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43" r:id="rId2"/>
    <p:sldMasterId id="2147483955" r:id="rId3"/>
    <p:sldMasterId id="2147483967" r:id="rId4"/>
    <p:sldMasterId id="2147483979" r:id="rId5"/>
    <p:sldMasterId id="2147483991" r:id="rId6"/>
  </p:sldMasterIdLst>
  <p:notesMasterIdLst>
    <p:notesMasterId r:id="rId39"/>
  </p:notesMasterIdLst>
  <p:sldIdLst>
    <p:sldId id="426" r:id="rId7"/>
    <p:sldId id="427" r:id="rId8"/>
    <p:sldId id="395" r:id="rId9"/>
    <p:sldId id="416" r:id="rId10"/>
    <p:sldId id="417" r:id="rId11"/>
    <p:sldId id="274" r:id="rId12"/>
    <p:sldId id="285" r:id="rId13"/>
    <p:sldId id="256" r:id="rId14"/>
    <p:sldId id="313" r:id="rId15"/>
    <p:sldId id="314" r:id="rId16"/>
    <p:sldId id="317" r:id="rId17"/>
    <p:sldId id="397" r:id="rId18"/>
    <p:sldId id="406" r:id="rId19"/>
    <p:sldId id="400" r:id="rId20"/>
    <p:sldId id="428"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 id="446" r:id="rId38"/>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3399"/>
    <a:srgbClr val="EC78A4"/>
    <a:srgbClr val="00CC99"/>
    <a:srgbClr val="FFFFFF"/>
    <a:srgbClr val="FFCC99"/>
    <a:srgbClr val="CC00CC"/>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1" autoAdjust="0"/>
    <p:restoredTop sz="94660" autoAdjust="0"/>
  </p:normalViewPr>
  <p:slideViewPr>
    <p:cSldViewPr snapToGrid="0">
      <p:cViewPr varScale="1">
        <p:scale>
          <a:sx n="94" d="100"/>
          <a:sy n="94" d="100"/>
        </p:scale>
        <p:origin x="1164" y="78"/>
      </p:cViewPr>
      <p:guideLst>
        <p:guide orient="horz" pos="2160"/>
        <p:guide pos="2880"/>
      </p:guideLst>
    </p:cSldViewPr>
  </p:slideViewPr>
  <p:outlineViewPr>
    <p:cViewPr>
      <p:scale>
        <a:sx n="33" d="100"/>
        <a:sy n="33" d="100"/>
      </p:scale>
      <p:origin x="0" y="52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LS-WVLF26\share\&#12300;&#33509;&#32773;(&#23601;&#27963;&#29983;)&#12398;&#33258;&#27578;&#23550;&#31574;&#12301;\&#33509;&#32773;&#12398;&#29983;&#12365;&#12389;&#12425;&#12373;&#23455;&#24907;&#35519;&#26619;&#36039;&#26009;&#12288;&#12464;&#12521;&#12501;&#20803;\mc150000&#65288;&#24615;&#12539;&#24180;&#40802;&#21029;&#12395;&#12415;&#12383;&#27515;&#22240;&#24180;&#27425;&#25512;&#31227;&#20998;&#39006;&#21029;&#27515;&#20129;&#25968;&#21450;&#12403;&#29575;&#65288;&#20154;&#21475;10&#19975;&#23550;&#65289;%20&#6528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07174103237096E-2"/>
          <c:y val="4.1676124943841479E-2"/>
          <c:w val="0.84509867382796389"/>
          <c:h val="0.68332875275407323"/>
        </c:manualLayout>
      </c:layout>
      <c:lineChart>
        <c:grouping val="standard"/>
        <c:varyColors val="0"/>
        <c:ser>
          <c:idx val="0"/>
          <c:order val="0"/>
          <c:tx>
            <c:strRef>
              <c:f>'130328_ （H24白書より自殺率の推移）'!$B$4</c:f>
              <c:strCache>
                <c:ptCount val="1"/>
                <c:pt idx="0">
                  <c:v>  ～19歳</c:v>
                </c:pt>
              </c:strCache>
            </c:strRef>
          </c:tx>
          <c:spPr>
            <a:ln w="34925">
              <a:solidFill>
                <a:srgbClr val="C00000"/>
              </a:solidFill>
              <a:prstDash val="dash"/>
            </a:ln>
          </c:spPr>
          <c:marker>
            <c:symbol val="none"/>
          </c:marker>
          <c:cat>
            <c:numRef>
              <c:f>'130328_ （H24白書より自殺率の推移）'!$A$5:$A$28</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numCache>
            </c:numRef>
          </c:cat>
          <c:val>
            <c:numRef>
              <c:f>'130328_ （H24白書より自殺率の推移）'!$B$5:$B$28</c:f>
              <c:numCache>
                <c:formatCode>General</c:formatCode>
                <c:ptCount val="24"/>
                <c:pt idx="0">
                  <c:v>60</c:v>
                </c:pt>
                <c:pt idx="1">
                  <c:v>53.5</c:v>
                </c:pt>
                <c:pt idx="2">
                  <c:v>53.3</c:v>
                </c:pt>
                <c:pt idx="3">
                  <c:v>63.1</c:v>
                </c:pt>
                <c:pt idx="4">
                  <c:v>55.3</c:v>
                </c:pt>
                <c:pt idx="5">
                  <c:v>73.900000000000006</c:v>
                </c:pt>
                <c:pt idx="6">
                  <c:v>67.3</c:v>
                </c:pt>
                <c:pt idx="7">
                  <c:v>65.7</c:v>
                </c:pt>
                <c:pt idx="8">
                  <c:v>63.9</c:v>
                </c:pt>
                <c:pt idx="9">
                  <c:v>100</c:v>
                </c:pt>
                <c:pt idx="10">
                  <c:v>95.3</c:v>
                </c:pt>
                <c:pt idx="11">
                  <c:v>85.8</c:v>
                </c:pt>
                <c:pt idx="12">
                  <c:v>85.3</c:v>
                </c:pt>
                <c:pt idx="13">
                  <c:v>74</c:v>
                </c:pt>
                <c:pt idx="14">
                  <c:v>91.9</c:v>
                </c:pt>
                <c:pt idx="15">
                  <c:v>89.7</c:v>
                </c:pt>
                <c:pt idx="16">
                  <c:v>93.8</c:v>
                </c:pt>
                <c:pt idx="17">
                  <c:v>97.4</c:v>
                </c:pt>
                <c:pt idx="18">
                  <c:v>86.8</c:v>
                </c:pt>
                <c:pt idx="19">
                  <c:v>97.7</c:v>
                </c:pt>
                <c:pt idx="20">
                  <c:v>91.3</c:v>
                </c:pt>
                <c:pt idx="21">
                  <c:v>89.8</c:v>
                </c:pt>
                <c:pt idx="22">
                  <c:v>101.5</c:v>
                </c:pt>
                <c:pt idx="23">
                  <c:v>96.3</c:v>
                </c:pt>
              </c:numCache>
            </c:numRef>
          </c:val>
          <c:smooth val="0"/>
        </c:ser>
        <c:ser>
          <c:idx val="1"/>
          <c:order val="1"/>
          <c:tx>
            <c:strRef>
              <c:f>'130328_ （H24白書より自殺率の推移）'!$C$4</c:f>
              <c:strCache>
                <c:ptCount val="1"/>
                <c:pt idx="0">
                  <c:v>20～29歳</c:v>
                </c:pt>
              </c:strCache>
            </c:strRef>
          </c:tx>
          <c:spPr>
            <a:ln w="34925">
              <a:solidFill>
                <a:srgbClr val="FF0000"/>
              </a:solidFill>
            </a:ln>
          </c:spPr>
          <c:marker>
            <c:symbol val="none"/>
          </c:marker>
          <c:cat>
            <c:numRef>
              <c:f>'130328_ （H24白書より自殺率の推移）'!$A$5:$A$28</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numCache>
            </c:numRef>
          </c:cat>
          <c:val>
            <c:numRef>
              <c:f>'130328_ （H24白書より自殺率の推移）'!$C$5:$C$28</c:f>
              <c:numCache>
                <c:formatCode>General</c:formatCode>
                <c:ptCount val="24"/>
                <c:pt idx="0">
                  <c:v>76.900000000000006</c:v>
                </c:pt>
                <c:pt idx="1">
                  <c:v>72</c:v>
                </c:pt>
                <c:pt idx="2">
                  <c:v>69.7</c:v>
                </c:pt>
                <c:pt idx="3">
                  <c:v>70.900000000000006</c:v>
                </c:pt>
                <c:pt idx="4">
                  <c:v>67.3</c:v>
                </c:pt>
                <c:pt idx="5">
                  <c:v>73.099999999999994</c:v>
                </c:pt>
                <c:pt idx="6">
                  <c:v>73.5</c:v>
                </c:pt>
                <c:pt idx="7">
                  <c:v>70.2</c:v>
                </c:pt>
                <c:pt idx="8">
                  <c:v>72.599999999999994</c:v>
                </c:pt>
                <c:pt idx="9">
                  <c:v>100</c:v>
                </c:pt>
                <c:pt idx="10">
                  <c:v>101.2</c:v>
                </c:pt>
                <c:pt idx="11">
                  <c:v>98.9</c:v>
                </c:pt>
                <c:pt idx="12">
                  <c:v>94.6</c:v>
                </c:pt>
                <c:pt idx="13">
                  <c:v>94.6</c:v>
                </c:pt>
                <c:pt idx="14">
                  <c:v>108.1</c:v>
                </c:pt>
                <c:pt idx="15">
                  <c:v>107.8</c:v>
                </c:pt>
                <c:pt idx="16">
                  <c:v>118.8</c:v>
                </c:pt>
                <c:pt idx="17">
                  <c:v>121.1</c:v>
                </c:pt>
                <c:pt idx="18">
                  <c:v>120.4</c:v>
                </c:pt>
                <c:pt idx="19">
                  <c:v>127.6</c:v>
                </c:pt>
                <c:pt idx="20">
                  <c:v>131.6</c:v>
                </c:pt>
                <c:pt idx="21">
                  <c:v>127.3</c:v>
                </c:pt>
                <c:pt idx="22">
                  <c:v>130.19999999999999</c:v>
                </c:pt>
                <c:pt idx="23">
                  <c:v>123</c:v>
                </c:pt>
              </c:numCache>
            </c:numRef>
          </c:val>
          <c:smooth val="0"/>
        </c:ser>
        <c:ser>
          <c:idx val="2"/>
          <c:order val="2"/>
          <c:tx>
            <c:strRef>
              <c:f>'130328_ （H24白書より自殺率の推移）'!$D$4</c:f>
              <c:strCache>
                <c:ptCount val="1"/>
                <c:pt idx="0">
                  <c:v>30～39歳</c:v>
                </c:pt>
              </c:strCache>
            </c:strRef>
          </c:tx>
          <c:marker>
            <c:symbol val="none"/>
          </c:marker>
          <c:cat>
            <c:numRef>
              <c:f>'130328_ （H24白書より自殺率の推移）'!$A$5:$A$28</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numCache>
            </c:numRef>
          </c:cat>
          <c:val>
            <c:numRef>
              <c:f>'130328_ （H24白書より自殺率の推移）'!$D$5:$D$28</c:f>
              <c:numCache>
                <c:formatCode>General</c:formatCode>
                <c:ptCount val="24"/>
                <c:pt idx="0">
                  <c:v>87.8</c:v>
                </c:pt>
                <c:pt idx="1">
                  <c:v>68.3</c:v>
                </c:pt>
                <c:pt idx="2">
                  <c:v>66.099999999999994</c:v>
                </c:pt>
                <c:pt idx="3">
                  <c:v>67.400000000000006</c:v>
                </c:pt>
                <c:pt idx="4">
                  <c:v>70.5</c:v>
                </c:pt>
                <c:pt idx="5">
                  <c:v>69</c:v>
                </c:pt>
                <c:pt idx="6">
                  <c:v>69.900000000000006</c:v>
                </c:pt>
                <c:pt idx="7">
                  <c:v>71.7</c:v>
                </c:pt>
                <c:pt idx="8">
                  <c:v>77.8</c:v>
                </c:pt>
                <c:pt idx="9">
                  <c:v>100</c:v>
                </c:pt>
                <c:pt idx="10">
                  <c:v>103.5</c:v>
                </c:pt>
                <c:pt idx="11">
                  <c:v>98.5</c:v>
                </c:pt>
                <c:pt idx="12">
                  <c:v>94.4</c:v>
                </c:pt>
                <c:pt idx="13">
                  <c:v>100.2</c:v>
                </c:pt>
                <c:pt idx="14">
                  <c:v>114.5</c:v>
                </c:pt>
                <c:pt idx="15">
                  <c:v>106</c:v>
                </c:pt>
                <c:pt idx="16">
                  <c:v>112.1</c:v>
                </c:pt>
                <c:pt idx="17">
                  <c:v>107.5</c:v>
                </c:pt>
                <c:pt idx="18">
                  <c:v>114.7</c:v>
                </c:pt>
                <c:pt idx="19">
                  <c:v>117.8</c:v>
                </c:pt>
                <c:pt idx="20">
                  <c:v>118.4</c:v>
                </c:pt>
                <c:pt idx="21">
                  <c:v>113.6</c:v>
                </c:pt>
                <c:pt idx="22">
                  <c:v>114.7</c:v>
                </c:pt>
                <c:pt idx="23">
                  <c:v>99.1</c:v>
                </c:pt>
              </c:numCache>
            </c:numRef>
          </c:val>
          <c:smooth val="0"/>
        </c:ser>
        <c:ser>
          <c:idx val="3"/>
          <c:order val="3"/>
          <c:tx>
            <c:strRef>
              <c:f>'130328_ （H24白書より自殺率の推移）'!$E$4</c:f>
              <c:strCache>
                <c:ptCount val="1"/>
                <c:pt idx="0">
                  <c:v>40～49歳</c:v>
                </c:pt>
              </c:strCache>
            </c:strRef>
          </c:tx>
          <c:marker>
            <c:symbol val="none"/>
          </c:marker>
          <c:cat>
            <c:numRef>
              <c:f>'130328_ （H24白書より自殺率の推移）'!$A$5:$A$28</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numCache>
            </c:numRef>
          </c:cat>
          <c:val>
            <c:numRef>
              <c:f>'130328_ （H24白書より自殺率の推移）'!$E$5:$E$28</c:f>
              <c:numCache>
                <c:formatCode>General</c:formatCode>
                <c:ptCount val="24"/>
                <c:pt idx="0">
                  <c:v>73.900000000000006</c:v>
                </c:pt>
                <c:pt idx="1">
                  <c:v>68.400000000000006</c:v>
                </c:pt>
                <c:pt idx="2">
                  <c:v>67.5</c:v>
                </c:pt>
                <c:pt idx="3">
                  <c:v>71.599999999999994</c:v>
                </c:pt>
                <c:pt idx="4">
                  <c:v>71.2</c:v>
                </c:pt>
                <c:pt idx="5">
                  <c:v>66.3</c:v>
                </c:pt>
                <c:pt idx="6">
                  <c:v>69.099999999999994</c:v>
                </c:pt>
                <c:pt idx="7">
                  <c:v>71</c:v>
                </c:pt>
                <c:pt idx="8">
                  <c:v>74.900000000000006</c:v>
                </c:pt>
                <c:pt idx="9">
                  <c:v>100</c:v>
                </c:pt>
                <c:pt idx="10">
                  <c:v>104.9</c:v>
                </c:pt>
                <c:pt idx="11">
                  <c:v>97.5</c:v>
                </c:pt>
                <c:pt idx="12">
                  <c:v>96.7</c:v>
                </c:pt>
                <c:pt idx="13">
                  <c:v>102.3</c:v>
                </c:pt>
                <c:pt idx="14">
                  <c:v>116.4</c:v>
                </c:pt>
                <c:pt idx="15">
                  <c:v>109.8</c:v>
                </c:pt>
                <c:pt idx="16">
                  <c:v>111.3</c:v>
                </c:pt>
                <c:pt idx="17">
                  <c:v>108.3</c:v>
                </c:pt>
                <c:pt idx="18">
                  <c:v>108.3</c:v>
                </c:pt>
                <c:pt idx="19">
                  <c:v>104.1</c:v>
                </c:pt>
                <c:pt idx="20">
                  <c:v>108.7</c:v>
                </c:pt>
                <c:pt idx="21">
                  <c:v>103.6</c:v>
                </c:pt>
                <c:pt idx="22">
                  <c:v>99.9</c:v>
                </c:pt>
                <c:pt idx="23">
                  <c:v>88.5</c:v>
                </c:pt>
              </c:numCache>
            </c:numRef>
          </c:val>
          <c:smooth val="0"/>
        </c:ser>
        <c:ser>
          <c:idx val="4"/>
          <c:order val="4"/>
          <c:tx>
            <c:strRef>
              <c:f>'130328_ （H24白書より自殺率の推移）'!$F$4</c:f>
              <c:strCache>
                <c:ptCount val="1"/>
                <c:pt idx="0">
                  <c:v>50～59歳</c:v>
                </c:pt>
              </c:strCache>
            </c:strRef>
          </c:tx>
          <c:marker>
            <c:symbol val="none"/>
          </c:marker>
          <c:cat>
            <c:numRef>
              <c:f>'130328_ （H24白書より自殺率の推移）'!$A$5:$A$28</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numCache>
            </c:numRef>
          </c:cat>
          <c:val>
            <c:numRef>
              <c:f>'130328_ （H24白書より自殺率の推移）'!$F$5:$F$28</c:f>
              <c:numCache>
                <c:formatCode>General</c:formatCode>
                <c:ptCount val="24"/>
                <c:pt idx="0">
                  <c:v>62.3</c:v>
                </c:pt>
                <c:pt idx="1">
                  <c:v>59.7</c:v>
                </c:pt>
                <c:pt idx="2">
                  <c:v>62.1</c:v>
                </c:pt>
                <c:pt idx="3">
                  <c:v>64.900000000000006</c:v>
                </c:pt>
                <c:pt idx="4">
                  <c:v>66</c:v>
                </c:pt>
                <c:pt idx="5">
                  <c:v>63.4</c:v>
                </c:pt>
                <c:pt idx="6">
                  <c:v>67.5</c:v>
                </c:pt>
                <c:pt idx="7">
                  <c:v>68.400000000000006</c:v>
                </c:pt>
                <c:pt idx="8">
                  <c:v>71.599999999999994</c:v>
                </c:pt>
                <c:pt idx="9">
                  <c:v>100</c:v>
                </c:pt>
                <c:pt idx="10">
                  <c:v>100.2</c:v>
                </c:pt>
                <c:pt idx="11">
                  <c:v>97.3</c:v>
                </c:pt>
                <c:pt idx="12">
                  <c:v>92.3</c:v>
                </c:pt>
                <c:pt idx="13">
                  <c:v>99.5</c:v>
                </c:pt>
                <c:pt idx="14">
                  <c:v>101.8</c:v>
                </c:pt>
                <c:pt idx="15">
                  <c:v>93</c:v>
                </c:pt>
                <c:pt idx="16">
                  <c:v>89.9</c:v>
                </c:pt>
                <c:pt idx="17">
                  <c:v>85.4</c:v>
                </c:pt>
                <c:pt idx="18">
                  <c:v>86.4</c:v>
                </c:pt>
                <c:pt idx="19">
                  <c:v>81.7</c:v>
                </c:pt>
                <c:pt idx="20">
                  <c:v>87.2</c:v>
                </c:pt>
                <c:pt idx="21">
                  <c:v>82.2</c:v>
                </c:pt>
                <c:pt idx="22">
                  <c:v>76.7</c:v>
                </c:pt>
                <c:pt idx="23">
                  <c:v>67.8</c:v>
                </c:pt>
              </c:numCache>
            </c:numRef>
          </c:val>
          <c:smooth val="0"/>
        </c:ser>
        <c:ser>
          <c:idx val="5"/>
          <c:order val="5"/>
          <c:tx>
            <c:strRef>
              <c:f>'130328_ （H24白書より自殺率の推移）'!$G$4</c:f>
              <c:strCache>
                <c:ptCount val="1"/>
                <c:pt idx="0">
                  <c:v>60歳以上</c:v>
                </c:pt>
              </c:strCache>
            </c:strRef>
          </c:tx>
          <c:marker>
            <c:symbol val="none"/>
          </c:marker>
          <c:cat>
            <c:numRef>
              <c:f>'130328_ （H24白書より自殺率の推移）'!$A$5:$A$28</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numCache>
            </c:numRef>
          </c:cat>
          <c:val>
            <c:numRef>
              <c:f>'130328_ （H24白書より自殺率の推移）'!$G$5:$G$28</c:f>
              <c:numCache>
                <c:formatCode>General</c:formatCode>
                <c:ptCount val="24"/>
                <c:pt idx="0">
                  <c:v>95</c:v>
                </c:pt>
                <c:pt idx="1">
                  <c:v>88.9</c:v>
                </c:pt>
                <c:pt idx="2">
                  <c:v>82.6</c:v>
                </c:pt>
                <c:pt idx="3">
                  <c:v>83.3</c:v>
                </c:pt>
                <c:pt idx="4">
                  <c:v>76.599999999999994</c:v>
                </c:pt>
                <c:pt idx="5">
                  <c:v>73.3</c:v>
                </c:pt>
                <c:pt idx="6">
                  <c:v>73.8</c:v>
                </c:pt>
                <c:pt idx="7">
                  <c:v>76</c:v>
                </c:pt>
                <c:pt idx="8">
                  <c:v>78.2</c:v>
                </c:pt>
                <c:pt idx="9">
                  <c:v>100</c:v>
                </c:pt>
                <c:pt idx="10">
                  <c:v>94.8</c:v>
                </c:pt>
                <c:pt idx="11">
                  <c:v>90.6</c:v>
                </c:pt>
                <c:pt idx="12">
                  <c:v>86.8</c:v>
                </c:pt>
                <c:pt idx="13">
                  <c:v>86</c:v>
                </c:pt>
                <c:pt idx="14">
                  <c:v>86.8</c:v>
                </c:pt>
                <c:pt idx="15">
                  <c:v>80.5</c:v>
                </c:pt>
                <c:pt idx="16">
                  <c:v>77.900000000000006</c:v>
                </c:pt>
                <c:pt idx="17">
                  <c:v>78.5</c:v>
                </c:pt>
              </c:numCache>
            </c:numRef>
          </c:val>
          <c:smooth val="0"/>
        </c:ser>
        <c:ser>
          <c:idx val="6"/>
          <c:order val="6"/>
          <c:tx>
            <c:strRef>
              <c:f>'130328_ （H24白書より自殺率の推移）'!$H$4</c:f>
              <c:strCache>
                <c:ptCount val="1"/>
                <c:pt idx="0">
                  <c:v>60～69歳</c:v>
                </c:pt>
              </c:strCache>
            </c:strRef>
          </c:tx>
          <c:marker>
            <c:symbol val="none"/>
          </c:marker>
          <c:cat>
            <c:numRef>
              <c:f>'130328_ （H24白書より自殺率の推移）'!$A$5:$A$28</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numCache>
            </c:numRef>
          </c:cat>
          <c:val>
            <c:numRef>
              <c:f>'130328_ （H24白書より自殺率の推移）'!$H$5:$H$28</c:f>
              <c:numCache>
                <c:formatCode>General</c:formatCode>
                <c:ptCount val="24"/>
                <c:pt idx="18">
                  <c:v>86</c:v>
                </c:pt>
                <c:pt idx="19">
                  <c:v>82.8</c:v>
                </c:pt>
                <c:pt idx="20">
                  <c:v>82.2</c:v>
                </c:pt>
                <c:pt idx="21">
                  <c:v>78.900000000000006</c:v>
                </c:pt>
                <c:pt idx="22">
                  <c:v>74.099999999999994</c:v>
                </c:pt>
                <c:pt idx="23">
                  <c:v>66.3</c:v>
                </c:pt>
              </c:numCache>
            </c:numRef>
          </c:val>
          <c:smooth val="0"/>
        </c:ser>
        <c:ser>
          <c:idx val="7"/>
          <c:order val="7"/>
          <c:tx>
            <c:strRef>
              <c:f>'130328_ （H24白書より自殺率の推移）'!$I$4</c:f>
              <c:strCache>
                <c:ptCount val="1"/>
                <c:pt idx="0">
                  <c:v>70～79歳</c:v>
                </c:pt>
              </c:strCache>
            </c:strRef>
          </c:tx>
          <c:marker>
            <c:symbol val="none"/>
          </c:marker>
          <c:cat>
            <c:numRef>
              <c:f>'130328_ （H24白書より自殺率の推移）'!$A$5:$A$28</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numCache>
            </c:numRef>
          </c:cat>
          <c:val>
            <c:numRef>
              <c:f>'130328_ （H24白書より自殺率の推移）'!$I$5:$I$28</c:f>
              <c:numCache>
                <c:formatCode>General</c:formatCode>
                <c:ptCount val="24"/>
                <c:pt idx="18">
                  <c:v>76.8</c:v>
                </c:pt>
                <c:pt idx="19">
                  <c:v>71.7</c:v>
                </c:pt>
                <c:pt idx="20">
                  <c:v>70.900000000000006</c:v>
                </c:pt>
                <c:pt idx="21">
                  <c:v>69.3</c:v>
                </c:pt>
                <c:pt idx="22">
                  <c:v>67.900000000000006</c:v>
                </c:pt>
                <c:pt idx="23">
                  <c:v>65.8</c:v>
                </c:pt>
              </c:numCache>
            </c:numRef>
          </c:val>
          <c:smooth val="0"/>
        </c:ser>
        <c:ser>
          <c:idx val="8"/>
          <c:order val="8"/>
          <c:tx>
            <c:strRef>
              <c:f>'130328_ （H24白書より自殺率の推移）'!$J$4</c:f>
              <c:strCache>
                <c:ptCount val="1"/>
                <c:pt idx="0">
                  <c:v>80歳～</c:v>
                </c:pt>
              </c:strCache>
            </c:strRef>
          </c:tx>
          <c:marker>
            <c:symbol val="none"/>
          </c:marker>
          <c:cat>
            <c:numRef>
              <c:f>'130328_ （H24白書より自殺率の推移）'!$A$5:$A$28</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numCache>
            </c:numRef>
          </c:cat>
          <c:val>
            <c:numRef>
              <c:f>'130328_ （H24白書より自殺率の推移）'!$J$5:$J$28</c:f>
              <c:numCache>
                <c:formatCode>General</c:formatCode>
                <c:ptCount val="24"/>
                <c:pt idx="18">
                  <c:v>85.6</c:v>
                </c:pt>
                <c:pt idx="19">
                  <c:v>77.2</c:v>
                </c:pt>
                <c:pt idx="20">
                  <c:v>74.7</c:v>
                </c:pt>
                <c:pt idx="21">
                  <c:v>71.900000000000006</c:v>
                </c:pt>
                <c:pt idx="22">
                  <c:v>68.8</c:v>
                </c:pt>
                <c:pt idx="23">
                  <c:v>66.3</c:v>
                </c:pt>
              </c:numCache>
            </c:numRef>
          </c:val>
          <c:smooth val="0"/>
        </c:ser>
        <c:dLbls>
          <c:showLegendKey val="0"/>
          <c:showVal val="0"/>
          <c:showCatName val="0"/>
          <c:showSerName val="0"/>
          <c:showPercent val="0"/>
          <c:showBubbleSize val="0"/>
        </c:dLbls>
        <c:smooth val="0"/>
        <c:axId val="577722432"/>
        <c:axId val="577722040"/>
      </c:lineChart>
      <c:catAx>
        <c:axId val="577722432"/>
        <c:scaling>
          <c:orientation val="minMax"/>
        </c:scaling>
        <c:delete val="0"/>
        <c:axPos val="b"/>
        <c:numFmt formatCode="General" sourceLinked="1"/>
        <c:majorTickMark val="out"/>
        <c:minorTickMark val="none"/>
        <c:tickLblPos val="nextTo"/>
        <c:txPr>
          <a:bodyPr rot="0" vert="wordArtVertRtl"/>
          <a:lstStyle/>
          <a:p>
            <a:pPr>
              <a:defRPr sz="900"/>
            </a:pPr>
            <a:endParaRPr lang="ja-JP"/>
          </a:p>
        </c:txPr>
        <c:crossAx val="577722040"/>
        <c:crosses val="autoZero"/>
        <c:auto val="1"/>
        <c:lblAlgn val="ctr"/>
        <c:lblOffset val="100"/>
        <c:noMultiLvlLbl val="0"/>
      </c:catAx>
      <c:valAx>
        <c:axId val="577722040"/>
        <c:scaling>
          <c:orientation val="minMax"/>
          <c:min val="50"/>
        </c:scaling>
        <c:delete val="0"/>
        <c:axPos val="l"/>
        <c:majorGridlines/>
        <c:numFmt formatCode="General" sourceLinked="1"/>
        <c:majorTickMark val="out"/>
        <c:minorTickMark val="none"/>
        <c:tickLblPos val="nextTo"/>
        <c:txPr>
          <a:bodyPr/>
          <a:lstStyle/>
          <a:p>
            <a:pPr>
              <a:defRPr sz="1400"/>
            </a:pPr>
            <a:endParaRPr lang="ja-JP"/>
          </a:p>
        </c:txPr>
        <c:crossAx val="577722432"/>
        <c:crosses val="autoZero"/>
        <c:crossBetween val="between"/>
      </c:valAx>
    </c:plotArea>
    <c:legend>
      <c:legendPos val="b"/>
      <c:layout>
        <c:manualLayout>
          <c:xMode val="edge"/>
          <c:yMode val="edge"/>
          <c:x val="2.6140225301514417E-2"/>
          <c:y val="0.87501898523230193"/>
          <c:w val="0.94828196953595467"/>
          <c:h val="0.10083137513569966"/>
        </c:manualLayout>
      </c:layout>
      <c:overlay val="0"/>
      <c:spPr>
        <a:ln>
          <a:prstDash val="solid"/>
        </a:ln>
      </c:spPr>
      <c:txPr>
        <a:bodyPr/>
        <a:lstStyle/>
        <a:p>
          <a:pPr>
            <a:defRPr sz="900"/>
          </a:pPr>
          <a:endParaRPr lang="ja-JP"/>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593370273160318E-2"/>
          <c:y val="5.0925925925925923E-2"/>
          <c:w val="0.76125838436862059"/>
          <c:h val="0.83309419655876349"/>
        </c:manualLayout>
      </c:layout>
      <c:barChart>
        <c:barDir val="bar"/>
        <c:grouping val="percentStacked"/>
        <c:varyColors val="0"/>
        <c:ser>
          <c:idx val="0"/>
          <c:order val="0"/>
          <c:tx>
            <c:strRef>
              <c:f>グラフ作成用!$H$8</c:f>
              <c:strCache>
                <c:ptCount val="1"/>
                <c:pt idx="0">
                  <c:v>自殺</c:v>
                </c:pt>
              </c:strCache>
            </c:strRef>
          </c:tx>
          <c:spPr>
            <a:solidFill>
              <a:srgbClr val="FF0000"/>
            </a:solidFill>
            <a:ln>
              <a:solidFill>
                <a:srgbClr val="FF0000"/>
              </a:solidFill>
            </a:ln>
          </c:spPr>
          <c:invertIfNegative val="0"/>
          <c:dLbls>
            <c:dLbl>
              <c:idx val="0"/>
              <c:layout/>
              <c:tx>
                <c:rich>
                  <a:bodyPr/>
                  <a:lstStyle/>
                  <a:p>
                    <a:r>
                      <a:rPr lang="en-US" altLang="ja-JP" sz="1200" b="1" smtClean="0">
                        <a:ln>
                          <a:solidFill>
                            <a:schemeClr val="bg1"/>
                          </a:solidFill>
                        </a:ln>
                        <a:solidFill>
                          <a:schemeClr val="bg1"/>
                        </a:solidFill>
                      </a:rPr>
                      <a:t>1.5%</a:t>
                    </a:r>
                    <a:endParaRPr lang="en-US" alt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pPr>
                      <a:defRPr sz="1200" b="1" cap="none" spc="0">
                        <a:ln>
                          <a:solidFill>
                            <a:schemeClr val="bg1"/>
                          </a:solidFill>
                        </a:ln>
                        <a:solidFill>
                          <a:schemeClr val="bg1"/>
                        </a:solidFill>
                        <a:effectLst>
                          <a:outerShdw blurRad="38100" dist="32000" dir="5400000" algn="tl">
                            <a:srgbClr val="000000">
                              <a:alpha val="30000"/>
                            </a:srgbClr>
                          </a:outerShdw>
                        </a:effectLst>
                      </a:defRPr>
                    </a:pPr>
                    <a:r>
                      <a:rPr lang="en-US" altLang="ja-JP" sz="1200" b="1" cap="none" spc="0" dirty="0" smtClean="0">
                        <a:ln>
                          <a:solidFill>
                            <a:schemeClr val="bg1"/>
                          </a:solidFill>
                        </a:ln>
                        <a:solidFill>
                          <a:schemeClr val="bg1"/>
                        </a:solidFill>
                        <a:effectLst>
                          <a:outerShdw blurRad="38100" dist="32000" dir="5400000" algn="tl">
                            <a:srgbClr val="000000">
                              <a:alpha val="30000"/>
                            </a:srgbClr>
                          </a:outerShdw>
                        </a:effectLst>
                      </a:rPr>
                      <a:t>29.3</a:t>
                    </a:r>
                    <a:r>
                      <a:rPr lang="ja-JP" altLang="en-US" sz="1200" b="1" cap="none" spc="0" dirty="0" smtClean="0">
                        <a:ln>
                          <a:solidFill>
                            <a:schemeClr val="bg1"/>
                          </a:solidFill>
                        </a:ln>
                        <a:solidFill>
                          <a:schemeClr val="bg1"/>
                        </a:solidFill>
                        <a:effectLst>
                          <a:outerShdw blurRad="38100" dist="32000" dir="5400000" algn="tl">
                            <a:srgbClr val="000000">
                              <a:alpha val="30000"/>
                            </a:srgbClr>
                          </a:outerShdw>
                        </a:effectLst>
                      </a:rPr>
                      <a:t>％</a:t>
                    </a:r>
                    <a:endParaRPr lang="en-US" altLang="en-US"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ltLang="ja-JP" sz="1200" b="1" smtClean="0">
                        <a:ln>
                          <a:solidFill>
                            <a:schemeClr val="bg1"/>
                          </a:solidFill>
                        </a:ln>
                        <a:solidFill>
                          <a:schemeClr val="bg1"/>
                        </a:solidFill>
                      </a:rPr>
                      <a:t>47.6%</a:t>
                    </a:r>
                    <a:endParaRPr lang="en-US" alt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0864197530864196E-3"/>
                  <c:y val="-2.3834350140491296E-3"/>
                </c:manualLayout>
              </c:layout>
              <c:tx>
                <c:rich>
                  <a:bodyPr/>
                  <a:lstStyle/>
                  <a:p>
                    <a:r>
                      <a:rPr lang="en-US" altLang="ja-JP" sz="1200" b="1" smtClean="0">
                        <a:ln>
                          <a:solidFill>
                            <a:schemeClr val="bg1"/>
                          </a:solidFill>
                        </a:ln>
                        <a:solidFill>
                          <a:schemeClr val="bg1"/>
                        </a:solidFill>
                      </a:rPr>
                      <a:t>45.8%</a:t>
                    </a:r>
                    <a:endParaRPr lang="en-US" alt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ltLang="ja-JP" sz="1200" b="1" smtClean="0">
                        <a:ln>
                          <a:solidFill>
                            <a:schemeClr val="bg1"/>
                          </a:solidFill>
                        </a:ln>
                        <a:solidFill>
                          <a:schemeClr val="bg1"/>
                        </a:solidFill>
                      </a:rPr>
                      <a:t>37.2%</a:t>
                    </a:r>
                    <a:endParaRPr lang="en-US" alt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ltLang="ja-JP" sz="1200" b="1" smtClean="0">
                        <a:ln>
                          <a:solidFill>
                            <a:schemeClr val="bg1"/>
                          </a:solidFill>
                        </a:ln>
                        <a:solidFill>
                          <a:schemeClr val="bg1"/>
                        </a:solidFill>
                      </a:rPr>
                      <a:t>29.8%</a:t>
                    </a:r>
                    <a:endParaRPr lang="en-US" alt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altLang="ja-JP" sz="1200" b="1" smtClean="0">
                        <a:ln>
                          <a:solidFill>
                            <a:schemeClr val="bg1"/>
                          </a:solidFill>
                        </a:ln>
                        <a:solidFill>
                          <a:schemeClr val="bg1"/>
                        </a:solidFill>
                      </a:rPr>
                      <a:t>21.5%</a:t>
                    </a:r>
                    <a:endParaRPr lang="en-US" alt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altLang="ja-JP" sz="1200" b="1" smtClean="0">
                        <a:ln>
                          <a:solidFill>
                            <a:schemeClr val="bg1"/>
                          </a:solidFill>
                        </a:ln>
                        <a:solidFill>
                          <a:schemeClr val="bg1"/>
                        </a:solidFill>
                      </a:rPr>
                      <a:t>15.7%</a:t>
                    </a:r>
                    <a:endParaRPr lang="en-US" alt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altLang="ja-JP" sz="1200" b="1" smtClean="0">
                        <a:ln>
                          <a:solidFill>
                            <a:schemeClr val="bg1"/>
                          </a:solidFill>
                        </a:ln>
                        <a:solidFill>
                          <a:schemeClr val="bg1"/>
                        </a:solidFill>
                      </a:rPr>
                      <a:t>10.9%</a:t>
                    </a:r>
                    <a:endParaRPr lang="en-US" alt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altLang="ja-JP" sz="1200" b="1" smtClean="0">
                        <a:ln>
                          <a:solidFill>
                            <a:schemeClr val="bg1"/>
                          </a:solidFill>
                        </a:ln>
                        <a:solidFill>
                          <a:schemeClr val="bg1"/>
                        </a:solidFill>
                      </a:rPr>
                      <a:t>7.0%</a:t>
                    </a:r>
                    <a:endParaRPr lang="en-US" alt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altLang="ja-JP" sz="1200" b="1" smtClean="0">
                        <a:ln>
                          <a:solidFill>
                            <a:schemeClr val="bg1"/>
                          </a:solidFill>
                        </a:ln>
                        <a:solidFill>
                          <a:schemeClr val="bg1"/>
                        </a:solidFill>
                      </a:rPr>
                      <a:t>4.2%</a:t>
                    </a:r>
                    <a:endParaRPr lang="en-US" alt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1"/>
              <c:layout/>
              <c:tx>
                <c:rich>
                  <a:bodyPr/>
                  <a:lstStyle/>
                  <a:p>
                    <a:r>
                      <a:rPr lang="en-US" altLang="ja-JP" sz="1200" b="1" smtClean="0">
                        <a:ln>
                          <a:solidFill>
                            <a:schemeClr val="bg1"/>
                          </a:solidFill>
                        </a:ln>
                        <a:solidFill>
                          <a:schemeClr val="bg1"/>
                        </a:solidFill>
                      </a:rPr>
                      <a:t>2.7</a:t>
                    </a:r>
                    <a:r>
                      <a:rPr lang="ja-JP" altLang="en-US" sz="1200" b="1" smtClean="0">
                        <a:ln>
                          <a:solidFill>
                            <a:schemeClr val="bg1"/>
                          </a:solidFill>
                        </a:ln>
                        <a:solidFill>
                          <a:schemeClr val="bg1"/>
                        </a:solidFill>
                      </a:rPr>
                      <a:t>％</a:t>
                    </a:r>
                    <a:endParaRPr lang="en-US" alt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2"/>
              <c:layout/>
              <c:tx>
                <c:rich>
                  <a:bodyPr/>
                  <a:lstStyle/>
                  <a:p>
                    <a:r>
                      <a:rPr lang="en-US" altLang="ja-JP" sz="1200" b="1" smtClean="0">
                        <a:ln>
                          <a:solidFill>
                            <a:schemeClr val="bg1"/>
                          </a:solidFill>
                        </a:ln>
                        <a:solidFill>
                          <a:schemeClr val="bg1"/>
                        </a:solidFill>
                      </a:rPr>
                      <a:t>0.6%</a:t>
                    </a:r>
                    <a:endParaRPr lang="en-US" alt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ln>
                      <a:solidFill>
                        <a:schemeClr val="bg1"/>
                      </a:solidFill>
                    </a:ln>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グラフ作成用!$A$10:$B$22</c:f>
              <c:strCache>
                <c:ptCount val="13"/>
                <c:pt idx="0">
                  <c:v>0-14歳</c:v>
                </c:pt>
                <c:pt idx="1">
                  <c:v>15-19歳</c:v>
                </c:pt>
                <c:pt idx="2">
                  <c:v>20-24歳</c:v>
                </c:pt>
                <c:pt idx="3">
                  <c:v>25-29歳</c:v>
                </c:pt>
                <c:pt idx="4">
                  <c:v>30-34歳</c:v>
                </c:pt>
                <c:pt idx="5">
                  <c:v>35-39歳</c:v>
                </c:pt>
                <c:pt idx="6">
                  <c:v>40-44歳</c:v>
                </c:pt>
                <c:pt idx="7">
                  <c:v>45-49歳</c:v>
                </c:pt>
                <c:pt idx="8">
                  <c:v>50-54歳</c:v>
                </c:pt>
                <c:pt idx="9">
                  <c:v>55-59歳</c:v>
                </c:pt>
                <c:pt idx="10">
                  <c:v>60-64歳</c:v>
                </c:pt>
                <c:pt idx="11">
                  <c:v>65-69歳</c:v>
                </c:pt>
                <c:pt idx="12">
                  <c:v>70歳～</c:v>
                </c:pt>
              </c:strCache>
            </c:strRef>
          </c:cat>
          <c:val>
            <c:numRef>
              <c:f>グラフ作成用!$H$10:$H$22</c:f>
              <c:numCache>
                <c:formatCode>General</c:formatCode>
                <c:ptCount val="13"/>
                <c:pt idx="0">
                  <c:v>74</c:v>
                </c:pt>
                <c:pt idx="1">
                  <c:v>509</c:v>
                </c:pt>
                <c:pt idx="2">
                  <c:v>1411</c:v>
                </c:pt>
                <c:pt idx="3">
                  <c:v>1685</c:v>
                </c:pt>
                <c:pt idx="4">
                  <c:v>1831</c:v>
                </c:pt>
                <c:pt idx="5">
                  <c:v>2370</c:v>
                </c:pt>
                <c:pt idx="6">
                  <c:v>2407</c:v>
                </c:pt>
                <c:pt idx="7">
                  <c:v>2348</c:v>
                </c:pt>
                <c:pt idx="8">
                  <c:v>2447</c:v>
                </c:pt>
                <c:pt idx="9">
                  <c:v>2628</c:v>
                </c:pt>
                <c:pt idx="10">
                  <c:v>3019</c:v>
                </c:pt>
                <c:pt idx="11">
                  <c:v>2200</c:v>
                </c:pt>
                <c:pt idx="12">
                  <c:v>5828</c:v>
                </c:pt>
              </c:numCache>
            </c:numRef>
          </c:val>
        </c:ser>
        <c:ser>
          <c:idx val="3"/>
          <c:order val="1"/>
          <c:tx>
            <c:strRef>
              <c:f>グラフ作成用!$D$8</c:f>
              <c:strCache>
                <c:ptCount val="1"/>
                <c:pt idx="0">
                  <c:v>悪性新生物</c:v>
                </c:pt>
              </c:strCache>
            </c:strRef>
          </c:tx>
          <c:spPr>
            <a:solidFill>
              <a:schemeClr val="accent1"/>
            </a:solidFill>
            <a:ln>
              <a:noFill/>
            </a:ln>
          </c:spPr>
          <c:invertIfNegative val="0"/>
          <c:cat>
            <c:strRef>
              <c:f>グラフ作成用!$A$10:$B$22</c:f>
              <c:strCache>
                <c:ptCount val="13"/>
                <c:pt idx="0">
                  <c:v>0-14歳</c:v>
                </c:pt>
                <c:pt idx="1">
                  <c:v>15-19歳</c:v>
                </c:pt>
                <c:pt idx="2">
                  <c:v>20-24歳</c:v>
                </c:pt>
                <c:pt idx="3">
                  <c:v>25-29歳</c:v>
                </c:pt>
                <c:pt idx="4">
                  <c:v>30-34歳</c:v>
                </c:pt>
                <c:pt idx="5">
                  <c:v>35-39歳</c:v>
                </c:pt>
                <c:pt idx="6">
                  <c:v>40-44歳</c:v>
                </c:pt>
                <c:pt idx="7">
                  <c:v>45-49歳</c:v>
                </c:pt>
                <c:pt idx="8">
                  <c:v>50-54歳</c:v>
                </c:pt>
                <c:pt idx="9">
                  <c:v>55-59歳</c:v>
                </c:pt>
                <c:pt idx="10">
                  <c:v>60-64歳</c:v>
                </c:pt>
                <c:pt idx="11">
                  <c:v>65-69歳</c:v>
                </c:pt>
                <c:pt idx="12">
                  <c:v>70歳～</c:v>
                </c:pt>
              </c:strCache>
            </c:strRef>
          </c:cat>
          <c:val>
            <c:numRef>
              <c:f>グラフ作成用!$D$10:$D$22</c:f>
              <c:numCache>
                <c:formatCode>General</c:formatCode>
                <c:ptCount val="13"/>
                <c:pt idx="0">
                  <c:v>300</c:v>
                </c:pt>
                <c:pt idx="1">
                  <c:v>159</c:v>
                </c:pt>
                <c:pt idx="2">
                  <c:v>220</c:v>
                </c:pt>
                <c:pt idx="3">
                  <c:v>326</c:v>
                </c:pt>
                <c:pt idx="4">
                  <c:v>732</c:v>
                </c:pt>
                <c:pt idx="5">
                  <c:v>1643</c:v>
                </c:pt>
                <c:pt idx="6">
                  <c:v>2836</c:v>
                </c:pt>
                <c:pt idx="7">
                  <c:v>4630</c:v>
                </c:pt>
                <c:pt idx="8">
                  <c:v>8350</c:v>
                </c:pt>
                <c:pt idx="9">
                  <c:v>16423</c:v>
                </c:pt>
                <c:pt idx="10">
                  <c:v>34164</c:v>
                </c:pt>
                <c:pt idx="11">
                  <c:v>38390</c:v>
                </c:pt>
                <c:pt idx="12">
                  <c:v>249116</c:v>
                </c:pt>
              </c:numCache>
            </c:numRef>
          </c:val>
        </c:ser>
        <c:ser>
          <c:idx val="4"/>
          <c:order val="2"/>
          <c:tx>
            <c:strRef>
              <c:f>グラフ作成用!$E$8</c:f>
              <c:strCache>
                <c:ptCount val="1"/>
                <c:pt idx="0">
                  <c:v>心疾患</c:v>
                </c:pt>
              </c:strCache>
            </c:strRef>
          </c:tx>
          <c:invertIfNegative val="0"/>
          <c:cat>
            <c:strRef>
              <c:f>グラフ作成用!$A$10:$B$22</c:f>
              <c:strCache>
                <c:ptCount val="13"/>
                <c:pt idx="0">
                  <c:v>0-14歳</c:v>
                </c:pt>
                <c:pt idx="1">
                  <c:v>15-19歳</c:v>
                </c:pt>
                <c:pt idx="2">
                  <c:v>20-24歳</c:v>
                </c:pt>
                <c:pt idx="3">
                  <c:v>25-29歳</c:v>
                </c:pt>
                <c:pt idx="4">
                  <c:v>30-34歳</c:v>
                </c:pt>
                <c:pt idx="5">
                  <c:v>35-39歳</c:v>
                </c:pt>
                <c:pt idx="6">
                  <c:v>40-44歳</c:v>
                </c:pt>
                <c:pt idx="7">
                  <c:v>45-49歳</c:v>
                </c:pt>
                <c:pt idx="8">
                  <c:v>50-54歳</c:v>
                </c:pt>
                <c:pt idx="9">
                  <c:v>55-59歳</c:v>
                </c:pt>
                <c:pt idx="10">
                  <c:v>60-64歳</c:v>
                </c:pt>
                <c:pt idx="11">
                  <c:v>65-69歳</c:v>
                </c:pt>
                <c:pt idx="12">
                  <c:v>70歳～</c:v>
                </c:pt>
              </c:strCache>
            </c:strRef>
          </c:cat>
          <c:val>
            <c:numRef>
              <c:f>グラフ作成用!$E$10:$E$22</c:f>
              <c:numCache>
                <c:formatCode>General</c:formatCode>
                <c:ptCount val="13"/>
                <c:pt idx="0">
                  <c:v>173</c:v>
                </c:pt>
                <c:pt idx="1">
                  <c:v>75</c:v>
                </c:pt>
                <c:pt idx="2">
                  <c:v>136</c:v>
                </c:pt>
                <c:pt idx="3">
                  <c:v>204</c:v>
                </c:pt>
                <c:pt idx="4">
                  <c:v>370</c:v>
                </c:pt>
                <c:pt idx="5">
                  <c:v>696</c:v>
                </c:pt>
                <c:pt idx="6">
                  <c:v>1258</c:v>
                </c:pt>
                <c:pt idx="7">
                  <c:v>1756</c:v>
                </c:pt>
                <c:pt idx="8">
                  <c:v>2738</c:v>
                </c:pt>
                <c:pt idx="9">
                  <c:v>4298</c:v>
                </c:pt>
                <c:pt idx="10">
                  <c:v>8595</c:v>
                </c:pt>
                <c:pt idx="11">
                  <c:v>9958</c:v>
                </c:pt>
                <c:pt idx="12">
                  <c:v>164629</c:v>
                </c:pt>
              </c:numCache>
            </c:numRef>
          </c:val>
        </c:ser>
        <c:ser>
          <c:idx val="5"/>
          <c:order val="3"/>
          <c:tx>
            <c:strRef>
              <c:f>グラフ作成用!$F$8</c:f>
              <c:strCache>
                <c:ptCount val="1"/>
                <c:pt idx="0">
                  <c:v>脳血管疾患</c:v>
                </c:pt>
              </c:strCache>
            </c:strRef>
          </c:tx>
          <c:invertIfNegative val="0"/>
          <c:cat>
            <c:strRef>
              <c:f>グラフ作成用!$A$10:$B$22</c:f>
              <c:strCache>
                <c:ptCount val="13"/>
                <c:pt idx="0">
                  <c:v>0-14歳</c:v>
                </c:pt>
                <c:pt idx="1">
                  <c:v>15-19歳</c:v>
                </c:pt>
                <c:pt idx="2">
                  <c:v>20-24歳</c:v>
                </c:pt>
                <c:pt idx="3">
                  <c:v>25-29歳</c:v>
                </c:pt>
                <c:pt idx="4">
                  <c:v>30-34歳</c:v>
                </c:pt>
                <c:pt idx="5">
                  <c:v>35-39歳</c:v>
                </c:pt>
                <c:pt idx="6">
                  <c:v>40-44歳</c:v>
                </c:pt>
                <c:pt idx="7">
                  <c:v>45-49歳</c:v>
                </c:pt>
                <c:pt idx="8">
                  <c:v>50-54歳</c:v>
                </c:pt>
                <c:pt idx="9">
                  <c:v>55-59歳</c:v>
                </c:pt>
                <c:pt idx="10">
                  <c:v>60-64歳</c:v>
                </c:pt>
                <c:pt idx="11">
                  <c:v>65-69歳</c:v>
                </c:pt>
                <c:pt idx="12">
                  <c:v>70歳～</c:v>
                </c:pt>
              </c:strCache>
            </c:strRef>
          </c:cat>
          <c:val>
            <c:numRef>
              <c:f>グラフ作成用!$F$10:$F$22</c:f>
              <c:numCache>
                <c:formatCode>General</c:formatCode>
                <c:ptCount val="13"/>
                <c:pt idx="0">
                  <c:v>39</c:v>
                </c:pt>
                <c:pt idx="1">
                  <c:v>11</c:v>
                </c:pt>
                <c:pt idx="2">
                  <c:v>28</c:v>
                </c:pt>
                <c:pt idx="3">
                  <c:v>62</c:v>
                </c:pt>
                <c:pt idx="4">
                  <c:v>153</c:v>
                </c:pt>
                <c:pt idx="5">
                  <c:v>476</c:v>
                </c:pt>
                <c:pt idx="6">
                  <c:v>870</c:v>
                </c:pt>
                <c:pt idx="7">
                  <c:v>1271</c:v>
                </c:pt>
                <c:pt idx="8">
                  <c:v>1858</c:v>
                </c:pt>
                <c:pt idx="9">
                  <c:v>2787</c:v>
                </c:pt>
                <c:pt idx="10">
                  <c:v>5331</c:v>
                </c:pt>
                <c:pt idx="11">
                  <c:v>6242</c:v>
                </c:pt>
                <c:pt idx="12">
                  <c:v>104719</c:v>
                </c:pt>
              </c:numCache>
            </c:numRef>
          </c:val>
        </c:ser>
        <c:ser>
          <c:idx val="6"/>
          <c:order val="4"/>
          <c:tx>
            <c:strRef>
              <c:f>グラフ作成用!$G$8</c:f>
              <c:strCache>
                <c:ptCount val="1"/>
                <c:pt idx="0">
                  <c:v>不慮の事故</c:v>
                </c:pt>
              </c:strCache>
            </c:strRef>
          </c:tx>
          <c:invertIfNegative val="0"/>
          <c:cat>
            <c:strRef>
              <c:f>グラフ作成用!$A$10:$B$22</c:f>
              <c:strCache>
                <c:ptCount val="13"/>
                <c:pt idx="0">
                  <c:v>0-14歳</c:v>
                </c:pt>
                <c:pt idx="1">
                  <c:v>15-19歳</c:v>
                </c:pt>
                <c:pt idx="2">
                  <c:v>20-24歳</c:v>
                </c:pt>
                <c:pt idx="3">
                  <c:v>25-29歳</c:v>
                </c:pt>
                <c:pt idx="4">
                  <c:v>30-34歳</c:v>
                </c:pt>
                <c:pt idx="5">
                  <c:v>35-39歳</c:v>
                </c:pt>
                <c:pt idx="6">
                  <c:v>40-44歳</c:v>
                </c:pt>
                <c:pt idx="7">
                  <c:v>45-49歳</c:v>
                </c:pt>
                <c:pt idx="8">
                  <c:v>50-54歳</c:v>
                </c:pt>
                <c:pt idx="9">
                  <c:v>55-59歳</c:v>
                </c:pt>
                <c:pt idx="10">
                  <c:v>60-64歳</c:v>
                </c:pt>
                <c:pt idx="11">
                  <c:v>65-69歳</c:v>
                </c:pt>
                <c:pt idx="12">
                  <c:v>70歳～</c:v>
                </c:pt>
              </c:strCache>
            </c:strRef>
          </c:cat>
          <c:val>
            <c:numRef>
              <c:f>グラフ作成用!$G$10:$G$22</c:f>
              <c:numCache>
                <c:formatCode>General</c:formatCode>
                <c:ptCount val="13"/>
                <c:pt idx="0">
                  <c:v>1216</c:v>
                </c:pt>
                <c:pt idx="1">
                  <c:v>659</c:v>
                </c:pt>
                <c:pt idx="2">
                  <c:v>754</c:v>
                </c:pt>
                <c:pt idx="3">
                  <c:v>787</c:v>
                </c:pt>
                <c:pt idx="4">
                  <c:v>893</c:v>
                </c:pt>
                <c:pt idx="5">
                  <c:v>1166</c:v>
                </c:pt>
                <c:pt idx="6">
                  <c:v>1432</c:v>
                </c:pt>
                <c:pt idx="7">
                  <c:v>1516</c:v>
                </c:pt>
                <c:pt idx="8">
                  <c:v>2011</c:v>
                </c:pt>
                <c:pt idx="9">
                  <c:v>2743</c:v>
                </c:pt>
                <c:pt idx="10">
                  <c:v>4232</c:v>
                </c:pt>
                <c:pt idx="11">
                  <c:v>4418</c:v>
                </c:pt>
                <c:pt idx="12">
                  <c:v>36769</c:v>
                </c:pt>
              </c:numCache>
            </c:numRef>
          </c:val>
        </c:ser>
        <c:ser>
          <c:idx val="1"/>
          <c:order val="5"/>
          <c:tx>
            <c:strRef>
              <c:f>グラフ作成用!$I$8</c:f>
              <c:strCache>
                <c:ptCount val="1"/>
                <c:pt idx="0">
                  <c:v>その他</c:v>
                </c:pt>
              </c:strCache>
            </c:strRef>
          </c:tx>
          <c:spPr>
            <a:solidFill>
              <a:srgbClr val="00B050"/>
            </a:solidFill>
          </c:spPr>
          <c:invertIfNegative val="0"/>
          <c:cat>
            <c:strRef>
              <c:f>グラフ作成用!$A$10:$B$22</c:f>
              <c:strCache>
                <c:ptCount val="13"/>
                <c:pt idx="0">
                  <c:v>0-14歳</c:v>
                </c:pt>
                <c:pt idx="1">
                  <c:v>15-19歳</c:v>
                </c:pt>
                <c:pt idx="2">
                  <c:v>20-24歳</c:v>
                </c:pt>
                <c:pt idx="3">
                  <c:v>25-29歳</c:v>
                </c:pt>
                <c:pt idx="4">
                  <c:v>30-34歳</c:v>
                </c:pt>
                <c:pt idx="5">
                  <c:v>35-39歳</c:v>
                </c:pt>
                <c:pt idx="6">
                  <c:v>40-44歳</c:v>
                </c:pt>
                <c:pt idx="7">
                  <c:v>45-49歳</c:v>
                </c:pt>
                <c:pt idx="8">
                  <c:v>50-54歳</c:v>
                </c:pt>
                <c:pt idx="9">
                  <c:v>55-59歳</c:v>
                </c:pt>
                <c:pt idx="10">
                  <c:v>60-64歳</c:v>
                </c:pt>
                <c:pt idx="11">
                  <c:v>65-69歳</c:v>
                </c:pt>
                <c:pt idx="12">
                  <c:v>70歳～</c:v>
                </c:pt>
              </c:strCache>
            </c:strRef>
          </c:cat>
          <c:val>
            <c:numRef>
              <c:f>グラフ作成用!$I$10:$I$22</c:f>
              <c:numCache>
                <c:formatCode>General</c:formatCode>
                <c:ptCount val="13"/>
                <c:pt idx="0">
                  <c:v>3297</c:v>
                </c:pt>
                <c:pt idx="1">
                  <c:v>327</c:v>
                </c:pt>
                <c:pt idx="2">
                  <c:v>415</c:v>
                </c:pt>
                <c:pt idx="3">
                  <c:v>619</c:v>
                </c:pt>
                <c:pt idx="4">
                  <c:v>937</c:v>
                </c:pt>
                <c:pt idx="5">
                  <c:v>1613</c:v>
                </c:pt>
                <c:pt idx="6">
                  <c:v>2387</c:v>
                </c:pt>
                <c:pt idx="7">
                  <c:v>3458</c:v>
                </c:pt>
                <c:pt idx="8">
                  <c:v>5033</c:v>
                </c:pt>
                <c:pt idx="9">
                  <c:v>8576</c:v>
                </c:pt>
                <c:pt idx="10">
                  <c:v>16779</c:v>
                </c:pt>
                <c:pt idx="11">
                  <c:v>20854</c:v>
                </c:pt>
                <c:pt idx="12">
                  <c:v>424020</c:v>
                </c:pt>
              </c:numCache>
            </c:numRef>
          </c:val>
        </c:ser>
        <c:dLbls>
          <c:showLegendKey val="0"/>
          <c:showVal val="0"/>
          <c:showCatName val="0"/>
          <c:showSerName val="0"/>
          <c:showPercent val="0"/>
          <c:showBubbleSize val="0"/>
        </c:dLbls>
        <c:gapWidth val="150"/>
        <c:overlap val="100"/>
        <c:axId val="574847376"/>
        <c:axId val="574847768"/>
      </c:barChart>
      <c:catAx>
        <c:axId val="574847376"/>
        <c:scaling>
          <c:orientation val="maxMin"/>
        </c:scaling>
        <c:delete val="0"/>
        <c:axPos val="l"/>
        <c:numFmt formatCode="General" sourceLinked="1"/>
        <c:majorTickMark val="out"/>
        <c:minorTickMark val="none"/>
        <c:tickLblPos val="nextTo"/>
        <c:txPr>
          <a:bodyPr rot="0" vert="horz"/>
          <a:lstStyle/>
          <a:p>
            <a:pPr>
              <a:defRPr sz="1200"/>
            </a:pPr>
            <a:endParaRPr lang="ja-JP"/>
          </a:p>
        </c:txPr>
        <c:crossAx val="574847768"/>
        <c:crosses val="autoZero"/>
        <c:auto val="1"/>
        <c:lblAlgn val="ctr"/>
        <c:lblOffset val="100"/>
        <c:noMultiLvlLbl val="0"/>
      </c:catAx>
      <c:valAx>
        <c:axId val="574847768"/>
        <c:scaling>
          <c:orientation val="minMax"/>
        </c:scaling>
        <c:delete val="0"/>
        <c:axPos val="t"/>
        <c:majorGridlines/>
        <c:numFmt formatCode="0%" sourceLinked="1"/>
        <c:majorTickMark val="out"/>
        <c:minorTickMark val="none"/>
        <c:tickLblPos val="high"/>
        <c:txPr>
          <a:bodyPr/>
          <a:lstStyle/>
          <a:p>
            <a:pPr>
              <a:defRPr sz="1200"/>
            </a:pPr>
            <a:endParaRPr lang="ja-JP"/>
          </a:p>
        </c:txPr>
        <c:crossAx val="574847376"/>
        <c:crosses val="autoZero"/>
        <c:crossBetween val="between"/>
      </c:valAx>
    </c:plotArea>
    <c:legend>
      <c:legendPos val="r"/>
      <c:layout/>
      <c:overlay val="0"/>
      <c:txPr>
        <a:bodyPr/>
        <a:lstStyle/>
        <a:p>
          <a:pPr>
            <a:defRPr sz="1200"/>
          </a:pPr>
          <a:endParaRPr lang="ja-JP"/>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171BF-9178-4CEF-8A34-81AF99559775}" type="doc">
      <dgm:prSet loTypeId="urn:microsoft.com/office/officeart/2005/8/layout/default#1" loCatId="list" qsTypeId="urn:microsoft.com/office/officeart/2005/8/quickstyle/simple3" qsCatId="simple" csTypeId="urn:microsoft.com/office/officeart/2005/8/colors/colorful1#1" csCatId="colorful" phldr="1"/>
      <dgm:spPr/>
      <dgm:t>
        <a:bodyPr/>
        <a:lstStyle/>
        <a:p>
          <a:endParaRPr kumimoji="1" lang="ja-JP" altLang="en-US"/>
        </a:p>
      </dgm:t>
    </dgm:pt>
    <dgm:pt modelId="{4F93C6C1-AFA1-47CE-958F-1D52DAF1DAC4}">
      <dgm:prSet phldrT="[テキスト]" custT="1"/>
      <dgm:spPr>
        <a:gradFill flip="none" rotWithShape="0">
          <a:gsLst>
            <a:gs pos="0">
              <a:srgbClr val="66FFFF">
                <a:tint val="66000"/>
                <a:satMod val="160000"/>
              </a:srgbClr>
            </a:gs>
            <a:gs pos="50000">
              <a:srgbClr val="66FFFF">
                <a:tint val="44500"/>
                <a:satMod val="160000"/>
              </a:srgbClr>
            </a:gs>
            <a:gs pos="100000">
              <a:srgbClr val="66FFFF">
                <a:tint val="23500"/>
                <a:satMod val="160000"/>
              </a:srgbClr>
            </a:gs>
          </a:gsLst>
          <a:lin ang="5400000" scaled="1"/>
          <a:tileRect/>
        </a:gradFill>
      </dgm:spPr>
      <dgm:t>
        <a:bodyPr/>
        <a:lstStyle/>
        <a:p>
          <a:pPr algn="ctr"/>
          <a:r>
            <a:rPr kumimoji="1" lang="en-US" altLang="ja-JP" sz="1100" b="1" dirty="0" smtClean="0">
              <a:latin typeface="HGPｺﾞｼｯｸM" pitchFamily="50" charset="-128"/>
              <a:ea typeface="HGPｺﾞｼｯｸM" pitchFamily="50" charset="-128"/>
            </a:rPr>
            <a:t>【</a:t>
          </a:r>
          <a:r>
            <a:rPr kumimoji="1" lang="ja-JP" altLang="en-US" sz="1100" b="1" dirty="0" smtClean="0">
              <a:latin typeface="HGPｺﾞｼｯｸM" pitchFamily="50" charset="-128"/>
              <a:ea typeface="HGPｺﾞｼｯｸM" pitchFamily="50" charset="-128"/>
            </a:rPr>
            <a:t>自殺未遂者支援</a:t>
          </a:r>
          <a:r>
            <a:rPr kumimoji="1" lang="en-US" altLang="ja-JP" sz="1100" b="1" dirty="0" smtClean="0">
              <a:latin typeface="HGPｺﾞｼｯｸM" pitchFamily="50" charset="-128"/>
              <a:ea typeface="HGPｺﾞｼｯｸM" pitchFamily="50" charset="-128"/>
            </a:rPr>
            <a:t>】</a:t>
          </a:r>
        </a:p>
        <a:p>
          <a:pPr algn="l"/>
          <a:r>
            <a:rPr kumimoji="1" lang="ja-JP" altLang="en-US" sz="1100" dirty="0" smtClean="0">
              <a:latin typeface="HGPｺﾞｼｯｸM" pitchFamily="50" charset="-128"/>
              <a:ea typeface="HGPｺﾞｼｯｸM" pitchFamily="50" charset="-128"/>
            </a:rPr>
            <a:t>救急搬送者への精神科医療ケアと生活支援体制の整備▼社会的要因に関する各種相談機関とのネットワーク構築▼家族等への支援強化▼支援一体の調査研究</a:t>
          </a:r>
          <a:endParaRPr kumimoji="1" lang="ja-JP" altLang="en-US" sz="1100" dirty="0">
            <a:latin typeface="HGPｺﾞｼｯｸM" pitchFamily="50" charset="-128"/>
            <a:ea typeface="HGPｺﾞｼｯｸM" pitchFamily="50" charset="-128"/>
          </a:endParaRPr>
        </a:p>
      </dgm:t>
    </dgm:pt>
    <dgm:pt modelId="{1232F413-8E27-4CE8-998F-EF3A28601879}" type="parTrans" cxnId="{067BF5AF-0C22-464E-9226-165CDD3620F2}">
      <dgm:prSet/>
      <dgm:spPr/>
      <dgm:t>
        <a:bodyPr/>
        <a:lstStyle/>
        <a:p>
          <a:endParaRPr kumimoji="1" lang="ja-JP" altLang="en-US"/>
        </a:p>
      </dgm:t>
    </dgm:pt>
    <dgm:pt modelId="{7639B943-AFF6-4AD0-8099-7CEBA75AD4C8}" type="sibTrans" cxnId="{067BF5AF-0C22-464E-9226-165CDD3620F2}">
      <dgm:prSet/>
      <dgm:spPr/>
      <dgm:t>
        <a:bodyPr/>
        <a:lstStyle/>
        <a:p>
          <a:endParaRPr kumimoji="1" lang="ja-JP" altLang="en-US"/>
        </a:p>
      </dgm:t>
    </dgm:pt>
    <dgm:pt modelId="{E61F488F-1BB9-4287-963F-CF49335F3BD6}">
      <dgm:prSet phldrT="[テキスト]" custT="1"/>
      <dgm:spPr>
        <a:gradFill flip="none" rotWithShape="0">
          <a:gsLst>
            <a:gs pos="0">
              <a:srgbClr val="CCFF66">
                <a:tint val="66000"/>
                <a:satMod val="160000"/>
              </a:srgbClr>
            </a:gs>
            <a:gs pos="50000">
              <a:srgbClr val="CCFF66">
                <a:tint val="44500"/>
                <a:satMod val="160000"/>
              </a:srgbClr>
            </a:gs>
            <a:gs pos="100000">
              <a:srgbClr val="CCFF66">
                <a:tint val="23500"/>
                <a:satMod val="160000"/>
              </a:srgbClr>
            </a:gs>
          </a:gsLst>
          <a:lin ang="5400000" scaled="1"/>
          <a:tileRect/>
        </a:gradFill>
      </dgm:spPr>
      <dgm:t>
        <a:bodyPr/>
        <a:lstStyle/>
        <a:p>
          <a:pPr algn="ctr"/>
          <a:r>
            <a:rPr kumimoji="1" lang="en-US" altLang="ja-JP" sz="1100" b="1" dirty="0" smtClean="0">
              <a:latin typeface="HGPｺﾞｼｯｸM" pitchFamily="50" charset="-128"/>
              <a:ea typeface="HGPｺﾞｼｯｸM" pitchFamily="50" charset="-128"/>
            </a:rPr>
            <a:t>【</a:t>
          </a:r>
          <a:r>
            <a:rPr kumimoji="1" lang="ja-JP" altLang="en-US" sz="1100" b="1" dirty="0" smtClean="0">
              <a:latin typeface="HGPｺﾞｼｯｸM" pitchFamily="50" charset="-128"/>
              <a:ea typeface="HGPｺﾞｼｯｸM" pitchFamily="50" charset="-128"/>
            </a:rPr>
            <a:t>企業・職場における対策</a:t>
          </a:r>
          <a:r>
            <a:rPr kumimoji="1" lang="en-US" altLang="ja-JP" sz="1100" b="1" dirty="0" smtClean="0">
              <a:latin typeface="HGPｺﾞｼｯｸM" pitchFamily="50" charset="-128"/>
              <a:ea typeface="HGPｺﾞｼｯｸM" pitchFamily="50" charset="-128"/>
            </a:rPr>
            <a:t>】</a:t>
          </a:r>
        </a:p>
        <a:p>
          <a:pPr algn="l"/>
          <a:r>
            <a:rPr kumimoji="1" lang="ja-JP" altLang="en-US" sz="1100" dirty="0" smtClean="0">
              <a:latin typeface="HGPｺﾞｼｯｸM" pitchFamily="50" charset="-128"/>
              <a:ea typeface="HGPｺﾞｼｯｸM" pitchFamily="50" charset="-128"/>
            </a:rPr>
            <a:t>過労死・過労自殺対策▼小規模事業場や非正規雇用を含めた全労働者の長時間労働抑制の環境整備▼職場環境改善を促すための社会的評価の仕組み作り検討</a:t>
          </a:r>
          <a:endParaRPr kumimoji="1" lang="ja-JP" altLang="en-US" sz="1100" dirty="0">
            <a:latin typeface="HGPｺﾞｼｯｸM" pitchFamily="50" charset="-128"/>
            <a:ea typeface="HGPｺﾞｼｯｸM" pitchFamily="50" charset="-128"/>
          </a:endParaRPr>
        </a:p>
      </dgm:t>
    </dgm:pt>
    <dgm:pt modelId="{46EF9AE3-D632-448A-B156-976E449E44DD}" type="parTrans" cxnId="{2BDDB8E3-2813-4954-960A-3B7D2847266F}">
      <dgm:prSet/>
      <dgm:spPr/>
      <dgm:t>
        <a:bodyPr/>
        <a:lstStyle/>
        <a:p>
          <a:endParaRPr kumimoji="1" lang="ja-JP" altLang="en-US"/>
        </a:p>
      </dgm:t>
    </dgm:pt>
    <dgm:pt modelId="{4C604E6F-9F33-405C-AA92-2759055DF660}" type="sibTrans" cxnId="{2BDDB8E3-2813-4954-960A-3B7D2847266F}">
      <dgm:prSet/>
      <dgm:spPr/>
      <dgm:t>
        <a:bodyPr/>
        <a:lstStyle/>
        <a:p>
          <a:endParaRPr kumimoji="1" lang="ja-JP" altLang="en-US"/>
        </a:p>
      </dgm:t>
    </dgm:pt>
    <dgm:pt modelId="{58B8659D-C39E-4420-BD47-B4BA55802F6E}">
      <dgm:prSet phldrT="[テキスト]" custT="1"/>
      <dgm:spPr>
        <a:gradFill flip="none"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5400000" scaled="1"/>
          <a:tileRect/>
        </a:gradFill>
      </dgm:spPr>
      <dgm:t>
        <a:bodyPr/>
        <a:lstStyle/>
        <a:p>
          <a:pPr algn="ctr"/>
          <a:r>
            <a:rPr kumimoji="1" lang="en-US" altLang="ja-JP" sz="1100" b="1" dirty="0" smtClean="0">
              <a:latin typeface="HGPｺﾞｼｯｸM" pitchFamily="50" charset="-128"/>
              <a:ea typeface="HGPｺﾞｼｯｸM" pitchFamily="50" charset="-128"/>
            </a:rPr>
            <a:t>【</a:t>
          </a:r>
          <a:r>
            <a:rPr kumimoji="1" lang="ja-JP" altLang="en-US" sz="1100" b="1" dirty="0" smtClean="0">
              <a:latin typeface="HGPｺﾞｼｯｸM" pitchFamily="50" charset="-128"/>
              <a:ea typeface="HGPｺﾞｼｯｸM" pitchFamily="50" charset="-128"/>
            </a:rPr>
            <a:t>民間団体との連携強化</a:t>
          </a:r>
          <a:r>
            <a:rPr kumimoji="1" lang="en-US" altLang="ja-JP" sz="1100" b="1" dirty="0" smtClean="0">
              <a:latin typeface="HGPｺﾞｼｯｸM" pitchFamily="50" charset="-128"/>
              <a:ea typeface="HGPｺﾞｼｯｸM" pitchFamily="50" charset="-128"/>
            </a:rPr>
            <a:t>】</a:t>
          </a:r>
        </a:p>
        <a:p>
          <a:pPr algn="l"/>
          <a:r>
            <a:rPr kumimoji="1" lang="ja-JP" altLang="en-US" sz="1100" dirty="0" smtClean="0">
              <a:latin typeface="HGPｺﾞｼｯｸM" pitchFamily="50" charset="-128"/>
              <a:ea typeface="HGPｺﾞｼｯｸM" pitchFamily="50" charset="-128"/>
            </a:rPr>
            <a:t>連携を促す自殺対策コーディネータの養成▼自殺対策従事者への心のケア▼自殺多発地域の民間団体への支援法の検討▼先駆的・試行的な取組への支援</a:t>
          </a:r>
          <a:endParaRPr kumimoji="1" lang="ja-JP" altLang="en-US" sz="1100" dirty="0">
            <a:latin typeface="HGPｺﾞｼｯｸM" pitchFamily="50" charset="-128"/>
            <a:ea typeface="HGPｺﾞｼｯｸM" pitchFamily="50" charset="-128"/>
          </a:endParaRPr>
        </a:p>
      </dgm:t>
    </dgm:pt>
    <dgm:pt modelId="{E4934AE7-5290-43CF-B35D-A3F485F5823A}" type="parTrans" cxnId="{97F5588E-6DE3-4D83-944F-01B67F7B7BB7}">
      <dgm:prSet/>
      <dgm:spPr/>
      <dgm:t>
        <a:bodyPr/>
        <a:lstStyle/>
        <a:p>
          <a:endParaRPr kumimoji="1" lang="ja-JP" altLang="en-US"/>
        </a:p>
      </dgm:t>
    </dgm:pt>
    <dgm:pt modelId="{D5CC1876-D385-420E-8226-484891933268}" type="sibTrans" cxnId="{97F5588E-6DE3-4D83-944F-01B67F7B7BB7}">
      <dgm:prSet/>
      <dgm:spPr/>
      <dgm:t>
        <a:bodyPr/>
        <a:lstStyle/>
        <a:p>
          <a:endParaRPr kumimoji="1" lang="ja-JP" altLang="en-US"/>
        </a:p>
      </dgm:t>
    </dgm:pt>
    <dgm:pt modelId="{DEFF79D6-BC2C-4FBF-BA6C-6647723F84B1}">
      <dgm:prSet custT="1"/>
      <dgm:spPr>
        <a:gradFill flip="none"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5400000" scaled="1"/>
          <a:tileRect/>
        </a:gradFill>
      </dgm:spPr>
      <dgm:t>
        <a:bodyPr/>
        <a:lstStyle/>
        <a:p>
          <a:pPr algn="ctr"/>
          <a:r>
            <a:rPr kumimoji="1" lang="en-US" altLang="ja-JP" sz="1100" b="1" dirty="0" smtClean="0">
              <a:latin typeface="HGPｺﾞｼｯｸM" pitchFamily="50" charset="-128"/>
              <a:ea typeface="HGPｺﾞｼｯｸM" pitchFamily="50" charset="-128"/>
            </a:rPr>
            <a:t>【</a:t>
          </a:r>
          <a:r>
            <a:rPr kumimoji="1" lang="ja-JP" altLang="en-US" sz="1100" b="1" dirty="0" smtClean="0">
              <a:latin typeface="HGPｺﾞｼｯｸM" pitchFamily="50" charset="-128"/>
              <a:ea typeface="HGPｺﾞｼｯｸM" pitchFamily="50" charset="-128"/>
            </a:rPr>
            <a:t>適切な精神科医療</a:t>
          </a:r>
          <a:r>
            <a:rPr kumimoji="1" lang="en-US" altLang="ja-JP" sz="1100" b="1" dirty="0" smtClean="0">
              <a:latin typeface="HGPｺﾞｼｯｸM" pitchFamily="50" charset="-128"/>
              <a:ea typeface="HGPｺﾞｼｯｸM" pitchFamily="50" charset="-128"/>
            </a:rPr>
            <a:t>】</a:t>
          </a:r>
        </a:p>
        <a:p>
          <a:pPr algn="l"/>
          <a:r>
            <a:rPr kumimoji="1" lang="ja-JP" altLang="en-US" sz="1100" dirty="0" smtClean="0">
              <a:latin typeface="HGPｺﾞｼｯｸM" pitchFamily="50" charset="-128"/>
              <a:ea typeface="HGPｺﾞｼｯｸM" pitchFamily="50" charset="-128"/>
            </a:rPr>
            <a:t>心理職等の養成▼認知行動療法などの診療普及を図るため診療報酬での取扱いを含めた精神科医療体制の検討▼過量服薬対策▼依存症と借金等との関連性の調査</a:t>
          </a:r>
          <a:endParaRPr kumimoji="1" lang="ja-JP" altLang="en-US" sz="1100" dirty="0"/>
        </a:p>
      </dgm:t>
    </dgm:pt>
    <dgm:pt modelId="{785EB5A5-8469-493D-829D-FF3EFEB4C581}" type="parTrans" cxnId="{4C4BAF87-B998-4691-9D09-02E4E6F7CBAF}">
      <dgm:prSet/>
      <dgm:spPr/>
      <dgm:t>
        <a:bodyPr/>
        <a:lstStyle/>
        <a:p>
          <a:endParaRPr kumimoji="1" lang="ja-JP" altLang="en-US"/>
        </a:p>
      </dgm:t>
    </dgm:pt>
    <dgm:pt modelId="{C46C1ECC-33B5-47D5-8212-5AEEB9671ACD}" type="sibTrans" cxnId="{4C4BAF87-B998-4691-9D09-02E4E6F7CBAF}">
      <dgm:prSet/>
      <dgm:spPr/>
      <dgm:t>
        <a:bodyPr/>
        <a:lstStyle/>
        <a:p>
          <a:endParaRPr kumimoji="1" lang="ja-JP" altLang="en-US"/>
        </a:p>
      </dgm:t>
    </dgm:pt>
    <dgm:pt modelId="{25CD9975-7B1C-47E1-9A30-116C6F7ECCBC}">
      <dgm:prSet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dgm:spPr>
      <dgm:t>
        <a:bodyPr/>
        <a:lstStyle/>
        <a:p>
          <a:pPr algn="ctr"/>
          <a:r>
            <a:rPr kumimoji="1" lang="en-US" altLang="ja-JP" sz="1100" b="1" dirty="0" smtClean="0">
              <a:latin typeface="HGPｺﾞｼｯｸM" pitchFamily="50" charset="-128"/>
              <a:ea typeface="HGPｺﾞｼｯｸM" pitchFamily="50" charset="-128"/>
            </a:rPr>
            <a:t>【</a:t>
          </a:r>
          <a:r>
            <a:rPr kumimoji="1" lang="ja-JP" altLang="en-US" sz="1100" b="1" dirty="0" smtClean="0">
              <a:latin typeface="HGPｺﾞｼｯｸM" pitchFamily="50" charset="-128"/>
              <a:ea typeface="HGPｺﾞｼｯｸM" pitchFamily="50" charset="-128"/>
            </a:rPr>
            <a:t>関連施策との積極的な連動</a:t>
          </a:r>
          <a:r>
            <a:rPr kumimoji="1" lang="en-US" altLang="ja-JP" sz="1100" b="1" dirty="0" smtClean="0">
              <a:latin typeface="HGPｺﾞｼｯｸM" pitchFamily="50" charset="-128"/>
              <a:ea typeface="HGPｺﾞｼｯｸM" pitchFamily="50" charset="-128"/>
            </a:rPr>
            <a:t>】</a:t>
          </a:r>
        </a:p>
        <a:p>
          <a:pPr algn="l"/>
          <a:r>
            <a:rPr kumimoji="1" lang="ja-JP" altLang="en-US" sz="1100" dirty="0" smtClean="0">
              <a:latin typeface="HGPｺﾞｼｯｸM" pitchFamily="50" charset="-128"/>
              <a:ea typeface="HGPｺﾞｼｯｸM" pitchFamily="50" charset="-128"/>
            </a:rPr>
            <a:t>自殺対策の現場だけでなく、自殺の要因となり得る生活困窮、児童虐待、性暴力被害、ひきこもり、性的マイノリティ等、関連分野のネットワークとの連携体制の確立</a:t>
          </a:r>
          <a:endParaRPr kumimoji="1" lang="ja-JP" altLang="en-US" sz="1100" dirty="0">
            <a:latin typeface="HGPｺﾞｼｯｸM" pitchFamily="50" charset="-128"/>
            <a:ea typeface="HGPｺﾞｼｯｸM" pitchFamily="50" charset="-128"/>
          </a:endParaRPr>
        </a:p>
      </dgm:t>
    </dgm:pt>
    <dgm:pt modelId="{65FD19C4-64D0-4C45-A8C7-F86496AEB7E8}" type="parTrans" cxnId="{693EDDF9-E139-4AAD-ACBF-EF2E40070AA1}">
      <dgm:prSet/>
      <dgm:spPr/>
      <dgm:t>
        <a:bodyPr/>
        <a:lstStyle/>
        <a:p>
          <a:endParaRPr kumimoji="1" lang="ja-JP" altLang="en-US"/>
        </a:p>
      </dgm:t>
    </dgm:pt>
    <dgm:pt modelId="{9CC330FA-8543-488B-BE2E-85BFF77FE1F6}" type="sibTrans" cxnId="{693EDDF9-E139-4AAD-ACBF-EF2E40070AA1}">
      <dgm:prSet/>
      <dgm:spPr/>
      <dgm:t>
        <a:bodyPr/>
        <a:lstStyle/>
        <a:p>
          <a:endParaRPr kumimoji="1" lang="ja-JP" altLang="en-US"/>
        </a:p>
      </dgm:t>
    </dgm:pt>
    <dgm:pt modelId="{CA8B4669-89CA-4594-9C30-A4AC968A2FED}">
      <dgm:prSet custT="1"/>
      <dgm:spPr>
        <a:gradFill flip="none" rotWithShape="0">
          <a:gsLst>
            <a:gs pos="0">
              <a:srgbClr val="FF00FF">
                <a:tint val="66000"/>
                <a:satMod val="160000"/>
              </a:srgbClr>
            </a:gs>
            <a:gs pos="50000">
              <a:srgbClr val="FF00FF">
                <a:tint val="44500"/>
                <a:satMod val="160000"/>
              </a:srgbClr>
            </a:gs>
            <a:gs pos="100000">
              <a:srgbClr val="FF00FF">
                <a:tint val="23500"/>
                <a:satMod val="160000"/>
              </a:srgbClr>
            </a:gs>
          </a:gsLst>
          <a:lin ang="5400000" scaled="1"/>
          <a:tileRect/>
        </a:gradFill>
      </dgm:spPr>
      <dgm:t>
        <a:bodyPr/>
        <a:lstStyle/>
        <a:p>
          <a:pPr algn="ctr"/>
          <a:r>
            <a:rPr kumimoji="1" lang="en-US" altLang="ja-JP" sz="1100" b="1" dirty="0" smtClean="0">
              <a:latin typeface="HGPｺﾞｼｯｸM" pitchFamily="50" charset="-128"/>
              <a:ea typeface="HGPｺﾞｼｯｸM" pitchFamily="50" charset="-128"/>
            </a:rPr>
            <a:t>【</a:t>
          </a:r>
          <a:r>
            <a:rPr kumimoji="1" lang="ja-JP" altLang="en-US" sz="1100" b="1" dirty="0" smtClean="0">
              <a:latin typeface="HGPｺﾞｼｯｸM" pitchFamily="50" charset="-128"/>
              <a:ea typeface="HGPｺﾞｼｯｸM" pitchFamily="50" charset="-128"/>
            </a:rPr>
            <a:t>施策の評価・検証</a:t>
          </a:r>
          <a:r>
            <a:rPr kumimoji="1" lang="en-US" altLang="ja-JP" sz="1100" b="1" dirty="0" smtClean="0">
              <a:latin typeface="HGPｺﾞｼｯｸM" pitchFamily="50" charset="-128"/>
              <a:ea typeface="HGPｺﾞｼｯｸM" pitchFamily="50" charset="-128"/>
            </a:rPr>
            <a:t>】</a:t>
          </a:r>
        </a:p>
        <a:p>
          <a:pPr algn="l"/>
          <a:r>
            <a:rPr kumimoji="1" lang="ja-JP" altLang="en-US" sz="1100" dirty="0" smtClean="0">
              <a:latin typeface="HGPｺﾞｼｯｸM" pitchFamily="50" charset="-128"/>
              <a:ea typeface="HGPｺﾞｼｯｸM" pitchFamily="50" charset="-128"/>
            </a:rPr>
            <a:t>施策の効果等を検証するための新たな仕組み作り▼直接効果を測定しがたい施策は中間的な実施目標の設定等▼自殺報道の影響や諸外国の取組等に関する調査研究</a:t>
          </a:r>
          <a:endParaRPr kumimoji="1" lang="ja-JP" altLang="en-US" sz="1100" dirty="0">
            <a:latin typeface="HGPｺﾞｼｯｸM" pitchFamily="50" charset="-128"/>
            <a:ea typeface="HGPｺﾞｼｯｸM" pitchFamily="50" charset="-128"/>
          </a:endParaRPr>
        </a:p>
      </dgm:t>
    </dgm:pt>
    <dgm:pt modelId="{9C1E8823-8DF7-475F-9871-EC36D507A0DE}" type="parTrans" cxnId="{0D337A37-B2D6-4821-8B33-05044A40A579}">
      <dgm:prSet/>
      <dgm:spPr/>
      <dgm:t>
        <a:bodyPr/>
        <a:lstStyle/>
        <a:p>
          <a:endParaRPr kumimoji="1" lang="ja-JP" altLang="en-US"/>
        </a:p>
      </dgm:t>
    </dgm:pt>
    <dgm:pt modelId="{1369CD00-BE1E-4514-92B9-B805EB235AF3}" type="sibTrans" cxnId="{0D337A37-B2D6-4821-8B33-05044A40A579}">
      <dgm:prSet/>
      <dgm:spPr/>
      <dgm:t>
        <a:bodyPr/>
        <a:lstStyle/>
        <a:p>
          <a:endParaRPr kumimoji="1" lang="ja-JP" altLang="en-US"/>
        </a:p>
      </dgm:t>
    </dgm:pt>
    <dgm:pt modelId="{E6ECE367-A6FE-44FC-925D-925C13E58DD3}">
      <dgm:prSet custT="1"/>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dgm:spPr>
      <dgm:t>
        <a:bodyPr/>
        <a:lstStyle/>
        <a:p>
          <a:pPr algn="ctr"/>
          <a:r>
            <a:rPr kumimoji="1" lang="en-US" altLang="ja-JP" sz="1100" b="1" dirty="0" smtClean="0">
              <a:latin typeface="HGPｺﾞｼｯｸM" pitchFamily="50" charset="-128"/>
              <a:ea typeface="HGPｺﾞｼｯｸM" pitchFamily="50" charset="-128"/>
            </a:rPr>
            <a:t>【</a:t>
          </a:r>
          <a:r>
            <a:rPr kumimoji="1" lang="ja-JP" altLang="en-US" sz="1100" b="1" dirty="0" smtClean="0">
              <a:latin typeface="HGPｺﾞｼｯｸM" pitchFamily="50" charset="-128"/>
              <a:ea typeface="HGPｺﾞｼｯｸM" pitchFamily="50" charset="-128"/>
            </a:rPr>
            <a:t>その他</a:t>
          </a:r>
          <a:r>
            <a:rPr kumimoji="1" lang="en-US" altLang="ja-JP" sz="1100" b="1" dirty="0" smtClean="0">
              <a:latin typeface="HGPｺﾞｼｯｸM" pitchFamily="50" charset="-128"/>
              <a:ea typeface="HGPｺﾞｼｯｸM" pitchFamily="50" charset="-128"/>
            </a:rPr>
            <a:t>】</a:t>
          </a:r>
        </a:p>
        <a:p>
          <a:pPr algn="l"/>
          <a:r>
            <a:rPr kumimoji="1" lang="ja-JP" altLang="en-US" sz="1100" dirty="0" smtClean="0">
              <a:latin typeface="HGPｺﾞｼｯｸM" pitchFamily="50" charset="-128"/>
              <a:ea typeface="HGPｺﾞｼｯｸM" pitchFamily="50" charset="-128"/>
            </a:rPr>
            <a:t>大規模災害の被災者ケア▼教員に対する普及啓発▼心理的瑕疵物件問題の検討▼国を挙げて自殺対策を推進するため国等が連携・協働するための仕組み作り、等</a:t>
          </a:r>
          <a:endParaRPr kumimoji="1" lang="ja-JP" altLang="en-US" sz="1100" dirty="0">
            <a:latin typeface="HGPｺﾞｼｯｸM" pitchFamily="50" charset="-128"/>
            <a:ea typeface="HGPｺﾞｼｯｸM" pitchFamily="50" charset="-128"/>
          </a:endParaRPr>
        </a:p>
      </dgm:t>
    </dgm:pt>
    <dgm:pt modelId="{6445E7B7-07C7-42B5-85AE-C2723C5BED41}" type="parTrans" cxnId="{4A8A115A-8E10-4230-9B99-C805B6E85246}">
      <dgm:prSet/>
      <dgm:spPr/>
      <dgm:t>
        <a:bodyPr/>
        <a:lstStyle/>
        <a:p>
          <a:endParaRPr kumimoji="1" lang="ja-JP" altLang="en-US"/>
        </a:p>
      </dgm:t>
    </dgm:pt>
    <dgm:pt modelId="{A609B70D-AEBB-4384-A03D-0185F70DB5B8}" type="sibTrans" cxnId="{4A8A115A-8E10-4230-9B99-C805B6E85246}">
      <dgm:prSet/>
      <dgm:spPr/>
      <dgm:t>
        <a:bodyPr/>
        <a:lstStyle/>
        <a:p>
          <a:endParaRPr kumimoji="1" lang="ja-JP" altLang="en-US"/>
        </a:p>
      </dgm:t>
    </dgm:pt>
    <dgm:pt modelId="{EF01AAC5-4336-45E7-872E-8AB4E65CE3A3}">
      <dgm:prSet custT="1"/>
      <dgm:spPr>
        <a:gradFill flip="none" rotWithShape="0">
          <a:gsLst>
            <a:gs pos="0">
              <a:srgbClr val="EB5F43">
                <a:tint val="66000"/>
                <a:satMod val="160000"/>
              </a:srgbClr>
            </a:gs>
            <a:gs pos="50000">
              <a:srgbClr val="EB5F43">
                <a:tint val="44500"/>
                <a:satMod val="160000"/>
              </a:srgbClr>
            </a:gs>
            <a:gs pos="100000">
              <a:srgbClr val="EB5F43">
                <a:tint val="23500"/>
                <a:satMod val="160000"/>
              </a:srgbClr>
            </a:gs>
          </a:gsLst>
          <a:lin ang="5400000" scaled="1"/>
          <a:tileRect/>
        </a:gradFill>
      </dgm:spPr>
      <dgm:t>
        <a:bodyPr/>
        <a:lstStyle/>
        <a:p>
          <a:pPr algn="ctr"/>
          <a:r>
            <a:rPr kumimoji="1" lang="en-US" altLang="ja-JP" sz="1100" b="1" u="none" dirty="0" smtClean="0">
              <a:latin typeface="HGPｺﾞｼｯｸM" pitchFamily="50" charset="-128"/>
              <a:ea typeface="HGPｺﾞｼｯｸM" pitchFamily="50" charset="-128"/>
            </a:rPr>
            <a:t>【</a:t>
          </a:r>
          <a:r>
            <a:rPr kumimoji="1" lang="ja-JP" altLang="en-US" sz="1100" b="1" u="none" dirty="0" smtClean="0">
              <a:latin typeface="HGPｺﾞｼｯｸM" pitchFamily="50" charset="-128"/>
              <a:ea typeface="HGPｺﾞｼｯｸM" pitchFamily="50" charset="-128"/>
            </a:rPr>
            <a:t>若年層への支援</a:t>
          </a:r>
          <a:r>
            <a:rPr kumimoji="1" lang="en-US" altLang="ja-JP" sz="1100" b="1" u="none" dirty="0" smtClean="0">
              <a:latin typeface="HGPｺﾞｼｯｸM" pitchFamily="50" charset="-128"/>
              <a:ea typeface="HGPｺﾞｼｯｸM" pitchFamily="50" charset="-128"/>
            </a:rPr>
            <a:t>】</a:t>
          </a:r>
        </a:p>
        <a:p>
          <a:pPr algn="l"/>
          <a:r>
            <a:rPr kumimoji="1" lang="ja-JP" altLang="en-US" sz="1100" dirty="0" smtClean="0">
              <a:latin typeface="HGPｺﾞｼｯｸM" pitchFamily="50" charset="-128"/>
              <a:ea typeface="HGPｺﾞｼｯｸM" pitchFamily="50" charset="-128"/>
            </a:rPr>
            <a:t>いじめ対策強化▼第三者によるいじめ自殺の実態解明▼ライフスキル教育▼自死遺児支援▼ネットや携帯・スマホを活用した相談機関検索サイト▼包括的な雇用支援</a:t>
          </a:r>
          <a:endParaRPr kumimoji="1" lang="ja-JP" altLang="en-US" sz="1100" dirty="0">
            <a:latin typeface="HGPｺﾞｼｯｸM" pitchFamily="50" charset="-128"/>
            <a:ea typeface="HGPｺﾞｼｯｸM" pitchFamily="50" charset="-128"/>
          </a:endParaRPr>
        </a:p>
      </dgm:t>
    </dgm:pt>
    <dgm:pt modelId="{DF3D58C3-17B4-4968-AD3F-ACFFCF97DBAE}" type="parTrans" cxnId="{DED473BF-BD01-45BE-BAFC-A8E6AE55F2AF}">
      <dgm:prSet/>
      <dgm:spPr/>
      <dgm:t>
        <a:bodyPr/>
        <a:lstStyle/>
        <a:p>
          <a:endParaRPr kumimoji="1" lang="ja-JP" altLang="en-US"/>
        </a:p>
      </dgm:t>
    </dgm:pt>
    <dgm:pt modelId="{9C301B4F-888C-44F6-98F1-74A0A5A91DD2}" type="sibTrans" cxnId="{DED473BF-BD01-45BE-BAFC-A8E6AE55F2AF}">
      <dgm:prSet/>
      <dgm:spPr/>
      <dgm:t>
        <a:bodyPr/>
        <a:lstStyle/>
        <a:p>
          <a:endParaRPr kumimoji="1" lang="ja-JP" altLang="en-US"/>
        </a:p>
      </dgm:t>
    </dgm:pt>
    <dgm:pt modelId="{0A4E6717-BF86-47EB-BD3A-297C2EFBD437}" type="pres">
      <dgm:prSet presAssocID="{1FE171BF-9178-4CEF-8A34-81AF99559775}" presName="diagram" presStyleCnt="0">
        <dgm:presLayoutVars>
          <dgm:dir/>
          <dgm:resizeHandles val="exact"/>
        </dgm:presLayoutVars>
      </dgm:prSet>
      <dgm:spPr/>
      <dgm:t>
        <a:bodyPr/>
        <a:lstStyle/>
        <a:p>
          <a:endParaRPr kumimoji="1" lang="ja-JP" altLang="en-US"/>
        </a:p>
      </dgm:t>
    </dgm:pt>
    <dgm:pt modelId="{C570C170-F633-4EA0-A867-9EBBA24042E1}" type="pres">
      <dgm:prSet presAssocID="{EF01AAC5-4336-45E7-872E-8AB4E65CE3A3}" presName="node" presStyleLbl="node1" presStyleIdx="0" presStyleCnt="8" custScaleX="111355">
        <dgm:presLayoutVars>
          <dgm:bulletEnabled val="1"/>
        </dgm:presLayoutVars>
      </dgm:prSet>
      <dgm:spPr/>
      <dgm:t>
        <a:bodyPr/>
        <a:lstStyle/>
        <a:p>
          <a:endParaRPr kumimoji="1" lang="ja-JP" altLang="en-US"/>
        </a:p>
      </dgm:t>
    </dgm:pt>
    <dgm:pt modelId="{3165DEBD-49BF-4F5B-B669-AC228DA57FDF}" type="pres">
      <dgm:prSet presAssocID="{9C301B4F-888C-44F6-98F1-74A0A5A91DD2}" presName="sibTrans" presStyleCnt="0"/>
      <dgm:spPr/>
    </dgm:pt>
    <dgm:pt modelId="{6B30BC01-3B53-4D70-870D-84C8A74E7AE4}" type="pres">
      <dgm:prSet presAssocID="{4F93C6C1-AFA1-47CE-958F-1D52DAF1DAC4}" presName="node" presStyleLbl="node1" presStyleIdx="1" presStyleCnt="8" custScaleX="111355">
        <dgm:presLayoutVars>
          <dgm:bulletEnabled val="1"/>
        </dgm:presLayoutVars>
      </dgm:prSet>
      <dgm:spPr/>
      <dgm:t>
        <a:bodyPr/>
        <a:lstStyle/>
        <a:p>
          <a:endParaRPr kumimoji="1" lang="ja-JP" altLang="en-US"/>
        </a:p>
      </dgm:t>
    </dgm:pt>
    <dgm:pt modelId="{413E4434-4CD8-4776-BFCA-B85C0496789B}" type="pres">
      <dgm:prSet presAssocID="{7639B943-AFF6-4AD0-8099-7CEBA75AD4C8}" presName="sibTrans" presStyleCnt="0"/>
      <dgm:spPr/>
    </dgm:pt>
    <dgm:pt modelId="{C525E266-5ACC-4598-B666-FCF84800F726}" type="pres">
      <dgm:prSet presAssocID="{E61F488F-1BB9-4287-963F-CF49335F3BD6}" presName="node" presStyleLbl="node1" presStyleIdx="2" presStyleCnt="8" custScaleX="111355">
        <dgm:presLayoutVars>
          <dgm:bulletEnabled val="1"/>
        </dgm:presLayoutVars>
      </dgm:prSet>
      <dgm:spPr/>
      <dgm:t>
        <a:bodyPr/>
        <a:lstStyle/>
        <a:p>
          <a:endParaRPr kumimoji="1" lang="ja-JP" altLang="en-US"/>
        </a:p>
      </dgm:t>
    </dgm:pt>
    <dgm:pt modelId="{85AF47FC-EFF1-4556-AF15-264D5CD5E6A3}" type="pres">
      <dgm:prSet presAssocID="{4C604E6F-9F33-405C-AA92-2759055DF660}" presName="sibTrans" presStyleCnt="0"/>
      <dgm:spPr/>
    </dgm:pt>
    <dgm:pt modelId="{AB7C3F65-11A1-476D-904D-043B08834FE3}" type="pres">
      <dgm:prSet presAssocID="{58B8659D-C39E-4420-BD47-B4BA55802F6E}" presName="node" presStyleLbl="node1" presStyleIdx="3" presStyleCnt="8" custScaleX="111355">
        <dgm:presLayoutVars>
          <dgm:bulletEnabled val="1"/>
        </dgm:presLayoutVars>
      </dgm:prSet>
      <dgm:spPr/>
      <dgm:t>
        <a:bodyPr/>
        <a:lstStyle/>
        <a:p>
          <a:endParaRPr kumimoji="1" lang="ja-JP" altLang="en-US"/>
        </a:p>
      </dgm:t>
    </dgm:pt>
    <dgm:pt modelId="{F60A9100-7688-4695-B4A9-29A9BD8BD11A}" type="pres">
      <dgm:prSet presAssocID="{D5CC1876-D385-420E-8226-484891933268}" presName="sibTrans" presStyleCnt="0"/>
      <dgm:spPr/>
    </dgm:pt>
    <dgm:pt modelId="{E9BB4737-CAC4-443D-A60F-95450F9FB14F}" type="pres">
      <dgm:prSet presAssocID="{DEFF79D6-BC2C-4FBF-BA6C-6647723F84B1}" presName="node" presStyleLbl="node1" presStyleIdx="4" presStyleCnt="8" custScaleX="111355">
        <dgm:presLayoutVars>
          <dgm:bulletEnabled val="1"/>
        </dgm:presLayoutVars>
      </dgm:prSet>
      <dgm:spPr/>
      <dgm:t>
        <a:bodyPr/>
        <a:lstStyle/>
        <a:p>
          <a:endParaRPr kumimoji="1" lang="ja-JP" altLang="en-US"/>
        </a:p>
      </dgm:t>
    </dgm:pt>
    <dgm:pt modelId="{579E5368-5D68-4B7D-967F-F57920434721}" type="pres">
      <dgm:prSet presAssocID="{C46C1ECC-33B5-47D5-8212-5AEEB9671ACD}" presName="sibTrans" presStyleCnt="0"/>
      <dgm:spPr/>
    </dgm:pt>
    <dgm:pt modelId="{C4D1617F-8617-4FAE-A01D-25A8E2933666}" type="pres">
      <dgm:prSet presAssocID="{25CD9975-7B1C-47E1-9A30-116C6F7ECCBC}" presName="node" presStyleLbl="node1" presStyleIdx="5" presStyleCnt="8" custScaleX="111355">
        <dgm:presLayoutVars>
          <dgm:bulletEnabled val="1"/>
        </dgm:presLayoutVars>
      </dgm:prSet>
      <dgm:spPr/>
      <dgm:t>
        <a:bodyPr/>
        <a:lstStyle/>
        <a:p>
          <a:endParaRPr kumimoji="1" lang="ja-JP" altLang="en-US"/>
        </a:p>
      </dgm:t>
    </dgm:pt>
    <dgm:pt modelId="{7E5EE1F7-5E44-474E-ABA0-E6077003123B}" type="pres">
      <dgm:prSet presAssocID="{9CC330FA-8543-488B-BE2E-85BFF77FE1F6}" presName="sibTrans" presStyleCnt="0"/>
      <dgm:spPr/>
    </dgm:pt>
    <dgm:pt modelId="{FE84C3EA-098C-4241-9705-3FD8018D49C2}" type="pres">
      <dgm:prSet presAssocID="{CA8B4669-89CA-4594-9C30-A4AC968A2FED}" presName="node" presStyleLbl="node1" presStyleIdx="6" presStyleCnt="8" custScaleX="111355">
        <dgm:presLayoutVars>
          <dgm:bulletEnabled val="1"/>
        </dgm:presLayoutVars>
      </dgm:prSet>
      <dgm:spPr/>
      <dgm:t>
        <a:bodyPr/>
        <a:lstStyle/>
        <a:p>
          <a:endParaRPr kumimoji="1" lang="ja-JP" altLang="en-US"/>
        </a:p>
      </dgm:t>
    </dgm:pt>
    <dgm:pt modelId="{5C882A18-92AB-46C8-BEC8-2D021EDBD026}" type="pres">
      <dgm:prSet presAssocID="{1369CD00-BE1E-4514-92B9-B805EB235AF3}" presName="sibTrans" presStyleCnt="0"/>
      <dgm:spPr/>
    </dgm:pt>
    <dgm:pt modelId="{686AB1F1-5C2B-45A5-A5DF-FEF7E29FFAE4}" type="pres">
      <dgm:prSet presAssocID="{E6ECE367-A6FE-44FC-925D-925C13E58DD3}" presName="node" presStyleLbl="node1" presStyleIdx="7" presStyleCnt="8" custScaleX="111355">
        <dgm:presLayoutVars>
          <dgm:bulletEnabled val="1"/>
        </dgm:presLayoutVars>
      </dgm:prSet>
      <dgm:spPr/>
      <dgm:t>
        <a:bodyPr/>
        <a:lstStyle/>
        <a:p>
          <a:endParaRPr kumimoji="1" lang="ja-JP" altLang="en-US"/>
        </a:p>
      </dgm:t>
    </dgm:pt>
  </dgm:ptLst>
  <dgm:cxnLst>
    <dgm:cxn modelId="{EC8E8E63-96FE-4330-B304-FD7F0DB61417}" type="presOf" srcId="{58B8659D-C39E-4420-BD47-B4BA55802F6E}" destId="{AB7C3F65-11A1-476D-904D-043B08834FE3}" srcOrd="0" destOrd="0" presId="urn:microsoft.com/office/officeart/2005/8/layout/default#1"/>
    <dgm:cxn modelId="{067BF5AF-0C22-464E-9226-165CDD3620F2}" srcId="{1FE171BF-9178-4CEF-8A34-81AF99559775}" destId="{4F93C6C1-AFA1-47CE-958F-1D52DAF1DAC4}" srcOrd="1" destOrd="0" parTransId="{1232F413-8E27-4CE8-998F-EF3A28601879}" sibTransId="{7639B943-AFF6-4AD0-8099-7CEBA75AD4C8}"/>
    <dgm:cxn modelId="{E5C2D49B-5D84-4DD3-8763-23FEA0776A2E}" type="presOf" srcId="{1FE171BF-9178-4CEF-8A34-81AF99559775}" destId="{0A4E6717-BF86-47EB-BD3A-297C2EFBD437}" srcOrd="0" destOrd="0" presId="urn:microsoft.com/office/officeart/2005/8/layout/default#1"/>
    <dgm:cxn modelId="{7F5DB0BE-9E5A-4F4F-A832-E72AEABFCB40}" type="presOf" srcId="{4F93C6C1-AFA1-47CE-958F-1D52DAF1DAC4}" destId="{6B30BC01-3B53-4D70-870D-84C8A74E7AE4}" srcOrd="0" destOrd="0" presId="urn:microsoft.com/office/officeart/2005/8/layout/default#1"/>
    <dgm:cxn modelId="{2BDDB8E3-2813-4954-960A-3B7D2847266F}" srcId="{1FE171BF-9178-4CEF-8A34-81AF99559775}" destId="{E61F488F-1BB9-4287-963F-CF49335F3BD6}" srcOrd="2" destOrd="0" parTransId="{46EF9AE3-D632-448A-B156-976E449E44DD}" sibTransId="{4C604E6F-9F33-405C-AA92-2759055DF660}"/>
    <dgm:cxn modelId="{4A8A115A-8E10-4230-9B99-C805B6E85246}" srcId="{1FE171BF-9178-4CEF-8A34-81AF99559775}" destId="{E6ECE367-A6FE-44FC-925D-925C13E58DD3}" srcOrd="7" destOrd="0" parTransId="{6445E7B7-07C7-42B5-85AE-C2723C5BED41}" sibTransId="{A609B70D-AEBB-4384-A03D-0185F70DB5B8}"/>
    <dgm:cxn modelId="{D201403A-41EF-4FAD-84E5-25EEB6FF945B}" type="presOf" srcId="{EF01AAC5-4336-45E7-872E-8AB4E65CE3A3}" destId="{C570C170-F633-4EA0-A867-9EBBA24042E1}" srcOrd="0" destOrd="0" presId="urn:microsoft.com/office/officeart/2005/8/layout/default#1"/>
    <dgm:cxn modelId="{0AEF2727-2DD5-4869-A16A-E40E5FC9ABE3}" type="presOf" srcId="{E6ECE367-A6FE-44FC-925D-925C13E58DD3}" destId="{686AB1F1-5C2B-45A5-A5DF-FEF7E29FFAE4}" srcOrd="0" destOrd="0" presId="urn:microsoft.com/office/officeart/2005/8/layout/default#1"/>
    <dgm:cxn modelId="{CAD164E4-780A-40BD-944B-A6083B7901D2}" type="presOf" srcId="{E61F488F-1BB9-4287-963F-CF49335F3BD6}" destId="{C525E266-5ACC-4598-B666-FCF84800F726}" srcOrd="0" destOrd="0" presId="urn:microsoft.com/office/officeart/2005/8/layout/default#1"/>
    <dgm:cxn modelId="{DED473BF-BD01-45BE-BAFC-A8E6AE55F2AF}" srcId="{1FE171BF-9178-4CEF-8A34-81AF99559775}" destId="{EF01AAC5-4336-45E7-872E-8AB4E65CE3A3}" srcOrd="0" destOrd="0" parTransId="{DF3D58C3-17B4-4968-AD3F-ACFFCF97DBAE}" sibTransId="{9C301B4F-888C-44F6-98F1-74A0A5A91DD2}"/>
    <dgm:cxn modelId="{693EDDF9-E139-4AAD-ACBF-EF2E40070AA1}" srcId="{1FE171BF-9178-4CEF-8A34-81AF99559775}" destId="{25CD9975-7B1C-47E1-9A30-116C6F7ECCBC}" srcOrd="5" destOrd="0" parTransId="{65FD19C4-64D0-4C45-A8C7-F86496AEB7E8}" sibTransId="{9CC330FA-8543-488B-BE2E-85BFF77FE1F6}"/>
    <dgm:cxn modelId="{02541711-1E81-459A-8AD6-D8DC590D1F5F}" type="presOf" srcId="{CA8B4669-89CA-4594-9C30-A4AC968A2FED}" destId="{FE84C3EA-098C-4241-9705-3FD8018D49C2}" srcOrd="0" destOrd="0" presId="urn:microsoft.com/office/officeart/2005/8/layout/default#1"/>
    <dgm:cxn modelId="{4C4BAF87-B998-4691-9D09-02E4E6F7CBAF}" srcId="{1FE171BF-9178-4CEF-8A34-81AF99559775}" destId="{DEFF79D6-BC2C-4FBF-BA6C-6647723F84B1}" srcOrd="4" destOrd="0" parTransId="{785EB5A5-8469-493D-829D-FF3EFEB4C581}" sibTransId="{C46C1ECC-33B5-47D5-8212-5AEEB9671ACD}"/>
    <dgm:cxn modelId="{255F8630-B1E2-4E07-B7F7-5EAB384F3A7F}" type="presOf" srcId="{25CD9975-7B1C-47E1-9A30-116C6F7ECCBC}" destId="{C4D1617F-8617-4FAE-A01D-25A8E2933666}" srcOrd="0" destOrd="0" presId="urn:microsoft.com/office/officeart/2005/8/layout/default#1"/>
    <dgm:cxn modelId="{6B0B0480-1531-474C-AF51-364AAA96F959}" type="presOf" srcId="{DEFF79D6-BC2C-4FBF-BA6C-6647723F84B1}" destId="{E9BB4737-CAC4-443D-A60F-95450F9FB14F}" srcOrd="0" destOrd="0" presId="urn:microsoft.com/office/officeart/2005/8/layout/default#1"/>
    <dgm:cxn modelId="{97F5588E-6DE3-4D83-944F-01B67F7B7BB7}" srcId="{1FE171BF-9178-4CEF-8A34-81AF99559775}" destId="{58B8659D-C39E-4420-BD47-B4BA55802F6E}" srcOrd="3" destOrd="0" parTransId="{E4934AE7-5290-43CF-B35D-A3F485F5823A}" sibTransId="{D5CC1876-D385-420E-8226-484891933268}"/>
    <dgm:cxn modelId="{0D337A37-B2D6-4821-8B33-05044A40A579}" srcId="{1FE171BF-9178-4CEF-8A34-81AF99559775}" destId="{CA8B4669-89CA-4594-9C30-A4AC968A2FED}" srcOrd="6" destOrd="0" parTransId="{9C1E8823-8DF7-475F-9871-EC36D507A0DE}" sibTransId="{1369CD00-BE1E-4514-92B9-B805EB235AF3}"/>
    <dgm:cxn modelId="{E8DA8049-BFA1-41B6-890B-F921942C3B73}" type="presParOf" srcId="{0A4E6717-BF86-47EB-BD3A-297C2EFBD437}" destId="{C570C170-F633-4EA0-A867-9EBBA24042E1}" srcOrd="0" destOrd="0" presId="urn:microsoft.com/office/officeart/2005/8/layout/default#1"/>
    <dgm:cxn modelId="{DF70649E-F62D-4126-8E3A-5082778C8B5C}" type="presParOf" srcId="{0A4E6717-BF86-47EB-BD3A-297C2EFBD437}" destId="{3165DEBD-49BF-4F5B-B669-AC228DA57FDF}" srcOrd="1" destOrd="0" presId="urn:microsoft.com/office/officeart/2005/8/layout/default#1"/>
    <dgm:cxn modelId="{4C844CA7-196F-4BC2-906A-A47E0E7611DD}" type="presParOf" srcId="{0A4E6717-BF86-47EB-BD3A-297C2EFBD437}" destId="{6B30BC01-3B53-4D70-870D-84C8A74E7AE4}" srcOrd="2" destOrd="0" presId="urn:microsoft.com/office/officeart/2005/8/layout/default#1"/>
    <dgm:cxn modelId="{6F7A9940-8E59-411F-9A80-6333D70D49E4}" type="presParOf" srcId="{0A4E6717-BF86-47EB-BD3A-297C2EFBD437}" destId="{413E4434-4CD8-4776-BFCA-B85C0496789B}" srcOrd="3" destOrd="0" presId="urn:microsoft.com/office/officeart/2005/8/layout/default#1"/>
    <dgm:cxn modelId="{74C2D0B3-45F7-4556-AAA7-248A6540A557}" type="presParOf" srcId="{0A4E6717-BF86-47EB-BD3A-297C2EFBD437}" destId="{C525E266-5ACC-4598-B666-FCF84800F726}" srcOrd="4" destOrd="0" presId="urn:microsoft.com/office/officeart/2005/8/layout/default#1"/>
    <dgm:cxn modelId="{071883B1-B037-4A02-BA50-0EA9EA7EB125}" type="presParOf" srcId="{0A4E6717-BF86-47EB-BD3A-297C2EFBD437}" destId="{85AF47FC-EFF1-4556-AF15-264D5CD5E6A3}" srcOrd="5" destOrd="0" presId="urn:microsoft.com/office/officeart/2005/8/layout/default#1"/>
    <dgm:cxn modelId="{F684AB8B-0B93-4FD3-A683-EEEDC40E96B4}" type="presParOf" srcId="{0A4E6717-BF86-47EB-BD3A-297C2EFBD437}" destId="{AB7C3F65-11A1-476D-904D-043B08834FE3}" srcOrd="6" destOrd="0" presId="urn:microsoft.com/office/officeart/2005/8/layout/default#1"/>
    <dgm:cxn modelId="{3FDFF86B-75E6-476C-982C-D1A4C7547669}" type="presParOf" srcId="{0A4E6717-BF86-47EB-BD3A-297C2EFBD437}" destId="{F60A9100-7688-4695-B4A9-29A9BD8BD11A}" srcOrd="7" destOrd="0" presId="urn:microsoft.com/office/officeart/2005/8/layout/default#1"/>
    <dgm:cxn modelId="{2859F58A-7E6E-4E73-BE69-F47A2F48A783}" type="presParOf" srcId="{0A4E6717-BF86-47EB-BD3A-297C2EFBD437}" destId="{E9BB4737-CAC4-443D-A60F-95450F9FB14F}" srcOrd="8" destOrd="0" presId="urn:microsoft.com/office/officeart/2005/8/layout/default#1"/>
    <dgm:cxn modelId="{F509808F-DC8C-4ABD-9838-9079D1CAE68C}" type="presParOf" srcId="{0A4E6717-BF86-47EB-BD3A-297C2EFBD437}" destId="{579E5368-5D68-4B7D-967F-F57920434721}" srcOrd="9" destOrd="0" presId="urn:microsoft.com/office/officeart/2005/8/layout/default#1"/>
    <dgm:cxn modelId="{34726705-D79E-44F5-9871-829E892CC23F}" type="presParOf" srcId="{0A4E6717-BF86-47EB-BD3A-297C2EFBD437}" destId="{C4D1617F-8617-4FAE-A01D-25A8E2933666}" srcOrd="10" destOrd="0" presId="urn:microsoft.com/office/officeart/2005/8/layout/default#1"/>
    <dgm:cxn modelId="{C8850C2F-AC2B-460A-96D1-F8722F8663B4}" type="presParOf" srcId="{0A4E6717-BF86-47EB-BD3A-297C2EFBD437}" destId="{7E5EE1F7-5E44-474E-ABA0-E6077003123B}" srcOrd="11" destOrd="0" presId="urn:microsoft.com/office/officeart/2005/8/layout/default#1"/>
    <dgm:cxn modelId="{AD339D68-D02A-443B-8750-1FF10622D4C4}" type="presParOf" srcId="{0A4E6717-BF86-47EB-BD3A-297C2EFBD437}" destId="{FE84C3EA-098C-4241-9705-3FD8018D49C2}" srcOrd="12" destOrd="0" presId="urn:microsoft.com/office/officeart/2005/8/layout/default#1"/>
    <dgm:cxn modelId="{73433FCE-37EA-4937-9768-5D941DFB30F9}" type="presParOf" srcId="{0A4E6717-BF86-47EB-BD3A-297C2EFBD437}" destId="{5C882A18-92AB-46C8-BEC8-2D021EDBD026}" srcOrd="13" destOrd="0" presId="urn:microsoft.com/office/officeart/2005/8/layout/default#1"/>
    <dgm:cxn modelId="{CF95806A-9505-479F-B1FD-7A44D98B3D1B}" type="presParOf" srcId="{0A4E6717-BF86-47EB-BD3A-297C2EFBD437}" destId="{686AB1F1-5C2B-45A5-A5DF-FEF7E29FFAE4}"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40FFE-DD92-4D77-98FE-379D2BEBC5A0}" type="doc">
      <dgm:prSet loTypeId="urn:microsoft.com/office/officeart/2005/8/layout/chevron1" loCatId="process" qsTypeId="urn:microsoft.com/office/officeart/2005/8/quickstyle/simple3" qsCatId="simple" csTypeId="urn:microsoft.com/office/officeart/2005/8/colors/colorful5" csCatId="colorful" phldr="1"/>
      <dgm:spPr/>
    </dgm:pt>
    <dgm:pt modelId="{A7D6C4F5-D1BA-4DA3-BD2D-3C219BF1E343}">
      <dgm:prSet phldrT="[テキスト]"/>
      <dgm:spPr>
        <a:xfrm>
          <a:off x="4820035" y="231800"/>
          <a:ext cx="1338898" cy="920326"/>
        </a:xfrm>
        <a:gradFill rotWithShape="0">
          <a:gsLst>
            <a:gs pos="0">
              <a:srgbClr val="4BACC6">
                <a:hueOff val="-6622584"/>
                <a:satOff val="26541"/>
                <a:lumOff val="5752"/>
                <a:alphaOff val="0"/>
                <a:tint val="50000"/>
                <a:satMod val="300000"/>
              </a:srgbClr>
            </a:gs>
            <a:gs pos="35000">
              <a:srgbClr val="4BACC6">
                <a:hueOff val="-6622584"/>
                <a:satOff val="26541"/>
                <a:lumOff val="5752"/>
                <a:alphaOff val="0"/>
                <a:tint val="37000"/>
                <a:satMod val="300000"/>
              </a:srgbClr>
            </a:gs>
            <a:gs pos="100000">
              <a:srgbClr val="4BACC6">
                <a:hueOff val="-6622584"/>
                <a:satOff val="26541"/>
                <a:lumOff val="575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kumimoji="1" lang="ja-JP" altLang="en-US" b="1" dirty="0">
            <a:solidFill>
              <a:sysClr val="windowText" lastClr="000000"/>
            </a:solidFill>
            <a:latin typeface="Calibri"/>
            <a:ea typeface="ＭＳ Ｐゴシック"/>
            <a:cs typeface="+mn-cs"/>
          </a:endParaRPr>
        </a:p>
      </dgm:t>
    </dgm:pt>
    <dgm:pt modelId="{B4A1162B-8468-4BC3-91AA-E42211A0CABB}" type="parTrans" cxnId="{17FCE920-382B-4B54-9ED0-978AC632E402}">
      <dgm:prSet/>
      <dgm:spPr/>
      <dgm:t>
        <a:bodyPr/>
        <a:lstStyle/>
        <a:p>
          <a:endParaRPr kumimoji="1" lang="ja-JP" altLang="en-US" b="1"/>
        </a:p>
      </dgm:t>
    </dgm:pt>
    <dgm:pt modelId="{ABED2139-815B-41F9-8C24-424BFAF92D38}" type="sibTrans" cxnId="{17FCE920-382B-4B54-9ED0-978AC632E402}">
      <dgm:prSet/>
      <dgm:spPr/>
      <dgm:t>
        <a:bodyPr/>
        <a:lstStyle/>
        <a:p>
          <a:endParaRPr kumimoji="1" lang="ja-JP" altLang="en-US" b="1"/>
        </a:p>
      </dgm:t>
    </dgm:pt>
    <dgm:pt modelId="{4D9D9656-94EB-401F-8B65-8B473D480E90}">
      <dgm:prSet phldrT="[テキスト]"/>
      <dgm:spPr>
        <a:xfrm>
          <a:off x="6025044" y="231800"/>
          <a:ext cx="1338898" cy="920326"/>
        </a:xfrm>
        <a:gradFill rotWithShape="0">
          <a:gsLst>
            <a:gs pos="0">
              <a:srgbClr val="4BACC6">
                <a:hueOff val="-8278230"/>
                <a:satOff val="33176"/>
                <a:lumOff val="7190"/>
                <a:alphaOff val="0"/>
                <a:tint val="50000"/>
                <a:satMod val="300000"/>
              </a:srgbClr>
            </a:gs>
            <a:gs pos="35000">
              <a:srgbClr val="4BACC6">
                <a:hueOff val="-8278230"/>
                <a:satOff val="33176"/>
                <a:lumOff val="7190"/>
                <a:alphaOff val="0"/>
                <a:tint val="37000"/>
                <a:satMod val="300000"/>
              </a:srgbClr>
            </a:gs>
            <a:gs pos="100000">
              <a:srgbClr val="4BACC6">
                <a:hueOff val="-8278230"/>
                <a:satOff val="33176"/>
                <a:lumOff val="719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kumimoji="1" lang="ja-JP" altLang="en-US" b="1" dirty="0">
            <a:solidFill>
              <a:sysClr val="windowText" lastClr="000000"/>
            </a:solidFill>
            <a:latin typeface="Calibri"/>
            <a:ea typeface="ＭＳ Ｐゴシック"/>
            <a:cs typeface="+mn-cs"/>
          </a:endParaRPr>
        </a:p>
      </dgm:t>
    </dgm:pt>
    <dgm:pt modelId="{E32DC63D-73C1-4486-B45F-41402F120564}" type="parTrans" cxnId="{5570ABF1-4DFD-4485-B189-20104F85E642}">
      <dgm:prSet/>
      <dgm:spPr/>
      <dgm:t>
        <a:bodyPr/>
        <a:lstStyle/>
        <a:p>
          <a:endParaRPr kumimoji="1" lang="ja-JP" altLang="en-US" b="1"/>
        </a:p>
      </dgm:t>
    </dgm:pt>
    <dgm:pt modelId="{6D03B314-B313-4036-A75E-677329445732}" type="sibTrans" cxnId="{5570ABF1-4DFD-4485-B189-20104F85E642}">
      <dgm:prSet/>
      <dgm:spPr/>
      <dgm:t>
        <a:bodyPr/>
        <a:lstStyle/>
        <a:p>
          <a:endParaRPr kumimoji="1" lang="ja-JP" altLang="en-US" b="1"/>
        </a:p>
      </dgm:t>
    </dgm:pt>
    <dgm:pt modelId="{4FB7246D-C519-468B-9122-5441E48CFF06}">
      <dgm:prSet phldrT="[テキスト]"/>
      <dgm:spPr>
        <a:xfrm>
          <a:off x="7230053" y="231800"/>
          <a:ext cx="1338898" cy="920326"/>
        </a:xfrm>
        <a:gradFill rotWithShape="0">
          <a:gsLst>
            <a:gs pos="0">
              <a:srgbClr val="4BACC6">
                <a:hueOff val="-9933876"/>
                <a:satOff val="39811"/>
                <a:lumOff val="8628"/>
                <a:alphaOff val="0"/>
                <a:tint val="50000"/>
                <a:satMod val="300000"/>
              </a:srgbClr>
            </a:gs>
            <a:gs pos="35000">
              <a:srgbClr val="4BACC6">
                <a:hueOff val="-9933876"/>
                <a:satOff val="39811"/>
                <a:lumOff val="8628"/>
                <a:alphaOff val="0"/>
                <a:tint val="37000"/>
                <a:satMod val="300000"/>
              </a:srgbClr>
            </a:gs>
            <a:gs pos="100000">
              <a:srgbClr val="4BACC6">
                <a:hueOff val="-9933876"/>
                <a:satOff val="39811"/>
                <a:lumOff val="862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kumimoji="1" lang="ja-JP" altLang="en-US" b="1" dirty="0">
            <a:solidFill>
              <a:sysClr val="windowText" lastClr="000000"/>
            </a:solidFill>
            <a:latin typeface="Calibri"/>
            <a:ea typeface="ＭＳ Ｐゴシック"/>
            <a:cs typeface="+mn-cs"/>
          </a:endParaRPr>
        </a:p>
      </dgm:t>
    </dgm:pt>
    <dgm:pt modelId="{E5DDA489-692F-44DC-873D-0FB37C371F45}" type="parTrans" cxnId="{7C2D4290-487B-4B91-8599-3EABE8749A77}">
      <dgm:prSet/>
      <dgm:spPr/>
      <dgm:t>
        <a:bodyPr/>
        <a:lstStyle/>
        <a:p>
          <a:endParaRPr kumimoji="1" lang="ja-JP" altLang="en-US" b="1"/>
        </a:p>
      </dgm:t>
    </dgm:pt>
    <dgm:pt modelId="{8DE9FF36-A136-4197-AD07-FA6ACA8410BC}" type="sibTrans" cxnId="{7C2D4290-487B-4B91-8599-3EABE8749A77}">
      <dgm:prSet/>
      <dgm:spPr/>
      <dgm:t>
        <a:bodyPr/>
        <a:lstStyle/>
        <a:p>
          <a:endParaRPr kumimoji="1" lang="ja-JP" altLang="en-US" b="1"/>
        </a:p>
      </dgm:t>
    </dgm:pt>
    <dgm:pt modelId="{6D3796C5-A4BE-4992-9382-388F8356DCD6}">
      <dgm:prSet/>
      <dgm:spPr>
        <a:xfrm>
          <a:off x="0" y="231800"/>
          <a:ext cx="1338898" cy="920326"/>
        </a:xfr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kumimoji="1" lang="ja-JP" altLang="en-US" b="1" dirty="0">
            <a:solidFill>
              <a:sysClr val="windowText" lastClr="000000"/>
            </a:solidFill>
            <a:latin typeface="Calibri"/>
            <a:ea typeface="ＭＳ Ｐゴシック"/>
            <a:cs typeface="+mn-cs"/>
          </a:endParaRPr>
        </a:p>
      </dgm:t>
    </dgm:pt>
    <dgm:pt modelId="{732B9CA3-444A-40C5-BA7E-453B5B0939A0}" type="parTrans" cxnId="{FEA609F9-A215-407A-95E2-CD8533E3899E}">
      <dgm:prSet/>
      <dgm:spPr/>
      <dgm:t>
        <a:bodyPr/>
        <a:lstStyle/>
        <a:p>
          <a:endParaRPr kumimoji="1" lang="ja-JP" altLang="en-US" b="1"/>
        </a:p>
      </dgm:t>
    </dgm:pt>
    <dgm:pt modelId="{91373CF1-0725-42E2-B03D-2B6825BBFC45}" type="sibTrans" cxnId="{FEA609F9-A215-407A-95E2-CD8533E3899E}">
      <dgm:prSet/>
      <dgm:spPr/>
      <dgm:t>
        <a:bodyPr/>
        <a:lstStyle/>
        <a:p>
          <a:endParaRPr kumimoji="1" lang="ja-JP" altLang="en-US" b="1"/>
        </a:p>
      </dgm:t>
    </dgm:pt>
    <dgm:pt modelId="{8EC73612-EB36-4305-9BE9-7FCBC8A0737E}">
      <dgm:prSet/>
      <dgm:spPr>
        <a:xfrm>
          <a:off x="1205008" y="231800"/>
          <a:ext cx="1338898" cy="920326"/>
        </a:xfrm>
        <a:gradFill rotWithShape="0">
          <a:gsLst>
            <a:gs pos="0">
              <a:srgbClr val="4BACC6">
                <a:hueOff val="-1655646"/>
                <a:satOff val="6635"/>
                <a:lumOff val="1438"/>
                <a:alphaOff val="0"/>
                <a:tint val="50000"/>
                <a:satMod val="300000"/>
              </a:srgbClr>
            </a:gs>
            <a:gs pos="35000">
              <a:srgbClr val="4BACC6">
                <a:hueOff val="-1655646"/>
                <a:satOff val="6635"/>
                <a:lumOff val="1438"/>
                <a:alphaOff val="0"/>
                <a:tint val="37000"/>
                <a:satMod val="300000"/>
              </a:srgbClr>
            </a:gs>
            <a:gs pos="100000">
              <a:srgbClr val="4BACC6">
                <a:hueOff val="-1655646"/>
                <a:satOff val="6635"/>
                <a:lumOff val="143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kumimoji="1" lang="ja-JP" altLang="en-US" b="1" dirty="0">
            <a:solidFill>
              <a:sysClr val="windowText" lastClr="000000"/>
            </a:solidFill>
            <a:latin typeface="Calibri"/>
            <a:ea typeface="ＭＳ Ｐゴシック"/>
            <a:cs typeface="+mn-cs"/>
          </a:endParaRPr>
        </a:p>
      </dgm:t>
    </dgm:pt>
    <dgm:pt modelId="{25F7D764-8C35-4607-A7A0-AAB12B9E16A3}" type="parTrans" cxnId="{C7E4E354-DA09-4AFD-8B03-662555EE2BC7}">
      <dgm:prSet/>
      <dgm:spPr/>
      <dgm:t>
        <a:bodyPr/>
        <a:lstStyle/>
        <a:p>
          <a:endParaRPr kumimoji="1" lang="ja-JP" altLang="en-US" b="1"/>
        </a:p>
      </dgm:t>
    </dgm:pt>
    <dgm:pt modelId="{485576DD-3800-4D02-815A-7EFAED547ACF}" type="sibTrans" cxnId="{C7E4E354-DA09-4AFD-8B03-662555EE2BC7}">
      <dgm:prSet/>
      <dgm:spPr/>
      <dgm:t>
        <a:bodyPr/>
        <a:lstStyle/>
        <a:p>
          <a:endParaRPr kumimoji="1" lang="ja-JP" altLang="en-US" b="1"/>
        </a:p>
      </dgm:t>
    </dgm:pt>
    <dgm:pt modelId="{6F15EFDD-BDA5-499F-BA9D-4B583380007F}">
      <dgm:prSet/>
      <dgm:spPr>
        <a:xfrm>
          <a:off x="2410017" y="231800"/>
          <a:ext cx="1338898" cy="920326"/>
        </a:xfrm>
        <a:gradFill rotWithShape="0">
          <a:gsLst>
            <a:gs pos="0">
              <a:srgbClr val="4BACC6">
                <a:hueOff val="-3311292"/>
                <a:satOff val="13270"/>
                <a:lumOff val="2876"/>
                <a:alphaOff val="0"/>
                <a:tint val="50000"/>
                <a:satMod val="300000"/>
              </a:srgbClr>
            </a:gs>
            <a:gs pos="35000">
              <a:srgbClr val="4BACC6">
                <a:hueOff val="-3311292"/>
                <a:satOff val="13270"/>
                <a:lumOff val="2876"/>
                <a:alphaOff val="0"/>
                <a:tint val="37000"/>
                <a:satMod val="300000"/>
              </a:srgbClr>
            </a:gs>
            <a:gs pos="100000">
              <a:srgbClr val="4BACC6">
                <a:hueOff val="-3311292"/>
                <a:satOff val="13270"/>
                <a:lumOff val="287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kumimoji="1" lang="ja-JP" altLang="en-US" b="1" dirty="0">
            <a:solidFill>
              <a:sysClr val="windowText" lastClr="000000"/>
            </a:solidFill>
            <a:latin typeface="Calibri"/>
            <a:ea typeface="ＭＳ Ｐゴシック"/>
            <a:cs typeface="+mn-cs"/>
          </a:endParaRPr>
        </a:p>
      </dgm:t>
    </dgm:pt>
    <dgm:pt modelId="{8E8614B2-B620-4034-A436-EFAC224AB2FA}" type="parTrans" cxnId="{1536A003-5D02-4383-903B-4468F4EB3CDF}">
      <dgm:prSet/>
      <dgm:spPr/>
      <dgm:t>
        <a:bodyPr/>
        <a:lstStyle/>
        <a:p>
          <a:endParaRPr kumimoji="1" lang="ja-JP" altLang="en-US" b="1"/>
        </a:p>
      </dgm:t>
    </dgm:pt>
    <dgm:pt modelId="{AD20C5BF-3FB2-4F0F-817B-15974569970C}" type="sibTrans" cxnId="{1536A003-5D02-4383-903B-4468F4EB3CDF}">
      <dgm:prSet/>
      <dgm:spPr/>
      <dgm:t>
        <a:bodyPr/>
        <a:lstStyle/>
        <a:p>
          <a:endParaRPr kumimoji="1" lang="ja-JP" altLang="en-US" b="1"/>
        </a:p>
      </dgm:t>
    </dgm:pt>
    <dgm:pt modelId="{9F2C15F8-0E31-4E6B-B67F-F8CE36602F8B}">
      <dgm:prSet/>
      <dgm:spPr>
        <a:xfrm>
          <a:off x="3615026" y="231800"/>
          <a:ext cx="1338898" cy="920326"/>
        </a:xfrm>
        <a:gradFill rotWithShape="0">
          <a:gsLst>
            <a:gs pos="0">
              <a:srgbClr val="4BACC6">
                <a:hueOff val="-4966938"/>
                <a:satOff val="19906"/>
                <a:lumOff val="4314"/>
                <a:alphaOff val="0"/>
                <a:tint val="50000"/>
                <a:satMod val="300000"/>
              </a:srgbClr>
            </a:gs>
            <a:gs pos="35000">
              <a:srgbClr val="4BACC6">
                <a:hueOff val="-4966938"/>
                <a:satOff val="19906"/>
                <a:lumOff val="4314"/>
                <a:alphaOff val="0"/>
                <a:tint val="37000"/>
                <a:satMod val="300000"/>
              </a:srgbClr>
            </a:gs>
            <a:gs pos="100000">
              <a:srgbClr val="4BACC6">
                <a:hueOff val="-4966938"/>
                <a:satOff val="19906"/>
                <a:lumOff val="431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kumimoji="1" lang="ja-JP" altLang="en-US" b="1" dirty="0" smtClean="0">
            <a:solidFill>
              <a:sysClr val="windowText" lastClr="000000"/>
            </a:solidFill>
            <a:latin typeface="Calibri"/>
            <a:ea typeface="ＭＳ Ｐゴシック"/>
            <a:cs typeface="+mn-cs"/>
          </a:endParaRPr>
        </a:p>
      </dgm:t>
    </dgm:pt>
    <dgm:pt modelId="{07747101-BC03-4DBA-8133-1E2EF8BA56D0}" type="parTrans" cxnId="{3F82795F-F36C-419E-80C1-34F62D1E6F62}">
      <dgm:prSet/>
      <dgm:spPr/>
      <dgm:t>
        <a:bodyPr/>
        <a:lstStyle/>
        <a:p>
          <a:endParaRPr kumimoji="1" lang="ja-JP" altLang="en-US" b="1"/>
        </a:p>
      </dgm:t>
    </dgm:pt>
    <dgm:pt modelId="{3B93341E-968A-447B-A3C9-076739695931}" type="sibTrans" cxnId="{3F82795F-F36C-419E-80C1-34F62D1E6F62}">
      <dgm:prSet/>
      <dgm:spPr/>
      <dgm:t>
        <a:bodyPr/>
        <a:lstStyle/>
        <a:p>
          <a:endParaRPr kumimoji="1" lang="ja-JP" altLang="en-US" b="1"/>
        </a:p>
      </dgm:t>
    </dgm:pt>
    <dgm:pt modelId="{EE87EF87-2320-4B31-ABBD-5B2AB4B1F7DD}" type="pres">
      <dgm:prSet presAssocID="{46F40FFE-DD92-4D77-98FE-379D2BEBC5A0}" presName="Name0" presStyleCnt="0">
        <dgm:presLayoutVars>
          <dgm:dir/>
          <dgm:animLvl val="lvl"/>
          <dgm:resizeHandles val="exact"/>
        </dgm:presLayoutVars>
      </dgm:prSet>
      <dgm:spPr/>
    </dgm:pt>
    <dgm:pt modelId="{0403B744-0E21-4889-8472-E78FB6C9F426}" type="pres">
      <dgm:prSet presAssocID="{6D3796C5-A4BE-4992-9382-388F8356DCD6}" presName="parTxOnly" presStyleLbl="node1" presStyleIdx="0" presStyleCnt="7" custScaleY="171844">
        <dgm:presLayoutVars>
          <dgm:chMax val="0"/>
          <dgm:chPref val="0"/>
          <dgm:bulletEnabled val="1"/>
        </dgm:presLayoutVars>
      </dgm:prSet>
      <dgm:spPr>
        <a:prstGeom prst="chevron">
          <a:avLst/>
        </a:prstGeom>
      </dgm:spPr>
      <dgm:t>
        <a:bodyPr/>
        <a:lstStyle/>
        <a:p>
          <a:endParaRPr kumimoji="1" lang="ja-JP" altLang="en-US"/>
        </a:p>
      </dgm:t>
    </dgm:pt>
    <dgm:pt modelId="{53636A66-2E0D-429A-BD1B-4B05495ABE07}" type="pres">
      <dgm:prSet presAssocID="{91373CF1-0725-42E2-B03D-2B6825BBFC45}" presName="parTxOnlySpace" presStyleCnt="0"/>
      <dgm:spPr/>
    </dgm:pt>
    <dgm:pt modelId="{7CB43E4D-460E-4577-B883-F7A086771C1E}" type="pres">
      <dgm:prSet presAssocID="{8EC73612-EB36-4305-9BE9-7FCBC8A0737E}" presName="parTxOnly" presStyleLbl="node1" presStyleIdx="1" presStyleCnt="7" custScaleY="171844">
        <dgm:presLayoutVars>
          <dgm:chMax val="0"/>
          <dgm:chPref val="0"/>
          <dgm:bulletEnabled val="1"/>
        </dgm:presLayoutVars>
      </dgm:prSet>
      <dgm:spPr>
        <a:prstGeom prst="chevron">
          <a:avLst/>
        </a:prstGeom>
      </dgm:spPr>
      <dgm:t>
        <a:bodyPr/>
        <a:lstStyle/>
        <a:p>
          <a:endParaRPr kumimoji="1" lang="ja-JP" altLang="en-US"/>
        </a:p>
      </dgm:t>
    </dgm:pt>
    <dgm:pt modelId="{FB301941-18E3-4C1B-9535-F9AE77A7A1E6}" type="pres">
      <dgm:prSet presAssocID="{485576DD-3800-4D02-815A-7EFAED547ACF}" presName="parTxOnlySpace" presStyleCnt="0"/>
      <dgm:spPr/>
    </dgm:pt>
    <dgm:pt modelId="{70BEC4EF-ED56-4B00-BCFB-54A97D088045}" type="pres">
      <dgm:prSet presAssocID="{6F15EFDD-BDA5-499F-BA9D-4B583380007F}" presName="parTxOnly" presStyleLbl="node1" presStyleIdx="2" presStyleCnt="7" custScaleY="171844">
        <dgm:presLayoutVars>
          <dgm:chMax val="0"/>
          <dgm:chPref val="0"/>
          <dgm:bulletEnabled val="1"/>
        </dgm:presLayoutVars>
      </dgm:prSet>
      <dgm:spPr>
        <a:prstGeom prst="chevron">
          <a:avLst/>
        </a:prstGeom>
      </dgm:spPr>
      <dgm:t>
        <a:bodyPr/>
        <a:lstStyle/>
        <a:p>
          <a:endParaRPr kumimoji="1" lang="ja-JP" altLang="en-US"/>
        </a:p>
      </dgm:t>
    </dgm:pt>
    <dgm:pt modelId="{31E713FF-089A-429A-BEE8-76CE12C49723}" type="pres">
      <dgm:prSet presAssocID="{AD20C5BF-3FB2-4F0F-817B-15974569970C}" presName="parTxOnlySpace" presStyleCnt="0"/>
      <dgm:spPr/>
    </dgm:pt>
    <dgm:pt modelId="{FF3689CB-691F-449B-A796-3FC290EE6946}" type="pres">
      <dgm:prSet presAssocID="{9F2C15F8-0E31-4E6B-B67F-F8CE36602F8B}" presName="parTxOnly" presStyleLbl="node1" presStyleIdx="3" presStyleCnt="7" custScaleY="171844">
        <dgm:presLayoutVars>
          <dgm:chMax val="0"/>
          <dgm:chPref val="0"/>
          <dgm:bulletEnabled val="1"/>
        </dgm:presLayoutVars>
      </dgm:prSet>
      <dgm:spPr>
        <a:prstGeom prst="chevron">
          <a:avLst/>
        </a:prstGeom>
      </dgm:spPr>
      <dgm:t>
        <a:bodyPr/>
        <a:lstStyle/>
        <a:p>
          <a:endParaRPr kumimoji="1" lang="ja-JP" altLang="en-US"/>
        </a:p>
      </dgm:t>
    </dgm:pt>
    <dgm:pt modelId="{1695598A-E9A3-4450-9AEA-1EF45F1CC918}" type="pres">
      <dgm:prSet presAssocID="{3B93341E-968A-447B-A3C9-076739695931}" presName="parTxOnlySpace" presStyleCnt="0"/>
      <dgm:spPr/>
    </dgm:pt>
    <dgm:pt modelId="{3E882179-1B1D-4C1C-979A-7CB84D87CA13}" type="pres">
      <dgm:prSet presAssocID="{A7D6C4F5-D1BA-4DA3-BD2D-3C219BF1E343}" presName="parTxOnly" presStyleLbl="node1" presStyleIdx="4" presStyleCnt="7" custScaleY="171844">
        <dgm:presLayoutVars>
          <dgm:chMax val="0"/>
          <dgm:chPref val="0"/>
          <dgm:bulletEnabled val="1"/>
        </dgm:presLayoutVars>
      </dgm:prSet>
      <dgm:spPr>
        <a:prstGeom prst="chevron">
          <a:avLst/>
        </a:prstGeom>
      </dgm:spPr>
      <dgm:t>
        <a:bodyPr/>
        <a:lstStyle/>
        <a:p>
          <a:endParaRPr kumimoji="1" lang="ja-JP" altLang="en-US"/>
        </a:p>
      </dgm:t>
    </dgm:pt>
    <dgm:pt modelId="{35D33DA7-99C3-4B1A-8827-07D437E284A5}" type="pres">
      <dgm:prSet presAssocID="{ABED2139-815B-41F9-8C24-424BFAF92D38}" presName="parTxOnlySpace" presStyleCnt="0"/>
      <dgm:spPr/>
    </dgm:pt>
    <dgm:pt modelId="{7E2C0B4D-FDBC-4976-902B-E8D597C84EC0}" type="pres">
      <dgm:prSet presAssocID="{4D9D9656-94EB-401F-8B65-8B473D480E90}" presName="parTxOnly" presStyleLbl="node1" presStyleIdx="5" presStyleCnt="7" custScaleY="171844">
        <dgm:presLayoutVars>
          <dgm:chMax val="0"/>
          <dgm:chPref val="0"/>
          <dgm:bulletEnabled val="1"/>
        </dgm:presLayoutVars>
      </dgm:prSet>
      <dgm:spPr>
        <a:prstGeom prst="chevron">
          <a:avLst/>
        </a:prstGeom>
      </dgm:spPr>
      <dgm:t>
        <a:bodyPr/>
        <a:lstStyle/>
        <a:p>
          <a:endParaRPr kumimoji="1" lang="ja-JP" altLang="en-US"/>
        </a:p>
      </dgm:t>
    </dgm:pt>
    <dgm:pt modelId="{B5C8B62B-AADA-456C-81AB-6D456E9C5B41}" type="pres">
      <dgm:prSet presAssocID="{6D03B314-B313-4036-A75E-677329445732}" presName="parTxOnlySpace" presStyleCnt="0"/>
      <dgm:spPr/>
    </dgm:pt>
    <dgm:pt modelId="{F29522D7-46A5-4B1E-8169-F4A2819DD264}" type="pres">
      <dgm:prSet presAssocID="{4FB7246D-C519-468B-9122-5441E48CFF06}" presName="parTxOnly" presStyleLbl="node1" presStyleIdx="6" presStyleCnt="7" custScaleY="171844">
        <dgm:presLayoutVars>
          <dgm:chMax val="0"/>
          <dgm:chPref val="0"/>
          <dgm:bulletEnabled val="1"/>
        </dgm:presLayoutVars>
      </dgm:prSet>
      <dgm:spPr>
        <a:prstGeom prst="chevron">
          <a:avLst/>
        </a:prstGeom>
      </dgm:spPr>
      <dgm:t>
        <a:bodyPr/>
        <a:lstStyle/>
        <a:p>
          <a:endParaRPr kumimoji="1" lang="ja-JP" altLang="en-US"/>
        </a:p>
      </dgm:t>
    </dgm:pt>
  </dgm:ptLst>
  <dgm:cxnLst>
    <dgm:cxn modelId="{FEA609F9-A215-407A-95E2-CD8533E3899E}" srcId="{46F40FFE-DD92-4D77-98FE-379D2BEBC5A0}" destId="{6D3796C5-A4BE-4992-9382-388F8356DCD6}" srcOrd="0" destOrd="0" parTransId="{732B9CA3-444A-40C5-BA7E-453B5B0939A0}" sibTransId="{91373CF1-0725-42E2-B03D-2B6825BBFC45}"/>
    <dgm:cxn modelId="{97D7EB4F-F34A-43AC-A9E2-5B1CA90B8332}" type="presOf" srcId="{46F40FFE-DD92-4D77-98FE-379D2BEBC5A0}" destId="{EE87EF87-2320-4B31-ABBD-5B2AB4B1F7DD}" srcOrd="0" destOrd="0" presId="urn:microsoft.com/office/officeart/2005/8/layout/chevron1"/>
    <dgm:cxn modelId="{C7E4E354-DA09-4AFD-8B03-662555EE2BC7}" srcId="{46F40FFE-DD92-4D77-98FE-379D2BEBC5A0}" destId="{8EC73612-EB36-4305-9BE9-7FCBC8A0737E}" srcOrd="1" destOrd="0" parTransId="{25F7D764-8C35-4607-A7A0-AAB12B9E16A3}" sibTransId="{485576DD-3800-4D02-815A-7EFAED547ACF}"/>
    <dgm:cxn modelId="{3F82795F-F36C-419E-80C1-34F62D1E6F62}" srcId="{46F40FFE-DD92-4D77-98FE-379D2BEBC5A0}" destId="{9F2C15F8-0E31-4E6B-B67F-F8CE36602F8B}" srcOrd="3" destOrd="0" parTransId="{07747101-BC03-4DBA-8133-1E2EF8BA56D0}" sibTransId="{3B93341E-968A-447B-A3C9-076739695931}"/>
    <dgm:cxn modelId="{3D564102-2B18-471C-B54E-CEA95C48CD52}" type="presOf" srcId="{9F2C15F8-0E31-4E6B-B67F-F8CE36602F8B}" destId="{FF3689CB-691F-449B-A796-3FC290EE6946}" srcOrd="0" destOrd="0" presId="urn:microsoft.com/office/officeart/2005/8/layout/chevron1"/>
    <dgm:cxn modelId="{A4F6E575-E2BF-43D8-B7C5-382F54D67700}" type="presOf" srcId="{A7D6C4F5-D1BA-4DA3-BD2D-3C219BF1E343}" destId="{3E882179-1B1D-4C1C-979A-7CB84D87CA13}" srcOrd="0" destOrd="0" presId="urn:microsoft.com/office/officeart/2005/8/layout/chevron1"/>
    <dgm:cxn modelId="{5570ABF1-4DFD-4485-B189-20104F85E642}" srcId="{46F40FFE-DD92-4D77-98FE-379D2BEBC5A0}" destId="{4D9D9656-94EB-401F-8B65-8B473D480E90}" srcOrd="5" destOrd="0" parTransId="{E32DC63D-73C1-4486-B45F-41402F120564}" sibTransId="{6D03B314-B313-4036-A75E-677329445732}"/>
    <dgm:cxn modelId="{C3DEFF5C-C8FC-444E-B9D3-95D58D181764}" type="presOf" srcId="{6D3796C5-A4BE-4992-9382-388F8356DCD6}" destId="{0403B744-0E21-4889-8472-E78FB6C9F426}" srcOrd="0" destOrd="0" presId="urn:microsoft.com/office/officeart/2005/8/layout/chevron1"/>
    <dgm:cxn modelId="{1536A003-5D02-4383-903B-4468F4EB3CDF}" srcId="{46F40FFE-DD92-4D77-98FE-379D2BEBC5A0}" destId="{6F15EFDD-BDA5-499F-BA9D-4B583380007F}" srcOrd="2" destOrd="0" parTransId="{8E8614B2-B620-4034-A436-EFAC224AB2FA}" sibTransId="{AD20C5BF-3FB2-4F0F-817B-15974569970C}"/>
    <dgm:cxn modelId="{7C2D4290-487B-4B91-8599-3EABE8749A77}" srcId="{46F40FFE-DD92-4D77-98FE-379D2BEBC5A0}" destId="{4FB7246D-C519-468B-9122-5441E48CFF06}" srcOrd="6" destOrd="0" parTransId="{E5DDA489-692F-44DC-873D-0FB37C371F45}" sibTransId="{8DE9FF36-A136-4197-AD07-FA6ACA8410BC}"/>
    <dgm:cxn modelId="{17FCE920-382B-4B54-9ED0-978AC632E402}" srcId="{46F40FFE-DD92-4D77-98FE-379D2BEBC5A0}" destId="{A7D6C4F5-D1BA-4DA3-BD2D-3C219BF1E343}" srcOrd="4" destOrd="0" parTransId="{B4A1162B-8468-4BC3-91AA-E42211A0CABB}" sibTransId="{ABED2139-815B-41F9-8C24-424BFAF92D38}"/>
    <dgm:cxn modelId="{632F259E-6262-4500-A3C7-6A1CE8D23C0D}" type="presOf" srcId="{4FB7246D-C519-468B-9122-5441E48CFF06}" destId="{F29522D7-46A5-4B1E-8169-F4A2819DD264}" srcOrd="0" destOrd="0" presId="urn:microsoft.com/office/officeart/2005/8/layout/chevron1"/>
    <dgm:cxn modelId="{BA221952-E6BB-4273-893F-D6E68729C308}" type="presOf" srcId="{4D9D9656-94EB-401F-8B65-8B473D480E90}" destId="{7E2C0B4D-FDBC-4976-902B-E8D597C84EC0}" srcOrd="0" destOrd="0" presId="urn:microsoft.com/office/officeart/2005/8/layout/chevron1"/>
    <dgm:cxn modelId="{8FE56A96-D1F5-402F-A31C-0C216AF4B2CF}" type="presOf" srcId="{6F15EFDD-BDA5-499F-BA9D-4B583380007F}" destId="{70BEC4EF-ED56-4B00-BCFB-54A97D088045}" srcOrd="0" destOrd="0" presId="urn:microsoft.com/office/officeart/2005/8/layout/chevron1"/>
    <dgm:cxn modelId="{09E99FF4-F4AC-441D-B3B9-886FFE2E9244}" type="presOf" srcId="{8EC73612-EB36-4305-9BE9-7FCBC8A0737E}" destId="{7CB43E4D-460E-4577-B883-F7A086771C1E}" srcOrd="0" destOrd="0" presId="urn:microsoft.com/office/officeart/2005/8/layout/chevron1"/>
    <dgm:cxn modelId="{4E14B0DC-A68A-4E46-904C-FCBCE0A67A13}" type="presParOf" srcId="{EE87EF87-2320-4B31-ABBD-5B2AB4B1F7DD}" destId="{0403B744-0E21-4889-8472-E78FB6C9F426}" srcOrd="0" destOrd="0" presId="urn:microsoft.com/office/officeart/2005/8/layout/chevron1"/>
    <dgm:cxn modelId="{FFD205C8-5D92-4075-916A-99619FAFF948}" type="presParOf" srcId="{EE87EF87-2320-4B31-ABBD-5B2AB4B1F7DD}" destId="{53636A66-2E0D-429A-BD1B-4B05495ABE07}" srcOrd="1" destOrd="0" presId="urn:microsoft.com/office/officeart/2005/8/layout/chevron1"/>
    <dgm:cxn modelId="{C887ECC9-C2EE-425C-A7F0-AD5F36B4AB4E}" type="presParOf" srcId="{EE87EF87-2320-4B31-ABBD-5B2AB4B1F7DD}" destId="{7CB43E4D-460E-4577-B883-F7A086771C1E}" srcOrd="2" destOrd="0" presId="urn:microsoft.com/office/officeart/2005/8/layout/chevron1"/>
    <dgm:cxn modelId="{4FD12D07-40F8-41CC-8959-DD0D045FDCA8}" type="presParOf" srcId="{EE87EF87-2320-4B31-ABBD-5B2AB4B1F7DD}" destId="{FB301941-18E3-4C1B-9535-F9AE77A7A1E6}" srcOrd="3" destOrd="0" presId="urn:microsoft.com/office/officeart/2005/8/layout/chevron1"/>
    <dgm:cxn modelId="{9043437D-6785-4D97-AD3E-D66847C915B4}" type="presParOf" srcId="{EE87EF87-2320-4B31-ABBD-5B2AB4B1F7DD}" destId="{70BEC4EF-ED56-4B00-BCFB-54A97D088045}" srcOrd="4" destOrd="0" presId="urn:microsoft.com/office/officeart/2005/8/layout/chevron1"/>
    <dgm:cxn modelId="{0CC59076-D892-49C4-A7E9-16B69A817319}" type="presParOf" srcId="{EE87EF87-2320-4B31-ABBD-5B2AB4B1F7DD}" destId="{31E713FF-089A-429A-BEE8-76CE12C49723}" srcOrd="5" destOrd="0" presId="urn:microsoft.com/office/officeart/2005/8/layout/chevron1"/>
    <dgm:cxn modelId="{41BAC4C1-E017-4F4E-B45E-D1DA3888E615}" type="presParOf" srcId="{EE87EF87-2320-4B31-ABBD-5B2AB4B1F7DD}" destId="{FF3689CB-691F-449B-A796-3FC290EE6946}" srcOrd="6" destOrd="0" presId="urn:microsoft.com/office/officeart/2005/8/layout/chevron1"/>
    <dgm:cxn modelId="{FA6B5805-520F-4F67-BED8-D8D1A9A6E7BF}" type="presParOf" srcId="{EE87EF87-2320-4B31-ABBD-5B2AB4B1F7DD}" destId="{1695598A-E9A3-4450-9AEA-1EF45F1CC918}" srcOrd="7" destOrd="0" presId="urn:microsoft.com/office/officeart/2005/8/layout/chevron1"/>
    <dgm:cxn modelId="{5496AC6C-95CA-4877-8136-5E5BD7DB3A4F}" type="presParOf" srcId="{EE87EF87-2320-4B31-ABBD-5B2AB4B1F7DD}" destId="{3E882179-1B1D-4C1C-979A-7CB84D87CA13}" srcOrd="8" destOrd="0" presId="urn:microsoft.com/office/officeart/2005/8/layout/chevron1"/>
    <dgm:cxn modelId="{165959D9-8C6E-4C3D-A922-EA9FAE7F5A06}" type="presParOf" srcId="{EE87EF87-2320-4B31-ABBD-5B2AB4B1F7DD}" destId="{35D33DA7-99C3-4B1A-8827-07D437E284A5}" srcOrd="9" destOrd="0" presId="urn:microsoft.com/office/officeart/2005/8/layout/chevron1"/>
    <dgm:cxn modelId="{EFB9D817-7904-4AC8-89BE-52D53466E909}" type="presParOf" srcId="{EE87EF87-2320-4B31-ABBD-5B2AB4B1F7DD}" destId="{7E2C0B4D-FDBC-4976-902B-E8D597C84EC0}" srcOrd="10" destOrd="0" presId="urn:microsoft.com/office/officeart/2005/8/layout/chevron1"/>
    <dgm:cxn modelId="{4014A34A-7163-49C8-BE9C-AEB192801BAC}" type="presParOf" srcId="{EE87EF87-2320-4B31-ABBD-5B2AB4B1F7DD}" destId="{B5C8B62B-AADA-456C-81AB-6D456E9C5B41}" srcOrd="11" destOrd="0" presId="urn:microsoft.com/office/officeart/2005/8/layout/chevron1"/>
    <dgm:cxn modelId="{1405FC0C-10F2-474F-8A47-297A420A1C4A}" type="presParOf" srcId="{EE87EF87-2320-4B31-ABBD-5B2AB4B1F7DD}" destId="{F29522D7-46A5-4B1E-8169-F4A2819DD264}" srcOrd="12"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0C170-F633-4EA0-A867-9EBBA24042E1}">
      <dsp:nvSpPr>
        <dsp:cNvPr id="0" name=""/>
        <dsp:cNvSpPr/>
      </dsp:nvSpPr>
      <dsp:spPr>
        <a:xfrm>
          <a:off x="86476" y="1288"/>
          <a:ext cx="2067819" cy="1114177"/>
        </a:xfrm>
        <a:prstGeom prst="rect">
          <a:avLst/>
        </a:prstGeom>
        <a:gradFill flip="none" rotWithShape="0">
          <a:gsLst>
            <a:gs pos="0">
              <a:srgbClr val="EB5F43">
                <a:tint val="66000"/>
                <a:satMod val="160000"/>
              </a:srgbClr>
            </a:gs>
            <a:gs pos="50000">
              <a:srgbClr val="EB5F43">
                <a:tint val="44500"/>
                <a:satMod val="160000"/>
              </a:srgbClr>
            </a:gs>
            <a:gs pos="100000">
              <a:srgbClr val="EB5F43">
                <a:tint val="23500"/>
                <a:satMod val="160000"/>
              </a:srgb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b="1" u="none" kern="1200" dirty="0" smtClean="0">
              <a:latin typeface="HGPｺﾞｼｯｸM" pitchFamily="50" charset="-128"/>
              <a:ea typeface="HGPｺﾞｼｯｸM" pitchFamily="50" charset="-128"/>
            </a:rPr>
            <a:t>【</a:t>
          </a:r>
          <a:r>
            <a:rPr kumimoji="1" lang="ja-JP" altLang="en-US" sz="1100" b="1" u="none" kern="1200" dirty="0" smtClean="0">
              <a:latin typeface="HGPｺﾞｼｯｸM" pitchFamily="50" charset="-128"/>
              <a:ea typeface="HGPｺﾞｼｯｸM" pitchFamily="50" charset="-128"/>
            </a:rPr>
            <a:t>若年層への支援</a:t>
          </a:r>
          <a:r>
            <a:rPr kumimoji="1" lang="en-US" altLang="ja-JP" sz="1100" b="1" u="none" kern="1200" dirty="0" smtClean="0">
              <a:latin typeface="HGPｺﾞｼｯｸM" pitchFamily="50" charset="-128"/>
              <a:ea typeface="HGPｺﾞｼｯｸM" pitchFamily="50" charset="-128"/>
            </a:rPr>
            <a:t>】</a:t>
          </a:r>
        </a:p>
        <a:p>
          <a:pPr lvl="0" algn="l" defTabSz="488950">
            <a:lnSpc>
              <a:spcPct val="90000"/>
            </a:lnSpc>
            <a:spcBef>
              <a:spcPct val="0"/>
            </a:spcBef>
            <a:spcAft>
              <a:spcPct val="35000"/>
            </a:spcAft>
          </a:pPr>
          <a:r>
            <a:rPr kumimoji="1" lang="ja-JP" altLang="en-US" sz="1100" kern="1200" dirty="0" smtClean="0">
              <a:latin typeface="HGPｺﾞｼｯｸM" pitchFamily="50" charset="-128"/>
              <a:ea typeface="HGPｺﾞｼｯｸM" pitchFamily="50" charset="-128"/>
            </a:rPr>
            <a:t>いじめ対策強化▼第三者によるいじめ自殺の実態解明▼ライフスキル教育▼自死遺児支援▼ネットや携帯・スマホを活用した相談機関検索サイト▼包括的な雇用支援</a:t>
          </a:r>
          <a:endParaRPr kumimoji="1" lang="ja-JP" altLang="en-US" sz="1100" kern="1200" dirty="0">
            <a:latin typeface="HGPｺﾞｼｯｸM" pitchFamily="50" charset="-128"/>
            <a:ea typeface="HGPｺﾞｼｯｸM" pitchFamily="50" charset="-128"/>
          </a:endParaRPr>
        </a:p>
      </dsp:txBody>
      <dsp:txXfrm>
        <a:off x="86476" y="1288"/>
        <a:ext cx="2067819" cy="1114177"/>
      </dsp:txXfrm>
    </dsp:sp>
    <dsp:sp modelId="{6B30BC01-3B53-4D70-870D-84C8A74E7AE4}">
      <dsp:nvSpPr>
        <dsp:cNvPr id="0" name=""/>
        <dsp:cNvSpPr/>
      </dsp:nvSpPr>
      <dsp:spPr>
        <a:xfrm>
          <a:off x="2339992" y="1288"/>
          <a:ext cx="2067819" cy="1114177"/>
        </a:xfrm>
        <a:prstGeom prst="rect">
          <a:avLst/>
        </a:prstGeom>
        <a:gradFill flip="none" rotWithShape="0">
          <a:gsLst>
            <a:gs pos="0">
              <a:srgbClr val="66FFFF">
                <a:tint val="66000"/>
                <a:satMod val="160000"/>
              </a:srgbClr>
            </a:gs>
            <a:gs pos="50000">
              <a:srgbClr val="66FFFF">
                <a:tint val="44500"/>
                <a:satMod val="160000"/>
              </a:srgbClr>
            </a:gs>
            <a:gs pos="100000">
              <a:srgbClr val="66FFFF">
                <a:tint val="23500"/>
                <a:satMod val="160000"/>
              </a:srgb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b="1" kern="1200" dirty="0" smtClean="0">
              <a:latin typeface="HGPｺﾞｼｯｸM" pitchFamily="50" charset="-128"/>
              <a:ea typeface="HGPｺﾞｼｯｸM" pitchFamily="50" charset="-128"/>
            </a:rPr>
            <a:t>【</a:t>
          </a:r>
          <a:r>
            <a:rPr kumimoji="1" lang="ja-JP" altLang="en-US" sz="1100" b="1" kern="1200" dirty="0" smtClean="0">
              <a:latin typeface="HGPｺﾞｼｯｸM" pitchFamily="50" charset="-128"/>
              <a:ea typeface="HGPｺﾞｼｯｸM" pitchFamily="50" charset="-128"/>
            </a:rPr>
            <a:t>自殺未遂者支援</a:t>
          </a:r>
          <a:r>
            <a:rPr kumimoji="1" lang="en-US" altLang="ja-JP" sz="1100" b="1" kern="1200" dirty="0" smtClean="0">
              <a:latin typeface="HGPｺﾞｼｯｸM" pitchFamily="50" charset="-128"/>
              <a:ea typeface="HGPｺﾞｼｯｸM" pitchFamily="50" charset="-128"/>
            </a:rPr>
            <a:t>】</a:t>
          </a:r>
        </a:p>
        <a:p>
          <a:pPr lvl="0" algn="l" defTabSz="488950">
            <a:lnSpc>
              <a:spcPct val="90000"/>
            </a:lnSpc>
            <a:spcBef>
              <a:spcPct val="0"/>
            </a:spcBef>
            <a:spcAft>
              <a:spcPct val="35000"/>
            </a:spcAft>
          </a:pPr>
          <a:r>
            <a:rPr kumimoji="1" lang="ja-JP" altLang="en-US" sz="1100" kern="1200" dirty="0" smtClean="0">
              <a:latin typeface="HGPｺﾞｼｯｸM" pitchFamily="50" charset="-128"/>
              <a:ea typeface="HGPｺﾞｼｯｸM" pitchFamily="50" charset="-128"/>
            </a:rPr>
            <a:t>救急搬送者への精神科医療ケアと生活支援体制の整備▼社会的要因に関する各種相談機関とのネットワーク構築▼家族等への支援強化▼支援一体の調査研究</a:t>
          </a:r>
          <a:endParaRPr kumimoji="1" lang="ja-JP" altLang="en-US" sz="1100" kern="1200" dirty="0">
            <a:latin typeface="HGPｺﾞｼｯｸM" pitchFamily="50" charset="-128"/>
            <a:ea typeface="HGPｺﾞｼｯｸM" pitchFamily="50" charset="-128"/>
          </a:endParaRPr>
        </a:p>
      </dsp:txBody>
      <dsp:txXfrm>
        <a:off x="2339992" y="1288"/>
        <a:ext cx="2067819" cy="1114177"/>
      </dsp:txXfrm>
    </dsp:sp>
    <dsp:sp modelId="{C525E266-5ACC-4598-B666-FCF84800F726}">
      <dsp:nvSpPr>
        <dsp:cNvPr id="0" name=""/>
        <dsp:cNvSpPr/>
      </dsp:nvSpPr>
      <dsp:spPr>
        <a:xfrm>
          <a:off x="4593508" y="1288"/>
          <a:ext cx="2067819" cy="1114177"/>
        </a:xfrm>
        <a:prstGeom prst="rect">
          <a:avLst/>
        </a:prstGeom>
        <a:gradFill flip="none" rotWithShape="0">
          <a:gsLst>
            <a:gs pos="0">
              <a:srgbClr val="CCFF66">
                <a:tint val="66000"/>
                <a:satMod val="160000"/>
              </a:srgbClr>
            </a:gs>
            <a:gs pos="50000">
              <a:srgbClr val="CCFF66">
                <a:tint val="44500"/>
                <a:satMod val="160000"/>
              </a:srgbClr>
            </a:gs>
            <a:gs pos="100000">
              <a:srgbClr val="CCFF66">
                <a:tint val="23500"/>
                <a:satMod val="160000"/>
              </a:srgb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b="1" kern="1200" dirty="0" smtClean="0">
              <a:latin typeface="HGPｺﾞｼｯｸM" pitchFamily="50" charset="-128"/>
              <a:ea typeface="HGPｺﾞｼｯｸM" pitchFamily="50" charset="-128"/>
            </a:rPr>
            <a:t>【</a:t>
          </a:r>
          <a:r>
            <a:rPr kumimoji="1" lang="ja-JP" altLang="en-US" sz="1100" b="1" kern="1200" dirty="0" smtClean="0">
              <a:latin typeface="HGPｺﾞｼｯｸM" pitchFamily="50" charset="-128"/>
              <a:ea typeface="HGPｺﾞｼｯｸM" pitchFamily="50" charset="-128"/>
            </a:rPr>
            <a:t>企業・職場における対策</a:t>
          </a:r>
          <a:r>
            <a:rPr kumimoji="1" lang="en-US" altLang="ja-JP" sz="1100" b="1" kern="1200" dirty="0" smtClean="0">
              <a:latin typeface="HGPｺﾞｼｯｸM" pitchFamily="50" charset="-128"/>
              <a:ea typeface="HGPｺﾞｼｯｸM" pitchFamily="50" charset="-128"/>
            </a:rPr>
            <a:t>】</a:t>
          </a:r>
        </a:p>
        <a:p>
          <a:pPr lvl="0" algn="l" defTabSz="488950">
            <a:lnSpc>
              <a:spcPct val="90000"/>
            </a:lnSpc>
            <a:spcBef>
              <a:spcPct val="0"/>
            </a:spcBef>
            <a:spcAft>
              <a:spcPct val="35000"/>
            </a:spcAft>
          </a:pPr>
          <a:r>
            <a:rPr kumimoji="1" lang="ja-JP" altLang="en-US" sz="1100" kern="1200" dirty="0" smtClean="0">
              <a:latin typeface="HGPｺﾞｼｯｸM" pitchFamily="50" charset="-128"/>
              <a:ea typeface="HGPｺﾞｼｯｸM" pitchFamily="50" charset="-128"/>
            </a:rPr>
            <a:t>過労死・過労自殺対策▼小規模事業場や非正規雇用を含めた全労働者の長時間労働抑制の環境整備▼職場環境改善を促すための社会的評価の仕組み作り検討</a:t>
          </a:r>
          <a:endParaRPr kumimoji="1" lang="ja-JP" altLang="en-US" sz="1100" kern="1200" dirty="0">
            <a:latin typeface="HGPｺﾞｼｯｸM" pitchFamily="50" charset="-128"/>
            <a:ea typeface="HGPｺﾞｼｯｸM" pitchFamily="50" charset="-128"/>
          </a:endParaRPr>
        </a:p>
      </dsp:txBody>
      <dsp:txXfrm>
        <a:off x="4593508" y="1288"/>
        <a:ext cx="2067819" cy="1114177"/>
      </dsp:txXfrm>
    </dsp:sp>
    <dsp:sp modelId="{AB7C3F65-11A1-476D-904D-043B08834FE3}">
      <dsp:nvSpPr>
        <dsp:cNvPr id="0" name=""/>
        <dsp:cNvSpPr/>
      </dsp:nvSpPr>
      <dsp:spPr>
        <a:xfrm>
          <a:off x="6847024" y="1288"/>
          <a:ext cx="2067819" cy="1114177"/>
        </a:xfrm>
        <a:prstGeom prst="rect">
          <a:avLst/>
        </a:prstGeom>
        <a:gradFill flip="none"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b="1" kern="1200" dirty="0" smtClean="0">
              <a:latin typeface="HGPｺﾞｼｯｸM" pitchFamily="50" charset="-128"/>
              <a:ea typeface="HGPｺﾞｼｯｸM" pitchFamily="50" charset="-128"/>
            </a:rPr>
            <a:t>【</a:t>
          </a:r>
          <a:r>
            <a:rPr kumimoji="1" lang="ja-JP" altLang="en-US" sz="1100" b="1" kern="1200" dirty="0" smtClean="0">
              <a:latin typeface="HGPｺﾞｼｯｸM" pitchFamily="50" charset="-128"/>
              <a:ea typeface="HGPｺﾞｼｯｸM" pitchFamily="50" charset="-128"/>
            </a:rPr>
            <a:t>民間団体との連携強化</a:t>
          </a:r>
          <a:r>
            <a:rPr kumimoji="1" lang="en-US" altLang="ja-JP" sz="1100" b="1" kern="1200" dirty="0" smtClean="0">
              <a:latin typeface="HGPｺﾞｼｯｸM" pitchFamily="50" charset="-128"/>
              <a:ea typeface="HGPｺﾞｼｯｸM" pitchFamily="50" charset="-128"/>
            </a:rPr>
            <a:t>】</a:t>
          </a:r>
        </a:p>
        <a:p>
          <a:pPr lvl="0" algn="l" defTabSz="488950">
            <a:lnSpc>
              <a:spcPct val="90000"/>
            </a:lnSpc>
            <a:spcBef>
              <a:spcPct val="0"/>
            </a:spcBef>
            <a:spcAft>
              <a:spcPct val="35000"/>
            </a:spcAft>
          </a:pPr>
          <a:r>
            <a:rPr kumimoji="1" lang="ja-JP" altLang="en-US" sz="1100" kern="1200" dirty="0" smtClean="0">
              <a:latin typeface="HGPｺﾞｼｯｸM" pitchFamily="50" charset="-128"/>
              <a:ea typeface="HGPｺﾞｼｯｸM" pitchFamily="50" charset="-128"/>
            </a:rPr>
            <a:t>連携を促す自殺対策コーディネータの養成▼自殺対策従事者への心のケア▼自殺多発地域の民間団体への支援法の検討▼先駆的・試行的な取組への支援</a:t>
          </a:r>
          <a:endParaRPr kumimoji="1" lang="ja-JP" altLang="en-US" sz="1100" kern="1200" dirty="0">
            <a:latin typeface="HGPｺﾞｼｯｸM" pitchFamily="50" charset="-128"/>
            <a:ea typeface="HGPｺﾞｼｯｸM" pitchFamily="50" charset="-128"/>
          </a:endParaRPr>
        </a:p>
      </dsp:txBody>
      <dsp:txXfrm>
        <a:off x="6847024" y="1288"/>
        <a:ext cx="2067819" cy="1114177"/>
      </dsp:txXfrm>
    </dsp:sp>
    <dsp:sp modelId="{E9BB4737-CAC4-443D-A60F-95450F9FB14F}">
      <dsp:nvSpPr>
        <dsp:cNvPr id="0" name=""/>
        <dsp:cNvSpPr/>
      </dsp:nvSpPr>
      <dsp:spPr>
        <a:xfrm>
          <a:off x="86476" y="1301162"/>
          <a:ext cx="2067819" cy="1114177"/>
        </a:xfrm>
        <a:prstGeom prst="rect">
          <a:avLst/>
        </a:prstGeom>
        <a:gradFill flip="none"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b="1" kern="1200" dirty="0" smtClean="0">
              <a:latin typeface="HGPｺﾞｼｯｸM" pitchFamily="50" charset="-128"/>
              <a:ea typeface="HGPｺﾞｼｯｸM" pitchFamily="50" charset="-128"/>
            </a:rPr>
            <a:t>【</a:t>
          </a:r>
          <a:r>
            <a:rPr kumimoji="1" lang="ja-JP" altLang="en-US" sz="1100" b="1" kern="1200" dirty="0" smtClean="0">
              <a:latin typeface="HGPｺﾞｼｯｸM" pitchFamily="50" charset="-128"/>
              <a:ea typeface="HGPｺﾞｼｯｸM" pitchFamily="50" charset="-128"/>
            </a:rPr>
            <a:t>適切な精神科医療</a:t>
          </a:r>
          <a:r>
            <a:rPr kumimoji="1" lang="en-US" altLang="ja-JP" sz="1100" b="1" kern="1200" dirty="0" smtClean="0">
              <a:latin typeface="HGPｺﾞｼｯｸM" pitchFamily="50" charset="-128"/>
              <a:ea typeface="HGPｺﾞｼｯｸM" pitchFamily="50" charset="-128"/>
            </a:rPr>
            <a:t>】</a:t>
          </a:r>
        </a:p>
        <a:p>
          <a:pPr lvl="0" algn="l" defTabSz="488950">
            <a:lnSpc>
              <a:spcPct val="90000"/>
            </a:lnSpc>
            <a:spcBef>
              <a:spcPct val="0"/>
            </a:spcBef>
            <a:spcAft>
              <a:spcPct val="35000"/>
            </a:spcAft>
          </a:pPr>
          <a:r>
            <a:rPr kumimoji="1" lang="ja-JP" altLang="en-US" sz="1100" kern="1200" dirty="0" smtClean="0">
              <a:latin typeface="HGPｺﾞｼｯｸM" pitchFamily="50" charset="-128"/>
              <a:ea typeface="HGPｺﾞｼｯｸM" pitchFamily="50" charset="-128"/>
            </a:rPr>
            <a:t>心理職等の養成▼認知行動療法などの診療普及を図るため診療報酬での取扱いを含めた精神科医療体制の検討▼過量服薬対策▼依存症と借金等との関連性の調査</a:t>
          </a:r>
          <a:endParaRPr kumimoji="1" lang="ja-JP" altLang="en-US" sz="1100" kern="1200" dirty="0"/>
        </a:p>
      </dsp:txBody>
      <dsp:txXfrm>
        <a:off x="86476" y="1301162"/>
        <a:ext cx="2067819" cy="1114177"/>
      </dsp:txXfrm>
    </dsp:sp>
    <dsp:sp modelId="{C4D1617F-8617-4FAE-A01D-25A8E2933666}">
      <dsp:nvSpPr>
        <dsp:cNvPr id="0" name=""/>
        <dsp:cNvSpPr/>
      </dsp:nvSpPr>
      <dsp:spPr>
        <a:xfrm>
          <a:off x="2339992" y="1301162"/>
          <a:ext cx="2067819" cy="1114177"/>
        </a:xfrm>
        <a:prstGeom prst="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b="1" kern="1200" dirty="0" smtClean="0">
              <a:latin typeface="HGPｺﾞｼｯｸM" pitchFamily="50" charset="-128"/>
              <a:ea typeface="HGPｺﾞｼｯｸM" pitchFamily="50" charset="-128"/>
            </a:rPr>
            <a:t>【</a:t>
          </a:r>
          <a:r>
            <a:rPr kumimoji="1" lang="ja-JP" altLang="en-US" sz="1100" b="1" kern="1200" dirty="0" smtClean="0">
              <a:latin typeface="HGPｺﾞｼｯｸM" pitchFamily="50" charset="-128"/>
              <a:ea typeface="HGPｺﾞｼｯｸM" pitchFamily="50" charset="-128"/>
            </a:rPr>
            <a:t>関連施策との積極的な連動</a:t>
          </a:r>
          <a:r>
            <a:rPr kumimoji="1" lang="en-US" altLang="ja-JP" sz="1100" b="1" kern="1200" dirty="0" smtClean="0">
              <a:latin typeface="HGPｺﾞｼｯｸM" pitchFamily="50" charset="-128"/>
              <a:ea typeface="HGPｺﾞｼｯｸM" pitchFamily="50" charset="-128"/>
            </a:rPr>
            <a:t>】</a:t>
          </a:r>
        </a:p>
        <a:p>
          <a:pPr lvl="0" algn="l" defTabSz="488950">
            <a:lnSpc>
              <a:spcPct val="90000"/>
            </a:lnSpc>
            <a:spcBef>
              <a:spcPct val="0"/>
            </a:spcBef>
            <a:spcAft>
              <a:spcPct val="35000"/>
            </a:spcAft>
          </a:pPr>
          <a:r>
            <a:rPr kumimoji="1" lang="ja-JP" altLang="en-US" sz="1100" kern="1200" dirty="0" smtClean="0">
              <a:latin typeface="HGPｺﾞｼｯｸM" pitchFamily="50" charset="-128"/>
              <a:ea typeface="HGPｺﾞｼｯｸM" pitchFamily="50" charset="-128"/>
            </a:rPr>
            <a:t>自殺対策の現場だけでなく、自殺の要因となり得る生活困窮、児童虐待、性暴力被害、ひきこもり、性的マイノリティ等、関連分野のネットワークとの連携体制の確立</a:t>
          </a:r>
          <a:endParaRPr kumimoji="1" lang="ja-JP" altLang="en-US" sz="1100" kern="1200" dirty="0">
            <a:latin typeface="HGPｺﾞｼｯｸM" pitchFamily="50" charset="-128"/>
            <a:ea typeface="HGPｺﾞｼｯｸM" pitchFamily="50" charset="-128"/>
          </a:endParaRPr>
        </a:p>
      </dsp:txBody>
      <dsp:txXfrm>
        <a:off x="2339992" y="1301162"/>
        <a:ext cx="2067819" cy="1114177"/>
      </dsp:txXfrm>
    </dsp:sp>
    <dsp:sp modelId="{FE84C3EA-098C-4241-9705-3FD8018D49C2}">
      <dsp:nvSpPr>
        <dsp:cNvPr id="0" name=""/>
        <dsp:cNvSpPr/>
      </dsp:nvSpPr>
      <dsp:spPr>
        <a:xfrm>
          <a:off x="4593508" y="1301162"/>
          <a:ext cx="2067819" cy="1114177"/>
        </a:xfrm>
        <a:prstGeom prst="rect">
          <a:avLst/>
        </a:prstGeom>
        <a:gradFill flip="none" rotWithShape="0">
          <a:gsLst>
            <a:gs pos="0">
              <a:srgbClr val="FF00FF">
                <a:tint val="66000"/>
                <a:satMod val="160000"/>
              </a:srgbClr>
            </a:gs>
            <a:gs pos="50000">
              <a:srgbClr val="FF00FF">
                <a:tint val="44500"/>
                <a:satMod val="160000"/>
              </a:srgbClr>
            </a:gs>
            <a:gs pos="100000">
              <a:srgbClr val="FF00FF">
                <a:tint val="23500"/>
                <a:satMod val="160000"/>
              </a:srgb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b="1" kern="1200" dirty="0" smtClean="0">
              <a:latin typeface="HGPｺﾞｼｯｸM" pitchFamily="50" charset="-128"/>
              <a:ea typeface="HGPｺﾞｼｯｸM" pitchFamily="50" charset="-128"/>
            </a:rPr>
            <a:t>【</a:t>
          </a:r>
          <a:r>
            <a:rPr kumimoji="1" lang="ja-JP" altLang="en-US" sz="1100" b="1" kern="1200" dirty="0" smtClean="0">
              <a:latin typeface="HGPｺﾞｼｯｸM" pitchFamily="50" charset="-128"/>
              <a:ea typeface="HGPｺﾞｼｯｸM" pitchFamily="50" charset="-128"/>
            </a:rPr>
            <a:t>施策の評価・検証</a:t>
          </a:r>
          <a:r>
            <a:rPr kumimoji="1" lang="en-US" altLang="ja-JP" sz="1100" b="1" kern="1200" dirty="0" smtClean="0">
              <a:latin typeface="HGPｺﾞｼｯｸM" pitchFamily="50" charset="-128"/>
              <a:ea typeface="HGPｺﾞｼｯｸM" pitchFamily="50" charset="-128"/>
            </a:rPr>
            <a:t>】</a:t>
          </a:r>
        </a:p>
        <a:p>
          <a:pPr lvl="0" algn="l" defTabSz="488950">
            <a:lnSpc>
              <a:spcPct val="90000"/>
            </a:lnSpc>
            <a:spcBef>
              <a:spcPct val="0"/>
            </a:spcBef>
            <a:spcAft>
              <a:spcPct val="35000"/>
            </a:spcAft>
          </a:pPr>
          <a:r>
            <a:rPr kumimoji="1" lang="ja-JP" altLang="en-US" sz="1100" kern="1200" dirty="0" smtClean="0">
              <a:latin typeface="HGPｺﾞｼｯｸM" pitchFamily="50" charset="-128"/>
              <a:ea typeface="HGPｺﾞｼｯｸM" pitchFamily="50" charset="-128"/>
            </a:rPr>
            <a:t>施策の効果等を検証するための新たな仕組み作り▼直接効果を測定しがたい施策は中間的な実施目標の設定等▼自殺報道の影響や諸外国の取組等に関する調査研究</a:t>
          </a:r>
          <a:endParaRPr kumimoji="1" lang="ja-JP" altLang="en-US" sz="1100" kern="1200" dirty="0">
            <a:latin typeface="HGPｺﾞｼｯｸM" pitchFamily="50" charset="-128"/>
            <a:ea typeface="HGPｺﾞｼｯｸM" pitchFamily="50" charset="-128"/>
          </a:endParaRPr>
        </a:p>
      </dsp:txBody>
      <dsp:txXfrm>
        <a:off x="4593508" y="1301162"/>
        <a:ext cx="2067819" cy="1114177"/>
      </dsp:txXfrm>
    </dsp:sp>
    <dsp:sp modelId="{686AB1F1-5C2B-45A5-A5DF-FEF7E29FFAE4}">
      <dsp:nvSpPr>
        <dsp:cNvPr id="0" name=""/>
        <dsp:cNvSpPr/>
      </dsp:nvSpPr>
      <dsp:spPr>
        <a:xfrm>
          <a:off x="6847024" y="1301162"/>
          <a:ext cx="2067819" cy="1114177"/>
        </a:xfrm>
        <a:prstGeom prst="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b="1" kern="1200" dirty="0" smtClean="0">
              <a:latin typeface="HGPｺﾞｼｯｸM" pitchFamily="50" charset="-128"/>
              <a:ea typeface="HGPｺﾞｼｯｸM" pitchFamily="50" charset="-128"/>
            </a:rPr>
            <a:t>【</a:t>
          </a:r>
          <a:r>
            <a:rPr kumimoji="1" lang="ja-JP" altLang="en-US" sz="1100" b="1" kern="1200" dirty="0" smtClean="0">
              <a:latin typeface="HGPｺﾞｼｯｸM" pitchFamily="50" charset="-128"/>
              <a:ea typeface="HGPｺﾞｼｯｸM" pitchFamily="50" charset="-128"/>
            </a:rPr>
            <a:t>その他</a:t>
          </a:r>
          <a:r>
            <a:rPr kumimoji="1" lang="en-US" altLang="ja-JP" sz="1100" b="1" kern="1200" dirty="0" smtClean="0">
              <a:latin typeface="HGPｺﾞｼｯｸM" pitchFamily="50" charset="-128"/>
              <a:ea typeface="HGPｺﾞｼｯｸM" pitchFamily="50" charset="-128"/>
            </a:rPr>
            <a:t>】</a:t>
          </a:r>
        </a:p>
        <a:p>
          <a:pPr lvl="0" algn="l" defTabSz="488950">
            <a:lnSpc>
              <a:spcPct val="90000"/>
            </a:lnSpc>
            <a:spcBef>
              <a:spcPct val="0"/>
            </a:spcBef>
            <a:spcAft>
              <a:spcPct val="35000"/>
            </a:spcAft>
          </a:pPr>
          <a:r>
            <a:rPr kumimoji="1" lang="ja-JP" altLang="en-US" sz="1100" kern="1200" dirty="0" smtClean="0">
              <a:latin typeface="HGPｺﾞｼｯｸM" pitchFamily="50" charset="-128"/>
              <a:ea typeface="HGPｺﾞｼｯｸM" pitchFamily="50" charset="-128"/>
            </a:rPr>
            <a:t>大規模災害の被災者ケア▼教員に対する普及啓発▼心理的瑕疵物件問題の検討▼国を挙げて自殺対策を推進するため国等が連携・協働するための仕組み作り、等</a:t>
          </a:r>
          <a:endParaRPr kumimoji="1" lang="ja-JP" altLang="en-US" sz="1100" kern="1200" dirty="0">
            <a:latin typeface="HGPｺﾞｼｯｸM" pitchFamily="50" charset="-128"/>
            <a:ea typeface="HGPｺﾞｼｯｸM" pitchFamily="50" charset="-128"/>
          </a:endParaRPr>
        </a:p>
      </dsp:txBody>
      <dsp:txXfrm>
        <a:off x="6847024" y="1301162"/>
        <a:ext cx="2067819" cy="1114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3B744-0E21-4889-8472-E78FB6C9F426}">
      <dsp:nvSpPr>
        <dsp:cNvPr id="0" name=""/>
        <dsp:cNvSpPr/>
      </dsp:nvSpPr>
      <dsp:spPr>
        <a:xfrm>
          <a:off x="0" y="306664"/>
          <a:ext cx="1338708" cy="920196"/>
        </a:xfrm>
        <a:prstGeom prst="chevron">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028" tIns="73343" rIns="73343" bIns="73343" numCol="1" spcCol="1270" anchor="ctr" anchorCtr="0">
          <a:noAutofit/>
        </a:bodyPr>
        <a:lstStyle/>
        <a:p>
          <a:pPr lvl="0" algn="ctr" defTabSz="2444750">
            <a:lnSpc>
              <a:spcPct val="90000"/>
            </a:lnSpc>
            <a:spcBef>
              <a:spcPct val="0"/>
            </a:spcBef>
            <a:spcAft>
              <a:spcPct val="35000"/>
            </a:spcAft>
          </a:pPr>
          <a:endParaRPr kumimoji="1" lang="ja-JP" altLang="en-US" sz="5500" b="1" kern="1200" dirty="0">
            <a:solidFill>
              <a:sysClr val="windowText" lastClr="000000"/>
            </a:solidFill>
            <a:latin typeface="Calibri"/>
            <a:ea typeface="ＭＳ Ｐゴシック"/>
            <a:cs typeface="+mn-cs"/>
          </a:endParaRPr>
        </a:p>
      </dsp:txBody>
      <dsp:txXfrm>
        <a:off x="460098" y="306664"/>
        <a:ext cx="418512" cy="920196"/>
      </dsp:txXfrm>
    </dsp:sp>
    <dsp:sp modelId="{7CB43E4D-460E-4577-B883-F7A086771C1E}">
      <dsp:nvSpPr>
        <dsp:cNvPr id="0" name=""/>
        <dsp:cNvSpPr/>
      </dsp:nvSpPr>
      <dsp:spPr>
        <a:xfrm>
          <a:off x="1204838" y="306664"/>
          <a:ext cx="1338708" cy="920196"/>
        </a:xfrm>
        <a:prstGeom prst="chevron">
          <a:avLst/>
        </a:prstGeom>
        <a:gradFill rotWithShape="0">
          <a:gsLst>
            <a:gs pos="0">
              <a:srgbClr val="4BACC6">
                <a:hueOff val="-1655646"/>
                <a:satOff val="6635"/>
                <a:lumOff val="1438"/>
                <a:alphaOff val="0"/>
                <a:tint val="50000"/>
                <a:satMod val="300000"/>
              </a:srgbClr>
            </a:gs>
            <a:gs pos="35000">
              <a:srgbClr val="4BACC6">
                <a:hueOff val="-1655646"/>
                <a:satOff val="6635"/>
                <a:lumOff val="1438"/>
                <a:alphaOff val="0"/>
                <a:tint val="37000"/>
                <a:satMod val="300000"/>
              </a:srgbClr>
            </a:gs>
            <a:gs pos="100000">
              <a:srgbClr val="4BACC6">
                <a:hueOff val="-1655646"/>
                <a:satOff val="6635"/>
                <a:lumOff val="143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028" tIns="73343" rIns="73343" bIns="73343" numCol="1" spcCol="1270" anchor="ctr" anchorCtr="0">
          <a:noAutofit/>
        </a:bodyPr>
        <a:lstStyle/>
        <a:p>
          <a:pPr lvl="0" algn="ctr" defTabSz="2444750">
            <a:lnSpc>
              <a:spcPct val="90000"/>
            </a:lnSpc>
            <a:spcBef>
              <a:spcPct val="0"/>
            </a:spcBef>
            <a:spcAft>
              <a:spcPct val="35000"/>
            </a:spcAft>
          </a:pPr>
          <a:endParaRPr kumimoji="1" lang="ja-JP" altLang="en-US" sz="5500" b="1" kern="1200" dirty="0">
            <a:solidFill>
              <a:sysClr val="windowText" lastClr="000000"/>
            </a:solidFill>
            <a:latin typeface="Calibri"/>
            <a:ea typeface="ＭＳ Ｐゴシック"/>
            <a:cs typeface="+mn-cs"/>
          </a:endParaRPr>
        </a:p>
      </dsp:txBody>
      <dsp:txXfrm>
        <a:off x="1664936" y="306664"/>
        <a:ext cx="418512" cy="920196"/>
      </dsp:txXfrm>
    </dsp:sp>
    <dsp:sp modelId="{70BEC4EF-ED56-4B00-BCFB-54A97D088045}">
      <dsp:nvSpPr>
        <dsp:cNvPr id="0" name=""/>
        <dsp:cNvSpPr/>
      </dsp:nvSpPr>
      <dsp:spPr>
        <a:xfrm>
          <a:off x="2409676" y="306664"/>
          <a:ext cx="1338708" cy="920196"/>
        </a:xfrm>
        <a:prstGeom prst="chevron">
          <a:avLst/>
        </a:prstGeom>
        <a:gradFill rotWithShape="0">
          <a:gsLst>
            <a:gs pos="0">
              <a:srgbClr val="4BACC6">
                <a:hueOff val="-3311292"/>
                <a:satOff val="13270"/>
                <a:lumOff val="2876"/>
                <a:alphaOff val="0"/>
                <a:tint val="50000"/>
                <a:satMod val="300000"/>
              </a:srgbClr>
            </a:gs>
            <a:gs pos="35000">
              <a:srgbClr val="4BACC6">
                <a:hueOff val="-3311292"/>
                <a:satOff val="13270"/>
                <a:lumOff val="2876"/>
                <a:alphaOff val="0"/>
                <a:tint val="37000"/>
                <a:satMod val="300000"/>
              </a:srgbClr>
            </a:gs>
            <a:gs pos="100000">
              <a:srgbClr val="4BACC6">
                <a:hueOff val="-3311292"/>
                <a:satOff val="13270"/>
                <a:lumOff val="287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028" tIns="73343" rIns="73343" bIns="73343" numCol="1" spcCol="1270" anchor="ctr" anchorCtr="0">
          <a:noAutofit/>
        </a:bodyPr>
        <a:lstStyle/>
        <a:p>
          <a:pPr lvl="0" algn="ctr" defTabSz="2444750">
            <a:lnSpc>
              <a:spcPct val="90000"/>
            </a:lnSpc>
            <a:spcBef>
              <a:spcPct val="0"/>
            </a:spcBef>
            <a:spcAft>
              <a:spcPct val="35000"/>
            </a:spcAft>
          </a:pPr>
          <a:endParaRPr kumimoji="1" lang="ja-JP" altLang="en-US" sz="5500" b="1" kern="1200" dirty="0">
            <a:solidFill>
              <a:sysClr val="windowText" lastClr="000000"/>
            </a:solidFill>
            <a:latin typeface="Calibri"/>
            <a:ea typeface="ＭＳ Ｐゴシック"/>
            <a:cs typeface="+mn-cs"/>
          </a:endParaRPr>
        </a:p>
      </dsp:txBody>
      <dsp:txXfrm>
        <a:off x="2869774" y="306664"/>
        <a:ext cx="418512" cy="920196"/>
      </dsp:txXfrm>
    </dsp:sp>
    <dsp:sp modelId="{FF3689CB-691F-449B-A796-3FC290EE6946}">
      <dsp:nvSpPr>
        <dsp:cNvPr id="0" name=""/>
        <dsp:cNvSpPr/>
      </dsp:nvSpPr>
      <dsp:spPr>
        <a:xfrm>
          <a:off x="3614514" y="306664"/>
          <a:ext cx="1338708" cy="920196"/>
        </a:xfrm>
        <a:prstGeom prst="chevron">
          <a:avLst/>
        </a:prstGeom>
        <a:gradFill rotWithShape="0">
          <a:gsLst>
            <a:gs pos="0">
              <a:srgbClr val="4BACC6">
                <a:hueOff val="-4966938"/>
                <a:satOff val="19906"/>
                <a:lumOff val="4314"/>
                <a:alphaOff val="0"/>
                <a:tint val="50000"/>
                <a:satMod val="300000"/>
              </a:srgbClr>
            </a:gs>
            <a:gs pos="35000">
              <a:srgbClr val="4BACC6">
                <a:hueOff val="-4966938"/>
                <a:satOff val="19906"/>
                <a:lumOff val="4314"/>
                <a:alphaOff val="0"/>
                <a:tint val="37000"/>
                <a:satMod val="300000"/>
              </a:srgbClr>
            </a:gs>
            <a:gs pos="100000">
              <a:srgbClr val="4BACC6">
                <a:hueOff val="-4966938"/>
                <a:satOff val="19906"/>
                <a:lumOff val="431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0025" tIns="66675" rIns="66675" bIns="6667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ja-JP" altLang="en-US" sz="5000" b="1" kern="1200" dirty="0" smtClean="0">
            <a:solidFill>
              <a:sysClr val="windowText" lastClr="000000"/>
            </a:solidFill>
            <a:latin typeface="Calibri"/>
            <a:ea typeface="ＭＳ Ｐゴシック"/>
            <a:cs typeface="+mn-cs"/>
          </a:endParaRPr>
        </a:p>
      </dsp:txBody>
      <dsp:txXfrm>
        <a:off x="4074612" y="306664"/>
        <a:ext cx="418512" cy="920196"/>
      </dsp:txXfrm>
    </dsp:sp>
    <dsp:sp modelId="{3E882179-1B1D-4C1C-979A-7CB84D87CA13}">
      <dsp:nvSpPr>
        <dsp:cNvPr id="0" name=""/>
        <dsp:cNvSpPr/>
      </dsp:nvSpPr>
      <dsp:spPr>
        <a:xfrm>
          <a:off x="4819352" y="306664"/>
          <a:ext cx="1338708" cy="920196"/>
        </a:xfrm>
        <a:prstGeom prst="chevron">
          <a:avLst/>
        </a:prstGeom>
        <a:gradFill rotWithShape="0">
          <a:gsLst>
            <a:gs pos="0">
              <a:srgbClr val="4BACC6">
                <a:hueOff val="-6622584"/>
                <a:satOff val="26541"/>
                <a:lumOff val="5752"/>
                <a:alphaOff val="0"/>
                <a:tint val="50000"/>
                <a:satMod val="300000"/>
              </a:srgbClr>
            </a:gs>
            <a:gs pos="35000">
              <a:srgbClr val="4BACC6">
                <a:hueOff val="-6622584"/>
                <a:satOff val="26541"/>
                <a:lumOff val="5752"/>
                <a:alphaOff val="0"/>
                <a:tint val="37000"/>
                <a:satMod val="300000"/>
              </a:srgbClr>
            </a:gs>
            <a:gs pos="100000">
              <a:srgbClr val="4BACC6">
                <a:hueOff val="-6622584"/>
                <a:satOff val="26541"/>
                <a:lumOff val="575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028" tIns="73343" rIns="73343" bIns="73343" numCol="1" spcCol="1270" anchor="ctr" anchorCtr="0">
          <a:noAutofit/>
        </a:bodyPr>
        <a:lstStyle/>
        <a:p>
          <a:pPr lvl="0" algn="ctr" defTabSz="2444750">
            <a:lnSpc>
              <a:spcPct val="90000"/>
            </a:lnSpc>
            <a:spcBef>
              <a:spcPct val="0"/>
            </a:spcBef>
            <a:spcAft>
              <a:spcPct val="35000"/>
            </a:spcAft>
          </a:pPr>
          <a:endParaRPr kumimoji="1" lang="ja-JP" altLang="en-US" sz="5500" b="1" kern="1200" dirty="0">
            <a:solidFill>
              <a:sysClr val="windowText" lastClr="000000"/>
            </a:solidFill>
            <a:latin typeface="Calibri"/>
            <a:ea typeface="ＭＳ Ｐゴシック"/>
            <a:cs typeface="+mn-cs"/>
          </a:endParaRPr>
        </a:p>
      </dsp:txBody>
      <dsp:txXfrm>
        <a:off x="5279450" y="306664"/>
        <a:ext cx="418512" cy="920196"/>
      </dsp:txXfrm>
    </dsp:sp>
    <dsp:sp modelId="{7E2C0B4D-FDBC-4976-902B-E8D597C84EC0}">
      <dsp:nvSpPr>
        <dsp:cNvPr id="0" name=""/>
        <dsp:cNvSpPr/>
      </dsp:nvSpPr>
      <dsp:spPr>
        <a:xfrm>
          <a:off x="6024190" y="306664"/>
          <a:ext cx="1338708" cy="920196"/>
        </a:xfrm>
        <a:prstGeom prst="chevron">
          <a:avLst/>
        </a:prstGeom>
        <a:gradFill rotWithShape="0">
          <a:gsLst>
            <a:gs pos="0">
              <a:srgbClr val="4BACC6">
                <a:hueOff val="-8278230"/>
                <a:satOff val="33176"/>
                <a:lumOff val="7190"/>
                <a:alphaOff val="0"/>
                <a:tint val="50000"/>
                <a:satMod val="300000"/>
              </a:srgbClr>
            </a:gs>
            <a:gs pos="35000">
              <a:srgbClr val="4BACC6">
                <a:hueOff val="-8278230"/>
                <a:satOff val="33176"/>
                <a:lumOff val="7190"/>
                <a:alphaOff val="0"/>
                <a:tint val="37000"/>
                <a:satMod val="300000"/>
              </a:srgbClr>
            </a:gs>
            <a:gs pos="100000">
              <a:srgbClr val="4BACC6">
                <a:hueOff val="-8278230"/>
                <a:satOff val="33176"/>
                <a:lumOff val="719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028" tIns="73343" rIns="73343" bIns="73343" numCol="1" spcCol="1270" anchor="ctr" anchorCtr="0">
          <a:noAutofit/>
        </a:bodyPr>
        <a:lstStyle/>
        <a:p>
          <a:pPr lvl="0" algn="ctr" defTabSz="2444750">
            <a:lnSpc>
              <a:spcPct val="90000"/>
            </a:lnSpc>
            <a:spcBef>
              <a:spcPct val="0"/>
            </a:spcBef>
            <a:spcAft>
              <a:spcPct val="35000"/>
            </a:spcAft>
          </a:pPr>
          <a:endParaRPr kumimoji="1" lang="ja-JP" altLang="en-US" sz="5500" b="1" kern="1200" dirty="0">
            <a:solidFill>
              <a:sysClr val="windowText" lastClr="000000"/>
            </a:solidFill>
            <a:latin typeface="Calibri"/>
            <a:ea typeface="ＭＳ Ｐゴシック"/>
            <a:cs typeface="+mn-cs"/>
          </a:endParaRPr>
        </a:p>
      </dsp:txBody>
      <dsp:txXfrm>
        <a:off x="6484288" y="306664"/>
        <a:ext cx="418512" cy="920196"/>
      </dsp:txXfrm>
    </dsp:sp>
    <dsp:sp modelId="{F29522D7-46A5-4B1E-8169-F4A2819DD264}">
      <dsp:nvSpPr>
        <dsp:cNvPr id="0" name=""/>
        <dsp:cNvSpPr/>
      </dsp:nvSpPr>
      <dsp:spPr>
        <a:xfrm>
          <a:off x="7229028" y="306664"/>
          <a:ext cx="1338708" cy="920196"/>
        </a:xfrm>
        <a:prstGeom prst="chevron">
          <a:avLst/>
        </a:prstGeom>
        <a:gradFill rotWithShape="0">
          <a:gsLst>
            <a:gs pos="0">
              <a:srgbClr val="4BACC6">
                <a:hueOff val="-9933876"/>
                <a:satOff val="39811"/>
                <a:lumOff val="8628"/>
                <a:alphaOff val="0"/>
                <a:tint val="50000"/>
                <a:satMod val="300000"/>
              </a:srgbClr>
            </a:gs>
            <a:gs pos="35000">
              <a:srgbClr val="4BACC6">
                <a:hueOff val="-9933876"/>
                <a:satOff val="39811"/>
                <a:lumOff val="8628"/>
                <a:alphaOff val="0"/>
                <a:tint val="37000"/>
                <a:satMod val="300000"/>
              </a:srgbClr>
            </a:gs>
            <a:gs pos="100000">
              <a:srgbClr val="4BACC6">
                <a:hueOff val="-9933876"/>
                <a:satOff val="39811"/>
                <a:lumOff val="862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028" tIns="73343" rIns="73343" bIns="73343" numCol="1" spcCol="1270" anchor="ctr" anchorCtr="0">
          <a:noAutofit/>
        </a:bodyPr>
        <a:lstStyle/>
        <a:p>
          <a:pPr lvl="0" algn="ctr" defTabSz="2444750">
            <a:lnSpc>
              <a:spcPct val="90000"/>
            </a:lnSpc>
            <a:spcBef>
              <a:spcPct val="0"/>
            </a:spcBef>
            <a:spcAft>
              <a:spcPct val="35000"/>
            </a:spcAft>
          </a:pPr>
          <a:endParaRPr kumimoji="1" lang="ja-JP" altLang="en-US" sz="5500" b="1" kern="1200" dirty="0">
            <a:solidFill>
              <a:sysClr val="windowText" lastClr="000000"/>
            </a:solidFill>
            <a:latin typeface="Calibri"/>
            <a:ea typeface="ＭＳ Ｐゴシック"/>
            <a:cs typeface="+mn-cs"/>
          </a:endParaRPr>
        </a:p>
      </dsp:txBody>
      <dsp:txXfrm>
        <a:off x="7689126" y="306664"/>
        <a:ext cx="418512" cy="9201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19733" cy="494138"/>
          </a:xfrm>
          <a:prstGeom prst="rect">
            <a:avLst/>
          </a:prstGeom>
          <a:noFill/>
          <a:ln w="9525">
            <a:noFill/>
            <a:miter lim="800000"/>
            <a:headEnd/>
            <a:tailEnd/>
          </a:ln>
          <a:effectLst/>
        </p:spPr>
        <p:txBody>
          <a:bodyPr vert="horz" wrap="square" lIns="91395" tIns="45697" rIns="91395" bIns="45697" numCol="1" anchor="t" anchorCtr="0" compatLnSpc="1">
            <a:prstTxWarp prst="textNoShape">
              <a:avLst/>
            </a:prstTxWarp>
          </a:bodyPr>
          <a:lstStyle>
            <a:lvl1pPr>
              <a:defRPr sz="1200">
                <a:ea typeface="ＭＳ Ｐゴシック" charset="-128"/>
              </a:defRPr>
            </a:lvl1pPr>
          </a:lstStyle>
          <a:p>
            <a:pPr>
              <a:defRPr/>
            </a:pPr>
            <a:endParaRPr lang="en-US" altLang="ja-JP"/>
          </a:p>
        </p:txBody>
      </p:sp>
      <p:sp>
        <p:nvSpPr>
          <p:cNvPr id="3075" name="Rectangle 3"/>
          <p:cNvSpPr>
            <a:spLocks noGrp="1" noChangeArrowheads="1"/>
          </p:cNvSpPr>
          <p:nvPr>
            <p:ph type="dt" idx="1"/>
          </p:nvPr>
        </p:nvSpPr>
        <p:spPr bwMode="auto">
          <a:xfrm>
            <a:off x="3814946" y="0"/>
            <a:ext cx="2919733" cy="494138"/>
          </a:xfrm>
          <a:prstGeom prst="rect">
            <a:avLst/>
          </a:prstGeom>
          <a:noFill/>
          <a:ln w="9525">
            <a:noFill/>
            <a:miter lim="800000"/>
            <a:headEnd/>
            <a:tailEnd/>
          </a:ln>
          <a:effectLst/>
        </p:spPr>
        <p:txBody>
          <a:bodyPr vert="horz" wrap="square" lIns="91395" tIns="45697" rIns="91395" bIns="45697" numCol="1" anchor="t" anchorCtr="0" compatLnSpc="1">
            <a:prstTxWarp prst="textNoShape">
              <a:avLst/>
            </a:prstTxWarp>
          </a:bodyPr>
          <a:lstStyle>
            <a:lvl1pPr algn="r">
              <a:defRPr sz="1200">
                <a:ea typeface="ＭＳ Ｐゴシック" charset="-128"/>
              </a:defRPr>
            </a:lvl1pPr>
          </a:lstStyle>
          <a:p>
            <a:pPr>
              <a:defRPr/>
            </a:pPr>
            <a:endParaRPr lang="en-US" altLang="ja-JP"/>
          </a:p>
        </p:txBody>
      </p:sp>
      <p:sp>
        <p:nvSpPr>
          <p:cNvPr id="4403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3035" y="4686088"/>
            <a:ext cx="5389693" cy="4440662"/>
          </a:xfrm>
          <a:prstGeom prst="rect">
            <a:avLst/>
          </a:prstGeom>
          <a:noFill/>
          <a:ln w="9525">
            <a:noFill/>
            <a:miter lim="800000"/>
            <a:headEnd/>
            <a:tailEnd/>
          </a:ln>
          <a:effectLst/>
        </p:spPr>
        <p:txBody>
          <a:bodyPr vert="horz" wrap="square" lIns="91395" tIns="45697" rIns="91395" bIns="45697"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1" y="9371080"/>
            <a:ext cx="2919733" cy="494137"/>
          </a:xfrm>
          <a:prstGeom prst="rect">
            <a:avLst/>
          </a:prstGeom>
          <a:noFill/>
          <a:ln w="9525">
            <a:noFill/>
            <a:miter lim="800000"/>
            <a:headEnd/>
            <a:tailEnd/>
          </a:ln>
          <a:effectLst/>
        </p:spPr>
        <p:txBody>
          <a:bodyPr vert="horz" wrap="square" lIns="91395" tIns="45697" rIns="91395" bIns="45697" numCol="1" anchor="b" anchorCtr="0" compatLnSpc="1">
            <a:prstTxWarp prst="textNoShape">
              <a:avLst/>
            </a:prstTxWarp>
          </a:bodyPr>
          <a:lstStyle>
            <a:lvl1pPr>
              <a:defRPr sz="1200">
                <a:ea typeface="ＭＳ Ｐゴシック" charset="-128"/>
              </a:defRPr>
            </a:lvl1pPr>
          </a:lstStyle>
          <a:p>
            <a:pPr>
              <a:defRPr/>
            </a:pPr>
            <a:endParaRPr lang="en-US" altLang="ja-JP"/>
          </a:p>
        </p:txBody>
      </p:sp>
      <p:sp>
        <p:nvSpPr>
          <p:cNvPr id="3079" name="Rectangle 7"/>
          <p:cNvSpPr>
            <a:spLocks noGrp="1" noChangeArrowheads="1"/>
          </p:cNvSpPr>
          <p:nvPr>
            <p:ph type="sldNum" sz="quarter" idx="5"/>
          </p:nvPr>
        </p:nvSpPr>
        <p:spPr bwMode="auto">
          <a:xfrm>
            <a:off x="3814946" y="9371080"/>
            <a:ext cx="2919733" cy="494137"/>
          </a:xfrm>
          <a:prstGeom prst="rect">
            <a:avLst/>
          </a:prstGeom>
          <a:noFill/>
          <a:ln w="9525">
            <a:noFill/>
            <a:miter lim="800000"/>
            <a:headEnd/>
            <a:tailEnd/>
          </a:ln>
          <a:effectLst/>
        </p:spPr>
        <p:txBody>
          <a:bodyPr vert="horz" wrap="square" lIns="91395" tIns="45697" rIns="91395" bIns="45697" numCol="1" anchor="b" anchorCtr="0" compatLnSpc="1">
            <a:prstTxWarp prst="textNoShape">
              <a:avLst/>
            </a:prstTxWarp>
          </a:bodyPr>
          <a:lstStyle>
            <a:lvl1pPr algn="r">
              <a:defRPr sz="1200">
                <a:ea typeface="ＭＳ Ｐゴシック" charset="-128"/>
              </a:defRPr>
            </a:lvl1pPr>
          </a:lstStyle>
          <a:p>
            <a:pPr>
              <a:defRPr/>
            </a:pPr>
            <a:fld id="{ABEC2FD5-4CC7-4D7F-97A6-AC9168DD6141}" type="slidenum">
              <a:rPr lang="en-US" altLang="ja-JP"/>
              <a:pPr>
                <a:defRPr/>
              </a:pPr>
              <a:t>‹#›</a:t>
            </a:fld>
            <a:endParaRPr lang="en-US" altLang="ja-JP"/>
          </a:p>
        </p:txBody>
      </p:sp>
    </p:spTree>
    <p:extLst>
      <p:ext uri="{BB962C8B-B14F-4D97-AF65-F5344CB8AC3E}">
        <p14:creationId xmlns:p14="http://schemas.microsoft.com/office/powerpoint/2010/main" val="643427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7F606F6-0B4D-4750-91B6-530DEF4FCF5D}" type="slidenum">
              <a:rPr lang="en-US" altLang="ja-JP" smtClean="0">
                <a:solidFill>
                  <a:srgbClr val="000000"/>
                </a:solidFill>
                <a:ea typeface="ＭＳ Ｐゴシック" pitchFamily="50" charset="-128"/>
              </a:rPr>
              <a:pPr/>
              <a:t>1</a:t>
            </a:fld>
            <a:endParaRPr lang="en-US" altLang="ja-JP" smtClean="0">
              <a:solidFill>
                <a:srgbClr val="000000"/>
              </a:solidFill>
              <a:ea typeface="ＭＳ Ｐゴシック" pitchFamily="50" charset="-128"/>
            </a:endParaRPr>
          </a:p>
        </p:txBody>
      </p:sp>
      <p:sp>
        <p:nvSpPr>
          <p:cNvPr id="450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ln/>
        </p:spPr>
        <p:txBody>
          <a:bodyPr/>
          <a:lstStyle/>
          <a:p>
            <a:pPr eaLnBrk="1" hangingPunct="1">
              <a:defRPr/>
            </a:pPr>
            <a:endParaRPr lang="en-US" altLang="ja-JP" sz="1400" dirty="0">
              <a:latin typeface="+mn-ea"/>
              <a:ea typeface="+mn-ea"/>
            </a:endParaRPr>
          </a:p>
        </p:txBody>
      </p:sp>
    </p:spTree>
    <p:extLst>
      <p:ext uri="{BB962C8B-B14F-4D97-AF65-F5344CB8AC3E}">
        <p14:creationId xmlns:p14="http://schemas.microsoft.com/office/powerpoint/2010/main" val="284774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4F4DF56-4E22-4699-9084-3C0EF0253CCB}" type="slidenum">
              <a:rPr lang="en-US" altLang="ja-JP" smtClean="0">
                <a:solidFill>
                  <a:srgbClr val="000000"/>
                </a:solidFill>
                <a:ea typeface="ＭＳ Ｐゴシック" pitchFamily="50" charset="-128"/>
              </a:rPr>
              <a:pPr/>
              <a:t>10</a:t>
            </a:fld>
            <a:endParaRPr lang="en-US" altLang="ja-JP" smtClean="0">
              <a:solidFill>
                <a:srgbClr val="000000"/>
              </a:solidFill>
              <a:ea typeface="ＭＳ Ｐゴシック" pitchFamily="50"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484455" y="4687184"/>
            <a:ext cx="5694239" cy="4657601"/>
          </a:xfrm>
          <a:noFill/>
          <a:ln/>
        </p:spPr>
        <p:txBody>
          <a:bodyPr/>
          <a:lstStyle/>
          <a:p>
            <a:pPr defTabSz="913905"/>
            <a:endParaRPr lang="ja-JP" altLang="ja-JP" sz="1300" dirty="0">
              <a:ea typeface="ＭＳ Ｐ明朝" pitchFamily="18" charset="-128"/>
            </a:endParaRPr>
          </a:p>
        </p:txBody>
      </p:sp>
    </p:spTree>
    <p:extLst>
      <p:ext uri="{BB962C8B-B14F-4D97-AF65-F5344CB8AC3E}">
        <p14:creationId xmlns:p14="http://schemas.microsoft.com/office/powerpoint/2010/main" val="31762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2657A9F-08DF-471B-A4BC-91FFBCEB47C5}" type="slidenum">
              <a:rPr lang="en-US" altLang="ja-JP" smtClean="0">
                <a:ea typeface="ＭＳ Ｐゴシック" pitchFamily="50" charset="-128"/>
              </a:rPr>
              <a:pPr/>
              <a:t>11</a:t>
            </a:fld>
            <a:endParaRPr lang="en-US" altLang="ja-JP" smtClean="0">
              <a:ea typeface="ＭＳ Ｐゴシック" pitchFamily="50"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ja-JP" smtClean="0">
              <a:ea typeface="ＭＳ Ｐ明朝" pitchFamily="18" charset="-128"/>
            </a:endParaRPr>
          </a:p>
        </p:txBody>
      </p:sp>
    </p:spTree>
    <p:extLst>
      <p:ext uri="{BB962C8B-B14F-4D97-AF65-F5344CB8AC3E}">
        <p14:creationId xmlns:p14="http://schemas.microsoft.com/office/powerpoint/2010/main" val="360597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a:ln/>
        </p:spPr>
      </p:sp>
      <p:sp>
        <p:nvSpPr>
          <p:cNvPr id="645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1400">
              <a:ea typeface="ＭＳ Ｐ明朝" pitchFamily="18" charset="-128"/>
            </a:endParaRPr>
          </a:p>
        </p:txBody>
      </p:sp>
      <p:sp>
        <p:nvSpPr>
          <p:cNvPr id="645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510481" indent="-196339" eaLnBrk="0" hangingPunct="0">
              <a:defRPr kumimoji="1">
                <a:solidFill>
                  <a:schemeClr val="tx1"/>
                </a:solidFill>
                <a:latin typeface="Arial" charset="0"/>
                <a:ea typeface="ＭＳ Ｐゴシック" pitchFamily="50" charset="-128"/>
              </a:defRPr>
            </a:lvl2pPr>
            <a:lvl3pPr marL="785355" indent="-157071" eaLnBrk="0" hangingPunct="0">
              <a:defRPr kumimoji="1">
                <a:solidFill>
                  <a:schemeClr val="tx1"/>
                </a:solidFill>
                <a:latin typeface="Arial" charset="0"/>
                <a:ea typeface="ＭＳ Ｐゴシック" pitchFamily="50" charset="-128"/>
              </a:defRPr>
            </a:lvl3pPr>
            <a:lvl4pPr marL="1099497" indent="-157071" eaLnBrk="0" hangingPunct="0">
              <a:defRPr kumimoji="1">
                <a:solidFill>
                  <a:schemeClr val="tx1"/>
                </a:solidFill>
                <a:latin typeface="Arial" charset="0"/>
                <a:ea typeface="ＭＳ Ｐゴシック" pitchFamily="50" charset="-128"/>
              </a:defRPr>
            </a:lvl4pPr>
            <a:lvl5pPr marL="1413640" indent="-157071" eaLnBrk="0" hangingPunct="0">
              <a:defRPr kumimoji="1">
                <a:solidFill>
                  <a:schemeClr val="tx1"/>
                </a:solidFill>
                <a:latin typeface="Arial" charset="0"/>
                <a:ea typeface="ＭＳ Ｐゴシック" pitchFamily="50" charset="-128"/>
              </a:defRPr>
            </a:lvl5pPr>
            <a:lvl6pPr marL="1727782" indent="-157071" eaLnBrk="0" fontAlgn="base" hangingPunct="0">
              <a:spcBef>
                <a:spcPct val="0"/>
              </a:spcBef>
              <a:spcAft>
                <a:spcPct val="0"/>
              </a:spcAft>
              <a:defRPr kumimoji="1">
                <a:solidFill>
                  <a:schemeClr val="tx1"/>
                </a:solidFill>
                <a:latin typeface="Arial" charset="0"/>
                <a:ea typeface="ＭＳ Ｐゴシック" pitchFamily="50" charset="-128"/>
              </a:defRPr>
            </a:lvl6pPr>
            <a:lvl7pPr marL="2041924" indent="-157071" eaLnBrk="0" fontAlgn="base" hangingPunct="0">
              <a:spcBef>
                <a:spcPct val="0"/>
              </a:spcBef>
              <a:spcAft>
                <a:spcPct val="0"/>
              </a:spcAft>
              <a:defRPr kumimoji="1">
                <a:solidFill>
                  <a:schemeClr val="tx1"/>
                </a:solidFill>
                <a:latin typeface="Arial" charset="0"/>
                <a:ea typeface="ＭＳ Ｐゴシック" pitchFamily="50" charset="-128"/>
              </a:defRPr>
            </a:lvl7pPr>
            <a:lvl8pPr marL="2356066" indent="-157071" eaLnBrk="0" fontAlgn="base" hangingPunct="0">
              <a:spcBef>
                <a:spcPct val="0"/>
              </a:spcBef>
              <a:spcAft>
                <a:spcPct val="0"/>
              </a:spcAft>
              <a:defRPr kumimoji="1">
                <a:solidFill>
                  <a:schemeClr val="tx1"/>
                </a:solidFill>
                <a:latin typeface="Arial" charset="0"/>
                <a:ea typeface="ＭＳ Ｐゴシック" pitchFamily="50" charset="-128"/>
              </a:defRPr>
            </a:lvl8pPr>
            <a:lvl9pPr marL="2670208" indent="-15707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4EEB8F2-5497-4A27-AE65-9B119C80C845}" type="slidenum">
              <a:rPr lang="ja-JP" altLang="en-US" smtClean="0">
                <a:solidFill>
                  <a:prstClr val="black"/>
                </a:solidFill>
              </a:rPr>
              <a:pPr eaLnBrk="1" hangingPunct="1"/>
              <a:t>12</a:t>
            </a:fld>
            <a:endParaRPr lang="ja-JP" altLang="en-US" smtClean="0">
              <a:solidFill>
                <a:prstClr val="black"/>
              </a:solidFill>
            </a:endParaRPr>
          </a:p>
        </p:txBody>
      </p:sp>
    </p:spTree>
    <p:extLst>
      <p:ext uri="{BB962C8B-B14F-4D97-AF65-F5344CB8AC3E}">
        <p14:creationId xmlns:p14="http://schemas.microsoft.com/office/powerpoint/2010/main" val="166837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a:xfrm>
            <a:off x="412925" y="4687183"/>
            <a:ext cx="5792864" cy="4941374"/>
          </a:xfrm>
        </p:spPr>
        <p:txBody>
          <a:bodyPr>
            <a:normAutofit lnSpcReduction="10000"/>
          </a:bodyPr>
          <a:lstStyle/>
          <a:p>
            <a:pPr>
              <a:defRPr/>
            </a:pPr>
            <a:r>
              <a:rPr lang="ja-JP" altLang="en-US" sz="1300" dirty="0"/>
              <a:t>７２</a:t>
            </a:r>
            <a:r>
              <a:rPr lang="en-US" altLang="ja-JP" sz="1300" dirty="0"/>
              <a:t>%</a:t>
            </a:r>
            <a:r>
              <a:rPr lang="ja-JP" altLang="en-US" sz="1300" dirty="0"/>
              <a:t>のうちの６割以上、全体の４５</a:t>
            </a:r>
            <a:r>
              <a:rPr lang="en-US" altLang="ja-JP" sz="1300" dirty="0"/>
              <a:t>%</a:t>
            </a:r>
            <a:r>
              <a:rPr lang="ja-JP" altLang="en-US" sz="1300" dirty="0"/>
              <a:t>もが、自殺で亡くなる１カ月以内に相談に行っていたというのですから、本当にびっくりしました。</a:t>
            </a:r>
            <a:endParaRPr lang="en-US" altLang="ja-JP" sz="1300" dirty="0"/>
          </a:p>
          <a:p>
            <a:pPr>
              <a:defRPr/>
            </a:pPr>
            <a:r>
              <a:rPr lang="ja-JP" altLang="en-US" sz="1300" dirty="0"/>
              <a:t>こうしたデータはつまり、「自殺は追い込まれた末の死」だということを示しているのだと私たちは受け止めています。</a:t>
            </a:r>
            <a:endParaRPr lang="en-US" altLang="ja-JP" sz="1300" dirty="0"/>
          </a:p>
          <a:p>
            <a:pPr>
              <a:defRPr/>
            </a:pPr>
            <a:r>
              <a:rPr lang="ja-JP" altLang="en-US" sz="1300" dirty="0"/>
              <a:t>「自殺は覚悟の死」だとか「身勝手な死」だとかよく言われるわけですが、実際には、複数の要因を抱えてしまって「生きたいけど、もう生きられない」「生きたいけど、もう死ぬしかない」という状況に追い込まれて、</a:t>
            </a:r>
            <a:endParaRPr lang="en-US" altLang="ja-JP" sz="1300" dirty="0"/>
          </a:p>
          <a:p>
            <a:pPr>
              <a:defRPr/>
            </a:pPr>
            <a:r>
              <a:rPr lang="ja-JP" altLang="en-US" sz="1300" dirty="0"/>
              <a:t>さらにその中にあっても、なんとか「生きる道はないか」と必死に模索をして、でも結果的に、その人が生きる道を選択するに十分な支援を受けることができずに、十分な支援策に辿りつけずに、結果的に自殺で亡くなってしまっている。そうしたことを、このデータは示しているのだと思います。</a:t>
            </a:r>
            <a:endParaRPr lang="en-US" altLang="ja-JP" sz="1300" dirty="0"/>
          </a:p>
          <a:p>
            <a:pPr>
              <a:defRPr/>
            </a:pPr>
            <a:r>
              <a:rPr lang="ja-JP" altLang="en-US" sz="1300" dirty="0"/>
              <a:t>要するに、どこか一つの窓口には辿りついているけれど、それがその人が必要としている包括的な支援にはつながっていないということです。</a:t>
            </a:r>
            <a:endParaRPr lang="en-US" altLang="ja-JP" sz="1300" dirty="0"/>
          </a:p>
          <a:p>
            <a:pPr>
              <a:defRPr/>
            </a:pPr>
            <a:r>
              <a:rPr lang="ja-JP" altLang="en-US" sz="1300" dirty="0"/>
              <a:t>例えば、失業して、生活苦に陥って、そのまま多重債務を抱え、うつ病になっている人がいたとします。その人がやっとの思いで精神科にたどりついても、抗うつ薬を処方されただけでは、他の３つの問題を解消することはできません。そこから、いい意味で芋づる式に、弁護士とか福祉事務所とか、そういった社会資源にたどりつけなければ、問題は全体としてはどんどん悪化して行ってしまうわけです。</a:t>
            </a:r>
            <a:endParaRPr lang="en-US" altLang="ja-JP" sz="1300" dirty="0"/>
          </a:p>
          <a:p>
            <a:pPr>
              <a:defRPr/>
            </a:pPr>
            <a:r>
              <a:rPr lang="ja-JP" altLang="en-US" sz="1300" dirty="0"/>
              <a:t>これはみなさんにも同じことが言えると思いますが、相談に来る人というのはやっとの思いで来るわけで、「もう死ぬしかない」と思いながら、これが最後のチャンスと思って相談に来ているかも知れません。</a:t>
            </a:r>
            <a:endParaRPr lang="en-US" altLang="ja-JP" sz="1300" dirty="0"/>
          </a:p>
          <a:p>
            <a:pPr>
              <a:defRPr/>
            </a:pPr>
            <a:r>
              <a:rPr lang="ja-JP" altLang="en-US" sz="1300" dirty="0"/>
              <a:t>その時に、平均すると４つくらい抱えている問題すべての解決の糸口をそこで見出せるかどうかが、その人のいのちの分かれ道になるかもしれないということです。</a:t>
            </a:r>
            <a:endParaRPr lang="en-US" altLang="ja-JP" sz="1300" dirty="0"/>
          </a:p>
        </p:txBody>
      </p:sp>
      <p:sp>
        <p:nvSpPr>
          <p:cNvPr id="655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510481" indent="-196339" eaLnBrk="0" hangingPunct="0">
              <a:defRPr kumimoji="1">
                <a:solidFill>
                  <a:schemeClr val="tx1"/>
                </a:solidFill>
                <a:latin typeface="Arial" charset="0"/>
                <a:ea typeface="ＭＳ Ｐゴシック" pitchFamily="50" charset="-128"/>
              </a:defRPr>
            </a:lvl2pPr>
            <a:lvl3pPr marL="785355" indent="-157071" eaLnBrk="0" hangingPunct="0">
              <a:defRPr kumimoji="1">
                <a:solidFill>
                  <a:schemeClr val="tx1"/>
                </a:solidFill>
                <a:latin typeface="Arial" charset="0"/>
                <a:ea typeface="ＭＳ Ｐゴシック" pitchFamily="50" charset="-128"/>
              </a:defRPr>
            </a:lvl3pPr>
            <a:lvl4pPr marL="1099497" indent="-157071" eaLnBrk="0" hangingPunct="0">
              <a:defRPr kumimoji="1">
                <a:solidFill>
                  <a:schemeClr val="tx1"/>
                </a:solidFill>
                <a:latin typeface="Arial" charset="0"/>
                <a:ea typeface="ＭＳ Ｐゴシック" pitchFamily="50" charset="-128"/>
              </a:defRPr>
            </a:lvl4pPr>
            <a:lvl5pPr marL="1413640" indent="-157071" eaLnBrk="0" hangingPunct="0">
              <a:defRPr kumimoji="1">
                <a:solidFill>
                  <a:schemeClr val="tx1"/>
                </a:solidFill>
                <a:latin typeface="Arial" charset="0"/>
                <a:ea typeface="ＭＳ Ｐゴシック" pitchFamily="50" charset="-128"/>
              </a:defRPr>
            </a:lvl5pPr>
            <a:lvl6pPr marL="1727782" indent="-157071" eaLnBrk="0" fontAlgn="base" hangingPunct="0">
              <a:spcBef>
                <a:spcPct val="0"/>
              </a:spcBef>
              <a:spcAft>
                <a:spcPct val="0"/>
              </a:spcAft>
              <a:defRPr kumimoji="1">
                <a:solidFill>
                  <a:schemeClr val="tx1"/>
                </a:solidFill>
                <a:latin typeface="Arial" charset="0"/>
                <a:ea typeface="ＭＳ Ｐゴシック" pitchFamily="50" charset="-128"/>
              </a:defRPr>
            </a:lvl6pPr>
            <a:lvl7pPr marL="2041924" indent="-157071" eaLnBrk="0" fontAlgn="base" hangingPunct="0">
              <a:spcBef>
                <a:spcPct val="0"/>
              </a:spcBef>
              <a:spcAft>
                <a:spcPct val="0"/>
              </a:spcAft>
              <a:defRPr kumimoji="1">
                <a:solidFill>
                  <a:schemeClr val="tx1"/>
                </a:solidFill>
                <a:latin typeface="Arial" charset="0"/>
                <a:ea typeface="ＭＳ Ｐゴシック" pitchFamily="50" charset="-128"/>
              </a:defRPr>
            </a:lvl7pPr>
            <a:lvl8pPr marL="2356066" indent="-157071" eaLnBrk="0" fontAlgn="base" hangingPunct="0">
              <a:spcBef>
                <a:spcPct val="0"/>
              </a:spcBef>
              <a:spcAft>
                <a:spcPct val="0"/>
              </a:spcAft>
              <a:defRPr kumimoji="1">
                <a:solidFill>
                  <a:schemeClr val="tx1"/>
                </a:solidFill>
                <a:latin typeface="Arial" charset="0"/>
                <a:ea typeface="ＭＳ Ｐゴシック" pitchFamily="50" charset="-128"/>
              </a:defRPr>
            </a:lvl8pPr>
            <a:lvl9pPr marL="2670208" indent="-15707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368B7AB-0703-43A8-8D55-8F8CDE0D03AB}" type="slidenum">
              <a:rPr lang="ja-JP" altLang="en-US" smtClean="0">
                <a:solidFill>
                  <a:srgbClr val="000000"/>
                </a:solidFill>
              </a:rPr>
              <a:pPr eaLnBrk="1" hangingPunct="1"/>
              <a:t>13</a:t>
            </a:fld>
            <a:endParaRPr lang="ja-JP" altLang="en-US" smtClean="0">
              <a:solidFill>
                <a:srgbClr val="000000"/>
              </a:solidFill>
            </a:endParaRPr>
          </a:p>
        </p:txBody>
      </p:sp>
    </p:spTree>
    <p:extLst>
      <p:ext uri="{BB962C8B-B14F-4D97-AF65-F5344CB8AC3E}">
        <p14:creationId xmlns:p14="http://schemas.microsoft.com/office/powerpoint/2010/main" val="213766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7F606F6-0B4D-4750-91B6-530DEF4FCF5D}" type="slidenum">
              <a:rPr lang="en-US" altLang="ja-JP" smtClean="0">
                <a:solidFill>
                  <a:srgbClr val="000000"/>
                </a:solidFill>
              </a:rPr>
              <a:pPr/>
              <a:t>14</a:t>
            </a:fld>
            <a:endParaRPr lang="en-US" altLang="ja-JP"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ln/>
        </p:spPr>
        <p:txBody>
          <a:bodyPr/>
          <a:lstStyle/>
          <a:p>
            <a:pPr eaLnBrk="1" hangingPunct="1">
              <a:defRPr/>
            </a:pPr>
            <a:endParaRPr lang="en-US" altLang="ja-JP" sz="1400" dirty="0">
              <a:latin typeface="+mn-ea"/>
              <a:ea typeface="+mn-ea"/>
            </a:endParaRPr>
          </a:p>
        </p:txBody>
      </p:sp>
    </p:spTree>
    <p:extLst>
      <p:ext uri="{BB962C8B-B14F-4D97-AF65-F5344CB8AC3E}">
        <p14:creationId xmlns:p14="http://schemas.microsoft.com/office/powerpoint/2010/main" val="1650679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p:spPr>
        <p:txBody>
          <a:bodyPr/>
          <a:lstStyle/>
          <a:p>
            <a:endParaRPr lang="ja-JP" altLang="en-US" smtClean="0">
              <a:ea typeface="ＭＳ Ｐ明朝" pitchFamily="18" charset="-128"/>
            </a:endParaRPr>
          </a:p>
        </p:txBody>
      </p:sp>
      <p:sp>
        <p:nvSpPr>
          <p:cNvPr id="61444" name="スライド番号プレースホルダ 3"/>
          <p:cNvSpPr>
            <a:spLocks noGrp="1"/>
          </p:cNvSpPr>
          <p:nvPr>
            <p:ph type="sldNum" sz="quarter" idx="5"/>
          </p:nvPr>
        </p:nvSpPr>
        <p:spPr>
          <a:noFill/>
        </p:spPr>
        <p:txBody>
          <a:bodyPr/>
          <a:lstStyle/>
          <a:p>
            <a:fld id="{9EE2EEC3-8ECD-4424-B8F2-A5223ACB4368}" type="slidenum">
              <a:rPr lang="en-US" altLang="ja-JP" smtClean="0">
                <a:solidFill>
                  <a:srgbClr val="000000"/>
                </a:solidFill>
              </a:rPr>
              <a:pPr/>
              <a:t>15</a:t>
            </a:fld>
            <a:endParaRPr lang="en-US" altLang="ja-JP" smtClean="0">
              <a:solidFill>
                <a:srgbClr val="000000"/>
              </a:solidFill>
            </a:endParaRPr>
          </a:p>
        </p:txBody>
      </p:sp>
    </p:spTree>
    <p:extLst>
      <p:ext uri="{BB962C8B-B14F-4D97-AF65-F5344CB8AC3E}">
        <p14:creationId xmlns:p14="http://schemas.microsoft.com/office/powerpoint/2010/main" val="1124653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FD18415-D452-4D7D-AEED-F6C157EB2299}" type="slidenum">
              <a:rPr lang="en-US" altLang="ja-JP" smtClean="0">
                <a:solidFill>
                  <a:srgbClr val="000000"/>
                </a:solidFill>
              </a:rPr>
              <a:pPr/>
              <a:t>16</a:t>
            </a:fld>
            <a:endParaRPr lang="en-US" altLang="ja-JP" smtClean="0">
              <a:solidFill>
                <a:srgbClr val="000000"/>
              </a:solidFill>
            </a:endParaRPr>
          </a:p>
        </p:txBody>
      </p:sp>
      <p:sp>
        <p:nvSpPr>
          <p:cNvPr id="62467" name="Rectangle 2"/>
          <p:cNvSpPr>
            <a:spLocks noGrp="1" noRot="1" noChangeAspect="1" noChangeArrowheads="1" noTextEdit="1"/>
          </p:cNvSpPr>
          <p:nvPr>
            <p:ph type="sldImg"/>
          </p:nvPr>
        </p:nvSpPr>
        <p:spPr>
          <a:xfrm>
            <a:off x="903288" y="739775"/>
            <a:ext cx="4929187" cy="3698875"/>
          </a:xfrm>
          <a:ln/>
        </p:spPr>
      </p:sp>
      <p:sp>
        <p:nvSpPr>
          <p:cNvPr id="62468" name="Rectangle 3"/>
          <p:cNvSpPr>
            <a:spLocks noGrp="1" noChangeArrowheads="1"/>
          </p:cNvSpPr>
          <p:nvPr>
            <p:ph type="body" idx="1"/>
          </p:nvPr>
        </p:nvSpPr>
        <p:spPr>
          <a:noFill/>
          <a:ln/>
        </p:spPr>
        <p:txBody>
          <a:bodyPr/>
          <a:lstStyle/>
          <a:p>
            <a:pPr eaLnBrk="1" hangingPunct="1"/>
            <a:r>
              <a:rPr lang="ja-JP" altLang="en-US" smtClean="0">
                <a:ea typeface="ＭＳ Ｐ明朝" pitchFamily="18" charset="-128"/>
              </a:rPr>
              <a:t>そこで、足立区では都市型モデル確立のため４つの柱を打ち立て、取り組んでいます。</a:t>
            </a:r>
          </a:p>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81006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903A57B-15DA-4D36-B8F8-D7CDE4DCB838}" type="slidenum">
              <a:rPr lang="en-US" altLang="ja-JP" smtClean="0">
                <a:solidFill>
                  <a:srgbClr val="000000"/>
                </a:solidFill>
              </a:rPr>
              <a:pPr/>
              <a:t>17</a:t>
            </a:fld>
            <a:endParaRPr lang="en-US" altLang="ja-JP" smtClean="0">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ja-JP" altLang="en-US" smtClean="0">
                <a:latin typeface="ＭＳ 明朝" pitchFamily="17" charset="-128"/>
                <a:ea typeface="ＭＳ 明朝" pitchFamily="17" charset="-128"/>
              </a:rPr>
              <a:t>ネットワークの強化　ステップ２</a:t>
            </a:r>
          </a:p>
          <a:p>
            <a:pPr eaLnBrk="1" hangingPunct="1"/>
            <a:r>
              <a:rPr lang="ja-JP" altLang="en-US" smtClean="0">
                <a:latin typeface="ＭＳ 明朝" pitchFamily="17" charset="-128"/>
                <a:ea typeface="ＭＳ 明朝" pitchFamily="17" charset="-128"/>
              </a:rPr>
              <a:t>区民のＳＯＳを窓口でキャッチして連携して解決するためには、連携体制の構築が不可欠であり、ネットワークがこの都市型モデルの核となります。</a:t>
            </a:r>
          </a:p>
          <a:p>
            <a:pPr eaLnBrk="1" hangingPunct="1"/>
            <a:r>
              <a:rPr lang="ja-JP" altLang="en-US" smtClean="0">
                <a:latin typeface="ＭＳ 明朝" pitchFamily="17" charset="-128"/>
                <a:ea typeface="ＭＳ 明朝" pitchFamily="17" charset="-128"/>
              </a:rPr>
              <a:t>その連携体制は、「自殺対策戦略会議」を中心に構築された、庁内各課、関係機関のネットワークが支えています。</a:t>
            </a:r>
          </a:p>
          <a:p>
            <a:pPr eaLnBrk="1" hangingPunct="1"/>
            <a:r>
              <a:rPr lang="ja-JP" altLang="en-US" smtClean="0">
                <a:ea typeface="ＭＳ Ｐ明朝" pitchFamily="18" charset="-128"/>
              </a:rPr>
              <a:t>中心にある自殺対策戦略会議はライフリンク、区長、衛生部で構成され、</a:t>
            </a:r>
          </a:p>
          <a:p>
            <a:pPr eaLnBrk="1" hangingPunct="1"/>
            <a:r>
              <a:rPr lang="ja-JP" altLang="en-US" smtClean="0">
                <a:ea typeface="ＭＳ Ｐ明朝" pitchFamily="18" charset="-128"/>
              </a:rPr>
              <a:t>自殺統計を分析し、対象となるターゲットを定め、戦略を練りすすめています。　　</a:t>
            </a:r>
          </a:p>
          <a:p>
            <a:pPr eaLnBrk="1" hangingPunct="1"/>
            <a:r>
              <a:rPr lang="ja-JP" altLang="en-US" smtClean="0">
                <a:ea typeface="ＭＳ Ｐ明朝" pitchFamily="18" charset="-128"/>
              </a:rPr>
              <a:t>その結果を受けて、「こころといのち支援担当」が庁内各課、庁外の機関</a:t>
            </a:r>
            <a:r>
              <a:rPr lang="en-US" altLang="ja-JP" smtClean="0">
                <a:ea typeface="ＭＳ Ｐ明朝" pitchFamily="18" charset="-128"/>
              </a:rPr>
              <a:t>•</a:t>
            </a:r>
            <a:r>
              <a:rPr lang="ja-JP" altLang="en-US" smtClean="0">
                <a:ea typeface="ＭＳ Ｐ明朝" pitchFamily="18" charset="-128"/>
              </a:rPr>
              <a:t>団体との調整</a:t>
            </a:r>
            <a:r>
              <a:rPr lang="en-US" altLang="ja-JP" smtClean="0">
                <a:ea typeface="ＭＳ Ｐ明朝" pitchFamily="18" charset="-128"/>
              </a:rPr>
              <a:t>•</a:t>
            </a:r>
            <a:r>
              <a:rPr lang="ja-JP" altLang="en-US" smtClean="0">
                <a:ea typeface="ＭＳ Ｐ明朝" pitchFamily="18" charset="-128"/>
              </a:rPr>
              <a:t>コーディネートを行い実務をすすめています。</a:t>
            </a:r>
          </a:p>
          <a:p>
            <a:pPr eaLnBrk="1" hangingPunct="1"/>
            <a:endParaRPr lang="ja-JP" altLang="en-US" smtClean="0">
              <a:ea typeface="ＭＳ Ｐ明朝" pitchFamily="18" charset="-128"/>
            </a:endParaRPr>
          </a:p>
          <a:p>
            <a:pPr eaLnBrk="1" hangingPunct="1"/>
            <a:r>
              <a:rPr lang="ja-JP" altLang="en-US" smtClean="0">
                <a:ea typeface="ＭＳ Ｐ明朝" pitchFamily="18" charset="-128"/>
              </a:rPr>
              <a:t>まだまだ十分とは言えませんが、足立区の自殺対策で鍵を握っているのは、こうした日頃、違う業務を行っている部署同士の連携です。</a:t>
            </a:r>
          </a:p>
          <a:p>
            <a:pPr eaLnBrk="1" hangingPunct="1"/>
            <a:endParaRPr lang="ja-JP" altLang="en-US" smtClean="0">
              <a:ea typeface="ＭＳ Ｐ明朝" pitchFamily="18" charset="-128"/>
            </a:endParaRPr>
          </a:p>
          <a:p>
            <a:pPr eaLnBrk="1" hangingPunct="1"/>
            <a:r>
              <a:rPr lang="ja-JP" altLang="en-US" smtClean="0">
                <a:ea typeface="ＭＳ Ｐ明朝" pitchFamily="18" charset="-128"/>
              </a:rPr>
              <a:t>今後も、より多くの機関と顔と顔が見える連携をめざしていきます。</a:t>
            </a:r>
          </a:p>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1191202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3F0FA7-82C8-4433-AEB1-57D86D6F5302}" type="slidenum">
              <a:rPr lang="en-US" altLang="ja-JP" smtClean="0">
                <a:solidFill>
                  <a:srgbClr val="000000"/>
                </a:solidFill>
              </a:rPr>
              <a:pPr/>
              <a:t>18</a:t>
            </a:fld>
            <a:endParaRPr lang="en-US" altLang="ja-JP" smtClean="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ja-JP" altLang="en-US" smtClean="0">
                <a:ea typeface="ＭＳ Ｐ明朝" pitchFamily="18" charset="-128"/>
              </a:rPr>
              <a:t>３　職員向けに徹底した研修を行っています。研修は初級、中級、上級の３段階に体系付けて行っています。</a:t>
            </a:r>
          </a:p>
          <a:p>
            <a:pPr eaLnBrk="1" hangingPunct="1"/>
            <a:endParaRPr lang="ja-JP" altLang="en-US" smtClean="0">
              <a:ea typeface="ＭＳ Ｐ明朝" pitchFamily="18" charset="-128"/>
            </a:endParaRPr>
          </a:p>
          <a:p>
            <a:pPr eaLnBrk="1" hangingPunct="1"/>
            <a:r>
              <a:rPr lang="ja-JP" altLang="en-US" smtClean="0">
                <a:ea typeface="ＭＳ Ｐ明朝" pitchFamily="18" charset="-128"/>
              </a:rPr>
              <a:t>自殺を考えている方は、直前まで何らかの</a:t>
            </a:r>
            <a:r>
              <a:rPr lang="en-US" altLang="ja-JP" smtClean="0">
                <a:ea typeface="ＭＳ Ｐ明朝" pitchFamily="18" charset="-128"/>
              </a:rPr>
              <a:t>SOS</a:t>
            </a:r>
            <a:r>
              <a:rPr lang="ja-JP" altLang="en-US" smtClean="0">
                <a:ea typeface="ＭＳ Ｐ明朝" pitchFamily="18" charset="-128"/>
              </a:rPr>
              <a:t>を発信したり、救いを求めている方がほとんどです。</a:t>
            </a:r>
          </a:p>
          <a:p>
            <a:pPr eaLnBrk="1" hangingPunct="1"/>
            <a:r>
              <a:rPr lang="ja-JP" altLang="en-US" smtClean="0">
                <a:ea typeface="ＭＳ Ｐ明朝" pitchFamily="18" charset="-128"/>
              </a:rPr>
              <a:t>さまざまな窓口を持つ行政は、まさにこうした</a:t>
            </a:r>
            <a:r>
              <a:rPr lang="en-US" altLang="ja-JP" smtClean="0">
                <a:ea typeface="ＭＳ Ｐ明朝" pitchFamily="18" charset="-128"/>
              </a:rPr>
              <a:t>SOS</a:t>
            </a:r>
            <a:r>
              <a:rPr lang="ja-JP" altLang="en-US" smtClean="0">
                <a:ea typeface="ＭＳ Ｐ明朝" pitchFamily="18" charset="-128"/>
              </a:rPr>
              <a:t>をキャッチする最前線です。</a:t>
            </a:r>
          </a:p>
          <a:p>
            <a:pPr eaLnBrk="1" hangingPunct="1"/>
            <a:r>
              <a:rPr lang="ja-JP" altLang="en-US" smtClean="0">
                <a:ea typeface="ＭＳ Ｐ明朝" pitchFamily="18" charset="-128"/>
              </a:rPr>
              <a:t>自殺対策を「生きる支援」として、全庁的に取り組めるよう、研修は習熟度や分野により幅のある研修を実施しています。</a:t>
            </a:r>
          </a:p>
          <a:p>
            <a:pPr eaLnBrk="1" hangingPunct="1"/>
            <a:r>
              <a:rPr lang="ja-JP" altLang="en-US" smtClean="0">
                <a:ea typeface="ＭＳ Ｐ明朝" pitchFamily="18" charset="-128"/>
              </a:rPr>
              <a:t>初級のゲートキーパー研修は、職員・区民等を幅広く対象として、自殺への偏見を取り「まさか」から「もしや」の視点に変え、自殺のサインに気づけるようになることを目指しています。</a:t>
            </a:r>
          </a:p>
          <a:p>
            <a:pPr eaLnBrk="1" hangingPunct="1"/>
            <a:r>
              <a:rPr lang="ja-JP" altLang="en-US" smtClean="0">
                <a:ea typeface="ＭＳ Ｐ明朝" pitchFamily="18" charset="-128"/>
              </a:rPr>
              <a:t>ゲートキーパー研修用に作成しました手帳を本日配布しております。</a:t>
            </a:r>
          </a:p>
          <a:p>
            <a:pPr eaLnBrk="1" hangingPunct="1"/>
            <a:r>
              <a:rPr lang="ja-JP" altLang="en-US" smtClean="0">
                <a:ea typeface="ＭＳ Ｐ明朝" pitchFamily="18" charset="-128"/>
              </a:rPr>
              <a:t>後でご覧下さい。</a:t>
            </a:r>
          </a:p>
          <a:p>
            <a:pPr eaLnBrk="1" hangingPunct="1"/>
            <a:r>
              <a:rPr lang="ja-JP" altLang="en-US" smtClean="0">
                <a:ea typeface="ＭＳ Ｐ明朝" pitchFamily="18" charset="-128"/>
              </a:rPr>
              <a:t>中級のフォロー研修は、主に相談を受ける窓口の職員を対象とし、自殺のサインに気づいたときに、しっかり傾聴してつなげられるようロールプレイを取り入れています。</a:t>
            </a:r>
          </a:p>
          <a:p>
            <a:pPr eaLnBrk="1" hangingPunct="1"/>
            <a:r>
              <a:rPr lang="ja-JP" altLang="en-US" smtClean="0">
                <a:ea typeface="ＭＳ Ｐ明朝" pitchFamily="18" charset="-128"/>
              </a:rPr>
              <a:t>上級の多分野合同研修は、各相談窓口のリーダーとなる職員やネットワークを組んでいる関係機関職員を対象としています。</a:t>
            </a:r>
          </a:p>
          <a:p>
            <a:pPr eaLnBrk="1" hangingPunct="1"/>
            <a:r>
              <a:rPr lang="ja-JP" altLang="en-US" smtClean="0">
                <a:ea typeface="ＭＳ Ｐ明朝" pitchFamily="18" charset="-128"/>
              </a:rPr>
              <a:t>いくつもの要因を抱えて困っている方を的確な窓口につなぎ、連携して命を守れるように、８分野の窓口の相談内容を半日で学びます。</a:t>
            </a:r>
          </a:p>
          <a:p>
            <a:pPr eaLnBrk="1" hangingPunct="1"/>
            <a:endParaRPr lang="ja-JP" altLang="en-US" smtClean="0">
              <a:ea typeface="ＭＳ Ｐ明朝" pitchFamily="18" charset="-128"/>
            </a:endParaRPr>
          </a:p>
          <a:p>
            <a:pPr eaLnBrk="1" hangingPunct="1"/>
            <a:r>
              <a:rPr lang="ja-JP" altLang="en-US" smtClean="0">
                <a:ea typeface="ＭＳ Ｐ明朝" pitchFamily="18" charset="-128"/>
              </a:rPr>
              <a:t>初級のゲートキーパー研修では、全職員の３分の１にあたる約１２００名、区民・関係機関では５００名の方が受講しています。</a:t>
            </a:r>
          </a:p>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1936215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C5D7DA6-DD94-4FBF-9338-EA962431E9E4}" type="slidenum">
              <a:rPr lang="en-US" altLang="ja-JP" smtClean="0">
                <a:solidFill>
                  <a:srgbClr val="000000"/>
                </a:solidFill>
              </a:rPr>
              <a:pPr/>
              <a:t>19</a:t>
            </a:fld>
            <a:endParaRPr lang="en-US" altLang="ja-JP" smtClean="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defTabSz="913905"/>
            <a:endParaRPr lang="en-US" altLang="ja-JP" dirty="0" smtClean="0">
              <a:ea typeface="ＭＳ Ｐ明朝" pitchFamily="18" charset="-128"/>
            </a:endParaRPr>
          </a:p>
        </p:txBody>
      </p:sp>
    </p:spTree>
    <p:extLst>
      <p:ext uri="{BB962C8B-B14F-4D97-AF65-F5344CB8AC3E}">
        <p14:creationId xmlns:p14="http://schemas.microsoft.com/office/powerpoint/2010/main" val="144217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ln/>
        </p:spPr>
      </p:sp>
      <p:sp>
        <p:nvSpPr>
          <p:cNvPr id="46083" name="ノート プレースホルダ 2"/>
          <p:cNvSpPr>
            <a:spLocks noGrp="1"/>
          </p:cNvSpPr>
          <p:nvPr>
            <p:ph type="body" idx="1"/>
          </p:nvPr>
        </p:nvSpPr>
        <p:spPr>
          <a:noFill/>
          <a:ln/>
        </p:spPr>
        <p:txBody>
          <a:bodyPr/>
          <a:lstStyle/>
          <a:p>
            <a:endParaRPr lang="ja-JP" altLang="en-US" smtClean="0">
              <a:ea typeface="ＭＳ Ｐ明朝" pitchFamily="18" charset="-128"/>
            </a:endParaRPr>
          </a:p>
        </p:txBody>
      </p:sp>
      <p:sp>
        <p:nvSpPr>
          <p:cNvPr id="46084" name="スライド番号プレースホルダ 3"/>
          <p:cNvSpPr>
            <a:spLocks noGrp="1"/>
          </p:cNvSpPr>
          <p:nvPr>
            <p:ph type="sldNum" sz="quarter" idx="5"/>
          </p:nvPr>
        </p:nvSpPr>
        <p:spPr>
          <a:noFill/>
        </p:spPr>
        <p:txBody>
          <a:bodyPr/>
          <a:lstStyle/>
          <a:p>
            <a:fld id="{2ABD383C-4E1A-4598-8723-6E7F6C3E0B37}" type="slidenum">
              <a:rPr lang="en-US" altLang="ja-JP" smtClean="0">
                <a:solidFill>
                  <a:prstClr val="black"/>
                </a:solidFill>
              </a:rPr>
              <a:pPr/>
              <a:t>2</a:t>
            </a:fld>
            <a:endParaRPr lang="en-US" altLang="ja-JP" smtClean="0">
              <a:solidFill>
                <a:prstClr val="black"/>
              </a:solidFill>
            </a:endParaRPr>
          </a:p>
        </p:txBody>
      </p:sp>
    </p:spTree>
    <p:extLst>
      <p:ext uri="{BB962C8B-B14F-4D97-AF65-F5344CB8AC3E}">
        <p14:creationId xmlns:p14="http://schemas.microsoft.com/office/powerpoint/2010/main" val="599452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510481" indent="-196339" eaLnBrk="0" hangingPunct="0">
              <a:defRPr kumimoji="1">
                <a:solidFill>
                  <a:schemeClr val="tx1"/>
                </a:solidFill>
                <a:latin typeface="Arial" charset="0"/>
                <a:ea typeface="ＭＳ Ｐゴシック" pitchFamily="50" charset="-128"/>
              </a:defRPr>
            </a:lvl2pPr>
            <a:lvl3pPr marL="785355" indent="-157071" eaLnBrk="0" hangingPunct="0">
              <a:defRPr kumimoji="1">
                <a:solidFill>
                  <a:schemeClr val="tx1"/>
                </a:solidFill>
                <a:latin typeface="Arial" charset="0"/>
                <a:ea typeface="ＭＳ Ｐゴシック" pitchFamily="50" charset="-128"/>
              </a:defRPr>
            </a:lvl3pPr>
            <a:lvl4pPr marL="1099497" indent="-157071" eaLnBrk="0" hangingPunct="0">
              <a:defRPr kumimoji="1">
                <a:solidFill>
                  <a:schemeClr val="tx1"/>
                </a:solidFill>
                <a:latin typeface="Arial" charset="0"/>
                <a:ea typeface="ＭＳ Ｐゴシック" pitchFamily="50" charset="-128"/>
              </a:defRPr>
            </a:lvl4pPr>
            <a:lvl5pPr marL="1413640" indent="-157071" eaLnBrk="0" hangingPunct="0">
              <a:defRPr kumimoji="1">
                <a:solidFill>
                  <a:schemeClr val="tx1"/>
                </a:solidFill>
                <a:latin typeface="Arial" charset="0"/>
                <a:ea typeface="ＭＳ Ｐゴシック" pitchFamily="50" charset="-128"/>
              </a:defRPr>
            </a:lvl5pPr>
            <a:lvl6pPr marL="1727782" indent="-157071" eaLnBrk="0" fontAlgn="base" hangingPunct="0">
              <a:spcBef>
                <a:spcPct val="0"/>
              </a:spcBef>
              <a:spcAft>
                <a:spcPct val="0"/>
              </a:spcAft>
              <a:defRPr kumimoji="1">
                <a:solidFill>
                  <a:schemeClr val="tx1"/>
                </a:solidFill>
                <a:latin typeface="Arial" charset="0"/>
                <a:ea typeface="ＭＳ Ｐゴシック" pitchFamily="50" charset="-128"/>
              </a:defRPr>
            </a:lvl6pPr>
            <a:lvl7pPr marL="2041924" indent="-157071" eaLnBrk="0" fontAlgn="base" hangingPunct="0">
              <a:spcBef>
                <a:spcPct val="0"/>
              </a:spcBef>
              <a:spcAft>
                <a:spcPct val="0"/>
              </a:spcAft>
              <a:defRPr kumimoji="1">
                <a:solidFill>
                  <a:schemeClr val="tx1"/>
                </a:solidFill>
                <a:latin typeface="Arial" charset="0"/>
                <a:ea typeface="ＭＳ Ｐゴシック" pitchFamily="50" charset="-128"/>
              </a:defRPr>
            </a:lvl7pPr>
            <a:lvl8pPr marL="2356066" indent="-157071" eaLnBrk="0" fontAlgn="base" hangingPunct="0">
              <a:spcBef>
                <a:spcPct val="0"/>
              </a:spcBef>
              <a:spcAft>
                <a:spcPct val="0"/>
              </a:spcAft>
              <a:defRPr kumimoji="1">
                <a:solidFill>
                  <a:schemeClr val="tx1"/>
                </a:solidFill>
                <a:latin typeface="Arial" charset="0"/>
                <a:ea typeface="ＭＳ Ｐゴシック" pitchFamily="50" charset="-128"/>
              </a:defRPr>
            </a:lvl8pPr>
            <a:lvl9pPr marL="2670208" indent="-15707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BCAAF099-C3BB-4A95-8D30-950ECD7A9440}" type="slidenum">
              <a:rPr lang="en-US" altLang="ja-JP">
                <a:solidFill>
                  <a:srgbClr val="000000"/>
                </a:solidFill>
              </a:rPr>
              <a:pPr eaLnBrk="1" hangingPunct="1"/>
              <a:t>20</a:t>
            </a:fld>
            <a:endParaRPr lang="en-US" altLang="ja-JP">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6103"/>
            <a:endParaRPr lang="en-US" altLang="ja-JP" smtClean="0">
              <a:ea typeface="ＭＳ Ｐ明朝" pitchFamily="18" charset="-128"/>
            </a:endParaRPr>
          </a:p>
        </p:txBody>
      </p:sp>
    </p:spTree>
    <p:extLst>
      <p:ext uri="{BB962C8B-B14F-4D97-AF65-F5344CB8AC3E}">
        <p14:creationId xmlns:p14="http://schemas.microsoft.com/office/powerpoint/2010/main" val="2652342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B7B4EE3-D53F-49EE-A80A-C3179D289365}" type="slidenum">
              <a:rPr lang="en-US" altLang="ja-JP" smtClean="0">
                <a:solidFill>
                  <a:srgbClr val="000000"/>
                </a:solidFill>
              </a:rPr>
              <a:pPr/>
              <a:t>26</a:t>
            </a:fld>
            <a:endParaRPr lang="en-US" altLang="ja-JP" smtClean="0">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defTabSz="913905"/>
            <a:endParaRPr lang="en-US" altLang="ja-JP" dirty="0" smtClean="0">
              <a:ea typeface="ＭＳ Ｐ明朝" pitchFamily="18" charset="-128"/>
            </a:endParaRPr>
          </a:p>
        </p:txBody>
      </p:sp>
    </p:spTree>
    <p:extLst>
      <p:ext uri="{BB962C8B-B14F-4D97-AF65-F5344CB8AC3E}">
        <p14:creationId xmlns:p14="http://schemas.microsoft.com/office/powerpoint/2010/main" val="4119134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510391" indent="-196305" eaLnBrk="0" hangingPunct="0">
              <a:defRPr kumimoji="1">
                <a:solidFill>
                  <a:schemeClr val="tx1"/>
                </a:solidFill>
                <a:latin typeface="Arial" charset="0"/>
                <a:ea typeface="ＭＳ Ｐゴシック" pitchFamily="50" charset="-128"/>
              </a:defRPr>
            </a:lvl2pPr>
            <a:lvl3pPr marL="785216" indent="-157043" eaLnBrk="0" hangingPunct="0">
              <a:defRPr kumimoji="1">
                <a:solidFill>
                  <a:schemeClr val="tx1"/>
                </a:solidFill>
                <a:latin typeface="Arial" charset="0"/>
                <a:ea typeface="ＭＳ Ｐゴシック" pitchFamily="50" charset="-128"/>
              </a:defRPr>
            </a:lvl3pPr>
            <a:lvl4pPr marL="1099303" indent="-157043" eaLnBrk="0" hangingPunct="0">
              <a:defRPr kumimoji="1">
                <a:solidFill>
                  <a:schemeClr val="tx1"/>
                </a:solidFill>
                <a:latin typeface="Arial" charset="0"/>
                <a:ea typeface="ＭＳ Ｐゴシック" pitchFamily="50" charset="-128"/>
              </a:defRPr>
            </a:lvl4pPr>
            <a:lvl5pPr marL="1413390" indent="-157043" eaLnBrk="0" hangingPunct="0">
              <a:defRPr kumimoji="1">
                <a:solidFill>
                  <a:schemeClr val="tx1"/>
                </a:solidFill>
                <a:latin typeface="Arial" charset="0"/>
                <a:ea typeface="ＭＳ Ｐゴシック" pitchFamily="50" charset="-128"/>
              </a:defRPr>
            </a:lvl5pPr>
            <a:lvl6pPr marL="1727476" indent="-157043" eaLnBrk="0" fontAlgn="base" hangingPunct="0">
              <a:spcBef>
                <a:spcPct val="0"/>
              </a:spcBef>
              <a:spcAft>
                <a:spcPct val="0"/>
              </a:spcAft>
              <a:defRPr kumimoji="1">
                <a:solidFill>
                  <a:schemeClr val="tx1"/>
                </a:solidFill>
                <a:latin typeface="Arial" charset="0"/>
                <a:ea typeface="ＭＳ Ｐゴシック" pitchFamily="50" charset="-128"/>
              </a:defRPr>
            </a:lvl6pPr>
            <a:lvl7pPr marL="2041563" indent="-157043" eaLnBrk="0" fontAlgn="base" hangingPunct="0">
              <a:spcBef>
                <a:spcPct val="0"/>
              </a:spcBef>
              <a:spcAft>
                <a:spcPct val="0"/>
              </a:spcAft>
              <a:defRPr kumimoji="1">
                <a:solidFill>
                  <a:schemeClr val="tx1"/>
                </a:solidFill>
                <a:latin typeface="Arial" charset="0"/>
                <a:ea typeface="ＭＳ Ｐゴシック" pitchFamily="50" charset="-128"/>
              </a:defRPr>
            </a:lvl7pPr>
            <a:lvl8pPr marL="2355649" indent="-157043" eaLnBrk="0" fontAlgn="base" hangingPunct="0">
              <a:spcBef>
                <a:spcPct val="0"/>
              </a:spcBef>
              <a:spcAft>
                <a:spcPct val="0"/>
              </a:spcAft>
              <a:defRPr kumimoji="1">
                <a:solidFill>
                  <a:schemeClr val="tx1"/>
                </a:solidFill>
                <a:latin typeface="Arial" charset="0"/>
                <a:ea typeface="ＭＳ Ｐゴシック" pitchFamily="50" charset="-128"/>
              </a:defRPr>
            </a:lvl8pPr>
            <a:lvl9pPr marL="2669736" indent="-15704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5D3D2F74-2537-4C30-8B92-1DDB26ED2E52}" type="slidenum">
              <a:rPr lang="en-US" altLang="ja-JP" smtClean="0">
                <a:solidFill>
                  <a:srgbClr val="000000"/>
                </a:solidFill>
              </a:rPr>
              <a:pPr eaLnBrk="1" hangingPunct="1"/>
              <a:t>29</a:t>
            </a:fld>
            <a:endParaRPr lang="en-US" altLang="ja-JP" smtClean="0">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905"/>
            <a:endParaRPr lang="en-US" altLang="ja-JP" dirty="0" smtClean="0">
              <a:ea typeface="ＭＳ Ｐ明朝" pitchFamily="18" charset="-128"/>
            </a:endParaRPr>
          </a:p>
        </p:txBody>
      </p:sp>
    </p:spTree>
    <p:extLst>
      <p:ext uri="{BB962C8B-B14F-4D97-AF65-F5344CB8AC3E}">
        <p14:creationId xmlns:p14="http://schemas.microsoft.com/office/powerpoint/2010/main" val="4150046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FB57033-ED09-43CF-9D4A-3C7C49171185}" type="slidenum">
              <a:rPr lang="en-US" altLang="ja-JP" smtClean="0">
                <a:solidFill>
                  <a:srgbClr val="000000"/>
                </a:solidFill>
              </a:rPr>
              <a:pPr/>
              <a:t>30</a:t>
            </a:fld>
            <a:endParaRPr lang="en-US" altLang="ja-JP" smtClean="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ja-JP" altLang="en-US" smtClean="0">
                <a:ea typeface="ＭＳ 明朝" pitchFamily="17" charset="-128"/>
              </a:rPr>
              <a:t>区民への主な啓発事業としては、</a:t>
            </a:r>
          </a:p>
          <a:p>
            <a:pPr eaLnBrk="1" hangingPunct="1"/>
            <a:r>
              <a:rPr lang="ja-JP" altLang="en-US" smtClean="0">
                <a:ea typeface="ＭＳ 明朝" pitchFamily="17" charset="-128"/>
              </a:rPr>
              <a:t>２１年度より、自殺対策強化月間である９月や</a:t>
            </a:r>
            <a:r>
              <a:rPr lang="en-US" altLang="ja-JP" smtClean="0">
                <a:ea typeface="ＭＳ 明朝" pitchFamily="17" charset="-128"/>
              </a:rPr>
              <a:t>3</a:t>
            </a:r>
            <a:r>
              <a:rPr lang="ja-JP" altLang="en-US" smtClean="0">
                <a:ea typeface="ＭＳ 明朝" pitchFamily="17" charset="-128"/>
              </a:rPr>
              <a:t>月に、区内の図書館や本庁舎において、自殺の現状や自死遺族からのメッセージ等のパネル展示を行っています。</a:t>
            </a:r>
          </a:p>
          <a:p>
            <a:pPr eaLnBrk="1" hangingPunct="1"/>
            <a:r>
              <a:rPr lang="ja-JP" altLang="en-US" smtClean="0">
                <a:ea typeface="ＭＳ Ｐ明朝" pitchFamily="18" charset="-128"/>
              </a:rPr>
              <a:t>区内１６館の地域図書館で専用ブースをもうけパネル展示をし、</a:t>
            </a:r>
          </a:p>
          <a:p>
            <a:pPr eaLnBrk="1" hangingPunct="1"/>
            <a:r>
              <a:rPr lang="ja-JP" altLang="en-US" smtClean="0">
                <a:ea typeface="ＭＳ Ｐ明朝" pitchFamily="18" charset="-128"/>
              </a:rPr>
              <a:t>併せて、チラシの配架や関連書籍の紹介を行っています。</a:t>
            </a:r>
          </a:p>
          <a:p>
            <a:pPr eaLnBrk="1" hangingPunct="1"/>
            <a:r>
              <a:rPr lang="ja-JP" altLang="en-US" smtClean="0">
                <a:ea typeface="ＭＳ Ｐ明朝" pitchFamily="18" charset="-128"/>
              </a:rPr>
              <a:t>これも、２１年９月当初は中央図書館１館のみの計画でしたが、出来るだけ同じ情報をすべての区民にという思いから急遽１６館全てに展示するように指示をし、実現しました。</a:t>
            </a:r>
          </a:p>
          <a:p>
            <a:pPr eaLnBrk="1" hangingPunct="1"/>
            <a:endParaRPr lang="ja-JP" altLang="en-US" smtClean="0">
              <a:ea typeface="ＭＳ 明朝" pitchFamily="17" charset="-128"/>
            </a:endParaRPr>
          </a:p>
          <a:p>
            <a:pPr eaLnBrk="1" hangingPunct="1"/>
            <a:r>
              <a:rPr lang="ja-JP" altLang="en-US" smtClean="0">
                <a:ea typeface="ＭＳ 明朝" pitchFamily="17" charset="-128"/>
              </a:rPr>
              <a:t>２２年９月は </a:t>
            </a:r>
            <a:r>
              <a:rPr lang="ja-JP" altLang="en-US" smtClean="0">
                <a:ea typeface="ＭＳ Ｐ明朝" pitchFamily="18" charset="-128"/>
              </a:rPr>
              <a:t>「あなたの大切な人眠れていますか」というメッセージ入りのリーフレットを入れ込んだポケットティッシュをキャンペーンにあわせて約２万個配布しました。こちらも、本日配布しております。</a:t>
            </a:r>
          </a:p>
          <a:p>
            <a:pPr eaLnBrk="1" hangingPunct="1"/>
            <a:endParaRPr lang="ja-JP" altLang="en-US" smtClean="0">
              <a:ea typeface="ＭＳ Ｐ明朝" pitchFamily="18" charset="-128"/>
            </a:endParaRPr>
          </a:p>
          <a:p>
            <a:pPr eaLnBrk="1" hangingPunct="1"/>
            <a:endParaRPr lang="ja-JP" altLang="en-US" smtClean="0">
              <a:ea typeface="ＭＳ Ｐ明朝" pitchFamily="18" charset="-128"/>
            </a:endParaRPr>
          </a:p>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3736686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FA60089-3426-48FA-9A9E-3DF98BD3B4CD}" type="slidenum">
              <a:rPr lang="en-US" altLang="ja-JP" smtClean="0">
                <a:solidFill>
                  <a:srgbClr val="000000"/>
                </a:solidFill>
              </a:rPr>
              <a:pPr/>
              <a:t>31</a:t>
            </a:fld>
            <a:endParaRPr lang="en-US" altLang="ja-JP" smtClean="0">
              <a:solidFill>
                <a:srgbClr val="000000"/>
              </a:solidFill>
            </a:endParaRPr>
          </a:p>
        </p:txBody>
      </p:sp>
      <p:sp>
        <p:nvSpPr>
          <p:cNvPr id="68611" name="Rectangle 2"/>
          <p:cNvSpPr>
            <a:spLocks noGrp="1" noRot="1" noChangeAspect="1" noChangeArrowheads="1" noTextEdit="1"/>
          </p:cNvSpPr>
          <p:nvPr>
            <p:ph type="sldImg"/>
          </p:nvPr>
        </p:nvSpPr>
        <p:spPr>
          <a:xfrm>
            <a:off x="910791" y="740013"/>
            <a:ext cx="4914181" cy="3698487"/>
          </a:xfrm>
          <a:ln/>
        </p:spPr>
      </p:sp>
      <p:sp>
        <p:nvSpPr>
          <p:cNvPr id="68612" name="Rectangle 3"/>
          <p:cNvSpPr>
            <a:spLocks noGrp="1" noChangeArrowheads="1"/>
          </p:cNvSpPr>
          <p:nvPr>
            <p:ph type="body" idx="1"/>
          </p:nvPr>
        </p:nvSpPr>
        <p:spPr>
          <a:noFill/>
          <a:ln/>
        </p:spPr>
        <p:txBody>
          <a:bodyPr/>
          <a:lstStyle/>
          <a:p>
            <a:pPr eaLnBrk="1" hangingPunct="1"/>
            <a:r>
              <a:rPr lang="ja-JP" altLang="en-US" smtClean="0">
                <a:ea typeface="ＭＳ Ｐ明朝" pitchFamily="18" charset="-128"/>
              </a:rPr>
              <a:t>成功事例としては</a:t>
            </a:r>
          </a:p>
          <a:p>
            <a:pPr eaLnBrk="1" hangingPunct="1"/>
            <a:endParaRPr lang="ja-JP" altLang="en-US" smtClean="0">
              <a:ea typeface="ＭＳ Ｐ明朝" pitchFamily="18" charset="-128"/>
            </a:endParaRPr>
          </a:p>
          <a:p>
            <a:pPr eaLnBrk="1" hangingPunct="1"/>
            <a:r>
              <a:rPr lang="ja-JP" altLang="en-US" smtClean="0">
                <a:ea typeface="ＭＳ Ｐ明朝" pitchFamily="18" charset="-128"/>
              </a:rPr>
              <a:t>ここにありますように、１年前の相談会でお世話になったと、その１年後に連絡を下さるようなケースも出てきました。</a:t>
            </a:r>
          </a:p>
          <a:p>
            <a:pPr eaLnBrk="1" hangingPunct="1"/>
            <a:r>
              <a:rPr lang="ja-JP" altLang="en-US" smtClean="0">
                <a:ea typeface="ＭＳ Ｐ明朝" pitchFamily="18" charset="-128"/>
              </a:rPr>
              <a:t>広報紙、相談会、個別支援の連携で解決に結びついています。</a:t>
            </a:r>
          </a:p>
          <a:p>
            <a:pPr eaLnBrk="1" hangingPunct="1"/>
            <a:endParaRPr lang="ja-JP" altLang="en-US" smtClean="0">
              <a:ea typeface="ＭＳ Ｐ明朝" pitchFamily="18" charset="-128"/>
            </a:endParaRPr>
          </a:p>
          <a:p>
            <a:pPr eaLnBrk="1" hangingPunct="1"/>
            <a:r>
              <a:rPr lang="ja-JP" altLang="en-US" smtClean="0">
                <a:ea typeface="ＭＳ Ｐ明朝" pitchFamily="18" charset="-128"/>
              </a:rPr>
              <a:t>啓発と実務が上手く合致したケースです。</a:t>
            </a:r>
          </a:p>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1918942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643F626-1F07-4A9B-B679-9196CA1A29FD}" type="slidenum">
              <a:rPr lang="en-US" altLang="ja-JP" smtClean="0">
                <a:solidFill>
                  <a:prstClr val="black"/>
                </a:solidFill>
              </a:rPr>
              <a:pPr/>
              <a:t>32</a:t>
            </a:fld>
            <a:endParaRPr lang="en-US" altLang="ja-JP" smtClean="0">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defTabSz="627944"/>
            <a:endParaRPr lang="ja-JP" altLang="ja-JP" dirty="0" smtClean="0">
              <a:ea typeface="ＭＳ Ｐ明朝" pitchFamily="18" charset="-128"/>
            </a:endParaRPr>
          </a:p>
        </p:txBody>
      </p:sp>
    </p:spTree>
    <p:extLst>
      <p:ext uri="{BB962C8B-B14F-4D97-AF65-F5344CB8AC3E}">
        <p14:creationId xmlns:p14="http://schemas.microsoft.com/office/powerpoint/2010/main" val="172909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ln/>
        </p:spPr>
      </p:sp>
      <p:sp>
        <p:nvSpPr>
          <p:cNvPr id="47107" name="ノート プレースホルダ 2"/>
          <p:cNvSpPr>
            <a:spLocks noGrp="1"/>
          </p:cNvSpPr>
          <p:nvPr>
            <p:ph type="body" idx="1"/>
          </p:nvPr>
        </p:nvSpPr>
        <p:spPr>
          <a:noFill/>
          <a:ln/>
        </p:spPr>
        <p:txBody>
          <a:bodyPr/>
          <a:lstStyle/>
          <a:p>
            <a:endParaRPr lang="ja-JP" altLang="en-US" smtClean="0">
              <a:ea typeface="ＭＳ Ｐ明朝" pitchFamily="18" charset="-128"/>
            </a:endParaRPr>
          </a:p>
        </p:txBody>
      </p:sp>
      <p:sp>
        <p:nvSpPr>
          <p:cNvPr id="47108" name="スライド番号プレースホルダ 3"/>
          <p:cNvSpPr>
            <a:spLocks noGrp="1"/>
          </p:cNvSpPr>
          <p:nvPr>
            <p:ph type="sldNum" sz="quarter" idx="5"/>
          </p:nvPr>
        </p:nvSpPr>
        <p:spPr>
          <a:noFill/>
        </p:spPr>
        <p:txBody>
          <a:bodyPr/>
          <a:lstStyle/>
          <a:p>
            <a:fld id="{75D6F970-1AF2-4B75-8BB7-1140C44E2F1D}" type="slidenum">
              <a:rPr lang="en-US" altLang="ja-JP" smtClean="0">
                <a:solidFill>
                  <a:srgbClr val="000000"/>
                </a:solidFill>
              </a:rPr>
              <a:pPr/>
              <a:t>3</a:t>
            </a:fld>
            <a:endParaRPr lang="en-US" altLang="ja-JP" smtClean="0">
              <a:solidFill>
                <a:srgbClr val="000000"/>
              </a:solidFill>
            </a:endParaRPr>
          </a:p>
        </p:txBody>
      </p:sp>
    </p:spTree>
    <p:extLst>
      <p:ext uri="{BB962C8B-B14F-4D97-AF65-F5344CB8AC3E}">
        <p14:creationId xmlns:p14="http://schemas.microsoft.com/office/powerpoint/2010/main" val="276192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・このグラフは、年間の自殺者数が初めて</a:t>
            </a:r>
            <a:r>
              <a:rPr lang="en-US" altLang="ja-JP" sz="1200" dirty="0" smtClean="0"/>
              <a:t>3</a:t>
            </a:r>
            <a:r>
              <a:rPr lang="ja-JP" altLang="en-US" sz="1200" dirty="0" smtClean="0"/>
              <a:t>万人を突破した</a:t>
            </a:r>
            <a:r>
              <a:rPr lang="en-US" altLang="ja-JP" sz="1200" dirty="0" smtClean="0"/>
              <a:t>1998</a:t>
            </a:r>
            <a:r>
              <a:rPr lang="ja-JP" altLang="en-US" sz="1200" dirty="0" smtClean="0"/>
              <a:t>年の値を</a:t>
            </a:r>
            <a:r>
              <a:rPr lang="en-US" altLang="ja-JP" sz="1200" dirty="0" smtClean="0"/>
              <a:t>100</a:t>
            </a:r>
            <a:r>
              <a:rPr lang="ja-JP" altLang="en-US" sz="1200" dirty="0" smtClean="0"/>
              <a:t>として、前後の自殺死亡率を年齢階級別に示したグラフ</a:t>
            </a:r>
            <a:endParaRPr lang="en-US" altLang="ja-JP" sz="1200" dirty="0" smtClean="0"/>
          </a:p>
          <a:p>
            <a:r>
              <a:rPr lang="ja-JP" altLang="en-US" sz="1200" dirty="0" smtClean="0"/>
              <a:t>・各年代の自殺死亡率が減少しつつある一方で、</a:t>
            </a:r>
            <a:r>
              <a:rPr lang="en-US" altLang="ja-JP" sz="1200" dirty="0" smtClean="0"/>
              <a:t>20</a:t>
            </a:r>
            <a:r>
              <a:rPr lang="ja-JP" altLang="en-US" sz="1200" dirty="0" smtClean="0"/>
              <a:t>代の自殺率は依然として高く、</a:t>
            </a:r>
            <a:r>
              <a:rPr lang="en-US" altLang="ja-JP" sz="1200" dirty="0" smtClean="0"/>
              <a:t>1998</a:t>
            </a:r>
            <a:r>
              <a:rPr lang="ja-JP" altLang="en-US" sz="1200" dirty="0" smtClean="0"/>
              <a:t>年以降は増加傾向。</a:t>
            </a:r>
            <a:endParaRPr lang="en-US" altLang="ja-JP" sz="1200" dirty="0" smtClean="0"/>
          </a:p>
          <a:p>
            <a:r>
              <a:rPr lang="ja-JP" altLang="en-US" sz="1200" dirty="0" smtClean="0"/>
              <a:t>・</a:t>
            </a:r>
            <a:r>
              <a:rPr lang="en-US" altLang="ja-JP" sz="1200" dirty="0" smtClean="0"/>
              <a:t>2012</a:t>
            </a:r>
            <a:r>
              <a:rPr lang="ja-JP" altLang="en-US" sz="1200" dirty="0" smtClean="0"/>
              <a:t>年における</a:t>
            </a:r>
            <a:r>
              <a:rPr lang="en-US" altLang="ja-JP" sz="1200" dirty="0" smtClean="0"/>
              <a:t>20</a:t>
            </a:r>
            <a:r>
              <a:rPr lang="ja-JP" altLang="en-US" sz="1200" dirty="0" smtClean="0"/>
              <a:t>代の自殺死亡率は</a:t>
            </a:r>
            <a:r>
              <a:rPr lang="en-US" altLang="ja-JP" sz="1200" dirty="0" smtClean="0"/>
              <a:t>123</a:t>
            </a:r>
            <a:r>
              <a:rPr lang="ja-JP" altLang="en-US" sz="1200" dirty="0" smtClean="0"/>
              <a:t>で、</a:t>
            </a:r>
            <a:r>
              <a:rPr lang="en-US" altLang="ja-JP" sz="1200" dirty="0" smtClean="0"/>
              <a:t>131.6</a:t>
            </a:r>
            <a:r>
              <a:rPr lang="ja-JP" altLang="en-US" sz="1200" dirty="0" smtClean="0"/>
              <a:t>であった</a:t>
            </a:r>
            <a:r>
              <a:rPr lang="en-US" altLang="ja-JP" sz="1200" dirty="0" smtClean="0"/>
              <a:t>2009</a:t>
            </a:r>
            <a:r>
              <a:rPr lang="ja-JP" altLang="en-US" sz="1200" dirty="0" smtClean="0"/>
              <a:t>年からは幾分か下がったものの、</a:t>
            </a:r>
            <a:r>
              <a:rPr lang="en-US" altLang="ja-JP" sz="1200" dirty="0" smtClean="0"/>
              <a:t>1998</a:t>
            </a:r>
            <a:r>
              <a:rPr lang="ja-JP" altLang="en-US" sz="1200" dirty="0" smtClean="0"/>
              <a:t>年と比較すると</a:t>
            </a:r>
            <a:r>
              <a:rPr lang="en-US" altLang="ja-JP" sz="1200" dirty="0" smtClean="0"/>
              <a:t>20%</a:t>
            </a:r>
            <a:r>
              <a:rPr lang="ja-JP" altLang="en-US" sz="1200" dirty="0" smtClean="0"/>
              <a:t>以上も高くなっている。</a:t>
            </a:r>
            <a:endParaRPr lang="en-US" altLang="ja-JP" sz="1200" dirty="0" smtClean="0"/>
          </a:p>
        </p:txBody>
      </p:sp>
      <p:sp>
        <p:nvSpPr>
          <p:cNvPr id="4" name="スライド番号プレースホルダ 3"/>
          <p:cNvSpPr>
            <a:spLocks noGrp="1"/>
          </p:cNvSpPr>
          <p:nvPr>
            <p:ph type="sldNum" sz="quarter" idx="10"/>
          </p:nvPr>
        </p:nvSpPr>
        <p:spPr/>
        <p:txBody>
          <a:bodyPr/>
          <a:lstStyle/>
          <a:p>
            <a:pPr>
              <a:defRPr/>
            </a:pPr>
            <a:fld id="{ABEC2FD5-4CC7-4D7F-97A6-AC9168DD6141}" type="slidenum">
              <a:rPr lang="en-US" altLang="ja-JP" smtClean="0">
                <a:solidFill>
                  <a:prstClr val="black"/>
                </a:solidFill>
              </a:rPr>
              <a:pPr>
                <a:defRPr/>
              </a:pPr>
              <a:t>4</a:t>
            </a:fld>
            <a:endParaRPr lang="en-US" altLang="ja-JP">
              <a:solidFill>
                <a:prstClr val="black"/>
              </a:solidFill>
            </a:endParaRPr>
          </a:p>
        </p:txBody>
      </p:sp>
      <p:sp>
        <p:nvSpPr>
          <p:cNvPr id="5" name="日付プレースホルダー 4"/>
          <p:cNvSpPr>
            <a:spLocks noGrp="1"/>
          </p:cNvSpPr>
          <p:nvPr>
            <p:ph type="dt" idx="11"/>
          </p:nvPr>
        </p:nvSpPr>
        <p:spPr/>
        <p:txBody>
          <a:bodyPr/>
          <a:lstStyle/>
          <a:p>
            <a:fld id="{D34214CC-6001-4FDE-AE4F-DCE95E72D265}" type="datetime1">
              <a:rPr lang="ja-JP" altLang="en-US" smtClean="0">
                <a:solidFill>
                  <a:prstClr val="black"/>
                </a:solidFill>
              </a:rPr>
              <a:pPr/>
              <a:t>2014/5/16</a:t>
            </a:fld>
            <a:endParaRPr lang="ja-JP" altLang="en-US">
              <a:solidFill>
                <a:prstClr val="black"/>
              </a:solidFill>
            </a:endParaRPr>
          </a:p>
        </p:txBody>
      </p:sp>
    </p:spTree>
    <p:extLst>
      <p:ext uri="{BB962C8B-B14F-4D97-AF65-F5344CB8AC3E}">
        <p14:creationId xmlns:p14="http://schemas.microsoft.com/office/powerpoint/2010/main" val="537941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・年代別の主な死因の構成割合をみると、自殺が</a:t>
            </a:r>
            <a:r>
              <a:rPr kumimoji="1" lang="en-US" altLang="ja-JP" dirty="0" smtClean="0"/>
              <a:t>20</a:t>
            </a:r>
            <a:r>
              <a:rPr kumimoji="1" lang="ja-JP" altLang="en-US" dirty="0" smtClean="0"/>
              <a:t>代前半では</a:t>
            </a:r>
            <a:r>
              <a:rPr kumimoji="1" lang="en-US" altLang="ja-JP" dirty="0" smtClean="0"/>
              <a:t>47.6%</a:t>
            </a:r>
            <a:r>
              <a:rPr kumimoji="1" lang="ja-JP" altLang="en-US" dirty="0" err="1" smtClean="0"/>
              <a:t>、</a:t>
            </a:r>
            <a:r>
              <a:rPr kumimoji="1" lang="en-US" altLang="ja-JP" dirty="0" smtClean="0"/>
              <a:t>20</a:t>
            </a:r>
            <a:r>
              <a:rPr kumimoji="1" lang="ja-JP" altLang="en-US" dirty="0" smtClean="0"/>
              <a:t>代後半では</a:t>
            </a:r>
            <a:r>
              <a:rPr kumimoji="1" lang="en-US" altLang="ja-JP" dirty="0" smtClean="0"/>
              <a:t>45.8%</a:t>
            </a:r>
            <a:r>
              <a:rPr kumimoji="1" lang="ja-JP" altLang="en-US" dirty="0" smtClean="0"/>
              <a:t>と、いずれも半数近くを占めている</a:t>
            </a:r>
            <a:endParaRPr kumimoji="1" lang="en-US" altLang="ja-JP" dirty="0" smtClean="0"/>
          </a:p>
          <a:p>
            <a:r>
              <a:rPr kumimoji="1" lang="ja-JP" altLang="en-US" dirty="0" smtClean="0"/>
              <a:t>・自殺は</a:t>
            </a:r>
            <a:r>
              <a:rPr kumimoji="1" lang="en-US" altLang="ja-JP" dirty="0" smtClean="0"/>
              <a:t>20</a:t>
            </a:r>
            <a:r>
              <a:rPr kumimoji="1" lang="ja-JP" altLang="en-US" dirty="0" smtClean="0"/>
              <a:t>代における死因の第</a:t>
            </a:r>
            <a:r>
              <a:rPr kumimoji="1" lang="en-US" altLang="ja-JP" dirty="0" smtClean="0"/>
              <a:t>1</a:t>
            </a:r>
            <a:r>
              <a:rPr kumimoji="1" lang="ja-JP" altLang="en-US" dirty="0" smtClean="0"/>
              <a:t>位。</a:t>
            </a:r>
            <a:endParaRPr kumimoji="1" lang="en-US" altLang="ja-JP" dirty="0" smtClean="0"/>
          </a:p>
          <a:p>
            <a:r>
              <a:rPr kumimoji="1" lang="ja-JP" altLang="en-US" dirty="0" smtClean="0"/>
              <a:t>→自殺は若年層においてもきわめて深刻な問題といえる。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3134957-35F9-40B4-B827-CAC0B1DF1A5F}" type="slidenum">
              <a:rPr lang="ja-JP" altLang="en-US" smtClean="0">
                <a:solidFill>
                  <a:prstClr val="black"/>
                </a:solidFill>
              </a:rPr>
              <a:pPr/>
              <a:t>5</a:t>
            </a:fld>
            <a:endParaRPr lang="ja-JP" altLang="en-US">
              <a:solidFill>
                <a:prstClr val="black"/>
              </a:solidFill>
            </a:endParaRPr>
          </a:p>
        </p:txBody>
      </p:sp>
      <p:sp>
        <p:nvSpPr>
          <p:cNvPr id="5" name="日付プレースホルダー 4"/>
          <p:cNvSpPr>
            <a:spLocks noGrp="1"/>
          </p:cNvSpPr>
          <p:nvPr>
            <p:ph type="dt" idx="11"/>
          </p:nvPr>
        </p:nvSpPr>
        <p:spPr/>
        <p:txBody>
          <a:bodyPr/>
          <a:lstStyle/>
          <a:p>
            <a:fld id="{85F44F5B-C5C9-4BAB-AC57-1D8E8E276368}" type="datetime1">
              <a:rPr lang="ja-JP" altLang="en-US" smtClean="0">
                <a:solidFill>
                  <a:prstClr val="black"/>
                </a:solidFill>
              </a:rPr>
              <a:pPr/>
              <a:t>2014/5/16</a:t>
            </a:fld>
            <a:endParaRPr lang="ja-JP" altLang="en-US">
              <a:solidFill>
                <a:prstClr val="black"/>
              </a:solidFill>
            </a:endParaRPr>
          </a:p>
        </p:txBody>
      </p:sp>
    </p:spTree>
    <p:extLst>
      <p:ext uri="{BB962C8B-B14F-4D97-AF65-F5344CB8AC3E}">
        <p14:creationId xmlns:p14="http://schemas.microsoft.com/office/powerpoint/2010/main" val="147637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08DD92F-AED0-43A5-8E63-34EE10174D07}" type="slidenum">
              <a:rPr lang="en-US" altLang="ja-JP" smtClean="0">
                <a:solidFill>
                  <a:srgbClr val="000000"/>
                </a:solidFill>
                <a:ea typeface="ＭＳ Ｐゴシック" pitchFamily="50" charset="-128"/>
              </a:rPr>
              <a:pPr/>
              <a:t>6</a:t>
            </a:fld>
            <a:endParaRPr lang="en-US" altLang="ja-JP" smtClean="0">
              <a:solidFill>
                <a:srgbClr val="000000"/>
              </a:solidFill>
              <a:ea typeface="ＭＳ Ｐゴシック" pitchFamily="50" charset="-128"/>
            </a:endParaRPr>
          </a:p>
        </p:txBody>
      </p:sp>
      <p:sp>
        <p:nvSpPr>
          <p:cNvPr id="48131"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ln/>
        </p:spPr>
        <p:txBody>
          <a:bodyPr/>
          <a:lstStyle/>
          <a:p>
            <a:pPr eaLnBrk="1" hangingPunct="1">
              <a:defRPr/>
            </a:pPr>
            <a:endParaRPr lang="en-US" altLang="ja-JP" sz="1400" dirty="0">
              <a:latin typeface="+mn-ea"/>
              <a:ea typeface="+mn-ea"/>
            </a:endParaRPr>
          </a:p>
        </p:txBody>
      </p:sp>
    </p:spTree>
    <p:extLst>
      <p:ext uri="{BB962C8B-B14F-4D97-AF65-F5344CB8AC3E}">
        <p14:creationId xmlns:p14="http://schemas.microsoft.com/office/powerpoint/2010/main" val="305602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03CC1E3-0281-4AC7-8D1B-8A4416221001}" type="slidenum">
              <a:rPr lang="en-US" altLang="ja-JP" smtClean="0">
                <a:solidFill>
                  <a:srgbClr val="000000"/>
                </a:solidFill>
                <a:ea typeface="ＭＳ Ｐゴシック" pitchFamily="50" charset="-128"/>
              </a:rPr>
              <a:pPr/>
              <a:t>7</a:t>
            </a:fld>
            <a:endParaRPr lang="en-US" altLang="ja-JP" smtClean="0">
              <a:solidFill>
                <a:srgbClr val="000000"/>
              </a:solidFill>
              <a:ea typeface="ＭＳ Ｐゴシック" pitchFamily="50" charset="-128"/>
            </a:endParaRPr>
          </a:p>
        </p:txBody>
      </p:sp>
      <p:sp>
        <p:nvSpPr>
          <p:cNvPr id="49155"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ln/>
        </p:spPr>
        <p:txBody>
          <a:bodyPr/>
          <a:lstStyle/>
          <a:p>
            <a:pPr eaLnBrk="1" hangingPunct="1">
              <a:defRPr/>
            </a:pPr>
            <a:endParaRPr lang="en-US" altLang="ja-JP" sz="1400" dirty="0">
              <a:latin typeface="+mn-ea"/>
              <a:ea typeface="+mn-ea"/>
            </a:endParaRPr>
          </a:p>
        </p:txBody>
      </p:sp>
    </p:spTree>
    <p:extLst>
      <p:ext uri="{BB962C8B-B14F-4D97-AF65-F5344CB8AC3E}">
        <p14:creationId xmlns:p14="http://schemas.microsoft.com/office/powerpoint/2010/main" val="24720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2966D2A-8D8D-4CDC-B4F6-94500896B1D9}" type="slidenum">
              <a:rPr lang="en-US" altLang="ja-JP" smtClean="0">
                <a:ea typeface="ＭＳ Ｐゴシック" pitchFamily="50" charset="-128"/>
              </a:rPr>
              <a:pPr/>
              <a:t>8</a:t>
            </a:fld>
            <a:endParaRPr lang="en-US" altLang="ja-JP" smtClean="0">
              <a:ea typeface="ＭＳ Ｐゴシック" pitchFamily="50"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ja-JP" altLang="ja-JP" smtClean="0">
              <a:ea typeface="ＭＳ Ｐ明朝" pitchFamily="18" charset="-128"/>
            </a:endParaRPr>
          </a:p>
        </p:txBody>
      </p:sp>
    </p:spTree>
    <p:extLst>
      <p:ext uri="{BB962C8B-B14F-4D97-AF65-F5344CB8AC3E}">
        <p14:creationId xmlns:p14="http://schemas.microsoft.com/office/powerpoint/2010/main" val="192659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D46D8B2-B2EC-4D09-9DEC-314E8866E524}" type="slidenum">
              <a:rPr lang="en-US" altLang="ja-JP" smtClean="0">
                <a:solidFill>
                  <a:srgbClr val="000000"/>
                </a:solidFill>
                <a:ea typeface="ＭＳ Ｐゴシック" pitchFamily="50" charset="-128"/>
              </a:rPr>
              <a:pPr/>
              <a:t>9</a:t>
            </a:fld>
            <a:endParaRPr lang="en-US" altLang="ja-JP" smtClean="0">
              <a:solidFill>
                <a:srgbClr val="000000"/>
              </a:solidFill>
              <a:ea typeface="ＭＳ Ｐゴシック" pitchFamily="50"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ja-JP" altLang="ja-JP" sz="1300" dirty="0">
              <a:ea typeface="ＭＳ Ｐ明朝" pitchFamily="18" charset="-128"/>
            </a:endParaRPr>
          </a:p>
        </p:txBody>
      </p:sp>
    </p:spTree>
    <p:extLst>
      <p:ext uri="{BB962C8B-B14F-4D97-AF65-F5344CB8AC3E}">
        <p14:creationId xmlns:p14="http://schemas.microsoft.com/office/powerpoint/2010/main" val="3540825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840F4A0-720F-4422-B1C9-0390725DBCD2}"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8283C62-F655-4B35-87D2-00AEBB9E64E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B0C215-5B8B-46D9-A278-185013D1ED9B}"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6CF5A-76A1-4308-8255-6C38807E366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62448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E09F98-C7E3-4B48-9347-7F2F8E63F78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9401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6FEC70-0A5E-4F5A-8C3C-3F6CCEEC42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21168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0BBB1D-07DB-4110-84DE-F07130AFC9A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50921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7000E9-8CED-4894-BCCB-5B95DA86852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3587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3742D2-6BC1-41D7-AA32-A36F7935773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9293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BE66F4-9F48-4E83-8437-25FC53C8366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298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3F790C-4737-47F8-9A22-34D75F597A7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4686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343997-1480-4DBF-A8E5-13E447A97E49}"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626EDA-0FA5-4F21-BEE4-809E69CBE43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95922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9C6EB3-5F79-4D9F-A3AE-5ED7855B21A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8320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5B42D-04DB-493E-8A29-FF7A2F9251D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40374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CFF86CE3-0321-4ACE-9C49-A5D4735E2808}" type="datetimeFigureOut">
              <a:rPr lang="ja-JP" altLang="en-US"/>
              <a:pPr>
                <a:defRPr/>
              </a:pPr>
              <a:t>2014/5/16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93AE7665-6A7F-4D56-B4CC-8D3C9E6F541D}" type="slidenum">
              <a:rPr lang="ja-JP" altLang="en-US"/>
              <a:pPr>
                <a:defRPr/>
              </a:pPr>
              <a:t>‹#›</a:t>
            </a:fld>
            <a:endParaRPr lang="ja-JP" altLang="en-US"/>
          </a:p>
        </p:txBody>
      </p:sp>
    </p:spTree>
    <p:extLst>
      <p:ext uri="{BB962C8B-B14F-4D97-AF65-F5344CB8AC3E}">
        <p14:creationId xmlns:p14="http://schemas.microsoft.com/office/powerpoint/2010/main" val="14076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45F42E25-5709-4EF5-83E3-44E8A9D2A970}" type="datetimeFigureOut">
              <a:rPr lang="ja-JP" altLang="en-US"/>
              <a:pPr>
                <a:defRPr/>
              </a:pPr>
              <a:t>2014/5/16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1FBE07FC-FF0C-464E-8B53-CAB2A78A9229}" type="slidenum">
              <a:rPr lang="ja-JP" altLang="en-US"/>
              <a:pPr>
                <a:defRPr/>
              </a:pPr>
              <a:t>‹#›</a:t>
            </a:fld>
            <a:endParaRPr lang="ja-JP" altLang="en-US"/>
          </a:p>
        </p:txBody>
      </p:sp>
    </p:spTree>
    <p:extLst>
      <p:ext uri="{BB962C8B-B14F-4D97-AF65-F5344CB8AC3E}">
        <p14:creationId xmlns:p14="http://schemas.microsoft.com/office/powerpoint/2010/main" val="2958802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A944AEE5-2B7E-43FA-9F35-0840EEF9C248}" type="datetimeFigureOut">
              <a:rPr lang="ja-JP" altLang="en-US"/>
              <a:pPr>
                <a:defRPr/>
              </a:pPr>
              <a:t>2014/5/16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50DD98FC-6A81-420F-9E20-3B8F99AE631C}" type="slidenum">
              <a:rPr lang="ja-JP" altLang="en-US"/>
              <a:pPr>
                <a:defRPr/>
              </a:pPr>
              <a:t>‹#›</a:t>
            </a:fld>
            <a:endParaRPr lang="ja-JP" altLang="en-US"/>
          </a:p>
        </p:txBody>
      </p:sp>
    </p:spTree>
    <p:extLst>
      <p:ext uri="{BB962C8B-B14F-4D97-AF65-F5344CB8AC3E}">
        <p14:creationId xmlns:p14="http://schemas.microsoft.com/office/powerpoint/2010/main" val="477781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16C2698E-79D9-4D31-BDCC-7A8F3833D563}" type="datetimeFigureOut">
              <a:rPr lang="ja-JP" altLang="en-US"/>
              <a:pPr>
                <a:defRPr/>
              </a:pPr>
              <a:t>2014/5/16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F44C7A18-0389-4131-BFF1-A12D1D86CC98}" type="slidenum">
              <a:rPr lang="ja-JP" altLang="en-US"/>
              <a:pPr>
                <a:defRPr/>
              </a:pPr>
              <a:t>‹#›</a:t>
            </a:fld>
            <a:endParaRPr lang="ja-JP" altLang="en-US"/>
          </a:p>
        </p:txBody>
      </p:sp>
    </p:spTree>
    <p:extLst>
      <p:ext uri="{BB962C8B-B14F-4D97-AF65-F5344CB8AC3E}">
        <p14:creationId xmlns:p14="http://schemas.microsoft.com/office/powerpoint/2010/main" val="239546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B340627B-E868-4E25-AFC3-77BEE4F616F4}" type="datetimeFigureOut">
              <a:rPr lang="ja-JP" altLang="en-US"/>
              <a:pPr>
                <a:defRPr/>
              </a:pPr>
              <a:t>2014/5/16</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2E51140F-8417-4D76-A11C-B0B38214687B}" type="slidenum">
              <a:rPr lang="ja-JP" altLang="en-US"/>
              <a:pPr>
                <a:defRPr/>
              </a:pPr>
              <a:t>‹#›</a:t>
            </a:fld>
            <a:endParaRPr lang="ja-JP" altLang="en-US"/>
          </a:p>
        </p:txBody>
      </p:sp>
    </p:spTree>
    <p:extLst>
      <p:ext uri="{BB962C8B-B14F-4D97-AF65-F5344CB8AC3E}">
        <p14:creationId xmlns:p14="http://schemas.microsoft.com/office/powerpoint/2010/main" val="3703639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685549BA-5440-41BF-9352-7BD1099B6FCB}" type="datetimeFigureOut">
              <a:rPr lang="ja-JP" altLang="en-US"/>
              <a:pPr>
                <a:defRPr/>
              </a:pPr>
              <a:t>2014/5/16</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24B2D050-966E-4E62-AF58-5FCF98965ACB}" type="slidenum">
              <a:rPr lang="ja-JP" altLang="en-US"/>
              <a:pPr>
                <a:defRPr/>
              </a:pPr>
              <a:t>‹#›</a:t>
            </a:fld>
            <a:endParaRPr lang="ja-JP" altLang="en-US"/>
          </a:p>
        </p:txBody>
      </p:sp>
    </p:spTree>
    <p:extLst>
      <p:ext uri="{BB962C8B-B14F-4D97-AF65-F5344CB8AC3E}">
        <p14:creationId xmlns:p14="http://schemas.microsoft.com/office/powerpoint/2010/main" val="1143363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EE951A8A-CE4C-4F6F-BED6-815CF39BC029}" type="datetimeFigureOut">
              <a:rPr lang="ja-JP" altLang="en-US"/>
              <a:pPr>
                <a:defRPr/>
              </a:pPr>
              <a:t>2014/5/16</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D291FF50-783C-4D80-A409-84E00B9C26CE}" type="slidenum">
              <a:rPr lang="ja-JP" altLang="en-US"/>
              <a:pPr>
                <a:defRPr/>
              </a:pPr>
              <a:t>‹#›</a:t>
            </a:fld>
            <a:endParaRPr lang="ja-JP" altLang="en-US"/>
          </a:p>
        </p:txBody>
      </p:sp>
    </p:spTree>
    <p:extLst>
      <p:ext uri="{BB962C8B-B14F-4D97-AF65-F5344CB8AC3E}">
        <p14:creationId xmlns:p14="http://schemas.microsoft.com/office/powerpoint/2010/main" val="316990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15D1880-6D15-462D-929D-D43126BA2CF1}"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924EDBBC-4F43-4FB2-8D68-74D244069B64}" type="datetimeFigureOut">
              <a:rPr lang="ja-JP" altLang="en-US"/>
              <a:pPr>
                <a:defRPr/>
              </a:pPr>
              <a:t>2014/5/16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096A4B90-D07B-4934-BCAD-18E39230DAD7}" type="slidenum">
              <a:rPr lang="ja-JP" altLang="en-US"/>
              <a:pPr>
                <a:defRPr/>
              </a:pPr>
              <a:t>‹#›</a:t>
            </a:fld>
            <a:endParaRPr lang="ja-JP" altLang="en-US"/>
          </a:p>
        </p:txBody>
      </p:sp>
    </p:spTree>
    <p:extLst>
      <p:ext uri="{BB962C8B-B14F-4D97-AF65-F5344CB8AC3E}">
        <p14:creationId xmlns:p14="http://schemas.microsoft.com/office/powerpoint/2010/main" val="1311013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7ED02CBC-BC0B-4B09-B9DE-C4F963F9DD73}" type="datetimeFigureOut">
              <a:rPr lang="ja-JP" altLang="en-US"/>
              <a:pPr>
                <a:defRPr/>
              </a:pPr>
              <a:t>2014/5/16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79856CED-3491-4AFE-BF6A-E53FA3794DB6}" type="slidenum">
              <a:rPr lang="ja-JP" altLang="en-US"/>
              <a:pPr>
                <a:defRPr/>
              </a:pPr>
              <a:t>‹#›</a:t>
            </a:fld>
            <a:endParaRPr lang="ja-JP" altLang="en-US"/>
          </a:p>
        </p:txBody>
      </p:sp>
    </p:spTree>
    <p:extLst>
      <p:ext uri="{BB962C8B-B14F-4D97-AF65-F5344CB8AC3E}">
        <p14:creationId xmlns:p14="http://schemas.microsoft.com/office/powerpoint/2010/main" val="720193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F1A0FB20-A804-4AF8-93DB-A294F23510D4}" type="datetimeFigureOut">
              <a:rPr lang="ja-JP" altLang="en-US"/>
              <a:pPr>
                <a:defRPr/>
              </a:pPr>
              <a:t>2014/5/16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2C79B29C-31CF-41CE-AE82-624E0789D0CE}" type="slidenum">
              <a:rPr lang="ja-JP" altLang="en-US"/>
              <a:pPr>
                <a:defRPr/>
              </a:pPr>
              <a:t>‹#›</a:t>
            </a:fld>
            <a:endParaRPr lang="ja-JP" altLang="en-US"/>
          </a:p>
        </p:txBody>
      </p:sp>
    </p:spTree>
    <p:extLst>
      <p:ext uri="{BB962C8B-B14F-4D97-AF65-F5344CB8AC3E}">
        <p14:creationId xmlns:p14="http://schemas.microsoft.com/office/powerpoint/2010/main" val="1116827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30124E57-4DCB-41DD-A3F7-D706D30345EB}" type="datetimeFigureOut">
              <a:rPr lang="ja-JP" altLang="en-US"/>
              <a:pPr>
                <a:defRPr/>
              </a:pPr>
              <a:t>2014/5/16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606DE242-325A-4B14-8696-AEF0A803F2B0}" type="slidenum">
              <a:rPr lang="ja-JP" altLang="en-US"/>
              <a:pPr>
                <a:defRPr/>
              </a:pPr>
              <a:t>‹#›</a:t>
            </a:fld>
            <a:endParaRPr lang="ja-JP" altLang="en-US"/>
          </a:p>
        </p:txBody>
      </p:sp>
    </p:spTree>
    <p:extLst>
      <p:ext uri="{BB962C8B-B14F-4D97-AF65-F5344CB8AC3E}">
        <p14:creationId xmlns:p14="http://schemas.microsoft.com/office/powerpoint/2010/main" val="209298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40F4A0-720F-4422-B1C9-0390725DBCD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35495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43997-1480-4DBF-A8E5-13E447A97E4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42245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D1880-6D15-462D-929D-D43126BA2C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02483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664562-5F4B-4858-A543-9F3889BA83A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0588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5B3B601-2DD1-48AE-971F-B23336E561F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52653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775B03-312A-474E-A706-794153B4235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3212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1664562-5F4B-4858-A543-9F3889BA83A2}"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AE595E1-526E-4570-9038-BEC6704DDFB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40137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33B66C-4483-4667-A0A1-03E4B0F1061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16307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BECA1B-C45F-4EB6-9418-EC1C1F4C45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15888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283C62-F655-4B35-87D2-00AEBB9E64E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97324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B0C215-5B8B-46D9-A278-185013D1ED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06537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B43DB3-2AFE-4EF0-AB93-35E1DBE215E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22184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5FB342-CC5F-40BB-B2C8-78CD34F4C64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11814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D1F9F2-C3C0-4119-BDF0-38DB60DFF46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17545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54FEE1-A346-4951-AFB5-896C7A754D4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00609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66C6EB-75E8-4753-BEA4-A22C49E670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9934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5B3B601-2DD1-48AE-971F-B23336E561F0}"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0D42D32-50C7-410F-9073-0B8828EAB2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50071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FBE009-12A4-4839-AA86-48995913F3D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64302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EA1FE9-69B5-40BF-9CF8-105396242A8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14439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CD7567-3C65-4F38-930B-48F442D26BD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466507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9DB65A-DC42-4E5D-8DC9-4A23F7F11B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113542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7B8A63-2A58-4604-B2F4-51016056C70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91243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9F79D3C-29CD-4E4E-8C5A-DA9052483330}" type="datetimeFigureOut">
              <a:rPr lang="ja-JP" altLang="en-US" smtClean="0">
                <a:solidFill>
                  <a:prstClr val="black">
                    <a:tint val="75000"/>
                  </a:prstClr>
                </a:solidFill>
              </a:rPr>
              <a:pPr/>
              <a:t>2014/5/16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9F689B-AD36-494E-9B49-362D33FA7A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03538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F79D3C-29CD-4E4E-8C5A-DA9052483330}" type="datetimeFigureOut">
              <a:rPr lang="ja-JP" altLang="en-US" smtClean="0">
                <a:solidFill>
                  <a:prstClr val="black">
                    <a:tint val="75000"/>
                  </a:prstClr>
                </a:solidFill>
              </a:rPr>
              <a:pPr/>
              <a:t>2014/5/16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9F689B-AD36-494E-9B49-362D33FA7A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35153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9F79D3C-29CD-4E4E-8C5A-DA9052483330}" type="datetimeFigureOut">
              <a:rPr lang="ja-JP" altLang="en-US" smtClean="0">
                <a:solidFill>
                  <a:prstClr val="black">
                    <a:tint val="75000"/>
                  </a:prstClr>
                </a:solidFill>
              </a:rPr>
              <a:pPr/>
              <a:t>2014/5/16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9F689B-AD36-494E-9B49-362D33FA7A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264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9F79D3C-29CD-4E4E-8C5A-DA9052483330}" type="datetimeFigureOut">
              <a:rPr lang="ja-JP" altLang="en-US" smtClean="0">
                <a:solidFill>
                  <a:prstClr val="black">
                    <a:tint val="75000"/>
                  </a:prstClr>
                </a:solidFill>
              </a:rPr>
              <a:pPr/>
              <a:t>2014/5/16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B9F689B-AD36-494E-9B49-362D33FA7A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129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1775B03-312A-474E-A706-794153B42351}" type="slidenum">
              <a:rPr lang="en-US" altLang="ja-JP"/>
              <a:pPr>
                <a:defRPr/>
              </a:pPr>
              <a:t>‹#›</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9F79D3C-29CD-4E4E-8C5A-DA9052483330}" type="datetimeFigureOut">
              <a:rPr lang="ja-JP" altLang="en-US" smtClean="0">
                <a:solidFill>
                  <a:prstClr val="black">
                    <a:tint val="75000"/>
                  </a:prstClr>
                </a:solidFill>
              </a:rPr>
              <a:pPr/>
              <a:t>2014/5/16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B9F689B-AD36-494E-9B49-362D33FA7A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0012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F79D3C-29CD-4E4E-8C5A-DA9052483330}" type="datetimeFigureOut">
              <a:rPr lang="ja-JP" altLang="en-US" smtClean="0">
                <a:solidFill>
                  <a:prstClr val="black">
                    <a:tint val="75000"/>
                  </a:prstClr>
                </a:solidFill>
              </a:rPr>
              <a:pPr/>
              <a:t>2014/5/16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B9F689B-AD36-494E-9B49-362D33FA7A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14290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F79D3C-29CD-4E4E-8C5A-DA9052483330}" type="datetimeFigureOut">
              <a:rPr lang="ja-JP" altLang="en-US" smtClean="0">
                <a:solidFill>
                  <a:prstClr val="black">
                    <a:tint val="75000"/>
                  </a:prstClr>
                </a:solidFill>
              </a:rPr>
              <a:pPr/>
              <a:t>2014/5/16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B9F689B-AD36-494E-9B49-362D33FA7A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2778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9F79D3C-29CD-4E4E-8C5A-DA9052483330}" type="datetimeFigureOut">
              <a:rPr lang="ja-JP" altLang="en-US" smtClean="0">
                <a:solidFill>
                  <a:prstClr val="black">
                    <a:tint val="75000"/>
                  </a:prstClr>
                </a:solidFill>
              </a:rPr>
              <a:pPr/>
              <a:t>2014/5/16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B9F689B-AD36-494E-9B49-362D33FA7A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08130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9F79D3C-29CD-4E4E-8C5A-DA9052483330}" type="datetimeFigureOut">
              <a:rPr lang="ja-JP" altLang="en-US" smtClean="0">
                <a:solidFill>
                  <a:prstClr val="black">
                    <a:tint val="75000"/>
                  </a:prstClr>
                </a:solidFill>
              </a:rPr>
              <a:pPr/>
              <a:t>2014/5/16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B9F689B-AD36-494E-9B49-362D33FA7A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3641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F79D3C-29CD-4E4E-8C5A-DA9052483330}" type="datetimeFigureOut">
              <a:rPr lang="ja-JP" altLang="en-US" smtClean="0">
                <a:solidFill>
                  <a:prstClr val="black">
                    <a:tint val="75000"/>
                  </a:prstClr>
                </a:solidFill>
              </a:rPr>
              <a:pPr/>
              <a:t>2014/5/16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9F689B-AD36-494E-9B49-362D33FA7A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6990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F79D3C-29CD-4E4E-8C5A-DA9052483330}" type="datetimeFigureOut">
              <a:rPr lang="ja-JP" altLang="en-US" smtClean="0">
                <a:solidFill>
                  <a:prstClr val="black">
                    <a:tint val="75000"/>
                  </a:prstClr>
                </a:solidFill>
              </a:rPr>
              <a:pPr/>
              <a:t>2014/5/16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9F689B-AD36-494E-9B49-362D33FA7A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039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AE595E1-526E-4570-9038-BEC6704DDFBB}"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033B66C-4483-4667-A0A1-03E4B0F1061A}"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FBECA1B-C45F-4EB6-9418-EC1C1F4C450D}"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defRPr>
            </a:lvl1pPr>
          </a:lstStyle>
          <a:p>
            <a:pPr>
              <a:defRPr/>
            </a:pPr>
            <a:fld id="{2A582CAD-EB30-4B1D-B1F1-96AAE12FE01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defRPr>
            </a:lvl1pPr>
          </a:lstStyle>
          <a:p>
            <a:pPr>
              <a:defRPr/>
            </a:pPr>
            <a:fld id="{4B8A85E1-C607-493F-841E-42E736D525B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47650885"/>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B2B085A7-5498-4C2B-B681-09AB01917751}" type="datetimeFigureOut">
              <a:rPr lang="ja-JP" altLang="en-US"/>
              <a:pPr>
                <a:defRPr/>
              </a:pPr>
              <a:t>2014/5/16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975C0DAB-BA3C-45C5-A3A5-C69D29E872D7}" type="slidenum">
              <a:rPr lang="ja-JP" altLang="en-US"/>
              <a:pPr>
                <a:defRPr/>
              </a:pPr>
              <a:t>‹#›</a:t>
            </a:fld>
            <a:endParaRPr lang="ja-JP" altLang="en-US"/>
          </a:p>
        </p:txBody>
      </p:sp>
    </p:spTree>
    <p:extLst>
      <p:ext uri="{BB962C8B-B14F-4D97-AF65-F5344CB8AC3E}">
        <p14:creationId xmlns:p14="http://schemas.microsoft.com/office/powerpoint/2010/main" val="195002986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defRPr>
            </a:lvl1pPr>
          </a:lstStyle>
          <a:p>
            <a:pPr>
              <a:defRPr/>
            </a:pPr>
            <a:fld id="{2A582CAD-EB30-4B1D-B1F1-96AAE12FE01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68222603"/>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defRPr>
            </a:lvl1pPr>
          </a:lstStyle>
          <a:p>
            <a:pPr>
              <a:defRPr/>
            </a:pPr>
            <a:fld id="{0B13BD0F-5F2B-4F19-961B-8FF1839693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57690251"/>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F79D3C-29CD-4E4E-8C5A-DA9052483330}" type="datetimeFigureOut">
              <a:rPr lang="ja-JP" altLang="en-US" smtClean="0">
                <a:solidFill>
                  <a:prstClr val="black">
                    <a:tint val="75000"/>
                  </a:prstClr>
                </a:solidFill>
                <a:latin typeface="Calibri"/>
                <a:ea typeface="ＭＳ Ｐゴシック"/>
              </a:rPr>
              <a:pPr fontAlgn="auto">
                <a:spcBef>
                  <a:spcPts val="0"/>
                </a:spcBef>
                <a:spcAft>
                  <a:spcPts val="0"/>
                </a:spcAft>
              </a:pPr>
              <a:t>2014/5/16</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B9F689B-AD36-494E-9B49-362D33FA7AF1}"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056137600"/>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Microsoft_Excel_97-2003_Worksheet4.xls"/><Relationship Id="rId13" Type="http://schemas.openxmlformats.org/officeDocument/2006/relationships/oleObject" Target="../embeddings/oleObject6.bin"/><Relationship Id="rId3" Type="http://schemas.openxmlformats.org/officeDocument/2006/relationships/notesSlide" Target="../notesSlides/notesSlide15.xml"/><Relationship Id="rId7" Type="http://schemas.openxmlformats.org/officeDocument/2006/relationships/oleObject" Target="../embeddings/oleObject4.bin"/><Relationship Id="rId12"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emf"/><Relationship Id="rId11" Type="http://schemas.openxmlformats.org/officeDocument/2006/relationships/oleObject" Target="../embeddings/Microsoft_Excel_97-2003_Worksheet5.xls"/><Relationship Id="rId5" Type="http://schemas.openxmlformats.org/officeDocument/2006/relationships/oleObject" Target="../embeddings/Microsoft_Excel_97-2003_Worksheet3.xls"/><Relationship Id="rId15" Type="http://schemas.openxmlformats.org/officeDocument/2006/relationships/image" Target="../media/image8.emf"/><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6.emf"/><Relationship Id="rId14" Type="http://schemas.openxmlformats.org/officeDocument/2006/relationships/oleObject" Target="../embeddings/Microsoft_Excel_97-2003_Worksheet6.xls"/></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57.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57.xml"/><Relationship Id="rId6" Type="http://schemas.openxmlformats.org/officeDocument/2006/relationships/image" Target="../media/image1.png"/><Relationship Id="rId5" Type="http://schemas.microsoft.com/office/2007/relationships/hdphoto" Target="../media/hdphoto4.wdp"/><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Grp="1" noChangeArrowheads="1"/>
          </p:cNvSpPr>
          <p:nvPr>
            <p:ph type="ctrTitle"/>
          </p:nvPr>
        </p:nvSpPr>
        <p:spPr>
          <a:xfrm>
            <a:off x="0" y="1395663"/>
            <a:ext cx="9144000" cy="3657350"/>
          </a:xfrm>
        </p:spPr>
        <p:txBody>
          <a:bodyPr/>
          <a:lstStyle/>
          <a:p>
            <a:pPr eaLnBrk="1" hangingPunct="1">
              <a:spcBef>
                <a:spcPts val="4800"/>
              </a:spcBef>
              <a:defRPr/>
            </a:pPr>
            <a:r>
              <a:rPr lang="ja-JP" altLang="en-US" sz="3600" dirty="0" smtClean="0"/>
              <a:t>誰</a:t>
            </a:r>
            <a:r>
              <a:rPr lang="ja-JP" altLang="en-US" sz="3200" dirty="0" smtClean="0"/>
              <a:t>も</a:t>
            </a:r>
            <a:r>
              <a:rPr lang="ja-JP" altLang="en-US" sz="3600" dirty="0" smtClean="0"/>
              <a:t>自殺</a:t>
            </a:r>
            <a:r>
              <a:rPr lang="ja-JP" altLang="en-US" sz="3200" dirty="0" smtClean="0"/>
              <a:t>に</a:t>
            </a:r>
            <a:r>
              <a:rPr lang="ja-JP" altLang="en-US" sz="3600" dirty="0" smtClean="0"/>
              <a:t>追</a:t>
            </a:r>
            <a:r>
              <a:rPr lang="ja-JP" altLang="en-US" sz="3200" dirty="0" smtClean="0"/>
              <a:t>い</a:t>
            </a:r>
            <a:r>
              <a:rPr lang="ja-JP" altLang="en-US" sz="3600" dirty="0" smtClean="0"/>
              <a:t>込</a:t>
            </a:r>
            <a:r>
              <a:rPr lang="ja-JP" altLang="en-US" sz="3200" dirty="0" smtClean="0"/>
              <a:t>まれることのない</a:t>
            </a:r>
            <a:r>
              <a:rPr lang="ja-JP" altLang="en-US" sz="3600" dirty="0" smtClean="0"/>
              <a:t>社会</a:t>
            </a:r>
            <a:r>
              <a:rPr lang="ja-JP" altLang="en-US" sz="2800" dirty="0" smtClean="0"/>
              <a:t>へ</a:t>
            </a:r>
            <a:r>
              <a:rPr lang="en-US" altLang="ja-JP" sz="3600" dirty="0" smtClean="0"/>
              <a:t/>
            </a:r>
            <a:br>
              <a:rPr lang="en-US" altLang="ja-JP" sz="3600" dirty="0" smtClean="0"/>
            </a:br>
            <a:r>
              <a:rPr lang="en-US" altLang="ja-JP" sz="2000" dirty="0" smtClean="0"/>
              <a:t/>
            </a:r>
            <a:br>
              <a:rPr lang="en-US" altLang="ja-JP" sz="2000" dirty="0" smtClean="0"/>
            </a:br>
            <a:r>
              <a:rPr lang="en-US" altLang="ja-JP" sz="2000" dirty="0" smtClean="0"/>
              <a:t/>
            </a:r>
            <a:br>
              <a:rPr lang="en-US" altLang="ja-JP" sz="2000" dirty="0" smtClean="0"/>
            </a:br>
            <a:r>
              <a:rPr lang="en-US" altLang="ja-JP" sz="4000" dirty="0" smtClean="0">
                <a:solidFill>
                  <a:srgbClr val="FF0000"/>
                </a:solidFill>
                <a:effectLst>
                  <a:outerShdw blurRad="38100" dist="38100" dir="2700000" algn="tl">
                    <a:srgbClr val="C0C0C0"/>
                  </a:outerShdw>
                </a:effectLst>
              </a:rPr>
              <a:t/>
            </a:r>
            <a:br>
              <a:rPr lang="en-US" altLang="ja-JP" sz="4000" dirty="0" smtClean="0">
                <a:solidFill>
                  <a:srgbClr val="FF0000"/>
                </a:solidFill>
                <a:effectLst>
                  <a:outerShdw blurRad="38100" dist="38100" dir="2700000" algn="tl">
                    <a:srgbClr val="C0C0C0"/>
                  </a:outerShdw>
                </a:effectLst>
              </a:rPr>
            </a:br>
            <a:r>
              <a:rPr lang="ja-JP" altLang="en-US" sz="2400" dirty="0" smtClean="0">
                <a:solidFill>
                  <a:schemeClr val="tx1"/>
                </a:solidFill>
                <a:effectLst>
                  <a:outerShdw blurRad="38100" dist="38100" dir="2700000" algn="tl">
                    <a:srgbClr val="C0C0C0"/>
                  </a:outerShdw>
                </a:effectLst>
              </a:rPr>
              <a:t>平成</a:t>
            </a:r>
            <a:r>
              <a:rPr lang="en-US" altLang="ja-JP" sz="2400" dirty="0" smtClean="0">
                <a:solidFill>
                  <a:schemeClr val="tx1"/>
                </a:solidFill>
                <a:effectLst>
                  <a:outerShdw blurRad="38100" dist="38100" dir="2700000" algn="tl">
                    <a:srgbClr val="C0C0C0"/>
                  </a:outerShdw>
                </a:effectLst>
              </a:rPr>
              <a:t>26</a:t>
            </a:r>
            <a:r>
              <a:rPr lang="ja-JP" altLang="en-US" sz="2400" dirty="0" smtClean="0">
                <a:solidFill>
                  <a:schemeClr val="tx1"/>
                </a:solidFill>
                <a:effectLst>
                  <a:outerShdw blurRad="38100" dist="38100" dir="2700000" algn="tl">
                    <a:srgbClr val="C0C0C0"/>
                  </a:outerShdw>
                </a:effectLst>
              </a:rPr>
              <a:t>年</a:t>
            </a:r>
            <a:r>
              <a:rPr lang="en-US" altLang="ja-JP" sz="2400" dirty="0" smtClean="0">
                <a:solidFill>
                  <a:schemeClr val="tx1"/>
                </a:solidFill>
                <a:effectLst>
                  <a:outerShdw blurRad="38100" dist="38100" dir="2700000" algn="tl">
                    <a:srgbClr val="C0C0C0"/>
                  </a:outerShdw>
                </a:effectLst>
              </a:rPr>
              <a:t>5</a:t>
            </a:r>
            <a:r>
              <a:rPr lang="ja-JP" altLang="en-US" sz="2400" dirty="0" smtClean="0">
                <a:solidFill>
                  <a:schemeClr val="tx1"/>
                </a:solidFill>
                <a:effectLst>
                  <a:outerShdw blurRad="38100" dist="38100" dir="2700000" algn="tl">
                    <a:srgbClr val="C0C0C0"/>
                  </a:outerShdw>
                </a:effectLst>
              </a:rPr>
              <a:t>月</a:t>
            </a:r>
            <a:r>
              <a:rPr lang="en-US" altLang="ja-JP" sz="2400" dirty="0" smtClean="0">
                <a:solidFill>
                  <a:schemeClr val="tx1"/>
                </a:solidFill>
                <a:effectLst>
                  <a:outerShdw blurRad="38100" dist="38100" dir="2700000" algn="tl">
                    <a:srgbClr val="C0C0C0"/>
                  </a:outerShdw>
                </a:effectLst>
              </a:rPr>
              <a:t>22</a:t>
            </a:r>
            <a:r>
              <a:rPr lang="ja-JP" altLang="en-US" sz="2400" dirty="0" smtClean="0">
                <a:solidFill>
                  <a:schemeClr val="tx1"/>
                </a:solidFill>
                <a:effectLst>
                  <a:outerShdw blurRad="38100" dist="38100" dir="2700000" algn="tl">
                    <a:srgbClr val="C0C0C0"/>
                  </a:outerShdw>
                </a:effectLst>
              </a:rPr>
              <a:t>日</a:t>
            </a:r>
            <a:endParaRPr lang="ja-JP" altLang="en-US" sz="2800" spc="400" dirty="0" smtClean="0">
              <a:solidFill>
                <a:schemeClr val="tx1"/>
              </a:solidFill>
              <a:effectLst>
                <a:outerShdw blurRad="38100" dist="38100" dir="2700000" algn="tl">
                  <a:srgbClr val="C0C0C0"/>
                </a:outerShdw>
              </a:effectLst>
            </a:endParaRPr>
          </a:p>
        </p:txBody>
      </p:sp>
      <p:pic>
        <p:nvPicPr>
          <p:cNvPr id="14339" name="Picture 4"/>
          <p:cNvPicPr>
            <a:picLocks noChangeAspect="1" noChangeArrowheads="1"/>
          </p:cNvPicPr>
          <p:nvPr/>
        </p:nvPicPr>
        <p:blipFill>
          <a:blip r:embed="rId3" cstate="print"/>
          <a:srcRect/>
          <a:stretch>
            <a:fillRect/>
          </a:stretch>
        </p:blipFill>
        <p:spPr bwMode="auto">
          <a:xfrm>
            <a:off x="179388" y="188913"/>
            <a:ext cx="1343025" cy="1257300"/>
          </a:xfrm>
          <a:prstGeom prst="rect">
            <a:avLst/>
          </a:prstGeom>
          <a:noFill/>
          <a:ln w="9525">
            <a:noFill/>
            <a:miter lim="800000"/>
            <a:headEnd/>
            <a:tailEnd/>
          </a:ln>
        </p:spPr>
      </p:pic>
      <p:sp>
        <p:nvSpPr>
          <p:cNvPr id="5" name="Rectangle 3"/>
          <p:cNvSpPr txBox="1">
            <a:spLocks noChangeArrowheads="1"/>
          </p:cNvSpPr>
          <p:nvPr/>
        </p:nvSpPr>
        <p:spPr bwMode="auto">
          <a:xfrm>
            <a:off x="642938" y="4678441"/>
            <a:ext cx="8143875" cy="1752600"/>
          </a:xfrm>
          <a:prstGeom prst="rect">
            <a:avLst/>
          </a:prstGeom>
          <a:noFill/>
          <a:ln w="9525">
            <a:noFill/>
            <a:miter lim="800000"/>
            <a:headEnd/>
            <a:tailEnd/>
          </a:ln>
        </p:spPr>
        <p:txBody>
          <a:bodyPr/>
          <a:lstStyle/>
          <a:p>
            <a:pPr algn="r">
              <a:spcBef>
                <a:spcPct val="20000"/>
              </a:spcBef>
              <a:defRPr/>
            </a:pPr>
            <a:endParaRPr lang="en-US" altLang="ja-JP" sz="2800" kern="0" dirty="0">
              <a:solidFill>
                <a:srgbClr val="000000"/>
              </a:solidFill>
              <a:effectLst>
                <a:outerShdw blurRad="38100" dist="38100" dir="2700000" algn="tl">
                  <a:srgbClr val="000000">
                    <a:alpha val="43137"/>
                  </a:srgbClr>
                </a:outerShdw>
              </a:effectLst>
              <a:latin typeface="Arial"/>
              <a:ea typeface="ＭＳ Ｐゴシック"/>
            </a:endParaRPr>
          </a:p>
          <a:p>
            <a:pPr algn="ctr">
              <a:spcBef>
                <a:spcPct val="20000"/>
              </a:spcBef>
              <a:defRPr/>
            </a:pPr>
            <a:r>
              <a:rPr lang="en-US" altLang="ja-JP" sz="2800" kern="0" dirty="0">
                <a:solidFill>
                  <a:srgbClr val="000000"/>
                </a:solidFill>
                <a:effectLst>
                  <a:outerShdw blurRad="38100" dist="38100" dir="2700000" algn="tl">
                    <a:srgbClr val="000000">
                      <a:alpha val="43137"/>
                    </a:srgbClr>
                  </a:outerShdw>
                </a:effectLst>
                <a:latin typeface="Arial"/>
                <a:ea typeface="ＭＳ Ｐゴシック"/>
              </a:rPr>
              <a:t>NPO</a:t>
            </a:r>
            <a:r>
              <a:rPr lang="ja-JP" altLang="en-US" sz="2800" kern="0" dirty="0">
                <a:solidFill>
                  <a:srgbClr val="000000"/>
                </a:solidFill>
                <a:effectLst>
                  <a:outerShdw blurRad="38100" dist="38100" dir="2700000" algn="tl">
                    <a:srgbClr val="000000">
                      <a:alpha val="43137"/>
                    </a:srgbClr>
                  </a:outerShdw>
                </a:effectLst>
                <a:latin typeface="Arial"/>
                <a:ea typeface="ＭＳ Ｐゴシック"/>
              </a:rPr>
              <a:t>法人  ライフリンク代表</a:t>
            </a:r>
            <a:endParaRPr lang="en-US" altLang="ja-JP" sz="2800" kern="0" dirty="0">
              <a:solidFill>
                <a:srgbClr val="000000"/>
              </a:solidFill>
              <a:effectLst>
                <a:outerShdw blurRad="38100" dist="38100" dir="2700000" algn="tl">
                  <a:srgbClr val="000000">
                    <a:alpha val="43137"/>
                  </a:srgbClr>
                </a:outerShdw>
              </a:effectLst>
              <a:latin typeface="Arial"/>
              <a:ea typeface="ＭＳ Ｐゴシック"/>
            </a:endParaRPr>
          </a:p>
          <a:p>
            <a:pPr algn="ctr">
              <a:spcBef>
                <a:spcPct val="20000"/>
              </a:spcBef>
              <a:defRPr/>
            </a:pPr>
            <a:r>
              <a:rPr lang="ja-JP" altLang="en-US" sz="2800" kern="0" dirty="0">
                <a:solidFill>
                  <a:srgbClr val="000000"/>
                </a:solidFill>
                <a:effectLst>
                  <a:outerShdw blurRad="38100" dist="38100" dir="2700000" algn="tl">
                    <a:srgbClr val="000000">
                      <a:alpha val="43137"/>
                    </a:srgbClr>
                  </a:outerShdw>
                </a:effectLst>
                <a:latin typeface="Arial"/>
                <a:ea typeface="ＭＳ Ｐゴシック"/>
              </a:rPr>
              <a:t>清水 康之</a:t>
            </a:r>
          </a:p>
          <a:p>
            <a:pPr algn="ctr">
              <a:spcBef>
                <a:spcPct val="20000"/>
              </a:spcBef>
              <a:defRPr/>
            </a:pPr>
            <a:endParaRPr lang="en-US" altLang="ja-JP" sz="2800" kern="0" dirty="0">
              <a:solidFill>
                <a:srgbClr val="000000"/>
              </a:solidFill>
              <a:effectLst>
                <a:outerShdw blurRad="38100" dist="38100" dir="2700000" algn="tl">
                  <a:srgbClr val="000000">
                    <a:alpha val="43137"/>
                  </a:srgbClr>
                </a:outerShdw>
              </a:effectLst>
              <a:latin typeface="Arial"/>
              <a:ea typeface="ＭＳ Ｐゴシック"/>
            </a:endParaRPr>
          </a:p>
        </p:txBody>
      </p:sp>
      <p:cxnSp>
        <p:nvCxnSpPr>
          <p:cNvPr id="3" name="直線コネクタ 2"/>
          <p:cNvCxnSpPr/>
          <p:nvPr/>
        </p:nvCxnSpPr>
        <p:spPr>
          <a:xfrm>
            <a:off x="1181997" y="2973244"/>
            <a:ext cx="668655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5075595"/>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endParaRPr lang="ja-JP" altLang="ja-JP" smtClean="0"/>
          </a:p>
        </p:txBody>
      </p:sp>
      <p:pic>
        <p:nvPicPr>
          <p:cNvPr id="28675" name="Picture 4"/>
          <p:cNvPicPr>
            <a:picLocks noChangeAspect="1" noChangeArrowheads="1"/>
          </p:cNvPicPr>
          <p:nvPr/>
        </p:nvPicPr>
        <p:blipFill>
          <a:blip r:embed="rId3" cstate="print"/>
          <a:srcRect l="8478" t="-2644" r="15952"/>
          <a:stretch>
            <a:fillRect/>
          </a:stretch>
        </p:blipFill>
        <p:spPr bwMode="auto">
          <a:xfrm>
            <a:off x="428625" y="1500188"/>
            <a:ext cx="8286750" cy="5186362"/>
          </a:xfrm>
          <a:prstGeom prst="rect">
            <a:avLst/>
          </a:prstGeom>
          <a:noFill/>
          <a:ln w="9525">
            <a:noFill/>
            <a:miter lim="800000"/>
            <a:headEnd/>
            <a:tailEnd/>
          </a:ln>
        </p:spPr>
      </p:pic>
      <p:pic>
        <p:nvPicPr>
          <p:cNvPr id="28676" name="Picture 3"/>
          <p:cNvPicPr>
            <a:picLocks noChangeAspect="1" noChangeArrowheads="1"/>
          </p:cNvPicPr>
          <p:nvPr/>
        </p:nvPicPr>
        <p:blipFill>
          <a:blip r:embed="rId4" cstate="print"/>
          <a:srcRect/>
          <a:stretch>
            <a:fillRect/>
          </a:stretch>
        </p:blipFill>
        <p:spPr bwMode="auto">
          <a:xfrm>
            <a:off x="179388" y="188913"/>
            <a:ext cx="1343025" cy="1257300"/>
          </a:xfrm>
          <a:prstGeom prst="rect">
            <a:avLst/>
          </a:prstGeom>
          <a:noFill/>
          <a:ln w="9525">
            <a:noFill/>
            <a:miter lim="800000"/>
            <a:headEnd/>
            <a:tailEnd/>
          </a:ln>
        </p:spPr>
      </p:pic>
      <p:sp>
        <p:nvSpPr>
          <p:cNvPr id="7" name="タイトル 7"/>
          <p:cNvSpPr txBox="1">
            <a:spLocks/>
          </p:cNvSpPr>
          <p:nvPr/>
        </p:nvSpPr>
        <p:spPr bwMode="auto">
          <a:xfrm>
            <a:off x="1763713" y="274638"/>
            <a:ext cx="6923087" cy="1143000"/>
          </a:xfrm>
          <a:prstGeom prst="rect">
            <a:avLst/>
          </a:prstGeom>
          <a:noFill/>
          <a:ln w="9525">
            <a:noFill/>
            <a:miter lim="800000"/>
            <a:headEnd/>
            <a:tailEnd/>
          </a:ln>
        </p:spPr>
        <p:txBody>
          <a:bodyPr anchor="ctr"/>
          <a:lstStyle/>
          <a:p>
            <a:pPr algn="ctr">
              <a:defRPr/>
            </a:pPr>
            <a:r>
              <a:rPr lang="ja-JP" altLang="en-US" sz="4400" kern="0" spc="400" dirty="0">
                <a:solidFill>
                  <a:srgbClr val="000000"/>
                </a:solidFill>
                <a:effectLst>
                  <a:outerShdw blurRad="38100" dist="38100" dir="2700000" algn="tl">
                    <a:srgbClr val="C0C0C0"/>
                  </a:outerShdw>
                </a:effectLst>
                <a:latin typeface="Arial"/>
                <a:ea typeface="ＭＳ Ｐゴシック"/>
              </a:rPr>
              <a:t>自殺要因</a:t>
            </a:r>
            <a:r>
              <a:rPr lang="ja-JP" altLang="en-US" sz="3600" kern="0" spc="400" dirty="0">
                <a:solidFill>
                  <a:srgbClr val="000000"/>
                </a:solidFill>
                <a:effectLst>
                  <a:outerShdw blurRad="38100" dist="38100" dir="2700000" algn="tl">
                    <a:srgbClr val="C0C0C0"/>
                  </a:outerShdw>
                </a:effectLst>
                <a:latin typeface="Arial"/>
                <a:ea typeface="ＭＳ Ｐゴシック"/>
              </a:rPr>
              <a:t>の</a:t>
            </a:r>
            <a:r>
              <a:rPr lang="ja-JP" altLang="en-US" sz="4400" kern="0" spc="400" dirty="0">
                <a:solidFill>
                  <a:srgbClr val="FF0000"/>
                </a:solidFill>
                <a:effectLst>
                  <a:outerShdw blurRad="38100" dist="38100" dir="2700000" algn="tl">
                    <a:srgbClr val="C0C0C0"/>
                  </a:outerShdw>
                </a:effectLst>
                <a:latin typeface="Arial"/>
                <a:ea typeface="ＭＳ Ｐゴシック"/>
              </a:rPr>
              <a:t>連鎖図</a:t>
            </a:r>
            <a:endParaRPr lang="ja-JP" altLang="en-US" sz="4400" kern="0" dirty="0">
              <a:solidFill>
                <a:srgbClr val="000000"/>
              </a:solidFill>
              <a:latin typeface="Arial"/>
              <a:ea typeface="ＭＳ Ｐゴシック"/>
            </a:endParaRPr>
          </a:p>
        </p:txBody>
      </p:sp>
      <p:sp>
        <p:nvSpPr>
          <p:cNvPr id="28678" name="テキスト ボックス 4"/>
          <p:cNvSpPr txBox="1">
            <a:spLocks noChangeArrowheads="1"/>
          </p:cNvSpPr>
          <p:nvPr/>
        </p:nvSpPr>
        <p:spPr bwMode="auto">
          <a:xfrm>
            <a:off x="6634163" y="6102350"/>
            <a:ext cx="2281237" cy="585788"/>
          </a:xfrm>
          <a:prstGeom prst="rect">
            <a:avLst/>
          </a:prstGeom>
          <a:noFill/>
          <a:ln w="9525">
            <a:noFill/>
            <a:miter lim="800000"/>
            <a:headEnd/>
            <a:tailEnd/>
          </a:ln>
        </p:spPr>
        <p:txBody>
          <a:bodyPr wrap="none">
            <a:spAutoFit/>
          </a:bodyPr>
          <a:lstStyle/>
          <a:p>
            <a:r>
              <a:rPr lang="ja-JP" altLang="en-US" sz="1600">
                <a:solidFill>
                  <a:srgbClr val="000000"/>
                </a:solidFill>
              </a:rPr>
              <a:t>ライフリンク</a:t>
            </a:r>
            <a:endParaRPr lang="en-US" altLang="ja-JP" sz="1600">
              <a:solidFill>
                <a:srgbClr val="000000"/>
              </a:solidFill>
            </a:endParaRPr>
          </a:p>
          <a:p>
            <a:r>
              <a:rPr lang="ja-JP" altLang="en-US" sz="1600">
                <a:solidFill>
                  <a:srgbClr val="000000"/>
                </a:solidFill>
              </a:rPr>
              <a:t>「自殺実態</a:t>
            </a:r>
            <a:r>
              <a:rPr lang="en-US" altLang="ja-JP" sz="1600">
                <a:solidFill>
                  <a:srgbClr val="000000"/>
                </a:solidFill>
              </a:rPr>
              <a:t>1000</a:t>
            </a:r>
            <a:r>
              <a:rPr lang="ja-JP" altLang="en-US" sz="1600">
                <a:solidFill>
                  <a:srgbClr val="000000"/>
                </a:solidFill>
              </a:rPr>
              <a:t>人調査」</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22"/>
          <p:cNvGrpSpPr>
            <a:grpSpLocks/>
          </p:cNvGrpSpPr>
          <p:nvPr/>
        </p:nvGrpSpPr>
        <p:grpSpPr bwMode="auto">
          <a:xfrm>
            <a:off x="3836988" y="5737225"/>
            <a:ext cx="1724025" cy="614363"/>
            <a:chOff x="-5" y="4640"/>
            <a:chExt cx="1086" cy="387"/>
          </a:xfrm>
        </p:grpSpPr>
        <p:sp>
          <p:nvSpPr>
            <p:cNvPr id="24613" name="Oval 48"/>
            <p:cNvSpPr>
              <a:spLocks noChangeArrowheads="1"/>
            </p:cNvSpPr>
            <p:nvPr/>
          </p:nvSpPr>
          <p:spPr bwMode="auto">
            <a:xfrm>
              <a:off x="825" y="4729"/>
              <a:ext cx="256" cy="239"/>
            </a:xfrm>
            <a:prstGeom prst="ellipse">
              <a:avLst/>
            </a:prstGeom>
            <a:solidFill>
              <a:schemeClr val="bg1"/>
            </a:solidFill>
            <a:ln w="9525">
              <a:solidFill>
                <a:schemeClr val="tx1"/>
              </a:solidFill>
              <a:round/>
              <a:headEnd/>
              <a:tailEnd/>
            </a:ln>
          </p:spPr>
          <p:txBody>
            <a:bodyPr wrap="none" anchor="ctr"/>
            <a:lstStyle/>
            <a:p>
              <a:pPr algn="ctr"/>
              <a:endParaRPr lang="ja-JP" altLang="ja-JP" sz="1000"/>
            </a:p>
          </p:txBody>
        </p:sp>
        <p:sp>
          <p:nvSpPr>
            <p:cNvPr id="24614" name="Oval 50"/>
            <p:cNvSpPr>
              <a:spLocks noChangeArrowheads="1"/>
            </p:cNvSpPr>
            <p:nvPr/>
          </p:nvSpPr>
          <p:spPr bwMode="auto">
            <a:xfrm>
              <a:off x="-5" y="4688"/>
              <a:ext cx="256" cy="225"/>
            </a:xfrm>
            <a:prstGeom prst="ellipse">
              <a:avLst/>
            </a:prstGeom>
            <a:solidFill>
              <a:schemeClr val="bg1"/>
            </a:solidFill>
            <a:ln w="9525">
              <a:solidFill>
                <a:schemeClr val="tx1"/>
              </a:solidFill>
              <a:round/>
              <a:headEnd/>
              <a:tailEnd/>
            </a:ln>
          </p:spPr>
          <p:txBody>
            <a:bodyPr wrap="none" anchor="ctr"/>
            <a:lstStyle/>
            <a:p>
              <a:pPr algn="ctr"/>
              <a:endParaRPr lang="ja-JP" altLang="ja-JP" sz="1000"/>
            </a:p>
          </p:txBody>
        </p:sp>
        <p:sp>
          <p:nvSpPr>
            <p:cNvPr id="24615" name="Oval 52"/>
            <p:cNvSpPr>
              <a:spLocks noChangeArrowheads="1"/>
            </p:cNvSpPr>
            <p:nvPr/>
          </p:nvSpPr>
          <p:spPr bwMode="auto">
            <a:xfrm>
              <a:off x="227" y="4665"/>
              <a:ext cx="256" cy="225"/>
            </a:xfrm>
            <a:prstGeom prst="ellipse">
              <a:avLst/>
            </a:prstGeom>
            <a:solidFill>
              <a:schemeClr val="bg1"/>
            </a:solidFill>
            <a:ln w="9525">
              <a:solidFill>
                <a:schemeClr val="tx1"/>
              </a:solidFill>
              <a:round/>
              <a:headEnd/>
              <a:tailEnd/>
            </a:ln>
          </p:spPr>
          <p:txBody>
            <a:bodyPr wrap="none" anchor="ctr"/>
            <a:lstStyle/>
            <a:p>
              <a:pPr algn="ctr"/>
              <a:endParaRPr lang="ja-JP" altLang="ja-JP" sz="1000"/>
            </a:p>
          </p:txBody>
        </p:sp>
        <p:sp>
          <p:nvSpPr>
            <p:cNvPr id="24616" name="Oval 55"/>
            <p:cNvSpPr>
              <a:spLocks noChangeArrowheads="1"/>
            </p:cNvSpPr>
            <p:nvPr/>
          </p:nvSpPr>
          <p:spPr bwMode="auto">
            <a:xfrm flipH="1">
              <a:off x="127" y="4802"/>
              <a:ext cx="256" cy="225"/>
            </a:xfrm>
            <a:prstGeom prst="ellipse">
              <a:avLst/>
            </a:prstGeom>
            <a:solidFill>
              <a:schemeClr val="bg1"/>
            </a:solidFill>
            <a:ln w="9525">
              <a:solidFill>
                <a:schemeClr val="tx1"/>
              </a:solidFill>
              <a:round/>
              <a:headEnd/>
              <a:tailEnd/>
            </a:ln>
          </p:spPr>
          <p:txBody>
            <a:bodyPr wrap="none" anchor="ctr"/>
            <a:lstStyle/>
            <a:p>
              <a:pPr algn="ctr"/>
              <a:endParaRPr lang="ja-JP" altLang="ja-JP" sz="1000"/>
            </a:p>
          </p:txBody>
        </p:sp>
        <p:sp>
          <p:nvSpPr>
            <p:cNvPr id="24617" name="Oval 56"/>
            <p:cNvSpPr>
              <a:spLocks noChangeArrowheads="1"/>
            </p:cNvSpPr>
            <p:nvPr/>
          </p:nvSpPr>
          <p:spPr bwMode="auto">
            <a:xfrm flipH="1">
              <a:off x="615" y="4661"/>
              <a:ext cx="256" cy="225"/>
            </a:xfrm>
            <a:prstGeom prst="ellipse">
              <a:avLst/>
            </a:prstGeom>
            <a:solidFill>
              <a:schemeClr val="bg1"/>
            </a:solidFill>
            <a:ln w="9525">
              <a:solidFill>
                <a:schemeClr val="tx1"/>
              </a:solidFill>
              <a:round/>
              <a:headEnd/>
              <a:tailEnd/>
            </a:ln>
          </p:spPr>
          <p:txBody>
            <a:bodyPr wrap="none" anchor="ctr"/>
            <a:lstStyle/>
            <a:p>
              <a:pPr algn="ctr"/>
              <a:endParaRPr lang="ja-JP" altLang="ja-JP" sz="1000"/>
            </a:p>
          </p:txBody>
        </p:sp>
        <p:sp>
          <p:nvSpPr>
            <p:cNvPr id="24618" name="Oval 57"/>
            <p:cNvSpPr>
              <a:spLocks noChangeArrowheads="1"/>
            </p:cNvSpPr>
            <p:nvPr/>
          </p:nvSpPr>
          <p:spPr bwMode="auto">
            <a:xfrm flipH="1">
              <a:off x="470" y="4640"/>
              <a:ext cx="256" cy="225"/>
            </a:xfrm>
            <a:prstGeom prst="ellipse">
              <a:avLst/>
            </a:prstGeom>
            <a:solidFill>
              <a:schemeClr val="bg1"/>
            </a:solidFill>
            <a:ln w="9525">
              <a:solidFill>
                <a:schemeClr val="tx1"/>
              </a:solidFill>
              <a:round/>
              <a:headEnd/>
              <a:tailEnd/>
            </a:ln>
          </p:spPr>
          <p:txBody>
            <a:bodyPr wrap="none" anchor="ctr"/>
            <a:lstStyle/>
            <a:p>
              <a:pPr algn="ctr"/>
              <a:endParaRPr lang="ja-JP" altLang="ja-JP" sz="1000"/>
            </a:p>
          </p:txBody>
        </p:sp>
      </p:grpSp>
      <p:sp>
        <p:nvSpPr>
          <p:cNvPr id="2082" name="Oval 34"/>
          <p:cNvSpPr>
            <a:spLocks noChangeArrowheads="1"/>
          </p:cNvSpPr>
          <p:nvPr/>
        </p:nvSpPr>
        <p:spPr bwMode="auto">
          <a:xfrm flipH="1">
            <a:off x="4214813" y="4191000"/>
            <a:ext cx="949325" cy="908050"/>
          </a:xfrm>
          <a:prstGeom prst="ellipse">
            <a:avLst/>
          </a:prstGeom>
          <a:solidFill>
            <a:schemeClr val="accent1">
              <a:lumMod val="90000"/>
            </a:schemeClr>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2000" b="1" dirty="0"/>
              <a:t>生活苦</a:t>
            </a:r>
          </a:p>
        </p:txBody>
      </p:sp>
      <p:sp>
        <p:nvSpPr>
          <p:cNvPr id="86" name="Oval 8"/>
          <p:cNvSpPr>
            <a:spLocks noChangeArrowheads="1"/>
          </p:cNvSpPr>
          <p:nvPr/>
        </p:nvSpPr>
        <p:spPr bwMode="auto">
          <a:xfrm>
            <a:off x="7848600" y="4505325"/>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介護・</a:t>
            </a:r>
            <a:endParaRPr lang="en-US" altLang="ja-JP" sz="1000" dirty="0"/>
          </a:p>
          <a:p>
            <a:pPr algn="ctr">
              <a:defRPr/>
            </a:pPr>
            <a:r>
              <a:rPr lang="ja-JP" altLang="en-US" sz="1000" dirty="0"/>
              <a:t>看病</a:t>
            </a:r>
            <a:endParaRPr lang="en-US" altLang="ja-JP" sz="1000" dirty="0"/>
          </a:p>
          <a:p>
            <a:pPr algn="ctr">
              <a:defRPr/>
            </a:pPr>
            <a:r>
              <a:rPr lang="ja-JP" altLang="en-US" sz="1000" dirty="0"/>
              <a:t>疲れ</a:t>
            </a:r>
            <a:endParaRPr lang="en-US" altLang="ja-JP" sz="1000" dirty="0"/>
          </a:p>
        </p:txBody>
      </p:sp>
      <p:sp>
        <p:nvSpPr>
          <p:cNvPr id="82" name="Oval 8"/>
          <p:cNvSpPr>
            <a:spLocks noChangeArrowheads="1"/>
          </p:cNvSpPr>
          <p:nvPr/>
        </p:nvSpPr>
        <p:spPr bwMode="auto">
          <a:xfrm>
            <a:off x="6916738" y="2389188"/>
            <a:ext cx="506412"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失恋</a:t>
            </a:r>
            <a:endParaRPr lang="en-US" altLang="ja-JP" sz="1000" dirty="0"/>
          </a:p>
        </p:txBody>
      </p:sp>
      <p:sp>
        <p:nvSpPr>
          <p:cNvPr id="83" name="Oval 8"/>
          <p:cNvSpPr>
            <a:spLocks noChangeArrowheads="1"/>
          </p:cNvSpPr>
          <p:nvPr/>
        </p:nvSpPr>
        <p:spPr bwMode="auto">
          <a:xfrm>
            <a:off x="5829300" y="4319588"/>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借金の</a:t>
            </a:r>
            <a:endParaRPr lang="en-US" altLang="ja-JP" sz="1000" dirty="0"/>
          </a:p>
          <a:p>
            <a:pPr algn="ctr">
              <a:defRPr/>
            </a:pPr>
            <a:r>
              <a:rPr lang="ja-JP" altLang="en-US" sz="1000" dirty="0"/>
              <a:t>取立苦</a:t>
            </a:r>
            <a:endParaRPr lang="en-US" altLang="ja-JP" sz="1000" dirty="0"/>
          </a:p>
        </p:txBody>
      </p:sp>
      <p:sp>
        <p:nvSpPr>
          <p:cNvPr id="514" name="Oval 8"/>
          <p:cNvSpPr>
            <a:spLocks noChangeArrowheads="1"/>
          </p:cNvSpPr>
          <p:nvPr/>
        </p:nvSpPr>
        <p:spPr bwMode="auto">
          <a:xfrm>
            <a:off x="4422775" y="2139950"/>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いじめ</a:t>
            </a:r>
            <a:endParaRPr lang="en-US" altLang="ja-JP" sz="1000" dirty="0"/>
          </a:p>
        </p:txBody>
      </p:sp>
      <p:sp>
        <p:nvSpPr>
          <p:cNvPr id="513" name="Oval 8"/>
          <p:cNvSpPr>
            <a:spLocks noChangeArrowheads="1"/>
          </p:cNvSpPr>
          <p:nvPr/>
        </p:nvSpPr>
        <p:spPr bwMode="auto">
          <a:xfrm>
            <a:off x="3836988" y="468313"/>
            <a:ext cx="504825"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altLang="ja-JP" sz="1000" dirty="0"/>
              <a:t>DV</a:t>
            </a:r>
            <a:endParaRPr lang="ja-JP" altLang="en-US" sz="1000" dirty="0"/>
          </a:p>
        </p:txBody>
      </p:sp>
      <p:sp>
        <p:nvSpPr>
          <p:cNvPr id="85" name="Oval 8"/>
          <p:cNvSpPr>
            <a:spLocks noChangeArrowheads="1"/>
          </p:cNvSpPr>
          <p:nvPr/>
        </p:nvSpPr>
        <p:spPr bwMode="auto">
          <a:xfrm>
            <a:off x="1423988" y="1019175"/>
            <a:ext cx="506412"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ｱﾙｺｰﾙ</a:t>
            </a:r>
            <a:endParaRPr lang="en-US" altLang="ja-JP" sz="1000" dirty="0"/>
          </a:p>
          <a:p>
            <a:pPr algn="ctr">
              <a:defRPr/>
            </a:pPr>
            <a:r>
              <a:rPr lang="ja-JP" altLang="en-US" sz="1000" dirty="0"/>
              <a:t>問題</a:t>
            </a:r>
            <a:endParaRPr lang="en-US" altLang="ja-JP" sz="1000" dirty="0"/>
          </a:p>
        </p:txBody>
      </p:sp>
      <p:sp>
        <p:nvSpPr>
          <p:cNvPr id="81" name="Oval 8"/>
          <p:cNvSpPr>
            <a:spLocks noChangeArrowheads="1"/>
          </p:cNvSpPr>
          <p:nvPr/>
        </p:nvSpPr>
        <p:spPr bwMode="auto">
          <a:xfrm>
            <a:off x="698500" y="2011363"/>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仕事の</a:t>
            </a:r>
            <a:endParaRPr lang="en-US" altLang="ja-JP" sz="1000" dirty="0"/>
          </a:p>
          <a:p>
            <a:pPr algn="ctr">
              <a:defRPr/>
            </a:pPr>
            <a:r>
              <a:rPr lang="ja-JP" altLang="en-US" sz="1000" dirty="0"/>
              <a:t>悩み</a:t>
            </a:r>
            <a:endParaRPr lang="en-US" altLang="ja-JP" sz="1000" dirty="0"/>
          </a:p>
        </p:txBody>
      </p:sp>
      <p:sp>
        <p:nvSpPr>
          <p:cNvPr id="88" name="Oval 8"/>
          <p:cNvSpPr>
            <a:spLocks noChangeArrowheads="1"/>
          </p:cNvSpPr>
          <p:nvPr/>
        </p:nvSpPr>
        <p:spPr bwMode="auto">
          <a:xfrm>
            <a:off x="581025" y="3625850"/>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家族の</a:t>
            </a:r>
            <a:endParaRPr lang="en-US" altLang="ja-JP" sz="1000" dirty="0"/>
          </a:p>
          <a:p>
            <a:pPr algn="ctr">
              <a:defRPr/>
            </a:pPr>
            <a:r>
              <a:rPr lang="ja-JP" altLang="en-US" sz="1000" dirty="0"/>
              <a:t>死亡</a:t>
            </a:r>
            <a:endParaRPr lang="en-US" altLang="ja-JP" sz="1000" dirty="0"/>
          </a:p>
        </p:txBody>
      </p:sp>
      <p:sp>
        <p:nvSpPr>
          <p:cNvPr id="84" name="Oval 8"/>
          <p:cNvSpPr>
            <a:spLocks noChangeArrowheads="1"/>
          </p:cNvSpPr>
          <p:nvPr/>
        </p:nvSpPr>
        <p:spPr bwMode="auto">
          <a:xfrm>
            <a:off x="666750" y="4484688"/>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病苦</a:t>
            </a:r>
            <a:endParaRPr lang="en-US" altLang="ja-JP" sz="1000" dirty="0"/>
          </a:p>
        </p:txBody>
      </p:sp>
      <p:sp>
        <p:nvSpPr>
          <p:cNvPr id="24589" name="Oval 4"/>
          <p:cNvSpPr>
            <a:spLocks noChangeArrowheads="1"/>
          </p:cNvSpPr>
          <p:nvPr/>
        </p:nvSpPr>
        <p:spPr bwMode="auto">
          <a:xfrm>
            <a:off x="2473325" y="5738813"/>
            <a:ext cx="4687888" cy="947737"/>
          </a:xfrm>
          <a:prstGeom prst="ellipse">
            <a:avLst/>
          </a:prstGeom>
          <a:solidFill>
            <a:srgbClr val="00CC99"/>
          </a:solidFill>
          <a:ln w="12700">
            <a:solidFill>
              <a:schemeClr val="tx1"/>
            </a:solidFill>
            <a:round/>
            <a:headEnd/>
            <a:tailEnd/>
          </a:ln>
        </p:spPr>
        <p:txBody>
          <a:bodyPr wrap="none" anchor="ctr"/>
          <a:lstStyle/>
          <a:p>
            <a:pPr algn="ctr"/>
            <a:r>
              <a:rPr lang="ja-JP" altLang="en-US" sz="4000"/>
              <a:t>自 殺</a:t>
            </a:r>
          </a:p>
        </p:txBody>
      </p:sp>
      <p:sp>
        <p:nvSpPr>
          <p:cNvPr id="2081" name="Oval 33"/>
          <p:cNvSpPr>
            <a:spLocks noChangeArrowheads="1"/>
          </p:cNvSpPr>
          <p:nvPr/>
        </p:nvSpPr>
        <p:spPr bwMode="auto">
          <a:xfrm flipH="1">
            <a:off x="5621338" y="3121025"/>
            <a:ext cx="720725" cy="720725"/>
          </a:xfrm>
          <a:prstGeom prst="ellipse">
            <a:avLst/>
          </a:prstGeom>
          <a:solidFill>
            <a:srgbClr val="0070C0"/>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b="1" dirty="0"/>
              <a:t>負債</a:t>
            </a:r>
          </a:p>
        </p:txBody>
      </p:sp>
      <p:sp>
        <p:nvSpPr>
          <p:cNvPr id="80" name="Oval 8"/>
          <p:cNvSpPr>
            <a:spLocks noChangeArrowheads="1"/>
          </p:cNvSpPr>
          <p:nvPr/>
        </p:nvSpPr>
        <p:spPr bwMode="auto">
          <a:xfrm>
            <a:off x="4886325" y="3101975"/>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進路に</a:t>
            </a:r>
            <a:endParaRPr lang="en-US" altLang="ja-JP" sz="1000" dirty="0"/>
          </a:p>
          <a:p>
            <a:pPr algn="ctr">
              <a:defRPr/>
            </a:pPr>
            <a:r>
              <a:rPr lang="ja-JP" altLang="en-US" sz="1000" dirty="0"/>
              <a:t>関する</a:t>
            </a:r>
            <a:endParaRPr lang="en-US" altLang="ja-JP" sz="1000" dirty="0"/>
          </a:p>
          <a:p>
            <a:pPr algn="ctr">
              <a:defRPr/>
            </a:pPr>
            <a:r>
              <a:rPr lang="ja-JP" altLang="en-US" sz="1000" dirty="0"/>
              <a:t>悩み</a:t>
            </a:r>
            <a:endParaRPr lang="en-US" altLang="ja-JP" sz="1000" dirty="0"/>
          </a:p>
        </p:txBody>
      </p:sp>
      <p:sp>
        <p:nvSpPr>
          <p:cNvPr id="2054" name="Oval 6"/>
          <p:cNvSpPr>
            <a:spLocks noChangeArrowheads="1"/>
          </p:cNvSpPr>
          <p:nvPr/>
        </p:nvSpPr>
        <p:spPr bwMode="auto">
          <a:xfrm>
            <a:off x="1395413" y="2773363"/>
            <a:ext cx="720725" cy="720725"/>
          </a:xfrm>
          <a:prstGeom prst="ellipse">
            <a:avLst/>
          </a:prstGeom>
          <a:solidFill>
            <a:srgbClr val="00CC99"/>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200" b="1" dirty="0"/>
              <a:t>身体疾患</a:t>
            </a:r>
          </a:p>
        </p:txBody>
      </p:sp>
      <p:sp>
        <p:nvSpPr>
          <p:cNvPr id="2129" name="Oval 81"/>
          <p:cNvSpPr>
            <a:spLocks noChangeArrowheads="1"/>
          </p:cNvSpPr>
          <p:nvPr/>
        </p:nvSpPr>
        <p:spPr bwMode="auto">
          <a:xfrm>
            <a:off x="2570163" y="182563"/>
            <a:ext cx="720725" cy="720725"/>
          </a:xfrm>
          <a:prstGeom prst="ellipse">
            <a:avLst/>
          </a:prstGeom>
          <a:solidFill>
            <a:srgbClr val="CCCC00"/>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100" b="1" dirty="0"/>
              <a:t>職場環境</a:t>
            </a:r>
          </a:p>
          <a:p>
            <a:pPr algn="ctr">
              <a:defRPr/>
            </a:pPr>
            <a:r>
              <a:rPr lang="ja-JP" altLang="en-US" sz="1100" b="1" dirty="0"/>
              <a:t>の変化</a:t>
            </a:r>
          </a:p>
        </p:txBody>
      </p:sp>
      <p:sp>
        <p:nvSpPr>
          <p:cNvPr id="87" name="Oval 8"/>
          <p:cNvSpPr>
            <a:spLocks noChangeArrowheads="1"/>
          </p:cNvSpPr>
          <p:nvPr/>
        </p:nvSpPr>
        <p:spPr bwMode="auto">
          <a:xfrm>
            <a:off x="7334250" y="3130550"/>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子育て</a:t>
            </a:r>
            <a:endParaRPr lang="en-US" altLang="ja-JP" sz="1000" dirty="0"/>
          </a:p>
          <a:p>
            <a:pPr algn="ctr">
              <a:defRPr/>
            </a:pPr>
            <a:r>
              <a:rPr lang="ja-JP" altLang="en-US" sz="1000" dirty="0"/>
              <a:t>の悩み</a:t>
            </a:r>
            <a:endParaRPr lang="en-US" altLang="ja-JP" sz="1000" dirty="0"/>
          </a:p>
        </p:txBody>
      </p:sp>
      <p:sp>
        <p:nvSpPr>
          <p:cNvPr id="368" name="Oval 8"/>
          <p:cNvSpPr>
            <a:spLocks noChangeArrowheads="1"/>
          </p:cNvSpPr>
          <p:nvPr/>
        </p:nvSpPr>
        <p:spPr bwMode="auto">
          <a:xfrm>
            <a:off x="180975" y="4113213"/>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endParaRPr lang="en-US" altLang="ja-JP" sz="1200" dirty="0">
              <a:solidFill>
                <a:schemeClr val="bg1"/>
              </a:solidFill>
            </a:endParaRPr>
          </a:p>
        </p:txBody>
      </p:sp>
      <p:sp>
        <p:nvSpPr>
          <p:cNvPr id="369" name="Oval 8"/>
          <p:cNvSpPr>
            <a:spLocks noChangeArrowheads="1"/>
          </p:cNvSpPr>
          <p:nvPr/>
        </p:nvSpPr>
        <p:spPr bwMode="auto">
          <a:xfrm>
            <a:off x="7999413" y="2671763"/>
            <a:ext cx="506412"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endParaRPr lang="en-US" altLang="ja-JP" sz="1200" dirty="0">
              <a:solidFill>
                <a:schemeClr val="bg1"/>
              </a:solidFill>
            </a:endParaRPr>
          </a:p>
        </p:txBody>
      </p:sp>
      <p:sp>
        <p:nvSpPr>
          <p:cNvPr id="79" name="Oval 8"/>
          <p:cNvSpPr>
            <a:spLocks noChangeArrowheads="1"/>
          </p:cNvSpPr>
          <p:nvPr/>
        </p:nvSpPr>
        <p:spPr bwMode="auto">
          <a:xfrm>
            <a:off x="4837113" y="787400"/>
            <a:ext cx="506412"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犯罪被害</a:t>
            </a:r>
            <a:endParaRPr lang="en-US" altLang="ja-JP" sz="1000" dirty="0"/>
          </a:p>
        </p:txBody>
      </p:sp>
      <p:sp>
        <p:nvSpPr>
          <p:cNvPr id="2055" name="Oval 7"/>
          <p:cNvSpPr>
            <a:spLocks noChangeArrowheads="1"/>
          </p:cNvSpPr>
          <p:nvPr/>
        </p:nvSpPr>
        <p:spPr bwMode="auto">
          <a:xfrm>
            <a:off x="1535113" y="4344988"/>
            <a:ext cx="1323975" cy="1352550"/>
          </a:xfrm>
          <a:prstGeom prst="ellipse">
            <a:avLst/>
          </a:prstGeom>
          <a:solidFill>
            <a:srgbClr val="FF0066"/>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2800" b="1" dirty="0"/>
              <a:t>うつ病</a:t>
            </a:r>
            <a:endParaRPr lang="en-US" altLang="ja-JP" sz="2800" b="1" dirty="0"/>
          </a:p>
          <a:p>
            <a:pPr algn="ctr">
              <a:defRPr/>
            </a:pPr>
            <a:r>
              <a:rPr lang="ja-JP" altLang="en-US" sz="1600" b="1" dirty="0"/>
              <a:t>精神疾患</a:t>
            </a:r>
          </a:p>
        </p:txBody>
      </p:sp>
      <p:sp>
        <p:nvSpPr>
          <p:cNvPr id="415" name="正方形/長方形 414"/>
          <p:cNvSpPr/>
          <p:nvPr/>
        </p:nvSpPr>
        <p:spPr>
          <a:xfrm>
            <a:off x="6902093" y="2787031"/>
            <a:ext cx="2740021" cy="276999"/>
          </a:xfrm>
          <a:prstGeom prst="rect">
            <a:avLst/>
          </a:prstGeom>
          <a:noFill/>
        </p:spPr>
        <p:txBody>
          <a:bodyPr>
            <a:spAutoFit/>
          </a:bodyPr>
          <a:lstStyle/>
          <a:p>
            <a:pPr algn="ctr">
              <a:defRPr/>
            </a:pPr>
            <a:r>
              <a:rPr lang="ja-JP" altLang="en-US" sz="1200" b="1" dirty="0">
                <a:ln w="3175">
                  <a:solidFill>
                    <a:schemeClr val="bg1">
                      <a:lumMod val="50000"/>
                    </a:schemeClr>
                  </a:solidFill>
                  <a:prstDash val="solid"/>
                </a:ln>
                <a:solidFill>
                  <a:schemeClr val="bg1"/>
                </a:solidFill>
                <a:effectLst>
                  <a:outerShdw blurRad="41275" dist="20320" dir="1800000" algn="tl" rotWithShape="0">
                    <a:srgbClr val="000000">
                      <a:alpha val="40000"/>
                    </a:srgbClr>
                  </a:outerShdw>
                </a:effectLst>
                <a:ea typeface="ＭＳ Ｐゴシック" charset="-128"/>
              </a:rPr>
              <a:t>その他</a:t>
            </a:r>
          </a:p>
        </p:txBody>
      </p:sp>
      <p:sp>
        <p:nvSpPr>
          <p:cNvPr id="416" name="正方形/長方形 415"/>
          <p:cNvSpPr/>
          <p:nvPr/>
        </p:nvSpPr>
        <p:spPr>
          <a:xfrm>
            <a:off x="-926249" y="4214440"/>
            <a:ext cx="2740021" cy="276999"/>
          </a:xfrm>
          <a:prstGeom prst="rect">
            <a:avLst/>
          </a:prstGeom>
          <a:noFill/>
        </p:spPr>
        <p:txBody>
          <a:bodyPr>
            <a:spAutoFit/>
          </a:bodyPr>
          <a:lstStyle/>
          <a:p>
            <a:pPr algn="ctr">
              <a:defRPr/>
            </a:pPr>
            <a:r>
              <a:rPr lang="ja-JP" altLang="en-US" sz="1200" b="1" dirty="0">
                <a:ln w="3175">
                  <a:solidFill>
                    <a:schemeClr val="bg1">
                      <a:lumMod val="65000"/>
                    </a:schemeClr>
                  </a:solidFill>
                  <a:prstDash val="solid"/>
                </a:ln>
                <a:solidFill>
                  <a:schemeClr val="bg1"/>
                </a:solidFill>
                <a:effectLst>
                  <a:outerShdw blurRad="41275" dist="20320" dir="1800000" algn="tl" rotWithShape="0">
                    <a:srgbClr val="000000">
                      <a:alpha val="40000"/>
                    </a:srgbClr>
                  </a:outerShdw>
                </a:effectLst>
                <a:ea typeface="ＭＳ Ｐゴシック" charset="-128"/>
              </a:rPr>
              <a:t>不明</a:t>
            </a:r>
          </a:p>
        </p:txBody>
      </p:sp>
      <p:sp>
        <p:nvSpPr>
          <p:cNvPr id="506" name="Oval 8"/>
          <p:cNvSpPr>
            <a:spLocks noChangeArrowheads="1"/>
          </p:cNvSpPr>
          <p:nvPr/>
        </p:nvSpPr>
        <p:spPr bwMode="auto">
          <a:xfrm>
            <a:off x="6916738" y="3883025"/>
            <a:ext cx="504825" cy="5016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ひきこもり</a:t>
            </a:r>
          </a:p>
        </p:txBody>
      </p:sp>
      <p:sp>
        <p:nvSpPr>
          <p:cNvPr id="2183" name="Text Box 135"/>
          <p:cNvSpPr txBox="1">
            <a:spLocks noChangeArrowheads="1"/>
          </p:cNvSpPr>
          <p:nvPr/>
        </p:nvSpPr>
        <p:spPr bwMode="auto">
          <a:xfrm>
            <a:off x="5694363" y="225425"/>
            <a:ext cx="269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dist" eaLnBrk="1" hangingPunct="1">
              <a:spcBef>
                <a:spcPct val="50000"/>
              </a:spcBef>
              <a:defRPr/>
            </a:pPr>
            <a:r>
              <a:rPr lang="ja-JP" altLang="en-US" sz="1200" b="1" dirty="0" smtClean="0">
                <a:effectLst>
                  <a:outerShdw blurRad="38100" dist="38100" dir="2700000" algn="tl">
                    <a:srgbClr val="C0C0C0"/>
                  </a:outerShdw>
                </a:effectLst>
                <a:latin typeface="HGSｺﾞｼｯｸE" pitchFamily="50" charset="-128"/>
                <a:ea typeface="HGSｺﾞｼｯｸE" pitchFamily="50" charset="-128"/>
              </a:rPr>
              <a:t>「</a:t>
            </a:r>
            <a:r>
              <a:rPr lang="en-US" altLang="ja-JP" sz="1200" b="1" dirty="0" smtClean="0">
                <a:effectLst>
                  <a:outerShdw blurRad="38100" dist="38100" dir="2700000" algn="tl">
                    <a:srgbClr val="C0C0C0"/>
                  </a:outerShdw>
                </a:effectLst>
                <a:latin typeface="HGSｺﾞｼｯｸE" pitchFamily="50" charset="-128"/>
                <a:ea typeface="HGSｺﾞｼｯｸE" pitchFamily="50" charset="-128"/>
              </a:rPr>
              <a:t>1000</a:t>
            </a:r>
            <a:r>
              <a:rPr lang="ja-JP" altLang="en-US" sz="1200" b="1" dirty="0" smtClean="0">
                <a:effectLst>
                  <a:outerShdw blurRad="38100" dist="38100" dir="2700000" algn="tl">
                    <a:srgbClr val="C0C0C0"/>
                  </a:outerShdw>
                </a:effectLst>
                <a:latin typeface="HGSｺﾞｼｯｸE" pitchFamily="50" charset="-128"/>
                <a:ea typeface="HGSｺﾞｼｯｸE" pitchFamily="50" charset="-128"/>
              </a:rPr>
              <a:t>人実態調査」から見えてきた</a:t>
            </a:r>
          </a:p>
        </p:txBody>
      </p:sp>
      <p:sp>
        <p:nvSpPr>
          <p:cNvPr id="2184" name="Text Box 136"/>
          <p:cNvSpPr txBox="1">
            <a:spLocks noChangeArrowheads="1"/>
          </p:cNvSpPr>
          <p:nvPr/>
        </p:nvSpPr>
        <p:spPr bwMode="auto">
          <a:xfrm>
            <a:off x="5745163" y="401638"/>
            <a:ext cx="2684462" cy="519112"/>
          </a:xfrm>
          <a:prstGeom prst="rect">
            <a:avLst/>
          </a:prstGeom>
          <a:noFill/>
          <a:ln w="9525">
            <a:noFill/>
            <a:miter lim="800000"/>
            <a:headEnd/>
            <a:tailEnd/>
          </a:ln>
          <a:effectLst/>
        </p:spPr>
        <p:txBody>
          <a:bodyPr wrap="none">
            <a:spAutoFit/>
          </a:bodyPr>
          <a:lstStyle/>
          <a:p>
            <a:pPr>
              <a:spcBef>
                <a:spcPct val="50000"/>
              </a:spcBef>
              <a:defRPr/>
            </a:pPr>
            <a:r>
              <a:rPr lang="ja-JP" altLang="en-US" sz="2800" b="1">
                <a:effectLst>
                  <a:outerShdw blurRad="38100" dist="38100" dir="2700000" algn="tl">
                    <a:srgbClr val="C0C0C0"/>
                  </a:outerShdw>
                </a:effectLst>
                <a:latin typeface="HGSｺﾞｼｯｸE" pitchFamily="50" charset="-128"/>
                <a:ea typeface="HGSｺﾞｼｯｸE" pitchFamily="50" charset="-128"/>
              </a:rPr>
              <a:t>自殺の危機経路</a:t>
            </a:r>
          </a:p>
        </p:txBody>
      </p:sp>
      <p:sp>
        <p:nvSpPr>
          <p:cNvPr id="2053" name="Oval 5"/>
          <p:cNvSpPr>
            <a:spLocks noChangeArrowheads="1"/>
          </p:cNvSpPr>
          <p:nvPr/>
        </p:nvSpPr>
        <p:spPr bwMode="auto">
          <a:xfrm>
            <a:off x="6477000" y="4779963"/>
            <a:ext cx="1122363" cy="1120775"/>
          </a:xfrm>
          <a:prstGeom prst="ellipse">
            <a:avLst/>
          </a:prstGeom>
          <a:solidFill>
            <a:srgbClr val="FFCCFF"/>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2000" b="1" dirty="0"/>
              <a:t>家族の</a:t>
            </a:r>
            <a:endParaRPr lang="en-US" altLang="ja-JP" sz="2000" b="1" dirty="0"/>
          </a:p>
          <a:p>
            <a:pPr algn="ctr">
              <a:defRPr/>
            </a:pPr>
            <a:r>
              <a:rPr lang="ja-JP" altLang="en-US" sz="2000" b="1" dirty="0"/>
              <a:t>不和</a:t>
            </a:r>
          </a:p>
        </p:txBody>
      </p:sp>
      <p:sp>
        <p:nvSpPr>
          <p:cNvPr id="2080" name="Oval 32"/>
          <p:cNvSpPr>
            <a:spLocks noChangeArrowheads="1"/>
          </p:cNvSpPr>
          <p:nvPr/>
        </p:nvSpPr>
        <p:spPr bwMode="auto">
          <a:xfrm flipH="1">
            <a:off x="2835275" y="1339850"/>
            <a:ext cx="720725" cy="720725"/>
          </a:xfrm>
          <a:prstGeom prst="ellipse">
            <a:avLst/>
          </a:prstGeom>
          <a:solidFill>
            <a:srgbClr val="FFC000"/>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200" b="1" dirty="0"/>
              <a:t>職場の</a:t>
            </a:r>
          </a:p>
          <a:p>
            <a:pPr algn="ctr">
              <a:defRPr/>
            </a:pPr>
            <a:r>
              <a:rPr lang="ja-JP" altLang="en-US" sz="1200" b="1" dirty="0"/>
              <a:t>人間関係</a:t>
            </a:r>
          </a:p>
        </p:txBody>
      </p:sp>
      <p:sp>
        <p:nvSpPr>
          <p:cNvPr id="2128" name="Oval 80"/>
          <p:cNvSpPr>
            <a:spLocks noChangeArrowheads="1"/>
          </p:cNvSpPr>
          <p:nvPr/>
        </p:nvSpPr>
        <p:spPr bwMode="auto">
          <a:xfrm>
            <a:off x="3684588" y="1574800"/>
            <a:ext cx="720725" cy="720725"/>
          </a:xfrm>
          <a:prstGeom prst="ellipse">
            <a:avLst/>
          </a:prstGeom>
          <a:solidFill>
            <a:srgbClr val="FFCC99"/>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600" b="1" dirty="0"/>
              <a:t>過労</a:t>
            </a:r>
          </a:p>
        </p:txBody>
      </p:sp>
      <p:sp>
        <p:nvSpPr>
          <p:cNvPr id="2056" name="Oval 8"/>
          <p:cNvSpPr>
            <a:spLocks noChangeArrowheads="1"/>
          </p:cNvSpPr>
          <p:nvPr/>
        </p:nvSpPr>
        <p:spPr bwMode="auto">
          <a:xfrm>
            <a:off x="6400800" y="1190625"/>
            <a:ext cx="708025" cy="720725"/>
          </a:xfrm>
          <a:prstGeom prst="ellipse">
            <a:avLst/>
          </a:prstGeom>
          <a:solidFill>
            <a:srgbClr val="996600"/>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100" b="1" dirty="0"/>
              <a:t>事業不振</a:t>
            </a:r>
          </a:p>
        </p:txBody>
      </p:sp>
      <p:sp>
        <p:nvSpPr>
          <p:cNvPr id="136" name="Oval 8"/>
          <p:cNvSpPr>
            <a:spLocks noChangeArrowheads="1"/>
          </p:cNvSpPr>
          <p:nvPr/>
        </p:nvSpPr>
        <p:spPr bwMode="auto">
          <a:xfrm>
            <a:off x="7562850" y="1162050"/>
            <a:ext cx="781050" cy="779463"/>
          </a:xfrm>
          <a:prstGeom prst="ellipse">
            <a:avLst/>
          </a:prstGeom>
          <a:solidFill>
            <a:srgbClr val="FF66CC"/>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100" b="1" dirty="0"/>
              <a:t>被虐待</a:t>
            </a:r>
          </a:p>
        </p:txBody>
      </p:sp>
      <p:sp>
        <p:nvSpPr>
          <p:cNvPr id="171" name="Oval 8"/>
          <p:cNvSpPr>
            <a:spLocks noChangeArrowheads="1"/>
          </p:cNvSpPr>
          <p:nvPr/>
        </p:nvSpPr>
        <p:spPr bwMode="auto">
          <a:xfrm>
            <a:off x="5743575" y="4219575"/>
            <a:ext cx="708025" cy="720725"/>
          </a:xfrm>
          <a:prstGeom prst="ellipse">
            <a:avLst/>
          </a:prstGeom>
          <a:solidFill>
            <a:srgbClr val="FFFFCC"/>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100" b="1" dirty="0"/>
              <a:t>非正規</a:t>
            </a:r>
            <a:endParaRPr lang="en-US" altLang="ja-JP" sz="1100" b="1" dirty="0"/>
          </a:p>
          <a:p>
            <a:pPr algn="ctr">
              <a:defRPr/>
            </a:pPr>
            <a:r>
              <a:rPr lang="ja-JP" altLang="en-US" sz="1100" b="1" dirty="0"/>
              <a:t>雇用</a:t>
            </a:r>
          </a:p>
        </p:txBody>
      </p:sp>
      <p:sp>
        <p:nvSpPr>
          <p:cNvPr id="183" name="Oval 8"/>
          <p:cNvSpPr>
            <a:spLocks noChangeArrowheads="1"/>
          </p:cNvSpPr>
          <p:nvPr/>
        </p:nvSpPr>
        <p:spPr bwMode="auto">
          <a:xfrm>
            <a:off x="7705725" y="3670300"/>
            <a:ext cx="708025" cy="720725"/>
          </a:xfrm>
          <a:prstGeom prst="ellipse">
            <a:avLst/>
          </a:prstGeom>
          <a:solidFill>
            <a:schemeClr val="bg2"/>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100" b="1" dirty="0"/>
              <a:t>高校中退</a:t>
            </a:r>
          </a:p>
        </p:txBody>
      </p:sp>
      <p:sp>
        <p:nvSpPr>
          <p:cNvPr id="2057" name="Oval 9"/>
          <p:cNvSpPr>
            <a:spLocks noChangeArrowheads="1"/>
          </p:cNvSpPr>
          <p:nvPr/>
        </p:nvSpPr>
        <p:spPr bwMode="auto">
          <a:xfrm>
            <a:off x="3602038" y="2851150"/>
            <a:ext cx="720725" cy="720725"/>
          </a:xfrm>
          <a:prstGeom prst="ellipse">
            <a:avLst/>
          </a:prstGeom>
          <a:solidFill>
            <a:srgbClr val="FFFF00"/>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b="1" dirty="0"/>
              <a:t>失業</a:t>
            </a:r>
          </a:p>
        </p:txBody>
      </p:sp>
      <p:sp>
        <p:nvSpPr>
          <p:cNvPr id="193" name="Oval 8"/>
          <p:cNvSpPr>
            <a:spLocks noChangeArrowheads="1"/>
          </p:cNvSpPr>
          <p:nvPr/>
        </p:nvSpPr>
        <p:spPr bwMode="auto">
          <a:xfrm>
            <a:off x="104775" y="2463800"/>
            <a:ext cx="822325" cy="819150"/>
          </a:xfrm>
          <a:prstGeom prst="ellipse">
            <a:avLst/>
          </a:prstGeom>
          <a:solidFill>
            <a:srgbClr val="CC00CC"/>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100" b="1" dirty="0"/>
              <a:t>ＤＶ</a:t>
            </a:r>
            <a:endParaRPr lang="en-US" altLang="ja-JP" sz="1100" b="1" dirty="0"/>
          </a:p>
          <a:p>
            <a:pPr algn="ctr">
              <a:defRPr/>
            </a:pPr>
            <a:r>
              <a:rPr lang="ja-JP" altLang="en-US" sz="1100" b="1" dirty="0"/>
              <a:t>性暴力</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コンテンツ プレースホルダ 3"/>
          <p:cNvGraphicFramePr>
            <a:graphicFrameLocks noGrp="1"/>
          </p:cNvGraphicFramePr>
          <p:nvPr>
            <p:ph idx="4294967295"/>
          </p:nvPr>
        </p:nvGraphicFramePr>
        <p:xfrm>
          <a:off x="457200" y="1600200"/>
          <a:ext cx="8229600" cy="4525963"/>
        </p:xfrm>
        <a:graphic>
          <a:graphicData uri="http://schemas.openxmlformats.org/presentationml/2006/ole">
            <mc:AlternateContent xmlns:mc="http://schemas.openxmlformats.org/markup-compatibility/2006">
              <mc:Choice xmlns:v="urn:schemas-microsoft-com:vml" Requires="v">
                <p:oleObj spid="_x0000_s58402" r:id="rId5" imgW="8230313" imgH="4523624" progId="Excel.Sheet.8">
                  <p:embed/>
                </p:oleObj>
              </mc:Choice>
              <mc:Fallback>
                <p:oleObj r:id="rId5" imgW="8230313" imgH="4523624"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タイトル 7"/>
          <p:cNvSpPr txBox="1">
            <a:spLocks/>
          </p:cNvSpPr>
          <p:nvPr/>
        </p:nvSpPr>
        <p:spPr>
          <a:xfrm>
            <a:off x="457200" y="285271"/>
            <a:ext cx="8229600" cy="1143000"/>
          </a:xfrm>
          <a:prstGeom prst="rect">
            <a:avLst/>
          </a:prstGeom>
        </p:spPr>
        <p:txBody>
          <a:bodyPr anchor="ctr">
            <a:normAutofit/>
          </a:bodyPr>
          <a:lstStyle/>
          <a:p>
            <a:pPr algn="ctr" fontAlgn="auto">
              <a:spcAft>
                <a:spcPts val="0"/>
              </a:spcAft>
              <a:defRPr/>
            </a:pPr>
            <a:r>
              <a:rPr lang="ja-JP" altLang="en-US" sz="3600" dirty="0">
                <a:solidFill>
                  <a:prstClr val="black"/>
                </a:solidFill>
                <a:effectLst>
                  <a:outerShdw blurRad="38100" dist="38100" dir="2700000" algn="tl">
                    <a:srgbClr val="000000">
                      <a:alpha val="43137"/>
                    </a:srgbClr>
                  </a:outerShdw>
                </a:effectLst>
                <a:latin typeface="Calibri"/>
                <a:ea typeface="ＭＳ Ｐゴシック"/>
              </a:rPr>
              <a:t>　　　　　</a:t>
            </a:r>
            <a:r>
              <a:rPr lang="ja-JP" altLang="en-US" sz="4400" dirty="0">
                <a:solidFill>
                  <a:srgbClr val="FF0000"/>
                </a:solidFill>
                <a:effectLst>
                  <a:outerShdw blurRad="38100" dist="38100" dir="2700000" algn="tl">
                    <a:srgbClr val="000000">
                      <a:alpha val="43137"/>
                    </a:srgbClr>
                  </a:outerShdw>
                </a:effectLst>
                <a:latin typeface="Calibri"/>
                <a:ea typeface="ＭＳ Ｐゴシック"/>
              </a:rPr>
              <a:t>亡</a:t>
            </a:r>
            <a:r>
              <a:rPr lang="ja-JP" altLang="en-US" sz="3600" dirty="0">
                <a:solidFill>
                  <a:srgbClr val="FF0000"/>
                </a:solidFill>
                <a:effectLst>
                  <a:outerShdw blurRad="38100" dist="38100" dir="2700000" algn="tl">
                    <a:srgbClr val="000000">
                      <a:alpha val="43137"/>
                    </a:srgbClr>
                  </a:outerShdw>
                </a:effectLst>
                <a:latin typeface="Calibri"/>
                <a:ea typeface="ＭＳ Ｐゴシック"/>
              </a:rPr>
              <a:t>くなる</a:t>
            </a:r>
            <a:r>
              <a:rPr lang="ja-JP" altLang="en-US" sz="4400" dirty="0">
                <a:solidFill>
                  <a:srgbClr val="FF0000"/>
                </a:solidFill>
                <a:effectLst>
                  <a:outerShdw blurRad="38100" dist="38100" dir="2700000" algn="tl">
                    <a:srgbClr val="000000">
                      <a:alpha val="43137"/>
                    </a:srgbClr>
                  </a:outerShdw>
                </a:effectLst>
                <a:latin typeface="Calibri"/>
                <a:ea typeface="ＭＳ Ｐゴシック"/>
              </a:rPr>
              <a:t>前</a:t>
            </a:r>
            <a:r>
              <a:rPr lang="ja-JP" altLang="en-US" sz="3600" dirty="0">
                <a:solidFill>
                  <a:srgbClr val="FF0000"/>
                </a:solidFill>
                <a:effectLst>
                  <a:outerShdw blurRad="38100" dist="38100" dir="2700000" algn="tl">
                    <a:srgbClr val="000000">
                      <a:alpha val="43137"/>
                    </a:srgbClr>
                  </a:outerShdw>
                </a:effectLst>
                <a:latin typeface="Calibri"/>
                <a:ea typeface="ＭＳ Ｐゴシック"/>
              </a:rPr>
              <a:t>に</a:t>
            </a:r>
            <a:r>
              <a:rPr lang="ja-JP" altLang="en-US" sz="4400" dirty="0">
                <a:solidFill>
                  <a:srgbClr val="FF0000"/>
                </a:solidFill>
                <a:effectLst>
                  <a:outerShdw blurRad="38100" dist="38100" dir="2700000" algn="tl">
                    <a:srgbClr val="000000">
                      <a:alpha val="43137"/>
                    </a:srgbClr>
                  </a:outerShdw>
                </a:effectLst>
                <a:latin typeface="Calibri"/>
                <a:ea typeface="ＭＳ Ｐゴシック"/>
              </a:rPr>
              <a:t>相談</a:t>
            </a:r>
            <a:r>
              <a:rPr lang="ja-JP" altLang="en-US" sz="3600" dirty="0">
                <a:solidFill>
                  <a:prstClr val="black"/>
                </a:solidFill>
                <a:effectLst>
                  <a:outerShdw blurRad="38100" dist="38100" dir="2700000" algn="tl">
                    <a:srgbClr val="000000">
                      <a:alpha val="43137"/>
                    </a:srgbClr>
                  </a:outerShdw>
                </a:effectLst>
                <a:latin typeface="Calibri"/>
                <a:ea typeface="ＭＳ Ｐゴシック"/>
              </a:rPr>
              <a:t>していたか</a:t>
            </a:r>
          </a:p>
        </p:txBody>
      </p:sp>
      <p:pic>
        <p:nvPicPr>
          <p:cNvPr id="3789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88913"/>
            <a:ext cx="1343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4786313" y="3714750"/>
            <a:ext cx="1285875" cy="1261884"/>
          </a:xfrm>
          <a:prstGeom prst="rect">
            <a:avLst/>
          </a:prstGeom>
          <a:noFill/>
        </p:spPr>
        <p:txBody>
          <a:bodyPr>
            <a:spAutoFit/>
          </a:bodyPr>
          <a:lstStyle/>
          <a:p>
            <a:pPr algn="ctr">
              <a:defRPr/>
            </a:pPr>
            <a:r>
              <a:rPr lang="ja-JP" altLang="en-US" sz="4400" dirty="0">
                <a:solidFill>
                  <a:prstClr val="black"/>
                </a:solidFill>
                <a:effectLst>
                  <a:outerShdw blurRad="38100" dist="38100" dir="2700000" algn="tl">
                    <a:srgbClr val="000000">
                      <a:alpha val="43137"/>
                    </a:srgbClr>
                  </a:outerShdw>
                </a:effectLst>
              </a:rPr>
              <a:t>あり</a:t>
            </a:r>
            <a:endParaRPr lang="en-US" altLang="ja-JP" sz="4400" dirty="0">
              <a:solidFill>
                <a:prstClr val="black"/>
              </a:solidFill>
              <a:effectLst>
                <a:outerShdw blurRad="38100" dist="38100" dir="2700000" algn="tl">
                  <a:srgbClr val="000000">
                    <a:alpha val="43137"/>
                  </a:srgbClr>
                </a:outerShdw>
              </a:effectLst>
            </a:endParaRPr>
          </a:p>
          <a:p>
            <a:pPr algn="ctr">
              <a:defRPr/>
            </a:pPr>
            <a:r>
              <a:rPr lang="en-US" altLang="ja-JP" sz="3200" dirty="0" smtClean="0">
                <a:solidFill>
                  <a:prstClr val="black"/>
                </a:solidFill>
                <a:effectLst>
                  <a:outerShdw blurRad="38100" dist="38100" dir="2700000" algn="tl">
                    <a:srgbClr val="000000">
                      <a:alpha val="43137"/>
                    </a:srgbClr>
                  </a:outerShdw>
                </a:effectLst>
              </a:rPr>
              <a:t>70</a:t>
            </a:r>
            <a:r>
              <a:rPr lang="ja-JP" altLang="en-US" sz="3200" dirty="0" smtClean="0">
                <a:solidFill>
                  <a:prstClr val="black"/>
                </a:solidFill>
                <a:effectLst>
                  <a:outerShdw blurRad="38100" dist="38100" dir="2700000" algn="tl">
                    <a:srgbClr val="000000">
                      <a:alpha val="43137"/>
                    </a:srgbClr>
                  </a:outerShdw>
                </a:effectLst>
              </a:rPr>
              <a:t>％</a:t>
            </a:r>
            <a:endParaRPr lang="ja-JP" altLang="en-US" sz="3200" dirty="0">
              <a:solidFill>
                <a:prstClr val="black"/>
              </a:solidFill>
              <a:effectLst>
                <a:outerShdw blurRad="38100" dist="38100" dir="2700000" algn="tl">
                  <a:srgbClr val="000000">
                    <a:alpha val="43137"/>
                  </a:srgbClr>
                </a:outerShdw>
              </a:effectLst>
            </a:endParaRPr>
          </a:p>
        </p:txBody>
      </p:sp>
      <p:sp>
        <p:nvSpPr>
          <p:cNvPr id="8" name="テキスト ボックス 7"/>
          <p:cNvSpPr txBox="1"/>
          <p:nvPr/>
        </p:nvSpPr>
        <p:spPr>
          <a:xfrm>
            <a:off x="3071813" y="2500313"/>
            <a:ext cx="1285875" cy="1261884"/>
          </a:xfrm>
          <a:prstGeom prst="rect">
            <a:avLst/>
          </a:prstGeom>
          <a:noFill/>
        </p:spPr>
        <p:txBody>
          <a:bodyPr>
            <a:spAutoFit/>
          </a:bodyPr>
          <a:lstStyle/>
          <a:p>
            <a:pPr algn="ctr">
              <a:defRPr/>
            </a:pPr>
            <a:r>
              <a:rPr lang="ja-JP" altLang="en-US" sz="4400" dirty="0">
                <a:solidFill>
                  <a:prstClr val="black"/>
                </a:solidFill>
                <a:effectLst>
                  <a:outerShdw blurRad="38100" dist="38100" dir="2700000" algn="tl">
                    <a:srgbClr val="000000">
                      <a:alpha val="43137"/>
                    </a:srgbClr>
                  </a:outerShdw>
                </a:effectLst>
              </a:rPr>
              <a:t>なし</a:t>
            </a:r>
            <a:endParaRPr lang="en-US" altLang="ja-JP" sz="4400" dirty="0">
              <a:solidFill>
                <a:prstClr val="black"/>
              </a:solidFill>
              <a:effectLst>
                <a:outerShdw blurRad="38100" dist="38100" dir="2700000" algn="tl">
                  <a:srgbClr val="000000">
                    <a:alpha val="43137"/>
                  </a:srgbClr>
                </a:outerShdw>
              </a:effectLst>
            </a:endParaRPr>
          </a:p>
          <a:p>
            <a:pPr algn="ctr">
              <a:defRPr/>
            </a:pPr>
            <a:r>
              <a:rPr lang="en-US" altLang="ja-JP" sz="3200" dirty="0" smtClean="0">
                <a:solidFill>
                  <a:prstClr val="black"/>
                </a:solidFill>
                <a:effectLst>
                  <a:outerShdw blurRad="38100" dist="38100" dir="2700000" algn="tl">
                    <a:srgbClr val="000000">
                      <a:alpha val="43137"/>
                    </a:srgbClr>
                  </a:outerShdw>
                </a:effectLst>
              </a:rPr>
              <a:t>30</a:t>
            </a:r>
            <a:r>
              <a:rPr lang="ja-JP" altLang="en-US" sz="3200" dirty="0" smtClean="0">
                <a:solidFill>
                  <a:prstClr val="black"/>
                </a:solidFill>
                <a:effectLst>
                  <a:outerShdw blurRad="38100" dist="38100" dir="2700000" algn="tl">
                    <a:srgbClr val="000000">
                      <a:alpha val="43137"/>
                    </a:srgbClr>
                  </a:outerShdw>
                </a:effectLst>
              </a:rPr>
              <a:t>％</a:t>
            </a:r>
            <a:endParaRPr lang="ja-JP" altLang="en-US" sz="3200" dirty="0">
              <a:solidFill>
                <a:prstClr val="black"/>
              </a:solidFill>
              <a:effectLst>
                <a:outerShdw blurRad="38100" dist="38100" dir="2700000" algn="tl">
                  <a:srgbClr val="000000">
                    <a:alpha val="43137"/>
                  </a:srgbClr>
                </a:outerShdw>
              </a:effectLst>
            </a:endParaRPr>
          </a:p>
        </p:txBody>
      </p:sp>
      <p:sp>
        <p:nvSpPr>
          <p:cNvPr id="37895" name="テキスト ボックス 6"/>
          <p:cNvSpPr txBox="1">
            <a:spLocks noChangeArrowheads="1"/>
          </p:cNvSpPr>
          <p:nvPr/>
        </p:nvSpPr>
        <p:spPr bwMode="auto">
          <a:xfrm>
            <a:off x="5643563" y="6215063"/>
            <a:ext cx="3279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prstClr val="black"/>
                </a:solidFill>
              </a:rPr>
              <a:t>ライフリンク「自殺実態</a:t>
            </a:r>
            <a:r>
              <a:rPr lang="en-US" altLang="ja-JP" sz="1600">
                <a:solidFill>
                  <a:prstClr val="black"/>
                </a:solidFill>
              </a:rPr>
              <a:t>1000</a:t>
            </a:r>
            <a:r>
              <a:rPr lang="ja-JP" altLang="en-US" sz="1600">
                <a:solidFill>
                  <a:prstClr val="black"/>
                </a:solidFill>
              </a:rPr>
              <a:t>人調査」</a:t>
            </a:r>
          </a:p>
        </p:txBody>
      </p:sp>
    </p:spTree>
    <p:extLst>
      <p:ext uri="{BB962C8B-B14F-4D97-AF65-F5344CB8AC3E}">
        <p14:creationId xmlns:p14="http://schemas.microsoft.com/office/powerpoint/2010/main" val="166929521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7"/>
          <p:cNvSpPr txBox="1">
            <a:spLocks/>
          </p:cNvSpPr>
          <p:nvPr/>
        </p:nvSpPr>
        <p:spPr>
          <a:xfrm>
            <a:off x="255172" y="1561170"/>
            <a:ext cx="8676177" cy="990640"/>
          </a:xfrm>
          <a:prstGeom prst="rect">
            <a:avLst/>
          </a:prstGeom>
        </p:spPr>
        <p:txBody>
          <a:bodyPr anchor="ctr">
            <a:normAutofit fontScale="92500"/>
          </a:bodyPr>
          <a:lstStyle/>
          <a:p>
            <a:pPr fontAlgn="auto">
              <a:spcAft>
                <a:spcPts val="0"/>
              </a:spcAft>
              <a:defRPr/>
            </a:pPr>
            <a:r>
              <a:rPr lang="ja-JP" altLang="en-US" sz="3600" dirty="0" smtClean="0">
                <a:solidFill>
                  <a:srgbClr val="000000"/>
                </a:solidFill>
                <a:effectLst>
                  <a:outerShdw blurRad="38100" dist="38100" dir="2700000" algn="tl">
                    <a:srgbClr val="000000">
                      <a:alpha val="43137"/>
                    </a:srgbClr>
                  </a:outerShdw>
                </a:effectLst>
                <a:latin typeface="Arial"/>
                <a:ea typeface="ＭＳ Ｐゴシック"/>
              </a:rPr>
              <a:t>▼自殺対策とは、「</a:t>
            </a:r>
            <a:r>
              <a:rPr lang="ja-JP" altLang="en-US" sz="3600" dirty="0" smtClean="0">
                <a:solidFill>
                  <a:srgbClr val="FF0000"/>
                </a:solidFill>
                <a:effectLst>
                  <a:outerShdw blurRad="38100" dist="38100" dir="2700000" algn="tl">
                    <a:srgbClr val="000000">
                      <a:alpha val="43137"/>
                    </a:srgbClr>
                  </a:outerShdw>
                </a:effectLst>
                <a:latin typeface="Arial"/>
                <a:ea typeface="ＭＳ Ｐゴシック"/>
              </a:rPr>
              <a:t>当事者本位</a:t>
            </a:r>
            <a:r>
              <a:rPr lang="ja-JP" altLang="en-US" sz="3600" dirty="0" smtClean="0">
                <a:solidFill>
                  <a:srgbClr val="000000"/>
                </a:solidFill>
                <a:effectLst>
                  <a:outerShdw blurRad="38100" dist="38100" dir="2700000" algn="tl">
                    <a:srgbClr val="000000">
                      <a:alpha val="43137"/>
                    </a:srgbClr>
                  </a:outerShdw>
                </a:effectLst>
                <a:latin typeface="Arial"/>
                <a:ea typeface="ＭＳ Ｐゴシック"/>
              </a:rPr>
              <a:t>の</a:t>
            </a:r>
            <a:r>
              <a:rPr lang="ja-JP" altLang="en-US" sz="3600" dirty="0" smtClean="0">
                <a:solidFill>
                  <a:srgbClr val="FF0000"/>
                </a:solidFill>
                <a:effectLst>
                  <a:outerShdw blurRad="38100" dist="38100" dir="2700000" algn="tl">
                    <a:srgbClr val="000000">
                      <a:alpha val="43137"/>
                    </a:srgbClr>
                  </a:outerShdw>
                </a:effectLst>
                <a:latin typeface="Arial"/>
                <a:ea typeface="ＭＳ Ｐゴシック"/>
              </a:rPr>
              <a:t>生きる支援</a:t>
            </a:r>
            <a:r>
              <a:rPr lang="ja-JP" altLang="en-US" sz="3600" dirty="0" smtClean="0">
                <a:solidFill>
                  <a:srgbClr val="000000"/>
                </a:solidFill>
                <a:effectLst>
                  <a:outerShdw blurRad="38100" dist="38100" dir="2700000" algn="tl">
                    <a:srgbClr val="000000">
                      <a:alpha val="43137"/>
                    </a:srgbClr>
                  </a:outerShdw>
                </a:effectLst>
                <a:latin typeface="Arial"/>
                <a:ea typeface="ＭＳ Ｐゴシック"/>
              </a:rPr>
              <a:t>」。</a:t>
            </a:r>
            <a:endParaRPr lang="en-US" altLang="ja-JP" sz="3600" dirty="0" smtClean="0">
              <a:solidFill>
                <a:srgbClr val="000000"/>
              </a:solidFill>
              <a:effectLst>
                <a:outerShdw blurRad="38100" dist="38100" dir="2700000" algn="tl">
                  <a:srgbClr val="000000">
                    <a:alpha val="43137"/>
                  </a:srgbClr>
                </a:outerShdw>
              </a:effectLst>
              <a:latin typeface="Arial"/>
              <a:ea typeface="ＭＳ Ｐゴシック"/>
            </a:endParaRPr>
          </a:p>
        </p:txBody>
      </p:sp>
      <p:pic>
        <p:nvPicPr>
          <p:cNvPr id="389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1343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255177" y="2488011"/>
            <a:ext cx="8676172" cy="1615827"/>
          </a:xfrm>
          <a:prstGeom prst="rect">
            <a:avLst/>
          </a:prstGeom>
          <a:noFill/>
        </p:spPr>
        <p:txBody>
          <a:bodyPr wrap="square" rtlCol="0">
            <a:spAutoFit/>
          </a:bodyPr>
          <a:lstStyle/>
          <a:p>
            <a:r>
              <a:rPr lang="ja-JP" altLang="en-US" sz="3300" dirty="0" smtClean="0">
                <a:solidFill>
                  <a:prstClr val="black"/>
                </a:solidFill>
                <a:effectLst>
                  <a:outerShdw blurRad="38100" dist="38100" dir="2700000" algn="tl">
                    <a:srgbClr val="000000">
                      <a:alpha val="43137"/>
                    </a:srgbClr>
                  </a:outerShdw>
                </a:effectLst>
              </a:rPr>
              <a:t>▼「もう生きられない」「死ぬしかない」という状況に陥っている人が、それでも「生きる道」を選べるように支援すること。</a:t>
            </a:r>
            <a:endParaRPr lang="ja-JP" altLang="en-US" sz="3300" dirty="0">
              <a:solidFill>
                <a:prstClr val="black"/>
              </a:solidFill>
              <a:effectLst>
                <a:outerShdw blurRad="38100" dist="38100" dir="2700000" algn="tl">
                  <a:srgbClr val="000000">
                    <a:alpha val="43137"/>
                  </a:srgbClr>
                </a:outerShdw>
              </a:effectLst>
            </a:endParaRPr>
          </a:p>
        </p:txBody>
      </p:sp>
      <p:sp>
        <p:nvSpPr>
          <p:cNvPr id="3" name="テキスト ボックス 2"/>
          <p:cNvSpPr txBox="1"/>
          <p:nvPr/>
        </p:nvSpPr>
        <p:spPr>
          <a:xfrm>
            <a:off x="255452" y="4316782"/>
            <a:ext cx="8463233" cy="1107996"/>
          </a:xfrm>
          <a:prstGeom prst="rect">
            <a:avLst/>
          </a:prstGeom>
          <a:noFill/>
        </p:spPr>
        <p:txBody>
          <a:bodyPr wrap="square" rtlCol="0">
            <a:spAutoFit/>
          </a:bodyPr>
          <a:lstStyle/>
          <a:p>
            <a:r>
              <a:rPr lang="ja-JP" altLang="en-US" sz="3300" dirty="0" smtClean="0">
                <a:solidFill>
                  <a:prstClr val="black"/>
                </a:solidFill>
                <a:effectLst>
                  <a:outerShdw blurRad="38100" dist="38100" dir="2700000" algn="tl">
                    <a:srgbClr val="000000">
                      <a:alpha val="43137"/>
                    </a:srgbClr>
                  </a:outerShdw>
                </a:effectLst>
              </a:rPr>
              <a:t>▼そもそも、人がそうした状況に陥ることのない社会を創ること。</a:t>
            </a:r>
            <a:endParaRPr lang="en-US" altLang="ja-JP" sz="3300" dirty="0" smtClean="0">
              <a:solidFill>
                <a:prstClr val="black"/>
              </a:solidFill>
              <a:effectLst>
                <a:outerShdw blurRad="38100" dist="38100" dir="2700000" algn="tl">
                  <a:srgbClr val="000000">
                    <a:alpha val="43137"/>
                  </a:srgbClr>
                </a:outerShdw>
              </a:effectLst>
            </a:endParaRPr>
          </a:p>
        </p:txBody>
      </p:sp>
      <p:sp>
        <p:nvSpPr>
          <p:cNvPr id="4" name="テキスト ボックス 3"/>
          <p:cNvSpPr txBox="1"/>
          <p:nvPr/>
        </p:nvSpPr>
        <p:spPr>
          <a:xfrm>
            <a:off x="255147" y="5773450"/>
            <a:ext cx="7970452" cy="600164"/>
          </a:xfrm>
          <a:prstGeom prst="rect">
            <a:avLst/>
          </a:prstGeom>
          <a:noFill/>
        </p:spPr>
        <p:txBody>
          <a:bodyPr wrap="none" rtlCol="0">
            <a:spAutoFit/>
          </a:bodyPr>
          <a:lstStyle/>
          <a:p>
            <a:r>
              <a:rPr lang="ja-JP" altLang="en-US" sz="3300" dirty="0" smtClean="0">
                <a:solidFill>
                  <a:prstClr val="black"/>
                </a:solidFill>
                <a:effectLst>
                  <a:outerShdw blurRad="38100" dist="38100" dir="2700000" algn="tl">
                    <a:srgbClr val="000000">
                      <a:alpha val="43137"/>
                    </a:srgbClr>
                  </a:outerShdw>
                </a:effectLst>
              </a:rPr>
              <a:t>▼自殺対策とは、</a:t>
            </a:r>
            <a:r>
              <a:rPr lang="ja-JP" altLang="en-US" sz="3300" dirty="0" smtClean="0">
                <a:solidFill>
                  <a:srgbClr val="FF0000"/>
                </a:solidFill>
                <a:effectLst>
                  <a:outerShdw blurRad="38100" dist="38100" dir="2700000" algn="tl">
                    <a:srgbClr val="000000">
                      <a:alpha val="43137"/>
                    </a:srgbClr>
                  </a:outerShdw>
                </a:effectLst>
              </a:rPr>
              <a:t>地域・社会づくり</a:t>
            </a:r>
            <a:r>
              <a:rPr lang="ja-JP" altLang="en-US" sz="3300" dirty="0" smtClean="0">
                <a:solidFill>
                  <a:prstClr val="black"/>
                </a:solidFill>
                <a:effectLst>
                  <a:outerShdw blurRad="38100" dist="38100" dir="2700000" algn="tl">
                    <a:srgbClr val="000000">
                      <a:alpha val="43137"/>
                    </a:srgbClr>
                  </a:outerShdw>
                </a:effectLst>
              </a:rPr>
              <a:t>でもある。</a:t>
            </a:r>
            <a:endParaRPr lang="ja-JP" altLang="en-US" sz="3300" dirty="0">
              <a:solidFill>
                <a:prstClr val="black"/>
              </a:solidFill>
              <a:effectLst>
                <a:outerShdw blurRad="38100" dist="38100" dir="2700000" algn="tl">
                  <a:srgbClr val="000000">
                    <a:alpha val="43137"/>
                  </a:srgbClr>
                </a:outerShdw>
              </a:effectLst>
            </a:endParaRPr>
          </a:p>
        </p:txBody>
      </p:sp>
      <p:sp>
        <p:nvSpPr>
          <p:cNvPr id="10" name="タイトル 7"/>
          <p:cNvSpPr txBox="1">
            <a:spLocks/>
          </p:cNvSpPr>
          <p:nvPr/>
        </p:nvSpPr>
        <p:spPr>
          <a:xfrm>
            <a:off x="1903227" y="253372"/>
            <a:ext cx="6283822" cy="1143000"/>
          </a:xfrm>
          <a:prstGeom prst="rect">
            <a:avLst/>
          </a:prstGeom>
        </p:spPr>
        <p:txBody>
          <a:bodyPr anchor="ctr">
            <a:normAutofit/>
          </a:bodyPr>
          <a:lstStyle/>
          <a:p>
            <a:pPr algn="ctr" fontAlgn="auto">
              <a:spcAft>
                <a:spcPts val="0"/>
              </a:spcAft>
              <a:defRPr/>
            </a:pPr>
            <a:r>
              <a:rPr lang="ja-JP" altLang="en-US" sz="4400" dirty="0" smtClean="0">
                <a:solidFill>
                  <a:srgbClr val="000000"/>
                </a:solidFill>
                <a:effectLst>
                  <a:outerShdw blurRad="38100" dist="38100" dir="2700000" algn="tl">
                    <a:srgbClr val="000000">
                      <a:alpha val="43137"/>
                    </a:srgbClr>
                  </a:outerShdw>
                </a:effectLst>
                <a:latin typeface="Arial"/>
                <a:ea typeface="ＭＳ Ｐゴシック"/>
              </a:rPr>
              <a:t>自殺対策の</a:t>
            </a:r>
            <a:r>
              <a:rPr lang="ja-JP" altLang="en-US" sz="4400" dirty="0" smtClean="0">
                <a:solidFill>
                  <a:srgbClr val="FF0000"/>
                </a:solidFill>
                <a:effectLst>
                  <a:outerShdw blurRad="38100" dist="38100" dir="2700000" algn="tl">
                    <a:srgbClr val="000000">
                      <a:alpha val="43137"/>
                    </a:srgbClr>
                  </a:outerShdw>
                </a:effectLst>
                <a:latin typeface="Arial"/>
                <a:ea typeface="ＭＳ Ｐゴシック"/>
              </a:rPr>
              <a:t>理念</a:t>
            </a:r>
            <a:endParaRPr lang="ja-JP" altLang="en-US" sz="4400" dirty="0">
              <a:solidFill>
                <a:srgbClr val="FF0000"/>
              </a:solidFill>
              <a:effectLst>
                <a:outerShdw blurRad="38100" dist="38100" dir="2700000" algn="tl">
                  <a:srgbClr val="000000">
                    <a:alpha val="43137"/>
                  </a:srgbClr>
                </a:outerShdw>
              </a:effectLst>
              <a:latin typeface="Arial"/>
              <a:ea typeface="ＭＳ Ｐゴシック"/>
            </a:endParaRPr>
          </a:p>
        </p:txBody>
      </p:sp>
    </p:spTree>
    <p:extLst>
      <p:ext uri="{BB962C8B-B14F-4D97-AF65-F5344CB8AC3E}">
        <p14:creationId xmlns:p14="http://schemas.microsoft.com/office/powerpoint/2010/main" val="2583069169"/>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対角する 2 つの角を切り取った四角形 5"/>
          <p:cNvSpPr/>
          <p:nvPr/>
        </p:nvSpPr>
        <p:spPr>
          <a:xfrm>
            <a:off x="131790" y="36856"/>
            <a:ext cx="8848920" cy="757799"/>
          </a:xfrm>
          <a:prstGeom prst="snip2DiagRect">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n w="1905">
                  <a:noFill/>
                </a:ln>
                <a:solidFill>
                  <a:srgbClr val="000000">
                    <a:lumMod val="95000"/>
                    <a:lumOff val="5000"/>
                  </a:srgbClr>
                </a:solidFill>
                <a:effectLst>
                  <a:outerShdw blurRad="38100" dist="38100" dir="2700000" algn="tl">
                    <a:srgbClr val="000000">
                      <a:alpha val="43137"/>
                    </a:srgbClr>
                  </a:outerShdw>
                </a:effectLst>
                <a:latin typeface="HGPｺﾞｼｯｸM" pitchFamily="50" charset="-128"/>
                <a:ea typeface="HGPｺﾞｼｯｸM" pitchFamily="50" charset="-128"/>
              </a:rPr>
              <a:t>　　　　　　自殺総合対策大綱</a:t>
            </a:r>
            <a:r>
              <a:rPr lang="ja-JP" altLang="en-US" sz="1100" dirty="0" smtClean="0">
                <a:ln w="1905">
                  <a:noFill/>
                </a:ln>
                <a:solidFill>
                  <a:srgbClr val="000000">
                    <a:lumMod val="95000"/>
                    <a:lumOff val="5000"/>
                  </a:srgbClr>
                </a:solidFill>
                <a:effectLst>
                  <a:outerShdw blurRad="38100" dist="38100" dir="2700000" algn="tl">
                    <a:srgbClr val="000000">
                      <a:alpha val="43137"/>
                    </a:srgbClr>
                  </a:outerShdw>
                </a:effectLst>
                <a:latin typeface="HGPｺﾞｼｯｸM" pitchFamily="50" charset="-128"/>
                <a:ea typeface="HGPｺﾞｼｯｸM" pitchFamily="50" charset="-128"/>
              </a:rPr>
              <a:t> </a:t>
            </a:r>
            <a:r>
              <a:rPr lang="ja-JP" altLang="en-US" sz="1100" dirty="0" smtClean="0">
                <a:ln w="1905">
                  <a:noFill/>
                </a:ln>
                <a:solidFill>
                  <a:srgbClr val="000000">
                    <a:lumMod val="95000"/>
                    <a:lumOff val="5000"/>
                  </a:srgbClr>
                </a:solidFill>
                <a:latin typeface="HGPｺﾞｼｯｸM" pitchFamily="50" charset="-128"/>
                <a:ea typeface="HGPｺﾞｼｯｸM" pitchFamily="50" charset="-128"/>
              </a:rPr>
              <a:t>（</a:t>
            </a:r>
            <a:r>
              <a:rPr lang="en-US" altLang="ja-JP" sz="1100" dirty="0" smtClean="0">
                <a:ln w="1905">
                  <a:noFill/>
                </a:ln>
                <a:solidFill>
                  <a:srgbClr val="000000">
                    <a:lumMod val="95000"/>
                    <a:lumOff val="5000"/>
                  </a:srgbClr>
                </a:solidFill>
                <a:latin typeface="HGPｺﾞｼｯｸM" pitchFamily="50" charset="-128"/>
                <a:ea typeface="HGPｺﾞｼｯｸM" pitchFamily="50" charset="-128"/>
              </a:rPr>
              <a:t>h.24/8/28</a:t>
            </a:r>
            <a:r>
              <a:rPr lang="ja-JP" altLang="en-US" sz="1100" dirty="0" smtClean="0">
                <a:ln w="1905">
                  <a:noFill/>
                </a:ln>
                <a:solidFill>
                  <a:srgbClr val="000000">
                    <a:lumMod val="95000"/>
                    <a:lumOff val="5000"/>
                  </a:srgbClr>
                </a:solidFill>
                <a:latin typeface="HGPｺﾞｼｯｸM" pitchFamily="50" charset="-128"/>
                <a:ea typeface="HGPｺﾞｼｯｸM" pitchFamily="50" charset="-128"/>
              </a:rPr>
              <a:t>閣議決定）</a:t>
            </a:r>
            <a:endParaRPr lang="en-US" altLang="ja-JP" sz="1100" dirty="0" smtClean="0">
              <a:ln w="1905">
                <a:noFill/>
              </a:ln>
              <a:solidFill>
                <a:srgbClr val="000000">
                  <a:lumMod val="95000"/>
                  <a:lumOff val="5000"/>
                </a:srgbClr>
              </a:solidFill>
              <a:latin typeface="HGPｺﾞｼｯｸM" pitchFamily="50" charset="-128"/>
              <a:ea typeface="HGPｺﾞｼｯｸM" pitchFamily="50" charset="-128"/>
            </a:endParaRPr>
          </a:p>
          <a:p>
            <a:pPr algn="ctr"/>
            <a:r>
              <a:rPr lang="ja-JP" altLang="en-US" dirty="0" smtClean="0">
                <a:ln w="1905">
                  <a:noFill/>
                </a:ln>
                <a:solidFill>
                  <a:srgbClr val="000000">
                    <a:lumMod val="95000"/>
                    <a:lumOff val="5000"/>
                  </a:srgbClr>
                </a:solidFill>
                <a:latin typeface="HGPｺﾞｼｯｸM" pitchFamily="50" charset="-128"/>
                <a:ea typeface="HGPｺﾞｼｯｸM" pitchFamily="50" charset="-128"/>
              </a:rPr>
              <a:t>～</a:t>
            </a:r>
            <a:r>
              <a:rPr lang="ja-JP" altLang="en-US" u="sng" dirty="0" smtClean="0">
                <a:ln w="1905">
                  <a:noFill/>
                </a:ln>
                <a:solidFill>
                  <a:srgbClr val="000000">
                    <a:lumMod val="95000"/>
                    <a:lumOff val="5000"/>
                  </a:srgbClr>
                </a:solidFill>
                <a:effectLst>
                  <a:outerShdw blurRad="38100" dist="38100" dir="2700000" algn="tl">
                    <a:srgbClr val="000000">
                      <a:alpha val="43137"/>
                    </a:srgbClr>
                  </a:outerShdw>
                </a:effectLst>
                <a:latin typeface="HGPｺﾞｼｯｸM" pitchFamily="50" charset="-128"/>
                <a:ea typeface="HGPｺﾞｼｯｸM" pitchFamily="50" charset="-128"/>
              </a:rPr>
              <a:t>誰も自殺に追い込まれることのない社会</a:t>
            </a:r>
            <a:r>
              <a:rPr lang="ja-JP" altLang="en-US" dirty="0" smtClean="0">
                <a:ln w="1905">
                  <a:noFill/>
                </a:ln>
                <a:solidFill>
                  <a:srgbClr val="000000">
                    <a:lumMod val="95000"/>
                    <a:lumOff val="5000"/>
                  </a:srgbClr>
                </a:solidFill>
                <a:latin typeface="HGPｺﾞｼｯｸM" pitchFamily="50" charset="-128"/>
                <a:ea typeface="HGPｺﾞｼｯｸM" pitchFamily="50" charset="-128"/>
              </a:rPr>
              <a:t>の実現を目指して～</a:t>
            </a:r>
            <a:endParaRPr lang="ja-JP" altLang="en-US" dirty="0">
              <a:ln w="1905">
                <a:noFill/>
              </a:ln>
              <a:solidFill>
                <a:srgbClr val="000000">
                  <a:lumMod val="95000"/>
                  <a:lumOff val="5000"/>
                </a:srgbClr>
              </a:solidFill>
              <a:latin typeface="HGPｺﾞｼｯｸM" pitchFamily="50" charset="-128"/>
              <a:ea typeface="HGPｺﾞｼｯｸM" pitchFamily="50" charset="-128"/>
            </a:endParaRPr>
          </a:p>
        </p:txBody>
      </p:sp>
      <p:sp>
        <p:nvSpPr>
          <p:cNvPr id="7" name="テキスト ボックス 6"/>
          <p:cNvSpPr txBox="1"/>
          <p:nvPr/>
        </p:nvSpPr>
        <p:spPr>
          <a:xfrm>
            <a:off x="7685343" y="-17921"/>
            <a:ext cx="1215397" cy="215444"/>
          </a:xfrm>
          <a:prstGeom prst="rect">
            <a:avLst/>
          </a:prstGeom>
          <a:noFill/>
          <a:ln>
            <a:noFill/>
          </a:ln>
        </p:spPr>
        <p:txBody>
          <a:bodyPr wrap="none" rtlCol="0">
            <a:spAutoFit/>
          </a:bodyPr>
          <a:lstStyle/>
          <a:p>
            <a:r>
              <a:rPr lang="en-US" altLang="ja-JP" sz="800" dirty="0" smtClean="0">
                <a:solidFill>
                  <a:srgbClr val="000000"/>
                </a:solidFill>
              </a:rPr>
              <a:t>NPO</a:t>
            </a:r>
            <a:r>
              <a:rPr lang="ja-JP" altLang="en-US" sz="800" dirty="0" smtClean="0">
                <a:solidFill>
                  <a:srgbClr val="000000"/>
                </a:solidFill>
              </a:rPr>
              <a:t>法人ライフリンク編</a:t>
            </a:r>
            <a:endParaRPr lang="ja-JP" altLang="en-US" sz="800" dirty="0">
              <a:solidFill>
                <a:srgbClr val="000000"/>
              </a:solidFill>
            </a:endParaRPr>
          </a:p>
        </p:txBody>
      </p:sp>
      <p:sp>
        <p:nvSpPr>
          <p:cNvPr id="17" name="ホームベース 16"/>
          <p:cNvSpPr/>
          <p:nvPr/>
        </p:nvSpPr>
        <p:spPr>
          <a:xfrm>
            <a:off x="805540" y="1008635"/>
            <a:ext cx="5017312" cy="1001356"/>
          </a:xfrm>
          <a:prstGeom prst="homePlate">
            <a:avLst>
              <a:gd name="adj" fmla="val 29118"/>
            </a:avLst>
          </a:prstGeom>
          <a:solidFill>
            <a:srgbClr val="FFFFCC"/>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ja-JP" altLang="en-US">
              <a:solidFill>
                <a:srgbClr val="FFFFCC"/>
              </a:solidFill>
            </a:endParaRPr>
          </a:p>
        </p:txBody>
      </p:sp>
      <p:sp>
        <p:nvSpPr>
          <p:cNvPr id="12" name="テキスト ボックス 11"/>
          <p:cNvSpPr txBox="1"/>
          <p:nvPr/>
        </p:nvSpPr>
        <p:spPr>
          <a:xfrm>
            <a:off x="849075" y="968791"/>
            <a:ext cx="4751622" cy="10520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50000"/>
              </a:lnSpc>
            </a:pPr>
            <a:r>
              <a:rPr lang="ja-JP" altLang="ja-JP" sz="1400" dirty="0" smtClean="0">
                <a:solidFill>
                  <a:srgbClr val="000000"/>
                </a:solidFill>
                <a:latin typeface="HGPｺﾞｼｯｸE" pitchFamily="50" charset="-128"/>
                <a:ea typeface="HGPｺﾞｼｯｸE" pitchFamily="50" charset="-128"/>
              </a:rPr>
              <a:t>自殺</a:t>
            </a:r>
            <a:r>
              <a:rPr lang="ja-JP" altLang="en-US" sz="1400" dirty="0" smtClean="0">
                <a:solidFill>
                  <a:srgbClr val="000000"/>
                </a:solidFill>
                <a:latin typeface="HGPｺﾞｼｯｸE" pitchFamily="50" charset="-128"/>
                <a:ea typeface="HGPｺﾞｼｯｸE" pitchFamily="50" charset="-128"/>
              </a:rPr>
              <a:t>は、その多くが </a:t>
            </a:r>
            <a:r>
              <a:rPr lang="ja-JP" altLang="en-US" sz="1400" dirty="0" smtClean="0">
                <a:solidFill>
                  <a:srgbClr val="FF0000"/>
                </a:solidFill>
                <a:latin typeface="HGPｺﾞｼｯｸE" pitchFamily="50" charset="-128"/>
                <a:ea typeface="HGPｺﾞｼｯｸE" pitchFamily="50" charset="-128"/>
              </a:rPr>
              <a:t>追い込まれた末の死</a:t>
            </a:r>
            <a:endParaRPr lang="en-US" altLang="ja-JP" sz="1400" dirty="0" smtClean="0">
              <a:solidFill>
                <a:srgbClr val="FF0000"/>
              </a:solidFill>
              <a:latin typeface="HGPｺﾞｼｯｸE" pitchFamily="50" charset="-128"/>
              <a:ea typeface="HGPｺﾞｼｯｸE" pitchFamily="50" charset="-128"/>
            </a:endParaRPr>
          </a:p>
          <a:p>
            <a:pPr>
              <a:lnSpc>
                <a:spcPct val="150000"/>
              </a:lnSpc>
            </a:pPr>
            <a:r>
              <a:rPr lang="ja-JP" altLang="ja-JP" sz="1400" dirty="0">
                <a:solidFill>
                  <a:srgbClr val="000000"/>
                </a:solidFill>
                <a:latin typeface="HGPｺﾞｼｯｸE" pitchFamily="50" charset="-128"/>
                <a:ea typeface="HGPｺﾞｼｯｸE" pitchFamily="50" charset="-128"/>
              </a:rPr>
              <a:t>自殺</a:t>
            </a:r>
            <a:r>
              <a:rPr lang="ja-JP" altLang="en-US" sz="1400" dirty="0">
                <a:solidFill>
                  <a:srgbClr val="000000"/>
                </a:solidFill>
                <a:latin typeface="HGPｺﾞｼｯｸE" pitchFamily="50" charset="-128"/>
                <a:ea typeface="HGPｺﾞｼｯｸE" pitchFamily="50" charset="-128"/>
              </a:rPr>
              <a:t>は、その多く</a:t>
            </a:r>
            <a:r>
              <a:rPr lang="ja-JP" altLang="en-US" sz="1400" dirty="0" smtClean="0">
                <a:solidFill>
                  <a:srgbClr val="000000"/>
                </a:solidFill>
                <a:latin typeface="HGPｺﾞｼｯｸE" pitchFamily="50" charset="-128"/>
                <a:ea typeface="HGPｺﾞｼｯｸE" pitchFamily="50" charset="-128"/>
              </a:rPr>
              <a:t>が </a:t>
            </a:r>
            <a:r>
              <a:rPr lang="ja-JP" altLang="en-US" sz="1400" dirty="0" smtClean="0">
                <a:solidFill>
                  <a:srgbClr val="FF0000"/>
                </a:solidFill>
                <a:latin typeface="HGPｺﾞｼｯｸE" pitchFamily="50" charset="-128"/>
                <a:ea typeface="HGPｺﾞｼｯｸE" pitchFamily="50" charset="-128"/>
              </a:rPr>
              <a:t>防ぐ</a:t>
            </a:r>
            <a:r>
              <a:rPr lang="ja-JP" altLang="en-US" sz="1400" dirty="0">
                <a:solidFill>
                  <a:srgbClr val="FF0000"/>
                </a:solidFill>
                <a:latin typeface="HGPｺﾞｼｯｸE" pitchFamily="50" charset="-128"/>
                <a:ea typeface="HGPｺﾞｼｯｸE" pitchFamily="50" charset="-128"/>
              </a:rPr>
              <a:t>ことができる社会的な</a:t>
            </a:r>
            <a:r>
              <a:rPr lang="ja-JP" altLang="en-US" sz="1400" dirty="0" smtClean="0">
                <a:solidFill>
                  <a:srgbClr val="FF0000"/>
                </a:solidFill>
                <a:latin typeface="HGPｺﾞｼｯｸE" pitchFamily="50" charset="-128"/>
                <a:ea typeface="HGPｺﾞｼｯｸE" pitchFamily="50" charset="-128"/>
              </a:rPr>
              <a:t>問題</a:t>
            </a:r>
            <a:endParaRPr lang="ja-JP" altLang="ja-JP" sz="1400" dirty="0">
              <a:solidFill>
                <a:srgbClr val="FF0000"/>
              </a:solidFill>
              <a:latin typeface="HGPｺﾞｼｯｸE" pitchFamily="50" charset="-128"/>
              <a:ea typeface="HGPｺﾞｼｯｸE" pitchFamily="50" charset="-128"/>
            </a:endParaRPr>
          </a:p>
          <a:p>
            <a:pPr>
              <a:lnSpc>
                <a:spcPct val="150000"/>
              </a:lnSpc>
            </a:pPr>
            <a:r>
              <a:rPr lang="ja-JP" altLang="ja-JP" sz="1400" dirty="0">
                <a:solidFill>
                  <a:srgbClr val="000000"/>
                </a:solidFill>
                <a:latin typeface="HGPｺﾞｼｯｸE" pitchFamily="50" charset="-128"/>
                <a:ea typeface="HGPｺﾞｼｯｸE" pitchFamily="50" charset="-128"/>
              </a:rPr>
              <a:t>自殺に追い込まれるという危機</a:t>
            </a:r>
            <a:r>
              <a:rPr lang="ja-JP" altLang="ja-JP" sz="1400" dirty="0" smtClean="0">
                <a:solidFill>
                  <a:srgbClr val="000000"/>
                </a:solidFill>
                <a:latin typeface="HGPｺﾞｼｯｸE" pitchFamily="50" charset="-128"/>
                <a:ea typeface="HGPｺﾞｼｯｸE" pitchFamily="50" charset="-128"/>
              </a:rPr>
              <a:t>は</a:t>
            </a:r>
            <a:r>
              <a:rPr lang="en-US" altLang="ja-JP" sz="1400" dirty="0" smtClean="0">
                <a:solidFill>
                  <a:srgbClr val="000000"/>
                </a:solidFill>
                <a:latin typeface="HGPｺﾞｼｯｸE" pitchFamily="50" charset="-128"/>
                <a:ea typeface="HGPｺﾞｼｯｸE" pitchFamily="50" charset="-128"/>
              </a:rPr>
              <a:t> </a:t>
            </a:r>
            <a:r>
              <a:rPr lang="ja-JP" altLang="ja-JP" sz="1400" dirty="0" smtClean="0">
                <a:solidFill>
                  <a:srgbClr val="000000"/>
                </a:solidFill>
                <a:latin typeface="HGPｺﾞｼｯｸE" pitchFamily="50" charset="-128"/>
                <a:ea typeface="HGPｺﾞｼｯｸE" pitchFamily="50" charset="-128"/>
              </a:rPr>
              <a:t>「</a:t>
            </a:r>
            <a:r>
              <a:rPr lang="ja-JP" altLang="ja-JP" sz="1400" dirty="0">
                <a:solidFill>
                  <a:srgbClr val="FF0000"/>
                </a:solidFill>
                <a:latin typeface="HGPｺﾞｼｯｸE" pitchFamily="50" charset="-128"/>
                <a:ea typeface="HGPｺﾞｼｯｸE" pitchFamily="50" charset="-128"/>
              </a:rPr>
              <a:t>誰にでも起こり得る</a:t>
            </a:r>
            <a:r>
              <a:rPr lang="ja-JP" altLang="ja-JP" sz="1400" dirty="0">
                <a:solidFill>
                  <a:srgbClr val="000000"/>
                </a:solidFill>
                <a:latin typeface="HGPｺﾞｼｯｸE" pitchFamily="50" charset="-128"/>
                <a:ea typeface="HGPｺﾞｼｯｸE" pitchFamily="50" charset="-128"/>
              </a:rPr>
              <a:t>危機</a:t>
            </a:r>
            <a:r>
              <a:rPr lang="ja-JP" altLang="ja-JP" sz="1400" dirty="0" smtClean="0">
                <a:solidFill>
                  <a:srgbClr val="000000"/>
                </a:solidFill>
                <a:latin typeface="HGPｺﾞｼｯｸE" pitchFamily="50" charset="-128"/>
                <a:ea typeface="HGPｺﾞｼｯｸE" pitchFamily="50" charset="-128"/>
              </a:rPr>
              <a:t>」</a:t>
            </a:r>
            <a:endParaRPr lang="ja-JP" altLang="ja-JP" sz="1400" dirty="0">
              <a:solidFill>
                <a:srgbClr val="000000"/>
              </a:solidFill>
              <a:latin typeface="HGPｺﾞｼｯｸE" pitchFamily="50" charset="-128"/>
              <a:ea typeface="HGPｺﾞｼｯｸE" pitchFamily="50" charset="-128"/>
            </a:endParaRPr>
          </a:p>
        </p:txBody>
      </p:sp>
      <p:sp>
        <p:nvSpPr>
          <p:cNvPr id="18" name="テキスト ボックス 17"/>
          <p:cNvSpPr txBox="1"/>
          <p:nvPr/>
        </p:nvSpPr>
        <p:spPr>
          <a:xfrm>
            <a:off x="131789" y="925067"/>
            <a:ext cx="553998" cy="1154085"/>
          </a:xfrm>
          <a:prstGeom prst="rect">
            <a:avLst/>
          </a:prstGeom>
          <a:solidFill>
            <a:srgbClr val="FF0000"/>
          </a:solidFill>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vert="eaVert" wrap="square" rtlCol="0">
            <a:spAutoFit/>
          </a:bodyPr>
          <a:lstStyle/>
          <a:p>
            <a:r>
              <a:rPr lang="ja-JP" altLang="en-US" sz="1200" dirty="0" smtClean="0">
                <a:solidFill>
                  <a:srgbClr val="FFFFFF"/>
                </a:solidFill>
                <a:latin typeface="HGPｺﾞｼｯｸE" pitchFamily="50" charset="-128"/>
                <a:ea typeface="HGPｺﾞｼｯｸE" pitchFamily="50" charset="-128"/>
              </a:rPr>
              <a:t>自殺についての</a:t>
            </a:r>
            <a:endParaRPr lang="en-US" altLang="ja-JP" sz="1200" dirty="0" smtClean="0">
              <a:solidFill>
                <a:srgbClr val="FFFFFF"/>
              </a:solidFill>
              <a:latin typeface="HGPｺﾞｼｯｸE" pitchFamily="50" charset="-128"/>
              <a:ea typeface="HGPｺﾞｼｯｸE" pitchFamily="50" charset="-128"/>
            </a:endParaRPr>
          </a:p>
          <a:p>
            <a:r>
              <a:rPr lang="ja-JP" altLang="en-US" sz="1200" dirty="0">
                <a:solidFill>
                  <a:srgbClr val="FFFFFF"/>
                </a:solidFill>
                <a:latin typeface="HGPｺﾞｼｯｸE" pitchFamily="50" charset="-128"/>
                <a:ea typeface="HGPｺﾞｼｯｸE" pitchFamily="50" charset="-128"/>
              </a:rPr>
              <a:t>基本的</a:t>
            </a:r>
            <a:r>
              <a:rPr lang="ja-JP" altLang="en-US" sz="1200" dirty="0" smtClean="0">
                <a:solidFill>
                  <a:srgbClr val="FFFFFF"/>
                </a:solidFill>
                <a:latin typeface="HGPｺﾞｼｯｸE" pitchFamily="50" charset="-128"/>
                <a:ea typeface="HGPｺﾞｼｯｸE" pitchFamily="50" charset="-128"/>
              </a:rPr>
              <a:t>な</a:t>
            </a:r>
            <a:r>
              <a:rPr lang="ja-JP" altLang="en-US" sz="1200" dirty="0">
                <a:solidFill>
                  <a:srgbClr val="FFFFFF"/>
                </a:solidFill>
                <a:latin typeface="HGPｺﾞｼｯｸE" pitchFamily="50" charset="-128"/>
                <a:ea typeface="HGPｺﾞｼｯｸE" pitchFamily="50" charset="-128"/>
              </a:rPr>
              <a:t>考え方</a:t>
            </a:r>
          </a:p>
        </p:txBody>
      </p:sp>
      <p:sp>
        <p:nvSpPr>
          <p:cNvPr id="21" name="六角形 20"/>
          <p:cNvSpPr/>
          <p:nvPr/>
        </p:nvSpPr>
        <p:spPr>
          <a:xfrm>
            <a:off x="5718554" y="986863"/>
            <a:ext cx="2194993" cy="1023128"/>
          </a:xfrm>
          <a:custGeom>
            <a:avLst/>
            <a:gdLst>
              <a:gd name="connsiteX0" fmla="*/ 0 w 2460172"/>
              <a:gd name="connsiteY0" fmla="*/ 573226 h 1146451"/>
              <a:gd name="connsiteX1" fmla="*/ 199528 w 2460172"/>
              <a:gd name="connsiteY1" fmla="*/ 0 h 1146451"/>
              <a:gd name="connsiteX2" fmla="*/ 2260644 w 2460172"/>
              <a:gd name="connsiteY2" fmla="*/ 0 h 1146451"/>
              <a:gd name="connsiteX3" fmla="*/ 2460172 w 2460172"/>
              <a:gd name="connsiteY3" fmla="*/ 573226 h 1146451"/>
              <a:gd name="connsiteX4" fmla="*/ 2260644 w 2460172"/>
              <a:gd name="connsiteY4" fmla="*/ 1146451 h 1146451"/>
              <a:gd name="connsiteX5" fmla="*/ 199528 w 2460172"/>
              <a:gd name="connsiteY5" fmla="*/ 1146451 h 1146451"/>
              <a:gd name="connsiteX6" fmla="*/ 0 w 2460172"/>
              <a:gd name="connsiteY6" fmla="*/ 573226 h 1146451"/>
              <a:gd name="connsiteX0" fmla="*/ 322986 w 2260644"/>
              <a:gd name="connsiteY0" fmla="*/ 584112 h 1146451"/>
              <a:gd name="connsiteX1" fmla="*/ 0 w 2260644"/>
              <a:gd name="connsiteY1" fmla="*/ 0 h 1146451"/>
              <a:gd name="connsiteX2" fmla="*/ 2061116 w 2260644"/>
              <a:gd name="connsiteY2" fmla="*/ 0 h 1146451"/>
              <a:gd name="connsiteX3" fmla="*/ 2260644 w 2260644"/>
              <a:gd name="connsiteY3" fmla="*/ 573226 h 1146451"/>
              <a:gd name="connsiteX4" fmla="*/ 2061116 w 2260644"/>
              <a:gd name="connsiteY4" fmla="*/ 1146451 h 1146451"/>
              <a:gd name="connsiteX5" fmla="*/ 0 w 2260644"/>
              <a:gd name="connsiteY5" fmla="*/ 1146451 h 1146451"/>
              <a:gd name="connsiteX6" fmla="*/ 322986 w 2260644"/>
              <a:gd name="connsiteY6" fmla="*/ 584112 h 1146451"/>
              <a:gd name="connsiteX0" fmla="*/ 322986 w 2424005"/>
              <a:gd name="connsiteY0" fmla="*/ 584112 h 1146451"/>
              <a:gd name="connsiteX1" fmla="*/ 0 w 2424005"/>
              <a:gd name="connsiteY1" fmla="*/ 0 h 1146451"/>
              <a:gd name="connsiteX2" fmla="*/ 2061116 w 2424005"/>
              <a:gd name="connsiteY2" fmla="*/ 0 h 1146451"/>
              <a:gd name="connsiteX3" fmla="*/ 2260644 w 2424005"/>
              <a:gd name="connsiteY3" fmla="*/ 573226 h 1146451"/>
              <a:gd name="connsiteX4" fmla="*/ 2423949 w 2424005"/>
              <a:gd name="connsiteY4" fmla="*/ 602175 h 1146451"/>
              <a:gd name="connsiteX5" fmla="*/ 2061116 w 2424005"/>
              <a:gd name="connsiteY5" fmla="*/ 1146451 h 1146451"/>
              <a:gd name="connsiteX6" fmla="*/ 0 w 2424005"/>
              <a:gd name="connsiteY6" fmla="*/ 1146451 h 1146451"/>
              <a:gd name="connsiteX7" fmla="*/ 322986 w 2424005"/>
              <a:gd name="connsiteY7" fmla="*/ 584112 h 1146451"/>
              <a:gd name="connsiteX0" fmla="*/ 322986 w 2445701"/>
              <a:gd name="connsiteY0" fmla="*/ 584112 h 1146451"/>
              <a:gd name="connsiteX1" fmla="*/ 0 w 2445701"/>
              <a:gd name="connsiteY1" fmla="*/ 0 h 1146451"/>
              <a:gd name="connsiteX2" fmla="*/ 2061116 w 2445701"/>
              <a:gd name="connsiteY2" fmla="*/ 0 h 1146451"/>
              <a:gd name="connsiteX3" fmla="*/ 2445701 w 2445701"/>
              <a:gd name="connsiteY3" fmla="*/ 573226 h 1146451"/>
              <a:gd name="connsiteX4" fmla="*/ 2423949 w 2445701"/>
              <a:gd name="connsiteY4" fmla="*/ 602175 h 1146451"/>
              <a:gd name="connsiteX5" fmla="*/ 2061116 w 2445701"/>
              <a:gd name="connsiteY5" fmla="*/ 1146451 h 1146451"/>
              <a:gd name="connsiteX6" fmla="*/ 0 w 2445701"/>
              <a:gd name="connsiteY6" fmla="*/ 1146451 h 1146451"/>
              <a:gd name="connsiteX7" fmla="*/ 322986 w 2445701"/>
              <a:gd name="connsiteY7" fmla="*/ 584112 h 11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701" h="1146451">
                <a:moveTo>
                  <a:pt x="322986" y="584112"/>
                </a:moveTo>
                <a:lnTo>
                  <a:pt x="0" y="0"/>
                </a:lnTo>
                <a:lnTo>
                  <a:pt x="2061116" y="0"/>
                </a:lnTo>
                <a:lnTo>
                  <a:pt x="2445701" y="573226"/>
                </a:lnTo>
                <a:cubicBezTo>
                  <a:pt x="2442079" y="590133"/>
                  <a:pt x="2427571" y="585268"/>
                  <a:pt x="2423949" y="602175"/>
                </a:cubicBezTo>
                <a:lnTo>
                  <a:pt x="2061116" y="1146451"/>
                </a:lnTo>
                <a:lnTo>
                  <a:pt x="0" y="1146451"/>
                </a:lnTo>
                <a:lnTo>
                  <a:pt x="322986" y="584112"/>
                </a:ln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ja-JP" altLang="en-US" sz="1400" dirty="0" smtClean="0">
                <a:ln w="1905">
                  <a:noFill/>
                </a:ln>
                <a:solidFill>
                  <a:srgbClr val="FF0000"/>
                </a:solidFill>
                <a:latin typeface="HGPｺﾞｼｯｸE" pitchFamily="50" charset="-128"/>
                <a:ea typeface="HGPｺﾞｼｯｸE" pitchFamily="50" charset="-128"/>
              </a:rPr>
              <a:t>自殺</a:t>
            </a:r>
            <a:r>
              <a:rPr lang="ja-JP" altLang="en-US" sz="1400" dirty="0">
                <a:ln w="1905">
                  <a:noFill/>
                </a:ln>
                <a:solidFill>
                  <a:srgbClr val="FF0000"/>
                </a:solidFill>
                <a:latin typeface="HGPｺﾞｼｯｸE" pitchFamily="50" charset="-128"/>
                <a:ea typeface="HGPｺﾞｼｯｸE" pitchFamily="50" charset="-128"/>
              </a:rPr>
              <a:t>対策</a:t>
            </a:r>
            <a:r>
              <a:rPr lang="ja-JP" altLang="en-US" sz="1400" dirty="0">
                <a:ln w="1905">
                  <a:noFill/>
                </a:ln>
                <a:solidFill>
                  <a:srgbClr val="000000"/>
                </a:solidFill>
                <a:latin typeface="HGPｺﾞｼｯｸE" pitchFamily="50" charset="-128"/>
                <a:ea typeface="HGPｺﾞｼｯｸE" pitchFamily="50" charset="-128"/>
              </a:rPr>
              <a:t>と</a:t>
            </a:r>
            <a:r>
              <a:rPr lang="ja-JP" altLang="en-US" sz="1400" dirty="0" smtClean="0">
                <a:ln w="1905">
                  <a:noFill/>
                </a:ln>
                <a:solidFill>
                  <a:srgbClr val="000000"/>
                </a:solidFill>
                <a:latin typeface="HGPｺﾞｼｯｸE" pitchFamily="50" charset="-128"/>
                <a:ea typeface="HGPｺﾞｼｯｸE" pitchFamily="50" charset="-128"/>
              </a:rPr>
              <a:t>は</a:t>
            </a:r>
            <a:endParaRPr lang="en-US" altLang="ja-JP" sz="1400" dirty="0" smtClean="0">
              <a:ln w="1905">
                <a:noFill/>
              </a:ln>
              <a:solidFill>
                <a:srgbClr val="000000"/>
              </a:solidFill>
              <a:latin typeface="HGPｺﾞｼｯｸE" pitchFamily="50" charset="-128"/>
              <a:ea typeface="HGPｺﾞｼｯｸE" pitchFamily="50" charset="-128"/>
            </a:endParaRPr>
          </a:p>
          <a:p>
            <a:pPr algn="ctr">
              <a:lnSpc>
                <a:spcPct val="150000"/>
              </a:lnSpc>
            </a:pPr>
            <a:r>
              <a:rPr lang="ja-JP" altLang="en-US" sz="1400" dirty="0">
                <a:ln w="1905">
                  <a:noFill/>
                </a:ln>
                <a:solidFill>
                  <a:srgbClr val="000000"/>
                </a:solidFill>
                <a:latin typeface="HGPｺﾞｼｯｸE" pitchFamily="50" charset="-128"/>
                <a:ea typeface="HGPｺﾞｼｯｸE" pitchFamily="50" charset="-128"/>
              </a:rPr>
              <a:t>関係者</a:t>
            </a:r>
            <a:r>
              <a:rPr lang="ja-JP" altLang="en-US" sz="1400" dirty="0" smtClean="0">
                <a:ln w="1905">
                  <a:noFill/>
                </a:ln>
                <a:solidFill>
                  <a:srgbClr val="000000"/>
                </a:solidFill>
                <a:latin typeface="HGPｺﾞｼｯｸE" pitchFamily="50" charset="-128"/>
                <a:ea typeface="HGPｺﾞｼｯｸE" pitchFamily="50" charset="-128"/>
              </a:rPr>
              <a:t>の</a:t>
            </a:r>
            <a:r>
              <a:rPr lang="ja-JP" altLang="en-US" sz="1400" dirty="0">
                <a:ln w="1905">
                  <a:noFill/>
                </a:ln>
                <a:solidFill>
                  <a:srgbClr val="000000"/>
                </a:solidFill>
                <a:latin typeface="HGPｺﾞｼｯｸE" pitchFamily="50" charset="-128"/>
                <a:ea typeface="HGPｺﾞｼｯｸE" pitchFamily="50" charset="-128"/>
              </a:rPr>
              <a:t>連携</a:t>
            </a:r>
            <a:r>
              <a:rPr lang="ja-JP" altLang="en-US" sz="1400" dirty="0" smtClean="0">
                <a:ln w="1905">
                  <a:noFill/>
                </a:ln>
                <a:solidFill>
                  <a:srgbClr val="000000"/>
                </a:solidFill>
                <a:latin typeface="HGPｺﾞｼｯｸE" pitchFamily="50" charset="-128"/>
                <a:ea typeface="HGPｺﾞｼｯｸE" pitchFamily="50" charset="-128"/>
              </a:rPr>
              <a:t>による</a:t>
            </a:r>
            <a:endParaRPr lang="en-US" altLang="ja-JP" sz="1400" dirty="0" smtClean="0">
              <a:ln w="1905">
                <a:noFill/>
              </a:ln>
              <a:solidFill>
                <a:srgbClr val="000000"/>
              </a:solidFill>
              <a:latin typeface="HGPｺﾞｼｯｸE" pitchFamily="50" charset="-128"/>
              <a:ea typeface="HGPｺﾞｼｯｸE" pitchFamily="50" charset="-128"/>
            </a:endParaRPr>
          </a:p>
          <a:p>
            <a:pPr algn="ctr">
              <a:lnSpc>
                <a:spcPct val="150000"/>
              </a:lnSpc>
            </a:pPr>
            <a:r>
              <a:rPr lang="ja-JP" altLang="en-US" sz="1400" dirty="0">
                <a:ln w="1905">
                  <a:noFill/>
                </a:ln>
                <a:solidFill>
                  <a:srgbClr val="000000"/>
                </a:solidFill>
                <a:latin typeface="HGPｺﾞｼｯｸE" pitchFamily="50" charset="-128"/>
                <a:ea typeface="HGPｺﾞｼｯｸE" pitchFamily="50" charset="-128"/>
              </a:rPr>
              <a:t>包括的</a:t>
            </a:r>
            <a:r>
              <a:rPr lang="ja-JP" altLang="en-US" sz="1400" dirty="0" smtClean="0">
                <a:ln w="1905">
                  <a:noFill/>
                </a:ln>
                <a:solidFill>
                  <a:srgbClr val="000000"/>
                </a:solidFill>
                <a:latin typeface="HGPｺﾞｼｯｸE" pitchFamily="50" charset="-128"/>
                <a:ea typeface="HGPｺﾞｼｯｸE" pitchFamily="50" charset="-128"/>
              </a:rPr>
              <a:t>な</a:t>
            </a:r>
            <a:r>
              <a:rPr lang="ja-JP" altLang="en-US" sz="1400" dirty="0">
                <a:ln w="1905">
                  <a:noFill/>
                </a:ln>
                <a:solidFill>
                  <a:srgbClr val="FF0000"/>
                </a:solidFill>
                <a:latin typeface="HGPｺﾞｼｯｸE" pitchFamily="50" charset="-128"/>
                <a:ea typeface="HGPｺﾞｼｯｸE" pitchFamily="50" charset="-128"/>
              </a:rPr>
              <a:t>生きる支援</a:t>
            </a:r>
          </a:p>
        </p:txBody>
      </p:sp>
      <p:sp>
        <p:nvSpPr>
          <p:cNvPr id="14" name="角丸四角形 13"/>
          <p:cNvSpPr/>
          <p:nvPr/>
        </p:nvSpPr>
        <p:spPr>
          <a:xfrm>
            <a:off x="152398" y="2198899"/>
            <a:ext cx="8870985" cy="1632861"/>
          </a:xfrm>
          <a:prstGeom prst="roundRect">
            <a:avLst/>
          </a:prstGeom>
          <a:solidFill>
            <a:schemeClr val="accent1">
              <a:lumMod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endParaRPr>
          </a:p>
        </p:txBody>
      </p:sp>
      <p:sp>
        <p:nvSpPr>
          <p:cNvPr id="16" name="テキスト ボックス 15"/>
          <p:cNvSpPr txBox="1"/>
          <p:nvPr/>
        </p:nvSpPr>
        <p:spPr>
          <a:xfrm>
            <a:off x="2046535" y="2841135"/>
            <a:ext cx="5032147" cy="323165"/>
          </a:xfrm>
          <a:prstGeom prst="rect">
            <a:avLst/>
          </a:prstGeom>
          <a:solidFill>
            <a:srgbClr val="FF0000"/>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ja-JP" altLang="en-US" sz="1500" dirty="0">
                <a:solidFill>
                  <a:srgbClr val="FFFFFF"/>
                </a:solidFill>
                <a:latin typeface="HGPｺﾞｼｯｸE" pitchFamily="50" charset="-128"/>
                <a:ea typeface="HGPｺﾞｼｯｸE" pitchFamily="50" charset="-128"/>
              </a:rPr>
              <a:t>地域レベルの実践的な取組を中心とする自殺対策への転換</a:t>
            </a:r>
            <a:endParaRPr lang="ja-JP" altLang="en-US" sz="1500" dirty="0">
              <a:solidFill>
                <a:srgbClr val="FFFFFF"/>
              </a:solidFill>
            </a:endParaRPr>
          </a:p>
        </p:txBody>
      </p:sp>
      <p:sp>
        <p:nvSpPr>
          <p:cNvPr id="19" name="テキスト ボックス 18"/>
          <p:cNvSpPr txBox="1"/>
          <p:nvPr/>
        </p:nvSpPr>
        <p:spPr>
          <a:xfrm>
            <a:off x="277619" y="2307760"/>
            <a:ext cx="2825132"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ja-JP" altLang="en-US" sz="1200" u="sng" dirty="0">
                <a:solidFill>
                  <a:srgbClr val="C00000"/>
                </a:solidFill>
                <a:latin typeface="HGPｺﾞｼｯｸE" pitchFamily="50" charset="-128"/>
                <a:ea typeface="HGPｺﾞｼｯｸE" pitchFamily="50" charset="-128"/>
              </a:rPr>
              <a:t>自殺の地域診断</a:t>
            </a:r>
            <a:r>
              <a:rPr lang="ja-JP" altLang="en-US" sz="1200" dirty="0">
                <a:solidFill>
                  <a:srgbClr val="000000"/>
                </a:solidFill>
                <a:latin typeface="HGPｺﾞｼｯｸE" pitchFamily="50" charset="-128"/>
                <a:ea typeface="HGPｺﾞｼｯｸE" pitchFamily="50" charset="-128"/>
              </a:rPr>
              <a:t>に基づく「自殺対策</a:t>
            </a:r>
            <a:r>
              <a:rPr lang="ja-JP" altLang="en-US" sz="1200" dirty="0" smtClean="0">
                <a:solidFill>
                  <a:srgbClr val="000000"/>
                </a:solidFill>
                <a:latin typeface="HGPｺﾞｼｯｸE" pitchFamily="50" charset="-128"/>
                <a:ea typeface="HGPｺﾞｼｯｸE" pitchFamily="50" charset="-128"/>
              </a:rPr>
              <a:t>実行</a:t>
            </a:r>
            <a:endParaRPr lang="en-US" altLang="ja-JP" sz="1200" dirty="0" smtClean="0">
              <a:solidFill>
                <a:srgbClr val="000000"/>
              </a:solidFill>
              <a:latin typeface="HGPｺﾞｼｯｸE" pitchFamily="50" charset="-128"/>
              <a:ea typeface="HGPｺﾞｼｯｸE" pitchFamily="50" charset="-128"/>
            </a:endParaRPr>
          </a:p>
          <a:p>
            <a:pPr algn="r"/>
            <a:r>
              <a:rPr lang="ja-JP" altLang="en-US" sz="1200" dirty="0" smtClean="0">
                <a:solidFill>
                  <a:srgbClr val="000000"/>
                </a:solidFill>
                <a:latin typeface="HGPｺﾞｼｯｸE" pitchFamily="50" charset="-128"/>
                <a:ea typeface="HGPｺﾞｼｯｸE" pitchFamily="50" charset="-128"/>
              </a:rPr>
              <a:t>計画</a:t>
            </a:r>
            <a:r>
              <a:rPr lang="ja-JP" altLang="en-US" sz="1200" dirty="0">
                <a:solidFill>
                  <a:srgbClr val="000000"/>
                </a:solidFill>
                <a:latin typeface="HGPｺﾞｼｯｸE" pitchFamily="50" charset="-128"/>
                <a:ea typeface="HGPｺﾞｼｯｸE" pitchFamily="50" charset="-128"/>
              </a:rPr>
              <a:t>」</a:t>
            </a:r>
            <a:r>
              <a:rPr lang="ja-JP" altLang="en-US" sz="1200" dirty="0" smtClean="0">
                <a:solidFill>
                  <a:srgbClr val="000000"/>
                </a:solidFill>
                <a:latin typeface="HGPｺﾞｼｯｸE" pitchFamily="50" charset="-128"/>
                <a:ea typeface="HGPｺﾞｼｯｸE" pitchFamily="50" charset="-128"/>
              </a:rPr>
              <a:t>の立案</a:t>
            </a:r>
            <a:r>
              <a:rPr lang="ja-JP" altLang="en-US" sz="1200" dirty="0">
                <a:solidFill>
                  <a:srgbClr val="000000"/>
                </a:solidFill>
                <a:latin typeface="HGPｺﾞｼｯｸE" pitchFamily="50" charset="-128"/>
                <a:ea typeface="HGPｺﾞｼｯｸE" pitchFamily="50" charset="-128"/>
              </a:rPr>
              <a:t>（＝重点施策の絞り込み）</a:t>
            </a:r>
            <a:endParaRPr lang="en-US" altLang="ja-JP" sz="1200" dirty="0">
              <a:solidFill>
                <a:srgbClr val="000000"/>
              </a:solidFill>
              <a:latin typeface="HGPｺﾞｼｯｸE" pitchFamily="50" charset="-128"/>
              <a:ea typeface="HGPｺﾞｼｯｸE" pitchFamily="50" charset="-128"/>
            </a:endParaRPr>
          </a:p>
        </p:txBody>
      </p:sp>
      <p:sp>
        <p:nvSpPr>
          <p:cNvPr id="20" name="テキスト ボックス 19"/>
          <p:cNvSpPr txBox="1"/>
          <p:nvPr/>
        </p:nvSpPr>
        <p:spPr>
          <a:xfrm>
            <a:off x="3156856" y="2307703"/>
            <a:ext cx="2818400"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ja-JP" altLang="en-US" sz="1200" dirty="0">
                <a:solidFill>
                  <a:srgbClr val="000000"/>
                </a:solidFill>
                <a:latin typeface="HGPｺﾞｼｯｸE" pitchFamily="50" charset="-128"/>
                <a:ea typeface="HGPｺﾞｼｯｸE" pitchFamily="50" charset="-128"/>
              </a:rPr>
              <a:t>地域のハイリスク群を支援するため</a:t>
            </a:r>
            <a:r>
              <a:rPr lang="ja-JP" altLang="en-US" sz="1200" dirty="0" smtClean="0">
                <a:solidFill>
                  <a:srgbClr val="000000"/>
                </a:solidFill>
                <a:latin typeface="HGPｺﾞｼｯｸE" pitchFamily="50" charset="-128"/>
                <a:ea typeface="HGPｺﾞｼｯｸE" pitchFamily="50" charset="-128"/>
              </a:rPr>
              <a:t>の</a:t>
            </a:r>
            <a:endParaRPr lang="en-US" altLang="ja-JP" sz="1200" dirty="0" smtClean="0">
              <a:solidFill>
                <a:srgbClr val="000000"/>
              </a:solidFill>
              <a:latin typeface="HGPｺﾞｼｯｸE" pitchFamily="50" charset="-128"/>
              <a:ea typeface="HGPｺﾞｼｯｸE" pitchFamily="50" charset="-128"/>
            </a:endParaRPr>
          </a:p>
          <a:p>
            <a:r>
              <a:rPr lang="ja-JP" altLang="en-US" sz="1200" dirty="0" smtClean="0">
                <a:solidFill>
                  <a:srgbClr val="000000"/>
                </a:solidFill>
                <a:latin typeface="HGPｺﾞｼｯｸE" pitchFamily="50" charset="-128"/>
                <a:ea typeface="HGPｺﾞｼｯｸE" pitchFamily="50" charset="-128"/>
              </a:rPr>
              <a:t>「</a:t>
            </a:r>
            <a:r>
              <a:rPr lang="ja-JP" altLang="en-US" sz="1200" dirty="0">
                <a:solidFill>
                  <a:srgbClr val="000000"/>
                </a:solidFill>
                <a:latin typeface="HGPｺﾞｼｯｸE" pitchFamily="50" charset="-128"/>
                <a:ea typeface="HGPｺﾞｼｯｸE" pitchFamily="50" charset="-128"/>
              </a:rPr>
              <a:t>様々な</a:t>
            </a:r>
            <a:r>
              <a:rPr lang="ja-JP" altLang="en-US" sz="1200" u="sng" dirty="0">
                <a:solidFill>
                  <a:srgbClr val="C00000"/>
                </a:solidFill>
                <a:latin typeface="HGPｺﾞｼｯｸE" pitchFamily="50" charset="-128"/>
                <a:ea typeface="HGPｺﾞｼｯｸE" pitchFamily="50" charset="-128"/>
              </a:rPr>
              <a:t>関係機関との緊密な連携</a:t>
            </a:r>
            <a:r>
              <a:rPr lang="ja-JP" altLang="en-US" sz="1200" dirty="0">
                <a:solidFill>
                  <a:srgbClr val="000000"/>
                </a:solidFill>
                <a:latin typeface="HGPｺﾞｼｯｸE" pitchFamily="50" charset="-128"/>
                <a:ea typeface="HGPｺﾞｼｯｸE" pitchFamily="50" charset="-128"/>
              </a:rPr>
              <a:t>・協働」</a:t>
            </a:r>
            <a:endParaRPr lang="ja-JP" altLang="en-US" sz="1200" dirty="0">
              <a:solidFill>
                <a:srgbClr val="000000"/>
              </a:solidFill>
            </a:endParaRPr>
          </a:p>
        </p:txBody>
      </p:sp>
      <p:sp>
        <p:nvSpPr>
          <p:cNvPr id="24" name="テキスト ボックス 23"/>
          <p:cNvSpPr txBox="1"/>
          <p:nvPr/>
        </p:nvSpPr>
        <p:spPr>
          <a:xfrm>
            <a:off x="6037760" y="2303268"/>
            <a:ext cx="2818400"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ja-JP" altLang="en-US" sz="1200" dirty="0">
                <a:solidFill>
                  <a:srgbClr val="000000"/>
                </a:solidFill>
                <a:latin typeface="HGPｺﾞｼｯｸE" pitchFamily="50" charset="-128"/>
                <a:ea typeface="HGPｺﾞｼｯｸE" pitchFamily="50" charset="-128"/>
              </a:rPr>
              <a:t>地域の支援策・相談</a:t>
            </a:r>
            <a:r>
              <a:rPr lang="ja-JP" altLang="en-US" sz="1200" u="sng" dirty="0">
                <a:solidFill>
                  <a:srgbClr val="C00000"/>
                </a:solidFill>
                <a:latin typeface="HGPｺﾞｼｯｸE" pitchFamily="50" charset="-128"/>
                <a:ea typeface="HGPｺﾞｼｯｸE" pitchFamily="50" charset="-128"/>
              </a:rPr>
              <a:t>窓口情報等</a:t>
            </a:r>
            <a:r>
              <a:rPr lang="ja-JP" altLang="en-US" sz="1200" u="sng" dirty="0" smtClean="0">
                <a:solidFill>
                  <a:srgbClr val="C00000"/>
                </a:solidFill>
                <a:latin typeface="HGPｺﾞｼｯｸE" pitchFamily="50" charset="-128"/>
                <a:ea typeface="HGPｺﾞｼｯｸE" pitchFamily="50" charset="-128"/>
              </a:rPr>
              <a:t>の周知</a:t>
            </a:r>
            <a:endParaRPr lang="en-US" altLang="ja-JP" sz="1200" u="sng" dirty="0" smtClean="0">
              <a:solidFill>
                <a:srgbClr val="C00000"/>
              </a:solidFill>
              <a:latin typeface="HGPｺﾞｼｯｸE" pitchFamily="50" charset="-128"/>
              <a:ea typeface="HGPｺﾞｼｯｸE" pitchFamily="50" charset="-128"/>
            </a:endParaRPr>
          </a:p>
          <a:p>
            <a:r>
              <a:rPr lang="ja-JP" altLang="en-US" sz="1200" u="sng" dirty="0" smtClean="0">
                <a:solidFill>
                  <a:srgbClr val="C00000"/>
                </a:solidFill>
                <a:latin typeface="HGPｺﾞｼｯｸE" pitchFamily="50" charset="-128"/>
                <a:ea typeface="HGPｺﾞｼｯｸE" pitchFamily="50" charset="-128"/>
              </a:rPr>
              <a:t>徹底</a:t>
            </a:r>
            <a:r>
              <a:rPr lang="ja-JP" altLang="en-US" sz="1200" dirty="0" smtClean="0">
                <a:solidFill>
                  <a:srgbClr val="000000"/>
                </a:solidFill>
                <a:latin typeface="HGPｺﾞｼｯｸE" pitchFamily="50" charset="-128"/>
                <a:ea typeface="HGPｺﾞｼｯｸE" pitchFamily="50" charset="-128"/>
              </a:rPr>
              <a:t>（＝ネット上の支援情報検索</a:t>
            </a:r>
            <a:r>
              <a:rPr lang="ja-JP" altLang="en-US" sz="1200" dirty="0">
                <a:solidFill>
                  <a:srgbClr val="000000"/>
                </a:solidFill>
                <a:latin typeface="HGPｺﾞｼｯｸE" pitchFamily="50" charset="-128"/>
                <a:ea typeface="HGPｺﾞｼｯｸE" pitchFamily="50" charset="-128"/>
              </a:rPr>
              <a:t>サイト）</a:t>
            </a:r>
            <a:endParaRPr lang="en-US" altLang="ja-JP" sz="1200" dirty="0">
              <a:solidFill>
                <a:srgbClr val="000000"/>
              </a:solidFill>
              <a:latin typeface="HGPｺﾞｼｯｸE" pitchFamily="50" charset="-128"/>
              <a:ea typeface="HGPｺﾞｼｯｸE" pitchFamily="50" charset="-128"/>
            </a:endParaRPr>
          </a:p>
        </p:txBody>
      </p:sp>
      <p:sp>
        <p:nvSpPr>
          <p:cNvPr id="26" name="テキスト ボックス 25"/>
          <p:cNvSpPr txBox="1"/>
          <p:nvPr/>
        </p:nvSpPr>
        <p:spPr>
          <a:xfrm>
            <a:off x="293863" y="3265681"/>
            <a:ext cx="2808887"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ja-JP" altLang="en-US" sz="1200" dirty="0">
                <a:solidFill>
                  <a:srgbClr val="000000"/>
                </a:solidFill>
                <a:latin typeface="HGPｺﾞｼｯｸE" pitchFamily="50" charset="-128"/>
                <a:ea typeface="HGPｺﾞｼｯｸE" pitchFamily="50" charset="-128"/>
              </a:rPr>
              <a:t>地域の</a:t>
            </a:r>
            <a:r>
              <a:rPr lang="ja-JP" altLang="en-US" sz="1200" u="sng" dirty="0">
                <a:solidFill>
                  <a:srgbClr val="C00000"/>
                </a:solidFill>
                <a:latin typeface="HGPｺﾞｼｯｸE" pitchFamily="50" charset="-128"/>
                <a:ea typeface="HGPｺﾞｼｯｸE" pitchFamily="50" charset="-128"/>
              </a:rPr>
              <a:t>居場所づくり</a:t>
            </a:r>
            <a:r>
              <a:rPr lang="ja-JP" altLang="en-US" sz="1200" dirty="0">
                <a:solidFill>
                  <a:srgbClr val="000000"/>
                </a:solidFill>
                <a:latin typeface="HGPｺﾞｼｯｸE" pitchFamily="50" charset="-128"/>
                <a:ea typeface="HGPｺﾞｼｯｸE" pitchFamily="50" charset="-128"/>
              </a:rPr>
              <a:t>、生活困窮者へ</a:t>
            </a:r>
            <a:r>
              <a:rPr lang="ja-JP" altLang="en-US" sz="1200" dirty="0" smtClean="0">
                <a:solidFill>
                  <a:srgbClr val="000000"/>
                </a:solidFill>
                <a:latin typeface="HGPｺﾞｼｯｸE" pitchFamily="50" charset="-128"/>
                <a:ea typeface="HGPｺﾞｼｯｸE" pitchFamily="50" charset="-128"/>
              </a:rPr>
              <a:t>の</a:t>
            </a:r>
            <a:endParaRPr lang="en-US" altLang="ja-JP" sz="1200" dirty="0" smtClean="0">
              <a:solidFill>
                <a:srgbClr val="000000"/>
              </a:solidFill>
              <a:latin typeface="HGPｺﾞｼｯｸE" pitchFamily="50" charset="-128"/>
              <a:ea typeface="HGPｺﾞｼｯｸE" pitchFamily="50" charset="-128"/>
            </a:endParaRPr>
          </a:p>
          <a:p>
            <a:pPr algn="r"/>
            <a:r>
              <a:rPr lang="ja-JP" altLang="en-US" sz="1200" u="sng" dirty="0" smtClean="0">
                <a:solidFill>
                  <a:srgbClr val="C00000"/>
                </a:solidFill>
                <a:latin typeface="HGPｺﾞｼｯｸE" pitchFamily="50" charset="-128"/>
                <a:ea typeface="HGPｺﾞｼｯｸE" pitchFamily="50" charset="-128"/>
              </a:rPr>
              <a:t>総合</a:t>
            </a:r>
            <a:r>
              <a:rPr lang="ja-JP" altLang="en-US" sz="1200" u="sng" dirty="0">
                <a:solidFill>
                  <a:srgbClr val="C00000"/>
                </a:solidFill>
                <a:latin typeface="HGPｺﾞｼｯｸE" pitchFamily="50" charset="-128"/>
                <a:ea typeface="HGPｺﾞｼｯｸE" pitchFamily="50" charset="-128"/>
              </a:rPr>
              <a:t>相談会</a:t>
            </a:r>
            <a:r>
              <a:rPr lang="ja-JP" altLang="en-US" sz="1200" dirty="0" smtClean="0">
                <a:solidFill>
                  <a:srgbClr val="000000"/>
                </a:solidFill>
                <a:latin typeface="HGPｺﾞｼｯｸE" pitchFamily="50" charset="-128"/>
                <a:ea typeface="HGPｺﾞｼｯｸE" pitchFamily="50" charset="-128"/>
              </a:rPr>
              <a:t>、連携調整を担う人材養成</a:t>
            </a:r>
            <a:endParaRPr lang="en-US" altLang="ja-JP" sz="1200" dirty="0">
              <a:solidFill>
                <a:srgbClr val="000000"/>
              </a:solidFill>
              <a:latin typeface="HGPｺﾞｼｯｸE" pitchFamily="50" charset="-128"/>
              <a:ea typeface="HGPｺﾞｼｯｸE" pitchFamily="50" charset="-128"/>
            </a:endParaRPr>
          </a:p>
        </p:txBody>
      </p:sp>
      <p:sp>
        <p:nvSpPr>
          <p:cNvPr id="29" name="テキスト ボックス 28"/>
          <p:cNvSpPr txBox="1"/>
          <p:nvPr/>
        </p:nvSpPr>
        <p:spPr>
          <a:xfrm>
            <a:off x="3156852" y="3265667"/>
            <a:ext cx="2818404"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ja-JP" altLang="en-US" sz="1200" dirty="0">
                <a:solidFill>
                  <a:srgbClr val="000000"/>
                </a:solidFill>
                <a:latin typeface="HGPｺﾞｼｯｸE" pitchFamily="50" charset="-128"/>
                <a:ea typeface="HGPｺﾞｼｯｸE" pitchFamily="50" charset="-128"/>
              </a:rPr>
              <a:t>地域における</a:t>
            </a:r>
            <a:r>
              <a:rPr lang="ja-JP" altLang="en-US" sz="1200" u="sng" dirty="0">
                <a:solidFill>
                  <a:srgbClr val="C00000"/>
                </a:solidFill>
                <a:latin typeface="HGPｺﾞｼｯｸE" pitchFamily="50" charset="-128"/>
                <a:ea typeface="HGPｺﾞｼｯｸE" pitchFamily="50" charset="-128"/>
              </a:rPr>
              <a:t>先進的な取組（地方</a:t>
            </a:r>
            <a:r>
              <a:rPr lang="ja-JP" altLang="en-US" sz="1200" u="sng" dirty="0" smtClean="0">
                <a:solidFill>
                  <a:srgbClr val="C00000"/>
                </a:solidFill>
                <a:latin typeface="HGPｺﾞｼｯｸE" pitchFamily="50" charset="-128"/>
                <a:ea typeface="HGPｺﾞｼｯｸE" pitchFamily="50" charset="-128"/>
              </a:rPr>
              <a:t>公共</a:t>
            </a:r>
            <a:endParaRPr lang="en-US" altLang="ja-JP" sz="1200" u="sng" dirty="0" smtClean="0">
              <a:solidFill>
                <a:srgbClr val="C00000"/>
              </a:solidFill>
              <a:latin typeface="HGPｺﾞｼｯｸE" pitchFamily="50" charset="-128"/>
              <a:ea typeface="HGPｺﾞｼｯｸE" pitchFamily="50" charset="-128"/>
            </a:endParaRPr>
          </a:p>
          <a:p>
            <a:pPr algn="r"/>
            <a:r>
              <a:rPr lang="ja-JP" altLang="en-US" sz="1200" u="sng" dirty="0" smtClean="0">
                <a:solidFill>
                  <a:srgbClr val="C00000"/>
                </a:solidFill>
                <a:latin typeface="HGPｺﾞｼｯｸE" pitchFamily="50" charset="-128"/>
                <a:ea typeface="HGPｺﾞｼｯｸE" pitchFamily="50" charset="-128"/>
              </a:rPr>
              <a:t>団体</a:t>
            </a:r>
            <a:r>
              <a:rPr lang="ja-JP" altLang="en-US" sz="1200" u="sng" dirty="0">
                <a:solidFill>
                  <a:srgbClr val="C00000"/>
                </a:solidFill>
                <a:latin typeface="HGPｺﾞｼｯｸE" pitchFamily="50" charset="-128"/>
                <a:ea typeface="HGPｺﾞｼｯｸE" pitchFamily="50" charset="-128"/>
              </a:rPr>
              <a:t>の規模等別）</a:t>
            </a:r>
            <a:r>
              <a:rPr lang="ja-JP" altLang="en-US" sz="1200" dirty="0">
                <a:solidFill>
                  <a:srgbClr val="000000"/>
                </a:solidFill>
                <a:latin typeface="HGPｺﾞｼｯｸE" pitchFamily="50" charset="-128"/>
                <a:ea typeface="HGPｺﾞｼｯｸE" pitchFamily="50" charset="-128"/>
              </a:rPr>
              <a:t>の全国への普及</a:t>
            </a:r>
            <a:endParaRPr lang="en-US" altLang="ja-JP" sz="1200" dirty="0">
              <a:solidFill>
                <a:srgbClr val="000000"/>
              </a:solidFill>
              <a:latin typeface="HGPｺﾞｼｯｸE" pitchFamily="50" charset="-128"/>
              <a:ea typeface="HGPｺﾞｼｯｸE" pitchFamily="50" charset="-128"/>
            </a:endParaRPr>
          </a:p>
        </p:txBody>
      </p:sp>
      <p:sp>
        <p:nvSpPr>
          <p:cNvPr id="30" name="テキスト ボックス 29"/>
          <p:cNvSpPr txBox="1"/>
          <p:nvPr/>
        </p:nvSpPr>
        <p:spPr>
          <a:xfrm>
            <a:off x="6037755" y="3261232"/>
            <a:ext cx="2823213"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ja-JP" altLang="en-US" sz="1200" u="sng" dirty="0">
                <a:solidFill>
                  <a:srgbClr val="C00000"/>
                </a:solidFill>
                <a:latin typeface="HGPｺﾞｼｯｸE" pitchFamily="50" charset="-128"/>
                <a:ea typeface="HGPｺﾞｼｯｸE" pitchFamily="50" charset="-128"/>
              </a:rPr>
              <a:t>複数の地方公共団体による連携</a:t>
            </a:r>
            <a:r>
              <a:rPr lang="ja-JP" altLang="en-US" sz="1200" dirty="0" smtClean="0">
                <a:solidFill>
                  <a:srgbClr val="000000"/>
                </a:solidFill>
                <a:latin typeface="HGPｺﾞｼｯｸE" pitchFamily="50" charset="-128"/>
                <a:ea typeface="HGPｺﾞｼｯｸE" pitchFamily="50" charset="-128"/>
              </a:rPr>
              <a:t>の</a:t>
            </a:r>
            <a:endParaRPr lang="en-US" altLang="ja-JP" sz="1200" dirty="0" smtClean="0">
              <a:solidFill>
                <a:srgbClr val="000000"/>
              </a:solidFill>
              <a:latin typeface="HGPｺﾞｼｯｸE" pitchFamily="50" charset="-128"/>
              <a:ea typeface="HGPｺﾞｼｯｸE" pitchFamily="50" charset="-128"/>
            </a:endParaRPr>
          </a:p>
          <a:p>
            <a:pPr algn="r"/>
            <a:r>
              <a:rPr lang="ja-JP" altLang="en-US" sz="1200" dirty="0" smtClean="0">
                <a:solidFill>
                  <a:srgbClr val="000000"/>
                </a:solidFill>
                <a:latin typeface="HGPｺﾞｼｯｸE" pitchFamily="50" charset="-128"/>
                <a:ea typeface="HGPｺﾞｼｯｸE" pitchFamily="50" charset="-128"/>
              </a:rPr>
              <a:t>取組</a:t>
            </a:r>
            <a:r>
              <a:rPr lang="ja-JP" altLang="en-US" sz="1200" dirty="0">
                <a:solidFill>
                  <a:srgbClr val="000000"/>
                </a:solidFill>
                <a:latin typeface="HGPｺﾞｼｯｸE" pitchFamily="50" charset="-128"/>
                <a:ea typeface="HGPｺﾞｼｯｸE" pitchFamily="50" charset="-128"/>
              </a:rPr>
              <a:t>への積極的な支援</a:t>
            </a:r>
            <a:endParaRPr lang="en-US" altLang="ja-JP" sz="1200" dirty="0">
              <a:solidFill>
                <a:srgbClr val="000000"/>
              </a:solidFill>
              <a:latin typeface="HGPｺﾞｼｯｸE" pitchFamily="50" charset="-128"/>
              <a:ea typeface="HGPｺﾞｼｯｸE" pitchFamily="50" charset="-128"/>
            </a:endParaRPr>
          </a:p>
        </p:txBody>
      </p:sp>
      <p:sp>
        <p:nvSpPr>
          <p:cNvPr id="34" name="テキスト ボックス 33"/>
          <p:cNvSpPr txBox="1"/>
          <p:nvPr/>
        </p:nvSpPr>
        <p:spPr>
          <a:xfrm>
            <a:off x="7282698" y="3951503"/>
            <a:ext cx="1729800" cy="276999"/>
          </a:xfrm>
          <a:prstGeom prst="rect">
            <a:avLst/>
          </a:prstGeom>
          <a:solidFill>
            <a:srgbClr val="FF0000"/>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1200" dirty="0" smtClean="0">
                <a:solidFill>
                  <a:srgbClr val="FFFFFF"/>
                </a:solidFill>
                <a:latin typeface="HGPｺﾞｼｯｸE" pitchFamily="50" charset="-128"/>
                <a:ea typeface="HGPｺﾞｼｯｸE" pitchFamily="50" charset="-128"/>
              </a:rPr>
              <a:t>その他の見直しポイント</a:t>
            </a:r>
            <a:endParaRPr lang="ja-JP" altLang="en-US" sz="1200" dirty="0">
              <a:solidFill>
                <a:srgbClr val="FFFFFF"/>
              </a:solidFill>
            </a:endParaRPr>
          </a:p>
        </p:txBody>
      </p:sp>
      <p:cxnSp>
        <p:nvCxnSpPr>
          <p:cNvPr id="41" name="直線コネクタ 40"/>
          <p:cNvCxnSpPr/>
          <p:nvPr/>
        </p:nvCxnSpPr>
        <p:spPr>
          <a:xfrm>
            <a:off x="152398" y="4131666"/>
            <a:ext cx="7130300" cy="0"/>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028048" y="928677"/>
            <a:ext cx="923330" cy="1154085"/>
          </a:xfrm>
          <a:prstGeom prst="rect">
            <a:avLst/>
          </a:prstGeom>
          <a:solidFill>
            <a:srgbClr val="FFCC99"/>
          </a:solidFill>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vert="eaVert" wrap="square" rtlCol="0">
            <a:spAutoFit/>
          </a:bodyPr>
          <a:lstStyle/>
          <a:p>
            <a:r>
              <a:rPr lang="ja-JP" altLang="en-US" sz="1200" dirty="0" smtClean="0">
                <a:solidFill>
                  <a:srgbClr val="000000"/>
                </a:solidFill>
                <a:latin typeface="HGPｺﾞｼｯｸE" pitchFamily="50" charset="-128"/>
                <a:ea typeface="HGPｺﾞｼｯｸE" pitchFamily="50" charset="-128"/>
              </a:rPr>
              <a:t>国、地方公共団体、関係団体、民間団体等による密接な連携</a:t>
            </a:r>
            <a:endParaRPr lang="ja-JP" altLang="en-US" sz="1200" dirty="0">
              <a:solidFill>
                <a:srgbClr val="000000"/>
              </a:solidFill>
              <a:latin typeface="HGPｺﾞｼｯｸE" pitchFamily="50" charset="-128"/>
              <a:ea typeface="HGPｺﾞｼｯｸE" pitchFamily="50" charset="-128"/>
            </a:endParaRPr>
          </a:p>
        </p:txBody>
      </p:sp>
      <p:graphicFrame>
        <p:nvGraphicFramePr>
          <p:cNvPr id="4" name="図表 3"/>
          <p:cNvGraphicFramePr/>
          <p:nvPr>
            <p:extLst>
              <p:ext uri="{D42A27DB-BD31-4B8C-83A1-F6EECF244321}">
                <p14:modId xmlns:p14="http://schemas.microsoft.com/office/powerpoint/2010/main" val="3963895335"/>
              </p:ext>
            </p:extLst>
          </p:nvPr>
        </p:nvGraphicFramePr>
        <p:xfrm>
          <a:off x="44702" y="4310743"/>
          <a:ext cx="9001320" cy="2416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1777641"/>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グラフ 6"/>
          <p:cNvGraphicFramePr>
            <a:graphicFrameLocks/>
          </p:cNvGraphicFramePr>
          <p:nvPr>
            <p:extLst/>
          </p:nvPr>
        </p:nvGraphicFramePr>
        <p:xfrm>
          <a:off x="3941763" y="2786063"/>
          <a:ext cx="5356225" cy="4419600"/>
        </p:xfrm>
        <a:graphic>
          <a:graphicData uri="http://schemas.openxmlformats.org/presentationml/2006/ole">
            <mc:AlternateContent xmlns:mc="http://schemas.openxmlformats.org/markup-compatibility/2006">
              <mc:Choice xmlns:v="urn:schemas-microsoft-com:vml" Requires="v">
                <p:oleObj spid="_x0000_s64526" name="ワークシート" r:id="rId5" imgW="5476959" imgH="4619557" progId="Excel.Sheet.8">
                  <p:embed/>
                </p:oleObj>
              </mc:Choice>
              <mc:Fallback>
                <p:oleObj name="ワークシート" r:id="rId5" imgW="5476959" imgH="4619557" progId="Excel.Sheet.8">
                  <p:embed/>
                  <p:pic>
                    <p:nvPicPr>
                      <p:cNvPr id="0" name=""/>
                      <p:cNvPicPr>
                        <a:picLocks noChangeArrowheads="1"/>
                      </p:cNvPicPr>
                      <p:nvPr/>
                    </p:nvPicPr>
                    <p:blipFill>
                      <a:blip r:embed="rId6"/>
                      <a:srcRect/>
                      <a:stretch>
                        <a:fillRect/>
                      </a:stretch>
                    </p:blipFill>
                    <p:spPr bwMode="auto">
                      <a:xfrm>
                        <a:off x="3941763" y="2786063"/>
                        <a:ext cx="5356225" cy="4419600"/>
                      </a:xfrm>
                      <a:prstGeom prst="rect">
                        <a:avLst/>
                      </a:prstGeom>
                      <a:noFill/>
                      <a:extLst/>
                    </p:spPr>
                  </p:pic>
                </p:oleObj>
              </mc:Fallback>
            </mc:AlternateContent>
          </a:graphicData>
        </a:graphic>
      </p:graphicFrame>
      <p:graphicFrame>
        <p:nvGraphicFramePr>
          <p:cNvPr id="30723" name="グラフ 3"/>
          <p:cNvGraphicFramePr>
            <a:graphicFrameLocks/>
          </p:cNvGraphicFramePr>
          <p:nvPr>
            <p:extLst/>
          </p:nvPr>
        </p:nvGraphicFramePr>
        <p:xfrm>
          <a:off x="360363" y="666750"/>
          <a:ext cx="4770437" cy="3906838"/>
        </p:xfrm>
        <a:graphic>
          <a:graphicData uri="http://schemas.openxmlformats.org/presentationml/2006/ole">
            <mc:AlternateContent xmlns:mc="http://schemas.openxmlformats.org/markup-compatibility/2006">
              <mc:Choice xmlns:v="urn:schemas-microsoft-com:vml" Requires="v">
                <p:oleObj spid="_x0000_s64527" name="ワークシート" r:id="rId8" imgW="4772143" imgH="3905385" progId="Excel.Sheet.8">
                  <p:embed/>
                </p:oleObj>
              </mc:Choice>
              <mc:Fallback>
                <p:oleObj name="ワークシート" r:id="rId8" imgW="4772143" imgH="3905385" progId="Excel.Sheet.8">
                  <p:embed/>
                  <p:pic>
                    <p:nvPicPr>
                      <p:cNvPr id="0" name=""/>
                      <p:cNvPicPr>
                        <a:picLocks noChangeArrowheads="1"/>
                      </p:cNvPicPr>
                      <p:nvPr/>
                    </p:nvPicPr>
                    <p:blipFill>
                      <a:blip r:embed="rId9"/>
                      <a:srcRect/>
                      <a:stretch>
                        <a:fillRect/>
                      </a:stretch>
                    </p:blipFill>
                    <p:spPr bwMode="auto">
                      <a:xfrm>
                        <a:off x="360363" y="666750"/>
                        <a:ext cx="4770437" cy="3906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グラフ 4"/>
          <p:cNvGraphicFramePr>
            <a:graphicFrameLocks/>
          </p:cNvGraphicFramePr>
          <p:nvPr>
            <p:extLst/>
          </p:nvPr>
        </p:nvGraphicFramePr>
        <p:xfrm>
          <a:off x="5011738" y="573088"/>
          <a:ext cx="4097337" cy="3341687"/>
        </p:xfrm>
        <a:graphic>
          <a:graphicData uri="http://schemas.openxmlformats.org/presentationml/2006/ole">
            <mc:AlternateContent xmlns:mc="http://schemas.openxmlformats.org/markup-compatibility/2006">
              <mc:Choice xmlns:v="urn:schemas-microsoft-com:vml" Requires="v">
                <p:oleObj spid="_x0000_s64528" name="ワークシート" r:id="rId11" imgW="4095649" imgH="3343343" progId="Excel.Sheet.8">
                  <p:embed/>
                </p:oleObj>
              </mc:Choice>
              <mc:Fallback>
                <p:oleObj name="ワークシート" r:id="rId11" imgW="4095649" imgH="3343343" progId="Excel.Sheet.8">
                  <p:embed/>
                  <p:pic>
                    <p:nvPicPr>
                      <p:cNvPr id="0" name=""/>
                      <p:cNvPicPr>
                        <a:picLocks noChangeArrowheads="1"/>
                      </p:cNvPicPr>
                      <p:nvPr/>
                    </p:nvPicPr>
                    <p:blipFill>
                      <a:blip r:embed="rId12"/>
                      <a:srcRect/>
                      <a:stretch>
                        <a:fillRect/>
                      </a:stretch>
                    </p:blipFill>
                    <p:spPr bwMode="auto">
                      <a:xfrm>
                        <a:off x="5011738" y="573088"/>
                        <a:ext cx="4097337" cy="334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5" name="グラフ 5"/>
          <p:cNvGraphicFramePr>
            <a:graphicFrameLocks/>
          </p:cNvGraphicFramePr>
          <p:nvPr>
            <p:extLst/>
          </p:nvPr>
        </p:nvGraphicFramePr>
        <p:xfrm>
          <a:off x="376238" y="3554413"/>
          <a:ext cx="4030662" cy="3692525"/>
        </p:xfrm>
        <a:graphic>
          <a:graphicData uri="http://schemas.openxmlformats.org/presentationml/2006/ole">
            <mc:AlternateContent xmlns:mc="http://schemas.openxmlformats.org/markup-compatibility/2006">
              <mc:Choice xmlns:v="urn:schemas-microsoft-com:vml" Requires="v">
                <p:oleObj spid="_x0000_s64529" name="ワークシート" r:id="rId14" imgW="4114800" imgH="3771900" progId="Excel.Sheet.8">
                  <p:embed/>
                </p:oleObj>
              </mc:Choice>
              <mc:Fallback>
                <p:oleObj name="ワークシート" r:id="rId14" imgW="4114800" imgH="3771900" progId="Excel.Sheet.8">
                  <p:embed/>
                  <p:pic>
                    <p:nvPicPr>
                      <p:cNvPr id="0" name=""/>
                      <p:cNvPicPr>
                        <a:picLocks noChangeArrowheads="1"/>
                      </p:cNvPicPr>
                      <p:nvPr/>
                    </p:nvPicPr>
                    <p:blipFill>
                      <a:blip r:embed="rId15"/>
                      <a:srcRect/>
                      <a:stretch>
                        <a:fillRect/>
                      </a:stretch>
                    </p:blipFill>
                    <p:spPr bwMode="auto">
                      <a:xfrm>
                        <a:off x="376238" y="3554413"/>
                        <a:ext cx="4030662" cy="3692525"/>
                      </a:xfrm>
                      <a:prstGeom prst="rect">
                        <a:avLst/>
                      </a:prstGeom>
                      <a:noFill/>
                      <a:extLst/>
                    </p:spPr>
                  </p:pic>
                </p:oleObj>
              </mc:Fallback>
            </mc:AlternateContent>
          </a:graphicData>
        </a:graphic>
      </p:graphicFrame>
      <p:sp>
        <p:nvSpPr>
          <p:cNvPr id="30726" name="テキスト ボックス 8"/>
          <p:cNvSpPr txBox="1">
            <a:spLocks noChangeArrowheads="1"/>
          </p:cNvSpPr>
          <p:nvPr/>
        </p:nvSpPr>
        <p:spPr bwMode="auto">
          <a:xfrm>
            <a:off x="5998808" y="2078681"/>
            <a:ext cx="1439862" cy="584775"/>
          </a:xfrm>
          <a:prstGeom prst="rect">
            <a:avLst/>
          </a:prstGeom>
          <a:solidFill>
            <a:schemeClr val="bg1">
              <a:alpha val="70195"/>
            </a:schemeClr>
          </a:solidFill>
          <a:ln w="9525">
            <a:noFill/>
            <a:miter lim="800000"/>
            <a:headEnd/>
            <a:tailEnd/>
          </a:ln>
        </p:spPr>
        <p:txBody>
          <a:bodyPr>
            <a:spAutoFit/>
          </a:bodyPr>
          <a:lstStyle/>
          <a:p>
            <a:pPr algn="ctr"/>
            <a:r>
              <a:rPr lang="ja-JP" altLang="en-US" sz="1600" b="1" dirty="0" smtClean="0">
                <a:solidFill>
                  <a:srgbClr val="000000"/>
                </a:solidFill>
                <a:latin typeface="Calibri" pitchFamily="34" charset="0"/>
              </a:rPr>
              <a:t>愛知県豊田市</a:t>
            </a:r>
            <a:endParaRPr lang="en-US" altLang="ja-JP" sz="1600" b="1" dirty="0">
              <a:solidFill>
                <a:srgbClr val="000000"/>
              </a:solidFill>
              <a:latin typeface="Calibri" pitchFamily="34" charset="0"/>
            </a:endParaRPr>
          </a:p>
          <a:p>
            <a:pPr algn="ctr"/>
            <a:r>
              <a:rPr lang="ja-JP" altLang="en-US" sz="1600" b="1" dirty="0">
                <a:solidFill>
                  <a:srgbClr val="000000"/>
                </a:solidFill>
                <a:latin typeface="Calibri" pitchFamily="34" charset="0"/>
              </a:rPr>
              <a:t>　</a:t>
            </a:r>
            <a:r>
              <a:rPr lang="en-US" altLang="ja-JP" sz="1600" b="1" dirty="0">
                <a:solidFill>
                  <a:srgbClr val="000000"/>
                </a:solidFill>
                <a:latin typeface="Calibri" pitchFamily="34" charset="0"/>
              </a:rPr>
              <a:t>(</a:t>
            </a:r>
            <a:r>
              <a:rPr lang="en-US" altLang="ja-JP" sz="1600" b="1" dirty="0" smtClean="0">
                <a:solidFill>
                  <a:srgbClr val="000000"/>
                </a:solidFill>
                <a:latin typeface="Calibri" pitchFamily="34" charset="0"/>
              </a:rPr>
              <a:t>n=342)</a:t>
            </a:r>
            <a:endParaRPr lang="ja-JP" altLang="en-US" sz="1600" b="1" dirty="0">
              <a:solidFill>
                <a:srgbClr val="000000"/>
              </a:solidFill>
              <a:latin typeface="Calibri" pitchFamily="34" charset="0"/>
            </a:endParaRPr>
          </a:p>
        </p:txBody>
      </p:sp>
      <p:sp>
        <p:nvSpPr>
          <p:cNvPr id="30727" name="テキスト ボックス 11"/>
          <p:cNvSpPr txBox="1">
            <a:spLocks noChangeArrowheads="1"/>
          </p:cNvSpPr>
          <p:nvPr/>
        </p:nvSpPr>
        <p:spPr bwMode="auto">
          <a:xfrm>
            <a:off x="179388" y="111125"/>
            <a:ext cx="4537075" cy="461963"/>
          </a:xfrm>
          <a:prstGeom prst="rect">
            <a:avLst/>
          </a:prstGeom>
          <a:noFill/>
          <a:ln w="9525">
            <a:noFill/>
            <a:miter lim="800000"/>
            <a:headEnd/>
            <a:tailEnd/>
          </a:ln>
        </p:spPr>
        <p:txBody>
          <a:bodyPr>
            <a:spAutoFit/>
          </a:bodyPr>
          <a:lstStyle/>
          <a:p>
            <a:pPr algn="ctr"/>
            <a:r>
              <a:rPr lang="ja-JP" altLang="en-US" sz="2400" b="1" u="sng">
                <a:solidFill>
                  <a:srgbClr val="FF0000"/>
                </a:solidFill>
                <a:latin typeface="Calibri" pitchFamily="34" charset="0"/>
              </a:rPr>
              <a:t>職業</a:t>
            </a:r>
            <a:r>
              <a:rPr lang="ja-JP" altLang="en-US" sz="2400" b="1" u="sng">
                <a:solidFill>
                  <a:srgbClr val="000000"/>
                </a:solidFill>
                <a:latin typeface="Calibri" pitchFamily="34" charset="0"/>
              </a:rPr>
              <a:t>別にみる「自殺の地域特性」</a:t>
            </a:r>
          </a:p>
        </p:txBody>
      </p:sp>
      <p:sp>
        <p:nvSpPr>
          <p:cNvPr id="30729" name="テキスト ボックス 13"/>
          <p:cNvSpPr txBox="1">
            <a:spLocks noChangeArrowheads="1"/>
          </p:cNvSpPr>
          <p:nvPr/>
        </p:nvSpPr>
        <p:spPr bwMode="auto">
          <a:xfrm>
            <a:off x="1689669" y="2078682"/>
            <a:ext cx="1439862" cy="584775"/>
          </a:xfrm>
          <a:prstGeom prst="rect">
            <a:avLst/>
          </a:prstGeom>
          <a:solidFill>
            <a:schemeClr val="bg1">
              <a:alpha val="70195"/>
            </a:schemeClr>
          </a:solidFill>
          <a:ln w="9525">
            <a:noFill/>
            <a:miter lim="800000"/>
            <a:headEnd/>
            <a:tailEnd/>
          </a:ln>
        </p:spPr>
        <p:txBody>
          <a:bodyPr>
            <a:spAutoFit/>
          </a:bodyPr>
          <a:lstStyle/>
          <a:p>
            <a:pPr algn="ctr"/>
            <a:r>
              <a:rPr lang="ja-JP" altLang="en-US" sz="1600" b="1" dirty="0" smtClean="0">
                <a:solidFill>
                  <a:srgbClr val="000000"/>
                </a:solidFill>
                <a:latin typeface="Calibri" pitchFamily="34" charset="0"/>
              </a:rPr>
              <a:t>山形県鶴岡市</a:t>
            </a:r>
            <a:endParaRPr lang="en-US" altLang="ja-JP" sz="1600" b="1" dirty="0">
              <a:solidFill>
                <a:srgbClr val="000000"/>
              </a:solidFill>
              <a:latin typeface="Calibri" pitchFamily="34" charset="0"/>
            </a:endParaRPr>
          </a:p>
          <a:p>
            <a:pPr algn="ctr"/>
            <a:r>
              <a:rPr lang="ja-JP" altLang="en-US" sz="1600" b="1" dirty="0">
                <a:solidFill>
                  <a:srgbClr val="000000"/>
                </a:solidFill>
                <a:latin typeface="Calibri" pitchFamily="34" charset="0"/>
              </a:rPr>
              <a:t>　</a:t>
            </a:r>
            <a:r>
              <a:rPr lang="en-US" altLang="ja-JP" sz="1600" b="1" dirty="0">
                <a:solidFill>
                  <a:srgbClr val="000000"/>
                </a:solidFill>
                <a:latin typeface="Calibri" pitchFamily="34" charset="0"/>
              </a:rPr>
              <a:t>(</a:t>
            </a:r>
            <a:r>
              <a:rPr lang="en-US" altLang="ja-JP" sz="1600" b="1" dirty="0" smtClean="0">
                <a:solidFill>
                  <a:srgbClr val="000000"/>
                </a:solidFill>
                <a:latin typeface="Calibri" pitchFamily="34" charset="0"/>
              </a:rPr>
              <a:t>n=151)</a:t>
            </a:r>
            <a:endParaRPr lang="ja-JP" altLang="en-US" sz="1600" b="1" dirty="0">
              <a:solidFill>
                <a:srgbClr val="000000"/>
              </a:solidFill>
              <a:latin typeface="Calibri" pitchFamily="34" charset="0"/>
            </a:endParaRPr>
          </a:p>
        </p:txBody>
      </p:sp>
      <p:sp>
        <p:nvSpPr>
          <p:cNvPr id="30730" name="テキスト ボックス 14"/>
          <p:cNvSpPr txBox="1">
            <a:spLocks noChangeArrowheads="1"/>
          </p:cNvSpPr>
          <p:nvPr/>
        </p:nvSpPr>
        <p:spPr bwMode="auto">
          <a:xfrm>
            <a:off x="1684599" y="4908863"/>
            <a:ext cx="1439862" cy="585788"/>
          </a:xfrm>
          <a:prstGeom prst="rect">
            <a:avLst/>
          </a:prstGeom>
          <a:solidFill>
            <a:schemeClr val="bg1">
              <a:alpha val="70195"/>
            </a:schemeClr>
          </a:solidFill>
          <a:ln w="9525">
            <a:noFill/>
            <a:miter lim="800000"/>
            <a:headEnd/>
            <a:tailEnd/>
          </a:ln>
        </p:spPr>
        <p:txBody>
          <a:bodyPr>
            <a:spAutoFit/>
          </a:bodyPr>
          <a:lstStyle/>
          <a:p>
            <a:pPr algn="ctr"/>
            <a:r>
              <a:rPr lang="ja-JP" altLang="en-US" sz="1600" b="1" dirty="0">
                <a:solidFill>
                  <a:srgbClr val="000000"/>
                </a:solidFill>
                <a:latin typeface="Calibri" pitchFamily="34" charset="0"/>
              </a:rPr>
              <a:t>京都市左京区</a:t>
            </a:r>
            <a:endParaRPr lang="en-US" altLang="ja-JP" sz="1600" b="1" dirty="0">
              <a:solidFill>
                <a:srgbClr val="000000"/>
              </a:solidFill>
              <a:latin typeface="Calibri" pitchFamily="34" charset="0"/>
            </a:endParaRPr>
          </a:p>
          <a:p>
            <a:pPr algn="ctr"/>
            <a:r>
              <a:rPr lang="en-US" altLang="ja-JP" sz="1600" b="1" dirty="0">
                <a:solidFill>
                  <a:srgbClr val="000000"/>
                </a:solidFill>
                <a:latin typeface="Calibri" pitchFamily="34" charset="0"/>
              </a:rPr>
              <a:t>(</a:t>
            </a:r>
            <a:r>
              <a:rPr lang="en-US" altLang="ja-JP" sz="1600" b="1" dirty="0" smtClean="0">
                <a:solidFill>
                  <a:srgbClr val="000000"/>
                </a:solidFill>
                <a:latin typeface="Calibri" pitchFamily="34" charset="0"/>
              </a:rPr>
              <a:t>n=132)</a:t>
            </a:r>
            <a:endParaRPr lang="ja-JP" altLang="en-US" sz="1600" b="1" dirty="0">
              <a:solidFill>
                <a:srgbClr val="000000"/>
              </a:solidFill>
              <a:latin typeface="Calibri" pitchFamily="34" charset="0"/>
            </a:endParaRPr>
          </a:p>
        </p:txBody>
      </p:sp>
      <p:sp>
        <p:nvSpPr>
          <p:cNvPr id="30731" name="テキスト ボックス 15"/>
          <p:cNvSpPr txBox="1">
            <a:spLocks noChangeArrowheads="1"/>
          </p:cNvSpPr>
          <p:nvPr/>
        </p:nvSpPr>
        <p:spPr bwMode="auto">
          <a:xfrm>
            <a:off x="6005155" y="4908863"/>
            <a:ext cx="1439862" cy="584775"/>
          </a:xfrm>
          <a:prstGeom prst="rect">
            <a:avLst/>
          </a:prstGeom>
          <a:solidFill>
            <a:schemeClr val="bg1">
              <a:alpha val="70195"/>
            </a:schemeClr>
          </a:solidFill>
          <a:ln w="9525">
            <a:noFill/>
            <a:miter lim="800000"/>
            <a:headEnd/>
            <a:tailEnd/>
          </a:ln>
        </p:spPr>
        <p:txBody>
          <a:bodyPr>
            <a:spAutoFit/>
          </a:bodyPr>
          <a:lstStyle/>
          <a:p>
            <a:pPr algn="ctr"/>
            <a:r>
              <a:rPr lang="ja-JP" altLang="en-US" sz="1600" b="1" dirty="0" smtClean="0">
                <a:solidFill>
                  <a:srgbClr val="000000"/>
                </a:solidFill>
                <a:latin typeface="Calibri" pitchFamily="34" charset="0"/>
              </a:rPr>
              <a:t>横浜市青葉区</a:t>
            </a:r>
            <a:endParaRPr lang="en-US" altLang="ja-JP" sz="1600" b="1" dirty="0">
              <a:solidFill>
                <a:srgbClr val="000000"/>
              </a:solidFill>
              <a:latin typeface="Calibri" pitchFamily="34" charset="0"/>
            </a:endParaRPr>
          </a:p>
          <a:p>
            <a:pPr algn="ctr"/>
            <a:r>
              <a:rPr lang="en-US" altLang="ja-JP" sz="1600" b="1" dirty="0">
                <a:solidFill>
                  <a:srgbClr val="000000"/>
                </a:solidFill>
                <a:latin typeface="Calibri" pitchFamily="34" charset="0"/>
              </a:rPr>
              <a:t>(</a:t>
            </a:r>
            <a:r>
              <a:rPr lang="en-US" altLang="ja-JP" sz="1600" b="1" dirty="0" smtClean="0">
                <a:solidFill>
                  <a:srgbClr val="000000"/>
                </a:solidFill>
                <a:latin typeface="Calibri" pitchFamily="34" charset="0"/>
              </a:rPr>
              <a:t>n=195)</a:t>
            </a:r>
            <a:endParaRPr lang="ja-JP" altLang="en-US" sz="1600" b="1" dirty="0">
              <a:solidFill>
                <a:srgbClr val="000000"/>
              </a:solidFill>
              <a:latin typeface="Calibri" pitchFamily="34" charset="0"/>
            </a:endParaRPr>
          </a:p>
        </p:txBody>
      </p:sp>
      <p:sp>
        <p:nvSpPr>
          <p:cNvPr id="12" name="テキスト ボックス 12"/>
          <p:cNvSpPr txBox="1">
            <a:spLocks noChangeArrowheads="1"/>
          </p:cNvSpPr>
          <p:nvPr/>
        </p:nvSpPr>
        <p:spPr bwMode="auto">
          <a:xfrm>
            <a:off x="5050727" y="70029"/>
            <a:ext cx="3960812" cy="600164"/>
          </a:xfrm>
          <a:prstGeom prst="rect">
            <a:avLst/>
          </a:prstGeom>
          <a:noFill/>
          <a:ln w="9525">
            <a:solidFill>
              <a:schemeClr val="tx1"/>
            </a:solidFill>
            <a:miter lim="800000"/>
            <a:headEnd/>
            <a:tailEnd/>
          </a:ln>
        </p:spPr>
        <p:txBody>
          <a:bodyPr>
            <a:spAutoFit/>
          </a:bodyPr>
          <a:lstStyle/>
          <a:p>
            <a:r>
              <a:rPr lang="ja-JP" altLang="en-US" sz="1100" dirty="0" smtClean="0">
                <a:solidFill>
                  <a:srgbClr val="000000"/>
                </a:solidFill>
                <a:latin typeface="ＭＳ Ｐゴシック"/>
                <a:ea typeface="ＭＳ Ｐゴシック"/>
              </a:rPr>
              <a:t>内閣府「</a:t>
            </a:r>
            <a:r>
              <a:rPr lang="ja-JP" altLang="en-US" sz="1100" dirty="0">
                <a:solidFill>
                  <a:srgbClr val="000000"/>
                </a:solidFill>
                <a:latin typeface="ＭＳ Ｐゴシック"/>
                <a:ea typeface="ＭＳ Ｐゴシック"/>
              </a:rPr>
              <a:t>地域における自殺の基礎</a:t>
            </a:r>
            <a:r>
              <a:rPr lang="ja-JP" altLang="en-US" sz="1100" dirty="0" smtClean="0">
                <a:solidFill>
                  <a:srgbClr val="000000"/>
                </a:solidFill>
                <a:latin typeface="ＭＳ Ｐゴシック"/>
                <a:ea typeface="ＭＳ Ｐゴシック"/>
              </a:rPr>
              <a:t>資料」の</a:t>
            </a:r>
            <a:r>
              <a:rPr lang="ja-JP" altLang="en-US" sz="1100" dirty="0">
                <a:solidFill>
                  <a:srgbClr val="000000"/>
                </a:solidFill>
                <a:latin typeface="ＭＳ Ｐゴシック"/>
              </a:rPr>
              <a:t>「</a:t>
            </a:r>
            <a:r>
              <a:rPr lang="en-US" altLang="ja-JP" sz="1100" dirty="0">
                <a:solidFill>
                  <a:srgbClr val="000000"/>
                </a:solidFill>
                <a:latin typeface="ＭＳ Ｐゴシック"/>
              </a:rPr>
              <a:t>A7</a:t>
            </a:r>
            <a:r>
              <a:rPr lang="ja-JP" altLang="ja-JP" sz="1100" dirty="0">
                <a:solidFill>
                  <a:srgbClr val="000000"/>
                </a:solidFill>
                <a:latin typeface="ＭＳ Ｐゴシック"/>
              </a:rPr>
              <a:t>表 市区町村別集計</a:t>
            </a:r>
            <a:r>
              <a:rPr lang="en-US" altLang="ja-JP" sz="1100" dirty="0">
                <a:solidFill>
                  <a:srgbClr val="000000"/>
                </a:solidFill>
                <a:latin typeface="ＭＳ Ｐゴシック"/>
              </a:rPr>
              <a:t>-</a:t>
            </a:r>
            <a:r>
              <a:rPr lang="ja-JP" altLang="ja-JP" sz="1100" dirty="0">
                <a:solidFill>
                  <a:srgbClr val="000000"/>
                </a:solidFill>
                <a:latin typeface="ＭＳ Ｐゴシック"/>
              </a:rPr>
              <a:t>住居地</a:t>
            </a:r>
            <a:r>
              <a:rPr lang="en-US" altLang="ja-JP" sz="1100" dirty="0">
                <a:solidFill>
                  <a:srgbClr val="000000"/>
                </a:solidFill>
                <a:latin typeface="ＭＳ Ｐゴシック"/>
              </a:rPr>
              <a:t>-</a:t>
            </a:r>
            <a:r>
              <a:rPr lang="ja-JP" altLang="en-US" sz="1100" dirty="0">
                <a:solidFill>
                  <a:srgbClr val="000000"/>
                </a:solidFill>
                <a:latin typeface="ＭＳ Ｐゴシック"/>
              </a:rPr>
              <a:t>」</a:t>
            </a:r>
            <a:r>
              <a:rPr lang="ja-JP" altLang="en-US" sz="1100" dirty="0" smtClean="0">
                <a:solidFill>
                  <a:srgbClr val="000000"/>
                </a:solidFill>
              </a:rPr>
              <a:t>平成</a:t>
            </a:r>
            <a:r>
              <a:rPr lang="en-US" altLang="ja-JP" sz="1100" dirty="0" smtClean="0">
                <a:solidFill>
                  <a:srgbClr val="000000"/>
                </a:solidFill>
              </a:rPr>
              <a:t>21</a:t>
            </a:r>
            <a:r>
              <a:rPr lang="ja-JP" altLang="en-US" sz="1100" dirty="0" err="1" smtClean="0">
                <a:solidFill>
                  <a:srgbClr val="000000"/>
                </a:solidFill>
              </a:rPr>
              <a:t>、</a:t>
            </a:r>
            <a:r>
              <a:rPr lang="en-US" altLang="ja-JP" sz="1100" dirty="0" smtClean="0">
                <a:solidFill>
                  <a:srgbClr val="000000"/>
                </a:solidFill>
              </a:rPr>
              <a:t>22</a:t>
            </a:r>
            <a:r>
              <a:rPr lang="ja-JP" altLang="en-US" sz="1100" dirty="0" err="1" smtClean="0">
                <a:solidFill>
                  <a:srgbClr val="000000"/>
                </a:solidFill>
              </a:rPr>
              <a:t>、</a:t>
            </a:r>
            <a:r>
              <a:rPr lang="en-US" altLang="ja-JP" sz="1100" dirty="0" smtClean="0">
                <a:solidFill>
                  <a:srgbClr val="000000"/>
                </a:solidFill>
              </a:rPr>
              <a:t>23,24</a:t>
            </a:r>
            <a:r>
              <a:rPr lang="ja-JP" altLang="en-US" sz="1100" dirty="0" smtClean="0">
                <a:solidFill>
                  <a:srgbClr val="000000"/>
                </a:solidFill>
              </a:rPr>
              <a:t>年「</a:t>
            </a:r>
            <a:r>
              <a:rPr lang="ja-JP" altLang="ja-JP" sz="1100" dirty="0">
                <a:solidFill>
                  <a:srgbClr val="000000"/>
                </a:solidFill>
              </a:rPr>
              <a:t>年次確定値</a:t>
            </a:r>
            <a:r>
              <a:rPr lang="ja-JP" altLang="en-US" sz="1100" dirty="0" smtClean="0">
                <a:solidFill>
                  <a:srgbClr val="000000"/>
                </a:solidFill>
              </a:rPr>
              <a:t>」を合算して</a:t>
            </a:r>
            <a:r>
              <a:rPr lang="ja-JP" altLang="en-US" sz="1100" dirty="0" smtClean="0">
                <a:solidFill>
                  <a:srgbClr val="000000"/>
                </a:solidFill>
                <a:latin typeface="ＭＳ Ｐゴシック"/>
                <a:ea typeface="ＭＳ Ｐゴシック"/>
              </a:rPr>
              <a:t>ﾗｲﾌﾘﾝｸ</a:t>
            </a:r>
            <a:r>
              <a:rPr lang="ja-JP" altLang="en-US" sz="1100" dirty="0">
                <a:solidFill>
                  <a:srgbClr val="000000"/>
                </a:solidFill>
                <a:latin typeface="ＭＳ Ｐゴシック"/>
                <a:ea typeface="ＭＳ Ｐゴシック"/>
              </a:rPr>
              <a:t>作図</a:t>
            </a:r>
          </a:p>
        </p:txBody>
      </p:sp>
    </p:spTree>
    <p:extLst>
      <p:ext uri="{BB962C8B-B14F-4D97-AF65-F5344CB8AC3E}">
        <p14:creationId xmlns:p14="http://schemas.microsoft.com/office/powerpoint/2010/main" val="3939481161"/>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1911350" y="3417676"/>
            <a:ext cx="6624638" cy="2592387"/>
          </a:xfrm>
        </p:spPr>
        <p:txBody>
          <a:bodyPr/>
          <a:lstStyle/>
          <a:p>
            <a:pPr eaLnBrk="1" hangingPunct="1">
              <a:buNone/>
            </a:pPr>
            <a:r>
              <a:rPr lang="ja-JP" altLang="en-US" sz="3600" dirty="0"/>
              <a:t>「気づき」のための人材育成</a:t>
            </a:r>
          </a:p>
          <a:p>
            <a:pPr eaLnBrk="1" hangingPunct="1">
              <a:buNone/>
            </a:pPr>
            <a:endParaRPr lang="ja-JP" altLang="en-US" sz="1200" dirty="0"/>
          </a:p>
          <a:p>
            <a:pPr eaLnBrk="1" hangingPunct="1">
              <a:buFont typeface="Wingdings" pitchFamily="2" charset="2"/>
              <a:buNone/>
            </a:pPr>
            <a:r>
              <a:rPr lang="ja-JP" altLang="en-US" sz="3600" dirty="0" smtClean="0"/>
              <a:t>ハイリスク群に対するアプローチ</a:t>
            </a:r>
          </a:p>
          <a:p>
            <a:pPr eaLnBrk="1" hangingPunct="1">
              <a:buFont typeface="Wingdings" pitchFamily="2" charset="2"/>
              <a:buNone/>
            </a:pPr>
            <a:endParaRPr lang="ja-JP" altLang="en-US" sz="1200" dirty="0" smtClean="0"/>
          </a:p>
          <a:p>
            <a:pPr eaLnBrk="1" hangingPunct="1">
              <a:buFont typeface="Wingdings" pitchFamily="2" charset="2"/>
              <a:buNone/>
            </a:pPr>
            <a:r>
              <a:rPr lang="ja-JP" altLang="en-US" sz="3600" dirty="0" smtClean="0"/>
              <a:t>区民への啓発・周知</a:t>
            </a:r>
          </a:p>
        </p:txBody>
      </p:sp>
      <p:sp>
        <p:nvSpPr>
          <p:cNvPr id="31747" name="Rectangle 17"/>
          <p:cNvSpPr>
            <a:spLocks noChangeArrowheads="1"/>
          </p:cNvSpPr>
          <p:nvPr/>
        </p:nvSpPr>
        <p:spPr bwMode="auto">
          <a:xfrm>
            <a:off x="1187450" y="2409613"/>
            <a:ext cx="720725" cy="720725"/>
          </a:xfrm>
          <a:prstGeom prst="rect">
            <a:avLst/>
          </a:prstGeom>
          <a:solidFill>
            <a:srgbClr val="FF00FF"/>
          </a:solidFill>
          <a:ln w="9525">
            <a:noFill/>
            <a:miter lim="800000"/>
            <a:headEnd/>
            <a:tailEnd/>
          </a:ln>
        </p:spPr>
        <p:txBody>
          <a:bodyPr wrap="none" anchor="ctr"/>
          <a:lstStyle/>
          <a:p>
            <a:endParaRPr lang="ja-JP" altLang="en-US">
              <a:solidFill>
                <a:srgbClr val="000000"/>
              </a:solidFill>
            </a:endParaRPr>
          </a:p>
        </p:txBody>
      </p:sp>
      <p:sp>
        <p:nvSpPr>
          <p:cNvPr id="31748" name="Rectangle 19"/>
          <p:cNvSpPr>
            <a:spLocks noChangeArrowheads="1"/>
          </p:cNvSpPr>
          <p:nvPr/>
        </p:nvSpPr>
        <p:spPr bwMode="auto">
          <a:xfrm>
            <a:off x="1187450" y="4186661"/>
            <a:ext cx="720725" cy="720725"/>
          </a:xfrm>
          <a:prstGeom prst="rect">
            <a:avLst/>
          </a:prstGeom>
          <a:solidFill>
            <a:srgbClr val="FF9900"/>
          </a:solidFill>
          <a:ln w="9525">
            <a:noFill/>
            <a:miter lim="800000"/>
            <a:headEnd/>
            <a:tailEnd/>
          </a:ln>
        </p:spPr>
        <p:txBody>
          <a:bodyPr wrap="none" anchor="ctr"/>
          <a:lstStyle/>
          <a:p>
            <a:endParaRPr lang="ja-JP" altLang="en-US">
              <a:solidFill>
                <a:srgbClr val="000000"/>
              </a:solidFill>
            </a:endParaRPr>
          </a:p>
        </p:txBody>
      </p:sp>
      <p:sp>
        <p:nvSpPr>
          <p:cNvPr id="31749" name="Rectangle 20"/>
          <p:cNvSpPr>
            <a:spLocks noChangeArrowheads="1"/>
          </p:cNvSpPr>
          <p:nvPr/>
        </p:nvSpPr>
        <p:spPr bwMode="auto">
          <a:xfrm>
            <a:off x="1187450" y="3321102"/>
            <a:ext cx="720725" cy="720725"/>
          </a:xfrm>
          <a:prstGeom prst="rect">
            <a:avLst/>
          </a:prstGeom>
          <a:solidFill>
            <a:srgbClr val="00FF00"/>
          </a:solidFill>
          <a:ln w="9525">
            <a:noFill/>
            <a:miter lim="800000"/>
            <a:headEnd/>
            <a:tailEnd/>
          </a:ln>
        </p:spPr>
        <p:txBody>
          <a:bodyPr wrap="none" anchor="ctr"/>
          <a:lstStyle/>
          <a:p>
            <a:endParaRPr lang="ja-JP" altLang="en-US">
              <a:solidFill>
                <a:srgbClr val="000000"/>
              </a:solidFill>
            </a:endParaRPr>
          </a:p>
        </p:txBody>
      </p:sp>
      <p:sp>
        <p:nvSpPr>
          <p:cNvPr id="31750" name="Rectangle 21"/>
          <p:cNvSpPr>
            <a:spLocks noChangeArrowheads="1"/>
          </p:cNvSpPr>
          <p:nvPr/>
        </p:nvSpPr>
        <p:spPr bwMode="auto">
          <a:xfrm>
            <a:off x="1187450" y="5097251"/>
            <a:ext cx="720725" cy="720725"/>
          </a:xfrm>
          <a:prstGeom prst="rect">
            <a:avLst/>
          </a:prstGeom>
          <a:solidFill>
            <a:srgbClr val="00FFFF"/>
          </a:solidFill>
          <a:ln w="9525">
            <a:noFill/>
            <a:miter lim="800000"/>
            <a:headEnd/>
            <a:tailEnd/>
          </a:ln>
        </p:spPr>
        <p:txBody>
          <a:bodyPr wrap="none" anchor="ctr"/>
          <a:lstStyle/>
          <a:p>
            <a:endParaRPr lang="ja-JP" altLang="en-US">
              <a:solidFill>
                <a:srgbClr val="000000"/>
              </a:solidFill>
            </a:endParaRPr>
          </a:p>
        </p:txBody>
      </p:sp>
      <p:sp>
        <p:nvSpPr>
          <p:cNvPr id="31751" name="Rectangle 22"/>
          <p:cNvSpPr>
            <a:spLocks noChangeArrowheads="1"/>
          </p:cNvSpPr>
          <p:nvPr/>
        </p:nvSpPr>
        <p:spPr bwMode="auto">
          <a:xfrm>
            <a:off x="1220788" y="2333413"/>
            <a:ext cx="647700" cy="792163"/>
          </a:xfrm>
          <a:prstGeom prst="rect">
            <a:avLst/>
          </a:prstGeom>
          <a:noFill/>
          <a:ln w="9525">
            <a:noFill/>
            <a:miter lim="800000"/>
            <a:headEnd/>
            <a:tailEnd/>
          </a:ln>
        </p:spPr>
        <p:txBody>
          <a:bodyPr wrap="none" anchor="ctr"/>
          <a:lstStyle/>
          <a:p>
            <a:pPr algn="ctr"/>
            <a:r>
              <a:rPr lang="ja-JP" altLang="en-US" sz="4400">
                <a:solidFill>
                  <a:srgbClr val="FFFFFF"/>
                </a:solidFill>
              </a:rPr>
              <a:t>１</a:t>
            </a:r>
          </a:p>
        </p:txBody>
      </p:sp>
      <p:sp>
        <p:nvSpPr>
          <p:cNvPr id="31752" name="Rectangle 23"/>
          <p:cNvSpPr>
            <a:spLocks noChangeArrowheads="1"/>
          </p:cNvSpPr>
          <p:nvPr/>
        </p:nvSpPr>
        <p:spPr bwMode="auto">
          <a:xfrm>
            <a:off x="1220788" y="4144116"/>
            <a:ext cx="647700" cy="792162"/>
          </a:xfrm>
          <a:prstGeom prst="rect">
            <a:avLst/>
          </a:prstGeom>
          <a:noFill/>
          <a:ln w="9525">
            <a:noFill/>
            <a:miter lim="800000"/>
            <a:headEnd/>
            <a:tailEnd/>
          </a:ln>
        </p:spPr>
        <p:txBody>
          <a:bodyPr wrap="none" anchor="ctr"/>
          <a:lstStyle/>
          <a:p>
            <a:pPr algn="ctr"/>
            <a:r>
              <a:rPr lang="ja-JP" altLang="en-US" sz="4400" dirty="0" smtClean="0">
                <a:solidFill>
                  <a:srgbClr val="FFFFFF"/>
                </a:solidFill>
              </a:rPr>
              <a:t>３</a:t>
            </a:r>
            <a:endParaRPr lang="ja-JP" altLang="en-US" sz="4400" dirty="0">
              <a:solidFill>
                <a:srgbClr val="FFFFFF"/>
              </a:solidFill>
            </a:endParaRPr>
          </a:p>
        </p:txBody>
      </p:sp>
      <p:sp>
        <p:nvSpPr>
          <p:cNvPr id="31753" name="Rectangle 24"/>
          <p:cNvSpPr>
            <a:spLocks noChangeArrowheads="1"/>
          </p:cNvSpPr>
          <p:nvPr/>
        </p:nvSpPr>
        <p:spPr bwMode="auto">
          <a:xfrm>
            <a:off x="1225550" y="3278874"/>
            <a:ext cx="647700" cy="792163"/>
          </a:xfrm>
          <a:prstGeom prst="rect">
            <a:avLst/>
          </a:prstGeom>
          <a:noFill/>
          <a:ln w="9525">
            <a:noFill/>
            <a:miter lim="800000"/>
            <a:headEnd/>
            <a:tailEnd/>
          </a:ln>
        </p:spPr>
        <p:txBody>
          <a:bodyPr wrap="none" anchor="ctr"/>
          <a:lstStyle/>
          <a:p>
            <a:pPr algn="ctr"/>
            <a:r>
              <a:rPr lang="ja-JP" altLang="en-US" sz="4400" dirty="0" smtClean="0">
                <a:solidFill>
                  <a:srgbClr val="FFFFFF"/>
                </a:solidFill>
              </a:rPr>
              <a:t>２</a:t>
            </a:r>
            <a:endParaRPr lang="ja-JP" altLang="en-US" sz="4400" dirty="0">
              <a:solidFill>
                <a:srgbClr val="FFFFFF"/>
              </a:solidFill>
            </a:endParaRPr>
          </a:p>
        </p:txBody>
      </p:sp>
      <p:sp>
        <p:nvSpPr>
          <p:cNvPr id="31754" name="Rectangle 25"/>
          <p:cNvSpPr>
            <a:spLocks noChangeArrowheads="1"/>
          </p:cNvSpPr>
          <p:nvPr/>
        </p:nvSpPr>
        <p:spPr bwMode="auto">
          <a:xfrm>
            <a:off x="1206500" y="5059151"/>
            <a:ext cx="647700" cy="792162"/>
          </a:xfrm>
          <a:prstGeom prst="rect">
            <a:avLst/>
          </a:prstGeom>
          <a:noFill/>
          <a:ln w="9525">
            <a:noFill/>
            <a:miter lim="800000"/>
            <a:headEnd/>
            <a:tailEnd/>
          </a:ln>
        </p:spPr>
        <p:txBody>
          <a:bodyPr wrap="none" anchor="ctr"/>
          <a:lstStyle/>
          <a:p>
            <a:pPr algn="ctr"/>
            <a:r>
              <a:rPr lang="ja-JP" altLang="en-US" sz="4400" dirty="0">
                <a:solidFill>
                  <a:srgbClr val="FFFFFF"/>
                </a:solidFill>
              </a:rPr>
              <a:t>４</a:t>
            </a:r>
          </a:p>
        </p:txBody>
      </p:sp>
      <p:sp>
        <p:nvSpPr>
          <p:cNvPr id="31755" name="Rectangle 26"/>
          <p:cNvSpPr>
            <a:spLocks noChangeArrowheads="1"/>
          </p:cNvSpPr>
          <p:nvPr/>
        </p:nvSpPr>
        <p:spPr bwMode="auto">
          <a:xfrm>
            <a:off x="1922463" y="2539788"/>
            <a:ext cx="6624637" cy="792163"/>
          </a:xfrm>
          <a:prstGeom prst="rect">
            <a:avLst/>
          </a:prstGeom>
          <a:noFill/>
          <a:ln w="9525">
            <a:noFill/>
            <a:miter lim="800000"/>
            <a:headEnd/>
            <a:tailEnd/>
          </a:ln>
        </p:spPr>
        <p:txBody>
          <a:bodyPr/>
          <a:lstStyle/>
          <a:p>
            <a:pPr marL="342900" indent="-342900">
              <a:spcBef>
                <a:spcPct val="20000"/>
              </a:spcBef>
              <a:buClr>
                <a:srgbClr val="000000"/>
              </a:buClr>
              <a:buSzPct val="70000"/>
              <a:buFont typeface="Wingdings" pitchFamily="2" charset="2"/>
              <a:buNone/>
            </a:pPr>
            <a:r>
              <a:rPr lang="ja-JP" altLang="en-US" sz="3600" dirty="0">
                <a:solidFill>
                  <a:srgbClr val="000000"/>
                </a:solidFill>
              </a:rPr>
              <a:t>関連団体とのネットワークの強化</a:t>
            </a:r>
          </a:p>
        </p:txBody>
      </p:sp>
      <p:sp>
        <p:nvSpPr>
          <p:cNvPr id="14" name="タイトル 7"/>
          <p:cNvSpPr>
            <a:spLocks noGrp="1"/>
          </p:cNvSpPr>
          <p:nvPr>
            <p:ph type="title" idx="4294967295"/>
          </p:nvPr>
        </p:nvSpPr>
        <p:spPr>
          <a:xfrm>
            <a:off x="1827213" y="274638"/>
            <a:ext cx="6923087" cy="1692275"/>
          </a:xfrm>
        </p:spPr>
        <p:txBody>
          <a:bodyPr/>
          <a:lstStyle/>
          <a:p>
            <a:pPr eaLnBrk="1" hangingPunct="1">
              <a:defRPr/>
            </a:pPr>
            <a:r>
              <a:rPr lang="ja-JP" altLang="en-US" spc="400" dirty="0" smtClean="0">
                <a:solidFill>
                  <a:schemeClr val="tx1"/>
                </a:solidFill>
                <a:effectLst>
                  <a:outerShdw blurRad="38100" dist="38100" dir="2700000" algn="tl">
                    <a:srgbClr val="C0C0C0"/>
                  </a:outerShdw>
                </a:effectLst>
              </a:rPr>
              <a:t>自殺対策</a:t>
            </a:r>
            <a:r>
              <a:rPr lang="ja-JP" altLang="en-US" sz="4000" spc="400" dirty="0" smtClean="0">
                <a:solidFill>
                  <a:schemeClr val="tx1"/>
                </a:solidFill>
                <a:effectLst>
                  <a:outerShdw blurRad="38100" dist="38100" dir="2700000" algn="tl">
                    <a:srgbClr val="C0C0C0"/>
                  </a:outerShdw>
                </a:effectLst>
              </a:rPr>
              <a:t>の</a:t>
            </a:r>
            <a:r>
              <a:rPr lang="ja-JP" altLang="en-US" spc="400" dirty="0" smtClean="0">
                <a:solidFill>
                  <a:srgbClr val="FF0000"/>
                </a:solidFill>
                <a:effectLst>
                  <a:outerShdw blurRad="38100" dist="38100" dir="2700000" algn="tl">
                    <a:srgbClr val="C0C0C0"/>
                  </a:outerShdw>
                </a:effectLst>
              </a:rPr>
              <a:t>都市型モデル</a:t>
            </a:r>
            <a:r>
              <a:rPr lang="en-US" altLang="ja-JP" spc="400" dirty="0" smtClean="0">
                <a:solidFill>
                  <a:srgbClr val="FF0000"/>
                </a:solidFill>
                <a:effectLst>
                  <a:outerShdw blurRad="38100" dist="38100" dir="2700000" algn="tl">
                    <a:srgbClr val="C0C0C0"/>
                  </a:outerShdw>
                </a:effectLst>
              </a:rPr>
              <a:t/>
            </a:r>
            <a:br>
              <a:rPr lang="en-US" altLang="ja-JP" spc="400" dirty="0" smtClean="0">
                <a:solidFill>
                  <a:srgbClr val="FF0000"/>
                </a:solidFill>
                <a:effectLst>
                  <a:outerShdw blurRad="38100" dist="38100" dir="2700000" algn="tl">
                    <a:srgbClr val="C0C0C0"/>
                  </a:outerShdw>
                </a:effectLst>
              </a:rPr>
            </a:br>
            <a:r>
              <a:rPr lang="en-US" altLang="ja-JP" sz="1200" spc="400" dirty="0" smtClean="0">
                <a:solidFill>
                  <a:srgbClr val="FF0000"/>
                </a:solidFill>
                <a:effectLst>
                  <a:outerShdw blurRad="38100" dist="38100" dir="2700000" algn="tl">
                    <a:srgbClr val="C0C0C0"/>
                  </a:outerShdw>
                </a:effectLst>
              </a:rPr>
              <a:t/>
            </a:r>
            <a:br>
              <a:rPr lang="en-US" altLang="ja-JP" sz="1200" spc="400" dirty="0" smtClean="0">
                <a:solidFill>
                  <a:srgbClr val="FF0000"/>
                </a:solidFill>
                <a:effectLst>
                  <a:outerShdw blurRad="38100" dist="38100" dir="2700000" algn="tl">
                    <a:srgbClr val="C0C0C0"/>
                  </a:outerShdw>
                </a:effectLst>
              </a:rPr>
            </a:br>
            <a:r>
              <a:rPr lang="en-US" altLang="ja-JP" sz="2800" spc="400" dirty="0" smtClean="0">
                <a:solidFill>
                  <a:schemeClr val="tx1"/>
                </a:solidFill>
                <a:effectLst>
                  <a:outerShdw blurRad="38100" dist="38100" dir="2700000" algn="tl">
                    <a:srgbClr val="C0C0C0"/>
                  </a:outerShdw>
                </a:effectLst>
              </a:rPr>
              <a:t>~</a:t>
            </a:r>
            <a:r>
              <a:rPr lang="ja-JP" altLang="en-US" sz="2800" spc="400" dirty="0" smtClean="0">
                <a:solidFill>
                  <a:schemeClr val="tx1"/>
                </a:solidFill>
                <a:effectLst>
                  <a:outerShdw blurRad="38100" dist="38100" dir="2700000" algn="tl">
                    <a:srgbClr val="C0C0C0"/>
                  </a:outerShdw>
                </a:effectLst>
              </a:rPr>
              <a:t>自治体との協働プロジェクト</a:t>
            </a:r>
            <a:r>
              <a:rPr lang="en-US" altLang="ja-JP" sz="2800" spc="400" dirty="0" smtClean="0">
                <a:solidFill>
                  <a:schemeClr val="tx1"/>
                </a:solidFill>
                <a:effectLst>
                  <a:outerShdw blurRad="38100" dist="38100" dir="2700000" algn="tl">
                    <a:srgbClr val="C0C0C0"/>
                  </a:outerShdw>
                </a:effectLst>
              </a:rPr>
              <a:t>~</a:t>
            </a:r>
            <a:endParaRPr lang="ja-JP" altLang="en-US" sz="2800" dirty="0" smtClean="0">
              <a:solidFill>
                <a:schemeClr val="tx1"/>
              </a:solidFill>
            </a:endParaRPr>
          </a:p>
        </p:txBody>
      </p:sp>
      <p:pic>
        <p:nvPicPr>
          <p:cNvPr id="31757" name="Picture 4"/>
          <p:cNvPicPr>
            <a:picLocks noChangeAspect="1" noChangeArrowheads="1"/>
          </p:cNvPicPr>
          <p:nvPr/>
        </p:nvPicPr>
        <p:blipFill>
          <a:blip r:embed="rId3" cstate="print"/>
          <a:srcRect/>
          <a:stretch>
            <a:fillRect/>
          </a:stretch>
        </p:blipFill>
        <p:spPr bwMode="auto">
          <a:xfrm>
            <a:off x="179388" y="188913"/>
            <a:ext cx="1343025" cy="1257300"/>
          </a:xfrm>
          <a:prstGeom prst="rect">
            <a:avLst/>
          </a:prstGeom>
          <a:noFill/>
          <a:ln w="9525">
            <a:noFill/>
            <a:miter lim="800000"/>
            <a:headEnd/>
            <a:tailEnd/>
          </a:ln>
        </p:spPr>
      </p:pic>
    </p:spTree>
    <p:extLst>
      <p:ext uri="{BB962C8B-B14F-4D97-AF65-F5344CB8AC3E}">
        <p14:creationId xmlns:p14="http://schemas.microsoft.com/office/powerpoint/2010/main" val="1501266590"/>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69"/>
          <p:cNvSpPr>
            <a:spLocks noChangeArrowheads="1"/>
          </p:cNvSpPr>
          <p:nvPr/>
        </p:nvSpPr>
        <p:spPr bwMode="auto">
          <a:xfrm>
            <a:off x="3249613" y="5445125"/>
            <a:ext cx="814387" cy="844550"/>
          </a:xfrm>
          <a:prstGeom prst="ellipse">
            <a:avLst/>
          </a:prstGeom>
          <a:solidFill>
            <a:srgbClr val="FFFF99"/>
          </a:solidFill>
          <a:ln w="38100">
            <a:solidFill>
              <a:srgbClr val="FF6600"/>
            </a:solidFill>
            <a:round/>
            <a:headEnd/>
            <a:tailEnd/>
          </a:ln>
        </p:spPr>
        <p:txBody>
          <a:bodyPr wrap="none" anchor="ctr"/>
          <a:lstStyle/>
          <a:p>
            <a:endParaRPr lang="ja-JP" altLang="en-US">
              <a:solidFill>
                <a:srgbClr val="000000"/>
              </a:solidFill>
            </a:endParaRPr>
          </a:p>
        </p:txBody>
      </p:sp>
      <p:sp>
        <p:nvSpPr>
          <p:cNvPr id="32771" name="Oval 70"/>
          <p:cNvSpPr>
            <a:spLocks noChangeArrowheads="1"/>
          </p:cNvSpPr>
          <p:nvPr/>
        </p:nvSpPr>
        <p:spPr bwMode="auto">
          <a:xfrm>
            <a:off x="3914775" y="5953125"/>
            <a:ext cx="814388" cy="844550"/>
          </a:xfrm>
          <a:prstGeom prst="ellipse">
            <a:avLst/>
          </a:prstGeom>
          <a:solidFill>
            <a:srgbClr val="FFFF99"/>
          </a:solidFill>
          <a:ln w="38100">
            <a:solidFill>
              <a:srgbClr val="FF6600"/>
            </a:solidFill>
            <a:round/>
            <a:headEnd/>
            <a:tailEnd/>
          </a:ln>
        </p:spPr>
        <p:txBody>
          <a:bodyPr wrap="none" anchor="ctr"/>
          <a:lstStyle/>
          <a:p>
            <a:endParaRPr lang="ja-JP" altLang="en-US">
              <a:solidFill>
                <a:srgbClr val="000000"/>
              </a:solidFill>
            </a:endParaRPr>
          </a:p>
        </p:txBody>
      </p:sp>
      <p:sp>
        <p:nvSpPr>
          <p:cNvPr id="32772" name="Oval 71"/>
          <p:cNvSpPr>
            <a:spLocks noChangeArrowheads="1"/>
          </p:cNvSpPr>
          <p:nvPr/>
        </p:nvSpPr>
        <p:spPr bwMode="auto">
          <a:xfrm>
            <a:off x="4773613" y="5943600"/>
            <a:ext cx="814387" cy="844550"/>
          </a:xfrm>
          <a:prstGeom prst="ellipse">
            <a:avLst/>
          </a:prstGeom>
          <a:solidFill>
            <a:srgbClr val="FFFF99"/>
          </a:solidFill>
          <a:ln w="38100">
            <a:solidFill>
              <a:srgbClr val="FF6600"/>
            </a:solidFill>
            <a:round/>
            <a:headEnd/>
            <a:tailEnd/>
          </a:ln>
        </p:spPr>
        <p:txBody>
          <a:bodyPr wrap="none" anchor="ctr"/>
          <a:lstStyle/>
          <a:p>
            <a:endParaRPr lang="ja-JP" altLang="en-US">
              <a:solidFill>
                <a:srgbClr val="000000"/>
              </a:solidFill>
            </a:endParaRPr>
          </a:p>
        </p:txBody>
      </p:sp>
      <p:sp>
        <p:nvSpPr>
          <p:cNvPr id="32773" name="Oval 72"/>
          <p:cNvSpPr>
            <a:spLocks noChangeArrowheads="1"/>
          </p:cNvSpPr>
          <p:nvPr/>
        </p:nvSpPr>
        <p:spPr bwMode="auto">
          <a:xfrm>
            <a:off x="5494338" y="5502275"/>
            <a:ext cx="814387" cy="844550"/>
          </a:xfrm>
          <a:prstGeom prst="ellipse">
            <a:avLst/>
          </a:prstGeom>
          <a:solidFill>
            <a:srgbClr val="FFFF99"/>
          </a:solidFill>
          <a:ln w="38100">
            <a:solidFill>
              <a:srgbClr val="FF6600"/>
            </a:solidFill>
            <a:round/>
            <a:headEnd/>
            <a:tailEnd/>
          </a:ln>
        </p:spPr>
        <p:txBody>
          <a:bodyPr wrap="none" anchor="ctr"/>
          <a:lstStyle/>
          <a:p>
            <a:endParaRPr lang="ja-JP" altLang="en-US">
              <a:solidFill>
                <a:srgbClr val="000000"/>
              </a:solidFill>
            </a:endParaRPr>
          </a:p>
        </p:txBody>
      </p:sp>
      <p:sp>
        <p:nvSpPr>
          <p:cNvPr id="32774" name="Oval 73"/>
          <p:cNvSpPr>
            <a:spLocks noChangeArrowheads="1"/>
          </p:cNvSpPr>
          <p:nvPr/>
        </p:nvSpPr>
        <p:spPr bwMode="auto">
          <a:xfrm>
            <a:off x="5508625" y="4643438"/>
            <a:ext cx="814388" cy="844550"/>
          </a:xfrm>
          <a:prstGeom prst="ellipse">
            <a:avLst/>
          </a:prstGeom>
          <a:solidFill>
            <a:srgbClr val="FFFF99"/>
          </a:solidFill>
          <a:ln w="38100">
            <a:solidFill>
              <a:srgbClr val="FF6600"/>
            </a:solidFill>
            <a:round/>
            <a:headEnd/>
            <a:tailEnd/>
          </a:ln>
        </p:spPr>
        <p:txBody>
          <a:bodyPr wrap="none" anchor="ctr"/>
          <a:lstStyle/>
          <a:p>
            <a:endParaRPr lang="ja-JP" altLang="en-US">
              <a:solidFill>
                <a:srgbClr val="000000"/>
              </a:solidFill>
            </a:endParaRPr>
          </a:p>
        </p:txBody>
      </p:sp>
      <p:sp>
        <p:nvSpPr>
          <p:cNvPr id="32775" name="Oval 60"/>
          <p:cNvSpPr>
            <a:spLocks noChangeArrowheads="1"/>
          </p:cNvSpPr>
          <p:nvPr/>
        </p:nvSpPr>
        <p:spPr bwMode="auto">
          <a:xfrm>
            <a:off x="4140200" y="2349500"/>
            <a:ext cx="1439863" cy="744538"/>
          </a:xfrm>
          <a:prstGeom prst="ellipse">
            <a:avLst/>
          </a:prstGeom>
          <a:solidFill>
            <a:srgbClr val="CCFFCC"/>
          </a:solidFill>
          <a:ln w="38100">
            <a:solidFill>
              <a:srgbClr val="008000"/>
            </a:solidFill>
            <a:round/>
            <a:headEnd/>
            <a:tailEnd/>
          </a:ln>
        </p:spPr>
        <p:txBody>
          <a:bodyPr wrap="none" anchor="ctr"/>
          <a:lstStyle/>
          <a:p>
            <a:endParaRPr lang="ja-JP" altLang="en-US">
              <a:solidFill>
                <a:srgbClr val="000000"/>
              </a:solidFill>
            </a:endParaRPr>
          </a:p>
        </p:txBody>
      </p:sp>
      <p:sp>
        <p:nvSpPr>
          <p:cNvPr id="32776" name="Oval 61"/>
          <p:cNvSpPr>
            <a:spLocks noChangeArrowheads="1"/>
          </p:cNvSpPr>
          <p:nvPr/>
        </p:nvSpPr>
        <p:spPr bwMode="auto">
          <a:xfrm>
            <a:off x="5603875" y="2492375"/>
            <a:ext cx="1439863" cy="744538"/>
          </a:xfrm>
          <a:prstGeom prst="ellipse">
            <a:avLst/>
          </a:prstGeom>
          <a:solidFill>
            <a:srgbClr val="CCFFCC"/>
          </a:solidFill>
          <a:ln w="38100">
            <a:solidFill>
              <a:srgbClr val="008000"/>
            </a:solidFill>
            <a:round/>
            <a:headEnd/>
            <a:tailEnd/>
          </a:ln>
        </p:spPr>
        <p:txBody>
          <a:bodyPr wrap="none" anchor="ctr"/>
          <a:lstStyle/>
          <a:p>
            <a:endParaRPr lang="ja-JP" altLang="en-US">
              <a:solidFill>
                <a:srgbClr val="000000"/>
              </a:solidFill>
            </a:endParaRPr>
          </a:p>
        </p:txBody>
      </p:sp>
      <p:sp>
        <p:nvSpPr>
          <p:cNvPr id="32777" name="Oval 62"/>
          <p:cNvSpPr>
            <a:spLocks noChangeArrowheads="1"/>
          </p:cNvSpPr>
          <p:nvPr/>
        </p:nvSpPr>
        <p:spPr bwMode="auto">
          <a:xfrm>
            <a:off x="6810375" y="2943225"/>
            <a:ext cx="1439863" cy="744538"/>
          </a:xfrm>
          <a:prstGeom prst="ellipse">
            <a:avLst/>
          </a:prstGeom>
          <a:solidFill>
            <a:srgbClr val="CCFFCC"/>
          </a:solidFill>
          <a:ln w="38100">
            <a:solidFill>
              <a:srgbClr val="008000"/>
            </a:solidFill>
            <a:round/>
            <a:headEnd/>
            <a:tailEnd/>
          </a:ln>
        </p:spPr>
        <p:txBody>
          <a:bodyPr wrap="none" anchor="ctr"/>
          <a:lstStyle/>
          <a:p>
            <a:endParaRPr lang="ja-JP" altLang="en-US">
              <a:solidFill>
                <a:srgbClr val="000000"/>
              </a:solidFill>
            </a:endParaRPr>
          </a:p>
        </p:txBody>
      </p:sp>
      <p:sp>
        <p:nvSpPr>
          <p:cNvPr id="32778" name="Oval 63"/>
          <p:cNvSpPr>
            <a:spLocks noChangeArrowheads="1"/>
          </p:cNvSpPr>
          <p:nvPr/>
        </p:nvSpPr>
        <p:spPr bwMode="auto">
          <a:xfrm>
            <a:off x="611188" y="3573463"/>
            <a:ext cx="1439862" cy="744537"/>
          </a:xfrm>
          <a:prstGeom prst="ellipse">
            <a:avLst/>
          </a:prstGeom>
          <a:solidFill>
            <a:srgbClr val="CCFFCC"/>
          </a:solidFill>
          <a:ln w="38100">
            <a:solidFill>
              <a:srgbClr val="008000"/>
            </a:solidFill>
            <a:round/>
            <a:headEnd/>
            <a:tailEnd/>
          </a:ln>
        </p:spPr>
        <p:txBody>
          <a:bodyPr wrap="none" anchor="ctr"/>
          <a:lstStyle/>
          <a:p>
            <a:endParaRPr lang="ja-JP" altLang="en-US">
              <a:solidFill>
                <a:srgbClr val="000000"/>
              </a:solidFill>
            </a:endParaRPr>
          </a:p>
        </p:txBody>
      </p:sp>
      <p:sp>
        <p:nvSpPr>
          <p:cNvPr id="32779" name="Oval 64"/>
          <p:cNvSpPr>
            <a:spLocks noChangeArrowheads="1"/>
          </p:cNvSpPr>
          <p:nvPr/>
        </p:nvSpPr>
        <p:spPr bwMode="auto">
          <a:xfrm>
            <a:off x="7419975" y="3654425"/>
            <a:ext cx="1439863" cy="744538"/>
          </a:xfrm>
          <a:prstGeom prst="ellipse">
            <a:avLst/>
          </a:prstGeom>
          <a:solidFill>
            <a:srgbClr val="CCFFCC"/>
          </a:solidFill>
          <a:ln w="38100">
            <a:solidFill>
              <a:srgbClr val="008000"/>
            </a:solidFill>
            <a:round/>
            <a:headEnd/>
            <a:tailEnd/>
          </a:ln>
        </p:spPr>
        <p:txBody>
          <a:bodyPr wrap="none" anchor="ctr"/>
          <a:lstStyle/>
          <a:p>
            <a:endParaRPr lang="ja-JP" altLang="en-US">
              <a:solidFill>
                <a:srgbClr val="000000"/>
              </a:solidFill>
            </a:endParaRPr>
          </a:p>
        </p:txBody>
      </p:sp>
      <p:sp>
        <p:nvSpPr>
          <p:cNvPr id="32780" name="Oval 65"/>
          <p:cNvSpPr>
            <a:spLocks noChangeArrowheads="1"/>
          </p:cNvSpPr>
          <p:nvPr/>
        </p:nvSpPr>
        <p:spPr bwMode="auto">
          <a:xfrm>
            <a:off x="827088" y="4365625"/>
            <a:ext cx="1439862" cy="744538"/>
          </a:xfrm>
          <a:prstGeom prst="ellipse">
            <a:avLst/>
          </a:prstGeom>
          <a:solidFill>
            <a:srgbClr val="CCFFCC"/>
          </a:solidFill>
          <a:ln w="38100">
            <a:solidFill>
              <a:srgbClr val="008000"/>
            </a:solidFill>
            <a:round/>
            <a:headEnd/>
            <a:tailEnd/>
          </a:ln>
        </p:spPr>
        <p:txBody>
          <a:bodyPr wrap="none" anchor="ctr"/>
          <a:lstStyle/>
          <a:p>
            <a:endParaRPr lang="ja-JP" altLang="en-US">
              <a:solidFill>
                <a:srgbClr val="000000"/>
              </a:solidFill>
            </a:endParaRPr>
          </a:p>
        </p:txBody>
      </p:sp>
      <p:sp>
        <p:nvSpPr>
          <p:cNvPr id="32781" name="Oval 66"/>
          <p:cNvSpPr>
            <a:spLocks noChangeArrowheads="1"/>
          </p:cNvSpPr>
          <p:nvPr/>
        </p:nvSpPr>
        <p:spPr bwMode="auto">
          <a:xfrm>
            <a:off x="1762125" y="4975225"/>
            <a:ext cx="1439863" cy="744538"/>
          </a:xfrm>
          <a:prstGeom prst="ellipse">
            <a:avLst/>
          </a:prstGeom>
          <a:solidFill>
            <a:srgbClr val="CCFFCC"/>
          </a:solidFill>
          <a:ln w="38100">
            <a:solidFill>
              <a:srgbClr val="008000"/>
            </a:solidFill>
            <a:round/>
            <a:headEnd/>
            <a:tailEnd/>
          </a:ln>
        </p:spPr>
        <p:txBody>
          <a:bodyPr wrap="none" anchor="ctr"/>
          <a:lstStyle/>
          <a:p>
            <a:endParaRPr lang="ja-JP" altLang="en-US">
              <a:solidFill>
                <a:srgbClr val="000000"/>
              </a:solidFill>
            </a:endParaRPr>
          </a:p>
        </p:txBody>
      </p:sp>
      <p:sp>
        <p:nvSpPr>
          <p:cNvPr id="32782" name="Oval 67"/>
          <p:cNvSpPr>
            <a:spLocks noChangeArrowheads="1"/>
          </p:cNvSpPr>
          <p:nvPr/>
        </p:nvSpPr>
        <p:spPr bwMode="auto">
          <a:xfrm>
            <a:off x="7019925" y="4398963"/>
            <a:ext cx="1439863" cy="744537"/>
          </a:xfrm>
          <a:prstGeom prst="ellipse">
            <a:avLst/>
          </a:prstGeom>
          <a:solidFill>
            <a:srgbClr val="CCFFCC"/>
          </a:solidFill>
          <a:ln w="38100">
            <a:solidFill>
              <a:srgbClr val="008000"/>
            </a:solidFill>
            <a:round/>
            <a:headEnd/>
            <a:tailEnd/>
          </a:ln>
        </p:spPr>
        <p:txBody>
          <a:bodyPr wrap="none" anchor="ctr"/>
          <a:lstStyle/>
          <a:p>
            <a:endParaRPr lang="ja-JP" altLang="en-US">
              <a:solidFill>
                <a:srgbClr val="000000"/>
              </a:solidFill>
            </a:endParaRPr>
          </a:p>
        </p:txBody>
      </p:sp>
      <p:sp>
        <p:nvSpPr>
          <p:cNvPr id="32783" name="Oval 68"/>
          <p:cNvSpPr>
            <a:spLocks noChangeArrowheads="1"/>
          </p:cNvSpPr>
          <p:nvPr/>
        </p:nvSpPr>
        <p:spPr bwMode="auto">
          <a:xfrm>
            <a:off x="6257925" y="5062538"/>
            <a:ext cx="1439863" cy="744537"/>
          </a:xfrm>
          <a:prstGeom prst="ellipse">
            <a:avLst/>
          </a:prstGeom>
          <a:solidFill>
            <a:srgbClr val="CCFFCC"/>
          </a:solidFill>
          <a:ln w="38100">
            <a:solidFill>
              <a:srgbClr val="008000"/>
            </a:solidFill>
            <a:round/>
            <a:headEnd/>
            <a:tailEnd/>
          </a:ln>
        </p:spPr>
        <p:txBody>
          <a:bodyPr wrap="none" anchor="ctr"/>
          <a:lstStyle/>
          <a:p>
            <a:endParaRPr lang="ja-JP" altLang="en-US">
              <a:solidFill>
                <a:srgbClr val="000000"/>
              </a:solidFill>
            </a:endParaRPr>
          </a:p>
        </p:txBody>
      </p:sp>
      <p:sp>
        <p:nvSpPr>
          <p:cNvPr id="32784" name="Oval 59"/>
          <p:cNvSpPr>
            <a:spLocks noChangeArrowheads="1"/>
          </p:cNvSpPr>
          <p:nvPr/>
        </p:nvSpPr>
        <p:spPr bwMode="auto">
          <a:xfrm>
            <a:off x="2700338" y="2492375"/>
            <a:ext cx="1439862" cy="744538"/>
          </a:xfrm>
          <a:prstGeom prst="ellipse">
            <a:avLst/>
          </a:prstGeom>
          <a:solidFill>
            <a:srgbClr val="CCFFCC"/>
          </a:solidFill>
          <a:ln w="38100">
            <a:solidFill>
              <a:srgbClr val="008000"/>
            </a:solidFill>
            <a:round/>
            <a:headEnd/>
            <a:tailEnd/>
          </a:ln>
        </p:spPr>
        <p:txBody>
          <a:bodyPr wrap="none" anchor="ctr"/>
          <a:lstStyle/>
          <a:p>
            <a:endParaRPr lang="ja-JP" altLang="en-US">
              <a:solidFill>
                <a:srgbClr val="000000"/>
              </a:solidFill>
            </a:endParaRPr>
          </a:p>
        </p:txBody>
      </p:sp>
      <p:sp>
        <p:nvSpPr>
          <p:cNvPr id="32785" name="Rectangle 2"/>
          <p:cNvSpPr>
            <a:spLocks noGrp="1" noChangeArrowheads="1"/>
          </p:cNvSpPr>
          <p:nvPr>
            <p:ph type="title"/>
          </p:nvPr>
        </p:nvSpPr>
        <p:spPr>
          <a:xfrm>
            <a:off x="1835150" y="333375"/>
            <a:ext cx="6624638" cy="1079500"/>
          </a:xfrm>
        </p:spPr>
        <p:txBody>
          <a:bodyPr/>
          <a:lstStyle/>
          <a:p>
            <a:pPr algn="l" eaLnBrk="1" hangingPunct="1"/>
            <a:r>
              <a:rPr lang="ja-JP" altLang="en-US" sz="2600" smtClean="0"/>
              <a:t>地域のあらゆる相談窓口が「ハイリスク者への包括的支援の入口」になれるような関係づくり</a:t>
            </a:r>
            <a:endParaRPr lang="en-US" altLang="ja-JP" sz="2600" smtClean="0"/>
          </a:p>
        </p:txBody>
      </p:sp>
      <p:sp>
        <p:nvSpPr>
          <p:cNvPr id="32786" name="AutoShape 4"/>
          <p:cNvSpPr>
            <a:spLocks noChangeArrowheads="1"/>
          </p:cNvSpPr>
          <p:nvPr/>
        </p:nvSpPr>
        <p:spPr bwMode="auto">
          <a:xfrm>
            <a:off x="3319463" y="3463925"/>
            <a:ext cx="2881312" cy="1044575"/>
          </a:xfrm>
          <a:prstGeom prst="roundRect">
            <a:avLst>
              <a:gd name="adj" fmla="val 16667"/>
            </a:avLst>
          </a:prstGeom>
          <a:noFill/>
          <a:ln w="41275">
            <a:solidFill>
              <a:srgbClr val="FF0000"/>
            </a:solidFill>
            <a:round/>
            <a:headEnd/>
            <a:tailEnd/>
          </a:ln>
        </p:spPr>
        <p:txBody>
          <a:bodyPr wrap="none" anchor="ctr"/>
          <a:lstStyle/>
          <a:p>
            <a:endParaRPr lang="ja-JP" altLang="en-US">
              <a:solidFill>
                <a:srgbClr val="000000"/>
              </a:solidFill>
            </a:endParaRPr>
          </a:p>
        </p:txBody>
      </p:sp>
      <p:sp>
        <p:nvSpPr>
          <p:cNvPr id="32787" name="Oval 17"/>
          <p:cNvSpPr>
            <a:spLocks noChangeArrowheads="1"/>
          </p:cNvSpPr>
          <p:nvPr/>
        </p:nvSpPr>
        <p:spPr bwMode="auto">
          <a:xfrm>
            <a:off x="3175000" y="4600575"/>
            <a:ext cx="814388" cy="844550"/>
          </a:xfrm>
          <a:prstGeom prst="ellipse">
            <a:avLst/>
          </a:prstGeom>
          <a:solidFill>
            <a:srgbClr val="FFFF99"/>
          </a:solidFill>
          <a:ln w="38100">
            <a:solidFill>
              <a:srgbClr val="FF6600"/>
            </a:solidFill>
            <a:round/>
            <a:headEnd/>
            <a:tailEnd/>
          </a:ln>
        </p:spPr>
        <p:txBody>
          <a:bodyPr wrap="none" anchor="ctr"/>
          <a:lstStyle/>
          <a:p>
            <a:endParaRPr lang="ja-JP" altLang="en-US">
              <a:solidFill>
                <a:srgbClr val="000000"/>
              </a:solidFill>
            </a:endParaRPr>
          </a:p>
        </p:txBody>
      </p:sp>
      <p:sp>
        <p:nvSpPr>
          <p:cNvPr id="32788" name="Oval 23"/>
          <p:cNvSpPr>
            <a:spLocks noChangeArrowheads="1"/>
          </p:cNvSpPr>
          <p:nvPr/>
        </p:nvSpPr>
        <p:spPr bwMode="auto">
          <a:xfrm>
            <a:off x="1476375" y="2943225"/>
            <a:ext cx="1439863" cy="744538"/>
          </a:xfrm>
          <a:prstGeom prst="ellipse">
            <a:avLst/>
          </a:prstGeom>
          <a:solidFill>
            <a:srgbClr val="CCFFCC"/>
          </a:solidFill>
          <a:ln w="38100">
            <a:solidFill>
              <a:srgbClr val="008000"/>
            </a:solidFill>
            <a:round/>
            <a:headEnd/>
            <a:tailEnd/>
          </a:ln>
        </p:spPr>
        <p:txBody>
          <a:bodyPr wrap="none" anchor="ctr"/>
          <a:lstStyle/>
          <a:p>
            <a:endParaRPr lang="ja-JP" altLang="en-US">
              <a:solidFill>
                <a:srgbClr val="000000"/>
              </a:solidFill>
            </a:endParaRPr>
          </a:p>
        </p:txBody>
      </p:sp>
      <p:sp>
        <p:nvSpPr>
          <p:cNvPr id="32789" name="Text Box 32"/>
          <p:cNvSpPr txBox="1">
            <a:spLocks noChangeArrowheads="1"/>
          </p:cNvSpPr>
          <p:nvPr/>
        </p:nvSpPr>
        <p:spPr bwMode="auto">
          <a:xfrm>
            <a:off x="3189288" y="4881563"/>
            <a:ext cx="790575" cy="368300"/>
          </a:xfrm>
          <a:prstGeom prst="rect">
            <a:avLst/>
          </a:prstGeom>
          <a:noFill/>
          <a:ln w="9525">
            <a:noFill/>
            <a:miter lim="800000"/>
            <a:headEnd/>
            <a:tailEnd/>
          </a:ln>
        </p:spPr>
        <p:txBody>
          <a:bodyPr>
            <a:spAutoFit/>
          </a:bodyPr>
          <a:lstStyle/>
          <a:p>
            <a:pPr algn="ctr">
              <a:lnSpc>
                <a:spcPct val="50000"/>
              </a:lnSpc>
              <a:spcBef>
                <a:spcPct val="50000"/>
              </a:spcBef>
            </a:pPr>
            <a:r>
              <a:rPr lang="ja-JP" altLang="en-US" sz="1200">
                <a:solidFill>
                  <a:srgbClr val="000000"/>
                </a:solidFill>
              </a:rPr>
              <a:t>政策</a:t>
            </a:r>
          </a:p>
          <a:p>
            <a:pPr algn="ctr">
              <a:lnSpc>
                <a:spcPct val="50000"/>
              </a:lnSpc>
              <a:spcBef>
                <a:spcPct val="50000"/>
              </a:spcBef>
            </a:pPr>
            <a:r>
              <a:rPr lang="ja-JP" altLang="en-US" sz="1200">
                <a:solidFill>
                  <a:srgbClr val="000000"/>
                </a:solidFill>
              </a:rPr>
              <a:t>経営部</a:t>
            </a:r>
          </a:p>
        </p:txBody>
      </p:sp>
      <p:sp>
        <p:nvSpPr>
          <p:cNvPr id="32790" name="Text Box 33"/>
          <p:cNvSpPr txBox="1">
            <a:spLocks noChangeArrowheads="1"/>
          </p:cNvSpPr>
          <p:nvPr/>
        </p:nvSpPr>
        <p:spPr bwMode="auto">
          <a:xfrm>
            <a:off x="3246438" y="5808663"/>
            <a:ext cx="790575" cy="182562"/>
          </a:xfrm>
          <a:prstGeom prst="rect">
            <a:avLst/>
          </a:prstGeom>
          <a:noFill/>
          <a:ln w="9525">
            <a:noFill/>
            <a:miter lim="800000"/>
            <a:headEnd/>
            <a:tailEnd/>
          </a:ln>
        </p:spPr>
        <p:txBody>
          <a:bodyPr>
            <a:spAutoFit/>
          </a:bodyPr>
          <a:lstStyle/>
          <a:p>
            <a:pPr algn="ctr">
              <a:lnSpc>
                <a:spcPct val="50000"/>
              </a:lnSpc>
              <a:spcBef>
                <a:spcPct val="50000"/>
              </a:spcBef>
            </a:pPr>
            <a:r>
              <a:rPr lang="ja-JP" altLang="en-US" sz="1200">
                <a:solidFill>
                  <a:srgbClr val="000000"/>
                </a:solidFill>
              </a:rPr>
              <a:t>区民部</a:t>
            </a:r>
          </a:p>
        </p:txBody>
      </p:sp>
      <p:sp>
        <p:nvSpPr>
          <p:cNvPr id="32791" name="Text Box 35"/>
          <p:cNvSpPr txBox="1">
            <a:spLocks noChangeArrowheads="1"/>
          </p:cNvSpPr>
          <p:nvPr/>
        </p:nvSpPr>
        <p:spPr bwMode="auto">
          <a:xfrm>
            <a:off x="4783138" y="6321425"/>
            <a:ext cx="790575" cy="184150"/>
          </a:xfrm>
          <a:prstGeom prst="rect">
            <a:avLst/>
          </a:prstGeom>
          <a:noFill/>
          <a:ln w="9525">
            <a:noFill/>
            <a:miter lim="800000"/>
            <a:headEnd/>
            <a:tailEnd/>
          </a:ln>
        </p:spPr>
        <p:txBody>
          <a:bodyPr>
            <a:spAutoFit/>
          </a:bodyPr>
          <a:lstStyle/>
          <a:p>
            <a:pPr algn="ctr">
              <a:lnSpc>
                <a:spcPct val="50000"/>
              </a:lnSpc>
              <a:spcBef>
                <a:spcPct val="50000"/>
              </a:spcBef>
            </a:pPr>
            <a:r>
              <a:rPr lang="ja-JP" altLang="en-US" sz="1200">
                <a:solidFill>
                  <a:srgbClr val="000000"/>
                </a:solidFill>
              </a:rPr>
              <a:t>福祉部</a:t>
            </a:r>
          </a:p>
        </p:txBody>
      </p:sp>
      <p:sp>
        <p:nvSpPr>
          <p:cNvPr id="32792" name="Text Box 36"/>
          <p:cNvSpPr txBox="1">
            <a:spLocks noChangeArrowheads="1"/>
          </p:cNvSpPr>
          <p:nvPr/>
        </p:nvSpPr>
        <p:spPr bwMode="auto">
          <a:xfrm>
            <a:off x="5513388" y="5767388"/>
            <a:ext cx="790575" cy="368300"/>
          </a:xfrm>
          <a:prstGeom prst="rect">
            <a:avLst/>
          </a:prstGeom>
          <a:noFill/>
          <a:ln w="9525">
            <a:noFill/>
            <a:miter lim="800000"/>
            <a:headEnd/>
            <a:tailEnd/>
          </a:ln>
        </p:spPr>
        <p:txBody>
          <a:bodyPr>
            <a:spAutoFit/>
          </a:bodyPr>
          <a:lstStyle/>
          <a:p>
            <a:pPr algn="ctr">
              <a:lnSpc>
                <a:spcPct val="50000"/>
              </a:lnSpc>
              <a:spcBef>
                <a:spcPct val="50000"/>
              </a:spcBef>
            </a:pPr>
            <a:r>
              <a:rPr lang="ja-JP" altLang="en-US" sz="1200">
                <a:solidFill>
                  <a:srgbClr val="000000"/>
                </a:solidFill>
              </a:rPr>
              <a:t>子ども</a:t>
            </a:r>
          </a:p>
          <a:p>
            <a:pPr algn="ctr">
              <a:lnSpc>
                <a:spcPct val="50000"/>
              </a:lnSpc>
              <a:spcBef>
                <a:spcPct val="50000"/>
              </a:spcBef>
            </a:pPr>
            <a:r>
              <a:rPr lang="ja-JP" altLang="en-US" sz="1200">
                <a:solidFill>
                  <a:srgbClr val="000000"/>
                </a:solidFill>
              </a:rPr>
              <a:t>家庭部</a:t>
            </a:r>
          </a:p>
        </p:txBody>
      </p:sp>
      <p:sp>
        <p:nvSpPr>
          <p:cNvPr id="32793" name="Text Box 37"/>
          <p:cNvSpPr txBox="1">
            <a:spLocks noChangeArrowheads="1"/>
          </p:cNvSpPr>
          <p:nvPr/>
        </p:nvSpPr>
        <p:spPr bwMode="auto">
          <a:xfrm>
            <a:off x="5527675" y="4900613"/>
            <a:ext cx="790575" cy="368300"/>
          </a:xfrm>
          <a:prstGeom prst="rect">
            <a:avLst/>
          </a:prstGeom>
          <a:noFill/>
          <a:ln w="9525">
            <a:noFill/>
            <a:miter lim="800000"/>
            <a:headEnd/>
            <a:tailEnd/>
          </a:ln>
        </p:spPr>
        <p:txBody>
          <a:bodyPr>
            <a:spAutoFit/>
          </a:bodyPr>
          <a:lstStyle/>
          <a:p>
            <a:pPr algn="ctr">
              <a:lnSpc>
                <a:spcPct val="50000"/>
              </a:lnSpc>
              <a:spcBef>
                <a:spcPct val="50000"/>
              </a:spcBef>
            </a:pPr>
            <a:r>
              <a:rPr lang="ja-JP" altLang="en-US" sz="1200">
                <a:solidFill>
                  <a:srgbClr val="000000"/>
                </a:solidFill>
              </a:rPr>
              <a:t>学校</a:t>
            </a:r>
          </a:p>
          <a:p>
            <a:pPr algn="ctr">
              <a:lnSpc>
                <a:spcPct val="50000"/>
              </a:lnSpc>
              <a:spcBef>
                <a:spcPct val="50000"/>
              </a:spcBef>
            </a:pPr>
            <a:r>
              <a:rPr lang="ja-JP" altLang="en-US" sz="1200">
                <a:solidFill>
                  <a:srgbClr val="000000"/>
                </a:solidFill>
              </a:rPr>
              <a:t>教育部</a:t>
            </a:r>
          </a:p>
        </p:txBody>
      </p:sp>
      <p:sp>
        <p:nvSpPr>
          <p:cNvPr id="32794" name="Text Box 38"/>
          <p:cNvSpPr txBox="1">
            <a:spLocks noChangeArrowheads="1"/>
          </p:cNvSpPr>
          <p:nvPr/>
        </p:nvSpPr>
        <p:spPr bwMode="auto">
          <a:xfrm>
            <a:off x="1854200" y="5199063"/>
            <a:ext cx="1296988" cy="411162"/>
          </a:xfrm>
          <a:prstGeom prst="rect">
            <a:avLst/>
          </a:prstGeom>
          <a:noFill/>
          <a:ln w="9525">
            <a:noFill/>
            <a:miter lim="800000"/>
            <a:headEnd/>
            <a:tailEnd/>
          </a:ln>
        </p:spPr>
        <p:txBody>
          <a:bodyPr>
            <a:spAutoFit/>
          </a:bodyPr>
          <a:lstStyle/>
          <a:p>
            <a:pPr algn="ctr">
              <a:lnSpc>
                <a:spcPct val="50000"/>
              </a:lnSpc>
              <a:spcBef>
                <a:spcPct val="50000"/>
              </a:spcBef>
            </a:pPr>
            <a:r>
              <a:rPr lang="ja-JP" altLang="en-US" sz="1400" b="1">
                <a:solidFill>
                  <a:srgbClr val="000000"/>
                </a:solidFill>
              </a:rPr>
              <a:t>女性のための</a:t>
            </a:r>
          </a:p>
          <a:p>
            <a:pPr algn="ctr">
              <a:lnSpc>
                <a:spcPct val="50000"/>
              </a:lnSpc>
              <a:spcBef>
                <a:spcPct val="50000"/>
              </a:spcBef>
            </a:pPr>
            <a:r>
              <a:rPr lang="ja-JP" altLang="en-US" sz="1400" b="1">
                <a:solidFill>
                  <a:srgbClr val="000000"/>
                </a:solidFill>
              </a:rPr>
              <a:t>相談機関</a:t>
            </a:r>
          </a:p>
        </p:txBody>
      </p:sp>
      <p:sp>
        <p:nvSpPr>
          <p:cNvPr id="32795" name="Text Box 39"/>
          <p:cNvSpPr txBox="1">
            <a:spLocks noChangeArrowheads="1"/>
          </p:cNvSpPr>
          <p:nvPr/>
        </p:nvSpPr>
        <p:spPr bwMode="auto">
          <a:xfrm>
            <a:off x="881063" y="4603750"/>
            <a:ext cx="1368425" cy="411163"/>
          </a:xfrm>
          <a:prstGeom prst="rect">
            <a:avLst/>
          </a:prstGeom>
          <a:noFill/>
          <a:ln w="9525">
            <a:noFill/>
            <a:miter lim="800000"/>
            <a:headEnd/>
            <a:tailEnd/>
          </a:ln>
        </p:spPr>
        <p:txBody>
          <a:bodyPr>
            <a:spAutoFit/>
          </a:bodyPr>
          <a:lstStyle/>
          <a:p>
            <a:pPr algn="ctr">
              <a:lnSpc>
                <a:spcPct val="50000"/>
              </a:lnSpc>
              <a:spcBef>
                <a:spcPct val="50000"/>
              </a:spcBef>
            </a:pPr>
            <a:r>
              <a:rPr lang="ja-JP" altLang="en-US" sz="1400" b="1">
                <a:solidFill>
                  <a:srgbClr val="000000"/>
                </a:solidFill>
              </a:rPr>
              <a:t>児童に関する</a:t>
            </a:r>
          </a:p>
          <a:p>
            <a:pPr algn="ctr">
              <a:lnSpc>
                <a:spcPct val="50000"/>
              </a:lnSpc>
              <a:spcBef>
                <a:spcPct val="50000"/>
              </a:spcBef>
            </a:pPr>
            <a:r>
              <a:rPr lang="ja-JP" altLang="en-US" sz="1400" b="1">
                <a:solidFill>
                  <a:srgbClr val="000000"/>
                </a:solidFill>
              </a:rPr>
              <a:t>相談機関</a:t>
            </a:r>
          </a:p>
        </p:txBody>
      </p:sp>
      <p:sp>
        <p:nvSpPr>
          <p:cNvPr id="32796" name="Text Box 40"/>
          <p:cNvSpPr txBox="1">
            <a:spLocks noChangeArrowheads="1"/>
          </p:cNvSpPr>
          <p:nvPr/>
        </p:nvSpPr>
        <p:spPr bwMode="auto">
          <a:xfrm>
            <a:off x="736600" y="3819525"/>
            <a:ext cx="1223963" cy="411163"/>
          </a:xfrm>
          <a:prstGeom prst="rect">
            <a:avLst/>
          </a:prstGeom>
          <a:noFill/>
          <a:ln w="9525">
            <a:noFill/>
            <a:miter lim="800000"/>
            <a:headEnd/>
            <a:tailEnd/>
          </a:ln>
        </p:spPr>
        <p:txBody>
          <a:bodyPr>
            <a:spAutoFit/>
          </a:bodyPr>
          <a:lstStyle/>
          <a:p>
            <a:pPr algn="ctr">
              <a:lnSpc>
                <a:spcPct val="50000"/>
              </a:lnSpc>
              <a:spcBef>
                <a:spcPct val="50000"/>
              </a:spcBef>
            </a:pPr>
            <a:r>
              <a:rPr lang="ja-JP" altLang="en-US" sz="1400" b="1">
                <a:solidFill>
                  <a:srgbClr val="000000"/>
                </a:solidFill>
              </a:rPr>
              <a:t>こころの悩み</a:t>
            </a:r>
          </a:p>
          <a:p>
            <a:pPr algn="ctr">
              <a:lnSpc>
                <a:spcPct val="50000"/>
              </a:lnSpc>
              <a:spcBef>
                <a:spcPct val="50000"/>
              </a:spcBef>
            </a:pPr>
            <a:r>
              <a:rPr lang="ja-JP" altLang="en-US" sz="1400" b="1">
                <a:solidFill>
                  <a:srgbClr val="000000"/>
                </a:solidFill>
              </a:rPr>
              <a:t>相談機関</a:t>
            </a:r>
          </a:p>
        </p:txBody>
      </p:sp>
      <p:sp>
        <p:nvSpPr>
          <p:cNvPr id="32797" name="Text Box 41"/>
          <p:cNvSpPr txBox="1">
            <a:spLocks noChangeArrowheads="1"/>
          </p:cNvSpPr>
          <p:nvPr/>
        </p:nvSpPr>
        <p:spPr bwMode="auto">
          <a:xfrm>
            <a:off x="1527175" y="3133725"/>
            <a:ext cx="1366838" cy="411163"/>
          </a:xfrm>
          <a:prstGeom prst="rect">
            <a:avLst/>
          </a:prstGeom>
          <a:noFill/>
          <a:ln w="9525">
            <a:noFill/>
            <a:miter lim="800000"/>
            <a:headEnd/>
            <a:tailEnd/>
          </a:ln>
        </p:spPr>
        <p:txBody>
          <a:bodyPr>
            <a:spAutoFit/>
          </a:bodyPr>
          <a:lstStyle/>
          <a:p>
            <a:pPr algn="ctr">
              <a:lnSpc>
                <a:spcPct val="50000"/>
              </a:lnSpc>
              <a:spcBef>
                <a:spcPct val="50000"/>
              </a:spcBef>
            </a:pPr>
            <a:r>
              <a:rPr lang="ja-JP" altLang="en-US" sz="1400" b="1">
                <a:solidFill>
                  <a:srgbClr val="000000"/>
                </a:solidFill>
              </a:rPr>
              <a:t>教育問題の</a:t>
            </a:r>
          </a:p>
          <a:p>
            <a:pPr algn="ctr">
              <a:lnSpc>
                <a:spcPct val="50000"/>
              </a:lnSpc>
              <a:spcBef>
                <a:spcPct val="50000"/>
              </a:spcBef>
            </a:pPr>
            <a:r>
              <a:rPr lang="ja-JP" altLang="en-US" sz="1400" b="1">
                <a:solidFill>
                  <a:srgbClr val="000000"/>
                </a:solidFill>
              </a:rPr>
              <a:t>相談機関</a:t>
            </a:r>
          </a:p>
        </p:txBody>
      </p:sp>
      <p:sp>
        <p:nvSpPr>
          <p:cNvPr id="32798" name="Text Box 42"/>
          <p:cNvSpPr txBox="1">
            <a:spLocks noChangeArrowheads="1"/>
          </p:cNvSpPr>
          <p:nvPr/>
        </p:nvSpPr>
        <p:spPr bwMode="auto">
          <a:xfrm>
            <a:off x="2854325" y="2671763"/>
            <a:ext cx="1079500" cy="411162"/>
          </a:xfrm>
          <a:prstGeom prst="rect">
            <a:avLst/>
          </a:prstGeom>
          <a:noFill/>
          <a:ln w="9525">
            <a:noFill/>
            <a:miter lim="800000"/>
            <a:headEnd/>
            <a:tailEnd/>
          </a:ln>
        </p:spPr>
        <p:txBody>
          <a:bodyPr>
            <a:spAutoFit/>
          </a:bodyPr>
          <a:lstStyle/>
          <a:p>
            <a:pPr algn="ctr">
              <a:lnSpc>
                <a:spcPct val="50000"/>
              </a:lnSpc>
              <a:spcBef>
                <a:spcPct val="50000"/>
              </a:spcBef>
            </a:pPr>
            <a:r>
              <a:rPr lang="ja-JP" altLang="en-US" sz="1400" b="1">
                <a:solidFill>
                  <a:srgbClr val="000000"/>
                </a:solidFill>
              </a:rPr>
              <a:t>法律関係</a:t>
            </a:r>
          </a:p>
          <a:p>
            <a:pPr algn="ctr">
              <a:lnSpc>
                <a:spcPct val="50000"/>
              </a:lnSpc>
              <a:spcBef>
                <a:spcPct val="50000"/>
              </a:spcBef>
            </a:pPr>
            <a:r>
              <a:rPr lang="ja-JP" altLang="en-US" sz="1400" b="1">
                <a:solidFill>
                  <a:srgbClr val="000000"/>
                </a:solidFill>
              </a:rPr>
              <a:t>相談機関</a:t>
            </a:r>
          </a:p>
        </p:txBody>
      </p:sp>
      <p:sp>
        <p:nvSpPr>
          <p:cNvPr id="32799" name="Text Box 43"/>
          <p:cNvSpPr txBox="1">
            <a:spLocks noChangeArrowheads="1"/>
          </p:cNvSpPr>
          <p:nvPr/>
        </p:nvSpPr>
        <p:spPr bwMode="auto">
          <a:xfrm>
            <a:off x="4356100" y="2562225"/>
            <a:ext cx="1079500" cy="411163"/>
          </a:xfrm>
          <a:prstGeom prst="rect">
            <a:avLst/>
          </a:prstGeom>
          <a:noFill/>
          <a:ln w="9525">
            <a:noFill/>
            <a:miter lim="800000"/>
            <a:headEnd/>
            <a:tailEnd/>
          </a:ln>
        </p:spPr>
        <p:txBody>
          <a:bodyPr>
            <a:spAutoFit/>
          </a:bodyPr>
          <a:lstStyle/>
          <a:p>
            <a:pPr algn="ctr">
              <a:lnSpc>
                <a:spcPct val="50000"/>
              </a:lnSpc>
              <a:spcBef>
                <a:spcPct val="50000"/>
              </a:spcBef>
            </a:pPr>
            <a:r>
              <a:rPr lang="ja-JP" altLang="en-US" sz="1400" b="1">
                <a:solidFill>
                  <a:srgbClr val="000000"/>
                </a:solidFill>
              </a:rPr>
              <a:t>労働問題の</a:t>
            </a:r>
          </a:p>
          <a:p>
            <a:pPr algn="ctr">
              <a:lnSpc>
                <a:spcPct val="50000"/>
              </a:lnSpc>
              <a:spcBef>
                <a:spcPct val="50000"/>
              </a:spcBef>
            </a:pPr>
            <a:r>
              <a:rPr lang="ja-JP" altLang="en-US" sz="1400" b="1">
                <a:solidFill>
                  <a:srgbClr val="000000"/>
                </a:solidFill>
              </a:rPr>
              <a:t>相談機関</a:t>
            </a:r>
          </a:p>
        </p:txBody>
      </p:sp>
      <p:sp>
        <p:nvSpPr>
          <p:cNvPr id="32800" name="Text Box 44"/>
          <p:cNvSpPr txBox="1">
            <a:spLocks noChangeArrowheads="1"/>
          </p:cNvSpPr>
          <p:nvPr/>
        </p:nvSpPr>
        <p:spPr bwMode="auto">
          <a:xfrm>
            <a:off x="5834063" y="2794000"/>
            <a:ext cx="1008062" cy="198438"/>
          </a:xfrm>
          <a:prstGeom prst="rect">
            <a:avLst/>
          </a:prstGeom>
          <a:noFill/>
          <a:ln w="9525">
            <a:noFill/>
            <a:miter lim="800000"/>
            <a:headEnd/>
            <a:tailEnd/>
          </a:ln>
        </p:spPr>
        <p:txBody>
          <a:bodyPr>
            <a:spAutoFit/>
          </a:bodyPr>
          <a:lstStyle/>
          <a:p>
            <a:pPr algn="ctr">
              <a:lnSpc>
                <a:spcPct val="50000"/>
              </a:lnSpc>
              <a:spcBef>
                <a:spcPct val="50000"/>
              </a:spcBef>
            </a:pPr>
            <a:r>
              <a:rPr lang="ja-JP" altLang="en-US" sz="1400" b="1">
                <a:solidFill>
                  <a:srgbClr val="000000"/>
                </a:solidFill>
              </a:rPr>
              <a:t>医療機関</a:t>
            </a:r>
          </a:p>
        </p:txBody>
      </p:sp>
      <p:sp>
        <p:nvSpPr>
          <p:cNvPr id="32801" name="Text Box 45"/>
          <p:cNvSpPr txBox="1">
            <a:spLocks noChangeArrowheads="1"/>
          </p:cNvSpPr>
          <p:nvPr/>
        </p:nvSpPr>
        <p:spPr bwMode="auto">
          <a:xfrm>
            <a:off x="6948488" y="3157538"/>
            <a:ext cx="1295400" cy="411162"/>
          </a:xfrm>
          <a:prstGeom prst="rect">
            <a:avLst/>
          </a:prstGeom>
          <a:noFill/>
          <a:ln w="9525">
            <a:noFill/>
            <a:miter lim="800000"/>
            <a:headEnd/>
            <a:tailEnd/>
          </a:ln>
        </p:spPr>
        <p:txBody>
          <a:bodyPr>
            <a:spAutoFit/>
          </a:bodyPr>
          <a:lstStyle/>
          <a:p>
            <a:pPr algn="ctr">
              <a:lnSpc>
                <a:spcPct val="50000"/>
              </a:lnSpc>
              <a:spcBef>
                <a:spcPct val="50000"/>
              </a:spcBef>
            </a:pPr>
            <a:r>
              <a:rPr lang="ja-JP" altLang="en-US" sz="1400" b="1">
                <a:solidFill>
                  <a:srgbClr val="000000"/>
                </a:solidFill>
              </a:rPr>
              <a:t>生活問題の</a:t>
            </a:r>
          </a:p>
          <a:p>
            <a:pPr algn="ctr">
              <a:lnSpc>
                <a:spcPct val="50000"/>
              </a:lnSpc>
              <a:spcBef>
                <a:spcPct val="50000"/>
              </a:spcBef>
            </a:pPr>
            <a:r>
              <a:rPr lang="ja-JP" altLang="en-US" sz="1400" b="1">
                <a:solidFill>
                  <a:srgbClr val="000000"/>
                </a:solidFill>
              </a:rPr>
              <a:t>相談機関</a:t>
            </a:r>
          </a:p>
        </p:txBody>
      </p:sp>
      <p:sp>
        <p:nvSpPr>
          <p:cNvPr id="32802" name="Text Box 46"/>
          <p:cNvSpPr txBox="1">
            <a:spLocks noChangeArrowheads="1"/>
          </p:cNvSpPr>
          <p:nvPr/>
        </p:nvSpPr>
        <p:spPr bwMode="auto">
          <a:xfrm>
            <a:off x="7740650" y="3987800"/>
            <a:ext cx="790575" cy="198438"/>
          </a:xfrm>
          <a:prstGeom prst="rect">
            <a:avLst/>
          </a:prstGeom>
          <a:noFill/>
          <a:ln w="9525">
            <a:noFill/>
            <a:miter lim="800000"/>
            <a:headEnd/>
            <a:tailEnd/>
          </a:ln>
        </p:spPr>
        <p:txBody>
          <a:bodyPr>
            <a:spAutoFit/>
          </a:bodyPr>
          <a:lstStyle/>
          <a:p>
            <a:pPr algn="ctr">
              <a:lnSpc>
                <a:spcPct val="50000"/>
              </a:lnSpc>
              <a:spcBef>
                <a:spcPct val="50000"/>
              </a:spcBef>
            </a:pPr>
            <a:r>
              <a:rPr lang="ja-JP" altLang="en-US" sz="1400" b="1">
                <a:solidFill>
                  <a:srgbClr val="000000"/>
                </a:solidFill>
              </a:rPr>
              <a:t>警察</a:t>
            </a:r>
          </a:p>
        </p:txBody>
      </p:sp>
      <p:sp>
        <p:nvSpPr>
          <p:cNvPr id="32803" name="Text Box 47"/>
          <p:cNvSpPr txBox="1">
            <a:spLocks noChangeArrowheads="1"/>
          </p:cNvSpPr>
          <p:nvPr/>
        </p:nvSpPr>
        <p:spPr bwMode="auto">
          <a:xfrm>
            <a:off x="7353300" y="4714875"/>
            <a:ext cx="790575" cy="198438"/>
          </a:xfrm>
          <a:prstGeom prst="rect">
            <a:avLst/>
          </a:prstGeom>
          <a:noFill/>
          <a:ln w="9525">
            <a:noFill/>
            <a:miter lim="800000"/>
            <a:headEnd/>
            <a:tailEnd/>
          </a:ln>
        </p:spPr>
        <p:txBody>
          <a:bodyPr>
            <a:spAutoFit/>
          </a:bodyPr>
          <a:lstStyle/>
          <a:p>
            <a:pPr algn="ctr">
              <a:lnSpc>
                <a:spcPct val="50000"/>
              </a:lnSpc>
              <a:spcBef>
                <a:spcPct val="50000"/>
              </a:spcBef>
            </a:pPr>
            <a:r>
              <a:rPr lang="ja-JP" altLang="en-US" sz="1400" b="1">
                <a:solidFill>
                  <a:srgbClr val="000000"/>
                </a:solidFill>
              </a:rPr>
              <a:t>消防</a:t>
            </a:r>
          </a:p>
        </p:txBody>
      </p:sp>
      <p:sp>
        <p:nvSpPr>
          <p:cNvPr id="32804" name="Text Box 48"/>
          <p:cNvSpPr txBox="1">
            <a:spLocks noChangeArrowheads="1"/>
          </p:cNvSpPr>
          <p:nvPr/>
        </p:nvSpPr>
        <p:spPr bwMode="auto">
          <a:xfrm>
            <a:off x="6472238" y="5391150"/>
            <a:ext cx="1008062" cy="198438"/>
          </a:xfrm>
          <a:prstGeom prst="rect">
            <a:avLst/>
          </a:prstGeom>
          <a:noFill/>
          <a:ln w="9525">
            <a:noFill/>
            <a:miter lim="800000"/>
            <a:headEnd/>
            <a:tailEnd/>
          </a:ln>
        </p:spPr>
        <p:txBody>
          <a:bodyPr>
            <a:spAutoFit/>
          </a:bodyPr>
          <a:lstStyle/>
          <a:p>
            <a:pPr algn="ctr">
              <a:lnSpc>
                <a:spcPct val="50000"/>
              </a:lnSpc>
              <a:spcBef>
                <a:spcPct val="50000"/>
              </a:spcBef>
            </a:pPr>
            <a:r>
              <a:rPr lang="ja-JP" altLang="en-US" sz="1400" b="1">
                <a:solidFill>
                  <a:srgbClr val="000000"/>
                </a:solidFill>
              </a:rPr>
              <a:t>ＮＰＯ団体</a:t>
            </a:r>
          </a:p>
        </p:txBody>
      </p:sp>
      <p:sp>
        <p:nvSpPr>
          <p:cNvPr id="32805" name="Text Box 49"/>
          <p:cNvSpPr txBox="1">
            <a:spLocks noChangeArrowheads="1"/>
          </p:cNvSpPr>
          <p:nvPr/>
        </p:nvSpPr>
        <p:spPr bwMode="auto">
          <a:xfrm>
            <a:off x="3940175" y="6253163"/>
            <a:ext cx="790575" cy="368300"/>
          </a:xfrm>
          <a:prstGeom prst="rect">
            <a:avLst/>
          </a:prstGeom>
          <a:noFill/>
          <a:ln w="9525">
            <a:noFill/>
            <a:miter lim="800000"/>
            <a:headEnd/>
            <a:tailEnd/>
          </a:ln>
        </p:spPr>
        <p:txBody>
          <a:bodyPr>
            <a:spAutoFit/>
          </a:bodyPr>
          <a:lstStyle/>
          <a:p>
            <a:pPr algn="ctr">
              <a:lnSpc>
                <a:spcPct val="50000"/>
              </a:lnSpc>
              <a:spcBef>
                <a:spcPct val="50000"/>
              </a:spcBef>
            </a:pPr>
            <a:r>
              <a:rPr lang="ja-JP" altLang="en-US" sz="1200">
                <a:solidFill>
                  <a:srgbClr val="000000"/>
                </a:solidFill>
              </a:rPr>
              <a:t>産業</a:t>
            </a:r>
          </a:p>
          <a:p>
            <a:pPr algn="ctr">
              <a:lnSpc>
                <a:spcPct val="50000"/>
              </a:lnSpc>
              <a:spcBef>
                <a:spcPct val="50000"/>
              </a:spcBef>
            </a:pPr>
            <a:r>
              <a:rPr lang="ja-JP" altLang="en-US" sz="1200">
                <a:solidFill>
                  <a:srgbClr val="000000"/>
                </a:solidFill>
              </a:rPr>
              <a:t>経済部</a:t>
            </a:r>
          </a:p>
        </p:txBody>
      </p:sp>
      <p:sp>
        <p:nvSpPr>
          <p:cNvPr id="32806" name="Text Box 50"/>
          <p:cNvSpPr txBox="1">
            <a:spLocks noChangeArrowheads="1"/>
          </p:cNvSpPr>
          <p:nvPr/>
        </p:nvSpPr>
        <p:spPr bwMode="auto">
          <a:xfrm>
            <a:off x="3662363" y="3463925"/>
            <a:ext cx="2519362" cy="396875"/>
          </a:xfrm>
          <a:prstGeom prst="rect">
            <a:avLst/>
          </a:prstGeom>
          <a:noFill/>
          <a:ln w="9525">
            <a:noFill/>
            <a:miter lim="800000"/>
            <a:headEnd/>
            <a:tailEnd/>
          </a:ln>
        </p:spPr>
        <p:txBody>
          <a:bodyPr>
            <a:spAutoFit/>
          </a:bodyPr>
          <a:lstStyle/>
          <a:p>
            <a:pPr>
              <a:spcBef>
                <a:spcPct val="50000"/>
              </a:spcBef>
            </a:pPr>
            <a:r>
              <a:rPr lang="ja-JP" altLang="en-US" sz="2000" b="1">
                <a:solidFill>
                  <a:srgbClr val="FF0000"/>
                </a:solidFill>
              </a:rPr>
              <a:t>自殺対策戦略会議</a:t>
            </a:r>
          </a:p>
        </p:txBody>
      </p:sp>
      <p:sp>
        <p:nvSpPr>
          <p:cNvPr id="32807" name="Text Box 51"/>
          <p:cNvSpPr txBox="1">
            <a:spLocks noChangeArrowheads="1"/>
          </p:cNvSpPr>
          <p:nvPr/>
        </p:nvSpPr>
        <p:spPr bwMode="auto">
          <a:xfrm>
            <a:off x="3602038" y="3779838"/>
            <a:ext cx="2338387" cy="533400"/>
          </a:xfrm>
          <a:prstGeom prst="rect">
            <a:avLst/>
          </a:prstGeom>
          <a:noFill/>
          <a:ln w="9525">
            <a:noFill/>
            <a:miter lim="800000"/>
            <a:headEnd/>
            <a:tailEnd/>
          </a:ln>
        </p:spPr>
        <p:txBody>
          <a:bodyPr>
            <a:spAutoFit/>
          </a:bodyPr>
          <a:lstStyle/>
          <a:p>
            <a:pPr algn="ctr">
              <a:spcBef>
                <a:spcPct val="50000"/>
              </a:spcBef>
            </a:pPr>
            <a:r>
              <a:rPr lang="ja-JP" altLang="en-US" sz="1400" b="1">
                <a:solidFill>
                  <a:srgbClr val="000000"/>
                </a:solidFill>
              </a:rPr>
              <a:t>区長・衛生部・ライフリンク</a:t>
            </a:r>
          </a:p>
          <a:p>
            <a:pPr algn="ctr">
              <a:spcBef>
                <a:spcPct val="50000"/>
              </a:spcBef>
            </a:pPr>
            <a:r>
              <a:rPr lang="ja-JP" altLang="en-US" sz="1000" b="1">
                <a:solidFill>
                  <a:srgbClr val="000000"/>
                </a:solidFill>
              </a:rPr>
              <a:t>でつくる自殺対策戦略推進チームです。</a:t>
            </a:r>
          </a:p>
        </p:txBody>
      </p:sp>
      <p:sp>
        <p:nvSpPr>
          <p:cNvPr id="32808" name="Text Box 52"/>
          <p:cNvSpPr txBox="1">
            <a:spLocks noChangeArrowheads="1"/>
          </p:cNvSpPr>
          <p:nvPr/>
        </p:nvSpPr>
        <p:spPr bwMode="auto">
          <a:xfrm>
            <a:off x="3635375" y="4351338"/>
            <a:ext cx="2305050" cy="336550"/>
          </a:xfrm>
          <a:prstGeom prst="rect">
            <a:avLst/>
          </a:prstGeom>
          <a:solidFill>
            <a:srgbClr val="FF99CC"/>
          </a:solidFill>
          <a:ln w="12700">
            <a:noFill/>
            <a:miter lim="800000"/>
            <a:headEnd/>
            <a:tailEnd/>
          </a:ln>
        </p:spPr>
        <p:txBody>
          <a:bodyPr>
            <a:spAutoFit/>
          </a:bodyPr>
          <a:lstStyle/>
          <a:p>
            <a:pPr>
              <a:spcBef>
                <a:spcPct val="50000"/>
              </a:spcBef>
            </a:pPr>
            <a:r>
              <a:rPr lang="ja-JP" altLang="en-US" sz="1600" b="1">
                <a:solidFill>
                  <a:srgbClr val="000000"/>
                </a:solidFill>
              </a:rPr>
              <a:t>こころといのち支援担当</a:t>
            </a:r>
          </a:p>
        </p:txBody>
      </p:sp>
      <p:grpSp>
        <p:nvGrpSpPr>
          <p:cNvPr id="32809" name="Group 53"/>
          <p:cNvGrpSpPr>
            <a:grpSpLocks/>
          </p:cNvGrpSpPr>
          <p:nvPr/>
        </p:nvGrpSpPr>
        <p:grpSpPr bwMode="auto">
          <a:xfrm>
            <a:off x="323850" y="260350"/>
            <a:ext cx="1223963" cy="1223963"/>
            <a:chOff x="839" y="199"/>
            <a:chExt cx="771" cy="771"/>
          </a:xfrm>
        </p:grpSpPr>
        <p:sp>
          <p:nvSpPr>
            <p:cNvPr id="32811" name="Rectangle 54"/>
            <p:cNvSpPr>
              <a:spLocks noChangeArrowheads="1"/>
            </p:cNvSpPr>
            <p:nvPr/>
          </p:nvSpPr>
          <p:spPr bwMode="auto">
            <a:xfrm>
              <a:off x="839" y="199"/>
              <a:ext cx="771" cy="771"/>
            </a:xfrm>
            <a:prstGeom prst="rect">
              <a:avLst/>
            </a:prstGeom>
            <a:solidFill>
              <a:srgbClr val="FF00FF"/>
            </a:solidFill>
            <a:ln w="9525">
              <a:noFill/>
              <a:miter lim="800000"/>
              <a:headEnd/>
              <a:tailEnd/>
            </a:ln>
          </p:spPr>
          <p:txBody>
            <a:bodyPr wrap="none" anchor="ctr"/>
            <a:lstStyle/>
            <a:p>
              <a:endParaRPr lang="ja-JP" altLang="en-US">
                <a:solidFill>
                  <a:srgbClr val="000000"/>
                </a:solidFill>
              </a:endParaRPr>
            </a:p>
          </p:txBody>
        </p:sp>
        <p:sp>
          <p:nvSpPr>
            <p:cNvPr id="32812" name="Rectangle 55"/>
            <p:cNvSpPr>
              <a:spLocks noChangeArrowheads="1"/>
            </p:cNvSpPr>
            <p:nvPr/>
          </p:nvSpPr>
          <p:spPr bwMode="auto">
            <a:xfrm>
              <a:off x="1020" y="346"/>
              <a:ext cx="408" cy="499"/>
            </a:xfrm>
            <a:prstGeom prst="rect">
              <a:avLst/>
            </a:prstGeom>
            <a:noFill/>
            <a:ln w="9525">
              <a:noFill/>
              <a:miter lim="800000"/>
              <a:headEnd/>
              <a:tailEnd/>
            </a:ln>
          </p:spPr>
          <p:txBody>
            <a:bodyPr wrap="none" anchor="ctr"/>
            <a:lstStyle/>
            <a:p>
              <a:pPr algn="ctr"/>
              <a:r>
                <a:rPr lang="ja-JP" altLang="en-US" sz="6000">
                  <a:solidFill>
                    <a:srgbClr val="FFFFFF"/>
                  </a:solidFill>
                </a:rPr>
                <a:t>１</a:t>
              </a:r>
            </a:p>
          </p:txBody>
        </p:sp>
      </p:grpSp>
      <p:sp>
        <p:nvSpPr>
          <p:cNvPr id="32810" name="Text Box 58"/>
          <p:cNvSpPr txBox="1">
            <a:spLocks noChangeArrowheads="1"/>
          </p:cNvSpPr>
          <p:nvPr/>
        </p:nvSpPr>
        <p:spPr bwMode="auto">
          <a:xfrm>
            <a:off x="827088" y="1700213"/>
            <a:ext cx="7777162" cy="523875"/>
          </a:xfrm>
          <a:prstGeom prst="rect">
            <a:avLst/>
          </a:prstGeom>
          <a:noFill/>
          <a:ln w="9525">
            <a:noFill/>
            <a:miter lim="800000"/>
            <a:headEnd/>
            <a:tailEnd/>
          </a:ln>
        </p:spPr>
        <p:txBody>
          <a:bodyPr>
            <a:spAutoFit/>
          </a:bodyPr>
          <a:lstStyle/>
          <a:p>
            <a:pPr>
              <a:spcBef>
                <a:spcPct val="50000"/>
              </a:spcBef>
            </a:pPr>
            <a:r>
              <a:rPr lang="ja-JP" altLang="en-US" sz="2800" b="1">
                <a:solidFill>
                  <a:srgbClr val="000000"/>
                </a:solidFill>
              </a:rPr>
              <a:t>足立区「こころといのちの相談支援ネットワーク」</a:t>
            </a:r>
          </a:p>
        </p:txBody>
      </p:sp>
    </p:spTree>
    <p:extLst>
      <p:ext uri="{BB962C8B-B14F-4D97-AF65-F5344CB8AC3E}">
        <p14:creationId xmlns:p14="http://schemas.microsoft.com/office/powerpoint/2010/main" val="3037320177"/>
      </p:ext>
    </p:extLst>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8"/>
          <p:cNvSpPr>
            <a:spLocks noChangeArrowheads="1"/>
          </p:cNvSpPr>
          <p:nvPr/>
        </p:nvSpPr>
        <p:spPr bwMode="auto">
          <a:xfrm>
            <a:off x="5364163" y="3860800"/>
            <a:ext cx="1728787" cy="1609725"/>
          </a:xfrm>
          <a:prstGeom prst="flowChartManualInput">
            <a:avLst/>
          </a:prstGeom>
          <a:solidFill>
            <a:srgbClr val="CCFFCC"/>
          </a:solidFill>
          <a:ln w="9525">
            <a:noFill/>
            <a:miter lim="800000"/>
            <a:headEnd/>
            <a:tailEnd/>
          </a:ln>
        </p:spPr>
        <p:txBody>
          <a:bodyPr lIns="74295" tIns="8890" rIns="74295" bIns="8890"/>
          <a:lstStyle/>
          <a:p>
            <a:endParaRPr lang="ja-JP" altLang="en-US">
              <a:solidFill>
                <a:srgbClr val="000000"/>
              </a:solidFill>
            </a:endParaRPr>
          </a:p>
        </p:txBody>
      </p:sp>
      <p:sp>
        <p:nvSpPr>
          <p:cNvPr id="35843" name="Text Box 10"/>
          <p:cNvSpPr txBox="1">
            <a:spLocks noChangeArrowheads="1"/>
          </p:cNvSpPr>
          <p:nvPr/>
        </p:nvSpPr>
        <p:spPr bwMode="auto">
          <a:xfrm>
            <a:off x="3821113" y="1700213"/>
            <a:ext cx="2736850" cy="1800225"/>
          </a:xfrm>
          <a:prstGeom prst="rect">
            <a:avLst/>
          </a:prstGeom>
          <a:noFill/>
          <a:ln w="9525">
            <a:noFill/>
            <a:miter lim="800000"/>
            <a:headEnd/>
            <a:tailEnd/>
          </a:ln>
        </p:spPr>
        <p:txBody>
          <a:bodyPr lIns="61265" tIns="30632" rIns="61265" bIns="30632"/>
          <a:lstStyle/>
          <a:p>
            <a:r>
              <a:rPr lang="ja-JP" altLang="en-US">
                <a:solidFill>
                  <a:srgbClr val="000000"/>
                </a:solidFill>
              </a:rPr>
              <a:t>◆習熟度や分野により、幅のある研修を実施</a:t>
            </a:r>
            <a:endParaRPr lang="en-US" altLang="ja-JP">
              <a:solidFill>
                <a:srgbClr val="000000"/>
              </a:solidFill>
            </a:endParaRPr>
          </a:p>
          <a:p>
            <a:r>
              <a:rPr lang="ja-JP" altLang="en-US">
                <a:solidFill>
                  <a:srgbClr val="000000"/>
                </a:solidFill>
                <a:latin typeface="ＭＳ ゴシック" pitchFamily="49" charset="-128"/>
              </a:rPr>
              <a:t>◆毎回、首長が挨拶をし、自治体としての姿勢を示す</a:t>
            </a:r>
            <a:endParaRPr lang="en-US" altLang="ja-JP">
              <a:solidFill>
                <a:srgbClr val="000000"/>
              </a:solidFill>
              <a:latin typeface="ＭＳ ゴシック" pitchFamily="49" charset="-128"/>
            </a:endParaRPr>
          </a:p>
          <a:p>
            <a:r>
              <a:rPr lang="ja-JP" altLang="en-US">
                <a:solidFill>
                  <a:srgbClr val="000000"/>
                </a:solidFill>
                <a:latin typeface="ＭＳ ゴシック" pitchFamily="49" charset="-128"/>
              </a:rPr>
              <a:t>◆実務担当者レベルで「事例検討」を行い連携構築へ</a:t>
            </a:r>
          </a:p>
        </p:txBody>
      </p:sp>
      <p:sp>
        <p:nvSpPr>
          <p:cNvPr id="35844" name="AutoShape 6"/>
          <p:cNvSpPr>
            <a:spLocks noChangeArrowheads="1"/>
          </p:cNvSpPr>
          <p:nvPr/>
        </p:nvSpPr>
        <p:spPr bwMode="auto">
          <a:xfrm>
            <a:off x="7164388" y="2349500"/>
            <a:ext cx="1439862" cy="3121025"/>
          </a:xfrm>
          <a:prstGeom prst="flowChartManualInput">
            <a:avLst/>
          </a:prstGeom>
          <a:solidFill>
            <a:srgbClr val="FFFF99"/>
          </a:solidFill>
          <a:ln w="9525">
            <a:solidFill>
              <a:srgbClr val="000000"/>
            </a:solidFill>
            <a:miter lim="800000"/>
            <a:headEnd/>
            <a:tailEnd/>
          </a:ln>
        </p:spPr>
        <p:txBody>
          <a:bodyPr lIns="74295" tIns="8890" rIns="74295" bIns="8890"/>
          <a:lstStyle/>
          <a:p>
            <a:endParaRPr lang="ja-JP" altLang="en-US">
              <a:solidFill>
                <a:srgbClr val="000000"/>
              </a:solidFill>
            </a:endParaRPr>
          </a:p>
        </p:txBody>
      </p:sp>
      <p:sp>
        <p:nvSpPr>
          <p:cNvPr id="35845" name="AutoShape 7"/>
          <p:cNvSpPr>
            <a:spLocks noChangeArrowheads="1"/>
          </p:cNvSpPr>
          <p:nvPr/>
        </p:nvSpPr>
        <p:spPr bwMode="auto">
          <a:xfrm flipH="1">
            <a:off x="468313" y="4221163"/>
            <a:ext cx="4824412" cy="1227137"/>
          </a:xfrm>
          <a:prstGeom prst="rtTriangle">
            <a:avLst/>
          </a:prstGeom>
          <a:solidFill>
            <a:srgbClr val="99CCFF"/>
          </a:solidFill>
          <a:ln w="9525">
            <a:solidFill>
              <a:srgbClr val="000000"/>
            </a:solidFill>
            <a:miter lim="800000"/>
            <a:headEnd/>
            <a:tailEnd/>
          </a:ln>
        </p:spPr>
        <p:txBody>
          <a:bodyPr lIns="74295" tIns="8890" rIns="74295" bIns="8890"/>
          <a:lstStyle/>
          <a:p>
            <a:endParaRPr lang="ja-JP" altLang="en-US">
              <a:solidFill>
                <a:srgbClr val="000000"/>
              </a:solidFill>
            </a:endParaRPr>
          </a:p>
        </p:txBody>
      </p:sp>
      <p:sp>
        <p:nvSpPr>
          <p:cNvPr id="35846" name="Text Box 12"/>
          <p:cNvSpPr txBox="1">
            <a:spLocks noChangeArrowheads="1"/>
          </p:cNvSpPr>
          <p:nvPr/>
        </p:nvSpPr>
        <p:spPr bwMode="auto">
          <a:xfrm>
            <a:off x="2268538" y="5613400"/>
            <a:ext cx="7272337" cy="336550"/>
          </a:xfrm>
          <a:prstGeom prst="rect">
            <a:avLst/>
          </a:prstGeom>
          <a:noFill/>
          <a:ln w="9525">
            <a:noFill/>
            <a:miter lim="800000"/>
            <a:headEnd/>
            <a:tailEnd/>
          </a:ln>
        </p:spPr>
        <p:txBody>
          <a:bodyPr lIns="61265" tIns="30632" rIns="61265" bIns="30632"/>
          <a:lstStyle/>
          <a:p>
            <a:pPr algn="just"/>
            <a:r>
              <a:rPr lang="ja-JP" altLang="en-US" sz="2200" b="1">
                <a:solidFill>
                  <a:srgbClr val="000000"/>
                </a:solidFill>
              </a:rPr>
              <a:t>　　　　</a:t>
            </a:r>
            <a:r>
              <a:rPr lang="ja-JP" altLang="en-US" sz="1600" b="1">
                <a:solidFill>
                  <a:srgbClr val="000000"/>
                </a:solidFill>
              </a:rPr>
              <a:t>気づく　　　　　　　　　　　　　　　　　つながる　　　連携していのちを守る</a:t>
            </a:r>
            <a:endParaRPr lang="ja-JP" altLang="en-US" sz="1600">
              <a:solidFill>
                <a:srgbClr val="000000"/>
              </a:solidFill>
            </a:endParaRPr>
          </a:p>
        </p:txBody>
      </p:sp>
      <p:sp>
        <p:nvSpPr>
          <p:cNvPr id="35847" name="Text Box 13"/>
          <p:cNvSpPr txBox="1">
            <a:spLocks noChangeArrowheads="1"/>
          </p:cNvSpPr>
          <p:nvPr/>
        </p:nvSpPr>
        <p:spPr bwMode="auto">
          <a:xfrm>
            <a:off x="2890838" y="4941888"/>
            <a:ext cx="2257425" cy="404812"/>
          </a:xfrm>
          <a:prstGeom prst="rect">
            <a:avLst/>
          </a:prstGeom>
          <a:noFill/>
          <a:ln w="9525">
            <a:noFill/>
            <a:miter lim="800000"/>
            <a:headEnd/>
            <a:tailEnd/>
          </a:ln>
        </p:spPr>
        <p:txBody>
          <a:bodyPr lIns="74295" tIns="8890" rIns="74295" bIns="8890"/>
          <a:lstStyle/>
          <a:p>
            <a:pPr algn="just"/>
            <a:r>
              <a:rPr lang="en-US" altLang="ja-JP" sz="2400" b="1">
                <a:solidFill>
                  <a:srgbClr val="000000"/>
                </a:solidFill>
              </a:rPr>
              <a:t>GK</a:t>
            </a:r>
            <a:r>
              <a:rPr lang="ja-JP" altLang="en-US" sz="2400" b="1">
                <a:solidFill>
                  <a:srgbClr val="000000"/>
                </a:solidFill>
              </a:rPr>
              <a:t>研修</a:t>
            </a:r>
            <a:r>
              <a:rPr lang="en-US" altLang="ja-JP" sz="2400" b="1">
                <a:solidFill>
                  <a:srgbClr val="000000"/>
                </a:solidFill>
                <a:latin typeface="ＭＳ ゴシック" pitchFamily="49" charset="-128"/>
                <a:ea typeface="ＭＳ ゴシック" pitchFamily="49" charset="-128"/>
              </a:rPr>
              <a:t>(</a:t>
            </a:r>
            <a:r>
              <a:rPr lang="ja-JP" altLang="en-US" sz="2400" b="1">
                <a:solidFill>
                  <a:srgbClr val="000000"/>
                </a:solidFill>
                <a:latin typeface="ＭＳ ゴシック" pitchFamily="49" charset="-128"/>
                <a:ea typeface="ＭＳ ゴシック" pitchFamily="49" charset="-128"/>
              </a:rPr>
              <a:t>初級</a:t>
            </a:r>
            <a:r>
              <a:rPr lang="en-US" altLang="ja-JP" sz="2400" b="1">
                <a:solidFill>
                  <a:srgbClr val="000000"/>
                </a:solidFill>
                <a:latin typeface="ＭＳ ゴシック" pitchFamily="49" charset="-128"/>
                <a:ea typeface="ＭＳ ゴシック" pitchFamily="49" charset="-128"/>
              </a:rPr>
              <a:t>)</a:t>
            </a:r>
            <a:endParaRPr lang="en-US" altLang="ja-JP" sz="2400">
              <a:solidFill>
                <a:srgbClr val="000000"/>
              </a:solidFill>
            </a:endParaRPr>
          </a:p>
        </p:txBody>
      </p:sp>
      <p:sp>
        <p:nvSpPr>
          <p:cNvPr id="35848" name="Text Box 14"/>
          <p:cNvSpPr txBox="1">
            <a:spLocks noChangeArrowheads="1"/>
          </p:cNvSpPr>
          <p:nvPr/>
        </p:nvSpPr>
        <p:spPr bwMode="auto">
          <a:xfrm>
            <a:off x="4822825" y="4525963"/>
            <a:ext cx="1130300" cy="403225"/>
          </a:xfrm>
          <a:prstGeom prst="rect">
            <a:avLst/>
          </a:prstGeom>
          <a:noFill/>
          <a:ln w="9525">
            <a:noFill/>
            <a:miter lim="800000"/>
            <a:headEnd/>
            <a:tailEnd/>
          </a:ln>
        </p:spPr>
        <p:txBody>
          <a:bodyPr lIns="74295" tIns="8890" rIns="74295" bIns="8890"/>
          <a:lstStyle/>
          <a:p>
            <a:endParaRPr lang="ja-JP" altLang="ja-JP">
              <a:solidFill>
                <a:srgbClr val="000000"/>
              </a:solidFill>
            </a:endParaRPr>
          </a:p>
        </p:txBody>
      </p:sp>
      <p:sp>
        <p:nvSpPr>
          <p:cNvPr id="35849" name="Text Box 15"/>
          <p:cNvSpPr txBox="1">
            <a:spLocks noChangeArrowheads="1"/>
          </p:cNvSpPr>
          <p:nvPr/>
        </p:nvSpPr>
        <p:spPr bwMode="auto">
          <a:xfrm>
            <a:off x="7042150" y="3763963"/>
            <a:ext cx="1706563" cy="539750"/>
          </a:xfrm>
          <a:prstGeom prst="rect">
            <a:avLst/>
          </a:prstGeom>
          <a:noFill/>
          <a:ln w="9525">
            <a:noFill/>
            <a:miter lim="800000"/>
            <a:headEnd/>
            <a:tailEnd/>
          </a:ln>
        </p:spPr>
        <p:txBody>
          <a:bodyPr lIns="74295" tIns="8890" rIns="74295" bIns="8890"/>
          <a:lstStyle/>
          <a:p>
            <a:pPr algn="ctr"/>
            <a:r>
              <a:rPr lang="ja-JP" altLang="en-US" sz="2400" b="1">
                <a:solidFill>
                  <a:srgbClr val="000000"/>
                </a:solidFill>
                <a:latin typeface="ＭＳ ゴシック" pitchFamily="49" charset="-128"/>
                <a:ea typeface="ＭＳ ゴシック" pitchFamily="49" charset="-128"/>
              </a:rPr>
              <a:t>多分野</a:t>
            </a:r>
          </a:p>
          <a:p>
            <a:pPr algn="ctr"/>
            <a:r>
              <a:rPr lang="ja-JP" altLang="en-US" sz="2400" b="1">
                <a:solidFill>
                  <a:srgbClr val="000000"/>
                </a:solidFill>
                <a:latin typeface="ＭＳ ゴシック" pitchFamily="49" charset="-128"/>
                <a:ea typeface="ＭＳ ゴシック" pitchFamily="49" charset="-128"/>
              </a:rPr>
              <a:t>合同研修</a:t>
            </a:r>
          </a:p>
          <a:p>
            <a:pPr algn="ctr"/>
            <a:r>
              <a:rPr lang="en-US" altLang="ja-JP" sz="2400" b="1">
                <a:solidFill>
                  <a:srgbClr val="000000"/>
                </a:solidFill>
                <a:latin typeface="ＭＳ ゴシック" pitchFamily="49" charset="-128"/>
                <a:ea typeface="ＭＳ ゴシック" pitchFamily="49" charset="-128"/>
              </a:rPr>
              <a:t>(</a:t>
            </a:r>
            <a:r>
              <a:rPr lang="ja-JP" altLang="en-US" sz="2400" b="1">
                <a:solidFill>
                  <a:srgbClr val="000000"/>
                </a:solidFill>
                <a:latin typeface="ＭＳ ゴシック" pitchFamily="49" charset="-128"/>
                <a:ea typeface="ＭＳ ゴシック" pitchFamily="49" charset="-128"/>
              </a:rPr>
              <a:t>上級</a:t>
            </a:r>
            <a:r>
              <a:rPr lang="en-US" altLang="ja-JP" sz="2400" b="1">
                <a:solidFill>
                  <a:srgbClr val="000000"/>
                </a:solidFill>
                <a:latin typeface="ＭＳ ゴシック" pitchFamily="49" charset="-128"/>
                <a:ea typeface="ＭＳ ゴシック" pitchFamily="49" charset="-128"/>
              </a:rPr>
              <a:t>)</a:t>
            </a:r>
            <a:endParaRPr lang="en-US" altLang="ja-JP" sz="2400">
              <a:solidFill>
                <a:srgbClr val="000000"/>
              </a:solidFill>
            </a:endParaRPr>
          </a:p>
        </p:txBody>
      </p:sp>
      <p:sp>
        <p:nvSpPr>
          <p:cNvPr id="35850" name="Oval 16"/>
          <p:cNvSpPr>
            <a:spLocks noChangeArrowheads="1"/>
          </p:cNvSpPr>
          <p:nvPr/>
        </p:nvSpPr>
        <p:spPr bwMode="auto">
          <a:xfrm>
            <a:off x="5032375" y="4365625"/>
            <a:ext cx="2563813" cy="809625"/>
          </a:xfrm>
          <a:prstGeom prst="ellipse">
            <a:avLst/>
          </a:prstGeom>
          <a:noFill/>
          <a:ln w="9525">
            <a:noFill/>
            <a:round/>
            <a:headEnd/>
            <a:tailEnd/>
          </a:ln>
        </p:spPr>
        <p:txBody>
          <a:bodyPr lIns="61265" tIns="30632" rIns="61265" bIns="30632" anchor="ctr"/>
          <a:lstStyle/>
          <a:p>
            <a:pPr algn="just"/>
            <a:r>
              <a:rPr lang="en-US" altLang="ja-JP" sz="2400" b="1">
                <a:solidFill>
                  <a:srgbClr val="000000"/>
                </a:solidFill>
              </a:rPr>
              <a:t>GK</a:t>
            </a:r>
            <a:r>
              <a:rPr lang="ja-JP" altLang="en-US" sz="2400" b="1">
                <a:solidFill>
                  <a:srgbClr val="000000"/>
                </a:solidFill>
              </a:rPr>
              <a:t>フォロー</a:t>
            </a:r>
          </a:p>
          <a:p>
            <a:pPr algn="just"/>
            <a:r>
              <a:rPr lang="ja-JP" altLang="en-US" sz="2400" b="1">
                <a:solidFill>
                  <a:srgbClr val="000000"/>
                </a:solidFill>
              </a:rPr>
              <a:t>研修 </a:t>
            </a:r>
            <a:r>
              <a:rPr lang="en-US" altLang="ja-JP" sz="2400" b="1">
                <a:solidFill>
                  <a:srgbClr val="000000"/>
                </a:solidFill>
                <a:latin typeface="ＭＳ ゴシック" pitchFamily="49" charset="-128"/>
                <a:ea typeface="ＭＳ ゴシック" pitchFamily="49" charset="-128"/>
              </a:rPr>
              <a:t>(</a:t>
            </a:r>
            <a:r>
              <a:rPr lang="ja-JP" altLang="en-US" sz="2400" b="1">
                <a:solidFill>
                  <a:srgbClr val="000000"/>
                </a:solidFill>
                <a:latin typeface="ＭＳ ゴシック" pitchFamily="49" charset="-128"/>
                <a:ea typeface="ＭＳ ゴシック" pitchFamily="49" charset="-128"/>
              </a:rPr>
              <a:t>中級</a:t>
            </a:r>
            <a:r>
              <a:rPr lang="en-US" altLang="ja-JP" sz="2400" b="1">
                <a:solidFill>
                  <a:srgbClr val="000000"/>
                </a:solidFill>
                <a:latin typeface="ＭＳ ゴシック" pitchFamily="49" charset="-128"/>
                <a:ea typeface="ＭＳ ゴシック" pitchFamily="49" charset="-128"/>
              </a:rPr>
              <a:t>)</a:t>
            </a:r>
          </a:p>
          <a:p>
            <a:pPr algn="ctr"/>
            <a:endParaRPr lang="en-US" altLang="ja-JP" sz="2400">
              <a:solidFill>
                <a:srgbClr val="000000"/>
              </a:solidFill>
            </a:endParaRPr>
          </a:p>
        </p:txBody>
      </p:sp>
      <p:sp>
        <p:nvSpPr>
          <p:cNvPr id="35851" name="AutoShape 36"/>
          <p:cNvSpPr>
            <a:spLocks noChangeArrowheads="1"/>
          </p:cNvSpPr>
          <p:nvPr/>
        </p:nvSpPr>
        <p:spPr bwMode="auto">
          <a:xfrm flipH="1">
            <a:off x="5364163" y="2997200"/>
            <a:ext cx="1728787" cy="1227138"/>
          </a:xfrm>
          <a:prstGeom prst="rtTriangle">
            <a:avLst/>
          </a:prstGeom>
          <a:solidFill>
            <a:srgbClr val="CCFFCC"/>
          </a:solidFill>
          <a:ln w="9525">
            <a:noFill/>
            <a:miter lim="800000"/>
            <a:headEnd/>
            <a:tailEnd/>
          </a:ln>
        </p:spPr>
        <p:txBody>
          <a:bodyPr lIns="74295" tIns="8890" rIns="74295" bIns="8890"/>
          <a:lstStyle/>
          <a:p>
            <a:endParaRPr lang="ja-JP" altLang="en-US">
              <a:solidFill>
                <a:srgbClr val="000000"/>
              </a:solidFill>
            </a:endParaRPr>
          </a:p>
        </p:txBody>
      </p:sp>
      <p:sp>
        <p:nvSpPr>
          <p:cNvPr id="35852" name="Line 37"/>
          <p:cNvSpPr>
            <a:spLocks noChangeShapeType="1"/>
          </p:cNvSpPr>
          <p:nvPr/>
        </p:nvSpPr>
        <p:spPr bwMode="auto">
          <a:xfrm flipV="1">
            <a:off x="5364163" y="2997200"/>
            <a:ext cx="1728787" cy="1223963"/>
          </a:xfrm>
          <a:prstGeom prst="line">
            <a:avLst/>
          </a:prstGeom>
          <a:noFill/>
          <a:ln w="9525">
            <a:solidFill>
              <a:schemeClr val="tx1"/>
            </a:solidFill>
            <a:round/>
            <a:headEnd/>
            <a:tailEnd/>
          </a:ln>
        </p:spPr>
        <p:txBody>
          <a:bodyPr/>
          <a:lstStyle/>
          <a:p>
            <a:endParaRPr lang="ja-JP" altLang="en-US">
              <a:solidFill>
                <a:srgbClr val="000000"/>
              </a:solidFill>
            </a:endParaRPr>
          </a:p>
        </p:txBody>
      </p:sp>
      <p:sp>
        <p:nvSpPr>
          <p:cNvPr id="35853" name="Line 38"/>
          <p:cNvSpPr>
            <a:spLocks noChangeShapeType="1"/>
          </p:cNvSpPr>
          <p:nvPr/>
        </p:nvSpPr>
        <p:spPr bwMode="auto">
          <a:xfrm>
            <a:off x="5364163" y="4221163"/>
            <a:ext cx="0" cy="1223962"/>
          </a:xfrm>
          <a:prstGeom prst="line">
            <a:avLst/>
          </a:prstGeom>
          <a:noFill/>
          <a:ln w="9525">
            <a:solidFill>
              <a:schemeClr val="tx1"/>
            </a:solidFill>
            <a:round/>
            <a:headEnd/>
            <a:tailEnd/>
          </a:ln>
        </p:spPr>
        <p:txBody>
          <a:bodyPr/>
          <a:lstStyle/>
          <a:p>
            <a:endParaRPr lang="ja-JP" altLang="en-US">
              <a:solidFill>
                <a:srgbClr val="000000"/>
              </a:solidFill>
            </a:endParaRPr>
          </a:p>
        </p:txBody>
      </p:sp>
      <p:sp>
        <p:nvSpPr>
          <p:cNvPr id="35854" name="Line 39"/>
          <p:cNvSpPr>
            <a:spLocks noChangeShapeType="1"/>
          </p:cNvSpPr>
          <p:nvPr/>
        </p:nvSpPr>
        <p:spPr bwMode="auto">
          <a:xfrm flipH="1" flipV="1">
            <a:off x="7088188" y="2997200"/>
            <a:ext cx="4762" cy="2447925"/>
          </a:xfrm>
          <a:prstGeom prst="line">
            <a:avLst/>
          </a:prstGeom>
          <a:noFill/>
          <a:ln w="9525">
            <a:solidFill>
              <a:schemeClr val="tx1"/>
            </a:solidFill>
            <a:round/>
            <a:headEnd/>
            <a:tailEnd/>
          </a:ln>
        </p:spPr>
        <p:txBody>
          <a:bodyPr/>
          <a:lstStyle/>
          <a:p>
            <a:endParaRPr lang="ja-JP" altLang="en-US">
              <a:solidFill>
                <a:srgbClr val="000000"/>
              </a:solidFill>
            </a:endParaRPr>
          </a:p>
        </p:txBody>
      </p:sp>
      <p:sp>
        <p:nvSpPr>
          <p:cNvPr id="35855" name="Line 40"/>
          <p:cNvSpPr>
            <a:spLocks noChangeShapeType="1"/>
          </p:cNvSpPr>
          <p:nvPr/>
        </p:nvSpPr>
        <p:spPr bwMode="auto">
          <a:xfrm>
            <a:off x="5364163" y="5445125"/>
            <a:ext cx="1728787" cy="0"/>
          </a:xfrm>
          <a:prstGeom prst="line">
            <a:avLst/>
          </a:prstGeom>
          <a:noFill/>
          <a:ln w="9525">
            <a:solidFill>
              <a:schemeClr val="tx1"/>
            </a:solidFill>
            <a:round/>
            <a:headEnd/>
            <a:tailEnd/>
          </a:ln>
        </p:spPr>
        <p:txBody>
          <a:bodyPr/>
          <a:lstStyle/>
          <a:p>
            <a:endParaRPr lang="ja-JP" altLang="en-US">
              <a:solidFill>
                <a:srgbClr val="000000"/>
              </a:solidFill>
            </a:endParaRPr>
          </a:p>
        </p:txBody>
      </p:sp>
      <p:sp>
        <p:nvSpPr>
          <p:cNvPr id="35856" name="Text Box 43"/>
          <p:cNvSpPr txBox="1">
            <a:spLocks noChangeArrowheads="1"/>
          </p:cNvSpPr>
          <p:nvPr/>
        </p:nvSpPr>
        <p:spPr bwMode="auto">
          <a:xfrm>
            <a:off x="323850" y="6175375"/>
            <a:ext cx="8243888" cy="549275"/>
          </a:xfrm>
          <a:prstGeom prst="rect">
            <a:avLst/>
          </a:prstGeom>
          <a:noFill/>
          <a:ln w="9525">
            <a:noFill/>
            <a:miter lim="800000"/>
            <a:headEnd/>
            <a:tailEnd/>
          </a:ln>
        </p:spPr>
        <p:txBody>
          <a:bodyPr lIns="61265" tIns="30632" rIns="61265" bIns="30632"/>
          <a:lstStyle/>
          <a:p>
            <a:r>
              <a:rPr lang="en-US" altLang="ja-JP" sz="2000" b="1" dirty="0">
                <a:solidFill>
                  <a:srgbClr val="000000"/>
                </a:solidFill>
              </a:rPr>
              <a:t>⇒</a:t>
            </a:r>
            <a:r>
              <a:rPr lang="ja-JP" altLang="en-US" sz="2000" b="1" dirty="0">
                <a:solidFill>
                  <a:srgbClr val="000000"/>
                </a:solidFill>
              </a:rPr>
              <a:t>受講者　</a:t>
            </a:r>
            <a:r>
              <a:rPr lang="ja-JP" altLang="en-US" sz="2000" b="1" dirty="0" smtClean="0">
                <a:solidFill>
                  <a:srgbClr val="000000"/>
                </a:solidFill>
              </a:rPr>
              <a:t>職員：３５００人（初級は全職員受講済）</a:t>
            </a:r>
            <a:r>
              <a:rPr lang="ja-JP" altLang="en-US" sz="2000" b="1" dirty="0">
                <a:solidFill>
                  <a:srgbClr val="000000"/>
                </a:solidFill>
              </a:rPr>
              <a:t>　</a:t>
            </a:r>
            <a:r>
              <a:rPr lang="ja-JP" altLang="en-US" sz="2000" b="1" dirty="0" smtClean="0">
                <a:solidFill>
                  <a:srgbClr val="000000"/>
                </a:solidFill>
              </a:rPr>
              <a:t>区民・</a:t>
            </a:r>
            <a:r>
              <a:rPr lang="ja-JP" altLang="en-US" sz="2000" b="1" dirty="0">
                <a:solidFill>
                  <a:srgbClr val="000000"/>
                </a:solidFill>
              </a:rPr>
              <a:t>関係機関：５００人</a:t>
            </a:r>
            <a:endParaRPr lang="ja-JP" altLang="en-US" sz="2000" b="1" dirty="0">
              <a:solidFill>
                <a:srgbClr val="000000"/>
              </a:solidFill>
              <a:latin typeface="ＭＳ ゴシック" pitchFamily="49" charset="-128"/>
            </a:endParaRPr>
          </a:p>
        </p:txBody>
      </p:sp>
      <p:sp>
        <p:nvSpPr>
          <p:cNvPr id="35857" name="Rectangle 45"/>
          <p:cNvSpPr>
            <a:spLocks noChangeArrowheads="1"/>
          </p:cNvSpPr>
          <p:nvPr/>
        </p:nvSpPr>
        <p:spPr bwMode="auto">
          <a:xfrm>
            <a:off x="323850" y="260350"/>
            <a:ext cx="1223963" cy="1223963"/>
          </a:xfrm>
          <a:prstGeom prst="rect">
            <a:avLst/>
          </a:prstGeom>
          <a:solidFill>
            <a:srgbClr val="00FF00"/>
          </a:solidFill>
          <a:ln w="9525">
            <a:noFill/>
            <a:miter lim="800000"/>
            <a:headEnd/>
            <a:tailEnd/>
          </a:ln>
        </p:spPr>
        <p:txBody>
          <a:bodyPr wrap="none" anchor="ctr"/>
          <a:lstStyle/>
          <a:p>
            <a:endParaRPr lang="ja-JP" altLang="en-US">
              <a:solidFill>
                <a:srgbClr val="000000"/>
              </a:solidFill>
            </a:endParaRPr>
          </a:p>
        </p:txBody>
      </p:sp>
      <p:sp>
        <p:nvSpPr>
          <p:cNvPr id="35859" name="Text Box 50"/>
          <p:cNvSpPr txBox="1">
            <a:spLocks noChangeArrowheads="1"/>
          </p:cNvSpPr>
          <p:nvPr/>
        </p:nvSpPr>
        <p:spPr bwMode="auto">
          <a:xfrm>
            <a:off x="8650288" y="3573463"/>
            <a:ext cx="458787" cy="1727200"/>
          </a:xfrm>
          <a:prstGeom prst="rect">
            <a:avLst/>
          </a:prstGeom>
          <a:noFill/>
          <a:ln w="9525">
            <a:noFill/>
            <a:miter lim="800000"/>
            <a:headEnd/>
            <a:tailEnd/>
          </a:ln>
        </p:spPr>
        <p:txBody>
          <a:bodyPr vert="eaVert">
            <a:spAutoFit/>
          </a:bodyPr>
          <a:lstStyle/>
          <a:p>
            <a:pPr>
              <a:spcBef>
                <a:spcPct val="50000"/>
              </a:spcBef>
            </a:pPr>
            <a:r>
              <a:rPr lang="ja-JP" altLang="en-US" b="1">
                <a:solidFill>
                  <a:srgbClr val="000000"/>
                </a:solidFill>
              </a:rPr>
              <a:t>ス　キ　ル</a:t>
            </a:r>
          </a:p>
        </p:txBody>
      </p:sp>
      <p:sp>
        <p:nvSpPr>
          <p:cNvPr id="35860" name="Line 52"/>
          <p:cNvSpPr>
            <a:spLocks noChangeShapeType="1"/>
          </p:cNvSpPr>
          <p:nvPr/>
        </p:nvSpPr>
        <p:spPr bwMode="auto">
          <a:xfrm>
            <a:off x="539750" y="5661025"/>
            <a:ext cx="7993063" cy="0"/>
          </a:xfrm>
          <a:prstGeom prst="line">
            <a:avLst/>
          </a:prstGeom>
          <a:noFill/>
          <a:ln w="34925">
            <a:solidFill>
              <a:srgbClr val="FF0000"/>
            </a:solidFill>
            <a:round/>
            <a:headEnd/>
            <a:tailEnd type="stealth" w="lg" len="lg"/>
          </a:ln>
        </p:spPr>
        <p:txBody>
          <a:bodyPr/>
          <a:lstStyle/>
          <a:p>
            <a:endParaRPr lang="ja-JP" altLang="en-US">
              <a:solidFill>
                <a:srgbClr val="000000"/>
              </a:solidFill>
            </a:endParaRPr>
          </a:p>
        </p:txBody>
      </p:sp>
      <p:sp>
        <p:nvSpPr>
          <p:cNvPr id="35861" name="Rectangle 27"/>
          <p:cNvSpPr>
            <a:spLocks noChangeArrowheads="1"/>
          </p:cNvSpPr>
          <p:nvPr/>
        </p:nvSpPr>
        <p:spPr bwMode="auto">
          <a:xfrm>
            <a:off x="611188" y="476250"/>
            <a:ext cx="647700" cy="792163"/>
          </a:xfrm>
          <a:prstGeom prst="rect">
            <a:avLst/>
          </a:prstGeom>
          <a:noFill/>
          <a:ln w="9525">
            <a:noFill/>
            <a:miter lim="800000"/>
            <a:headEnd/>
            <a:tailEnd/>
          </a:ln>
        </p:spPr>
        <p:txBody>
          <a:bodyPr wrap="none" anchor="ctr"/>
          <a:lstStyle/>
          <a:p>
            <a:pPr algn="ctr"/>
            <a:r>
              <a:rPr lang="ja-JP" altLang="en-US" sz="6000" dirty="0" smtClean="0">
                <a:solidFill>
                  <a:srgbClr val="FFFFFF"/>
                </a:solidFill>
              </a:rPr>
              <a:t>２</a:t>
            </a:r>
            <a:endParaRPr lang="ja-JP" altLang="en-US" sz="6000" dirty="0">
              <a:solidFill>
                <a:srgbClr val="FFFFFF"/>
              </a:solidFill>
            </a:endParaRPr>
          </a:p>
        </p:txBody>
      </p:sp>
      <p:sp>
        <p:nvSpPr>
          <p:cNvPr id="35862" name="Rectangle 2"/>
          <p:cNvSpPr>
            <a:spLocks noGrp="1" noChangeArrowheads="1"/>
          </p:cNvSpPr>
          <p:nvPr>
            <p:ph type="title"/>
          </p:nvPr>
        </p:nvSpPr>
        <p:spPr>
          <a:xfrm>
            <a:off x="1835150" y="333375"/>
            <a:ext cx="6624638" cy="1079500"/>
          </a:xfrm>
        </p:spPr>
        <p:txBody>
          <a:bodyPr/>
          <a:lstStyle/>
          <a:p>
            <a:pPr eaLnBrk="1" hangingPunct="1"/>
            <a:r>
              <a:rPr lang="ja-JP" altLang="en-US" sz="2600" smtClean="0"/>
              <a:t>人材を育成するためのゲートキーパー研修</a:t>
            </a:r>
            <a:r>
              <a:rPr lang="en-US" altLang="ja-JP" sz="2600" smtClean="0"/>
              <a:t/>
            </a:r>
            <a:br>
              <a:rPr lang="en-US" altLang="ja-JP" sz="2600" smtClean="0"/>
            </a:br>
            <a:r>
              <a:rPr lang="ja-JP" altLang="en-US" sz="2600" smtClean="0"/>
              <a:t>職員やネットワーク関係機関を対象に</a:t>
            </a:r>
            <a:endParaRPr lang="en-US" altLang="ja-JP" sz="2600" smtClean="0"/>
          </a:p>
        </p:txBody>
      </p:sp>
      <p:pic>
        <p:nvPicPr>
          <p:cNvPr id="35863" name="Picture 2"/>
          <p:cNvPicPr>
            <a:picLocks noChangeAspect="1" noChangeArrowheads="1"/>
          </p:cNvPicPr>
          <p:nvPr/>
        </p:nvPicPr>
        <p:blipFill>
          <a:blip r:embed="rId3" cstate="print"/>
          <a:srcRect/>
          <a:stretch>
            <a:fillRect/>
          </a:stretch>
        </p:blipFill>
        <p:spPr bwMode="auto">
          <a:xfrm>
            <a:off x="971550" y="2205038"/>
            <a:ext cx="2733675" cy="1819275"/>
          </a:xfrm>
          <a:prstGeom prst="rect">
            <a:avLst/>
          </a:prstGeom>
          <a:noFill/>
          <a:ln w="9525">
            <a:noFill/>
            <a:miter lim="800000"/>
            <a:headEnd/>
            <a:tailEnd/>
          </a:ln>
          <a:effectLst/>
        </p:spPr>
      </p:pic>
    </p:spTree>
    <p:extLst>
      <p:ext uri="{BB962C8B-B14F-4D97-AF65-F5344CB8AC3E}">
        <p14:creationId xmlns:p14="http://schemas.microsoft.com/office/powerpoint/2010/main" val="3987629960"/>
      </p:ext>
    </p:extLst>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Rectangle 3"/>
          <p:cNvSpPr>
            <a:spLocks noChangeArrowheads="1"/>
          </p:cNvSpPr>
          <p:nvPr/>
        </p:nvSpPr>
        <p:spPr bwMode="auto">
          <a:xfrm>
            <a:off x="428625" y="3500438"/>
            <a:ext cx="8277225" cy="1373187"/>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txBody>
          <a:bodyPr/>
          <a:lstStyle/>
          <a:p>
            <a:pPr>
              <a:spcBef>
                <a:spcPct val="20000"/>
              </a:spcBef>
              <a:tabLst>
                <a:tab pos="5197475" algn="l"/>
              </a:tabLst>
              <a:defRPr/>
            </a:pPr>
            <a:r>
              <a:rPr lang="en-US" altLang="ja-JP" b="1" u="sng" dirty="0">
                <a:solidFill>
                  <a:srgbClr val="000000"/>
                </a:solidFill>
                <a:latin typeface="ＭＳ Ｐゴシック"/>
              </a:rPr>
              <a:t>【</a:t>
            </a:r>
            <a:r>
              <a:rPr lang="ja-JP" altLang="en-US" b="1" u="sng" dirty="0">
                <a:solidFill>
                  <a:srgbClr val="000000"/>
                </a:solidFill>
                <a:latin typeface="ＭＳ Ｐゴシック"/>
              </a:rPr>
              <a:t>例①：失業者向けの</a:t>
            </a:r>
            <a:r>
              <a:rPr lang="ja-JP" altLang="en-US" b="1" u="sng" dirty="0">
                <a:solidFill>
                  <a:srgbClr val="FF0000"/>
                </a:solidFill>
                <a:latin typeface="ＭＳ Ｐゴシック"/>
              </a:rPr>
              <a:t>総合</a:t>
            </a:r>
            <a:r>
              <a:rPr lang="ja-JP" altLang="en-US" b="1" u="sng" dirty="0">
                <a:solidFill>
                  <a:srgbClr val="000000"/>
                </a:solidFill>
                <a:latin typeface="ＭＳ Ｐゴシック"/>
              </a:rPr>
              <a:t>相談会</a:t>
            </a:r>
            <a:r>
              <a:rPr lang="en-US" altLang="ja-JP" b="1" u="sng" dirty="0">
                <a:solidFill>
                  <a:srgbClr val="000000"/>
                </a:solidFill>
                <a:latin typeface="ＭＳ Ｐゴシック"/>
              </a:rPr>
              <a:t>】</a:t>
            </a:r>
            <a:r>
              <a:rPr lang="ja-JP" altLang="en-US" b="1" u="sng" dirty="0">
                <a:solidFill>
                  <a:srgbClr val="000000"/>
                </a:solidFill>
                <a:latin typeface="ＭＳ Ｐゴシック"/>
              </a:rPr>
              <a:t>・・・失業者の自殺が多い地域で実施</a:t>
            </a:r>
            <a:endParaRPr lang="en-US" altLang="ja-JP" b="1" u="sng" dirty="0">
              <a:solidFill>
                <a:srgbClr val="000000"/>
              </a:solidFill>
              <a:latin typeface="ＭＳ Ｐゴシック"/>
            </a:endParaRPr>
          </a:p>
          <a:p>
            <a:pPr>
              <a:spcBef>
                <a:spcPct val="20000"/>
              </a:spcBef>
              <a:tabLst>
                <a:tab pos="5197475" algn="l"/>
              </a:tabLst>
              <a:defRPr/>
            </a:pPr>
            <a:r>
              <a:rPr lang="ja-JP" altLang="en-US" dirty="0">
                <a:solidFill>
                  <a:srgbClr val="000000"/>
                </a:solidFill>
                <a:latin typeface="ＭＳ Ｐゴシック"/>
              </a:rPr>
              <a:t>◆失業者が抱えがちな問題：　失業＋生活苦＋多重債務＋うつ病＋家族問題</a:t>
            </a:r>
            <a:endParaRPr lang="en-US" altLang="ja-JP" dirty="0">
              <a:solidFill>
                <a:srgbClr val="000000"/>
              </a:solidFill>
              <a:latin typeface="ＭＳ Ｐゴシック"/>
            </a:endParaRPr>
          </a:p>
          <a:p>
            <a:pPr>
              <a:spcBef>
                <a:spcPct val="20000"/>
              </a:spcBef>
              <a:tabLst>
                <a:tab pos="5197475" algn="l"/>
              </a:tabLst>
              <a:defRPr/>
            </a:pPr>
            <a:r>
              <a:rPr lang="ja-JP" altLang="en-US" dirty="0">
                <a:solidFill>
                  <a:srgbClr val="000000"/>
                </a:solidFill>
                <a:latin typeface="ＭＳ Ｐゴシック"/>
              </a:rPr>
              <a:t>◆これらに対応した連携：　ハローワーク＋福祉事務所＋法律家＋保健師など</a:t>
            </a:r>
            <a:endParaRPr lang="en-US" altLang="ja-JP" dirty="0">
              <a:solidFill>
                <a:srgbClr val="000000"/>
              </a:solidFill>
              <a:latin typeface="ＭＳ Ｐゴシック"/>
            </a:endParaRPr>
          </a:p>
          <a:p>
            <a:pPr>
              <a:spcBef>
                <a:spcPct val="20000"/>
              </a:spcBef>
              <a:tabLst>
                <a:tab pos="5197475" algn="l"/>
              </a:tabLst>
              <a:defRPr/>
            </a:pPr>
            <a:r>
              <a:rPr lang="ja-JP" altLang="en-US" dirty="0">
                <a:solidFill>
                  <a:srgbClr val="000000"/>
                </a:solidFill>
                <a:latin typeface="ＭＳ Ｐゴシック"/>
              </a:rPr>
              <a:t>◆失業者が集まる場所で行う（ハローワーク、ハローワーク近くの会議室等）</a:t>
            </a:r>
            <a:endParaRPr lang="en-US" altLang="ja-JP" dirty="0">
              <a:solidFill>
                <a:srgbClr val="000000"/>
              </a:solidFill>
              <a:latin typeface="ＭＳ Ｐゴシック"/>
            </a:endParaRPr>
          </a:p>
        </p:txBody>
      </p:sp>
      <p:sp>
        <p:nvSpPr>
          <p:cNvPr id="33795" name="Rectangle 3"/>
          <p:cNvSpPr>
            <a:spLocks noChangeArrowheads="1"/>
          </p:cNvSpPr>
          <p:nvPr/>
        </p:nvSpPr>
        <p:spPr bwMode="auto">
          <a:xfrm>
            <a:off x="468313" y="1989138"/>
            <a:ext cx="8207375" cy="1223962"/>
          </a:xfrm>
          <a:prstGeom prst="rect">
            <a:avLst/>
          </a:prstGeom>
          <a:solidFill>
            <a:srgbClr val="FFC000">
              <a:alpha val="38039"/>
            </a:srgbClr>
          </a:solidFill>
          <a:ln w="19050">
            <a:solidFill>
              <a:schemeClr val="tx1"/>
            </a:solidFill>
            <a:miter lim="800000"/>
            <a:headEnd/>
            <a:tailEnd/>
          </a:ln>
        </p:spPr>
        <p:txBody>
          <a:bodyPr/>
          <a:lstStyle/>
          <a:p>
            <a:pPr>
              <a:spcBef>
                <a:spcPct val="20000"/>
              </a:spcBef>
              <a:tabLst>
                <a:tab pos="5197475" algn="l"/>
              </a:tabLst>
            </a:pPr>
            <a:r>
              <a:rPr lang="ja-JP" altLang="en-US" sz="2300">
                <a:solidFill>
                  <a:srgbClr val="000000"/>
                </a:solidFill>
              </a:rPr>
              <a:t>失業者や労働者、高齢者などの各ハイリスク群が、それぞれに抱え込みがちな</a:t>
            </a:r>
            <a:r>
              <a:rPr lang="ja-JP" altLang="en-US" sz="2300">
                <a:solidFill>
                  <a:srgbClr val="FF0000"/>
                </a:solidFill>
              </a:rPr>
              <a:t>問題の組合せに応じて支援策を連動</a:t>
            </a:r>
            <a:r>
              <a:rPr lang="ja-JP" altLang="en-US" sz="2300">
                <a:solidFill>
                  <a:srgbClr val="000000"/>
                </a:solidFill>
              </a:rPr>
              <a:t>させるため、複数分野の専門家・相談員が連携して、</a:t>
            </a:r>
            <a:r>
              <a:rPr lang="ja-JP" altLang="en-US" sz="2300">
                <a:solidFill>
                  <a:srgbClr val="FF0000"/>
                </a:solidFill>
              </a:rPr>
              <a:t>総合的な支援を行う相談会</a:t>
            </a:r>
            <a:endParaRPr lang="en-US" altLang="ja-JP" sz="2300" b="1">
              <a:solidFill>
                <a:srgbClr val="FF0000"/>
              </a:solidFill>
            </a:endParaRPr>
          </a:p>
        </p:txBody>
      </p:sp>
      <p:sp>
        <p:nvSpPr>
          <p:cNvPr id="9" name="Rectangle 3"/>
          <p:cNvSpPr>
            <a:spLocks noChangeArrowheads="1"/>
          </p:cNvSpPr>
          <p:nvPr/>
        </p:nvSpPr>
        <p:spPr bwMode="auto">
          <a:xfrm>
            <a:off x="428625" y="4868863"/>
            <a:ext cx="8277225" cy="1368425"/>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a:lstStyle/>
          <a:p>
            <a:pPr>
              <a:spcBef>
                <a:spcPct val="20000"/>
              </a:spcBef>
              <a:tabLst>
                <a:tab pos="5197475" algn="l"/>
              </a:tabLst>
              <a:defRPr/>
            </a:pPr>
            <a:r>
              <a:rPr lang="en-US" altLang="ja-JP" b="1" u="sng" dirty="0">
                <a:solidFill>
                  <a:srgbClr val="000000"/>
                </a:solidFill>
                <a:latin typeface="ＭＳ Ｐゴシック"/>
              </a:rPr>
              <a:t>【</a:t>
            </a:r>
            <a:r>
              <a:rPr lang="ja-JP" altLang="en-US" b="1" u="sng" dirty="0">
                <a:solidFill>
                  <a:srgbClr val="000000"/>
                </a:solidFill>
                <a:latin typeface="ＭＳ Ｐゴシック"/>
              </a:rPr>
              <a:t>例②：労働者向けの</a:t>
            </a:r>
            <a:r>
              <a:rPr lang="ja-JP" altLang="en-US" b="1" u="sng" dirty="0">
                <a:solidFill>
                  <a:srgbClr val="FF0000"/>
                </a:solidFill>
                <a:latin typeface="ＭＳ Ｐゴシック"/>
              </a:rPr>
              <a:t>総合</a:t>
            </a:r>
            <a:r>
              <a:rPr lang="ja-JP" altLang="en-US" b="1" u="sng" dirty="0">
                <a:solidFill>
                  <a:srgbClr val="000000"/>
                </a:solidFill>
                <a:latin typeface="ＭＳ Ｐゴシック"/>
              </a:rPr>
              <a:t>相談会</a:t>
            </a:r>
            <a:r>
              <a:rPr lang="en-US" altLang="ja-JP" b="1" u="sng" dirty="0">
                <a:solidFill>
                  <a:srgbClr val="000000"/>
                </a:solidFill>
                <a:latin typeface="ＭＳ Ｐゴシック"/>
              </a:rPr>
              <a:t>】</a:t>
            </a:r>
            <a:r>
              <a:rPr lang="ja-JP" altLang="en-US" b="1" u="sng" dirty="0">
                <a:solidFill>
                  <a:srgbClr val="000000"/>
                </a:solidFill>
                <a:latin typeface="ＭＳ Ｐゴシック"/>
              </a:rPr>
              <a:t>・・・労働者の自殺が多い地域で実施</a:t>
            </a:r>
            <a:endParaRPr lang="en-US" altLang="ja-JP" b="1" u="sng" dirty="0">
              <a:solidFill>
                <a:srgbClr val="000000"/>
              </a:solidFill>
              <a:latin typeface="ＭＳ Ｐゴシック"/>
            </a:endParaRPr>
          </a:p>
          <a:p>
            <a:pPr>
              <a:spcBef>
                <a:spcPct val="20000"/>
              </a:spcBef>
              <a:tabLst>
                <a:tab pos="5197475" algn="l"/>
              </a:tabLst>
              <a:defRPr/>
            </a:pPr>
            <a:r>
              <a:rPr lang="ja-JP" altLang="en-US" dirty="0">
                <a:solidFill>
                  <a:srgbClr val="000000"/>
                </a:solidFill>
                <a:latin typeface="ＭＳ Ｐゴシック"/>
              </a:rPr>
              <a:t>◆労働者が抱えがちな問題：　職場の人間関係＋過重労働＋不当解雇＋うつ病</a:t>
            </a:r>
            <a:endParaRPr lang="en-US" altLang="ja-JP" dirty="0">
              <a:solidFill>
                <a:srgbClr val="000000"/>
              </a:solidFill>
              <a:latin typeface="ＭＳ Ｐゴシック"/>
            </a:endParaRPr>
          </a:p>
          <a:p>
            <a:pPr>
              <a:spcBef>
                <a:spcPct val="20000"/>
              </a:spcBef>
              <a:tabLst>
                <a:tab pos="5197475" algn="l"/>
              </a:tabLst>
              <a:defRPr/>
            </a:pPr>
            <a:r>
              <a:rPr lang="ja-JP" altLang="en-US" dirty="0">
                <a:solidFill>
                  <a:srgbClr val="000000"/>
                </a:solidFill>
                <a:latin typeface="ＭＳ Ｐゴシック"/>
              </a:rPr>
              <a:t>◆これらに対応した連携：　産業カウンセラー＋法律家＋臨床心理士など</a:t>
            </a:r>
            <a:endParaRPr lang="en-US" altLang="ja-JP" dirty="0">
              <a:solidFill>
                <a:srgbClr val="000000"/>
              </a:solidFill>
              <a:latin typeface="ＭＳ Ｐゴシック"/>
            </a:endParaRPr>
          </a:p>
          <a:p>
            <a:pPr>
              <a:spcBef>
                <a:spcPct val="20000"/>
              </a:spcBef>
              <a:tabLst>
                <a:tab pos="5197475" algn="l"/>
              </a:tabLst>
              <a:defRPr/>
            </a:pPr>
            <a:r>
              <a:rPr lang="ja-JP" altLang="en-US" dirty="0">
                <a:solidFill>
                  <a:srgbClr val="000000"/>
                </a:solidFill>
                <a:latin typeface="ＭＳ Ｐゴシック"/>
              </a:rPr>
              <a:t>◆労働者が集まる場所で行う（駅近の会議室、チラシも駅周辺で同時刻に配布）</a:t>
            </a:r>
            <a:endParaRPr lang="en-US" altLang="ja-JP" dirty="0">
              <a:solidFill>
                <a:srgbClr val="000000"/>
              </a:solidFill>
              <a:latin typeface="ＭＳ Ｐゴシック"/>
            </a:endParaRPr>
          </a:p>
        </p:txBody>
      </p:sp>
      <p:grpSp>
        <p:nvGrpSpPr>
          <p:cNvPr id="33797" name="グループ化 15"/>
          <p:cNvGrpSpPr>
            <a:grpSpLocks/>
          </p:cNvGrpSpPr>
          <p:nvPr/>
        </p:nvGrpSpPr>
        <p:grpSpPr bwMode="auto">
          <a:xfrm>
            <a:off x="323850" y="260350"/>
            <a:ext cx="1223963" cy="1223963"/>
            <a:chOff x="323528" y="260648"/>
            <a:chExt cx="1223962" cy="1223962"/>
          </a:xfrm>
        </p:grpSpPr>
        <p:sp>
          <p:nvSpPr>
            <p:cNvPr id="33799" name="Rectangle 26"/>
            <p:cNvSpPr>
              <a:spLocks noChangeArrowheads="1"/>
            </p:cNvSpPr>
            <p:nvPr/>
          </p:nvSpPr>
          <p:spPr bwMode="auto">
            <a:xfrm>
              <a:off x="323528" y="260648"/>
              <a:ext cx="1223962" cy="1223962"/>
            </a:xfrm>
            <a:prstGeom prst="rect">
              <a:avLst/>
            </a:prstGeom>
            <a:solidFill>
              <a:srgbClr val="FF9900"/>
            </a:solidFill>
            <a:ln w="9525">
              <a:noFill/>
              <a:miter lim="800000"/>
              <a:headEnd/>
              <a:tailEnd/>
            </a:ln>
          </p:spPr>
          <p:txBody>
            <a:bodyPr wrap="none" anchor="ctr"/>
            <a:lstStyle/>
            <a:p>
              <a:endParaRPr lang="ja-JP" altLang="en-US">
                <a:solidFill>
                  <a:srgbClr val="000000"/>
                </a:solidFill>
              </a:endParaRPr>
            </a:p>
          </p:txBody>
        </p:sp>
        <p:sp>
          <p:nvSpPr>
            <p:cNvPr id="33800" name="Rectangle 27"/>
            <p:cNvSpPr>
              <a:spLocks noChangeArrowheads="1"/>
            </p:cNvSpPr>
            <p:nvPr/>
          </p:nvSpPr>
          <p:spPr bwMode="auto">
            <a:xfrm>
              <a:off x="611560" y="476672"/>
              <a:ext cx="647700" cy="792163"/>
            </a:xfrm>
            <a:prstGeom prst="rect">
              <a:avLst/>
            </a:prstGeom>
            <a:noFill/>
            <a:ln w="9525">
              <a:noFill/>
              <a:miter lim="800000"/>
              <a:headEnd/>
              <a:tailEnd/>
            </a:ln>
          </p:spPr>
          <p:txBody>
            <a:bodyPr wrap="none" anchor="ctr"/>
            <a:lstStyle/>
            <a:p>
              <a:pPr algn="ctr"/>
              <a:r>
                <a:rPr lang="ja-JP" altLang="en-US" sz="6000" dirty="0" smtClean="0">
                  <a:solidFill>
                    <a:srgbClr val="FFFFFF"/>
                  </a:solidFill>
                </a:rPr>
                <a:t>３</a:t>
              </a:r>
              <a:endParaRPr lang="ja-JP" altLang="en-US" sz="6000" dirty="0">
                <a:solidFill>
                  <a:srgbClr val="FFFFFF"/>
                </a:solidFill>
              </a:endParaRPr>
            </a:p>
          </p:txBody>
        </p:sp>
      </p:grpSp>
      <p:sp>
        <p:nvSpPr>
          <p:cNvPr id="33798" name="Rectangle 2"/>
          <p:cNvSpPr>
            <a:spLocks noGrp="1" noChangeArrowheads="1"/>
          </p:cNvSpPr>
          <p:nvPr>
            <p:ph type="title"/>
          </p:nvPr>
        </p:nvSpPr>
        <p:spPr>
          <a:xfrm>
            <a:off x="1835150" y="333375"/>
            <a:ext cx="6624638" cy="1079500"/>
          </a:xfrm>
        </p:spPr>
        <p:txBody>
          <a:bodyPr/>
          <a:lstStyle/>
          <a:p>
            <a:pPr eaLnBrk="1" hangingPunct="1"/>
            <a:r>
              <a:rPr lang="ja-JP" altLang="en-US" sz="2600" dirty="0" smtClean="0"/>
              <a:t>ハイリスク群に対する包括的な支援策①</a:t>
            </a:r>
            <a:r>
              <a:rPr lang="en-US" altLang="ja-JP" sz="2600" dirty="0" smtClean="0"/>
              <a:t/>
            </a:r>
            <a:br>
              <a:rPr lang="en-US" altLang="ja-JP" sz="2600" dirty="0" smtClean="0"/>
            </a:br>
            <a:r>
              <a:rPr lang="ja-JP" altLang="en-US" sz="2600" dirty="0" smtClean="0"/>
              <a:t>失業者向け「いのちと暮らしの総合相談会」</a:t>
            </a:r>
            <a:endParaRPr lang="en-US" altLang="ja-JP" sz="2600" dirty="0" smtClean="0"/>
          </a:p>
        </p:txBody>
      </p:sp>
    </p:spTree>
    <p:extLst>
      <p:ext uri="{BB962C8B-B14F-4D97-AF65-F5344CB8AC3E}">
        <p14:creationId xmlns:p14="http://schemas.microsoft.com/office/powerpoint/2010/main" val="2643455585"/>
      </p:ext>
    </p:extLst>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グラフ 1"/>
          <p:cNvGraphicFramePr>
            <a:graphicFrameLocks/>
          </p:cNvGraphicFramePr>
          <p:nvPr>
            <p:extLst>
              <p:ext uri="{D42A27DB-BD31-4B8C-83A1-F6EECF244321}">
                <p14:modId xmlns:p14="http://schemas.microsoft.com/office/powerpoint/2010/main" val="4079738583"/>
              </p:ext>
            </p:extLst>
          </p:nvPr>
        </p:nvGraphicFramePr>
        <p:xfrm>
          <a:off x="273050" y="1362075"/>
          <a:ext cx="8636000" cy="5208588"/>
        </p:xfrm>
        <a:graphic>
          <a:graphicData uri="http://schemas.openxmlformats.org/presentationml/2006/ole">
            <mc:AlternateContent xmlns:mc="http://schemas.openxmlformats.org/markup-compatibility/2006">
              <mc:Choice xmlns:v="urn:schemas-microsoft-com:vml" Requires="v">
                <p:oleObj spid="_x0000_s63498" name="ワークシート" r:id="rId5" imgW="8191500" imgH="5210085" progId="Excel.Sheet.8">
                  <p:embed/>
                </p:oleObj>
              </mc:Choice>
              <mc:Fallback>
                <p:oleObj name="ワークシート" r:id="rId5" imgW="8191500" imgH="5210085" progId="Excel.Sheet.8">
                  <p:embed/>
                  <p:pic>
                    <p:nvPicPr>
                      <p:cNvPr id="0" name=""/>
                      <p:cNvPicPr>
                        <a:picLocks noChangeArrowheads="1"/>
                      </p:cNvPicPr>
                      <p:nvPr/>
                    </p:nvPicPr>
                    <p:blipFill>
                      <a:blip r:embed="rId6"/>
                      <a:srcRect/>
                      <a:stretch>
                        <a:fillRect/>
                      </a:stretch>
                    </p:blipFill>
                    <p:spPr bwMode="auto">
                      <a:xfrm>
                        <a:off x="273050" y="1362075"/>
                        <a:ext cx="8636000" cy="5208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7"/>
          <p:cNvSpPr txBox="1">
            <a:spLocks/>
          </p:cNvSpPr>
          <p:nvPr/>
        </p:nvSpPr>
        <p:spPr bwMode="auto">
          <a:xfrm>
            <a:off x="0" y="0"/>
            <a:ext cx="9144000" cy="1125538"/>
          </a:xfrm>
          <a:prstGeom prst="rect">
            <a:avLst/>
          </a:prstGeom>
          <a:noFill/>
          <a:ln w="9525">
            <a:noFill/>
            <a:miter lim="800000"/>
            <a:headEnd/>
            <a:tailEnd/>
          </a:ln>
        </p:spPr>
        <p:txBody>
          <a:bodyPr anchor="ctr"/>
          <a:lstStyle/>
          <a:p>
            <a:pPr algn="ctr">
              <a:defRPr/>
            </a:pPr>
            <a:r>
              <a:rPr lang="ja-JP" altLang="en-US" sz="3600" kern="0" dirty="0">
                <a:solidFill>
                  <a:srgbClr val="000000"/>
                </a:solidFill>
                <a:latin typeface="Arial"/>
                <a:ea typeface="ＭＳ Ｐゴシック"/>
              </a:rPr>
              <a:t>　　</a:t>
            </a:r>
            <a:r>
              <a:rPr lang="ja-JP" altLang="en-US" sz="4400" kern="0" dirty="0">
                <a:solidFill>
                  <a:srgbClr val="000000"/>
                </a:solidFill>
                <a:effectLst>
                  <a:outerShdw blurRad="38100" dist="38100" dir="2700000" algn="tl">
                    <a:srgbClr val="000000">
                      <a:alpha val="43137"/>
                    </a:srgbClr>
                  </a:outerShdw>
                </a:effectLst>
                <a:latin typeface="Arial"/>
                <a:ea typeface="ＭＳ Ｐゴシック"/>
              </a:rPr>
              <a:t>日本</a:t>
            </a:r>
            <a:r>
              <a:rPr lang="ja-JP" altLang="en-US" sz="3600" kern="0" dirty="0">
                <a:solidFill>
                  <a:srgbClr val="000000"/>
                </a:solidFill>
                <a:effectLst>
                  <a:outerShdw blurRad="38100" dist="38100" dir="2700000" algn="tl">
                    <a:srgbClr val="000000">
                      <a:alpha val="43137"/>
                    </a:srgbClr>
                  </a:outerShdw>
                </a:effectLst>
                <a:latin typeface="Arial"/>
                <a:ea typeface="ＭＳ Ｐゴシック"/>
              </a:rPr>
              <a:t>の</a:t>
            </a:r>
            <a:r>
              <a:rPr lang="ja-JP" altLang="en-US" sz="4400" kern="0" dirty="0">
                <a:solidFill>
                  <a:srgbClr val="000000"/>
                </a:solidFill>
                <a:effectLst>
                  <a:outerShdw blurRad="38100" dist="38100" dir="2700000" algn="tl">
                    <a:srgbClr val="000000">
                      <a:alpha val="43137"/>
                    </a:srgbClr>
                  </a:outerShdw>
                </a:effectLst>
                <a:latin typeface="Arial"/>
                <a:ea typeface="ＭＳ Ｐゴシック"/>
              </a:rPr>
              <a:t>自殺者数</a:t>
            </a:r>
          </a:p>
        </p:txBody>
      </p:sp>
      <p:sp>
        <p:nvSpPr>
          <p:cNvPr id="15364" name="テキスト ボックス 6"/>
          <p:cNvSpPr txBox="1">
            <a:spLocks noChangeArrowheads="1"/>
          </p:cNvSpPr>
          <p:nvPr/>
        </p:nvSpPr>
        <p:spPr bwMode="auto">
          <a:xfrm>
            <a:off x="6659563" y="6381750"/>
            <a:ext cx="2160587" cy="307975"/>
          </a:xfrm>
          <a:prstGeom prst="rect">
            <a:avLst/>
          </a:prstGeom>
          <a:noFill/>
          <a:ln w="9525">
            <a:noFill/>
            <a:miter lim="800000"/>
            <a:headEnd/>
            <a:tailEnd/>
          </a:ln>
        </p:spPr>
        <p:txBody>
          <a:bodyPr wrap="none">
            <a:spAutoFit/>
          </a:bodyPr>
          <a:lstStyle/>
          <a:p>
            <a:r>
              <a:rPr lang="ja-JP" altLang="en-US" sz="1400" b="1">
                <a:solidFill>
                  <a:srgbClr val="000000"/>
                </a:solidFill>
              </a:rPr>
              <a:t>警察庁「自殺の概要資料」</a:t>
            </a:r>
            <a:endParaRPr lang="ja-JP" altLang="en-US" sz="1200" b="1">
              <a:solidFill>
                <a:srgbClr val="000000"/>
              </a:solidFill>
            </a:endParaRPr>
          </a:p>
        </p:txBody>
      </p:sp>
      <p:pic>
        <p:nvPicPr>
          <p:cNvPr id="15366" name="Picture 3"/>
          <p:cNvPicPr>
            <a:picLocks noChangeAspect="1" noChangeArrowheads="1"/>
          </p:cNvPicPr>
          <p:nvPr/>
        </p:nvPicPr>
        <p:blipFill>
          <a:blip r:embed="rId7" cstate="print"/>
          <a:srcRect/>
          <a:stretch>
            <a:fillRect/>
          </a:stretch>
        </p:blipFill>
        <p:spPr bwMode="auto">
          <a:xfrm>
            <a:off x="179389" y="188913"/>
            <a:ext cx="1000486" cy="936625"/>
          </a:xfrm>
          <a:prstGeom prst="rect">
            <a:avLst/>
          </a:prstGeom>
          <a:noFill/>
          <a:ln w="9525">
            <a:noFill/>
            <a:miter lim="800000"/>
            <a:headEnd/>
            <a:tailEnd/>
          </a:ln>
        </p:spPr>
      </p:pic>
    </p:spTree>
    <p:extLst>
      <p:ext uri="{BB962C8B-B14F-4D97-AF65-F5344CB8AC3E}">
        <p14:creationId xmlns:p14="http://schemas.microsoft.com/office/powerpoint/2010/main" val="1460423041"/>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468313" y="2189163"/>
            <a:ext cx="8207375" cy="1362075"/>
          </a:xfrm>
          <a:prstGeom prst="rect">
            <a:avLst/>
          </a:prstGeom>
          <a:solidFill>
            <a:srgbClr val="FFC000">
              <a:alpha val="38039"/>
            </a:srgbClr>
          </a:solidFill>
          <a:ln w="19050">
            <a:solidFill>
              <a:schemeClr val="tx1"/>
            </a:solidFill>
            <a:miter lim="800000"/>
            <a:headEnd/>
            <a:tailEnd/>
          </a:ln>
        </p:spPr>
        <p:txBody>
          <a:bodyPr/>
          <a:lstStyle/>
          <a:p>
            <a:pPr>
              <a:lnSpc>
                <a:spcPts val="2400"/>
              </a:lnSpc>
              <a:spcBef>
                <a:spcPts val="500"/>
              </a:spcBef>
              <a:tabLst>
                <a:tab pos="5197475" algn="l"/>
              </a:tabLst>
            </a:pPr>
            <a:r>
              <a:rPr lang="ja-JP" altLang="en-US" sz="2200">
                <a:solidFill>
                  <a:srgbClr val="000000"/>
                </a:solidFill>
              </a:rPr>
              <a:t>総合相談会や地域のネットワークの各窓口などを通じて「支援につながってきた自殺のハイリスク者」に対して、</a:t>
            </a:r>
            <a:r>
              <a:rPr lang="en-US" altLang="ja-JP" sz="2200">
                <a:solidFill>
                  <a:srgbClr val="000000"/>
                </a:solidFill>
              </a:rPr>
              <a:t>PS</a:t>
            </a:r>
            <a:r>
              <a:rPr lang="ja-JP" altLang="en-US" sz="2200">
                <a:solidFill>
                  <a:srgbClr val="000000"/>
                </a:solidFill>
              </a:rPr>
              <a:t>が継続的に寄り添い支援を行う。ハイリスク者を確実に問題解決へと導き、誰もが自殺ではなく「生きる道」を選択できるようにする。自殺総合対策を補強する。</a:t>
            </a:r>
            <a:endParaRPr lang="en-US" altLang="ja-JP" sz="2200">
              <a:solidFill>
                <a:srgbClr val="000000"/>
              </a:solidFill>
            </a:endParaRPr>
          </a:p>
        </p:txBody>
      </p:sp>
      <p:sp>
        <p:nvSpPr>
          <p:cNvPr id="11" name="テキスト ボックス 10"/>
          <p:cNvSpPr txBox="1"/>
          <p:nvPr/>
        </p:nvSpPr>
        <p:spPr>
          <a:xfrm>
            <a:off x="1106488" y="1523821"/>
            <a:ext cx="7367587" cy="584200"/>
          </a:xfrm>
          <a:prstGeom prst="rect">
            <a:avLst/>
          </a:prstGeom>
          <a:solidFill>
            <a:srgbClr val="FFFF99"/>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20000"/>
              </a:spcBef>
              <a:tabLst>
                <a:tab pos="5197475" algn="l"/>
              </a:tabLst>
              <a:defRPr/>
            </a:pPr>
            <a:r>
              <a:rPr lang="ja-JP" altLang="en-US" sz="3100" dirty="0">
                <a:solidFill>
                  <a:srgbClr val="000000"/>
                </a:solidFill>
                <a:effectLst>
                  <a:outerShdw blurRad="38100" dist="38100" dir="2700000" algn="tl">
                    <a:srgbClr val="000000">
                      <a:alpha val="43137"/>
                    </a:srgbClr>
                  </a:outerShdw>
                </a:effectLst>
              </a:rPr>
              <a:t>「足立区いのち支える寄り添い支援事業」</a:t>
            </a:r>
            <a:endParaRPr lang="en-US" altLang="ja-JP" sz="3100" dirty="0">
              <a:solidFill>
                <a:srgbClr val="000000"/>
              </a:solidFill>
              <a:effectLst>
                <a:outerShdw blurRad="38100" dist="38100" dir="2700000" algn="tl">
                  <a:srgbClr val="000000">
                    <a:alpha val="43137"/>
                  </a:srgbClr>
                </a:outerShdw>
              </a:effectLst>
            </a:endParaRPr>
          </a:p>
        </p:txBody>
      </p:sp>
      <p:grpSp>
        <p:nvGrpSpPr>
          <p:cNvPr id="28678" name="グループ化 53"/>
          <p:cNvGrpSpPr>
            <a:grpSpLocks/>
          </p:cNvGrpSpPr>
          <p:nvPr/>
        </p:nvGrpSpPr>
        <p:grpSpPr bwMode="auto">
          <a:xfrm>
            <a:off x="236538" y="3413125"/>
            <a:ext cx="8567737" cy="1533525"/>
            <a:chOff x="251520" y="1829048"/>
            <a:chExt cx="8568952" cy="1383928"/>
          </a:xfrm>
        </p:grpSpPr>
        <p:graphicFrame>
          <p:nvGraphicFramePr>
            <p:cNvPr id="55" name="図表 54"/>
            <p:cNvGraphicFramePr/>
            <p:nvPr/>
          </p:nvGraphicFramePr>
          <p:xfrm>
            <a:off x="251520" y="1829048"/>
            <a:ext cx="8568952" cy="138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テキスト ボックス 28"/>
            <p:cNvSpPr txBox="1">
              <a:spLocks noChangeArrowheads="1"/>
            </p:cNvSpPr>
            <p:nvPr/>
          </p:nvSpPr>
          <p:spPr bwMode="auto">
            <a:xfrm>
              <a:off x="688144" y="2089788"/>
              <a:ext cx="552528" cy="75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fontAlgn="auto" hangingPunct="1">
                <a:spcBef>
                  <a:spcPts val="0"/>
                </a:spcBef>
                <a:spcAft>
                  <a:spcPts val="0"/>
                </a:spcAft>
                <a:defRPr/>
              </a:pPr>
              <a:r>
                <a:rPr lang="ja-JP" altLang="en-US" sz="1200" b="1" kern="0" dirty="0" smtClean="0">
                  <a:solidFill>
                    <a:sysClr val="windowText" lastClr="000000"/>
                  </a:solidFill>
                </a:rPr>
                <a:t>地域の自殺</a:t>
              </a:r>
              <a:endParaRPr lang="en-US" altLang="ja-JP" sz="1200" b="1" kern="0" dirty="0" smtClean="0">
                <a:solidFill>
                  <a:sysClr val="windowText" lastClr="000000"/>
                </a:solidFill>
              </a:endParaRPr>
            </a:p>
            <a:p>
              <a:pPr algn="ctr" eaLnBrk="1" fontAlgn="auto" hangingPunct="1">
                <a:spcBef>
                  <a:spcPts val="0"/>
                </a:spcBef>
                <a:spcAft>
                  <a:spcPts val="0"/>
                </a:spcAft>
                <a:defRPr/>
              </a:pPr>
              <a:r>
                <a:rPr lang="ja-JP" altLang="en-US" sz="1200" b="1" kern="0" dirty="0" smtClean="0">
                  <a:solidFill>
                    <a:sysClr val="windowText" lastClr="000000"/>
                  </a:solidFill>
                </a:rPr>
                <a:t>実態分析</a:t>
              </a:r>
            </a:p>
          </p:txBody>
        </p:sp>
        <p:sp>
          <p:nvSpPr>
            <p:cNvPr id="57" name="テキスト ボックス 29"/>
            <p:cNvSpPr txBox="1">
              <a:spLocks noChangeArrowheads="1"/>
            </p:cNvSpPr>
            <p:nvPr/>
          </p:nvSpPr>
          <p:spPr bwMode="auto">
            <a:xfrm>
              <a:off x="1909105" y="2104114"/>
              <a:ext cx="554116" cy="75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fontAlgn="auto" hangingPunct="1">
                <a:spcBef>
                  <a:spcPts val="0"/>
                </a:spcBef>
                <a:spcAft>
                  <a:spcPts val="0"/>
                </a:spcAft>
                <a:defRPr/>
              </a:pPr>
              <a:r>
                <a:rPr lang="ja-JP" altLang="en-US" sz="1200" b="1" kern="0" dirty="0" smtClean="0">
                  <a:solidFill>
                    <a:sysClr val="windowText" lastClr="000000"/>
                  </a:solidFill>
                </a:rPr>
                <a:t>自殺対策の</a:t>
              </a:r>
              <a:endParaRPr lang="en-US" altLang="ja-JP" sz="1200" b="1" kern="0" dirty="0" smtClean="0">
                <a:solidFill>
                  <a:sysClr val="windowText" lastClr="000000"/>
                </a:solidFill>
              </a:endParaRPr>
            </a:p>
            <a:p>
              <a:pPr algn="ctr" eaLnBrk="1" fontAlgn="auto" hangingPunct="1">
                <a:spcBef>
                  <a:spcPts val="0"/>
                </a:spcBef>
                <a:spcAft>
                  <a:spcPts val="0"/>
                </a:spcAft>
                <a:defRPr/>
              </a:pPr>
              <a:r>
                <a:rPr lang="ja-JP" altLang="en-US" sz="1200" b="1" kern="0" dirty="0" smtClean="0">
                  <a:solidFill>
                    <a:sysClr val="windowText" lastClr="000000"/>
                  </a:solidFill>
                </a:rPr>
                <a:t>戦略作り</a:t>
              </a:r>
            </a:p>
          </p:txBody>
        </p:sp>
        <p:sp>
          <p:nvSpPr>
            <p:cNvPr id="58" name="テキスト ボックス 30"/>
            <p:cNvSpPr txBox="1">
              <a:spLocks noChangeArrowheads="1"/>
            </p:cNvSpPr>
            <p:nvPr/>
          </p:nvSpPr>
          <p:spPr bwMode="auto">
            <a:xfrm>
              <a:off x="3125302" y="2117009"/>
              <a:ext cx="554116" cy="70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fontAlgn="auto" hangingPunct="1">
                <a:spcBef>
                  <a:spcPts val="0"/>
                </a:spcBef>
                <a:spcAft>
                  <a:spcPts val="0"/>
                </a:spcAft>
                <a:defRPr/>
              </a:pPr>
              <a:r>
                <a:rPr lang="ja-JP" altLang="en-US" sz="1200" b="1" kern="0" dirty="0" smtClean="0">
                  <a:solidFill>
                    <a:sysClr val="windowText" lastClr="000000"/>
                  </a:solidFill>
                </a:rPr>
                <a:t>人材（相談</a:t>
              </a:r>
              <a:endParaRPr lang="en-US" altLang="ja-JP" sz="1200" b="1" kern="0" dirty="0" smtClean="0">
                <a:solidFill>
                  <a:sysClr val="windowText" lastClr="000000"/>
                </a:solidFill>
              </a:endParaRPr>
            </a:p>
            <a:p>
              <a:pPr algn="ctr" eaLnBrk="1" fontAlgn="auto" hangingPunct="1">
                <a:spcBef>
                  <a:spcPts val="0"/>
                </a:spcBef>
                <a:spcAft>
                  <a:spcPts val="0"/>
                </a:spcAft>
                <a:defRPr/>
              </a:pPr>
              <a:r>
                <a:rPr lang="ja-JP" altLang="en-US" sz="1200" b="1" kern="0" dirty="0" smtClean="0">
                  <a:solidFill>
                    <a:sysClr val="windowText" lastClr="000000"/>
                  </a:solidFill>
                </a:rPr>
                <a:t>員）育成</a:t>
              </a:r>
            </a:p>
          </p:txBody>
        </p:sp>
        <p:sp>
          <p:nvSpPr>
            <p:cNvPr id="59" name="テキスト ボックス 31"/>
            <p:cNvSpPr txBox="1">
              <a:spLocks noChangeArrowheads="1"/>
            </p:cNvSpPr>
            <p:nvPr/>
          </p:nvSpPr>
          <p:spPr bwMode="auto">
            <a:xfrm>
              <a:off x="4304982" y="2096952"/>
              <a:ext cx="554117" cy="75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fontAlgn="auto" hangingPunct="1">
                <a:spcBef>
                  <a:spcPts val="0"/>
                </a:spcBef>
                <a:spcAft>
                  <a:spcPts val="0"/>
                </a:spcAft>
                <a:defRPr/>
              </a:pPr>
              <a:r>
                <a:rPr lang="ja-JP" altLang="en-US" sz="1200" b="1" kern="0" dirty="0" smtClean="0">
                  <a:solidFill>
                    <a:sysClr val="windowText" lastClr="000000"/>
                  </a:solidFill>
                </a:rPr>
                <a:t>地域ネット</a:t>
              </a:r>
              <a:endParaRPr lang="en-US" altLang="ja-JP" sz="1200" b="1" kern="0" dirty="0" smtClean="0">
                <a:solidFill>
                  <a:sysClr val="windowText" lastClr="000000"/>
                </a:solidFill>
              </a:endParaRPr>
            </a:p>
            <a:p>
              <a:pPr algn="ctr" eaLnBrk="1" fontAlgn="auto" hangingPunct="1">
                <a:spcBef>
                  <a:spcPts val="0"/>
                </a:spcBef>
                <a:spcAft>
                  <a:spcPts val="0"/>
                </a:spcAft>
                <a:defRPr/>
              </a:pPr>
              <a:r>
                <a:rPr lang="ja-JP" altLang="en-US" sz="1200" b="1" kern="0" dirty="0" smtClean="0">
                  <a:solidFill>
                    <a:sysClr val="windowText" lastClr="000000"/>
                  </a:solidFill>
                </a:rPr>
                <a:t>ワーク構築</a:t>
              </a:r>
            </a:p>
          </p:txBody>
        </p:sp>
        <p:sp>
          <p:nvSpPr>
            <p:cNvPr id="60" name="テキスト ボックス 34"/>
            <p:cNvSpPr txBox="1">
              <a:spLocks noChangeArrowheads="1"/>
            </p:cNvSpPr>
            <p:nvPr/>
          </p:nvSpPr>
          <p:spPr bwMode="auto">
            <a:xfrm>
              <a:off x="5510066" y="2101249"/>
              <a:ext cx="554116" cy="75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fontAlgn="auto" hangingPunct="1">
                <a:spcBef>
                  <a:spcPts val="0"/>
                </a:spcBef>
                <a:spcAft>
                  <a:spcPts val="0"/>
                </a:spcAft>
                <a:defRPr/>
              </a:pPr>
              <a:r>
                <a:rPr lang="ja-JP" altLang="en-US" sz="1200" b="1" kern="0" dirty="0" smtClean="0">
                  <a:solidFill>
                    <a:sysClr val="windowText" lastClr="000000"/>
                  </a:solidFill>
                </a:rPr>
                <a:t>区民対象に</a:t>
              </a:r>
              <a:endParaRPr lang="en-US" altLang="ja-JP" sz="1200" b="1" kern="0" dirty="0" smtClean="0">
                <a:solidFill>
                  <a:sysClr val="windowText" lastClr="000000"/>
                </a:solidFill>
              </a:endParaRPr>
            </a:p>
            <a:p>
              <a:pPr algn="ctr" eaLnBrk="1" fontAlgn="auto" hangingPunct="1">
                <a:spcBef>
                  <a:spcPts val="0"/>
                </a:spcBef>
                <a:spcAft>
                  <a:spcPts val="0"/>
                </a:spcAft>
                <a:defRPr/>
              </a:pPr>
              <a:r>
                <a:rPr lang="ja-JP" altLang="en-US" sz="1200" b="1" kern="0" dirty="0" smtClean="0">
                  <a:solidFill>
                    <a:sysClr val="windowText" lastClr="000000"/>
                  </a:solidFill>
                </a:rPr>
                <a:t>徹底啓発</a:t>
              </a:r>
            </a:p>
          </p:txBody>
        </p:sp>
        <p:sp>
          <p:nvSpPr>
            <p:cNvPr id="61" name="テキスト ボックス 35"/>
            <p:cNvSpPr txBox="1">
              <a:spLocks noChangeArrowheads="1"/>
            </p:cNvSpPr>
            <p:nvPr/>
          </p:nvSpPr>
          <p:spPr bwMode="auto">
            <a:xfrm>
              <a:off x="6700859" y="2095519"/>
              <a:ext cx="554116" cy="76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fontAlgn="auto" hangingPunct="1">
                <a:spcBef>
                  <a:spcPts val="0"/>
                </a:spcBef>
                <a:spcAft>
                  <a:spcPts val="0"/>
                </a:spcAft>
                <a:defRPr/>
              </a:pPr>
              <a:r>
                <a:rPr lang="ja-JP" altLang="en-US" sz="1200" b="1" kern="0" dirty="0" smtClean="0">
                  <a:solidFill>
                    <a:sysClr val="windowText" lastClr="000000"/>
                  </a:solidFill>
                </a:rPr>
                <a:t>総合相談会</a:t>
              </a:r>
              <a:endParaRPr lang="en-US" altLang="ja-JP" sz="1200" b="1" kern="0" dirty="0" smtClean="0">
                <a:solidFill>
                  <a:sysClr val="windowText" lastClr="000000"/>
                </a:solidFill>
              </a:endParaRPr>
            </a:p>
            <a:p>
              <a:pPr algn="ctr" eaLnBrk="1" fontAlgn="auto" hangingPunct="1">
                <a:spcBef>
                  <a:spcPts val="0"/>
                </a:spcBef>
                <a:spcAft>
                  <a:spcPts val="0"/>
                </a:spcAft>
                <a:defRPr/>
              </a:pPr>
              <a:r>
                <a:rPr lang="ja-JP" altLang="en-US" sz="1200" b="1" kern="0" dirty="0" smtClean="0">
                  <a:solidFill>
                    <a:sysClr val="windowText" lastClr="000000"/>
                  </a:solidFill>
                </a:rPr>
                <a:t>の実施</a:t>
              </a:r>
            </a:p>
          </p:txBody>
        </p:sp>
        <p:sp>
          <p:nvSpPr>
            <p:cNvPr id="62" name="テキスト ボックス 61"/>
            <p:cNvSpPr txBox="1"/>
            <p:nvPr/>
          </p:nvSpPr>
          <p:spPr>
            <a:xfrm>
              <a:off x="7924995" y="2066866"/>
              <a:ext cx="552528" cy="820902"/>
            </a:xfrm>
            <a:prstGeom prst="rect">
              <a:avLst/>
            </a:prstGeom>
            <a:noFill/>
          </p:spPr>
          <p:txBody>
            <a:bodyPr vert="eaVert" wrap="none">
              <a:spAutoFit/>
            </a:bodyPr>
            <a:lstStyle/>
            <a:p>
              <a:pPr algn="ctr" fontAlgn="auto">
                <a:spcBef>
                  <a:spcPts val="0"/>
                </a:spcBef>
                <a:spcAft>
                  <a:spcPts val="0"/>
                </a:spcAft>
                <a:defRPr/>
              </a:pPr>
              <a:r>
                <a:rPr kumimoji="0" lang="ja-JP" altLang="en-US" sz="1200" b="1" kern="0" dirty="0">
                  <a:solidFill>
                    <a:sysClr val="windowText" lastClr="000000"/>
                  </a:solidFill>
                  <a:latin typeface="Calibri"/>
                  <a:ea typeface="ＭＳ Ｐゴシック"/>
                </a:rPr>
                <a:t>ハイリスク者</a:t>
              </a:r>
              <a:endParaRPr kumimoji="0" lang="en-US" altLang="ja-JP" sz="1200" b="1" kern="0" dirty="0">
                <a:solidFill>
                  <a:sysClr val="windowText" lastClr="000000"/>
                </a:solidFill>
                <a:latin typeface="Calibri"/>
                <a:ea typeface="ＭＳ Ｐゴシック"/>
              </a:endParaRPr>
            </a:p>
            <a:p>
              <a:pPr algn="ctr" fontAlgn="auto">
                <a:spcBef>
                  <a:spcPts val="0"/>
                </a:spcBef>
                <a:spcAft>
                  <a:spcPts val="0"/>
                </a:spcAft>
                <a:defRPr/>
              </a:pPr>
              <a:r>
                <a:rPr kumimoji="0" lang="ja-JP" altLang="en-US" sz="1200" b="1" kern="0" dirty="0">
                  <a:solidFill>
                    <a:sysClr val="windowText" lastClr="000000"/>
                  </a:solidFill>
                  <a:latin typeface="Calibri"/>
                  <a:ea typeface="ＭＳ Ｐゴシック"/>
                </a:rPr>
                <a:t>個別支援</a:t>
              </a:r>
            </a:p>
          </p:txBody>
        </p:sp>
      </p:grpSp>
      <p:sp>
        <p:nvSpPr>
          <p:cNvPr id="63" name="テキスト ボックス 62"/>
          <p:cNvSpPr txBox="1"/>
          <p:nvPr/>
        </p:nvSpPr>
        <p:spPr>
          <a:xfrm>
            <a:off x="431800" y="4910138"/>
            <a:ext cx="1858963" cy="831850"/>
          </a:xfrm>
          <a:prstGeom prst="rect">
            <a:avLst/>
          </a:prstGeom>
          <a:solidFill>
            <a:sysClr val="window" lastClr="FFFFFF"/>
          </a:solidFill>
          <a:ln w="25400" cap="flat" cmpd="sng" algn="ctr">
            <a:solidFill>
              <a:srgbClr val="4BACC6"/>
            </a:solidFill>
            <a:prstDash val="solid"/>
          </a:ln>
          <a:effectLst/>
        </p:spPr>
        <p:txBody>
          <a:bodyPr wrap="none">
            <a:spAutoFit/>
          </a:bodyPr>
          <a:lstStyle/>
          <a:p>
            <a:pPr fontAlgn="auto">
              <a:spcBef>
                <a:spcPts val="0"/>
              </a:spcBef>
              <a:spcAft>
                <a:spcPts val="0"/>
              </a:spcAft>
              <a:defRPr/>
            </a:pPr>
            <a:r>
              <a:rPr kumimoji="0" lang="en-US" altLang="ja-JP" sz="1200" kern="0" dirty="0">
                <a:solidFill>
                  <a:sysClr val="windowText" lastClr="000000"/>
                </a:solidFill>
                <a:latin typeface="Calibri"/>
                <a:ea typeface="ＭＳ Ｐゴシック"/>
              </a:rPr>
              <a:t>【</a:t>
            </a:r>
            <a:r>
              <a:rPr kumimoji="0" lang="ja-JP" altLang="en-US" sz="1200" kern="0" dirty="0">
                <a:solidFill>
                  <a:sysClr val="windowText" lastClr="000000"/>
                </a:solidFill>
                <a:latin typeface="Calibri"/>
                <a:ea typeface="ＭＳ Ｐゴシック"/>
              </a:rPr>
              <a:t>ステージ①</a:t>
            </a:r>
            <a:r>
              <a:rPr kumimoji="0" lang="en-US" altLang="ja-JP" sz="1200" kern="0" dirty="0">
                <a:solidFill>
                  <a:sysClr val="windowText" lastClr="000000"/>
                </a:solidFill>
                <a:latin typeface="Calibri"/>
                <a:ea typeface="ＭＳ Ｐゴシック"/>
              </a:rPr>
              <a:t>】</a:t>
            </a:r>
          </a:p>
          <a:p>
            <a:pPr fontAlgn="auto">
              <a:spcBef>
                <a:spcPts val="0"/>
              </a:spcBef>
              <a:spcAft>
                <a:spcPts val="0"/>
              </a:spcAft>
              <a:defRPr/>
            </a:pPr>
            <a:r>
              <a:rPr kumimoji="0" lang="ja-JP" altLang="en-US" sz="1200" kern="0" dirty="0">
                <a:solidFill>
                  <a:sysClr val="windowText" lastClr="000000"/>
                </a:solidFill>
                <a:latin typeface="Calibri"/>
                <a:ea typeface="ＭＳ Ｐゴシック"/>
              </a:rPr>
              <a:t>足立区の自殺実態分析を</a:t>
            </a:r>
            <a:endParaRPr kumimoji="0" lang="en-US" altLang="ja-JP" sz="1200" kern="0" dirty="0">
              <a:solidFill>
                <a:sysClr val="windowText" lastClr="000000"/>
              </a:solidFill>
              <a:latin typeface="Calibri"/>
              <a:ea typeface="ＭＳ Ｐゴシック"/>
            </a:endParaRPr>
          </a:p>
          <a:p>
            <a:pPr fontAlgn="auto">
              <a:spcBef>
                <a:spcPts val="0"/>
              </a:spcBef>
              <a:spcAft>
                <a:spcPts val="0"/>
              </a:spcAft>
              <a:defRPr/>
            </a:pPr>
            <a:r>
              <a:rPr kumimoji="0" lang="ja-JP" altLang="en-US" sz="1200" kern="0" dirty="0">
                <a:solidFill>
                  <a:sysClr val="windowText" lastClr="000000"/>
                </a:solidFill>
                <a:latin typeface="Calibri"/>
                <a:ea typeface="ＭＳ Ｐゴシック"/>
              </a:rPr>
              <a:t>踏まえて、区の「自殺総合</a:t>
            </a:r>
            <a:endParaRPr kumimoji="0" lang="en-US" altLang="ja-JP" sz="1200" kern="0" dirty="0">
              <a:solidFill>
                <a:sysClr val="windowText" lastClr="000000"/>
              </a:solidFill>
              <a:latin typeface="Calibri"/>
              <a:ea typeface="ＭＳ Ｐゴシック"/>
            </a:endParaRPr>
          </a:p>
          <a:p>
            <a:pPr fontAlgn="auto">
              <a:spcBef>
                <a:spcPts val="0"/>
              </a:spcBef>
              <a:spcAft>
                <a:spcPts val="0"/>
              </a:spcAft>
              <a:defRPr/>
            </a:pPr>
            <a:r>
              <a:rPr kumimoji="0" lang="ja-JP" altLang="en-US" sz="1200" kern="0" dirty="0">
                <a:solidFill>
                  <a:sysClr val="windowText" lastClr="000000"/>
                </a:solidFill>
                <a:latin typeface="Calibri"/>
                <a:ea typeface="ＭＳ Ｐゴシック"/>
              </a:rPr>
              <a:t>対策戦略」を策定</a:t>
            </a:r>
          </a:p>
        </p:txBody>
      </p:sp>
      <p:sp>
        <p:nvSpPr>
          <p:cNvPr id="64" name="テキスト ボックス 63"/>
          <p:cNvSpPr txBox="1"/>
          <p:nvPr/>
        </p:nvSpPr>
        <p:spPr>
          <a:xfrm>
            <a:off x="2708275" y="5145088"/>
            <a:ext cx="1958975" cy="831850"/>
          </a:xfrm>
          <a:prstGeom prst="rect">
            <a:avLst/>
          </a:prstGeom>
          <a:solidFill>
            <a:sysClr val="window" lastClr="FFFFFF"/>
          </a:solidFill>
          <a:ln w="25400" cap="flat" cmpd="sng" algn="ctr">
            <a:solidFill>
              <a:srgbClr val="9BBB59"/>
            </a:solidFill>
            <a:prstDash val="solid"/>
          </a:ln>
          <a:effectLst/>
        </p:spPr>
        <p:txBody>
          <a:bodyPr wrap="none">
            <a:spAutoFit/>
          </a:bodyPr>
          <a:lstStyle/>
          <a:p>
            <a:pPr fontAlgn="auto">
              <a:spcBef>
                <a:spcPts val="0"/>
              </a:spcBef>
              <a:spcAft>
                <a:spcPts val="0"/>
              </a:spcAft>
              <a:defRPr/>
            </a:pPr>
            <a:r>
              <a:rPr kumimoji="0" lang="en-US" altLang="ja-JP" sz="1200" kern="0" dirty="0">
                <a:solidFill>
                  <a:sysClr val="windowText" lastClr="000000"/>
                </a:solidFill>
                <a:latin typeface="Calibri"/>
                <a:ea typeface="ＭＳ Ｐゴシック"/>
              </a:rPr>
              <a:t>【</a:t>
            </a:r>
            <a:r>
              <a:rPr kumimoji="0" lang="ja-JP" altLang="en-US" sz="1200" kern="0" dirty="0">
                <a:solidFill>
                  <a:sysClr val="windowText" lastClr="000000"/>
                </a:solidFill>
                <a:latin typeface="Calibri"/>
                <a:ea typeface="ＭＳ Ｐゴシック"/>
              </a:rPr>
              <a:t>ステージ②</a:t>
            </a:r>
            <a:r>
              <a:rPr kumimoji="0" lang="en-US" altLang="ja-JP" sz="1200" kern="0" dirty="0">
                <a:solidFill>
                  <a:sysClr val="windowText" lastClr="000000"/>
                </a:solidFill>
                <a:latin typeface="Calibri"/>
                <a:ea typeface="ＭＳ Ｐゴシック"/>
              </a:rPr>
              <a:t>】</a:t>
            </a:r>
          </a:p>
          <a:p>
            <a:pPr fontAlgn="auto">
              <a:spcBef>
                <a:spcPts val="0"/>
              </a:spcBef>
              <a:spcAft>
                <a:spcPts val="0"/>
              </a:spcAft>
              <a:defRPr/>
            </a:pPr>
            <a:r>
              <a:rPr kumimoji="0" lang="ja-JP" altLang="en-US" sz="1200" kern="0" dirty="0">
                <a:solidFill>
                  <a:sysClr val="windowText" lastClr="000000"/>
                </a:solidFill>
                <a:latin typeface="Calibri"/>
                <a:ea typeface="ＭＳ Ｐゴシック"/>
              </a:rPr>
              <a:t>地域ネットワークを構築し、</a:t>
            </a:r>
            <a:endParaRPr kumimoji="0" lang="en-US" altLang="ja-JP" sz="1200" kern="0" dirty="0">
              <a:solidFill>
                <a:sysClr val="windowText" lastClr="000000"/>
              </a:solidFill>
              <a:latin typeface="Calibri"/>
              <a:ea typeface="ＭＳ Ｐゴシック"/>
            </a:endParaRPr>
          </a:p>
          <a:p>
            <a:pPr fontAlgn="auto">
              <a:spcBef>
                <a:spcPts val="0"/>
              </a:spcBef>
              <a:spcAft>
                <a:spcPts val="0"/>
              </a:spcAft>
              <a:defRPr/>
            </a:pPr>
            <a:r>
              <a:rPr kumimoji="0" lang="ja-JP" altLang="en-US" sz="1200" kern="0" dirty="0">
                <a:solidFill>
                  <a:sysClr val="windowText" lastClr="000000"/>
                </a:solidFill>
                <a:latin typeface="Calibri"/>
                <a:ea typeface="ＭＳ Ｐゴシック"/>
              </a:rPr>
              <a:t>有機的な連携を図るための</a:t>
            </a:r>
            <a:endParaRPr kumimoji="0" lang="en-US" altLang="ja-JP" sz="1200" kern="0" dirty="0">
              <a:solidFill>
                <a:sysClr val="windowText" lastClr="000000"/>
              </a:solidFill>
              <a:latin typeface="Calibri"/>
              <a:ea typeface="ＭＳ Ｐゴシック"/>
            </a:endParaRPr>
          </a:p>
          <a:p>
            <a:pPr fontAlgn="auto">
              <a:spcBef>
                <a:spcPts val="0"/>
              </a:spcBef>
              <a:spcAft>
                <a:spcPts val="0"/>
              </a:spcAft>
              <a:defRPr/>
            </a:pPr>
            <a:r>
              <a:rPr kumimoji="0" lang="ja-JP" altLang="en-US" sz="1200" kern="0" dirty="0">
                <a:solidFill>
                  <a:sysClr val="windowText" lastClr="000000"/>
                </a:solidFill>
                <a:latin typeface="Calibri"/>
                <a:ea typeface="ＭＳ Ｐゴシック"/>
              </a:rPr>
              <a:t>人材（相談員）を育成</a:t>
            </a:r>
          </a:p>
        </p:txBody>
      </p:sp>
      <p:sp>
        <p:nvSpPr>
          <p:cNvPr id="65" name="テキスト ボックス 64"/>
          <p:cNvSpPr txBox="1"/>
          <p:nvPr/>
        </p:nvSpPr>
        <p:spPr>
          <a:xfrm>
            <a:off x="5045075" y="5251450"/>
            <a:ext cx="2609850" cy="1014413"/>
          </a:xfrm>
          <a:prstGeom prst="rect">
            <a:avLst/>
          </a:prstGeom>
          <a:solidFill>
            <a:sysClr val="window" lastClr="FFFFFF"/>
          </a:solidFill>
          <a:ln w="25400" cap="flat" cmpd="sng" algn="ctr">
            <a:solidFill>
              <a:srgbClr val="F2D70C"/>
            </a:solidFill>
            <a:prstDash val="solid"/>
          </a:ln>
          <a:effectLst/>
        </p:spPr>
        <p:txBody>
          <a:bodyPr>
            <a:spAutoFit/>
          </a:bodyPr>
          <a:lstStyle/>
          <a:p>
            <a:pPr fontAlgn="auto">
              <a:spcBef>
                <a:spcPts val="0"/>
              </a:spcBef>
              <a:spcAft>
                <a:spcPts val="0"/>
              </a:spcAft>
              <a:defRPr/>
            </a:pPr>
            <a:r>
              <a:rPr kumimoji="0" lang="en-US" altLang="ja-JP" sz="1200" kern="0" dirty="0">
                <a:solidFill>
                  <a:sysClr val="windowText" lastClr="000000"/>
                </a:solidFill>
                <a:latin typeface="Calibri"/>
                <a:ea typeface="ＭＳ Ｐゴシック"/>
              </a:rPr>
              <a:t>【</a:t>
            </a:r>
            <a:r>
              <a:rPr kumimoji="0" lang="ja-JP" altLang="en-US" sz="1200" kern="0" dirty="0">
                <a:solidFill>
                  <a:sysClr val="windowText" lastClr="000000"/>
                </a:solidFill>
                <a:latin typeface="Calibri"/>
                <a:ea typeface="ＭＳ Ｐゴシック"/>
              </a:rPr>
              <a:t>ステージ③</a:t>
            </a:r>
            <a:r>
              <a:rPr kumimoji="0" lang="en-US" altLang="ja-JP" sz="1200" kern="0" dirty="0">
                <a:solidFill>
                  <a:sysClr val="windowText" lastClr="000000"/>
                </a:solidFill>
                <a:latin typeface="Calibri"/>
                <a:ea typeface="ＭＳ Ｐゴシック"/>
              </a:rPr>
              <a:t>】</a:t>
            </a:r>
          </a:p>
          <a:p>
            <a:pPr fontAlgn="auto">
              <a:spcBef>
                <a:spcPts val="0"/>
              </a:spcBef>
              <a:spcAft>
                <a:spcPts val="0"/>
              </a:spcAft>
              <a:defRPr/>
            </a:pPr>
            <a:r>
              <a:rPr kumimoji="0" lang="ja-JP" altLang="en-US" sz="1200" kern="0" dirty="0">
                <a:solidFill>
                  <a:sysClr val="windowText" lastClr="000000"/>
                </a:solidFill>
                <a:latin typeface="Calibri"/>
                <a:ea typeface="ＭＳ Ｐゴシック"/>
              </a:rPr>
              <a:t>区民への徹底した啓発や、地域ネットワークの各窓口を通じて、自殺のハイ</a:t>
            </a:r>
            <a:endParaRPr kumimoji="0" lang="en-US" altLang="ja-JP" sz="1200" kern="0" dirty="0">
              <a:solidFill>
                <a:sysClr val="windowText" lastClr="000000"/>
              </a:solidFill>
              <a:latin typeface="Calibri"/>
              <a:ea typeface="ＭＳ Ｐゴシック"/>
            </a:endParaRPr>
          </a:p>
          <a:p>
            <a:pPr fontAlgn="auto">
              <a:spcBef>
                <a:spcPts val="0"/>
              </a:spcBef>
              <a:spcAft>
                <a:spcPts val="0"/>
              </a:spcAft>
              <a:defRPr/>
            </a:pPr>
            <a:r>
              <a:rPr kumimoji="0" lang="ja-JP" altLang="en-US" sz="1200" kern="0" dirty="0">
                <a:solidFill>
                  <a:sysClr val="windowText" lastClr="000000"/>
                </a:solidFill>
                <a:latin typeface="Calibri"/>
                <a:ea typeface="ＭＳ Ｐゴシック"/>
              </a:rPr>
              <a:t>リスク者を総合相談会に誘導し、ワン</a:t>
            </a:r>
            <a:endParaRPr kumimoji="0" lang="en-US" altLang="ja-JP" sz="1200" kern="0" dirty="0">
              <a:solidFill>
                <a:sysClr val="windowText" lastClr="000000"/>
              </a:solidFill>
              <a:latin typeface="Calibri"/>
              <a:ea typeface="ＭＳ Ｐゴシック"/>
            </a:endParaRPr>
          </a:p>
          <a:p>
            <a:pPr fontAlgn="auto">
              <a:spcBef>
                <a:spcPts val="0"/>
              </a:spcBef>
              <a:spcAft>
                <a:spcPts val="0"/>
              </a:spcAft>
              <a:defRPr/>
            </a:pPr>
            <a:r>
              <a:rPr kumimoji="0" lang="ja-JP" altLang="en-US" sz="1200" kern="0" dirty="0">
                <a:solidFill>
                  <a:sysClr val="windowText" lastClr="000000"/>
                </a:solidFill>
                <a:latin typeface="Calibri"/>
                <a:ea typeface="ＭＳ Ｐゴシック"/>
              </a:rPr>
              <a:t>ストップで包括的な支援を実施</a:t>
            </a:r>
          </a:p>
        </p:txBody>
      </p:sp>
      <p:sp>
        <p:nvSpPr>
          <p:cNvPr id="66" name="左中かっこ 65"/>
          <p:cNvSpPr/>
          <p:nvPr/>
        </p:nvSpPr>
        <p:spPr>
          <a:xfrm rot="16200000">
            <a:off x="1242219" y="3728244"/>
            <a:ext cx="195262" cy="2089150"/>
          </a:xfrm>
          <a:prstGeom prst="leftBrace">
            <a:avLst>
              <a:gd name="adj1" fmla="val 11297"/>
              <a:gd name="adj2" fmla="val 49491"/>
            </a:avLst>
          </a:prstGeom>
          <a:noFill/>
          <a:ln w="19050" cap="flat" cmpd="sng" algn="ctr">
            <a:solidFill>
              <a:srgbClr val="4F81BD">
                <a:shade val="95000"/>
                <a:satMod val="105000"/>
              </a:srgbClr>
            </a:solidFill>
            <a:prstDash val="solid"/>
          </a:ln>
          <a:effectLst/>
        </p:spPr>
        <p:txBody>
          <a:bodyPr anchor="ctr"/>
          <a:lstStyle/>
          <a:p>
            <a:pPr algn="ctr" fontAlgn="auto">
              <a:spcBef>
                <a:spcPts val="0"/>
              </a:spcBef>
              <a:spcAft>
                <a:spcPts val="0"/>
              </a:spcAft>
              <a:defRPr/>
            </a:pPr>
            <a:endParaRPr kumimoji="0" lang="ja-JP" altLang="en-US" kern="0">
              <a:solidFill>
                <a:sysClr val="windowText" lastClr="000000"/>
              </a:solidFill>
              <a:latin typeface="Calibri"/>
              <a:ea typeface="ＭＳ Ｐゴシック"/>
            </a:endParaRPr>
          </a:p>
        </p:txBody>
      </p:sp>
      <p:sp>
        <p:nvSpPr>
          <p:cNvPr id="67" name="左中かっこ 66"/>
          <p:cNvSpPr/>
          <p:nvPr/>
        </p:nvSpPr>
        <p:spPr>
          <a:xfrm rot="16200000">
            <a:off x="3513138" y="3900488"/>
            <a:ext cx="365125" cy="2016125"/>
          </a:xfrm>
          <a:prstGeom prst="leftBrace">
            <a:avLst>
              <a:gd name="adj1" fmla="val 8333"/>
              <a:gd name="adj2" fmla="val 45254"/>
            </a:avLst>
          </a:prstGeom>
          <a:noFill/>
          <a:ln w="19050" cap="flat" cmpd="sng" algn="ctr">
            <a:solidFill>
              <a:srgbClr val="9BBB59">
                <a:lumMod val="75000"/>
              </a:srgbClr>
            </a:solidFill>
            <a:prstDash val="solid"/>
          </a:ln>
          <a:effectLst/>
        </p:spPr>
        <p:txBody>
          <a:bodyPr anchor="ctr"/>
          <a:lstStyle/>
          <a:p>
            <a:pPr algn="ctr" fontAlgn="auto">
              <a:spcBef>
                <a:spcPts val="0"/>
              </a:spcBef>
              <a:spcAft>
                <a:spcPts val="0"/>
              </a:spcAft>
              <a:defRPr/>
            </a:pPr>
            <a:endParaRPr kumimoji="0" lang="ja-JP" altLang="en-US" kern="0">
              <a:solidFill>
                <a:sysClr val="windowText" lastClr="000000"/>
              </a:solidFill>
              <a:latin typeface="Calibri"/>
              <a:ea typeface="ＭＳ Ｐゴシック"/>
            </a:endParaRPr>
          </a:p>
        </p:txBody>
      </p:sp>
      <p:sp>
        <p:nvSpPr>
          <p:cNvPr id="3" name="右中かっこ 2"/>
          <p:cNvSpPr/>
          <p:nvPr/>
        </p:nvSpPr>
        <p:spPr>
          <a:xfrm rot="5400000">
            <a:off x="6511131" y="3404394"/>
            <a:ext cx="358775" cy="3290888"/>
          </a:xfrm>
          <a:prstGeom prst="rightBrace">
            <a:avLst>
              <a:gd name="adj1" fmla="val 8333"/>
              <a:gd name="adj2" fmla="val 62280"/>
            </a:avLst>
          </a:prstGeom>
          <a:ln w="19050" cmpd="sng">
            <a:solidFill>
              <a:srgbClr val="FFC00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000000"/>
              </a:solidFill>
            </a:endParaRPr>
          </a:p>
        </p:txBody>
      </p:sp>
      <p:sp>
        <p:nvSpPr>
          <p:cNvPr id="70" name="左中かっこ 69"/>
          <p:cNvSpPr/>
          <p:nvPr/>
        </p:nvSpPr>
        <p:spPr>
          <a:xfrm rot="16200000">
            <a:off x="5408612" y="2000251"/>
            <a:ext cx="511175" cy="5911850"/>
          </a:xfrm>
          <a:prstGeom prst="leftBrace">
            <a:avLst>
              <a:gd name="adj1" fmla="val 22923"/>
              <a:gd name="adj2" fmla="val 90797"/>
            </a:avLst>
          </a:prstGeom>
          <a:noFill/>
          <a:ln w="38100" cap="rnd" cmpd="sng" algn="ctr">
            <a:solidFill>
              <a:srgbClr val="FF0000"/>
            </a:solidFill>
            <a:prstDash val="sysDash"/>
          </a:ln>
          <a:effectLst/>
        </p:spPr>
        <p:txBody>
          <a:bodyPr anchor="ctr"/>
          <a:lstStyle/>
          <a:p>
            <a:pPr algn="ctr" fontAlgn="auto">
              <a:spcBef>
                <a:spcPts val="0"/>
              </a:spcBef>
              <a:spcAft>
                <a:spcPts val="0"/>
              </a:spcAft>
              <a:defRPr/>
            </a:pPr>
            <a:endParaRPr kumimoji="0" lang="ja-JP" altLang="en-US" kern="0">
              <a:solidFill>
                <a:sysClr val="windowText" lastClr="000000"/>
              </a:solidFill>
              <a:latin typeface="Calibri"/>
              <a:ea typeface="ＭＳ Ｐゴシック"/>
            </a:endParaRPr>
          </a:p>
        </p:txBody>
      </p:sp>
      <p:grpSp>
        <p:nvGrpSpPr>
          <p:cNvPr id="28686" name="グループ化 72"/>
          <p:cNvGrpSpPr>
            <a:grpSpLocks/>
          </p:cNvGrpSpPr>
          <p:nvPr/>
        </p:nvGrpSpPr>
        <p:grpSpPr bwMode="auto">
          <a:xfrm>
            <a:off x="7791450" y="5211763"/>
            <a:ext cx="576263" cy="1562100"/>
            <a:chOff x="7740352" y="3933056"/>
            <a:chExt cx="576064" cy="1700087"/>
          </a:xfrm>
        </p:grpSpPr>
        <p:sp>
          <p:nvSpPr>
            <p:cNvPr id="74" name="星 16 73"/>
            <p:cNvSpPr/>
            <p:nvPr/>
          </p:nvSpPr>
          <p:spPr>
            <a:xfrm>
              <a:off x="7740352" y="3933056"/>
              <a:ext cx="576064" cy="1700087"/>
            </a:xfrm>
            <a:prstGeom prst="star16">
              <a:avLst/>
            </a:prstGeom>
            <a:solidFill>
              <a:srgbClr val="FF0000"/>
            </a:solidFill>
            <a:ln w="3175" cap="flat" cmpd="sng" algn="ctr">
              <a:solidFill>
                <a:srgbClr val="EEECE1">
                  <a:lumMod val="50000"/>
                </a:srgbClr>
              </a:solidFill>
              <a:prstDash val="solid"/>
            </a:ln>
            <a:effectLst>
              <a:innerShdw blurRad="63500" dist="50800" dir="8100000">
                <a:prstClr val="black">
                  <a:alpha val="50000"/>
                </a:prstClr>
              </a:innerShdw>
            </a:effectLst>
          </p:spPr>
          <p:txBody>
            <a:bodyPr anchor="ctr"/>
            <a:lstStyle/>
            <a:p>
              <a:pPr algn="ctr" fontAlgn="auto">
                <a:spcBef>
                  <a:spcPts val="0"/>
                </a:spcBef>
                <a:spcAft>
                  <a:spcPts val="0"/>
                </a:spcAft>
                <a:defRPr/>
              </a:pPr>
              <a:endParaRPr kumimoji="0" lang="ja-JP" altLang="en-US" sz="1400" kern="0" dirty="0">
                <a:ln w="18415" cmpd="sng">
                  <a:solidFill>
                    <a:srgbClr val="FFFFFF"/>
                  </a:solidFill>
                  <a:prstDash val="solid"/>
                </a:ln>
                <a:solidFill>
                  <a:srgbClr val="FFFFFF"/>
                </a:solidFill>
                <a:latin typeface="Calibri"/>
                <a:ea typeface="ＭＳ Ｐゴシック"/>
              </a:endParaRPr>
            </a:p>
          </p:txBody>
        </p:sp>
        <p:sp>
          <p:nvSpPr>
            <p:cNvPr id="75" name="テキスト ボックス 39"/>
            <p:cNvSpPr txBox="1">
              <a:spLocks noChangeArrowheads="1"/>
            </p:cNvSpPr>
            <p:nvPr/>
          </p:nvSpPr>
          <p:spPr bwMode="auto">
            <a:xfrm>
              <a:off x="7824461" y="4207765"/>
              <a:ext cx="431651" cy="11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auto" hangingPunct="1">
                <a:spcBef>
                  <a:spcPts val="0"/>
                </a:spcBef>
                <a:spcAft>
                  <a:spcPts val="0"/>
                </a:spcAft>
                <a:defRPr/>
              </a:pPr>
              <a:r>
                <a:rPr lang="ja-JP" altLang="en-US" sz="1600" kern="0" dirty="0" smtClean="0">
                  <a:solidFill>
                    <a:sysClr val="window" lastClr="FFFFFF"/>
                  </a:solidFill>
                  <a:latin typeface="HGS創英角ｺﾞｼｯｸUB" pitchFamily="50" charset="-128"/>
                  <a:ea typeface="HGS創英角ｺﾞｼｯｸUB" pitchFamily="50" charset="-128"/>
                </a:rPr>
                <a:t>ＰＳで補強</a:t>
              </a:r>
            </a:p>
          </p:txBody>
        </p:sp>
      </p:grpSp>
      <p:sp>
        <p:nvSpPr>
          <p:cNvPr id="28672" name="正方形/長方形 28671"/>
          <p:cNvSpPr/>
          <p:nvPr/>
        </p:nvSpPr>
        <p:spPr>
          <a:xfrm>
            <a:off x="431800" y="6400800"/>
            <a:ext cx="7223125" cy="307975"/>
          </a:xfrm>
          <a:prstGeom prst="rect">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rgbClr val="000000"/>
                </a:solidFill>
              </a:rPr>
              <a:t>支援終了後の孤立を防ぐため「居場所」「出番」探しの検索サイトも整備</a:t>
            </a:r>
          </a:p>
        </p:txBody>
      </p:sp>
      <p:grpSp>
        <p:nvGrpSpPr>
          <p:cNvPr id="27" name="グループ化 15"/>
          <p:cNvGrpSpPr>
            <a:grpSpLocks/>
          </p:cNvGrpSpPr>
          <p:nvPr/>
        </p:nvGrpSpPr>
        <p:grpSpPr bwMode="auto">
          <a:xfrm>
            <a:off x="323850" y="260350"/>
            <a:ext cx="1223963" cy="1223963"/>
            <a:chOff x="323528" y="260648"/>
            <a:chExt cx="1223962" cy="1223962"/>
          </a:xfrm>
        </p:grpSpPr>
        <p:sp>
          <p:nvSpPr>
            <p:cNvPr id="28" name="Rectangle 26"/>
            <p:cNvSpPr>
              <a:spLocks noChangeArrowheads="1"/>
            </p:cNvSpPr>
            <p:nvPr/>
          </p:nvSpPr>
          <p:spPr bwMode="auto">
            <a:xfrm>
              <a:off x="323528" y="260648"/>
              <a:ext cx="1223962" cy="1223962"/>
            </a:xfrm>
            <a:prstGeom prst="rect">
              <a:avLst/>
            </a:prstGeom>
            <a:solidFill>
              <a:srgbClr val="FF9900"/>
            </a:solidFill>
            <a:ln w="9525">
              <a:noFill/>
              <a:miter lim="800000"/>
              <a:headEnd/>
              <a:tailEnd/>
            </a:ln>
          </p:spPr>
          <p:txBody>
            <a:bodyPr wrap="none" anchor="ctr"/>
            <a:lstStyle/>
            <a:p>
              <a:endParaRPr lang="ja-JP" altLang="en-US">
                <a:solidFill>
                  <a:srgbClr val="000000"/>
                </a:solidFill>
              </a:endParaRPr>
            </a:p>
          </p:txBody>
        </p:sp>
        <p:sp>
          <p:nvSpPr>
            <p:cNvPr id="29" name="Rectangle 27"/>
            <p:cNvSpPr>
              <a:spLocks noChangeArrowheads="1"/>
            </p:cNvSpPr>
            <p:nvPr/>
          </p:nvSpPr>
          <p:spPr bwMode="auto">
            <a:xfrm>
              <a:off x="611560" y="476672"/>
              <a:ext cx="647700" cy="792163"/>
            </a:xfrm>
            <a:prstGeom prst="rect">
              <a:avLst/>
            </a:prstGeom>
            <a:noFill/>
            <a:ln w="9525">
              <a:noFill/>
              <a:miter lim="800000"/>
              <a:headEnd/>
              <a:tailEnd/>
            </a:ln>
          </p:spPr>
          <p:txBody>
            <a:bodyPr wrap="none" anchor="ctr"/>
            <a:lstStyle/>
            <a:p>
              <a:pPr algn="ctr"/>
              <a:r>
                <a:rPr lang="ja-JP" altLang="en-US" sz="6000" dirty="0">
                  <a:solidFill>
                    <a:srgbClr val="FFFFFF"/>
                  </a:solidFill>
                </a:rPr>
                <a:t>３</a:t>
              </a:r>
            </a:p>
          </p:txBody>
        </p:sp>
      </p:grpSp>
      <p:sp>
        <p:nvSpPr>
          <p:cNvPr id="30" name="Rectangle 2"/>
          <p:cNvSpPr>
            <a:spLocks noGrp="1" noChangeArrowheads="1"/>
          </p:cNvSpPr>
          <p:nvPr>
            <p:ph type="title"/>
          </p:nvPr>
        </p:nvSpPr>
        <p:spPr>
          <a:xfrm>
            <a:off x="1835150" y="333375"/>
            <a:ext cx="6624638" cy="1079500"/>
          </a:xfrm>
        </p:spPr>
        <p:txBody>
          <a:bodyPr/>
          <a:lstStyle/>
          <a:p>
            <a:pPr eaLnBrk="1" hangingPunct="1"/>
            <a:r>
              <a:rPr lang="ja-JP" altLang="en-US" sz="2600" dirty="0" smtClean="0"/>
              <a:t>ハイリスク群に対する包括的な支援策②</a:t>
            </a:r>
            <a:r>
              <a:rPr lang="en-US" altLang="ja-JP" sz="2600" dirty="0" smtClean="0"/>
              <a:t/>
            </a:r>
            <a:br>
              <a:rPr lang="en-US" altLang="ja-JP" sz="2600" dirty="0" smtClean="0"/>
            </a:br>
            <a:r>
              <a:rPr lang="ja-JP" altLang="en-US" sz="2600" dirty="0" smtClean="0"/>
              <a:t>自殺念慮者向け「パーソナルサポート」</a:t>
            </a:r>
            <a:endParaRPr lang="en-US" altLang="ja-JP" sz="2600" dirty="0" smtClean="0"/>
          </a:p>
        </p:txBody>
      </p:sp>
    </p:spTree>
    <p:extLst>
      <p:ext uri="{BB962C8B-B14F-4D97-AF65-F5344CB8AC3E}">
        <p14:creationId xmlns:p14="http://schemas.microsoft.com/office/powerpoint/2010/main" val="9893499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1600200"/>
            <a:ext cx="8496944" cy="4997152"/>
          </a:xfrm>
        </p:spPr>
        <p:txBody>
          <a:bodyPr>
            <a:normAutofit fontScale="92500" lnSpcReduction="10000"/>
          </a:bodyPr>
          <a:lstStyle/>
          <a:p>
            <a:pPr marL="0" indent="0">
              <a:buNone/>
            </a:pPr>
            <a:r>
              <a:rPr lang="ja-JP" altLang="en-US" sz="3000" dirty="0" smtClean="0">
                <a:latin typeface="ＭＳ Ｐゴシック" pitchFamily="50" charset="-128"/>
                <a:ea typeface="ＭＳ Ｐゴシック" pitchFamily="50" charset="-128"/>
              </a:rPr>
              <a:t>＜居場所が活かされるとき＞</a:t>
            </a:r>
            <a:endParaRPr lang="en-US" altLang="ja-JP" sz="3000" dirty="0" smtClean="0">
              <a:latin typeface="ＭＳ Ｐゴシック" pitchFamily="50" charset="-128"/>
              <a:ea typeface="ＭＳ Ｐゴシック" pitchFamily="50" charset="-128"/>
            </a:endParaRPr>
          </a:p>
          <a:p>
            <a:pPr marL="0" indent="0">
              <a:buNone/>
            </a:pPr>
            <a:endParaRPr lang="en-US" altLang="ja-JP" sz="1100" dirty="0">
              <a:latin typeface="ＭＳ Ｐゴシック" pitchFamily="50" charset="-128"/>
              <a:ea typeface="ＭＳ Ｐゴシック" pitchFamily="50" charset="-128"/>
            </a:endParaRPr>
          </a:p>
          <a:p>
            <a:pPr marL="0" indent="0">
              <a:buNone/>
            </a:pPr>
            <a:r>
              <a:rPr lang="ja-JP" altLang="en-US" sz="3000" dirty="0" smtClean="0">
                <a:latin typeface="ＭＳ Ｐゴシック" pitchFamily="50" charset="-128"/>
                <a:ea typeface="ＭＳ Ｐゴシック" pitchFamily="50" charset="-128"/>
              </a:rPr>
              <a:t>　　　 　</a:t>
            </a:r>
            <a:r>
              <a:rPr lang="ja-JP" altLang="en-US" sz="2800" dirty="0" smtClean="0">
                <a:latin typeface="ＭＳ Ｐゴシック" pitchFamily="50" charset="-128"/>
                <a:ea typeface="ＭＳ Ｐゴシック" pitchFamily="50" charset="-128"/>
              </a:rPr>
              <a:t>ライフリンクと出会うときは － マイナスの状態</a:t>
            </a:r>
            <a:endParaRPr lang="en-US" altLang="ja-JP" sz="2800" dirty="0" smtClean="0">
              <a:latin typeface="ＭＳ Ｐゴシック" pitchFamily="50" charset="-128"/>
              <a:ea typeface="ＭＳ Ｐゴシック" pitchFamily="50" charset="-128"/>
            </a:endParaRPr>
          </a:p>
          <a:p>
            <a:pPr marL="0" indent="0">
              <a:lnSpc>
                <a:spcPts val="3000"/>
              </a:lnSpc>
              <a:buNone/>
            </a:pPr>
            <a:r>
              <a:rPr lang="ja-JP" altLang="en-US" dirty="0" smtClean="0">
                <a:latin typeface="ＭＳ Ｐゴシック" pitchFamily="50" charset="-128"/>
                <a:ea typeface="ＭＳ Ｐゴシック" pitchFamily="50" charset="-128"/>
              </a:rPr>
              <a:t>　　</a:t>
            </a:r>
            <a:r>
              <a:rPr lang="ja-JP" altLang="en-US" dirty="0">
                <a:latin typeface="ＭＳ Ｐゴシック" pitchFamily="50" charset="-128"/>
                <a:ea typeface="ＭＳ Ｐゴシック" pitchFamily="50" charset="-128"/>
              </a:rPr>
              <a:t>　</a:t>
            </a:r>
            <a:r>
              <a:rPr lang="ja-JP" altLang="en-US" dirty="0" smtClean="0">
                <a:latin typeface="ＭＳ Ｐゴシック" pitchFamily="50" charset="-128"/>
                <a:ea typeface="ＭＳ Ｐゴシック" pitchFamily="50" charset="-128"/>
              </a:rPr>
              <a:t>　　</a:t>
            </a:r>
            <a:r>
              <a:rPr lang="ja-JP" altLang="en-US" sz="2400" dirty="0" smtClean="0">
                <a:latin typeface="ＭＳ Ｐゴシック" pitchFamily="50" charset="-128"/>
                <a:ea typeface="ＭＳ Ｐゴシック" pitchFamily="50" charset="-128"/>
              </a:rPr>
              <a:t>→　生活が立ち行かず絶望・悲観</a:t>
            </a:r>
            <a:r>
              <a:rPr lang="ja-JP" altLang="en-US" dirty="0" smtClean="0">
                <a:latin typeface="ＭＳ Ｐゴシック" pitchFamily="50" charset="-128"/>
                <a:ea typeface="ＭＳ Ｐゴシック" pitchFamily="50" charset="-128"/>
              </a:rPr>
              <a:t>　</a:t>
            </a:r>
            <a:endParaRPr lang="en-US" altLang="ja-JP" dirty="0" smtClean="0">
              <a:latin typeface="ＭＳ Ｐゴシック" pitchFamily="50" charset="-128"/>
              <a:ea typeface="ＭＳ Ｐゴシック" pitchFamily="50" charset="-128"/>
            </a:endParaRPr>
          </a:p>
          <a:p>
            <a:pPr marL="0" indent="0">
              <a:buNone/>
            </a:pPr>
            <a:r>
              <a:rPr lang="ja-JP" altLang="en-US" sz="3000" dirty="0" smtClean="0">
                <a:latin typeface="ＭＳ Ｐゴシック" pitchFamily="50" charset="-128"/>
                <a:ea typeface="ＭＳ Ｐゴシック" pitchFamily="50" charset="-128"/>
              </a:rPr>
              <a:t>　　　 　</a:t>
            </a:r>
            <a:r>
              <a:rPr lang="ja-JP" altLang="en-US" sz="2800" dirty="0" smtClean="0">
                <a:latin typeface="ＭＳ Ｐゴシック" pitchFamily="50" charset="-128"/>
                <a:ea typeface="ＭＳ Ｐゴシック" pitchFamily="50" charset="-128"/>
              </a:rPr>
              <a:t>支援における関わり</a:t>
            </a:r>
            <a:r>
              <a:rPr lang="ja-JP" altLang="en-US" sz="2800" dirty="0">
                <a:latin typeface="ＭＳ Ｐゴシック" pitchFamily="50" charset="-128"/>
                <a:ea typeface="ＭＳ Ｐゴシック" pitchFamily="50" charset="-128"/>
              </a:rPr>
              <a:t>の中</a:t>
            </a:r>
            <a:r>
              <a:rPr lang="ja-JP" altLang="en-US" sz="2800" dirty="0" smtClean="0">
                <a:latin typeface="ＭＳ Ｐゴシック" pitchFamily="50" charset="-128"/>
                <a:ea typeface="ＭＳ Ｐゴシック" pitchFamily="50" charset="-128"/>
              </a:rPr>
              <a:t>で</a:t>
            </a:r>
            <a:r>
              <a:rPr lang="ja-JP" altLang="en-US" sz="2800" dirty="0">
                <a:latin typeface="ＭＳ Ｐゴシック" pitchFamily="50" charset="-128"/>
                <a:ea typeface="ＭＳ Ｐゴシック" pitchFamily="50" charset="-128"/>
              </a:rPr>
              <a:t> </a:t>
            </a:r>
            <a:r>
              <a:rPr lang="ja-JP" altLang="en-US" sz="2800" dirty="0" smtClean="0">
                <a:latin typeface="ＭＳ Ｐゴシック" pitchFamily="50" charset="-128"/>
                <a:ea typeface="ＭＳ Ｐゴシック" pitchFamily="50" charset="-128"/>
              </a:rPr>
              <a:t>－ マイナスからゼロへ</a:t>
            </a:r>
            <a:endParaRPr lang="en-US" altLang="ja-JP" sz="2800" dirty="0">
              <a:latin typeface="ＭＳ Ｐゴシック" pitchFamily="50" charset="-128"/>
              <a:ea typeface="ＭＳ Ｐゴシック" pitchFamily="50" charset="-128"/>
            </a:endParaRPr>
          </a:p>
          <a:p>
            <a:pPr marL="0" indent="0">
              <a:lnSpc>
                <a:spcPts val="3000"/>
              </a:lnSpc>
              <a:buNone/>
            </a:pPr>
            <a:r>
              <a:rPr lang="ja-JP" altLang="en-US" dirty="0" smtClean="0">
                <a:latin typeface="ＭＳ Ｐゴシック" pitchFamily="50" charset="-128"/>
                <a:ea typeface="ＭＳ Ｐゴシック" pitchFamily="50" charset="-128"/>
              </a:rPr>
              <a:t>　　</a:t>
            </a:r>
            <a:r>
              <a:rPr lang="ja-JP" altLang="en-US" dirty="0">
                <a:latin typeface="ＭＳ Ｐゴシック" pitchFamily="50" charset="-128"/>
                <a:ea typeface="ＭＳ Ｐゴシック" pitchFamily="50" charset="-128"/>
              </a:rPr>
              <a:t>　</a:t>
            </a:r>
            <a:r>
              <a:rPr lang="ja-JP" altLang="en-US" dirty="0" smtClean="0">
                <a:latin typeface="ＭＳ Ｐゴシック" pitchFamily="50" charset="-128"/>
                <a:ea typeface="ＭＳ Ｐゴシック" pitchFamily="50" charset="-128"/>
              </a:rPr>
              <a:t>　　</a:t>
            </a:r>
            <a:r>
              <a:rPr lang="ja-JP" altLang="en-US" sz="2400" dirty="0" smtClean="0">
                <a:latin typeface="ＭＳ Ｐゴシック" pitchFamily="50" charset="-128"/>
                <a:ea typeface="ＭＳ Ｐゴシック" pitchFamily="50" charset="-128"/>
              </a:rPr>
              <a:t>→　なんとか生きる道を紡いでいく</a:t>
            </a:r>
            <a:endParaRPr lang="en-US" altLang="ja-JP" sz="2400" dirty="0" smtClean="0">
              <a:latin typeface="ＭＳ Ｐゴシック" pitchFamily="50" charset="-128"/>
              <a:ea typeface="ＭＳ Ｐゴシック" pitchFamily="50" charset="-128"/>
            </a:endParaRPr>
          </a:p>
          <a:p>
            <a:pPr marL="0" indent="0">
              <a:buNone/>
            </a:pPr>
            <a:r>
              <a:rPr lang="ja-JP" altLang="en-US" sz="3000" dirty="0" smtClean="0">
                <a:latin typeface="ＭＳ Ｐゴシック" pitchFamily="50" charset="-128"/>
                <a:ea typeface="ＭＳ Ｐゴシック" pitchFamily="50" charset="-128"/>
              </a:rPr>
              <a:t>　　　 　</a:t>
            </a:r>
            <a:r>
              <a:rPr lang="ja-JP" altLang="en-US" sz="2800" dirty="0" smtClean="0">
                <a:latin typeface="ＭＳ Ｐゴシック" pitchFamily="50" charset="-128"/>
                <a:ea typeface="ＭＳ Ｐゴシック" pitchFamily="50" charset="-128"/>
              </a:rPr>
              <a:t>巣立ちのとき。支援</a:t>
            </a:r>
            <a:r>
              <a:rPr lang="ja-JP" altLang="en-US" sz="2800" dirty="0">
                <a:latin typeface="ＭＳ Ｐゴシック" pitchFamily="50" charset="-128"/>
                <a:ea typeface="ＭＳ Ｐゴシック" pitchFamily="50" charset="-128"/>
              </a:rPr>
              <a:t>終了。 </a:t>
            </a:r>
            <a:r>
              <a:rPr lang="ja-JP" altLang="en-US" sz="2800" dirty="0" smtClean="0">
                <a:latin typeface="ＭＳ Ｐゴシック" pitchFamily="50" charset="-128"/>
                <a:ea typeface="ＭＳ Ｐゴシック" pitchFamily="50" charset="-128"/>
              </a:rPr>
              <a:t>－ ゼロの状態</a:t>
            </a:r>
            <a:endParaRPr lang="en-US" altLang="ja-JP" sz="2800" dirty="0">
              <a:latin typeface="ＭＳ Ｐゴシック" pitchFamily="50" charset="-128"/>
              <a:ea typeface="ＭＳ Ｐゴシック" pitchFamily="50" charset="-128"/>
            </a:endParaRPr>
          </a:p>
          <a:p>
            <a:pPr marL="0" indent="0">
              <a:lnSpc>
                <a:spcPts val="3000"/>
              </a:lnSpc>
              <a:buNone/>
            </a:pPr>
            <a:r>
              <a:rPr lang="ja-JP" altLang="en-US" dirty="0" smtClean="0">
                <a:latin typeface="ＭＳ Ｐゴシック" pitchFamily="50" charset="-128"/>
                <a:ea typeface="ＭＳ Ｐゴシック" pitchFamily="50" charset="-128"/>
              </a:rPr>
              <a:t>　　　　　</a:t>
            </a:r>
            <a:r>
              <a:rPr lang="ja-JP" altLang="en-US" sz="2400" dirty="0" smtClean="0">
                <a:latin typeface="ＭＳ Ｐゴシック" pitchFamily="50" charset="-128"/>
                <a:ea typeface="ＭＳ Ｐゴシック" pitchFamily="50" charset="-128"/>
              </a:rPr>
              <a:t>→　課題が落ち着き安定・生きる希望を</a:t>
            </a:r>
            <a:r>
              <a:rPr lang="ja-JP" altLang="en-US" sz="2400" dirty="0">
                <a:latin typeface="ＭＳ Ｐゴシック" pitchFamily="50" charset="-128"/>
                <a:ea typeface="ＭＳ Ｐゴシック" pitchFamily="50" charset="-128"/>
              </a:rPr>
              <a:t>みいだす</a:t>
            </a:r>
            <a:endParaRPr lang="en-US" altLang="ja-JP" sz="2400" dirty="0">
              <a:latin typeface="ＭＳ Ｐゴシック" pitchFamily="50" charset="-128"/>
              <a:ea typeface="ＭＳ Ｐゴシック" pitchFamily="50" charset="-128"/>
            </a:endParaRPr>
          </a:p>
          <a:p>
            <a:pPr marL="0" indent="0">
              <a:buNone/>
            </a:pPr>
            <a:r>
              <a:rPr lang="ja-JP" altLang="en-US" sz="3000" b="1" dirty="0" smtClean="0">
                <a:latin typeface="ＭＳ Ｐゴシック" pitchFamily="50" charset="-128"/>
                <a:ea typeface="ＭＳ Ｐゴシック" pitchFamily="50" charset="-128"/>
              </a:rPr>
              <a:t>　　</a:t>
            </a:r>
            <a:endParaRPr lang="en-US" altLang="ja-JP" sz="3000" b="1" dirty="0" smtClean="0">
              <a:latin typeface="ＭＳ Ｐゴシック" pitchFamily="50" charset="-128"/>
              <a:ea typeface="ＭＳ Ｐゴシック" pitchFamily="50" charset="-128"/>
            </a:endParaRPr>
          </a:p>
          <a:p>
            <a:pPr marL="0" indent="0">
              <a:buNone/>
            </a:pPr>
            <a:r>
              <a:rPr lang="ja-JP" altLang="en-US" sz="2800" b="1" dirty="0" smtClean="0">
                <a:latin typeface="ＭＳ Ｐゴシック" pitchFamily="50" charset="-128"/>
                <a:ea typeface="ＭＳ Ｐゴシック" pitchFamily="50" charset="-128"/>
              </a:rPr>
              <a:t>　　　これからを歩む － ゼロからプラスへ</a:t>
            </a:r>
            <a:endParaRPr lang="en-US" altLang="ja-JP" sz="2800" b="1" dirty="0" smtClean="0">
              <a:latin typeface="ＭＳ Ｐゴシック" pitchFamily="50" charset="-128"/>
              <a:ea typeface="ＭＳ Ｐゴシック" pitchFamily="50" charset="-128"/>
            </a:endParaRPr>
          </a:p>
          <a:p>
            <a:pPr marL="0" indent="0">
              <a:lnSpc>
                <a:spcPts val="3000"/>
              </a:lnSpc>
              <a:buNone/>
            </a:pPr>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　　　</a:t>
            </a:r>
            <a:r>
              <a:rPr lang="ja-JP" altLang="en-US" sz="2400" b="1" dirty="0" smtClean="0">
                <a:latin typeface="ＭＳ Ｐゴシック" pitchFamily="50" charset="-128"/>
                <a:ea typeface="ＭＳ Ｐゴシック" pitchFamily="50" charset="-128"/>
              </a:rPr>
              <a:t>→　生きる力</a:t>
            </a:r>
            <a:r>
              <a:rPr lang="en-US" altLang="ja-JP" sz="2400" b="1" dirty="0" smtClean="0">
                <a:latin typeface="ＭＳ Ｐゴシック" pitchFamily="50" charset="-128"/>
                <a:ea typeface="ＭＳ Ｐゴシック" pitchFamily="50" charset="-128"/>
              </a:rPr>
              <a:t>(</a:t>
            </a:r>
            <a:r>
              <a:rPr lang="ja-JP" altLang="en-US" sz="2400" b="1" dirty="0" smtClean="0">
                <a:latin typeface="ＭＳ Ｐゴシック" pitchFamily="50" charset="-128"/>
                <a:ea typeface="ＭＳ Ｐゴシック" pitchFamily="50" charset="-128"/>
              </a:rPr>
              <a:t>ひととのつながり</a:t>
            </a:r>
            <a:r>
              <a:rPr lang="en-US" altLang="ja-JP" sz="2400" b="1" dirty="0" smtClean="0">
                <a:latin typeface="ＭＳ Ｐゴシック" pitchFamily="50" charset="-128"/>
                <a:ea typeface="ＭＳ Ｐゴシック" pitchFamily="50" charset="-128"/>
              </a:rPr>
              <a:t>)</a:t>
            </a:r>
            <a:r>
              <a:rPr lang="ja-JP" altLang="en-US" sz="2400" b="1" dirty="0" smtClean="0">
                <a:latin typeface="ＭＳ Ｐゴシック" pitchFamily="50" charset="-128"/>
                <a:ea typeface="ＭＳ Ｐゴシック" pitchFamily="50" charset="-128"/>
              </a:rPr>
              <a:t>を</a:t>
            </a:r>
            <a:r>
              <a:rPr lang="ja-JP" altLang="en-US" sz="2400" b="1" dirty="0">
                <a:latin typeface="ＭＳ Ｐゴシック" pitchFamily="50" charset="-128"/>
                <a:ea typeface="ＭＳ Ｐゴシック" pitchFamily="50" charset="-128"/>
              </a:rPr>
              <a:t>高める</a:t>
            </a:r>
            <a:r>
              <a:rPr lang="ja-JP" altLang="en-US" sz="2400" b="1" dirty="0" smtClean="0">
                <a:latin typeface="ＭＳ Ｐゴシック" pitchFamily="50" charset="-128"/>
                <a:ea typeface="ＭＳ Ｐゴシック" pitchFamily="50" charset="-128"/>
              </a:rPr>
              <a:t>必要性</a:t>
            </a:r>
            <a:endParaRPr lang="en-US" altLang="ja-JP" sz="2400" b="1" dirty="0">
              <a:latin typeface="ＭＳ Ｐゴシック" pitchFamily="50" charset="-128"/>
              <a:ea typeface="ＭＳ Ｐゴシック" pitchFamily="50" charset="-128"/>
            </a:endParaRPr>
          </a:p>
        </p:txBody>
      </p:sp>
      <p:pic>
        <p:nvPicPr>
          <p:cNvPr id="6" name="図 5" descr="http://cobs.jp/businessdata/data/o/icon_face01.gif"/>
          <p:cNvPicPr/>
          <p:nvPr/>
        </p:nvPicPr>
        <p:blipFill rotWithShape="1">
          <a:blip r:embed="rId2">
            <a:extLst>
              <a:ext uri="{28A0092B-C50C-407E-A947-70E740481C1C}">
                <a14:useLocalDpi xmlns:a14="http://schemas.microsoft.com/office/drawing/2010/main" val="0"/>
              </a:ext>
            </a:extLst>
          </a:blip>
          <a:srcRect l="8635" t="38329" r="57381" b="35153"/>
          <a:stretch/>
        </p:blipFill>
        <p:spPr bwMode="auto">
          <a:xfrm>
            <a:off x="717375" y="4149080"/>
            <a:ext cx="643126" cy="548302"/>
          </a:xfrm>
          <a:prstGeom prst="rect">
            <a:avLst/>
          </a:prstGeom>
          <a:noFill/>
          <a:ln>
            <a:noFill/>
          </a:ln>
          <a:extLst>
            <a:ext uri="{53640926-AAD7-44D8-BBD7-CCE9431645EC}">
              <a14:shadowObscured xmlns:a14="http://schemas.microsoft.com/office/drawing/2010/main"/>
            </a:ext>
          </a:extLst>
        </p:spPr>
      </p:pic>
      <p:pic>
        <p:nvPicPr>
          <p:cNvPr id="7" name="図 6" descr="http://cobs.jp/businessdata/data/o/icon_face01.gif"/>
          <p:cNvPicPr/>
          <p:nvPr/>
        </p:nvPicPr>
        <p:blipFill rotWithShape="1">
          <a:blip r:embed="rId2">
            <a:extLst>
              <a:ext uri="{28A0092B-C50C-407E-A947-70E740481C1C}">
                <a14:useLocalDpi xmlns:a14="http://schemas.microsoft.com/office/drawing/2010/main" val="0"/>
              </a:ext>
            </a:extLst>
          </a:blip>
          <a:srcRect l="55989" t="65070" r="5014" b="4624"/>
          <a:stretch/>
        </p:blipFill>
        <p:spPr bwMode="auto">
          <a:xfrm>
            <a:off x="6948264" y="5373216"/>
            <a:ext cx="1104837" cy="1080120"/>
          </a:xfrm>
          <a:prstGeom prst="rect">
            <a:avLst/>
          </a:prstGeom>
          <a:noFill/>
          <a:ln>
            <a:noFill/>
          </a:ln>
          <a:effectLst>
            <a:reflection stA="0" endPos="65000" dist="50800" dir="5400000" sy="-100000" algn="bl" rotWithShape="0"/>
          </a:effectLst>
          <a:extLst>
            <a:ext uri="{53640926-AAD7-44D8-BBD7-CCE9431645EC}">
              <a14:shadowObscured xmlns:a14="http://schemas.microsoft.com/office/drawing/2010/main"/>
            </a:ext>
          </a:extLst>
        </p:spPr>
      </p:pic>
      <p:pic>
        <p:nvPicPr>
          <p:cNvPr id="12" name="図 11" descr="http://cobs.jp/businessdata/data/o/icon_face01.gif"/>
          <p:cNvPicPr/>
          <p:nvPr/>
        </p:nvPicPr>
        <p:blipFill rotWithShape="1">
          <a:blip r:embed="rId2">
            <a:extLst>
              <a:ext uri="{28A0092B-C50C-407E-A947-70E740481C1C}">
                <a14:useLocalDpi xmlns:a14="http://schemas.microsoft.com/office/drawing/2010/main" val="0"/>
              </a:ext>
            </a:extLst>
          </a:blip>
          <a:srcRect l="8636" t="7131" r="57103" b="67020"/>
          <a:stretch/>
        </p:blipFill>
        <p:spPr bwMode="auto">
          <a:xfrm>
            <a:off x="7884368" y="5860168"/>
            <a:ext cx="623355" cy="561210"/>
          </a:xfrm>
          <a:prstGeom prst="rect">
            <a:avLst/>
          </a:prstGeom>
          <a:noFill/>
          <a:ln>
            <a:noFill/>
          </a:ln>
          <a:extLst>
            <a:ext uri="{53640926-AAD7-44D8-BBD7-CCE9431645EC}">
              <a14:shadowObscured xmlns:a14="http://schemas.microsoft.com/office/drawing/2010/main"/>
            </a:ext>
          </a:extLst>
        </p:spPr>
      </p:pic>
      <p:sp>
        <p:nvSpPr>
          <p:cNvPr id="13" name="角丸四角形 12"/>
          <p:cNvSpPr/>
          <p:nvPr/>
        </p:nvSpPr>
        <p:spPr>
          <a:xfrm>
            <a:off x="844487" y="5301208"/>
            <a:ext cx="7759961" cy="1224136"/>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4" name="テキスト ボックス 13"/>
          <p:cNvSpPr txBox="1"/>
          <p:nvPr/>
        </p:nvSpPr>
        <p:spPr>
          <a:xfrm>
            <a:off x="611560" y="5024789"/>
            <a:ext cx="1872208" cy="492443"/>
          </a:xfrm>
          <a:prstGeom prst="rect">
            <a:avLst/>
          </a:prstGeom>
          <a:solidFill>
            <a:schemeClr val="bg1"/>
          </a:solidFill>
        </p:spPr>
        <p:txBody>
          <a:bodyPr wrap="square" rtlCol="0">
            <a:spAutoFit/>
          </a:bodyPr>
          <a:lstStyle/>
          <a:p>
            <a:pPr fontAlgn="auto">
              <a:spcBef>
                <a:spcPts val="0"/>
              </a:spcBef>
              <a:spcAft>
                <a:spcPts val="0"/>
              </a:spcAft>
            </a:pPr>
            <a:r>
              <a:rPr lang="ja-JP" altLang="en-US" sz="2600" b="1" dirty="0" smtClean="0">
                <a:solidFill>
                  <a:srgbClr val="9BBB59">
                    <a:lumMod val="50000"/>
                  </a:srgbClr>
                </a:solidFill>
                <a:latin typeface="ＭＳ Ｐ明朝" pitchFamily="18" charset="-128"/>
                <a:ea typeface="ＭＳ Ｐ明朝" pitchFamily="18" charset="-128"/>
              </a:rPr>
              <a:t>そして</a:t>
            </a:r>
            <a:r>
              <a:rPr lang="ja-JP" altLang="en-US" sz="2600" b="1" dirty="0" err="1" smtClean="0">
                <a:solidFill>
                  <a:srgbClr val="9BBB59">
                    <a:lumMod val="50000"/>
                  </a:srgbClr>
                </a:solidFill>
                <a:latin typeface="ＭＳ Ｐ明朝" pitchFamily="18" charset="-128"/>
                <a:ea typeface="ＭＳ Ｐ明朝" pitchFamily="18" charset="-128"/>
              </a:rPr>
              <a:t>、、、</a:t>
            </a:r>
            <a:endParaRPr lang="ja-JP" altLang="en-US" sz="2600" b="1" dirty="0">
              <a:solidFill>
                <a:srgbClr val="9BBB59">
                  <a:lumMod val="50000"/>
                </a:srgbClr>
              </a:solidFill>
              <a:latin typeface="ＭＳ Ｐ明朝" pitchFamily="18" charset="-128"/>
              <a:ea typeface="ＭＳ Ｐ明朝" pitchFamily="18" charset="-128"/>
            </a:endParaRPr>
          </a:p>
        </p:txBody>
      </p:sp>
      <p:cxnSp>
        <p:nvCxnSpPr>
          <p:cNvPr id="18" name="直線コネクタ 17"/>
          <p:cNvCxnSpPr/>
          <p:nvPr/>
        </p:nvCxnSpPr>
        <p:spPr>
          <a:xfrm>
            <a:off x="3481247" y="5949280"/>
            <a:ext cx="274693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図 14" descr="http://cobs.jp/businessdata/data/o/icon_face01.gif"/>
          <p:cNvPicPr/>
          <p:nvPr/>
        </p:nvPicPr>
        <p:blipFill rotWithShape="1">
          <a:blip r:embed="rId2">
            <a:extLst>
              <a:ext uri="{28A0092B-C50C-407E-A947-70E740481C1C}">
                <a14:useLocalDpi xmlns:a14="http://schemas.microsoft.com/office/drawing/2010/main" val="0"/>
              </a:ext>
            </a:extLst>
          </a:blip>
          <a:srcRect l="55154" t="33871" r="7520" b="34708"/>
          <a:stretch/>
        </p:blipFill>
        <p:spPr bwMode="auto">
          <a:xfrm>
            <a:off x="717375" y="2148805"/>
            <a:ext cx="686273" cy="648071"/>
          </a:xfrm>
          <a:prstGeom prst="rect">
            <a:avLst/>
          </a:prstGeom>
          <a:noFill/>
          <a:ln>
            <a:noFill/>
          </a:ln>
          <a:extLst>
            <a:ext uri="{53640926-AAD7-44D8-BBD7-CCE9431645EC}">
              <a14:shadowObscured xmlns:a14="http://schemas.microsoft.com/office/drawing/2010/main"/>
            </a:ext>
          </a:extLst>
        </p:spPr>
      </p:pic>
      <p:pic>
        <p:nvPicPr>
          <p:cNvPr id="16" name="図 15" descr="http://cobs.jp/businessdata/data/o/icon_face01.gif"/>
          <p:cNvPicPr/>
          <p:nvPr/>
        </p:nvPicPr>
        <p:blipFill rotWithShape="1">
          <a:blip r:embed="rId2">
            <a:extLst>
              <a:ext uri="{28A0092B-C50C-407E-A947-70E740481C1C}">
                <a14:useLocalDpi xmlns:a14="http://schemas.microsoft.com/office/drawing/2010/main" val="0"/>
              </a:ext>
            </a:extLst>
          </a:blip>
          <a:srcRect l="8914" t="69304" r="57103" b="4624"/>
          <a:stretch/>
        </p:blipFill>
        <p:spPr bwMode="auto">
          <a:xfrm>
            <a:off x="717375" y="3156917"/>
            <a:ext cx="632960" cy="576065"/>
          </a:xfrm>
          <a:prstGeom prst="rect">
            <a:avLst/>
          </a:prstGeom>
          <a:noFill/>
          <a:ln>
            <a:noFill/>
          </a:ln>
          <a:extLst>
            <a:ext uri="{53640926-AAD7-44D8-BBD7-CCE9431645EC}">
              <a14:shadowObscured xmlns:a14="http://schemas.microsoft.com/office/drawing/2010/main"/>
            </a:ext>
          </a:extLst>
        </p:spPr>
      </p:pic>
      <p:grpSp>
        <p:nvGrpSpPr>
          <p:cNvPr id="19" name="グループ化 15"/>
          <p:cNvGrpSpPr>
            <a:grpSpLocks/>
          </p:cNvGrpSpPr>
          <p:nvPr/>
        </p:nvGrpSpPr>
        <p:grpSpPr bwMode="auto">
          <a:xfrm>
            <a:off x="323850" y="260350"/>
            <a:ext cx="1223963" cy="1223963"/>
            <a:chOff x="323528" y="260648"/>
            <a:chExt cx="1223962" cy="1223962"/>
          </a:xfrm>
        </p:grpSpPr>
        <p:sp>
          <p:nvSpPr>
            <p:cNvPr id="20" name="Rectangle 26"/>
            <p:cNvSpPr>
              <a:spLocks noChangeArrowheads="1"/>
            </p:cNvSpPr>
            <p:nvPr/>
          </p:nvSpPr>
          <p:spPr bwMode="auto">
            <a:xfrm>
              <a:off x="323528" y="260648"/>
              <a:ext cx="1223962" cy="1223962"/>
            </a:xfrm>
            <a:prstGeom prst="rect">
              <a:avLst/>
            </a:prstGeom>
            <a:solidFill>
              <a:srgbClr val="FF9900"/>
            </a:solidFill>
            <a:ln w="9525">
              <a:noFill/>
              <a:miter lim="800000"/>
              <a:headEnd/>
              <a:tailEnd/>
            </a:ln>
          </p:spPr>
          <p:txBody>
            <a:bodyPr wrap="none" anchor="ctr"/>
            <a:lstStyle/>
            <a:p>
              <a:endParaRPr lang="ja-JP" altLang="en-US">
                <a:solidFill>
                  <a:srgbClr val="000000"/>
                </a:solidFill>
              </a:endParaRPr>
            </a:p>
          </p:txBody>
        </p:sp>
        <p:sp>
          <p:nvSpPr>
            <p:cNvPr id="21" name="Rectangle 27"/>
            <p:cNvSpPr>
              <a:spLocks noChangeArrowheads="1"/>
            </p:cNvSpPr>
            <p:nvPr/>
          </p:nvSpPr>
          <p:spPr bwMode="auto">
            <a:xfrm>
              <a:off x="611560" y="476672"/>
              <a:ext cx="647700" cy="792163"/>
            </a:xfrm>
            <a:prstGeom prst="rect">
              <a:avLst/>
            </a:prstGeom>
            <a:noFill/>
            <a:ln w="9525">
              <a:noFill/>
              <a:miter lim="800000"/>
              <a:headEnd/>
              <a:tailEnd/>
            </a:ln>
          </p:spPr>
          <p:txBody>
            <a:bodyPr wrap="none" anchor="ctr"/>
            <a:lstStyle/>
            <a:p>
              <a:pPr algn="ctr"/>
              <a:r>
                <a:rPr lang="ja-JP" altLang="en-US" sz="6000" dirty="0" smtClean="0">
                  <a:solidFill>
                    <a:srgbClr val="FFFFFF"/>
                  </a:solidFill>
                </a:rPr>
                <a:t>３</a:t>
              </a:r>
              <a:endParaRPr lang="ja-JP" altLang="en-US" sz="6000" dirty="0">
                <a:solidFill>
                  <a:srgbClr val="FFFFFF"/>
                </a:solidFill>
              </a:endParaRPr>
            </a:p>
          </p:txBody>
        </p:sp>
      </p:grpSp>
      <p:sp>
        <p:nvSpPr>
          <p:cNvPr id="22" name="Rectangle 2"/>
          <p:cNvSpPr>
            <a:spLocks noGrp="1" noChangeArrowheads="1"/>
          </p:cNvSpPr>
          <p:nvPr>
            <p:ph type="title"/>
          </p:nvPr>
        </p:nvSpPr>
        <p:spPr>
          <a:xfrm>
            <a:off x="1835150" y="333375"/>
            <a:ext cx="6624638" cy="1079500"/>
          </a:xfrm>
        </p:spPr>
        <p:txBody>
          <a:bodyPr>
            <a:normAutofit/>
          </a:bodyPr>
          <a:lstStyle/>
          <a:p>
            <a:pPr eaLnBrk="1" hangingPunct="1"/>
            <a:r>
              <a:rPr lang="ja-JP" altLang="en-US" sz="2600" dirty="0" smtClean="0"/>
              <a:t>ハイリスク群に対する包括的な支援策③</a:t>
            </a:r>
            <a:r>
              <a:rPr lang="en-US" altLang="ja-JP" sz="2600" dirty="0" smtClean="0"/>
              <a:t/>
            </a:r>
            <a:br>
              <a:rPr lang="en-US" altLang="ja-JP" sz="2600" dirty="0" smtClean="0"/>
            </a:br>
            <a:r>
              <a:rPr lang="ja-JP" altLang="en-US" sz="2600" dirty="0" smtClean="0"/>
              <a:t>自殺念慮者向け「居場所の運営」</a:t>
            </a:r>
            <a:endParaRPr lang="en-US" altLang="ja-JP" sz="2600" dirty="0" smtClean="0"/>
          </a:p>
        </p:txBody>
      </p:sp>
    </p:spTree>
    <p:extLst>
      <p:ext uri="{BB962C8B-B14F-4D97-AF65-F5344CB8AC3E}">
        <p14:creationId xmlns:p14="http://schemas.microsoft.com/office/powerpoint/2010/main" val="252866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4221088"/>
            <a:ext cx="8640960" cy="576064"/>
          </a:xfrm>
          <a:prstGeom prst="roundRect">
            <a:avLst/>
          </a:prstGeom>
          <a:solidFill>
            <a:schemeClr val="accent3">
              <a:lumMod val="60000"/>
              <a:lumOff val="4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タイトル 1"/>
          <p:cNvSpPr>
            <a:spLocks noGrp="1"/>
          </p:cNvSpPr>
          <p:nvPr>
            <p:ph type="title"/>
          </p:nvPr>
        </p:nvSpPr>
        <p:spPr>
          <a:xfrm>
            <a:off x="1637463" y="274638"/>
            <a:ext cx="7028095" cy="1143000"/>
          </a:xfrm>
        </p:spPr>
        <p:txBody>
          <a:bodyPr>
            <a:normAutofit/>
          </a:bodyPr>
          <a:lstStyle/>
          <a:p>
            <a:r>
              <a:rPr lang="ja-JP" altLang="en-US" sz="4000" dirty="0" smtClean="0">
                <a:latin typeface="ＭＳ Ｐゴシック" pitchFamily="50" charset="-128"/>
                <a:ea typeface="ＭＳ Ｐゴシック" pitchFamily="50" charset="-128"/>
              </a:rPr>
              <a:t>「居場所」とは何か</a:t>
            </a:r>
            <a:endParaRPr kumimoji="1" lang="ja-JP" altLang="en-US" sz="40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251520" y="1600200"/>
            <a:ext cx="8640960" cy="5069160"/>
          </a:xfrm>
        </p:spPr>
        <p:txBody>
          <a:bodyPr>
            <a:normAutofit/>
          </a:bodyPr>
          <a:lstStyle/>
          <a:p>
            <a:pPr marL="0" indent="0">
              <a:buNone/>
            </a:pPr>
            <a:r>
              <a:rPr lang="ja-JP" altLang="en-US" sz="2800" dirty="0" smtClean="0">
                <a:latin typeface="+mn-ea"/>
              </a:rPr>
              <a:t>＜居場所とは＞</a:t>
            </a:r>
            <a:endParaRPr lang="en-US" altLang="ja-JP" sz="2800" dirty="0">
              <a:latin typeface="+mn-ea"/>
            </a:endParaRPr>
          </a:p>
          <a:p>
            <a:pPr marL="0" indent="0">
              <a:lnSpc>
                <a:spcPts val="800"/>
              </a:lnSpc>
              <a:buNone/>
            </a:pPr>
            <a:endParaRPr lang="en-US" altLang="ja-JP" sz="800" dirty="0" smtClean="0">
              <a:latin typeface="+mn-ea"/>
            </a:endParaRPr>
          </a:p>
          <a:p>
            <a:pPr>
              <a:lnSpc>
                <a:spcPts val="2100"/>
              </a:lnSpc>
              <a:buFont typeface="Wingdings" pitchFamily="2" charset="2"/>
              <a:buChar char="Ø"/>
            </a:pPr>
            <a:r>
              <a:rPr lang="ja-JP" altLang="en-US" sz="2000" dirty="0" smtClean="0">
                <a:latin typeface="+mn-ea"/>
              </a:rPr>
              <a:t>この活動を運営する中で大切にしていること</a:t>
            </a:r>
            <a:endParaRPr lang="en-US" altLang="ja-JP" sz="2000" dirty="0" smtClean="0">
              <a:latin typeface="+mn-ea"/>
            </a:endParaRPr>
          </a:p>
          <a:p>
            <a:pPr marL="0" indent="0">
              <a:lnSpc>
                <a:spcPts val="300"/>
              </a:lnSpc>
              <a:buNone/>
            </a:pPr>
            <a:endParaRPr lang="en-US" altLang="ja-JP" sz="800" dirty="0" smtClean="0">
              <a:latin typeface="+mn-ea"/>
            </a:endParaRPr>
          </a:p>
          <a:p>
            <a:pPr marL="0" indent="0">
              <a:lnSpc>
                <a:spcPts val="2300"/>
              </a:lnSpc>
              <a:buNone/>
            </a:pPr>
            <a:r>
              <a:rPr lang="ja-JP" altLang="en-US" sz="1900" dirty="0">
                <a:latin typeface="+mn-ea"/>
              </a:rPr>
              <a:t>　</a:t>
            </a:r>
            <a:r>
              <a:rPr lang="ja-JP" altLang="en-US" sz="1900" dirty="0" smtClean="0">
                <a:latin typeface="+mn-ea"/>
              </a:rPr>
              <a:t>・ 利用者が「居られる場」と</a:t>
            </a:r>
            <a:r>
              <a:rPr lang="ja-JP" altLang="en-US" sz="1900" dirty="0">
                <a:latin typeface="+mn-ea"/>
              </a:rPr>
              <a:t>して、</a:t>
            </a:r>
            <a:r>
              <a:rPr lang="ja-JP" altLang="en-US" sz="1900" dirty="0" smtClean="0">
                <a:latin typeface="+mn-ea"/>
              </a:rPr>
              <a:t>出来る限り</a:t>
            </a:r>
            <a:r>
              <a:rPr lang="ja-JP" altLang="ja-JP" sz="1900" dirty="0" smtClean="0">
                <a:latin typeface="+mn-ea"/>
              </a:rPr>
              <a:t>日常的な</a:t>
            </a:r>
            <a:r>
              <a:rPr lang="ja-JP" altLang="en-US" sz="1900" dirty="0" smtClean="0">
                <a:latin typeface="+mn-ea"/>
              </a:rPr>
              <a:t>空間</a:t>
            </a:r>
            <a:r>
              <a:rPr lang="ja-JP" altLang="ja-JP" sz="1900" dirty="0" smtClean="0">
                <a:latin typeface="+mn-ea"/>
              </a:rPr>
              <a:t>であ</a:t>
            </a:r>
            <a:r>
              <a:rPr lang="ja-JP" altLang="en-US" sz="1900" dirty="0" smtClean="0">
                <a:latin typeface="+mn-ea"/>
              </a:rPr>
              <a:t>り</a:t>
            </a:r>
            <a:r>
              <a:rPr lang="ja-JP" altLang="ja-JP" sz="1900" dirty="0">
                <a:latin typeface="+mn-ea"/>
              </a:rPr>
              <a:t>、そして、</a:t>
            </a:r>
            <a:endParaRPr lang="en-US" altLang="ja-JP" sz="1900" dirty="0">
              <a:latin typeface="+mn-ea"/>
            </a:endParaRPr>
          </a:p>
          <a:p>
            <a:pPr marL="0" indent="0">
              <a:lnSpc>
                <a:spcPts val="2300"/>
              </a:lnSpc>
              <a:buNone/>
            </a:pPr>
            <a:r>
              <a:rPr lang="ja-JP" altLang="en-US" sz="1900" dirty="0">
                <a:latin typeface="+mn-ea"/>
              </a:rPr>
              <a:t>　</a:t>
            </a:r>
            <a:r>
              <a:rPr lang="ja-JP" altLang="en-US" sz="1900" dirty="0" smtClean="0">
                <a:latin typeface="+mn-ea"/>
              </a:rPr>
              <a:t>　集団場面でありながらも </a:t>
            </a:r>
            <a:r>
              <a:rPr lang="ja-JP" altLang="ja-JP" sz="1900" dirty="0" smtClean="0">
                <a:latin typeface="+mn-ea"/>
              </a:rPr>
              <a:t>我が家</a:t>
            </a:r>
            <a:r>
              <a:rPr lang="ja-JP" altLang="ja-JP" sz="1900" dirty="0">
                <a:latin typeface="+mn-ea"/>
              </a:rPr>
              <a:t>のように</a:t>
            </a:r>
            <a:r>
              <a:rPr lang="ja-JP" altLang="ja-JP" sz="1900" dirty="0" smtClean="0">
                <a:latin typeface="+mn-ea"/>
              </a:rPr>
              <a:t>過ごせる</a:t>
            </a:r>
            <a:r>
              <a:rPr lang="ja-JP" altLang="en-US" sz="1900" dirty="0" smtClean="0">
                <a:latin typeface="+mn-ea"/>
              </a:rPr>
              <a:t>和やかな</a:t>
            </a:r>
            <a:r>
              <a:rPr lang="ja-JP" altLang="en-US" sz="1900" dirty="0">
                <a:latin typeface="+mn-ea"/>
              </a:rPr>
              <a:t>空間</a:t>
            </a:r>
            <a:r>
              <a:rPr lang="ja-JP" altLang="ja-JP" sz="1900" dirty="0" smtClean="0">
                <a:latin typeface="+mn-ea"/>
              </a:rPr>
              <a:t>で</a:t>
            </a:r>
            <a:r>
              <a:rPr lang="ja-JP" altLang="ja-JP" sz="1900" dirty="0">
                <a:latin typeface="+mn-ea"/>
              </a:rPr>
              <a:t>ある</a:t>
            </a:r>
            <a:r>
              <a:rPr lang="ja-JP" altLang="ja-JP" sz="1900" dirty="0" smtClean="0">
                <a:latin typeface="+mn-ea"/>
              </a:rPr>
              <a:t>こと。</a:t>
            </a:r>
            <a:endParaRPr lang="en-US" altLang="ja-JP" sz="1900" dirty="0" smtClean="0">
              <a:latin typeface="+mn-ea"/>
            </a:endParaRPr>
          </a:p>
          <a:p>
            <a:pPr marL="0" indent="0">
              <a:lnSpc>
                <a:spcPts val="2300"/>
              </a:lnSpc>
              <a:buNone/>
            </a:pPr>
            <a:r>
              <a:rPr lang="ja-JP" altLang="en-US" sz="1900" dirty="0" smtClean="0">
                <a:latin typeface="+mn-ea"/>
              </a:rPr>
              <a:t>　・ </a:t>
            </a:r>
            <a:r>
              <a:rPr lang="ja-JP" altLang="ja-JP" sz="1900" dirty="0" smtClean="0">
                <a:latin typeface="+mn-ea"/>
              </a:rPr>
              <a:t>人</a:t>
            </a:r>
            <a:r>
              <a:rPr lang="ja-JP" altLang="ja-JP" sz="1900" dirty="0">
                <a:latin typeface="+mn-ea"/>
              </a:rPr>
              <a:t>が生活</a:t>
            </a:r>
            <a:r>
              <a:rPr lang="ja-JP" altLang="ja-JP" sz="1900" dirty="0" smtClean="0">
                <a:latin typeface="+mn-ea"/>
              </a:rPr>
              <a:t>を</a:t>
            </a:r>
            <a:r>
              <a:rPr lang="ja-JP" altLang="en-US" sz="1900" dirty="0">
                <a:latin typeface="+mn-ea"/>
              </a:rPr>
              <a:t>営んで</a:t>
            </a:r>
            <a:r>
              <a:rPr lang="ja-JP" altLang="en-US" sz="1900" dirty="0" smtClean="0">
                <a:latin typeface="+mn-ea"/>
              </a:rPr>
              <a:t>いくた</a:t>
            </a:r>
            <a:r>
              <a:rPr lang="ja-JP" altLang="ja-JP" sz="1900" dirty="0" smtClean="0">
                <a:latin typeface="+mn-ea"/>
              </a:rPr>
              <a:t>めに必要</a:t>
            </a:r>
            <a:r>
              <a:rPr lang="ja-JP" altLang="en-US" sz="1900" dirty="0" smtClean="0">
                <a:latin typeface="+mn-ea"/>
              </a:rPr>
              <a:t>な「力」の発掘と牽引を意識し、</a:t>
            </a:r>
            <a:endParaRPr lang="en-US" altLang="ja-JP" sz="1900" dirty="0" smtClean="0">
              <a:latin typeface="+mn-ea"/>
            </a:endParaRPr>
          </a:p>
          <a:p>
            <a:pPr marL="0" indent="0">
              <a:lnSpc>
                <a:spcPts val="2300"/>
              </a:lnSpc>
              <a:buNone/>
            </a:pPr>
            <a:r>
              <a:rPr lang="ja-JP" altLang="en-US" sz="1900" dirty="0">
                <a:latin typeface="+mn-ea"/>
              </a:rPr>
              <a:t>　</a:t>
            </a:r>
            <a:r>
              <a:rPr lang="ja-JP" altLang="en-US" sz="1900" dirty="0" smtClean="0">
                <a:latin typeface="+mn-ea"/>
              </a:rPr>
              <a:t>　</a:t>
            </a:r>
            <a:r>
              <a:rPr lang="ja-JP" altLang="ja-JP" sz="1900" dirty="0" smtClean="0">
                <a:latin typeface="+mn-ea"/>
              </a:rPr>
              <a:t>情緒</a:t>
            </a:r>
            <a:r>
              <a:rPr lang="ja-JP" altLang="ja-JP" sz="1900" dirty="0">
                <a:latin typeface="+mn-ea"/>
              </a:rPr>
              <a:t>の動きと</a:t>
            </a:r>
            <a:r>
              <a:rPr lang="ja-JP" altLang="ja-JP" sz="1900" dirty="0" smtClean="0">
                <a:latin typeface="+mn-ea"/>
              </a:rPr>
              <a:t>、実際</a:t>
            </a:r>
            <a:r>
              <a:rPr lang="ja-JP" altLang="ja-JP" sz="1900" dirty="0">
                <a:latin typeface="+mn-ea"/>
              </a:rPr>
              <a:t>に行動する</a:t>
            </a:r>
            <a:r>
              <a:rPr lang="ja-JP" altLang="ja-JP" sz="1900" dirty="0" smtClean="0">
                <a:latin typeface="+mn-ea"/>
              </a:rPr>
              <a:t>力</a:t>
            </a:r>
            <a:r>
              <a:rPr lang="ja-JP" altLang="en-US" sz="1900" dirty="0" smtClean="0">
                <a:latin typeface="+mn-ea"/>
              </a:rPr>
              <a:t>を導くことに意識して関わること。</a:t>
            </a:r>
            <a:endParaRPr lang="en-US" altLang="ja-JP" sz="1900" dirty="0" smtClean="0">
              <a:latin typeface="+mn-ea"/>
            </a:endParaRPr>
          </a:p>
          <a:p>
            <a:pPr marL="0" indent="0">
              <a:buNone/>
            </a:pPr>
            <a:endParaRPr lang="en-US" altLang="ja-JP" sz="800" dirty="0">
              <a:latin typeface="+mn-ea"/>
            </a:endParaRPr>
          </a:p>
          <a:p>
            <a:pPr marL="0" indent="0">
              <a:buNone/>
            </a:pPr>
            <a:endParaRPr lang="en-US" altLang="ja-JP" sz="800" dirty="0" smtClean="0">
              <a:latin typeface="+mn-ea"/>
            </a:endParaRPr>
          </a:p>
          <a:p>
            <a:pPr marL="0" indent="0" algn="ctr">
              <a:buNone/>
            </a:pPr>
            <a:r>
              <a:rPr lang="ja-JP" altLang="en-US" sz="2000" b="1" dirty="0" smtClean="0">
                <a:latin typeface="+mn-ea"/>
              </a:rPr>
              <a:t>ひととして、</a:t>
            </a:r>
            <a:r>
              <a:rPr lang="ja-JP" altLang="ja-JP" sz="2000" b="1" dirty="0" smtClean="0">
                <a:latin typeface="+mn-ea"/>
              </a:rPr>
              <a:t>「</a:t>
            </a:r>
            <a:r>
              <a:rPr lang="ja-JP" altLang="ja-JP" sz="2000" b="1" dirty="0">
                <a:latin typeface="+mn-ea"/>
              </a:rPr>
              <a:t>個人」の力を寄せ合わせることで成り立つような自然な空間を</a:t>
            </a:r>
            <a:r>
              <a:rPr lang="ja-JP" altLang="ja-JP" sz="2000" b="1" dirty="0" smtClean="0">
                <a:latin typeface="+mn-ea"/>
              </a:rPr>
              <a:t>演出</a:t>
            </a:r>
            <a:endParaRPr lang="en-US" altLang="ja-JP" sz="2000" b="1" dirty="0" smtClean="0">
              <a:latin typeface="+mn-ea"/>
            </a:endParaRPr>
          </a:p>
          <a:p>
            <a:pPr marL="0" indent="0">
              <a:buNone/>
            </a:pPr>
            <a:endParaRPr lang="en-US" altLang="ja-JP" sz="800" dirty="0" smtClean="0">
              <a:latin typeface="+mn-ea"/>
            </a:endParaRPr>
          </a:p>
          <a:p>
            <a:pPr marL="0" indent="0">
              <a:buNone/>
            </a:pPr>
            <a:endParaRPr lang="en-US" altLang="ja-JP" sz="800" dirty="0">
              <a:latin typeface="+mn-ea"/>
            </a:endParaRPr>
          </a:p>
          <a:p>
            <a:pPr marL="0" indent="0">
              <a:buNone/>
            </a:pPr>
            <a:endParaRPr lang="en-US" altLang="ja-JP" sz="800" dirty="0" smtClean="0">
              <a:latin typeface="+mn-ea"/>
            </a:endParaRPr>
          </a:p>
          <a:p>
            <a:pPr marL="0" indent="0">
              <a:buNone/>
            </a:pPr>
            <a:endParaRPr lang="en-US" altLang="ja-JP" sz="1900" dirty="0">
              <a:latin typeface="+mn-ea"/>
            </a:endParaRPr>
          </a:p>
          <a:p>
            <a:pPr marL="0" indent="0" algn="ctr">
              <a:buNone/>
            </a:pPr>
            <a:endParaRPr lang="en-US" altLang="ja-JP" sz="1000" dirty="0" smtClean="0">
              <a:latin typeface="+mn-ea"/>
            </a:endParaRPr>
          </a:p>
          <a:p>
            <a:pPr marL="0" indent="0" algn="ctr">
              <a:buNone/>
            </a:pPr>
            <a:endParaRPr lang="en-US" altLang="ja-JP" sz="1000" dirty="0" smtClean="0">
              <a:latin typeface="+mn-ea"/>
            </a:endParaRPr>
          </a:p>
          <a:p>
            <a:pPr marL="0" indent="0" algn="ctr">
              <a:buNone/>
            </a:pPr>
            <a:r>
              <a:rPr lang="ja-JP" altLang="en-US" sz="1900" dirty="0" smtClean="0">
                <a:latin typeface="+mn-ea"/>
              </a:rPr>
              <a:t>利用者</a:t>
            </a:r>
            <a:r>
              <a:rPr lang="ja-JP" altLang="en-US" sz="1900" dirty="0">
                <a:latin typeface="+mn-ea"/>
              </a:rPr>
              <a:t>と共に作り上げて</a:t>
            </a:r>
            <a:r>
              <a:rPr lang="ja-JP" altLang="en-US" sz="1900" dirty="0" smtClean="0">
                <a:latin typeface="+mn-ea"/>
              </a:rPr>
              <a:t>いくのは、</a:t>
            </a:r>
            <a:r>
              <a:rPr lang="ja-JP" altLang="ja-JP" sz="1900" dirty="0" smtClean="0">
                <a:latin typeface="+mn-ea"/>
              </a:rPr>
              <a:t>他者との</a:t>
            </a:r>
            <a:r>
              <a:rPr lang="ja-JP" altLang="en-US" sz="1900" dirty="0">
                <a:latin typeface="+mn-ea"/>
              </a:rPr>
              <a:t>関わり</a:t>
            </a:r>
            <a:r>
              <a:rPr lang="ja-JP" altLang="en-US" sz="1900" dirty="0" smtClean="0">
                <a:latin typeface="+mn-ea"/>
              </a:rPr>
              <a:t>から </a:t>
            </a:r>
            <a:r>
              <a:rPr lang="ja-JP" altLang="ja-JP" sz="1900" dirty="0" smtClean="0">
                <a:latin typeface="+mn-ea"/>
              </a:rPr>
              <a:t>心</a:t>
            </a:r>
            <a:r>
              <a:rPr lang="ja-JP" altLang="ja-JP" sz="1900" dirty="0">
                <a:latin typeface="+mn-ea"/>
              </a:rPr>
              <a:t>に触れる実りを</a:t>
            </a:r>
            <a:r>
              <a:rPr lang="ja-JP" altLang="ja-JP" sz="1900" dirty="0" smtClean="0">
                <a:latin typeface="+mn-ea"/>
              </a:rPr>
              <a:t>感じ</a:t>
            </a:r>
            <a:r>
              <a:rPr lang="ja-JP" altLang="en-US" sz="1900" dirty="0" smtClean="0">
                <a:latin typeface="+mn-ea"/>
              </a:rPr>
              <a:t>、</a:t>
            </a:r>
            <a:endParaRPr lang="en-US" altLang="ja-JP" sz="1900" dirty="0">
              <a:latin typeface="+mn-ea"/>
            </a:endParaRPr>
          </a:p>
          <a:p>
            <a:pPr marL="0" indent="0" algn="ctr">
              <a:buNone/>
            </a:pPr>
            <a:r>
              <a:rPr lang="ja-JP" altLang="en-US" sz="1900" dirty="0">
                <a:latin typeface="+mn-ea"/>
              </a:rPr>
              <a:t>ひととひとと</a:t>
            </a:r>
            <a:r>
              <a:rPr lang="ja-JP" altLang="en-US" sz="1900" dirty="0" smtClean="0">
                <a:latin typeface="+mn-ea"/>
              </a:rPr>
              <a:t>のつながりを、</a:t>
            </a:r>
            <a:r>
              <a:rPr lang="ja-JP" altLang="ja-JP" sz="1900" dirty="0" smtClean="0">
                <a:latin typeface="+mn-ea"/>
              </a:rPr>
              <a:t>生きる</a:t>
            </a:r>
            <a:r>
              <a:rPr lang="ja-JP" altLang="ja-JP" sz="1900" dirty="0">
                <a:latin typeface="+mn-ea"/>
              </a:rPr>
              <a:t>エネルギーに</a:t>
            </a:r>
            <a:r>
              <a:rPr lang="ja-JP" altLang="ja-JP" sz="1900" dirty="0" smtClean="0">
                <a:latin typeface="+mn-ea"/>
              </a:rPr>
              <a:t>変えて</a:t>
            </a:r>
            <a:r>
              <a:rPr lang="ja-JP" altLang="en-US" sz="1900" dirty="0" smtClean="0">
                <a:latin typeface="+mn-ea"/>
              </a:rPr>
              <a:t> </a:t>
            </a:r>
            <a:r>
              <a:rPr lang="ja-JP" altLang="ja-JP" sz="1900" dirty="0" smtClean="0">
                <a:latin typeface="+mn-ea"/>
              </a:rPr>
              <a:t>持ち帰</a:t>
            </a:r>
            <a:r>
              <a:rPr lang="ja-JP" altLang="en-US" sz="1900" dirty="0" smtClean="0">
                <a:latin typeface="+mn-ea"/>
              </a:rPr>
              <a:t>られる</a:t>
            </a:r>
            <a:r>
              <a:rPr lang="ja-JP" altLang="en-US" sz="1900" dirty="0">
                <a:latin typeface="+mn-ea"/>
              </a:rPr>
              <a:t>ような</a:t>
            </a:r>
            <a:r>
              <a:rPr lang="ja-JP" altLang="ja-JP" sz="1900" dirty="0" smtClean="0">
                <a:latin typeface="+mn-ea"/>
              </a:rPr>
              <a:t>暖か</a:t>
            </a:r>
            <a:r>
              <a:rPr lang="ja-JP" altLang="ja-JP" sz="1900" dirty="0">
                <a:latin typeface="+mn-ea"/>
              </a:rPr>
              <a:t>な</a:t>
            </a:r>
            <a:r>
              <a:rPr lang="ja-JP" altLang="ja-JP" sz="1900" dirty="0" smtClean="0">
                <a:latin typeface="+mn-ea"/>
              </a:rPr>
              <a:t>場</a:t>
            </a:r>
            <a:r>
              <a:rPr lang="ja-JP" altLang="en-US" sz="1900" dirty="0" smtClean="0">
                <a:latin typeface="+mn-ea"/>
              </a:rPr>
              <a:t>。</a:t>
            </a:r>
            <a:endParaRPr lang="en-US" altLang="ja-JP" sz="1900" dirty="0">
              <a:latin typeface="+mn-ea"/>
            </a:endParaRPr>
          </a:p>
          <a:p>
            <a:pPr marL="0" indent="0">
              <a:buNone/>
            </a:pPr>
            <a:endParaRPr lang="en-US" altLang="ja-JP" sz="800" dirty="0" smtClean="0">
              <a:latin typeface="+mn-ea"/>
            </a:endParaRPr>
          </a:p>
        </p:txBody>
      </p:sp>
      <p:cxnSp>
        <p:nvCxnSpPr>
          <p:cNvPr id="5" name="直線コネクタ 4"/>
          <p:cNvCxnSpPr/>
          <p:nvPr/>
        </p:nvCxnSpPr>
        <p:spPr>
          <a:xfrm>
            <a:off x="251520" y="1268760"/>
            <a:ext cx="8640960"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99592" y="4870901"/>
            <a:ext cx="7344816" cy="646331"/>
          </a:xfrm>
          <a:prstGeom prst="rect">
            <a:avLst/>
          </a:prstGeom>
          <a:noFill/>
        </p:spPr>
        <p:txBody>
          <a:bodyPr wrap="square" rtlCol="0">
            <a:spAutoFit/>
          </a:bodyPr>
          <a:lstStyle/>
          <a:p>
            <a:pPr fontAlgn="auto">
              <a:spcBef>
                <a:spcPts val="0"/>
              </a:spcBef>
              <a:spcAft>
                <a:spcPts val="0"/>
              </a:spcAft>
            </a:pPr>
            <a:r>
              <a:rPr lang="ja-JP" altLang="ja-JP" dirty="0">
                <a:solidFill>
                  <a:prstClr val="black"/>
                </a:solidFill>
                <a:latin typeface="ＭＳ Ｐ明朝" pitchFamily="18" charset="-128"/>
                <a:ea typeface="ＭＳ Ｐ明朝" pitchFamily="18" charset="-128"/>
              </a:rPr>
              <a:t>「休むため</a:t>
            </a:r>
            <a:r>
              <a:rPr lang="ja-JP" altLang="ja-JP" dirty="0" smtClean="0">
                <a:solidFill>
                  <a:prstClr val="black"/>
                </a:solidFill>
                <a:latin typeface="ＭＳ Ｐ明朝" pitchFamily="18" charset="-128"/>
                <a:ea typeface="ＭＳ Ｐ明朝" pitchFamily="18" charset="-128"/>
              </a:rPr>
              <a:t>」</a:t>
            </a:r>
            <a:r>
              <a:rPr lang="ja-JP" altLang="en-US" dirty="0" smtClean="0">
                <a:solidFill>
                  <a:prstClr val="black"/>
                </a:solidFill>
                <a:latin typeface="ＭＳ Ｐ明朝" pitchFamily="18" charset="-128"/>
                <a:ea typeface="ＭＳ Ｐ明朝" pitchFamily="18" charset="-128"/>
              </a:rPr>
              <a:t>　　　　　　　　「力が湧いた」　　　　　　　　　　　「力を養いに来た」</a:t>
            </a:r>
            <a:endParaRPr lang="en-US" altLang="ja-JP" dirty="0">
              <a:solidFill>
                <a:prstClr val="black"/>
              </a:solidFill>
              <a:latin typeface="ＭＳ Ｐ明朝" pitchFamily="18" charset="-128"/>
              <a:ea typeface="ＭＳ Ｐ明朝" pitchFamily="18" charset="-128"/>
            </a:endParaRPr>
          </a:p>
          <a:p>
            <a:pPr fontAlgn="auto">
              <a:spcBef>
                <a:spcPts val="0"/>
              </a:spcBef>
              <a:spcAft>
                <a:spcPts val="0"/>
              </a:spcAft>
            </a:pPr>
            <a:r>
              <a:rPr lang="ja-JP" altLang="ja-JP" dirty="0">
                <a:solidFill>
                  <a:prstClr val="black"/>
                </a:solidFill>
                <a:latin typeface="ＭＳ Ｐ明朝" pitchFamily="18" charset="-128"/>
                <a:ea typeface="ＭＳ Ｐ明朝" pitchFamily="18" charset="-128"/>
              </a:rPr>
              <a:t>「息抜きのため</a:t>
            </a:r>
            <a:r>
              <a:rPr lang="ja-JP" altLang="ja-JP" dirty="0" smtClean="0">
                <a:solidFill>
                  <a:prstClr val="black"/>
                </a:solidFill>
                <a:latin typeface="ＭＳ Ｐ明朝" pitchFamily="18" charset="-128"/>
                <a:ea typeface="ＭＳ Ｐ明朝" pitchFamily="18" charset="-128"/>
              </a:rPr>
              <a:t>」</a:t>
            </a:r>
            <a:r>
              <a:rPr lang="ja-JP" altLang="en-US" dirty="0" smtClean="0">
                <a:solidFill>
                  <a:prstClr val="black"/>
                </a:solidFill>
                <a:latin typeface="ＭＳ Ｐ明朝" pitchFamily="18" charset="-128"/>
                <a:ea typeface="ＭＳ Ｐ明朝" pitchFamily="18" charset="-128"/>
              </a:rPr>
              <a:t>　　　　　 </a:t>
            </a:r>
            <a:r>
              <a:rPr lang="ja-JP" altLang="ja-JP" dirty="0" smtClean="0">
                <a:solidFill>
                  <a:prstClr val="black"/>
                </a:solidFill>
                <a:latin typeface="ＭＳ Ｐ明朝" pitchFamily="18" charset="-128"/>
                <a:ea typeface="ＭＳ Ｐ明朝" pitchFamily="18" charset="-128"/>
              </a:rPr>
              <a:t>「</a:t>
            </a:r>
            <a:r>
              <a:rPr lang="ja-JP" altLang="en-US" dirty="0" smtClean="0">
                <a:solidFill>
                  <a:prstClr val="black"/>
                </a:solidFill>
                <a:latin typeface="ＭＳ Ｐ明朝" pitchFamily="18" charset="-128"/>
                <a:ea typeface="ＭＳ Ｐ明朝" pitchFamily="18" charset="-128"/>
              </a:rPr>
              <a:t>気持ちがほっとした」　　　　　　「気分転換にきた」</a:t>
            </a:r>
            <a:endParaRPr lang="en-US" altLang="ja-JP" dirty="0" smtClean="0">
              <a:solidFill>
                <a:prstClr val="black"/>
              </a:solidFill>
              <a:latin typeface="ＭＳ Ｐ明朝" pitchFamily="18" charset="-128"/>
              <a:ea typeface="ＭＳ Ｐ明朝" pitchFamily="18" charset="-128"/>
            </a:endParaRPr>
          </a:p>
        </p:txBody>
      </p:sp>
      <p:sp>
        <p:nvSpPr>
          <p:cNvPr id="10" name="右矢印 9"/>
          <p:cNvSpPr/>
          <p:nvPr/>
        </p:nvSpPr>
        <p:spPr>
          <a:xfrm rot="20946081">
            <a:off x="2631263" y="5077897"/>
            <a:ext cx="593790" cy="247665"/>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2" name="右矢印 11"/>
          <p:cNvSpPr/>
          <p:nvPr/>
        </p:nvSpPr>
        <p:spPr>
          <a:xfrm rot="20946081">
            <a:off x="5547429" y="5067078"/>
            <a:ext cx="593790" cy="247665"/>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cxnSp>
        <p:nvCxnSpPr>
          <p:cNvPr id="9" name="直線コネクタ 8"/>
          <p:cNvCxnSpPr/>
          <p:nvPr/>
        </p:nvCxnSpPr>
        <p:spPr>
          <a:xfrm>
            <a:off x="611560" y="6165304"/>
            <a:ext cx="7848872"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51520" y="6525344"/>
            <a:ext cx="8496944"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1343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22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4049" y="274638"/>
            <a:ext cx="6136484" cy="1143000"/>
          </a:xfrm>
        </p:spPr>
        <p:txBody>
          <a:bodyPr>
            <a:normAutofit/>
          </a:bodyPr>
          <a:lstStyle/>
          <a:p>
            <a:r>
              <a:rPr lang="en-US" altLang="ja-JP" sz="4000" dirty="0">
                <a:latin typeface="ＭＳ Ｐゴシック" pitchFamily="50" charset="-128"/>
                <a:ea typeface="ＭＳ Ｐゴシック" pitchFamily="50" charset="-128"/>
              </a:rPr>
              <a:t>『</a:t>
            </a:r>
            <a:r>
              <a:rPr kumimoji="1" lang="ja-JP" altLang="en-US" sz="4000" dirty="0" smtClean="0">
                <a:latin typeface="ＭＳ Ｐゴシック" pitchFamily="50" charset="-128"/>
                <a:ea typeface="ＭＳ Ｐゴシック" pitchFamily="50" charset="-128"/>
              </a:rPr>
              <a:t>一休の実り</a:t>
            </a:r>
            <a:r>
              <a:rPr kumimoji="1" lang="en-US" altLang="ja-JP" sz="4000" dirty="0" smtClean="0">
                <a:latin typeface="ＭＳ Ｐゴシック" pitchFamily="50" charset="-128"/>
                <a:ea typeface="ＭＳ Ｐゴシック" pitchFamily="50" charset="-128"/>
              </a:rPr>
              <a:t>』</a:t>
            </a:r>
            <a:endParaRPr kumimoji="1" lang="ja-JP" altLang="en-US" sz="40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23528" y="1600200"/>
            <a:ext cx="8424936" cy="4925144"/>
          </a:xfrm>
        </p:spPr>
        <p:txBody>
          <a:bodyPr>
            <a:normAutofit fontScale="92500" lnSpcReduction="10000"/>
          </a:bodyPr>
          <a:lstStyle/>
          <a:p>
            <a:pPr marL="0" indent="0">
              <a:buNone/>
            </a:pPr>
            <a:r>
              <a:rPr lang="ja-JP" altLang="en-US" sz="2800" dirty="0" smtClean="0">
                <a:latin typeface="ＭＳ Ｐゴシック" pitchFamily="50" charset="-128"/>
                <a:ea typeface="ＭＳ Ｐゴシック" pitchFamily="50" charset="-128"/>
              </a:rPr>
              <a:t>＜夕食会の導入＞</a:t>
            </a:r>
            <a:endParaRPr lang="en-US" altLang="ja-JP" sz="2800" dirty="0" smtClean="0">
              <a:latin typeface="ＭＳ Ｐゴシック" pitchFamily="50" charset="-128"/>
              <a:ea typeface="ＭＳ Ｐゴシック" pitchFamily="50" charset="-128"/>
            </a:endParaRPr>
          </a:p>
          <a:p>
            <a:r>
              <a:rPr lang="ja-JP" altLang="ja-JP" sz="1900" dirty="0" smtClean="0">
                <a:latin typeface="ＭＳ Ｐゴシック" pitchFamily="50" charset="-128"/>
                <a:ea typeface="ＭＳ Ｐゴシック" pitchFamily="50" charset="-128"/>
              </a:rPr>
              <a:t>働き盛り</a:t>
            </a:r>
            <a:r>
              <a:rPr lang="ja-JP" altLang="ja-JP" sz="1900" dirty="0">
                <a:latin typeface="ＭＳ Ｐゴシック" pitchFamily="50" charset="-128"/>
                <a:ea typeface="ＭＳ Ｐゴシック" pitchFamily="50" charset="-128"/>
              </a:rPr>
              <a:t>の男性を主たるターゲットとして内容を</a:t>
            </a:r>
            <a:r>
              <a:rPr lang="ja-JP" altLang="ja-JP" sz="1900" dirty="0" smtClean="0">
                <a:latin typeface="ＭＳ Ｐゴシック" pitchFamily="50" charset="-128"/>
                <a:ea typeface="ＭＳ Ｐゴシック" pitchFamily="50" charset="-128"/>
              </a:rPr>
              <a:t>検討</a:t>
            </a:r>
            <a:r>
              <a:rPr lang="ja-JP" altLang="en-US" sz="1900" dirty="0">
                <a:latin typeface="ＭＳ Ｐゴシック" pitchFamily="50" charset="-128"/>
                <a:ea typeface="ＭＳ Ｐゴシック" pitchFamily="50" charset="-128"/>
              </a:rPr>
              <a:t>し、「</a:t>
            </a:r>
            <a:r>
              <a:rPr lang="ja-JP" altLang="ja-JP" sz="1900" dirty="0" smtClean="0">
                <a:latin typeface="ＭＳ Ｐゴシック" pitchFamily="50" charset="-128"/>
                <a:ea typeface="ＭＳ Ｐゴシック" pitchFamily="50" charset="-128"/>
              </a:rPr>
              <a:t>食事</a:t>
            </a:r>
            <a:r>
              <a:rPr lang="ja-JP" altLang="en-US" sz="1900" dirty="0" smtClean="0">
                <a:latin typeface="ＭＳ Ｐゴシック" pitchFamily="50" charset="-128"/>
                <a:ea typeface="ＭＳ Ｐゴシック" pitchFamily="50" charset="-128"/>
              </a:rPr>
              <a:t>」</a:t>
            </a:r>
            <a:r>
              <a:rPr lang="ja-JP" altLang="ja-JP" sz="1900" dirty="0" smtClean="0">
                <a:latin typeface="ＭＳ Ｐゴシック" pitchFamily="50" charset="-128"/>
                <a:ea typeface="ＭＳ Ｐゴシック" pitchFamily="50" charset="-128"/>
              </a:rPr>
              <a:t>を媒体</a:t>
            </a:r>
            <a:r>
              <a:rPr lang="ja-JP" altLang="en-US" sz="1900" dirty="0">
                <a:latin typeface="ＭＳ Ｐゴシック" pitchFamily="50" charset="-128"/>
                <a:ea typeface="ＭＳ Ｐゴシック" pitchFamily="50" charset="-128"/>
              </a:rPr>
              <a:t>とした</a:t>
            </a:r>
            <a:r>
              <a:rPr lang="ja-JP" altLang="en-US" sz="1900" dirty="0" smtClean="0">
                <a:latin typeface="ＭＳ Ｐゴシック" pitchFamily="50" charset="-128"/>
                <a:ea typeface="ＭＳ Ｐゴシック" pitchFamily="50" charset="-128"/>
              </a:rPr>
              <a:t>。</a:t>
            </a:r>
            <a:endParaRPr lang="en-US" altLang="ja-JP" sz="1900" dirty="0" smtClean="0">
              <a:latin typeface="ＭＳ Ｐゴシック" pitchFamily="50" charset="-128"/>
              <a:ea typeface="ＭＳ Ｐゴシック" pitchFamily="50" charset="-128"/>
            </a:endParaRPr>
          </a:p>
          <a:p>
            <a:r>
              <a:rPr lang="ja-JP" altLang="ja-JP" sz="1900" dirty="0" smtClean="0">
                <a:latin typeface="ＭＳ Ｐゴシック" pitchFamily="50" charset="-128"/>
                <a:ea typeface="ＭＳ Ｐゴシック" pitchFamily="50" charset="-128"/>
              </a:rPr>
              <a:t>年代</a:t>
            </a:r>
            <a:r>
              <a:rPr lang="ja-JP" altLang="ja-JP" sz="1900" dirty="0">
                <a:latin typeface="ＭＳ Ｐゴシック" pitchFamily="50" charset="-128"/>
                <a:ea typeface="ＭＳ Ｐゴシック" pitchFamily="50" charset="-128"/>
              </a:rPr>
              <a:t>を問わず単身者が多く、生活費を切り詰めて生活している</a:t>
            </a:r>
            <a:r>
              <a:rPr lang="ja-JP" altLang="ja-JP" sz="1900" dirty="0" smtClean="0">
                <a:latin typeface="ＭＳ Ｐゴシック" pitchFamily="50" charset="-128"/>
                <a:ea typeface="ＭＳ Ｐゴシック" pitchFamily="50" charset="-128"/>
              </a:rPr>
              <a:t>人</a:t>
            </a:r>
            <a:r>
              <a:rPr lang="ja-JP" altLang="en-US" sz="1900" dirty="0" smtClean="0">
                <a:latin typeface="ＭＳ Ｐゴシック" pitchFamily="50" charset="-128"/>
                <a:ea typeface="ＭＳ Ｐゴシック" pitchFamily="50" charset="-128"/>
              </a:rPr>
              <a:t>が少なくない</a:t>
            </a:r>
            <a:r>
              <a:rPr lang="ja-JP" altLang="ja-JP" sz="1900" dirty="0" smtClean="0">
                <a:latin typeface="ＭＳ Ｐゴシック" pitchFamily="50" charset="-128"/>
                <a:ea typeface="ＭＳ Ｐゴシック" pitchFamily="50" charset="-128"/>
              </a:rPr>
              <a:t>。</a:t>
            </a:r>
            <a:endParaRPr lang="en-US" altLang="ja-JP" sz="1900" dirty="0" smtClean="0">
              <a:latin typeface="ＭＳ Ｐゴシック" pitchFamily="50" charset="-128"/>
              <a:ea typeface="ＭＳ Ｐゴシック" pitchFamily="50" charset="-128"/>
            </a:endParaRPr>
          </a:p>
          <a:p>
            <a:pPr marL="0" indent="0">
              <a:lnSpc>
                <a:spcPts val="1000"/>
              </a:lnSpc>
              <a:buNone/>
            </a:pPr>
            <a:endParaRPr lang="en-US" altLang="ja-JP" sz="800" dirty="0" smtClean="0">
              <a:latin typeface="ＭＳ Ｐゴシック" pitchFamily="50" charset="-128"/>
              <a:ea typeface="ＭＳ Ｐゴシック" pitchFamily="50" charset="-128"/>
            </a:endParaRPr>
          </a:p>
          <a:p>
            <a:pPr marL="0" indent="0">
              <a:buNone/>
            </a:pPr>
            <a:r>
              <a:rPr lang="ja-JP" altLang="en-US" sz="1900" dirty="0">
                <a:latin typeface="ＭＳ Ｐゴシック" pitchFamily="50" charset="-128"/>
                <a:ea typeface="ＭＳ Ｐゴシック" pitchFamily="50" charset="-128"/>
              </a:rPr>
              <a:t>　</a:t>
            </a:r>
            <a:r>
              <a:rPr lang="ja-JP" altLang="en-US" sz="1900" dirty="0" smtClean="0">
                <a:latin typeface="ＭＳ Ｐゴシック" pitchFamily="50" charset="-128"/>
                <a:ea typeface="ＭＳ Ｐゴシック" pitchFamily="50" charset="-128"/>
              </a:rPr>
              <a:t>→ </a:t>
            </a:r>
            <a:r>
              <a:rPr lang="ja-JP" altLang="ja-JP" sz="1900" dirty="0" smtClean="0">
                <a:latin typeface="ＭＳ Ｐゴシック" pitchFamily="50" charset="-128"/>
                <a:ea typeface="ＭＳ Ｐゴシック" pitchFamily="50" charset="-128"/>
              </a:rPr>
              <a:t>「</a:t>
            </a:r>
            <a:r>
              <a:rPr lang="ja-JP" altLang="ja-JP" sz="1900" dirty="0">
                <a:latin typeface="ＭＳ Ｐゴシック" pitchFamily="50" charset="-128"/>
                <a:ea typeface="ＭＳ Ｐゴシック" pitchFamily="50" charset="-128"/>
              </a:rPr>
              <a:t>食事の機会」というのは、参加意欲を導き、「出番」を作るきっかけ</a:t>
            </a:r>
            <a:r>
              <a:rPr lang="ja-JP" altLang="ja-JP" sz="1900" dirty="0" smtClean="0">
                <a:latin typeface="ＭＳ Ｐゴシック" pitchFamily="50" charset="-128"/>
                <a:ea typeface="ＭＳ Ｐゴシック" pitchFamily="50" charset="-128"/>
              </a:rPr>
              <a:t>に</a:t>
            </a:r>
            <a:r>
              <a:rPr lang="ja-JP" altLang="en-US" sz="1900" dirty="0">
                <a:latin typeface="ＭＳ Ｐゴシック" pitchFamily="50" charset="-128"/>
                <a:ea typeface="ＭＳ Ｐゴシック" pitchFamily="50" charset="-128"/>
              </a:rPr>
              <a:t>なり得る</a:t>
            </a:r>
            <a:r>
              <a:rPr lang="ja-JP" altLang="ja-JP" sz="1900" dirty="0" smtClean="0">
                <a:latin typeface="ＭＳ Ｐゴシック" pitchFamily="50" charset="-128"/>
                <a:ea typeface="ＭＳ Ｐゴシック" pitchFamily="50" charset="-128"/>
              </a:rPr>
              <a:t>。</a:t>
            </a:r>
            <a:r>
              <a:rPr lang="ja-JP" altLang="en-US" sz="1900" dirty="0" smtClean="0">
                <a:latin typeface="ＭＳ Ｐゴシック" pitchFamily="50" charset="-128"/>
                <a:ea typeface="ＭＳ Ｐゴシック" pitchFamily="50" charset="-128"/>
              </a:rPr>
              <a:t>　</a:t>
            </a:r>
            <a:endParaRPr lang="en-US" altLang="ja-JP" sz="1900" dirty="0" smtClean="0">
              <a:latin typeface="ＭＳ Ｐゴシック" pitchFamily="50" charset="-128"/>
              <a:ea typeface="ＭＳ Ｐゴシック" pitchFamily="50" charset="-128"/>
            </a:endParaRPr>
          </a:p>
          <a:p>
            <a:pPr marL="0" indent="0">
              <a:buNone/>
            </a:pPr>
            <a:r>
              <a:rPr lang="ja-JP" altLang="en-US" sz="1900" dirty="0" smtClean="0">
                <a:latin typeface="ＭＳ Ｐゴシック" pitchFamily="50" charset="-128"/>
                <a:ea typeface="ＭＳ Ｐゴシック" pitchFamily="50" charset="-128"/>
              </a:rPr>
              <a:t>　→ </a:t>
            </a:r>
            <a:r>
              <a:rPr lang="ja-JP" altLang="ja-JP" sz="1900" dirty="0" smtClean="0">
                <a:latin typeface="ＭＳ Ｐゴシック" pitchFamily="50" charset="-128"/>
                <a:ea typeface="ＭＳ Ｐゴシック" pitchFamily="50" charset="-128"/>
              </a:rPr>
              <a:t>誰</a:t>
            </a:r>
            <a:r>
              <a:rPr lang="ja-JP" altLang="ja-JP" sz="1900" dirty="0">
                <a:latin typeface="ＭＳ Ｐゴシック" pitchFamily="50" charset="-128"/>
                <a:ea typeface="ＭＳ Ｐゴシック" pitchFamily="50" charset="-128"/>
              </a:rPr>
              <a:t>かと一緒に食事をするという活動は、家族的な要素を</a:t>
            </a:r>
            <a:r>
              <a:rPr lang="ja-JP" altLang="ja-JP" sz="1900" dirty="0" smtClean="0">
                <a:latin typeface="ＭＳ Ｐゴシック" pitchFamily="50" charset="-128"/>
                <a:ea typeface="ＭＳ Ｐゴシック" pitchFamily="50" charset="-128"/>
              </a:rPr>
              <a:t>持</a:t>
            </a:r>
            <a:r>
              <a:rPr lang="ja-JP" altLang="en-US" sz="1900" dirty="0" smtClean="0">
                <a:latin typeface="ＭＳ Ｐゴシック" pitchFamily="50" charset="-128"/>
                <a:ea typeface="ＭＳ Ｐゴシック" pitchFamily="50" charset="-128"/>
              </a:rPr>
              <a:t>っている。</a:t>
            </a:r>
            <a:endParaRPr lang="en-US" altLang="ja-JP" sz="1900" dirty="0" smtClean="0">
              <a:latin typeface="ＭＳ Ｐゴシック" pitchFamily="50" charset="-128"/>
              <a:ea typeface="ＭＳ Ｐゴシック" pitchFamily="50" charset="-128"/>
            </a:endParaRPr>
          </a:p>
          <a:p>
            <a:pPr marL="0" indent="0">
              <a:buNone/>
            </a:pPr>
            <a:r>
              <a:rPr lang="ja-JP" altLang="en-US" sz="1900" dirty="0" smtClean="0">
                <a:latin typeface="ＭＳ Ｐゴシック" pitchFamily="50" charset="-128"/>
                <a:ea typeface="ＭＳ Ｐゴシック" pitchFamily="50" charset="-128"/>
              </a:rPr>
              <a:t>　　　特に孤食の状態の人には、</a:t>
            </a:r>
            <a:r>
              <a:rPr lang="ja-JP" altLang="ja-JP" sz="1900" dirty="0" smtClean="0">
                <a:latin typeface="ＭＳ Ｐゴシック" pitchFamily="50" charset="-128"/>
                <a:ea typeface="ＭＳ Ｐゴシック" pitchFamily="50" charset="-128"/>
              </a:rPr>
              <a:t>仲間</a:t>
            </a:r>
            <a:r>
              <a:rPr lang="ja-JP" altLang="ja-JP" sz="1900" dirty="0">
                <a:latin typeface="ＭＳ Ｐゴシック" pitchFamily="50" charset="-128"/>
                <a:ea typeface="ＭＳ Ｐゴシック" pitchFamily="50" charset="-128"/>
              </a:rPr>
              <a:t>意識を導ける</a:t>
            </a:r>
            <a:r>
              <a:rPr lang="ja-JP" altLang="ja-JP" sz="1900" dirty="0" smtClean="0">
                <a:latin typeface="ＭＳ Ｐゴシック" pitchFamily="50" charset="-128"/>
                <a:ea typeface="ＭＳ Ｐゴシック" pitchFamily="50" charset="-128"/>
              </a:rPr>
              <a:t>内容</a:t>
            </a:r>
            <a:r>
              <a:rPr lang="ja-JP" altLang="en-US" sz="1900" dirty="0" smtClean="0">
                <a:latin typeface="ＭＳ Ｐゴシック" pitchFamily="50" charset="-128"/>
                <a:ea typeface="ＭＳ Ｐゴシック" pitchFamily="50" charset="-128"/>
              </a:rPr>
              <a:t>。</a:t>
            </a:r>
            <a:endParaRPr lang="en-US" altLang="ja-JP" sz="1900" dirty="0" smtClean="0">
              <a:latin typeface="ＭＳ Ｐゴシック" pitchFamily="50" charset="-128"/>
              <a:ea typeface="ＭＳ Ｐゴシック" pitchFamily="50" charset="-128"/>
            </a:endParaRPr>
          </a:p>
          <a:p>
            <a:pPr marL="0" indent="0">
              <a:buNone/>
            </a:pPr>
            <a:r>
              <a:rPr lang="ja-JP" altLang="en-US" sz="1900" dirty="0" smtClean="0">
                <a:latin typeface="ＭＳ Ｐゴシック" pitchFamily="50" charset="-128"/>
                <a:ea typeface="ＭＳ Ｐゴシック" pitchFamily="50" charset="-128"/>
              </a:rPr>
              <a:t>　　　また、自らの家族と距離をとりたい人にも有効。</a:t>
            </a:r>
            <a:endParaRPr lang="en-US" altLang="ja-JP" sz="1900" dirty="0" smtClean="0">
              <a:latin typeface="ＭＳ Ｐゴシック" pitchFamily="50" charset="-128"/>
              <a:ea typeface="ＭＳ Ｐゴシック" pitchFamily="50" charset="-128"/>
            </a:endParaRPr>
          </a:p>
          <a:p>
            <a:pPr marL="0" indent="0">
              <a:buNone/>
            </a:pPr>
            <a:endParaRPr lang="en-US" altLang="ja-JP" sz="1900" dirty="0">
              <a:latin typeface="ＭＳ Ｐゴシック" pitchFamily="50" charset="-128"/>
              <a:ea typeface="ＭＳ Ｐゴシック" pitchFamily="50" charset="-128"/>
            </a:endParaRPr>
          </a:p>
          <a:p>
            <a:pPr marL="0" indent="0">
              <a:buNone/>
            </a:pPr>
            <a:endParaRPr lang="en-US" altLang="ja-JP" sz="1900" dirty="0" smtClean="0">
              <a:latin typeface="ＭＳ Ｐゴシック" pitchFamily="50" charset="-128"/>
              <a:ea typeface="ＭＳ Ｐゴシック" pitchFamily="50" charset="-128"/>
            </a:endParaRPr>
          </a:p>
          <a:p>
            <a:pPr marL="0" indent="0">
              <a:buNone/>
            </a:pPr>
            <a:endParaRPr lang="ja-JP" altLang="ja-JP" sz="1900" dirty="0">
              <a:latin typeface="ＭＳ Ｐゴシック" pitchFamily="50" charset="-128"/>
              <a:ea typeface="ＭＳ Ｐゴシック" pitchFamily="50" charset="-128"/>
            </a:endParaRPr>
          </a:p>
          <a:p>
            <a:pPr marL="0" indent="0">
              <a:buNone/>
            </a:pPr>
            <a:r>
              <a:rPr lang="ja-JP" altLang="en-US" sz="2000" dirty="0" smtClean="0">
                <a:latin typeface="ＭＳ Ｐゴシック" pitchFamily="50" charset="-128"/>
                <a:ea typeface="ＭＳ Ｐゴシック" pitchFamily="50" charset="-128"/>
              </a:rPr>
              <a:t>・ </a:t>
            </a:r>
            <a:r>
              <a:rPr lang="ja-JP" altLang="ja-JP" sz="2000" dirty="0" smtClean="0">
                <a:latin typeface="ＭＳ Ｐゴシック" pitchFamily="50" charset="-128"/>
                <a:ea typeface="ＭＳ Ｐゴシック" pitchFamily="50" charset="-128"/>
              </a:rPr>
              <a:t>回数</a:t>
            </a:r>
            <a:r>
              <a:rPr lang="ja-JP" altLang="ja-JP" sz="2000" dirty="0">
                <a:latin typeface="ＭＳ Ｐゴシック" pitchFamily="50" charset="-128"/>
                <a:ea typeface="ＭＳ Ｐゴシック" pitchFamily="50" charset="-128"/>
              </a:rPr>
              <a:t>を重ねるごとに参加者数が</a:t>
            </a:r>
            <a:r>
              <a:rPr lang="ja-JP" altLang="ja-JP" sz="2000" dirty="0" smtClean="0">
                <a:latin typeface="ＭＳ Ｐゴシック" pitchFamily="50" charset="-128"/>
                <a:ea typeface="ＭＳ Ｐゴシック" pitchFamily="50" charset="-128"/>
              </a:rPr>
              <a:t>増えて</a:t>
            </a:r>
            <a:r>
              <a:rPr lang="ja-JP" altLang="en-US" sz="2000" dirty="0">
                <a:latin typeface="ＭＳ Ｐゴシック" pitchFamily="50" charset="-128"/>
                <a:ea typeface="ＭＳ Ｐゴシック" pitchFamily="50" charset="-128"/>
              </a:rPr>
              <a:t>いる</a:t>
            </a:r>
            <a:r>
              <a:rPr lang="ja-JP" altLang="ja-JP" sz="2000" dirty="0" smtClean="0">
                <a:latin typeface="ＭＳ Ｐゴシック" pitchFamily="50" charset="-128"/>
                <a:ea typeface="ＭＳ Ｐゴシック" pitchFamily="50" charset="-128"/>
              </a:rPr>
              <a:t>。</a:t>
            </a:r>
            <a:endParaRPr lang="en-US" altLang="ja-JP" sz="2000" dirty="0">
              <a:latin typeface="ＭＳ Ｐゴシック" pitchFamily="50" charset="-128"/>
              <a:ea typeface="ＭＳ Ｐゴシック" pitchFamily="50" charset="-128"/>
            </a:endParaRPr>
          </a:p>
          <a:p>
            <a:pPr marL="0" indent="0">
              <a:buNone/>
            </a:pPr>
            <a:r>
              <a:rPr lang="ja-JP" altLang="en-US" sz="2000" dirty="0" smtClean="0">
                <a:latin typeface="ＭＳ Ｐゴシック" pitchFamily="50" charset="-128"/>
                <a:ea typeface="ＭＳ Ｐゴシック" pitchFamily="50" charset="-128"/>
              </a:rPr>
              <a:t>・ </a:t>
            </a:r>
            <a:r>
              <a:rPr lang="ja-JP" altLang="ja-JP" sz="2000" dirty="0" smtClean="0">
                <a:latin typeface="ＭＳ Ｐゴシック" pitchFamily="50" charset="-128"/>
                <a:ea typeface="ＭＳ Ｐゴシック" pitchFamily="50" charset="-128"/>
              </a:rPr>
              <a:t>一度</a:t>
            </a:r>
            <a:r>
              <a:rPr lang="ja-JP" altLang="ja-JP" sz="2000" dirty="0">
                <a:latin typeface="ＭＳ Ｐゴシック" pitchFamily="50" charset="-128"/>
                <a:ea typeface="ＭＳ Ｐゴシック" pitchFamily="50" charset="-128"/>
              </a:rPr>
              <a:t>参加された</a:t>
            </a:r>
            <a:r>
              <a:rPr lang="ja-JP" altLang="ja-JP" sz="2000" dirty="0" smtClean="0">
                <a:latin typeface="ＭＳ Ｐゴシック" pitchFamily="50" charset="-128"/>
                <a:ea typeface="ＭＳ Ｐゴシック" pitchFamily="50" charset="-128"/>
              </a:rPr>
              <a:t>方</a:t>
            </a:r>
            <a:r>
              <a:rPr lang="ja-JP" altLang="en-US" sz="2000" dirty="0" smtClean="0">
                <a:latin typeface="ＭＳ Ｐゴシック" pitchFamily="50" charset="-128"/>
                <a:ea typeface="ＭＳ Ｐゴシック" pitchFamily="50" charset="-128"/>
              </a:rPr>
              <a:t>の大半は、継続</a:t>
            </a:r>
            <a:r>
              <a:rPr lang="ja-JP" altLang="ja-JP" sz="2000" dirty="0" smtClean="0">
                <a:latin typeface="ＭＳ Ｐゴシック" pitchFamily="50" charset="-128"/>
                <a:ea typeface="ＭＳ Ｐゴシック" pitchFamily="50" charset="-128"/>
              </a:rPr>
              <a:t>参加に</a:t>
            </a:r>
            <a:r>
              <a:rPr lang="ja-JP" altLang="en-US" sz="2000" dirty="0" smtClean="0">
                <a:latin typeface="ＭＳ Ｐゴシック" pitchFamily="50" charset="-128"/>
                <a:ea typeface="ＭＳ Ｐゴシック" pitchFamily="50" charset="-128"/>
              </a:rPr>
              <a:t>至っている</a:t>
            </a:r>
            <a:r>
              <a:rPr lang="ja-JP" altLang="ja-JP" sz="2000" dirty="0" smtClean="0">
                <a:latin typeface="ＭＳ Ｐゴシック" pitchFamily="50" charset="-128"/>
                <a:ea typeface="ＭＳ Ｐゴシック" pitchFamily="50" charset="-128"/>
              </a:rPr>
              <a:t>。</a:t>
            </a:r>
            <a:endParaRPr lang="en-US" altLang="ja-JP" sz="2000" dirty="0" smtClean="0">
              <a:latin typeface="ＭＳ Ｐゴシック" pitchFamily="50" charset="-128"/>
              <a:ea typeface="ＭＳ Ｐゴシック" pitchFamily="50" charset="-128"/>
            </a:endParaRPr>
          </a:p>
          <a:p>
            <a:pPr marL="0" indent="0">
              <a:buNone/>
            </a:pPr>
            <a:r>
              <a:rPr lang="ja-JP" altLang="en-US" sz="2000" dirty="0" smtClean="0">
                <a:latin typeface="ＭＳ Ｐゴシック" pitchFamily="50" charset="-128"/>
                <a:ea typeface="ＭＳ Ｐゴシック" pitchFamily="50" charset="-128"/>
              </a:rPr>
              <a:t>・ </a:t>
            </a:r>
            <a:r>
              <a:rPr lang="en-US" altLang="ja-JP" sz="2000" dirty="0" smtClean="0">
                <a:latin typeface="ＭＳ Ｐゴシック" pitchFamily="50" charset="-128"/>
                <a:ea typeface="ＭＳ Ｐゴシック" pitchFamily="50" charset="-128"/>
              </a:rPr>
              <a:t>40</a:t>
            </a:r>
            <a:r>
              <a:rPr lang="ja-JP" altLang="ja-JP" sz="2000" dirty="0">
                <a:latin typeface="ＭＳ Ｐゴシック" pitchFamily="50" charset="-128"/>
                <a:ea typeface="ＭＳ Ｐゴシック" pitchFamily="50" charset="-128"/>
              </a:rPr>
              <a:t>代以上の男性</a:t>
            </a:r>
            <a:r>
              <a:rPr lang="en-US" altLang="ja-JP" sz="2000" dirty="0">
                <a:latin typeface="ＭＳ Ｐゴシック" pitchFamily="50" charset="-128"/>
                <a:ea typeface="ＭＳ Ｐゴシック" pitchFamily="50" charset="-128"/>
              </a:rPr>
              <a:t>(</a:t>
            </a:r>
            <a:r>
              <a:rPr lang="ja-JP" altLang="ja-JP" sz="2000" dirty="0">
                <a:latin typeface="ＭＳ Ｐゴシック" pitchFamily="50" charset="-128"/>
                <a:ea typeface="ＭＳ Ｐゴシック" pitchFamily="50" charset="-128"/>
              </a:rPr>
              <a:t>ターゲット層</a:t>
            </a:r>
            <a:r>
              <a:rPr lang="en-US" altLang="ja-JP" sz="2000" dirty="0">
                <a:latin typeface="ＭＳ Ｐゴシック" pitchFamily="50" charset="-128"/>
                <a:ea typeface="ＭＳ Ｐゴシック" pitchFamily="50" charset="-128"/>
              </a:rPr>
              <a:t>)</a:t>
            </a:r>
            <a:r>
              <a:rPr lang="ja-JP" altLang="ja-JP" sz="2000" dirty="0">
                <a:latin typeface="ＭＳ Ｐゴシック" pitchFamily="50" charset="-128"/>
                <a:ea typeface="ＭＳ Ｐゴシック" pitchFamily="50" charset="-128"/>
              </a:rPr>
              <a:t>の</a:t>
            </a:r>
            <a:r>
              <a:rPr lang="ja-JP" altLang="ja-JP" sz="2000" dirty="0" smtClean="0">
                <a:latin typeface="ＭＳ Ｐゴシック" pitchFamily="50" charset="-128"/>
                <a:ea typeface="ＭＳ Ｐゴシック" pitchFamily="50" charset="-128"/>
              </a:rPr>
              <a:t>参加</a:t>
            </a:r>
            <a:r>
              <a:rPr lang="ja-JP" altLang="en-US" sz="2000" dirty="0" smtClean="0">
                <a:latin typeface="ＭＳ Ｐゴシック" pitchFamily="50" charset="-128"/>
                <a:ea typeface="ＭＳ Ｐゴシック" pitchFamily="50" charset="-128"/>
              </a:rPr>
              <a:t>は多い</a:t>
            </a:r>
            <a:r>
              <a:rPr lang="ja-JP" altLang="ja-JP" sz="2000" dirty="0" smtClean="0">
                <a:latin typeface="ＭＳ Ｐゴシック" pitchFamily="50" charset="-128"/>
                <a:ea typeface="ＭＳ Ｐゴシック" pitchFamily="50" charset="-128"/>
              </a:rPr>
              <a:t>。</a:t>
            </a:r>
            <a:endParaRPr lang="en-US" altLang="ja-JP" sz="2000" dirty="0">
              <a:latin typeface="ＭＳ Ｐゴシック" pitchFamily="50" charset="-128"/>
              <a:ea typeface="ＭＳ Ｐゴシック" pitchFamily="50" charset="-128"/>
            </a:endParaRPr>
          </a:p>
          <a:p>
            <a:pPr marL="0" indent="0">
              <a:buNone/>
            </a:pPr>
            <a:r>
              <a:rPr lang="ja-JP" altLang="en-US" sz="2000" dirty="0" smtClean="0">
                <a:latin typeface="ＭＳ Ｐゴシック" pitchFamily="50" charset="-128"/>
                <a:ea typeface="ＭＳ Ｐゴシック" pitchFamily="50" charset="-128"/>
              </a:rPr>
              <a:t>・ 関係機関有志者などの参加協力 → 集う人間の多様性</a:t>
            </a:r>
            <a:endParaRPr lang="en-US" altLang="ja-JP" sz="2400" dirty="0">
              <a:latin typeface="ＭＳ Ｐゴシック" pitchFamily="50" charset="-128"/>
              <a:ea typeface="ＭＳ Ｐゴシック" pitchFamily="50" charset="-128"/>
            </a:endParaRPr>
          </a:p>
        </p:txBody>
      </p:sp>
      <p:cxnSp>
        <p:nvCxnSpPr>
          <p:cNvPr id="5" name="直線コネクタ 4"/>
          <p:cNvCxnSpPr/>
          <p:nvPr/>
        </p:nvCxnSpPr>
        <p:spPr>
          <a:xfrm>
            <a:off x="251520" y="1268760"/>
            <a:ext cx="8640960"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下矢印 6"/>
          <p:cNvSpPr/>
          <p:nvPr/>
        </p:nvSpPr>
        <p:spPr>
          <a:xfrm>
            <a:off x="1259632" y="4069803"/>
            <a:ext cx="3600400" cy="792088"/>
          </a:xfrm>
          <a:prstGeom prst="downArrow">
            <a:avLst>
              <a:gd name="adj1" fmla="val 52658"/>
              <a:gd name="adj2" fmla="val 5239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700" b="1" dirty="0" smtClean="0">
                <a:solidFill>
                  <a:srgbClr val="4F81BD">
                    <a:lumMod val="50000"/>
                  </a:srgbClr>
                </a:solidFill>
                <a:latin typeface="ＭＳ Ｐゴシック"/>
              </a:rPr>
              <a:t>対象を評価</a:t>
            </a:r>
            <a:endParaRPr lang="en-US" altLang="ja-JP" sz="1700" b="1" dirty="0" smtClean="0">
              <a:solidFill>
                <a:srgbClr val="4F81BD">
                  <a:lumMod val="50000"/>
                </a:srgbClr>
              </a:solidFill>
              <a:latin typeface="ＭＳ Ｐゴシック"/>
            </a:endParaRPr>
          </a:p>
          <a:p>
            <a:pPr algn="ctr" fontAlgn="auto">
              <a:spcBef>
                <a:spcPts val="0"/>
              </a:spcBef>
              <a:spcAft>
                <a:spcPts val="0"/>
              </a:spcAft>
            </a:pPr>
            <a:r>
              <a:rPr lang="ja-JP" altLang="en-US" sz="1700" b="1" dirty="0" smtClean="0">
                <a:solidFill>
                  <a:srgbClr val="4F81BD">
                    <a:lumMod val="50000"/>
                  </a:srgbClr>
                </a:solidFill>
                <a:latin typeface="ＭＳ Ｐゴシック"/>
              </a:rPr>
              <a:t>場の必要性を探る</a:t>
            </a:r>
            <a:endParaRPr lang="ja-JP" altLang="en-US" sz="1700" b="1" dirty="0">
              <a:solidFill>
                <a:srgbClr val="4F81BD">
                  <a:lumMod val="50000"/>
                </a:srgbClr>
              </a:solidFill>
              <a:latin typeface="ＭＳ Ｐゴシック"/>
            </a:endParaRPr>
          </a:p>
        </p:txBody>
      </p:sp>
      <p:sp>
        <p:nvSpPr>
          <p:cNvPr id="8" name="正方形/長方形 7"/>
          <p:cNvSpPr/>
          <p:nvPr/>
        </p:nvSpPr>
        <p:spPr>
          <a:xfrm>
            <a:off x="6660232" y="5229200"/>
            <a:ext cx="223224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smtClean="0">
                <a:solidFill>
                  <a:prstClr val="white"/>
                </a:solidFill>
              </a:rPr>
              <a:t>写真</a:t>
            </a:r>
            <a:endParaRPr lang="ja-JP" altLang="en-US" dirty="0">
              <a:solidFill>
                <a:prstClr val="white"/>
              </a:solidFill>
            </a:endParaRPr>
          </a:p>
        </p:txBody>
      </p:sp>
      <p:sp>
        <p:nvSpPr>
          <p:cNvPr id="9" name="正方形/長方形 8"/>
          <p:cNvSpPr/>
          <p:nvPr/>
        </p:nvSpPr>
        <p:spPr>
          <a:xfrm>
            <a:off x="5868144" y="3941440"/>
            <a:ext cx="223224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smtClean="0">
                <a:solidFill>
                  <a:prstClr val="white"/>
                </a:solidFill>
              </a:rPr>
              <a:t>写真</a:t>
            </a:r>
            <a:endParaRPr lang="ja-JP" altLang="en-US" dirty="0">
              <a:solidFill>
                <a:prstClr val="white"/>
              </a:solidFill>
            </a:endParaRPr>
          </a:p>
        </p:txBody>
      </p:sp>
      <p:pic>
        <p:nvPicPr>
          <p:cNvPr id="10" name="図 9" descr="\\192.168.12.220\share\◆足立区\◆ＰＳ（24年度～）\足立事務所写真\◆グループ活動\H25年度\H25年度一休の実りの写真\20130627一休の実り(#４通信不可)\IMG_1129.JPG"/>
          <p:cNvPicPr/>
          <p:nvPr/>
        </p:nvPicPr>
        <p:blipFill rotWithShape="1">
          <a:blip r:embed="rId2" cstate="print">
            <a:extLst>
              <a:ext uri="{BEBA8EAE-BF5A-486C-A8C5-ECC9F3942E4B}">
                <a14:imgProps xmlns:a14="http://schemas.microsoft.com/office/drawing/2010/main">
                  <a14:imgLayer r:embed="rId3">
                    <a14:imgEffect>
                      <a14:artisticMarker/>
                    </a14:imgEffect>
                    <a14:imgEffect>
                      <a14:sharpenSoften amount="-70000"/>
                    </a14:imgEffect>
                  </a14:imgLayer>
                </a14:imgProps>
              </a:ext>
              <a:ext uri="{28A0092B-C50C-407E-A947-70E740481C1C}">
                <a14:useLocalDpi xmlns:a14="http://schemas.microsoft.com/office/drawing/2010/main" val="0"/>
              </a:ext>
            </a:extLst>
          </a:blip>
          <a:srcRect r="9555" b="11291"/>
          <a:stretch/>
        </p:blipFill>
        <p:spPr bwMode="auto">
          <a:xfrm>
            <a:off x="6593684" y="5108760"/>
            <a:ext cx="2330880" cy="1576642"/>
          </a:xfrm>
          <a:prstGeom prst="rect">
            <a:avLst/>
          </a:prstGeom>
          <a:noFill/>
          <a:ln>
            <a:noFill/>
          </a:ln>
        </p:spPr>
      </p:pic>
      <p:pic>
        <p:nvPicPr>
          <p:cNvPr id="12" name="図 11" descr="\\192.168.12.220\share\◆足立区\◆ＰＳ（24年度～）\足立事務所写真\◆グループ活動\H25年度\H25年度一休の実りの写真\20130523一休の実り\P5230342.JPG"/>
          <p:cNvPicPr/>
          <p:nvPr/>
        </p:nvPicPr>
        <p:blipFill rotWithShape="1">
          <a:blip r:embed="rId4" cstate="print">
            <a:extLst>
              <a:ext uri="{BEBA8EAE-BF5A-486C-A8C5-ECC9F3942E4B}">
                <a14:imgProps xmlns:a14="http://schemas.microsoft.com/office/drawing/2010/main">
                  <a14:imgLayer r:embed="rId5">
                    <a14:imgEffect>
                      <a14:artisticMarker/>
                    </a14:imgEffect>
                    <a14:imgEffect>
                      <a14:sharpenSoften amount="-100000"/>
                    </a14:imgEffect>
                  </a14:imgLayer>
                </a14:imgProps>
              </a:ext>
              <a:ext uri="{28A0092B-C50C-407E-A947-70E740481C1C}">
                <a14:useLocalDpi xmlns:a14="http://schemas.microsoft.com/office/drawing/2010/main" val="0"/>
              </a:ext>
            </a:extLst>
          </a:blip>
          <a:srcRect l="4151" t="6541" r="3397" b="18490"/>
          <a:stretch/>
        </p:blipFill>
        <p:spPr bwMode="auto">
          <a:xfrm>
            <a:off x="5820212" y="3921386"/>
            <a:ext cx="2352188" cy="1476256"/>
          </a:xfrm>
          <a:prstGeom prst="rect">
            <a:avLst/>
          </a:prstGeom>
          <a:noFill/>
          <a:ln>
            <a:noFill/>
          </a:ln>
          <a:extLst>
            <a:ext uri="{53640926-AAD7-44D8-BBD7-CCE9431645EC}">
              <a14:shadowObscured xmlns:a14="http://schemas.microsoft.com/office/drawing/2010/main"/>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88913"/>
            <a:ext cx="1343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02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4371" y="274638"/>
            <a:ext cx="6900530" cy="1143000"/>
          </a:xfrm>
        </p:spPr>
        <p:txBody>
          <a:bodyPr>
            <a:normAutofit/>
          </a:bodyPr>
          <a:lstStyle/>
          <a:p>
            <a:r>
              <a:rPr lang="en-US" altLang="ja-JP" sz="4000" dirty="0">
                <a:latin typeface="ＭＳ Ｐゴシック" pitchFamily="50" charset="-128"/>
                <a:ea typeface="ＭＳ Ｐゴシック" pitchFamily="50" charset="-128"/>
              </a:rPr>
              <a:t>『</a:t>
            </a:r>
            <a:r>
              <a:rPr kumimoji="1" lang="ja-JP" altLang="en-US" sz="4000" dirty="0" smtClean="0">
                <a:latin typeface="ＭＳ Ｐゴシック" pitchFamily="50" charset="-128"/>
                <a:ea typeface="ＭＳ Ｐゴシック" pitchFamily="50" charset="-128"/>
              </a:rPr>
              <a:t>和みの輪</a:t>
            </a:r>
            <a:r>
              <a:rPr lang="en-US" altLang="ja-JP" sz="4000" dirty="0">
                <a:latin typeface="ＭＳ Ｐゴシック" pitchFamily="50" charset="-128"/>
                <a:ea typeface="ＭＳ Ｐゴシック" pitchFamily="50" charset="-128"/>
              </a:rPr>
              <a:t>』</a:t>
            </a:r>
            <a:endParaRPr kumimoji="1" lang="ja-JP" altLang="en-US" sz="40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23527" y="1493870"/>
            <a:ext cx="8639019" cy="4525963"/>
          </a:xfrm>
        </p:spPr>
        <p:txBody>
          <a:bodyPr>
            <a:normAutofit/>
          </a:bodyPr>
          <a:lstStyle/>
          <a:p>
            <a:pPr marL="0" indent="0">
              <a:buNone/>
            </a:pPr>
            <a:r>
              <a:rPr lang="ja-JP" altLang="en-US" sz="2800" dirty="0" smtClean="0">
                <a:latin typeface="ＭＳ Ｐゴシック" pitchFamily="50" charset="-128"/>
                <a:ea typeface="ＭＳ Ｐゴシック" pitchFamily="50" charset="-128"/>
              </a:rPr>
              <a:t>＜小集団活動の導入＞</a:t>
            </a:r>
            <a:endParaRPr lang="en-US" altLang="ja-JP" sz="800" dirty="0" smtClean="0">
              <a:latin typeface="ＭＳ Ｐゴシック" pitchFamily="50" charset="-128"/>
              <a:ea typeface="ＭＳ Ｐゴシック" pitchFamily="50" charset="-128"/>
            </a:endParaRPr>
          </a:p>
          <a:p>
            <a:r>
              <a:rPr lang="ja-JP" altLang="en-US" sz="1900" dirty="0">
                <a:latin typeface="ＭＳ Ｐゴシック" pitchFamily="50" charset="-128"/>
                <a:ea typeface="ＭＳ Ｐゴシック" pitchFamily="50" charset="-128"/>
              </a:rPr>
              <a:t>利用者の多くは</a:t>
            </a:r>
            <a:r>
              <a:rPr lang="ja-JP" altLang="en-US" sz="1900" dirty="0" smtClean="0">
                <a:latin typeface="ＭＳ Ｐゴシック" pitchFamily="50" charset="-128"/>
                <a:ea typeface="ＭＳ Ｐゴシック" pitchFamily="50" charset="-128"/>
              </a:rPr>
              <a:t>、</a:t>
            </a:r>
            <a:r>
              <a:rPr lang="ja-JP" altLang="ja-JP" sz="1900" dirty="0" smtClean="0">
                <a:latin typeface="ＭＳ Ｐゴシック" pitchFamily="50" charset="-128"/>
                <a:ea typeface="ＭＳ Ｐゴシック" pitchFamily="50" charset="-128"/>
              </a:rPr>
              <a:t>引きこもりがち</a:t>
            </a:r>
            <a:r>
              <a:rPr lang="ja-JP" altLang="en-US" sz="1900" dirty="0">
                <a:latin typeface="ＭＳ Ｐゴシック" pitchFamily="50" charset="-128"/>
                <a:ea typeface="ＭＳ Ｐゴシック" pitchFamily="50" charset="-128"/>
              </a:rPr>
              <a:t>で、</a:t>
            </a:r>
            <a:r>
              <a:rPr lang="ja-JP" altLang="ja-JP" sz="1900" dirty="0" smtClean="0">
                <a:latin typeface="ＭＳ Ｐゴシック" pitchFamily="50" charset="-128"/>
                <a:ea typeface="ＭＳ Ｐゴシック" pitchFamily="50" charset="-128"/>
              </a:rPr>
              <a:t>いざ</a:t>
            </a:r>
            <a:r>
              <a:rPr lang="ja-JP" altLang="en-US" sz="1900" dirty="0" smtClean="0">
                <a:latin typeface="ＭＳ Ｐゴシック" pitchFamily="50" charset="-128"/>
                <a:ea typeface="ＭＳ Ｐゴシック" pitchFamily="50" charset="-128"/>
              </a:rPr>
              <a:t>出かけようにも出先が少ない。</a:t>
            </a:r>
            <a:endParaRPr lang="en-US" altLang="ja-JP" sz="1900" dirty="0" smtClean="0">
              <a:latin typeface="ＭＳ Ｐゴシック" pitchFamily="50" charset="-128"/>
              <a:ea typeface="ＭＳ Ｐゴシック" pitchFamily="50" charset="-128"/>
            </a:endParaRPr>
          </a:p>
          <a:p>
            <a:r>
              <a:rPr lang="ja-JP" altLang="ja-JP" sz="1900" dirty="0" smtClean="0">
                <a:latin typeface="ＭＳ Ｐゴシック" pitchFamily="50" charset="-128"/>
                <a:ea typeface="ＭＳ Ｐゴシック" pitchFamily="50" charset="-128"/>
              </a:rPr>
              <a:t>人</a:t>
            </a:r>
            <a:r>
              <a:rPr lang="ja-JP" altLang="ja-JP" sz="1900" dirty="0">
                <a:latin typeface="ＭＳ Ｐゴシック" pitchFamily="50" charset="-128"/>
                <a:ea typeface="ＭＳ Ｐゴシック" pitchFamily="50" charset="-128"/>
              </a:rPr>
              <a:t>と関わろう</a:t>
            </a:r>
            <a:r>
              <a:rPr lang="ja-JP" altLang="ja-JP" sz="1900" dirty="0" smtClean="0">
                <a:latin typeface="ＭＳ Ｐゴシック" pitchFamily="50" charset="-128"/>
                <a:ea typeface="ＭＳ Ｐゴシック" pitchFamily="50" charset="-128"/>
              </a:rPr>
              <a:t>と</a:t>
            </a:r>
            <a:r>
              <a:rPr lang="ja-JP" altLang="en-US" sz="1900" dirty="0" smtClean="0">
                <a:latin typeface="ＭＳ Ｐゴシック" pitchFamily="50" charset="-128"/>
                <a:ea typeface="ＭＳ Ｐゴシック" pitchFamily="50" charset="-128"/>
              </a:rPr>
              <a:t>して</a:t>
            </a:r>
            <a:r>
              <a:rPr lang="ja-JP" altLang="ja-JP" sz="1900" dirty="0" smtClean="0">
                <a:latin typeface="ＭＳ Ｐゴシック" pitchFamily="50" charset="-128"/>
                <a:ea typeface="ＭＳ Ｐゴシック" pitchFamily="50" charset="-128"/>
              </a:rPr>
              <a:t>も</a:t>
            </a:r>
            <a:r>
              <a:rPr lang="ja-JP" altLang="ja-JP" sz="1900" dirty="0">
                <a:latin typeface="ＭＳ Ｐゴシック" pitchFamily="50" charset="-128"/>
                <a:ea typeface="ＭＳ Ｐゴシック" pitchFamily="50" charset="-128"/>
              </a:rPr>
              <a:t>、力み過ぎて</a:t>
            </a:r>
            <a:r>
              <a:rPr lang="ja-JP" altLang="ja-JP" sz="1900" dirty="0" smtClean="0">
                <a:latin typeface="ＭＳ Ｐゴシック" pitchFamily="50" charset="-128"/>
                <a:ea typeface="ＭＳ Ｐゴシック" pitchFamily="50" charset="-128"/>
              </a:rPr>
              <a:t>しまったり</a:t>
            </a:r>
            <a:r>
              <a:rPr lang="ja-JP" altLang="ja-JP" sz="1900" dirty="0">
                <a:latin typeface="ＭＳ Ｐゴシック" pitchFamily="50" charset="-128"/>
                <a:ea typeface="ＭＳ Ｐゴシック" pitchFamily="50" charset="-128"/>
              </a:rPr>
              <a:t>、他者の評価を気に</a:t>
            </a:r>
            <a:r>
              <a:rPr lang="ja-JP" altLang="ja-JP" sz="1900" dirty="0" smtClean="0">
                <a:latin typeface="ＭＳ Ｐゴシック" pitchFamily="50" charset="-128"/>
                <a:ea typeface="ＭＳ Ｐゴシック" pitchFamily="50" charset="-128"/>
              </a:rPr>
              <a:t>し過ぎて</a:t>
            </a:r>
            <a:r>
              <a:rPr lang="ja-JP" altLang="en-US" sz="1900" dirty="0" smtClean="0">
                <a:latin typeface="ＭＳ Ｐゴシック" pitchFamily="50" charset="-128"/>
                <a:ea typeface="ＭＳ Ｐゴシック" pitchFamily="50" charset="-128"/>
              </a:rPr>
              <a:t>しまう。</a:t>
            </a:r>
            <a:endParaRPr lang="en-US" altLang="ja-JP" sz="1900" dirty="0">
              <a:latin typeface="ＭＳ Ｐゴシック" pitchFamily="50" charset="-128"/>
              <a:ea typeface="ＭＳ Ｐゴシック" pitchFamily="50" charset="-128"/>
            </a:endParaRPr>
          </a:p>
          <a:p>
            <a:pPr>
              <a:lnSpc>
                <a:spcPts val="800"/>
              </a:lnSpc>
            </a:pPr>
            <a:endParaRPr lang="en-US" altLang="ja-JP" sz="800" dirty="0">
              <a:latin typeface="ＭＳ Ｐゴシック" pitchFamily="50" charset="-128"/>
              <a:ea typeface="ＭＳ Ｐゴシック" pitchFamily="50" charset="-128"/>
            </a:endParaRPr>
          </a:p>
          <a:p>
            <a:pPr marL="0" indent="0">
              <a:buNone/>
            </a:pPr>
            <a:r>
              <a:rPr lang="ja-JP" altLang="en-US" sz="1900" dirty="0">
                <a:latin typeface="ＭＳ Ｐゴシック" pitchFamily="50" charset="-128"/>
                <a:ea typeface="ＭＳ Ｐゴシック" pitchFamily="50" charset="-128"/>
              </a:rPr>
              <a:t>　</a:t>
            </a:r>
            <a:r>
              <a:rPr lang="ja-JP" altLang="en-US" sz="1900" dirty="0" smtClean="0">
                <a:latin typeface="ＭＳ Ｐゴシック" pitchFamily="50" charset="-128"/>
                <a:ea typeface="ＭＳ Ｐゴシック" pitchFamily="50" charset="-128"/>
              </a:rPr>
              <a:t>→ </a:t>
            </a:r>
            <a:r>
              <a:rPr lang="ja-JP" altLang="ja-JP" sz="1900" dirty="0" smtClean="0">
                <a:latin typeface="ＭＳ Ｐゴシック" pitchFamily="50" charset="-128"/>
                <a:ea typeface="ＭＳ Ｐゴシック" pitchFamily="50" charset="-128"/>
              </a:rPr>
              <a:t>思う</a:t>
            </a:r>
            <a:r>
              <a:rPr lang="ja-JP" altLang="ja-JP" sz="1900" dirty="0">
                <a:latin typeface="ＭＳ Ｐゴシック" pitchFamily="50" charset="-128"/>
                <a:ea typeface="ＭＳ Ｐゴシック" pitchFamily="50" charset="-128"/>
              </a:rPr>
              <a:t>ように</a:t>
            </a:r>
            <a:r>
              <a:rPr lang="ja-JP" altLang="ja-JP" sz="1900" dirty="0" smtClean="0">
                <a:latin typeface="ＭＳ Ｐゴシック" pitchFamily="50" charset="-128"/>
                <a:ea typeface="ＭＳ Ｐゴシック" pitchFamily="50" charset="-128"/>
              </a:rPr>
              <a:t>関われないなど</a:t>
            </a:r>
            <a:r>
              <a:rPr lang="ja-JP" altLang="ja-JP" sz="1900" dirty="0">
                <a:latin typeface="ＭＳ Ｐゴシック" pitchFamily="50" charset="-128"/>
                <a:ea typeface="ＭＳ Ｐゴシック" pitchFamily="50" charset="-128"/>
              </a:rPr>
              <a:t>の事情を抱え</a:t>
            </a:r>
            <a:r>
              <a:rPr lang="ja-JP" altLang="ja-JP" sz="1900" dirty="0" smtClean="0">
                <a:latin typeface="ＭＳ Ｐゴシック" pitchFamily="50" charset="-128"/>
                <a:ea typeface="ＭＳ Ｐゴシック" pitchFamily="50" charset="-128"/>
              </a:rPr>
              <a:t>、</a:t>
            </a:r>
            <a:r>
              <a:rPr lang="ja-JP" altLang="en-US" sz="1900" dirty="0" smtClean="0">
                <a:latin typeface="ＭＳ Ｐゴシック" pitchFamily="50" charset="-128"/>
                <a:ea typeface="ＭＳ Ｐゴシック" pitchFamily="50" charset="-128"/>
              </a:rPr>
              <a:t>練習する場が必要なことも少なくない。</a:t>
            </a:r>
            <a:endParaRPr lang="en-US" altLang="ja-JP" sz="1900" dirty="0">
              <a:latin typeface="ＭＳ Ｐゴシック" pitchFamily="50" charset="-128"/>
              <a:ea typeface="ＭＳ Ｐゴシック" pitchFamily="50" charset="-128"/>
            </a:endParaRPr>
          </a:p>
          <a:p>
            <a:pPr marL="0" indent="0">
              <a:buNone/>
            </a:pPr>
            <a:r>
              <a:rPr lang="ja-JP" altLang="en-US" sz="1900" dirty="0" smtClean="0">
                <a:latin typeface="ＭＳ Ｐゴシック" pitchFamily="50" charset="-128"/>
                <a:ea typeface="ＭＳ Ｐゴシック" pitchFamily="50" charset="-128"/>
              </a:rPr>
              <a:t>　→ 孤立しがちで、月に一度の活動では不足。足を運ぶ場を増やすことの必要性。</a:t>
            </a:r>
            <a:endParaRPr lang="en-US" altLang="ja-JP" sz="1900" dirty="0" smtClean="0">
              <a:latin typeface="ＭＳ Ｐゴシック" pitchFamily="50" charset="-128"/>
              <a:ea typeface="ＭＳ Ｐゴシック" pitchFamily="50" charset="-128"/>
            </a:endParaRPr>
          </a:p>
          <a:p>
            <a:pPr marL="0" indent="0">
              <a:buNone/>
            </a:pPr>
            <a:endParaRPr lang="en-US" altLang="ja-JP" sz="1900" dirty="0" smtClean="0">
              <a:latin typeface="ＭＳ Ｐゴシック" pitchFamily="50" charset="-128"/>
              <a:ea typeface="ＭＳ Ｐゴシック" pitchFamily="50" charset="-128"/>
            </a:endParaRPr>
          </a:p>
        </p:txBody>
      </p:sp>
      <p:cxnSp>
        <p:nvCxnSpPr>
          <p:cNvPr id="5" name="直線コネクタ 4"/>
          <p:cNvCxnSpPr/>
          <p:nvPr/>
        </p:nvCxnSpPr>
        <p:spPr>
          <a:xfrm>
            <a:off x="251520" y="1268760"/>
            <a:ext cx="8640960"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グループ化 7"/>
          <p:cNvGrpSpPr/>
          <p:nvPr/>
        </p:nvGrpSpPr>
        <p:grpSpPr>
          <a:xfrm>
            <a:off x="6040963" y="3717033"/>
            <a:ext cx="2635493" cy="1180835"/>
            <a:chOff x="5784981" y="3717033"/>
            <a:chExt cx="2635493" cy="1180835"/>
          </a:xfrm>
        </p:grpSpPr>
        <p:sp>
          <p:nvSpPr>
            <p:cNvPr id="4" name="屈折矢印 3"/>
            <p:cNvSpPr/>
            <p:nvPr/>
          </p:nvSpPr>
          <p:spPr>
            <a:xfrm rot="5400000" flipV="1">
              <a:off x="6460281" y="3041733"/>
              <a:ext cx="1180835" cy="2531435"/>
            </a:xfrm>
            <a:prstGeom prst="bentUpArrow">
              <a:avLst>
                <a:gd name="adj1" fmla="val 50000"/>
                <a:gd name="adj2" fmla="val 38744"/>
                <a:gd name="adj3" fmla="val 2838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9" name="テキスト ボックス 8"/>
            <p:cNvSpPr txBox="1"/>
            <p:nvPr/>
          </p:nvSpPr>
          <p:spPr>
            <a:xfrm>
              <a:off x="6054692" y="4118438"/>
              <a:ext cx="2365782" cy="615553"/>
            </a:xfrm>
            <a:prstGeom prst="rect">
              <a:avLst/>
            </a:prstGeom>
            <a:noFill/>
          </p:spPr>
          <p:txBody>
            <a:bodyPr wrap="square" rtlCol="0">
              <a:spAutoFit/>
            </a:bodyPr>
            <a:lstStyle/>
            <a:p>
              <a:pPr fontAlgn="auto">
                <a:spcBef>
                  <a:spcPts val="0"/>
                </a:spcBef>
                <a:spcAft>
                  <a:spcPts val="0"/>
                </a:spcAft>
              </a:pPr>
              <a:r>
                <a:rPr lang="ja-JP" altLang="en-US" sz="1700" b="1" dirty="0">
                  <a:solidFill>
                    <a:srgbClr val="4F81BD">
                      <a:lumMod val="50000"/>
                    </a:srgbClr>
                  </a:solidFill>
                  <a:latin typeface="ＭＳ Ｐゴシック"/>
                  <a:ea typeface="ＭＳ Ｐゴシック"/>
                </a:rPr>
                <a:t>週</a:t>
              </a:r>
              <a:r>
                <a:rPr lang="ja-JP" altLang="en-US" sz="1700" b="1" dirty="0" smtClean="0">
                  <a:solidFill>
                    <a:srgbClr val="4F81BD">
                      <a:lumMod val="50000"/>
                    </a:srgbClr>
                  </a:solidFill>
                  <a:latin typeface="ＭＳ Ｐゴシック"/>
                  <a:ea typeface="ＭＳ Ｐゴシック"/>
                </a:rPr>
                <a:t>に</a:t>
              </a:r>
              <a:r>
                <a:rPr lang="ja-JP" altLang="en-US" sz="1700" b="1" dirty="0">
                  <a:solidFill>
                    <a:srgbClr val="4F81BD">
                      <a:lumMod val="50000"/>
                    </a:srgbClr>
                  </a:solidFill>
                  <a:latin typeface="ＭＳ Ｐゴシック"/>
                  <a:ea typeface="ＭＳ Ｐゴシック"/>
                </a:rPr>
                <a:t>一度</a:t>
              </a:r>
              <a:r>
                <a:rPr lang="ja-JP" altLang="en-US" sz="1700" b="1" dirty="0" smtClean="0">
                  <a:solidFill>
                    <a:srgbClr val="4F81BD">
                      <a:lumMod val="50000"/>
                    </a:srgbClr>
                  </a:solidFill>
                  <a:latin typeface="ＭＳ Ｐゴシック"/>
                  <a:ea typeface="ＭＳ Ｐゴシック"/>
                </a:rPr>
                <a:t>以上の開催！</a:t>
              </a:r>
              <a:endParaRPr lang="en-US" altLang="ja-JP" sz="1700" b="1" dirty="0" smtClean="0">
                <a:solidFill>
                  <a:srgbClr val="4F81BD">
                    <a:lumMod val="50000"/>
                  </a:srgbClr>
                </a:solidFill>
                <a:latin typeface="ＭＳ Ｐゴシック"/>
                <a:ea typeface="ＭＳ Ｐゴシック"/>
              </a:endParaRPr>
            </a:p>
            <a:p>
              <a:pPr fontAlgn="auto">
                <a:spcBef>
                  <a:spcPts val="0"/>
                </a:spcBef>
                <a:spcAft>
                  <a:spcPts val="0"/>
                </a:spcAft>
              </a:pPr>
              <a:r>
                <a:rPr lang="ja-JP" altLang="en-US" sz="1700" b="1" dirty="0" smtClean="0">
                  <a:solidFill>
                    <a:srgbClr val="4F81BD">
                      <a:lumMod val="50000"/>
                    </a:srgbClr>
                  </a:solidFill>
                  <a:latin typeface="ＭＳ Ｐゴシック"/>
                  <a:ea typeface="ＭＳ Ｐゴシック"/>
                </a:rPr>
                <a:t>ふらりと立ち寄れる場！</a:t>
              </a:r>
              <a:endParaRPr lang="en-US" altLang="ja-JP" sz="1700" b="1" dirty="0" smtClean="0">
                <a:solidFill>
                  <a:srgbClr val="4F81BD">
                    <a:lumMod val="50000"/>
                  </a:srgbClr>
                </a:solidFill>
                <a:latin typeface="ＭＳ Ｐゴシック"/>
                <a:ea typeface="ＭＳ Ｐゴシック"/>
              </a:endParaRPr>
            </a:p>
          </p:txBody>
        </p:sp>
      </p:grpSp>
      <p:pic>
        <p:nvPicPr>
          <p:cNvPr id="12" name="図 11" descr="\\192.168.12.220\share\◆足立区\◆ＰＳ（24年度～）\足立事務所写真\◆グループ活動\H25年度\H25年度和みの輪写真\201306.季節の創作(７月分、尾瀬)\P6100330.JPG"/>
          <p:cNvPicPr/>
          <p:nvPr/>
        </p:nvPicPr>
        <p:blipFill rotWithShape="1">
          <a:blip r:embed="rId2" cstate="print">
            <a:extLst>
              <a:ext uri="{BEBA8EAE-BF5A-486C-A8C5-ECC9F3942E4B}">
                <a14:imgProps xmlns:a14="http://schemas.microsoft.com/office/drawing/2010/main">
                  <a14:imgLayer r:embed="rId3">
                    <a14:imgEffect>
                      <a14:artisticMarker/>
                    </a14:imgEffect>
                    <a14:imgEffect>
                      <a14:sharpenSoften amount="-100000"/>
                    </a14:imgEffect>
                  </a14:imgLayer>
                </a14:imgProps>
              </a:ext>
              <a:ext uri="{28A0092B-C50C-407E-A947-70E740481C1C}">
                <a14:useLocalDpi xmlns:a14="http://schemas.microsoft.com/office/drawing/2010/main" val="0"/>
              </a:ext>
            </a:extLst>
          </a:blip>
          <a:srcRect l="3936" t="17801" r="2755" b="13958"/>
          <a:stretch/>
        </p:blipFill>
        <p:spPr bwMode="auto">
          <a:xfrm>
            <a:off x="7228997" y="4869160"/>
            <a:ext cx="1733550" cy="1035306"/>
          </a:xfrm>
          <a:prstGeom prst="rect">
            <a:avLst/>
          </a:prstGeom>
          <a:noFill/>
          <a:ln>
            <a:noFill/>
          </a:ln>
          <a:extLst>
            <a:ext uri="{53640926-AAD7-44D8-BBD7-CCE9431645EC}">
              <a14:shadowObscured xmlns:a14="http://schemas.microsoft.com/office/drawing/2010/main"/>
            </a:ext>
          </a:extLst>
        </p:spPr>
      </p:pic>
      <p:pic>
        <p:nvPicPr>
          <p:cNvPr id="13" name="図 12" descr="\\192.168.12.220\share\◆足立区\◆ＰＳ（24年度～）\足立事務所写真\◆グループ活動\H25年度\H25年度和みの輪写真\20130606.夕暮れの集い②\P6060352.JPG"/>
          <p:cNvPicPr/>
          <p:nvPr/>
        </p:nvPicPr>
        <p:blipFill rotWithShape="1">
          <a:blip r:embed="rId4" cstate="print">
            <a:extLst>
              <a:ext uri="{BEBA8EAE-BF5A-486C-A8C5-ECC9F3942E4B}">
                <a14:imgProps xmlns:a14="http://schemas.microsoft.com/office/drawing/2010/main">
                  <a14:imgLayer r:embed="rId5">
                    <a14:imgEffect>
                      <a14:artisticMarker/>
                    </a14:imgEffect>
                    <a14:imgEffect>
                      <a14:sharpenSoften amount="-100000"/>
                    </a14:imgEffect>
                  </a14:imgLayer>
                </a14:imgProps>
              </a:ext>
              <a:ext uri="{28A0092B-C50C-407E-A947-70E740481C1C}">
                <a14:useLocalDpi xmlns:a14="http://schemas.microsoft.com/office/drawing/2010/main" val="0"/>
              </a:ext>
            </a:extLst>
          </a:blip>
          <a:srcRect b="11302"/>
          <a:stretch/>
        </p:blipFill>
        <p:spPr bwMode="auto">
          <a:xfrm>
            <a:off x="6112971" y="5634054"/>
            <a:ext cx="1843405" cy="1035306"/>
          </a:xfrm>
          <a:prstGeom prst="rect">
            <a:avLst/>
          </a:prstGeom>
          <a:noFill/>
          <a:ln>
            <a:noFill/>
          </a:ln>
        </p:spPr>
      </p:pic>
      <p:graphicFrame>
        <p:nvGraphicFramePr>
          <p:cNvPr id="14" name="表 13"/>
          <p:cNvGraphicFramePr>
            <a:graphicFrameLocks noGrp="1"/>
          </p:cNvGraphicFramePr>
          <p:nvPr>
            <p:extLst/>
          </p:nvPr>
        </p:nvGraphicFramePr>
        <p:xfrm>
          <a:off x="251517" y="3718502"/>
          <a:ext cx="5688636" cy="2950858"/>
        </p:xfrm>
        <a:graphic>
          <a:graphicData uri="http://schemas.openxmlformats.org/drawingml/2006/table">
            <a:tbl>
              <a:tblPr firstRow="1" firstCol="1" bandRow="1">
                <a:tableStyleId>{5C22544A-7EE6-4342-B048-85BDC9FD1C3A}</a:tableStyleId>
              </a:tblPr>
              <a:tblGrid>
                <a:gridCol w="534472"/>
                <a:gridCol w="1112238"/>
                <a:gridCol w="898206"/>
                <a:gridCol w="823355"/>
                <a:gridCol w="823355"/>
                <a:gridCol w="823355"/>
                <a:gridCol w="673655"/>
              </a:tblGrid>
              <a:tr h="431686">
                <a:tc>
                  <a:txBody>
                    <a:bodyPr/>
                    <a:lstStyle/>
                    <a:p>
                      <a:pPr algn="ctr">
                        <a:spcAft>
                          <a:spcPts val="0"/>
                        </a:spcAft>
                      </a:pPr>
                      <a:r>
                        <a:rPr lang="ja-JP" sz="1400" kern="100" dirty="0">
                          <a:effectLst/>
                        </a:rPr>
                        <a:t>曜日</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a:effectLst/>
                        </a:rPr>
                        <a:t>月曜日</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a:effectLst/>
                        </a:rPr>
                        <a:t>火曜日</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smtClean="0">
                          <a:effectLst/>
                        </a:rPr>
                        <a:t>水</a:t>
                      </a:r>
                      <a:r>
                        <a:rPr lang="ja-JP" altLang="en-US" sz="1400" kern="100" dirty="0" smtClean="0">
                          <a:effectLst/>
                        </a:rPr>
                        <a:t>曜</a:t>
                      </a:r>
                      <a:r>
                        <a:rPr lang="ja-JP" sz="1400" kern="100" dirty="0" smtClean="0">
                          <a:effectLst/>
                        </a:rPr>
                        <a:t>日</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a:effectLst/>
                        </a:rPr>
                        <a:t>木曜日</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a:effectLst/>
                        </a:rPr>
                        <a:t>金曜日</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en-US" sz="1400" kern="100" dirty="0">
                          <a:effectLst/>
                        </a:rPr>
                        <a:t> </a:t>
                      </a:r>
                      <a:r>
                        <a:rPr lang="ja-JP" sz="1300" kern="100" dirty="0">
                          <a:effectLst/>
                        </a:rPr>
                        <a:t>不定期 </a:t>
                      </a:r>
                      <a:endParaRPr lang="ja-JP" sz="1300" kern="100" dirty="0">
                        <a:effectLst/>
                        <a:latin typeface="Century"/>
                        <a:ea typeface="ＭＳ 明朝"/>
                        <a:cs typeface="Times New Roman"/>
                      </a:endParaRPr>
                    </a:p>
                  </a:txBody>
                  <a:tcPr marL="68580" marR="68580" marT="0" marB="0" anchor="ctr"/>
                </a:tc>
              </a:tr>
              <a:tr h="588158">
                <a:tc>
                  <a:txBody>
                    <a:bodyPr/>
                    <a:lstStyle/>
                    <a:p>
                      <a:pPr algn="ctr">
                        <a:spcAft>
                          <a:spcPts val="0"/>
                        </a:spcAft>
                      </a:pPr>
                      <a:r>
                        <a:rPr lang="ja-JP" sz="1400" kern="100" dirty="0">
                          <a:effectLst/>
                        </a:rPr>
                        <a:t>種目</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a:effectLst/>
                        </a:rPr>
                        <a:t>季節の創作ボランティア</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a:effectLst/>
                        </a:rPr>
                        <a:t>気まぐれ音楽喫茶</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altLang="en-US" sz="1400" kern="100" dirty="0" smtClean="0">
                          <a:effectLst/>
                        </a:rPr>
                        <a:t>夜の</a:t>
                      </a:r>
                      <a:endParaRPr lang="en-US" altLang="ja-JP" sz="1400" kern="100" dirty="0" smtClean="0">
                        <a:effectLst/>
                      </a:endParaRPr>
                    </a:p>
                    <a:p>
                      <a:pPr algn="ctr">
                        <a:spcAft>
                          <a:spcPts val="0"/>
                        </a:spcAft>
                      </a:pPr>
                      <a:r>
                        <a:rPr lang="ja-JP" sz="1400" kern="100" dirty="0" smtClean="0">
                          <a:effectLst/>
                        </a:rPr>
                        <a:t>上映会</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smtClean="0">
                          <a:effectLst/>
                        </a:rPr>
                        <a:t>夕暮</a:t>
                      </a:r>
                      <a:r>
                        <a:rPr lang="ja-JP" altLang="en-US" sz="1400" kern="100" dirty="0" smtClean="0">
                          <a:effectLst/>
                        </a:rPr>
                        <a:t>れ</a:t>
                      </a:r>
                      <a:r>
                        <a:rPr lang="ja-JP" sz="1400" kern="100" dirty="0" smtClean="0">
                          <a:effectLst/>
                        </a:rPr>
                        <a:t>の集い</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a:effectLst/>
                        </a:rPr>
                        <a:t>お昼の寄合い</a:t>
                      </a:r>
                      <a:endParaRPr lang="ja-JP" sz="1400" kern="10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smtClean="0">
                          <a:effectLst/>
                        </a:rPr>
                        <a:t>一期</a:t>
                      </a:r>
                      <a:endParaRPr lang="en-US" altLang="ja-JP" sz="1400" kern="100" dirty="0" smtClean="0">
                        <a:effectLst/>
                      </a:endParaRPr>
                    </a:p>
                    <a:p>
                      <a:pPr algn="ctr">
                        <a:spcAft>
                          <a:spcPts val="0"/>
                        </a:spcAft>
                      </a:pPr>
                      <a:r>
                        <a:rPr lang="ja-JP" sz="1400" kern="100" dirty="0" smtClean="0">
                          <a:effectLst/>
                        </a:rPr>
                        <a:t>一会</a:t>
                      </a:r>
                      <a:endParaRPr lang="ja-JP" sz="1400" kern="100" dirty="0">
                        <a:effectLst/>
                        <a:latin typeface="Century"/>
                        <a:ea typeface="ＭＳ 明朝"/>
                        <a:cs typeface="Times New Roman"/>
                      </a:endParaRPr>
                    </a:p>
                  </a:txBody>
                  <a:tcPr marL="68580" marR="68580" marT="0" marB="0" anchor="ctr"/>
                </a:tc>
              </a:tr>
              <a:tr h="291384">
                <a:tc>
                  <a:txBody>
                    <a:bodyPr/>
                    <a:lstStyle/>
                    <a:p>
                      <a:pPr algn="ctr">
                        <a:spcAft>
                          <a:spcPts val="0"/>
                        </a:spcAft>
                      </a:pPr>
                      <a:r>
                        <a:rPr lang="ja-JP" sz="1400" kern="100" dirty="0">
                          <a:effectLst/>
                        </a:rPr>
                        <a:t>頻度</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a:effectLst/>
                        </a:rPr>
                        <a:t>毎週月曜</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a:effectLst/>
                        </a:rPr>
                        <a:t>第</a:t>
                      </a:r>
                      <a:r>
                        <a:rPr lang="en-US" sz="1400" kern="100" dirty="0">
                          <a:effectLst/>
                        </a:rPr>
                        <a:t>5</a:t>
                      </a:r>
                      <a:r>
                        <a:rPr lang="ja-JP" sz="1400" kern="100" dirty="0">
                          <a:effectLst/>
                        </a:rPr>
                        <a:t>火曜</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a:effectLst/>
                        </a:rPr>
                        <a:t>第</a:t>
                      </a:r>
                      <a:r>
                        <a:rPr lang="en-US" sz="1400" kern="100" dirty="0">
                          <a:effectLst/>
                        </a:rPr>
                        <a:t>3</a:t>
                      </a:r>
                      <a:r>
                        <a:rPr lang="ja-JP" sz="1400" kern="100" dirty="0">
                          <a:effectLst/>
                        </a:rPr>
                        <a:t>水曜</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a:effectLst/>
                        </a:rPr>
                        <a:t>第</a:t>
                      </a:r>
                      <a:r>
                        <a:rPr lang="en-US" sz="1400" kern="100" dirty="0">
                          <a:effectLst/>
                        </a:rPr>
                        <a:t>1</a:t>
                      </a:r>
                      <a:r>
                        <a:rPr lang="ja-JP" sz="1400" kern="100" dirty="0">
                          <a:effectLst/>
                        </a:rPr>
                        <a:t>木曜</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400" kern="100">
                          <a:effectLst/>
                        </a:rPr>
                        <a:t>第</a:t>
                      </a:r>
                      <a:r>
                        <a:rPr lang="en-US" sz="1400" kern="100">
                          <a:effectLst/>
                        </a:rPr>
                        <a:t>2</a:t>
                      </a:r>
                      <a:r>
                        <a:rPr lang="ja-JP" sz="1400" kern="100">
                          <a:effectLst/>
                        </a:rPr>
                        <a:t>金曜</a:t>
                      </a:r>
                      <a:endParaRPr lang="ja-JP" sz="1400" kern="100">
                        <a:effectLst/>
                        <a:latin typeface="Century"/>
                        <a:ea typeface="ＭＳ 明朝"/>
                        <a:cs typeface="Times New Roman"/>
                      </a:endParaRPr>
                    </a:p>
                  </a:txBody>
                  <a:tcPr marL="68580" marR="68580" marT="0" marB="0" anchor="ctr"/>
                </a:tc>
                <a:tc>
                  <a:txBody>
                    <a:bodyPr/>
                    <a:lstStyle/>
                    <a:p>
                      <a:pPr algn="ctr">
                        <a:spcAft>
                          <a:spcPts val="0"/>
                        </a:spcAft>
                      </a:pPr>
                      <a:r>
                        <a:rPr lang="ja-JP" sz="1400" kern="100" dirty="0">
                          <a:effectLst/>
                        </a:rPr>
                        <a:t>不定期</a:t>
                      </a:r>
                      <a:endParaRPr lang="ja-JP" sz="1400" kern="100" dirty="0">
                        <a:effectLst/>
                        <a:latin typeface="Century"/>
                        <a:ea typeface="ＭＳ 明朝"/>
                        <a:cs typeface="Times New Roman"/>
                      </a:endParaRPr>
                    </a:p>
                  </a:txBody>
                  <a:tcPr marL="68580" marR="68580" marT="0" marB="0" anchor="ctr"/>
                </a:tc>
              </a:tr>
              <a:tr h="437076">
                <a:tc>
                  <a:txBody>
                    <a:bodyPr/>
                    <a:lstStyle/>
                    <a:p>
                      <a:pPr algn="ctr">
                        <a:spcAft>
                          <a:spcPts val="0"/>
                        </a:spcAft>
                      </a:pPr>
                      <a:r>
                        <a:rPr lang="ja-JP" sz="1400" kern="100" dirty="0">
                          <a:effectLst/>
                        </a:rPr>
                        <a:t>時間</a:t>
                      </a:r>
                      <a:endParaRPr lang="ja-JP" sz="1400" kern="100" dirty="0">
                        <a:effectLst/>
                        <a:latin typeface="Century"/>
                        <a:ea typeface="ＭＳ 明朝"/>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smtClean="0">
                          <a:effectLst/>
                        </a:rPr>
                        <a:t>0900-1000</a:t>
                      </a:r>
                    </a:p>
                    <a:p>
                      <a:pPr algn="ctr">
                        <a:spcAft>
                          <a:spcPts val="0"/>
                        </a:spcAft>
                      </a:pPr>
                      <a:r>
                        <a:rPr lang="en-US" sz="1400" kern="100" dirty="0" smtClean="0">
                          <a:effectLst/>
                        </a:rPr>
                        <a:t>1900-2000</a:t>
                      </a:r>
                      <a:endParaRPr lang="ja-JP" sz="1400" kern="100" dirty="0">
                        <a:effectLst/>
                        <a:latin typeface="Century"/>
                        <a:ea typeface="ＭＳ 明朝"/>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rPr>
                        <a:t>1915-2030</a:t>
                      </a:r>
                      <a:endParaRPr lang="ja-JP" sz="1400" kern="100" dirty="0">
                        <a:effectLst/>
                        <a:latin typeface="Century"/>
                        <a:ea typeface="ＭＳ 明朝"/>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smtClean="0">
                          <a:effectLst/>
                        </a:rPr>
                        <a:t>1800</a:t>
                      </a:r>
                      <a:r>
                        <a:rPr lang="en-US" altLang="ja-JP" sz="1400" kern="100" dirty="0" smtClean="0">
                          <a:effectLst/>
                        </a:rPr>
                        <a:t>-</a:t>
                      </a:r>
                      <a:r>
                        <a:rPr lang="en-US" sz="1400" kern="100" dirty="0" smtClean="0">
                          <a:effectLst/>
                        </a:rPr>
                        <a:t>2000</a:t>
                      </a:r>
                      <a:endParaRPr lang="ja-JP" sz="1400" kern="100" dirty="0">
                        <a:effectLst/>
                        <a:latin typeface="Century"/>
                        <a:ea typeface="ＭＳ 明朝"/>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rPr>
                        <a:t>1730-2000</a:t>
                      </a:r>
                      <a:endParaRPr lang="ja-JP" sz="1400" kern="100" dirty="0">
                        <a:effectLst/>
                        <a:latin typeface="Century"/>
                        <a:ea typeface="ＭＳ 明朝"/>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rPr>
                        <a:t>1130-1300</a:t>
                      </a:r>
                      <a:endParaRPr lang="ja-JP" sz="1400" kern="100" dirty="0">
                        <a:effectLst/>
                        <a:latin typeface="Century"/>
                        <a:ea typeface="ＭＳ 明朝"/>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ja-JP" sz="1400" kern="100" dirty="0">
                          <a:effectLst/>
                        </a:rPr>
                        <a:t>都度の計画</a:t>
                      </a:r>
                      <a:endParaRPr lang="ja-JP" sz="1400" kern="100" dirty="0">
                        <a:effectLst/>
                        <a:latin typeface="Century"/>
                        <a:ea typeface="ＭＳ 明朝"/>
                        <a:cs typeface="Times New Roman"/>
                      </a:endParaRPr>
                    </a:p>
                  </a:txBody>
                  <a:tcPr marL="68580" marR="68580" marT="0" marB="0" anchor="ctr">
                    <a:lnB w="12700" cap="flat" cmpd="sng" algn="ctr">
                      <a:solidFill>
                        <a:schemeClr val="tx1"/>
                      </a:solidFill>
                      <a:prstDash val="solid"/>
                      <a:round/>
                      <a:headEnd type="none" w="med" len="med"/>
                      <a:tailEnd type="none" w="med" len="med"/>
                    </a:lnB>
                  </a:tcPr>
                </a:tc>
              </a:tr>
              <a:tr h="1202554">
                <a:tc>
                  <a:txBody>
                    <a:bodyPr/>
                    <a:lstStyle/>
                    <a:p>
                      <a:pPr algn="ctr">
                        <a:spcAft>
                          <a:spcPts val="0"/>
                        </a:spcAft>
                      </a:pPr>
                      <a:r>
                        <a:rPr lang="ja-JP" altLang="en-US" sz="1400" kern="100" dirty="0" smtClean="0">
                          <a:effectLst/>
                          <a:latin typeface="Century"/>
                          <a:ea typeface="ＭＳ 明朝"/>
                          <a:cs typeface="Times New Roman"/>
                        </a:rPr>
                        <a:t>内容</a:t>
                      </a:r>
                      <a:endParaRPr lang="ja-JP" sz="1400" kern="100" dirty="0">
                        <a:effectLst/>
                        <a:latin typeface="Century"/>
                        <a:ea typeface="ＭＳ 明朝"/>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l">
                        <a:spcAft>
                          <a:spcPts val="0"/>
                        </a:spcAft>
                      </a:pPr>
                      <a:r>
                        <a:rPr lang="ja-JP" altLang="en-US" sz="1300" kern="100" dirty="0" smtClean="0">
                          <a:effectLst/>
                          <a:latin typeface="Century"/>
                          <a:ea typeface="ＭＳ 明朝"/>
                          <a:cs typeface="Times New Roman"/>
                        </a:rPr>
                        <a:t>創作。</a:t>
                      </a:r>
                      <a:endParaRPr lang="en-US" altLang="ja-JP" sz="1300" kern="100" dirty="0" smtClean="0">
                        <a:effectLst/>
                        <a:latin typeface="Century"/>
                        <a:ea typeface="ＭＳ 明朝"/>
                        <a:cs typeface="Times New Roman"/>
                      </a:endParaRPr>
                    </a:p>
                    <a:p>
                      <a:pPr algn="l">
                        <a:spcAft>
                          <a:spcPts val="0"/>
                        </a:spcAft>
                      </a:pPr>
                      <a:r>
                        <a:rPr lang="ja-JP" altLang="en-US" sz="1300" kern="100" dirty="0" smtClean="0">
                          <a:effectLst/>
                          <a:latin typeface="Century"/>
                          <a:ea typeface="ＭＳ 明朝"/>
                          <a:cs typeface="Times New Roman"/>
                        </a:rPr>
                        <a:t>季節感を意識した貼り絵作業。</a:t>
                      </a:r>
                      <a:endParaRPr lang="en-US" altLang="ja-JP" sz="1300" kern="100" dirty="0" smtClean="0">
                        <a:effectLst/>
                        <a:latin typeface="Century"/>
                        <a:ea typeface="ＭＳ 明朝"/>
                        <a:cs typeface="Times New Roman"/>
                      </a:endParaRPr>
                    </a:p>
                    <a:p>
                      <a:pPr algn="l">
                        <a:spcAft>
                          <a:spcPts val="0"/>
                        </a:spcAft>
                      </a:pPr>
                      <a:r>
                        <a:rPr lang="ja-JP" altLang="en-US" sz="1300" kern="100" dirty="0" smtClean="0">
                          <a:effectLst/>
                          <a:latin typeface="Century"/>
                          <a:ea typeface="ＭＳ 明朝"/>
                          <a:cs typeface="Times New Roman"/>
                        </a:rPr>
                        <a:t>ひと月かけて完成へ。</a:t>
                      </a:r>
                      <a:endParaRPr lang="ja-JP" sz="1300" kern="100" dirty="0">
                        <a:effectLst/>
                        <a:latin typeface="Century"/>
                        <a:ea typeface="ＭＳ 明朝"/>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l">
                        <a:spcAft>
                          <a:spcPts val="0"/>
                        </a:spcAft>
                      </a:pPr>
                      <a:r>
                        <a:rPr lang="ja-JP" altLang="en-US" sz="1300" kern="100" dirty="0" smtClean="0">
                          <a:effectLst/>
                          <a:latin typeface="Century"/>
                          <a:ea typeface="ＭＳ 明朝"/>
                          <a:cs typeface="Times New Roman"/>
                        </a:rPr>
                        <a:t>喫茶店。</a:t>
                      </a:r>
                      <a:endParaRPr lang="en-US" altLang="ja-JP" sz="1300" kern="100" dirty="0" smtClean="0">
                        <a:effectLst/>
                        <a:latin typeface="Century"/>
                        <a:ea typeface="ＭＳ 明朝"/>
                        <a:cs typeface="Times New Roman"/>
                      </a:endParaRPr>
                    </a:p>
                    <a:p>
                      <a:pPr algn="l">
                        <a:spcAft>
                          <a:spcPts val="0"/>
                        </a:spcAft>
                      </a:pPr>
                      <a:r>
                        <a:rPr lang="ja-JP" altLang="en-US" sz="1300" kern="100" dirty="0" smtClean="0">
                          <a:effectLst/>
                          <a:latin typeface="Century"/>
                          <a:ea typeface="ＭＳ 明朝"/>
                          <a:cs typeface="Times New Roman"/>
                        </a:rPr>
                        <a:t>二の足を踏んでいる利用者への伏線として。</a:t>
                      </a:r>
                      <a:endParaRPr lang="en-US" altLang="ja-JP" sz="1300" kern="100" dirty="0" smtClean="0">
                        <a:effectLst/>
                        <a:latin typeface="Century"/>
                        <a:ea typeface="ＭＳ 明朝"/>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l">
                        <a:spcAft>
                          <a:spcPts val="0"/>
                        </a:spcAft>
                      </a:pPr>
                      <a:r>
                        <a:rPr lang="ja-JP" altLang="en-US" sz="1300" kern="100" dirty="0" smtClean="0">
                          <a:effectLst/>
                          <a:latin typeface="Century"/>
                          <a:ea typeface="ＭＳ 明朝"/>
                          <a:cs typeface="Times New Roman"/>
                        </a:rPr>
                        <a:t>鑑賞。</a:t>
                      </a:r>
                      <a:endParaRPr lang="en-US" altLang="ja-JP" sz="1300" kern="100" dirty="0" smtClean="0">
                        <a:effectLst/>
                        <a:latin typeface="Century"/>
                        <a:ea typeface="ＭＳ 明朝"/>
                        <a:cs typeface="Times New Roman"/>
                      </a:endParaRPr>
                    </a:p>
                    <a:p>
                      <a:pPr algn="l">
                        <a:spcAft>
                          <a:spcPts val="0"/>
                        </a:spcAft>
                      </a:pPr>
                      <a:r>
                        <a:rPr lang="ja-JP" altLang="en-US" sz="1300" kern="100" dirty="0" smtClean="0">
                          <a:effectLst/>
                          <a:latin typeface="Century"/>
                          <a:ea typeface="ＭＳ 明朝"/>
                          <a:cs typeface="Times New Roman"/>
                        </a:rPr>
                        <a:t>活動内容にもたれ、受動的な参加ができる場。</a:t>
                      </a:r>
                      <a:endParaRPr lang="en-US" altLang="ja-JP" sz="1300" kern="100" dirty="0" smtClean="0">
                        <a:effectLst/>
                        <a:latin typeface="Century"/>
                        <a:ea typeface="ＭＳ 明朝"/>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l">
                        <a:spcAft>
                          <a:spcPts val="0"/>
                        </a:spcAft>
                      </a:pPr>
                      <a:r>
                        <a:rPr lang="ja-JP" altLang="en-US" sz="1300" kern="100" dirty="0" smtClean="0">
                          <a:effectLst/>
                          <a:latin typeface="Century"/>
                          <a:ea typeface="ＭＳ 明朝"/>
                          <a:cs typeface="Times New Roman"/>
                        </a:rPr>
                        <a:t>パラレルな場。</a:t>
                      </a:r>
                      <a:endParaRPr lang="en-US" altLang="ja-JP" sz="1300" kern="100" dirty="0" smtClean="0">
                        <a:effectLst/>
                        <a:latin typeface="Century"/>
                        <a:ea typeface="ＭＳ 明朝"/>
                        <a:cs typeface="Times New Roman"/>
                      </a:endParaRPr>
                    </a:p>
                    <a:p>
                      <a:pPr algn="l">
                        <a:spcAft>
                          <a:spcPts val="0"/>
                        </a:spcAft>
                      </a:pPr>
                      <a:r>
                        <a:rPr lang="ja-JP" altLang="en-US" sz="1300" kern="100" dirty="0" smtClean="0">
                          <a:effectLst/>
                          <a:latin typeface="Century"/>
                          <a:ea typeface="ＭＳ 明朝"/>
                          <a:cs typeface="Times New Roman"/>
                        </a:rPr>
                        <a:t>本人の意思決定で場を過ごす。</a:t>
                      </a:r>
                      <a:endParaRPr lang="ja-JP" sz="1300" kern="100" dirty="0">
                        <a:effectLst/>
                        <a:latin typeface="Century"/>
                        <a:ea typeface="ＭＳ 明朝"/>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l">
                        <a:spcAft>
                          <a:spcPts val="0"/>
                        </a:spcAft>
                      </a:pPr>
                      <a:r>
                        <a:rPr lang="ja-JP" altLang="en-US" sz="1300" kern="100" dirty="0" smtClean="0">
                          <a:effectLst/>
                          <a:latin typeface="Century"/>
                          <a:ea typeface="ＭＳ 明朝"/>
                          <a:cs typeface="Times New Roman"/>
                        </a:rPr>
                        <a:t>食事。</a:t>
                      </a:r>
                      <a:endParaRPr lang="en-US" altLang="ja-JP" sz="1300" kern="100" dirty="0" smtClean="0">
                        <a:effectLst/>
                        <a:latin typeface="Century"/>
                        <a:ea typeface="ＭＳ 明朝"/>
                        <a:cs typeface="Times New Roman"/>
                      </a:endParaRPr>
                    </a:p>
                    <a:p>
                      <a:pPr algn="l">
                        <a:spcAft>
                          <a:spcPts val="0"/>
                        </a:spcAft>
                      </a:pPr>
                      <a:r>
                        <a:rPr lang="ja-JP" altLang="en-US" sz="1300" kern="100" dirty="0" smtClean="0">
                          <a:effectLst/>
                          <a:latin typeface="Century"/>
                          <a:ea typeface="ＭＳ 明朝"/>
                          <a:cs typeface="Times New Roman"/>
                        </a:rPr>
                        <a:t>昼食を持ち寄って、ゆったり昼食の時を過ごす。</a:t>
                      </a:r>
                      <a:endParaRPr lang="ja-JP" sz="1300" kern="100" dirty="0">
                        <a:effectLst/>
                        <a:latin typeface="Century"/>
                        <a:ea typeface="ＭＳ 明朝"/>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l">
                        <a:spcAft>
                          <a:spcPts val="0"/>
                        </a:spcAft>
                      </a:pPr>
                      <a:r>
                        <a:rPr lang="ja-JP" altLang="en-US" sz="1300" kern="100" dirty="0" smtClean="0">
                          <a:effectLst/>
                          <a:latin typeface="Century"/>
                          <a:ea typeface="ＭＳ 明朝"/>
                          <a:cs typeface="Times New Roman"/>
                        </a:rPr>
                        <a:t>地域活動。</a:t>
                      </a:r>
                      <a:endParaRPr lang="en-US" altLang="ja-JP" sz="1300" kern="100" dirty="0" smtClean="0">
                        <a:effectLst/>
                        <a:latin typeface="Century"/>
                        <a:ea typeface="ＭＳ 明朝"/>
                        <a:cs typeface="Times New Roman"/>
                      </a:endParaRPr>
                    </a:p>
                    <a:p>
                      <a:pPr algn="l">
                        <a:spcAft>
                          <a:spcPts val="0"/>
                        </a:spcAft>
                      </a:pPr>
                      <a:r>
                        <a:rPr lang="ja-JP" altLang="en-US" sz="1300" kern="100" dirty="0" smtClean="0">
                          <a:effectLst/>
                          <a:latin typeface="Century"/>
                          <a:ea typeface="ＭＳ 明朝"/>
                          <a:cs typeface="Times New Roman"/>
                        </a:rPr>
                        <a:t>資源を活用。共に足を運ぶ</a:t>
                      </a:r>
                      <a:r>
                        <a:rPr lang="ja-JP" altLang="en-US" sz="1300" kern="100" dirty="0">
                          <a:effectLst/>
                          <a:latin typeface="Century"/>
                          <a:ea typeface="ＭＳ 明朝"/>
                          <a:cs typeface="Times New Roman"/>
                        </a:rPr>
                        <a:t>。</a:t>
                      </a:r>
                      <a:endParaRPr lang="en-US" altLang="ja-JP" sz="1300" kern="100" dirty="0" smtClean="0">
                        <a:effectLst/>
                        <a:latin typeface="Century"/>
                        <a:ea typeface="ＭＳ 明朝"/>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bl>
          </a:graphicData>
        </a:graphic>
      </p:graphicFrame>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88913"/>
            <a:ext cx="1343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89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0306" y="274638"/>
            <a:ext cx="6496493" cy="1143000"/>
          </a:xfrm>
        </p:spPr>
        <p:txBody>
          <a:bodyPr>
            <a:normAutofit/>
          </a:bodyPr>
          <a:lstStyle/>
          <a:p>
            <a:r>
              <a:rPr lang="ja-JP" altLang="en-US" sz="4000" dirty="0" smtClean="0">
                <a:latin typeface="ＭＳ Ｐゴシック" pitchFamily="50" charset="-128"/>
                <a:ea typeface="ＭＳ Ｐゴシック" pitchFamily="50" charset="-128"/>
              </a:rPr>
              <a:t>参加者の「声」</a:t>
            </a:r>
            <a:endParaRPr kumimoji="1" lang="ja-JP" altLang="en-US" sz="40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251520" y="1600200"/>
            <a:ext cx="8640960" cy="5141168"/>
          </a:xfrm>
        </p:spPr>
        <p:txBody>
          <a:bodyPr>
            <a:normAutofit/>
          </a:bodyPr>
          <a:lstStyle/>
          <a:p>
            <a:pPr marL="0" indent="0">
              <a:buNone/>
            </a:pPr>
            <a:r>
              <a:rPr lang="ja-JP" altLang="en-US" sz="2800" dirty="0" smtClean="0">
                <a:latin typeface="ＭＳ Ｐゴシック" pitchFamily="50" charset="-128"/>
                <a:ea typeface="ＭＳ Ｐゴシック" pitchFamily="50" charset="-128"/>
              </a:rPr>
              <a:t>＜～感想より</a:t>
            </a:r>
            <a:r>
              <a:rPr lang="en-US" altLang="ja-JP" sz="2800" dirty="0" smtClean="0">
                <a:latin typeface="ＭＳ Ｐゴシック" pitchFamily="50" charset="-128"/>
                <a:ea typeface="ＭＳ Ｐゴシック" pitchFamily="50" charset="-128"/>
              </a:rPr>
              <a:t>(</a:t>
            </a:r>
            <a:r>
              <a:rPr lang="ja-JP" altLang="en-US" sz="2800" dirty="0" smtClean="0">
                <a:latin typeface="ＭＳ Ｐゴシック" pitchFamily="50" charset="-128"/>
                <a:ea typeface="ＭＳ Ｐゴシック" pitchFamily="50" charset="-128"/>
              </a:rPr>
              <a:t>抜粋</a:t>
            </a:r>
            <a:r>
              <a:rPr lang="en-US" altLang="ja-JP" sz="2800" dirty="0" smtClean="0">
                <a:latin typeface="ＭＳ Ｐゴシック" pitchFamily="50" charset="-128"/>
                <a:ea typeface="ＭＳ Ｐゴシック" pitchFamily="50" charset="-128"/>
              </a:rPr>
              <a:t>)</a:t>
            </a:r>
            <a:r>
              <a:rPr lang="ja-JP" altLang="en-US" sz="2800" dirty="0" smtClean="0">
                <a:latin typeface="ＭＳ Ｐゴシック" pitchFamily="50" charset="-128"/>
                <a:ea typeface="ＭＳ Ｐゴシック" pitchFamily="50" charset="-128"/>
              </a:rPr>
              <a:t>～＞</a:t>
            </a:r>
            <a:endParaRPr lang="en-US" altLang="ja-JP" sz="2800" dirty="0" smtClean="0">
              <a:latin typeface="ＭＳ Ｐゴシック" pitchFamily="50" charset="-128"/>
              <a:ea typeface="ＭＳ Ｐゴシック" pitchFamily="50" charset="-128"/>
            </a:endParaRPr>
          </a:p>
          <a:p>
            <a:pPr>
              <a:buFont typeface="Wingdings" pitchFamily="2" charset="2"/>
              <a:buChar char="Ø"/>
            </a:pPr>
            <a:r>
              <a:rPr lang="ja-JP" altLang="ja-JP" sz="2800" dirty="0">
                <a:latin typeface="ＭＳ Ｐゴシック" pitchFamily="50" charset="-128"/>
                <a:ea typeface="ＭＳ Ｐゴシック" pitchFamily="50" charset="-128"/>
              </a:rPr>
              <a:t>「久しぶりに人と</a:t>
            </a:r>
            <a:r>
              <a:rPr lang="ja-JP" altLang="ja-JP" sz="2800" dirty="0" smtClean="0">
                <a:latin typeface="ＭＳ Ｐゴシック" pitchFamily="50" charset="-128"/>
                <a:ea typeface="ＭＳ Ｐゴシック" pitchFamily="50" charset="-128"/>
              </a:rPr>
              <a:t>会話</a:t>
            </a:r>
            <a:r>
              <a:rPr lang="ja-JP" altLang="ja-JP" sz="2800" dirty="0">
                <a:latin typeface="ＭＳ Ｐゴシック" pitchFamily="50" charset="-128"/>
                <a:ea typeface="ＭＳ Ｐゴシック" pitchFamily="50" charset="-128"/>
              </a:rPr>
              <a:t>をしました。怖がっていたのですね。ホッとしています</a:t>
            </a:r>
            <a:r>
              <a:rPr lang="ja-JP" altLang="ja-JP" sz="2800" dirty="0" smtClean="0">
                <a:latin typeface="ＭＳ Ｐゴシック" pitchFamily="50" charset="-128"/>
                <a:ea typeface="ＭＳ Ｐゴシック" pitchFamily="50" charset="-128"/>
              </a:rPr>
              <a:t>。人</a:t>
            </a:r>
            <a:r>
              <a:rPr lang="ja-JP" altLang="ja-JP" sz="2800" dirty="0">
                <a:latin typeface="ＭＳ Ｐゴシック" pitchFamily="50" charset="-128"/>
                <a:ea typeface="ＭＳ Ｐゴシック" pitchFamily="50" charset="-128"/>
              </a:rPr>
              <a:t>と触れ合うっていいです</a:t>
            </a:r>
            <a:r>
              <a:rPr lang="ja-JP" altLang="ja-JP" sz="2800" dirty="0" smtClean="0">
                <a:latin typeface="ＭＳ Ｐゴシック" pitchFamily="50" charset="-128"/>
                <a:ea typeface="ＭＳ Ｐゴシック" pitchFamily="50" charset="-128"/>
              </a:rPr>
              <a:t>ね</a:t>
            </a:r>
            <a:r>
              <a:rPr lang="ja-JP" altLang="en-US" sz="2800" dirty="0" smtClean="0">
                <a:latin typeface="ＭＳ Ｐゴシック" pitchFamily="50" charset="-128"/>
                <a:ea typeface="ＭＳ Ｐゴシック" pitchFamily="50" charset="-128"/>
              </a:rPr>
              <a:t>。</a:t>
            </a:r>
            <a:r>
              <a:rPr lang="ja-JP" altLang="ja-JP" sz="2800" dirty="0" smtClean="0">
                <a:latin typeface="ＭＳ Ｐゴシック" pitchFamily="50" charset="-128"/>
                <a:ea typeface="ＭＳ Ｐゴシック" pitchFamily="50" charset="-128"/>
              </a:rPr>
              <a:t>」</a:t>
            </a:r>
            <a:r>
              <a:rPr lang="ja-JP" altLang="ja-JP" sz="2800" dirty="0">
                <a:latin typeface="ＭＳ Ｐゴシック" pitchFamily="50" charset="-128"/>
                <a:ea typeface="ＭＳ Ｐゴシック" pitchFamily="50" charset="-128"/>
              </a:rPr>
              <a:t>－</a:t>
            </a:r>
            <a:r>
              <a:rPr lang="en-US" altLang="ja-JP" sz="2800" dirty="0">
                <a:latin typeface="ＭＳ Ｐゴシック" pitchFamily="50" charset="-128"/>
                <a:ea typeface="ＭＳ Ｐゴシック" pitchFamily="50" charset="-128"/>
              </a:rPr>
              <a:t>50</a:t>
            </a:r>
            <a:r>
              <a:rPr lang="ja-JP" altLang="ja-JP" sz="2800" dirty="0">
                <a:latin typeface="ＭＳ Ｐゴシック" pitchFamily="50" charset="-128"/>
                <a:ea typeface="ＭＳ Ｐゴシック" pitchFamily="50" charset="-128"/>
              </a:rPr>
              <a:t>代女性</a:t>
            </a:r>
          </a:p>
          <a:p>
            <a:pPr>
              <a:buFont typeface="Wingdings" pitchFamily="2" charset="2"/>
              <a:buChar char="Ø"/>
            </a:pPr>
            <a:r>
              <a:rPr lang="ja-JP" altLang="ja-JP" sz="2800" dirty="0" smtClean="0">
                <a:latin typeface="ＭＳ Ｐゴシック" pitchFamily="50" charset="-128"/>
                <a:ea typeface="ＭＳ Ｐゴシック" pitchFamily="50" charset="-128"/>
              </a:rPr>
              <a:t>「</a:t>
            </a:r>
            <a:r>
              <a:rPr lang="ja-JP" altLang="ja-JP" sz="2800" dirty="0">
                <a:latin typeface="ＭＳ Ｐゴシック" pitchFamily="50" charset="-128"/>
                <a:ea typeface="ＭＳ Ｐゴシック" pitchFamily="50" charset="-128"/>
              </a:rPr>
              <a:t>悲しいことを一時忘れることができ、感謝しています」－</a:t>
            </a:r>
            <a:r>
              <a:rPr lang="en-US" altLang="ja-JP" sz="2800" dirty="0">
                <a:latin typeface="ＭＳ Ｐゴシック" pitchFamily="50" charset="-128"/>
                <a:ea typeface="ＭＳ Ｐゴシック" pitchFamily="50" charset="-128"/>
              </a:rPr>
              <a:t>40</a:t>
            </a:r>
            <a:r>
              <a:rPr lang="ja-JP" altLang="ja-JP" sz="2800" dirty="0">
                <a:latin typeface="ＭＳ Ｐゴシック" pitchFamily="50" charset="-128"/>
                <a:ea typeface="ＭＳ Ｐゴシック" pitchFamily="50" charset="-128"/>
              </a:rPr>
              <a:t>代女性</a:t>
            </a:r>
          </a:p>
          <a:p>
            <a:pPr>
              <a:buFont typeface="Wingdings" pitchFamily="2" charset="2"/>
              <a:buChar char="Ø"/>
            </a:pPr>
            <a:r>
              <a:rPr lang="ja-JP" altLang="ja-JP" sz="2800" dirty="0" smtClean="0">
                <a:latin typeface="ＭＳ Ｐゴシック" pitchFamily="50" charset="-128"/>
                <a:ea typeface="ＭＳ Ｐゴシック" pitchFamily="50" charset="-128"/>
              </a:rPr>
              <a:t>「</a:t>
            </a:r>
            <a:r>
              <a:rPr lang="ja-JP" altLang="ja-JP" sz="2800" dirty="0">
                <a:latin typeface="ＭＳ Ｐゴシック" pitchFamily="50" charset="-128"/>
                <a:ea typeface="ＭＳ Ｐゴシック" pitchFamily="50" charset="-128"/>
              </a:rPr>
              <a:t>楽しい時間をありがとうございました。みなさんに感謝。これからも頑張りますので、力を貸してください</a:t>
            </a:r>
            <a:r>
              <a:rPr lang="ja-JP" altLang="ja-JP" sz="2800" dirty="0" smtClean="0">
                <a:latin typeface="ＭＳ Ｐゴシック" pitchFamily="50" charset="-128"/>
                <a:ea typeface="ＭＳ Ｐゴシック" pitchFamily="50" charset="-128"/>
              </a:rPr>
              <a:t>」</a:t>
            </a:r>
            <a:r>
              <a:rPr lang="ja-JP" altLang="en-US" sz="2800" dirty="0" smtClean="0">
                <a:latin typeface="ＭＳ Ｐゴシック" pitchFamily="50" charset="-128"/>
                <a:ea typeface="ＭＳ Ｐゴシック" pitchFamily="50" charset="-128"/>
              </a:rPr>
              <a:t>　</a:t>
            </a:r>
            <a:r>
              <a:rPr lang="ja-JP" altLang="ja-JP" sz="2800" dirty="0" smtClean="0">
                <a:latin typeface="ＭＳ Ｐゴシック" pitchFamily="50" charset="-128"/>
                <a:ea typeface="ＭＳ Ｐゴシック" pitchFamily="50" charset="-128"/>
              </a:rPr>
              <a:t>「</a:t>
            </a:r>
            <a:r>
              <a:rPr lang="ja-JP" altLang="ja-JP" sz="2800" dirty="0">
                <a:latin typeface="ＭＳ Ｐゴシック" pitchFamily="50" charset="-128"/>
                <a:ea typeface="ＭＳ Ｐゴシック" pitchFamily="50" charset="-128"/>
              </a:rPr>
              <a:t>今一番のたのしみです」</a:t>
            </a:r>
            <a:r>
              <a:rPr lang="ja-JP" altLang="ja-JP" sz="2800" dirty="0" smtClean="0">
                <a:latin typeface="ＭＳ Ｐゴシック" pitchFamily="50" charset="-128"/>
                <a:ea typeface="ＭＳ Ｐゴシック" pitchFamily="50" charset="-128"/>
              </a:rPr>
              <a:t>－</a:t>
            </a:r>
            <a:r>
              <a:rPr lang="en-US" altLang="ja-JP" sz="2800" dirty="0" smtClean="0">
                <a:latin typeface="ＭＳ Ｐゴシック" pitchFamily="50" charset="-128"/>
                <a:ea typeface="ＭＳ Ｐゴシック" pitchFamily="50" charset="-128"/>
              </a:rPr>
              <a:t>50</a:t>
            </a:r>
            <a:r>
              <a:rPr lang="ja-JP" altLang="ja-JP" sz="2800" dirty="0">
                <a:latin typeface="ＭＳ Ｐゴシック" pitchFamily="50" charset="-128"/>
                <a:ea typeface="ＭＳ Ｐゴシック" pitchFamily="50" charset="-128"/>
              </a:rPr>
              <a:t>代</a:t>
            </a:r>
            <a:r>
              <a:rPr lang="ja-JP" altLang="ja-JP" sz="2800" dirty="0" smtClean="0">
                <a:latin typeface="ＭＳ Ｐゴシック" pitchFamily="50" charset="-128"/>
                <a:ea typeface="ＭＳ Ｐゴシック" pitchFamily="50" charset="-128"/>
              </a:rPr>
              <a:t>男性</a:t>
            </a:r>
            <a:endParaRPr lang="ja-JP" altLang="ja-JP" sz="2800" dirty="0">
              <a:latin typeface="ＭＳ Ｐゴシック" pitchFamily="50" charset="-128"/>
              <a:ea typeface="ＭＳ Ｐゴシック" pitchFamily="50" charset="-128"/>
            </a:endParaRPr>
          </a:p>
        </p:txBody>
      </p:sp>
      <p:cxnSp>
        <p:nvCxnSpPr>
          <p:cNvPr id="9" name="直線コネクタ 8"/>
          <p:cNvCxnSpPr/>
          <p:nvPr/>
        </p:nvCxnSpPr>
        <p:spPr>
          <a:xfrm>
            <a:off x="251520" y="1268760"/>
            <a:ext cx="8640960"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1343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4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8"/>
          <p:cNvGrpSpPr>
            <a:grpSpLocks/>
          </p:cNvGrpSpPr>
          <p:nvPr/>
        </p:nvGrpSpPr>
        <p:grpSpPr bwMode="auto">
          <a:xfrm>
            <a:off x="6780213" y="2060575"/>
            <a:ext cx="2232025" cy="4464050"/>
            <a:chOff x="4199" y="1842"/>
            <a:chExt cx="1149" cy="1966"/>
          </a:xfrm>
        </p:grpSpPr>
        <p:grpSp>
          <p:nvGrpSpPr>
            <p:cNvPr id="34825" name="Group 17"/>
            <p:cNvGrpSpPr>
              <a:grpSpLocks/>
            </p:cNvGrpSpPr>
            <p:nvPr/>
          </p:nvGrpSpPr>
          <p:grpSpPr bwMode="auto">
            <a:xfrm>
              <a:off x="4199" y="1888"/>
              <a:ext cx="959" cy="1920"/>
              <a:chOff x="4199" y="1888"/>
              <a:chExt cx="959" cy="1920"/>
            </a:xfrm>
          </p:grpSpPr>
          <p:sp>
            <p:nvSpPr>
              <p:cNvPr id="34829" name="Rectangle 15"/>
              <p:cNvSpPr>
                <a:spLocks noChangeArrowheads="1"/>
              </p:cNvSpPr>
              <p:nvPr/>
            </p:nvSpPr>
            <p:spPr bwMode="auto">
              <a:xfrm rot="-300000">
                <a:off x="4199" y="1904"/>
                <a:ext cx="943" cy="1904"/>
              </a:xfrm>
              <a:prstGeom prst="rect">
                <a:avLst/>
              </a:prstGeom>
              <a:solidFill>
                <a:schemeClr val="bg2"/>
              </a:solidFill>
              <a:ln w="9525">
                <a:noFill/>
                <a:miter lim="800000"/>
                <a:headEnd/>
                <a:tailEnd/>
              </a:ln>
            </p:spPr>
            <p:txBody>
              <a:bodyPr wrap="none" anchor="ctr"/>
              <a:lstStyle/>
              <a:p>
                <a:endParaRPr lang="ja-JP" altLang="en-US">
                  <a:solidFill>
                    <a:srgbClr val="000000"/>
                  </a:solidFill>
                </a:endParaRPr>
              </a:p>
            </p:txBody>
          </p:sp>
          <p:pic>
            <p:nvPicPr>
              <p:cNvPr id="34830" name="Picture 11" descr="東京都リーフレット裏表紙"/>
              <p:cNvPicPr>
                <a:picLocks noChangeAspect="1" noChangeArrowheads="1"/>
              </p:cNvPicPr>
              <p:nvPr/>
            </p:nvPicPr>
            <p:blipFill>
              <a:blip r:embed="rId3" cstate="print"/>
              <a:srcRect/>
              <a:stretch>
                <a:fillRect/>
              </a:stretch>
            </p:blipFill>
            <p:spPr bwMode="auto">
              <a:xfrm rot="-300000">
                <a:off x="4215" y="1888"/>
                <a:ext cx="943" cy="1905"/>
              </a:xfrm>
              <a:prstGeom prst="rect">
                <a:avLst/>
              </a:prstGeom>
              <a:noFill/>
              <a:ln w="6350">
                <a:solidFill>
                  <a:schemeClr val="tx1"/>
                </a:solidFill>
                <a:miter lim="800000"/>
                <a:headEnd/>
                <a:tailEnd/>
              </a:ln>
            </p:spPr>
          </p:pic>
        </p:grpSp>
        <p:grpSp>
          <p:nvGrpSpPr>
            <p:cNvPr id="34826" name="Group 14"/>
            <p:cNvGrpSpPr>
              <a:grpSpLocks/>
            </p:cNvGrpSpPr>
            <p:nvPr/>
          </p:nvGrpSpPr>
          <p:grpSpPr bwMode="auto">
            <a:xfrm>
              <a:off x="4422" y="1842"/>
              <a:ext cx="926" cy="1928"/>
              <a:chOff x="3651" y="1419"/>
              <a:chExt cx="926" cy="1928"/>
            </a:xfrm>
          </p:grpSpPr>
          <p:sp>
            <p:nvSpPr>
              <p:cNvPr id="34827" name="Rectangle 13"/>
              <p:cNvSpPr>
                <a:spLocks noChangeArrowheads="1"/>
              </p:cNvSpPr>
              <p:nvPr/>
            </p:nvSpPr>
            <p:spPr bwMode="auto">
              <a:xfrm>
                <a:off x="3651" y="1434"/>
                <a:ext cx="909" cy="1913"/>
              </a:xfrm>
              <a:prstGeom prst="rect">
                <a:avLst/>
              </a:prstGeom>
              <a:solidFill>
                <a:schemeClr val="bg2"/>
              </a:solidFill>
              <a:ln w="6350">
                <a:noFill/>
                <a:miter lim="800000"/>
                <a:headEnd/>
                <a:tailEnd/>
              </a:ln>
            </p:spPr>
            <p:txBody>
              <a:bodyPr wrap="none" anchor="ctr"/>
              <a:lstStyle/>
              <a:p>
                <a:endParaRPr lang="ja-JP" altLang="en-US">
                  <a:solidFill>
                    <a:srgbClr val="000000"/>
                  </a:solidFill>
                </a:endParaRPr>
              </a:p>
            </p:txBody>
          </p:sp>
          <p:pic>
            <p:nvPicPr>
              <p:cNvPr id="34828" name="Picture 10" descr="東京都リーフレット表紙"/>
              <p:cNvPicPr>
                <a:picLocks noChangeAspect="1" noChangeArrowheads="1"/>
              </p:cNvPicPr>
              <p:nvPr/>
            </p:nvPicPr>
            <p:blipFill>
              <a:blip r:embed="rId4" cstate="print"/>
              <a:srcRect/>
              <a:stretch>
                <a:fillRect/>
              </a:stretch>
            </p:blipFill>
            <p:spPr bwMode="auto">
              <a:xfrm>
                <a:off x="3668" y="1419"/>
                <a:ext cx="909" cy="1913"/>
              </a:xfrm>
              <a:prstGeom prst="rect">
                <a:avLst/>
              </a:prstGeom>
              <a:noFill/>
              <a:ln w="6350">
                <a:solidFill>
                  <a:schemeClr val="tx1"/>
                </a:solidFill>
                <a:miter lim="800000"/>
                <a:headEnd/>
                <a:tailEnd/>
              </a:ln>
            </p:spPr>
          </p:pic>
        </p:grpSp>
      </p:grpSp>
      <p:sp>
        <p:nvSpPr>
          <p:cNvPr id="34819" name="Rectangle 3"/>
          <p:cNvSpPr>
            <a:spLocks noChangeArrowheads="1"/>
          </p:cNvSpPr>
          <p:nvPr/>
        </p:nvSpPr>
        <p:spPr bwMode="auto">
          <a:xfrm>
            <a:off x="395288" y="1844675"/>
            <a:ext cx="6088062" cy="3097213"/>
          </a:xfrm>
          <a:prstGeom prst="rect">
            <a:avLst/>
          </a:prstGeom>
          <a:solidFill>
            <a:srgbClr val="FFC000">
              <a:alpha val="38039"/>
            </a:srgbClr>
          </a:solidFill>
          <a:ln w="19050">
            <a:solidFill>
              <a:schemeClr val="tx1"/>
            </a:solidFill>
            <a:miter lim="800000"/>
            <a:headEnd/>
            <a:tailEnd/>
          </a:ln>
        </p:spPr>
        <p:txBody>
          <a:bodyPr/>
          <a:lstStyle/>
          <a:p>
            <a:pPr>
              <a:spcBef>
                <a:spcPct val="20000"/>
              </a:spcBef>
              <a:tabLst>
                <a:tab pos="5197475" algn="l"/>
              </a:tabLst>
            </a:pPr>
            <a:r>
              <a:rPr lang="ja-JP" altLang="en-US" sz="2300">
                <a:solidFill>
                  <a:srgbClr val="000000"/>
                </a:solidFill>
              </a:rPr>
              <a:t>多くの遺族は悲しみに暮れながら、同時に社会の偏見に怯えながら、複数の様々な手続きを自力で行わなければならない。しかし、必要とする情報は散在しており、支援策に辿り着けずに問題を抱え込んでしまう遺族も少なくない。</a:t>
            </a:r>
            <a:endParaRPr lang="en-US" altLang="ja-JP" sz="2300">
              <a:solidFill>
                <a:srgbClr val="000000"/>
              </a:solidFill>
            </a:endParaRPr>
          </a:p>
          <a:p>
            <a:pPr>
              <a:spcBef>
                <a:spcPct val="20000"/>
              </a:spcBef>
              <a:tabLst>
                <a:tab pos="5197475" algn="l"/>
              </a:tabLst>
            </a:pPr>
            <a:r>
              <a:rPr lang="ja-JP" altLang="en-US" sz="2300">
                <a:solidFill>
                  <a:srgbClr val="000000"/>
                </a:solidFill>
              </a:rPr>
              <a:t>そこで、</a:t>
            </a:r>
            <a:r>
              <a:rPr lang="ja-JP" altLang="en-US" sz="2300">
                <a:solidFill>
                  <a:srgbClr val="FF0000"/>
                </a:solidFill>
              </a:rPr>
              <a:t>家族を自殺で亡くしたときに必要となるだろう手続きや各種相談窓口に関する情報を包括的にパッケージ化</a:t>
            </a:r>
            <a:r>
              <a:rPr lang="ja-JP" altLang="en-US" sz="2300">
                <a:solidFill>
                  <a:srgbClr val="000000"/>
                </a:solidFill>
              </a:rPr>
              <a:t>したリーフレットを作成。</a:t>
            </a:r>
          </a:p>
        </p:txBody>
      </p:sp>
      <p:sp>
        <p:nvSpPr>
          <p:cNvPr id="9" name="Rectangle 3"/>
          <p:cNvSpPr>
            <a:spLocks noChangeArrowheads="1"/>
          </p:cNvSpPr>
          <p:nvPr/>
        </p:nvSpPr>
        <p:spPr bwMode="auto">
          <a:xfrm>
            <a:off x="395288" y="5157788"/>
            <a:ext cx="6088062" cy="1346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spcBef>
                <a:spcPct val="20000"/>
              </a:spcBef>
              <a:tabLst>
                <a:tab pos="5197475" algn="l"/>
              </a:tabLst>
              <a:defRPr/>
            </a:pPr>
            <a:r>
              <a:rPr lang="en-US" altLang="ja-JP" b="1" u="sng" dirty="0">
                <a:solidFill>
                  <a:srgbClr val="000000"/>
                </a:solidFill>
                <a:latin typeface="ＭＳ Ｐゴシック"/>
              </a:rPr>
              <a:t>【</a:t>
            </a:r>
            <a:r>
              <a:rPr lang="ja-JP" altLang="en-US" b="1" u="sng" dirty="0">
                <a:solidFill>
                  <a:srgbClr val="000000"/>
                </a:solidFill>
                <a:latin typeface="ＭＳ Ｐゴシック"/>
              </a:rPr>
              <a:t>配布の仕方に工夫</a:t>
            </a:r>
            <a:r>
              <a:rPr lang="en-US" altLang="ja-JP" b="1" u="sng" dirty="0">
                <a:solidFill>
                  <a:srgbClr val="000000"/>
                </a:solidFill>
                <a:latin typeface="ＭＳ Ｐゴシック"/>
              </a:rPr>
              <a:t>】</a:t>
            </a:r>
            <a:r>
              <a:rPr lang="ja-JP" altLang="en-US" b="1" u="sng" dirty="0">
                <a:solidFill>
                  <a:srgbClr val="000000"/>
                </a:solidFill>
                <a:latin typeface="ＭＳ Ｐゴシック"/>
              </a:rPr>
              <a:t>・・・表紙から「自殺」の文字を外すなど</a:t>
            </a:r>
            <a:endParaRPr lang="en-US" altLang="ja-JP" b="1" u="sng" dirty="0">
              <a:solidFill>
                <a:srgbClr val="000000"/>
              </a:solidFill>
              <a:latin typeface="ＭＳ Ｐゴシック"/>
            </a:endParaRPr>
          </a:p>
          <a:p>
            <a:pPr>
              <a:spcBef>
                <a:spcPct val="20000"/>
              </a:spcBef>
              <a:tabLst>
                <a:tab pos="5197475" algn="l"/>
              </a:tabLst>
              <a:defRPr/>
            </a:pPr>
            <a:r>
              <a:rPr lang="ja-JP" altLang="en-US" dirty="0">
                <a:solidFill>
                  <a:srgbClr val="000000"/>
                </a:solidFill>
                <a:latin typeface="ＭＳ Ｐゴシック"/>
              </a:rPr>
              <a:t>◆自ら支援を求めづらい自死遺族が多いため、自殺で家族を亡くした全遺族に届ける方法として監察医務院にて配布。また</a:t>
            </a:r>
            <a:r>
              <a:rPr lang="ja-JP" altLang="en-US" spc="-30" dirty="0">
                <a:solidFill>
                  <a:srgbClr val="000000"/>
                </a:solidFill>
                <a:latin typeface="ＭＳ Ｐゴシック"/>
              </a:rPr>
              <a:t>自死遺族の分かち合いの会とも連携し、遺族に手渡している。</a:t>
            </a:r>
            <a:endParaRPr lang="en-US" altLang="ja-JP" spc="-30" dirty="0">
              <a:solidFill>
                <a:srgbClr val="000000"/>
              </a:solidFill>
              <a:latin typeface="ＭＳ Ｐゴシック"/>
            </a:endParaRPr>
          </a:p>
        </p:txBody>
      </p:sp>
      <p:grpSp>
        <p:nvGrpSpPr>
          <p:cNvPr id="34821" name="グループ化 16"/>
          <p:cNvGrpSpPr>
            <a:grpSpLocks/>
          </p:cNvGrpSpPr>
          <p:nvPr/>
        </p:nvGrpSpPr>
        <p:grpSpPr bwMode="auto">
          <a:xfrm>
            <a:off x="323850" y="260350"/>
            <a:ext cx="1223963" cy="1223963"/>
            <a:chOff x="323528" y="260648"/>
            <a:chExt cx="1223962" cy="1223962"/>
          </a:xfrm>
        </p:grpSpPr>
        <p:sp>
          <p:nvSpPr>
            <p:cNvPr id="34823" name="Rectangle 26"/>
            <p:cNvSpPr>
              <a:spLocks noChangeArrowheads="1"/>
            </p:cNvSpPr>
            <p:nvPr/>
          </p:nvSpPr>
          <p:spPr bwMode="auto">
            <a:xfrm>
              <a:off x="323528" y="260648"/>
              <a:ext cx="1223962" cy="1223962"/>
            </a:xfrm>
            <a:prstGeom prst="rect">
              <a:avLst/>
            </a:prstGeom>
            <a:solidFill>
              <a:srgbClr val="FF9900"/>
            </a:solidFill>
            <a:ln w="9525">
              <a:noFill/>
              <a:miter lim="800000"/>
              <a:headEnd/>
              <a:tailEnd/>
            </a:ln>
          </p:spPr>
          <p:txBody>
            <a:bodyPr wrap="none" anchor="ctr"/>
            <a:lstStyle/>
            <a:p>
              <a:endParaRPr lang="ja-JP" altLang="en-US">
                <a:solidFill>
                  <a:srgbClr val="000000"/>
                </a:solidFill>
              </a:endParaRPr>
            </a:p>
          </p:txBody>
        </p:sp>
        <p:sp>
          <p:nvSpPr>
            <p:cNvPr id="34824" name="Rectangle 27"/>
            <p:cNvSpPr>
              <a:spLocks noChangeArrowheads="1"/>
            </p:cNvSpPr>
            <p:nvPr/>
          </p:nvSpPr>
          <p:spPr bwMode="auto">
            <a:xfrm>
              <a:off x="611560" y="476672"/>
              <a:ext cx="647700" cy="792163"/>
            </a:xfrm>
            <a:prstGeom prst="rect">
              <a:avLst/>
            </a:prstGeom>
            <a:noFill/>
            <a:ln w="9525">
              <a:noFill/>
              <a:miter lim="800000"/>
              <a:headEnd/>
              <a:tailEnd/>
            </a:ln>
          </p:spPr>
          <p:txBody>
            <a:bodyPr wrap="none" anchor="ctr"/>
            <a:lstStyle/>
            <a:p>
              <a:pPr algn="ctr"/>
              <a:r>
                <a:rPr lang="ja-JP" altLang="en-US" sz="6000" dirty="0" smtClean="0">
                  <a:solidFill>
                    <a:srgbClr val="FFFFFF"/>
                  </a:solidFill>
                </a:rPr>
                <a:t>３</a:t>
              </a:r>
              <a:endParaRPr lang="ja-JP" altLang="en-US" sz="6000" dirty="0">
                <a:solidFill>
                  <a:srgbClr val="FFFFFF"/>
                </a:solidFill>
              </a:endParaRPr>
            </a:p>
          </p:txBody>
        </p:sp>
      </p:grpSp>
      <p:sp>
        <p:nvSpPr>
          <p:cNvPr id="34822" name="Rectangle 2"/>
          <p:cNvSpPr>
            <a:spLocks noGrp="1" noChangeArrowheads="1"/>
          </p:cNvSpPr>
          <p:nvPr>
            <p:ph type="title"/>
          </p:nvPr>
        </p:nvSpPr>
        <p:spPr>
          <a:xfrm>
            <a:off x="1835150" y="333375"/>
            <a:ext cx="6624638" cy="1079500"/>
          </a:xfrm>
        </p:spPr>
        <p:txBody>
          <a:bodyPr/>
          <a:lstStyle/>
          <a:p>
            <a:pPr eaLnBrk="1" hangingPunct="1"/>
            <a:r>
              <a:rPr lang="ja-JP" altLang="en-US" sz="2600" dirty="0" smtClean="0"/>
              <a:t>ハイリスク群に対する包括的な支援策④</a:t>
            </a:r>
            <a:r>
              <a:rPr lang="en-US" altLang="ja-JP" sz="2600" dirty="0" smtClean="0"/>
              <a:t/>
            </a:r>
            <a:br>
              <a:rPr lang="en-US" altLang="ja-JP" sz="2600" dirty="0" smtClean="0"/>
            </a:br>
            <a:r>
              <a:rPr lang="ja-JP" altLang="en-US" sz="2600" dirty="0" smtClean="0"/>
              <a:t>「自死遺族向けのリーフレット」</a:t>
            </a:r>
            <a:endParaRPr lang="en-US" altLang="ja-JP" sz="2600" dirty="0" smtClean="0"/>
          </a:p>
        </p:txBody>
      </p:sp>
    </p:spTree>
    <p:extLst>
      <p:ext uri="{BB962C8B-B14F-4D97-AF65-F5344CB8AC3E}">
        <p14:creationId xmlns:p14="http://schemas.microsoft.com/office/powerpoint/2010/main" val="1215536088"/>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descr="\\192.168.12.220\share\scan\izokuleaf_0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8928992" cy="63133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745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5" name="Picture 3" descr="\\192.168.12.220\share\scan\izokuleaf_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2" y="159569"/>
            <a:ext cx="9003120" cy="63657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70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Rectangle 3"/>
          <p:cNvSpPr>
            <a:spLocks noChangeArrowheads="1"/>
          </p:cNvSpPr>
          <p:nvPr/>
        </p:nvSpPr>
        <p:spPr bwMode="auto">
          <a:xfrm>
            <a:off x="431800" y="3506968"/>
            <a:ext cx="8277225" cy="1371600"/>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txBody>
          <a:bodyPr/>
          <a:lstStyle/>
          <a:p>
            <a:pPr>
              <a:spcBef>
                <a:spcPct val="20000"/>
              </a:spcBef>
              <a:tabLst>
                <a:tab pos="5197475" algn="l"/>
              </a:tabLst>
              <a:defRPr/>
            </a:pPr>
            <a:r>
              <a:rPr lang="en-US" altLang="ja-JP" b="1" u="sng" dirty="0">
                <a:solidFill>
                  <a:srgbClr val="000000"/>
                </a:solidFill>
                <a:latin typeface="ＭＳ Ｐゴシック"/>
              </a:rPr>
              <a:t>【</a:t>
            </a:r>
            <a:r>
              <a:rPr lang="ja-JP" altLang="en-US" b="1" u="sng" dirty="0">
                <a:solidFill>
                  <a:srgbClr val="000000"/>
                </a:solidFill>
                <a:latin typeface="ＭＳ Ｐゴシック"/>
              </a:rPr>
              <a:t>ただし、データベースに登録されていない情報は検索できない</a:t>
            </a:r>
            <a:r>
              <a:rPr lang="en-US" altLang="ja-JP" b="1" u="sng" dirty="0">
                <a:solidFill>
                  <a:srgbClr val="000000"/>
                </a:solidFill>
                <a:latin typeface="ＭＳ Ｐゴシック"/>
              </a:rPr>
              <a:t>】</a:t>
            </a:r>
          </a:p>
          <a:p>
            <a:pPr>
              <a:spcBef>
                <a:spcPct val="20000"/>
              </a:spcBef>
              <a:tabLst>
                <a:tab pos="5197475" algn="l"/>
              </a:tabLst>
              <a:defRPr/>
            </a:pPr>
            <a:r>
              <a:rPr lang="ja-JP" altLang="en-US" dirty="0">
                <a:solidFill>
                  <a:srgbClr val="000000"/>
                </a:solidFill>
                <a:latin typeface="ＭＳ Ｐゴシック"/>
              </a:rPr>
              <a:t>◆現在、全国にある</a:t>
            </a:r>
            <a:r>
              <a:rPr lang="en-US" altLang="ja-JP" dirty="0">
                <a:solidFill>
                  <a:srgbClr val="000000"/>
                </a:solidFill>
                <a:latin typeface="ＭＳ Ｐゴシック"/>
              </a:rPr>
              <a:t>2</a:t>
            </a:r>
            <a:r>
              <a:rPr lang="ja-JP" altLang="en-US" dirty="0">
                <a:solidFill>
                  <a:srgbClr val="000000"/>
                </a:solidFill>
                <a:latin typeface="ＭＳ Ｐゴシック"/>
              </a:rPr>
              <a:t>万</a:t>
            </a:r>
            <a:r>
              <a:rPr lang="en-US" altLang="ja-JP" dirty="0">
                <a:solidFill>
                  <a:srgbClr val="000000"/>
                </a:solidFill>
                <a:latin typeface="ＭＳ Ｐゴシック"/>
              </a:rPr>
              <a:t>5000</a:t>
            </a:r>
            <a:r>
              <a:rPr lang="ja-JP" altLang="en-US" dirty="0">
                <a:solidFill>
                  <a:srgbClr val="000000"/>
                </a:solidFill>
                <a:latin typeface="ＭＳ Ｐゴシック"/>
              </a:rPr>
              <a:t>件以上の相談窓口情報が登録されている。</a:t>
            </a:r>
            <a:endParaRPr lang="en-US" altLang="ja-JP" dirty="0">
              <a:solidFill>
                <a:srgbClr val="000000"/>
              </a:solidFill>
              <a:latin typeface="ＭＳ Ｐゴシック"/>
            </a:endParaRPr>
          </a:p>
          <a:p>
            <a:pPr>
              <a:spcBef>
                <a:spcPct val="20000"/>
              </a:spcBef>
              <a:tabLst>
                <a:tab pos="5197475" algn="l"/>
              </a:tabLst>
              <a:defRPr/>
            </a:pPr>
            <a:r>
              <a:rPr lang="ja-JP" altLang="en-US" dirty="0">
                <a:solidFill>
                  <a:srgbClr val="000000"/>
                </a:solidFill>
                <a:latin typeface="ＭＳ Ｐゴシック"/>
              </a:rPr>
              <a:t>◆しかし、それらはライフリンクスタッフによる手入力によるもの。自ずと限界がある。</a:t>
            </a:r>
            <a:endParaRPr lang="en-US" altLang="ja-JP" dirty="0">
              <a:solidFill>
                <a:srgbClr val="000000"/>
              </a:solidFill>
              <a:latin typeface="ＭＳ Ｐゴシック"/>
            </a:endParaRPr>
          </a:p>
          <a:p>
            <a:pPr>
              <a:spcBef>
                <a:spcPct val="20000"/>
              </a:spcBef>
              <a:tabLst>
                <a:tab pos="5197475" algn="l"/>
              </a:tabLst>
              <a:defRPr/>
            </a:pPr>
            <a:r>
              <a:rPr lang="ja-JP" altLang="en-US" dirty="0">
                <a:solidFill>
                  <a:srgbClr val="000000"/>
                </a:solidFill>
                <a:latin typeface="ＭＳ Ｐゴシック"/>
              </a:rPr>
              <a:t>◆情報があまり登録されていない地域の住民は、必要な情報に辿り着けない。</a:t>
            </a:r>
            <a:endParaRPr lang="en-US" altLang="ja-JP" dirty="0">
              <a:solidFill>
                <a:srgbClr val="000000"/>
              </a:solidFill>
              <a:latin typeface="ＭＳ Ｐゴシック"/>
            </a:endParaRPr>
          </a:p>
        </p:txBody>
      </p:sp>
      <p:sp>
        <p:nvSpPr>
          <p:cNvPr id="35843" name="Rectangle 3"/>
          <p:cNvSpPr>
            <a:spLocks noChangeArrowheads="1"/>
          </p:cNvSpPr>
          <p:nvPr/>
        </p:nvSpPr>
        <p:spPr bwMode="auto">
          <a:xfrm>
            <a:off x="468313" y="2027320"/>
            <a:ext cx="8207375" cy="1223963"/>
          </a:xfrm>
          <a:prstGeom prst="rect">
            <a:avLst/>
          </a:prstGeom>
          <a:solidFill>
            <a:srgbClr val="FFC000">
              <a:alpha val="38039"/>
            </a:srgbClr>
          </a:solidFill>
          <a:ln w="19050">
            <a:solidFill>
              <a:schemeClr val="tx1"/>
            </a:solidFill>
            <a:miter lim="800000"/>
            <a:headEnd/>
            <a:tailEnd/>
          </a:ln>
        </p:spPr>
        <p:txBody>
          <a:bodyPr/>
          <a:lstStyle/>
          <a:p>
            <a:pPr>
              <a:spcBef>
                <a:spcPct val="20000"/>
              </a:spcBef>
              <a:tabLst>
                <a:tab pos="5197475" algn="l"/>
              </a:tabLst>
            </a:pPr>
            <a:r>
              <a:rPr lang="ja-JP" altLang="en-US" sz="2300" dirty="0">
                <a:solidFill>
                  <a:srgbClr val="000000"/>
                </a:solidFill>
              </a:rPr>
              <a:t>「自分が抱えている悩み」や「住んでいる地域」を選択していくと、全国に数多ある様々な相談機関の中から使い勝手の良いものを簡単に探し出せるネット上の</a:t>
            </a:r>
            <a:r>
              <a:rPr lang="ja-JP" altLang="en-US" sz="2300" b="1" u="sng" dirty="0">
                <a:solidFill>
                  <a:srgbClr val="FF0000"/>
                </a:solidFill>
              </a:rPr>
              <a:t>検索サイト</a:t>
            </a:r>
            <a:r>
              <a:rPr lang="ja-JP" altLang="en-US" sz="2300" dirty="0">
                <a:solidFill>
                  <a:srgbClr val="000000"/>
                </a:solidFill>
              </a:rPr>
              <a:t>。</a:t>
            </a:r>
            <a:r>
              <a:rPr lang="ja-JP" altLang="en-US" sz="2000" dirty="0">
                <a:solidFill>
                  <a:srgbClr val="000000"/>
                </a:solidFill>
              </a:rPr>
              <a:t>（利用も登録も無料）</a:t>
            </a:r>
            <a:endParaRPr lang="en-US" altLang="ja-JP" sz="2000" b="1" dirty="0">
              <a:solidFill>
                <a:srgbClr val="FF0000"/>
              </a:solidFill>
            </a:endParaRPr>
          </a:p>
        </p:txBody>
      </p:sp>
      <p:sp>
        <p:nvSpPr>
          <p:cNvPr id="9" name="Rectangle 3"/>
          <p:cNvSpPr>
            <a:spLocks noChangeArrowheads="1"/>
          </p:cNvSpPr>
          <p:nvPr/>
        </p:nvSpPr>
        <p:spPr bwMode="auto">
          <a:xfrm>
            <a:off x="428625" y="4888838"/>
            <a:ext cx="8277225" cy="1366837"/>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a:lstStyle/>
          <a:p>
            <a:pPr>
              <a:spcBef>
                <a:spcPct val="20000"/>
              </a:spcBef>
              <a:tabLst>
                <a:tab pos="5197475" algn="l"/>
              </a:tabLst>
              <a:defRPr/>
            </a:pPr>
            <a:r>
              <a:rPr lang="en-US" altLang="ja-JP" b="1" u="sng" dirty="0">
                <a:solidFill>
                  <a:srgbClr val="000000"/>
                </a:solidFill>
                <a:latin typeface="ＭＳ Ｐゴシック"/>
              </a:rPr>
              <a:t>【</a:t>
            </a:r>
            <a:r>
              <a:rPr lang="ja-JP" altLang="en-US" b="1" u="sng" dirty="0">
                <a:solidFill>
                  <a:srgbClr val="000000"/>
                </a:solidFill>
                <a:latin typeface="ＭＳ Ｐゴシック"/>
              </a:rPr>
              <a:t>ぜひ、地域の情報をデータベースに登録し、住民にとって使い勝手の良いものに</a:t>
            </a:r>
            <a:r>
              <a:rPr lang="en-US" altLang="ja-JP" b="1" u="sng" dirty="0">
                <a:solidFill>
                  <a:srgbClr val="000000"/>
                </a:solidFill>
                <a:latin typeface="ＭＳ Ｐゴシック"/>
              </a:rPr>
              <a:t>】</a:t>
            </a:r>
          </a:p>
          <a:p>
            <a:pPr>
              <a:spcBef>
                <a:spcPct val="20000"/>
              </a:spcBef>
              <a:tabLst>
                <a:tab pos="5197475" algn="l"/>
              </a:tabLst>
              <a:defRPr/>
            </a:pPr>
            <a:r>
              <a:rPr lang="ja-JP" altLang="en-US" dirty="0">
                <a:solidFill>
                  <a:srgbClr val="000000"/>
                </a:solidFill>
                <a:latin typeface="ＭＳ Ｐゴシック"/>
              </a:rPr>
              <a:t>◆現在、全国の自治体に呼び掛けて、相談窓口情報の拡充を図っている。</a:t>
            </a:r>
            <a:endParaRPr lang="en-US" altLang="ja-JP" dirty="0">
              <a:solidFill>
                <a:srgbClr val="000000"/>
              </a:solidFill>
              <a:latin typeface="ＭＳ Ｐゴシック"/>
            </a:endParaRPr>
          </a:p>
          <a:p>
            <a:pPr>
              <a:spcBef>
                <a:spcPct val="20000"/>
              </a:spcBef>
              <a:tabLst>
                <a:tab pos="5197475" algn="l"/>
              </a:tabLst>
              <a:defRPr/>
            </a:pPr>
            <a:r>
              <a:rPr lang="ja-JP" altLang="en-US" dirty="0">
                <a:solidFill>
                  <a:srgbClr val="000000"/>
                </a:solidFill>
                <a:latin typeface="ＭＳ Ｐゴシック"/>
              </a:rPr>
              <a:t>◆情報が充実している地域であるほど、その地域住民にとって使い勝手が良くなる。</a:t>
            </a:r>
            <a:endParaRPr lang="en-US" altLang="ja-JP" dirty="0">
              <a:solidFill>
                <a:srgbClr val="000000"/>
              </a:solidFill>
              <a:latin typeface="ＭＳ Ｐゴシック"/>
            </a:endParaRPr>
          </a:p>
          <a:p>
            <a:pPr>
              <a:spcBef>
                <a:spcPct val="20000"/>
              </a:spcBef>
              <a:tabLst>
                <a:tab pos="5197475" algn="l"/>
              </a:tabLst>
              <a:defRPr/>
            </a:pPr>
            <a:r>
              <a:rPr lang="ja-JP" altLang="en-US" dirty="0">
                <a:solidFill>
                  <a:srgbClr val="000000"/>
                </a:solidFill>
                <a:latin typeface="ＭＳ Ｐゴシック"/>
              </a:rPr>
              <a:t>◆携帯大手</a:t>
            </a:r>
            <a:r>
              <a:rPr lang="en-US" altLang="ja-JP" dirty="0">
                <a:solidFill>
                  <a:srgbClr val="000000"/>
                </a:solidFill>
                <a:latin typeface="ＭＳ Ｐゴシック"/>
              </a:rPr>
              <a:t>3</a:t>
            </a:r>
            <a:r>
              <a:rPr lang="ja-JP" altLang="en-US" dirty="0">
                <a:solidFill>
                  <a:srgbClr val="000000"/>
                </a:solidFill>
                <a:latin typeface="ＭＳ Ｐゴシック"/>
              </a:rPr>
              <a:t>社と協力して「相談ナビ」の告知も行っている。</a:t>
            </a:r>
            <a:r>
              <a:rPr lang="en-US" altLang="ja-JP" dirty="0">
                <a:solidFill>
                  <a:srgbClr val="000000"/>
                </a:solidFill>
                <a:latin typeface="ＭＳ Ｐゴシック"/>
              </a:rPr>
              <a:t>24</a:t>
            </a:r>
            <a:r>
              <a:rPr lang="ja-JP" altLang="en-US" dirty="0">
                <a:solidFill>
                  <a:srgbClr val="000000"/>
                </a:solidFill>
                <a:latin typeface="ＭＳ Ｐゴシック"/>
              </a:rPr>
              <a:t>時間で</a:t>
            </a:r>
            <a:r>
              <a:rPr lang="en-US" altLang="ja-JP" dirty="0">
                <a:solidFill>
                  <a:srgbClr val="000000"/>
                </a:solidFill>
                <a:latin typeface="ＭＳ Ｐゴシック"/>
              </a:rPr>
              <a:t>22</a:t>
            </a:r>
            <a:r>
              <a:rPr lang="ja-JP" altLang="en-US" dirty="0">
                <a:solidFill>
                  <a:srgbClr val="000000"/>
                </a:solidFill>
                <a:latin typeface="ＭＳ Ｐゴシック"/>
              </a:rPr>
              <a:t>万アクセス。</a:t>
            </a:r>
            <a:endParaRPr lang="en-US" altLang="ja-JP" dirty="0">
              <a:solidFill>
                <a:srgbClr val="000000"/>
              </a:solidFill>
              <a:latin typeface="ＭＳ Ｐゴシック"/>
            </a:endParaRPr>
          </a:p>
        </p:txBody>
      </p:sp>
      <p:grpSp>
        <p:nvGrpSpPr>
          <p:cNvPr id="2" name="グループ化 16"/>
          <p:cNvGrpSpPr>
            <a:grpSpLocks/>
          </p:cNvGrpSpPr>
          <p:nvPr/>
        </p:nvGrpSpPr>
        <p:grpSpPr bwMode="auto">
          <a:xfrm>
            <a:off x="325131" y="260367"/>
            <a:ext cx="1223963" cy="1223963"/>
            <a:chOff x="341458" y="260648"/>
            <a:chExt cx="1223962" cy="1223962"/>
          </a:xfrm>
        </p:grpSpPr>
        <p:sp>
          <p:nvSpPr>
            <p:cNvPr id="10" name="Rectangle 26"/>
            <p:cNvSpPr>
              <a:spLocks noChangeArrowheads="1"/>
            </p:cNvSpPr>
            <p:nvPr/>
          </p:nvSpPr>
          <p:spPr bwMode="auto">
            <a:xfrm>
              <a:off x="341458" y="260648"/>
              <a:ext cx="1223962" cy="1223962"/>
            </a:xfrm>
            <a:prstGeom prst="rect">
              <a:avLst/>
            </a:prstGeom>
            <a:solidFill>
              <a:srgbClr val="FF9900"/>
            </a:solidFill>
            <a:ln w="9525">
              <a:noFill/>
              <a:miter lim="800000"/>
              <a:headEnd/>
              <a:tailEnd/>
            </a:ln>
          </p:spPr>
          <p:txBody>
            <a:bodyPr wrap="none" anchor="ctr"/>
            <a:lstStyle/>
            <a:p>
              <a:endParaRPr lang="ja-JP" altLang="en-US">
                <a:solidFill>
                  <a:srgbClr val="000000"/>
                </a:solidFill>
              </a:endParaRPr>
            </a:p>
          </p:txBody>
        </p:sp>
        <p:sp>
          <p:nvSpPr>
            <p:cNvPr id="12" name="Rectangle 27"/>
            <p:cNvSpPr>
              <a:spLocks noChangeArrowheads="1"/>
            </p:cNvSpPr>
            <p:nvPr/>
          </p:nvSpPr>
          <p:spPr bwMode="auto">
            <a:xfrm>
              <a:off x="629490" y="476672"/>
              <a:ext cx="647700" cy="792163"/>
            </a:xfrm>
            <a:prstGeom prst="rect">
              <a:avLst/>
            </a:prstGeom>
            <a:noFill/>
            <a:ln w="9525">
              <a:noFill/>
              <a:miter lim="800000"/>
              <a:headEnd/>
              <a:tailEnd/>
            </a:ln>
          </p:spPr>
          <p:txBody>
            <a:bodyPr wrap="none" anchor="ctr"/>
            <a:lstStyle/>
            <a:p>
              <a:pPr algn="ctr"/>
              <a:r>
                <a:rPr lang="ja-JP" altLang="en-US" sz="6000" dirty="0" smtClean="0">
                  <a:solidFill>
                    <a:srgbClr val="FFFFFF"/>
                  </a:solidFill>
                </a:rPr>
                <a:t>３</a:t>
              </a:r>
              <a:endParaRPr lang="ja-JP" altLang="en-US" sz="6000" dirty="0">
                <a:solidFill>
                  <a:srgbClr val="FFFFFF"/>
                </a:solidFill>
              </a:endParaRPr>
            </a:p>
          </p:txBody>
        </p:sp>
      </p:grpSp>
      <p:sp>
        <p:nvSpPr>
          <p:cNvPr id="13" name="Rectangle 2"/>
          <p:cNvSpPr>
            <a:spLocks noGrp="1" noChangeArrowheads="1"/>
          </p:cNvSpPr>
          <p:nvPr>
            <p:ph type="title"/>
          </p:nvPr>
        </p:nvSpPr>
        <p:spPr>
          <a:xfrm>
            <a:off x="1818501" y="333392"/>
            <a:ext cx="6624638" cy="1079500"/>
          </a:xfrm>
        </p:spPr>
        <p:txBody>
          <a:bodyPr/>
          <a:lstStyle/>
          <a:p>
            <a:pPr eaLnBrk="1" hangingPunct="1"/>
            <a:r>
              <a:rPr lang="ja-JP" altLang="en-US" sz="2600" dirty="0" smtClean="0"/>
              <a:t>ハイリスク群に対する包括的な支援策⑤</a:t>
            </a:r>
            <a:r>
              <a:rPr lang="en-US" altLang="ja-JP" sz="2600" dirty="0" smtClean="0"/>
              <a:t/>
            </a:r>
            <a:br>
              <a:rPr lang="en-US" altLang="ja-JP" sz="2600" dirty="0" smtClean="0"/>
            </a:br>
            <a:r>
              <a:rPr lang="ja-JP" altLang="en-US" sz="2600" dirty="0" smtClean="0"/>
              <a:t>「いのちと暮らしの相談ナビ」</a:t>
            </a:r>
            <a:endParaRPr lang="en-US" altLang="ja-JP" sz="2600" dirty="0" smtClean="0"/>
          </a:p>
        </p:txBody>
      </p:sp>
    </p:spTree>
    <p:extLst>
      <p:ext uri="{BB962C8B-B14F-4D97-AF65-F5344CB8AC3E}">
        <p14:creationId xmlns:p14="http://schemas.microsoft.com/office/powerpoint/2010/main" val="113623963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241658" y="1782942"/>
            <a:ext cx="8737957" cy="4891087"/>
          </a:xfrm>
        </p:spPr>
        <p:txBody>
          <a:bodyPr/>
          <a:lstStyle/>
          <a:p>
            <a:pPr>
              <a:lnSpc>
                <a:spcPct val="80000"/>
              </a:lnSpc>
              <a:buFontTx/>
              <a:buNone/>
              <a:tabLst>
                <a:tab pos="5197475" algn="l"/>
              </a:tabLst>
            </a:pPr>
            <a:r>
              <a:rPr lang="ja-JP" altLang="en-US" sz="2400" dirty="0" smtClean="0">
                <a:latin typeface="ＭＳ ゴシック" pitchFamily="49" charset="-128"/>
                <a:ea typeface="ＭＳ ゴシック" pitchFamily="49" charset="-128"/>
              </a:rPr>
              <a:t>◆自殺率は</a:t>
            </a:r>
            <a:r>
              <a:rPr lang="en-US" altLang="ja-JP" sz="2400" dirty="0" smtClean="0">
                <a:latin typeface="ＭＳ ゴシック" pitchFamily="49" charset="-128"/>
                <a:ea typeface="ＭＳ ゴシック" pitchFamily="49" charset="-128"/>
              </a:rPr>
              <a:t>21.4</a:t>
            </a:r>
            <a:r>
              <a:rPr lang="ja-JP" altLang="en-US" sz="2400" dirty="0" err="1" smtClean="0">
                <a:latin typeface="ＭＳ ゴシック" pitchFamily="49" charset="-128"/>
                <a:ea typeface="ＭＳ ゴシック" pitchFamily="49" charset="-128"/>
              </a:rPr>
              <a:t>。</a:t>
            </a:r>
            <a:r>
              <a:rPr lang="ja-JP" altLang="en-US" sz="2400" dirty="0" smtClean="0">
                <a:latin typeface="ＭＳ ゴシック" pitchFamily="49" charset="-128"/>
                <a:ea typeface="ＭＳ ゴシック" pitchFamily="49" charset="-128"/>
              </a:rPr>
              <a:t>世界</a:t>
            </a:r>
            <a:r>
              <a:rPr lang="en-US" altLang="ja-JP" sz="2400" dirty="0" smtClean="0">
                <a:latin typeface="ＭＳ ゴシック" pitchFamily="49" charset="-128"/>
                <a:ea typeface="ＭＳ ゴシック" pitchFamily="49" charset="-128"/>
              </a:rPr>
              <a:t>10</a:t>
            </a:r>
            <a:r>
              <a:rPr lang="ja-JP" altLang="en-US" sz="2400" dirty="0" smtClean="0">
                <a:latin typeface="ＭＳ ゴシック" pitchFamily="49" charset="-128"/>
                <a:ea typeface="ＭＳ ゴシック" pitchFamily="49" charset="-128"/>
              </a:rPr>
              <a:t>位。米国の</a:t>
            </a:r>
            <a:r>
              <a:rPr lang="en-US" altLang="ja-JP" sz="2400" dirty="0" smtClean="0">
                <a:latin typeface="ＭＳ ゴシック" pitchFamily="49" charset="-128"/>
                <a:ea typeface="ＭＳ ゴシック" pitchFamily="49" charset="-128"/>
              </a:rPr>
              <a:t>2</a:t>
            </a:r>
            <a:r>
              <a:rPr lang="ja-JP" altLang="en-US" sz="2400" dirty="0" smtClean="0">
                <a:latin typeface="ＭＳ ゴシック" pitchFamily="49" charset="-128"/>
                <a:ea typeface="ＭＳ ゴシック" pitchFamily="49" charset="-128"/>
              </a:rPr>
              <a:t>倍、英国や伊国の</a:t>
            </a:r>
            <a:r>
              <a:rPr lang="en-US" altLang="ja-JP" sz="2400" dirty="0" smtClean="0">
                <a:latin typeface="ＭＳ ゴシック" pitchFamily="49" charset="-128"/>
                <a:ea typeface="ＭＳ ゴシック" pitchFamily="49" charset="-128"/>
              </a:rPr>
              <a:t>3</a:t>
            </a:r>
            <a:r>
              <a:rPr lang="ja-JP" altLang="en-US" sz="2400" dirty="0" smtClean="0">
                <a:latin typeface="ＭＳ ゴシック" pitchFamily="49" charset="-128"/>
                <a:ea typeface="ＭＳ ゴシック" pitchFamily="49" charset="-128"/>
              </a:rPr>
              <a:t>倍。</a:t>
            </a:r>
          </a:p>
          <a:p>
            <a:pPr>
              <a:lnSpc>
                <a:spcPct val="80000"/>
              </a:lnSpc>
              <a:buFontTx/>
              <a:buNone/>
              <a:tabLst>
                <a:tab pos="5197475" algn="l"/>
              </a:tabLst>
            </a:pPr>
            <a:endParaRPr lang="ja-JP" altLang="en-US" sz="1400" dirty="0" smtClean="0">
              <a:latin typeface="ＭＳ ゴシック" pitchFamily="49" charset="-128"/>
              <a:ea typeface="ＭＳ ゴシック" pitchFamily="49" charset="-128"/>
            </a:endParaRPr>
          </a:p>
          <a:p>
            <a:pPr>
              <a:lnSpc>
                <a:spcPct val="80000"/>
              </a:lnSpc>
              <a:buFontTx/>
              <a:buNone/>
              <a:tabLst>
                <a:tab pos="5197475" algn="l"/>
              </a:tabLst>
            </a:pPr>
            <a:r>
              <a:rPr lang="ja-JP" altLang="en-US" sz="2400" dirty="0" smtClean="0">
                <a:latin typeface="ＭＳ ゴシック" pitchFamily="49" charset="-128"/>
                <a:ea typeface="ＭＳ ゴシック" pitchFamily="49" charset="-128"/>
              </a:rPr>
              <a:t>◆</a:t>
            </a:r>
            <a:r>
              <a:rPr lang="en-US" altLang="ja-JP" sz="2400" dirty="0" smtClean="0">
                <a:latin typeface="ＭＳ ゴシック" pitchFamily="49" charset="-128"/>
                <a:ea typeface="ＭＳ ゴシック" pitchFamily="49" charset="-128"/>
              </a:rPr>
              <a:t>40</a:t>
            </a:r>
            <a:r>
              <a:rPr lang="ja-JP" altLang="en-US" sz="2400" dirty="0" smtClean="0">
                <a:latin typeface="ＭＳ ゴシック" pitchFamily="49" charset="-128"/>
                <a:ea typeface="ＭＳ ゴシック" pitchFamily="49" charset="-128"/>
              </a:rPr>
              <a:t>～</a:t>
            </a:r>
            <a:r>
              <a:rPr lang="en-US" altLang="ja-JP" sz="2400" dirty="0" smtClean="0">
                <a:latin typeface="ＭＳ ゴシック" pitchFamily="49" charset="-128"/>
                <a:ea typeface="ＭＳ ゴシック" pitchFamily="49" charset="-128"/>
              </a:rPr>
              <a:t>60</a:t>
            </a:r>
            <a:r>
              <a:rPr lang="ja-JP" altLang="en-US" sz="2400" dirty="0" smtClean="0">
                <a:latin typeface="ＭＳ ゴシック" pitchFamily="49" charset="-128"/>
                <a:ea typeface="ＭＳ ゴシック" pitchFamily="49" charset="-128"/>
              </a:rPr>
              <a:t>代の男性（父親世代）が全体の約</a:t>
            </a:r>
            <a:r>
              <a:rPr lang="en-US" altLang="ja-JP" sz="2400" dirty="0" smtClean="0">
                <a:latin typeface="ＭＳ ゴシック" pitchFamily="49" charset="-128"/>
                <a:ea typeface="ＭＳ ゴシック" pitchFamily="49" charset="-128"/>
              </a:rPr>
              <a:t>4</a:t>
            </a:r>
            <a:r>
              <a:rPr lang="ja-JP" altLang="en-US" sz="2400" dirty="0" smtClean="0">
                <a:latin typeface="ＭＳ ゴシック" pitchFamily="49" charset="-128"/>
                <a:ea typeface="ＭＳ ゴシック" pitchFamily="49" charset="-128"/>
              </a:rPr>
              <a:t>割を占める。</a:t>
            </a:r>
            <a:endParaRPr lang="ja-JP" altLang="en-US" sz="2400" b="1" u="sng" dirty="0" smtClean="0">
              <a:solidFill>
                <a:srgbClr val="FF0000"/>
              </a:solidFill>
              <a:latin typeface="ＭＳ ゴシック" pitchFamily="49" charset="-128"/>
              <a:ea typeface="ＭＳ ゴシック" pitchFamily="49" charset="-128"/>
            </a:endParaRPr>
          </a:p>
          <a:p>
            <a:pPr>
              <a:lnSpc>
                <a:spcPct val="80000"/>
              </a:lnSpc>
              <a:buFontTx/>
              <a:buNone/>
              <a:tabLst>
                <a:tab pos="5197475" algn="l"/>
              </a:tabLst>
            </a:pPr>
            <a:endParaRPr lang="ja-JP" altLang="en-US" sz="1400" dirty="0" smtClean="0">
              <a:latin typeface="ＭＳ ゴシック" pitchFamily="49" charset="-128"/>
              <a:ea typeface="ＭＳ ゴシック" pitchFamily="49" charset="-128"/>
            </a:endParaRPr>
          </a:p>
          <a:p>
            <a:pPr>
              <a:lnSpc>
                <a:spcPct val="80000"/>
              </a:lnSpc>
              <a:buFontTx/>
              <a:buNone/>
              <a:tabLst>
                <a:tab pos="5197475" algn="l"/>
              </a:tabLst>
            </a:pPr>
            <a:r>
              <a:rPr lang="ja-JP" altLang="en-US" sz="2400" dirty="0" smtClean="0">
                <a:latin typeface="ＭＳ ゴシック" pitchFamily="49" charset="-128"/>
                <a:ea typeface="ＭＳ ゴシック" pitchFamily="49" charset="-128"/>
              </a:rPr>
              <a:t>◆</a:t>
            </a:r>
            <a:r>
              <a:rPr lang="en-US" altLang="ja-JP" sz="2400" dirty="0" smtClean="0">
                <a:latin typeface="ＭＳ ゴシック" pitchFamily="49" charset="-128"/>
                <a:ea typeface="ＭＳ ゴシック" pitchFamily="49" charset="-128"/>
              </a:rPr>
              <a:t>20</a:t>
            </a:r>
            <a:r>
              <a:rPr lang="ja-JP" altLang="en-US" sz="2400" dirty="0" smtClean="0">
                <a:latin typeface="ＭＳ ゴシック" pitchFamily="49" charset="-128"/>
                <a:ea typeface="ＭＳ ゴシック" pitchFamily="49" charset="-128"/>
              </a:rPr>
              <a:t>～</a:t>
            </a:r>
            <a:r>
              <a:rPr lang="en-US" altLang="ja-JP" sz="2400" dirty="0" smtClean="0">
                <a:latin typeface="ＭＳ ゴシック" pitchFamily="49" charset="-128"/>
                <a:ea typeface="ＭＳ ゴシック" pitchFamily="49" charset="-128"/>
              </a:rPr>
              <a:t>30</a:t>
            </a:r>
            <a:r>
              <a:rPr lang="ja-JP" altLang="en-US" sz="2400" dirty="0" smtClean="0">
                <a:latin typeface="ＭＳ ゴシック" pitchFamily="49" charset="-128"/>
                <a:ea typeface="ＭＳ ゴシック" pitchFamily="49" charset="-128"/>
              </a:rPr>
              <a:t>代の死因一位は自殺。</a:t>
            </a:r>
            <a:r>
              <a:rPr lang="en-US" altLang="ja-JP" sz="2400" dirty="0" smtClean="0">
                <a:latin typeface="ＭＳ ゴシック" pitchFamily="49" charset="-128"/>
                <a:ea typeface="ＭＳ ゴシック" pitchFamily="49" charset="-128"/>
              </a:rPr>
              <a:t>20</a:t>
            </a:r>
            <a:r>
              <a:rPr lang="ja-JP" altLang="en-US" sz="2400" dirty="0" smtClean="0">
                <a:latin typeface="ＭＳ ゴシック" pitchFamily="49" charset="-128"/>
                <a:ea typeface="ＭＳ ゴシック" pitchFamily="49" charset="-128"/>
              </a:rPr>
              <a:t>代は</a:t>
            </a:r>
            <a:r>
              <a:rPr lang="en-US" altLang="ja-JP" sz="2400" dirty="0" smtClean="0">
                <a:latin typeface="ＭＳ ゴシック" pitchFamily="49" charset="-128"/>
                <a:ea typeface="ＭＳ ゴシック" pitchFamily="49" charset="-128"/>
              </a:rPr>
              <a:t>98</a:t>
            </a:r>
            <a:r>
              <a:rPr lang="ja-JP" altLang="en-US" sz="2400" dirty="0" smtClean="0">
                <a:latin typeface="ＭＳ ゴシック" pitchFamily="49" charset="-128"/>
                <a:ea typeface="ＭＳ ゴシック" pitchFamily="49" charset="-128"/>
              </a:rPr>
              <a:t>年の急増以降も増加。</a:t>
            </a:r>
            <a:endParaRPr lang="ja-JP" altLang="en-US" sz="2000" dirty="0" smtClean="0">
              <a:latin typeface="ＭＳ ゴシック" pitchFamily="49" charset="-128"/>
              <a:ea typeface="ＭＳ ゴシック" pitchFamily="49" charset="-128"/>
            </a:endParaRPr>
          </a:p>
          <a:p>
            <a:pPr>
              <a:lnSpc>
                <a:spcPct val="80000"/>
              </a:lnSpc>
              <a:buFontTx/>
              <a:buNone/>
              <a:tabLst>
                <a:tab pos="5197475" algn="l"/>
              </a:tabLst>
            </a:pPr>
            <a:endParaRPr lang="ja-JP" altLang="en-US" sz="1400" u="sng" dirty="0" smtClean="0">
              <a:solidFill>
                <a:srgbClr val="FF0000"/>
              </a:solidFill>
              <a:latin typeface="ＭＳ ゴシック" pitchFamily="49" charset="-128"/>
              <a:ea typeface="ＭＳ ゴシック" pitchFamily="49" charset="-128"/>
            </a:endParaRPr>
          </a:p>
          <a:p>
            <a:pPr>
              <a:lnSpc>
                <a:spcPct val="80000"/>
              </a:lnSpc>
              <a:buFontTx/>
              <a:buNone/>
              <a:tabLst>
                <a:tab pos="5197475" algn="l"/>
              </a:tabLst>
            </a:pPr>
            <a:r>
              <a:rPr lang="ja-JP" altLang="en-US" sz="2400" dirty="0" smtClean="0">
                <a:latin typeface="ＭＳ ゴシック" pitchFamily="49" charset="-128"/>
                <a:ea typeface="ＭＳ ゴシック" pitchFamily="49" charset="-128"/>
              </a:rPr>
              <a:t>◆内閣府調査「一年以内に本気で自殺を考えたことがあるか」</a:t>
            </a:r>
            <a:endParaRPr lang="en-US" altLang="ja-JP" sz="2400" dirty="0" smtClean="0">
              <a:latin typeface="ＭＳ ゴシック" pitchFamily="49" charset="-128"/>
              <a:ea typeface="ＭＳ ゴシック" pitchFamily="49" charset="-128"/>
            </a:endParaRPr>
          </a:p>
          <a:p>
            <a:pPr>
              <a:lnSpc>
                <a:spcPct val="80000"/>
              </a:lnSpc>
              <a:buFontTx/>
              <a:buNone/>
              <a:tabLst>
                <a:tab pos="5197475" algn="l"/>
              </a:tabLst>
            </a:pPr>
            <a:r>
              <a:rPr lang="en-US" altLang="ja-JP" sz="2400" dirty="0">
                <a:latin typeface="ＭＳ ゴシック" pitchFamily="49" charset="-128"/>
                <a:ea typeface="ＭＳ ゴシック" pitchFamily="49" charset="-128"/>
              </a:rPr>
              <a:t>	</a:t>
            </a:r>
            <a:r>
              <a:rPr lang="ja-JP" altLang="en-US" sz="2400" dirty="0" smtClean="0">
                <a:latin typeface="ＭＳ ゴシック" pitchFamily="49" charset="-128"/>
                <a:ea typeface="ＭＳ ゴシック" pitchFamily="49" charset="-128"/>
              </a:rPr>
              <a:t>→回答者の</a:t>
            </a:r>
            <a:r>
              <a:rPr lang="en-US" altLang="ja-JP" sz="2400" dirty="0" smtClean="0">
                <a:latin typeface="ＭＳ ゴシック" pitchFamily="49" charset="-128"/>
                <a:ea typeface="ＭＳ ゴシック" pitchFamily="49" charset="-128"/>
              </a:rPr>
              <a:t>5</a:t>
            </a:r>
            <a:r>
              <a:rPr lang="ja-JP" altLang="en-US" sz="2400" dirty="0" smtClean="0">
                <a:latin typeface="ＭＳ ゴシック" pitchFamily="49" charset="-128"/>
                <a:ea typeface="ＭＳ ゴシック" pitchFamily="49" charset="-128"/>
              </a:rPr>
              <a:t>％が「ある」。</a:t>
            </a:r>
            <a:r>
              <a:rPr lang="en-US" altLang="ja-JP" sz="2400" dirty="0" smtClean="0">
                <a:latin typeface="ＭＳ ゴシック" pitchFamily="49" charset="-128"/>
                <a:ea typeface="ＭＳ ゴシック" pitchFamily="49" charset="-128"/>
              </a:rPr>
              <a:t>20</a:t>
            </a:r>
            <a:r>
              <a:rPr lang="ja-JP" altLang="en-US" sz="2400" dirty="0" smtClean="0">
                <a:latin typeface="ＭＳ ゴシック" pitchFamily="49" charset="-128"/>
                <a:ea typeface="ＭＳ ゴシック" pitchFamily="49" charset="-128"/>
              </a:rPr>
              <a:t>代は</a:t>
            </a:r>
            <a:r>
              <a:rPr lang="en-US" altLang="ja-JP" sz="2400" dirty="0" smtClean="0">
                <a:latin typeface="ＭＳ ゴシック" pitchFamily="49" charset="-128"/>
                <a:ea typeface="ＭＳ ゴシック" pitchFamily="49" charset="-128"/>
              </a:rPr>
              <a:t>10</a:t>
            </a:r>
            <a:r>
              <a:rPr lang="ja-JP" altLang="en-US" sz="2400" dirty="0" smtClean="0">
                <a:latin typeface="ＭＳ ゴシック" pitchFamily="49" charset="-128"/>
                <a:ea typeface="ＭＳ ゴシック" pitchFamily="49" charset="-128"/>
              </a:rPr>
              <a:t>％と世代別で最多。</a:t>
            </a:r>
            <a:endParaRPr lang="en-US" altLang="ja-JP" sz="2400" dirty="0" smtClean="0">
              <a:latin typeface="ＭＳ ゴシック" pitchFamily="49" charset="-128"/>
              <a:ea typeface="ＭＳ ゴシック" pitchFamily="49" charset="-128"/>
            </a:endParaRPr>
          </a:p>
          <a:p>
            <a:pPr>
              <a:lnSpc>
                <a:spcPct val="80000"/>
              </a:lnSpc>
              <a:buFontTx/>
              <a:buNone/>
              <a:tabLst>
                <a:tab pos="5197475" algn="l"/>
              </a:tabLst>
            </a:pPr>
            <a:endParaRPr lang="ja-JP" altLang="en-US" sz="1400" u="sng" dirty="0" smtClean="0">
              <a:solidFill>
                <a:srgbClr val="FF0000"/>
              </a:solidFill>
              <a:latin typeface="ＭＳ ゴシック" pitchFamily="49" charset="-128"/>
              <a:ea typeface="ＭＳ ゴシック" pitchFamily="49" charset="-128"/>
            </a:endParaRPr>
          </a:p>
          <a:p>
            <a:pPr>
              <a:lnSpc>
                <a:spcPct val="80000"/>
              </a:lnSpc>
              <a:buNone/>
              <a:tabLst>
                <a:tab pos="5197475" algn="l"/>
              </a:tabLst>
            </a:pPr>
            <a:r>
              <a:rPr lang="ja-JP" altLang="en-US" sz="2400" dirty="0" smtClean="0">
                <a:latin typeface="ＭＳ ゴシック" pitchFamily="49" charset="-128"/>
                <a:ea typeface="ＭＳ ゴシック" pitchFamily="49" charset="-128"/>
              </a:rPr>
              <a:t>◆男女比は</a:t>
            </a:r>
            <a:r>
              <a:rPr lang="en-US" altLang="ja-JP" sz="2400" dirty="0" smtClean="0">
                <a:latin typeface="ＭＳ ゴシック" pitchFamily="49" charset="-128"/>
                <a:ea typeface="ＭＳ ゴシック" pitchFamily="49" charset="-128"/>
              </a:rPr>
              <a:t>7</a:t>
            </a:r>
            <a:r>
              <a:rPr lang="ja-JP" altLang="en-US" sz="2400" dirty="0" smtClean="0">
                <a:latin typeface="ＭＳ ゴシック" pitchFamily="49" charset="-128"/>
                <a:ea typeface="ＭＳ ゴシック" pitchFamily="49" charset="-128"/>
              </a:rPr>
              <a:t>対</a:t>
            </a:r>
            <a:r>
              <a:rPr lang="en-US" altLang="ja-JP" sz="2400" dirty="0" smtClean="0">
                <a:latin typeface="ＭＳ ゴシック" pitchFamily="49" charset="-128"/>
                <a:ea typeface="ＭＳ ゴシック" pitchFamily="49" charset="-128"/>
              </a:rPr>
              <a:t>3</a:t>
            </a:r>
            <a:r>
              <a:rPr lang="ja-JP" altLang="en-US" sz="2400" dirty="0" err="1" smtClean="0">
                <a:latin typeface="ＭＳ ゴシック" pitchFamily="49" charset="-128"/>
                <a:ea typeface="ＭＳ ゴシック" pitchFamily="49" charset="-128"/>
              </a:rPr>
              <a:t>。</a:t>
            </a:r>
            <a:r>
              <a:rPr lang="ja-JP" altLang="en-US" sz="2400" dirty="0" smtClean="0">
                <a:latin typeface="ＭＳ ゴシック" pitchFamily="49" charset="-128"/>
                <a:ea typeface="ＭＳ ゴシック" pitchFamily="49" charset="-128"/>
              </a:rPr>
              <a:t>自殺率の国際比較は、男</a:t>
            </a:r>
            <a:r>
              <a:rPr lang="en-US" altLang="ja-JP" sz="2400" dirty="0" smtClean="0">
                <a:latin typeface="ＭＳ ゴシック" pitchFamily="49" charset="-128"/>
                <a:ea typeface="ＭＳ ゴシック" pitchFamily="49" charset="-128"/>
              </a:rPr>
              <a:t>12</a:t>
            </a:r>
            <a:r>
              <a:rPr lang="ja-JP" altLang="en-US" sz="2400" dirty="0" smtClean="0">
                <a:latin typeface="ＭＳ ゴシック" pitchFamily="49" charset="-128"/>
                <a:ea typeface="ＭＳ ゴシック" pitchFamily="49" charset="-128"/>
              </a:rPr>
              <a:t>位。女</a:t>
            </a:r>
            <a:r>
              <a:rPr lang="en-US" altLang="ja-JP" sz="2400" dirty="0" smtClean="0">
                <a:latin typeface="ＭＳ ゴシック" pitchFamily="49" charset="-128"/>
                <a:ea typeface="ＭＳ ゴシック" pitchFamily="49" charset="-128"/>
              </a:rPr>
              <a:t>3</a:t>
            </a:r>
            <a:r>
              <a:rPr lang="ja-JP" altLang="en-US" sz="2400" dirty="0" smtClean="0">
                <a:latin typeface="ＭＳ ゴシック" pitchFamily="49" charset="-128"/>
                <a:ea typeface="ＭＳ ゴシック" pitchFamily="49" charset="-128"/>
              </a:rPr>
              <a:t>位。</a:t>
            </a:r>
          </a:p>
          <a:p>
            <a:pPr>
              <a:lnSpc>
                <a:spcPct val="80000"/>
              </a:lnSpc>
              <a:buFontTx/>
              <a:buNone/>
              <a:tabLst>
                <a:tab pos="5197475" algn="l"/>
              </a:tabLst>
            </a:pPr>
            <a:endParaRPr lang="ja-JP" altLang="en-US" sz="1400" u="sng" dirty="0" smtClean="0">
              <a:solidFill>
                <a:srgbClr val="FF0000"/>
              </a:solidFill>
              <a:latin typeface="ＭＳ ゴシック" pitchFamily="49" charset="-128"/>
              <a:ea typeface="ＭＳ ゴシック" pitchFamily="49" charset="-128"/>
            </a:endParaRPr>
          </a:p>
          <a:p>
            <a:pPr>
              <a:lnSpc>
                <a:spcPct val="80000"/>
              </a:lnSpc>
              <a:buFontTx/>
              <a:buNone/>
              <a:tabLst>
                <a:tab pos="5197475" algn="l"/>
              </a:tabLst>
            </a:pPr>
            <a:r>
              <a:rPr lang="ja-JP" altLang="en-US" sz="2400" dirty="0" smtClean="0">
                <a:latin typeface="ＭＳ ゴシック" pitchFamily="49" charset="-128"/>
                <a:ea typeface="ＭＳ ゴシック" pitchFamily="49" charset="-128"/>
              </a:rPr>
              <a:t>◆</a:t>
            </a:r>
            <a:r>
              <a:rPr lang="en-US" altLang="ja-JP" sz="2400" dirty="0" smtClean="0">
                <a:latin typeface="ＭＳ ゴシック" pitchFamily="49" charset="-128"/>
                <a:ea typeface="ＭＳ ゴシック" pitchFamily="49" charset="-128"/>
              </a:rPr>
              <a:t>1</a:t>
            </a:r>
            <a:r>
              <a:rPr lang="ja-JP" altLang="en-US" sz="2400" dirty="0" smtClean="0">
                <a:latin typeface="ＭＳ ゴシック" pitchFamily="49" charset="-128"/>
                <a:ea typeface="ＭＳ ゴシック" pitchFamily="49" charset="-128"/>
              </a:rPr>
              <a:t>人が自殺で亡くなると、</a:t>
            </a:r>
            <a:r>
              <a:rPr lang="en-US" altLang="ja-JP" sz="2400" dirty="0" smtClean="0">
                <a:latin typeface="ＭＳ ゴシック" pitchFamily="49" charset="-128"/>
                <a:ea typeface="ＭＳ ゴシック" pitchFamily="49" charset="-128"/>
              </a:rPr>
              <a:t>4</a:t>
            </a:r>
            <a:r>
              <a:rPr lang="ja-JP" altLang="en-US" sz="2400" dirty="0" smtClean="0">
                <a:latin typeface="ＭＳ ゴシック" pitchFamily="49" charset="-128"/>
                <a:ea typeface="ＭＳ ゴシック" pitchFamily="49" charset="-128"/>
              </a:rPr>
              <a:t>～</a:t>
            </a:r>
            <a:r>
              <a:rPr lang="en-US" altLang="ja-JP" sz="2400" dirty="0" smtClean="0">
                <a:latin typeface="ＭＳ ゴシック" pitchFamily="49" charset="-128"/>
                <a:ea typeface="ＭＳ ゴシック" pitchFamily="49" charset="-128"/>
              </a:rPr>
              <a:t>5</a:t>
            </a:r>
            <a:r>
              <a:rPr lang="ja-JP" altLang="en-US" sz="2400" dirty="0" smtClean="0">
                <a:latin typeface="ＭＳ ゴシック" pitchFamily="49" charset="-128"/>
                <a:ea typeface="ＭＳ ゴシック" pitchFamily="49" charset="-128"/>
              </a:rPr>
              <a:t>人が遺族になる。</a:t>
            </a:r>
            <a:endParaRPr lang="en-US" altLang="ja-JP" sz="2400" dirty="0" smtClean="0">
              <a:latin typeface="ＭＳ ゴシック" pitchFamily="49" charset="-128"/>
              <a:ea typeface="ＭＳ ゴシック" pitchFamily="49" charset="-128"/>
            </a:endParaRPr>
          </a:p>
          <a:p>
            <a:pPr>
              <a:lnSpc>
                <a:spcPct val="80000"/>
              </a:lnSpc>
              <a:buFontTx/>
              <a:buNone/>
              <a:tabLst>
                <a:tab pos="5197475" algn="l"/>
              </a:tabLst>
            </a:pPr>
            <a:r>
              <a:rPr lang="en-US" altLang="ja-JP" sz="2400" dirty="0">
                <a:latin typeface="ＭＳ ゴシック" pitchFamily="49" charset="-128"/>
                <a:ea typeface="ＭＳ ゴシック" pitchFamily="49" charset="-128"/>
              </a:rPr>
              <a:t>	</a:t>
            </a:r>
            <a:r>
              <a:rPr lang="ja-JP" altLang="en-US" sz="2400" dirty="0" smtClean="0">
                <a:latin typeface="ＭＳ ゴシック" pitchFamily="49" charset="-128"/>
                <a:ea typeface="ＭＳ ゴシック" pitchFamily="49" charset="-128"/>
              </a:rPr>
              <a:t>→毎年</a:t>
            </a:r>
            <a:r>
              <a:rPr lang="en-US" altLang="ja-JP" sz="2400" dirty="0" smtClean="0">
                <a:latin typeface="ＭＳ ゴシック" pitchFamily="49" charset="-128"/>
                <a:ea typeface="ＭＳ ゴシック" pitchFamily="49" charset="-128"/>
              </a:rPr>
              <a:t>12</a:t>
            </a:r>
            <a:r>
              <a:rPr lang="ja-JP" altLang="en-US" sz="2400" dirty="0" smtClean="0">
                <a:latin typeface="ＭＳ ゴシック" pitchFamily="49" charset="-128"/>
                <a:ea typeface="ＭＳ ゴシック" pitchFamily="49" charset="-128"/>
              </a:rPr>
              <a:t>～</a:t>
            </a:r>
            <a:r>
              <a:rPr lang="en-US" altLang="ja-JP" sz="2400" dirty="0" smtClean="0">
                <a:latin typeface="ＭＳ ゴシック" pitchFamily="49" charset="-128"/>
                <a:ea typeface="ＭＳ ゴシック" pitchFamily="49" charset="-128"/>
              </a:rPr>
              <a:t>15</a:t>
            </a:r>
            <a:r>
              <a:rPr lang="ja-JP" altLang="en-US" sz="2400" dirty="0" smtClean="0">
                <a:latin typeface="ＭＳ ゴシック" pitchFamily="49" charset="-128"/>
                <a:ea typeface="ＭＳ ゴシック" pitchFamily="49" charset="-128"/>
              </a:rPr>
              <a:t>万人。全国に</a:t>
            </a:r>
            <a:r>
              <a:rPr lang="en-US" altLang="ja-JP" sz="2400" dirty="0" smtClean="0">
                <a:latin typeface="ＭＳ ゴシック" pitchFamily="49" charset="-128"/>
                <a:ea typeface="ＭＳ ゴシック" pitchFamily="49" charset="-128"/>
              </a:rPr>
              <a:t>300</a:t>
            </a:r>
            <a:r>
              <a:rPr lang="ja-JP" altLang="en-US" sz="2400" dirty="0" smtClean="0">
                <a:latin typeface="ＭＳ ゴシック" pitchFamily="49" charset="-128"/>
                <a:ea typeface="ＭＳ ゴシック" pitchFamily="49" charset="-128"/>
              </a:rPr>
              <a:t>万人超。国民の</a:t>
            </a:r>
            <a:r>
              <a:rPr lang="en-US" altLang="ja-JP" sz="2400" dirty="0" smtClean="0">
                <a:latin typeface="ＭＳ ゴシック" pitchFamily="49" charset="-128"/>
                <a:ea typeface="ＭＳ ゴシック" pitchFamily="49" charset="-128"/>
              </a:rPr>
              <a:t>40</a:t>
            </a:r>
            <a:r>
              <a:rPr lang="ja-JP" altLang="en-US" sz="2400" dirty="0" smtClean="0">
                <a:latin typeface="ＭＳ ゴシック" pitchFamily="49" charset="-128"/>
                <a:ea typeface="ＭＳ ゴシック" pitchFamily="49" charset="-128"/>
              </a:rPr>
              <a:t>人に</a:t>
            </a:r>
            <a:r>
              <a:rPr lang="en-US" altLang="ja-JP" sz="2400" dirty="0" smtClean="0">
                <a:latin typeface="ＭＳ ゴシック" pitchFamily="49" charset="-128"/>
                <a:ea typeface="ＭＳ ゴシック" pitchFamily="49" charset="-128"/>
              </a:rPr>
              <a:t>1</a:t>
            </a:r>
            <a:r>
              <a:rPr lang="ja-JP" altLang="en-US" sz="2400" dirty="0" smtClean="0">
                <a:latin typeface="ＭＳ ゴシック" pitchFamily="49" charset="-128"/>
                <a:ea typeface="ＭＳ ゴシック" pitchFamily="49" charset="-128"/>
              </a:rPr>
              <a:t>人。</a:t>
            </a:r>
            <a:endParaRPr lang="en-US" altLang="ja-JP" sz="2400" dirty="0" smtClean="0">
              <a:latin typeface="ＭＳ ゴシック" pitchFamily="49" charset="-128"/>
              <a:ea typeface="ＭＳ ゴシック" pitchFamily="49" charset="-128"/>
            </a:endParaRPr>
          </a:p>
          <a:p>
            <a:pPr>
              <a:lnSpc>
                <a:spcPct val="80000"/>
              </a:lnSpc>
              <a:buFontTx/>
              <a:buNone/>
              <a:tabLst>
                <a:tab pos="5197475" algn="l"/>
              </a:tabLst>
            </a:pPr>
            <a:endParaRPr lang="ja-JP" altLang="en-US" sz="1400" u="sng" dirty="0">
              <a:solidFill>
                <a:srgbClr val="FF0000"/>
              </a:solidFill>
              <a:latin typeface="ＭＳ ゴシック" pitchFamily="49" charset="-128"/>
              <a:ea typeface="ＭＳ ゴシック" pitchFamily="49" charset="-128"/>
            </a:endParaRPr>
          </a:p>
          <a:p>
            <a:pPr>
              <a:lnSpc>
                <a:spcPct val="80000"/>
              </a:lnSpc>
              <a:buNone/>
              <a:tabLst>
                <a:tab pos="5197475" algn="l"/>
              </a:tabLst>
            </a:pPr>
            <a:r>
              <a:rPr lang="ja-JP" altLang="en-US" sz="2400" dirty="0" smtClean="0">
                <a:latin typeface="ＭＳ ゴシック" pitchFamily="49" charset="-128"/>
                <a:ea typeface="ＭＳ ゴシック" pitchFamily="49" charset="-128"/>
              </a:rPr>
              <a:t>◆現代日本社会において、自殺は「国民的リスク」である。</a:t>
            </a:r>
            <a:endParaRPr lang="ja-JP" altLang="en-US" sz="2400" dirty="0">
              <a:latin typeface="ＭＳ ゴシック" pitchFamily="49" charset="-128"/>
              <a:ea typeface="ＭＳ ゴシック" pitchFamily="49" charset="-128"/>
            </a:endParaRPr>
          </a:p>
        </p:txBody>
      </p:sp>
      <p:pic>
        <p:nvPicPr>
          <p:cNvPr id="16387" name="Picture 3"/>
          <p:cNvPicPr>
            <a:picLocks noChangeAspect="1" noChangeArrowheads="1"/>
          </p:cNvPicPr>
          <p:nvPr/>
        </p:nvPicPr>
        <p:blipFill>
          <a:blip r:embed="rId3" cstate="print"/>
          <a:srcRect/>
          <a:stretch>
            <a:fillRect/>
          </a:stretch>
        </p:blipFill>
        <p:spPr bwMode="auto">
          <a:xfrm>
            <a:off x="179388" y="188913"/>
            <a:ext cx="1343025" cy="1257300"/>
          </a:xfrm>
          <a:prstGeom prst="rect">
            <a:avLst/>
          </a:prstGeom>
          <a:noFill/>
          <a:ln w="9525">
            <a:noFill/>
            <a:miter lim="800000"/>
            <a:headEnd/>
            <a:tailEnd/>
          </a:ln>
        </p:spPr>
      </p:pic>
      <p:sp>
        <p:nvSpPr>
          <p:cNvPr id="9" name="タイトル 7"/>
          <p:cNvSpPr txBox="1">
            <a:spLocks/>
          </p:cNvSpPr>
          <p:nvPr/>
        </p:nvSpPr>
        <p:spPr bwMode="auto">
          <a:xfrm>
            <a:off x="369864" y="0"/>
            <a:ext cx="9144000" cy="1125538"/>
          </a:xfrm>
          <a:prstGeom prst="rect">
            <a:avLst/>
          </a:prstGeom>
          <a:noFill/>
          <a:ln w="9525">
            <a:noFill/>
            <a:miter lim="800000"/>
            <a:headEnd/>
            <a:tailEnd/>
          </a:ln>
        </p:spPr>
        <p:txBody>
          <a:bodyPr anchor="ctr"/>
          <a:lstStyle/>
          <a:p>
            <a:pPr algn="ctr">
              <a:defRPr/>
            </a:pPr>
            <a:r>
              <a:rPr lang="ja-JP" altLang="en-US" sz="4400" kern="0" dirty="0">
                <a:solidFill>
                  <a:srgbClr val="000000"/>
                </a:solidFill>
                <a:effectLst>
                  <a:outerShdw blurRad="38100" dist="38100" dir="2700000" algn="tl">
                    <a:srgbClr val="000000">
                      <a:alpha val="43137"/>
                    </a:srgbClr>
                  </a:outerShdw>
                </a:effectLst>
                <a:latin typeface="Arial"/>
                <a:ea typeface="ＭＳ Ｐゴシック"/>
              </a:rPr>
              <a:t>日本</a:t>
            </a:r>
            <a:r>
              <a:rPr lang="ja-JP" altLang="en-US" sz="3600" kern="0" dirty="0">
                <a:solidFill>
                  <a:srgbClr val="000000"/>
                </a:solidFill>
                <a:effectLst>
                  <a:outerShdw blurRad="38100" dist="38100" dir="2700000" algn="tl">
                    <a:srgbClr val="000000">
                      <a:alpha val="43137"/>
                    </a:srgbClr>
                  </a:outerShdw>
                </a:effectLst>
                <a:latin typeface="Arial"/>
                <a:ea typeface="ＭＳ Ｐゴシック"/>
              </a:rPr>
              <a:t>の</a:t>
            </a:r>
            <a:r>
              <a:rPr lang="ja-JP" altLang="en-US" sz="4400" kern="0" dirty="0">
                <a:solidFill>
                  <a:srgbClr val="FF0000"/>
                </a:solidFill>
                <a:effectLst>
                  <a:outerShdw blurRad="38100" dist="38100" dir="2700000" algn="tl">
                    <a:srgbClr val="000000">
                      <a:alpha val="43137"/>
                    </a:srgbClr>
                  </a:outerShdw>
                </a:effectLst>
                <a:latin typeface="Arial"/>
                <a:ea typeface="ＭＳ Ｐゴシック"/>
              </a:rPr>
              <a:t>自殺</a:t>
            </a:r>
            <a:r>
              <a:rPr lang="ja-JP" altLang="en-US" sz="3600" kern="0" dirty="0">
                <a:solidFill>
                  <a:srgbClr val="FF0000"/>
                </a:solidFill>
                <a:effectLst>
                  <a:outerShdw blurRad="38100" dist="38100" dir="2700000" algn="tl">
                    <a:srgbClr val="000000">
                      <a:alpha val="43137"/>
                    </a:srgbClr>
                  </a:outerShdw>
                </a:effectLst>
                <a:latin typeface="Arial"/>
                <a:ea typeface="ＭＳ Ｐゴシック"/>
              </a:rPr>
              <a:t>の</a:t>
            </a:r>
            <a:r>
              <a:rPr lang="ja-JP" altLang="en-US" sz="4400" kern="0" dirty="0">
                <a:solidFill>
                  <a:srgbClr val="FF0000"/>
                </a:solidFill>
                <a:effectLst>
                  <a:outerShdw blurRad="38100" dist="38100" dir="2700000" algn="tl">
                    <a:srgbClr val="000000">
                      <a:alpha val="43137"/>
                    </a:srgbClr>
                  </a:outerShdw>
                </a:effectLst>
                <a:latin typeface="Arial"/>
                <a:ea typeface="ＭＳ Ｐゴシック"/>
              </a:rPr>
              <a:t>現実</a:t>
            </a:r>
          </a:p>
        </p:txBody>
      </p:sp>
    </p:spTree>
    <p:extLst>
      <p:ext uri="{BB962C8B-B14F-4D97-AF65-F5344CB8AC3E}">
        <p14:creationId xmlns:p14="http://schemas.microsoft.com/office/powerpoint/2010/main" val="294121257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68313" y="2009775"/>
            <a:ext cx="3816350" cy="1368425"/>
          </a:xfrm>
          <a:prstGeom prst="rect">
            <a:avLst/>
          </a:prstGeom>
          <a:noFill/>
          <a:ln w="9525">
            <a:noFill/>
            <a:miter lim="800000"/>
            <a:headEnd/>
            <a:tailEnd/>
          </a:ln>
        </p:spPr>
        <p:txBody>
          <a:bodyPr lIns="61265" tIns="30632" rIns="61265" bIns="30632"/>
          <a:lstStyle/>
          <a:p>
            <a:r>
              <a:rPr lang="ja-JP" altLang="en-US" sz="2000">
                <a:solidFill>
                  <a:srgbClr val="000000"/>
                </a:solidFill>
              </a:rPr>
              <a:t>区内の地域図書館で専用ブースを設けてパネル展示。</a:t>
            </a:r>
          </a:p>
          <a:p>
            <a:r>
              <a:rPr lang="ja-JP" altLang="en-US" sz="2000">
                <a:solidFill>
                  <a:srgbClr val="000000"/>
                </a:solidFill>
              </a:rPr>
              <a:t>併せて、チラシの配架や関連書籍の紹介を行う。</a:t>
            </a:r>
            <a:endParaRPr lang="ja-JP" altLang="en-US" b="1">
              <a:solidFill>
                <a:srgbClr val="000000"/>
              </a:solidFill>
            </a:endParaRPr>
          </a:p>
          <a:p>
            <a:endParaRPr lang="ja-JP" altLang="en-US" b="1">
              <a:solidFill>
                <a:srgbClr val="000000"/>
              </a:solidFill>
            </a:endParaRPr>
          </a:p>
          <a:p>
            <a:endParaRPr lang="en-US" altLang="ja-JP" b="1">
              <a:solidFill>
                <a:srgbClr val="000000"/>
              </a:solidFill>
              <a:latin typeface="ＭＳ ゴシック" pitchFamily="49" charset="-128"/>
            </a:endParaRPr>
          </a:p>
        </p:txBody>
      </p:sp>
      <p:sp>
        <p:nvSpPr>
          <p:cNvPr id="36867" name="Text Box 9"/>
          <p:cNvSpPr txBox="1">
            <a:spLocks noChangeArrowheads="1"/>
          </p:cNvSpPr>
          <p:nvPr/>
        </p:nvSpPr>
        <p:spPr bwMode="auto">
          <a:xfrm>
            <a:off x="819150" y="6489700"/>
            <a:ext cx="3311525" cy="352425"/>
          </a:xfrm>
          <a:prstGeom prst="rect">
            <a:avLst/>
          </a:prstGeom>
          <a:noFill/>
          <a:ln w="9525">
            <a:noFill/>
            <a:miter lim="800000"/>
            <a:headEnd/>
            <a:tailEnd/>
          </a:ln>
        </p:spPr>
        <p:txBody>
          <a:bodyPr lIns="61265" tIns="30632" rIns="61265" bIns="30632"/>
          <a:lstStyle/>
          <a:p>
            <a:r>
              <a:rPr lang="ja-JP" altLang="en-US" b="1">
                <a:solidFill>
                  <a:srgbClr val="000000"/>
                </a:solidFill>
              </a:rPr>
              <a:t>荒川区の図書館でのパネル展示</a:t>
            </a:r>
            <a:endParaRPr lang="ja-JP" altLang="en-US" b="1">
              <a:solidFill>
                <a:srgbClr val="000000"/>
              </a:solidFill>
              <a:latin typeface="ＭＳ ゴシック" pitchFamily="49" charset="-128"/>
            </a:endParaRPr>
          </a:p>
        </p:txBody>
      </p:sp>
      <p:grpSp>
        <p:nvGrpSpPr>
          <p:cNvPr id="36868" name="Group 20"/>
          <p:cNvGrpSpPr>
            <a:grpSpLocks/>
          </p:cNvGrpSpPr>
          <p:nvPr/>
        </p:nvGrpSpPr>
        <p:grpSpPr bwMode="auto">
          <a:xfrm>
            <a:off x="323850" y="260350"/>
            <a:ext cx="1223963" cy="1223963"/>
            <a:chOff x="839" y="199"/>
            <a:chExt cx="771" cy="771"/>
          </a:xfrm>
        </p:grpSpPr>
        <p:sp>
          <p:nvSpPr>
            <p:cNvPr id="36876" name="Rectangle 21"/>
            <p:cNvSpPr>
              <a:spLocks noChangeArrowheads="1"/>
            </p:cNvSpPr>
            <p:nvPr/>
          </p:nvSpPr>
          <p:spPr bwMode="auto">
            <a:xfrm>
              <a:off x="839" y="199"/>
              <a:ext cx="771" cy="771"/>
            </a:xfrm>
            <a:prstGeom prst="rect">
              <a:avLst/>
            </a:prstGeom>
            <a:solidFill>
              <a:srgbClr val="00FFFF"/>
            </a:solidFill>
            <a:ln w="9525">
              <a:noFill/>
              <a:miter lim="800000"/>
              <a:headEnd/>
              <a:tailEnd/>
            </a:ln>
          </p:spPr>
          <p:txBody>
            <a:bodyPr wrap="none" anchor="ctr"/>
            <a:lstStyle/>
            <a:p>
              <a:endParaRPr lang="ja-JP" altLang="en-US">
                <a:solidFill>
                  <a:srgbClr val="000000"/>
                </a:solidFill>
              </a:endParaRPr>
            </a:p>
          </p:txBody>
        </p:sp>
        <p:sp>
          <p:nvSpPr>
            <p:cNvPr id="36877" name="Rectangle 22"/>
            <p:cNvSpPr>
              <a:spLocks noChangeArrowheads="1"/>
            </p:cNvSpPr>
            <p:nvPr/>
          </p:nvSpPr>
          <p:spPr bwMode="auto">
            <a:xfrm>
              <a:off x="1020" y="346"/>
              <a:ext cx="408" cy="499"/>
            </a:xfrm>
            <a:prstGeom prst="rect">
              <a:avLst/>
            </a:prstGeom>
            <a:noFill/>
            <a:ln w="9525">
              <a:noFill/>
              <a:miter lim="800000"/>
              <a:headEnd/>
              <a:tailEnd/>
            </a:ln>
          </p:spPr>
          <p:txBody>
            <a:bodyPr wrap="none" anchor="ctr"/>
            <a:lstStyle/>
            <a:p>
              <a:pPr algn="ctr"/>
              <a:r>
                <a:rPr lang="ja-JP" altLang="en-US" sz="6000" dirty="0">
                  <a:solidFill>
                    <a:srgbClr val="FFFFFF"/>
                  </a:solidFill>
                </a:rPr>
                <a:t>４</a:t>
              </a:r>
            </a:p>
          </p:txBody>
        </p:sp>
      </p:grpSp>
      <p:sp>
        <p:nvSpPr>
          <p:cNvPr id="36869" name="Rectangle 2"/>
          <p:cNvSpPr>
            <a:spLocks noGrp="1" noChangeArrowheads="1"/>
          </p:cNvSpPr>
          <p:nvPr>
            <p:ph type="title"/>
          </p:nvPr>
        </p:nvSpPr>
        <p:spPr>
          <a:xfrm>
            <a:off x="1835150" y="333375"/>
            <a:ext cx="6913563" cy="1079500"/>
          </a:xfrm>
        </p:spPr>
        <p:txBody>
          <a:bodyPr/>
          <a:lstStyle/>
          <a:p>
            <a:pPr algn="l" eaLnBrk="1" hangingPunct="1"/>
            <a:r>
              <a:rPr lang="ja-JP" altLang="en-US" sz="2600" dirty="0" smtClean="0"/>
              <a:t>区民への啓発</a:t>
            </a:r>
            <a:r>
              <a:rPr lang="en-US" altLang="ja-JP" sz="2600" dirty="0" smtClean="0"/>
              <a:t/>
            </a:r>
            <a:br>
              <a:rPr lang="en-US" altLang="ja-JP" sz="2600" dirty="0" smtClean="0"/>
            </a:br>
            <a:r>
              <a:rPr lang="ja-JP" altLang="en-US" sz="2600" dirty="0" smtClean="0"/>
              <a:t>自殺対策（生きる支援）に関する情報に、頻繁に接触するための機会を様々な形で作っていく</a:t>
            </a:r>
            <a:endParaRPr lang="en-US" altLang="ja-JP" sz="2600" dirty="0" smtClean="0"/>
          </a:p>
        </p:txBody>
      </p:sp>
      <p:sp>
        <p:nvSpPr>
          <p:cNvPr id="36870" name="テキスト ボックス 15"/>
          <p:cNvSpPr txBox="1">
            <a:spLocks noChangeArrowheads="1"/>
          </p:cNvSpPr>
          <p:nvPr/>
        </p:nvSpPr>
        <p:spPr bwMode="auto">
          <a:xfrm>
            <a:off x="468313" y="1666875"/>
            <a:ext cx="3240087" cy="400050"/>
          </a:xfrm>
          <a:prstGeom prst="rect">
            <a:avLst/>
          </a:prstGeom>
          <a:noFill/>
          <a:ln w="9525">
            <a:noFill/>
            <a:miter lim="800000"/>
            <a:headEnd/>
            <a:tailEnd/>
          </a:ln>
        </p:spPr>
        <p:txBody>
          <a:bodyPr>
            <a:spAutoFit/>
          </a:bodyPr>
          <a:lstStyle/>
          <a:p>
            <a:r>
              <a:rPr lang="en-US" altLang="ja-JP" sz="2000" b="1">
                <a:solidFill>
                  <a:srgbClr val="000000"/>
                </a:solidFill>
              </a:rPr>
              <a:t>【</a:t>
            </a:r>
            <a:r>
              <a:rPr lang="ja-JP" altLang="en-US" sz="2000" b="1">
                <a:solidFill>
                  <a:srgbClr val="000000"/>
                </a:solidFill>
              </a:rPr>
              <a:t>新宿区、荒川区、足立区</a:t>
            </a:r>
            <a:r>
              <a:rPr lang="en-US" altLang="ja-JP" sz="2000" b="1">
                <a:solidFill>
                  <a:srgbClr val="000000"/>
                </a:solidFill>
              </a:rPr>
              <a:t>】</a:t>
            </a:r>
            <a:endParaRPr lang="ja-JP" altLang="en-US" sz="2800" b="1">
              <a:solidFill>
                <a:srgbClr val="000000"/>
              </a:solidFill>
            </a:endParaRPr>
          </a:p>
        </p:txBody>
      </p:sp>
      <p:pic>
        <p:nvPicPr>
          <p:cNvPr id="36871" name="Picture 2" descr="C:\Users\negishi\Desktop\新宿区チラシ.png"/>
          <p:cNvPicPr>
            <a:picLocks noChangeAspect="1" noChangeArrowheads="1"/>
          </p:cNvPicPr>
          <p:nvPr/>
        </p:nvPicPr>
        <p:blipFill>
          <a:blip r:embed="rId3" cstate="print"/>
          <a:srcRect/>
          <a:stretch>
            <a:fillRect/>
          </a:stretch>
        </p:blipFill>
        <p:spPr bwMode="auto">
          <a:xfrm>
            <a:off x="5003800" y="1846263"/>
            <a:ext cx="3902075" cy="3217862"/>
          </a:xfrm>
          <a:prstGeom prst="rect">
            <a:avLst/>
          </a:prstGeom>
          <a:noFill/>
          <a:ln w="9525">
            <a:solidFill>
              <a:schemeClr val="tx1"/>
            </a:solidFill>
            <a:miter lim="800000"/>
            <a:headEnd/>
            <a:tailEnd/>
          </a:ln>
        </p:spPr>
      </p:pic>
      <p:sp>
        <p:nvSpPr>
          <p:cNvPr id="36872" name="Text Box 2"/>
          <p:cNvSpPr txBox="1">
            <a:spLocks noChangeArrowheads="1"/>
          </p:cNvSpPr>
          <p:nvPr/>
        </p:nvSpPr>
        <p:spPr bwMode="auto">
          <a:xfrm>
            <a:off x="5003800" y="5157788"/>
            <a:ext cx="3938588" cy="1746250"/>
          </a:xfrm>
          <a:prstGeom prst="rect">
            <a:avLst/>
          </a:prstGeom>
          <a:noFill/>
          <a:ln w="9525">
            <a:noFill/>
            <a:miter lim="800000"/>
            <a:headEnd/>
            <a:tailEnd/>
          </a:ln>
        </p:spPr>
        <p:txBody>
          <a:bodyPr lIns="61265" tIns="30632" rIns="61265" bIns="30632"/>
          <a:lstStyle/>
          <a:p>
            <a:pPr algn="just"/>
            <a:r>
              <a:rPr lang="ja-JP" altLang="en-US">
                <a:solidFill>
                  <a:srgbClr val="000000"/>
                </a:solidFill>
              </a:rPr>
              <a:t>新宿区の</a:t>
            </a:r>
            <a:r>
              <a:rPr lang="ja-JP" altLang="en-US">
                <a:solidFill>
                  <a:srgbClr val="FF0000"/>
                </a:solidFill>
              </a:rPr>
              <a:t>ハイリスク群である若者への相談窓口案内の充実</a:t>
            </a:r>
            <a:r>
              <a:rPr lang="ja-JP" altLang="en-US">
                <a:solidFill>
                  <a:srgbClr val="000000"/>
                </a:solidFill>
              </a:rPr>
              <a:t>を図るため、情報を簡単に検索できる「いのちと暮らしの相談ナビ」に</a:t>
            </a:r>
            <a:r>
              <a:rPr lang="ja-JP" altLang="en-US">
                <a:solidFill>
                  <a:srgbClr val="FF0000"/>
                </a:solidFill>
              </a:rPr>
              <a:t>区の相談窓口情報を登録</a:t>
            </a:r>
            <a:r>
              <a:rPr lang="ja-JP" altLang="en-US">
                <a:solidFill>
                  <a:srgbClr val="000000"/>
                </a:solidFill>
              </a:rPr>
              <a:t>。ポケットティッシュに</a:t>
            </a:r>
            <a:r>
              <a:rPr lang="ja-JP" altLang="en-US">
                <a:solidFill>
                  <a:srgbClr val="FF0000"/>
                </a:solidFill>
              </a:rPr>
              <a:t>ＱＲコードを掲載</a:t>
            </a:r>
            <a:r>
              <a:rPr lang="ja-JP" altLang="en-US">
                <a:solidFill>
                  <a:srgbClr val="000000"/>
                </a:solidFill>
              </a:rPr>
              <a:t>して配布。</a:t>
            </a:r>
          </a:p>
          <a:p>
            <a:endParaRPr lang="en-US" altLang="ja-JP" b="1">
              <a:solidFill>
                <a:srgbClr val="000000"/>
              </a:solidFill>
              <a:latin typeface="ＭＳ ゴシック" pitchFamily="49" charset="-128"/>
            </a:endParaRPr>
          </a:p>
        </p:txBody>
      </p:sp>
      <p:sp>
        <p:nvSpPr>
          <p:cNvPr id="3" name="正方形/長方形 2"/>
          <p:cNvSpPr/>
          <p:nvPr/>
        </p:nvSpPr>
        <p:spPr>
          <a:xfrm>
            <a:off x="5219700" y="4149725"/>
            <a:ext cx="1873250" cy="57467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srgbClr val="000000"/>
              </a:solidFill>
            </a:endParaRPr>
          </a:p>
        </p:txBody>
      </p:sp>
      <p:sp>
        <p:nvSpPr>
          <p:cNvPr id="4" name="下矢印 3"/>
          <p:cNvSpPr/>
          <p:nvPr/>
        </p:nvSpPr>
        <p:spPr>
          <a:xfrm rot="10800000">
            <a:off x="5724525" y="4794250"/>
            <a:ext cx="142875" cy="338138"/>
          </a:xfrm>
          <a:prstGeom prst="downArrow">
            <a:avLst/>
          </a:prstGeom>
          <a:solidFill>
            <a:srgbClr val="FF0000"/>
          </a:solidFill>
          <a:ln>
            <a:solidFill>
              <a:srgbClr val="FF000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solidFill>
                <a:srgbClr val="000000"/>
              </a:solidFill>
            </a:endParaRPr>
          </a:p>
        </p:txBody>
      </p:sp>
      <p:pic>
        <p:nvPicPr>
          <p:cNvPr id="36875" name="Picture 2"/>
          <p:cNvPicPr>
            <a:picLocks noChangeAspect="1" noChangeArrowheads="1"/>
          </p:cNvPicPr>
          <p:nvPr/>
        </p:nvPicPr>
        <p:blipFill>
          <a:blip r:embed="rId4" cstate="print"/>
          <a:srcRect/>
          <a:stretch>
            <a:fillRect/>
          </a:stretch>
        </p:blipFill>
        <p:spPr bwMode="auto">
          <a:xfrm>
            <a:off x="425450" y="3284538"/>
            <a:ext cx="4019550" cy="3209925"/>
          </a:xfrm>
          <a:prstGeom prst="rect">
            <a:avLst/>
          </a:prstGeom>
          <a:noFill/>
          <a:ln w="9525">
            <a:noFill/>
            <a:miter lim="800000"/>
            <a:headEnd/>
            <a:tailEnd/>
          </a:ln>
          <a:effectLst/>
        </p:spPr>
      </p:pic>
    </p:spTree>
    <p:extLst>
      <p:ext uri="{BB962C8B-B14F-4D97-AF65-F5344CB8AC3E}">
        <p14:creationId xmlns:p14="http://schemas.microsoft.com/office/powerpoint/2010/main" val="245958209"/>
      </p:ext>
    </p:extLst>
  </p:cSld>
  <p:clrMapOvr>
    <a:masterClrMapping/>
  </p:clrMapOvr>
  <p:transition spd="slow">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ja-JP" altLang="en-US" smtClean="0"/>
              <a:t>事例：４つの柱で問題解決へ導く</a:t>
            </a:r>
          </a:p>
        </p:txBody>
      </p:sp>
      <p:sp>
        <p:nvSpPr>
          <p:cNvPr id="37891" name="Rectangle 9"/>
          <p:cNvSpPr>
            <a:spLocks noChangeArrowheads="1"/>
          </p:cNvSpPr>
          <p:nvPr/>
        </p:nvSpPr>
        <p:spPr bwMode="auto">
          <a:xfrm>
            <a:off x="755650" y="1462088"/>
            <a:ext cx="5329238" cy="4248150"/>
          </a:xfrm>
          <a:prstGeom prst="rect">
            <a:avLst/>
          </a:prstGeom>
          <a:noFill/>
          <a:ln w="9525">
            <a:noFill/>
            <a:miter lim="800000"/>
            <a:headEnd/>
            <a:tailEnd/>
          </a:ln>
        </p:spPr>
        <p:txBody>
          <a:bodyPr anchor="ctr"/>
          <a:lstStyle/>
          <a:p>
            <a:r>
              <a:rPr lang="ja-JP" altLang="en-US">
                <a:solidFill>
                  <a:srgbClr val="000000"/>
                </a:solidFill>
              </a:rPr>
              <a:t>　</a:t>
            </a:r>
            <a:r>
              <a:rPr lang="en-US" altLang="ja-JP">
                <a:solidFill>
                  <a:srgbClr val="000000"/>
                </a:solidFill>
              </a:rPr>
              <a:t>A</a:t>
            </a:r>
            <a:r>
              <a:rPr lang="ja-JP" altLang="en-US">
                <a:solidFill>
                  <a:srgbClr val="000000"/>
                </a:solidFill>
              </a:rPr>
              <a:t>さん（足立区在住）</a:t>
            </a:r>
          </a:p>
          <a:p>
            <a:pPr algn="just"/>
            <a:r>
              <a:rPr lang="ja-JP" altLang="en-US">
                <a:solidFill>
                  <a:srgbClr val="000000"/>
                </a:solidFill>
              </a:rPr>
              <a:t>　昨年まで多重債務で苦しんでいた。「不安で眠れなくなりました。眠ってもすぐに目が覚めてしまった。部屋で</a:t>
            </a:r>
            <a:r>
              <a:rPr lang="en-US" altLang="ja-JP">
                <a:solidFill>
                  <a:srgbClr val="000000"/>
                </a:solidFill>
              </a:rPr>
              <a:t>1</a:t>
            </a:r>
            <a:r>
              <a:rPr lang="ja-JP" altLang="en-US">
                <a:solidFill>
                  <a:srgbClr val="000000"/>
                </a:solidFill>
              </a:rPr>
              <a:t>人、酒を飲んでいると涙が勝手にポロポロこぼれてくる。自分が失われるような感じで</a:t>
            </a:r>
            <a:r>
              <a:rPr lang="en-US" altLang="ja-JP">
                <a:solidFill>
                  <a:srgbClr val="000000"/>
                </a:solidFill>
              </a:rPr>
              <a:t>『</a:t>
            </a:r>
            <a:r>
              <a:rPr lang="ja-JP" altLang="en-US">
                <a:solidFill>
                  <a:srgbClr val="000000"/>
                </a:solidFill>
              </a:rPr>
              <a:t>もう死ぬしかない</a:t>
            </a:r>
            <a:r>
              <a:rPr lang="en-US" altLang="ja-JP">
                <a:solidFill>
                  <a:srgbClr val="000000"/>
                </a:solidFill>
              </a:rPr>
              <a:t>』</a:t>
            </a:r>
            <a:r>
              <a:rPr lang="ja-JP" altLang="en-US">
                <a:solidFill>
                  <a:srgbClr val="000000"/>
                </a:solidFill>
              </a:rPr>
              <a:t>と思い詰めていました」と当時を振り返る。</a:t>
            </a:r>
          </a:p>
          <a:p>
            <a:pPr algn="just"/>
            <a:r>
              <a:rPr lang="ja-JP" altLang="en-US">
                <a:solidFill>
                  <a:srgbClr val="000000"/>
                </a:solidFill>
              </a:rPr>
              <a:t>　</a:t>
            </a:r>
            <a:r>
              <a:rPr lang="en-US" altLang="ja-JP">
                <a:solidFill>
                  <a:srgbClr val="000000"/>
                </a:solidFill>
              </a:rPr>
              <a:t>21</a:t>
            </a:r>
            <a:r>
              <a:rPr lang="ja-JP" altLang="en-US">
                <a:solidFill>
                  <a:srgbClr val="000000"/>
                </a:solidFill>
              </a:rPr>
              <a:t>年</a:t>
            </a:r>
            <a:r>
              <a:rPr lang="en-US" altLang="ja-JP">
                <a:solidFill>
                  <a:srgbClr val="000000"/>
                </a:solidFill>
              </a:rPr>
              <a:t>12</a:t>
            </a:r>
            <a:r>
              <a:rPr lang="ja-JP" altLang="en-US">
                <a:solidFill>
                  <a:srgbClr val="000000"/>
                </a:solidFill>
              </a:rPr>
              <a:t>月、区が行う相談会を</a:t>
            </a:r>
            <a:r>
              <a:rPr lang="en-US" altLang="ja-JP">
                <a:solidFill>
                  <a:srgbClr val="000000"/>
                </a:solidFill>
              </a:rPr>
              <a:t>『</a:t>
            </a:r>
            <a:r>
              <a:rPr lang="ja-JP" altLang="en-US">
                <a:solidFill>
                  <a:srgbClr val="000000"/>
                </a:solidFill>
              </a:rPr>
              <a:t>あだち広報</a:t>
            </a:r>
            <a:r>
              <a:rPr lang="en-US" altLang="ja-JP">
                <a:solidFill>
                  <a:srgbClr val="000000"/>
                </a:solidFill>
              </a:rPr>
              <a:t>』</a:t>
            </a:r>
            <a:r>
              <a:rPr lang="ja-JP" altLang="en-US">
                <a:solidFill>
                  <a:srgbClr val="000000"/>
                </a:solidFill>
              </a:rPr>
              <a:t>で知った。対応する弁護士に状況を説明した結果、破産することになった。「あのとき相談会に行っていなければ、今頃死んでいたかもしれない。本当に助かりました。やはり自分</a:t>
            </a:r>
            <a:r>
              <a:rPr lang="en-US" altLang="ja-JP">
                <a:solidFill>
                  <a:srgbClr val="000000"/>
                </a:solidFill>
              </a:rPr>
              <a:t>1</a:t>
            </a:r>
            <a:r>
              <a:rPr lang="ja-JP" altLang="en-US">
                <a:solidFill>
                  <a:srgbClr val="000000"/>
                </a:solidFill>
              </a:rPr>
              <a:t>人で悩まないで、誰かに相談することが大切です」と語る</a:t>
            </a:r>
            <a:r>
              <a:rPr lang="en-US" altLang="ja-JP">
                <a:solidFill>
                  <a:srgbClr val="000000"/>
                </a:solidFill>
              </a:rPr>
              <a:t>A</a:t>
            </a:r>
            <a:r>
              <a:rPr lang="ja-JP" altLang="en-US">
                <a:solidFill>
                  <a:srgbClr val="000000"/>
                </a:solidFill>
              </a:rPr>
              <a:t>さん。今では酒を飲まなくてもよく眠れているという。「気分が晴れて、楽しく過ごせている」と笑顔を見せた。</a:t>
            </a:r>
          </a:p>
        </p:txBody>
      </p:sp>
      <p:sp>
        <p:nvSpPr>
          <p:cNvPr id="37892" name="AutoShape 10"/>
          <p:cNvSpPr>
            <a:spLocks noChangeArrowheads="1"/>
          </p:cNvSpPr>
          <p:nvPr/>
        </p:nvSpPr>
        <p:spPr bwMode="auto">
          <a:xfrm>
            <a:off x="425450" y="5805488"/>
            <a:ext cx="1728788" cy="720725"/>
          </a:xfrm>
          <a:prstGeom prst="roundRect">
            <a:avLst>
              <a:gd name="adj" fmla="val 16667"/>
            </a:avLst>
          </a:prstGeom>
          <a:solidFill>
            <a:srgbClr val="FFFF00"/>
          </a:solidFill>
          <a:ln w="38100" cmpd="dbl">
            <a:solidFill>
              <a:schemeClr val="tx1"/>
            </a:solidFill>
            <a:round/>
            <a:headEnd/>
            <a:tailEnd/>
          </a:ln>
        </p:spPr>
        <p:txBody>
          <a:bodyPr wrap="none" anchor="ctr"/>
          <a:lstStyle/>
          <a:p>
            <a:endParaRPr lang="ja-JP" altLang="en-US">
              <a:solidFill>
                <a:srgbClr val="000000"/>
              </a:solidFill>
            </a:endParaRPr>
          </a:p>
        </p:txBody>
      </p:sp>
      <p:sp>
        <p:nvSpPr>
          <p:cNvPr id="37893" name="AutoShape 11"/>
          <p:cNvSpPr>
            <a:spLocks noChangeArrowheads="1"/>
          </p:cNvSpPr>
          <p:nvPr/>
        </p:nvSpPr>
        <p:spPr bwMode="auto">
          <a:xfrm>
            <a:off x="2646363" y="5805488"/>
            <a:ext cx="1728787" cy="720725"/>
          </a:xfrm>
          <a:prstGeom prst="roundRect">
            <a:avLst>
              <a:gd name="adj" fmla="val 16667"/>
            </a:avLst>
          </a:prstGeom>
          <a:solidFill>
            <a:srgbClr val="FFFF00"/>
          </a:solidFill>
          <a:ln w="38100" cmpd="dbl">
            <a:solidFill>
              <a:schemeClr val="tx1"/>
            </a:solidFill>
            <a:round/>
            <a:headEnd/>
            <a:tailEnd/>
          </a:ln>
        </p:spPr>
        <p:txBody>
          <a:bodyPr wrap="none" anchor="ctr"/>
          <a:lstStyle/>
          <a:p>
            <a:endParaRPr lang="ja-JP" altLang="en-US">
              <a:solidFill>
                <a:srgbClr val="000000"/>
              </a:solidFill>
            </a:endParaRPr>
          </a:p>
        </p:txBody>
      </p:sp>
      <p:sp>
        <p:nvSpPr>
          <p:cNvPr id="37894" name="AutoShape 12"/>
          <p:cNvSpPr>
            <a:spLocks noChangeArrowheads="1"/>
          </p:cNvSpPr>
          <p:nvPr/>
        </p:nvSpPr>
        <p:spPr bwMode="auto">
          <a:xfrm>
            <a:off x="4887913" y="5805488"/>
            <a:ext cx="1728787" cy="720725"/>
          </a:xfrm>
          <a:prstGeom prst="roundRect">
            <a:avLst>
              <a:gd name="adj" fmla="val 16667"/>
            </a:avLst>
          </a:prstGeom>
          <a:solidFill>
            <a:srgbClr val="FFFF00"/>
          </a:solidFill>
          <a:ln w="38100" cmpd="dbl">
            <a:solidFill>
              <a:schemeClr val="tx1"/>
            </a:solidFill>
            <a:round/>
            <a:headEnd/>
            <a:tailEnd/>
          </a:ln>
        </p:spPr>
        <p:txBody>
          <a:bodyPr wrap="none" anchor="ctr"/>
          <a:lstStyle/>
          <a:p>
            <a:endParaRPr lang="ja-JP" altLang="en-US">
              <a:solidFill>
                <a:srgbClr val="000000"/>
              </a:solidFill>
            </a:endParaRPr>
          </a:p>
        </p:txBody>
      </p:sp>
      <p:sp>
        <p:nvSpPr>
          <p:cNvPr id="37895" name="AutoShape 13"/>
          <p:cNvSpPr>
            <a:spLocks noChangeArrowheads="1"/>
          </p:cNvSpPr>
          <p:nvPr/>
        </p:nvSpPr>
        <p:spPr bwMode="auto">
          <a:xfrm>
            <a:off x="7091363" y="5805488"/>
            <a:ext cx="1728787" cy="720725"/>
          </a:xfrm>
          <a:prstGeom prst="roundRect">
            <a:avLst>
              <a:gd name="adj" fmla="val 16667"/>
            </a:avLst>
          </a:prstGeom>
          <a:solidFill>
            <a:srgbClr val="FF00FF"/>
          </a:solidFill>
          <a:ln w="38100" cmpd="dbl">
            <a:solidFill>
              <a:schemeClr val="tx1"/>
            </a:solidFill>
            <a:round/>
            <a:headEnd/>
            <a:tailEnd/>
          </a:ln>
        </p:spPr>
        <p:txBody>
          <a:bodyPr wrap="none" anchor="ctr"/>
          <a:lstStyle/>
          <a:p>
            <a:endParaRPr lang="ja-JP" altLang="en-US">
              <a:solidFill>
                <a:srgbClr val="000000"/>
              </a:solidFill>
            </a:endParaRPr>
          </a:p>
        </p:txBody>
      </p:sp>
      <p:sp>
        <p:nvSpPr>
          <p:cNvPr id="37896" name="Rectangle 14"/>
          <p:cNvSpPr>
            <a:spLocks noChangeArrowheads="1"/>
          </p:cNvSpPr>
          <p:nvPr/>
        </p:nvSpPr>
        <p:spPr bwMode="auto">
          <a:xfrm>
            <a:off x="546100" y="5881688"/>
            <a:ext cx="1439863" cy="576262"/>
          </a:xfrm>
          <a:prstGeom prst="rect">
            <a:avLst/>
          </a:prstGeom>
          <a:noFill/>
          <a:ln w="9525">
            <a:noFill/>
            <a:miter lim="800000"/>
            <a:headEnd/>
            <a:tailEnd/>
          </a:ln>
        </p:spPr>
        <p:txBody>
          <a:bodyPr wrap="none" anchor="ctr"/>
          <a:lstStyle/>
          <a:p>
            <a:pPr algn="ctr"/>
            <a:r>
              <a:rPr lang="ja-JP" altLang="en-US" sz="2800">
                <a:solidFill>
                  <a:srgbClr val="000000"/>
                </a:solidFill>
                <a:ea typeface="HGP創英角ｺﾞｼｯｸUB" pitchFamily="50" charset="-128"/>
              </a:rPr>
              <a:t>広報紙</a:t>
            </a:r>
          </a:p>
        </p:txBody>
      </p:sp>
      <p:sp>
        <p:nvSpPr>
          <p:cNvPr id="37897" name="Rectangle 15"/>
          <p:cNvSpPr>
            <a:spLocks noChangeArrowheads="1"/>
          </p:cNvSpPr>
          <p:nvPr/>
        </p:nvSpPr>
        <p:spPr bwMode="auto">
          <a:xfrm>
            <a:off x="2862263" y="5876925"/>
            <a:ext cx="1439862" cy="576263"/>
          </a:xfrm>
          <a:prstGeom prst="rect">
            <a:avLst/>
          </a:prstGeom>
          <a:noFill/>
          <a:ln w="9525">
            <a:noFill/>
            <a:miter lim="800000"/>
            <a:headEnd/>
            <a:tailEnd/>
          </a:ln>
        </p:spPr>
        <p:txBody>
          <a:bodyPr wrap="none" anchor="ctr"/>
          <a:lstStyle/>
          <a:p>
            <a:pPr algn="ctr"/>
            <a:r>
              <a:rPr lang="ja-JP" altLang="en-US" sz="2800">
                <a:solidFill>
                  <a:srgbClr val="000000"/>
                </a:solidFill>
                <a:ea typeface="HGP創英角ｺﾞｼｯｸUB" pitchFamily="50" charset="-128"/>
              </a:rPr>
              <a:t>相談会</a:t>
            </a:r>
          </a:p>
        </p:txBody>
      </p:sp>
      <p:sp>
        <p:nvSpPr>
          <p:cNvPr id="37898" name="Rectangle 16"/>
          <p:cNvSpPr>
            <a:spLocks noChangeArrowheads="1"/>
          </p:cNvSpPr>
          <p:nvPr/>
        </p:nvSpPr>
        <p:spPr bwMode="auto">
          <a:xfrm>
            <a:off x="5030788" y="5876925"/>
            <a:ext cx="1439862" cy="576263"/>
          </a:xfrm>
          <a:prstGeom prst="rect">
            <a:avLst/>
          </a:prstGeom>
          <a:noFill/>
          <a:ln w="9525">
            <a:noFill/>
            <a:miter lim="800000"/>
            <a:headEnd/>
            <a:tailEnd/>
          </a:ln>
        </p:spPr>
        <p:txBody>
          <a:bodyPr wrap="none" anchor="ctr"/>
          <a:lstStyle/>
          <a:p>
            <a:pPr algn="ctr"/>
            <a:r>
              <a:rPr lang="ja-JP" altLang="en-US" sz="2800">
                <a:solidFill>
                  <a:srgbClr val="000000"/>
                </a:solidFill>
                <a:ea typeface="HGP創英角ｺﾞｼｯｸUB" pitchFamily="50" charset="-128"/>
              </a:rPr>
              <a:t>個別支援</a:t>
            </a:r>
          </a:p>
        </p:txBody>
      </p:sp>
      <p:sp>
        <p:nvSpPr>
          <p:cNvPr id="37899" name="Rectangle 17"/>
          <p:cNvSpPr>
            <a:spLocks noChangeArrowheads="1"/>
          </p:cNvSpPr>
          <p:nvPr/>
        </p:nvSpPr>
        <p:spPr bwMode="auto">
          <a:xfrm>
            <a:off x="7235825" y="5876925"/>
            <a:ext cx="1439863" cy="576263"/>
          </a:xfrm>
          <a:prstGeom prst="rect">
            <a:avLst/>
          </a:prstGeom>
          <a:noFill/>
          <a:ln w="9525">
            <a:noFill/>
            <a:miter lim="800000"/>
            <a:headEnd/>
            <a:tailEnd/>
          </a:ln>
        </p:spPr>
        <p:txBody>
          <a:bodyPr wrap="none" anchor="ctr"/>
          <a:lstStyle/>
          <a:p>
            <a:pPr algn="ctr"/>
            <a:r>
              <a:rPr lang="ja-JP" altLang="en-US" sz="2800">
                <a:solidFill>
                  <a:srgbClr val="000000"/>
                </a:solidFill>
                <a:ea typeface="HGP創英角ｺﾞｼｯｸUB" pitchFamily="50" charset="-128"/>
              </a:rPr>
              <a:t>解決</a:t>
            </a:r>
          </a:p>
        </p:txBody>
      </p:sp>
      <p:sp>
        <p:nvSpPr>
          <p:cNvPr id="37900" name="Line 18"/>
          <p:cNvSpPr>
            <a:spLocks noChangeShapeType="1"/>
          </p:cNvSpPr>
          <p:nvPr/>
        </p:nvSpPr>
        <p:spPr bwMode="auto">
          <a:xfrm>
            <a:off x="2225675" y="6165850"/>
            <a:ext cx="360363" cy="0"/>
          </a:xfrm>
          <a:prstGeom prst="line">
            <a:avLst/>
          </a:prstGeom>
          <a:noFill/>
          <a:ln w="57150">
            <a:solidFill>
              <a:schemeClr val="tx1"/>
            </a:solidFill>
            <a:round/>
            <a:headEnd/>
            <a:tailEnd type="stealth" w="lg" len="lg"/>
          </a:ln>
        </p:spPr>
        <p:txBody>
          <a:bodyPr/>
          <a:lstStyle/>
          <a:p>
            <a:endParaRPr lang="ja-JP" altLang="en-US">
              <a:solidFill>
                <a:srgbClr val="000000"/>
              </a:solidFill>
            </a:endParaRPr>
          </a:p>
        </p:txBody>
      </p:sp>
      <p:sp>
        <p:nvSpPr>
          <p:cNvPr id="37901" name="Line 19"/>
          <p:cNvSpPr>
            <a:spLocks noChangeShapeType="1"/>
          </p:cNvSpPr>
          <p:nvPr/>
        </p:nvSpPr>
        <p:spPr bwMode="auto">
          <a:xfrm>
            <a:off x="4476750" y="6165850"/>
            <a:ext cx="360363" cy="0"/>
          </a:xfrm>
          <a:prstGeom prst="line">
            <a:avLst/>
          </a:prstGeom>
          <a:noFill/>
          <a:ln w="57150">
            <a:solidFill>
              <a:schemeClr val="tx1"/>
            </a:solidFill>
            <a:round/>
            <a:headEnd/>
            <a:tailEnd type="stealth" w="lg" len="lg"/>
          </a:ln>
        </p:spPr>
        <p:txBody>
          <a:bodyPr/>
          <a:lstStyle/>
          <a:p>
            <a:endParaRPr lang="ja-JP" altLang="en-US">
              <a:solidFill>
                <a:srgbClr val="000000"/>
              </a:solidFill>
            </a:endParaRPr>
          </a:p>
        </p:txBody>
      </p:sp>
      <p:sp>
        <p:nvSpPr>
          <p:cNvPr id="37902" name="Line 20"/>
          <p:cNvSpPr>
            <a:spLocks noChangeShapeType="1"/>
          </p:cNvSpPr>
          <p:nvPr/>
        </p:nvSpPr>
        <p:spPr bwMode="auto">
          <a:xfrm>
            <a:off x="6697663" y="6165850"/>
            <a:ext cx="360362" cy="0"/>
          </a:xfrm>
          <a:prstGeom prst="line">
            <a:avLst/>
          </a:prstGeom>
          <a:noFill/>
          <a:ln w="57150">
            <a:solidFill>
              <a:schemeClr val="tx1"/>
            </a:solidFill>
            <a:round/>
            <a:headEnd/>
            <a:tailEnd type="stealth" w="lg" len="lg"/>
          </a:ln>
        </p:spPr>
        <p:txBody>
          <a:bodyPr/>
          <a:lstStyle/>
          <a:p>
            <a:endParaRPr lang="ja-JP" altLang="en-US">
              <a:solidFill>
                <a:srgbClr val="000000"/>
              </a:solidFill>
            </a:endParaRPr>
          </a:p>
        </p:txBody>
      </p:sp>
      <p:pic>
        <p:nvPicPr>
          <p:cNvPr id="37903" name="Picture 2"/>
          <p:cNvPicPr>
            <a:picLocks noChangeAspect="1" noChangeArrowheads="1"/>
          </p:cNvPicPr>
          <p:nvPr/>
        </p:nvPicPr>
        <p:blipFill>
          <a:blip r:embed="rId3" cstate="print"/>
          <a:srcRect/>
          <a:stretch>
            <a:fillRect/>
          </a:stretch>
        </p:blipFill>
        <p:spPr bwMode="auto">
          <a:xfrm>
            <a:off x="6169025" y="2060575"/>
            <a:ext cx="2800350" cy="3095625"/>
          </a:xfrm>
          <a:prstGeom prst="rect">
            <a:avLst/>
          </a:prstGeom>
          <a:noFill/>
          <a:ln w="9525">
            <a:noFill/>
            <a:miter lim="800000"/>
            <a:headEnd/>
            <a:tailEnd/>
          </a:ln>
          <a:effectLst/>
        </p:spPr>
      </p:pic>
    </p:spTree>
    <p:extLst>
      <p:ext uri="{BB962C8B-B14F-4D97-AF65-F5344CB8AC3E}">
        <p14:creationId xmlns:p14="http://schemas.microsoft.com/office/powerpoint/2010/main" val="165511643"/>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Rectangle 3"/>
          <p:cNvSpPr>
            <a:spLocks noGrp="1" noChangeArrowheads="1"/>
          </p:cNvSpPr>
          <p:nvPr>
            <p:ph type="body" idx="1"/>
          </p:nvPr>
        </p:nvSpPr>
        <p:spPr>
          <a:xfrm>
            <a:off x="250825" y="2924175"/>
            <a:ext cx="8496300" cy="2017713"/>
          </a:xfrm>
        </p:spPr>
        <p:txBody>
          <a:bodyPr/>
          <a:lstStyle/>
          <a:p>
            <a:pPr>
              <a:lnSpc>
                <a:spcPct val="150000"/>
              </a:lnSpc>
              <a:buFontTx/>
              <a:buNone/>
              <a:defRPr/>
            </a:pPr>
            <a:r>
              <a:rPr lang="ja-JP" altLang="en-US" sz="3600"/>
              <a:t>　</a:t>
            </a:r>
            <a:endParaRPr lang="ja-JP" altLang="en-US" sz="2000">
              <a:effectLst>
                <a:outerShdw blurRad="38100" dist="38100" dir="2700000" algn="tl">
                  <a:srgbClr val="C0C0C0"/>
                </a:outerShdw>
              </a:effectLst>
              <a:latin typeface="ＭＳ ゴシック" pitchFamily="49" charset="-128"/>
              <a:ea typeface="ＭＳ ゴシック" pitchFamily="49" charset="-128"/>
            </a:endParaRPr>
          </a:p>
        </p:txBody>
      </p:sp>
      <p:pic>
        <p:nvPicPr>
          <p:cNvPr id="43011" name="Picture 4"/>
          <p:cNvPicPr>
            <a:picLocks noChangeAspect="1" noChangeArrowheads="1"/>
          </p:cNvPicPr>
          <p:nvPr/>
        </p:nvPicPr>
        <p:blipFill>
          <a:blip r:embed="rId3" cstate="print"/>
          <a:srcRect/>
          <a:stretch>
            <a:fillRect/>
          </a:stretch>
        </p:blipFill>
        <p:spPr bwMode="auto">
          <a:xfrm>
            <a:off x="179388" y="188913"/>
            <a:ext cx="1343025" cy="1257300"/>
          </a:xfrm>
          <a:prstGeom prst="rect">
            <a:avLst/>
          </a:prstGeom>
          <a:noFill/>
          <a:ln w="9525">
            <a:noFill/>
            <a:miter lim="800000"/>
            <a:headEnd/>
            <a:tailEnd/>
          </a:ln>
        </p:spPr>
      </p:pic>
      <p:sp>
        <p:nvSpPr>
          <p:cNvPr id="453638" name="Text Box 6"/>
          <p:cNvSpPr txBox="1">
            <a:spLocks noChangeArrowheads="1"/>
          </p:cNvSpPr>
          <p:nvPr/>
        </p:nvSpPr>
        <p:spPr bwMode="auto">
          <a:xfrm>
            <a:off x="539750" y="4576763"/>
            <a:ext cx="8032750" cy="2092881"/>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w="9525">
            <a:solidFill>
              <a:schemeClr val="tx1"/>
            </a:solidFill>
            <a:miter lim="800000"/>
            <a:headEnd/>
            <a:tailEnd/>
          </a:ln>
          <a:effectLst/>
        </p:spPr>
        <p:txBody>
          <a:bodyPr>
            <a:spAutoFit/>
          </a:bodyPr>
          <a:lstStyle/>
          <a:p>
            <a:pPr>
              <a:defRPr/>
            </a:pPr>
            <a:r>
              <a:rPr lang="ja-JP" altLang="en-US" sz="2400" u="sng" dirty="0">
                <a:solidFill>
                  <a:srgbClr val="FF0000"/>
                </a:solidFill>
                <a:effectLst>
                  <a:outerShdw blurRad="38100" dist="38100" dir="2700000" algn="tl">
                    <a:srgbClr val="000000">
                      <a:alpha val="43137"/>
                    </a:srgbClr>
                  </a:outerShdw>
                </a:effectLst>
              </a:rPr>
              <a:t>ライフリンクのモットー</a:t>
            </a:r>
            <a:endParaRPr lang="en-US" altLang="ja-JP" sz="2400" dirty="0">
              <a:solidFill>
                <a:srgbClr val="FF0000"/>
              </a:solidFill>
              <a:effectLst>
                <a:outerShdw blurRad="38100" dist="38100" dir="2700000" algn="tl">
                  <a:srgbClr val="000000">
                    <a:alpha val="43137"/>
                  </a:srgbClr>
                </a:outerShdw>
              </a:effectLst>
            </a:endParaRPr>
          </a:p>
          <a:p>
            <a:pPr algn="ctr">
              <a:lnSpc>
                <a:spcPct val="150000"/>
              </a:lnSpc>
              <a:defRPr/>
            </a:pPr>
            <a:r>
              <a:rPr lang="ja-JP" altLang="en-US" sz="3200" dirty="0">
                <a:solidFill>
                  <a:srgbClr val="000000"/>
                </a:solidFill>
                <a:effectLst>
                  <a:outerShdw blurRad="38100" dist="38100" dir="2700000" algn="tl">
                    <a:srgbClr val="000000">
                      <a:alpha val="43137"/>
                    </a:srgbClr>
                  </a:outerShdw>
                </a:effectLst>
              </a:rPr>
              <a:t>新しいつながりが、新しい解決力を生む。</a:t>
            </a:r>
            <a:endParaRPr lang="en-US" altLang="ja-JP" sz="3200" dirty="0">
              <a:solidFill>
                <a:srgbClr val="000000"/>
              </a:solidFill>
              <a:effectLst>
                <a:outerShdw blurRad="38100" dist="38100" dir="2700000" algn="tl">
                  <a:srgbClr val="000000">
                    <a:alpha val="43137"/>
                  </a:srgbClr>
                </a:outerShdw>
              </a:effectLst>
            </a:endParaRPr>
          </a:p>
          <a:p>
            <a:pPr>
              <a:defRPr/>
            </a:pPr>
            <a:endParaRPr lang="en-US" altLang="ja-JP" sz="1000" u="sng" dirty="0">
              <a:solidFill>
                <a:srgbClr val="000000"/>
              </a:solidFill>
              <a:effectLst>
                <a:outerShdw blurRad="38100" dist="38100" dir="2700000" algn="tl">
                  <a:srgbClr val="000000">
                    <a:alpha val="43137"/>
                  </a:srgbClr>
                </a:outerShdw>
              </a:effectLst>
            </a:endParaRPr>
          </a:p>
          <a:p>
            <a:pPr>
              <a:defRPr/>
            </a:pPr>
            <a:r>
              <a:rPr lang="ja-JP" altLang="en-US" sz="2400" dirty="0">
                <a:solidFill>
                  <a:srgbClr val="000000"/>
                </a:solidFill>
              </a:rPr>
              <a:t>設立</a:t>
            </a:r>
            <a:r>
              <a:rPr lang="ja-JP" altLang="en-US" sz="2400">
                <a:solidFill>
                  <a:srgbClr val="000000"/>
                </a:solidFill>
              </a:rPr>
              <a:t>当初</a:t>
            </a:r>
            <a:r>
              <a:rPr lang="ja-JP" altLang="en-US" sz="2400" smtClean="0">
                <a:solidFill>
                  <a:srgbClr val="000000"/>
                </a:solidFill>
              </a:rPr>
              <a:t>（</a:t>
            </a:r>
            <a:r>
              <a:rPr lang="ja-JP" altLang="en-US" sz="2400" smtClean="0">
                <a:solidFill>
                  <a:srgbClr val="000000"/>
                </a:solidFill>
              </a:rPr>
              <a:t>９年半前</a:t>
            </a:r>
            <a:r>
              <a:rPr lang="ja-JP" altLang="en-US" sz="2400" dirty="0" smtClean="0">
                <a:solidFill>
                  <a:srgbClr val="000000"/>
                </a:solidFill>
              </a:rPr>
              <a:t>）</a:t>
            </a:r>
            <a:r>
              <a:rPr lang="ja-JP" altLang="en-US" sz="2400" dirty="0">
                <a:solidFill>
                  <a:srgbClr val="000000"/>
                </a:solidFill>
              </a:rPr>
              <a:t>は理念だったが、いまや確信に変わって</a:t>
            </a:r>
            <a:endParaRPr lang="en-US" altLang="ja-JP" sz="2400" dirty="0">
              <a:solidFill>
                <a:srgbClr val="000000"/>
              </a:solidFill>
            </a:endParaRPr>
          </a:p>
          <a:p>
            <a:pPr>
              <a:defRPr/>
            </a:pPr>
            <a:r>
              <a:rPr lang="ja-JP" altLang="en-US" sz="2400" dirty="0">
                <a:solidFill>
                  <a:srgbClr val="000000"/>
                </a:solidFill>
              </a:rPr>
              <a:t>いる。私たち一人ひとりは微力だが、無力ではないのだから。</a:t>
            </a:r>
            <a:endParaRPr lang="en-US" altLang="ja-JP" sz="2400" dirty="0">
              <a:solidFill>
                <a:srgbClr val="000000"/>
              </a:solidFill>
            </a:endParaRPr>
          </a:p>
        </p:txBody>
      </p:sp>
      <p:sp>
        <p:nvSpPr>
          <p:cNvPr id="10" name="Rectangle 7"/>
          <p:cNvSpPr>
            <a:spLocks noChangeArrowheads="1"/>
          </p:cNvSpPr>
          <p:nvPr/>
        </p:nvSpPr>
        <p:spPr bwMode="auto">
          <a:xfrm>
            <a:off x="571500" y="1557338"/>
            <a:ext cx="8001000" cy="2879725"/>
          </a:xfrm>
          <a:prstGeom prst="rect">
            <a:avLst/>
          </a:pr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lin ang="5400000" scaled="1"/>
            <a:tileRect/>
          </a:gradFill>
          <a:ln w="9525">
            <a:solidFill>
              <a:schemeClr val="tx1">
                <a:lumMod val="65000"/>
                <a:lumOff val="35000"/>
              </a:schemeClr>
            </a:solidFill>
            <a:miter lim="800000"/>
            <a:headEnd/>
            <a:tailEnd/>
          </a:ln>
          <a:effectLst/>
        </p:spPr>
        <p:txBody>
          <a:bodyPr anchor="ctr"/>
          <a:lstStyle/>
          <a:p>
            <a:pPr>
              <a:spcBef>
                <a:spcPct val="20000"/>
              </a:spcBef>
              <a:tabLst>
                <a:tab pos="5197475" algn="l"/>
              </a:tabLst>
              <a:defRPr/>
            </a:pPr>
            <a:r>
              <a:rPr lang="ja-JP" altLang="en-US" sz="2200" dirty="0">
                <a:solidFill>
                  <a:srgbClr val="000000"/>
                </a:solidFill>
                <a:latin typeface="ＭＳ Ｐゴシック" charset="-128"/>
              </a:rPr>
              <a:t>▼自殺は様々な社会問題が最も深刻化した末に起きている．</a:t>
            </a:r>
            <a:endParaRPr lang="en-US" altLang="ja-JP" sz="2200" dirty="0">
              <a:solidFill>
                <a:srgbClr val="000000"/>
              </a:solidFill>
              <a:latin typeface="ＭＳ Ｐゴシック" charset="-128"/>
            </a:endParaRPr>
          </a:p>
          <a:p>
            <a:pPr>
              <a:spcBef>
                <a:spcPct val="20000"/>
              </a:spcBef>
              <a:tabLst>
                <a:tab pos="5197475" algn="l"/>
              </a:tabLst>
              <a:defRPr/>
            </a:pPr>
            <a:r>
              <a:rPr lang="ja-JP" altLang="en-US" sz="2200" dirty="0">
                <a:solidFill>
                  <a:srgbClr val="000000"/>
                </a:solidFill>
                <a:latin typeface="ＭＳ Ｐゴシック" charset="-128"/>
              </a:rPr>
              <a:t>▼自殺に対応できる地域</a:t>
            </a:r>
            <a:r>
              <a:rPr lang="ja-JP" altLang="en-US" sz="2200" dirty="0" smtClean="0">
                <a:solidFill>
                  <a:srgbClr val="000000"/>
                </a:solidFill>
                <a:latin typeface="ＭＳ Ｐゴシック" charset="-128"/>
              </a:rPr>
              <a:t>の取組・チカラは</a:t>
            </a:r>
            <a:r>
              <a:rPr lang="ja-JP" altLang="en-US" sz="2200" dirty="0">
                <a:solidFill>
                  <a:srgbClr val="000000"/>
                </a:solidFill>
                <a:latin typeface="ＭＳ Ｐゴシック" charset="-128"/>
              </a:rPr>
              <a:t>、他のあらゆる社会問題に対しても有効に機能するはず．</a:t>
            </a:r>
          </a:p>
          <a:p>
            <a:pPr>
              <a:spcBef>
                <a:spcPct val="20000"/>
              </a:spcBef>
              <a:tabLst>
                <a:tab pos="5197475" algn="l"/>
              </a:tabLst>
              <a:defRPr/>
            </a:pPr>
            <a:r>
              <a:rPr lang="ja-JP" altLang="en-US" sz="2200" dirty="0">
                <a:solidFill>
                  <a:srgbClr val="000000"/>
                </a:solidFill>
                <a:latin typeface="ＭＳ Ｐゴシック" charset="-128"/>
              </a:rPr>
              <a:t>▼これまで「点」として散在していた地域の</a:t>
            </a:r>
            <a:r>
              <a:rPr lang="ja-JP" altLang="en-US" sz="2200" dirty="0" smtClean="0">
                <a:solidFill>
                  <a:srgbClr val="000000"/>
                </a:solidFill>
                <a:latin typeface="ＭＳ Ｐゴシック" charset="-128"/>
              </a:rPr>
              <a:t>相談機関や専門家を、</a:t>
            </a:r>
            <a:r>
              <a:rPr lang="ja-JP" altLang="en-US" sz="2200" dirty="0" smtClean="0">
                <a:solidFill>
                  <a:srgbClr val="FF0000"/>
                </a:solidFill>
                <a:latin typeface="ＭＳ Ｐゴシック" charset="-128"/>
              </a:rPr>
              <a:t>当事者の</a:t>
            </a:r>
            <a:r>
              <a:rPr lang="ja-JP" altLang="en-US" sz="2200" dirty="0">
                <a:solidFill>
                  <a:srgbClr val="FF0000"/>
                </a:solidFill>
                <a:latin typeface="ＭＳ Ｐゴシック" charset="-128"/>
              </a:rPr>
              <a:t>ニーズ</a:t>
            </a:r>
            <a:r>
              <a:rPr lang="ja-JP" altLang="en-US" sz="2200" dirty="0">
                <a:solidFill>
                  <a:srgbClr val="000000"/>
                </a:solidFill>
                <a:latin typeface="ＭＳ Ｐゴシック" charset="-128"/>
              </a:rPr>
              <a:t>に応じる形でつないでいく（＝「線」</a:t>
            </a:r>
            <a:r>
              <a:rPr lang="ja-JP" altLang="en-US" sz="2200" dirty="0" smtClean="0">
                <a:solidFill>
                  <a:srgbClr val="000000"/>
                </a:solidFill>
                <a:latin typeface="ＭＳ Ｐゴシック" charset="-128"/>
              </a:rPr>
              <a:t>にする）</a:t>
            </a:r>
            <a:r>
              <a:rPr lang="ja-JP" altLang="en-US" sz="2200" dirty="0">
                <a:solidFill>
                  <a:srgbClr val="000000"/>
                </a:solidFill>
                <a:latin typeface="ＭＳ Ｐゴシック" charset="-128"/>
              </a:rPr>
              <a:t>．そうした「線」をたくさん紡いでいくことで「面」としてのセーフティーネットが</a:t>
            </a:r>
            <a:r>
              <a:rPr lang="ja-JP" altLang="en-US" sz="2200" dirty="0" smtClean="0">
                <a:solidFill>
                  <a:srgbClr val="000000"/>
                </a:solidFill>
                <a:latin typeface="ＭＳ Ｐゴシック" charset="-128"/>
              </a:rPr>
              <a:t>できる</a:t>
            </a:r>
            <a:r>
              <a:rPr lang="ja-JP" altLang="en-US" sz="2200" dirty="0">
                <a:solidFill>
                  <a:srgbClr val="000000"/>
                </a:solidFill>
                <a:latin typeface="ＭＳ Ｐゴシック" charset="-128"/>
              </a:rPr>
              <a:t>．自殺対策（生きる支援</a:t>
            </a:r>
            <a:r>
              <a:rPr lang="ja-JP" altLang="en-US" sz="2200" dirty="0" smtClean="0">
                <a:solidFill>
                  <a:srgbClr val="000000"/>
                </a:solidFill>
                <a:latin typeface="ＭＳ Ｐゴシック" charset="-128"/>
              </a:rPr>
              <a:t>）が、</a:t>
            </a:r>
            <a:r>
              <a:rPr lang="ja-JP" altLang="en-US" sz="2200" dirty="0">
                <a:solidFill>
                  <a:srgbClr val="000000"/>
                </a:solidFill>
                <a:latin typeface="ＭＳ Ｐゴシック" charset="-128"/>
              </a:rPr>
              <a:t>地域づくりの絶好の</a:t>
            </a:r>
            <a:r>
              <a:rPr lang="ja-JP" altLang="en-US" sz="2200" dirty="0" smtClean="0">
                <a:solidFill>
                  <a:srgbClr val="000000"/>
                </a:solidFill>
                <a:latin typeface="ＭＳ Ｐゴシック" charset="-128"/>
              </a:rPr>
              <a:t>切り口に．</a:t>
            </a:r>
            <a:endParaRPr lang="en-US" altLang="ja-JP" sz="2200" dirty="0">
              <a:solidFill>
                <a:srgbClr val="000000"/>
              </a:solidFill>
              <a:latin typeface="ＭＳ Ｐゴシック" charset="-128"/>
            </a:endParaRPr>
          </a:p>
        </p:txBody>
      </p:sp>
      <p:sp>
        <p:nvSpPr>
          <p:cNvPr id="7" name="タイトル 7"/>
          <p:cNvSpPr txBox="1">
            <a:spLocks/>
          </p:cNvSpPr>
          <p:nvPr/>
        </p:nvSpPr>
        <p:spPr bwMode="auto">
          <a:xfrm>
            <a:off x="1692275" y="285750"/>
            <a:ext cx="7380288" cy="1143000"/>
          </a:xfrm>
          <a:prstGeom prst="rect">
            <a:avLst/>
          </a:prstGeom>
          <a:noFill/>
          <a:ln w="9525">
            <a:noFill/>
            <a:miter lim="800000"/>
            <a:headEnd/>
            <a:tailEnd/>
          </a:ln>
        </p:spPr>
        <p:txBody>
          <a:bodyPr anchor="ctr"/>
          <a:lstStyle/>
          <a:p>
            <a:pPr algn="ctr">
              <a:defRPr/>
            </a:pPr>
            <a:r>
              <a:rPr lang="ja-JP" altLang="en-US" sz="4400" kern="0" spc="400" dirty="0">
                <a:solidFill>
                  <a:srgbClr val="FF0000"/>
                </a:solidFill>
                <a:effectLst>
                  <a:outerShdw blurRad="38100" dist="38100" dir="2700000" algn="tl">
                    <a:srgbClr val="C0C0C0"/>
                  </a:outerShdw>
                </a:effectLst>
                <a:latin typeface="Arial"/>
                <a:ea typeface="ＭＳ Ｐゴシック"/>
              </a:rPr>
              <a:t>生</a:t>
            </a:r>
            <a:r>
              <a:rPr lang="ja-JP" altLang="en-US" sz="4000" kern="0" spc="400" dirty="0">
                <a:solidFill>
                  <a:srgbClr val="FF0000"/>
                </a:solidFill>
                <a:effectLst>
                  <a:outerShdw blurRad="38100" dist="38100" dir="2700000" algn="tl">
                    <a:srgbClr val="C0C0C0"/>
                  </a:outerShdw>
                </a:effectLst>
                <a:latin typeface="Arial"/>
                <a:ea typeface="ＭＳ Ｐゴシック"/>
              </a:rPr>
              <a:t>き</a:t>
            </a:r>
            <a:r>
              <a:rPr lang="ja-JP" altLang="en-US" sz="4400" kern="0" spc="400" dirty="0">
                <a:solidFill>
                  <a:srgbClr val="FF0000"/>
                </a:solidFill>
                <a:effectLst>
                  <a:outerShdw blurRad="38100" dist="38100" dir="2700000" algn="tl">
                    <a:srgbClr val="C0C0C0"/>
                  </a:outerShdw>
                </a:effectLst>
                <a:latin typeface="Arial"/>
                <a:ea typeface="ＭＳ Ｐゴシック"/>
              </a:rPr>
              <a:t>心地</a:t>
            </a:r>
            <a:r>
              <a:rPr lang="ja-JP" altLang="en-US" sz="4000" kern="0" spc="400" dirty="0">
                <a:solidFill>
                  <a:srgbClr val="FF0000"/>
                </a:solidFill>
                <a:effectLst>
                  <a:outerShdw blurRad="38100" dist="38100" dir="2700000" algn="tl">
                    <a:srgbClr val="C0C0C0"/>
                  </a:outerShdw>
                </a:effectLst>
                <a:latin typeface="Arial"/>
                <a:ea typeface="ＭＳ Ｐゴシック"/>
              </a:rPr>
              <a:t>のよい</a:t>
            </a:r>
            <a:r>
              <a:rPr lang="ja-JP" altLang="en-US" sz="4400" kern="0" spc="400" dirty="0">
                <a:solidFill>
                  <a:srgbClr val="FF0000"/>
                </a:solidFill>
                <a:effectLst>
                  <a:outerShdw blurRad="38100" dist="38100" dir="2700000" algn="tl">
                    <a:srgbClr val="C0C0C0"/>
                  </a:outerShdw>
                </a:effectLst>
                <a:latin typeface="Arial"/>
                <a:ea typeface="ＭＳ Ｐゴシック"/>
              </a:rPr>
              <a:t>社会</a:t>
            </a:r>
            <a:r>
              <a:rPr lang="ja-JP" altLang="en-US" sz="4000" kern="0" spc="400" dirty="0">
                <a:solidFill>
                  <a:srgbClr val="FF0000"/>
                </a:solidFill>
                <a:effectLst>
                  <a:outerShdw blurRad="38100" dist="38100" dir="2700000" algn="tl">
                    <a:srgbClr val="C0C0C0"/>
                  </a:outerShdw>
                </a:effectLst>
                <a:latin typeface="Arial"/>
                <a:ea typeface="ＭＳ Ｐゴシック"/>
              </a:rPr>
              <a:t>へ</a:t>
            </a:r>
            <a:endParaRPr lang="ja-JP" altLang="en-US" sz="3600" kern="0" dirty="0">
              <a:solidFill>
                <a:srgbClr val="000000"/>
              </a:solidFill>
              <a:latin typeface="Arial"/>
              <a:ea typeface="ＭＳ Ｐゴシック"/>
            </a:endParaRPr>
          </a:p>
        </p:txBody>
      </p:sp>
    </p:spTree>
    <p:extLst>
      <p:ext uri="{BB962C8B-B14F-4D97-AF65-F5344CB8AC3E}">
        <p14:creationId xmlns:p14="http://schemas.microsoft.com/office/powerpoint/2010/main" val="2104896313"/>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p:cNvSpPr txBox="1">
            <a:spLocks/>
          </p:cNvSpPr>
          <p:nvPr/>
        </p:nvSpPr>
        <p:spPr>
          <a:xfrm>
            <a:off x="251520" y="5883915"/>
            <a:ext cx="8768896" cy="87916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spcAft>
                <a:spcPts val="0"/>
              </a:spcAft>
            </a:pPr>
            <a:endParaRPr lang="en-US" altLang="ja-JP" sz="1700" dirty="0" smtClean="0">
              <a:solidFill>
                <a:prstClr val="black"/>
              </a:solidFill>
            </a:endParaRPr>
          </a:p>
        </p:txBody>
      </p:sp>
      <p:grpSp>
        <p:nvGrpSpPr>
          <p:cNvPr id="16" name="グループ化 15"/>
          <p:cNvGrpSpPr/>
          <p:nvPr/>
        </p:nvGrpSpPr>
        <p:grpSpPr>
          <a:xfrm>
            <a:off x="251520" y="260648"/>
            <a:ext cx="8705071" cy="6098402"/>
            <a:chOff x="315345" y="1574471"/>
            <a:chExt cx="8705071" cy="4946274"/>
          </a:xfrm>
        </p:grpSpPr>
        <p:sp>
          <p:nvSpPr>
            <p:cNvPr id="8" name="正方形/長方形 7"/>
            <p:cNvSpPr/>
            <p:nvPr/>
          </p:nvSpPr>
          <p:spPr>
            <a:xfrm>
              <a:off x="3784848" y="6268733"/>
              <a:ext cx="5235568" cy="252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dirty="0" smtClean="0">
                  <a:solidFill>
                    <a:srgbClr val="000000"/>
                  </a:solidFill>
                  <a:latin typeface="ＭＳ ゴシック" pitchFamily="49" charset="-128"/>
                  <a:ea typeface="ＭＳ ゴシック" pitchFamily="49" charset="-128"/>
                </a:rPr>
                <a:t>出典：「平成</a:t>
              </a:r>
              <a:r>
                <a:rPr lang="en-US" altLang="ja-JP" sz="1100" dirty="0" smtClean="0">
                  <a:solidFill>
                    <a:srgbClr val="000000"/>
                  </a:solidFill>
                  <a:latin typeface="ＭＳ ゴシック" pitchFamily="49" charset="-128"/>
                  <a:ea typeface="ＭＳ ゴシック" pitchFamily="49" charset="-128"/>
                </a:rPr>
                <a:t>24</a:t>
              </a:r>
              <a:r>
                <a:rPr lang="ja-JP" altLang="en-US" sz="1100" dirty="0" smtClean="0">
                  <a:solidFill>
                    <a:srgbClr val="000000"/>
                  </a:solidFill>
                  <a:latin typeface="ＭＳ ゴシック" pitchFamily="49" charset="-128"/>
                  <a:ea typeface="ＭＳ ゴシック" pitchFamily="49" charset="-128"/>
                </a:rPr>
                <a:t>年版自殺対策白書」に</a:t>
              </a:r>
              <a:r>
                <a:rPr lang="en-US" altLang="ja-JP" sz="1100" dirty="0" smtClean="0">
                  <a:solidFill>
                    <a:srgbClr val="000000"/>
                  </a:solidFill>
                  <a:latin typeface="ＭＳ ゴシック" pitchFamily="49" charset="-128"/>
                  <a:ea typeface="ＭＳ ゴシック" pitchFamily="49" charset="-128"/>
                </a:rPr>
                <a:t>2012</a:t>
              </a:r>
              <a:r>
                <a:rPr lang="ja-JP" altLang="en-US" sz="1100" dirty="0" smtClean="0">
                  <a:solidFill>
                    <a:srgbClr val="000000"/>
                  </a:solidFill>
                  <a:latin typeface="ＭＳ ゴシック" pitchFamily="49" charset="-128"/>
                  <a:ea typeface="ＭＳ ゴシック" pitchFamily="49" charset="-128"/>
                </a:rPr>
                <a:t>年の値を追加（ライフリンク作成）</a:t>
              </a:r>
              <a:endParaRPr lang="ja-JP" altLang="en-US" sz="1100" dirty="0">
                <a:solidFill>
                  <a:srgbClr val="000000"/>
                </a:solidFill>
                <a:latin typeface="ＭＳ ゴシック" pitchFamily="49" charset="-128"/>
                <a:ea typeface="ＭＳ ゴシック" pitchFamily="49" charset="-128"/>
              </a:endParaRPr>
            </a:p>
          </p:txBody>
        </p:sp>
        <p:graphicFrame>
          <p:nvGraphicFramePr>
            <p:cNvPr id="9" name="グラフ 8"/>
            <p:cNvGraphicFramePr>
              <a:graphicFrameLocks/>
            </p:cNvGraphicFramePr>
            <p:nvPr>
              <p:extLst>
                <p:ext uri="{D42A27DB-BD31-4B8C-83A1-F6EECF244321}">
                  <p14:modId xmlns:p14="http://schemas.microsoft.com/office/powerpoint/2010/main" val="1059977611"/>
                </p:ext>
              </p:extLst>
            </p:nvPr>
          </p:nvGraphicFramePr>
          <p:xfrm>
            <a:off x="315345" y="2136889"/>
            <a:ext cx="8361111" cy="4309570"/>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506821" y="1574471"/>
              <a:ext cx="7914334" cy="43641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en-US" altLang="ja-JP" sz="2000" b="1" dirty="0" smtClean="0">
                  <a:solidFill>
                    <a:srgbClr val="000000"/>
                  </a:solidFill>
                  <a:latin typeface="ＭＳ ゴシック" pitchFamily="49" charset="-128"/>
                  <a:ea typeface="ＭＳ ゴシック" pitchFamily="49" charset="-128"/>
                </a:rPr>
                <a:t>1998</a:t>
              </a:r>
              <a:r>
                <a:rPr lang="ja-JP" altLang="en-US" sz="2000" b="1" dirty="0" smtClean="0">
                  <a:solidFill>
                    <a:srgbClr val="000000"/>
                  </a:solidFill>
                  <a:latin typeface="ＭＳ ゴシック" pitchFamily="49" charset="-128"/>
                  <a:ea typeface="ＭＳ ゴシック" pitchFamily="49" charset="-128"/>
                </a:rPr>
                <a:t>年の</a:t>
              </a:r>
              <a:r>
                <a:rPr lang="ja-JP" altLang="en-US" sz="2000" b="1" dirty="0">
                  <a:solidFill>
                    <a:srgbClr val="000000"/>
                  </a:solidFill>
                  <a:latin typeface="ＭＳ ゴシック" pitchFamily="49" charset="-128"/>
                  <a:ea typeface="ＭＳ ゴシック" pitchFamily="49" charset="-128"/>
                </a:rPr>
                <a:t>値を</a:t>
              </a:r>
              <a:r>
                <a:rPr lang="en-US" altLang="ja-JP" sz="2000" b="1" dirty="0">
                  <a:solidFill>
                    <a:srgbClr val="000000"/>
                  </a:solidFill>
                  <a:latin typeface="ＭＳ ゴシック" pitchFamily="49" charset="-128"/>
                  <a:ea typeface="ＭＳ ゴシック" pitchFamily="49" charset="-128"/>
                </a:rPr>
                <a:t>100</a:t>
              </a:r>
              <a:r>
                <a:rPr lang="ja-JP" altLang="en-US" sz="2000" b="1" dirty="0">
                  <a:solidFill>
                    <a:srgbClr val="000000"/>
                  </a:solidFill>
                  <a:latin typeface="ＭＳ ゴシック" pitchFamily="49" charset="-128"/>
                  <a:ea typeface="ＭＳ ゴシック" pitchFamily="49" charset="-128"/>
                </a:rPr>
                <a:t>とした年齢階級別の自殺死亡率の推移</a:t>
              </a:r>
              <a:endParaRPr lang="ja-JP" altLang="en-US" sz="2000" dirty="0">
                <a:solidFill>
                  <a:srgbClr val="000000"/>
                </a:solidFill>
                <a:latin typeface="ＭＳ ゴシック" pitchFamily="49" charset="-128"/>
                <a:ea typeface="ＭＳ ゴシック" pitchFamily="49" charset="-128"/>
              </a:endParaRPr>
            </a:p>
          </p:txBody>
        </p:sp>
        <p:cxnSp>
          <p:nvCxnSpPr>
            <p:cNvPr id="3" name="直線コネクタ 2"/>
            <p:cNvCxnSpPr/>
            <p:nvPr/>
          </p:nvCxnSpPr>
          <p:spPr>
            <a:xfrm>
              <a:off x="1017423" y="3639732"/>
              <a:ext cx="708460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395465" y="6010047"/>
              <a:ext cx="936104" cy="258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2" name="テキスト ボックス 11"/>
            <p:cNvSpPr txBox="1"/>
            <p:nvPr/>
          </p:nvSpPr>
          <p:spPr>
            <a:xfrm>
              <a:off x="3524637" y="3334620"/>
              <a:ext cx="504056" cy="307777"/>
            </a:xfrm>
            <a:prstGeom prst="rect">
              <a:avLst/>
            </a:prstGeom>
            <a:noFill/>
          </p:spPr>
          <p:txBody>
            <a:bodyPr wrap="square" rtlCol="0">
              <a:spAutoFit/>
            </a:bodyPr>
            <a:lstStyle/>
            <a:p>
              <a:pPr fontAlgn="auto">
                <a:spcBef>
                  <a:spcPts val="0"/>
                </a:spcBef>
                <a:spcAft>
                  <a:spcPts val="0"/>
                </a:spcAft>
              </a:pPr>
              <a:r>
                <a:rPr lang="en-US" altLang="ja-JP" sz="1400" dirty="0" smtClean="0">
                  <a:solidFill>
                    <a:prstClr val="black"/>
                  </a:solidFill>
                  <a:latin typeface="Calibri"/>
                  <a:ea typeface="ＭＳ Ｐゴシック"/>
                </a:rPr>
                <a:t>100</a:t>
              </a:r>
              <a:endParaRPr lang="ja-JP" altLang="en-US" sz="1400" dirty="0">
                <a:solidFill>
                  <a:prstClr val="black"/>
                </a:solidFill>
                <a:latin typeface="Calibri"/>
                <a:ea typeface="ＭＳ Ｐゴシック"/>
              </a:endParaRPr>
            </a:p>
          </p:txBody>
        </p:sp>
        <p:sp>
          <p:nvSpPr>
            <p:cNvPr id="13" name="テキスト ボックス 12"/>
            <p:cNvSpPr txBox="1"/>
            <p:nvPr/>
          </p:nvSpPr>
          <p:spPr>
            <a:xfrm>
              <a:off x="6772579" y="2268067"/>
              <a:ext cx="689648" cy="307777"/>
            </a:xfrm>
            <a:prstGeom prst="rect">
              <a:avLst/>
            </a:prstGeom>
            <a:noFill/>
          </p:spPr>
          <p:txBody>
            <a:bodyPr wrap="square" rtlCol="0">
              <a:spAutoFit/>
            </a:bodyPr>
            <a:lstStyle/>
            <a:p>
              <a:pPr fontAlgn="auto">
                <a:spcBef>
                  <a:spcPts val="0"/>
                </a:spcBef>
                <a:spcAft>
                  <a:spcPts val="0"/>
                </a:spcAft>
              </a:pPr>
              <a:r>
                <a:rPr lang="en-US" altLang="ja-JP" sz="1400" dirty="0" smtClean="0">
                  <a:solidFill>
                    <a:prstClr val="black"/>
                  </a:solidFill>
                  <a:latin typeface="Calibri"/>
                  <a:ea typeface="ＭＳ Ｐゴシック"/>
                </a:rPr>
                <a:t>131.6</a:t>
              </a:r>
              <a:endParaRPr lang="ja-JP" altLang="en-US" sz="1400" dirty="0">
                <a:solidFill>
                  <a:prstClr val="black"/>
                </a:solidFill>
                <a:latin typeface="Calibri"/>
                <a:ea typeface="ＭＳ Ｐゴシック"/>
              </a:endParaRPr>
            </a:p>
          </p:txBody>
        </p:sp>
        <p:sp>
          <p:nvSpPr>
            <p:cNvPr id="14" name="テキスト ボックス 13"/>
            <p:cNvSpPr txBox="1"/>
            <p:nvPr/>
          </p:nvSpPr>
          <p:spPr>
            <a:xfrm>
              <a:off x="7852526" y="2575844"/>
              <a:ext cx="499006" cy="307777"/>
            </a:xfrm>
            <a:prstGeom prst="rect">
              <a:avLst/>
            </a:prstGeom>
            <a:noFill/>
          </p:spPr>
          <p:txBody>
            <a:bodyPr wrap="square" rtlCol="0">
              <a:spAutoFit/>
            </a:bodyPr>
            <a:lstStyle/>
            <a:p>
              <a:pPr fontAlgn="auto">
                <a:spcBef>
                  <a:spcPts val="0"/>
                </a:spcBef>
                <a:spcAft>
                  <a:spcPts val="0"/>
                </a:spcAft>
              </a:pPr>
              <a:r>
                <a:rPr lang="en-US" altLang="ja-JP" sz="1400" dirty="0" smtClean="0">
                  <a:solidFill>
                    <a:prstClr val="black"/>
                  </a:solidFill>
                  <a:latin typeface="Calibri"/>
                  <a:ea typeface="ＭＳ Ｐゴシック"/>
                </a:rPr>
                <a:t>123</a:t>
              </a:r>
              <a:endParaRPr lang="ja-JP" altLang="en-US" sz="1400" dirty="0">
                <a:solidFill>
                  <a:prstClr val="black"/>
                </a:solidFill>
                <a:latin typeface="Calibri"/>
                <a:ea typeface="ＭＳ Ｐゴシック"/>
              </a:endParaRPr>
            </a:p>
          </p:txBody>
        </p:sp>
      </p:grpSp>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2013/3/30</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EA1A4CE-AAF8-4A10-9EC6-D6D981993D3B}" type="slidenum">
              <a:rPr lang="ja-JP" altLang="en-US" smtClean="0">
                <a:solidFill>
                  <a:prstClr val="black">
                    <a:tint val="75000"/>
                  </a:prstClr>
                </a:solidFill>
              </a:rPr>
              <a:pPr/>
              <a:t>4</a:t>
            </a:fld>
            <a:endParaRPr lang="ja-JP" altLang="en-US">
              <a:solidFill>
                <a:prstClr val="black">
                  <a:tint val="75000"/>
                </a:prstClr>
              </a:solidFill>
            </a:endParaRPr>
          </a:p>
        </p:txBody>
      </p:sp>
    </p:spTree>
    <p:extLst>
      <p:ext uri="{BB962C8B-B14F-4D97-AF65-F5344CB8AC3E}">
        <p14:creationId xmlns:p14="http://schemas.microsoft.com/office/powerpoint/2010/main" val="185984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969138919"/>
              </p:ext>
            </p:extLst>
          </p:nvPr>
        </p:nvGraphicFramePr>
        <p:xfrm>
          <a:off x="508000" y="404664"/>
          <a:ext cx="8229600" cy="6249165"/>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658697" y="188640"/>
            <a:ext cx="7914334" cy="43641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ja-JP" altLang="en-US" sz="2000" dirty="0" smtClean="0">
                <a:solidFill>
                  <a:srgbClr val="000000"/>
                </a:solidFill>
                <a:latin typeface="ＭＳ ゴシック" pitchFamily="49" charset="-128"/>
                <a:ea typeface="ＭＳ ゴシック" pitchFamily="49" charset="-128"/>
              </a:rPr>
              <a:t>年齢階級別にみた主な死因の構成割合（平成</a:t>
            </a:r>
            <a:r>
              <a:rPr lang="en-US" altLang="ja-JP" sz="2000" dirty="0" smtClean="0">
                <a:solidFill>
                  <a:srgbClr val="000000"/>
                </a:solidFill>
                <a:latin typeface="ＭＳ ゴシック" pitchFamily="49" charset="-128"/>
                <a:ea typeface="ＭＳ ゴシック" pitchFamily="49" charset="-128"/>
              </a:rPr>
              <a:t>23</a:t>
            </a:r>
            <a:r>
              <a:rPr lang="ja-JP" altLang="en-US" sz="2000" dirty="0" smtClean="0">
                <a:solidFill>
                  <a:srgbClr val="000000"/>
                </a:solidFill>
                <a:latin typeface="ＭＳ ゴシック" pitchFamily="49" charset="-128"/>
                <a:ea typeface="ＭＳ ゴシック" pitchFamily="49" charset="-128"/>
              </a:rPr>
              <a:t>年）</a:t>
            </a:r>
            <a:endParaRPr lang="ja-JP" altLang="en-US" sz="2000" dirty="0">
              <a:solidFill>
                <a:srgbClr val="000000"/>
              </a:solidFill>
              <a:latin typeface="ＭＳ ゴシック" pitchFamily="49" charset="-128"/>
              <a:ea typeface="ＭＳ ゴシック" pitchFamily="49" charset="-128"/>
            </a:endParaRPr>
          </a:p>
        </p:txBody>
      </p:sp>
      <p:sp>
        <p:nvSpPr>
          <p:cNvPr id="6" name="テキスト ボックス 5"/>
          <p:cNvSpPr txBox="1">
            <a:spLocks noChangeArrowheads="1"/>
          </p:cNvSpPr>
          <p:nvPr/>
        </p:nvSpPr>
        <p:spPr bwMode="auto">
          <a:xfrm>
            <a:off x="5795963" y="6407608"/>
            <a:ext cx="2592387" cy="246221"/>
          </a:xfrm>
          <a:prstGeom prst="rect">
            <a:avLst/>
          </a:prstGeom>
          <a:noFill/>
          <a:ln w="9525">
            <a:noFill/>
            <a:miter lim="800000"/>
            <a:headEnd/>
            <a:tailEnd/>
          </a:ln>
        </p:spPr>
        <p:txBody>
          <a:bodyPr>
            <a:spAutoFit/>
          </a:bodyPr>
          <a:lstStyle/>
          <a:p>
            <a:pPr fontAlgn="auto">
              <a:spcBef>
                <a:spcPts val="0"/>
              </a:spcBef>
              <a:spcAft>
                <a:spcPts val="0"/>
              </a:spcAft>
            </a:pPr>
            <a:r>
              <a:rPr lang="ja-JP" altLang="en-US" sz="1000" dirty="0">
                <a:solidFill>
                  <a:prstClr val="black"/>
                </a:solidFill>
                <a:latin typeface="Calibri"/>
                <a:ea typeface="ＭＳ Ｐゴシック"/>
              </a:rPr>
              <a:t>出典：厚生労働省「人口</a:t>
            </a:r>
            <a:r>
              <a:rPr lang="ja-JP" altLang="en-US" sz="1000" dirty="0" smtClean="0">
                <a:solidFill>
                  <a:prstClr val="black"/>
                </a:solidFill>
                <a:latin typeface="Calibri"/>
                <a:ea typeface="ＭＳ Ｐゴシック"/>
              </a:rPr>
              <a:t>動態</a:t>
            </a:r>
            <a:r>
              <a:rPr lang="ja-JP" altLang="en-US" sz="1000" dirty="0">
                <a:solidFill>
                  <a:prstClr val="black"/>
                </a:solidFill>
                <a:latin typeface="Calibri"/>
                <a:ea typeface="ＭＳ Ｐゴシック"/>
              </a:rPr>
              <a:t>調査</a:t>
            </a:r>
            <a:r>
              <a:rPr lang="ja-JP" altLang="en-US" sz="1000" dirty="0" smtClean="0">
                <a:solidFill>
                  <a:prstClr val="black"/>
                </a:solidFill>
                <a:latin typeface="Calibri"/>
                <a:ea typeface="ＭＳ Ｐゴシック"/>
              </a:rPr>
              <a:t>」</a:t>
            </a:r>
            <a:r>
              <a:rPr lang="ja-JP" altLang="en-US" sz="1000" dirty="0">
                <a:solidFill>
                  <a:prstClr val="black"/>
                </a:solidFill>
                <a:latin typeface="Calibri"/>
                <a:ea typeface="ＭＳ Ｐゴシック"/>
              </a:rPr>
              <a:t>（</a:t>
            </a:r>
            <a:r>
              <a:rPr lang="en-US" altLang="ja-JP" sz="1000" dirty="0" smtClean="0">
                <a:solidFill>
                  <a:prstClr val="black"/>
                </a:solidFill>
                <a:latin typeface="Calibri"/>
                <a:ea typeface="ＭＳ Ｐゴシック"/>
              </a:rPr>
              <a:t>2011</a:t>
            </a:r>
            <a:r>
              <a:rPr lang="ja-JP" altLang="en-US" sz="1000" dirty="0" smtClean="0">
                <a:solidFill>
                  <a:prstClr val="black"/>
                </a:solidFill>
                <a:latin typeface="Calibri"/>
                <a:ea typeface="ＭＳ Ｐゴシック"/>
              </a:rPr>
              <a:t>年</a:t>
            </a:r>
            <a:r>
              <a:rPr lang="ja-JP" altLang="en-US" sz="1000" dirty="0">
                <a:solidFill>
                  <a:prstClr val="black"/>
                </a:solidFill>
                <a:latin typeface="Calibri"/>
                <a:ea typeface="ＭＳ Ｐゴシック"/>
              </a:rPr>
              <a:t>）</a:t>
            </a:r>
          </a:p>
        </p:txBody>
      </p:sp>
      <p:sp>
        <p:nvSpPr>
          <p:cNvPr id="2" name="角丸四角形 1"/>
          <p:cNvSpPr/>
          <p:nvPr/>
        </p:nvSpPr>
        <p:spPr>
          <a:xfrm>
            <a:off x="1115616" y="1556792"/>
            <a:ext cx="3168352" cy="792088"/>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2013/3/30</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EA1A4CE-AAF8-4A10-9EC6-D6D981993D3B}" type="slidenum">
              <a:rPr lang="ja-JP" altLang="en-US" smtClean="0">
                <a:solidFill>
                  <a:prstClr val="black">
                    <a:tint val="75000"/>
                  </a:prstClr>
                </a:solidFill>
              </a:rPr>
              <a:pPr/>
              <a:t>5</a:t>
            </a:fld>
            <a:endParaRPr lang="ja-JP" altLang="en-US">
              <a:solidFill>
                <a:prstClr val="black">
                  <a:tint val="75000"/>
                </a:prstClr>
              </a:solidFill>
            </a:endParaRPr>
          </a:p>
        </p:txBody>
      </p:sp>
    </p:spTree>
    <p:extLst>
      <p:ext uri="{BB962C8B-B14F-4D97-AF65-F5344CB8AC3E}">
        <p14:creationId xmlns:p14="http://schemas.microsoft.com/office/powerpoint/2010/main" val="30344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円/楕円 9"/>
          <p:cNvSpPr/>
          <p:nvPr/>
        </p:nvSpPr>
        <p:spPr>
          <a:xfrm>
            <a:off x="4944287" y="3406042"/>
            <a:ext cx="3937635" cy="3115256"/>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50000" t="50000" r="50000" b="50000"/>
            </a:path>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円/楕円 1"/>
          <p:cNvSpPr/>
          <p:nvPr/>
        </p:nvSpPr>
        <p:spPr>
          <a:xfrm>
            <a:off x="240963" y="3402504"/>
            <a:ext cx="3937635" cy="3115256"/>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2" name="テキスト ボックス 2"/>
          <p:cNvSpPr txBox="1">
            <a:spLocks noChangeArrowheads="1"/>
          </p:cNvSpPr>
          <p:nvPr/>
        </p:nvSpPr>
        <p:spPr bwMode="auto">
          <a:xfrm>
            <a:off x="293688" y="271463"/>
            <a:ext cx="8569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3600" dirty="0" smtClean="0">
                <a:effectLst>
                  <a:outerShdw blurRad="38100" dist="38100" dir="2700000" algn="tl">
                    <a:srgbClr val="000000">
                      <a:alpha val="43137"/>
                    </a:srgbClr>
                  </a:outerShdw>
                </a:effectLst>
              </a:rPr>
              <a:t>人が</a:t>
            </a:r>
            <a:r>
              <a:rPr lang="ja-JP" altLang="en-US" sz="3600" u="sng" dirty="0" smtClean="0">
                <a:solidFill>
                  <a:srgbClr val="FF0000"/>
                </a:solidFill>
                <a:effectLst>
                  <a:outerShdw blurRad="38100" dist="38100" dir="2700000" algn="tl">
                    <a:srgbClr val="000000">
                      <a:alpha val="43137"/>
                    </a:srgbClr>
                  </a:outerShdw>
                </a:effectLst>
              </a:rPr>
              <a:t>自殺</a:t>
            </a:r>
            <a:r>
              <a:rPr lang="ja-JP" altLang="en-US" sz="3600" dirty="0" smtClean="0">
                <a:effectLst>
                  <a:outerShdw blurRad="38100" dist="38100" dir="2700000" algn="tl">
                    <a:srgbClr val="000000">
                      <a:alpha val="43137"/>
                    </a:srgbClr>
                  </a:outerShdw>
                </a:effectLst>
              </a:rPr>
              <a:t>するとき、自殺せざるを得ないとき</a:t>
            </a:r>
          </a:p>
        </p:txBody>
      </p:sp>
      <p:grpSp>
        <p:nvGrpSpPr>
          <p:cNvPr id="17417" name="グループ化 4"/>
          <p:cNvGrpSpPr>
            <a:grpSpLocks/>
          </p:cNvGrpSpPr>
          <p:nvPr/>
        </p:nvGrpSpPr>
        <p:grpSpPr bwMode="auto">
          <a:xfrm>
            <a:off x="1219200" y="1666875"/>
            <a:ext cx="6696075" cy="1570038"/>
            <a:chOff x="1219200" y="1666875"/>
            <a:chExt cx="6695512" cy="1569660"/>
          </a:xfrm>
        </p:grpSpPr>
        <p:sp>
          <p:nvSpPr>
            <p:cNvPr id="5126" name="テキスト ボックス 4"/>
            <p:cNvSpPr txBox="1">
              <a:spLocks noChangeArrowheads="1"/>
            </p:cNvSpPr>
            <p:nvPr/>
          </p:nvSpPr>
          <p:spPr bwMode="auto">
            <a:xfrm>
              <a:off x="1219200" y="1990647"/>
              <a:ext cx="2371526" cy="10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3200" dirty="0" smtClean="0">
                  <a:effectLst>
                    <a:outerShdw blurRad="38100" dist="38100" dir="2700000" algn="tl">
                      <a:srgbClr val="000000">
                        <a:alpha val="43137"/>
                      </a:srgbClr>
                    </a:outerShdw>
                  </a:effectLst>
                </a:rPr>
                <a:t>生きることの</a:t>
              </a:r>
              <a:endParaRPr lang="en-US" altLang="ja-JP" sz="3200" dirty="0" smtClean="0">
                <a:effectLst>
                  <a:outerShdw blurRad="38100" dist="38100" dir="2700000" algn="tl">
                    <a:srgbClr val="000000">
                      <a:alpha val="43137"/>
                    </a:srgbClr>
                  </a:outerShdw>
                </a:effectLst>
              </a:endParaRPr>
            </a:p>
            <a:p>
              <a:pPr algn="ctr" eaLnBrk="1" hangingPunct="1">
                <a:defRPr/>
              </a:pPr>
              <a:r>
                <a:rPr lang="ja-JP" altLang="en-US" sz="3200" dirty="0" smtClean="0">
                  <a:solidFill>
                    <a:srgbClr val="FF0000"/>
                  </a:solidFill>
                  <a:effectLst>
                    <a:outerShdw blurRad="38100" dist="38100" dir="2700000" algn="tl">
                      <a:srgbClr val="000000">
                        <a:alpha val="43137"/>
                      </a:srgbClr>
                    </a:outerShdw>
                  </a:effectLst>
                </a:rPr>
                <a:t>促進</a:t>
              </a:r>
              <a:r>
                <a:rPr lang="ja-JP" altLang="en-US" sz="3200" dirty="0" smtClean="0">
                  <a:effectLst>
                    <a:outerShdw blurRad="38100" dist="38100" dir="2700000" algn="tl">
                      <a:srgbClr val="000000">
                        <a:alpha val="43137"/>
                      </a:srgbClr>
                    </a:outerShdw>
                  </a:effectLst>
                </a:rPr>
                <a:t>要因</a:t>
              </a:r>
            </a:p>
          </p:txBody>
        </p:sp>
        <p:sp>
          <p:nvSpPr>
            <p:cNvPr id="5127" name="テキスト ボックス 10"/>
            <p:cNvSpPr txBox="1">
              <a:spLocks noChangeArrowheads="1"/>
            </p:cNvSpPr>
            <p:nvPr/>
          </p:nvSpPr>
          <p:spPr bwMode="auto">
            <a:xfrm>
              <a:off x="3809782" y="1666875"/>
              <a:ext cx="14159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9600" smtClean="0">
                  <a:effectLst>
                    <a:outerShdw blurRad="38100" dist="38100" dir="2700000" algn="tl">
                      <a:srgbClr val="000000">
                        <a:alpha val="43137"/>
                      </a:srgbClr>
                    </a:outerShdw>
                  </a:effectLst>
                </a:rPr>
                <a:t>＜</a:t>
              </a:r>
            </a:p>
          </p:txBody>
        </p:sp>
        <p:sp>
          <p:nvSpPr>
            <p:cNvPr id="5128" name="テキスト ボックス 4"/>
            <p:cNvSpPr txBox="1">
              <a:spLocks noChangeArrowheads="1"/>
            </p:cNvSpPr>
            <p:nvPr/>
          </p:nvSpPr>
          <p:spPr bwMode="auto">
            <a:xfrm>
              <a:off x="5543186" y="1992235"/>
              <a:ext cx="2371526" cy="107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3200" dirty="0" smtClean="0">
                  <a:effectLst>
                    <a:outerShdw blurRad="38100" dist="38100" dir="2700000" algn="tl">
                      <a:srgbClr val="000000">
                        <a:alpha val="43137"/>
                      </a:srgbClr>
                    </a:outerShdw>
                  </a:effectLst>
                </a:rPr>
                <a:t>生きることの</a:t>
              </a:r>
              <a:endParaRPr lang="en-US" altLang="ja-JP" sz="3200" dirty="0" smtClean="0">
                <a:effectLst>
                  <a:outerShdw blurRad="38100" dist="38100" dir="2700000" algn="tl">
                    <a:srgbClr val="000000">
                      <a:alpha val="43137"/>
                    </a:srgbClr>
                  </a:outerShdw>
                </a:effectLst>
              </a:endParaRPr>
            </a:p>
            <a:p>
              <a:pPr algn="ctr" eaLnBrk="1" hangingPunct="1">
                <a:defRPr/>
              </a:pPr>
              <a:r>
                <a:rPr lang="ja-JP" altLang="en-US" sz="3200" dirty="0" smtClean="0">
                  <a:solidFill>
                    <a:srgbClr val="0070C0"/>
                  </a:solidFill>
                  <a:effectLst>
                    <a:outerShdw blurRad="38100" dist="38100" dir="2700000" algn="tl">
                      <a:srgbClr val="000000">
                        <a:alpha val="43137"/>
                      </a:srgbClr>
                    </a:outerShdw>
                  </a:effectLst>
                </a:rPr>
                <a:t>阻害</a:t>
              </a:r>
              <a:r>
                <a:rPr lang="ja-JP" altLang="en-US" sz="3200" dirty="0" smtClean="0">
                  <a:effectLst>
                    <a:outerShdw blurRad="38100" dist="38100" dir="2700000" algn="tl">
                      <a:srgbClr val="000000">
                        <a:alpha val="43137"/>
                      </a:srgbClr>
                    </a:outerShdw>
                  </a:effectLst>
                </a:rPr>
                <a:t>要因</a:t>
              </a:r>
            </a:p>
          </p:txBody>
        </p:sp>
      </p:grpSp>
      <p:sp>
        <p:nvSpPr>
          <p:cNvPr id="17418" name="テキスト ボックス 10"/>
          <p:cNvSpPr txBox="1">
            <a:spLocks noChangeArrowheads="1"/>
          </p:cNvSpPr>
          <p:nvPr/>
        </p:nvSpPr>
        <p:spPr bwMode="auto">
          <a:xfrm>
            <a:off x="873125" y="3656013"/>
            <a:ext cx="3359150" cy="2586037"/>
          </a:xfrm>
          <a:prstGeom prst="rect">
            <a:avLst/>
          </a:prstGeom>
          <a:noFill/>
          <a:ln w="9525">
            <a:noFill/>
            <a:miter lim="800000"/>
            <a:headEnd/>
            <a:tailEnd/>
          </a:ln>
        </p:spPr>
        <p:txBody>
          <a:bodyPr>
            <a:spAutoFit/>
          </a:bodyPr>
          <a:lstStyle/>
          <a:p>
            <a:r>
              <a:rPr lang="ja-JP" altLang="en-US" b="1"/>
              <a:t>△将来の夢</a:t>
            </a:r>
            <a:endParaRPr lang="en-US" altLang="ja-JP" b="1"/>
          </a:p>
          <a:p>
            <a:r>
              <a:rPr lang="ja-JP" altLang="en-US" b="1"/>
              <a:t>△家族や友人との信頼関係</a:t>
            </a:r>
            <a:endParaRPr lang="en-US" altLang="ja-JP" b="1"/>
          </a:p>
          <a:p>
            <a:r>
              <a:rPr lang="ja-JP" altLang="en-US" b="1"/>
              <a:t>△やりがいのある仕事や趣味</a:t>
            </a:r>
            <a:endParaRPr lang="en-US" altLang="ja-JP" b="1"/>
          </a:p>
          <a:p>
            <a:r>
              <a:rPr lang="ja-JP" altLang="en-US" b="1"/>
              <a:t>△経済的な安定</a:t>
            </a:r>
            <a:endParaRPr lang="en-US" altLang="ja-JP" b="1"/>
          </a:p>
          <a:p>
            <a:r>
              <a:rPr lang="ja-JP" altLang="en-US" b="1"/>
              <a:t>△ライフスキル（問題対処能力）</a:t>
            </a:r>
            <a:endParaRPr lang="en-US" altLang="ja-JP" b="1"/>
          </a:p>
          <a:p>
            <a:r>
              <a:rPr lang="ja-JP" altLang="en-US" b="1"/>
              <a:t>△信仰</a:t>
            </a:r>
            <a:endParaRPr lang="en-US" altLang="ja-JP" b="1"/>
          </a:p>
          <a:p>
            <a:r>
              <a:rPr lang="ja-JP" altLang="en-US" b="1"/>
              <a:t>△社会や地域に対する信頼感</a:t>
            </a:r>
            <a:endParaRPr lang="en-US" altLang="ja-JP" b="1"/>
          </a:p>
          <a:p>
            <a:r>
              <a:rPr lang="ja-JP" altLang="en-US" b="1"/>
              <a:t>△楽しかった過去の思い出</a:t>
            </a:r>
            <a:endParaRPr lang="en-US" altLang="ja-JP" b="1"/>
          </a:p>
          <a:p>
            <a:r>
              <a:rPr lang="ja-JP" altLang="en-US" b="1"/>
              <a:t>　　　　　　　　　　　　　など</a:t>
            </a:r>
            <a:endParaRPr lang="en-US" altLang="ja-JP" b="1"/>
          </a:p>
        </p:txBody>
      </p:sp>
      <p:sp>
        <p:nvSpPr>
          <p:cNvPr id="17419" name="テキスト ボックス 18"/>
          <p:cNvSpPr txBox="1">
            <a:spLocks noChangeArrowheads="1"/>
          </p:cNvSpPr>
          <p:nvPr/>
        </p:nvSpPr>
        <p:spPr bwMode="auto">
          <a:xfrm>
            <a:off x="5607050" y="3656013"/>
            <a:ext cx="3344863" cy="2584450"/>
          </a:xfrm>
          <a:prstGeom prst="rect">
            <a:avLst/>
          </a:prstGeom>
          <a:noFill/>
          <a:ln w="9525">
            <a:noFill/>
            <a:miter lim="800000"/>
            <a:headEnd/>
            <a:tailEnd/>
          </a:ln>
        </p:spPr>
        <p:txBody>
          <a:bodyPr>
            <a:spAutoFit/>
          </a:bodyPr>
          <a:lstStyle/>
          <a:p>
            <a:r>
              <a:rPr lang="ja-JP" altLang="en-US" b="1"/>
              <a:t>▼将来への不安や絶望</a:t>
            </a:r>
            <a:endParaRPr lang="en-US" altLang="ja-JP" b="1"/>
          </a:p>
          <a:p>
            <a:r>
              <a:rPr lang="ja-JP" altLang="en-US" b="1"/>
              <a:t>▼失業や不安定雇用</a:t>
            </a:r>
            <a:endParaRPr lang="en-US" altLang="ja-JP" b="1"/>
          </a:p>
          <a:p>
            <a:r>
              <a:rPr lang="ja-JP" altLang="en-US" b="1"/>
              <a:t>▼過重労働</a:t>
            </a:r>
            <a:endParaRPr lang="en-US" altLang="ja-JP" b="1"/>
          </a:p>
          <a:p>
            <a:r>
              <a:rPr lang="ja-JP" altLang="en-US" b="1"/>
              <a:t>▼借金や貧困</a:t>
            </a:r>
            <a:endParaRPr lang="en-US" altLang="ja-JP" b="1"/>
          </a:p>
          <a:p>
            <a:r>
              <a:rPr lang="ja-JP" altLang="en-US" b="1"/>
              <a:t>▼</a:t>
            </a:r>
            <a:r>
              <a:rPr lang="ja-JP" altLang="en-US" sz="1700" b="1"/>
              <a:t>家族や周囲からの虐待、いじめ</a:t>
            </a:r>
            <a:endParaRPr lang="en-US" altLang="ja-JP" sz="1700" b="1"/>
          </a:p>
          <a:p>
            <a:r>
              <a:rPr lang="ja-JP" altLang="en-US" b="1"/>
              <a:t>▼病気、介護疲れ</a:t>
            </a:r>
            <a:endParaRPr lang="en-US" altLang="ja-JP" b="1"/>
          </a:p>
          <a:p>
            <a:r>
              <a:rPr lang="ja-JP" altLang="en-US" b="1"/>
              <a:t>▼社会や地域に対する不信感</a:t>
            </a:r>
            <a:endParaRPr lang="en-US" altLang="ja-JP" b="1"/>
          </a:p>
          <a:p>
            <a:r>
              <a:rPr lang="ja-JP" altLang="en-US" b="1"/>
              <a:t>▼孤独</a:t>
            </a:r>
            <a:endParaRPr lang="en-US" altLang="ja-JP" b="1"/>
          </a:p>
          <a:p>
            <a:r>
              <a:rPr lang="ja-JP" altLang="en-US" b="1"/>
              <a:t>　　　　　　　　　　　　　など</a:t>
            </a:r>
            <a:endParaRPr lang="en-US" altLang="ja-JP" b="1"/>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テキスト ボックス 2"/>
          <p:cNvSpPr txBox="1">
            <a:spLocks noChangeArrowheads="1"/>
          </p:cNvSpPr>
          <p:nvPr/>
        </p:nvSpPr>
        <p:spPr bwMode="auto">
          <a:xfrm>
            <a:off x="811213" y="260350"/>
            <a:ext cx="751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3600" dirty="0" smtClean="0">
                <a:effectLst>
                  <a:outerShdw blurRad="38100" dist="38100" dir="2700000" algn="tl">
                    <a:srgbClr val="000000">
                      <a:alpha val="43137"/>
                    </a:srgbClr>
                  </a:outerShdw>
                </a:effectLst>
              </a:rPr>
              <a:t>人が</a:t>
            </a:r>
            <a:r>
              <a:rPr lang="ja-JP" altLang="en-US" sz="3600" u="sng" dirty="0" smtClean="0">
                <a:solidFill>
                  <a:srgbClr val="FF0000"/>
                </a:solidFill>
                <a:effectLst>
                  <a:outerShdw blurRad="38100" dist="38100" dir="2700000" algn="tl">
                    <a:srgbClr val="000000">
                      <a:alpha val="43137"/>
                    </a:srgbClr>
                  </a:outerShdw>
                </a:effectLst>
              </a:rPr>
              <a:t>生きる</a:t>
            </a:r>
            <a:r>
              <a:rPr lang="ja-JP" altLang="en-US" sz="3600" dirty="0" smtClean="0">
                <a:effectLst>
                  <a:outerShdw blurRad="38100" dist="38100" dir="2700000" algn="tl">
                    <a:srgbClr val="000000">
                      <a:alpha val="43137"/>
                    </a:srgbClr>
                  </a:outerShdw>
                </a:effectLst>
              </a:rPr>
              <a:t>ことを選ぶとき、選べるとき</a:t>
            </a:r>
            <a:endParaRPr lang="en-US" altLang="ja-JP" sz="3600" dirty="0" smtClean="0">
              <a:effectLst>
                <a:outerShdw blurRad="38100" dist="38100" dir="2700000" algn="tl">
                  <a:srgbClr val="000000">
                    <a:alpha val="43137"/>
                  </a:srgbClr>
                </a:outerShdw>
              </a:effectLst>
            </a:endParaRPr>
          </a:p>
        </p:txBody>
      </p:sp>
      <p:grpSp>
        <p:nvGrpSpPr>
          <p:cNvPr id="18435" name="グループ化 4"/>
          <p:cNvGrpSpPr>
            <a:grpSpLocks/>
          </p:cNvGrpSpPr>
          <p:nvPr/>
        </p:nvGrpSpPr>
        <p:grpSpPr bwMode="auto">
          <a:xfrm>
            <a:off x="1219200" y="1666875"/>
            <a:ext cx="6696075" cy="1570038"/>
            <a:chOff x="1219200" y="1666875"/>
            <a:chExt cx="6695512" cy="1569660"/>
          </a:xfrm>
        </p:grpSpPr>
        <p:sp>
          <p:nvSpPr>
            <p:cNvPr id="7179" name="テキスト ボックス 4"/>
            <p:cNvSpPr txBox="1">
              <a:spLocks noChangeArrowheads="1"/>
            </p:cNvSpPr>
            <p:nvPr/>
          </p:nvSpPr>
          <p:spPr bwMode="auto">
            <a:xfrm>
              <a:off x="1219200" y="1990647"/>
              <a:ext cx="2371526" cy="10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3200" dirty="0" smtClean="0">
                  <a:effectLst>
                    <a:outerShdw blurRad="38100" dist="38100" dir="2700000" algn="tl">
                      <a:srgbClr val="000000">
                        <a:alpha val="43137"/>
                      </a:srgbClr>
                    </a:outerShdw>
                  </a:effectLst>
                </a:rPr>
                <a:t>生きることの</a:t>
              </a:r>
              <a:endParaRPr lang="en-US" altLang="ja-JP" sz="3200" dirty="0" smtClean="0">
                <a:effectLst>
                  <a:outerShdw blurRad="38100" dist="38100" dir="2700000" algn="tl">
                    <a:srgbClr val="000000">
                      <a:alpha val="43137"/>
                    </a:srgbClr>
                  </a:outerShdw>
                </a:effectLst>
              </a:endParaRPr>
            </a:p>
            <a:p>
              <a:pPr algn="ctr" eaLnBrk="1" hangingPunct="1">
                <a:defRPr/>
              </a:pPr>
              <a:r>
                <a:rPr lang="ja-JP" altLang="en-US" sz="3200" dirty="0" smtClean="0">
                  <a:solidFill>
                    <a:srgbClr val="FF0000"/>
                  </a:solidFill>
                  <a:effectLst>
                    <a:outerShdw blurRad="38100" dist="38100" dir="2700000" algn="tl">
                      <a:srgbClr val="000000">
                        <a:alpha val="43137"/>
                      </a:srgbClr>
                    </a:outerShdw>
                  </a:effectLst>
                </a:rPr>
                <a:t>促進</a:t>
              </a:r>
              <a:r>
                <a:rPr lang="ja-JP" altLang="en-US" sz="3200" dirty="0" smtClean="0">
                  <a:effectLst>
                    <a:outerShdw blurRad="38100" dist="38100" dir="2700000" algn="tl">
                      <a:srgbClr val="000000">
                        <a:alpha val="43137"/>
                      </a:srgbClr>
                    </a:outerShdw>
                  </a:effectLst>
                </a:rPr>
                <a:t>要因</a:t>
              </a:r>
            </a:p>
          </p:txBody>
        </p:sp>
        <p:sp>
          <p:nvSpPr>
            <p:cNvPr id="7180" name="テキスト ボックス 10"/>
            <p:cNvSpPr txBox="1">
              <a:spLocks noChangeArrowheads="1"/>
            </p:cNvSpPr>
            <p:nvPr/>
          </p:nvSpPr>
          <p:spPr bwMode="auto">
            <a:xfrm>
              <a:off x="3809782" y="1666875"/>
              <a:ext cx="14159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9600" dirty="0" smtClean="0">
                  <a:effectLst>
                    <a:outerShdw blurRad="38100" dist="38100" dir="2700000" algn="tl">
                      <a:srgbClr val="000000">
                        <a:alpha val="43137"/>
                      </a:srgbClr>
                    </a:outerShdw>
                  </a:effectLst>
                </a:rPr>
                <a:t>＜</a:t>
              </a:r>
            </a:p>
          </p:txBody>
        </p:sp>
        <p:sp>
          <p:nvSpPr>
            <p:cNvPr id="7181" name="テキスト ボックス 4"/>
            <p:cNvSpPr txBox="1">
              <a:spLocks noChangeArrowheads="1"/>
            </p:cNvSpPr>
            <p:nvPr/>
          </p:nvSpPr>
          <p:spPr bwMode="auto">
            <a:xfrm>
              <a:off x="5543186" y="1992235"/>
              <a:ext cx="2371526" cy="107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3200" dirty="0" smtClean="0">
                  <a:effectLst>
                    <a:outerShdw blurRad="38100" dist="38100" dir="2700000" algn="tl">
                      <a:srgbClr val="000000">
                        <a:alpha val="43137"/>
                      </a:srgbClr>
                    </a:outerShdw>
                  </a:effectLst>
                </a:rPr>
                <a:t>生きることの</a:t>
              </a:r>
              <a:endParaRPr lang="en-US" altLang="ja-JP" sz="3200" dirty="0" smtClean="0">
                <a:effectLst>
                  <a:outerShdw blurRad="38100" dist="38100" dir="2700000" algn="tl">
                    <a:srgbClr val="000000">
                      <a:alpha val="43137"/>
                    </a:srgbClr>
                  </a:outerShdw>
                </a:effectLst>
              </a:endParaRPr>
            </a:p>
            <a:p>
              <a:pPr algn="ctr" eaLnBrk="1" hangingPunct="1">
                <a:defRPr/>
              </a:pPr>
              <a:r>
                <a:rPr lang="ja-JP" altLang="en-US" sz="3200" dirty="0" smtClean="0">
                  <a:solidFill>
                    <a:srgbClr val="0070C0"/>
                  </a:solidFill>
                  <a:effectLst>
                    <a:outerShdw blurRad="38100" dist="38100" dir="2700000" algn="tl">
                      <a:srgbClr val="000000">
                        <a:alpha val="43137"/>
                      </a:srgbClr>
                    </a:outerShdw>
                  </a:effectLst>
                </a:rPr>
                <a:t>阻害</a:t>
              </a:r>
              <a:r>
                <a:rPr lang="ja-JP" altLang="en-US" sz="3200" dirty="0" smtClean="0">
                  <a:effectLst>
                    <a:outerShdw blurRad="38100" dist="38100" dir="2700000" algn="tl">
                      <a:srgbClr val="000000">
                        <a:alpha val="43137"/>
                      </a:srgbClr>
                    </a:outerShdw>
                  </a:effectLst>
                </a:rPr>
                <a:t>要因</a:t>
              </a:r>
            </a:p>
          </p:txBody>
        </p:sp>
      </p:grpSp>
      <p:grpSp>
        <p:nvGrpSpPr>
          <p:cNvPr id="18436" name="グループ化 5"/>
          <p:cNvGrpSpPr>
            <a:grpSpLocks/>
          </p:cNvGrpSpPr>
          <p:nvPr/>
        </p:nvGrpSpPr>
        <p:grpSpPr bwMode="auto">
          <a:xfrm>
            <a:off x="1219200" y="3305175"/>
            <a:ext cx="6696075" cy="2913063"/>
            <a:chOff x="1219200" y="3305175"/>
            <a:chExt cx="6695512" cy="2912685"/>
          </a:xfrm>
        </p:grpSpPr>
        <p:sp>
          <p:nvSpPr>
            <p:cNvPr id="2" name="下矢印 1"/>
            <p:cNvSpPr/>
            <p:nvPr/>
          </p:nvSpPr>
          <p:spPr>
            <a:xfrm>
              <a:off x="4276468" y="3305175"/>
              <a:ext cx="590500" cy="1238089"/>
            </a:xfrm>
            <a:prstGeom prst="downArrow">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6200000" scaled="1"/>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effectLst>
                  <a:outerShdw blurRad="38100" dist="38100" dir="2700000" algn="tl">
                    <a:srgbClr val="000000">
                      <a:alpha val="43137"/>
                    </a:srgbClr>
                  </a:outerShdw>
                </a:effectLst>
              </a:endParaRPr>
            </a:p>
          </p:txBody>
        </p:sp>
        <p:grpSp>
          <p:nvGrpSpPr>
            <p:cNvPr id="18439" name="グループ化 13"/>
            <p:cNvGrpSpPr>
              <a:grpSpLocks/>
            </p:cNvGrpSpPr>
            <p:nvPr/>
          </p:nvGrpSpPr>
          <p:grpSpPr bwMode="auto">
            <a:xfrm>
              <a:off x="1219200" y="4648200"/>
              <a:ext cx="6695512" cy="1569660"/>
              <a:chOff x="1219200" y="1666875"/>
              <a:chExt cx="6695512" cy="1569660"/>
            </a:xfrm>
          </p:grpSpPr>
          <p:sp>
            <p:nvSpPr>
              <p:cNvPr id="7176" name="テキスト ボックス 4"/>
              <p:cNvSpPr txBox="1">
                <a:spLocks noChangeArrowheads="1"/>
              </p:cNvSpPr>
              <p:nvPr/>
            </p:nvSpPr>
            <p:spPr bwMode="auto">
              <a:xfrm>
                <a:off x="1219200" y="1990509"/>
                <a:ext cx="2371526" cy="107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3200" dirty="0" smtClean="0">
                    <a:effectLst>
                      <a:outerShdw blurRad="38100" dist="38100" dir="2700000" algn="tl">
                        <a:srgbClr val="000000">
                          <a:alpha val="43137"/>
                        </a:srgbClr>
                      </a:outerShdw>
                    </a:effectLst>
                  </a:rPr>
                  <a:t>生きることの</a:t>
                </a:r>
                <a:endParaRPr lang="en-US" altLang="ja-JP" sz="3200" dirty="0" smtClean="0">
                  <a:effectLst>
                    <a:outerShdw blurRad="38100" dist="38100" dir="2700000" algn="tl">
                      <a:srgbClr val="000000">
                        <a:alpha val="43137"/>
                      </a:srgbClr>
                    </a:outerShdw>
                  </a:effectLst>
                </a:endParaRPr>
              </a:p>
              <a:p>
                <a:pPr algn="ctr" eaLnBrk="1" hangingPunct="1">
                  <a:defRPr/>
                </a:pPr>
                <a:r>
                  <a:rPr lang="ja-JP" altLang="en-US" sz="3200" dirty="0" smtClean="0">
                    <a:solidFill>
                      <a:srgbClr val="FF0000"/>
                    </a:solidFill>
                    <a:effectLst>
                      <a:outerShdw blurRad="38100" dist="38100" dir="2700000" algn="tl">
                        <a:srgbClr val="000000">
                          <a:alpha val="43137"/>
                        </a:srgbClr>
                      </a:outerShdw>
                    </a:effectLst>
                  </a:rPr>
                  <a:t>促進</a:t>
                </a:r>
                <a:r>
                  <a:rPr lang="ja-JP" altLang="en-US" sz="3200" dirty="0" smtClean="0">
                    <a:effectLst>
                      <a:outerShdw blurRad="38100" dist="38100" dir="2700000" algn="tl">
                        <a:srgbClr val="000000">
                          <a:alpha val="43137"/>
                        </a:srgbClr>
                      </a:outerShdw>
                    </a:effectLst>
                  </a:rPr>
                  <a:t>要因</a:t>
                </a:r>
              </a:p>
            </p:txBody>
          </p:sp>
          <p:sp>
            <p:nvSpPr>
              <p:cNvPr id="7177" name="テキスト ボックス 15"/>
              <p:cNvSpPr txBox="1">
                <a:spLocks noChangeArrowheads="1"/>
              </p:cNvSpPr>
              <p:nvPr/>
            </p:nvSpPr>
            <p:spPr bwMode="auto">
              <a:xfrm>
                <a:off x="3809782" y="1666701"/>
                <a:ext cx="1415931" cy="156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9600" smtClean="0">
                    <a:solidFill>
                      <a:srgbClr val="FF0000"/>
                    </a:solidFill>
                    <a:effectLst>
                      <a:outerShdw blurRad="38100" dist="38100" dir="2700000" algn="tl">
                        <a:srgbClr val="000000">
                          <a:alpha val="43137"/>
                        </a:srgbClr>
                      </a:outerShdw>
                    </a:effectLst>
                  </a:rPr>
                  <a:t>＞</a:t>
                </a:r>
              </a:p>
            </p:txBody>
          </p:sp>
          <p:sp>
            <p:nvSpPr>
              <p:cNvPr id="7178" name="テキスト ボックス 4"/>
              <p:cNvSpPr txBox="1">
                <a:spLocks noChangeArrowheads="1"/>
              </p:cNvSpPr>
              <p:nvPr/>
            </p:nvSpPr>
            <p:spPr bwMode="auto">
              <a:xfrm>
                <a:off x="5543186" y="1992097"/>
                <a:ext cx="2371526" cy="107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3200" dirty="0" smtClean="0">
                    <a:effectLst>
                      <a:outerShdw blurRad="38100" dist="38100" dir="2700000" algn="tl">
                        <a:srgbClr val="000000">
                          <a:alpha val="43137"/>
                        </a:srgbClr>
                      </a:outerShdw>
                    </a:effectLst>
                  </a:rPr>
                  <a:t>生きることの</a:t>
                </a:r>
                <a:endParaRPr lang="en-US" altLang="ja-JP" sz="3200" dirty="0" smtClean="0">
                  <a:effectLst>
                    <a:outerShdw blurRad="38100" dist="38100" dir="2700000" algn="tl">
                      <a:srgbClr val="000000">
                        <a:alpha val="43137"/>
                      </a:srgbClr>
                    </a:outerShdw>
                  </a:effectLst>
                </a:endParaRPr>
              </a:p>
              <a:p>
                <a:pPr algn="ctr" eaLnBrk="1" hangingPunct="1">
                  <a:defRPr/>
                </a:pPr>
                <a:r>
                  <a:rPr lang="ja-JP" altLang="en-US" sz="3200" dirty="0" smtClean="0">
                    <a:solidFill>
                      <a:srgbClr val="0070C0"/>
                    </a:solidFill>
                    <a:effectLst>
                      <a:outerShdw blurRad="38100" dist="38100" dir="2700000" algn="tl">
                        <a:srgbClr val="000000">
                          <a:alpha val="43137"/>
                        </a:srgbClr>
                      </a:outerShdw>
                    </a:effectLst>
                  </a:rPr>
                  <a:t>阻害</a:t>
                </a:r>
                <a:r>
                  <a:rPr lang="ja-JP" altLang="en-US" sz="3200" dirty="0" smtClean="0">
                    <a:effectLst>
                      <a:outerShdw blurRad="38100" dist="38100" dir="2700000" algn="tl">
                        <a:srgbClr val="000000">
                          <a:alpha val="43137"/>
                        </a:srgbClr>
                      </a:outerShdw>
                    </a:effectLst>
                  </a:rPr>
                  <a:t>要因</a:t>
                </a:r>
              </a:p>
            </p:txBody>
          </p:sp>
        </p:grpSp>
      </p:grpSp>
      <p:sp>
        <p:nvSpPr>
          <p:cNvPr id="4" name="円/楕円 3"/>
          <p:cNvSpPr/>
          <p:nvPr/>
        </p:nvSpPr>
        <p:spPr>
          <a:xfrm>
            <a:off x="4803775" y="3373619"/>
            <a:ext cx="4254500" cy="1200150"/>
          </a:xfrm>
          <a:prstGeom prst="ellipse">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62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ln w="3175">
                  <a:solidFill>
                    <a:srgbClr val="002060"/>
                  </a:solidFill>
                </a:ln>
                <a:latin typeface="HGS創英角ｺﾞｼｯｸUB" pitchFamily="50" charset="-128"/>
                <a:ea typeface="HGS創英角ｺﾞｼｯｸUB" pitchFamily="50" charset="-128"/>
              </a:rPr>
              <a:t>自殺対策とは</a:t>
            </a:r>
            <a:endParaRPr lang="en-US" altLang="ja-JP" sz="2000" dirty="0">
              <a:ln w="3175">
                <a:solidFill>
                  <a:srgbClr val="002060"/>
                </a:solidFill>
              </a:ln>
              <a:latin typeface="HGS創英角ｺﾞｼｯｸUB" pitchFamily="50" charset="-128"/>
              <a:ea typeface="HGS創英角ｺﾞｼｯｸUB" pitchFamily="50" charset="-128"/>
            </a:endParaRPr>
          </a:p>
          <a:p>
            <a:pPr algn="ctr">
              <a:defRPr/>
            </a:pPr>
            <a:r>
              <a:rPr lang="ja-JP" altLang="en-US" sz="2000" dirty="0">
                <a:ln w="3175">
                  <a:solidFill>
                    <a:srgbClr val="002060"/>
                  </a:solidFill>
                </a:ln>
                <a:latin typeface="HGS創英角ｺﾞｼｯｸUB" pitchFamily="50" charset="-128"/>
                <a:ea typeface="HGS創英角ｺﾞｼｯｸUB" pitchFamily="50" charset="-128"/>
              </a:rPr>
              <a:t>促進要因を引き上げて</a:t>
            </a:r>
            <a:endParaRPr lang="en-US" altLang="ja-JP" sz="2000" dirty="0">
              <a:ln w="3175">
                <a:solidFill>
                  <a:srgbClr val="002060"/>
                </a:solidFill>
              </a:ln>
              <a:latin typeface="HGS創英角ｺﾞｼｯｸUB" pitchFamily="50" charset="-128"/>
              <a:ea typeface="HGS創英角ｺﾞｼｯｸUB" pitchFamily="50" charset="-128"/>
            </a:endParaRPr>
          </a:p>
          <a:p>
            <a:pPr algn="ctr">
              <a:defRPr/>
            </a:pPr>
            <a:r>
              <a:rPr lang="ja-JP" altLang="en-US" sz="2000" dirty="0">
                <a:ln w="3175">
                  <a:solidFill>
                    <a:srgbClr val="002060"/>
                  </a:solidFill>
                </a:ln>
                <a:latin typeface="HGS創英角ｺﾞｼｯｸUB" pitchFamily="50" charset="-128"/>
                <a:ea typeface="HGS創英角ｺﾞｼｯｸUB" pitchFamily="50" charset="-128"/>
              </a:rPr>
              <a:t>阻害要因を取り除くこと</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22"/>
          <p:cNvGrpSpPr>
            <a:grpSpLocks/>
          </p:cNvGrpSpPr>
          <p:nvPr/>
        </p:nvGrpSpPr>
        <p:grpSpPr bwMode="auto">
          <a:xfrm>
            <a:off x="3836988" y="5737225"/>
            <a:ext cx="1724025" cy="614363"/>
            <a:chOff x="-5" y="4640"/>
            <a:chExt cx="1086" cy="387"/>
          </a:xfrm>
        </p:grpSpPr>
        <p:sp>
          <p:nvSpPr>
            <p:cNvPr id="19609" name="Oval 48"/>
            <p:cNvSpPr>
              <a:spLocks noChangeArrowheads="1"/>
            </p:cNvSpPr>
            <p:nvPr/>
          </p:nvSpPr>
          <p:spPr bwMode="auto">
            <a:xfrm>
              <a:off x="825" y="4729"/>
              <a:ext cx="256" cy="239"/>
            </a:xfrm>
            <a:prstGeom prst="ellipse">
              <a:avLst/>
            </a:prstGeom>
            <a:solidFill>
              <a:schemeClr val="bg1"/>
            </a:solidFill>
            <a:ln w="9525">
              <a:solidFill>
                <a:schemeClr val="tx1"/>
              </a:solidFill>
              <a:round/>
              <a:headEnd/>
              <a:tailEnd/>
            </a:ln>
          </p:spPr>
          <p:txBody>
            <a:bodyPr wrap="none" anchor="ctr"/>
            <a:lstStyle/>
            <a:p>
              <a:pPr algn="ctr"/>
              <a:endParaRPr lang="ja-JP" altLang="ja-JP" sz="1000"/>
            </a:p>
          </p:txBody>
        </p:sp>
        <p:sp>
          <p:nvSpPr>
            <p:cNvPr id="19610" name="Oval 50"/>
            <p:cNvSpPr>
              <a:spLocks noChangeArrowheads="1"/>
            </p:cNvSpPr>
            <p:nvPr/>
          </p:nvSpPr>
          <p:spPr bwMode="auto">
            <a:xfrm>
              <a:off x="-5" y="4688"/>
              <a:ext cx="256" cy="225"/>
            </a:xfrm>
            <a:prstGeom prst="ellipse">
              <a:avLst/>
            </a:prstGeom>
            <a:solidFill>
              <a:schemeClr val="bg1"/>
            </a:solidFill>
            <a:ln w="9525">
              <a:solidFill>
                <a:schemeClr val="tx1"/>
              </a:solidFill>
              <a:round/>
              <a:headEnd/>
              <a:tailEnd/>
            </a:ln>
          </p:spPr>
          <p:txBody>
            <a:bodyPr wrap="none" anchor="ctr"/>
            <a:lstStyle/>
            <a:p>
              <a:pPr algn="ctr"/>
              <a:endParaRPr lang="ja-JP" altLang="ja-JP" sz="1000"/>
            </a:p>
          </p:txBody>
        </p:sp>
        <p:sp>
          <p:nvSpPr>
            <p:cNvPr id="19611" name="Oval 52"/>
            <p:cNvSpPr>
              <a:spLocks noChangeArrowheads="1"/>
            </p:cNvSpPr>
            <p:nvPr/>
          </p:nvSpPr>
          <p:spPr bwMode="auto">
            <a:xfrm>
              <a:off x="227" y="4665"/>
              <a:ext cx="256" cy="225"/>
            </a:xfrm>
            <a:prstGeom prst="ellipse">
              <a:avLst/>
            </a:prstGeom>
            <a:solidFill>
              <a:schemeClr val="bg1"/>
            </a:solidFill>
            <a:ln w="9525">
              <a:solidFill>
                <a:schemeClr val="tx1"/>
              </a:solidFill>
              <a:round/>
              <a:headEnd/>
              <a:tailEnd/>
            </a:ln>
          </p:spPr>
          <p:txBody>
            <a:bodyPr wrap="none" anchor="ctr"/>
            <a:lstStyle/>
            <a:p>
              <a:pPr algn="ctr"/>
              <a:endParaRPr lang="ja-JP" altLang="ja-JP" sz="1000"/>
            </a:p>
          </p:txBody>
        </p:sp>
        <p:sp>
          <p:nvSpPr>
            <p:cNvPr id="19612" name="Oval 55"/>
            <p:cNvSpPr>
              <a:spLocks noChangeArrowheads="1"/>
            </p:cNvSpPr>
            <p:nvPr/>
          </p:nvSpPr>
          <p:spPr bwMode="auto">
            <a:xfrm flipH="1">
              <a:off x="127" y="4802"/>
              <a:ext cx="256" cy="225"/>
            </a:xfrm>
            <a:prstGeom prst="ellipse">
              <a:avLst/>
            </a:prstGeom>
            <a:solidFill>
              <a:schemeClr val="bg1"/>
            </a:solidFill>
            <a:ln w="9525">
              <a:solidFill>
                <a:schemeClr val="tx1"/>
              </a:solidFill>
              <a:round/>
              <a:headEnd/>
              <a:tailEnd/>
            </a:ln>
          </p:spPr>
          <p:txBody>
            <a:bodyPr wrap="none" anchor="ctr"/>
            <a:lstStyle/>
            <a:p>
              <a:pPr algn="ctr"/>
              <a:endParaRPr lang="ja-JP" altLang="ja-JP" sz="1000"/>
            </a:p>
          </p:txBody>
        </p:sp>
        <p:sp>
          <p:nvSpPr>
            <p:cNvPr id="19613" name="Oval 56"/>
            <p:cNvSpPr>
              <a:spLocks noChangeArrowheads="1"/>
            </p:cNvSpPr>
            <p:nvPr/>
          </p:nvSpPr>
          <p:spPr bwMode="auto">
            <a:xfrm flipH="1">
              <a:off x="615" y="4661"/>
              <a:ext cx="256" cy="225"/>
            </a:xfrm>
            <a:prstGeom prst="ellipse">
              <a:avLst/>
            </a:prstGeom>
            <a:solidFill>
              <a:schemeClr val="bg1"/>
            </a:solidFill>
            <a:ln w="9525">
              <a:solidFill>
                <a:schemeClr val="tx1"/>
              </a:solidFill>
              <a:round/>
              <a:headEnd/>
              <a:tailEnd/>
            </a:ln>
          </p:spPr>
          <p:txBody>
            <a:bodyPr wrap="none" anchor="ctr"/>
            <a:lstStyle/>
            <a:p>
              <a:pPr algn="ctr"/>
              <a:endParaRPr lang="ja-JP" altLang="ja-JP" sz="1000"/>
            </a:p>
          </p:txBody>
        </p:sp>
        <p:sp>
          <p:nvSpPr>
            <p:cNvPr id="19614" name="Oval 57"/>
            <p:cNvSpPr>
              <a:spLocks noChangeArrowheads="1"/>
            </p:cNvSpPr>
            <p:nvPr/>
          </p:nvSpPr>
          <p:spPr bwMode="auto">
            <a:xfrm flipH="1">
              <a:off x="470" y="4640"/>
              <a:ext cx="256" cy="225"/>
            </a:xfrm>
            <a:prstGeom prst="ellipse">
              <a:avLst/>
            </a:prstGeom>
            <a:solidFill>
              <a:schemeClr val="bg1"/>
            </a:solidFill>
            <a:ln w="9525">
              <a:solidFill>
                <a:schemeClr val="tx1"/>
              </a:solidFill>
              <a:round/>
              <a:headEnd/>
              <a:tailEnd/>
            </a:ln>
          </p:spPr>
          <p:txBody>
            <a:bodyPr wrap="none" anchor="ctr"/>
            <a:lstStyle/>
            <a:p>
              <a:pPr algn="ctr"/>
              <a:endParaRPr lang="ja-JP" altLang="ja-JP" sz="1000"/>
            </a:p>
          </p:txBody>
        </p:sp>
      </p:grpSp>
      <p:cxnSp>
        <p:nvCxnSpPr>
          <p:cNvPr id="2139" name="AutoShape 91"/>
          <p:cNvCxnSpPr>
            <a:cxnSpLocks noChangeShapeType="1"/>
          </p:cNvCxnSpPr>
          <p:nvPr/>
        </p:nvCxnSpPr>
        <p:spPr bwMode="auto">
          <a:xfrm rot="16200000" flipH="1">
            <a:off x="2605088" y="930275"/>
            <a:ext cx="779462" cy="141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6" name="AutoShape 58"/>
          <p:cNvCxnSpPr>
            <a:cxnSpLocks noChangeShapeType="1"/>
          </p:cNvCxnSpPr>
          <p:nvPr/>
        </p:nvCxnSpPr>
        <p:spPr bwMode="auto">
          <a:xfrm rot="10800000" flipV="1">
            <a:off x="6053138" y="5267325"/>
            <a:ext cx="965200" cy="528638"/>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rot="5400000" flipH="1" flipV="1">
            <a:off x="5354638" y="4221162"/>
            <a:ext cx="1887538" cy="170021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rot="10800000" flipV="1">
            <a:off x="2279650" y="3417888"/>
            <a:ext cx="2833688" cy="148113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rot="5400000">
            <a:off x="3557588" y="4613275"/>
            <a:ext cx="2789237" cy="34766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rot="5400000">
            <a:off x="4194968" y="3434557"/>
            <a:ext cx="3497263" cy="220345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rot="16200000" flipH="1">
            <a:off x="173831" y="3090069"/>
            <a:ext cx="2678113" cy="119697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rot="16200000" flipH="1">
            <a:off x="708025" y="2555875"/>
            <a:ext cx="3773488" cy="33607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rot="10800000" flipV="1">
            <a:off x="2241550" y="4629150"/>
            <a:ext cx="3811588" cy="42386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rot="5400000">
            <a:off x="5053807" y="4841081"/>
            <a:ext cx="1250950" cy="74771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a:stCxn id="83" idx="0"/>
          </p:cNvCxnSpPr>
          <p:nvPr/>
        </p:nvCxnSpPr>
        <p:spPr>
          <a:xfrm rot="16200000" flipV="1">
            <a:off x="5604668" y="3840957"/>
            <a:ext cx="823913" cy="13335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flipV="1">
            <a:off x="952500" y="573088"/>
            <a:ext cx="1971675" cy="172561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a:endCxn id="2053" idx="7"/>
          </p:cNvCxnSpPr>
          <p:nvPr/>
        </p:nvCxnSpPr>
        <p:spPr>
          <a:xfrm rot="10800000" flipV="1">
            <a:off x="7434263" y="4808538"/>
            <a:ext cx="576262" cy="13493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a:stCxn id="86" idx="2"/>
            <a:endCxn id="2055" idx="6"/>
          </p:cNvCxnSpPr>
          <p:nvPr/>
        </p:nvCxnSpPr>
        <p:spPr>
          <a:xfrm rot="10800000" flipV="1">
            <a:off x="2859088" y="4762500"/>
            <a:ext cx="4989512" cy="25876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rot="10800000" flipV="1">
            <a:off x="2201863" y="3508375"/>
            <a:ext cx="5151437" cy="142875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rot="5400000">
            <a:off x="4790281" y="3572669"/>
            <a:ext cx="2627313" cy="249872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rot="5400000">
            <a:off x="1023938" y="1970088"/>
            <a:ext cx="4171950" cy="189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a:off x="811213" y="3881438"/>
            <a:ext cx="1339850" cy="126206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a:stCxn id="88" idx="5"/>
          </p:cNvCxnSpPr>
          <p:nvPr/>
        </p:nvCxnSpPr>
        <p:spPr>
          <a:xfrm rot="16200000" flipH="1">
            <a:off x="1724819" y="3353594"/>
            <a:ext cx="2173287" cy="359727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rot="16200000" flipH="1">
            <a:off x="686594" y="2269332"/>
            <a:ext cx="4603750" cy="262731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a:off x="914400" y="4757738"/>
            <a:ext cx="6015038" cy="55403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rot="5400000" flipH="1" flipV="1">
            <a:off x="541338" y="3573462"/>
            <a:ext cx="1531938" cy="83661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a:off x="965200" y="4770438"/>
            <a:ext cx="3632200" cy="149383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11" name="AutoShape 63"/>
          <p:cNvCxnSpPr>
            <a:cxnSpLocks noChangeShapeType="1"/>
            <a:stCxn id="2082" idx="4"/>
          </p:cNvCxnSpPr>
          <p:nvPr/>
        </p:nvCxnSpPr>
        <p:spPr bwMode="auto">
          <a:xfrm>
            <a:off x="4689475" y="5099050"/>
            <a:ext cx="0" cy="69691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8" name="AutoShape 60"/>
          <p:cNvCxnSpPr>
            <a:cxnSpLocks noChangeShapeType="1"/>
          </p:cNvCxnSpPr>
          <p:nvPr/>
        </p:nvCxnSpPr>
        <p:spPr bwMode="auto">
          <a:xfrm>
            <a:off x="2241550" y="5002213"/>
            <a:ext cx="1116013" cy="83185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rot="16200000" flipH="1">
            <a:off x="4356894" y="1812132"/>
            <a:ext cx="2298700" cy="83661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V="1">
            <a:off x="1763713" y="2543175"/>
            <a:ext cx="2757487" cy="5413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rot="10800000" flipV="1">
            <a:off x="2176463" y="2568575"/>
            <a:ext cx="2382837" cy="23574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16200000" flipH="1">
            <a:off x="4333876" y="2574925"/>
            <a:ext cx="914400" cy="72072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4418013" y="2490788"/>
            <a:ext cx="2678112" cy="160972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rot="16200000" flipH="1">
            <a:off x="3232150" y="1590675"/>
            <a:ext cx="4624388" cy="29479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16200000" flipH="1">
            <a:off x="1612106" y="3236119"/>
            <a:ext cx="5468938" cy="52705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rot="5400000">
            <a:off x="6523831" y="4648994"/>
            <a:ext cx="1133475" cy="115888"/>
          </a:xfrm>
          <a:prstGeom prst="straightConnector1">
            <a:avLst/>
          </a:prstGeom>
          <a:ln>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rot="10800000" flipV="1">
            <a:off x="2189163" y="4140200"/>
            <a:ext cx="4945062" cy="86201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rot="10800000" flipV="1">
            <a:off x="4675188" y="4140200"/>
            <a:ext cx="2473325" cy="5413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rot="10800000">
            <a:off x="5151438" y="3341688"/>
            <a:ext cx="1970087" cy="77311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3927475" y="3238500"/>
            <a:ext cx="3259138" cy="9017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rot="16200000" flipH="1">
            <a:off x="5087144" y="3418682"/>
            <a:ext cx="1944687" cy="18669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rot="5400000">
            <a:off x="4147344" y="3753644"/>
            <a:ext cx="1390650" cy="5413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rot="10800000" flipV="1">
            <a:off x="2151063" y="2684463"/>
            <a:ext cx="5022850" cy="226695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773113" y="2271713"/>
            <a:ext cx="6272212" cy="305276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a:off x="1017588" y="2427288"/>
            <a:ext cx="773112" cy="70802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952500" y="2401888"/>
            <a:ext cx="5010150" cy="110648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V="1">
            <a:off x="927100" y="1782763"/>
            <a:ext cx="2214563" cy="57943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flipV="1">
            <a:off x="992188" y="2001838"/>
            <a:ext cx="3025775" cy="34766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6053138" y="4591050"/>
            <a:ext cx="939800" cy="82391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rot="10800000">
            <a:off x="1687513" y="3122613"/>
            <a:ext cx="4378325" cy="146843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rot="10800000" flipV="1">
            <a:off x="4662488" y="4578350"/>
            <a:ext cx="1416050" cy="508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rot="5400000" flipH="1" flipV="1">
            <a:off x="4916488" y="2771775"/>
            <a:ext cx="2994025" cy="66992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a:off x="927100" y="4770438"/>
            <a:ext cx="1184275" cy="25876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a:off x="1622425" y="1293813"/>
            <a:ext cx="5345113" cy="407035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rot="16200000" flipH="1">
            <a:off x="31750" y="2844800"/>
            <a:ext cx="3748088" cy="5159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a:off x="1647825" y="1306513"/>
            <a:ext cx="2254250" cy="18542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a:off x="1622425" y="1255713"/>
            <a:ext cx="4352925" cy="222726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rot="5400000">
            <a:off x="-52387" y="2190750"/>
            <a:ext cx="2600325" cy="82867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1647825" y="1319213"/>
            <a:ext cx="5022850" cy="26511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5" name="直線コネクタ 234"/>
          <p:cNvCxnSpPr/>
          <p:nvPr/>
        </p:nvCxnSpPr>
        <p:spPr>
          <a:xfrm flipV="1">
            <a:off x="1674813" y="611188"/>
            <a:ext cx="1249362" cy="65722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rot="10800000">
            <a:off x="1712913" y="3186113"/>
            <a:ext cx="6335712" cy="158432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2" name="直線コネクタ 241"/>
          <p:cNvCxnSpPr/>
          <p:nvPr/>
        </p:nvCxnSpPr>
        <p:spPr>
          <a:xfrm rot="10800000">
            <a:off x="5975350" y="3508375"/>
            <a:ext cx="2112963" cy="121126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rot="10800000" flipV="1">
            <a:off x="6259513" y="4732338"/>
            <a:ext cx="1816100" cy="133985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1" name="直線コネクタ 250"/>
          <p:cNvCxnSpPr/>
          <p:nvPr/>
        </p:nvCxnSpPr>
        <p:spPr>
          <a:xfrm rot="5400000">
            <a:off x="6278563" y="4287837"/>
            <a:ext cx="1816100" cy="28257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9" name="直線コネクタ 258"/>
          <p:cNvCxnSpPr/>
          <p:nvPr/>
        </p:nvCxnSpPr>
        <p:spPr>
          <a:xfrm rot="10800000" flipV="1">
            <a:off x="5911850" y="3521075"/>
            <a:ext cx="1468438" cy="523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rot="5400000">
            <a:off x="6781007" y="3991769"/>
            <a:ext cx="1544637" cy="117157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p:nvPr/>
        </p:nvCxnSpPr>
        <p:spPr>
          <a:xfrm>
            <a:off x="785813" y="3921125"/>
            <a:ext cx="6156325" cy="140335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flipV="1">
            <a:off x="785813" y="3160713"/>
            <a:ext cx="977900" cy="74771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785813" y="3921125"/>
            <a:ext cx="3836987" cy="74612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82" name="Oval 34"/>
          <p:cNvSpPr>
            <a:spLocks noChangeArrowheads="1"/>
          </p:cNvSpPr>
          <p:nvPr/>
        </p:nvSpPr>
        <p:spPr bwMode="auto">
          <a:xfrm flipH="1">
            <a:off x="4214813" y="4191000"/>
            <a:ext cx="949325" cy="90805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2000" b="1" dirty="0"/>
              <a:t>生活苦</a:t>
            </a:r>
          </a:p>
        </p:txBody>
      </p:sp>
      <p:sp>
        <p:nvSpPr>
          <p:cNvPr id="86" name="Oval 8"/>
          <p:cNvSpPr>
            <a:spLocks noChangeArrowheads="1"/>
          </p:cNvSpPr>
          <p:nvPr/>
        </p:nvSpPr>
        <p:spPr bwMode="auto">
          <a:xfrm>
            <a:off x="7848600" y="4505325"/>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介護・</a:t>
            </a:r>
            <a:endParaRPr lang="en-US" altLang="ja-JP" sz="1000" dirty="0"/>
          </a:p>
          <a:p>
            <a:pPr algn="ctr">
              <a:defRPr/>
            </a:pPr>
            <a:r>
              <a:rPr lang="ja-JP" altLang="en-US" sz="1000" dirty="0"/>
              <a:t>看病</a:t>
            </a:r>
            <a:endParaRPr lang="en-US" altLang="ja-JP" sz="1000" dirty="0"/>
          </a:p>
          <a:p>
            <a:pPr algn="ctr">
              <a:defRPr/>
            </a:pPr>
            <a:r>
              <a:rPr lang="ja-JP" altLang="en-US" sz="1000" dirty="0"/>
              <a:t>疲れ</a:t>
            </a:r>
            <a:endParaRPr lang="en-US" altLang="ja-JP" sz="1000" dirty="0"/>
          </a:p>
        </p:txBody>
      </p:sp>
      <p:sp>
        <p:nvSpPr>
          <p:cNvPr id="82" name="Oval 8"/>
          <p:cNvSpPr>
            <a:spLocks noChangeArrowheads="1"/>
          </p:cNvSpPr>
          <p:nvPr/>
        </p:nvSpPr>
        <p:spPr bwMode="auto">
          <a:xfrm>
            <a:off x="6916738" y="2389188"/>
            <a:ext cx="506412"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失恋</a:t>
            </a:r>
            <a:endParaRPr lang="en-US" altLang="ja-JP" sz="1000" dirty="0"/>
          </a:p>
        </p:txBody>
      </p:sp>
      <p:sp>
        <p:nvSpPr>
          <p:cNvPr id="83" name="Oval 8"/>
          <p:cNvSpPr>
            <a:spLocks noChangeArrowheads="1"/>
          </p:cNvSpPr>
          <p:nvPr/>
        </p:nvSpPr>
        <p:spPr bwMode="auto">
          <a:xfrm>
            <a:off x="5829300" y="4319588"/>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借金の</a:t>
            </a:r>
            <a:endParaRPr lang="en-US" altLang="ja-JP" sz="1000" dirty="0"/>
          </a:p>
          <a:p>
            <a:pPr algn="ctr">
              <a:defRPr/>
            </a:pPr>
            <a:r>
              <a:rPr lang="ja-JP" altLang="en-US" sz="1000" dirty="0"/>
              <a:t>取立苦</a:t>
            </a:r>
            <a:endParaRPr lang="en-US" altLang="ja-JP" sz="1000" dirty="0"/>
          </a:p>
        </p:txBody>
      </p:sp>
      <p:sp>
        <p:nvSpPr>
          <p:cNvPr id="514" name="Oval 8"/>
          <p:cNvSpPr>
            <a:spLocks noChangeArrowheads="1"/>
          </p:cNvSpPr>
          <p:nvPr/>
        </p:nvSpPr>
        <p:spPr bwMode="auto">
          <a:xfrm>
            <a:off x="4422775" y="2139950"/>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いじめ</a:t>
            </a:r>
            <a:endParaRPr lang="en-US" altLang="ja-JP" sz="1000" dirty="0"/>
          </a:p>
        </p:txBody>
      </p:sp>
      <p:sp>
        <p:nvSpPr>
          <p:cNvPr id="513" name="Oval 8"/>
          <p:cNvSpPr>
            <a:spLocks noChangeArrowheads="1"/>
          </p:cNvSpPr>
          <p:nvPr/>
        </p:nvSpPr>
        <p:spPr bwMode="auto">
          <a:xfrm>
            <a:off x="3836988" y="468313"/>
            <a:ext cx="504825"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altLang="ja-JP" sz="1000" dirty="0"/>
              <a:t>DV</a:t>
            </a:r>
            <a:endParaRPr lang="ja-JP" altLang="en-US" sz="1000" dirty="0"/>
          </a:p>
        </p:txBody>
      </p:sp>
      <p:sp>
        <p:nvSpPr>
          <p:cNvPr id="85" name="Oval 8"/>
          <p:cNvSpPr>
            <a:spLocks noChangeArrowheads="1"/>
          </p:cNvSpPr>
          <p:nvPr/>
        </p:nvSpPr>
        <p:spPr bwMode="auto">
          <a:xfrm>
            <a:off x="1423988" y="1019175"/>
            <a:ext cx="506412"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ｱﾙｺｰﾙ</a:t>
            </a:r>
            <a:endParaRPr lang="en-US" altLang="ja-JP" sz="1000" dirty="0"/>
          </a:p>
          <a:p>
            <a:pPr algn="ctr">
              <a:defRPr/>
            </a:pPr>
            <a:r>
              <a:rPr lang="ja-JP" altLang="en-US" sz="1000" dirty="0"/>
              <a:t>問題</a:t>
            </a:r>
            <a:endParaRPr lang="en-US" altLang="ja-JP" sz="1000" dirty="0"/>
          </a:p>
        </p:txBody>
      </p:sp>
      <p:sp>
        <p:nvSpPr>
          <p:cNvPr id="81" name="Oval 8"/>
          <p:cNvSpPr>
            <a:spLocks noChangeArrowheads="1"/>
          </p:cNvSpPr>
          <p:nvPr/>
        </p:nvSpPr>
        <p:spPr bwMode="auto">
          <a:xfrm>
            <a:off x="698500" y="2011363"/>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仕事の</a:t>
            </a:r>
            <a:endParaRPr lang="en-US" altLang="ja-JP" sz="1000" dirty="0"/>
          </a:p>
          <a:p>
            <a:pPr algn="ctr">
              <a:defRPr/>
            </a:pPr>
            <a:r>
              <a:rPr lang="ja-JP" altLang="en-US" sz="1000" dirty="0"/>
              <a:t>悩み</a:t>
            </a:r>
            <a:endParaRPr lang="en-US" altLang="ja-JP" sz="1000" dirty="0"/>
          </a:p>
        </p:txBody>
      </p:sp>
      <p:sp>
        <p:nvSpPr>
          <p:cNvPr id="88" name="Oval 8"/>
          <p:cNvSpPr>
            <a:spLocks noChangeArrowheads="1"/>
          </p:cNvSpPr>
          <p:nvPr/>
        </p:nvSpPr>
        <p:spPr bwMode="auto">
          <a:xfrm>
            <a:off x="581025" y="3625850"/>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家族の</a:t>
            </a:r>
            <a:endParaRPr lang="en-US" altLang="ja-JP" sz="1000" dirty="0"/>
          </a:p>
          <a:p>
            <a:pPr algn="ctr">
              <a:defRPr/>
            </a:pPr>
            <a:r>
              <a:rPr lang="ja-JP" altLang="en-US" sz="1000" dirty="0"/>
              <a:t>死亡</a:t>
            </a:r>
            <a:endParaRPr lang="en-US" altLang="ja-JP" sz="1000" dirty="0"/>
          </a:p>
        </p:txBody>
      </p:sp>
      <p:sp>
        <p:nvSpPr>
          <p:cNvPr id="84" name="Oval 8"/>
          <p:cNvSpPr>
            <a:spLocks noChangeArrowheads="1"/>
          </p:cNvSpPr>
          <p:nvPr/>
        </p:nvSpPr>
        <p:spPr bwMode="auto">
          <a:xfrm>
            <a:off x="666750" y="4484688"/>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病苦</a:t>
            </a:r>
            <a:endParaRPr lang="en-US" altLang="ja-JP" sz="1000" dirty="0"/>
          </a:p>
        </p:txBody>
      </p:sp>
      <p:sp>
        <p:nvSpPr>
          <p:cNvPr id="2052" name="Oval 4"/>
          <p:cNvSpPr>
            <a:spLocks noChangeArrowheads="1"/>
          </p:cNvSpPr>
          <p:nvPr/>
        </p:nvSpPr>
        <p:spPr bwMode="auto">
          <a:xfrm>
            <a:off x="2473325" y="5738813"/>
            <a:ext cx="4687888" cy="947737"/>
          </a:xfrm>
          <a:prstGeom prst="ellipse">
            <a:avLst/>
          </a:prstGeom>
          <a:gradFill rotWithShape="1">
            <a:gsLst>
              <a:gs pos="0">
                <a:schemeClr val="bg1"/>
              </a:gs>
              <a:gs pos="100000">
                <a:schemeClr val="bg1">
                  <a:gamma/>
                  <a:shade val="89020"/>
                  <a:invGamma/>
                </a:schemeClr>
              </a:gs>
            </a:gsLst>
            <a:lin ang="5400000" scaled="1"/>
          </a:gradFill>
          <a:ln w="12700">
            <a:solidFill>
              <a:schemeClr val="tx1"/>
            </a:solidFill>
            <a:round/>
            <a:headEnd/>
            <a:tailEnd/>
          </a:ln>
          <a:effectLst/>
        </p:spPr>
        <p:txBody>
          <a:bodyPr wrap="none" anchor="ctr"/>
          <a:lstStyle/>
          <a:p>
            <a:pPr algn="ctr">
              <a:defRPr/>
            </a:pPr>
            <a:r>
              <a:rPr lang="ja-JP" altLang="en-US" sz="4000" dirty="0">
                <a:ea typeface="ＭＳ Ｐゴシック" charset="-128"/>
              </a:rPr>
              <a:t>自 殺</a:t>
            </a:r>
          </a:p>
        </p:txBody>
      </p:sp>
      <p:cxnSp>
        <p:nvCxnSpPr>
          <p:cNvPr id="166" name="AutoShape 90"/>
          <p:cNvCxnSpPr>
            <a:cxnSpLocks noChangeShapeType="1"/>
            <a:endCxn id="2055" idx="0"/>
          </p:cNvCxnSpPr>
          <p:nvPr/>
        </p:nvCxnSpPr>
        <p:spPr bwMode="auto">
          <a:xfrm rot="5400000">
            <a:off x="680244" y="2101056"/>
            <a:ext cx="3760788" cy="727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直線矢印コネクタ 220"/>
          <p:cNvCxnSpPr/>
          <p:nvPr/>
        </p:nvCxnSpPr>
        <p:spPr>
          <a:xfrm rot="10800000" flipV="1">
            <a:off x="2755900" y="1609725"/>
            <a:ext cx="4030663" cy="3052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0" name="AutoShape 62"/>
          <p:cNvCxnSpPr>
            <a:cxnSpLocks noChangeShapeType="1"/>
          </p:cNvCxnSpPr>
          <p:nvPr/>
        </p:nvCxnSpPr>
        <p:spPr bwMode="auto">
          <a:xfrm rot="16200000" flipH="1">
            <a:off x="2897981" y="4314032"/>
            <a:ext cx="2471737" cy="387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38" name="AutoShape 90"/>
          <p:cNvCxnSpPr>
            <a:cxnSpLocks noChangeShapeType="1"/>
            <a:stCxn id="2128" idx="1"/>
            <a:endCxn id="2129" idx="5"/>
          </p:cNvCxnSpPr>
          <p:nvPr/>
        </p:nvCxnSpPr>
        <p:spPr bwMode="auto">
          <a:xfrm rot="16200000" flipV="1">
            <a:off x="3045619" y="935831"/>
            <a:ext cx="882650" cy="60483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09" name="AutoShape 61"/>
          <p:cNvCxnSpPr>
            <a:cxnSpLocks noChangeShapeType="1"/>
          </p:cNvCxnSpPr>
          <p:nvPr/>
        </p:nvCxnSpPr>
        <p:spPr bwMode="auto">
          <a:xfrm rot="5400000">
            <a:off x="5757069" y="2253457"/>
            <a:ext cx="1222375" cy="52863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0" name="直線矢印コネクタ 249"/>
          <p:cNvCxnSpPr/>
          <p:nvPr/>
        </p:nvCxnSpPr>
        <p:spPr>
          <a:xfrm>
            <a:off x="6053138" y="3535363"/>
            <a:ext cx="700087" cy="13160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2" name="直線矢印コネクタ 251"/>
          <p:cNvCxnSpPr>
            <a:endCxn id="2082" idx="2"/>
          </p:cNvCxnSpPr>
          <p:nvPr/>
        </p:nvCxnSpPr>
        <p:spPr>
          <a:xfrm rot="10800000">
            <a:off x="5164138" y="4645025"/>
            <a:ext cx="1314450" cy="50641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1" name="直線矢印コネクタ 270"/>
          <p:cNvCxnSpPr/>
          <p:nvPr/>
        </p:nvCxnSpPr>
        <p:spPr>
          <a:xfrm rot="10800000" flipV="1">
            <a:off x="2820988" y="3482975"/>
            <a:ext cx="3141662" cy="128746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2" name="AutoShape 64"/>
          <p:cNvCxnSpPr>
            <a:cxnSpLocks noChangeShapeType="1"/>
          </p:cNvCxnSpPr>
          <p:nvPr/>
        </p:nvCxnSpPr>
        <p:spPr bwMode="auto">
          <a:xfrm flipH="1">
            <a:off x="5143500" y="3702050"/>
            <a:ext cx="685800" cy="20415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直線コネクタ 254"/>
          <p:cNvCxnSpPr/>
          <p:nvPr/>
        </p:nvCxnSpPr>
        <p:spPr>
          <a:xfrm rot="10800000">
            <a:off x="1790700" y="3186113"/>
            <a:ext cx="5537200" cy="30956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0" name="直線矢印コネクタ 189"/>
          <p:cNvCxnSpPr/>
          <p:nvPr/>
        </p:nvCxnSpPr>
        <p:spPr>
          <a:xfrm rot="5400000">
            <a:off x="1453357" y="2656681"/>
            <a:ext cx="2667000" cy="763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81" name="Oval 33"/>
          <p:cNvSpPr>
            <a:spLocks noChangeArrowheads="1"/>
          </p:cNvSpPr>
          <p:nvPr/>
        </p:nvSpPr>
        <p:spPr bwMode="auto">
          <a:xfrm flipH="1">
            <a:off x="5621338" y="3121025"/>
            <a:ext cx="720725" cy="720725"/>
          </a:xfrm>
          <a:prstGeom prst="ellipse">
            <a:avLst/>
          </a:prstGeom>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b="1" dirty="0"/>
              <a:t>負債</a:t>
            </a:r>
          </a:p>
        </p:txBody>
      </p:sp>
      <p:sp>
        <p:nvSpPr>
          <p:cNvPr id="80" name="Oval 8"/>
          <p:cNvSpPr>
            <a:spLocks noChangeArrowheads="1"/>
          </p:cNvSpPr>
          <p:nvPr/>
        </p:nvSpPr>
        <p:spPr bwMode="auto">
          <a:xfrm>
            <a:off x="4886325" y="3101975"/>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進路に</a:t>
            </a:r>
            <a:endParaRPr lang="en-US" altLang="ja-JP" sz="1000" dirty="0"/>
          </a:p>
          <a:p>
            <a:pPr algn="ctr">
              <a:defRPr/>
            </a:pPr>
            <a:r>
              <a:rPr lang="ja-JP" altLang="en-US" sz="1000" dirty="0"/>
              <a:t>関する</a:t>
            </a:r>
            <a:endParaRPr lang="en-US" altLang="ja-JP" sz="1000" dirty="0"/>
          </a:p>
          <a:p>
            <a:pPr algn="ctr">
              <a:defRPr/>
            </a:pPr>
            <a:r>
              <a:rPr lang="ja-JP" altLang="en-US" sz="1000" dirty="0"/>
              <a:t>悩み</a:t>
            </a:r>
            <a:endParaRPr lang="en-US" altLang="ja-JP" sz="1000" dirty="0"/>
          </a:p>
        </p:txBody>
      </p:sp>
      <p:sp>
        <p:nvSpPr>
          <p:cNvPr id="2054" name="Oval 6"/>
          <p:cNvSpPr>
            <a:spLocks noChangeArrowheads="1"/>
          </p:cNvSpPr>
          <p:nvPr/>
        </p:nvSpPr>
        <p:spPr bwMode="auto">
          <a:xfrm>
            <a:off x="1395413" y="2773363"/>
            <a:ext cx="720725" cy="720725"/>
          </a:xfrm>
          <a:prstGeom prst="ellipse">
            <a:avLst/>
          </a:prstGeom>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200" b="1" dirty="0"/>
              <a:t>身体疾患</a:t>
            </a:r>
          </a:p>
        </p:txBody>
      </p:sp>
      <p:sp>
        <p:nvSpPr>
          <p:cNvPr id="2129" name="Oval 81"/>
          <p:cNvSpPr>
            <a:spLocks noChangeArrowheads="1"/>
          </p:cNvSpPr>
          <p:nvPr/>
        </p:nvSpPr>
        <p:spPr bwMode="auto">
          <a:xfrm>
            <a:off x="2570163" y="182563"/>
            <a:ext cx="720725" cy="720725"/>
          </a:xfrm>
          <a:prstGeom prst="ellipse">
            <a:avLst/>
          </a:prstGeom>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100" b="1" dirty="0"/>
              <a:t>職場環境</a:t>
            </a:r>
          </a:p>
          <a:p>
            <a:pPr algn="ctr">
              <a:defRPr/>
            </a:pPr>
            <a:r>
              <a:rPr lang="ja-JP" altLang="en-US" sz="1100" b="1" dirty="0"/>
              <a:t>の変化</a:t>
            </a:r>
          </a:p>
        </p:txBody>
      </p:sp>
      <p:cxnSp>
        <p:nvCxnSpPr>
          <p:cNvPr id="351" name="直線コネクタ 350"/>
          <p:cNvCxnSpPr/>
          <p:nvPr/>
        </p:nvCxnSpPr>
        <p:spPr>
          <a:xfrm rot="5400000">
            <a:off x="1700212" y="1584326"/>
            <a:ext cx="3902075" cy="28194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0" name="直線コネクタ 359"/>
          <p:cNvCxnSpPr/>
          <p:nvPr/>
        </p:nvCxnSpPr>
        <p:spPr>
          <a:xfrm>
            <a:off x="7327900" y="3476625"/>
            <a:ext cx="760413" cy="38735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2" name="直線コネクタ 361"/>
          <p:cNvCxnSpPr/>
          <p:nvPr/>
        </p:nvCxnSpPr>
        <p:spPr>
          <a:xfrm rot="10800000" flipV="1">
            <a:off x="7173913" y="3863975"/>
            <a:ext cx="914400" cy="26987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7" name="Oval 8"/>
          <p:cNvSpPr>
            <a:spLocks noChangeArrowheads="1"/>
          </p:cNvSpPr>
          <p:nvPr/>
        </p:nvSpPr>
        <p:spPr bwMode="auto">
          <a:xfrm>
            <a:off x="7334250" y="3130550"/>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子育て</a:t>
            </a:r>
            <a:endParaRPr lang="en-US" altLang="ja-JP" sz="1000" dirty="0"/>
          </a:p>
          <a:p>
            <a:pPr algn="ctr">
              <a:defRPr/>
            </a:pPr>
            <a:r>
              <a:rPr lang="ja-JP" altLang="en-US" sz="1000" dirty="0"/>
              <a:t>の悩み</a:t>
            </a:r>
            <a:endParaRPr lang="en-US" altLang="ja-JP" sz="1000" dirty="0"/>
          </a:p>
        </p:txBody>
      </p:sp>
      <p:sp>
        <p:nvSpPr>
          <p:cNvPr id="368" name="Oval 8"/>
          <p:cNvSpPr>
            <a:spLocks noChangeArrowheads="1"/>
          </p:cNvSpPr>
          <p:nvPr/>
        </p:nvSpPr>
        <p:spPr bwMode="auto">
          <a:xfrm>
            <a:off x="180975" y="4113213"/>
            <a:ext cx="506413"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endParaRPr lang="en-US" altLang="ja-JP" sz="1200" dirty="0">
              <a:solidFill>
                <a:schemeClr val="bg1"/>
              </a:solidFill>
            </a:endParaRPr>
          </a:p>
        </p:txBody>
      </p:sp>
      <p:sp>
        <p:nvSpPr>
          <p:cNvPr id="369" name="Oval 8"/>
          <p:cNvSpPr>
            <a:spLocks noChangeArrowheads="1"/>
          </p:cNvSpPr>
          <p:nvPr/>
        </p:nvSpPr>
        <p:spPr bwMode="auto">
          <a:xfrm>
            <a:off x="7999413" y="2671763"/>
            <a:ext cx="506412"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endParaRPr lang="en-US" altLang="ja-JP" sz="1200" dirty="0">
              <a:solidFill>
                <a:schemeClr val="bg1"/>
              </a:solidFill>
            </a:endParaRPr>
          </a:p>
        </p:txBody>
      </p:sp>
      <p:sp>
        <p:nvSpPr>
          <p:cNvPr id="79" name="Oval 8"/>
          <p:cNvSpPr>
            <a:spLocks noChangeArrowheads="1"/>
          </p:cNvSpPr>
          <p:nvPr/>
        </p:nvSpPr>
        <p:spPr bwMode="auto">
          <a:xfrm>
            <a:off x="4837113" y="787400"/>
            <a:ext cx="506412" cy="5143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犯罪被害</a:t>
            </a:r>
            <a:endParaRPr lang="en-US" altLang="ja-JP" sz="1000" dirty="0"/>
          </a:p>
        </p:txBody>
      </p:sp>
      <p:sp>
        <p:nvSpPr>
          <p:cNvPr id="2055" name="Oval 7"/>
          <p:cNvSpPr>
            <a:spLocks noChangeArrowheads="1"/>
          </p:cNvSpPr>
          <p:nvPr/>
        </p:nvSpPr>
        <p:spPr bwMode="auto">
          <a:xfrm>
            <a:off x="1535113" y="4344988"/>
            <a:ext cx="1323975" cy="135255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2800" b="1" dirty="0"/>
              <a:t>うつ病</a:t>
            </a:r>
            <a:endParaRPr lang="en-US" altLang="ja-JP" sz="2800" b="1" dirty="0"/>
          </a:p>
          <a:p>
            <a:pPr algn="ctr">
              <a:defRPr/>
            </a:pPr>
            <a:r>
              <a:rPr lang="ja-JP" altLang="en-US" sz="1600" b="1" dirty="0"/>
              <a:t>精神疾患</a:t>
            </a:r>
          </a:p>
        </p:txBody>
      </p:sp>
      <p:sp>
        <p:nvSpPr>
          <p:cNvPr id="415" name="正方形/長方形 414"/>
          <p:cNvSpPr/>
          <p:nvPr/>
        </p:nvSpPr>
        <p:spPr>
          <a:xfrm>
            <a:off x="6902093" y="2787031"/>
            <a:ext cx="2740021" cy="276999"/>
          </a:xfrm>
          <a:prstGeom prst="rect">
            <a:avLst/>
          </a:prstGeom>
          <a:noFill/>
        </p:spPr>
        <p:txBody>
          <a:bodyPr>
            <a:spAutoFit/>
          </a:bodyPr>
          <a:lstStyle/>
          <a:p>
            <a:pPr algn="ctr">
              <a:defRPr/>
            </a:pPr>
            <a:r>
              <a:rPr lang="ja-JP" altLang="en-US" sz="1200" b="1" dirty="0">
                <a:ln w="3175">
                  <a:solidFill>
                    <a:schemeClr val="bg1">
                      <a:lumMod val="50000"/>
                    </a:schemeClr>
                  </a:solidFill>
                  <a:prstDash val="solid"/>
                </a:ln>
                <a:solidFill>
                  <a:schemeClr val="bg1"/>
                </a:solidFill>
                <a:effectLst>
                  <a:outerShdw blurRad="41275" dist="20320" dir="1800000" algn="tl" rotWithShape="0">
                    <a:srgbClr val="000000">
                      <a:alpha val="40000"/>
                    </a:srgbClr>
                  </a:outerShdw>
                </a:effectLst>
                <a:ea typeface="ＭＳ Ｐゴシック" charset="-128"/>
              </a:rPr>
              <a:t>その他</a:t>
            </a:r>
          </a:p>
        </p:txBody>
      </p:sp>
      <p:sp>
        <p:nvSpPr>
          <p:cNvPr id="416" name="正方形/長方形 415"/>
          <p:cNvSpPr/>
          <p:nvPr/>
        </p:nvSpPr>
        <p:spPr>
          <a:xfrm>
            <a:off x="-926249" y="4214440"/>
            <a:ext cx="2740021" cy="276999"/>
          </a:xfrm>
          <a:prstGeom prst="rect">
            <a:avLst/>
          </a:prstGeom>
          <a:noFill/>
        </p:spPr>
        <p:txBody>
          <a:bodyPr>
            <a:spAutoFit/>
          </a:bodyPr>
          <a:lstStyle/>
          <a:p>
            <a:pPr algn="ctr">
              <a:defRPr/>
            </a:pPr>
            <a:r>
              <a:rPr lang="ja-JP" altLang="en-US" sz="1200" b="1" dirty="0">
                <a:ln w="3175">
                  <a:solidFill>
                    <a:schemeClr val="bg1">
                      <a:lumMod val="65000"/>
                    </a:schemeClr>
                  </a:solidFill>
                  <a:prstDash val="solid"/>
                </a:ln>
                <a:solidFill>
                  <a:schemeClr val="bg1"/>
                </a:solidFill>
                <a:effectLst>
                  <a:outerShdw blurRad="41275" dist="20320" dir="1800000" algn="tl" rotWithShape="0">
                    <a:srgbClr val="000000">
                      <a:alpha val="40000"/>
                    </a:srgbClr>
                  </a:outerShdw>
                </a:effectLst>
                <a:ea typeface="ＭＳ Ｐゴシック" charset="-128"/>
              </a:rPr>
              <a:t>不明</a:t>
            </a:r>
          </a:p>
        </p:txBody>
      </p:sp>
      <p:cxnSp>
        <p:nvCxnSpPr>
          <p:cNvPr id="234" name="直線矢印コネクタ 233"/>
          <p:cNvCxnSpPr/>
          <p:nvPr/>
        </p:nvCxnSpPr>
        <p:spPr>
          <a:xfrm rot="5400000">
            <a:off x="4498181" y="1940719"/>
            <a:ext cx="2581275" cy="1944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3" name="AutoShape 65"/>
          <p:cNvCxnSpPr>
            <a:cxnSpLocks noChangeShapeType="1"/>
          </p:cNvCxnSpPr>
          <p:nvPr/>
        </p:nvCxnSpPr>
        <p:spPr bwMode="auto">
          <a:xfrm rot="16200000" flipH="1">
            <a:off x="1603376" y="3289300"/>
            <a:ext cx="4017962" cy="941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直線矢印コネクタ 206"/>
          <p:cNvCxnSpPr/>
          <p:nvPr/>
        </p:nvCxnSpPr>
        <p:spPr>
          <a:xfrm rot="5400000">
            <a:off x="2049463" y="2460625"/>
            <a:ext cx="2466975" cy="14700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6" name="Oval 8"/>
          <p:cNvSpPr>
            <a:spLocks noChangeArrowheads="1"/>
          </p:cNvSpPr>
          <p:nvPr/>
        </p:nvSpPr>
        <p:spPr bwMode="auto">
          <a:xfrm>
            <a:off x="6916738" y="3883025"/>
            <a:ext cx="504825" cy="501650"/>
          </a:xfrm>
          <a:prstGeom prst="ellipse">
            <a:avLst/>
          </a:prstGeom>
          <a:solidFill>
            <a:schemeClr val="bg1">
              <a:lumMod val="85000"/>
            </a:schemeClr>
          </a:solid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000" dirty="0"/>
              <a:t>ひきこもり</a:t>
            </a:r>
          </a:p>
        </p:txBody>
      </p:sp>
      <p:sp>
        <p:nvSpPr>
          <p:cNvPr id="2183" name="Text Box 135"/>
          <p:cNvSpPr txBox="1">
            <a:spLocks noChangeArrowheads="1"/>
          </p:cNvSpPr>
          <p:nvPr/>
        </p:nvSpPr>
        <p:spPr bwMode="auto">
          <a:xfrm>
            <a:off x="5694363" y="225425"/>
            <a:ext cx="269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dist" eaLnBrk="1" hangingPunct="1">
              <a:spcBef>
                <a:spcPct val="50000"/>
              </a:spcBef>
              <a:defRPr/>
            </a:pPr>
            <a:r>
              <a:rPr lang="ja-JP" altLang="en-US" sz="1200" b="1" dirty="0" smtClean="0">
                <a:effectLst>
                  <a:outerShdw blurRad="38100" dist="38100" dir="2700000" algn="tl">
                    <a:srgbClr val="C0C0C0"/>
                  </a:outerShdw>
                </a:effectLst>
                <a:latin typeface="HGSｺﾞｼｯｸE" pitchFamily="50" charset="-128"/>
                <a:ea typeface="HGSｺﾞｼｯｸE" pitchFamily="50" charset="-128"/>
              </a:rPr>
              <a:t>「</a:t>
            </a:r>
            <a:r>
              <a:rPr lang="en-US" altLang="ja-JP" sz="1200" b="1" dirty="0" smtClean="0">
                <a:effectLst>
                  <a:outerShdw blurRad="38100" dist="38100" dir="2700000" algn="tl">
                    <a:srgbClr val="C0C0C0"/>
                  </a:outerShdw>
                </a:effectLst>
                <a:latin typeface="HGSｺﾞｼｯｸE" pitchFamily="50" charset="-128"/>
                <a:ea typeface="HGSｺﾞｼｯｸE" pitchFamily="50" charset="-128"/>
              </a:rPr>
              <a:t>1000</a:t>
            </a:r>
            <a:r>
              <a:rPr lang="ja-JP" altLang="en-US" sz="1200" b="1" dirty="0" smtClean="0">
                <a:effectLst>
                  <a:outerShdw blurRad="38100" dist="38100" dir="2700000" algn="tl">
                    <a:srgbClr val="C0C0C0"/>
                  </a:outerShdw>
                </a:effectLst>
                <a:latin typeface="HGSｺﾞｼｯｸE" pitchFamily="50" charset="-128"/>
                <a:ea typeface="HGSｺﾞｼｯｸE" pitchFamily="50" charset="-128"/>
              </a:rPr>
              <a:t>人実態調査」から見えてきた</a:t>
            </a:r>
          </a:p>
        </p:txBody>
      </p:sp>
      <p:sp>
        <p:nvSpPr>
          <p:cNvPr id="2184" name="Text Box 136"/>
          <p:cNvSpPr txBox="1">
            <a:spLocks noChangeArrowheads="1"/>
          </p:cNvSpPr>
          <p:nvPr/>
        </p:nvSpPr>
        <p:spPr bwMode="auto">
          <a:xfrm>
            <a:off x="5745163" y="401638"/>
            <a:ext cx="2684462" cy="519112"/>
          </a:xfrm>
          <a:prstGeom prst="rect">
            <a:avLst/>
          </a:prstGeom>
          <a:noFill/>
          <a:ln w="9525">
            <a:noFill/>
            <a:miter lim="800000"/>
            <a:headEnd/>
            <a:tailEnd/>
          </a:ln>
          <a:effectLst/>
        </p:spPr>
        <p:txBody>
          <a:bodyPr wrap="none">
            <a:spAutoFit/>
          </a:bodyPr>
          <a:lstStyle/>
          <a:p>
            <a:pPr>
              <a:spcBef>
                <a:spcPct val="50000"/>
              </a:spcBef>
              <a:defRPr/>
            </a:pPr>
            <a:r>
              <a:rPr lang="ja-JP" altLang="en-US" sz="2800" b="1">
                <a:effectLst>
                  <a:outerShdw blurRad="38100" dist="38100" dir="2700000" algn="tl">
                    <a:srgbClr val="C0C0C0"/>
                  </a:outerShdw>
                </a:effectLst>
                <a:latin typeface="HGSｺﾞｼｯｸE" pitchFamily="50" charset="-128"/>
                <a:ea typeface="HGSｺﾞｼｯｸE" pitchFamily="50" charset="-128"/>
              </a:rPr>
              <a:t>自殺の危機経路</a:t>
            </a:r>
          </a:p>
        </p:txBody>
      </p:sp>
      <p:cxnSp>
        <p:nvCxnSpPr>
          <p:cNvPr id="232" name="直線矢印コネクタ 231"/>
          <p:cNvCxnSpPr/>
          <p:nvPr/>
        </p:nvCxnSpPr>
        <p:spPr>
          <a:xfrm rot="16200000" flipH="1">
            <a:off x="5251450" y="3132138"/>
            <a:ext cx="3148013" cy="179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直線矢印コネクタ 246"/>
          <p:cNvCxnSpPr/>
          <p:nvPr/>
        </p:nvCxnSpPr>
        <p:spPr>
          <a:xfrm rot="10800000">
            <a:off x="2846388" y="5156200"/>
            <a:ext cx="3889375" cy="1555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5" name="直線矢印コネクタ 354"/>
          <p:cNvCxnSpPr>
            <a:endCxn id="2054" idx="7"/>
          </p:cNvCxnSpPr>
          <p:nvPr/>
        </p:nvCxnSpPr>
        <p:spPr>
          <a:xfrm rot="10800000" flipV="1">
            <a:off x="2011363" y="1698625"/>
            <a:ext cx="1193800" cy="1181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8" name="直線矢印コネクタ 177"/>
          <p:cNvCxnSpPr>
            <a:stCxn id="2054" idx="0"/>
          </p:cNvCxnSpPr>
          <p:nvPr/>
        </p:nvCxnSpPr>
        <p:spPr>
          <a:xfrm rot="5400000" flipH="1" flipV="1">
            <a:off x="1303338" y="1308100"/>
            <a:ext cx="1917700" cy="101282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53" name="Oval 5"/>
          <p:cNvSpPr>
            <a:spLocks noChangeArrowheads="1"/>
          </p:cNvSpPr>
          <p:nvPr/>
        </p:nvSpPr>
        <p:spPr bwMode="auto">
          <a:xfrm>
            <a:off x="6477000" y="4779963"/>
            <a:ext cx="1122363" cy="11207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2000" b="1" dirty="0"/>
              <a:t>家族の</a:t>
            </a:r>
            <a:endParaRPr lang="en-US" altLang="ja-JP" sz="2000" b="1" dirty="0"/>
          </a:p>
          <a:p>
            <a:pPr algn="ctr">
              <a:defRPr/>
            </a:pPr>
            <a:r>
              <a:rPr lang="ja-JP" altLang="en-US" sz="2000" b="1" dirty="0"/>
              <a:t>不和</a:t>
            </a:r>
          </a:p>
        </p:txBody>
      </p:sp>
      <p:sp>
        <p:nvSpPr>
          <p:cNvPr id="2080" name="Oval 32"/>
          <p:cNvSpPr>
            <a:spLocks noChangeArrowheads="1"/>
          </p:cNvSpPr>
          <p:nvPr/>
        </p:nvSpPr>
        <p:spPr bwMode="auto">
          <a:xfrm flipH="1">
            <a:off x="2835275" y="1339850"/>
            <a:ext cx="720725" cy="720725"/>
          </a:xfrm>
          <a:prstGeom prst="ellipse">
            <a:avLst/>
          </a:prstGeom>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200" b="1" dirty="0"/>
              <a:t>職場の</a:t>
            </a:r>
          </a:p>
          <a:p>
            <a:pPr algn="ctr">
              <a:defRPr/>
            </a:pPr>
            <a:r>
              <a:rPr lang="ja-JP" altLang="en-US" sz="1200" b="1" dirty="0"/>
              <a:t>人間関係</a:t>
            </a:r>
          </a:p>
        </p:txBody>
      </p:sp>
      <p:cxnSp>
        <p:nvCxnSpPr>
          <p:cNvPr id="199" name="直線矢印コネクタ 198"/>
          <p:cNvCxnSpPr/>
          <p:nvPr/>
        </p:nvCxnSpPr>
        <p:spPr>
          <a:xfrm rot="10800000" flipV="1">
            <a:off x="2076450" y="1949450"/>
            <a:ext cx="1941513" cy="1027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28" name="Oval 80"/>
          <p:cNvSpPr>
            <a:spLocks noChangeArrowheads="1"/>
          </p:cNvSpPr>
          <p:nvPr/>
        </p:nvSpPr>
        <p:spPr bwMode="auto">
          <a:xfrm>
            <a:off x="3684588" y="1574800"/>
            <a:ext cx="720725" cy="720725"/>
          </a:xfrm>
          <a:prstGeom prst="ellipse">
            <a:avLst/>
          </a:prstGeom>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600" b="1" dirty="0"/>
              <a:t>過労</a:t>
            </a:r>
          </a:p>
        </p:txBody>
      </p:sp>
      <p:cxnSp>
        <p:nvCxnSpPr>
          <p:cNvPr id="205" name="直線矢印コネクタ 204"/>
          <p:cNvCxnSpPr>
            <a:stCxn id="2054" idx="6"/>
            <a:endCxn id="2057" idx="2"/>
          </p:cNvCxnSpPr>
          <p:nvPr/>
        </p:nvCxnSpPr>
        <p:spPr>
          <a:xfrm>
            <a:off x="2116138" y="3133725"/>
            <a:ext cx="1485900" cy="777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8" name="直線矢印コネクタ 337"/>
          <p:cNvCxnSpPr>
            <a:endCxn id="2128" idx="6"/>
          </p:cNvCxnSpPr>
          <p:nvPr/>
        </p:nvCxnSpPr>
        <p:spPr>
          <a:xfrm rot="10800000" flipV="1">
            <a:off x="4405313" y="1584325"/>
            <a:ext cx="2317750" cy="3508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6" name="Oval 8"/>
          <p:cNvSpPr>
            <a:spLocks noChangeArrowheads="1"/>
          </p:cNvSpPr>
          <p:nvPr/>
        </p:nvSpPr>
        <p:spPr bwMode="auto">
          <a:xfrm>
            <a:off x="6400800" y="1190625"/>
            <a:ext cx="708025" cy="720725"/>
          </a:xfrm>
          <a:prstGeom prst="ellipse">
            <a:avLst/>
          </a:prstGeom>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100" b="1" dirty="0"/>
              <a:t>事業不振</a:t>
            </a:r>
          </a:p>
        </p:txBody>
      </p:sp>
      <p:cxnSp>
        <p:nvCxnSpPr>
          <p:cNvPr id="139" name="直線矢印コネクタ 138"/>
          <p:cNvCxnSpPr>
            <a:endCxn id="87" idx="0"/>
          </p:cNvCxnSpPr>
          <p:nvPr/>
        </p:nvCxnSpPr>
        <p:spPr>
          <a:xfrm flipH="1">
            <a:off x="7588250" y="1704975"/>
            <a:ext cx="388938" cy="14255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a:endCxn id="514" idx="6"/>
          </p:cNvCxnSpPr>
          <p:nvPr/>
        </p:nvCxnSpPr>
        <p:spPr>
          <a:xfrm flipH="1">
            <a:off x="4929188" y="1555750"/>
            <a:ext cx="2901950" cy="841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a:endCxn id="80" idx="7"/>
          </p:cNvCxnSpPr>
          <p:nvPr/>
        </p:nvCxnSpPr>
        <p:spPr>
          <a:xfrm flipH="1">
            <a:off x="5318125" y="1782763"/>
            <a:ext cx="2520950" cy="1393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直線矢印コネクタ 149"/>
          <p:cNvCxnSpPr/>
          <p:nvPr/>
        </p:nvCxnSpPr>
        <p:spPr>
          <a:xfrm flipH="1">
            <a:off x="2762250" y="1452563"/>
            <a:ext cx="5086350" cy="3041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a:endCxn id="506" idx="0"/>
          </p:cNvCxnSpPr>
          <p:nvPr/>
        </p:nvCxnSpPr>
        <p:spPr>
          <a:xfrm flipH="1">
            <a:off x="7169150" y="1584325"/>
            <a:ext cx="763588" cy="2298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直線矢印コネクタ 161"/>
          <p:cNvCxnSpPr>
            <a:endCxn id="82" idx="7"/>
          </p:cNvCxnSpPr>
          <p:nvPr/>
        </p:nvCxnSpPr>
        <p:spPr>
          <a:xfrm flipH="1">
            <a:off x="7348538" y="1552575"/>
            <a:ext cx="661987" cy="911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直線矢印コネクタ 167"/>
          <p:cNvCxnSpPr/>
          <p:nvPr/>
        </p:nvCxnSpPr>
        <p:spPr>
          <a:xfrm flipH="1">
            <a:off x="7939088" y="1555750"/>
            <a:ext cx="14287" cy="21256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6" name="Oval 8"/>
          <p:cNvSpPr>
            <a:spLocks noChangeArrowheads="1"/>
          </p:cNvSpPr>
          <p:nvPr/>
        </p:nvSpPr>
        <p:spPr bwMode="auto">
          <a:xfrm>
            <a:off x="7562850" y="1162050"/>
            <a:ext cx="781050" cy="779463"/>
          </a:xfrm>
          <a:prstGeom prst="ellipse">
            <a:avLst/>
          </a:prstGeom>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100" b="1" dirty="0"/>
              <a:t>被虐待</a:t>
            </a:r>
          </a:p>
        </p:txBody>
      </p:sp>
      <p:cxnSp>
        <p:nvCxnSpPr>
          <p:cNvPr id="175" name="直線矢印コネクタ 174"/>
          <p:cNvCxnSpPr/>
          <p:nvPr/>
        </p:nvCxnSpPr>
        <p:spPr>
          <a:xfrm flipH="1" flipV="1">
            <a:off x="5148263" y="4543425"/>
            <a:ext cx="1012825" cy="603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直線矢印コネクタ 179"/>
          <p:cNvCxnSpPr/>
          <p:nvPr/>
        </p:nvCxnSpPr>
        <p:spPr>
          <a:xfrm>
            <a:off x="4217988" y="3328988"/>
            <a:ext cx="1570037" cy="11001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1" name="Oval 8"/>
          <p:cNvSpPr>
            <a:spLocks noChangeArrowheads="1"/>
          </p:cNvSpPr>
          <p:nvPr/>
        </p:nvSpPr>
        <p:spPr bwMode="auto">
          <a:xfrm>
            <a:off x="5743575" y="4219575"/>
            <a:ext cx="708025" cy="720725"/>
          </a:xfrm>
          <a:prstGeom prst="ellipse">
            <a:avLst/>
          </a:prstGeom>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100" b="1" dirty="0"/>
              <a:t>非正規</a:t>
            </a:r>
            <a:endParaRPr lang="en-US" altLang="ja-JP" sz="1100" b="1" dirty="0"/>
          </a:p>
          <a:p>
            <a:pPr algn="ctr">
              <a:defRPr/>
            </a:pPr>
            <a:r>
              <a:rPr lang="ja-JP" altLang="en-US" sz="1100" b="1" dirty="0"/>
              <a:t>雇用</a:t>
            </a:r>
          </a:p>
        </p:txBody>
      </p:sp>
      <p:cxnSp>
        <p:nvCxnSpPr>
          <p:cNvPr id="186" name="直線矢印コネクタ 185"/>
          <p:cNvCxnSpPr>
            <a:endCxn id="171" idx="6"/>
          </p:cNvCxnSpPr>
          <p:nvPr/>
        </p:nvCxnSpPr>
        <p:spPr>
          <a:xfrm flipH="1">
            <a:off x="6451600" y="4159250"/>
            <a:ext cx="1547813" cy="420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直線矢印コネクタ 190"/>
          <p:cNvCxnSpPr/>
          <p:nvPr/>
        </p:nvCxnSpPr>
        <p:spPr>
          <a:xfrm flipH="1">
            <a:off x="7421563" y="3990975"/>
            <a:ext cx="646112" cy="746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3" name="Oval 8"/>
          <p:cNvSpPr>
            <a:spLocks noChangeArrowheads="1"/>
          </p:cNvSpPr>
          <p:nvPr/>
        </p:nvSpPr>
        <p:spPr bwMode="auto">
          <a:xfrm>
            <a:off x="7705725" y="3670300"/>
            <a:ext cx="708025" cy="720725"/>
          </a:xfrm>
          <a:prstGeom prst="ellipse">
            <a:avLst/>
          </a:prstGeom>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100" b="1" dirty="0"/>
              <a:t>高校中退</a:t>
            </a:r>
          </a:p>
        </p:txBody>
      </p:sp>
      <p:sp>
        <p:nvSpPr>
          <p:cNvPr id="2057" name="Oval 9"/>
          <p:cNvSpPr>
            <a:spLocks noChangeArrowheads="1"/>
          </p:cNvSpPr>
          <p:nvPr/>
        </p:nvSpPr>
        <p:spPr bwMode="auto">
          <a:xfrm>
            <a:off x="3602038" y="2851150"/>
            <a:ext cx="720725" cy="720725"/>
          </a:xfrm>
          <a:prstGeom prst="ellipse">
            <a:avLst/>
          </a:prstGeom>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b="1" dirty="0"/>
              <a:t>失業</a:t>
            </a:r>
          </a:p>
        </p:txBody>
      </p:sp>
      <p:cxnSp>
        <p:nvCxnSpPr>
          <p:cNvPr id="194" name="直線矢印コネクタ 193"/>
          <p:cNvCxnSpPr/>
          <p:nvPr/>
        </p:nvCxnSpPr>
        <p:spPr>
          <a:xfrm>
            <a:off x="684213" y="3033713"/>
            <a:ext cx="1106487" cy="14509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直線矢印コネクタ 194"/>
          <p:cNvCxnSpPr/>
          <p:nvPr/>
        </p:nvCxnSpPr>
        <p:spPr>
          <a:xfrm>
            <a:off x="698500" y="2851150"/>
            <a:ext cx="3898900" cy="28717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直線矢印コネクタ 196"/>
          <p:cNvCxnSpPr>
            <a:endCxn id="82" idx="2"/>
          </p:cNvCxnSpPr>
          <p:nvPr/>
        </p:nvCxnSpPr>
        <p:spPr>
          <a:xfrm flipV="1">
            <a:off x="889000" y="2646363"/>
            <a:ext cx="6027738" cy="3968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8" name="直線矢印コネクタ 207"/>
          <p:cNvCxnSpPr/>
          <p:nvPr/>
        </p:nvCxnSpPr>
        <p:spPr>
          <a:xfrm flipV="1">
            <a:off x="889000" y="1814513"/>
            <a:ext cx="1970088" cy="8715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3" name="Oval 8"/>
          <p:cNvSpPr>
            <a:spLocks noChangeArrowheads="1"/>
          </p:cNvSpPr>
          <p:nvPr/>
        </p:nvSpPr>
        <p:spPr bwMode="auto">
          <a:xfrm>
            <a:off x="104775" y="2463800"/>
            <a:ext cx="822325" cy="819150"/>
          </a:xfrm>
          <a:prstGeom prst="ellipse">
            <a:avLst/>
          </a:prstGeom>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1100" b="1" dirty="0"/>
              <a:t>ＤＶ</a:t>
            </a:r>
            <a:endParaRPr lang="en-US" altLang="ja-JP" sz="1100" b="1" dirty="0"/>
          </a:p>
          <a:p>
            <a:pPr algn="ctr">
              <a:defRPr/>
            </a:pPr>
            <a:r>
              <a:rPr lang="ja-JP" altLang="en-US" sz="1100" b="1" dirty="0"/>
              <a:t>性暴力</a:t>
            </a:r>
          </a:p>
        </p:txBody>
      </p:sp>
      <p:cxnSp>
        <p:nvCxnSpPr>
          <p:cNvPr id="212" name="直線矢印コネクタ 211"/>
          <p:cNvCxnSpPr/>
          <p:nvPr/>
        </p:nvCxnSpPr>
        <p:spPr>
          <a:xfrm>
            <a:off x="3398838" y="1976438"/>
            <a:ext cx="438150" cy="8969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4" name="AutoShape 61"/>
          <p:cNvCxnSpPr>
            <a:cxnSpLocks noChangeShapeType="1"/>
            <a:stCxn id="2081" idx="5"/>
          </p:cNvCxnSpPr>
          <p:nvPr/>
        </p:nvCxnSpPr>
        <p:spPr bwMode="auto">
          <a:xfrm flipH="1">
            <a:off x="5035550" y="3736975"/>
            <a:ext cx="690563" cy="639763"/>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6" name="直線矢印コネクタ 215"/>
          <p:cNvCxnSpPr/>
          <p:nvPr/>
        </p:nvCxnSpPr>
        <p:spPr>
          <a:xfrm>
            <a:off x="4133850" y="3535363"/>
            <a:ext cx="296863" cy="736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AutoShape 90"/>
          <p:cNvCxnSpPr>
            <a:cxnSpLocks noChangeShapeType="1"/>
            <a:endCxn id="2082" idx="6"/>
          </p:cNvCxnSpPr>
          <p:nvPr/>
        </p:nvCxnSpPr>
        <p:spPr bwMode="auto">
          <a:xfrm flipV="1">
            <a:off x="2862263" y="4645025"/>
            <a:ext cx="1352550" cy="377825"/>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0" name="AutoShape 90"/>
          <p:cNvCxnSpPr>
            <a:cxnSpLocks noChangeShapeType="1"/>
            <a:stCxn id="2055" idx="7"/>
            <a:endCxn id="2057" idx="3"/>
          </p:cNvCxnSpPr>
          <p:nvPr/>
        </p:nvCxnSpPr>
        <p:spPr bwMode="auto">
          <a:xfrm flipV="1">
            <a:off x="2665413" y="3467100"/>
            <a:ext cx="1041400" cy="1076325"/>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8" name="直線矢印コネクタ 187"/>
          <p:cNvCxnSpPr/>
          <p:nvPr/>
        </p:nvCxnSpPr>
        <p:spPr>
          <a:xfrm flipH="1" flipV="1">
            <a:off x="1895475" y="3495675"/>
            <a:ext cx="139700" cy="83026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4" name="Oval 9"/>
          <p:cNvSpPr>
            <a:spLocks noChangeArrowheads="1"/>
          </p:cNvSpPr>
          <p:nvPr/>
        </p:nvSpPr>
        <p:spPr bwMode="auto">
          <a:xfrm>
            <a:off x="3602038" y="2851150"/>
            <a:ext cx="720725" cy="720725"/>
          </a:xfrm>
          <a:prstGeom prst="ellipse">
            <a:avLst/>
          </a:prstGeom>
          <a:solidFill>
            <a:srgbClr val="FFCCFF"/>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b="1" dirty="0"/>
              <a:t>失業</a:t>
            </a:r>
          </a:p>
        </p:txBody>
      </p:sp>
      <p:sp>
        <p:nvSpPr>
          <p:cNvPr id="159" name="Oval 34"/>
          <p:cNvSpPr>
            <a:spLocks noChangeArrowheads="1"/>
          </p:cNvSpPr>
          <p:nvPr/>
        </p:nvSpPr>
        <p:spPr bwMode="auto">
          <a:xfrm flipH="1">
            <a:off x="4214813" y="4191000"/>
            <a:ext cx="949325" cy="908050"/>
          </a:xfrm>
          <a:prstGeom prst="ellipse">
            <a:avLst/>
          </a:prstGeom>
          <a:solidFill>
            <a:srgbClr val="FF6699"/>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2000" b="1" dirty="0"/>
              <a:t>生活苦</a:t>
            </a:r>
          </a:p>
        </p:txBody>
      </p:sp>
      <p:sp>
        <p:nvSpPr>
          <p:cNvPr id="163" name="Oval 33"/>
          <p:cNvSpPr>
            <a:spLocks noChangeArrowheads="1"/>
          </p:cNvSpPr>
          <p:nvPr/>
        </p:nvSpPr>
        <p:spPr bwMode="auto">
          <a:xfrm flipH="1">
            <a:off x="5621338" y="3121025"/>
            <a:ext cx="720725" cy="720725"/>
          </a:xfrm>
          <a:prstGeom prst="ellipse">
            <a:avLst/>
          </a:prstGeom>
          <a:solidFill>
            <a:srgbClr val="FF0066"/>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b="1" dirty="0"/>
              <a:t>負債</a:t>
            </a:r>
          </a:p>
        </p:txBody>
      </p:sp>
      <p:sp>
        <p:nvSpPr>
          <p:cNvPr id="196" name="Oval 7"/>
          <p:cNvSpPr>
            <a:spLocks noChangeArrowheads="1"/>
          </p:cNvSpPr>
          <p:nvPr/>
        </p:nvSpPr>
        <p:spPr bwMode="auto">
          <a:xfrm>
            <a:off x="1535113" y="4344988"/>
            <a:ext cx="1323975" cy="1352550"/>
          </a:xfrm>
          <a:prstGeom prst="ellipse">
            <a:avLst/>
          </a:prstGeom>
          <a:solidFill>
            <a:srgbClr val="FF5050"/>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ja-JP" altLang="en-US" sz="2800" b="1" dirty="0"/>
              <a:t>うつ病</a:t>
            </a:r>
            <a:endParaRPr lang="en-US" altLang="ja-JP" sz="2800" b="1" dirty="0"/>
          </a:p>
          <a:p>
            <a:pPr algn="ctr">
              <a:defRPr/>
            </a:pPr>
            <a:r>
              <a:rPr lang="ja-JP" altLang="en-US" sz="1600" b="1" dirty="0"/>
              <a:t>精神疾患</a:t>
            </a:r>
          </a:p>
        </p:txBody>
      </p:sp>
      <p:sp>
        <p:nvSpPr>
          <p:cNvPr id="198" name="Oval 4"/>
          <p:cNvSpPr>
            <a:spLocks noChangeArrowheads="1"/>
          </p:cNvSpPr>
          <p:nvPr/>
        </p:nvSpPr>
        <p:spPr bwMode="auto">
          <a:xfrm>
            <a:off x="2473325" y="5738813"/>
            <a:ext cx="4687888" cy="947737"/>
          </a:xfrm>
          <a:prstGeom prst="ellipse">
            <a:avLst/>
          </a:prstGeom>
          <a:solidFill>
            <a:srgbClr val="FF0000"/>
          </a:solidFill>
          <a:ln w="12700">
            <a:solidFill>
              <a:schemeClr val="tx1"/>
            </a:solidFill>
            <a:round/>
            <a:headEnd/>
            <a:tailEnd/>
          </a:ln>
        </p:spPr>
        <p:txBody>
          <a:bodyPr wrap="none" anchor="ctr"/>
          <a:lstStyle/>
          <a:p>
            <a:pPr algn="ctr"/>
            <a:r>
              <a:rPr lang="ja-JP" altLang="en-US" sz="4000"/>
              <a:t>自 殺</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left)">
                                      <p:cBhvr>
                                        <p:cTn id="7" dur="500"/>
                                        <p:tgtEl>
                                          <p:spTgt spid="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wipe(left)">
                                      <p:cBhvr>
                                        <p:cTn id="12" dur="500"/>
                                        <p:tgtEl>
                                          <p:spTgt spid="1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
                                        </p:tgtEl>
                                        <p:attrNameLst>
                                          <p:attrName>style.visibility</p:attrName>
                                        </p:attrNameLst>
                                      </p:cBhvr>
                                      <p:to>
                                        <p:strVal val="visible"/>
                                      </p:to>
                                    </p:set>
                                    <p:animEffect transition="in" filter="wipe(left)">
                                      <p:cBhvr>
                                        <p:cTn id="17" dur="500"/>
                                        <p:tgtEl>
                                          <p:spTgt spid="1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6"/>
                                        </p:tgtEl>
                                        <p:attrNameLst>
                                          <p:attrName>style.visibility</p:attrName>
                                        </p:attrNameLst>
                                      </p:cBhvr>
                                      <p:to>
                                        <p:strVal val="visible"/>
                                      </p:to>
                                    </p:set>
                                    <p:animEffect transition="in" filter="wipe(left)">
                                      <p:cBhvr>
                                        <p:cTn id="22" dur="500"/>
                                        <p:tgtEl>
                                          <p:spTgt spid="1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8"/>
                                        </p:tgtEl>
                                        <p:attrNameLst>
                                          <p:attrName>style.visibility</p:attrName>
                                        </p:attrNameLst>
                                      </p:cBhvr>
                                      <p:to>
                                        <p:strVal val="visible"/>
                                      </p:to>
                                    </p:set>
                                    <p:animEffect transition="in" filter="wipe(left)">
                                      <p:cBhvr>
                                        <p:cTn id="2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9" grpId="0" animBg="1"/>
      <p:bldP spid="163" grpId="0" animBg="1"/>
      <p:bldP spid="196" grpId="0" animBg="1"/>
      <p:bldP spid="19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323850" y="1700213"/>
            <a:ext cx="8496300" cy="4657725"/>
          </a:xfrm>
          <a:solidFill>
            <a:schemeClr val="bg1"/>
          </a:solidFill>
          <a:ln>
            <a:solidFill>
              <a:schemeClr val="tx1"/>
            </a:solidFill>
          </a:ln>
        </p:spPr>
        <p:txBody>
          <a:bodyPr/>
          <a:lstStyle/>
          <a:p>
            <a:pPr marL="0" indent="0" eaLnBrk="1" hangingPunct="1">
              <a:lnSpc>
                <a:spcPct val="80000"/>
              </a:lnSpc>
              <a:buFontTx/>
              <a:buNone/>
              <a:tabLst>
                <a:tab pos="2332038" algn="l"/>
              </a:tabLst>
            </a:pPr>
            <a:endParaRPr lang="en-US" altLang="ja-JP" sz="500" dirty="0" smtClean="0"/>
          </a:p>
          <a:p>
            <a:pPr marL="0" indent="0" eaLnBrk="1" hangingPunct="1">
              <a:lnSpc>
                <a:spcPct val="80000"/>
              </a:lnSpc>
              <a:buFontTx/>
              <a:buNone/>
              <a:tabLst>
                <a:tab pos="2332038" algn="l"/>
              </a:tabLst>
            </a:pPr>
            <a:r>
              <a:rPr lang="en-US" altLang="ja-JP" sz="1600" b="1" dirty="0" smtClean="0"/>
              <a:t>【</a:t>
            </a:r>
            <a:r>
              <a:rPr lang="ja-JP" altLang="en-US" sz="1600" b="1" dirty="0" smtClean="0"/>
              <a:t>無職者（就業経験あり）</a:t>
            </a:r>
            <a:r>
              <a:rPr lang="en-US" altLang="ja-JP" sz="1600" b="1" dirty="0" smtClean="0"/>
              <a:t>】</a:t>
            </a:r>
          </a:p>
          <a:p>
            <a:pPr marL="0" indent="0" eaLnBrk="1" hangingPunct="1">
              <a:lnSpc>
                <a:spcPct val="80000"/>
              </a:lnSpc>
              <a:buFontTx/>
              <a:buNone/>
              <a:tabLst>
                <a:tab pos="2332038" algn="l"/>
              </a:tabLst>
            </a:pPr>
            <a:r>
              <a:rPr lang="en-US" altLang="ja-JP" sz="1600" dirty="0" smtClean="0"/>
              <a:t>                    ① </a:t>
            </a:r>
            <a:r>
              <a:rPr lang="ja-JP" altLang="en-US" sz="1600" dirty="0" smtClean="0"/>
              <a:t>失業→生活苦→多重債務→うつ病→</a:t>
            </a:r>
            <a:r>
              <a:rPr lang="ja-JP" altLang="en-US" sz="1600" b="1" dirty="0" smtClean="0"/>
              <a:t>自殺</a:t>
            </a:r>
          </a:p>
          <a:p>
            <a:pPr marL="0" indent="0" eaLnBrk="1" hangingPunct="1">
              <a:lnSpc>
                <a:spcPct val="80000"/>
              </a:lnSpc>
              <a:buFontTx/>
              <a:buNone/>
              <a:tabLst>
                <a:tab pos="2332038" algn="l"/>
              </a:tabLst>
            </a:pPr>
            <a:r>
              <a:rPr lang="ja-JP" altLang="en-US" sz="1600" dirty="0" smtClean="0"/>
              <a:t>                    ② 連帯保証債務→倒産→離婚の悩み＋将来生活への不安→</a:t>
            </a:r>
            <a:r>
              <a:rPr lang="ja-JP" altLang="en-US" sz="1600" b="1" dirty="0" smtClean="0"/>
              <a:t>自殺</a:t>
            </a:r>
          </a:p>
          <a:p>
            <a:pPr marL="0" indent="0" eaLnBrk="1" hangingPunct="1">
              <a:lnSpc>
                <a:spcPct val="80000"/>
              </a:lnSpc>
              <a:buFontTx/>
              <a:buNone/>
              <a:tabLst>
                <a:tab pos="2332038" algn="l"/>
              </a:tabLst>
            </a:pPr>
            <a:r>
              <a:rPr lang="ja-JP" altLang="en-US" sz="1600" dirty="0" smtClean="0"/>
              <a:t>                    ③ 犯罪被害（性的暴行など）→精神疾患→失業＋失恋→</a:t>
            </a:r>
            <a:r>
              <a:rPr lang="ja-JP" altLang="en-US" sz="1600" b="1" dirty="0" smtClean="0"/>
              <a:t>自殺</a:t>
            </a:r>
          </a:p>
          <a:p>
            <a:pPr marL="0" indent="0" eaLnBrk="1" hangingPunct="1">
              <a:lnSpc>
                <a:spcPct val="80000"/>
              </a:lnSpc>
              <a:buFontTx/>
              <a:buNone/>
              <a:tabLst>
                <a:tab pos="2332038" algn="l"/>
              </a:tabLst>
            </a:pPr>
            <a:endParaRPr lang="ja-JP" altLang="en-US" sz="900" dirty="0" smtClean="0"/>
          </a:p>
          <a:p>
            <a:pPr marL="0" indent="0" eaLnBrk="1" hangingPunct="1">
              <a:lnSpc>
                <a:spcPct val="80000"/>
              </a:lnSpc>
              <a:buFontTx/>
              <a:buNone/>
              <a:tabLst>
                <a:tab pos="2332038" algn="l"/>
              </a:tabLst>
            </a:pPr>
            <a:r>
              <a:rPr lang="en-US" altLang="ja-JP" sz="1600" b="1" dirty="0" smtClean="0"/>
              <a:t>【</a:t>
            </a:r>
            <a:r>
              <a:rPr lang="ja-JP" altLang="en-US" sz="1600" b="1" dirty="0" smtClean="0"/>
              <a:t>被雇用者</a:t>
            </a:r>
            <a:r>
              <a:rPr lang="en-US" altLang="ja-JP" sz="1600" b="1" dirty="0" smtClean="0"/>
              <a:t>】</a:t>
            </a:r>
            <a:r>
              <a:rPr lang="en-US" altLang="ja-JP" sz="800" b="1" dirty="0" smtClean="0"/>
              <a:t>   </a:t>
            </a:r>
            <a:r>
              <a:rPr lang="en-US" altLang="ja-JP" sz="1600" dirty="0" smtClean="0"/>
              <a:t>① </a:t>
            </a:r>
            <a:r>
              <a:rPr lang="ja-JP" altLang="en-US" sz="1600" dirty="0" smtClean="0"/>
              <a:t>配置転換→過労＋職場の人間関係→うつ病→</a:t>
            </a:r>
            <a:r>
              <a:rPr lang="ja-JP" altLang="en-US" sz="1600" b="1" dirty="0" smtClean="0"/>
              <a:t>自殺</a:t>
            </a:r>
          </a:p>
          <a:p>
            <a:pPr marL="0" indent="0" eaLnBrk="1" hangingPunct="1">
              <a:lnSpc>
                <a:spcPct val="80000"/>
              </a:lnSpc>
              <a:buFontTx/>
              <a:buNone/>
              <a:tabLst>
                <a:tab pos="2332038" algn="l"/>
              </a:tabLst>
            </a:pPr>
            <a:r>
              <a:rPr lang="ja-JP" altLang="en-US" sz="1600" dirty="0" smtClean="0"/>
              <a:t>                    ② 昇進→過労→仕事の失敗→職場の人間関係→</a:t>
            </a:r>
            <a:r>
              <a:rPr lang="ja-JP" altLang="en-US" sz="1600" b="1" dirty="0" smtClean="0"/>
              <a:t>自殺</a:t>
            </a:r>
          </a:p>
          <a:p>
            <a:pPr marL="0" indent="0" eaLnBrk="1" hangingPunct="1">
              <a:lnSpc>
                <a:spcPct val="80000"/>
              </a:lnSpc>
              <a:buFontTx/>
              <a:buNone/>
              <a:tabLst>
                <a:tab pos="2332038" algn="l"/>
              </a:tabLst>
            </a:pPr>
            <a:r>
              <a:rPr lang="ja-JP" altLang="en-US" sz="1600" dirty="0" smtClean="0"/>
              <a:t>                    ③ 職場のいじめ→うつ病→</a:t>
            </a:r>
            <a:r>
              <a:rPr lang="ja-JP" altLang="en-US" sz="1600" b="1" dirty="0" smtClean="0"/>
              <a:t>自殺</a:t>
            </a:r>
          </a:p>
          <a:p>
            <a:pPr marL="0" indent="0" eaLnBrk="1" hangingPunct="1">
              <a:lnSpc>
                <a:spcPct val="80000"/>
              </a:lnSpc>
              <a:buFontTx/>
              <a:buNone/>
              <a:tabLst>
                <a:tab pos="2332038" algn="l"/>
              </a:tabLst>
            </a:pPr>
            <a:endParaRPr lang="ja-JP" altLang="en-US" sz="900" dirty="0" smtClean="0"/>
          </a:p>
          <a:p>
            <a:pPr marL="0" indent="0" eaLnBrk="1" hangingPunct="1">
              <a:lnSpc>
                <a:spcPct val="80000"/>
              </a:lnSpc>
              <a:buFontTx/>
              <a:buNone/>
              <a:tabLst>
                <a:tab pos="2332038" algn="l"/>
              </a:tabLst>
            </a:pPr>
            <a:r>
              <a:rPr lang="en-US" altLang="ja-JP" sz="1600" b="1" dirty="0" smtClean="0"/>
              <a:t>【</a:t>
            </a:r>
            <a:r>
              <a:rPr lang="ja-JP" altLang="en-US" sz="1600" b="1" dirty="0" smtClean="0"/>
              <a:t>自営者</a:t>
            </a:r>
            <a:r>
              <a:rPr lang="en-US" altLang="ja-JP" sz="1600" b="1" dirty="0" smtClean="0"/>
              <a:t>】      </a:t>
            </a:r>
            <a:r>
              <a:rPr lang="en-US" altLang="ja-JP" sz="1600" dirty="0" smtClean="0"/>
              <a:t>① </a:t>
            </a:r>
            <a:r>
              <a:rPr lang="ja-JP" altLang="en-US" sz="1600" dirty="0" smtClean="0"/>
              <a:t>事業不振→生活苦→多重債務→うつ病→</a:t>
            </a:r>
            <a:r>
              <a:rPr lang="ja-JP" altLang="en-US" sz="1600" b="1" dirty="0" smtClean="0"/>
              <a:t>自殺</a:t>
            </a:r>
          </a:p>
          <a:p>
            <a:pPr marL="0" indent="0" eaLnBrk="1" hangingPunct="1">
              <a:lnSpc>
                <a:spcPct val="80000"/>
              </a:lnSpc>
              <a:buFontTx/>
              <a:buNone/>
              <a:tabLst>
                <a:tab pos="2332038" algn="l"/>
              </a:tabLst>
            </a:pPr>
            <a:r>
              <a:rPr lang="ja-JP" altLang="en-US" sz="1600" dirty="0" smtClean="0"/>
              <a:t>                 </a:t>
            </a:r>
            <a:r>
              <a:rPr lang="ja-JP" altLang="en-US" sz="800" dirty="0" smtClean="0"/>
              <a:t>      </a:t>
            </a:r>
            <a:r>
              <a:rPr lang="ja-JP" altLang="en-US" sz="1600" dirty="0" smtClean="0"/>
              <a:t>② 介護疲れ→事業不振→過労→身体疾患＋うつ病→</a:t>
            </a:r>
            <a:r>
              <a:rPr lang="ja-JP" altLang="en-US" sz="1600" b="1" dirty="0" smtClean="0"/>
              <a:t>自殺</a:t>
            </a:r>
          </a:p>
          <a:p>
            <a:pPr marL="0" indent="0" eaLnBrk="1" hangingPunct="1">
              <a:lnSpc>
                <a:spcPct val="80000"/>
              </a:lnSpc>
              <a:buFontTx/>
              <a:buNone/>
              <a:tabLst>
                <a:tab pos="2332038" algn="l"/>
              </a:tabLst>
            </a:pPr>
            <a:r>
              <a:rPr lang="ja-JP" altLang="en-US" sz="1600" dirty="0" smtClean="0"/>
              <a:t>                 </a:t>
            </a:r>
            <a:r>
              <a:rPr lang="ja-JP" altLang="en-US" sz="900" dirty="0" smtClean="0"/>
              <a:t>     </a:t>
            </a:r>
            <a:r>
              <a:rPr lang="ja-JP" altLang="en-US" sz="1600" dirty="0" smtClean="0"/>
              <a:t>③ 解雇→再就職失敗→やむを得ず起業→事業不振→多重債務→生活苦→</a:t>
            </a:r>
            <a:r>
              <a:rPr lang="ja-JP" altLang="en-US" sz="1600" b="1" dirty="0" smtClean="0"/>
              <a:t>自殺</a:t>
            </a:r>
          </a:p>
          <a:p>
            <a:pPr marL="0" indent="0" eaLnBrk="1" hangingPunct="1">
              <a:lnSpc>
                <a:spcPct val="80000"/>
              </a:lnSpc>
              <a:buFontTx/>
              <a:buNone/>
              <a:tabLst>
                <a:tab pos="2332038" algn="l"/>
              </a:tabLst>
            </a:pPr>
            <a:endParaRPr lang="ja-JP" altLang="en-US" sz="900" dirty="0" smtClean="0"/>
          </a:p>
          <a:p>
            <a:pPr marL="0" indent="0" eaLnBrk="1" hangingPunct="1">
              <a:lnSpc>
                <a:spcPct val="80000"/>
              </a:lnSpc>
              <a:buFontTx/>
              <a:buNone/>
              <a:tabLst>
                <a:tab pos="2332038" algn="l"/>
              </a:tabLst>
            </a:pPr>
            <a:r>
              <a:rPr lang="en-US" altLang="ja-JP" sz="1600" b="1" dirty="0" smtClean="0"/>
              <a:t>【</a:t>
            </a:r>
            <a:r>
              <a:rPr lang="ja-JP" altLang="en-US" sz="1600" b="1" dirty="0" smtClean="0"/>
              <a:t>無職者（就業経験なし）</a:t>
            </a:r>
            <a:r>
              <a:rPr lang="en-US" altLang="ja-JP" sz="1600" b="1" dirty="0" smtClean="0"/>
              <a:t>】</a:t>
            </a:r>
          </a:p>
          <a:p>
            <a:pPr marL="0" indent="0" eaLnBrk="1" hangingPunct="1">
              <a:lnSpc>
                <a:spcPct val="80000"/>
              </a:lnSpc>
              <a:buFontTx/>
              <a:buNone/>
              <a:tabLst>
                <a:tab pos="2332038" algn="l"/>
              </a:tabLst>
            </a:pPr>
            <a:r>
              <a:rPr lang="en-US" altLang="ja-JP" sz="1600" dirty="0" smtClean="0"/>
              <a:t>                    ① </a:t>
            </a:r>
            <a:r>
              <a:rPr lang="ja-JP" altLang="en-US" sz="1600" dirty="0" smtClean="0"/>
              <a:t>子育ての悩み→夫婦間の不和→うつ病→</a:t>
            </a:r>
            <a:r>
              <a:rPr lang="ja-JP" altLang="en-US" sz="1600" b="1" dirty="0" smtClean="0"/>
              <a:t>自殺</a:t>
            </a:r>
          </a:p>
          <a:p>
            <a:pPr marL="0" indent="0" eaLnBrk="1" hangingPunct="1">
              <a:lnSpc>
                <a:spcPct val="80000"/>
              </a:lnSpc>
              <a:buFontTx/>
              <a:buNone/>
              <a:tabLst>
                <a:tab pos="2332038" algn="l"/>
              </a:tabLst>
            </a:pPr>
            <a:r>
              <a:rPr lang="ja-JP" altLang="en-US" sz="1600" dirty="0" smtClean="0"/>
              <a:t>                    ② ＤＶ→うつ病＋離婚の悩み→生活苦→多重債務→</a:t>
            </a:r>
            <a:r>
              <a:rPr lang="ja-JP" altLang="en-US" sz="1600" b="1" dirty="0" smtClean="0"/>
              <a:t>自殺</a:t>
            </a:r>
          </a:p>
          <a:p>
            <a:pPr marL="0" indent="0" eaLnBrk="1" hangingPunct="1">
              <a:lnSpc>
                <a:spcPct val="80000"/>
              </a:lnSpc>
              <a:buFontTx/>
              <a:buNone/>
              <a:tabLst>
                <a:tab pos="2332038" algn="l"/>
              </a:tabLst>
            </a:pPr>
            <a:r>
              <a:rPr lang="ja-JP" altLang="en-US" sz="1600" dirty="0" smtClean="0"/>
              <a:t>                    ③ 身体疾患＋家族の死→将来生活への不安→</a:t>
            </a:r>
            <a:r>
              <a:rPr lang="ja-JP" altLang="en-US" sz="1600" b="1" dirty="0" smtClean="0"/>
              <a:t>自殺</a:t>
            </a:r>
          </a:p>
          <a:p>
            <a:pPr marL="0" indent="0" eaLnBrk="1" hangingPunct="1">
              <a:lnSpc>
                <a:spcPct val="80000"/>
              </a:lnSpc>
              <a:buFontTx/>
              <a:buNone/>
              <a:tabLst>
                <a:tab pos="2332038" algn="l"/>
              </a:tabLst>
            </a:pPr>
            <a:endParaRPr lang="ja-JP" altLang="en-US" sz="900" dirty="0" smtClean="0"/>
          </a:p>
          <a:p>
            <a:pPr marL="0" indent="0" eaLnBrk="1" hangingPunct="1">
              <a:lnSpc>
                <a:spcPct val="80000"/>
              </a:lnSpc>
              <a:buFontTx/>
              <a:buNone/>
              <a:tabLst>
                <a:tab pos="2332038" algn="l"/>
              </a:tabLst>
            </a:pPr>
            <a:r>
              <a:rPr lang="en-US" altLang="ja-JP" sz="1600" b="1" dirty="0" smtClean="0"/>
              <a:t>【</a:t>
            </a:r>
            <a:r>
              <a:rPr lang="ja-JP" altLang="en-US" sz="1600" b="1" dirty="0" smtClean="0"/>
              <a:t>学生</a:t>
            </a:r>
            <a:r>
              <a:rPr lang="en-US" altLang="ja-JP" sz="1600" b="1" dirty="0" smtClean="0"/>
              <a:t>】         </a:t>
            </a:r>
            <a:r>
              <a:rPr lang="en-US" altLang="ja-JP" sz="1600" dirty="0" smtClean="0"/>
              <a:t>① </a:t>
            </a:r>
            <a:r>
              <a:rPr lang="ja-JP" altLang="en-US" sz="1600" dirty="0" smtClean="0"/>
              <a:t>いじめ→学業不振＋学内の人間関係（教師と）→進路の悩み→</a:t>
            </a:r>
            <a:r>
              <a:rPr lang="ja-JP" altLang="en-US" sz="1600" b="1" dirty="0" smtClean="0"/>
              <a:t>自殺</a:t>
            </a:r>
          </a:p>
          <a:p>
            <a:pPr marL="0" indent="0" eaLnBrk="1" hangingPunct="1">
              <a:lnSpc>
                <a:spcPct val="80000"/>
              </a:lnSpc>
              <a:buFontTx/>
              <a:buNone/>
              <a:tabLst>
                <a:tab pos="2332038" algn="l"/>
              </a:tabLst>
            </a:pPr>
            <a:r>
              <a:rPr lang="ja-JP" altLang="en-US" sz="1600" dirty="0" smtClean="0"/>
              <a:t>                   </a:t>
            </a:r>
            <a:r>
              <a:rPr lang="ja-JP" altLang="en-US" sz="800" dirty="0" smtClean="0"/>
              <a:t>  </a:t>
            </a:r>
            <a:r>
              <a:rPr lang="ja-JP" altLang="en-US" sz="1600" dirty="0" smtClean="0"/>
              <a:t>② 親子間の不和→ひきこもり→うつ病→将来生活への不安→</a:t>
            </a:r>
            <a:r>
              <a:rPr lang="ja-JP" altLang="en-US" sz="1600" b="1" dirty="0" smtClean="0"/>
              <a:t>自殺</a:t>
            </a:r>
          </a:p>
          <a:p>
            <a:pPr marL="0" indent="0" algn="ctr" eaLnBrk="1" hangingPunct="1">
              <a:lnSpc>
                <a:spcPct val="80000"/>
              </a:lnSpc>
              <a:spcBef>
                <a:spcPct val="10000"/>
              </a:spcBef>
              <a:buFontTx/>
              <a:buNone/>
              <a:tabLst>
                <a:tab pos="2332038" algn="l"/>
              </a:tabLst>
            </a:pPr>
            <a:endParaRPr lang="en-US" altLang="ja-JP" sz="900" dirty="0" smtClean="0"/>
          </a:p>
        </p:txBody>
      </p:sp>
      <p:pic>
        <p:nvPicPr>
          <p:cNvPr id="27651" name="Picture 3"/>
          <p:cNvPicPr>
            <a:picLocks noChangeAspect="1" noChangeArrowheads="1"/>
          </p:cNvPicPr>
          <p:nvPr/>
        </p:nvPicPr>
        <p:blipFill>
          <a:blip r:embed="rId3" cstate="print"/>
          <a:srcRect/>
          <a:stretch>
            <a:fillRect/>
          </a:stretch>
        </p:blipFill>
        <p:spPr bwMode="auto">
          <a:xfrm>
            <a:off x="179388" y="188913"/>
            <a:ext cx="1343025" cy="1257300"/>
          </a:xfrm>
          <a:prstGeom prst="rect">
            <a:avLst/>
          </a:prstGeom>
          <a:noFill/>
          <a:ln w="9525">
            <a:noFill/>
            <a:miter lim="800000"/>
            <a:headEnd/>
            <a:tailEnd/>
          </a:ln>
        </p:spPr>
      </p:pic>
      <p:sp>
        <p:nvSpPr>
          <p:cNvPr id="362500" name="Rectangle 4"/>
          <p:cNvSpPr>
            <a:spLocks noChangeArrowheads="1"/>
          </p:cNvSpPr>
          <p:nvPr/>
        </p:nvSpPr>
        <p:spPr bwMode="auto">
          <a:xfrm>
            <a:off x="2195513" y="269875"/>
            <a:ext cx="6491287" cy="1143000"/>
          </a:xfrm>
          <a:prstGeom prst="rect">
            <a:avLst/>
          </a:prstGeom>
          <a:solidFill>
            <a:schemeClr val="bg1"/>
          </a:solidFill>
          <a:ln w="9525">
            <a:noFill/>
            <a:miter lim="800000"/>
            <a:headEnd/>
            <a:tailEnd/>
          </a:ln>
          <a:effectLst/>
        </p:spPr>
        <p:txBody>
          <a:bodyPr anchor="ctr"/>
          <a:lstStyle/>
          <a:p>
            <a:pPr algn="ctr">
              <a:defRPr/>
            </a:pPr>
            <a:r>
              <a:rPr lang="ja-JP" altLang="en-US" sz="4400" dirty="0">
                <a:solidFill>
                  <a:srgbClr val="000000"/>
                </a:solidFill>
                <a:effectLst>
                  <a:outerShdw blurRad="38100" dist="38100" dir="2700000" algn="tl">
                    <a:srgbClr val="000000">
                      <a:alpha val="43137"/>
                    </a:srgbClr>
                  </a:outerShdw>
                </a:effectLst>
                <a:latin typeface="ＭＳ Ｐゴシック"/>
                <a:ea typeface="ＭＳ Ｐゴシック"/>
              </a:rPr>
              <a:t>「自殺</a:t>
            </a:r>
            <a:r>
              <a:rPr lang="ja-JP" altLang="en-US" sz="3600" dirty="0">
                <a:solidFill>
                  <a:srgbClr val="000000"/>
                </a:solidFill>
                <a:effectLst>
                  <a:outerShdw blurRad="38100" dist="38100" dir="2700000" algn="tl">
                    <a:srgbClr val="000000">
                      <a:alpha val="43137"/>
                    </a:srgbClr>
                  </a:outerShdw>
                </a:effectLst>
                <a:latin typeface="ＭＳ Ｐゴシック"/>
                <a:ea typeface="ＭＳ Ｐゴシック"/>
              </a:rPr>
              <a:t>の</a:t>
            </a:r>
            <a:r>
              <a:rPr lang="ja-JP" altLang="en-US" sz="4400" dirty="0">
                <a:solidFill>
                  <a:srgbClr val="FB2D32"/>
                </a:solidFill>
                <a:effectLst>
                  <a:outerShdw blurRad="38100" dist="38100" dir="2700000" algn="tl">
                    <a:srgbClr val="000000">
                      <a:alpha val="43137"/>
                    </a:srgbClr>
                  </a:outerShdw>
                </a:effectLst>
                <a:latin typeface="ＭＳ Ｐゴシック"/>
                <a:ea typeface="ＭＳ Ｐゴシック"/>
              </a:rPr>
              <a:t>危機経路</a:t>
            </a:r>
            <a:r>
              <a:rPr lang="ja-JP" altLang="en-US" sz="4400" dirty="0">
                <a:solidFill>
                  <a:srgbClr val="000000"/>
                </a:solidFill>
                <a:effectLst>
                  <a:outerShdw blurRad="38100" dist="38100" dir="2700000" algn="tl">
                    <a:srgbClr val="000000">
                      <a:alpha val="43137"/>
                    </a:srgbClr>
                  </a:outerShdw>
                </a:effectLst>
                <a:latin typeface="ＭＳ Ｐゴシック"/>
                <a:ea typeface="ＭＳ Ｐゴシック"/>
              </a:rPr>
              <a:t>」事例</a:t>
            </a:r>
          </a:p>
        </p:txBody>
      </p:sp>
      <p:sp>
        <p:nvSpPr>
          <p:cNvPr id="27653" name="テキスト ボックス 4"/>
          <p:cNvSpPr txBox="1">
            <a:spLocks noChangeArrowheads="1"/>
          </p:cNvSpPr>
          <p:nvPr/>
        </p:nvSpPr>
        <p:spPr bwMode="auto">
          <a:xfrm>
            <a:off x="6357938" y="1376363"/>
            <a:ext cx="2928937" cy="338137"/>
          </a:xfrm>
          <a:prstGeom prst="rect">
            <a:avLst/>
          </a:prstGeom>
          <a:noFill/>
          <a:ln w="9525">
            <a:noFill/>
            <a:miter lim="800000"/>
            <a:headEnd/>
            <a:tailEnd/>
          </a:ln>
        </p:spPr>
        <p:txBody>
          <a:bodyPr>
            <a:spAutoFit/>
          </a:bodyPr>
          <a:lstStyle/>
          <a:p>
            <a:r>
              <a:rPr lang="ja-JP" altLang="en-US" sz="1600">
                <a:solidFill>
                  <a:srgbClr val="000000"/>
                </a:solidFill>
              </a:rPr>
              <a:t>（「→」＝連鎖、「＋」＝併発）</a:t>
            </a:r>
          </a:p>
        </p:txBody>
      </p:sp>
      <p:sp>
        <p:nvSpPr>
          <p:cNvPr id="27654" name="テキスト ボックス 5"/>
          <p:cNvSpPr txBox="1">
            <a:spLocks noChangeArrowheads="1"/>
          </p:cNvSpPr>
          <p:nvPr/>
        </p:nvSpPr>
        <p:spPr bwMode="auto">
          <a:xfrm>
            <a:off x="5643563" y="6357938"/>
            <a:ext cx="3279775" cy="338137"/>
          </a:xfrm>
          <a:prstGeom prst="rect">
            <a:avLst/>
          </a:prstGeom>
          <a:noFill/>
          <a:ln w="9525">
            <a:noFill/>
            <a:miter lim="800000"/>
            <a:headEnd/>
            <a:tailEnd/>
          </a:ln>
        </p:spPr>
        <p:txBody>
          <a:bodyPr wrap="none">
            <a:spAutoFit/>
          </a:bodyPr>
          <a:lstStyle/>
          <a:p>
            <a:r>
              <a:rPr lang="ja-JP" altLang="en-US" sz="1600">
                <a:solidFill>
                  <a:srgbClr val="000000"/>
                </a:solidFill>
              </a:rPr>
              <a:t>ライフリンク「自殺実態</a:t>
            </a:r>
            <a:r>
              <a:rPr lang="en-US" altLang="ja-JP" sz="1600">
                <a:solidFill>
                  <a:srgbClr val="000000"/>
                </a:solidFill>
              </a:rPr>
              <a:t>1000</a:t>
            </a:r>
            <a:r>
              <a:rPr lang="ja-JP" altLang="en-US" sz="1600">
                <a:solidFill>
                  <a:srgbClr val="000000"/>
                </a:solidFill>
              </a:rPr>
              <a:t>人調査」</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1">
              <a:lumMod val="75000"/>
            </a:schemeClr>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1">
              <a:lumMod val="75000"/>
            </a:schemeClr>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1">
              <a:lumMod val="75000"/>
            </a:schemeClr>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75000"/>
            </a:schemeClr>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4236</TotalTime>
  <Words>3978</Words>
  <Application>Microsoft Office PowerPoint</Application>
  <PresentationFormat>画面に合わせる (4:3)</PresentationFormat>
  <Paragraphs>613</Paragraphs>
  <Slides>32</Slides>
  <Notes>25</Notes>
  <HiddenSlides>0</HiddenSlides>
  <MMClips>0</MMClips>
  <ScaleCrop>false</ScaleCrop>
  <HeadingPairs>
    <vt:vector size="8" baseType="variant">
      <vt:variant>
        <vt:lpstr>使用されているフォント</vt:lpstr>
      </vt:variant>
      <vt:variant>
        <vt:i4>14</vt:i4>
      </vt:variant>
      <vt:variant>
        <vt:lpstr>テーマ</vt:lpstr>
      </vt:variant>
      <vt:variant>
        <vt:i4>6</vt:i4>
      </vt:variant>
      <vt:variant>
        <vt:lpstr>埋め込まれた OLE サーバー</vt:lpstr>
      </vt:variant>
      <vt:variant>
        <vt:i4>2</vt:i4>
      </vt:variant>
      <vt:variant>
        <vt:lpstr>スライド タイトル</vt:lpstr>
      </vt:variant>
      <vt:variant>
        <vt:i4>32</vt:i4>
      </vt:variant>
    </vt:vector>
  </HeadingPairs>
  <TitlesOfParts>
    <vt:vector size="54" baseType="lpstr">
      <vt:lpstr>HGPｺﾞｼｯｸE</vt:lpstr>
      <vt:lpstr>HGPｺﾞｼｯｸM</vt:lpstr>
      <vt:lpstr>HGP創英角ｺﾞｼｯｸUB</vt:lpstr>
      <vt:lpstr>HGSｺﾞｼｯｸE</vt:lpstr>
      <vt:lpstr>HGS創英角ｺﾞｼｯｸUB</vt:lpstr>
      <vt:lpstr>ＭＳ Ｐゴシック</vt:lpstr>
      <vt:lpstr>ＭＳ Ｐ明朝</vt:lpstr>
      <vt:lpstr>ＭＳ ゴシック</vt:lpstr>
      <vt:lpstr>ＭＳ 明朝</vt:lpstr>
      <vt:lpstr>Arial</vt:lpstr>
      <vt:lpstr>Calibri</vt:lpstr>
      <vt:lpstr>Century</vt:lpstr>
      <vt:lpstr>Times New Roman</vt:lpstr>
      <vt:lpstr>Wingdings</vt:lpstr>
      <vt:lpstr>標準デザイン</vt:lpstr>
      <vt:lpstr>4_標準デザイン</vt:lpstr>
      <vt:lpstr>Office ​​テーマ</vt:lpstr>
      <vt:lpstr>1_標準デザイン</vt:lpstr>
      <vt:lpstr>2_標準デザイン</vt:lpstr>
      <vt:lpstr>1_Office ​​テーマ</vt:lpstr>
      <vt:lpstr>ワークシート</vt:lpstr>
      <vt:lpstr>Microsoft Excel 97-2003 ワークシート</vt:lpstr>
      <vt:lpstr>誰も自殺に追い込まれることのない社会へ    平成26年5月22日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自殺対策の都市型モデル  ~自治体との協働プロジェクト~</vt:lpstr>
      <vt:lpstr>地域のあらゆる相談窓口が「ハイリスク者への包括的支援の入口」になれるような関係づくり</vt:lpstr>
      <vt:lpstr>人材を育成するためのゲートキーパー研修 職員やネットワーク関係機関を対象に</vt:lpstr>
      <vt:lpstr>ハイリスク群に対する包括的な支援策① 失業者向け「いのちと暮らしの総合相談会」</vt:lpstr>
      <vt:lpstr>ハイリスク群に対する包括的な支援策② 自殺念慮者向け「パーソナルサポート」</vt:lpstr>
      <vt:lpstr>ハイリスク群に対する包括的な支援策③ 自殺念慮者向け「居場所の運営」</vt:lpstr>
      <vt:lpstr>「居場所」とは何か</vt:lpstr>
      <vt:lpstr>『一休の実り』</vt:lpstr>
      <vt:lpstr>『和みの輪』</vt:lpstr>
      <vt:lpstr>参加者の「声」</vt:lpstr>
      <vt:lpstr>ハイリスク群に対する包括的な支援策④ 「自死遺族向けのリーフレット」</vt:lpstr>
      <vt:lpstr>PowerPoint プレゼンテーション</vt:lpstr>
      <vt:lpstr>PowerPoint プレゼンテーション</vt:lpstr>
      <vt:lpstr>ハイリスク群に対する包括的な支援策⑤ 「いのちと暮らしの相談ナビ」</vt:lpstr>
      <vt:lpstr>区民への啓発 自殺対策（生きる支援）に関する情報に、頻繁に接触するための機会を様々な形で作っていく</vt:lpstr>
      <vt:lpstr>事例：４つの柱で問題解決へ導く</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Lifelink</dc:creator>
  <cp:lastModifiedBy>Shimizu LIFELINK</cp:lastModifiedBy>
  <cp:revision>291</cp:revision>
  <cp:lastPrinted>2013-02-26T14:14:48Z</cp:lastPrinted>
  <dcterms:created xsi:type="dcterms:W3CDTF">2008-06-29T09:15:05Z</dcterms:created>
  <dcterms:modified xsi:type="dcterms:W3CDTF">2014-05-16T05:59:29Z</dcterms:modified>
</cp:coreProperties>
</file>