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2" r:id="rId1"/>
  </p:sldMasterIdLst>
  <p:notesMasterIdLst>
    <p:notesMasterId r:id="rId85"/>
  </p:notesMasterIdLst>
  <p:handoutMasterIdLst>
    <p:handoutMasterId r:id="rId86"/>
  </p:handoutMasterIdLst>
  <p:sldIdLst>
    <p:sldId id="256" r:id="rId2"/>
    <p:sldId id="257" r:id="rId3"/>
    <p:sldId id="259" r:id="rId4"/>
    <p:sldId id="292" r:id="rId5"/>
    <p:sldId id="260" r:id="rId6"/>
    <p:sldId id="519" r:id="rId7"/>
    <p:sldId id="326" r:id="rId8"/>
    <p:sldId id="453" r:id="rId9"/>
    <p:sldId id="510" r:id="rId10"/>
    <p:sldId id="514" r:id="rId11"/>
    <p:sldId id="329" r:id="rId12"/>
    <p:sldId id="443" r:id="rId13"/>
    <p:sldId id="295" r:id="rId14"/>
    <p:sldId id="299" r:id="rId15"/>
    <p:sldId id="300" r:id="rId16"/>
    <p:sldId id="303" r:id="rId17"/>
    <p:sldId id="401" r:id="rId18"/>
    <p:sldId id="446" r:id="rId19"/>
    <p:sldId id="296" r:id="rId20"/>
    <p:sldId id="297" r:id="rId21"/>
    <p:sldId id="392" r:id="rId22"/>
    <p:sldId id="394" r:id="rId23"/>
    <p:sldId id="421" r:id="rId24"/>
    <p:sldId id="423" r:id="rId25"/>
    <p:sldId id="425" r:id="rId26"/>
    <p:sldId id="427" r:id="rId27"/>
    <p:sldId id="416" r:id="rId28"/>
    <p:sldId id="454" r:id="rId29"/>
    <p:sldId id="501" r:id="rId30"/>
    <p:sldId id="417" r:id="rId31"/>
    <p:sldId id="428" r:id="rId32"/>
    <p:sldId id="494" r:id="rId33"/>
    <p:sldId id="429" r:id="rId34"/>
    <p:sldId id="518" r:id="rId35"/>
    <p:sldId id="458" r:id="rId36"/>
    <p:sldId id="459" r:id="rId37"/>
    <p:sldId id="502" r:id="rId38"/>
    <p:sldId id="434" r:id="rId39"/>
    <p:sldId id="432" r:id="rId40"/>
    <p:sldId id="433" r:id="rId41"/>
    <p:sldId id="436" r:id="rId42"/>
    <p:sldId id="438" r:id="rId43"/>
    <p:sldId id="442" r:id="rId44"/>
    <p:sldId id="441" r:id="rId45"/>
    <p:sldId id="279" r:id="rId46"/>
    <p:sldId id="492" r:id="rId47"/>
    <p:sldId id="491" r:id="rId48"/>
    <p:sldId id="493" r:id="rId49"/>
    <p:sldId id="489" r:id="rId50"/>
    <p:sldId id="495" r:id="rId51"/>
    <p:sldId id="490" r:id="rId52"/>
    <p:sldId id="451" r:id="rId53"/>
    <p:sldId id="445" r:id="rId54"/>
    <p:sldId id="439" r:id="rId55"/>
    <p:sldId id="440" r:id="rId56"/>
    <p:sldId id="516" r:id="rId57"/>
    <p:sldId id="496" r:id="rId58"/>
    <p:sldId id="517" r:id="rId59"/>
    <p:sldId id="452" r:id="rId60"/>
    <p:sldId id="497" r:id="rId61"/>
    <p:sldId id="447" r:id="rId62"/>
    <p:sldId id="515" r:id="rId63"/>
    <p:sldId id="503" r:id="rId64"/>
    <p:sldId id="448" r:id="rId65"/>
    <p:sldId id="463" r:id="rId66"/>
    <p:sldId id="464" r:id="rId67"/>
    <p:sldId id="465" r:id="rId68"/>
    <p:sldId id="466" r:id="rId69"/>
    <p:sldId id="467" r:id="rId70"/>
    <p:sldId id="472" r:id="rId71"/>
    <p:sldId id="473" r:id="rId72"/>
    <p:sldId id="471" r:id="rId73"/>
    <p:sldId id="479" r:id="rId74"/>
    <p:sldId id="474" r:id="rId75"/>
    <p:sldId id="483" r:id="rId76"/>
    <p:sldId id="484" r:id="rId77"/>
    <p:sldId id="499" r:id="rId78"/>
    <p:sldId id="498" r:id="rId79"/>
    <p:sldId id="504" r:id="rId80"/>
    <p:sldId id="511" r:id="rId81"/>
    <p:sldId id="513" r:id="rId82"/>
    <p:sldId id="512" r:id="rId83"/>
    <p:sldId id="509" r:id="rId84"/>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9999FF"/>
    <a:srgbClr val="FF6699"/>
    <a:srgbClr val="FFCCFF"/>
    <a:srgbClr val="FF99CC"/>
    <a:srgbClr val="FFFF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53" autoAdjust="0"/>
    <p:restoredTop sz="81270" autoAdjust="0"/>
  </p:normalViewPr>
  <p:slideViewPr>
    <p:cSldViewPr>
      <p:cViewPr>
        <p:scale>
          <a:sx n="122" d="100"/>
          <a:sy n="122" d="100"/>
        </p:scale>
        <p:origin x="-264" y="-210"/>
      </p:cViewPr>
      <p:guideLst>
        <p:guide orient="horz" pos="2160"/>
        <p:guide pos="2880"/>
      </p:guideLst>
    </p:cSldViewPr>
  </p:slideViewPr>
  <p:outlineViewPr>
    <p:cViewPr>
      <p:scale>
        <a:sx n="33" d="100"/>
        <a:sy n="33" d="100"/>
      </p:scale>
      <p:origin x="0" y="13182"/>
    </p:cViewPr>
  </p:outlineViewPr>
  <p:notesTextViewPr>
    <p:cViewPr>
      <p:scale>
        <a:sx n="100" d="100"/>
        <a:sy n="100" d="100"/>
      </p:scale>
      <p:origin x="0" y="0"/>
    </p:cViewPr>
  </p:notesTextViewPr>
  <p:sorterViewPr>
    <p:cViewPr varScale="1">
      <p:scale>
        <a:sx n="1" d="1"/>
        <a:sy n="1" d="1"/>
      </p:scale>
      <p:origin x="0" y="544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fld id="{DC2F1FB1-28C6-40E2-806D-9A8D7469CD9F}" type="datetimeFigureOut">
              <a:rPr kumimoji="1" lang="ja-JP" altLang="en-US" smtClean="0"/>
              <a:pPr/>
              <a:t>2013/11/30</a:t>
            </a:fld>
            <a:endParaRPr kumimoji="1" lang="ja-JP" altLang="en-US"/>
          </a:p>
        </p:txBody>
      </p:sp>
      <p:sp>
        <p:nvSpPr>
          <p:cNvPr id="4" name="フッター プレースホルダ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vl1pPr>
          </a:lstStyle>
          <a:p>
            <a:fld id="{DCB61C48-E7A7-42BF-AC3B-8896CCEC3565}" type="slidenum">
              <a:rPr kumimoji="1" lang="ja-JP" altLang="en-US" smtClean="0"/>
              <a:pPr/>
              <a:t>‹#›</a:t>
            </a:fld>
            <a:endParaRPr kumimoji="1" lang="ja-JP" altLang="en-US"/>
          </a:p>
        </p:txBody>
      </p:sp>
    </p:spTree>
    <p:extLst>
      <p:ext uri="{BB962C8B-B14F-4D97-AF65-F5344CB8AC3E}">
        <p14:creationId xmlns:p14="http://schemas.microsoft.com/office/powerpoint/2010/main" val="5709054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0DDC1F5E-8A58-435A-AFE0-E89FFB552411}" type="datetimeFigureOut">
              <a:rPr kumimoji="1" lang="ja-JP" altLang="en-US" smtClean="0"/>
              <a:pPr/>
              <a:t>2013/11/30</a:t>
            </a:fld>
            <a:endParaRPr kumimoji="1" lang="ja-JP" altLang="en-US"/>
          </a:p>
        </p:txBody>
      </p:sp>
      <p:sp>
        <p:nvSpPr>
          <p:cNvPr id="4" name="スライド イメージ プレースホルダ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73577" y="4686499"/>
            <a:ext cx="5388610" cy="4439841"/>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56BB90FE-9AB9-40B0-A8A6-2D476BFD11DF}" type="slidenum">
              <a:rPr kumimoji="1" lang="ja-JP" altLang="en-US" smtClean="0"/>
              <a:pPr/>
              <a:t>‹#›</a:t>
            </a:fld>
            <a:endParaRPr kumimoji="1" lang="ja-JP" altLang="en-US"/>
          </a:p>
        </p:txBody>
      </p:sp>
    </p:spTree>
    <p:extLst>
      <p:ext uri="{BB962C8B-B14F-4D97-AF65-F5344CB8AC3E}">
        <p14:creationId xmlns:p14="http://schemas.microsoft.com/office/powerpoint/2010/main" val="387464538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                                                                １０位１体とは何か？？</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1</a:t>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　　　　　　　　　　　　　　　　　　　　　　　　　　　</a:t>
            </a:r>
            <a:r>
              <a:rPr kumimoji="1" lang="ja-JP" altLang="en-US" b="1" dirty="0" smtClean="0"/>
              <a:t>　全国的なデーターはあるが　　隣県の情報は以外に疎い</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13</a:t>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細かなテクニックを駆使しながら　対策を考えた。　</a:t>
            </a:r>
            <a:endParaRPr kumimoji="1" lang="en-US" altLang="ja-JP" b="1" dirty="0" smtClean="0"/>
          </a:p>
          <a:p>
            <a:r>
              <a:rPr kumimoji="1" lang="ja-JP" altLang="en-US" b="1" dirty="0" smtClean="0"/>
              <a:t>スタートダッシュが必要なので。</a:t>
            </a:r>
            <a:endParaRPr kumimoji="1" lang="en-US" altLang="ja-JP" b="1" dirty="0" smtClean="0"/>
          </a:p>
          <a:p>
            <a:r>
              <a:rPr kumimoji="1" lang="ja-JP" altLang="en-US" b="1" dirty="0" smtClean="0"/>
              <a:t>ダッシュ成功。　これが大きかった。</a:t>
            </a:r>
            <a:endParaRPr kumimoji="1" lang="en-US" altLang="ja-JP" b="1" dirty="0" smtClean="0"/>
          </a:p>
          <a:p>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14</a:t>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　　　　　　　　　　　　　　　　　　　　　　　　　　</a:t>
            </a:r>
            <a:r>
              <a:rPr kumimoji="1" lang="ja-JP" altLang="en-US" b="1" dirty="0" smtClean="0"/>
              <a:t>書面で回答　これは珍しい。</a:t>
            </a:r>
            <a:endParaRPr kumimoji="1" lang="ja-JP" altLang="en-US"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16</a:t>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全紙が大々的に。</a:t>
            </a:r>
            <a:endParaRPr kumimoji="1" lang="en-US" altLang="ja-JP" b="1" dirty="0" smtClean="0"/>
          </a:p>
          <a:p>
            <a:r>
              <a:rPr kumimoji="1" lang="ja-JP" altLang="en-US" b="1" dirty="0" smtClean="0"/>
              <a:t>地方紙も１４県で</a:t>
            </a:r>
            <a:endParaRPr kumimoji="1" lang="en-US" altLang="ja-JP" b="1" dirty="0" smtClean="0"/>
          </a:p>
          <a:p>
            <a:r>
              <a:rPr kumimoji="1" lang="ja-JP" altLang="en-US" b="1" dirty="0" smtClean="0"/>
              <a:t>ものすごいことが起きた印象だった。</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17</a:t>
            </a:fld>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これこそ　ユニークそのものだ。</a:t>
            </a:r>
            <a:endParaRPr kumimoji="1" lang="en-US" altLang="ja-JP" b="1" dirty="0" smtClean="0"/>
          </a:p>
          <a:p>
            <a:r>
              <a:rPr kumimoji="1" lang="ja-JP" altLang="en-US" b="1" dirty="0" smtClean="0"/>
              <a:t>現役行政マンが作成したもの。</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19</a:t>
            </a:fld>
            <a:endParaRPr kumimoji="1"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・協議会開催と他会議のオブザーバー参加</a:t>
            </a:r>
            <a:endParaRPr kumimoji="1" lang="en-US" altLang="ja-JP" b="1" dirty="0" smtClean="0"/>
          </a:p>
          <a:p>
            <a:endParaRPr kumimoji="1" lang="en-US" altLang="ja-JP" b="1" dirty="0" smtClean="0"/>
          </a:p>
          <a:p>
            <a:r>
              <a:rPr kumimoji="1" lang="ja-JP" altLang="en-US" b="1" dirty="0" smtClean="0"/>
              <a:t>　　　　　　　　　　　　　　　　　　　　　　　　　　　・意見交換会と院長先生との会を約束出来たことが大きかった。</a:t>
            </a:r>
            <a:endParaRPr kumimoji="1" lang="en-US" altLang="ja-JP" b="1" dirty="0" smtClean="0"/>
          </a:p>
          <a:p>
            <a:endParaRPr kumimoji="1" lang="en-US" altLang="ja-JP" b="1" dirty="0" smtClean="0"/>
          </a:p>
          <a:p>
            <a:r>
              <a:rPr kumimoji="1" lang="ja-JP" altLang="en-US" b="1" dirty="0" smtClean="0"/>
              <a:t>このような動きががん政策サミットへとつながって行った。　日本医療政策機構　埴岡さんとのつながりとなった。</a:t>
            </a:r>
            <a:endParaRPr kumimoji="1" lang="en-US" altLang="ja-JP" b="1" dirty="0" smtClean="0"/>
          </a:p>
          <a:p>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20</a:t>
            </a:fld>
            <a:endParaRPr kumimoji="1"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　　　　　　　　　　　　　　　　　　　　　　　　　　　　　</a:t>
            </a:r>
            <a:r>
              <a:rPr kumimoji="1" lang="ja-JP" altLang="en-US" b="1" dirty="0" smtClean="0"/>
              <a:t>　・　同会場が院長先生との意見交換会の会場となる</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21</a:t>
            </a:fld>
            <a:endParaRPr kumimoji="1"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　　　　　　　　　　</a:t>
            </a:r>
            <a:r>
              <a:rPr kumimoji="1" lang="ja-JP" altLang="en-US" b="1" dirty="0" smtClean="0"/>
              <a:t>要望・質問などは事前に提出　　　この場で回答をもらう。</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22</a:t>
            </a:fld>
            <a:endParaRPr kumimoji="1"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　　　　　　　　　　今後　地域の医療者　開業医、開業薬局、福祉関係者、など　地域医療～終末期医療</a:t>
            </a:r>
            <a:r>
              <a:rPr kumimoji="1" lang="ja-JP" altLang="en-US" b="1" dirty="0" err="1" smtClean="0"/>
              <a:t>へを</a:t>
            </a:r>
            <a:r>
              <a:rPr kumimoji="1" lang="ja-JP" altLang="en-US" b="1" dirty="0" smtClean="0"/>
              <a:t>主体とする</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23</a:t>
            </a:fld>
            <a:endParaRPr kumimoji="1"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パソコンあり。</a:t>
            </a:r>
            <a:endParaRPr kumimoji="1" lang="en-US" altLang="ja-JP" b="1" dirty="0" smtClean="0"/>
          </a:p>
          <a:p>
            <a:r>
              <a:rPr kumimoji="1" lang="ja-JP" altLang="en-US" b="1" dirty="0" smtClean="0"/>
              <a:t>書籍はすべて新刊書。</a:t>
            </a:r>
            <a:endParaRPr kumimoji="1" lang="en-US" altLang="ja-JP" b="1" dirty="0" smtClean="0"/>
          </a:p>
          <a:p>
            <a:r>
              <a:rPr kumimoji="1" lang="ja-JP" altLang="en-US" b="1" dirty="0" smtClean="0"/>
              <a:t>国からの資金を活用</a:t>
            </a:r>
            <a:endParaRPr kumimoji="1" lang="en-US" altLang="ja-JP" b="1" dirty="0" smtClean="0"/>
          </a:p>
          <a:p>
            <a:endParaRPr kumimoji="1" lang="en-US" altLang="ja-JP" b="1" dirty="0" smtClean="0"/>
          </a:p>
          <a:p>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24</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　</a:t>
            </a:r>
            <a:r>
              <a:rPr kumimoji="1" lang="ja-JP" altLang="en-US" b="1" dirty="0" smtClean="0"/>
              <a:t>病歴、がんサロン開設の意味、から１</a:t>
            </a:r>
            <a:r>
              <a:rPr kumimoji="1" lang="en-US" altLang="ja-JP" b="1" dirty="0" smtClean="0"/>
              <a:t>0</a:t>
            </a:r>
            <a:r>
              <a:rPr kumimoji="1" lang="ja-JP" altLang="en-US" b="1" dirty="0" smtClean="0"/>
              <a:t>位１体まで　どのような連携をしてきたか？</a:t>
            </a:r>
            <a:endParaRPr kumimoji="1" lang="en-US" altLang="ja-JP" b="1" dirty="0" smtClean="0"/>
          </a:p>
          <a:p>
            <a:endParaRPr kumimoji="1" lang="en-US" altLang="ja-JP" b="1" dirty="0" smtClean="0"/>
          </a:p>
          <a:p>
            <a:r>
              <a:rPr kumimoji="1" lang="ja-JP" altLang="en-US" b="1" dirty="0" smtClean="0"/>
              <a:t>３位１体＝行政、医療現場、患者　　　　　６位１体（追加　県議会、メディア、産業界、＝全国的表現</a:t>
            </a:r>
            <a:endParaRPr kumimoji="1" lang="en-US" altLang="ja-JP" b="1" dirty="0" smtClean="0"/>
          </a:p>
          <a:p>
            <a:r>
              <a:rPr kumimoji="1" lang="ja-JP" altLang="en-US" b="1" dirty="0" smtClean="0"/>
              <a:t>島根モデル＝７位１体（追加　教育）　　　１０位１体とは（宗教学、建築学、人生学を追加＝島根モデル</a:t>
            </a:r>
          </a:p>
          <a:p>
            <a:r>
              <a:rPr kumimoji="1" lang="en-US" altLang="ja-JP" b="1" dirty="0" smtClean="0"/>
              <a:t> </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2</a:t>
            </a:fld>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掲示板も少し見える。</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25</a:t>
            </a:fld>
            <a:endParaRPr kumimoji="1"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２日間１４</a:t>
            </a:r>
            <a:r>
              <a:rPr kumimoji="1" lang="en-US" altLang="ja-JP" b="1" dirty="0" smtClean="0"/>
              <a:t>H</a:t>
            </a:r>
            <a:r>
              <a:rPr kumimoji="1" lang="ja-JP" altLang="en-US" b="1" dirty="0" smtClean="0"/>
              <a:t>の密度ある研修</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26</a:t>
            </a:fld>
            <a:endParaRPr kumimoji="1"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がん政策サミットは　全国のがん患者と連携し、情報を共有する大きな力となった。</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27</a:t>
            </a:fld>
            <a:endParaRPr kumimoji="1" lang="ja-JP"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国会議員とのつながりはここから生まれた。</a:t>
            </a:r>
            <a:endParaRPr kumimoji="1" lang="en-US" altLang="ja-JP" b="1" dirty="0" smtClean="0"/>
          </a:p>
          <a:p>
            <a:r>
              <a:rPr kumimoji="1" lang="ja-JP" altLang="en-US" b="1" dirty="0" smtClean="0"/>
              <a:t>がん対策に熱心が議員事務所回りで地元議員には全く行かなかった。</a:t>
            </a:r>
            <a:endParaRPr kumimoji="1" lang="en-US" altLang="ja-JP" b="1" dirty="0" smtClean="0"/>
          </a:p>
          <a:p>
            <a:r>
              <a:rPr kumimoji="1" lang="ja-JP" altLang="en-US" b="1" dirty="0" smtClean="0"/>
              <a:t>厚労省との連携も力の一つになった。</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28</a:t>
            </a:fld>
            <a:endParaRPr kumimoji="1" lang="ja-JP"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29</a:t>
            </a:fld>
            <a:endParaRPr kumimoji="1" lang="ja-JP"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国会議員が動くところ　厚労省が動く。　それを利用する。</a:t>
            </a:r>
            <a:endParaRPr kumimoji="1" lang="en-US" altLang="ja-JP" b="1" dirty="0" smtClean="0"/>
          </a:p>
          <a:p>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30</a:t>
            </a:fld>
            <a:endParaRPr kumimoji="1" lang="ja-JP"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菅原さんが同席。　あとはすべて地元医の医療者、福祉者。　行政。　</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33</a:t>
            </a:fld>
            <a:endParaRPr kumimoji="1" lang="ja-JP"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がんサロン開設時　どれほど力になってくれただろう。</a:t>
            </a:r>
            <a:endParaRPr kumimoji="1" lang="en-US" altLang="ja-JP" b="1" dirty="0" smtClean="0"/>
          </a:p>
          <a:p>
            <a:r>
              <a:rPr kumimoji="1" lang="ja-JP" altLang="en-US" b="1" dirty="0" smtClean="0"/>
              <a:t>彼の支援なく</a:t>
            </a:r>
            <a:r>
              <a:rPr kumimoji="1" lang="ja-JP" altLang="en-US" b="1" dirty="0" err="1" smtClean="0"/>
              <a:t>ば</a:t>
            </a:r>
            <a:r>
              <a:rPr kumimoji="1" lang="ja-JP" altLang="en-US" b="1" smtClean="0"/>
              <a:t>　がんサロンの展開は変わっていただろう。</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34</a:t>
            </a:fld>
            <a:endParaRPr kumimoji="1"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飛行機、空港大好き人間。</a:t>
            </a:r>
            <a:endParaRPr kumimoji="1" lang="en-US" altLang="ja-JP" b="1" dirty="0" smtClean="0"/>
          </a:p>
          <a:p>
            <a:r>
              <a:rPr kumimoji="1" lang="ja-JP" altLang="en-US" b="1" dirty="0" smtClean="0"/>
              <a:t>セントレア空港</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36</a:t>
            </a:fld>
            <a:endParaRPr kumimoji="1"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鬼太郎米子空港　最近増便あり。</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37</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金沢生まれ　　大阪育ち　　　　　　　　　１０／２３　共立総合病院　名誉院長原春久先生「うそをつかない医療」　</a:t>
            </a:r>
            <a:endParaRPr kumimoji="1" lang="en-US" altLang="ja-JP" b="1" dirty="0" smtClean="0"/>
          </a:p>
          <a:p>
            <a:r>
              <a:rPr kumimoji="1" lang="ja-JP" altLang="en-US" b="1" dirty="0" smtClean="0"/>
              <a:t>　　　　　　　　　　　　　　　　　　　　　　　　医療者から見た医療　と　患者・家族から見た　医療　その格差を何か感じてほしい。　</a:t>
            </a:r>
            <a:endParaRPr kumimoji="1" lang="en-US" altLang="ja-JP" b="1" dirty="0" smtClean="0"/>
          </a:p>
          <a:p>
            <a:endParaRPr kumimoji="1" lang="en-US" altLang="ja-JP" b="1" dirty="0" smtClean="0"/>
          </a:p>
          <a:p>
            <a:r>
              <a:rPr kumimoji="1" lang="ja-JP" altLang="en-US" b="1" dirty="0" smtClean="0"/>
              <a:t>　　　　　　　　　　　　　　　　　　　　　　　　　　　　　　　　皆さんは　ほとんどが　「患者、家族の立場」見方でしょう。</a:t>
            </a:r>
            <a:endParaRPr kumimoji="1" lang="en-US" altLang="ja-JP" b="1" dirty="0" smtClean="0"/>
          </a:p>
          <a:p>
            <a:r>
              <a:rPr kumimoji="1" lang="ja-JP" altLang="en-US" b="1" dirty="0" smtClean="0"/>
              <a:t>「格差」がが　</a:t>
            </a:r>
            <a:r>
              <a:rPr kumimoji="1" lang="ja-JP" altLang="en-US" b="1" dirty="0" err="1" smtClean="0"/>
              <a:t>ん</a:t>
            </a:r>
            <a:r>
              <a:rPr kumimoji="1" lang="ja-JP" altLang="en-US" b="1" dirty="0" smtClean="0"/>
              <a:t>サロンを開く基となった。</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3</a:t>
            </a:fld>
            <a:endParaRPr kumimoji="1" lang="ja-JP"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協力企業　　トイレットペーパー、ペットボトル、自販機、お茶ボトル、ラーメン　など</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38</a:t>
            </a:fld>
            <a:endParaRPr kumimoji="1"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がん治療学会　４回　横浜、名古屋、京都　</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46</a:t>
            </a:fld>
            <a:endParaRPr kumimoji="1" lang="ja-JP"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正力厚生会か</a:t>
            </a:r>
            <a:r>
              <a:rPr kumimoji="1" lang="ja-JP" altLang="en-US" b="1" dirty="0" err="1" smtClean="0"/>
              <a:t>た</a:t>
            </a:r>
            <a:r>
              <a:rPr kumimoji="1" lang="ja-JP" altLang="en-US" b="1" dirty="0" smtClean="0"/>
              <a:t>　「がんサロン支援塾」の助成を受けてからのイベント。</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48</a:t>
            </a:fld>
            <a:endParaRPr kumimoji="1" lang="ja-JP"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２講座あり。午前中は患者会からの要請　で各病院医療者。</a:t>
            </a:r>
            <a:endParaRPr kumimoji="1" lang="en-US" altLang="ja-JP" b="1" dirty="0" smtClean="0"/>
          </a:p>
          <a:p>
            <a:r>
              <a:rPr kumimoji="1" lang="ja-JP" altLang="en-US" b="1" dirty="0" smtClean="0"/>
              <a:t>　　　　　　　午後は病院の依頼によるもので、医師、看護師、</a:t>
            </a:r>
            <a:r>
              <a:rPr kumimoji="1" lang="en-US" altLang="ja-JP" b="1" dirty="0" smtClean="0"/>
              <a:t>MSW</a:t>
            </a:r>
            <a:r>
              <a:rPr kumimoji="1" lang="ja-JP" altLang="en-US" b="1" dirty="0" err="1" smtClean="0"/>
              <a:t>、</a:t>
            </a:r>
            <a:r>
              <a:rPr kumimoji="1" lang="ja-JP" altLang="en-US" b="1" dirty="0" smtClean="0"/>
              <a:t>教授など</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49</a:t>
            </a:fld>
            <a:endParaRPr kumimoji="1" lang="ja-JP"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２年後の現状。なンの復旧もない。　驚く。</a:t>
            </a:r>
            <a:endParaRPr kumimoji="1" lang="en-US" altLang="ja-JP" b="1" dirty="0" smtClean="0"/>
          </a:p>
          <a:p>
            <a:r>
              <a:rPr kumimoji="1" lang="ja-JP" altLang="en-US" b="1" dirty="0" smtClean="0"/>
              <a:t>百聞は一見に如かず。</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50</a:t>
            </a:fld>
            <a:endParaRPr kumimoji="1" lang="ja-JP"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がんサロン運営者からの依頼。</a:t>
            </a:r>
            <a:endParaRPr kumimoji="1" lang="en-US" altLang="ja-JP" b="1" dirty="0" smtClean="0"/>
          </a:p>
          <a:p>
            <a:endParaRPr kumimoji="1" lang="en-US" altLang="ja-JP" b="1" dirty="0" smtClean="0"/>
          </a:p>
          <a:p>
            <a:r>
              <a:rPr kumimoji="1" lang="ja-JP" altLang="en-US" b="1" dirty="0" smtClean="0"/>
              <a:t>県議会、医師、放射線技師、看護師、がん患者など</a:t>
            </a:r>
            <a:endParaRPr kumimoji="1" lang="en-US" altLang="ja-JP" b="1" dirty="0" smtClean="0"/>
          </a:p>
          <a:p>
            <a:endParaRPr kumimoji="1" lang="en-US" altLang="ja-JP" b="1" dirty="0" smtClean="0"/>
          </a:p>
          <a:p>
            <a:r>
              <a:rPr kumimoji="1" lang="ja-JP" altLang="en-US" b="1" dirty="0" smtClean="0"/>
              <a:t>都度　参加者が異なる。</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51</a:t>
            </a:fld>
            <a:endParaRPr kumimoji="1" lang="ja-JP"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ゆきさんとの出会いは　この表彰式からだった。それも第１回。</a:t>
            </a:r>
            <a:endParaRPr kumimoji="1" lang="en-US" altLang="ja-JP" b="1" dirty="0" smtClean="0"/>
          </a:p>
          <a:p>
            <a:r>
              <a:rPr kumimoji="1" lang="ja-JP" altLang="en-US" b="1" dirty="0" smtClean="0"/>
              <a:t>その後　えにしの会に数回参加させていただき、沢山のえにしを頂き、</a:t>
            </a:r>
            <a:endParaRPr kumimoji="1" lang="en-US" altLang="ja-JP" b="1" dirty="0" smtClean="0"/>
          </a:p>
          <a:p>
            <a:r>
              <a:rPr kumimoji="1" lang="ja-JP" altLang="en-US" b="1" dirty="0" smtClean="0"/>
              <a:t>今回もさらなるえにしを頂きました。</a:t>
            </a:r>
            <a:endParaRPr kumimoji="1" lang="en-US" altLang="ja-JP" b="1" dirty="0" smtClean="0"/>
          </a:p>
          <a:p>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52</a:t>
            </a:fld>
            <a:endParaRPr kumimoji="1" lang="ja-JP"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　　　　　　　　　　　　　</a:t>
            </a:r>
            <a:r>
              <a:rPr kumimoji="1" lang="ja-JP" altLang="en-US" b="1" dirty="0" smtClean="0"/>
              <a:t>この会で　沢山の出会いを頂いた</a:t>
            </a:r>
            <a:endParaRPr kumimoji="1" lang="ja-JP" altLang="en-US"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53</a:t>
            </a:fld>
            <a:endParaRPr kumimoji="1" lang="ja-JP"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２０１３年９月　　こんなご縁があるとは・・・　日野原先生と１０分程度話が出来た。ラッキー。</a:t>
            </a:r>
            <a:endParaRPr kumimoji="1" lang="en-US" altLang="ja-JP" b="1" dirty="0" smtClean="0"/>
          </a:p>
          <a:p>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54</a:t>
            </a:fld>
            <a:endParaRPr kumimoji="1" lang="ja-JP"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55</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・手術</a:t>
            </a:r>
            <a:r>
              <a:rPr kumimoji="1" lang="ja-JP" altLang="en-US" b="1" dirty="0" err="1" smtClean="0"/>
              <a:t>ーー</a:t>
            </a:r>
            <a:r>
              <a:rPr kumimoji="1" lang="ja-JP" altLang="en-US" b="1" dirty="0" smtClean="0"/>
              <a:t>切り口の大きさの違い　</a:t>
            </a:r>
            <a:endParaRPr kumimoji="1" lang="en-US" altLang="ja-JP" b="1" dirty="0" smtClean="0"/>
          </a:p>
          <a:p>
            <a:r>
              <a:rPr kumimoji="1" lang="ja-JP" altLang="en-US" b="1" dirty="0" smtClean="0"/>
              <a:t>・告知は都会はストレートに、地方は不告知が　まだまだ多い　。　　　　　　</a:t>
            </a:r>
            <a:r>
              <a:rPr kumimoji="1" lang="ja-JP" altLang="en-US" b="1" dirty="0" smtClean="0">
                <a:solidFill>
                  <a:srgbClr val="C00000"/>
                </a:solidFill>
              </a:rPr>
              <a:t>　だから　地方の患者が都会に出ると驚くことが多い。</a:t>
            </a:r>
            <a:endParaRPr kumimoji="1" lang="en-US" altLang="ja-JP" b="1" dirty="0" smtClean="0">
              <a:solidFill>
                <a:srgbClr val="C00000"/>
              </a:solidFill>
            </a:endParaRPr>
          </a:p>
          <a:p>
            <a:r>
              <a:rPr kumimoji="1" lang="ja-JP" altLang="en-US" b="1" dirty="0" smtClean="0"/>
              <a:t>　　　　　　　　　　　　　　　　　　　　　　　　　　　　　　　　　　　　　　　　　　・バラ色のうそか？　暗黙の真実か？　どちらがいいですか？</a:t>
            </a:r>
            <a:endParaRPr kumimoji="1" lang="en-US" altLang="ja-JP" b="1" dirty="0" smtClean="0"/>
          </a:p>
          <a:p>
            <a:r>
              <a:rPr kumimoji="1" lang="ja-JP" altLang="en-US" b="1" smtClean="0"/>
              <a:t>　　　　　　　　　　　　　　　　　　　　　　　　　　　　　　　　・</a:t>
            </a:r>
            <a:r>
              <a:rPr kumimoji="1" lang="ja-JP" altLang="en-US" b="1" dirty="0" smtClean="0"/>
              <a:t>開示＝病院により　カルテの開示をしている病院あり</a:t>
            </a:r>
            <a:endParaRPr kumimoji="1" lang="en-US" altLang="ja-JP" b="1" dirty="0" smtClean="0"/>
          </a:p>
          <a:p>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4</a:t>
            </a:fld>
            <a:endParaRPr kumimoji="1" lang="ja-JP"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死を超えて　医療と宗教が繋がってほしい。</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56</a:t>
            </a:fld>
            <a:endParaRPr kumimoji="1" lang="ja-JP"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                                           </a:t>
            </a:r>
            <a:r>
              <a:rPr kumimoji="1" lang="ja-JP" altLang="en-US" dirty="0" smtClean="0"/>
              <a:t> </a:t>
            </a:r>
            <a:r>
              <a:rPr kumimoji="1" lang="ja-JP" altLang="en-US" b="1" dirty="0" smtClean="0"/>
              <a:t>プレハブ作り、足場は砂利道。一時的　あまりにも　粗末。</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58</a:t>
            </a:fld>
            <a:endParaRPr kumimoji="1" lang="ja-JP"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２０１３年７月　　楽しい会だった。</a:t>
            </a:r>
            <a:endParaRPr kumimoji="1" lang="en-US" altLang="ja-JP" b="1" dirty="0" smtClean="0"/>
          </a:p>
          <a:p>
            <a:r>
              <a:rPr kumimoji="1" lang="ja-JP" altLang="en-US" b="1" dirty="0" smtClean="0"/>
              <a:t>学会とは違い　雰囲気がやわらかい。</a:t>
            </a:r>
            <a:endParaRPr kumimoji="1" lang="en-US" altLang="ja-JP" b="1" dirty="0" smtClean="0"/>
          </a:p>
          <a:p>
            <a:r>
              <a:rPr kumimoji="1" lang="ja-JP" altLang="en-US" b="1" dirty="0" smtClean="0"/>
              <a:t>在宅医と勤務医の違い＝笑顔のすばらしさ。</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59</a:t>
            </a:fld>
            <a:endParaRPr kumimoji="1" lang="ja-JP"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60</a:t>
            </a:fld>
            <a:endParaRPr kumimoji="1" lang="ja-JP"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福祉器具はすごく進化しているが　それを受け入れる患者も知らない。</a:t>
            </a:r>
            <a:endParaRPr kumimoji="1" lang="en-US" altLang="ja-JP" b="1" dirty="0" smtClean="0"/>
          </a:p>
          <a:p>
            <a:r>
              <a:rPr kumimoji="1" lang="ja-JP" altLang="en-US" b="1" dirty="0" smtClean="0"/>
              <a:t>医療者も知らない。ケアマネだけが何とか知っている程度。</a:t>
            </a:r>
            <a:endParaRPr kumimoji="1" lang="en-US" altLang="ja-JP" b="1" dirty="0" smtClean="0"/>
          </a:p>
          <a:p>
            <a:r>
              <a:rPr kumimoji="1" lang="ja-JP" altLang="en-US" b="1" dirty="0" smtClean="0"/>
              <a:t>もっと　みんなが知る努力が必要。</a:t>
            </a:r>
            <a:endParaRPr kumimoji="1" lang="en-US" altLang="ja-JP" b="1" dirty="0" smtClean="0"/>
          </a:p>
          <a:p>
            <a:r>
              <a:rPr kumimoji="1" lang="ja-JP" altLang="en-US" b="1" dirty="0" smtClean="0"/>
              <a:t>すごい進歩をしている。　ロボット化など。</a:t>
            </a:r>
            <a:endParaRPr kumimoji="1" lang="en-US" altLang="ja-JP" b="1" dirty="0" smtClean="0"/>
          </a:p>
          <a:p>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61</a:t>
            </a:fld>
            <a:endParaRPr kumimoji="1" lang="ja-JP"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どう閉じるかも対象にすべき。</a:t>
            </a:r>
            <a:endParaRPr kumimoji="1" lang="en-US" altLang="ja-JP" b="1" dirty="0" smtClean="0"/>
          </a:p>
          <a:p>
            <a:endParaRPr kumimoji="1" lang="en-US" altLang="ja-JP" b="1" dirty="0" smtClean="0"/>
          </a:p>
          <a:p>
            <a:r>
              <a:rPr kumimoji="1" lang="ja-JP" altLang="en-US" b="1" dirty="0" smtClean="0"/>
              <a:t>もっと　将来の閉じ方を考えないと安心して、満足して逝かないと　　残されたものも心が満たされない。　後悔が残る。</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63</a:t>
            </a:fld>
            <a:endParaRPr kumimoji="1" lang="ja-JP"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全国１９都道府県から参加予定も　島根県下台風のため</a:t>
            </a:r>
            <a:r>
              <a:rPr kumimoji="1" lang="en-US" altLang="ja-JP" b="1" dirty="0" smtClean="0"/>
              <a:t>JR</a:t>
            </a:r>
            <a:r>
              <a:rPr kumimoji="1" lang="ja-JP" altLang="en-US" b="1" dirty="0" err="1" smtClean="0"/>
              <a:t>、</a:t>
            </a:r>
            <a:r>
              <a:rPr kumimoji="1" lang="ja-JP" altLang="en-US" b="1" dirty="0" smtClean="0"/>
              <a:t>国道９号線通行止めの最悪な条件下開催。</a:t>
            </a:r>
            <a:endParaRPr kumimoji="1" lang="en-US" altLang="ja-JP" b="1" dirty="0" smtClean="0"/>
          </a:p>
          <a:p>
            <a:r>
              <a:rPr kumimoji="1" lang="ja-JP" altLang="en-US" b="1" dirty="0" smtClean="0"/>
              <a:t>県内の患者仲間メンバー全員不参加なれ</a:t>
            </a:r>
            <a:r>
              <a:rPr kumimoji="1" lang="ja-JP" altLang="en-US" b="1" dirty="0" err="1" smtClean="0"/>
              <a:t>ど</a:t>
            </a:r>
            <a:r>
              <a:rPr kumimoji="1" lang="ja-JP" altLang="en-US" b="1" dirty="0" smtClean="0"/>
              <a:t>　県外からはほとんど参加いただきました。</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66</a:t>
            </a:fld>
            <a:endParaRPr kumimoji="1" lang="ja-JP"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　　　　　　　　　　　　　　　　　　　　　　　</a:t>
            </a:r>
            <a:r>
              <a:rPr kumimoji="1" lang="ja-JP" altLang="en-US" b="1" dirty="0" smtClean="0"/>
              <a:t>テーマは　　がんサロン開設と運営のコツ</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67</a:t>
            </a:fld>
            <a:endParaRPr kumimoji="1" lang="ja-JP"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ワークショップの中に　患者、行政、スタッフ、学生など全てが参加して行った。</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68</a:t>
            </a:fld>
            <a:endParaRPr kumimoji="1" lang="ja-JP"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２０１３年１月</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70</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b="1" dirty="0" smtClean="0"/>
              <a:t>I</a:t>
            </a:r>
            <a:r>
              <a:rPr kumimoji="1" lang="ja-JP" altLang="en-US" b="1" smtClean="0"/>
              <a:t>ターン＝　観光、定住、教育　取り組む　　　　ベルリンの壁　　　　医療だけが受け入れられた。</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5</a:t>
            </a:fld>
            <a:endParaRPr kumimoji="1" lang="ja-JP"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２０１３年８月</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72</a:t>
            </a:fld>
            <a:endParaRPr kumimoji="1" lang="ja-JP"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がん受診啓発イベントの一環　　音楽が人集め。</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74</a:t>
            </a:fld>
            <a:endParaRPr kumimoji="1" lang="ja-JP"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　　　久しぶりの闘病記　　めったにしない</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77</a:t>
            </a:fld>
            <a:endParaRPr kumimoji="1" lang="ja-JP"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地元行政、学生が主導で開催。</a:t>
            </a:r>
            <a:endParaRPr kumimoji="1" lang="en-US" altLang="ja-JP" b="1" dirty="0" smtClean="0"/>
          </a:p>
          <a:p>
            <a:r>
              <a:rPr kumimoji="1" lang="ja-JP" altLang="en-US" b="1" dirty="0" smtClean="0"/>
              <a:t>町長、県担当者、も参加。</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78</a:t>
            </a:fld>
            <a:endParaRPr kumimoji="1" lang="ja-JP"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情報発信の一つのサンプルとして</a:t>
            </a:r>
            <a:endParaRPr kumimoji="1" lang="en-US" altLang="ja-JP" b="1" dirty="0" smtClean="0"/>
          </a:p>
          <a:p>
            <a:endParaRPr kumimoji="1" lang="en-US" altLang="ja-JP" b="1" dirty="0" smtClean="0"/>
          </a:p>
          <a:p>
            <a:r>
              <a:rPr kumimoji="1" lang="ja-JP" altLang="en-US" b="1" dirty="0" smtClean="0"/>
              <a:t>医療者の会などで　患者が発信するステージを作ってほしい。　それが解決策の一つであろう。</a:t>
            </a:r>
            <a:endParaRPr kumimoji="1" lang="en-US" altLang="ja-JP" b="1" dirty="0" smtClean="0"/>
          </a:p>
          <a:p>
            <a:r>
              <a:rPr kumimoji="1" lang="en-US" altLang="ja-JP" b="1" dirty="0" smtClean="0"/>
              <a:t>CNK-ML</a:t>
            </a:r>
            <a:r>
              <a:rPr kumimoji="1" lang="ja-JP" altLang="en-US" b="1" dirty="0" smtClean="0"/>
              <a:t>　で発信したらどんな反応が来るだろう（１０／２８　実施済み）</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80</a:t>
            </a:fld>
            <a:endParaRPr kumimoji="1" lang="ja-JP"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・中学生</a:t>
            </a:r>
            <a:r>
              <a:rPr kumimoji="1" lang="ja-JP" altLang="en-US" b="1" dirty="0" err="1" smtClean="0"/>
              <a:t>ーー</a:t>
            </a:r>
            <a:r>
              <a:rPr kumimoji="1" lang="ja-JP" altLang="en-US" b="1" dirty="0" smtClean="0"/>
              <a:t>＞指導要領にがんという言葉なし。</a:t>
            </a:r>
            <a:endParaRPr kumimoji="1" lang="en-US" altLang="ja-JP" b="1" dirty="0" smtClean="0"/>
          </a:p>
          <a:p>
            <a:r>
              <a:rPr kumimoji="1" lang="ja-JP" altLang="en-US" b="1" dirty="0" smtClean="0"/>
              <a:t>・</a:t>
            </a:r>
            <a:r>
              <a:rPr kumimoji="1" lang="en-US" altLang="ja-JP" b="1" dirty="0" smtClean="0"/>
              <a:t>JA</a:t>
            </a:r>
            <a:r>
              <a:rPr kumimoji="1" lang="ja-JP" altLang="en-US" b="1" dirty="0" err="1" smtClean="0"/>
              <a:t>、</a:t>
            </a:r>
            <a:r>
              <a:rPr kumimoji="1" lang="ja-JP" altLang="en-US" b="1" dirty="0" smtClean="0"/>
              <a:t>商工会議所など　諸団体と連携して</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81</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a:t>
            </a:r>
            <a:r>
              <a:rPr kumimoji="1" lang="ja-JP" altLang="en-US" b="1" dirty="0" smtClean="0"/>
              <a:t>よそ者から見た地域には満足できないものが多かった。</a:t>
            </a:r>
            <a:endParaRPr kumimoji="1" lang="en-US" altLang="ja-JP" b="1" dirty="0" smtClean="0"/>
          </a:p>
          <a:p>
            <a:r>
              <a:rPr kumimoji="1" lang="ja-JP" altLang="en-US" b="1" dirty="0" smtClean="0"/>
              <a:t>・地域の活性化に繋がらないか？</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9</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・がんサロンの行動は話題性十分。</a:t>
            </a:r>
            <a:endParaRPr kumimoji="1" lang="en-US" altLang="ja-JP" b="1" dirty="0" smtClean="0"/>
          </a:p>
          <a:p>
            <a:r>
              <a:rPr kumimoji="1" lang="ja-JP" altLang="en-US" b="1" dirty="0" smtClean="0"/>
              <a:t>・行政は新しいことには消極的　　　　　　　　　　行政は新しいことには消極的で失敗を怖がる</a:t>
            </a:r>
            <a:endParaRPr kumimoji="1" lang="en-US" altLang="ja-JP" b="1" dirty="0" smtClean="0"/>
          </a:p>
          <a:p>
            <a:r>
              <a:rPr kumimoji="1" lang="ja-JP" altLang="en-US" b="1" dirty="0" smtClean="0"/>
              <a:t>　</a:t>
            </a:r>
            <a:endParaRPr kumimoji="1" lang="en-US" altLang="ja-JP" b="1" dirty="0" smtClean="0"/>
          </a:p>
          <a:p>
            <a:r>
              <a:rPr kumimoji="1" lang="ja-JP" altLang="en-US" b="1" dirty="0" smtClean="0"/>
              <a:t>・医療現場は最初は消極的</a:t>
            </a:r>
            <a:endParaRPr kumimoji="1" lang="en-US" altLang="ja-JP" b="1" dirty="0" smtClean="0"/>
          </a:p>
          <a:p>
            <a:endParaRPr kumimoji="1" lang="en-US" altLang="ja-JP" b="1" dirty="0" smtClean="0"/>
          </a:p>
          <a:p>
            <a:r>
              <a:rPr kumimoji="1" lang="ja-JP" altLang="en-US" b="1" dirty="0" smtClean="0"/>
              <a:t>・メディアに感化されて</a:t>
            </a:r>
            <a:endParaRPr kumimoji="1" lang="en-US" altLang="ja-JP" b="1" dirty="0" smtClean="0"/>
          </a:p>
          <a:p>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10</a:t>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この分野はみなさんの専門分野なので</a:t>
            </a:r>
            <a:r>
              <a:rPr kumimoji="1" lang="ja-JP" altLang="en-US" b="1" dirty="0" err="1" smtClean="0"/>
              <a:t>敢て申しあげる</a:t>
            </a:r>
            <a:r>
              <a:rPr kumimoji="1" lang="ja-JP" altLang="en-US" b="1" dirty="0" smtClean="0"/>
              <a:t>こともない。</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11</a:t>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b="1" dirty="0" smtClean="0"/>
              <a:t>このようなチャンスは一生ないことだろう。</a:t>
            </a:r>
            <a:endParaRPr kumimoji="1" lang="en-US" altLang="ja-JP" b="1" dirty="0" smtClean="0"/>
          </a:p>
          <a:p>
            <a:r>
              <a:rPr kumimoji="1" lang="ja-JP" altLang="en-US" b="1" dirty="0" smtClean="0"/>
              <a:t>中央公論社からの依頼で実現した。</a:t>
            </a:r>
            <a:endParaRPr kumimoji="1" lang="en-US" altLang="ja-JP" b="1" dirty="0" smtClean="0"/>
          </a:p>
          <a:p>
            <a:r>
              <a:rPr kumimoji="1" lang="ja-JP" altLang="en-US" b="1" dirty="0" smtClean="0"/>
              <a:t>東京六本木　</a:t>
            </a:r>
            <a:r>
              <a:rPr kumimoji="1" lang="en-US" altLang="ja-JP" b="1" dirty="0" smtClean="0"/>
              <a:t>ANA</a:t>
            </a:r>
            <a:r>
              <a:rPr kumimoji="1" lang="ja-JP" altLang="en-US" b="1" dirty="0" smtClean="0"/>
              <a:t>コンチネンタルホテルで２時間ほど　２人だけでの対談。</a:t>
            </a:r>
            <a:endParaRPr kumimoji="1" lang="en-US" altLang="ja-JP" b="1" dirty="0" smtClean="0"/>
          </a:p>
          <a:p>
            <a:r>
              <a:rPr kumimoji="1" lang="ja-JP" altLang="en-US" b="1" dirty="0" smtClean="0"/>
              <a:t>ここで感じたのは鳥越氏が　「地域格差」をご存じなかったことだった。</a:t>
            </a:r>
            <a:endParaRPr kumimoji="1" lang="ja-JP" altLang="en-US" b="1" dirty="0"/>
          </a:p>
        </p:txBody>
      </p:sp>
      <p:sp>
        <p:nvSpPr>
          <p:cNvPr id="4" name="スライド番号プレースホルダ 3"/>
          <p:cNvSpPr>
            <a:spLocks noGrp="1"/>
          </p:cNvSpPr>
          <p:nvPr>
            <p:ph type="sldNum" sz="quarter" idx="10"/>
          </p:nvPr>
        </p:nvSpPr>
        <p:spPr/>
        <p:txBody>
          <a:bodyPr/>
          <a:lstStyle/>
          <a:p>
            <a:fld id="{56BB90FE-9AB9-40B0-A8A6-2D476BFD11DF}" type="slidenum">
              <a:rPr kumimoji="1" lang="ja-JP" altLang="en-US" smtClean="0"/>
              <a:pPr/>
              <a:t>12</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Ref idx="1002">
        <a:schemeClr val="bg2"/>
      </p:bgRef>
    </p:bg>
    <p:spTree>
      <p:nvGrpSpPr>
        <p:cNvPr id="1" name=""/>
        <p:cNvGrpSpPr/>
        <p:nvPr/>
      </p:nvGrpSpPr>
      <p:grpSpPr>
        <a:xfrm>
          <a:off x="0" y="0"/>
          <a:ext cx="0" cy="0"/>
          <a:chOff x="0" y="0"/>
          <a:chExt cx="0" cy="0"/>
        </a:xfrm>
      </p:grpSpPr>
      <p:sp>
        <p:nvSpPr>
          <p:cNvPr id="9" name="タイトル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 タイトルの書式設定</a:t>
            </a:r>
            <a:endParaRPr kumimoji="0" lang="en-US"/>
          </a:p>
        </p:txBody>
      </p:sp>
      <p:sp>
        <p:nvSpPr>
          <p:cNvPr id="17" name="サブタイトル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 サブタイトルの書式設定</a:t>
            </a:r>
            <a:endParaRPr kumimoji="0" lang="en-US"/>
          </a:p>
        </p:txBody>
      </p:sp>
      <p:sp>
        <p:nvSpPr>
          <p:cNvPr id="30" name="日付プレースホルダ 29"/>
          <p:cNvSpPr>
            <a:spLocks noGrp="1"/>
          </p:cNvSpPr>
          <p:nvPr>
            <p:ph type="dt" sz="half" idx="10"/>
          </p:nvPr>
        </p:nvSpPr>
        <p:spPr/>
        <p:txBody>
          <a:bodyPr/>
          <a:lstStyle/>
          <a:p>
            <a:fld id="{C39182A6-760C-47B2-A06F-684FD5AF4D78}" type="datetimeFigureOut">
              <a:rPr kumimoji="1" lang="ja-JP" altLang="en-US" smtClean="0"/>
              <a:pPr/>
              <a:t>2013/11/30</a:t>
            </a:fld>
            <a:endParaRPr kumimoji="1" lang="ja-JP" altLang="en-US"/>
          </a:p>
        </p:txBody>
      </p:sp>
      <p:sp>
        <p:nvSpPr>
          <p:cNvPr id="19" name="フッター プレースホルダ 18"/>
          <p:cNvSpPr>
            <a:spLocks noGrp="1"/>
          </p:cNvSpPr>
          <p:nvPr>
            <p:ph type="ftr" sz="quarter" idx="11"/>
          </p:nvPr>
        </p:nvSpPr>
        <p:spPr/>
        <p:txBody>
          <a:bodyPr/>
          <a:lstStyle/>
          <a:p>
            <a:endParaRPr kumimoji="1" lang="ja-JP" altLang="en-US"/>
          </a:p>
        </p:txBody>
      </p:sp>
      <p:sp>
        <p:nvSpPr>
          <p:cNvPr id="27" name="スライド番号プレースホルダ 26"/>
          <p:cNvSpPr>
            <a:spLocks noGrp="1"/>
          </p:cNvSpPr>
          <p:nvPr>
            <p:ph type="sldNum" sz="quarter" idx="12"/>
          </p:nvPr>
        </p:nvSpPr>
        <p:spPr/>
        <p:txBody>
          <a:bodyPr/>
          <a:lstStyle/>
          <a:p>
            <a:fld id="{98BA7A10-9BCE-49D9-A361-818DBC04BAC3}" type="slidenum">
              <a:rPr kumimoji="1" lang="ja-JP" altLang="en-US" smtClean="0"/>
              <a:pPr/>
              <a:t>‹#›</a:t>
            </a:fld>
            <a:endParaRPr kumimoji="1" lang="ja-JP"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C39182A6-760C-47B2-A06F-684FD5AF4D78}" type="datetimeFigureOut">
              <a:rPr kumimoji="1" lang="ja-JP" altLang="en-US" smtClean="0"/>
              <a:pPr/>
              <a:t>2013/11/30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8BA7A10-9BCE-49D9-A361-818DBC04BAC3}"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914401"/>
            <a:ext cx="2057400" cy="5211763"/>
          </a:xfrm>
        </p:spPr>
        <p:txBody>
          <a:bodyPr vert="eaVer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0" y="914401"/>
            <a:ext cx="6019800" cy="5211763"/>
          </a:xfr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C39182A6-760C-47B2-A06F-684FD5AF4D78}" type="datetimeFigureOut">
              <a:rPr kumimoji="1" lang="ja-JP" altLang="en-US" smtClean="0"/>
              <a:pPr/>
              <a:t>2013/11/30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8BA7A10-9BCE-49D9-A361-818DBC04BAC3}"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コンテンツ プレースホルダ 2"/>
          <p:cNvSpPr>
            <a:spLocks noGrp="1"/>
          </p:cNvSpPr>
          <p:nvPr>
            <p:ph idx="1"/>
          </p:nvPr>
        </p:nvSpPr>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C39182A6-760C-47B2-A06F-684FD5AF4D78}" type="datetimeFigureOut">
              <a:rPr kumimoji="1" lang="ja-JP" altLang="en-US" smtClean="0"/>
              <a:pPr/>
              <a:t>2013/11/30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8BA7A10-9BCE-49D9-A361-818DBC04BAC3}"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2">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 テキストの書式設定</a:t>
            </a:r>
          </a:p>
        </p:txBody>
      </p:sp>
      <p:sp>
        <p:nvSpPr>
          <p:cNvPr id="4" name="日付プレースホルダ 3"/>
          <p:cNvSpPr>
            <a:spLocks noGrp="1"/>
          </p:cNvSpPr>
          <p:nvPr>
            <p:ph type="dt" sz="half" idx="10"/>
          </p:nvPr>
        </p:nvSpPr>
        <p:spPr/>
        <p:txBody>
          <a:bodyPr/>
          <a:lstStyle/>
          <a:p>
            <a:fld id="{C39182A6-760C-47B2-A06F-684FD5AF4D78}" type="datetimeFigureOut">
              <a:rPr kumimoji="1" lang="ja-JP" altLang="en-US" smtClean="0"/>
              <a:pPr/>
              <a:t>2013/11/30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8BA7A10-9BCE-49D9-A361-818DBC04BAC3}" type="slidenum">
              <a:rPr kumimoji="1" lang="ja-JP" altLang="en-US" smtClean="0"/>
              <a:pPr/>
              <a:t>‹#›</a:t>
            </a:fld>
            <a:endParaRPr kumimoji="1" lang="ja-JP"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a:lstStyle/>
          <a:p>
            <a:r>
              <a:rPr kumimoji="0" lang="ja-JP" altLang="en-US" smtClean="0"/>
              <a:t>マスタ タイトルの書式設定</a:t>
            </a:r>
            <a:endParaRPr kumimoji="0" lang="en-US"/>
          </a:p>
        </p:txBody>
      </p:sp>
      <p:sp>
        <p:nvSpPr>
          <p:cNvPr id="3" name="コンテンツ プレースホルダ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コンテンツ プレースホルダ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p:txBody>
          <a:bodyPr/>
          <a:lstStyle/>
          <a:p>
            <a:fld id="{C39182A6-760C-47B2-A06F-684FD5AF4D78}" type="datetimeFigureOut">
              <a:rPr kumimoji="1" lang="ja-JP" altLang="en-US" smtClean="0"/>
              <a:pPr/>
              <a:t>2013/11/30</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98BA7A10-9BCE-49D9-A361-818DBC04BAC3}"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tIns="45720" anchor="b"/>
          <a:lstStyle>
            <a:lvl1pPr>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4" name="テキスト プレースホルダ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5" name="コンテンツ プレースホルダ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コンテンツ プレースホルダ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日付プレースホルダ 6"/>
          <p:cNvSpPr>
            <a:spLocks noGrp="1"/>
          </p:cNvSpPr>
          <p:nvPr>
            <p:ph type="dt" sz="half" idx="10"/>
          </p:nvPr>
        </p:nvSpPr>
        <p:spPr/>
        <p:txBody>
          <a:bodyPr/>
          <a:lstStyle/>
          <a:p>
            <a:fld id="{C39182A6-760C-47B2-A06F-684FD5AF4D78}" type="datetimeFigureOut">
              <a:rPr kumimoji="1" lang="ja-JP" altLang="en-US" smtClean="0"/>
              <a:pPr/>
              <a:t>2013/11/30</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98BA7A10-9BCE-49D9-A361-818DBC04BAC3}"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ja-JP" altLang="en-US" smtClean="0"/>
              <a:t>マスタ タイトルの書式設定</a:t>
            </a:r>
            <a:endParaRPr kumimoji="0" lang="en-US"/>
          </a:p>
        </p:txBody>
      </p:sp>
      <p:sp>
        <p:nvSpPr>
          <p:cNvPr id="3" name="日付プレースホルダ 2"/>
          <p:cNvSpPr>
            <a:spLocks noGrp="1"/>
          </p:cNvSpPr>
          <p:nvPr>
            <p:ph type="dt" sz="half" idx="10"/>
          </p:nvPr>
        </p:nvSpPr>
        <p:spPr/>
        <p:txBody>
          <a:bodyPr/>
          <a:lstStyle/>
          <a:p>
            <a:fld id="{C39182A6-760C-47B2-A06F-684FD5AF4D78}" type="datetimeFigureOut">
              <a:rPr kumimoji="1" lang="ja-JP" altLang="en-US" smtClean="0"/>
              <a:pPr/>
              <a:t>2013/11/30</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98BA7A10-9BCE-49D9-A361-818DBC04BAC3}"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C39182A6-760C-47B2-A06F-684FD5AF4D78}" type="datetimeFigureOut">
              <a:rPr kumimoji="1" lang="ja-JP" altLang="en-US" smtClean="0"/>
              <a:pPr/>
              <a:t>2013/11/30</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98BA7A10-9BCE-49D9-A361-818DBC04BAC3}"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ja-JP" altLang="en-US" smtClean="0"/>
              <a:t>マスタ テキストの書式設定</a:t>
            </a:r>
          </a:p>
        </p:txBody>
      </p:sp>
      <p:sp>
        <p:nvSpPr>
          <p:cNvPr id="4" name="コンテンツ プレースホルダ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p:txBody>
          <a:bodyPr/>
          <a:lstStyle/>
          <a:p>
            <a:fld id="{C39182A6-760C-47B2-A06F-684FD5AF4D78}" type="datetimeFigureOut">
              <a:rPr kumimoji="1" lang="ja-JP" altLang="en-US" smtClean="0"/>
              <a:pPr/>
              <a:t>2013/11/30</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98BA7A10-9BCE-49D9-A361-818DBC04BAC3}"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1 つの角を丸めた四角形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直角三角形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タイトル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ja-JP" altLang="en-US" smtClean="0"/>
              <a:t>マスタ タイトルの書式設定</a:t>
            </a:r>
            <a:endParaRPr kumimoji="0" lang="en-US"/>
          </a:p>
        </p:txBody>
      </p:sp>
      <p:sp>
        <p:nvSpPr>
          <p:cNvPr id="4" name="テキスト プレースホルダ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ja-JP" altLang="en-US" smtClean="0"/>
              <a:t>マスタ テキストの書式設定</a:t>
            </a:r>
          </a:p>
        </p:txBody>
      </p:sp>
      <p:sp>
        <p:nvSpPr>
          <p:cNvPr id="5" name="日付プレースホルダ 4"/>
          <p:cNvSpPr>
            <a:spLocks noGrp="1"/>
          </p:cNvSpPr>
          <p:nvPr>
            <p:ph type="dt" sz="half" idx="10"/>
          </p:nvPr>
        </p:nvSpPr>
        <p:spPr/>
        <p:txBody>
          <a:bodyPr/>
          <a:lstStyle/>
          <a:p>
            <a:fld id="{C39182A6-760C-47B2-A06F-684FD5AF4D78}" type="datetimeFigureOut">
              <a:rPr kumimoji="1" lang="ja-JP" altLang="en-US" smtClean="0"/>
              <a:pPr/>
              <a:t>2013/11/30</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a:xfrm>
            <a:off x="8077200" y="6356350"/>
            <a:ext cx="609600" cy="365125"/>
          </a:xfrm>
        </p:spPr>
        <p:txBody>
          <a:bodyPr/>
          <a:lstStyle/>
          <a:p>
            <a:fld id="{98BA7A10-9BCE-49D9-A361-818DBC04BAC3}" type="slidenum">
              <a:rPr kumimoji="1" lang="ja-JP" altLang="en-US" smtClean="0"/>
              <a:pPr/>
              <a:t>‹#›</a:t>
            </a:fld>
            <a:endParaRPr kumimoji="1" lang="ja-JP" altLang="en-US"/>
          </a:p>
        </p:txBody>
      </p:sp>
      <p:sp>
        <p:nvSpPr>
          <p:cNvPr id="3" name="図プレースホルダ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ja-JP" altLang="en-US" smtClean="0"/>
              <a:t>アイコンをクリックして図を追加</a:t>
            </a:r>
            <a:endParaRPr kumimoji="0" lang="en-US" dirty="0"/>
          </a:p>
        </p:txBody>
      </p:sp>
      <p:sp>
        <p:nvSpPr>
          <p:cNvPr id="10" name="フリーフォーム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フリーフォーム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フリーフォーム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フリーフォーム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タイトル プレースホルダ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ja-JP" altLang="en-US" smtClean="0"/>
              <a:t>マスタ タイトルの書式設定</a:t>
            </a:r>
            <a:endParaRPr kumimoji="0" lang="en-US"/>
          </a:p>
        </p:txBody>
      </p:sp>
      <p:sp>
        <p:nvSpPr>
          <p:cNvPr id="30" name="テキスト プレースホルダ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ja-JP" altLang="en-US" smtClean="0"/>
              <a:t>マスタ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0" name="日付プレースホルダ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39182A6-760C-47B2-A06F-684FD5AF4D78}" type="datetimeFigureOut">
              <a:rPr kumimoji="1" lang="ja-JP" altLang="en-US" smtClean="0"/>
              <a:pPr/>
              <a:t>2013/11/30</a:t>
            </a:fld>
            <a:endParaRPr kumimoji="1" lang="ja-JP" altLang="en-US"/>
          </a:p>
        </p:txBody>
      </p:sp>
      <p:sp>
        <p:nvSpPr>
          <p:cNvPr id="22" name="フッター プレースホルダ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kumimoji="1" lang="ja-JP" altLang="en-US"/>
          </a:p>
        </p:txBody>
      </p:sp>
      <p:sp>
        <p:nvSpPr>
          <p:cNvPr id="18" name="スライド番号プレースホルダ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8BA7A10-9BCE-49D9-A361-818DBC04BAC3}" type="slidenum">
              <a:rPr kumimoji="1" lang="ja-JP" altLang="en-US" smtClean="0"/>
              <a:pPr/>
              <a:t>‹#›</a:t>
            </a:fld>
            <a:endParaRPr kumimoji="1" lang="ja-JP" altLang="en-US"/>
          </a:p>
        </p:txBody>
      </p:sp>
      <p:grpSp>
        <p:nvGrpSpPr>
          <p:cNvPr id="2" name="グループ化 1"/>
          <p:cNvGrpSpPr/>
          <p:nvPr/>
        </p:nvGrpSpPr>
        <p:grpSpPr>
          <a:xfrm>
            <a:off x="-19017" y="202408"/>
            <a:ext cx="9180548" cy="649224"/>
            <a:chOff x="-19045" y="216550"/>
            <a:chExt cx="9180548" cy="649224"/>
          </a:xfrm>
        </p:grpSpPr>
        <p:sp>
          <p:nvSpPr>
            <p:cNvPr id="12" name="フリーフォーム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フリーフォーム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l" rtl="0" eaLnBrk="1" latinLnBrk="0" hangingPunct="1">
        <a:spcBef>
          <a:spcPct val="0"/>
        </a:spcBef>
        <a:buNone/>
        <a:defRPr kumimoji="1"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2.emf"/><Relationship Id="rId4"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iryo.sanyo.oni.co.jp/contents/images/450/c2011093010530150_1.jpg"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3779912" y="4509120"/>
            <a:ext cx="4752528" cy="2016224"/>
          </a:xfrm>
        </p:spPr>
        <p:txBody>
          <a:bodyPr>
            <a:normAutofit/>
          </a:bodyPr>
          <a:lstStyle/>
          <a:p>
            <a:pPr algn="l"/>
            <a:r>
              <a:rPr lang="ja-JP" altLang="en-US" sz="2400" b="1" dirty="0" smtClean="0">
                <a:latin typeface="HG丸ｺﾞｼｯｸM-PRO" panose="020F0600000000000000" pitchFamily="50" charset="-128"/>
                <a:ea typeface="HG丸ｺﾞｼｯｸM-PRO" panose="020F0600000000000000" pitchFamily="50" charset="-128"/>
              </a:rPr>
              <a:t>島根益田がんケアサロン代表　</a:t>
            </a:r>
            <a:endParaRPr lang="en-US" altLang="ja-JP" sz="2400" b="1" dirty="0" smtClean="0">
              <a:latin typeface="HG丸ｺﾞｼｯｸM-PRO" panose="020F0600000000000000" pitchFamily="50" charset="-128"/>
              <a:ea typeface="HG丸ｺﾞｼｯｸM-PRO" panose="020F0600000000000000" pitchFamily="50" charset="-128"/>
            </a:endParaRPr>
          </a:p>
          <a:p>
            <a:pPr algn="l"/>
            <a:r>
              <a:rPr lang="ja-JP" altLang="en-US" sz="2400" b="1" dirty="0" smtClean="0">
                <a:latin typeface="HG丸ｺﾞｼｯｸM-PRO" panose="020F0600000000000000" pitchFamily="50" charset="-128"/>
                <a:ea typeface="HG丸ｺﾞｼｯｸM-PRO" panose="020F0600000000000000" pitchFamily="50" charset="-128"/>
              </a:rPr>
              <a:t>島根がんサロン支援塾   塾長　</a:t>
            </a:r>
            <a:endParaRPr lang="en-US" altLang="ja-JP" sz="2400" b="1" dirty="0" smtClean="0">
              <a:latin typeface="HG丸ｺﾞｼｯｸM-PRO" panose="020F0600000000000000" pitchFamily="50" charset="-128"/>
              <a:ea typeface="HG丸ｺﾞｼｯｸM-PRO" panose="020F0600000000000000" pitchFamily="50" charset="-128"/>
            </a:endParaRPr>
          </a:p>
          <a:p>
            <a:pPr algn="l"/>
            <a:r>
              <a:rPr lang="ja-JP" altLang="en-US" sz="2400" b="1" dirty="0" smtClean="0">
                <a:latin typeface="HG丸ｺﾞｼｯｸM-PRO" panose="020F0600000000000000" pitchFamily="50" charset="-128"/>
                <a:ea typeface="HG丸ｺﾞｼｯｸM-PRO" panose="020F0600000000000000" pitchFamily="50" charset="-128"/>
              </a:rPr>
              <a:t>前島根県がん対策推進協議会委員</a:t>
            </a:r>
            <a:endParaRPr lang="en-US" altLang="ja-JP" sz="2400" b="1" dirty="0" smtClean="0">
              <a:latin typeface="HG丸ｺﾞｼｯｸM-PRO" panose="020F0600000000000000" pitchFamily="50" charset="-128"/>
              <a:ea typeface="HG丸ｺﾞｼｯｸM-PRO" panose="020F0600000000000000" pitchFamily="50" charset="-128"/>
            </a:endParaRPr>
          </a:p>
          <a:p>
            <a:pPr algn="l"/>
            <a:r>
              <a:rPr lang="ja-JP" altLang="en-US" sz="2400" b="1" dirty="0" smtClean="0">
                <a:latin typeface="HG丸ｺﾞｼｯｸM-PRO" panose="020F0600000000000000" pitchFamily="50" charset="-128"/>
                <a:ea typeface="HG丸ｺﾞｼｯｸM-PRO" panose="020F0600000000000000" pitchFamily="50" charset="-128"/>
              </a:rPr>
              <a:t>前島根県総合教育審議会委員</a:t>
            </a:r>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4" name="角丸四角形 3"/>
          <p:cNvSpPr/>
          <p:nvPr/>
        </p:nvSpPr>
        <p:spPr>
          <a:xfrm>
            <a:off x="683568" y="1412776"/>
            <a:ext cx="7848872" cy="2520280"/>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ja-JP" altLang="en-US" sz="4000" b="1" dirty="0">
                <a:solidFill>
                  <a:schemeClr val="accent1">
                    <a:lumMod val="50000"/>
                  </a:schemeClr>
                </a:solidFill>
                <a:latin typeface="HG丸ｺﾞｼｯｸM-PRO" panose="020F0600000000000000" pitchFamily="50" charset="-128"/>
                <a:ea typeface="HG丸ｺﾞｼｯｸM-PRO" panose="020F0600000000000000" pitchFamily="50" charset="-128"/>
              </a:rPr>
              <a:t>がんサロンの開設・</a:t>
            </a:r>
            <a:r>
              <a:rPr lang="ja-JP" altLang="en-US" sz="40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運営</a:t>
            </a:r>
            <a:r>
              <a:rPr lang="ja-JP" altLang="en-US" sz="4000" b="1" dirty="0">
                <a:solidFill>
                  <a:schemeClr val="accent1">
                    <a:lumMod val="50000"/>
                  </a:schemeClr>
                </a:solidFill>
                <a:latin typeface="HG丸ｺﾞｼｯｸM-PRO" panose="020F0600000000000000" pitchFamily="50" charset="-128"/>
                <a:ea typeface="HG丸ｺﾞｼｯｸM-PRO" panose="020F0600000000000000" pitchFamily="50" charset="-128"/>
              </a:rPr>
              <a:t/>
            </a:r>
            <a:br>
              <a:rPr lang="ja-JP" altLang="en-US" sz="4000" b="1" dirty="0">
                <a:solidFill>
                  <a:schemeClr val="accent1">
                    <a:lumMod val="50000"/>
                  </a:schemeClr>
                </a:solidFill>
                <a:latin typeface="HG丸ｺﾞｼｯｸM-PRO" panose="020F0600000000000000" pitchFamily="50" charset="-128"/>
                <a:ea typeface="HG丸ｺﾞｼｯｸM-PRO" panose="020F0600000000000000" pitchFamily="50" charset="-128"/>
              </a:rPr>
            </a:br>
            <a:r>
              <a:rPr lang="ja-JP" altLang="en-US" sz="4000" b="1" dirty="0">
                <a:solidFill>
                  <a:schemeClr val="accent1">
                    <a:lumMod val="50000"/>
                  </a:schemeClr>
                </a:solidFill>
                <a:latin typeface="HG丸ｺﾞｼｯｸM-PRO" panose="020F0600000000000000" pitchFamily="50" charset="-128"/>
                <a:ea typeface="HG丸ｺﾞｼｯｸM-PRO" panose="020F0600000000000000" pitchFamily="50" charset="-128"/>
              </a:rPr>
              <a:t>島根県から広がった</a:t>
            </a:r>
            <a:r>
              <a:rPr lang="ja-JP" altLang="en-US" sz="40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波</a:t>
            </a:r>
            <a:endParaRPr lang="en-US" altLang="ja-JP" sz="40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lgn="ctr">
              <a:spcAft>
                <a:spcPts val="1800"/>
              </a:spcAft>
            </a:pPr>
            <a:r>
              <a:rPr lang="ja-JP" altLang="en-US" sz="3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～１０位</a:t>
            </a:r>
            <a:r>
              <a:rPr lang="ja-JP" altLang="en-US" sz="3200" b="1" dirty="0">
                <a:solidFill>
                  <a:schemeClr val="accent1">
                    <a:lumMod val="50000"/>
                  </a:schemeClr>
                </a:solidFill>
                <a:latin typeface="HG丸ｺﾞｼｯｸM-PRO" panose="020F0600000000000000" pitchFamily="50" charset="-128"/>
                <a:ea typeface="HG丸ｺﾞｼｯｸM-PRO" panose="020F0600000000000000" pitchFamily="50" charset="-128"/>
              </a:rPr>
              <a:t>１体から得るものとは～ </a:t>
            </a:r>
            <a:endParaRPr kumimoji="1" lang="ja-JP" altLang="en-US" sz="32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67544" y="1305342"/>
            <a:ext cx="8424936" cy="5292010"/>
          </a:xfrm>
        </p:spPr>
        <p:txBody>
          <a:bodyPr>
            <a:noAutofit/>
          </a:bodyPr>
          <a:lstStyle/>
          <a:p>
            <a:pPr>
              <a:spcBef>
                <a:spcPts val="0"/>
              </a:spcBef>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・メディアとの協調</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　ネタが必要</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kumimoji="1"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・行政への要望、提案</a:t>
            </a:r>
            <a:endParaRPr kumimoji="1"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a:t>
            </a:r>
            <a:r>
              <a:rPr kumimoji="1"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最初</a:t>
            </a: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は効果なし。後に協力体制</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・県議会　　　　→　情報提供と要望、提案と訪問　　　</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・医療現場　　　→　説明と理解とフアンつくり</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・産業界　　　　→　仕掛け、仕組み、募金　</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・教育（看護教育、学校教育、企業教育）</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・宗教学　・建築学　・人生学　を追加する</a:t>
            </a:r>
            <a:endParaRPr kumimoji="1"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sp>
        <p:nvSpPr>
          <p:cNvPr id="4" name="正方形/長方形 3"/>
          <p:cNvSpPr/>
          <p:nvPr/>
        </p:nvSpPr>
        <p:spPr>
          <a:xfrm>
            <a:off x="2286000" y="1305342"/>
            <a:ext cx="4572000" cy="646331"/>
          </a:xfrm>
          <a:prstGeom prst="rect">
            <a:avLst/>
          </a:prstGeom>
        </p:spPr>
        <p:txBody>
          <a:bodyPr>
            <a:spAutoFit/>
          </a:bodyPr>
          <a:lstStyle/>
          <a:p>
            <a:pPr>
              <a:buNone/>
            </a:pPr>
            <a:endParaRPr lang="en-US" altLang="ja-JP" b="1" dirty="0" smtClean="0">
              <a:solidFill>
                <a:srgbClr val="C00000"/>
              </a:solidFill>
            </a:endParaRPr>
          </a:p>
          <a:p>
            <a:pPr>
              <a:buNone/>
            </a:pPr>
            <a:r>
              <a:rPr lang="ja-JP" altLang="en-US" b="1" dirty="0" smtClean="0"/>
              <a:t>　　　　</a:t>
            </a:r>
            <a:endParaRPr lang="ja-JP" altLang="en-US" b="1" dirty="0"/>
          </a:p>
        </p:txBody>
      </p:sp>
      <p:sp>
        <p:nvSpPr>
          <p:cNvPr id="6" name="角丸四角形 5"/>
          <p:cNvSpPr/>
          <p:nvPr/>
        </p:nvSpPr>
        <p:spPr>
          <a:xfrm>
            <a:off x="323528" y="260648"/>
            <a:ext cx="4248472"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j-ea"/>
                <a:ea typeface="+mj-ea"/>
              </a:rPr>
              <a:t>３．私の行動順序</a:t>
            </a:r>
          </a:p>
        </p:txBody>
      </p:sp>
      <p:cxnSp>
        <p:nvCxnSpPr>
          <p:cNvPr id="8" name="直線コネクタ 7"/>
          <p:cNvCxnSpPr/>
          <p:nvPr/>
        </p:nvCxnSpPr>
        <p:spPr>
          <a:xfrm>
            <a:off x="683568" y="5373216"/>
            <a:ext cx="78488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67544" y="1196752"/>
            <a:ext cx="8229600" cy="5472608"/>
          </a:xfrm>
        </p:spPr>
        <p:txBody>
          <a:bodyPr>
            <a:normAutofit/>
          </a:bodyPr>
          <a:lstStyle/>
          <a:p>
            <a:pPr algn="ctr">
              <a:spcBef>
                <a:spcPts val="0"/>
              </a:spcBef>
              <a:spcAft>
                <a:spcPts val="1200"/>
              </a:spcAft>
              <a:buNone/>
            </a:pPr>
            <a:r>
              <a:rPr lang="ja-JP" altLang="en-US" sz="3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＜全国初の取り組み＞</a:t>
            </a:r>
            <a:endParaRPr lang="en-US" altLang="ja-JP" sz="32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・話題性は大きかった（チャンスをつくること）</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・サロン開設ごとに記事にしてもらったことが大きい</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・各社の記者の名前を知っていますか？</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・これまでに書いてもらった記事にコメントをする</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・時々メール交換をする</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・移動があれば、その先を追っかける</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・各種イベントを企画、実施で取り上げる</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・さらに　学会、研究会、講演会に</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参加して話題を作る</a:t>
            </a:r>
            <a:endParaRPr kumimoji="1"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pic>
        <p:nvPicPr>
          <p:cNvPr id="4" name="Picture 3" descr="C:\Documents and Settings\w3610007\Local Settings\Temporary Internet Files\Content.IE5\U7PJ7V15\MP900308984[1].jpg"/>
          <p:cNvPicPr>
            <a:picLocks noChangeAspect="1" noChangeArrowheads="1"/>
          </p:cNvPicPr>
          <p:nvPr/>
        </p:nvPicPr>
        <p:blipFill>
          <a:blip r:embed="rId3" cstate="print"/>
          <a:srcRect/>
          <a:stretch>
            <a:fillRect/>
          </a:stretch>
        </p:blipFill>
        <p:spPr bwMode="auto">
          <a:xfrm flipH="1">
            <a:off x="6660232" y="4005064"/>
            <a:ext cx="1872208" cy="2448273"/>
          </a:xfrm>
          <a:prstGeom prst="rect">
            <a:avLst/>
          </a:prstGeom>
          <a:noFill/>
        </p:spPr>
      </p:pic>
      <p:sp>
        <p:nvSpPr>
          <p:cNvPr id="5" name="角丸四角形 4"/>
          <p:cNvSpPr/>
          <p:nvPr/>
        </p:nvSpPr>
        <p:spPr>
          <a:xfrm>
            <a:off x="323528" y="260648"/>
            <a:ext cx="6552728"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j-ea"/>
                <a:ea typeface="+mj-ea"/>
              </a:rPr>
              <a:t>４．メデイアとどう付き合うか？</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u-shimane07\My Documents\My Pictures\画像 550.jpg"/>
          <p:cNvPicPr>
            <a:picLocks noGrp="1" noChangeAspect="1" noChangeArrowheads="1"/>
          </p:cNvPicPr>
          <p:nvPr>
            <p:ph idx="1"/>
          </p:nvPr>
        </p:nvPicPr>
        <p:blipFill>
          <a:blip r:embed="rId3" cstate="print"/>
          <a:srcRect/>
          <a:stretch>
            <a:fillRect/>
          </a:stretch>
        </p:blipFill>
        <p:spPr bwMode="auto">
          <a:xfrm>
            <a:off x="675363" y="1196751"/>
            <a:ext cx="7857077" cy="5305205"/>
          </a:xfrm>
          <a:prstGeom prst="rect">
            <a:avLst/>
          </a:prstGeom>
          <a:noFill/>
        </p:spPr>
      </p:pic>
      <p:sp>
        <p:nvSpPr>
          <p:cNvPr id="4" name="角丸四角形 3"/>
          <p:cNvSpPr/>
          <p:nvPr/>
        </p:nvSpPr>
        <p:spPr>
          <a:xfrm>
            <a:off x="323528" y="260648"/>
            <a:ext cx="7560840"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j-ea"/>
                <a:ea typeface="+mj-ea"/>
              </a:rPr>
              <a:t>鳥越俊太郎氏との対談（中央公論）</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539552" y="1196752"/>
            <a:ext cx="8229600" cy="5112568"/>
          </a:xfrm>
        </p:spPr>
        <p:txBody>
          <a:bodyPr>
            <a:noAutofit/>
          </a:bodyPr>
          <a:lstStyle/>
          <a:p>
            <a:pPr marL="274320" lvl="8" indent="-274320">
              <a:spcBef>
                <a:spcPts val="0"/>
              </a:spcBef>
              <a:spcAft>
                <a:spcPts val="1200"/>
              </a:spcAft>
              <a:buClr>
                <a:schemeClr val="accent3"/>
              </a:buClr>
              <a:buSzPct val="95000"/>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a:t>
            </a:r>
            <a:r>
              <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NO</a:t>
            </a: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」の返事を糧にする</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・「検討します」「善処します」「ちょっと待ってください」をあてにしない</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・合同記者会見を行う</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・テーブルを除けて横並びで話をする</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・厚生労働省にルートを作る　</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・患者サロンに行政も参加してもらう</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（患者のホームグラウンド）</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・医療は患者主導であることを常に口にすること</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・患者が持つ他県の情報を提供する</a:t>
            </a:r>
            <a:endParaRPr kumimoji="1"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sp>
        <p:nvSpPr>
          <p:cNvPr id="5" name="角丸四角形 4"/>
          <p:cNvSpPr/>
          <p:nvPr/>
        </p:nvSpPr>
        <p:spPr>
          <a:xfrm>
            <a:off x="323528" y="260648"/>
            <a:ext cx="5328592"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j-ea"/>
                <a:ea typeface="+mj-ea"/>
              </a:rPr>
              <a:t>５．行政との付き合い方</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611560" y="1196752"/>
            <a:ext cx="8064896" cy="5544616"/>
          </a:xfrm>
        </p:spPr>
        <p:txBody>
          <a:bodyPr>
            <a:normAutofit/>
          </a:bodyPr>
          <a:lstStyle/>
          <a:p>
            <a:pPr>
              <a:spcBef>
                <a:spcPts val="0"/>
              </a:spcBef>
              <a:buNone/>
            </a:pPr>
            <a:r>
              <a:rPr kumimoji="1"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・がん対策推進条例を造るよう要望（２４項目の提出）</a:t>
            </a:r>
            <a:endParaRPr kumimoji="1" lang="en-US" altLang="ja-JP"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600"/>
              </a:spcAft>
              <a:buNone/>
            </a:pPr>
            <a:r>
              <a:rPr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２００６年２月</a:t>
            </a:r>
            <a:endParaRPr lang="en-US" altLang="ja-JP"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600"/>
              </a:spcAft>
              <a:buNone/>
            </a:pPr>
            <a:r>
              <a:rPr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・「ＮＯ」冷たい返事　　　　　　　　　６月返事</a:t>
            </a:r>
            <a:endParaRPr lang="en-US" altLang="ja-JP"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600"/>
              </a:spcAft>
              <a:buNone/>
            </a:pPr>
            <a:r>
              <a:rPr kumimoji="1"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・県議の行動の早さ</a:t>
            </a:r>
            <a:endParaRPr kumimoji="1" lang="en-US" altLang="ja-JP"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600"/>
              </a:spcAft>
              <a:buNone/>
            </a:pPr>
            <a:r>
              <a:rPr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・がん対策推進条例の制定          　　　　９月</a:t>
            </a:r>
            <a:endParaRPr kumimoji="1" lang="en-US" altLang="ja-JP"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・すぐに　ハードルの高い数値目標提出（期限付き）</a:t>
            </a:r>
            <a:endParaRPr lang="en-US" altLang="ja-JP"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600"/>
              </a:spcAft>
              <a:buNone/>
            </a:pPr>
            <a:r>
              <a:rPr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２００８年３月</a:t>
            </a:r>
            <a:endParaRPr lang="en-US" altLang="ja-JP"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600"/>
              </a:spcAft>
              <a:buNone/>
            </a:pPr>
            <a:r>
              <a:rPr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・都道府県がん対策推進計画策定スタート</a:t>
            </a:r>
            <a:endParaRPr lang="en-US" altLang="ja-JP"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600"/>
              </a:spcAft>
              <a:buNone/>
            </a:pPr>
            <a:r>
              <a:rPr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　高い数値目標が県の目標値に　　　　　　　　　　</a:t>
            </a:r>
            <a:endParaRPr lang="en-US" altLang="ja-JP"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600"/>
              </a:spcAft>
              <a:buNone/>
            </a:pPr>
            <a:r>
              <a:rPr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・がん受診率の目標値の変更（男子）２０％⇒２６％</a:t>
            </a:r>
            <a:endParaRPr lang="en-US" altLang="ja-JP"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600"/>
              </a:spcAft>
              <a:buNone/>
            </a:pPr>
            <a:r>
              <a:rPr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（国の目標値を超える数値）　　　　　　　　　　　　　　　　</a:t>
            </a:r>
            <a:endParaRPr lang="en-US" altLang="ja-JP"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600"/>
              </a:spcAft>
              <a:buNone/>
            </a:pPr>
            <a:r>
              <a:rPr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・がん対策推進協議会での患者発言数　⇒　論文に</a:t>
            </a:r>
            <a:endParaRPr lang="en-US" altLang="ja-JP"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600"/>
              </a:spcAft>
              <a:buNone/>
            </a:pPr>
            <a:r>
              <a:rPr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・部会のメンバーに国、委員を入れた（２００７年度から）</a:t>
            </a:r>
            <a:endParaRPr kumimoji="1" lang="ja-JP" altLang="en-US" sz="22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sp>
        <p:nvSpPr>
          <p:cNvPr id="4" name="角丸四角形 3"/>
          <p:cNvSpPr/>
          <p:nvPr/>
        </p:nvSpPr>
        <p:spPr>
          <a:xfrm>
            <a:off x="323528" y="260648"/>
            <a:ext cx="6120680"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j-ea"/>
                <a:ea typeface="+mj-ea"/>
              </a:rPr>
              <a:t>行政への初期行動あれこれ</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u-shimane07\My Documents\My Pictures\画像 896.jpg"/>
          <p:cNvPicPr>
            <a:picLocks noGrp="1" noChangeAspect="1" noChangeArrowheads="1"/>
          </p:cNvPicPr>
          <p:nvPr>
            <p:ph idx="1"/>
          </p:nvPr>
        </p:nvPicPr>
        <p:blipFill rotWithShape="1">
          <a:blip r:embed="rId2" cstate="print"/>
          <a:srcRect t="4971"/>
          <a:stretch/>
        </p:blipFill>
        <p:spPr bwMode="auto">
          <a:xfrm>
            <a:off x="539552" y="1196752"/>
            <a:ext cx="8136904" cy="5426614"/>
          </a:xfrm>
          <a:prstGeom prst="rect">
            <a:avLst/>
          </a:prstGeom>
          <a:noFill/>
        </p:spPr>
      </p:pic>
      <p:sp>
        <p:nvSpPr>
          <p:cNvPr id="4" name="角丸四角形 3"/>
          <p:cNvSpPr/>
          <p:nvPr/>
        </p:nvSpPr>
        <p:spPr>
          <a:xfrm>
            <a:off x="323528" y="260648"/>
            <a:ext cx="6408712"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j-ea"/>
                <a:ea typeface="+mj-ea"/>
              </a:rPr>
              <a:t>行政に出した初めての提案書</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u-shimane07\My Documents\My Pictures\画像 898.jpg"/>
          <p:cNvPicPr>
            <a:picLocks noGrp="1" noChangeAspect="1" noChangeArrowheads="1"/>
          </p:cNvPicPr>
          <p:nvPr>
            <p:ph idx="1"/>
          </p:nvPr>
        </p:nvPicPr>
        <p:blipFill rotWithShape="1">
          <a:blip r:embed="rId3" cstate="print"/>
          <a:srcRect l="1449" t="48744" r="7421"/>
          <a:stretch/>
        </p:blipFill>
        <p:spPr bwMode="auto">
          <a:xfrm>
            <a:off x="3275856" y="1844824"/>
            <a:ext cx="5577840" cy="4777051"/>
          </a:xfrm>
          <a:prstGeom prst="rect">
            <a:avLst/>
          </a:prstGeom>
          <a:noFill/>
        </p:spPr>
      </p:pic>
      <p:sp>
        <p:nvSpPr>
          <p:cNvPr id="4" name="角丸四角形 3"/>
          <p:cNvSpPr/>
          <p:nvPr/>
        </p:nvSpPr>
        <p:spPr>
          <a:xfrm>
            <a:off x="323528" y="260648"/>
            <a:ext cx="6264696"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j-ea"/>
                <a:ea typeface="+mj-ea"/>
              </a:rPr>
              <a:t>要望に対して　「ＮＯ」の返事</a:t>
            </a:r>
          </a:p>
        </p:txBody>
      </p:sp>
      <p:pic>
        <p:nvPicPr>
          <p:cNvPr id="6" name="Picture 2" descr="C:\Documents and Settings\u-shimane07\My Documents\My Pictures\画像 898.jpg"/>
          <p:cNvPicPr>
            <a:picLocks noChangeAspect="1" noChangeArrowheads="1"/>
          </p:cNvPicPr>
          <p:nvPr/>
        </p:nvPicPr>
        <p:blipFill rotWithShape="1">
          <a:blip r:embed="rId3" cstate="print"/>
          <a:srcRect l="5385" t="3278" r="1990" b="50000"/>
          <a:stretch/>
        </p:blipFill>
        <p:spPr bwMode="auto">
          <a:xfrm>
            <a:off x="323528" y="1124744"/>
            <a:ext cx="5669280" cy="4354505"/>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u-shimane07\My Documents\My Pictures\画像 905.jpg"/>
          <p:cNvPicPr>
            <a:picLocks noGrp="1" noChangeAspect="1" noChangeArrowheads="1"/>
          </p:cNvPicPr>
          <p:nvPr>
            <p:ph idx="1"/>
          </p:nvPr>
        </p:nvPicPr>
        <p:blipFill rotWithShape="1">
          <a:blip r:embed="rId3" cstate="print"/>
          <a:srcRect r="8639"/>
          <a:stretch/>
        </p:blipFill>
        <p:spPr bwMode="auto">
          <a:xfrm>
            <a:off x="539552" y="1140762"/>
            <a:ext cx="8064897" cy="5456589"/>
          </a:xfrm>
          <a:prstGeom prst="rect">
            <a:avLst/>
          </a:prstGeom>
          <a:noFill/>
        </p:spPr>
      </p:pic>
      <p:sp>
        <p:nvSpPr>
          <p:cNvPr id="5" name="角丸四角形 4"/>
          <p:cNvSpPr/>
          <p:nvPr/>
        </p:nvSpPr>
        <p:spPr>
          <a:xfrm>
            <a:off x="323528" y="260648"/>
            <a:ext cx="6984776"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j-ea"/>
                <a:ea typeface="+mj-ea"/>
              </a:rPr>
              <a:t>全国初　県議会でがん条例制定</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写真整理済み\2011.03.08がん対策推進協議会\画像 1439.jpg"/>
          <p:cNvPicPr>
            <a:picLocks noGrp="1" noChangeAspect="1" noChangeArrowheads="1"/>
          </p:cNvPicPr>
          <p:nvPr>
            <p:ph idx="1"/>
          </p:nvPr>
        </p:nvPicPr>
        <p:blipFill>
          <a:blip r:embed="rId2" cstate="print"/>
          <a:srcRect/>
          <a:stretch>
            <a:fillRect/>
          </a:stretch>
        </p:blipFill>
        <p:spPr bwMode="auto">
          <a:xfrm>
            <a:off x="539552" y="1196751"/>
            <a:ext cx="8136904" cy="5447017"/>
          </a:xfrm>
          <a:prstGeom prst="rect">
            <a:avLst/>
          </a:prstGeom>
          <a:noFill/>
        </p:spPr>
      </p:pic>
      <p:sp>
        <p:nvSpPr>
          <p:cNvPr id="4" name="角丸四角形 3"/>
          <p:cNvSpPr/>
          <p:nvPr/>
        </p:nvSpPr>
        <p:spPr>
          <a:xfrm>
            <a:off x="323528" y="260648"/>
            <a:ext cx="7056784"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j-ea"/>
                <a:ea typeface="+mj-ea"/>
              </a:rPr>
              <a:t>がん対策推進協議会に参加して</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04736" y="1340768"/>
            <a:ext cx="2308151" cy="578328"/>
          </a:xfrm>
        </p:spPr>
        <p:txBody>
          <a:bodyPr anchor="ctr" anchorCtr="0">
            <a:noAutofit/>
          </a:bodyPr>
          <a:lstStyle/>
          <a:p>
            <a:pPr algn="ctr"/>
            <a:r>
              <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a:t>
            </a: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村下先生作</a:t>
            </a:r>
            <a:r>
              <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a:t>
            </a:r>
            <a:endParaRPr kumimoji="1"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sp>
        <p:nvSpPr>
          <p:cNvPr id="5" name="角丸四角形 4"/>
          <p:cNvSpPr/>
          <p:nvPr/>
        </p:nvSpPr>
        <p:spPr>
          <a:xfrm>
            <a:off x="323528" y="260648"/>
            <a:ext cx="8280920" cy="108012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latin typeface="+mj-ea"/>
                <a:ea typeface="+mj-ea"/>
              </a:rPr>
              <a:t>行政関係者と</a:t>
            </a:r>
            <a:endParaRPr lang="en-US" altLang="ja-JP" sz="3200" dirty="0">
              <a:latin typeface="+mj-ea"/>
              <a:ea typeface="+mj-ea"/>
            </a:endParaRPr>
          </a:p>
          <a:p>
            <a:pPr algn="ctr"/>
            <a:r>
              <a:rPr lang="ja-JP" altLang="en-US" sz="3200" dirty="0">
                <a:latin typeface="+mj-ea"/>
                <a:ea typeface="+mj-ea"/>
              </a:rPr>
              <a:t>よいコミュニケーションを取るための５カ条</a:t>
            </a:r>
          </a:p>
        </p:txBody>
      </p:sp>
      <p:sp>
        <p:nvSpPr>
          <p:cNvPr id="6" name="コンテンツ プレースホルダ 7"/>
          <p:cNvSpPr txBox="1">
            <a:spLocks/>
          </p:cNvSpPr>
          <p:nvPr/>
        </p:nvSpPr>
        <p:spPr>
          <a:xfrm>
            <a:off x="395536" y="1916832"/>
            <a:ext cx="8352928" cy="4752528"/>
          </a:xfrm>
          <a:prstGeom prst="roundRect">
            <a:avLst>
              <a:gd name="adj" fmla="val 9544"/>
            </a:avLst>
          </a:prstGeom>
          <a:solidFill>
            <a:schemeClr val="accent1">
              <a:lumMod val="20000"/>
              <a:lumOff val="80000"/>
            </a:schemeClr>
          </a:solidFill>
          <a:ln w="9525" cap="flat" cmpd="sng" algn="ctr">
            <a:noFill/>
            <a:prstDash val="solid"/>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vert="horz" rtlCol="0" anchor="ctr" anchorCtr="1">
            <a:noAutofit/>
          </a:bodyPr>
          <a:lstStyle>
            <a:lvl1pPr marL="274320" indent="-274320" algn="l" rtl="0" eaLnBrk="1" latinLnBrk="0" hangingPunct="1">
              <a:spcBef>
                <a:spcPct val="20000"/>
              </a:spcBef>
              <a:buClr>
                <a:schemeClr val="accent3"/>
              </a:buClr>
              <a:buSzPct val="95000"/>
              <a:buFont typeface="Wingdings 2"/>
              <a:buChar char=""/>
              <a:defRPr kumimoji="1" sz="2600" kern="1200">
                <a:solidFill>
                  <a:schemeClr val="dk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dk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dk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dk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dk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dk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dk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dk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dk1"/>
                </a:solidFill>
                <a:latin typeface="+mn-lt"/>
                <a:ea typeface="+mn-ea"/>
                <a:cs typeface="+mn-cs"/>
              </a:defRPr>
            </a:lvl9pPr>
          </a:lstStyle>
          <a:p>
            <a:pPr>
              <a:lnSpc>
                <a:spcPct val="120000"/>
              </a:lnSpc>
              <a:spcBef>
                <a:spcPts val="0"/>
              </a:spcBef>
              <a:spcAft>
                <a:spcPts val="600"/>
              </a:spcAft>
              <a:buNone/>
            </a:pPr>
            <a:r>
              <a:rPr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第１条</a:t>
            </a:r>
            <a:r>
              <a:rPr lang="ja-JP" altLang="en-US" sz="2200" b="1" dirty="0">
                <a:solidFill>
                  <a:schemeClr val="accent1">
                    <a:lumMod val="50000"/>
                  </a:schemeClr>
                </a:solidFill>
                <a:latin typeface="HG丸ｺﾞｼｯｸM-PRO" panose="020F0600000000000000" pitchFamily="50" charset="-128"/>
                <a:ea typeface="HG丸ｺﾞｼｯｸM-PRO" panose="020F0600000000000000" pitchFamily="50" charset="-128"/>
              </a:rPr>
              <a:t>　担当課には、</a:t>
            </a:r>
            <a:r>
              <a:rPr lang="ja-JP" altLang="en-US" sz="2200" b="1" dirty="0">
                <a:solidFill>
                  <a:srgbClr val="FF0000"/>
                </a:solidFill>
                <a:latin typeface="HG丸ｺﾞｼｯｸM-PRO" panose="020F0600000000000000" pitchFamily="50" charset="-128"/>
                <a:ea typeface="HG丸ｺﾞｼｯｸM-PRO" panose="020F0600000000000000" pitchFamily="50" charset="-128"/>
              </a:rPr>
              <a:t>繰り返し、何度も</a:t>
            </a:r>
            <a:r>
              <a:rPr lang="ja-JP" altLang="en-US" sz="2200" b="1" dirty="0">
                <a:solidFill>
                  <a:schemeClr val="accent1">
                    <a:lumMod val="50000"/>
                  </a:schemeClr>
                </a:solidFill>
                <a:latin typeface="HG丸ｺﾞｼｯｸM-PRO" panose="020F0600000000000000" pitchFamily="50" charset="-128"/>
                <a:ea typeface="HG丸ｺﾞｼｯｸM-PRO" panose="020F0600000000000000" pitchFamily="50" charset="-128"/>
              </a:rPr>
              <a:t>足を運ぶ</a:t>
            </a:r>
            <a:endParaRPr lang="en-US" altLang="ja-JP" sz="22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a:p>
            <a:pPr>
              <a:lnSpc>
                <a:spcPct val="120000"/>
              </a:lnSpc>
              <a:spcBef>
                <a:spcPts val="0"/>
              </a:spcBef>
              <a:buNone/>
            </a:pPr>
            <a:r>
              <a:rPr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第２条</a:t>
            </a:r>
            <a:r>
              <a:rPr lang="ja-JP" altLang="en-US" sz="2200" b="1" dirty="0">
                <a:solidFill>
                  <a:schemeClr val="accent1">
                    <a:lumMod val="50000"/>
                  </a:schemeClr>
                </a:solidFill>
                <a:latin typeface="HG丸ｺﾞｼｯｸM-PRO" panose="020F0600000000000000" pitchFamily="50" charset="-128"/>
                <a:ea typeface="HG丸ｺﾞｼｯｸM-PRO" panose="020F0600000000000000" pitchFamily="50" charset="-128"/>
              </a:rPr>
              <a:t>　担当者には「</a:t>
            </a:r>
            <a:r>
              <a:rPr lang="ja-JP" altLang="en-US" sz="2200" b="1" dirty="0">
                <a:solidFill>
                  <a:srgbClr val="FF0000"/>
                </a:solidFill>
                <a:latin typeface="HG丸ｺﾞｼｯｸM-PRO" panose="020F0600000000000000" pitchFamily="50" charset="-128"/>
                <a:ea typeface="HG丸ｺﾞｼｯｸM-PRO" panose="020F0600000000000000" pitchFamily="50" charset="-128"/>
              </a:rPr>
              <a:t>できること</a:t>
            </a:r>
            <a:r>
              <a:rPr lang="ja-JP" altLang="en-US" sz="2200" b="1" dirty="0">
                <a:solidFill>
                  <a:schemeClr val="accent1">
                    <a:lumMod val="50000"/>
                  </a:schemeClr>
                </a:solidFill>
                <a:latin typeface="HG丸ｺﾞｼｯｸM-PRO" panose="020F0600000000000000" pitchFamily="50" charset="-128"/>
                <a:ea typeface="HG丸ｺﾞｼｯｸM-PRO" panose="020F0600000000000000" pitchFamily="50" charset="-128"/>
              </a:rPr>
              <a:t>」と「</a:t>
            </a:r>
            <a:r>
              <a:rPr lang="ja-JP" altLang="en-US" sz="2200" b="1" dirty="0">
                <a:solidFill>
                  <a:srgbClr val="FF0000"/>
                </a:solidFill>
                <a:latin typeface="HG丸ｺﾞｼｯｸM-PRO" panose="020F0600000000000000" pitchFamily="50" charset="-128"/>
                <a:ea typeface="HG丸ｺﾞｼｯｸM-PRO" panose="020F0600000000000000" pitchFamily="50" charset="-128"/>
              </a:rPr>
              <a:t>できないこと</a:t>
            </a:r>
            <a:r>
              <a:rPr lang="ja-JP" altLang="en-US" sz="2200" b="1" dirty="0">
                <a:solidFill>
                  <a:schemeClr val="accent1">
                    <a:lumMod val="50000"/>
                  </a:schemeClr>
                </a:solidFill>
                <a:latin typeface="HG丸ｺﾞｼｯｸM-PRO" panose="020F0600000000000000" pitchFamily="50" charset="-128"/>
                <a:ea typeface="HG丸ｺﾞｼｯｸM-PRO" panose="020F0600000000000000" pitchFamily="50" charset="-128"/>
              </a:rPr>
              <a:t>」</a:t>
            </a:r>
            <a:endParaRPr lang="en-US" altLang="ja-JP" sz="22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a:p>
            <a:pPr>
              <a:lnSpc>
                <a:spcPct val="120000"/>
              </a:lnSpc>
              <a:spcBef>
                <a:spcPts val="0"/>
              </a:spcBef>
              <a:spcAft>
                <a:spcPts val="600"/>
              </a:spcAft>
              <a:buNone/>
            </a:pPr>
            <a:r>
              <a:rPr lang="ja-JP" altLang="en-US" sz="2200" b="1" dirty="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ja-JP" altLang="en-US" sz="2200" b="1" dirty="0">
                <a:solidFill>
                  <a:schemeClr val="accent1">
                    <a:lumMod val="50000"/>
                  </a:schemeClr>
                </a:solidFill>
                <a:latin typeface="HG丸ｺﾞｼｯｸM-PRO" panose="020F0600000000000000" pitchFamily="50" charset="-128"/>
                <a:ea typeface="HG丸ｺﾞｼｯｸM-PRO" panose="020F0600000000000000" pitchFamily="50" charset="-128"/>
              </a:rPr>
              <a:t>　　があることを理解して担当者と話し合う　</a:t>
            </a:r>
            <a:endParaRPr lang="en-US" altLang="ja-JP" sz="22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a:p>
            <a:pPr>
              <a:lnSpc>
                <a:spcPct val="120000"/>
              </a:lnSpc>
              <a:spcBef>
                <a:spcPts val="0"/>
              </a:spcBef>
              <a:buNone/>
            </a:pPr>
            <a:r>
              <a:rPr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第３条</a:t>
            </a:r>
            <a:r>
              <a:rPr lang="ja-JP" altLang="en-US" sz="2200" b="1" dirty="0">
                <a:solidFill>
                  <a:schemeClr val="accent1">
                    <a:lumMod val="50000"/>
                  </a:schemeClr>
                </a:solidFill>
                <a:latin typeface="HG丸ｺﾞｼｯｸM-PRO" panose="020F0600000000000000" pitchFamily="50" charset="-128"/>
                <a:ea typeface="HG丸ｺﾞｼｯｸM-PRO" panose="020F0600000000000000" pitchFamily="50" charset="-128"/>
              </a:rPr>
              <a:t>　担当者が取り組んでくれたことについては、</a:t>
            </a:r>
            <a:endParaRPr lang="en-US" altLang="ja-JP" sz="22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a:p>
            <a:pPr>
              <a:lnSpc>
                <a:spcPct val="120000"/>
              </a:lnSpc>
              <a:spcBef>
                <a:spcPts val="0"/>
              </a:spcBef>
              <a:buNone/>
            </a:pPr>
            <a:r>
              <a:rPr lang="ja-JP" altLang="en-US" sz="2200" b="1" dirty="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ja-JP" altLang="en-US" sz="2200" b="1" dirty="0">
                <a:solidFill>
                  <a:schemeClr val="accent1">
                    <a:lumMod val="50000"/>
                  </a:schemeClr>
                </a:solidFill>
                <a:latin typeface="HG丸ｺﾞｼｯｸM-PRO" panose="020F0600000000000000" pitchFamily="50" charset="-128"/>
                <a:ea typeface="HG丸ｺﾞｼｯｸM-PRO" panose="020F0600000000000000" pitchFamily="50" charset="-128"/>
              </a:rPr>
              <a:t>　どんなささいなことでも「</a:t>
            </a:r>
            <a:r>
              <a:rPr lang="ja-JP" altLang="en-US" sz="2200" b="1" dirty="0">
                <a:solidFill>
                  <a:srgbClr val="FF0000"/>
                </a:solidFill>
                <a:latin typeface="HG丸ｺﾞｼｯｸM-PRO" panose="020F0600000000000000" pitchFamily="50" charset="-128"/>
                <a:ea typeface="HG丸ｺﾞｼｯｸM-PRO" panose="020F0600000000000000" pitchFamily="50" charset="-128"/>
              </a:rPr>
              <a:t>褒める</a:t>
            </a:r>
            <a:r>
              <a:rPr lang="ja-JP" altLang="en-US" sz="2200" b="1" dirty="0">
                <a:solidFill>
                  <a:schemeClr val="accent1">
                    <a:lumMod val="50000"/>
                  </a:schemeClr>
                </a:solidFill>
                <a:latin typeface="HG丸ｺﾞｼｯｸM-PRO" panose="020F0600000000000000" pitchFamily="50" charset="-128"/>
                <a:ea typeface="HG丸ｺﾞｼｯｸM-PRO" panose="020F0600000000000000" pitchFamily="50" charset="-128"/>
              </a:rPr>
              <a:t>」そして</a:t>
            </a:r>
            <a:endParaRPr lang="en-US" altLang="ja-JP" sz="22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a:p>
            <a:pPr>
              <a:lnSpc>
                <a:spcPct val="120000"/>
              </a:lnSpc>
              <a:spcBef>
                <a:spcPts val="0"/>
              </a:spcBef>
              <a:spcAft>
                <a:spcPts val="600"/>
              </a:spcAft>
              <a:buNone/>
            </a:pPr>
            <a:r>
              <a:rPr lang="ja-JP" altLang="en-US" sz="2200" b="1" dirty="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ja-JP" altLang="en-US" sz="2200" b="1" dirty="0">
                <a:solidFill>
                  <a:srgbClr val="FF0000"/>
                </a:solidFill>
                <a:latin typeface="HG丸ｺﾞｼｯｸM-PRO" panose="020F0600000000000000" pitchFamily="50" charset="-128"/>
                <a:ea typeface="HG丸ｺﾞｼｯｸM-PRO" panose="020F0600000000000000" pitchFamily="50" charset="-128"/>
              </a:rPr>
              <a:t>また一緒にやりましょう</a:t>
            </a:r>
            <a:r>
              <a:rPr lang="ja-JP" altLang="en-US" sz="2200" b="1" dirty="0">
                <a:solidFill>
                  <a:schemeClr val="accent1">
                    <a:lumMod val="50000"/>
                  </a:schemeClr>
                </a:solidFill>
                <a:latin typeface="HG丸ｺﾞｼｯｸM-PRO" panose="020F0600000000000000" pitchFamily="50" charset="-128"/>
                <a:ea typeface="HG丸ｺﾞｼｯｸM-PRO" panose="020F0600000000000000" pitchFamily="50" charset="-128"/>
              </a:rPr>
              <a:t>」と声かけを</a:t>
            </a:r>
            <a:endParaRPr lang="en-US" altLang="ja-JP" sz="22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a:p>
            <a:pPr>
              <a:lnSpc>
                <a:spcPct val="120000"/>
              </a:lnSpc>
              <a:spcBef>
                <a:spcPts val="0"/>
              </a:spcBef>
              <a:buNone/>
            </a:pPr>
            <a:r>
              <a:rPr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第４条</a:t>
            </a:r>
            <a:r>
              <a:rPr lang="ja-JP" altLang="en-US" sz="2200" b="1" dirty="0">
                <a:solidFill>
                  <a:schemeClr val="accent1">
                    <a:lumMod val="50000"/>
                  </a:schemeClr>
                </a:solidFill>
                <a:latin typeface="HG丸ｺﾞｼｯｸM-PRO" panose="020F0600000000000000" pitchFamily="50" charset="-128"/>
                <a:ea typeface="HG丸ｺﾞｼｯｸM-PRO" panose="020F0600000000000000" pitchFamily="50" charset="-128"/>
              </a:rPr>
              <a:t>　提案や要望を行う際は、</a:t>
            </a:r>
            <a:r>
              <a:rPr lang="ja-JP" altLang="en-US" sz="2200" b="1" dirty="0">
                <a:solidFill>
                  <a:srgbClr val="FF0000"/>
                </a:solidFill>
                <a:latin typeface="HG丸ｺﾞｼｯｸM-PRO" panose="020F0600000000000000" pitchFamily="50" charset="-128"/>
                <a:ea typeface="HG丸ｺﾞｼｯｸM-PRO" panose="020F0600000000000000" pitchFamily="50" charset="-128"/>
              </a:rPr>
              <a:t>団体として</a:t>
            </a:r>
            <a:r>
              <a:rPr lang="ja-JP" altLang="en-US" sz="2200" b="1" dirty="0">
                <a:solidFill>
                  <a:schemeClr val="accent1">
                    <a:lumMod val="50000"/>
                  </a:schemeClr>
                </a:solidFill>
                <a:latin typeface="HG丸ｺﾞｼｯｸM-PRO" panose="020F0600000000000000" pitchFamily="50" charset="-128"/>
                <a:ea typeface="HG丸ｺﾞｼｯｸM-PRO" panose="020F0600000000000000" pitchFamily="50" charset="-128"/>
              </a:rPr>
              <a:t>、首長、</a:t>
            </a:r>
            <a:endParaRPr lang="en-US" altLang="ja-JP" sz="22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a:p>
            <a:pPr>
              <a:lnSpc>
                <a:spcPct val="120000"/>
              </a:lnSpc>
              <a:spcBef>
                <a:spcPts val="0"/>
              </a:spcBef>
              <a:spcAft>
                <a:spcPts val="600"/>
              </a:spcAft>
              <a:buNone/>
            </a:pPr>
            <a:r>
              <a:rPr lang="ja-JP" altLang="en-US" sz="2200" b="1" dirty="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ja-JP" altLang="en-US" sz="2200" b="1" dirty="0">
                <a:solidFill>
                  <a:schemeClr val="accent1">
                    <a:lumMod val="50000"/>
                  </a:schemeClr>
                </a:solidFill>
                <a:latin typeface="HG丸ｺﾞｼｯｸM-PRO" panose="020F0600000000000000" pitchFamily="50" charset="-128"/>
                <a:ea typeface="HG丸ｺﾞｼｯｸM-PRO" panose="020F0600000000000000" pitchFamily="50" charset="-128"/>
              </a:rPr>
              <a:t>　部局長、課長に提案・要望する</a:t>
            </a:r>
            <a:endParaRPr lang="en-US" altLang="ja-JP" sz="22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a:p>
            <a:pPr>
              <a:lnSpc>
                <a:spcPct val="120000"/>
              </a:lnSpc>
              <a:spcBef>
                <a:spcPts val="0"/>
              </a:spcBef>
              <a:buNone/>
            </a:pPr>
            <a:r>
              <a:rPr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第５条</a:t>
            </a:r>
            <a:r>
              <a:rPr lang="ja-JP" altLang="en-US" sz="2200" b="1" dirty="0">
                <a:solidFill>
                  <a:schemeClr val="accent1">
                    <a:lumMod val="50000"/>
                  </a:schemeClr>
                </a:solidFill>
                <a:latin typeface="HG丸ｺﾞｼｯｸM-PRO" panose="020F0600000000000000" pitchFamily="50" charset="-128"/>
                <a:ea typeface="HG丸ｺﾞｼｯｸM-PRO" panose="020F0600000000000000" pitchFamily="50" charset="-128"/>
              </a:rPr>
              <a:t>　担当者や担当係長、課長を</a:t>
            </a:r>
            <a:r>
              <a:rPr lang="ja-JP" altLang="en-US" sz="2200" b="1" dirty="0">
                <a:solidFill>
                  <a:srgbClr val="FF0000"/>
                </a:solidFill>
                <a:latin typeface="HG丸ｺﾞｼｯｸM-PRO" panose="020F0600000000000000" pitchFamily="50" charset="-128"/>
                <a:ea typeface="HG丸ｺﾞｼｯｸM-PRO" panose="020F0600000000000000" pitchFamily="50" charset="-128"/>
              </a:rPr>
              <a:t>自分たちの活動拠点</a:t>
            </a:r>
            <a:endParaRPr lang="en-US" altLang="ja-JP" sz="2200" b="1" dirty="0">
              <a:solidFill>
                <a:srgbClr val="FF0000"/>
              </a:solidFill>
              <a:latin typeface="HG丸ｺﾞｼｯｸM-PRO" panose="020F0600000000000000" pitchFamily="50" charset="-128"/>
              <a:ea typeface="HG丸ｺﾞｼｯｸM-PRO" panose="020F0600000000000000" pitchFamily="50" charset="-128"/>
            </a:endParaRPr>
          </a:p>
          <a:p>
            <a:pPr>
              <a:lnSpc>
                <a:spcPct val="120000"/>
              </a:lnSpc>
              <a:spcBef>
                <a:spcPts val="0"/>
              </a:spcBef>
              <a:spcAft>
                <a:spcPts val="1200"/>
              </a:spcAft>
              <a:buNone/>
            </a:pPr>
            <a:r>
              <a:rPr lang="ja-JP" altLang="en-US" sz="2200" b="1" dirty="0">
                <a:solidFill>
                  <a:srgbClr val="FF0000"/>
                </a:solidFill>
                <a:latin typeface="HG丸ｺﾞｼｯｸM-PRO" panose="020F0600000000000000" pitchFamily="50" charset="-128"/>
                <a:ea typeface="HG丸ｺﾞｼｯｸM-PRO" panose="020F0600000000000000" pitchFamily="50" charset="-128"/>
              </a:rPr>
              <a:t>　　</a:t>
            </a:r>
            <a:r>
              <a:rPr lang="ja-JP" altLang="en-US" sz="2200" b="1" dirty="0" smtClean="0">
                <a:solidFill>
                  <a:srgbClr val="FF0000"/>
                </a:solidFill>
                <a:latin typeface="HG丸ｺﾞｼｯｸM-PRO" panose="020F0600000000000000" pitchFamily="50" charset="-128"/>
                <a:ea typeface="HG丸ｺﾞｼｯｸM-PRO" panose="020F0600000000000000" pitchFamily="50" charset="-128"/>
              </a:rPr>
              <a:t>　</a:t>
            </a:r>
            <a:r>
              <a:rPr lang="ja-JP" altLang="en-US" sz="2200" b="1" dirty="0">
                <a:solidFill>
                  <a:srgbClr val="FF0000"/>
                </a:solidFill>
                <a:latin typeface="HG丸ｺﾞｼｯｸM-PRO" panose="020F0600000000000000" pitchFamily="50" charset="-128"/>
                <a:ea typeface="HG丸ｺﾞｼｯｸM-PRO" panose="020F0600000000000000" pitchFamily="50" charset="-128"/>
              </a:rPr>
              <a:t>　に招いて、意見交換する</a:t>
            </a:r>
            <a:endParaRPr lang="ja-JP" altLang="en-US" sz="2200" b="1" dirty="0">
              <a:latin typeface="HG丸ｺﾞｼｯｸM-PRO" panose="020F0600000000000000" pitchFamily="50" charset="-128"/>
              <a:ea typeface="HG丸ｺﾞｼｯｸM-PRO" panose="020F0600000000000000" pitchFamily="50"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46856" y="1196752"/>
            <a:ext cx="8229600" cy="5328592"/>
          </a:xfrm>
        </p:spPr>
        <p:txBody>
          <a:bodyPr anchor="ctr" anchorCtr="0">
            <a:noAutofit/>
          </a:bodyPr>
          <a:lstStyle/>
          <a:p>
            <a:pPr>
              <a:buNone/>
            </a:pPr>
            <a:r>
              <a:rPr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１）</a:t>
            </a:r>
            <a:r>
              <a:rPr kumimoji="1"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私の病歴</a:t>
            </a:r>
            <a:endParaRPr kumimoji="1" lang="en-US" altLang="ja-JP"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buNone/>
            </a:pPr>
            <a:r>
              <a:rPr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２）がんサロン開設の意味</a:t>
            </a:r>
            <a:endParaRPr lang="en-US" altLang="ja-JP"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buNone/>
            </a:pPr>
            <a:r>
              <a:rPr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３）最初に</a:t>
            </a:r>
            <a:r>
              <a:rPr kumimoji="1"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わたしが取った行動</a:t>
            </a:r>
            <a:endParaRPr kumimoji="1" lang="en-US" altLang="ja-JP"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buNone/>
            </a:pPr>
            <a:r>
              <a:rPr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４）行政との付き合い方</a:t>
            </a:r>
            <a:endParaRPr lang="en-US" altLang="ja-JP"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buNone/>
            </a:pPr>
            <a:r>
              <a:rPr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５）</a:t>
            </a:r>
            <a:r>
              <a:rPr kumimoji="1"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メディアとの連携の仕方</a:t>
            </a:r>
            <a:endParaRPr kumimoji="1" lang="en-US" altLang="ja-JP"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buNone/>
            </a:pPr>
            <a:r>
              <a:rPr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６）議会との連携の仕方</a:t>
            </a:r>
            <a:endParaRPr lang="en-US" altLang="ja-JP"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buNone/>
            </a:pPr>
            <a:r>
              <a:rPr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７）医療現場との付き合い方</a:t>
            </a:r>
            <a:endParaRPr lang="en-US" altLang="ja-JP"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buNone/>
            </a:pPr>
            <a:r>
              <a:rPr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８）産業界との連携、協力</a:t>
            </a:r>
            <a:endParaRPr lang="en-US" altLang="ja-JP"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buNone/>
            </a:pPr>
            <a:r>
              <a:rPr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９）教育はいのちなり</a:t>
            </a:r>
            <a:endParaRPr lang="en-US" altLang="ja-JP"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buNone/>
            </a:pPr>
            <a:r>
              <a:rPr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１０）宗教学（生と死）</a:t>
            </a:r>
            <a:endParaRPr lang="en-US" altLang="ja-JP"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buNone/>
            </a:pPr>
            <a:r>
              <a:rPr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１１）建築学（住宅環境）</a:t>
            </a:r>
            <a:endParaRPr lang="en-US" altLang="ja-JP"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buNone/>
            </a:pPr>
            <a:r>
              <a:rPr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１２）人生学（これまでの人生を振り返り</a:t>
            </a:r>
            <a:endParaRPr lang="en-US" altLang="ja-JP"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buNone/>
            </a:pPr>
            <a:r>
              <a:rPr lang="ja-JP" altLang="en-US" sz="2200" b="1" dirty="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ja-JP" altLang="en-US" sz="2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今後の生き方を考える）</a:t>
            </a:r>
            <a:endParaRPr kumimoji="1" lang="ja-JP" altLang="en-US" sz="2200"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pic>
        <p:nvPicPr>
          <p:cNvPr id="4" name="Picture 2"/>
          <p:cNvPicPr>
            <a:picLocks noChangeAspect="1" noChangeArrowheads="1"/>
          </p:cNvPicPr>
          <p:nvPr/>
        </p:nvPicPr>
        <p:blipFill>
          <a:blip r:embed="rId3" cstate="print"/>
          <a:srcRect/>
          <a:stretch>
            <a:fillRect/>
          </a:stretch>
        </p:blipFill>
        <p:spPr bwMode="auto">
          <a:xfrm flipH="1">
            <a:off x="5868144" y="1484784"/>
            <a:ext cx="2520280" cy="3960440"/>
          </a:xfrm>
          <a:prstGeom prst="rect">
            <a:avLst/>
          </a:prstGeom>
          <a:noFill/>
          <a:ln w="9525">
            <a:noFill/>
            <a:miter lim="800000"/>
            <a:headEnd/>
            <a:tailEnd/>
          </a:ln>
        </p:spPr>
      </p:pic>
      <p:sp>
        <p:nvSpPr>
          <p:cNvPr id="5" name="角丸四角形 4"/>
          <p:cNvSpPr/>
          <p:nvPr/>
        </p:nvSpPr>
        <p:spPr>
          <a:xfrm>
            <a:off x="323528" y="260648"/>
            <a:ext cx="3816424"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j-ea"/>
                <a:ea typeface="+mj-ea"/>
              </a:rPr>
              <a:t>話の流れとして</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1187624" y="2420888"/>
            <a:ext cx="7072362" cy="3824294"/>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1" lang="en-US" altLang="ja-JP" sz="32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1" lang="ja-JP" altLang="en-US" sz="3200" b="0" i="0" u="none" strike="noStrike" kern="1200" cap="none" spc="0" normalizeH="0" baseline="0" noProof="0" dirty="0" smtClean="0">
                <a:ln>
                  <a:noFill/>
                </a:ln>
                <a:solidFill>
                  <a:schemeClr val="tx1"/>
                </a:solidFill>
                <a:effectLst/>
                <a:uLnTx/>
                <a:uFillTx/>
                <a:latin typeface="+mn-lt"/>
                <a:ea typeface="+mn-ea"/>
                <a:cs typeface="+mn-cs"/>
              </a:rPr>
              <a:t>　（</a:t>
            </a:r>
            <a:r>
              <a:rPr kumimoji="1" lang="ja-JP" altLang="en-US" sz="2800" b="0" i="0" u="none" strike="noStrike" kern="1200" cap="none" spc="0" normalizeH="0" baseline="0" noProof="0" dirty="0" smtClean="0">
                <a:ln>
                  <a:noFill/>
                </a:ln>
                <a:solidFill>
                  <a:schemeClr val="tx1"/>
                </a:solidFill>
                <a:effectLst/>
                <a:uLnTx/>
                <a:uFillTx/>
                <a:latin typeface="+mn-lt"/>
                <a:ea typeface="+mn-ea"/>
                <a:cs typeface="+mn-cs"/>
              </a:rPr>
              <a:t>部会は３部会に分かれてメンバーを追加）</a:t>
            </a:r>
            <a:endParaRPr kumimoji="1" lang="en-US" altLang="ja-JP"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Blip>
                <a:blip r:embed="rId3"/>
              </a:buBlip>
              <a:tabLst/>
              <a:defRPr/>
            </a:pPr>
            <a:r>
              <a:rPr kumimoji="1" lang="ja-JP" altLang="en-US" sz="3200" b="0" i="0" u="none" strike="noStrike" kern="1200" cap="none" spc="0" normalizeH="0" baseline="0" noProof="0" dirty="0" smtClean="0">
                <a:ln>
                  <a:noFill/>
                </a:ln>
                <a:solidFill>
                  <a:schemeClr val="tx1"/>
                </a:solidFill>
                <a:effectLst/>
                <a:uLnTx/>
                <a:uFillTx/>
                <a:latin typeface="+mn-lt"/>
                <a:ea typeface="+mn-ea"/>
                <a:cs typeface="+mn-cs"/>
              </a:rPr>
              <a:t>　資金的な支援はマダ</a:t>
            </a:r>
            <a:endParaRPr kumimoji="1" lang="en-US" altLang="ja-JP" sz="32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Blip>
                <a:blip r:embed="rId3"/>
              </a:buBlip>
              <a:tabLst/>
              <a:defRPr/>
            </a:pPr>
            <a:r>
              <a:rPr kumimoji="1" lang="ja-JP" altLang="en-US" sz="3200" b="0" i="0" u="none" strike="noStrike" kern="1200" cap="none" spc="0" normalizeH="0" baseline="0" noProof="0" dirty="0" smtClean="0">
                <a:ln>
                  <a:noFill/>
                </a:ln>
                <a:solidFill>
                  <a:schemeClr val="tx1"/>
                </a:solidFill>
                <a:effectLst/>
                <a:uLnTx/>
                <a:uFillTx/>
                <a:latin typeface="+mn-lt"/>
                <a:ea typeface="+mn-ea"/>
                <a:cs typeface="+mn-cs"/>
              </a:rPr>
              <a:t>　全がんサロン「意見交換会」の開催</a:t>
            </a:r>
            <a:endParaRPr kumimoji="1" lang="en-US" altLang="ja-JP" sz="32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Blip>
                <a:blip r:embed="rId3"/>
              </a:buBlip>
              <a:tabLst/>
              <a:defRPr/>
            </a:pPr>
            <a:r>
              <a:rPr kumimoji="1" lang="ja-JP" altLang="en-US" sz="3200" b="0" i="0" u="none" strike="noStrike" kern="1200" cap="none" spc="0" normalizeH="0" baseline="0" noProof="0" dirty="0" smtClean="0">
                <a:ln>
                  <a:noFill/>
                </a:ln>
                <a:solidFill>
                  <a:schemeClr val="tx1"/>
                </a:solidFill>
                <a:effectLst/>
                <a:uLnTx/>
                <a:uFillTx/>
                <a:latin typeface="+mn-lt"/>
                <a:ea typeface="+mn-ea"/>
                <a:cs typeface="+mn-cs"/>
              </a:rPr>
              <a:t>　「がん政策サミット」へ積極参加</a:t>
            </a:r>
            <a:endParaRPr kumimoji="1" lang="en-US" altLang="ja-JP"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コンテンツ プレースホルダ 7"/>
          <p:cNvSpPr>
            <a:spLocks noGrp="1"/>
          </p:cNvSpPr>
          <p:nvPr>
            <p:ph idx="1"/>
          </p:nvPr>
        </p:nvSpPr>
        <p:spPr>
          <a:xfrm>
            <a:off x="467544" y="1340768"/>
            <a:ext cx="8229600" cy="5040560"/>
          </a:xfrm>
          <a:prstGeom prst="roundRect">
            <a:avLst>
              <a:gd name="adj" fmla="val 6952"/>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nchorCtr="1">
            <a:noAutofit/>
          </a:bodyPr>
          <a:lstStyle/>
          <a:p>
            <a:pPr marL="274320" lvl="8" indent="-274320">
              <a:spcBef>
                <a:spcPts val="0"/>
              </a:spcBef>
              <a:buClr>
                <a:schemeClr val="accent3"/>
              </a:buClr>
              <a:buSzPct val="95000"/>
              <a:buNone/>
            </a:pPr>
            <a:r>
              <a:rPr lang="ja-JP" altLang="en-US" sz="30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・がん対策推進協議会開催と</a:t>
            </a:r>
            <a:endParaRPr lang="en-US" altLang="ja-JP" sz="30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marL="274320" lvl="8" indent="-274320">
              <a:spcBef>
                <a:spcPts val="0"/>
              </a:spcBef>
              <a:buClr>
                <a:schemeClr val="accent3"/>
              </a:buClr>
              <a:buSzPct val="95000"/>
              <a:buNone/>
            </a:pPr>
            <a:r>
              <a:rPr lang="ja-JP" altLang="en-US" sz="30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各会議オブザーバー参加</a:t>
            </a:r>
            <a:endParaRPr lang="en-US" altLang="ja-JP" sz="30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30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（部会は３部会に分かれてメンバーを追加）</a:t>
            </a:r>
            <a:endParaRPr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sz="30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・がんサロン「意見交換会」の開催</a:t>
            </a:r>
            <a:endParaRPr lang="en-US" altLang="ja-JP" sz="30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30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（年４回～）</a:t>
            </a:r>
            <a:r>
              <a:rPr lang="ja-JP" altLang="en-US" sz="30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a:t>
            </a:r>
            <a:endParaRPr lang="en-US" altLang="ja-JP" sz="30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sz="30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・院長先生との「意見交換会」の開催</a:t>
            </a:r>
            <a:endParaRPr lang="en-US" altLang="ja-JP" sz="30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sz="30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（年１回）</a:t>
            </a:r>
            <a:endParaRPr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endParaRPr lang="en-US" altLang="ja-JP" sz="30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sz="30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・「がん政策サミット」へ積極参加</a:t>
            </a:r>
            <a:endParaRPr kumimoji="1" lang="ja-JP" altLang="en-US" sz="30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sp>
        <p:nvSpPr>
          <p:cNvPr id="5" name="角丸四角形 4"/>
          <p:cNvSpPr/>
          <p:nvPr/>
        </p:nvSpPr>
        <p:spPr>
          <a:xfrm>
            <a:off x="323528" y="260648"/>
            <a:ext cx="2736304"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latin typeface="+mn-ea"/>
              </a:rPr>
              <a:t>効果・成果</a:t>
            </a:r>
            <a:endParaRPr kumimoji="1" lang="ja-JP" altLang="en-US" sz="3600" dirty="0">
              <a:latin typeface="+mn-ea"/>
            </a:endParaRPr>
          </a:p>
        </p:txBody>
      </p:sp>
      <p:cxnSp>
        <p:nvCxnSpPr>
          <p:cNvPr id="7" name="直線コネクタ 6"/>
          <p:cNvCxnSpPr/>
          <p:nvPr/>
        </p:nvCxnSpPr>
        <p:spPr>
          <a:xfrm>
            <a:off x="683568" y="5373216"/>
            <a:ext cx="78488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u-shimane07\デスクトップ\新しいフォルダ\画像 035.jpg"/>
          <p:cNvPicPr>
            <a:picLocks noGrp="1" noChangeAspect="1" noChangeArrowheads="1"/>
          </p:cNvPicPr>
          <p:nvPr>
            <p:ph idx="1"/>
          </p:nvPr>
        </p:nvPicPr>
        <p:blipFill>
          <a:blip r:embed="rId3" cstate="print"/>
          <a:srcRect/>
          <a:stretch>
            <a:fillRect/>
          </a:stretch>
        </p:blipFill>
        <p:spPr bwMode="auto">
          <a:xfrm>
            <a:off x="594942" y="1268760"/>
            <a:ext cx="7937498" cy="5246820"/>
          </a:xfrm>
          <a:prstGeom prst="rect">
            <a:avLst/>
          </a:prstGeom>
          <a:noFill/>
        </p:spPr>
      </p:pic>
      <p:sp>
        <p:nvSpPr>
          <p:cNvPr id="4" name="角丸四角形 3"/>
          <p:cNvSpPr/>
          <p:nvPr/>
        </p:nvSpPr>
        <p:spPr>
          <a:xfrm>
            <a:off x="323528" y="260648"/>
            <a:ext cx="8424936"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６．２０１３年　がん診療ネットワーク会議</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u-shimane07\デスクトップ\新しいフォルダ\画像 040.jpg"/>
          <p:cNvPicPr>
            <a:picLocks noGrp="1" noChangeAspect="1" noChangeArrowheads="1"/>
          </p:cNvPicPr>
          <p:nvPr>
            <p:ph idx="1"/>
          </p:nvPr>
        </p:nvPicPr>
        <p:blipFill>
          <a:blip r:embed="rId3" cstate="print"/>
          <a:srcRect/>
          <a:stretch>
            <a:fillRect/>
          </a:stretch>
        </p:blipFill>
        <p:spPr bwMode="auto">
          <a:xfrm>
            <a:off x="539552" y="1196753"/>
            <a:ext cx="8064896" cy="5376596"/>
          </a:xfrm>
          <a:prstGeom prst="rect">
            <a:avLst/>
          </a:prstGeom>
          <a:noFill/>
        </p:spPr>
      </p:pic>
      <p:sp>
        <p:nvSpPr>
          <p:cNvPr id="4" name="角丸四角形 3"/>
          <p:cNvSpPr/>
          <p:nvPr/>
        </p:nvSpPr>
        <p:spPr>
          <a:xfrm>
            <a:off x="323528" y="260648"/>
            <a:ext cx="7848872"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がん拠点病院　院長との意見交換会</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u-shimane07\My Documents\My Pictures\画像 441.jpg"/>
          <p:cNvPicPr>
            <a:picLocks noChangeAspect="1" noChangeArrowheads="1"/>
          </p:cNvPicPr>
          <p:nvPr/>
        </p:nvPicPr>
        <p:blipFill>
          <a:blip r:embed="rId3" cstate="print"/>
          <a:srcRect/>
          <a:stretch>
            <a:fillRect/>
          </a:stretch>
        </p:blipFill>
        <p:spPr bwMode="auto">
          <a:xfrm>
            <a:off x="574013" y="1185013"/>
            <a:ext cx="7851957" cy="5144385"/>
          </a:xfrm>
          <a:prstGeom prst="rect">
            <a:avLst/>
          </a:prstGeom>
          <a:noFill/>
        </p:spPr>
      </p:pic>
      <p:sp>
        <p:nvSpPr>
          <p:cNvPr id="5" name="角丸四角形 4"/>
          <p:cNvSpPr/>
          <p:nvPr/>
        </p:nvSpPr>
        <p:spPr>
          <a:xfrm>
            <a:off x="323528" y="260648"/>
            <a:ext cx="6120680"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ロビーでの勉強会</a:t>
            </a:r>
            <a:r>
              <a:rPr lang="en-US" altLang="ja-JP" sz="3600" dirty="0">
                <a:latin typeface="+mn-ea"/>
              </a:rPr>
              <a:t>(</a:t>
            </a:r>
            <a:r>
              <a:rPr lang="ja-JP" altLang="en-US" sz="3600" dirty="0">
                <a:latin typeface="+mn-ea"/>
              </a:rPr>
              <a:t>毎月</a:t>
            </a:r>
            <a:r>
              <a:rPr lang="en-US" altLang="ja-JP" sz="3600" dirty="0">
                <a:latin typeface="+mn-ea"/>
              </a:rPr>
              <a:t>1</a:t>
            </a:r>
            <a:r>
              <a:rPr lang="ja-JP" altLang="en-US" sz="3600" dirty="0">
                <a:latin typeface="+mn-ea"/>
              </a:rPr>
              <a:t>回）</a:t>
            </a:r>
          </a:p>
        </p:txBody>
      </p:sp>
      <p:sp>
        <p:nvSpPr>
          <p:cNvPr id="7" name="テキスト ボックス 6"/>
          <p:cNvSpPr txBox="1"/>
          <p:nvPr/>
        </p:nvSpPr>
        <p:spPr>
          <a:xfrm>
            <a:off x="1763688" y="6358160"/>
            <a:ext cx="5688632" cy="461665"/>
          </a:xfrm>
          <a:prstGeom prst="rect">
            <a:avLst/>
          </a:prstGeom>
          <a:noFill/>
        </p:spPr>
        <p:txBody>
          <a:bodyPr wrap="square" rtlCol="0">
            <a:spAutoFit/>
          </a:bodyPr>
          <a:lstStyle/>
          <a:p>
            <a:pPr algn="ctr"/>
            <a:r>
              <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rPr>
              <a:t>テーマは患者が出して講義は職員</a:t>
            </a:r>
            <a:endParaRPr kumimoji="1"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cstate="print"/>
          <a:srcRect/>
          <a:stretch>
            <a:fillRect/>
          </a:stretch>
        </p:blipFill>
        <p:spPr bwMode="auto">
          <a:xfrm>
            <a:off x="395536" y="903884"/>
            <a:ext cx="8352928" cy="5755646"/>
          </a:xfrm>
          <a:prstGeom prst="rect">
            <a:avLst/>
          </a:prstGeom>
          <a:noFill/>
          <a:ln w="9525">
            <a:noFill/>
            <a:miter lim="800000"/>
            <a:headEnd/>
            <a:tailEnd/>
          </a:ln>
          <a:effectLst/>
        </p:spPr>
      </p:pic>
      <p:sp>
        <p:nvSpPr>
          <p:cNvPr id="5" name="角丸四角形 4"/>
          <p:cNvSpPr/>
          <p:nvPr/>
        </p:nvSpPr>
        <p:spPr>
          <a:xfrm>
            <a:off x="323528" y="260648"/>
            <a:ext cx="4392488"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院内図書コーナー</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6165304"/>
            <a:ext cx="7776864" cy="576064"/>
          </a:xfrm>
        </p:spPr>
        <p:txBody>
          <a:bodyPr anchor="ctr" anchorCtr="0">
            <a:noAutofit/>
          </a:bodyPr>
          <a:lstStyle/>
          <a:p>
            <a:pPr algn="ctr"/>
            <a:r>
              <a:rPr kumimoji="1"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パソコンを使えない方への手づくりファイル</a:t>
            </a: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a:t>
            </a:r>
            <a:r>
              <a:rPr kumimoji="1"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傷病別）</a:t>
            </a:r>
            <a:endParaRPr kumimoji="1"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pic>
        <p:nvPicPr>
          <p:cNvPr id="1026" name="Picture 2" descr="C:\Documents and Settings\u-shimane07\デスクトップ\新しいフォルダ\画像 1388.jpg"/>
          <p:cNvPicPr>
            <a:picLocks noGrp="1" noChangeAspect="1" noChangeArrowheads="1"/>
          </p:cNvPicPr>
          <p:nvPr>
            <p:ph idx="1"/>
          </p:nvPr>
        </p:nvPicPr>
        <p:blipFill>
          <a:blip r:embed="rId3" cstate="print"/>
          <a:srcRect/>
          <a:stretch>
            <a:fillRect/>
          </a:stretch>
        </p:blipFill>
        <p:spPr bwMode="auto">
          <a:xfrm>
            <a:off x="539552" y="1124744"/>
            <a:ext cx="8064896" cy="5045554"/>
          </a:xfrm>
          <a:prstGeom prst="rect">
            <a:avLst/>
          </a:prstGeom>
          <a:noFill/>
        </p:spPr>
      </p:pic>
      <p:sp>
        <p:nvSpPr>
          <p:cNvPr id="4" name="角丸四角形 3"/>
          <p:cNvSpPr/>
          <p:nvPr/>
        </p:nvSpPr>
        <p:spPr>
          <a:xfrm>
            <a:off x="323528" y="260648"/>
            <a:ext cx="4392488"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院内図書コーナー</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u-shimane07\デスクトップ\新しいフォルダ\画像 1058.jpg"/>
          <p:cNvPicPr>
            <a:picLocks noGrp="1" noChangeAspect="1" noChangeArrowheads="1"/>
          </p:cNvPicPr>
          <p:nvPr>
            <p:ph idx="1"/>
          </p:nvPr>
        </p:nvPicPr>
        <p:blipFill>
          <a:blip r:embed="rId3" cstate="print"/>
          <a:srcRect/>
          <a:stretch>
            <a:fillRect/>
          </a:stretch>
        </p:blipFill>
        <p:spPr bwMode="auto">
          <a:xfrm>
            <a:off x="827584" y="1124744"/>
            <a:ext cx="7650681" cy="5036979"/>
          </a:xfrm>
          <a:prstGeom prst="rect">
            <a:avLst/>
          </a:prstGeom>
          <a:noFill/>
        </p:spPr>
      </p:pic>
      <p:sp>
        <p:nvSpPr>
          <p:cNvPr id="4" name="角丸四角形 3"/>
          <p:cNvSpPr/>
          <p:nvPr/>
        </p:nvSpPr>
        <p:spPr>
          <a:xfrm>
            <a:off x="319431" y="262065"/>
            <a:ext cx="6628833"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医療者対象の緩和ケア研修会</a:t>
            </a:r>
          </a:p>
        </p:txBody>
      </p:sp>
      <p:sp>
        <p:nvSpPr>
          <p:cNvPr id="5" name="テキスト ボックス 4"/>
          <p:cNvSpPr txBox="1"/>
          <p:nvPr/>
        </p:nvSpPr>
        <p:spPr>
          <a:xfrm>
            <a:off x="2699792" y="6165304"/>
            <a:ext cx="3744416" cy="461665"/>
          </a:xfrm>
          <a:prstGeom prst="rect">
            <a:avLst/>
          </a:prstGeom>
        </p:spPr>
        <p:txBody>
          <a:bodyPr vert="horz" lIns="0" rIns="0" bIns="0" anchor="ctr" anchorCtr="0">
            <a:noAutofit/>
          </a:bodyPr>
          <a:lstStyle>
            <a:lvl1pPr algn="ctr">
              <a:spcBef>
                <a:spcPct val="0"/>
              </a:spcBef>
              <a:buNone/>
              <a:defRPr sz="2400" b="1">
                <a:ln>
                  <a:noFill/>
                </a:ln>
                <a:solidFill>
                  <a:srgbClr val="FF0000"/>
                </a:solidFill>
                <a:effectLst/>
                <a:latin typeface="HG丸ｺﾞｼｯｸM-PRO" panose="020F0600000000000000" pitchFamily="50" charset="-128"/>
                <a:ea typeface="HG丸ｺﾞｼｯｸM-PRO" panose="020F0600000000000000" pitchFamily="50" charset="-128"/>
                <a:cs typeface="+mj-cs"/>
              </a:defRPr>
            </a:lvl1pPr>
          </a:lstStyle>
          <a:p>
            <a:r>
              <a:rPr lang="ja-JP" altLang="en-US" dirty="0" smtClean="0">
                <a:solidFill>
                  <a:schemeClr val="accent1">
                    <a:lumMod val="50000"/>
                  </a:schemeClr>
                </a:solidFill>
              </a:rPr>
              <a:t>オブザーバーとして参加</a:t>
            </a:r>
            <a:endParaRPr lang="ja-JP" altLang="en-US" dirty="0">
              <a:solidFill>
                <a:schemeClr val="accent1">
                  <a:lumMod val="50000"/>
                </a:schemeClr>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写真整理済み\2011.07.16がん政策サミット\画像 1539.jpg"/>
          <p:cNvPicPr>
            <a:picLocks noGrp="1" noChangeAspect="1" noChangeArrowheads="1"/>
          </p:cNvPicPr>
          <p:nvPr>
            <p:ph idx="1"/>
          </p:nvPr>
        </p:nvPicPr>
        <p:blipFill>
          <a:blip r:embed="rId3" cstate="print"/>
          <a:srcRect/>
          <a:stretch>
            <a:fillRect/>
          </a:stretch>
        </p:blipFill>
        <p:spPr bwMode="auto">
          <a:xfrm>
            <a:off x="755576" y="1189765"/>
            <a:ext cx="7704856" cy="5119555"/>
          </a:xfrm>
          <a:prstGeom prst="rect">
            <a:avLst/>
          </a:prstGeom>
          <a:noFill/>
        </p:spPr>
      </p:pic>
      <p:sp>
        <p:nvSpPr>
          <p:cNvPr id="4" name="角丸四角形 3"/>
          <p:cNvSpPr/>
          <p:nvPr/>
        </p:nvSpPr>
        <p:spPr>
          <a:xfrm>
            <a:off x="319431" y="262065"/>
            <a:ext cx="3964537"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がん政策サミット</a:t>
            </a:r>
          </a:p>
        </p:txBody>
      </p:sp>
      <p:sp>
        <p:nvSpPr>
          <p:cNvPr id="3" name="テキスト ボックス 2"/>
          <p:cNvSpPr txBox="1"/>
          <p:nvPr/>
        </p:nvSpPr>
        <p:spPr>
          <a:xfrm>
            <a:off x="3215609" y="6309320"/>
            <a:ext cx="2969083" cy="461665"/>
          </a:xfrm>
          <a:prstGeom prst="rect">
            <a:avLst/>
          </a:prstGeom>
        </p:spPr>
        <p:txBody>
          <a:bodyPr vert="horz" lIns="0" rIns="0" bIns="0" anchor="ctr" anchorCtr="0">
            <a:noAutofit/>
          </a:bodyPr>
          <a:lstStyle>
            <a:defPPr>
              <a:defRPr lang="ja-JP"/>
            </a:defPPr>
            <a:lvl1pPr algn="ctr">
              <a:spcBef>
                <a:spcPct val="0"/>
              </a:spcBef>
              <a:buNone/>
              <a:defRPr sz="2400" b="1">
                <a:ln>
                  <a:noFill/>
                </a:ln>
                <a:solidFill>
                  <a:srgbClr val="FF0000"/>
                </a:solidFill>
                <a:effectLst/>
                <a:latin typeface="HG丸ｺﾞｼｯｸM-PRO" panose="020F0600000000000000" pitchFamily="50" charset="-128"/>
                <a:ea typeface="HG丸ｺﾞｼｯｸM-PRO" panose="020F0600000000000000" pitchFamily="50" charset="-128"/>
                <a:cs typeface="+mj-cs"/>
              </a:defRPr>
            </a:lvl1pPr>
          </a:lstStyle>
          <a:p>
            <a:r>
              <a:rPr lang="ja-JP" altLang="en-US" dirty="0">
                <a:solidFill>
                  <a:schemeClr val="accent1">
                    <a:lumMod val="50000"/>
                  </a:schemeClr>
                </a:solidFill>
              </a:rPr>
              <a:t>各都道府県から参加</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1412776"/>
            <a:ext cx="8291264" cy="4911824"/>
          </a:xfrm>
        </p:spPr>
        <p:txBody>
          <a:bodyPr>
            <a:noAutofit/>
          </a:bodyPr>
          <a:lstStyle/>
          <a:p>
            <a:pPr>
              <a:spcBef>
                <a:spcPts val="0"/>
              </a:spcBef>
              <a:buNone/>
            </a:pPr>
            <a:r>
              <a:rPr kumimoji="1"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２００</a:t>
            </a: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８年スタート　年</a:t>
            </a:r>
            <a:r>
              <a:rPr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2</a:t>
            </a: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回（春、秋）</a:t>
            </a:r>
            <a:endParaRPr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endParaRPr kumimoji="1"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kumimoji="1"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・最初・・・がん患者が全国から集合２０県ほど</a:t>
            </a:r>
            <a:endParaRPr kumimoji="1"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衆参両議員会館の事務所回り</a:t>
            </a:r>
            <a:endParaRPr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kumimoji="1"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a:t>
            </a:r>
            <a:r>
              <a:rPr kumimoji="1"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2</a:t>
            </a:r>
            <a:r>
              <a:rPr kumimoji="1"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年目～</a:t>
            </a: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a:t>
            </a:r>
            <a:r>
              <a:rPr kumimoji="1"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行政、県議会が参加</a:t>
            </a:r>
            <a:endParaRPr kumimoji="1"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がん対策推進条例制定意義の説明</a:t>
            </a:r>
            <a:endParaRPr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kumimoji="1"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a:t>
            </a:r>
            <a:r>
              <a:rPr kumimoji="1"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2012</a:t>
            </a:r>
            <a:r>
              <a:rPr kumimoji="1"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年</a:t>
            </a: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a:t>
            </a:r>
            <a:r>
              <a:rPr kumimoji="1"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医療現場が参加</a:t>
            </a:r>
            <a:endParaRPr kumimoji="1"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sz="2800" b="1" dirty="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4</a:t>
            </a: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位</a:t>
            </a:r>
            <a:r>
              <a:rPr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1</a:t>
            </a: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体」となる</a:t>
            </a:r>
            <a:endParaRPr lang="en-US" altLang="ja-JP" sz="28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endParaRPr kumimoji="1"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kumimoji="1"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現在　３５</a:t>
            </a: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～３６</a:t>
            </a:r>
            <a:r>
              <a:rPr kumimoji="1"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の都道府県</a:t>
            </a: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が</a:t>
            </a:r>
            <a:r>
              <a:rPr kumimoji="1"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参加</a:t>
            </a: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する</a:t>
            </a:r>
            <a:endParaRPr kumimoji="1"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sp>
        <p:nvSpPr>
          <p:cNvPr id="4" name="角丸四角形 3"/>
          <p:cNvSpPr/>
          <p:nvPr/>
        </p:nvSpPr>
        <p:spPr>
          <a:xfrm>
            <a:off x="319431" y="262065"/>
            <a:ext cx="5188673"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がん政策サミットの進化</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1484784"/>
            <a:ext cx="8229600" cy="5184576"/>
          </a:xfrm>
        </p:spPr>
        <p:txBody>
          <a:bodyPr>
            <a:noAutofit/>
          </a:bodyPr>
          <a:lstStyle/>
          <a:p>
            <a:pPr>
              <a:spcBef>
                <a:spcPts val="0"/>
              </a:spcBef>
              <a:spcAft>
                <a:spcPts val="600"/>
              </a:spcAft>
              <a:buNone/>
            </a:pPr>
            <a:r>
              <a:rPr kumimoji="1"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・各都道府県「がん対策推進計画」を対比する</a:t>
            </a:r>
            <a:endParaRPr kumimoji="1"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600"/>
              </a:spcAft>
              <a:buNone/>
            </a:pPr>
            <a:r>
              <a:rPr kumimoji="1"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・１１テーマに分けて各代表者が発表を行う</a:t>
            </a:r>
            <a:endParaRPr kumimoji="1"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6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・私の発表テーマは緩和ケア　</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6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全県の資料から選抜　　滋賀県、広島県</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600"/>
              </a:spcAft>
              <a:buNone/>
            </a:pPr>
            <a:endParaRPr lang="en-US" altLang="ja-JP" sz="24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a:p>
            <a:pPr algn="ctr">
              <a:spcBef>
                <a:spcPts val="0"/>
              </a:spcBef>
              <a:spcAft>
                <a:spcPts val="600"/>
              </a:spcAft>
              <a:buNone/>
            </a:pPr>
            <a:r>
              <a:rPr kumimoji="1"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＜行政の欠点　ここにある＞</a:t>
            </a:r>
            <a:endParaRPr kumimoji="1"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600"/>
              </a:spcAft>
              <a:buNone/>
            </a:pPr>
            <a:r>
              <a:rPr kumimoji="1"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・がん対策計画は５年計画（</a:t>
            </a:r>
            <a:r>
              <a:rPr kumimoji="1"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10</a:t>
            </a:r>
            <a:r>
              <a:rPr kumimoji="1"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／１０　</a:t>
            </a: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と　３</a:t>
            </a:r>
            <a:r>
              <a:rPr kumimoji="1"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／１０）</a:t>
            </a:r>
            <a:endParaRPr kumimoji="1"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6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５年計画を１年に分割</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600"/>
              </a:spcAft>
              <a:buNone/>
            </a:pPr>
            <a:r>
              <a:rPr kumimoji="1"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１年計画を四半期に分割</a:t>
            </a:r>
            <a:endParaRPr kumimoji="1"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6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・それにより責任体制が明確になる</a:t>
            </a:r>
            <a:endParaRPr kumimoji="1"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sp>
        <p:nvSpPr>
          <p:cNvPr id="4" name="角丸四角形 3"/>
          <p:cNvSpPr/>
          <p:nvPr/>
        </p:nvSpPr>
        <p:spPr>
          <a:xfrm>
            <a:off x="319431" y="262065"/>
            <a:ext cx="6412809" cy="1006696"/>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latin typeface="+mn-ea"/>
              </a:rPr>
              <a:t>がん政策サミット開催中</a:t>
            </a:r>
            <a:br>
              <a:rPr lang="ja-JP" altLang="en-US" sz="2800" dirty="0">
                <a:latin typeface="+mn-ea"/>
              </a:rPr>
            </a:br>
            <a:r>
              <a:rPr lang="ja-JP" altLang="en-US" sz="2800" dirty="0">
                <a:latin typeface="+mn-ea"/>
              </a:rPr>
              <a:t>２０１３年春の緩和ケアの発表会から</a:t>
            </a:r>
          </a:p>
        </p:txBody>
      </p:sp>
      <p:cxnSp>
        <p:nvCxnSpPr>
          <p:cNvPr id="6" name="直線コネクタ 5"/>
          <p:cNvCxnSpPr/>
          <p:nvPr/>
        </p:nvCxnSpPr>
        <p:spPr>
          <a:xfrm>
            <a:off x="683568" y="3501008"/>
            <a:ext cx="78488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502946" y="1268760"/>
            <a:ext cx="8356174" cy="5327148"/>
          </a:xfrm>
        </p:spPr>
        <p:txBody>
          <a:bodyPr>
            <a:noAutofit/>
          </a:bodyPr>
          <a:lstStyle/>
          <a:p>
            <a:pPr>
              <a:spcBef>
                <a:spcPts val="0"/>
              </a:spcBef>
              <a:buNone/>
            </a:pPr>
            <a:r>
              <a:rPr lang="ja-JP" altLang="en-US"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a:t>
            </a:r>
            <a:r>
              <a:rPr lang="en-US" altLang="ja-JP"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27,933</a:t>
            </a:r>
            <a:r>
              <a:rPr lang="ja-JP" altLang="en-US"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日生きてきた。</a:t>
            </a:r>
            <a:endParaRPr lang="en-US" altLang="ja-JP" b="1" dirty="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日日は毎日追加出来る（生きてきた証）</a:t>
            </a:r>
            <a:endParaRPr lang="en-US" altLang="ja-JP"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・膀胱がん、尿管がん、左腎臓がん、</a:t>
            </a:r>
            <a:endParaRPr lang="en-US" altLang="ja-JP"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a:t>
            </a:r>
            <a:r>
              <a:rPr lang="en-US" altLang="ja-JP"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Ⅱ</a:t>
            </a:r>
            <a:r>
              <a:rPr lang="ja-JP" altLang="en-US"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型糖尿病（２０１２年５月から）</a:t>
            </a:r>
            <a:endParaRPr lang="en-US" altLang="ja-JP"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・左腎臓、尿管は地元益田で、膀胱は大阪で摘出</a:t>
            </a:r>
            <a:endParaRPr lang="en-US" altLang="ja-JP"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それも２００４年７月、８月の連続で</a:t>
            </a:r>
            <a:endParaRPr lang="en-US" altLang="ja-JP"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・掛かった金額は３倍以上で最初の大失敗</a:t>
            </a:r>
            <a:endParaRPr lang="en-US" altLang="ja-JP"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・なぜ、こんなに「格差」があるの？</a:t>
            </a:r>
            <a:endParaRPr lang="en-US" altLang="ja-JP"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・妻の病歴</a:t>
            </a:r>
            <a:r>
              <a:rPr lang="ja-JP" altLang="en-US" b="1" dirty="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ja-JP" altLang="en-US"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肺線がん２０１０年３月逝去</a:t>
            </a:r>
            <a:endParaRPr kumimoji="1" lang="ja-JP" altLang="en-US" b="1"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pic>
        <p:nvPicPr>
          <p:cNvPr id="5122" name="Picture 2" descr="C:\Documents and Settings\w3610007\Local Settings\Temporary Internet Files\Content.IE5\7A889JCM\MC900359021[1].wmf"/>
          <p:cNvPicPr>
            <a:picLocks noChangeAspect="1" noChangeArrowheads="1"/>
          </p:cNvPicPr>
          <p:nvPr/>
        </p:nvPicPr>
        <p:blipFill>
          <a:blip r:embed="rId3" cstate="print"/>
          <a:srcRect/>
          <a:stretch>
            <a:fillRect/>
          </a:stretch>
        </p:blipFill>
        <p:spPr bwMode="auto">
          <a:xfrm>
            <a:off x="7092280" y="4365104"/>
            <a:ext cx="1787246" cy="1939464"/>
          </a:xfrm>
          <a:prstGeom prst="rect">
            <a:avLst/>
          </a:prstGeom>
          <a:noFill/>
        </p:spPr>
      </p:pic>
      <p:sp>
        <p:nvSpPr>
          <p:cNvPr id="4" name="角丸四角形 3"/>
          <p:cNvSpPr/>
          <p:nvPr/>
        </p:nvSpPr>
        <p:spPr>
          <a:xfrm>
            <a:off x="323528" y="260648"/>
            <a:ext cx="3240360"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j-ea"/>
                <a:ea typeface="+mj-ea"/>
              </a:rPr>
              <a:t>１．私の病歴</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写真整理済み\2012.05.11がん政策サミット\画像 2192.jpg"/>
          <p:cNvPicPr>
            <a:picLocks noGrp="1" noChangeAspect="1" noChangeArrowheads="1"/>
          </p:cNvPicPr>
          <p:nvPr>
            <p:ph idx="1"/>
          </p:nvPr>
        </p:nvPicPr>
        <p:blipFill>
          <a:blip r:embed="rId3" cstate="print"/>
          <a:srcRect/>
          <a:stretch>
            <a:fillRect/>
          </a:stretch>
        </p:blipFill>
        <p:spPr bwMode="auto">
          <a:xfrm>
            <a:off x="313509" y="1556792"/>
            <a:ext cx="8429033" cy="4816590"/>
          </a:xfrm>
          <a:prstGeom prst="rect">
            <a:avLst/>
          </a:prstGeom>
          <a:noFill/>
        </p:spPr>
      </p:pic>
      <p:sp>
        <p:nvSpPr>
          <p:cNvPr id="4" name="角丸四角形 3"/>
          <p:cNvSpPr/>
          <p:nvPr/>
        </p:nvSpPr>
        <p:spPr>
          <a:xfrm>
            <a:off x="319431" y="262065"/>
            <a:ext cx="6124777" cy="1006696"/>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latin typeface="+mn-ea"/>
              </a:rPr>
              <a:t>がん政策サミットと国会がん患者と</a:t>
            </a:r>
            <a:endParaRPr lang="en-US" altLang="ja-JP" sz="2800" dirty="0">
              <a:latin typeface="+mn-ea"/>
            </a:endParaRPr>
          </a:p>
          <a:p>
            <a:pPr algn="ctr"/>
            <a:r>
              <a:rPr lang="ja-JP" altLang="en-US" sz="2800" dirty="0">
                <a:latin typeface="+mn-ea"/>
              </a:rPr>
              <a:t>家族の会総会と合同会合</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u-shimane07\デスクトップ\新しいフォルダ\画像 999.jpg"/>
          <p:cNvPicPr>
            <a:picLocks noGrp="1" noChangeAspect="1" noChangeArrowheads="1"/>
          </p:cNvPicPr>
          <p:nvPr>
            <p:ph idx="1"/>
          </p:nvPr>
        </p:nvPicPr>
        <p:blipFill>
          <a:blip r:embed="rId2" cstate="print"/>
          <a:srcRect/>
          <a:stretch>
            <a:fillRect/>
          </a:stretch>
        </p:blipFill>
        <p:spPr bwMode="auto">
          <a:xfrm>
            <a:off x="611560" y="1268760"/>
            <a:ext cx="7848872" cy="5345353"/>
          </a:xfrm>
          <a:prstGeom prst="rect">
            <a:avLst/>
          </a:prstGeom>
          <a:noFill/>
        </p:spPr>
      </p:pic>
      <p:sp>
        <p:nvSpPr>
          <p:cNvPr id="4" name="角丸四角形 3"/>
          <p:cNvSpPr/>
          <p:nvPr/>
        </p:nvSpPr>
        <p:spPr>
          <a:xfrm>
            <a:off x="319431" y="262065"/>
            <a:ext cx="6700842"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ＵＩＣＣ世界会議（中国シンセン）</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03648" y="6237312"/>
            <a:ext cx="6840760" cy="504056"/>
          </a:xfrm>
        </p:spPr>
        <p:txBody>
          <a:bodyPr anchor="ctr" anchorCtr="1">
            <a:normAutofit/>
          </a:bodyPr>
          <a:lstStyle/>
          <a:p>
            <a:r>
              <a:rPr kumimoji="1"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同時通訳で聞く。 質問するのが難しい・・・。</a:t>
            </a:r>
            <a:endParaRPr kumimoji="1"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pic>
        <p:nvPicPr>
          <p:cNvPr id="109570" name="Picture 2" descr="D:\写真整理済み\2010.08.２１シンセンホテル\画像 1029.jpg"/>
          <p:cNvPicPr>
            <a:picLocks noGrp="1" noChangeAspect="1" noChangeArrowheads="1"/>
          </p:cNvPicPr>
          <p:nvPr>
            <p:ph idx="1"/>
          </p:nvPr>
        </p:nvPicPr>
        <p:blipFill>
          <a:blip r:embed="rId2" cstate="print"/>
          <a:srcRect/>
          <a:stretch>
            <a:fillRect/>
          </a:stretch>
        </p:blipFill>
        <p:spPr bwMode="auto">
          <a:xfrm>
            <a:off x="539552" y="1196752"/>
            <a:ext cx="8136904" cy="5033846"/>
          </a:xfrm>
          <a:prstGeom prst="rect">
            <a:avLst/>
          </a:prstGeom>
          <a:noFill/>
        </p:spPr>
      </p:pic>
      <p:sp>
        <p:nvSpPr>
          <p:cNvPr id="4" name="角丸四角形 3"/>
          <p:cNvSpPr/>
          <p:nvPr/>
        </p:nvSpPr>
        <p:spPr>
          <a:xfrm>
            <a:off x="319431" y="262065"/>
            <a:ext cx="6700842"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ＵＩＣＣ世界会議（中国シンセン）</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u-shimane07\デスクトップ\新しいフォルダ\画像 1369.jpg"/>
          <p:cNvPicPr>
            <a:picLocks noGrp="1" noChangeAspect="1" noChangeArrowheads="1"/>
          </p:cNvPicPr>
          <p:nvPr>
            <p:ph idx="1"/>
          </p:nvPr>
        </p:nvPicPr>
        <p:blipFill>
          <a:blip r:embed="rId3" cstate="print"/>
          <a:srcRect/>
          <a:stretch>
            <a:fillRect/>
          </a:stretch>
        </p:blipFill>
        <p:spPr bwMode="auto">
          <a:xfrm>
            <a:off x="537502" y="1196752"/>
            <a:ext cx="7920880" cy="5499334"/>
          </a:xfrm>
          <a:prstGeom prst="rect">
            <a:avLst/>
          </a:prstGeom>
          <a:noFill/>
        </p:spPr>
      </p:pic>
      <p:sp>
        <p:nvSpPr>
          <p:cNvPr id="4" name="角丸四角形 3"/>
          <p:cNvSpPr/>
          <p:nvPr/>
        </p:nvSpPr>
        <p:spPr>
          <a:xfrm>
            <a:off x="319430" y="262065"/>
            <a:ext cx="8357025"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地域での在宅医療の勉強会のひとこま</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D:\写真整理済み\2010.09.09谷田さんと出会う\画像 1066.jpg"/>
          <p:cNvPicPr>
            <a:picLocks noGrp="1" noChangeAspect="1" noChangeArrowheads="1"/>
          </p:cNvPicPr>
          <p:nvPr>
            <p:ph idx="1"/>
          </p:nvPr>
        </p:nvPicPr>
        <p:blipFill>
          <a:blip r:embed="rId3" cstate="print"/>
          <a:srcRect/>
          <a:stretch>
            <a:fillRect/>
          </a:stretch>
        </p:blipFill>
        <p:spPr bwMode="auto">
          <a:xfrm>
            <a:off x="539552" y="1196752"/>
            <a:ext cx="8064896" cy="5378186"/>
          </a:xfrm>
          <a:prstGeom prst="rect">
            <a:avLst/>
          </a:prstGeom>
          <a:noFill/>
        </p:spPr>
      </p:pic>
      <p:sp>
        <p:nvSpPr>
          <p:cNvPr id="4" name="角丸四角形 3"/>
          <p:cNvSpPr/>
          <p:nvPr/>
        </p:nvSpPr>
        <p:spPr>
          <a:xfrm>
            <a:off x="319430" y="262065"/>
            <a:ext cx="6844858"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600" dirty="0">
                <a:latin typeface="+mn-ea"/>
              </a:rPr>
              <a:t>BSS</a:t>
            </a:r>
            <a:r>
              <a:rPr lang="ja-JP" altLang="en-US" sz="3600" dirty="0">
                <a:latin typeface="+mn-ea"/>
              </a:rPr>
              <a:t>・ＴＶディレクターと</a:t>
            </a:r>
            <a:r>
              <a:rPr lang="en-US" altLang="ja-JP" sz="3600" dirty="0">
                <a:latin typeface="+mn-ea"/>
              </a:rPr>
              <a:t>ALS</a:t>
            </a:r>
            <a:r>
              <a:rPr lang="ja-JP" altLang="en-US" sz="3600" dirty="0">
                <a:latin typeface="+mn-ea"/>
              </a:rPr>
              <a:t>患者</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99592"/>
            <a:ext cx="8229600" cy="1296144"/>
          </a:xfrm>
        </p:spPr>
        <p:txBody>
          <a:bodyPr>
            <a:normAutofit fontScale="90000"/>
          </a:bodyPr>
          <a:lstStyle/>
          <a:p>
            <a:r>
              <a:rPr kumimoji="1" lang="ja-JP" altLang="en-US" dirty="0" smtClean="0"/>
              <a:t>　　</a:t>
            </a:r>
            <a:r>
              <a:rPr lang="ja-JP" altLang="en-US" dirty="0" smtClean="0"/>
              <a:t>　　　　　　</a:t>
            </a:r>
            <a:r>
              <a:rPr lang="en-US" altLang="ja-JP" dirty="0" smtClean="0"/>
              <a:t/>
            </a:r>
            <a:br>
              <a:rPr lang="en-US" altLang="ja-JP" dirty="0" smtClean="0"/>
            </a:br>
            <a:r>
              <a:rPr lang="en-US" altLang="ja-JP" dirty="0" smtClean="0"/>
              <a:t/>
            </a:r>
            <a:br>
              <a:rPr lang="en-US" altLang="ja-JP" dirty="0" smtClean="0"/>
            </a:br>
            <a:r>
              <a:rPr lang="en-US" altLang="ja-JP" dirty="0" smtClean="0"/>
              <a:t/>
            </a:r>
            <a:br>
              <a:rPr lang="en-US" altLang="ja-JP" dirty="0" smtClean="0"/>
            </a:br>
            <a:r>
              <a:rPr lang="en-US" altLang="ja-JP" dirty="0" smtClean="0"/>
              <a:t/>
            </a:r>
            <a:br>
              <a:rPr lang="en-US" altLang="ja-JP" dirty="0" smtClean="0"/>
            </a:br>
            <a:r>
              <a:rPr lang="en-US" altLang="ja-JP" dirty="0" smtClean="0"/>
              <a:t/>
            </a:r>
            <a:br>
              <a:rPr lang="en-US" altLang="ja-JP" dirty="0" smtClean="0"/>
            </a:br>
            <a:r>
              <a:rPr kumimoji="1" lang="en-US" altLang="ja-JP" sz="4400" dirty="0" smtClean="0"/>
              <a:t/>
            </a:r>
            <a:br>
              <a:rPr kumimoji="1" lang="en-US" altLang="ja-JP" sz="4400" dirty="0" smtClean="0"/>
            </a:br>
            <a:endParaRPr kumimoji="1" lang="ja-JP" altLang="en-US" dirty="0"/>
          </a:p>
        </p:txBody>
      </p:sp>
      <p:pic>
        <p:nvPicPr>
          <p:cNvPr id="1026" name="Picture 2" descr="C:\Documents and Settings\u-shimane07\デスクトップ\新しいフォルダ\画像 2483.jpg"/>
          <p:cNvPicPr>
            <a:picLocks noGrp="1" noChangeAspect="1" noChangeArrowheads="1"/>
          </p:cNvPicPr>
          <p:nvPr>
            <p:ph idx="1"/>
          </p:nvPr>
        </p:nvPicPr>
        <p:blipFill rotWithShape="1">
          <a:blip r:embed="rId2" cstate="print"/>
          <a:srcRect t="7692" b="9492"/>
          <a:stretch/>
        </p:blipFill>
        <p:spPr bwMode="auto">
          <a:xfrm>
            <a:off x="0" y="0"/>
            <a:ext cx="9143999" cy="6858000"/>
          </a:xfrm>
          <a:prstGeom prst="rect">
            <a:avLst/>
          </a:prstGeom>
          <a:noFill/>
        </p:spPr>
      </p:pic>
      <p:sp>
        <p:nvSpPr>
          <p:cNvPr id="4" name="正方形/長方形 3"/>
          <p:cNvSpPr/>
          <p:nvPr/>
        </p:nvSpPr>
        <p:spPr>
          <a:xfrm>
            <a:off x="2555776" y="1052736"/>
            <a:ext cx="4608512" cy="646331"/>
          </a:xfrm>
          <a:prstGeom prst="rect">
            <a:avLst/>
          </a:prstGeom>
        </p:spPr>
        <p:txBody>
          <a:bodyPr wrap="square">
            <a:spAutoFit/>
          </a:bodyPr>
          <a:lstStyle/>
          <a:p>
            <a:pPr algn="ctr"/>
            <a:r>
              <a:rPr lang="en-US" altLang="ja-JP" sz="3600" b="1" dirty="0" smtClean="0">
                <a:solidFill>
                  <a:srgbClr val="C00000"/>
                </a:solidFill>
                <a:latin typeface="HG丸ｺﾞｼｯｸM-PRO" panose="020F0600000000000000" pitchFamily="50" charset="-128"/>
                <a:ea typeface="HG丸ｺﾞｼｯｸM-PRO" panose="020F0600000000000000" pitchFamily="50" charset="-128"/>
              </a:rPr>
              <a:t> </a:t>
            </a:r>
            <a:r>
              <a:rPr lang="ja-JP" altLang="en-US" sz="3600" b="1" dirty="0" smtClean="0">
                <a:solidFill>
                  <a:srgbClr val="C00000"/>
                </a:solidFill>
                <a:latin typeface="HG丸ｺﾞｼｯｸM-PRO" panose="020F0600000000000000" pitchFamily="50" charset="-128"/>
                <a:ea typeface="HG丸ｺﾞｼｯｸM-PRO" panose="020F0600000000000000" pitchFamily="50" charset="-128"/>
              </a:rPr>
              <a:t>ちょっと休憩</a:t>
            </a:r>
            <a:r>
              <a:rPr lang="ja-JP" altLang="en-US" sz="3600" b="1" dirty="0">
                <a:solidFill>
                  <a:srgbClr val="C00000"/>
                </a:solidFill>
                <a:latin typeface="HG丸ｺﾞｼｯｸM-PRO" panose="020F0600000000000000" pitchFamily="50" charset="-128"/>
                <a:ea typeface="HG丸ｺﾞｼｯｸM-PRO" panose="020F0600000000000000" pitchFamily="50" charset="-128"/>
              </a:rPr>
              <a:t>・・・</a:t>
            </a:r>
            <a:endParaRPr lang="ja-JP" altLang="en-US" sz="3600" b="1" dirty="0">
              <a:latin typeface="HG丸ｺﾞｼｯｸM-PRO" panose="020F0600000000000000" pitchFamily="50" charset="-128"/>
              <a:ea typeface="HG丸ｺﾞｼｯｸM-PRO" panose="020F0600000000000000" pitchFamily="50" charset="-128"/>
            </a:endParaRPr>
          </a:p>
        </p:txBody>
      </p:sp>
      <p:sp>
        <p:nvSpPr>
          <p:cNvPr id="5" name="正方形/長方形 4"/>
          <p:cNvSpPr/>
          <p:nvPr/>
        </p:nvSpPr>
        <p:spPr>
          <a:xfrm>
            <a:off x="894870" y="5661248"/>
            <a:ext cx="7781586" cy="646331"/>
          </a:xfrm>
          <a:prstGeom prst="rect">
            <a:avLst/>
          </a:prstGeom>
        </p:spPr>
        <p:txBody>
          <a:bodyPr wrap="square">
            <a:spAutoFit/>
          </a:bodyPr>
          <a:lstStyle/>
          <a:p>
            <a:pPr algn="ctr"/>
            <a:r>
              <a:rPr lang="ja-JP" altLang="en-US" sz="3600" b="1" dirty="0" smtClean="0">
                <a:latin typeface="HG丸ｺﾞｼｯｸM-PRO" panose="020F0600000000000000" pitchFamily="50" charset="-128"/>
                <a:ea typeface="HG丸ｺﾞｼｯｸM-PRO" panose="020F0600000000000000" pitchFamily="50" charset="-128"/>
              </a:rPr>
              <a:t>オスプレイが飛び立つ（岩国空港）</a:t>
            </a:r>
            <a:endParaRPr lang="ja-JP" altLang="en-US" sz="3600" b="1" dirty="0">
              <a:latin typeface="HG丸ｺﾞｼｯｸM-PRO" panose="020F0600000000000000" pitchFamily="50" charset="-128"/>
              <a:ea typeface="HG丸ｺﾞｼｯｸM-PRO" panose="020F0600000000000000" pitchFamily="50"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u-shimane07\デスクトップ\新しいフォルダ\画像 1532.jpg"/>
          <p:cNvPicPr>
            <a:picLocks noGrp="1" noChangeAspect="1" noChangeArrowheads="1"/>
          </p:cNvPicPr>
          <p:nvPr>
            <p:ph idx="1"/>
          </p:nvPr>
        </p:nvPicPr>
        <p:blipFill>
          <a:blip r:embed="rId3" cstate="print"/>
          <a:srcRect/>
          <a:stretch>
            <a:fillRect/>
          </a:stretch>
        </p:blipFill>
        <p:spPr bwMode="auto">
          <a:xfrm>
            <a:off x="611560" y="1124744"/>
            <a:ext cx="7931881" cy="5544615"/>
          </a:xfrm>
          <a:prstGeom prst="rect">
            <a:avLst/>
          </a:prstGeom>
          <a:noFill/>
        </p:spPr>
      </p:pic>
      <p:sp>
        <p:nvSpPr>
          <p:cNvPr id="6" name="角丸四角形 5"/>
          <p:cNvSpPr/>
          <p:nvPr/>
        </p:nvSpPr>
        <p:spPr>
          <a:xfrm>
            <a:off x="319430" y="262065"/>
            <a:ext cx="4828634"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a:latin typeface="+mn-ea"/>
              </a:rPr>
              <a:t>どこの空港でしょう？</a:t>
            </a:r>
            <a:endParaRPr lang="ja-JP" altLang="en-US" sz="3600" dirty="0">
              <a:latin typeface="+mn-e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177760" y="334073"/>
            <a:ext cx="3642712" cy="648072"/>
          </a:xfrm>
        </p:spPr>
        <p:txBody>
          <a:bodyPr>
            <a:noAutofit/>
          </a:bodyPr>
          <a:lstStyle/>
          <a:p>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（高度１０００ｍから）</a:t>
            </a:r>
            <a:endParaRPr kumimoji="1" lang="ja-JP" altLang="en-US" sz="2400"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pic>
        <p:nvPicPr>
          <p:cNvPr id="1026" name="Picture 2" descr="C:\Documents and Settings\u-shimane07\デスクトップ\新しいフォルダ\画像 1529.jpg"/>
          <p:cNvPicPr>
            <a:picLocks noGrp="1" noChangeAspect="1" noChangeArrowheads="1"/>
          </p:cNvPicPr>
          <p:nvPr>
            <p:ph idx="1"/>
          </p:nvPr>
        </p:nvPicPr>
        <p:blipFill>
          <a:blip r:embed="rId3" cstate="print"/>
          <a:srcRect/>
          <a:stretch>
            <a:fillRect/>
          </a:stretch>
        </p:blipFill>
        <p:spPr bwMode="auto">
          <a:xfrm>
            <a:off x="533365" y="1196753"/>
            <a:ext cx="8100900" cy="5400600"/>
          </a:xfrm>
          <a:prstGeom prst="rect">
            <a:avLst/>
          </a:prstGeom>
          <a:noFill/>
        </p:spPr>
      </p:pic>
      <p:sp>
        <p:nvSpPr>
          <p:cNvPr id="4" name="角丸四角形 3"/>
          <p:cNvSpPr/>
          <p:nvPr/>
        </p:nvSpPr>
        <p:spPr>
          <a:xfrm>
            <a:off x="319430" y="262065"/>
            <a:ext cx="4828634"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a:latin typeface="+mn-ea"/>
              </a:rPr>
              <a:t>どこの空港でしょう？</a:t>
            </a:r>
            <a:endParaRPr lang="ja-JP" altLang="en-US" sz="3600" dirty="0">
              <a:latin typeface="+mn-e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 7"/>
          <p:cNvSpPr txBox="1">
            <a:spLocks/>
          </p:cNvSpPr>
          <p:nvPr/>
        </p:nvSpPr>
        <p:spPr>
          <a:xfrm>
            <a:off x="438619" y="1844824"/>
            <a:ext cx="8229600" cy="4320480"/>
          </a:xfrm>
          <a:prstGeom prst="roundRect">
            <a:avLst>
              <a:gd name="adj" fmla="val 6952"/>
            </a:avLst>
          </a:prstGeom>
          <a:solidFill>
            <a:schemeClr val="accent1">
              <a:lumMod val="20000"/>
              <a:lumOff val="80000"/>
            </a:schemeClr>
          </a:solidFill>
          <a:ln w="9525" cap="flat" cmpd="sng" algn="ctr">
            <a:noFill/>
            <a:prstDash val="solid"/>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vert="horz" rtlCol="0" anchor="ctr" anchorCtr="1">
            <a:noAutofit/>
          </a:bodyPr>
          <a:lstStyle>
            <a:lvl1pPr marL="274320" indent="-274320" algn="l" rtl="0" eaLnBrk="1" latinLnBrk="0" hangingPunct="1">
              <a:spcBef>
                <a:spcPct val="20000"/>
              </a:spcBef>
              <a:buClr>
                <a:schemeClr val="accent3"/>
              </a:buClr>
              <a:buSzPct val="95000"/>
              <a:buFont typeface="Wingdings 2"/>
              <a:buChar char=""/>
              <a:defRPr kumimoji="1" sz="2600" kern="1200">
                <a:solidFill>
                  <a:schemeClr val="dk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dk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dk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dk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dk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dk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dk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dk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dk1"/>
                </a:solidFill>
                <a:latin typeface="+mn-lt"/>
                <a:ea typeface="+mn-ea"/>
                <a:cs typeface="+mn-cs"/>
              </a:defRPr>
            </a:lvl9pPr>
          </a:lstStyle>
          <a:p>
            <a:pPr marL="274320" lvl="8" indent="-274320">
              <a:spcBef>
                <a:spcPts val="1200"/>
              </a:spcBef>
              <a:buClr>
                <a:schemeClr val="accent3"/>
              </a:buClr>
              <a:buSzPct val="95000"/>
              <a:buNone/>
            </a:pPr>
            <a:r>
              <a:rPr lang="ja-JP" altLang="en-US" sz="3000" b="1" dirty="0">
                <a:solidFill>
                  <a:schemeClr val="accent1">
                    <a:lumMod val="50000"/>
                  </a:schemeClr>
                </a:solidFill>
                <a:latin typeface="HG丸ｺﾞｼｯｸM-PRO" panose="020F0600000000000000" pitchFamily="50" charset="-128"/>
                <a:ea typeface="HG丸ｺﾞｼｯｸM-PRO" panose="020F0600000000000000" pitchFamily="50" charset="-128"/>
              </a:rPr>
              <a:t>がん対策募金</a:t>
            </a:r>
            <a:r>
              <a:rPr lang="ja-JP" altLang="en-US" sz="30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から「バナナ募金」へ</a:t>
            </a:r>
            <a:endParaRPr lang="ja-JP" altLang="en-US" sz="30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a:p>
            <a:pPr marL="274320" lvl="8" indent="-274320">
              <a:spcBef>
                <a:spcPts val="1200"/>
              </a:spcBef>
              <a:buClr>
                <a:schemeClr val="accent3"/>
              </a:buClr>
              <a:buSzPct val="95000"/>
              <a:buNone/>
            </a:pPr>
            <a:r>
              <a:rPr lang="ja-JP" altLang="en-US" sz="3000" b="1" dirty="0">
                <a:solidFill>
                  <a:schemeClr val="accent1">
                    <a:lumMod val="50000"/>
                  </a:schemeClr>
                </a:solidFill>
                <a:latin typeface="HG丸ｺﾞｼｯｸM-PRO" panose="020F0600000000000000" pitchFamily="50" charset="-128"/>
                <a:ea typeface="HG丸ｺﾞｼｯｸM-PRO" panose="020F0600000000000000" pitchFamily="50" charset="-128"/>
              </a:rPr>
              <a:t>企業の意識</a:t>
            </a:r>
            <a:r>
              <a:rPr lang="ja-JP" altLang="en-US" sz="30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変化（</a:t>
            </a:r>
            <a:r>
              <a:rPr lang="ja-JP" altLang="en-US" sz="3000" b="1" dirty="0">
                <a:solidFill>
                  <a:schemeClr val="accent1">
                    <a:lumMod val="50000"/>
                  </a:schemeClr>
                </a:solidFill>
                <a:latin typeface="HG丸ｺﾞｼｯｸM-PRO" panose="020F0600000000000000" pitchFamily="50" charset="-128"/>
                <a:ea typeface="HG丸ｺﾞｼｯｸM-PRO" panose="020F0600000000000000" pitchFamily="50" charset="-128"/>
              </a:rPr>
              <a:t>募金協力企業１３社）</a:t>
            </a:r>
          </a:p>
          <a:p>
            <a:pPr marL="274320" lvl="8" indent="-274320">
              <a:spcBef>
                <a:spcPts val="1200"/>
              </a:spcBef>
              <a:buClr>
                <a:schemeClr val="accent3"/>
              </a:buClr>
              <a:buSzPct val="95000"/>
              <a:buNone/>
            </a:pPr>
            <a:r>
              <a:rPr lang="ja-JP" altLang="en-US" sz="3000" b="1" dirty="0">
                <a:solidFill>
                  <a:schemeClr val="accent1">
                    <a:lumMod val="50000"/>
                  </a:schemeClr>
                </a:solidFill>
                <a:latin typeface="HG丸ｺﾞｼｯｸM-PRO" panose="020F0600000000000000" pitchFamily="50" charset="-128"/>
                <a:ea typeface="HG丸ｺﾞｼｯｸM-PRO" panose="020F0600000000000000" pitchFamily="50" charset="-128"/>
              </a:rPr>
              <a:t>・６億７千万円を集めた</a:t>
            </a:r>
          </a:p>
          <a:p>
            <a:pPr marL="274320" lvl="8" indent="-274320">
              <a:spcBef>
                <a:spcPts val="1200"/>
              </a:spcBef>
              <a:buClr>
                <a:schemeClr val="accent3"/>
              </a:buClr>
              <a:buSzPct val="95000"/>
              <a:buNone/>
            </a:pPr>
            <a:r>
              <a:rPr lang="ja-JP" altLang="en-US" sz="3000" b="1" dirty="0">
                <a:solidFill>
                  <a:schemeClr val="accent1">
                    <a:lumMod val="50000"/>
                  </a:schemeClr>
                </a:solidFill>
                <a:latin typeface="HG丸ｺﾞｼｯｸM-PRO" panose="020F0600000000000000" pitchFamily="50" charset="-128"/>
                <a:ea typeface="HG丸ｺﾞｼｯｸM-PRO" panose="020F0600000000000000" pitchFamily="50" charset="-128"/>
              </a:rPr>
              <a:t>・拠点病院の医療機器購入に充てる</a:t>
            </a:r>
          </a:p>
        </p:txBody>
      </p:sp>
      <p:sp>
        <p:nvSpPr>
          <p:cNvPr id="2" name="タイトル 1"/>
          <p:cNvSpPr>
            <a:spLocks noGrp="1"/>
          </p:cNvSpPr>
          <p:nvPr>
            <p:ph type="title"/>
          </p:nvPr>
        </p:nvSpPr>
        <p:spPr>
          <a:xfrm>
            <a:off x="2644742" y="1062185"/>
            <a:ext cx="3727458" cy="701182"/>
          </a:xfrm>
        </p:spPr>
        <p:txBody>
          <a:bodyPr anchor="ctr" anchorCtr="1">
            <a:normAutofit/>
          </a:bodyPr>
          <a:lstStyle/>
          <a:p>
            <a:r>
              <a:rPr lang="ja-JP" altLang="en-US" sz="36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＜効果、成果＞</a:t>
            </a:r>
            <a:endParaRPr kumimoji="1" lang="ja-JP" altLang="en-US" sz="36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pic>
        <p:nvPicPr>
          <p:cNvPr id="5" name="Picture 3" descr="C:\Documents and Settings\w3610007\Local Settings\Temporary Internet Files\Content.IE5\RMY1FH7W\MC900293840[1].wmf"/>
          <p:cNvPicPr>
            <a:picLocks noChangeAspect="1" noChangeArrowheads="1"/>
          </p:cNvPicPr>
          <p:nvPr/>
        </p:nvPicPr>
        <p:blipFill>
          <a:blip r:embed="rId3" cstate="print"/>
          <a:srcRect/>
          <a:stretch>
            <a:fillRect/>
          </a:stretch>
        </p:blipFill>
        <p:spPr bwMode="auto">
          <a:xfrm>
            <a:off x="6300192" y="701816"/>
            <a:ext cx="2643174" cy="2286016"/>
          </a:xfrm>
          <a:prstGeom prst="rect">
            <a:avLst/>
          </a:prstGeom>
          <a:noFill/>
        </p:spPr>
      </p:pic>
      <p:sp>
        <p:nvSpPr>
          <p:cNvPr id="6" name="角丸四角形 5"/>
          <p:cNvSpPr/>
          <p:nvPr/>
        </p:nvSpPr>
        <p:spPr>
          <a:xfrm>
            <a:off x="319430" y="262065"/>
            <a:ext cx="2812410"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latin typeface="+mn-ea"/>
              </a:rPr>
              <a:t>７．産業界</a:t>
            </a:r>
            <a:endParaRPr kumimoji="1" lang="ja-JP" altLang="en-US" sz="3600" dirty="0">
              <a:latin typeface="+mn-ea"/>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2" cstate="print"/>
          <a:srcRect l="2658" t="2286" b="291"/>
          <a:stretch/>
        </p:blipFill>
        <p:spPr bwMode="auto">
          <a:xfrm>
            <a:off x="755576" y="1196752"/>
            <a:ext cx="7719963" cy="5328592"/>
          </a:xfrm>
          <a:prstGeom prst="rect">
            <a:avLst/>
          </a:prstGeom>
          <a:noFill/>
          <a:ln w="9525">
            <a:noFill/>
            <a:miter lim="800000"/>
            <a:headEnd/>
            <a:tailEnd/>
          </a:ln>
          <a:effectLst/>
        </p:spPr>
      </p:pic>
      <p:sp>
        <p:nvSpPr>
          <p:cNvPr id="4" name="角丸四角形 3"/>
          <p:cNvSpPr/>
          <p:nvPr/>
        </p:nvSpPr>
        <p:spPr>
          <a:xfrm>
            <a:off x="319430" y="262065"/>
            <a:ext cx="4900642"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がん募金活動の様子</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67544" y="1268760"/>
            <a:ext cx="8424936" cy="5472608"/>
          </a:xfrm>
        </p:spPr>
        <p:txBody>
          <a:bodyPr>
            <a:noAutofit/>
          </a:bodyPr>
          <a:lstStyle/>
          <a:p>
            <a:pPr>
              <a:spcBef>
                <a:spcPts val="0"/>
              </a:spcBef>
              <a:buNone/>
            </a:pPr>
            <a:r>
              <a:rPr lang="ja-JP" altLang="en-US"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・手術の格差　術式選びは症例数が決め手</a:t>
            </a:r>
            <a:endParaRPr lang="en-US" altLang="ja-JP"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３択を迫られた。　切り口の差</a:t>
            </a:r>
            <a:endParaRPr lang="en-US" altLang="ja-JP"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・薬の格差　　外国と日本の格差　</a:t>
            </a:r>
            <a:endParaRPr lang="en-US" altLang="ja-JP"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国内の病院でも地域により使用時期</a:t>
            </a:r>
            <a:endParaRPr lang="en-US" altLang="ja-JP"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が異なる（タイムラグ有り）</a:t>
            </a:r>
            <a:endParaRPr lang="en-US" altLang="ja-JP"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・告知、開示の格差　　都会、地方の告知の違い</a:t>
            </a:r>
            <a:endParaRPr lang="en-US" altLang="ja-JP"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・患者の格差　医療知識を自分のこととして真剣勝負</a:t>
            </a:r>
            <a:endParaRPr lang="en-US" altLang="ja-JP"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b="1" dirty="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ja-JP" altLang="en-US"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しているか？</a:t>
            </a:r>
            <a:endParaRPr lang="en-US" altLang="ja-JP"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医師任せにしている患者が多い</a:t>
            </a:r>
            <a:endParaRPr lang="en-US" altLang="ja-JP"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賢い患者になろう！</a:t>
            </a:r>
            <a:endParaRPr lang="en-US" altLang="ja-JP"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・希望の格差　生きる力、望む力の差（意思表示）</a:t>
            </a:r>
            <a:endParaRPr kumimoji="1" lang="en-US" altLang="ja-JP"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sp>
        <p:nvSpPr>
          <p:cNvPr id="4" name="角丸四角形 3"/>
          <p:cNvSpPr/>
          <p:nvPr/>
        </p:nvSpPr>
        <p:spPr>
          <a:xfrm>
            <a:off x="323528" y="260648"/>
            <a:ext cx="6696744"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j-ea"/>
                <a:ea typeface="+mj-ea"/>
              </a:rPr>
              <a:t>手術、薬、患者から感じた格差</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20084" y="6165304"/>
            <a:ext cx="6995070" cy="566098"/>
          </a:xfrm>
        </p:spPr>
        <p:txBody>
          <a:bodyPr anchor="ctr" anchorCtr="1">
            <a:normAutofit/>
          </a:bodyPr>
          <a:lstStyle/>
          <a:p>
            <a:r>
              <a:rPr lang="ja-JP" altLang="en-US" sz="2800" b="1" dirty="0" smtClean="0">
                <a:solidFill>
                  <a:srgbClr val="FF0000"/>
                </a:solidFill>
                <a:latin typeface="HG丸ｺﾞｼｯｸM-PRO" panose="020F0600000000000000" pitchFamily="50" charset="-128"/>
                <a:ea typeface="HG丸ｺﾞｼｯｸM-PRO" panose="020F0600000000000000" pitchFamily="50" charset="-128"/>
              </a:rPr>
              <a:t>メーカー、卸、小売店が２円ずつを負担</a:t>
            </a:r>
            <a:endParaRPr kumimoji="1" lang="ja-JP" altLang="en-US" sz="2800"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5" name="角丸四角形 4"/>
          <p:cNvSpPr/>
          <p:nvPr/>
        </p:nvSpPr>
        <p:spPr>
          <a:xfrm>
            <a:off x="319430" y="262065"/>
            <a:ext cx="3244458"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バナナ募金</a:t>
            </a: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199" y="1124744"/>
            <a:ext cx="7560840" cy="499459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63688" y="6293907"/>
            <a:ext cx="5544616" cy="531314"/>
          </a:xfrm>
        </p:spPr>
        <p:txBody>
          <a:bodyPr vert="horz" lIns="0" rIns="0" bIns="0" anchor="ctr" anchorCtr="1">
            <a:noAutofit/>
          </a:bodyPr>
          <a:lstStyle/>
          <a:p>
            <a:r>
              <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rPr>
              <a:t>島根大学出雲キャンパスに呼ばれて</a:t>
            </a:r>
          </a:p>
        </p:txBody>
      </p:sp>
      <p:pic>
        <p:nvPicPr>
          <p:cNvPr id="1026" name="Picture 2" descr="C:\Documents and Settings\u-shimane07\デスクトップ\新しいフォルダ\画像 2262.jpg"/>
          <p:cNvPicPr>
            <a:picLocks noGrp="1" noChangeAspect="1" noChangeArrowheads="1"/>
          </p:cNvPicPr>
          <p:nvPr>
            <p:ph idx="1"/>
          </p:nvPr>
        </p:nvPicPr>
        <p:blipFill>
          <a:blip r:embed="rId2" cstate="print"/>
          <a:srcRect/>
          <a:stretch>
            <a:fillRect/>
          </a:stretch>
        </p:blipFill>
        <p:spPr bwMode="auto">
          <a:xfrm>
            <a:off x="1043608" y="1124744"/>
            <a:ext cx="7276906" cy="5184576"/>
          </a:xfrm>
          <a:prstGeom prst="rect">
            <a:avLst/>
          </a:prstGeom>
          <a:noFill/>
        </p:spPr>
      </p:pic>
      <p:sp>
        <p:nvSpPr>
          <p:cNvPr id="4" name="角丸四角形 3"/>
          <p:cNvSpPr/>
          <p:nvPr/>
        </p:nvSpPr>
        <p:spPr>
          <a:xfrm>
            <a:off x="319430" y="262065"/>
            <a:ext cx="2452370"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８</a:t>
            </a:r>
            <a:r>
              <a:rPr lang="ja-JP" altLang="en-US" sz="3600" dirty="0" smtClean="0">
                <a:latin typeface="+mn-ea"/>
              </a:rPr>
              <a:t>．教育</a:t>
            </a:r>
            <a:endParaRPr kumimoji="1" lang="ja-JP" altLang="en-US" sz="3600" dirty="0">
              <a:latin typeface="+mn-e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55776" y="6237312"/>
            <a:ext cx="4320480" cy="504056"/>
          </a:xfrm>
        </p:spPr>
        <p:txBody>
          <a:bodyPr vert="horz" lIns="0" rIns="0" bIns="0" anchor="ctr" anchorCtr="1">
            <a:normAutofit/>
          </a:bodyPr>
          <a:lstStyle/>
          <a:p>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看護</a:t>
            </a:r>
            <a:r>
              <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rPr>
              <a:t>学生との意見交換会</a:t>
            </a:r>
          </a:p>
        </p:txBody>
      </p:sp>
      <p:pic>
        <p:nvPicPr>
          <p:cNvPr id="4" name="Picture 2" descr="C:\Documents and Settings\u-shimane07\デスクトップ\新しいフォルダ\画像 2251.jpg"/>
          <p:cNvPicPr>
            <a:picLocks noGrp="1" noChangeAspect="1" noChangeArrowheads="1"/>
          </p:cNvPicPr>
          <p:nvPr>
            <p:ph idx="1"/>
          </p:nvPr>
        </p:nvPicPr>
        <p:blipFill>
          <a:blip r:embed="rId2" cstate="print"/>
          <a:srcRect/>
          <a:stretch>
            <a:fillRect/>
          </a:stretch>
        </p:blipFill>
        <p:spPr bwMode="auto">
          <a:xfrm>
            <a:off x="899592" y="1124744"/>
            <a:ext cx="7344816" cy="5148235"/>
          </a:xfrm>
          <a:prstGeom prst="rect">
            <a:avLst/>
          </a:prstGeom>
          <a:noFill/>
        </p:spPr>
      </p:pic>
      <p:sp>
        <p:nvSpPr>
          <p:cNvPr id="5" name="角丸四角形 4"/>
          <p:cNvSpPr/>
          <p:nvPr/>
        </p:nvSpPr>
        <p:spPr>
          <a:xfrm>
            <a:off x="319430" y="262065"/>
            <a:ext cx="2452370"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８</a:t>
            </a:r>
            <a:r>
              <a:rPr lang="ja-JP" altLang="en-US" sz="3600" dirty="0" smtClean="0">
                <a:latin typeface="+mn-ea"/>
              </a:rPr>
              <a:t>．教育</a:t>
            </a:r>
            <a:endParaRPr kumimoji="1" lang="ja-JP" altLang="en-US" sz="3600" dirty="0">
              <a:latin typeface="+mn-e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46205" y="6165304"/>
            <a:ext cx="8484733" cy="544787"/>
          </a:xfrm>
        </p:spPr>
        <p:txBody>
          <a:bodyPr vert="horz" lIns="0" rIns="0" bIns="0" anchor="ctr" anchorCtr="1">
            <a:noAutofit/>
          </a:bodyPr>
          <a:lstStyle/>
          <a:p>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医学生</a:t>
            </a:r>
            <a:r>
              <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rPr>
              <a:t>、看護</a:t>
            </a: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大学生、看護学</a:t>
            </a:r>
            <a:r>
              <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rPr>
              <a:t>院生</a:t>
            </a: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が集まり、がん</a:t>
            </a:r>
            <a:r>
              <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rPr>
              <a:t>教育</a:t>
            </a:r>
          </a:p>
        </p:txBody>
      </p:sp>
      <p:pic>
        <p:nvPicPr>
          <p:cNvPr id="1026" name="Picture 2" descr="D:\写真整理済み\２０１３．学生等の意見交換会\001.JPG"/>
          <p:cNvPicPr>
            <a:picLocks noGrp="1" noChangeAspect="1" noChangeArrowheads="1"/>
          </p:cNvPicPr>
          <p:nvPr>
            <p:ph idx="1"/>
          </p:nvPr>
        </p:nvPicPr>
        <p:blipFill>
          <a:blip r:embed="rId2" cstate="print"/>
          <a:srcRect/>
          <a:stretch>
            <a:fillRect/>
          </a:stretch>
        </p:blipFill>
        <p:spPr bwMode="auto">
          <a:xfrm>
            <a:off x="395536" y="1124744"/>
            <a:ext cx="8424936" cy="5040559"/>
          </a:xfrm>
          <a:prstGeom prst="rect">
            <a:avLst/>
          </a:prstGeom>
          <a:noFill/>
        </p:spPr>
      </p:pic>
      <p:sp>
        <p:nvSpPr>
          <p:cNvPr id="4" name="角丸四角形 3"/>
          <p:cNvSpPr/>
          <p:nvPr/>
        </p:nvSpPr>
        <p:spPr>
          <a:xfrm>
            <a:off x="319430" y="262065"/>
            <a:ext cx="2452370"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８</a:t>
            </a:r>
            <a:r>
              <a:rPr lang="ja-JP" altLang="en-US" sz="3600" dirty="0" smtClean="0">
                <a:latin typeface="+mn-ea"/>
              </a:rPr>
              <a:t>．教育</a:t>
            </a:r>
            <a:endParaRPr kumimoji="1" lang="ja-JP" altLang="en-US" sz="3600" dirty="0">
              <a:latin typeface="+mn-e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75695" y="6093296"/>
            <a:ext cx="3898776" cy="504056"/>
          </a:xfrm>
        </p:spPr>
        <p:txBody>
          <a:bodyPr vert="horz" lIns="0" rIns="0" bIns="0" anchor="ctr" anchorCtr="1">
            <a:noAutofit/>
          </a:bodyPr>
          <a:lstStyle/>
          <a:p>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中学生</a:t>
            </a:r>
            <a:r>
              <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rPr>
              <a:t>に「いのちの授業」</a:t>
            </a:r>
          </a:p>
        </p:txBody>
      </p:sp>
      <p:pic>
        <p:nvPicPr>
          <p:cNvPr id="1026" name="Picture 2" descr="C:\Documents and Settings\u-shimane07\デスクトップ\新しいフォルダ\画像 014.jpg"/>
          <p:cNvPicPr>
            <a:picLocks noGrp="1" noChangeAspect="1" noChangeArrowheads="1"/>
          </p:cNvPicPr>
          <p:nvPr>
            <p:ph idx="1"/>
          </p:nvPr>
        </p:nvPicPr>
        <p:blipFill>
          <a:blip r:embed="rId2" cstate="print"/>
          <a:srcRect/>
          <a:stretch>
            <a:fillRect/>
          </a:stretch>
        </p:blipFill>
        <p:spPr bwMode="auto">
          <a:xfrm>
            <a:off x="395536" y="1124744"/>
            <a:ext cx="8357026" cy="4896544"/>
          </a:xfrm>
          <a:prstGeom prst="rect">
            <a:avLst/>
          </a:prstGeom>
          <a:noFill/>
        </p:spPr>
      </p:pic>
      <p:sp>
        <p:nvSpPr>
          <p:cNvPr id="4" name="角丸四角形 3"/>
          <p:cNvSpPr/>
          <p:nvPr/>
        </p:nvSpPr>
        <p:spPr>
          <a:xfrm>
            <a:off x="319430" y="262065"/>
            <a:ext cx="2452370"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８</a:t>
            </a:r>
            <a:r>
              <a:rPr lang="ja-JP" altLang="en-US" sz="3600" dirty="0" smtClean="0">
                <a:latin typeface="+mn-ea"/>
              </a:rPr>
              <a:t>．教育</a:t>
            </a:r>
            <a:endParaRPr kumimoji="1" lang="ja-JP" altLang="en-US" sz="3600" dirty="0">
              <a:latin typeface="+mn-e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043608" y="1916832"/>
            <a:ext cx="7643866" cy="41044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ja-JP" altLang="en-US" dirty="0" smtClean="0">
                <a:latin typeface="+mj-ea"/>
              </a:rPr>
              <a:t>　</a:t>
            </a:r>
            <a:endParaRPr lang="ja-JP" altLang="en-US" dirty="0">
              <a:latin typeface="+mj-ea"/>
            </a:endParaRPr>
          </a:p>
        </p:txBody>
      </p:sp>
      <p:sp>
        <p:nvSpPr>
          <p:cNvPr id="3" name="コンテンツ プレースホルダ 2"/>
          <p:cNvSpPr>
            <a:spLocks noGrp="1"/>
          </p:cNvSpPr>
          <p:nvPr>
            <p:ph idx="1"/>
          </p:nvPr>
        </p:nvSpPr>
        <p:spPr>
          <a:xfrm>
            <a:off x="1357290" y="2357430"/>
            <a:ext cx="7329510" cy="2928958"/>
          </a:xfrm>
        </p:spPr>
        <p:txBody>
          <a:bodyPr>
            <a:normAutofit/>
          </a:bodyPr>
          <a:lstStyle/>
          <a:p>
            <a:pPr>
              <a:buBlip>
                <a:blip r:embed="rId2"/>
              </a:buBlip>
            </a:pPr>
            <a:endParaRPr lang="en-US" altLang="ja-JP" sz="2800" dirty="0" smtClean="0"/>
          </a:p>
          <a:p>
            <a:pPr>
              <a:buNone/>
            </a:pPr>
            <a:r>
              <a:rPr lang="ja-JP" altLang="en-US" sz="3200" dirty="0" smtClean="0">
                <a:latin typeface="+mj-ea"/>
              </a:rPr>
              <a:t>　・がんサロン数の急激な拡大</a:t>
            </a:r>
          </a:p>
          <a:p>
            <a:pPr>
              <a:buNone/>
            </a:pPr>
            <a:r>
              <a:rPr lang="ja-JP" altLang="en-US" sz="3200" dirty="0" smtClean="0"/>
              <a:t>　　　　　初期の時期は　開設したサロンをまわる</a:t>
            </a:r>
            <a:endParaRPr lang="en-US" altLang="ja-JP" sz="3200" dirty="0" smtClean="0"/>
          </a:p>
          <a:p>
            <a:pPr>
              <a:buNone/>
            </a:pPr>
            <a:r>
              <a:rPr lang="ja-JP" altLang="en-US" sz="3200" dirty="0" smtClean="0"/>
              <a:t>　・学会表彰で全国的に認知される</a:t>
            </a:r>
            <a:endParaRPr lang="en-US" altLang="ja-JP" sz="3200" dirty="0" smtClean="0"/>
          </a:p>
        </p:txBody>
      </p:sp>
      <p:sp>
        <p:nvSpPr>
          <p:cNvPr id="9" name="角丸四角形 8"/>
          <p:cNvSpPr/>
          <p:nvPr/>
        </p:nvSpPr>
        <p:spPr>
          <a:xfrm>
            <a:off x="319430" y="262065"/>
            <a:ext cx="2452370"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８</a:t>
            </a:r>
            <a:r>
              <a:rPr lang="ja-JP" altLang="en-US" sz="3600" dirty="0" smtClean="0">
                <a:latin typeface="+mn-ea"/>
              </a:rPr>
              <a:t>．教育</a:t>
            </a:r>
            <a:endParaRPr kumimoji="1" lang="ja-JP" altLang="en-US" sz="3600" dirty="0">
              <a:latin typeface="+mn-ea"/>
            </a:endParaRPr>
          </a:p>
        </p:txBody>
      </p:sp>
      <p:sp>
        <p:nvSpPr>
          <p:cNvPr id="10" name="コンテンツ プレースホルダ 7"/>
          <p:cNvSpPr txBox="1">
            <a:spLocks/>
          </p:cNvSpPr>
          <p:nvPr/>
        </p:nvSpPr>
        <p:spPr>
          <a:xfrm>
            <a:off x="438619" y="1844824"/>
            <a:ext cx="8229600" cy="4320480"/>
          </a:xfrm>
          <a:prstGeom prst="roundRect">
            <a:avLst>
              <a:gd name="adj" fmla="val 6952"/>
            </a:avLst>
          </a:prstGeom>
          <a:solidFill>
            <a:schemeClr val="accent1">
              <a:lumMod val="20000"/>
              <a:lumOff val="80000"/>
            </a:schemeClr>
          </a:solidFill>
          <a:ln w="9525" cap="flat" cmpd="sng" algn="ctr">
            <a:noFill/>
            <a:prstDash val="solid"/>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vert="horz" rtlCol="0" anchor="ctr" anchorCtr="1">
            <a:noAutofit/>
          </a:bodyPr>
          <a:lstStyle>
            <a:lvl1pPr marL="274320" indent="-274320" algn="l" rtl="0" eaLnBrk="1" latinLnBrk="0" hangingPunct="1">
              <a:spcBef>
                <a:spcPct val="20000"/>
              </a:spcBef>
              <a:buClr>
                <a:schemeClr val="accent3"/>
              </a:buClr>
              <a:buSzPct val="95000"/>
              <a:buFont typeface="Wingdings 2"/>
              <a:buChar char=""/>
              <a:defRPr kumimoji="1" sz="2600" kern="1200">
                <a:solidFill>
                  <a:schemeClr val="dk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dk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dk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dk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dk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dk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dk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dk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dk1"/>
                </a:solidFill>
                <a:latin typeface="+mn-lt"/>
                <a:ea typeface="+mn-ea"/>
                <a:cs typeface="+mn-cs"/>
              </a:defRPr>
            </a:lvl9pPr>
          </a:lstStyle>
          <a:p>
            <a:pPr marL="274320" lvl="8" indent="-274320">
              <a:spcBef>
                <a:spcPts val="0"/>
              </a:spcBef>
              <a:spcAft>
                <a:spcPts val="1200"/>
              </a:spcAft>
              <a:buClr>
                <a:schemeClr val="accent3"/>
              </a:buClr>
              <a:buSzPct val="95000"/>
              <a:buNone/>
            </a:pPr>
            <a:r>
              <a:rPr lang="ja-JP" altLang="en-US" sz="3000" b="1" dirty="0">
                <a:solidFill>
                  <a:schemeClr val="accent1">
                    <a:lumMod val="50000"/>
                  </a:schemeClr>
                </a:solidFill>
                <a:latin typeface="HG丸ｺﾞｼｯｸM-PRO" panose="020F0600000000000000" pitchFamily="50" charset="-128"/>
                <a:ea typeface="HG丸ｺﾞｼｯｸM-PRO" panose="020F0600000000000000" pitchFamily="50" charset="-128"/>
              </a:rPr>
              <a:t>全国から大注目</a:t>
            </a:r>
            <a:r>
              <a:rPr lang="ja-JP" altLang="en-US" sz="30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され県下</a:t>
            </a:r>
            <a:r>
              <a:rPr lang="ja-JP" altLang="en-US" sz="3000" b="1" dirty="0">
                <a:solidFill>
                  <a:schemeClr val="accent1">
                    <a:lumMod val="50000"/>
                  </a:schemeClr>
                </a:solidFill>
                <a:latin typeface="HG丸ｺﾞｼｯｸM-PRO" panose="020F0600000000000000" pitchFamily="50" charset="-128"/>
                <a:ea typeface="HG丸ｺﾞｼｯｸM-PRO" panose="020F0600000000000000" pitchFamily="50" charset="-128"/>
              </a:rPr>
              <a:t>に視察が</a:t>
            </a:r>
            <a:r>
              <a:rPr lang="ja-JP" altLang="en-US" sz="30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続く</a:t>
            </a:r>
            <a:endParaRPr lang="en-US" altLang="ja-JP" sz="30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marL="274320" lvl="8" indent="-274320">
              <a:spcBef>
                <a:spcPts val="0"/>
              </a:spcBef>
              <a:spcAft>
                <a:spcPts val="1200"/>
              </a:spcAft>
              <a:buClr>
                <a:schemeClr val="accent3"/>
              </a:buClr>
              <a:buSzPct val="95000"/>
              <a:buNone/>
            </a:pPr>
            <a:r>
              <a:rPr lang="ja-JP" altLang="en-US" sz="30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a:t>
            </a:r>
            <a:endParaRPr lang="ja-JP" altLang="en-US" sz="30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a:p>
            <a:pPr marL="274320" lvl="8" indent="-274320">
              <a:spcBef>
                <a:spcPts val="0"/>
              </a:spcBef>
              <a:spcAft>
                <a:spcPts val="1200"/>
              </a:spcAft>
              <a:buClr>
                <a:schemeClr val="accent3"/>
              </a:buClr>
              <a:buSzPct val="95000"/>
              <a:buNone/>
            </a:pPr>
            <a:r>
              <a:rPr lang="ja-JP" altLang="en-US" sz="30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さらに</a:t>
            </a:r>
            <a:r>
              <a:rPr lang="ja-JP" altLang="en-US" sz="3000" b="1" dirty="0">
                <a:solidFill>
                  <a:schemeClr val="accent1">
                    <a:lumMod val="50000"/>
                  </a:schemeClr>
                </a:solidFill>
                <a:latin typeface="HG丸ｺﾞｼｯｸM-PRO" panose="020F0600000000000000" pitchFamily="50" charset="-128"/>
                <a:ea typeface="HG丸ｺﾞｼｯｸM-PRO" panose="020F0600000000000000" pitchFamily="50" charset="-128"/>
              </a:rPr>
              <a:t>　学会、各県　に</a:t>
            </a:r>
            <a:r>
              <a:rPr lang="ja-JP" altLang="en-US" sz="30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呼ばれる</a:t>
            </a:r>
            <a:endParaRPr lang="en-US" altLang="ja-JP" sz="30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marL="274320" lvl="8" indent="-274320">
              <a:spcBef>
                <a:spcPts val="0"/>
              </a:spcBef>
              <a:spcAft>
                <a:spcPts val="1200"/>
              </a:spcAft>
              <a:buClr>
                <a:schemeClr val="accent3"/>
              </a:buClr>
              <a:buSzPct val="95000"/>
              <a:buNone/>
            </a:pPr>
            <a:r>
              <a:rPr lang="ja-JP" altLang="en-US" sz="30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群馬</a:t>
            </a:r>
            <a:r>
              <a:rPr lang="ja-JP" altLang="en-US" sz="3000" b="1" dirty="0">
                <a:solidFill>
                  <a:schemeClr val="accent1">
                    <a:lumMod val="50000"/>
                  </a:schemeClr>
                </a:solidFill>
                <a:latin typeface="HG丸ｺﾞｼｯｸM-PRO" panose="020F0600000000000000" pitchFamily="50" charset="-128"/>
                <a:ea typeface="HG丸ｺﾞｼｯｸM-PRO" panose="020F0600000000000000" pitchFamily="50" charset="-128"/>
              </a:rPr>
              <a:t>、愛媛、千葉、</a:t>
            </a:r>
            <a:r>
              <a:rPr lang="ja-JP" altLang="en-US" sz="30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和歌山、</a:t>
            </a:r>
            <a:endParaRPr lang="en-US" altLang="ja-JP" sz="30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marL="274320" lvl="8" indent="-274320">
              <a:spcBef>
                <a:spcPts val="0"/>
              </a:spcBef>
              <a:spcAft>
                <a:spcPts val="1200"/>
              </a:spcAft>
              <a:buClr>
                <a:schemeClr val="accent3"/>
              </a:buClr>
              <a:buSzPct val="95000"/>
              <a:buNone/>
            </a:pPr>
            <a:r>
              <a:rPr lang="ja-JP" altLang="en-US" sz="30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福島、石川</a:t>
            </a:r>
            <a:r>
              <a:rPr lang="ja-JP" altLang="en-US" sz="3000" b="1" dirty="0">
                <a:solidFill>
                  <a:schemeClr val="accent1">
                    <a:lumMod val="50000"/>
                  </a:schemeClr>
                </a:solidFill>
                <a:latin typeface="HG丸ｺﾞｼｯｸM-PRO" panose="020F0600000000000000" pitchFamily="50" charset="-128"/>
                <a:ea typeface="HG丸ｺﾞｼｯｸM-PRO" panose="020F0600000000000000" pitchFamily="50" charset="-128"/>
              </a:rPr>
              <a:t>、長崎、岡山　など</a:t>
            </a:r>
          </a:p>
        </p:txBody>
      </p:sp>
      <p:sp>
        <p:nvSpPr>
          <p:cNvPr id="11" name="タイトル 1"/>
          <p:cNvSpPr txBox="1">
            <a:spLocks/>
          </p:cNvSpPr>
          <p:nvPr/>
        </p:nvSpPr>
        <p:spPr>
          <a:xfrm>
            <a:off x="2644742" y="1062185"/>
            <a:ext cx="3727458" cy="701182"/>
          </a:xfrm>
          <a:prstGeom prst="rect">
            <a:avLst/>
          </a:prstGeom>
        </p:spPr>
        <p:txBody>
          <a:bodyPr vert="horz" lIns="0" rIns="0" bIns="0" anchor="ctr" anchorCtr="1">
            <a:normAutofit/>
          </a:bodyPr>
          <a:lstStyle>
            <a:lvl1pPr algn="l" rtl="0" eaLnBrk="1" latinLnBrk="0" hangingPunct="1">
              <a:spcBef>
                <a:spcPct val="0"/>
              </a:spcBef>
              <a:buNone/>
              <a:defRPr kumimoji="1" sz="5000" b="0" kern="1200">
                <a:ln>
                  <a:noFill/>
                </a:ln>
                <a:solidFill>
                  <a:schemeClr val="tx2"/>
                </a:solidFill>
                <a:effectLst/>
                <a:latin typeface="+mj-lt"/>
                <a:ea typeface="+mj-ea"/>
                <a:cs typeface="+mj-cs"/>
              </a:defRPr>
            </a:lvl1pPr>
          </a:lstStyle>
          <a:p>
            <a:r>
              <a:rPr lang="ja-JP" altLang="en-US" sz="3600" b="1" smtClean="0">
                <a:solidFill>
                  <a:schemeClr val="accent1">
                    <a:lumMod val="50000"/>
                  </a:schemeClr>
                </a:solidFill>
                <a:latin typeface="HG丸ｺﾞｼｯｸM-PRO" panose="020F0600000000000000" pitchFamily="50" charset="-128"/>
                <a:ea typeface="HG丸ｺﾞｼｯｸM-PRO" panose="020F0600000000000000" pitchFamily="50" charset="-128"/>
              </a:rPr>
              <a:t>＜効果、成果＞</a:t>
            </a:r>
            <a:endParaRPr lang="ja-JP" altLang="en-US" sz="36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pic>
        <p:nvPicPr>
          <p:cNvPr id="1028" name="Picture 4" descr="C:\Documents and Settings\w3610007\Local Settings\Temporary Internet Files\Content.IE5\4PYW72Q3\MC900299717[1].wmf"/>
          <p:cNvPicPr>
            <a:picLocks noChangeAspect="1" noChangeArrowheads="1"/>
          </p:cNvPicPr>
          <p:nvPr/>
        </p:nvPicPr>
        <p:blipFill>
          <a:blip r:embed="rId3" cstate="print"/>
          <a:srcRect/>
          <a:stretch>
            <a:fillRect/>
          </a:stretch>
        </p:blipFill>
        <p:spPr bwMode="auto">
          <a:xfrm>
            <a:off x="7319322" y="4869160"/>
            <a:ext cx="1368152" cy="1512168"/>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D:\写真整理済み\2011.10.28同じ\画像 1846.jpg"/>
          <p:cNvPicPr>
            <a:picLocks noGrp="1" noChangeAspect="1" noChangeArrowheads="1"/>
          </p:cNvPicPr>
          <p:nvPr>
            <p:ph idx="1"/>
          </p:nvPr>
        </p:nvPicPr>
        <p:blipFill>
          <a:blip r:embed="rId3" cstate="print"/>
          <a:srcRect/>
          <a:stretch>
            <a:fillRect/>
          </a:stretch>
        </p:blipFill>
        <p:spPr bwMode="auto">
          <a:xfrm>
            <a:off x="539552" y="1196752"/>
            <a:ext cx="8127263" cy="5256584"/>
          </a:xfrm>
          <a:prstGeom prst="rect">
            <a:avLst/>
          </a:prstGeom>
          <a:noFill/>
        </p:spPr>
      </p:pic>
      <p:sp>
        <p:nvSpPr>
          <p:cNvPr id="4" name="角丸四角形 3"/>
          <p:cNvSpPr/>
          <p:nvPr/>
        </p:nvSpPr>
        <p:spPr>
          <a:xfrm>
            <a:off x="319431" y="262065"/>
            <a:ext cx="6844858"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がん治療学会に参加（名古屋）</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D:\写真整理済み\2011.10.27癌治療学会(名古屋）\画像 1827.jpg"/>
          <p:cNvPicPr>
            <a:picLocks noGrp="1" noChangeAspect="1" noChangeArrowheads="1"/>
          </p:cNvPicPr>
          <p:nvPr>
            <p:ph idx="1"/>
          </p:nvPr>
        </p:nvPicPr>
        <p:blipFill>
          <a:blip r:embed="rId2" cstate="print"/>
          <a:srcRect/>
          <a:stretch>
            <a:fillRect/>
          </a:stretch>
        </p:blipFill>
        <p:spPr bwMode="auto">
          <a:xfrm>
            <a:off x="539552" y="1124744"/>
            <a:ext cx="7992888" cy="5351170"/>
          </a:xfrm>
          <a:prstGeom prst="rect">
            <a:avLst/>
          </a:prstGeom>
          <a:noFill/>
        </p:spPr>
      </p:pic>
      <p:sp>
        <p:nvSpPr>
          <p:cNvPr id="4" name="角丸四角形 3"/>
          <p:cNvSpPr/>
          <p:nvPr/>
        </p:nvSpPr>
        <p:spPr>
          <a:xfrm>
            <a:off x="319431" y="262065"/>
            <a:ext cx="5692729"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学会でポスターセッション</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D:\写真整理済み\2011.11.10正力厚生会フォーラム\画像 1927.jpg"/>
          <p:cNvPicPr>
            <a:picLocks noGrp="1" noChangeAspect="1" noChangeArrowheads="1"/>
          </p:cNvPicPr>
          <p:nvPr>
            <p:ph idx="1"/>
          </p:nvPr>
        </p:nvPicPr>
        <p:blipFill>
          <a:blip r:embed="rId3" cstate="print"/>
          <a:srcRect/>
          <a:stretch>
            <a:fillRect/>
          </a:stretch>
        </p:blipFill>
        <p:spPr bwMode="auto">
          <a:xfrm>
            <a:off x="467544" y="1124744"/>
            <a:ext cx="8208912" cy="5062162"/>
          </a:xfrm>
          <a:prstGeom prst="rect">
            <a:avLst/>
          </a:prstGeom>
          <a:noFill/>
        </p:spPr>
      </p:pic>
      <p:sp>
        <p:nvSpPr>
          <p:cNvPr id="4" name="角丸四角形 3"/>
          <p:cNvSpPr/>
          <p:nvPr/>
        </p:nvSpPr>
        <p:spPr>
          <a:xfrm>
            <a:off x="319430" y="262065"/>
            <a:ext cx="5980761"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正力厚生会医療フォーラム</a:t>
            </a:r>
          </a:p>
        </p:txBody>
      </p:sp>
      <p:sp>
        <p:nvSpPr>
          <p:cNvPr id="5" name="タイトル 1"/>
          <p:cNvSpPr>
            <a:spLocks noGrp="1"/>
          </p:cNvSpPr>
          <p:nvPr>
            <p:ph type="title"/>
          </p:nvPr>
        </p:nvSpPr>
        <p:spPr>
          <a:xfrm>
            <a:off x="3131839" y="6165304"/>
            <a:ext cx="3168352" cy="504056"/>
          </a:xfrm>
        </p:spPr>
        <p:txBody>
          <a:bodyPr vert="horz" lIns="0" rIns="0" bIns="0" anchor="ctr" anchorCtr="1">
            <a:noAutofit/>
          </a:bodyPr>
          <a:lstStyle/>
          <a:p>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ポスターセッション</a:t>
            </a:r>
            <a:endPar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写真整理済み\２０１３．２．２３福島研修\画像 006.jpg"/>
          <p:cNvPicPr>
            <a:picLocks noGrp="1" noChangeAspect="1" noChangeArrowheads="1"/>
          </p:cNvPicPr>
          <p:nvPr>
            <p:ph idx="1"/>
          </p:nvPr>
        </p:nvPicPr>
        <p:blipFill>
          <a:blip r:embed="rId3" cstate="print"/>
          <a:srcRect/>
          <a:stretch>
            <a:fillRect/>
          </a:stretch>
        </p:blipFill>
        <p:spPr bwMode="auto">
          <a:xfrm>
            <a:off x="395536" y="1196752"/>
            <a:ext cx="8352928" cy="5400599"/>
          </a:xfrm>
          <a:prstGeom prst="rect">
            <a:avLst/>
          </a:prstGeom>
          <a:noFill/>
        </p:spPr>
      </p:pic>
      <p:sp>
        <p:nvSpPr>
          <p:cNvPr id="4" name="角丸四角形 3"/>
          <p:cNvSpPr/>
          <p:nvPr/>
        </p:nvSpPr>
        <p:spPr>
          <a:xfrm>
            <a:off x="319430" y="262065"/>
            <a:ext cx="8068994"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がんサロン支援塾出前講座（福島県）</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3" descr="C:\Documents and Settings\w3610007\デスクトップ\CIMG1017.JPG"/>
          <p:cNvPicPr>
            <a:picLocks noChangeAspect="1" noChangeArrowheads="1"/>
          </p:cNvPicPr>
          <p:nvPr/>
        </p:nvPicPr>
        <p:blipFill>
          <a:blip r:embed="rId3" cstate="print"/>
          <a:srcRect/>
          <a:stretch>
            <a:fillRect/>
          </a:stretch>
        </p:blipFill>
        <p:spPr bwMode="auto">
          <a:xfrm>
            <a:off x="5436096" y="3990450"/>
            <a:ext cx="3206077" cy="2361810"/>
          </a:xfrm>
          <a:prstGeom prst="rect">
            <a:avLst/>
          </a:prstGeom>
          <a:noFill/>
        </p:spPr>
      </p:pic>
      <p:sp>
        <p:nvSpPr>
          <p:cNvPr id="3" name="コンテンツ プレースホルダ 2"/>
          <p:cNvSpPr>
            <a:spLocks noGrp="1"/>
          </p:cNvSpPr>
          <p:nvPr>
            <p:ph idx="1"/>
          </p:nvPr>
        </p:nvSpPr>
        <p:spPr>
          <a:xfrm>
            <a:off x="457200" y="1268760"/>
            <a:ext cx="8229600" cy="4462760"/>
          </a:xfrm>
        </p:spPr>
        <p:txBody>
          <a:bodyPr wrap="square">
            <a:spAutoFit/>
          </a:bodyPr>
          <a:lstStyle/>
          <a:p>
            <a:pPr>
              <a:spcBef>
                <a:spcPts val="0"/>
              </a:spcBef>
              <a:spcAft>
                <a:spcPts val="1200"/>
              </a:spcAft>
              <a:buNone/>
            </a:pP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a:t>
            </a:r>
            <a:r>
              <a:rPr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I</a:t>
            </a: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ターンで大阪から島根へ</a:t>
            </a:r>
            <a:endParaRPr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・最初は地域型でスタート、傾聴</a:t>
            </a:r>
            <a:endParaRPr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kumimoji="1"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・心のケア</a:t>
            </a: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、情報収集が中心</a:t>
            </a:r>
            <a:endParaRPr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800" b="1" dirty="0" smtClean="0">
                <a:solidFill>
                  <a:schemeClr val="accent1">
                    <a:lumMod val="75000"/>
                  </a:schemeClr>
                </a:solidFill>
                <a:latin typeface="HG丸ｺﾞｼｯｸM-PRO" panose="020F0600000000000000" pitchFamily="50" charset="-128"/>
                <a:ea typeface="HG丸ｺﾞｼｯｸM-PRO" panose="020F0600000000000000" pitchFamily="50" charset="-128"/>
              </a:rPr>
              <a:t>　</a:t>
            </a:r>
            <a:r>
              <a:rPr lang="ja-JP" altLang="en-US" sz="2800" b="1" dirty="0" smtClean="0">
                <a:solidFill>
                  <a:srgbClr val="C00000"/>
                </a:solidFill>
                <a:latin typeface="HG丸ｺﾞｼｯｸM-PRO" panose="020F0600000000000000" pitchFamily="50" charset="-128"/>
                <a:ea typeface="HG丸ｺﾞｼｯｸM-PRO" panose="020F0600000000000000" pitchFamily="50" charset="-128"/>
              </a:rPr>
              <a:t>＜その後 積み上げて</a:t>
            </a:r>
            <a:r>
              <a:rPr lang="en-US" altLang="ja-JP" sz="2800" b="1" dirty="0">
                <a:solidFill>
                  <a:srgbClr val="C00000"/>
                </a:solidFill>
                <a:latin typeface="HG丸ｺﾞｼｯｸM-PRO" panose="020F0600000000000000" pitchFamily="50" charset="-128"/>
                <a:ea typeface="HG丸ｺﾞｼｯｸM-PRO" panose="020F0600000000000000" pitchFamily="50" charset="-128"/>
              </a:rPr>
              <a:t>…</a:t>
            </a:r>
            <a:r>
              <a:rPr lang="ja-JP" altLang="en-US" sz="2800" b="1" dirty="0" smtClean="0">
                <a:solidFill>
                  <a:srgbClr val="C00000"/>
                </a:solidFill>
                <a:latin typeface="HG丸ｺﾞｼｯｸM-PRO" panose="020F0600000000000000" pitchFamily="50" charset="-128"/>
                <a:ea typeface="HG丸ｺﾞｼｯｸM-PRO" panose="020F0600000000000000" pitchFamily="50" charset="-128"/>
              </a:rPr>
              <a:t>＞</a:t>
            </a:r>
            <a:endParaRPr lang="en-US" altLang="ja-JP" sz="2800" b="1" dirty="0" smtClean="0">
              <a:solidFill>
                <a:srgbClr val="C00000"/>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・自分の治療はこれで良いの？</a:t>
            </a:r>
            <a:endParaRPr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・患者相互教育</a:t>
            </a:r>
            <a:endParaRPr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・提言行動と情報発信</a:t>
            </a:r>
            <a:endParaRPr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800" b="1" dirty="0" smtClean="0">
                <a:solidFill>
                  <a:srgbClr val="C00000"/>
                </a:solidFill>
                <a:latin typeface="HG丸ｺﾞｼｯｸM-PRO" panose="020F0600000000000000" pitchFamily="50" charset="-128"/>
                <a:ea typeface="HG丸ｺﾞｼｯｸM-PRO" panose="020F0600000000000000" pitchFamily="50" charset="-128"/>
              </a:rPr>
              <a:t>・賢い患者像を目指して</a:t>
            </a:r>
            <a:r>
              <a:rPr lang="en-US" altLang="ja-JP" sz="2800" b="1" dirty="0">
                <a:solidFill>
                  <a:srgbClr val="C00000"/>
                </a:solidFill>
                <a:latin typeface="HG丸ｺﾞｼｯｸM-PRO" panose="020F0600000000000000" pitchFamily="50" charset="-128"/>
                <a:ea typeface="HG丸ｺﾞｼｯｸM-PRO" panose="020F0600000000000000" pitchFamily="50" charset="-128"/>
              </a:rPr>
              <a:t>…</a:t>
            </a:r>
            <a:endParaRPr lang="ja-JP" altLang="en-US" sz="2800" b="1" dirty="0" smtClean="0">
              <a:solidFill>
                <a:srgbClr val="C00000"/>
              </a:solidFill>
              <a:latin typeface="HG丸ｺﾞｼｯｸM-PRO" panose="020F0600000000000000" pitchFamily="50" charset="-128"/>
              <a:ea typeface="HG丸ｺﾞｼｯｸM-PRO" panose="020F0600000000000000" pitchFamily="50" charset="-128"/>
            </a:endParaRPr>
          </a:p>
        </p:txBody>
      </p:sp>
      <p:sp>
        <p:nvSpPr>
          <p:cNvPr id="6" name="角丸四角形 5"/>
          <p:cNvSpPr/>
          <p:nvPr/>
        </p:nvSpPr>
        <p:spPr>
          <a:xfrm>
            <a:off x="323528" y="260648"/>
            <a:ext cx="6048672"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j-ea"/>
                <a:ea typeface="+mj-ea"/>
              </a:rPr>
              <a:t>２．がんサロン開設の意味</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写真整理済み\２０１３．２．２４相馬被災地\画像 012.jpg"/>
          <p:cNvPicPr>
            <a:picLocks noGrp="1" noChangeAspect="1" noChangeArrowheads="1"/>
          </p:cNvPicPr>
          <p:nvPr>
            <p:ph idx="1"/>
          </p:nvPr>
        </p:nvPicPr>
        <p:blipFill>
          <a:blip r:embed="rId3" cstate="print"/>
          <a:srcRect/>
          <a:stretch>
            <a:fillRect/>
          </a:stretch>
        </p:blipFill>
        <p:spPr bwMode="auto">
          <a:xfrm>
            <a:off x="539552" y="1196752"/>
            <a:ext cx="8064896" cy="5513563"/>
          </a:xfrm>
          <a:prstGeom prst="rect">
            <a:avLst/>
          </a:prstGeom>
          <a:noFill/>
        </p:spPr>
      </p:pic>
      <p:sp>
        <p:nvSpPr>
          <p:cNvPr id="4" name="角丸四角形 3"/>
          <p:cNvSpPr/>
          <p:nvPr/>
        </p:nvSpPr>
        <p:spPr>
          <a:xfrm>
            <a:off x="319431" y="262065"/>
            <a:ext cx="5404697"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相馬市の津波被災現場</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D:\写真整理済み\2011.11.05和歌山に呼ばれて\画像 1906.jpg"/>
          <p:cNvPicPr>
            <a:picLocks noGrp="1" noChangeAspect="1" noChangeArrowheads="1"/>
          </p:cNvPicPr>
          <p:nvPr>
            <p:ph idx="1"/>
          </p:nvPr>
        </p:nvPicPr>
        <p:blipFill>
          <a:blip r:embed="rId3" cstate="print"/>
          <a:srcRect/>
          <a:stretch>
            <a:fillRect/>
          </a:stretch>
        </p:blipFill>
        <p:spPr bwMode="auto">
          <a:xfrm>
            <a:off x="309938" y="1196752"/>
            <a:ext cx="8496943" cy="5126255"/>
          </a:xfrm>
          <a:prstGeom prst="rect">
            <a:avLst/>
          </a:prstGeom>
          <a:noFill/>
        </p:spPr>
      </p:pic>
      <p:sp>
        <p:nvSpPr>
          <p:cNvPr id="4" name="角丸四角形 3"/>
          <p:cNvSpPr/>
          <p:nvPr/>
        </p:nvSpPr>
        <p:spPr>
          <a:xfrm>
            <a:off x="319431" y="262065"/>
            <a:ext cx="5476705"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和歌山での意見交換会</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611560" y="1268760"/>
            <a:ext cx="3892530" cy="1368152"/>
          </a:xfrm>
        </p:spPr>
        <p:txBody>
          <a:bodyPr>
            <a:noAutofit/>
          </a:bodyPr>
          <a:lstStyle/>
          <a:p>
            <a:pPr>
              <a:buNone/>
            </a:pP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２００７年</a:t>
            </a:r>
            <a:endParaRPr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buNone/>
            </a:pP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選考委長</a:t>
            </a:r>
            <a:endParaRPr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buNone/>
            </a:pPr>
            <a:r>
              <a:rPr lang="ja-JP" altLang="en-US" sz="2800" b="1" dirty="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ja-JP" altLang="en-US" sz="2800" b="1" dirty="0" err="1" smtClean="0">
                <a:solidFill>
                  <a:schemeClr val="accent1">
                    <a:lumMod val="50000"/>
                  </a:schemeClr>
                </a:solidFill>
                <a:latin typeface="HG丸ｺﾞｼｯｸM-PRO" panose="020F0600000000000000" pitchFamily="50" charset="-128"/>
                <a:ea typeface="HG丸ｺﾞｼｯｸM-PRO" panose="020F0600000000000000" pitchFamily="50" charset="-128"/>
              </a:rPr>
              <a:t>ゆ</a:t>
            </a: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きさん</a:t>
            </a:r>
            <a:endParaRPr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graphicFrame>
        <p:nvGraphicFramePr>
          <p:cNvPr id="1026" name="Object 2"/>
          <p:cNvGraphicFramePr>
            <a:graphicFrameLocks noChangeAspect="1"/>
          </p:cNvGraphicFramePr>
          <p:nvPr>
            <p:extLst>
              <p:ext uri="{D42A27DB-BD31-4B8C-83A1-F6EECF244321}">
                <p14:modId xmlns:p14="http://schemas.microsoft.com/office/powerpoint/2010/main" val="2610443281"/>
              </p:ext>
            </p:extLst>
          </p:nvPr>
        </p:nvGraphicFramePr>
        <p:xfrm>
          <a:off x="5004048" y="1268760"/>
          <a:ext cx="3303835" cy="5301843"/>
        </p:xfrm>
        <a:graphic>
          <a:graphicData uri="http://schemas.openxmlformats.org/presentationml/2006/ole">
            <mc:AlternateContent xmlns:mc="http://schemas.openxmlformats.org/markup-compatibility/2006">
              <mc:Choice xmlns:v="urn:schemas-microsoft-com:vml" Requires="v">
                <p:oleObj spid="_x0000_s47134" name="Acrobat Document" r:id="rId4" imgW="7563600" imgH="10684800" progId="AcroExch.Document.7">
                  <p:embed/>
                </p:oleObj>
              </mc:Choice>
              <mc:Fallback>
                <p:oleObj name="Acrobat Document" r:id="rId4" imgW="7563600" imgH="10684800" progId="AcroExch.Document.7">
                  <p:embed/>
                  <p:pic>
                    <p:nvPicPr>
                      <p:cNvPr id="0"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1268760"/>
                        <a:ext cx="3303835" cy="53018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角丸四角形 4"/>
          <p:cNvSpPr/>
          <p:nvPr/>
        </p:nvSpPr>
        <p:spPr>
          <a:xfrm>
            <a:off x="319430" y="262065"/>
            <a:ext cx="7348914"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 第１回　医療の質、安全学会表彰</a:t>
            </a:r>
          </a:p>
        </p:txBody>
      </p:sp>
      <p:sp>
        <p:nvSpPr>
          <p:cNvPr id="6" name="コンテンツ プレースホルダ 2"/>
          <p:cNvSpPr txBox="1">
            <a:spLocks/>
          </p:cNvSpPr>
          <p:nvPr/>
        </p:nvSpPr>
        <p:spPr>
          <a:xfrm>
            <a:off x="611560" y="3145160"/>
            <a:ext cx="4176464" cy="1147936"/>
          </a:xfrm>
          <a:prstGeom prst="rect">
            <a:avLst/>
          </a:prstGeom>
        </p:spPr>
        <p:txBody>
          <a:bodyPr vert="horz" anchor="ctr" anchorCtr="0">
            <a:noAutofit/>
          </a:bodyPr>
          <a:lst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a:lstStyle>
          <a:p>
            <a:pPr>
              <a:buFont typeface="Wingdings 2"/>
              <a:buNone/>
            </a:pP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島根がんケアサロンが</a:t>
            </a:r>
            <a:endParaRPr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buFont typeface="Wingdings 2"/>
              <a:buNone/>
            </a:pP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患者の部で表彰を受ける</a:t>
            </a:r>
            <a:endParaRPr lang="ja-JP" altLang="en-US" sz="28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u-shimane07\デスクトップ\写真\画像 2174.jpg"/>
          <p:cNvPicPr>
            <a:picLocks noGrp="1" noChangeAspect="1" noChangeArrowheads="1"/>
          </p:cNvPicPr>
          <p:nvPr>
            <p:ph idx="1"/>
          </p:nvPr>
        </p:nvPicPr>
        <p:blipFill>
          <a:blip r:embed="rId3" cstate="print"/>
          <a:srcRect/>
          <a:stretch>
            <a:fillRect/>
          </a:stretch>
        </p:blipFill>
        <p:spPr bwMode="auto">
          <a:xfrm>
            <a:off x="467544" y="1196752"/>
            <a:ext cx="8208912" cy="5256583"/>
          </a:xfrm>
          <a:prstGeom prst="rect">
            <a:avLst/>
          </a:prstGeom>
          <a:noFill/>
        </p:spPr>
      </p:pic>
      <p:sp>
        <p:nvSpPr>
          <p:cNvPr id="4" name="角丸四角形 3"/>
          <p:cNvSpPr/>
          <p:nvPr/>
        </p:nvSpPr>
        <p:spPr>
          <a:xfrm>
            <a:off x="319431" y="262065"/>
            <a:ext cx="5620721"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「えにしの会」に参加して</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79712" y="6165304"/>
            <a:ext cx="5544616" cy="574647"/>
          </a:xfrm>
        </p:spPr>
        <p:txBody>
          <a:bodyPr vert="horz" lIns="0" rIns="0" bIns="0" anchor="ctr" anchorCtr="1">
            <a:noAutofit/>
          </a:bodyPr>
          <a:lstStyle/>
          <a:p>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仙台</a:t>
            </a:r>
            <a:r>
              <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rPr>
              <a:t>　スピリチュアル学会に参加して</a:t>
            </a:r>
          </a:p>
        </p:txBody>
      </p:sp>
      <p:pic>
        <p:nvPicPr>
          <p:cNvPr id="1026" name="Picture 2" descr="D:\写真整理済み\2013.9.14 　スピリチュアル学会\017.JPG"/>
          <p:cNvPicPr>
            <a:picLocks noGrp="1" noChangeAspect="1" noChangeArrowheads="1"/>
          </p:cNvPicPr>
          <p:nvPr>
            <p:ph idx="1"/>
          </p:nvPr>
        </p:nvPicPr>
        <p:blipFill>
          <a:blip r:embed="rId3" cstate="print"/>
          <a:srcRect/>
          <a:stretch>
            <a:fillRect/>
          </a:stretch>
        </p:blipFill>
        <p:spPr bwMode="auto">
          <a:xfrm>
            <a:off x="683568" y="1124744"/>
            <a:ext cx="7776864" cy="5140544"/>
          </a:xfrm>
          <a:prstGeom prst="rect">
            <a:avLst/>
          </a:prstGeom>
          <a:noFill/>
        </p:spPr>
      </p:pic>
      <p:sp>
        <p:nvSpPr>
          <p:cNvPr id="4" name="角丸四角形 3"/>
          <p:cNvSpPr/>
          <p:nvPr/>
        </p:nvSpPr>
        <p:spPr>
          <a:xfrm>
            <a:off x="319431" y="262065"/>
            <a:ext cx="2812409"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latin typeface="+mn-ea"/>
              </a:rPr>
              <a:t>９．宗教学</a:t>
            </a:r>
            <a:endParaRPr kumimoji="1" lang="ja-JP" altLang="en-US" sz="3600" dirty="0">
              <a:latin typeface="+mn-e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27584" y="6165304"/>
            <a:ext cx="7272808" cy="576064"/>
          </a:xfrm>
        </p:spPr>
        <p:txBody>
          <a:bodyPr anchor="ctr" anchorCtr="1">
            <a:normAutofit/>
          </a:bodyPr>
          <a:lstStyle/>
          <a:p>
            <a:r>
              <a:rPr kumimoji="1"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臨床宗教師と出会いあり研究者、宗教者が参加</a:t>
            </a:r>
            <a:endParaRPr kumimoji="1"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pic>
        <p:nvPicPr>
          <p:cNvPr id="1026" name="Picture 2" descr="D:\写真整理済み\2013.9.14 　スピリチュアル学会\045.JPG"/>
          <p:cNvPicPr>
            <a:picLocks noGrp="1" noChangeAspect="1" noChangeArrowheads="1"/>
          </p:cNvPicPr>
          <p:nvPr>
            <p:ph idx="1"/>
          </p:nvPr>
        </p:nvPicPr>
        <p:blipFill>
          <a:blip r:embed="rId3" cstate="print"/>
          <a:srcRect/>
          <a:stretch>
            <a:fillRect/>
          </a:stretch>
        </p:blipFill>
        <p:spPr bwMode="auto">
          <a:xfrm>
            <a:off x="611560" y="1124744"/>
            <a:ext cx="7992888" cy="5112568"/>
          </a:xfrm>
          <a:prstGeom prst="rect">
            <a:avLst/>
          </a:prstGeom>
          <a:noFill/>
        </p:spPr>
      </p:pic>
      <p:sp>
        <p:nvSpPr>
          <p:cNvPr id="5" name="角丸四角形 4"/>
          <p:cNvSpPr/>
          <p:nvPr/>
        </p:nvSpPr>
        <p:spPr>
          <a:xfrm>
            <a:off x="319431" y="262065"/>
            <a:ext cx="2812409"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latin typeface="+mn-ea"/>
              </a:rPr>
              <a:t>９．宗教学</a:t>
            </a:r>
            <a:endParaRPr kumimoji="1" lang="ja-JP" altLang="en-US" sz="3600" dirty="0">
              <a:latin typeface="+mn-e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827584" y="3573016"/>
            <a:ext cx="3744416" cy="1368152"/>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smtClean="0">
                <a:solidFill>
                  <a:schemeClr val="tx1"/>
                </a:solidFill>
                <a:latin typeface="HG丸ｺﾞｼｯｸM-PRO" panose="020F0600000000000000" pitchFamily="50" charset="-128"/>
                <a:ea typeface="HG丸ｺﾞｼｯｸM-PRO" panose="020F0600000000000000" pitchFamily="50" charset="-128"/>
              </a:rPr>
              <a:t>医　療</a:t>
            </a:r>
            <a:endParaRPr kumimoji="1" lang="ja-JP" altLang="en-US" sz="44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4572000" y="3573016"/>
            <a:ext cx="3744416" cy="1368152"/>
          </a:xfrm>
          <a:prstGeom prst="rect">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smtClean="0">
                <a:solidFill>
                  <a:schemeClr val="tx1"/>
                </a:solidFill>
                <a:latin typeface="HG丸ｺﾞｼｯｸM-PRO" panose="020F0600000000000000" pitchFamily="50" charset="-128"/>
                <a:ea typeface="HG丸ｺﾞｼｯｸM-PRO" panose="020F0600000000000000" pitchFamily="50" charset="-128"/>
              </a:rPr>
              <a:t>宗　教</a:t>
            </a:r>
            <a:endParaRPr kumimoji="1" lang="ja-JP" altLang="en-US" sz="4400" b="1" dirty="0">
              <a:solidFill>
                <a:schemeClr val="tx1"/>
              </a:solidFill>
              <a:latin typeface="HG丸ｺﾞｼｯｸM-PRO" panose="020F0600000000000000" pitchFamily="50" charset="-128"/>
              <a:ea typeface="HG丸ｺﾞｼｯｸM-PRO" panose="020F0600000000000000" pitchFamily="50" charset="-128"/>
            </a:endParaRPr>
          </a:p>
        </p:txBody>
      </p:sp>
      <p:cxnSp>
        <p:nvCxnSpPr>
          <p:cNvPr id="24" name="直線コネクタ 23"/>
          <p:cNvCxnSpPr/>
          <p:nvPr/>
        </p:nvCxnSpPr>
        <p:spPr>
          <a:xfrm>
            <a:off x="4572000" y="2060848"/>
            <a:ext cx="0" cy="4392488"/>
          </a:xfrm>
          <a:prstGeom prst="line">
            <a:avLst/>
          </a:prstGeom>
          <a:ln w="57150">
            <a:prstDash val="sysDash"/>
          </a:ln>
        </p:spPr>
        <p:style>
          <a:lnRef idx="3">
            <a:schemeClr val="dk1"/>
          </a:lnRef>
          <a:fillRef idx="0">
            <a:schemeClr val="dk1"/>
          </a:fillRef>
          <a:effectRef idx="2">
            <a:schemeClr val="dk1"/>
          </a:effectRef>
          <a:fontRef idx="minor">
            <a:schemeClr val="tx1"/>
          </a:fontRef>
        </p:style>
      </p:cxnSp>
      <p:sp>
        <p:nvSpPr>
          <p:cNvPr id="2" name="タイトル 1"/>
          <p:cNvSpPr>
            <a:spLocks noGrp="1"/>
          </p:cNvSpPr>
          <p:nvPr>
            <p:ph type="title"/>
          </p:nvPr>
        </p:nvSpPr>
        <p:spPr>
          <a:xfrm>
            <a:off x="1542492" y="982145"/>
            <a:ext cx="6059016" cy="792088"/>
          </a:xfrm>
        </p:spPr>
        <p:txBody>
          <a:bodyPr anchor="ctr" anchorCtr="0">
            <a:normAutofit fontScale="90000"/>
          </a:bodyPr>
          <a:lstStyle/>
          <a:p>
            <a:pPr algn="ctr"/>
            <a:r>
              <a:rPr kumimoji="1" lang="ja-JP" altLang="en-US" b="1" u="sng" dirty="0" smtClean="0">
                <a:solidFill>
                  <a:schemeClr val="accent1">
                    <a:lumMod val="50000"/>
                  </a:schemeClr>
                </a:solidFill>
                <a:latin typeface="HG丸ｺﾞｼｯｸM-PRO" panose="020F0600000000000000" pitchFamily="50" charset="-128"/>
                <a:ea typeface="HG丸ｺﾞｼｯｸM-PRO" panose="020F0600000000000000" pitchFamily="50" charset="-128"/>
              </a:rPr>
              <a:t>患者が望む今後のケア</a:t>
            </a:r>
            <a:endParaRPr kumimoji="1" lang="ja-JP" altLang="en-US" b="1" u="sng"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sp>
        <p:nvSpPr>
          <p:cNvPr id="10" name="角丸四角形 9"/>
          <p:cNvSpPr/>
          <p:nvPr/>
        </p:nvSpPr>
        <p:spPr>
          <a:xfrm>
            <a:off x="5886075" y="5193196"/>
            <a:ext cx="2664296" cy="1080120"/>
          </a:xfrm>
          <a:prstGeom prst="roundRect">
            <a:avLst>
              <a:gd name="adj" fmla="val 24383"/>
            </a:avLst>
          </a:prstGeom>
          <a:solidFill>
            <a:srgbClr val="FFCCFF"/>
          </a:solidFill>
          <a:ln w="38100">
            <a:solidFill>
              <a:srgbClr val="FF6699"/>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2800" b="1" dirty="0" smtClean="0">
                <a:latin typeface="HG丸ｺﾞｼｯｸM-PRO" panose="020F0600000000000000" pitchFamily="50" charset="-128"/>
                <a:ea typeface="HG丸ｺﾞｼｯｸM-PRO" panose="020F0600000000000000" pitchFamily="50" charset="-128"/>
              </a:rPr>
              <a:t>グリーフケア</a:t>
            </a:r>
            <a:endParaRPr lang="ja-JP" altLang="en-US" sz="2800" b="1" dirty="0">
              <a:latin typeface="HG丸ｺﾞｼｯｸM-PRO" panose="020F0600000000000000" pitchFamily="50" charset="-128"/>
              <a:ea typeface="HG丸ｺﾞｼｯｸM-PRO" panose="020F0600000000000000" pitchFamily="50" charset="-128"/>
            </a:endParaRPr>
          </a:p>
        </p:txBody>
      </p:sp>
      <p:sp>
        <p:nvSpPr>
          <p:cNvPr id="21" name="曲折矢印 20"/>
          <p:cNvSpPr/>
          <p:nvPr/>
        </p:nvSpPr>
        <p:spPr>
          <a:xfrm flipH="1">
            <a:off x="3347864" y="2420888"/>
            <a:ext cx="3240360" cy="1008112"/>
          </a:xfrm>
          <a:prstGeom prst="bentArrow">
            <a:avLst>
              <a:gd name="adj1" fmla="val 30981"/>
              <a:gd name="adj2" fmla="val 37268"/>
              <a:gd name="adj3" fmla="val 50000"/>
              <a:gd name="adj4" fmla="val 4375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角丸四角形 7"/>
          <p:cNvSpPr/>
          <p:nvPr/>
        </p:nvSpPr>
        <p:spPr>
          <a:xfrm>
            <a:off x="810302" y="2276872"/>
            <a:ext cx="2376264" cy="1008112"/>
          </a:xfrm>
          <a:prstGeom prst="roundRect">
            <a:avLst>
              <a:gd name="adj" fmla="val 20689"/>
            </a:avLst>
          </a:prstGeom>
          <a:solidFill>
            <a:schemeClr val="accent1">
              <a:lumMod val="40000"/>
              <a:lumOff val="60000"/>
            </a:schemeClr>
          </a:solidFill>
          <a:ln w="38100"/>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2800" b="1" dirty="0" smtClean="0">
                <a:latin typeface="HG丸ｺﾞｼｯｸM-PRO" panose="020F0600000000000000" pitchFamily="50" charset="-128"/>
                <a:ea typeface="HG丸ｺﾞｼｯｸM-PRO" panose="020F0600000000000000" pitchFamily="50" charset="-128"/>
              </a:rPr>
              <a:t>日本式</a:t>
            </a:r>
            <a:endParaRPr lang="en-US" altLang="ja-JP" sz="2800" b="1" dirty="0" smtClean="0">
              <a:latin typeface="HG丸ｺﾞｼｯｸM-PRO" panose="020F0600000000000000" pitchFamily="50" charset="-128"/>
              <a:ea typeface="HG丸ｺﾞｼｯｸM-PRO" panose="020F0600000000000000" pitchFamily="50" charset="-128"/>
            </a:endParaRPr>
          </a:p>
          <a:p>
            <a:pPr algn="ctr"/>
            <a:r>
              <a:rPr lang="ja-JP" altLang="en-US" sz="2800" b="1" dirty="0" smtClean="0">
                <a:latin typeface="HG丸ｺﾞｼｯｸM-PRO" panose="020F0600000000000000" pitchFamily="50" charset="-128"/>
                <a:ea typeface="HG丸ｺﾞｼｯｸM-PRO" panose="020F0600000000000000" pitchFamily="50" charset="-128"/>
              </a:rPr>
              <a:t>チャプレン</a:t>
            </a:r>
            <a:endParaRPr lang="ja-JP" altLang="en-US" sz="2800" b="1" dirty="0">
              <a:latin typeface="HG丸ｺﾞｼｯｸM-PRO" panose="020F0600000000000000" pitchFamily="50" charset="-128"/>
              <a:ea typeface="HG丸ｺﾞｼｯｸM-PRO" panose="020F0600000000000000" pitchFamily="50" charset="-128"/>
            </a:endParaRPr>
          </a:p>
        </p:txBody>
      </p:sp>
      <p:sp>
        <p:nvSpPr>
          <p:cNvPr id="22" name="曲折矢印 21"/>
          <p:cNvSpPr/>
          <p:nvPr/>
        </p:nvSpPr>
        <p:spPr>
          <a:xfrm flipV="1">
            <a:off x="2627784" y="5085184"/>
            <a:ext cx="3096344" cy="1008112"/>
          </a:xfrm>
          <a:prstGeom prst="bentArrow">
            <a:avLst>
              <a:gd name="adj1" fmla="val 32775"/>
              <a:gd name="adj2" fmla="val 36662"/>
              <a:gd name="adj3" fmla="val 50000"/>
              <a:gd name="adj4" fmla="val 43750"/>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2" name="角丸四角形 11"/>
          <p:cNvSpPr/>
          <p:nvPr/>
        </p:nvSpPr>
        <p:spPr>
          <a:xfrm>
            <a:off x="3851920" y="3573016"/>
            <a:ext cx="1415008" cy="1321296"/>
          </a:xfrm>
          <a:prstGeom prst="roundRect">
            <a:avLst>
              <a:gd name="adj" fmla="val 50000"/>
            </a:avLst>
          </a:prstGeom>
          <a:ln w="38100"/>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4000" b="1" dirty="0" smtClean="0">
                <a:latin typeface="HG丸ｺﾞｼｯｸM-PRO" panose="020F0600000000000000" pitchFamily="50" charset="-128"/>
                <a:ea typeface="HG丸ｺﾞｼｯｸM-PRO" panose="020F0600000000000000" pitchFamily="50" charset="-128"/>
              </a:rPr>
              <a:t>死</a:t>
            </a:r>
            <a:endParaRPr lang="ja-JP" altLang="en-US" sz="4000" b="1" dirty="0">
              <a:latin typeface="HG丸ｺﾞｼｯｸM-PRO" panose="020F0600000000000000" pitchFamily="50" charset="-128"/>
              <a:ea typeface="HG丸ｺﾞｼｯｸM-PRO" panose="020F0600000000000000" pitchFamily="50" charset="-128"/>
            </a:endParaRPr>
          </a:p>
        </p:txBody>
      </p:sp>
      <p:sp>
        <p:nvSpPr>
          <p:cNvPr id="11" name="角丸四角形 10"/>
          <p:cNvSpPr/>
          <p:nvPr/>
        </p:nvSpPr>
        <p:spPr>
          <a:xfrm>
            <a:off x="319431" y="262065"/>
            <a:ext cx="2812409"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latin typeface="+mn-ea"/>
              </a:rPr>
              <a:t>９．宗教学</a:t>
            </a:r>
            <a:endParaRPr kumimoji="1" lang="ja-JP" altLang="en-US" sz="3600" dirty="0">
              <a:latin typeface="+mn-ea"/>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D:\写真整理済み\2013.9.15　宮城水害視察\034.JPG"/>
          <p:cNvPicPr>
            <a:picLocks noGrp="1" noChangeAspect="1" noChangeArrowheads="1"/>
          </p:cNvPicPr>
          <p:nvPr>
            <p:ph idx="1"/>
          </p:nvPr>
        </p:nvPicPr>
        <p:blipFill>
          <a:blip r:embed="rId2" cstate="print"/>
          <a:srcRect/>
          <a:stretch>
            <a:fillRect/>
          </a:stretch>
        </p:blipFill>
        <p:spPr bwMode="auto">
          <a:xfrm>
            <a:off x="395536" y="1196752"/>
            <a:ext cx="8373502" cy="5328591"/>
          </a:xfrm>
          <a:prstGeom prst="rect">
            <a:avLst/>
          </a:prstGeom>
          <a:noFill/>
        </p:spPr>
      </p:pic>
      <p:sp>
        <p:nvSpPr>
          <p:cNvPr id="4" name="角丸四角形 3"/>
          <p:cNvSpPr/>
          <p:nvPr/>
        </p:nvSpPr>
        <p:spPr>
          <a:xfrm>
            <a:off x="319431" y="262065"/>
            <a:ext cx="6412809"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南三陸町　津波に遭った庁舎</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D:\写真整理済み\2013.9.15　宮城水害視察\037.JPG"/>
          <p:cNvPicPr>
            <a:picLocks noGrp="1" noChangeAspect="1" noChangeArrowheads="1"/>
          </p:cNvPicPr>
          <p:nvPr>
            <p:ph idx="1"/>
          </p:nvPr>
        </p:nvPicPr>
        <p:blipFill>
          <a:blip r:embed="rId3" cstate="print"/>
          <a:srcRect/>
          <a:stretch>
            <a:fillRect/>
          </a:stretch>
        </p:blipFill>
        <p:spPr bwMode="auto">
          <a:xfrm>
            <a:off x="395536" y="1161579"/>
            <a:ext cx="8352928" cy="5424199"/>
          </a:xfrm>
          <a:prstGeom prst="rect">
            <a:avLst/>
          </a:prstGeom>
          <a:noFill/>
        </p:spPr>
      </p:pic>
      <p:sp>
        <p:nvSpPr>
          <p:cNvPr id="4" name="角丸四角形 3"/>
          <p:cNvSpPr/>
          <p:nvPr/>
        </p:nvSpPr>
        <p:spPr>
          <a:xfrm>
            <a:off x="319431" y="262065"/>
            <a:ext cx="5764737"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被災後</a:t>
            </a:r>
            <a:r>
              <a:rPr lang="ja-JP" altLang="en-US" sz="3600" dirty="0" smtClean="0">
                <a:latin typeface="+mn-ea"/>
              </a:rPr>
              <a:t>に作られた商店街</a:t>
            </a:r>
            <a:endParaRPr lang="ja-JP" altLang="en-US" sz="3600" dirty="0">
              <a:latin typeface="+mn-ea"/>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D:\写真整理済み\２０１３．７．６～７長崎在宅ケア研究会\007.JPG"/>
          <p:cNvPicPr>
            <a:picLocks noGrp="1" noChangeAspect="1" noChangeArrowheads="1"/>
          </p:cNvPicPr>
          <p:nvPr>
            <p:ph idx="1"/>
          </p:nvPr>
        </p:nvPicPr>
        <p:blipFill>
          <a:blip r:embed="rId3" cstate="print"/>
          <a:srcRect/>
          <a:stretch>
            <a:fillRect/>
          </a:stretch>
        </p:blipFill>
        <p:spPr bwMode="auto">
          <a:xfrm>
            <a:off x="395536" y="1268760"/>
            <a:ext cx="8352928" cy="5153373"/>
          </a:xfrm>
          <a:prstGeom prst="rect">
            <a:avLst/>
          </a:prstGeom>
          <a:noFill/>
        </p:spPr>
      </p:pic>
      <p:sp>
        <p:nvSpPr>
          <p:cNvPr id="4" name="角丸四角形 3"/>
          <p:cNvSpPr/>
          <p:nvPr/>
        </p:nvSpPr>
        <p:spPr>
          <a:xfrm>
            <a:off x="319431" y="262065"/>
            <a:ext cx="7924977"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長崎　日本ホスピス・在宅ケア研究会</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normAutofit fontScale="32500" lnSpcReduction="20000"/>
          </a:bodyPr>
          <a:lstStyle/>
          <a:p>
            <a:r>
              <a:rPr lang="ja-JP" altLang="ja-JP" dirty="0" smtClean="0"/>
              <a:t>いのち　　　　　　　　　　　　　　　　　　　　　　　　作詞：　ほっとサロン益田</a:t>
            </a:r>
          </a:p>
          <a:p>
            <a:r>
              <a:rPr lang="ja-JP" altLang="ja-JP" dirty="0" smtClean="0"/>
              <a:t>　　　　　　　　　　　　　　　　　　　　　　　　　　　　作曲：　いのこ</a:t>
            </a:r>
          </a:p>
          <a:p>
            <a:r>
              <a:rPr lang="en-US" altLang="ja-JP" dirty="0" smtClean="0"/>
              <a:t> </a:t>
            </a:r>
            <a:endParaRPr lang="ja-JP" altLang="ja-JP" dirty="0" smtClean="0"/>
          </a:p>
          <a:p>
            <a:r>
              <a:rPr lang="ja-JP" altLang="ja-JP" dirty="0" smtClean="0"/>
              <a:t>ある日突然　　　心がとまる</a:t>
            </a:r>
          </a:p>
          <a:p>
            <a:r>
              <a:rPr lang="ja-JP" altLang="ja-JP" dirty="0" smtClean="0"/>
              <a:t>いまのわたしが　　なくなるなんて ありふれた日々に　　涙があふれる</a:t>
            </a:r>
          </a:p>
          <a:p>
            <a:r>
              <a:rPr lang="ja-JP" altLang="ja-JP" dirty="0" smtClean="0"/>
              <a:t>はじめて　　いのちの重さを知った</a:t>
            </a:r>
          </a:p>
          <a:p>
            <a:r>
              <a:rPr lang="en-US" altLang="ja-JP" dirty="0" smtClean="0"/>
              <a:t> </a:t>
            </a:r>
            <a:endParaRPr lang="ja-JP" altLang="ja-JP" dirty="0" smtClean="0"/>
          </a:p>
          <a:p>
            <a:r>
              <a:rPr lang="ja-JP" altLang="ja-JP" dirty="0" smtClean="0"/>
              <a:t>あなたと　　話したかった</a:t>
            </a:r>
          </a:p>
          <a:p>
            <a:r>
              <a:rPr lang="ja-JP" altLang="ja-JP" dirty="0" smtClean="0"/>
              <a:t>心の痛みが　　どこへ向うのか</a:t>
            </a:r>
          </a:p>
          <a:p>
            <a:r>
              <a:rPr lang="ja-JP" altLang="ja-JP" dirty="0" smtClean="0"/>
              <a:t>わたしらしい　　人生を見つけるために</a:t>
            </a:r>
          </a:p>
          <a:p>
            <a:r>
              <a:rPr lang="ja-JP" altLang="ja-JP" dirty="0" smtClean="0"/>
              <a:t>はじめて　　すべてを解き放った</a:t>
            </a:r>
          </a:p>
          <a:p>
            <a:r>
              <a:rPr lang="en-US" altLang="ja-JP" dirty="0" smtClean="0"/>
              <a:t> </a:t>
            </a:r>
            <a:endParaRPr lang="ja-JP" altLang="ja-JP" dirty="0" smtClean="0"/>
          </a:p>
          <a:p>
            <a:r>
              <a:rPr lang="ja-JP" altLang="ja-JP" dirty="0" smtClean="0"/>
              <a:t>だれも　同じいのち</a:t>
            </a:r>
          </a:p>
          <a:p>
            <a:r>
              <a:rPr lang="ja-JP" altLang="ja-JP" dirty="0" smtClean="0"/>
              <a:t>だれも　一度のいのち</a:t>
            </a:r>
          </a:p>
          <a:p>
            <a:r>
              <a:rPr lang="ja-JP" altLang="ja-JP" dirty="0" smtClean="0"/>
              <a:t>だれも　終わりのあるいのち</a:t>
            </a:r>
          </a:p>
          <a:p>
            <a:r>
              <a:rPr lang="ja-JP" altLang="ja-JP" dirty="0" smtClean="0"/>
              <a:t>だけど　だけど　いのち</a:t>
            </a:r>
          </a:p>
          <a:p>
            <a:r>
              <a:rPr lang="ja-JP" altLang="ja-JP" dirty="0" smtClean="0"/>
              <a:t>あなたと　出会えてよかった</a:t>
            </a:r>
          </a:p>
          <a:p>
            <a:r>
              <a:rPr lang="en-US" altLang="ja-JP" dirty="0" smtClean="0"/>
              <a:t> </a:t>
            </a:r>
            <a:endParaRPr lang="ja-JP" altLang="ja-JP" dirty="0" smtClean="0"/>
          </a:p>
          <a:p>
            <a:r>
              <a:rPr lang="ja-JP" altLang="ja-JP" dirty="0" smtClean="0"/>
              <a:t>変わる勇気を　　教えてくれた</a:t>
            </a:r>
          </a:p>
          <a:p>
            <a:r>
              <a:rPr lang="ja-JP" altLang="ja-JP" dirty="0" smtClean="0"/>
              <a:t>忘れないよ　　ありがとう</a:t>
            </a:r>
          </a:p>
          <a:p>
            <a:r>
              <a:rPr lang="ja-JP" altLang="ja-JP" dirty="0" smtClean="0"/>
              <a:t>新しい自分を見つけ　　見つけだす　　</a:t>
            </a:r>
          </a:p>
          <a:p>
            <a:r>
              <a:rPr lang="ja-JP" altLang="ja-JP" dirty="0" smtClean="0"/>
              <a:t>勇気の一歩を　踏み出して</a:t>
            </a:r>
          </a:p>
          <a:p>
            <a:r>
              <a:rPr lang="en-US" altLang="ja-JP" dirty="0" smtClean="0"/>
              <a:t> </a:t>
            </a:r>
            <a:endParaRPr lang="ja-JP" altLang="ja-JP" dirty="0" smtClean="0"/>
          </a:p>
          <a:p>
            <a:r>
              <a:rPr lang="ja-JP" altLang="ja-JP" dirty="0" smtClean="0"/>
              <a:t>だれも　同じいのち</a:t>
            </a:r>
          </a:p>
          <a:p>
            <a:r>
              <a:rPr lang="ja-JP" altLang="ja-JP" dirty="0" smtClean="0"/>
              <a:t>だれも　一度のいのち</a:t>
            </a:r>
          </a:p>
          <a:p>
            <a:r>
              <a:rPr lang="ja-JP" altLang="ja-JP" dirty="0" smtClean="0"/>
              <a:t>だれも　終わりのあるいのち</a:t>
            </a:r>
          </a:p>
          <a:p>
            <a:r>
              <a:rPr lang="ja-JP" altLang="ja-JP" dirty="0" smtClean="0"/>
              <a:t>だけど　だけど　いのち</a:t>
            </a:r>
          </a:p>
          <a:p>
            <a:r>
              <a:rPr lang="ja-JP" altLang="ja-JP" dirty="0" smtClean="0"/>
              <a:t>あなたと　出会えてよかった</a:t>
            </a:r>
          </a:p>
          <a:p>
            <a:r>
              <a:rPr lang="en-US" altLang="ja-JP" dirty="0" smtClean="0"/>
              <a:t> </a:t>
            </a:r>
            <a:endParaRPr lang="ja-JP" altLang="ja-JP" dirty="0" smtClean="0"/>
          </a:p>
          <a:p>
            <a:r>
              <a:rPr lang="ja-JP" altLang="ja-JP" dirty="0" smtClean="0"/>
              <a:t>変わる勇気を　　教えてくれた</a:t>
            </a:r>
          </a:p>
          <a:p>
            <a:r>
              <a:rPr lang="ja-JP" altLang="ja-JP" dirty="0" smtClean="0"/>
              <a:t>忘れないよ　　ありがとう</a:t>
            </a:r>
          </a:p>
          <a:p>
            <a:r>
              <a:rPr lang="ja-JP" altLang="ja-JP" dirty="0" smtClean="0"/>
              <a:t>新しい自分を見つけ　　見つけだす　　</a:t>
            </a:r>
          </a:p>
          <a:p>
            <a:r>
              <a:rPr lang="ja-JP" altLang="ja-JP" dirty="0" smtClean="0"/>
              <a:t>勇気の一歩を　踏み出して</a:t>
            </a:r>
          </a:p>
          <a:p>
            <a:r>
              <a:rPr lang="en-US" altLang="ja-JP" dirty="0" smtClean="0"/>
              <a:t> </a:t>
            </a:r>
            <a:endParaRPr lang="ja-JP" altLang="ja-JP" dirty="0" smtClean="0"/>
          </a:p>
          <a:p>
            <a:endParaRPr kumimoji="1" lang="ja-JP" altLang="en-US" dirty="0"/>
          </a:p>
        </p:txBody>
      </p:sp>
      <p:sp>
        <p:nvSpPr>
          <p:cNvPr id="148482" name="Text Box 2"/>
          <p:cNvSpPr txBox="1">
            <a:spLocks noChangeArrowheads="1"/>
          </p:cNvSpPr>
          <p:nvPr/>
        </p:nvSpPr>
        <p:spPr bwMode="auto">
          <a:xfrm>
            <a:off x="4506540" y="1901379"/>
            <a:ext cx="4025900" cy="3903885"/>
          </a:xfrm>
          <a:prstGeom prst="rect">
            <a:avLst/>
          </a:prstGeom>
          <a:solidFill>
            <a:srgbClr val="FFFFFF"/>
          </a:solidFill>
          <a:ln w="9525">
            <a:solidFill>
              <a:srgbClr val="FFFFFF"/>
            </a:solidFill>
            <a:miter lim="800000"/>
            <a:headEnd/>
            <a:tailEnd/>
          </a:ln>
        </p:spPr>
        <p:txBody>
          <a:bodyPr vert="horz" wrap="non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48484" name="Picture 4" descr="IMG"/>
          <p:cNvPicPr>
            <a:picLocks noChangeAspect="1" noChangeArrowheads="1"/>
          </p:cNvPicPr>
          <p:nvPr/>
        </p:nvPicPr>
        <p:blipFill>
          <a:blip r:embed="rId2" cstate="print"/>
          <a:srcRect/>
          <a:stretch>
            <a:fillRect/>
          </a:stretch>
        </p:blipFill>
        <p:spPr bwMode="auto">
          <a:xfrm>
            <a:off x="4355976" y="1095722"/>
            <a:ext cx="3390900" cy="4781550"/>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D:\写真整理済み\２０１３．７．６～７長崎在宅ケア研究会\１３．長崎と蛇.JPG"/>
          <p:cNvPicPr>
            <a:picLocks noGrp="1" noChangeAspect="1" noChangeArrowheads="1"/>
          </p:cNvPicPr>
          <p:nvPr>
            <p:ph idx="1"/>
          </p:nvPr>
        </p:nvPicPr>
        <p:blipFill>
          <a:blip r:embed="rId3" cstate="print"/>
          <a:srcRect/>
          <a:stretch>
            <a:fillRect/>
          </a:stretch>
        </p:blipFill>
        <p:spPr bwMode="auto">
          <a:xfrm>
            <a:off x="539552" y="1268760"/>
            <a:ext cx="8136904" cy="5288988"/>
          </a:xfrm>
          <a:prstGeom prst="rect">
            <a:avLst/>
          </a:prstGeom>
          <a:noFill/>
        </p:spPr>
      </p:pic>
      <p:sp>
        <p:nvSpPr>
          <p:cNvPr id="4" name="角丸四角形 3"/>
          <p:cNvSpPr/>
          <p:nvPr/>
        </p:nvSpPr>
        <p:spPr>
          <a:xfrm>
            <a:off x="319431" y="262065"/>
            <a:ext cx="4612609"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長崎　自慢の蛇踊り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33323" y="6237441"/>
            <a:ext cx="5513744" cy="503927"/>
          </a:xfrm>
        </p:spPr>
        <p:txBody>
          <a:bodyPr anchor="ctr" anchorCtr="0">
            <a:noAutofit/>
          </a:bodyPr>
          <a:lstStyle/>
          <a:p>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がん患者向け住宅環境アンケート作成</a:t>
            </a:r>
            <a:endParaRPr kumimoji="1"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pic>
        <p:nvPicPr>
          <p:cNvPr id="1028" name="Picture 4" descr="がん患者向けの住宅改造について話し合う後藤教授（左）と納賀代表＝岡山市内">
            <a:hlinkClick r:id="rId3"/>
          </p:cNvPr>
          <p:cNvPicPr>
            <a:picLocks noChangeAspect="1" noChangeArrowheads="1"/>
          </p:cNvPicPr>
          <p:nvPr/>
        </p:nvPicPr>
        <p:blipFill>
          <a:blip r:embed="rId4" cstate="print"/>
          <a:srcRect/>
          <a:stretch>
            <a:fillRect/>
          </a:stretch>
        </p:blipFill>
        <p:spPr bwMode="auto">
          <a:xfrm>
            <a:off x="719958" y="1124744"/>
            <a:ext cx="7740474" cy="5112697"/>
          </a:xfrm>
          <a:prstGeom prst="rect">
            <a:avLst/>
          </a:prstGeom>
          <a:noFill/>
        </p:spPr>
      </p:pic>
      <p:sp>
        <p:nvSpPr>
          <p:cNvPr id="5" name="角丸四角形 4"/>
          <p:cNvSpPr/>
          <p:nvPr/>
        </p:nvSpPr>
        <p:spPr>
          <a:xfrm>
            <a:off x="319431" y="262065"/>
            <a:ext cx="2956425"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１０</a:t>
            </a:r>
            <a:r>
              <a:rPr lang="ja-JP" altLang="en-US" sz="3600" dirty="0" smtClean="0">
                <a:latin typeface="+mn-ea"/>
              </a:rPr>
              <a:t>．建築</a:t>
            </a:r>
            <a:r>
              <a:rPr kumimoji="1" lang="ja-JP" altLang="en-US" sz="3600" dirty="0" smtClean="0">
                <a:latin typeface="+mn-ea"/>
              </a:rPr>
              <a:t>学</a:t>
            </a:r>
            <a:endParaRPr kumimoji="1" lang="ja-JP" altLang="en-US" sz="3600" dirty="0">
              <a:latin typeface="+mn-ea"/>
            </a:endParaRPr>
          </a:p>
        </p:txBody>
      </p:sp>
      <p:sp>
        <p:nvSpPr>
          <p:cNvPr id="3" name="角丸四角形 2"/>
          <p:cNvSpPr/>
          <p:nvPr/>
        </p:nvSpPr>
        <p:spPr>
          <a:xfrm>
            <a:off x="1043608" y="4701251"/>
            <a:ext cx="4104456" cy="504056"/>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tx2">
                    <a:lumMod val="50000"/>
                  </a:schemeClr>
                </a:solidFill>
                <a:latin typeface="HG丸ｺﾞｼｯｸM-PRO" panose="020F0600000000000000" pitchFamily="50" charset="-128"/>
                <a:ea typeface="HG丸ｺﾞｼｯｸM-PRO" panose="020F0600000000000000" pitchFamily="50" charset="-128"/>
              </a:rPr>
              <a:t>岡山理科大建築学科　後藤教授</a:t>
            </a:r>
            <a:endParaRPr kumimoji="1" lang="ja-JP" altLang="en-US" sz="2000" b="1" dirty="0">
              <a:solidFill>
                <a:schemeClr val="tx2">
                  <a:lumMod val="50000"/>
                </a:schemeClr>
              </a:solidFill>
              <a:latin typeface="HG丸ｺﾞｼｯｸM-PRO" panose="020F0600000000000000" pitchFamily="50" charset="-128"/>
              <a:ea typeface="HG丸ｺﾞｼｯｸM-PRO" panose="020F0600000000000000" pitchFamily="50" charset="-128"/>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31640" y="1124744"/>
            <a:ext cx="6408712" cy="836712"/>
          </a:xfrm>
        </p:spPr>
        <p:txBody>
          <a:bodyPr anchor="ctr" anchorCtr="0">
            <a:normAutofit/>
          </a:bodyPr>
          <a:lstStyle/>
          <a:p>
            <a:pPr algn="ctr"/>
            <a:r>
              <a:rPr kumimoji="1" lang="ja-JP" altLang="en-US" sz="4000" b="1" u="sng" dirty="0" smtClean="0">
                <a:solidFill>
                  <a:schemeClr val="tx2">
                    <a:lumMod val="50000"/>
                  </a:schemeClr>
                </a:solidFill>
                <a:latin typeface="HG丸ｺﾞｼｯｸM-PRO" panose="020F0600000000000000" pitchFamily="50" charset="-128"/>
                <a:ea typeface="HG丸ｺﾞｼｯｸM-PRO" panose="020F0600000000000000" pitchFamily="50" charset="-128"/>
              </a:rPr>
              <a:t>どのように反映させたか</a:t>
            </a:r>
            <a:endParaRPr kumimoji="1" lang="ja-JP" altLang="en-US" sz="4000" b="1" u="sng" dirty="0">
              <a:solidFill>
                <a:schemeClr val="tx2">
                  <a:lumMod val="50000"/>
                </a:schemeClr>
              </a:solidFill>
              <a:latin typeface="HG丸ｺﾞｼｯｸM-PRO" panose="020F0600000000000000" pitchFamily="50" charset="-128"/>
              <a:ea typeface="HG丸ｺﾞｼｯｸM-PRO" panose="020F0600000000000000" pitchFamily="50" charset="-128"/>
            </a:endParaRPr>
          </a:p>
        </p:txBody>
      </p:sp>
      <p:sp>
        <p:nvSpPr>
          <p:cNvPr id="3" name="コンテンツ プレースホルダ 2"/>
          <p:cNvSpPr>
            <a:spLocks noGrp="1"/>
          </p:cNvSpPr>
          <p:nvPr>
            <p:ph idx="1"/>
          </p:nvPr>
        </p:nvSpPr>
        <p:spPr>
          <a:xfrm>
            <a:off x="1259632" y="2204864"/>
            <a:ext cx="6788062" cy="4104456"/>
          </a:xfrm>
        </p:spPr>
        <p:txBody>
          <a:bodyPr>
            <a:noAutofit/>
          </a:bodyPr>
          <a:lstStyle/>
          <a:p>
            <a:pPr algn="ctr">
              <a:spcBef>
                <a:spcPts val="0"/>
              </a:spcBef>
              <a:buNone/>
            </a:pPr>
            <a:r>
              <a:rPr lang="ja-JP" altLang="ja-JP" sz="36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がんサバイバー支援</a:t>
            </a:r>
            <a:endParaRPr lang="en-US" altLang="ja-JP" sz="36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lgn="ctr">
              <a:spcBef>
                <a:spcPts val="0"/>
              </a:spcBef>
              <a:buNone/>
            </a:pPr>
            <a:r>
              <a:rPr lang="ja-JP" altLang="ja-JP" sz="36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住環境改善のための</a:t>
            </a:r>
            <a:endParaRPr lang="en-US" altLang="ja-JP" sz="36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lgn="ctr">
              <a:spcBef>
                <a:spcPts val="0"/>
              </a:spcBef>
              <a:buNone/>
            </a:pPr>
            <a:r>
              <a:rPr lang="ja-JP" altLang="ja-JP" sz="36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アンケート調査への</a:t>
            </a:r>
            <a:endParaRPr lang="en-US" altLang="ja-JP" sz="36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lgn="ctr">
              <a:spcBef>
                <a:spcPts val="0"/>
              </a:spcBef>
              <a:buNone/>
            </a:pPr>
            <a:r>
              <a:rPr lang="ja-JP" altLang="ja-JP" sz="36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ご協力のお願い</a:t>
            </a:r>
            <a:endParaRPr lang="ja-JP"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kumimoji="1"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lgn="ctr">
              <a:spcBef>
                <a:spcPts val="0"/>
              </a:spcBef>
              <a:spcAft>
                <a:spcPts val="1200"/>
              </a:spcAft>
              <a:buNone/>
            </a:pPr>
            <a:r>
              <a:rPr kumimoji="1"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その結果を・・・</a:t>
            </a:r>
            <a:endParaRPr kumimoji="1"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lgn="ctr">
              <a:spcBef>
                <a:spcPts val="0"/>
              </a:spcBef>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２０１３年夏「がんサロン支援塾」で</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lgn="ctr">
              <a:spcBef>
                <a:spcPts val="0"/>
              </a:spcBef>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建築学会で発表する旨の報告を受けた</a:t>
            </a:r>
            <a:endParaRPr kumimoji="1"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sp>
        <p:nvSpPr>
          <p:cNvPr id="4" name="角丸四角形 3"/>
          <p:cNvSpPr/>
          <p:nvPr/>
        </p:nvSpPr>
        <p:spPr>
          <a:xfrm>
            <a:off x="319431" y="262065"/>
            <a:ext cx="2956425"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１０</a:t>
            </a:r>
            <a:r>
              <a:rPr lang="ja-JP" altLang="en-US" sz="3600" dirty="0" smtClean="0">
                <a:latin typeface="+mn-ea"/>
              </a:rPr>
              <a:t>．建築</a:t>
            </a:r>
            <a:r>
              <a:rPr kumimoji="1" lang="ja-JP" altLang="en-US" sz="3600" dirty="0" smtClean="0">
                <a:latin typeface="+mn-ea"/>
              </a:rPr>
              <a:t>学</a:t>
            </a:r>
            <a:endParaRPr kumimoji="1" lang="ja-JP" altLang="en-US" sz="3600" dirty="0">
              <a:latin typeface="+mn-ea"/>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539552" y="1340768"/>
            <a:ext cx="8208912" cy="4968552"/>
          </a:xfrm>
        </p:spPr>
        <p:txBody>
          <a:bodyPr>
            <a:noAutofit/>
          </a:bodyPr>
          <a:lstStyle/>
          <a:p>
            <a:pPr algn="ctr">
              <a:spcBef>
                <a:spcPts val="0"/>
              </a:spcBef>
              <a:spcAft>
                <a:spcPts val="600"/>
              </a:spcAft>
              <a:buNone/>
            </a:pPr>
            <a:r>
              <a:rPr lang="ja-JP" altLang="en-US" sz="3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これ</a:t>
            </a:r>
            <a:r>
              <a:rPr lang="ja-JP" altLang="en-US" sz="3200" b="1" dirty="0">
                <a:solidFill>
                  <a:schemeClr val="accent1">
                    <a:lumMod val="50000"/>
                  </a:schemeClr>
                </a:solidFill>
                <a:latin typeface="HG丸ｺﾞｼｯｸM-PRO" panose="020F0600000000000000" pitchFamily="50" charset="-128"/>
                <a:ea typeface="HG丸ｺﾞｼｯｸM-PRO" panose="020F0600000000000000" pitchFamily="50" charset="-128"/>
              </a:rPr>
              <a:t>までの人生を振り返り</a:t>
            </a:r>
            <a:br>
              <a:rPr lang="ja-JP" altLang="en-US" sz="3200" b="1" dirty="0">
                <a:solidFill>
                  <a:schemeClr val="accent1">
                    <a:lumMod val="50000"/>
                  </a:schemeClr>
                </a:solidFill>
                <a:latin typeface="HG丸ｺﾞｼｯｸM-PRO" panose="020F0600000000000000" pitchFamily="50" charset="-128"/>
                <a:ea typeface="HG丸ｺﾞｼｯｸM-PRO" panose="020F0600000000000000" pitchFamily="50" charset="-128"/>
              </a:rPr>
            </a:br>
            <a:r>
              <a:rPr lang="ja-JP" altLang="en-US" sz="3200" b="1" dirty="0">
                <a:solidFill>
                  <a:schemeClr val="accent1">
                    <a:lumMod val="50000"/>
                  </a:schemeClr>
                </a:solidFill>
                <a:latin typeface="HG丸ｺﾞｼｯｸM-PRO" panose="020F0600000000000000" pitchFamily="50" charset="-128"/>
                <a:ea typeface="HG丸ｺﾞｼｯｸM-PRO" panose="020F0600000000000000" pitchFamily="50" charset="-128"/>
              </a:rPr>
              <a:t>今後を考える</a:t>
            </a:r>
            <a:r>
              <a:rPr lang="ja-JP" altLang="en-US" sz="3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ワークショップ</a:t>
            </a:r>
            <a:endParaRPr lang="en-US" altLang="ja-JP" sz="32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lgn="ctr">
              <a:spcBef>
                <a:spcPts val="0"/>
              </a:spcBef>
              <a:spcAft>
                <a:spcPts val="600"/>
              </a:spcAft>
              <a:buNone/>
            </a:pPr>
            <a:endParaRPr lang="en-US" altLang="ja-JP" sz="32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a:p>
            <a:pPr algn="ctr">
              <a:spcBef>
                <a:spcPts val="0"/>
              </a:spcBef>
              <a:spcAft>
                <a:spcPts val="600"/>
              </a:spcAft>
              <a:buNone/>
            </a:pPr>
            <a:r>
              <a:rPr lang="ja-JP" altLang="en-US" sz="3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a:t>
            </a:r>
            <a:r>
              <a:rPr kumimoji="1" lang="ja-JP" altLang="en-US" sz="3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万一の時の心のトレーニング＞</a:t>
            </a:r>
            <a:endParaRPr kumimoji="1" lang="en-US" altLang="ja-JP" sz="32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lgn="ctr">
              <a:spcBef>
                <a:spcPts val="0"/>
              </a:spcBef>
              <a:spcAft>
                <a:spcPts val="2400"/>
              </a:spcAft>
              <a:buNone/>
            </a:pPr>
            <a:r>
              <a:rPr lang="ja-JP" altLang="en-US" sz="32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＜当事者の場合、支える場合＞</a:t>
            </a:r>
            <a:endParaRPr kumimoji="1" lang="en-US" altLang="ja-JP" sz="32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600"/>
              </a:spcAft>
              <a:buNone/>
            </a:pPr>
            <a:r>
              <a:rPr kumimoji="1"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a:t>
            </a: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昨　年　２月～３月　４か所の公民館</a:t>
            </a:r>
            <a:endParaRPr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600"/>
              </a:spcAft>
              <a:buNone/>
            </a:pPr>
            <a:r>
              <a:rPr kumimoji="1"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・今年度　来年１月～３月　６～７か所予定</a:t>
            </a:r>
            <a:endParaRPr kumimoji="1"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600"/>
              </a:spcAft>
              <a:buNone/>
            </a:pPr>
            <a:r>
              <a:rPr kumimoji="1"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a:t>
            </a:r>
            <a:r>
              <a:rPr kumimoji="1"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４か所決定済み）</a:t>
            </a:r>
            <a:endParaRPr kumimoji="1" lang="ja-JP" altLang="en-US" sz="28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sp>
        <p:nvSpPr>
          <p:cNvPr id="4" name="角丸四角形 3"/>
          <p:cNvSpPr/>
          <p:nvPr/>
        </p:nvSpPr>
        <p:spPr>
          <a:xfrm>
            <a:off x="319431" y="262065"/>
            <a:ext cx="2956425"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smtClean="0">
                <a:latin typeface="+mn-ea"/>
              </a:rPr>
              <a:t>１１．人生</a:t>
            </a:r>
            <a:r>
              <a:rPr kumimoji="1" lang="ja-JP" altLang="en-US" sz="3600" dirty="0" smtClean="0">
                <a:latin typeface="+mn-ea"/>
              </a:rPr>
              <a:t>学</a:t>
            </a:r>
            <a:endParaRPr kumimoji="1" lang="ja-JP" altLang="en-US" sz="3600" dirty="0">
              <a:latin typeface="+mn-ea"/>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27784" y="6237312"/>
            <a:ext cx="3744416" cy="504056"/>
          </a:xfrm>
        </p:spPr>
        <p:txBody>
          <a:bodyPr vert="horz" lIns="0" rIns="0" bIns="0" anchor="ctr" anchorCtr="0">
            <a:noAutofit/>
          </a:bodyPr>
          <a:lstStyle/>
          <a:p>
            <a:pPr algn="ct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これから</a:t>
            </a:r>
            <a:r>
              <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rPr>
              <a:t>の人生を考える</a:t>
            </a:r>
          </a:p>
        </p:txBody>
      </p:sp>
      <p:pic>
        <p:nvPicPr>
          <p:cNvPr id="1026" name="Picture 2" descr="C:\Documents and Settings\u-shimane07\デスクトップ\新しいフォルダ\画像 2144.jpg"/>
          <p:cNvPicPr>
            <a:picLocks noGrp="1" noChangeAspect="1" noChangeArrowheads="1"/>
          </p:cNvPicPr>
          <p:nvPr>
            <p:ph idx="1"/>
          </p:nvPr>
        </p:nvPicPr>
        <p:blipFill>
          <a:blip r:embed="rId2" cstate="print"/>
          <a:srcRect/>
          <a:stretch>
            <a:fillRect/>
          </a:stretch>
        </p:blipFill>
        <p:spPr bwMode="auto">
          <a:xfrm>
            <a:off x="467544" y="1124744"/>
            <a:ext cx="8244916" cy="5112568"/>
          </a:xfrm>
          <a:prstGeom prst="rect">
            <a:avLst/>
          </a:prstGeom>
          <a:noFill/>
        </p:spPr>
      </p:pic>
      <p:sp>
        <p:nvSpPr>
          <p:cNvPr id="4" name="角丸四角形 3"/>
          <p:cNvSpPr/>
          <p:nvPr/>
        </p:nvSpPr>
        <p:spPr>
          <a:xfrm>
            <a:off x="319431" y="262065"/>
            <a:ext cx="2956425"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smtClean="0">
                <a:latin typeface="+mn-ea"/>
              </a:rPr>
              <a:t>１１．人生</a:t>
            </a:r>
            <a:r>
              <a:rPr kumimoji="1" lang="ja-JP" altLang="en-US" sz="3600" dirty="0" smtClean="0">
                <a:latin typeface="+mn-ea"/>
              </a:rPr>
              <a:t>学</a:t>
            </a:r>
            <a:endParaRPr kumimoji="1" lang="ja-JP" altLang="en-US" sz="3600" dirty="0">
              <a:latin typeface="+mn-ea"/>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355172" y="1052736"/>
            <a:ext cx="8424936" cy="5544616"/>
          </a:xfrm>
        </p:spPr>
        <p:txBody>
          <a:bodyPr>
            <a:noAutofit/>
          </a:bodyPr>
          <a:lstStyle/>
          <a:p>
            <a:pPr>
              <a:spcBef>
                <a:spcPts val="0"/>
              </a:spcBef>
              <a:buNone/>
            </a:pPr>
            <a:r>
              <a:rPr kumimoji="1"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・がんサロン支援</a:t>
            </a: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塾（</a:t>
            </a:r>
            <a:r>
              <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rPr>
              <a:t>正力厚生会助成）</a:t>
            </a:r>
            <a:endParaRPr lang="en-US" altLang="ja-JP" sz="24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a:t>
            </a:r>
            <a:r>
              <a:rPr kumimoji="1"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201</a:t>
            </a:r>
            <a:r>
              <a:rPr kumimoji="1"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１年から３年連続</a:t>
            </a:r>
            <a:r>
              <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rPr>
              <a:t>　</a:t>
            </a:r>
            <a:r>
              <a:rPr kumimoji="1"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４回目</a:t>
            </a:r>
            <a:endParaRPr kumimoji="1"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・緩和ケア講演会</a:t>
            </a:r>
            <a:endParaRPr lang="en-US" altLang="ja-JP" sz="24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今期２回実施済み</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・上野千鶴子先生講演</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来年</a:t>
            </a:r>
            <a:r>
              <a:rPr lang="en-US" altLang="ja-JP" sz="2400" b="1" dirty="0">
                <a:solidFill>
                  <a:schemeClr val="accent1">
                    <a:lumMod val="50000"/>
                  </a:schemeClr>
                </a:solidFill>
                <a:latin typeface="HG丸ｺﾞｼｯｸM-PRO" panose="020F0600000000000000" pitchFamily="50" charset="-128"/>
                <a:ea typeface="HG丸ｺﾞｼｯｸM-PRO" panose="020F0600000000000000" pitchFamily="50" charset="-128"/>
              </a:rPr>
              <a:t>2</a:t>
            </a:r>
            <a:r>
              <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rPr>
              <a:t>月</a:t>
            </a:r>
            <a:r>
              <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24</a:t>
            </a: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日（勇美記念財団助成）</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（患者が主催　対象は医療者、福祉者）　　　　　　　　</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kumimoji="1"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・がん受診啓発イベント</a:t>
            </a:r>
            <a:r>
              <a:rPr kumimoji="1"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6</a:t>
            </a:r>
            <a:r>
              <a:rPr kumimoji="1"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カ所</a:t>
            </a:r>
            <a:endParaRPr lang="en-US" altLang="ja-JP" sz="24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kumimoji="1"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（県がん募金助成）</a:t>
            </a:r>
            <a:endParaRPr kumimoji="1"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（病院</a:t>
            </a:r>
            <a:r>
              <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3</a:t>
            </a: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か所　地域</a:t>
            </a:r>
            <a:r>
              <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3</a:t>
            </a: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か所）</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kumimoji="1"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・人生を考える講座　昨年</a:t>
            </a:r>
            <a:r>
              <a:rPr kumimoji="1"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4</a:t>
            </a:r>
            <a:r>
              <a:rPr kumimoji="1"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か所</a:t>
            </a:r>
            <a:endParaRPr kumimoji="1"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今期</a:t>
            </a:r>
            <a:r>
              <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6</a:t>
            </a: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～７カ所（予定）（市社会福祉協議会助成）</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kumimoji="1" lang="ja-JP" altLang="en-US" sz="2400" b="1" dirty="0" smtClean="0">
                <a:solidFill>
                  <a:srgbClr val="C00000"/>
                </a:solidFill>
                <a:latin typeface="HG丸ｺﾞｼｯｸM-PRO" panose="020F0600000000000000" pitchFamily="50" charset="-128"/>
                <a:ea typeface="HG丸ｺﾞｼｯｸM-PRO" panose="020F0600000000000000" pitchFamily="50" charset="-128"/>
              </a:rPr>
              <a:t>　＜全て助成によるもの＞</a:t>
            </a:r>
            <a:endParaRPr kumimoji="1" lang="ja-JP" altLang="en-US" sz="2400" b="1" dirty="0">
              <a:solidFill>
                <a:srgbClr val="C00000"/>
              </a:solidFill>
              <a:latin typeface="HG丸ｺﾞｼｯｸM-PRO" panose="020F0600000000000000" pitchFamily="50" charset="-128"/>
              <a:ea typeface="HG丸ｺﾞｼｯｸM-PRO" panose="020F0600000000000000" pitchFamily="50" charset="-128"/>
            </a:endParaRPr>
          </a:p>
        </p:txBody>
      </p:sp>
      <p:sp>
        <p:nvSpPr>
          <p:cNvPr id="4" name="角丸四角形 3"/>
          <p:cNvSpPr/>
          <p:nvPr/>
        </p:nvSpPr>
        <p:spPr>
          <a:xfrm>
            <a:off x="319431" y="262065"/>
            <a:ext cx="6844857"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smtClean="0">
                <a:latin typeface="+mn-ea"/>
              </a:rPr>
              <a:t>１２．これ</a:t>
            </a:r>
            <a:r>
              <a:rPr lang="ja-JP" altLang="en-US" sz="3600" dirty="0">
                <a:latin typeface="+mn-ea"/>
              </a:rPr>
              <a:t>までの地域からの発信</a:t>
            </a:r>
            <a:endParaRPr kumimoji="1" lang="ja-JP" altLang="en-US" sz="3600" dirty="0">
              <a:latin typeface="+mn-ea"/>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D:\写真整理済み\２０１３．８．２４～２５がんサロン支援塾\048.JPG"/>
          <p:cNvPicPr>
            <a:picLocks noGrp="1" noChangeAspect="1" noChangeArrowheads="1"/>
          </p:cNvPicPr>
          <p:nvPr>
            <p:ph idx="1"/>
          </p:nvPr>
        </p:nvPicPr>
        <p:blipFill>
          <a:blip r:embed="rId3" cstate="print"/>
          <a:srcRect/>
          <a:stretch>
            <a:fillRect/>
          </a:stretch>
        </p:blipFill>
        <p:spPr bwMode="auto">
          <a:xfrm>
            <a:off x="456247" y="1628799"/>
            <a:ext cx="8202601" cy="4875719"/>
          </a:xfrm>
          <a:prstGeom prst="rect">
            <a:avLst/>
          </a:prstGeom>
          <a:noFill/>
        </p:spPr>
      </p:pic>
      <p:sp>
        <p:nvSpPr>
          <p:cNvPr id="4" name="角丸四角形 3"/>
          <p:cNvSpPr/>
          <p:nvPr/>
        </p:nvSpPr>
        <p:spPr>
          <a:xfrm>
            <a:off x="319431" y="262065"/>
            <a:ext cx="8357025"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smtClean="0">
                <a:latin typeface="+mn-ea"/>
              </a:rPr>
              <a:t>Ｈ２５年がん</a:t>
            </a:r>
            <a:r>
              <a:rPr lang="ja-JP" altLang="en-US" sz="3600" dirty="0">
                <a:latin typeface="+mn-ea"/>
              </a:rPr>
              <a:t>サロン支援塾 </a:t>
            </a:r>
            <a:r>
              <a:rPr lang="en-US" altLang="ja-JP" sz="2400" dirty="0">
                <a:latin typeface="+mn-ea"/>
              </a:rPr>
              <a:t>(</a:t>
            </a:r>
            <a:r>
              <a:rPr lang="ja-JP" altLang="en-US" sz="2400" dirty="0">
                <a:latin typeface="+mn-ea"/>
              </a:rPr>
              <a:t>正力厚生会助成）</a:t>
            </a:r>
          </a:p>
        </p:txBody>
      </p:sp>
      <p:sp>
        <p:nvSpPr>
          <p:cNvPr id="5" name="テキスト ボックス 4"/>
          <p:cNvSpPr txBox="1"/>
          <p:nvPr/>
        </p:nvSpPr>
        <p:spPr>
          <a:xfrm>
            <a:off x="1581619" y="1037927"/>
            <a:ext cx="5760640" cy="523220"/>
          </a:xfrm>
          <a:prstGeom prst="rect">
            <a:avLst/>
          </a:prstGeom>
          <a:noFill/>
        </p:spPr>
        <p:txBody>
          <a:bodyPr wrap="square" rtlCol="0">
            <a:spAutoFit/>
          </a:bodyPr>
          <a:lstStyle/>
          <a:p>
            <a:pPr algn="ctr"/>
            <a:r>
              <a:rPr lang="ja-JP" altLang="en-US" sz="2800" b="1" dirty="0">
                <a:solidFill>
                  <a:schemeClr val="accent1">
                    <a:lumMod val="50000"/>
                  </a:schemeClr>
                </a:solidFill>
                <a:latin typeface="HG丸ｺﾞｼｯｸM-PRO" panose="020F0600000000000000" pitchFamily="50" charset="-128"/>
                <a:ea typeface="HG丸ｺﾞｼｯｸM-PRO" panose="020F0600000000000000" pitchFamily="50" charset="-128"/>
              </a:rPr>
              <a:t>島根大水害でも全国各地から集合</a:t>
            </a:r>
            <a:endParaRPr kumimoji="1" lang="ja-JP" altLang="en-US" sz="28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99792" y="6165304"/>
            <a:ext cx="3888432" cy="415498"/>
          </a:xfrm>
          <a:noFill/>
        </p:spPr>
        <p:txBody>
          <a:bodyPr wrap="square" rtlCol="0">
            <a:spAutoFit/>
          </a:bodyPr>
          <a:lstStyle/>
          <a:p>
            <a:pPr algn="ct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cs typeface="+mn-cs"/>
              </a:rPr>
              <a:t>２日目</a:t>
            </a:r>
            <a:r>
              <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cs typeface="+mn-cs"/>
              </a:rPr>
              <a:t>　</a:t>
            </a: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cs typeface="+mn-cs"/>
              </a:rPr>
              <a:t>ワークショップ</a:t>
            </a:r>
            <a:endPar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cs typeface="+mn-cs"/>
            </a:endParaRPr>
          </a:p>
        </p:txBody>
      </p:sp>
      <p:pic>
        <p:nvPicPr>
          <p:cNvPr id="104450" name="Picture 2" descr="D:\写真整理済み\２０１３．８．２４～２５がんサロン支援塾\063.JPG"/>
          <p:cNvPicPr>
            <a:picLocks noGrp="1" noChangeAspect="1" noChangeArrowheads="1"/>
          </p:cNvPicPr>
          <p:nvPr>
            <p:ph idx="1"/>
          </p:nvPr>
        </p:nvPicPr>
        <p:blipFill>
          <a:blip r:embed="rId3" cstate="print"/>
          <a:srcRect/>
          <a:stretch>
            <a:fillRect/>
          </a:stretch>
        </p:blipFill>
        <p:spPr bwMode="auto">
          <a:xfrm>
            <a:off x="467544" y="1268760"/>
            <a:ext cx="8313509" cy="4824536"/>
          </a:xfrm>
          <a:prstGeom prst="rect">
            <a:avLst/>
          </a:prstGeom>
          <a:noFill/>
        </p:spPr>
      </p:pic>
      <p:sp>
        <p:nvSpPr>
          <p:cNvPr id="5" name="角丸四角形 4"/>
          <p:cNvSpPr/>
          <p:nvPr/>
        </p:nvSpPr>
        <p:spPr>
          <a:xfrm>
            <a:off x="319431" y="262065"/>
            <a:ext cx="3820521"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がんサロン支援</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11760" y="6165304"/>
            <a:ext cx="4413298" cy="415498"/>
          </a:xfrm>
          <a:noFill/>
        </p:spPr>
        <p:txBody>
          <a:bodyPr vert="horz" wrap="square" lIns="0" rIns="0" bIns="0" rtlCol="0" anchor="b">
            <a:spAutoFit/>
          </a:bodyPr>
          <a:lstStyle/>
          <a:p>
            <a:pPr algn="ct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cs typeface="+mn-cs"/>
              </a:rPr>
              <a:t>スタッフ</a:t>
            </a:r>
            <a:r>
              <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cs typeface="+mn-cs"/>
              </a:rPr>
              <a:t>、ボラ</a:t>
            </a: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cs typeface="+mn-cs"/>
              </a:rPr>
              <a:t>学生</a:t>
            </a:r>
            <a:r>
              <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cs typeface="+mn-cs"/>
              </a:rPr>
              <a:t>も一緒に</a:t>
            </a:r>
          </a:p>
        </p:txBody>
      </p:sp>
      <p:pic>
        <p:nvPicPr>
          <p:cNvPr id="103426" name="Picture 2" descr="D:\写真整理済み\２０１３．８．２４～２５がんサロン支援塾\052.JPG"/>
          <p:cNvPicPr>
            <a:picLocks noGrp="1" noChangeAspect="1" noChangeArrowheads="1"/>
          </p:cNvPicPr>
          <p:nvPr>
            <p:ph idx="1"/>
          </p:nvPr>
        </p:nvPicPr>
        <p:blipFill>
          <a:blip r:embed="rId3" cstate="print"/>
          <a:srcRect/>
          <a:stretch>
            <a:fillRect/>
          </a:stretch>
        </p:blipFill>
        <p:spPr bwMode="auto">
          <a:xfrm>
            <a:off x="467544" y="1268760"/>
            <a:ext cx="8336608" cy="4824535"/>
          </a:xfrm>
          <a:prstGeom prst="rect">
            <a:avLst/>
          </a:prstGeom>
          <a:noFill/>
        </p:spPr>
      </p:pic>
      <p:sp>
        <p:nvSpPr>
          <p:cNvPr id="4" name="角丸四角形 3"/>
          <p:cNvSpPr/>
          <p:nvPr/>
        </p:nvSpPr>
        <p:spPr>
          <a:xfrm>
            <a:off x="319431" y="262065"/>
            <a:ext cx="3820521"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がんサロン支援</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15816" y="6165304"/>
            <a:ext cx="3466728" cy="415498"/>
          </a:xfrm>
          <a:noFill/>
        </p:spPr>
        <p:txBody>
          <a:bodyPr vert="horz" wrap="square" lIns="0" rIns="0" bIns="0" rtlCol="0" anchor="b">
            <a:spAutoFit/>
          </a:bodyPr>
          <a:lstStyle/>
          <a:p>
            <a:pPr algn="ctr"/>
            <a:r>
              <a:rPr lang="ja-JP" altLang="en-US" sz="2400" b="1" dirty="0" err="1">
                <a:solidFill>
                  <a:schemeClr val="accent1">
                    <a:lumMod val="50000"/>
                  </a:schemeClr>
                </a:solidFill>
                <a:latin typeface="HG丸ｺﾞｼｯｸM-PRO" panose="020F0600000000000000" pitchFamily="50" charset="-128"/>
                <a:ea typeface="HG丸ｺﾞｼｯｸM-PRO" panose="020F0600000000000000" pitchFamily="50" charset="-128"/>
                <a:cs typeface="+mn-cs"/>
              </a:rPr>
              <a:t>ゆる</a:t>
            </a:r>
            <a:r>
              <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cs typeface="+mn-cs"/>
              </a:rPr>
              <a:t>キャラでお出迎え</a:t>
            </a:r>
          </a:p>
        </p:txBody>
      </p:sp>
      <p:pic>
        <p:nvPicPr>
          <p:cNvPr id="104450" name="Picture 2" descr="D:\写真整理済み\２０１３．８．２４～２５がんサロン支援塾\045.JPG"/>
          <p:cNvPicPr>
            <a:picLocks noGrp="1" noChangeAspect="1" noChangeArrowheads="1"/>
          </p:cNvPicPr>
          <p:nvPr>
            <p:ph idx="1"/>
          </p:nvPr>
        </p:nvPicPr>
        <p:blipFill>
          <a:blip r:embed="rId2" cstate="print"/>
          <a:srcRect/>
          <a:stretch>
            <a:fillRect/>
          </a:stretch>
        </p:blipFill>
        <p:spPr bwMode="auto">
          <a:xfrm>
            <a:off x="467544" y="1237605"/>
            <a:ext cx="8321311" cy="4855691"/>
          </a:xfrm>
          <a:prstGeom prst="rect">
            <a:avLst/>
          </a:prstGeom>
          <a:noFill/>
        </p:spPr>
      </p:pic>
      <p:sp>
        <p:nvSpPr>
          <p:cNvPr id="5" name="角丸四角形 4"/>
          <p:cNvSpPr/>
          <p:nvPr/>
        </p:nvSpPr>
        <p:spPr>
          <a:xfrm>
            <a:off x="319431" y="262065"/>
            <a:ext cx="3820521"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がんサロン支援</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1124744"/>
            <a:ext cx="6840760" cy="576064"/>
          </a:xfrm>
        </p:spPr>
        <p:txBody>
          <a:bodyPr anchor="ctr" anchorCtr="0">
            <a:noAutofit/>
          </a:bodyPr>
          <a:lstStyle/>
          <a:p>
            <a:r>
              <a:rPr kumimoji="1" lang="ja-JP" altLang="en-US" sz="3200" b="1" u="sng"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がんサロンの開設について　その１</a:t>
            </a:r>
            <a:endParaRPr kumimoji="1" lang="ja-JP" altLang="en-US" sz="3200" b="1" u="sng"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sp>
        <p:nvSpPr>
          <p:cNvPr id="3" name="コンテンツ プレースホルダ 2"/>
          <p:cNvSpPr>
            <a:spLocks noGrp="1"/>
          </p:cNvSpPr>
          <p:nvPr>
            <p:ph idx="1"/>
          </p:nvPr>
        </p:nvSpPr>
        <p:spPr>
          <a:xfrm>
            <a:off x="611560" y="1916832"/>
            <a:ext cx="8424936" cy="3600400"/>
          </a:xfrm>
        </p:spPr>
        <p:txBody>
          <a:bodyPr>
            <a:noAutofit/>
          </a:bodyPr>
          <a:lstStyle/>
          <a:p>
            <a:pPr>
              <a:spcBef>
                <a:spcPts val="0"/>
              </a:spcBef>
              <a:spcAft>
                <a:spcPts val="1200"/>
              </a:spcAft>
              <a:buNone/>
            </a:pPr>
            <a:r>
              <a:rPr lang="ja-JP" altLang="en-US" sz="2800" b="1" dirty="0" smtClean="0">
                <a:solidFill>
                  <a:srgbClr val="C00000"/>
                </a:solidFill>
                <a:latin typeface="HG丸ｺﾞｼｯｸM-PRO" panose="020F0600000000000000" pitchFamily="50" charset="-128"/>
                <a:ea typeface="HG丸ｺﾞｼｯｸM-PRO" panose="020F0600000000000000" pitchFamily="50" charset="-128"/>
              </a:rPr>
              <a:t>家で話せないこともサロンでは話せる場となる。</a:t>
            </a:r>
            <a:endParaRPr lang="en-US" altLang="ja-JP" sz="2800" b="1" dirty="0">
              <a:solidFill>
                <a:schemeClr val="accent2">
                  <a:lumMod val="75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kumimoji="1"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◇自分を語れる状況を造ってあげること</a:t>
            </a:r>
            <a:endParaRPr kumimoji="1"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・困ったこと</a:t>
            </a:r>
            <a:endParaRPr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kumimoji="1"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・知りたいこと</a:t>
            </a:r>
            <a:endParaRPr kumimoji="1"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・伝えたいこと</a:t>
            </a:r>
            <a:endParaRPr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（話したくない人には話さないカードも有る）</a:t>
            </a:r>
            <a:endParaRPr lang="en-US" altLang="ja-JP"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sz="2800" b="1" dirty="0">
                <a:solidFill>
                  <a:schemeClr val="accent1">
                    <a:lumMod val="50000"/>
                  </a:schemeClr>
                </a:solidFill>
                <a:latin typeface="HG丸ｺﾞｼｯｸM-PRO" panose="020F0600000000000000" pitchFamily="50" charset="-128"/>
                <a:ea typeface="HG丸ｺﾞｼｯｸM-PRO" panose="020F0600000000000000" pitchFamily="50" charset="-128"/>
              </a:rPr>
              <a:t>◇</a:t>
            </a:r>
            <a:r>
              <a:rPr lang="ja-JP" altLang="en-US" sz="28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聞いてあげるための技法が要る（傾聴）</a:t>
            </a:r>
            <a:endParaRPr kumimoji="1" lang="ja-JP" altLang="en-US" sz="28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sp>
        <p:nvSpPr>
          <p:cNvPr id="4" name="角丸四角形 3"/>
          <p:cNvSpPr/>
          <p:nvPr/>
        </p:nvSpPr>
        <p:spPr>
          <a:xfrm>
            <a:off x="323528" y="260648"/>
            <a:ext cx="5256584"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j-ea"/>
                <a:ea typeface="+mj-ea"/>
              </a:rPr>
              <a:t>がんサロン開設には？</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u-shimane07\デスクトップ\新しいフォルダ\画像 2580.jpg"/>
          <p:cNvPicPr>
            <a:picLocks noGrp="1" noChangeAspect="1" noChangeArrowheads="1"/>
          </p:cNvPicPr>
          <p:nvPr>
            <p:ph idx="1"/>
          </p:nvPr>
        </p:nvPicPr>
        <p:blipFill>
          <a:blip r:embed="rId3" cstate="print"/>
          <a:srcRect/>
          <a:stretch>
            <a:fillRect/>
          </a:stretch>
        </p:blipFill>
        <p:spPr bwMode="auto">
          <a:xfrm>
            <a:off x="971599" y="1124744"/>
            <a:ext cx="7430189" cy="5544616"/>
          </a:xfrm>
          <a:prstGeom prst="rect">
            <a:avLst/>
          </a:prstGeom>
          <a:noFill/>
        </p:spPr>
      </p:pic>
      <p:sp>
        <p:nvSpPr>
          <p:cNvPr id="4" name="角丸四角形 3"/>
          <p:cNvSpPr/>
          <p:nvPr/>
        </p:nvSpPr>
        <p:spPr>
          <a:xfrm>
            <a:off x="319431" y="262065"/>
            <a:ext cx="5764737"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緩和ケア在宅医療講演会</a:t>
            </a:r>
          </a:p>
        </p:txBody>
      </p:sp>
      <p:sp>
        <p:nvSpPr>
          <p:cNvPr id="6" name="角丸四角形 5"/>
          <p:cNvSpPr/>
          <p:nvPr/>
        </p:nvSpPr>
        <p:spPr>
          <a:xfrm>
            <a:off x="1979712" y="5877272"/>
            <a:ext cx="5112568" cy="504056"/>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chemeClr val="tx2">
                    <a:lumMod val="50000"/>
                  </a:schemeClr>
                </a:solidFill>
                <a:latin typeface="HG丸ｺﾞｼｯｸM-PRO" panose="020F0600000000000000" pitchFamily="50" charset="-128"/>
                <a:ea typeface="HG丸ｺﾞｼｯｸM-PRO" panose="020F0600000000000000" pitchFamily="50" charset="-128"/>
              </a:rPr>
              <a:t>ケアタウン小平　山崎卓郎　先生</a:t>
            </a:r>
            <a:endParaRPr kumimoji="1" lang="ja-JP" altLang="en-US" sz="2400" b="1" dirty="0">
              <a:solidFill>
                <a:schemeClr val="tx2">
                  <a:lumMod val="50000"/>
                </a:schemeClr>
              </a:solidFill>
              <a:latin typeface="HG丸ｺﾞｼｯｸM-PRO" panose="020F0600000000000000" pitchFamily="50" charset="-128"/>
              <a:ea typeface="HG丸ｺﾞｼｯｸM-PRO" panose="020F0600000000000000" pitchFamily="50" charset="-128"/>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47664" y="6165304"/>
            <a:ext cx="6264696" cy="548679"/>
          </a:xfrm>
        </p:spPr>
        <p:txBody>
          <a:bodyPr vert="horz" lIns="0" rIns="0" bIns="0" anchor="ctr" anchorCtr="0">
            <a:normAutofit/>
          </a:bodyPr>
          <a:lstStyle/>
          <a:p>
            <a:pPr algn="ct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医療・介護・福祉関係</a:t>
            </a:r>
            <a:r>
              <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100</a:t>
            </a: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名程度の参加者</a:t>
            </a:r>
            <a:endPar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pic>
        <p:nvPicPr>
          <p:cNvPr id="1026" name="Picture 2" descr="C:\Documents and Settings\u-shimane07\デスクトップ\新しいフォルダ\画像 2579.jpg"/>
          <p:cNvPicPr>
            <a:picLocks noGrp="1" noChangeAspect="1" noChangeArrowheads="1"/>
          </p:cNvPicPr>
          <p:nvPr>
            <p:ph idx="1"/>
          </p:nvPr>
        </p:nvPicPr>
        <p:blipFill>
          <a:blip r:embed="rId2" cstate="print"/>
          <a:srcRect/>
          <a:stretch>
            <a:fillRect/>
          </a:stretch>
        </p:blipFill>
        <p:spPr bwMode="auto">
          <a:xfrm>
            <a:off x="755576" y="1124744"/>
            <a:ext cx="7704856" cy="5111527"/>
          </a:xfrm>
          <a:prstGeom prst="rect">
            <a:avLst/>
          </a:prstGeom>
          <a:noFill/>
        </p:spPr>
      </p:pic>
      <p:sp>
        <p:nvSpPr>
          <p:cNvPr id="4" name="角丸四角形 3"/>
          <p:cNvSpPr/>
          <p:nvPr/>
        </p:nvSpPr>
        <p:spPr>
          <a:xfrm>
            <a:off x="319431" y="262065"/>
            <a:ext cx="5764737"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緩和ケア在宅医療講演会</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D:\写真整理済み\２０１３．８．２３中野先生講演会\004.JPG"/>
          <p:cNvPicPr>
            <a:picLocks noGrp="1" noChangeAspect="1" noChangeArrowheads="1"/>
          </p:cNvPicPr>
          <p:nvPr>
            <p:ph idx="1"/>
          </p:nvPr>
        </p:nvPicPr>
        <p:blipFill>
          <a:blip r:embed="rId3" cstate="print"/>
          <a:srcRect/>
          <a:stretch>
            <a:fillRect/>
          </a:stretch>
        </p:blipFill>
        <p:spPr bwMode="auto">
          <a:xfrm>
            <a:off x="469257" y="1196753"/>
            <a:ext cx="8235095" cy="5328591"/>
          </a:xfrm>
          <a:prstGeom prst="rect">
            <a:avLst/>
          </a:prstGeom>
          <a:noFill/>
        </p:spPr>
      </p:pic>
      <p:sp>
        <p:nvSpPr>
          <p:cNvPr id="4" name="角丸四角形 3"/>
          <p:cNvSpPr/>
          <p:nvPr/>
        </p:nvSpPr>
        <p:spPr>
          <a:xfrm>
            <a:off x="319431" y="262065"/>
            <a:ext cx="3964537"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在宅ケア講演会</a:t>
            </a:r>
          </a:p>
        </p:txBody>
      </p:sp>
      <p:sp>
        <p:nvSpPr>
          <p:cNvPr id="6" name="角丸四角形 5"/>
          <p:cNvSpPr/>
          <p:nvPr/>
        </p:nvSpPr>
        <p:spPr>
          <a:xfrm>
            <a:off x="1403647" y="5877272"/>
            <a:ext cx="6218287" cy="504056"/>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chemeClr val="tx2">
                    <a:lumMod val="50000"/>
                  </a:schemeClr>
                </a:solidFill>
                <a:latin typeface="HG丸ｺﾞｼｯｸM-PRO" panose="020F0600000000000000" pitchFamily="50" charset="-128"/>
                <a:ea typeface="HG丸ｺﾞｼｯｸM-PRO" panose="020F0600000000000000" pitchFamily="50" charset="-128"/>
              </a:rPr>
              <a:t>ナカノ在宅クリニック　中野一司　先生</a:t>
            </a:r>
            <a:endParaRPr kumimoji="1" lang="ja-JP" altLang="en-US" sz="2400" b="1" dirty="0">
              <a:solidFill>
                <a:schemeClr val="tx2">
                  <a:lumMod val="50000"/>
                </a:schemeClr>
              </a:solidFill>
              <a:latin typeface="HG丸ｺﾞｼｯｸM-PRO" panose="020F0600000000000000" pitchFamily="50" charset="-128"/>
              <a:ea typeface="HG丸ｺﾞｼｯｸM-PRO" panose="020F0600000000000000" pitchFamily="50" charset="-128"/>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9431" y="6237312"/>
            <a:ext cx="8496172" cy="468157"/>
          </a:xfrm>
        </p:spPr>
        <p:txBody>
          <a:bodyPr vert="horz" lIns="0" rIns="0" bIns="0" anchor="ctr">
            <a:noAutofit/>
          </a:bodyPr>
          <a:lstStyle/>
          <a:p>
            <a:pPr algn="ctr"/>
            <a:r>
              <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rPr>
              <a:t>石見高等看護</a:t>
            </a: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学院</a:t>
            </a:r>
            <a:r>
              <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rPr>
              <a:t>も</a:t>
            </a: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ボランテイア</a:t>
            </a:r>
            <a:r>
              <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rPr>
              <a:t>で参加（受付</a:t>
            </a: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業務）</a:t>
            </a:r>
            <a:endPar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pic>
        <p:nvPicPr>
          <p:cNvPr id="2050" name="Picture 2" descr="C:\Documents and Settings\u-shimane07\デスクトップ\新しいフォルダ\画像 2575.jpg"/>
          <p:cNvPicPr>
            <a:picLocks noGrp="1" noChangeAspect="1" noChangeArrowheads="1"/>
          </p:cNvPicPr>
          <p:nvPr>
            <p:ph idx="1"/>
          </p:nvPr>
        </p:nvPicPr>
        <p:blipFill>
          <a:blip r:embed="rId2" cstate="print"/>
          <a:srcRect/>
          <a:stretch>
            <a:fillRect/>
          </a:stretch>
        </p:blipFill>
        <p:spPr bwMode="auto">
          <a:xfrm>
            <a:off x="899592" y="1124744"/>
            <a:ext cx="7416824" cy="5130161"/>
          </a:xfrm>
          <a:prstGeom prst="rect">
            <a:avLst/>
          </a:prstGeom>
          <a:noFill/>
        </p:spPr>
      </p:pic>
      <p:sp>
        <p:nvSpPr>
          <p:cNvPr id="4" name="角丸四角形 3"/>
          <p:cNvSpPr/>
          <p:nvPr/>
        </p:nvSpPr>
        <p:spPr>
          <a:xfrm>
            <a:off x="319431" y="262065"/>
            <a:ext cx="2668393"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看護学生</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u-shimane07\デスクトップ\新しいフォルダ\画像 2544.jpg"/>
          <p:cNvPicPr>
            <a:picLocks noGrp="1" noChangeAspect="1" noChangeArrowheads="1"/>
          </p:cNvPicPr>
          <p:nvPr>
            <p:ph idx="1"/>
          </p:nvPr>
        </p:nvPicPr>
        <p:blipFill>
          <a:blip r:embed="rId3" cstate="print"/>
          <a:srcRect/>
          <a:stretch>
            <a:fillRect/>
          </a:stretch>
        </p:blipFill>
        <p:spPr bwMode="auto">
          <a:xfrm>
            <a:off x="827584" y="1101687"/>
            <a:ext cx="7524836" cy="5124672"/>
          </a:xfrm>
          <a:prstGeom prst="rect">
            <a:avLst/>
          </a:prstGeom>
          <a:noFill/>
        </p:spPr>
      </p:pic>
      <p:sp>
        <p:nvSpPr>
          <p:cNvPr id="4" name="角丸四角形 3"/>
          <p:cNvSpPr/>
          <p:nvPr/>
        </p:nvSpPr>
        <p:spPr>
          <a:xfrm>
            <a:off x="319431" y="262065"/>
            <a:ext cx="7204897"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音楽療法士によるコンサート風景</a:t>
            </a:r>
          </a:p>
        </p:txBody>
      </p:sp>
      <p:sp>
        <p:nvSpPr>
          <p:cNvPr id="5" name="テキスト ボックス 4"/>
          <p:cNvSpPr txBox="1"/>
          <p:nvPr/>
        </p:nvSpPr>
        <p:spPr>
          <a:xfrm>
            <a:off x="1403648" y="6237312"/>
            <a:ext cx="6264696" cy="461665"/>
          </a:xfrm>
          <a:prstGeom prst="rect">
            <a:avLst/>
          </a:prstGeom>
        </p:spPr>
        <p:txBody>
          <a:bodyPr vert="horz" lIns="0" rIns="0" bIns="0" anchor="ctr">
            <a:noAutofit/>
          </a:bodyPr>
          <a:lstStyle>
            <a:lvl1pPr algn="ctr">
              <a:spcBef>
                <a:spcPct val="0"/>
              </a:spcBef>
              <a:buNone/>
              <a:defRPr sz="2400" b="1">
                <a:ln>
                  <a:noFill/>
                </a:ln>
                <a:solidFill>
                  <a:schemeClr val="tx2"/>
                </a:solidFill>
                <a:effectLst/>
                <a:latin typeface="HG丸ｺﾞｼｯｸM-PRO" panose="020F0600000000000000" pitchFamily="50" charset="-128"/>
                <a:ea typeface="HG丸ｺﾞｼｯｸM-PRO" panose="020F0600000000000000" pitchFamily="50" charset="-128"/>
                <a:cs typeface="+mj-cs"/>
              </a:defRPr>
            </a:lvl1pPr>
          </a:lstStyle>
          <a:p>
            <a:r>
              <a:rPr lang="ja-JP" altLang="en-US" dirty="0" smtClean="0">
                <a:solidFill>
                  <a:schemeClr val="accent1">
                    <a:lumMod val="50000"/>
                  </a:schemeClr>
                </a:solidFill>
              </a:rPr>
              <a:t>２０１２年　益田赤十字病院１階ロビー</a:t>
            </a:r>
            <a:r>
              <a:rPr lang="ja-JP" altLang="en-US" dirty="0">
                <a:solidFill>
                  <a:schemeClr val="accent1">
                    <a:lumMod val="50000"/>
                  </a:schemeClr>
                </a:solidFill>
              </a:rPr>
              <a:t>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u-shimane07\デスクトップ\新しいフォルダ\画像 2016.jpg"/>
          <p:cNvPicPr>
            <a:picLocks noGrp="1" noChangeAspect="1" noChangeArrowheads="1"/>
          </p:cNvPicPr>
          <p:nvPr>
            <p:ph idx="1"/>
          </p:nvPr>
        </p:nvPicPr>
        <p:blipFill>
          <a:blip r:embed="rId2" cstate="print"/>
          <a:srcRect/>
          <a:stretch>
            <a:fillRect/>
          </a:stretch>
        </p:blipFill>
        <p:spPr bwMode="auto">
          <a:xfrm>
            <a:off x="827584" y="1118769"/>
            <a:ext cx="7560840" cy="5146454"/>
          </a:xfrm>
          <a:prstGeom prst="rect">
            <a:avLst/>
          </a:prstGeom>
          <a:noFill/>
        </p:spPr>
      </p:pic>
      <p:sp>
        <p:nvSpPr>
          <p:cNvPr id="4" name="角丸四角形 3"/>
          <p:cNvSpPr/>
          <p:nvPr/>
        </p:nvSpPr>
        <p:spPr>
          <a:xfrm>
            <a:off x="319431" y="262065"/>
            <a:ext cx="4756625"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クリスマスコンサート</a:t>
            </a:r>
          </a:p>
        </p:txBody>
      </p:sp>
      <p:sp>
        <p:nvSpPr>
          <p:cNvPr id="6" name="テキスト ボックス 5"/>
          <p:cNvSpPr txBox="1"/>
          <p:nvPr/>
        </p:nvSpPr>
        <p:spPr>
          <a:xfrm>
            <a:off x="1403648" y="6237312"/>
            <a:ext cx="6264696" cy="461665"/>
          </a:xfrm>
          <a:prstGeom prst="rect">
            <a:avLst/>
          </a:prstGeom>
        </p:spPr>
        <p:txBody>
          <a:bodyPr vert="horz" lIns="0" rIns="0" bIns="0" anchor="ctr">
            <a:noAutofit/>
          </a:bodyPr>
          <a:lstStyle>
            <a:lvl1pPr algn="ctr">
              <a:spcBef>
                <a:spcPct val="0"/>
              </a:spcBef>
              <a:buNone/>
              <a:defRPr sz="2400" b="1">
                <a:ln>
                  <a:noFill/>
                </a:ln>
                <a:solidFill>
                  <a:schemeClr val="tx2"/>
                </a:solidFill>
                <a:effectLst/>
                <a:latin typeface="HG丸ｺﾞｼｯｸM-PRO" panose="020F0600000000000000" pitchFamily="50" charset="-128"/>
                <a:ea typeface="HG丸ｺﾞｼｯｸM-PRO" panose="020F0600000000000000" pitchFamily="50" charset="-128"/>
                <a:cs typeface="+mj-cs"/>
              </a:defRPr>
            </a:lvl1pPr>
          </a:lstStyle>
          <a:p>
            <a:r>
              <a:rPr lang="ja-JP" altLang="en-US" dirty="0" smtClean="0">
                <a:solidFill>
                  <a:schemeClr val="accent1">
                    <a:lumMod val="50000"/>
                  </a:schemeClr>
                </a:solidFill>
              </a:rPr>
              <a:t>２０１２年　益田赤十字病院８階講義室</a:t>
            </a:r>
            <a:r>
              <a:rPr lang="ja-JP" altLang="en-US" dirty="0">
                <a:solidFill>
                  <a:schemeClr val="accent1">
                    <a:lumMod val="50000"/>
                  </a:schemeClr>
                </a:solidFill>
              </a:rPr>
              <a:t>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99592" y="6237312"/>
            <a:ext cx="7420921" cy="504056"/>
          </a:xfrm>
        </p:spPr>
        <p:txBody>
          <a:bodyPr vert="horz" lIns="0" rIns="0" bIns="0" anchor="ctr">
            <a:noAutofit/>
          </a:bodyPr>
          <a:lstStyle/>
          <a:p>
            <a:pPr algn="ctr"/>
            <a:r>
              <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２０１２年　沢山の楽器を使って</a:t>
            </a:r>
            <a:endPar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pic>
        <p:nvPicPr>
          <p:cNvPr id="1026" name="Picture 2" descr="C:\Documents and Settings\u-shimane07\デスクトップ\新しいフォルダ\画像 2557.jpg"/>
          <p:cNvPicPr>
            <a:picLocks noGrp="1" noChangeAspect="1" noChangeArrowheads="1"/>
          </p:cNvPicPr>
          <p:nvPr>
            <p:ph idx="1"/>
          </p:nvPr>
        </p:nvPicPr>
        <p:blipFill>
          <a:blip r:embed="rId2" cstate="print"/>
          <a:srcRect/>
          <a:stretch>
            <a:fillRect/>
          </a:stretch>
        </p:blipFill>
        <p:spPr bwMode="auto">
          <a:xfrm>
            <a:off x="827584" y="1124744"/>
            <a:ext cx="7632848" cy="5194577"/>
          </a:xfrm>
          <a:prstGeom prst="rect">
            <a:avLst/>
          </a:prstGeom>
          <a:noFill/>
        </p:spPr>
      </p:pic>
      <p:sp>
        <p:nvSpPr>
          <p:cNvPr id="4" name="角丸四角形 3"/>
          <p:cNvSpPr/>
          <p:nvPr/>
        </p:nvSpPr>
        <p:spPr>
          <a:xfrm>
            <a:off x="319431" y="262065"/>
            <a:ext cx="4756625"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クリスマスコンサート</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写真整理済み\2013.02.15食改講演演者\画像 002.jpg"/>
          <p:cNvPicPr>
            <a:picLocks noGrp="1" noChangeAspect="1" noChangeArrowheads="1"/>
          </p:cNvPicPr>
          <p:nvPr>
            <p:ph idx="1"/>
          </p:nvPr>
        </p:nvPicPr>
        <p:blipFill>
          <a:blip r:embed="rId3" cstate="print"/>
          <a:srcRect/>
          <a:stretch>
            <a:fillRect/>
          </a:stretch>
        </p:blipFill>
        <p:spPr bwMode="auto">
          <a:xfrm>
            <a:off x="539552" y="1124744"/>
            <a:ext cx="8061203" cy="5328591"/>
          </a:xfrm>
          <a:prstGeom prst="rect">
            <a:avLst/>
          </a:prstGeom>
          <a:noFill/>
        </p:spPr>
      </p:pic>
      <p:sp>
        <p:nvSpPr>
          <p:cNvPr id="4" name="角丸四角形 3"/>
          <p:cNvSpPr/>
          <p:nvPr/>
        </p:nvSpPr>
        <p:spPr>
          <a:xfrm>
            <a:off x="319431" y="262065"/>
            <a:ext cx="6700841"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食事改善懇談会で闘病記講演</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u-shimane07\デスクトップ\新しいフォルダ\画像 2105.jpg"/>
          <p:cNvPicPr>
            <a:picLocks noGrp="1" noChangeAspect="1" noChangeArrowheads="1"/>
          </p:cNvPicPr>
          <p:nvPr>
            <p:ph idx="1"/>
          </p:nvPr>
        </p:nvPicPr>
        <p:blipFill>
          <a:blip r:embed="rId3" cstate="print"/>
          <a:srcRect/>
          <a:stretch>
            <a:fillRect/>
          </a:stretch>
        </p:blipFill>
        <p:spPr bwMode="auto">
          <a:xfrm>
            <a:off x="340284" y="1412776"/>
            <a:ext cx="8455158" cy="4944962"/>
          </a:xfrm>
          <a:prstGeom prst="rect">
            <a:avLst/>
          </a:prstGeom>
          <a:noFill/>
        </p:spPr>
      </p:pic>
      <p:sp>
        <p:nvSpPr>
          <p:cNvPr id="4" name="角丸四角形 3"/>
          <p:cNvSpPr/>
          <p:nvPr/>
        </p:nvSpPr>
        <p:spPr>
          <a:xfrm>
            <a:off x="319431" y="262065"/>
            <a:ext cx="6988873"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あるがんサロンの５周年を祝って</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67544" y="1340768"/>
            <a:ext cx="8003232" cy="4824536"/>
          </a:xfrm>
        </p:spPr>
        <p:txBody>
          <a:bodyPr>
            <a:noAutofit/>
          </a:bodyPr>
          <a:lstStyle/>
          <a:p>
            <a:pPr>
              <a:spcBef>
                <a:spcPts val="0"/>
              </a:spcBef>
              <a:buNone/>
            </a:pPr>
            <a:r>
              <a:rPr lang="ja-JP" altLang="en-US" sz="2800"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・がんになってよかったと思う時がある</a:t>
            </a:r>
            <a:endParaRPr lang="en-US" altLang="ja-JP" sz="2800" dirty="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800" dirty="0" smtClean="0">
                <a:solidFill>
                  <a:schemeClr val="accent1">
                    <a:lumMod val="50000"/>
                  </a:schemeClr>
                </a:solidFill>
                <a:latin typeface="HG丸ｺﾞｼｯｸM-PRO" panose="020F0600000000000000" pitchFamily="50" charset="-128"/>
                <a:ea typeface="HG丸ｺﾞｼｯｸM-PRO" panose="020F0600000000000000" pitchFamily="50" charset="-128"/>
              </a:rPr>
              <a:t>　　⇒　沢山の新しい出会いがあった</a:t>
            </a:r>
            <a:endParaRPr lang="en-US" altLang="ja-JP" sz="2800"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800"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・こんな行動をするとは思いもしなかった</a:t>
            </a:r>
            <a:endParaRPr lang="en-US" altLang="ja-JP" sz="2800"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800" dirty="0" smtClean="0">
                <a:solidFill>
                  <a:schemeClr val="accent1">
                    <a:lumMod val="50000"/>
                  </a:schemeClr>
                </a:solidFill>
                <a:latin typeface="HG丸ｺﾞｼｯｸM-PRO" panose="020F0600000000000000" pitchFamily="50" charset="-128"/>
                <a:ea typeface="HG丸ｺﾞｼｯｸM-PRO" panose="020F0600000000000000" pitchFamily="50" charset="-128"/>
              </a:rPr>
              <a:t>・行政、医療現場の欠点が見えてきた</a:t>
            </a:r>
            <a:endParaRPr lang="en-US" altLang="ja-JP" sz="2800"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sz="2800" dirty="0" smtClean="0">
                <a:solidFill>
                  <a:schemeClr val="accent1">
                    <a:lumMod val="50000"/>
                  </a:schemeClr>
                </a:solidFill>
                <a:latin typeface="HG丸ｺﾞｼｯｸM-PRO" panose="020F0600000000000000" pitchFamily="50" charset="-128"/>
                <a:ea typeface="HG丸ｺﾞｼｯｸM-PRO" panose="020F0600000000000000" pitchFamily="50" charset="-128"/>
              </a:rPr>
              <a:t>・地域の終末期体制が全く出来ていない</a:t>
            </a:r>
            <a:endParaRPr lang="en-US" altLang="ja-JP" sz="2800"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sz="2800" dirty="0" smtClean="0">
                <a:solidFill>
                  <a:schemeClr val="accent1">
                    <a:lumMod val="50000"/>
                  </a:schemeClr>
                </a:solidFill>
                <a:latin typeface="HG丸ｺﾞｼｯｸM-PRO" panose="020F0600000000000000" pitchFamily="50" charset="-128"/>
                <a:ea typeface="HG丸ｺﾞｼｯｸM-PRO" panose="020F0600000000000000" pitchFamily="50" charset="-128"/>
              </a:rPr>
              <a:t>　　⇒　ではどうする？</a:t>
            </a:r>
            <a:endParaRPr lang="en-US" altLang="ja-JP" sz="2800"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endParaRPr lang="en-US" altLang="ja-JP" sz="2800"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endParaRPr lang="en-US" altLang="ja-JP" sz="2800" dirty="0" smtClean="0">
              <a:solidFill>
                <a:schemeClr val="accent2">
                  <a:lumMod val="75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sz="2800" dirty="0" smtClean="0">
                <a:solidFill>
                  <a:srgbClr val="C00000"/>
                </a:solidFill>
                <a:latin typeface="HG丸ｺﾞｼｯｸM-PRO" panose="020F0600000000000000" pitchFamily="50" charset="-128"/>
                <a:ea typeface="HG丸ｺﾞｼｯｸM-PRO" panose="020F0600000000000000" pitchFamily="50" charset="-128"/>
              </a:rPr>
              <a:t>・沢山の仕掛けは企業時代に学んだもの</a:t>
            </a:r>
          </a:p>
        </p:txBody>
      </p:sp>
      <p:sp>
        <p:nvSpPr>
          <p:cNvPr id="4" name="角丸四角形 3"/>
          <p:cNvSpPr/>
          <p:nvPr/>
        </p:nvSpPr>
        <p:spPr>
          <a:xfrm>
            <a:off x="319431" y="262065"/>
            <a:ext cx="6196785"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これまでを省みて感じたこと</a:t>
            </a:r>
          </a:p>
        </p:txBody>
      </p:sp>
      <p:cxnSp>
        <p:nvCxnSpPr>
          <p:cNvPr id="5" name="直線コネクタ 4"/>
          <p:cNvCxnSpPr/>
          <p:nvPr/>
        </p:nvCxnSpPr>
        <p:spPr>
          <a:xfrm>
            <a:off x="683568" y="4797152"/>
            <a:ext cx="78488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67544" y="1916832"/>
            <a:ext cx="8229600" cy="4392488"/>
          </a:xfrm>
        </p:spPr>
        <p:txBody>
          <a:bodyPr>
            <a:noAutofit/>
          </a:bodyPr>
          <a:lstStyle/>
          <a:p>
            <a:pPr>
              <a:spcBef>
                <a:spcPts val="0"/>
              </a:spcBef>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・医療者側が</a:t>
            </a:r>
            <a:r>
              <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rPr>
              <a:t>開いた</a:t>
            </a: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サロン</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患者側が開いたサロン</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・開設時の動員をどうする？（メデイアとの関わり）</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・どんなサロンを開きたいか？（趣旨をはっきりと）</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・場所はどこで？　集まりやすいか？</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地域か？　院内か？　</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sz="2400" b="1" dirty="0" smtClean="0">
                <a:solidFill>
                  <a:srgbClr val="FF0000"/>
                </a:solidFill>
                <a:latin typeface="HG丸ｺﾞｼｯｸM-PRO" panose="020F0600000000000000" pitchFamily="50" charset="-128"/>
                <a:ea typeface="HG丸ｺﾞｼｯｸM-PRO" panose="020F0600000000000000" pitchFamily="50" charset="-128"/>
              </a:rPr>
              <a:t>・県下には　現在　がんサロンは２８か所</a:t>
            </a:r>
            <a:endParaRPr lang="en-US" altLang="ja-JP" sz="2400" b="1" dirty="0" smtClean="0">
              <a:solidFill>
                <a:srgbClr val="FF0000"/>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sz="2400" b="1" dirty="0" smtClean="0">
                <a:solidFill>
                  <a:srgbClr val="FF0000"/>
                </a:solidFill>
                <a:latin typeface="HG丸ｺﾞｼｯｸM-PRO" panose="020F0600000000000000" pitchFamily="50" charset="-128"/>
                <a:ea typeface="HG丸ｺﾞｼｯｸM-PRO" panose="020F0600000000000000" pitchFamily="50" charset="-128"/>
              </a:rPr>
              <a:t>・この延長が「がんサロン支援塾」の展開に繋がる</a:t>
            </a:r>
            <a:endParaRPr lang="en-US" altLang="ja-JP" sz="2400" b="1" dirty="0" smtClean="0">
              <a:solidFill>
                <a:srgbClr val="FF0000"/>
              </a:solidFill>
              <a:latin typeface="HG丸ｺﾞｼｯｸM-PRO" panose="020F0600000000000000" pitchFamily="50" charset="-128"/>
              <a:ea typeface="HG丸ｺﾞｼｯｸM-PRO" panose="020F0600000000000000" pitchFamily="50" charset="-128"/>
            </a:endParaRPr>
          </a:p>
        </p:txBody>
      </p:sp>
      <p:sp>
        <p:nvSpPr>
          <p:cNvPr id="4" name="角丸四角形 3"/>
          <p:cNvSpPr/>
          <p:nvPr/>
        </p:nvSpPr>
        <p:spPr>
          <a:xfrm>
            <a:off x="323528" y="260648"/>
            <a:ext cx="5256584"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j-ea"/>
                <a:ea typeface="+mj-ea"/>
              </a:rPr>
              <a:t>がんサロン開設には？</a:t>
            </a:r>
          </a:p>
        </p:txBody>
      </p:sp>
      <p:sp>
        <p:nvSpPr>
          <p:cNvPr id="6" name="タイトル 1"/>
          <p:cNvSpPr>
            <a:spLocks noGrp="1"/>
          </p:cNvSpPr>
          <p:nvPr>
            <p:ph type="title"/>
          </p:nvPr>
        </p:nvSpPr>
        <p:spPr>
          <a:xfrm>
            <a:off x="683568" y="1124744"/>
            <a:ext cx="6840760" cy="576064"/>
          </a:xfrm>
        </p:spPr>
        <p:txBody>
          <a:bodyPr anchor="ctr" anchorCtr="0">
            <a:noAutofit/>
          </a:bodyPr>
          <a:lstStyle/>
          <a:p>
            <a:r>
              <a:rPr kumimoji="1" lang="ja-JP" altLang="en-US" sz="3200" b="1" u="sng"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がんサロンの開設について　その２</a:t>
            </a:r>
            <a:endParaRPr kumimoji="1" lang="ja-JP" altLang="en-US" sz="3200" b="1" u="sng"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cxnSp>
        <p:nvCxnSpPr>
          <p:cNvPr id="8" name="直線コネクタ 7"/>
          <p:cNvCxnSpPr/>
          <p:nvPr/>
        </p:nvCxnSpPr>
        <p:spPr>
          <a:xfrm>
            <a:off x="683568" y="5013176"/>
            <a:ext cx="78488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右中かっこ 8"/>
          <p:cNvSpPr/>
          <p:nvPr/>
        </p:nvSpPr>
        <p:spPr>
          <a:xfrm>
            <a:off x="4435002" y="2060847"/>
            <a:ext cx="180020" cy="576064"/>
          </a:xfrm>
          <a:prstGeom prst="rightBrac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テキスト ボックス 11"/>
          <p:cNvSpPr txBox="1"/>
          <p:nvPr/>
        </p:nvSpPr>
        <p:spPr>
          <a:xfrm>
            <a:off x="4682309" y="2118046"/>
            <a:ext cx="2659702" cy="461665"/>
          </a:xfrm>
          <a:prstGeom prst="rect">
            <a:avLst/>
          </a:prstGeom>
          <a:noFill/>
        </p:spPr>
        <p:txBody>
          <a:bodyPr wrap="none" rtlCol="0">
            <a:spAutoFit/>
          </a:bodyPr>
          <a:lstStyle/>
          <a:p>
            <a:r>
              <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rPr>
              <a:t>本質的な違いあり</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67544" y="1268760"/>
            <a:ext cx="8229600" cy="4608512"/>
          </a:xfrm>
        </p:spPr>
        <p:txBody>
          <a:bodyPr>
            <a:noAutofit/>
          </a:bodyPr>
          <a:lstStyle/>
          <a:p>
            <a:pPr marL="274320" lvl="8" indent="-274320">
              <a:spcBef>
                <a:spcPts val="0"/>
              </a:spcBef>
              <a:spcAft>
                <a:spcPts val="1200"/>
              </a:spcAft>
              <a:buClr>
                <a:schemeClr val="accent3"/>
              </a:buClr>
              <a:buSzPct val="95000"/>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・がんは人間力を鍛える</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・がんに罹ったら　がんから学ぼう</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kumimoji="1"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・人生に正面から向き合おう</a:t>
            </a:r>
            <a:endParaRPr kumimoji="1"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kumimoji="1"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人のために貴重な時間を使うは自分の元気の源なり</a:t>
            </a:r>
            <a:endParaRPr kumimoji="1"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・病を観る前に人</a:t>
            </a:r>
            <a:r>
              <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a:t>
            </a: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価値観）を観る医療であってほしい</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・医療者と情報を共有できるよう賢い患者像を目指そう</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・医療者と患者には使う言葉に違いあり</a:t>
            </a:r>
            <a:endParaRPr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医療者語と患者語　</a:t>
            </a:r>
            <a:r>
              <a:rPr kumimoji="1"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誰が通訳するのか？？　</a:t>
            </a:r>
            <a:endParaRPr kumimoji="1" lang="en-US" altLang="ja-JP"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4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・情報が欲しければ　情報を発信せよ</a:t>
            </a:r>
            <a:endParaRPr kumimoji="1" lang="ja-JP" altLang="en-US" sz="24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sp>
        <p:nvSpPr>
          <p:cNvPr id="4" name="角丸四角形 3"/>
          <p:cNvSpPr/>
          <p:nvPr/>
        </p:nvSpPr>
        <p:spPr>
          <a:xfrm>
            <a:off x="319431" y="262065"/>
            <a:ext cx="6700841"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n-ea"/>
              </a:rPr>
              <a:t>１３．患者としてどう生きるか？</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1268760"/>
            <a:ext cx="8229600" cy="5400600"/>
          </a:xfrm>
        </p:spPr>
        <p:txBody>
          <a:bodyPr>
            <a:noAutofit/>
          </a:bodyPr>
          <a:lstStyle/>
          <a:p>
            <a:pPr>
              <a:spcBef>
                <a:spcPts val="0"/>
              </a:spcBef>
              <a:buNone/>
            </a:pPr>
            <a:r>
              <a:rPr kumimoji="1" lang="ja-JP" altLang="en-US" sz="2800" dirty="0" smtClean="0">
                <a:solidFill>
                  <a:schemeClr val="accent1">
                    <a:lumMod val="50000"/>
                  </a:schemeClr>
                </a:solidFill>
                <a:latin typeface="HG丸ｺﾞｼｯｸM-PRO" panose="020F0600000000000000" pitchFamily="50" charset="-128"/>
                <a:ea typeface="HG丸ｺﾞｼｯｸM-PRO" panose="020F0600000000000000" pitchFamily="50" charset="-128"/>
              </a:rPr>
              <a:t>１）がん教育の推進</a:t>
            </a:r>
            <a:endParaRPr kumimoji="1" lang="en-US" altLang="ja-JP" sz="2800"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sz="2800" dirty="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ja-JP" altLang="en-US" sz="2800" dirty="0" smtClean="0">
                <a:solidFill>
                  <a:schemeClr val="accent1">
                    <a:lumMod val="50000"/>
                  </a:schemeClr>
                </a:solidFill>
                <a:latin typeface="HG丸ｺﾞｼｯｸM-PRO" panose="020F0600000000000000" pitchFamily="50" charset="-128"/>
                <a:ea typeface="HG丸ｺﾞｼｯｸM-PRO" panose="020F0600000000000000" pitchFamily="50" charset="-128"/>
              </a:rPr>
              <a:t>　</a:t>
            </a:r>
            <a:r>
              <a:rPr kumimoji="1" lang="ja-JP" altLang="en-US" sz="2800" dirty="0" smtClean="0">
                <a:solidFill>
                  <a:schemeClr val="accent1">
                    <a:lumMod val="50000"/>
                  </a:schemeClr>
                </a:solidFill>
                <a:latin typeface="HG丸ｺﾞｼｯｸM-PRO" panose="020F0600000000000000" pitchFamily="50" charset="-128"/>
                <a:ea typeface="HG丸ｺﾞｼｯｸM-PRO" panose="020F0600000000000000" pitchFamily="50" charset="-128"/>
              </a:rPr>
              <a:t>支える側を中心に）</a:t>
            </a:r>
            <a:endParaRPr kumimoji="1" lang="en-US" altLang="ja-JP" sz="2800"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800" dirty="0" smtClean="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ja-JP" altLang="en-US" sz="2800" dirty="0">
                <a:solidFill>
                  <a:schemeClr val="accent1">
                    <a:lumMod val="50000"/>
                  </a:schemeClr>
                </a:solidFill>
                <a:latin typeface="HG丸ｺﾞｼｯｸM-PRO" panose="020F0600000000000000" pitchFamily="50" charset="-128"/>
                <a:ea typeface="HG丸ｺﾞｼｯｸM-PRO" panose="020F0600000000000000" pitchFamily="50" charset="-128"/>
              </a:rPr>
              <a:t>　</a:t>
            </a:r>
            <a:r>
              <a:rPr kumimoji="1" lang="ja-JP" altLang="en-US" sz="2800" dirty="0" smtClean="0">
                <a:solidFill>
                  <a:schemeClr val="accent1">
                    <a:lumMod val="50000"/>
                  </a:schemeClr>
                </a:solidFill>
                <a:latin typeface="HG丸ｺﾞｼｯｸM-PRO" panose="020F0600000000000000" pitchFamily="50" charset="-128"/>
                <a:ea typeface="HG丸ｺﾞｼｯｸM-PRO" panose="020F0600000000000000" pitchFamily="50" charset="-128"/>
              </a:rPr>
              <a:t>中学生、高校生、大学生、企業人</a:t>
            </a:r>
            <a:endParaRPr kumimoji="1" lang="en-US" altLang="ja-JP" sz="2800"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sz="2800" dirty="0">
                <a:solidFill>
                  <a:schemeClr val="accent1">
                    <a:lumMod val="50000"/>
                  </a:schemeClr>
                </a:solidFill>
                <a:latin typeface="HG丸ｺﾞｼｯｸM-PRO" panose="020F0600000000000000" pitchFamily="50" charset="-128"/>
                <a:ea typeface="HG丸ｺﾞｼｯｸM-PRO" panose="020F0600000000000000" pitchFamily="50" charset="-128"/>
              </a:rPr>
              <a:t>２）</a:t>
            </a:r>
            <a:r>
              <a:rPr lang="ja-JP" altLang="en-US" sz="2800"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がん基金の実施</a:t>
            </a:r>
            <a:endParaRPr lang="en-US" altLang="ja-JP" sz="2800"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sz="2800" dirty="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ja-JP" altLang="en-US" sz="2800" dirty="0" smtClean="0">
                <a:solidFill>
                  <a:schemeClr val="accent1">
                    <a:lumMod val="50000"/>
                  </a:schemeClr>
                </a:solidFill>
                <a:latin typeface="HG丸ｺﾞｼｯｸM-PRO" panose="020F0600000000000000" pitchFamily="50" charset="-128"/>
                <a:ea typeface="HG丸ｺﾞｼｯｸM-PRO" panose="020F0600000000000000" pitchFamily="50" charset="-128"/>
              </a:rPr>
              <a:t>　　お金がなくて治療が出来ない人のために</a:t>
            </a:r>
            <a:endParaRPr lang="en-US" altLang="ja-JP" sz="2800"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kumimoji="1" lang="ja-JP" altLang="en-US" sz="2800" dirty="0" smtClean="0">
                <a:solidFill>
                  <a:schemeClr val="accent1">
                    <a:lumMod val="50000"/>
                  </a:schemeClr>
                </a:solidFill>
                <a:latin typeface="HG丸ｺﾞｼｯｸM-PRO" panose="020F0600000000000000" pitchFamily="50" charset="-128"/>
                <a:ea typeface="HG丸ｺﾞｼｯｸM-PRO" panose="020F0600000000000000" pitchFamily="50" charset="-128"/>
              </a:rPr>
              <a:t>　　　企業体を中心にした集合体で</a:t>
            </a:r>
            <a:endParaRPr kumimoji="1" lang="en-US" altLang="ja-JP" sz="2800"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kumimoji="1" lang="ja-JP" altLang="en-US" sz="2800" dirty="0" smtClean="0">
                <a:solidFill>
                  <a:schemeClr val="accent1">
                    <a:lumMod val="50000"/>
                  </a:schemeClr>
                </a:solidFill>
                <a:latin typeface="HG丸ｺﾞｼｯｸM-PRO" panose="020F0600000000000000" pitchFamily="50" charset="-128"/>
                <a:ea typeface="HG丸ｺﾞｼｯｸM-PRO" panose="020F0600000000000000" pitchFamily="50" charset="-128"/>
              </a:rPr>
              <a:t>３）自立支援</a:t>
            </a:r>
            <a:endParaRPr kumimoji="1" lang="en-US" altLang="ja-JP" sz="2800"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800" dirty="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ja-JP" altLang="en-US" sz="2800" dirty="0" smtClean="0">
                <a:solidFill>
                  <a:schemeClr val="accent1">
                    <a:lumMod val="50000"/>
                  </a:schemeClr>
                </a:solidFill>
                <a:latin typeface="HG丸ｺﾞｼｯｸM-PRO" panose="020F0600000000000000" pitchFamily="50" charset="-128"/>
                <a:ea typeface="HG丸ｺﾞｼｯｸM-PRO" panose="020F0600000000000000" pitchFamily="50" charset="-128"/>
              </a:rPr>
              <a:t>　　</a:t>
            </a:r>
            <a:r>
              <a:rPr kumimoji="1" lang="ja-JP" altLang="en-US" sz="2800" dirty="0" smtClean="0">
                <a:solidFill>
                  <a:schemeClr val="accent1">
                    <a:lumMod val="50000"/>
                  </a:schemeClr>
                </a:solidFill>
                <a:latin typeface="HG丸ｺﾞｼｯｸM-PRO" panose="020F0600000000000000" pitchFamily="50" charset="-128"/>
                <a:ea typeface="HG丸ｺﾞｼｯｸM-PRO" panose="020F0600000000000000" pitchFamily="50" charset="-128"/>
              </a:rPr>
              <a:t>誰が</a:t>
            </a:r>
            <a:r>
              <a:rPr lang="ja-JP" altLang="en-US" sz="2800"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する</a:t>
            </a:r>
            <a:endParaRPr kumimoji="1" lang="en-US" altLang="ja-JP" sz="2800"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sz="2800" dirty="0">
                <a:solidFill>
                  <a:schemeClr val="accent1">
                    <a:lumMod val="50000"/>
                  </a:schemeClr>
                </a:solidFill>
                <a:latin typeface="HG丸ｺﾞｼｯｸM-PRO" panose="020F0600000000000000" pitchFamily="50" charset="-128"/>
                <a:ea typeface="HG丸ｺﾞｼｯｸM-PRO" panose="020F0600000000000000" pitchFamily="50" charset="-128"/>
              </a:rPr>
              <a:t>４）</a:t>
            </a:r>
            <a:r>
              <a:rPr lang="ja-JP" altLang="en-US" sz="2800" dirty="0" smtClean="0">
                <a:solidFill>
                  <a:schemeClr val="accent1">
                    <a:lumMod val="50000"/>
                  </a:schemeClr>
                </a:solidFill>
                <a:latin typeface="HG丸ｺﾞｼｯｸM-PRO" panose="020F0600000000000000" pitchFamily="50" charset="-128"/>
                <a:ea typeface="HG丸ｺﾞｼｯｸM-PRO" panose="020F0600000000000000" pitchFamily="50" charset="-128"/>
              </a:rPr>
              <a:t>就労支援</a:t>
            </a:r>
            <a:endParaRPr lang="en-US" altLang="ja-JP" sz="2800"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sz="2800" dirty="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ja-JP" altLang="en-US" sz="2800" dirty="0" smtClean="0">
                <a:solidFill>
                  <a:schemeClr val="accent1">
                    <a:lumMod val="50000"/>
                  </a:schemeClr>
                </a:solidFill>
                <a:latin typeface="HG丸ｺﾞｼｯｸM-PRO" panose="020F0600000000000000" pitchFamily="50" charset="-128"/>
                <a:ea typeface="HG丸ｺﾞｼｯｸM-PRO" panose="020F0600000000000000" pitchFamily="50" charset="-128"/>
              </a:rPr>
              <a:t>　　元気な患者も多いのに</a:t>
            </a:r>
            <a:endParaRPr kumimoji="1" lang="ja-JP" altLang="en-US" sz="2800"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sp>
        <p:nvSpPr>
          <p:cNvPr id="4" name="角丸四角形 3"/>
          <p:cNvSpPr/>
          <p:nvPr/>
        </p:nvSpPr>
        <p:spPr>
          <a:xfrm>
            <a:off x="319431" y="262065"/>
            <a:ext cx="8213009"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smtClean="0">
                <a:latin typeface="+mn-ea"/>
              </a:rPr>
              <a:t>１４．これから</a:t>
            </a:r>
            <a:r>
              <a:rPr lang="ja-JP" altLang="en-US" sz="3600" dirty="0">
                <a:latin typeface="+mn-ea"/>
              </a:rPr>
              <a:t>の展開に</a:t>
            </a:r>
            <a:r>
              <a:rPr lang="ja-JP" altLang="en-US" sz="3600" dirty="0" smtClean="0">
                <a:latin typeface="+mn-ea"/>
              </a:rPr>
              <a:t>ついて（その１）</a:t>
            </a:r>
            <a:endParaRPr kumimoji="1" lang="ja-JP" altLang="en-US" sz="3600" dirty="0">
              <a:latin typeface="+mn-ea"/>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319431" y="1123222"/>
            <a:ext cx="8568952" cy="5402122"/>
          </a:xfrm>
        </p:spPr>
        <p:txBody>
          <a:bodyPr vert="horz">
            <a:noAutofit/>
          </a:bodyPr>
          <a:lstStyle/>
          <a:p>
            <a:pPr>
              <a:spcBef>
                <a:spcPts val="0"/>
              </a:spcBef>
              <a:buNone/>
            </a:pPr>
            <a:r>
              <a:rPr lang="ja-JP" altLang="en-US" sz="2800" dirty="0" smtClean="0">
                <a:solidFill>
                  <a:schemeClr val="accent1">
                    <a:lumMod val="50000"/>
                  </a:schemeClr>
                </a:solidFill>
                <a:latin typeface="HG丸ｺﾞｼｯｸM-PRO" panose="020F0600000000000000" pitchFamily="50" charset="-128"/>
                <a:ea typeface="HG丸ｺﾞｼｯｸM-PRO" panose="020F0600000000000000" pitchFamily="50" charset="-128"/>
              </a:rPr>
              <a:t>５</a:t>
            </a:r>
            <a:r>
              <a:rPr lang="ja-JP" altLang="en-US" sz="2800" dirty="0">
                <a:solidFill>
                  <a:schemeClr val="accent1">
                    <a:lumMod val="50000"/>
                  </a:schemeClr>
                </a:solidFill>
                <a:latin typeface="HG丸ｺﾞｼｯｸM-PRO" panose="020F0600000000000000" pitchFamily="50" charset="-128"/>
                <a:ea typeface="HG丸ｺﾞｼｯｸM-PRO" panose="020F0600000000000000" pitchFamily="50" charset="-128"/>
              </a:rPr>
              <a:t>）在宅医療に関して患者が出来ることは何か？</a:t>
            </a:r>
            <a:endParaRPr lang="en-US" altLang="ja-JP" sz="2800" dirty="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800" dirty="0" smtClean="0">
                <a:solidFill>
                  <a:schemeClr val="accent1">
                    <a:lumMod val="50000"/>
                  </a:schemeClr>
                </a:solidFill>
                <a:latin typeface="HG丸ｺﾞｼｯｸM-PRO" panose="020F0600000000000000" pitchFamily="50" charset="-128"/>
                <a:ea typeface="HG丸ｺﾞｼｯｸM-PRO" panose="020F0600000000000000" pitchFamily="50" charset="-128"/>
              </a:rPr>
              <a:t>　　　市民</a:t>
            </a:r>
            <a:r>
              <a:rPr lang="ja-JP" altLang="en-US" sz="2800" dirty="0">
                <a:solidFill>
                  <a:schemeClr val="accent1">
                    <a:lumMod val="50000"/>
                  </a:schemeClr>
                </a:solidFill>
                <a:latin typeface="HG丸ｺﾞｼｯｸM-PRO" panose="020F0600000000000000" pitchFamily="50" charset="-128"/>
                <a:ea typeface="HG丸ｺﾞｼｯｸM-PRO" panose="020F0600000000000000" pitchFamily="50" charset="-128"/>
              </a:rPr>
              <a:t>への在宅ケアの啓発（継続）</a:t>
            </a:r>
            <a:endParaRPr lang="en-US" altLang="ja-JP" sz="2800" dirty="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sz="2800" dirty="0">
                <a:solidFill>
                  <a:schemeClr val="accent1">
                    <a:lumMod val="50000"/>
                  </a:schemeClr>
                </a:solidFill>
                <a:latin typeface="HG丸ｺﾞｼｯｸM-PRO" panose="020F0600000000000000" pitchFamily="50" charset="-128"/>
                <a:ea typeface="HG丸ｺﾞｼｯｸM-PRO" panose="020F0600000000000000" pitchFamily="50" charset="-128"/>
              </a:rPr>
              <a:t>６）医療者と患者との言葉の接点を結ぶ</a:t>
            </a:r>
            <a:endParaRPr lang="en-US" altLang="ja-JP" sz="2800" dirty="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800" dirty="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ja-JP" altLang="en-US" sz="2800" dirty="0" smtClean="0">
                <a:solidFill>
                  <a:schemeClr val="accent1">
                    <a:lumMod val="50000"/>
                  </a:schemeClr>
                </a:solidFill>
                <a:latin typeface="HG丸ｺﾞｼｯｸM-PRO" panose="020F0600000000000000" pitchFamily="50" charset="-128"/>
                <a:ea typeface="HG丸ｺﾞｼｯｸM-PRO" panose="020F0600000000000000" pitchFamily="50" charset="-128"/>
              </a:rPr>
              <a:t>医療者</a:t>
            </a:r>
            <a:r>
              <a:rPr lang="ja-JP" altLang="en-US" sz="2800" dirty="0">
                <a:solidFill>
                  <a:schemeClr val="accent1">
                    <a:lumMod val="50000"/>
                  </a:schemeClr>
                </a:solidFill>
                <a:latin typeface="HG丸ｺﾞｼｯｸM-PRO" panose="020F0600000000000000" pitchFamily="50" charset="-128"/>
                <a:ea typeface="HG丸ｺﾞｼｯｸM-PRO" panose="020F0600000000000000" pitchFamily="50" charset="-128"/>
              </a:rPr>
              <a:t>のステージで患者の思いを表現</a:t>
            </a:r>
            <a:endParaRPr lang="en-US" altLang="ja-JP" sz="2800" dirty="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sz="2800" dirty="0">
                <a:solidFill>
                  <a:schemeClr val="accent1">
                    <a:lumMod val="50000"/>
                  </a:schemeClr>
                </a:solidFill>
                <a:latin typeface="HG丸ｺﾞｼｯｸM-PRO" panose="020F0600000000000000" pitchFamily="50" charset="-128"/>
                <a:ea typeface="HG丸ｺﾞｼｯｸM-PRO" panose="020F0600000000000000" pitchFamily="50" charset="-128"/>
              </a:rPr>
              <a:t>７）住宅環境を考え、福祉器具の勉強を積み上げる</a:t>
            </a:r>
            <a:endParaRPr lang="en-US" altLang="ja-JP" sz="2800" dirty="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800" dirty="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ja-JP" altLang="en-US" sz="2800"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みんな</a:t>
            </a:r>
            <a:r>
              <a:rPr lang="ja-JP" altLang="en-US" sz="2800" dirty="0">
                <a:solidFill>
                  <a:schemeClr val="accent1">
                    <a:lumMod val="50000"/>
                  </a:schemeClr>
                </a:solidFill>
                <a:latin typeface="HG丸ｺﾞｼｯｸM-PRO" panose="020F0600000000000000" pitchFamily="50" charset="-128"/>
                <a:ea typeface="HG丸ｺﾞｼｯｸM-PRO" panose="020F0600000000000000" pitchFamily="50" charset="-128"/>
              </a:rPr>
              <a:t>が　なにも</a:t>
            </a:r>
            <a:r>
              <a:rPr lang="ja-JP" altLang="en-US" sz="2800" dirty="0" smtClean="0">
                <a:solidFill>
                  <a:schemeClr val="accent1">
                    <a:lumMod val="50000"/>
                  </a:schemeClr>
                </a:solidFill>
                <a:latin typeface="HG丸ｺﾞｼｯｸM-PRO" panose="020F0600000000000000" pitchFamily="50" charset="-128"/>
                <a:ea typeface="HG丸ｺﾞｼｯｸM-PRO" panose="020F0600000000000000" pitchFamily="50" charset="-128"/>
              </a:rPr>
              <a:t>知らな過ぎる</a:t>
            </a:r>
            <a:endParaRPr lang="en-US" altLang="ja-JP" sz="2800"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buNone/>
            </a:pPr>
            <a:r>
              <a:rPr lang="ja-JP" altLang="en-US" sz="2800" dirty="0" smtClean="0">
                <a:solidFill>
                  <a:schemeClr val="accent1">
                    <a:lumMod val="50000"/>
                  </a:schemeClr>
                </a:solidFill>
                <a:latin typeface="HG丸ｺﾞｼｯｸM-PRO" panose="020F0600000000000000" pitchFamily="50" charset="-128"/>
                <a:ea typeface="HG丸ｺﾞｼｯｸM-PRO" panose="020F0600000000000000" pitchFamily="50" charset="-128"/>
              </a:rPr>
              <a:t>８）人生</a:t>
            </a:r>
            <a:r>
              <a:rPr lang="ja-JP" altLang="en-US" sz="2800" dirty="0">
                <a:solidFill>
                  <a:schemeClr val="accent1">
                    <a:lumMod val="50000"/>
                  </a:schemeClr>
                </a:solidFill>
                <a:latin typeface="HG丸ｺﾞｼｯｸM-PRO" panose="020F0600000000000000" pitchFamily="50" charset="-128"/>
                <a:ea typeface="HG丸ｺﾞｼｯｸM-PRO" panose="020F0600000000000000" pitchFamily="50" charset="-128"/>
              </a:rPr>
              <a:t>を考える講座を進める</a:t>
            </a:r>
            <a:endParaRPr lang="en-US" altLang="ja-JP" sz="2800" dirty="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r>
              <a:rPr lang="ja-JP" altLang="en-US" sz="2800" dirty="0">
                <a:solidFill>
                  <a:schemeClr val="accent1">
                    <a:lumMod val="50000"/>
                  </a:schemeClr>
                </a:solidFill>
                <a:latin typeface="HG丸ｺﾞｼｯｸM-PRO" panose="020F0600000000000000" pitchFamily="50" charset="-128"/>
                <a:ea typeface="HG丸ｺﾞｼｯｸM-PRO" panose="020F0600000000000000" pitchFamily="50" charset="-128"/>
              </a:rPr>
              <a:t>　　　</a:t>
            </a:r>
            <a:r>
              <a:rPr lang="ja-JP" altLang="en-US" sz="2800" dirty="0" smtClean="0">
                <a:solidFill>
                  <a:schemeClr val="accent1">
                    <a:lumMod val="50000"/>
                  </a:schemeClr>
                </a:solidFill>
                <a:latin typeface="HG丸ｺﾞｼｯｸM-PRO" panose="020F0600000000000000" pitchFamily="50" charset="-128"/>
                <a:ea typeface="HG丸ｺﾞｼｯｸM-PRO" panose="020F0600000000000000" pitchFamily="50" charset="-128"/>
              </a:rPr>
              <a:t>家族</a:t>
            </a:r>
            <a:r>
              <a:rPr lang="ja-JP" altLang="en-US" sz="2800" dirty="0">
                <a:solidFill>
                  <a:schemeClr val="accent1">
                    <a:lumMod val="50000"/>
                  </a:schemeClr>
                </a:solidFill>
                <a:latin typeface="HG丸ｺﾞｼｯｸM-PRO" panose="020F0600000000000000" pitchFamily="50" charset="-128"/>
                <a:ea typeface="HG丸ｺﾞｼｯｸM-PRO" panose="020F0600000000000000" pitchFamily="50" charset="-128"/>
              </a:rPr>
              <a:t>ととも</a:t>
            </a:r>
            <a:r>
              <a:rPr lang="ja-JP" altLang="en-US" sz="2800"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に（満足</a:t>
            </a:r>
            <a:r>
              <a:rPr lang="ja-JP" altLang="en-US" sz="2800" dirty="0">
                <a:solidFill>
                  <a:schemeClr val="accent1">
                    <a:lumMod val="50000"/>
                  </a:schemeClr>
                </a:solidFill>
                <a:latin typeface="HG丸ｺﾞｼｯｸM-PRO" panose="020F0600000000000000" pitchFamily="50" charset="-128"/>
                <a:ea typeface="HG丸ｺﾞｼｯｸM-PRO" panose="020F0600000000000000" pitchFamily="50" charset="-128"/>
              </a:rPr>
              <a:t>して逝くために）</a:t>
            </a:r>
            <a:endParaRPr lang="en-US" altLang="ja-JP" sz="2800" dirty="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Bef>
                <a:spcPts val="0"/>
              </a:spcBef>
              <a:spcAft>
                <a:spcPts val="1200"/>
              </a:spcAft>
              <a:buNone/>
            </a:pPr>
            <a:endParaRPr lang="en-US" altLang="ja-JP" sz="2800"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lgn="ctr">
              <a:spcBef>
                <a:spcPts val="1800"/>
              </a:spcBef>
              <a:spcAft>
                <a:spcPts val="1200"/>
              </a:spcAft>
              <a:buNone/>
            </a:pPr>
            <a:r>
              <a:rPr lang="ja-JP" altLang="en-US" sz="2800" dirty="0" smtClean="0">
                <a:solidFill>
                  <a:schemeClr val="accent1">
                    <a:lumMod val="50000"/>
                  </a:schemeClr>
                </a:solidFill>
                <a:latin typeface="HG丸ｺﾞｼｯｸM-PRO" panose="020F0600000000000000" pitchFamily="50" charset="-128"/>
                <a:ea typeface="HG丸ｺﾞｼｯｸM-PRO" panose="020F0600000000000000" pitchFamily="50" charset="-128"/>
              </a:rPr>
              <a:t>これからも続く・・・</a:t>
            </a:r>
            <a:endParaRPr lang="ja-JP" altLang="en-US" sz="2800"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sp>
        <p:nvSpPr>
          <p:cNvPr id="4" name="角丸四角形 3"/>
          <p:cNvSpPr/>
          <p:nvPr/>
        </p:nvSpPr>
        <p:spPr>
          <a:xfrm>
            <a:off x="319431" y="262065"/>
            <a:ext cx="8213009"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smtClean="0">
                <a:latin typeface="+mn-ea"/>
              </a:rPr>
              <a:t>１４．これから</a:t>
            </a:r>
            <a:r>
              <a:rPr lang="ja-JP" altLang="en-US" sz="3600" dirty="0">
                <a:latin typeface="+mn-ea"/>
              </a:rPr>
              <a:t>の展開に</a:t>
            </a:r>
            <a:r>
              <a:rPr lang="ja-JP" altLang="en-US" sz="3600" dirty="0" smtClean="0">
                <a:latin typeface="+mn-ea"/>
              </a:rPr>
              <a:t>ついて（その２）</a:t>
            </a:r>
            <a:endParaRPr kumimoji="1" lang="ja-JP" altLang="en-US" sz="3600" dirty="0">
              <a:latin typeface="+mn-ea"/>
            </a:endParaRPr>
          </a:p>
        </p:txBody>
      </p:sp>
      <p:sp>
        <p:nvSpPr>
          <p:cNvPr id="2" name="ストライプ矢印 1"/>
          <p:cNvSpPr/>
          <p:nvPr/>
        </p:nvSpPr>
        <p:spPr>
          <a:xfrm rot="5400000">
            <a:off x="4065895" y="4419110"/>
            <a:ext cx="720080" cy="2340260"/>
          </a:xfrm>
          <a:prstGeom prst="stripedRightArrow">
            <a:avLst>
              <a:gd name="adj1" fmla="val 50000"/>
              <a:gd name="adj2" fmla="val 57256"/>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0"/>
            <a:ext cx="8229600" cy="764704"/>
          </a:xfrm>
        </p:spPr>
        <p:txBody>
          <a:bodyPr>
            <a:normAutofit/>
          </a:bodyPr>
          <a:lstStyle/>
          <a:p>
            <a:r>
              <a:rPr kumimoji="1" lang="ja-JP" altLang="en-US" sz="4000" dirty="0" smtClean="0"/>
              <a:t>　　　　</a:t>
            </a:r>
            <a:endParaRPr kumimoji="1" lang="ja-JP" altLang="en-US" sz="4000" dirty="0"/>
          </a:p>
        </p:txBody>
      </p:sp>
      <p:pic>
        <p:nvPicPr>
          <p:cNvPr id="1026" name="Picture 2" descr="C:\Documents and Settings\u-shimane07\デスクトップ\新しいフォルダ\画像 1480.jpg"/>
          <p:cNvPicPr>
            <a:picLocks noGrp="1" noChangeAspect="1" noChangeArrowheads="1"/>
          </p:cNvPicPr>
          <p:nvPr>
            <p:ph idx="1"/>
          </p:nvPr>
        </p:nvPicPr>
        <p:blipFill rotWithShape="1">
          <a:blip r:embed="rId2" cstate="print"/>
          <a:srcRect l="3325" r="2999"/>
          <a:stretch/>
        </p:blipFill>
        <p:spPr bwMode="auto">
          <a:xfrm>
            <a:off x="1" y="2961"/>
            <a:ext cx="9144000" cy="6855039"/>
          </a:xfrm>
          <a:prstGeom prst="rect">
            <a:avLst/>
          </a:prstGeom>
          <a:noFill/>
        </p:spPr>
      </p:pic>
      <p:sp>
        <p:nvSpPr>
          <p:cNvPr id="4" name="正方形/長方形 3"/>
          <p:cNvSpPr/>
          <p:nvPr/>
        </p:nvSpPr>
        <p:spPr>
          <a:xfrm>
            <a:off x="404177" y="5805264"/>
            <a:ext cx="6048672" cy="584775"/>
          </a:xfrm>
          <a:prstGeom prst="rect">
            <a:avLst/>
          </a:prstGeom>
        </p:spPr>
        <p:txBody>
          <a:bodyPr wrap="square">
            <a:spAutoFit/>
          </a:bodyPr>
          <a:lstStyle/>
          <a:p>
            <a:pPr algn="ctr"/>
            <a:r>
              <a:rPr lang="ja-JP" altLang="en-US" sz="3200" b="1" dirty="0" smtClean="0">
                <a:solidFill>
                  <a:schemeClr val="bg1"/>
                </a:solidFill>
                <a:latin typeface="HG丸ｺﾞｼｯｸM-PRO" panose="020F0600000000000000" pitchFamily="50" charset="-128"/>
                <a:ea typeface="HG丸ｺﾞｼｯｸM-PRO" panose="020F0600000000000000" pitchFamily="50" charset="-128"/>
              </a:rPr>
              <a:t>ご清聴有難うございました</a:t>
            </a:r>
            <a:endParaRPr lang="ja-JP" altLang="en-US" sz="3200" b="1" dirty="0">
              <a:solidFill>
                <a:schemeClr val="bg1"/>
              </a:solidFill>
              <a:latin typeface="HG丸ｺﾞｼｯｸM-PRO" panose="020F0600000000000000" pitchFamily="50" charset="-128"/>
              <a:ea typeface="HG丸ｺﾞｼｯｸM-PRO" panose="020F0600000000000000" pitchFamily="50"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1115616" y="4941168"/>
            <a:ext cx="6984776" cy="1512168"/>
          </a:xfrm>
          <a:scene3d>
            <a:camera prst="perspectiveFront"/>
            <a:lightRig rig="threePt" dir="t"/>
          </a:scene3d>
        </p:spPr>
        <p:txBody>
          <a:bodyPr>
            <a:noAutofit/>
          </a:bodyPr>
          <a:lstStyle/>
          <a:p>
            <a:pPr>
              <a:buNone/>
            </a:pPr>
            <a:r>
              <a:rPr lang="ja-JP" altLang="en-US" sz="3600" b="1" dirty="0" smtClean="0">
                <a:ln w="12700">
                  <a:noFill/>
                  <a:prstDash val="solid"/>
                </a:ln>
                <a:solidFill>
                  <a:srgbClr val="FF0000"/>
                </a:solidFill>
                <a:latin typeface="HG丸ｺﾞｼｯｸM-PRO" panose="020F0600000000000000" pitchFamily="50" charset="-128"/>
                <a:ea typeface="HG丸ｺﾞｼｯｸM-PRO" panose="020F0600000000000000" pitchFamily="50" charset="-128"/>
              </a:rPr>
              <a:t>こ</a:t>
            </a:r>
            <a:r>
              <a:rPr kumimoji="1" lang="ja-JP" altLang="en-US" sz="3600" b="1" dirty="0" smtClean="0">
                <a:ln w="12700">
                  <a:noFill/>
                  <a:prstDash val="solid"/>
                </a:ln>
                <a:solidFill>
                  <a:srgbClr val="FF0000"/>
                </a:solidFill>
                <a:latin typeface="HG丸ｺﾞｼｯｸM-PRO" panose="020F0600000000000000" pitchFamily="50" charset="-128"/>
                <a:ea typeface="HG丸ｺﾞｼｯｸM-PRO" panose="020F0600000000000000" pitchFamily="50" charset="-128"/>
              </a:rPr>
              <a:t>の活動を通して</a:t>
            </a:r>
            <a:endParaRPr kumimoji="1" lang="en-US" altLang="ja-JP" sz="3600" b="1" dirty="0" smtClean="0">
              <a:ln w="12700">
                <a:noFill/>
                <a:prstDash val="solid"/>
              </a:ln>
              <a:solidFill>
                <a:srgbClr val="FF0000"/>
              </a:solidFill>
              <a:latin typeface="HG丸ｺﾞｼｯｸM-PRO" panose="020F0600000000000000" pitchFamily="50" charset="-128"/>
              <a:ea typeface="HG丸ｺﾞｼｯｸM-PRO" panose="020F0600000000000000" pitchFamily="50" charset="-128"/>
            </a:endParaRPr>
          </a:p>
          <a:p>
            <a:pPr>
              <a:buNone/>
            </a:pPr>
            <a:r>
              <a:rPr lang="ja-JP" altLang="en-US" sz="3600" b="1" dirty="0" smtClean="0">
                <a:ln w="12700">
                  <a:noFill/>
                  <a:prstDash val="solid"/>
                </a:ln>
                <a:solidFill>
                  <a:srgbClr val="FF0000"/>
                </a:solidFill>
                <a:latin typeface="HG丸ｺﾞｼｯｸM-PRO" panose="020F0600000000000000" pitchFamily="50" charset="-128"/>
                <a:ea typeface="HG丸ｺﾞｼｯｸM-PRO" panose="020F0600000000000000" pitchFamily="50" charset="-128"/>
              </a:rPr>
              <a:t>　　　地域振興を図れないか？</a:t>
            </a:r>
            <a:endParaRPr kumimoji="1" lang="ja-JP" altLang="en-US" sz="3600" b="1" dirty="0">
              <a:ln w="12700">
                <a:noFill/>
                <a:prstDash val="solid"/>
              </a:ln>
              <a:solidFill>
                <a:srgbClr val="FF0000"/>
              </a:solidFill>
              <a:latin typeface="HG丸ｺﾞｼｯｸM-PRO" panose="020F0600000000000000" pitchFamily="50" charset="-128"/>
              <a:ea typeface="HG丸ｺﾞｼｯｸM-PRO" panose="020F0600000000000000" pitchFamily="50" charset="-128"/>
            </a:endParaRPr>
          </a:p>
        </p:txBody>
      </p:sp>
      <p:sp>
        <p:nvSpPr>
          <p:cNvPr id="4" name="角丸四角形 3"/>
          <p:cNvSpPr/>
          <p:nvPr/>
        </p:nvSpPr>
        <p:spPr>
          <a:xfrm>
            <a:off x="899592" y="1484784"/>
            <a:ext cx="7416824" cy="3053098"/>
          </a:xfrm>
          <a:prstGeom prst="roundRect">
            <a:avLst>
              <a:gd name="adj" fmla="val 11220"/>
            </a:avLst>
          </a:prstGeom>
          <a:solidFill>
            <a:schemeClr val="accent1">
              <a:lumMod val="20000"/>
              <a:lumOff val="8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ja-JP" altLang="en-US" sz="36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患者が変われば</a:t>
            </a:r>
            <a:endParaRPr lang="en-US" altLang="ja-JP" sz="36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spcAft>
                <a:spcPts val="1200"/>
              </a:spcAft>
              <a:buNone/>
            </a:pPr>
            <a:r>
              <a:rPr lang="ja-JP" altLang="en-US" sz="36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医療が変わる。</a:t>
            </a:r>
            <a:endParaRPr lang="en-US" altLang="ja-JP" sz="36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buNone/>
            </a:pPr>
            <a:r>
              <a:rPr lang="ja-JP" altLang="en-US" sz="36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医療が変われば</a:t>
            </a:r>
            <a:endParaRPr lang="en-US" altLang="ja-JP" sz="3600" b="1" dirty="0" smtClean="0">
              <a:solidFill>
                <a:schemeClr val="accent1">
                  <a:lumMod val="50000"/>
                </a:schemeClr>
              </a:solidFill>
              <a:latin typeface="HG丸ｺﾞｼｯｸM-PRO" panose="020F0600000000000000" pitchFamily="50" charset="-128"/>
              <a:ea typeface="HG丸ｺﾞｼｯｸM-PRO" panose="020F0600000000000000" pitchFamily="50" charset="-128"/>
            </a:endParaRPr>
          </a:p>
          <a:p>
            <a:pPr>
              <a:buNone/>
            </a:pPr>
            <a:r>
              <a:rPr lang="ja-JP" altLang="en-US" sz="3600" b="1" dirty="0" smtClean="0">
                <a:solidFill>
                  <a:schemeClr val="accent1">
                    <a:lumMod val="50000"/>
                  </a:schemeClr>
                </a:solidFill>
                <a:latin typeface="HG丸ｺﾞｼｯｸM-PRO" panose="020F0600000000000000" pitchFamily="50" charset="-128"/>
                <a:ea typeface="HG丸ｺﾞｼｯｸM-PRO" panose="020F0600000000000000" pitchFamily="50" charset="-128"/>
              </a:rPr>
              <a:t>　　　　　　　　地域が変わる。　</a:t>
            </a:r>
            <a:endParaRPr kumimoji="1" lang="ja-JP" altLang="en-US" sz="3600" b="1" dirty="0">
              <a:solidFill>
                <a:schemeClr val="accent1">
                  <a:lumMod val="50000"/>
                </a:schemeClr>
              </a:solidFill>
              <a:latin typeface="HG丸ｺﾞｼｯｸM-PRO" panose="020F0600000000000000" pitchFamily="50" charset="-128"/>
              <a:ea typeface="HG丸ｺﾞｼｯｸM-PRO" panose="020F0600000000000000" pitchFamily="50" charset="-128"/>
            </a:endParaRPr>
          </a:p>
        </p:txBody>
      </p:sp>
      <p:sp>
        <p:nvSpPr>
          <p:cNvPr id="5" name="角丸四角形 4"/>
          <p:cNvSpPr/>
          <p:nvPr/>
        </p:nvSpPr>
        <p:spPr>
          <a:xfrm>
            <a:off x="323528" y="260648"/>
            <a:ext cx="7344816" cy="720080"/>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latin typeface="+mj-ea"/>
                <a:ea typeface="+mj-ea"/>
              </a:rPr>
              <a:t>がんサロン開設のもう一つの狙い</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リゾート">
  <a:themeElements>
    <a:clrScheme name="リゾート">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4614</TotalTime>
  <Words>1471</Words>
  <Application>Microsoft Office PowerPoint</Application>
  <PresentationFormat>画面に合わせる (4:3)</PresentationFormat>
  <Paragraphs>568</Paragraphs>
  <Slides>83</Slides>
  <Notes>55</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83</vt:i4>
      </vt:variant>
    </vt:vector>
  </HeadingPairs>
  <TitlesOfParts>
    <vt:vector size="85" baseType="lpstr">
      <vt:lpstr>リゾート</vt:lpstr>
      <vt:lpstr>Acrobat Document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がんサロンの開設について　その１</vt:lpstr>
      <vt:lpstr>がんサロンの開設について　その２</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〈村下先生作〉</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パソコンを使えない方への手づくりファイル（傷病別）</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同時通訳で聞く。 質問するのが難しい・・・。</vt:lpstr>
      <vt:lpstr>PowerPoint プレゼンテーション</vt:lpstr>
      <vt:lpstr>PowerPoint プレゼンテーション</vt:lpstr>
      <vt:lpstr>　　　　　　　　      </vt:lpstr>
      <vt:lpstr>PowerPoint プレゼンテーション</vt:lpstr>
      <vt:lpstr>（高度１０００ｍから）</vt:lpstr>
      <vt:lpstr>＜効果、成果＞</vt:lpstr>
      <vt:lpstr>PowerPoint プレゼンテーション</vt:lpstr>
      <vt:lpstr>メーカー、卸、小売店が２円ずつを負担</vt:lpstr>
      <vt:lpstr>島根大学出雲キャンパスに呼ばれて</vt:lpstr>
      <vt:lpstr>看護学生との意見交換会</vt:lpstr>
      <vt:lpstr>医学生、看護大学生、看護学院生が集まり、がん教育</vt:lpstr>
      <vt:lpstr>中学生に「いのちの授業」</vt:lpstr>
      <vt:lpstr>PowerPoint プレゼンテーション</vt:lpstr>
      <vt:lpstr>PowerPoint プレゼンテーション</vt:lpstr>
      <vt:lpstr>PowerPoint プレゼンテーション</vt:lpstr>
      <vt:lpstr>ポスターセッション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仙台　スピリチュアル学会に参加して</vt:lpstr>
      <vt:lpstr>臨床宗教師と出会いあり研究者、宗教者が参加</vt:lpstr>
      <vt:lpstr>患者が望む今後のケア</vt:lpstr>
      <vt:lpstr>PowerPoint プレゼンテーション</vt:lpstr>
      <vt:lpstr>PowerPoint プレゼンテーション</vt:lpstr>
      <vt:lpstr>PowerPoint プレゼンテーション</vt:lpstr>
      <vt:lpstr>PowerPoint プレゼンテーション</vt:lpstr>
      <vt:lpstr>がん患者向け住宅環境アンケート作成</vt:lpstr>
      <vt:lpstr>どのように反映させたか</vt:lpstr>
      <vt:lpstr>PowerPoint プレゼンテーション</vt:lpstr>
      <vt:lpstr>これからの人生を考える</vt:lpstr>
      <vt:lpstr>PowerPoint プレゼンテーション</vt:lpstr>
      <vt:lpstr>PowerPoint プレゼンテーション</vt:lpstr>
      <vt:lpstr>２日目　ワークショップ</vt:lpstr>
      <vt:lpstr>スタッフ、ボラ学生も一緒に</vt:lpstr>
      <vt:lpstr>ゆるキャラでお出迎え</vt:lpstr>
      <vt:lpstr>PowerPoint プレゼンテーション</vt:lpstr>
      <vt:lpstr>医療・介護・福祉関係100名程度の参加者</vt:lpstr>
      <vt:lpstr>PowerPoint プレゼンテーション</vt:lpstr>
      <vt:lpstr>石見高等看護学院もボランテイアで参加（受付業務）</vt:lpstr>
      <vt:lpstr>PowerPoint プレゼンテーション</vt:lpstr>
      <vt:lpstr>PowerPoint プレゼンテーション</vt:lpstr>
      <vt:lpstr>　　２０１２年　沢山の楽器を使って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user1</dc:creator>
  <cp:lastModifiedBy>fmvuser</cp:lastModifiedBy>
  <cp:revision>492</cp:revision>
  <dcterms:created xsi:type="dcterms:W3CDTF">2011-02-21T02:21:05Z</dcterms:created>
  <dcterms:modified xsi:type="dcterms:W3CDTF">2013-11-30T12:06:31Z</dcterms:modified>
</cp:coreProperties>
</file>