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9" r:id="rId2"/>
    <p:sldId id="300" r:id="rId3"/>
    <p:sldId id="292" r:id="rId4"/>
    <p:sldId id="293" r:id="rId5"/>
    <p:sldId id="297" r:id="rId6"/>
    <p:sldId id="258" r:id="rId7"/>
    <p:sldId id="285" r:id="rId8"/>
    <p:sldId id="295" r:id="rId9"/>
    <p:sldId id="284" r:id="rId10"/>
    <p:sldId id="287" r:id="rId11"/>
    <p:sldId id="281" r:id="rId12"/>
    <p:sldId id="283" r:id="rId13"/>
    <p:sldId id="301" r:id="rId14"/>
    <p:sldId id="302" r:id="rId15"/>
    <p:sldId id="303" r:id="rId16"/>
    <p:sldId id="304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9" autoAdjust="0"/>
    <p:restoredTop sz="86352" autoAdjust="0"/>
  </p:normalViewPr>
  <p:slideViewPr>
    <p:cSldViewPr>
      <p:cViewPr varScale="1">
        <p:scale>
          <a:sx n="109" d="100"/>
          <a:sy n="109" d="100"/>
        </p:scale>
        <p:origin x="-5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977F37D-89BB-4178-87B9-560C56D7E70C}" type="datetimeFigureOut">
              <a:rPr lang="ja-JP" altLang="en-US"/>
              <a:pPr>
                <a:defRPr/>
              </a:pPr>
              <a:t>2013/12/15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BD4F594-A00D-4C0D-A6A6-73C13CAEEDF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348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F867C9D-5DAE-4BB3-B3F7-2CBBA379B115}" type="datetimeFigureOut">
              <a:rPr lang="ja-JP" altLang="en-US"/>
              <a:pPr>
                <a:defRPr/>
              </a:pPr>
              <a:t>2013/12/15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550A85-3694-453C-8BD2-94257011FE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4623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8C0B-6C39-461D-BB72-1D8F6D53645F}" type="datetimeFigureOut">
              <a:rPr lang="ja-JP" altLang="en-US"/>
              <a:pPr>
                <a:defRPr/>
              </a:pPr>
              <a:t>2013/12/15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FCAF-0412-425C-9563-F0CCA1F537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6608-18CD-4F3F-8203-9D082332DD88}" type="datetimeFigureOut">
              <a:rPr lang="ja-JP" altLang="en-US"/>
              <a:pPr>
                <a:defRPr/>
              </a:pPr>
              <a:t>2013/12/15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EA67-60C0-43E3-B027-51ECC5C75D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3E5B-356C-44ED-813B-C8301A2524BD}" type="datetimeFigureOut">
              <a:rPr lang="ja-JP" altLang="en-US"/>
              <a:pPr>
                <a:defRPr/>
              </a:pPr>
              <a:t>2013/12/15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78CD5-8D66-49BC-B97A-2F31E06C6D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B694-4F08-4162-AEBD-F0690BC83A73}" type="datetimeFigureOut">
              <a:rPr lang="ja-JP" altLang="en-US"/>
              <a:pPr>
                <a:defRPr/>
              </a:pPr>
              <a:t>2013/12/15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D456-FBAE-4964-BD6A-DBD96F3596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F6BA0-8F5D-463A-93D1-99EB6E7C99C8}" type="datetimeFigureOut">
              <a:rPr lang="ja-JP" altLang="en-US"/>
              <a:pPr>
                <a:defRPr/>
              </a:pPr>
              <a:t>2013/12/15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9F47-4CC3-4383-BFF9-E58FC558551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E48B2-02FA-4D30-B51D-1119B7CABE9C}" type="datetimeFigureOut">
              <a:rPr lang="ja-JP" altLang="en-US"/>
              <a:pPr>
                <a:defRPr/>
              </a:pPr>
              <a:t>2013/12/15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94C25-F25E-424C-95AB-1ACD79494F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23E0-CB32-43A3-91BC-3CA74F581796}" type="datetimeFigureOut">
              <a:rPr lang="ja-JP" altLang="en-US"/>
              <a:pPr>
                <a:defRPr/>
              </a:pPr>
              <a:t>2013/12/15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C511-49FB-4560-AC85-438723AB30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21EBD-001B-4FEC-A5E4-877485AE6964}" type="datetimeFigureOut">
              <a:rPr lang="ja-JP" altLang="en-US"/>
              <a:pPr>
                <a:defRPr/>
              </a:pPr>
              <a:t>2013/12/15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AD0A-7EF5-45B7-B85A-E5AE376DBC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BC3C-524E-495D-A561-C910184037E6}" type="datetimeFigureOut">
              <a:rPr lang="ja-JP" altLang="en-US"/>
              <a:pPr>
                <a:defRPr/>
              </a:pPr>
              <a:t>2013/12/15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AF193-8146-4590-B4A4-9EEB46107A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4BBB-79A2-4BC2-91E9-2772BFDC68CE}" type="datetimeFigureOut">
              <a:rPr lang="ja-JP" altLang="en-US"/>
              <a:pPr>
                <a:defRPr/>
              </a:pPr>
              <a:t>2013/12/15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1D71-E449-4DD8-9CF0-44B0D91D64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F2DD-ED32-4FB1-B8F4-BE263D12EC04}" type="datetimeFigureOut">
              <a:rPr lang="ja-JP" altLang="en-US"/>
              <a:pPr>
                <a:defRPr/>
              </a:pPr>
              <a:t>2013/12/15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90CE-B8E5-4B03-993D-5C6D6EBA70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34F08B-F109-4F57-833D-66B1AA380D61}" type="datetimeFigureOut">
              <a:rPr lang="ja-JP" altLang="en-US"/>
              <a:pPr>
                <a:defRPr/>
              </a:pPr>
              <a:t>2013/12/15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BAB073-A5D2-4DB8-8A18-6A19B0A7F79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1"/>
          <p:cNvSpPr>
            <a:spLocks noGrp="1"/>
          </p:cNvSpPr>
          <p:nvPr>
            <p:ph type="ctrTitle"/>
          </p:nvPr>
        </p:nvSpPr>
        <p:spPr>
          <a:xfrm>
            <a:off x="395536" y="1268761"/>
            <a:ext cx="8424614" cy="2331690"/>
          </a:xfrm>
          <a:solidFill>
            <a:srgbClr val="FFFF00"/>
          </a:solidFill>
        </p:spPr>
        <p:txBody>
          <a:bodyPr/>
          <a:lstStyle/>
          <a:p>
            <a:r>
              <a:rPr lang="ja-JP" altLang="en-US" sz="3200" dirty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医療重視から暮らし重視に</a:t>
            </a:r>
            <a:r>
              <a:rPr lang="en-US" altLang="ja-JP" sz="3200" dirty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3200" dirty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3200" dirty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転換したスウェーデンの認知症</a:t>
            </a:r>
            <a:r>
              <a:rPr lang="ja-JP" altLang="en-US" sz="3200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ケア</a:t>
            </a:r>
            <a:r>
              <a:rPr lang="en-US" altLang="ja-JP" sz="3200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3200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en-US" altLang="ja-JP" sz="3200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3200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3200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次</a:t>
            </a:r>
            <a:r>
              <a:rPr lang="ja-JP" altLang="en-US" sz="3200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世代にどんな社会を残すか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350" y="4292600"/>
            <a:ext cx="6400800" cy="1152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mtClean="0">
                <a:solidFill>
                  <a:srgbClr val="898989"/>
                </a:solidFill>
              </a:rPr>
              <a:t>　ホスピタリティ☆プラネット</a:t>
            </a:r>
            <a:endParaRPr lang="en-US" altLang="ja-JP" smtClean="0">
              <a:solidFill>
                <a:srgbClr val="898989"/>
              </a:solidFill>
            </a:endParaRPr>
          </a:p>
          <a:p>
            <a:pPr>
              <a:lnSpc>
                <a:spcPct val="90000"/>
              </a:lnSpc>
            </a:pPr>
            <a:r>
              <a:rPr lang="ja-JP" altLang="en-US" smtClean="0">
                <a:solidFill>
                  <a:srgbClr val="898989"/>
                </a:solidFill>
              </a:rPr>
              <a:t>藤原瑠美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356100" y="6237288"/>
            <a:ext cx="45720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306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440160"/>
          </a:xfrm>
          <a:solidFill>
            <a:srgbClr val="FFFF00"/>
          </a:solidFill>
        </p:spPr>
        <p:txBody>
          <a:bodyPr/>
          <a:lstStyle/>
          <a:p>
            <a:r>
              <a:rPr lang="ja-JP" altLang="en-US" sz="3200" dirty="0" smtClean="0">
                <a:latin typeface="HG創英角ﾎﾟｯﾌﾟ体" pitchFamily="49" charset="-128"/>
                <a:ea typeface="HG創英角ﾎﾟｯﾌﾟ体" pitchFamily="49" charset="-128"/>
              </a:rPr>
              <a:t>つきとめたこと その２</a:t>
            </a:r>
            <a:r>
              <a:rPr lang="ja-JP" altLang="en-US" sz="4000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ja-JP" altLang="en-US" sz="4000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ja-JP" altLang="en-US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世話するケア → 見守るケア </a:t>
            </a:r>
            <a:endParaRPr kumimoji="1" lang="ja-JP" altLang="en-US" sz="3600" dirty="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9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5072063" y="6286500"/>
            <a:ext cx="3805237" cy="365125"/>
          </a:xfrm>
        </p:spPr>
        <p:txBody>
          <a:bodyPr/>
          <a:lstStyle/>
          <a:p>
            <a:pPr algn="r">
              <a:defRPr/>
            </a:pPr>
            <a:r>
              <a:rPr lang="en-US" altLang="ja-JP" dirty="0"/>
              <a:t>©RUMI Fujiwara Hospitality </a:t>
            </a:r>
            <a:r>
              <a:rPr lang="en-US" altLang="ja-JP" dirty="0" smtClean="0"/>
              <a:t>2013 </a:t>
            </a:r>
            <a:r>
              <a:rPr lang="en-US" altLang="ja-JP" dirty="0"/>
              <a:t>All Rights reserved</a:t>
            </a:r>
          </a:p>
        </p:txBody>
      </p:sp>
      <p:pic>
        <p:nvPicPr>
          <p:cNvPr id="12" name="図 11" descr="IMG_5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5857" y="3140968"/>
            <a:ext cx="4052327" cy="3039245"/>
          </a:xfrm>
          <a:prstGeom prst="rect">
            <a:avLst/>
          </a:prstGeom>
        </p:spPr>
      </p:pic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67544" y="1700809"/>
            <a:ext cx="8229600" cy="4176464"/>
          </a:xfrm>
        </p:spPr>
        <p:txBody>
          <a:bodyPr/>
          <a:lstStyle/>
          <a:p>
            <a:pPr lvl="0">
              <a:buNone/>
            </a:pPr>
            <a:r>
              <a:rPr lang="ja-JP" altLang="en-US" sz="2800" dirty="0" smtClean="0">
                <a:latin typeface="+mn-ea"/>
              </a:rPr>
              <a:t>スウェーデンは親子の同居率</a:t>
            </a:r>
            <a:r>
              <a:rPr lang="en-US" altLang="ja-JP" sz="2800" dirty="0" smtClean="0">
                <a:latin typeface="+mn-ea"/>
              </a:rPr>
              <a:t>4%</a:t>
            </a:r>
            <a:r>
              <a:rPr lang="ja-JP" altLang="en-US" sz="2800" dirty="0" err="1" smtClean="0">
                <a:latin typeface="+mn-ea"/>
              </a:rPr>
              <a:t>。</a:t>
            </a:r>
            <a:r>
              <a:rPr lang="ja-JP" altLang="en-US" sz="2800" dirty="0" smtClean="0">
                <a:latin typeface="+mn-ea"/>
              </a:rPr>
              <a:t>認知症の人で自宅に住んでいる人の</a:t>
            </a:r>
            <a:r>
              <a:rPr lang="en-US" altLang="ja-JP" sz="2800" dirty="0" smtClean="0">
                <a:latin typeface="+mn-ea"/>
              </a:rPr>
              <a:t>55%</a:t>
            </a:r>
            <a:r>
              <a:rPr lang="ja-JP" altLang="en-US" sz="2800" dirty="0" smtClean="0">
                <a:latin typeface="+mn-ea"/>
              </a:rPr>
              <a:t>が一人暮らし。ご本人でできることを自身でするように仕向けて見守る。</a:t>
            </a:r>
            <a:r>
              <a:rPr lang="en-US" altLang="ja-JP" sz="2800" dirty="0" smtClean="0">
                <a:latin typeface="+mn-ea"/>
              </a:rPr>
              <a:t/>
            </a:r>
            <a:br>
              <a:rPr lang="en-US" altLang="ja-JP" sz="2800" dirty="0" smtClean="0">
                <a:latin typeface="+mn-ea"/>
              </a:rPr>
            </a:b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　　　</a:t>
            </a:r>
          </a:p>
          <a:p>
            <a:pPr>
              <a:buNone/>
            </a:pPr>
            <a:r>
              <a:rPr kumimoji="1" lang="ja-JP" altLang="en-US" sz="36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kumimoji="1" lang="ja-JP" altLang="en-US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kumimoji="1" lang="en-US" altLang="ja-JP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 　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FF00"/>
          </a:solidFill>
        </p:spPr>
        <p:txBody>
          <a:bodyPr/>
          <a:lstStyle/>
          <a:p>
            <a:r>
              <a:rPr lang="ja-JP" altLang="en-US" sz="2800" dirty="0" smtClean="0">
                <a:latin typeface="HGS創英角ﾎﾟｯﾌﾟ体" pitchFamily="50" charset="-128"/>
                <a:ea typeface="HGS創英角ﾎﾟｯﾌﾟ体" pitchFamily="50" charset="-128"/>
              </a:rPr>
              <a:t>つきとめたこと・その３</a:t>
            </a:r>
            <a:br>
              <a:rPr lang="ja-JP" altLang="en-US" sz="2800" dirty="0" smtClean="0"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4000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政策転換</a:t>
            </a:r>
            <a:br>
              <a:rPr lang="ja-JP" altLang="en-US" sz="4000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ja-JP" sz="4000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高齢者医療福祉政策三原則</a:t>
            </a:r>
            <a:endParaRPr lang="ja-JP" altLang="en-US" sz="4000" dirty="0" smtClean="0">
              <a:solidFill>
                <a:srgbClr val="0000FF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2530" name="コンテンツ プレースホルダ 2"/>
          <p:cNvSpPr>
            <a:spLocks noGrp="1"/>
          </p:cNvSpPr>
          <p:nvPr>
            <p:ph idx="1"/>
          </p:nvPr>
        </p:nvSpPr>
        <p:spPr>
          <a:xfrm>
            <a:off x="323850" y="2564904"/>
            <a:ext cx="8820150" cy="358985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ja-JP" altLang="ja-JP" dirty="0" smtClean="0"/>
              <a:t>①生活をなるべく変えない</a:t>
            </a:r>
            <a:r>
              <a:rPr lang="ja-JP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人生の継続性</a:t>
            </a:r>
            <a:r>
              <a:rPr lang="ja-JP" altLang="ja-JP" dirty="0" smtClean="0"/>
              <a:t>の尊重。</a:t>
            </a:r>
            <a:endParaRPr lang="en-US" altLang="ja-JP" dirty="0" smtClean="0"/>
          </a:p>
          <a:p>
            <a:pPr>
              <a:buFont typeface="Arial" charset="0"/>
              <a:buNone/>
            </a:pPr>
            <a:endParaRPr lang="en-US" altLang="ja-JP" sz="900" dirty="0" smtClean="0"/>
          </a:p>
          <a:p>
            <a:pPr>
              <a:buFont typeface="Arial" charset="0"/>
              <a:buNone/>
            </a:pPr>
            <a:r>
              <a:rPr lang="ja-JP" altLang="ja-JP" dirty="0" smtClean="0"/>
              <a:t>②残された能力をできるだけ引き出す</a:t>
            </a:r>
            <a:r>
              <a:rPr lang="ja-JP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自己資源</a:t>
            </a: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・</a:t>
            </a:r>
            <a:r>
              <a:rPr lang="ja-JP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残存能力の活用</a:t>
            </a:r>
            <a:endParaRPr lang="en-US" altLang="ja-JP" dirty="0" smtClean="0">
              <a:solidFill>
                <a:srgbClr val="0000FF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>
              <a:buFont typeface="Arial" charset="0"/>
              <a:buNone/>
            </a:pPr>
            <a:endParaRPr lang="en-US" altLang="ja-JP" sz="900" dirty="0" smtClean="0">
              <a:solidFill>
                <a:srgbClr val="0000FF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>
              <a:buFont typeface="Arial" charset="0"/>
              <a:buNone/>
            </a:pPr>
            <a:r>
              <a:rPr lang="ja-JP" altLang="ja-JP" dirty="0" smtClean="0"/>
              <a:t>③自分の人生のありかたは自分で決める。まわり</a:t>
            </a:r>
            <a:r>
              <a:rPr lang="ja-JP" altLang="en-US" dirty="0" smtClean="0"/>
              <a:t>は</a:t>
            </a:r>
            <a:r>
              <a:rPr lang="ja-JP" altLang="ja-JP" dirty="0" smtClean="0"/>
              <a:t>それを尊重する</a:t>
            </a:r>
            <a:r>
              <a:rPr lang="ja-JP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自己決定</a:t>
            </a:r>
            <a:r>
              <a:rPr lang="ja-JP" altLang="ja-JP" dirty="0" smtClean="0"/>
              <a:t>の尊重。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627313" y="5949950"/>
            <a:ext cx="59404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  <a:solidFill>
            <a:srgbClr val="FFFF0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800" dirty="0" smtClean="0">
                <a:latin typeface="HGS創英角ﾎﾟｯﾌﾟ体" pitchFamily="50" charset="-128"/>
                <a:ea typeface="HGS創英角ﾎﾟｯﾌﾟ体" pitchFamily="50" charset="-128"/>
              </a:rPr>
              <a:t>つきとめたこと・その４</a:t>
            </a:r>
            <a:br>
              <a:rPr lang="ja-JP" altLang="en-US" sz="2800" dirty="0" smtClean="0"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民主主義と分権</a:t>
            </a:r>
            <a:endParaRPr lang="ja-JP" altLang="en-US" dirty="0">
              <a:solidFill>
                <a:srgbClr val="0000FF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26626" name="Picture 5" descr="84　高齢者の演奏活動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916113"/>
            <a:ext cx="6481762" cy="4321175"/>
          </a:xfrm>
        </p:spPr>
      </p:pic>
      <p:sp>
        <p:nvSpPr>
          <p:cNvPr id="5" name="爆発 2 4"/>
          <p:cNvSpPr/>
          <p:nvPr/>
        </p:nvSpPr>
        <p:spPr>
          <a:xfrm>
            <a:off x="0" y="2133600"/>
            <a:ext cx="3816350" cy="156210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当事者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627313" y="6453188"/>
            <a:ext cx="622935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354137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ja-JP" altLang="en-US" sz="4900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プライマリケア総合医（家庭医）</a:t>
            </a: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lang="ja-JP" altLang="en-US" sz="4000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認知症診断を終えるとケアの出番</a:t>
            </a:r>
            <a:endParaRPr lang="ja-JP" altLang="en-US" sz="4000" dirty="0">
              <a:solidFill>
                <a:srgbClr val="0000FF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24578" name="コンテンツ プレースホルダ 3" descr="IMG_22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16113"/>
            <a:ext cx="6192838" cy="4130675"/>
          </a:xfrm>
        </p:spPr>
      </p:pic>
      <p:sp>
        <p:nvSpPr>
          <p:cNvPr id="5" name="円形吹き出し 4"/>
          <p:cNvSpPr/>
          <p:nvPr/>
        </p:nvSpPr>
        <p:spPr>
          <a:xfrm>
            <a:off x="4859338" y="1700213"/>
            <a:ext cx="3889375" cy="151288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し</a:t>
            </a:r>
            <a:r>
              <a:rPr lang="ja-JP" altLang="en-US" sz="2400" dirty="0">
                <a:solidFill>
                  <a:schemeClr val="tx1"/>
                </a:solidFill>
              </a:rPr>
              <a:t>国家ガイドラインに書いてあるでしょ。</a:t>
            </a:r>
            <a:endParaRPr lang="ja-JP" altLang="en-US" sz="2400" dirty="0"/>
          </a:p>
        </p:txBody>
      </p:sp>
      <p:sp>
        <p:nvSpPr>
          <p:cNvPr id="6" name="左矢印 5"/>
          <p:cNvSpPr/>
          <p:nvPr/>
        </p:nvSpPr>
        <p:spPr>
          <a:xfrm>
            <a:off x="5724525" y="4365625"/>
            <a:ext cx="3168650" cy="1150938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schemeClr val="tx1"/>
                </a:solidFill>
              </a:rPr>
              <a:t>6</a:t>
            </a:r>
            <a:r>
              <a:rPr lang="ja-JP" altLang="en-US" sz="2800" dirty="0">
                <a:solidFill>
                  <a:schemeClr val="tx1"/>
                </a:solidFill>
              </a:rPr>
              <a:t>カ月かけて診断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284663" y="6237288"/>
            <a:ext cx="45720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380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ja-JP" altLang="en-US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地域のデザイン</a:t>
            </a:r>
            <a:endParaRPr lang="ja-JP" altLang="en-US" smtClean="0"/>
          </a:p>
        </p:txBody>
      </p:sp>
      <p:sp>
        <p:nvSpPr>
          <p:cNvPr id="25602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ja-JP" altLang="en-US" sz="440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８５％　；　５％ ；　１０％</a:t>
            </a:r>
            <a:endParaRPr lang="en-US" altLang="ja-JP" sz="440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r>
              <a:rPr lang="ja-JP" altLang="en-US" sz="4400" smtClean="0">
                <a:solidFill>
                  <a:srgbClr val="FF0000"/>
                </a:solidFill>
              </a:rPr>
              <a:t>暮らし；医療；家族</a:t>
            </a:r>
            <a:endParaRPr lang="en-US" altLang="ja-JP" sz="4400" smtClean="0">
              <a:solidFill>
                <a:srgbClr val="FF0000"/>
              </a:solidFill>
            </a:endParaRPr>
          </a:p>
        </p:txBody>
      </p:sp>
      <p:pic>
        <p:nvPicPr>
          <p:cNvPr id="25603" name="図 3" descr="20050816_IMG_09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213100"/>
            <a:ext cx="45354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2411413" y="6381750"/>
            <a:ext cx="64452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00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民主主義と分権で健康に</a:t>
            </a: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パーソンセンタード</a:t>
            </a: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endParaRPr lang="ja-JP" altLang="en-US" dirty="0">
              <a:solidFill>
                <a:srgbClr val="0000FF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26626" name="Picture 5" descr="84　高齢者の演奏活動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916113"/>
            <a:ext cx="6481762" cy="4321175"/>
          </a:xfrm>
        </p:spPr>
      </p:pic>
      <p:sp>
        <p:nvSpPr>
          <p:cNvPr id="5" name="爆発 2 4"/>
          <p:cNvSpPr/>
          <p:nvPr/>
        </p:nvSpPr>
        <p:spPr>
          <a:xfrm>
            <a:off x="0" y="2133600"/>
            <a:ext cx="3816350" cy="156210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当事者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627313" y="6453188"/>
            <a:ext cx="622935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399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タイトル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  <a:solidFill>
            <a:srgbClr val="FFFF00"/>
          </a:solidFill>
        </p:spPr>
        <p:txBody>
          <a:bodyPr/>
          <a:lstStyle/>
          <a:p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わけあって</a:t>
            </a: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生きる</a:t>
            </a:r>
          </a:p>
        </p:txBody>
      </p:sp>
      <p:sp>
        <p:nvSpPr>
          <p:cNvPr id="27650" name="コンテンツ プレースホルダ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ja-JP" altLang="en-US" dirty="0" smtClean="0"/>
              <a:t>　　　　　　　</a:t>
            </a:r>
            <a:r>
              <a:rPr lang="ja-JP" altLang="en-US" sz="4400" dirty="0" smtClean="0"/>
              <a:t>Ｏｍｓｏｒｇ　オムソーリ</a:t>
            </a:r>
          </a:p>
        </p:txBody>
      </p:sp>
      <p:pic>
        <p:nvPicPr>
          <p:cNvPr id="27651" name="図 3" descr="110631918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31" y="2361740"/>
            <a:ext cx="2931437" cy="415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2700338" y="6237288"/>
            <a:ext cx="6156325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863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1990</a:t>
            </a: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～</a:t>
            </a: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2000</a:t>
            </a:r>
            <a:b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働きながらの在宅介護</a:t>
            </a:r>
            <a:endParaRPr lang="ja-JP" altLang="en-US" dirty="0">
              <a:solidFill>
                <a:srgbClr val="0000FF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16386" name="コンテンツ プレースホルダ 3" descr="お雛様の日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8663" y="1600200"/>
            <a:ext cx="7686675" cy="4525963"/>
          </a:xfrm>
        </p:spPr>
      </p:pic>
      <p:sp>
        <p:nvSpPr>
          <p:cNvPr id="5" name="正方形/長方形 4"/>
          <p:cNvSpPr/>
          <p:nvPr/>
        </p:nvSpPr>
        <p:spPr>
          <a:xfrm>
            <a:off x="4356100" y="6237288"/>
            <a:ext cx="45720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266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タイトル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921625" cy="1512466"/>
          </a:xfrm>
          <a:solidFill>
            <a:srgbClr val="FFFF00"/>
          </a:solidFill>
        </p:spPr>
        <p:txBody>
          <a:bodyPr/>
          <a:lstStyle/>
          <a:p>
            <a: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3200" dirty="0" smtClean="0">
                <a:latin typeface="HG創英角ﾎﾟｯﾌﾟ体" pitchFamily="49" charset="-128"/>
                <a:ea typeface="HG創英角ﾎﾟｯﾌﾟ体" pitchFamily="49" charset="-128"/>
              </a:rPr>
              <a:t>作品執筆</a:t>
            </a:r>
            <a:r>
              <a:rPr lang="ja-JP" altLang="en-US" sz="3200" dirty="0" smtClean="0">
                <a:latin typeface="HG創英角ﾎﾟｯﾌﾟ体" pitchFamily="49" charset="-128"/>
                <a:ea typeface="HG創英角ﾎﾟｯﾌﾟ体" pitchFamily="49" charset="-128"/>
              </a:rPr>
              <a:t>の</a:t>
            </a:r>
            <a:r>
              <a:rPr lang="ja-JP" altLang="en-US" sz="3200" dirty="0" smtClean="0">
                <a:latin typeface="HG創英角ﾎﾟｯﾌﾟ体" pitchFamily="49" charset="-128"/>
                <a:ea typeface="HG創英角ﾎﾟｯﾌﾟ体" pitchFamily="49" charset="-128"/>
              </a:rPr>
              <a:t>背景　その１</a:t>
            </a:r>
            <a: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スウェーデンでは認知症の人が</a:t>
            </a:r>
            <a:b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認知症に</a:t>
            </a:r>
            <a: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はみえなかった</a:t>
            </a:r>
            <a: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。</a:t>
            </a:r>
            <a: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その理由</a:t>
            </a:r>
            <a:r>
              <a:rPr lang="ja-JP" altLang="en-US" sz="2800" dirty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を</a:t>
            </a:r>
            <a: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知り</a:t>
            </a:r>
            <a: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たい</a:t>
            </a:r>
            <a: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endParaRPr lang="ja-JP" altLang="en-US" sz="4000" dirty="0" smtClean="0">
              <a:solidFill>
                <a:srgbClr val="0000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8434" name="コンテンツ プレースホルダ 3" descr="表紙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2204864"/>
            <a:ext cx="6120730" cy="4080939"/>
          </a:xfrm>
        </p:spPr>
      </p:pic>
      <p:sp>
        <p:nvSpPr>
          <p:cNvPr id="5" name="正方形/長方形 4"/>
          <p:cNvSpPr/>
          <p:nvPr/>
        </p:nvSpPr>
        <p:spPr>
          <a:xfrm>
            <a:off x="4284663" y="6381750"/>
            <a:ext cx="4572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270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  <a:solidFill>
            <a:srgbClr val="FFFF00"/>
          </a:solidFill>
        </p:spPr>
        <p:txBody>
          <a:bodyPr/>
          <a:lstStyle/>
          <a:p>
            <a:r>
              <a:rPr lang="ja-JP" altLang="en-US" sz="2800" dirty="0" smtClean="0">
                <a:solidFill>
                  <a:srgbClr val="0000FF"/>
                </a:solidFill>
                <a:latin typeface="+mj-ea"/>
              </a:rPr>
              <a:t>画面左</a:t>
            </a:r>
            <a:r>
              <a:rPr kumimoji="1" lang="ja-JP" altLang="en-US" sz="2800" dirty="0" smtClean="0">
                <a:solidFill>
                  <a:srgbClr val="0000FF"/>
                </a:solidFill>
                <a:latin typeface="+mj-ea"/>
              </a:rPr>
              <a:t>にいる女性を責任者だと勘違いした。</a:t>
            </a:r>
            <a:r>
              <a:rPr kumimoji="1" lang="en-US" altLang="ja-JP" sz="2800" dirty="0" smtClean="0">
                <a:solidFill>
                  <a:srgbClr val="0000FF"/>
                </a:solidFill>
                <a:latin typeface="+mj-ea"/>
              </a:rPr>
              <a:t/>
            </a:r>
            <a:br>
              <a:rPr kumimoji="1" lang="en-US" altLang="ja-JP" sz="2800" dirty="0" smtClean="0">
                <a:solidFill>
                  <a:srgbClr val="0000FF"/>
                </a:solidFill>
                <a:latin typeface="+mj-ea"/>
              </a:rPr>
            </a:br>
            <a:r>
              <a:rPr kumimoji="1" lang="ja-JP" altLang="en-US" sz="2800" dirty="0" smtClean="0">
                <a:solidFill>
                  <a:srgbClr val="0000FF"/>
                </a:solidFill>
                <a:latin typeface="+mj-ea"/>
              </a:rPr>
              <a:t>「彼女</a:t>
            </a:r>
            <a:r>
              <a:rPr lang="ja-JP" altLang="en-US" sz="2800" dirty="0" smtClean="0">
                <a:solidFill>
                  <a:srgbClr val="0000FF"/>
                </a:solidFill>
                <a:latin typeface="+mj-ea"/>
              </a:rPr>
              <a:t>はゲスト（認知症の人）です</a:t>
            </a:r>
            <a:r>
              <a:rPr kumimoji="1" lang="ja-JP" altLang="en-US" sz="2800" dirty="0" smtClean="0">
                <a:solidFill>
                  <a:srgbClr val="0000FF"/>
                </a:solidFill>
                <a:latin typeface="+mj-ea"/>
              </a:rPr>
              <a:t>よ」と言われた。</a:t>
            </a:r>
            <a:br>
              <a:rPr kumimoji="1" lang="ja-JP" altLang="en-US" sz="2800" dirty="0" smtClean="0">
                <a:solidFill>
                  <a:srgbClr val="0000FF"/>
                </a:solidFill>
                <a:latin typeface="+mj-ea"/>
              </a:rPr>
            </a:br>
            <a:r>
              <a:rPr kumimoji="1" lang="ja-JP" altLang="en-US" sz="2800" dirty="0" smtClean="0">
                <a:solidFill>
                  <a:srgbClr val="0000FF"/>
                </a:solidFill>
                <a:latin typeface="+mj-ea"/>
              </a:rPr>
              <a:t>男性を囲んでいる４人が認知症とは</a:t>
            </a:r>
            <a:r>
              <a:rPr kumimoji="1" lang="en-US" altLang="ja-JP" sz="2800" dirty="0" smtClean="0">
                <a:solidFill>
                  <a:srgbClr val="0000FF"/>
                </a:solidFill>
                <a:latin typeface="+mj-ea"/>
              </a:rPr>
              <a:t>!!!!!!!</a:t>
            </a:r>
            <a:endParaRPr kumimoji="1" lang="ja-JP" altLang="en-US" sz="2800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 3" descr="表紙表.JPG"/>
          <p:cNvPicPr>
            <a:picLocks noChangeAspect="1"/>
          </p:cNvPicPr>
          <p:nvPr/>
        </p:nvPicPr>
        <p:blipFill>
          <a:blip r:embed="rId2" cstate="print"/>
          <a:srcRect l="24660" t="31062" r="26750" b="25500"/>
          <a:stretch>
            <a:fillRect/>
          </a:stretch>
        </p:blipFill>
        <p:spPr bwMode="auto">
          <a:xfrm>
            <a:off x="827584" y="1844824"/>
            <a:ext cx="7704856" cy="459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0146"/>
          </a:xfrm>
          <a:solidFill>
            <a:srgbClr val="FFFF00"/>
          </a:solidFill>
        </p:spPr>
        <p:txBody>
          <a:bodyPr/>
          <a:lstStyle/>
          <a:p>
            <a:r>
              <a:rPr lang="en-US" altLang="ja-JP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3200" dirty="0" smtClean="0">
                <a:latin typeface="HG創英角ﾎﾟｯﾌﾟ体" pitchFamily="49" charset="-128"/>
                <a:ea typeface="HG創英角ﾎﾟｯﾌﾟ体" pitchFamily="49" charset="-128"/>
              </a:rPr>
              <a:t>作品執筆</a:t>
            </a:r>
            <a:r>
              <a:rPr lang="ja-JP" altLang="en-US" sz="3200" dirty="0" smtClean="0">
                <a:latin typeface="HG創英角ﾎﾟｯﾌﾟ体" pitchFamily="49" charset="-128"/>
                <a:ea typeface="HG創英角ﾎﾟｯﾌﾟ体" pitchFamily="49" charset="-128"/>
              </a:rPr>
              <a:t>の</a:t>
            </a:r>
            <a:r>
              <a:rPr lang="ja-JP" altLang="en-US" sz="3200" dirty="0">
                <a:latin typeface="HG創英角ﾎﾟｯﾌﾟ体" pitchFamily="49" charset="-128"/>
                <a:ea typeface="HG創英角ﾎﾟｯﾌﾟ体" pitchFamily="49" charset="-128"/>
              </a:rPr>
              <a:t>背景　</a:t>
            </a:r>
            <a:r>
              <a:rPr lang="ja-JP" altLang="en-US" sz="3200" dirty="0" smtClean="0">
                <a:latin typeface="HG創英角ﾎﾟｯﾌﾟ体" pitchFamily="49" charset="-128"/>
                <a:ea typeface="HG創英角ﾎﾟｯﾌﾟ体" pitchFamily="49" charset="-128"/>
              </a:rPr>
              <a:t>その２</a:t>
            </a:r>
            <a:r>
              <a:rPr lang="ja-JP" altLang="en-US" sz="2800" dirty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ja-JP" altLang="en-US" sz="2800" dirty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認知症</a:t>
            </a:r>
            <a:r>
              <a:rPr lang="ja-JP" altLang="en-US" sz="2800" dirty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の</a:t>
            </a:r>
            <a: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人が</a:t>
            </a:r>
            <a:r>
              <a:rPr lang="ja-JP" altLang="en-US" sz="2800" dirty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悪化</a:t>
            </a:r>
            <a:r>
              <a:rPr lang="ja-JP" altLang="en-US" sz="2800" dirty="0" smtClean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しない。その理由を知りたい。</a:t>
            </a:r>
            <a:r>
              <a:rPr lang="ja-JP" altLang="en-US" sz="2800" dirty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ja-JP" altLang="en-US" sz="2800" dirty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sz="28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28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kumimoji="1" lang="ja-JP" altLang="en-US" sz="28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5072063" y="6286500"/>
            <a:ext cx="3805237" cy="365125"/>
          </a:xfrm>
        </p:spPr>
        <p:txBody>
          <a:bodyPr/>
          <a:lstStyle/>
          <a:p>
            <a:pPr algn="r">
              <a:defRPr/>
            </a:pPr>
            <a:r>
              <a:rPr lang="en-US" altLang="ja-JP" dirty="0"/>
              <a:t>©RUMI Fujiwara Hospitality </a:t>
            </a:r>
            <a:r>
              <a:rPr lang="en-US" altLang="ja-JP" dirty="0" smtClean="0"/>
              <a:t>2013 </a:t>
            </a:r>
            <a:r>
              <a:rPr lang="en-US" altLang="ja-JP" dirty="0"/>
              <a:t>All Rights reserved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5877272"/>
            <a:ext cx="789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アンダーナース</a:t>
            </a: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（日本の看護師と介護福祉士の中間的な存在の介護スタッフ） </a:t>
            </a:r>
            <a:endParaRPr kumimoji="1" lang="ja-JP" altLang="en-US" dirty="0"/>
          </a:p>
        </p:txBody>
      </p:sp>
      <p:pic>
        <p:nvPicPr>
          <p:cNvPr id="7" name="Picture 3" descr="U:\写真\Sweden\2005年8月\8月エスロブ7\2005_08_16\20050816_IMG_0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6264696" cy="4176464"/>
          </a:xfrm>
          <a:prstGeom prst="rect">
            <a:avLst/>
          </a:prstGeom>
          <a:noFill/>
        </p:spPr>
      </p:pic>
      <p:sp>
        <p:nvSpPr>
          <p:cNvPr id="12" name="コンテンツ プレースホルダ 8"/>
          <p:cNvSpPr>
            <a:spLocks noGrp="1"/>
          </p:cNvSpPr>
          <p:nvPr>
            <p:ph idx="1"/>
          </p:nvPr>
        </p:nvSpPr>
        <p:spPr>
          <a:xfrm>
            <a:off x="179512" y="1628800"/>
            <a:ext cx="2386608" cy="1540768"/>
          </a:xfrm>
          <a:prstGeom prst="wedgeEllipseCallout">
            <a:avLst>
              <a:gd name="adj1" fmla="val 62085"/>
              <a:gd name="adj2" fmla="val 2550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kumimoji="1" lang="ja-JP" altLang="en-US" sz="2000" dirty="0" smtClean="0">
                <a:solidFill>
                  <a:schemeClr val="tx1"/>
                </a:solidFill>
                <a:latin typeface="+mn-ea"/>
              </a:rPr>
              <a:t>痰の吸引は</a:t>
            </a:r>
            <a:endParaRPr kumimoji="1" lang="en-US" altLang="ja-JP" sz="2000" dirty="0" smtClean="0">
              <a:solidFill>
                <a:schemeClr val="tx1"/>
              </a:solidFill>
              <a:latin typeface="+mn-ea"/>
            </a:endParaRPr>
          </a:p>
          <a:p>
            <a:pPr>
              <a:buNone/>
            </a:pPr>
            <a:r>
              <a:rPr kumimoji="1" lang="en-US" altLang="ja-JP" sz="2000" dirty="0" smtClean="0">
                <a:solidFill>
                  <a:schemeClr val="tx1"/>
                </a:solidFill>
                <a:latin typeface="+mn-ea"/>
              </a:rPr>
              <a:t>28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+mn-ea"/>
              </a:rPr>
              <a:t>年間働いて、</a:t>
            </a:r>
            <a:endParaRPr kumimoji="1" lang="en-US" altLang="ja-JP" sz="2000" dirty="0" smtClean="0">
              <a:solidFill>
                <a:schemeClr val="tx1"/>
              </a:solidFill>
              <a:latin typeface="+mn-ea"/>
            </a:endParaRPr>
          </a:p>
          <a:p>
            <a:pPr>
              <a:buNone/>
            </a:pPr>
            <a:r>
              <a:rPr kumimoji="1" lang="ja-JP" altLang="en-US" sz="2000" dirty="0" smtClean="0">
                <a:solidFill>
                  <a:schemeClr val="tx1"/>
                </a:solidFill>
                <a:latin typeface="+mn-ea"/>
              </a:rPr>
              <a:t>初めて</a:t>
            </a:r>
            <a:endParaRPr kumimoji="1" lang="ja-JP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01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FFFF00"/>
          </a:solidFill>
        </p:spPr>
        <p:txBody>
          <a:bodyPr/>
          <a:lstStyle/>
          <a:p>
            <a:r>
              <a:rPr lang="ja-JP" altLang="en-US" sz="3200" dirty="0" smtClean="0">
                <a:latin typeface="HG創英角ﾎﾟｯﾌﾟ体" pitchFamily="49" charset="-128"/>
                <a:ea typeface="HG創英角ﾎﾟｯﾌﾟ体" pitchFamily="49" charset="-128"/>
              </a:rPr>
              <a:t>調査</a:t>
            </a:r>
            <a:r>
              <a:rPr lang="ja-JP" altLang="en-US" sz="3200" dirty="0" smtClean="0">
                <a:latin typeface="HGP創英角ﾎﾟｯﾌﾟ体" pitchFamily="50" charset="-128"/>
                <a:ea typeface="HGP創英角ﾎﾟｯﾌﾟ体" pitchFamily="50" charset="-128"/>
              </a:rPr>
              <a:t>方法</a:t>
            </a:r>
            <a:r>
              <a:rPr lang="ja-JP" altLang="en-US" sz="3200" dirty="0" smtClean="0">
                <a:latin typeface="HGP創英角ﾎﾟｯﾌﾟ体" pitchFamily="50" charset="-128"/>
                <a:ea typeface="HGP創英角ﾎﾟｯﾌﾟ体" pitchFamily="50" charset="-128"/>
              </a:rPr>
              <a:t>・その１　</a:t>
            </a:r>
            <a:r>
              <a:rPr lang="en-US" altLang="ja-JP" sz="2400" dirty="0" smtClean="0">
                <a:latin typeface="+mn-ea"/>
                <a:ea typeface="+mn-ea"/>
              </a:rPr>
              <a:t/>
            </a:r>
            <a:br>
              <a:rPr lang="en-US" altLang="ja-JP" sz="2400" dirty="0" smtClean="0">
                <a:latin typeface="+mn-ea"/>
                <a:ea typeface="+mn-ea"/>
              </a:rPr>
            </a:br>
            <a:r>
              <a:rPr lang="ja-JP" altLang="en-US" sz="4000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スウェーデンの小都市で定点観測</a:t>
            </a:r>
          </a:p>
        </p:txBody>
      </p:sp>
      <p:pic>
        <p:nvPicPr>
          <p:cNvPr id="17410" name="コンテンツ プレースホルダ 3" descr="IMG_47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916832"/>
            <a:ext cx="6480720" cy="4319036"/>
          </a:xfrm>
        </p:spPr>
      </p:pic>
      <p:sp>
        <p:nvSpPr>
          <p:cNvPr id="5" name="正方形/長方形 4"/>
          <p:cNvSpPr/>
          <p:nvPr/>
        </p:nvSpPr>
        <p:spPr>
          <a:xfrm>
            <a:off x="4356100" y="6453188"/>
            <a:ext cx="45720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16824" cy="1138138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　　</a:t>
            </a: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3600" dirty="0" smtClean="0">
                <a:latin typeface="HG創英角ﾎﾟｯﾌﾟ体" pitchFamily="49" charset="-128"/>
                <a:ea typeface="HG創英角ﾎﾟｯﾌﾟ体" pitchFamily="49" charset="-128"/>
              </a:rPr>
              <a:t>調査</a:t>
            </a:r>
            <a:r>
              <a:rPr lang="ja-JP" altLang="en-US" sz="3600" dirty="0" smtClean="0">
                <a:latin typeface="HGS創英角ﾎﾟｯﾌﾟ体" pitchFamily="50" charset="-128"/>
                <a:ea typeface="HGS創英角ﾎﾟｯﾌﾟ体" pitchFamily="50" charset="-128"/>
              </a:rPr>
              <a:t>方法</a:t>
            </a:r>
            <a:r>
              <a:rPr lang="ja-JP" altLang="en-US" sz="3600" dirty="0" smtClean="0">
                <a:latin typeface="HGS創英角ﾎﾟｯﾌﾟ体" pitchFamily="50" charset="-128"/>
                <a:ea typeface="HGS創英角ﾎﾟｯﾌﾟ体" pitchFamily="50" charset="-128"/>
              </a:rPr>
              <a:t>・その２</a:t>
            </a:r>
            <a:br>
              <a:rPr lang="ja-JP" altLang="en-US" sz="3600" dirty="0" smtClean="0"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認知症ケアの歴史をたどる。</a:t>
            </a:r>
            <a: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dirty="0" smtClean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en-US" altLang="ja-JP" dirty="0" smtClean="0"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dirty="0" smtClean="0">
                <a:latin typeface="HGS創英角ﾎﾟｯﾌﾟ体" pitchFamily="50" charset="-128"/>
                <a:ea typeface="HGS創英角ﾎﾟｯﾌﾟ体" pitchFamily="50" charset="-128"/>
              </a:rPr>
            </a:br>
            <a:endParaRPr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21506" name="コンテンツ プレースホルダ 3" descr="img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6090" t="15060" r="10362" b="59570"/>
          <a:stretch>
            <a:fillRect/>
          </a:stretch>
        </p:blipFill>
        <p:spPr>
          <a:xfrm>
            <a:off x="539552" y="1628800"/>
            <a:ext cx="7926820" cy="4176464"/>
          </a:xfrm>
        </p:spPr>
      </p:pic>
      <p:sp>
        <p:nvSpPr>
          <p:cNvPr id="6" name="正方形/長方形 5"/>
          <p:cNvSpPr/>
          <p:nvPr/>
        </p:nvSpPr>
        <p:spPr>
          <a:xfrm>
            <a:off x="3132138" y="6381750"/>
            <a:ext cx="5795962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©RUMI Fujiwara Hospitality 2013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All Rights reserved</a:t>
            </a:r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4294967295"/>
          </p:nvPr>
        </p:nvSpPr>
        <p:spPr>
          <a:xfrm>
            <a:off x="467544" y="2636912"/>
            <a:ext cx="8424936" cy="3661867"/>
          </a:xfrm>
        </p:spPr>
        <p:txBody>
          <a:bodyPr/>
          <a:lstStyle/>
          <a:p>
            <a:pPr>
              <a:buNone/>
            </a:pP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35696" y="5877272"/>
            <a:ext cx="548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ja-JP" dirty="0"/>
              <a:t>70</a:t>
            </a:r>
            <a:r>
              <a:rPr lang="ja-JP" altLang="en-US" dirty="0"/>
              <a:t>年代末まで、ルンドの精神病院に認知症の人がいた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00200"/>
          </a:xfrm>
          <a:solidFill>
            <a:srgbClr val="FFFF00"/>
          </a:solidFill>
        </p:spPr>
        <p:txBody>
          <a:bodyPr/>
          <a:lstStyle/>
          <a:p>
            <a:pPr algn="l"/>
            <a:r>
              <a:rPr kumimoji="1" lang="en-US" altLang="ja-JP" sz="2800" dirty="0" smtClean="0">
                <a:solidFill>
                  <a:srgbClr val="0000FF"/>
                </a:solidFill>
              </a:rPr>
              <a:t/>
            </a:r>
            <a:br>
              <a:rPr kumimoji="1" lang="en-US" altLang="ja-JP" sz="2800" dirty="0" smtClean="0">
                <a:solidFill>
                  <a:srgbClr val="0000FF"/>
                </a:solidFill>
              </a:rPr>
            </a:br>
            <a:r>
              <a:rPr kumimoji="1" lang="ja-JP" altLang="en-US" sz="2800" dirty="0" smtClean="0">
                <a:solidFill>
                  <a:srgbClr val="0000FF"/>
                </a:solidFill>
              </a:rPr>
              <a:t>当時は、</a:t>
            </a:r>
            <a:r>
              <a:rPr lang="ja-JP" altLang="en-US" sz="2800" dirty="0" smtClean="0">
                <a:solidFill>
                  <a:srgbClr val="0000FF"/>
                </a:solidFill>
              </a:rPr>
              <a:t>スタッフ</a:t>
            </a:r>
            <a:r>
              <a:rPr lang="ja-JP" altLang="en-US" sz="2800" dirty="0">
                <a:solidFill>
                  <a:srgbClr val="0000FF"/>
                </a:solidFill>
              </a:rPr>
              <a:t>の裁量で安易に身体拘束が</a:t>
            </a:r>
            <a:r>
              <a:rPr lang="ja-JP" altLang="en-US" sz="2800" dirty="0" smtClean="0">
                <a:solidFill>
                  <a:srgbClr val="0000FF"/>
                </a:solidFill>
              </a:rPr>
              <a:t>できた。 </a:t>
            </a:r>
            <a:r>
              <a:rPr lang="ja-JP" altLang="en-US" sz="2800" dirty="0">
                <a:solidFill>
                  <a:srgbClr val="0000FF"/>
                </a:solidFill>
              </a:rPr>
              <a:t>「</a:t>
            </a:r>
            <a:r>
              <a:rPr kumimoji="1" lang="ja-JP" altLang="en-US" sz="2800" dirty="0" smtClean="0">
                <a:solidFill>
                  <a:srgbClr val="0000FF"/>
                </a:solidFill>
              </a:rPr>
              <a:t>私たちは認知症の人を薬で倉庫に管理していたようなものです」と、かつて精神病院に働いていたユニットマネージャーポールさんは語った。</a:t>
            </a:r>
            <a:r>
              <a:rPr kumimoji="1" lang="en-US" altLang="ja-JP" sz="2800" dirty="0" smtClean="0">
                <a:solidFill>
                  <a:srgbClr val="0000FF"/>
                </a:solidFill>
              </a:rPr>
              <a:t/>
            </a:r>
            <a:br>
              <a:rPr kumimoji="1" lang="en-US" altLang="ja-JP" sz="2800" dirty="0" smtClean="0">
                <a:solidFill>
                  <a:srgbClr val="0000FF"/>
                </a:solidFill>
              </a:rPr>
            </a:b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 3" descr="img002.jpg"/>
          <p:cNvPicPr>
            <a:picLocks noChangeAspect="1"/>
          </p:cNvPicPr>
          <p:nvPr/>
        </p:nvPicPr>
        <p:blipFill>
          <a:blip r:embed="rId2" cstate="print"/>
          <a:srcRect l="78287" t="21970" r="10362" b="65755"/>
          <a:stretch>
            <a:fillRect/>
          </a:stretch>
        </p:blipFill>
        <p:spPr bwMode="auto">
          <a:xfrm>
            <a:off x="1763688" y="2132856"/>
            <a:ext cx="55450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13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35280" cy="1772816"/>
          </a:xfrm>
          <a:solidFill>
            <a:srgbClr val="FFFF00"/>
          </a:solidFill>
        </p:spPr>
        <p:txBody>
          <a:bodyPr/>
          <a:lstStyle/>
          <a:p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つきとめたこと・その１</a:t>
            </a:r>
            <a:r>
              <a:rPr kumimoji="1" lang="ja-JP" altLang="en-US" sz="3200" dirty="0" smtClean="0"/>
              <a:t/>
            </a:r>
            <a:br>
              <a:rPr kumimoji="1" lang="ja-JP" altLang="en-US" sz="3200" dirty="0" smtClean="0"/>
            </a:br>
            <a:r>
              <a:rPr kumimoji="1" lang="ja-JP" altLang="en-US" sz="36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認知症の人には、医療（治療）より、</a:t>
            </a:r>
            <a:r>
              <a:rPr kumimoji="1" lang="en-US" altLang="ja-JP" sz="36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kumimoji="1" lang="en-US" altLang="ja-JP" sz="36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36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慣れ親しんだ</a:t>
            </a:r>
            <a:r>
              <a:rPr kumimoji="1" lang="ja-JP" altLang="en-US" sz="36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暮らしが大切</a:t>
            </a:r>
            <a:r>
              <a:rPr lang="en-US" altLang="ja-JP" sz="36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36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kumimoji="1" lang="ja-JP" altLang="en-US" sz="3600" dirty="0">
              <a:solidFill>
                <a:srgbClr val="0000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4" name="Picture 4" descr="31-②　就寝風景　パジャマでくつろぐ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772816"/>
            <a:ext cx="6912348" cy="4612714"/>
          </a:xfrm>
        </p:spPr>
      </p:pic>
      <p:sp>
        <p:nvSpPr>
          <p:cNvPr id="5" name="横巻き 4"/>
          <p:cNvSpPr/>
          <p:nvPr/>
        </p:nvSpPr>
        <p:spPr>
          <a:xfrm>
            <a:off x="251520" y="5517232"/>
            <a:ext cx="3672408" cy="1033463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 smtClean="0">
                <a:solidFill>
                  <a:schemeClr val="tx1"/>
                </a:solidFill>
              </a:rPr>
              <a:t>特別な住居は自宅と同じ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296</Words>
  <Application>Microsoft Office PowerPoint</Application>
  <PresentationFormat>画面に合わせる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医療重視から暮らし重視に 転換したスウェーデンの認知症ケア  次世代にどんな社会を残すか</vt:lpstr>
      <vt:lpstr>1990～2000 働きながらの在宅介護</vt:lpstr>
      <vt:lpstr>  作品執筆の背景　その１ スウェーデンでは認知症の人が 認知症にはみえなかった。その理由を知りたい  </vt:lpstr>
      <vt:lpstr>画面左にいる女性を責任者だと勘違いした。 「彼女はゲスト（認知症の人）ですよ」と言われた。 男性を囲んでいる４人が認知症とは!!!!!!!</vt:lpstr>
      <vt:lpstr>  作品執筆の背景　その２ 認知症の人が悪化しない。その理由を知りたい。  </vt:lpstr>
      <vt:lpstr>調査方法・その１　 スウェーデンの小都市で定点観測</vt:lpstr>
      <vt:lpstr>　　　  調査方法・その２ 認知症ケアの歴史をたどる。  </vt:lpstr>
      <vt:lpstr> 当時は、スタッフの裁量で安易に身体拘束ができた。 「私たちは認知症の人を薬で倉庫に管理していたようなものです」と、かつて精神病院に働いていたユニットマネージャーポールさんは語った。 </vt:lpstr>
      <vt:lpstr> つきとめたこと・その１ 認知症の人には、医療（治療）より、 慣れ親しんだ暮らしが大切 </vt:lpstr>
      <vt:lpstr>つきとめたこと その２  世話するケア → 見守るケア </vt:lpstr>
      <vt:lpstr>つきとめたこと・その３ 政策転換 高齢者医療福祉政策三原則</vt:lpstr>
      <vt:lpstr>つきとめたこと・その４ 民主主義と分権</vt:lpstr>
      <vt:lpstr>プライマリケア総合医（家庭医） 　認知症診断を終えるとケアの出番</vt:lpstr>
      <vt:lpstr>地域のデザイン</vt:lpstr>
      <vt:lpstr> 民主主義と分権で健康に パーソンセンタード </vt:lpstr>
      <vt:lpstr>　わけあって生きる</vt:lpstr>
    </vt:vector>
  </TitlesOfParts>
  <Company>Dell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次世代にどんな社会を残すか</dc:title>
  <dc:creator>Preferred Customer</dc:creator>
  <cp:lastModifiedBy>fmvuser</cp:lastModifiedBy>
  <cp:revision>104</cp:revision>
  <dcterms:created xsi:type="dcterms:W3CDTF">2013-10-20T02:51:53Z</dcterms:created>
  <dcterms:modified xsi:type="dcterms:W3CDTF">2013-12-15T14:52:21Z</dcterms:modified>
</cp:coreProperties>
</file>