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932" r:id="rId2"/>
    <p:sldId id="558" r:id="rId3"/>
    <p:sldId id="559" r:id="rId4"/>
    <p:sldId id="933" r:id="rId5"/>
    <p:sldId id="840" r:id="rId6"/>
    <p:sldId id="747" r:id="rId7"/>
    <p:sldId id="749" r:id="rId8"/>
    <p:sldId id="750" r:id="rId9"/>
    <p:sldId id="961" r:id="rId10"/>
    <p:sldId id="957" r:id="rId11"/>
    <p:sldId id="958" r:id="rId12"/>
    <p:sldId id="846" r:id="rId13"/>
    <p:sldId id="369" r:id="rId14"/>
    <p:sldId id="1010" r:id="rId15"/>
    <p:sldId id="847" r:id="rId16"/>
    <p:sldId id="1122" r:id="rId17"/>
    <p:sldId id="1034" r:id="rId18"/>
    <p:sldId id="1021" r:id="rId19"/>
    <p:sldId id="1124" r:id="rId20"/>
    <p:sldId id="1113" r:id="rId21"/>
    <p:sldId id="1047" r:id="rId22"/>
    <p:sldId id="1107" r:id="rId23"/>
    <p:sldId id="1048" r:id="rId24"/>
    <p:sldId id="1051" r:id="rId25"/>
    <p:sldId id="1049" r:id="rId26"/>
    <p:sldId id="1053" r:id="rId27"/>
    <p:sldId id="1045" r:id="rId28"/>
    <p:sldId id="1046" r:id="rId29"/>
    <p:sldId id="1058" r:id="rId30"/>
    <p:sldId id="1015" r:id="rId31"/>
    <p:sldId id="1016" r:id="rId32"/>
    <p:sldId id="1017" r:id="rId33"/>
    <p:sldId id="1018" r:id="rId34"/>
    <p:sldId id="1019" r:id="rId35"/>
    <p:sldId id="1099" r:id="rId36"/>
    <p:sldId id="1059" r:id="rId37"/>
    <p:sldId id="1014" r:id="rId38"/>
    <p:sldId id="1022" r:id="rId39"/>
    <p:sldId id="1024" r:id="rId40"/>
    <p:sldId id="1023" r:id="rId41"/>
    <p:sldId id="661" r:id="rId42"/>
    <p:sldId id="1054" r:id="rId43"/>
    <p:sldId id="673" r:id="rId44"/>
    <p:sldId id="1009" r:id="rId45"/>
    <p:sldId id="1004" r:id="rId46"/>
    <p:sldId id="1005" r:id="rId47"/>
    <p:sldId id="1119" r:id="rId48"/>
    <p:sldId id="1127" r:id="rId49"/>
    <p:sldId id="1120" r:id="rId50"/>
    <p:sldId id="1039" r:id="rId51"/>
    <p:sldId id="1040" r:id="rId52"/>
    <p:sldId id="650" r:id="rId53"/>
    <p:sldId id="1055" r:id="rId54"/>
    <p:sldId id="672" r:id="rId55"/>
    <p:sldId id="1125" r:id="rId56"/>
    <p:sldId id="1106" r:id="rId57"/>
    <p:sldId id="854" r:id="rId58"/>
    <p:sldId id="1128" r:id="rId59"/>
    <p:sldId id="1101" r:id="rId60"/>
    <p:sldId id="835" r:id="rId61"/>
    <p:sldId id="1123" r:id="rId6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78" autoAdjust="0"/>
    <p:restoredTop sz="97109" autoAdjust="0"/>
  </p:normalViewPr>
  <p:slideViewPr>
    <p:cSldViewPr>
      <p:cViewPr>
        <p:scale>
          <a:sx n="66" d="100"/>
          <a:sy n="66" d="100"/>
        </p:scale>
        <p:origin x="-1176" y="-216"/>
      </p:cViewPr>
      <p:guideLst>
        <p:guide orient="horz" pos="2160"/>
        <p:guide pos="2880"/>
      </p:guideLst>
    </p:cSldViewPr>
  </p:slideViewPr>
  <p:notesTextViewPr>
    <p:cViewPr>
      <p:scale>
        <a:sx n="1" d="1"/>
        <a:sy n="1" d="1"/>
      </p:scale>
      <p:origin x="0" y="0"/>
    </p:cViewPr>
  </p:notesTextViewPr>
  <p:sorterViewPr>
    <p:cViewPr>
      <p:scale>
        <a:sx n="66" d="100"/>
        <a:sy n="66" d="100"/>
      </p:scale>
      <p:origin x="0" y="49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0-4歳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Sheet1!$B$2:$B$6</c:f>
              <c:numCache>
                <c:formatCode>General</c:formatCode>
                <c:ptCount val="5"/>
                <c:pt idx="0">
                  <c:v>0</c:v>
                </c:pt>
                <c:pt idx="1">
                  <c:v>0</c:v>
                </c:pt>
                <c:pt idx="2">
                  <c:v>0</c:v>
                </c:pt>
                <c:pt idx="3">
                  <c:v>0</c:v>
                </c:pt>
                <c:pt idx="4">
                  <c:v>0</c:v>
                </c:pt>
              </c:numCache>
            </c:numRef>
          </c:val>
          <c:smooth val="0"/>
        </c:ser>
        <c:ser>
          <c:idx val="1"/>
          <c:order val="1"/>
          <c:tx>
            <c:strRef>
              <c:f>Sheet1!$C$1</c:f>
              <c:strCache>
                <c:ptCount val="1"/>
                <c:pt idx="0">
                  <c:v>5-9歳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Sheet1!$C$2:$C$6</c:f>
              <c:numCache>
                <c:formatCode>General</c:formatCode>
                <c:ptCount val="5"/>
                <c:pt idx="0">
                  <c:v>0</c:v>
                </c:pt>
                <c:pt idx="1">
                  <c:v>0</c:v>
                </c:pt>
                <c:pt idx="2">
                  <c:v>0</c:v>
                </c:pt>
                <c:pt idx="3">
                  <c:v>1.5267175572519084E-3</c:v>
                </c:pt>
                <c:pt idx="4">
                  <c:v>0</c:v>
                </c:pt>
              </c:numCache>
            </c:numRef>
          </c:val>
          <c:smooth val="0"/>
        </c:ser>
        <c:ser>
          <c:idx val="2"/>
          <c:order val="2"/>
          <c:tx>
            <c:strRef>
              <c:f>Sheet1!$D$1</c:f>
              <c:strCache>
                <c:ptCount val="1"/>
                <c:pt idx="0">
                  <c:v>10-14歳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Sheet1!$D$2:$D$6</c:f>
              <c:numCache>
                <c:formatCode>General</c:formatCode>
                <c:ptCount val="5"/>
                <c:pt idx="0">
                  <c:v>3.7842190016103061E-2</c:v>
                </c:pt>
                <c:pt idx="1">
                  <c:v>5.5743243243243243E-2</c:v>
                </c:pt>
                <c:pt idx="2">
                  <c:v>9.9462365591397844E-2</c:v>
                </c:pt>
                <c:pt idx="3">
                  <c:v>7.4576271186440682E-2</c:v>
                </c:pt>
                <c:pt idx="4">
                  <c:v>0.11392405063291139</c:v>
                </c:pt>
              </c:numCache>
            </c:numRef>
          </c:val>
          <c:smooth val="0"/>
        </c:ser>
        <c:ser>
          <c:idx val="3"/>
          <c:order val="3"/>
          <c:tx>
            <c:strRef>
              <c:f>Sheet1!$E$1</c:f>
              <c:strCache>
                <c:ptCount val="1"/>
                <c:pt idx="0">
                  <c:v>15-19歳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Sheet1!$E$2:$E$6</c:f>
              <c:numCache>
                <c:formatCode>General</c:formatCode>
                <c:ptCount val="5"/>
                <c:pt idx="0">
                  <c:v>8.7525844245348039E-2</c:v>
                </c:pt>
                <c:pt idx="1">
                  <c:v>0.12581796549672813</c:v>
                </c:pt>
                <c:pt idx="2">
                  <c:v>0.19732999582811847</c:v>
                </c:pt>
                <c:pt idx="3">
                  <c:v>0.28357380688124306</c:v>
                </c:pt>
                <c:pt idx="4">
                  <c:v>0.31715893108298171</c:v>
                </c:pt>
              </c:numCache>
            </c:numRef>
          </c:val>
          <c:smooth val="0"/>
        </c:ser>
        <c:ser>
          <c:idx val="4"/>
          <c:order val="4"/>
          <c:tx>
            <c:strRef>
              <c:f>Sheet1!$F$1</c:f>
              <c:strCache>
                <c:ptCount val="1"/>
                <c:pt idx="0">
                  <c:v>20-24歳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Sheet1!$F$2:$F$6</c:f>
              <c:numCache>
                <c:formatCode>General</c:formatCode>
                <c:ptCount val="5"/>
                <c:pt idx="0">
                  <c:v>0.1935349322210636</c:v>
                </c:pt>
                <c:pt idx="1">
                  <c:v>0.21918616080204442</c:v>
                </c:pt>
                <c:pt idx="2">
                  <c:v>0.32986369268897148</c:v>
                </c:pt>
                <c:pt idx="3">
                  <c:v>0.40771513353115729</c:v>
                </c:pt>
                <c:pt idx="4">
                  <c:v>0.49836541954231744</c:v>
                </c:pt>
              </c:numCache>
            </c:numRef>
          </c:val>
          <c:smooth val="0"/>
        </c:ser>
        <c:ser>
          <c:idx val="5"/>
          <c:order val="5"/>
          <c:tx>
            <c:strRef>
              <c:f>Sheet1!$G$1</c:f>
              <c:strCache>
                <c:ptCount val="1"/>
                <c:pt idx="0">
                  <c:v>25-29歳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Sheet1!$G$2:$G$6</c:f>
              <c:numCache>
                <c:formatCode>General</c:formatCode>
                <c:ptCount val="5"/>
                <c:pt idx="0">
                  <c:v>0.24900631283610006</c:v>
                </c:pt>
                <c:pt idx="1">
                  <c:v>0.26153176675369888</c:v>
                </c:pt>
                <c:pt idx="2">
                  <c:v>0.36122067676977371</c:v>
                </c:pt>
                <c:pt idx="3">
                  <c:v>0.42805755395683454</c:v>
                </c:pt>
                <c:pt idx="4">
                  <c:v>0.47425080011638054</c:v>
                </c:pt>
              </c:numCache>
            </c:numRef>
          </c:val>
          <c:smooth val="0"/>
        </c:ser>
        <c:ser>
          <c:idx val="6"/>
          <c:order val="6"/>
          <c:tx>
            <c:strRef>
              <c:f>Sheet1!$H$1</c:f>
              <c:strCache>
                <c:ptCount val="1"/>
                <c:pt idx="0">
                  <c:v>30-34歳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Sheet1!$H$2:$H$6</c:f>
              <c:numCache>
                <c:formatCode>General</c:formatCode>
                <c:ptCount val="5"/>
                <c:pt idx="0">
                  <c:v>0.21734815402937674</c:v>
                </c:pt>
                <c:pt idx="1">
                  <c:v>0.22558003509456034</c:v>
                </c:pt>
                <c:pt idx="2">
                  <c:v>0.31093638313080774</c:v>
                </c:pt>
                <c:pt idx="3">
                  <c:v>0.37247983870967744</c:v>
                </c:pt>
                <c:pt idx="4">
                  <c:v>0.39694025222245194</c:v>
                </c:pt>
              </c:numCache>
            </c:numRef>
          </c:val>
          <c:smooth val="0"/>
        </c:ser>
        <c:ser>
          <c:idx val="7"/>
          <c:order val="7"/>
          <c:tx>
            <c:strRef>
              <c:f>Sheet1!$I$1</c:f>
              <c:strCache>
                <c:ptCount val="1"/>
                <c:pt idx="0">
                  <c:v>35-39歳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Sheet1!$I$2:$I$6</c:f>
              <c:numCache>
                <c:formatCode>General</c:formatCode>
                <c:ptCount val="5"/>
                <c:pt idx="0">
                  <c:v>0.14945620395275405</c:v>
                </c:pt>
                <c:pt idx="1">
                  <c:v>0.17020032168445678</c:v>
                </c:pt>
                <c:pt idx="2">
                  <c:v>0.24368435992052229</c:v>
                </c:pt>
                <c:pt idx="3">
                  <c:v>0.28089436336859019</c:v>
                </c:pt>
                <c:pt idx="4">
                  <c:v>0.31039046988749175</c:v>
                </c:pt>
              </c:numCache>
            </c:numRef>
          </c:val>
          <c:smooth val="0"/>
        </c:ser>
        <c:ser>
          <c:idx val="8"/>
          <c:order val="8"/>
          <c:tx>
            <c:strRef>
              <c:f>Sheet1!$J$1</c:f>
              <c:strCache>
                <c:ptCount val="1"/>
                <c:pt idx="0">
                  <c:v>40-44歳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Sheet1!$J$2:$J$6</c:f>
              <c:numCache>
                <c:formatCode>General</c:formatCode>
                <c:ptCount val="5"/>
                <c:pt idx="0">
                  <c:v>0.11286003526876102</c:v>
                </c:pt>
                <c:pt idx="1">
                  <c:v>0.121585765568909</c:v>
                </c:pt>
                <c:pt idx="2">
                  <c:v>0.17463498425422272</c:v>
                </c:pt>
                <c:pt idx="3">
                  <c:v>0.22543465520609493</c:v>
                </c:pt>
                <c:pt idx="4">
                  <c:v>0.22879354457783901</c:v>
                </c:pt>
              </c:numCache>
            </c:numRef>
          </c:val>
          <c:smooth val="0"/>
        </c:ser>
        <c:ser>
          <c:idx val="9"/>
          <c:order val="9"/>
          <c:tx>
            <c:strRef>
              <c:f>Sheet1!$K$1</c:f>
              <c:strCache>
                <c:ptCount val="1"/>
                <c:pt idx="0">
                  <c:v>45-49歳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Sheet1!$K$2:$K$6</c:f>
              <c:numCache>
                <c:formatCode>General</c:formatCode>
                <c:ptCount val="5"/>
                <c:pt idx="0">
                  <c:v>9.1172680412371129E-2</c:v>
                </c:pt>
                <c:pt idx="1">
                  <c:v>9.2268810076234664E-2</c:v>
                </c:pt>
                <c:pt idx="2">
                  <c:v>0.13746453182002433</c:v>
                </c:pt>
                <c:pt idx="3">
                  <c:v>0.16332360035546528</c:v>
                </c:pt>
                <c:pt idx="4">
                  <c:v>0.16962565372969998</c:v>
                </c:pt>
              </c:numCache>
            </c:numRef>
          </c:val>
          <c:smooth val="0"/>
        </c:ser>
        <c:ser>
          <c:idx val="10"/>
          <c:order val="10"/>
          <c:tx>
            <c:strRef>
              <c:f>Sheet1!$L$1</c:f>
              <c:strCache>
                <c:ptCount val="1"/>
                <c:pt idx="0">
                  <c:v>50-54歳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Sheet1!$L$2:$L$6</c:f>
              <c:numCache>
                <c:formatCode>General</c:formatCode>
                <c:ptCount val="5"/>
                <c:pt idx="0">
                  <c:v>6.6726155066428719E-2</c:v>
                </c:pt>
                <c:pt idx="1">
                  <c:v>7.7065501123049843E-2</c:v>
                </c:pt>
                <c:pt idx="2">
                  <c:v>0.10975643779817537</c:v>
                </c:pt>
                <c:pt idx="3">
                  <c:v>0.11075818257146802</c:v>
                </c:pt>
                <c:pt idx="4">
                  <c:v>0.11878804397201781</c:v>
                </c:pt>
              </c:numCache>
            </c:numRef>
          </c:val>
          <c:smooth val="0"/>
        </c:ser>
        <c:ser>
          <c:idx val="11"/>
          <c:order val="11"/>
          <c:tx>
            <c:strRef>
              <c:f>Sheet1!$M$1</c:f>
              <c:strCache>
                <c:ptCount val="1"/>
                <c:pt idx="0">
                  <c:v>55-59歳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Sheet1!$M$2:$M$6</c:f>
              <c:numCache>
                <c:formatCode>General</c:formatCode>
                <c:ptCount val="5"/>
                <c:pt idx="0">
                  <c:v>4.0743779053869292E-2</c:v>
                </c:pt>
                <c:pt idx="1">
                  <c:v>4.9807743896986501E-2</c:v>
                </c:pt>
                <c:pt idx="2">
                  <c:v>8.5123499739085062E-2</c:v>
                </c:pt>
                <c:pt idx="3">
                  <c:v>7.9005223985961798E-2</c:v>
                </c:pt>
                <c:pt idx="4">
                  <c:v>7.4759700961196149E-2</c:v>
                </c:pt>
              </c:numCache>
            </c:numRef>
          </c:val>
          <c:smooth val="0"/>
        </c:ser>
        <c:ser>
          <c:idx val="12"/>
          <c:order val="12"/>
          <c:tx>
            <c:strRef>
              <c:f>Sheet1!$N$1</c:f>
              <c:strCache>
                <c:ptCount val="1"/>
                <c:pt idx="0">
                  <c:v>60-64歳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Sheet1!$N$2:$N$6</c:f>
              <c:numCache>
                <c:formatCode>General</c:formatCode>
                <c:ptCount val="5"/>
                <c:pt idx="0">
                  <c:v>2.6319984695829614E-2</c:v>
                </c:pt>
                <c:pt idx="1">
                  <c:v>2.8356024008197922E-2</c:v>
                </c:pt>
                <c:pt idx="2">
                  <c:v>4.8895847066578776E-2</c:v>
                </c:pt>
                <c:pt idx="3">
                  <c:v>4.6660670114684055E-2</c:v>
                </c:pt>
                <c:pt idx="4">
                  <c:v>4.7264584846284194E-2</c:v>
                </c:pt>
              </c:numCache>
            </c:numRef>
          </c:val>
          <c:smooth val="0"/>
        </c:ser>
        <c:ser>
          <c:idx val="13"/>
          <c:order val="13"/>
          <c:tx>
            <c:strRef>
              <c:f>Sheet1!$O$1</c:f>
              <c:strCache>
                <c:ptCount val="1"/>
                <c:pt idx="0">
                  <c:v>65-69歳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Sheet1!$O$2:$O$6</c:f>
              <c:numCache>
                <c:formatCode>General</c:formatCode>
                <c:ptCount val="5"/>
                <c:pt idx="0">
                  <c:v>1.9276143627289757E-2</c:v>
                </c:pt>
                <c:pt idx="1">
                  <c:v>1.6129937478252084E-2</c:v>
                </c:pt>
                <c:pt idx="2">
                  <c:v>2.6364840890206381E-2</c:v>
                </c:pt>
                <c:pt idx="3">
                  <c:v>2.6129235794083806E-2</c:v>
                </c:pt>
                <c:pt idx="4">
                  <c:v>2.9270523667962497E-2</c:v>
                </c:pt>
              </c:numCache>
            </c:numRef>
          </c:val>
          <c:smooth val="0"/>
        </c:ser>
        <c:ser>
          <c:idx val="14"/>
          <c:order val="14"/>
          <c:tx>
            <c:strRef>
              <c:f>Sheet1!$P$1</c:f>
              <c:strCache>
                <c:ptCount val="1"/>
                <c:pt idx="0">
                  <c:v>70-74歳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Sheet1!$P$2:$P$6</c:f>
              <c:numCache>
                <c:formatCode>General</c:formatCode>
                <c:ptCount val="5"/>
                <c:pt idx="0">
                  <c:v>1.4752875418925991E-2</c:v>
                </c:pt>
                <c:pt idx="1">
                  <c:v>1.2201907402165106E-2</c:v>
                </c:pt>
                <c:pt idx="2">
                  <c:v>1.534395166826857E-2</c:v>
                </c:pt>
                <c:pt idx="3">
                  <c:v>1.5352782950548314E-2</c:v>
                </c:pt>
                <c:pt idx="4">
                  <c:v>1.6753138378927508E-2</c:v>
                </c:pt>
              </c:numCache>
            </c:numRef>
          </c:val>
          <c:smooth val="0"/>
        </c:ser>
        <c:ser>
          <c:idx val="15"/>
          <c:order val="15"/>
          <c:tx>
            <c:strRef>
              <c:f>Sheet1!$Q$1</c:f>
              <c:strCache>
                <c:ptCount val="1"/>
                <c:pt idx="0">
                  <c:v>75-79歳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Sheet1!$Q$2:$Q$6</c:f>
              <c:numCache>
                <c:formatCode>General</c:formatCode>
                <c:ptCount val="5"/>
                <c:pt idx="0">
                  <c:v>1.0766685225410319E-2</c:v>
                </c:pt>
                <c:pt idx="1">
                  <c:v>8.7699716171827664E-3</c:v>
                </c:pt>
                <c:pt idx="2">
                  <c:v>9.8854961832061071E-3</c:v>
                </c:pt>
                <c:pt idx="3">
                  <c:v>8.8038553733010387E-3</c:v>
                </c:pt>
                <c:pt idx="4">
                  <c:v>9.8474443245364467E-3</c:v>
                </c:pt>
              </c:numCache>
            </c:numRef>
          </c:val>
          <c:smooth val="0"/>
        </c:ser>
        <c:ser>
          <c:idx val="16"/>
          <c:order val="16"/>
          <c:tx>
            <c:strRef>
              <c:f>Sheet1!$R$1</c:f>
              <c:strCache>
                <c:ptCount val="1"/>
                <c:pt idx="0">
                  <c:v>80-84歳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Sheet1!$R$2:$R$6</c:f>
              <c:numCache>
                <c:formatCode>General</c:formatCode>
                <c:ptCount val="5"/>
                <c:pt idx="0">
                  <c:v>7.6962213989351415E-3</c:v>
                </c:pt>
                <c:pt idx="1">
                  <c:v>6.3346065892577741E-3</c:v>
                </c:pt>
                <c:pt idx="2">
                  <c:v>7.2283421732626139E-3</c:v>
                </c:pt>
                <c:pt idx="3">
                  <c:v>5.9649223526710106E-3</c:v>
                </c:pt>
                <c:pt idx="4">
                  <c:v>5.4104716056746051E-3</c:v>
                </c:pt>
              </c:numCache>
            </c:numRef>
          </c:val>
          <c:smooth val="0"/>
        </c:ser>
        <c:ser>
          <c:idx val="17"/>
          <c:order val="17"/>
          <c:tx>
            <c:strRef>
              <c:f>Sheet1!$S$1</c:f>
              <c:strCache>
                <c:ptCount val="1"/>
                <c:pt idx="0">
                  <c:v>85-89歳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Sheet1!$S$2:$S$6</c:f>
              <c:numCache>
                <c:formatCode>General</c:formatCode>
                <c:ptCount val="5"/>
                <c:pt idx="0">
                  <c:v>5.2555795536357091E-3</c:v>
                </c:pt>
                <c:pt idx="1">
                  <c:v>4.3241070830511378E-3</c:v>
                </c:pt>
                <c:pt idx="2">
                  <c:v>4.8395757819841593E-3</c:v>
                </c:pt>
                <c:pt idx="3">
                  <c:v>3.7790609789279559E-3</c:v>
                </c:pt>
                <c:pt idx="4">
                  <c:v>3.4348511966500552E-3</c:v>
                </c:pt>
              </c:numCache>
            </c:numRef>
          </c:val>
          <c:smooth val="0"/>
        </c:ser>
        <c:ser>
          <c:idx val="18"/>
          <c:order val="18"/>
          <c:tx>
            <c:strRef>
              <c:f>Sheet1!$T$1</c:f>
              <c:strCache>
                <c:ptCount val="1"/>
                <c:pt idx="0">
                  <c:v>90-94歳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Sheet1!$T$2:$T$6</c:f>
              <c:numCache>
                <c:formatCode>General</c:formatCode>
                <c:ptCount val="5"/>
                <c:pt idx="0">
                  <c:v>2.8169858251670711E-3</c:v>
                </c:pt>
                <c:pt idx="1">
                  <c:v>3.1122484265855175E-3</c:v>
                </c:pt>
                <c:pt idx="2">
                  <c:v>2.9808718225116321E-3</c:v>
                </c:pt>
                <c:pt idx="3">
                  <c:v>2.4770131610920808E-3</c:v>
                </c:pt>
                <c:pt idx="4">
                  <c:v>2.1255733454418626E-3</c:v>
                </c:pt>
              </c:numCache>
            </c:numRef>
          </c:val>
          <c:smooth val="0"/>
        </c:ser>
        <c:ser>
          <c:idx val="19"/>
          <c:order val="19"/>
          <c:tx>
            <c:strRef>
              <c:f>Sheet1!$U$1</c:f>
              <c:strCache>
                <c:ptCount val="1"/>
                <c:pt idx="0">
                  <c:v>95-99歳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Sheet1!$U$2:$U$6</c:f>
              <c:numCache>
                <c:formatCode>General</c:formatCode>
                <c:ptCount val="5"/>
                <c:pt idx="0">
                  <c:v>0</c:v>
                </c:pt>
                <c:pt idx="1">
                  <c:v>1.613635217588624E-3</c:v>
                </c:pt>
                <c:pt idx="2">
                  <c:v>2.0184741703729047E-3</c:v>
                </c:pt>
                <c:pt idx="3">
                  <c:v>1.3068530582341642E-3</c:v>
                </c:pt>
                <c:pt idx="4">
                  <c:v>1.1010001857108746E-3</c:v>
                </c:pt>
              </c:numCache>
            </c:numRef>
          </c:val>
          <c:smooth val="0"/>
        </c:ser>
        <c:ser>
          <c:idx val="20"/>
          <c:order val="20"/>
          <c:tx>
            <c:strRef>
              <c:f>Sheet1!$V$1</c:f>
              <c:strCache>
                <c:ptCount val="1"/>
                <c:pt idx="0">
                  <c:v>100歳～</c:v>
                </c:pt>
              </c:strCache>
            </c:strRef>
          </c:tx>
          <c:marker>
            <c:symbol val="none"/>
          </c:marker>
          <c:cat>
            <c:strRef>
              <c:f>Sheet1!$A$2:$A$6</c:f>
              <c:strCache>
                <c:ptCount val="5"/>
                <c:pt idx="0">
                  <c:v>1990年</c:v>
                </c:pt>
                <c:pt idx="1">
                  <c:v>1995年</c:v>
                </c:pt>
                <c:pt idx="2">
                  <c:v>2000年</c:v>
                </c:pt>
                <c:pt idx="3">
                  <c:v>2005年</c:v>
                </c:pt>
                <c:pt idx="4">
                  <c:v>2010年</c:v>
                </c:pt>
              </c:strCache>
            </c:strRef>
          </c:cat>
          <c:val>
            <c:numRef>
              <c:f>Sheet1!$V$2:$V$6</c:f>
              <c:numCache>
                <c:formatCode>General</c:formatCode>
                <c:ptCount val="5"/>
                <c:pt idx="0">
                  <c:v>0</c:v>
                </c:pt>
                <c:pt idx="1">
                  <c:v>7.1942446043165469E-4</c:v>
                </c:pt>
                <c:pt idx="2">
                  <c:v>1.0440593025683859E-3</c:v>
                </c:pt>
                <c:pt idx="3">
                  <c:v>8.3524744205470871E-4</c:v>
                </c:pt>
                <c:pt idx="4">
                  <c:v>2.8550219836692741E-4</c:v>
                </c:pt>
              </c:numCache>
            </c:numRef>
          </c:val>
          <c:smooth val="0"/>
        </c:ser>
        <c:dLbls>
          <c:showLegendKey val="0"/>
          <c:showVal val="0"/>
          <c:showCatName val="0"/>
          <c:showSerName val="0"/>
          <c:showPercent val="0"/>
          <c:showBubbleSize val="0"/>
        </c:dLbls>
        <c:marker val="1"/>
        <c:smooth val="0"/>
        <c:axId val="124232448"/>
        <c:axId val="124233984"/>
      </c:lineChart>
      <c:catAx>
        <c:axId val="124232448"/>
        <c:scaling>
          <c:orientation val="minMax"/>
        </c:scaling>
        <c:delete val="0"/>
        <c:axPos val="b"/>
        <c:majorTickMark val="out"/>
        <c:minorTickMark val="none"/>
        <c:tickLblPos val="nextTo"/>
        <c:crossAx val="124233984"/>
        <c:crosses val="autoZero"/>
        <c:auto val="1"/>
        <c:lblAlgn val="ctr"/>
        <c:lblOffset val="100"/>
        <c:noMultiLvlLbl val="0"/>
      </c:catAx>
      <c:valAx>
        <c:axId val="124233984"/>
        <c:scaling>
          <c:orientation val="minMax"/>
        </c:scaling>
        <c:delete val="0"/>
        <c:axPos val="l"/>
        <c:majorGridlines/>
        <c:numFmt formatCode="0%" sourceLinked="0"/>
        <c:majorTickMark val="out"/>
        <c:minorTickMark val="none"/>
        <c:tickLblPos val="nextTo"/>
        <c:crossAx val="124232448"/>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0373CE24-9F61-46D3-A001-262EF1645DF9}" type="datetimeFigureOut">
              <a:rPr kumimoji="1" lang="ja-JP" altLang="en-US" smtClean="0"/>
              <a:t>2013/9/16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6D5002FC-B402-4CFE-B4C3-060D8D8A582C}" type="slidenum">
              <a:rPr kumimoji="1" lang="ja-JP" altLang="en-US" smtClean="0"/>
              <a:t>‹#›</a:t>
            </a:fld>
            <a:endParaRPr kumimoji="1" lang="ja-JP" altLang="en-US"/>
          </a:p>
        </p:txBody>
      </p:sp>
    </p:spTree>
    <p:extLst>
      <p:ext uri="{BB962C8B-B14F-4D97-AF65-F5344CB8AC3E}">
        <p14:creationId xmlns:p14="http://schemas.microsoft.com/office/powerpoint/2010/main" val="15113329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659" eaLnBrk="0" hangingPunct="0">
              <a:defRPr kumimoji="1">
                <a:solidFill>
                  <a:schemeClr val="tx1"/>
                </a:solidFill>
                <a:latin typeface="Candara" pitchFamily="34" charset="0"/>
                <a:ea typeface="ＭＳ Ｐゴシック" charset="-128"/>
              </a:defRPr>
            </a:lvl1pPr>
            <a:lvl2pPr marL="742877" indent="-285722" defTabSz="920659" eaLnBrk="0" hangingPunct="0">
              <a:defRPr kumimoji="1">
                <a:solidFill>
                  <a:schemeClr val="tx1"/>
                </a:solidFill>
                <a:latin typeface="Candara" pitchFamily="34" charset="0"/>
                <a:ea typeface="ＭＳ Ｐゴシック" charset="-128"/>
              </a:defRPr>
            </a:lvl2pPr>
            <a:lvl3pPr marL="1142888" indent="-228578" defTabSz="920659" eaLnBrk="0" hangingPunct="0">
              <a:defRPr kumimoji="1">
                <a:solidFill>
                  <a:schemeClr val="tx1"/>
                </a:solidFill>
                <a:latin typeface="Candara" pitchFamily="34" charset="0"/>
                <a:ea typeface="ＭＳ Ｐゴシック" charset="-128"/>
              </a:defRPr>
            </a:lvl3pPr>
            <a:lvl4pPr marL="1600043" indent="-228578" defTabSz="920659" eaLnBrk="0" hangingPunct="0">
              <a:defRPr kumimoji="1">
                <a:solidFill>
                  <a:schemeClr val="tx1"/>
                </a:solidFill>
                <a:latin typeface="Candara" pitchFamily="34" charset="0"/>
                <a:ea typeface="ＭＳ Ｐゴシック" charset="-128"/>
              </a:defRPr>
            </a:lvl4pPr>
            <a:lvl5pPr marL="2057199" indent="-228578" defTabSz="920659" eaLnBrk="0" hangingPunct="0">
              <a:defRPr kumimoji="1">
                <a:solidFill>
                  <a:schemeClr val="tx1"/>
                </a:solidFill>
                <a:latin typeface="Candara" pitchFamily="34" charset="0"/>
                <a:ea typeface="ＭＳ Ｐゴシック" charset="-128"/>
              </a:defRPr>
            </a:lvl5pPr>
            <a:lvl6pPr marL="2514354" indent="-228578" defTabSz="920659" eaLnBrk="0" fontAlgn="base" hangingPunct="0">
              <a:spcBef>
                <a:spcPct val="0"/>
              </a:spcBef>
              <a:spcAft>
                <a:spcPct val="0"/>
              </a:spcAft>
              <a:defRPr kumimoji="1">
                <a:solidFill>
                  <a:schemeClr val="tx1"/>
                </a:solidFill>
                <a:latin typeface="Candara" pitchFamily="34" charset="0"/>
                <a:ea typeface="ＭＳ Ｐゴシック" charset="-128"/>
              </a:defRPr>
            </a:lvl6pPr>
            <a:lvl7pPr marL="2971509" indent="-228578" defTabSz="920659" eaLnBrk="0" fontAlgn="base" hangingPunct="0">
              <a:spcBef>
                <a:spcPct val="0"/>
              </a:spcBef>
              <a:spcAft>
                <a:spcPct val="0"/>
              </a:spcAft>
              <a:defRPr kumimoji="1">
                <a:solidFill>
                  <a:schemeClr val="tx1"/>
                </a:solidFill>
                <a:latin typeface="Candara" pitchFamily="34" charset="0"/>
                <a:ea typeface="ＭＳ Ｐゴシック" charset="-128"/>
              </a:defRPr>
            </a:lvl7pPr>
            <a:lvl8pPr marL="3428664" indent="-228578" defTabSz="920659" eaLnBrk="0" fontAlgn="base" hangingPunct="0">
              <a:spcBef>
                <a:spcPct val="0"/>
              </a:spcBef>
              <a:spcAft>
                <a:spcPct val="0"/>
              </a:spcAft>
              <a:defRPr kumimoji="1">
                <a:solidFill>
                  <a:schemeClr val="tx1"/>
                </a:solidFill>
                <a:latin typeface="Candara" pitchFamily="34" charset="0"/>
                <a:ea typeface="ＭＳ Ｐゴシック" charset="-128"/>
              </a:defRPr>
            </a:lvl8pPr>
            <a:lvl9pPr marL="3885819" indent="-228578" defTabSz="920659" eaLnBrk="0" fontAlgn="base" hangingPunct="0">
              <a:spcBef>
                <a:spcPct val="0"/>
              </a:spcBef>
              <a:spcAft>
                <a:spcPct val="0"/>
              </a:spcAft>
              <a:defRPr kumimoji="1">
                <a:solidFill>
                  <a:schemeClr val="tx1"/>
                </a:solidFill>
                <a:latin typeface="Candara" pitchFamily="34" charset="0"/>
                <a:ea typeface="ＭＳ Ｐゴシック" charset="-128"/>
              </a:defRPr>
            </a:lvl9pPr>
          </a:lstStyle>
          <a:p>
            <a:pPr eaLnBrk="1" fontAlgn="base" hangingPunct="1">
              <a:spcBef>
                <a:spcPct val="0"/>
              </a:spcBef>
              <a:spcAft>
                <a:spcPct val="0"/>
              </a:spcAft>
            </a:pPr>
            <a:fld id="{4BD4A007-1C56-48A3-B9DE-1AA12F8F173D}" type="slidenum">
              <a:rPr lang="en-US" altLang="ja-JP" sz="1300">
                <a:latin typeface="Times New Roman" pitchFamily="18" charset="0"/>
                <a:ea typeface="HGPｺﾞｼｯｸE" pitchFamily="50" charset="-128"/>
              </a:rPr>
              <a:pPr eaLnBrk="1" fontAlgn="base" hangingPunct="1">
                <a:spcBef>
                  <a:spcPct val="0"/>
                </a:spcBef>
                <a:spcAft>
                  <a:spcPct val="0"/>
                </a:spcAft>
              </a:pPr>
              <a:t>3</a:t>
            </a:fld>
            <a:endParaRPr lang="en-US" altLang="ja-JP" sz="1300">
              <a:latin typeface="Times New Roman" pitchFamily="18" charset="0"/>
              <a:ea typeface="HGPｺﾞｼｯｸE"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C458F3D-6641-4F0D-8505-7470B5B8E351}" type="slidenum">
              <a:rPr lang="en-US" altLang="ja-JP" smtClean="0"/>
              <a:pPr eaLnBrk="1" hangingPunct="1"/>
              <a:t>28</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2175A38-14CD-41B9-8FAF-508DE9F13BB9}" type="slidenum">
              <a:rPr lang="en-US" altLang="ja-JP" smtClean="0"/>
              <a:pPr eaLnBrk="1" hangingPunct="1"/>
              <a:t>30</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7BDF7CE-03EE-4D16-AD7C-EA6D1540F03E}" type="slidenum">
              <a:rPr lang="en-US" altLang="ja-JP" smtClean="0"/>
              <a:pPr eaLnBrk="1" hangingPunct="1"/>
              <a:t>31</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6D9C9D5-1B47-4B40-BD4E-52A765000781}" type="slidenum">
              <a:rPr lang="en-US" altLang="ja-JP" smtClean="0"/>
              <a:pPr eaLnBrk="1" hangingPunct="1"/>
              <a:t>32</a:t>
            </a:fld>
            <a:endParaRPr lang="en-US" altLang="ja-JP"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39E6265-1164-4820-8AB7-D2A8B3A617F5}" type="slidenum">
              <a:rPr lang="en-US" altLang="ja-JP" smtClean="0"/>
              <a:pPr eaLnBrk="1" hangingPunct="1"/>
              <a:t>33</a:t>
            </a:fld>
            <a:endParaRPr lang="en-US" altLang="ja-JP"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91FEDFB-355C-4F60-946B-0BFB2282BE13}" type="slidenum">
              <a:rPr lang="en-US" altLang="ja-JP" smtClean="0"/>
              <a:pPr eaLnBrk="1" hangingPunct="1"/>
              <a:t>34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2D5E265-2F55-47A3-B29C-E0987EE1E5F4}" type="slidenum">
              <a:rPr lang="en-US" altLang="ja-JP" smtClean="0"/>
              <a:pPr eaLnBrk="1" hangingPunct="1"/>
              <a:t>37</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743C6D3-0B2A-40CA-833C-8309EFC92291}" type="slidenum">
              <a:rPr lang="en-US" altLang="ja-JP" smtClean="0"/>
              <a:pPr eaLnBrk="1" hangingPunct="1"/>
              <a:t>38</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33B6D08-2D77-4B3B-9428-4AA39307D1BB}" type="slidenum">
              <a:rPr lang="en-US" altLang="ja-JP" smtClean="0"/>
              <a:pPr eaLnBrk="1" hangingPunct="1"/>
              <a:t>39</a:t>
            </a:fld>
            <a:endParaRPr lang="en-US" altLang="ja-JP"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B1E50F2-41B6-4358-B7E7-0230549268F9}" type="slidenum">
              <a:rPr lang="en-US" altLang="ja-JP" smtClean="0"/>
              <a:pPr eaLnBrk="1" hangingPunct="1"/>
              <a:t>40</a:t>
            </a:fld>
            <a:endParaRPr lang="en-US" altLang="ja-JP"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xfrm>
            <a:off x="920750" y="747713"/>
            <a:ext cx="4965700" cy="3724275"/>
          </a:xfrm>
          <a:ln/>
        </p:spPr>
      </p:sp>
      <p:sp>
        <p:nvSpPr>
          <p:cNvPr id="93187" name="ノート プレースホルダ 2"/>
          <p:cNvSpPr>
            <a:spLocks noGrp="1"/>
          </p:cNvSpPr>
          <p:nvPr>
            <p:ph type="body" idx="1"/>
          </p:nvPr>
        </p:nvSpPr>
        <p:spPr>
          <a:noFill/>
          <a:ln/>
        </p:spPr>
        <p:txBody>
          <a:bodyPr/>
          <a:lstStyle/>
          <a:p>
            <a:endParaRPr lang="ja-JP" altLang="en-US" smtClean="0">
              <a:latin typeface="Times New Roman" pitchFamily="18" charset="0"/>
            </a:endParaRPr>
          </a:p>
        </p:txBody>
      </p:sp>
      <p:sp>
        <p:nvSpPr>
          <p:cNvPr id="93188" name="日付プレースホルダ 3"/>
          <p:cNvSpPr>
            <a:spLocks noGrp="1"/>
          </p:cNvSpPr>
          <p:nvPr>
            <p:ph type="dt" sz="quarter" idx="1"/>
          </p:nvPr>
        </p:nvSpPr>
        <p:spPr>
          <a:noFill/>
          <a:ln>
            <a:round/>
          </a:ln>
        </p:spPr>
        <p:txBody>
          <a:bodyPr/>
          <a:lstStyle/>
          <a:p>
            <a:pPr defTabSz="447675" hangingPunct="0">
              <a:buFont typeface="Times New Roman" pitchFamily="18" charset="0"/>
              <a:buNone/>
              <a:tabLst>
                <a:tab pos="666750" algn="l"/>
                <a:tab pos="1336675" algn="l"/>
                <a:tab pos="2006600" algn="l"/>
                <a:tab pos="2676525" algn="l"/>
              </a:tabLst>
            </a:pPr>
            <a:endParaRPr kumimoji="0" lang="en-US" altLang="ja-JP" smtClean="0">
              <a:solidFill>
                <a:srgbClr val="000000"/>
              </a:solidFill>
              <a:latin typeface="Times New Roman" pitchFamily="18" charset="0"/>
              <a:ea typeface="ＭＳ Ｐ明朝" pitchFamily="18" charset="-128"/>
            </a:endParaRPr>
          </a:p>
        </p:txBody>
      </p:sp>
      <p:sp>
        <p:nvSpPr>
          <p:cNvPr id="93189" name="スライド番号プレースホルダ 4"/>
          <p:cNvSpPr>
            <a:spLocks noGrp="1"/>
          </p:cNvSpPr>
          <p:nvPr>
            <p:ph type="sldNum" sz="quarter" idx="5"/>
          </p:nvPr>
        </p:nvSpPr>
        <p:spPr>
          <a:noFill/>
          <a:ln>
            <a:round/>
          </a:ln>
        </p:spPr>
        <p:txBody>
          <a:bodyPr/>
          <a:lstStyle/>
          <a:p>
            <a:pPr defTabSz="447675" hangingPunct="0">
              <a:buFont typeface="Times New Roman" pitchFamily="18" charset="0"/>
              <a:buNone/>
              <a:tabLst>
                <a:tab pos="666750" algn="l"/>
                <a:tab pos="1336675" algn="l"/>
                <a:tab pos="2006600" algn="l"/>
                <a:tab pos="2676525" algn="l"/>
              </a:tabLst>
            </a:pPr>
            <a:fld id="{91307567-D3E9-4E8E-B6E1-3E176DA63F90}" type="slidenum">
              <a:rPr kumimoji="0" lang="en-US" altLang="ja-JP" smtClean="0">
                <a:solidFill>
                  <a:srgbClr val="000000"/>
                </a:solidFill>
                <a:latin typeface="Times New Roman" pitchFamily="18" charset="0"/>
                <a:ea typeface="ＭＳ Ｐ明朝" pitchFamily="18" charset="-128"/>
              </a:rPr>
              <a:pPr defTabSz="447675" hangingPunct="0">
                <a:buFont typeface="Times New Roman" pitchFamily="18" charset="0"/>
                <a:buNone/>
                <a:tabLst>
                  <a:tab pos="666750" algn="l"/>
                  <a:tab pos="1336675" algn="l"/>
                  <a:tab pos="2006600" algn="l"/>
                  <a:tab pos="2676525" algn="l"/>
                </a:tabLst>
              </a:pPr>
              <a:t>6</a:t>
            </a:fld>
            <a:endParaRPr kumimoji="0" lang="en-US" altLang="ja-JP" smtClean="0">
              <a:solidFill>
                <a:srgbClr val="000000"/>
              </a:solidFill>
              <a:latin typeface="Times New Roman" pitchFamily="18" charset="0"/>
              <a:ea typeface="ＭＳ Ｐ明朝" pitchFamily="1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034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C1FA70C-9616-4253-AA04-EA81B0B7CF40}" type="slidenum">
              <a:rPr lang="en-US" altLang="ja-JP" smtClean="0"/>
              <a:pPr eaLnBrk="1" hangingPunct="1"/>
              <a:t>42</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p:cNvSpPr>
            <a:spLocks noGrp="1" noRot="1" noChangeAspect="1" noTextEdit="1"/>
          </p:cNvSpPr>
          <p:nvPr>
            <p:ph type="sldImg"/>
          </p:nvPr>
        </p:nvSpPr>
        <p:spPr>
          <a:ln/>
        </p:spPr>
      </p:sp>
      <p:sp>
        <p:nvSpPr>
          <p:cNvPr id="1249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249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FC503F4-6B93-4819-8719-63C83F8A688B}" type="slidenum">
              <a:rPr lang="en-US" altLang="ja-JP" smtClean="0"/>
              <a:pPr eaLnBrk="1" hangingPunct="1"/>
              <a:t>45</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259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259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F3E6359-2BF8-40B9-AD83-00F9DF781F67}" type="slidenum">
              <a:rPr lang="en-US" altLang="ja-JP" smtClean="0"/>
              <a:pPr eaLnBrk="1" hangingPunct="1"/>
              <a:t>46</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026EF22-29D8-413A-BC1E-7C180C0BC4D0}" type="slidenum">
              <a:rPr lang="en-US" altLang="ja-JP" smtClean="0"/>
              <a:pPr eaLnBrk="1" hangingPunct="1"/>
              <a:t>47</a:t>
            </a:fld>
            <a:endParaRPr lang="en-US" altLang="ja-JP"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ln/>
        </p:spPr>
      </p:sp>
      <p:sp>
        <p:nvSpPr>
          <p:cNvPr id="849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8499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E509C0D-E92A-4EA2-B0CC-A77870B0E79C}" type="slidenum">
              <a:rPr lang="en-US" altLang="ja-JP" smtClean="0"/>
              <a:pPr eaLnBrk="1" hangingPunct="1"/>
              <a:t>57</a:t>
            </a:fld>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72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B461497-70EE-498F-B138-61FDB149B9B2}" type="slidenum">
              <a:rPr lang="en-US" altLang="ja-JP" smtClean="0"/>
              <a:pPr eaLnBrk="1" hangingPunct="1"/>
              <a:t>58</a:t>
            </a:fld>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a:ln/>
        </p:spPr>
      </p:sp>
      <p:sp>
        <p:nvSpPr>
          <p:cNvPr id="138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82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CB73A02-C8EF-4385-A77B-E7BB0AC4EF4C}" type="slidenum">
              <a:rPr lang="en-US" altLang="ja-JP" smtClean="0"/>
              <a:pPr eaLnBrk="1" hangingPunct="1"/>
              <a:t>59</a:t>
            </a:fld>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17619" indent="-276007" eaLnBrk="0" hangingPunct="0">
              <a:defRPr kumimoji="1">
                <a:solidFill>
                  <a:schemeClr val="tx1"/>
                </a:solidFill>
                <a:latin typeface="Arial" charset="0"/>
                <a:ea typeface="ＭＳ Ｐゴシック" charset="-128"/>
              </a:defRPr>
            </a:lvl2pPr>
            <a:lvl3pPr marL="1104030" indent="-220806" eaLnBrk="0" hangingPunct="0">
              <a:defRPr kumimoji="1">
                <a:solidFill>
                  <a:schemeClr val="tx1"/>
                </a:solidFill>
                <a:latin typeface="Arial" charset="0"/>
                <a:ea typeface="ＭＳ Ｐゴシック" charset="-128"/>
              </a:defRPr>
            </a:lvl3pPr>
            <a:lvl4pPr marL="1545642" indent="-220806" eaLnBrk="0" hangingPunct="0">
              <a:defRPr kumimoji="1">
                <a:solidFill>
                  <a:schemeClr val="tx1"/>
                </a:solidFill>
                <a:latin typeface="Arial" charset="0"/>
                <a:ea typeface="ＭＳ Ｐゴシック" charset="-128"/>
              </a:defRPr>
            </a:lvl4pPr>
            <a:lvl5pPr marL="1987253" indent="-220806" eaLnBrk="0" hangingPunct="0">
              <a:defRPr kumimoji="1">
                <a:solidFill>
                  <a:schemeClr val="tx1"/>
                </a:solidFill>
                <a:latin typeface="Arial" charset="0"/>
                <a:ea typeface="ＭＳ Ｐゴシック" charset="-128"/>
              </a:defRPr>
            </a:lvl5pPr>
            <a:lvl6pPr marL="2428865" indent="-220806" eaLnBrk="0" fontAlgn="base" hangingPunct="0">
              <a:spcBef>
                <a:spcPct val="0"/>
              </a:spcBef>
              <a:spcAft>
                <a:spcPct val="0"/>
              </a:spcAft>
              <a:defRPr kumimoji="1">
                <a:solidFill>
                  <a:schemeClr val="tx1"/>
                </a:solidFill>
                <a:latin typeface="Arial" charset="0"/>
                <a:ea typeface="ＭＳ Ｐゴシック" charset="-128"/>
              </a:defRPr>
            </a:lvl6pPr>
            <a:lvl7pPr marL="2870478" indent="-220806" eaLnBrk="0" fontAlgn="base" hangingPunct="0">
              <a:spcBef>
                <a:spcPct val="0"/>
              </a:spcBef>
              <a:spcAft>
                <a:spcPct val="0"/>
              </a:spcAft>
              <a:defRPr kumimoji="1">
                <a:solidFill>
                  <a:schemeClr val="tx1"/>
                </a:solidFill>
                <a:latin typeface="Arial" charset="0"/>
                <a:ea typeface="ＭＳ Ｐゴシック" charset="-128"/>
              </a:defRPr>
            </a:lvl7pPr>
            <a:lvl8pPr marL="3312089" indent="-220806" eaLnBrk="0" fontAlgn="base" hangingPunct="0">
              <a:spcBef>
                <a:spcPct val="0"/>
              </a:spcBef>
              <a:spcAft>
                <a:spcPct val="0"/>
              </a:spcAft>
              <a:defRPr kumimoji="1">
                <a:solidFill>
                  <a:schemeClr val="tx1"/>
                </a:solidFill>
                <a:latin typeface="Arial" charset="0"/>
                <a:ea typeface="ＭＳ Ｐゴシック" charset="-128"/>
              </a:defRPr>
            </a:lvl8pPr>
            <a:lvl9pPr marL="3753701" indent="-220806"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CA9E611-3207-4ED1-BBD7-B452CA5D29E3}" type="slidenum">
              <a:rPr lang="en-US" altLang="ja-JP" smtClean="0"/>
              <a:pPr eaLnBrk="1" hangingPunct="1"/>
              <a:t>60</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44B4BAC-A9CC-4C11-8424-DC436A123AA0}" type="slidenum">
              <a:rPr lang="en-US" altLang="ja-JP" smtClean="0"/>
              <a:pPr eaLnBrk="1" hangingPunct="1"/>
              <a:t>14</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DBF176F-FF79-4704-A60D-4E7C6DF0042E}" type="slidenum">
              <a:rPr lang="en-US" altLang="ja-JP" smtClean="0"/>
              <a:pPr eaLnBrk="1" hangingPunct="1"/>
              <a:t>17</a:t>
            </a:fld>
            <a:endParaRPr lang="en-US" altLang="ja-JP"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A5639A4-8A7F-4A88-8AD4-F2460C8C05FA}" type="slidenum">
              <a:rPr lang="en-US" altLang="ja-JP" smtClean="0"/>
              <a:pPr eaLnBrk="1" hangingPunct="1"/>
              <a:t>18</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Times New Roman" pitchFamily="18" charset="0"/>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Times New Roman" pitchFamily="18" charset="0"/>
                <a:ea typeface="ＭＳ Ｐゴシック" pitchFamily="50" charset="-128"/>
              </a:defRPr>
            </a:lvl1pPr>
            <a:lvl2pPr marL="742950" indent="-285750" eaLnBrk="0" hangingPunct="0">
              <a:defRPr kumimoji="1" sz="2800" b="1">
                <a:solidFill>
                  <a:schemeClr val="tx1"/>
                </a:solidFill>
                <a:latin typeface="Times New Roman" pitchFamily="18" charset="0"/>
                <a:ea typeface="ＭＳ Ｐゴシック" pitchFamily="50" charset="-128"/>
              </a:defRPr>
            </a:lvl2pPr>
            <a:lvl3pPr marL="1143000" indent="-228600" eaLnBrk="0" hangingPunct="0">
              <a:defRPr kumimoji="1" sz="2800" b="1">
                <a:solidFill>
                  <a:schemeClr val="tx1"/>
                </a:solidFill>
                <a:latin typeface="Times New Roman" pitchFamily="18" charset="0"/>
                <a:ea typeface="ＭＳ Ｐゴシック" pitchFamily="50" charset="-128"/>
              </a:defRPr>
            </a:lvl3pPr>
            <a:lvl4pPr marL="1600200" indent="-228600" eaLnBrk="0" hangingPunct="0">
              <a:defRPr kumimoji="1" sz="2800" b="1">
                <a:solidFill>
                  <a:schemeClr val="tx1"/>
                </a:solidFill>
                <a:latin typeface="Times New Roman" pitchFamily="18" charset="0"/>
                <a:ea typeface="ＭＳ Ｐゴシック" pitchFamily="50" charset="-128"/>
              </a:defRPr>
            </a:lvl4pPr>
            <a:lvl5pPr marL="2057400" indent="-228600" eaLnBrk="0" hangingPunct="0">
              <a:defRPr kumimoji="1" sz="2800" b="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9pPr>
          </a:lstStyle>
          <a:p>
            <a:pPr eaLnBrk="1" hangingPunct="1"/>
            <a:fld id="{B1FFD9F2-6BE4-43FE-BEAF-903BA785D5EA}" type="slidenum">
              <a:rPr lang="en-US" altLang="ja-JP" sz="1200" smtClean="0"/>
              <a:pPr eaLnBrk="1" hangingPunct="1"/>
              <a:t>23</a:t>
            </a:fld>
            <a:endParaRPr lang="en-US" altLang="ja-JP"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Times New Roman" pitchFamily="18" charset="0"/>
              <a:ea typeface="ＭＳ Ｐ明朝" charset="-128"/>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Times New Roman" pitchFamily="18" charset="0"/>
                <a:ea typeface="ＭＳ Ｐゴシック" charset="-128"/>
              </a:defRPr>
            </a:lvl1pPr>
            <a:lvl2pPr marL="742950" indent="-285750" eaLnBrk="0" hangingPunct="0">
              <a:defRPr kumimoji="1" sz="2800" b="1">
                <a:solidFill>
                  <a:schemeClr val="tx1"/>
                </a:solidFill>
                <a:latin typeface="Times New Roman" pitchFamily="18" charset="0"/>
                <a:ea typeface="ＭＳ Ｐゴシック" charset="-128"/>
              </a:defRPr>
            </a:lvl2pPr>
            <a:lvl3pPr marL="1143000" indent="-228600" eaLnBrk="0" hangingPunct="0">
              <a:defRPr kumimoji="1" sz="2800" b="1">
                <a:solidFill>
                  <a:schemeClr val="tx1"/>
                </a:solidFill>
                <a:latin typeface="Times New Roman" pitchFamily="18" charset="0"/>
                <a:ea typeface="ＭＳ Ｐゴシック" charset="-128"/>
              </a:defRPr>
            </a:lvl3pPr>
            <a:lvl4pPr marL="1600200" indent="-228600" eaLnBrk="0" hangingPunct="0">
              <a:defRPr kumimoji="1" sz="2800" b="1">
                <a:solidFill>
                  <a:schemeClr val="tx1"/>
                </a:solidFill>
                <a:latin typeface="Times New Roman" pitchFamily="18" charset="0"/>
                <a:ea typeface="ＭＳ Ｐゴシック" charset="-128"/>
              </a:defRPr>
            </a:lvl4pPr>
            <a:lvl5pPr marL="2057400" indent="-228600" eaLnBrk="0" hangingPunct="0">
              <a:defRPr kumimoji="1" sz="2800" b="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9pPr>
          </a:lstStyle>
          <a:p>
            <a:pPr eaLnBrk="1" hangingPunct="1"/>
            <a:fld id="{F2ECA5A0-E759-47D9-ABBF-DB6125256393}" type="slidenum">
              <a:rPr lang="en-US" altLang="ja-JP" sz="1200" smtClean="0"/>
              <a:pPr eaLnBrk="1" hangingPunct="1"/>
              <a:t>25</a:t>
            </a:fld>
            <a:endParaRPr lang="en-US" altLang="ja-JP"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1726B69-BC40-4034-BCCD-3455DC63DEC2}" type="slidenum">
              <a:rPr lang="en-US" altLang="ja-JP" smtClean="0"/>
              <a:pPr eaLnBrk="1" hangingPunct="1"/>
              <a:t>26</a:t>
            </a:fld>
            <a:endParaRPr lang="en-US" altLang="ja-JP" smtClean="0"/>
          </a:p>
        </p:txBody>
      </p:sp>
      <p:sp>
        <p:nvSpPr>
          <p:cNvPr id="29699" name="Rectangle 2"/>
          <p:cNvSpPr>
            <a:spLocks noGrp="1" noRot="1" noChangeAspect="1" noChangeArrowheads="1" noTextEdit="1"/>
          </p:cNvSpPr>
          <p:nvPr>
            <p:ph type="sldImg"/>
          </p:nvPr>
        </p:nvSpPr>
        <p:spPr>
          <a:xfrm>
            <a:off x="922338" y="747713"/>
            <a:ext cx="4965700" cy="3724275"/>
          </a:xfrm>
          <a:ln/>
        </p:spPr>
      </p:sp>
      <p:sp>
        <p:nvSpPr>
          <p:cNvPr id="29700" name="Rectangle 3"/>
          <p:cNvSpPr>
            <a:spLocks noGrp="1" noChangeArrowheads="1"/>
          </p:cNvSpPr>
          <p:nvPr>
            <p:ph type="body" idx="1"/>
          </p:nvPr>
        </p:nvSpPr>
        <p:spPr>
          <a:xfrm>
            <a:off x="682625" y="4721225"/>
            <a:ext cx="5440363"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kumimoji="1">
                <a:solidFill>
                  <a:schemeClr val="tx1"/>
                </a:solidFill>
                <a:latin typeface="Arial" charset="0"/>
                <a:ea typeface="ＭＳ Ｐゴシック" charset="-128"/>
              </a:defRPr>
            </a:lvl1pPr>
            <a:lvl2pPr marL="742950" indent="-285750" defTabSz="957263" eaLnBrk="0" hangingPunct="0">
              <a:defRPr kumimoji="1">
                <a:solidFill>
                  <a:schemeClr val="tx1"/>
                </a:solidFill>
                <a:latin typeface="Arial" charset="0"/>
                <a:ea typeface="ＭＳ Ｐゴシック" charset="-128"/>
              </a:defRPr>
            </a:lvl2pPr>
            <a:lvl3pPr marL="1143000" indent="-228600" defTabSz="957263" eaLnBrk="0" hangingPunct="0">
              <a:defRPr kumimoji="1">
                <a:solidFill>
                  <a:schemeClr val="tx1"/>
                </a:solidFill>
                <a:latin typeface="Arial" charset="0"/>
                <a:ea typeface="ＭＳ Ｐゴシック" charset="-128"/>
              </a:defRPr>
            </a:lvl3pPr>
            <a:lvl4pPr marL="1600200" indent="-228600" defTabSz="957263" eaLnBrk="0" hangingPunct="0">
              <a:defRPr kumimoji="1">
                <a:solidFill>
                  <a:schemeClr val="tx1"/>
                </a:solidFill>
                <a:latin typeface="Arial" charset="0"/>
                <a:ea typeface="ＭＳ Ｐゴシック" charset="-128"/>
              </a:defRPr>
            </a:lvl4pPr>
            <a:lvl5pPr marL="2057400" indent="-228600" defTabSz="957263" eaLnBrk="0" hangingPunct="0">
              <a:defRPr kumimoji="1">
                <a:solidFill>
                  <a:schemeClr val="tx1"/>
                </a:solidFill>
                <a:latin typeface="Arial"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17B6954-D7ED-4B58-8868-6C3CCA5C4D0B}" type="slidenum">
              <a:rPr lang="en-US" altLang="ja-JP" smtClean="0"/>
              <a:pPr eaLnBrk="1" hangingPunct="1"/>
              <a:t>27</a:t>
            </a:fld>
            <a:endParaRPr lang="en-US" altLang="ja-JP" smtClean="0"/>
          </a:p>
        </p:txBody>
      </p:sp>
      <p:sp>
        <p:nvSpPr>
          <p:cNvPr id="30723" name="Rectangle 2"/>
          <p:cNvSpPr>
            <a:spLocks noGrp="1" noRot="1" noChangeAspect="1" noChangeArrowheads="1" noTextEdit="1"/>
          </p:cNvSpPr>
          <p:nvPr>
            <p:ph type="sldImg"/>
          </p:nvPr>
        </p:nvSpPr>
        <p:spPr>
          <a:xfrm>
            <a:off x="919163" y="747713"/>
            <a:ext cx="4967287" cy="3725862"/>
          </a:xfrm>
          <a:ln/>
        </p:spPr>
      </p:sp>
      <p:sp>
        <p:nvSpPr>
          <p:cNvPr id="30724" name="Rectangle 3"/>
          <p:cNvSpPr>
            <a:spLocks noGrp="1" noChangeArrowheads="1"/>
          </p:cNvSpPr>
          <p:nvPr>
            <p:ph type="body" idx="1"/>
          </p:nvPr>
        </p:nvSpPr>
        <p:spPr>
          <a:xfrm>
            <a:off x="681038" y="4721225"/>
            <a:ext cx="5443537"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229514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83662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417460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6"/>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91"/>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p:txBody>
          <a:bodyPr/>
          <a:lstStyle>
            <a:lvl1pPr>
              <a:defRPr/>
            </a:lvl1pPr>
          </a:lstStyle>
          <a:p>
            <a:pPr>
              <a:defRPr/>
            </a:pPr>
            <a:fld id="{F68DEDEC-0E3F-4D55-B323-AF19ECA519A6}" type="datetime1">
              <a:rPr lang="ja-JP" altLang="en-US"/>
              <a:pPr>
                <a:defRPr/>
              </a:pPr>
              <a:t>2013/9/16</a:t>
            </a:fld>
            <a:endParaRPr lang="en-US" altLang="ja-JP"/>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E607ED12-F233-4680-BF26-48285FFF917C}" type="slidenum">
              <a:rPr lang="en-US" altLang="ja-JP"/>
              <a:pPr>
                <a:defRPr/>
              </a:pPr>
              <a:t>‹#›</a:t>
            </a:fld>
            <a:endParaRPr lang="en-US" altLang="ja-JP"/>
          </a:p>
        </p:txBody>
      </p:sp>
    </p:spTree>
    <p:extLst>
      <p:ext uri="{BB962C8B-B14F-4D97-AF65-F5344CB8AC3E}">
        <p14:creationId xmlns:p14="http://schemas.microsoft.com/office/powerpoint/2010/main" val="372793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60244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215749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341439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111827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374222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18007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15359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09B191-F3A7-40F6-9ABF-D9A331ED5A66}" type="datetimeFigureOut">
              <a:rPr kumimoji="1" lang="ja-JP" altLang="en-US" smtClean="0"/>
              <a:t>2013/9/16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124668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9B191-F3A7-40F6-9ABF-D9A331ED5A66}" type="datetimeFigureOut">
              <a:rPr kumimoji="1" lang="ja-JP" altLang="en-US" smtClean="0"/>
              <a:t>2013/9/16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1AC50-5B50-450B-8CE8-7A62C86C16A4}" type="slidenum">
              <a:rPr kumimoji="1" lang="ja-JP" altLang="en-US" smtClean="0"/>
              <a:t>‹#›</a:t>
            </a:fld>
            <a:endParaRPr kumimoji="1" lang="ja-JP" altLang="en-US"/>
          </a:p>
        </p:txBody>
      </p:sp>
    </p:spTree>
    <p:extLst>
      <p:ext uri="{BB962C8B-B14F-4D97-AF65-F5344CB8AC3E}">
        <p14:creationId xmlns:p14="http://schemas.microsoft.com/office/powerpoint/2010/main" val="181418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AKzcvmM47TY&amp;feature=relat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Microsoft_Excel_97-2003_Worksheet1.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youtube.com/watch?v=Rv-31CgLGE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p2.blogger.com/_4rRPm4Z8-XI/R1P6s7dSg3I/AAAAAAAAADI/HWKoR_Tboo8/s1600-R/ConcreteFlower.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hokkorimura.com/"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onomachi.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762651"/>
            <a:ext cx="5976664" cy="1470025"/>
          </a:xfrm>
        </p:spPr>
        <p:txBody>
          <a:bodyPr/>
          <a:lstStyle/>
          <a:p>
            <a:r>
              <a:rPr kumimoji="1" lang="ja-JP" altLang="en-US" dirty="0" smtClean="0"/>
              <a:t>立ち直りについて考える</a:t>
            </a:r>
            <a:endParaRPr kumimoji="1" lang="ja-JP" altLang="en-US" dirty="0"/>
          </a:p>
        </p:txBody>
      </p:sp>
      <p:sp>
        <p:nvSpPr>
          <p:cNvPr id="3" name="サブタイトル 2"/>
          <p:cNvSpPr>
            <a:spLocks noGrp="1"/>
          </p:cNvSpPr>
          <p:nvPr>
            <p:ph type="subTitle" idx="1"/>
          </p:nvPr>
        </p:nvSpPr>
        <p:spPr>
          <a:xfrm>
            <a:off x="76968" y="4005064"/>
            <a:ext cx="6400800" cy="1752600"/>
          </a:xfrm>
        </p:spPr>
        <p:txBody>
          <a:bodyPr anchor="ctr"/>
          <a:lstStyle/>
          <a:p>
            <a:r>
              <a:rPr lang="ja-JP" altLang="en-US" dirty="0"/>
              <a:t>津　富　　宏　静岡県立大学</a:t>
            </a:r>
          </a:p>
          <a:p>
            <a:r>
              <a:rPr lang="en-US" altLang="ja-JP" dirty="0" smtClean="0"/>
              <a:t>tsutomi@u-shizuoka-ken.ac.jp</a:t>
            </a:r>
            <a:endParaRPr kumimoji="1" lang="ja-JP" altLang="en-US" dirty="0"/>
          </a:p>
        </p:txBody>
      </p:sp>
      <p:pic>
        <p:nvPicPr>
          <p:cNvPr id="4" name="Picture 10" descr="http://www.hanmoto.com/bd/img/image.php/978-4-7503-3846-0.jpg?width=500&amp;image=/bd/img/7503/978-4-7503-38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97585"/>
            <a:ext cx="258904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70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n-ea"/>
              </a:rPr>
              <a:t>Scared </a:t>
            </a:r>
            <a:r>
              <a:rPr lang="en-US" altLang="ja-JP" dirty="0" smtClean="0">
                <a:latin typeface="+mn-ea"/>
              </a:rPr>
              <a:t>Straight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smtClean="0">
                <a:latin typeface="+mn-ea"/>
                <a:hlinkClick r:id="rId2"/>
              </a:rPr>
              <a:t>http</a:t>
            </a:r>
            <a:r>
              <a:rPr lang="en-US" altLang="ja-JP" sz="3600" dirty="0">
                <a:latin typeface="+mn-ea"/>
                <a:hlinkClick r:id="rId2"/>
              </a:rPr>
              <a:t>://</a:t>
            </a:r>
            <a:r>
              <a:rPr lang="en-US" altLang="ja-JP" sz="3600" dirty="0" smtClean="0">
                <a:latin typeface="+mn-ea"/>
                <a:hlinkClick r:id="rId2"/>
              </a:rPr>
              <a:t>www.youtube.com/watch?v=AKzcvmM47TY&amp;feature=related</a:t>
            </a:r>
            <a:endParaRPr lang="en-US" altLang="ja-JP" sz="3600" dirty="0" smtClean="0">
              <a:latin typeface="+mn-ea"/>
            </a:endParaRPr>
          </a:p>
          <a:p>
            <a:endParaRPr lang="en-US" altLang="ja-JP" sz="3600" dirty="0" smtClean="0">
              <a:latin typeface="+mn-ea"/>
            </a:endParaRPr>
          </a:p>
          <a:p>
            <a:r>
              <a:rPr lang="en-US" altLang="ja-JP" sz="3600" dirty="0" smtClean="0">
                <a:latin typeface="+mn-ea"/>
              </a:rPr>
              <a:t>Scared </a:t>
            </a:r>
            <a:r>
              <a:rPr lang="en-US" altLang="ja-JP" sz="3600" dirty="0" smtClean="0">
                <a:latin typeface="+mn-ea"/>
              </a:rPr>
              <a:t>Straight</a:t>
            </a:r>
            <a:r>
              <a:rPr lang="ja-JP" altLang="en-US" sz="3600" dirty="0" smtClean="0">
                <a:latin typeface="+mn-ea"/>
              </a:rPr>
              <a:t>は、</a:t>
            </a:r>
            <a:r>
              <a:rPr lang="ja-JP" altLang="en-US" sz="3600" dirty="0" smtClean="0">
                <a:latin typeface="+mn-ea"/>
              </a:rPr>
              <a:t>逆効果である（非行化を促進する）ことが知られています。</a:t>
            </a:r>
            <a:endParaRPr lang="en-US" altLang="ja-JP" sz="3600" dirty="0" smtClean="0">
              <a:latin typeface="+mn-ea"/>
            </a:endParaRPr>
          </a:p>
          <a:p>
            <a:endParaRPr lang="en-US" altLang="ja-JP" sz="3600" dirty="0">
              <a:latin typeface="+mn-ea"/>
            </a:endParaRPr>
          </a:p>
          <a:p>
            <a:r>
              <a:rPr lang="ja-JP" altLang="en-US" sz="3600" dirty="0" smtClean="0">
                <a:latin typeface="+mn-ea"/>
              </a:rPr>
              <a:t>問　なぜ、逆効果</a:t>
            </a:r>
            <a:r>
              <a:rPr lang="ja-JP" altLang="en-US" sz="3600" dirty="0" smtClean="0">
                <a:latin typeface="+mn-ea"/>
              </a:rPr>
              <a:t>なのか</a:t>
            </a:r>
            <a:endParaRPr lang="en-US" altLang="ja-JP" sz="3600" dirty="0">
              <a:latin typeface="+mn-ea"/>
            </a:endParaRPr>
          </a:p>
          <a:p>
            <a:pPr lvl="1"/>
            <a:endParaRPr lang="en-US" altLang="ja-JP" sz="3200" dirty="0" smtClean="0">
              <a:latin typeface="+mn-ea"/>
            </a:endParaRPr>
          </a:p>
        </p:txBody>
      </p:sp>
    </p:spTree>
    <p:extLst>
      <p:ext uri="{BB962C8B-B14F-4D97-AF65-F5344CB8AC3E}">
        <p14:creationId xmlns:p14="http://schemas.microsoft.com/office/powerpoint/2010/main" val="2769791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4397474" cy="439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fontScale="90000"/>
          </a:bodyPr>
          <a:lstStyle/>
          <a:p>
            <a:r>
              <a:rPr kumimoji="1" lang="ja-JP" altLang="en-US" dirty="0" smtClean="0"/>
              <a:t>遵法性に関する</a:t>
            </a:r>
            <a:r>
              <a:rPr kumimoji="1" lang="en-US" altLang="ja-JP" dirty="0" smtClean="0"/>
              <a:t/>
            </a:r>
            <a:br>
              <a:rPr kumimoji="1" lang="en-US" altLang="ja-JP" dirty="0" smtClean="0"/>
            </a:br>
            <a:r>
              <a:rPr kumimoji="1" lang="ja-JP" altLang="en-US" dirty="0" smtClean="0"/>
              <a:t>内的ストーリーの書き換え</a:t>
            </a:r>
            <a:endParaRPr kumimoji="1" lang="ja-JP" altLang="en-US" dirty="0"/>
          </a:p>
        </p:txBody>
      </p:sp>
      <p:sp>
        <p:nvSpPr>
          <p:cNvPr id="3" name="コンテンツ プレースホルダー 2"/>
          <p:cNvSpPr>
            <a:spLocks noGrp="1"/>
          </p:cNvSpPr>
          <p:nvPr>
            <p:ph idx="1"/>
          </p:nvPr>
        </p:nvSpPr>
        <p:spPr>
          <a:xfrm>
            <a:off x="457200" y="1600200"/>
            <a:ext cx="5410944" cy="4525963"/>
          </a:xfrm>
        </p:spPr>
        <p:txBody>
          <a:bodyPr>
            <a:normAutofit fontScale="77500" lnSpcReduction="20000"/>
          </a:bodyPr>
          <a:lstStyle/>
          <a:p>
            <a:r>
              <a:rPr kumimoji="1" lang="ja-JP" altLang="en-US" dirty="0" smtClean="0">
                <a:latin typeface="+mn-ea"/>
              </a:rPr>
              <a:t>簡単なクイズをする。答えは、黒板に書いてあるが、紙で隠してある。</a:t>
            </a:r>
            <a:endParaRPr kumimoji="1" lang="en-US" altLang="ja-JP" dirty="0" smtClean="0">
              <a:latin typeface="+mn-ea"/>
            </a:endParaRPr>
          </a:p>
          <a:p>
            <a:pPr lvl="1"/>
            <a:r>
              <a:rPr lang="en-US" altLang="ja-JP" dirty="0">
                <a:latin typeface="+mn-ea"/>
              </a:rPr>
              <a:t>2</a:t>
            </a:r>
            <a:r>
              <a:rPr lang="ja-JP" altLang="en-US" dirty="0">
                <a:latin typeface="+mn-ea"/>
              </a:rPr>
              <a:t>種類</a:t>
            </a:r>
            <a:r>
              <a:rPr lang="ja-JP" altLang="en-US" dirty="0" smtClean="0">
                <a:latin typeface="+mn-ea"/>
              </a:rPr>
              <a:t>の指示がなされる</a:t>
            </a:r>
            <a:endParaRPr lang="en-US" altLang="ja-JP" dirty="0" smtClean="0">
              <a:latin typeface="+mn-ea"/>
            </a:endParaRPr>
          </a:p>
          <a:p>
            <a:pPr lvl="2"/>
            <a:r>
              <a:rPr kumimoji="1" lang="ja-JP" altLang="en-US" dirty="0" smtClean="0">
                <a:latin typeface="+mn-ea"/>
              </a:rPr>
              <a:t>カンニングをしないようにいわれる群</a:t>
            </a:r>
            <a:endParaRPr kumimoji="1" lang="en-US" altLang="ja-JP" dirty="0" smtClean="0">
              <a:latin typeface="+mn-ea"/>
            </a:endParaRPr>
          </a:p>
          <a:p>
            <a:pPr lvl="2"/>
            <a:r>
              <a:rPr lang="ja-JP" altLang="en-US" dirty="0" smtClean="0">
                <a:latin typeface="+mn-ea"/>
              </a:rPr>
              <a:t>何も言われない群</a:t>
            </a:r>
            <a:endParaRPr kumimoji="1" lang="en-US" altLang="ja-JP" dirty="0" smtClean="0">
              <a:latin typeface="+mn-ea"/>
            </a:endParaRPr>
          </a:p>
          <a:p>
            <a:r>
              <a:rPr kumimoji="1" lang="en-US" altLang="ja-JP" dirty="0" smtClean="0">
                <a:latin typeface="+mn-ea"/>
              </a:rPr>
              <a:t>1</a:t>
            </a:r>
            <a:r>
              <a:rPr kumimoji="1" lang="ja-JP" altLang="en-US" dirty="0" smtClean="0">
                <a:latin typeface="+mn-ea"/>
              </a:rPr>
              <a:t>週間ほどして、テストをする</a:t>
            </a:r>
            <a:r>
              <a:rPr lang="ja-JP" altLang="en-US" dirty="0">
                <a:latin typeface="+mn-ea"/>
              </a:rPr>
              <a:t>。</a:t>
            </a:r>
            <a:r>
              <a:rPr lang="ja-JP" altLang="en-US" dirty="0" smtClean="0">
                <a:latin typeface="+mn-ea"/>
              </a:rPr>
              <a:t>試験の際は、（不安でも）</a:t>
            </a:r>
            <a:r>
              <a:rPr kumimoji="1" lang="ja-JP" altLang="en-US" dirty="0" smtClean="0">
                <a:latin typeface="+mn-ea"/>
              </a:rPr>
              <a:t>前のページに戻ってやり直してはいけないと言われる。</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問１　どちらの群のほうが、前のページに戻るという「ずる」をしたか</a:t>
            </a:r>
            <a:endParaRPr kumimoji="1" lang="en-US" altLang="ja-JP" dirty="0" smtClean="0">
              <a:latin typeface="+mn-ea"/>
            </a:endParaRPr>
          </a:p>
          <a:p>
            <a:r>
              <a:rPr lang="ja-JP" altLang="en-US" dirty="0" smtClean="0">
                <a:latin typeface="+mn-ea"/>
              </a:rPr>
              <a:t>問２　なぜ</a:t>
            </a:r>
            <a:r>
              <a:rPr lang="ja-JP" altLang="en-US" dirty="0">
                <a:latin typeface="+mn-ea"/>
              </a:rPr>
              <a:t>そう</a:t>
            </a:r>
            <a:r>
              <a:rPr lang="ja-JP" altLang="en-US" dirty="0" smtClean="0">
                <a:latin typeface="+mn-ea"/>
              </a:rPr>
              <a:t>思う</a:t>
            </a:r>
            <a:r>
              <a:rPr lang="ja-JP" altLang="en-US" dirty="0">
                <a:latin typeface="+mn-ea"/>
              </a:rPr>
              <a:t>か</a:t>
            </a:r>
            <a:r>
              <a:rPr lang="ja-JP" altLang="en-US" dirty="0" smtClean="0">
                <a:latin typeface="+mn-ea"/>
              </a:rPr>
              <a:t>。</a:t>
            </a:r>
            <a:endParaRPr kumimoji="1" lang="en-US" altLang="ja-JP" dirty="0" smtClean="0">
              <a:latin typeface="+mn-ea"/>
            </a:endParaRPr>
          </a:p>
        </p:txBody>
      </p:sp>
    </p:spTree>
    <p:extLst>
      <p:ext uri="{BB962C8B-B14F-4D97-AF65-F5344CB8AC3E}">
        <p14:creationId xmlns:p14="http://schemas.microsoft.com/office/powerpoint/2010/main" val="3528985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原題</a:t>
            </a:r>
            <a:r>
              <a:rPr lang="ja-JP" altLang="en-US" dirty="0" smtClean="0"/>
              <a:t>は</a:t>
            </a:r>
            <a:r>
              <a:rPr lang="ja-JP" altLang="en-US" dirty="0"/>
              <a:t>、</a:t>
            </a:r>
            <a:r>
              <a:rPr kumimoji="1" lang="en-US" altLang="ja-JP" dirty="0" smtClean="0"/>
              <a:t>Making </a:t>
            </a:r>
            <a:r>
              <a:rPr kumimoji="1" lang="en-US" altLang="ja-JP" dirty="0" smtClean="0"/>
              <a:t>Good</a:t>
            </a:r>
            <a:endParaRPr kumimoji="1" lang="ja-JP" altLang="en-US" dirty="0"/>
          </a:p>
        </p:txBody>
      </p:sp>
      <p:sp>
        <p:nvSpPr>
          <p:cNvPr id="3" name="コンテンツ プレースホルダー 2"/>
          <p:cNvSpPr>
            <a:spLocks noGrp="1"/>
          </p:cNvSpPr>
          <p:nvPr>
            <p:ph idx="1"/>
          </p:nvPr>
        </p:nvSpPr>
        <p:spPr>
          <a:xfrm>
            <a:off x="457200" y="1600200"/>
            <a:ext cx="5770984" cy="4525963"/>
          </a:xfrm>
        </p:spPr>
        <p:txBody>
          <a:bodyPr anchor="ctr">
            <a:normAutofit lnSpcReduction="10000"/>
          </a:bodyPr>
          <a:lstStyle/>
          <a:p>
            <a:r>
              <a:rPr lang="ja-JP" altLang="en-US" dirty="0" smtClean="0"/>
              <a:t>更生</a:t>
            </a:r>
            <a:r>
              <a:rPr lang="ja-JP" altLang="en-US" dirty="0" smtClean="0"/>
              <a:t>（</a:t>
            </a:r>
            <a:r>
              <a:rPr lang="en-US" altLang="ja-JP" dirty="0" smtClean="0"/>
              <a:t>rehabilitation</a:t>
            </a:r>
            <a:r>
              <a:rPr lang="ja-JP" altLang="en-US" dirty="0" smtClean="0"/>
              <a:t>）</a:t>
            </a:r>
            <a:r>
              <a:rPr lang="ja-JP" altLang="en-US" dirty="0"/>
              <a:t>では</a:t>
            </a:r>
            <a:r>
              <a:rPr lang="ja-JP" altLang="en-US" dirty="0" smtClean="0"/>
              <a:t>ない</a:t>
            </a:r>
            <a:endParaRPr lang="en-US" altLang="ja-JP" dirty="0" smtClean="0"/>
          </a:p>
          <a:p>
            <a:r>
              <a:rPr lang="ja-JP" altLang="en-US" dirty="0" smtClean="0"/>
              <a:t>マルナ「</a:t>
            </a:r>
            <a:r>
              <a:rPr lang="ja-JP" altLang="en-US" dirty="0"/>
              <a:t>スポーツの試合でも、うまくいかなくって、敗色濃厚っていうこと</a:t>
            </a:r>
            <a:r>
              <a:rPr lang="ja-JP" altLang="en-US" dirty="0" smtClean="0"/>
              <a:t>がある</a:t>
            </a:r>
            <a:r>
              <a:rPr lang="ja-JP" altLang="en-US" dirty="0"/>
              <a:t>。そんなときに、負けている分を、何とか追いついたって感じさ</a:t>
            </a:r>
            <a:r>
              <a:rPr lang="ja-JP" altLang="en-US" dirty="0" smtClean="0"/>
              <a:t>。借り</a:t>
            </a:r>
            <a:r>
              <a:rPr lang="ja-JP" altLang="en-US" dirty="0"/>
              <a:t>を返したっていうか。</a:t>
            </a:r>
            <a:r>
              <a:rPr lang="ja-JP" altLang="en-US" dirty="0" smtClean="0"/>
              <a:t>」</a:t>
            </a:r>
            <a:r>
              <a:rPr lang="en-US" altLang="ja-JP" dirty="0"/>
              <a:t> </a:t>
            </a:r>
            <a:endParaRPr lang="en-US" altLang="ja-JP" dirty="0" smtClean="0"/>
          </a:p>
          <a:p>
            <a:r>
              <a:rPr lang="ja-JP" altLang="en-US" dirty="0" smtClean="0"/>
              <a:t>そして、私は「</a:t>
            </a:r>
            <a:r>
              <a:rPr lang="ja-JP" altLang="en-US" dirty="0"/>
              <a:t>やり直し」と</a:t>
            </a:r>
            <a:r>
              <a:rPr lang="ja-JP" altLang="en-US" dirty="0" smtClean="0"/>
              <a:t>訳した</a:t>
            </a:r>
            <a:endParaRPr kumimoji="1" lang="en-US" altLang="ja-JP" dirty="0" smtClean="0"/>
          </a:p>
        </p:txBody>
      </p:sp>
      <p:pic>
        <p:nvPicPr>
          <p:cNvPr id="4" name="Picture 10" descr="http://www.hanmoto.com/bd/img/image.php/978-4-7503-3846-0.jpg?width=500&amp;image=/bd/img/7503/978-4-7503-38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564904"/>
            <a:ext cx="2058403" cy="291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80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332656"/>
            <a:ext cx="8352928" cy="6192688"/>
          </a:xfrm>
        </p:spPr>
        <p:txBody>
          <a:bodyPr>
            <a:normAutofit/>
          </a:bodyPr>
          <a:lstStyle/>
          <a:p>
            <a:r>
              <a:rPr kumimoji="1" lang="ja-JP" altLang="en-US" dirty="0" smtClean="0"/>
              <a:t>今日の基礎概念</a:t>
            </a:r>
            <a:endParaRPr kumimoji="1" lang="ja-JP" altLang="en-US" dirty="0"/>
          </a:p>
        </p:txBody>
      </p:sp>
    </p:spTree>
    <p:extLst>
      <p:ext uri="{BB962C8B-B14F-4D97-AF65-F5344CB8AC3E}">
        <p14:creationId xmlns:p14="http://schemas.microsoft.com/office/powerpoint/2010/main" val="38975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B06DCCB-FB5C-413B-A1E4-3A1C1E66127A}" type="slidenum">
              <a:rPr lang="en-US" altLang="ja-JP" smtClean="0"/>
              <a:pPr eaLnBrk="1" hangingPunct="1"/>
              <a:t>14</a:t>
            </a:fld>
            <a:endParaRPr lang="en-US" altLang="ja-JP" smtClean="0"/>
          </a:p>
        </p:txBody>
      </p:sp>
      <p:sp>
        <p:nvSpPr>
          <p:cNvPr id="3075" name="Rectangle 2"/>
          <p:cNvSpPr>
            <a:spLocks noGrp="1" noChangeArrowheads="1"/>
          </p:cNvSpPr>
          <p:nvPr>
            <p:ph type="title"/>
          </p:nvPr>
        </p:nvSpPr>
        <p:spPr/>
        <p:txBody>
          <a:bodyPr/>
          <a:lstStyle/>
          <a:p>
            <a:pPr eaLnBrk="1" hangingPunct="1"/>
            <a:r>
              <a:rPr lang="ja-JP" altLang="en-US" dirty="0" smtClean="0">
                <a:latin typeface="+mn-ea"/>
                <a:ea typeface="+mn-ea"/>
              </a:rPr>
              <a:t>ポジティブ・シフト</a:t>
            </a:r>
          </a:p>
        </p:txBody>
      </p:sp>
      <p:sp>
        <p:nvSpPr>
          <p:cNvPr id="3076" name="正方形/長方形 1"/>
          <p:cNvSpPr>
            <a:spLocks noChangeArrowheads="1"/>
          </p:cNvSpPr>
          <p:nvPr/>
        </p:nvSpPr>
        <p:spPr bwMode="auto">
          <a:xfrm>
            <a:off x="866775" y="4076700"/>
            <a:ext cx="7124700" cy="142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1" algn="ctr" eaLnBrk="1" hangingPunct="1">
              <a:lnSpc>
                <a:spcPct val="90000"/>
              </a:lnSpc>
            </a:pPr>
            <a:r>
              <a:rPr lang="ja-JP" altLang="en-US" sz="2400"/>
              <a:t>心理学におけるポジティブ・サイコロジー</a:t>
            </a:r>
          </a:p>
          <a:p>
            <a:pPr lvl="1" algn="ctr" eaLnBrk="1" hangingPunct="1">
              <a:lnSpc>
                <a:spcPct val="90000"/>
              </a:lnSpc>
            </a:pPr>
            <a:r>
              <a:rPr lang="ja-JP" altLang="en-US" sz="2400"/>
              <a:t>発達科学における</a:t>
            </a:r>
            <a:r>
              <a:rPr lang="en-US" altLang="ja-JP" sz="2400"/>
              <a:t>resilience</a:t>
            </a:r>
            <a:r>
              <a:rPr lang="ja-JP" altLang="en-US" sz="2400"/>
              <a:t>への着目</a:t>
            </a:r>
          </a:p>
          <a:p>
            <a:pPr lvl="1" algn="ctr" eaLnBrk="1" hangingPunct="1">
              <a:lnSpc>
                <a:spcPct val="90000"/>
              </a:lnSpc>
            </a:pPr>
            <a:r>
              <a:rPr lang="ja-JP" altLang="en-US" sz="2400"/>
              <a:t>解決志向のブリーフセラピー</a:t>
            </a:r>
          </a:p>
          <a:p>
            <a:pPr lvl="1" algn="ctr" eaLnBrk="1" hangingPunct="1">
              <a:lnSpc>
                <a:spcPct val="90000"/>
              </a:lnSpc>
            </a:pPr>
            <a:r>
              <a:rPr lang="ja-JP" altLang="en-US" sz="2400"/>
              <a:t>組織開発における</a:t>
            </a:r>
            <a:r>
              <a:rPr lang="en-US" altLang="ja-JP" sz="2400"/>
              <a:t>AI</a:t>
            </a:r>
            <a:r>
              <a:rPr lang="ja-JP" altLang="en-US" sz="2400"/>
              <a:t>（</a:t>
            </a:r>
            <a:r>
              <a:rPr lang="en-US" altLang="ja-JP" sz="2400"/>
              <a:t>Appreciative</a:t>
            </a:r>
            <a:r>
              <a:rPr lang="ja-JP" altLang="en-US" sz="2400"/>
              <a:t> </a:t>
            </a:r>
            <a:r>
              <a:rPr lang="en-US" altLang="ja-JP" sz="2400"/>
              <a:t>Inquiry</a:t>
            </a:r>
            <a:r>
              <a:rPr lang="ja-JP" altLang="en-US" sz="2400"/>
              <a:t>）</a:t>
            </a:r>
          </a:p>
        </p:txBody>
      </p:sp>
      <p:sp>
        <p:nvSpPr>
          <p:cNvPr id="3077" name="正方形/長方形 2"/>
          <p:cNvSpPr>
            <a:spLocks noChangeArrowheads="1"/>
          </p:cNvSpPr>
          <p:nvPr/>
        </p:nvSpPr>
        <p:spPr bwMode="auto">
          <a:xfrm>
            <a:off x="719138" y="1592263"/>
            <a:ext cx="75612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0000"/>
              </a:lnSpc>
            </a:pPr>
            <a:r>
              <a:rPr lang="ja-JP" altLang="en-US" sz="3200"/>
              <a:t>対人援助科学において、物事のネガティブな側面に着目する問題解決アプローチではなく、物事のポジティブな側面に着目する変化志向アプローチへのパラダイムシフトが起きている。</a:t>
            </a:r>
          </a:p>
        </p:txBody>
      </p:sp>
      <p:sp>
        <p:nvSpPr>
          <p:cNvPr id="3079" name="正方形/長方形 8"/>
          <p:cNvSpPr>
            <a:spLocks noChangeArrowheads="1"/>
          </p:cNvSpPr>
          <p:nvPr/>
        </p:nvSpPr>
        <p:spPr bwMode="auto">
          <a:xfrm>
            <a:off x="866775" y="5861050"/>
            <a:ext cx="7124700" cy="423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1" algn="ctr" eaLnBrk="1" hangingPunct="1">
              <a:lnSpc>
                <a:spcPct val="90000"/>
              </a:lnSpc>
            </a:pPr>
            <a:r>
              <a:rPr lang="ja-JP" altLang="en-US" sz="2400"/>
              <a:t>精神医療における、ストレングスモデル</a:t>
            </a:r>
          </a:p>
        </p:txBody>
      </p:sp>
    </p:spTree>
    <p:extLst>
      <p:ext uri="{BB962C8B-B14F-4D97-AF65-F5344CB8AC3E}">
        <p14:creationId xmlns:p14="http://schemas.microsoft.com/office/powerpoint/2010/main" val="90681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リカバリー</a:t>
            </a:r>
            <a:endParaRPr kumimoji="1" lang="ja-JP" altLang="en-US" dirty="0"/>
          </a:p>
        </p:txBody>
      </p:sp>
      <p:sp>
        <p:nvSpPr>
          <p:cNvPr id="3" name="コンテンツ プレースホルダー 2"/>
          <p:cNvSpPr>
            <a:spLocks noGrp="1"/>
          </p:cNvSpPr>
          <p:nvPr>
            <p:ph idx="1"/>
          </p:nvPr>
        </p:nvSpPr>
        <p:spPr>
          <a:xfrm>
            <a:off x="390271" y="2276872"/>
            <a:ext cx="8229600" cy="4176464"/>
          </a:xfrm>
        </p:spPr>
        <p:txBody>
          <a:bodyPr anchor="ctr">
            <a:normAutofit fontScale="92500" lnSpcReduction="20000"/>
          </a:bodyPr>
          <a:lstStyle/>
          <a:p>
            <a:pPr marL="342900" lvl="1" indent="-342900">
              <a:buFont typeface="Arial" pitchFamily="34" charset="0"/>
              <a:buChar char="•"/>
            </a:pPr>
            <a:r>
              <a:rPr lang="ja-JP" altLang="en-US" sz="3200" dirty="0" smtClean="0"/>
              <a:t>人が精神疾患からもたらされた破局的な状況を乗り越えて成長するという、その人の人生における新しい意味と目的を発展させること（田中</a:t>
            </a:r>
            <a:r>
              <a:rPr lang="en-US" altLang="ja-JP" sz="3200" dirty="0" smtClean="0"/>
              <a:t>, 2010</a:t>
            </a:r>
            <a:r>
              <a:rPr lang="ja-JP" altLang="en-US" sz="3200" dirty="0" smtClean="0"/>
              <a:t>）</a:t>
            </a:r>
            <a:endParaRPr lang="en-US" altLang="ja-JP" sz="3200" dirty="0" smtClean="0"/>
          </a:p>
          <a:p>
            <a:pPr marL="342900" lvl="1" indent="-342900">
              <a:buFont typeface="Arial" pitchFamily="34" charset="0"/>
              <a:buChar char="•"/>
            </a:pPr>
            <a:r>
              <a:rPr lang="ja-JP" altLang="en-US" sz="3200" dirty="0" smtClean="0"/>
              <a:t>精神疾患を持ちながらも、自分らしい人生を取り戻し、充実した時間を生きること（リカバリーキャラバン隊）</a:t>
            </a:r>
            <a:endParaRPr lang="en-US" altLang="ja-JP" sz="3200" dirty="0" smtClean="0"/>
          </a:p>
          <a:p>
            <a:pPr marL="342900" lvl="1" indent="-342900">
              <a:buFont typeface="Arial" pitchFamily="34" charset="0"/>
              <a:buChar char="•"/>
            </a:pPr>
            <a:r>
              <a:rPr lang="ja-JP" altLang="en-US" sz="3200" dirty="0" smtClean="0"/>
              <a:t>精神障害のある人が、それぞれ、自分が求める生き方を主体的に追求すること（</a:t>
            </a:r>
            <a:r>
              <a:rPr lang="en-US" altLang="ja-JP" sz="3200" dirty="0" smtClean="0"/>
              <a:t>NHK</a:t>
            </a:r>
            <a:r>
              <a:rPr lang="ja-JP" altLang="en-US" sz="3200" dirty="0" smtClean="0"/>
              <a:t>　若者の心の病　情報室）</a:t>
            </a:r>
            <a:endParaRPr lang="en-US" altLang="ja-JP" sz="3200" dirty="0" smtClean="0"/>
          </a:p>
        </p:txBody>
      </p:sp>
      <p:sp>
        <p:nvSpPr>
          <p:cNvPr id="4" name="正方形/長方形 3"/>
          <p:cNvSpPr/>
          <p:nvPr/>
        </p:nvSpPr>
        <p:spPr>
          <a:xfrm>
            <a:off x="1259632" y="1518139"/>
            <a:ext cx="6490879" cy="523220"/>
          </a:xfrm>
          <a:prstGeom prst="rect">
            <a:avLst/>
          </a:prstGeom>
        </p:spPr>
        <p:txBody>
          <a:bodyPr wrap="none">
            <a:spAutoFit/>
          </a:bodyPr>
          <a:lstStyle/>
          <a:p>
            <a:r>
              <a:rPr lang="ja-JP" altLang="en-US" sz="2800" dirty="0"/>
              <a:t>病気を治すこと／病気が治ることではない</a:t>
            </a:r>
          </a:p>
        </p:txBody>
      </p:sp>
    </p:spTree>
    <p:extLst>
      <p:ext uri="{BB962C8B-B14F-4D97-AF65-F5344CB8AC3E}">
        <p14:creationId xmlns:p14="http://schemas.microsoft.com/office/powerpoint/2010/main" val="918161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リカバリー</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154" y="1628800"/>
            <a:ext cx="2282751" cy="368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http://ec2.images-amazon.com/images/I/41074YFVYY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887" y="1628800"/>
            <a:ext cx="3683488" cy="36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2"/>
          <p:cNvSpPr>
            <a:spLocks noChangeArrowheads="1"/>
          </p:cNvSpPr>
          <p:nvPr/>
        </p:nvSpPr>
        <p:spPr bwMode="auto">
          <a:xfrm>
            <a:off x="4910138" y="5577568"/>
            <a:ext cx="3836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t>マーク レーガン</a:t>
            </a:r>
            <a:r>
              <a:rPr lang="en-US" altLang="ja-JP" dirty="0"/>
              <a:t>『</a:t>
            </a:r>
            <a:r>
              <a:rPr lang="ja-JP" altLang="en-US" dirty="0"/>
              <a:t>ビレッジから学ぶリカバリーへの道</a:t>
            </a:r>
            <a:r>
              <a:rPr lang="en-US" altLang="ja-JP" dirty="0"/>
              <a:t>―</a:t>
            </a:r>
            <a:r>
              <a:rPr lang="ja-JP" altLang="en-US" dirty="0"/>
              <a:t>精神の病から立ち直ることを支援する</a:t>
            </a:r>
            <a:r>
              <a:rPr lang="en-US" altLang="ja-JP" dirty="0"/>
              <a:t>』</a:t>
            </a:r>
            <a:r>
              <a:rPr lang="ja-JP" altLang="en-US" dirty="0"/>
              <a:t>金剛出版</a:t>
            </a:r>
          </a:p>
        </p:txBody>
      </p:sp>
      <p:sp>
        <p:nvSpPr>
          <p:cNvPr id="4" name="正方形/長方形 3"/>
          <p:cNvSpPr/>
          <p:nvPr/>
        </p:nvSpPr>
        <p:spPr>
          <a:xfrm>
            <a:off x="517724" y="5650858"/>
            <a:ext cx="4031873" cy="369332"/>
          </a:xfrm>
          <a:prstGeom prst="rect">
            <a:avLst/>
          </a:prstGeom>
        </p:spPr>
        <p:txBody>
          <a:bodyPr wrap="none">
            <a:spAutoFit/>
          </a:bodyPr>
          <a:lstStyle/>
          <a:p>
            <a:r>
              <a:rPr lang="ja-JP" altLang="en-US" dirty="0"/>
              <a:t>野中猛</a:t>
            </a:r>
            <a:r>
              <a:rPr lang="en-US" altLang="ja-JP" dirty="0"/>
              <a:t>『</a:t>
            </a:r>
            <a:r>
              <a:rPr lang="ja-JP" altLang="en-US" dirty="0"/>
              <a:t>心の病　回復への道</a:t>
            </a:r>
            <a:r>
              <a:rPr lang="en-US" altLang="ja-JP" dirty="0"/>
              <a:t>』</a:t>
            </a:r>
            <a:r>
              <a:rPr lang="ja-JP" altLang="en-US" dirty="0"/>
              <a:t>岩波新書</a:t>
            </a:r>
          </a:p>
        </p:txBody>
      </p:sp>
    </p:spTree>
    <p:extLst>
      <p:ext uri="{BB962C8B-B14F-4D97-AF65-F5344CB8AC3E}">
        <p14:creationId xmlns:p14="http://schemas.microsoft.com/office/powerpoint/2010/main" val="3830493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11560" y="1628800"/>
            <a:ext cx="7920880" cy="4824536"/>
          </a:xfrm>
        </p:spPr>
        <p:txBody>
          <a:bodyPr anchor="ctr">
            <a:normAutofit/>
          </a:bodyPr>
          <a:lstStyle/>
          <a:p>
            <a:pPr eaLnBrk="1" hangingPunct="1">
              <a:lnSpc>
                <a:spcPct val="90000"/>
              </a:lnSpc>
            </a:pPr>
            <a:r>
              <a:rPr lang="ja-JP" altLang="en-US" dirty="0" smtClean="0"/>
              <a:t>偏見と差別によって、パワーが失われている状態を減らすこと</a:t>
            </a:r>
          </a:p>
          <a:p>
            <a:pPr lvl="1" eaLnBrk="1" hangingPunct="1">
              <a:lnSpc>
                <a:spcPct val="90000"/>
              </a:lnSpc>
            </a:pPr>
            <a:r>
              <a:rPr lang="ja-JP" altLang="en-US" sz="2000" dirty="0" smtClean="0"/>
              <a:t>偏見と差別を減らす</a:t>
            </a:r>
          </a:p>
          <a:p>
            <a:pPr lvl="1" eaLnBrk="1" hangingPunct="1">
              <a:lnSpc>
                <a:spcPct val="90000"/>
              </a:lnSpc>
            </a:pPr>
            <a:r>
              <a:rPr lang="ja-JP" altLang="en-US" sz="2000" dirty="0" smtClean="0"/>
              <a:t>偏見と差別があっても、パワーが失われないようにする</a:t>
            </a:r>
          </a:p>
          <a:p>
            <a:pPr eaLnBrk="1" hangingPunct="1">
              <a:lnSpc>
                <a:spcPct val="90000"/>
              </a:lnSpc>
            </a:pPr>
            <a:r>
              <a:rPr lang="ja-JP" altLang="en-US" dirty="0" smtClean="0"/>
              <a:t>エンパワメント</a:t>
            </a:r>
          </a:p>
          <a:p>
            <a:pPr lvl="1" eaLnBrk="1" hangingPunct="1">
              <a:lnSpc>
                <a:spcPct val="90000"/>
              </a:lnSpc>
            </a:pPr>
            <a:r>
              <a:rPr lang="ja-JP" altLang="en-US" sz="2000" dirty="0" smtClean="0"/>
              <a:t>当事者との一連の活動に携わるプロセス</a:t>
            </a:r>
          </a:p>
          <a:p>
            <a:pPr lvl="1" eaLnBrk="1" hangingPunct="1">
              <a:lnSpc>
                <a:spcPct val="90000"/>
              </a:lnSpc>
            </a:pPr>
            <a:r>
              <a:rPr lang="ja-JP" altLang="en-US" sz="2000" dirty="0" smtClean="0"/>
              <a:t>公民権運動に関わった、白人たち</a:t>
            </a:r>
          </a:p>
          <a:p>
            <a:pPr eaLnBrk="1" hangingPunct="1">
              <a:lnSpc>
                <a:spcPct val="90000"/>
              </a:lnSpc>
            </a:pPr>
            <a:r>
              <a:rPr lang="ja-JP" altLang="en-US" dirty="0" smtClean="0"/>
              <a:t>セルフ･エンパワメント</a:t>
            </a:r>
          </a:p>
          <a:p>
            <a:pPr lvl="1" eaLnBrk="1" hangingPunct="1">
              <a:lnSpc>
                <a:spcPct val="90000"/>
              </a:lnSpc>
            </a:pPr>
            <a:r>
              <a:rPr lang="ja-JP" altLang="en-US" sz="2000" dirty="0" smtClean="0"/>
              <a:t>当事者自身によるエンパワメント</a:t>
            </a:r>
          </a:p>
          <a:p>
            <a:pPr eaLnBrk="1" hangingPunct="1">
              <a:lnSpc>
                <a:spcPct val="90000"/>
              </a:lnSpc>
            </a:pPr>
            <a:r>
              <a:rPr lang="ja-JP" altLang="en-US" dirty="0" smtClean="0"/>
              <a:t>犯罪学で言えば、ラベリング論に基づくアプローチ</a:t>
            </a:r>
          </a:p>
        </p:txBody>
      </p:sp>
      <p:sp>
        <p:nvSpPr>
          <p:cNvPr id="28675"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437F75E-E869-434A-B000-FED2650B5B79}" type="slidenum">
              <a:rPr lang="en-US" altLang="ja-JP" smtClean="0"/>
              <a:pPr eaLnBrk="1" hangingPunct="1"/>
              <a:t>17</a:t>
            </a:fld>
            <a:endParaRPr lang="en-US" altLang="ja-JP" smtClean="0"/>
          </a:p>
        </p:txBody>
      </p:sp>
      <p:sp>
        <p:nvSpPr>
          <p:cNvPr id="28676" name="Rectangle 2"/>
          <p:cNvSpPr>
            <a:spLocks noGrp="1" noChangeArrowheads="1"/>
          </p:cNvSpPr>
          <p:nvPr>
            <p:ph type="title"/>
          </p:nvPr>
        </p:nvSpPr>
        <p:spPr/>
        <p:txBody>
          <a:bodyPr/>
          <a:lstStyle/>
          <a:p>
            <a:pPr eaLnBrk="1" hangingPunct="1"/>
            <a:r>
              <a:rPr lang="ja-JP" altLang="en-US" dirty="0" smtClean="0"/>
              <a:t>エンパワメント</a:t>
            </a:r>
            <a:endParaRPr lang="ja-JP" altLang="en-US" dirty="0" smtClean="0"/>
          </a:p>
        </p:txBody>
      </p:sp>
    </p:spTree>
    <p:extLst>
      <p:ext uri="{BB962C8B-B14F-4D97-AF65-F5344CB8AC3E}">
        <p14:creationId xmlns:p14="http://schemas.microsoft.com/office/powerpoint/2010/main" val="501997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EA06B13-8308-4E1E-B0C1-1DB60E0AE2A1}" type="slidenum">
              <a:rPr lang="en-US" altLang="ja-JP" smtClean="0"/>
              <a:pPr eaLnBrk="1" hangingPunct="1"/>
              <a:t>18</a:t>
            </a:fld>
            <a:endParaRPr lang="en-US" altLang="ja-JP" smtClean="0"/>
          </a:p>
        </p:txBody>
      </p:sp>
      <p:pic>
        <p:nvPicPr>
          <p:cNvPr id="14340" name="Picture 6" descr="http://img.7netshopping.jp/bks/images/i3/32319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994" y="1412776"/>
            <a:ext cx="291706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正方形/長方形 1"/>
          <p:cNvSpPr>
            <a:spLocks noChangeArrowheads="1"/>
          </p:cNvSpPr>
          <p:nvPr/>
        </p:nvSpPr>
        <p:spPr bwMode="auto">
          <a:xfrm>
            <a:off x="2547825" y="5961743"/>
            <a:ext cx="4089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t>大熊一夫</a:t>
            </a:r>
            <a:r>
              <a:rPr lang="en-US" altLang="ja-JP" dirty="0"/>
              <a:t>『</a:t>
            </a:r>
            <a:r>
              <a:rPr lang="ja-JP" altLang="en-US" dirty="0"/>
              <a:t>精神病院を捨てたイタリア 捨てない日本</a:t>
            </a:r>
            <a:r>
              <a:rPr lang="en-US" altLang="ja-JP" dirty="0"/>
              <a:t>』 </a:t>
            </a:r>
            <a:r>
              <a:rPr lang="ja-JP" altLang="en-US" dirty="0"/>
              <a:t>岩波書店</a:t>
            </a:r>
          </a:p>
        </p:txBody>
      </p:sp>
      <p:sp>
        <p:nvSpPr>
          <p:cNvPr id="9" name="タイトル 1"/>
          <p:cNvSpPr>
            <a:spLocks noGrp="1"/>
          </p:cNvSpPr>
          <p:nvPr>
            <p:ph type="title"/>
          </p:nvPr>
        </p:nvSpPr>
        <p:spPr>
          <a:xfrm>
            <a:off x="457200" y="274638"/>
            <a:ext cx="8229600" cy="1143000"/>
          </a:xfrm>
        </p:spPr>
        <p:txBody>
          <a:bodyPr/>
          <a:lstStyle/>
          <a:p>
            <a:r>
              <a:rPr kumimoji="1" lang="ja-JP" altLang="en-US" dirty="0" smtClean="0"/>
              <a:t>エンパワメント</a:t>
            </a:r>
            <a:endParaRPr kumimoji="1" lang="ja-JP" altLang="en-US" dirty="0"/>
          </a:p>
        </p:txBody>
      </p:sp>
    </p:spTree>
    <p:extLst>
      <p:ext uri="{BB962C8B-B14F-4D97-AF65-F5344CB8AC3E}">
        <p14:creationId xmlns:p14="http://schemas.microsoft.com/office/powerpoint/2010/main" val="270446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南山（</a:t>
            </a:r>
            <a:r>
              <a:rPr kumimoji="1" lang="en-US" altLang="ja-JP" dirty="0" smtClean="0"/>
              <a:t>2011</a:t>
            </a:r>
            <a:r>
              <a:rPr kumimoji="1" lang="ja-JP" altLang="en-US" dirty="0" smtClean="0"/>
              <a:t>）</a:t>
            </a:r>
            <a:endParaRPr kumimoji="1" lang="ja-JP" altLang="en-US" dirty="0"/>
          </a:p>
        </p:txBody>
      </p:sp>
      <p:pic>
        <p:nvPicPr>
          <p:cNvPr id="327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646880" cy="452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376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12706383"/>
              </p:ext>
            </p:extLst>
          </p:nvPr>
        </p:nvGraphicFramePr>
        <p:xfrm>
          <a:off x="107504" y="1412776"/>
          <a:ext cx="8928991" cy="5165681"/>
        </p:xfrm>
        <a:graphic>
          <a:graphicData uri="http://schemas.openxmlformats.org/drawingml/2006/table">
            <a:tbl>
              <a:tblPr firstRow="1" bandRow="1">
                <a:tableStyleId>{5C22544A-7EE6-4342-B048-85BDC9FD1C3A}</a:tableStyleId>
              </a:tblPr>
              <a:tblGrid>
                <a:gridCol w="1812371"/>
                <a:gridCol w="1887887"/>
                <a:gridCol w="5228733"/>
              </a:tblGrid>
              <a:tr h="641763">
                <a:tc>
                  <a:txBody>
                    <a:bodyPr/>
                    <a:lstStyle/>
                    <a:p>
                      <a:pPr eaLnBrk="1" hangingPunct="1">
                        <a:lnSpc>
                          <a:spcPct val="90000"/>
                        </a:lnSpc>
                      </a:pPr>
                      <a:r>
                        <a:rPr lang="ja-JP" altLang="en-US" sz="2800" b="0" dirty="0" smtClean="0">
                          <a:solidFill>
                            <a:schemeClr val="tx1"/>
                          </a:solidFill>
                        </a:rPr>
                        <a:t>生まれ</a:t>
                      </a:r>
                    </a:p>
                  </a:txBody>
                  <a:tcPr>
                    <a:noFill/>
                  </a:tcPr>
                </a:tc>
                <a:tc>
                  <a:txBody>
                    <a:bodyPr/>
                    <a:lstStyle/>
                    <a:p>
                      <a:pPr eaLnBrk="1" hangingPunct="1">
                        <a:lnSpc>
                          <a:spcPct val="90000"/>
                        </a:lnSpc>
                      </a:pPr>
                      <a:r>
                        <a:rPr lang="ja-JP" altLang="en-US" sz="2800" b="0" dirty="0" smtClean="0">
                          <a:solidFill>
                            <a:schemeClr val="tx1"/>
                          </a:solidFill>
                        </a:rPr>
                        <a:t>昭和</a:t>
                      </a:r>
                      <a:r>
                        <a:rPr lang="en-US" altLang="ja-JP" sz="2800" b="0" dirty="0" smtClean="0">
                          <a:solidFill>
                            <a:schemeClr val="tx1"/>
                          </a:solidFill>
                        </a:rPr>
                        <a:t>34</a:t>
                      </a:r>
                      <a:r>
                        <a:rPr lang="ja-JP" altLang="en-US" sz="2800" b="0" dirty="0" smtClean="0">
                          <a:solidFill>
                            <a:schemeClr val="tx1"/>
                          </a:solidFill>
                        </a:rPr>
                        <a:t>年</a:t>
                      </a:r>
                    </a:p>
                  </a:txBody>
                  <a:tcPr>
                    <a:noFill/>
                  </a:tcPr>
                </a:tc>
                <a:tc>
                  <a:txBody>
                    <a:bodyPr/>
                    <a:lstStyle/>
                    <a:p>
                      <a:pPr eaLnBrk="1" hangingPunct="1">
                        <a:lnSpc>
                          <a:spcPct val="90000"/>
                        </a:lnSpc>
                      </a:pPr>
                      <a:r>
                        <a:rPr lang="ja-JP" altLang="en-US" sz="2800" b="0" dirty="0" smtClean="0">
                          <a:solidFill>
                            <a:schemeClr val="tx1"/>
                          </a:solidFill>
                        </a:rPr>
                        <a:t>東京都</a:t>
                      </a:r>
                      <a:endParaRPr lang="en-US" altLang="ja-JP" sz="2800" b="0" dirty="0" smtClean="0">
                        <a:solidFill>
                          <a:schemeClr val="tx1"/>
                        </a:solidFill>
                      </a:endParaRPr>
                    </a:p>
                  </a:txBody>
                  <a:tcPr>
                    <a:noFill/>
                  </a:tcPr>
                </a:tc>
              </a:tr>
              <a:tr h="1204339">
                <a:tc>
                  <a:txBody>
                    <a:bodyPr/>
                    <a:lstStyle/>
                    <a:p>
                      <a:pPr eaLnBrk="1" hangingPunct="1">
                        <a:lnSpc>
                          <a:spcPct val="90000"/>
                        </a:lnSpc>
                      </a:pPr>
                      <a:r>
                        <a:rPr lang="ja-JP" altLang="en-US" sz="2800" b="0" dirty="0" smtClean="0">
                          <a:solidFill>
                            <a:schemeClr val="tx1"/>
                          </a:solidFill>
                        </a:rPr>
                        <a:t>略歴</a:t>
                      </a:r>
                    </a:p>
                  </a:txBody>
                  <a:tcPr>
                    <a:noFill/>
                  </a:tcPr>
                </a:tc>
                <a:tc>
                  <a:txBody>
                    <a:bodyPr/>
                    <a:lstStyle/>
                    <a:p>
                      <a:pPr eaLnBrk="1" hangingPunct="1">
                        <a:lnSpc>
                          <a:spcPct val="90000"/>
                        </a:lnSpc>
                      </a:pPr>
                      <a:r>
                        <a:rPr lang="ja-JP" altLang="en-US" sz="2800" b="0" dirty="0" smtClean="0">
                          <a:solidFill>
                            <a:schemeClr val="tx1"/>
                          </a:solidFill>
                        </a:rPr>
                        <a:t>昭和</a:t>
                      </a:r>
                      <a:r>
                        <a:rPr lang="en-US" altLang="ja-JP" sz="2800" b="0" dirty="0" smtClean="0">
                          <a:solidFill>
                            <a:schemeClr val="tx1"/>
                          </a:solidFill>
                        </a:rPr>
                        <a:t>58</a:t>
                      </a:r>
                      <a:r>
                        <a:rPr lang="ja-JP" altLang="en-US" sz="2800" b="0" dirty="0" smtClean="0">
                          <a:solidFill>
                            <a:schemeClr val="tx1"/>
                          </a:solidFill>
                        </a:rPr>
                        <a:t>年　</a:t>
                      </a:r>
                    </a:p>
                  </a:txBody>
                  <a:tcPr>
                    <a:noFill/>
                  </a:tcPr>
                </a:tc>
                <a:tc>
                  <a:txBody>
                    <a:bodyPr/>
                    <a:lstStyle/>
                    <a:p>
                      <a:pPr eaLnBrk="1" hangingPunct="1">
                        <a:lnSpc>
                          <a:spcPct val="90000"/>
                        </a:lnSpc>
                      </a:pPr>
                      <a:r>
                        <a:rPr lang="en-US" altLang="ja-JP" sz="2800" b="0" dirty="0" smtClean="0">
                          <a:solidFill>
                            <a:schemeClr val="tx1"/>
                          </a:solidFill>
                        </a:rPr>
                        <a:t>5</a:t>
                      </a:r>
                      <a:r>
                        <a:rPr lang="ja-JP" altLang="en-US" sz="2800" b="0" dirty="0" smtClean="0">
                          <a:solidFill>
                            <a:schemeClr val="tx1"/>
                          </a:solidFill>
                        </a:rPr>
                        <a:t>年かかって大学卒業　</a:t>
                      </a:r>
                      <a:endParaRPr lang="en-US" altLang="ja-JP" sz="2800" b="0" dirty="0" smtClean="0">
                        <a:solidFill>
                          <a:schemeClr val="tx1"/>
                        </a:solidFill>
                      </a:endParaRPr>
                    </a:p>
                    <a:p>
                      <a:pPr eaLnBrk="1" hangingPunct="1">
                        <a:lnSpc>
                          <a:spcPct val="90000"/>
                        </a:lnSpc>
                      </a:pPr>
                      <a:r>
                        <a:rPr lang="ja-JP" altLang="en-US" sz="2800" b="0" dirty="0" smtClean="0">
                          <a:solidFill>
                            <a:schemeClr val="tx1"/>
                          </a:solidFill>
                        </a:rPr>
                        <a:t>法務教官（少年院の教官）となる</a:t>
                      </a:r>
                      <a:endParaRPr lang="en-US" altLang="ja-JP" sz="2800" b="0" dirty="0" smtClean="0">
                        <a:solidFill>
                          <a:schemeClr val="tx1"/>
                        </a:solidFill>
                      </a:endParaRPr>
                    </a:p>
                  </a:txBody>
                  <a:tcPr>
                    <a:noFill/>
                  </a:tcPr>
                </a:tc>
              </a:tr>
              <a:tr h="832411">
                <a:tc>
                  <a:txBody>
                    <a:bodyPr/>
                    <a:lstStyle/>
                    <a:p>
                      <a:pPr eaLnBrk="1" hangingPunct="1">
                        <a:lnSpc>
                          <a:spcPct val="90000"/>
                        </a:lnSpc>
                      </a:pPr>
                      <a:endParaRPr lang="ja-JP" altLang="en-US" sz="2800" b="0" dirty="0" smtClean="0">
                        <a:solidFill>
                          <a:schemeClr val="tx1"/>
                        </a:solidFill>
                      </a:endParaRPr>
                    </a:p>
                  </a:txBody>
                  <a:tcPr>
                    <a:noFill/>
                  </a:tcPr>
                </a:tc>
                <a:tc>
                  <a:txBody>
                    <a:bodyPr/>
                    <a:lstStyle/>
                    <a:p>
                      <a:pPr eaLnBrk="1" hangingPunct="1">
                        <a:lnSpc>
                          <a:spcPct val="90000"/>
                        </a:lnSpc>
                      </a:pPr>
                      <a:r>
                        <a:rPr lang="ja-JP" altLang="en-US" sz="2800" b="0" dirty="0" smtClean="0">
                          <a:solidFill>
                            <a:schemeClr val="tx1"/>
                          </a:solidFill>
                        </a:rPr>
                        <a:t>平成</a:t>
                      </a:r>
                      <a:r>
                        <a:rPr lang="en-US" altLang="ja-JP" sz="2800" b="0" dirty="0" smtClean="0">
                          <a:solidFill>
                            <a:schemeClr val="tx1"/>
                          </a:solidFill>
                        </a:rPr>
                        <a:t>14</a:t>
                      </a:r>
                      <a:r>
                        <a:rPr lang="ja-JP" altLang="en-US" sz="2800" b="0" dirty="0" smtClean="0">
                          <a:solidFill>
                            <a:schemeClr val="tx1"/>
                          </a:solidFill>
                        </a:rPr>
                        <a:t>年</a:t>
                      </a:r>
                    </a:p>
                  </a:txBody>
                  <a:tcPr>
                    <a:noFill/>
                  </a:tcPr>
                </a:tc>
                <a:tc>
                  <a:txBody>
                    <a:bodyPr/>
                    <a:lstStyle/>
                    <a:p>
                      <a:pPr marL="0" indent="0" eaLnBrk="1" hangingPunct="1">
                        <a:lnSpc>
                          <a:spcPct val="90000"/>
                        </a:lnSpc>
                      </a:pPr>
                      <a:r>
                        <a:rPr lang="ja-JP" altLang="en-US" sz="2800" b="0" dirty="0" smtClean="0">
                          <a:solidFill>
                            <a:schemeClr val="tx1"/>
                          </a:solidFill>
                        </a:rPr>
                        <a:t>法務省から静岡県立大学に移る</a:t>
                      </a:r>
                    </a:p>
                  </a:txBody>
                  <a:tcPr>
                    <a:noFill/>
                  </a:tcPr>
                </a:tc>
              </a:tr>
              <a:tr h="1576267">
                <a:tc>
                  <a:txBody>
                    <a:bodyPr/>
                    <a:lstStyle/>
                    <a:p>
                      <a:pPr eaLnBrk="1" hangingPunct="1">
                        <a:lnSpc>
                          <a:spcPct val="90000"/>
                        </a:lnSpc>
                      </a:pPr>
                      <a:r>
                        <a:rPr lang="ja-JP" altLang="en-US" sz="2800" b="0" dirty="0" smtClean="0">
                          <a:solidFill>
                            <a:schemeClr val="tx1"/>
                          </a:solidFill>
                        </a:rPr>
                        <a:t>専門</a:t>
                      </a:r>
                    </a:p>
                  </a:txBody>
                  <a:tcPr>
                    <a:noFill/>
                  </a:tcPr>
                </a:tc>
                <a:tc gridSpan="2">
                  <a:txBody>
                    <a:bodyPr/>
                    <a:lstStyle/>
                    <a:p>
                      <a:pPr eaLnBrk="1" hangingPunct="1">
                        <a:lnSpc>
                          <a:spcPct val="90000"/>
                        </a:lnSpc>
                      </a:pPr>
                      <a:r>
                        <a:rPr lang="ja-JP" altLang="en-US" sz="2800" b="0" dirty="0" smtClean="0">
                          <a:solidFill>
                            <a:schemeClr val="tx1"/>
                          </a:solidFill>
                        </a:rPr>
                        <a:t>犯罪学（原因論、非行からの離脱研究）</a:t>
                      </a:r>
                      <a:endParaRPr lang="en-US" altLang="ja-JP" sz="2800" b="0" dirty="0" smtClean="0">
                        <a:solidFill>
                          <a:schemeClr val="tx1"/>
                        </a:solidFill>
                      </a:endParaRPr>
                    </a:p>
                    <a:p>
                      <a:pPr eaLnBrk="1" hangingPunct="1">
                        <a:lnSpc>
                          <a:spcPct val="90000"/>
                        </a:lnSpc>
                      </a:pPr>
                      <a:r>
                        <a:rPr lang="ja-JP" altLang="en-US" sz="2800" b="0" dirty="0" smtClean="0">
                          <a:solidFill>
                            <a:schemeClr val="tx1"/>
                          </a:solidFill>
                        </a:rPr>
                        <a:t>評価研究（犯罪者処遇の効果研究）</a:t>
                      </a:r>
                      <a:endParaRPr lang="en-US" altLang="ja-JP" sz="2800" b="0" dirty="0" smtClean="0">
                        <a:solidFill>
                          <a:schemeClr val="tx1"/>
                        </a:solidFill>
                      </a:endParaRPr>
                    </a:p>
                    <a:p>
                      <a:pPr eaLnBrk="1" hangingPunct="1">
                        <a:lnSpc>
                          <a:spcPct val="90000"/>
                        </a:lnSpc>
                      </a:pPr>
                      <a:r>
                        <a:rPr lang="ja-JP" altLang="en-US" sz="2800" b="0" dirty="0" smtClean="0">
                          <a:solidFill>
                            <a:schemeClr val="tx1"/>
                          </a:solidFill>
                        </a:rPr>
                        <a:t>青少年</a:t>
                      </a:r>
                      <a:r>
                        <a:rPr kumimoji="1" lang="ja-JP" altLang="en-US" sz="2800" b="0" kern="1200" dirty="0" smtClean="0">
                          <a:solidFill>
                            <a:schemeClr val="tx1"/>
                          </a:solidFill>
                          <a:latin typeface="+mn-lt"/>
                          <a:ea typeface="+mn-ea"/>
                          <a:cs typeface="+mn-cs"/>
                        </a:rPr>
                        <a:t>の社会参加</a:t>
                      </a:r>
                      <a:r>
                        <a:rPr lang="ja-JP" altLang="en-US" sz="2800" b="0" dirty="0" smtClean="0">
                          <a:solidFill>
                            <a:schemeClr val="tx1"/>
                          </a:solidFill>
                        </a:rPr>
                        <a:t>支援</a:t>
                      </a:r>
                    </a:p>
                    <a:p>
                      <a:pPr eaLnBrk="1" hangingPunct="1">
                        <a:lnSpc>
                          <a:spcPct val="90000"/>
                        </a:lnSpc>
                      </a:pPr>
                      <a:endParaRPr lang="ja-JP" altLang="en-US" sz="2800" b="0" dirty="0" smtClean="0">
                        <a:solidFill>
                          <a:schemeClr val="tx1"/>
                        </a:solidFill>
                      </a:endParaRPr>
                    </a:p>
                  </a:txBody>
                  <a:tcPr>
                    <a:noFill/>
                  </a:tcPr>
                </a:tc>
                <a:tc hMerge="1">
                  <a:txBody>
                    <a:bodyPr/>
                    <a:lstStyle/>
                    <a:p>
                      <a:pPr eaLnBrk="1" hangingPunct="1">
                        <a:lnSpc>
                          <a:spcPct val="90000"/>
                        </a:lnSpc>
                      </a:pPr>
                      <a:endParaRPr lang="ja-JP" altLang="en-US" sz="2400" b="1" dirty="0" smtClean="0">
                        <a:solidFill>
                          <a:schemeClr val="tx1"/>
                        </a:solidFill>
                      </a:endParaRPr>
                    </a:p>
                  </a:txBody>
                  <a:tcPr>
                    <a:noFill/>
                  </a:tcPr>
                </a:tc>
              </a:tr>
              <a:tr h="641763">
                <a:tc>
                  <a:txBody>
                    <a:bodyPr/>
                    <a:lstStyle/>
                    <a:p>
                      <a:pPr eaLnBrk="1" hangingPunct="1">
                        <a:lnSpc>
                          <a:spcPct val="90000"/>
                        </a:lnSpc>
                      </a:pPr>
                      <a:r>
                        <a:rPr lang="ja-JP" altLang="en-US" sz="2800" b="0" dirty="0" smtClean="0">
                          <a:solidFill>
                            <a:schemeClr val="tx1"/>
                          </a:solidFill>
                        </a:rPr>
                        <a:t>社会活動</a:t>
                      </a:r>
                    </a:p>
                  </a:txBody>
                  <a:tcPr>
                    <a:noFill/>
                  </a:tcPr>
                </a:tc>
                <a:tc gridSpan="2">
                  <a:txBody>
                    <a:bodyPr/>
                    <a:lstStyle/>
                    <a:p>
                      <a:pPr eaLnBrk="1" hangingPunct="1">
                        <a:lnSpc>
                          <a:spcPct val="90000"/>
                        </a:lnSpc>
                      </a:pPr>
                      <a:r>
                        <a:rPr lang="ja-JP" altLang="en-US" sz="2800" b="0" dirty="0" smtClean="0">
                          <a:solidFill>
                            <a:schemeClr val="tx1"/>
                          </a:solidFill>
                        </a:rPr>
                        <a:t>若者の就労支援　震災を乗り越えるコミュニティづくり</a:t>
                      </a:r>
                    </a:p>
                  </a:txBody>
                  <a:tcPr>
                    <a:noFill/>
                  </a:tcPr>
                </a:tc>
                <a:tc hMerge="1">
                  <a:txBody>
                    <a:bodyPr/>
                    <a:lstStyle/>
                    <a:p>
                      <a:endParaRPr kumimoji="1" lang="ja-JP" altLang="en-US"/>
                    </a:p>
                  </a:txBody>
                  <a:tcPr/>
                </a:tc>
              </a:tr>
            </a:tbl>
          </a:graphicData>
        </a:graphic>
      </p:graphicFrame>
      <p:sp>
        <p:nvSpPr>
          <p:cNvPr id="3" name="タイトル 1"/>
          <p:cNvSpPr>
            <a:spLocks noGrp="1"/>
          </p:cNvSpPr>
          <p:nvPr>
            <p:ph type="title"/>
          </p:nvPr>
        </p:nvSpPr>
        <p:spPr>
          <a:xfrm>
            <a:off x="457200" y="274638"/>
            <a:ext cx="8229600" cy="1143000"/>
          </a:xfrm>
        </p:spPr>
        <p:txBody>
          <a:bodyPr>
            <a:noAutofit/>
          </a:bodyPr>
          <a:lstStyle/>
          <a:p>
            <a:r>
              <a:rPr lang="ja-JP" altLang="en-US" dirty="0" smtClean="0"/>
              <a:t>プロフィール</a:t>
            </a:r>
            <a:endParaRPr lang="ja-JP" altLang="en-US" dirty="0"/>
          </a:p>
        </p:txBody>
      </p:sp>
    </p:spTree>
    <p:extLst>
      <p:ext uri="{BB962C8B-B14F-4D97-AF65-F5344CB8AC3E}">
        <p14:creationId xmlns:p14="http://schemas.microsoft.com/office/powerpoint/2010/main" val="278129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発達</a:t>
            </a:r>
            <a:r>
              <a:rPr kumimoji="1" lang="ja-JP" altLang="en-US" sz="3600" dirty="0" smtClean="0"/>
              <a:t>科学に</a:t>
            </a:r>
            <a:r>
              <a:rPr kumimoji="1" lang="ja-JP" altLang="en-US" sz="3600" dirty="0" smtClean="0"/>
              <a:t>おける</a:t>
            </a:r>
            <a:r>
              <a:rPr kumimoji="1" lang="en-US" altLang="ja-JP" sz="3600" dirty="0" smtClean="0"/>
              <a:t/>
            </a:r>
            <a:br>
              <a:rPr kumimoji="1" lang="en-US" altLang="ja-JP" sz="3600" dirty="0" smtClean="0"/>
            </a:br>
            <a:r>
              <a:rPr kumimoji="1" lang="ja-JP" altLang="en-US" sz="4900" dirty="0" smtClean="0"/>
              <a:t>レジリエンス</a:t>
            </a:r>
            <a:endParaRPr kumimoji="1" lang="ja-JP" altLang="en-US" sz="4900" dirty="0"/>
          </a:p>
        </p:txBody>
      </p:sp>
      <p:sp>
        <p:nvSpPr>
          <p:cNvPr id="3" name="コンテンツ プレースホルダー 2"/>
          <p:cNvSpPr>
            <a:spLocks noGrp="1"/>
          </p:cNvSpPr>
          <p:nvPr>
            <p:ph idx="1"/>
          </p:nvPr>
        </p:nvSpPr>
        <p:spPr>
          <a:xfrm>
            <a:off x="457200" y="1600200"/>
            <a:ext cx="8229600" cy="4925144"/>
          </a:xfrm>
        </p:spPr>
        <p:txBody>
          <a:bodyPr>
            <a:normAutofit lnSpcReduction="10000"/>
          </a:bodyPr>
          <a:lstStyle/>
          <a:p>
            <a:r>
              <a:rPr kumimoji="1" lang="ja-JP" altLang="en-US" dirty="0" smtClean="0"/>
              <a:t>人生の様々な困難を乗り越える過程ないし乗り越える人がもつ性質</a:t>
            </a:r>
            <a:endParaRPr kumimoji="1" lang="en-US" altLang="ja-JP" dirty="0" smtClean="0"/>
          </a:p>
          <a:p>
            <a:pPr lvl="1"/>
            <a:r>
              <a:rPr lang="ja-JP" altLang="en-US" dirty="0" smtClean="0"/>
              <a:t>困難な課題となり、存在を脅かすような状況にもかかわらず、適応していくプロセスや能力、そして、適応の結果を、レジリエンスという　</a:t>
            </a:r>
            <a:r>
              <a:rPr lang="en-US" altLang="ja-JP" dirty="0" smtClean="0"/>
              <a:t>(</a:t>
            </a:r>
            <a:r>
              <a:rPr lang="en-US" altLang="ja-JP" dirty="0" err="1" smtClean="0"/>
              <a:t>Masten</a:t>
            </a:r>
            <a:r>
              <a:rPr lang="en-US" altLang="ja-JP" dirty="0"/>
              <a:t> </a:t>
            </a:r>
            <a:r>
              <a:rPr lang="en-US" altLang="ja-JP" dirty="0" smtClean="0"/>
              <a:t>et al., 1990)</a:t>
            </a:r>
            <a:endParaRPr kumimoji="1" lang="en-US" altLang="ja-JP" dirty="0" smtClean="0"/>
          </a:p>
          <a:p>
            <a:pPr lvl="1"/>
            <a:r>
              <a:rPr lang="ja-JP" altLang="en-US" dirty="0" smtClean="0"/>
              <a:t>本質的に言って、レジリエンスとは、逆境において発現する、プラスの適応ないし発達のパターンを意味する</a:t>
            </a:r>
            <a:r>
              <a:rPr lang="en-US" altLang="ja-JP" dirty="0" smtClean="0"/>
              <a:t> (</a:t>
            </a:r>
            <a:r>
              <a:rPr lang="en-US" altLang="ja-JP" dirty="0" err="1" smtClean="0"/>
              <a:t>Masten</a:t>
            </a:r>
            <a:r>
              <a:rPr lang="en-US" altLang="ja-JP" dirty="0" smtClean="0"/>
              <a:t> et al., 1996)</a:t>
            </a:r>
          </a:p>
          <a:p>
            <a:r>
              <a:rPr kumimoji="1" lang="ja-JP" altLang="en-US" dirty="0" smtClean="0"/>
              <a:t>逆転の発想：　</a:t>
            </a:r>
            <a:r>
              <a:rPr kumimoji="1" lang="ja-JP" altLang="en-US" dirty="0" smtClean="0"/>
              <a:t>ダメージでは</a:t>
            </a:r>
            <a:r>
              <a:rPr kumimoji="1" lang="ja-JP" altLang="en-US" dirty="0" smtClean="0"/>
              <a:t>なく</a:t>
            </a:r>
            <a:r>
              <a:rPr kumimoji="1" lang="ja-JP" altLang="en-US" dirty="0" smtClean="0"/>
              <a:t>、ダメージの</a:t>
            </a:r>
            <a:r>
              <a:rPr kumimoji="1" lang="ja-JP" altLang="en-US" dirty="0" smtClean="0"/>
              <a:t>乗り越えに注目</a:t>
            </a:r>
            <a:endParaRPr kumimoji="1" lang="ja-JP" altLang="en-US" dirty="0"/>
          </a:p>
        </p:txBody>
      </p:sp>
    </p:spTree>
    <p:extLst>
      <p:ext uri="{BB962C8B-B14F-4D97-AF65-F5344CB8AC3E}">
        <p14:creationId xmlns:p14="http://schemas.microsoft.com/office/powerpoint/2010/main" val="771221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332656"/>
            <a:ext cx="8352928" cy="6192688"/>
          </a:xfrm>
        </p:spPr>
        <p:txBody>
          <a:bodyPr>
            <a:normAutofit/>
          </a:bodyPr>
          <a:lstStyle/>
          <a:p>
            <a:r>
              <a:rPr kumimoji="1" lang="ja-JP" altLang="en-US" dirty="0" smtClean="0"/>
              <a:t>私がそのようなことに</a:t>
            </a:r>
            <a:r>
              <a:rPr kumimoji="1" lang="en-US" altLang="ja-JP" dirty="0" smtClean="0"/>
              <a:t/>
            </a:r>
            <a:br>
              <a:rPr kumimoji="1" lang="en-US" altLang="ja-JP" dirty="0" smtClean="0"/>
            </a:br>
            <a:r>
              <a:rPr kumimoji="1" lang="ja-JP" altLang="en-US" dirty="0" smtClean="0"/>
              <a:t>気付き始めたきっかけ</a:t>
            </a:r>
            <a:endParaRPr kumimoji="1" lang="ja-JP" altLang="en-US" dirty="0"/>
          </a:p>
        </p:txBody>
      </p:sp>
    </p:spTree>
    <p:extLst>
      <p:ext uri="{BB962C8B-B14F-4D97-AF65-F5344CB8AC3E}">
        <p14:creationId xmlns:p14="http://schemas.microsoft.com/office/powerpoint/2010/main" val="4170956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3826768" cy="1143000"/>
          </a:xfrm>
        </p:spPr>
        <p:txBody>
          <a:bodyPr>
            <a:normAutofit fontScale="90000"/>
          </a:bodyPr>
          <a:lstStyle/>
          <a:p>
            <a:r>
              <a:rPr kumimoji="1" lang="ja-JP" altLang="en-US" dirty="0" smtClean="0"/>
              <a:t>青少年就労支援ネットワーク静岡</a:t>
            </a:r>
            <a:endParaRPr kumimoji="1" lang="ja-JP" altLang="en-US" dirty="0"/>
          </a:p>
        </p:txBody>
      </p:sp>
      <p:sp>
        <p:nvSpPr>
          <p:cNvPr id="3" name="コンテンツ プレースホルダー 2"/>
          <p:cNvSpPr>
            <a:spLocks noGrp="1"/>
          </p:cNvSpPr>
          <p:nvPr>
            <p:ph idx="1"/>
          </p:nvPr>
        </p:nvSpPr>
        <p:spPr>
          <a:xfrm>
            <a:off x="457200" y="1844824"/>
            <a:ext cx="3898776" cy="4281339"/>
          </a:xfrm>
        </p:spPr>
        <p:txBody>
          <a:bodyPr>
            <a:normAutofit fontScale="85000" lnSpcReduction="10000"/>
          </a:bodyPr>
          <a:lstStyle/>
          <a:p>
            <a:r>
              <a:rPr kumimoji="1" lang="ja-JP" altLang="en-US" dirty="0" smtClean="0"/>
              <a:t>平成</a:t>
            </a:r>
            <a:r>
              <a:rPr kumimoji="1" lang="en-US" altLang="ja-JP" dirty="0" smtClean="0"/>
              <a:t>14</a:t>
            </a:r>
            <a:r>
              <a:rPr kumimoji="1" lang="ja-JP" altLang="en-US" dirty="0" smtClean="0"/>
              <a:t>年に発足</a:t>
            </a:r>
            <a:endParaRPr kumimoji="1" lang="en-US" altLang="ja-JP" dirty="0" smtClean="0"/>
          </a:p>
          <a:p>
            <a:r>
              <a:rPr kumimoji="1" lang="ja-JP" altLang="en-US" dirty="0" smtClean="0"/>
              <a:t>全国最大の就労支援ボランティア団体</a:t>
            </a:r>
            <a:endParaRPr kumimoji="1" lang="en-US" altLang="ja-JP" dirty="0" smtClean="0"/>
          </a:p>
          <a:p>
            <a:r>
              <a:rPr lang="ja-JP" altLang="en-US" dirty="0"/>
              <a:t>「お節介」をキーワードに</a:t>
            </a:r>
          </a:p>
          <a:p>
            <a:r>
              <a:rPr lang="ja-JP" altLang="en-US" dirty="0" smtClean="0"/>
              <a:t>働きたい</a:t>
            </a:r>
            <a:r>
              <a:rPr lang="ja-JP" altLang="en-US" dirty="0"/>
              <a:t>けれども働けない若者</a:t>
            </a:r>
            <a:r>
              <a:rPr lang="ja-JP" altLang="en-US" dirty="0" smtClean="0"/>
              <a:t>を支える、一般市民のネットワーク</a:t>
            </a:r>
            <a:endParaRPr lang="en-US" altLang="ja-JP" dirty="0" smtClean="0"/>
          </a:p>
          <a:p>
            <a:r>
              <a:rPr kumimoji="1" lang="ja-JP" altLang="en-US" dirty="0"/>
              <a:t>しかし</a:t>
            </a:r>
            <a:r>
              <a:rPr kumimoji="1" lang="ja-JP" altLang="en-US" dirty="0" smtClean="0"/>
              <a:t>、就労支援だけでよいのか</a:t>
            </a:r>
            <a:endParaRPr kumimoji="1" lang="en-US" altLang="ja-JP" dirty="0" smtClean="0"/>
          </a:p>
          <a:p>
            <a:pPr marL="0" indent="0">
              <a:buNone/>
            </a:pPr>
            <a:endParaRPr lang="en-US" altLang="ja-JP"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0648"/>
            <a:ext cx="4308784" cy="6182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391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Times New Roman" pitchFamily="18" charset="0"/>
                <a:ea typeface="ＭＳ Ｐゴシック" pitchFamily="50" charset="-128"/>
              </a:defRPr>
            </a:lvl1pPr>
            <a:lvl2pPr marL="742950" indent="-285750" eaLnBrk="0" hangingPunct="0">
              <a:defRPr kumimoji="1" sz="2800" b="1">
                <a:solidFill>
                  <a:schemeClr val="tx1"/>
                </a:solidFill>
                <a:latin typeface="Times New Roman" pitchFamily="18" charset="0"/>
                <a:ea typeface="ＭＳ Ｐゴシック" pitchFamily="50" charset="-128"/>
              </a:defRPr>
            </a:lvl2pPr>
            <a:lvl3pPr marL="1143000" indent="-228600" eaLnBrk="0" hangingPunct="0">
              <a:defRPr kumimoji="1" sz="2800" b="1">
                <a:solidFill>
                  <a:schemeClr val="tx1"/>
                </a:solidFill>
                <a:latin typeface="Times New Roman" pitchFamily="18" charset="0"/>
                <a:ea typeface="ＭＳ Ｐゴシック" pitchFamily="50" charset="-128"/>
              </a:defRPr>
            </a:lvl3pPr>
            <a:lvl4pPr marL="1600200" indent="-228600" eaLnBrk="0" hangingPunct="0">
              <a:defRPr kumimoji="1" sz="2800" b="1">
                <a:solidFill>
                  <a:schemeClr val="tx1"/>
                </a:solidFill>
                <a:latin typeface="Times New Roman" pitchFamily="18" charset="0"/>
                <a:ea typeface="ＭＳ Ｐゴシック" pitchFamily="50" charset="-128"/>
              </a:defRPr>
            </a:lvl4pPr>
            <a:lvl5pPr marL="2057400" indent="-228600" eaLnBrk="0" hangingPunct="0">
              <a:defRPr kumimoji="1" sz="2800" b="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9pPr>
          </a:lstStyle>
          <a:p>
            <a:pPr eaLnBrk="1" hangingPunct="1"/>
            <a:fld id="{F5A6A0D5-25A3-455B-AE1B-DAEF70879E3C}" type="slidenum">
              <a:rPr lang="en-US" altLang="ja-JP" sz="1400" b="0" smtClean="0"/>
              <a:pPr eaLnBrk="1" hangingPunct="1"/>
              <a:t>23</a:t>
            </a:fld>
            <a:endParaRPr lang="en-US" altLang="ja-JP" sz="1400" b="0" smtClean="0"/>
          </a:p>
        </p:txBody>
      </p:sp>
      <p:sp>
        <p:nvSpPr>
          <p:cNvPr id="11267"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ja-JP" altLang="en-US" dirty="0" smtClean="0">
                <a:latin typeface="+mn-ea"/>
                <a:ea typeface="+mn-ea"/>
              </a:rPr>
              <a:t>静岡方式の根本理念</a:t>
            </a:r>
            <a:br>
              <a:rPr lang="ja-JP" altLang="en-US" dirty="0" smtClean="0">
                <a:latin typeface="+mn-ea"/>
                <a:ea typeface="+mn-ea"/>
              </a:rPr>
            </a:br>
            <a:r>
              <a:rPr lang="ja-JP" altLang="en-US" sz="2800" b="1" dirty="0" smtClean="0">
                <a:latin typeface="+mn-ea"/>
                <a:ea typeface="+mn-ea"/>
              </a:rPr>
              <a:t>ストレングスモデル</a:t>
            </a:r>
            <a:endParaRPr lang="ja-JP" altLang="en-US" sz="1600" b="1" dirty="0" smtClean="0">
              <a:solidFill>
                <a:schemeClr val="tx1"/>
              </a:solidFill>
              <a:latin typeface="+mn-ea"/>
              <a:ea typeface="+mn-ea"/>
            </a:endParaRPr>
          </a:p>
        </p:txBody>
      </p:sp>
      <p:sp>
        <p:nvSpPr>
          <p:cNvPr id="11269" name="Text Box 4"/>
          <p:cNvSpPr txBox="1">
            <a:spLocks noChangeArrowheads="1"/>
          </p:cNvSpPr>
          <p:nvPr/>
        </p:nvSpPr>
        <p:spPr bwMode="auto">
          <a:xfrm>
            <a:off x="4144354" y="2725954"/>
            <a:ext cx="46272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0225" indent="-530225" defTabSz="795338" eaLnBrk="0" hangingPunct="0">
              <a:defRPr kumimoji="1" sz="2800" b="1">
                <a:solidFill>
                  <a:schemeClr val="tx1"/>
                </a:solidFill>
                <a:latin typeface="Times New Roman" pitchFamily="18" charset="0"/>
                <a:ea typeface="ＭＳ Ｐゴシック" pitchFamily="50" charset="-128"/>
              </a:defRPr>
            </a:lvl1pPr>
            <a:lvl2pPr marL="742950" indent="-285750" defTabSz="795338" eaLnBrk="0" hangingPunct="0">
              <a:defRPr kumimoji="1" sz="2800" b="1">
                <a:solidFill>
                  <a:schemeClr val="tx1"/>
                </a:solidFill>
                <a:latin typeface="Times New Roman" pitchFamily="18" charset="0"/>
                <a:ea typeface="ＭＳ Ｐゴシック" pitchFamily="50" charset="-128"/>
              </a:defRPr>
            </a:lvl2pPr>
            <a:lvl3pPr marL="1143000" indent="-228600" defTabSz="795338" eaLnBrk="0" hangingPunct="0">
              <a:defRPr kumimoji="1" sz="2800" b="1">
                <a:solidFill>
                  <a:schemeClr val="tx1"/>
                </a:solidFill>
                <a:latin typeface="Times New Roman" pitchFamily="18" charset="0"/>
                <a:ea typeface="ＭＳ Ｐゴシック" pitchFamily="50" charset="-128"/>
              </a:defRPr>
            </a:lvl3pPr>
            <a:lvl4pPr marL="1600200" indent="-228600" defTabSz="795338" eaLnBrk="0" hangingPunct="0">
              <a:defRPr kumimoji="1" sz="2800" b="1">
                <a:solidFill>
                  <a:schemeClr val="tx1"/>
                </a:solidFill>
                <a:latin typeface="Times New Roman" pitchFamily="18" charset="0"/>
                <a:ea typeface="ＭＳ Ｐゴシック" pitchFamily="50" charset="-128"/>
              </a:defRPr>
            </a:lvl4pPr>
            <a:lvl5pPr marL="2057400" indent="-228600" defTabSz="795338" eaLnBrk="0" hangingPunct="0">
              <a:defRPr kumimoji="1" sz="2800" b="1">
                <a:solidFill>
                  <a:schemeClr val="tx1"/>
                </a:solidFill>
                <a:latin typeface="Times New Roman" pitchFamily="18" charset="0"/>
                <a:ea typeface="ＭＳ Ｐゴシック" pitchFamily="50" charset="-128"/>
              </a:defRPr>
            </a:lvl5pPr>
            <a:lvl6pPr marL="2514600" indent="-228600" algn="ctr" defTabSz="795338"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6pPr>
            <a:lvl7pPr marL="2971800" indent="-228600" algn="ctr" defTabSz="795338"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7pPr>
            <a:lvl8pPr marL="3429000" indent="-228600" algn="ctr" defTabSz="795338"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8pPr>
            <a:lvl9pPr marL="3886200" indent="-228600" algn="ctr" defTabSz="795338" eaLnBrk="0" fontAlgn="base" hangingPunct="0">
              <a:spcBef>
                <a:spcPct val="50000"/>
              </a:spcBef>
              <a:spcAft>
                <a:spcPct val="0"/>
              </a:spcAft>
              <a:defRPr kumimoji="1" sz="2800" b="1">
                <a:solidFill>
                  <a:schemeClr val="tx1"/>
                </a:solidFill>
                <a:latin typeface="Times New Roman" pitchFamily="18" charset="0"/>
                <a:ea typeface="ＭＳ Ｐゴシック" pitchFamily="50" charset="-128"/>
              </a:defRPr>
            </a:lvl9pPr>
          </a:lstStyle>
          <a:p>
            <a:pPr algn="l" eaLnBrk="1" hangingPunct="1">
              <a:lnSpc>
                <a:spcPct val="90000"/>
              </a:lnSpc>
              <a:buFontTx/>
              <a:buAutoNum type="arabicPeriod"/>
            </a:pPr>
            <a:r>
              <a:rPr lang="ja-JP" altLang="en-US" sz="2000" b="0" dirty="0"/>
              <a:t>クライエント（本人）はリカバリーし、生活を改善し高めることができる</a:t>
            </a:r>
          </a:p>
          <a:p>
            <a:pPr algn="l" eaLnBrk="1" hangingPunct="1">
              <a:lnSpc>
                <a:spcPct val="90000"/>
              </a:lnSpc>
              <a:buFontTx/>
              <a:buAutoNum type="arabicPeriod"/>
            </a:pPr>
            <a:r>
              <a:rPr lang="ja-JP" altLang="en-US" sz="2000" b="0" dirty="0"/>
              <a:t>焦点は欠陥ではなく個人のストレングスである</a:t>
            </a:r>
          </a:p>
          <a:p>
            <a:pPr algn="l" eaLnBrk="1" hangingPunct="1">
              <a:lnSpc>
                <a:spcPct val="90000"/>
              </a:lnSpc>
              <a:buFontTx/>
              <a:buAutoNum type="arabicPeriod"/>
            </a:pPr>
            <a:r>
              <a:rPr lang="ja-JP" altLang="en-US" sz="2000" b="0" dirty="0"/>
              <a:t>地域を資源のオアシスとしてとらえる</a:t>
            </a:r>
          </a:p>
          <a:p>
            <a:pPr algn="l" eaLnBrk="1" hangingPunct="1">
              <a:lnSpc>
                <a:spcPct val="90000"/>
              </a:lnSpc>
              <a:buFontTx/>
              <a:buAutoNum type="arabicPeriod"/>
            </a:pPr>
            <a:r>
              <a:rPr lang="ja-JP" altLang="en-US" sz="2000" b="0" dirty="0"/>
              <a:t>クライエントこそが支援過程の監督者である</a:t>
            </a:r>
          </a:p>
          <a:p>
            <a:pPr algn="l" eaLnBrk="1" hangingPunct="1">
              <a:lnSpc>
                <a:spcPct val="90000"/>
              </a:lnSpc>
              <a:buFontTx/>
              <a:buAutoNum type="arabicPeriod"/>
            </a:pPr>
            <a:r>
              <a:rPr lang="ja-JP" altLang="en-US" sz="2000" b="0" dirty="0"/>
              <a:t>ケースマネジャーとクライエントの関係性が根本であり本質である</a:t>
            </a:r>
          </a:p>
          <a:p>
            <a:pPr algn="l" eaLnBrk="1" hangingPunct="1">
              <a:lnSpc>
                <a:spcPct val="90000"/>
              </a:lnSpc>
              <a:buFontTx/>
              <a:buAutoNum type="arabicPeriod"/>
            </a:pPr>
            <a:r>
              <a:rPr lang="ja-JP" altLang="en-US" sz="2000" b="0" dirty="0"/>
              <a:t>われわれの仕事の主要な場所は地域である</a:t>
            </a:r>
          </a:p>
        </p:txBody>
      </p:sp>
      <p:pic>
        <p:nvPicPr>
          <p:cNvPr id="8" name="Picture 2" descr="http://bookweb.kinokuniya.co.jp/imgdata/large/47724105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04861"/>
            <a:ext cx="2946793" cy="402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48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60032" y="5589240"/>
            <a:ext cx="3909120" cy="1143000"/>
          </a:xfrm>
        </p:spPr>
        <p:txBody>
          <a:bodyPr>
            <a:normAutofit/>
          </a:bodyPr>
          <a:lstStyle/>
          <a:p>
            <a:r>
              <a:rPr kumimoji="1" lang="ja-JP" altLang="en-US" dirty="0" smtClean="0">
                <a:latin typeface="+mn-ea"/>
                <a:ea typeface="+mn-ea"/>
              </a:rPr>
              <a:t>日本での</a:t>
            </a:r>
            <a:r>
              <a:rPr lang="ja-JP" altLang="en-US" dirty="0">
                <a:latin typeface="+mn-ea"/>
                <a:ea typeface="+mn-ea"/>
              </a:rPr>
              <a:t>実践</a:t>
            </a:r>
            <a:endParaRPr kumimoji="1" lang="ja-JP" altLang="en-US" dirty="0">
              <a:latin typeface="+mn-ea"/>
              <a:ea typeface="+mn-ea"/>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5711" y="1700808"/>
            <a:ext cx="2777138" cy="3960440"/>
          </a:xfr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546572"/>
            <a:ext cx="2922675" cy="4140456"/>
          </a:xfrm>
          <a:prstGeom prst="rect">
            <a:avLst/>
          </a:prstGeom>
        </p:spPr>
      </p:pic>
      <p:sp>
        <p:nvSpPr>
          <p:cNvPr id="9" name="タイトル 1"/>
          <p:cNvSpPr txBox="1">
            <a:spLocks/>
          </p:cNvSpPr>
          <p:nvPr/>
        </p:nvSpPr>
        <p:spPr>
          <a:xfrm>
            <a:off x="381844" y="5589240"/>
            <a:ext cx="39091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mn-ea"/>
                <a:ea typeface="+mn-ea"/>
              </a:rPr>
              <a:t>明確なエビデンス</a:t>
            </a:r>
            <a:endParaRPr lang="ja-JP" altLang="en-US" sz="3600" dirty="0">
              <a:latin typeface="+mn-ea"/>
              <a:ea typeface="+mn-ea"/>
            </a:endParaRPr>
          </a:p>
        </p:txBody>
      </p:sp>
      <p:sp>
        <p:nvSpPr>
          <p:cNvPr id="8" name="Rectangle 2"/>
          <p:cNvSpPr txBox="1">
            <a:spLocks noChangeArrowheads="1"/>
          </p:cNvSpPr>
          <p:nvPr/>
        </p:nvSpPr>
        <p:spPr>
          <a:xfrm>
            <a:off x="730388" y="245266"/>
            <a:ext cx="77724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mn-ea"/>
                <a:ea typeface="+mn-ea"/>
              </a:rPr>
              <a:t>静岡方式の根本理念</a:t>
            </a:r>
            <a:br>
              <a:rPr lang="ja-JP" altLang="en-US" dirty="0" smtClean="0">
                <a:latin typeface="+mn-ea"/>
                <a:ea typeface="+mn-ea"/>
              </a:rPr>
            </a:br>
            <a:r>
              <a:rPr lang="en-US" altLang="ja-JP" sz="2800" b="1" dirty="0" smtClean="0">
                <a:latin typeface="+mn-ea"/>
                <a:ea typeface="+mn-ea"/>
              </a:rPr>
              <a:t>IPS/</a:t>
            </a:r>
            <a:r>
              <a:rPr lang="ja-JP" altLang="en-US" sz="2800" b="1" dirty="0" smtClean="0">
                <a:latin typeface="+mn-ea"/>
                <a:ea typeface="+mn-ea"/>
              </a:rPr>
              <a:t>援助つき雇用</a:t>
            </a:r>
            <a:endParaRPr lang="ja-JP" altLang="en-US" sz="1600" b="1" dirty="0" smtClean="0">
              <a:latin typeface="+mn-ea"/>
              <a:ea typeface="+mn-ea"/>
            </a:endParaRPr>
          </a:p>
        </p:txBody>
      </p:sp>
    </p:spTree>
    <p:extLst>
      <p:ext uri="{BB962C8B-B14F-4D97-AF65-F5344CB8AC3E}">
        <p14:creationId xmlns:p14="http://schemas.microsoft.com/office/powerpoint/2010/main" val="1543332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1"/>
                </a:solidFill>
                <a:latin typeface="Times New Roman" pitchFamily="18" charset="0"/>
                <a:ea typeface="ＭＳ Ｐゴシック" charset="-128"/>
              </a:defRPr>
            </a:lvl1pPr>
            <a:lvl2pPr marL="742950" indent="-285750" eaLnBrk="0" hangingPunct="0">
              <a:defRPr kumimoji="1" sz="2800" b="1">
                <a:solidFill>
                  <a:schemeClr val="tx1"/>
                </a:solidFill>
                <a:latin typeface="Times New Roman" pitchFamily="18" charset="0"/>
                <a:ea typeface="ＭＳ Ｐゴシック" charset="-128"/>
              </a:defRPr>
            </a:lvl2pPr>
            <a:lvl3pPr marL="1143000" indent="-228600" eaLnBrk="0" hangingPunct="0">
              <a:defRPr kumimoji="1" sz="2800" b="1">
                <a:solidFill>
                  <a:schemeClr val="tx1"/>
                </a:solidFill>
                <a:latin typeface="Times New Roman" pitchFamily="18" charset="0"/>
                <a:ea typeface="ＭＳ Ｐゴシック" charset="-128"/>
              </a:defRPr>
            </a:lvl3pPr>
            <a:lvl4pPr marL="1600200" indent="-228600" eaLnBrk="0" hangingPunct="0">
              <a:defRPr kumimoji="1" sz="2800" b="1">
                <a:solidFill>
                  <a:schemeClr val="tx1"/>
                </a:solidFill>
                <a:latin typeface="Times New Roman" pitchFamily="18" charset="0"/>
                <a:ea typeface="ＭＳ Ｐゴシック" charset="-128"/>
              </a:defRPr>
            </a:lvl4pPr>
            <a:lvl5pPr marL="2057400" indent="-228600" eaLnBrk="0" hangingPunct="0">
              <a:defRPr kumimoji="1" sz="2800" b="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b="1">
                <a:solidFill>
                  <a:schemeClr val="tx1"/>
                </a:solidFill>
                <a:latin typeface="Times New Roman" pitchFamily="18" charset="0"/>
                <a:ea typeface="ＭＳ Ｐゴシック" charset="-128"/>
              </a:defRPr>
            </a:lvl9pPr>
          </a:lstStyle>
          <a:p>
            <a:pPr eaLnBrk="1" hangingPunct="1"/>
            <a:fld id="{50FEA9FD-D883-4E1B-BF02-0F67C2B0AA5D}" type="slidenum">
              <a:rPr lang="en-US" altLang="ja-JP" sz="1400" b="0" smtClean="0"/>
              <a:pPr eaLnBrk="1" hangingPunct="1"/>
              <a:t>25</a:t>
            </a:fld>
            <a:endParaRPr lang="en-US" altLang="ja-JP" sz="1400" b="0" dirty="0" smtClean="0"/>
          </a:p>
        </p:txBody>
      </p:sp>
      <p:sp>
        <p:nvSpPr>
          <p:cNvPr id="12291"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ja-JP" altLang="en-US" dirty="0" smtClean="0">
                <a:latin typeface="+mn-ea"/>
                <a:ea typeface="+mn-ea"/>
              </a:rPr>
              <a:t>静岡方式の根本理念</a:t>
            </a:r>
            <a:br>
              <a:rPr lang="ja-JP" altLang="en-US" dirty="0" smtClean="0">
                <a:latin typeface="+mn-ea"/>
                <a:ea typeface="+mn-ea"/>
              </a:rPr>
            </a:br>
            <a:r>
              <a:rPr lang="ja-JP" altLang="en-US" sz="2800" b="1" dirty="0" smtClean="0">
                <a:latin typeface="+mn-ea"/>
                <a:ea typeface="+mn-ea"/>
              </a:rPr>
              <a:t>ストレングスモデル</a:t>
            </a:r>
            <a:endParaRPr lang="ja-JP" altLang="en-US" sz="1600" b="1" dirty="0" smtClean="0">
              <a:solidFill>
                <a:schemeClr val="tx1"/>
              </a:solidFill>
              <a:latin typeface="+mn-ea"/>
              <a:ea typeface="+mn-ea"/>
            </a:endParaRPr>
          </a:p>
        </p:txBody>
      </p:sp>
      <p:graphicFrame>
        <p:nvGraphicFramePr>
          <p:cNvPr id="8" name="Group 46"/>
          <p:cNvGraphicFramePr>
            <a:graphicFrameLocks noGrp="1"/>
          </p:cNvGraphicFramePr>
          <p:nvPr>
            <p:ph sz="half" idx="4294967295"/>
            <p:extLst>
              <p:ext uri="{D42A27DB-BD31-4B8C-83A1-F6EECF244321}">
                <p14:modId xmlns:p14="http://schemas.microsoft.com/office/powerpoint/2010/main" val="3474017639"/>
              </p:ext>
            </p:extLst>
          </p:nvPr>
        </p:nvGraphicFramePr>
        <p:xfrm>
          <a:off x="430212" y="2060849"/>
          <a:ext cx="4818064" cy="4295978"/>
        </p:xfrm>
        <a:graphic>
          <a:graphicData uri="http://schemas.openxmlformats.org/drawingml/2006/table">
            <a:tbl>
              <a:tblPr/>
              <a:tblGrid>
                <a:gridCol w="743540"/>
                <a:gridCol w="1968308"/>
                <a:gridCol w="2106216"/>
              </a:tblGrid>
              <a:tr h="1454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bg1"/>
                        </a:solidFill>
                        <a:effectLst/>
                        <a:latin typeface="Arial" pitchFamily="34" charset="0"/>
                        <a:ea typeface="ＭＳ Ｐゴシック" pitchFamily="50" charset="-128"/>
                      </a:endParaRPr>
                    </a:p>
                  </a:txBody>
                  <a:tcPr marL="89983" marR="89983" marT="46787" marB="467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本人（願望、能力、自信）</a:t>
                      </a:r>
                    </a:p>
                  </a:txBody>
                  <a:tcPr marL="89983" marR="89983"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環境（資源、社会関係、機会）</a:t>
                      </a:r>
                    </a:p>
                  </a:txBody>
                  <a:tcPr marL="89983" marR="89983" marT="46787" marB="467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1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現在</a:t>
                      </a:r>
                    </a:p>
                  </a:txBody>
                  <a:tcPr marL="89983" marR="89983" marT="46787" marB="467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できること</a:t>
                      </a:r>
                    </a:p>
                  </a:txBody>
                  <a:tcPr marL="89983" marR="89983"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rPr>
                        <a:t>活用できること</a:t>
                      </a:r>
                    </a:p>
                  </a:txBody>
                  <a:tcPr marL="89983" marR="89983" marT="46787" marB="467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1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未来</a:t>
                      </a:r>
                    </a:p>
                  </a:txBody>
                  <a:tcPr marL="89983" marR="89983" marT="46787" marB="467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したいこと</a:t>
                      </a:r>
                    </a:p>
                  </a:txBody>
                  <a:tcPr marL="89983" marR="89983"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rPr>
                        <a:t>活用したいこと</a:t>
                      </a:r>
                    </a:p>
                  </a:txBody>
                  <a:tcPr marL="89983" marR="89983" marT="46787" marB="467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1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過去</a:t>
                      </a:r>
                    </a:p>
                  </a:txBody>
                  <a:tcPr marL="89983" marR="89983" marT="46787" marB="467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できていたこと</a:t>
                      </a:r>
                    </a:p>
                  </a:txBody>
                  <a:tcPr marL="89983" marR="89983"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rPr>
                        <a:t>活用できていたこと</a:t>
                      </a:r>
                    </a:p>
                  </a:txBody>
                  <a:tcPr marL="89983" marR="89983" marT="46787" marB="467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5" descr="180206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76872"/>
            <a:ext cx="35020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6330270" y="5661248"/>
            <a:ext cx="1569660" cy="400110"/>
          </a:xfrm>
          <a:prstGeom prst="rect">
            <a:avLst/>
          </a:prstGeom>
          <a:noFill/>
        </p:spPr>
        <p:txBody>
          <a:bodyPr wrap="none" rtlCol="0">
            <a:spAutoFit/>
          </a:bodyPr>
          <a:lstStyle/>
          <a:p>
            <a:r>
              <a:rPr kumimoji="1" lang="en-US" altLang="ja-JP" sz="2000" b="1" dirty="0" smtClean="0">
                <a:solidFill>
                  <a:srgbClr val="0070C0"/>
                </a:solidFill>
              </a:rPr>
              <a:t>U</a:t>
            </a:r>
            <a:r>
              <a:rPr kumimoji="1" lang="ja-JP" altLang="en-US" sz="2000" b="1" dirty="0" err="1" smtClean="0">
                <a:solidFill>
                  <a:srgbClr val="0070C0"/>
                </a:solidFill>
              </a:rPr>
              <a:t>さんの</a:t>
            </a:r>
            <a:r>
              <a:rPr kumimoji="1" lang="ja-JP" altLang="en-US" sz="2000" b="1" dirty="0" smtClean="0">
                <a:solidFill>
                  <a:srgbClr val="0070C0"/>
                </a:solidFill>
              </a:rPr>
              <a:t>事例</a:t>
            </a:r>
            <a:endParaRPr kumimoji="1" lang="ja-JP" altLang="en-US" sz="2000" b="1" dirty="0">
              <a:solidFill>
                <a:srgbClr val="0070C0"/>
              </a:solidFill>
            </a:endParaRPr>
          </a:p>
        </p:txBody>
      </p:sp>
    </p:spTree>
    <p:extLst>
      <p:ext uri="{BB962C8B-B14F-4D97-AF65-F5344CB8AC3E}">
        <p14:creationId xmlns:p14="http://schemas.microsoft.com/office/powerpoint/2010/main" val="99796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54E2237-A9EA-4BB0-950C-269E560CA7B4}" type="slidenum">
              <a:rPr lang="en-US" altLang="ja-JP" smtClean="0"/>
              <a:pPr eaLnBrk="1" hangingPunct="1"/>
              <a:t>26</a:t>
            </a:fld>
            <a:endParaRPr lang="en-US" altLang="ja-JP" smtClean="0"/>
          </a:p>
        </p:txBody>
      </p:sp>
      <p:sp>
        <p:nvSpPr>
          <p:cNvPr id="4099" name="Rectangle 2"/>
          <p:cNvSpPr>
            <a:spLocks noGrp="1" noChangeArrowheads="1"/>
          </p:cNvSpPr>
          <p:nvPr>
            <p:ph type="title"/>
          </p:nvPr>
        </p:nvSpPr>
        <p:spPr>
          <a:xfrm>
            <a:off x="457200" y="274638"/>
            <a:ext cx="8229600" cy="1210146"/>
          </a:xfrm>
        </p:spPr>
        <p:txBody>
          <a:bodyPr>
            <a:normAutofit fontScale="90000"/>
          </a:bodyPr>
          <a:lstStyle/>
          <a:p>
            <a:pPr eaLnBrk="1" hangingPunct="1"/>
            <a:r>
              <a:rPr lang="ja-JP" altLang="en-US" dirty="0" smtClean="0">
                <a:latin typeface="ＭＳ Ｐゴシック" pitchFamily="50" charset="-128"/>
                <a:ea typeface="ＭＳ Ｐゴシック" pitchFamily="50" charset="-128"/>
              </a:rPr>
              <a:t>援助付き雇用（</a:t>
            </a:r>
            <a:r>
              <a:rPr lang="en-US" altLang="ja-JP" dirty="0" smtClean="0">
                <a:latin typeface="ＭＳ Ｐゴシック" pitchFamily="50" charset="-128"/>
                <a:ea typeface="ＭＳ Ｐゴシック" pitchFamily="50" charset="-128"/>
              </a:rPr>
              <a:t>IPS</a:t>
            </a:r>
            <a:r>
              <a:rPr lang="ja-JP" altLang="en-US" dirty="0" smtClean="0">
                <a:latin typeface="ＭＳ Ｐゴシック" pitchFamily="50" charset="-128"/>
                <a:ea typeface="ＭＳ Ｐゴシック" pitchFamily="50" charset="-128"/>
              </a:rPr>
              <a:t>）の原則</a:t>
            </a:r>
            <a:r>
              <a:rPr lang="en-US" altLang="ja-JP" dirty="0" smtClean="0">
                <a:latin typeface="ＭＳ Ｐゴシック" pitchFamily="50" charset="-128"/>
                <a:ea typeface="ＭＳ Ｐゴシック" pitchFamily="50" charset="-128"/>
              </a:rPr>
              <a:t/>
            </a:r>
            <a:br>
              <a:rPr lang="en-US" altLang="ja-JP" dirty="0" smtClean="0">
                <a:latin typeface="ＭＳ Ｐゴシック" pitchFamily="50" charset="-128"/>
                <a:ea typeface="ＭＳ Ｐゴシック" pitchFamily="50" charset="-128"/>
              </a:rPr>
            </a:br>
            <a:r>
              <a:rPr lang="ja-JP" altLang="en-US" sz="3600" dirty="0" smtClean="0">
                <a:latin typeface="ＭＳ Ｐゴシック" pitchFamily="50" charset="-128"/>
                <a:ea typeface="ＭＳ Ｐゴシック" pitchFamily="50" charset="-128"/>
              </a:rPr>
              <a:t>精神障害者の就労支援</a:t>
            </a:r>
            <a:endParaRPr lang="ja-JP" altLang="en-US" dirty="0" smtClean="0">
              <a:latin typeface="ＭＳ Ｐゴシック" pitchFamily="50" charset="-128"/>
              <a:ea typeface="ＭＳ Ｐゴシック" pitchFamily="50" charset="-128"/>
            </a:endParaRPr>
          </a:p>
        </p:txBody>
      </p:sp>
      <p:sp>
        <p:nvSpPr>
          <p:cNvPr id="4100" name="Rectangle 3"/>
          <p:cNvSpPr>
            <a:spLocks noGrp="1" noChangeArrowheads="1"/>
          </p:cNvSpPr>
          <p:nvPr>
            <p:ph type="body" idx="1"/>
          </p:nvPr>
        </p:nvSpPr>
        <p:spPr>
          <a:xfrm>
            <a:off x="250825" y="1700213"/>
            <a:ext cx="4249738" cy="4926012"/>
          </a:xfrm>
        </p:spPr>
        <p:txBody>
          <a:bodyPr/>
          <a:lstStyle/>
          <a:p>
            <a:pPr marL="266700" indent="-266700" defTabSz="795338">
              <a:lnSpc>
                <a:spcPct val="80000"/>
              </a:lnSpc>
              <a:buFontTx/>
              <a:buAutoNum type="arabicPeriod"/>
            </a:pPr>
            <a:r>
              <a:rPr lang="ja-JP" altLang="en-US" sz="2400" smtClean="0"/>
              <a:t>除外される人はゼロ：　適用基準は当事者の選択による</a:t>
            </a:r>
            <a:endParaRPr lang="en-US" altLang="ja-JP" sz="2400" smtClean="0"/>
          </a:p>
          <a:p>
            <a:pPr marL="266700" indent="-266700" defTabSz="795338">
              <a:lnSpc>
                <a:spcPct val="80000"/>
              </a:lnSpc>
              <a:buFontTx/>
              <a:buAutoNum type="arabicPeriod"/>
            </a:pPr>
            <a:r>
              <a:rPr lang="ja-JP" altLang="en-US" sz="2400" smtClean="0"/>
              <a:t>援助付き雇用は他の支援サービスに統合される</a:t>
            </a:r>
            <a:endParaRPr lang="en-US" altLang="ja-JP" sz="2400" smtClean="0"/>
          </a:p>
          <a:p>
            <a:pPr marL="266700" indent="-266700" defTabSz="795338">
              <a:lnSpc>
                <a:spcPct val="80000"/>
              </a:lnSpc>
              <a:buFontTx/>
              <a:buAutoNum type="arabicPeriod"/>
            </a:pPr>
            <a:r>
              <a:rPr lang="ja-JP" altLang="en-US" sz="2400" smtClean="0"/>
              <a:t>一般就労がゴールである</a:t>
            </a:r>
            <a:endParaRPr lang="en-US" altLang="ja-JP" sz="2400" smtClean="0"/>
          </a:p>
          <a:p>
            <a:pPr marL="266700" indent="-266700" defTabSz="795338">
              <a:lnSpc>
                <a:spcPct val="80000"/>
              </a:lnSpc>
              <a:buFontTx/>
              <a:buAutoNum type="arabicPeriod"/>
            </a:pPr>
            <a:r>
              <a:rPr lang="ja-JP" altLang="en-US" sz="2400" smtClean="0"/>
              <a:t>個別の給付金受給相談が重要である</a:t>
            </a:r>
            <a:endParaRPr lang="en-US" altLang="ja-JP" sz="2400" smtClean="0"/>
          </a:p>
          <a:p>
            <a:pPr marL="266700" indent="-266700" defTabSz="795338">
              <a:lnSpc>
                <a:spcPct val="80000"/>
              </a:lnSpc>
              <a:buFontTx/>
              <a:buAutoNum type="arabicPeriod"/>
            </a:pPr>
            <a:r>
              <a:rPr lang="ja-JP" altLang="en-US" sz="2400" smtClean="0"/>
              <a:t>迅速な職探し：　当事者が働くことに興味を示したら、すばやく職探しを始める</a:t>
            </a:r>
            <a:endParaRPr lang="en-US" altLang="ja-JP" sz="2400" smtClean="0"/>
          </a:p>
          <a:p>
            <a:pPr marL="266700" indent="-266700" defTabSz="795338">
              <a:lnSpc>
                <a:spcPct val="80000"/>
              </a:lnSpc>
              <a:buFontTx/>
              <a:buAutoNum type="arabicPeriod"/>
            </a:pPr>
            <a:r>
              <a:rPr lang="ja-JP" altLang="en-US" sz="2400" smtClean="0"/>
              <a:t>就労後のサポートを継続的に行う</a:t>
            </a:r>
            <a:endParaRPr lang="en-US" altLang="ja-JP" sz="2400" smtClean="0"/>
          </a:p>
          <a:p>
            <a:pPr marL="266700" indent="-266700" defTabSz="795338">
              <a:lnSpc>
                <a:spcPct val="80000"/>
              </a:lnSpc>
              <a:buFontTx/>
              <a:buAutoNum type="arabicPeriod"/>
            </a:pPr>
            <a:r>
              <a:rPr lang="ja-JP" altLang="en-US" sz="2400" smtClean="0"/>
              <a:t>当事者の好みが重要である</a:t>
            </a:r>
          </a:p>
        </p:txBody>
      </p:sp>
      <p:graphicFrame>
        <p:nvGraphicFramePr>
          <p:cNvPr id="4102" name="オブジェクト 1"/>
          <p:cNvGraphicFramePr>
            <a:graphicFrameLocks noChangeAspect="1"/>
          </p:cNvGraphicFramePr>
          <p:nvPr/>
        </p:nvGraphicFramePr>
        <p:xfrm>
          <a:off x="4692650" y="1652588"/>
          <a:ext cx="4140200" cy="5113337"/>
        </p:xfrm>
        <a:graphic>
          <a:graphicData uri="http://schemas.openxmlformats.org/presentationml/2006/ole">
            <mc:AlternateContent xmlns:mc="http://schemas.openxmlformats.org/markup-compatibility/2006">
              <mc:Choice xmlns:v="urn:schemas-microsoft-com:vml" Requires="v">
                <p:oleObj spid="_x0000_s323596" name="Worksheet" r:id="rId4" imgW="10186416" imgH="6693408" progId="Excel.Sheet.8">
                  <p:embed/>
                </p:oleObj>
              </mc:Choice>
              <mc:Fallback>
                <p:oleObj name="Worksheet" r:id="rId4" imgW="10186416" imgH="669340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1652588"/>
                        <a:ext cx="41402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0555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BCA4890-135A-409D-A720-8290FC7627BE}" type="slidenum">
              <a:rPr lang="en-US" altLang="ja-JP" smtClean="0"/>
              <a:pPr eaLnBrk="1" hangingPunct="1"/>
              <a:t>27</a:t>
            </a:fld>
            <a:endParaRPr lang="en-US" altLang="ja-JP" smtClean="0"/>
          </a:p>
        </p:txBody>
      </p:sp>
      <p:sp>
        <p:nvSpPr>
          <p:cNvPr id="5123" name="Rectangle 2"/>
          <p:cNvSpPr>
            <a:spLocks noGrp="1" noChangeArrowheads="1"/>
          </p:cNvSpPr>
          <p:nvPr>
            <p:ph type="title"/>
          </p:nvPr>
        </p:nvSpPr>
        <p:spPr/>
        <p:txBody>
          <a:bodyPr/>
          <a:lstStyle/>
          <a:p>
            <a:pPr eaLnBrk="1" hangingPunct="1"/>
            <a:r>
              <a:rPr lang="ja-JP" altLang="en-US" dirty="0" smtClean="0">
                <a:latin typeface="ＭＳ Ｐゴシック" pitchFamily="50" charset="-128"/>
                <a:ea typeface="ＭＳ Ｐゴシック" pitchFamily="50" charset="-128"/>
              </a:rPr>
              <a:t>べ</a:t>
            </a:r>
            <a:r>
              <a:rPr lang="ja-JP" altLang="en-US" dirty="0" err="1" smtClean="0">
                <a:latin typeface="ＭＳ Ｐゴシック" pitchFamily="50" charset="-128"/>
                <a:ea typeface="ＭＳ Ｐゴシック" pitchFamily="50" charset="-128"/>
              </a:rPr>
              <a:t>てるの</a:t>
            </a:r>
            <a:r>
              <a:rPr lang="ja-JP" altLang="en-US" dirty="0" smtClean="0">
                <a:latin typeface="ＭＳ Ｐゴシック" pitchFamily="50" charset="-128"/>
                <a:ea typeface="ＭＳ Ｐゴシック" pitchFamily="50" charset="-128"/>
              </a:rPr>
              <a:t>家（北海道浦河町）</a:t>
            </a:r>
          </a:p>
        </p:txBody>
      </p:sp>
      <p:sp>
        <p:nvSpPr>
          <p:cNvPr id="5124" name="Rectangle 3"/>
          <p:cNvSpPr>
            <a:spLocks noGrp="1" noChangeArrowheads="1"/>
          </p:cNvSpPr>
          <p:nvPr>
            <p:ph type="body" idx="1"/>
          </p:nvPr>
        </p:nvSpPr>
        <p:spPr/>
        <p:txBody>
          <a:bodyPr/>
          <a:lstStyle/>
          <a:p>
            <a:pPr eaLnBrk="1" hangingPunct="1">
              <a:lnSpc>
                <a:spcPct val="90000"/>
              </a:lnSpc>
            </a:pPr>
            <a:r>
              <a:rPr lang="ja-JP" altLang="en-US" sz="2800" smtClean="0"/>
              <a:t>精神障害者の共同生活（共生の場）</a:t>
            </a:r>
          </a:p>
          <a:p>
            <a:pPr lvl="1" eaLnBrk="1" hangingPunct="1">
              <a:lnSpc>
                <a:spcPct val="90000"/>
              </a:lnSpc>
            </a:pPr>
            <a:r>
              <a:rPr lang="ja-JP" altLang="en-US" sz="2400" smtClean="0"/>
              <a:t>弱さを絆に</a:t>
            </a:r>
          </a:p>
          <a:p>
            <a:pPr eaLnBrk="1" hangingPunct="1">
              <a:lnSpc>
                <a:spcPct val="90000"/>
              </a:lnSpc>
            </a:pPr>
            <a:r>
              <a:rPr lang="ja-JP" altLang="en-US" sz="2800" smtClean="0"/>
              <a:t>「病気は治さない」　ということは、病者ではない？</a:t>
            </a:r>
          </a:p>
          <a:p>
            <a:pPr lvl="1" eaLnBrk="1" hangingPunct="1">
              <a:lnSpc>
                <a:spcPct val="90000"/>
              </a:lnSpc>
            </a:pPr>
            <a:r>
              <a:rPr lang="ja-JP" altLang="en-US" sz="2400" smtClean="0"/>
              <a:t>「べてるはいつも問題だらけ」</a:t>
            </a:r>
          </a:p>
          <a:p>
            <a:pPr lvl="1" eaLnBrk="1" hangingPunct="1">
              <a:lnSpc>
                <a:spcPct val="90000"/>
              </a:lnSpc>
            </a:pPr>
            <a:r>
              <a:rPr lang="ja-JP" altLang="en-US" sz="2400" smtClean="0"/>
              <a:t>「それで順調」</a:t>
            </a:r>
          </a:p>
          <a:p>
            <a:pPr eaLnBrk="1" hangingPunct="1">
              <a:lnSpc>
                <a:spcPct val="90000"/>
              </a:lnSpc>
            </a:pPr>
            <a:r>
              <a:rPr lang="ja-JP" altLang="en-US" sz="2800" smtClean="0"/>
              <a:t>「病気を売り物に」　ということは、病気は長所？</a:t>
            </a:r>
          </a:p>
          <a:p>
            <a:pPr lvl="1" eaLnBrk="1" hangingPunct="1">
              <a:lnSpc>
                <a:spcPct val="90000"/>
              </a:lnSpc>
            </a:pPr>
            <a:r>
              <a:rPr lang="ja-JP" altLang="en-US" sz="2400" smtClean="0"/>
              <a:t>ビデオシリーズ精神分裂病を生きる </a:t>
            </a:r>
          </a:p>
          <a:p>
            <a:pPr lvl="1" eaLnBrk="1" hangingPunct="1">
              <a:lnSpc>
                <a:spcPct val="90000"/>
              </a:lnSpc>
            </a:pPr>
            <a:r>
              <a:rPr lang="ja-JP" altLang="en-US" sz="2400" smtClean="0"/>
              <a:t>べてるまつり　幻覚＆妄想大会</a:t>
            </a:r>
          </a:p>
          <a:p>
            <a:pPr eaLnBrk="1" hangingPunct="1">
              <a:lnSpc>
                <a:spcPct val="90000"/>
              </a:lnSpc>
            </a:pPr>
            <a:r>
              <a:rPr lang="ja-JP" altLang="en-US" sz="2800" smtClean="0"/>
              <a:t>「商売をしよう」　ということは、依存しない？　</a:t>
            </a:r>
          </a:p>
          <a:p>
            <a:pPr lvl="1" eaLnBrk="1" hangingPunct="1">
              <a:lnSpc>
                <a:spcPct val="90000"/>
              </a:lnSpc>
            </a:pPr>
            <a:r>
              <a:rPr lang="ja-JP" altLang="en-US" sz="2400" smtClean="0"/>
              <a:t>昆布を売る　社会的起業</a:t>
            </a:r>
          </a:p>
        </p:txBody>
      </p:sp>
    </p:spTree>
    <p:extLst>
      <p:ext uri="{BB962C8B-B14F-4D97-AF65-F5344CB8AC3E}">
        <p14:creationId xmlns:p14="http://schemas.microsoft.com/office/powerpoint/2010/main" val="1129265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F0C3ED6-6292-4716-A72D-36E7BE3C29A9}" type="slidenum">
              <a:rPr lang="en-US" altLang="ja-JP" smtClean="0"/>
              <a:pPr eaLnBrk="1" hangingPunct="1"/>
              <a:t>28</a:t>
            </a:fld>
            <a:endParaRPr lang="en-US" altLang="ja-JP" smtClean="0"/>
          </a:p>
        </p:txBody>
      </p:sp>
      <p:sp>
        <p:nvSpPr>
          <p:cNvPr id="6147" name="Rectangle 2"/>
          <p:cNvSpPr>
            <a:spLocks noGrp="1" noChangeArrowheads="1"/>
          </p:cNvSpPr>
          <p:nvPr>
            <p:ph type="title"/>
          </p:nvPr>
        </p:nvSpPr>
        <p:spPr>
          <a:xfrm>
            <a:off x="288132" y="260648"/>
            <a:ext cx="8291512" cy="936104"/>
          </a:xfrm>
        </p:spPr>
        <p:txBody>
          <a:bodyPr>
            <a:noAutofit/>
          </a:bodyPr>
          <a:lstStyle/>
          <a:p>
            <a:r>
              <a:rPr lang="ja-JP" altLang="en-US" dirty="0" smtClean="0">
                <a:latin typeface="ＭＳ Ｐゴシック" pitchFamily="50" charset="-128"/>
                <a:ea typeface="ＭＳ Ｐゴシック" pitchFamily="50" charset="-128"/>
              </a:rPr>
              <a:t>べ</a:t>
            </a:r>
            <a:r>
              <a:rPr lang="ja-JP" altLang="en-US" dirty="0" err="1" smtClean="0">
                <a:latin typeface="ＭＳ Ｐゴシック" pitchFamily="50" charset="-128"/>
                <a:ea typeface="ＭＳ Ｐゴシック" pitchFamily="50" charset="-128"/>
              </a:rPr>
              <a:t>てるの</a:t>
            </a:r>
            <a:r>
              <a:rPr lang="ja-JP" altLang="en-US" dirty="0" smtClean="0">
                <a:latin typeface="ＭＳ Ｐゴシック" pitchFamily="50" charset="-128"/>
                <a:ea typeface="ＭＳ Ｐゴシック" pitchFamily="50" charset="-128"/>
              </a:rPr>
              <a:t>家（北海道浦河町）</a:t>
            </a:r>
            <a:endParaRPr lang="en-US" altLang="ja-JP" dirty="0" smtClean="0">
              <a:latin typeface="ＭＳ Ｐゴシック" pitchFamily="50" charset="-128"/>
              <a:ea typeface="ＭＳ Ｐゴシック" pitchFamily="50" charset="-128"/>
            </a:endParaRPr>
          </a:p>
        </p:txBody>
      </p:sp>
      <p:pic>
        <p:nvPicPr>
          <p:cNvPr id="6148" name="Picture 3" descr="kai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563" y="1556792"/>
            <a:ext cx="3204344" cy="210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ChangeArrowheads="1"/>
          </p:cNvSpPr>
          <p:nvPr/>
        </p:nvSpPr>
        <p:spPr bwMode="auto">
          <a:xfrm>
            <a:off x="5219700" y="4768761"/>
            <a:ext cx="302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ja-JP" sz="2400" dirty="0" smtClean="0">
                <a:hlinkClick r:id="rId4"/>
              </a:rPr>
              <a:t>https</a:t>
            </a:r>
            <a:r>
              <a:rPr lang="en-US" altLang="ja-JP" sz="2400" dirty="0">
                <a:hlinkClick r:id="rId4"/>
              </a:rPr>
              <a:t>://</a:t>
            </a:r>
            <a:r>
              <a:rPr lang="en-US" altLang="ja-JP" sz="2400" dirty="0" smtClean="0">
                <a:hlinkClick r:id="rId4"/>
              </a:rPr>
              <a:t>www.youtube.com/watch?v=Rv-31CgLGE4</a:t>
            </a:r>
            <a:r>
              <a:rPr lang="ja-JP" altLang="en-US" sz="2400" dirty="0" smtClean="0"/>
              <a:t>　</a:t>
            </a:r>
            <a:endParaRPr lang="ja-JP" altLang="en-US" sz="2400" dirty="0"/>
          </a:p>
        </p:txBody>
      </p:sp>
      <p:pic>
        <p:nvPicPr>
          <p:cNvPr id="8" name="Picture 4" descr="http://www.jinken.ne.jp/challenged/beteru/img/tit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87" y="1556792"/>
            <a:ext cx="3366890" cy="21043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1082638" y="4097308"/>
            <a:ext cx="3024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ja-JP" altLang="en-US" sz="2000" dirty="0" smtClean="0"/>
              <a:t>浦河町最大の雇用主へ</a:t>
            </a:r>
            <a:endParaRPr lang="en-US" altLang="ja-JP" sz="2000" dirty="0" smtClean="0"/>
          </a:p>
        </p:txBody>
      </p:sp>
      <p:sp>
        <p:nvSpPr>
          <p:cNvPr id="4" name="正方形/長方形 3"/>
          <p:cNvSpPr/>
          <p:nvPr/>
        </p:nvSpPr>
        <p:spPr>
          <a:xfrm>
            <a:off x="5639385" y="4097308"/>
            <a:ext cx="1980030" cy="400110"/>
          </a:xfrm>
          <a:prstGeom prst="rect">
            <a:avLst/>
          </a:prstGeom>
        </p:spPr>
        <p:txBody>
          <a:bodyPr wrap="none">
            <a:spAutoFit/>
          </a:bodyPr>
          <a:lstStyle/>
          <a:p>
            <a:pPr lvl="0" algn="ctr"/>
            <a:r>
              <a:rPr lang="ja-JP" altLang="en-US" sz="2000" dirty="0" smtClean="0">
                <a:solidFill>
                  <a:prstClr val="black"/>
                </a:solidFill>
              </a:rPr>
              <a:t>幻覚＆妄想大会</a:t>
            </a:r>
            <a:endParaRPr lang="en-US" altLang="ja-JP" sz="2000" dirty="0">
              <a:solidFill>
                <a:prstClr val="black"/>
              </a:solidFill>
            </a:endParaRPr>
          </a:p>
        </p:txBody>
      </p:sp>
    </p:spTree>
    <p:extLst>
      <p:ext uri="{BB962C8B-B14F-4D97-AF65-F5344CB8AC3E}">
        <p14:creationId xmlns:p14="http://schemas.microsoft.com/office/powerpoint/2010/main" val="3752100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332656"/>
            <a:ext cx="8352928" cy="6192688"/>
          </a:xfrm>
        </p:spPr>
        <p:txBody>
          <a:bodyPr>
            <a:normAutofit/>
          </a:bodyPr>
          <a:lstStyle/>
          <a:p>
            <a:r>
              <a:rPr kumimoji="1" lang="ja-JP" altLang="en-US" dirty="0" smtClean="0"/>
              <a:t>犯罪者・非行者の立ち直り</a:t>
            </a:r>
            <a:endParaRPr kumimoji="1" lang="ja-JP" altLang="en-US" dirty="0"/>
          </a:p>
        </p:txBody>
      </p:sp>
    </p:spTree>
    <p:extLst>
      <p:ext uri="{BB962C8B-B14F-4D97-AF65-F5344CB8AC3E}">
        <p14:creationId xmlns:p14="http://schemas.microsoft.com/office/powerpoint/2010/main" val="2450389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cx.images-amazon.com/images/I/61kgRE%2ByH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774" y="1256224"/>
            <a:ext cx="2043805" cy="29197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171" name="Rectangle 2"/>
          <p:cNvSpPr>
            <a:spLocks noGrp="1" noChangeArrowheads="1"/>
          </p:cNvSpPr>
          <p:nvPr>
            <p:ph type="title"/>
          </p:nvPr>
        </p:nvSpPr>
        <p:spPr>
          <a:xfrm>
            <a:off x="457200" y="274638"/>
            <a:ext cx="8229600" cy="922114"/>
          </a:xfrm>
        </p:spPr>
        <p:txBody>
          <a:bodyPr>
            <a:normAutofit/>
          </a:bodyPr>
          <a:lstStyle/>
          <a:p>
            <a:pPr eaLnBrk="1" hangingPunct="1"/>
            <a:r>
              <a:rPr lang="ja-JP" altLang="en-US" dirty="0"/>
              <a:t>お仕事たち</a:t>
            </a:r>
          </a:p>
        </p:txBody>
      </p:sp>
      <p:sp>
        <p:nvSpPr>
          <p:cNvPr id="717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ndara" pitchFamily="34" charset="0"/>
                <a:ea typeface="ＭＳ Ｐゴシック" charset="-128"/>
              </a:defRPr>
            </a:lvl1pPr>
            <a:lvl2pPr marL="742950" indent="-285750" eaLnBrk="0" hangingPunct="0">
              <a:defRPr kumimoji="1">
                <a:solidFill>
                  <a:schemeClr val="tx1"/>
                </a:solidFill>
                <a:latin typeface="Candara" pitchFamily="34" charset="0"/>
                <a:ea typeface="ＭＳ Ｐゴシック" charset="-128"/>
              </a:defRPr>
            </a:lvl2pPr>
            <a:lvl3pPr marL="1143000" indent="-228600" eaLnBrk="0" hangingPunct="0">
              <a:defRPr kumimoji="1">
                <a:solidFill>
                  <a:schemeClr val="tx1"/>
                </a:solidFill>
                <a:latin typeface="Candara" pitchFamily="34" charset="0"/>
                <a:ea typeface="ＭＳ Ｐゴシック" charset="-128"/>
              </a:defRPr>
            </a:lvl3pPr>
            <a:lvl4pPr marL="1600200" indent="-228600" eaLnBrk="0" hangingPunct="0">
              <a:defRPr kumimoji="1">
                <a:solidFill>
                  <a:schemeClr val="tx1"/>
                </a:solidFill>
                <a:latin typeface="Candara" pitchFamily="34" charset="0"/>
                <a:ea typeface="ＭＳ Ｐゴシック" charset="-128"/>
              </a:defRPr>
            </a:lvl4pPr>
            <a:lvl5pPr marL="2057400" indent="-228600" eaLnBrk="0" hangingPunct="0">
              <a:defRPr kumimoji="1">
                <a:solidFill>
                  <a:schemeClr val="tx1"/>
                </a:solidFill>
                <a:latin typeface="Candar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ndar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ndar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ndar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ndara" pitchFamily="34" charset="0"/>
                <a:ea typeface="ＭＳ Ｐゴシック" charset="-128"/>
              </a:defRPr>
            </a:lvl9pPr>
          </a:lstStyle>
          <a:p>
            <a:pPr eaLnBrk="1" hangingPunct="1"/>
            <a:fld id="{5431F0E2-2877-41B9-A8F1-F880152949F8}" type="slidenum">
              <a:rPr lang="en-US" altLang="ja-JP" sz="800" smtClean="0">
                <a:solidFill>
                  <a:srgbClr val="003300"/>
                </a:solidFill>
                <a:latin typeface="HGP創英角ｺﾞｼｯｸUB" pitchFamily="50" charset="-128"/>
                <a:ea typeface="HGP創英角ｺﾞｼｯｸUB" pitchFamily="50" charset="-128"/>
              </a:rPr>
              <a:pPr eaLnBrk="1" hangingPunct="1"/>
              <a:t>3</a:t>
            </a:fld>
            <a:endParaRPr lang="en-US" altLang="ja-JP" sz="800" smtClean="0">
              <a:solidFill>
                <a:srgbClr val="003300"/>
              </a:solidFill>
              <a:latin typeface="HGP創英角ｺﾞｼｯｸUB" pitchFamily="50" charset="-128"/>
              <a:ea typeface="HGP創英角ｺﾞｼｯｸUB" pitchFamily="50" charset="-128"/>
            </a:endParaRPr>
          </a:p>
        </p:txBody>
      </p:sp>
      <p:pic>
        <p:nvPicPr>
          <p:cNvPr id="10" name="Picture 2" descr="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77" y="1234415"/>
            <a:ext cx="1989858" cy="294152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2" descr="http://malpu.com/works/images/genjin_001_hanzaisy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159902"/>
            <a:ext cx="2172426" cy="311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ITEhESEBMWFRUXGBoXGBcVFxkYHRgUGBsfGBgaGRoaHyggHB4mGxgYITMiJikrMDAuGCAzODQ4NygtLisBCgoKDg0OGhAQGy4kICQ0NS8sLCwvNy8sLDA0LCwsLCwsLCs0LCw0Ny8sLCw0NSwsLCwsLCw0LCwsLDcsNCwsLP/AABEIAQsAvAMBIgACEQEDEQH/xAAcAAEAAgIDAQAAAAAAAAAAAAAABQcDBAECBgj/xABFEAABAwIDAgkICQMDBAMAAAABAAIDBBEFEiEGMQcTIjVBUWF0sxQyVHGRodHTFhdCgZOjscHSFSNScuHwJDNiYzSDsv/EABcBAQEBAQAAAAAAAAAAAAAAAAABAgP/xAAjEQEAAgEEAgIDAQAAAAAAAAAAARECEhMhMQNRYYEiQfAE/9oADAMBAAIRAxEAPwCw9ktmKF1DQufR0znOp4SSYIySTG0kklupupb6KYf6DS/gRfxTYzm+g7tB4bVo7b7XNw1sEssRfC95ZI5rgHM5JLS1h8+5FjqLIN76KYf6DS/gRfxT6KYf6DS/gRfxXnBt5UNdTwPw2V1TJB5Q6KKRjsjC8sFy/Lro0kdGa3Qs9Jt6Xx4m59JJFJQxNlfFK9oLszHvaLszW0Zv13hBOfRTD/QaX8CL+KfRTD/QaX8CL+K8VDwm1LnwMFBBeaMysviEYGQWPKPFcl3KGh139S7YLwoyzmiJoo2R1Mwha4VjXvaSSCTFxYdbknfbo60Kez+imH+g0v4EX8U+imH+g0v4EX8VMIgh/oph/oNL+BF/FPoph/oNL+BF/FS91ygh/oph/oNL+BF/FPoph/oNL+BF/FTC8nthte+kcYYaZ8szmB0ZzRNjLi7LY5pGv3kDQHzh1oJT6KYf6DS/gRfxT6KYf6DS/gRfxXk6rhPa2mbLxJjcZYIrzOj4smXlPIdE95AbGC7W2jm9a3cL4Q4Z4cRli4t5phM+OMScqWGIaSO0OQOdoDrpY2QT/wBFMP8AQaX8CL+KfRTD/QaX8CL+K8zhW31RLxzZaJkL20jauIOqQ4StkNo2k8WMpNitrD9vGzTYdDGxt6iEzTZ5MpgHJDG2tyi55LQNDoCgnPoph/oNL+BF/FPoph/oNL+BF/FTCIIf6KYf6DS/gRfxT6KYf6DS/gRfxUwiCH+imH+g0v4EX8U+imH+g0v4EX8VMIgh/oph/oNL+BF/FUlw24XBDXQthhijaadpLY42tF+MkF7Ab7AexfQqoXh65wh7szxJUFxbGc30HdoPDavIcLMdK/LH5N5RXSQSshBvaKI/9yZx81uW1wd99BvK9fsZzfQd2g8Nq1ds6etfEWUDIHOkZJG90znNLA8AAsLQb9JI7B1IPC7H1z3VtBNlMkn9EBy3AL3NlAtc6AkjeetSuFYfVOGOVcsDoX1PFhkLmR1DjHDGW6xZw1+a7hlLguY9ja+llopqB9K90NE2keKjjGgkOzl7cgJ1PXut030z0+xlTUz1NTi3k7y+BsDIoHShmVj+NBe82cOWBu6LqK8TS0jvL6WKeBga6Opc5j8Pp6a+SK7SQySTPZ1jrlt2307bBske2hksA5zmHP8A0bNrm3+VAgf/AGW0+5es2P4P3QPnq5oqeKV0LoooKYHJE117l0jtXvOgv0C/Xpn2T4OI4qambUvnEzGjOGVUuTMDfRodltu0tZUtqbSVOIVOIUdM2ngidC+SrZnnc8OZHeFjpMkYLA4yXA16Qdyk9nttZpn0JnhayGsjIjcwlxZVRZuMjed2VzWktP8A4m/ZklwXEI5K2qgNPJU1DxGzjHPayKkY1wjAIaTnzuzOFrG510U7svggpKOnpL5uKjDC7dmd9ojquSfaiPBNx/Dqk0lfUSPgrPOaKQzPe6mZIcrZmRtd/bcBchw+1oV6TGNqjM2iiwqSN8lYXlkxGZkUMQ/uyFul3AkNDTbU67isUOC1GHs8lwajgyOGYzzzuFpCT57QwvfYWtyt2i1YOD2aKGk8mrOKqoTMXTGIPa/yk3lHF3AFiGluv2e3QIqhdiIbidTDiEsvkcr2MZMyMxzCGMOma4NaC05i5oLSLZVF8JuLRTikqWFxLqLjeIMUr2yRTPY4Ne+Nzcgzsa03/wAh1hesq9k6ttNHhlI9kdK5hFRUvc587y8kyhrLWDn3PKLjo49QXGMbBieshHLjpIqRkLTFJldxkUofG21rloDQb9YCKrB1LHFJBP5SY5YqqBjhUwysihZJA4Nc5krs7zalFzm1AHYvSbJ1wOE4x/fp5MsVUckTMr253SHM51zdj97R0C29ZaLg+xGMh8TIWO8qp5WMlmdO1kcMc7TmdlaXDNMLAa2B1UozYvFBQ1dFxtHlmDyHMbIHZpZQ94JOmXKZAPuUHiaTCTUNnhpYpi7yGje5lUXMzGOcPkyGXdEWt0tpvst/DgK6ooG0mEU1I5slPXGSORmY0rZcp04tu8gm178kaL1eLbNYq+oqn04p4myQMomPMji5tMHuJly5fPyuta+83XTFdja+GZv9LMYZ5FFRiV8hY+IxyZjJYNOY2t7SqJbhXqmRQ0MrncqKtp5WsaeXIGuyvaxo1ecrjop7ZrGJqkSPlpJaVgcOK44tzSMI3uYDeMg/ZPZ22h9ocIrW18VfSRw1GWAwcVM8xlji7MZI3ZXC7hyTu0HbpL7PVdfIZPLqaKAANycXNxpJ1zZuSLdHvRE2iIgIiICoXh65wh7szxJVfSoXh65wh7szxJUFxbGc30HdoPDapGNl7kk7z0kfoo7Yzm+g7tB4bVKQtte/Wf1QeexbaHiK+gouLLvKhKc5kIycU3N5tjmvu3helVN7cYu84qK2EZ4cK4ps5aCTedxbKG23lrDr1WKuCnma9rXscHNcA5rgbgtIuCD1EIIir2kijroaEtcZJInSlwLcrGNNgX3N9ToLX1WtsbtR5ZHUPe1kfF1EkAAffM2OwzagWvc6LwVZh9G2qqZdoInTVErg6NkMc8scVO0uZGGujG82JN9d2gJK8/sazBDHP5bSySO8ol4sthndlguOLaSzQEC+h160Vf7Hgi4II7F2Xi6rE46Kho4sKgGapcGUsT8zWtMt5XPkvyg1ozOI39ChaGPFpK2tgjxPM+mjhcc0EXFOmlzO4stAzBuVo1DswvfsRFgY1isVLBJUTlwjjF3FrXPIF7Xs0E9O/o3lQeM7ZthjoahsL5aWpLA6ZpA4kSAcWXNOpBLtdRax6bAxEuMYjiNDTuoYadvHcZDVceSRCW3Y/KB5zSQ4dO9umpI8jshs1SM8vixUS1L8OcMsZe90YpnNzNkjiv0jMS3Xo0vvKuSgxSCa/ETRy238W9r7evKTZR2z+0jaqathbG9vksvFF5ILXu1vltrcW1BHSFW+BPpKnGKGbBKd0UEbJBVSMiMUbmubZjbWAJzdmuh+zpM8EoqPKMWDmZYfK53EuBzSTPeLZeprGM7bmUdSI9Vg+10NTDWTRRTf9LJJE+PI0vc+Joc4Rta45r3sNRcqHqOEqNrHPOH4k0NBJLqRzWgAXu5xNgO1aPBVrFjMrfNfX1LmEdIsNQfv39ir7EKx8tFs+6pkMvGNreMM76hwfZ7bB5hvK4DoAv0dF0VY2CcJpkgjkmw6vzOF7wUz5IyL8ksebZgRY3U1tLtkykooa18EpbIWDiiAyRvGAkBzT9oWsW3VMgsZPh4h4pv/AFdO0iF2IeZnGhFUAzLu0Gu7ourO4Znf9NQt/wA6+nb/APo/soU9+CuUWNsoJAFiDfUHpaQCPafcqjIiIgIiICoXh65wh7szxJVfSoXh65wh7szxJUFxbGc30HdoPDatDbeXEiyOHDI2ZpSWvne63EC3nZba6XsdbEDQ3W/sZzfQd2g8Nqy4niRiNtwsTcsedwubFotoAs55xhFyNHZnZGnpKM0luNDw4zOeLmZ7xZ7n+saW6vaoPZTBcQw6pFJHafDnZnRve6z6bp4vpzC50G7ebjcfT1OJva2I5RynFrswLbdVg6ziT6us9GvX+qvyPdZl28XuJIGfeDu1A6LjeFz3sLr+6stBv2mxYFwGCkgEgHyyEXANgbFulxrZQGyEuL0Uc8f9JMnG1Ek9/K4W5eMIOW2t7W3+5e3wrGJJHcpotlzckG98rXC2pvvPu67DrSY858vF5G+cByXE2FgToWi+t/VbXtkf6PHNc9loXEqLEK2KmqWwx0dZTTufHFPJxrHxuYWOzPjGlw47hpbtuMUGHYhQwOZTRNqq2rkfLPUuc1kUUhAAJaeUWNbYNaBrlO69l6Z+NakiO8YaXl+YXyA5cwbbdoSNbkA/fmqcUyyMZkeblwPId9kXu3TVa3sPZbW2PwEUNJDTB2ctBL3n7cjyXPdr1uJ+6yg8RweojxulrKeMuilgfDUkEANDOUxxudSSWjTWzSvQ12JuZchvJDbkuZLppc6taRoO3rXFXixa4Brbg2tmbMCTa9hljIOmu/oPUpPn8cdyWll5zbqSv8n4vDYg6WU8WZHPDRC12hk11JHZu32NrGWlxJgBIzOIAcWgcoBxAFwbZSb7jbcepYY8QkLwx8RYbPfrldeNpAFsrjytR71qfLjdDV2c2fZQ0LKSLlZGOubavkdcudbtcTp6gqqwbZrE3UlBG/DpA6lEojkZXClkHGuu+4DS4brb93rVvU2MBxIcxzQX5Wm3RfJc66cvk/eO0rJTYm10hbnZY3DRez8wJBBG43sSN2nQkeXCa5LVU7ZjEnPifJQ1EvFSNlYJsX4xokYbtOVzCOz1Er1+3mCVddQUzo42sq4ZYqkRF4LeMYDmjz6A+cddAbdCmZcXmDrcVqfNbZ9yBqfs2vluN9r29Skquqc0xhoBzE3BJBsBc20IuBfQkKR5sZuv0W8HPX7QVjeJZSRYeDo+d8zZXBp38W1m53r9o3r1+zeCso4YKaNzntjY4Znm5cS4OcT1XJOnQpGBjXNBLAL9BA/ZZGxNGoAHqC6wO6IiAiIgKheHrnCHuzPElV9KheHrnCHuzPElQXFsZzfQd2g8Nq3KvDxIXF7nWLHMA0s0PFnEabyLb/3K09jOb6Du0HhtUws5YxlFSI+TCw4DO9ziHXuQ2/QbDTki7W6DqXH9L5DmmWQ3DWg3Ayht7WDQBfXpvuHUpFFnaw9CPpsIiYXEAm4y2JNsuUMsW3sdG9I6Vjp8Fax7XB7uS5zg3TLys2gFtAM3uUoibOHoR39HjsQMwaSMzc1w5o3MN7kMFzyRYanrW15KOM4wkk5coB3NB1Nu02F/UFnRWPHjHUDXqqQSFucnKNSz7Lj0Zuk26r261y+lBkbISTlBDR0Ane71201/crOiuiOxijp2hznAWLgAfuJPtu4rHDRhpe7M4ufoXG1wNbAWFgBc9HrWyiaYGpR0DYzdpJ5LWAEjktb0DTpOpJuV1GGtzNIJDWnMGCwbn/yNhcm5J1K3UU28aqhG/wBEgz5zHHa1svFstrYknTU6e8rJLhjXEHM+2YPy3uLt3AA3yj/Ta9yNy3kU2sPQxwQtY0NYLNGgHUOpZERdIigREQEREBULw9c4Q92Z4kqvpULw9c4Q92Z4kqC4tjOb6Du0HhtWpjOMOgqWBz7t4s5KeItfLO8m3/aLQ5tjb+5nyWLs1tCtvYzm+g7tB4bVFbRbTPp6mKNkUTi9zWEueGuDbF3RfS5JF7dOnSg36bGKkyOifSgObG2R1pmkcprrBptry2Obc26yAoqtx6pfNTcTGS18NS4tiey7+LNOBLEZGgOs57w0EtDgQ6+oCzYTtVJLWvpS2INaXjMHOuchIsLixNwdP/FyzwY099aYjBHyCWNfmZmDTdzrG99WsYcoH2Xf4GwZ6yqqg2XJHI0QlmV+WOZ87C0ZyGBzcpaTqN5ynKDcBeWxDaisFI+eOZl3x1FRD/baHClhgdlfICXAEzuiOXeAQDrcD2mJ4k5kUkrAMrcoBP2iXAEgZhprYa3J3dF/O1O1FQ1sWWCMl8rorOBZYZGPGhJ35nHfqAOtBs41j0z2ROoiwNlmijjc/M10tpAZDG0tOaPiw85v8Q5w0sTMGsqGvhY+JpzXzuYSWt6rXAJ0UENp5HGncYWZzHG512PLmGdwbYZQS0aHfvsFKR4xMap8PF/22szl2QtIzFzY7HMQQeLfc2H2bXubZziZjiaGzgddNKZeOjyZTydCLi5F956h7VKrz0u01mRv4ogPLh/cOS2W3Yd9/d2rfpMUL5nRZBZtxmDr6t3i1t+oP3pjlGURlHQkkRFoEREBERAREQEREBERAVC8PXOEPdmeJKr6VC8PXOEPdmeJKguLYzm+g7tB4bVKGBt75Re+a9hfNbLf15dL9Si9jOb6Du0HhtUwg1YsOha7O2KNr7k5gxoN3XzG4F7m5v6yufIIc2fimZv8sjb9PTa/SfaVsog6mMWAsLC1hbdbdZYHUEJveJhvmJuxupf519Nb2F+uy2UQa89BE/LniY7LuzNabeq40WRkDQ5zg0BzrZnAAF1tBc7zZZEQdSwdIC5AXKICIiAiIgIiICIiAiIgIiICoXh65wh7szxJVfSoXh65wh7szxJUFxbGc30HdoPDaphQ+xnN9B3aDw2qYQEREBERAREQEREBERAREQEREBERAREQEREBULw9c4Q92Z4kqvpULw9c4Q92Z4kqC4tjOb6Du0HhtUwofYzm+g7tB4bVMICIiAiIgIiICIiAiIgIiICIiAiIgIiICIiAqF4eucIe7M8SVX0qF4eucIe7M8SVBcWxnN9B3aDw2qSqnua0lttOghRuxnN9B3aDw2qTqNw/1N/UKZdDmCTM0Hr/AF6VzK+wJ6lrwch7mdB1b+4/51LLJynW6G6n19Hx9izGXHyOKSRzmhxtr0ALOtWhNowfXu9aSzPaA42tcXb069qmOVYxMjmtcQAQbage1bK1q/zR/qC7ve7NZtu243e9W6ykdppCLWaTc206FkWCpkc3La2pAP8AsuKqVzctramyaqsbCLWlle0tvYgm2nRddpJTmDG7yLknoCuqBnRazZXZiywOl77tPetlWJsYXza5W6np6gO1dsjv8vctegNzIem/xW25wG829azjNxcjHA52oda4NtOkLKuglbrYjTXQ9CxRvc4ZhYDoBF/bqrdcDYRazasZS4ixGhHauXOflzadeW37prgbC1q9xDCWmy5NSMrSNS7QDtWKvDshuRbp0/3Wc8vxmhuqheHrnCHuzPElV9KheHrnCHuzPElXQXFsZzfQd2g8NqkKp/mjXzgdAdyjNjS7+n0Gg/8AjQdP/rb2KYu7qHtPwUmLgYKxl2hzd7dQsrRlbrvOp9ZXa7uoe0/BLu6h7T8E082NWicRHa3KF9CCscr8zAeUTcX0Nh16blvXd1D2n4Jd3UPafgs7c1VjWrXgtFrnUHcdyE5HXbq128Abu0LZu7qHtPwS7uoe0/BJw5sa9Y+4Za55QO47kq3ax2v5wO47lsXd1D2n4Jd3UPafgrOEzY1606Mtc8oHQHcuKl7c7TfLp53RbqWzd3UPafgsEz7PGYcm2ml7HtWc4rkcwSMuSHAuP/LBbK1ntDy3KNxBva27o7VmJd1D2/7LWA13Rljy5ouDvA3+sLN5Q3r9vwXa7uoe0/BLu6h7T8EjGuhq0kd2vFrXJtcW0I0Xelkytyu0I9/q61nu7qHtPwS7uoe0/BSMK6GmaYljzaxcbgdiz+UDL05rebbW6y3d1D2n4Jd3UPafgkYV0NN0DmtjIFy03IHauayYOYct+joPWtu7uoe0/BLu6h7T8E2+KgcsdcXCofh65wh7szxJVe93dQ9p+Cofh5v/AFCG/ozOn/2S9i2Lj2M5voO7QeG1TCh9jOb6Du0HhtUwgxvfYtHXddI5SdNL2v7yB+izFo0PUuvFjq/4VmpsYBUnQ6C9j9x+B/VZXSEAHrPuK7lgO8Dq+5cS2tcqVPsdDIbgaa7vX2rtxlzYW3Xvv7F1u3q3m33jX4rlz231Gv8Ate3sS/kdTMbOOmhsf3/VciU3sdDfTtHxQuba9ui/3Dd+y5zNsTbzdfvtf9Cn2OhmOUnS7Qb+sblka8m9raGyXBuLdpHWP3XUvbqbHTf9wun2Gd3K3Gxt7gevtR0ugI6T1H9Fy5zRfTqJ+/QfouHPaN43An2J9jgSnk9ov19XxTjj77bj12XPJsTbdcHs6SuSW7rb7m3vTn2Oj5yLjqO+x3WJ/ZduO1FxvHv6vcUzN0Nuo+3QLkZd1v8AYX0Tn2DZDlv0/vuXXj9GnoIuexZQwaabkDANw/4d6tSMXGnXd5oP6/BZmOuAetdeLHV2fd1LurESCoXh65wh7szxJVfSoXh65wh7szxJVRcWxnN9B3aDw2qYUPsZzfQd2g8NqmEBERAXWRlxZdkQYeI3C+gJNiOvo96cRrcnt91lmRZ0wMPE8m1+i27oXLovOF/O7OyyyorpgdGs1ud9rfcurorh4v53u0t+yyolQMLoL36L26Oo3/dHwXvr0EaDrWZFNMDFxWjhfQ3+6+9ciPUG+7sWRFagYuI0I7b++9kMW7s3WCyommAREVBERAVC8PXOEPdmeJKr6VC8PXOEPdmeJKguLYzm+g7tB4bVMKH2M5voO7QeG1TCAiIgIiICIiAiIgIiICIiAiIgIiICIiAiIgKheHrnCHuzPElV9KheHrnCHuzPElQXFsZzfQd2g8NqmFD7Gc30HdoPDaphAREQEREBERAREQEREBERAREQEREBERAREQFQvD1zhD3ZniSq+lQvD1zhD3ZniSoLi2M5voO7QeG1TCh9jOb6Du0HhtUwgIiICIiAiIgIiICIiAiIgIiICIiAiIgIiICoXh65wh7szxJVfSoXh65wh7szxJUFxbGc30HdoPDaphfMmG8JGKRwwxx1NmMYxrRxUJs1rQALllzoFs/Whi3pX5MHy0H0ki+bfrQxb0r8mD5afWhi3pX5MHy0H0ki+bfrQxb0r8mD5afWhi3pX5MHy0H0ki+bfrQxb0r8mD5afWhi3pX5MHy0H0ki+bfrQxb0r8mD5afWhi3pX5MHy0H0ki+bfrQxb0r8mD5afWhi3pX5MHy0H0ki+bfrQxb0r8mD5afWhi3pX5MHy0H0ki+bfrQxb0r8mD5afWhi3pX5MHy0H0ki+bfrQxb0r8mD5afWhi3pX5MHy0H0ki+bfrQxb0r8mD5afWhi3pX5MHy0H0PX0hkDbPcyxvyTa/YVpy4RITGRO8BsmewuMwvfK7XUb/gqE+tDFvSvyYPlp9aGLelfkwfLQfROH07mNIe8vN73N/3J7faqO4eucIe7M8SVQ/1oYt6V+TB8teS2u2nq6qZklTLneGBoORjeSHOIFmtA3uPt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data:image/jpeg;base64,/9j/4AAQSkZJRgABAQAAAQABAAD/2wCEAAkGBxITEhESEBMWFRUXGBoXGBcVFxkYHRgUGBsfGBgaGRoaHyggHB4mGxgYITMiJikrMDAuGCAzODQ4NygtLisBCgoKDg0OGhAQGy4kICQ0NS8sLCwvNy8sLDA0LCwsLCwsLCs0LCw0Ny8sLCw0NSwsLCwsLCw0LCwsLDcsNCwsLP/AABEIAQsAvAMBIgACEQEDEQH/xAAcAAEAAgIDAQAAAAAAAAAAAAAABQcDBAECBgj/xABFEAABAwIDAgkICQMDBAMAAAABAAIDBBEFEiEGMQcTIjVBUWF0sxQyVHGRodHTFhdCgZOjscHSFSNScuHwJDNiYzSDsv/EABcBAQEBAQAAAAAAAAAAAAAAAAABAgP/xAAjEQEAAgEEAgIDAQAAAAAAAAAAARECEhMhMQNRYYEiQfAE/9oADAMBAAIRAxEAPwCw9ktmKF1DQufR0znOp4SSYIySTG0kklupupb6KYf6DS/gRfxTYzm+g7tB4bVo7b7XNw1sEssRfC95ZI5rgHM5JLS1h8+5FjqLIN76KYf6DS/gRfxT6KYf6DS/gRfxXnBt5UNdTwPw2V1TJB5Q6KKRjsjC8sFy/Lro0kdGa3Qs9Jt6Xx4m59JJFJQxNlfFK9oLszHvaLszW0Zv13hBOfRTD/QaX8CL+KfRTD/QaX8CL+K8VDwm1LnwMFBBeaMysviEYGQWPKPFcl3KGh139S7YLwoyzmiJoo2R1Mwha4VjXvaSSCTFxYdbknfbo60Kez+imH+g0v4EX8U+imH+g0v4EX8VMIgh/oph/oNL+BF/FPoph/oNL+BF/FS91ygh/oph/oNL+BF/FPoph/oNL+BF/FTC8nthte+kcYYaZ8szmB0ZzRNjLi7LY5pGv3kDQHzh1oJT6KYf6DS/gRfxT6KYf6DS/gRfxXk6rhPa2mbLxJjcZYIrzOj4smXlPIdE95AbGC7W2jm9a3cL4Q4Z4cRli4t5phM+OMScqWGIaSO0OQOdoDrpY2QT/wBFMP8AQaX8CL+KfRTD/QaX8CL+K8zhW31RLxzZaJkL20jauIOqQ4StkNo2k8WMpNitrD9vGzTYdDGxt6iEzTZ5MpgHJDG2tyi55LQNDoCgnPoph/oNL+BF/FPoph/oNL+BF/FTCIIf6KYf6DS/gRfxT6KYf6DS/gRfxUwiCH+imH+g0v4EX8U+imH+g0v4EX8VMIgh/oph/oNL+BF/FUlw24XBDXQthhijaadpLY42tF+MkF7Ab7AexfQqoXh65wh7szxJUFxbGc30HdoPDavIcLMdK/LH5N5RXSQSshBvaKI/9yZx81uW1wd99BvK9fsZzfQd2g8Nq1ds6etfEWUDIHOkZJG90znNLA8AAsLQb9JI7B1IPC7H1z3VtBNlMkn9EBy3AL3NlAtc6AkjeetSuFYfVOGOVcsDoX1PFhkLmR1DjHDGW6xZw1+a7hlLguY9ja+llopqB9K90NE2keKjjGgkOzl7cgJ1PXut030z0+xlTUz1NTi3k7y+BsDIoHShmVj+NBe82cOWBu6LqK8TS0jvL6WKeBga6Opc5j8Pp6a+SK7SQySTPZ1jrlt2307bBske2hksA5zmHP8A0bNrm3+VAgf/AGW0+5es2P4P3QPnq5oqeKV0LoooKYHJE117l0jtXvOgv0C/Xpn2T4OI4qambUvnEzGjOGVUuTMDfRodltu0tZUtqbSVOIVOIUdM2ngidC+SrZnnc8OZHeFjpMkYLA4yXA16Qdyk9nttZpn0JnhayGsjIjcwlxZVRZuMjed2VzWktP8A4m/ZklwXEI5K2qgNPJU1DxGzjHPayKkY1wjAIaTnzuzOFrG510U7svggpKOnpL5uKjDC7dmd9ojquSfaiPBNx/Dqk0lfUSPgrPOaKQzPe6mZIcrZmRtd/bcBchw+1oV6TGNqjM2iiwqSN8lYXlkxGZkUMQ/uyFul3AkNDTbU67isUOC1GHs8lwajgyOGYzzzuFpCT57QwvfYWtyt2i1YOD2aKGk8mrOKqoTMXTGIPa/yk3lHF3AFiGluv2e3QIqhdiIbidTDiEsvkcr2MZMyMxzCGMOma4NaC05i5oLSLZVF8JuLRTikqWFxLqLjeIMUr2yRTPY4Ne+Nzcgzsa03/wAh1hesq9k6ttNHhlI9kdK5hFRUvc587y8kyhrLWDn3PKLjo49QXGMbBieshHLjpIqRkLTFJldxkUofG21rloDQb9YCKrB1LHFJBP5SY5YqqBjhUwysihZJA4Nc5krs7zalFzm1AHYvSbJ1wOE4x/fp5MsVUckTMr253SHM51zdj97R0C29ZaLg+xGMh8TIWO8qp5WMlmdO1kcMc7TmdlaXDNMLAa2B1UozYvFBQ1dFxtHlmDyHMbIHZpZQ94JOmXKZAPuUHiaTCTUNnhpYpi7yGje5lUXMzGOcPkyGXdEWt0tpvst/DgK6ooG0mEU1I5slPXGSORmY0rZcp04tu8gm178kaL1eLbNYq+oqn04p4myQMomPMji5tMHuJly5fPyuta+83XTFdja+GZv9LMYZ5FFRiV8hY+IxyZjJYNOY2t7SqJbhXqmRQ0MrncqKtp5WsaeXIGuyvaxo1ecrjop7ZrGJqkSPlpJaVgcOK44tzSMI3uYDeMg/ZPZ22h9ocIrW18VfSRw1GWAwcVM8xlji7MZI3ZXC7hyTu0HbpL7PVdfIZPLqaKAANycXNxpJ1zZuSLdHvRE2iIgIiICoXh65wh7szxJVfSoXh65wh7szxJUFxbGc30HdoPDapGNl7kk7z0kfoo7Yzm+g7tB4bVKQtte/Wf1QeexbaHiK+gouLLvKhKc5kIycU3N5tjmvu3helVN7cYu84qK2EZ4cK4ps5aCTedxbKG23lrDr1WKuCnma9rXscHNcA5rgbgtIuCD1EIIir2kijroaEtcZJInSlwLcrGNNgX3N9ToLX1WtsbtR5ZHUPe1kfF1EkAAffM2OwzagWvc6LwVZh9G2qqZdoInTVErg6NkMc8scVO0uZGGujG82JN9d2gJK8/sazBDHP5bSySO8ol4sthndlguOLaSzQEC+h160Vf7Hgi4II7F2Xi6rE46Kho4sKgGapcGUsT8zWtMt5XPkvyg1ozOI39ChaGPFpK2tgjxPM+mjhcc0EXFOmlzO4stAzBuVo1DswvfsRFgY1isVLBJUTlwjjF3FrXPIF7Xs0E9O/o3lQeM7ZthjoahsL5aWpLA6ZpA4kSAcWXNOpBLtdRax6bAxEuMYjiNDTuoYadvHcZDVceSRCW3Y/KB5zSQ4dO9umpI8jshs1SM8vixUS1L8OcMsZe90YpnNzNkjiv0jMS3Xo0vvKuSgxSCa/ETRy238W9r7evKTZR2z+0jaqathbG9vksvFF5ILXu1vltrcW1BHSFW+BPpKnGKGbBKd0UEbJBVSMiMUbmubZjbWAJzdmuh+zpM8EoqPKMWDmZYfK53EuBzSTPeLZeprGM7bmUdSI9Vg+10NTDWTRRTf9LJJE+PI0vc+Joc4Rta45r3sNRcqHqOEqNrHPOH4k0NBJLqRzWgAXu5xNgO1aPBVrFjMrfNfX1LmEdIsNQfv39ir7EKx8tFs+6pkMvGNreMM76hwfZ7bB5hvK4DoAv0dF0VY2CcJpkgjkmw6vzOF7wUz5IyL8ksebZgRY3U1tLtkykooa18EpbIWDiiAyRvGAkBzT9oWsW3VMgsZPh4h4pv/AFdO0iF2IeZnGhFUAzLu0Gu7ourO4Znf9NQt/wA6+nb/APo/soU9+CuUWNsoJAFiDfUHpaQCPafcqjIiIgIiICoXh65wh7szxJVfSoXh65wh7szxJUFxbGc30HdoPDatDbeXEiyOHDI2ZpSWvne63EC3nZba6XsdbEDQ3W/sZzfQd2g8Nqy4niRiNtwsTcsedwubFotoAs55xhFyNHZnZGnpKM0luNDw4zOeLmZ7xZ7n+saW6vaoPZTBcQw6pFJHafDnZnRve6z6bp4vpzC50G7ebjcfT1OJva2I5RynFrswLbdVg6ziT6us9GvX+qvyPdZl28XuJIGfeDu1A6LjeFz3sLr+6stBv2mxYFwGCkgEgHyyEXANgbFulxrZQGyEuL0Uc8f9JMnG1Ek9/K4W5eMIOW2t7W3+5e3wrGJJHcpotlzckG98rXC2pvvPu67DrSY858vF5G+cByXE2FgToWi+t/VbXtkf6PHNc9loXEqLEK2KmqWwx0dZTTufHFPJxrHxuYWOzPjGlw47hpbtuMUGHYhQwOZTRNqq2rkfLPUuc1kUUhAAJaeUWNbYNaBrlO69l6Z+NakiO8YaXl+YXyA5cwbbdoSNbkA/fmqcUyyMZkeblwPId9kXu3TVa3sPZbW2PwEUNJDTB2ctBL3n7cjyXPdr1uJ+6yg8RweojxulrKeMuilgfDUkEANDOUxxudSSWjTWzSvQ12JuZchvJDbkuZLppc6taRoO3rXFXixa4Brbg2tmbMCTa9hljIOmu/oPUpPn8cdyWll5zbqSv8n4vDYg6WU8WZHPDRC12hk11JHZu32NrGWlxJgBIzOIAcWgcoBxAFwbZSb7jbcepYY8QkLwx8RYbPfrldeNpAFsrjytR71qfLjdDV2c2fZQ0LKSLlZGOubavkdcudbtcTp6gqqwbZrE3UlBG/DpA6lEojkZXClkHGuu+4DS4brb93rVvU2MBxIcxzQX5Wm3RfJc66cvk/eO0rJTYm10hbnZY3DRez8wJBBG43sSN2nQkeXCa5LVU7ZjEnPifJQ1EvFSNlYJsX4xokYbtOVzCOz1Er1+3mCVddQUzo42sq4ZYqkRF4LeMYDmjz6A+cddAbdCmZcXmDrcVqfNbZ9yBqfs2vluN9r29Skquqc0xhoBzE3BJBsBc20IuBfQkKR5sZuv0W8HPX7QVjeJZSRYeDo+d8zZXBp38W1m53r9o3r1+zeCso4YKaNzntjY4Znm5cS4OcT1XJOnQpGBjXNBLAL9BA/ZZGxNGoAHqC6wO6IiAiIgKheHrnCHuzPElV9KheHrnCHuzPElQXFsZzfQd2g8Nq3KvDxIXF7nWLHMA0s0PFnEabyLb/3K09jOb6Du0HhtUws5YxlFSI+TCw4DO9ziHXuQ2/QbDTki7W6DqXH9L5DmmWQ3DWg3Ayht7WDQBfXpvuHUpFFnaw9CPpsIiYXEAm4y2JNsuUMsW3sdG9I6Vjp8Fax7XB7uS5zg3TLys2gFtAM3uUoibOHoR39HjsQMwaSMzc1w5o3MN7kMFzyRYanrW15KOM4wkk5coB3NB1Nu02F/UFnRWPHjHUDXqqQSFucnKNSz7Lj0Zuk26r261y+lBkbISTlBDR0Ane71201/crOiuiOxijp2hznAWLgAfuJPtu4rHDRhpe7M4ufoXG1wNbAWFgBc9HrWyiaYGpR0DYzdpJ5LWAEjktb0DTpOpJuV1GGtzNIJDWnMGCwbn/yNhcm5J1K3UU28aqhG/wBEgz5zHHa1svFstrYknTU6e8rJLhjXEHM+2YPy3uLt3AA3yj/Ta9yNy3kU2sPQxwQtY0NYLNGgHUOpZERdIigREQEREBULw9c4Q92Z4kqvpULw9c4Q92Z4kqC4tjOb6Du0HhtWpjOMOgqWBz7t4s5KeItfLO8m3/aLQ5tjb+5nyWLs1tCtvYzm+g7tB4bVFbRbTPp6mKNkUTi9zWEueGuDbF3RfS5JF7dOnSg36bGKkyOifSgObG2R1pmkcprrBptry2Obc26yAoqtx6pfNTcTGS18NS4tiey7+LNOBLEZGgOs57w0EtDgQ6+oCzYTtVJLWvpS2INaXjMHOuchIsLixNwdP/FyzwY099aYjBHyCWNfmZmDTdzrG99WsYcoH2Xf4GwZ6yqqg2XJHI0QlmV+WOZ87C0ZyGBzcpaTqN5ynKDcBeWxDaisFI+eOZl3x1FRD/baHClhgdlfICXAEzuiOXeAQDrcD2mJ4k5kUkrAMrcoBP2iXAEgZhprYa3J3dF/O1O1FQ1sWWCMl8rorOBZYZGPGhJ35nHfqAOtBs41j0z2ROoiwNlmijjc/M10tpAZDG0tOaPiw85v8Q5w0sTMGsqGvhY+JpzXzuYSWt6rXAJ0UENp5HGncYWZzHG512PLmGdwbYZQS0aHfvsFKR4xMap8PF/22szl2QtIzFzY7HMQQeLfc2H2bXubZziZjiaGzgddNKZeOjyZTydCLi5F956h7VKrz0u01mRv4ogPLh/cOS2W3Yd9/d2rfpMUL5nRZBZtxmDr6t3i1t+oP3pjlGURlHQkkRFoEREBERAREQEREBERAVC8PXOEPdmeJKr6VC8PXOEPdmeJKguLYzm+g7tB4bVKGBt75Re+a9hfNbLf15dL9Si9jOb6Du0HhtUwg1YsOha7O2KNr7k5gxoN3XzG4F7m5v6yufIIc2fimZv8sjb9PTa/SfaVsog6mMWAsLC1hbdbdZYHUEJveJhvmJuxupf519Nb2F+uy2UQa89BE/LniY7LuzNabeq40WRkDQ5zg0BzrZnAAF1tBc7zZZEQdSwdIC5AXKICIiAiIgIiICIiAiIgIiICoXh65wh7szxJVfSoXh65wh7szxJUFxbGc30HdoPDaphQ+xnN9B3aDw2qYQEREBERAREQEREBERAREQEREBERAREQEREBULw9c4Q92Z4kqvpULw9c4Q92Z4kqC4tjOb6Du0HhtUwofYzm+g7tB4bVMICIiAiIgIiICIiAiIgIiICIiAiIgIiICIiAqF4eucIe7M8SVX0qF4eucIe7M8SVBcWxnN9B3aDw2qSqnua0lttOghRuxnN9B3aDw2qTqNw/1N/UKZdDmCTM0Hr/AF6VzK+wJ6lrwch7mdB1b+4/51LLJynW6G6n19Hx9izGXHyOKSRzmhxtr0ALOtWhNowfXu9aSzPaA42tcXb069qmOVYxMjmtcQAQbage1bK1q/zR/qC7ve7NZtu243e9W6ykdppCLWaTc206FkWCpkc3La2pAP8AsuKqVzctramyaqsbCLWlle0tvYgm2nRddpJTmDG7yLknoCuqBnRazZXZiywOl77tPetlWJsYXza5W6np6gO1dsjv8vctegNzIem/xW25wG829azjNxcjHA52oda4NtOkLKuglbrYjTXQ9CxRvc4ZhYDoBF/bqrdcDYRazasZS4ixGhHauXOflzadeW37prgbC1q9xDCWmy5NSMrSNS7QDtWKvDshuRbp0/3Wc8vxmhuqheHrnCHuzPElV9KheHrnCHuzPElXQXFsZzfQd2g8NqkKp/mjXzgdAdyjNjS7+n0Gg/8AjQdP/rb2KYu7qHtPwUmLgYKxl2hzd7dQsrRlbrvOp9ZXa7uoe0/BLu6h7T8E082NWicRHa3KF9CCscr8zAeUTcX0Nh16blvXd1D2n4Jd3UPafgs7c1VjWrXgtFrnUHcdyE5HXbq128Abu0LZu7qHtPwS7uoe0/BJw5sa9Y+4Za55QO47kq3ax2v5wO47lsXd1D2n4Jd3UPafgrOEzY1606Mtc8oHQHcuKl7c7TfLp53RbqWzd3UPafgsEz7PGYcm2ml7HtWc4rkcwSMuSHAuP/LBbK1ntDy3KNxBva27o7VmJd1D2/7LWA13Rljy5ouDvA3+sLN5Q3r9vwXa7uoe0/BLu6h7T8EjGuhq0kd2vFrXJtcW0I0Xelkytyu0I9/q61nu7qHtPwS7uoe0/BSMK6GmaYljzaxcbgdiz+UDL05rebbW6y3d1D2n4Jd3UPafgkYV0NN0DmtjIFy03IHauayYOYct+joPWtu7uoe0/BLu6h7T8E2+KgcsdcXCofh65wh7szxJVe93dQ9p+Cofh5v/AFCG/ozOn/2S9i2Lj2M5voO7QeG1TCh9jOb6Du0HhtUwgxvfYtHXddI5SdNL2v7yB+izFo0PUuvFjq/4VmpsYBUnQ6C9j9x+B/VZXSEAHrPuK7lgO8Dq+5cS2tcqVPsdDIbgaa7vX2rtxlzYW3Xvv7F1u3q3m33jX4rlz231Gv8Ate3sS/kdTMbOOmhsf3/VciU3sdDfTtHxQuba9ui/3Dd+y5zNsTbzdfvtf9Cn2OhmOUnS7Qb+sblka8m9raGyXBuLdpHWP3XUvbqbHTf9wun2Gd3K3Gxt7gevtR0ugI6T1H9Fy5zRfTqJ+/QfouHPaN43An2J9jgSnk9ov19XxTjj77bj12XPJsTbdcHs6SuSW7rb7m3vTn2Oj5yLjqO+x3WJ/ZduO1FxvHv6vcUzN0Nuo+3QLkZd1v8AYX0Tn2DZDlv0/vuXXj9GnoIuexZQwaabkDANw/4d6tSMXGnXd5oP6/BZmOuAetdeLHV2fd1LurESCoXh65wh7szxJVfSoXh65wh7szxJVRcWxnN9B3aDw2qYUPsZzfQd2g8NqmEBERAXWRlxZdkQYeI3C+gJNiOvo96cRrcnt91lmRZ0wMPE8m1+i27oXLovOF/O7OyyyorpgdGs1ud9rfcurorh4v53u0t+yyolQMLoL36L26Oo3/dHwXvr0EaDrWZFNMDFxWjhfQ3+6+9ciPUG+7sWRFagYuI0I7b++9kMW7s3WCyommAREVBERAVC8PXOEPdmeJKr6VC8PXOEPdmeJKguLYzm+g7tB4bVMKH2M5voO7QeG1TCAiIgIiICIiAiIgIiICIiAiIgIiICIiAiIgKheHrnCHuzPElV9KheHrnCHuzPElQXFsZzfQd2g8NqmFD7Gc30HdoPDaphAREQEREBERAREQEREBERAREQEREBERAREQFQvD1zhD3ZniSq+lQvD1zhD3ZniSoLi2M5voO7QeG1TCh9jOb6Du0HhtUwgIiICIiAiIgIiICIiAiIgIiICIiAiIgIiICoXh65wh7szxJVfSoXh65wh7szxJUFxbGc30HdoPDaphfMmG8JGKRwwxx1NmMYxrRxUJs1rQALllzoFs/Whi3pX5MHy0H0ki+bfrQxb0r8mD5afWhi3pX5MHy0H0ki+bfrQxb0r8mD5afWhi3pX5MHy0H0ki+bfrQxb0r8mD5afWhi3pX5MHy0H0ki+bfrQxb0r8mD5afWhi3pX5MHy0H0ki+bfrQxb0r8mD5afWhi3pX5MHy0H0ki+bfrQxb0r8mD5afWhi3pX5MHy0H0ki+bfrQxb0r8mD5afWhi3pX5MHy0H0ki+bfrQxb0r8mD5afWhi3pX5MHy0H0ki+bfrQxb0r8mD5afWhi3pX5MHy0H0PX0hkDbPcyxvyTa/YVpy4RITGRO8BsmewuMwvfK7XUb/gqE+tDFvSvyYPlp9aGLelfkwfLQfROH07mNIe8vN73N/3J7faqO4eucIe7M8SVQ/1oYt6V+TB8teS2u2nq6qZklTLneGBoORjeSHOIFmtA3uPt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6" descr="data:image/jpeg;base64,/9j/4AAQSkZJRgABAQAAAQABAAD/2wCEAAkGBxITEhESEBMWFRUXGBoXGBcVFxkYHRgUGBsfGBgaGRoaHyggHB4mGxgYITMiJikrMDAuGCAzODQ4NygtLisBCgoKDg0OGhAQGy4kICQ0NS8sLCwvNy8sLDA0LCwsLCwsLCs0LCw0Ny8sLCw0NSwsLCwsLCw0LCwsLDcsNCwsLP/AABEIAQsAvAMBIgACEQEDEQH/xAAcAAEAAgIDAQAAAAAAAAAAAAAABQcDBAECBgj/xABFEAABAwIDAgkICQMDBAMAAAABAAIDBBEFEiEGMQcTIjVBUWF0sxQyVHGRodHTFhdCgZOjscHSFSNScuHwJDNiYzSDsv/EABcBAQEBAQAAAAAAAAAAAAAAAAABAgP/xAAjEQEAAgEEAgIDAQAAAAAAAAAAARECEhMhMQNRYYEiQfAE/9oADAMBAAIRAxEAPwCw9ktmKF1DQufR0znOp4SSYIySTG0kklupupb6KYf6DS/gRfxTYzm+g7tB4bVo7b7XNw1sEssRfC95ZI5rgHM5JLS1h8+5FjqLIN76KYf6DS/gRfxT6KYf6DS/gRfxXnBt5UNdTwPw2V1TJB5Q6KKRjsjC8sFy/Lro0kdGa3Qs9Jt6Xx4m59JJFJQxNlfFK9oLszHvaLszW0Zv13hBOfRTD/QaX8CL+KfRTD/QaX8CL+K8VDwm1LnwMFBBeaMysviEYGQWPKPFcl3KGh139S7YLwoyzmiJoo2R1Mwha4VjXvaSSCTFxYdbknfbo60Kez+imH+g0v4EX8U+imH+g0v4EX8VMIgh/oph/oNL+BF/FPoph/oNL+BF/FS91ygh/oph/oNL+BF/FPoph/oNL+BF/FTC8nthte+kcYYaZ8szmB0ZzRNjLi7LY5pGv3kDQHzh1oJT6KYf6DS/gRfxT6KYf6DS/gRfxXk6rhPa2mbLxJjcZYIrzOj4smXlPIdE95AbGC7W2jm9a3cL4Q4Z4cRli4t5phM+OMScqWGIaSO0OQOdoDrpY2QT/wBFMP8AQaX8CL+KfRTD/QaX8CL+K8zhW31RLxzZaJkL20jauIOqQ4StkNo2k8WMpNitrD9vGzTYdDGxt6iEzTZ5MpgHJDG2tyi55LQNDoCgnPoph/oNL+BF/FPoph/oNL+BF/FTCIIf6KYf6DS/gRfxT6KYf6DS/gRfxUwiCH+imH+g0v4EX8U+imH+g0v4EX8VMIgh/oph/oNL+BF/FUlw24XBDXQthhijaadpLY42tF+MkF7Ab7AexfQqoXh65wh7szxJUFxbGc30HdoPDavIcLMdK/LH5N5RXSQSshBvaKI/9yZx81uW1wd99BvK9fsZzfQd2g8Nq1ds6etfEWUDIHOkZJG90znNLA8AAsLQb9JI7B1IPC7H1z3VtBNlMkn9EBy3AL3NlAtc6AkjeetSuFYfVOGOVcsDoX1PFhkLmR1DjHDGW6xZw1+a7hlLguY9ja+llopqB9K90NE2keKjjGgkOzl7cgJ1PXut030z0+xlTUz1NTi3k7y+BsDIoHShmVj+NBe82cOWBu6LqK8TS0jvL6WKeBga6Opc5j8Pp6a+SK7SQySTPZ1jrlt2307bBske2hksA5zmHP8A0bNrm3+VAgf/AGW0+5es2P4P3QPnq5oqeKV0LoooKYHJE117l0jtXvOgv0C/Xpn2T4OI4qambUvnEzGjOGVUuTMDfRodltu0tZUtqbSVOIVOIUdM2ngidC+SrZnnc8OZHeFjpMkYLA4yXA16Qdyk9nttZpn0JnhayGsjIjcwlxZVRZuMjed2VzWktP8A4m/ZklwXEI5K2qgNPJU1DxGzjHPayKkY1wjAIaTnzuzOFrG510U7svggpKOnpL5uKjDC7dmd9ojquSfaiPBNx/Dqk0lfUSPgrPOaKQzPe6mZIcrZmRtd/bcBchw+1oV6TGNqjM2iiwqSN8lYXlkxGZkUMQ/uyFul3AkNDTbU67isUOC1GHs8lwajgyOGYzzzuFpCT57QwvfYWtyt2i1YOD2aKGk8mrOKqoTMXTGIPa/yk3lHF3AFiGluv2e3QIqhdiIbidTDiEsvkcr2MZMyMxzCGMOma4NaC05i5oLSLZVF8JuLRTikqWFxLqLjeIMUr2yRTPY4Ne+Nzcgzsa03/wAh1hesq9k6ttNHhlI9kdK5hFRUvc587y8kyhrLWDn3PKLjo49QXGMbBieshHLjpIqRkLTFJldxkUofG21rloDQb9YCKrB1LHFJBP5SY5YqqBjhUwysihZJA4Nc5krs7zalFzm1AHYvSbJ1wOE4x/fp5MsVUckTMr253SHM51zdj97R0C29ZaLg+xGMh8TIWO8qp5WMlmdO1kcMc7TmdlaXDNMLAa2B1UozYvFBQ1dFxtHlmDyHMbIHZpZQ94JOmXKZAPuUHiaTCTUNnhpYpi7yGje5lUXMzGOcPkyGXdEWt0tpvst/DgK6ooG0mEU1I5slPXGSORmY0rZcp04tu8gm178kaL1eLbNYq+oqn04p4myQMomPMji5tMHuJly5fPyuta+83XTFdja+GZv9LMYZ5FFRiV8hY+IxyZjJYNOY2t7SqJbhXqmRQ0MrncqKtp5WsaeXIGuyvaxo1ecrjop7ZrGJqkSPlpJaVgcOK44tzSMI3uYDeMg/ZPZ22h9ocIrW18VfSRw1GWAwcVM8xlji7MZI3ZXC7hyTu0HbpL7PVdfIZPLqaKAANycXNxpJ1zZuSLdHvRE2iIgIiICoXh65wh7szxJVfSoXh65wh7szxJUFxbGc30HdoPDapGNl7kk7z0kfoo7Yzm+g7tB4bVKQtte/Wf1QeexbaHiK+gouLLvKhKc5kIycU3N5tjmvu3helVN7cYu84qK2EZ4cK4ps5aCTedxbKG23lrDr1WKuCnma9rXscHNcA5rgbgtIuCD1EIIir2kijroaEtcZJInSlwLcrGNNgX3N9ToLX1WtsbtR5ZHUPe1kfF1EkAAffM2OwzagWvc6LwVZh9G2qqZdoInTVErg6NkMc8scVO0uZGGujG82JN9d2gJK8/sazBDHP5bSySO8ol4sthndlguOLaSzQEC+h160Vf7Hgi4II7F2Xi6rE46Kho4sKgGapcGUsT8zWtMt5XPkvyg1ozOI39ChaGPFpK2tgjxPM+mjhcc0EXFOmlzO4stAzBuVo1DswvfsRFgY1isVLBJUTlwjjF3FrXPIF7Xs0E9O/o3lQeM7ZthjoahsL5aWpLA6ZpA4kSAcWXNOpBLtdRax6bAxEuMYjiNDTuoYadvHcZDVceSRCW3Y/KB5zSQ4dO9umpI8jshs1SM8vixUS1L8OcMsZe90YpnNzNkjiv0jMS3Xo0vvKuSgxSCa/ETRy238W9r7evKTZR2z+0jaqathbG9vksvFF5ILXu1vltrcW1BHSFW+BPpKnGKGbBKd0UEbJBVSMiMUbmubZjbWAJzdmuh+zpM8EoqPKMWDmZYfK53EuBzSTPeLZeprGM7bmUdSI9Vg+10NTDWTRRTf9LJJE+PI0vc+Joc4Rta45r3sNRcqHqOEqNrHPOH4k0NBJLqRzWgAXu5xNgO1aPBVrFjMrfNfX1LmEdIsNQfv39ir7EKx8tFs+6pkMvGNreMM76hwfZ7bB5hvK4DoAv0dF0VY2CcJpkgjkmw6vzOF7wUz5IyL8ksebZgRY3U1tLtkykooa18EpbIWDiiAyRvGAkBzT9oWsW3VMgsZPh4h4pv/AFdO0iF2IeZnGhFUAzLu0Gu7ourO4Znf9NQt/wA6+nb/APo/soU9+CuUWNsoJAFiDfUHpaQCPafcqjIiIgIiICoXh65wh7szxJVfSoXh65wh7szxJUFxbGc30HdoPDatDbeXEiyOHDI2ZpSWvne63EC3nZba6XsdbEDQ3W/sZzfQd2g8Nqy4niRiNtwsTcsedwubFotoAs55xhFyNHZnZGnpKM0luNDw4zOeLmZ7xZ7n+saW6vaoPZTBcQw6pFJHafDnZnRve6z6bp4vpzC50G7ebjcfT1OJva2I5RynFrswLbdVg6ziT6us9GvX+qvyPdZl28XuJIGfeDu1A6LjeFz3sLr+6stBv2mxYFwGCkgEgHyyEXANgbFulxrZQGyEuL0Uc8f9JMnG1Ek9/K4W5eMIOW2t7W3+5e3wrGJJHcpotlzckG98rXC2pvvPu67DrSY858vF5G+cByXE2FgToWi+t/VbXtkf6PHNc9loXEqLEK2KmqWwx0dZTTufHFPJxrHxuYWOzPjGlw47hpbtuMUGHYhQwOZTRNqq2rkfLPUuc1kUUhAAJaeUWNbYNaBrlO69l6Z+NakiO8YaXl+YXyA5cwbbdoSNbkA/fmqcUyyMZkeblwPId9kXu3TVa3sPZbW2PwEUNJDTB2ctBL3n7cjyXPdr1uJ+6yg8RweojxulrKeMuilgfDUkEANDOUxxudSSWjTWzSvQ12JuZchvJDbkuZLppc6taRoO3rXFXixa4Brbg2tmbMCTa9hljIOmu/oPUpPn8cdyWll5zbqSv8n4vDYg6WU8WZHPDRC12hk11JHZu32NrGWlxJgBIzOIAcWgcoBxAFwbZSb7jbcepYY8QkLwx8RYbPfrldeNpAFsrjytR71qfLjdDV2c2fZQ0LKSLlZGOubavkdcudbtcTp6gqqwbZrE3UlBG/DpA6lEojkZXClkHGuu+4DS4brb93rVvU2MBxIcxzQX5Wm3RfJc66cvk/eO0rJTYm10hbnZY3DRez8wJBBG43sSN2nQkeXCa5LVU7ZjEnPifJQ1EvFSNlYJsX4xokYbtOVzCOz1Er1+3mCVddQUzo42sq4ZYqkRF4LeMYDmjz6A+cddAbdCmZcXmDrcVqfNbZ9yBqfs2vluN9r29Skquqc0xhoBzE3BJBsBc20IuBfQkKR5sZuv0W8HPX7QVjeJZSRYeDo+d8zZXBp38W1m53r9o3r1+zeCso4YKaNzntjY4Znm5cS4OcT1XJOnQpGBjXNBLAL9BA/ZZGxNGoAHqC6wO6IiAiIgKheHrnCHuzPElV9KheHrnCHuzPElQXFsZzfQd2g8Nq3KvDxIXF7nWLHMA0s0PFnEabyLb/3K09jOb6Du0HhtUws5YxlFSI+TCw4DO9ziHXuQ2/QbDTki7W6DqXH9L5DmmWQ3DWg3Ayht7WDQBfXpvuHUpFFnaw9CPpsIiYXEAm4y2JNsuUMsW3sdG9I6Vjp8Fax7XB7uS5zg3TLys2gFtAM3uUoibOHoR39HjsQMwaSMzc1w5o3MN7kMFzyRYanrW15KOM4wkk5coB3NB1Nu02F/UFnRWPHjHUDXqqQSFucnKNSz7Lj0Zuk26r261y+lBkbISTlBDR0Ane71201/crOiuiOxijp2hznAWLgAfuJPtu4rHDRhpe7M4ufoXG1wNbAWFgBc9HrWyiaYGpR0DYzdpJ5LWAEjktb0DTpOpJuV1GGtzNIJDWnMGCwbn/yNhcm5J1K3UU28aqhG/wBEgz5zHHa1svFstrYknTU6e8rJLhjXEHM+2YPy3uLt3AA3yj/Ta9yNy3kU2sPQxwQtY0NYLNGgHUOpZERdIigREQEREBULw9c4Q92Z4kqvpULw9c4Q92Z4kqC4tjOb6Du0HhtWpjOMOgqWBz7t4s5KeItfLO8m3/aLQ5tjb+5nyWLs1tCtvYzm+g7tB4bVFbRbTPp6mKNkUTi9zWEueGuDbF3RfS5JF7dOnSg36bGKkyOifSgObG2R1pmkcprrBptry2Obc26yAoqtx6pfNTcTGS18NS4tiey7+LNOBLEZGgOs57w0EtDgQ6+oCzYTtVJLWvpS2INaXjMHOuchIsLixNwdP/FyzwY099aYjBHyCWNfmZmDTdzrG99WsYcoH2Xf4GwZ6yqqg2XJHI0QlmV+WOZ87C0ZyGBzcpaTqN5ynKDcBeWxDaisFI+eOZl3x1FRD/baHClhgdlfICXAEzuiOXeAQDrcD2mJ4k5kUkrAMrcoBP2iXAEgZhprYa3J3dF/O1O1FQ1sWWCMl8rorOBZYZGPGhJ35nHfqAOtBs41j0z2ROoiwNlmijjc/M10tpAZDG0tOaPiw85v8Q5w0sTMGsqGvhY+JpzXzuYSWt6rXAJ0UENp5HGncYWZzHG512PLmGdwbYZQS0aHfvsFKR4xMap8PF/22szl2QtIzFzY7HMQQeLfc2H2bXubZziZjiaGzgddNKZeOjyZTydCLi5F956h7VKrz0u01mRv4ogPLh/cOS2W3Yd9/d2rfpMUL5nRZBZtxmDr6t3i1t+oP3pjlGURlHQkkRFoEREBERAREQEREBERAVC8PXOEPdmeJKr6VC8PXOEPdmeJKguLYzm+g7tB4bVKGBt75Re+a9hfNbLf15dL9Si9jOb6Du0HhtUwg1YsOha7O2KNr7k5gxoN3XzG4F7m5v6yufIIc2fimZv8sjb9PTa/SfaVsog6mMWAsLC1hbdbdZYHUEJveJhvmJuxupf519Nb2F+uy2UQa89BE/LniY7LuzNabeq40WRkDQ5zg0BzrZnAAF1tBc7zZZEQdSwdIC5AXKICIiAiIgIiICIiAiIgIiICoXh65wh7szxJVfSoXh65wh7szxJUFxbGc30HdoPDaphQ+xnN9B3aDw2qYQEREBERAREQEREBERAREQEREBERAREQEREBULw9c4Q92Z4kqvpULw9c4Q92Z4kqC4tjOb6Du0HhtUwofYzm+g7tB4bVMICIiAiIgIiICIiAiIgIiICIiAiIgIiICIiAqF4eucIe7M8SVX0qF4eucIe7M8SVBcWxnN9B3aDw2qSqnua0lttOghRuxnN9B3aDw2qTqNw/1N/UKZdDmCTM0Hr/AF6VzK+wJ6lrwch7mdB1b+4/51LLJynW6G6n19Hx9izGXHyOKSRzmhxtr0ALOtWhNowfXu9aSzPaA42tcXb069qmOVYxMjmtcQAQbage1bK1q/zR/qC7ve7NZtu243e9W6ykdppCLWaTc206FkWCpkc3La2pAP8AsuKqVzctramyaqsbCLWlle0tvYgm2nRddpJTmDG7yLknoCuqBnRazZXZiywOl77tPetlWJsYXza5W6np6gO1dsjv8vctegNzIem/xW25wG829azjNxcjHA52oda4NtOkLKuglbrYjTXQ9CxRvc4ZhYDoBF/bqrdcDYRazasZS4ixGhHauXOflzadeW37prgbC1q9xDCWmy5NSMrSNS7QDtWKvDshuRbp0/3Wc8vxmhuqheHrnCHuzPElV9KheHrnCHuzPElXQXFsZzfQd2g8NqkKp/mjXzgdAdyjNjS7+n0Gg/8AjQdP/rb2KYu7qHtPwUmLgYKxl2hzd7dQsrRlbrvOp9ZXa7uoe0/BLu6h7T8E082NWicRHa3KF9CCscr8zAeUTcX0Nh16blvXd1D2n4Jd3UPafgs7c1VjWrXgtFrnUHcdyE5HXbq128Abu0LZu7qHtPwS7uoe0/BJw5sa9Y+4Za55QO47kq3ax2v5wO47lsXd1D2n4Jd3UPafgrOEzY1606Mtc8oHQHcuKl7c7TfLp53RbqWzd3UPafgsEz7PGYcm2ml7HtWc4rkcwSMuSHAuP/LBbK1ntDy3KNxBva27o7VmJd1D2/7LWA13Rljy5ouDvA3+sLN5Q3r9vwXa7uoe0/BLu6h7T8EjGuhq0kd2vFrXJtcW0I0Xelkytyu0I9/q61nu7qHtPwS7uoe0/BSMK6GmaYljzaxcbgdiz+UDL05rebbW6y3d1D2n4Jd3UPafgkYV0NN0DmtjIFy03IHauayYOYct+joPWtu7uoe0/BLu6h7T8E2+KgcsdcXCofh65wh7szxJVe93dQ9p+Cofh5v/AFCG/ozOn/2S9i2Lj2M5voO7QeG1TCh9jOb6Du0HhtUwgxvfYtHXddI5SdNL2v7yB+izFo0PUuvFjq/4VmpsYBUnQ6C9j9x+B/VZXSEAHrPuK7lgO8Dq+5cS2tcqVPsdDIbgaa7vX2rtxlzYW3Xvv7F1u3q3m33jX4rlz231Gv8Ate3sS/kdTMbOOmhsf3/VciU3sdDfTtHxQuba9ui/3Dd+y5zNsTbzdfvtf9Cn2OhmOUnS7Qb+sblka8m9raGyXBuLdpHWP3XUvbqbHTf9wun2Gd3K3Gxt7gevtR0ugI6T1H9Fy5zRfTqJ+/QfouHPaN43An2J9jgSnk9ov19XxTjj77bj12XPJsTbdcHs6SuSW7rb7m3vTn2Oj5yLjqO+x3WJ/ZduO1FxvHv6vcUzN0Nuo+3QLkZd1v8AYX0Tn2DZDlv0/vuXXj9GnoIuexZQwaabkDANw/4d6tSMXGnXd5oP6/BZmOuAetdeLHV2fd1LurESCoXh65wh7szxJVfSoXh65wh7szxJVRcWxnN9B3aDw2qYUPsZzfQd2g8NqmEBERAXWRlxZdkQYeI3C+gJNiOvo96cRrcnt91lmRZ0wMPE8m1+i27oXLovOF/O7OyyyorpgdGs1ud9rfcurorh4v53u0t+yyolQMLoL36L26Oo3/dHwXvr0EaDrWZFNMDFxWjhfQ3+6+9ciPUG+7sWRFagYuI0I7b++9kMW7s3WCyommAREVBERAVC8PXOEPdmeJKr6VC8PXOEPdmeJKguLYzm+g7tB4bVMKH2M5voO7QeG1TCAiIgIiICIiAiIgIiICIiAiIgIiICIiAiIgKheHrnCHuzPElV9KheHrnCHuzPElQXFsZzfQd2g8NqmFD7Gc30HdoPDaphAREQEREBERAREQEREBERAREQEREBERAREQFQvD1zhD3ZniSq+lQvD1zhD3ZniSoLi2M5voO7QeG1TCh9jOb6Du0HhtUwgIiICIiAiIgIiICIiAiIgIiICIiAiIgIiICoXh65wh7szxJVfSoXh65wh7szxJUFxbGc30HdoPDaphfMmG8JGKRwwxx1NmMYxrRxUJs1rQALllzoFs/Whi3pX5MHy0H0ki+bfrQxb0r8mD5afWhi3pX5MHy0H0ki+bfrQxb0r8mD5afWhi3pX5MHy0H0ki+bfrQxb0r8mD5afWhi3pX5MHy0H0ki+bfrQxb0r8mD5afWhi3pX5MHy0H0ki+bfrQxb0r8mD5afWhi3pX5MHy0H0ki+bfrQxb0r8mD5afWhi3pX5MHy0H0ki+bfrQxb0r8mD5afWhi3pX5MHy0H0ki+bfrQxb0r8mD5afWhi3pX5MHy0H0ki+bfrQxb0r8mD5afWhi3pX5MHy0H0PX0hkDbPcyxvyTa/YVpy4RITGRO8BsmewuMwvfK7XUb/gqE+tDFvSvyYPlp9aGLelfkwfLQfROH07mNIe8vN73N/3J7faqO4eucIe7M8SVQ/1oYt6V+TB8teS2u2nq6qZklTLneGBoORjeSHOIFmtA3uPtQ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8" descr="data:image/jpeg;base64,/9j/4AAQSkZJRgABAQAAAQABAAD/2wCEAAkGBxITEhESEBMWFRUXGBoXGBcVFxkYHRgUGBsfGBgaGRoaHyggHB4mGxgYITMiJikrMDAuGCAzODQ4NygtLisBCgoKDg0OGhAQGy4kICQ0NS8sLCwvNy8sLDA0LCwsLCwsLCs0LCw0Ny8sLCw0NSwsLCwsLCw0LCwsLDcsNCwsLP/AABEIAQsAvAMBIgACEQEDEQH/xAAcAAEAAgIDAQAAAAAAAAAAAAAABQcDBAECBgj/xABFEAABAwIDAgkICQMDBAMAAAABAAIDBBEFEiEGMQcTIjVBUWF0sxQyVHGRodHTFhdCgZOjscHSFSNScuHwJDNiYzSDsv/EABcBAQEBAQAAAAAAAAAAAAAAAAABAgP/xAAjEQEAAgEEAgIDAQAAAAAAAAAAARECEhMhMQNRYYEiQfAE/9oADAMBAAIRAxEAPwCw9ktmKF1DQufR0znOp4SSYIySTG0kklupupb6KYf6DS/gRfxTYzm+g7tB4bVo7b7XNw1sEssRfC95ZI5rgHM5JLS1h8+5FjqLIN76KYf6DS/gRfxT6KYf6DS/gRfxXnBt5UNdTwPw2V1TJB5Q6KKRjsjC8sFy/Lro0kdGa3Qs9Jt6Xx4m59JJFJQxNlfFK9oLszHvaLszW0Zv13hBOfRTD/QaX8CL+KfRTD/QaX8CL+K8VDwm1LnwMFBBeaMysviEYGQWPKPFcl3KGh139S7YLwoyzmiJoo2R1Mwha4VjXvaSSCTFxYdbknfbo60Kez+imH+g0v4EX8U+imH+g0v4EX8VMIgh/oph/oNL+BF/FPoph/oNL+BF/FS91ygh/oph/oNL+BF/FPoph/oNL+BF/FTC8nthte+kcYYaZ8szmB0ZzRNjLi7LY5pGv3kDQHzh1oJT6KYf6DS/gRfxT6KYf6DS/gRfxXk6rhPa2mbLxJjcZYIrzOj4smXlPIdE95AbGC7W2jm9a3cL4Q4Z4cRli4t5phM+OMScqWGIaSO0OQOdoDrpY2QT/wBFMP8AQaX8CL+KfRTD/QaX8CL+K8zhW31RLxzZaJkL20jauIOqQ4StkNo2k8WMpNitrD9vGzTYdDGxt6iEzTZ5MpgHJDG2tyi55LQNDoCgnPoph/oNL+BF/FPoph/oNL+BF/FTCIIf6KYf6DS/gRfxT6KYf6DS/gRfxUwiCH+imH+g0v4EX8U+imH+g0v4EX8VMIgh/oph/oNL+BF/FUlw24XBDXQthhijaadpLY42tF+MkF7Ab7AexfQqoXh65wh7szxJUFxbGc30HdoPDavIcLMdK/LH5N5RXSQSshBvaKI/9yZx81uW1wd99BvK9fsZzfQd2g8Nq1ds6etfEWUDIHOkZJG90znNLA8AAsLQb9JI7B1IPC7H1z3VtBNlMkn9EBy3AL3NlAtc6AkjeetSuFYfVOGOVcsDoX1PFhkLmR1DjHDGW6xZw1+a7hlLguY9ja+llopqB9K90NE2keKjjGgkOzl7cgJ1PXut030z0+xlTUz1NTi3k7y+BsDIoHShmVj+NBe82cOWBu6LqK8TS0jvL6WKeBga6Opc5j8Pp6a+SK7SQySTPZ1jrlt2307bBske2hksA5zmHP8A0bNrm3+VAgf/AGW0+5es2P4P3QPnq5oqeKV0LoooKYHJE117l0jtXvOgv0C/Xpn2T4OI4qambUvnEzGjOGVUuTMDfRodltu0tZUtqbSVOIVOIUdM2ngidC+SrZnnc8OZHeFjpMkYLA4yXA16Qdyk9nttZpn0JnhayGsjIjcwlxZVRZuMjed2VzWktP8A4m/ZklwXEI5K2qgNPJU1DxGzjHPayKkY1wjAIaTnzuzOFrG510U7svggpKOnpL5uKjDC7dmd9ojquSfaiPBNx/Dqk0lfUSPgrPOaKQzPe6mZIcrZmRtd/bcBchw+1oV6TGNqjM2iiwqSN8lYXlkxGZkUMQ/uyFul3AkNDTbU67isUOC1GHs8lwajgyOGYzzzuFpCT57QwvfYWtyt2i1YOD2aKGk8mrOKqoTMXTGIPa/yk3lHF3AFiGluv2e3QIqhdiIbidTDiEsvkcr2MZMyMxzCGMOma4NaC05i5oLSLZVF8JuLRTikqWFxLqLjeIMUr2yRTPY4Ne+Nzcgzsa03/wAh1hesq9k6ttNHhlI9kdK5hFRUvc587y8kyhrLWDn3PKLjo49QXGMbBieshHLjpIqRkLTFJldxkUofG21rloDQb9YCKrB1LHFJBP5SY5YqqBjhUwysihZJA4Nc5krs7zalFzm1AHYvSbJ1wOE4x/fp5MsVUckTMr253SHM51zdj97R0C29ZaLg+xGMh8TIWO8qp5WMlmdO1kcMc7TmdlaXDNMLAa2B1UozYvFBQ1dFxtHlmDyHMbIHZpZQ94JOmXKZAPuUHiaTCTUNnhpYpi7yGje5lUXMzGOcPkyGXdEWt0tpvst/DgK6ooG0mEU1I5slPXGSORmY0rZcp04tu8gm178kaL1eLbNYq+oqn04p4myQMomPMji5tMHuJly5fPyuta+83XTFdja+GZv9LMYZ5FFRiV8hY+IxyZjJYNOY2t7SqJbhXqmRQ0MrncqKtp5WsaeXIGuyvaxo1ecrjop7ZrGJqkSPlpJaVgcOK44tzSMI3uYDeMg/ZPZ22h9ocIrW18VfSRw1GWAwcVM8xlji7MZI3ZXC7hyTu0HbpL7PVdfIZPLqaKAANycXNxpJ1zZuSLdHvRE2iIgIiICoXh65wh7szxJVfSoXh65wh7szxJUFxbGc30HdoPDapGNl7kk7z0kfoo7Yzm+g7tB4bVKQtte/Wf1QeexbaHiK+gouLLvKhKc5kIycU3N5tjmvu3helVN7cYu84qK2EZ4cK4ps5aCTedxbKG23lrDr1WKuCnma9rXscHNcA5rgbgtIuCD1EIIir2kijroaEtcZJInSlwLcrGNNgX3N9ToLX1WtsbtR5ZHUPe1kfF1EkAAffM2OwzagWvc6LwVZh9G2qqZdoInTVErg6NkMc8scVO0uZGGujG82JN9d2gJK8/sazBDHP5bSySO8ol4sthndlguOLaSzQEC+h160Vf7Hgi4II7F2Xi6rE46Kho4sKgGapcGUsT8zWtMt5XPkvyg1ozOI39ChaGPFpK2tgjxPM+mjhcc0EXFOmlzO4stAzBuVo1DswvfsRFgY1isVLBJUTlwjjF3FrXPIF7Xs0E9O/o3lQeM7ZthjoahsL5aWpLA6ZpA4kSAcWXNOpBLtdRax6bAxEuMYjiNDTuoYadvHcZDVceSRCW3Y/KB5zSQ4dO9umpI8jshs1SM8vixUS1L8OcMsZe90YpnNzNkjiv0jMS3Xo0vvKuSgxSCa/ETRy238W9r7evKTZR2z+0jaqathbG9vksvFF5ILXu1vltrcW1BHSFW+BPpKnGKGbBKd0UEbJBVSMiMUbmubZjbWAJzdmuh+zpM8EoqPKMWDmZYfK53EuBzSTPeLZeprGM7bmUdSI9Vg+10NTDWTRRTf9LJJE+PI0vc+Joc4Rta45r3sNRcqHqOEqNrHPOH4k0NBJLqRzWgAXu5xNgO1aPBVrFjMrfNfX1LmEdIsNQfv39ir7EKx8tFs+6pkMvGNreMM76hwfZ7bB5hvK4DoAv0dF0VY2CcJpkgjkmw6vzOF7wUz5IyL8ksebZgRY3U1tLtkykooa18EpbIWDiiAyRvGAkBzT9oWsW3VMgsZPh4h4pv/AFdO0iF2IeZnGhFUAzLu0Gu7ourO4Znf9NQt/wA6+nb/APo/soU9+CuUWNsoJAFiDfUHpaQCPafcqjIiIgIiICoXh65wh7szxJVfSoXh65wh7szxJUFxbGc30HdoPDatDbeXEiyOHDI2ZpSWvne63EC3nZba6XsdbEDQ3W/sZzfQd2g8Nqy4niRiNtwsTcsedwubFotoAs55xhFyNHZnZGnpKM0luNDw4zOeLmZ7xZ7n+saW6vaoPZTBcQw6pFJHafDnZnRve6z6bp4vpzC50G7ebjcfT1OJva2I5RynFrswLbdVg6ziT6us9GvX+qvyPdZl28XuJIGfeDu1A6LjeFz3sLr+6stBv2mxYFwGCkgEgHyyEXANgbFulxrZQGyEuL0Uc8f9JMnG1Ek9/K4W5eMIOW2t7W3+5e3wrGJJHcpotlzckG98rXC2pvvPu67DrSY858vF5G+cByXE2FgToWi+t/VbXtkf6PHNc9loXEqLEK2KmqWwx0dZTTufHFPJxrHxuYWOzPjGlw47hpbtuMUGHYhQwOZTRNqq2rkfLPUuc1kUUhAAJaeUWNbYNaBrlO69l6Z+NakiO8YaXl+YXyA5cwbbdoSNbkA/fmqcUyyMZkeblwPId9kXu3TVa3sPZbW2PwEUNJDTB2ctBL3n7cjyXPdr1uJ+6yg8RweojxulrKeMuilgfDUkEANDOUxxudSSWjTWzSvQ12JuZchvJDbkuZLppc6taRoO3rXFXixa4Brbg2tmbMCTa9hljIOmu/oPUpPn8cdyWll5zbqSv8n4vDYg6WU8WZHPDRC12hk11JHZu32NrGWlxJgBIzOIAcWgcoBxAFwbZSb7jbcepYY8QkLwx8RYbPfrldeNpAFsrjytR71qfLjdDV2c2fZQ0LKSLlZGOubavkdcudbtcTp6gqqwbZrE3UlBG/DpA6lEojkZXClkHGuu+4DS4brb93rVvU2MBxIcxzQX5Wm3RfJc66cvk/eO0rJTYm10hbnZY3DRez8wJBBG43sSN2nQkeXCa5LVU7ZjEnPifJQ1EvFSNlYJsX4xokYbtOVzCOz1Er1+3mCVddQUzo42sq4ZYqkRF4LeMYDmjz6A+cddAbdCmZcXmDrcVqfNbZ9yBqfs2vluN9r29Skquqc0xhoBzE3BJBsBc20IuBfQkKR5sZuv0W8HPX7QVjeJZSRYeDo+d8zZXBp38W1m53r9o3r1+zeCso4YKaNzntjY4Znm5cS4OcT1XJOnQpGBjXNBLAL9BA/ZZGxNGoAHqC6wO6IiAiIgKheHrnCHuzPElV9KheHrnCHuzPElQXFsZzfQd2g8Nq3KvDxIXF7nWLHMA0s0PFnEabyLb/3K09jOb6Du0HhtUws5YxlFSI+TCw4DO9ziHXuQ2/QbDTki7W6DqXH9L5DmmWQ3DWg3Ayht7WDQBfXpvuHUpFFnaw9CPpsIiYXEAm4y2JNsuUMsW3sdG9I6Vjp8Fax7XB7uS5zg3TLys2gFtAM3uUoibOHoR39HjsQMwaSMzc1w5o3MN7kMFzyRYanrW15KOM4wkk5coB3NB1Nu02F/UFnRWPHjHUDXqqQSFucnKNSz7Lj0Zuk26r261y+lBkbISTlBDR0Ane71201/crOiuiOxijp2hznAWLgAfuJPtu4rHDRhpe7M4ufoXG1wNbAWFgBc9HrWyiaYGpR0DYzdpJ5LWAEjktb0DTpOpJuV1GGtzNIJDWnMGCwbn/yNhcm5J1K3UU28aqhG/wBEgz5zHHa1svFstrYknTU6e8rJLhjXEHM+2YPy3uLt3AA3yj/Ta9yNy3kU2sPQxwQtY0NYLNGgHUOpZERdIigREQEREBULw9c4Q92Z4kqvpULw9c4Q92Z4kqC4tjOb6Du0HhtWpjOMOgqWBz7t4s5KeItfLO8m3/aLQ5tjb+5nyWLs1tCtvYzm+g7tB4bVFbRbTPp6mKNkUTi9zWEueGuDbF3RfS5JF7dOnSg36bGKkyOifSgObG2R1pmkcprrBptry2Obc26yAoqtx6pfNTcTGS18NS4tiey7+LNOBLEZGgOs57w0EtDgQ6+oCzYTtVJLWvpS2INaXjMHOuchIsLixNwdP/FyzwY099aYjBHyCWNfmZmDTdzrG99WsYcoH2Xf4GwZ6yqqg2XJHI0QlmV+WOZ87C0ZyGBzcpaTqN5ynKDcBeWxDaisFI+eOZl3x1FRD/baHClhgdlfICXAEzuiOXeAQDrcD2mJ4k5kUkrAMrcoBP2iXAEgZhprYa3J3dF/O1O1FQ1sWWCMl8rorOBZYZGPGhJ35nHfqAOtBs41j0z2ROoiwNlmijjc/M10tpAZDG0tOaPiw85v8Q5w0sTMGsqGvhY+JpzXzuYSWt6rXAJ0UENp5HGncYWZzHG512PLmGdwbYZQS0aHfvsFKR4xMap8PF/22szl2QtIzFzY7HMQQeLfc2H2bXubZziZjiaGzgddNKZeOjyZTydCLi5F956h7VKrz0u01mRv4ogPLh/cOS2W3Yd9/d2rfpMUL5nRZBZtxmDr6t3i1t+oP3pjlGURlHQkkRFoEREBERAREQEREBERAVC8PXOEPdmeJKr6VC8PXOEPdmeJKguLYzm+g7tB4bVKGBt75Re+a9hfNbLf15dL9Si9jOb6Du0HhtUwg1YsOha7O2KNr7k5gxoN3XzG4F7m5v6yufIIc2fimZv8sjb9PTa/SfaVsog6mMWAsLC1hbdbdZYHUEJveJhvmJuxupf519Nb2F+uy2UQa89BE/LniY7LuzNabeq40WRkDQ5zg0BzrZnAAF1tBc7zZZEQdSwdIC5AXKICIiAiIgIiICIiAiIgIiICoXh65wh7szxJVfSoXh65wh7szxJUFxbGc30HdoPDaphQ+xnN9B3aDw2qYQEREBERAREQEREBERAREQEREBERAREQEREBULw9c4Q92Z4kqvpULw9c4Q92Z4kqC4tjOb6Du0HhtUwofYzm+g7tB4bVMICIiAiIgIiICIiAiIgIiICIiAiIgIiICIiAqF4eucIe7M8SVX0qF4eucIe7M8SVBcWxnN9B3aDw2qSqnua0lttOghRuxnN9B3aDw2qTqNw/1N/UKZdDmCTM0Hr/AF6VzK+wJ6lrwch7mdB1b+4/51LLJynW6G6n19Hx9izGXHyOKSRzmhxtr0ALOtWhNowfXu9aSzPaA42tcXb069qmOVYxMjmtcQAQbage1bK1q/zR/qC7ve7NZtu243e9W6ykdppCLWaTc206FkWCpkc3La2pAP8AsuKqVzctramyaqsbCLWlle0tvYgm2nRddpJTmDG7yLknoCuqBnRazZXZiywOl77tPetlWJsYXza5W6np6gO1dsjv8vctegNzIem/xW25wG829azjNxcjHA52oda4NtOkLKuglbrYjTXQ9CxRvc4ZhYDoBF/bqrdcDYRazasZS4ixGhHauXOflzadeW37prgbC1q9xDCWmy5NSMrSNS7QDtWKvDshuRbp0/3Wc8vxmhuqheHrnCHuzPElV9KheHrnCHuzPElXQXFsZzfQd2g8NqkKp/mjXzgdAdyjNjS7+n0Gg/8AjQdP/rb2KYu7qHtPwUmLgYKxl2hzd7dQsrRlbrvOp9ZXa7uoe0/BLu6h7T8E082NWicRHa3KF9CCscr8zAeUTcX0Nh16blvXd1D2n4Jd3UPafgs7c1VjWrXgtFrnUHcdyE5HXbq128Abu0LZu7qHtPwS7uoe0/BJw5sa9Y+4Za55QO47kq3ax2v5wO47lsXd1D2n4Jd3UPafgrOEzY1606Mtc8oHQHcuKl7c7TfLp53RbqWzd3UPafgsEz7PGYcm2ml7HtWc4rkcwSMuSHAuP/LBbK1ntDy3KNxBva27o7VmJd1D2/7LWA13Rljy5ouDvA3+sLN5Q3r9vwXa7uoe0/BLu6h7T8EjGuhq0kd2vFrXJtcW0I0Xelkytyu0I9/q61nu7qHtPwS7uoe0/BSMK6GmaYljzaxcbgdiz+UDL05rebbW6y3d1D2n4Jd3UPafgkYV0NN0DmtjIFy03IHauayYOYct+joPWtu7uoe0/BLu6h7T8E2+KgcsdcXCofh65wh7szxJVe93dQ9p+Cofh5v/AFCG/ozOn/2S9i2Lj2M5voO7QeG1TCh9jOb6Du0HhtUwgxvfYtHXddI5SdNL2v7yB+izFo0PUuvFjq/4VmpsYBUnQ6C9j9x+B/VZXSEAHrPuK7lgO8Dq+5cS2tcqVPsdDIbgaa7vX2rtxlzYW3Xvv7F1u3q3m33jX4rlz231Gv8Ate3sS/kdTMbOOmhsf3/VciU3sdDfTtHxQuba9ui/3Dd+y5zNsTbzdfvtf9Cn2OhmOUnS7Qb+sblka8m9raGyXBuLdpHWP3XUvbqbHTf9wun2Gd3K3Gxt7gevtR0ugI6T1H9Fy5zRfTqJ+/QfouHPaN43An2J9jgSnk9ov19XxTjj77bj12XPJsTbdcHs6SuSW7rb7m3vTn2Oj5yLjqO+x3WJ/ZduO1FxvHv6vcUzN0Nuo+3QLkZd1v8AYX0Tn2DZDlv0/vuXXj9GnoIuexZQwaabkDANw/4d6tSMXGnXd5oP6/BZmOuAetdeLHV2fd1LurESCoXh65wh7szxJVfSoXh65wh7szxJVRcWxnN9B3aDw2qYUPsZzfQd2g8NqmEBERAXWRlxZdkQYeI3C+gJNiOvo96cRrcnt91lmRZ0wMPE8m1+i27oXLovOF/O7OyyyorpgdGs1ud9rfcurorh4v53u0t+yyolQMLoL36L26Oo3/dHwXvr0EaDrWZFNMDFxWjhfQ3+6+9ciPUG+7sWRFagYuI0I7b++9kMW7s3WCyommAREVBERAVC8PXOEPdmeJKr6VC8PXOEPdmeJKguLYzm+g7tB4bVMKH2M5voO7QeG1TCAiIgIiICIiAiIgIiICIiAiIgIiICIiAiIgKheHrnCHuzPElV9KheHrnCHuzPElQXFsZzfQd2g8NqmFD7Gc30HdoPDaphAREQEREBERAREQEREBERAREQEREBERAREQFQvD1zhD3ZniSq+lQvD1zhD3ZniSoLi2M5voO7QeG1TCh9jOb6Du0HhtUwgIiICIiAiIgIiICIiAiIgIiICIiAiIgIiICoXh65wh7szxJVfSoXh65wh7szxJUFxbGc30HdoPDaphfMmG8JGKRwwxx1NmMYxrRxUJs1rQALllzoFs/Whi3pX5MHy0H0ki+bfrQxb0r8mD5afWhi3pX5MHy0H0ki+bfrQxb0r8mD5afWhi3pX5MHy0H0ki+bfrQxb0r8mD5afWhi3pX5MHy0H0ki+bfrQxb0r8mD5afWhi3pX5MHy0H0ki+bfrQxb0r8mD5afWhi3pX5MHy0H0ki+bfrQxb0r8mD5afWhi3pX5MHy0H0ki+bfrQxb0r8mD5afWhi3pX5MHy0H0ki+bfrQxb0r8mD5afWhi3pX5MHy0H0ki+bfrQxb0r8mD5afWhi3pX5MHy0H0PX0hkDbPcyxvyTa/YVpy4RITGRO8BsmewuMwvfK7XUb/gqE+tDFvSvyYPlp9aGLelfkwfLQfROH07mNIe8vN73N/3J7faqO4eucIe7M8SVQ/1oYt6V+TB8teS2u2nq6qZklTLneGBoORjeSHOIFmtA3uPtQ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Picture 10" descr="http://www.hanmoto.com/bd/img/image.php/978-4-7503-3846-0.jpg?width=500&amp;image=/bd/img/7503/978-4-7503-384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1056" y="1256224"/>
            <a:ext cx="2058403" cy="291972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11" descr="http://ec2.images-amazon.com/images/I/51Z3KZ8Xx0L._SS5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1762" y="3765316"/>
            <a:ext cx="2999294" cy="299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医療専門職のための研究論文の読み方"/>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765315"/>
            <a:ext cx="20637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8202" y="3765316"/>
            <a:ext cx="2113298" cy="30321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10" descr="キャリアカウンセラーのためのジョブクラブマニュアル"/>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8895" y="3758238"/>
            <a:ext cx="2143785" cy="303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260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0F3BE83-2A7B-49C3-9C03-B8A7E70F0091}" type="slidenum">
              <a:rPr lang="en-US" altLang="ja-JP" smtClean="0"/>
              <a:pPr eaLnBrk="1" hangingPunct="1"/>
              <a:t>30</a:t>
            </a:fld>
            <a:endParaRPr lang="en-US" altLang="ja-JP" smtClean="0"/>
          </a:p>
        </p:txBody>
      </p:sp>
      <p:sp>
        <p:nvSpPr>
          <p:cNvPr id="8195" name="Rectangle 2"/>
          <p:cNvSpPr>
            <a:spLocks noGrp="1" noChangeArrowheads="1"/>
          </p:cNvSpPr>
          <p:nvPr>
            <p:ph type="title"/>
          </p:nvPr>
        </p:nvSpPr>
        <p:spPr/>
        <p:txBody>
          <a:bodyPr>
            <a:normAutofit fontScale="90000"/>
          </a:bodyPr>
          <a:lstStyle/>
          <a:p>
            <a:pPr eaLnBrk="1" hangingPunct="1"/>
            <a:r>
              <a:rPr lang="ja-JP" altLang="en-US" sz="4000" dirty="0" smtClean="0">
                <a:latin typeface="+mn-ea"/>
                <a:ea typeface="+mn-ea"/>
              </a:rPr>
              <a:t>立ち直りに関する研究</a:t>
            </a:r>
            <a:r>
              <a:rPr lang="en-US" altLang="ja-JP" sz="4000" dirty="0" smtClean="0">
                <a:latin typeface="+mn-ea"/>
                <a:ea typeface="+mn-ea"/>
              </a:rPr>
              <a:t/>
            </a:r>
            <a:br>
              <a:rPr lang="en-US" altLang="ja-JP" sz="4000" dirty="0" smtClean="0">
                <a:latin typeface="+mn-ea"/>
                <a:ea typeface="+mn-ea"/>
              </a:rPr>
            </a:br>
            <a:r>
              <a:rPr lang="en-US" altLang="ja-JP" sz="3600" dirty="0" err="1" smtClean="0">
                <a:latin typeface="+mn-ea"/>
                <a:ea typeface="+mn-ea"/>
              </a:rPr>
              <a:t>Veysey</a:t>
            </a:r>
            <a:r>
              <a:rPr lang="en-US" altLang="ja-JP" sz="3600" dirty="0" smtClean="0">
                <a:latin typeface="+mn-ea"/>
                <a:ea typeface="+mn-ea"/>
              </a:rPr>
              <a:t> (2008)</a:t>
            </a:r>
          </a:p>
        </p:txBody>
      </p:sp>
      <p:sp>
        <p:nvSpPr>
          <p:cNvPr id="14340" name="Rectangle 3"/>
          <p:cNvSpPr>
            <a:spLocks noGrp="1" noChangeArrowheads="1"/>
          </p:cNvSpPr>
          <p:nvPr>
            <p:ph type="body" idx="1"/>
          </p:nvPr>
        </p:nvSpPr>
        <p:spPr>
          <a:xfrm>
            <a:off x="468313" y="1816100"/>
            <a:ext cx="8229600" cy="460375"/>
          </a:xfrm>
        </p:spPr>
        <p:txBody>
          <a:bodyPr/>
          <a:lstStyle/>
          <a:p>
            <a:pPr marL="0" indent="0" algn="ctr" eaLnBrk="1" hangingPunct="1">
              <a:lnSpc>
                <a:spcPct val="90000"/>
              </a:lnSpc>
              <a:buFontTx/>
              <a:buNone/>
              <a:defRPr/>
            </a:pPr>
            <a:r>
              <a:rPr lang="ja-JP" altLang="en-US" sz="2400" dirty="0" smtClean="0"/>
              <a:t>　　専門家</a:t>
            </a:r>
            <a:r>
              <a:rPr lang="ja-JP" altLang="en-US" sz="2400" dirty="0"/>
              <a:t>に</a:t>
            </a:r>
            <a:r>
              <a:rPr lang="ja-JP" altLang="en-US" sz="2400" dirty="0" smtClean="0"/>
              <a:t>とっての問題と本人にとっての問題は異なる</a:t>
            </a:r>
            <a:endParaRPr lang="en-US" altLang="ja-JP" sz="2400" dirty="0" smtClean="0"/>
          </a:p>
          <a:p>
            <a:pPr eaLnBrk="1" hangingPunct="1">
              <a:lnSpc>
                <a:spcPct val="90000"/>
              </a:lnSpc>
              <a:defRPr/>
            </a:pPr>
            <a:endParaRPr lang="ja-JP" altLang="en-US" sz="2800" dirty="0" smtClean="0"/>
          </a:p>
        </p:txBody>
      </p:sp>
      <p:sp>
        <p:nvSpPr>
          <p:cNvPr id="8197" name="Rectangle 3"/>
          <p:cNvSpPr txBox="1">
            <a:spLocks noChangeArrowheads="1"/>
          </p:cNvSpPr>
          <p:nvPr/>
        </p:nvSpPr>
        <p:spPr bwMode="auto">
          <a:xfrm>
            <a:off x="468313" y="4868863"/>
            <a:ext cx="8229600" cy="1408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3" tIns="45717" rIns="91433" bIns="45717"/>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0000"/>
              </a:lnSpc>
              <a:spcBef>
                <a:spcPct val="20000"/>
              </a:spcBef>
              <a:buFontTx/>
              <a:buChar char="•"/>
            </a:pPr>
            <a:r>
              <a:rPr lang="ja-JP" altLang="en-US" sz="2400"/>
              <a:t>本人（犯罪者）の語りの分析</a:t>
            </a:r>
          </a:p>
          <a:p>
            <a:pPr lvl="1" eaLnBrk="1" hangingPunct="1">
              <a:lnSpc>
                <a:spcPct val="90000"/>
              </a:lnSpc>
              <a:spcBef>
                <a:spcPct val="20000"/>
              </a:spcBef>
              <a:buFontTx/>
              <a:buChar char="–"/>
            </a:pPr>
            <a:r>
              <a:rPr lang="ja-JP" altLang="en-US" sz="2000"/>
              <a:t>なぜ変われたか　</a:t>
            </a:r>
          </a:p>
          <a:p>
            <a:pPr lvl="1" eaLnBrk="1" hangingPunct="1">
              <a:lnSpc>
                <a:spcPct val="90000"/>
              </a:lnSpc>
              <a:spcBef>
                <a:spcPct val="20000"/>
              </a:spcBef>
              <a:buFontTx/>
              <a:buChar char="–"/>
            </a:pPr>
            <a:r>
              <a:rPr lang="ja-JP" altLang="en-US" sz="2000"/>
              <a:t>その変化を持続するために必要なものは何だったか：　希望、信頼してくれる人、意味あるすべきこと </a:t>
            </a:r>
          </a:p>
        </p:txBody>
      </p:sp>
      <p:sp>
        <p:nvSpPr>
          <p:cNvPr id="8198" name="正方形/長方形 1"/>
          <p:cNvSpPr>
            <a:spLocks noChangeArrowheads="1"/>
          </p:cNvSpPr>
          <p:nvPr/>
        </p:nvSpPr>
        <p:spPr bwMode="auto">
          <a:xfrm>
            <a:off x="1979613" y="2276475"/>
            <a:ext cx="4572000" cy="2271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0000"/>
              </a:lnSpc>
            </a:pPr>
            <a:r>
              <a:rPr lang="ja-JP" altLang="en-US" sz="2400"/>
              <a:t>専門家にとって</a:t>
            </a:r>
            <a:endParaRPr lang="en-US" altLang="ja-JP" sz="2400"/>
          </a:p>
          <a:p>
            <a:pPr lvl="1" eaLnBrk="1" hangingPunct="1">
              <a:lnSpc>
                <a:spcPct val="90000"/>
              </a:lnSpc>
            </a:pPr>
            <a:r>
              <a:rPr lang="ja-JP" altLang="en-US" sz="2000"/>
              <a:t>問題：　精神科治療、アルコール・薬物依存、被虐待、刑務所収容</a:t>
            </a:r>
            <a:endParaRPr lang="en-US" altLang="ja-JP" sz="2000"/>
          </a:p>
          <a:p>
            <a:pPr eaLnBrk="1" hangingPunct="1"/>
            <a:r>
              <a:rPr lang="ja-JP" altLang="en-US" sz="2400"/>
              <a:t>本人にとって</a:t>
            </a:r>
          </a:p>
          <a:p>
            <a:pPr lvl="1" eaLnBrk="1" hangingPunct="1"/>
            <a:r>
              <a:rPr lang="ja-JP" altLang="en-US" sz="2000"/>
              <a:t>問題：　孤独／自尊心の欠如／恥</a:t>
            </a:r>
          </a:p>
          <a:p>
            <a:pPr lvl="1" eaLnBrk="1" hangingPunct="1"/>
            <a:r>
              <a:rPr lang="ja-JP" altLang="en-US" sz="2000"/>
              <a:t>目標：　仕事・教育／家庭／友人、誇り、意義のあることをすること</a:t>
            </a:r>
          </a:p>
        </p:txBody>
      </p:sp>
    </p:spTree>
    <p:extLst>
      <p:ext uri="{BB962C8B-B14F-4D97-AF65-F5344CB8AC3E}">
        <p14:creationId xmlns:p14="http://schemas.microsoft.com/office/powerpoint/2010/main" val="3047402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079A604-2BF6-4E5C-915D-4FAF4AFF9748}" type="slidenum">
              <a:rPr lang="en-US" altLang="ja-JP" smtClean="0"/>
              <a:pPr eaLnBrk="1" hangingPunct="1"/>
              <a:t>31</a:t>
            </a:fld>
            <a:endParaRPr lang="en-US" altLang="ja-JP" smtClean="0"/>
          </a:p>
        </p:txBody>
      </p:sp>
      <p:sp>
        <p:nvSpPr>
          <p:cNvPr id="9219" name="正方形/長方形 1"/>
          <p:cNvSpPr>
            <a:spLocks noChangeArrowheads="1"/>
          </p:cNvSpPr>
          <p:nvPr/>
        </p:nvSpPr>
        <p:spPr bwMode="auto">
          <a:xfrm>
            <a:off x="539750" y="4221163"/>
            <a:ext cx="8135938" cy="169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t>立ち直りの支援</a:t>
            </a:r>
          </a:p>
          <a:p>
            <a:pPr lvl="1" eaLnBrk="1" hangingPunct="1"/>
            <a:r>
              <a:rPr lang="ja-JP" altLang="en-US" sz="2400" dirty="0"/>
              <a:t>本人による新たなアイデンティティの選択を引き起こす確率を上げる環境づくり </a:t>
            </a:r>
            <a:endParaRPr lang="ja-JP" altLang="en-US" sz="3200" dirty="0"/>
          </a:p>
          <a:p>
            <a:pPr lvl="1" eaLnBrk="1" hangingPunct="1"/>
            <a:r>
              <a:rPr lang="ja-JP" altLang="en-US" sz="2400" dirty="0"/>
              <a:t>←　支援者との人間関係：　エンパワーメント／信頼</a:t>
            </a:r>
            <a:endParaRPr lang="ja-JP" altLang="en-US" dirty="0"/>
          </a:p>
        </p:txBody>
      </p:sp>
      <p:sp>
        <p:nvSpPr>
          <p:cNvPr id="9220" name="正方形/長方形 2"/>
          <p:cNvSpPr>
            <a:spLocks noChangeArrowheads="1"/>
          </p:cNvSpPr>
          <p:nvPr/>
        </p:nvSpPr>
        <p:spPr bwMode="auto">
          <a:xfrm>
            <a:off x="539750" y="1658938"/>
            <a:ext cx="8135938"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t>立ち直り</a:t>
            </a:r>
          </a:p>
          <a:p>
            <a:pPr lvl="1" eaLnBrk="1" hangingPunct="1"/>
            <a:r>
              <a:rPr lang="ja-JP" altLang="en-US" sz="2400" dirty="0"/>
              <a:t>価値のある、新しい社会的役割（アイデンティティ）の獲得</a:t>
            </a:r>
            <a:r>
              <a:rPr lang="ja-JP" altLang="en-US" sz="2000" dirty="0"/>
              <a:t>①</a:t>
            </a:r>
            <a:r>
              <a:rPr lang="ja-JP" altLang="en-US" sz="2400" dirty="0"/>
              <a:t>　</a:t>
            </a:r>
            <a:r>
              <a:rPr lang="ja-JP" altLang="en-US" sz="2000" dirty="0"/>
              <a:t>新たな役割を支えるための新たなスキルの獲得（あるいは既存のスキルの再構成）</a:t>
            </a:r>
            <a:endParaRPr lang="en-US" altLang="ja-JP" sz="2000" dirty="0"/>
          </a:p>
          <a:p>
            <a:pPr lvl="1" eaLnBrk="1" hangingPunct="1"/>
            <a:r>
              <a:rPr lang="ja-JP" altLang="en-US" sz="2000" dirty="0"/>
              <a:t>②　新たな役割を強化する人々の獲得</a:t>
            </a:r>
          </a:p>
          <a:p>
            <a:pPr lvl="1" eaLnBrk="1" hangingPunct="1"/>
            <a:r>
              <a:rPr lang="ja-JP" altLang="en-US" sz="2400" dirty="0"/>
              <a:t>強みとバネのストーリーとして自己物語を紡ぎ直す</a:t>
            </a:r>
            <a:endParaRPr lang="en-US" altLang="ja-JP" sz="2400" dirty="0"/>
          </a:p>
        </p:txBody>
      </p:sp>
      <p:sp>
        <p:nvSpPr>
          <p:cNvPr id="9221" name="Rectangle 2"/>
          <p:cNvSpPr txBox="1">
            <a:spLocks noChangeArrowheads="1"/>
          </p:cNvSpPr>
          <p:nvPr/>
        </p:nvSpPr>
        <p:spPr bwMode="auto">
          <a:xfrm>
            <a:off x="446088" y="115888"/>
            <a:ext cx="8229600"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4000" dirty="0">
                <a:latin typeface="+mn-ea"/>
                <a:ea typeface="+mn-ea"/>
              </a:rPr>
              <a:t>立ち直りに関する研究</a:t>
            </a:r>
            <a:r>
              <a:rPr lang="en-US" altLang="ja-JP" sz="4000" dirty="0">
                <a:latin typeface="+mn-ea"/>
                <a:ea typeface="+mn-ea"/>
              </a:rPr>
              <a:t/>
            </a:r>
            <a:br>
              <a:rPr lang="en-US" altLang="ja-JP" sz="4000" dirty="0">
                <a:latin typeface="+mn-ea"/>
                <a:ea typeface="+mn-ea"/>
              </a:rPr>
            </a:br>
            <a:r>
              <a:rPr lang="en-US" altLang="ja-JP" sz="3600" dirty="0" err="1">
                <a:latin typeface="+mn-ea"/>
                <a:ea typeface="+mn-ea"/>
              </a:rPr>
              <a:t>Veysey</a:t>
            </a:r>
            <a:r>
              <a:rPr lang="en-US" altLang="ja-JP" sz="3600" dirty="0">
                <a:latin typeface="+mn-ea"/>
                <a:ea typeface="+mn-ea"/>
              </a:rPr>
              <a:t> (2008)</a:t>
            </a:r>
          </a:p>
        </p:txBody>
      </p:sp>
    </p:spTree>
    <p:extLst>
      <p:ext uri="{BB962C8B-B14F-4D97-AF65-F5344CB8AC3E}">
        <p14:creationId xmlns:p14="http://schemas.microsoft.com/office/powerpoint/2010/main" val="2815547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1B9535E-62C8-40AF-B0F9-1579D9A3B4D7}" type="slidenum">
              <a:rPr lang="en-US" altLang="ja-JP" smtClean="0"/>
              <a:pPr eaLnBrk="1" hangingPunct="1"/>
              <a:t>32</a:t>
            </a:fld>
            <a:endParaRPr lang="en-US" altLang="ja-JP" smtClean="0"/>
          </a:p>
        </p:txBody>
      </p:sp>
      <p:sp>
        <p:nvSpPr>
          <p:cNvPr id="10243" name="Rectangle 2"/>
          <p:cNvSpPr>
            <a:spLocks noGrp="1" noChangeArrowheads="1"/>
          </p:cNvSpPr>
          <p:nvPr>
            <p:ph type="title"/>
          </p:nvPr>
        </p:nvSpPr>
        <p:spPr/>
        <p:txBody>
          <a:bodyPr>
            <a:normAutofit fontScale="90000"/>
          </a:bodyPr>
          <a:lstStyle/>
          <a:p>
            <a:pPr eaLnBrk="1" hangingPunct="1"/>
            <a:r>
              <a:rPr lang="ja-JP" altLang="en-US" dirty="0" smtClean="0">
                <a:latin typeface="+mn-ea"/>
                <a:ea typeface="+mn-ea"/>
              </a:rPr>
              <a:t>立ち直りに関する研究</a:t>
            </a:r>
            <a:r>
              <a:rPr lang="en-US" altLang="ja-JP" dirty="0" smtClean="0">
                <a:latin typeface="+mn-ea"/>
                <a:ea typeface="+mn-ea"/>
              </a:rPr>
              <a:t/>
            </a:r>
            <a:br>
              <a:rPr lang="en-US" altLang="ja-JP" dirty="0" smtClean="0">
                <a:latin typeface="+mn-ea"/>
                <a:ea typeface="+mn-ea"/>
              </a:rPr>
            </a:br>
            <a:r>
              <a:rPr lang="en-US" altLang="ja-JP" sz="3600" dirty="0" err="1" smtClean="0">
                <a:latin typeface="+mn-ea"/>
                <a:ea typeface="+mn-ea"/>
              </a:rPr>
              <a:t>Maruna</a:t>
            </a:r>
            <a:r>
              <a:rPr lang="en-US" altLang="ja-JP" sz="3600" dirty="0" smtClean="0">
                <a:latin typeface="+mn-ea"/>
                <a:ea typeface="+mn-ea"/>
              </a:rPr>
              <a:t> (2001)</a:t>
            </a:r>
          </a:p>
        </p:txBody>
      </p:sp>
      <p:pic>
        <p:nvPicPr>
          <p:cNvPr id="10244" name="Picture 2" descr="009_575-010~Norman-Rockwell-Triple-Self-Portrait-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557338"/>
            <a:ext cx="3821113"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正方形/長方形 1"/>
          <p:cNvSpPr>
            <a:spLocks noChangeArrowheads="1"/>
          </p:cNvSpPr>
          <p:nvPr/>
        </p:nvSpPr>
        <p:spPr bwMode="auto">
          <a:xfrm>
            <a:off x="420688" y="2693988"/>
            <a:ext cx="4572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本物の私（真の自己）の発見</a:t>
            </a:r>
          </a:p>
          <a:p>
            <a:pPr lvl="1" eaLnBrk="1" hangingPunct="1"/>
            <a:r>
              <a:rPr lang="ja-JP" altLang="en-US" sz="2000"/>
              <a:t>ダイヤモンドの原石（真の私）を再発見し、再構築する</a:t>
            </a:r>
          </a:p>
          <a:p>
            <a:pPr lvl="1" eaLnBrk="1" hangingPunct="1"/>
            <a:r>
              <a:rPr lang="ja-JP" altLang="en-US" sz="2000"/>
              <a:t>逸脱エピソードからプラスの面を掘り出す</a:t>
            </a:r>
          </a:p>
          <a:p>
            <a:pPr lvl="1" eaLnBrk="1" hangingPunct="1"/>
            <a:r>
              <a:rPr lang="ja-JP" altLang="en-US" sz="2000"/>
              <a:t>外部からのエンパワメント（勇気付け）＋内部からの立ち直り</a:t>
            </a:r>
            <a:endParaRPr lang="en-US" altLang="ja-JP" sz="2000"/>
          </a:p>
          <a:p>
            <a:pPr lvl="1" eaLnBrk="1" hangingPunct="1"/>
            <a:r>
              <a:rPr lang="ja-JP" altLang="en-US" sz="2000"/>
              <a:t>鏡に映る立ち直りの過程</a:t>
            </a:r>
          </a:p>
        </p:txBody>
      </p:sp>
    </p:spTree>
    <p:extLst>
      <p:ext uri="{BB962C8B-B14F-4D97-AF65-F5344CB8AC3E}">
        <p14:creationId xmlns:p14="http://schemas.microsoft.com/office/powerpoint/2010/main" val="2756025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7E76586-9D9A-4D19-A414-F9E394FD8AB1}" type="slidenum">
              <a:rPr lang="en-US" altLang="ja-JP" smtClean="0"/>
              <a:pPr eaLnBrk="1" hangingPunct="1"/>
              <a:t>33</a:t>
            </a:fld>
            <a:endParaRPr lang="en-US" altLang="ja-JP" smtClean="0"/>
          </a:p>
        </p:txBody>
      </p:sp>
      <p:sp>
        <p:nvSpPr>
          <p:cNvPr id="11267" name="Rectangle 2"/>
          <p:cNvSpPr txBox="1">
            <a:spLocks noChangeArrowheads="1"/>
          </p:cNvSpPr>
          <p:nvPr/>
        </p:nvSpPr>
        <p:spPr bwMode="auto">
          <a:xfrm>
            <a:off x="590550" y="388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4400" dirty="0">
                <a:latin typeface="+mn-ea"/>
                <a:ea typeface="+mn-ea"/>
              </a:rPr>
              <a:t>立ち直りに関する研究</a:t>
            </a:r>
            <a:r>
              <a:rPr lang="en-US" altLang="ja-JP" sz="4400" dirty="0">
                <a:latin typeface="+mn-ea"/>
                <a:ea typeface="+mn-ea"/>
              </a:rPr>
              <a:t/>
            </a:r>
            <a:br>
              <a:rPr lang="en-US" altLang="ja-JP" sz="4400" dirty="0">
                <a:latin typeface="+mn-ea"/>
                <a:ea typeface="+mn-ea"/>
              </a:rPr>
            </a:br>
            <a:r>
              <a:rPr lang="en-US" altLang="ja-JP" sz="3600" dirty="0" err="1">
                <a:latin typeface="+mn-ea"/>
                <a:ea typeface="+mn-ea"/>
              </a:rPr>
              <a:t>Maruna</a:t>
            </a:r>
            <a:r>
              <a:rPr lang="en-US" altLang="ja-JP" sz="3600" dirty="0">
                <a:latin typeface="+mn-ea"/>
                <a:ea typeface="+mn-ea"/>
              </a:rPr>
              <a:t> (2001)</a:t>
            </a:r>
          </a:p>
        </p:txBody>
      </p:sp>
      <p:sp>
        <p:nvSpPr>
          <p:cNvPr id="11268" name="正方形/長方形 2"/>
          <p:cNvSpPr>
            <a:spLocks noChangeArrowheads="1"/>
          </p:cNvSpPr>
          <p:nvPr/>
        </p:nvSpPr>
        <p:spPr bwMode="auto">
          <a:xfrm>
            <a:off x="188913" y="2463800"/>
            <a:ext cx="4537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自らの運命を支配できるという「楽観主義」</a:t>
            </a:r>
          </a:p>
          <a:p>
            <a:pPr lvl="1" eaLnBrk="1" hangingPunct="1"/>
            <a:r>
              <a:rPr lang="ja-JP" altLang="en-US" sz="2000"/>
              <a:t>苦労には意義がある</a:t>
            </a:r>
          </a:p>
          <a:p>
            <a:pPr lvl="2" eaLnBrk="1" hangingPunct="1"/>
            <a:r>
              <a:rPr lang="ja-JP" altLang="en-US"/>
              <a:t>自分は特別である　</a:t>
            </a:r>
          </a:p>
          <a:p>
            <a:pPr lvl="2" eaLnBrk="1" hangingPunct="1"/>
            <a:r>
              <a:rPr lang="ja-JP" altLang="en-US"/>
              <a:t>世間にどのように対処すればよいかを知っている</a:t>
            </a:r>
            <a:endParaRPr lang="ja-JP" altLang="en-US" sz="2000"/>
          </a:p>
          <a:p>
            <a:pPr lvl="1" eaLnBrk="1" hangingPunct="1"/>
            <a:r>
              <a:rPr lang="ja-JP" altLang="en-US" sz="2000"/>
              <a:t>セリグマンによる「希望」の定義</a:t>
            </a:r>
          </a:p>
          <a:p>
            <a:pPr lvl="2" eaLnBrk="1" hangingPunct="1"/>
            <a:r>
              <a:rPr lang="ja-JP" altLang="en-US"/>
              <a:t>最善を期待し努力する（粘り強さ）</a:t>
            </a:r>
            <a:endParaRPr lang="ja-JP" altLang="en-US" sz="1200"/>
          </a:p>
        </p:txBody>
      </p:sp>
      <p:pic>
        <p:nvPicPr>
          <p:cNvPr id="11269" name="Picture 2" descr="ConcreteFlow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276475"/>
            <a:ext cx="44767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842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3405DF0-BA58-4E1A-BC57-0E7E4B6BC92F}" type="slidenum">
              <a:rPr lang="en-US" altLang="ja-JP" smtClean="0"/>
              <a:pPr eaLnBrk="1" hangingPunct="1"/>
              <a:t>34</a:t>
            </a:fld>
            <a:endParaRPr lang="en-US" altLang="ja-JP" smtClean="0"/>
          </a:p>
        </p:txBody>
      </p:sp>
      <p:sp>
        <p:nvSpPr>
          <p:cNvPr id="12291" name="正方形/長方形 1"/>
          <p:cNvSpPr>
            <a:spLocks noChangeArrowheads="1"/>
          </p:cNvSpPr>
          <p:nvPr/>
        </p:nvSpPr>
        <p:spPr bwMode="auto">
          <a:xfrm>
            <a:off x="104775" y="2384425"/>
            <a:ext cx="45894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社会（とりわけ次の世代）にお返しをしたいという気持ち　</a:t>
            </a:r>
          </a:p>
          <a:p>
            <a:pPr lvl="1" eaLnBrk="1" hangingPunct="1"/>
            <a:r>
              <a:rPr lang="ja-JP" altLang="en-US" sz="2000"/>
              <a:t>自分自身の目的を見出す</a:t>
            </a:r>
          </a:p>
          <a:p>
            <a:pPr lvl="1" eaLnBrk="1" hangingPunct="1"/>
            <a:r>
              <a:rPr lang="ja-JP" altLang="en-US" sz="2000"/>
              <a:t>通貨交換：　相当に熱心な道徳的な目的</a:t>
            </a:r>
          </a:p>
          <a:p>
            <a:pPr lvl="1" eaLnBrk="1" hangingPunct="1"/>
            <a:r>
              <a:rPr lang="ja-JP" altLang="en-US" sz="2000"/>
              <a:t>傷ついた癒し手（ユング）／元犯罪者の専門家</a:t>
            </a:r>
          </a:p>
          <a:p>
            <a:pPr lvl="2" eaLnBrk="1" hangingPunct="1"/>
            <a:r>
              <a:rPr lang="ja-JP" altLang="en-US"/>
              <a:t>逸脱した自己と正常な自己を併せ持つ</a:t>
            </a:r>
          </a:p>
        </p:txBody>
      </p:sp>
      <p:pic>
        <p:nvPicPr>
          <p:cNvPr id="12292"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2170113"/>
            <a:ext cx="44735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p:cNvSpPr txBox="1">
            <a:spLocks noChangeArrowheads="1"/>
          </p:cNvSpPr>
          <p:nvPr/>
        </p:nvSpPr>
        <p:spPr bwMode="auto">
          <a:xfrm>
            <a:off x="555625"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4400" dirty="0">
                <a:latin typeface="+mn-ea"/>
                <a:ea typeface="+mn-ea"/>
              </a:rPr>
              <a:t>立ち直りに関する研究</a:t>
            </a:r>
            <a:r>
              <a:rPr lang="en-US" altLang="ja-JP" sz="4400" dirty="0">
                <a:latin typeface="+mn-ea"/>
                <a:ea typeface="+mn-ea"/>
              </a:rPr>
              <a:t/>
            </a:r>
            <a:br>
              <a:rPr lang="en-US" altLang="ja-JP" sz="4400" dirty="0">
                <a:latin typeface="+mn-ea"/>
                <a:ea typeface="+mn-ea"/>
              </a:rPr>
            </a:br>
            <a:r>
              <a:rPr lang="en-US" altLang="ja-JP" sz="3600" dirty="0" err="1">
                <a:latin typeface="+mn-ea"/>
                <a:ea typeface="+mn-ea"/>
              </a:rPr>
              <a:t>Maruna</a:t>
            </a:r>
            <a:r>
              <a:rPr lang="en-US" altLang="ja-JP" sz="3600" dirty="0">
                <a:latin typeface="+mn-ea"/>
                <a:ea typeface="+mn-ea"/>
              </a:rPr>
              <a:t> (2001)</a:t>
            </a:r>
          </a:p>
        </p:txBody>
      </p:sp>
    </p:spTree>
    <p:extLst>
      <p:ext uri="{BB962C8B-B14F-4D97-AF65-F5344CB8AC3E}">
        <p14:creationId xmlns:p14="http://schemas.microsoft.com/office/powerpoint/2010/main" val="3991420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t>参考）　アントノフスキー</a:t>
            </a:r>
            <a:r>
              <a:rPr lang="ja-JP" altLang="en-US" sz="3600" dirty="0" smtClean="0"/>
              <a:t>の健康</a:t>
            </a:r>
            <a:r>
              <a:rPr lang="ja-JP" altLang="en-US" sz="3600" dirty="0" smtClean="0"/>
              <a:t>生成論</a:t>
            </a:r>
            <a:r>
              <a:rPr lang="en-US" altLang="ja-JP" sz="3600" dirty="0" smtClean="0"/>
              <a:t/>
            </a:r>
            <a:br>
              <a:rPr lang="en-US" altLang="ja-JP" sz="3600" dirty="0" smtClean="0"/>
            </a:br>
            <a:r>
              <a:rPr lang="ja-JP" altLang="en-US" sz="3600" dirty="0" smtClean="0"/>
              <a:t>「逆境を超える」人々</a:t>
            </a:r>
            <a:endParaRPr kumimoji="1" lang="ja-JP" altLang="en-US" sz="3600" dirty="0"/>
          </a:p>
        </p:txBody>
      </p:sp>
      <p:sp>
        <p:nvSpPr>
          <p:cNvPr id="3" name="コンテンツ プレースホルダー 2"/>
          <p:cNvSpPr>
            <a:spLocks noGrp="1"/>
          </p:cNvSpPr>
          <p:nvPr>
            <p:ph idx="1"/>
          </p:nvPr>
        </p:nvSpPr>
        <p:spPr>
          <a:xfrm>
            <a:off x="395536" y="1844824"/>
            <a:ext cx="8229600" cy="4525963"/>
          </a:xfrm>
        </p:spPr>
        <p:txBody>
          <a:bodyPr anchor="ctr">
            <a:normAutofit fontScale="85000" lnSpcReduction="10000"/>
          </a:bodyPr>
          <a:lstStyle/>
          <a:p>
            <a:r>
              <a:rPr lang="ja-JP" altLang="en-US" dirty="0" smtClean="0"/>
              <a:t>アウシュビッツ</a:t>
            </a:r>
            <a:r>
              <a:rPr lang="ja-JP" altLang="en-US" dirty="0"/>
              <a:t>から生還したユダヤ人</a:t>
            </a:r>
            <a:r>
              <a:rPr lang="ja-JP" altLang="en-US" dirty="0" smtClean="0"/>
              <a:t>のうち、健康的に生活している約</a:t>
            </a:r>
            <a:r>
              <a:rPr lang="en-US" altLang="ja-JP" dirty="0" smtClean="0"/>
              <a:t>4</a:t>
            </a:r>
            <a:r>
              <a:rPr lang="ja-JP" altLang="en-US" dirty="0" smtClean="0"/>
              <a:t>割の人々の特徴</a:t>
            </a:r>
            <a:endParaRPr lang="en-US" altLang="ja-JP" dirty="0" smtClean="0"/>
          </a:p>
          <a:p>
            <a:endParaRPr lang="ja-JP" altLang="en-US" dirty="0"/>
          </a:p>
          <a:p>
            <a:pPr marL="514350" indent="-514350">
              <a:buFont typeface="+mj-lt"/>
              <a:buAutoNum type="arabicPeriod"/>
            </a:pPr>
            <a:r>
              <a:rPr lang="ja-JP" altLang="en-US" dirty="0" smtClean="0"/>
              <a:t>理解可能感：　今</a:t>
            </a:r>
            <a:r>
              <a:rPr lang="ja-JP" altLang="en-US" dirty="0"/>
              <a:t>自分が置かれている状況に対して、それには秩序があり予測と説明が可能であると理解する能力</a:t>
            </a:r>
            <a:r>
              <a:rPr lang="ja-JP" altLang="en-US" dirty="0" smtClean="0"/>
              <a:t>。</a:t>
            </a:r>
            <a:endParaRPr lang="en-US" altLang="ja-JP" dirty="0" smtClean="0"/>
          </a:p>
          <a:p>
            <a:pPr marL="514350" indent="-514350">
              <a:buFont typeface="+mj-lt"/>
              <a:buAutoNum type="arabicPeriod"/>
            </a:pPr>
            <a:r>
              <a:rPr lang="ja-JP" altLang="en-US" dirty="0" smtClean="0"/>
              <a:t>処理可能感：　状況</a:t>
            </a:r>
            <a:r>
              <a:rPr lang="ja-JP" altLang="en-US" dirty="0"/>
              <a:t>を打破するための資源が手元にあり</a:t>
            </a:r>
            <a:r>
              <a:rPr lang="en-US" altLang="ja-JP" dirty="0"/>
              <a:t>,</a:t>
            </a:r>
            <a:r>
              <a:rPr lang="ja-JP" altLang="en-US" dirty="0"/>
              <a:t>自分で有効に対処できるだろうという感覚。</a:t>
            </a:r>
          </a:p>
          <a:p>
            <a:pPr marL="514350" indent="-514350">
              <a:buFont typeface="+mj-lt"/>
              <a:buAutoNum type="arabicPeriod"/>
            </a:pPr>
            <a:r>
              <a:rPr lang="ja-JP" altLang="en-US" dirty="0" smtClean="0"/>
              <a:t>有意義感：　今</a:t>
            </a:r>
            <a:r>
              <a:rPr lang="ja-JP" altLang="en-US" dirty="0"/>
              <a:t>の状況に対処することが、「自らの人生にとって意義のある挑戦であり</a:t>
            </a:r>
            <a:r>
              <a:rPr lang="en-US" altLang="ja-JP" dirty="0"/>
              <a:t>,</a:t>
            </a:r>
            <a:r>
              <a:rPr lang="ja-JP" altLang="en-US" dirty="0"/>
              <a:t>自己を投入して関わるに値するものである」という確信</a:t>
            </a:r>
            <a:r>
              <a:rPr lang="ja-JP" altLang="en-US" dirty="0" smtClean="0"/>
              <a:t>。</a:t>
            </a:r>
            <a:endParaRPr kumimoji="1" lang="ja-JP" altLang="en-US" dirty="0"/>
          </a:p>
        </p:txBody>
      </p:sp>
    </p:spTree>
    <p:extLst>
      <p:ext uri="{BB962C8B-B14F-4D97-AF65-F5344CB8AC3E}">
        <p14:creationId xmlns:p14="http://schemas.microsoft.com/office/powerpoint/2010/main" val="1698000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332656"/>
            <a:ext cx="8352928" cy="6192688"/>
          </a:xfrm>
        </p:spPr>
        <p:txBody>
          <a:bodyPr>
            <a:normAutofit/>
          </a:bodyPr>
          <a:lstStyle/>
          <a:p>
            <a:r>
              <a:rPr kumimoji="1" lang="ja-JP" altLang="en-US" dirty="0" smtClean="0"/>
              <a:t>パラダイムシフト</a:t>
            </a:r>
            <a:endParaRPr kumimoji="1" lang="ja-JP" altLang="en-US" dirty="0"/>
          </a:p>
        </p:txBody>
      </p:sp>
    </p:spTree>
    <p:extLst>
      <p:ext uri="{BB962C8B-B14F-4D97-AF65-F5344CB8AC3E}">
        <p14:creationId xmlns:p14="http://schemas.microsoft.com/office/powerpoint/2010/main" val="4188929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4CCB688-99E5-415C-BB82-61745505EBDE}" type="slidenum">
              <a:rPr lang="en-US" altLang="ja-JP" smtClean="0"/>
              <a:pPr eaLnBrk="1" hangingPunct="1"/>
              <a:t>37</a:t>
            </a:fld>
            <a:endParaRPr lang="en-US" altLang="ja-JP" smtClean="0"/>
          </a:p>
        </p:txBody>
      </p:sp>
      <p:sp>
        <p:nvSpPr>
          <p:cNvPr id="7171" name="Rectangle 2"/>
          <p:cNvSpPr>
            <a:spLocks noGrp="1" noChangeArrowheads="1"/>
          </p:cNvSpPr>
          <p:nvPr>
            <p:ph type="title"/>
          </p:nvPr>
        </p:nvSpPr>
        <p:spPr>
          <a:xfrm>
            <a:off x="468313" y="274638"/>
            <a:ext cx="8218487" cy="922337"/>
          </a:xfrm>
        </p:spPr>
        <p:txBody>
          <a:bodyPr/>
          <a:lstStyle/>
          <a:p>
            <a:pPr eaLnBrk="1" hangingPunct="1"/>
            <a:r>
              <a:rPr lang="ja-JP" altLang="en-US" sz="3600" dirty="0" smtClean="0">
                <a:latin typeface="+mn-ea"/>
                <a:ea typeface="+mn-ea"/>
              </a:rPr>
              <a:t>犯罪者処遇におけるポジティブシフト</a:t>
            </a:r>
          </a:p>
        </p:txBody>
      </p:sp>
      <p:grpSp>
        <p:nvGrpSpPr>
          <p:cNvPr id="7172" name="Group 16"/>
          <p:cNvGrpSpPr>
            <a:grpSpLocks/>
          </p:cNvGrpSpPr>
          <p:nvPr/>
        </p:nvGrpSpPr>
        <p:grpSpPr bwMode="auto">
          <a:xfrm>
            <a:off x="468313" y="1412875"/>
            <a:ext cx="8207375" cy="503238"/>
            <a:chOff x="295" y="1525"/>
            <a:chExt cx="5170" cy="680"/>
          </a:xfrm>
        </p:grpSpPr>
        <p:sp>
          <p:nvSpPr>
            <p:cNvPr id="7192" name="Rectangle 4"/>
            <p:cNvSpPr>
              <a:spLocks noChangeArrowheads="1"/>
            </p:cNvSpPr>
            <p:nvPr/>
          </p:nvSpPr>
          <p:spPr bwMode="auto">
            <a:xfrm>
              <a:off x="295" y="1525"/>
              <a:ext cx="1270"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ネガティブ</a:t>
              </a:r>
            </a:p>
          </p:txBody>
        </p:sp>
        <p:sp>
          <p:nvSpPr>
            <p:cNvPr id="7193" name="Rectangle 5"/>
            <p:cNvSpPr>
              <a:spLocks noChangeArrowheads="1"/>
            </p:cNvSpPr>
            <p:nvPr/>
          </p:nvSpPr>
          <p:spPr bwMode="auto">
            <a:xfrm>
              <a:off x="2245" y="1525"/>
              <a:ext cx="1226"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中立？</a:t>
              </a:r>
            </a:p>
          </p:txBody>
        </p:sp>
        <p:sp>
          <p:nvSpPr>
            <p:cNvPr id="7194" name="Rectangle 6"/>
            <p:cNvSpPr>
              <a:spLocks noChangeArrowheads="1"/>
            </p:cNvSpPr>
            <p:nvPr/>
          </p:nvSpPr>
          <p:spPr bwMode="auto">
            <a:xfrm>
              <a:off x="4195" y="1525"/>
              <a:ext cx="1270"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ポジティブ</a:t>
              </a:r>
            </a:p>
          </p:txBody>
        </p:sp>
        <p:sp>
          <p:nvSpPr>
            <p:cNvPr id="7195" name="Line 7"/>
            <p:cNvSpPr>
              <a:spLocks noChangeShapeType="1"/>
            </p:cNvSpPr>
            <p:nvPr/>
          </p:nvSpPr>
          <p:spPr bwMode="auto">
            <a:xfrm>
              <a:off x="1565" y="1842"/>
              <a:ext cx="726"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196" name="Line 8"/>
            <p:cNvSpPr>
              <a:spLocks noChangeShapeType="1"/>
            </p:cNvSpPr>
            <p:nvPr/>
          </p:nvSpPr>
          <p:spPr bwMode="auto">
            <a:xfrm>
              <a:off x="3471" y="1842"/>
              <a:ext cx="724"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pSp>
      <p:sp>
        <p:nvSpPr>
          <p:cNvPr id="7173" name="Text Box 10"/>
          <p:cNvSpPr txBox="1">
            <a:spLocks noChangeArrowheads="1"/>
          </p:cNvSpPr>
          <p:nvPr/>
        </p:nvSpPr>
        <p:spPr bwMode="auto">
          <a:xfrm>
            <a:off x="468313" y="2428875"/>
            <a:ext cx="20161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制裁モデル</a:t>
            </a:r>
          </a:p>
        </p:txBody>
      </p:sp>
      <p:sp>
        <p:nvSpPr>
          <p:cNvPr id="7174" name="Text Box 11"/>
          <p:cNvSpPr txBox="1">
            <a:spLocks noChangeArrowheads="1"/>
          </p:cNvSpPr>
          <p:nvPr/>
        </p:nvSpPr>
        <p:spPr bwMode="auto">
          <a:xfrm>
            <a:off x="468313" y="1966913"/>
            <a:ext cx="201612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治療モデル</a:t>
            </a:r>
          </a:p>
        </p:txBody>
      </p:sp>
      <p:sp>
        <p:nvSpPr>
          <p:cNvPr id="7175" name="Text Box 12"/>
          <p:cNvSpPr txBox="1">
            <a:spLocks noChangeArrowheads="1"/>
          </p:cNvSpPr>
          <p:nvPr/>
        </p:nvSpPr>
        <p:spPr bwMode="auto">
          <a:xfrm>
            <a:off x="3221038" y="1954213"/>
            <a:ext cx="28067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リスク管理モデル</a:t>
            </a:r>
          </a:p>
        </p:txBody>
      </p:sp>
      <p:sp>
        <p:nvSpPr>
          <p:cNvPr id="7176" name="Text Box 13"/>
          <p:cNvSpPr txBox="1">
            <a:spLocks noChangeArrowheads="1"/>
          </p:cNvSpPr>
          <p:nvPr/>
        </p:nvSpPr>
        <p:spPr bwMode="auto">
          <a:xfrm>
            <a:off x="6335713" y="1936750"/>
            <a:ext cx="26638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長所基盤モデル</a:t>
            </a:r>
          </a:p>
        </p:txBody>
      </p:sp>
      <p:grpSp>
        <p:nvGrpSpPr>
          <p:cNvPr id="7177" name="Group 4"/>
          <p:cNvGrpSpPr>
            <a:grpSpLocks/>
          </p:cNvGrpSpPr>
          <p:nvPr/>
        </p:nvGrpSpPr>
        <p:grpSpPr bwMode="auto">
          <a:xfrm>
            <a:off x="538163" y="3514725"/>
            <a:ext cx="8207375" cy="396875"/>
            <a:chOff x="295" y="1525"/>
            <a:chExt cx="5170" cy="680"/>
          </a:xfrm>
        </p:grpSpPr>
        <p:sp>
          <p:nvSpPr>
            <p:cNvPr id="7187" name="Rectangle 5"/>
            <p:cNvSpPr>
              <a:spLocks noChangeArrowheads="1"/>
            </p:cNvSpPr>
            <p:nvPr/>
          </p:nvSpPr>
          <p:spPr bwMode="auto">
            <a:xfrm>
              <a:off x="295" y="1525"/>
              <a:ext cx="1270"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客体</a:t>
              </a:r>
            </a:p>
          </p:txBody>
        </p:sp>
        <p:sp>
          <p:nvSpPr>
            <p:cNvPr id="7188" name="Rectangle 6"/>
            <p:cNvSpPr>
              <a:spLocks noChangeArrowheads="1"/>
            </p:cNvSpPr>
            <p:nvPr/>
          </p:nvSpPr>
          <p:spPr bwMode="auto">
            <a:xfrm>
              <a:off x="2245" y="1525"/>
              <a:ext cx="1226"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主体</a:t>
              </a:r>
              <a:r>
                <a:rPr lang="ja-JP" altLang="en-US" sz="2800"/>
                <a:t>／客体</a:t>
              </a:r>
            </a:p>
          </p:txBody>
        </p:sp>
        <p:sp>
          <p:nvSpPr>
            <p:cNvPr id="7189" name="Rectangle 7"/>
            <p:cNvSpPr>
              <a:spLocks noChangeArrowheads="1"/>
            </p:cNvSpPr>
            <p:nvPr/>
          </p:nvSpPr>
          <p:spPr bwMode="auto">
            <a:xfrm>
              <a:off x="4195" y="1525"/>
              <a:ext cx="1270"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主体</a:t>
              </a:r>
              <a:r>
                <a:rPr lang="ja-JP" altLang="en-US" sz="2800"/>
                <a:t>／仲間</a:t>
              </a:r>
            </a:p>
          </p:txBody>
        </p:sp>
        <p:sp>
          <p:nvSpPr>
            <p:cNvPr id="7190" name="Line 8"/>
            <p:cNvSpPr>
              <a:spLocks noChangeShapeType="1"/>
            </p:cNvSpPr>
            <p:nvPr/>
          </p:nvSpPr>
          <p:spPr bwMode="auto">
            <a:xfrm>
              <a:off x="1565" y="1842"/>
              <a:ext cx="726"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191" name="Line 9"/>
            <p:cNvSpPr>
              <a:spLocks noChangeShapeType="1"/>
            </p:cNvSpPr>
            <p:nvPr/>
          </p:nvSpPr>
          <p:spPr bwMode="auto">
            <a:xfrm>
              <a:off x="3471" y="1842"/>
              <a:ext cx="724"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pSp>
      <p:sp>
        <p:nvSpPr>
          <p:cNvPr id="7178" name="Rectangle 2"/>
          <p:cNvSpPr txBox="1">
            <a:spLocks noChangeArrowheads="1"/>
          </p:cNvSpPr>
          <p:nvPr/>
        </p:nvSpPr>
        <p:spPr bwMode="auto">
          <a:xfrm>
            <a:off x="509588" y="3051175"/>
            <a:ext cx="8229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a:solidFill>
                  <a:schemeClr val="tx2"/>
                </a:solidFill>
              </a:rPr>
              <a:t>本人</a:t>
            </a:r>
          </a:p>
        </p:txBody>
      </p:sp>
      <p:grpSp>
        <p:nvGrpSpPr>
          <p:cNvPr id="7179" name="Group 10"/>
          <p:cNvGrpSpPr>
            <a:grpSpLocks/>
          </p:cNvGrpSpPr>
          <p:nvPr/>
        </p:nvGrpSpPr>
        <p:grpSpPr bwMode="auto">
          <a:xfrm>
            <a:off x="538163" y="5186363"/>
            <a:ext cx="8207375" cy="1439862"/>
            <a:chOff x="295" y="1525"/>
            <a:chExt cx="5170" cy="680"/>
          </a:xfrm>
        </p:grpSpPr>
        <p:sp>
          <p:nvSpPr>
            <p:cNvPr id="7182" name="Rectangle 11"/>
            <p:cNvSpPr>
              <a:spLocks noChangeArrowheads="1"/>
            </p:cNvSpPr>
            <p:nvPr/>
          </p:nvSpPr>
          <p:spPr bwMode="auto">
            <a:xfrm>
              <a:off x="295" y="1525"/>
              <a:ext cx="1270"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専門家</a:t>
              </a:r>
              <a:endParaRPr lang="ja-JP" altLang="en-US" sz="2800"/>
            </a:p>
            <a:p>
              <a:pPr algn="ctr" eaLnBrk="1" hangingPunct="1"/>
              <a:r>
                <a:rPr lang="ja-JP" altLang="en-US" sz="2800"/>
                <a:t>（権威）</a:t>
              </a:r>
            </a:p>
          </p:txBody>
        </p:sp>
        <p:sp>
          <p:nvSpPr>
            <p:cNvPr id="7183" name="Rectangle 12"/>
            <p:cNvSpPr>
              <a:spLocks noChangeArrowheads="1"/>
            </p:cNvSpPr>
            <p:nvPr/>
          </p:nvSpPr>
          <p:spPr bwMode="auto">
            <a:xfrm>
              <a:off x="2245" y="1525"/>
              <a:ext cx="1226"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管理者</a:t>
              </a:r>
              <a:endParaRPr lang="ja-JP" altLang="en-US" sz="2800"/>
            </a:p>
            <a:p>
              <a:pPr algn="ctr" eaLnBrk="1" hangingPunct="1"/>
              <a:r>
                <a:rPr lang="ja-JP" altLang="en-US" sz="2800"/>
                <a:t>（技術者）</a:t>
              </a:r>
            </a:p>
          </p:txBody>
        </p:sp>
        <p:sp>
          <p:nvSpPr>
            <p:cNvPr id="7184" name="Rectangle 13"/>
            <p:cNvSpPr>
              <a:spLocks noChangeArrowheads="1"/>
            </p:cNvSpPr>
            <p:nvPr/>
          </p:nvSpPr>
          <p:spPr bwMode="auto">
            <a:xfrm>
              <a:off x="4195" y="1525"/>
              <a:ext cx="1270" cy="6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000"/>
                <a:t>エンパワメント</a:t>
              </a:r>
              <a:endParaRPr lang="ja-JP" altLang="en-US" sz="2400"/>
            </a:p>
            <a:p>
              <a:pPr algn="ctr" eaLnBrk="1" hangingPunct="1"/>
              <a:r>
                <a:rPr lang="ja-JP" altLang="en-US"/>
                <a:t>（ピア、権利擁護者）</a:t>
              </a:r>
            </a:p>
            <a:p>
              <a:pPr algn="ctr" eaLnBrk="1" hangingPunct="1"/>
              <a:r>
                <a:rPr lang="en-US" altLang="ja-JP"/>
                <a:t>or</a:t>
              </a:r>
            </a:p>
            <a:p>
              <a:pPr algn="ctr" eaLnBrk="1" hangingPunct="1"/>
              <a:r>
                <a:rPr lang="ja-JP" altLang="en-US" sz="2400"/>
                <a:t>不要？</a:t>
              </a:r>
            </a:p>
          </p:txBody>
        </p:sp>
        <p:sp>
          <p:nvSpPr>
            <p:cNvPr id="7185" name="Line 14"/>
            <p:cNvSpPr>
              <a:spLocks noChangeShapeType="1"/>
            </p:cNvSpPr>
            <p:nvPr/>
          </p:nvSpPr>
          <p:spPr bwMode="auto">
            <a:xfrm>
              <a:off x="1565" y="1842"/>
              <a:ext cx="726"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186" name="Line 15"/>
            <p:cNvSpPr>
              <a:spLocks noChangeShapeType="1"/>
            </p:cNvSpPr>
            <p:nvPr/>
          </p:nvSpPr>
          <p:spPr bwMode="auto">
            <a:xfrm>
              <a:off x="3471" y="1842"/>
              <a:ext cx="724"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pSp>
      <p:sp>
        <p:nvSpPr>
          <p:cNvPr id="7180" name="Rectangle 2"/>
          <p:cNvSpPr txBox="1">
            <a:spLocks noChangeArrowheads="1"/>
          </p:cNvSpPr>
          <p:nvPr/>
        </p:nvSpPr>
        <p:spPr bwMode="auto">
          <a:xfrm>
            <a:off x="542925" y="4668838"/>
            <a:ext cx="82296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a:solidFill>
                  <a:schemeClr val="tx2"/>
                </a:solidFill>
              </a:rPr>
              <a:t>行政</a:t>
            </a:r>
          </a:p>
        </p:txBody>
      </p:sp>
    </p:spTree>
    <p:extLst>
      <p:ext uri="{BB962C8B-B14F-4D97-AF65-F5344CB8AC3E}">
        <p14:creationId xmlns:p14="http://schemas.microsoft.com/office/powerpoint/2010/main" val="3439825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25CA92F-9536-4060-98D3-F31E9C28D4D7}" type="slidenum">
              <a:rPr lang="en-US" altLang="ja-JP" smtClean="0"/>
              <a:pPr eaLnBrk="1" hangingPunct="1"/>
              <a:t>38</a:t>
            </a:fld>
            <a:endParaRPr lang="en-US" altLang="ja-JP" smtClean="0"/>
          </a:p>
        </p:txBody>
      </p:sp>
      <p:sp>
        <p:nvSpPr>
          <p:cNvPr id="15363" name="Rectangle 2"/>
          <p:cNvSpPr>
            <a:spLocks noGrp="1" noChangeArrowheads="1"/>
          </p:cNvSpPr>
          <p:nvPr>
            <p:ph type="title"/>
          </p:nvPr>
        </p:nvSpPr>
        <p:spPr/>
        <p:txBody>
          <a:bodyPr>
            <a:normAutofit/>
          </a:bodyPr>
          <a:lstStyle/>
          <a:p>
            <a:pPr eaLnBrk="1" hangingPunct="1"/>
            <a:r>
              <a:rPr lang="ja-JP" altLang="en-US" dirty="0" smtClean="0">
                <a:latin typeface="+mn-ea"/>
                <a:ea typeface="+mn-ea"/>
              </a:rPr>
              <a:t>当事者中心モデル</a:t>
            </a:r>
          </a:p>
        </p:txBody>
      </p:sp>
      <p:sp>
        <p:nvSpPr>
          <p:cNvPr id="15364" name="正方形/長方形 1"/>
          <p:cNvSpPr>
            <a:spLocks noChangeArrowheads="1"/>
          </p:cNvSpPr>
          <p:nvPr/>
        </p:nvSpPr>
        <p:spPr bwMode="auto">
          <a:xfrm>
            <a:off x="448926" y="1556792"/>
            <a:ext cx="82089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dirty="0" smtClean="0"/>
              <a:t>主体／仲間</a:t>
            </a:r>
            <a:r>
              <a:rPr lang="ja-JP" altLang="en-US" sz="2400" dirty="0"/>
              <a:t>としての市民であるなら</a:t>
            </a:r>
          </a:p>
          <a:p>
            <a:pPr lvl="1" algn="ctr" eaLnBrk="1" hangingPunct="1"/>
            <a:r>
              <a:rPr lang="ja-JP" altLang="en-US" sz="2400" dirty="0"/>
              <a:t>被排除者＝援助</a:t>
            </a:r>
            <a:r>
              <a:rPr lang="ja-JP" altLang="en-US" sz="2400" dirty="0" smtClean="0"/>
              <a:t>供給者</a:t>
            </a:r>
            <a:endParaRPr lang="en-US" altLang="ja-JP" sz="2400" dirty="0" smtClean="0"/>
          </a:p>
          <a:p>
            <a:pPr lvl="1" algn="ctr" eaLnBrk="1" hangingPunct="1"/>
            <a:endParaRPr lang="ja-JP" altLang="en-US" sz="2400" dirty="0"/>
          </a:p>
          <a:p>
            <a:pPr algn="ctr" eaLnBrk="1" hangingPunct="1"/>
            <a:r>
              <a:rPr lang="ja-JP" altLang="en-US" sz="2400" dirty="0"/>
              <a:t>究極の、主体化とエンパワメント</a:t>
            </a:r>
          </a:p>
          <a:p>
            <a:pPr algn="ctr" eaLnBrk="1" hangingPunct="1"/>
            <a:r>
              <a:rPr lang="ja-JP" altLang="en-US" sz="2400" dirty="0"/>
              <a:t>問題の当事者</a:t>
            </a:r>
            <a:r>
              <a:rPr lang="ja-JP" altLang="en-US" sz="2400" dirty="0" smtClean="0"/>
              <a:t>から</a:t>
            </a:r>
            <a:endParaRPr lang="en-US" altLang="ja-JP" sz="2400" dirty="0"/>
          </a:p>
          <a:p>
            <a:pPr algn="ctr" eaLnBrk="1" hangingPunct="1"/>
            <a:r>
              <a:rPr lang="ja-JP" altLang="en-US" sz="2400" dirty="0" smtClean="0"/>
              <a:t>仲間にとっての当事者、</a:t>
            </a:r>
            <a:endParaRPr lang="en-US" altLang="ja-JP" sz="2400" dirty="0" smtClean="0"/>
          </a:p>
          <a:p>
            <a:pPr algn="ctr" eaLnBrk="1" hangingPunct="1"/>
            <a:r>
              <a:rPr lang="ja-JP" altLang="en-US" sz="2400" dirty="0" smtClean="0"/>
              <a:t>そして、社会</a:t>
            </a:r>
            <a:r>
              <a:rPr lang="ja-JP" altLang="en-US" sz="2400" dirty="0"/>
              <a:t>の当事者（＝市民）へ</a:t>
            </a:r>
          </a:p>
        </p:txBody>
      </p:sp>
      <p:sp>
        <p:nvSpPr>
          <p:cNvPr id="15365" name="正方形/長方形 2"/>
          <p:cNvSpPr>
            <a:spLocks noChangeArrowheads="1"/>
          </p:cNvSpPr>
          <p:nvPr/>
        </p:nvSpPr>
        <p:spPr bwMode="auto">
          <a:xfrm>
            <a:off x="821454" y="4397954"/>
            <a:ext cx="7489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ja-JP" altLang="en-US" sz="2400" dirty="0"/>
          </a:p>
          <a:p>
            <a:pPr algn="ctr" eaLnBrk="1" hangingPunct="1"/>
            <a:r>
              <a:rPr lang="ja-JP" altLang="en-US" sz="2400" dirty="0"/>
              <a:t>いわゆる、</a:t>
            </a:r>
            <a:r>
              <a:rPr lang="en-US" altLang="ja-JP" sz="2400" dirty="0"/>
              <a:t>self-help</a:t>
            </a:r>
            <a:r>
              <a:rPr lang="ja-JP" altLang="en-US" sz="2400" dirty="0"/>
              <a:t>　自助　正しくは、</a:t>
            </a:r>
            <a:r>
              <a:rPr lang="en-US" altLang="ja-JP" sz="2400" dirty="0"/>
              <a:t>mutual-help</a:t>
            </a:r>
            <a:r>
              <a:rPr lang="ja-JP" altLang="en-US" sz="2400" dirty="0"/>
              <a:t>　</a:t>
            </a:r>
            <a:r>
              <a:rPr lang="ja-JP" altLang="en-US" sz="2400" dirty="0" smtClean="0"/>
              <a:t>互助</a:t>
            </a:r>
            <a:endParaRPr lang="en-US" altLang="ja-JP" sz="2400" dirty="0" smtClean="0"/>
          </a:p>
          <a:p>
            <a:pPr algn="ctr" eaLnBrk="1" hangingPunct="1"/>
            <a:endParaRPr lang="en-US" altLang="ja-JP" sz="2400" dirty="0"/>
          </a:p>
          <a:p>
            <a:pPr algn="ctr" eaLnBrk="1" hangingPunct="1"/>
            <a:r>
              <a:rPr lang="ja-JP" altLang="en-US" sz="2400" dirty="0" smtClean="0"/>
              <a:t>当事者を拡張しつつ、</a:t>
            </a:r>
            <a:r>
              <a:rPr lang="en-US" altLang="ja-JP" sz="2400" dirty="0" smtClean="0"/>
              <a:t>mutual help</a:t>
            </a:r>
            <a:r>
              <a:rPr lang="ja-JP" altLang="en-US" sz="2400" dirty="0" smtClean="0"/>
              <a:t>（連帯）が拡大する</a:t>
            </a:r>
            <a:endParaRPr lang="en-US" altLang="ja-JP" sz="2400" dirty="0"/>
          </a:p>
        </p:txBody>
      </p:sp>
    </p:spTree>
    <p:extLst>
      <p:ext uri="{BB962C8B-B14F-4D97-AF65-F5344CB8AC3E}">
        <p14:creationId xmlns:p14="http://schemas.microsoft.com/office/powerpoint/2010/main" val="2120243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E0C0663-0461-46FA-AEB6-CC6E17F9C41B}" type="slidenum">
              <a:rPr lang="en-US" altLang="ja-JP" smtClean="0"/>
              <a:pPr eaLnBrk="1" hangingPunct="1"/>
              <a:t>39</a:t>
            </a:fld>
            <a:endParaRPr lang="en-US" altLang="ja-JP" smtClean="0"/>
          </a:p>
        </p:txBody>
      </p:sp>
      <p:sp>
        <p:nvSpPr>
          <p:cNvPr id="17411" name="Rectangle 2"/>
          <p:cNvSpPr>
            <a:spLocks noGrp="1" noChangeArrowheads="1"/>
          </p:cNvSpPr>
          <p:nvPr>
            <p:ph type="title"/>
          </p:nvPr>
        </p:nvSpPr>
        <p:spPr>
          <a:xfrm>
            <a:off x="395536" y="260648"/>
            <a:ext cx="8229600" cy="1143000"/>
          </a:xfrm>
        </p:spPr>
        <p:txBody>
          <a:bodyPr/>
          <a:lstStyle/>
          <a:p>
            <a:pPr eaLnBrk="1" hangingPunct="1"/>
            <a:r>
              <a:rPr lang="ja-JP" altLang="en-US" dirty="0" smtClean="0">
                <a:latin typeface="+mn-ea"/>
                <a:ea typeface="+mn-ea"/>
              </a:rPr>
              <a:t>当事者中心モデル</a:t>
            </a:r>
          </a:p>
        </p:txBody>
      </p:sp>
      <p:sp>
        <p:nvSpPr>
          <p:cNvPr id="17412" name="Rectangle 3"/>
          <p:cNvSpPr>
            <a:spLocks noGrp="1" noChangeArrowheads="1"/>
          </p:cNvSpPr>
          <p:nvPr>
            <p:ph type="body" idx="1"/>
          </p:nvPr>
        </p:nvSpPr>
        <p:spPr>
          <a:xfrm>
            <a:off x="457200" y="1484784"/>
            <a:ext cx="8229600" cy="4968404"/>
          </a:xfrm>
        </p:spPr>
        <p:txBody>
          <a:bodyPr anchor="ctr"/>
          <a:lstStyle/>
          <a:p>
            <a:pPr eaLnBrk="1" hangingPunct="1"/>
            <a:r>
              <a:rPr lang="en-US" altLang="ja-JP" dirty="0" smtClean="0"/>
              <a:t>AA</a:t>
            </a:r>
            <a:r>
              <a:rPr lang="ja-JP" altLang="en-US" dirty="0" err="1" smtClean="0"/>
              <a:t>、</a:t>
            </a:r>
            <a:r>
              <a:rPr lang="en-US" altLang="ja-JP" dirty="0" smtClean="0"/>
              <a:t>NA </a:t>
            </a:r>
            <a:r>
              <a:rPr lang="ja-JP" altLang="en-US" dirty="0" smtClean="0"/>
              <a:t>のような、自助グループのメンバーは、「他者を支援することが、自分にとって治療的であり、力づけられる（</a:t>
            </a:r>
            <a:r>
              <a:rPr lang="en-US" altLang="ja-JP" dirty="0" err="1" smtClean="0"/>
              <a:t>enpowering</a:t>
            </a:r>
            <a:r>
              <a:rPr lang="ja-JP" altLang="en-US" dirty="0" smtClean="0"/>
              <a:t>）（</a:t>
            </a:r>
            <a:r>
              <a:rPr lang="en-US" altLang="ja-JP" dirty="0" smtClean="0"/>
              <a:t>O’Reilly, 1997</a:t>
            </a:r>
            <a:r>
              <a:rPr lang="ja-JP" altLang="en-US" dirty="0" smtClean="0"/>
              <a:t>）。</a:t>
            </a:r>
          </a:p>
          <a:p>
            <a:pPr eaLnBrk="1" hangingPunct="1"/>
            <a:r>
              <a:rPr lang="ja-JP" altLang="en-US" dirty="0" smtClean="0"/>
              <a:t>立ち直った犯罪者による、犯罪者の社会復帰支援</a:t>
            </a:r>
          </a:p>
          <a:p>
            <a:pPr lvl="1" eaLnBrk="1" hangingPunct="1"/>
            <a:r>
              <a:rPr lang="en-US" altLang="ja-JP" dirty="0" err="1" smtClean="0"/>
              <a:t>Delancey</a:t>
            </a:r>
            <a:r>
              <a:rPr lang="en-US" altLang="ja-JP" dirty="0" smtClean="0"/>
              <a:t> Street program</a:t>
            </a:r>
            <a:r>
              <a:rPr lang="ja-JP" altLang="en-US" dirty="0" smtClean="0"/>
              <a:t>　（サンフランシスコ）</a:t>
            </a:r>
          </a:p>
          <a:p>
            <a:pPr lvl="1" eaLnBrk="1" hangingPunct="1"/>
            <a:r>
              <a:rPr lang="en-US" altLang="ja-JP" dirty="0" smtClean="0"/>
              <a:t>Fortune Society</a:t>
            </a:r>
            <a:r>
              <a:rPr lang="ja-JP" altLang="en-US" dirty="0" smtClean="0"/>
              <a:t>（ニューヨーク）</a:t>
            </a:r>
            <a:endParaRPr lang="en-US" altLang="ja-JP" dirty="0" smtClean="0"/>
          </a:p>
          <a:p>
            <a:pPr lvl="1" eaLnBrk="1" hangingPunct="1"/>
            <a:r>
              <a:rPr lang="en-US" altLang="ja-JP" dirty="0" smtClean="0"/>
              <a:t>KRIS </a:t>
            </a:r>
            <a:r>
              <a:rPr lang="ja-JP" altLang="en-US" dirty="0" smtClean="0"/>
              <a:t>（スウェーデン）</a:t>
            </a:r>
          </a:p>
        </p:txBody>
      </p:sp>
    </p:spTree>
    <p:extLst>
      <p:ext uri="{BB962C8B-B14F-4D97-AF65-F5344CB8AC3E}">
        <p14:creationId xmlns:p14="http://schemas.microsoft.com/office/powerpoint/2010/main" val="13436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06690"/>
          </a:xfrm>
        </p:spPr>
        <p:txBody>
          <a:bodyPr>
            <a:normAutofit fontScale="90000"/>
          </a:bodyPr>
          <a:lstStyle/>
          <a:p>
            <a:r>
              <a:rPr lang="ja-JP" altLang="en-US" dirty="0" smtClean="0"/>
              <a:t>問題意識</a:t>
            </a:r>
            <a:r>
              <a:rPr lang="en-US" altLang="ja-JP" dirty="0" smtClean="0"/>
              <a:t/>
            </a:r>
            <a:br>
              <a:rPr lang="en-US" altLang="ja-JP" dirty="0" smtClean="0"/>
            </a:br>
            <a:r>
              <a:rPr lang="ja-JP" altLang="en-US" dirty="0" smtClean="0"/>
              <a:t>社会的</a:t>
            </a:r>
            <a:r>
              <a:rPr lang="ja-JP" altLang="en-US" dirty="0"/>
              <a:t>排除の</a:t>
            </a:r>
            <a:r>
              <a:rPr lang="ja-JP" altLang="en-US" dirty="0" smtClean="0"/>
              <a:t>時代</a:t>
            </a:r>
            <a:r>
              <a:rPr lang="en-US" altLang="ja-JP" dirty="0" smtClean="0"/>
              <a:t/>
            </a:r>
            <a:br>
              <a:rPr lang="en-US" altLang="ja-JP" dirty="0" smtClean="0"/>
            </a:br>
            <a:r>
              <a:rPr lang="en-US" altLang="ja-JP" dirty="0"/>
              <a:t/>
            </a:r>
            <a:br>
              <a:rPr lang="en-US" altLang="ja-JP" dirty="0"/>
            </a:br>
            <a:r>
              <a:rPr lang="ja-JP" altLang="en-US" dirty="0"/>
              <a:t>これまで</a:t>
            </a:r>
            <a:r>
              <a:rPr lang="ja-JP" altLang="en-US" dirty="0" smtClean="0"/>
              <a:t>の</a:t>
            </a:r>
            <a:r>
              <a:rPr lang="en-US" altLang="ja-JP" dirty="0" smtClean="0"/>
              <a:t/>
            </a:r>
            <a:br>
              <a:rPr lang="en-US" altLang="ja-JP" dirty="0" smtClean="0"/>
            </a:br>
            <a:r>
              <a:rPr lang="ja-JP" altLang="en-US" dirty="0" smtClean="0"/>
              <a:t>立ち直りの筋書きは</a:t>
            </a:r>
            <a:r>
              <a:rPr lang="en-US" altLang="ja-JP" dirty="0" smtClean="0"/>
              <a:t/>
            </a:r>
            <a:br>
              <a:rPr lang="en-US" altLang="ja-JP" dirty="0" smtClean="0"/>
            </a:br>
            <a:r>
              <a:rPr lang="ja-JP" altLang="en-US" dirty="0" smtClean="0"/>
              <a:t>役に立たない</a:t>
            </a:r>
            <a:r>
              <a:rPr lang="en-US" altLang="ja-JP" dirty="0"/>
              <a:t/>
            </a:r>
            <a:br>
              <a:rPr lang="en-US" altLang="ja-JP" dirty="0"/>
            </a:br>
            <a:r>
              <a:rPr lang="en-US" altLang="ja-JP" dirty="0" smtClean="0"/>
              <a:t/>
            </a:r>
            <a:br>
              <a:rPr lang="en-US" altLang="ja-JP" dirty="0" smtClean="0"/>
            </a:br>
            <a:r>
              <a:rPr lang="ja-JP" altLang="en-US" dirty="0" smtClean="0"/>
              <a:t>この時代を</a:t>
            </a:r>
            <a:r>
              <a:rPr lang="en-US" altLang="ja-JP" dirty="0" smtClean="0"/>
              <a:t/>
            </a:r>
            <a:br>
              <a:rPr lang="en-US" altLang="ja-JP" dirty="0" smtClean="0"/>
            </a:br>
            <a:r>
              <a:rPr lang="ja-JP" altLang="en-US" dirty="0" smtClean="0"/>
              <a:t>どう生きるか</a:t>
            </a:r>
            <a:r>
              <a:rPr lang="en-US" altLang="ja-JP" dirty="0" smtClean="0"/>
              <a:t/>
            </a:r>
            <a:br>
              <a:rPr lang="en-US" altLang="ja-JP" dirty="0" smtClean="0"/>
            </a:br>
            <a:r>
              <a:rPr lang="ja-JP" altLang="en-US" dirty="0"/>
              <a:t>どう創りなおすか</a:t>
            </a:r>
            <a:endParaRPr kumimoji="1" lang="ja-JP" altLang="en-US" dirty="0"/>
          </a:p>
        </p:txBody>
      </p:sp>
    </p:spTree>
    <p:extLst>
      <p:ext uri="{BB962C8B-B14F-4D97-AF65-F5344CB8AC3E}">
        <p14:creationId xmlns:p14="http://schemas.microsoft.com/office/powerpoint/2010/main" val="1564968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29CCFFD-4F8B-4A94-B11E-01A96C7F8689}" type="slidenum">
              <a:rPr lang="en-US" altLang="ja-JP" smtClean="0"/>
              <a:pPr eaLnBrk="1" hangingPunct="1"/>
              <a:t>40</a:t>
            </a:fld>
            <a:endParaRPr lang="en-US" altLang="ja-JP" smtClean="0"/>
          </a:p>
        </p:txBody>
      </p:sp>
      <p:sp>
        <p:nvSpPr>
          <p:cNvPr id="16387" name="Rectangle 2"/>
          <p:cNvSpPr>
            <a:spLocks noGrp="1" noChangeArrowheads="1"/>
          </p:cNvSpPr>
          <p:nvPr>
            <p:ph type="body" idx="1"/>
          </p:nvPr>
        </p:nvSpPr>
        <p:spPr>
          <a:xfrm>
            <a:off x="473075" y="1844675"/>
            <a:ext cx="8229600" cy="1235075"/>
          </a:xfrm>
          <a:noFill/>
          <a:ln>
            <a:solidFill>
              <a:schemeClr val="tx1"/>
            </a:solidFill>
            <a:miter lim="800000"/>
            <a:headEnd/>
            <a:tailEnd/>
          </a:ln>
        </p:spPr>
        <p:txBody>
          <a:bodyPr/>
          <a:lstStyle/>
          <a:p>
            <a:pPr marL="0" indent="0" eaLnBrk="1" hangingPunct="1">
              <a:buFontTx/>
              <a:buNone/>
            </a:pPr>
            <a:r>
              <a:rPr lang="ja-JP" altLang="en-US" sz="2400" smtClean="0"/>
              <a:t>他者を助けるために未来を捧げることによって、自分の恥ずべき過去を、善用したいという語りこのような語りを獲得することが、立ち直り</a:t>
            </a:r>
          </a:p>
        </p:txBody>
      </p:sp>
      <p:sp>
        <p:nvSpPr>
          <p:cNvPr id="16388" name="Text Box 3"/>
          <p:cNvSpPr txBox="1">
            <a:spLocks noChangeArrowheads="1"/>
          </p:cNvSpPr>
          <p:nvPr/>
        </p:nvSpPr>
        <p:spPr bwMode="auto">
          <a:xfrm>
            <a:off x="531813" y="3951288"/>
            <a:ext cx="8207375"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立ち直りの支援とは、このような語りの獲得の支援。相互扶助の仲間（同じ語りを共有する者としての）として迎え入れること。</a:t>
            </a:r>
          </a:p>
        </p:txBody>
      </p:sp>
      <p:sp>
        <p:nvSpPr>
          <p:cNvPr id="16389" name="AutoShape 4"/>
          <p:cNvSpPr>
            <a:spLocks noChangeArrowheads="1"/>
          </p:cNvSpPr>
          <p:nvPr/>
        </p:nvSpPr>
        <p:spPr bwMode="auto">
          <a:xfrm>
            <a:off x="4356100" y="3254375"/>
            <a:ext cx="485775" cy="576263"/>
          </a:xfrm>
          <a:prstGeom prst="downArrow">
            <a:avLst>
              <a:gd name="adj1" fmla="val 50000"/>
              <a:gd name="adj2" fmla="val 29657"/>
            </a:avLst>
          </a:prstGeom>
          <a:solidFill>
            <a:schemeClr val="accent1"/>
          </a:solidFill>
          <a:ln w="9525">
            <a:solidFill>
              <a:schemeClr val="tx1"/>
            </a:solidFill>
            <a:miter lim="800000"/>
            <a:headEnd/>
            <a:tailEnd/>
          </a:ln>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6390" name="AutoShape 5"/>
          <p:cNvSpPr>
            <a:spLocks noChangeArrowheads="1"/>
          </p:cNvSpPr>
          <p:nvPr/>
        </p:nvSpPr>
        <p:spPr bwMode="auto">
          <a:xfrm>
            <a:off x="4356100" y="4940300"/>
            <a:ext cx="485775" cy="576263"/>
          </a:xfrm>
          <a:prstGeom prst="downArrow">
            <a:avLst>
              <a:gd name="adj1" fmla="val 50000"/>
              <a:gd name="adj2" fmla="val 29657"/>
            </a:avLst>
          </a:prstGeom>
          <a:solidFill>
            <a:schemeClr val="accent1"/>
          </a:solidFill>
          <a:ln w="9525">
            <a:solidFill>
              <a:schemeClr val="tx1"/>
            </a:solidFill>
            <a:miter lim="800000"/>
            <a:headEnd/>
            <a:tailEnd/>
          </a:ln>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6391" name="Text Box 6"/>
          <p:cNvSpPr txBox="1">
            <a:spLocks noChangeArrowheads="1"/>
          </p:cNvSpPr>
          <p:nvPr/>
        </p:nvSpPr>
        <p:spPr bwMode="auto">
          <a:xfrm>
            <a:off x="495300" y="5635625"/>
            <a:ext cx="820737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能動的・楽観的な未来の共有</a:t>
            </a:r>
          </a:p>
        </p:txBody>
      </p:sp>
      <p:sp>
        <p:nvSpPr>
          <p:cNvPr id="16392" name="Rectangle 2"/>
          <p:cNvSpPr>
            <a:spLocks noGrp="1" noChangeArrowheads="1"/>
          </p:cNvSpPr>
          <p:nvPr>
            <p:ph type="title"/>
          </p:nvPr>
        </p:nvSpPr>
        <p:spPr>
          <a:xfrm>
            <a:off x="467179" y="404664"/>
            <a:ext cx="8229600" cy="1143000"/>
          </a:xfrm>
        </p:spPr>
        <p:txBody>
          <a:bodyPr>
            <a:normAutofit fontScale="90000"/>
          </a:bodyPr>
          <a:lstStyle/>
          <a:p>
            <a:pPr eaLnBrk="1" hangingPunct="1"/>
            <a:r>
              <a:rPr lang="ja-JP" altLang="en-US" dirty="0" smtClean="0">
                <a:latin typeface="+mn-ea"/>
                <a:ea typeface="+mn-ea"/>
              </a:rPr>
              <a:t>当事者中心</a:t>
            </a:r>
            <a:r>
              <a:rPr lang="ja-JP" altLang="en-US" dirty="0" smtClean="0">
                <a:latin typeface="+mn-ea"/>
                <a:ea typeface="+mn-ea"/>
              </a:rPr>
              <a:t>モデル</a:t>
            </a:r>
            <a:r>
              <a:rPr lang="en-US" altLang="ja-JP" dirty="0" smtClean="0">
                <a:latin typeface="+mn-ea"/>
                <a:ea typeface="+mn-ea"/>
              </a:rPr>
              <a:t/>
            </a:r>
            <a:br>
              <a:rPr lang="en-US" altLang="ja-JP" dirty="0" smtClean="0">
                <a:latin typeface="+mn-ea"/>
                <a:ea typeface="+mn-ea"/>
              </a:rPr>
            </a:br>
            <a:r>
              <a:rPr lang="ja-JP" altLang="en-US" dirty="0" smtClean="0">
                <a:latin typeface="+mn-ea"/>
                <a:ea typeface="+mn-ea"/>
              </a:rPr>
              <a:t>リカバリー・ストーリーの共有</a:t>
            </a:r>
            <a:endParaRPr lang="ja-JP" altLang="en-US" dirty="0" smtClean="0">
              <a:latin typeface="+mn-ea"/>
              <a:ea typeface="+mn-ea"/>
            </a:endParaRPr>
          </a:p>
        </p:txBody>
      </p:sp>
    </p:spTree>
    <p:extLst>
      <p:ext uri="{BB962C8B-B14F-4D97-AF65-F5344CB8AC3E}">
        <p14:creationId xmlns:p14="http://schemas.microsoft.com/office/powerpoint/2010/main" val="2506850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06690"/>
          </a:xfrm>
        </p:spPr>
        <p:txBody>
          <a:bodyPr/>
          <a:lstStyle/>
          <a:p>
            <a:r>
              <a:rPr lang="ja-JP" altLang="en-US" dirty="0" smtClean="0">
                <a:latin typeface="+mj-ea"/>
                <a:cs typeface="メイリオ" pitchFamily="50" charset="-128"/>
              </a:rPr>
              <a:t>リカバリー・ストーリーを共有</a:t>
            </a:r>
            <a:r>
              <a:rPr lang="ja-JP" altLang="en-US" dirty="0" smtClean="0">
                <a:latin typeface="+mj-ea"/>
                <a:cs typeface="メイリオ" pitchFamily="50" charset="-128"/>
              </a:rPr>
              <a:t>するための取組み</a:t>
            </a:r>
            <a:r>
              <a:rPr lang="en-US" altLang="ja-JP" dirty="0" smtClean="0">
                <a:latin typeface="+mj-ea"/>
                <a:cs typeface="メイリオ" pitchFamily="50" charset="-128"/>
              </a:rPr>
              <a:t/>
            </a:r>
            <a:br>
              <a:rPr lang="en-US" altLang="ja-JP" dirty="0" smtClean="0">
                <a:latin typeface="+mj-ea"/>
                <a:cs typeface="メイリオ" pitchFamily="50" charset="-128"/>
              </a:rPr>
            </a:br>
            <a:r>
              <a:rPr lang="en-US" altLang="ja-JP" dirty="0" smtClean="0">
                <a:latin typeface="+mj-ea"/>
                <a:cs typeface="メイリオ" pitchFamily="50" charset="-128"/>
              </a:rPr>
              <a:t/>
            </a:r>
            <a:br>
              <a:rPr lang="en-US" altLang="ja-JP" dirty="0" smtClean="0">
                <a:latin typeface="+mj-ea"/>
                <a:cs typeface="メイリオ" pitchFamily="50" charset="-128"/>
              </a:rPr>
            </a:br>
            <a:r>
              <a:rPr lang="ja-JP" altLang="en-US" dirty="0" smtClean="0">
                <a:latin typeface="+mj-ea"/>
                <a:cs typeface="メイリオ" pitchFamily="50" charset="-128"/>
              </a:rPr>
              <a:t>「後から来る仲間」に向けて語る</a:t>
            </a:r>
            <a:r>
              <a:rPr lang="en-US" altLang="ja-JP" dirty="0" smtClean="0">
                <a:latin typeface="+mj-ea"/>
                <a:cs typeface="メイリオ" pitchFamily="50" charset="-128"/>
              </a:rPr>
              <a:t/>
            </a:r>
            <a:br>
              <a:rPr lang="en-US" altLang="ja-JP" dirty="0" smtClean="0">
                <a:latin typeface="+mj-ea"/>
                <a:cs typeface="メイリオ" pitchFamily="50" charset="-128"/>
              </a:rPr>
            </a:br>
            <a:r>
              <a:rPr lang="ja-JP" altLang="en-US" dirty="0" smtClean="0">
                <a:latin typeface="+mj-ea"/>
                <a:cs typeface="メイリオ" pitchFamily="50" charset="-128"/>
              </a:rPr>
              <a:t>社会を変えるために語る</a:t>
            </a:r>
            <a:endParaRPr kumimoji="1" lang="ja-JP" altLang="en-US" dirty="0">
              <a:latin typeface="+mj-ea"/>
              <a:cs typeface="メイリオ" pitchFamily="50" charset="-128"/>
            </a:endParaRPr>
          </a:p>
        </p:txBody>
      </p:sp>
    </p:spTree>
    <p:extLst>
      <p:ext uri="{BB962C8B-B14F-4D97-AF65-F5344CB8AC3E}">
        <p14:creationId xmlns:p14="http://schemas.microsoft.com/office/powerpoint/2010/main" val="2122309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http://ecx.images-amazon.com/images/I/51H9ZABAXE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923" y="119675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0963"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DC9BE4E-95D8-490C-BCC0-3FEE38090BDA}" type="slidenum">
              <a:rPr lang="en-US" altLang="ja-JP" smtClean="0">
                <a:solidFill>
                  <a:schemeClr val="tx2"/>
                </a:solidFill>
              </a:rPr>
              <a:pPr eaLnBrk="1" hangingPunct="1"/>
              <a:t>42</a:t>
            </a:fld>
            <a:endParaRPr lang="en-US" altLang="ja-JP" smtClean="0">
              <a:solidFill>
                <a:schemeClr val="tx2"/>
              </a:solidFill>
            </a:endParaRPr>
          </a:p>
        </p:txBody>
      </p:sp>
      <p:pic>
        <p:nvPicPr>
          <p:cNvPr id="325636" name="Picture 4" descr="http://ecx.images-amazon.com/images/I/51NPUZfYN0L._SL500_AA3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71703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0964" name="タイトル 3"/>
          <p:cNvSpPr>
            <a:spLocks noGrp="1"/>
          </p:cNvSpPr>
          <p:nvPr>
            <p:ph type="title"/>
          </p:nvPr>
        </p:nvSpPr>
        <p:spPr/>
        <p:txBody>
          <a:bodyPr/>
          <a:lstStyle/>
          <a:p>
            <a:pPr eaLnBrk="1" hangingPunct="1"/>
            <a:r>
              <a:rPr lang="ja-JP" altLang="en-US" dirty="0" smtClean="0"/>
              <a:t>当事者研究（べてるの家）</a:t>
            </a:r>
          </a:p>
        </p:txBody>
      </p:sp>
      <p:sp>
        <p:nvSpPr>
          <p:cNvPr id="40962" name="コンテンツ プレースホルダー 1"/>
          <p:cNvSpPr>
            <a:spLocks noGrp="1"/>
          </p:cNvSpPr>
          <p:nvPr>
            <p:ph idx="1"/>
          </p:nvPr>
        </p:nvSpPr>
        <p:spPr>
          <a:xfrm>
            <a:off x="467544" y="1316591"/>
            <a:ext cx="5122912" cy="2908920"/>
          </a:xfrm>
        </p:spPr>
        <p:txBody>
          <a:bodyPr/>
          <a:lstStyle/>
          <a:p>
            <a:r>
              <a:rPr lang="ja-JP" altLang="en-US" dirty="0" smtClean="0"/>
              <a:t>本人が「</a:t>
            </a:r>
            <a:r>
              <a:rPr lang="ja-JP" altLang="en-US" dirty="0"/>
              <a:t>苦労の主人公」として、仲間とともに自らの生きづらさについて「研究」をすることで、「自分を助けていく」取り組み</a:t>
            </a:r>
            <a:endParaRPr lang="en-US" altLang="ja-JP" dirty="0" smtClean="0"/>
          </a:p>
        </p:txBody>
      </p:sp>
      <p:pic>
        <p:nvPicPr>
          <p:cNvPr id="325638" name="Picture 6" descr="http://bethel-net.jp/image/tojisha/DSC_07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193282"/>
            <a:ext cx="35814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0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385271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a:spLocks noGrp="1"/>
          </p:cNvSpPr>
          <p:nvPr>
            <p:ph type="title"/>
          </p:nvPr>
        </p:nvSpPr>
        <p:spPr>
          <a:xfrm>
            <a:off x="395536" y="260648"/>
            <a:ext cx="8352928" cy="706090"/>
          </a:xfrm>
        </p:spPr>
        <p:txBody>
          <a:bodyPr>
            <a:noAutofit/>
          </a:bodyPr>
          <a:lstStyle/>
          <a:p>
            <a:r>
              <a:rPr kumimoji="1" lang="ja-JP" altLang="en-US" sz="3200" dirty="0" smtClean="0"/>
              <a:t>当事者／専門職に</a:t>
            </a:r>
            <a:r>
              <a:rPr kumimoji="1" lang="ja-JP" altLang="en-US" sz="3200" dirty="0" smtClean="0"/>
              <a:t>向けて語る</a:t>
            </a:r>
            <a:endParaRPr kumimoji="1" lang="ja-JP" altLang="en-US" sz="3200" dirty="0"/>
          </a:p>
        </p:txBody>
      </p:sp>
      <p:pic>
        <p:nvPicPr>
          <p:cNvPr id="320514" name="Picture 2" descr="https://x172.secure.ne.jp/~x172042/shop/g_images/ips3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1124745"/>
            <a:ext cx="3843009" cy="545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70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専門職</a:t>
            </a:r>
            <a:r>
              <a:rPr lang="ja-JP" altLang="en-US" dirty="0" smtClean="0"/>
              <a:t>／家族に向けて語る</a:t>
            </a:r>
            <a:endParaRPr kumimoji="1" lang="ja-JP" altLang="en-US" dirty="0"/>
          </a:p>
        </p:txBody>
      </p:sp>
      <p:pic>
        <p:nvPicPr>
          <p:cNvPr id="186372" name="Picture 4" descr="[DSC00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403244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83568" y="5085184"/>
            <a:ext cx="3888430" cy="892552"/>
          </a:xfrm>
          <a:prstGeom prst="rect">
            <a:avLst/>
          </a:prstGeom>
        </p:spPr>
        <p:txBody>
          <a:bodyPr wrap="square">
            <a:spAutoFit/>
          </a:bodyPr>
          <a:lstStyle/>
          <a:p>
            <a:r>
              <a:rPr lang="ja-JP" altLang="en-US" sz="2800" dirty="0"/>
              <a:t>リカバリー・</a:t>
            </a:r>
            <a:r>
              <a:rPr lang="ja-JP" altLang="en-US" sz="2800" dirty="0" smtClean="0"/>
              <a:t>キャラバン隊</a:t>
            </a:r>
            <a:endParaRPr lang="en-US" altLang="ja-JP" sz="2800" dirty="0" smtClean="0"/>
          </a:p>
          <a:p>
            <a:r>
              <a:rPr lang="ja-JP" altLang="en-US" sz="2400" dirty="0" smtClean="0"/>
              <a:t>リカバリー・ストーリ</a:t>
            </a:r>
            <a:r>
              <a:rPr lang="en-US" altLang="ja-JP" sz="2400" dirty="0" smtClean="0"/>
              <a:t>―</a:t>
            </a:r>
            <a:r>
              <a:rPr lang="ja-JP" altLang="en-US" sz="2400" dirty="0" smtClean="0"/>
              <a:t>を発信</a:t>
            </a:r>
            <a:endParaRPr lang="ja-JP" altLang="en-US" sz="2400" dirty="0"/>
          </a:p>
        </p:txBody>
      </p:sp>
      <p:grpSp>
        <p:nvGrpSpPr>
          <p:cNvPr id="6" name="グループ化 5"/>
          <p:cNvGrpSpPr/>
          <p:nvPr/>
        </p:nvGrpSpPr>
        <p:grpSpPr>
          <a:xfrm>
            <a:off x="4788024" y="1628800"/>
            <a:ext cx="4058816" cy="4058816"/>
            <a:chOff x="4788024" y="1628800"/>
            <a:chExt cx="4058816" cy="4058816"/>
          </a:xfrm>
        </p:grpSpPr>
        <p:pic>
          <p:nvPicPr>
            <p:cNvPr id="186374" name="Picture 6" descr="http://ecx.images-amazon.com/images/I/51TwMz7iYHL._SS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8800"/>
              <a:ext cx="4058816" cy="405881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436096" y="1628800"/>
              <a:ext cx="2808312" cy="40588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07592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2564904"/>
            <a:ext cx="8229600" cy="4032448"/>
          </a:xfrm>
        </p:spPr>
        <p:txBody>
          <a:bodyPr rtlCol="0">
            <a:normAutofit fontScale="92500" lnSpcReduction="20000"/>
          </a:bodyPr>
          <a:lstStyle/>
          <a:p>
            <a:pPr marL="274320" indent="-274320" eaLnBrk="1" fontAlgn="auto" hangingPunct="1">
              <a:spcAft>
                <a:spcPts val="0"/>
              </a:spcAft>
              <a:defRPr/>
            </a:pPr>
            <a:r>
              <a:rPr lang="ja-JP" altLang="en-US" dirty="0"/>
              <a:t>元犯罪者、元非行少年、元薬物依存症者など、刑事司法制度の利用者からなる、イギリスの非営利</a:t>
            </a:r>
            <a:r>
              <a:rPr lang="ja-JP" altLang="en-US" dirty="0" smtClean="0"/>
              <a:t>団体</a:t>
            </a:r>
            <a:endParaRPr lang="en-US" altLang="ja-JP" dirty="0" smtClean="0"/>
          </a:p>
          <a:p>
            <a:pPr marL="274320" indent="-274320" eaLnBrk="1" fontAlgn="auto" hangingPunct="1">
              <a:spcAft>
                <a:spcPts val="0"/>
              </a:spcAft>
              <a:defRPr/>
            </a:pPr>
            <a:r>
              <a:rPr lang="ja-JP" altLang="en-US" dirty="0" smtClean="0"/>
              <a:t>薬物</a:t>
            </a:r>
            <a:r>
              <a:rPr lang="ja-JP" altLang="en-US" dirty="0"/>
              <a:t>依存症者であり、自伝</a:t>
            </a:r>
            <a:r>
              <a:rPr lang="en-US" altLang="ja-JP" dirty="0"/>
              <a:t>Wasted</a:t>
            </a:r>
            <a:r>
              <a:rPr lang="ja-JP" altLang="en-US" dirty="0"/>
              <a:t>（</a:t>
            </a:r>
            <a:r>
              <a:rPr lang="en-US" altLang="ja-JP" dirty="0"/>
              <a:t>Johnson, 2007</a:t>
            </a:r>
            <a:r>
              <a:rPr lang="ja-JP" altLang="en-US" dirty="0"/>
              <a:t>）がベストセラーとなった、</a:t>
            </a:r>
            <a:r>
              <a:rPr lang="en-US" altLang="ja-JP" dirty="0"/>
              <a:t>Mark Johnson</a:t>
            </a:r>
            <a:r>
              <a:rPr lang="ja-JP" altLang="en-US" dirty="0"/>
              <a:t>が、私財をなげうち寄付も集めて</a:t>
            </a:r>
            <a:r>
              <a:rPr lang="en-US" altLang="ja-JP" dirty="0"/>
              <a:t>2009</a:t>
            </a:r>
            <a:r>
              <a:rPr lang="ja-JP" altLang="en-US" dirty="0"/>
              <a:t>年に</a:t>
            </a:r>
            <a:r>
              <a:rPr lang="ja-JP" altLang="en-US" dirty="0" smtClean="0"/>
              <a:t>設立</a:t>
            </a:r>
            <a:endParaRPr lang="ja-JP" altLang="en-US" dirty="0"/>
          </a:p>
          <a:p>
            <a:pPr marL="274320" indent="-274320" eaLnBrk="1" fontAlgn="auto" hangingPunct="1">
              <a:spcAft>
                <a:spcPts val="0"/>
              </a:spcAft>
              <a:defRPr/>
            </a:pPr>
            <a:r>
              <a:rPr lang="en-US" altLang="ja-JP" dirty="0" smtClean="0"/>
              <a:t>Only </a:t>
            </a:r>
            <a:r>
              <a:rPr lang="en-US" altLang="ja-JP" dirty="0"/>
              <a:t>offenders can stop re-offending </a:t>
            </a:r>
            <a:r>
              <a:rPr lang="ja-JP" altLang="en-US" dirty="0" smtClean="0"/>
              <a:t>（</a:t>
            </a:r>
            <a:r>
              <a:rPr lang="ja-JP" altLang="en-US" dirty="0"/>
              <a:t>犯罪者だけが、再犯をなくすことができる）</a:t>
            </a:r>
            <a:r>
              <a:rPr lang="ja-JP" altLang="en-US" dirty="0" smtClean="0"/>
              <a:t>。</a:t>
            </a:r>
            <a:endParaRPr lang="en-US" altLang="ja-JP" dirty="0" smtClean="0"/>
          </a:p>
          <a:p>
            <a:pPr marL="274320" indent="-274320" eaLnBrk="1" fontAlgn="auto" hangingPunct="1">
              <a:spcAft>
                <a:spcPts val="0"/>
              </a:spcAft>
              <a:defRPr/>
            </a:pPr>
            <a:r>
              <a:rPr lang="ja-JP" altLang="en-US" dirty="0" smtClean="0"/>
              <a:t>利用者</a:t>
            </a:r>
            <a:r>
              <a:rPr lang="ja-JP" altLang="en-US" dirty="0"/>
              <a:t>の声を刑事司法制度の運営に生かすことにより、運営改善を図ることが目的である</a:t>
            </a:r>
            <a:r>
              <a:rPr lang="ja-JP" altLang="en-US" dirty="0" smtClean="0"/>
              <a:t>。</a:t>
            </a:r>
            <a:endParaRPr lang="ja-JP" altLang="en-US" dirty="0"/>
          </a:p>
        </p:txBody>
      </p:sp>
      <p:sp>
        <p:nvSpPr>
          <p:cNvPr id="62467"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BB04769-A666-425B-A1D5-485D07411DB3}" type="slidenum">
              <a:rPr lang="en-US" altLang="ja-JP" smtClean="0">
                <a:solidFill>
                  <a:schemeClr val="tx2"/>
                </a:solidFill>
              </a:rPr>
              <a:pPr eaLnBrk="1" hangingPunct="1"/>
              <a:t>45</a:t>
            </a:fld>
            <a:endParaRPr lang="en-US" altLang="ja-JP" smtClean="0">
              <a:solidFill>
                <a:schemeClr val="tx2"/>
              </a:solidFill>
            </a:endParaRPr>
          </a:p>
        </p:txBody>
      </p:sp>
      <p:pic>
        <p:nvPicPr>
          <p:cNvPr id="5" name="Picture 2" descr="User Voice - Only Offenders Can Stop Re-Offe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942" y="908721"/>
            <a:ext cx="2437193"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395536" y="260648"/>
            <a:ext cx="8352928" cy="706090"/>
          </a:xfrm>
        </p:spPr>
        <p:txBody>
          <a:bodyPr>
            <a:noAutofit/>
          </a:bodyPr>
          <a:lstStyle/>
          <a:p>
            <a:r>
              <a:rPr kumimoji="1" lang="ja-JP" altLang="en-US" sz="3200" dirty="0" smtClean="0"/>
              <a:t>政策決定者に</a:t>
            </a:r>
            <a:r>
              <a:rPr kumimoji="1" lang="ja-JP" altLang="en-US" sz="3200" dirty="0" smtClean="0"/>
              <a:t>向けて語る</a:t>
            </a:r>
            <a:endParaRPr kumimoji="1" lang="ja-JP" altLang="en-US" sz="3200" dirty="0"/>
          </a:p>
        </p:txBody>
      </p:sp>
    </p:spTree>
    <p:extLst>
      <p:ext uri="{BB962C8B-B14F-4D97-AF65-F5344CB8AC3E}">
        <p14:creationId xmlns:p14="http://schemas.microsoft.com/office/powerpoint/2010/main" val="3360674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コンテンツ プレースホルダー 1"/>
          <p:cNvSpPr>
            <a:spLocks noGrp="1"/>
          </p:cNvSpPr>
          <p:nvPr>
            <p:ph idx="1"/>
          </p:nvPr>
        </p:nvSpPr>
        <p:spPr>
          <a:xfrm>
            <a:off x="457200" y="1600200"/>
            <a:ext cx="8435280" cy="4525963"/>
          </a:xfrm>
        </p:spPr>
        <p:txBody>
          <a:bodyPr anchor="ctr">
            <a:normAutofit fontScale="77500" lnSpcReduction="20000"/>
          </a:bodyPr>
          <a:lstStyle/>
          <a:p>
            <a:pPr eaLnBrk="1" hangingPunct="1"/>
            <a:r>
              <a:rPr lang="ja-JP" altLang="en-US" dirty="0" smtClean="0"/>
              <a:t>主として、非行を行った若者を対象としたプロジェクト</a:t>
            </a:r>
            <a:endParaRPr lang="en-US" altLang="ja-JP" dirty="0" smtClean="0"/>
          </a:p>
          <a:p>
            <a:pPr eaLnBrk="1" hangingPunct="1"/>
            <a:r>
              <a:rPr lang="ja-JP" altLang="en-US" dirty="0" smtClean="0"/>
              <a:t>目的</a:t>
            </a:r>
            <a:endParaRPr lang="en-US" altLang="ja-JP" dirty="0" smtClean="0"/>
          </a:p>
          <a:p>
            <a:pPr lvl="1" eaLnBrk="1" hangingPunct="1"/>
            <a:r>
              <a:rPr lang="ja-JP" altLang="en-US" dirty="0" smtClean="0"/>
              <a:t>元犯罪者の司会により、犯罪を犯した若者から、人生経験、刑事司法機関の評価、犯罪の原因についての意見や声を聞くための大規模な取り組みをすること</a:t>
            </a:r>
          </a:p>
          <a:p>
            <a:pPr lvl="1" eaLnBrk="1" hangingPunct="1"/>
            <a:r>
              <a:rPr lang="ja-JP" altLang="en-US" dirty="0" smtClean="0"/>
              <a:t>若者の意見や声を整理し、実務家や政策決定者と共有すること</a:t>
            </a:r>
          </a:p>
          <a:p>
            <a:pPr lvl="1" eaLnBrk="1" hangingPunct="1"/>
            <a:r>
              <a:rPr lang="ja-JP" altLang="en-US" dirty="0" smtClean="0"/>
              <a:t>仲間によって指名された若者の代表とともに働き、若者のアイディアを提案すること</a:t>
            </a:r>
            <a:endParaRPr lang="en-US" altLang="ja-JP" dirty="0" smtClean="0"/>
          </a:p>
          <a:p>
            <a:pPr lvl="1" eaLnBrk="1" hangingPunct="1"/>
            <a:endParaRPr lang="en-US" altLang="ja-JP" dirty="0" smtClean="0"/>
          </a:p>
          <a:p>
            <a:r>
              <a:rPr lang="en-US" altLang="ja-JP" dirty="0" smtClean="0"/>
              <a:t>2010</a:t>
            </a:r>
          </a:p>
          <a:p>
            <a:pPr lvl="1"/>
            <a:r>
              <a:rPr lang="en-US" altLang="ja-JP" dirty="0" smtClean="0"/>
              <a:t>http</a:t>
            </a:r>
            <a:r>
              <a:rPr lang="en-US" altLang="ja-JP" dirty="0"/>
              <a:t>://www.youtube.com/watch?v=814pOd9roTQ&amp;feature=plcp</a:t>
            </a:r>
          </a:p>
          <a:p>
            <a:r>
              <a:rPr lang="en-US" altLang="ja-JP" dirty="0" smtClean="0"/>
              <a:t>2011</a:t>
            </a:r>
          </a:p>
          <a:p>
            <a:pPr lvl="1"/>
            <a:r>
              <a:rPr lang="en-US" altLang="ja-JP" dirty="0" smtClean="0"/>
              <a:t>http</a:t>
            </a:r>
            <a:r>
              <a:rPr lang="en-US" altLang="ja-JP" dirty="0"/>
              <a:t>://</a:t>
            </a:r>
            <a:r>
              <a:rPr lang="en-US" altLang="ja-JP" dirty="0" smtClean="0"/>
              <a:t>www.youtube.com/watch?v=Ebhq0yg-dlg</a:t>
            </a:r>
            <a:endParaRPr lang="ja-JP" altLang="en-US" dirty="0" smtClean="0"/>
          </a:p>
        </p:txBody>
      </p:sp>
      <p:sp>
        <p:nvSpPr>
          <p:cNvPr id="63491"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13DD47F-4197-4169-BA5B-9CDEA3F3BAC7}" type="slidenum">
              <a:rPr lang="en-US" altLang="ja-JP" smtClean="0">
                <a:solidFill>
                  <a:schemeClr val="tx2"/>
                </a:solidFill>
              </a:rPr>
              <a:pPr eaLnBrk="1" hangingPunct="1"/>
              <a:t>46</a:t>
            </a:fld>
            <a:endParaRPr lang="en-US" altLang="ja-JP" smtClean="0">
              <a:solidFill>
                <a:schemeClr val="tx2"/>
              </a:solidFill>
            </a:endParaRPr>
          </a:p>
        </p:txBody>
      </p:sp>
      <p:sp>
        <p:nvSpPr>
          <p:cNvPr id="4" name="タイトル 3"/>
          <p:cNvSpPr>
            <a:spLocks noGrp="1"/>
          </p:cNvSpPr>
          <p:nvPr>
            <p:ph type="title"/>
          </p:nvPr>
        </p:nvSpPr>
        <p:spPr/>
        <p:txBody>
          <a:bodyPr rtlCol="0">
            <a:normAutofit fontScale="90000"/>
          </a:bodyPr>
          <a:lstStyle/>
          <a:p>
            <a:pPr eaLnBrk="1" fontAlgn="auto" hangingPunct="1">
              <a:spcAft>
                <a:spcPts val="0"/>
              </a:spcAft>
              <a:defRPr/>
            </a:pPr>
            <a:r>
              <a:rPr lang="en-US" altLang="ja-JP" dirty="0" smtClean="0"/>
              <a:t>User Voice</a:t>
            </a:r>
            <a:br>
              <a:rPr lang="en-US" altLang="ja-JP" dirty="0" smtClean="0"/>
            </a:br>
            <a:r>
              <a:rPr lang="en-US" altLang="ja-JP" sz="3600" dirty="0" smtClean="0"/>
              <a:t>Excluded </a:t>
            </a:r>
            <a:r>
              <a:rPr lang="en-US" altLang="ja-JP" sz="3600" dirty="0"/>
              <a:t>Youth Project: What’s Your Story?</a:t>
            </a:r>
            <a:endParaRPr lang="ja-JP" altLang="en-US" sz="3600" dirty="0"/>
          </a:p>
        </p:txBody>
      </p:sp>
    </p:spTree>
    <p:extLst>
      <p:ext uri="{BB962C8B-B14F-4D97-AF65-F5344CB8AC3E}">
        <p14:creationId xmlns:p14="http://schemas.microsoft.com/office/powerpoint/2010/main" val="3922473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コンテンツ プレースホルダー 1"/>
          <p:cNvSpPr>
            <a:spLocks noGrp="1"/>
          </p:cNvSpPr>
          <p:nvPr>
            <p:ph idx="1"/>
          </p:nvPr>
        </p:nvSpPr>
        <p:spPr/>
        <p:txBody>
          <a:bodyPr>
            <a:normAutofit/>
          </a:bodyPr>
          <a:lstStyle/>
          <a:p>
            <a:pPr eaLnBrk="1" hangingPunct="1"/>
            <a:r>
              <a:rPr lang="ja-JP" altLang="en-US" sz="3200" dirty="0" smtClean="0"/>
              <a:t>ノルウェーの刑事政策を論じ合うフォーラム</a:t>
            </a:r>
            <a:endParaRPr lang="en-US" altLang="ja-JP" sz="3200" dirty="0" smtClean="0"/>
          </a:p>
          <a:p>
            <a:pPr lvl="1"/>
            <a:r>
              <a:rPr lang="ja-JP" altLang="en-US" sz="2800" dirty="0" smtClean="0"/>
              <a:t>すべての人々が集う</a:t>
            </a:r>
            <a:endParaRPr lang="en-US" altLang="ja-JP" sz="2800" dirty="0" smtClean="0"/>
          </a:p>
          <a:p>
            <a:pPr lvl="1"/>
            <a:r>
              <a:rPr lang="ja-JP" altLang="en-US" sz="2800" dirty="0" smtClean="0"/>
              <a:t>研究者</a:t>
            </a:r>
            <a:endParaRPr lang="en-US" altLang="ja-JP" sz="2800" dirty="0" smtClean="0"/>
          </a:p>
          <a:p>
            <a:pPr lvl="1"/>
            <a:r>
              <a:rPr lang="ja-JP" altLang="en-US" dirty="0" smtClean="0"/>
              <a:t>行政官</a:t>
            </a:r>
            <a:endParaRPr lang="en-US" altLang="ja-JP" dirty="0" smtClean="0"/>
          </a:p>
          <a:p>
            <a:pPr lvl="1"/>
            <a:r>
              <a:rPr lang="ja-JP" altLang="en-US" sz="2800" dirty="0" smtClean="0"/>
              <a:t>受刑者</a:t>
            </a:r>
            <a:endParaRPr lang="en-US" altLang="ja-JP" dirty="0"/>
          </a:p>
          <a:p>
            <a:r>
              <a:rPr lang="ja-JP" altLang="en-US" sz="3200" dirty="0" smtClean="0"/>
              <a:t>ＮＨＫ　未来への提言</a:t>
            </a:r>
            <a:br>
              <a:rPr lang="ja-JP" altLang="en-US" sz="3200" dirty="0" smtClean="0"/>
            </a:br>
            <a:r>
              <a:rPr lang="ja-JP" altLang="en-US" sz="3200" dirty="0" smtClean="0"/>
              <a:t>「犯罪学者　ニルス・クリスティ　囚人にやさしい国からの報告」　　</a:t>
            </a:r>
            <a:r>
              <a:rPr lang="en-US" altLang="ja-JP" sz="3200" dirty="0" smtClean="0"/>
              <a:t>00:58:05</a:t>
            </a:r>
            <a:r>
              <a:rPr lang="ja-JP" altLang="en-US" sz="3200" dirty="0" smtClean="0"/>
              <a:t>　～　</a:t>
            </a:r>
            <a:r>
              <a:rPr lang="en-US" altLang="ja-JP" sz="3200" dirty="0" smtClean="0"/>
              <a:t>01:01:49</a:t>
            </a:r>
            <a:endParaRPr lang="ja-JP" altLang="en-US" dirty="0" smtClean="0"/>
          </a:p>
        </p:txBody>
      </p:sp>
      <p:sp>
        <p:nvSpPr>
          <p:cNvPr id="76803"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A77308C-3BC4-4F65-A7C8-5071A96B0210}" type="slidenum">
              <a:rPr lang="en-US" altLang="ja-JP" smtClean="0"/>
              <a:pPr eaLnBrk="1" hangingPunct="1"/>
              <a:t>47</a:t>
            </a:fld>
            <a:endParaRPr lang="en-US" altLang="ja-JP" smtClean="0"/>
          </a:p>
        </p:txBody>
      </p:sp>
      <p:sp>
        <p:nvSpPr>
          <p:cNvPr id="76804" name="Rectangle 2"/>
          <p:cNvSpPr>
            <a:spLocks noGrp="1" noChangeArrowheads="1"/>
          </p:cNvSpPr>
          <p:nvPr>
            <p:ph type="title"/>
          </p:nvPr>
        </p:nvSpPr>
        <p:spPr/>
        <p:txBody>
          <a:bodyPr/>
          <a:lstStyle/>
          <a:p>
            <a:pPr eaLnBrk="1" hangingPunct="1"/>
            <a:r>
              <a:rPr lang="en-US" altLang="ja-JP" dirty="0" smtClean="0"/>
              <a:t>KROM</a:t>
            </a:r>
          </a:p>
        </p:txBody>
      </p:sp>
    </p:spTree>
    <p:extLst>
      <p:ext uri="{BB962C8B-B14F-4D97-AF65-F5344CB8AC3E}">
        <p14:creationId xmlns:p14="http://schemas.microsoft.com/office/powerpoint/2010/main" val="4258820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Autofit/>
          </a:bodyPr>
          <a:lstStyle/>
          <a:p>
            <a:r>
              <a:rPr kumimoji="1" lang="ja-JP" altLang="en-US" sz="4000" dirty="0" smtClean="0"/>
              <a:t>再び、</a:t>
            </a:r>
            <a:r>
              <a:rPr kumimoji="1" lang="en-US" altLang="ja-JP" sz="4000" dirty="0" smtClean="0"/>
              <a:t>IPS</a:t>
            </a:r>
            <a:endParaRPr kumimoji="1" lang="ja-JP" altLang="en-US" sz="4000" dirty="0"/>
          </a:p>
        </p:txBody>
      </p:sp>
      <p:sp>
        <p:nvSpPr>
          <p:cNvPr id="3" name="コンテンツ プレースホルダー 2"/>
          <p:cNvSpPr>
            <a:spLocks noGrp="1"/>
          </p:cNvSpPr>
          <p:nvPr>
            <p:ph idx="1"/>
          </p:nvPr>
        </p:nvSpPr>
        <p:spPr>
          <a:xfrm>
            <a:off x="467544" y="1412776"/>
            <a:ext cx="8229600" cy="4968552"/>
          </a:xfrm>
        </p:spPr>
        <p:txBody>
          <a:bodyPr anchor="ctr">
            <a:normAutofit fontScale="70000" lnSpcReduction="20000"/>
          </a:bodyPr>
          <a:lstStyle/>
          <a:p>
            <a:pPr marL="0" indent="0">
              <a:buNone/>
            </a:pPr>
            <a:r>
              <a:rPr lang="en-US" altLang="ja-JP" sz="2900" dirty="0"/>
              <a:t>『</a:t>
            </a:r>
            <a:r>
              <a:rPr lang="ja-JP" altLang="en-US" sz="2900" dirty="0"/>
              <a:t>犯罪からの離脱と「人生のやり直し」</a:t>
            </a:r>
            <a:r>
              <a:rPr lang="en-US" altLang="ja-JP" sz="2900" dirty="0" smtClean="0"/>
              <a:t>』</a:t>
            </a:r>
            <a:r>
              <a:rPr lang="ja-JP" altLang="en-US" sz="2900" dirty="0" smtClean="0"/>
              <a:t>に</a:t>
            </a:r>
            <a:r>
              <a:rPr lang="ja-JP" altLang="en-US" sz="2900" dirty="0"/>
              <a:t>ついて</a:t>
            </a:r>
            <a:r>
              <a:rPr lang="ja-JP" altLang="en-US" sz="2900" dirty="0" smtClean="0"/>
              <a:t>の</a:t>
            </a:r>
            <a:r>
              <a:rPr lang="en-US" altLang="ja-JP" sz="2900" dirty="0" smtClean="0"/>
              <a:t>IPS</a:t>
            </a:r>
            <a:r>
              <a:rPr lang="ja-JP" altLang="en-US" sz="2900" dirty="0" smtClean="0"/>
              <a:t>専門家のコメント</a:t>
            </a:r>
            <a:endParaRPr lang="ja-JP" altLang="en-US" sz="2900" dirty="0"/>
          </a:p>
          <a:p>
            <a:endParaRPr lang="en-US" altLang="ja-JP" dirty="0" smtClean="0"/>
          </a:p>
          <a:p>
            <a:r>
              <a:rPr lang="ja-JP" altLang="en-US" dirty="0" smtClean="0"/>
              <a:t>・</a:t>
            </a:r>
            <a:r>
              <a:rPr lang="ja-JP" altLang="en-US" dirty="0"/>
              <a:t>・・</a:t>
            </a:r>
            <a:r>
              <a:rPr lang="ja-JP" altLang="en-US" dirty="0" smtClean="0"/>
              <a:t>更生と</a:t>
            </a:r>
            <a:r>
              <a:rPr lang="ja-JP" altLang="en-US" dirty="0"/>
              <a:t>言わずに「犯罪からの離脱」という表現を採用することで、すでに新しい援助が開始されていると言えるでしょう。私たちの思考と感情は、言葉により構成されています</a:t>
            </a:r>
            <a:r>
              <a:rPr lang="ja-JP" altLang="en-US" dirty="0" smtClean="0"/>
              <a:t>。・・・。</a:t>
            </a:r>
            <a:endParaRPr lang="ja-JP" altLang="en-US" dirty="0"/>
          </a:p>
          <a:p>
            <a:r>
              <a:rPr lang="ja-JP" altLang="en-US" dirty="0"/>
              <a:t>人格障害や依存症、そして虐待加害者の援助にたずさわってきた私には、すんなりとくる本でした</a:t>
            </a:r>
            <a:r>
              <a:rPr lang="ja-JP" altLang="en-US" dirty="0" smtClean="0"/>
              <a:t>。</a:t>
            </a:r>
            <a:endParaRPr lang="en-US" altLang="ja-JP" dirty="0" smtClean="0"/>
          </a:p>
          <a:p>
            <a:r>
              <a:rPr lang="ja-JP" altLang="en-US" dirty="0" smtClean="0"/>
              <a:t>私たち</a:t>
            </a:r>
            <a:r>
              <a:rPr lang="ja-JP" altLang="en-US" dirty="0"/>
              <a:t>が専門としている</a:t>
            </a:r>
            <a:r>
              <a:rPr lang="en-US" altLang="ja-JP" dirty="0"/>
              <a:t>IPS</a:t>
            </a:r>
            <a:r>
              <a:rPr lang="ja-JP" altLang="en-US" dirty="0"/>
              <a:t>において、犯罪歴がある方も援助していくため、これらは参考とすべき内容です</a:t>
            </a:r>
            <a:r>
              <a:rPr lang="ja-JP" altLang="en-US" dirty="0" smtClean="0"/>
              <a:t>。</a:t>
            </a:r>
            <a:endParaRPr lang="en-US" altLang="ja-JP" dirty="0" smtClean="0"/>
          </a:p>
          <a:p>
            <a:r>
              <a:rPr lang="en-US" altLang="ja-JP" dirty="0" smtClean="0"/>
              <a:t>IPS</a:t>
            </a:r>
            <a:r>
              <a:rPr lang="ja-JP" altLang="en-US" dirty="0"/>
              <a:t>を就労支援だと理解し、フィデリティ追求や厳守に没頭するのは、</a:t>
            </a:r>
            <a:r>
              <a:rPr lang="en-US" altLang="ja-JP" dirty="0"/>
              <a:t>IPS</a:t>
            </a:r>
            <a:r>
              <a:rPr lang="ja-JP" altLang="en-US" dirty="0"/>
              <a:t>の現象学的コアをまだ理解していないサインだと思います</a:t>
            </a:r>
            <a:r>
              <a:rPr lang="ja-JP" altLang="en-US" dirty="0" smtClean="0"/>
              <a:t>。</a:t>
            </a:r>
            <a:endParaRPr lang="en-US" altLang="ja-JP" dirty="0" smtClean="0"/>
          </a:p>
          <a:p>
            <a:r>
              <a:rPr lang="ja-JP" altLang="en-US" dirty="0" smtClean="0"/>
              <a:t>依存症</a:t>
            </a:r>
            <a:r>
              <a:rPr lang="ja-JP" altLang="en-US" dirty="0"/>
              <a:t>患者に就労支援をしながら、まさに本書に記述されるような語りを引き出すことこそが、</a:t>
            </a:r>
            <a:r>
              <a:rPr lang="en-US" altLang="ja-JP" dirty="0"/>
              <a:t>IPS</a:t>
            </a:r>
            <a:r>
              <a:rPr lang="ja-JP" altLang="en-US" dirty="0"/>
              <a:t>の醍醐味なのです。そのことを理解され普及するためには、本書は必要とされるのではないでしょうか。</a:t>
            </a:r>
            <a:endParaRPr kumimoji="1" lang="ja-JP" altLang="en-US" dirty="0"/>
          </a:p>
        </p:txBody>
      </p:sp>
    </p:spTree>
    <p:extLst>
      <p:ext uri="{BB962C8B-B14F-4D97-AF65-F5344CB8AC3E}">
        <p14:creationId xmlns:p14="http://schemas.microsoft.com/office/powerpoint/2010/main" val="3414662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C6E96C8-5526-4FCF-93EF-EFD1A01BDB8E}" type="slidenum">
              <a:rPr lang="en-US" altLang="ja-JP" smtClean="0"/>
              <a:pPr eaLnBrk="1" hangingPunct="1"/>
              <a:t>49</a:t>
            </a:fld>
            <a:endParaRPr lang="en-US" altLang="ja-JP" smtClean="0"/>
          </a:p>
        </p:txBody>
      </p:sp>
      <p:sp>
        <p:nvSpPr>
          <p:cNvPr id="22531" name="タイトル 1"/>
          <p:cNvSpPr txBox="1">
            <a:spLocks/>
          </p:cNvSpPr>
          <p:nvPr/>
        </p:nvSpPr>
        <p:spPr bwMode="auto">
          <a:xfrm>
            <a:off x="419100" y="260350"/>
            <a:ext cx="8229600" cy="144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4400" dirty="0" smtClean="0">
                <a:latin typeface="+mn-ea"/>
                <a:ea typeface="+mn-ea"/>
              </a:rPr>
              <a:t>当事者</a:t>
            </a:r>
            <a:r>
              <a:rPr lang="ja-JP" altLang="en-US" sz="4400" dirty="0">
                <a:latin typeface="+mn-ea"/>
                <a:ea typeface="+mn-ea"/>
              </a:rPr>
              <a:t>主体の</a:t>
            </a:r>
            <a:r>
              <a:rPr lang="ja-JP" altLang="en-US" sz="4400" dirty="0" smtClean="0">
                <a:latin typeface="+mn-ea"/>
                <a:ea typeface="+mn-ea"/>
              </a:rPr>
              <a:t>世の中とは</a:t>
            </a:r>
            <a:endParaRPr lang="en-US" altLang="ja-JP" sz="4400" dirty="0" smtClean="0">
              <a:latin typeface="+mn-ea"/>
              <a:ea typeface="+mn-ea"/>
            </a:endParaRPr>
          </a:p>
          <a:p>
            <a:pPr algn="ctr"/>
            <a:r>
              <a:rPr lang="ja-JP" altLang="en-US" sz="3600" dirty="0">
                <a:latin typeface="+mn-ea"/>
                <a:ea typeface="+mn-ea"/>
              </a:rPr>
              <a:t>弱者連帯の社会へ</a:t>
            </a:r>
            <a:endParaRPr lang="ja-JP" altLang="en-US" sz="3600" dirty="0">
              <a:latin typeface="+mn-ea"/>
              <a:ea typeface="+mn-ea"/>
            </a:endParaRPr>
          </a:p>
        </p:txBody>
      </p:sp>
      <p:sp>
        <p:nvSpPr>
          <p:cNvPr id="22534" name="正方形/長方形 4"/>
          <p:cNvSpPr>
            <a:spLocks noChangeArrowheads="1"/>
          </p:cNvSpPr>
          <p:nvPr/>
        </p:nvSpPr>
        <p:spPr bwMode="auto">
          <a:xfrm>
            <a:off x="276224" y="1844824"/>
            <a:ext cx="86882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6350" lvl="1" eaLnBrk="1" hangingPunct="1"/>
            <a:r>
              <a:rPr lang="ja-JP" altLang="en-US" sz="2400" dirty="0" smtClean="0"/>
              <a:t>当事者</a:t>
            </a:r>
            <a:r>
              <a:rPr lang="ja-JP" altLang="en-US" sz="2400" dirty="0"/>
              <a:t>連帯としての社会：　当事者の声を反映させる仕組みとしての、政党・労働組合・自発的結社、そして、当事者運動</a:t>
            </a:r>
          </a:p>
        </p:txBody>
      </p:sp>
      <p:sp>
        <p:nvSpPr>
          <p:cNvPr id="22535" name="テキスト ボックス 8"/>
          <p:cNvSpPr txBox="1">
            <a:spLocks noChangeArrowheads="1"/>
          </p:cNvSpPr>
          <p:nvPr/>
        </p:nvSpPr>
        <p:spPr bwMode="auto">
          <a:xfrm>
            <a:off x="628261" y="2826500"/>
            <a:ext cx="7828607"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t>置き去りにされた人々の声を届けられることによって、社会は初めて、そうした人々に対する見方を変える</a:t>
            </a:r>
          </a:p>
        </p:txBody>
      </p:sp>
      <p:sp>
        <p:nvSpPr>
          <p:cNvPr id="22536" name="テキスト ボックス 9"/>
          <p:cNvSpPr txBox="1">
            <a:spLocks noChangeArrowheads="1"/>
          </p:cNvSpPr>
          <p:nvPr/>
        </p:nvSpPr>
        <p:spPr bwMode="auto">
          <a:xfrm>
            <a:off x="612056" y="3867090"/>
            <a:ext cx="7828607"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t>他者をどのように見るかを改めて私たちに問いかける世の中</a:t>
            </a:r>
          </a:p>
        </p:txBody>
      </p:sp>
      <p:sp>
        <p:nvSpPr>
          <p:cNvPr id="22537" name="テキスト ボックス 12"/>
          <p:cNvSpPr txBox="1">
            <a:spLocks noChangeArrowheads="1"/>
          </p:cNvSpPr>
          <p:nvPr/>
        </p:nvSpPr>
        <p:spPr bwMode="auto">
          <a:xfrm>
            <a:off x="436431" y="5157192"/>
            <a:ext cx="8212269"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dirty="0" smtClean="0"/>
              <a:t>リカバリー・ストーリーを共有できる「場」すなわち「社会」の保障が重要</a:t>
            </a:r>
            <a:endParaRPr lang="ja-JP" altLang="en-US" sz="2800" dirty="0"/>
          </a:p>
        </p:txBody>
      </p:sp>
    </p:spTree>
    <p:extLst>
      <p:ext uri="{BB962C8B-B14F-4D97-AF65-F5344CB8AC3E}">
        <p14:creationId xmlns:p14="http://schemas.microsoft.com/office/powerpoint/2010/main" val="185135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86210"/>
          </a:xfrm>
        </p:spPr>
        <p:txBody>
          <a:bodyPr>
            <a:normAutofit fontScale="90000"/>
          </a:bodyPr>
          <a:lstStyle/>
          <a:p>
            <a:r>
              <a:rPr kumimoji="1" lang="ja-JP" altLang="en-US" dirty="0" smtClean="0"/>
              <a:t>根本にあるもの</a:t>
            </a:r>
            <a:r>
              <a:rPr kumimoji="1" lang="en-US" altLang="ja-JP" dirty="0" smtClean="0"/>
              <a:t/>
            </a:r>
            <a:br>
              <a:rPr kumimoji="1" lang="en-US" altLang="ja-JP" dirty="0" smtClean="0"/>
            </a:br>
            <a:r>
              <a:rPr lang="ja-JP" altLang="en-US" dirty="0"/>
              <a:t>雇用と家族の揺らぎ</a:t>
            </a:r>
            <a:r>
              <a:rPr lang="ja-JP" altLang="en-US" dirty="0" smtClean="0"/>
              <a:t>による</a:t>
            </a:r>
            <a:r>
              <a:rPr lang="en-US" altLang="ja-JP" dirty="0" smtClean="0"/>
              <a:t/>
            </a:r>
            <a:br>
              <a:rPr lang="en-US" altLang="ja-JP" dirty="0" smtClean="0"/>
            </a:br>
            <a:r>
              <a:rPr lang="ja-JP" altLang="en-US" dirty="0" smtClean="0"/>
              <a:t>社会的排除の拡大</a:t>
            </a:r>
            <a:endParaRPr kumimoji="1" lang="ja-JP" altLang="en-US" dirty="0"/>
          </a:p>
        </p:txBody>
      </p:sp>
      <p:pic>
        <p:nvPicPr>
          <p:cNvPr id="16386" name="Picture 2" descr="http://ecx.images-amazon.com/images/I/516-RAa7IDL._SL500_AA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10746"/>
            <a:ext cx="4487316" cy="44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865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22714"/>
          </a:xfrm>
          <a:noFill/>
          <a:ln w="50800" cmpd="thickThin">
            <a:noFill/>
          </a:ln>
        </p:spPr>
        <p:txBody>
          <a:bodyPr/>
          <a:lstStyle/>
          <a:p>
            <a:r>
              <a:rPr lang="ja-JP" altLang="en-US" dirty="0" smtClean="0"/>
              <a:t>リカバリー・ストーリーを</a:t>
            </a:r>
            <a:r>
              <a:rPr lang="en-US" altLang="ja-JP" dirty="0" smtClean="0"/>
              <a:t/>
            </a:r>
            <a:br>
              <a:rPr lang="en-US" altLang="ja-JP" dirty="0" smtClean="0"/>
            </a:br>
            <a:r>
              <a:rPr lang="ja-JP" altLang="en-US" dirty="0" smtClean="0"/>
              <a:t>基調とする社会へ</a:t>
            </a:r>
            <a:r>
              <a:rPr lang="en-US" altLang="ja-JP" dirty="0" smtClean="0"/>
              <a:t/>
            </a:r>
            <a:br>
              <a:rPr lang="en-US" altLang="ja-JP" dirty="0" smtClean="0"/>
            </a:br>
            <a:r>
              <a:rPr lang="en-US" altLang="ja-JP" dirty="0"/>
              <a:t/>
            </a:r>
            <a:br>
              <a:rPr lang="en-US" altLang="ja-JP" dirty="0"/>
            </a:br>
            <a:r>
              <a:rPr lang="ja-JP" altLang="en-US" dirty="0" smtClean="0"/>
              <a:t>包摂型</a:t>
            </a:r>
            <a:r>
              <a:rPr lang="ja-JP" altLang="en-US" dirty="0"/>
              <a:t>社会</a:t>
            </a:r>
            <a:r>
              <a:rPr kumimoji="1" lang="ja-JP" altLang="en-US" dirty="0" smtClean="0"/>
              <a:t>を</a:t>
            </a:r>
            <a:r>
              <a:rPr kumimoji="1" lang="ja-JP" altLang="en-US" dirty="0" smtClean="0"/>
              <a:t>創る</a:t>
            </a:r>
            <a:endParaRPr kumimoji="1" lang="ja-JP" altLang="en-US" dirty="0"/>
          </a:p>
        </p:txBody>
      </p:sp>
    </p:spTree>
    <p:extLst>
      <p:ext uri="{BB962C8B-B14F-4D97-AF65-F5344CB8AC3E}">
        <p14:creationId xmlns:p14="http://schemas.microsoft.com/office/powerpoint/2010/main" val="10141730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51520" y="274638"/>
            <a:ext cx="8568952" cy="1498600"/>
          </a:xfrm>
        </p:spPr>
        <p:txBody>
          <a:bodyPr>
            <a:normAutofit/>
          </a:bodyPr>
          <a:lstStyle/>
          <a:p>
            <a:pPr eaLnBrk="1" hangingPunct="1"/>
            <a:r>
              <a:rPr lang="ja-JP" altLang="en-US" sz="4000" dirty="0" smtClean="0"/>
              <a:t>地域のリカバリー・ストーリー</a:t>
            </a:r>
          </a:p>
        </p:txBody>
      </p:sp>
      <p:sp>
        <p:nvSpPr>
          <p:cNvPr id="14339" name="コンテンツ プレースホルダー 2"/>
          <p:cNvSpPr>
            <a:spLocks noGrp="1"/>
          </p:cNvSpPr>
          <p:nvPr>
            <p:ph idx="1"/>
          </p:nvPr>
        </p:nvSpPr>
        <p:spPr>
          <a:xfrm>
            <a:off x="4716463" y="1916113"/>
            <a:ext cx="3970337" cy="4210050"/>
          </a:xfrm>
        </p:spPr>
        <p:txBody>
          <a:bodyPr/>
          <a:lstStyle/>
          <a:p>
            <a:pPr eaLnBrk="1" hangingPunct="1"/>
            <a:r>
              <a:rPr lang="ja-JP" altLang="en-US" smtClean="0"/>
              <a:t>地域の持つストーリーの大切さ</a:t>
            </a:r>
            <a:endParaRPr lang="en-US" altLang="ja-JP" smtClean="0"/>
          </a:p>
          <a:p>
            <a:pPr eaLnBrk="1" hangingPunct="1"/>
            <a:r>
              <a:rPr lang="ja-JP" altLang="en-US" smtClean="0"/>
              <a:t>「自分たちの持っているもの」で何とかできるという信念への立ち帰り</a:t>
            </a:r>
          </a:p>
        </p:txBody>
      </p:sp>
      <p:pic>
        <p:nvPicPr>
          <p:cNvPr id="14340" name="コンテンツ プレースホルダー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773238"/>
            <a:ext cx="39655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651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994122"/>
          </a:xfrm>
        </p:spPr>
        <p:txBody>
          <a:bodyPr>
            <a:normAutofit/>
          </a:bodyPr>
          <a:lstStyle/>
          <a:p>
            <a:r>
              <a:rPr kumimoji="1" lang="ja-JP" altLang="en-US" dirty="0" smtClean="0"/>
              <a:t>レジリエントな地域</a:t>
            </a:r>
            <a:endParaRPr kumimoji="1" lang="ja-JP" altLang="en-US" dirty="0"/>
          </a:p>
        </p:txBody>
      </p:sp>
      <p:sp>
        <p:nvSpPr>
          <p:cNvPr id="3" name="コンテンツ プレースホルダー 2"/>
          <p:cNvSpPr>
            <a:spLocks noGrp="1"/>
          </p:cNvSpPr>
          <p:nvPr>
            <p:ph idx="1"/>
          </p:nvPr>
        </p:nvSpPr>
        <p:spPr>
          <a:xfrm>
            <a:off x="323528" y="1340768"/>
            <a:ext cx="8208912" cy="2188840"/>
          </a:xfrm>
        </p:spPr>
        <p:txBody>
          <a:bodyPr anchor="ctr">
            <a:normAutofit fontScale="85000" lnSpcReduction="10000"/>
          </a:bodyPr>
          <a:lstStyle/>
          <a:p>
            <a:pPr marL="0" indent="0">
              <a:buNone/>
            </a:pPr>
            <a:r>
              <a:rPr lang="ja-JP" altLang="en-US" dirty="0"/>
              <a:t>ナラティヴ資本（ナラティヴ・キャピタル</a:t>
            </a:r>
            <a:r>
              <a:rPr lang="ja-JP" altLang="en-US" dirty="0" smtClean="0"/>
              <a:t>）：　逆境を乗り越えたストーリー（リカバリー・ストーリー）を持つ</a:t>
            </a:r>
            <a:endParaRPr lang="en-US" altLang="ja-JP" dirty="0" smtClean="0"/>
          </a:p>
          <a:p>
            <a:pPr lvl="1"/>
            <a:r>
              <a:rPr lang="ja-JP" altLang="en-US" dirty="0" smtClean="0"/>
              <a:t>集合的有効感の高さ「みんなでやればなんとかなる」</a:t>
            </a:r>
            <a:endParaRPr lang="en-US" altLang="ja-JP" dirty="0" smtClean="0"/>
          </a:p>
          <a:p>
            <a:pPr lvl="1"/>
            <a:r>
              <a:rPr lang="ja-JP" altLang="en-US" dirty="0" smtClean="0"/>
              <a:t>成功体験（復興体験）</a:t>
            </a:r>
            <a:endParaRPr lang="en-US" altLang="ja-JP" dirty="0" smtClean="0"/>
          </a:p>
          <a:p>
            <a:pPr lvl="1"/>
            <a:r>
              <a:rPr lang="ja-JP" altLang="en-US" dirty="0" smtClean="0"/>
              <a:t>これを共有財として語り伝える</a:t>
            </a:r>
          </a:p>
        </p:txBody>
      </p:sp>
      <p:pic>
        <p:nvPicPr>
          <p:cNvPr id="8" name="Picture 13" descr="http://blog-imgs-47-origin.fc2.com/k/o/k/kokyokobe/20120425130651c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61048"/>
            <a:ext cx="4888984" cy="2444493"/>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96137" y="4293096"/>
            <a:ext cx="2880320" cy="1200329"/>
          </a:xfrm>
          <a:prstGeom prst="rect">
            <a:avLst/>
          </a:prstGeom>
        </p:spPr>
        <p:txBody>
          <a:bodyPr wrap="square">
            <a:spAutoFit/>
          </a:bodyPr>
          <a:lstStyle/>
          <a:p>
            <a:r>
              <a:rPr lang="en-US" altLang="ja-JP" dirty="0" smtClean="0"/>
              <a:t>1965</a:t>
            </a:r>
            <a:r>
              <a:rPr lang="ja-JP" altLang="en-US" dirty="0" smtClean="0"/>
              <a:t>年から今に至る</a:t>
            </a:r>
            <a:endParaRPr lang="en-US" altLang="ja-JP" dirty="0" smtClean="0"/>
          </a:p>
          <a:p>
            <a:r>
              <a:rPr lang="ja-JP" altLang="en-US" dirty="0" smtClean="0"/>
              <a:t>「日本</a:t>
            </a:r>
            <a:r>
              <a:rPr lang="ja-JP" altLang="en-US" dirty="0"/>
              <a:t>最長の</a:t>
            </a:r>
            <a:r>
              <a:rPr lang="ja-JP" altLang="en-US" dirty="0" smtClean="0"/>
              <a:t>まちづくり」</a:t>
            </a:r>
            <a:endParaRPr lang="en-US" altLang="ja-JP" dirty="0"/>
          </a:p>
          <a:p>
            <a:endParaRPr lang="en-US" altLang="zh-CN" dirty="0" smtClean="0"/>
          </a:p>
          <a:p>
            <a:r>
              <a:rPr lang="zh-CN" altLang="en-US" dirty="0" smtClean="0"/>
              <a:t>神戸市</a:t>
            </a:r>
            <a:r>
              <a:rPr lang="zh-CN" altLang="en-US" dirty="0"/>
              <a:t>長田区真野地区</a:t>
            </a:r>
          </a:p>
        </p:txBody>
      </p:sp>
    </p:spTree>
    <p:extLst>
      <p:ext uri="{BB962C8B-B14F-4D97-AF65-F5344CB8AC3E}">
        <p14:creationId xmlns:p14="http://schemas.microsoft.com/office/powerpoint/2010/main" val="7857440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32656"/>
            <a:ext cx="4824536" cy="648072"/>
          </a:xfrm>
        </p:spPr>
        <p:txBody>
          <a:bodyPr>
            <a:noAutofit/>
          </a:bodyPr>
          <a:lstStyle/>
          <a:p>
            <a:r>
              <a:rPr kumimoji="1" lang="ja-JP" altLang="en-US" sz="3600" dirty="0" smtClean="0">
                <a:latin typeface="ＭＳ Ｐゴシック" pitchFamily="50" charset="-128"/>
                <a:ea typeface="ＭＳ Ｐゴシック" pitchFamily="50" charset="-128"/>
                <a:cs typeface="メイリオ" pitchFamily="50" charset="-128"/>
              </a:rPr>
              <a:t>静岡</a:t>
            </a:r>
            <a:r>
              <a:rPr kumimoji="1" lang="en-US" altLang="ja-JP" sz="3600" dirty="0" smtClean="0">
                <a:latin typeface="ＭＳ Ｐゴシック" pitchFamily="50" charset="-128"/>
                <a:ea typeface="ＭＳ Ｐゴシック" pitchFamily="50" charset="-128"/>
                <a:cs typeface="メイリオ" pitchFamily="50" charset="-128"/>
              </a:rPr>
              <a:t>2.0</a:t>
            </a:r>
            <a:endParaRPr kumimoji="1" lang="ja-JP" altLang="en-US" sz="3600" dirty="0">
              <a:latin typeface="ＭＳ Ｐゴシック" pitchFamily="50" charset="-128"/>
              <a:ea typeface="ＭＳ Ｐゴシック" pitchFamily="50" charset="-128"/>
              <a:cs typeface="メイリオ" pitchFamily="50" charset="-128"/>
            </a:endParaRPr>
          </a:p>
        </p:txBody>
      </p:sp>
      <p:sp>
        <p:nvSpPr>
          <p:cNvPr id="3" name="コンテンツ プレースホルダー 2"/>
          <p:cNvSpPr>
            <a:spLocks noGrp="1"/>
          </p:cNvSpPr>
          <p:nvPr>
            <p:ph idx="1"/>
          </p:nvPr>
        </p:nvSpPr>
        <p:spPr>
          <a:xfrm>
            <a:off x="104122" y="1568484"/>
            <a:ext cx="4899925" cy="4525963"/>
          </a:xfrm>
        </p:spPr>
        <p:txBody>
          <a:bodyPr>
            <a:normAutofit fontScale="92500" lnSpcReduction="20000"/>
          </a:bodyPr>
          <a:lstStyle/>
          <a:p>
            <a:r>
              <a:rPr lang="ja-JP" altLang="en-US" dirty="0" smtClean="0">
                <a:latin typeface="ＭＳ Ｐゴシック" pitchFamily="50" charset="-128"/>
                <a:ea typeface="ＭＳ Ｐゴシック" pitchFamily="50" charset="-128"/>
                <a:cs typeface="メイリオ" pitchFamily="50" charset="-128"/>
              </a:rPr>
              <a:t>地域の復興力（レジリエンス）を高める</a:t>
            </a:r>
            <a:endParaRPr lang="en-US" altLang="ja-JP" dirty="0" smtClean="0">
              <a:latin typeface="ＭＳ Ｐゴシック" pitchFamily="50" charset="-128"/>
              <a:ea typeface="ＭＳ Ｐゴシック" pitchFamily="50" charset="-128"/>
              <a:cs typeface="メイリオ" pitchFamily="50" charset="-128"/>
            </a:endParaRPr>
          </a:p>
          <a:p>
            <a:r>
              <a:rPr lang="ja-JP" altLang="en-US" dirty="0" smtClean="0">
                <a:latin typeface="ＭＳ Ｐゴシック" pitchFamily="50" charset="-128"/>
                <a:ea typeface="ＭＳ Ｐゴシック" pitchFamily="50" charset="-128"/>
                <a:cs typeface="メイリオ" pitchFamily="50" charset="-128"/>
              </a:rPr>
              <a:t>静岡県立大学の学生を中心に</a:t>
            </a:r>
            <a:r>
              <a:rPr lang="ja-JP" altLang="en-US" dirty="0">
                <a:latin typeface="ＭＳ Ｐゴシック" pitchFamily="50" charset="-128"/>
                <a:ea typeface="ＭＳ Ｐゴシック" pitchFamily="50" charset="-128"/>
                <a:cs typeface="メイリオ" pitchFamily="50" charset="-128"/>
              </a:rPr>
              <a:t>、「静岡の人と人のつながりをつくる」ための</a:t>
            </a:r>
            <a:r>
              <a:rPr lang="ja-JP" altLang="en-US" dirty="0" smtClean="0">
                <a:latin typeface="ＭＳ Ｐゴシック" pitchFamily="50" charset="-128"/>
                <a:ea typeface="ＭＳ Ｐゴシック" pitchFamily="50" charset="-128"/>
                <a:cs typeface="メイリオ" pitchFamily="50" charset="-128"/>
              </a:rPr>
              <a:t>活動</a:t>
            </a:r>
            <a:endParaRPr lang="en-US" altLang="ja-JP" dirty="0" smtClean="0">
              <a:latin typeface="ＭＳ Ｐゴシック" pitchFamily="50" charset="-128"/>
              <a:ea typeface="ＭＳ Ｐゴシック" pitchFamily="50" charset="-128"/>
              <a:cs typeface="メイリオ" pitchFamily="50" charset="-128"/>
            </a:endParaRPr>
          </a:p>
          <a:p>
            <a:r>
              <a:rPr lang="ja-JP" altLang="en-US" dirty="0" smtClean="0">
                <a:latin typeface="ＭＳ Ｐゴシック" pitchFamily="50" charset="-128"/>
                <a:ea typeface="ＭＳ Ｐゴシック" pitchFamily="50" charset="-128"/>
                <a:cs typeface="メイリオ" pitchFamily="50" charset="-128"/>
              </a:rPr>
              <a:t>活動メニュー</a:t>
            </a:r>
            <a:endParaRPr lang="ja-JP" altLang="en-US" dirty="0">
              <a:latin typeface="ＭＳ Ｐゴシック" pitchFamily="50" charset="-128"/>
              <a:ea typeface="ＭＳ Ｐゴシック" pitchFamily="50" charset="-128"/>
              <a:cs typeface="メイリオ" pitchFamily="50" charset="-128"/>
            </a:endParaRPr>
          </a:p>
          <a:p>
            <a:pPr lvl="1"/>
            <a:r>
              <a:rPr kumimoji="1" lang="ja-JP" altLang="en-US" dirty="0" smtClean="0">
                <a:latin typeface="ＭＳ Ｐゴシック" pitchFamily="50" charset="-128"/>
                <a:ea typeface="ＭＳ Ｐゴシック" pitchFamily="50" charset="-128"/>
                <a:cs typeface="メイリオ" pitchFamily="50" charset="-128"/>
              </a:rPr>
              <a:t>ふらっとカフェ</a:t>
            </a:r>
            <a:r>
              <a:rPr lang="ja-JP" altLang="en-US" dirty="0" smtClean="0">
                <a:latin typeface="ＭＳ Ｐゴシック" pitchFamily="50" charset="-128"/>
                <a:ea typeface="ＭＳ Ｐゴシック" pitchFamily="50" charset="-128"/>
                <a:cs typeface="メイリオ" pitchFamily="50" charset="-128"/>
              </a:rPr>
              <a:t>：　地域をテーマにしたワールドカフェ</a:t>
            </a:r>
            <a:endParaRPr lang="en-US" altLang="ja-JP" dirty="0" smtClean="0">
              <a:latin typeface="ＭＳ Ｐゴシック" pitchFamily="50" charset="-128"/>
              <a:ea typeface="ＭＳ Ｐゴシック" pitchFamily="50" charset="-128"/>
              <a:cs typeface="メイリオ" pitchFamily="50" charset="-128"/>
            </a:endParaRPr>
          </a:p>
          <a:p>
            <a:pPr lvl="1"/>
            <a:r>
              <a:rPr kumimoji="1" lang="ja-JP" altLang="en-US" dirty="0" smtClean="0">
                <a:latin typeface="ＭＳ Ｐゴシック" pitchFamily="50" charset="-128"/>
                <a:ea typeface="ＭＳ Ｐゴシック" pitchFamily="50" charset="-128"/>
                <a:cs typeface="メイリオ" pitchFamily="50" charset="-128"/>
              </a:rPr>
              <a:t>ほっこり村：　演劇ワークショップ</a:t>
            </a:r>
            <a:endParaRPr kumimoji="1" lang="en-US" altLang="ja-JP" dirty="0" smtClean="0">
              <a:latin typeface="ＭＳ Ｐゴシック" pitchFamily="50" charset="-128"/>
              <a:ea typeface="ＭＳ Ｐゴシック" pitchFamily="50" charset="-128"/>
              <a:cs typeface="メイリオ" pitchFamily="50" charset="-128"/>
            </a:endParaRPr>
          </a:p>
          <a:p>
            <a:pPr lvl="2"/>
            <a:r>
              <a:rPr lang="en-US" altLang="ja-JP" dirty="0" smtClean="0">
                <a:latin typeface="ＭＳ Ｐゴシック" pitchFamily="50" charset="-128"/>
                <a:ea typeface="ＭＳ Ｐゴシック" pitchFamily="50" charset="-128"/>
                <a:cs typeface="メイリオ" pitchFamily="50" charset="-128"/>
                <a:hlinkClick r:id="rId2"/>
              </a:rPr>
              <a:t>http</a:t>
            </a:r>
            <a:r>
              <a:rPr lang="en-US" altLang="ja-JP" dirty="0">
                <a:latin typeface="ＭＳ Ｐゴシック" pitchFamily="50" charset="-128"/>
                <a:ea typeface="ＭＳ Ｐゴシック" pitchFamily="50" charset="-128"/>
                <a:cs typeface="メイリオ" pitchFamily="50" charset="-128"/>
                <a:hlinkClick r:id="rId2"/>
              </a:rPr>
              <a:t>://www.hokkorimura.com</a:t>
            </a:r>
            <a:r>
              <a:rPr lang="en-US" altLang="ja-JP" dirty="0" smtClean="0">
                <a:latin typeface="ＭＳ Ｐゴシック" pitchFamily="50" charset="-128"/>
                <a:ea typeface="ＭＳ Ｐゴシック" pitchFamily="50" charset="-128"/>
                <a:cs typeface="メイリオ" pitchFamily="50" charset="-128"/>
                <a:hlinkClick r:id="rId2"/>
              </a:rPr>
              <a:t>/</a:t>
            </a:r>
            <a:endParaRPr lang="en-US" altLang="ja-JP" dirty="0" smtClean="0">
              <a:latin typeface="ＭＳ Ｐゴシック" pitchFamily="50" charset="-128"/>
              <a:ea typeface="ＭＳ Ｐゴシック" pitchFamily="50" charset="-128"/>
              <a:cs typeface="メイリオ" pitchFamily="50" charset="-128"/>
            </a:endParaRPr>
          </a:p>
          <a:p>
            <a:pPr lvl="1"/>
            <a:endParaRPr kumimoji="1" lang="ja-JP" altLang="en-US" dirty="0">
              <a:latin typeface="ＭＳ Ｐゴシック" pitchFamily="50" charset="-128"/>
              <a:ea typeface="ＭＳ Ｐゴシック" pitchFamily="50" charset="-128"/>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05024"/>
            <a:ext cx="2980556" cy="222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748" y="764704"/>
            <a:ext cx="3323861"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884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UUEhQVFRQVFxQVGBUUFBQVFBUWFxQVFxYYFxcYHCYeGBokGRQVHy8gIycqLCwsFR8xNTAqNSYrLCkBCQoKDgwOGg8PGiwkHyQsLCksLCwpLCwsKiwsLCwsLCksLCwsKSwsLCwpLCwsLCksLCwsLCwpLCwpLCwsLCksKf/AABEIAMEBBQMBIgACEQEDEQH/xAAbAAABBQEBAAAAAAAAAAAAAAAEAQIDBQYAB//EADsQAAIBAgQDBgQEBQQDAQEAAAECEQADBBIhMQVBUQYTImFxgTKRocEUQrHwI1Jy0eEVYoLxBzOSJBb/xAAaAQADAQEBAQAAAAAAAAAAAAABAwQCAAUG/8QAKhEAAgICAgEEAgEEAwAAAAAAAAECEQMhEjEEEyJBUTJhFAWBkaFCseH/2gAMAwEAAhEDEQA/ANvh0kUjW9anwo8NNub1MaILl7KKpL/acK0TVzjF8JrF4vAjOzGmJGS7HasdajHbW3/N8pP6CsvjzbtLmukFjqLc6DpNZviHFQ3OB0AiiE9Vwva6035x9qz/ABb/AMgHNCjwBjsYZh9uvvXn349tIMeZPL7004hI3rqOo9PwHa/DNbIPhJPwwSfc0Tf4xh207xQeh0/WvKLdxeVEd6sTAnzmPlQcbCtHqFvE2zorqfQg1yr4q8qXEsDKmP6TH02rV9ne1JLBLvpmP3pE8b7RtM31gaU3EbU+ydKjxJ0pZxUYg61NgN6HxB1qbAmlrsY+i1c60k0jGmzVi6Jn2PJNdNMzVwrrAKTQ97EgbkD1NMx2IyiBvWB41xFmcgEk8+gFKeVXxQyMLVmtxPE1YETVFirqCTIrPWcQw50puaidzpT4Z5w6YXjRaLZB2M0QLBG4iqW1iip308+dW2C4vlOV9Qeu3zqjJ/UcrVSVo3iSg7iR3r1Bu01f4rBpcEpA9P3+lVNzh5Bg17v9O8nx5xuLpk/lTyTfuBKSiRgzSjBGvU9bH9kdMFpKL/BGu/Amu9fH9nUwSuov8FXUPXx/Z1M9kw+1NfenWdqa29fCl5Bih4a877WcVFkEE+Jjoo6A7mvReI3Mlst067e9eHcfxjXL7ljMEiSI0BjblTUZAMTxAuSW1J5mhfxOum9EMsioO4onETXNZOtOS8o5UhTmdv1rivkKJwQHG40rrlw7j/uo7VyBtTluT0/fpQCcuI8v1ozDX9dqHVgN09w2lOEsRCx86DCkekdke0GdRbYyw015itZdsEivKOAuRdUMCJI1G9escOuQoDHMD8LdfI+dQ5k09DlGyvucONJYw+U1c4m4AQvM8vLnQN860iL2CSaOfeoyac51pKvXQh9iRSzFLND467CGszfGLYUrdGf41xTLIGrNoB++QFUL4QZOpJljzZv38qKueO6zHZZUff5mB7UvOOn/AGf351DHRXRV/hhIH7A5mgc3iLchJ9gCB9SKsFvTnbygfOgX0U+YBPzFVQ/ZhiASsnn9OX79amtNIYH8p+Wmv6VHaUe2/wB6XDmWc8419Z/tWmzkgzC8RNozuh1jp6VohcS7bzKZj5xWStLup9qO4FdNq5lPwnrSW3B8o9/9m+HJUy3DpUgdKoOOubNzT4W1U/aq3/XDV8ckpK0ySUadM2BuJXC6lY48aauHGmo8pfYKNj3qV1Y7/WWrq65fZx75ZOlJOtLaGlMIM6UlGgLtTie7wl5/5UJHry+sV4XjrcR4sxIk+p1r1ztveufh2BKqpgQJLHp0javH73n605GRFMLTbeu+w1PmaS9t6EUh2yj9zROFua04264DT5Ul67EVxxGNCaUWZ1GnWmZ6c93pXBHiyw5g9ab3hB129Kltrm0G/wCvl60xZBigaDcBiWDSDqPavSeF8bAs5nYbbc2boBzNeZ288wdvIATW17DWbXejOuYxIJMwynePQ/Sk5EqsZE3HDMG+Tvbs53Gx1yLyX160Nc+Kri/iRlqnuHxVAl7rDJ6HtTZNK+9Nq6PRO+x01T8exECBVsazPGr8uOgn9/Sp/IlpRG4Y27KpiAI/eh+5NCYzFZQepB/f0pi4kc+X2/yaB4kxJPpSox3ss40hLL+CJ1OWmFh4vQUy0PCf+I94ru58NUWBY7GXL/LpRXDWkk+X3FBsNflVx2ewBZjWckkom8eNuQeOHBhI339xQ7pqRzXUHqOlXy2cqmRykD9apcTbbxNEQD66Amo4ysulBJCcRXvbOo1Ws42FrWcPhlJPOqvieDysedW+LP8A4HleVD3Wim/D1wsUWRSAVcRg/wCHrqLC11cce8WjpTRvVda4oI3pV4mKljNDnikii/8AIiE2dvCssfXYfqa8fxTzH7517X2gxAu2XU7FT84mvE8QsGDyqiLT6FtNdi95+mtPsrz9qgtHc+VGW+Q8j860zkge6dfKoL1yTNHXsP4Q3UGgsTboJ2Fxobyp0jnNdbtTTrds9J01ogoJwrKDBHv/AHqxt2FJ6gjSTr6TVVbUcqOwizIB84NLkOgyWRIE+Ga1fZSyRc0/LPyIrIWMOQwUmQTuORn9IivQezWGKJLc4j0pU02qQyC3s0Ny6ctDWmk1O21RAa1Mk09mcqSZJcOtJFK51pmaqLpE3yD8Txot2yTWP4jiZE9Qf0oXtN2gN693dvUKcojmeZp3FEhUB3iPpU04vkmyvHSRWYLxN5AyfanY0S8VPgEAE8uZ+v6x8qBuYibs8tvM60e5OimPSsdlgepn6/4p5w5PvVlgeEl4J0FXGJwTKs2lBaIE0p5N0ir00lszuH4SWIzeEeY1rY8E4eiazWaxfAb93LIZWHxEv4TryWJ286veE4V7ShGbMROv6CsZtrv+wcbpv2h/F7yosmAB10HuayOCxN2/eZFCgTlOuYFTIPiH9jW1u4UXUg8qlwGCVNgB7UMbUFtC8jc9J0Yfh6MjXLT/ABIxU+3P7+9LjhmXzA+dS9qcULePcjmLeb1yD/FJeGxGx+9VQ1Kzz8ttFLFLFPdINIBXoEYlLSxXVxxsMFautB1I5xuK0OB4K0yxgRR6WVtaBeXTlQmK4vyFeA5tHq5M3N6LH/T7ceIzprXn/wD5C7MWVRrtvwtoSBsdYOnXX6VobnEjO9VuP4ogUm8fCOokeQjmfKmYcslJNE8o2tnlaNy8o+tHWcC7HMoJjfz6xVtxTCJcay6pk71i2XT4AcoJjYkhjHpWrXh4RYQR516OXPxS12ZxYVKVNmRs8EuOsJPXKwg/XeqfiODe22W4pU8pGhHUVs7xxSGbZzCRPgU6c6tMVikxCNbuWZULo7ZV8cakAExrtrSF5Eou3TX+y5+NGapWn/o87wGGDSrGDyEazyFT4jBGzcyOJVlDAjmGEg1eYfs6jnL41b8rr4ivkw/MvprScV4Ti1tgNbFzKSVuJOYCZPh339dz1pnrpyq/8i/47jHa6+Vv+zMzicA1poYRUlu2ZqwwmHe8BZIOZZaTMhR+WOmvtU1/Ath3QMDJEwRoR1B5inLJvi+yaWHXKPRoOw3B7V5ybhJHJRzPU1uMbwEr8G0bVkOy4XMXUAHwxGnLWvScHjwwE1O8zjPQHBtGSdmTRq7DvNafieCVlJAk9azIslGgityyqYpxdk90/ahOJuRZeN8rR6xUuMxITU1QYribXjFseEbnl86xLJWkBQszPA8AbdzOw8WsTynnUnaS/DAfyj6mjLGbvSD8K7nqeUVRcbuF7rChG55LY7qOiW5istgHrHzqsDmQdyNfvU+IP8JQff2g0ELsXT60+EOznPo9C4DdBUEcwDWjGHBFYPs3jcr92esj3r0HDHQV5OZOEj2MbU1ZCbMVGyx6mrF1EVXXmIaRpSU9jHEKw1o+lS29N+VUqYoggEmNyetE4nHhbbODoAaa7oRxSejzbtBje8xV87+OB/x8H2q34Jd7yyVPLSs1YIZjzLGfmZn61e8KfIdNtTXp5dRSXweZFOTbOxOGIY1ELJq/fD5x+lMHDh9N6fDKmtkso7KUWa6rN8HFdTbMHsl7ELHKqzGYW3cU6AHqKBu4tjUWeIIk9QK8puylRozvGeG30ZmjwciNdPOqPG8Ma4veO2VbQmNwzRJ99hPlXpZxYZNR7GsZxTWy6g6kMfmToa5Pj0aTvspOJuFfCN+UQh9rjA/R1NX73oNZDF3xcw8E6iHX1IAcfof+NWnB+J99bEnxrow8+vvvW8sXLHF/WmVv2ZpL72i/zypihBfBOWnYe/FM8HfZjoMv1qJLZdz9tosuG2AHFX6KIqmwgDeMEBQJk6UZh7oLQvw/s0jJ+VlGK+CsmxPDELd7HjAI6SDv76Vh+PcWF5hCTJYJsIAIUfOJ960XarjuVe5tn+I4gx+RTuT0J2Hz5VhrOJD3Fy/CrQPRFOvudfeqvGi/yYjya4NFxgibWjmPQGK02A4lqINZDh943LUbsGME/varLhlpkbUEdRvHmOop8199nlJnpGDvllqo4mBm3196IwGLUJo3tVVjMVnfc6V2PYqZV8ctHI77woj71QNxULh0VPiPxHp196O7Q9oWtXO7ABBUHUdRWOuOXaVEAnYVQsdi0y34deBeTsFJ+ek+utQcWwEzcXfmPTmKnw+GK2z1P0A2FRWcaTcKnYqGX9CKXtO4j409Mp8K2ZWU/vSgsdYKmfQVcY/DZGzLoraEcgeXz+1Jcs95bJiSNxzjyp6yV7l0zvSbuL7QKmLyOlydNK9J4BxlbigTqPqK8xGHzWmAMxqOvmCOtQ4DjVyxBBkDkeVYy4PVWu0NxZ/SdS6Z7eWkVR4m3ediAVVeWhn66fSsxwzt2rQGMeulazAcRS5sw+deZLFPE9o9KGWM17XYEvBjMO5bnqf7VVdrMT3Vru10zSP7/rWtxWItWlLu6geZ/TrXmHaXi5vXpiF/Lp4o8+hNUYE8klfSEeVl4xoF4bbyoX5sYH7+dWeF0A89KgRQCg5ZZ9J/wPrTRdzNpsNKqk+TbJVFRjRqeEXZX0JHtVgyiCINBcJQKmrAHTerNbLeXqOlT21tdCZJXRW3SPSK6jr+CJ6GuquOWNE7i7JOJ8ayrodTIFBP2kyKgE69amx3DgWGnn7UbZwQ0kA9KkU4pDTsRxbwqeo1oTHKMhjcGf6lM/Y/SrP/AExTy+1V2JvAeAEHprv1HrFZu+jkYdxld7f8rSvo2o+9VyYlrNzMvuORHStbxLhHfEMv/uXw9M68g3QjrVbb4YWEtbRQJBa6VQSNxLkA+1VwyJfF32irissEm0nH5/QdgOMI6hpgfUeRqW7jVnwy46qVMeomaq3s2k076wvUIHf6ohB+dDFsOD/7HJ/22Y+UuDWPRd2kxqyY4qpSTNhgrxMaOdICgRz1knSpMR2mFs5LSd5c2hTKqfNgNT5D5ist/q1uIBxDjaGcID6gF5qJuJMVIULbQaELuf8AaSdTPTbypf8AFbe0Uy8vClUdv9f+jeM8RK5vFmu3CczDlOhA9tPpUGFGVP8Ai31gfc0HasF7kn2o24JYr0gff71SlFVFEmRzlCWSfzpBHC8cyx0HKtlg+II6rMhhz/fKslhsJVvYsEKSOW3rU+VJvRPFa2aqzeHOI6jb36VJiRpKBSehnX0rN4LFtAzSOQMEZj5CJqzTEtl0AJ056emlTtODO42rKftJYRrhY75Rp0AGu01R2UQQVE/arbjWc3DPxG2sjzjXYnT3qqwaeONpBEe1W3ULbEJXKgixiA6mN1O1VmMBV9Nxt5g8v31p9wm04jnuOo5/vyp3FBNsNzECgu19MbWn+grDgXrTA8wfYjUfWKEwTKF8Rhh+9P7VCMf3KyBo/wCsUHxbGKyqUMMdx06j51lY23Xwyr1YqKl8pAz3wrsymNdhsfai7fZq5dhgmVN5G59Buaf2T4MLl/NdICJDQfzGdB6cz/mvQcNg1RAq6jUj3JPy1rPleX6D4w7IFFz2+jza9w22sQp08LEsJk7aESvypb2ES0wVXYk8h5+larjPBZYsFBn2nqD6iIPIis3jeFrKm2TrO0s09CJnrW8WdZK2Ya4g+LuBOrHzM0FYR7j7EmdYq6w3Dc4hwQF1ZoJb0gbVf45Et4fPYCsF3jcA8+u9GWf06ilbf+DvyZn+Jgrl8xl/fzqTBpAB57D9Sf30qHDXDibLBp7xDmH+4fv7VCxY5hqNdD/atKOuL7XZZz3yXytGjLZgIaDv5HyqfCcTKaE+3KaznC8c5cKxkee/satcRZOfKdYgz0pUocfazK92y1xfHDoByGtJVfaCLMmTz0n0rqS4oclS6Nlj8fhWWPxFsejrI6c6Bs8VsW7ZBxCORtLj5aGsAXmobtP/AI66sh5npv8A/QWCIF63t/OKyXEcVba6wW6mVSDmzDcdPOqFLsgeVVWOxU+FNuZ602GBJ6YOZuOG9rLb5ke4kiRJIBYf7WFVPaTD2zFy1dVo5ZgWjoRVDb4G2UMCJ3ipQWX4gRTFjUZcosPK400QpixzI+dTHFLGjCluWkuDWJ67Ggn4eVMyWXyiaoUkxNNFjhLYuE5roRAJYyPko5seQ99hRgxFvQBlCjRVzDQfc9TzqkF4EQBAHL+/U1Z8C4R+IuZAwXSZInmB96VP3aL/AB0sfueyxsXrQ/On/wBChbWNTOxzLBJ5inJ2Xe5da0jLmAU+KRIYqNPZp9AecCgv9Da3cNtt82Ukbb8prEcXG2zfleV6iUEutmjXH2hs6f8A0KtsBxqzklrtseQYb9PP/NZ3EdknS5bQMCbk8jAInTbU+nWo8T2ddbq2sykvlgg6QxjcxWJYE1RKsjsuOIcYR9Fup0nMNug+5/Zr8Hkzr/GQCdfGBQ2C7MPcuMmZVKDWT9NJ1onCdm5e4pcAoYJ3B31rPo0qRRDLb2TcW4wn4nR1KhV1zDprrUFnHW1IcupJIHxDQczVDdwBa5cIIhFBM9Myrp7sKmxvCmQoJBLhSAA2gYAgSQATrymtrCqS/QvJkvJKVfJc38daYfEhOo1IoR8ehtsuZduo8jQfF+BvYjMRqTEc4MTRl/seyWBezqZRHyiZAYupmf5SoB/qHuVi0c8m+iE4q3cw+UsoYeY1jageF4NHcZ7iKOWYmPeOdGX+y5t2Vu51OYL4RMjMAfvQuI4I1t7a5h/EgruCJCkTPLxRp/KaZwaTUWJlK6bL/CYrDsGtnIAitlcsFljzI9dugFGdnuLIjlbt5T4Rl/iAoI3G8A1nzwRxdW2SplSwJIVWExpMcwR7VFjMK1poYLyMqQcs9Y2PlUeTx1JOL+QqVHoT8Uw53u2iOhZSKrb/AB6wt0KGshApOaAdZ2BB0rFNdDeENB8qGa2QwG89dqmx+DFdthlK/g2eC7ZIEhvE0mTmAkbz/ii8disNcRGW8igA+BWUFs35Y6z96wbDKRmjUmflFJbyudJEU9+LDlzjaMp/DNU1/DJaLq6qxJgZlnT05HWs0/F1JjSJPP8ASh8eBAUUL+FnnVWLEknJvs5zf4xLvh2MTNqwHqRVjd4ouaQ6/MVlrdsCalSuljUnYyM3FGjtcQUjUpP9Q+9LVEq11Z9BG/5DCbWI5NoetOv9ToKW9ZmhHsE6En0phKMe6X8K6L15mi7HDIIkaUuDsAMKs2NOjHkhcpUzhXEU0muBoPEd6oNf4WjbeE+W3yquucIuKfCZ9D9qu5orhlh3uqqJ3jSIQAtm12gbihxlEPOLMjdtt+cEH+YD9RRPCeNNhnLiCSCI66jpttXr2O4bNl7a4bDKbgys1w20S0P5bb3mzs/V5gflH5j5hxXsuA5UMAVJHhYOh9GUwR5ijaXZtSdUjuG9pbvfNdAALZZjY5SOXmBHvXYnizd7nO5fPH5Zmdv3pWk4D2US2cOtxc73yrRJCW7OYguxWCSVV23ACgEzMCPD4GzixeVLYtvat3LyFSxV1tjMyuGJg5JIII1EEayA3bAiuHaZ2e22UFknLvsRpsdddaXG8Wuu2fuyCgifF4SSdddjqa7sfhi+NtqqB3zDKG+DNOjOOaL8RHOK3CYi0VxhzB1a5ZLXLy3HY/xLmt5VgEydAumnlWezXRicH2ga2zPkUswAJ1iRud9zzpLHaN1d2QAZzLCTtrppHU67+dWvGLf/AONX792V7rBbeSEm2qZmPikGLqgaHSZiqngfCRcFy45ItWgGaPiYswVEWdASTudgGMGIOHfRpP5KW5jyr3AFH8RQDvoMytp7qKhxnFGbKAAMpnSfihQTr5IPrWq4umGtPYV7A/iW1d8r3BcUM75MpLFZ7sI2qwcw2ms52p4KcLirtmc2RoDRGZSAymOUqQY5TTUBuxnEuO3LuQPByjeBJO8n50Vc7UXTYFoxlyKk6zAuG516wPQCqvAvFwMUDgalWzQRznKQY9CK0OP7Q4VrBtpgrS3GmbouX/D0yqbhBPmdNdupCV9/tLda13R+AbDXqD18v3pA+MxBuZWYSAAI1iAAP0AqvuqTtWw7Dq74fGW/CA9kAG4VW0rd9aILO3hRsguwSQeQ1rvpgfyjPW+IuXzPyjKRplAEADoABS8SxJa5mOucktGxJOulaTH4qzhsIbFu9avXLpIuZLbwg5AXHUC5OmsSpXwmCZy1m4RpMjl5VmUd2gImZAniA1Pyoa22g1OadvKvQVwFu1wq4HuBbt57XgdMwzWVLkIVHgLd9b1jTUTB0wuNwT2GhlhgoJn8wYAqQeYIIIOxBrPGkdYmO1STpy+dAo8aKZ9NKnLZlCkQN6ciAbVqEaVMD2yO4pmTSET+9KldJ51Eelao10LbSpMoNR2jqfSiba0EtnOVodbGldS0taMBgFMyTSo1KN6QEkwya0VFRYZalmq8a9pNP8hHilyVxFcDTBZ2SpsJxO5ZLd07JmXK2UlSVJBIJHLQVDNDkyTSsjpBRpcXdsXrCv35t3LdsL3LW2IZhuUdZAzGWOYDUnU1nw1NqbB2M9xV/mMfOp+zdl+3aybKoLYW4LYsNekkm0CfCF2UkHKTOoEaSZGXidu1buJZU57qlHutAOQkFlRQTEwJJJJGmkmR8TgFAQgFQzKmpDGQAHO/808uXSo2woyyOSM3qRfNsemhHyrjcW7oXsqotY2w5fKgu2i5JgBRcVjPlpPtV8O0NqxZuIL14vcNthkUILRRnaBcLEmc24WqPuFFrNzzNsWkKFWGK5Phkn+8VJgsHbuWyxI5Trqvi1gR4jl6TE611NDeSb7HcfxNr8Hh0S4rt3mIuMoLEoHFhVDSo8U2228jzoPgHH1sLdS5aF1LgSVLMviRsyGV1jVgRpIY6ihb2DBJjT3kfPn60mE4ZmYgmBE5z8CRGtzSQvKRrJGh2Od2bJL3GbZxDYjEKbtwkNk0S1I+ENBnIIAyKF0ESKz/ABfij4m8964czuxZj5k9OXpU3GrOS6VE6ADxRJ0300g7jU6Eamm8KsK91FbRSwnzE7COZ296Yro7QT2fx9u0bi30Zrd1MhKEC4njRwyyIOqAFTuCdRvVkuB4Zv3+LPl+Hsgz69/FVmJwSTbjTNkUjvJ8RYF9Mv5c2XcfDz1o/GcItracpGZANy+v8MEmZiSWkD/btBrW2c6RnbjQTG1aPhWNwz2FtX3u2ijMwa2iXVbNGrKXQhhETJ0jQRrVthECuWBJRLbwSyzndAJHKVadOo5VLgeGW3sFsrFlJLNrlVSAqbf7mkiJgH0opAcibjdvBqq/h7t240+LvLK21A5RFxiTNUh8hVnZwNs3mUFMua5ElyQq5iIgwZAGpNDYsLm8GUKYMKXIHlLAEnn019hwDUYDtLdfC27C4sWQguI63WbKUY6QcraASuXQiNJnQDtbxW1dNi1ZbvBYsraN3KV7xs7uSoOoUF4E6wNhWeZeVMsWYnziiZJQtO7vrXAUvKgEgFqmFCJNThaXJRsFENseKrBF0oa0utPOInSuZyQ8mupmauoGgkNUwoUtrRCGpzTD7Oi0s00GBXCrlpURv7FO9LNMFOomTiagSpbh0NRJSMr6QUSCpbDEGV0I13A2PnpUdcKSEJBuaa7EH4l3ERz1iB8q69ibsEZiZEEF12zBuv8AMAaHJpMLg2vPlSNAzEkgAKqlmMnyBorbCnWyEd5yMalpDrOYgAmZnYCk7110neNiD8JkQRtB10q1bsbiASMokGB4h4z3Xewn8x7uG9xzIFC2+AXWW0ygML7tbQAgkupUERy+NfnTROyW7g3C58+YtlOxJJeD89a7Eg22ytrMQVnKfTrr+lSYjguJlUMuGVnWHzKVtllYjWNMrD/sTFY4NeuXChBD5XfxmCVRWZt+gRv/AJoOKGKcl0B8d4SQ4OYHMCBAP5VkjXTmNB10mg7HD2V2h1Btr3mblyI1OgJ5TVjc4ZirpDWw7AnKCG/MFDMBr0IJoNeHXzZF4N4GuLZ+PXOFzKCPIHQ0fgqRBfN1bYIZRkJ8MLmQqZOy+Eyi7kEmN9aHTFXWXLmOXTSVUQFygcuX996PxnZK+jKJt3c+cgWryXdbay5OUmIBOvr0oXE8JuW2VXQguAyj+YEkAjrqD8q1VAbs5Lt4bNGij4reyxl9Yyr8qaveDYx/zXTxBtNdPEoOnSiU7O3yJFtohzPlbnOfbKZ9KCvYdkMMCDAOvQiQfkQfeuOJV7wMWkZjmBJZCTmBB3O8E671AykaH9Qf0psUsUDji1Nt04im264JIa59qQCnNtQOIwKdSUorjh9remOkMafb3pMTofauORG7a11culdXBJ3apcNckihmaAajwVwtt1pSXybkaIiuiglvMNzUoxBp6yxJXjZOFpahGIpwvitqcfsxwYt7amLXXXBiKVanyO5AHVxauriKwEZdfSpeC4xLV0PcQuonwqyqZ5GWVhodYIND34ApmGxRQyAp/qUMPka3EzJ0jXWe2MHMlq4ct1ryF3zt3j2RbbvGyjNqqtoBtHOQFgu0Bt28Nkttmw9570kyrSbZyxGkd0NZ5mheG9qGsrlVVPjz7sNYiIBAiibXbS4oACJAjkeRkc+pM9dtqYYsITtaQUFu14LaXFhpYxccux0jUSI81Bpw7RZsa97umIZb6gAkNlvLcUFicw0F3YaaD1qrwnaV0nwoZQpooUwY3yRm0EeKd6lPbXK+ZkUFlC6ZgIAtjkdP/WPmfKOb0ahtpBWA4/3DLb7p2CF7jZRrme2qKPIDJqfM9NaC/wATjBCwbbAm934eYB8HdwFjyOs8qtV7cNavXLiord6Lesn8oIEH3+lV3E+1ZurbVraxbIIHWFUR6eEn/kfKAui2iTAcfBvK4tOLdrDtYyrqcxsujuSRGty4znTSYoi5xoficLeFt8thbYIYDxZLjMSIAHOPUVQcP47dW26A+G4+ZtBJ30J6GfoKtW7XXczsoVS6lNPygmTEyZnmT+gjTZmiwtdpLaW7aFXJS3irYbwgHvhcCmCJ0zideVUfG8et1reUaJat25O5KjU/MkegFSY3jrXBbBRB3YCjwzIGwMyDz+es0Bib5cyQB/SAo+QoWGiCKQ06o7lANDs1Nt0zLT7dEA+K56Sa5hQCcKdTYpwFAI9KTFLsfKnIKZjW2ogIFrqktLpXVxxJf+E+9JwyurqyvxOl2WBpVpa6lgFpK6uonHCp1rq6uFTHUopa6uMAuLqEV1dTY9Cp9jhThXV1EyxRQPEdxXV1E3DsivbL/SPvUN3aurqwi74G2NqIWkrqIB5pK6uoBEphpa6uARnaltbUtdROJK59qSuoBGCpVrq6iwIkSocXuvpXV1BHM5a6urqJ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075"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123" y="1154318"/>
            <a:ext cx="4876389" cy="362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371078" y="6237674"/>
            <a:ext cx="8368481" cy="369332"/>
          </a:xfrm>
          <a:prstGeom prst="rect">
            <a:avLst/>
          </a:prstGeom>
        </p:spPr>
        <p:txBody>
          <a:bodyPr wrap="square">
            <a:spAutoFit/>
          </a:bodyPr>
          <a:lstStyle/>
          <a:p>
            <a:r>
              <a:rPr lang="en-US" altLang="ja-JP" dirty="0" smtClean="0"/>
              <a:t>http://www.dailymotion.com/video/xwurpt_yyyyyyyyyy-yy_creation#.UX8PvbWnox5</a:t>
            </a:r>
            <a:endParaRPr lang="ja-JP" altLang="en-US" dirty="0"/>
          </a:p>
        </p:txBody>
      </p:sp>
      <p:sp>
        <p:nvSpPr>
          <p:cNvPr id="6" name="正方形/長方形 5"/>
          <p:cNvSpPr/>
          <p:nvPr/>
        </p:nvSpPr>
        <p:spPr>
          <a:xfrm>
            <a:off x="371078" y="5868342"/>
            <a:ext cx="8189368" cy="369332"/>
          </a:xfrm>
          <a:prstGeom prst="rect">
            <a:avLst/>
          </a:prstGeom>
        </p:spPr>
        <p:txBody>
          <a:bodyPr wrap="square">
            <a:spAutoFit/>
          </a:bodyPr>
          <a:lstStyle/>
          <a:p>
            <a:r>
              <a:rPr lang="en-US" altLang="ja-JP" dirty="0" smtClean="0"/>
              <a:t>http://www.dailymotion.com/video/xwudlv_yyyyyyyyyy-yy_creation#.UX8P5bWnox4</a:t>
            </a:r>
            <a:endParaRPr lang="ja-JP" altLang="en-US" dirty="0"/>
          </a:p>
        </p:txBody>
      </p:sp>
      <p:sp>
        <p:nvSpPr>
          <p:cNvPr id="2" name="正方形/長方形 1"/>
          <p:cNvSpPr/>
          <p:nvPr/>
        </p:nvSpPr>
        <p:spPr>
          <a:xfrm>
            <a:off x="460375" y="5062797"/>
            <a:ext cx="5875313" cy="369332"/>
          </a:xfrm>
          <a:prstGeom prst="rect">
            <a:avLst/>
          </a:prstGeom>
        </p:spPr>
        <p:txBody>
          <a:bodyPr wrap="square">
            <a:spAutoFit/>
          </a:bodyPr>
          <a:lstStyle/>
          <a:p>
            <a:r>
              <a:rPr lang="ja-JP" altLang="en-US" dirty="0" smtClean="0"/>
              <a:t>予告編　</a:t>
            </a:r>
            <a:r>
              <a:rPr lang="en-US" altLang="ja-JP" dirty="0" smtClean="0"/>
              <a:t>http</a:t>
            </a:r>
            <a:r>
              <a:rPr lang="en-US" altLang="ja-JP" dirty="0"/>
              <a:t>://www.youtube.com/watch?v=V0fpQFpgJYk</a:t>
            </a:r>
            <a:endParaRPr lang="ja-JP" altLang="en-US" dirty="0"/>
          </a:p>
        </p:txBody>
      </p:sp>
      <p:sp>
        <p:nvSpPr>
          <p:cNvPr id="7" name="正方形/長方形 6"/>
          <p:cNvSpPr/>
          <p:nvPr/>
        </p:nvSpPr>
        <p:spPr>
          <a:xfrm>
            <a:off x="460374" y="5502796"/>
            <a:ext cx="8000058" cy="369332"/>
          </a:xfrm>
          <a:prstGeom prst="rect">
            <a:avLst/>
          </a:prstGeom>
        </p:spPr>
        <p:txBody>
          <a:bodyPr wrap="square">
            <a:spAutoFit/>
          </a:bodyPr>
          <a:lstStyle/>
          <a:p>
            <a:r>
              <a:rPr lang="ja-JP" altLang="en-US" dirty="0" smtClean="0"/>
              <a:t>放送基金文化賞受賞スピーチ　　</a:t>
            </a:r>
            <a:r>
              <a:rPr lang="en-US" altLang="ja-JP" dirty="0" smtClean="0"/>
              <a:t>http</a:t>
            </a:r>
            <a:r>
              <a:rPr lang="en-US" altLang="ja-JP" dirty="0"/>
              <a:t>://www.youtube.com/watch?v=V0fpQFpgJYk</a:t>
            </a:r>
            <a:endParaRPr lang="ja-JP" altLang="en-US" dirty="0"/>
          </a:p>
        </p:txBody>
      </p:sp>
      <p:sp>
        <p:nvSpPr>
          <p:cNvPr id="8" name="正方形/長方形 7"/>
          <p:cNvSpPr/>
          <p:nvPr/>
        </p:nvSpPr>
        <p:spPr>
          <a:xfrm>
            <a:off x="1522746" y="378524"/>
            <a:ext cx="5875313" cy="584775"/>
          </a:xfrm>
          <a:prstGeom prst="rect">
            <a:avLst/>
          </a:prstGeom>
        </p:spPr>
        <p:txBody>
          <a:bodyPr wrap="square">
            <a:spAutoFit/>
          </a:bodyPr>
          <a:lstStyle/>
          <a:p>
            <a:pPr algn="ctr"/>
            <a:r>
              <a:rPr lang="ja-JP" altLang="en-US" sz="3200" dirty="0" smtClean="0"/>
              <a:t>語り、そして、リカバリーする</a:t>
            </a:r>
            <a:endParaRPr lang="ja-JP" altLang="en-US" sz="3200" dirty="0"/>
          </a:p>
        </p:txBody>
      </p:sp>
    </p:spTree>
    <p:extLst>
      <p:ext uri="{BB962C8B-B14F-4D97-AF65-F5344CB8AC3E}">
        <p14:creationId xmlns:p14="http://schemas.microsoft.com/office/powerpoint/2010/main" val="760150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404664"/>
            <a:ext cx="8784976" cy="6264696"/>
          </a:xfrm>
        </p:spPr>
        <p:txBody>
          <a:bodyPr anchor="ctr">
            <a:normAutofit fontScale="55000" lnSpcReduction="20000"/>
          </a:bodyPr>
          <a:lstStyle/>
          <a:p>
            <a:r>
              <a:rPr lang="ja-JP" altLang="en-US" dirty="0" smtClean="0"/>
              <a:t>ＮＨＫ</a:t>
            </a:r>
            <a:r>
              <a:rPr lang="ja-JP" altLang="en-US" dirty="0"/>
              <a:t>大阪放送局　京田　光広</a:t>
            </a:r>
          </a:p>
          <a:p>
            <a:pPr lvl="1"/>
            <a:r>
              <a:rPr lang="ja-JP" altLang="en-US" dirty="0" smtClean="0"/>
              <a:t>このドラマ</a:t>
            </a:r>
            <a:r>
              <a:rPr lang="ja-JP" altLang="en-US" dirty="0"/>
              <a:t>ができるまでには、</a:t>
            </a:r>
            <a:r>
              <a:rPr lang="en-US" altLang="ja-JP" dirty="0"/>
              <a:t>3</a:t>
            </a:r>
            <a:r>
              <a:rPr lang="ja-JP" altLang="en-US" dirty="0"/>
              <a:t>年以上の時間がかかっています。スタートは、当時の放送部長、制作部長の一言でした。彼は震災でお母さんを亡くされたご遺族でした。東京から大阪に転勤になった私に、“なんとか神戸の人々の思い</a:t>
            </a:r>
            <a:r>
              <a:rPr lang="en-US" altLang="ja-JP" dirty="0"/>
              <a:t>――</a:t>
            </a:r>
            <a:r>
              <a:rPr lang="ja-JP" altLang="en-US" dirty="0"/>
              <a:t>非常に複雑で、一口ではいえない、そういう思いをすくいとるような、表現をしてほしい”と。この言葉を胸に、大阪局の総力を結集して積み上げたものだと思います。そして、もう一つ、忘れてはならないのが、一人の若者との出会いでした。</a:t>
            </a:r>
            <a:r>
              <a:rPr lang="en-US" altLang="ja-JP" dirty="0"/>
              <a:t>15</a:t>
            </a:r>
            <a:r>
              <a:rPr lang="ja-JP" altLang="en-US" dirty="0"/>
              <a:t>年前、小学校４年の時に神戸で震災を体験した森山未來さんです。今回、まさか彼が受けてくれるとは、正直思っていませんでした。次は、佐藤江梨子さんです。佐藤さんは、中学１年生で、同じ東灘区で震災を体験されています。ドラマの中で、勇治が</a:t>
            </a:r>
            <a:r>
              <a:rPr lang="en-US" altLang="ja-JP" dirty="0"/>
              <a:t>『</a:t>
            </a:r>
            <a:r>
              <a:rPr lang="ja-JP" altLang="en-US" dirty="0"/>
              <a:t>中一やったら、もっと</a:t>
            </a:r>
            <a:r>
              <a:rPr lang="ja-JP" altLang="en-US" dirty="0" smtClean="0"/>
              <a:t>いろんなこと</a:t>
            </a:r>
            <a:r>
              <a:rPr lang="ja-JP" altLang="en-US" dirty="0"/>
              <a:t>が見えていたでしょうね～。</a:t>
            </a:r>
            <a:r>
              <a:rPr lang="en-US" altLang="ja-JP" dirty="0"/>
              <a:t>』</a:t>
            </a:r>
            <a:r>
              <a:rPr lang="ja-JP" altLang="en-US" dirty="0"/>
              <a:t>というセリフがありますが、実はもっと大きな心のハードルがあったように思っていますが、それを外には出さず、この作品に飛び込んでくれて、素晴らしいものにしてくれました。本当に、彼ら、神戸に生まれたその街のこどもと、神戸の人々、神戸の街が、作り出した作品だと思います。こういう賞を受け、この作品がいろんな人の心に希望の灯りをともせるようになればいいなと思っています</a:t>
            </a:r>
            <a:r>
              <a:rPr lang="ja-JP" altLang="en-US" dirty="0" smtClean="0"/>
              <a:t>。</a:t>
            </a:r>
            <a:endParaRPr lang="ja-JP" altLang="en-US" dirty="0"/>
          </a:p>
          <a:p>
            <a:r>
              <a:rPr lang="ja-JP" altLang="en-US" dirty="0"/>
              <a:t>佐藤　江梨子（出演者）</a:t>
            </a:r>
          </a:p>
          <a:p>
            <a:pPr lvl="1"/>
            <a:r>
              <a:rPr lang="ja-JP" altLang="en-US" dirty="0" smtClean="0"/>
              <a:t>ごめんなさい</a:t>
            </a:r>
            <a:r>
              <a:rPr lang="ja-JP" altLang="en-US" dirty="0"/>
              <a:t>。空気読めないくらい派手な格好でここに来てしまって（笑）。受賞作は、真面目な作品なんです。さきほど京田さんがおっしゃった言葉に</a:t>
            </a:r>
            <a:r>
              <a:rPr lang="en-US" altLang="ja-JP" dirty="0"/>
              <a:t>……</a:t>
            </a:r>
            <a:r>
              <a:rPr lang="ja-JP" altLang="en-US" dirty="0" err="1"/>
              <a:t>。</a:t>
            </a:r>
            <a:r>
              <a:rPr lang="ja-JP" altLang="en-US" dirty="0"/>
              <a:t>今日はもう絶対に泣かないぞと思ったんですけど。すごくこの作品に出られて、良かったなと思います。そして、ドラマっていうのは視聴率が大事なのかもしれないし、そうじゃないのかもしれないんですけど、ともかく、 これを選んでくださったみなさん、本当にどうもありがとうございます。	</a:t>
            </a:r>
          </a:p>
          <a:p>
            <a:r>
              <a:rPr lang="ja-JP" altLang="en-US" dirty="0"/>
              <a:t>森山　未來（出演者）</a:t>
            </a:r>
          </a:p>
          <a:p>
            <a:pPr lvl="1"/>
            <a:r>
              <a:rPr lang="ja-JP" altLang="en-US" dirty="0" smtClean="0"/>
              <a:t>この</a:t>
            </a:r>
            <a:r>
              <a:rPr lang="ja-JP" altLang="en-US" dirty="0"/>
              <a:t>ドラマは、１月</a:t>
            </a:r>
            <a:r>
              <a:rPr lang="en-US" altLang="ja-JP" dirty="0"/>
              <a:t>17</a:t>
            </a:r>
            <a:r>
              <a:rPr lang="ja-JP" altLang="en-US" dirty="0"/>
              <a:t>日の慰霊祭の前日に、たまたま神戸に降り立った、震災を経験した男女が出会って、夜通し神戸を歩き、最後に慰霊祭にたどりつくというお話です。なので、夜中の神戸を歩く暗闇での撮影が続いて、佐藤江梨子ちゃんも、脚本家の渡辺あやさん</a:t>
            </a:r>
            <a:r>
              <a:rPr lang="ja-JP" altLang="en-US" dirty="0" err="1"/>
              <a:t>も</a:t>
            </a:r>
            <a:r>
              <a:rPr lang="ja-JP" altLang="en-US" dirty="0"/>
              <a:t>、京田さんも、みんなあの震災になんらかのかかわりをもった人間ですから、“やっぱり神戸の人間だったら、この真っ暗な情景というのを、恐れずに、照明をたいたりしなくても伝わるんだと思いますよ”って言ったんです。こうやって評価してもらえたことはとても嬉しいです。ほんとに。江梨ちゃん、スタッフのみなさん、見てくださった人たちに、感謝したいと思います。</a:t>
            </a:r>
            <a:endParaRPr kumimoji="1" lang="ja-JP" altLang="en-US" dirty="0"/>
          </a:p>
        </p:txBody>
      </p:sp>
    </p:spTree>
    <p:extLst>
      <p:ext uri="{BB962C8B-B14F-4D97-AF65-F5344CB8AC3E}">
        <p14:creationId xmlns:p14="http://schemas.microsoft.com/office/powerpoint/2010/main" val="520946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ja-JP" altLang="en-US" dirty="0" smtClean="0"/>
              <a:t>最後に</a:t>
            </a:r>
            <a:r>
              <a:rPr kumimoji="1" lang="en-US" altLang="ja-JP" dirty="0" smtClean="0"/>
              <a:t/>
            </a:r>
            <a:br>
              <a:rPr kumimoji="1" lang="en-US" altLang="ja-JP" dirty="0" smtClean="0"/>
            </a:br>
            <a:r>
              <a:rPr lang="en-US" altLang="ja-JP" dirty="0"/>
              <a:t/>
            </a:r>
            <a:br>
              <a:rPr lang="en-US" altLang="ja-JP" dirty="0"/>
            </a:br>
            <a:r>
              <a:rPr lang="ja-JP" altLang="en-US" dirty="0" smtClean="0"/>
              <a:t>人類が発明した</a:t>
            </a:r>
            <a:r>
              <a:rPr lang="en-US" altLang="ja-JP" dirty="0" smtClean="0"/>
              <a:t/>
            </a:r>
            <a:br>
              <a:rPr lang="en-US" altLang="ja-JP" dirty="0" smtClean="0"/>
            </a:br>
            <a:r>
              <a:rPr kumimoji="1" lang="ja-JP" altLang="en-US" dirty="0" smtClean="0"/>
              <a:t>リカバリーを</a:t>
            </a:r>
            <a:r>
              <a:rPr kumimoji="1" lang="ja-JP" altLang="en-US" dirty="0" smtClean="0"/>
              <a:t>支える</a:t>
            </a:r>
            <a:r>
              <a:rPr kumimoji="1" lang="en-US" altLang="ja-JP" dirty="0" smtClean="0"/>
              <a:t/>
            </a:r>
            <a:br>
              <a:rPr kumimoji="1" lang="en-US" altLang="ja-JP" dirty="0" smtClean="0"/>
            </a:br>
            <a:r>
              <a:rPr kumimoji="1" lang="ja-JP" altLang="en-US" dirty="0" smtClean="0"/>
              <a:t>最も強力な概念は</a:t>
            </a:r>
            <a:r>
              <a:rPr kumimoji="1" lang="en-US" altLang="ja-JP" dirty="0" smtClean="0"/>
              <a:t/>
            </a:r>
            <a:br>
              <a:rPr kumimoji="1" lang="en-US" altLang="ja-JP" dirty="0" smtClean="0"/>
            </a:br>
            <a:r>
              <a:rPr lang="en-US" altLang="ja-JP" dirty="0"/>
              <a:t/>
            </a:r>
            <a:br>
              <a:rPr lang="en-US" altLang="ja-JP" dirty="0"/>
            </a:br>
            <a:r>
              <a:rPr lang="ja-JP" altLang="en-US" dirty="0" smtClean="0"/>
              <a:t>おそらく</a:t>
            </a:r>
            <a:r>
              <a:rPr lang="ja-JP" altLang="en-US" dirty="0" smtClean="0"/>
              <a:t>「</a:t>
            </a:r>
            <a:r>
              <a:rPr lang="ja-JP" altLang="en-US" dirty="0" smtClean="0"/>
              <a:t>人権</a:t>
            </a:r>
            <a:r>
              <a:rPr lang="ja-JP" altLang="en-US" dirty="0" smtClean="0"/>
              <a:t>」</a:t>
            </a:r>
            <a:endParaRPr kumimoji="1" lang="ja-JP" altLang="en-US" dirty="0"/>
          </a:p>
        </p:txBody>
      </p:sp>
    </p:spTree>
    <p:extLst>
      <p:ext uri="{BB962C8B-B14F-4D97-AF65-F5344CB8AC3E}">
        <p14:creationId xmlns:p14="http://schemas.microsoft.com/office/powerpoint/2010/main" val="30452729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rtlCol="0">
            <a:normAutofit fontScale="92500" lnSpcReduction="20000"/>
          </a:bodyPr>
          <a:lstStyle/>
          <a:p>
            <a:pPr marL="274320" indent="-274320" eaLnBrk="1" fontAlgn="auto" hangingPunct="1">
              <a:spcAft>
                <a:spcPts val="0"/>
              </a:spcAft>
              <a:defRPr/>
            </a:pPr>
            <a:r>
              <a:rPr lang="ja-JP" altLang="en-US" dirty="0"/>
              <a:t>私たちは、新たな、不安定性が現れるこの時代にあって、若者が、新たな社会関係のかたち、すなわち、連帯を表明する新たな方法や、異質性と対応しそのうちに豊かさを見出す新たな方法を創造することを期待する。</a:t>
            </a:r>
          </a:p>
          <a:p>
            <a:pPr marL="274320" indent="-274320" eaLnBrk="1" fontAlgn="auto" hangingPunct="1">
              <a:spcAft>
                <a:spcPts val="0"/>
              </a:spcAft>
              <a:defRPr/>
            </a:pPr>
            <a:endParaRPr lang="ja-JP" altLang="en-US" dirty="0"/>
          </a:p>
          <a:p>
            <a:pPr marL="274320" indent="-274320" eaLnBrk="1" fontAlgn="auto" hangingPunct="1">
              <a:spcAft>
                <a:spcPts val="0"/>
              </a:spcAft>
              <a:defRPr/>
            </a:pPr>
            <a:r>
              <a:rPr lang="ja-JP" altLang="en-US" dirty="0"/>
              <a:t>より複雑化する社会的・経済的状況にもかかわらず、若者には十分に適応する用意が</a:t>
            </a:r>
            <a:r>
              <a:rPr lang="ja-JP" altLang="en-US" dirty="0" smtClean="0"/>
              <a:t>ある。若者</a:t>
            </a:r>
            <a:r>
              <a:rPr lang="ja-JP" altLang="en-US" dirty="0"/>
              <a:t>を、私たちの社会の「一員」とすることで、この変化の過程を促進することは、各国およびヨーロッパレベルの政治家の責任である。</a:t>
            </a:r>
          </a:p>
          <a:p>
            <a:pPr marL="274320" indent="-274320" eaLnBrk="1" fontAlgn="auto" hangingPunct="1">
              <a:spcAft>
                <a:spcPts val="0"/>
              </a:spcAft>
              <a:defRPr/>
            </a:pPr>
            <a:endParaRPr lang="ja-JP" altLang="en-US" dirty="0"/>
          </a:p>
        </p:txBody>
      </p:sp>
      <p:sp>
        <p:nvSpPr>
          <p:cNvPr id="22531"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376278B-C807-4B20-8448-6ED574C626B4}" type="slidenum">
              <a:rPr lang="en-US" altLang="ja-JP" smtClean="0">
                <a:solidFill>
                  <a:schemeClr val="tx2"/>
                </a:solidFill>
              </a:rPr>
              <a:pPr eaLnBrk="1" hangingPunct="1"/>
              <a:t>57</a:t>
            </a:fld>
            <a:endParaRPr lang="en-US" altLang="ja-JP" smtClean="0">
              <a:solidFill>
                <a:schemeClr val="tx2"/>
              </a:solidFill>
            </a:endParaRPr>
          </a:p>
        </p:txBody>
      </p:sp>
      <p:sp>
        <p:nvSpPr>
          <p:cNvPr id="22532" name="タイトル 3"/>
          <p:cNvSpPr>
            <a:spLocks noGrp="1"/>
          </p:cNvSpPr>
          <p:nvPr>
            <p:ph type="title"/>
          </p:nvPr>
        </p:nvSpPr>
        <p:spPr/>
        <p:txBody>
          <a:bodyPr/>
          <a:lstStyle/>
          <a:p>
            <a:pPr eaLnBrk="1" hangingPunct="1"/>
            <a:r>
              <a:rPr lang="ja-JP" altLang="en-US" smtClean="0"/>
              <a:t>ヨーロッパ若者白書</a:t>
            </a:r>
          </a:p>
        </p:txBody>
      </p:sp>
    </p:spTree>
    <p:extLst>
      <p:ext uri="{BB962C8B-B14F-4D97-AF65-F5344CB8AC3E}">
        <p14:creationId xmlns:p14="http://schemas.microsoft.com/office/powerpoint/2010/main" val="3533342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rtlCol="0">
            <a:normAutofit fontScale="85000" lnSpcReduction="10000"/>
          </a:bodyPr>
          <a:lstStyle/>
          <a:p>
            <a:pPr marL="274320" indent="-274320" eaLnBrk="1" fontAlgn="auto" hangingPunct="1">
              <a:spcAft>
                <a:spcPts val="0"/>
              </a:spcAft>
              <a:defRPr/>
            </a:pPr>
            <a:r>
              <a:rPr lang="en-US" altLang="ja-JP" dirty="0"/>
              <a:t>1</a:t>
            </a:r>
            <a:r>
              <a:rPr lang="ja-JP" altLang="en-US" dirty="0"/>
              <a:t>　締約国は、自己の意見を形成する能力のある児童がその児童に影響を及ぼすすべての事項について自由に自己の意見を表明する権利を確保する。この場合において、児童の意見は、その児童の年齢及び成熟度に従って相応に考慮されるものとする。</a:t>
            </a:r>
          </a:p>
          <a:p>
            <a:pPr marL="274320" indent="-274320" eaLnBrk="1" fontAlgn="auto" hangingPunct="1">
              <a:spcAft>
                <a:spcPts val="0"/>
              </a:spcAft>
              <a:defRPr/>
            </a:pPr>
            <a:endParaRPr lang="ja-JP" altLang="en-US" dirty="0"/>
          </a:p>
          <a:p>
            <a:pPr marL="274320" indent="-274320" eaLnBrk="1" fontAlgn="auto" hangingPunct="1">
              <a:spcAft>
                <a:spcPts val="0"/>
              </a:spcAft>
              <a:defRPr/>
            </a:pPr>
            <a:r>
              <a:rPr lang="en-US" altLang="ja-JP" dirty="0"/>
              <a:t>2</a:t>
            </a:r>
            <a:r>
              <a:rPr lang="ja-JP" altLang="en-US" dirty="0"/>
              <a:t>　このため、児童は、特に、自己に影響を及ぼすあらゆる司法上及び行政上の手続において、国内法の手続規則に合致する方法により直接に又は代理人若しくは適当な団体を通じて聴取される機会を与えられる。</a:t>
            </a:r>
          </a:p>
          <a:p>
            <a:pPr marL="274320" indent="-274320" eaLnBrk="1" fontAlgn="auto" hangingPunct="1">
              <a:spcAft>
                <a:spcPts val="0"/>
              </a:spcAft>
              <a:defRPr/>
            </a:pPr>
            <a:endParaRPr lang="ja-JP" altLang="en-US" dirty="0"/>
          </a:p>
        </p:txBody>
      </p:sp>
      <p:sp>
        <p:nvSpPr>
          <p:cNvPr id="74755"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0694CD8-7DAB-4A12-85F3-5727CE4A6791}" type="slidenum">
              <a:rPr lang="en-US" altLang="ja-JP" smtClean="0">
                <a:solidFill>
                  <a:schemeClr val="tx2"/>
                </a:solidFill>
              </a:rPr>
              <a:pPr eaLnBrk="1" hangingPunct="1"/>
              <a:t>58</a:t>
            </a:fld>
            <a:endParaRPr lang="en-US" altLang="ja-JP" smtClean="0">
              <a:solidFill>
                <a:schemeClr val="tx2"/>
              </a:solidFill>
            </a:endParaRPr>
          </a:p>
        </p:txBody>
      </p:sp>
      <p:sp>
        <p:nvSpPr>
          <p:cNvPr id="74756" name="タイトル 3"/>
          <p:cNvSpPr>
            <a:spLocks noGrp="1"/>
          </p:cNvSpPr>
          <p:nvPr>
            <p:ph type="title"/>
          </p:nvPr>
        </p:nvSpPr>
        <p:spPr/>
        <p:txBody>
          <a:bodyPr/>
          <a:lstStyle/>
          <a:p>
            <a:pPr eaLnBrk="1" hangingPunct="1"/>
            <a:r>
              <a:rPr lang="ja-JP" altLang="en-US" dirty="0" smtClean="0"/>
              <a:t>児童の権利条約第</a:t>
            </a:r>
            <a:r>
              <a:rPr lang="en-US" altLang="ja-JP" dirty="0" smtClean="0"/>
              <a:t>12</a:t>
            </a:r>
            <a:r>
              <a:rPr lang="ja-JP" altLang="en-US" dirty="0" smtClean="0"/>
              <a:t>条</a:t>
            </a:r>
          </a:p>
        </p:txBody>
      </p:sp>
    </p:spTree>
    <p:extLst>
      <p:ext uri="{BB962C8B-B14F-4D97-AF65-F5344CB8AC3E}">
        <p14:creationId xmlns:p14="http://schemas.microsoft.com/office/powerpoint/2010/main" val="2210950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F7316A5-01E8-400D-A453-BAB9EDC4D6CE}" type="slidenum">
              <a:rPr lang="en-US" altLang="ja-JP" smtClean="0">
                <a:solidFill>
                  <a:schemeClr val="tx2"/>
                </a:solidFill>
              </a:rPr>
              <a:pPr eaLnBrk="1" hangingPunct="1"/>
              <a:t>59</a:t>
            </a:fld>
            <a:endParaRPr lang="en-US" altLang="ja-JP" smtClean="0">
              <a:solidFill>
                <a:schemeClr val="tx2"/>
              </a:solidFill>
            </a:endParaRPr>
          </a:p>
        </p:txBody>
      </p:sp>
      <p:sp>
        <p:nvSpPr>
          <p:cNvPr id="75780" name="タイトル 3"/>
          <p:cNvSpPr>
            <a:spLocks noGrp="1"/>
          </p:cNvSpPr>
          <p:nvPr>
            <p:ph type="title"/>
          </p:nvPr>
        </p:nvSpPr>
        <p:spPr>
          <a:xfrm>
            <a:off x="457200" y="1052736"/>
            <a:ext cx="8229600" cy="2808312"/>
          </a:xfrm>
        </p:spPr>
        <p:txBody>
          <a:bodyPr>
            <a:normAutofit/>
          </a:bodyPr>
          <a:lstStyle/>
          <a:p>
            <a:pPr algn="l"/>
            <a:r>
              <a:rPr lang="ja-JP" altLang="en-US" sz="3200" dirty="0" smtClean="0"/>
              <a:t>若者</a:t>
            </a:r>
            <a:r>
              <a:rPr lang="ja-JP" altLang="en-US" sz="3200" dirty="0"/>
              <a:t>は、地域や地方における、ユースワークと若者政策に関する事項の取り扱いに参加する機会を与えられなければならない。さらに、若者は、自らに関する事項について、その意見を聴かれなければならない</a:t>
            </a:r>
            <a:r>
              <a:rPr lang="ja-JP" altLang="en-US" sz="3200" dirty="0" smtClean="0"/>
              <a:t>。</a:t>
            </a:r>
            <a:endParaRPr lang="ja-JP" altLang="en-US" sz="4000" dirty="0" smtClean="0"/>
          </a:p>
        </p:txBody>
      </p:sp>
      <p:sp>
        <p:nvSpPr>
          <p:cNvPr id="2" name="正方形/長方形 1"/>
          <p:cNvSpPr/>
          <p:nvPr/>
        </p:nvSpPr>
        <p:spPr>
          <a:xfrm>
            <a:off x="539552" y="3861048"/>
            <a:ext cx="8280920" cy="2677656"/>
          </a:xfrm>
          <a:prstGeom prst="rect">
            <a:avLst/>
          </a:prstGeom>
        </p:spPr>
        <p:txBody>
          <a:bodyPr wrap="square">
            <a:spAutoFit/>
          </a:bodyPr>
          <a:lstStyle/>
          <a:p>
            <a:r>
              <a:rPr lang="en-US" altLang="ja-JP" sz="2800" dirty="0"/>
              <a:t>Section 8</a:t>
            </a:r>
          </a:p>
          <a:p>
            <a:r>
              <a:rPr lang="en-US" altLang="ja-JP" sz="2800" dirty="0"/>
              <a:t>Young people’s participation </a:t>
            </a:r>
          </a:p>
          <a:p>
            <a:r>
              <a:rPr lang="en-US" altLang="ja-JP" sz="2800" dirty="0"/>
              <a:t>1. Young people must be given opportunities to </a:t>
            </a:r>
            <a:r>
              <a:rPr lang="en-US" altLang="ja-JP" sz="2800" dirty="0" smtClean="0"/>
              <a:t>take part </a:t>
            </a:r>
            <a:r>
              <a:rPr lang="en-US" altLang="ja-JP" sz="2800" dirty="0"/>
              <a:t>in the handling of matters concerning local and </a:t>
            </a:r>
            <a:r>
              <a:rPr lang="en-US" altLang="ja-JP" sz="2800" dirty="0" smtClean="0"/>
              <a:t> regional </a:t>
            </a:r>
            <a:r>
              <a:rPr lang="en-US" altLang="ja-JP" sz="2800" dirty="0"/>
              <a:t>youth work and youth policy. Further, </a:t>
            </a:r>
            <a:r>
              <a:rPr lang="en-US" altLang="ja-JP" sz="2800" dirty="0" smtClean="0"/>
              <a:t>young people </a:t>
            </a:r>
            <a:r>
              <a:rPr lang="en-US" altLang="ja-JP" sz="2800" dirty="0"/>
              <a:t>shall be heard in matters concerning them.</a:t>
            </a:r>
            <a:endParaRPr lang="ja-JP" altLang="en-US" sz="2800" dirty="0"/>
          </a:p>
        </p:txBody>
      </p:sp>
      <p:sp>
        <p:nvSpPr>
          <p:cNvPr id="3" name="正方形/長方形 2"/>
          <p:cNvSpPr/>
          <p:nvPr/>
        </p:nvSpPr>
        <p:spPr>
          <a:xfrm>
            <a:off x="1475656" y="404664"/>
            <a:ext cx="6120680" cy="769441"/>
          </a:xfrm>
          <a:prstGeom prst="rect">
            <a:avLst/>
          </a:prstGeom>
        </p:spPr>
        <p:txBody>
          <a:bodyPr wrap="square">
            <a:spAutoFit/>
          </a:bodyPr>
          <a:lstStyle/>
          <a:p>
            <a:r>
              <a:rPr lang="ja-JP" altLang="en-US" sz="4400" dirty="0"/>
              <a:t>フィンランド若者法第</a:t>
            </a:r>
            <a:r>
              <a:rPr lang="en-US" altLang="ja-JP" sz="4400" dirty="0"/>
              <a:t>8</a:t>
            </a:r>
            <a:r>
              <a:rPr lang="ja-JP" altLang="en-US" sz="4400" dirty="0" smtClean="0"/>
              <a:t>条</a:t>
            </a:r>
            <a:endParaRPr lang="ja-JP" altLang="en-US" sz="4400" dirty="0"/>
          </a:p>
        </p:txBody>
      </p:sp>
    </p:spTree>
    <p:extLst>
      <p:ext uri="{BB962C8B-B14F-4D97-AF65-F5344CB8AC3E}">
        <p14:creationId xmlns:p14="http://schemas.microsoft.com/office/powerpoint/2010/main" val="1941766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95536" y="275012"/>
            <a:ext cx="8291533" cy="1569812"/>
          </a:xfrm>
          <a:noFill/>
        </p:spPr>
        <p:txBody>
          <a:bodyPr>
            <a:noAutofit/>
          </a:bodyPr>
          <a:lstStyle/>
          <a:p>
            <a:r>
              <a:rPr lang="en-US" altLang="ja-JP" sz="3600" dirty="0" smtClean="0"/>
              <a:t>20</a:t>
            </a:r>
            <a:r>
              <a:rPr lang="ja-JP" altLang="en-US" sz="3600" dirty="0" smtClean="0"/>
              <a:t>～</a:t>
            </a:r>
            <a:r>
              <a:rPr lang="en-US" altLang="ja-JP" sz="3600" dirty="0" smtClean="0"/>
              <a:t>24</a:t>
            </a:r>
            <a:r>
              <a:rPr lang="ja-JP" altLang="en-US" sz="3600" dirty="0" smtClean="0"/>
              <a:t>歳（在学中は除く）の正規雇用者率</a:t>
            </a:r>
            <a:r>
              <a:rPr lang="en-US" altLang="ja-JP" sz="3600" dirty="0" smtClean="0"/>
              <a:t/>
            </a:r>
            <a:br>
              <a:rPr lang="en-US" altLang="ja-JP" sz="3600" dirty="0" smtClean="0"/>
            </a:br>
            <a:r>
              <a:rPr lang="ja-JP" altLang="en-US" sz="2400" dirty="0" smtClean="0"/>
              <a:t>総務省統計局「就業基本調査」</a:t>
            </a:r>
            <a:endParaRPr lang="ja-JP" altLang="en-US" sz="2400" dirty="0"/>
          </a:p>
        </p:txBody>
      </p:sp>
      <p:sp>
        <p:nvSpPr>
          <p:cNvPr id="17411" name="スライド番号プレースホルダ 4"/>
          <p:cNvSpPr>
            <a:spLocks noGrp="1"/>
          </p:cNvSpPr>
          <p:nvPr>
            <p:ph type="sldNum" sz="quarter" idx="12"/>
          </p:nvPr>
        </p:nvSpPr>
        <p:spPr>
          <a:noFill/>
        </p:spPr>
        <p:txBody>
          <a:bodyPr/>
          <a:lstStyle/>
          <a:p>
            <a:fld id="{1F126A26-697A-4CB5-ADCB-E6E30097ADB6}" type="slidenum">
              <a:rPr lang="en-US" altLang="ja-JP" smtClean="0"/>
              <a:pPr/>
              <a:t>6</a:t>
            </a:fld>
            <a:endParaRPr lang="en-US" altLang="ja-JP" smtClean="0"/>
          </a:p>
        </p:txBody>
      </p:sp>
      <p:sp>
        <p:nvSpPr>
          <p:cNvPr id="17412" name="Rectangle 6"/>
          <p:cNvSpPr>
            <a:spLocks noChangeArrowheads="1"/>
          </p:cNvSpPr>
          <p:nvPr/>
        </p:nvSpPr>
        <p:spPr bwMode="auto">
          <a:xfrm>
            <a:off x="4519101" y="68840"/>
            <a:ext cx="105798" cy="276999"/>
          </a:xfrm>
          <a:prstGeom prst="rect">
            <a:avLst/>
          </a:prstGeom>
          <a:noFill/>
          <a:ln w="9525">
            <a:noFill/>
            <a:miter lim="800000"/>
            <a:headEnd/>
            <a:tailEnd/>
          </a:ln>
        </p:spPr>
        <p:txBody>
          <a:bodyPr wrap="none" lIns="0" tIns="0" rIns="0" bIns="0" anchor="ctr">
            <a:spAutoFit/>
          </a:bodyPr>
          <a:lstStyle/>
          <a:p>
            <a:pPr algn="ctr" eaLnBrk="0" fontAlgn="ctr" hangingPunct="0"/>
            <a:r>
              <a:rPr lang="ja-JP" altLang="en-GB"/>
              <a:t>  </a:t>
            </a:r>
            <a:endParaRPr lang="ja-JP" altLang="en-GB" sz="22500"/>
          </a:p>
        </p:txBody>
      </p:sp>
      <p:graphicFrame>
        <p:nvGraphicFramePr>
          <p:cNvPr id="2" name="表 1"/>
          <p:cNvGraphicFramePr>
            <a:graphicFrameLocks noGrp="1"/>
          </p:cNvGraphicFramePr>
          <p:nvPr>
            <p:extLst>
              <p:ext uri="{D42A27DB-BD31-4B8C-83A1-F6EECF244321}">
                <p14:modId xmlns:p14="http://schemas.microsoft.com/office/powerpoint/2010/main" val="2021690879"/>
              </p:ext>
            </p:extLst>
          </p:nvPr>
        </p:nvGraphicFramePr>
        <p:xfrm>
          <a:off x="971550" y="2060847"/>
          <a:ext cx="7200900" cy="4553395"/>
        </p:xfrm>
        <a:graphic>
          <a:graphicData uri="http://schemas.openxmlformats.org/drawingml/2006/table">
            <a:tbl>
              <a:tblPr firstRow="1" bandRow="1">
                <a:tableStyleId>{5C22544A-7EE6-4342-B048-85BDC9FD1C3A}</a:tableStyleId>
              </a:tblPr>
              <a:tblGrid>
                <a:gridCol w="1800225"/>
                <a:gridCol w="1800225"/>
                <a:gridCol w="1800225"/>
                <a:gridCol w="1800225"/>
              </a:tblGrid>
              <a:tr h="910679">
                <a:tc>
                  <a:txBody>
                    <a:bodyPr/>
                    <a:lstStyle/>
                    <a:p>
                      <a:pPr algn="ct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solidFill>
                            <a:schemeClr val="tx1"/>
                          </a:solidFill>
                        </a:rPr>
                        <a:t>1992</a:t>
                      </a:r>
                      <a:endParaRPr kumimoji="1" lang="ja-JP" altLang="en-US" sz="3600" dirty="0">
                        <a:solidFill>
                          <a:schemeClr val="tx1"/>
                        </a:solidFill>
                      </a:endParaRPr>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solidFill>
                            <a:schemeClr val="tx1"/>
                          </a:solidFill>
                        </a:rPr>
                        <a:t>2002</a:t>
                      </a:r>
                      <a:endParaRPr kumimoji="1" lang="ja-JP" altLang="en-US" sz="3600" dirty="0">
                        <a:solidFill>
                          <a:schemeClr val="tx1"/>
                        </a:solidFill>
                      </a:endParaRPr>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solidFill>
                            <a:schemeClr val="tx1"/>
                          </a:solidFill>
                        </a:rPr>
                        <a:t>2007</a:t>
                      </a:r>
                      <a:endParaRPr kumimoji="1" lang="ja-JP" altLang="en-US" sz="3600" dirty="0">
                        <a:solidFill>
                          <a:schemeClr val="tx1"/>
                        </a:solidFill>
                      </a:endParaRPr>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0679">
                <a:tc>
                  <a:txBody>
                    <a:bodyPr/>
                    <a:lstStyle/>
                    <a:p>
                      <a:pPr algn="ctr"/>
                      <a:r>
                        <a:rPr kumimoji="1" lang="ja-JP" altLang="en-US" sz="3600" dirty="0" smtClean="0"/>
                        <a:t>男・大卒</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92%</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72%</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75%</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0679">
                <a:tc>
                  <a:txBody>
                    <a:bodyPr/>
                    <a:lstStyle/>
                    <a:p>
                      <a:pPr algn="ctr"/>
                      <a:r>
                        <a:rPr kumimoji="1" lang="ja-JP" altLang="en-US" sz="3600" dirty="0" smtClean="0"/>
                        <a:t>男・高卒</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80%</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60%</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58%</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0679">
                <a:tc>
                  <a:txBody>
                    <a:bodyPr/>
                    <a:lstStyle/>
                    <a:p>
                      <a:pPr algn="ctr"/>
                      <a:r>
                        <a:rPr kumimoji="1" lang="ja-JP" altLang="en-US" sz="3600" dirty="0" smtClean="0"/>
                        <a:t>女・大卒</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80%</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63%</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71%</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0679">
                <a:tc>
                  <a:txBody>
                    <a:bodyPr/>
                    <a:lstStyle/>
                    <a:p>
                      <a:pPr algn="ctr"/>
                      <a:r>
                        <a:rPr kumimoji="1" lang="ja-JP" altLang="en-US" sz="3600" dirty="0" smtClean="0"/>
                        <a:t>女・高卒</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68%</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38%</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3600" dirty="0" smtClean="0"/>
                        <a:t>34%</a:t>
                      </a:r>
                      <a:endParaRPr kumimoji="1" lang="ja-JP" altLang="en-US" sz="3600" dirty="0"/>
                    </a:p>
                  </a:txBody>
                  <a:tcPr marL="91441" marR="91441"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47944038"/>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1772816"/>
            <a:ext cx="8229600" cy="4536504"/>
          </a:xfrm>
        </p:spPr>
        <p:txBody>
          <a:bodyPr>
            <a:normAutofit/>
          </a:bodyPr>
          <a:lstStyle/>
          <a:p>
            <a:pPr algn="l">
              <a:lnSpc>
                <a:spcPct val="90000"/>
              </a:lnSpc>
            </a:pPr>
            <a:r>
              <a:rPr lang="ja-JP" altLang="en-US" sz="3200" dirty="0" smtClean="0">
                <a:latin typeface="ＭＳ Ｐゴシック" pitchFamily="50" charset="-128"/>
                <a:ea typeface="ＭＳ Ｐゴシック" pitchFamily="50" charset="-128"/>
                <a:cs typeface="Meiryo UI" pitchFamily="50" charset="-128"/>
              </a:rPr>
              <a:t>自由</a:t>
            </a:r>
            <a:r>
              <a:rPr lang="ja-JP" altLang="en-US" sz="3200" dirty="0">
                <a:latin typeface="ＭＳ Ｐゴシック" pitchFamily="50" charset="-128"/>
                <a:ea typeface="ＭＳ Ｐゴシック" pitchFamily="50" charset="-128"/>
                <a:cs typeface="Meiryo UI" pitchFamily="50" charset="-128"/>
              </a:rPr>
              <a:t>が出現したのは・・・彼らが「挑戦者」となり、自らイニシアティブをとり、そのことによってそれと知ることも気づくこともなしに、</a:t>
            </a:r>
            <a:r>
              <a:rPr lang="ja-JP" altLang="en-US" sz="3200" u="sng" dirty="0">
                <a:latin typeface="ＭＳ Ｐゴシック" pitchFamily="50" charset="-128"/>
                <a:ea typeface="ＭＳ Ｐゴシック" pitchFamily="50" charset="-128"/>
                <a:cs typeface="Meiryo UI" pitchFamily="50" charset="-128"/>
              </a:rPr>
              <a:t>自由が姿を表すことのできる公共的空間を彼らの間に創造し始めた</a:t>
            </a:r>
            <a:r>
              <a:rPr lang="ja-JP" altLang="en-US" sz="3200" dirty="0">
                <a:latin typeface="ＭＳ Ｐゴシック" pitchFamily="50" charset="-128"/>
                <a:ea typeface="ＭＳ Ｐゴシック" pitchFamily="50" charset="-128"/>
                <a:cs typeface="Meiryo UI" pitchFamily="50" charset="-128"/>
              </a:rPr>
              <a:t>からである。「私たちが一緒に食事をとるたびに自由は食席に招かれている。</a:t>
            </a:r>
            <a:r>
              <a:rPr lang="ja-JP" altLang="en-US" sz="3200" u="sng" dirty="0">
                <a:latin typeface="ＭＳ Ｐゴシック" pitchFamily="50" charset="-128"/>
                <a:ea typeface="ＭＳ Ｐゴシック" pitchFamily="50" charset="-128"/>
                <a:cs typeface="Meiryo UI" pitchFamily="50" charset="-128"/>
              </a:rPr>
              <a:t>椅子は空いたままだが席は設けてある。</a:t>
            </a:r>
            <a:r>
              <a:rPr lang="ja-JP" altLang="en-US" sz="3200" dirty="0">
                <a:latin typeface="ＭＳ Ｐゴシック" pitchFamily="50" charset="-128"/>
                <a:ea typeface="ＭＳ Ｐゴシック" pitchFamily="50" charset="-128"/>
                <a:cs typeface="Meiryo UI" pitchFamily="50" charset="-128"/>
              </a:rPr>
              <a:t>」</a:t>
            </a:r>
            <a:br>
              <a:rPr lang="ja-JP" altLang="en-US" sz="3200" dirty="0">
                <a:latin typeface="ＭＳ Ｐゴシック" pitchFamily="50" charset="-128"/>
                <a:ea typeface="ＭＳ Ｐゴシック" pitchFamily="50" charset="-128"/>
                <a:cs typeface="Meiryo UI" pitchFamily="50" charset="-128"/>
              </a:rPr>
            </a:br>
            <a:r>
              <a:rPr lang="ja-JP" altLang="en-US" sz="2000" dirty="0">
                <a:latin typeface="ＭＳ Ｐゴシック" pitchFamily="50" charset="-128"/>
                <a:ea typeface="ＭＳ Ｐゴシック" pitchFamily="50" charset="-128"/>
                <a:cs typeface="Meiryo UI" pitchFamily="50" charset="-128"/>
              </a:rPr>
              <a:t>＊下線は、演者に</a:t>
            </a:r>
            <a:r>
              <a:rPr lang="ja-JP" altLang="en-US" sz="2000" dirty="0" smtClean="0">
                <a:latin typeface="ＭＳ Ｐゴシック" pitchFamily="50" charset="-128"/>
                <a:ea typeface="ＭＳ Ｐゴシック" pitchFamily="50" charset="-128"/>
                <a:cs typeface="Meiryo UI" pitchFamily="50" charset="-128"/>
              </a:rPr>
              <a:t>よる</a:t>
            </a:r>
            <a:endParaRPr lang="ja-JP" altLang="en-US" sz="2400" dirty="0" smtClean="0">
              <a:latin typeface="ＭＳ Ｐゴシック" pitchFamily="50" charset="-128"/>
              <a:ea typeface="ＭＳ Ｐゴシック" pitchFamily="50" charset="-128"/>
              <a:cs typeface="Meiryo UI" pitchFamily="50" charset="-128"/>
            </a:endParaRPr>
          </a:p>
        </p:txBody>
      </p:sp>
      <p:sp>
        <p:nvSpPr>
          <p:cNvPr id="2" name="正方形/長方形 1"/>
          <p:cNvSpPr/>
          <p:nvPr/>
        </p:nvSpPr>
        <p:spPr>
          <a:xfrm>
            <a:off x="2346027" y="708749"/>
            <a:ext cx="4697114" cy="707886"/>
          </a:xfrm>
          <a:prstGeom prst="rect">
            <a:avLst/>
          </a:prstGeom>
        </p:spPr>
        <p:txBody>
          <a:bodyPr wrap="square">
            <a:spAutoFit/>
          </a:bodyPr>
          <a:lstStyle/>
          <a:p>
            <a:pPr algn="ctr"/>
            <a:r>
              <a:rPr lang="ja-JP" altLang="en-US" sz="4000" dirty="0" smtClean="0">
                <a:solidFill>
                  <a:prstClr val="black"/>
                </a:solidFill>
                <a:latin typeface="ＭＳ Ｐゴシック" pitchFamily="50" charset="-128"/>
                <a:ea typeface="ＭＳ Ｐゴシック" pitchFamily="50" charset="-128"/>
                <a:cs typeface="Meiryo UI" pitchFamily="50" charset="-128"/>
              </a:rPr>
              <a:t>ハンナ</a:t>
            </a:r>
            <a:r>
              <a:rPr lang="ja-JP" altLang="en-US" sz="4000" dirty="0">
                <a:solidFill>
                  <a:prstClr val="black"/>
                </a:solidFill>
                <a:latin typeface="ＭＳ Ｐゴシック" pitchFamily="50" charset="-128"/>
                <a:ea typeface="ＭＳ Ｐゴシック" pitchFamily="50" charset="-128"/>
                <a:cs typeface="Meiryo UI" pitchFamily="50" charset="-128"/>
              </a:rPr>
              <a:t>・アーレント</a:t>
            </a:r>
            <a:endParaRPr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5249380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lstStyle/>
          <a:p>
            <a:r>
              <a:rPr kumimoji="1" lang="ja-JP" altLang="en-US" dirty="0" smtClean="0"/>
              <a:t>人権のストーリーを語ろう</a:t>
            </a:r>
            <a:r>
              <a:rPr kumimoji="1" lang="en-US" altLang="ja-JP" dirty="0" smtClean="0"/>
              <a:t/>
            </a:r>
            <a:br>
              <a:rPr kumimoji="1" lang="en-US" altLang="ja-JP" dirty="0" smtClean="0"/>
            </a:br>
            <a:r>
              <a:rPr lang="en-US" altLang="ja-JP" dirty="0"/>
              <a:t/>
            </a:r>
            <a:br>
              <a:rPr lang="en-US" altLang="ja-JP" dirty="0"/>
            </a:br>
            <a:r>
              <a:rPr lang="ja-JP" altLang="en-US" dirty="0" smtClean="0"/>
              <a:t>仲間と連帯</a:t>
            </a:r>
            <a:r>
              <a:rPr lang="ja-JP" altLang="en-US" dirty="0" smtClean="0"/>
              <a:t>し</a:t>
            </a:r>
            <a:r>
              <a:rPr lang="en-US" altLang="ja-JP" dirty="0" smtClean="0"/>
              <a:t/>
            </a:r>
            <a:br>
              <a:rPr lang="en-US" altLang="ja-JP" dirty="0" smtClean="0"/>
            </a:br>
            <a:r>
              <a:rPr lang="ja-JP" altLang="en-US" dirty="0" smtClean="0"/>
              <a:t>逆境を</a:t>
            </a:r>
            <a:r>
              <a:rPr lang="ja-JP" altLang="en-US" dirty="0" smtClean="0"/>
              <a:t>乗り越え</a:t>
            </a:r>
            <a:r>
              <a:rPr lang="en-US" altLang="ja-JP" dirty="0" smtClean="0"/>
              <a:t/>
            </a:r>
            <a:br>
              <a:rPr lang="en-US" altLang="ja-JP" dirty="0" smtClean="0"/>
            </a:br>
            <a:r>
              <a:rPr lang="ja-JP" altLang="en-US" dirty="0" smtClean="0"/>
              <a:t>自ら主体性を勝ち取る</a:t>
            </a:r>
            <a:r>
              <a:rPr lang="en-US" altLang="ja-JP" dirty="0" smtClean="0"/>
              <a:t/>
            </a:r>
            <a:br>
              <a:rPr lang="en-US" altLang="ja-JP" dirty="0" smtClean="0"/>
            </a:br>
            <a:r>
              <a:rPr lang="ja-JP" altLang="en-US" dirty="0" smtClean="0"/>
              <a:t>ストーリー</a:t>
            </a:r>
            <a:r>
              <a:rPr lang="ja-JP" altLang="en-US" dirty="0"/>
              <a:t>を</a:t>
            </a:r>
            <a:endParaRPr kumimoji="1" lang="ja-JP" altLang="en-US" dirty="0"/>
          </a:p>
        </p:txBody>
      </p:sp>
    </p:spTree>
    <p:extLst>
      <p:ext uri="{BB962C8B-B14F-4D97-AF65-F5344CB8AC3E}">
        <p14:creationId xmlns:p14="http://schemas.microsoft.com/office/powerpoint/2010/main" val="46257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smtClean="0"/>
              <a:t>死亡数</a:t>
            </a:r>
            <a:r>
              <a:rPr lang="ja-JP" altLang="en-US" sz="4000" dirty="0"/>
              <a:t>に占める自殺数の比率</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64650661"/>
              </p:ext>
            </p:extLst>
          </p:nvPr>
        </p:nvGraphicFramePr>
        <p:xfrm>
          <a:off x="179512" y="1600842"/>
          <a:ext cx="5256584"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https://fbcdn-sphotos-b-a.akamaihd.net/hphotos-ak-prn1/1146444_532864290117351_111432793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229" y="1556792"/>
            <a:ext cx="3569241"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3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smtClean="0"/>
              <a:t>未婚率</a:t>
            </a:r>
            <a:endParaRPr lang="ja-JP" altLang="en-US" sz="4000" dirty="0"/>
          </a:p>
        </p:txBody>
      </p:sp>
      <p:pic>
        <p:nvPicPr>
          <p:cNvPr id="9218" name="Picture 2" descr="http://www2.ttcn.ne.jp/honkawa/images/154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 y="1700808"/>
            <a:ext cx="7762875"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2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06690"/>
          </a:xfrm>
        </p:spPr>
        <p:txBody>
          <a:bodyPr/>
          <a:lstStyle/>
          <a:p>
            <a:r>
              <a:rPr kumimoji="1" lang="ja-JP" altLang="en-US" dirty="0" smtClean="0"/>
              <a:t>ストーリーへの着目</a:t>
            </a:r>
            <a:endParaRPr kumimoji="1" lang="ja-JP" altLang="en-US" dirty="0"/>
          </a:p>
        </p:txBody>
      </p:sp>
    </p:spTree>
    <p:extLst>
      <p:ext uri="{BB962C8B-B14F-4D97-AF65-F5344CB8AC3E}">
        <p14:creationId xmlns:p14="http://schemas.microsoft.com/office/powerpoint/2010/main" val="3142238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13129</TotalTime>
  <Words>2346</Words>
  <Application>Microsoft Office PowerPoint</Application>
  <PresentationFormat>画面に合わせる (4:3)</PresentationFormat>
  <Paragraphs>386</Paragraphs>
  <Slides>61</Slides>
  <Notes>27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61</vt:i4>
      </vt:variant>
    </vt:vector>
  </HeadingPairs>
  <TitlesOfParts>
    <vt:vector size="63" baseType="lpstr">
      <vt:lpstr>Office ​​テーマ</vt:lpstr>
      <vt:lpstr>Worksheet</vt:lpstr>
      <vt:lpstr>立ち直りについて考える</vt:lpstr>
      <vt:lpstr>プロフィール</vt:lpstr>
      <vt:lpstr>お仕事たち</vt:lpstr>
      <vt:lpstr>問題意識 社会的排除の時代  これまでの 立ち直りの筋書きは 役に立たない  この時代を どう生きるか どう創りなおすか</vt:lpstr>
      <vt:lpstr>根本にあるもの 雇用と家族の揺らぎによる 社会的排除の拡大</vt:lpstr>
      <vt:lpstr>20～24歳（在学中は除く）の正規雇用者率 総務省統計局「就業基本調査」</vt:lpstr>
      <vt:lpstr>死亡数に占める自殺数の比率</vt:lpstr>
      <vt:lpstr>未婚率</vt:lpstr>
      <vt:lpstr>ストーリーへの着目</vt:lpstr>
      <vt:lpstr>Scared Straight</vt:lpstr>
      <vt:lpstr>遵法性に関する 内的ストーリーの書き換え</vt:lpstr>
      <vt:lpstr>原題は、Making Good</vt:lpstr>
      <vt:lpstr>今日の基礎概念</vt:lpstr>
      <vt:lpstr>ポジティブ・シフト</vt:lpstr>
      <vt:lpstr>リカバリー</vt:lpstr>
      <vt:lpstr>リカバリー</vt:lpstr>
      <vt:lpstr>エンパワメント</vt:lpstr>
      <vt:lpstr>エンパワメント</vt:lpstr>
      <vt:lpstr>南山（2011）</vt:lpstr>
      <vt:lpstr>発達科学における レジリエンス</vt:lpstr>
      <vt:lpstr>私がそのようなことに 気付き始めたきっかけ</vt:lpstr>
      <vt:lpstr>青少年就労支援ネットワーク静岡</vt:lpstr>
      <vt:lpstr>静岡方式の根本理念 ストレングスモデル</vt:lpstr>
      <vt:lpstr>日本での実践</vt:lpstr>
      <vt:lpstr>静岡方式の根本理念 ストレングスモデル</vt:lpstr>
      <vt:lpstr>援助付き雇用（IPS）の原則 精神障害者の就労支援</vt:lpstr>
      <vt:lpstr>べてるの家（北海道浦河町）</vt:lpstr>
      <vt:lpstr>べてるの家（北海道浦河町）</vt:lpstr>
      <vt:lpstr>犯罪者・非行者の立ち直り</vt:lpstr>
      <vt:lpstr>立ち直りに関する研究 Veysey (2008)</vt:lpstr>
      <vt:lpstr>PowerPoint プレゼンテーション</vt:lpstr>
      <vt:lpstr>立ち直りに関する研究 Maruna (2001)</vt:lpstr>
      <vt:lpstr>PowerPoint プレゼンテーション</vt:lpstr>
      <vt:lpstr>PowerPoint プレゼンテーション</vt:lpstr>
      <vt:lpstr>参考）　アントノフスキーの健康生成論 「逆境を超える」人々</vt:lpstr>
      <vt:lpstr>パラダイムシフト</vt:lpstr>
      <vt:lpstr>犯罪者処遇におけるポジティブシフト</vt:lpstr>
      <vt:lpstr>当事者中心モデル</vt:lpstr>
      <vt:lpstr>当事者中心モデル</vt:lpstr>
      <vt:lpstr>当事者中心モデル リカバリー・ストーリーの共有</vt:lpstr>
      <vt:lpstr>リカバリー・ストーリーを共有するための取組み  「後から来る仲間」に向けて語る 社会を変えるために語る</vt:lpstr>
      <vt:lpstr>当事者研究（べてるの家）</vt:lpstr>
      <vt:lpstr>当事者／専門職に向けて語る</vt:lpstr>
      <vt:lpstr>専門職／家族に向けて語る</vt:lpstr>
      <vt:lpstr>政策決定者に向けて語る</vt:lpstr>
      <vt:lpstr>User Voice Excluded Youth Project: What’s Your Story?</vt:lpstr>
      <vt:lpstr>KROM</vt:lpstr>
      <vt:lpstr>再び、IPS</vt:lpstr>
      <vt:lpstr>PowerPoint プレゼンテーション</vt:lpstr>
      <vt:lpstr>リカバリー・ストーリーを 基調とする社会へ  包摂型社会を創る</vt:lpstr>
      <vt:lpstr>地域のリカバリー・ストーリー</vt:lpstr>
      <vt:lpstr>レジリエントな地域</vt:lpstr>
      <vt:lpstr>静岡2.0</vt:lpstr>
      <vt:lpstr>PowerPoint プレゼンテーション</vt:lpstr>
      <vt:lpstr>PowerPoint プレゼンテーション</vt:lpstr>
      <vt:lpstr>最後に  人類が発明した リカバリーを支える 最も強力な概念は  おそらく「人権」</vt:lpstr>
      <vt:lpstr>ヨーロッパ若者白書</vt:lpstr>
      <vt:lpstr>児童の権利条約第12条</vt:lpstr>
      <vt:lpstr>若者は、地域や地方における、ユースワークと若者政策に関する事項の取り扱いに参加する機会を与えられなければならない。さらに、若者は、自らに関する事項について、その意見を聴かれなければならない。</vt:lpstr>
      <vt:lpstr>自由が出現したのは・・・彼らが「挑戦者」となり、自らイニシアティブをとり、そのことによってそれと知ることも気づくこともなしに、自由が姿を表すことのできる公共的空間を彼らの間に創造し始めたからである。「私たちが一緒に食事をとるたびに自由は食席に招かれている。椅子は空いたままだが席は設けてある。」 ＊下線は、演者による</vt:lpstr>
      <vt:lpstr>人権のストーリーを語ろう  仲間と連帯し 逆境を乗り越え 自ら主体性を勝ち取る ストーリーを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tsutomi</dc:creator>
  <cp:lastModifiedBy>tsutomi</cp:lastModifiedBy>
  <cp:revision>259</cp:revision>
  <cp:lastPrinted>2013-06-19T06:32:25Z</cp:lastPrinted>
  <dcterms:created xsi:type="dcterms:W3CDTF">2012-12-21T07:47:56Z</dcterms:created>
  <dcterms:modified xsi:type="dcterms:W3CDTF">2013-09-16T09:23:07Z</dcterms:modified>
</cp:coreProperties>
</file>