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5"/>
  </p:notesMasterIdLst>
  <p:handoutMasterIdLst>
    <p:handoutMasterId r:id="rId56"/>
  </p:handoutMasterIdLst>
  <p:sldIdLst>
    <p:sldId id="869" r:id="rId2"/>
    <p:sldId id="795" r:id="rId3"/>
    <p:sldId id="870" r:id="rId4"/>
    <p:sldId id="871" r:id="rId5"/>
    <p:sldId id="872" r:id="rId6"/>
    <p:sldId id="873" r:id="rId7"/>
    <p:sldId id="876" r:id="rId8"/>
    <p:sldId id="875" r:id="rId9"/>
    <p:sldId id="897" r:id="rId10"/>
    <p:sldId id="896" r:id="rId11"/>
    <p:sldId id="895" r:id="rId12"/>
    <p:sldId id="894" r:id="rId13"/>
    <p:sldId id="786" r:id="rId14"/>
    <p:sldId id="775" r:id="rId15"/>
    <p:sldId id="776" r:id="rId16"/>
    <p:sldId id="822" r:id="rId17"/>
    <p:sldId id="823" r:id="rId18"/>
    <p:sldId id="833" r:id="rId19"/>
    <p:sldId id="824" r:id="rId20"/>
    <p:sldId id="877" r:id="rId21"/>
    <p:sldId id="849" r:id="rId22"/>
    <p:sldId id="779" r:id="rId23"/>
    <p:sldId id="787" r:id="rId24"/>
    <p:sldId id="788" r:id="rId25"/>
    <p:sldId id="851" r:id="rId26"/>
    <p:sldId id="850" r:id="rId27"/>
    <p:sldId id="852" r:id="rId28"/>
    <p:sldId id="853" r:id="rId29"/>
    <p:sldId id="879" r:id="rId30"/>
    <p:sldId id="893" r:id="rId31"/>
    <p:sldId id="880" r:id="rId32"/>
    <p:sldId id="881" r:id="rId33"/>
    <p:sldId id="899" r:id="rId34"/>
    <p:sldId id="900" r:id="rId35"/>
    <p:sldId id="901" r:id="rId36"/>
    <p:sldId id="882" r:id="rId37"/>
    <p:sldId id="856" r:id="rId38"/>
    <p:sldId id="883" r:id="rId39"/>
    <p:sldId id="884" r:id="rId40"/>
    <p:sldId id="885" r:id="rId41"/>
    <p:sldId id="887" r:id="rId42"/>
    <p:sldId id="886" r:id="rId43"/>
    <p:sldId id="889" r:id="rId44"/>
    <p:sldId id="888" r:id="rId45"/>
    <p:sldId id="890" r:id="rId46"/>
    <p:sldId id="878" r:id="rId47"/>
    <p:sldId id="891" r:id="rId48"/>
    <p:sldId id="866" r:id="rId49"/>
    <p:sldId id="868" r:id="rId50"/>
    <p:sldId id="867" r:id="rId51"/>
    <p:sldId id="818" r:id="rId52"/>
    <p:sldId id="892" r:id="rId53"/>
    <p:sldId id="791" r:id="rId54"/>
  </p:sldIdLst>
  <p:sldSz cx="9144000" cy="6858000" type="screen4x3"/>
  <p:notesSz cx="10234613" cy="7102475"/>
  <p:defaultTextStyle>
    <a:defPPr>
      <a:defRPr lang="ja-JP"/>
    </a:defPPr>
    <a:lvl1pPr algn="l" rtl="0" fontAlgn="base">
      <a:spcBef>
        <a:spcPct val="0"/>
      </a:spcBef>
      <a:spcAft>
        <a:spcPct val="0"/>
      </a:spcAft>
      <a:defRPr kumimoji="1" sz="3200" kern="1200">
        <a:solidFill>
          <a:srgbClr val="FF0000"/>
        </a:solidFill>
        <a:latin typeface="Arial" charset="0"/>
        <a:ea typeface="ＭＳ Ｐゴシック" charset="-128"/>
        <a:cs typeface="+mn-cs"/>
      </a:defRPr>
    </a:lvl1pPr>
    <a:lvl2pPr marL="457200" algn="l" rtl="0" fontAlgn="base">
      <a:spcBef>
        <a:spcPct val="0"/>
      </a:spcBef>
      <a:spcAft>
        <a:spcPct val="0"/>
      </a:spcAft>
      <a:defRPr kumimoji="1" sz="3200" kern="1200">
        <a:solidFill>
          <a:srgbClr val="FF0000"/>
        </a:solidFill>
        <a:latin typeface="Arial" charset="0"/>
        <a:ea typeface="ＭＳ Ｐゴシック" charset="-128"/>
        <a:cs typeface="+mn-cs"/>
      </a:defRPr>
    </a:lvl2pPr>
    <a:lvl3pPr marL="914400" algn="l" rtl="0" fontAlgn="base">
      <a:spcBef>
        <a:spcPct val="0"/>
      </a:spcBef>
      <a:spcAft>
        <a:spcPct val="0"/>
      </a:spcAft>
      <a:defRPr kumimoji="1" sz="3200" kern="1200">
        <a:solidFill>
          <a:srgbClr val="FF0000"/>
        </a:solidFill>
        <a:latin typeface="Arial" charset="0"/>
        <a:ea typeface="ＭＳ Ｐゴシック" charset="-128"/>
        <a:cs typeface="+mn-cs"/>
      </a:defRPr>
    </a:lvl3pPr>
    <a:lvl4pPr marL="1371600" algn="l" rtl="0" fontAlgn="base">
      <a:spcBef>
        <a:spcPct val="0"/>
      </a:spcBef>
      <a:spcAft>
        <a:spcPct val="0"/>
      </a:spcAft>
      <a:defRPr kumimoji="1" sz="3200" kern="1200">
        <a:solidFill>
          <a:srgbClr val="FF0000"/>
        </a:solidFill>
        <a:latin typeface="Arial" charset="0"/>
        <a:ea typeface="ＭＳ Ｐゴシック" charset="-128"/>
        <a:cs typeface="+mn-cs"/>
      </a:defRPr>
    </a:lvl4pPr>
    <a:lvl5pPr marL="1828800" algn="l" rtl="0" fontAlgn="base">
      <a:spcBef>
        <a:spcPct val="0"/>
      </a:spcBef>
      <a:spcAft>
        <a:spcPct val="0"/>
      </a:spcAft>
      <a:defRPr kumimoji="1" sz="3200" kern="1200">
        <a:solidFill>
          <a:srgbClr val="FF0000"/>
        </a:solidFill>
        <a:latin typeface="Arial" charset="0"/>
        <a:ea typeface="ＭＳ Ｐゴシック" charset="-128"/>
        <a:cs typeface="+mn-cs"/>
      </a:defRPr>
    </a:lvl5pPr>
    <a:lvl6pPr marL="2286000" algn="l" defTabSz="914400" rtl="0" eaLnBrk="1" latinLnBrk="0" hangingPunct="1">
      <a:defRPr kumimoji="1" sz="3200" kern="1200">
        <a:solidFill>
          <a:srgbClr val="FF0000"/>
        </a:solidFill>
        <a:latin typeface="Arial" charset="0"/>
        <a:ea typeface="ＭＳ Ｐゴシック" charset="-128"/>
        <a:cs typeface="+mn-cs"/>
      </a:defRPr>
    </a:lvl6pPr>
    <a:lvl7pPr marL="2743200" algn="l" defTabSz="914400" rtl="0" eaLnBrk="1" latinLnBrk="0" hangingPunct="1">
      <a:defRPr kumimoji="1" sz="3200" kern="1200">
        <a:solidFill>
          <a:srgbClr val="FF0000"/>
        </a:solidFill>
        <a:latin typeface="Arial" charset="0"/>
        <a:ea typeface="ＭＳ Ｐゴシック" charset="-128"/>
        <a:cs typeface="+mn-cs"/>
      </a:defRPr>
    </a:lvl7pPr>
    <a:lvl8pPr marL="3200400" algn="l" defTabSz="914400" rtl="0" eaLnBrk="1" latinLnBrk="0" hangingPunct="1">
      <a:defRPr kumimoji="1" sz="3200" kern="1200">
        <a:solidFill>
          <a:srgbClr val="FF0000"/>
        </a:solidFill>
        <a:latin typeface="Arial" charset="0"/>
        <a:ea typeface="ＭＳ Ｐゴシック" charset="-128"/>
        <a:cs typeface="+mn-cs"/>
      </a:defRPr>
    </a:lvl8pPr>
    <a:lvl9pPr marL="3657600" algn="l" defTabSz="914400" rtl="0" eaLnBrk="1" latinLnBrk="0" hangingPunct="1">
      <a:defRPr kumimoji="1" sz="3200" kern="1200">
        <a:solidFill>
          <a:srgbClr val="FF0000"/>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6600"/>
    <a:srgbClr val="CC0099"/>
    <a:srgbClr val="0033CC"/>
    <a:srgbClr val="339933"/>
    <a:srgbClr val="CC3300"/>
    <a:srgbClr val="CC00CC"/>
    <a:srgbClr val="FF6600"/>
    <a:srgbClr val="3333CC"/>
    <a:srgbClr val="008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138" autoAdjust="0"/>
    <p:restoredTop sz="86397" autoAdjust="0"/>
  </p:normalViewPr>
  <p:slideViewPr>
    <p:cSldViewPr>
      <p:cViewPr>
        <p:scale>
          <a:sx n="70" d="100"/>
          <a:sy n="70" d="100"/>
        </p:scale>
        <p:origin x="-1272" y="-90"/>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1404" y="-78"/>
      </p:cViewPr>
      <p:guideLst>
        <p:guide orient="horz" pos="2238"/>
        <p:guide pos="322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06/relationships/legacyDocTextInfo" Target="legacyDocTextInfo.bin"/><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___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___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b="0" dirty="0" smtClean="0">
                <a:latin typeface="HGP創英角ｺﾞｼｯｸUB" pitchFamily="50" charset="-128"/>
                <a:ea typeface="HGP創英角ｺﾞｼｯｸUB" pitchFamily="50" charset="-128"/>
              </a:rPr>
              <a:t>自殺者数の推移</a:t>
            </a:r>
            <a:endParaRPr lang="ja-JP" altLang="en-US" b="0" dirty="0">
              <a:latin typeface="HGP創英角ｺﾞｼｯｸUB" pitchFamily="50" charset="-128"/>
              <a:ea typeface="HGP創英角ｺﾞｼｯｸUB" pitchFamily="50" charset="-128"/>
            </a:endParaRPr>
          </a:p>
        </c:rich>
      </c:tx>
      <c:layout>
        <c:manualLayout>
          <c:xMode val="edge"/>
          <c:yMode val="edge"/>
          <c:x val="0.14148497972680921"/>
          <c:y val="1.4558266974665132E-2"/>
        </c:manualLayout>
      </c:layout>
    </c:title>
    <c:plotArea>
      <c:layout>
        <c:manualLayout>
          <c:layoutTarget val="inner"/>
          <c:xMode val="edge"/>
          <c:yMode val="edge"/>
          <c:x val="0.10824730958931733"/>
          <c:y val="6.6601121532635796E-2"/>
          <c:w val="0.8769317414778377"/>
          <c:h val="0.82926755784197237"/>
        </c:manualLayout>
      </c:layout>
      <c:lineChart>
        <c:grouping val="standard"/>
        <c:ser>
          <c:idx val="0"/>
          <c:order val="0"/>
          <c:tx>
            <c:strRef>
              <c:f>'Sheet1'!$B$1</c:f>
              <c:strCache>
                <c:ptCount val="1"/>
                <c:pt idx="0">
                  <c:v>系列 1</c:v>
                </c:pt>
              </c:strCache>
            </c:strRef>
          </c:tx>
          <c:spPr>
            <a:ln>
              <a:solidFill>
                <a:srgbClr val="0000CC"/>
              </a:solidFill>
            </a:ln>
          </c:spPr>
          <c:marker>
            <c:symbol val="diamond"/>
            <c:size val="6"/>
            <c:spPr>
              <a:solidFill>
                <a:schemeClr val="bg1"/>
              </a:solidFill>
              <a:ln>
                <a:solidFill>
                  <a:srgbClr val="0000CC"/>
                </a:solidFill>
              </a:ln>
            </c:spPr>
          </c:marker>
          <c:dLbls>
            <c:dLbl>
              <c:idx val="0"/>
              <c:layout>
                <c:manualLayout>
                  <c:x val="-3.1568621226959831E-2"/>
                  <c:y val="3.3555975742955012E-2"/>
                </c:manualLayout>
              </c:layout>
              <c:dLblPos val="r"/>
              <c:showVal val="1"/>
            </c:dLbl>
            <c:dLbl>
              <c:idx val="3"/>
              <c:layout>
                <c:manualLayout>
                  <c:x val="-6.8620993559072391E-2"/>
                  <c:y val="-9.562790281599334E-3"/>
                </c:manualLayout>
              </c:layout>
              <c:dLblPos val="r"/>
              <c:showVal val="1"/>
            </c:dLbl>
            <c:dLbl>
              <c:idx val="4"/>
              <c:layout>
                <c:manualLayout>
                  <c:x val="-7.1585183345641401E-2"/>
                  <c:y val="4.1802714561297184E-3"/>
                </c:manualLayout>
              </c:layout>
              <c:dLblPos val="r"/>
              <c:showVal val="1"/>
            </c:dLbl>
            <c:dLbl>
              <c:idx val="5"/>
              <c:layout>
                <c:manualLayout>
                  <c:x val="-3.8979095693382364E-2"/>
                  <c:y val="-2.8287802076825623E-2"/>
                </c:manualLayout>
              </c:layout>
              <c:dLblPos val="r"/>
              <c:showVal val="1"/>
            </c:dLbl>
            <c:dLbl>
              <c:idx val="6"/>
              <c:layout>
                <c:manualLayout>
                  <c:x val="-3.4088182545543551E-3"/>
                  <c:y val="-2.1416271207961048E-2"/>
                </c:manualLayout>
              </c:layout>
              <c:dLblPos val="r"/>
              <c:showVal val="1"/>
            </c:dLbl>
            <c:dLbl>
              <c:idx val="8"/>
              <c:layout>
                <c:manualLayout>
                  <c:x val="-2.1193956973968291E-2"/>
                  <c:y val="2.8974955163711989E-2"/>
                </c:manualLayout>
              </c:layout>
              <c:dLblPos val="r"/>
              <c:showVal val="1"/>
            </c:dLbl>
            <c:dLbl>
              <c:idx val="9"/>
              <c:layout>
                <c:manualLayout>
                  <c:x val="-3.8979095693382364E-2"/>
                  <c:y val="-2.7886872598571408E-2"/>
                </c:manualLayout>
              </c:layout>
              <c:dLblPos val="r"/>
              <c:showVal val="1"/>
            </c:dLbl>
            <c:dLbl>
              <c:idx val="11"/>
              <c:layout>
                <c:manualLayout>
                  <c:x val="-3.8979095693382364E-2"/>
                  <c:y val="-2.8287802076825602E-2"/>
                </c:manualLayout>
              </c:layout>
              <c:dLblPos val="r"/>
              <c:showVal val="1"/>
            </c:dLbl>
            <c:dLbl>
              <c:idx val="15"/>
              <c:layout>
                <c:manualLayout>
                  <c:x val="-1.926723361269853E-3"/>
                  <c:y val="-3.0921888909890252E-3"/>
                </c:manualLayout>
              </c:layout>
              <c:dLblPos val="r"/>
              <c:showVal val="1"/>
            </c:dLbl>
            <c:dLbl>
              <c:idx val="16"/>
              <c:layout>
                <c:manualLayout>
                  <c:x val="-4.8909131478387406E-3"/>
                  <c:y val="-3.0921888909890252E-3"/>
                </c:manualLayout>
              </c:layout>
              <c:dLblPos val="r"/>
              <c:showVal val="1"/>
            </c:dLbl>
            <c:dLbl>
              <c:idx val="17"/>
              <c:layout>
                <c:manualLayout>
                  <c:x val="-1.926723361269853E-3"/>
                  <c:y val="1.8897611665081974E-3"/>
                </c:manualLayout>
              </c:layout>
              <c:dLblPos val="r"/>
              <c:showVal val="1"/>
            </c:dLbl>
            <c:txPr>
              <a:bodyPr/>
              <a:lstStyle/>
              <a:p>
                <a:pPr>
                  <a:defRPr sz="1100">
                    <a:latin typeface="HGP創英角ｺﾞｼｯｸUB" pitchFamily="50" charset="-128"/>
                    <a:ea typeface="HGP創英角ｺﾞｼｯｸUB" pitchFamily="50" charset="-128"/>
                  </a:defRPr>
                </a:pPr>
                <a:endParaRPr lang="ja-JP"/>
              </a:p>
            </c:txPr>
            <c:dLblPos val="b"/>
            <c:showVal val="1"/>
          </c:dLbls>
          <c:cat>
            <c:strRef>
              <c:f>'Sheet1'!$A$2:$A$20</c:f>
              <c:strCache>
                <c:ptCount val="19"/>
                <c:pt idx="0">
                  <c:v>94</c:v>
                </c:pt>
                <c:pt idx="1">
                  <c:v>95</c:v>
                </c:pt>
                <c:pt idx="2">
                  <c:v>96</c:v>
                </c:pt>
                <c:pt idx="3">
                  <c:v>97</c:v>
                </c:pt>
                <c:pt idx="4">
                  <c:v>98</c:v>
                </c:pt>
                <c:pt idx="5">
                  <c:v>99</c:v>
                </c:pt>
                <c:pt idx="6">
                  <c:v>00</c:v>
                </c:pt>
                <c:pt idx="7">
                  <c:v>01</c:v>
                </c:pt>
                <c:pt idx="8">
                  <c:v>02</c:v>
                </c:pt>
                <c:pt idx="9">
                  <c:v>03</c:v>
                </c:pt>
                <c:pt idx="10">
                  <c:v>04</c:v>
                </c:pt>
                <c:pt idx="11">
                  <c:v>05</c:v>
                </c:pt>
                <c:pt idx="12">
                  <c:v>06</c:v>
                </c:pt>
                <c:pt idx="13">
                  <c:v>07</c:v>
                </c:pt>
                <c:pt idx="14">
                  <c:v>08</c:v>
                </c:pt>
                <c:pt idx="15">
                  <c:v>09</c:v>
                </c:pt>
                <c:pt idx="16">
                  <c:v>10</c:v>
                </c:pt>
                <c:pt idx="17">
                  <c:v>11</c:v>
                </c:pt>
                <c:pt idx="18">
                  <c:v>12</c:v>
                </c:pt>
              </c:strCache>
            </c:strRef>
          </c:cat>
          <c:val>
            <c:numRef>
              <c:f>'Sheet1'!$B$2:$B$20</c:f>
              <c:numCache>
                <c:formatCode>General</c:formatCode>
                <c:ptCount val="19"/>
                <c:pt idx="0">
                  <c:v>21679</c:v>
                </c:pt>
                <c:pt idx="1">
                  <c:v>22445</c:v>
                </c:pt>
                <c:pt idx="2">
                  <c:v>23104</c:v>
                </c:pt>
                <c:pt idx="3">
                  <c:v>24391</c:v>
                </c:pt>
                <c:pt idx="4">
                  <c:v>32803</c:v>
                </c:pt>
                <c:pt idx="5">
                  <c:v>33040</c:v>
                </c:pt>
                <c:pt idx="6">
                  <c:v>31957</c:v>
                </c:pt>
                <c:pt idx="7">
                  <c:v>31042</c:v>
                </c:pt>
                <c:pt idx="8">
                  <c:v>32143</c:v>
                </c:pt>
                <c:pt idx="9">
                  <c:v>34427</c:v>
                </c:pt>
                <c:pt idx="10">
                  <c:v>32325</c:v>
                </c:pt>
                <c:pt idx="11">
                  <c:v>32552</c:v>
                </c:pt>
                <c:pt idx="12">
                  <c:v>32155</c:v>
                </c:pt>
                <c:pt idx="13">
                  <c:v>33093</c:v>
                </c:pt>
                <c:pt idx="14">
                  <c:v>32249</c:v>
                </c:pt>
                <c:pt idx="15">
                  <c:v>32845</c:v>
                </c:pt>
                <c:pt idx="16">
                  <c:v>31690</c:v>
                </c:pt>
                <c:pt idx="17">
                  <c:v>30651</c:v>
                </c:pt>
                <c:pt idx="18">
                  <c:v>27766</c:v>
                </c:pt>
              </c:numCache>
            </c:numRef>
          </c:val>
        </c:ser>
        <c:marker val="1"/>
        <c:axId val="259441792"/>
        <c:axId val="259443328"/>
      </c:lineChart>
      <c:catAx>
        <c:axId val="259441792"/>
        <c:scaling>
          <c:orientation val="minMax"/>
        </c:scaling>
        <c:axPos val="b"/>
        <c:numFmt formatCode="@" sourceLinked="1"/>
        <c:tickLblPos val="nextTo"/>
        <c:spPr>
          <a:ln w="25400">
            <a:solidFill>
              <a:srgbClr val="000000"/>
            </a:solidFill>
          </a:ln>
        </c:spPr>
        <c:crossAx val="259443328"/>
        <c:crosses val="autoZero"/>
        <c:auto val="1"/>
        <c:lblAlgn val="ctr"/>
        <c:lblOffset val="0"/>
      </c:catAx>
      <c:valAx>
        <c:axId val="259443328"/>
        <c:scaling>
          <c:orientation val="minMax"/>
          <c:max val="34900"/>
          <c:min val="20000"/>
        </c:scaling>
        <c:axPos val="l"/>
        <c:majorGridlines>
          <c:spPr>
            <a:ln w="12700">
              <a:solidFill>
                <a:srgbClr val="000000"/>
              </a:solidFill>
              <a:prstDash val="dash"/>
            </a:ln>
          </c:spPr>
        </c:majorGridlines>
        <c:numFmt formatCode="General" sourceLinked="1"/>
        <c:tickLblPos val="nextTo"/>
        <c:spPr>
          <a:ln w="25400">
            <a:solidFill>
              <a:schemeClr val="tx1"/>
            </a:solidFill>
          </a:ln>
        </c:spPr>
        <c:crossAx val="259441792"/>
        <c:crosses val="autoZero"/>
        <c:crossBetween val="between"/>
      </c:valAx>
    </c:plotArea>
    <c:plotVisOnly val="1"/>
  </c:chart>
  <c:txPr>
    <a:bodyPr/>
    <a:lstStyle/>
    <a:p>
      <a:pPr>
        <a:defRPr sz="180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2400"/>
            </a:pPr>
            <a:r>
              <a:rPr lang="ja-JP" altLang="en-US" sz="2400" dirty="0" smtClean="0"/>
              <a:t>事業活動に関わるボランティア数</a:t>
            </a:r>
            <a:endParaRPr lang="ja-JP" altLang="en-US" sz="2400" dirty="0"/>
          </a:p>
        </c:rich>
      </c:tx>
      <c:layout>
        <c:manualLayout>
          <c:xMode val="edge"/>
          <c:yMode val="edge"/>
          <c:x val="0.25033844283818729"/>
          <c:y val="3.703780084620352E-2"/>
        </c:manualLayout>
      </c:layout>
      <c:spPr>
        <a:solidFill>
          <a:schemeClr val="bg1"/>
        </a:solidFill>
        <a:ln>
          <a:solidFill>
            <a:srgbClr val="0033CC"/>
          </a:solidFill>
        </a:ln>
      </c:spPr>
    </c:title>
    <c:plotArea>
      <c:layout>
        <c:manualLayout>
          <c:layoutTarget val="inner"/>
          <c:xMode val="edge"/>
          <c:yMode val="edge"/>
          <c:x val="3.8990285136351395E-2"/>
          <c:y val="2.6812826411243433E-2"/>
          <c:w val="0.96100971486364861"/>
          <c:h val="0.85149154223694568"/>
        </c:manualLayout>
      </c:layout>
      <c:barChart>
        <c:barDir val="col"/>
        <c:grouping val="stacked"/>
        <c:ser>
          <c:idx val="0"/>
          <c:order val="0"/>
          <c:tx>
            <c:strRef>
              <c:f>Sheet1!$B$1</c:f>
              <c:strCache>
                <c:ptCount val="1"/>
                <c:pt idx="0">
                  <c:v>列1</c:v>
                </c:pt>
              </c:strCache>
            </c:strRef>
          </c:tx>
          <c:spPr>
            <a:solidFill>
              <a:prstClr val="white"/>
            </a:solidFill>
            <a:ln>
              <a:solidFill>
                <a:srgbClr val="FF9900"/>
              </a:solidFill>
            </a:ln>
          </c:spPr>
          <c:dPt>
            <c:idx val="0"/>
            <c:spPr>
              <a:solidFill>
                <a:srgbClr val="FF0000"/>
              </a:solidFill>
              <a:ln>
                <a:solidFill>
                  <a:srgbClr val="FF9900"/>
                </a:solidFill>
              </a:ln>
            </c:spPr>
          </c:dPt>
          <c:dPt>
            <c:idx val="1"/>
            <c:spPr>
              <a:solidFill>
                <a:srgbClr val="FF6600"/>
              </a:solidFill>
              <a:ln>
                <a:solidFill>
                  <a:srgbClr val="FF9900"/>
                </a:solidFill>
              </a:ln>
            </c:spPr>
          </c:dPt>
          <c:dPt>
            <c:idx val="2"/>
            <c:spPr>
              <a:solidFill>
                <a:srgbClr val="FFCC66"/>
              </a:solidFill>
              <a:ln>
                <a:solidFill>
                  <a:srgbClr val="FF9900"/>
                </a:solidFill>
              </a:ln>
            </c:spPr>
          </c:dPt>
          <c:dPt>
            <c:idx val="3"/>
            <c:spPr>
              <a:solidFill>
                <a:srgbClr val="92D050"/>
              </a:solidFill>
              <a:ln w="19050">
                <a:solidFill>
                  <a:srgbClr val="FF9900"/>
                </a:solidFill>
              </a:ln>
            </c:spPr>
          </c:dPt>
          <c:dPt>
            <c:idx val="4"/>
            <c:spPr>
              <a:solidFill>
                <a:srgbClr val="669900"/>
              </a:solidFill>
              <a:ln>
                <a:solidFill>
                  <a:srgbClr val="FF9900"/>
                </a:solidFill>
              </a:ln>
            </c:spPr>
          </c:dPt>
          <c:dPt>
            <c:idx val="5"/>
            <c:spPr>
              <a:solidFill>
                <a:srgbClr val="006600"/>
              </a:solidFill>
              <a:ln>
                <a:solidFill>
                  <a:srgbClr val="FF9900"/>
                </a:solidFill>
              </a:ln>
            </c:spPr>
          </c:dPt>
          <c:dPt>
            <c:idx val="6"/>
            <c:spPr>
              <a:solidFill>
                <a:srgbClr val="009999"/>
              </a:solidFill>
              <a:ln>
                <a:solidFill>
                  <a:srgbClr val="FF9900"/>
                </a:solidFill>
              </a:ln>
            </c:spPr>
          </c:dPt>
          <c:dPt>
            <c:idx val="7"/>
            <c:spPr>
              <a:solidFill>
                <a:srgbClr val="0066CC"/>
              </a:solidFill>
              <a:ln>
                <a:solidFill>
                  <a:srgbClr val="FF9900"/>
                </a:solidFill>
              </a:ln>
            </c:spPr>
          </c:dPt>
          <c:dPt>
            <c:idx val="8"/>
            <c:spPr>
              <a:solidFill>
                <a:srgbClr val="3333CC"/>
              </a:solidFill>
              <a:ln>
                <a:solidFill>
                  <a:srgbClr val="FF9900"/>
                </a:solidFill>
              </a:ln>
            </c:spPr>
          </c:dPt>
          <c:dPt>
            <c:idx val="9"/>
            <c:spPr>
              <a:solidFill>
                <a:srgbClr val="CC0099"/>
              </a:solidFill>
              <a:ln>
                <a:solidFill>
                  <a:srgbClr val="FF9900"/>
                </a:solidFill>
              </a:ln>
            </c:spPr>
          </c:dPt>
          <c:dLbls>
            <c:spPr>
              <a:solidFill>
                <a:schemeClr val="bg1"/>
              </a:solidFill>
            </c:spPr>
            <c:txPr>
              <a:bodyPr/>
              <a:lstStyle/>
              <a:p>
                <a:pPr>
                  <a:defRPr sz="1200">
                    <a:latin typeface="HGP創英角ｺﾞｼｯｸUB" pitchFamily="50" charset="-128"/>
                    <a:ea typeface="HGP創英角ｺﾞｼｯｸUB" pitchFamily="50" charset="-128"/>
                  </a:defRPr>
                </a:pPr>
                <a:endParaRPr lang="ja-JP"/>
              </a:p>
            </c:txPr>
            <c:dLblPos val="inEnd"/>
            <c:showVal val="1"/>
          </c:dLbls>
          <c:cat>
            <c:strRef>
              <c:f>Sheet1!$A$2:$A$11</c:f>
              <c:strCache>
                <c:ptCount val="10"/>
                <c:pt idx="0">
                  <c:v>0人</c:v>
                </c:pt>
                <c:pt idx="1">
                  <c:v>1～9人</c:v>
                </c:pt>
                <c:pt idx="2">
                  <c:v>10～19人</c:v>
                </c:pt>
                <c:pt idx="3">
                  <c:v>20～29人</c:v>
                </c:pt>
                <c:pt idx="4">
                  <c:v>30～39人</c:v>
                </c:pt>
                <c:pt idx="5">
                  <c:v>40～49人</c:v>
                </c:pt>
                <c:pt idx="6">
                  <c:v>50～99人</c:v>
                </c:pt>
                <c:pt idx="7">
                  <c:v>100～199人</c:v>
                </c:pt>
                <c:pt idx="8">
                  <c:v>200～499人</c:v>
                </c:pt>
                <c:pt idx="9">
                  <c:v>500人以上</c:v>
                </c:pt>
              </c:strCache>
            </c:strRef>
          </c:cat>
          <c:val>
            <c:numRef>
              <c:f>Sheet1!$B$2:$B$11</c:f>
              <c:numCache>
                <c:formatCode>General</c:formatCode>
                <c:ptCount val="10"/>
                <c:pt idx="0">
                  <c:v>41.3</c:v>
                </c:pt>
                <c:pt idx="1">
                  <c:v>16.2</c:v>
                </c:pt>
                <c:pt idx="2">
                  <c:v>10.200000000000001</c:v>
                </c:pt>
                <c:pt idx="3">
                  <c:v>5.2</c:v>
                </c:pt>
                <c:pt idx="4">
                  <c:v>3.8</c:v>
                </c:pt>
                <c:pt idx="5">
                  <c:v>1.9000000000000001</c:v>
                </c:pt>
                <c:pt idx="6">
                  <c:v>6.4</c:v>
                </c:pt>
                <c:pt idx="7">
                  <c:v>5.7</c:v>
                </c:pt>
                <c:pt idx="8">
                  <c:v>4.5</c:v>
                </c:pt>
                <c:pt idx="9">
                  <c:v>4.7</c:v>
                </c:pt>
              </c:numCache>
            </c:numRef>
          </c:val>
        </c:ser>
        <c:gapWidth val="30"/>
        <c:overlap val="100"/>
        <c:axId val="267461760"/>
        <c:axId val="267463296"/>
      </c:barChart>
      <c:catAx>
        <c:axId val="267461760"/>
        <c:scaling>
          <c:orientation val="minMax"/>
        </c:scaling>
        <c:axPos val="b"/>
        <c:tickLblPos val="nextTo"/>
        <c:spPr>
          <a:ln w="31750">
            <a:solidFill>
              <a:prstClr val="black"/>
            </a:solidFill>
          </a:ln>
        </c:spPr>
        <c:txPr>
          <a:bodyPr/>
          <a:lstStyle/>
          <a:p>
            <a:pPr>
              <a:defRPr sz="1400">
                <a:latin typeface="HGP創英角ｺﾞｼｯｸUB" pitchFamily="50" charset="-128"/>
                <a:ea typeface="HGP創英角ｺﾞｼｯｸUB" pitchFamily="50" charset="-128"/>
              </a:defRPr>
            </a:pPr>
            <a:endParaRPr lang="ja-JP"/>
          </a:p>
        </c:txPr>
        <c:crossAx val="267463296"/>
        <c:crosses val="autoZero"/>
        <c:auto val="1"/>
        <c:lblAlgn val="ctr"/>
        <c:lblOffset val="100"/>
      </c:catAx>
      <c:valAx>
        <c:axId val="267463296"/>
        <c:scaling>
          <c:orientation val="minMax"/>
          <c:max val="42"/>
          <c:min val="0"/>
        </c:scaling>
        <c:axPos val="l"/>
        <c:majorGridlines>
          <c:spPr>
            <a:ln w="25400">
              <a:solidFill>
                <a:prstClr val="black"/>
              </a:solidFill>
              <a:prstDash val="dash"/>
            </a:ln>
          </c:spPr>
        </c:majorGridlines>
        <c:numFmt formatCode="General" sourceLinked="1"/>
        <c:tickLblPos val="nextTo"/>
        <c:spPr>
          <a:ln w="31750">
            <a:solidFill>
              <a:schemeClr val="tx1"/>
            </a:solidFill>
          </a:ln>
        </c:spPr>
        <c:crossAx val="267461760"/>
        <c:crosses val="autoZero"/>
        <c:crossBetween val="between"/>
      </c:valAx>
      <c:spPr>
        <a:ln>
          <a:solidFill>
            <a:srgbClr val="000000"/>
          </a:solidFill>
        </a:ln>
      </c:spPr>
    </c:plotArea>
    <c:plotVisOnly val="1"/>
  </c:chart>
  <c:spPr>
    <a:ln>
      <a:noFill/>
    </a:ln>
  </c:spPr>
  <c:txPr>
    <a:bodyPr/>
    <a:lstStyle/>
    <a:p>
      <a:pPr>
        <a:defRPr sz="1800"/>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7.0110763851841951E-2"/>
          <c:y val="3.0864178681266046E-2"/>
          <c:w val="0.91881918819188191"/>
          <c:h val="0.90329218106994935"/>
        </c:manualLayout>
      </c:layout>
      <c:lineChart>
        <c:grouping val="standard"/>
        <c:ser>
          <c:idx val="0"/>
          <c:order val="0"/>
          <c:tx>
            <c:strRef>
              <c:f>Sheet1!$B$1</c:f>
              <c:strCache>
                <c:ptCount val="1"/>
                <c:pt idx="0">
                  <c:v>平均</c:v>
                </c:pt>
              </c:strCache>
            </c:strRef>
          </c:tx>
          <c:spPr>
            <a:ln w="37793">
              <a:solidFill>
                <a:srgbClr val="993300"/>
              </a:solidFill>
              <a:prstDash val="solid"/>
            </a:ln>
          </c:spPr>
          <c:marker>
            <c:symbol val="diamond"/>
            <c:size val="5"/>
            <c:spPr>
              <a:solidFill>
                <a:srgbClr val="FFFFFF"/>
              </a:solidFill>
              <a:ln>
                <a:solidFill>
                  <a:srgbClr val="993300"/>
                </a:solidFill>
                <a:prstDash val="solid"/>
              </a:ln>
            </c:spPr>
          </c:marker>
          <c:cat>
            <c:strRef>
              <c:f>Sheet1!$A$2:$A$36</c:f>
              <c:strCache>
                <c:ptCount val="35"/>
                <c:pt idx="0">
                  <c:v>78</c:v>
                </c:pt>
                <c:pt idx="1">
                  <c:v>79</c:v>
                </c:pt>
                <c:pt idx="2">
                  <c:v>80</c:v>
                </c:pt>
                <c:pt idx="3">
                  <c:v>81</c:v>
                </c:pt>
                <c:pt idx="4">
                  <c:v>82</c:v>
                </c:pt>
                <c:pt idx="5">
                  <c:v>83</c:v>
                </c:pt>
                <c:pt idx="6">
                  <c:v>84</c:v>
                </c:pt>
                <c:pt idx="7">
                  <c:v>85</c:v>
                </c:pt>
                <c:pt idx="8">
                  <c:v>86</c:v>
                </c:pt>
                <c:pt idx="9">
                  <c:v>87</c:v>
                </c:pt>
                <c:pt idx="10">
                  <c:v>88</c:v>
                </c:pt>
                <c:pt idx="11">
                  <c:v>89</c:v>
                </c:pt>
                <c:pt idx="12">
                  <c:v>90</c:v>
                </c:pt>
                <c:pt idx="13">
                  <c:v>91</c:v>
                </c:pt>
                <c:pt idx="14">
                  <c:v>92</c:v>
                </c:pt>
                <c:pt idx="15">
                  <c:v>93</c:v>
                </c:pt>
                <c:pt idx="16">
                  <c:v>94</c:v>
                </c:pt>
                <c:pt idx="17">
                  <c:v>95</c:v>
                </c:pt>
                <c:pt idx="18">
                  <c:v>96</c:v>
                </c:pt>
                <c:pt idx="19">
                  <c:v>97</c:v>
                </c:pt>
                <c:pt idx="20">
                  <c:v>98</c:v>
                </c:pt>
                <c:pt idx="21">
                  <c:v>99</c:v>
                </c:pt>
                <c:pt idx="22">
                  <c:v>00</c:v>
                </c:pt>
                <c:pt idx="23">
                  <c:v>01</c:v>
                </c:pt>
                <c:pt idx="24">
                  <c:v>02</c:v>
                </c:pt>
                <c:pt idx="25">
                  <c:v>03</c:v>
                </c:pt>
                <c:pt idx="26">
                  <c:v>04</c:v>
                </c:pt>
                <c:pt idx="27">
                  <c:v>05</c:v>
                </c:pt>
                <c:pt idx="28">
                  <c:v>06</c:v>
                </c:pt>
                <c:pt idx="29">
                  <c:v>07</c:v>
                </c:pt>
                <c:pt idx="30">
                  <c:v>08</c:v>
                </c:pt>
                <c:pt idx="31">
                  <c:v>09</c:v>
                </c:pt>
                <c:pt idx="32">
                  <c:v>10</c:v>
                </c:pt>
                <c:pt idx="33">
                  <c:v>11</c:v>
                </c:pt>
                <c:pt idx="34">
                  <c:v>12</c:v>
                </c:pt>
              </c:strCache>
            </c:strRef>
          </c:cat>
          <c:val>
            <c:numRef>
              <c:f>Sheet1!$B$2:$B$36</c:f>
              <c:numCache>
                <c:formatCode>General</c:formatCode>
                <c:ptCount val="35"/>
                <c:pt idx="0">
                  <c:v>1.1100000000000001</c:v>
                </c:pt>
                <c:pt idx="1">
                  <c:v>1.1200000000000001</c:v>
                </c:pt>
                <c:pt idx="2">
                  <c:v>1.129999999999999</c:v>
                </c:pt>
                <c:pt idx="3">
                  <c:v>1.1800000000000008</c:v>
                </c:pt>
                <c:pt idx="4">
                  <c:v>1.22</c:v>
                </c:pt>
                <c:pt idx="5">
                  <c:v>1.23</c:v>
                </c:pt>
                <c:pt idx="6">
                  <c:v>1.25</c:v>
                </c:pt>
                <c:pt idx="7">
                  <c:v>1.26</c:v>
                </c:pt>
                <c:pt idx="8">
                  <c:v>1.26</c:v>
                </c:pt>
                <c:pt idx="9">
                  <c:v>1.25</c:v>
                </c:pt>
                <c:pt idx="10">
                  <c:v>1.31</c:v>
                </c:pt>
                <c:pt idx="11">
                  <c:v>1.32</c:v>
                </c:pt>
                <c:pt idx="12">
                  <c:v>1.32</c:v>
                </c:pt>
                <c:pt idx="13">
                  <c:v>1.32</c:v>
                </c:pt>
                <c:pt idx="14">
                  <c:v>1.36</c:v>
                </c:pt>
                <c:pt idx="15">
                  <c:v>1.41</c:v>
                </c:pt>
                <c:pt idx="16">
                  <c:v>1.44</c:v>
                </c:pt>
                <c:pt idx="17">
                  <c:v>1.45</c:v>
                </c:pt>
                <c:pt idx="18">
                  <c:v>1.47</c:v>
                </c:pt>
                <c:pt idx="19">
                  <c:v>1.47</c:v>
                </c:pt>
                <c:pt idx="20">
                  <c:v>1.48</c:v>
                </c:pt>
                <c:pt idx="21">
                  <c:v>1.49</c:v>
                </c:pt>
                <c:pt idx="22">
                  <c:v>1.49</c:v>
                </c:pt>
                <c:pt idx="23">
                  <c:v>1.49</c:v>
                </c:pt>
                <c:pt idx="24">
                  <c:v>1.47</c:v>
                </c:pt>
                <c:pt idx="25">
                  <c:v>1.48</c:v>
                </c:pt>
                <c:pt idx="26">
                  <c:v>1.46</c:v>
                </c:pt>
                <c:pt idx="27">
                  <c:v>1.49</c:v>
                </c:pt>
                <c:pt idx="28">
                  <c:v>1.52</c:v>
                </c:pt>
                <c:pt idx="29">
                  <c:v>1.55</c:v>
                </c:pt>
                <c:pt idx="30">
                  <c:v>1.6300000000000001</c:v>
                </c:pt>
                <c:pt idx="31">
                  <c:v>1.6800000000000008</c:v>
                </c:pt>
                <c:pt idx="32">
                  <c:v>1.6500000000000001</c:v>
                </c:pt>
                <c:pt idx="33">
                  <c:v>1.6500000000000001</c:v>
                </c:pt>
                <c:pt idx="34">
                  <c:v>1.6900000000000008</c:v>
                </c:pt>
              </c:numCache>
            </c:numRef>
          </c:val>
        </c:ser>
        <c:ser>
          <c:idx val="1"/>
          <c:order val="1"/>
          <c:tx>
            <c:strRef>
              <c:f>Sheet1!$C$1</c:f>
              <c:strCache>
                <c:ptCount val="1"/>
                <c:pt idx="0">
                  <c:v>56～99人</c:v>
                </c:pt>
              </c:strCache>
            </c:strRef>
          </c:tx>
          <c:spPr>
            <a:ln w="25196">
              <a:solidFill>
                <a:srgbClr val="0000FF"/>
              </a:solidFill>
              <a:prstDash val="solid"/>
            </a:ln>
          </c:spPr>
          <c:marker>
            <c:symbol val="square"/>
            <c:size val="4"/>
            <c:spPr>
              <a:solidFill>
                <a:srgbClr val="FFFFFF"/>
              </a:solidFill>
              <a:ln>
                <a:solidFill>
                  <a:srgbClr val="0000FF"/>
                </a:solidFill>
                <a:prstDash val="solid"/>
              </a:ln>
            </c:spPr>
          </c:marker>
          <c:cat>
            <c:strRef>
              <c:f>Sheet1!$A$2:$A$36</c:f>
              <c:strCache>
                <c:ptCount val="35"/>
                <c:pt idx="0">
                  <c:v>78</c:v>
                </c:pt>
                <c:pt idx="1">
                  <c:v>79</c:v>
                </c:pt>
                <c:pt idx="2">
                  <c:v>80</c:v>
                </c:pt>
                <c:pt idx="3">
                  <c:v>81</c:v>
                </c:pt>
                <c:pt idx="4">
                  <c:v>82</c:v>
                </c:pt>
                <c:pt idx="5">
                  <c:v>83</c:v>
                </c:pt>
                <c:pt idx="6">
                  <c:v>84</c:v>
                </c:pt>
                <c:pt idx="7">
                  <c:v>85</c:v>
                </c:pt>
                <c:pt idx="8">
                  <c:v>86</c:v>
                </c:pt>
                <c:pt idx="9">
                  <c:v>87</c:v>
                </c:pt>
                <c:pt idx="10">
                  <c:v>88</c:v>
                </c:pt>
                <c:pt idx="11">
                  <c:v>89</c:v>
                </c:pt>
                <c:pt idx="12">
                  <c:v>90</c:v>
                </c:pt>
                <c:pt idx="13">
                  <c:v>91</c:v>
                </c:pt>
                <c:pt idx="14">
                  <c:v>92</c:v>
                </c:pt>
                <c:pt idx="15">
                  <c:v>93</c:v>
                </c:pt>
                <c:pt idx="16">
                  <c:v>94</c:v>
                </c:pt>
                <c:pt idx="17">
                  <c:v>95</c:v>
                </c:pt>
                <c:pt idx="18">
                  <c:v>96</c:v>
                </c:pt>
                <c:pt idx="19">
                  <c:v>97</c:v>
                </c:pt>
                <c:pt idx="20">
                  <c:v>98</c:v>
                </c:pt>
                <c:pt idx="21">
                  <c:v>99</c:v>
                </c:pt>
                <c:pt idx="22">
                  <c:v>00</c:v>
                </c:pt>
                <c:pt idx="23">
                  <c:v>01</c:v>
                </c:pt>
                <c:pt idx="24">
                  <c:v>02</c:v>
                </c:pt>
                <c:pt idx="25">
                  <c:v>03</c:v>
                </c:pt>
                <c:pt idx="26">
                  <c:v>04</c:v>
                </c:pt>
                <c:pt idx="27">
                  <c:v>05</c:v>
                </c:pt>
                <c:pt idx="28">
                  <c:v>06</c:v>
                </c:pt>
                <c:pt idx="29">
                  <c:v>07</c:v>
                </c:pt>
                <c:pt idx="30">
                  <c:v>08</c:v>
                </c:pt>
                <c:pt idx="31">
                  <c:v>09</c:v>
                </c:pt>
                <c:pt idx="32">
                  <c:v>10</c:v>
                </c:pt>
                <c:pt idx="33">
                  <c:v>11</c:v>
                </c:pt>
                <c:pt idx="34">
                  <c:v>12</c:v>
                </c:pt>
              </c:strCache>
            </c:strRef>
          </c:cat>
          <c:val>
            <c:numRef>
              <c:f>Sheet1!$C$2:$C$36</c:f>
              <c:numCache>
                <c:formatCode>General</c:formatCode>
                <c:ptCount val="35"/>
                <c:pt idx="0">
                  <c:v>1.6800000000000008</c:v>
                </c:pt>
                <c:pt idx="1">
                  <c:v>1.6600000000000001</c:v>
                </c:pt>
                <c:pt idx="2">
                  <c:v>1.6800000000000008</c:v>
                </c:pt>
                <c:pt idx="3">
                  <c:v>1.81</c:v>
                </c:pt>
                <c:pt idx="4">
                  <c:v>1.78</c:v>
                </c:pt>
                <c:pt idx="5">
                  <c:v>1.76</c:v>
                </c:pt>
                <c:pt idx="6">
                  <c:v>1.76</c:v>
                </c:pt>
                <c:pt idx="7">
                  <c:v>1.77</c:v>
                </c:pt>
                <c:pt idx="8">
                  <c:v>1.75</c:v>
                </c:pt>
                <c:pt idx="9">
                  <c:v>1.74</c:v>
                </c:pt>
                <c:pt idx="10">
                  <c:v>1.9400000000000008</c:v>
                </c:pt>
                <c:pt idx="11">
                  <c:v>1.9900000000000009</c:v>
                </c:pt>
                <c:pt idx="12">
                  <c:v>2.04</c:v>
                </c:pt>
                <c:pt idx="13">
                  <c:v>2.06</c:v>
                </c:pt>
                <c:pt idx="14">
                  <c:v>2.04</c:v>
                </c:pt>
                <c:pt idx="15">
                  <c:v>2.11</c:v>
                </c:pt>
                <c:pt idx="16">
                  <c:v>2.0699999999999998</c:v>
                </c:pt>
                <c:pt idx="17">
                  <c:v>1.9900000000000009</c:v>
                </c:pt>
                <c:pt idx="18">
                  <c:v>1.9500000000000008</c:v>
                </c:pt>
                <c:pt idx="19">
                  <c:v>1.9100000000000001</c:v>
                </c:pt>
                <c:pt idx="20">
                  <c:v>1.86</c:v>
                </c:pt>
                <c:pt idx="21">
                  <c:v>1.72</c:v>
                </c:pt>
                <c:pt idx="22">
                  <c:v>1.6600000000000001</c:v>
                </c:pt>
                <c:pt idx="23">
                  <c:v>1.6300000000000001</c:v>
                </c:pt>
                <c:pt idx="24">
                  <c:v>1.52</c:v>
                </c:pt>
                <c:pt idx="25">
                  <c:v>1.47</c:v>
                </c:pt>
                <c:pt idx="26">
                  <c:v>1.46</c:v>
                </c:pt>
                <c:pt idx="27">
                  <c:v>1.46</c:v>
                </c:pt>
                <c:pt idx="28">
                  <c:v>1.46</c:v>
                </c:pt>
                <c:pt idx="29">
                  <c:v>1.43</c:v>
                </c:pt>
                <c:pt idx="30">
                  <c:v>1.4</c:v>
                </c:pt>
                <c:pt idx="31">
                  <c:v>1.43</c:v>
                </c:pt>
                <c:pt idx="32">
                  <c:v>1.4</c:v>
                </c:pt>
                <c:pt idx="33">
                  <c:v>1.36</c:v>
                </c:pt>
                <c:pt idx="34">
                  <c:v>1.3900000000000001</c:v>
                </c:pt>
              </c:numCache>
            </c:numRef>
          </c:val>
        </c:ser>
        <c:ser>
          <c:idx val="2"/>
          <c:order val="2"/>
          <c:tx>
            <c:strRef>
              <c:f>Sheet1!$D$1</c:f>
              <c:strCache>
                <c:ptCount val="1"/>
                <c:pt idx="0">
                  <c:v>1000人～</c:v>
                </c:pt>
              </c:strCache>
            </c:strRef>
          </c:tx>
          <c:spPr>
            <a:ln w="44450">
              <a:solidFill>
                <a:srgbClr val="FF0000"/>
              </a:solidFill>
              <a:prstDash val="solid"/>
            </a:ln>
          </c:spPr>
          <c:marker>
            <c:symbol val="triangle"/>
            <c:size val="5"/>
            <c:spPr>
              <a:solidFill>
                <a:srgbClr val="FFFFFF"/>
              </a:solidFill>
              <a:ln>
                <a:solidFill>
                  <a:srgbClr val="FF0000"/>
                </a:solidFill>
                <a:prstDash val="solid"/>
              </a:ln>
            </c:spPr>
          </c:marker>
          <c:cat>
            <c:strRef>
              <c:f>Sheet1!$A$2:$A$36</c:f>
              <c:strCache>
                <c:ptCount val="35"/>
                <c:pt idx="0">
                  <c:v>78</c:v>
                </c:pt>
                <c:pt idx="1">
                  <c:v>79</c:v>
                </c:pt>
                <c:pt idx="2">
                  <c:v>80</c:v>
                </c:pt>
                <c:pt idx="3">
                  <c:v>81</c:v>
                </c:pt>
                <c:pt idx="4">
                  <c:v>82</c:v>
                </c:pt>
                <c:pt idx="5">
                  <c:v>83</c:v>
                </c:pt>
                <c:pt idx="6">
                  <c:v>84</c:v>
                </c:pt>
                <c:pt idx="7">
                  <c:v>85</c:v>
                </c:pt>
                <c:pt idx="8">
                  <c:v>86</c:v>
                </c:pt>
                <c:pt idx="9">
                  <c:v>87</c:v>
                </c:pt>
                <c:pt idx="10">
                  <c:v>88</c:v>
                </c:pt>
                <c:pt idx="11">
                  <c:v>89</c:v>
                </c:pt>
                <c:pt idx="12">
                  <c:v>90</c:v>
                </c:pt>
                <c:pt idx="13">
                  <c:v>91</c:v>
                </c:pt>
                <c:pt idx="14">
                  <c:v>92</c:v>
                </c:pt>
                <c:pt idx="15">
                  <c:v>93</c:v>
                </c:pt>
                <c:pt idx="16">
                  <c:v>94</c:v>
                </c:pt>
                <c:pt idx="17">
                  <c:v>95</c:v>
                </c:pt>
                <c:pt idx="18">
                  <c:v>96</c:v>
                </c:pt>
                <c:pt idx="19">
                  <c:v>97</c:v>
                </c:pt>
                <c:pt idx="20">
                  <c:v>98</c:v>
                </c:pt>
                <c:pt idx="21">
                  <c:v>99</c:v>
                </c:pt>
                <c:pt idx="22">
                  <c:v>00</c:v>
                </c:pt>
                <c:pt idx="23">
                  <c:v>01</c:v>
                </c:pt>
                <c:pt idx="24">
                  <c:v>02</c:v>
                </c:pt>
                <c:pt idx="25">
                  <c:v>03</c:v>
                </c:pt>
                <c:pt idx="26">
                  <c:v>04</c:v>
                </c:pt>
                <c:pt idx="27">
                  <c:v>05</c:v>
                </c:pt>
                <c:pt idx="28">
                  <c:v>06</c:v>
                </c:pt>
                <c:pt idx="29">
                  <c:v>07</c:v>
                </c:pt>
                <c:pt idx="30">
                  <c:v>08</c:v>
                </c:pt>
                <c:pt idx="31">
                  <c:v>09</c:v>
                </c:pt>
                <c:pt idx="32">
                  <c:v>10</c:v>
                </c:pt>
                <c:pt idx="33">
                  <c:v>11</c:v>
                </c:pt>
                <c:pt idx="34">
                  <c:v>12</c:v>
                </c:pt>
              </c:strCache>
            </c:strRef>
          </c:cat>
          <c:val>
            <c:numRef>
              <c:f>Sheet1!$D$2:$D$36</c:f>
              <c:numCache>
                <c:formatCode>General</c:formatCode>
                <c:ptCount val="35"/>
                <c:pt idx="0">
                  <c:v>0.8300000000000004</c:v>
                </c:pt>
                <c:pt idx="1">
                  <c:v>0.86000000000000043</c:v>
                </c:pt>
                <c:pt idx="2">
                  <c:v>0.9</c:v>
                </c:pt>
                <c:pt idx="3">
                  <c:v>0.98</c:v>
                </c:pt>
                <c:pt idx="4">
                  <c:v>1.05</c:v>
                </c:pt>
                <c:pt idx="5">
                  <c:v>1.1000000000000001</c:v>
                </c:pt>
                <c:pt idx="6">
                  <c:v>1.139999999999999</c:v>
                </c:pt>
                <c:pt idx="7">
                  <c:v>1.159999999999999</c:v>
                </c:pt>
                <c:pt idx="8">
                  <c:v>1.159999999999999</c:v>
                </c:pt>
                <c:pt idx="9">
                  <c:v>1.159999999999999</c:v>
                </c:pt>
                <c:pt idx="10">
                  <c:v>1.1800000000000008</c:v>
                </c:pt>
                <c:pt idx="11">
                  <c:v>1.1700000000000008</c:v>
                </c:pt>
                <c:pt idx="12">
                  <c:v>1.159999999999999</c:v>
                </c:pt>
                <c:pt idx="13">
                  <c:v>1.149999999999999</c:v>
                </c:pt>
                <c:pt idx="14">
                  <c:v>1.23</c:v>
                </c:pt>
                <c:pt idx="15">
                  <c:v>1.3</c:v>
                </c:pt>
                <c:pt idx="16">
                  <c:v>1.36</c:v>
                </c:pt>
                <c:pt idx="17">
                  <c:v>1.41</c:v>
                </c:pt>
                <c:pt idx="18">
                  <c:v>1.44</c:v>
                </c:pt>
                <c:pt idx="19">
                  <c:v>1.46</c:v>
                </c:pt>
                <c:pt idx="20">
                  <c:v>1.48</c:v>
                </c:pt>
                <c:pt idx="21">
                  <c:v>1.52</c:v>
                </c:pt>
                <c:pt idx="22">
                  <c:v>1.55</c:v>
                </c:pt>
                <c:pt idx="23">
                  <c:v>1.57</c:v>
                </c:pt>
                <c:pt idx="24">
                  <c:v>1.56</c:v>
                </c:pt>
                <c:pt idx="25">
                  <c:v>1.58</c:v>
                </c:pt>
                <c:pt idx="26">
                  <c:v>1.6</c:v>
                </c:pt>
                <c:pt idx="27">
                  <c:v>1.6500000000000001</c:v>
                </c:pt>
                <c:pt idx="28">
                  <c:v>1.6900000000000008</c:v>
                </c:pt>
                <c:pt idx="29">
                  <c:v>1.74</c:v>
                </c:pt>
                <c:pt idx="30">
                  <c:v>1.83</c:v>
                </c:pt>
                <c:pt idx="31">
                  <c:v>1.9000000000000001</c:v>
                </c:pt>
                <c:pt idx="32">
                  <c:v>1.84</c:v>
                </c:pt>
                <c:pt idx="33">
                  <c:v>1.84</c:v>
                </c:pt>
                <c:pt idx="34">
                  <c:v>1.9000000000000001</c:v>
                </c:pt>
              </c:numCache>
            </c:numRef>
          </c:val>
        </c:ser>
        <c:marker val="1"/>
        <c:axId val="283627904"/>
        <c:axId val="283630208"/>
      </c:lineChart>
      <c:catAx>
        <c:axId val="283627904"/>
        <c:scaling>
          <c:orientation val="minMax"/>
        </c:scaling>
        <c:axPos val="b"/>
        <c:numFmt formatCode="General" sourceLinked="1"/>
        <c:majorTickMark val="in"/>
        <c:tickLblPos val="nextTo"/>
        <c:spPr>
          <a:ln w="25400">
            <a:solidFill>
              <a:srgbClr val="000000"/>
            </a:solidFill>
            <a:prstDash val="solid"/>
          </a:ln>
        </c:spPr>
        <c:txPr>
          <a:bodyPr rot="0" vert="horz"/>
          <a:lstStyle/>
          <a:p>
            <a:pPr>
              <a:defRPr sz="1190" b="0" i="0" u="none" strike="noStrike" baseline="0">
                <a:solidFill>
                  <a:srgbClr val="000000"/>
                </a:solidFill>
                <a:latin typeface="HGP創英角ｺﾞｼｯｸUB" pitchFamily="50" charset="-128"/>
                <a:ea typeface="HGP創英角ｺﾞｼｯｸUB" pitchFamily="50" charset="-128"/>
                <a:cs typeface="ＭＳ Ｐゴシック"/>
              </a:defRPr>
            </a:pPr>
            <a:endParaRPr lang="ja-JP"/>
          </a:p>
        </c:txPr>
        <c:crossAx val="283630208"/>
        <c:crosses val="autoZero"/>
        <c:auto val="1"/>
        <c:lblAlgn val="ctr"/>
        <c:lblOffset val="0"/>
        <c:tickLblSkip val="1"/>
        <c:tickMarkSkip val="1"/>
      </c:catAx>
      <c:valAx>
        <c:axId val="283630208"/>
        <c:scaling>
          <c:orientation val="minMax"/>
          <c:max val="2.2000000000000002"/>
          <c:min val="0.60000000000000064"/>
        </c:scaling>
        <c:axPos val="l"/>
        <c:majorGridlines>
          <c:spPr>
            <a:ln w="19050">
              <a:solidFill>
                <a:srgbClr val="000000"/>
              </a:solidFill>
              <a:prstDash val="dash"/>
            </a:ln>
          </c:spPr>
        </c:majorGridlines>
        <c:title>
          <c:tx>
            <c:rich>
              <a:bodyPr rot="0" vert="wordArtVertRtl"/>
              <a:lstStyle/>
              <a:p>
                <a:pPr algn="ctr">
                  <a:defRPr sz="1389" b="0" i="0" u="none" strike="noStrike" baseline="0">
                    <a:solidFill>
                      <a:srgbClr val="000000"/>
                    </a:solidFill>
                    <a:latin typeface="ＭＳ Ｐゴシック"/>
                    <a:ea typeface="ＭＳ Ｐゴシック"/>
                    <a:cs typeface="ＭＳ Ｐゴシック"/>
                  </a:defRPr>
                </a:pPr>
                <a:r>
                  <a:rPr lang="en-US" altLang="ja-JP"/>
                  <a:t>%</a:t>
                </a:r>
              </a:p>
            </c:rich>
          </c:tx>
          <c:layout>
            <c:manualLayout>
              <c:xMode val="edge"/>
              <c:yMode val="edge"/>
              <c:x val="0"/>
              <c:y val="5.1440329218106998E-2"/>
            </c:manualLayout>
          </c:layout>
          <c:spPr>
            <a:noFill/>
            <a:ln w="25196">
              <a:noFill/>
            </a:ln>
          </c:spPr>
        </c:title>
        <c:numFmt formatCode="General" sourceLinked="1"/>
        <c:majorTickMark val="in"/>
        <c:tickLblPos val="nextTo"/>
        <c:spPr>
          <a:ln w="25400">
            <a:solidFill>
              <a:srgbClr val="000000"/>
            </a:solidFill>
            <a:prstDash val="solid"/>
          </a:ln>
        </c:spPr>
        <c:txPr>
          <a:bodyPr rot="0" vert="horz"/>
          <a:lstStyle/>
          <a:p>
            <a:pPr>
              <a:defRPr sz="1389" b="0" i="0" u="none" strike="noStrike" baseline="0">
                <a:solidFill>
                  <a:srgbClr val="000000"/>
                </a:solidFill>
                <a:latin typeface="HGP創英角ｺﾞｼｯｸUB" pitchFamily="50" charset="-128"/>
                <a:ea typeface="HGP創英角ｺﾞｼｯｸUB" pitchFamily="50" charset="-128"/>
                <a:cs typeface="ＭＳ Ｐゴシック"/>
              </a:defRPr>
            </a:pPr>
            <a:endParaRPr lang="ja-JP"/>
          </a:p>
        </c:txPr>
        <c:crossAx val="283627904"/>
        <c:crosses val="autoZero"/>
        <c:crossBetween val="between"/>
        <c:majorUnit val="0.2"/>
      </c:valAx>
      <c:spPr>
        <a:solidFill>
          <a:srgbClr val="FFFFFF"/>
        </a:solidFill>
        <a:ln w="12598">
          <a:solidFill>
            <a:srgbClr val="808080"/>
          </a:solidFill>
          <a:prstDash val="solid"/>
        </a:ln>
      </c:spPr>
    </c:plotArea>
    <c:legend>
      <c:legendPos val="r"/>
      <c:layout>
        <c:manualLayout>
          <c:xMode val="edge"/>
          <c:yMode val="edge"/>
          <c:x val="0.73103778698918565"/>
          <c:y val="0.58166619408030906"/>
          <c:w val="0.2509560719307059"/>
          <c:h val="0.21604938271605237"/>
        </c:manualLayout>
      </c:layout>
      <c:spPr>
        <a:solidFill>
          <a:schemeClr val="bg1"/>
        </a:solidFill>
        <a:ln w="25196">
          <a:noFill/>
        </a:ln>
      </c:spPr>
      <c:txPr>
        <a:bodyPr/>
        <a:lstStyle/>
        <a:p>
          <a:pPr>
            <a:defRPr sz="1642" b="0" i="0" u="none" strike="noStrike" baseline="0">
              <a:solidFill>
                <a:srgbClr val="000000"/>
              </a:solidFill>
              <a:latin typeface="HGP創英角ｺﾞｼｯｸUB" pitchFamily="50" charset="-128"/>
              <a:ea typeface="HGP創英角ｺﾞｼｯｸUB" pitchFamily="50" charset="-128"/>
              <a:cs typeface="ＭＳ Ｐゴシック"/>
            </a:defRPr>
          </a:pPr>
          <a:endParaRPr lang="ja-JP"/>
        </a:p>
      </c:txPr>
    </c:legend>
    <c:plotVisOnly val="1"/>
    <c:dispBlanksAs val="gap"/>
  </c:chart>
  <c:spPr>
    <a:noFill/>
    <a:ln>
      <a:noFill/>
    </a:ln>
  </c:spPr>
  <c:txPr>
    <a:bodyPr/>
    <a:lstStyle/>
    <a:p>
      <a:pPr>
        <a:defRPr sz="2381" b="0" i="0" u="none" strike="noStrike" baseline="0">
          <a:solidFill>
            <a:srgbClr val="000000"/>
          </a:solidFill>
          <a:latin typeface="ＭＳ Ｐゴシック"/>
          <a:ea typeface="ＭＳ Ｐゴシック"/>
          <a:cs typeface="ＭＳ Ｐゴシック"/>
        </a:defRPr>
      </a:pPr>
      <a:endParaRPr lang="ja-JP"/>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6269A0-8F72-4E20-9350-48D65C6A4B57}" type="doc">
      <dgm:prSet loTypeId="urn:microsoft.com/office/officeart/2005/8/layout/radial1" loCatId="relationship" qsTypeId="urn:microsoft.com/office/officeart/2005/8/quickstyle/simple1" qsCatId="simple" csTypeId="urn:microsoft.com/office/officeart/2005/8/colors/accent1_2" csCatId="accent1" phldr="1"/>
      <dgm:spPr/>
    </dgm:pt>
    <dgm:pt modelId="{1D46282F-4F93-478E-AD92-3B6808D1B17A}">
      <dgm:prSet custT="1"/>
      <dgm:spPr>
        <a:solidFill>
          <a:srgbClr val="008000"/>
        </a:solidFill>
        <a:ln>
          <a:solidFill>
            <a:srgbClr val="0099FF"/>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bg1"/>
              </a:solidFill>
              <a:effectLst/>
              <a:latin typeface="HGP創英角ﾎﾟｯﾌﾟ体" pitchFamily="50" charset="-128"/>
              <a:ea typeface="HGP創英角ﾎﾟｯﾌﾟ体" pitchFamily="50" charset="-128"/>
              <a:cs typeface="ＭＳ Ｐゴシック" charset="-128"/>
            </a:rPr>
            <a:t>「疲労と不信の悪循環」</a:t>
          </a:r>
          <a:r>
            <a:rPr kumimoji="1" lang="ja-JP" altLang="en-US" sz="2400" b="1" i="0" u="none" strike="noStrike" cap="none" normalizeH="0" baseline="0" dirty="0" smtClean="0">
              <a:ln>
                <a:noFill/>
              </a:ln>
              <a:solidFill>
                <a:schemeClr val="bg1"/>
              </a:solidFill>
              <a:effectLst/>
              <a:latin typeface="HGP創英角ﾎﾟｯﾌﾟ体" pitchFamily="50" charset="-128"/>
              <a:ea typeface="HGP創英角ﾎﾟｯﾌﾟ体" pitchFamily="50" charset="-128"/>
              <a:cs typeface="ＭＳ Ｐゴシック" charset="-128"/>
            </a:rPr>
            <a:t/>
          </a:r>
          <a:br>
            <a:rPr kumimoji="1" lang="ja-JP" altLang="en-US" sz="2400" b="1" i="0" u="none" strike="noStrike" cap="none" normalizeH="0" baseline="0" dirty="0" smtClean="0">
              <a:ln>
                <a:noFill/>
              </a:ln>
              <a:solidFill>
                <a:schemeClr val="bg1"/>
              </a:solidFill>
              <a:effectLst/>
              <a:latin typeface="HGP創英角ﾎﾟｯﾌﾟ体" pitchFamily="50" charset="-128"/>
              <a:ea typeface="HGP創英角ﾎﾟｯﾌﾟ体" pitchFamily="50" charset="-128"/>
              <a:cs typeface="ＭＳ Ｐゴシック" charset="-128"/>
            </a:rPr>
          </a:br>
          <a:r>
            <a:rPr kumimoji="1" lang="ja-JP" altLang="en-US" sz="2400" b="0" i="0" u="none" strike="noStrike" cap="none" normalizeH="0" baseline="0" dirty="0" smtClean="0">
              <a:ln>
                <a:noFill/>
              </a:ln>
              <a:solidFill>
                <a:schemeClr val="bg1"/>
              </a:solidFill>
              <a:effectLst/>
              <a:latin typeface="HGP創英角ﾎﾟｯﾌﾟ体" pitchFamily="50" charset="-128"/>
              <a:ea typeface="HGP創英角ﾎﾟｯﾌﾟ体" pitchFamily="50" charset="-128"/>
              <a:cs typeface="ＭＳ Ｐゴシック" charset="-128"/>
            </a:rPr>
            <a:t>から脱する方法</a:t>
          </a:r>
        </a:p>
      </dgm:t>
    </dgm:pt>
    <dgm:pt modelId="{9F93B0B8-CA0A-4368-A798-F9D29DA17DF6}" type="parTrans" cxnId="{15A10933-1138-4AF2-BDDC-83C4134EB4EA}">
      <dgm:prSet/>
      <dgm:spPr/>
      <dgm:t>
        <a:bodyPr/>
        <a:lstStyle/>
        <a:p>
          <a:endParaRPr kumimoji="1" lang="ja-JP" altLang="en-US"/>
        </a:p>
      </dgm:t>
    </dgm:pt>
    <dgm:pt modelId="{27FAEA41-43B1-4EB2-B915-E21050EE560A}" type="sibTrans" cxnId="{15A10933-1138-4AF2-BDDC-83C4134EB4EA}">
      <dgm:prSet/>
      <dgm:spPr/>
      <dgm:t>
        <a:bodyPr/>
        <a:lstStyle/>
        <a:p>
          <a:endParaRPr kumimoji="1" lang="ja-JP" altLang="en-US"/>
        </a:p>
      </dgm:t>
    </dgm:pt>
    <dgm:pt modelId="{8AF3092D-2D42-4372-AF04-53AEF87EDC05}">
      <dgm:prSet custT="1"/>
      <dgm:spPr>
        <a:solidFill>
          <a:srgbClr val="99CCFF"/>
        </a:solidFill>
        <a:ln w="31750">
          <a:solidFill>
            <a:srgbClr val="008000"/>
          </a:solidFill>
        </a:ln>
      </dgm:spPr>
      <dgm:t>
        <a:bodyPr lIns="0" rIns="0"/>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rgbClr val="C00000"/>
              </a:solidFill>
              <a:effectLst/>
              <a:latin typeface="HGP創英角ﾎﾟｯﾌﾟ体" pitchFamily="50" charset="-128"/>
              <a:ea typeface="HGP創英角ﾎﾟｯﾌﾟ体" pitchFamily="50" charset="-128"/>
              <a:cs typeface="ＭＳ Ｐゴシック" charset="-128"/>
            </a:rPr>
            <a:t>あきらめる</a:t>
          </a:r>
          <a:endParaRPr kumimoji="1" lang="en-US" altLang="ja-JP" sz="2800" b="0" i="0" u="none" strike="noStrike" cap="none" normalizeH="0" baseline="0" dirty="0" smtClean="0">
            <a:ln>
              <a:noFill/>
            </a:ln>
            <a:solidFill>
              <a:srgbClr val="C00000"/>
            </a:solidFill>
            <a:effectLst/>
            <a:latin typeface="HGP創英角ﾎﾟｯﾌﾟ体" pitchFamily="50" charset="-128"/>
            <a:ea typeface="HGP創英角ﾎﾟｯﾌﾟ体" pitchFamily="50" charset="-128"/>
            <a:cs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ＭＳ Ｐゴシック" charset="-128"/>
            </a:rPr>
            <a:t>（新しい価値観</a:t>
          </a:r>
          <a:r>
            <a:rPr kumimoji="1" lang="en-US" altLang="ja-JP" sz="20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ＭＳ Ｐゴシック" charset="-128"/>
            </a:rPr>
            <a:t/>
          </a:r>
          <a:br>
            <a:rPr kumimoji="1" lang="en-US" altLang="ja-JP" sz="20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ＭＳ Ｐゴシック" charset="-128"/>
            </a:rPr>
          </a:br>
          <a:r>
            <a:rPr kumimoji="1" lang="ja-JP" altLang="en-US" sz="20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ＭＳ Ｐゴシック" charset="-128"/>
            </a:rPr>
            <a:t>の獲得）</a:t>
          </a:r>
        </a:p>
      </dgm:t>
    </dgm:pt>
    <dgm:pt modelId="{8BC6640C-59D7-4BCE-AC18-DB041EA84FE4}" type="parTrans" cxnId="{6A35EA9D-0187-4D7F-A581-F9979F35CC34}">
      <dgm:prSet/>
      <dgm:spPr>
        <a:ln w="31750">
          <a:solidFill>
            <a:srgbClr val="008000"/>
          </a:solidFill>
        </a:ln>
      </dgm:spPr>
      <dgm:t>
        <a:bodyPr/>
        <a:lstStyle/>
        <a:p>
          <a:endParaRPr kumimoji="1" lang="ja-JP" altLang="en-US"/>
        </a:p>
      </dgm:t>
    </dgm:pt>
    <dgm:pt modelId="{7FF85251-D542-4738-81DC-C86794A937AB}" type="sibTrans" cxnId="{6A35EA9D-0187-4D7F-A581-F9979F35CC34}">
      <dgm:prSet/>
      <dgm:spPr/>
      <dgm:t>
        <a:bodyPr/>
        <a:lstStyle/>
        <a:p>
          <a:endParaRPr kumimoji="1" lang="ja-JP" altLang="en-US"/>
        </a:p>
      </dgm:t>
    </dgm:pt>
    <dgm:pt modelId="{12908F07-93EE-4870-9B77-344FAE0540F5}">
      <dgm:prSet custT="1"/>
      <dgm:spPr>
        <a:solidFill>
          <a:srgbClr val="99CCFF"/>
        </a:solidFill>
        <a:ln w="31750">
          <a:solidFill>
            <a:srgbClr val="008000"/>
          </a:solidFill>
        </a:ln>
      </dgm:spPr>
      <dgm:t>
        <a:bodyPr lIns="0" rIns="0"/>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rgbClr val="C00000"/>
              </a:solidFill>
              <a:effectLst/>
              <a:latin typeface="HGP創英角ｺﾞｼｯｸUB" pitchFamily="50" charset="-128"/>
              <a:ea typeface="HGP創英角ｺﾞｼｯｸUB" pitchFamily="50" charset="-128"/>
              <a:cs typeface="ＭＳ Ｐゴシック" charset="-128"/>
            </a:rPr>
            <a:t>運動する</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ＭＳ Ｐゴシック" charset="-128"/>
            </a:rPr>
            <a:t>問題提起</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ＭＳ Ｐゴシック" charset="-128"/>
            </a:rPr>
            <a:t>⇒環境改善／</a:t>
          </a:r>
          <a:r>
            <a:rPr kumimoji="1" lang="en-US" altLang="ja-JP" sz="20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ＭＳ Ｐゴシック" charset="-128"/>
            </a:rPr>
            <a:t/>
          </a:r>
          <a:br>
            <a:rPr kumimoji="1" lang="en-US" altLang="ja-JP" sz="20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ＭＳ Ｐゴシック" charset="-128"/>
            </a:rPr>
          </a:br>
          <a:r>
            <a:rPr kumimoji="1" lang="ja-JP" altLang="en-US" sz="20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cs typeface="ＭＳ Ｐゴシック" charset="-128"/>
            </a:rPr>
            <a:t>制度化要求</a:t>
          </a:r>
        </a:p>
      </dgm:t>
    </dgm:pt>
    <dgm:pt modelId="{92453008-8FF1-4B4B-AA4D-E0E945A46B19}" type="parTrans" cxnId="{798F2DA4-0F83-4BB9-8A9C-CFA4A4C8CEEF}">
      <dgm:prSet/>
      <dgm:spPr>
        <a:ln w="31750">
          <a:solidFill>
            <a:srgbClr val="008000"/>
          </a:solidFill>
        </a:ln>
      </dgm:spPr>
      <dgm:t>
        <a:bodyPr/>
        <a:lstStyle/>
        <a:p>
          <a:endParaRPr kumimoji="1" lang="ja-JP" altLang="en-US"/>
        </a:p>
      </dgm:t>
    </dgm:pt>
    <dgm:pt modelId="{D07D6765-CF1C-4AE6-92EA-5800F9092ED7}" type="sibTrans" cxnId="{798F2DA4-0F83-4BB9-8A9C-CFA4A4C8CEEF}">
      <dgm:prSet/>
      <dgm:spPr/>
      <dgm:t>
        <a:bodyPr/>
        <a:lstStyle/>
        <a:p>
          <a:endParaRPr kumimoji="1" lang="ja-JP" altLang="en-US"/>
        </a:p>
      </dgm:t>
    </dgm:pt>
    <dgm:pt modelId="{057C8B87-A665-47EF-8169-902DA773D87E}">
      <dgm:prSet custT="1"/>
      <dgm:spPr>
        <a:solidFill>
          <a:srgbClr val="99CCFF"/>
        </a:solidFill>
        <a:ln w="31750">
          <a:solidFill>
            <a:srgbClr val="008000"/>
          </a:solidFill>
        </a:ln>
      </dgm:spPr>
      <dgm:t>
        <a:bodyPr lIns="0" rIns="0"/>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rgbClr val="C00000"/>
              </a:solidFill>
              <a:effectLst/>
              <a:latin typeface="HGP創英角ﾎﾟｯﾌﾟ体" pitchFamily="50" charset="-128"/>
              <a:ea typeface="HGP創英角ﾎﾟｯﾌﾟ体" pitchFamily="50" charset="-128"/>
              <a:cs typeface="ＭＳ Ｐゴシック" charset="-128"/>
            </a:rPr>
            <a:t>抱え込まない</a:t>
          </a:r>
          <a:br>
            <a:rPr kumimoji="1" lang="ja-JP" altLang="en-US" sz="2400" b="0" i="0" u="none" strike="noStrike" cap="none" normalizeH="0" baseline="0" dirty="0" smtClean="0">
              <a:ln>
                <a:noFill/>
              </a:ln>
              <a:solidFill>
                <a:srgbClr val="C00000"/>
              </a:solidFill>
              <a:effectLst/>
              <a:latin typeface="HGP創英角ﾎﾟｯﾌﾟ体" pitchFamily="50" charset="-128"/>
              <a:ea typeface="HGP創英角ﾎﾟｯﾌﾟ体" pitchFamily="50" charset="-128"/>
              <a:cs typeface="ＭＳ Ｐゴシック" charset="-128"/>
            </a:rPr>
          </a:br>
          <a:r>
            <a:rPr kumimoji="1" lang="ja-JP" altLang="en-US" sz="2400" b="0" i="0" u="none" strike="noStrike" cap="none" normalizeH="0" baseline="0" dirty="0" smtClean="0">
              <a:ln>
                <a:noFill/>
              </a:ln>
              <a:solidFill>
                <a:srgbClr val="C00000"/>
              </a:solidFill>
              <a:effectLst/>
              <a:latin typeface="HGP創英角ﾎﾟｯﾌﾟ体" pitchFamily="50" charset="-128"/>
              <a:ea typeface="HGP創英角ﾎﾟｯﾌﾟ体" pitchFamily="50" charset="-128"/>
              <a:cs typeface="ＭＳ Ｐゴシック" charset="-128"/>
            </a:rPr>
            <a:t>孤立させない</a:t>
          </a:r>
        </a:p>
      </dgm:t>
    </dgm:pt>
    <dgm:pt modelId="{A14ADBC3-6573-4E1E-BA11-605DC73D7A0A}" type="parTrans" cxnId="{1691712F-D2D6-449C-BC84-01A30F347DDC}">
      <dgm:prSet/>
      <dgm:spPr>
        <a:ln w="31750">
          <a:solidFill>
            <a:srgbClr val="008000"/>
          </a:solidFill>
        </a:ln>
      </dgm:spPr>
      <dgm:t>
        <a:bodyPr/>
        <a:lstStyle/>
        <a:p>
          <a:endParaRPr kumimoji="1" lang="ja-JP" altLang="en-US"/>
        </a:p>
      </dgm:t>
    </dgm:pt>
    <dgm:pt modelId="{3306302F-E721-4257-9E4C-9F61F7C183AE}" type="sibTrans" cxnId="{1691712F-D2D6-449C-BC84-01A30F347DDC}">
      <dgm:prSet/>
      <dgm:spPr/>
      <dgm:t>
        <a:bodyPr/>
        <a:lstStyle/>
        <a:p>
          <a:endParaRPr kumimoji="1" lang="ja-JP" altLang="en-US"/>
        </a:p>
      </dgm:t>
    </dgm:pt>
    <dgm:pt modelId="{2C03E913-D7B8-4C4F-91BE-77B1A1614C3A}" type="pres">
      <dgm:prSet presAssocID="{C66269A0-8F72-4E20-9350-48D65C6A4B57}" presName="cycle" presStyleCnt="0">
        <dgm:presLayoutVars>
          <dgm:chMax val="1"/>
          <dgm:dir/>
          <dgm:animLvl val="ctr"/>
          <dgm:resizeHandles val="exact"/>
        </dgm:presLayoutVars>
      </dgm:prSet>
      <dgm:spPr/>
    </dgm:pt>
    <dgm:pt modelId="{52F74C06-754C-461E-B652-A808E6DC9ADB}" type="pres">
      <dgm:prSet presAssocID="{1D46282F-4F93-478E-AD92-3B6808D1B17A}" presName="centerShape" presStyleLbl="node0" presStyleIdx="0" presStyleCnt="1" custScaleX="197699" custScaleY="106317" custLinFactNeighborX="-243" custLinFactNeighborY="-5870"/>
      <dgm:spPr/>
      <dgm:t>
        <a:bodyPr/>
        <a:lstStyle/>
        <a:p>
          <a:endParaRPr kumimoji="1" lang="ja-JP" altLang="en-US"/>
        </a:p>
      </dgm:t>
    </dgm:pt>
    <dgm:pt modelId="{C2ED923B-5F8D-435D-83A5-5DC6831886CF}" type="pres">
      <dgm:prSet presAssocID="{8BC6640C-59D7-4BCE-AC18-DB041EA84FE4}" presName="Name9" presStyleLbl="parChTrans1D2" presStyleIdx="0" presStyleCnt="3"/>
      <dgm:spPr/>
      <dgm:t>
        <a:bodyPr/>
        <a:lstStyle/>
        <a:p>
          <a:endParaRPr kumimoji="1" lang="ja-JP" altLang="en-US"/>
        </a:p>
      </dgm:t>
    </dgm:pt>
    <dgm:pt modelId="{0646F060-77C6-47F0-ABDF-7C1CE2213C98}" type="pres">
      <dgm:prSet presAssocID="{8BC6640C-59D7-4BCE-AC18-DB041EA84FE4}" presName="connTx" presStyleLbl="parChTrans1D2" presStyleIdx="0" presStyleCnt="3"/>
      <dgm:spPr/>
      <dgm:t>
        <a:bodyPr/>
        <a:lstStyle/>
        <a:p>
          <a:endParaRPr kumimoji="1" lang="ja-JP" altLang="en-US"/>
        </a:p>
      </dgm:t>
    </dgm:pt>
    <dgm:pt modelId="{B51923D5-2F64-4EC9-A5F4-8059AACC77E3}" type="pres">
      <dgm:prSet presAssocID="{8AF3092D-2D42-4372-AF04-53AEF87EDC05}" presName="node" presStyleLbl="node1" presStyleIdx="0" presStyleCnt="3" custScaleX="171924">
        <dgm:presLayoutVars>
          <dgm:bulletEnabled val="1"/>
        </dgm:presLayoutVars>
      </dgm:prSet>
      <dgm:spPr/>
      <dgm:t>
        <a:bodyPr/>
        <a:lstStyle/>
        <a:p>
          <a:endParaRPr kumimoji="1" lang="ja-JP" altLang="en-US"/>
        </a:p>
      </dgm:t>
    </dgm:pt>
    <dgm:pt modelId="{742ACF53-6876-4653-BF4C-99549423623F}" type="pres">
      <dgm:prSet presAssocID="{92453008-8FF1-4B4B-AA4D-E0E945A46B19}" presName="Name9" presStyleLbl="parChTrans1D2" presStyleIdx="1" presStyleCnt="3"/>
      <dgm:spPr/>
      <dgm:t>
        <a:bodyPr/>
        <a:lstStyle/>
        <a:p>
          <a:endParaRPr kumimoji="1" lang="ja-JP" altLang="en-US"/>
        </a:p>
      </dgm:t>
    </dgm:pt>
    <dgm:pt modelId="{90B8AECE-9557-4B25-B309-D790237AB838}" type="pres">
      <dgm:prSet presAssocID="{92453008-8FF1-4B4B-AA4D-E0E945A46B19}" presName="connTx" presStyleLbl="parChTrans1D2" presStyleIdx="1" presStyleCnt="3"/>
      <dgm:spPr/>
      <dgm:t>
        <a:bodyPr/>
        <a:lstStyle/>
        <a:p>
          <a:endParaRPr kumimoji="1" lang="ja-JP" altLang="en-US"/>
        </a:p>
      </dgm:t>
    </dgm:pt>
    <dgm:pt modelId="{76BE3A81-A1FA-433D-AD82-94C99C89A694}" type="pres">
      <dgm:prSet presAssocID="{12908F07-93EE-4870-9B77-344FAE0540F5}" presName="node" presStyleLbl="node1" presStyleIdx="1" presStyleCnt="3" custScaleX="185034" custRadScaleRad="124189" custRadScaleInc="-10141">
        <dgm:presLayoutVars>
          <dgm:bulletEnabled val="1"/>
        </dgm:presLayoutVars>
      </dgm:prSet>
      <dgm:spPr/>
      <dgm:t>
        <a:bodyPr/>
        <a:lstStyle/>
        <a:p>
          <a:endParaRPr kumimoji="1" lang="ja-JP" altLang="en-US"/>
        </a:p>
      </dgm:t>
    </dgm:pt>
    <dgm:pt modelId="{377288C9-26CD-40F7-B884-E2D1CEAB06B8}" type="pres">
      <dgm:prSet presAssocID="{A14ADBC3-6573-4E1E-BA11-605DC73D7A0A}" presName="Name9" presStyleLbl="parChTrans1D2" presStyleIdx="2" presStyleCnt="3"/>
      <dgm:spPr/>
      <dgm:t>
        <a:bodyPr/>
        <a:lstStyle/>
        <a:p>
          <a:endParaRPr kumimoji="1" lang="ja-JP" altLang="en-US"/>
        </a:p>
      </dgm:t>
    </dgm:pt>
    <dgm:pt modelId="{513D5328-2D07-42FD-B647-07A1BC2BE3B5}" type="pres">
      <dgm:prSet presAssocID="{A14ADBC3-6573-4E1E-BA11-605DC73D7A0A}" presName="connTx" presStyleLbl="parChTrans1D2" presStyleIdx="2" presStyleCnt="3"/>
      <dgm:spPr/>
      <dgm:t>
        <a:bodyPr/>
        <a:lstStyle/>
        <a:p>
          <a:endParaRPr kumimoji="1" lang="ja-JP" altLang="en-US"/>
        </a:p>
      </dgm:t>
    </dgm:pt>
    <dgm:pt modelId="{D0307A1E-EC57-4936-BD46-D5FFBCBDB645}" type="pres">
      <dgm:prSet presAssocID="{057C8B87-A665-47EF-8169-902DA773D87E}" presName="node" presStyleLbl="node1" presStyleIdx="2" presStyleCnt="3" custScaleX="180305" custRadScaleRad="125126" custRadScaleInc="10457">
        <dgm:presLayoutVars>
          <dgm:bulletEnabled val="1"/>
        </dgm:presLayoutVars>
      </dgm:prSet>
      <dgm:spPr/>
      <dgm:t>
        <a:bodyPr/>
        <a:lstStyle/>
        <a:p>
          <a:endParaRPr kumimoji="1" lang="ja-JP" altLang="en-US"/>
        </a:p>
      </dgm:t>
    </dgm:pt>
  </dgm:ptLst>
  <dgm:cxnLst>
    <dgm:cxn modelId="{5C1105DE-EA82-4A44-920C-6C6C05FD30CC}" type="presOf" srcId="{8BC6640C-59D7-4BCE-AC18-DB041EA84FE4}" destId="{0646F060-77C6-47F0-ABDF-7C1CE2213C98}" srcOrd="1" destOrd="0" presId="urn:microsoft.com/office/officeart/2005/8/layout/radial1"/>
    <dgm:cxn modelId="{3F660591-8190-425F-904D-435887CECEBB}" type="presOf" srcId="{1D46282F-4F93-478E-AD92-3B6808D1B17A}" destId="{52F74C06-754C-461E-B652-A808E6DC9ADB}" srcOrd="0" destOrd="0" presId="urn:microsoft.com/office/officeart/2005/8/layout/radial1"/>
    <dgm:cxn modelId="{15A10933-1138-4AF2-BDDC-83C4134EB4EA}" srcId="{C66269A0-8F72-4E20-9350-48D65C6A4B57}" destId="{1D46282F-4F93-478E-AD92-3B6808D1B17A}" srcOrd="0" destOrd="0" parTransId="{9F93B0B8-CA0A-4368-A798-F9D29DA17DF6}" sibTransId="{27FAEA41-43B1-4EB2-B915-E21050EE560A}"/>
    <dgm:cxn modelId="{B920E3EB-791A-4CC9-AE3F-F7032690B153}" type="presOf" srcId="{92453008-8FF1-4B4B-AA4D-E0E945A46B19}" destId="{742ACF53-6876-4653-BF4C-99549423623F}" srcOrd="0" destOrd="0" presId="urn:microsoft.com/office/officeart/2005/8/layout/radial1"/>
    <dgm:cxn modelId="{AE3ADD05-C32A-4EE7-9F63-E1D46EE01C70}" type="presOf" srcId="{8BC6640C-59D7-4BCE-AC18-DB041EA84FE4}" destId="{C2ED923B-5F8D-435D-83A5-5DC6831886CF}" srcOrd="0" destOrd="0" presId="urn:microsoft.com/office/officeart/2005/8/layout/radial1"/>
    <dgm:cxn modelId="{DBA3CE2E-C776-4F02-AA30-F610B8EFB61C}" type="presOf" srcId="{A14ADBC3-6573-4E1E-BA11-605DC73D7A0A}" destId="{377288C9-26CD-40F7-B884-E2D1CEAB06B8}" srcOrd="0" destOrd="0" presId="urn:microsoft.com/office/officeart/2005/8/layout/radial1"/>
    <dgm:cxn modelId="{0AB2FF32-98DE-4DED-BB90-721E9F81CF81}" type="presOf" srcId="{C66269A0-8F72-4E20-9350-48D65C6A4B57}" destId="{2C03E913-D7B8-4C4F-91BE-77B1A1614C3A}" srcOrd="0" destOrd="0" presId="urn:microsoft.com/office/officeart/2005/8/layout/radial1"/>
    <dgm:cxn modelId="{972803B1-F2E0-425C-8F00-022283BAE54E}" type="presOf" srcId="{92453008-8FF1-4B4B-AA4D-E0E945A46B19}" destId="{90B8AECE-9557-4B25-B309-D790237AB838}" srcOrd="1" destOrd="0" presId="urn:microsoft.com/office/officeart/2005/8/layout/radial1"/>
    <dgm:cxn modelId="{6A35EA9D-0187-4D7F-A581-F9979F35CC34}" srcId="{1D46282F-4F93-478E-AD92-3B6808D1B17A}" destId="{8AF3092D-2D42-4372-AF04-53AEF87EDC05}" srcOrd="0" destOrd="0" parTransId="{8BC6640C-59D7-4BCE-AC18-DB041EA84FE4}" sibTransId="{7FF85251-D542-4738-81DC-C86794A937AB}"/>
    <dgm:cxn modelId="{807896E3-2452-4BE9-B256-9BC32D94E8F7}" type="presOf" srcId="{8AF3092D-2D42-4372-AF04-53AEF87EDC05}" destId="{B51923D5-2F64-4EC9-A5F4-8059AACC77E3}" srcOrd="0" destOrd="0" presId="urn:microsoft.com/office/officeart/2005/8/layout/radial1"/>
    <dgm:cxn modelId="{46D47D25-BF70-44BF-91F2-7F40235B8A5F}" type="presOf" srcId="{A14ADBC3-6573-4E1E-BA11-605DC73D7A0A}" destId="{513D5328-2D07-42FD-B647-07A1BC2BE3B5}" srcOrd="1" destOrd="0" presId="urn:microsoft.com/office/officeart/2005/8/layout/radial1"/>
    <dgm:cxn modelId="{87A3A910-1DD4-432E-9A8B-2DE4BA7CAA80}" type="presOf" srcId="{057C8B87-A665-47EF-8169-902DA773D87E}" destId="{D0307A1E-EC57-4936-BD46-D5FFBCBDB645}" srcOrd="0" destOrd="0" presId="urn:microsoft.com/office/officeart/2005/8/layout/radial1"/>
    <dgm:cxn modelId="{C18C2F94-D62E-4E5C-A32C-25BD5FD364E0}" type="presOf" srcId="{12908F07-93EE-4870-9B77-344FAE0540F5}" destId="{76BE3A81-A1FA-433D-AD82-94C99C89A694}" srcOrd="0" destOrd="0" presId="urn:microsoft.com/office/officeart/2005/8/layout/radial1"/>
    <dgm:cxn modelId="{1691712F-D2D6-449C-BC84-01A30F347DDC}" srcId="{1D46282F-4F93-478E-AD92-3B6808D1B17A}" destId="{057C8B87-A665-47EF-8169-902DA773D87E}" srcOrd="2" destOrd="0" parTransId="{A14ADBC3-6573-4E1E-BA11-605DC73D7A0A}" sibTransId="{3306302F-E721-4257-9E4C-9F61F7C183AE}"/>
    <dgm:cxn modelId="{798F2DA4-0F83-4BB9-8A9C-CFA4A4C8CEEF}" srcId="{1D46282F-4F93-478E-AD92-3B6808D1B17A}" destId="{12908F07-93EE-4870-9B77-344FAE0540F5}" srcOrd="1" destOrd="0" parTransId="{92453008-8FF1-4B4B-AA4D-E0E945A46B19}" sibTransId="{D07D6765-CF1C-4AE6-92EA-5800F9092ED7}"/>
    <dgm:cxn modelId="{DC4124BE-B3CA-49DD-841E-FECA0F739BB4}" type="presParOf" srcId="{2C03E913-D7B8-4C4F-91BE-77B1A1614C3A}" destId="{52F74C06-754C-461E-B652-A808E6DC9ADB}" srcOrd="0" destOrd="0" presId="urn:microsoft.com/office/officeart/2005/8/layout/radial1"/>
    <dgm:cxn modelId="{7214BD38-8A42-4597-94E5-4840C3905353}" type="presParOf" srcId="{2C03E913-D7B8-4C4F-91BE-77B1A1614C3A}" destId="{C2ED923B-5F8D-435D-83A5-5DC6831886CF}" srcOrd="1" destOrd="0" presId="urn:microsoft.com/office/officeart/2005/8/layout/radial1"/>
    <dgm:cxn modelId="{50097281-02AC-47A8-8155-89757A69674E}" type="presParOf" srcId="{C2ED923B-5F8D-435D-83A5-5DC6831886CF}" destId="{0646F060-77C6-47F0-ABDF-7C1CE2213C98}" srcOrd="0" destOrd="0" presId="urn:microsoft.com/office/officeart/2005/8/layout/radial1"/>
    <dgm:cxn modelId="{6E53A591-F48D-465D-932F-9D453BD51CDC}" type="presParOf" srcId="{2C03E913-D7B8-4C4F-91BE-77B1A1614C3A}" destId="{B51923D5-2F64-4EC9-A5F4-8059AACC77E3}" srcOrd="2" destOrd="0" presId="urn:microsoft.com/office/officeart/2005/8/layout/radial1"/>
    <dgm:cxn modelId="{8959920F-AACE-4F5D-A8DE-8CED592A78E0}" type="presParOf" srcId="{2C03E913-D7B8-4C4F-91BE-77B1A1614C3A}" destId="{742ACF53-6876-4653-BF4C-99549423623F}" srcOrd="3" destOrd="0" presId="urn:microsoft.com/office/officeart/2005/8/layout/radial1"/>
    <dgm:cxn modelId="{F485892A-2AE5-4A46-BDFE-7008B7AD2060}" type="presParOf" srcId="{742ACF53-6876-4653-BF4C-99549423623F}" destId="{90B8AECE-9557-4B25-B309-D790237AB838}" srcOrd="0" destOrd="0" presId="urn:microsoft.com/office/officeart/2005/8/layout/radial1"/>
    <dgm:cxn modelId="{4D216C68-6799-4F2F-827C-0C8512C69234}" type="presParOf" srcId="{2C03E913-D7B8-4C4F-91BE-77B1A1614C3A}" destId="{76BE3A81-A1FA-433D-AD82-94C99C89A694}" srcOrd="4" destOrd="0" presId="urn:microsoft.com/office/officeart/2005/8/layout/radial1"/>
    <dgm:cxn modelId="{27B1735C-A520-42AA-BFE7-22D27FF1BFBC}" type="presParOf" srcId="{2C03E913-D7B8-4C4F-91BE-77B1A1614C3A}" destId="{377288C9-26CD-40F7-B884-E2D1CEAB06B8}" srcOrd="5" destOrd="0" presId="urn:microsoft.com/office/officeart/2005/8/layout/radial1"/>
    <dgm:cxn modelId="{7D50291D-4173-41B6-86C5-BA6AB7D6FC5A}" type="presParOf" srcId="{377288C9-26CD-40F7-B884-E2D1CEAB06B8}" destId="{513D5328-2D07-42FD-B647-07A1BC2BE3B5}" srcOrd="0" destOrd="0" presId="urn:microsoft.com/office/officeart/2005/8/layout/radial1"/>
    <dgm:cxn modelId="{86DBF9B5-D6F6-456A-AE42-42348DB83B3E}" type="presParOf" srcId="{2C03E913-D7B8-4C4F-91BE-77B1A1614C3A}" destId="{D0307A1E-EC57-4936-BD46-D5FFBCBDB645}" srcOrd="6"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drawings/drawing1.xml><?xml version="1.0" encoding="utf-8"?>
<c:userShapes xmlns:c="http://schemas.openxmlformats.org/drawingml/2006/chart">
  <cdr:relSizeAnchor xmlns:cdr="http://schemas.openxmlformats.org/drawingml/2006/chartDrawing">
    <cdr:from>
      <cdr:x>0.06897</cdr:x>
      <cdr:y>0.41809</cdr:y>
    </cdr:from>
    <cdr:to>
      <cdr:x>0.35345</cdr:x>
      <cdr:y>0.42203</cdr:y>
    </cdr:to>
    <cdr:cxnSp macro="">
      <cdr:nvCxnSpPr>
        <cdr:cNvPr id="13" name="直線コネクタ 12"/>
        <cdr:cNvCxnSpPr>
          <a:cxnSpLocks xmlns:a="http://schemas.openxmlformats.org/drawingml/2006/main" noChangeShapeType="1"/>
        </cdr:cNvCxnSpPr>
      </cdr:nvCxnSpPr>
      <cdr:spPr bwMode="auto">
        <a:xfrm xmlns:a="http://schemas.openxmlformats.org/drawingml/2006/main">
          <a:off x="576064" y="1916832"/>
          <a:ext cx="2376264" cy="18052"/>
        </a:xfrm>
        <a:prstGeom xmlns:a="http://schemas.openxmlformats.org/drawingml/2006/main" prst="line">
          <a:avLst/>
        </a:prstGeom>
        <a:noFill xmlns:a="http://schemas.openxmlformats.org/drawingml/2006/main"/>
        <a:ln xmlns:a="http://schemas.openxmlformats.org/drawingml/2006/main" w="38100" algn="ctr">
          <a:solidFill>
            <a:srgbClr val="008000"/>
          </a:solidFill>
          <a:round/>
          <a:headEnd/>
          <a:tailEnd/>
        </a:l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3"/>
          </p:nvPr>
        </p:nvSpPr>
        <p:spPr>
          <a:xfrm>
            <a:off x="5798246" y="6745929"/>
            <a:ext cx="4434723" cy="354873"/>
          </a:xfrm>
          <a:prstGeom prst="rect">
            <a:avLst/>
          </a:prstGeom>
        </p:spPr>
        <p:txBody>
          <a:bodyPr vert="horz" lIns="99050" tIns="49526" rIns="99050" bIns="49526" rtlCol="0" anchor="b"/>
          <a:lstStyle>
            <a:lvl1pPr algn="r">
              <a:lnSpc>
                <a:spcPct val="90000"/>
              </a:lnSpc>
              <a:spcBef>
                <a:spcPct val="20000"/>
              </a:spcBef>
              <a:buClr>
                <a:schemeClr val="bg2"/>
              </a:buClr>
              <a:buSzPct val="75000"/>
              <a:buFont typeface="Wingdings" pitchFamily="2" charset="2"/>
              <a:buNone/>
              <a:defRPr sz="1200">
                <a:solidFill>
                  <a:schemeClr val="tx1"/>
                </a:solidFill>
              </a:defRPr>
            </a:lvl1pPr>
          </a:lstStyle>
          <a:p>
            <a:pPr>
              <a:defRPr/>
            </a:pPr>
            <a:fld id="{8801B729-6EBE-4334-9706-B9CBAE455FEE}" type="slidenum">
              <a:rPr lang="ja-JP" altLang="en-US"/>
              <a:pPr>
                <a:defRPr/>
              </a:pPr>
              <a:t>&lt;#&gt;</a:t>
            </a:fld>
            <a:endParaRPr lang="ja-JP"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2"/>
            <a:ext cx="4434725" cy="354873"/>
          </a:xfrm>
          <a:prstGeom prst="rect">
            <a:avLst/>
          </a:prstGeom>
          <a:noFill/>
          <a:ln w="9525">
            <a:noFill/>
            <a:miter lim="800000"/>
            <a:headEnd/>
            <a:tailEnd/>
          </a:ln>
          <a:effectLst/>
        </p:spPr>
        <p:txBody>
          <a:bodyPr vert="horz" wrap="square" lIns="99050" tIns="49526" rIns="99050" bIns="49526" numCol="1" anchor="t" anchorCtr="0" compatLnSpc="1">
            <a:prstTxWarp prst="textNoShape">
              <a:avLst/>
            </a:prstTxWarp>
          </a:bodyPr>
          <a:lstStyle>
            <a:lvl1pPr algn="l">
              <a:lnSpc>
                <a:spcPct val="100000"/>
              </a:lnSpc>
              <a:spcBef>
                <a:spcPct val="0"/>
              </a:spcBef>
              <a:buClrTx/>
              <a:buSzTx/>
              <a:buFontTx/>
              <a:buNone/>
              <a:defRPr sz="1200">
                <a:solidFill>
                  <a:schemeClr val="tx1"/>
                </a:solidFill>
              </a:defRPr>
            </a:lvl1pPr>
          </a:lstStyle>
          <a:p>
            <a:pPr>
              <a:defRPr/>
            </a:pPr>
            <a:endParaRPr lang="en-US" altLang="ja-JP"/>
          </a:p>
        </p:txBody>
      </p:sp>
      <p:sp>
        <p:nvSpPr>
          <p:cNvPr id="21507" name="Rectangle 3"/>
          <p:cNvSpPr>
            <a:spLocks noGrp="1" noChangeArrowheads="1"/>
          </p:cNvSpPr>
          <p:nvPr>
            <p:ph type="dt" idx="1"/>
          </p:nvPr>
        </p:nvSpPr>
        <p:spPr bwMode="auto">
          <a:xfrm>
            <a:off x="5798246" y="2"/>
            <a:ext cx="4434723" cy="354873"/>
          </a:xfrm>
          <a:prstGeom prst="rect">
            <a:avLst/>
          </a:prstGeom>
          <a:noFill/>
          <a:ln w="9525">
            <a:noFill/>
            <a:miter lim="800000"/>
            <a:headEnd/>
            <a:tailEnd/>
          </a:ln>
          <a:effectLst/>
        </p:spPr>
        <p:txBody>
          <a:bodyPr vert="horz" wrap="square" lIns="99050" tIns="49526" rIns="99050" bIns="49526" numCol="1" anchor="t" anchorCtr="0" compatLnSpc="1">
            <a:prstTxWarp prst="textNoShape">
              <a:avLst/>
            </a:prstTxWarp>
          </a:bodyPr>
          <a:lstStyle>
            <a:lvl1pPr algn="r">
              <a:lnSpc>
                <a:spcPct val="100000"/>
              </a:lnSpc>
              <a:spcBef>
                <a:spcPct val="0"/>
              </a:spcBef>
              <a:buClrTx/>
              <a:buSzTx/>
              <a:buFontTx/>
              <a:buNone/>
              <a:defRPr sz="1200">
                <a:solidFill>
                  <a:schemeClr val="tx1"/>
                </a:solidFill>
              </a:defRPr>
            </a:lvl1pPr>
          </a:lstStyle>
          <a:p>
            <a:pPr>
              <a:defRPr/>
            </a:pPr>
            <a:endParaRPr lang="en-US" altLang="ja-JP"/>
          </a:p>
        </p:txBody>
      </p:sp>
      <p:sp>
        <p:nvSpPr>
          <p:cNvPr id="33796" name="Rectangle 4"/>
          <p:cNvSpPr>
            <a:spLocks noGrp="1" noRot="1" noChangeAspect="1" noChangeArrowheads="1" noTextEdit="1"/>
          </p:cNvSpPr>
          <p:nvPr>
            <p:ph type="sldImg" idx="2"/>
          </p:nvPr>
        </p:nvSpPr>
        <p:spPr bwMode="auto">
          <a:xfrm>
            <a:off x="3341688" y="533400"/>
            <a:ext cx="3551237" cy="2663825"/>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1022643" y="3372967"/>
            <a:ext cx="8189337" cy="3195526"/>
          </a:xfrm>
          <a:prstGeom prst="rect">
            <a:avLst/>
          </a:prstGeom>
          <a:noFill/>
          <a:ln w="9525">
            <a:noFill/>
            <a:miter lim="800000"/>
            <a:headEnd/>
            <a:tailEnd/>
          </a:ln>
          <a:effectLst/>
        </p:spPr>
        <p:txBody>
          <a:bodyPr vert="horz" wrap="square" lIns="99050" tIns="49526" rIns="99050" bIns="4952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1510" name="Rectangle 6"/>
          <p:cNvSpPr>
            <a:spLocks noGrp="1" noChangeArrowheads="1"/>
          </p:cNvSpPr>
          <p:nvPr>
            <p:ph type="ftr" sz="quarter" idx="4"/>
          </p:nvPr>
        </p:nvSpPr>
        <p:spPr bwMode="auto">
          <a:xfrm>
            <a:off x="1" y="6745929"/>
            <a:ext cx="4434725" cy="354873"/>
          </a:xfrm>
          <a:prstGeom prst="rect">
            <a:avLst/>
          </a:prstGeom>
          <a:noFill/>
          <a:ln w="9525">
            <a:noFill/>
            <a:miter lim="800000"/>
            <a:headEnd/>
            <a:tailEnd/>
          </a:ln>
          <a:effectLst/>
        </p:spPr>
        <p:txBody>
          <a:bodyPr vert="horz" wrap="square" lIns="99050" tIns="49526" rIns="99050" bIns="49526" numCol="1" anchor="b" anchorCtr="0" compatLnSpc="1">
            <a:prstTxWarp prst="textNoShape">
              <a:avLst/>
            </a:prstTxWarp>
          </a:bodyPr>
          <a:lstStyle>
            <a:lvl1pPr algn="l">
              <a:lnSpc>
                <a:spcPct val="100000"/>
              </a:lnSpc>
              <a:spcBef>
                <a:spcPct val="0"/>
              </a:spcBef>
              <a:buClrTx/>
              <a:buSzTx/>
              <a:buFontTx/>
              <a:buNone/>
              <a:defRPr sz="1200">
                <a:solidFill>
                  <a:schemeClr val="tx1"/>
                </a:solidFill>
              </a:defRPr>
            </a:lvl1pPr>
          </a:lstStyle>
          <a:p>
            <a:pPr>
              <a:defRPr/>
            </a:pPr>
            <a:endParaRPr lang="en-US" altLang="ja-JP"/>
          </a:p>
        </p:txBody>
      </p:sp>
      <p:sp>
        <p:nvSpPr>
          <p:cNvPr id="21511" name="Rectangle 7"/>
          <p:cNvSpPr>
            <a:spLocks noGrp="1" noChangeArrowheads="1"/>
          </p:cNvSpPr>
          <p:nvPr>
            <p:ph type="sldNum" sz="quarter" idx="5"/>
          </p:nvPr>
        </p:nvSpPr>
        <p:spPr bwMode="auto">
          <a:xfrm>
            <a:off x="5798246" y="6745929"/>
            <a:ext cx="4434723" cy="354873"/>
          </a:xfrm>
          <a:prstGeom prst="rect">
            <a:avLst/>
          </a:prstGeom>
          <a:noFill/>
          <a:ln w="9525">
            <a:noFill/>
            <a:miter lim="800000"/>
            <a:headEnd/>
            <a:tailEnd/>
          </a:ln>
          <a:effectLst/>
        </p:spPr>
        <p:txBody>
          <a:bodyPr vert="horz" wrap="square" lIns="99050" tIns="49526" rIns="99050" bIns="49526" numCol="1" anchor="b" anchorCtr="0" compatLnSpc="1">
            <a:prstTxWarp prst="textNoShape">
              <a:avLst/>
            </a:prstTxWarp>
          </a:bodyPr>
          <a:lstStyle>
            <a:lvl1pPr algn="r">
              <a:lnSpc>
                <a:spcPct val="100000"/>
              </a:lnSpc>
              <a:spcBef>
                <a:spcPct val="0"/>
              </a:spcBef>
              <a:buClrTx/>
              <a:buSzTx/>
              <a:buFontTx/>
              <a:buNone/>
              <a:defRPr sz="1200">
                <a:solidFill>
                  <a:schemeClr val="tx1"/>
                </a:solidFill>
              </a:defRPr>
            </a:lvl1pPr>
          </a:lstStyle>
          <a:p>
            <a:pPr>
              <a:defRPr/>
            </a:pPr>
            <a:fld id="{666B1C4B-3B4A-458A-9C2E-573EB516A010}"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63358"/>
            <a:fld id="{1832275C-3A77-489B-B180-F8B76B8840B3}" type="slidenum">
              <a:rPr lang="en-US" altLang="ja-JP" smtClean="0"/>
              <a:pPr defTabSz="963358"/>
              <a:t>1</a:t>
            </a:fld>
            <a:endParaRPr lang="en-US" altLang="ja-JP" dirty="0" smtClean="0"/>
          </a:p>
        </p:txBody>
      </p:sp>
      <p:sp>
        <p:nvSpPr>
          <p:cNvPr id="54275" name="Rectangle 2"/>
          <p:cNvSpPr>
            <a:spLocks noGrp="1" noRot="1" noChangeAspect="1" noChangeArrowheads="1" noTextEdit="1"/>
          </p:cNvSpPr>
          <p:nvPr>
            <p:ph type="sldImg"/>
          </p:nvPr>
        </p:nvSpPr>
        <p:spPr>
          <a:xfrm>
            <a:off x="3341688" y="533400"/>
            <a:ext cx="3551237" cy="2663825"/>
          </a:xfrm>
          <a:ln/>
        </p:spPr>
      </p:sp>
      <p:sp>
        <p:nvSpPr>
          <p:cNvPr id="5427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DBABAED9-E873-46C0-AAA1-CC6FCC0D1531}" type="slidenum">
              <a:rPr lang="en-US" altLang="ja-JP" smtClean="0"/>
              <a:pPr/>
              <a:t>10</a:t>
            </a:fld>
            <a:endParaRPr lang="en-US" altLang="ja-JP"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B4B5F76-777A-4C31-A701-193C26578C55}" type="slidenum">
              <a:rPr lang="en-US" altLang="ja-JP"/>
              <a:pPr/>
              <a:t>11</a:t>
            </a:fld>
            <a:endParaRPr lang="en-US" altLang="ja-JP"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7B8D0A-B94F-45FD-A054-2A4D7EEF8183}" type="slidenum">
              <a:rPr lang="en-US" altLang="ja-JP"/>
              <a:pPr/>
              <a:t>12</a:t>
            </a:fld>
            <a:endParaRPr lang="en-US" altLang="ja-JP" dirty="0"/>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B4B5F76-777A-4C31-A701-193C26578C55}" type="slidenum">
              <a:rPr lang="en-US" altLang="ja-JP"/>
              <a:pPr/>
              <a:t>13</a:t>
            </a:fld>
            <a:endParaRPr lang="en-US" altLang="ja-JP"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FDAD6E5-E802-491D-B740-FB2CC24A79A4}" type="slidenum">
              <a:rPr lang="en-US" altLang="ja-JP" smtClean="0"/>
              <a:pPr/>
              <a:t>14</a:t>
            </a:fld>
            <a:endParaRPr lang="en-US" altLang="ja-JP"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B4B5F76-777A-4C31-A701-193C26578C55}" type="slidenum">
              <a:rPr lang="en-US" altLang="ja-JP"/>
              <a:pPr/>
              <a:t>15</a:t>
            </a:fld>
            <a:endParaRPr lang="en-US" altLang="ja-JP"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45716"/>
            <a:fld id="{2398A813-D3C8-4AA0-8BBC-975548DFE548}" type="slidenum">
              <a:rPr lang="en-US" altLang="ja-JP" smtClean="0"/>
              <a:pPr defTabSz="945716"/>
              <a:t>16</a:t>
            </a:fld>
            <a:endParaRPr lang="en-US" altLang="ja-JP"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FDAD6E5-E802-491D-B740-FB2CC24A79A4}" type="slidenum">
              <a:rPr lang="en-US" altLang="ja-JP" smtClean="0"/>
              <a:pPr/>
              <a:t>17</a:t>
            </a:fld>
            <a:endParaRPr lang="en-US" altLang="ja-JP"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87585"/>
            <a:fld id="{BC8FE285-931D-4367-93DD-1BEE0EBF7A66}" type="slidenum">
              <a:rPr lang="en-US" altLang="ja-JP" smtClean="0"/>
              <a:pPr defTabSz="987585"/>
              <a:t>18</a:t>
            </a:fld>
            <a:endParaRPr lang="en-US" altLang="ja-JP"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45716"/>
            <a:fld id="{2398A813-D3C8-4AA0-8BBC-975548DFE548}" type="slidenum">
              <a:rPr lang="en-US" altLang="ja-JP" smtClean="0"/>
              <a:pPr defTabSz="945716"/>
              <a:t>19</a:t>
            </a:fld>
            <a:endParaRPr lang="en-US" altLang="ja-JP"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CF38899-FBDF-462A-AF82-67D3DD2B0424}" type="slidenum">
              <a:rPr lang="en-US" altLang="ja-JP" smtClean="0"/>
              <a:pPr/>
              <a:t>2</a:t>
            </a:fld>
            <a:endParaRPr lang="en-US" altLang="ja-JP"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8ABE3DA-67B1-4685-BDE3-2C2E18A695B1}" type="slidenum">
              <a:rPr lang="en-US" altLang="ja-JP" smtClean="0">
                <a:latin typeface="Arial" pitchFamily="34" charset="0"/>
                <a:ea typeface="ＭＳ Ｐゴシック" pitchFamily="50" charset="-128"/>
              </a:rPr>
              <a:pPr/>
              <a:t>20</a:t>
            </a:fld>
            <a:endParaRPr lang="en-US" altLang="ja-JP" smtClean="0">
              <a:latin typeface="Arial" pitchFamily="34" charset="0"/>
              <a:ea typeface="ＭＳ Ｐゴシック" pitchFamily="50" charset="-128"/>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ja-JP" altLang="ja-JP" smtClean="0">
              <a:latin typeface="Arial" pitchFamily="34" charset="0"/>
              <a:ea typeface="ＭＳ Ｐ明朝" pitchFamily="18"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341688" y="534988"/>
            <a:ext cx="3551237" cy="266382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C8975206-AED5-484D-8222-EE2AC9F24848}" type="slidenum">
              <a:rPr lang="ja-JP" altLang="en-US" smtClean="0"/>
              <a:pPr>
                <a:defRPr/>
              </a:pPr>
              <a:t>21</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4167C-329B-438D-BBFC-A0A6FD6546F6}" type="slidenum">
              <a:rPr lang="en-US" altLang="ja-JP"/>
              <a:pPr/>
              <a:t>22</a:t>
            </a:fld>
            <a:endParaRPr lang="en-US" altLang="ja-JP"/>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6B6C9-2932-4AEF-AD9D-159AD6B5AAF4}" type="slidenum">
              <a:rPr lang="en-US" altLang="ja-JP"/>
              <a:pPr/>
              <a:t>23</a:t>
            </a:fld>
            <a:endParaRPr lang="en-US" altLang="ja-JP"/>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6B6C9-2932-4AEF-AD9D-159AD6B5AAF4}" type="slidenum">
              <a:rPr lang="en-US" altLang="ja-JP"/>
              <a:pPr/>
              <a:t>24</a:t>
            </a:fld>
            <a:endParaRPr lang="en-US" altLang="ja-JP"/>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1040179"/>
            <a:fld id="{0EEDFEB6-718A-49F2-AF4A-4A53D4334F60}" type="slidenum">
              <a:rPr lang="en-US" altLang="ja-JP" smtClean="0"/>
              <a:pPr defTabSz="1040179"/>
              <a:t>25</a:t>
            </a:fld>
            <a:endParaRPr lang="en-US" altLang="ja-JP"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1040179"/>
            <a:fld id="{2A3056DC-0A1E-48BB-A498-125322065A69}" type="slidenum">
              <a:rPr lang="en-US" altLang="ja-JP" smtClean="0"/>
              <a:pPr defTabSz="1040179"/>
              <a:t>26</a:t>
            </a:fld>
            <a:endParaRPr lang="en-US" altLang="ja-JP"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7B8D0A-B94F-45FD-A054-2A4D7EEF8183}" type="slidenum">
              <a:rPr lang="en-US" altLang="ja-JP"/>
              <a:pPr/>
              <a:t>27</a:t>
            </a:fld>
            <a:endParaRPr lang="en-US" altLang="ja-JP"/>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1014413"/>
            <a:fld id="{0EEDFEB6-718A-49F2-AF4A-4A53D4334F60}" type="slidenum">
              <a:rPr lang="en-US" altLang="ja-JP" smtClean="0"/>
              <a:pPr defTabSz="1014413"/>
              <a:t>28</a:t>
            </a:fld>
            <a:endParaRPr lang="en-US" altLang="ja-JP"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58729"/>
            <a:fld id="{C554A49E-DF2C-4C40-A20A-0C607354DD11}" type="slidenum">
              <a:rPr lang="en-US" altLang="ja-JP" smtClean="0"/>
              <a:pPr defTabSz="958729"/>
              <a:t>29</a:t>
            </a:fld>
            <a:endParaRPr lang="en-US" altLang="ja-JP"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150"/>
            <a:fld id="{6209FB77-F060-416E-8DB8-5179B38A355E}" type="slidenum">
              <a:rPr lang="en-US" altLang="ja-JP" smtClean="0"/>
              <a:pPr defTabSz="946150"/>
              <a:t>3</a:t>
            </a:fld>
            <a:endParaRPr lang="en-US" altLang="ja-JP"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462D2C3-2A7E-456E-A58E-0854909EAF70}" type="slidenum">
              <a:rPr lang="en-US" altLang="ja-JP" smtClean="0"/>
              <a:pPr/>
              <a:t>30</a:t>
            </a:fld>
            <a:endParaRPr lang="en-US" altLang="ja-JP"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70829"/>
            <a:fld id="{095FCC1C-3C98-47B3-BBA9-F31D37BB9B43}" type="slidenum">
              <a:rPr lang="en-US" altLang="ja-JP" smtClean="0"/>
              <a:pPr defTabSz="970829"/>
              <a:t>31</a:t>
            </a:fld>
            <a:endParaRPr lang="en-US" altLang="ja-JP"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77698"/>
            <a:fld id="{C554A49E-DF2C-4C40-A20A-0C607354DD11}" type="slidenum">
              <a:rPr lang="en-US" altLang="ja-JP" smtClean="0"/>
              <a:pPr defTabSz="977698"/>
              <a:t>32</a:t>
            </a:fld>
            <a:endParaRPr lang="en-US" altLang="ja-JP"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EAD8A77-FB16-4FD3-A535-A9E0EEB6D6CA}" type="slidenum">
              <a:rPr lang="en-US" altLang="ja-JP" smtClean="0"/>
              <a:pPr/>
              <a:t>33</a:t>
            </a:fld>
            <a:endParaRPr lang="en-US" altLang="ja-JP"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ja-JP" altLang="ja-JP"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AE60ADC-6522-4145-AEEF-C1AEAF1C6B47}" type="slidenum">
              <a:rPr lang="en-US" altLang="ja-JP" smtClean="0"/>
              <a:pPr/>
              <a:t>34</a:t>
            </a:fld>
            <a:endParaRPr lang="en-US" altLang="ja-JP"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ja-JP" altLang="ja-JP"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87844"/>
            <a:fld id="{F4D08056-106D-4721-B904-17708947272A}" type="slidenum">
              <a:rPr lang="en-US" altLang="ja-JP" smtClean="0"/>
              <a:pPr defTabSz="987844"/>
              <a:t>35</a:t>
            </a:fld>
            <a:endParaRPr lang="en-US" altLang="ja-JP"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ja-JP" altLang="ja-JP"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63B6469-CE26-4928-995D-DFC3F380BF0E}" type="slidenum">
              <a:rPr lang="en-US" altLang="ja-JP" smtClean="0"/>
              <a:pPr/>
              <a:t>36</a:t>
            </a:fld>
            <a:endParaRPr lang="en-US" altLang="ja-JP"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C36861C-58E7-414F-AEB2-C83478EBEFFD}" type="slidenum">
              <a:rPr lang="en-US" altLang="ja-JP" smtClean="0"/>
              <a:pPr/>
              <a:t>37</a:t>
            </a:fld>
            <a:endParaRPr lang="en-US" altLang="ja-JP"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88778"/>
            <a:fld id="{D878ABDB-89CA-4B19-BF3D-E93AD72B6CFA}" type="slidenum">
              <a:rPr lang="en-US" altLang="ja-JP" smtClean="0"/>
              <a:pPr defTabSz="988778"/>
              <a:t>38</a:t>
            </a:fld>
            <a:endParaRPr lang="en-US" altLang="ja-JP"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EAEB1-2655-49D8-A014-081ED4EC387A}" type="slidenum">
              <a:rPr lang="en-US" altLang="ja-JP"/>
              <a:pPr/>
              <a:t>39</a:t>
            </a:fld>
            <a:endParaRPr lang="en-US" altLang="ja-JP"/>
          </a:p>
        </p:txBody>
      </p:sp>
      <p:sp>
        <p:nvSpPr>
          <p:cNvPr id="73730" name="Rectangle 2"/>
          <p:cNvSpPr>
            <a:spLocks noGrp="1" noRot="1" noChangeAspect="1" noChangeArrowheads="1" noTextEdit="1"/>
          </p:cNvSpPr>
          <p:nvPr>
            <p:ph type="sldImg"/>
          </p:nvPr>
        </p:nvSpPr>
        <p:spPr>
          <a:xfrm>
            <a:off x="3343275" y="533400"/>
            <a:ext cx="3548063" cy="2662238"/>
          </a:xfrm>
          <a:ln/>
        </p:spPr>
      </p:sp>
      <p:sp>
        <p:nvSpPr>
          <p:cNvPr id="7373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150"/>
            <a:fld id="{6209FB77-F060-416E-8DB8-5179B38A355E}" type="slidenum">
              <a:rPr lang="en-US" altLang="ja-JP" smtClean="0"/>
              <a:pPr defTabSz="946150"/>
              <a:t>4</a:t>
            </a:fld>
            <a:endParaRPr lang="en-US" altLang="ja-JP"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DEC0AED-CCA9-4473-B6FD-A07486794499}" type="slidenum">
              <a:rPr lang="en-US" altLang="ja-JP"/>
              <a:pPr/>
              <a:t>40</a:t>
            </a:fld>
            <a:endParaRPr lang="en-US" altLang="ja-JP"/>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C3C72-82AE-4C0B-A5BE-AFEB9601BE36}" type="slidenum">
              <a:rPr lang="en-US" altLang="ja-JP"/>
              <a:pPr/>
              <a:t>41</a:t>
            </a:fld>
            <a:endParaRPr lang="en-US" altLang="ja-JP"/>
          </a:p>
        </p:txBody>
      </p:sp>
      <p:sp>
        <p:nvSpPr>
          <p:cNvPr id="114690" name="Rectangle 2"/>
          <p:cNvSpPr>
            <a:spLocks noGrp="1" noRot="1" noChangeAspect="1" noChangeArrowheads="1" noTextEdit="1"/>
          </p:cNvSpPr>
          <p:nvPr>
            <p:ph type="sldImg"/>
          </p:nvPr>
        </p:nvSpPr>
        <p:spPr>
          <a:xfrm>
            <a:off x="3341688" y="533400"/>
            <a:ext cx="3551237" cy="2663825"/>
          </a:xfrm>
          <a:ln/>
        </p:spPr>
      </p:sp>
      <p:sp>
        <p:nvSpPr>
          <p:cNvPr id="11469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DEC0AED-CCA9-4473-B6FD-A07486794499}" type="slidenum">
              <a:rPr lang="en-US" altLang="ja-JP"/>
              <a:pPr/>
              <a:t>42</a:t>
            </a:fld>
            <a:endParaRPr lang="en-US" altLang="ja-JP"/>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FDAD6E5-E802-491D-B740-FB2CC24A79A4}" type="slidenum">
              <a:rPr lang="en-US" altLang="ja-JP" smtClean="0"/>
              <a:pPr/>
              <a:t>43</a:t>
            </a:fld>
            <a:endParaRPr lang="en-US" altLang="ja-JP"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89013"/>
            <a:fld id="{4A28304A-9488-451C-AB57-70A868C01A06}" type="slidenum">
              <a:rPr lang="en-US" altLang="ja-JP" smtClean="0"/>
              <a:pPr defTabSz="989013"/>
              <a:t>44</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88564"/>
            <a:fld id="{D878ABDB-89CA-4B19-BF3D-E93AD72B6CFA}" type="slidenum">
              <a:rPr lang="en-US" altLang="ja-JP" smtClean="0"/>
              <a:pPr defTabSz="988564"/>
              <a:t>45</a:t>
            </a:fld>
            <a:endParaRPr lang="en-US" altLang="ja-JP"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ja-JP" altLang="en-US" dirty="0" smtClean="0"/>
              <a:t>組織基盤というと、財政面での基盤も重要です。</a:t>
            </a:r>
          </a:p>
          <a:p>
            <a:pPr eaLnBrk="1" hangingPunct="1"/>
            <a:r>
              <a:rPr lang="ja-JP" altLang="en-US" dirty="0" smtClean="0"/>
              <a:t>図は、ＮＰＯの財源を、「外部からの資金」か「内部からの資金」</a:t>
            </a:r>
            <a:r>
              <a:rPr lang="ja-JP" altLang="en-US" dirty="0" err="1" smtClean="0"/>
              <a:t>かで</a:t>
            </a:r>
            <a:r>
              <a:rPr lang="ja-JP" altLang="en-US" dirty="0" smtClean="0"/>
              <a:t>上下に分け、ギブ＆テイクの対価的な収入か、特に反対給付を求められない支援的な収入かで左右に分けたものです。</a:t>
            </a:r>
          </a:p>
          <a:p>
            <a:pPr eaLnBrk="1" hangingPunct="1"/>
            <a:r>
              <a:rPr lang="ja-JP" altLang="en-US" dirty="0" smtClean="0"/>
              <a:t>①の会費は、組織の構成者からの資金、寄付金は外部からもありえますが、一般的には組織に関わりのある人からのものが多いでしょう。</a:t>
            </a:r>
          </a:p>
          <a:p>
            <a:pPr eaLnBrk="1" hangingPunct="1"/>
            <a:r>
              <a:rPr lang="ja-JP" altLang="en-US" dirty="0" smtClean="0"/>
              <a:t>②の自主事業収入とは、団体の知識やノウハウをもとに講座を開いた受講料収入や、それをまとめた本の販売収入、あるいは団体が自ら提供するサービスで得られる収入です。</a:t>
            </a:r>
          </a:p>
          <a:p>
            <a:pPr eaLnBrk="1" hangingPunct="1"/>
            <a:r>
              <a:rPr lang="ja-JP" altLang="en-US" dirty="0" smtClean="0"/>
              <a:t>③の助成金や補助金は、行政や企業、助成財団などから受けるものです。</a:t>
            </a:r>
          </a:p>
          <a:p>
            <a:pPr eaLnBrk="1" hangingPunct="1"/>
            <a:r>
              <a:rPr lang="ja-JP" altLang="en-US" dirty="0" smtClean="0"/>
              <a:t>④の受託事業収入は、各種の受託事業や指定管理者を引き受けた際の収入などをさします。</a:t>
            </a:r>
          </a:p>
          <a:p>
            <a:pPr eaLnBrk="1" hangingPunct="1"/>
            <a:endParaRPr lang="ja-JP" altLang="en-US" dirty="0" smtClean="0"/>
          </a:p>
          <a:p>
            <a:pPr eaLnBrk="1" hangingPunct="1"/>
            <a:r>
              <a:rPr lang="ja-JP" altLang="en-US" dirty="0" smtClean="0"/>
              <a:t>このように４つに整理すると、下側の収入は</a:t>
            </a:r>
            <a:r>
              <a:rPr lang="ja-JP" altLang="en-US" dirty="0" err="1" smtClean="0"/>
              <a:t>一件一件</a:t>
            </a:r>
            <a:r>
              <a:rPr lang="ja-JP" altLang="en-US" dirty="0" smtClean="0"/>
              <a:t>は少額な場合が多く、一方、上側の収入はかなり多額な場合が多い。そこで、ついつい助成金収入や受託事業収入に頼りたくなります。</a:t>
            </a:r>
          </a:p>
          <a:p>
            <a:pPr eaLnBrk="1" hangingPunct="1"/>
            <a:endParaRPr lang="ja-JP" altLang="en-US" dirty="0" smtClean="0"/>
          </a:p>
          <a:p>
            <a:pPr eaLnBrk="1" hangingPunct="1"/>
            <a:r>
              <a:rPr lang="ja-JP" altLang="en-US" dirty="0" smtClean="0"/>
              <a:t>しかし、上側の収入は全般的に不安定です。単年度で終わる助成金・補助金が多いですし、継続助成が可能な場合も継続して受けられる保証はありません。受託事業も、毎回、コンペ。指定管理者も３～</a:t>
            </a:r>
            <a:r>
              <a:rPr lang="en-US" altLang="ja-JP" dirty="0" smtClean="0"/>
              <a:t>5</a:t>
            </a:r>
            <a:r>
              <a:rPr lang="ja-JP" altLang="en-US" dirty="0" smtClean="0"/>
              <a:t>年程度で、再度、選考されることになります。</a:t>
            </a:r>
          </a:p>
          <a:p>
            <a:pPr eaLnBrk="1" hangingPunct="1"/>
            <a:r>
              <a:rPr lang="ja-JP" altLang="en-US" dirty="0" smtClean="0"/>
              <a:t>かなりの規模の助成や、受託事業を得ると、それが無くなった場合に右往左往する</a:t>
            </a:r>
            <a:r>
              <a:rPr lang="en-US" altLang="ja-JP" dirty="0" smtClean="0"/>
              <a:t>…</a:t>
            </a:r>
            <a:r>
              <a:rPr lang="ja-JP" altLang="en-US" dirty="0" smtClean="0"/>
              <a:t>ということも起こってしまいます。</a:t>
            </a:r>
          </a:p>
          <a:p>
            <a:pPr eaLnBrk="1" hangingPunct="1"/>
            <a:endParaRPr lang="ja-JP" altLang="en-US" dirty="0" smtClean="0"/>
          </a:p>
          <a:p>
            <a:pPr eaLnBrk="1" hangingPunct="1"/>
            <a:r>
              <a:rPr lang="ja-JP" altLang="en-US" dirty="0" smtClean="0"/>
              <a:t>一方、下側は、比較的安定しています。よほどの不祥事がなければ急に会員が減ることもない。もちろん増える場合もボチボチですが</a:t>
            </a:r>
            <a:r>
              <a:rPr lang="en-US" altLang="ja-JP" dirty="0" smtClean="0"/>
              <a:t>…</a:t>
            </a:r>
            <a:r>
              <a:rPr lang="ja-JP" altLang="en-US" dirty="0" err="1" smtClean="0"/>
              <a:t>。</a:t>
            </a:r>
            <a:r>
              <a:rPr lang="ja-JP" altLang="en-US" dirty="0" smtClean="0"/>
              <a:t>これは自主事業でも同様です。</a:t>
            </a:r>
          </a:p>
          <a:p>
            <a:pPr eaLnBrk="1" hangingPunct="1"/>
            <a:r>
              <a:rPr lang="ja-JP" altLang="en-US" dirty="0" smtClean="0"/>
              <a:t>その意味で、下側の収入の規模が一定程度あると、財政的基盤になりえるわけです</a:t>
            </a:r>
            <a:r>
              <a:rPr lang="en-US" altLang="ja-JP" dirty="0" smtClean="0"/>
              <a:t>【</a:t>
            </a:r>
            <a:r>
              <a:rPr lang="ja-JP" altLang="en-US" dirty="0" smtClean="0"/>
              <a:t>ここで改行して、台形を示す</a:t>
            </a:r>
            <a:r>
              <a:rPr lang="en-US" altLang="ja-JP" dirty="0" smtClean="0"/>
              <a:t>】</a:t>
            </a:r>
            <a:endParaRPr lang="ja-JP" altLang="en-US" dirty="0" smtClean="0"/>
          </a:p>
          <a:p>
            <a:pPr eaLnBrk="1" hangingPunct="1"/>
            <a:r>
              <a:rPr lang="ja-JP" altLang="en-US" dirty="0" smtClean="0"/>
              <a:t>もっとも、個々には少額の収入の場合が多く、これらで財政的基盤を作ることはなかなか難しいと言えます。</a:t>
            </a:r>
          </a:p>
          <a:p>
            <a:pPr eaLnBrk="1" hangingPunct="1"/>
            <a:endParaRPr lang="ja-JP" altLang="en-US" dirty="0" smtClean="0"/>
          </a:p>
          <a:p>
            <a:pPr eaLnBrk="1" hangingPunct="1"/>
            <a:r>
              <a:rPr lang="ja-JP" altLang="en-US" dirty="0" smtClean="0"/>
              <a:t>次に左右ですが、対価系の収入は、その事業がミッションにかなっている場合、事業を進めると収入も増えるわけで、ミッションの実現と財政的自立が両立できます。</a:t>
            </a:r>
          </a:p>
          <a:p>
            <a:pPr eaLnBrk="1" hangingPunct="1"/>
            <a:r>
              <a:rPr lang="ja-JP" altLang="en-US" dirty="0" smtClean="0"/>
              <a:t>逆にミッションと合わない受託事業などを安易に受けると、財政的に楽になるものの、何のためにＮＰＯを作ったのか分からない状況になってしまうことがあります。</a:t>
            </a:r>
          </a:p>
          <a:p>
            <a:pPr eaLnBrk="1" hangingPunct="1"/>
            <a:endParaRPr lang="ja-JP" altLang="en-US" dirty="0" smtClean="0"/>
          </a:p>
          <a:p>
            <a:pPr eaLnBrk="1" hangingPunct="1"/>
            <a:r>
              <a:rPr lang="ja-JP" altLang="en-US" dirty="0" smtClean="0"/>
              <a:t>この事業収入に関しては、もう一つ気をつけないといけないことがあります。</a:t>
            </a:r>
          </a:p>
          <a:p>
            <a:pPr eaLnBrk="1" hangingPunct="1"/>
            <a:r>
              <a:rPr lang="ja-JP" altLang="en-US" dirty="0" smtClean="0"/>
              <a:t>事業収入の得られる事業を推進するには、そのためのスタッフを雇用するなど体制を整えますが、このためにその事業を止めにくくなることです。</a:t>
            </a:r>
          </a:p>
          <a:p>
            <a:pPr eaLnBrk="1" hangingPunct="1"/>
            <a:r>
              <a:rPr lang="ja-JP" altLang="en-US" dirty="0" smtClean="0"/>
              <a:t>つまり、事業にとらわれてしまう場合が起こります。</a:t>
            </a:r>
          </a:p>
          <a:p>
            <a:pPr eaLnBrk="1" hangingPunct="1"/>
            <a:r>
              <a:rPr lang="ja-JP" altLang="en-US" dirty="0" smtClean="0"/>
              <a:t>特に制度ビジネスである介護保険事業などに取り組む場合、制度の改革が進められて変質していっても、そんなことだったら、この事業は止める</a:t>
            </a:r>
            <a:r>
              <a:rPr lang="en-US" altLang="ja-JP" dirty="0" smtClean="0"/>
              <a:t>…</a:t>
            </a:r>
            <a:r>
              <a:rPr lang="ja-JP" altLang="en-US" dirty="0" smtClean="0"/>
              <a:t>とは、なかなかではない場合が多いのです。</a:t>
            </a:r>
          </a:p>
          <a:p>
            <a:pPr eaLnBrk="1" hangingPunct="1"/>
            <a:endParaRPr lang="ja-JP" altLang="en-US" dirty="0" smtClean="0"/>
          </a:p>
          <a:p>
            <a:pPr eaLnBrk="1" hangingPunct="1"/>
            <a:r>
              <a:rPr lang="ja-JP" altLang="en-US" dirty="0" smtClean="0"/>
              <a:t>これに対して、支援系の財源は、制度の改悪阻止をはじめ、さまざまな運動を支える財源となります。</a:t>
            </a:r>
          </a:p>
          <a:p>
            <a:r>
              <a:rPr lang="ja-JP" altLang="en-US" dirty="0" smtClean="0"/>
              <a:t>支援性財源は、取り組みへの共感が鍵。その共感は団体のスタッフに現状改善への思いが強いほど広がりやすくなります。そこで人々の共感を集める魅力的な現状改革の提案がなされると、寄付や会費が集まることになります。支援性財源は改革を進める運動の財政的基盤となる場合が多いわけです。</a:t>
            </a:r>
          </a:p>
          <a:p>
            <a:endParaRPr lang="ja-JP" altLang="en-US" dirty="0" smtClean="0"/>
          </a:p>
          <a:p>
            <a:r>
              <a:rPr lang="ja-JP" altLang="en-US" dirty="0" smtClean="0"/>
              <a:t>　市民活動の財源は、これらの特性をふまえつつ、バランス良く確保することが必要になります。</a:t>
            </a:r>
          </a:p>
          <a:p>
            <a:r>
              <a:rPr lang="ja-JP" altLang="en-US" dirty="0" smtClean="0"/>
              <a:t>　ただし、この財源は次のページのスライドにあるように、それぞれの収入が他の収入を増やす面があります。</a:t>
            </a:r>
          </a:p>
          <a:p>
            <a:endParaRPr lang="ja-JP" altLang="en-US" dirty="0" smtClean="0"/>
          </a:p>
          <a:p>
            <a:r>
              <a:rPr lang="ja-JP" altLang="en-US" dirty="0" smtClean="0"/>
              <a:t>　財源については、もう一つ、重要なポイントがあります。</a:t>
            </a:r>
          </a:p>
          <a:p>
            <a:r>
              <a:rPr lang="en-US" altLang="ja-JP" dirty="0" smtClean="0"/>
              <a:t>【</a:t>
            </a:r>
            <a:r>
              <a:rPr lang="ja-JP" altLang="en-US" dirty="0" smtClean="0"/>
              <a:t>改行して「利用志向」の矢印を出す</a:t>
            </a:r>
            <a:r>
              <a:rPr lang="en-US" altLang="ja-JP" dirty="0" smtClean="0"/>
              <a:t>】</a:t>
            </a:r>
            <a:endParaRPr lang="ja-JP" altLang="en-US" dirty="0" smtClean="0"/>
          </a:p>
          <a:p>
            <a:r>
              <a:rPr lang="ja-JP" altLang="en-US" dirty="0" smtClean="0"/>
              <a:t>　対価性の「ギブ＆テイク」の財源を提供してくれる「顧客」は、支出額に応じた便益をしっかり得ようという「利用者」「消費者」です。</a:t>
            </a:r>
          </a:p>
          <a:p>
            <a:r>
              <a:rPr lang="en-US" altLang="ja-JP" dirty="0" smtClean="0"/>
              <a:t>【</a:t>
            </a:r>
            <a:r>
              <a:rPr lang="ja-JP" altLang="en-US" dirty="0" smtClean="0"/>
              <a:t>改行して「参加志向」の矢印を出す</a:t>
            </a:r>
            <a:r>
              <a:rPr lang="en-US" altLang="ja-JP" dirty="0" smtClean="0"/>
              <a:t>】</a:t>
            </a:r>
            <a:endParaRPr lang="ja-JP" altLang="en-US" dirty="0" smtClean="0"/>
          </a:p>
          <a:p>
            <a:r>
              <a:rPr lang="ja-JP" altLang="en-US" dirty="0" smtClean="0"/>
              <a:t>　一方、支援系の財源の提供者は、寄付や助成を通じて、ＮＰＯの事業を共に進める「参加者」、あるいは共に事業を創造する立場になります。</a:t>
            </a:r>
          </a:p>
          <a:p>
            <a:endParaRPr lang="ja-JP" altLang="en-US" dirty="0" smtClean="0"/>
          </a:p>
          <a:p>
            <a:r>
              <a:rPr lang="ja-JP" altLang="en-US" dirty="0" smtClean="0"/>
              <a:t>　このように財源によって、いろいろな性格があります。そこで、多様な財源のバランスをとることが重要なのです。</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B4B5F76-777A-4C31-A701-193C26578C55}" type="slidenum">
              <a:rPr lang="en-US" altLang="ja-JP"/>
              <a:pPr/>
              <a:t>46</a:t>
            </a:fld>
            <a:endParaRPr lang="en-US" altLang="ja-JP"/>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EAEB1-2655-49D8-A014-081ED4EC387A}" type="slidenum">
              <a:rPr lang="en-US" altLang="ja-JP"/>
              <a:pPr/>
              <a:t>47</a:t>
            </a:fld>
            <a:endParaRPr lang="en-US" altLang="ja-JP" dirty="0"/>
          </a:p>
        </p:txBody>
      </p:sp>
      <p:sp>
        <p:nvSpPr>
          <p:cNvPr id="73730" name="Rectangle 2"/>
          <p:cNvSpPr>
            <a:spLocks noGrp="1" noRot="1" noChangeAspect="1" noChangeArrowheads="1" noTextEdit="1"/>
          </p:cNvSpPr>
          <p:nvPr>
            <p:ph type="sldImg"/>
          </p:nvPr>
        </p:nvSpPr>
        <p:spPr>
          <a:xfrm>
            <a:off x="3341688" y="531813"/>
            <a:ext cx="3551237" cy="2663825"/>
          </a:xfrm>
          <a:ln/>
        </p:spPr>
      </p:sp>
      <p:sp>
        <p:nvSpPr>
          <p:cNvPr id="73731"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B4B5F76-777A-4C31-A701-193C26578C55}" type="slidenum">
              <a:rPr lang="en-US" altLang="ja-JP"/>
              <a:pPr/>
              <a:t>48</a:t>
            </a:fld>
            <a:endParaRPr lang="en-US" altLang="ja-JP"/>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178C2B9-B195-4438-AC06-A4A6C424C530}" type="slidenum">
              <a:rPr lang="en-US" altLang="ja-JP" smtClean="0">
                <a:latin typeface="Arial" pitchFamily="34" charset="0"/>
                <a:ea typeface="ＭＳ Ｐゴシック" pitchFamily="50" charset="-128"/>
              </a:rPr>
              <a:pPr/>
              <a:t>49</a:t>
            </a:fld>
            <a:endParaRPr lang="en-US" altLang="ja-JP" smtClean="0">
              <a:latin typeface="Arial" pitchFamily="34" charset="0"/>
              <a:ea typeface="ＭＳ Ｐゴシック" pitchFamily="50" charset="-128"/>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ja-JP" altLang="ja-JP" smtClean="0">
              <a:latin typeface="Arial" pitchFamily="34" charset="0"/>
              <a:ea typeface="ＭＳ Ｐ明朝" pitchFamily="1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B4B5F76-777A-4C31-A701-193C26578C55}" type="slidenum">
              <a:rPr lang="en-US" altLang="ja-JP"/>
              <a:pPr/>
              <a:t>5</a:t>
            </a:fld>
            <a:endParaRPr lang="en-US" altLang="ja-JP"/>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532AA51-FAFE-4251-B4DB-3F2D615FE19C}" type="slidenum">
              <a:rPr lang="en-US" altLang="ja-JP" smtClean="0"/>
              <a:pPr/>
              <a:t>50</a:t>
            </a:fld>
            <a:endParaRPr lang="en-US" altLang="ja-JP"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6BABDBB-B53A-4D07-B74C-F64DCD98363C}" type="slidenum">
              <a:rPr lang="en-US" altLang="ja-JP" smtClean="0"/>
              <a:pPr/>
              <a:t>51</a:t>
            </a:fld>
            <a:endParaRPr lang="en-US" altLang="ja-JP"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1014413"/>
            <a:fld id="{0EEDFEB6-718A-49F2-AF4A-4A53D4334F60}" type="slidenum">
              <a:rPr lang="en-US" altLang="ja-JP" smtClean="0"/>
              <a:pPr defTabSz="1014413"/>
              <a:t>52</a:t>
            </a:fld>
            <a:endParaRPr lang="en-US" altLang="ja-JP"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BFD593E-2FFE-4AE3-87BD-AF3D825D2F9A}" type="slidenum">
              <a:rPr lang="en-US" altLang="ja-JP" smtClean="0"/>
              <a:pPr/>
              <a:t>53</a:t>
            </a:fld>
            <a:endParaRPr lang="en-US" altLang="ja-JP"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B4B5F76-777A-4C31-A701-193C26578C55}" type="slidenum">
              <a:rPr lang="en-US" altLang="ja-JP"/>
              <a:pPr/>
              <a:t>6</a:t>
            </a:fld>
            <a:endParaRPr lang="en-US" altLang="ja-JP"/>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B4B5F76-777A-4C31-A701-193C26578C55}" type="slidenum">
              <a:rPr lang="en-US" altLang="ja-JP"/>
              <a:pPr/>
              <a:t>7</a:t>
            </a:fld>
            <a:endParaRPr lang="en-US" altLang="ja-JP"/>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B4B5F76-777A-4C31-A701-193C26578C55}" type="slidenum">
              <a:rPr lang="en-US" altLang="ja-JP"/>
              <a:pPr/>
              <a:t>8</a:t>
            </a:fld>
            <a:endParaRPr lang="en-US" altLang="ja-JP"/>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DBABAED9-E873-46C0-AAA1-CC6FCC0D1531}" type="slidenum">
              <a:rPr lang="en-US" altLang="ja-JP" smtClean="0"/>
              <a:pPr/>
              <a:t>9</a:t>
            </a:fld>
            <a:endParaRPr lang="en-US" altLang="ja-JP"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0" lang="ja-JP" altLang="ja-JP" sz="2400">
                <a:solidFill>
                  <a:schemeClr val="tx1"/>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kumimoji="0" lang="ja-JP" altLang="ja-JP" sz="2400">
                <a:solidFill>
                  <a:schemeClr val="tx1"/>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kumimoji="0" lang="ja-JP" altLang="ja-JP" sz="2400">
                  <a:solidFill>
                    <a:schemeClr val="tx1"/>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kumimoji="0" lang="ja-JP" altLang="ja-JP" sz="2400">
                  <a:solidFill>
                    <a:schemeClr val="tx1"/>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kumimoji="0" lang="ja-JP" altLang="ja-JP" sz="2400">
                  <a:solidFill>
                    <a:schemeClr val="tx1"/>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kumimoji="0" lang="ja-JP" altLang="ja-JP" sz="2400">
                  <a:solidFill>
                    <a:schemeClr val="tx1"/>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kumimoji="0" lang="ja-JP" altLang="ja-JP" sz="2400">
                  <a:solidFill>
                    <a:schemeClr val="tx1"/>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kumimoji="0" lang="ja-JP" altLang="ja-JP" sz="2400">
                  <a:solidFill>
                    <a:schemeClr val="tx1"/>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kumimoji="0" lang="ja-JP" altLang="ja-JP" sz="2400">
                  <a:solidFill>
                    <a:schemeClr val="tx1"/>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kumimoji="0" lang="ja-JP" altLang="ja-JP" sz="2400">
                  <a:solidFill>
                    <a:schemeClr val="tx1"/>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kumimoji="0" lang="ja-JP" altLang="ja-JP" sz="2400">
                  <a:solidFill>
                    <a:schemeClr val="tx1"/>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kumimoji="0" lang="ja-JP" altLang="ja-JP" sz="2400">
                  <a:solidFill>
                    <a:schemeClr val="tx1"/>
                  </a:solidFill>
                  <a:latin typeface="Times New Roman" pitchFamily="18" charset="0"/>
                </a:endParaRPr>
              </a:p>
            </p:txBody>
          </p:sp>
        </p:grpSp>
      </p:grpSp>
      <p:sp>
        <p:nvSpPr>
          <p:cNvPr id="143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ja-JP" altLang="en-US"/>
              <a:t>マスタ タイトルの書式設定</a:t>
            </a:r>
          </a:p>
        </p:txBody>
      </p:sp>
      <p:sp>
        <p:nvSpPr>
          <p:cNvPr id="143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ja-JP" altLang="en-US"/>
              <a:t>マスタ サブタイトルの書式設定</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ja-JP"/>
          </a:p>
        </p:txBody>
      </p:sp>
      <p:sp>
        <p:nvSpPr>
          <p:cNvPr id="19" name="Rectangle 17"/>
          <p:cNvSpPr>
            <a:spLocks noGrp="1" noChangeArrowheads="1"/>
          </p:cNvSpPr>
          <p:nvPr>
            <p:ph type="ftr" sz="quarter" idx="11"/>
          </p:nvPr>
        </p:nvSpPr>
        <p:spPr/>
        <p:txBody>
          <a:bodyPr/>
          <a:lstStyle>
            <a:lvl1pPr>
              <a:defRPr/>
            </a:lvl1pPr>
          </a:lstStyle>
          <a:p>
            <a:pPr>
              <a:defRPr/>
            </a:pPr>
            <a:endParaRPr lang="en-US" altLang="ja-JP"/>
          </a:p>
        </p:txBody>
      </p:sp>
      <p:sp>
        <p:nvSpPr>
          <p:cNvPr id="20" name="Rectangle 18"/>
          <p:cNvSpPr>
            <a:spLocks noGrp="1" noChangeArrowheads="1"/>
          </p:cNvSpPr>
          <p:nvPr>
            <p:ph type="sldNum" sz="quarter" idx="12"/>
          </p:nvPr>
        </p:nvSpPr>
        <p:spPr/>
        <p:txBody>
          <a:bodyPr/>
          <a:lstStyle>
            <a:lvl1pPr>
              <a:defRPr/>
            </a:lvl1pPr>
          </a:lstStyle>
          <a:p>
            <a:pPr>
              <a:defRPr/>
            </a:pPr>
            <a:fld id="{96B8BD98-0CA3-4BAA-8FF4-61AD849A07D3}"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2B86F972-5533-4675-BF4D-1720A88939A3}" type="slidenum">
              <a:rPr lang="en-US" altLang="ja-JP"/>
              <a:pPr>
                <a:defRPr/>
              </a:pPr>
              <a:t>&lt;#&gt;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457200"/>
            <a:ext cx="2057400" cy="5410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457200"/>
            <a:ext cx="6019800" cy="5410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C982C527-3773-41CA-BE86-4B3B09A8AD8D}" type="slidenum">
              <a:rPr lang="en-US" altLang="ja-JP"/>
              <a:pPr>
                <a:defRPr/>
              </a:pPr>
              <a:t>&lt;#&gt;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981200"/>
            <a:ext cx="4038600" cy="3886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4038600" cy="3886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28C6469C-A8C3-4C06-B46D-E879D0912D1B}" type="slidenum">
              <a:rPr lang="en-US" altLang="ja-JP"/>
              <a:pPr>
                <a:defRPr/>
              </a:pPr>
              <a:t>&lt;#&gt;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981200"/>
            <a:ext cx="8229600" cy="3886200"/>
          </a:xfrm>
        </p:spPr>
        <p:txBody>
          <a:bodyPr/>
          <a:lstStyle/>
          <a:p>
            <a:pPr lvl="0"/>
            <a:endParaRPr lang="ja-JP" alt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90203785-33FD-4937-B274-F30A5F99BD82}" type="slidenum">
              <a:rPr lang="en-US" altLang="ja-JP"/>
              <a:pPr>
                <a:defRPr/>
              </a:pPr>
              <a:t>&lt;#&gt;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457200"/>
            <a:ext cx="8229600" cy="5410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4" name="Rectangle 3"/>
          <p:cNvSpPr>
            <a:spLocks noGrp="1" noChangeArrowheads="1"/>
          </p:cNvSpPr>
          <p:nvPr>
            <p:ph type="sldNum" sz="quarter" idx="11"/>
          </p:nvPr>
        </p:nvSpPr>
        <p:spPr>
          <a:ln/>
        </p:spPr>
        <p:txBody>
          <a:bodyPr/>
          <a:lstStyle>
            <a:lvl1pPr>
              <a:defRPr/>
            </a:lvl1pPr>
          </a:lstStyle>
          <a:p>
            <a:pPr>
              <a:defRPr/>
            </a:pPr>
            <a:fld id="{EE1250D1-DD0D-4F4A-AE24-24B4E6207C9F}" type="slidenum">
              <a:rPr lang="en-US" altLang="ja-JP"/>
              <a:pPr>
                <a:defRPr/>
              </a:pPr>
              <a:t>&lt;#&gt;</a:t>
            </a:fld>
            <a:endParaRPr lang="en-US" altLang="ja-JP"/>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9A98489C-749F-43FE-8F4C-373BBB4D25EB}" type="slidenum">
              <a:rPr lang="en-US" altLang="ja-JP"/>
              <a:pPr>
                <a:defRPr/>
              </a:pPr>
              <a:t>&lt;#&gt;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B7F0A5D3-03E6-4F30-84A2-4C0D2F3931FD}" type="slidenum">
              <a:rPr lang="en-US" altLang="ja-JP"/>
              <a:pPr>
                <a:defRPr/>
              </a:pPr>
              <a:t>&lt;#&gt;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A4AB9B94-AD92-4CC6-9948-1CBD06464B85}" type="slidenum">
              <a:rPr lang="en-US" altLang="ja-JP"/>
              <a:pPr>
                <a:defRPr/>
              </a:pPr>
              <a:t>&lt;#&gt;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8" name="Rectangle 3"/>
          <p:cNvSpPr>
            <a:spLocks noGrp="1" noChangeArrowheads="1"/>
          </p:cNvSpPr>
          <p:nvPr>
            <p:ph type="sldNum" sz="quarter" idx="11"/>
          </p:nvPr>
        </p:nvSpPr>
        <p:spPr>
          <a:ln/>
        </p:spPr>
        <p:txBody>
          <a:bodyPr/>
          <a:lstStyle>
            <a:lvl1pPr>
              <a:defRPr/>
            </a:lvl1pPr>
          </a:lstStyle>
          <a:p>
            <a:pPr>
              <a:defRPr/>
            </a:pPr>
            <a:fld id="{EC57E7E5-AB53-492F-AC07-5F58309B4666}" type="slidenum">
              <a:rPr lang="en-US" altLang="ja-JP"/>
              <a:pPr>
                <a:defRPr/>
              </a:pPr>
              <a:t>&lt;#&gt;</a:t>
            </a:fld>
            <a:endParaRPr lang="en-US" altLang="ja-JP"/>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4" name="Rectangle 3"/>
          <p:cNvSpPr>
            <a:spLocks noGrp="1" noChangeArrowheads="1"/>
          </p:cNvSpPr>
          <p:nvPr>
            <p:ph type="sldNum" sz="quarter" idx="11"/>
          </p:nvPr>
        </p:nvSpPr>
        <p:spPr>
          <a:ln/>
        </p:spPr>
        <p:txBody>
          <a:bodyPr/>
          <a:lstStyle>
            <a:lvl1pPr>
              <a:defRPr/>
            </a:lvl1pPr>
          </a:lstStyle>
          <a:p>
            <a:pPr>
              <a:defRPr/>
            </a:pPr>
            <a:fld id="{53E74EB2-B293-4713-8CF4-5A076F366063}" type="slidenum">
              <a:rPr lang="en-US" altLang="ja-JP"/>
              <a:pPr>
                <a:defRPr/>
              </a:pPr>
              <a:t>&lt;#&gt;</a:t>
            </a:fld>
            <a:endParaRPr lang="en-US" altLang="ja-JP"/>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3" name="Rectangle 3"/>
          <p:cNvSpPr>
            <a:spLocks noGrp="1" noChangeArrowheads="1"/>
          </p:cNvSpPr>
          <p:nvPr>
            <p:ph type="sldNum" sz="quarter" idx="11"/>
          </p:nvPr>
        </p:nvSpPr>
        <p:spPr>
          <a:ln/>
        </p:spPr>
        <p:txBody>
          <a:bodyPr/>
          <a:lstStyle>
            <a:lvl1pPr>
              <a:defRPr/>
            </a:lvl1pPr>
          </a:lstStyle>
          <a:p>
            <a:pPr>
              <a:defRPr/>
            </a:pPr>
            <a:fld id="{72BB6F91-A948-4757-94D8-67B32B56CFD3}" type="slidenum">
              <a:rPr lang="en-US" altLang="ja-JP"/>
              <a:pPr>
                <a:defRPr/>
              </a:pPr>
              <a:t>&lt;#&gt;</a:t>
            </a:fld>
            <a:endParaRPr lang="en-US" altLang="ja-JP"/>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DC256809-F1B9-461D-96B1-59FDC3DF5CE8}" type="slidenum">
              <a:rPr lang="en-US" altLang="ja-JP"/>
              <a:pPr>
                <a:defRPr/>
              </a:pPr>
              <a:t>&lt;#&gt;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4C13FA5D-4B0E-408E-9140-37323AA10DC9}" type="slidenum">
              <a:rPr lang="en-US" altLang="ja-JP"/>
              <a:pPr>
                <a:defRPr/>
              </a:pPr>
              <a:t>&lt;#&gt;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kumimoji="0" sz="1200">
                <a:solidFill>
                  <a:schemeClr val="tx1"/>
                </a:solidFill>
              </a:defRPr>
            </a:lvl1pPr>
          </a:lstStyle>
          <a:p>
            <a:pPr>
              <a:defRPr/>
            </a:pPr>
            <a:endParaRPr lang="en-US" altLang="ja-JP"/>
          </a:p>
        </p:txBody>
      </p:sp>
      <p:sp>
        <p:nvSpPr>
          <p:cNvPr id="133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kumimoji="0" sz="1200">
                <a:solidFill>
                  <a:schemeClr val="tx1"/>
                </a:solidFill>
                <a:latin typeface="Arial Black" pitchFamily="34" charset="0"/>
              </a:defRPr>
            </a:lvl1pPr>
          </a:lstStyle>
          <a:p>
            <a:pPr>
              <a:defRPr/>
            </a:pPr>
            <a:fld id="{D3CCE7B4-0223-49BB-820D-41E592B49623}" type="slidenum">
              <a:rPr lang="en-US" altLang="ja-JP"/>
              <a:pPr>
                <a:defRPr/>
              </a:pPr>
              <a:t>&lt;#&gt;</a:t>
            </a:fld>
            <a:endParaRPr lang="en-US" altLang="ja-JP"/>
          </a:p>
        </p:txBody>
      </p:sp>
      <p:grpSp>
        <p:nvGrpSpPr>
          <p:cNvPr id="5124" name="Group 4"/>
          <p:cNvGrpSpPr>
            <a:grpSpLocks/>
          </p:cNvGrpSpPr>
          <p:nvPr/>
        </p:nvGrpSpPr>
        <p:grpSpPr bwMode="auto">
          <a:xfrm>
            <a:off x="0" y="0"/>
            <a:ext cx="9144000" cy="546100"/>
            <a:chOff x="0" y="0"/>
            <a:chExt cx="5760" cy="344"/>
          </a:xfrm>
        </p:grpSpPr>
        <p:sp>
          <p:nvSpPr>
            <p:cNvPr id="133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0" lang="ja-JP" altLang="ja-JP" sz="2400">
                <a:solidFill>
                  <a:schemeClr val="tx1"/>
                </a:solidFill>
                <a:latin typeface="Times New Roman" pitchFamily="18" charset="0"/>
              </a:endParaRPr>
            </a:p>
          </p:txBody>
        </p:sp>
        <p:sp>
          <p:nvSpPr>
            <p:cNvPr id="133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kumimoji="0" lang="ja-JP" altLang="ja-JP" sz="2400">
                <a:solidFill>
                  <a:schemeClr val="tx1"/>
                </a:solidFill>
                <a:latin typeface="Times New Roman" pitchFamily="18" charset="0"/>
              </a:endParaRPr>
            </a:p>
          </p:txBody>
        </p:sp>
        <p:sp>
          <p:nvSpPr>
            <p:cNvPr id="133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kumimoji="0" lang="ja-JP" altLang="ja-JP" sz="1800">
                <a:solidFill>
                  <a:schemeClr val="hlink"/>
                </a:solidFill>
              </a:endParaRPr>
            </a:p>
          </p:txBody>
        </p:sp>
        <p:sp>
          <p:nvSpPr>
            <p:cNvPr id="133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kumimoji="0" lang="ja-JP" altLang="ja-JP" sz="1800">
                <a:solidFill>
                  <a:schemeClr val="hlink"/>
                </a:solidFill>
              </a:endParaRPr>
            </a:p>
          </p:txBody>
        </p:sp>
        <p:sp>
          <p:nvSpPr>
            <p:cNvPr id="133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kumimoji="0" lang="ja-JP" altLang="ja-JP" sz="1800">
                <a:solidFill>
                  <a:schemeClr val="accent2"/>
                </a:solidFill>
              </a:endParaRPr>
            </a:p>
          </p:txBody>
        </p:sp>
        <p:sp>
          <p:nvSpPr>
            <p:cNvPr id="133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kumimoji="0" lang="ja-JP" altLang="ja-JP" sz="1800">
                <a:solidFill>
                  <a:schemeClr val="hlink"/>
                </a:solidFill>
              </a:endParaRPr>
            </a:p>
          </p:txBody>
        </p:sp>
        <p:sp>
          <p:nvSpPr>
            <p:cNvPr id="133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kumimoji="0" lang="ja-JP" altLang="ja-JP" sz="2400">
                <a:solidFill>
                  <a:schemeClr val="tx1"/>
                </a:solidFill>
                <a:latin typeface="Times New Roman" pitchFamily="18" charset="0"/>
              </a:endParaRPr>
            </a:p>
          </p:txBody>
        </p:sp>
        <p:sp>
          <p:nvSpPr>
            <p:cNvPr id="133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kumimoji="0" lang="ja-JP" altLang="ja-JP" sz="1800">
                <a:solidFill>
                  <a:schemeClr val="accent2"/>
                </a:solidFill>
              </a:endParaRPr>
            </a:p>
          </p:txBody>
        </p:sp>
        <p:sp>
          <p:nvSpPr>
            <p:cNvPr id="133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kumimoji="0" lang="ja-JP" altLang="ja-JP" sz="1800">
                <a:solidFill>
                  <a:schemeClr val="accent2"/>
                </a:solidFill>
              </a:endParaRPr>
            </a:p>
          </p:txBody>
        </p:sp>
      </p:grpSp>
      <p:sp>
        <p:nvSpPr>
          <p:cNvPr id="5125"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6"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33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ClrTx/>
              <a:buSzTx/>
              <a:buFontTx/>
              <a:buNone/>
              <a:defRPr kumimoji="0" sz="1200">
                <a:solidFill>
                  <a:schemeClr val="tx1"/>
                </a:solidFill>
              </a:defRPr>
            </a:lvl1pPr>
          </a:lstStyle>
          <a:p>
            <a:pPr>
              <a:defRPr/>
            </a:pPr>
            <a:endParaRPr lang="en-US" altLang="ja-JP"/>
          </a:p>
        </p:txBody>
      </p:sp>
    </p:spTree>
  </p:cSld>
  <p:clrMap bg1="lt1" tx1="dk1" bg2="lt2" tx2="dk2" accent1="accent1" accent2="accent2" accent3="accent3" accent4="accent4" accent5="accent5" accent6="accent6" hlink="hlink" folHlink="folHlink"/>
  <p:sldLayoutIdLst>
    <p:sldLayoutId id="2147483926"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Lst>
  <p:hf hdr="0" ftr="0" dt="0"/>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www.jnpoc.ne.jp/" TargetMode="External"/><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2.png"/><Relationship Id="rId4" Type="http://schemas.openxmlformats.org/officeDocument/2006/relationships/image" Target="../media/image9.jpe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121.jal.co.jp/JmbWeb/JR/Top_ja.do" TargetMode="External"/><Relationship Id="rId7" Type="http://schemas.openxmlformats.org/officeDocument/2006/relationships/hyperlink" Target="http://www.jnpoc.ne.j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gif"/><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jnpoc.ne.jp/"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jnpoc.ne.j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jnpoc.ne.jp/"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jpeg"/><Relationship Id="rId7" Type="http://schemas.openxmlformats.org/officeDocument/2006/relationships/hyperlink" Target="http://www.jnpoc.ne.j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www.google.co.jp/url?sa=i&amp;rct=j&amp;q=%E5%AE%89%E5%80%8D%E6%99%8B%E4%B8%89&amp;source=images&amp;cd=&amp;cad=rja&amp;docid=AVqIOd3-_22q8M&amp;tbnid=nmfxy0oACjIunM:&amp;ved=0CAUQjRw&amp;url=http://wan2o.com/archives/abe-kankoku-swap.html&amp;ei=FfwIUYjZJomekAWku4C4Cg&amp;bvm=bv.41642243,d.dGI&amp;psig=AFQjCNGap0NH48tTEORmtpQ20wWK-JpxFA&amp;ust=1359629671777254" TargetMode="Externa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jnpoc.ne.j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jnpoc.ne.j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jnpoc.ne.jp/"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jnpoc.ne.jp/"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jnpoc.ne.jp/"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hyperlink" Target="http://www.jnpoc.ne.jp/" TargetMode="Externa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hyperlink" Target="http://www.jnpoc.ne.jp/" TargetMode="External"/><Relationship Id="rId3" Type="http://schemas.openxmlformats.org/officeDocument/2006/relationships/diagramData" Target="../diagrams/data1.xml"/><Relationship Id="rId7"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upload.wikimedia.org/wikipedia/commons/2/2d/Confucius_02.png" TargetMode="External"/><Relationship Id="rId7"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jnpoc.ne.jp/" TargetMode="External"/><Relationship Id="rId5" Type="http://schemas.openxmlformats.org/officeDocument/2006/relationships/image" Target="../media/image2.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jnpoc.ne.jp/" TargetMode="Externa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jnpoc.ne.jp/"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jnpoc.ne.jp/" TargetMode="External"/><Relationship Id="rId5" Type="http://schemas.openxmlformats.org/officeDocument/2006/relationships/image" Target="../media/image2.png"/><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jnpoc.ne.j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www.jnpoc.ne.jp/" TargetMode="External"/><Relationship Id="rId7"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google.co.jp/url?sa=i&amp;source=images&amp;cd=&amp;cad=rja&amp;docid=9GBcIFrZELDjKM&amp;tbnid=5NCc43XHI1svrM:&amp;ved=0CAgQjRwwAA&amp;url=http://tsukiyama-kei.jp/modules/tsukiyama1/&amp;ei=wim4UY2kFoinkgXQ1IDIDQ&amp;psig=AFQjCNHeTVDzs8M2TLZQ2KIoAlwZpv9XJw&amp;ust=1371110210400008"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www.jnpoc.ne.j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4"/>
          <p:cNvSpPr>
            <a:spLocks noGrp="1"/>
          </p:cNvSpPr>
          <p:nvPr>
            <p:ph type="sldNum" sz="quarter" idx="11"/>
          </p:nvPr>
        </p:nvSpPr>
        <p:spPr>
          <a:xfrm>
            <a:off x="6753011" y="6301565"/>
            <a:ext cx="2133600" cy="457200"/>
          </a:xfrm>
          <a:noFill/>
        </p:spPr>
        <p:txBody>
          <a:bodyPr/>
          <a:lstStyle/>
          <a:p>
            <a:fld id="{66451DCA-90DD-4F98-A0ED-601C036C5498}" type="slidenum">
              <a:rPr lang="en-US" altLang="ja-JP" smtClean="0"/>
              <a:pPr/>
              <a:t>1</a:t>
            </a:fld>
            <a:endParaRPr lang="en-US" altLang="ja-JP" dirty="0" smtClean="0"/>
          </a:p>
        </p:txBody>
      </p:sp>
      <p:sp>
        <p:nvSpPr>
          <p:cNvPr id="9" name="テキスト ボックス 8"/>
          <p:cNvSpPr txBox="1"/>
          <p:nvPr/>
        </p:nvSpPr>
        <p:spPr>
          <a:xfrm>
            <a:off x="243388" y="543665"/>
            <a:ext cx="8764133" cy="830997"/>
          </a:xfrm>
          <a:prstGeom prst="rect">
            <a:avLst/>
          </a:prstGeom>
          <a:noFill/>
        </p:spPr>
        <p:txBody>
          <a:bodyPr wrap="square" rtlCol="0">
            <a:spAutoFit/>
          </a:bodyPr>
          <a:lstStyle/>
          <a:p>
            <a:r>
              <a:rPr lang="ja-JP" altLang="en-US" sz="2800" dirty="0" smtClean="0">
                <a:solidFill>
                  <a:srgbClr val="C00000"/>
                </a:solidFill>
                <a:latin typeface="HGP創英角ｺﾞｼｯｸUB" pitchFamily="50" charset="-128"/>
                <a:ea typeface="HGP創英角ｺﾞｼｯｸUB" pitchFamily="50" charset="-128"/>
              </a:rPr>
              <a:t>乃木坂スクール　　　　　</a:t>
            </a:r>
            <a:r>
              <a:rPr lang="ja-JP" altLang="en-US" sz="2400" dirty="0" smtClean="0">
                <a:solidFill>
                  <a:schemeClr val="tx1"/>
                </a:solidFill>
                <a:latin typeface="HGP創英角ｺﾞｼｯｸUB" pitchFamily="50" charset="-128"/>
                <a:ea typeface="HGP創英角ｺﾞｼｯｸUB" pitchFamily="50" charset="-128"/>
              </a:rPr>
              <a:t>    　　　　　            </a:t>
            </a:r>
            <a:r>
              <a:rPr lang="en-US" altLang="ja-JP" sz="2400" dirty="0" smtClean="0">
                <a:solidFill>
                  <a:schemeClr val="tx1"/>
                </a:solidFill>
                <a:latin typeface="HGP創英角ｺﾞｼｯｸUB" pitchFamily="50" charset="-128"/>
                <a:ea typeface="HGP創英角ｺﾞｼｯｸUB" pitchFamily="50" charset="-128"/>
              </a:rPr>
              <a:t>2013</a:t>
            </a:r>
            <a:r>
              <a:rPr lang="ja-JP" altLang="en-US" sz="2400" dirty="0" smtClean="0">
                <a:solidFill>
                  <a:schemeClr val="tx1"/>
                </a:solidFill>
                <a:latin typeface="HGP創英角ｺﾞｼｯｸUB" pitchFamily="50" charset="-128"/>
                <a:ea typeface="HGP創英角ｺﾞｼｯｸUB" pitchFamily="50" charset="-128"/>
              </a:rPr>
              <a:t>年６月</a:t>
            </a:r>
            <a:r>
              <a:rPr lang="en-US" altLang="ja-JP" sz="2400" dirty="0" smtClean="0">
                <a:solidFill>
                  <a:schemeClr val="tx1"/>
                </a:solidFill>
                <a:latin typeface="HGP創英角ｺﾞｼｯｸUB" pitchFamily="50" charset="-128"/>
                <a:ea typeface="HGP創英角ｺﾞｼｯｸUB" pitchFamily="50" charset="-128"/>
              </a:rPr>
              <a:t>13</a:t>
            </a:r>
            <a:r>
              <a:rPr lang="ja-JP" altLang="en-US" sz="2400" dirty="0" smtClean="0">
                <a:solidFill>
                  <a:schemeClr val="tx1"/>
                </a:solidFill>
                <a:latin typeface="HGP創英角ｺﾞｼｯｸUB" pitchFamily="50" charset="-128"/>
                <a:ea typeface="HGP創英角ｺﾞｼｯｸUB" pitchFamily="50" charset="-128"/>
              </a:rPr>
              <a:t>日</a:t>
            </a:r>
            <a:endParaRPr lang="en-US" altLang="ja-JP" sz="2400" dirty="0" smtClean="0">
              <a:solidFill>
                <a:schemeClr val="tx1"/>
              </a:solidFill>
              <a:latin typeface="HGP創英角ｺﾞｼｯｸUB" pitchFamily="50" charset="-128"/>
              <a:ea typeface="HGP創英角ｺﾞｼｯｸUB" pitchFamily="50" charset="-128"/>
            </a:endParaRPr>
          </a:p>
          <a:p>
            <a:r>
              <a:rPr kumimoji="1" lang="ja-JP" altLang="en-US" sz="2000" dirty="0" smtClean="0">
                <a:solidFill>
                  <a:schemeClr val="tx1"/>
                </a:solidFill>
                <a:latin typeface="HGP創英角ｺﾞｼｯｸUB" pitchFamily="50" charset="-128"/>
                <a:ea typeface="HGP創英角ｺﾞｼｯｸUB" pitchFamily="50" charset="-128"/>
              </a:rPr>
              <a:t>「発信力を磨いて福祉を変える医療を変える」</a:t>
            </a:r>
            <a:endParaRPr kumimoji="1" lang="ja-JP" altLang="en-US" sz="2000" dirty="0">
              <a:solidFill>
                <a:schemeClr val="tx1"/>
              </a:solidFill>
              <a:latin typeface="HGP創英角ｺﾞｼｯｸUB" pitchFamily="50" charset="-128"/>
              <a:ea typeface="HGP創英角ｺﾞｼｯｸUB" pitchFamily="50" charset="-128"/>
            </a:endParaRPr>
          </a:p>
        </p:txBody>
      </p:sp>
      <p:sp>
        <p:nvSpPr>
          <p:cNvPr id="10"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11" name="正方形/長方形 10"/>
          <p:cNvSpPr/>
          <p:nvPr/>
        </p:nvSpPr>
        <p:spPr>
          <a:xfrm>
            <a:off x="588568" y="1484031"/>
            <a:ext cx="7960398" cy="2123658"/>
          </a:xfrm>
          <a:prstGeom prst="rect">
            <a:avLst/>
          </a:prstGeom>
        </p:spPr>
        <p:txBody>
          <a:bodyPr wrap="square">
            <a:spAutoFit/>
          </a:bodyPr>
          <a:lstStyle/>
          <a:p>
            <a:r>
              <a:rPr lang="ja-JP" altLang="en-US" sz="6600" dirty="0" smtClean="0">
                <a:solidFill>
                  <a:srgbClr val="0033CC"/>
                </a:solidFill>
                <a:latin typeface="HGP創英角ﾎﾟｯﾌﾟ体" pitchFamily="50" charset="-128"/>
                <a:ea typeface="HGP創英角ﾎﾟｯﾌﾟ体" pitchFamily="50" charset="-128"/>
              </a:rPr>
              <a:t>ボランティア・ＮＰＯの</a:t>
            </a:r>
          </a:p>
          <a:p>
            <a:r>
              <a:rPr lang="ja-JP" altLang="en-US" sz="6600" dirty="0" smtClean="0">
                <a:solidFill>
                  <a:srgbClr val="0033CC"/>
                </a:solidFill>
                <a:latin typeface="HGP創英角ﾎﾟｯﾌﾟ体" pitchFamily="50" charset="-128"/>
                <a:ea typeface="HGP創英角ﾎﾟｯﾌﾟ体" pitchFamily="50" charset="-128"/>
              </a:rPr>
              <a:t>新しい風</a:t>
            </a:r>
            <a:endParaRPr lang="ja-JP" altLang="en-US" sz="6600" dirty="0">
              <a:solidFill>
                <a:srgbClr val="0033CC"/>
              </a:solidFill>
              <a:latin typeface="HGP創英角ﾎﾟｯﾌﾟ体" pitchFamily="50" charset="-128"/>
              <a:ea typeface="HGP創英角ﾎﾟｯﾌﾟ体" pitchFamily="50" charset="-128"/>
            </a:endParaRPr>
          </a:p>
        </p:txBody>
      </p:sp>
      <p:pic>
        <p:nvPicPr>
          <p:cNvPr id="91138"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sp>
        <p:nvSpPr>
          <p:cNvPr id="8" name="テキスト ボックス 7"/>
          <p:cNvSpPr txBox="1"/>
          <p:nvPr/>
        </p:nvSpPr>
        <p:spPr>
          <a:xfrm>
            <a:off x="2358317" y="4774509"/>
            <a:ext cx="6579168" cy="1261884"/>
          </a:xfrm>
          <a:prstGeom prst="rect">
            <a:avLst/>
          </a:prstGeom>
          <a:noFill/>
        </p:spPr>
        <p:txBody>
          <a:bodyPr wrap="square" rtlCol="0">
            <a:spAutoFit/>
          </a:bodyPr>
          <a:lstStyle/>
          <a:p>
            <a:pPr algn="l"/>
            <a:r>
              <a:rPr lang="ja-JP" altLang="en-US" sz="1800" dirty="0" smtClean="0">
                <a:solidFill>
                  <a:schemeClr val="tx1"/>
                </a:solidFill>
                <a:latin typeface="HGP創英角ｺﾞｼｯｸUB" pitchFamily="50" charset="-128"/>
                <a:ea typeface="HGP創英角ｺﾞｼｯｸUB" pitchFamily="50" charset="-128"/>
              </a:rPr>
              <a:t>認定特定非営利活動法人　</a:t>
            </a:r>
            <a:r>
              <a:rPr lang="ja-JP" altLang="en-US" sz="2400" dirty="0" smtClean="0">
                <a:solidFill>
                  <a:schemeClr val="tx1"/>
                </a:solidFill>
                <a:latin typeface="HGP創英角ｺﾞｼｯｸUB" pitchFamily="50" charset="-128"/>
                <a:ea typeface="HGP創英角ｺﾞｼｯｸUB" pitchFamily="50" charset="-128"/>
              </a:rPr>
              <a:t>日本ＮＰＯセンター</a:t>
            </a:r>
            <a:r>
              <a:rPr lang="ja-JP" altLang="en-US" sz="2000" dirty="0" smtClean="0">
                <a:solidFill>
                  <a:schemeClr val="tx1"/>
                </a:solidFill>
                <a:latin typeface="HGP創英角ｺﾞｼｯｸUB" pitchFamily="50" charset="-128"/>
                <a:ea typeface="HGP創英角ｺﾞｼｯｸUB" pitchFamily="50" charset="-128"/>
              </a:rPr>
              <a:t> 代表理事</a:t>
            </a:r>
          </a:p>
          <a:p>
            <a:r>
              <a:rPr lang="ja-JP" altLang="en-US" sz="2000" dirty="0" smtClean="0">
                <a:solidFill>
                  <a:schemeClr val="tx1"/>
                </a:solidFill>
                <a:latin typeface="HGP創英角ｺﾞｼｯｸUB" pitchFamily="50" charset="-128"/>
                <a:ea typeface="HGP創英角ｺﾞｼｯｸUB" pitchFamily="50" charset="-128"/>
              </a:rPr>
              <a:t>社会福祉法人　</a:t>
            </a:r>
            <a:r>
              <a:rPr lang="ja-JP" altLang="en-US" sz="2400" dirty="0" smtClean="0">
                <a:solidFill>
                  <a:schemeClr val="tx1"/>
                </a:solidFill>
                <a:latin typeface="HGP創英角ｺﾞｼｯｸUB" pitchFamily="50" charset="-128"/>
                <a:ea typeface="HGP創英角ｺﾞｼｯｸUB" pitchFamily="50" charset="-128"/>
              </a:rPr>
              <a:t>大阪ボランティア協会 </a:t>
            </a:r>
            <a:r>
              <a:rPr lang="ja-JP" altLang="en-US" sz="2000" dirty="0" smtClean="0">
                <a:solidFill>
                  <a:schemeClr val="tx1"/>
                </a:solidFill>
                <a:latin typeface="HGP創英角ｺﾞｼｯｸUB" pitchFamily="50" charset="-128"/>
                <a:ea typeface="HGP創英角ｺﾞｼｯｸUB" pitchFamily="50" charset="-128"/>
              </a:rPr>
              <a:t>常務理事</a:t>
            </a:r>
          </a:p>
          <a:p>
            <a:pPr algn="r"/>
            <a:r>
              <a:rPr kumimoji="1" lang="ja-JP" altLang="en-US" sz="2800" dirty="0" smtClean="0">
                <a:solidFill>
                  <a:schemeClr val="tx1"/>
                </a:solidFill>
                <a:latin typeface="HGP創英角ｺﾞｼｯｸUB" pitchFamily="50" charset="-128"/>
                <a:ea typeface="HGP創英角ｺﾞｼｯｸUB" pitchFamily="50" charset="-128"/>
              </a:rPr>
              <a:t>早瀬　昇</a:t>
            </a:r>
            <a:endParaRPr kumimoji="1" lang="ja-JP" altLang="en-US" sz="2800" dirty="0">
              <a:solidFill>
                <a:schemeClr val="tx1"/>
              </a:solidFill>
              <a:latin typeface="HGP創英角ｺﾞｼｯｸUB" pitchFamily="50" charset="-128"/>
              <a:ea typeface="HGP創英角ｺﾞｼｯｸUB" pitchFamily="50" charset="-128"/>
            </a:endParaRPr>
          </a:p>
        </p:txBody>
      </p:sp>
      <p:sp>
        <p:nvSpPr>
          <p:cNvPr id="12" name="正方形/長方形 11"/>
          <p:cNvSpPr/>
          <p:nvPr/>
        </p:nvSpPr>
        <p:spPr>
          <a:xfrm>
            <a:off x="916599" y="3574197"/>
            <a:ext cx="7960398" cy="830997"/>
          </a:xfrm>
          <a:prstGeom prst="rect">
            <a:avLst/>
          </a:prstGeom>
        </p:spPr>
        <p:txBody>
          <a:bodyPr wrap="square">
            <a:spAutoFit/>
          </a:bodyPr>
          <a:lstStyle/>
          <a:p>
            <a:pPr algn="r"/>
            <a:r>
              <a:rPr lang="ja-JP" altLang="en-US" sz="4800" dirty="0" smtClean="0">
                <a:solidFill>
                  <a:srgbClr val="339933"/>
                </a:solidFill>
                <a:latin typeface="HGP創英角ﾎﾟｯﾌﾟ体" pitchFamily="50" charset="-128"/>
                <a:ea typeface="HGP創英角ﾎﾟｯﾌﾟ体" pitchFamily="50" charset="-128"/>
              </a:rPr>
              <a:t>市民活動が開く新しい社会</a:t>
            </a:r>
            <a:endParaRPr lang="ja-JP" altLang="en-US" sz="4800" dirty="0">
              <a:solidFill>
                <a:srgbClr val="339933"/>
              </a:solidFill>
              <a:latin typeface="HGP創英角ﾎﾟｯﾌﾟ体" pitchFamily="50" charset="-128"/>
              <a:ea typeface="HGP創英角ﾎﾟｯﾌﾟ体" pitchFamily="50" charset="-128"/>
            </a:endParaRPr>
          </a:p>
        </p:txBody>
      </p:sp>
      <p:pic>
        <p:nvPicPr>
          <p:cNvPr id="13"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Line 4"/>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dirty="0"/>
          </a:p>
        </p:txBody>
      </p:sp>
      <p:sp>
        <p:nvSpPr>
          <p:cNvPr id="8198" name="テキスト ボックス 6"/>
          <p:cNvSpPr txBox="1">
            <a:spLocks noChangeArrowheads="1"/>
          </p:cNvSpPr>
          <p:nvPr/>
        </p:nvSpPr>
        <p:spPr bwMode="auto">
          <a:xfrm>
            <a:off x="1000125" y="1785938"/>
            <a:ext cx="184150" cy="534987"/>
          </a:xfrm>
          <a:prstGeom prst="rect">
            <a:avLst/>
          </a:prstGeom>
          <a:noFill/>
          <a:ln w="9525">
            <a:noFill/>
            <a:miter lim="800000"/>
            <a:headEnd/>
            <a:tailEnd/>
          </a:ln>
        </p:spPr>
        <p:txBody>
          <a:bodyPr wrap="none">
            <a:spAutoFit/>
          </a:bodyPr>
          <a:lstStyle/>
          <a:p>
            <a:pPr algn="l"/>
            <a:endParaRPr lang="ja-JP" altLang="en-US" dirty="0">
              <a:solidFill>
                <a:schemeClr val="tx1"/>
              </a:solidFill>
            </a:endParaRPr>
          </a:p>
        </p:txBody>
      </p:sp>
      <p:sp>
        <p:nvSpPr>
          <p:cNvPr id="8199" name="Rectangle 7"/>
          <p:cNvSpPr>
            <a:spLocks noChangeArrowheads="1"/>
          </p:cNvSpPr>
          <p:nvPr/>
        </p:nvSpPr>
        <p:spPr bwMode="auto">
          <a:xfrm>
            <a:off x="199092" y="1338146"/>
            <a:ext cx="8909050" cy="793487"/>
          </a:xfrm>
          <a:prstGeom prst="rect">
            <a:avLst/>
          </a:prstGeom>
          <a:noFill/>
          <a:ln w="9525" algn="ctr">
            <a:noFill/>
            <a:miter lim="800000"/>
            <a:headEnd/>
            <a:tailEnd/>
          </a:ln>
        </p:spPr>
        <p:txBody>
          <a:bodyPr anchor="ctr">
            <a:spAutoFit/>
          </a:bodyPr>
          <a:lstStyle/>
          <a:p>
            <a:pPr algn="l">
              <a:lnSpc>
                <a:spcPct val="150000"/>
              </a:lnSpc>
              <a:spcBef>
                <a:spcPts val="0"/>
              </a:spcBef>
            </a:pPr>
            <a:r>
              <a:rPr lang="ja-JP" altLang="en-US" sz="3600" dirty="0" smtClean="0">
                <a:solidFill>
                  <a:srgbClr val="0033CC"/>
                </a:solidFill>
                <a:latin typeface="HGP創英角ﾎﾟｯﾌﾟ体" pitchFamily="50" charset="-128"/>
                <a:ea typeface="HGP創英角ﾎﾟｯﾌﾟ体" pitchFamily="50" charset="-128"/>
              </a:rPr>
              <a:t>　</a:t>
            </a:r>
            <a:r>
              <a:rPr lang="ja-JP" altLang="en-US" sz="3600" dirty="0" smtClean="0">
                <a:solidFill>
                  <a:srgbClr val="006600"/>
                </a:solidFill>
                <a:latin typeface="HGP創英角ﾎﾟｯﾌﾟ体" pitchFamily="50" charset="-128"/>
                <a:ea typeface="HGP創英角ﾎﾟｯﾌﾟ体" pitchFamily="50" charset="-128"/>
              </a:rPr>
              <a:t>（１）震災で認知された市民活動の意義</a:t>
            </a:r>
            <a:endParaRPr lang="ja-JP" altLang="ja-JP" sz="3600" dirty="0">
              <a:solidFill>
                <a:srgbClr val="006600"/>
              </a:solidFill>
              <a:latin typeface="HGP創英角ﾎﾟｯﾌﾟ体" pitchFamily="50" charset="-128"/>
              <a:ea typeface="HGP創英角ﾎﾟｯﾌﾟ体" pitchFamily="50" charset="-128"/>
            </a:endParaRPr>
          </a:p>
        </p:txBody>
      </p:sp>
      <p:sp>
        <p:nvSpPr>
          <p:cNvPr id="9" name="正方形/長方形 8"/>
          <p:cNvSpPr/>
          <p:nvPr/>
        </p:nvSpPr>
        <p:spPr>
          <a:xfrm>
            <a:off x="730176" y="2269321"/>
            <a:ext cx="8401124" cy="1015663"/>
          </a:xfrm>
          <a:prstGeom prst="rect">
            <a:avLst/>
          </a:prstGeom>
        </p:spPr>
        <p:txBody>
          <a:bodyPr wrap="square">
            <a:spAutoFit/>
          </a:bodyPr>
          <a:lstStyle/>
          <a:p>
            <a:pPr algn="l">
              <a:lnSpc>
                <a:spcPct val="100000"/>
              </a:lnSpc>
              <a:spcBef>
                <a:spcPts val="1200"/>
              </a:spcBef>
            </a:pPr>
            <a:r>
              <a:rPr lang="ja-JP" altLang="en-US" dirty="0" smtClean="0">
                <a:solidFill>
                  <a:schemeClr val="tx1"/>
                </a:solidFill>
                <a:latin typeface="HGP創英角ﾎﾟｯﾌﾟ体" pitchFamily="50" charset="-128"/>
                <a:ea typeface="HGP創英角ﾎﾟｯﾌﾟ体" pitchFamily="50" charset="-128"/>
              </a:rPr>
              <a:t>・それぞれの個性を活かすがゆえの</a:t>
            </a:r>
            <a:r>
              <a:rPr lang="ja-JP" altLang="en-US" dirty="0" smtClean="0">
                <a:solidFill>
                  <a:srgbClr val="0070C0"/>
                </a:solidFill>
                <a:latin typeface="HGP創英角ﾎﾟｯﾌﾟ体" pitchFamily="50" charset="-128"/>
                <a:ea typeface="HGP創英角ﾎﾟｯﾌﾟ体" pitchFamily="50" charset="-128"/>
              </a:rPr>
              <a:t>「多彩さ」</a:t>
            </a:r>
          </a:p>
          <a:p>
            <a:pPr algn="l">
              <a:lnSpc>
                <a:spcPct val="100000"/>
              </a:lnSpc>
              <a:spcBef>
                <a:spcPts val="0"/>
              </a:spcBef>
            </a:pPr>
            <a:r>
              <a:rPr lang="ja-JP" altLang="en-US" sz="2800" dirty="0" smtClean="0">
                <a:solidFill>
                  <a:srgbClr val="800000"/>
                </a:solidFill>
              </a:rPr>
              <a:t>　  </a:t>
            </a:r>
            <a:r>
              <a:rPr lang="ja-JP" altLang="en-US" sz="2800" dirty="0" smtClean="0">
                <a:solidFill>
                  <a:srgbClr val="800000"/>
                </a:solidFill>
                <a:latin typeface="HGP創英角ｺﾞｼｯｸUB" pitchFamily="50" charset="-128"/>
                <a:ea typeface="HGP創英角ｺﾞｼｯｸUB" pitchFamily="50" charset="-128"/>
              </a:rPr>
              <a:t>⇒“みんな違う”から気づけ築ける多様な課題と活動</a:t>
            </a:r>
            <a:endParaRPr lang="ja-JP" altLang="en-US" sz="2800" dirty="0">
              <a:latin typeface="HGP創英角ｺﾞｼｯｸUB" pitchFamily="50" charset="-128"/>
              <a:ea typeface="HGP創英角ｺﾞｼｯｸUB" pitchFamily="50" charset="-128"/>
            </a:endParaRPr>
          </a:p>
        </p:txBody>
      </p:sp>
      <p:sp>
        <p:nvSpPr>
          <p:cNvPr id="11" name="正方形/長方形 10"/>
          <p:cNvSpPr/>
          <p:nvPr/>
        </p:nvSpPr>
        <p:spPr>
          <a:xfrm>
            <a:off x="216024" y="4135432"/>
            <a:ext cx="8892480" cy="1261884"/>
          </a:xfrm>
          <a:prstGeom prst="rect">
            <a:avLst/>
          </a:prstGeom>
        </p:spPr>
        <p:txBody>
          <a:bodyPr wrap="square">
            <a:spAutoFit/>
          </a:bodyPr>
          <a:lstStyle/>
          <a:p>
            <a:pPr algn="l">
              <a:lnSpc>
                <a:spcPct val="150000"/>
              </a:lnSpc>
              <a:spcBef>
                <a:spcPts val="0"/>
              </a:spcBef>
            </a:pPr>
            <a:r>
              <a:rPr lang="ja-JP" altLang="en-US" dirty="0" smtClean="0">
                <a:solidFill>
                  <a:schemeClr val="tx1"/>
                </a:solidFill>
                <a:latin typeface="HGP創英角ﾎﾟｯﾌﾟ体" pitchFamily="50" charset="-128"/>
                <a:ea typeface="HGP創英角ﾎﾟｯﾌﾟ体" pitchFamily="50" charset="-128"/>
              </a:rPr>
              <a:t>　　・個々に応じることができるから</a:t>
            </a:r>
            <a:r>
              <a:rPr lang="ja-JP" altLang="en-US" dirty="0" smtClean="0">
                <a:latin typeface="HGP創英角ﾎﾟｯﾌﾟ体" pitchFamily="50" charset="-128"/>
                <a:ea typeface="HGP創英角ﾎﾟｯﾌﾟ体" pitchFamily="50" charset="-128"/>
              </a:rPr>
              <a:t>「温かい」</a:t>
            </a:r>
          </a:p>
          <a:p>
            <a:pPr algn="l">
              <a:lnSpc>
                <a:spcPts val="3200"/>
              </a:lnSpc>
              <a:spcBef>
                <a:spcPts val="0"/>
              </a:spcBef>
            </a:pPr>
            <a:r>
              <a:rPr lang="ja-JP" altLang="en-US" sz="2800" dirty="0" smtClean="0">
                <a:solidFill>
                  <a:srgbClr val="800000"/>
                </a:solidFill>
              </a:rPr>
              <a:t>　　　　</a:t>
            </a:r>
            <a:r>
              <a:rPr lang="ja-JP" altLang="en-US" sz="2800" dirty="0" smtClean="0">
                <a:solidFill>
                  <a:srgbClr val="800000"/>
                </a:solidFill>
                <a:latin typeface="HGP創英角ｺﾞｼｯｸUB" pitchFamily="50" charset="-128"/>
                <a:ea typeface="HGP創英角ｺﾞｼｯｸUB" pitchFamily="50" charset="-128"/>
              </a:rPr>
              <a:t>⇒“不公平にならざるを得ない”ことが強みに！</a:t>
            </a:r>
            <a:endParaRPr lang="ja-JP" altLang="en-US" sz="2800" dirty="0" smtClean="0">
              <a:solidFill>
                <a:srgbClr val="00B0F0"/>
              </a:solidFill>
              <a:latin typeface="HGP創英角ｺﾞｼｯｸUB" pitchFamily="50" charset="-128"/>
              <a:ea typeface="HGP創英角ｺﾞｼｯｸUB" pitchFamily="50" charset="-128"/>
            </a:endParaRPr>
          </a:p>
        </p:txBody>
      </p:sp>
      <p:sp>
        <p:nvSpPr>
          <p:cNvPr id="12" name="正方形/長方形 11"/>
          <p:cNvSpPr/>
          <p:nvPr/>
        </p:nvSpPr>
        <p:spPr>
          <a:xfrm>
            <a:off x="683568" y="5445224"/>
            <a:ext cx="8257108" cy="584775"/>
          </a:xfrm>
          <a:prstGeom prst="rect">
            <a:avLst/>
          </a:prstGeom>
        </p:spPr>
        <p:txBody>
          <a:bodyPr wrap="square">
            <a:spAutoFit/>
          </a:bodyPr>
          <a:lstStyle/>
          <a:p>
            <a:pPr algn="l"/>
            <a:r>
              <a:rPr lang="ja-JP" altLang="en-US" dirty="0" smtClean="0">
                <a:solidFill>
                  <a:schemeClr val="tx1"/>
                </a:solidFill>
                <a:latin typeface="HGP創英角ｺﾞｼｯｸUB" pitchFamily="50" charset="-128"/>
                <a:ea typeface="HGP創英角ｺﾞｼｯｸUB" pitchFamily="50" charset="-128"/>
              </a:rPr>
              <a:t>★</a:t>
            </a:r>
            <a:r>
              <a:rPr lang="en-US" altLang="ja-JP" dirty="0" smtClean="0">
                <a:latin typeface="HGP創英角ｺﾞｼｯｸUB" pitchFamily="50" charset="-128"/>
                <a:ea typeface="HGP創英角ｺﾞｼｯｸUB" pitchFamily="50" charset="-128"/>
              </a:rPr>
              <a:t>N</a:t>
            </a:r>
            <a:r>
              <a:rPr lang="en-US" altLang="ja-JP" sz="2400" dirty="0" smtClean="0">
                <a:solidFill>
                  <a:schemeClr val="tx1"/>
                </a:solidFill>
                <a:latin typeface="HGP創英角ｺﾞｼｯｸUB" pitchFamily="50" charset="-128"/>
                <a:ea typeface="HGP創英角ｺﾞｼｯｸUB" pitchFamily="50" charset="-128"/>
              </a:rPr>
              <a:t>ew</a:t>
            </a:r>
            <a:r>
              <a:rPr lang="ja-JP" altLang="en-US" dirty="0" smtClean="0">
                <a:solidFill>
                  <a:schemeClr val="tx1"/>
                </a:solidFill>
                <a:latin typeface="HGP創英角ｺﾞｼｯｸUB" pitchFamily="50" charset="-128"/>
                <a:ea typeface="HGP創英角ｺﾞｼｯｸUB" pitchFamily="50" charset="-128"/>
              </a:rPr>
              <a:t> </a:t>
            </a:r>
            <a:r>
              <a:rPr lang="en-US" altLang="ja-JP" dirty="0" smtClean="0">
                <a:latin typeface="HGP創英角ｺﾞｼｯｸUB" pitchFamily="50" charset="-128"/>
                <a:ea typeface="HGP創英角ｺﾞｼｯｸUB" pitchFamily="50" charset="-128"/>
              </a:rPr>
              <a:t>P</a:t>
            </a:r>
            <a:r>
              <a:rPr lang="en-US" altLang="ja-JP" sz="2400" dirty="0" smtClean="0">
                <a:solidFill>
                  <a:schemeClr val="tx1"/>
                </a:solidFill>
                <a:latin typeface="HGP創英角ｺﾞｼｯｸUB" pitchFamily="50" charset="-128"/>
                <a:ea typeface="HGP創英角ｺﾞｼｯｸUB" pitchFamily="50" charset="-128"/>
              </a:rPr>
              <a:t>ublic</a:t>
            </a:r>
            <a:r>
              <a:rPr lang="ja-JP" altLang="en-US" dirty="0" smtClean="0">
                <a:solidFill>
                  <a:schemeClr val="tx1"/>
                </a:solidFill>
                <a:latin typeface="HGP創英角ｺﾞｼｯｸUB" pitchFamily="50" charset="-128"/>
                <a:ea typeface="HGP創英角ｺﾞｼｯｸUB" pitchFamily="50" charset="-128"/>
              </a:rPr>
              <a:t> </a:t>
            </a:r>
            <a:r>
              <a:rPr lang="en-US" altLang="ja-JP" sz="2800" dirty="0" smtClean="0">
                <a:latin typeface="HGP創英角ｺﾞｼｯｸUB" pitchFamily="50" charset="-128"/>
                <a:ea typeface="HGP創英角ｺﾞｼｯｸUB" pitchFamily="50" charset="-128"/>
              </a:rPr>
              <a:t>O</a:t>
            </a:r>
            <a:r>
              <a:rPr lang="en-US" altLang="ja-JP" sz="2400" dirty="0" smtClean="0">
                <a:solidFill>
                  <a:schemeClr val="tx1"/>
                </a:solidFill>
                <a:latin typeface="HGP創英角ｺﾞｼｯｸUB" pitchFamily="50" charset="-128"/>
                <a:ea typeface="HGP創英角ｺﾞｼｯｸUB" pitchFamily="50" charset="-128"/>
              </a:rPr>
              <a:t>rganization</a:t>
            </a:r>
            <a:r>
              <a:rPr lang="ja-JP" altLang="en-US" sz="2800" dirty="0" smtClean="0">
                <a:solidFill>
                  <a:srgbClr val="006600"/>
                </a:solidFill>
                <a:latin typeface="HGP創英角ｺﾞｼｯｸUB" pitchFamily="50" charset="-128"/>
                <a:ea typeface="HGP創英角ｺﾞｼｯｸUB" pitchFamily="50" charset="-128"/>
              </a:rPr>
              <a:t>（新しい公共）</a:t>
            </a:r>
            <a:r>
              <a:rPr lang="ja-JP" altLang="en-US" sz="2400" dirty="0" smtClean="0">
                <a:solidFill>
                  <a:schemeClr val="tx1"/>
                </a:solidFill>
                <a:latin typeface="HGP創英角ｺﾞｼｯｸUB" pitchFamily="50" charset="-128"/>
                <a:ea typeface="HGP創英角ｺﾞｼｯｸUB" pitchFamily="50" charset="-128"/>
              </a:rPr>
              <a:t>としての</a:t>
            </a:r>
            <a:r>
              <a:rPr lang="ja-JP" altLang="en-US" sz="2400" dirty="0" smtClean="0">
                <a:latin typeface="HGP創英角ｺﾞｼｯｸUB" pitchFamily="50" charset="-128"/>
                <a:ea typeface="HGP創英角ｺﾞｼｯｸUB" pitchFamily="50" charset="-128"/>
              </a:rPr>
              <a:t>ＮＰＯ</a:t>
            </a:r>
            <a:endParaRPr lang="ja-JP" altLang="en-US" dirty="0">
              <a:latin typeface="HGP創英角ｺﾞｼｯｸUB" pitchFamily="50" charset="-128"/>
              <a:ea typeface="HGP創英角ｺﾞｼｯｸUB" pitchFamily="50" charset="-128"/>
            </a:endParaRPr>
          </a:p>
        </p:txBody>
      </p:sp>
      <p:sp>
        <p:nvSpPr>
          <p:cNvPr id="13" name="正方形/長方形 12"/>
          <p:cNvSpPr/>
          <p:nvPr/>
        </p:nvSpPr>
        <p:spPr>
          <a:xfrm>
            <a:off x="1162224" y="3284984"/>
            <a:ext cx="6984776" cy="954107"/>
          </a:xfrm>
          <a:prstGeom prst="rect">
            <a:avLst/>
          </a:prstGeom>
        </p:spPr>
        <p:txBody>
          <a:bodyPr wrap="square">
            <a:spAutoFit/>
          </a:bodyPr>
          <a:lstStyle/>
          <a:p>
            <a:pPr algn="l"/>
            <a:r>
              <a:rPr lang="ja-JP" altLang="en-US" sz="2800" dirty="0" smtClean="0">
                <a:solidFill>
                  <a:srgbClr val="800000"/>
                </a:solidFill>
                <a:latin typeface="HGP創英角ｺﾞｼｯｸUB" pitchFamily="50" charset="-128"/>
                <a:ea typeface="HGP創英角ｺﾞｼｯｸUB" pitchFamily="50" charset="-128"/>
              </a:rPr>
              <a:t>⇒“多様化”“個性化”の時代。</a:t>
            </a:r>
            <a:br>
              <a:rPr lang="ja-JP" altLang="en-US" sz="2800" dirty="0" smtClean="0">
                <a:solidFill>
                  <a:srgbClr val="800000"/>
                </a:solidFill>
                <a:latin typeface="HGP創英角ｺﾞｼｯｸUB" pitchFamily="50" charset="-128"/>
                <a:ea typeface="HGP創英角ｺﾞｼｯｸUB" pitchFamily="50" charset="-128"/>
              </a:rPr>
            </a:br>
            <a:r>
              <a:rPr lang="ja-JP" altLang="en-US" sz="2800" dirty="0" smtClean="0">
                <a:solidFill>
                  <a:srgbClr val="800000"/>
                </a:solidFill>
                <a:latin typeface="HGP創英角ｺﾞｼｯｸUB" pitchFamily="50" charset="-128"/>
                <a:ea typeface="HGP創英角ｺﾞｼｯｸUB" pitchFamily="50" charset="-128"/>
              </a:rPr>
              <a:t>　 平時でも重要な民間による社会活動</a:t>
            </a:r>
            <a:endParaRPr lang="ja-JP" altLang="en-US" sz="2800" dirty="0">
              <a:latin typeface="HGP創英角ｺﾞｼｯｸUB" pitchFamily="50" charset="-128"/>
              <a:ea typeface="HGP創英角ｺﾞｼｯｸUB" pitchFamily="50" charset="-128"/>
            </a:endParaRPr>
          </a:p>
        </p:txBody>
      </p:sp>
      <p:sp>
        <p:nvSpPr>
          <p:cNvPr id="15" name="スライド番号プレースホルダ 4"/>
          <p:cNvSpPr>
            <a:spLocks noGrp="1"/>
          </p:cNvSpPr>
          <p:nvPr>
            <p:ph type="sldNum" sz="quarter" idx="11"/>
          </p:nvPr>
        </p:nvSpPr>
        <p:spPr>
          <a:xfrm>
            <a:off x="6733961" y="6301565"/>
            <a:ext cx="2133600" cy="457200"/>
          </a:xfrm>
          <a:noFill/>
        </p:spPr>
        <p:txBody>
          <a:bodyPr/>
          <a:lstStyle/>
          <a:p>
            <a:fld id="{66451DCA-90DD-4F98-A0ED-601C036C5498}" type="slidenum">
              <a:rPr lang="en-US" altLang="ja-JP" smtClean="0"/>
              <a:pPr/>
              <a:t>10</a:t>
            </a:fld>
            <a:endParaRPr lang="en-US" altLang="ja-JP" dirty="0" smtClean="0"/>
          </a:p>
        </p:txBody>
      </p:sp>
      <p:sp>
        <p:nvSpPr>
          <p:cNvPr id="16" name="Rectangle 2"/>
          <p:cNvSpPr txBox="1">
            <a:spLocks noChangeArrowheads="1"/>
          </p:cNvSpPr>
          <p:nvPr/>
        </p:nvSpPr>
        <p:spPr bwMode="auto">
          <a:xfrm>
            <a:off x="223931" y="404665"/>
            <a:ext cx="8567738" cy="1080120"/>
          </a:xfrm>
          <a:prstGeom prst="rect">
            <a:avLst/>
          </a:prstGeom>
          <a:noFill/>
          <a:ln w="9525">
            <a:noFill/>
            <a:miter lim="800000"/>
            <a:headEnd/>
            <a:tailEnd/>
          </a:ln>
        </p:spPr>
        <p:txBody>
          <a:bodyPr anchor="ctr"/>
          <a:lstStyle/>
          <a:p>
            <a:pPr algn="l">
              <a:lnSpc>
                <a:spcPct val="105000"/>
              </a:lnSpc>
              <a:spcBef>
                <a:spcPct val="15000"/>
              </a:spcBef>
              <a:buClrTx/>
              <a:buSzTx/>
              <a:buFontTx/>
              <a:buNone/>
              <a:defRPr/>
            </a:pPr>
            <a:r>
              <a:rPr lang="ja-JP" altLang="en-US" sz="4000" kern="0" dirty="0" smtClean="0">
                <a:solidFill>
                  <a:srgbClr val="0033CC"/>
                </a:solidFill>
                <a:latin typeface="HGP創英角ﾎﾟｯﾌﾟ体" pitchFamily="50" charset="-128"/>
                <a:ea typeface="HGP創英角ﾎﾟｯﾌﾟ体" pitchFamily="50" charset="-128"/>
                <a:cs typeface="+mj-cs"/>
              </a:rPr>
              <a:t>２．市民活動は、なかなかスゴイ！</a:t>
            </a:r>
            <a:endParaRPr lang="ja-JP" altLang="en-US" sz="4000" kern="0" dirty="0">
              <a:solidFill>
                <a:srgbClr val="0033CC"/>
              </a:solidFill>
              <a:latin typeface="HGP創英角ﾎﾟｯﾌﾟ体" pitchFamily="50" charset="-128"/>
              <a:ea typeface="HGP創英角ﾎﾟｯﾌﾟ体" pitchFamily="50" charset="-128"/>
              <a:cs typeface="+mj-cs"/>
            </a:endParaRPr>
          </a:p>
        </p:txBody>
      </p:sp>
      <p:pic>
        <p:nvPicPr>
          <p:cNvPr id="17"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18"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dirty="0"/>
          </a:p>
        </p:txBody>
      </p:sp>
      <p:sp>
        <p:nvSpPr>
          <p:cNvPr id="23558" name="Rectangle 5"/>
          <p:cNvSpPr>
            <a:spLocks noChangeArrowheads="1"/>
          </p:cNvSpPr>
          <p:nvPr/>
        </p:nvSpPr>
        <p:spPr bwMode="auto">
          <a:xfrm>
            <a:off x="434975" y="698480"/>
            <a:ext cx="8280400" cy="646331"/>
          </a:xfrm>
          <a:prstGeom prst="rect">
            <a:avLst/>
          </a:prstGeom>
          <a:noFill/>
          <a:ln w="9525" algn="ctr">
            <a:noFill/>
            <a:miter lim="800000"/>
            <a:headEnd/>
            <a:tailEnd/>
          </a:ln>
        </p:spPr>
        <p:txBody>
          <a:bodyPr>
            <a:spAutoFit/>
          </a:bodyPr>
          <a:lstStyle/>
          <a:p>
            <a:pPr marL="342900" indent="-342900" algn="l">
              <a:lnSpc>
                <a:spcPct val="100000"/>
              </a:lnSpc>
              <a:spcBef>
                <a:spcPct val="50000"/>
              </a:spcBef>
            </a:pPr>
            <a:r>
              <a:rPr lang="ja-JP" altLang="en-US" sz="3600" dirty="0" smtClean="0">
                <a:solidFill>
                  <a:srgbClr val="006600"/>
                </a:solidFill>
                <a:latin typeface="HGP創英角ﾎﾟｯﾌﾟ体" pitchFamily="50" charset="-128"/>
                <a:ea typeface="HGP創英角ﾎﾟｯﾌﾟ体" pitchFamily="50" charset="-128"/>
              </a:rPr>
              <a:t>（２）すべて、最初は市民活動から始まった</a:t>
            </a:r>
            <a:endParaRPr lang="ja-JP" altLang="en-US" sz="3600" dirty="0">
              <a:solidFill>
                <a:srgbClr val="006600"/>
              </a:solidFill>
              <a:latin typeface="HGP創英角ﾎﾟｯﾌﾟ体" pitchFamily="50" charset="-128"/>
              <a:ea typeface="HGP創英角ﾎﾟｯﾌﾟ体" pitchFamily="50" charset="-128"/>
            </a:endParaRPr>
          </a:p>
        </p:txBody>
      </p:sp>
      <p:sp>
        <p:nvSpPr>
          <p:cNvPr id="23559" name="Text Box 6"/>
          <p:cNvSpPr txBox="1">
            <a:spLocks noChangeArrowheads="1"/>
          </p:cNvSpPr>
          <p:nvPr/>
        </p:nvSpPr>
        <p:spPr bwMode="auto">
          <a:xfrm>
            <a:off x="1125570" y="1258502"/>
            <a:ext cx="7904130" cy="1015663"/>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chemeClr val="tx1"/>
                </a:solidFill>
                <a:latin typeface="HGP創英角ｺﾞｼｯｸUB" pitchFamily="50" charset="-128"/>
                <a:ea typeface="HGP創英角ｺﾞｼｯｸUB" pitchFamily="50" charset="-128"/>
              </a:rPr>
              <a:t>　　　　～公共サービスを創造し、改革する</a:t>
            </a:r>
            <a:endParaRPr lang="ja-JP" altLang="en-US" sz="2800" dirty="0" smtClean="0">
              <a:latin typeface="HGP創英角ｺﾞｼｯｸUB" pitchFamily="50" charset="-128"/>
              <a:ea typeface="HGP創英角ｺﾞｼｯｸUB" pitchFamily="50" charset="-128"/>
            </a:endParaRPr>
          </a:p>
          <a:p>
            <a:pPr marL="84138" indent="-84138" algn="l"/>
            <a:endParaRPr lang="ja-JP" altLang="en-US" dirty="0">
              <a:solidFill>
                <a:schemeClr val="tx1"/>
              </a:solidFill>
            </a:endParaRPr>
          </a:p>
        </p:txBody>
      </p:sp>
      <p:sp>
        <p:nvSpPr>
          <p:cNvPr id="8" name="テキスト ボックス 7"/>
          <p:cNvSpPr txBox="1"/>
          <p:nvPr/>
        </p:nvSpPr>
        <p:spPr>
          <a:xfrm>
            <a:off x="977746" y="1958964"/>
            <a:ext cx="7809096" cy="584775"/>
          </a:xfrm>
          <a:prstGeom prst="rect">
            <a:avLst/>
          </a:prstGeom>
          <a:noFill/>
        </p:spPr>
        <p:txBody>
          <a:bodyPr wrap="square" rtlCol="0">
            <a:spAutoFit/>
          </a:bodyPr>
          <a:lstStyle/>
          <a:p>
            <a:pPr algn="l"/>
            <a:r>
              <a:rPr kumimoji="1" lang="en-US" altLang="ja-JP" sz="3200" dirty="0" smtClean="0">
                <a:solidFill>
                  <a:srgbClr val="C00000"/>
                </a:solidFill>
                <a:latin typeface="HGP創英角ﾎﾟｯﾌﾟ体" pitchFamily="50" charset="-128"/>
                <a:ea typeface="HGP創英角ﾎﾟｯﾌﾟ体" pitchFamily="50" charset="-128"/>
              </a:rPr>
              <a:t>｢</a:t>
            </a:r>
            <a:r>
              <a:rPr kumimoji="1" lang="ja-JP" altLang="en-US" sz="3200" dirty="0" smtClean="0">
                <a:solidFill>
                  <a:srgbClr val="C00000"/>
                </a:solidFill>
                <a:latin typeface="HGP創英角ﾎﾟｯﾌﾟ体" pitchFamily="50" charset="-128"/>
                <a:ea typeface="HGP創英角ﾎﾟｯﾌﾟ体" pitchFamily="50" charset="-128"/>
              </a:rPr>
              <a:t>駄目でモトモト</a:t>
            </a:r>
            <a:r>
              <a:rPr lang="en-US" altLang="ja-JP" sz="3200" dirty="0" smtClean="0">
                <a:solidFill>
                  <a:srgbClr val="C00000"/>
                </a:solidFill>
                <a:latin typeface="HGP創英角ﾎﾟｯﾌﾟ体" pitchFamily="50" charset="-128"/>
                <a:ea typeface="HGP創英角ﾎﾟｯﾌﾟ体" pitchFamily="50" charset="-128"/>
              </a:rPr>
              <a:t>｣</a:t>
            </a:r>
            <a:r>
              <a:rPr lang="ja-JP" altLang="en-US" sz="3200" dirty="0" smtClean="0">
                <a:solidFill>
                  <a:srgbClr val="C00000"/>
                </a:solidFill>
                <a:latin typeface="HGP創英角ﾎﾟｯﾌﾟ体" pitchFamily="50" charset="-128"/>
                <a:ea typeface="HGP創英角ﾎﾟｯﾌﾟ体" pitchFamily="50" charset="-128"/>
              </a:rPr>
              <a:t>精神で開拓し改革する</a:t>
            </a:r>
            <a:r>
              <a:rPr kumimoji="1" lang="ja-JP" altLang="en-US" sz="3200" dirty="0" smtClean="0">
                <a:solidFill>
                  <a:srgbClr val="C00000"/>
                </a:solidFill>
                <a:latin typeface="HGP創英角ﾎﾟｯﾌﾟ体" pitchFamily="50" charset="-128"/>
                <a:ea typeface="HGP創英角ﾎﾟｯﾌﾟ体" pitchFamily="50" charset="-128"/>
              </a:rPr>
              <a:t>！</a:t>
            </a:r>
            <a:endParaRPr kumimoji="1" lang="ja-JP" altLang="en-US" sz="3200" dirty="0">
              <a:solidFill>
                <a:srgbClr val="C00000"/>
              </a:solidFill>
              <a:latin typeface="HGP創英角ﾎﾟｯﾌﾟ体" pitchFamily="50" charset="-128"/>
              <a:ea typeface="HGP創英角ﾎﾟｯﾌﾟ体" pitchFamily="50" charset="-128"/>
            </a:endParaRPr>
          </a:p>
        </p:txBody>
      </p:sp>
      <p:sp>
        <p:nvSpPr>
          <p:cNvPr id="9" name="Text Box 6"/>
          <p:cNvSpPr txBox="1">
            <a:spLocks noChangeArrowheads="1"/>
          </p:cNvSpPr>
          <p:nvPr/>
        </p:nvSpPr>
        <p:spPr bwMode="auto">
          <a:xfrm>
            <a:off x="1071538" y="2736844"/>
            <a:ext cx="6429420" cy="480131"/>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rgbClr val="3333CC"/>
                </a:solidFill>
                <a:latin typeface="HGP創英角ﾎﾟｯﾌﾟ体" pitchFamily="50" charset="-128"/>
                <a:ea typeface="HGP創英角ﾎﾟｯﾌﾟ体" pitchFamily="50" charset="-128"/>
              </a:rPr>
              <a:t>・「ほっとかれへん」も、民間活力</a:t>
            </a:r>
            <a:endParaRPr lang="ja-JP" altLang="en-US" dirty="0">
              <a:solidFill>
                <a:srgbClr val="3333CC"/>
              </a:solidFill>
              <a:latin typeface="HGP創英角ﾎﾟｯﾌﾟ体" pitchFamily="50" charset="-128"/>
              <a:ea typeface="HGP創英角ﾎﾟｯﾌﾟ体" pitchFamily="50" charset="-128"/>
            </a:endParaRPr>
          </a:p>
        </p:txBody>
      </p:sp>
      <p:sp>
        <p:nvSpPr>
          <p:cNvPr id="11" name="Text Box 6"/>
          <p:cNvSpPr txBox="1">
            <a:spLocks noChangeArrowheads="1"/>
          </p:cNvSpPr>
          <p:nvPr/>
        </p:nvSpPr>
        <p:spPr bwMode="auto">
          <a:xfrm>
            <a:off x="1071538" y="3448048"/>
            <a:ext cx="7964958" cy="480131"/>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rgbClr val="3333CC"/>
                </a:solidFill>
                <a:latin typeface="HGP創英角ﾎﾟｯﾌﾟ体" pitchFamily="50" charset="-128"/>
                <a:ea typeface="HGP創英角ﾎﾟｯﾌﾟ体" pitchFamily="50" charset="-128"/>
              </a:rPr>
              <a:t>・「自己責任」で動けるから、挑戦も自由。開拓的</a:t>
            </a:r>
            <a:r>
              <a:rPr lang="en-US" altLang="ja-JP" sz="2800" dirty="0" smtClean="0">
                <a:solidFill>
                  <a:srgbClr val="3333CC"/>
                </a:solidFill>
                <a:latin typeface="HGP創英角ﾎﾟｯﾌﾟ体" pitchFamily="50" charset="-128"/>
                <a:ea typeface="HGP創英角ﾎﾟｯﾌﾟ体" pitchFamily="50" charset="-128"/>
              </a:rPr>
              <a:t>!</a:t>
            </a:r>
            <a:endParaRPr lang="ja-JP" altLang="en-US" dirty="0">
              <a:solidFill>
                <a:srgbClr val="3333CC"/>
              </a:solidFill>
              <a:latin typeface="HGP創英角ﾎﾟｯﾌﾟ体" pitchFamily="50" charset="-128"/>
              <a:ea typeface="HGP創英角ﾎﾟｯﾌﾟ体" pitchFamily="50" charset="-128"/>
            </a:endParaRPr>
          </a:p>
        </p:txBody>
      </p:sp>
      <p:sp>
        <p:nvSpPr>
          <p:cNvPr id="13" name="Text Box 6"/>
          <p:cNvSpPr txBox="1">
            <a:spLocks noChangeArrowheads="1"/>
          </p:cNvSpPr>
          <p:nvPr/>
        </p:nvSpPr>
        <p:spPr bwMode="auto">
          <a:xfrm>
            <a:off x="923654" y="4084388"/>
            <a:ext cx="8328866" cy="461665"/>
          </a:xfrm>
          <a:prstGeom prst="rect">
            <a:avLst/>
          </a:prstGeom>
          <a:noFill/>
          <a:ln w="9525" algn="ctr">
            <a:noFill/>
            <a:miter lim="800000"/>
            <a:headEnd/>
            <a:tailEnd/>
          </a:ln>
        </p:spPr>
        <p:txBody>
          <a:bodyPr wrap="square">
            <a:spAutoFit/>
          </a:bodyPr>
          <a:lstStyle/>
          <a:p>
            <a:pPr marL="84138" indent="-84138" algn="l"/>
            <a:r>
              <a:rPr lang="en-US" altLang="ja-JP" sz="2400" dirty="0" smtClean="0">
                <a:solidFill>
                  <a:srgbClr val="C00000"/>
                </a:solidFill>
                <a:latin typeface="HGP創英角ｺﾞｼｯｸUB" pitchFamily="50" charset="-128"/>
                <a:ea typeface="HGP創英角ｺﾞｼｯｸUB" pitchFamily="50" charset="-128"/>
              </a:rPr>
              <a:t>※</a:t>
            </a:r>
            <a:r>
              <a:rPr lang="ja-JP" altLang="en-US" sz="2400" dirty="0" smtClean="0">
                <a:solidFill>
                  <a:srgbClr val="C00000"/>
                </a:solidFill>
                <a:latin typeface="HGP創英角ｺﾞｼｯｸUB" pitchFamily="50" charset="-128"/>
                <a:ea typeface="HGP創英角ｺﾞｼｯｸUB" pitchFamily="50" charset="-128"/>
              </a:rPr>
              <a:t>たとえば、大阪で生まれ全国に広がった公共活動</a:t>
            </a:r>
            <a:endParaRPr lang="ja-JP" altLang="en-US" sz="2400" dirty="0">
              <a:solidFill>
                <a:srgbClr val="C00000"/>
              </a:solidFill>
              <a:latin typeface="HGP創英角ｺﾞｼｯｸUB" pitchFamily="50" charset="-128"/>
              <a:ea typeface="HGP創英角ｺﾞｼｯｸUB" pitchFamily="50" charset="-128"/>
            </a:endParaRPr>
          </a:p>
        </p:txBody>
      </p:sp>
      <p:sp>
        <p:nvSpPr>
          <p:cNvPr id="15" name="正方形/長方形 14"/>
          <p:cNvSpPr/>
          <p:nvPr/>
        </p:nvSpPr>
        <p:spPr>
          <a:xfrm>
            <a:off x="1022400" y="4473580"/>
            <a:ext cx="8067656" cy="1567096"/>
          </a:xfrm>
          <a:prstGeom prst="rect">
            <a:avLst/>
          </a:prstGeom>
        </p:spPr>
        <p:txBody>
          <a:bodyPr wrap="square">
            <a:spAutoFit/>
          </a:bodyPr>
          <a:lstStyle/>
          <a:p>
            <a:pPr algn="l">
              <a:lnSpc>
                <a:spcPts val="2300"/>
              </a:lnSpc>
            </a:pPr>
            <a:r>
              <a:rPr lang="ja-JP" altLang="ja-JP" sz="1800" dirty="0">
                <a:solidFill>
                  <a:schemeClr val="tx1"/>
                </a:solidFill>
                <a:latin typeface="HGP創英角ｺﾞｼｯｸUB" pitchFamily="50" charset="-128"/>
                <a:ea typeface="HGP創英角ｺﾞｼｯｸUB" pitchFamily="50" charset="-128"/>
              </a:rPr>
              <a:t>民生委員、国防婦人会</a:t>
            </a:r>
            <a:r>
              <a:rPr lang="ja-JP" altLang="ja-JP" sz="1800" dirty="0" smtClean="0">
                <a:solidFill>
                  <a:schemeClr val="tx1"/>
                </a:solidFill>
                <a:latin typeface="HGP創英角ｺﾞｼｯｸUB" pitchFamily="50" charset="-128"/>
                <a:ea typeface="HGP創英角ｺﾞｼｯｸUB" pitchFamily="50" charset="-128"/>
              </a:rPr>
              <a:t>、</a:t>
            </a:r>
            <a:r>
              <a:rPr lang="ja-JP" altLang="en-US" sz="1800" dirty="0" smtClean="0">
                <a:solidFill>
                  <a:schemeClr val="tx1"/>
                </a:solidFill>
                <a:latin typeface="HGP創英角ｺﾞｼｯｸUB" pitchFamily="50" charset="-128"/>
                <a:ea typeface="HGP創英角ｺﾞｼｯｸUB" pitchFamily="50" charset="-128"/>
              </a:rPr>
              <a:t>おしゃもじ運動、夜間学校、</a:t>
            </a:r>
            <a:r>
              <a:rPr lang="ja-JP" altLang="ja-JP" sz="1800" dirty="0" smtClean="0">
                <a:solidFill>
                  <a:schemeClr val="tx1"/>
                </a:solidFill>
                <a:latin typeface="HGP創英角ｺﾞｼｯｸUB" pitchFamily="50" charset="-128"/>
                <a:ea typeface="HGP創英角ｺﾞｼｯｸUB" pitchFamily="50" charset="-128"/>
              </a:rPr>
              <a:t>高齢者</a:t>
            </a:r>
            <a:r>
              <a:rPr lang="ja-JP" altLang="ja-JP" sz="1800" dirty="0">
                <a:solidFill>
                  <a:schemeClr val="tx1"/>
                </a:solidFill>
                <a:latin typeface="HGP創英角ｺﾞｼｯｸUB" pitchFamily="50" charset="-128"/>
                <a:ea typeface="HGP創英角ｺﾞｼｯｸUB" pitchFamily="50" charset="-128"/>
              </a:rPr>
              <a:t>食事サービス、救命救急センター、点字新聞、障害児のおもちゃ図書館、病院ボランティア活動、ホスピス</a:t>
            </a:r>
            <a:r>
              <a:rPr lang="ja-JP" altLang="ja-JP" sz="1800" dirty="0" smtClean="0">
                <a:solidFill>
                  <a:schemeClr val="tx1"/>
                </a:solidFill>
                <a:latin typeface="HGP創英角ｺﾞｼｯｸUB" pitchFamily="50" charset="-128"/>
                <a:ea typeface="HGP創英角ｺﾞｼｯｸUB" pitchFamily="50" charset="-128"/>
              </a:rPr>
              <a:t>、有償</a:t>
            </a:r>
            <a:r>
              <a:rPr lang="ja-JP" altLang="ja-JP" sz="1800" dirty="0">
                <a:solidFill>
                  <a:schemeClr val="tx1"/>
                </a:solidFill>
                <a:latin typeface="HGP創英角ｺﾞｼｯｸUB" pitchFamily="50" charset="-128"/>
                <a:ea typeface="HGP創英角ｺﾞｼｯｸUB" pitchFamily="50" charset="-128"/>
              </a:rPr>
              <a:t>ボランティア、地下鉄のエレベーター設置、児童虐待防止協会、市民オンブズマン、株主オンブズマン、公共広告機構、在日コリアンのための老人ホーム、ビッグイシュー、ボランティアセンター、ボランティアコーディネーター</a:t>
            </a:r>
            <a:r>
              <a:rPr lang="ja-JP" altLang="ja-JP" sz="1800" dirty="0" smtClean="0">
                <a:solidFill>
                  <a:schemeClr val="tx1"/>
                </a:solidFill>
                <a:latin typeface="HGP創英角ｺﾞｼｯｸUB" pitchFamily="50" charset="-128"/>
                <a:ea typeface="HGP創英角ｺﾞｼｯｸUB" pitchFamily="50" charset="-128"/>
              </a:rPr>
              <a:t>、</a:t>
            </a:r>
            <a:r>
              <a:rPr lang="ja-JP" altLang="en-US" sz="1800" dirty="0" smtClean="0">
                <a:solidFill>
                  <a:schemeClr val="tx1"/>
                </a:solidFill>
                <a:latin typeface="HGP創英角ｺﾞｼｯｸUB" pitchFamily="50" charset="-128"/>
                <a:ea typeface="HGP創英角ｺﾞｼｯｸUB" pitchFamily="50" charset="-128"/>
              </a:rPr>
              <a:t>ピンクリボン運動</a:t>
            </a:r>
            <a:r>
              <a:rPr lang="en-US" altLang="ja-JP" sz="1800" dirty="0" smtClean="0">
                <a:solidFill>
                  <a:schemeClr val="tx1"/>
                </a:solidFill>
                <a:latin typeface="HGP創英角ｺﾞｼｯｸUB" pitchFamily="50" charset="-128"/>
                <a:ea typeface="HGP創英角ｺﾞｼｯｸUB" pitchFamily="50" charset="-128"/>
              </a:rPr>
              <a:t>…</a:t>
            </a:r>
            <a:endParaRPr lang="ja-JP" altLang="en-US" sz="1800" dirty="0">
              <a:solidFill>
                <a:schemeClr val="tx1"/>
              </a:solidFill>
              <a:latin typeface="HGP創英角ｺﾞｼｯｸUB" pitchFamily="50" charset="-128"/>
              <a:ea typeface="HGP創英角ｺﾞｼｯｸUB" pitchFamily="50" charset="-128"/>
            </a:endParaRPr>
          </a:p>
        </p:txBody>
      </p:sp>
      <p:sp>
        <p:nvSpPr>
          <p:cNvPr id="12" name="スライド番号プレースホルダ 4"/>
          <p:cNvSpPr>
            <a:spLocks noGrp="1"/>
          </p:cNvSpPr>
          <p:nvPr>
            <p:ph type="sldNum" sz="quarter" idx="11"/>
          </p:nvPr>
        </p:nvSpPr>
        <p:spPr>
          <a:xfrm>
            <a:off x="6733961" y="6301565"/>
            <a:ext cx="2133600" cy="457200"/>
          </a:xfrm>
          <a:noFill/>
        </p:spPr>
        <p:txBody>
          <a:bodyPr/>
          <a:lstStyle/>
          <a:p>
            <a:fld id="{66451DCA-90DD-4F98-A0ED-601C036C5498}" type="slidenum">
              <a:rPr lang="en-US" altLang="ja-JP" smtClean="0"/>
              <a:pPr/>
              <a:t>11</a:t>
            </a:fld>
            <a:endParaRPr lang="en-US" altLang="ja-JP" dirty="0" smtClean="0"/>
          </a:p>
        </p:txBody>
      </p:sp>
      <p:pic>
        <p:nvPicPr>
          <p:cNvPr id="16"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17"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74" name="Picture 14" descr="詳細を表示"/>
          <p:cNvPicPr>
            <a:picLocks noChangeAspect="1" noChangeArrowheads="1"/>
          </p:cNvPicPr>
          <p:nvPr/>
        </p:nvPicPr>
        <p:blipFill>
          <a:blip r:embed="rId3" cstate="print"/>
          <a:srcRect/>
          <a:stretch>
            <a:fillRect/>
          </a:stretch>
        </p:blipFill>
        <p:spPr bwMode="auto">
          <a:xfrm>
            <a:off x="1438817" y="2228310"/>
            <a:ext cx="1463040" cy="1463040"/>
          </a:xfrm>
          <a:prstGeom prst="rect">
            <a:avLst/>
          </a:prstGeom>
          <a:noFill/>
        </p:spPr>
      </p:pic>
      <p:pic>
        <p:nvPicPr>
          <p:cNvPr id="168964" name="Picture 4" descr="ClipArt"/>
          <p:cNvPicPr>
            <a:picLocks noChangeAspect="1" noChangeArrowheads="1"/>
          </p:cNvPicPr>
          <p:nvPr/>
        </p:nvPicPr>
        <p:blipFill>
          <a:blip r:embed="rId4" cstate="print"/>
          <a:srcRect/>
          <a:stretch>
            <a:fillRect/>
          </a:stretch>
        </p:blipFill>
        <p:spPr bwMode="auto">
          <a:xfrm>
            <a:off x="6349320" y="2204864"/>
            <a:ext cx="1463040" cy="1463040"/>
          </a:xfrm>
          <a:prstGeom prst="rect">
            <a:avLst/>
          </a:prstGeom>
          <a:noFill/>
          <a:effectLst>
            <a:outerShdw blurRad="50800" dist="50800" dir="5400000" algn="ctr" rotWithShape="0">
              <a:srgbClr val="000000">
                <a:alpha val="0"/>
              </a:srgbClr>
            </a:outerShdw>
          </a:effectLst>
        </p:spPr>
      </p:pic>
      <p:pic>
        <p:nvPicPr>
          <p:cNvPr id="168966" name="Picture 6" descr="ClipArt"/>
          <p:cNvPicPr>
            <a:picLocks noChangeAspect="1" noChangeArrowheads="1"/>
          </p:cNvPicPr>
          <p:nvPr/>
        </p:nvPicPr>
        <p:blipFill>
          <a:blip r:embed="rId5" cstate="print"/>
          <a:srcRect/>
          <a:stretch>
            <a:fillRect/>
          </a:stretch>
        </p:blipFill>
        <p:spPr bwMode="auto">
          <a:xfrm>
            <a:off x="3901048" y="2204864"/>
            <a:ext cx="1463040" cy="1463040"/>
          </a:xfrm>
          <a:prstGeom prst="rect">
            <a:avLst/>
          </a:prstGeom>
          <a:noFill/>
        </p:spPr>
      </p:pic>
      <p:pic>
        <p:nvPicPr>
          <p:cNvPr id="168968" name="Picture 8" descr="ClipArt"/>
          <p:cNvPicPr>
            <a:picLocks noChangeAspect="1" noChangeArrowheads="1"/>
          </p:cNvPicPr>
          <p:nvPr/>
        </p:nvPicPr>
        <p:blipFill>
          <a:blip r:embed="rId6" cstate="print"/>
          <a:srcRect/>
          <a:stretch>
            <a:fillRect/>
          </a:stretch>
        </p:blipFill>
        <p:spPr bwMode="auto">
          <a:xfrm>
            <a:off x="2712081" y="2420888"/>
            <a:ext cx="1463040" cy="1463040"/>
          </a:xfrm>
          <a:prstGeom prst="rect">
            <a:avLst/>
          </a:prstGeom>
          <a:noFill/>
        </p:spPr>
      </p:pic>
      <p:pic>
        <p:nvPicPr>
          <p:cNvPr id="168972" name="Picture 12" descr="詳細を表示"/>
          <p:cNvPicPr>
            <a:picLocks noChangeAspect="1" noChangeArrowheads="1"/>
          </p:cNvPicPr>
          <p:nvPr/>
        </p:nvPicPr>
        <p:blipFill>
          <a:blip r:embed="rId7" cstate="print"/>
          <a:srcRect/>
          <a:stretch>
            <a:fillRect/>
          </a:stretch>
        </p:blipFill>
        <p:spPr bwMode="auto">
          <a:xfrm>
            <a:off x="5053176" y="2276872"/>
            <a:ext cx="1463040" cy="1463040"/>
          </a:xfrm>
          <a:prstGeom prst="rect">
            <a:avLst/>
          </a:prstGeom>
          <a:noFill/>
        </p:spPr>
      </p:pic>
      <p:sp>
        <p:nvSpPr>
          <p:cNvPr id="240643" name="Line 3"/>
          <p:cNvSpPr>
            <a:spLocks noChangeShapeType="1"/>
          </p:cNvSpPr>
          <p:nvPr/>
        </p:nvSpPr>
        <p:spPr bwMode="auto">
          <a:xfrm>
            <a:off x="0" y="6054725"/>
            <a:ext cx="9144000" cy="0"/>
          </a:xfrm>
          <a:prstGeom prst="line">
            <a:avLst/>
          </a:prstGeom>
          <a:noFill/>
          <a:ln w="53975">
            <a:solidFill>
              <a:srgbClr val="0000FF"/>
            </a:solidFill>
            <a:round/>
            <a:headEnd/>
            <a:tailEnd/>
          </a:ln>
          <a:effectLst/>
        </p:spPr>
        <p:txBody>
          <a:bodyPr/>
          <a:lstStyle/>
          <a:p>
            <a:endParaRPr lang="ja-JP" altLang="en-US" dirty="0"/>
          </a:p>
        </p:txBody>
      </p:sp>
      <p:sp>
        <p:nvSpPr>
          <p:cNvPr id="10" name="正方形/長方形 27"/>
          <p:cNvSpPr>
            <a:spLocks noChangeArrowheads="1"/>
          </p:cNvSpPr>
          <p:nvPr/>
        </p:nvSpPr>
        <p:spPr bwMode="auto">
          <a:xfrm>
            <a:off x="643459" y="692696"/>
            <a:ext cx="7344816" cy="646331"/>
          </a:xfrm>
          <a:prstGeom prst="rect">
            <a:avLst/>
          </a:prstGeom>
          <a:noFill/>
          <a:ln w="9525">
            <a:noFill/>
            <a:miter lim="800000"/>
            <a:headEnd/>
            <a:tailEnd/>
          </a:ln>
        </p:spPr>
        <p:txBody>
          <a:bodyPr wrap="square">
            <a:spAutoFit/>
          </a:bodyPr>
          <a:lstStyle/>
          <a:p>
            <a:pPr algn="l">
              <a:lnSpc>
                <a:spcPct val="100000"/>
              </a:lnSpc>
              <a:spcBef>
                <a:spcPct val="0"/>
              </a:spcBef>
            </a:pPr>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 行政と民間の協働が進むと</a:t>
            </a:r>
            <a:r>
              <a:rPr lang="en-US" altLang="ja-JP" sz="3600" dirty="0" smtClean="0">
                <a:solidFill>
                  <a:srgbClr val="006600"/>
                </a:solidFill>
                <a:latin typeface="HGP創英角ﾎﾟｯﾌﾟ体" pitchFamily="50" charset="-128"/>
                <a:ea typeface="HGP創英角ﾎﾟｯﾌﾟ体" pitchFamily="50" charset="-128"/>
              </a:rPr>
              <a:t>…</a:t>
            </a:r>
            <a:endParaRPr lang="ja-JP" altLang="ja-JP" sz="2800" dirty="0">
              <a:solidFill>
                <a:schemeClr val="tx1"/>
              </a:solidFill>
              <a:latin typeface="HGP創英角ﾎﾟｯﾌﾟ体" pitchFamily="50" charset="-128"/>
              <a:ea typeface="HGP創英角ﾎﾟｯﾌﾟ体" pitchFamily="50" charset="-128"/>
            </a:endParaRPr>
          </a:p>
        </p:txBody>
      </p:sp>
      <p:sp>
        <p:nvSpPr>
          <p:cNvPr id="8" name="台形 7"/>
          <p:cNvSpPr/>
          <p:nvPr/>
        </p:nvSpPr>
        <p:spPr bwMode="auto">
          <a:xfrm>
            <a:off x="971600" y="3645024"/>
            <a:ext cx="7175938" cy="1944216"/>
          </a:xfrm>
          <a:prstGeom prst="trapezoid">
            <a:avLst>
              <a:gd name="adj" fmla="val 46164"/>
            </a:avLst>
          </a:prstGeom>
          <a:gradFill>
            <a:gsLst>
              <a:gs pos="0">
                <a:srgbClr val="D6B19C"/>
              </a:gs>
              <a:gs pos="30000">
                <a:srgbClr val="D49E6C"/>
              </a:gs>
              <a:gs pos="70000">
                <a:srgbClr val="A65528"/>
              </a:gs>
              <a:gs pos="100000">
                <a:srgbClr val="663012"/>
              </a:gs>
            </a:gsLst>
            <a:lin ang="5400000" scaled="0"/>
          </a:gradFill>
          <a:ln w="25400" cap="flat" cmpd="sng" algn="ctr">
            <a:solidFill>
              <a:srgbClr val="C00000"/>
            </a:solidFill>
            <a:prstDash val="solid"/>
            <a:round/>
            <a:headEnd type="none" w="med" len="med"/>
            <a:tailEnd type="none" w="med" len="med"/>
          </a:ln>
          <a:effectLst/>
        </p:spPr>
        <p:txBody>
          <a:bodyPr vert="horz" wrap="none" lIns="91440" tIns="7200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ts val="1800"/>
              </a:spcBef>
              <a:spcAft>
                <a:spcPct val="0"/>
              </a:spcAft>
              <a:buClr>
                <a:schemeClr val="bg2"/>
              </a:buClr>
              <a:buSzPct val="75000"/>
              <a:buFont typeface="Wingdings" pitchFamily="2" charset="2"/>
              <a:buNone/>
              <a:tabLst/>
            </a:pPr>
            <a:r>
              <a:rPr kumimoji="1" lang="ja-JP" altLang="en-US" sz="3200" b="0" i="0" u="none" strike="noStrike" cap="none" normalizeH="0" dirty="0" smtClean="0">
                <a:ln>
                  <a:noFill/>
                </a:ln>
                <a:solidFill>
                  <a:schemeClr val="bg1"/>
                </a:solidFill>
                <a:effectLst/>
                <a:latin typeface="HGP創英角ﾎﾟｯﾌﾟ体" pitchFamily="50" charset="-128"/>
                <a:ea typeface="HGP創英角ﾎﾟｯﾌﾟ体" pitchFamily="50" charset="-128"/>
              </a:rPr>
              <a:t>行政による公平な公共サービス</a:t>
            </a:r>
          </a:p>
        </p:txBody>
      </p:sp>
      <p:sp>
        <p:nvSpPr>
          <p:cNvPr id="15" name="テキスト ボックス 14"/>
          <p:cNvSpPr txBox="1"/>
          <p:nvPr/>
        </p:nvSpPr>
        <p:spPr>
          <a:xfrm>
            <a:off x="2051720" y="1628800"/>
            <a:ext cx="4956806" cy="535531"/>
          </a:xfrm>
          <a:prstGeom prst="rect">
            <a:avLst/>
          </a:prstGeom>
          <a:noFill/>
        </p:spPr>
        <p:txBody>
          <a:bodyPr wrap="none" rtlCol="0">
            <a:spAutoFit/>
          </a:bodyPr>
          <a:lstStyle/>
          <a:p>
            <a:r>
              <a:rPr kumimoji="1" lang="ja-JP" altLang="en-US" dirty="0" smtClean="0">
                <a:solidFill>
                  <a:schemeClr val="accent5">
                    <a:lumMod val="50000"/>
                  </a:schemeClr>
                </a:solidFill>
                <a:latin typeface="HGP創英角ﾎﾟｯﾌﾟ体" pitchFamily="50" charset="-128"/>
                <a:ea typeface="HGP創英角ﾎﾟｯﾌﾟ体" pitchFamily="50" charset="-128"/>
              </a:rPr>
              <a:t>多様な民間の公共サービス</a:t>
            </a:r>
            <a:endParaRPr kumimoji="1" lang="ja-JP" altLang="en-US" dirty="0">
              <a:solidFill>
                <a:schemeClr val="accent5">
                  <a:lumMod val="50000"/>
                </a:schemeClr>
              </a:solidFill>
              <a:latin typeface="HGP創英角ﾎﾟｯﾌﾟ体" pitchFamily="50" charset="-128"/>
              <a:ea typeface="HGP創英角ﾎﾟｯﾌﾟ体" pitchFamily="50" charset="-128"/>
            </a:endParaRPr>
          </a:p>
        </p:txBody>
      </p:sp>
      <p:sp>
        <p:nvSpPr>
          <p:cNvPr id="12" name="スライド番号プレースホルダ 4"/>
          <p:cNvSpPr>
            <a:spLocks noGrp="1"/>
          </p:cNvSpPr>
          <p:nvPr>
            <p:ph type="sldNum" sz="quarter" idx="11"/>
          </p:nvPr>
        </p:nvSpPr>
        <p:spPr>
          <a:xfrm>
            <a:off x="6733961" y="6301565"/>
            <a:ext cx="2133600" cy="457200"/>
          </a:xfrm>
          <a:noFill/>
        </p:spPr>
        <p:txBody>
          <a:bodyPr/>
          <a:lstStyle/>
          <a:p>
            <a:fld id="{66451DCA-90DD-4F98-A0ED-601C036C5498}" type="slidenum">
              <a:rPr lang="en-US" altLang="ja-JP" smtClean="0"/>
              <a:pPr/>
              <a:t>12</a:t>
            </a:fld>
            <a:endParaRPr lang="en-US" altLang="ja-JP" dirty="0" smtClean="0"/>
          </a:p>
        </p:txBody>
      </p:sp>
      <p:pic>
        <p:nvPicPr>
          <p:cNvPr id="14" name="Picture 2" descr="特定非営利活動法人 日本NPOセンター">
            <a:hlinkClick r:id="rId8"/>
          </p:cNvPr>
          <p:cNvPicPr>
            <a:picLocks noChangeAspect="1" noChangeArrowheads="1"/>
          </p:cNvPicPr>
          <p:nvPr/>
        </p:nvPicPr>
        <p:blipFill>
          <a:blip r:embed="rId9" cstate="print"/>
          <a:srcRect/>
          <a:stretch>
            <a:fillRect/>
          </a:stretch>
        </p:blipFill>
        <p:spPr bwMode="auto">
          <a:xfrm>
            <a:off x="3962396" y="6227374"/>
            <a:ext cx="2038350" cy="476251"/>
          </a:xfrm>
          <a:prstGeom prst="rect">
            <a:avLst/>
          </a:prstGeom>
          <a:noFill/>
        </p:spPr>
      </p:pic>
      <p:pic>
        <p:nvPicPr>
          <p:cNvPr id="16" name="Picture 3" descr="ovaclogo"/>
          <p:cNvPicPr>
            <a:picLocks noGrp="1" noChangeAspect="1" noChangeArrowheads="1"/>
          </p:cNvPicPr>
          <p:nvPr>
            <p:ph idx="1"/>
          </p:nvPr>
        </p:nvPicPr>
        <p:blipFill>
          <a:blip r:embed="rId10"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8974"/>
                                        </p:tgtEl>
                                        <p:attrNameLst>
                                          <p:attrName>style.visibility</p:attrName>
                                        </p:attrNameLst>
                                      </p:cBhvr>
                                      <p:to>
                                        <p:strVal val="visible"/>
                                      </p:to>
                                    </p:set>
                                    <p:anim calcmode="lin" valueType="num">
                                      <p:cBhvr additive="base">
                                        <p:cTn id="7" dur="500" fill="hold"/>
                                        <p:tgtEl>
                                          <p:spTgt spid="168974"/>
                                        </p:tgtEl>
                                        <p:attrNameLst>
                                          <p:attrName>ppt_x</p:attrName>
                                        </p:attrNameLst>
                                      </p:cBhvr>
                                      <p:tavLst>
                                        <p:tav tm="0">
                                          <p:val>
                                            <p:strVal val="0-#ppt_w/2"/>
                                          </p:val>
                                        </p:tav>
                                        <p:tav tm="100000">
                                          <p:val>
                                            <p:strVal val="#ppt_x"/>
                                          </p:val>
                                        </p:tav>
                                      </p:tavLst>
                                    </p:anim>
                                    <p:anim calcmode="lin" valueType="num">
                                      <p:cBhvr additive="base">
                                        <p:cTn id="8" dur="500" fill="hold"/>
                                        <p:tgtEl>
                                          <p:spTgt spid="1689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68968"/>
                                        </p:tgtEl>
                                        <p:attrNameLst>
                                          <p:attrName>style.visibility</p:attrName>
                                        </p:attrNameLst>
                                      </p:cBhvr>
                                      <p:to>
                                        <p:strVal val="visible"/>
                                      </p:to>
                                    </p:set>
                                    <p:anim calcmode="lin" valueType="num">
                                      <p:cBhvr additive="base">
                                        <p:cTn id="12" dur="500" fill="hold"/>
                                        <p:tgtEl>
                                          <p:spTgt spid="168968"/>
                                        </p:tgtEl>
                                        <p:attrNameLst>
                                          <p:attrName>ppt_x</p:attrName>
                                        </p:attrNameLst>
                                      </p:cBhvr>
                                      <p:tavLst>
                                        <p:tav tm="0">
                                          <p:val>
                                            <p:strVal val="#ppt_x"/>
                                          </p:val>
                                        </p:tav>
                                        <p:tav tm="100000">
                                          <p:val>
                                            <p:strVal val="#ppt_x"/>
                                          </p:val>
                                        </p:tav>
                                      </p:tavLst>
                                    </p:anim>
                                    <p:anim calcmode="lin" valueType="num">
                                      <p:cBhvr additive="base">
                                        <p:cTn id="13" dur="500" fill="hold"/>
                                        <p:tgtEl>
                                          <p:spTgt spid="16896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68966"/>
                                        </p:tgtEl>
                                        <p:attrNameLst>
                                          <p:attrName>style.visibility</p:attrName>
                                        </p:attrNameLst>
                                      </p:cBhvr>
                                      <p:to>
                                        <p:strVal val="visible"/>
                                      </p:to>
                                    </p:set>
                                    <p:anim calcmode="lin" valueType="num">
                                      <p:cBhvr additive="base">
                                        <p:cTn id="17" dur="500" fill="hold"/>
                                        <p:tgtEl>
                                          <p:spTgt spid="168966"/>
                                        </p:tgtEl>
                                        <p:attrNameLst>
                                          <p:attrName>ppt_x</p:attrName>
                                        </p:attrNameLst>
                                      </p:cBhvr>
                                      <p:tavLst>
                                        <p:tav tm="0">
                                          <p:val>
                                            <p:strVal val="#ppt_x"/>
                                          </p:val>
                                        </p:tav>
                                        <p:tav tm="100000">
                                          <p:val>
                                            <p:strVal val="#ppt_x"/>
                                          </p:val>
                                        </p:tav>
                                      </p:tavLst>
                                    </p:anim>
                                    <p:anim calcmode="lin" valueType="num">
                                      <p:cBhvr additive="base">
                                        <p:cTn id="18" dur="500" fill="hold"/>
                                        <p:tgtEl>
                                          <p:spTgt spid="16896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68972"/>
                                        </p:tgtEl>
                                        <p:attrNameLst>
                                          <p:attrName>style.visibility</p:attrName>
                                        </p:attrNameLst>
                                      </p:cBhvr>
                                      <p:to>
                                        <p:strVal val="visible"/>
                                      </p:to>
                                    </p:set>
                                    <p:anim calcmode="lin" valueType="num">
                                      <p:cBhvr additive="base">
                                        <p:cTn id="22" dur="500" fill="hold"/>
                                        <p:tgtEl>
                                          <p:spTgt spid="168972"/>
                                        </p:tgtEl>
                                        <p:attrNameLst>
                                          <p:attrName>ppt_x</p:attrName>
                                        </p:attrNameLst>
                                      </p:cBhvr>
                                      <p:tavLst>
                                        <p:tav tm="0">
                                          <p:val>
                                            <p:strVal val="#ppt_x"/>
                                          </p:val>
                                        </p:tav>
                                        <p:tav tm="100000">
                                          <p:val>
                                            <p:strVal val="#ppt_x"/>
                                          </p:val>
                                        </p:tav>
                                      </p:tavLst>
                                    </p:anim>
                                    <p:anim calcmode="lin" valueType="num">
                                      <p:cBhvr additive="base">
                                        <p:cTn id="23" dur="500" fill="hold"/>
                                        <p:tgtEl>
                                          <p:spTgt spid="16897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68964"/>
                                        </p:tgtEl>
                                        <p:attrNameLst>
                                          <p:attrName>style.visibility</p:attrName>
                                        </p:attrNameLst>
                                      </p:cBhvr>
                                      <p:to>
                                        <p:strVal val="visible"/>
                                      </p:to>
                                    </p:set>
                                    <p:anim calcmode="lin" valueType="num">
                                      <p:cBhvr additive="base">
                                        <p:cTn id="27" dur="500" fill="hold"/>
                                        <p:tgtEl>
                                          <p:spTgt spid="168964"/>
                                        </p:tgtEl>
                                        <p:attrNameLst>
                                          <p:attrName>ppt_x</p:attrName>
                                        </p:attrNameLst>
                                      </p:cBhvr>
                                      <p:tavLst>
                                        <p:tav tm="0">
                                          <p:val>
                                            <p:strVal val="1+#ppt_w/2"/>
                                          </p:val>
                                        </p:tav>
                                        <p:tav tm="100000">
                                          <p:val>
                                            <p:strVal val="#ppt_x"/>
                                          </p:val>
                                        </p:tav>
                                      </p:tavLst>
                                    </p:anim>
                                    <p:anim calcmode="lin" valueType="num">
                                      <p:cBhvr additive="base">
                                        <p:cTn id="28" dur="500" fill="hold"/>
                                        <p:tgtEl>
                                          <p:spTgt spid="16896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4"/>
          <p:cNvSpPr>
            <a:spLocks noGrp="1"/>
          </p:cNvSpPr>
          <p:nvPr>
            <p:ph type="sldNum" sz="quarter" idx="11"/>
          </p:nvPr>
        </p:nvSpPr>
        <p:spPr>
          <a:xfrm>
            <a:off x="6738328" y="6302992"/>
            <a:ext cx="2133600" cy="457200"/>
          </a:xfrm>
          <a:noFill/>
        </p:spPr>
        <p:txBody>
          <a:bodyPr/>
          <a:lstStyle/>
          <a:p>
            <a:fld id="{F833D9C6-8739-4E0C-BF1F-E10AF96DA4C1}" type="slidenum">
              <a:rPr lang="en-US" altLang="ja-JP"/>
              <a:pPr/>
              <a:t>13</a:t>
            </a:fld>
            <a:endParaRPr lang="en-US" altLang="ja-JP" dirty="0"/>
          </a:p>
        </p:txBody>
      </p:sp>
      <p:sp>
        <p:nvSpPr>
          <p:cNvPr id="23556"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dirty="0"/>
          </a:p>
        </p:txBody>
      </p:sp>
      <p:sp>
        <p:nvSpPr>
          <p:cNvPr id="8" name="テキスト ボックス 7"/>
          <p:cNvSpPr txBox="1"/>
          <p:nvPr/>
        </p:nvSpPr>
        <p:spPr>
          <a:xfrm>
            <a:off x="1011376" y="1313765"/>
            <a:ext cx="7809096" cy="584775"/>
          </a:xfrm>
          <a:prstGeom prst="rect">
            <a:avLst/>
          </a:prstGeom>
          <a:noFill/>
        </p:spPr>
        <p:txBody>
          <a:bodyPr wrap="square" rtlCol="0">
            <a:spAutoFit/>
          </a:bodyPr>
          <a:lstStyle/>
          <a:p>
            <a:pPr algn="l"/>
            <a:r>
              <a:rPr kumimoji="1" lang="ja-JP" altLang="en-US" sz="3200" dirty="0" smtClean="0">
                <a:solidFill>
                  <a:srgbClr val="C00000"/>
                </a:solidFill>
                <a:latin typeface="HGP創英角ﾎﾟｯﾌﾟ体" pitchFamily="50" charset="-128"/>
                <a:ea typeface="HGP創英角ﾎﾟｯﾌﾟ体" pitchFamily="50" charset="-128"/>
              </a:rPr>
              <a:t>実は</a:t>
            </a:r>
            <a:r>
              <a:rPr kumimoji="1" lang="en-US" altLang="ja-JP" sz="3200" dirty="0" smtClean="0">
                <a:solidFill>
                  <a:srgbClr val="C00000"/>
                </a:solidFill>
                <a:latin typeface="HGP創英角ﾎﾟｯﾌﾟ体" pitchFamily="50" charset="-128"/>
                <a:ea typeface="HGP創英角ﾎﾟｯﾌﾟ体" pitchFamily="50" charset="-128"/>
              </a:rPr>
              <a:t>｢</a:t>
            </a:r>
            <a:r>
              <a:rPr kumimoji="1" lang="ja-JP" altLang="en-US" sz="3200" dirty="0" smtClean="0">
                <a:solidFill>
                  <a:srgbClr val="C00000"/>
                </a:solidFill>
                <a:latin typeface="HGP創英角ﾎﾟｯﾌﾟ体" pitchFamily="50" charset="-128"/>
                <a:ea typeface="HGP創英角ﾎﾟｯﾌﾟ体" pitchFamily="50" charset="-128"/>
              </a:rPr>
              <a:t>企業も、相手によっては、温かい！</a:t>
            </a:r>
            <a:r>
              <a:rPr lang="en-US" altLang="ja-JP" sz="3200" dirty="0" smtClean="0">
                <a:solidFill>
                  <a:srgbClr val="C00000"/>
                </a:solidFill>
                <a:latin typeface="HGP創英角ﾎﾟｯﾌﾟ体" pitchFamily="50" charset="-128"/>
                <a:ea typeface="HGP創英角ﾎﾟｯﾌﾟ体" pitchFamily="50" charset="-128"/>
              </a:rPr>
              <a:t>｣</a:t>
            </a:r>
            <a:endParaRPr kumimoji="1" lang="ja-JP" altLang="en-US" sz="3200" dirty="0">
              <a:solidFill>
                <a:srgbClr val="C00000"/>
              </a:solidFill>
              <a:latin typeface="HGP創英角ﾎﾟｯﾌﾟ体" pitchFamily="50" charset="-128"/>
              <a:ea typeface="HGP創英角ﾎﾟｯﾌﾟ体" pitchFamily="50" charset="-128"/>
            </a:endParaRPr>
          </a:p>
        </p:txBody>
      </p:sp>
      <p:sp>
        <p:nvSpPr>
          <p:cNvPr id="11" name="Text Box 6"/>
          <p:cNvSpPr txBox="1">
            <a:spLocks noChangeArrowheads="1"/>
          </p:cNvSpPr>
          <p:nvPr/>
        </p:nvSpPr>
        <p:spPr bwMode="auto">
          <a:xfrm>
            <a:off x="899592" y="2060848"/>
            <a:ext cx="4940622"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rgbClr val="3333CC"/>
                </a:solidFill>
                <a:latin typeface="HGP創英角ﾎﾟｯﾌﾟ体" pitchFamily="50" charset="-128"/>
                <a:ea typeface="HGP創英角ﾎﾟｯﾌﾟ体" pitchFamily="50" charset="-128"/>
              </a:rPr>
              <a:t>たとえば、この会社の場合</a:t>
            </a:r>
            <a:r>
              <a:rPr lang="en-US" altLang="ja-JP" sz="2800" dirty="0" smtClean="0">
                <a:solidFill>
                  <a:srgbClr val="3333CC"/>
                </a:solidFill>
                <a:latin typeface="HGP創英角ﾎﾟｯﾌﾟ体" pitchFamily="50" charset="-128"/>
                <a:ea typeface="HGP創英角ﾎﾟｯﾌﾟ体" pitchFamily="50" charset="-128"/>
              </a:rPr>
              <a:t>…</a:t>
            </a:r>
            <a:endParaRPr lang="ja-JP" altLang="en-US" dirty="0">
              <a:solidFill>
                <a:srgbClr val="3333CC"/>
              </a:solidFill>
              <a:latin typeface="HGP創英角ﾎﾟｯﾌﾟ体" pitchFamily="50" charset="-128"/>
              <a:ea typeface="HGP創英角ﾎﾟｯﾌﾟ体" pitchFamily="50" charset="-128"/>
            </a:endParaRPr>
          </a:p>
        </p:txBody>
      </p:sp>
      <p:sp>
        <p:nvSpPr>
          <p:cNvPr id="12" name="正方形/長方形 27"/>
          <p:cNvSpPr>
            <a:spLocks noChangeArrowheads="1"/>
          </p:cNvSpPr>
          <p:nvPr/>
        </p:nvSpPr>
        <p:spPr bwMode="auto">
          <a:xfrm>
            <a:off x="395536" y="638690"/>
            <a:ext cx="8748464" cy="646331"/>
          </a:xfrm>
          <a:prstGeom prst="rect">
            <a:avLst/>
          </a:prstGeom>
          <a:noFill/>
          <a:ln w="9525">
            <a:noFill/>
            <a:miter lim="800000"/>
            <a:headEnd/>
            <a:tailEnd/>
          </a:ln>
        </p:spPr>
        <p:txBody>
          <a:bodyPr wrap="square">
            <a:spAutoFit/>
          </a:bodyPr>
          <a:lstStyle/>
          <a:p>
            <a:pPr algn="l">
              <a:lnSpc>
                <a:spcPct val="100000"/>
              </a:lnSpc>
              <a:spcBef>
                <a:spcPct val="0"/>
              </a:spcBef>
            </a:pPr>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 ただし、これは</a:t>
            </a:r>
            <a:r>
              <a:rPr lang="ja-JP" altLang="en-US" sz="3600" dirty="0" smtClean="0">
                <a:solidFill>
                  <a:srgbClr val="000099"/>
                </a:solidFill>
                <a:latin typeface="HGP創英角ﾎﾟｯﾌﾟ体" pitchFamily="50" charset="-128"/>
                <a:ea typeface="HGP創英角ﾎﾟｯﾌﾟ体" pitchFamily="50" charset="-128"/>
              </a:rPr>
              <a:t>企業も含む</a:t>
            </a:r>
            <a:r>
              <a:rPr lang="ja-JP" altLang="en-US" sz="3600" dirty="0" smtClean="0">
                <a:solidFill>
                  <a:srgbClr val="006600"/>
                </a:solidFill>
                <a:latin typeface="HGP創英角ﾎﾟｯﾌﾟ体" pitchFamily="50" charset="-128"/>
                <a:ea typeface="HGP創英角ﾎﾟｯﾌﾟ体" pitchFamily="50" charset="-128"/>
              </a:rPr>
              <a:t>民間の特性</a:t>
            </a:r>
            <a:endParaRPr lang="ja-JP" altLang="ja-JP" sz="2800" dirty="0">
              <a:solidFill>
                <a:schemeClr val="tx1"/>
              </a:solidFill>
              <a:latin typeface="HGP創英角ﾎﾟｯﾌﾟ体" pitchFamily="50" charset="-128"/>
              <a:ea typeface="HGP創英角ﾎﾟｯﾌﾟ体" pitchFamily="50" charset="-128"/>
            </a:endParaRPr>
          </a:p>
        </p:txBody>
      </p:sp>
      <p:pic>
        <p:nvPicPr>
          <p:cNvPr id="2050" name="Picture 2" descr="JAL | JAPAN AIRLINES">
            <a:hlinkClick r:id="rId3"/>
          </p:cNvPr>
          <p:cNvPicPr>
            <a:picLocks noChangeAspect="1" noChangeArrowheads="1"/>
          </p:cNvPicPr>
          <p:nvPr/>
        </p:nvPicPr>
        <p:blipFill>
          <a:blip r:embed="rId4" cstate="print"/>
          <a:srcRect/>
          <a:stretch>
            <a:fillRect/>
          </a:stretch>
        </p:blipFill>
        <p:spPr bwMode="auto">
          <a:xfrm>
            <a:off x="5580112" y="2132856"/>
            <a:ext cx="2980658" cy="662369"/>
          </a:xfrm>
          <a:prstGeom prst="rect">
            <a:avLst/>
          </a:prstGeom>
          <a:noFill/>
        </p:spPr>
      </p:pic>
      <p:sp>
        <p:nvSpPr>
          <p:cNvPr id="16" name="Text Box 6"/>
          <p:cNvSpPr txBox="1">
            <a:spLocks noChangeArrowheads="1"/>
          </p:cNvSpPr>
          <p:nvPr/>
        </p:nvSpPr>
        <p:spPr bwMode="auto">
          <a:xfrm>
            <a:off x="783506" y="2977788"/>
            <a:ext cx="4940622"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rgbClr val="CC0099"/>
                </a:solidFill>
                <a:latin typeface="HGP創英角ﾎﾟｯﾌﾟ体" pitchFamily="50" charset="-128"/>
                <a:ea typeface="HGP創英角ﾎﾟｯﾌﾟ体" pitchFamily="50" charset="-128"/>
              </a:rPr>
              <a:t>１年間に５０回以上、乗ると</a:t>
            </a:r>
            <a:r>
              <a:rPr lang="en-US" altLang="ja-JP" sz="2800" dirty="0" smtClean="0">
                <a:solidFill>
                  <a:srgbClr val="CC0099"/>
                </a:solidFill>
                <a:latin typeface="HGP創英角ﾎﾟｯﾌﾟ体" pitchFamily="50" charset="-128"/>
                <a:ea typeface="HGP創英角ﾎﾟｯﾌﾟ体" pitchFamily="50" charset="-128"/>
              </a:rPr>
              <a:t>…</a:t>
            </a:r>
            <a:endParaRPr lang="ja-JP" altLang="en-US" dirty="0">
              <a:solidFill>
                <a:srgbClr val="CC0099"/>
              </a:solidFill>
              <a:latin typeface="HGP創英角ﾎﾟｯﾌﾟ体" pitchFamily="50" charset="-128"/>
              <a:ea typeface="HGP創英角ﾎﾟｯﾌﾟ体" pitchFamily="50" charset="-128"/>
            </a:endParaRPr>
          </a:p>
        </p:txBody>
      </p:sp>
      <p:sp>
        <p:nvSpPr>
          <p:cNvPr id="17" name="Text Box 6"/>
          <p:cNvSpPr txBox="1">
            <a:spLocks noChangeArrowheads="1"/>
          </p:cNvSpPr>
          <p:nvPr/>
        </p:nvSpPr>
        <p:spPr bwMode="auto">
          <a:xfrm>
            <a:off x="1043608" y="3501008"/>
            <a:ext cx="7488832"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rgbClr val="336600"/>
                </a:solidFill>
                <a:latin typeface="HGP創英角ﾎﾟｯﾌﾟ体" pitchFamily="50" charset="-128"/>
                <a:ea typeface="HGP創英角ﾎﾟｯﾌﾟ体" pitchFamily="50" charset="-128"/>
              </a:rPr>
              <a:t>「サクララウンジ」</a:t>
            </a:r>
            <a:r>
              <a:rPr lang="ja-JP" altLang="en-US" sz="2800" dirty="0" smtClean="0">
                <a:solidFill>
                  <a:srgbClr val="008000"/>
                </a:solidFill>
                <a:latin typeface="HGP創英角ﾎﾟｯﾌﾟ体" pitchFamily="50" charset="-128"/>
                <a:ea typeface="HGP創英角ﾎﾟｯﾌﾟ体" pitchFamily="50" charset="-128"/>
              </a:rPr>
              <a:t>に入れる。ビールも飲み放題</a:t>
            </a:r>
            <a:r>
              <a:rPr lang="en-US" altLang="ja-JP" sz="2800" dirty="0" smtClean="0">
                <a:solidFill>
                  <a:srgbClr val="008000"/>
                </a:solidFill>
                <a:latin typeface="HGP創英角ﾎﾟｯﾌﾟ体" pitchFamily="50" charset="-128"/>
                <a:ea typeface="HGP創英角ﾎﾟｯﾌﾟ体" pitchFamily="50" charset="-128"/>
              </a:rPr>
              <a:t>!</a:t>
            </a:r>
            <a:endParaRPr lang="ja-JP" altLang="en-US" dirty="0">
              <a:solidFill>
                <a:srgbClr val="008000"/>
              </a:solidFill>
              <a:latin typeface="HGP創英角ﾎﾟｯﾌﾟ体" pitchFamily="50" charset="-128"/>
              <a:ea typeface="HGP創英角ﾎﾟｯﾌﾟ体" pitchFamily="50" charset="-128"/>
            </a:endParaRPr>
          </a:p>
        </p:txBody>
      </p:sp>
      <p:sp>
        <p:nvSpPr>
          <p:cNvPr id="18" name="Text Box 6"/>
          <p:cNvSpPr txBox="1">
            <a:spLocks noChangeArrowheads="1"/>
          </p:cNvSpPr>
          <p:nvPr/>
        </p:nvSpPr>
        <p:spPr bwMode="auto">
          <a:xfrm>
            <a:off x="791201" y="4149080"/>
            <a:ext cx="4940622"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rgbClr val="CC0099"/>
                </a:solidFill>
                <a:latin typeface="HGP創英角ﾎﾟｯﾌﾟ体" pitchFamily="50" charset="-128"/>
                <a:ea typeface="HGP創英角ﾎﾟｯﾌﾟ体" pitchFamily="50" charset="-128"/>
              </a:rPr>
              <a:t>１年間に８０回以上、乗ると</a:t>
            </a:r>
            <a:r>
              <a:rPr lang="en-US" altLang="ja-JP" sz="2800" dirty="0" smtClean="0">
                <a:solidFill>
                  <a:srgbClr val="CC0099"/>
                </a:solidFill>
                <a:latin typeface="HGP創英角ﾎﾟｯﾌﾟ体" pitchFamily="50" charset="-128"/>
                <a:ea typeface="HGP創英角ﾎﾟｯﾌﾟ体" pitchFamily="50" charset="-128"/>
              </a:rPr>
              <a:t>…</a:t>
            </a:r>
            <a:endParaRPr lang="ja-JP" altLang="en-US" dirty="0">
              <a:solidFill>
                <a:srgbClr val="CC0099"/>
              </a:solidFill>
              <a:latin typeface="HGP創英角ﾎﾟｯﾌﾟ体" pitchFamily="50" charset="-128"/>
              <a:ea typeface="HGP創英角ﾎﾟｯﾌﾟ体" pitchFamily="50" charset="-128"/>
            </a:endParaRPr>
          </a:p>
        </p:txBody>
      </p:sp>
      <p:sp>
        <p:nvSpPr>
          <p:cNvPr id="19" name="Text Box 6"/>
          <p:cNvSpPr txBox="1">
            <a:spLocks noChangeArrowheads="1"/>
          </p:cNvSpPr>
          <p:nvPr/>
        </p:nvSpPr>
        <p:spPr bwMode="auto">
          <a:xfrm>
            <a:off x="1043608" y="4653136"/>
            <a:ext cx="7192416" cy="954107"/>
          </a:xfrm>
          <a:prstGeom prst="rect">
            <a:avLst/>
          </a:prstGeom>
          <a:noFill/>
          <a:ln w="9525" algn="ctr">
            <a:noFill/>
            <a:miter lim="800000"/>
            <a:headEnd/>
            <a:tailEnd/>
          </a:ln>
        </p:spPr>
        <p:txBody>
          <a:bodyPr wrap="square">
            <a:spAutoFit/>
          </a:bodyPr>
          <a:lstStyle/>
          <a:p>
            <a:pPr algn="l"/>
            <a:r>
              <a:rPr lang="ja-JP" altLang="en-US" sz="2800" dirty="0" smtClean="0">
                <a:solidFill>
                  <a:srgbClr val="006600"/>
                </a:solidFill>
                <a:latin typeface="HGP創英角ﾎﾟｯﾌﾟ体" pitchFamily="50" charset="-128"/>
                <a:ea typeface="HGP創英角ﾎﾟｯﾌﾟ体" pitchFamily="50" charset="-128"/>
              </a:rPr>
              <a:t>「ダイヤモンド・プレミアラウンジ」</a:t>
            </a:r>
            <a:r>
              <a:rPr lang="ja-JP" altLang="en-US" sz="2800" dirty="0" smtClean="0">
                <a:solidFill>
                  <a:srgbClr val="008000"/>
                </a:solidFill>
                <a:latin typeface="HGP創英角ﾎﾟｯﾌﾟ体" pitchFamily="50" charset="-128"/>
                <a:ea typeface="HGP創英角ﾎﾟｯﾌﾟ体" pitchFamily="50" charset="-128"/>
              </a:rPr>
              <a:t>に</a:t>
            </a:r>
            <a:br>
              <a:rPr lang="ja-JP" altLang="en-US" sz="2800" dirty="0" smtClean="0">
                <a:solidFill>
                  <a:srgbClr val="008000"/>
                </a:solidFill>
                <a:latin typeface="HGP創英角ﾎﾟｯﾌﾟ体" pitchFamily="50" charset="-128"/>
                <a:ea typeface="HGP創英角ﾎﾟｯﾌﾟ体" pitchFamily="50" charset="-128"/>
              </a:rPr>
            </a:br>
            <a:r>
              <a:rPr lang="ja-JP" altLang="en-US" sz="2800" dirty="0" smtClean="0">
                <a:solidFill>
                  <a:srgbClr val="008000"/>
                </a:solidFill>
                <a:latin typeface="HGP創英角ﾎﾟｯﾌﾟ体" pitchFamily="50" charset="-128"/>
                <a:ea typeface="HGP創英角ﾎﾟｯﾌﾟ体" pitchFamily="50" charset="-128"/>
              </a:rPr>
              <a:t>入れる。ビールは</a:t>
            </a:r>
            <a:r>
              <a:rPr lang="en-US" altLang="ja-JP" sz="2800" dirty="0" smtClean="0">
                <a:solidFill>
                  <a:srgbClr val="008000"/>
                </a:solidFill>
                <a:latin typeface="HGP創英角ﾎﾟｯﾌﾟ体" pitchFamily="50" charset="-128"/>
                <a:ea typeface="HGP創英角ﾎﾟｯﾌﾟ体" pitchFamily="50" charset="-128"/>
              </a:rPr>
              <a:t>…</a:t>
            </a:r>
            <a:endParaRPr lang="ja-JP" altLang="en-US" dirty="0">
              <a:solidFill>
                <a:srgbClr val="008000"/>
              </a:solidFill>
              <a:latin typeface="HGP創英角ﾎﾟｯﾌﾟ体" pitchFamily="50" charset="-128"/>
              <a:ea typeface="HGP創英角ﾎﾟｯﾌﾟ体" pitchFamily="50" charset="-128"/>
            </a:endParaRPr>
          </a:p>
        </p:txBody>
      </p:sp>
      <p:pic>
        <p:nvPicPr>
          <p:cNvPr id="2053" name="Picture 5" descr="http://www.suntory.co.jp/news/2007/img/9705.jpg"/>
          <p:cNvPicPr>
            <a:picLocks noChangeAspect="1" noChangeArrowheads="1"/>
          </p:cNvPicPr>
          <p:nvPr/>
        </p:nvPicPr>
        <p:blipFill>
          <a:blip r:embed="rId5" cstate="print"/>
          <a:srcRect l="19469" t="13663" r="23795" b="12145"/>
          <a:stretch>
            <a:fillRect/>
          </a:stretch>
        </p:blipFill>
        <p:spPr bwMode="auto">
          <a:xfrm>
            <a:off x="8220822" y="2924944"/>
            <a:ext cx="887553" cy="1653787"/>
          </a:xfrm>
          <a:prstGeom prst="rect">
            <a:avLst/>
          </a:prstGeom>
          <a:noFill/>
        </p:spPr>
      </p:pic>
      <p:pic>
        <p:nvPicPr>
          <p:cNvPr id="2055" name="Picture 7" descr="http://www.medico-pro.jp/blog/wp-content/uploads/2010/08/500337i10000038.jpg"/>
          <p:cNvPicPr>
            <a:picLocks noChangeAspect="1" noChangeArrowheads="1"/>
          </p:cNvPicPr>
          <p:nvPr/>
        </p:nvPicPr>
        <p:blipFill>
          <a:blip r:embed="rId6" cstate="print"/>
          <a:srcRect l="30236" t="10919" r="22677" b="1680"/>
          <a:stretch>
            <a:fillRect/>
          </a:stretch>
        </p:blipFill>
        <p:spPr bwMode="auto">
          <a:xfrm>
            <a:off x="6803226" y="4081264"/>
            <a:ext cx="1009134" cy="1873113"/>
          </a:xfrm>
          <a:prstGeom prst="rect">
            <a:avLst/>
          </a:prstGeom>
          <a:noFill/>
        </p:spPr>
      </p:pic>
      <p:pic>
        <p:nvPicPr>
          <p:cNvPr id="20" name="Picture 2" descr="特定非営利活動法人 日本NPOセンター">
            <a:hlinkClick r:id="rId7"/>
          </p:cNvPr>
          <p:cNvPicPr>
            <a:picLocks noChangeAspect="1" noChangeArrowheads="1"/>
          </p:cNvPicPr>
          <p:nvPr/>
        </p:nvPicPr>
        <p:blipFill>
          <a:blip r:embed="rId8" cstate="print"/>
          <a:srcRect/>
          <a:stretch>
            <a:fillRect/>
          </a:stretch>
        </p:blipFill>
        <p:spPr bwMode="auto">
          <a:xfrm>
            <a:off x="3962396" y="6227374"/>
            <a:ext cx="2038350" cy="476251"/>
          </a:xfrm>
          <a:prstGeom prst="rect">
            <a:avLst/>
          </a:prstGeom>
          <a:noFill/>
        </p:spPr>
      </p:pic>
      <p:pic>
        <p:nvPicPr>
          <p:cNvPr id="21" name="Picture 3" descr="ovaclogo"/>
          <p:cNvPicPr>
            <a:picLocks noGrp="1" noChangeAspect="1" noChangeArrowheads="1"/>
          </p:cNvPicPr>
          <p:nvPr>
            <p:ph idx="1"/>
          </p:nvPr>
        </p:nvPicPr>
        <p:blipFill>
          <a:blip r:embed="rId9"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1+#ppt_w/2"/>
                                          </p:val>
                                        </p:tav>
                                        <p:tav tm="100000">
                                          <p:val>
                                            <p:strVal val="#ppt_x"/>
                                          </p:val>
                                        </p:tav>
                                      </p:tavLst>
                                    </p:anim>
                                    <p:anim calcmode="lin" valueType="num">
                                      <p:cBhvr additive="base">
                                        <p:cTn id="12"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2" fill="hold" nodeType="afterEffect">
                                  <p:stCondLst>
                                    <p:cond delay="0"/>
                                  </p:stCondLst>
                                  <p:childTnLst>
                                    <p:set>
                                      <p:cBhvr>
                                        <p:cTn id="27" dur="1" fill="hold">
                                          <p:stCondLst>
                                            <p:cond delay="0"/>
                                          </p:stCondLst>
                                        </p:cTn>
                                        <p:tgtEl>
                                          <p:spTgt spid="2053"/>
                                        </p:tgtEl>
                                        <p:attrNameLst>
                                          <p:attrName>style.visibility</p:attrName>
                                        </p:attrNameLst>
                                      </p:cBhvr>
                                      <p:to>
                                        <p:strVal val="visible"/>
                                      </p:to>
                                    </p:set>
                                    <p:anim calcmode="lin" valueType="num">
                                      <p:cBhvr additive="base">
                                        <p:cTn id="28" dur="500" fill="hold"/>
                                        <p:tgtEl>
                                          <p:spTgt spid="2053"/>
                                        </p:tgtEl>
                                        <p:attrNameLst>
                                          <p:attrName>ppt_x</p:attrName>
                                        </p:attrNameLst>
                                      </p:cBhvr>
                                      <p:tavLst>
                                        <p:tav tm="0">
                                          <p:val>
                                            <p:strVal val="1+#ppt_w/2"/>
                                          </p:val>
                                        </p:tav>
                                        <p:tav tm="100000">
                                          <p:val>
                                            <p:strVal val="#ppt_x"/>
                                          </p:val>
                                        </p:tav>
                                      </p:tavLst>
                                    </p:anim>
                                    <p:anim calcmode="lin" valueType="num">
                                      <p:cBhvr additive="base">
                                        <p:cTn id="29"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0-#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2055"/>
                                        </p:tgtEl>
                                        <p:attrNameLst>
                                          <p:attrName>style.visibility</p:attrName>
                                        </p:attrNameLst>
                                      </p:cBhvr>
                                      <p:to>
                                        <p:strVal val="visible"/>
                                      </p:to>
                                    </p:set>
                                    <p:anim calcmode="lin" valueType="num">
                                      <p:cBhvr additive="base">
                                        <p:cTn id="46" dur="500" fill="hold"/>
                                        <p:tgtEl>
                                          <p:spTgt spid="2055"/>
                                        </p:tgtEl>
                                        <p:attrNameLst>
                                          <p:attrName>ppt_x</p:attrName>
                                        </p:attrNameLst>
                                      </p:cBhvr>
                                      <p:tavLst>
                                        <p:tav tm="0">
                                          <p:val>
                                            <p:strVal val="1+#ppt_w/2"/>
                                          </p:val>
                                        </p:tav>
                                        <p:tav tm="100000">
                                          <p:val>
                                            <p:strVal val="#ppt_x"/>
                                          </p:val>
                                        </p:tav>
                                      </p:tavLst>
                                    </p:anim>
                                    <p:anim calcmode="lin" valueType="num">
                                      <p:cBhvr additive="base">
                                        <p:cTn id="47" dur="500" fill="hold"/>
                                        <p:tgtEl>
                                          <p:spTgt spid="20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4"/>
          <p:cNvSpPr>
            <a:spLocks noGrp="1"/>
          </p:cNvSpPr>
          <p:nvPr>
            <p:ph type="sldNum" sz="quarter" idx="11"/>
          </p:nvPr>
        </p:nvSpPr>
        <p:spPr>
          <a:xfrm>
            <a:off x="6745232" y="6301565"/>
            <a:ext cx="2133600" cy="457200"/>
          </a:xfrm>
          <a:noFill/>
        </p:spPr>
        <p:txBody>
          <a:bodyPr/>
          <a:lstStyle/>
          <a:p>
            <a:fld id="{27191BB6-749C-4F78-BDFF-336F130684DA}" type="slidenum">
              <a:rPr lang="en-US" altLang="ja-JP" smtClean="0"/>
              <a:pPr/>
              <a:t>14</a:t>
            </a:fld>
            <a:endParaRPr lang="en-US" altLang="ja-JP" dirty="0" smtClean="0"/>
          </a:p>
        </p:txBody>
      </p:sp>
      <p:sp>
        <p:nvSpPr>
          <p:cNvPr id="10243"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dirty="0"/>
          </a:p>
        </p:txBody>
      </p:sp>
      <p:sp>
        <p:nvSpPr>
          <p:cNvPr id="10246" name="テキスト ボックス 7"/>
          <p:cNvSpPr txBox="1">
            <a:spLocks noChangeArrowheads="1"/>
          </p:cNvSpPr>
          <p:nvPr/>
        </p:nvSpPr>
        <p:spPr bwMode="auto">
          <a:xfrm>
            <a:off x="683568" y="2555024"/>
            <a:ext cx="5522913" cy="584775"/>
          </a:xfrm>
          <a:prstGeom prst="rect">
            <a:avLst/>
          </a:prstGeom>
          <a:noFill/>
          <a:ln w="9525">
            <a:noFill/>
            <a:miter lim="800000"/>
            <a:headEnd/>
            <a:tailEnd/>
          </a:ln>
        </p:spPr>
        <p:txBody>
          <a:bodyPr>
            <a:spAutoFit/>
          </a:bodyPr>
          <a:lstStyle/>
          <a:p>
            <a:pPr algn="l"/>
            <a:r>
              <a:rPr lang="ja-JP" altLang="en-US" sz="3200" dirty="0" smtClean="0">
                <a:solidFill>
                  <a:srgbClr val="C00000"/>
                </a:solidFill>
                <a:latin typeface="HGP創英角ﾎﾟｯﾌﾟ体" pitchFamily="50" charset="-128"/>
                <a:ea typeface="HGP創英角ﾎﾟｯﾌﾟ体" pitchFamily="50" charset="-128"/>
              </a:rPr>
              <a:t>存在として</a:t>
            </a:r>
            <a:r>
              <a:rPr lang="en-US" altLang="ja-JP" sz="3200" dirty="0" smtClean="0">
                <a:solidFill>
                  <a:srgbClr val="C00000"/>
                </a:solidFill>
                <a:latin typeface="HGP創英角ﾎﾟｯﾌﾟ体" pitchFamily="50" charset="-128"/>
                <a:ea typeface="HGP創英角ﾎﾟｯﾌﾟ体" pitchFamily="50" charset="-128"/>
              </a:rPr>
              <a:t>｢</a:t>
            </a:r>
            <a:r>
              <a:rPr lang="ja-JP" altLang="en-US" sz="3200" dirty="0">
                <a:solidFill>
                  <a:srgbClr val="C00000"/>
                </a:solidFill>
                <a:latin typeface="HGP創英角ﾎﾟｯﾌﾟ体" pitchFamily="50" charset="-128"/>
                <a:ea typeface="HGP創英角ﾎﾟｯﾌﾟ体" pitchFamily="50" charset="-128"/>
              </a:rPr>
              <a:t>当事者</a:t>
            </a:r>
            <a:r>
              <a:rPr lang="en-US" altLang="ja-JP" sz="3200" dirty="0" smtClean="0">
                <a:solidFill>
                  <a:srgbClr val="C00000"/>
                </a:solidFill>
                <a:latin typeface="HGP創英角ﾎﾟｯﾌﾟ体" pitchFamily="50" charset="-128"/>
                <a:ea typeface="HGP創英角ﾎﾟｯﾌﾟ体" pitchFamily="50" charset="-128"/>
              </a:rPr>
              <a:t>｣</a:t>
            </a:r>
            <a:r>
              <a:rPr lang="ja-JP" altLang="en-US" sz="3200" dirty="0" smtClean="0">
                <a:solidFill>
                  <a:srgbClr val="006600"/>
                </a:solidFill>
                <a:latin typeface="HGP創英角ﾎﾟｯﾌﾟ体" pitchFamily="50" charset="-128"/>
                <a:ea typeface="HGP創英角ﾎﾟｯﾌﾟ体" pitchFamily="50" charset="-128"/>
              </a:rPr>
              <a:t>である</a:t>
            </a:r>
            <a:r>
              <a:rPr lang="ja-JP" altLang="en-US" sz="3200" dirty="0" smtClean="0">
                <a:solidFill>
                  <a:srgbClr val="C00000"/>
                </a:solidFill>
                <a:latin typeface="HGP創英角ﾎﾟｯﾌﾟ体" pitchFamily="50" charset="-128"/>
                <a:ea typeface="HGP創英角ﾎﾟｯﾌﾟ体" pitchFamily="50" charset="-128"/>
              </a:rPr>
              <a:t>人</a:t>
            </a:r>
            <a:endParaRPr lang="ja-JP" altLang="en-US" sz="3200" dirty="0">
              <a:solidFill>
                <a:srgbClr val="C00000"/>
              </a:solidFill>
              <a:latin typeface="HGP創英角ﾎﾟｯﾌﾟ体" pitchFamily="50" charset="-128"/>
              <a:ea typeface="HGP創英角ﾎﾟｯﾌﾟ体" pitchFamily="50" charset="-128"/>
            </a:endParaRPr>
          </a:p>
        </p:txBody>
      </p:sp>
      <p:sp>
        <p:nvSpPr>
          <p:cNvPr id="11" name="テキスト ボックス 7"/>
          <p:cNvSpPr txBox="1">
            <a:spLocks noChangeArrowheads="1"/>
          </p:cNvSpPr>
          <p:nvPr/>
        </p:nvSpPr>
        <p:spPr bwMode="auto">
          <a:xfrm>
            <a:off x="755576" y="3757565"/>
            <a:ext cx="5522913" cy="584775"/>
          </a:xfrm>
          <a:prstGeom prst="rect">
            <a:avLst/>
          </a:prstGeom>
          <a:noFill/>
          <a:ln w="9525">
            <a:noFill/>
            <a:miter lim="800000"/>
            <a:headEnd/>
            <a:tailEnd/>
          </a:ln>
        </p:spPr>
        <p:txBody>
          <a:bodyPr>
            <a:spAutoFit/>
          </a:bodyPr>
          <a:lstStyle/>
          <a:p>
            <a:pPr algn="l"/>
            <a:r>
              <a:rPr lang="ja-JP" altLang="en-US" sz="3200" dirty="0" smtClean="0">
                <a:solidFill>
                  <a:srgbClr val="C00000"/>
                </a:solidFill>
                <a:latin typeface="HGP創英角ﾎﾟｯﾌﾟ体" pitchFamily="50" charset="-128"/>
                <a:ea typeface="HGP創英角ﾎﾟｯﾌﾟ体" pitchFamily="50" charset="-128"/>
              </a:rPr>
              <a:t>行為により</a:t>
            </a:r>
            <a:r>
              <a:rPr lang="en-US" altLang="ja-JP" sz="3200" dirty="0" smtClean="0">
                <a:solidFill>
                  <a:srgbClr val="C00000"/>
                </a:solidFill>
                <a:latin typeface="HGP創英角ﾎﾟｯﾌﾟ体" pitchFamily="50" charset="-128"/>
                <a:ea typeface="HGP創英角ﾎﾟｯﾌﾟ体" pitchFamily="50" charset="-128"/>
              </a:rPr>
              <a:t>｢</a:t>
            </a:r>
            <a:r>
              <a:rPr lang="ja-JP" altLang="en-US" sz="3200" dirty="0">
                <a:solidFill>
                  <a:srgbClr val="C00000"/>
                </a:solidFill>
                <a:latin typeface="HGP創英角ﾎﾟｯﾌﾟ体" pitchFamily="50" charset="-128"/>
                <a:ea typeface="HGP創英角ﾎﾟｯﾌﾟ体" pitchFamily="50" charset="-128"/>
              </a:rPr>
              <a:t>当事者</a:t>
            </a:r>
            <a:r>
              <a:rPr lang="en-US" altLang="ja-JP" sz="3200" dirty="0" smtClean="0">
                <a:solidFill>
                  <a:srgbClr val="C00000"/>
                </a:solidFill>
                <a:latin typeface="HGP創英角ﾎﾟｯﾌﾟ体" pitchFamily="50" charset="-128"/>
                <a:ea typeface="HGP創英角ﾎﾟｯﾌﾟ体" pitchFamily="50" charset="-128"/>
              </a:rPr>
              <a:t>｣</a:t>
            </a:r>
            <a:r>
              <a:rPr lang="ja-JP" altLang="en-US" sz="3200" dirty="0" smtClean="0">
                <a:solidFill>
                  <a:srgbClr val="006600"/>
                </a:solidFill>
                <a:latin typeface="HGP創英角ﾎﾟｯﾌﾟ体" pitchFamily="50" charset="-128"/>
                <a:ea typeface="HGP創英角ﾎﾟｯﾌﾟ体" pitchFamily="50" charset="-128"/>
              </a:rPr>
              <a:t>になる</a:t>
            </a:r>
            <a:r>
              <a:rPr lang="ja-JP" altLang="en-US" sz="3200" dirty="0" smtClean="0">
                <a:solidFill>
                  <a:srgbClr val="C00000"/>
                </a:solidFill>
                <a:latin typeface="HGP創英角ﾎﾟｯﾌﾟ体" pitchFamily="50" charset="-128"/>
                <a:ea typeface="HGP創英角ﾎﾟｯﾌﾟ体" pitchFamily="50" charset="-128"/>
              </a:rPr>
              <a:t>人</a:t>
            </a:r>
            <a:endParaRPr lang="ja-JP" altLang="en-US" sz="3200" dirty="0">
              <a:solidFill>
                <a:srgbClr val="C00000"/>
              </a:solidFill>
              <a:latin typeface="HGP創英角ﾎﾟｯﾌﾟ体" pitchFamily="50" charset="-128"/>
              <a:ea typeface="HGP創英角ﾎﾟｯﾌﾟ体" pitchFamily="50" charset="-128"/>
            </a:endParaRPr>
          </a:p>
        </p:txBody>
      </p:sp>
      <p:sp>
        <p:nvSpPr>
          <p:cNvPr id="12" name="Text Box 6"/>
          <p:cNvSpPr txBox="1">
            <a:spLocks noChangeArrowheads="1"/>
          </p:cNvSpPr>
          <p:nvPr/>
        </p:nvSpPr>
        <p:spPr bwMode="auto">
          <a:xfrm>
            <a:off x="755576" y="3103792"/>
            <a:ext cx="3528392" cy="477054"/>
          </a:xfrm>
          <a:prstGeom prst="rect">
            <a:avLst/>
          </a:prstGeom>
          <a:noFill/>
          <a:ln w="9525" algn="ctr">
            <a:noFill/>
            <a:miter lim="800000"/>
            <a:headEnd/>
            <a:tailEnd/>
          </a:ln>
        </p:spPr>
        <p:txBody>
          <a:bodyPr wrap="square">
            <a:spAutoFit/>
          </a:bodyPr>
          <a:lstStyle/>
          <a:p>
            <a:pPr marL="84138" indent="-84138" algn="l">
              <a:lnSpc>
                <a:spcPts val="3000"/>
              </a:lnSpc>
            </a:pPr>
            <a:r>
              <a:rPr lang="ja-JP" altLang="en-US" sz="2800" dirty="0" smtClean="0">
                <a:solidFill>
                  <a:schemeClr val="tx1"/>
                </a:solidFill>
                <a:latin typeface="HGP創英角ｺﾞｼｯｸUB" pitchFamily="50" charset="-128"/>
                <a:ea typeface="HGP創英角ｺﾞｼｯｸUB" pitchFamily="50" charset="-128"/>
              </a:rPr>
              <a:t>⇒</a:t>
            </a:r>
            <a:r>
              <a:rPr lang="ja-JP" altLang="en-US" sz="2800" dirty="0" smtClean="0">
                <a:solidFill>
                  <a:srgbClr val="3333CC"/>
                </a:solidFill>
                <a:latin typeface="HGP創英角ｺﾞｼｯｸUB" pitchFamily="50" charset="-128"/>
                <a:ea typeface="HGP創英角ｺﾞｼｯｸUB" pitchFamily="50" charset="-128"/>
              </a:rPr>
              <a:t>課題を抱える人々。</a:t>
            </a:r>
            <a:endParaRPr lang="ja-JP" altLang="en-US" dirty="0">
              <a:solidFill>
                <a:schemeClr val="tx1"/>
              </a:solidFill>
              <a:latin typeface="HGP創英角ｺﾞｼｯｸUB" pitchFamily="50" charset="-128"/>
              <a:ea typeface="HGP創英角ｺﾞｼｯｸUB" pitchFamily="50" charset="-128"/>
            </a:endParaRPr>
          </a:p>
        </p:txBody>
      </p:sp>
      <p:sp>
        <p:nvSpPr>
          <p:cNvPr id="14" name="Text Box 6"/>
          <p:cNvSpPr txBox="1">
            <a:spLocks noChangeArrowheads="1"/>
          </p:cNvSpPr>
          <p:nvPr/>
        </p:nvSpPr>
        <p:spPr bwMode="auto">
          <a:xfrm>
            <a:off x="755576" y="4293096"/>
            <a:ext cx="7128792" cy="477054"/>
          </a:xfrm>
          <a:prstGeom prst="rect">
            <a:avLst/>
          </a:prstGeom>
          <a:noFill/>
          <a:ln w="9525" algn="ctr">
            <a:noFill/>
            <a:miter lim="800000"/>
            <a:headEnd/>
            <a:tailEnd/>
          </a:ln>
        </p:spPr>
        <p:txBody>
          <a:bodyPr wrap="square">
            <a:spAutoFit/>
          </a:bodyPr>
          <a:lstStyle/>
          <a:p>
            <a:pPr marL="84138" indent="-84138" algn="l">
              <a:lnSpc>
                <a:spcPts val="3000"/>
              </a:lnSpc>
              <a:spcAft>
                <a:spcPts val="1200"/>
              </a:spcAft>
            </a:pPr>
            <a:r>
              <a:rPr lang="ja-JP" altLang="en-US" sz="2800" dirty="0" smtClean="0">
                <a:solidFill>
                  <a:schemeClr val="tx1"/>
                </a:solidFill>
                <a:latin typeface="HGP創英角ｺﾞｼｯｸUB" pitchFamily="50" charset="-128"/>
                <a:ea typeface="HGP創英角ｺﾞｼｯｸUB" pitchFamily="50" charset="-128"/>
              </a:rPr>
              <a:t>⇒一般</a:t>
            </a:r>
            <a:r>
              <a:rPr lang="ja-JP" altLang="en-US" sz="2800" dirty="0" smtClean="0">
                <a:solidFill>
                  <a:srgbClr val="3333CC"/>
                </a:solidFill>
                <a:latin typeface="HGP創英角ｺﾞｼｯｸUB" pitchFamily="50" charset="-128"/>
                <a:ea typeface="HGP創英角ｺﾞｼｯｸUB" pitchFamily="50" charset="-128"/>
              </a:rPr>
              <a:t>市民を「当事者」にする</a:t>
            </a:r>
            <a:r>
              <a:rPr lang="ja-JP" altLang="en-US" sz="2800" dirty="0" smtClean="0">
                <a:solidFill>
                  <a:schemeClr val="tx1"/>
                </a:solidFill>
                <a:latin typeface="HGP創英角ｺﾞｼｯｸUB" pitchFamily="50" charset="-128"/>
                <a:ea typeface="HGP創英角ｺﾞｼｯｸUB" pitchFamily="50" charset="-128"/>
              </a:rPr>
              <a:t>市民活動。</a:t>
            </a:r>
            <a:endParaRPr lang="ja-JP" altLang="en-US" dirty="0">
              <a:solidFill>
                <a:schemeClr val="tx1"/>
              </a:solidFill>
              <a:latin typeface="HGP創英角ｺﾞｼｯｸUB" pitchFamily="50" charset="-128"/>
              <a:ea typeface="HGP創英角ｺﾞｼｯｸUB" pitchFamily="50" charset="-128"/>
            </a:endParaRPr>
          </a:p>
        </p:txBody>
      </p:sp>
      <p:sp>
        <p:nvSpPr>
          <p:cNvPr id="13" name="正方形/長方形 12"/>
          <p:cNvSpPr/>
          <p:nvPr/>
        </p:nvSpPr>
        <p:spPr>
          <a:xfrm>
            <a:off x="4014192" y="3049796"/>
            <a:ext cx="5094312" cy="523220"/>
          </a:xfrm>
          <a:prstGeom prst="rect">
            <a:avLst/>
          </a:prstGeom>
        </p:spPr>
        <p:txBody>
          <a:bodyPr wrap="square">
            <a:spAutoFit/>
          </a:bodyPr>
          <a:lstStyle/>
          <a:p>
            <a:r>
              <a:rPr lang="ja-JP" altLang="en-US" sz="2800" dirty="0" smtClean="0">
                <a:solidFill>
                  <a:schemeClr val="tx1"/>
                </a:solidFill>
                <a:latin typeface="HGP創英角ｺﾞｼｯｸUB" pitchFamily="50" charset="-128"/>
                <a:ea typeface="HGP創英角ｺﾞｼｯｸUB" pitchFamily="50" charset="-128"/>
              </a:rPr>
              <a:t>でも、閉じていると少数派のまま</a:t>
            </a:r>
            <a:endParaRPr lang="ja-JP" altLang="en-US" sz="2800" dirty="0">
              <a:latin typeface="HGP創英角ｺﾞｼｯｸUB" pitchFamily="50" charset="-128"/>
              <a:ea typeface="HGP創英角ｺﾞｼｯｸUB" pitchFamily="50" charset="-128"/>
            </a:endParaRPr>
          </a:p>
        </p:txBody>
      </p:sp>
      <p:sp>
        <p:nvSpPr>
          <p:cNvPr id="17" name="Text Box 6"/>
          <p:cNvSpPr txBox="1">
            <a:spLocks noChangeArrowheads="1"/>
          </p:cNvSpPr>
          <p:nvPr/>
        </p:nvSpPr>
        <p:spPr bwMode="auto">
          <a:xfrm>
            <a:off x="1125570" y="1844824"/>
            <a:ext cx="5246630"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chemeClr val="tx1"/>
                </a:solidFill>
                <a:latin typeface="HGP創英角ｺﾞｼｯｸUB" pitchFamily="50" charset="-128"/>
                <a:ea typeface="HGP創英角ｺﾞｼｯｸUB" pitchFamily="50" charset="-128"/>
              </a:rPr>
              <a:t>～自治の基本は</a:t>
            </a:r>
            <a:r>
              <a:rPr lang="en-US" altLang="ja-JP" sz="2800" dirty="0" smtClean="0">
                <a:solidFill>
                  <a:schemeClr val="tx1"/>
                </a:solidFill>
                <a:latin typeface="HGP創英角ｺﾞｼｯｸUB" pitchFamily="50" charset="-128"/>
                <a:ea typeface="HGP創英角ｺﾞｼｯｸUB" pitchFamily="50" charset="-128"/>
              </a:rPr>
              <a:t>｢</a:t>
            </a:r>
            <a:r>
              <a:rPr lang="ja-JP" altLang="en-US" sz="2800" dirty="0" smtClean="0">
                <a:solidFill>
                  <a:schemeClr val="tx1"/>
                </a:solidFill>
                <a:latin typeface="HGP創英角ｺﾞｼｯｸUB" pitchFamily="50" charset="-128"/>
                <a:ea typeface="HGP創英角ｺﾞｼｯｸUB" pitchFamily="50" charset="-128"/>
              </a:rPr>
              <a:t>当事者意識」</a:t>
            </a:r>
            <a:endParaRPr lang="ja-JP" altLang="en-US" dirty="0">
              <a:solidFill>
                <a:schemeClr val="tx1"/>
              </a:solidFill>
            </a:endParaRPr>
          </a:p>
        </p:txBody>
      </p:sp>
      <p:sp>
        <p:nvSpPr>
          <p:cNvPr id="16" name="正方形/長方形 15"/>
          <p:cNvSpPr/>
          <p:nvPr/>
        </p:nvSpPr>
        <p:spPr>
          <a:xfrm>
            <a:off x="389434" y="4997762"/>
            <a:ext cx="8316416" cy="861774"/>
          </a:xfrm>
          <a:prstGeom prst="rect">
            <a:avLst/>
          </a:prstGeom>
        </p:spPr>
        <p:txBody>
          <a:bodyPr wrap="square">
            <a:spAutoFit/>
          </a:bodyPr>
          <a:lstStyle/>
          <a:p>
            <a:pPr marL="84138" indent="-84138" algn="l">
              <a:lnSpc>
                <a:spcPts val="3000"/>
              </a:lnSpc>
              <a:spcAft>
                <a:spcPts val="1200"/>
              </a:spcAft>
            </a:pPr>
            <a:r>
              <a:rPr lang="ja-JP" altLang="en-US" sz="2800" dirty="0" smtClean="0">
                <a:latin typeface="HGP創英角ｺﾞｼｯｸUB" pitchFamily="50" charset="-128"/>
                <a:ea typeface="HGP創英角ｺﾞｼｯｸUB" pitchFamily="50" charset="-128"/>
              </a:rPr>
              <a:t>　 </a:t>
            </a:r>
            <a:r>
              <a:rPr lang="ja-JP" altLang="en-US" sz="2800" dirty="0" smtClean="0">
                <a:solidFill>
                  <a:schemeClr val="tx1"/>
                </a:solidFill>
                <a:latin typeface="HGP創英角ｺﾞｼｯｸUB" pitchFamily="50" charset="-128"/>
                <a:ea typeface="HGP創英角ｺﾞｼｯｸUB" pitchFamily="50" charset="-128"/>
              </a:rPr>
              <a:t>現に「当事者」</a:t>
            </a:r>
            <a:r>
              <a:rPr lang="ja-JP" altLang="en-US" sz="2800" dirty="0" smtClean="0">
                <a:solidFill>
                  <a:srgbClr val="006600"/>
                </a:solidFill>
                <a:latin typeface="HGP創英角ｺﾞｼｯｸUB" pitchFamily="50" charset="-128"/>
                <a:ea typeface="HGP創英角ｺﾞｼｯｸUB" pitchFamily="50" charset="-128"/>
              </a:rPr>
              <a:t>“である”</a:t>
            </a:r>
            <a:r>
              <a:rPr lang="ja-JP" altLang="en-US" sz="2800" dirty="0" smtClean="0">
                <a:solidFill>
                  <a:schemeClr val="tx1"/>
                </a:solidFill>
                <a:latin typeface="HGP創英角ｺﾞｼｯｸUB" pitchFamily="50" charset="-128"/>
                <a:ea typeface="HGP創英角ｺﾞｼｯｸUB" pitchFamily="50" charset="-128"/>
              </a:rPr>
              <a:t>人々も、</a:t>
            </a:r>
            <a:r>
              <a:rPr lang="ja-JP" altLang="en-US" sz="2800" dirty="0" smtClean="0">
                <a:solidFill>
                  <a:srgbClr val="C00000"/>
                </a:solidFill>
                <a:latin typeface="HGP創英角ｺﾞｼｯｸUB" pitchFamily="50" charset="-128"/>
                <a:ea typeface="HGP創英角ｺﾞｼｯｸUB" pitchFamily="50" charset="-128"/>
              </a:rPr>
              <a:t>行動を起こす</a:t>
            </a:r>
            <a:r>
              <a:rPr lang="ja-JP" altLang="en-US" sz="2800" dirty="0" smtClean="0">
                <a:solidFill>
                  <a:schemeClr val="tx1"/>
                </a:solidFill>
                <a:latin typeface="HGP創英角ｺﾞｼｯｸUB" pitchFamily="50" charset="-128"/>
                <a:ea typeface="HGP創英角ｺﾞｼｯｸUB" pitchFamily="50" charset="-128"/>
              </a:rPr>
              <a:t>ことで</a:t>
            </a:r>
            <a:br>
              <a:rPr lang="ja-JP" altLang="en-US" sz="2800" dirty="0" smtClean="0">
                <a:solidFill>
                  <a:schemeClr val="tx1"/>
                </a:solidFill>
                <a:latin typeface="HGP創英角ｺﾞｼｯｸUB" pitchFamily="50" charset="-128"/>
                <a:ea typeface="HGP創英角ｺﾞｼｯｸUB" pitchFamily="50" charset="-128"/>
              </a:rPr>
            </a:br>
            <a:r>
              <a:rPr lang="ja-JP" altLang="en-US" sz="2800" dirty="0" smtClean="0">
                <a:solidFill>
                  <a:schemeClr val="tx1"/>
                </a:solidFill>
                <a:latin typeface="HGP創英角ｺﾞｼｯｸUB" pitchFamily="50" charset="-128"/>
                <a:ea typeface="HGP創英角ｺﾞｼｯｸUB" pitchFamily="50" charset="-128"/>
              </a:rPr>
              <a:t>　　</a:t>
            </a:r>
            <a:r>
              <a:rPr lang="ja-JP" altLang="en-US" sz="2400" dirty="0" smtClean="0">
                <a:solidFill>
                  <a:schemeClr val="tx1"/>
                </a:solidFill>
                <a:latin typeface="HGP創英角ｺﾞｼｯｸUB" pitchFamily="50" charset="-128"/>
                <a:ea typeface="HGP創英角ｺﾞｼｯｸUB" pitchFamily="50" charset="-128"/>
              </a:rPr>
              <a:t> 　</a:t>
            </a:r>
            <a:r>
              <a:rPr lang="ja-JP" altLang="en-US" sz="2800" dirty="0" smtClean="0">
                <a:solidFill>
                  <a:schemeClr val="tx1"/>
                </a:solidFill>
                <a:latin typeface="HGP創英角ｺﾞｼｯｸUB" pitchFamily="50" charset="-128"/>
                <a:ea typeface="HGP創英角ｺﾞｼｯｸUB" pitchFamily="50" charset="-128"/>
              </a:rPr>
              <a:t>　「当事者」</a:t>
            </a:r>
            <a:r>
              <a:rPr lang="ja-JP" altLang="en-US" sz="2800" dirty="0" smtClean="0">
                <a:solidFill>
                  <a:srgbClr val="006600"/>
                </a:solidFill>
                <a:latin typeface="HGP創英角ｺﾞｼｯｸUB" pitchFamily="50" charset="-128"/>
                <a:ea typeface="HGP創英角ｺﾞｼｯｸUB" pitchFamily="50" charset="-128"/>
              </a:rPr>
              <a:t>“になる”</a:t>
            </a:r>
            <a:r>
              <a:rPr lang="ja-JP" altLang="en-US" sz="2800" dirty="0" smtClean="0">
                <a:solidFill>
                  <a:schemeClr val="tx1"/>
                </a:solidFill>
                <a:latin typeface="HGP創英角ｺﾞｼｯｸUB" pitchFamily="50" charset="-128"/>
                <a:ea typeface="HGP創英角ｺﾞｼｯｸUB" pitchFamily="50" charset="-128"/>
              </a:rPr>
              <a:t>人々の輪を広げていく。</a:t>
            </a:r>
            <a:endParaRPr lang="ja-JP" altLang="en-US" sz="2800" dirty="0">
              <a:solidFill>
                <a:schemeClr val="tx1"/>
              </a:solidFill>
              <a:latin typeface="HGP創英角ｺﾞｼｯｸUB" pitchFamily="50" charset="-128"/>
              <a:ea typeface="HGP創英角ｺﾞｼｯｸUB" pitchFamily="50" charset="-128"/>
            </a:endParaRPr>
          </a:p>
        </p:txBody>
      </p:sp>
      <p:sp>
        <p:nvSpPr>
          <p:cNvPr id="20" name="正方形/長方形 14"/>
          <p:cNvSpPr>
            <a:spLocks noChangeArrowheads="1"/>
          </p:cNvSpPr>
          <p:nvPr/>
        </p:nvSpPr>
        <p:spPr bwMode="auto">
          <a:xfrm>
            <a:off x="360668" y="697469"/>
            <a:ext cx="8303913" cy="1200329"/>
          </a:xfrm>
          <a:prstGeom prst="rect">
            <a:avLst/>
          </a:prstGeom>
          <a:noFill/>
          <a:ln w="9525">
            <a:noFill/>
            <a:miter lim="800000"/>
            <a:headEnd/>
            <a:tailEnd/>
          </a:ln>
        </p:spPr>
        <p:txBody>
          <a:bodyPr wrap="square">
            <a:spAutoFit/>
          </a:bodyPr>
          <a:lstStyle/>
          <a:p>
            <a:pPr algn="l">
              <a:lnSpc>
                <a:spcPct val="100000"/>
              </a:lnSpc>
              <a:spcBef>
                <a:spcPct val="0"/>
              </a:spcBef>
            </a:pPr>
            <a:r>
              <a:rPr lang="ja-JP" altLang="en-US" sz="3600" dirty="0" smtClean="0">
                <a:solidFill>
                  <a:srgbClr val="006600"/>
                </a:solidFill>
                <a:latin typeface="HGP創英角ﾎﾟｯﾌﾟ体" pitchFamily="50" charset="-128"/>
                <a:ea typeface="HGP創英角ﾎﾟｯﾌﾟ体" pitchFamily="50" charset="-128"/>
              </a:rPr>
              <a:t>（３）</a:t>
            </a:r>
            <a:r>
              <a:rPr lang="ja-JP" altLang="en-US" sz="3600" dirty="0">
                <a:solidFill>
                  <a:srgbClr val="006600"/>
                </a:solidFill>
                <a:latin typeface="HGP創英角ﾎﾟｯﾌﾟ体" pitchFamily="50" charset="-128"/>
                <a:ea typeface="HGP創英角ﾎﾟｯﾌﾟ体" pitchFamily="50" charset="-128"/>
              </a:rPr>
              <a:t>市民が社会の</a:t>
            </a:r>
            <a:r>
              <a:rPr lang="en-US" altLang="ja-JP" sz="3600" dirty="0">
                <a:solidFill>
                  <a:srgbClr val="006600"/>
                </a:solidFill>
                <a:latin typeface="HGP創英角ﾎﾟｯﾌﾟ体" pitchFamily="50" charset="-128"/>
                <a:ea typeface="HGP創英角ﾎﾟｯﾌﾟ体" pitchFamily="50" charset="-128"/>
              </a:rPr>
              <a:t>｢</a:t>
            </a:r>
            <a:r>
              <a:rPr lang="ja-JP" altLang="en-US" sz="3600" dirty="0">
                <a:solidFill>
                  <a:srgbClr val="006600"/>
                </a:solidFill>
                <a:latin typeface="HGP創英角ﾎﾟｯﾌﾟ体" pitchFamily="50" charset="-128"/>
                <a:ea typeface="HGP創英角ﾎﾟｯﾌﾟ体" pitchFamily="50" charset="-128"/>
              </a:rPr>
              <a:t>当事者</a:t>
            </a:r>
            <a:r>
              <a:rPr lang="en-US" altLang="ja-JP" sz="3600" dirty="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となり、</a:t>
            </a:r>
            <a:br>
              <a:rPr lang="ja-JP" altLang="en-US" sz="3600" dirty="0" smtClean="0">
                <a:solidFill>
                  <a:srgbClr val="006600"/>
                </a:solidFill>
                <a:latin typeface="HGP創英角ﾎﾟｯﾌﾟ体" pitchFamily="50" charset="-128"/>
                <a:ea typeface="HGP創英角ﾎﾟｯﾌﾟ体" pitchFamily="50" charset="-128"/>
              </a:rPr>
            </a:br>
            <a:r>
              <a:rPr lang="ja-JP" altLang="en-US" sz="3600" dirty="0" smtClean="0">
                <a:solidFill>
                  <a:srgbClr val="006600"/>
                </a:solidFill>
                <a:latin typeface="HGP創英角ﾎﾟｯﾌﾟ体" pitchFamily="50" charset="-128"/>
                <a:ea typeface="HGP創英角ﾎﾟｯﾌﾟ体" pitchFamily="50" charset="-128"/>
              </a:rPr>
              <a:t>　　 </a:t>
            </a:r>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自治</a:t>
            </a:r>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の街をつくる</a:t>
            </a:r>
            <a:endParaRPr lang="ja-JP" altLang="ja-JP" sz="3600" dirty="0">
              <a:solidFill>
                <a:srgbClr val="006600"/>
              </a:solidFill>
              <a:latin typeface="HGP創英角ﾎﾟｯﾌﾟ体" pitchFamily="50" charset="-128"/>
              <a:ea typeface="HGP創英角ﾎﾟｯﾌﾟ体" pitchFamily="50" charset="-128"/>
            </a:endParaRPr>
          </a:p>
        </p:txBody>
      </p:sp>
      <p:pic>
        <p:nvPicPr>
          <p:cNvPr id="18"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19"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4"/>
          <p:cNvSpPr>
            <a:spLocks noGrp="1"/>
          </p:cNvSpPr>
          <p:nvPr>
            <p:ph type="sldNum" sz="quarter" idx="11"/>
          </p:nvPr>
        </p:nvSpPr>
        <p:spPr>
          <a:xfrm>
            <a:off x="6743200" y="6294801"/>
            <a:ext cx="2133600" cy="457200"/>
          </a:xfrm>
          <a:noFill/>
        </p:spPr>
        <p:txBody>
          <a:bodyPr/>
          <a:lstStyle/>
          <a:p>
            <a:fld id="{F833D9C6-8739-4E0C-BF1F-E10AF96DA4C1}" type="slidenum">
              <a:rPr lang="en-US" altLang="ja-JP"/>
              <a:pPr/>
              <a:t>15</a:t>
            </a:fld>
            <a:endParaRPr lang="en-US" altLang="ja-JP" dirty="0"/>
          </a:p>
        </p:txBody>
      </p:sp>
      <p:sp>
        <p:nvSpPr>
          <p:cNvPr id="23556"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dirty="0"/>
          </a:p>
        </p:txBody>
      </p:sp>
      <p:sp>
        <p:nvSpPr>
          <p:cNvPr id="8" name="テキスト ボックス 7"/>
          <p:cNvSpPr txBox="1"/>
          <p:nvPr/>
        </p:nvSpPr>
        <p:spPr>
          <a:xfrm>
            <a:off x="774626" y="2393454"/>
            <a:ext cx="5523080" cy="1477328"/>
          </a:xfrm>
          <a:prstGeom prst="rect">
            <a:avLst/>
          </a:prstGeom>
          <a:noFill/>
        </p:spPr>
        <p:txBody>
          <a:bodyPr wrap="square" rtlCol="0">
            <a:spAutoFit/>
          </a:bodyPr>
          <a:lstStyle/>
          <a:p>
            <a:pPr algn="l">
              <a:lnSpc>
                <a:spcPts val="3500"/>
              </a:lnSpc>
            </a:pPr>
            <a:r>
              <a:rPr kumimoji="1" lang="en-US" altLang="ja-JP" sz="3200" dirty="0" smtClean="0">
                <a:solidFill>
                  <a:srgbClr val="C00000"/>
                </a:solidFill>
                <a:latin typeface="HGP創英角ﾎﾟｯﾌﾟ体" pitchFamily="50" charset="-128"/>
                <a:ea typeface="HGP創英角ﾎﾟｯﾌﾟ体" pitchFamily="50" charset="-128"/>
              </a:rPr>
              <a:t>｢</a:t>
            </a:r>
            <a:r>
              <a:rPr kumimoji="1" lang="ja-JP" altLang="en-US" sz="3200" dirty="0" smtClean="0">
                <a:solidFill>
                  <a:srgbClr val="C00000"/>
                </a:solidFill>
                <a:latin typeface="HGP創英角ﾎﾟｯﾌﾟ体" pitchFamily="50" charset="-128"/>
                <a:ea typeface="HGP創英角ﾎﾟｯﾌﾟ体" pitchFamily="50" charset="-128"/>
              </a:rPr>
              <a:t>当事者</a:t>
            </a:r>
            <a:r>
              <a:rPr kumimoji="1" lang="en-US" altLang="ja-JP" sz="3200" dirty="0" smtClean="0">
                <a:solidFill>
                  <a:srgbClr val="C00000"/>
                </a:solidFill>
                <a:latin typeface="HGP創英角ﾎﾟｯﾌﾟ体" pitchFamily="50" charset="-128"/>
                <a:ea typeface="HGP創英角ﾎﾟｯﾌﾟ体" pitchFamily="50" charset="-128"/>
              </a:rPr>
              <a:t>｣</a:t>
            </a:r>
            <a:r>
              <a:rPr kumimoji="1" lang="ja-JP" altLang="en-US" sz="3200" dirty="0" smtClean="0">
                <a:solidFill>
                  <a:srgbClr val="C00000"/>
                </a:solidFill>
                <a:latin typeface="HGP創英角ﾎﾟｯﾌﾟ体" pitchFamily="50" charset="-128"/>
                <a:ea typeface="HGP創英角ﾎﾟｯﾌﾟ体" pitchFamily="50" charset="-128"/>
              </a:rPr>
              <a:t>がいないと、</a:t>
            </a:r>
            <a:br>
              <a:rPr kumimoji="1" lang="ja-JP" altLang="en-US" sz="3200" dirty="0" smtClean="0">
                <a:solidFill>
                  <a:srgbClr val="C00000"/>
                </a:solidFill>
                <a:latin typeface="HGP創英角ﾎﾟｯﾌﾟ体" pitchFamily="50" charset="-128"/>
                <a:ea typeface="HGP創英角ﾎﾟｯﾌﾟ体" pitchFamily="50" charset="-128"/>
              </a:rPr>
            </a:br>
            <a:r>
              <a:rPr kumimoji="1" lang="ja-JP" altLang="en-US" sz="3200" dirty="0" smtClean="0">
                <a:solidFill>
                  <a:srgbClr val="C00000"/>
                </a:solidFill>
                <a:latin typeface="HGP創英角ﾎﾟｯﾌﾟ体" pitchFamily="50" charset="-128"/>
                <a:ea typeface="HGP創英角ﾎﾟｯﾌﾟ体" pitchFamily="50" charset="-128"/>
              </a:rPr>
              <a:t>　問題が認識されず、</a:t>
            </a:r>
            <a:br>
              <a:rPr kumimoji="1" lang="ja-JP" altLang="en-US" sz="3200" dirty="0" smtClean="0">
                <a:solidFill>
                  <a:srgbClr val="C00000"/>
                </a:solidFill>
                <a:latin typeface="HGP創英角ﾎﾟｯﾌﾟ体" pitchFamily="50" charset="-128"/>
                <a:ea typeface="HGP創英角ﾎﾟｯﾌﾟ体" pitchFamily="50" charset="-128"/>
              </a:rPr>
            </a:br>
            <a:r>
              <a:rPr kumimoji="1" lang="ja-JP" altLang="en-US" sz="3200" dirty="0" smtClean="0">
                <a:solidFill>
                  <a:srgbClr val="C00000"/>
                </a:solidFill>
                <a:latin typeface="HGP創英角ﾎﾟｯﾌﾟ体" pitchFamily="50" charset="-128"/>
                <a:ea typeface="HGP創英角ﾎﾟｯﾌﾟ体" pitchFamily="50" charset="-128"/>
              </a:rPr>
              <a:t>　解決の方向性も定まらない</a:t>
            </a:r>
            <a:endParaRPr kumimoji="1" lang="ja-JP" altLang="en-US" sz="3200" dirty="0">
              <a:solidFill>
                <a:srgbClr val="C00000"/>
              </a:solidFill>
              <a:latin typeface="HGP創英角ﾎﾟｯﾌﾟ体" pitchFamily="50" charset="-128"/>
              <a:ea typeface="HGP創英角ﾎﾟｯﾌﾟ体" pitchFamily="50" charset="-128"/>
            </a:endParaRPr>
          </a:p>
        </p:txBody>
      </p:sp>
      <p:sp>
        <p:nvSpPr>
          <p:cNvPr id="9" name="Text Box 6"/>
          <p:cNvSpPr txBox="1">
            <a:spLocks noChangeArrowheads="1"/>
          </p:cNvSpPr>
          <p:nvPr/>
        </p:nvSpPr>
        <p:spPr bwMode="auto">
          <a:xfrm>
            <a:off x="1395388" y="4754746"/>
            <a:ext cx="4436566"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rgbClr val="006600"/>
                </a:solidFill>
                <a:latin typeface="HGP創英角ｺﾞｼｯｸUB" pitchFamily="50" charset="-128"/>
                <a:ea typeface="HGP創英角ｺﾞｼｯｸUB" pitchFamily="50" charset="-128"/>
              </a:rPr>
              <a:t>・「自殺対策基本法」の目標</a:t>
            </a:r>
            <a:endParaRPr lang="ja-JP" altLang="en-US" dirty="0">
              <a:solidFill>
                <a:srgbClr val="006600"/>
              </a:solidFill>
              <a:latin typeface="HGP創英角ｺﾞｼｯｸUB" pitchFamily="50" charset="-128"/>
              <a:ea typeface="HGP創英角ｺﾞｼｯｸUB" pitchFamily="50" charset="-128"/>
            </a:endParaRPr>
          </a:p>
        </p:txBody>
      </p:sp>
      <p:sp>
        <p:nvSpPr>
          <p:cNvPr id="10" name="Text Box 6"/>
          <p:cNvSpPr txBox="1">
            <a:spLocks noChangeArrowheads="1"/>
          </p:cNvSpPr>
          <p:nvPr/>
        </p:nvSpPr>
        <p:spPr bwMode="auto">
          <a:xfrm>
            <a:off x="1785918" y="5235714"/>
            <a:ext cx="4010218" cy="861774"/>
          </a:xfrm>
          <a:prstGeom prst="rect">
            <a:avLst/>
          </a:prstGeom>
          <a:noFill/>
          <a:ln w="9525" algn="ctr">
            <a:noFill/>
            <a:miter lim="800000"/>
            <a:headEnd/>
            <a:tailEnd/>
          </a:ln>
        </p:spPr>
        <p:txBody>
          <a:bodyPr wrap="square">
            <a:spAutoFit/>
          </a:bodyPr>
          <a:lstStyle/>
          <a:p>
            <a:pPr marL="361950" indent="-361950" algn="l">
              <a:lnSpc>
                <a:spcPts val="2900"/>
              </a:lnSpc>
            </a:pPr>
            <a:r>
              <a:rPr lang="ja-JP" altLang="en-US" sz="2800" dirty="0" smtClean="0">
                <a:solidFill>
                  <a:schemeClr val="tx1"/>
                </a:solidFill>
                <a:latin typeface="HGP創英角ｺﾞｼｯｸUB" pitchFamily="50" charset="-128"/>
                <a:ea typeface="HGP創英角ｺﾞｼｯｸUB" pitchFamily="50" charset="-128"/>
              </a:rPr>
              <a:t>⇒・自死者を出さない</a:t>
            </a:r>
            <a:br>
              <a:rPr lang="ja-JP" altLang="en-US" sz="2800" dirty="0" smtClean="0">
                <a:solidFill>
                  <a:schemeClr val="tx1"/>
                </a:solidFill>
                <a:latin typeface="HGP創英角ｺﾞｼｯｸUB" pitchFamily="50" charset="-128"/>
                <a:ea typeface="HGP創英角ｺﾞｼｯｸUB" pitchFamily="50" charset="-128"/>
              </a:rPr>
            </a:br>
            <a:r>
              <a:rPr lang="ja-JP" altLang="en-US" sz="2800" dirty="0" smtClean="0">
                <a:solidFill>
                  <a:schemeClr val="tx1"/>
                </a:solidFill>
                <a:latin typeface="HGP創英角ｺﾞｼｯｸUB" pitchFamily="50" charset="-128"/>
                <a:ea typeface="HGP創英角ｺﾞｼｯｸUB" pitchFamily="50" charset="-128"/>
              </a:rPr>
              <a:t>・自死者遺族を癒す</a:t>
            </a:r>
            <a:endParaRPr lang="ja-JP" altLang="en-US" dirty="0">
              <a:solidFill>
                <a:schemeClr val="tx1"/>
              </a:solidFill>
              <a:latin typeface="HGP創英角ｺﾞｼｯｸUB" pitchFamily="50" charset="-128"/>
              <a:ea typeface="HGP創英角ｺﾞｼｯｸUB" pitchFamily="50" charset="-128"/>
            </a:endParaRPr>
          </a:p>
        </p:txBody>
      </p:sp>
      <p:sp>
        <p:nvSpPr>
          <p:cNvPr id="19" name="Text Box 6"/>
          <p:cNvSpPr txBox="1">
            <a:spLocks noChangeArrowheads="1"/>
          </p:cNvSpPr>
          <p:nvPr/>
        </p:nvSpPr>
        <p:spPr bwMode="auto">
          <a:xfrm>
            <a:off x="1114833" y="3837806"/>
            <a:ext cx="5500687" cy="913070"/>
          </a:xfrm>
          <a:prstGeom prst="rect">
            <a:avLst/>
          </a:prstGeom>
          <a:noFill/>
          <a:ln w="9525" algn="ctr">
            <a:noFill/>
            <a:miter lim="800000"/>
            <a:headEnd/>
            <a:tailEnd/>
          </a:ln>
        </p:spPr>
        <p:txBody>
          <a:bodyPr>
            <a:spAutoFit/>
          </a:bodyPr>
          <a:lstStyle/>
          <a:p>
            <a:pPr marL="84138" indent="-84138" algn="l">
              <a:lnSpc>
                <a:spcPts val="3200"/>
              </a:lnSpc>
            </a:pPr>
            <a:r>
              <a:rPr lang="ja-JP" altLang="en-US" sz="2800" dirty="0">
                <a:solidFill>
                  <a:srgbClr val="0033CC"/>
                </a:solidFill>
                <a:latin typeface="HGP創英角ｺﾞｼｯｸUB" pitchFamily="50" charset="-128"/>
                <a:ea typeface="HGP創英角ｺﾞｼｯｸUB" pitchFamily="50" charset="-128"/>
              </a:rPr>
              <a:t>例</a:t>
            </a:r>
            <a:r>
              <a:rPr lang="ja-JP" altLang="en-US" sz="2800" dirty="0" smtClean="0">
                <a:solidFill>
                  <a:srgbClr val="0033CC"/>
                </a:solidFill>
                <a:latin typeface="HGP創英角ｺﾞｼｯｸUB" pitchFamily="50" charset="-128"/>
                <a:ea typeface="HGP創英角ｺﾞｼｯｸUB" pitchFamily="50" charset="-128"/>
              </a:rPr>
              <a:t>）個人的問題から、社会問題に</a:t>
            </a:r>
            <a:br>
              <a:rPr lang="ja-JP" altLang="en-US" sz="2800" dirty="0" smtClean="0">
                <a:solidFill>
                  <a:srgbClr val="0033CC"/>
                </a:solidFill>
                <a:latin typeface="HGP創英角ｺﾞｼｯｸUB" pitchFamily="50" charset="-128"/>
                <a:ea typeface="HGP創英角ｺﾞｼｯｸUB" pitchFamily="50" charset="-128"/>
              </a:rPr>
            </a:br>
            <a:r>
              <a:rPr lang="ja-JP" altLang="en-US" sz="2800" dirty="0" smtClean="0">
                <a:solidFill>
                  <a:srgbClr val="0033CC"/>
                </a:solidFill>
                <a:latin typeface="HGP創英角ｺﾞｼｯｸUB" pitchFamily="50" charset="-128"/>
                <a:ea typeface="HGP創英角ｺﾞｼｯｸUB" pitchFamily="50" charset="-128"/>
              </a:rPr>
              <a:t>　　位置づけられ直した「自死」</a:t>
            </a:r>
            <a:endParaRPr lang="ja-JP" altLang="en-US" dirty="0">
              <a:solidFill>
                <a:srgbClr val="0033CC"/>
              </a:solidFill>
              <a:latin typeface="HGP創英角ｺﾞｼｯｸUB" pitchFamily="50" charset="-128"/>
              <a:ea typeface="HGP創英角ｺﾞｼｯｸUB" pitchFamily="50" charset="-128"/>
            </a:endParaRPr>
          </a:p>
        </p:txBody>
      </p:sp>
      <p:sp>
        <p:nvSpPr>
          <p:cNvPr id="15" name="正方形/長方形 14"/>
          <p:cNvSpPr>
            <a:spLocks noChangeArrowheads="1"/>
          </p:cNvSpPr>
          <p:nvPr/>
        </p:nvSpPr>
        <p:spPr bwMode="auto">
          <a:xfrm>
            <a:off x="361628" y="697469"/>
            <a:ext cx="8087889" cy="1200329"/>
          </a:xfrm>
          <a:prstGeom prst="rect">
            <a:avLst/>
          </a:prstGeom>
          <a:noFill/>
          <a:ln w="9525">
            <a:noFill/>
            <a:miter lim="800000"/>
            <a:headEnd/>
            <a:tailEnd/>
          </a:ln>
        </p:spPr>
        <p:txBody>
          <a:bodyPr wrap="square">
            <a:spAutoFit/>
          </a:bodyPr>
          <a:lstStyle/>
          <a:p>
            <a:pPr algn="l">
              <a:lnSpc>
                <a:spcPct val="100000"/>
              </a:lnSpc>
              <a:spcBef>
                <a:spcPct val="0"/>
              </a:spcBef>
            </a:pPr>
            <a:r>
              <a:rPr lang="ja-JP" altLang="en-US" sz="3600" dirty="0" smtClean="0">
                <a:solidFill>
                  <a:srgbClr val="006600"/>
                </a:solidFill>
                <a:latin typeface="HGP創英角ﾎﾟｯﾌﾟ体" pitchFamily="50" charset="-128"/>
                <a:ea typeface="HGP創英角ﾎﾟｯﾌﾟ体" pitchFamily="50" charset="-128"/>
              </a:rPr>
              <a:t>（３）</a:t>
            </a:r>
            <a:r>
              <a:rPr lang="ja-JP" altLang="en-US" sz="3600" dirty="0">
                <a:solidFill>
                  <a:srgbClr val="006600"/>
                </a:solidFill>
                <a:latin typeface="HGP創英角ﾎﾟｯﾌﾟ体" pitchFamily="50" charset="-128"/>
                <a:ea typeface="HGP創英角ﾎﾟｯﾌﾟ体" pitchFamily="50" charset="-128"/>
              </a:rPr>
              <a:t>市民が社会の</a:t>
            </a:r>
            <a:r>
              <a:rPr lang="en-US" altLang="ja-JP" sz="3600" dirty="0">
                <a:solidFill>
                  <a:srgbClr val="006600"/>
                </a:solidFill>
                <a:latin typeface="HGP創英角ﾎﾟｯﾌﾟ体" pitchFamily="50" charset="-128"/>
                <a:ea typeface="HGP創英角ﾎﾟｯﾌﾟ体" pitchFamily="50" charset="-128"/>
              </a:rPr>
              <a:t>｢</a:t>
            </a:r>
            <a:r>
              <a:rPr lang="ja-JP" altLang="en-US" sz="3600" dirty="0">
                <a:solidFill>
                  <a:srgbClr val="006600"/>
                </a:solidFill>
                <a:latin typeface="HGP創英角ﾎﾟｯﾌﾟ体" pitchFamily="50" charset="-128"/>
                <a:ea typeface="HGP創英角ﾎﾟｯﾌﾟ体" pitchFamily="50" charset="-128"/>
              </a:rPr>
              <a:t>当事者</a:t>
            </a:r>
            <a:r>
              <a:rPr lang="en-US" altLang="ja-JP" sz="3600" dirty="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となり、</a:t>
            </a:r>
            <a:br>
              <a:rPr lang="ja-JP" altLang="en-US" sz="3600" dirty="0" smtClean="0">
                <a:solidFill>
                  <a:srgbClr val="006600"/>
                </a:solidFill>
                <a:latin typeface="HGP創英角ﾎﾟｯﾌﾟ体" pitchFamily="50" charset="-128"/>
                <a:ea typeface="HGP創英角ﾎﾟｯﾌﾟ体" pitchFamily="50" charset="-128"/>
              </a:rPr>
            </a:br>
            <a:r>
              <a:rPr lang="ja-JP" altLang="en-US" sz="3600" dirty="0" smtClean="0">
                <a:solidFill>
                  <a:srgbClr val="006600"/>
                </a:solidFill>
                <a:latin typeface="HGP創英角ﾎﾟｯﾌﾟ体" pitchFamily="50" charset="-128"/>
                <a:ea typeface="HGP創英角ﾎﾟｯﾌﾟ体" pitchFamily="50" charset="-128"/>
              </a:rPr>
              <a:t>　　 </a:t>
            </a:r>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自治</a:t>
            </a:r>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の街をつくる</a:t>
            </a:r>
            <a:endParaRPr lang="ja-JP" altLang="ja-JP" sz="3600" dirty="0">
              <a:solidFill>
                <a:srgbClr val="006600"/>
              </a:solidFill>
              <a:latin typeface="HGP創英角ﾎﾟｯﾌﾟ体" pitchFamily="50" charset="-128"/>
              <a:ea typeface="HGP創英角ﾎﾟｯﾌﾟ体" pitchFamily="50" charset="-128"/>
            </a:endParaRPr>
          </a:p>
        </p:txBody>
      </p:sp>
      <p:sp>
        <p:nvSpPr>
          <p:cNvPr id="12" name="Text Box 6"/>
          <p:cNvSpPr txBox="1">
            <a:spLocks noChangeArrowheads="1"/>
          </p:cNvSpPr>
          <p:nvPr/>
        </p:nvSpPr>
        <p:spPr bwMode="auto">
          <a:xfrm>
            <a:off x="1259632" y="1840632"/>
            <a:ext cx="7659687" cy="523220"/>
          </a:xfrm>
          <a:prstGeom prst="rect">
            <a:avLst/>
          </a:prstGeom>
          <a:noFill/>
          <a:ln w="9525" algn="ctr">
            <a:noFill/>
            <a:miter lim="800000"/>
            <a:headEnd/>
            <a:tailEnd/>
          </a:ln>
        </p:spPr>
        <p:txBody>
          <a:bodyPr>
            <a:spAutoFit/>
          </a:bodyPr>
          <a:lstStyle/>
          <a:p>
            <a:pPr marL="84138" indent="-84138" algn="l"/>
            <a:r>
              <a:rPr lang="ja-JP" altLang="en-US" sz="2800" dirty="0">
                <a:solidFill>
                  <a:schemeClr val="tx1"/>
                </a:solidFill>
                <a:latin typeface="HGP創英角ｺﾞｼｯｸUB" pitchFamily="50" charset="-128"/>
                <a:ea typeface="HGP創英角ｺﾞｼｯｸUB" pitchFamily="50" charset="-128"/>
              </a:rPr>
              <a:t>～活動</a:t>
            </a:r>
            <a:r>
              <a:rPr lang="ja-JP" altLang="en-US" sz="2800" dirty="0" smtClean="0">
                <a:solidFill>
                  <a:schemeClr val="tx1"/>
                </a:solidFill>
                <a:latin typeface="HGP創英角ｺﾞｼｯｸUB" pitchFamily="50" charset="-128"/>
                <a:ea typeface="HGP創英角ｺﾞｼｯｸUB" pitchFamily="50" charset="-128"/>
              </a:rPr>
              <a:t>の方向性</a:t>
            </a:r>
            <a:r>
              <a:rPr lang="ja-JP" altLang="en-US" sz="2800" dirty="0">
                <a:solidFill>
                  <a:schemeClr val="tx1"/>
                </a:solidFill>
                <a:latin typeface="HGP創英角ｺﾞｼｯｸUB" pitchFamily="50" charset="-128"/>
                <a:ea typeface="HGP創英角ｺﾞｼｯｸUB" pitchFamily="50" charset="-128"/>
              </a:rPr>
              <a:t>を定め、自治を</a:t>
            </a:r>
            <a:r>
              <a:rPr lang="ja-JP" altLang="en-US" sz="2800" dirty="0" smtClean="0">
                <a:solidFill>
                  <a:schemeClr val="tx1"/>
                </a:solidFill>
                <a:latin typeface="HGP創英角ｺﾞｼｯｸUB" pitchFamily="50" charset="-128"/>
                <a:ea typeface="HGP創英角ｺﾞｼｯｸUB" pitchFamily="50" charset="-128"/>
              </a:rPr>
              <a:t>進める</a:t>
            </a:r>
            <a:r>
              <a:rPr lang="en-US" altLang="ja-JP" sz="2800" dirty="0" smtClean="0">
                <a:solidFill>
                  <a:schemeClr val="tx1"/>
                </a:solidFill>
                <a:latin typeface="HGP創英角ｺﾞｼｯｸUB" pitchFamily="50" charset="-128"/>
                <a:ea typeface="HGP創英角ｺﾞｼｯｸUB" pitchFamily="50" charset="-128"/>
              </a:rPr>
              <a:t>｢</a:t>
            </a:r>
            <a:r>
              <a:rPr lang="ja-JP" altLang="en-US" sz="2800" dirty="0" smtClean="0">
                <a:solidFill>
                  <a:schemeClr val="tx1"/>
                </a:solidFill>
                <a:latin typeface="HGP創英角ｺﾞｼｯｸUB" pitchFamily="50" charset="-128"/>
                <a:ea typeface="HGP創英角ｺﾞｼｯｸUB" pitchFamily="50" charset="-128"/>
              </a:rPr>
              <a:t>当事者</a:t>
            </a:r>
            <a:r>
              <a:rPr lang="en-US" altLang="ja-JP" sz="2800" dirty="0" smtClean="0">
                <a:solidFill>
                  <a:schemeClr val="tx1"/>
                </a:solidFill>
                <a:latin typeface="HGP創英角ｺﾞｼｯｸUB" pitchFamily="50" charset="-128"/>
                <a:ea typeface="HGP創英角ｺﾞｼｯｸUB" pitchFamily="50" charset="-128"/>
              </a:rPr>
              <a:t>｣</a:t>
            </a:r>
            <a:endParaRPr lang="ja-JP" altLang="en-US" dirty="0">
              <a:solidFill>
                <a:schemeClr val="tx1"/>
              </a:solidFill>
              <a:latin typeface="HGP創英角ｺﾞｼｯｸUB" pitchFamily="50" charset="-128"/>
              <a:ea typeface="HGP創英角ｺﾞｼｯｸUB" pitchFamily="50" charset="-128"/>
            </a:endParaRPr>
          </a:p>
        </p:txBody>
      </p:sp>
      <p:pic>
        <p:nvPicPr>
          <p:cNvPr id="11"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14"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 4"/>
          <p:cNvSpPr>
            <a:spLocks noGrp="1"/>
          </p:cNvSpPr>
          <p:nvPr>
            <p:ph type="sldNum" sz="quarter" idx="11"/>
          </p:nvPr>
        </p:nvSpPr>
        <p:spPr>
          <a:xfrm>
            <a:off x="6743200" y="6295900"/>
            <a:ext cx="2133600" cy="457200"/>
          </a:xfrm>
          <a:noFill/>
        </p:spPr>
        <p:txBody>
          <a:bodyPr/>
          <a:lstStyle/>
          <a:p>
            <a:fld id="{128EEE25-AFB0-4365-A6BB-E9212D122964}" type="slidenum">
              <a:rPr lang="en-US" altLang="ja-JP" smtClean="0"/>
              <a:pPr/>
              <a:t>16</a:t>
            </a:fld>
            <a:endParaRPr lang="en-US" altLang="ja-JP" dirty="0" smtClean="0"/>
          </a:p>
        </p:txBody>
      </p:sp>
      <p:sp>
        <p:nvSpPr>
          <p:cNvPr id="21507" name="Rectangle 3"/>
          <p:cNvSpPr>
            <a:spLocks noGrp="1" noChangeArrowheads="1"/>
          </p:cNvSpPr>
          <p:nvPr>
            <p:ph type="body" idx="1"/>
          </p:nvPr>
        </p:nvSpPr>
        <p:spPr>
          <a:xfrm>
            <a:off x="785813" y="1357313"/>
            <a:ext cx="8072437" cy="4500562"/>
          </a:xfrm>
        </p:spPr>
        <p:txBody>
          <a:bodyPr/>
          <a:lstStyle/>
          <a:p>
            <a:pPr eaLnBrk="1" hangingPunct="1">
              <a:spcBef>
                <a:spcPct val="0"/>
              </a:spcBef>
              <a:spcAft>
                <a:spcPts val="1200"/>
              </a:spcAft>
              <a:buFont typeface="Wingdings" pitchFamily="2" charset="2"/>
              <a:buNone/>
            </a:pPr>
            <a:r>
              <a:rPr lang="ja-JP" altLang="en-US" sz="2800" dirty="0" smtClean="0">
                <a:latin typeface="HGP創英角ｺﾞｼｯｸUB" pitchFamily="50" charset="-128"/>
                <a:ea typeface="HGP創英角ｺﾞｼｯｸUB" pitchFamily="50" charset="-128"/>
              </a:rPr>
              <a:t>・「隠される死」「忌避される死」</a:t>
            </a:r>
          </a:p>
          <a:p>
            <a:pPr eaLnBrk="1" hangingPunct="1">
              <a:spcBef>
                <a:spcPct val="0"/>
              </a:spcBef>
              <a:spcAft>
                <a:spcPts val="1200"/>
              </a:spcAft>
              <a:buFont typeface="Wingdings" pitchFamily="2" charset="2"/>
              <a:buNone/>
            </a:pPr>
            <a:r>
              <a:rPr lang="ja-JP" altLang="en-US" sz="2800" dirty="0" smtClean="0">
                <a:latin typeface="HGP創英角ｺﾞｼｯｸUB" pitchFamily="50" charset="-128"/>
                <a:ea typeface="HGP創英角ｺﾞｼｯｸUB" pitchFamily="50" charset="-128"/>
              </a:rPr>
              <a:t>・遺族が背負う「加害者意識」</a:t>
            </a:r>
          </a:p>
          <a:p>
            <a:pPr eaLnBrk="1" hangingPunct="1">
              <a:spcBef>
                <a:spcPct val="0"/>
              </a:spcBef>
              <a:spcAft>
                <a:spcPts val="1200"/>
              </a:spcAft>
              <a:buFont typeface="Wingdings" pitchFamily="2" charset="2"/>
              <a:buNone/>
            </a:pPr>
            <a:r>
              <a:rPr lang="ja-JP" altLang="en-US" sz="2800" dirty="0" smtClean="0">
                <a:latin typeface="HGP創英角ｺﾞｼｯｸUB" pitchFamily="50" charset="-128"/>
                <a:ea typeface="HGP創英角ｺﾞｼｯｸUB" pitchFamily="50" charset="-128"/>
              </a:rPr>
              <a:t>・あしなが育英会の合宿研修が扉を開けた</a:t>
            </a:r>
          </a:p>
          <a:p>
            <a:pPr eaLnBrk="1" hangingPunct="1">
              <a:spcBef>
                <a:spcPct val="0"/>
              </a:spcBef>
              <a:spcAft>
                <a:spcPts val="1200"/>
              </a:spcAft>
              <a:buFont typeface="Wingdings" pitchFamily="2" charset="2"/>
              <a:buNone/>
            </a:pPr>
            <a:r>
              <a:rPr lang="ja-JP" altLang="en-US" sz="2800" dirty="0" smtClean="0">
                <a:latin typeface="HGP創英角ｺﾞｼｯｸUB" pitchFamily="50" charset="-128"/>
                <a:ea typeface="HGP創英角ｺﾞｼｯｸUB" pitchFamily="50" charset="-128"/>
              </a:rPr>
              <a:t>・遺族としてのカミングアウト／公衆の前での訴え</a:t>
            </a:r>
            <a:endParaRPr lang="ja-JP" altLang="en-US" sz="2800" b="1" dirty="0" smtClean="0"/>
          </a:p>
          <a:p>
            <a:pPr eaLnBrk="1" hangingPunct="1">
              <a:spcBef>
                <a:spcPct val="0"/>
              </a:spcBef>
              <a:buFont typeface="Wingdings" pitchFamily="2" charset="2"/>
              <a:buNone/>
            </a:pPr>
            <a:endParaRPr lang="ja-JP" altLang="en-US" b="1" dirty="0" smtClean="0"/>
          </a:p>
        </p:txBody>
      </p:sp>
      <p:sp>
        <p:nvSpPr>
          <p:cNvPr id="21508" name="Line 4"/>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dirty="0"/>
          </a:p>
        </p:txBody>
      </p:sp>
      <p:sp>
        <p:nvSpPr>
          <p:cNvPr id="7174" name="タイトル 6"/>
          <p:cNvSpPr>
            <a:spLocks noGrp="1"/>
          </p:cNvSpPr>
          <p:nvPr>
            <p:ph type="title"/>
          </p:nvPr>
        </p:nvSpPr>
        <p:spPr>
          <a:xfrm>
            <a:off x="608013" y="632603"/>
            <a:ext cx="8229600" cy="689322"/>
          </a:xfrm>
        </p:spPr>
        <p:txBody>
          <a:bodyPr/>
          <a:lstStyle/>
          <a:p>
            <a:pPr>
              <a:defRPr/>
            </a:pPr>
            <a:r>
              <a:rPr lang="ja-JP" altLang="en-US" sz="4000" dirty="0" smtClean="0">
                <a:solidFill>
                  <a:srgbClr val="3333CC"/>
                </a:solidFill>
                <a:latin typeface="HGP創英角ｺﾞｼｯｸUB" pitchFamily="50" charset="-128"/>
                <a:ea typeface="HGP創英角ｺﾞｼｯｸUB" pitchFamily="50" charset="-128"/>
              </a:rPr>
              <a:t>自殺対策基本法制定までの歩み</a:t>
            </a:r>
          </a:p>
        </p:txBody>
      </p:sp>
      <p:pic>
        <p:nvPicPr>
          <p:cNvPr id="8"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9" name="Picture 3" descr="ovaclogo"/>
          <p:cNvPicPr>
            <a:picLocks noChangeAspect="1" noChangeArrowheads="1"/>
          </p:cNvPicPr>
          <p:nvPr/>
        </p:nvPicPr>
        <p:blipFill>
          <a:blip r:embed="rId5" cstate="print"/>
          <a:srcRect/>
          <a:stretch>
            <a:fillRect/>
          </a:stretch>
        </p:blipFill>
        <p:spPr bwMode="auto">
          <a:xfrm>
            <a:off x="6289700" y="6180138"/>
            <a:ext cx="1854200" cy="557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500"/>
                                        <p:tgtEl>
                                          <p:spTgt spid="21507">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11" dur="500"/>
                                        <p:tgtEl>
                                          <p:spTgt spid="2150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1507">
                                            <p:txEl>
                                              <p:pRg st="2" end="2"/>
                                            </p:txEl>
                                          </p:spTgt>
                                        </p:tgtEl>
                                        <p:attrNameLst>
                                          <p:attrName>style.visibility</p:attrName>
                                        </p:attrNameLst>
                                      </p:cBhvr>
                                      <p:to>
                                        <p:strVal val="visible"/>
                                      </p:to>
                                    </p:set>
                                    <p:animEffect transition="in" filter="checkerboard(across)">
                                      <p:cBhvr>
                                        <p:cTn id="16" dur="500"/>
                                        <p:tgtEl>
                                          <p:spTgt spid="2150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animEffect transition="in" filter="checkerboard(across)">
                                      <p:cBhvr>
                                        <p:cTn id="21"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dirty="0"/>
          </a:p>
        </p:txBody>
      </p:sp>
      <p:sp>
        <p:nvSpPr>
          <p:cNvPr id="10246" name="テキスト ボックス 7"/>
          <p:cNvSpPr txBox="1">
            <a:spLocks noChangeArrowheads="1"/>
          </p:cNvSpPr>
          <p:nvPr/>
        </p:nvSpPr>
        <p:spPr bwMode="auto">
          <a:xfrm>
            <a:off x="964252" y="2411766"/>
            <a:ext cx="5522913" cy="1568450"/>
          </a:xfrm>
          <a:prstGeom prst="rect">
            <a:avLst/>
          </a:prstGeom>
          <a:noFill/>
          <a:ln w="9525">
            <a:noFill/>
            <a:miter lim="800000"/>
            <a:headEnd/>
            <a:tailEnd/>
          </a:ln>
        </p:spPr>
        <p:txBody>
          <a:bodyPr>
            <a:spAutoFit/>
          </a:bodyPr>
          <a:lstStyle/>
          <a:p>
            <a:pPr algn="l"/>
            <a:r>
              <a:rPr lang="en-US" altLang="ja-JP" sz="3200" dirty="0">
                <a:solidFill>
                  <a:srgbClr val="C00000"/>
                </a:solidFill>
                <a:latin typeface="HGP創英角ﾎﾟｯﾌﾟ体" pitchFamily="50" charset="-128"/>
                <a:ea typeface="HGP創英角ﾎﾟｯﾌﾟ体" pitchFamily="50" charset="-128"/>
              </a:rPr>
              <a:t>｢</a:t>
            </a:r>
            <a:r>
              <a:rPr lang="ja-JP" altLang="en-US" sz="3200" dirty="0">
                <a:solidFill>
                  <a:srgbClr val="C00000"/>
                </a:solidFill>
                <a:latin typeface="HGP創英角ﾎﾟｯﾌﾟ体" pitchFamily="50" charset="-128"/>
                <a:ea typeface="HGP創英角ﾎﾟｯﾌﾟ体" pitchFamily="50" charset="-128"/>
              </a:rPr>
              <a:t>当事者</a:t>
            </a:r>
            <a:r>
              <a:rPr lang="en-US" altLang="ja-JP" sz="3200" dirty="0">
                <a:solidFill>
                  <a:srgbClr val="C00000"/>
                </a:solidFill>
                <a:latin typeface="HGP創英角ﾎﾟｯﾌﾟ体" pitchFamily="50" charset="-128"/>
                <a:ea typeface="HGP創英角ﾎﾟｯﾌﾟ体" pitchFamily="50" charset="-128"/>
              </a:rPr>
              <a:t>｣</a:t>
            </a:r>
            <a:r>
              <a:rPr lang="ja-JP" altLang="en-US" sz="3200" dirty="0">
                <a:solidFill>
                  <a:srgbClr val="C00000"/>
                </a:solidFill>
                <a:latin typeface="HGP創英角ﾎﾟｯﾌﾟ体" pitchFamily="50" charset="-128"/>
                <a:ea typeface="HGP創英角ﾎﾟｯﾌﾟ体" pitchFamily="50" charset="-128"/>
              </a:rPr>
              <a:t>がいないと、</a:t>
            </a:r>
            <a:br>
              <a:rPr lang="ja-JP" altLang="en-US" sz="3200" dirty="0">
                <a:solidFill>
                  <a:srgbClr val="C00000"/>
                </a:solidFill>
                <a:latin typeface="HGP創英角ﾎﾟｯﾌﾟ体" pitchFamily="50" charset="-128"/>
                <a:ea typeface="HGP創英角ﾎﾟｯﾌﾟ体" pitchFamily="50" charset="-128"/>
              </a:rPr>
            </a:br>
            <a:r>
              <a:rPr lang="ja-JP" altLang="en-US" sz="3200" dirty="0">
                <a:solidFill>
                  <a:srgbClr val="C00000"/>
                </a:solidFill>
                <a:latin typeface="HGP創英角ﾎﾟｯﾌﾟ体" pitchFamily="50" charset="-128"/>
                <a:ea typeface="HGP創英角ﾎﾟｯﾌﾟ体" pitchFamily="50" charset="-128"/>
              </a:rPr>
              <a:t>　問題が認識されず、</a:t>
            </a:r>
            <a:br>
              <a:rPr lang="ja-JP" altLang="en-US" sz="3200" dirty="0">
                <a:solidFill>
                  <a:srgbClr val="C00000"/>
                </a:solidFill>
                <a:latin typeface="HGP創英角ﾎﾟｯﾌﾟ体" pitchFamily="50" charset="-128"/>
                <a:ea typeface="HGP創英角ﾎﾟｯﾌﾟ体" pitchFamily="50" charset="-128"/>
              </a:rPr>
            </a:br>
            <a:r>
              <a:rPr lang="ja-JP" altLang="en-US" sz="3200" dirty="0">
                <a:solidFill>
                  <a:srgbClr val="C00000"/>
                </a:solidFill>
                <a:latin typeface="HGP創英角ﾎﾟｯﾌﾟ体" pitchFamily="50" charset="-128"/>
                <a:ea typeface="HGP創英角ﾎﾟｯﾌﾟ体" pitchFamily="50" charset="-128"/>
              </a:rPr>
              <a:t>　解決の方向性も定まらない</a:t>
            </a:r>
          </a:p>
        </p:txBody>
      </p:sp>
      <p:sp>
        <p:nvSpPr>
          <p:cNvPr id="10247" name="Text Box 6"/>
          <p:cNvSpPr txBox="1">
            <a:spLocks noChangeArrowheads="1"/>
          </p:cNvSpPr>
          <p:nvPr/>
        </p:nvSpPr>
        <p:spPr bwMode="auto">
          <a:xfrm>
            <a:off x="1575619" y="4792532"/>
            <a:ext cx="4940597"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rgbClr val="006600"/>
                </a:solidFill>
                <a:latin typeface="HGP創英角ｺﾞｼｯｸUB" pitchFamily="50" charset="-128"/>
                <a:ea typeface="HGP創英角ｺﾞｼｯｸUB" pitchFamily="50" charset="-128"/>
              </a:rPr>
              <a:t>「</a:t>
            </a:r>
            <a:r>
              <a:rPr lang="ja-JP" altLang="en-US" sz="2800" dirty="0">
                <a:solidFill>
                  <a:srgbClr val="006600"/>
                </a:solidFill>
                <a:latin typeface="HGP創英角ｺﾞｼｯｸUB" pitchFamily="50" charset="-128"/>
                <a:ea typeface="HGP創英角ｺﾞｼｯｸUB" pitchFamily="50" charset="-128"/>
              </a:rPr>
              <a:t>自殺対策基本法</a:t>
            </a:r>
            <a:r>
              <a:rPr lang="ja-JP" altLang="en-US" sz="2800" dirty="0" smtClean="0">
                <a:solidFill>
                  <a:srgbClr val="006600"/>
                </a:solidFill>
                <a:latin typeface="HGP創英角ｺﾞｼｯｸUB" pitchFamily="50" charset="-128"/>
                <a:ea typeface="HGP創英角ｺﾞｼｯｸUB" pitchFamily="50" charset="-128"/>
              </a:rPr>
              <a:t>」</a:t>
            </a:r>
            <a:r>
              <a:rPr lang="ja-JP" altLang="en-US" sz="2400" dirty="0" smtClean="0">
                <a:solidFill>
                  <a:srgbClr val="006600"/>
                </a:solidFill>
                <a:latin typeface="HGP創英角ｺﾞｼｯｸUB" pitchFamily="50" charset="-128"/>
                <a:ea typeface="HGP創英角ｺﾞｼｯｸUB" pitchFamily="50" charset="-128"/>
              </a:rPr>
              <a:t>の</a:t>
            </a:r>
            <a:r>
              <a:rPr lang="ja-JP" altLang="en-US" sz="2800" dirty="0" smtClean="0">
                <a:solidFill>
                  <a:srgbClr val="006600"/>
                </a:solidFill>
                <a:latin typeface="HGP創英角ｺﾞｼｯｸUB" pitchFamily="50" charset="-128"/>
                <a:ea typeface="HGP創英角ｺﾞｼｯｸUB" pitchFamily="50" charset="-128"/>
              </a:rPr>
              <a:t>目標</a:t>
            </a:r>
            <a:endParaRPr lang="ja-JP" altLang="en-US" dirty="0">
              <a:solidFill>
                <a:srgbClr val="006600"/>
              </a:solidFill>
              <a:latin typeface="HGP創英角ｺﾞｼｯｸUB" pitchFamily="50" charset="-128"/>
              <a:ea typeface="HGP創英角ｺﾞｼｯｸUB" pitchFamily="50" charset="-128"/>
            </a:endParaRPr>
          </a:p>
        </p:txBody>
      </p:sp>
      <p:sp>
        <p:nvSpPr>
          <p:cNvPr id="10248" name="Text Box 6"/>
          <p:cNvSpPr txBox="1">
            <a:spLocks noChangeArrowheads="1"/>
          </p:cNvSpPr>
          <p:nvPr/>
        </p:nvSpPr>
        <p:spPr bwMode="auto">
          <a:xfrm>
            <a:off x="2040062" y="5260491"/>
            <a:ext cx="3362126" cy="817531"/>
          </a:xfrm>
          <a:prstGeom prst="rect">
            <a:avLst/>
          </a:prstGeom>
          <a:noFill/>
          <a:ln w="9525" algn="ctr">
            <a:noFill/>
            <a:miter lim="800000"/>
            <a:headEnd/>
            <a:tailEnd/>
          </a:ln>
        </p:spPr>
        <p:txBody>
          <a:bodyPr wrap="square">
            <a:spAutoFit/>
          </a:bodyPr>
          <a:lstStyle/>
          <a:p>
            <a:pPr marL="106363" indent="-106363" algn="l">
              <a:lnSpc>
                <a:spcPts val="3000"/>
              </a:lnSpc>
            </a:pPr>
            <a:r>
              <a:rPr lang="ja-JP" altLang="en-US" sz="2400" dirty="0">
                <a:solidFill>
                  <a:schemeClr val="tx1"/>
                </a:solidFill>
                <a:latin typeface="HGP創英角ｺﾞｼｯｸUB" pitchFamily="50" charset="-128"/>
                <a:ea typeface="HGP創英角ｺﾞｼｯｸUB" pitchFamily="50" charset="-128"/>
              </a:rPr>
              <a:t>⇒・自死者を出さない</a:t>
            </a:r>
            <a:br>
              <a:rPr lang="ja-JP" altLang="en-US" sz="2400" dirty="0">
                <a:solidFill>
                  <a:schemeClr val="tx1"/>
                </a:solidFill>
                <a:latin typeface="HGP創英角ｺﾞｼｯｸUB" pitchFamily="50" charset="-128"/>
                <a:ea typeface="HGP創英角ｺﾞｼｯｸUB" pitchFamily="50" charset="-128"/>
              </a:rPr>
            </a:br>
            <a:r>
              <a:rPr lang="ja-JP" altLang="en-US" sz="2400" dirty="0">
                <a:solidFill>
                  <a:schemeClr val="tx1"/>
                </a:solidFill>
                <a:latin typeface="HGP創英角ｺﾞｼｯｸUB" pitchFamily="50" charset="-128"/>
                <a:ea typeface="HGP創英角ｺﾞｼｯｸUB" pitchFamily="50" charset="-128"/>
              </a:rPr>
              <a:t>　・自死者遺族を癒す</a:t>
            </a:r>
          </a:p>
        </p:txBody>
      </p:sp>
      <p:pic>
        <p:nvPicPr>
          <p:cNvPr id="10249" name="Picture 4" descr="自殺って言えなかった。"/>
          <p:cNvPicPr>
            <a:picLocks noChangeAspect="1" noChangeArrowheads="1"/>
          </p:cNvPicPr>
          <p:nvPr/>
        </p:nvPicPr>
        <p:blipFill>
          <a:blip r:embed="rId3" cstate="print"/>
          <a:srcRect/>
          <a:stretch>
            <a:fillRect/>
          </a:stretch>
        </p:blipFill>
        <p:spPr bwMode="auto">
          <a:xfrm>
            <a:off x="6381434" y="2367956"/>
            <a:ext cx="2504694" cy="3619500"/>
          </a:xfrm>
          <a:prstGeom prst="rect">
            <a:avLst/>
          </a:prstGeom>
          <a:noFill/>
          <a:ln w="9525">
            <a:solidFill>
              <a:srgbClr val="C00000"/>
            </a:solidFill>
            <a:miter lim="800000"/>
            <a:headEnd/>
            <a:tailEnd/>
          </a:ln>
        </p:spPr>
      </p:pic>
      <p:sp>
        <p:nvSpPr>
          <p:cNvPr id="12" name="Text Box 6"/>
          <p:cNvSpPr txBox="1">
            <a:spLocks noChangeArrowheads="1"/>
          </p:cNvSpPr>
          <p:nvPr/>
        </p:nvSpPr>
        <p:spPr bwMode="auto">
          <a:xfrm>
            <a:off x="1114833" y="3897431"/>
            <a:ext cx="5500687" cy="954107"/>
          </a:xfrm>
          <a:prstGeom prst="rect">
            <a:avLst/>
          </a:prstGeom>
          <a:noFill/>
          <a:ln w="9525" algn="ctr">
            <a:noFill/>
            <a:miter lim="800000"/>
            <a:headEnd/>
            <a:tailEnd/>
          </a:ln>
        </p:spPr>
        <p:txBody>
          <a:bodyPr>
            <a:spAutoFit/>
          </a:bodyPr>
          <a:lstStyle/>
          <a:p>
            <a:pPr marL="84138" indent="-84138" algn="l"/>
            <a:r>
              <a:rPr lang="ja-JP" altLang="en-US" sz="2800" dirty="0">
                <a:solidFill>
                  <a:srgbClr val="3333CC"/>
                </a:solidFill>
                <a:latin typeface="HGP創英角ｺﾞｼｯｸUB" pitchFamily="50" charset="-128"/>
                <a:ea typeface="HGP創英角ｺﾞｼｯｸUB" pitchFamily="50" charset="-128"/>
              </a:rPr>
              <a:t>例</a:t>
            </a:r>
            <a:r>
              <a:rPr lang="ja-JP" altLang="en-US" sz="2800" dirty="0" smtClean="0">
                <a:solidFill>
                  <a:srgbClr val="3333CC"/>
                </a:solidFill>
                <a:latin typeface="HGP創英角ｺﾞｼｯｸUB" pitchFamily="50" charset="-128"/>
                <a:ea typeface="HGP創英角ｺﾞｼｯｸUB" pitchFamily="50" charset="-128"/>
              </a:rPr>
              <a:t>）個人的問題から、社会問題</a:t>
            </a:r>
            <a:br>
              <a:rPr lang="ja-JP" altLang="en-US" sz="2800" dirty="0" smtClean="0">
                <a:solidFill>
                  <a:srgbClr val="3333CC"/>
                </a:solidFill>
                <a:latin typeface="HGP創英角ｺﾞｼｯｸUB" pitchFamily="50" charset="-128"/>
                <a:ea typeface="HGP創英角ｺﾞｼｯｸUB" pitchFamily="50" charset="-128"/>
              </a:rPr>
            </a:br>
            <a:r>
              <a:rPr lang="ja-JP" altLang="en-US" sz="2800" dirty="0" smtClean="0">
                <a:solidFill>
                  <a:srgbClr val="3333CC"/>
                </a:solidFill>
                <a:latin typeface="HGP創英角ｺﾞｼｯｸUB" pitchFamily="50" charset="-128"/>
                <a:ea typeface="HGP創英角ｺﾞｼｯｸUB" pitchFamily="50" charset="-128"/>
              </a:rPr>
              <a:t>　　に位置づけられ直した「自死」</a:t>
            </a:r>
            <a:endParaRPr lang="ja-JP" altLang="en-US" dirty="0">
              <a:solidFill>
                <a:srgbClr val="3333CC"/>
              </a:solidFill>
              <a:latin typeface="HGP創英角ｺﾞｼｯｸUB" pitchFamily="50" charset="-128"/>
              <a:ea typeface="HGP創英角ｺﾞｼｯｸUB" pitchFamily="50" charset="-128"/>
            </a:endParaRPr>
          </a:p>
        </p:txBody>
      </p:sp>
      <p:sp>
        <p:nvSpPr>
          <p:cNvPr id="15" name="Text Box 6"/>
          <p:cNvSpPr txBox="1">
            <a:spLocks noChangeArrowheads="1"/>
          </p:cNvSpPr>
          <p:nvPr/>
        </p:nvSpPr>
        <p:spPr bwMode="auto">
          <a:xfrm>
            <a:off x="1259632" y="1840632"/>
            <a:ext cx="7659687" cy="523220"/>
          </a:xfrm>
          <a:prstGeom prst="rect">
            <a:avLst/>
          </a:prstGeom>
          <a:noFill/>
          <a:ln w="9525" algn="ctr">
            <a:noFill/>
            <a:miter lim="800000"/>
            <a:headEnd/>
            <a:tailEnd/>
          </a:ln>
        </p:spPr>
        <p:txBody>
          <a:bodyPr>
            <a:spAutoFit/>
          </a:bodyPr>
          <a:lstStyle/>
          <a:p>
            <a:pPr marL="84138" indent="-84138" algn="l"/>
            <a:r>
              <a:rPr lang="ja-JP" altLang="en-US" sz="2800" dirty="0">
                <a:solidFill>
                  <a:schemeClr val="tx1"/>
                </a:solidFill>
                <a:latin typeface="HGP創英角ｺﾞｼｯｸUB" pitchFamily="50" charset="-128"/>
                <a:ea typeface="HGP創英角ｺﾞｼｯｸUB" pitchFamily="50" charset="-128"/>
              </a:rPr>
              <a:t>～活動</a:t>
            </a:r>
            <a:r>
              <a:rPr lang="ja-JP" altLang="en-US" sz="2800" dirty="0" smtClean="0">
                <a:solidFill>
                  <a:schemeClr val="tx1"/>
                </a:solidFill>
                <a:latin typeface="HGP創英角ｺﾞｼｯｸUB" pitchFamily="50" charset="-128"/>
                <a:ea typeface="HGP創英角ｺﾞｼｯｸUB" pitchFamily="50" charset="-128"/>
              </a:rPr>
              <a:t>の方向性</a:t>
            </a:r>
            <a:r>
              <a:rPr lang="ja-JP" altLang="en-US" sz="2800" dirty="0">
                <a:solidFill>
                  <a:schemeClr val="tx1"/>
                </a:solidFill>
                <a:latin typeface="HGP創英角ｺﾞｼｯｸUB" pitchFamily="50" charset="-128"/>
                <a:ea typeface="HGP創英角ｺﾞｼｯｸUB" pitchFamily="50" charset="-128"/>
              </a:rPr>
              <a:t>を定め、自治を</a:t>
            </a:r>
            <a:r>
              <a:rPr lang="ja-JP" altLang="en-US" sz="2800" dirty="0" smtClean="0">
                <a:solidFill>
                  <a:schemeClr val="tx1"/>
                </a:solidFill>
                <a:latin typeface="HGP創英角ｺﾞｼｯｸUB" pitchFamily="50" charset="-128"/>
                <a:ea typeface="HGP創英角ｺﾞｼｯｸUB" pitchFamily="50" charset="-128"/>
              </a:rPr>
              <a:t>進める</a:t>
            </a:r>
            <a:r>
              <a:rPr lang="en-US" altLang="ja-JP" sz="2800" dirty="0" smtClean="0">
                <a:solidFill>
                  <a:schemeClr val="tx1"/>
                </a:solidFill>
                <a:latin typeface="HGP創英角ｺﾞｼｯｸUB" pitchFamily="50" charset="-128"/>
                <a:ea typeface="HGP創英角ｺﾞｼｯｸUB" pitchFamily="50" charset="-128"/>
              </a:rPr>
              <a:t>｢</a:t>
            </a:r>
            <a:r>
              <a:rPr lang="ja-JP" altLang="en-US" sz="2800" dirty="0" smtClean="0">
                <a:solidFill>
                  <a:schemeClr val="tx1"/>
                </a:solidFill>
                <a:latin typeface="HGP創英角ｺﾞｼｯｸUB" pitchFamily="50" charset="-128"/>
                <a:ea typeface="HGP創英角ｺﾞｼｯｸUB" pitchFamily="50" charset="-128"/>
              </a:rPr>
              <a:t>当事者</a:t>
            </a:r>
            <a:r>
              <a:rPr lang="en-US" altLang="ja-JP" sz="2800" dirty="0" smtClean="0">
                <a:solidFill>
                  <a:schemeClr val="tx1"/>
                </a:solidFill>
                <a:latin typeface="HGP創英角ｺﾞｼｯｸUB" pitchFamily="50" charset="-128"/>
                <a:ea typeface="HGP創英角ｺﾞｼｯｸUB" pitchFamily="50" charset="-128"/>
              </a:rPr>
              <a:t>｣</a:t>
            </a:r>
            <a:endParaRPr lang="ja-JP" altLang="en-US" dirty="0">
              <a:solidFill>
                <a:schemeClr val="tx1"/>
              </a:solidFill>
              <a:latin typeface="HGP創英角ｺﾞｼｯｸUB" pitchFamily="50" charset="-128"/>
              <a:ea typeface="HGP創英角ｺﾞｼｯｸUB" pitchFamily="50" charset="-128"/>
            </a:endParaRPr>
          </a:p>
        </p:txBody>
      </p:sp>
      <p:sp>
        <p:nvSpPr>
          <p:cNvPr id="16" name="スライド番号プレースホルダ 4"/>
          <p:cNvSpPr>
            <a:spLocks noGrp="1"/>
          </p:cNvSpPr>
          <p:nvPr>
            <p:ph type="sldNum" sz="quarter" idx="11"/>
          </p:nvPr>
        </p:nvSpPr>
        <p:spPr>
          <a:xfrm>
            <a:off x="6733961" y="6301565"/>
            <a:ext cx="2133600" cy="457200"/>
          </a:xfrm>
          <a:noFill/>
        </p:spPr>
        <p:txBody>
          <a:bodyPr/>
          <a:lstStyle/>
          <a:p>
            <a:fld id="{87268B29-0D86-4C24-9840-4ABA0ADCED96}" type="slidenum">
              <a:rPr lang="en-US" altLang="ja-JP" smtClean="0"/>
              <a:pPr/>
              <a:t>17</a:t>
            </a:fld>
            <a:endParaRPr lang="en-US" altLang="ja-JP" dirty="0" smtClean="0"/>
          </a:p>
        </p:txBody>
      </p:sp>
      <p:sp>
        <p:nvSpPr>
          <p:cNvPr id="14" name="正方形/長方形 13"/>
          <p:cNvSpPr>
            <a:spLocks noChangeArrowheads="1"/>
          </p:cNvSpPr>
          <p:nvPr/>
        </p:nvSpPr>
        <p:spPr bwMode="auto">
          <a:xfrm>
            <a:off x="361628" y="697469"/>
            <a:ext cx="8087889" cy="1200329"/>
          </a:xfrm>
          <a:prstGeom prst="rect">
            <a:avLst/>
          </a:prstGeom>
          <a:noFill/>
          <a:ln w="9525">
            <a:noFill/>
            <a:miter lim="800000"/>
            <a:headEnd/>
            <a:tailEnd/>
          </a:ln>
        </p:spPr>
        <p:txBody>
          <a:bodyPr wrap="square">
            <a:spAutoFit/>
          </a:bodyPr>
          <a:lstStyle/>
          <a:p>
            <a:pPr algn="l">
              <a:lnSpc>
                <a:spcPct val="100000"/>
              </a:lnSpc>
              <a:spcBef>
                <a:spcPct val="0"/>
              </a:spcBef>
            </a:pPr>
            <a:r>
              <a:rPr lang="ja-JP" altLang="en-US" sz="3600" dirty="0" smtClean="0">
                <a:solidFill>
                  <a:srgbClr val="006600"/>
                </a:solidFill>
                <a:latin typeface="HGP創英角ﾎﾟｯﾌﾟ体" pitchFamily="50" charset="-128"/>
                <a:ea typeface="HGP創英角ﾎﾟｯﾌﾟ体" pitchFamily="50" charset="-128"/>
              </a:rPr>
              <a:t>（３）</a:t>
            </a:r>
            <a:r>
              <a:rPr lang="ja-JP" altLang="en-US" sz="3600" dirty="0">
                <a:solidFill>
                  <a:srgbClr val="006600"/>
                </a:solidFill>
                <a:latin typeface="HGP創英角ﾎﾟｯﾌﾟ体" pitchFamily="50" charset="-128"/>
                <a:ea typeface="HGP創英角ﾎﾟｯﾌﾟ体" pitchFamily="50" charset="-128"/>
              </a:rPr>
              <a:t>市民が社会の</a:t>
            </a:r>
            <a:r>
              <a:rPr lang="en-US" altLang="ja-JP" sz="3600" dirty="0">
                <a:solidFill>
                  <a:srgbClr val="006600"/>
                </a:solidFill>
                <a:latin typeface="HGP創英角ﾎﾟｯﾌﾟ体" pitchFamily="50" charset="-128"/>
                <a:ea typeface="HGP創英角ﾎﾟｯﾌﾟ体" pitchFamily="50" charset="-128"/>
              </a:rPr>
              <a:t>｢</a:t>
            </a:r>
            <a:r>
              <a:rPr lang="ja-JP" altLang="en-US" sz="3600" dirty="0">
                <a:solidFill>
                  <a:srgbClr val="006600"/>
                </a:solidFill>
                <a:latin typeface="HGP創英角ﾎﾟｯﾌﾟ体" pitchFamily="50" charset="-128"/>
                <a:ea typeface="HGP創英角ﾎﾟｯﾌﾟ体" pitchFamily="50" charset="-128"/>
              </a:rPr>
              <a:t>当事者</a:t>
            </a:r>
            <a:r>
              <a:rPr lang="en-US" altLang="ja-JP" sz="3600" dirty="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となり、</a:t>
            </a:r>
            <a:br>
              <a:rPr lang="ja-JP" altLang="en-US" sz="3600" dirty="0" smtClean="0">
                <a:solidFill>
                  <a:srgbClr val="006600"/>
                </a:solidFill>
                <a:latin typeface="HGP創英角ﾎﾟｯﾌﾟ体" pitchFamily="50" charset="-128"/>
                <a:ea typeface="HGP創英角ﾎﾟｯﾌﾟ体" pitchFamily="50" charset="-128"/>
              </a:rPr>
            </a:br>
            <a:r>
              <a:rPr lang="ja-JP" altLang="en-US" sz="3600" dirty="0" smtClean="0">
                <a:solidFill>
                  <a:srgbClr val="006600"/>
                </a:solidFill>
                <a:latin typeface="HGP創英角ﾎﾟｯﾌﾟ体" pitchFamily="50" charset="-128"/>
                <a:ea typeface="HGP創英角ﾎﾟｯﾌﾟ体" pitchFamily="50" charset="-128"/>
              </a:rPr>
              <a:t>　　 </a:t>
            </a:r>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自治</a:t>
            </a:r>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の街をつくる</a:t>
            </a:r>
            <a:endParaRPr lang="ja-JP" altLang="ja-JP" sz="3600" dirty="0">
              <a:solidFill>
                <a:srgbClr val="006600"/>
              </a:solidFill>
              <a:latin typeface="HGP創英角ﾎﾟｯﾌﾟ体" pitchFamily="50" charset="-128"/>
              <a:ea typeface="HGP創英角ﾎﾟｯﾌﾟ体" pitchFamily="50" charset="-128"/>
            </a:endParaRPr>
          </a:p>
        </p:txBody>
      </p:sp>
      <p:pic>
        <p:nvPicPr>
          <p:cNvPr id="17" name="Picture 2" descr="特定非営利活動法人 日本NPOセンター">
            <a:hlinkClick r:id="rId4"/>
          </p:cNvPr>
          <p:cNvPicPr>
            <a:picLocks noChangeAspect="1" noChangeArrowheads="1"/>
          </p:cNvPicPr>
          <p:nvPr/>
        </p:nvPicPr>
        <p:blipFill>
          <a:blip r:embed="rId5" cstate="print"/>
          <a:srcRect/>
          <a:stretch>
            <a:fillRect/>
          </a:stretch>
        </p:blipFill>
        <p:spPr bwMode="auto">
          <a:xfrm>
            <a:off x="3962396" y="6227374"/>
            <a:ext cx="2038350" cy="476251"/>
          </a:xfrm>
          <a:prstGeom prst="rect">
            <a:avLst/>
          </a:prstGeom>
          <a:noFill/>
        </p:spPr>
      </p:pic>
      <p:pic>
        <p:nvPicPr>
          <p:cNvPr id="18" name="Picture 3" descr="ovaclogo"/>
          <p:cNvPicPr>
            <a:picLocks noGrp="1" noChangeAspect="1" noChangeArrowheads="1"/>
          </p:cNvPicPr>
          <p:nvPr>
            <p:ph idx="1"/>
          </p:nvPr>
        </p:nvPicPr>
        <p:blipFill>
          <a:blip r:embed="rId6"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9"/>
                                        </p:tgtEl>
                                        <p:attrNameLst>
                                          <p:attrName>style.visibility</p:attrName>
                                        </p:attrNameLst>
                                      </p:cBhvr>
                                      <p:to>
                                        <p:strVal val="visible"/>
                                      </p:to>
                                    </p:set>
                                    <p:animEffect transition="in" filter="checkerboard(across)">
                                      <p:cBhvr>
                                        <p:cTn id="7"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 4"/>
          <p:cNvSpPr>
            <a:spLocks noGrp="1"/>
          </p:cNvSpPr>
          <p:nvPr>
            <p:ph type="sldNum" sz="quarter" idx="11"/>
          </p:nvPr>
        </p:nvSpPr>
        <p:spPr>
          <a:xfrm>
            <a:off x="6753225" y="6296025"/>
            <a:ext cx="2133600" cy="457200"/>
          </a:xfrm>
          <a:noFill/>
        </p:spPr>
        <p:txBody>
          <a:bodyPr/>
          <a:lstStyle/>
          <a:p>
            <a:fld id="{36A6E7C2-CED7-4B5E-974C-C6BAD8EA5BBF}" type="slidenum">
              <a:rPr lang="en-US" altLang="ja-JP" smtClean="0"/>
              <a:pPr/>
              <a:t>18</a:t>
            </a:fld>
            <a:endParaRPr lang="en-US" altLang="ja-JP" dirty="0" smtClean="0"/>
          </a:p>
        </p:txBody>
      </p:sp>
      <p:sp>
        <p:nvSpPr>
          <p:cNvPr id="11269" name="Line 4"/>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graphicFrame>
        <p:nvGraphicFramePr>
          <p:cNvPr id="7" name="グラフ 6"/>
          <p:cNvGraphicFramePr/>
          <p:nvPr/>
        </p:nvGraphicFramePr>
        <p:xfrm>
          <a:off x="323528" y="548680"/>
          <a:ext cx="8568952"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1"/>
          <p:cNvSpPr txBox="1"/>
          <p:nvPr/>
        </p:nvSpPr>
        <p:spPr>
          <a:xfrm>
            <a:off x="2064271" y="4238624"/>
            <a:ext cx="1152128" cy="135061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dirty="0" smtClean="0">
                <a:solidFill>
                  <a:srgbClr val="006600"/>
                </a:solidFill>
                <a:latin typeface="HGP創英角ｺﾞｼｯｸUB" pitchFamily="50" charset="-128"/>
                <a:ea typeface="HGP創英角ｺﾞｼｯｸUB" pitchFamily="50" charset="-128"/>
              </a:rPr>
              <a:t>↑</a:t>
            </a:r>
          </a:p>
          <a:p>
            <a:pPr algn="ctr"/>
            <a:r>
              <a:rPr lang="ja-JP" altLang="en-US" sz="1400" dirty="0" smtClean="0">
                <a:solidFill>
                  <a:srgbClr val="006600"/>
                </a:solidFill>
                <a:latin typeface="HGP創英角ｺﾞｼｯｸUB" pitchFamily="50" charset="-128"/>
                <a:ea typeface="HGP創英角ｺﾞｼｯｸUB" pitchFamily="50" charset="-128"/>
              </a:rPr>
              <a:t>↑</a:t>
            </a:r>
          </a:p>
          <a:p>
            <a:pPr algn="ctr"/>
            <a:r>
              <a:rPr lang="ja-JP" altLang="en-US" sz="1400" dirty="0" smtClean="0">
                <a:solidFill>
                  <a:srgbClr val="006600"/>
                </a:solidFill>
                <a:latin typeface="HGP創英角ｺﾞｼｯｸUB" pitchFamily="50" charset="-128"/>
                <a:ea typeface="HGP創英角ｺﾞｼｯｸUB" pitchFamily="50" charset="-128"/>
              </a:rPr>
              <a:t>↑</a:t>
            </a:r>
          </a:p>
          <a:p>
            <a:pPr algn="ctr">
              <a:lnSpc>
                <a:spcPts val="1800"/>
              </a:lnSpc>
            </a:pPr>
            <a:r>
              <a:rPr lang="ja-JP" altLang="en-US" sz="1800" dirty="0" smtClean="0">
                <a:solidFill>
                  <a:srgbClr val="006600"/>
                </a:solidFill>
                <a:latin typeface="HGP創英角ｺﾞｼｯｸUB" pitchFamily="50" charset="-128"/>
                <a:ea typeface="HGP創英角ｺﾞｼｯｸUB" pitchFamily="50" charset="-128"/>
              </a:rPr>
              <a:t>山一証券</a:t>
            </a:r>
          </a:p>
          <a:p>
            <a:pPr algn="ctr">
              <a:lnSpc>
                <a:spcPts val="1800"/>
              </a:lnSpc>
            </a:pPr>
            <a:r>
              <a:rPr lang="ja-JP" altLang="en-US" sz="1800" dirty="0" smtClean="0">
                <a:solidFill>
                  <a:srgbClr val="006600"/>
                </a:solidFill>
                <a:latin typeface="HGP創英角ｺﾞｼｯｸUB" pitchFamily="50" charset="-128"/>
                <a:ea typeface="HGP創英角ｺﾞｼｯｸUB" pitchFamily="50" charset="-128"/>
              </a:rPr>
              <a:t>破綻</a:t>
            </a:r>
            <a:endParaRPr lang="ja-JP" altLang="en-US" sz="1800" dirty="0">
              <a:solidFill>
                <a:srgbClr val="006600"/>
              </a:solidFill>
              <a:latin typeface="HGP創英角ｺﾞｼｯｸUB" pitchFamily="50" charset="-128"/>
              <a:ea typeface="HGP創英角ｺﾞｼｯｸUB" pitchFamily="50" charset="-128"/>
            </a:endParaRPr>
          </a:p>
        </p:txBody>
      </p:sp>
      <p:sp>
        <p:nvSpPr>
          <p:cNvPr id="9" name="テキスト ボックス 1"/>
          <p:cNvSpPr txBox="1"/>
          <p:nvPr/>
        </p:nvSpPr>
        <p:spPr>
          <a:xfrm>
            <a:off x="4039982" y="2120640"/>
            <a:ext cx="1152128" cy="16051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dirty="0" smtClean="0">
                <a:solidFill>
                  <a:srgbClr val="006600"/>
                </a:solidFill>
                <a:latin typeface="HGP創英角ｺﾞｼｯｸUB" pitchFamily="50" charset="-128"/>
                <a:ea typeface="HGP創英角ｺﾞｼｯｸUB" pitchFamily="50" charset="-128"/>
              </a:rPr>
              <a:t>↑</a:t>
            </a:r>
          </a:p>
          <a:p>
            <a:pPr algn="ctr"/>
            <a:r>
              <a:rPr lang="ja-JP" altLang="en-US" sz="1400" dirty="0" smtClean="0">
                <a:solidFill>
                  <a:srgbClr val="006600"/>
                </a:solidFill>
                <a:latin typeface="HGP創英角ｺﾞｼｯｸUB" pitchFamily="50" charset="-128"/>
                <a:ea typeface="HGP創英角ｺﾞｼｯｸUB" pitchFamily="50" charset="-128"/>
              </a:rPr>
              <a:t>↑</a:t>
            </a:r>
          </a:p>
          <a:p>
            <a:pPr algn="ctr"/>
            <a:r>
              <a:rPr lang="ja-JP" altLang="en-US" sz="1400" dirty="0" smtClean="0">
                <a:solidFill>
                  <a:srgbClr val="006600"/>
                </a:solidFill>
                <a:latin typeface="HGP創英角ｺﾞｼｯｸUB" pitchFamily="50" charset="-128"/>
                <a:ea typeface="HGP創英角ｺﾞｼｯｸUB" pitchFamily="50" charset="-128"/>
              </a:rPr>
              <a:t>↑</a:t>
            </a:r>
          </a:p>
          <a:p>
            <a:pPr algn="ctr"/>
            <a:r>
              <a:rPr lang="ja-JP" altLang="en-US" sz="1800" dirty="0" smtClean="0">
                <a:solidFill>
                  <a:srgbClr val="006600"/>
                </a:solidFill>
                <a:latin typeface="HGP創英角ｺﾞｼｯｸUB" pitchFamily="50" charset="-128"/>
                <a:ea typeface="HGP創英角ｺﾞｼｯｸUB" pitchFamily="50" charset="-128"/>
              </a:rPr>
              <a:t>上場企業倒産</a:t>
            </a:r>
          </a:p>
          <a:p>
            <a:pPr algn="ctr"/>
            <a:r>
              <a:rPr lang="ja-JP" altLang="en-US" sz="1800" dirty="0" smtClean="0">
                <a:solidFill>
                  <a:srgbClr val="006600"/>
                </a:solidFill>
                <a:latin typeface="HGP創英角ｺﾞｼｯｸUB" pitchFamily="50" charset="-128"/>
                <a:ea typeface="HGP創英角ｺﾞｼｯｸUB" pitchFamily="50" charset="-128"/>
              </a:rPr>
              <a:t>史上最悪</a:t>
            </a:r>
            <a:r>
              <a:rPr lang="en-US" altLang="ja-JP" sz="1800" dirty="0" smtClean="0">
                <a:solidFill>
                  <a:srgbClr val="006600"/>
                </a:solidFill>
                <a:latin typeface="HGP創英角ｺﾞｼｯｸUB" pitchFamily="50" charset="-128"/>
                <a:ea typeface="HGP創英角ｺﾞｼｯｸUB" pitchFamily="50" charset="-128"/>
              </a:rPr>
              <a:t>29</a:t>
            </a:r>
            <a:r>
              <a:rPr lang="ja-JP" altLang="en-US" sz="1800" dirty="0" smtClean="0">
                <a:solidFill>
                  <a:srgbClr val="006600"/>
                </a:solidFill>
                <a:latin typeface="HGP創英角ｺﾞｼｯｸUB" pitchFamily="50" charset="-128"/>
                <a:ea typeface="HGP創英角ｺﾞｼｯｸUB" pitchFamily="50" charset="-128"/>
              </a:rPr>
              <a:t>社</a:t>
            </a:r>
            <a:endParaRPr lang="ja-JP" altLang="en-US" sz="1800" dirty="0">
              <a:solidFill>
                <a:srgbClr val="006600"/>
              </a:solidFill>
              <a:latin typeface="HGP創英角ｺﾞｼｯｸUB" pitchFamily="50" charset="-128"/>
              <a:ea typeface="HGP創英角ｺﾞｼｯｸUB" pitchFamily="50" charset="-128"/>
            </a:endParaRPr>
          </a:p>
        </p:txBody>
      </p:sp>
      <p:sp>
        <p:nvSpPr>
          <p:cNvPr id="10" name="テキスト ボックス 1"/>
          <p:cNvSpPr txBox="1"/>
          <p:nvPr/>
        </p:nvSpPr>
        <p:spPr>
          <a:xfrm>
            <a:off x="5661645" y="2102743"/>
            <a:ext cx="1152128" cy="57606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800"/>
              </a:lnSpc>
            </a:pPr>
            <a:r>
              <a:rPr lang="ja-JP" altLang="en-US" sz="1600" dirty="0" smtClean="0">
                <a:latin typeface="HGP創英角ｺﾞｼｯｸUB" pitchFamily="50" charset="-128"/>
                <a:ea typeface="HGP創英角ｺﾞｼｯｸUB" pitchFamily="50" charset="-128"/>
              </a:rPr>
              <a:t>↑</a:t>
            </a:r>
          </a:p>
          <a:p>
            <a:pPr algn="ctr">
              <a:lnSpc>
                <a:spcPts val="1800"/>
              </a:lnSpc>
            </a:pPr>
            <a:r>
              <a:rPr lang="ja-JP" altLang="en-US" sz="1600" dirty="0" smtClean="0">
                <a:latin typeface="HGP創英角ｺﾞｼｯｸUB" pitchFamily="50" charset="-128"/>
                <a:ea typeface="HGP創英角ｺﾞｼｯｸUB" pitchFamily="50" charset="-128"/>
              </a:rPr>
              <a:t>↑</a:t>
            </a:r>
          </a:p>
          <a:p>
            <a:pPr algn="ctr"/>
            <a:r>
              <a:rPr lang="ja-JP" altLang="en-US" sz="1800" dirty="0" smtClean="0">
                <a:latin typeface="HGP創英角ｺﾞｼｯｸUB" pitchFamily="50" charset="-128"/>
                <a:ea typeface="HGP創英角ｺﾞｼｯｸUB" pitchFamily="50" charset="-128"/>
              </a:rPr>
              <a:t>自殺対策基本法</a:t>
            </a:r>
          </a:p>
          <a:p>
            <a:pPr algn="ctr"/>
            <a:r>
              <a:rPr lang="ja-JP" altLang="en-US" sz="1800" dirty="0" smtClean="0">
                <a:latin typeface="HGP創英角ｺﾞｼｯｸUB" pitchFamily="50" charset="-128"/>
                <a:ea typeface="HGP創英角ｺﾞｼｯｸUB" pitchFamily="50" charset="-128"/>
              </a:rPr>
              <a:t>成立</a:t>
            </a:r>
            <a:endParaRPr lang="ja-JP" altLang="en-US" sz="1800" dirty="0">
              <a:latin typeface="HGP創英角ｺﾞｼｯｸUB" pitchFamily="50" charset="-128"/>
              <a:ea typeface="HGP創英角ｺﾞｼｯｸUB" pitchFamily="50" charset="-128"/>
            </a:endParaRPr>
          </a:p>
        </p:txBody>
      </p:sp>
      <p:sp>
        <p:nvSpPr>
          <p:cNvPr id="15" name="テキスト ボックス 1"/>
          <p:cNvSpPr txBox="1"/>
          <p:nvPr/>
        </p:nvSpPr>
        <p:spPr>
          <a:xfrm>
            <a:off x="6801898" y="544613"/>
            <a:ext cx="1152128" cy="57606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900"/>
              </a:lnSpc>
            </a:pPr>
            <a:r>
              <a:rPr lang="ja-JP" altLang="en-US" sz="1800" dirty="0" smtClean="0">
                <a:solidFill>
                  <a:srgbClr val="006600"/>
                </a:solidFill>
                <a:latin typeface="HGP創英角ｺﾞｼｯｸUB" pitchFamily="50" charset="-128"/>
                <a:ea typeface="HGP創英角ｺﾞｼｯｸUB" pitchFamily="50" charset="-128"/>
              </a:rPr>
              <a:t>民主党政権</a:t>
            </a:r>
          </a:p>
          <a:p>
            <a:pPr algn="ctr">
              <a:lnSpc>
                <a:spcPts val="1900"/>
              </a:lnSpc>
            </a:pPr>
            <a:r>
              <a:rPr lang="ja-JP" altLang="en-US" sz="1800" dirty="0" smtClean="0">
                <a:solidFill>
                  <a:srgbClr val="C00000"/>
                </a:solidFill>
                <a:latin typeface="HGP創英角ｺﾞｼｯｸUB" pitchFamily="50" charset="-128"/>
                <a:ea typeface="HGP創英角ｺﾞｼｯｸUB" pitchFamily="50" charset="-128"/>
              </a:rPr>
              <a:t>自殺対策ＮＰＯ代表</a:t>
            </a:r>
            <a:br>
              <a:rPr lang="ja-JP" altLang="en-US" sz="1800" dirty="0" smtClean="0">
                <a:solidFill>
                  <a:srgbClr val="C00000"/>
                </a:solidFill>
                <a:latin typeface="HGP創英角ｺﾞｼｯｸUB" pitchFamily="50" charset="-128"/>
                <a:ea typeface="HGP創英角ｺﾞｼｯｸUB" pitchFamily="50" charset="-128"/>
              </a:rPr>
            </a:br>
            <a:r>
              <a:rPr lang="ja-JP" altLang="en-US" sz="1800" dirty="0" smtClean="0">
                <a:solidFill>
                  <a:srgbClr val="C00000"/>
                </a:solidFill>
                <a:latin typeface="HGP創英角ｺﾞｼｯｸUB" pitchFamily="50" charset="-128"/>
                <a:ea typeface="HGP創英角ｺﾞｼｯｸUB" pitchFamily="50" charset="-128"/>
              </a:rPr>
              <a:t>が内閣府参与に</a:t>
            </a:r>
          </a:p>
          <a:p>
            <a:pPr algn="ctr">
              <a:lnSpc>
                <a:spcPts val="1500"/>
              </a:lnSpc>
            </a:pPr>
            <a:r>
              <a:rPr lang="ja-JP" altLang="en-US" sz="1400" dirty="0" smtClean="0">
                <a:solidFill>
                  <a:srgbClr val="006600"/>
                </a:solidFill>
                <a:latin typeface="HGP創英角ｺﾞｼｯｸUB" pitchFamily="50" charset="-128"/>
                <a:ea typeface="HGP創英角ｺﾞｼｯｸUB" pitchFamily="50" charset="-128"/>
              </a:rPr>
              <a:t>↓</a:t>
            </a:r>
            <a:endParaRPr lang="ja-JP" altLang="en-US" sz="1400" dirty="0">
              <a:solidFill>
                <a:srgbClr val="006600"/>
              </a:solidFill>
              <a:latin typeface="HGP創英角ｺﾞｼｯｸUB" pitchFamily="50" charset="-128"/>
              <a:ea typeface="HGP創英角ｺﾞｼｯｸUB" pitchFamily="50" charset="-128"/>
            </a:endParaRPr>
          </a:p>
        </p:txBody>
      </p:sp>
      <p:sp>
        <p:nvSpPr>
          <p:cNvPr id="16" name="テキスト ボックス 1"/>
          <p:cNvSpPr txBox="1"/>
          <p:nvPr/>
        </p:nvSpPr>
        <p:spPr>
          <a:xfrm>
            <a:off x="4832970" y="2102742"/>
            <a:ext cx="1152128" cy="291462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800"/>
              </a:lnSpc>
            </a:pPr>
            <a:r>
              <a:rPr lang="ja-JP" altLang="en-US" sz="1600" dirty="0" smtClean="0">
                <a:solidFill>
                  <a:srgbClr val="C00000"/>
                </a:solidFill>
                <a:latin typeface="HGP創英角ｺﾞｼｯｸUB" pitchFamily="50" charset="-128"/>
                <a:ea typeface="HGP創英角ｺﾞｼｯｸUB" pitchFamily="50" charset="-128"/>
              </a:rPr>
              <a:t>↑</a:t>
            </a:r>
          </a:p>
          <a:p>
            <a:pPr algn="ctr">
              <a:lnSpc>
                <a:spcPts val="1800"/>
              </a:lnSpc>
            </a:pPr>
            <a:r>
              <a:rPr lang="ja-JP" altLang="en-US" sz="1600" dirty="0" smtClean="0">
                <a:solidFill>
                  <a:srgbClr val="C00000"/>
                </a:solidFill>
                <a:latin typeface="HGP創英角ｺﾞｼｯｸUB" pitchFamily="50" charset="-128"/>
                <a:ea typeface="HGP創英角ｺﾞｼｯｸUB" pitchFamily="50" charset="-128"/>
              </a:rPr>
              <a:t>↑</a:t>
            </a:r>
          </a:p>
          <a:p>
            <a:pPr algn="ctr">
              <a:lnSpc>
                <a:spcPts val="1800"/>
              </a:lnSpc>
            </a:pPr>
            <a:r>
              <a:rPr lang="ja-JP" altLang="en-US" sz="1600" dirty="0" smtClean="0">
                <a:solidFill>
                  <a:srgbClr val="C00000"/>
                </a:solidFill>
                <a:latin typeface="HGP創英角ｺﾞｼｯｸUB" pitchFamily="50" charset="-128"/>
                <a:ea typeface="HGP創英角ｺﾞｼｯｸUB" pitchFamily="50" charset="-128"/>
              </a:rPr>
              <a:t>↑</a:t>
            </a:r>
          </a:p>
          <a:p>
            <a:pPr algn="ctr">
              <a:lnSpc>
                <a:spcPts val="1800"/>
              </a:lnSpc>
            </a:pPr>
            <a:r>
              <a:rPr lang="ja-JP" altLang="en-US" sz="1600" dirty="0" smtClean="0">
                <a:solidFill>
                  <a:srgbClr val="C00000"/>
                </a:solidFill>
                <a:latin typeface="HGP創英角ｺﾞｼｯｸUB" pitchFamily="50" charset="-128"/>
                <a:ea typeface="HGP創英角ｺﾞｼｯｸUB" pitchFamily="50" charset="-128"/>
              </a:rPr>
              <a:t>↑</a:t>
            </a:r>
          </a:p>
          <a:p>
            <a:pPr algn="ctr">
              <a:lnSpc>
                <a:spcPts val="1800"/>
              </a:lnSpc>
            </a:pPr>
            <a:r>
              <a:rPr lang="ja-JP" altLang="en-US" sz="1600" dirty="0" smtClean="0">
                <a:solidFill>
                  <a:srgbClr val="C00000"/>
                </a:solidFill>
                <a:latin typeface="HGP創英角ｺﾞｼｯｸUB" pitchFamily="50" charset="-128"/>
                <a:ea typeface="HGP創英角ｺﾞｼｯｸUB" pitchFamily="50" charset="-128"/>
              </a:rPr>
              <a:t>↑</a:t>
            </a:r>
          </a:p>
          <a:p>
            <a:pPr algn="ctr">
              <a:lnSpc>
                <a:spcPts val="1800"/>
              </a:lnSpc>
            </a:pPr>
            <a:r>
              <a:rPr lang="ja-JP" altLang="en-US" sz="1600" dirty="0" smtClean="0">
                <a:solidFill>
                  <a:srgbClr val="C00000"/>
                </a:solidFill>
                <a:latin typeface="HGP創英角ｺﾞｼｯｸUB" pitchFamily="50" charset="-128"/>
                <a:ea typeface="HGP創英角ｺﾞｼｯｸUB" pitchFamily="50" charset="-128"/>
              </a:rPr>
              <a:t>↑</a:t>
            </a:r>
          </a:p>
          <a:p>
            <a:pPr algn="ctr">
              <a:lnSpc>
                <a:spcPts val="1800"/>
              </a:lnSpc>
            </a:pPr>
            <a:r>
              <a:rPr lang="ja-JP" altLang="en-US" sz="1600" dirty="0" smtClean="0">
                <a:solidFill>
                  <a:srgbClr val="C00000"/>
                </a:solidFill>
                <a:latin typeface="HGP創英角ｺﾞｼｯｸUB" pitchFamily="50" charset="-128"/>
                <a:ea typeface="HGP創英角ｺﾞｼｯｸUB" pitchFamily="50" charset="-128"/>
              </a:rPr>
              <a:t>↑</a:t>
            </a:r>
          </a:p>
          <a:p>
            <a:pPr algn="ctr">
              <a:lnSpc>
                <a:spcPts val="1900"/>
              </a:lnSpc>
            </a:pPr>
            <a:r>
              <a:rPr lang="ja-JP" altLang="en-US" sz="1800" dirty="0" smtClean="0">
                <a:solidFill>
                  <a:srgbClr val="C00000"/>
                </a:solidFill>
                <a:latin typeface="HGP創英角ｺﾞｼｯｸUB" pitchFamily="50" charset="-128"/>
                <a:ea typeface="HGP創英角ｺﾞｼｯｸUB" pitchFamily="50" charset="-128"/>
              </a:rPr>
              <a:t>自殺対策ＮＰＯ</a:t>
            </a:r>
            <a:endParaRPr lang="en-US" altLang="ja-JP" sz="1800" dirty="0" smtClean="0">
              <a:solidFill>
                <a:srgbClr val="C00000"/>
              </a:solidFill>
              <a:latin typeface="HGP創英角ｺﾞｼｯｸUB" pitchFamily="50" charset="-128"/>
              <a:ea typeface="HGP創英角ｺﾞｼｯｸUB" pitchFamily="50" charset="-128"/>
            </a:endParaRPr>
          </a:p>
          <a:p>
            <a:pPr algn="ctr">
              <a:lnSpc>
                <a:spcPts val="1900"/>
              </a:lnSpc>
            </a:pPr>
            <a:r>
              <a:rPr lang="ja-JP" altLang="en-US" sz="1800" dirty="0" smtClean="0">
                <a:solidFill>
                  <a:srgbClr val="C00000"/>
                </a:solidFill>
                <a:latin typeface="HGP創英角ｺﾞｼｯｸUB" pitchFamily="50" charset="-128"/>
                <a:ea typeface="HGP創英角ｺﾞｼｯｸUB" pitchFamily="50" charset="-128"/>
              </a:rPr>
              <a:t>ライフリンク</a:t>
            </a:r>
          </a:p>
          <a:p>
            <a:pPr algn="ctr">
              <a:lnSpc>
                <a:spcPts val="1900"/>
              </a:lnSpc>
            </a:pPr>
            <a:r>
              <a:rPr lang="ja-JP" altLang="en-US" sz="1800" dirty="0" smtClean="0">
                <a:solidFill>
                  <a:srgbClr val="C00000"/>
                </a:solidFill>
                <a:latin typeface="HGP創英角ｺﾞｼｯｸUB" pitchFamily="50" charset="-128"/>
                <a:ea typeface="HGP創英角ｺﾞｼｯｸUB" pitchFamily="50" charset="-128"/>
              </a:rPr>
              <a:t>発足</a:t>
            </a:r>
            <a:endParaRPr lang="ja-JP" altLang="en-US" sz="1800" dirty="0">
              <a:solidFill>
                <a:srgbClr val="C00000"/>
              </a:solidFill>
              <a:latin typeface="HGP創英角ｺﾞｼｯｸUB" pitchFamily="50" charset="-128"/>
              <a:ea typeface="HGP創英角ｺﾞｼｯｸUB" pitchFamily="50" charset="-128"/>
            </a:endParaRPr>
          </a:p>
        </p:txBody>
      </p:sp>
      <p:sp>
        <p:nvSpPr>
          <p:cNvPr id="17" name="テキスト ボックス 1"/>
          <p:cNvSpPr txBox="1"/>
          <p:nvPr/>
        </p:nvSpPr>
        <p:spPr>
          <a:xfrm>
            <a:off x="3232423" y="2121792"/>
            <a:ext cx="1152128" cy="291462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800"/>
              </a:lnSpc>
            </a:pPr>
            <a:r>
              <a:rPr lang="ja-JP" altLang="en-US" sz="1600" dirty="0" smtClean="0">
                <a:solidFill>
                  <a:srgbClr val="C00000"/>
                </a:solidFill>
                <a:latin typeface="HGP創英角ｺﾞｼｯｸUB" pitchFamily="50" charset="-128"/>
                <a:ea typeface="HGP創英角ｺﾞｼｯｸUB" pitchFamily="50" charset="-128"/>
              </a:rPr>
              <a:t>↑</a:t>
            </a:r>
          </a:p>
          <a:p>
            <a:pPr algn="ctr">
              <a:lnSpc>
                <a:spcPts val="1800"/>
              </a:lnSpc>
            </a:pPr>
            <a:r>
              <a:rPr lang="ja-JP" altLang="en-US" sz="1600" dirty="0" smtClean="0">
                <a:solidFill>
                  <a:srgbClr val="C00000"/>
                </a:solidFill>
                <a:latin typeface="HGP創英角ｺﾞｼｯｸUB" pitchFamily="50" charset="-128"/>
                <a:ea typeface="HGP創英角ｺﾞｼｯｸUB" pitchFamily="50" charset="-128"/>
              </a:rPr>
              <a:t>↑</a:t>
            </a:r>
          </a:p>
          <a:p>
            <a:pPr algn="ctr">
              <a:lnSpc>
                <a:spcPts val="1800"/>
              </a:lnSpc>
            </a:pPr>
            <a:r>
              <a:rPr lang="ja-JP" altLang="en-US" sz="1600" dirty="0" smtClean="0">
                <a:solidFill>
                  <a:srgbClr val="C00000"/>
                </a:solidFill>
                <a:latin typeface="HGP創英角ｺﾞｼｯｸUB" pitchFamily="50" charset="-128"/>
                <a:ea typeface="HGP創英角ｺﾞｼｯｸUB" pitchFamily="50" charset="-128"/>
              </a:rPr>
              <a:t>↑</a:t>
            </a:r>
          </a:p>
          <a:p>
            <a:pPr algn="ctr">
              <a:lnSpc>
                <a:spcPts val="1800"/>
              </a:lnSpc>
            </a:pPr>
            <a:r>
              <a:rPr lang="ja-JP" altLang="en-US" sz="1600" dirty="0" smtClean="0">
                <a:solidFill>
                  <a:srgbClr val="C00000"/>
                </a:solidFill>
                <a:latin typeface="HGP創英角ｺﾞｼｯｸUB" pitchFamily="50" charset="-128"/>
                <a:ea typeface="HGP創英角ｺﾞｼｯｸUB" pitchFamily="50" charset="-128"/>
              </a:rPr>
              <a:t>↑</a:t>
            </a:r>
          </a:p>
          <a:p>
            <a:pPr algn="ctr">
              <a:lnSpc>
                <a:spcPts val="1800"/>
              </a:lnSpc>
            </a:pPr>
            <a:r>
              <a:rPr lang="ja-JP" altLang="en-US" sz="1600" dirty="0" smtClean="0">
                <a:solidFill>
                  <a:srgbClr val="C00000"/>
                </a:solidFill>
                <a:latin typeface="HGP創英角ｺﾞｼｯｸUB" pitchFamily="50" charset="-128"/>
                <a:ea typeface="HGP創英角ｺﾞｼｯｸUB" pitchFamily="50" charset="-128"/>
              </a:rPr>
              <a:t>↑</a:t>
            </a:r>
          </a:p>
          <a:p>
            <a:pPr algn="ctr">
              <a:lnSpc>
                <a:spcPts val="1800"/>
              </a:lnSpc>
            </a:pPr>
            <a:r>
              <a:rPr lang="ja-JP" altLang="en-US" sz="1600" dirty="0" smtClean="0">
                <a:solidFill>
                  <a:srgbClr val="C00000"/>
                </a:solidFill>
                <a:latin typeface="HGP創英角ｺﾞｼｯｸUB" pitchFamily="50" charset="-128"/>
                <a:ea typeface="HGP創英角ｺﾞｼｯｸUB" pitchFamily="50" charset="-128"/>
              </a:rPr>
              <a:t>↑</a:t>
            </a:r>
          </a:p>
          <a:p>
            <a:pPr algn="ctr">
              <a:lnSpc>
                <a:spcPts val="1800"/>
              </a:lnSpc>
            </a:pPr>
            <a:r>
              <a:rPr lang="ja-JP" altLang="en-US" sz="1600" dirty="0" smtClean="0">
                <a:solidFill>
                  <a:srgbClr val="C00000"/>
                </a:solidFill>
                <a:latin typeface="HGP創英角ｺﾞｼｯｸUB" pitchFamily="50" charset="-128"/>
                <a:ea typeface="HGP創英角ｺﾞｼｯｸUB" pitchFamily="50" charset="-128"/>
              </a:rPr>
              <a:t>↑</a:t>
            </a:r>
          </a:p>
          <a:p>
            <a:pPr algn="ctr">
              <a:lnSpc>
                <a:spcPts val="1800"/>
              </a:lnSpc>
            </a:pPr>
            <a:r>
              <a:rPr lang="ja-JP" altLang="en-US" sz="1600" dirty="0" smtClean="0">
                <a:solidFill>
                  <a:srgbClr val="C00000"/>
                </a:solidFill>
                <a:latin typeface="HGP創英角ｺﾞｼｯｸUB" pitchFamily="50" charset="-128"/>
                <a:ea typeface="HGP創英角ｺﾞｼｯｸUB" pitchFamily="50" charset="-128"/>
              </a:rPr>
              <a:t>↑</a:t>
            </a:r>
          </a:p>
          <a:p>
            <a:pPr algn="ctr">
              <a:lnSpc>
                <a:spcPts val="1900"/>
              </a:lnSpc>
            </a:pPr>
            <a:r>
              <a:rPr lang="ja-JP" altLang="en-US" sz="1800" dirty="0" smtClean="0">
                <a:solidFill>
                  <a:srgbClr val="C00000"/>
                </a:solidFill>
                <a:latin typeface="HGP創英角ｺﾞｼｯｸUB" pitchFamily="50" charset="-128"/>
                <a:ea typeface="HGP創英角ｺﾞｼｯｸUB" pitchFamily="50" charset="-128"/>
              </a:rPr>
              <a:t>文集</a:t>
            </a:r>
          </a:p>
          <a:p>
            <a:pPr algn="ctr">
              <a:lnSpc>
                <a:spcPts val="1900"/>
              </a:lnSpc>
            </a:pPr>
            <a:r>
              <a:rPr lang="ja-JP" altLang="en-US" sz="1800" dirty="0" smtClean="0">
                <a:solidFill>
                  <a:srgbClr val="C00000"/>
                </a:solidFill>
                <a:latin typeface="HGP創英角ｺﾞｼｯｸUB" pitchFamily="50" charset="-128"/>
                <a:ea typeface="HGP創英角ｺﾞｼｯｸUB" pitchFamily="50" charset="-128"/>
              </a:rPr>
              <a:t>「自殺って言えない」</a:t>
            </a:r>
          </a:p>
          <a:p>
            <a:pPr algn="ctr">
              <a:lnSpc>
                <a:spcPts val="1900"/>
              </a:lnSpc>
            </a:pPr>
            <a:r>
              <a:rPr lang="ja-JP" altLang="en-US" sz="1800" dirty="0" smtClean="0">
                <a:solidFill>
                  <a:srgbClr val="C00000"/>
                </a:solidFill>
                <a:latin typeface="HGP創英角ｺﾞｼｯｸUB" pitchFamily="50" charset="-128"/>
                <a:ea typeface="HGP創英角ｺﾞｼｯｸUB" pitchFamily="50" charset="-128"/>
              </a:rPr>
              <a:t>発行</a:t>
            </a:r>
            <a:endParaRPr lang="ja-JP" altLang="en-US" sz="1800" dirty="0">
              <a:solidFill>
                <a:srgbClr val="C00000"/>
              </a:solidFill>
              <a:latin typeface="HGP創英角ｺﾞｼｯｸUB" pitchFamily="50" charset="-128"/>
              <a:ea typeface="HGP創英角ｺﾞｼｯｸUB" pitchFamily="50" charset="-128"/>
            </a:endParaRPr>
          </a:p>
        </p:txBody>
      </p:sp>
      <p:sp>
        <p:nvSpPr>
          <p:cNvPr id="12" name="テキスト ボックス 1"/>
          <p:cNvSpPr txBox="1"/>
          <p:nvPr/>
        </p:nvSpPr>
        <p:spPr>
          <a:xfrm>
            <a:off x="6411414" y="2121462"/>
            <a:ext cx="1152128" cy="16051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dirty="0" smtClean="0">
                <a:solidFill>
                  <a:srgbClr val="006600"/>
                </a:solidFill>
                <a:latin typeface="HGP創英角ｺﾞｼｯｸUB" pitchFamily="50" charset="-128"/>
                <a:ea typeface="HGP創英角ｺﾞｼｯｸUB" pitchFamily="50" charset="-128"/>
              </a:rPr>
              <a:t>↑</a:t>
            </a:r>
          </a:p>
          <a:p>
            <a:pPr algn="ctr"/>
            <a:r>
              <a:rPr lang="ja-JP" altLang="en-US" sz="1400" dirty="0" smtClean="0">
                <a:solidFill>
                  <a:srgbClr val="006600"/>
                </a:solidFill>
                <a:latin typeface="HGP創英角ｺﾞｼｯｸUB" pitchFamily="50" charset="-128"/>
                <a:ea typeface="HGP創英角ｺﾞｼｯｸUB" pitchFamily="50" charset="-128"/>
              </a:rPr>
              <a:t>↑</a:t>
            </a:r>
          </a:p>
          <a:p>
            <a:pPr algn="ctr"/>
            <a:r>
              <a:rPr lang="ja-JP" altLang="en-US" sz="1400" dirty="0" smtClean="0">
                <a:solidFill>
                  <a:srgbClr val="006600"/>
                </a:solidFill>
                <a:latin typeface="HGP創英角ｺﾞｼｯｸUB" pitchFamily="50" charset="-128"/>
                <a:ea typeface="HGP創英角ｺﾞｼｯｸUB" pitchFamily="50" charset="-128"/>
              </a:rPr>
              <a:t>↑</a:t>
            </a:r>
          </a:p>
          <a:p>
            <a:pPr algn="ctr"/>
            <a:r>
              <a:rPr lang="ja-JP" altLang="en-US" sz="1400" dirty="0" smtClean="0">
                <a:solidFill>
                  <a:srgbClr val="006600"/>
                </a:solidFill>
                <a:latin typeface="HGP創英角ｺﾞｼｯｸUB" pitchFamily="50" charset="-128"/>
                <a:ea typeface="HGP創英角ｺﾞｼｯｸUB" pitchFamily="50" charset="-128"/>
              </a:rPr>
              <a:t>↑</a:t>
            </a:r>
          </a:p>
          <a:p>
            <a:pPr algn="ctr"/>
            <a:r>
              <a:rPr lang="ja-JP" altLang="en-US" sz="1400" dirty="0" smtClean="0">
                <a:solidFill>
                  <a:srgbClr val="006600"/>
                </a:solidFill>
                <a:latin typeface="HGP創英角ｺﾞｼｯｸUB" pitchFamily="50" charset="-128"/>
                <a:ea typeface="HGP創英角ｺﾞｼｯｸUB" pitchFamily="50" charset="-128"/>
              </a:rPr>
              <a:t>↑</a:t>
            </a:r>
          </a:p>
          <a:p>
            <a:pPr algn="ctr"/>
            <a:r>
              <a:rPr lang="ja-JP" altLang="en-US" sz="1800" dirty="0" smtClean="0">
                <a:solidFill>
                  <a:srgbClr val="006600"/>
                </a:solidFill>
                <a:latin typeface="HGP創英角ｺﾞｼｯｸUB" pitchFamily="50" charset="-128"/>
                <a:ea typeface="HGP創英角ｺﾞｼｯｸUB" pitchFamily="50" charset="-128"/>
              </a:rPr>
              <a:t>リーマン</a:t>
            </a:r>
          </a:p>
          <a:p>
            <a:pPr algn="ctr"/>
            <a:r>
              <a:rPr lang="ja-JP" altLang="en-US" sz="1800" dirty="0" smtClean="0">
                <a:solidFill>
                  <a:srgbClr val="006600"/>
                </a:solidFill>
                <a:latin typeface="HGP創英角ｺﾞｼｯｸUB" pitchFamily="50" charset="-128"/>
                <a:ea typeface="HGP創英角ｺﾞｼｯｸUB" pitchFamily="50" charset="-128"/>
              </a:rPr>
              <a:t>ショック</a:t>
            </a:r>
            <a:endParaRPr lang="ja-JP" altLang="en-US" sz="1800" dirty="0">
              <a:solidFill>
                <a:srgbClr val="006600"/>
              </a:solidFill>
              <a:latin typeface="HGP創英角ｺﾞｼｯｸUB" pitchFamily="50" charset="-128"/>
              <a:ea typeface="HGP創英角ｺﾞｼｯｸUB" pitchFamily="50" charset="-128"/>
            </a:endParaRPr>
          </a:p>
        </p:txBody>
      </p:sp>
      <p:pic>
        <p:nvPicPr>
          <p:cNvPr id="14" name="Picture 2" descr="特定非営利活動法人 日本NPOセンター">
            <a:hlinkClick r:id="rId4"/>
          </p:cNvPr>
          <p:cNvPicPr>
            <a:picLocks noChangeAspect="1" noChangeArrowheads="1"/>
          </p:cNvPicPr>
          <p:nvPr/>
        </p:nvPicPr>
        <p:blipFill>
          <a:blip r:embed="rId5" cstate="print"/>
          <a:srcRect/>
          <a:stretch>
            <a:fillRect/>
          </a:stretch>
        </p:blipFill>
        <p:spPr bwMode="auto">
          <a:xfrm>
            <a:off x="3962396" y="6227374"/>
            <a:ext cx="2038350" cy="476251"/>
          </a:xfrm>
          <a:prstGeom prst="rect">
            <a:avLst/>
          </a:prstGeom>
          <a:noFill/>
        </p:spPr>
      </p:pic>
      <p:pic>
        <p:nvPicPr>
          <p:cNvPr id="18" name="Picture 3" descr="ovaclogo"/>
          <p:cNvPicPr>
            <a:picLocks noGrp="1" noChangeAspect="1" noChangeArrowheads="1"/>
          </p:cNvPicPr>
          <p:nvPr>
            <p:ph idx="1"/>
          </p:nvPr>
        </p:nvPicPr>
        <p:blipFill>
          <a:blip r:embed="rId6"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p:bldP spid="16" grpId="0"/>
      <p:bldP spid="17"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 4"/>
          <p:cNvSpPr>
            <a:spLocks noGrp="1"/>
          </p:cNvSpPr>
          <p:nvPr>
            <p:ph type="sldNum" sz="quarter" idx="11"/>
          </p:nvPr>
        </p:nvSpPr>
        <p:spPr>
          <a:xfrm>
            <a:off x="6743200" y="6295900"/>
            <a:ext cx="2133600" cy="457200"/>
          </a:xfrm>
          <a:noFill/>
        </p:spPr>
        <p:txBody>
          <a:bodyPr/>
          <a:lstStyle/>
          <a:p>
            <a:fld id="{128EEE25-AFB0-4365-A6BB-E9212D122964}" type="slidenum">
              <a:rPr lang="en-US" altLang="ja-JP" smtClean="0"/>
              <a:pPr/>
              <a:t>19</a:t>
            </a:fld>
            <a:endParaRPr lang="en-US" altLang="ja-JP" dirty="0" smtClean="0"/>
          </a:p>
        </p:txBody>
      </p:sp>
      <p:sp>
        <p:nvSpPr>
          <p:cNvPr id="21507" name="Rectangle 3"/>
          <p:cNvSpPr>
            <a:spLocks noGrp="1" noChangeArrowheads="1"/>
          </p:cNvSpPr>
          <p:nvPr>
            <p:ph type="body" idx="1"/>
          </p:nvPr>
        </p:nvSpPr>
        <p:spPr>
          <a:xfrm>
            <a:off x="785813" y="1357313"/>
            <a:ext cx="8072437" cy="4500562"/>
          </a:xfrm>
        </p:spPr>
        <p:txBody>
          <a:bodyPr/>
          <a:lstStyle/>
          <a:p>
            <a:pPr eaLnBrk="1" hangingPunct="1">
              <a:spcBef>
                <a:spcPct val="0"/>
              </a:spcBef>
              <a:spcAft>
                <a:spcPts val="1200"/>
              </a:spcAft>
              <a:buFont typeface="Wingdings" pitchFamily="2" charset="2"/>
              <a:buNone/>
            </a:pPr>
            <a:r>
              <a:rPr lang="ja-JP" altLang="en-US" sz="2800" dirty="0" smtClean="0">
                <a:latin typeface="HGP創英角ｺﾞｼｯｸUB" pitchFamily="50" charset="-128"/>
                <a:ea typeface="HGP創英角ｺﾞｼｯｸUB" pitchFamily="50" charset="-128"/>
              </a:rPr>
              <a:t>・「隠される死」「忌避される死」</a:t>
            </a:r>
          </a:p>
          <a:p>
            <a:pPr eaLnBrk="1" hangingPunct="1">
              <a:spcBef>
                <a:spcPct val="0"/>
              </a:spcBef>
              <a:spcAft>
                <a:spcPts val="1200"/>
              </a:spcAft>
              <a:buFont typeface="Wingdings" pitchFamily="2" charset="2"/>
              <a:buNone/>
            </a:pPr>
            <a:r>
              <a:rPr lang="ja-JP" altLang="en-US" sz="2800" dirty="0" smtClean="0">
                <a:latin typeface="HGP創英角ｺﾞｼｯｸUB" pitchFamily="50" charset="-128"/>
                <a:ea typeface="HGP創英角ｺﾞｼｯｸUB" pitchFamily="50" charset="-128"/>
              </a:rPr>
              <a:t>・遺族が背負う「加害者意識」</a:t>
            </a:r>
          </a:p>
          <a:p>
            <a:pPr eaLnBrk="1" hangingPunct="1">
              <a:spcBef>
                <a:spcPct val="0"/>
              </a:spcBef>
              <a:spcAft>
                <a:spcPts val="1200"/>
              </a:spcAft>
              <a:buFont typeface="Wingdings" pitchFamily="2" charset="2"/>
              <a:buNone/>
            </a:pPr>
            <a:r>
              <a:rPr lang="ja-JP" altLang="en-US" sz="2800" dirty="0" smtClean="0">
                <a:latin typeface="HGP創英角ｺﾞｼｯｸUB" pitchFamily="50" charset="-128"/>
                <a:ea typeface="HGP創英角ｺﾞｼｯｸUB" pitchFamily="50" charset="-128"/>
              </a:rPr>
              <a:t>・あしなが育英会の合宿研修が扉を開けた</a:t>
            </a:r>
          </a:p>
          <a:p>
            <a:pPr eaLnBrk="1" hangingPunct="1">
              <a:spcBef>
                <a:spcPct val="0"/>
              </a:spcBef>
              <a:spcAft>
                <a:spcPts val="1200"/>
              </a:spcAft>
              <a:buFont typeface="Wingdings" pitchFamily="2" charset="2"/>
              <a:buNone/>
            </a:pPr>
            <a:r>
              <a:rPr lang="ja-JP" altLang="en-US" sz="2800" dirty="0" smtClean="0">
                <a:latin typeface="HGP創英角ｺﾞｼｯｸUB" pitchFamily="50" charset="-128"/>
                <a:ea typeface="HGP創英角ｺﾞｼｯｸUB" pitchFamily="50" charset="-128"/>
              </a:rPr>
              <a:t>・遺族としてのカミングアウト／公衆の前での訴え</a:t>
            </a:r>
          </a:p>
          <a:p>
            <a:pPr eaLnBrk="1" hangingPunct="1">
              <a:spcBef>
                <a:spcPct val="0"/>
              </a:spcBef>
              <a:spcAft>
                <a:spcPts val="1200"/>
              </a:spcAft>
              <a:buFont typeface="Wingdings" pitchFamily="2" charset="2"/>
              <a:buNone/>
            </a:pPr>
            <a:r>
              <a:rPr lang="ja-JP" altLang="en-US" sz="2800" dirty="0" smtClean="0">
                <a:solidFill>
                  <a:srgbClr val="3333CC"/>
                </a:solidFill>
                <a:latin typeface="HGP創英角ｺﾞｼｯｸUB" pitchFamily="50" charset="-128"/>
                <a:ea typeface="HGP創英角ｺﾞｼｯｸUB" pitchFamily="50" charset="-128"/>
              </a:rPr>
              <a:t>・</a:t>
            </a:r>
            <a:r>
              <a:rPr lang="ja-JP" altLang="en-US" sz="2800" u="sng" dirty="0" smtClean="0">
                <a:solidFill>
                  <a:srgbClr val="3333CC"/>
                </a:solidFill>
                <a:latin typeface="HGP創英角ｺﾞｼｯｸUB" pitchFamily="50" charset="-128"/>
                <a:ea typeface="HGP創英角ｺﾞｼｯｸUB" pitchFamily="50" charset="-128"/>
              </a:rPr>
              <a:t>「当事者」の登場／運動の立ち位置が定まる</a:t>
            </a:r>
          </a:p>
          <a:p>
            <a:pPr eaLnBrk="1" hangingPunct="1">
              <a:spcBef>
                <a:spcPct val="0"/>
              </a:spcBef>
              <a:spcAft>
                <a:spcPts val="1200"/>
              </a:spcAft>
              <a:buFont typeface="Wingdings" pitchFamily="2" charset="2"/>
              <a:buNone/>
            </a:pPr>
            <a:r>
              <a:rPr lang="ja-JP" altLang="en-US" sz="2800" dirty="0" smtClean="0">
                <a:latin typeface="HGP創英角ｺﾞｼｯｸUB" pitchFamily="50" charset="-128"/>
                <a:ea typeface="HGP創英角ｺﾞｼｯｸUB" pitchFamily="50" charset="-128"/>
              </a:rPr>
              <a:t>・個々の努力をつなぐ連携型ＮＰＯ</a:t>
            </a:r>
          </a:p>
          <a:p>
            <a:pPr eaLnBrk="1" hangingPunct="1">
              <a:spcBef>
                <a:spcPct val="0"/>
              </a:spcBef>
              <a:spcAft>
                <a:spcPts val="1200"/>
              </a:spcAft>
              <a:buFont typeface="Wingdings" pitchFamily="2" charset="2"/>
              <a:buNone/>
            </a:pPr>
            <a:r>
              <a:rPr lang="ja-JP" altLang="en-US" sz="2800" dirty="0" smtClean="0">
                <a:latin typeface="HGP創英角ｺﾞｼｯｸUB" pitchFamily="50" charset="-128"/>
                <a:ea typeface="HGP創英角ｺﾞｼｯｸUB" pitchFamily="50" charset="-128"/>
              </a:rPr>
              <a:t>・</a:t>
            </a:r>
            <a:r>
              <a:rPr lang="ja-JP" altLang="en-US" sz="2800" u="sng" dirty="0" smtClean="0">
                <a:solidFill>
                  <a:srgbClr val="990033"/>
                </a:solidFill>
                <a:latin typeface="HGP創英角ｺﾞｼｯｸUB" pitchFamily="50" charset="-128"/>
                <a:ea typeface="HGP創英角ｺﾞｼｯｸUB" pitchFamily="50" charset="-128"/>
              </a:rPr>
              <a:t>自殺は社会的に防げる死</a:t>
            </a:r>
            <a:r>
              <a:rPr lang="ja-JP" altLang="en-US" sz="2400" u="sng" dirty="0" smtClean="0">
                <a:solidFill>
                  <a:srgbClr val="990033"/>
                </a:solidFill>
                <a:latin typeface="HGP創英角ｺﾞｼｯｸUB" pitchFamily="50" charset="-128"/>
                <a:ea typeface="HGP創英角ｺﾞｼｯｸUB" pitchFamily="50" charset="-128"/>
              </a:rPr>
              <a:t>（</a:t>
            </a:r>
            <a:r>
              <a:rPr lang="en-US" altLang="ja-JP" sz="2400" u="sng" dirty="0" smtClean="0">
                <a:solidFill>
                  <a:srgbClr val="990033"/>
                </a:solidFill>
                <a:latin typeface="HGP創英角ｺﾞｼｯｸUB" pitchFamily="50" charset="-128"/>
                <a:ea typeface="HGP創英角ｺﾞｼｯｸUB" pitchFamily="50" charset="-128"/>
              </a:rPr>
              <a:t>avoidable</a:t>
            </a:r>
            <a:r>
              <a:rPr lang="ja-JP" altLang="en-US" sz="2400" u="sng" dirty="0" smtClean="0">
                <a:solidFill>
                  <a:srgbClr val="990033"/>
                </a:solidFill>
                <a:latin typeface="HGP創英角ｺﾞｼｯｸUB" pitchFamily="50" charset="-128"/>
                <a:ea typeface="HGP創英角ｺﾞｼｯｸUB" pitchFamily="50" charset="-128"/>
              </a:rPr>
              <a:t> ｄｅａｔｈ：</a:t>
            </a:r>
            <a:r>
              <a:rPr lang="en-US" altLang="ja-JP" sz="2400" u="sng" dirty="0" smtClean="0">
                <a:solidFill>
                  <a:srgbClr val="990033"/>
                </a:solidFill>
                <a:latin typeface="HGP創英角ｺﾞｼｯｸUB" pitchFamily="50" charset="-128"/>
                <a:ea typeface="HGP創英角ｺﾞｼｯｸUB" pitchFamily="50" charset="-128"/>
              </a:rPr>
              <a:t>WHO</a:t>
            </a:r>
            <a:r>
              <a:rPr lang="ja-JP" altLang="en-US" sz="2400" u="sng" dirty="0" smtClean="0">
                <a:solidFill>
                  <a:srgbClr val="990033"/>
                </a:solidFill>
                <a:latin typeface="HGP創英角ｺﾞｼｯｸUB" pitchFamily="50" charset="-128"/>
                <a:ea typeface="HGP創英角ｺﾞｼｯｸUB" pitchFamily="50" charset="-128"/>
              </a:rPr>
              <a:t>）</a:t>
            </a:r>
          </a:p>
          <a:p>
            <a:pPr eaLnBrk="1" hangingPunct="1">
              <a:spcBef>
                <a:spcPct val="0"/>
              </a:spcBef>
              <a:spcAft>
                <a:spcPts val="1200"/>
              </a:spcAft>
              <a:buFont typeface="Wingdings" pitchFamily="2" charset="2"/>
              <a:buNone/>
            </a:pPr>
            <a:r>
              <a:rPr lang="ja-JP" altLang="en-US" sz="2800" dirty="0" smtClean="0">
                <a:latin typeface="HGP創英角ｺﾞｼｯｸUB" pitchFamily="50" charset="-128"/>
                <a:ea typeface="HGP創英角ｺﾞｼｯｸUB" pitchFamily="50" charset="-128"/>
              </a:rPr>
              <a:t>・誠実な政治家との連携</a:t>
            </a:r>
          </a:p>
          <a:p>
            <a:pPr eaLnBrk="1" hangingPunct="1">
              <a:spcBef>
                <a:spcPct val="0"/>
              </a:spcBef>
              <a:buFont typeface="Wingdings" pitchFamily="2" charset="2"/>
              <a:buNone/>
            </a:pPr>
            <a:endParaRPr lang="ja-JP" altLang="en-US" sz="2800" b="1" dirty="0" smtClean="0"/>
          </a:p>
          <a:p>
            <a:pPr eaLnBrk="1" hangingPunct="1">
              <a:spcBef>
                <a:spcPct val="0"/>
              </a:spcBef>
              <a:buFont typeface="Wingdings" pitchFamily="2" charset="2"/>
              <a:buNone/>
            </a:pPr>
            <a:endParaRPr lang="ja-JP" altLang="en-US" b="1" dirty="0" smtClean="0"/>
          </a:p>
        </p:txBody>
      </p:sp>
      <p:sp>
        <p:nvSpPr>
          <p:cNvPr id="21508" name="Line 4"/>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dirty="0"/>
          </a:p>
        </p:txBody>
      </p:sp>
      <p:sp>
        <p:nvSpPr>
          <p:cNvPr id="7174" name="タイトル 6"/>
          <p:cNvSpPr>
            <a:spLocks noGrp="1"/>
          </p:cNvSpPr>
          <p:nvPr>
            <p:ph type="title"/>
          </p:nvPr>
        </p:nvSpPr>
        <p:spPr>
          <a:xfrm>
            <a:off x="608013" y="632603"/>
            <a:ext cx="8229600" cy="689322"/>
          </a:xfrm>
        </p:spPr>
        <p:txBody>
          <a:bodyPr/>
          <a:lstStyle/>
          <a:p>
            <a:pPr>
              <a:defRPr/>
            </a:pPr>
            <a:r>
              <a:rPr lang="ja-JP" altLang="en-US" sz="4000" dirty="0" smtClean="0">
                <a:solidFill>
                  <a:srgbClr val="3333CC"/>
                </a:solidFill>
                <a:latin typeface="HGP創英角ｺﾞｼｯｸUB" pitchFamily="50" charset="-128"/>
                <a:ea typeface="HGP創英角ｺﾞｼｯｸUB" pitchFamily="50" charset="-128"/>
              </a:rPr>
              <a:t>自殺対策基本法制定までの歩み</a:t>
            </a:r>
          </a:p>
        </p:txBody>
      </p:sp>
      <p:pic>
        <p:nvPicPr>
          <p:cNvPr id="8" name="Picture 3" descr="ovaclogo"/>
          <p:cNvPicPr>
            <a:picLocks noChangeAspect="1" noChangeArrowheads="1"/>
          </p:cNvPicPr>
          <p:nvPr/>
        </p:nvPicPr>
        <p:blipFill>
          <a:blip r:embed="rId3" cstate="print"/>
          <a:srcRect/>
          <a:stretch>
            <a:fillRect/>
          </a:stretch>
        </p:blipFill>
        <p:spPr bwMode="auto">
          <a:xfrm>
            <a:off x="6289700" y="6180138"/>
            <a:ext cx="1854200" cy="557212"/>
          </a:xfrm>
          <a:prstGeom prst="rect">
            <a:avLst/>
          </a:prstGeom>
          <a:noFill/>
          <a:ln w="9525">
            <a:noFill/>
            <a:miter lim="800000"/>
            <a:headEnd/>
            <a:tailEnd/>
          </a:ln>
        </p:spPr>
      </p:pic>
      <p:pic>
        <p:nvPicPr>
          <p:cNvPr id="9" name="Picture 2" descr="特定非営利活動法人 日本NPOセンター">
            <a:hlinkClick r:id="rId4"/>
          </p:cNvPr>
          <p:cNvPicPr>
            <a:picLocks noChangeAspect="1" noChangeArrowheads="1"/>
          </p:cNvPicPr>
          <p:nvPr/>
        </p:nvPicPr>
        <p:blipFill>
          <a:blip r:embed="rId5" cstate="print"/>
          <a:srcRect/>
          <a:stretch>
            <a:fillRect/>
          </a:stretch>
        </p:blipFill>
        <p:spPr bwMode="auto">
          <a:xfrm>
            <a:off x="3962396" y="6227374"/>
            <a:ext cx="2038350" cy="476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507">
                                            <p:txEl>
                                              <p:pRg st="4" end="4"/>
                                            </p:txEl>
                                          </p:spTgt>
                                        </p:tgtEl>
                                        <p:attrNameLst>
                                          <p:attrName>style.visibility</p:attrName>
                                        </p:attrNameLst>
                                      </p:cBhvr>
                                      <p:to>
                                        <p:strVal val="visible"/>
                                      </p:to>
                                    </p:set>
                                    <p:animEffect transition="in" filter="checkerboard(across)">
                                      <p:cBhvr>
                                        <p:cTn id="7" dur="500"/>
                                        <p:tgtEl>
                                          <p:spTgt spid="2150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507">
                                            <p:txEl>
                                              <p:pRg st="5" end="5"/>
                                            </p:txEl>
                                          </p:spTgt>
                                        </p:tgtEl>
                                        <p:attrNameLst>
                                          <p:attrName>style.visibility</p:attrName>
                                        </p:attrNameLst>
                                      </p:cBhvr>
                                      <p:to>
                                        <p:strVal val="visible"/>
                                      </p:to>
                                    </p:set>
                                    <p:animEffect transition="in" filter="checkerboard(across)">
                                      <p:cBhvr>
                                        <p:cTn id="12" dur="500"/>
                                        <p:tgtEl>
                                          <p:spTgt spid="21507">
                                            <p:txEl>
                                              <p:pRg st="5" end="5"/>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1507">
                                            <p:txEl>
                                              <p:pRg st="6" end="6"/>
                                            </p:txEl>
                                          </p:spTgt>
                                        </p:tgtEl>
                                        <p:attrNameLst>
                                          <p:attrName>style.visibility</p:attrName>
                                        </p:attrNameLst>
                                      </p:cBhvr>
                                      <p:to>
                                        <p:strVal val="visible"/>
                                      </p:to>
                                    </p:set>
                                    <p:animEffect transition="in" filter="checkerboard(across)">
                                      <p:cBhvr>
                                        <p:cTn id="15" dur="500"/>
                                        <p:tgtEl>
                                          <p:spTgt spid="21507">
                                            <p:txEl>
                                              <p:pRg st="6" end="6"/>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1507">
                                            <p:txEl>
                                              <p:pRg st="7" end="7"/>
                                            </p:txEl>
                                          </p:spTgt>
                                        </p:tgtEl>
                                        <p:attrNameLst>
                                          <p:attrName>style.visibility</p:attrName>
                                        </p:attrNameLst>
                                      </p:cBhvr>
                                      <p:to>
                                        <p:strVal val="visible"/>
                                      </p:to>
                                    </p:set>
                                    <p:animEffect transition="in" filter="checkerboard(across)">
                                      <p:cBhvr>
                                        <p:cTn id="18" dur="500"/>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dirty="0"/>
          </a:p>
        </p:txBody>
      </p:sp>
      <p:sp>
        <p:nvSpPr>
          <p:cNvPr id="3080" name="AutoShape 8" descr="data:image/jpeg;base64,/9j/4AAQSkZJRgABAQAAAQABAAD/2wBDAAkGBwgHBgkIBwgKCgkLDRYPDQwMDRsUFRAWIB0iIiAdHx8kKDQsJCYxJx8fLT0tMTU3Ojo6Iys/RD84QzQ5Ojf/2wBDAQoKCg0MDRoPDxo3JR8lNzc3Nzc3Nzc3Nzc3Nzc3Nzc3Nzc3Nzc3Nzc3Nzc3Nzc3Nzc3Nzc3Nzc3Nzc3Nzc3Nzf/wAARCACgAKIDASIAAhEBAxEB/8QAHAAAAQUBAQEAAAAAAAAAAAAABAABAgMFBgcI/8QANhAAAQMCBAMGBQMEAwEAAAAAAQACAwQRBRIhMQYyQRMiUWFxkQcUQoGhI1LBFTOx0YKy4fD/xAAaAQACAwEBAAAAAAAAAAAAAAABAgADBAUG/8QAJhEAAwABAwQCAwADAAAAAAAAAAECEQMhMQQSMkETIiMkQjNRYf/aAAwDAQACEQMRAD8A8NThMnCKIOEw3TpNFyrPaAT6Kaa2idaVyKTdyoZ25RLuVCu3KXqfRJJDZQU/pUVmfocVtVNkMr2lzI3ua3ctaTZdr8PuBKjiaOetla75OE5bAkdo7/S9Pw3g+jhMUDo3RnQAs0A9lnvWUvBdGk6WT54tpdMvb/iD8PKWOLt6KNr3HR0jBleD5gaO9rrxrEaGbD6gwVDS124PRw8QmjUVCVDkFSSSViELmbKL91OPYqD+ZbLX0QnsIpdwrqnlKqptwrqkd1dTRX4CmvMzjuUk53KS4rZoIJwmThUoI/RJu6fomburFyiMuCSXRPbW61ytxSTuVCu3KLdyoV25SdV6BI/0qdJCampip22DpXtYD5k2/lQGy1+EKeOq4mwuKVzmM+Za4loue7rYD7LJew632Pozg+jZg2CwUVLGcrAQR469VpzSSG7mRAHpZcnjPFVVgo7KlwuWsc4ZnGG5I166GyEq+KMVdgMWJwUbw+Z5a2B9w8WNtlgabN84wdJiE1RJC/5loDjsCLhcZ8UOGIqvh018cTWT0kZeXNF9BuPb+EZg3EON4g5sWI4RLHCSA55AsB46ElF41JK6iqcMq2ulhq4nRBoOU5T9V/EeGqEPsrcXUnvS7T52KSnOzs5XsDg4NJbcbGygFvW5iLo+UqDt1NnIVB26234oVchNNuFfUcqppeYK6p5CuppL9dlFeZnHcpJjuUlw2aCKcJk4VSCS6Jm7p+iTN1YuURlhUuoCiVPqtkoQk/lQruYot/KhHcxSdV6JI42Whw7VtoccoKqQgMjqGlxJsAL6m/os7omWS1kdbPJ9SPnJaYDG10cTQAS2+fwKxsYxOkp20tA8sFaXlzYMpN77/a+5usTgfH2YjwjRxdoRV036Dhc3u3lJ9W29lRi9RKzEWmab9XLbu4e5x9A+9gFgc4bTOhF5WUdBVV88LGGnHZHrG0b/AH6p8XxKmoMAlxLEHMvExzmA2uZCO7bzWbQVUrS2Kpae1k2OwsFn/EPs67guofGbCCdgYQOYg6/i/skmc0kwXbSyjxcpBJ26QXRXJgL2cirdurGcqrdzLbqL6oSeQum3CtqOUqqm3CtqeQrq6S/XZRXmZx3KSY7lJcF8mkinCZOFUgj9E7N03ROzdWrlEZapfUFEqY3W2SslJyoR25RcnKhDuqur5QZF0UVLomWSxzU4fxypwPEY6qlPdBAkjOz2+H+l6JjHHs8E8YbSERyxtlYcwIc06iy8tpaSoq35aeF8hG+UaD1PRaeLVdY+no6GpEWWljyMexpzW8CetlTcKh5vtN7EeMKzEJ/mJQIoho1jdymm4jqsWgZRE9jRM17Np1eTe5PuuWhglebPa/LboVsUkDYWj9SEOI3c/wDhD40iVqNmTieGS0Ts9i6nPK/w8j5oBdrSZA+xkEoO92afa6ExPAYaiTPh+SJ53jcbNPp4eisTEOdaLMVR5kZUUs1I8xVDCx4/KDPMuhqPMrAi5C6bcK2pPdKqptwrKnlK6kf4GUPzM07pJHdJcB8mkZOEycKtchF0UmbqKkzdWz5IBaVMcygpjdbp5EJSDuoQ7lGSciDdzH1VXV8oMC+m60cEwz+ozO7RxbDHq8jc+QWd0suuwSF0NG1o0O59VirkYvbCYohDC3s4m7Nb/Pihn07XOu8X8lozvDG76lDgXbruUAALqXfKDl8E0cDAMxbYDqtENDdXn0A6qFSxrYzNIMp+lg/ygEHNQYgBGLeASFe6+W132ve+3ghiSTc7lQo4ZavFGU1O0ulme2ONt93FAgZiLRXUhc62dm/l4rlnf3CPNdlPgOMUkGIVLoYuxw9wZU2ma69xe7f3CxBuNgR6Lk6tgbUktGjtfRW6V5WA1LXJZTbhTquUqEGllKpPcXfT/AzM/IzzukkkvPtmgZJJJIgkuilHuoFTj3Vs+SAywqY3CgVPqFvkQm/kQbuY+qMfyIN3MfVV9X6JBdRsz1DL8rTmd6BdrRN7OlaXb5blchhjS6oDB9RAPuukrqxkcRYzc6LC+RmIymeodblabBX3tqhaJtog93XX3Vpf3ggQtZ+92vgEJWyl7yPDfzKvfIGsLgdtB6rPlcLHxQIWQ0tRLTTVMcErqeL+5K1hLWep2Cv4SpZqrHZJYm5vl45JnHws0htvPMW+xW1wfxbVcOwvpg3taWeS5j05iAOu99rLpMDw/DKamxXFsPa6H+ohnZUsbLNiAuXZfAXN+ltlTqXjKZo0tPOKTMGmjfHUUMNdE2WnFI6V0Dr98tFrvHnYArkeKYWGvkqYqaKmZJleIYdGR3AuAOgvr916VRU9RJDURzHs3zAsEj7EsYVhcZGiz1GFU7KeZzmteakxDtIi0ABjD0BAN/G5VfT21Zo10qnJ59B0Uqk90qMOwSqOX7L1WfwM5P8AQEkkkuCaAvD20b6jJXvfHE9pAkZqWO6EjqPJaQ4SxqSpZBR0L6vtL5JKbvsdYX36feyyaGoNJW09S1jHuhkbIGPF2uym9iPDRer4LxLPVYZBHSVlHS5gZq+RsOVzQXHQEGxd06bX6WVd05HiO58nnVfwxj1CHuq8Fr4mMbmc/wCXcWtHiSBYLJj3XutLxhHheI9hJV1XZloe1tZlDi07OFuhR+KUPCvG0LmVVNHDWEXZWUwDXtPn+4eRQjXxX2Q1aP8Ao+fypn6V6BiPwix+Aufh9TQ18Y5cshjef+J09iuMxTCcRwmURYpQ1FI8G1pYyAfQ7H7Lp6WtF8MoqHPIK7kQh5z6ow2LNCCg3DvH1Q6v0CAvDHZKu4/aVoG89SG3Jtv/ACs7DR+u5x2aw3K2sMjAzzv6rCxgmV+TLF1AufJVtJdcD3Vecve956lQmm7KMkHUqAB8RxDs5hBGAWNGrvNDitjOrnfhUyZHuJebHxCHdDr3C53qEAls9bK+RpjeWtae7YrtOHeN5aOOKCQN7Its4kX16rg3xlovZWUsmV9iOvglqVXI8054PcqfEKKXDXYiXNfFlubHw8lweJQikggxStHZ/wBRvUQgG4c0uIb6aALm3mWKCOWN7209QXWaHHQg6gjbwP3XUswqsxbhzKZXy1VG3tadrX69loHtHsDbrZUyuysl1V3zg4tuj3DzKjUHuomdpLjq0OAuWvZkf7bH7ISc6EHovQRqqunbRha+wKkmSXJLh1oYTiTqKVgkGenbK2V0fiW7fnos5OEuM7BTwd3h7cGxUDFMXrpH1ocHuGYANsbgALuIeIuFQ1raN0OY2ccumq8NUmnMdTf1SfD3PGS35v8Ah9F4fiTJXiSF4LTsCbrpIa8TRCOeNr2HdrhmHsV8yYfjmJYc5po6uRjR9DjdvsV2OE/EiriLW10Qd4uZ/pS+ltcbjTqyz1TFODOEsVY+arwqGNzQXukp3GJ23XKRdeDTYbhE0jn00s8UbnEsDnA6dPwvQsX4/o5+Gq8UtQ0VLoixjbjMC7Tb7ryds9rAEgDQeSkd/wDTK9Rr0aDaanbIY6NryXENzPduOuiNlc2OMRM2GiBoZLRA6lzrkny/+Cm95KsKiReBr4IKd5eTfZWSP0Q8jlCFJ3Uw4gWVQaZHHwT6A5W6AIEJOdm3VABbJcdFeLkbWCZjBJJvZrRqoQ3qMRP4IqAXB0zMQBsdw0saAfvb8I/h7H24UztXu/tBxA6nTZchI98ZMd3NsbWBVTnuJu4kpHGSxXhGrXzNq8kpFn5QNvcICc6FPFJ+mGnVRmOi6WhtoMofkDJJJLDksEnCZOFEQSlHuop2bp58kQtO6uaqDur2LfpPNMrZKQAsIOyDdcEi+iNfyFBEXfYdTZV9XKymGGa0f6dKy45gGj+VNx6lVvdmDQNgbBPM6wAWEJRM89GkqnMHaG4VxPh7FUOBJs0ElAJYLMblbqT1TBoGp3VfZyftcp5XhtjooQaR+azGbomliabADRhzE+J/8QclowAy+Z256rTpmtjw1rtnuuVHvsQBq2te8u67XQZGqLebtKEO626+lMqcCy2yyLRPKe6mZomkKdtLTwieypJJJc8cSdMkiiDp27qKcbplyQsduiGIZERrdoP7MRk38pQbtH380W/lKDdzfdL1nokGhRxVMtOZIo87WEg2I/xfzHumqI6tgDpaaZjSCQXRkAjyK1OGIfl2SYjMx4Y02heBcBwBubdRsijgcjp3fNtmc3q6abLfS9yN1jUNrIHaT3MF0FZDAyofDaCTlc4ix/Kp+YleQxgAJ/aLlbjflpjT0tLTtyNf3ybvzk6DS+ljfTzWnT07DI0yxtjLDlLW2u8t00BI/J6IqMgeokcrHQ4hOSI45HWNjrZXR4FikhcW0znBvM4OBt+fJd214jjLadkLdh+oHPOniGgf9irqRsLaSpM7mZ73yxAxk7Xt7ncp/iE+ZnmuIUM+H1ToJ7HQEOabhwKrFRIQGFxyjouvxGngxiWOOOrDAyMNY0uHeIFtjquUr6V9HiM1PKLPjdYi6CnFItmu5DO5EKd0U/kQp3WrqnwCSbVF6cHRM4qmq+g2NyCSSSyjH//Z"/>
          <p:cNvSpPr>
            <a:spLocks noChangeAspect="1" noChangeArrowheads="1"/>
          </p:cNvSpPr>
          <p:nvPr/>
        </p:nvSpPr>
        <p:spPr bwMode="auto">
          <a:xfrm>
            <a:off x="63500" y="-514350"/>
            <a:ext cx="1066800" cy="1047750"/>
          </a:xfrm>
          <a:prstGeom prst="rect">
            <a:avLst/>
          </a:prstGeom>
          <a:noFill/>
        </p:spPr>
        <p:txBody>
          <a:bodyPr vert="horz" wrap="square" lIns="91440" tIns="45720" rIns="91440" bIns="45720" numCol="1" anchor="t" anchorCtr="0" compatLnSpc="1">
            <a:prstTxWarp prst="textNoShape">
              <a:avLst/>
            </a:prstTxWarp>
          </a:bodyPr>
          <a:lstStyle/>
          <a:p>
            <a:endParaRPr lang="ja-JP" altLang="en-US" dirty="0"/>
          </a:p>
        </p:txBody>
      </p:sp>
      <p:sp>
        <p:nvSpPr>
          <p:cNvPr id="3082" name="AutoShape 10" descr="data:image/jpeg;base64,/9j/4AAQSkZJRgABAQAAAQABAAD/2wBDAAkGBwgHBgkIBwgKCgkLDRYPDQwMDRsUFRAWIB0iIiAdHx8kKDQsJCYxJx8fLT0tMTU3Ojo6Iys/RD84QzQ5Ojf/2wBDAQoKCg0MDRoPDxo3JR8lNzc3Nzc3Nzc3Nzc3Nzc3Nzc3Nzc3Nzc3Nzc3Nzc3Nzc3Nzc3Nzc3Nzc3Nzc3Nzc3Nzf/wAARCACgAKIDASIAAhEBAxEB/8QAHAAAAQUBAQEAAAAAAAAAAAAABAABAgMFBgcI/8QANhAAAQMCBAMGBQMEAwEAAAAAAQACAwQRBRIhMQYyQRMiUWFxkQcUQoGhI1LBFTOx0YKy4fD/xAAaAQACAwEBAAAAAAAAAAAAAAABAgADBAUG/8QAJhEAAwABAwQCAwADAAAAAAAAAAECEQMhMQQSMkETIiMkQjNRYf/aAAwDAQACEQMRAD8A8NThMnCKIOEw3TpNFyrPaAT6Kaa2idaVyKTdyoZ25RLuVCu3KXqfRJJDZQU/pUVmfocVtVNkMr2lzI3ua3ctaTZdr8PuBKjiaOetla75OE5bAkdo7/S9Pw3g+jhMUDo3RnQAs0A9lnvWUvBdGk6WT54tpdMvb/iD8PKWOLt6KNr3HR0jBleD5gaO9rrxrEaGbD6gwVDS124PRw8QmjUVCVDkFSSSViELmbKL91OPYqD+ZbLX0QnsIpdwrqnlKqptwrqkd1dTRX4CmvMzjuUk53KS4rZoIJwmThUoI/RJu6fomburFyiMuCSXRPbW61ytxSTuVCu3KLdyoV25SdV6BI/0qdJCampip22DpXtYD5k2/lQGy1+EKeOq4mwuKVzmM+Za4loue7rYD7LJew632Pozg+jZg2CwUVLGcrAQR469VpzSSG7mRAHpZcnjPFVVgo7KlwuWsc4ZnGG5I166GyEq+KMVdgMWJwUbw+Z5a2B9w8WNtlgabN84wdJiE1RJC/5loDjsCLhcZ8UOGIqvh018cTWT0kZeXNF9BuPb+EZg3EON4g5sWI4RLHCSA55AsB46ElF41JK6iqcMq2ulhq4nRBoOU5T9V/EeGqEPsrcXUnvS7T52KSnOzs5XsDg4NJbcbGygFvW5iLo+UqDt1NnIVB26234oVchNNuFfUcqppeYK6p5CuppL9dlFeZnHcpJjuUlw2aCKcJk4VSCS6Jm7p+iTN1YuURlhUuoCiVPqtkoQk/lQruYot/KhHcxSdV6JI42Whw7VtoccoKqQgMjqGlxJsAL6m/os7omWS1kdbPJ9SPnJaYDG10cTQAS2+fwKxsYxOkp20tA8sFaXlzYMpN77/a+5usTgfH2YjwjRxdoRV036Dhc3u3lJ9W29lRi9RKzEWmab9XLbu4e5x9A+9gFgc4bTOhF5WUdBVV88LGGnHZHrG0b/AH6p8XxKmoMAlxLEHMvExzmA2uZCO7bzWbQVUrS2Kpae1k2OwsFn/EPs67guofGbCCdgYQOYg6/i/skmc0kwXbSyjxcpBJ26QXRXJgL2cirdurGcqrdzLbqL6oSeQum3CtqOUqqm3CtqeQrq6S/XZRXmZx3KSY7lJcF8mkinCZOFUgj9E7N03ROzdWrlEZapfUFEqY3W2SslJyoR25RcnKhDuqur5QZF0UVLomWSxzU4fxypwPEY6qlPdBAkjOz2+H+l6JjHHs8E8YbSERyxtlYcwIc06iy8tpaSoq35aeF8hG+UaD1PRaeLVdY+no6GpEWWljyMexpzW8CetlTcKh5vtN7EeMKzEJ/mJQIoho1jdymm4jqsWgZRE9jRM17Np1eTe5PuuWhglebPa/LboVsUkDYWj9SEOI3c/wDhD40iVqNmTieGS0Ts9i6nPK/w8j5oBdrSZA+xkEoO92afa6ExPAYaiTPh+SJ53jcbNPp4eisTEOdaLMVR5kZUUs1I8xVDCx4/KDPMuhqPMrAi5C6bcK2pPdKqptwrKnlK6kf4GUPzM07pJHdJcB8mkZOEycKtchF0UmbqKkzdWz5IBaVMcygpjdbp5EJSDuoQ7lGSciDdzH1VXV8oMC+m60cEwz+ozO7RxbDHq8jc+QWd0suuwSF0NG1o0O59VirkYvbCYohDC3s4m7Nb/Pihn07XOu8X8lozvDG76lDgXbruUAALqXfKDl8E0cDAMxbYDqtENDdXn0A6qFSxrYzNIMp+lg/ygEHNQYgBGLeASFe6+W132ve+3ghiSTc7lQo4ZavFGU1O0ulme2ONt93FAgZiLRXUhc62dm/l4rlnf3CPNdlPgOMUkGIVLoYuxw9wZU2ma69xe7f3CxBuNgR6Lk6tgbUktGjtfRW6V5WA1LXJZTbhTquUqEGllKpPcXfT/AzM/IzzukkkvPtmgZJJJIgkuilHuoFTj3Vs+SAywqY3CgVPqFvkQm/kQbuY+qMfyIN3MfVV9X6JBdRsz1DL8rTmd6BdrRN7OlaXb5blchhjS6oDB9RAPuukrqxkcRYzc6LC+RmIymeodblabBX3tqhaJtog93XX3Vpf3ggQtZ+92vgEJWyl7yPDfzKvfIGsLgdtB6rPlcLHxQIWQ0tRLTTVMcErqeL+5K1hLWep2Cv4SpZqrHZJYm5vl45JnHws0htvPMW+xW1wfxbVcOwvpg3taWeS5j05iAOu99rLpMDw/DKamxXFsPa6H+ohnZUsbLNiAuXZfAXN+ltlTqXjKZo0tPOKTMGmjfHUUMNdE2WnFI6V0Dr98tFrvHnYArkeKYWGvkqYqaKmZJleIYdGR3AuAOgvr916VRU9RJDURzHs3zAsEj7EsYVhcZGiz1GFU7KeZzmteakxDtIi0ABjD0BAN/G5VfT21Zo10qnJ59B0Uqk90qMOwSqOX7L1WfwM5P8AQEkkkuCaAvD20b6jJXvfHE9pAkZqWO6EjqPJaQ4SxqSpZBR0L6vtL5JKbvsdYX36feyyaGoNJW09S1jHuhkbIGPF2uym9iPDRer4LxLPVYZBHSVlHS5gZq+RsOVzQXHQEGxd06bX6WVd05HiO58nnVfwxj1CHuq8Fr4mMbmc/wCXcWtHiSBYLJj3XutLxhHheI9hJV1XZloe1tZlDi07OFuhR+KUPCvG0LmVVNHDWEXZWUwDXtPn+4eRQjXxX2Q1aP8Ao+fypn6V6BiPwix+Aufh9TQ18Y5cshjef+J09iuMxTCcRwmURYpQ1FI8G1pYyAfQ7H7Lp6WtF8MoqHPIK7kQh5z6ow2LNCCg3DvH1Q6v0CAvDHZKu4/aVoG89SG3Jtv/ACs7DR+u5x2aw3K2sMjAzzv6rCxgmV+TLF1AufJVtJdcD3Vecve956lQmm7KMkHUqAB8RxDs5hBGAWNGrvNDitjOrnfhUyZHuJebHxCHdDr3C53qEAls9bK+RpjeWtae7YrtOHeN5aOOKCQN7Its4kX16rg3xlovZWUsmV9iOvglqVXI8054PcqfEKKXDXYiXNfFlubHw8lweJQikggxStHZ/wBRvUQgG4c0uIb6aALm3mWKCOWN7209QXWaHHQg6gjbwP3XUswqsxbhzKZXy1VG3tadrX69loHtHsDbrZUyuysl1V3zg4tuj3DzKjUHuomdpLjq0OAuWvZkf7bH7ISc6EHovQRqqunbRha+wKkmSXJLh1oYTiTqKVgkGenbK2V0fiW7fnos5OEuM7BTwd3h7cGxUDFMXrpH1ocHuGYANsbgALuIeIuFQ1raN0OY2ccumq8NUmnMdTf1SfD3PGS35v8Ah9F4fiTJXiSF4LTsCbrpIa8TRCOeNr2HdrhmHsV8yYfjmJYc5po6uRjR9DjdvsV2OE/EiriLW10Qd4uZ/pS+ltcbjTqyz1TFODOEsVY+arwqGNzQXukp3GJ23XKRdeDTYbhE0jn00s8UbnEsDnA6dPwvQsX4/o5+Gq8UtQ0VLoixjbjMC7Tb7ryds9rAEgDQeSkd/wDTK9Rr0aDaanbIY6NryXENzPduOuiNlc2OMRM2GiBoZLRA6lzrkny/+Cm95KsKiReBr4IKd5eTfZWSP0Q8jlCFJ3Uw4gWVQaZHHwT6A5W6AIEJOdm3VABbJcdFeLkbWCZjBJJvZrRqoQ3qMRP4IqAXB0zMQBsdw0saAfvb8I/h7H24UztXu/tBxA6nTZchI98ZMd3NsbWBVTnuJu4kpHGSxXhGrXzNq8kpFn5QNvcICc6FPFJ+mGnVRmOi6WhtoMofkDJJJLDksEnCZOFEQSlHuop2bp58kQtO6uaqDur2LfpPNMrZKQAsIOyDdcEi+iNfyFBEXfYdTZV9XKymGGa0f6dKy45gGj+VNx6lVvdmDQNgbBPM6wAWEJRM89GkqnMHaG4VxPh7FUOBJs0ElAJYLMblbqT1TBoGp3VfZyftcp5XhtjooQaR+azGbomliabADRhzE+J/8QclowAy+Z256rTpmtjw1rtnuuVHvsQBq2te8u67XQZGqLebtKEO626+lMqcCy2yyLRPKe6mZomkKdtLTwieypJJJc8cSdMkiiDp27qKcbplyQsduiGIZERrdoP7MRk38pQbtH380W/lKDdzfdL1nokGhRxVMtOZIo87WEg2I/xfzHumqI6tgDpaaZjSCQXRkAjyK1OGIfl2SYjMx4Y02heBcBwBubdRsijgcjp3fNtmc3q6abLfS9yN1jUNrIHaT3MF0FZDAyofDaCTlc4ix/Kp+YleQxgAJ/aLlbjflpjT0tLTtyNf3ybvzk6DS+ljfTzWnT07DI0yxtjLDlLW2u8t00BI/J6IqMgeokcrHQ4hOSI45HWNjrZXR4FikhcW0znBvM4OBt+fJd214jjLadkLdh+oHPOniGgf9irqRsLaSpM7mZ73yxAxk7Xt7ncp/iE+ZnmuIUM+H1ToJ7HQEOabhwKrFRIQGFxyjouvxGngxiWOOOrDAyMNY0uHeIFtjquUr6V9HiM1PKLPjdYi6CnFItmu5DO5EKd0U/kQp3WrqnwCSbVF6cHRM4qmq+g2NyCSSSyjH//Z"/>
          <p:cNvSpPr>
            <a:spLocks noChangeAspect="1" noChangeArrowheads="1"/>
          </p:cNvSpPr>
          <p:nvPr/>
        </p:nvSpPr>
        <p:spPr bwMode="auto">
          <a:xfrm>
            <a:off x="63500" y="-514350"/>
            <a:ext cx="1066800" cy="1047750"/>
          </a:xfrm>
          <a:prstGeom prst="rect">
            <a:avLst/>
          </a:prstGeom>
          <a:noFill/>
        </p:spPr>
        <p:txBody>
          <a:bodyPr vert="horz" wrap="square" lIns="91440" tIns="45720" rIns="91440" bIns="45720" numCol="1" anchor="t" anchorCtr="0" compatLnSpc="1">
            <a:prstTxWarp prst="textNoShape">
              <a:avLst/>
            </a:prstTxWarp>
          </a:bodyPr>
          <a:lstStyle/>
          <a:p>
            <a:endParaRPr lang="ja-JP" altLang="en-US" dirty="0"/>
          </a:p>
        </p:txBody>
      </p:sp>
      <p:pic>
        <p:nvPicPr>
          <p:cNvPr id="3088" name="Picture 16" descr="http://image.xinmin.cn/2011/09/29/20110929215101278714.jpg"/>
          <p:cNvPicPr>
            <a:picLocks noChangeAspect="1" noChangeArrowheads="1"/>
          </p:cNvPicPr>
          <p:nvPr/>
        </p:nvPicPr>
        <p:blipFill>
          <a:blip r:embed="rId3" cstate="print"/>
          <a:srcRect l="13628" t="3691" r="28770" b="40600"/>
          <a:stretch>
            <a:fillRect/>
          </a:stretch>
        </p:blipFill>
        <p:spPr bwMode="auto">
          <a:xfrm>
            <a:off x="6756194" y="541986"/>
            <a:ext cx="2191033" cy="2608075"/>
          </a:xfrm>
          <a:prstGeom prst="rect">
            <a:avLst/>
          </a:prstGeom>
          <a:noFill/>
        </p:spPr>
      </p:pic>
      <p:sp>
        <p:nvSpPr>
          <p:cNvPr id="11" name="テキスト ボックス 10"/>
          <p:cNvSpPr txBox="1"/>
          <p:nvPr/>
        </p:nvSpPr>
        <p:spPr>
          <a:xfrm>
            <a:off x="384960" y="980728"/>
            <a:ext cx="2787943" cy="523220"/>
          </a:xfrm>
          <a:prstGeom prst="rect">
            <a:avLst/>
          </a:prstGeom>
          <a:noFill/>
        </p:spPr>
        <p:txBody>
          <a:bodyPr wrap="none" rtlCol="0">
            <a:spAutoFit/>
          </a:bodyPr>
          <a:lstStyle/>
          <a:p>
            <a:pPr algn="l"/>
            <a:r>
              <a:rPr lang="ja-JP" altLang="en-US" sz="2800" dirty="0" smtClean="0">
                <a:solidFill>
                  <a:schemeClr val="tx1"/>
                </a:solidFill>
                <a:latin typeface="HGP創英角ﾎﾟｯﾌﾟ体" pitchFamily="50" charset="-128"/>
                <a:ea typeface="HGP創英角ﾎﾟｯﾌﾟ体" pitchFamily="50" charset="-128"/>
              </a:rPr>
              <a:t>早瀬　昇 </a:t>
            </a:r>
            <a:r>
              <a:rPr lang="ja-JP" altLang="en-US" sz="2000" dirty="0" smtClean="0">
                <a:solidFill>
                  <a:schemeClr val="tx1"/>
                </a:solidFill>
                <a:latin typeface="HGP創英角ﾎﾟｯﾌﾟ体" pitchFamily="50" charset="-128"/>
                <a:ea typeface="HGP創英角ﾎﾟｯﾌﾟ体" pitchFamily="50" charset="-128"/>
              </a:rPr>
              <a:t>と申します</a:t>
            </a:r>
            <a:endParaRPr kumimoji="1" lang="ja-JP" altLang="en-US" sz="2000" dirty="0">
              <a:solidFill>
                <a:schemeClr val="tx1"/>
              </a:solidFill>
              <a:latin typeface="HGP創英角ﾎﾟｯﾌﾟ体" pitchFamily="50" charset="-128"/>
              <a:ea typeface="HGP創英角ﾎﾟｯﾌﾟ体" pitchFamily="50" charset="-128"/>
            </a:endParaRPr>
          </a:p>
        </p:txBody>
      </p:sp>
      <p:sp>
        <p:nvSpPr>
          <p:cNvPr id="13" name="テキスト ボックス 12"/>
          <p:cNvSpPr txBox="1"/>
          <p:nvPr/>
        </p:nvSpPr>
        <p:spPr>
          <a:xfrm>
            <a:off x="318682" y="2276872"/>
            <a:ext cx="6125526" cy="1323439"/>
          </a:xfrm>
          <a:prstGeom prst="rect">
            <a:avLst/>
          </a:prstGeom>
          <a:noFill/>
        </p:spPr>
        <p:txBody>
          <a:bodyPr wrap="square" rtlCol="0">
            <a:spAutoFit/>
          </a:bodyPr>
          <a:lstStyle/>
          <a:p>
            <a:pPr algn="l"/>
            <a:r>
              <a:rPr lang="en-US" altLang="ja-JP" sz="2000" dirty="0" smtClean="0">
                <a:solidFill>
                  <a:schemeClr val="tx1"/>
                </a:solidFill>
                <a:latin typeface="HGP創英角ﾎﾟｯﾌﾟ体" pitchFamily="50" charset="-128"/>
                <a:ea typeface="HGP創英角ﾎﾟｯﾌﾟ体" pitchFamily="50" charset="-128"/>
              </a:rPr>
              <a:t>1973</a:t>
            </a:r>
            <a:r>
              <a:rPr lang="ja-JP" altLang="en-US" sz="2000" dirty="0" smtClean="0">
                <a:solidFill>
                  <a:schemeClr val="tx1"/>
                </a:solidFill>
                <a:latin typeface="HGP創英角ﾎﾟｯﾌﾟ体" pitchFamily="50" charset="-128"/>
                <a:ea typeface="HGP創英角ﾎﾟｯﾌﾟ体" pitchFamily="50" charset="-128"/>
              </a:rPr>
              <a:t>年、電子工学を学ぶ大学生になったのに、ひょんなことでボランティア活動に関わり、</a:t>
            </a:r>
            <a:r>
              <a:rPr lang="en-US" altLang="ja-JP" sz="2000" dirty="0" smtClean="0">
                <a:solidFill>
                  <a:schemeClr val="tx1"/>
                </a:solidFill>
                <a:latin typeface="HGP創英角ﾎﾟｯﾌﾟ体" pitchFamily="50" charset="-128"/>
                <a:ea typeface="HGP創英角ﾎﾟｯﾌﾟ体" pitchFamily="50" charset="-128"/>
              </a:rPr>
              <a:t>78</a:t>
            </a:r>
            <a:r>
              <a:rPr lang="ja-JP" altLang="en-US" sz="2000" dirty="0" smtClean="0">
                <a:solidFill>
                  <a:schemeClr val="tx1"/>
                </a:solidFill>
                <a:latin typeface="HGP創英角ﾎﾟｯﾌﾟ体" pitchFamily="50" charset="-128"/>
                <a:ea typeface="HGP創英角ﾎﾟｯﾌﾟ体" pitchFamily="50" charset="-128"/>
              </a:rPr>
              <a:t>年、大阪ボラ協に就職。</a:t>
            </a:r>
            <a:r>
              <a:rPr lang="en-US" altLang="ja-JP" sz="2000" dirty="0" smtClean="0">
                <a:solidFill>
                  <a:schemeClr val="tx1"/>
                </a:solidFill>
                <a:latin typeface="HGP創英角ﾎﾟｯﾌﾟ体" pitchFamily="50" charset="-128"/>
                <a:ea typeface="HGP創英角ﾎﾟｯﾌﾟ体" pitchFamily="50" charset="-128"/>
              </a:rPr>
              <a:t>1991</a:t>
            </a:r>
            <a:r>
              <a:rPr lang="ja-JP" altLang="en-US" sz="2000" dirty="0" smtClean="0">
                <a:solidFill>
                  <a:schemeClr val="tx1"/>
                </a:solidFill>
                <a:latin typeface="HGP創英角ﾎﾟｯﾌﾟ体" pitchFamily="50" charset="-128"/>
                <a:ea typeface="HGP創英角ﾎﾟｯﾌﾟ体" pitchFamily="50" charset="-128"/>
              </a:rPr>
              <a:t>年から事務局長を務め、</a:t>
            </a:r>
            <a:r>
              <a:rPr lang="en-US" altLang="ja-JP" sz="2000" dirty="0" smtClean="0">
                <a:solidFill>
                  <a:schemeClr val="tx1"/>
                </a:solidFill>
                <a:latin typeface="HGP創英角ﾎﾟｯﾌﾟ体" pitchFamily="50" charset="-128"/>
                <a:ea typeface="HGP創英角ﾎﾟｯﾌﾟ体" pitchFamily="50" charset="-128"/>
              </a:rPr>
              <a:t>2010</a:t>
            </a:r>
            <a:r>
              <a:rPr lang="ja-JP" altLang="en-US" sz="2000" dirty="0" smtClean="0">
                <a:solidFill>
                  <a:schemeClr val="tx1"/>
                </a:solidFill>
                <a:latin typeface="HGP創英角ﾎﾟｯﾌﾟ体" pitchFamily="50" charset="-128"/>
                <a:ea typeface="HGP創英角ﾎﾟｯﾌﾟ体" pitchFamily="50" charset="-128"/>
              </a:rPr>
              <a:t>年に退職。今はボランティアで常務理事を務めています。</a:t>
            </a:r>
            <a:endParaRPr kumimoji="1" lang="ja-JP" altLang="en-US" sz="2000" dirty="0">
              <a:solidFill>
                <a:schemeClr val="tx1"/>
              </a:solidFill>
              <a:latin typeface="HGP創英角ﾎﾟｯﾌﾟ体" pitchFamily="50" charset="-128"/>
              <a:ea typeface="HGP創英角ﾎﾟｯﾌﾟ体" pitchFamily="50" charset="-128"/>
            </a:endParaRPr>
          </a:p>
        </p:txBody>
      </p:sp>
      <p:sp>
        <p:nvSpPr>
          <p:cNvPr id="14" name="テキスト ボックス 13"/>
          <p:cNvSpPr txBox="1"/>
          <p:nvPr/>
        </p:nvSpPr>
        <p:spPr>
          <a:xfrm>
            <a:off x="5357131" y="548196"/>
            <a:ext cx="1364476" cy="707886"/>
          </a:xfrm>
          <a:prstGeom prst="rect">
            <a:avLst/>
          </a:prstGeom>
          <a:noFill/>
        </p:spPr>
        <p:txBody>
          <a:bodyPr wrap="none" rtlCol="0">
            <a:spAutoFit/>
          </a:bodyPr>
          <a:lstStyle/>
          <a:p>
            <a:pPr algn="l"/>
            <a:r>
              <a:rPr lang="ja-JP" altLang="en-US" sz="2000" dirty="0" smtClean="0">
                <a:solidFill>
                  <a:srgbClr val="006600"/>
                </a:solidFill>
                <a:latin typeface="HGP創英角ﾎﾟｯﾌﾟ体" pitchFamily="50" charset="-128"/>
                <a:ea typeface="HGP創英角ﾎﾟｯﾌﾟ体" pitchFamily="50" charset="-128"/>
              </a:rPr>
              <a:t>こんな人と</a:t>
            </a:r>
            <a:br>
              <a:rPr lang="ja-JP" altLang="en-US" sz="2000" dirty="0" smtClean="0">
                <a:solidFill>
                  <a:srgbClr val="006600"/>
                </a:solidFill>
                <a:latin typeface="HGP創英角ﾎﾟｯﾌﾟ体" pitchFamily="50" charset="-128"/>
                <a:ea typeface="HGP創英角ﾎﾟｯﾌﾟ体" pitchFamily="50" charset="-128"/>
              </a:rPr>
            </a:br>
            <a:r>
              <a:rPr lang="ja-JP" altLang="en-US" sz="2000" dirty="0" smtClean="0">
                <a:solidFill>
                  <a:srgbClr val="006600"/>
                </a:solidFill>
                <a:latin typeface="HGP創英角ﾎﾟｯﾌﾟ体" pitchFamily="50" charset="-128"/>
                <a:ea typeface="HGP創英角ﾎﾟｯﾌﾟ体" pitchFamily="50" charset="-128"/>
              </a:rPr>
              <a:t>同学年⇒</a:t>
            </a:r>
            <a:endParaRPr kumimoji="1" lang="ja-JP" altLang="en-US" sz="2000" dirty="0">
              <a:solidFill>
                <a:srgbClr val="006600"/>
              </a:solidFill>
              <a:latin typeface="HGP創英角ﾎﾟｯﾌﾟ体" pitchFamily="50" charset="-128"/>
              <a:ea typeface="HGP創英角ﾎﾟｯﾌﾟ体" pitchFamily="50" charset="-128"/>
            </a:endParaRPr>
          </a:p>
        </p:txBody>
      </p:sp>
      <p:sp>
        <p:nvSpPr>
          <p:cNvPr id="15" name="テキスト ボックス 14"/>
          <p:cNvSpPr txBox="1"/>
          <p:nvPr/>
        </p:nvSpPr>
        <p:spPr>
          <a:xfrm>
            <a:off x="252610" y="544257"/>
            <a:ext cx="1587294" cy="400110"/>
          </a:xfrm>
          <a:prstGeom prst="rect">
            <a:avLst/>
          </a:prstGeom>
          <a:noFill/>
        </p:spPr>
        <p:txBody>
          <a:bodyPr wrap="none" rtlCol="0">
            <a:spAutoFit/>
          </a:bodyPr>
          <a:lstStyle/>
          <a:p>
            <a:pPr algn="l"/>
            <a:r>
              <a:rPr lang="ja-JP" altLang="en-US" sz="1800" dirty="0" smtClean="0">
                <a:solidFill>
                  <a:srgbClr val="0033CC"/>
                </a:solidFill>
                <a:latin typeface="HGP創英角ﾎﾟｯﾌﾟ体" pitchFamily="50" charset="-128"/>
                <a:ea typeface="HGP創英角ﾎﾟｯﾌﾟ体" pitchFamily="50" charset="-128"/>
              </a:rPr>
              <a:t>本日の</a:t>
            </a:r>
            <a:r>
              <a:rPr lang="ja-JP" altLang="en-US" sz="2000" dirty="0" smtClean="0">
                <a:solidFill>
                  <a:srgbClr val="0033CC"/>
                </a:solidFill>
                <a:latin typeface="HGP創英角ﾎﾟｯﾌﾟ体" pitchFamily="50" charset="-128"/>
                <a:ea typeface="HGP創英角ﾎﾟｯﾌﾟ体" pitchFamily="50" charset="-128"/>
              </a:rPr>
              <a:t>話し手</a:t>
            </a:r>
            <a:endParaRPr kumimoji="1" lang="ja-JP" altLang="en-US" sz="2000" dirty="0">
              <a:solidFill>
                <a:srgbClr val="0033CC"/>
              </a:solidFill>
              <a:latin typeface="HGP創英角ﾎﾟｯﾌﾟ体" pitchFamily="50" charset="-128"/>
              <a:ea typeface="HGP創英角ﾎﾟｯﾌﾟ体" pitchFamily="50" charset="-128"/>
            </a:endParaRPr>
          </a:p>
        </p:txBody>
      </p:sp>
      <p:sp>
        <p:nvSpPr>
          <p:cNvPr id="16" name="テキスト ボックス 15"/>
          <p:cNvSpPr txBox="1"/>
          <p:nvPr/>
        </p:nvSpPr>
        <p:spPr>
          <a:xfrm>
            <a:off x="310472" y="1484784"/>
            <a:ext cx="6133736" cy="701731"/>
          </a:xfrm>
          <a:prstGeom prst="rect">
            <a:avLst/>
          </a:prstGeom>
          <a:noFill/>
        </p:spPr>
        <p:txBody>
          <a:bodyPr wrap="square" rtlCol="0">
            <a:spAutoFit/>
          </a:bodyPr>
          <a:lstStyle/>
          <a:p>
            <a:pPr algn="l"/>
            <a:r>
              <a:rPr lang="en-US" altLang="ja-JP" sz="2000" dirty="0" smtClean="0">
                <a:solidFill>
                  <a:schemeClr val="tx1"/>
                </a:solidFill>
                <a:latin typeface="HGP創英角ﾎﾟｯﾌﾟ体" pitchFamily="50" charset="-128"/>
                <a:ea typeface="HGP創英角ﾎﾟｯﾌﾟ体" pitchFamily="50" charset="-128"/>
              </a:rPr>
              <a:t>1965</a:t>
            </a:r>
            <a:r>
              <a:rPr lang="ja-JP" altLang="en-US" sz="2000" dirty="0" smtClean="0">
                <a:solidFill>
                  <a:schemeClr val="tx1"/>
                </a:solidFill>
                <a:latin typeface="HGP創英角ﾎﾟｯﾌﾟ体" pitchFamily="50" charset="-128"/>
                <a:ea typeface="HGP創英角ﾎﾟｯﾌﾟ体" pitchFamily="50" charset="-128"/>
              </a:rPr>
              <a:t>年にできた民間の市民活動推進組織 </a:t>
            </a:r>
            <a:r>
              <a:rPr lang="ja-JP" altLang="en-US" sz="2000" dirty="0" smtClean="0">
                <a:solidFill>
                  <a:srgbClr val="C00000"/>
                </a:solidFill>
                <a:latin typeface="HGP創英角ﾎﾟｯﾌﾟ体" pitchFamily="50" charset="-128"/>
                <a:ea typeface="HGP創英角ﾎﾟｯﾌﾟ体" pitchFamily="50" charset="-128"/>
              </a:rPr>
              <a:t>大阪ボランティア協会</a:t>
            </a:r>
            <a:r>
              <a:rPr lang="ja-JP" altLang="en-US" sz="2000" dirty="0" smtClean="0">
                <a:solidFill>
                  <a:schemeClr val="tx1"/>
                </a:solidFill>
                <a:latin typeface="HGP創英角ﾎﾟｯﾌﾟ体" pitchFamily="50" charset="-128"/>
                <a:ea typeface="HGP創英角ﾎﾟｯﾌﾟ体" pitchFamily="50" charset="-128"/>
              </a:rPr>
              <a:t>（大阪ボラ協）で活動してきました</a:t>
            </a:r>
            <a:r>
              <a:rPr lang="ja-JP" altLang="en-US" sz="2400" dirty="0" smtClean="0">
                <a:solidFill>
                  <a:schemeClr val="tx1"/>
                </a:solidFill>
                <a:latin typeface="HGP創英角ﾎﾟｯﾌﾟ体" pitchFamily="50" charset="-128"/>
                <a:ea typeface="HGP創英角ﾎﾟｯﾌﾟ体" pitchFamily="50" charset="-128"/>
              </a:rPr>
              <a:t>。</a:t>
            </a:r>
            <a:endParaRPr kumimoji="1" lang="ja-JP" altLang="en-US" sz="2400" dirty="0">
              <a:solidFill>
                <a:schemeClr val="tx1"/>
              </a:solidFill>
              <a:latin typeface="HGP創英角ﾎﾟｯﾌﾟ体" pitchFamily="50" charset="-128"/>
              <a:ea typeface="HGP創英角ﾎﾟｯﾌﾟ体" pitchFamily="50" charset="-128"/>
            </a:endParaRPr>
          </a:p>
        </p:txBody>
      </p:sp>
      <p:sp>
        <p:nvSpPr>
          <p:cNvPr id="17" name="テキスト ボックス 16"/>
          <p:cNvSpPr txBox="1"/>
          <p:nvPr/>
        </p:nvSpPr>
        <p:spPr>
          <a:xfrm>
            <a:off x="318682" y="3674523"/>
            <a:ext cx="6269542" cy="2400657"/>
          </a:xfrm>
          <a:prstGeom prst="rect">
            <a:avLst/>
          </a:prstGeom>
          <a:noFill/>
        </p:spPr>
        <p:txBody>
          <a:bodyPr wrap="square" rtlCol="0">
            <a:spAutoFit/>
          </a:bodyPr>
          <a:lstStyle/>
          <a:p>
            <a:pPr algn="l"/>
            <a:r>
              <a:rPr lang="en-US" altLang="ja-JP" sz="2000" dirty="0" smtClean="0">
                <a:solidFill>
                  <a:schemeClr val="tx1"/>
                </a:solidFill>
                <a:latin typeface="HGP創英角ﾎﾟｯﾌﾟ体" pitchFamily="50" charset="-128"/>
                <a:ea typeface="HGP創英角ﾎﾟｯﾌﾟ体" pitchFamily="50" charset="-128"/>
              </a:rPr>
              <a:t>1996</a:t>
            </a:r>
            <a:r>
              <a:rPr lang="ja-JP" altLang="en-US" sz="2000" dirty="0" smtClean="0">
                <a:solidFill>
                  <a:schemeClr val="tx1"/>
                </a:solidFill>
                <a:latin typeface="HGP創英角ﾎﾟｯﾌﾟ体" pitchFamily="50" charset="-128"/>
                <a:ea typeface="HGP創英角ﾎﾟｯﾌﾟ体" pitchFamily="50" charset="-128"/>
              </a:rPr>
              <a:t>年に創設された</a:t>
            </a:r>
            <a:r>
              <a:rPr lang="ja-JP" altLang="en-US" sz="2000" dirty="0" smtClean="0">
                <a:solidFill>
                  <a:srgbClr val="C00000"/>
                </a:solidFill>
                <a:latin typeface="HGP創英角ﾎﾟｯﾌﾟ体" pitchFamily="50" charset="-128"/>
                <a:ea typeface="HGP創英角ﾎﾟｯﾌﾟ体" pitchFamily="50" charset="-128"/>
              </a:rPr>
              <a:t>日本ＮＰＯセンター</a:t>
            </a:r>
            <a:r>
              <a:rPr lang="ja-JP" altLang="en-US" sz="2000" dirty="0" smtClean="0">
                <a:solidFill>
                  <a:schemeClr val="tx1"/>
                </a:solidFill>
                <a:latin typeface="HGP創英角ﾎﾟｯﾌﾟ体" pitchFamily="50" charset="-128"/>
                <a:ea typeface="HGP創英角ﾎﾟｯﾌﾟ体" pitchFamily="50" charset="-128"/>
              </a:rPr>
              <a:t>には発足準備段階から参画。昨年</a:t>
            </a:r>
            <a:r>
              <a:rPr lang="en-US" altLang="ja-JP" sz="2000" dirty="0" smtClean="0">
                <a:solidFill>
                  <a:schemeClr val="tx1"/>
                </a:solidFill>
                <a:latin typeface="HGP創英角ﾎﾟｯﾌﾟ体" pitchFamily="50" charset="-128"/>
                <a:ea typeface="HGP創英角ﾎﾟｯﾌﾟ体" pitchFamily="50" charset="-128"/>
              </a:rPr>
              <a:t>7</a:t>
            </a:r>
            <a:r>
              <a:rPr lang="ja-JP" altLang="en-US" sz="2000" dirty="0" smtClean="0">
                <a:solidFill>
                  <a:schemeClr val="tx1"/>
                </a:solidFill>
                <a:latin typeface="HGP創英角ﾎﾟｯﾌﾟ体" pitchFamily="50" charset="-128"/>
                <a:ea typeface="HGP創英角ﾎﾟｯﾌﾟ体" pitchFamily="50" charset="-128"/>
              </a:rPr>
              <a:t>月から代表理事に就任しました。</a:t>
            </a:r>
          </a:p>
          <a:p>
            <a:pPr algn="l"/>
            <a:r>
              <a:rPr lang="ja-JP" altLang="en-US" sz="2000" dirty="0" smtClean="0">
                <a:solidFill>
                  <a:schemeClr val="tx1"/>
                </a:solidFill>
                <a:latin typeface="HGP創英角ﾎﾟｯﾌﾟ体" pitchFamily="50" charset="-128"/>
                <a:ea typeface="HGP創英角ﾎﾟｯﾌﾟ体" pitchFamily="50" charset="-128"/>
              </a:rPr>
              <a:t>今、大阪よりも東京や東北にいることが増えています。</a:t>
            </a:r>
          </a:p>
          <a:p>
            <a:pPr algn="l">
              <a:spcBef>
                <a:spcPts val="1200"/>
              </a:spcBef>
            </a:pPr>
            <a:r>
              <a:rPr lang="ja-JP" altLang="en-US" sz="2000" dirty="0" smtClean="0">
                <a:solidFill>
                  <a:schemeClr val="tx1"/>
                </a:solidFill>
                <a:latin typeface="HGP創英角ﾎﾟｯﾌﾟ体" pitchFamily="50" charset="-128"/>
                <a:ea typeface="HGP創英角ﾎﾟｯﾌﾟ体" pitchFamily="50" charset="-128"/>
              </a:rPr>
              <a:t>現在、</a:t>
            </a:r>
            <a:r>
              <a:rPr lang="ja-JP" altLang="en-US" sz="2000" dirty="0" smtClean="0">
                <a:solidFill>
                  <a:srgbClr val="C00000"/>
                </a:solidFill>
                <a:latin typeface="HGP創英角ﾎﾟｯﾌﾟ体" pitchFamily="50" charset="-128"/>
                <a:ea typeface="HGP創英角ﾎﾟｯﾌﾟ体" pitchFamily="50" charset="-128"/>
              </a:rPr>
              <a:t>日本ボランティアコーディネーター協会</a:t>
            </a:r>
            <a:r>
              <a:rPr lang="ja-JP" altLang="en-US" sz="2000" dirty="0" smtClean="0">
                <a:latin typeface="HGP創英角ﾎﾟｯﾌﾟ体" pitchFamily="50" charset="-128"/>
                <a:ea typeface="HGP創英角ﾎﾟｯﾌﾟ体" pitchFamily="50" charset="-128"/>
              </a:rPr>
              <a:t>、</a:t>
            </a:r>
            <a:r>
              <a:rPr lang="ja-JP" altLang="en-US" sz="2000" dirty="0" smtClean="0">
                <a:solidFill>
                  <a:srgbClr val="C00000"/>
                </a:solidFill>
                <a:latin typeface="HGP創英角ﾎﾟｯﾌﾟ体" pitchFamily="50" charset="-128"/>
                <a:ea typeface="HGP創英角ﾎﾟｯﾌﾟ体" pitchFamily="50" charset="-128"/>
              </a:rPr>
              <a:t>日本ファ</a:t>
            </a:r>
            <a:br>
              <a:rPr lang="ja-JP" altLang="en-US" sz="2000" dirty="0" smtClean="0">
                <a:solidFill>
                  <a:srgbClr val="C00000"/>
                </a:solidFill>
                <a:latin typeface="HGP創英角ﾎﾟｯﾌﾟ体" pitchFamily="50" charset="-128"/>
                <a:ea typeface="HGP創英角ﾎﾟｯﾌﾟ体" pitchFamily="50" charset="-128"/>
              </a:rPr>
            </a:br>
            <a:r>
              <a:rPr lang="ja-JP" altLang="en-US" sz="2000" dirty="0" smtClean="0">
                <a:solidFill>
                  <a:srgbClr val="C00000"/>
                </a:solidFill>
                <a:latin typeface="HGP創英角ﾎﾟｯﾌﾟ体" pitchFamily="50" charset="-128"/>
                <a:ea typeface="HGP創英角ﾎﾟｯﾌﾟ体" pitchFamily="50" charset="-128"/>
              </a:rPr>
              <a:t>ンドレイジング協会</a:t>
            </a:r>
            <a:r>
              <a:rPr lang="ja-JP" altLang="en-US" sz="2000" dirty="0" smtClean="0">
                <a:solidFill>
                  <a:schemeClr val="tx1"/>
                </a:solidFill>
                <a:latin typeface="HGP創英角ﾎﾟｯﾌﾟ体" pitchFamily="50" charset="-128"/>
                <a:ea typeface="HGP創英角ﾎﾟｯﾌﾟ体" pitchFamily="50" charset="-128"/>
              </a:rPr>
              <a:t>などにも運営委員や理事として深く関わると共に、政府の「新しい公共推進会議」構成員な</a:t>
            </a:r>
            <a:br>
              <a:rPr lang="ja-JP" altLang="en-US" sz="2000" dirty="0" smtClean="0">
                <a:solidFill>
                  <a:schemeClr val="tx1"/>
                </a:solidFill>
                <a:latin typeface="HGP創英角ﾎﾟｯﾌﾟ体" pitchFamily="50" charset="-128"/>
                <a:ea typeface="HGP創英角ﾎﾟｯﾌﾟ体" pitchFamily="50" charset="-128"/>
              </a:rPr>
            </a:br>
            <a:r>
              <a:rPr lang="ja-JP" altLang="en-US" sz="2000" dirty="0" err="1" smtClean="0">
                <a:solidFill>
                  <a:schemeClr val="tx1"/>
                </a:solidFill>
                <a:latin typeface="HGP創英角ﾎﾟｯﾌﾟ体" pitchFamily="50" charset="-128"/>
                <a:ea typeface="HGP創英角ﾎﾟｯﾌﾟ体" pitchFamily="50" charset="-128"/>
              </a:rPr>
              <a:t>ども</a:t>
            </a:r>
            <a:r>
              <a:rPr lang="ja-JP" altLang="en-US" sz="2000" dirty="0" smtClean="0">
                <a:solidFill>
                  <a:schemeClr val="tx1"/>
                </a:solidFill>
                <a:latin typeface="HGP創英角ﾎﾟｯﾌﾟ体" pitchFamily="50" charset="-128"/>
                <a:ea typeface="HGP創英角ﾎﾟｯﾌﾟ体" pitchFamily="50" charset="-128"/>
              </a:rPr>
              <a:t>務めていました。大阪府</a:t>
            </a:r>
            <a:r>
              <a:rPr kumimoji="1" lang="ja-JP" altLang="en-US" sz="2000" dirty="0" smtClean="0">
                <a:solidFill>
                  <a:schemeClr val="tx1"/>
                </a:solidFill>
                <a:latin typeface="HGP創英角ﾎﾟｯﾌﾟ体" pitchFamily="50" charset="-128"/>
                <a:ea typeface="HGP創英角ﾎﾟｯﾌﾟ体" pitchFamily="50" charset="-128"/>
              </a:rPr>
              <a:t>在住。水瓶座。赤ワイン党。</a:t>
            </a:r>
            <a:endParaRPr kumimoji="1" lang="ja-JP" altLang="en-US" sz="2000" dirty="0">
              <a:solidFill>
                <a:schemeClr val="tx1"/>
              </a:solidFill>
              <a:latin typeface="HGP創英角ﾎﾟｯﾌﾟ体" pitchFamily="50" charset="-128"/>
              <a:ea typeface="HGP創英角ﾎﾟｯﾌﾟ体" pitchFamily="50" charset="-128"/>
            </a:endParaRPr>
          </a:p>
        </p:txBody>
      </p:sp>
      <p:sp>
        <p:nvSpPr>
          <p:cNvPr id="19" name="スライド番号プレースホルダ 5"/>
          <p:cNvSpPr>
            <a:spLocks noGrp="1"/>
          </p:cNvSpPr>
          <p:nvPr>
            <p:ph type="sldNum" sz="quarter" idx="11"/>
          </p:nvPr>
        </p:nvSpPr>
        <p:spPr>
          <a:xfrm>
            <a:off x="6739830" y="6297133"/>
            <a:ext cx="2133600" cy="457200"/>
          </a:xfrm>
          <a:noFill/>
        </p:spPr>
        <p:txBody>
          <a:bodyPr/>
          <a:lstStyle/>
          <a:p>
            <a:fld id="{6EB6A6F5-7E53-49A1-938E-AB2DCE7D7342}" type="slidenum">
              <a:rPr lang="en-US" altLang="ja-JP" smtClean="0"/>
              <a:pPr/>
              <a:t>2</a:t>
            </a:fld>
            <a:endParaRPr lang="en-US" altLang="ja-JP" dirty="0" smtClean="0"/>
          </a:p>
        </p:txBody>
      </p:sp>
      <p:pic>
        <p:nvPicPr>
          <p:cNvPr id="82946" name="Picture 2" descr="http://wan2o.com/blog/wp-content/uploads/2012/12/ab.jpg">
            <a:hlinkClick r:id="rId4"/>
          </p:cNvPr>
          <p:cNvPicPr>
            <a:picLocks noChangeAspect="1" noChangeArrowheads="1"/>
          </p:cNvPicPr>
          <p:nvPr/>
        </p:nvPicPr>
        <p:blipFill>
          <a:blip r:embed="rId5" cstate="print"/>
          <a:srcRect l="7874" r="7874" b="20019"/>
          <a:stretch>
            <a:fillRect/>
          </a:stretch>
        </p:blipFill>
        <p:spPr bwMode="auto">
          <a:xfrm>
            <a:off x="6286512" y="3214686"/>
            <a:ext cx="1571616" cy="1760498"/>
          </a:xfrm>
          <a:prstGeom prst="rect">
            <a:avLst/>
          </a:prstGeom>
          <a:noFill/>
          <a:ln>
            <a:solidFill>
              <a:schemeClr val="accent1"/>
            </a:solidFill>
          </a:ln>
        </p:spPr>
      </p:pic>
      <p:pic>
        <p:nvPicPr>
          <p:cNvPr id="107522" name="Picture 2" descr="日本共産党　志位和夫"/>
          <p:cNvPicPr>
            <a:picLocks noChangeAspect="1" noChangeArrowheads="1"/>
          </p:cNvPicPr>
          <p:nvPr/>
        </p:nvPicPr>
        <p:blipFill>
          <a:blip r:embed="rId6"/>
          <a:srcRect l="12527" r="25054" b="36802"/>
          <a:stretch>
            <a:fillRect/>
          </a:stretch>
        </p:blipFill>
        <p:spPr bwMode="auto">
          <a:xfrm>
            <a:off x="7646639" y="4214812"/>
            <a:ext cx="1440077" cy="1778376"/>
          </a:xfrm>
          <a:prstGeom prst="rect">
            <a:avLst/>
          </a:prstGeom>
          <a:noFill/>
        </p:spPr>
      </p:pic>
      <p:pic>
        <p:nvPicPr>
          <p:cNvPr id="18" name="Picture 2" descr="特定非営利活動法人 日本NPOセンター">
            <a:hlinkClick r:id="rId7"/>
          </p:cNvPr>
          <p:cNvPicPr>
            <a:picLocks noChangeAspect="1" noChangeArrowheads="1"/>
          </p:cNvPicPr>
          <p:nvPr/>
        </p:nvPicPr>
        <p:blipFill>
          <a:blip r:embed="rId8" cstate="print"/>
          <a:srcRect/>
          <a:stretch>
            <a:fillRect/>
          </a:stretch>
        </p:blipFill>
        <p:spPr bwMode="auto">
          <a:xfrm>
            <a:off x="3962396" y="6227374"/>
            <a:ext cx="2038350" cy="476251"/>
          </a:xfrm>
          <a:prstGeom prst="rect">
            <a:avLst/>
          </a:prstGeom>
          <a:noFill/>
        </p:spPr>
      </p:pic>
      <p:pic>
        <p:nvPicPr>
          <p:cNvPr id="20" name="Picture 3" descr="ovaclogo"/>
          <p:cNvPicPr>
            <a:picLocks noGrp="1" noChangeAspect="1" noChangeArrowheads="1"/>
          </p:cNvPicPr>
          <p:nvPr>
            <p:ph idx="1"/>
          </p:nvPr>
        </p:nvPicPr>
        <p:blipFill>
          <a:blip r:embed="rId9" cstate="print"/>
          <a:srcRect/>
          <a:stretch>
            <a:fillRect/>
          </a:stretch>
        </p:blipFill>
        <p:spPr>
          <a:xfrm>
            <a:off x="6289700" y="6180138"/>
            <a:ext cx="1854200" cy="557212"/>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5" presetClass="entr" presetSubtype="10" fill="hold" nodeType="afterEffect">
                                  <p:stCondLst>
                                    <p:cond delay="0"/>
                                  </p:stCondLst>
                                  <p:childTnLst>
                                    <p:set>
                                      <p:cBhvr>
                                        <p:cTn id="21" dur="1" fill="hold">
                                          <p:stCondLst>
                                            <p:cond delay="0"/>
                                          </p:stCondLst>
                                        </p:cTn>
                                        <p:tgtEl>
                                          <p:spTgt spid="3088"/>
                                        </p:tgtEl>
                                        <p:attrNameLst>
                                          <p:attrName>style.visibility</p:attrName>
                                        </p:attrNameLst>
                                      </p:cBhvr>
                                      <p:to>
                                        <p:strVal val="visible"/>
                                      </p:to>
                                    </p:set>
                                    <p:animEffect transition="in" filter="checkerboard(across)">
                                      <p:cBhvr>
                                        <p:cTn id="22" dur="500"/>
                                        <p:tgtEl>
                                          <p:spTgt spid="308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2946"/>
                                        </p:tgtEl>
                                        <p:attrNameLst>
                                          <p:attrName>style.visibility</p:attrName>
                                        </p:attrNameLst>
                                      </p:cBhvr>
                                      <p:to>
                                        <p:strVal val="visible"/>
                                      </p:to>
                                    </p:set>
                                    <p:animEffect transition="in" filter="checkerboard(across)">
                                      <p:cBhvr>
                                        <p:cTn id="27" dur="500"/>
                                        <p:tgtEl>
                                          <p:spTgt spid="8294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7522"/>
                                        </p:tgtEl>
                                        <p:attrNameLst>
                                          <p:attrName>style.visibility</p:attrName>
                                        </p:attrNameLst>
                                      </p:cBhvr>
                                      <p:to>
                                        <p:strVal val="visible"/>
                                      </p:to>
                                    </p:set>
                                    <p:animEffect transition="in" filter="checkerboard(across)">
                                      <p:cBhvr>
                                        <p:cTn id="32" dur="500"/>
                                        <p:tgtEl>
                                          <p:spTgt spid="107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223931" y="404665"/>
            <a:ext cx="8769944" cy="1080120"/>
          </a:xfrm>
          <a:prstGeom prst="rect">
            <a:avLst/>
          </a:prstGeom>
          <a:noFill/>
          <a:ln w="9525">
            <a:noFill/>
            <a:miter lim="800000"/>
            <a:headEnd/>
            <a:tailEnd/>
          </a:ln>
        </p:spPr>
        <p:txBody>
          <a:bodyPr anchor="ctr"/>
          <a:lstStyle/>
          <a:p>
            <a:pPr algn="l">
              <a:lnSpc>
                <a:spcPct val="105000"/>
              </a:lnSpc>
              <a:spcBef>
                <a:spcPct val="15000"/>
              </a:spcBef>
              <a:buClrTx/>
              <a:buSzTx/>
              <a:buFontTx/>
              <a:buNone/>
              <a:defRPr/>
            </a:pPr>
            <a:r>
              <a:rPr lang="ja-JP" altLang="en-US" sz="4000" kern="0" dirty="0" smtClean="0">
                <a:solidFill>
                  <a:srgbClr val="0033CC"/>
                </a:solidFill>
                <a:latin typeface="HGP創英角ﾎﾟｯﾌﾟ体" pitchFamily="50" charset="-128"/>
                <a:ea typeface="HGP創英角ﾎﾟｯﾌﾟ体" pitchFamily="50" charset="-128"/>
                <a:cs typeface="+mj-cs"/>
              </a:rPr>
              <a:t>３．市民の位置と、社会への向き合い方</a:t>
            </a:r>
            <a:endParaRPr lang="ja-JP" altLang="en-US" sz="4000" kern="0" dirty="0">
              <a:solidFill>
                <a:srgbClr val="0033CC"/>
              </a:solidFill>
              <a:latin typeface="HGP創英角ﾎﾟｯﾌﾟ体" pitchFamily="50" charset="-128"/>
              <a:ea typeface="HGP創英角ﾎﾟｯﾌﾟ体" pitchFamily="50" charset="-128"/>
              <a:cs typeface="+mj-cs"/>
            </a:endParaRPr>
          </a:p>
        </p:txBody>
      </p:sp>
      <p:sp>
        <p:nvSpPr>
          <p:cNvPr id="51202" name="スライド番号プレースホルダ 4"/>
          <p:cNvSpPr>
            <a:spLocks noGrp="1"/>
          </p:cNvSpPr>
          <p:nvPr>
            <p:ph type="sldNum" sz="quarter" idx="11"/>
          </p:nvPr>
        </p:nvSpPr>
        <p:spPr>
          <a:xfrm>
            <a:off x="6737614" y="6295900"/>
            <a:ext cx="2133600" cy="457200"/>
          </a:xfrm>
          <a:noFill/>
        </p:spPr>
        <p:txBody>
          <a:bodyPr/>
          <a:lstStyle/>
          <a:p>
            <a:fld id="{A1AD00E9-DCF0-4319-B7B6-AD11CCD75B2E}" type="slidenum">
              <a:rPr lang="en-US" altLang="ja-JP" smtClean="0">
                <a:ea typeface="ＭＳ Ｐゴシック" pitchFamily="50" charset="-128"/>
              </a:rPr>
              <a:pPr/>
              <a:t>20</a:t>
            </a:fld>
            <a:endParaRPr lang="en-US" altLang="ja-JP" dirty="0" smtClean="0">
              <a:ea typeface="ＭＳ Ｐゴシック" pitchFamily="50" charset="-128"/>
            </a:endParaRPr>
          </a:p>
        </p:txBody>
      </p:sp>
      <p:sp>
        <p:nvSpPr>
          <p:cNvPr id="51203"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13" name="テキスト ボックス 7"/>
          <p:cNvSpPr txBox="1">
            <a:spLocks noChangeArrowheads="1"/>
          </p:cNvSpPr>
          <p:nvPr/>
        </p:nvSpPr>
        <p:spPr bwMode="auto">
          <a:xfrm>
            <a:off x="674986" y="2520931"/>
            <a:ext cx="8213833" cy="2785378"/>
          </a:xfrm>
          <a:prstGeom prst="rect">
            <a:avLst/>
          </a:prstGeom>
          <a:noFill/>
          <a:ln w="9525">
            <a:noFill/>
            <a:miter lim="800000"/>
            <a:headEnd/>
            <a:tailEnd/>
          </a:ln>
        </p:spPr>
        <p:txBody>
          <a:bodyPr wrap="square">
            <a:spAutoFit/>
          </a:bodyPr>
          <a:lstStyle/>
          <a:p>
            <a:pPr algn="l">
              <a:lnSpc>
                <a:spcPts val="3500"/>
              </a:lnSpc>
              <a:spcBef>
                <a:spcPct val="20000"/>
              </a:spcBef>
              <a:buClr>
                <a:schemeClr val="bg2"/>
              </a:buClr>
              <a:buSzPct val="75000"/>
              <a:buFont typeface="Wingdings" pitchFamily="2" charset="2"/>
              <a:buNone/>
            </a:pPr>
            <a:r>
              <a:rPr lang="ja-JP" altLang="en-US" sz="3200" dirty="0" smtClean="0">
                <a:solidFill>
                  <a:schemeClr val="tx1"/>
                </a:solidFill>
                <a:latin typeface="HGP創英角ﾎﾟｯﾌﾟ体" pitchFamily="50" charset="-128"/>
                <a:ea typeface="HGP創英角ﾎﾟｯﾌﾟ体" pitchFamily="50" charset="-128"/>
              </a:rPr>
              <a:t>↓</a:t>
            </a:r>
          </a:p>
          <a:p>
            <a:pPr algn="l">
              <a:lnSpc>
                <a:spcPts val="3500"/>
              </a:lnSpc>
              <a:spcBef>
                <a:spcPts val="0"/>
              </a:spcBef>
              <a:buClr>
                <a:schemeClr val="bg2"/>
              </a:buClr>
              <a:buSzPct val="75000"/>
              <a:buFont typeface="Wingdings" pitchFamily="2" charset="2"/>
              <a:buNone/>
            </a:pPr>
            <a:r>
              <a:rPr lang="ja-JP" altLang="en-US" sz="3200" dirty="0" smtClean="0">
                <a:solidFill>
                  <a:srgbClr val="C00000"/>
                </a:solidFill>
                <a:latin typeface="HGP創英角ﾎﾟｯﾌﾟ体" pitchFamily="50" charset="-128"/>
                <a:ea typeface="HGP創英角ﾎﾟｯﾌﾟ体" pitchFamily="50" charset="-128"/>
              </a:rPr>
              <a:t>市民が</a:t>
            </a:r>
            <a:r>
              <a:rPr lang="en-US" altLang="ja-JP" sz="3200" dirty="0" smtClean="0">
                <a:solidFill>
                  <a:srgbClr val="006600"/>
                </a:solidFill>
                <a:latin typeface="HGP創英角ﾎﾟｯﾌﾟ体" pitchFamily="50" charset="-128"/>
                <a:ea typeface="HGP創英角ﾎﾟｯﾌﾟ体" pitchFamily="50" charset="-128"/>
              </a:rPr>
              <a:t>｢</a:t>
            </a:r>
            <a:r>
              <a:rPr lang="ja-JP" altLang="en-US" sz="3200" dirty="0">
                <a:solidFill>
                  <a:srgbClr val="006600"/>
                </a:solidFill>
                <a:latin typeface="HGP創英角ﾎﾟｯﾌﾟ体" pitchFamily="50" charset="-128"/>
                <a:ea typeface="HGP創英角ﾎﾟｯﾌﾟ体" pitchFamily="50" charset="-128"/>
              </a:rPr>
              <a:t>当事者</a:t>
            </a:r>
            <a:r>
              <a:rPr lang="en-US" altLang="ja-JP" sz="3200" dirty="0">
                <a:solidFill>
                  <a:srgbClr val="006600"/>
                </a:solidFill>
                <a:latin typeface="HGP創英角ﾎﾟｯﾌﾟ体" pitchFamily="50" charset="-128"/>
                <a:ea typeface="HGP創英角ﾎﾟｯﾌﾟ体" pitchFamily="50" charset="-128"/>
              </a:rPr>
              <a:t>｣</a:t>
            </a:r>
            <a:r>
              <a:rPr lang="ja-JP" altLang="en-US" sz="3200" dirty="0">
                <a:solidFill>
                  <a:srgbClr val="006600"/>
                </a:solidFill>
                <a:latin typeface="HGP創英角ﾎﾟｯﾌﾟ体" pitchFamily="50" charset="-128"/>
                <a:ea typeface="HGP創英角ﾎﾟｯﾌﾟ体" pitchFamily="50" charset="-128"/>
              </a:rPr>
              <a:t>としての意識</a:t>
            </a:r>
            <a:r>
              <a:rPr lang="ja-JP" altLang="en-US" sz="3200" dirty="0" smtClean="0">
                <a:solidFill>
                  <a:srgbClr val="C00000"/>
                </a:solidFill>
                <a:latin typeface="HGP創英角ﾎﾟｯﾌﾟ体" pitchFamily="50" charset="-128"/>
                <a:ea typeface="HGP創英角ﾎﾟｯﾌﾟ体" pitchFamily="50" charset="-128"/>
              </a:rPr>
              <a:t>を高め、</a:t>
            </a:r>
            <a:endParaRPr lang="en-US" altLang="ja-JP" sz="3200" dirty="0">
              <a:solidFill>
                <a:srgbClr val="C00000"/>
              </a:solidFill>
              <a:latin typeface="HGP創英角ﾎﾟｯﾌﾟ体" pitchFamily="50" charset="-128"/>
              <a:ea typeface="HGP創英角ﾎﾟｯﾌﾟ体" pitchFamily="50" charset="-128"/>
            </a:endParaRPr>
          </a:p>
          <a:p>
            <a:pPr algn="l">
              <a:lnSpc>
                <a:spcPts val="3500"/>
              </a:lnSpc>
              <a:spcBef>
                <a:spcPts val="0"/>
              </a:spcBef>
              <a:buClr>
                <a:schemeClr val="bg2"/>
              </a:buClr>
              <a:buSzPct val="75000"/>
              <a:buFont typeface="Wingdings" pitchFamily="2" charset="2"/>
              <a:buNone/>
            </a:pPr>
            <a:r>
              <a:rPr lang="en-US" altLang="ja-JP" sz="3200" dirty="0" smtClean="0">
                <a:solidFill>
                  <a:srgbClr val="006600"/>
                </a:solidFill>
                <a:latin typeface="HGP創英角ﾎﾟｯﾌﾟ体" pitchFamily="50" charset="-128"/>
                <a:ea typeface="HGP創英角ﾎﾟｯﾌﾟ体" pitchFamily="50" charset="-128"/>
              </a:rPr>
              <a:t>｢</a:t>
            </a:r>
            <a:r>
              <a:rPr lang="ja-JP" altLang="en-US" sz="3200" dirty="0" smtClean="0">
                <a:solidFill>
                  <a:srgbClr val="006600"/>
                </a:solidFill>
                <a:latin typeface="HGP創英角ﾎﾟｯﾌﾟ体" pitchFamily="50" charset="-128"/>
                <a:ea typeface="HGP創英角ﾎﾟｯﾌﾟ体" pitchFamily="50" charset="-128"/>
              </a:rPr>
              <a:t>居場所</a:t>
            </a:r>
            <a:r>
              <a:rPr lang="en-US" altLang="ja-JP" sz="3200" dirty="0" smtClean="0">
                <a:solidFill>
                  <a:srgbClr val="006600"/>
                </a:solidFill>
                <a:latin typeface="HGP創英角ﾎﾟｯﾌﾟ体" pitchFamily="50" charset="-128"/>
                <a:ea typeface="HGP創英角ﾎﾟｯﾌﾟ体" pitchFamily="50" charset="-128"/>
              </a:rPr>
              <a:t>｣</a:t>
            </a:r>
            <a:r>
              <a:rPr lang="ja-JP" altLang="en-US" sz="3200" dirty="0" smtClean="0">
                <a:solidFill>
                  <a:srgbClr val="C00000"/>
                </a:solidFill>
                <a:latin typeface="HGP創英角ﾎﾟｯﾌﾟ体" pitchFamily="50" charset="-128"/>
                <a:ea typeface="HGP創英角ﾎﾟｯﾌﾟ体" pitchFamily="50" charset="-128"/>
              </a:rPr>
              <a:t>がある社会を創り出し</a:t>
            </a:r>
          </a:p>
          <a:p>
            <a:pPr>
              <a:lnSpc>
                <a:spcPts val="3500"/>
              </a:lnSpc>
              <a:spcBef>
                <a:spcPts val="0"/>
              </a:spcBef>
              <a:buClr>
                <a:schemeClr val="bg2"/>
              </a:buClr>
              <a:buSzPct val="75000"/>
            </a:pPr>
            <a:r>
              <a:rPr lang="ja-JP" altLang="en-US" sz="3200" dirty="0" smtClean="0">
                <a:solidFill>
                  <a:srgbClr val="C00000"/>
                </a:solidFill>
                <a:latin typeface="HGP創英角ﾎﾟｯﾌﾟ体" pitchFamily="50" charset="-128"/>
                <a:ea typeface="HGP創英角ﾎﾟｯﾌﾟ体" pitchFamily="50" charset="-128"/>
              </a:rPr>
              <a:t>それぞれが</a:t>
            </a:r>
            <a:r>
              <a:rPr lang="en-US" altLang="ja-JP" sz="3200" dirty="0" smtClean="0">
                <a:solidFill>
                  <a:srgbClr val="006600"/>
                </a:solidFill>
                <a:latin typeface="HGP創英角ﾎﾟｯﾌﾟ体" pitchFamily="50" charset="-128"/>
                <a:ea typeface="HGP創英角ﾎﾟｯﾌﾟ体" pitchFamily="50" charset="-128"/>
              </a:rPr>
              <a:t>｢</a:t>
            </a:r>
            <a:r>
              <a:rPr lang="ja-JP" altLang="en-US" sz="3200" dirty="0" smtClean="0">
                <a:solidFill>
                  <a:srgbClr val="006600"/>
                </a:solidFill>
                <a:latin typeface="HGP創英角ﾎﾟｯﾌﾟ体" pitchFamily="50" charset="-128"/>
                <a:ea typeface="HGP創英角ﾎﾟｯﾌﾟ体" pitchFamily="50" charset="-128"/>
              </a:rPr>
              <a:t>出番</a:t>
            </a:r>
            <a:r>
              <a:rPr lang="en-US" altLang="ja-JP" sz="3200" dirty="0" smtClean="0">
                <a:solidFill>
                  <a:srgbClr val="006600"/>
                </a:solidFill>
                <a:latin typeface="HGP創英角ﾎﾟｯﾌﾟ体" pitchFamily="50" charset="-128"/>
                <a:ea typeface="HGP創英角ﾎﾟｯﾌﾟ体" pitchFamily="50" charset="-128"/>
              </a:rPr>
              <a:t>｣</a:t>
            </a:r>
            <a:r>
              <a:rPr lang="ja-JP" altLang="en-US" sz="3200" dirty="0" smtClean="0">
                <a:solidFill>
                  <a:srgbClr val="C00000"/>
                </a:solidFill>
                <a:latin typeface="HGP創英角ﾎﾟｯﾌﾟ体" pitchFamily="50" charset="-128"/>
                <a:ea typeface="HGP創英角ﾎﾟｯﾌﾟ体" pitchFamily="50" charset="-128"/>
              </a:rPr>
              <a:t>を見つけ、</a:t>
            </a:r>
            <a:r>
              <a:rPr lang="ja-JP" altLang="en-US" sz="3200" dirty="0" smtClean="0">
                <a:solidFill>
                  <a:srgbClr val="006600"/>
                </a:solidFill>
                <a:latin typeface="HGP創英角ﾎﾟｯﾌﾟ体" pitchFamily="50" charset="-128"/>
                <a:ea typeface="HGP創英角ﾎﾟｯﾌﾟ体" pitchFamily="50" charset="-128"/>
              </a:rPr>
              <a:t>人々の</a:t>
            </a:r>
            <a:r>
              <a:rPr lang="en-US" altLang="ja-JP" sz="3200" dirty="0" smtClean="0">
                <a:solidFill>
                  <a:srgbClr val="006600"/>
                </a:solidFill>
                <a:latin typeface="HGP創英角ﾎﾟｯﾌﾟ体" pitchFamily="50" charset="-128"/>
                <a:ea typeface="HGP創英角ﾎﾟｯﾌﾟ体" pitchFamily="50" charset="-128"/>
              </a:rPr>
              <a:t>｢</a:t>
            </a:r>
            <a:r>
              <a:rPr lang="ja-JP" altLang="en-US" sz="3200" dirty="0" smtClean="0">
                <a:solidFill>
                  <a:srgbClr val="006600"/>
                </a:solidFill>
                <a:latin typeface="HGP創英角ﾎﾟｯﾌﾟ体" pitchFamily="50" charset="-128"/>
                <a:ea typeface="HGP創英角ﾎﾟｯﾌﾟ体" pitchFamily="50" charset="-128"/>
              </a:rPr>
              <a:t>絆</a:t>
            </a:r>
            <a:r>
              <a:rPr lang="en-US" altLang="ja-JP" sz="3200" dirty="0" smtClean="0">
                <a:solidFill>
                  <a:srgbClr val="006600"/>
                </a:solidFill>
                <a:latin typeface="HGP創英角ﾎﾟｯﾌﾟ体" pitchFamily="50" charset="-128"/>
                <a:ea typeface="HGP創英角ﾎﾟｯﾌﾟ体" pitchFamily="50" charset="-128"/>
              </a:rPr>
              <a:t>｣</a:t>
            </a:r>
            <a:r>
              <a:rPr lang="ja-JP" altLang="en-US" sz="3200" dirty="0" smtClean="0">
                <a:solidFill>
                  <a:srgbClr val="006600"/>
                </a:solidFill>
                <a:latin typeface="HGP創英角ﾎﾟｯﾌﾟ体" pitchFamily="50" charset="-128"/>
                <a:ea typeface="HGP創英角ﾎﾟｯﾌﾟ体" pitchFamily="50" charset="-128"/>
              </a:rPr>
              <a:t>を</a:t>
            </a:r>
            <a:br>
              <a:rPr lang="ja-JP" altLang="en-US" sz="3200" dirty="0" smtClean="0">
                <a:solidFill>
                  <a:srgbClr val="006600"/>
                </a:solidFill>
                <a:latin typeface="HGP創英角ﾎﾟｯﾌﾟ体" pitchFamily="50" charset="-128"/>
                <a:ea typeface="HGP創英角ﾎﾟｯﾌﾟ体" pitchFamily="50" charset="-128"/>
              </a:rPr>
            </a:br>
            <a:r>
              <a:rPr lang="ja-JP" altLang="en-US" sz="3200" dirty="0" smtClean="0">
                <a:solidFill>
                  <a:srgbClr val="006600"/>
                </a:solidFill>
                <a:latin typeface="HGP創英角ﾎﾟｯﾌﾟ体" pitchFamily="50" charset="-128"/>
                <a:ea typeface="HGP創英角ﾎﾟｯﾌﾟ体" pitchFamily="50" charset="-128"/>
              </a:rPr>
              <a:t>紡ぎ出す</a:t>
            </a:r>
            <a:r>
              <a:rPr lang="ja-JP" altLang="en-US" sz="3200" dirty="0" smtClean="0">
                <a:solidFill>
                  <a:srgbClr val="C00000"/>
                </a:solidFill>
                <a:latin typeface="HGP創英角ﾎﾟｯﾌﾟ体" pitchFamily="50" charset="-128"/>
                <a:ea typeface="HGP創英角ﾎﾟｯﾌﾟ体" pitchFamily="50" charset="-128"/>
              </a:rPr>
              <a:t>社会づくり</a:t>
            </a:r>
            <a:r>
              <a:rPr lang="ja-JP" altLang="en-US" sz="2400" dirty="0" smtClean="0">
                <a:solidFill>
                  <a:srgbClr val="660066"/>
                </a:solidFill>
                <a:latin typeface="HGP創英角ﾎﾟｯﾌﾟ体" pitchFamily="50" charset="-128"/>
                <a:ea typeface="HGP創英角ﾎﾟｯﾌﾟ体" pitchFamily="50" charset="-128"/>
              </a:rPr>
              <a:t>　</a:t>
            </a:r>
            <a:r>
              <a:rPr lang="en-US" altLang="ja-JP" sz="2400" dirty="0" smtClean="0">
                <a:solidFill>
                  <a:srgbClr val="660066"/>
                </a:solidFill>
                <a:latin typeface="HGP創英角ﾎﾟｯﾌﾟ体" pitchFamily="50" charset="-128"/>
                <a:ea typeface="HGP創英角ﾎﾟｯﾌﾟ体" pitchFamily="50" charset="-128"/>
              </a:rPr>
              <a:t>(</a:t>
            </a:r>
            <a:r>
              <a:rPr lang="ja-JP" altLang="en-US" sz="2400" dirty="0" smtClean="0">
                <a:solidFill>
                  <a:srgbClr val="660066"/>
                </a:solidFill>
                <a:latin typeface="HGP創英角ﾎﾟｯﾌﾟ体" pitchFamily="50" charset="-128"/>
                <a:ea typeface="HGP創英角ﾎﾟｯﾌﾟ体" pitchFamily="50" charset="-128"/>
              </a:rPr>
              <a:t>「新しい公共宣言」の提案</a:t>
            </a:r>
            <a:r>
              <a:rPr lang="en-US" altLang="ja-JP" sz="2400" dirty="0" smtClean="0">
                <a:solidFill>
                  <a:srgbClr val="660066"/>
                </a:solidFill>
                <a:latin typeface="HGP創英角ﾎﾟｯﾌﾟ体" pitchFamily="50" charset="-128"/>
                <a:ea typeface="HGP創英角ﾎﾟｯﾌﾟ体" pitchFamily="50" charset="-128"/>
              </a:rPr>
              <a:t>)</a:t>
            </a:r>
            <a:endParaRPr lang="ja-JP" altLang="en-US" sz="2400" dirty="0" smtClean="0">
              <a:solidFill>
                <a:srgbClr val="660066"/>
              </a:solidFill>
              <a:latin typeface="HGP創英角ﾎﾟｯﾌﾟ体" pitchFamily="50" charset="-128"/>
              <a:ea typeface="HGP創英角ﾎﾟｯﾌﾟ体" pitchFamily="50" charset="-128"/>
            </a:endParaRPr>
          </a:p>
          <a:p>
            <a:pPr algn="l">
              <a:lnSpc>
                <a:spcPts val="3500"/>
              </a:lnSpc>
              <a:spcBef>
                <a:spcPts val="0"/>
              </a:spcBef>
              <a:buClr>
                <a:schemeClr val="bg2"/>
              </a:buClr>
              <a:buSzPct val="75000"/>
              <a:buFont typeface="Wingdings" pitchFamily="2" charset="2"/>
              <a:buNone/>
            </a:pPr>
            <a:endParaRPr lang="ja-JP" altLang="en-US" sz="3200" dirty="0">
              <a:solidFill>
                <a:srgbClr val="C00000"/>
              </a:solidFill>
              <a:latin typeface="HGP創英角ﾎﾟｯﾌﾟ体" pitchFamily="50" charset="-128"/>
              <a:ea typeface="HGP創英角ﾎﾟｯﾌﾟ体" pitchFamily="50" charset="-128"/>
            </a:endParaRPr>
          </a:p>
        </p:txBody>
      </p:sp>
      <p:sp>
        <p:nvSpPr>
          <p:cNvPr id="9" name="正方形/長方形 14"/>
          <p:cNvSpPr>
            <a:spLocks noChangeArrowheads="1"/>
          </p:cNvSpPr>
          <p:nvPr/>
        </p:nvSpPr>
        <p:spPr bwMode="auto">
          <a:xfrm>
            <a:off x="421717" y="1330845"/>
            <a:ext cx="7174619" cy="630942"/>
          </a:xfrm>
          <a:prstGeom prst="rect">
            <a:avLst/>
          </a:prstGeom>
          <a:noFill/>
          <a:ln w="9525">
            <a:noFill/>
            <a:miter lim="800000"/>
            <a:headEnd/>
            <a:tailEnd/>
          </a:ln>
        </p:spPr>
        <p:txBody>
          <a:bodyPr wrap="square">
            <a:spAutoFit/>
          </a:bodyPr>
          <a:lstStyle/>
          <a:p>
            <a:pPr algn="l">
              <a:lnSpc>
                <a:spcPts val="4200"/>
              </a:lnSpc>
              <a:buClr>
                <a:schemeClr val="bg2"/>
              </a:buClr>
              <a:buSzPct val="75000"/>
              <a:buFont typeface="Wingdings" pitchFamily="2" charset="2"/>
              <a:buNone/>
              <a:defRPr/>
            </a:pPr>
            <a:r>
              <a:rPr lang="ja-JP" altLang="en-US" sz="3600" dirty="0" smtClean="0">
                <a:solidFill>
                  <a:srgbClr val="006600"/>
                </a:solidFill>
                <a:latin typeface="HGP創英角ﾎﾟｯﾌﾟ体" pitchFamily="50" charset="-128"/>
                <a:ea typeface="HGP創英角ﾎﾟｯﾌﾟ体" pitchFamily="50" charset="-128"/>
              </a:rPr>
              <a:t>（１）これからのまちづくりの方向性</a:t>
            </a:r>
            <a:endParaRPr lang="ja-JP" altLang="ja-JP" sz="3600" dirty="0">
              <a:solidFill>
                <a:srgbClr val="006600"/>
              </a:solidFill>
              <a:latin typeface="HGP創英角ﾎﾟｯﾌﾟ体" pitchFamily="50" charset="-128"/>
              <a:ea typeface="HGP創英角ﾎﾟｯﾌﾟ体" pitchFamily="50" charset="-128"/>
            </a:endParaRPr>
          </a:p>
        </p:txBody>
      </p:sp>
      <p:sp>
        <p:nvSpPr>
          <p:cNvPr id="7" name="正方形/長方形 6"/>
          <p:cNvSpPr/>
          <p:nvPr/>
        </p:nvSpPr>
        <p:spPr>
          <a:xfrm>
            <a:off x="616197" y="2035717"/>
            <a:ext cx="5787162" cy="584775"/>
          </a:xfrm>
          <a:prstGeom prst="rect">
            <a:avLst/>
          </a:prstGeom>
        </p:spPr>
        <p:txBody>
          <a:bodyPr wrap="none">
            <a:spAutoFit/>
          </a:bodyPr>
          <a:lstStyle/>
          <a:p>
            <a:pPr algn="l"/>
            <a:r>
              <a:rPr lang="en-US" altLang="ja-JP" sz="3200" dirty="0" smtClean="0">
                <a:solidFill>
                  <a:srgbClr val="800000"/>
                </a:solidFill>
                <a:latin typeface="HGP創英角ﾎﾟｯﾌﾟ体" pitchFamily="50" charset="-128"/>
                <a:ea typeface="HGP創英角ﾎﾟｯﾌﾟ体" pitchFamily="50" charset="-128"/>
              </a:rPr>
              <a:t>｢</a:t>
            </a:r>
            <a:r>
              <a:rPr lang="ja-JP" altLang="en-US" sz="3200" dirty="0" smtClean="0">
                <a:solidFill>
                  <a:srgbClr val="800000"/>
                </a:solidFill>
                <a:latin typeface="HGP創英角ﾎﾟｯﾌﾟ体" pitchFamily="50" charset="-128"/>
                <a:ea typeface="HGP創英角ﾎﾟｯﾌﾟ体" pitchFamily="50" charset="-128"/>
              </a:rPr>
              <a:t>自治的なまちづくり</a:t>
            </a:r>
            <a:r>
              <a:rPr lang="en-US" altLang="ja-JP" sz="3200" dirty="0" smtClean="0">
                <a:solidFill>
                  <a:srgbClr val="800000"/>
                </a:solidFill>
                <a:latin typeface="HGP創英角ﾎﾟｯﾌﾟ体" pitchFamily="50" charset="-128"/>
                <a:ea typeface="HGP創英角ﾎﾟｯﾌﾟ体" pitchFamily="50" charset="-128"/>
              </a:rPr>
              <a:t>｣</a:t>
            </a:r>
            <a:r>
              <a:rPr lang="ja-JP" altLang="en-US" sz="3200" dirty="0" err="1" smtClean="0">
                <a:solidFill>
                  <a:srgbClr val="800000"/>
                </a:solidFill>
                <a:latin typeface="HGP創英角ﾎﾟｯﾌﾟ体" pitchFamily="50" charset="-128"/>
                <a:ea typeface="HGP創英角ﾎﾟｯﾌﾟ体" pitchFamily="50" charset="-128"/>
              </a:rPr>
              <a:t>。</a:t>
            </a:r>
            <a:r>
              <a:rPr lang="ja-JP" altLang="en-US" sz="3200" dirty="0" smtClean="0">
                <a:solidFill>
                  <a:srgbClr val="800000"/>
                </a:solidFill>
                <a:latin typeface="HGP創英角ﾎﾟｯﾌﾟ体" pitchFamily="50" charset="-128"/>
                <a:ea typeface="HGP創英角ﾎﾟｯﾌﾟ体" pitchFamily="50" charset="-128"/>
              </a:rPr>
              <a:t>つまり</a:t>
            </a:r>
            <a:r>
              <a:rPr lang="en-US" altLang="ja-JP" sz="3200" dirty="0" smtClean="0">
                <a:solidFill>
                  <a:srgbClr val="800000"/>
                </a:solidFill>
                <a:latin typeface="HGP創英角ﾎﾟｯﾌﾟ体" pitchFamily="50" charset="-128"/>
                <a:ea typeface="HGP創英角ﾎﾟｯﾌﾟ体" pitchFamily="50" charset="-128"/>
              </a:rPr>
              <a:t>…</a:t>
            </a:r>
            <a:endParaRPr lang="ja-JP" altLang="en-US" sz="3200" dirty="0" smtClean="0">
              <a:solidFill>
                <a:srgbClr val="800000"/>
              </a:solidFill>
              <a:latin typeface="HGP創英角ﾎﾟｯﾌﾟ体" pitchFamily="50" charset="-128"/>
              <a:ea typeface="HGP創英角ﾎﾟｯﾌﾟ体" pitchFamily="50" charset="-128"/>
            </a:endParaRPr>
          </a:p>
        </p:txBody>
      </p:sp>
      <p:sp>
        <p:nvSpPr>
          <p:cNvPr id="10" name="テキスト ボックス 7"/>
          <p:cNvSpPr txBox="1">
            <a:spLocks noChangeArrowheads="1"/>
          </p:cNvSpPr>
          <p:nvPr/>
        </p:nvSpPr>
        <p:spPr bwMode="auto">
          <a:xfrm>
            <a:off x="611560" y="4942392"/>
            <a:ext cx="8413750" cy="1089529"/>
          </a:xfrm>
          <a:prstGeom prst="rect">
            <a:avLst/>
          </a:prstGeom>
          <a:noFill/>
          <a:ln w="9525">
            <a:noFill/>
            <a:miter lim="800000"/>
            <a:headEnd/>
            <a:tailEnd/>
          </a:ln>
        </p:spPr>
        <p:txBody>
          <a:bodyPr>
            <a:spAutoFit/>
          </a:bodyPr>
          <a:lstStyle/>
          <a:p>
            <a:pPr algn="l">
              <a:lnSpc>
                <a:spcPct val="90000"/>
              </a:lnSpc>
              <a:spcBef>
                <a:spcPct val="20000"/>
              </a:spcBef>
              <a:buClr>
                <a:schemeClr val="bg2"/>
              </a:buClr>
              <a:buSzPct val="75000"/>
              <a:buFont typeface="Wingdings" pitchFamily="2" charset="2"/>
              <a:buNone/>
            </a:pPr>
            <a:r>
              <a:rPr lang="en-US" altLang="ja-JP" sz="2400" dirty="0" smtClean="0">
                <a:solidFill>
                  <a:schemeClr val="tx1"/>
                </a:solidFill>
                <a:latin typeface="HGP創英角ﾎﾟｯﾌﾟ体" pitchFamily="50" charset="-128"/>
                <a:ea typeface="HGP創英角ﾎﾟｯﾌﾟ体" pitchFamily="50" charset="-128"/>
              </a:rPr>
              <a:t>※</a:t>
            </a:r>
            <a:r>
              <a:rPr lang="ja-JP" altLang="en-US" sz="2400" dirty="0" smtClean="0">
                <a:solidFill>
                  <a:schemeClr val="tx1"/>
                </a:solidFill>
                <a:latin typeface="HGP創英角ﾎﾟｯﾌﾟ体" pitchFamily="50" charset="-128"/>
                <a:ea typeface="HGP創英角ﾎﾟｯﾌﾟ体" pitchFamily="50" charset="-128"/>
              </a:rPr>
              <a:t>　だからこそ、ＮＰＯ法人は</a:t>
            </a:r>
            <a:r>
              <a:rPr lang="en-US" altLang="ja-JP" sz="2400" dirty="0" smtClean="0">
                <a:solidFill>
                  <a:schemeClr val="tx1"/>
                </a:solidFill>
                <a:latin typeface="HGP創英角ﾎﾟｯﾌﾟ体" pitchFamily="50" charset="-128"/>
                <a:ea typeface="HGP創英角ﾎﾟｯﾌﾟ体" pitchFamily="50" charset="-128"/>
              </a:rPr>
              <a:t>10</a:t>
            </a:r>
            <a:r>
              <a:rPr lang="ja-JP" altLang="en-US" sz="2400" dirty="0" smtClean="0">
                <a:solidFill>
                  <a:schemeClr val="tx1"/>
                </a:solidFill>
                <a:latin typeface="HGP創英角ﾎﾟｯﾌﾟ体" pitchFamily="50" charset="-128"/>
                <a:ea typeface="HGP創英角ﾎﾟｯﾌﾟ体" pitchFamily="50" charset="-128"/>
              </a:rPr>
              <a:t>人以上の正会員を必要とし、</a:t>
            </a:r>
            <a:br>
              <a:rPr lang="ja-JP" altLang="en-US" sz="2400" dirty="0" smtClean="0">
                <a:solidFill>
                  <a:schemeClr val="tx1"/>
                </a:solidFill>
                <a:latin typeface="HGP創英角ﾎﾟｯﾌﾟ体" pitchFamily="50" charset="-128"/>
                <a:ea typeface="HGP創英角ﾎﾟｯﾌﾟ体" pitchFamily="50" charset="-128"/>
              </a:rPr>
            </a:br>
            <a:r>
              <a:rPr lang="ja-JP" altLang="en-US" sz="2400" dirty="0" smtClean="0">
                <a:solidFill>
                  <a:schemeClr val="tx1"/>
                </a:solidFill>
                <a:latin typeface="HGP創英角ﾎﾟｯﾌﾟ体" pitchFamily="50" charset="-128"/>
                <a:ea typeface="HGP創英角ﾎﾟｯﾌﾟ体" pitchFamily="50" charset="-128"/>
              </a:rPr>
              <a:t>　　 認定ＮＰＯ法人のＰＳＴ絶対値基準は</a:t>
            </a:r>
            <a:r>
              <a:rPr lang="en-US" altLang="ja-JP" sz="2400" dirty="0" smtClean="0">
                <a:solidFill>
                  <a:schemeClr val="tx1"/>
                </a:solidFill>
                <a:latin typeface="HGP創英角ﾎﾟｯﾌﾟ体" pitchFamily="50" charset="-128"/>
                <a:ea typeface="HGP創英角ﾎﾟｯﾌﾟ体" pitchFamily="50" charset="-128"/>
              </a:rPr>
              <a:t>3,000</a:t>
            </a:r>
            <a:r>
              <a:rPr lang="ja-JP" altLang="en-US" sz="2400" dirty="0" smtClean="0">
                <a:solidFill>
                  <a:schemeClr val="tx1"/>
                </a:solidFill>
                <a:latin typeface="HGP創英角ﾎﾟｯﾌﾟ体" pitchFamily="50" charset="-128"/>
                <a:ea typeface="HGP創英角ﾎﾟｯﾌﾟ体" pitchFamily="50" charset="-128"/>
              </a:rPr>
              <a:t>円以上の寄付者</a:t>
            </a:r>
            <a:br>
              <a:rPr lang="ja-JP" altLang="en-US" sz="2400" dirty="0" smtClean="0">
                <a:solidFill>
                  <a:schemeClr val="tx1"/>
                </a:solidFill>
                <a:latin typeface="HGP創英角ﾎﾟｯﾌﾟ体" pitchFamily="50" charset="-128"/>
                <a:ea typeface="HGP創英角ﾎﾟｯﾌﾟ体" pitchFamily="50" charset="-128"/>
              </a:rPr>
            </a:br>
            <a:r>
              <a:rPr lang="ja-JP" altLang="en-US" sz="2400" dirty="0" smtClean="0">
                <a:solidFill>
                  <a:schemeClr val="tx1"/>
                </a:solidFill>
                <a:latin typeface="HGP創英角ﾎﾟｯﾌﾟ体" pitchFamily="50" charset="-128"/>
                <a:ea typeface="HGP創英角ﾎﾟｯﾌﾟ体" pitchFamily="50" charset="-128"/>
              </a:rPr>
              <a:t>　　 </a:t>
            </a:r>
            <a:r>
              <a:rPr lang="en-US" altLang="ja-JP" sz="2400" dirty="0" smtClean="0">
                <a:solidFill>
                  <a:schemeClr val="tx1"/>
                </a:solidFill>
                <a:latin typeface="HGP創英角ﾎﾟｯﾌﾟ体" pitchFamily="50" charset="-128"/>
                <a:ea typeface="HGP創英角ﾎﾟｯﾌﾟ体" pitchFamily="50" charset="-128"/>
              </a:rPr>
              <a:t>100</a:t>
            </a:r>
            <a:r>
              <a:rPr lang="ja-JP" altLang="en-US" sz="2400" dirty="0" smtClean="0">
                <a:solidFill>
                  <a:schemeClr val="tx1"/>
                </a:solidFill>
                <a:latin typeface="HGP創英角ﾎﾟｯﾌﾟ体" pitchFamily="50" charset="-128"/>
                <a:ea typeface="HGP創英角ﾎﾟｯﾌﾟ体" pitchFamily="50" charset="-128"/>
              </a:rPr>
              <a:t>人以上を要件とする　</a:t>
            </a:r>
            <a:r>
              <a:rPr lang="en-US" altLang="ja-JP" sz="2400" dirty="0" smtClean="0">
                <a:solidFill>
                  <a:srgbClr val="3333CC"/>
                </a:solidFill>
                <a:latin typeface="HGP創英角ﾎﾟｯﾌﾟ体" pitchFamily="50" charset="-128"/>
                <a:ea typeface="HGP創英角ﾎﾟｯﾌﾟ体" pitchFamily="50" charset="-128"/>
              </a:rPr>
              <a:t>【</a:t>
            </a:r>
            <a:r>
              <a:rPr lang="ja-JP" altLang="en-US" sz="2400" dirty="0" smtClean="0">
                <a:solidFill>
                  <a:srgbClr val="3333CC"/>
                </a:solidFill>
                <a:latin typeface="HGP創英角ﾎﾟｯﾌﾟ体" pitchFamily="50" charset="-128"/>
                <a:ea typeface="HGP創英角ﾎﾟｯﾌﾟ体" pitchFamily="50" charset="-128"/>
              </a:rPr>
              <a:t>市民参加を重視した法人格</a:t>
            </a:r>
            <a:r>
              <a:rPr lang="en-US" altLang="ja-JP" sz="2400" dirty="0" smtClean="0">
                <a:solidFill>
                  <a:srgbClr val="3333CC"/>
                </a:solidFill>
                <a:latin typeface="HGP創英角ﾎﾟｯﾌﾟ体" pitchFamily="50" charset="-128"/>
                <a:ea typeface="HGP創英角ﾎﾟｯﾌﾟ体" pitchFamily="50" charset="-128"/>
              </a:rPr>
              <a:t>】</a:t>
            </a:r>
            <a:endParaRPr lang="ja-JP" altLang="en-US" sz="2400" dirty="0">
              <a:solidFill>
                <a:srgbClr val="3333CC"/>
              </a:solidFill>
              <a:latin typeface="HGP創英角ﾎﾟｯﾌﾟ体" pitchFamily="50" charset="-128"/>
              <a:ea typeface="HGP創英角ﾎﾟｯﾌﾟ体" pitchFamily="50" charset="-128"/>
            </a:endParaRPr>
          </a:p>
        </p:txBody>
      </p:sp>
      <p:pic>
        <p:nvPicPr>
          <p:cNvPr id="11"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15"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p:cNvGraphicFramePr/>
          <p:nvPr/>
        </p:nvGraphicFramePr>
        <p:xfrm>
          <a:off x="261080" y="1028749"/>
          <a:ext cx="8621840" cy="4800501"/>
        </p:xfrm>
        <a:graphic>
          <a:graphicData uri="http://schemas.openxmlformats.org/drawingml/2006/chart">
            <c:chart xmlns:c="http://schemas.openxmlformats.org/drawingml/2006/chart" xmlns:r="http://schemas.openxmlformats.org/officeDocument/2006/relationships" r:id="rId3"/>
          </a:graphicData>
        </a:graphic>
      </p:graphicFrame>
      <p:sp>
        <p:nvSpPr>
          <p:cNvPr id="9" name="タイトル 7"/>
          <p:cNvSpPr>
            <a:spLocks noGrp="1"/>
          </p:cNvSpPr>
          <p:nvPr>
            <p:ph type="title"/>
          </p:nvPr>
        </p:nvSpPr>
        <p:spPr>
          <a:xfrm>
            <a:off x="380684" y="380914"/>
            <a:ext cx="8703939" cy="871921"/>
          </a:xfrm>
        </p:spPr>
        <p:txBody>
          <a:bodyPr anchor="t" anchorCtr="0">
            <a:normAutofit fontScale="90000"/>
          </a:bodyPr>
          <a:lstStyle/>
          <a:p>
            <a:pPr algn="l">
              <a:spcBef>
                <a:spcPts val="0"/>
              </a:spcBef>
              <a:spcAft>
                <a:spcPts val="0"/>
              </a:spcAft>
              <a:defRPr/>
            </a:pPr>
            <a:r>
              <a:rPr lang="ja-JP" altLang="en-US" sz="4000" dirty="0" smtClean="0">
                <a:solidFill>
                  <a:srgbClr val="C00000"/>
                </a:solidFill>
                <a:latin typeface="HGP創英角ﾎﾟｯﾌﾟ体" pitchFamily="50" charset="-128"/>
                <a:ea typeface="HGP創英角ﾎﾟｯﾌﾟ体" pitchFamily="50" charset="-128"/>
              </a:rPr>
              <a:t>ただし、ＮＰＯ法人の実態は</a:t>
            </a:r>
            <a:r>
              <a:rPr lang="en-US" altLang="ja-JP" sz="4000" dirty="0" smtClean="0">
                <a:solidFill>
                  <a:srgbClr val="C00000"/>
                </a:solidFill>
                <a:latin typeface="HGP創英角ﾎﾟｯﾌﾟ体" pitchFamily="50" charset="-128"/>
                <a:ea typeface="HGP創英角ﾎﾟｯﾌﾟ体" pitchFamily="50" charset="-128"/>
              </a:rPr>
              <a:t>…</a:t>
            </a:r>
            <a:r>
              <a:rPr lang="ja-JP" altLang="en-US" sz="2000" dirty="0" smtClean="0">
                <a:latin typeface="HGP創英角ｺﾞｼｯｸUB" pitchFamily="50" charset="-128"/>
                <a:ea typeface="HGP創英角ｺﾞｼｯｸUB" pitchFamily="50" charset="-128"/>
              </a:rPr>
              <a:t>（</a:t>
            </a:r>
            <a:r>
              <a:rPr lang="en-US" altLang="ja-JP" sz="2000" dirty="0" smtClean="0">
                <a:latin typeface="HGP創英角ｺﾞｼｯｸUB" pitchFamily="50" charset="-128"/>
                <a:ea typeface="HGP創英角ｺﾞｼｯｸUB" pitchFamily="50" charset="-128"/>
              </a:rPr>
              <a:t>2011</a:t>
            </a:r>
            <a:r>
              <a:rPr lang="ja-JP" altLang="en-US" sz="2000" dirty="0" smtClean="0">
                <a:latin typeface="HGP創英角ｺﾞｼｯｸUB" pitchFamily="50" charset="-128"/>
                <a:ea typeface="HGP創英角ｺﾞｼｯｸUB" pitchFamily="50" charset="-128"/>
              </a:rPr>
              <a:t>年度内閣府調査から）</a:t>
            </a:r>
            <a:endParaRPr lang="ja-JP" altLang="en-US" sz="2000" dirty="0">
              <a:latin typeface="HGP創英角ｺﾞｼｯｸUB" pitchFamily="50" charset="-128"/>
              <a:ea typeface="HGP創英角ｺﾞｼｯｸUB" pitchFamily="50" charset="-128"/>
            </a:endParaRPr>
          </a:p>
        </p:txBody>
      </p:sp>
      <p:sp>
        <p:nvSpPr>
          <p:cNvPr id="8" name="テキスト ボックス 7"/>
          <p:cNvSpPr txBox="1"/>
          <p:nvPr/>
        </p:nvSpPr>
        <p:spPr>
          <a:xfrm>
            <a:off x="251520" y="5631631"/>
            <a:ext cx="8605241" cy="400110"/>
          </a:xfrm>
          <a:prstGeom prst="rect">
            <a:avLst/>
          </a:prstGeom>
          <a:noFill/>
        </p:spPr>
        <p:txBody>
          <a:bodyPr wrap="none" rtlCol="0">
            <a:spAutoFit/>
          </a:bodyPr>
          <a:lstStyle/>
          <a:p>
            <a:r>
              <a:rPr kumimoji="1" lang="ja-JP" altLang="en-US" sz="2000" dirty="0" smtClean="0">
                <a:solidFill>
                  <a:srgbClr val="800000"/>
                </a:solidFill>
                <a:latin typeface="HGP創英角ﾎﾟｯﾌﾟ体" pitchFamily="50" charset="-128"/>
                <a:ea typeface="HGP創英角ﾎﾟｯﾌﾟ体" pitchFamily="50" charset="-128"/>
              </a:rPr>
              <a:t>個人寄付 </a:t>
            </a:r>
            <a:r>
              <a:rPr kumimoji="1" lang="en-US" altLang="ja-JP" sz="2000" dirty="0" smtClean="0">
                <a:solidFill>
                  <a:srgbClr val="800000"/>
                </a:solidFill>
                <a:latin typeface="HGP創英角ﾎﾟｯﾌﾟ体" pitchFamily="50" charset="-128"/>
                <a:ea typeface="HGP創英角ﾎﾟｯﾌﾟ体" pitchFamily="50" charset="-128"/>
              </a:rPr>
              <a:t>0</a:t>
            </a:r>
            <a:r>
              <a:rPr kumimoji="1" lang="ja-JP" altLang="en-US" sz="2000" dirty="0" smtClean="0">
                <a:solidFill>
                  <a:srgbClr val="800000"/>
                </a:solidFill>
                <a:latin typeface="HGP創英角ﾎﾟｯﾌﾟ体" pitchFamily="50" charset="-128"/>
                <a:ea typeface="HGP創英角ﾎﾟｯﾌﾟ体" pitchFamily="50" charset="-128"/>
              </a:rPr>
              <a:t>件 </a:t>
            </a:r>
            <a:r>
              <a:rPr kumimoji="1" lang="en-US" altLang="ja-JP" sz="2000" dirty="0" smtClean="0">
                <a:solidFill>
                  <a:srgbClr val="800000"/>
                </a:solidFill>
                <a:latin typeface="HGP創英角ﾎﾟｯﾌﾟ体" pitchFamily="50" charset="-128"/>
                <a:ea typeface="HGP創英角ﾎﾟｯﾌﾟ体" pitchFamily="50" charset="-128"/>
              </a:rPr>
              <a:t>60.4</a:t>
            </a:r>
            <a:r>
              <a:rPr kumimoji="1" lang="ja-JP" altLang="en-US" sz="2000" dirty="0" smtClean="0">
                <a:solidFill>
                  <a:srgbClr val="800000"/>
                </a:solidFill>
                <a:latin typeface="HGP創英角ﾎﾟｯﾌﾟ体" pitchFamily="50" charset="-128"/>
                <a:ea typeface="HGP創英角ﾎﾟｯﾌﾟ体" pitchFamily="50" charset="-128"/>
              </a:rPr>
              <a:t>％、法人寄付 </a:t>
            </a:r>
            <a:r>
              <a:rPr kumimoji="1" lang="en-US" altLang="ja-JP" sz="2000" dirty="0" smtClean="0">
                <a:solidFill>
                  <a:srgbClr val="800000"/>
                </a:solidFill>
                <a:latin typeface="HGP創英角ﾎﾟｯﾌﾟ体" pitchFamily="50" charset="-128"/>
                <a:ea typeface="HGP創英角ﾎﾟｯﾌﾟ体" pitchFamily="50" charset="-128"/>
              </a:rPr>
              <a:t>0</a:t>
            </a:r>
            <a:r>
              <a:rPr kumimoji="1" lang="ja-JP" altLang="en-US" sz="2000" dirty="0" smtClean="0">
                <a:solidFill>
                  <a:srgbClr val="800000"/>
                </a:solidFill>
                <a:latin typeface="HGP創英角ﾎﾟｯﾌﾟ体" pitchFamily="50" charset="-128"/>
                <a:ea typeface="HGP創英角ﾎﾟｯﾌﾟ体" pitchFamily="50" charset="-128"/>
              </a:rPr>
              <a:t>件 </a:t>
            </a:r>
            <a:r>
              <a:rPr kumimoji="1" lang="en-US" altLang="ja-JP" sz="2000" dirty="0" smtClean="0">
                <a:solidFill>
                  <a:srgbClr val="800000"/>
                </a:solidFill>
                <a:latin typeface="HGP創英角ﾎﾟｯﾌﾟ体" pitchFamily="50" charset="-128"/>
                <a:ea typeface="HGP創英角ﾎﾟｯﾌﾟ体" pitchFamily="50" charset="-128"/>
              </a:rPr>
              <a:t>79.5</a:t>
            </a:r>
            <a:r>
              <a:rPr kumimoji="1" lang="ja-JP" altLang="en-US" sz="2000" dirty="0" smtClean="0">
                <a:solidFill>
                  <a:srgbClr val="800000"/>
                </a:solidFill>
                <a:latin typeface="HGP創英角ﾎﾟｯﾌﾟ体" pitchFamily="50" charset="-128"/>
                <a:ea typeface="HGP創英角ﾎﾟｯﾌﾟ体" pitchFamily="50" charset="-128"/>
              </a:rPr>
              <a:t>％。組織も財政も「参加」は進まず</a:t>
            </a:r>
            <a:endParaRPr kumimoji="1" lang="ja-JP" altLang="en-US" sz="2000" dirty="0">
              <a:solidFill>
                <a:srgbClr val="800000"/>
              </a:solidFill>
              <a:latin typeface="HGP創英角ﾎﾟｯﾌﾟ体" pitchFamily="50" charset="-128"/>
              <a:ea typeface="HGP創英角ﾎﾟｯﾌﾟ体" pitchFamily="50" charset="-128"/>
            </a:endParaRPr>
          </a:p>
        </p:txBody>
      </p:sp>
      <p:sp>
        <p:nvSpPr>
          <p:cNvPr id="14"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15" name="スライド番号プレースホルダ 4"/>
          <p:cNvSpPr>
            <a:spLocks noGrp="1"/>
          </p:cNvSpPr>
          <p:nvPr>
            <p:ph type="sldNum" sz="quarter" idx="11"/>
          </p:nvPr>
        </p:nvSpPr>
        <p:spPr>
          <a:xfrm>
            <a:off x="6737614" y="6295900"/>
            <a:ext cx="2133600" cy="457200"/>
          </a:xfrm>
          <a:noFill/>
        </p:spPr>
        <p:txBody>
          <a:bodyPr/>
          <a:lstStyle/>
          <a:p>
            <a:fld id="{A1AD00E9-DCF0-4319-B7B6-AD11CCD75B2E}" type="slidenum">
              <a:rPr lang="en-US" altLang="ja-JP" smtClean="0">
                <a:ea typeface="ＭＳ Ｐゴシック" pitchFamily="50" charset="-128"/>
              </a:rPr>
              <a:pPr/>
              <a:t>21</a:t>
            </a:fld>
            <a:endParaRPr lang="en-US" altLang="ja-JP" dirty="0" smtClean="0">
              <a:ea typeface="ＭＳ Ｐゴシック" pitchFamily="50" charset="-128"/>
            </a:endParaRPr>
          </a:p>
        </p:txBody>
      </p:sp>
      <p:pic>
        <p:nvPicPr>
          <p:cNvPr id="10" name="Picture 2" descr="特定非営利活動法人 日本NPOセンター">
            <a:hlinkClick r:id="rId4"/>
          </p:cNvPr>
          <p:cNvPicPr>
            <a:picLocks noChangeAspect="1" noChangeArrowheads="1"/>
          </p:cNvPicPr>
          <p:nvPr/>
        </p:nvPicPr>
        <p:blipFill>
          <a:blip r:embed="rId5" cstate="print"/>
          <a:srcRect/>
          <a:stretch>
            <a:fillRect/>
          </a:stretch>
        </p:blipFill>
        <p:spPr bwMode="auto">
          <a:xfrm>
            <a:off x="3962396" y="6227374"/>
            <a:ext cx="2038350" cy="476251"/>
          </a:xfrm>
          <a:prstGeom prst="rect">
            <a:avLst/>
          </a:prstGeom>
          <a:noFill/>
        </p:spPr>
      </p:pic>
      <p:pic>
        <p:nvPicPr>
          <p:cNvPr id="12" name="Picture 3" descr="ovaclogo"/>
          <p:cNvPicPr>
            <a:picLocks noGrp="1" noChangeAspect="1" noChangeArrowheads="1"/>
          </p:cNvPicPr>
          <p:nvPr>
            <p:ph idx="1"/>
          </p:nvPr>
        </p:nvPicPr>
        <p:blipFill>
          <a:blip r:embed="rId6" cstate="print"/>
          <a:srcRect/>
          <a:stretch>
            <a:fillRect/>
          </a:stretch>
        </p:blipFill>
        <p:spPr>
          <a:xfrm>
            <a:off x="6289700" y="6180138"/>
            <a:ext cx="1854200" cy="55721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a:xfrm>
            <a:off x="4498975" y="1412776"/>
            <a:ext cx="1368425" cy="647700"/>
          </a:xfrm>
        </p:spPr>
        <p:txBody>
          <a:bodyPr/>
          <a:lstStyle/>
          <a:p>
            <a:pPr>
              <a:buFont typeface="Wingdings" pitchFamily="2" charset="2"/>
              <a:buNone/>
            </a:pPr>
            <a:r>
              <a:rPr lang="ja-JP" altLang="en-US" dirty="0">
                <a:latin typeface="HGP創英角ｺﾞｼｯｸUB" pitchFamily="50" charset="-128"/>
                <a:ea typeface="HGP創英角ｺﾞｼｯｸUB" pitchFamily="50" charset="-128"/>
              </a:rPr>
              <a:t>市　民</a:t>
            </a:r>
          </a:p>
        </p:txBody>
      </p:sp>
      <p:sp>
        <p:nvSpPr>
          <p:cNvPr id="135172" name="Line 4"/>
          <p:cNvSpPr>
            <a:spLocks noChangeShapeType="1"/>
          </p:cNvSpPr>
          <p:nvPr/>
        </p:nvSpPr>
        <p:spPr bwMode="auto">
          <a:xfrm>
            <a:off x="0" y="6054725"/>
            <a:ext cx="9144000" cy="0"/>
          </a:xfrm>
          <a:prstGeom prst="line">
            <a:avLst/>
          </a:prstGeom>
          <a:noFill/>
          <a:ln w="53975">
            <a:solidFill>
              <a:srgbClr val="0000FF"/>
            </a:solidFill>
            <a:round/>
            <a:headEnd/>
            <a:tailEnd/>
          </a:ln>
          <a:effectLst/>
        </p:spPr>
        <p:txBody>
          <a:bodyPr/>
          <a:lstStyle/>
          <a:p>
            <a:endParaRPr lang="ja-JP" altLang="en-US"/>
          </a:p>
        </p:txBody>
      </p:sp>
      <p:sp>
        <p:nvSpPr>
          <p:cNvPr id="135175" name="Rectangle 7"/>
          <p:cNvSpPr>
            <a:spLocks noChangeArrowheads="1"/>
          </p:cNvSpPr>
          <p:nvPr/>
        </p:nvSpPr>
        <p:spPr bwMode="auto">
          <a:xfrm>
            <a:off x="2268538" y="4437063"/>
            <a:ext cx="1514475" cy="647700"/>
          </a:xfrm>
          <a:prstGeom prst="rect">
            <a:avLst/>
          </a:prstGeom>
          <a:noFill/>
          <a:ln w="9525">
            <a:noFill/>
            <a:miter lim="800000"/>
            <a:headEnd/>
            <a:tailEnd/>
          </a:ln>
          <a:effectLst/>
        </p:spPr>
        <p:txBody>
          <a:bodyPr/>
          <a:lstStyle/>
          <a:p>
            <a:pPr marL="342900" indent="-342900" algn="l">
              <a:lnSpc>
                <a:spcPct val="100000"/>
              </a:lnSpc>
            </a:pPr>
            <a:r>
              <a:rPr lang="ja-JP" altLang="en-US" sz="3200" dirty="0">
                <a:solidFill>
                  <a:schemeClr val="tx1"/>
                </a:solidFill>
                <a:latin typeface="HGP創英角ｺﾞｼｯｸUB" pitchFamily="50" charset="-128"/>
                <a:ea typeface="HGP創英角ｺﾞｼｯｸUB" pitchFamily="50" charset="-128"/>
              </a:rPr>
              <a:t>行　政</a:t>
            </a:r>
          </a:p>
        </p:txBody>
      </p:sp>
      <p:sp>
        <p:nvSpPr>
          <p:cNvPr id="135177" name="Rectangle 9"/>
          <p:cNvSpPr>
            <a:spLocks noChangeArrowheads="1"/>
          </p:cNvSpPr>
          <p:nvPr/>
        </p:nvSpPr>
        <p:spPr bwMode="auto">
          <a:xfrm>
            <a:off x="6659563" y="4437063"/>
            <a:ext cx="1368425" cy="647700"/>
          </a:xfrm>
          <a:prstGeom prst="rect">
            <a:avLst/>
          </a:prstGeom>
          <a:noFill/>
          <a:ln w="9525">
            <a:noFill/>
            <a:miter lim="800000"/>
            <a:headEnd/>
            <a:tailEnd/>
          </a:ln>
          <a:effectLst/>
        </p:spPr>
        <p:txBody>
          <a:bodyPr/>
          <a:lstStyle/>
          <a:p>
            <a:pPr marL="342900" indent="-342900" algn="l">
              <a:lnSpc>
                <a:spcPct val="100000"/>
              </a:lnSpc>
            </a:pPr>
            <a:r>
              <a:rPr lang="ja-JP" altLang="en-US" sz="3200" dirty="0">
                <a:solidFill>
                  <a:schemeClr val="tx1"/>
                </a:solidFill>
                <a:latin typeface="HGP創英角ｺﾞｼｯｸUB" pitchFamily="50" charset="-128"/>
                <a:ea typeface="HGP創英角ｺﾞｼｯｸUB" pitchFamily="50" charset="-128"/>
              </a:rPr>
              <a:t>企　業</a:t>
            </a:r>
          </a:p>
        </p:txBody>
      </p:sp>
      <p:sp>
        <p:nvSpPr>
          <p:cNvPr id="135192" name="Oval 24"/>
          <p:cNvSpPr>
            <a:spLocks noChangeAspect="1" noChangeArrowheads="1"/>
          </p:cNvSpPr>
          <p:nvPr/>
        </p:nvSpPr>
        <p:spPr bwMode="auto">
          <a:xfrm>
            <a:off x="2052637" y="3430588"/>
            <a:ext cx="2519363" cy="2519362"/>
          </a:xfrm>
          <a:prstGeom prst="ellipse">
            <a:avLst/>
          </a:prstGeom>
          <a:noFill/>
          <a:ln w="31750" algn="ctr">
            <a:solidFill>
              <a:schemeClr val="tx1"/>
            </a:solidFill>
            <a:round/>
            <a:headEnd/>
            <a:tailEnd/>
          </a:ln>
          <a:effectLst/>
        </p:spPr>
        <p:txBody>
          <a:bodyPr wrap="none" anchor="ctr"/>
          <a:lstStyle/>
          <a:p>
            <a:endParaRPr lang="ja-JP" altLang="en-US"/>
          </a:p>
        </p:txBody>
      </p:sp>
      <p:sp>
        <p:nvSpPr>
          <p:cNvPr id="135193" name="Oval 25"/>
          <p:cNvSpPr>
            <a:spLocks noChangeAspect="1" noChangeArrowheads="1"/>
          </p:cNvSpPr>
          <p:nvPr/>
        </p:nvSpPr>
        <p:spPr bwMode="auto">
          <a:xfrm>
            <a:off x="5580112" y="3430588"/>
            <a:ext cx="2519363" cy="2519362"/>
          </a:xfrm>
          <a:prstGeom prst="ellipse">
            <a:avLst/>
          </a:prstGeom>
          <a:noFill/>
          <a:ln w="31750" algn="ctr">
            <a:solidFill>
              <a:schemeClr val="tx1"/>
            </a:solidFill>
            <a:round/>
            <a:headEnd/>
            <a:tailEnd/>
          </a:ln>
          <a:effectLst/>
        </p:spPr>
        <p:txBody>
          <a:bodyPr wrap="none" anchor="ctr"/>
          <a:lstStyle/>
          <a:p>
            <a:endParaRPr lang="ja-JP" altLang="en-US"/>
          </a:p>
        </p:txBody>
      </p:sp>
      <p:sp>
        <p:nvSpPr>
          <p:cNvPr id="135195" name="AutoShape 27"/>
          <p:cNvSpPr>
            <a:spLocks noChangeAspect="1" noChangeArrowheads="1"/>
          </p:cNvSpPr>
          <p:nvPr/>
        </p:nvSpPr>
        <p:spPr bwMode="auto">
          <a:xfrm>
            <a:off x="3562350" y="2204864"/>
            <a:ext cx="3095625" cy="2322512"/>
          </a:xfrm>
          <a:prstGeom prst="triangle">
            <a:avLst>
              <a:gd name="adj" fmla="val 50000"/>
            </a:avLst>
          </a:prstGeom>
          <a:noFill/>
          <a:ln w="50800" algn="ctr">
            <a:solidFill>
              <a:srgbClr val="33CCCC"/>
            </a:solidFill>
            <a:miter lim="800000"/>
            <a:headEnd/>
            <a:tailEnd/>
          </a:ln>
          <a:effectLst/>
        </p:spPr>
        <p:txBody>
          <a:bodyPr wrap="none" anchor="ctr"/>
          <a:lstStyle/>
          <a:p>
            <a:endParaRPr lang="ja-JP" altLang="en-US"/>
          </a:p>
        </p:txBody>
      </p:sp>
      <p:sp>
        <p:nvSpPr>
          <p:cNvPr id="135194" name="Oval 26"/>
          <p:cNvSpPr>
            <a:spLocks noChangeAspect="1" noChangeArrowheads="1"/>
          </p:cNvSpPr>
          <p:nvPr/>
        </p:nvSpPr>
        <p:spPr bwMode="auto">
          <a:xfrm>
            <a:off x="3851275" y="692150"/>
            <a:ext cx="2519363" cy="2519363"/>
          </a:xfrm>
          <a:prstGeom prst="ellipse">
            <a:avLst/>
          </a:prstGeom>
          <a:noFill/>
          <a:ln w="31750" algn="ctr">
            <a:solidFill>
              <a:schemeClr val="tx1"/>
            </a:solidFill>
            <a:round/>
            <a:headEnd/>
            <a:tailEnd/>
          </a:ln>
          <a:effectLst/>
        </p:spPr>
        <p:txBody>
          <a:bodyPr wrap="none" anchor="ctr"/>
          <a:lstStyle/>
          <a:p>
            <a:endParaRPr lang="ja-JP" altLang="en-US"/>
          </a:p>
        </p:txBody>
      </p:sp>
      <p:sp>
        <p:nvSpPr>
          <p:cNvPr id="135196" name="Text Box 28"/>
          <p:cNvSpPr txBox="1">
            <a:spLocks noChangeArrowheads="1"/>
          </p:cNvSpPr>
          <p:nvPr/>
        </p:nvSpPr>
        <p:spPr bwMode="auto">
          <a:xfrm>
            <a:off x="4094120" y="3131245"/>
            <a:ext cx="2109872" cy="584775"/>
          </a:xfrm>
          <a:prstGeom prst="rect">
            <a:avLst/>
          </a:prstGeom>
          <a:noFill/>
          <a:ln w="9525" algn="ctr">
            <a:noFill/>
            <a:miter lim="800000"/>
            <a:headEnd/>
            <a:tailEnd/>
          </a:ln>
          <a:effectLst/>
        </p:spPr>
        <p:txBody>
          <a:bodyPr wrap="none">
            <a:spAutoFit/>
          </a:bodyPr>
          <a:lstStyle/>
          <a:p>
            <a:pPr marL="342900" indent="-342900"/>
            <a:r>
              <a:rPr lang="ja-JP" altLang="en-US" sz="3200" dirty="0">
                <a:solidFill>
                  <a:srgbClr val="FF0000"/>
                </a:solidFill>
                <a:latin typeface="HGP創英角ﾎﾟｯﾌﾟ体" pitchFamily="50" charset="-128"/>
                <a:ea typeface="HGP創英角ﾎﾟｯﾌﾟ体" pitchFamily="50" charset="-128"/>
              </a:rPr>
              <a:t>３者の連携</a:t>
            </a:r>
          </a:p>
        </p:txBody>
      </p:sp>
      <p:sp>
        <p:nvSpPr>
          <p:cNvPr id="16" name="Rectangle 2"/>
          <p:cNvSpPr>
            <a:spLocks noGrp="1" noChangeArrowheads="1"/>
          </p:cNvSpPr>
          <p:nvPr>
            <p:ph type="title"/>
          </p:nvPr>
        </p:nvSpPr>
        <p:spPr>
          <a:xfrm>
            <a:off x="410683" y="423714"/>
            <a:ext cx="3466728" cy="1724174"/>
          </a:xfrm>
        </p:spPr>
        <p:txBody>
          <a:bodyPr/>
          <a:lstStyle/>
          <a:p>
            <a:pPr>
              <a:lnSpc>
                <a:spcPct val="90000"/>
              </a:lnSpc>
            </a:pPr>
            <a:r>
              <a:rPr lang="ja-JP" altLang="en-US" sz="3600" dirty="0" smtClean="0">
                <a:solidFill>
                  <a:srgbClr val="006600"/>
                </a:solidFill>
                <a:latin typeface="HGP創英角ﾎﾟｯﾌﾟ体" pitchFamily="50" charset="-128"/>
                <a:ea typeface="HGP創英角ﾎﾟｯﾌﾟ体" pitchFamily="50" charset="-128"/>
              </a:rPr>
              <a:t>（２）市民</a:t>
            </a:r>
            <a:r>
              <a:rPr lang="ja-JP" altLang="en-US" sz="3600" dirty="0">
                <a:solidFill>
                  <a:srgbClr val="006600"/>
                </a:solidFill>
                <a:latin typeface="HGP創英角ﾎﾟｯﾌﾟ体" pitchFamily="50" charset="-128"/>
                <a:ea typeface="HGP創英角ﾎﾟｯﾌﾟ体" pitchFamily="50" charset="-128"/>
              </a:rPr>
              <a:t>の</a:t>
            </a:r>
            <a:br>
              <a:rPr lang="ja-JP" altLang="en-US" sz="3600" dirty="0">
                <a:solidFill>
                  <a:srgbClr val="006600"/>
                </a:solidFill>
                <a:latin typeface="HGP創英角ﾎﾟｯﾌﾟ体" pitchFamily="50" charset="-128"/>
                <a:ea typeface="HGP創英角ﾎﾟｯﾌﾟ体" pitchFamily="50" charset="-128"/>
              </a:rPr>
            </a:br>
            <a:r>
              <a:rPr lang="ja-JP" altLang="en-US" sz="3600" dirty="0" smtClean="0">
                <a:solidFill>
                  <a:srgbClr val="006600"/>
                </a:solidFill>
                <a:latin typeface="HGP創英角ﾎﾟｯﾌﾟ体" pitchFamily="50" charset="-128"/>
                <a:ea typeface="HGP創英角ﾎﾟｯﾌﾟ体" pitchFamily="50" charset="-128"/>
              </a:rPr>
              <a:t>　　 「</a:t>
            </a:r>
            <a:r>
              <a:rPr lang="ja-JP" altLang="en-US" sz="3600" dirty="0">
                <a:solidFill>
                  <a:srgbClr val="006600"/>
                </a:solidFill>
                <a:latin typeface="HGP創英角ﾎﾟｯﾌﾟ体" pitchFamily="50" charset="-128"/>
                <a:ea typeface="HGP創英角ﾎﾟｯﾌﾟ体" pitchFamily="50" charset="-128"/>
              </a:rPr>
              <a:t>位置」は？</a:t>
            </a:r>
          </a:p>
        </p:txBody>
      </p:sp>
      <p:sp>
        <p:nvSpPr>
          <p:cNvPr id="14" name="スライド番号プレースホルダ 4"/>
          <p:cNvSpPr>
            <a:spLocks noGrp="1"/>
          </p:cNvSpPr>
          <p:nvPr>
            <p:ph type="sldNum" sz="quarter" idx="11"/>
          </p:nvPr>
        </p:nvSpPr>
        <p:spPr>
          <a:xfrm>
            <a:off x="6737614" y="6295900"/>
            <a:ext cx="2133600" cy="457200"/>
          </a:xfrm>
          <a:noFill/>
        </p:spPr>
        <p:txBody>
          <a:bodyPr/>
          <a:lstStyle/>
          <a:p>
            <a:fld id="{A1AD00E9-DCF0-4319-B7B6-AD11CCD75B2E}" type="slidenum">
              <a:rPr lang="en-US" altLang="ja-JP" smtClean="0">
                <a:ea typeface="ＭＳ Ｐゴシック" pitchFamily="50" charset="-128"/>
              </a:rPr>
              <a:pPr/>
              <a:t>22</a:t>
            </a:fld>
            <a:endParaRPr lang="en-US" altLang="ja-JP" dirty="0" smtClean="0">
              <a:ea typeface="ＭＳ Ｐゴシック" pitchFamily="50" charset="-128"/>
            </a:endParaRPr>
          </a:p>
        </p:txBody>
      </p:sp>
      <p:pic>
        <p:nvPicPr>
          <p:cNvPr id="17"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18" name="Picture 3" descr="ovaclogo"/>
          <p:cNvPicPr>
            <a:picLocks noChangeAspect="1" noChangeArrowheads="1"/>
          </p:cNvPicPr>
          <p:nvPr/>
        </p:nvPicPr>
        <p:blipFill>
          <a:blip r:embed="rId5" cstate="print"/>
          <a:srcRect/>
          <a:stretch>
            <a:fillRect/>
          </a:stretch>
        </p:blipFill>
        <p:spPr bwMode="auto">
          <a:xfrm>
            <a:off x="6289700" y="6180138"/>
            <a:ext cx="1854200" cy="557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5194"/>
                                        </p:tgtEl>
                                        <p:attrNameLst>
                                          <p:attrName>style.visibility</p:attrName>
                                        </p:attrNameLst>
                                      </p:cBhvr>
                                      <p:to>
                                        <p:strVal val="visible"/>
                                      </p:to>
                                    </p:set>
                                    <p:animEffect transition="in" filter="checkerboard(across)">
                                      <p:cBhvr>
                                        <p:cTn id="7" dur="500"/>
                                        <p:tgtEl>
                                          <p:spTgt spid="13519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5171">
                                            <p:txEl>
                                              <p:pRg st="0" end="0"/>
                                            </p:txEl>
                                          </p:spTgt>
                                        </p:tgtEl>
                                        <p:attrNameLst>
                                          <p:attrName>style.visibility</p:attrName>
                                        </p:attrNameLst>
                                      </p:cBhvr>
                                      <p:to>
                                        <p:strVal val="visible"/>
                                      </p:to>
                                    </p:set>
                                    <p:animEffect transition="in" filter="checkerboard(across)">
                                      <p:cBhvr>
                                        <p:cTn id="10" dur="500"/>
                                        <p:tgtEl>
                                          <p:spTgt spid="1351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5195"/>
                                        </p:tgtEl>
                                        <p:attrNameLst>
                                          <p:attrName>style.visibility</p:attrName>
                                        </p:attrNameLst>
                                      </p:cBhvr>
                                      <p:to>
                                        <p:strVal val="visible"/>
                                      </p:to>
                                    </p:set>
                                    <p:animEffect transition="in" filter="checkerboard(across)">
                                      <p:cBhvr>
                                        <p:cTn id="15" dur="500"/>
                                        <p:tgtEl>
                                          <p:spTgt spid="135195"/>
                                        </p:tgtEl>
                                      </p:cBhvr>
                                    </p:animEffect>
                                  </p:childTnLst>
                                </p:cTn>
                              </p:par>
                            </p:childTnLst>
                          </p:cTn>
                        </p:par>
                        <p:par>
                          <p:cTn id="16" fill="hold">
                            <p:stCondLst>
                              <p:cond delay="500"/>
                            </p:stCondLst>
                            <p:childTnLst>
                              <p:par>
                                <p:cTn id="17" presetID="5" presetClass="entr" presetSubtype="10" fill="hold" grpId="0" nodeType="afterEffect">
                                  <p:stCondLst>
                                    <p:cond delay="0"/>
                                  </p:stCondLst>
                                  <p:childTnLst>
                                    <p:set>
                                      <p:cBhvr>
                                        <p:cTn id="18" dur="1" fill="hold">
                                          <p:stCondLst>
                                            <p:cond delay="0"/>
                                          </p:stCondLst>
                                        </p:cTn>
                                        <p:tgtEl>
                                          <p:spTgt spid="135196"/>
                                        </p:tgtEl>
                                        <p:attrNameLst>
                                          <p:attrName>style.visibility</p:attrName>
                                        </p:attrNameLst>
                                      </p:cBhvr>
                                      <p:to>
                                        <p:strVal val="visible"/>
                                      </p:to>
                                    </p:set>
                                    <p:animEffect transition="in" filter="checkerboard(across)">
                                      <p:cBhvr>
                                        <p:cTn id="19" dur="500"/>
                                        <p:tgtEl>
                                          <p:spTgt spid="135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P spid="135195" grpId="0" animBg="1"/>
      <p:bldP spid="135194" grpId="0" animBg="1"/>
      <p:bldP spid="13519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4498975" y="1412776"/>
            <a:ext cx="1368425"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1" lang="ja-JP" altLang="en-US" sz="32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rPr>
              <a:t>市　民</a:t>
            </a:r>
            <a:endParaRPr kumimoji="1" lang="ja-JP" altLang="en-US" sz="32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cs typeface="+mn-cs"/>
            </a:endParaRPr>
          </a:p>
        </p:txBody>
      </p:sp>
      <p:sp>
        <p:nvSpPr>
          <p:cNvPr id="137220" name="Line 4"/>
          <p:cNvSpPr>
            <a:spLocks noChangeShapeType="1"/>
          </p:cNvSpPr>
          <p:nvPr/>
        </p:nvSpPr>
        <p:spPr bwMode="auto">
          <a:xfrm>
            <a:off x="0" y="6054725"/>
            <a:ext cx="9144000" cy="0"/>
          </a:xfrm>
          <a:prstGeom prst="line">
            <a:avLst/>
          </a:prstGeom>
          <a:noFill/>
          <a:ln w="53975">
            <a:solidFill>
              <a:srgbClr val="0000FF"/>
            </a:solidFill>
            <a:round/>
            <a:headEnd/>
            <a:tailEnd/>
          </a:ln>
          <a:effectLst/>
        </p:spPr>
        <p:txBody>
          <a:bodyPr/>
          <a:lstStyle/>
          <a:p>
            <a:endParaRPr lang="ja-JP" altLang="en-US"/>
          </a:p>
        </p:txBody>
      </p:sp>
      <p:sp>
        <p:nvSpPr>
          <p:cNvPr id="137222" name="Rectangle 6"/>
          <p:cNvSpPr>
            <a:spLocks noChangeArrowheads="1"/>
          </p:cNvSpPr>
          <p:nvPr/>
        </p:nvSpPr>
        <p:spPr bwMode="auto">
          <a:xfrm>
            <a:off x="2268538" y="4437063"/>
            <a:ext cx="1514475" cy="647700"/>
          </a:xfrm>
          <a:prstGeom prst="rect">
            <a:avLst/>
          </a:prstGeom>
          <a:noFill/>
          <a:ln w="9525">
            <a:noFill/>
            <a:miter lim="800000"/>
            <a:headEnd/>
            <a:tailEnd/>
          </a:ln>
          <a:effectLst/>
        </p:spPr>
        <p:txBody>
          <a:bodyPr/>
          <a:lstStyle/>
          <a:p>
            <a:pPr marL="342900" indent="-342900" algn="l">
              <a:lnSpc>
                <a:spcPct val="100000"/>
              </a:lnSpc>
            </a:pPr>
            <a:r>
              <a:rPr lang="ja-JP" altLang="en-US" sz="3200" dirty="0">
                <a:solidFill>
                  <a:schemeClr val="tx1"/>
                </a:solidFill>
                <a:latin typeface="HGP創英角ｺﾞｼｯｸUB" pitchFamily="50" charset="-128"/>
                <a:ea typeface="HGP創英角ｺﾞｼｯｸUB" pitchFamily="50" charset="-128"/>
              </a:rPr>
              <a:t>行　政</a:t>
            </a:r>
          </a:p>
        </p:txBody>
      </p:sp>
      <p:sp>
        <p:nvSpPr>
          <p:cNvPr id="137223" name="Rectangle 7"/>
          <p:cNvSpPr>
            <a:spLocks noChangeArrowheads="1"/>
          </p:cNvSpPr>
          <p:nvPr/>
        </p:nvSpPr>
        <p:spPr bwMode="auto">
          <a:xfrm>
            <a:off x="6659563" y="4437063"/>
            <a:ext cx="1368425" cy="647700"/>
          </a:xfrm>
          <a:prstGeom prst="rect">
            <a:avLst/>
          </a:prstGeom>
          <a:noFill/>
          <a:ln w="9525">
            <a:noFill/>
            <a:miter lim="800000"/>
            <a:headEnd/>
            <a:tailEnd/>
          </a:ln>
          <a:effectLst/>
        </p:spPr>
        <p:txBody>
          <a:bodyPr/>
          <a:lstStyle/>
          <a:p>
            <a:pPr marL="342900" indent="-342900" algn="l">
              <a:lnSpc>
                <a:spcPct val="100000"/>
              </a:lnSpc>
            </a:pPr>
            <a:r>
              <a:rPr lang="ja-JP" altLang="en-US" sz="3200" dirty="0">
                <a:solidFill>
                  <a:schemeClr val="tx1"/>
                </a:solidFill>
                <a:latin typeface="HGP創英角ｺﾞｼｯｸUB" pitchFamily="50" charset="-128"/>
                <a:ea typeface="HGP創英角ｺﾞｼｯｸUB" pitchFamily="50" charset="-128"/>
              </a:rPr>
              <a:t>企　業</a:t>
            </a:r>
          </a:p>
        </p:txBody>
      </p:sp>
      <p:sp>
        <p:nvSpPr>
          <p:cNvPr id="137224" name="Oval 8"/>
          <p:cNvSpPr>
            <a:spLocks noChangeAspect="1" noChangeArrowheads="1"/>
          </p:cNvSpPr>
          <p:nvPr/>
        </p:nvSpPr>
        <p:spPr bwMode="auto">
          <a:xfrm>
            <a:off x="2052638" y="3430588"/>
            <a:ext cx="2519362" cy="2519362"/>
          </a:xfrm>
          <a:prstGeom prst="ellipse">
            <a:avLst/>
          </a:prstGeom>
          <a:noFill/>
          <a:ln w="31750" algn="ctr">
            <a:solidFill>
              <a:schemeClr val="tx1"/>
            </a:solidFill>
            <a:round/>
            <a:headEnd/>
            <a:tailEnd/>
          </a:ln>
          <a:effectLst/>
        </p:spPr>
        <p:txBody>
          <a:bodyPr wrap="none" anchor="ctr"/>
          <a:lstStyle/>
          <a:p>
            <a:endParaRPr lang="ja-JP" altLang="en-US"/>
          </a:p>
        </p:txBody>
      </p:sp>
      <p:sp>
        <p:nvSpPr>
          <p:cNvPr id="137225" name="Oval 9"/>
          <p:cNvSpPr>
            <a:spLocks noChangeAspect="1" noChangeArrowheads="1"/>
          </p:cNvSpPr>
          <p:nvPr/>
        </p:nvSpPr>
        <p:spPr bwMode="auto">
          <a:xfrm>
            <a:off x="5580063" y="3430588"/>
            <a:ext cx="2519362" cy="2519362"/>
          </a:xfrm>
          <a:prstGeom prst="ellipse">
            <a:avLst/>
          </a:prstGeom>
          <a:noFill/>
          <a:ln w="31750" algn="ctr">
            <a:solidFill>
              <a:schemeClr val="tx1"/>
            </a:solidFill>
            <a:round/>
            <a:headEnd/>
            <a:tailEnd/>
          </a:ln>
          <a:effectLst/>
        </p:spPr>
        <p:txBody>
          <a:bodyPr wrap="none" anchor="ctr"/>
          <a:lstStyle/>
          <a:p>
            <a:endParaRPr lang="ja-JP" altLang="en-US"/>
          </a:p>
        </p:txBody>
      </p:sp>
      <p:sp>
        <p:nvSpPr>
          <p:cNvPr id="137227" name="Oval 11"/>
          <p:cNvSpPr>
            <a:spLocks noChangeAspect="1" noChangeArrowheads="1"/>
          </p:cNvSpPr>
          <p:nvPr/>
        </p:nvSpPr>
        <p:spPr bwMode="auto">
          <a:xfrm>
            <a:off x="3851275" y="692150"/>
            <a:ext cx="2519363" cy="2519363"/>
          </a:xfrm>
          <a:prstGeom prst="ellipse">
            <a:avLst/>
          </a:prstGeom>
          <a:noFill/>
          <a:ln w="31750" algn="ctr">
            <a:solidFill>
              <a:schemeClr val="tx1"/>
            </a:solidFill>
            <a:round/>
            <a:headEnd/>
            <a:tailEnd/>
          </a:ln>
          <a:effectLst/>
        </p:spPr>
        <p:txBody>
          <a:bodyPr wrap="none" anchor="ctr"/>
          <a:lstStyle/>
          <a:p>
            <a:endParaRPr lang="ja-JP" altLang="en-US"/>
          </a:p>
        </p:txBody>
      </p:sp>
      <p:sp>
        <p:nvSpPr>
          <p:cNvPr id="137229" name="Rectangle 13"/>
          <p:cNvSpPr>
            <a:spLocks noChangeArrowheads="1"/>
          </p:cNvSpPr>
          <p:nvPr/>
        </p:nvSpPr>
        <p:spPr bwMode="auto">
          <a:xfrm>
            <a:off x="4572000" y="1413148"/>
            <a:ext cx="1368425" cy="647700"/>
          </a:xfrm>
          <a:prstGeom prst="rect">
            <a:avLst/>
          </a:prstGeom>
          <a:noFill/>
          <a:ln w="9525">
            <a:noFill/>
            <a:miter lim="800000"/>
            <a:headEnd/>
            <a:tailEnd/>
          </a:ln>
          <a:effectLst/>
        </p:spPr>
        <p:txBody>
          <a:bodyPr/>
          <a:lstStyle/>
          <a:p>
            <a:pPr marL="342900" indent="-342900" algn="l">
              <a:lnSpc>
                <a:spcPct val="100000"/>
              </a:lnSpc>
            </a:pPr>
            <a:r>
              <a:rPr lang="ja-JP" altLang="en-US" dirty="0" smtClean="0">
                <a:solidFill>
                  <a:schemeClr val="tx1"/>
                </a:solidFill>
                <a:latin typeface="HGP創英角ｺﾞｼｯｸUB" pitchFamily="50" charset="-128"/>
                <a:ea typeface="HGP創英角ｺﾞｼｯｸUB" pitchFamily="50" charset="-128"/>
              </a:rPr>
              <a:t>ＮＰＯ</a:t>
            </a:r>
            <a:endParaRPr lang="ja-JP" altLang="en-US" sz="3200" dirty="0">
              <a:solidFill>
                <a:schemeClr val="tx1"/>
              </a:solidFill>
              <a:latin typeface="HGP創英角ｺﾞｼｯｸUB" pitchFamily="50" charset="-128"/>
              <a:ea typeface="HGP創英角ｺﾞｼｯｸUB" pitchFamily="50" charset="-128"/>
            </a:endParaRPr>
          </a:p>
        </p:txBody>
      </p:sp>
      <p:sp>
        <p:nvSpPr>
          <p:cNvPr id="137230" name="Oval 14"/>
          <p:cNvSpPr>
            <a:spLocks noChangeAspect="1" noChangeArrowheads="1"/>
          </p:cNvSpPr>
          <p:nvPr/>
        </p:nvSpPr>
        <p:spPr bwMode="auto">
          <a:xfrm>
            <a:off x="3563938" y="2205038"/>
            <a:ext cx="3095625" cy="3240087"/>
          </a:xfrm>
          <a:prstGeom prst="ellipse">
            <a:avLst/>
          </a:prstGeom>
          <a:noFill/>
          <a:ln w="38100" algn="ctr">
            <a:solidFill>
              <a:srgbClr val="C00000"/>
            </a:solidFill>
            <a:round/>
            <a:headEnd/>
            <a:tailEnd/>
          </a:ln>
          <a:effectLst/>
        </p:spPr>
        <p:txBody>
          <a:bodyPr wrap="none" anchor="ctr"/>
          <a:lstStyle/>
          <a:p>
            <a:endParaRPr lang="ja-JP" altLang="en-US"/>
          </a:p>
        </p:txBody>
      </p:sp>
      <p:sp>
        <p:nvSpPr>
          <p:cNvPr id="137231" name="Rectangle 15"/>
          <p:cNvSpPr>
            <a:spLocks noChangeArrowheads="1"/>
          </p:cNvSpPr>
          <p:nvPr/>
        </p:nvSpPr>
        <p:spPr bwMode="auto">
          <a:xfrm>
            <a:off x="4427538" y="3357563"/>
            <a:ext cx="1800225" cy="647700"/>
          </a:xfrm>
          <a:prstGeom prst="rect">
            <a:avLst/>
          </a:prstGeom>
          <a:noFill/>
          <a:ln w="9525">
            <a:noFill/>
            <a:miter lim="800000"/>
            <a:headEnd/>
            <a:tailEnd/>
          </a:ln>
          <a:effectLst/>
        </p:spPr>
        <p:txBody>
          <a:bodyPr/>
          <a:lstStyle/>
          <a:p>
            <a:pPr marL="342900" indent="-342900" algn="l">
              <a:lnSpc>
                <a:spcPct val="100000"/>
              </a:lnSpc>
            </a:pPr>
            <a:r>
              <a:rPr lang="ja-JP" altLang="en-US" sz="3600" dirty="0">
                <a:solidFill>
                  <a:srgbClr val="3333CC"/>
                </a:solidFill>
                <a:latin typeface="HGP創英角ｺﾞｼｯｸUB" pitchFamily="50" charset="-128"/>
                <a:ea typeface="HGP創英角ｺﾞｼｯｸUB" pitchFamily="50" charset="-128"/>
              </a:rPr>
              <a:t>市　民</a:t>
            </a:r>
          </a:p>
        </p:txBody>
      </p:sp>
      <p:sp>
        <p:nvSpPr>
          <p:cNvPr id="137232" name="Text Box 16"/>
          <p:cNvSpPr txBox="1">
            <a:spLocks noChangeArrowheads="1"/>
          </p:cNvSpPr>
          <p:nvPr/>
        </p:nvSpPr>
        <p:spPr bwMode="auto">
          <a:xfrm>
            <a:off x="4362632" y="2367773"/>
            <a:ext cx="1568450" cy="642937"/>
          </a:xfrm>
          <a:prstGeom prst="rect">
            <a:avLst/>
          </a:prstGeom>
          <a:noFill/>
          <a:ln w="9525" algn="ctr">
            <a:noFill/>
            <a:miter lim="800000"/>
            <a:headEnd/>
            <a:tailEnd/>
          </a:ln>
          <a:effectLst/>
        </p:spPr>
        <p:txBody>
          <a:bodyPr wrap="none">
            <a:spAutoFit/>
          </a:bodyPr>
          <a:lstStyle/>
          <a:p>
            <a:pPr marL="342900" indent="-342900"/>
            <a:r>
              <a:rPr lang="ja-JP" altLang="en-US" sz="1800" dirty="0">
                <a:solidFill>
                  <a:srgbClr val="C00000"/>
                </a:solidFill>
              </a:rPr>
              <a:t>役員・寄付者  </a:t>
            </a:r>
          </a:p>
          <a:p>
            <a:pPr marL="342900" indent="-342900"/>
            <a:r>
              <a:rPr lang="ja-JP" altLang="en-US" sz="1800" dirty="0">
                <a:solidFill>
                  <a:srgbClr val="C00000"/>
                </a:solidFill>
              </a:rPr>
              <a:t>ボランティア</a:t>
            </a:r>
            <a:r>
              <a:rPr lang="en-US" altLang="ja-JP" sz="1800" dirty="0">
                <a:solidFill>
                  <a:srgbClr val="C00000"/>
                </a:solidFill>
              </a:rPr>
              <a:t>…</a:t>
            </a:r>
          </a:p>
        </p:txBody>
      </p:sp>
      <p:sp>
        <p:nvSpPr>
          <p:cNvPr id="137233" name="Text Box 17"/>
          <p:cNvSpPr txBox="1">
            <a:spLocks noChangeArrowheads="1"/>
          </p:cNvSpPr>
          <p:nvPr/>
        </p:nvSpPr>
        <p:spPr bwMode="auto">
          <a:xfrm>
            <a:off x="5626181" y="3987800"/>
            <a:ext cx="996950" cy="642938"/>
          </a:xfrm>
          <a:prstGeom prst="rect">
            <a:avLst/>
          </a:prstGeom>
          <a:noFill/>
          <a:ln w="9525" algn="ctr">
            <a:noFill/>
            <a:miter lim="800000"/>
            <a:headEnd/>
            <a:tailEnd/>
          </a:ln>
          <a:effectLst/>
        </p:spPr>
        <p:txBody>
          <a:bodyPr wrap="none">
            <a:spAutoFit/>
          </a:bodyPr>
          <a:lstStyle/>
          <a:p>
            <a:pPr marL="342900" indent="-342900"/>
            <a:r>
              <a:rPr lang="en-US" altLang="ja-JP" sz="1800" dirty="0">
                <a:solidFill>
                  <a:schemeClr val="tx1"/>
                </a:solidFill>
              </a:rPr>
              <a:t>  </a:t>
            </a:r>
            <a:r>
              <a:rPr lang="ja-JP" altLang="en-US" sz="1800" dirty="0">
                <a:solidFill>
                  <a:srgbClr val="C00000"/>
                </a:solidFill>
              </a:rPr>
              <a:t>消費者</a:t>
            </a:r>
          </a:p>
          <a:p>
            <a:pPr marL="342900" indent="-342900"/>
            <a:r>
              <a:rPr lang="ja-JP" altLang="en-US" sz="1800" dirty="0">
                <a:solidFill>
                  <a:srgbClr val="C00000"/>
                </a:solidFill>
              </a:rPr>
              <a:t>労働者</a:t>
            </a:r>
          </a:p>
        </p:txBody>
      </p:sp>
      <p:sp>
        <p:nvSpPr>
          <p:cNvPr id="137235" name="Text Box 19"/>
          <p:cNvSpPr txBox="1">
            <a:spLocks noChangeArrowheads="1"/>
          </p:cNvSpPr>
          <p:nvPr/>
        </p:nvSpPr>
        <p:spPr bwMode="auto">
          <a:xfrm>
            <a:off x="3569543" y="4010025"/>
            <a:ext cx="1060450" cy="642938"/>
          </a:xfrm>
          <a:prstGeom prst="rect">
            <a:avLst/>
          </a:prstGeom>
          <a:noFill/>
          <a:ln w="9525" algn="ctr">
            <a:noFill/>
            <a:miter lim="800000"/>
            <a:headEnd/>
            <a:tailEnd/>
          </a:ln>
          <a:effectLst/>
        </p:spPr>
        <p:txBody>
          <a:bodyPr wrap="none">
            <a:spAutoFit/>
          </a:bodyPr>
          <a:lstStyle/>
          <a:p>
            <a:pPr marL="342900" indent="-342900"/>
            <a:r>
              <a:rPr lang="ja-JP" altLang="en-US" sz="1800" dirty="0">
                <a:solidFill>
                  <a:srgbClr val="C00000"/>
                </a:solidFill>
              </a:rPr>
              <a:t>有権者</a:t>
            </a:r>
          </a:p>
          <a:p>
            <a:pPr marL="342900" indent="-342900"/>
            <a:r>
              <a:rPr lang="ja-JP" altLang="en-US" sz="1800" dirty="0">
                <a:solidFill>
                  <a:srgbClr val="C00000"/>
                </a:solidFill>
              </a:rPr>
              <a:t>   納税者</a:t>
            </a:r>
          </a:p>
        </p:txBody>
      </p:sp>
      <p:sp>
        <p:nvSpPr>
          <p:cNvPr id="19" name="スライド番号プレースホルダ 4"/>
          <p:cNvSpPr>
            <a:spLocks noGrp="1"/>
          </p:cNvSpPr>
          <p:nvPr>
            <p:ph type="sldNum" sz="quarter" idx="11"/>
          </p:nvPr>
        </p:nvSpPr>
        <p:spPr>
          <a:xfrm>
            <a:off x="6737614" y="6295900"/>
            <a:ext cx="2133600" cy="457200"/>
          </a:xfrm>
          <a:noFill/>
        </p:spPr>
        <p:txBody>
          <a:bodyPr/>
          <a:lstStyle/>
          <a:p>
            <a:fld id="{A1AD00E9-DCF0-4319-B7B6-AD11CCD75B2E}" type="slidenum">
              <a:rPr lang="en-US" altLang="ja-JP" smtClean="0">
                <a:ea typeface="ＭＳ Ｐゴシック" pitchFamily="50" charset="-128"/>
              </a:rPr>
              <a:pPr/>
              <a:t>23</a:t>
            </a:fld>
            <a:endParaRPr lang="en-US" altLang="ja-JP" dirty="0" smtClean="0">
              <a:ea typeface="ＭＳ Ｐゴシック" pitchFamily="50" charset="-128"/>
            </a:endParaRPr>
          </a:p>
        </p:txBody>
      </p:sp>
      <p:sp>
        <p:nvSpPr>
          <p:cNvPr id="22" name="Rectangle 2"/>
          <p:cNvSpPr>
            <a:spLocks noGrp="1" noChangeArrowheads="1"/>
          </p:cNvSpPr>
          <p:nvPr>
            <p:ph type="title"/>
          </p:nvPr>
        </p:nvSpPr>
        <p:spPr>
          <a:xfrm>
            <a:off x="410683" y="423714"/>
            <a:ext cx="3466728" cy="1724174"/>
          </a:xfrm>
        </p:spPr>
        <p:txBody>
          <a:bodyPr/>
          <a:lstStyle/>
          <a:p>
            <a:pPr>
              <a:lnSpc>
                <a:spcPct val="90000"/>
              </a:lnSpc>
            </a:pPr>
            <a:r>
              <a:rPr lang="ja-JP" altLang="en-US" sz="3600" dirty="0" smtClean="0">
                <a:solidFill>
                  <a:srgbClr val="006600"/>
                </a:solidFill>
                <a:latin typeface="HGP創英角ﾎﾟｯﾌﾟ体" pitchFamily="50" charset="-128"/>
                <a:ea typeface="HGP創英角ﾎﾟｯﾌﾟ体" pitchFamily="50" charset="-128"/>
              </a:rPr>
              <a:t>（２）市民</a:t>
            </a:r>
            <a:r>
              <a:rPr lang="ja-JP" altLang="en-US" sz="3600" dirty="0">
                <a:solidFill>
                  <a:srgbClr val="006600"/>
                </a:solidFill>
                <a:latin typeface="HGP創英角ﾎﾟｯﾌﾟ体" pitchFamily="50" charset="-128"/>
                <a:ea typeface="HGP創英角ﾎﾟｯﾌﾟ体" pitchFamily="50" charset="-128"/>
              </a:rPr>
              <a:t>の</a:t>
            </a:r>
            <a:br>
              <a:rPr lang="ja-JP" altLang="en-US" sz="3600" dirty="0">
                <a:solidFill>
                  <a:srgbClr val="006600"/>
                </a:solidFill>
                <a:latin typeface="HGP創英角ﾎﾟｯﾌﾟ体" pitchFamily="50" charset="-128"/>
                <a:ea typeface="HGP創英角ﾎﾟｯﾌﾟ体" pitchFamily="50" charset="-128"/>
              </a:rPr>
            </a:br>
            <a:r>
              <a:rPr lang="ja-JP" altLang="en-US" sz="3600" dirty="0" smtClean="0">
                <a:solidFill>
                  <a:srgbClr val="006600"/>
                </a:solidFill>
                <a:latin typeface="HGP創英角ﾎﾟｯﾌﾟ体" pitchFamily="50" charset="-128"/>
                <a:ea typeface="HGP創英角ﾎﾟｯﾌﾟ体" pitchFamily="50" charset="-128"/>
              </a:rPr>
              <a:t>　　 「</a:t>
            </a:r>
            <a:r>
              <a:rPr lang="ja-JP" altLang="en-US" sz="3600" dirty="0">
                <a:solidFill>
                  <a:srgbClr val="006600"/>
                </a:solidFill>
                <a:latin typeface="HGP創英角ﾎﾟｯﾌﾟ体" pitchFamily="50" charset="-128"/>
                <a:ea typeface="HGP創英角ﾎﾟｯﾌﾟ体" pitchFamily="50" charset="-128"/>
              </a:rPr>
              <a:t>位置」は？</a:t>
            </a:r>
          </a:p>
        </p:txBody>
      </p:sp>
      <p:pic>
        <p:nvPicPr>
          <p:cNvPr id="21"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23"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8">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8">
                                            <p:txEl>
                                              <p:pRg st="0" end="0"/>
                                            </p:txEl>
                                          </p:spTgt>
                                        </p:tgtEl>
                                        <p:attrNameLst>
                                          <p:attrName>style.visibility</p:attrName>
                                        </p:attrNameLst>
                                      </p:cBhvr>
                                      <p:to>
                                        <p:strVal val="hidden"/>
                                      </p:to>
                                    </p:se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7229">
                                            <p:txEl>
                                              <p:pRg st="0" end="0"/>
                                            </p:txEl>
                                          </p:spTgt>
                                        </p:tgtEl>
                                        <p:attrNameLst>
                                          <p:attrName>style.visibility</p:attrName>
                                        </p:attrNameLst>
                                      </p:cBhvr>
                                      <p:to>
                                        <p:strVal val="visible"/>
                                      </p:to>
                                    </p:set>
                                    <p:anim calcmode="lin" valueType="num">
                                      <p:cBhvr additive="base">
                                        <p:cTn id="12" dur="500" fill="hold"/>
                                        <p:tgtEl>
                                          <p:spTgt spid="13722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72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37230"/>
                                        </p:tgtEl>
                                        <p:attrNameLst>
                                          <p:attrName>style.visibility</p:attrName>
                                        </p:attrNameLst>
                                      </p:cBhvr>
                                      <p:to>
                                        <p:strVal val="visible"/>
                                      </p:to>
                                    </p:set>
                                    <p:animEffect transition="in" filter="checkerboard(across)">
                                      <p:cBhvr>
                                        <p:cTn id="18" dur="500"/>
                                        <p:tgtEl>
                                          <p:spTgt spid="137230"/>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37231">
                                            <p:txEl>
                                              <p:pRg st="0" end="0"/>
                                            </p:txEl>
                                          </p:spTgt>
                                        </p:tgtEl>
                                        <p:attrNameLst>
                                          <p:attrName>style.visibility</p:attrName>
                                        </p:attrNameLst>
                                      </p:cBhvr>
                                      <p:to>
                                        <p:strVal val="visible"/>
                                      </p:to>
                                    </p:set>
                                    <p:anim calcmode="lin" valueType="num">
                                      <p:cBhvr additive="base">
                                        <p:cTn id="22" dur="500" fill="hold"/>
                                        <p:tgtEl>
                                          <p:spTgt spid="13723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72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37232"/>
                                        </p:tgtEl>
                                        <p:attrNameLst>
                                          <p:attrName>style.visibility</p:attrName>
                                        </p:attrNameLst>
                                      </p:cBhvr>
                                      <p:to>
                                        <p:strVal val="visible"/>
                                      </p:to>
                                    </p:set>
                                    <p:animEffect transition="in" filter="checkerboard(across)">
                                      <p:cBhvr>
                                        <p:cTn id="28" dur="500"/>
                                        <p:tgtEl>
                                          <p:spTgt spid="13723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37233">
                                            <p:txEl>
                                              <p:pRg st="0" end="0"/>
                                            </p:txEl>
                                          </p:spTgt>
                                        </p:tgtEl>
                                        <p:attrNameLst>
                                          <p:attrName>style.visibility</p:attrName>
                                        </p:attrNameLst>
                                      </p:cBhvr>
                                      <p:to>
                                        <p:strVal val="visible"/>
                                      </p:to>
                                    </p:set>
                                    <p:animEffect transition="in" filter="checkerboard(across)">
                                      <p:cBhvr>
                                        <p:cTn id="33" dur="500"/>
                                        <p:tgtEl>
                                          <p:spTgt spid="137233">
                                            <p:txEl>
                                              <p:pRg st="0" end="0"/>
                                            </p:txEl>
                                          </p:spTgt>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37233">
                                            <p:txEl>
                                              <p:pRg st="1" end="1"/>
                                            </p:txEl>
                                          </p:spTgt>
                                        </p:tgtEl>
                                        <p:attrNameLst>
                                          <p:attrName>style.visibility</p:attrName>
                                        </p:attrNameLst>
                                      </p:cBhvr>
                                      <p:to>
                                        <p:strVal val="visible"/>
                                      </p:to>
                                    </p:set>
                                    <p:animEffect transition="in" filter="checkerboard(across)">
                                      <p:cBhvr>
                                        <p:cTn id="36" dur="500"/>
                                        <p:tgtEl>
                                          <p:spTgt spid="13723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37235">
                                            <p:txEl>
                                              <p:pRg st="0" end="0"/>
                                            </p:txEl>
                                          </p:spTgt>
                                        </p:tgtEl>
                                        <p:attrNameLst>
                                          <p:attrName>style.visibility</p:attrName>
                                        </p:attrNameLst>
                                      </p:cBhvr>
                                      <p:to>
                                        <p:strVal val="visible"/>
                                      </p:to>
                                    </p:set>
                                    <p:animEffect transition="in" filter="checkerboard(across)">
                                      <p:cBhvr>
                                        <p:cTn id="41" dur="500"/>
                                        <p:tgtEl>
                                          <p:spTgt spid="137235">
                                            <p:txEl>
                                              <p:pRg st="0" end="0"/>
                                            </p:txEl>
                                          </p:spTgt>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137235">
                                            <p:txEl>
                                              <p:pRg st="1" end="1"/>
                                            </p:txEl>
                                          </p:spTgt>
                                        </p:tgtEl>
                                        <p:attrNameLst>
                                          <p:attrName>style.visibility</p:attrName>
                                        </p:attrNameLst>
                                      </p:cBhvr>
                                      <p:to>
                                        <p:strVal val="visible"/>
                                      </p:to>
                                    </p:set>
                                    <p:animEffect transition="in" filter="checkerboard(across)">
                                      <p:cBhvr>
                                        <p:cTn id="44" dur="500"/>
                                        <p:tgtEl>
                                          <p:spTgt spid="1372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37229" grpId="0" build="allAtOnce"/>
      <p:bldP spid="137230" grpId="0" animBg="1"/>
      <p:bldP spid="137231" grpId="0" build="allAtOnce"/>
      <p:bldP spid="137232" grpId="0"/>
      <p:bldP spid="137233" grpId="0" build="allAtOnce"/>
      <p:bldP spid="137235"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 4"/>
          <p:cNvSpPr>
            <a:spLocks noGrp="1"/>
          </p:cNvSpPr>
          <p:nvPr>
            <p:ph type="sldNum" sz="quarter" idx="11"/>
          </p:nvPr>
        </p:nvSpPr>
        <p:spPr>
          <a:xfrm>
            <a:off x="6733961" y="6301565"/>
            <a:ext cx="2133600" cy="457200"/>
          </a:xfrm>
        </p:spPr>
        <p:txBody>
          <a:bodyPr/>
          <a:lstStyle/>
          <a:p>
            <a:fld id="{D8AF0270-0A1F-429D-9465-CE0448D0AE13}" type="slidenum">
              <a:rPr lang="en-US" altLang="ja-JP"/>
              <a:pPr/>
              <a:t>24</a:t>
            </a:fld>
            <a:endParaRPr lang="en-US" altLang="ja-JP" dirty="0"/>
          </a:p>
        </p:txBody>
      </p:sp>
      <p:sp>
        <p:nvSpPr>
          <p:cNvPr id="137220" name="Line 4"/>
          <p:cNvSpPr>
            <a:spLocks noChangeShapeType="1"/>
          </p:cNvSpPr>
          <p:nvPr/>
        </p:nvSpPr>
        <p:spPr bwMode="auto">
          <a:xfrm>
            <a:off x="0" y="6054725"/>
            <a:ext cx="9144000" cy="0"/>
          </a:xfrm>
          <a:prstGeom prst="line">
            <a:avLst/>
          </a:prstGeom>
          <a:noFill/>
          <a:ln w="53975">
            <a:solidFill>
              <a:srgbClr val="0000FF"/>
            </a:solidFill>
            <a:round/>
            <a:headEnd/>
            <a:tailEnd/>
          </a:ln>
          <a:effectLst/>
        </p:spPr>
        <p:txBody>
          <a:bodyPr/>
          <a:lstStyle/>
          <a:p>
            <a:endParaRPr lang="ja-JP" altLang="en-US"/>
          </a:p>
        </p:txBody>
      </p:sp>
      <p:sp>
        <p:nvSpPr>
          <p:cNvPr id="137222" name="Rectangle 6"/>
          <p:cNvSpPr>
            <a:spLocks noChangeArrowheads="1"/>
          </p:cNvSpPr>
          <p:nvPr/>
        </p:nvSpPr>
        <p:spPr bwMode="auto">
          <a:xfrm>
            <a:off x="2268538" y="4437063"/>
            <a:ext cx="1514475" cy="647700"/>
          </a:xfrm>
          <a:prstGeom prst="rect">
            <a:avLst/>
          </a:prstGeom>
          <a:noFill/>
          <a:ln w="9525">
            <a:noFill/>
            <a:miter lim="800000"/>
            <a:headEnd/>
            <a:tailEnd/>
          </a:ln>
          <a:effectLst/>
        </p:spPr>
        <p:txBody>
          <a:bodyPr/>
          <a:lstStyle/>
          <a:p>
            <a:pPr marL="342900" indent="-342900" algn="l">
              <a:lnSpc>
                <a:spcPct val="100000"/>
              </a:lnSpc>
            </a:pPr>
            <a:r>
              <a:rPr lang="ja-JP" altLang="en-US" dirty="0">
                <a:solidFill>
                  <a:schemeClr val="tx1"/>
                </a:solidFill>
                <a:latin typeface="HGP創英角ｺﾞｼｯｸUB" pitchFamily="50" charset="-128"/>
                <a:ea typeface="HGP創英角ｺﾞｼｯｸUB" pitchFamily="50" charset="-128"/>
              </a:rPr>
              <a:t>行　政</a:t>
            </a:r>
          </a:p>
        </p:txBody>
      </p:sp>
      <p:sp>
        <p:nvSpPr>
          <p:cNvPr id="137223" name="Rectangle 7"/>
          <p:cNvSpPr>
            <a:spLocks noChangeArrowheads="1"/>
          </p:cNvSpPr>
          <p:nvPr/>
        </p:nvSpPr>
        <p:spPr bwMode="auto">
          <a:xfrm>
            <a:off x="6659563" y="4437063"/>
            <a:ext cx="1368425" cy="647700"/>
          </a:xfrm>
          <a:prstGeom prst="rect">
            <a:avLst/>
          </a:prstGeom>
          <a:noFill/>
          <a:ln w="9525">
            <a:noFill/>
            <a:miter lim="800000"/>
            <a:headEnd/>
            <a:tailEnd/>
          </a:ln>
          <a:effectLst/>
        </p:spPr>
        <p:txBody>
          <a:bodyPr/>
          <a:lstStyle/>
          <a:p>
            <a:pPr marL="342900" indent="-342900" algn="l">
              <a:lnSpc>
                <a:spcPct val="100000"/>
              </a:lnSpc>
            </a:pPr>
            <a:r>
              <a:rPr lang="ja-JP" altLang="en-US" dirty="0">
                <a:solidFill>
                  <a:schemeClr val="tx1"/>
                </a:solidFill>
                <a:latin typeface="HGP創英角ｺﾞｼｯｸUB" pitchFamily="50" charset="-128"/>
                <a:ea typeface="HGP創英角ｺﾞｼｯｸUB" pitchFamily="50" charset="-128"/>
              </a:rPr>
              <a:t>企　業</a:t>
            </a:r>
          </a:p>
        </p:txBody>
      </p:sp>
      <p:sp>
        <p:nvSpPr>
          <p:cNvPr id="137224" name="Oval 8"/>
          <p:cNvSpPr>
            <a:spLocks noChangeAspect="1" noChangeArrowheads="1"/>
          </p:cNvSpPr>
          <p:nvPr/>
        </p:nvSpPr>
        <p:spPr bwMode="auto">
          <a:xfrm>
            <a:off x="2052638" y="3430588"/>
            <a:ext cx="2519362" cy="2519362"/>
          </a:xfrm>
          <a:prstGeom prst="ellipse">
            <a:avLst/>
          </a:prstGeom>
          <a:noFill/>
          <a:ln w="31750" algn="ctr">
            <a:solidFill>
              <a:schemeClr val="tx1"/>
            </a:solidFill>
            <a:round/>
            <a:headEnd/>
            <a:tailEnd/>
          </a:ln>
          <a:effectLst/>
        </p:spPr>
        <p:txBody>
          <a:bodyPr wrap="none" anchor="ctr"/>
          <a:lstStyle/>
          <a:p>
            <a:endParaRPr lang="ja-JP" altLang="en-US"/>
          </a:p>
        </p:txBody>
      </p:sp>
      <p:sp>
        <p:nvSpPr>
          <p:cNvPr id="137225" name="Oval 9"/>
          <p:cNvSpPr>
            <a:spLocks noChangeAspect="1" noChangeArrowheads="1"/>
          </p:cNvSpPr>
          <p:nvPr/>
        </p:nvSpPr>
        <p:spPr bwMode="auto">
          <a:xfrm>
            <a:off x="5580063" y="3430588"/>
            <a:ext cx="2519362" cy="2519362"/>
          </a:xfrm>
          <a:prstGeom prst="ellipse">
            <a:avLst/>
          </a:prstGeom>
          <a:noFill/>
          <a:ln w="31750" algn="ctr">
            <a:solidFill>
              <a:schemeClr val="tx1"/>
            </a:solidFill>
            <a:round/>
            <a:headEnd/>
            <a:tailEnd/>
          </a:ln>
          <a:effectLst/>
        </p:spPr>
        <p:txBody>
          <a:bodyPr wrap="none" anchor="ctr"/>
          <a:lstStyle/>
          <a:p>
            <a:endParaRPr lang="ja-JP" altLang="en-US"/>
          </a:p>
        </p:txBody>
      </p:sp>
      <p:sp>
        <p:nvSpPr>
          <p:cNvPr id="137227" name="Oval 11"/>
          <p:cNvSpPr>
            <a:spLocks noChangeAspect="1" noChangeArrowheads="1"/>
          </p:cNvSpPr>
          <p:nvPr/>
        </p:nvSpPr>
        <p:spPr bwMode="auto">
          <a:xfrm>
            <a:off x="3851275" y="692150"/>
            <a:ext cx="2519363" cy="2519363"/>
          </a:xfrm>
          <a:prstGeom prst="ellipse">
            <a:avLst/>
          </a:prstGeom>
          <a:noFill/>
          <a:ln w="31750" algn="ctr">
            <a:solidFill>
              <a:schemeClr val="tx1"/>
            </a:solidFill>
            <a:round/>
            <a:headEnd/>
            <a:tailEnd/>
          </a:ln>
          <a:effectLst/>
        </p:spPr>
        <p:txBody>
          <a:bodyPr wrap="none" anchor="ctr"/>
          <a:lstStyle/>
          <a:p>
            <a:endParaRPr lang="ja-JP" altLang="en-US"/>
          </a:p>
        </p:txBody>
      </p:sp>
      <p:sp>
        <p:nvSpPr>
          <p:cNvPr id="137229" name="Rectangle 13"/>
          <p:cNvSpPr>
            <a:spLocks noChangeArrowheads="1"/>
          </p:cNvSpPr>
          <p:nvPr/>
        </p:nvSpPr>
        <p:spPr bwMode="auto">
          <a:xfrm>
            <a:off x="4572000" y="1415869"/>
            <a:ext cx="1368425" cy="647700"/>
          </a:xfrm>
          <a:prstGeom prst="rect">
            <a:avLst/>
          </a:prstGeom>
          <a:noFill/>
          <a:ln w="9525">
            <a:noFill/>
            <a:miter lim="800000"/>
            <a:headEnd/>
            <a:tailEnd/>
          </a:ln>
          <a:effectLst/>
        </p:spPr>
        <p:txBody>
          <a:bodyPr/>
          <a:lstStyle/>
          <a:p>
            <a:pPr marL="342900" indent="-342900" algn="l">
              <a:lnSpc>
                <a:spcPct val="100000"/>
              </a:lnSpc>
            </a:pPr>
            <a:r>
              <a:rPr lang="ja-JP" altLang="en-US" dirty="0" smtClean="0">
                <a:solidFill>
                  <a:schemeClr val="tx1"/>
                </a:solidFill>
                <a:latin typeface="HGP創英角ｺﾞｼｯｸUB" pitchFamily="50" charset="-128"/>
                <a:ea typeface="HGP創英角ｺﾞｼｯｸUB" pitchFamily="50" charset="-128"/>
              </a:rPr>
              <a:t>ＮＰＯ</a:t>
            </a:r>
            <a:endParaRPr lang="ja-JP" altLang="en-US" dirty="0">
              <a:solidFill>
                <a:schemeClr val="tx1"/>
              </a:solidFill>
              <a:latin typeface="HGP創英角ｺﾞｼｯｸUB" pitchFamily="50" charset="-128"/>
              <a:ea typeface="HGP創英角ｺﾞｼｯｸUB" pitchFamily="50" charset="-128"/>
            </a:endParaRPr>
          </a:p>
        </p:txBody>
      </p:sp>
      <p:sp>
        <p:nvSpPr>
          <p:cNvPr id="137230" name="Oval 14"/>
          <p:cNvSpPr>
            <a:spLocks noChangeAspect="1" noChangeArrowheads="1"/>
          </p:cNvSpPr>
          <p:nvPr/>
        </p:nvSpPr>
        <p:spPr bwMode="auto">
          <a:xfrm>
            <a:off x="3563938" y="2205038"/>
            <a:ext cx="3095625" cy="3240087"/>
          </a:xfrm>
          <a:prstGeom prst="ellipse">
            <a:avLst/>
          </a:prstGeom>
          <a:noFill/>
          <a:ln w="31750" algn="ctr">
            <a:solidFill>
              <a:schemeClr val="tx1"/>
            </a:solidFill>
            <a:round/>
            <a:headEnd/>
            <a:tailEnd/>
          </a:ln>
          <a:effectLst/>
        </p:spPr>
        <p:txBody>
          <a:bodyPr wrap="none" anchor="ctr"/>
          <a:lstStyle/>
          <a:p>
            <a:endParaRPr lang="ja-JP" altLang="en-US"/>
          </a:p>
        </p:txBody>
      </p:sp>
      <p:sp>
        <p:nvSpPr>
          <p:cNvPr id="137231" name="Rectangle 15"/>
          <p:cNvSpPr>
            <a:spLocks noChangeArrowheads="1"/>
          </p:cNvSpPr>
          <p:nvPr/>
        </p:nvSpPr>
        <p:spPr bwMode="auto">
          <a:xfrm>
            <a:off x="4427538" y="3348038"/>
            <a:ext cx="1800225" cy="647700"/>
          </a:xfrm>
          <a:prstGeom prst="rect">
            <a:avLst/>
          </a:prstGeom>
          <a:noFill/>
          <a:ln w="9525">
            <a:noFill/>
            <a:miter lim="800000"/>
            <a:headEnd/>
            <a:tailEnd/>
          </a:ln>
          <a:effectLst/>
        </p:spPr>
        <p:txBody>
          <a:bodyPr/>
          <a:lstStyle/>
          <a:p>
            <a:pPr marL="342900" indent="-342900" algn="l">
              <a:lnSpc>
                <a:spcPct val="100000"/>
              </a:lnSpc>
            </a:pPr>
            <a:r>
              <a:rPr lang="ja-JP" altLang="en-US" sz="3600" dirty="0">
                <a:solidFill>
                  <a:srgbClr val="3333CC"/>
                </a:solidFill>
                <a:latin typeface="HGP創英角ｺﾞｼｯｸUB" pitchFamily="50" charset="-128"/>
                <a:ea typeface="HGP創英角ｺﾞｼｯｸUB" pitchFamily="50" charset="-128"/>
              </a:rPr>
              <a:t>市　民</a:t>
            </a:r>
          </a:p>
        </p:txBody>
      </p:sp>
      <p:sp>
        <p:nvSpPr>
          <p:cNvPr id="137232" name="Text Box 16"/>
          <p:cNvSpPr txBox="1">
            <a:spLocks noChangeArrowheads="1"/>
          </p:cNvSpPr>
          <p:nvPr/>
        </p:nvSpPr>
        <p:spPr bwMode="auto">
          <a:xfrm>
            <a:off x="4366609" y="2370146"/>
            <a:ext cx="1568450" cy="642937"/>
          </a:xfrm>
          <a:prstGeom prst="rect">
            <a:avLst/>
          </a:prstGeom>
          <a:noFill/>
          <a:ln w="9525" algn="ctr">
            <a:noFill/>
            <a:miter lim="800000"/>
            <a:headEnd/>
            <a:tailEnd/>
          </a:ln>
          <a:effectLst/>
        </p:spPr>
        <p:txBody>
          <a:bodyPr wrap="none">
            <a:spAutoFit/>
          </a:bodyPr>
          <a:lstStyle/>
          <a:p>
            <a:pPr marL="342900" indent="-342900"/>
            <a:r>
              <a:rPr lang="ja-JP" altLang="en-US" sz="1800" dirty="0">
                <a:solidFill>
                  <a:srgbClr val="C00000"/>
                </a:solidFill>
              </a:rPr>
              <a:t>役員・寄付者  </a:t>
            </a:r>
          </a:p>
          <a:p>
            <a:pPr marL="342900" indent="-342900"/>
            <a:r>
              <a:rPr lang="ja-JP" altLang="en-US" sz="1800" dirty="0">
                <a:solidFill>
                  <a:srgbClr val="C00000"/>
                </a:solidFill>
              </a:rPr>
              <a:t>ボランティア</a:t>
            </a:r>
            <a:r>
              <a:rPr lang="en-US" altLang="ja-JP" sz="1800" dirty="0">
                <a:solidFill>
                  <a:srgbClr val="C00000"/>
                </a:solidFill>
              </a:rPr>
              <a:t>…</a:t>
            </a:r>
          </a:p>
        </p:txBody>
      </p:sp>
      <p:sp>
        <p:nvSpPr>
          <p:cNvPr id="137233" name="Text Box 17"/>
          <p:cNvSpPr txBox="1">
            <a:spLocks noChangeArrowheads="1"/>
          </p:cNvSpPr>
          <p:nvPr/>
        </p:nvSpPr>
        <p:spPr bwMode="auto">
          <a:xfrm>
            <a:off x="5626878" y="3987800"/>
            <a:ext cx="996950" cy="642938"/>
          </a:xfrm>
          <a:prstGeom prst="rect">
            <a:avLst/>
          </a:prstGeom>
          <a:noFill/>
          <a:ln w="9525" algn="ctr">
            <a:noFill/>
            <a:miter lim="800000"/>
            <a:headEnd/>
            <a:tailEnd/>
          </a:ln>
          <a:effectLst/>
        </p:spPr>
        <p:txBody>
          <a:bodyPr wrap="none">
            <a:spAutoFit/>
          </a:bodyPr>
          <a:lstStyle/>
          <a:p>
            <a:pPr marL="342900" indent="-342900"/>
            <a:r>
              <a:rPr lang="en-US" altLang="ja-JP" sz="1800" dirty="0">
                <a:solidFill>
                  <a:schemeClr val="tx1"/>
                </a:solidFill>
              </a:rPr>
              <a:t>  </a:t>
            </a:r>
            <a:r>
              <a:rPr lang="ja-JP" altLang="en-US" sz="1800" dirty="0">
                <a:solidFill>
                  <a:srgbClr val="C00000"/>
                </a:solidFill>
              </a:rPr>
              <a:t>消費者</a:t>
            </a:r>
          </a:p>
          <a:p>
            <a:pPr marL="342900" indent="-342900"/>
            <a:r>
              <a:rPr lang="ja-JP" altLang="en-US" sz="1800" dirty="0">
                <a:solidFill>
                  <a:srgbClr val="C00000"/>
                </a:solidFill>
              </a:rPr>
              <a:t>労働者</a:t>
            </a:r>
          </a:p>
        </p:txBody>
      </p:sp>
      <p:sp>
        <p:nvSpPr>
          <p:cNvPr id="137235" name="Text Box 19"/>
          <p:cNvSpPr txBox="1">
            <a:spLocks noChangeArrowheads="1"/>
          </p:cNvSpPr>
          <p:nvPr/>
        </p:nvSpPr>
        <p:spPr bwMode="auto">
          <a:xfrm>
            <a:off x="3567890" y="4010025"/>
            <a:ext cx="1060450" cy="642938"/>
          </a:xfrm>
          <a:prstGeom prst="rect">
            <a:avLst/>
          </a:prstGeom>
          <a:noFill/>
          <a:ln w="9525" algn="ctr">
            <a:noFill/>
            <a:miter lim="800000"/>
            <a:headEnd/>
            <a:tailEnd/>
          </a:ln>
          <a:effectLst/>
        </p:spPr>
        <p:txBody>
          <a:bodyPr wrap="none">
            <a:spAutoFit/>
          </a:bodyPr>
          <a:lstStyle/>
          <a:p>
            <a:pPr marL="342900" indent="-342900"/>
            <a:r>
              <a:rPr lang="ja-JP" altLang="en-US" sz="1800" dirty="0">
                <a:solidFill>
                  <a:srgbClr val="C00000"/>
                </a:solidFill>
              </a:rPr>
              <a:t>有権者</a:t>
            </a:r>
          </a:p>
          <a:p>
            <a:pPr marL="342900" indent="-342900"/>
            <a:r>
              <a:rPr lang="ja-JP" altLang="en-US" sz="1800" dirty="0">
                <a:solidFill>
                  <a:srgbClr val="C00000"/>
                </a:solidFill>
              </a:rPr>
              <a:t>   納税者</a:t>
            </a:r>
          </a:p>
        </p:txBody>
      </p:sp>
      <p:sp>
        <p:nvSpPr>
          <p:cNvPr id="137236" name="Line 20"/>
          <p:cNvSpPr>
            <a:spLocks noChangeShapeType="1"/>
          </p:cNvSpPr>
          <p:nvPr/>
        </p:nvSpPr>
        <p:spPr bwMode="auto">
          <a:xfrm flipH="1">
            <a:off x="3426305" y="3975100"/>
            <a:ext cx="1173162" cy="562992"/>
          </a:xfrm>
          <a:prstGeom prst="line">
            <a:avLst/>
          </a:prstGeom>
          <a:noFill/>
          <a:ln w="63500">
            <a:solidFill>
              <a:srgbClr val="FF0000"/>
            </a:solidFill>
            <a:round/>
            <a:headEnd type="triangle" w="lg" len="lg"/>
            <a:tailEnd type="triangle" w="lg" len="lg"/>
          </a:ln>
          <a:effectLst/>
        </p:spPr>
        <p:txBody>
          <a:bodyPr wrap="none" anchor="ctr"/>
          <a:lstStyle/>
          <a:p>
            <a:endParaRPr lang="ja-JP" altLang="en-US"/>
          </a:p>
        </p:txBody>
      </p:sp>
      <p:sp>
        <p:nvSpPr>
          <p:cNvPr id="137238" name="Text Box 22"/>
          <p:cNvSpPr txBox="1">
            <a:spLocks noChangeArrowheads="1"/>
          </p:cNvSpPr>
          <p:nvPr/>
        </p:nvSpPr>
        <p:spPr bwMode="auto">
          <a:xfrm>
            <a:off x="3635375" y="3117850"/>
            <a:ext cx="1436688" cy="420688"/>
          </a:xfrm>
          <a:prstGeom prst="rect">
            <a:avLst/>
          </a:prstGeom>
          <a:noFill/>
          <a:ln w="9525" algn="ctr">
            <a:noFill/>
            <a:miter lim="800000"/>
            <a:headEnd/>
            <a:tailEnd/>
          </a:ln>
          <a:effectLst/>
        </p:spPr>
        <p:txBody>
          <a:bodyPr>
            <a:spAutoFit/>
          </a:bodyPr>
          <a:lstStyle/>
          <a:p>
            <a:pPr marL="342900" indent="-342900"/>
            <a:r>
              <a:rPr lang="ja-JP" altLang="en-US" sz="2400" b="1" dirty="0">
                <a:solidFill>
                  <a:srgbClr val="3333CC"/>
                </a:solidFill>
              </a:rPr>
              <a:t>一部の</a:t>
            </a:r>
          </a:p>
        </p:txBody>
      </p:sp>
      <p:sp>
        <p:nvSpPr>
          <p:cNvPr id="137239" name="Rectangle 23"/>
          <p:cNvSpPr>
            <a:spLocks noChangeArrowheads="1"/>
          </p:cNvSpPr>
          <p:nvPr/>
        </p:nvSpPr>
        <p:spPr bwMode="auto">
          <a:xfrm>
            <a:off x="323850" y="5084763"/>
            <a:ext cx="1800225" cy="1152525"/>
          </a:xfrm>
          <a:prstGeom prst="rect">
            <a:avLst/>
          </a:prstGeom>
          <a:noFill/>
          <a:ln w="9525">
            <a:noFill/>
            <a:miter lim="800000"/>
            <a:headEnd/>
            <a:tailEnd/>
          </a:ln>
          <a:effectLst/>
        </p:spPr>
        <p:txBody>
          <a:bodyPr/>
          <a:lstStyle/>
          <a:p>
            <a:pPr algn="l">
              <a:lnSpc>
                <a:spcPct val="80000"/>
              </a:lnSpc>
              <a:spcBef>
                <a:spcPct val="0"/>
              </a:spcBef>
            </a:pPr>
            <a:r>
              <a:rPr lang="ja-JP" altLang="en-US" sz="2400" b="1" dirty="0">
                <a:solidFill>
                  <a:srgbClr val="3333CC"/>
                </a:solidFill>
              </a:rPr>
              <a:t>一部の</a:t>
            </a:r>
          </a:p>
          <a:p>
            <a:pPr algn="l">
              <a:lnSpc>
                <a:spcPct val="100000"/>
              </a:lnSpc>
              <a:spcBef>
                <a:spcPct val="0"/>
              </a:spcBef>
            </a:pPr>
            <a:r>
              <a:rPr lang="ja-JP" altLang="en-US" sz="3600" dirty="0">
                <a:solidFill>
                  <a:srgbClr val="3333CC"/>
                </a:solidFill>
                <a:latin typeface="HGP創英角ｺﾞｼｯｸUB" pitchFamily="50" charset="-128"/>
                <a:ea typeface="HGP創英角ｺﾞｼｯｸUB" pitchFamily="50" charset="-128"/>
              </a:rPr>
              <a:t>市　民</a:t>
            </a:r>
          </a:p>
        </p:txBody>
      </p:sp>
      <p:sp>
        <p:nvSpPr>
          <p:cNvPr id="137240" name="Line 24"/>
          <p:cNvSpPr>
            <a:spLocks noChangeShapeType="1"/>
          </p:cNvSpPr>
          <p:nvPr/>
        </p:nvSpPr>
        <p:spPr bwMode="auto">
          <a:xfrm flipH="1">
            <a:off x="1403648" y="4978400"/>
            <a:ext cx="1009352" cy="496416"/>
          </a:xfrm>
          <a:prstGeom prst="line">
            <a:avLst/>
          </a:prstGeom>
          <a:noFill/>
          <a:ln w="63500">
            <a:solidFill>
              <a:srgbClr val="FF0000"/>
            </a:solidFill>
            <a:round/>
            <a:headEnd type="triangle" w="lg" len="lg"/>
            <a:tailEnd type="none" w="lg" len="lg"/>
          </a:ln>
          <a:effectLst/>
        </p:spPr>
        <p:txBody>
          <a:bodyPr wrap="none" anchor="ctr"/>
          <a:lstStyle/>
          <a:p>
            <a:endParaRPr lang="ja-JP" altLang="en-US"/>
          </a:p>
        </p:txBody>
      </p:sp>
      <p:sp>
        <p:nvSpPr>
          <p:cNvPr id="23" name="テキスト ボックス 22"/>
          <p:cNvSpPr txBox="1"/>
          <p:nvPr/>
        </p:nvSpPr>
        <p:spPr>
          <a:xfrm>
            <a:off x="546409" y="2228488"/>
            <a:ext cx="1747623" cy="1246495"/>
          </a:xfrm>
          <a:prstGeom prst="rect">
            <a:avLst/>
          </a:prstGeom>
          <a:noFill/>
          <a:ln w="31750">
            <a:solidFill>
              <a:srgbClr val="FF0000"/>
            </a:solidFill>
          </a:ln>
        </p:spPr>
        <p:txBody>
          <a:bodyPr wrap="square" rtlCol="0">
            <a:spAutoFit/>
          </a:bodyPr>
          <a:lstStyle/>
          <a:p>
            <a:pPr>
              <a:lnSpc>
                <a:spcPts val="3000"/>
              </a:lnSpc>
              <a:spcBef>
                <a:spcPts val="0"/>
              </a:spcBef>
            </a:pPr>
            <a:r>
              <a:rPr kumimoji="1" lang="ja-JP" altLang="en-US" sz="2800" dirty="0" smtClean="0">
                <a:solidFill>
                  <a:srgbClr val="008000"/>
                </a:solidFill>
                <a:latin typeface="HGP創英角ｺﾞｼｯｸUB" pitchFamily="50" charset="-128"/>
                <a:ea typeface="HGP創英角ｺﾞｼｯｸUB" pitchFamily="50" charset="-128"/>
              </a:rPr>
              <a:t>本来は</a:t>
            </a:r>
            <a:endParaRPr kumimoji="1" lang="en-US" altLang="ja-JP" sz="2800" dirty="0" smtClean="0">
              <a:solidFill>
                <a:srgbClr val="008000"/>
              </a:solidFill>
              <a:latin typeface="HGP創英角ｺﾞｼｯｸUB" pitchFamily="50" charset="-128"/>
              <a:ea typeface="HGP創英角ｺﾞｼｯｸUB" pitchFamily="50" charset="-128"/>
            </a:endParaRPr>
          </a:p>
          <a:p>
            <a:pPr>
              <a:lnSpc>
                <a:spcPts val="3000"/>
              </a:lnSpc>
              <a:spcBef>
                <a:spcPts val="0"/>
              </a:spcBef>
            </a:pPr>
            <a:r>
              <a:rPr kumimoji="1" lang="ja-JP" altLang="en-US" sz="2800" dirty="0" smtClean="0">
                <a:solidFill>
                  <a:srgbClr val="008000"/>
                </a:solidFill>
                <a:latin typeface="HGP創英角ｺﾞｼｯｸUB" pitchFamily="50" charset="-128"/>
                <a:ea typeface="HGP創英角ｺﾞｼｯｸUB" pitchFamily="50" charset="-128"/>
              </a:rPr>
              <a:t>議会で </a:t>
            </a:r>
            <a:br>
              <a:rPr kumimoji="1" lang="ja-JP" altLang="en-US" sz="2800" dirty="0" smtClean="0">
                <a:solidFill>
                  <a:srgbClr val="008000"/>
                </a:solidFill>
                <a:latin typeface="HGP創英角ｺﾞｼｯｸUB" pitchFamily="50" charset="-128"/>
                <a:ea typeface="HGP創英角ｺﾞｼｯｸUB" pitchFamily="50" charset="-128"/>
              </a:rPr>
            </a:br>
            <a:r>
              <a:rPr kumimoji="1" lang="ja-JP" altLang="en-US" sz="2800" dirty="0" smtClean="0">
                <a:solidFill>
                  <a:srgbClr val="008000"/>
                </a:solidFill>
                <a:latin typeface="HGP創英角ｺﾞｼｯｸUB" pitchFamily="50" charset="-128"/>
                <a:ea typeface="HGP創英角ｺﾞｼｯｸUB" pitchFamily="50" charset="-128"/>
              </a:rPr>
              <a:t>利害調整</a:t>
            </a:r>
            <a:endParaRPr kumimoji="1" lang="ja-JP" altLang="en-US" sz="2800" dirty="0">
              <a:solidFill>
                <a:srgbClr val="008000"/>
              </a:solidFill>
              <a:latin typeface="HGP創英角ｺﾞｼｯｸUB" pitchFamily="50" charset="-128"/>
              <a:ea typeface="HGP創英角ｺﾞｼｯｸUB" pitchFamily="50" charset="-128"/>
            </a:endParaRPr>
          </a:p>
        </p:txBody>
      </p:sp>
      <p:sp>
        <p:nvSpPr>
          <p:cNvPr id="25" name="右矢印 24"/>
          <p:cNvSpPr/>
          <p:nvPr/>
        </p:nvSpPr>
        <p:spPr bwMode="auto">
          <a:xfrm rot="-5400000">
            <a:off x="310384" y="3996112"/>
            <a:ext cx="1466448" cy="576064"/>
          </a:xfrm>
          <a:prstGeom prst="rightArrow">
            <a:avLst>
              <a:gd name="adj1" fmla="val 50000"/>
              <a:gd name="adj2" fmla="val 90212"/>
            </a:avLst>
          </a:prstGeom>
          <a:solidFill>
            <a:srgbClr val="FFC000">
              <a:alpha val="70000"/>
            </a:srgbClr>
          </a:solid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1" lang="ja-JP" altLang="en-US" sz="3200" b="0" i="0" u="none" strike="noStrike" cap="none" normalizeH="0" baseline="0" smtClean="0">
              <a:ln>
                <a:noFill/>
              </a:ln>
              <a:solidFill>
                <a:srgbClr val="FF0000"/>
              </a:solidFill>
              <a:effectLst/>
              <a:latin typeface="Arial" charset="0"/>
              <a:ea typeface="ＭＳ Ｐゴシック" charset="-128"/>
            </a:endParaRPr>
          </a:p>
        </p:txBody>
      </p:sp>
      <p:sp>
        <p:nvSpPr>
          <p:cNvPr id="26" name="右矢印 25"/>
          <p:cNvSpPr/>
          <p:nvPr/>
        </p:nvSpPr>
        <p:spPr bwMode="auto">
          <a:xfrm rot="-10800000">
            <a:off x="2328704" y="2863984"/>
            <a:ext cx="1466448" cy="576064"/>
          </a:xfrm>
          <a:prstGeom prst="rightArrow">
            <a:avLst>
              <a:gd name="adj1" fmla="val 50000"/>
              <a:gd name="adj2" fmla="val 90212"/>
            </a:avLst>
          </a:prstGeom>
          <a:solidFill>
            <a:srgbClr val="FFC000">
              <a:alpha val="70000"/>
            </a:srgbClr>
          </a:solid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1" lang="ja-JP" altLang="en-US" sz="3200" b="0" i="0" u="none" strike="noStrike" cap="none" normalizeH="0" baseline="0" smtClean="0">
              <a:ln>
                <a:noFill/>
              </a:ln>
              <a:solidFill>
                <a:srgbClr val="FF0000"/>
              </a:solidFill>
              <a:effectLst/>
              <a:latin typeface="Arial" charset="0"/>
              <a:ea typeface="ＭＳ Ｐゴシック" charset="-128"/>
            </a:endParaRPr>
          </a:p>
        </p:txBody>
      </p:sp>
      <p:sp>
        <p:nvSpPr>
          <p:cNvPr id="27" name="ストライプ矢印 26"/>
          <p:cNvSpPr/>
          <p:nvPr/>
        </p:nvSpPr>
        <p:spPr bwMode="auto">
          <a:xfrm rot="3300000">
            <a:off x="1941463" y="3624252"/>
            <a:ext cx="1082709" cy="665498"/>
          </a:xfrm>
          <a:prstGeom prst="stripedRightArrow">
            <a:avLst>
              <a:gd name="adj1" fmla="val 40150"/>
              <a:gd name="adj2" fmla="val 73450"/>
            </a:avLst>
          </a:prstGeom>
          <a:solidFill>
            <a:srgbClr val="0070C0">
              <a:alpha val="4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1" lang="ja-JP" altLang="en-US" sz="3200" b="0" i="0" u="none" strike="noStrike" cap="none" normalizeH="0" baseline="0" smtClean="0">
              <a:ln>
                <a:noFill/>
              </a:ln>
              <a:solidFill>
                <a:srgbClr val="FF0000"/>
              </a:solidFill>
              <a:effectLst/>
              <a:latin typeface="Arial" charset="0"/>
              <a:ea typeface="ＭＳ Ｐゴシック" charset="-128"/>
            </a:endParaRPr>
          </a:p>
        </p:txBody>
      </p:sp>
      <p:sp>
        <p:nvSpPr>
          <p:cNvPr id="28" name="爆発 1 27"/>
          <p:cNvSpPr>
            <a:spLocks noChangeAspect="1"/>
          </p:cNvSpPr>
          <p:nvPr/>
        </p:nvSpPr>
        <p:spPr bwMode="auto">
          <a:xfrm rot="1260000">
            <a:off x="3676350" y="3992787"/>
            <a:ext cx="712879" cy="518458"/>
          </a:xfrm>
          <a:prstGeom prst="irregularSeal1">
            <a:avLst/>
          </a:prstGeom>
          <a:solidFill>
            <a:srgbClr val="FF0000">
              <a:alpha val="85000"/>
            </a:srgbClr>
          </a:solidFill>
          <a:ln w="25400" cap="flat" cmpd="sng" algn="ctr">
            <a:solidFill>
              <a:srgbClr val="000000"/>
            </a:solidFill>
            <a:prstDash val="solid"/>
            <a:round/>
            <a:headEnd type="none" w="med" len="med"/>
            <a:tailEnd type="none" w="med" len="med"/>
          </a:ln>
          <a:effectLst/>
        </p:spPr>
        <p:txBody>
          <a:bodyPr vert="horz" wrap="square" lIns="0" tIns="36000" rIns="0" bIns="0" numCol="1" rtlCol="0" anchor="ctr" anchorCtr="0" compatLnSpc="1">
            <a:prstTxWarp prst="textNoShape">
              <a:avLst/>
            </a:prstTxWarp>
          </a:bodyPr>
          <a:lstStyle/>
          <a:p>
            <a:pPr marL="0" marR="0" indent="0" algn="ctr" defTabSz="914400" rtl="0" eaLnBrk="1" fontAlgn="base" latinLnBrk="0" hangingPunct="1">
              <a:lnSpc>
                <a:spcPts val="2000"/>
              </a:lnSpc>
              <a:spcBef>
                <a:spcPts val="12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ＭＳ Ｐゴシック" charset="-128"/>
            </a:endParaRPr>
          </a:p>
        </p:txBody>
      </p:sp>
      <p:sp>
        <p:nvSpPr>
          <p:cNvPr id="31" name="Rectangle 2"/>
          <p:cNvSpPr>
            <a:spLocks noGrp="1" noChangeArrowheads="1"/>
          </p:cNvSpPr>
          <p:nvPr>
            <p:ph type="title"/>
          </p:nvPr>
        </p:nvSpPr>
        <p:spPr>
          <a:xfrm>
            <a:off x="410683" y="423714"/>
            <a:ext cx="3466728" cy="1724174"/>
          </a:xfrm>
        </p:spPr>
        <p:txBody>
          <a:bodyPr/>
          <a:lstStyle/>
          <a:p>
            <a:pPr>
              <a:lnSpc>
                <a:spcPct val="90000"/>
              </a:lnSpc>
            </a:pPr>
            <a:r>
              <a:rPr lang="ja-JP" altLang="en-US" sz="3600" dirty="0" smtClean="0">
                <a:solidFill>
                  <a:srgbClr val="006600"/>
                </a:solidFill>
                <a:latin typeface="HGP創英角ﾎﾟｯﾌﾟ体" pitchFamily="50" charset="-128"/>
                <a:ea typeface="HGP創英角ﾎﾟｯﾌﾟ体" pitchFamily="50" charset="-128"/>
              </a:rPr>
              <a:t>（２）市民</a:t>
            </a:r>
            <a:r>
              <a:rPr lang="ja-JP" altLang="en-US" sz="3600" dirty="0">
                <a:solidFill>
                  <a:srgbClr val="006600"/>
                </a:solidFill>
                <a:latin typeface="HGP創英角ﾎﾟｯﾌﾟ体" pitchFamily="50" charset="-128"/>
                <a:ea typeface="HGP創英角ﾎﾟｯﾌﾟ体" pitchFamily="50" charset="-128"/>
              </a:rPr>
              <a:t>の</a:t>
            </a:r>
            <a:br>
              <a:rPr lang="ja-JP" altLang="en-US" sz="3600" dirty="0">
                <a:solidFill>
                  <a:srgbClr val="006600"/>
                </a:solidFill>
                <a:latin typeface="HGP創英角ﾎﾟｯﾌﾟ体" pitchFamily="50" charset="-128"/>
                <a:ea typeface="HGP創英角ﾎﾟｯﾌﾟ体" pitchFamily="50" charset="-128"/>
              </a:rPr>
            </a:br>
            <a:r>
              <a:rPr lang="ja-JP" altLang="en-US" sz="3600" dirty="0" smtClean="0">
                <a:solidFill>
                  <a:srgbClr val="006600"/>
                </a:solidFill>
                <a:latin typeface="HGP創英角ﾎﾟｯﾌﾟ体" pitchFamily="50" charset="-128"/>
                <a:ea typeface="HGP創英角ﾎﾟｯﾌﾟ体" pitchFamily="50" charset="-128"/>
              </a:rPr>
              <a:t>　　 「</a:t>
            </a:r>
            <a:r>
              <a:rPr lang="ja-JP" altLang="en-US" sz="3600" dirty="0">
                <a:solidFill>
                  <a:srgbClr val="006600"/>
                </a:solidFill>
                <a:latin typeface="HGP創英角ﾎﾟｯﾌﾟ体" pitchFamily="50" charset="-128"/>
                <a:ea typeface="HGP創英角ﾎﾟｯﾌﾟ体" pitchFamily="50" charset="-128"/>
              </a:rPr>
              <a:t>位置」は？</a:t>
            </a:r>
          </a:p>
        </p:txBody>
      </p:sp>
      <p:pic>
        <p:nvPicPr>
          <p:cNvPr id="30"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32"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37235">
                                            <p:txEl>
                                              <p:pRg st="0" end="0"/>
                                            </p:txEl>
                                          </p:spTgt>
                                        </p:tgtEl>
                                      </p:cBhvr>
                                    </p:animEffect>
                                    <p:set>
                                      <p:cBhvr>
                                        <p:cTn id="7" dur="1" fill="hold">
                                          <p:stCondLst>
                                            <p:cond delay="499"/>
                                          </p:stCondLst>
                                        </p:cTn>
                                        <p:tgtEl>
                                          <p:spTgt spid="137235">
                                            <p:txEl>
                                              <p:pRg st="0" end="0"/>
                                            </p:txEl>
                                          </p:spTgt>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37235">
                                            <p:txEl>
                                              <p:pRg st="1" end="1"/>
                                            </p:txEl>
                                          </p:spTgt>
                                        </p:tgtEl>
                                      </p:cBhvr>
                                    </p:animEffect>
                                    <p:set>
                                      <p:cBhvr>
                                        <p:cTn id="10" dur="1" fill="hold">
                                          <p:stCondLst>
                                            <p:cond delay="499"/>
                                          </p:stCondLst>
                                        </p:cTn>
                                        <p:tgtEl>
                                          <p:spTgt spid="137235">
                                            <p:txEl>
                                              <p:pRg st="1" end="1"/>
                                            </p:txEl>
                                          </p:spTgt>
                                        </p:tgtEl>
                                        <p:attrNameLst>
                                          <p:attrName>style.visibility</p:attrName>
                                        </p:attrNameLst>
                                      </p:cBhvr>
                                      <p:to>
                                        <p:strVal val="hidden"/>
                                      </p:to>
                                    </p:set>
                                  </p:childTnLst>
                                </p:cTn>
                              </p:par>
                            </p:childTnLst>
                          </p:cTn>
                        </p:par>
                        <p:par>
                          <p:cTn id="11" fill="hold">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137236"/>
                                        </p:tgtEl>
                                        <p:attrNameLst>
                                          <p:attrName>style.visibility</p:attrName>
                                        </p:attrNameLst>
                                      </p:cBhvr>
                                      <p:to>
                                        <p:strVal val="visible"/>
                                      </p:to>
                                    </p:set>
                                    <p:animEffect transition="in" filter="checkerboard(across)">
                                      <p:cBhvr>
                                        <p:cTn id="14" dur="500"/>
                                        <p:tgtEl>
                                          <p:spTgt spid="137236"/>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heckerboard(across)">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7238"/>
                                        </p:tgtEl>
                                        <p:attrNameLst>
                                          <p:attrName>style.visibility</p:attrName>
                                        </p:attrNameLst>
                                      </p:cBhvr>
                                      <p:to>
                                        <p:strVal val="visible"/>
                                      </p:to>
                                    </p:set>
                                    <p:anim calcmode="lin" valueType="num">
                                      <p:cBhvr additive="base">
                                        <p:cTn id="22" dur="500" fill="hold"/>
                                        <p:tgtEl>
                                          <p:spTgt spid="137238"/>
                                        </p:tgtEl>
                                        <p:attrNameLst>
                                          <p:attrName>ppt_x</p:attrName>
                                        </p:attrNameLst>
                                      </p:cBhvr>
                                      <p:tavLst>
                                        <p:tav tm="0">
                                          <p:val>
                                            <p:strVal val="#ppt_x"/>
                                          </p:val>
                                        </p:tav>
                                        <p:tav tm="100000">
                                          <p:val>
                                            <p:strVal val="#ppt_x"/>
                                          </p:val>
                                        </p:tav>
                                      </p:tavLst>
                                    </p:anim>
                                    <p:anim calcmode="lin" valueType="num">
                                      <p:cBhvr additive="base">
                                        <p:cTn id="23" dur="500" fill="hold"/>
                                        <p:tgtEl>
                                          <p:spTgt spid="13723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7239">
                                            <p:txEl>
                                              <p:pRg st="0" end="0"/>
                                            </p:txEl>
                                          </p:spTgt>
                                        </p:tgtEl>
                                        <p:attrNameLst>
                                          <p:attrName>style.visibility</p:attrName>
                                        </p:attrNameLst>
                                      </p:cBhvr>
                                      <p:to>
                                        <p:strVal val="visible"/>
                                      </p:to>
                                    </p:set>
                                    <p:anim calcmode="lin" valueType="num">
                                      <p:cBhvr additive="base">
                                        <p:cTn id="28" dur="500" fill="hold"/>
                                        <p:tgtEl>
                                          <p:spTgt spid="137239">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7239">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37239">
                                            <p:txEl>
                                              <p:pRg st="1" end="1"/>
                                            </p:txEl>
                                          </p:spTgt>
                                        </p:tgtEl>
                                        <p:attrNameLst>
                                          <p:attrName>style.visibility</p:attrName>
                                        </p:attrNameLst>
                                      </p:cBhvr>
                                      <p:to>
                                        <p:strVal val="visible"/>
                                      </p:to>
                                    </p:set>
                                    <p:anim calcmode="lin" valueType="num">
                                      <p:cBhvr additive="base">
                                        <p:cTn id="32" dur="500" fill="hold"/>
                                        <p:tgtEl>
                                          <p:spTgt spid="137239">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7239">
                                            <p:txEl>
                                              <p:pRg st="1" end="1"/>
                                            </p:txEl>
                                          </p:spTgt>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5" presetClass="entr" presetSubtype="10" fill="hold" grpId="0" nodeType="afterEffect">
                                  <p:stCondLst>
                                    <p:cond delay="0"/>
                                  </p:stCondLst>
                                  <p:childTnLst>
                                    <p:set>
                                      <p:cBhvr>
                                        <p:cTn id="36" dur="1" fill="hold">
                                          <p:stCondLst>
                                            <p:cond delay="0"/>
                                          </p:stCondLst>
                                        </p:cTn>
                                        <p:tgtEl>
                                          <p:spTgt spid="137240"/>
                                        </p:tgtEl>
                                        <p:attrNameLst>
                                          <p:attrName>style.visibility</p:attrName>
                                        </p:attrNameLst>
                                      </p:cBhvr>
                                      <p:to>
                                        <p:strVal val="visible"/>
                                      </p:to>
                                    </p:set>
                                    <p:animEffect transition="in" filter="checkerboard(across)">
                                      <p:cBhvr>
                                        <p:cTn id="37" dur="500"/>
                                        <p:tgtEl>
                                          <p:spTgt spid="13724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grpId="0" nodeType="clickEffect">
                                  <p:stCondLst>
                                    <p:cond delay="0"/>
                                  </p:stCondLst>
                                  <p:childTnLst>
                                    <p:animScale>
                                      <p:cBhvr>
                                        <p:cTn id="62" dur="1000" fill="hold"/>
                                        <p:tgtEl>
                                          <p:spTgt spid="137222"/>
                                        </p:tgtEl>
                                      </p:cBhvr>
                                      <p:by x="150000" y="150000"/>
                                    </p:animScale>
                                  </p:childTnLst>
                                </p:cTn>
                              </p:par>
                            </p:childTnLst>
                          </p:cTn>
                        </p:par>
                        <p:par>
                          <p:cTn id="63" fill="hold">
                            <p:stCondLst>
                              <p:cond delay="1000"/>
                            </p:stCondLst>
                            <p:childTnLst>
                              <p:par>
                                <p:cTn id="64" presetID="6" presetClass="emph" presetSubtype="0" fill="hold" grpId="0" nodeType="afterEffect">
                                  <p:stCondLst>
                                    <p:cond delay="0"/>
                                  </p:stCondLst>
                                  <p:childTnLst>
                                    <p:animScale>
                                      <p:cBhvr>
                                        <p:cTn id="65" dur="2000" fill="hold"/>
                                        <p:tgtEl>
                                          <p:spTgt spid="137231"/>
                                        </p:tgtEl>
                                      </p:cBhvr>
                                      <p:by x="50000" y="50000"/>
                                    </p:animScale>
                                  </p:childTnLst>
                                </p:cTn>
                              </p:par>
                              <p:par>
                                <p:cTn id="66" presetID="6" presetClass="emph" presetSubtype="0" fill="hold" grpId="1" nodeType="withEffect">
                                  <p:stCondLst>
                                    <p:cond delay="0"/>
                                  </p:stCondLst>
                                  <p:childTnLst>
                                    <p:animScale>
                                      <p:cBhvr>
                                        <p:cTn id="67" dur="2000" fill="hold"/>
                                        <p:tgtEl>
                                          <p:spTgt spid="137239">
                                            <p:txEl>
                                              <p:pRg st="0" end="0"/>
                                            </p:txEl>
                                          </p:spTgt>
                                        </p:tgtEl>
                                      </p:cBhvr>
                                      <p:by x="50000" y="50000"/>
                                    </p:animScale>
                                  </p:childTnLst>
                                </p:cTn>
                              </p:par>
                              <p:par>
                                <p:cTn id="68" presetID="6" presetClass="emph" presetSubtype="0" fill="hold" grpId="1" nodeType="withEffect">
                                  <p:stCondLst>
                                    <p:cond delay="0"/>
                                  </p:stCondLst>
                                  <p:childTnLst>
                                    <p:animScale>
                                      <p:cBhvr>
                                        <p:cTn id="69" dur="2000" fill="hold"/>
                                        <p:tgtEl>
                                          <p:spTgt spid="137239">
                                            <p:txEl>
                                              <p:pRg st="1" end="1"/>
                                            </p:txEl>
                                          </p:spTgt>
                                        </p:tgtEl>
                                      </p:cBhvr>
                                      <p:by x="50000" y="50000"/>
                                    </p:animScale>
                                  </p:childTnLst>
                                </p:cTn>
                              </p:par>
                              <p:par>
                                <p:cTn id="70" presetID="6" presetClass="emph" presetSubtype="0" fill="hold" grpId="1" nodeType="withEffect">
                                  <p:stCondLst>
                                    <p:cond delay="0"/>
                                  </p:stCondLst>
                                  <p:childTnLst>
                                    <p:animScale>
                                      <p:cBhvr>
                                        <p:cTn id="71" dur="2000" fill="hold"/>
                                        <p:tgtEl>
                                          <p:spTgt spid="137238"/>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p:bldP spid="137231" grpId="0"/>
      <p:bldP spid="137235" grpId="0" build="allAtOnce"/>
      <p:bldP spid="137236" grpId="0" animBg="1"/>
      <p:bldP spid="137238" grpId="0"/>
      <p:bldP spid="137238" grpId="1"/>
      <p:bldP spid="137239" grpId="0" build="allAtOnce"/>
      <p:bldP spid="137239" grpId="1" build="allAtOnce"/>
      <p:bldP spid="137240" grpId="0" animBg="1"/>
      <p:bldP spid="23" grpId="0" animBg="1"/>
      <p:bldP spid="25" grpId="0" animBg="1"/>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 4"/>
          <p:cNvSpPr>
            <a:spLocks noGrp="1"/>
          </p:cNvSpPr>
          <p:nvPr>
            <p:ph type="sldNum" sz="quarter" idx="11"/>
          </p:nvPr>
        </p:nvSpPr>
        <p:spPr>
          <a:xfrm>
            <a:off x="6737614" y="6301565"/>
            <a:ext cx="2133600" cy="457200"/>
          </a:xfrm>
          <a:noFill/>
        </p:spPr>
        <p:txBody>
          <a:bodyPr/>
          <a:lstStyle/>
          <a:p>
            <a:fld id="{F73FEE1C-96D6-4346-98E1-0141DB404599}" type="slidenum">
              <a:rPr lang="en-US" altLang="ja-JP" smtClean="0"/>
              <a:pPr/>
              <a:t>25</a:t>
            </a:fld>
            <a:endParaRPr lang="en-US" altLang="ja-JP" dirty="0" smtClean="0"/>
          </a:p>
        </p:txBody>
      </p:sp>
      <p:sp>
        <p:nvSpPr>
          <p:cNvPr id="14339" name="Line 4"/>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14341" name="Text Box 31"/>
          <p:cNvSpPr txBox="1">
            <a:spLocks noChangeArrowheads="1"/>
          </p:cNvSpPr>
          <p:nvPr/>
        </p:nvSpPr>
        <p:spPr bwMode="auto">
          <a:xfrm>
            <a:off x="671268" y="1593232"/>
            <a:ext cx="8194426" cy="479425"/>
          </a:xfrm>
          <a:prstGeom prst="rect">
            <a:avLst/>
          </a:prstGeom>
          <a:noFill/>
          <a:ln w="9525" algn="ctr">
            <a:noFill/>
            <a:miter lim="800000"/>
            <a:headEnd/>
            <a:tailEnd/>
          </a:ln>
        </p:spPr>
        <p:txBody>
          <a:bodyPr wrap="square">
            <a:spAutoFit/>
          </a:bodyPr>
          <a:lstStyle/>
          <a:p>
            <a:pPr marL="342900" indent="-342900" algn="l"/>
            <a:r>
              <a:rPr lang="ja-JP" altLang="en-US" sz="2800" dirty="0">
                <a:solidFill>
                  <a:srgbClr val="C00000"/>
                </a:solidFill>
                <a:latin typeface="HGP創英角ﾎﾟｯﾌﾟ体" pitchFamily="50" charset="-128"/>
                <a:ea typeface="HGP創英角ﾎﾟｯﾌﾟ体" pitchFamily="50" charset="-128"/>
              </a:rPr>
              <a:t>従来の市民と行政の関係：行政主導、観客民主主義</a:t>
            </a:r>
          </a:p>
        </p:txBody>
      </p:sp>
      <p:grpSp>
        <p:nvGrpSpPr>
          <p:cNvPr id="2" name="Group 2"/>
          <p:cNvGrpSpPr>
            <a:grpSpLocks noChangeAspect="1"/>
          </p:cNvGrpSpPr>
          <p:nvPr/>
        </p:nvGrpSpPr>
        <p:grpSpPr bwMode="auto">
          <a:xfrm>
            <a:off x="785813" y="2447255"/>
            <a:ext cx="7816850" cy="3521126"/>
            <a:chOff x="2591" y="2095"/>
            <a:chExt cx="6951" cy="3134"/>
          </a:xfrm>
        </p:grpSpPr>
        <p:sp>
          <p:nvSpPr>
            <p:cNvPr id="14345" name="Text Box 3"/>
            <p:cNvSpPr txBox="1">
              <a:spLocks noChangeArrowheads="1"/>
            </p:cNvSpPr>
            <p:nvPr/>
          </p:nvSpPr>
          <p:spPr bwMode="auto">
            <a:xfrm>
              <a:off x="6884" y="4640"/>
              <a:ext cx="918" cy="589"/>
            </a:xfrm>
            <a:prstGeom prst="rect">
              <a:avLst/>
            </a:prstGeom>
            <a:noFill/>
            <a:ln w="9525">
              <a:noFill/>
              <a:miter lim="800000"/>
              <a:headEnd/>
              <a:tailEnd/>
            </a:ln>
          </p:spPr>
          <p:txBody>
            <a:bodyPr lIns="74295" tIns="8890" rIns="74295" bIns="8890"/>
            <a:lstStyle/>
            <a:p>
              <a:pPr marL="342900" indent="-342900" algn="just">
                <a:lnSpc>
                  <a:spcPct val="96000"/>
                </a:lnSpc>
              </a:pPr>
              <a:r>
                <a:rPr lang="ja-JP" altLang="en-US" sz="1800" dirty="0">
                  <a:solidFill>
                    <a:srgbClr val="002060"/>
                  </a:solidFill>
                  <a:latin typeface="+mj-ea"/>
                  <a:ea typeface="+mj-ea"/>
                </a:rPr>
                <a:t>独自に</a:t>
              </a:r>
            </a:p>
            <a:p>
              <a:pPr marL="342900" indent="-342900" algn="just">
                <a:lnSpc>
                  <a:spcPct val="96000"/>
                </a:lnSpc>
              </a:pPr>
              <a:r>
                <a:rPr lang="ja-JP" altLang="en-US" sz="1800" dirty="0">
                  <a:solidFill>
                    <a:srgbClr val="002060"/>
                  </a:solidFill>
                  <a:latin typeface="+mj-ea"/>
                  <a:ea typeface="+mj-ea"/>
                </a:rPr>
                <a:t>活動</a:t>
              </a:r>
              <a:endParaRPr lang="ja-JP" sz="1800" dirty="0">
                <a:solidFill>
                  <a:srgbClr val="002060"/>
                </a:solidFill>
                <a:latin typeface="+mj-ea"/>
                <a:ea typeface="+mj-ea"/>
              </a:endParaRPr>
            </a:p>
          </p:txBody>
        </p:sp>
        <p:grpSp>
          <p:nvGrpSpPr>
            <p:cNvPr id="3" name="Group 4"/>
            <p:cNvGrpSpPr>
              <a:grpSpLocks/>
            </p:cNvGrpSpPr>
            <p:nvPr/>
          </p:nvGrpSpPr>
          <p:grpSpPr bwMode="auto">
            <a:xfrm>
              <a:off x="2591" y="2095"/>
              <a:ext cx="6951" cy="2912"/>
              <a:chOff x="2594" y="3701"/>
              <a:chExt cx="6951" cy="2912"/>
            </a:xfrm>
          </p:grpSpPr>
          <p:sp>
            <p:nvSpPr>
              <p:cNvPr id="14347" name="Oval 5"/>
              <p:cNvSpPr>
                <a:spLocks noChangeArrowheads="1"/>
              </p:cNvSpPr>
              <p:nvPr/>
            </p:nvSpPr>
            <p:spPr bwMode="auto">
              <a:xfrm>
                <a:off x="2594" y="5901"/>
                <a:ext cx="1476" cy="712"/>
              </a:xfrm>
              <a:prstGeom prst="ellipse">
                <a:avLst/>
              </a:prstGeom>
              <a:noFill/>
              <a:ln w="25400">
                <a:solidFill>
                  <a:srgbClr val="000000"/>
                </a:solidFill>
                <a:prstDash val="dash"/>
                <a:round/>
                <a:headEnd/>
                <a:tailEnd/>
              </a:ln>
            </p:spPr>
            <p:txBody>
              <a:bodyPr anchor="ctr"/>
              <a:lstStyle/>
              <a:p>
                <a:pPr marL="342900" indent="-342900" algn="ctr"/>
                <a:r>
                  <a:rPr lang="ja-JP" altLang="en-US" sz="2000" dirty="0">
                    <a:solidFill>
                      <a:srgbClr val="002060"/>
                    </a:solidFill>
                    <a:latin typeface="Century" pitchFamily="18" charset="0"/>
                  </a:rPr>
                  <a:t>市　民</a:t>
                </a:r>
                <a:endParaRPr lang="ja-JP" sz="2000" dirty="0">
                  <a:solidFill>
                    <a:srgbClr val="002060"/>
                  </a:solidFill>
                </a:endParaRPr>
              </a:p>
            </p:txBody>
          </p:sp>
          <p:sp>
            <p:nvSpPr>
              <p:cNvPr id="14348" name="Line 6"/>
              <p:cNvSpPr>
                <a:spLocks noChangeShapeType="1"/>
              </p:cNvSpPr>
              <p:nvPr/>
            </p:nvSpPr>
            <p:spPr bwMode="auto">
              <a:xfrm flipV="1">
                <a:off x="3950" y="5456"/>
                <a:ext cx="1164" cy="587"/>
              </a:xfrm>
              <a:prstGeom prst="line">
                <a:avLst/>
              </a:prstGeom>
              <a:noFill/>
              <a:ln w="22225">
                <a:solidFill>
                  <a:srgbClr val="000000"/>
                </a:solidFill>
                <a:prstDash val="dash"/>
                <a:round/>
                <a:headEnd/>
                <a:tailEnd type="triangle" w="med" len="lg"/>
              </a:ln>
            </p:spPr>
            <p:txBody>
              <a:bodyPr/>
              <a:lstStyle/>
              <a:p>
                <a:endParaRPr lang="ja-JP" altLang="en-US"/>
              </a:p>
            </p:txBody>
          </p:sp>
          <p:sp>
            <p:nvSpPr>
              <p:cNvPr id="14349" name="Line 7"/>
              <p:cNvSpPr>
                <a:spLocks noChangeShapeType="1"/>
              </p:cNvSpPr>
              <p:nvPr/>
            </p:nvSpPr>
            <p:spPr bwMode="auto">
              <a:xfrm flipH="1">
                <a:off x="3683" y="4334"/>
                <a:ext cx="1587" cy="1600"/>
              </a:xfrm>
              <a:prstGeom prst="line">
                <a:avLst/>
              </a:prstGeom>
              <a:noFill/>
              <a:ln w="38100">
                <a:solidFill>
                  <a:srgbClr val="000000"/>
                </a:solidFill>
                <a:round/>
                <a:headEnd type="triangle" w="lg" len="lg"/>
                <a:tailEnd/>
              </a:ln>
            </p:spPr>
            <p:txBody>
              <a:bodyPr/>
              <a:lstStyle/>
              <a:p>
                <a:endParaRPr lang="ja-JP" altLang="en-US"/>
              </a:p>
            </p:txBody>
          </p:sp>
          <p:sp>
            <p:nvSpPr>
              <p:cNvPr id="14350" name="Line 8"/>
              <p:cNvSpPr>
                <a:spLocks noChangeShapeType="1"/>
              </p:cNvSpPr>
              <p:nvPr/>
            </p:nvSpPr>
            <p:spPr bwMode="auto">
              <a:xfrm>
                <a:off x="6675" y="4146"/>
                <a:ext cx="1775" cy="1697"/>
              </a:xfrm>
              <a:prstGeom prst="line">
                <a:avLst/>
              </a:prstGeom>
              <a:noFill/>
              <a:ln w="38100">
                <a:solidFill>
                  <a:srgbClr val="000000"/>
                </a:solidFill>
                <a:round/>
                <a:headEnd/>
                <a:tailEnd type="triangle" w="lg" len="lg"/>
              </a:ln>
            </p:spPr>
            <p:txBody>
              <a:bodyPr/>
              <a:lstStyle/>
              <a:p>
                <a:endParaRPr lang="ja-JP" altLang="en-US"/>
              </a:p>
            </p:txBody>
          </p:sp>
          <p:sp>
            <p:nvSpPr>
              <p:cNvPr id="14351" name="Rectangle 9"/>
              <p:cNvSpPr>
                <a:spLocks noChangeArrowheads="1"/>
              </p:cNvSpPr>
              <p:nvPr/>
            </p:nvSpPr>
            <p:spPr bwMode="auto">
              <a:xfrm>
                <a:off x="7754" y="5878"/>
                <a:ext cx="1791" cy="680"/>
              </a:xfrm>
              <a:prstGeom prst="rect">
                <a:avLst/>
              </a:prstGeom>
              <a:noFill/>
              <a:ln w="19050">
                <a:solidFill>
                  <a:srgbClr val="000000"/>
                </a:solidFill>
                <a:miter lim="800000"/>
                <a:headEnd/>
                <a:tailEnd/>
              </a:ln>
            </p:spPr>
            <p:txBody>
              <a:bodyPr tIns="46800" bIns="10800" anchor="ctr" anchorCtr="0"/>
              <a:lstStyle/>
              <a:p>
                <a:pPr algn="ctr">
                  <a:lnSpc>
                    <a:spcPct val="96000"/>
                  </a:lnSpc>
                </a:pPr>
                <a:r>
                  <a:rPr lang="ja-JP" altLang="en-US" sz="1800" b="1" dirty="0">
                    <a:solidFill>
                      <a:srgbClr val="002060"/>
                    </a:solidFill>
                    <a:latin typeface="Century" pitchFamily="18" charset="0"/>
                  </a:rPr>
                  <a:t>社会問題（被保護者としての市民）</a:t>
                </a:r>
                <a:endParaRPr lang="ja-JP" sz="1800" b="1" dirty="0">
                  <a:solidFill>
                    <a:srgbClr val="002060"/>
                  </a:solidFill>
                </a:endParaRPr>
              </a:p>
            </p:txBody>
          </p:sp>
          <p:sp>
            <p:nvSpPr>
              <p:cNvPr id="14352" name="AutoShape 10"/>
              <p:cNvSpPr>
                <a:spLocks noChangeArrowheads="1"/>
              </p:cNvSpPr>
              <p:nvPr/>
            </p:nvSpPr>
            <p:spPr bwMode="auto">
              <a:xfrm>
                <a:off x="5159" y="3701"/>
                <a:ext cx="1575" cy="670"/>
              </a:xfrm>
              <a:prstGeom prst="hexagon">
                <a:avLst>
                  <a:gd name="adj" fmla="val 36730"/>
                  <a:gd name="vf" fmla="val 115470"/>
                </a:avLst>
              </a:prstGeom>
              <a:noFill/>
              <a:ln w="38100">
                <a:solidFill>
                  <a:srgbClr val="000000"/>
                </a:solidFill>
                <a:miter lim="800000"/>
                <a:headEnd/>
                <a:tailEnd/>
              </a:ln>
            </p:spPr>
            <p:txBody>
              <a:bodyPr tIns="21600" bIns="31320" anchor="ctr"/>
              <a:lstStyle/>
              <a:p>
                <a:pPr marL="342900" indent="-342900" algn="ctr"/>
                <a:r>
                  <a:rPr lang="ja-JP" altLang="en-US" sz="2800" dirty="0">
                    <a:solidFill>
                      <a:srgbClr val="002060"/>
                    </a:solidFill>
                    <a:latin typeface="HGP創英角ﾎﾟｯﾌﾟ体" pitchFamily="50" charset="-128"/>
                    <a:ea typeface="HGP創英角ﾎﾟｯﾌﾟ体" pitchFamily="50" charset="-128"/>
                  </a:rPr>
                  <a:t>行　政</a:t>
                </a:r>
                <a:endParaRPr lang="ja-JP" sz="2800" dirty="0">
                  <a:solidFill>
                    <a:srgbClr val="002060"/>
                  </a:solidFill>
                  <a:latin typeface="HGP創英角ﾎﾟｯﾌﾟ体" pitchFamily="50" charset="-128"/>
                  <a:ea typeface="HGP創英角ﾎﾟｯﾌﾟ体" pitchFamily="50" charset="-128"/>
                </a:endParaRPr>
              </a:p>
            </p:txBody>
          </p:sp>
          <p:sp>
            <p:nvSpPr>
              <p:cNvPr id="14353" name="Line 11"/>
              <p:cNvSpPr>
                <a:spLocks noChangeShapeType="1"/>
              </p:cNvSpPr>
              <p:nvPr/>
            </p:nvSpPr>
            <p:spPr bwMode="auto">
              <a:xfrm flipH="1" flipV="1">
                <a:off x="4094" y="6231"/>
                <a:ext cx="945" cy="0"/>
              </a:xfrm>
              <a:prstGeom prst="line">
                <a:avLst/>
              </a:prstGeom>
              <a:noFill/>
              <a:ln w="22225">
                <a:solidFill>
                  <a:srgbClr val="000000"/>
                </a:solidFill>
                <a:prstDash val="dash"/>
                <a:round/>
                <a:headEnd type="triangle" w="med" len="lg"/>
                <a:tailEnd/>
              </a:ln>
            </p:spPr>
            <p:txBody>
              <a:bodyPr/>
              <a:lstStyle/>
              <a:p>
                <a:endParaRPr lang="ja-JP" altLang="en-US"/>
              </a:p>
            </p:txBody>
          </p:sp>
          <p:sp>
            <p:nvSpPr>
              <p:cNvPr id="14354" name="Line 12"/>
              <p:cNvSpPr>
                <a:spLocks noChangeShapeType="1"/>
              </p:cNvSpPr>
              <p:nvPr/>
            </p:nvSpPr>
            <p:spPr bwMode="auto">
              <a:xfrm flipH="1" flipV="1">
                <a:off x="6779" y="6228"/>
                <a:ext cx="930" cy="3"/>
              </a:xfrm>
              <a:prstGeom prst="line">
                <a:avLst/>
              </a:prstGeom>
              <a:noFill/>
              <a:ln w="22225">
                <a:solidFill>
                  <a:srgbClr val="000000"/>
                </a:solidFill>
                <a:prstDash val="dash"/>
                <a:round/>
                <a:headEnd type="triangle" w="med" len="lg"/>
                <a:tailEnd/>
              </a:ln>
            </p:spPr>
            <p:txBody>
              <a:bodyPr/>
              <a:lstStyle/>
              <a:p>
                <a:endParaRPr lang="ja-JP" altLang="en-US"/>
              </a:p>
            </p:txBody>
          </p:sp>
          <p:sp>
            <p:nvSpPr>
              <p:cNvPr id="14355" name="Line 13"/>
              <p:cNvSpPr>
                <a:spLocks noChangeShapeType="1"/>
              </p:cNvSpPr>
              <p:nvPr/>
            </p:nvSpPr>
            <p:spPr bwMode="auto">
              <a:xfrm flipV="1">
                <a:off x="5954" y="4371"/>
                <a:ext cx="0" cy="498"/>
              </a:xfrm>
              <a:prstGeom prst="line">
                <a:avLst/>
              </a:prstGeom>
              <a:noFill/>
              <a:ln w="25400">
                <a:solidFill>
                  <a:srgbClr val="000000"/>
                </a:solidFill>
                <a:prstDash val="dash"/>
                <a:round/>
                <a:headEnd/>
                <a:tailEnd type="triangle" w="med" len="lg"/>
              </a:ln>
            </p:spPr>
            <p:txBody>
              <a:bodyPr/>
              <a:lstStyle/>
              <a:p>
                <a:endParaRPr lang="ja-JP" altLang="en-US"/>
              </a:p>
            </p:txBody>
          </p:sp>
          <p:sp>
            <p:nvSpPr>
              <p:cNvPr id="14356" name="Oval 14"/>
              <p:cNvSpPr>
                <a:spLocks noChangeArrowheads="1"/>
              </p:cNvSpPr>
              <p:nvPr/>
            </p:nvSpPr>
            <p:spPr bwMode="auto">
              <a:xfrm>
                <a:off x="5177" y="5868"/>
                <a:ext cx="1587" cy="712"/>
              </a:xfrm>
              <a:prstGeom prst="ellipse">
                <a:avLst/>
              </a:prstGeom>
              <a:noFill/>
              <a:ln w="47625" cmpd="dbl">
                <a:solidFill>
                  <a:srgbClr val="000000"/>
                </a:solidFill>
                <a:prstDash val="sysDot"/>
                <a:round/>
                <a:headEnd/>
                <a:tailEnd/>
              </a:ln>
            </p:spPr>
            <p:txBody>
              <a:bodyPr lIns="0" tIns="27720" rIns="0" bIns="16920" anchor="ctr"/>
              <a:lstStyle/>
              <a:p>
                <a:pPr marL="342900" indent="-342900" algn="ctr"/>
                <a:r>
                  <a:rPr lang="ja-JP" altLang="en-US" sz="2000" dirty="0">
                    <a:solidFill>
                      <a:srgbClr val="002060"/>
                    </a:solidFill>
                    <a:latin typeface="Century" pitchFamily="18" charset="0"/>
                  </a:rPr>
                  <a:t>市民活動団体</a:t>
                </a:r>
                <a:endParaRPr lang="ja-JP" sz="2000" dirty="0">
                  <a:solidFill>
                    <a:srgbClr val="002060"/>
                  </a:solidFill>
                </a:endParaRPr>
              </a:p>
            </p:txBody>
          </p:sp>
          <p:sp>
            <p:nvSpPr>
              <p:cNvPr id="14357" name="Arc 15"/>
              <p:cNvSpPr>
                <a:spLocks noChangeAspect="1"/>
              </p:cNvSpPr>
              <p:nvPr/>
            </p:nvSpPr>
            <p:spPr bwMode="auto">
              <a:xfrm rot="10500000" flipV="1">
                <a:off x="3019" y="4073"/>
                <a:ext cx="2264" cy="2535"/>
              </a:xfrm>
              <a:custGeom>
                <a:avLst/>
                <a:gdLst>
                  <a:gd name="T0" fmla="*/ 0 w 21775"/>
                  <a:gd name="T1" fmla="*/ 0 h 21600"/>
                  <a:gd name="T2" fmla="*/ 2 w 21775"/>
                  <a:gd name="T3" fmla="*/ 3 h 21600"/>
                  <a:gd name="T4" fmla="*/ 0 w 21775"/>
                  <a:gd name="T5" fmla="*/ 4 h 21600"/>
                  <a:gd name="T6" fmla="*/ 0 60000 65536"/>
                  <a:gd name="T7" fmla="*/ 0 60000 65536"/>
                  <a:gd name="T8" fmla="*/ 0 60000 65536"/>
                  <a:gd name="T9" fmla="*/ 0 w 21775"/>
                  <a:gd name="T10" fmla="*/ 0 h 21600"/>
                  <a:gd name="T11" fmla="*/ 21775 w 21775"/>
                  <a:gd name="T12" fmla="*/ 21600 h 21600"/>
                </a:gdLst>
                <a:ahLst/>
                <a:cxnLst>
                  <a:cxn ang="T6">
                    <a:pos x="T0" y="T1"/>
                  </a:cxn>
                  <a:cxn ang="T7">
                    <a:pos x="T2" y="T3"/>
                  </a:cxn>
                  <a:cxn ang="T8">
                    <a:pos x="T4" y="T5"/>
                  </a:cxn>
                </a:cxnLst>
                <a:rect l="T9" t="T10" r="T11" b="T12"/>
                <a:pathLst>
                  <a:path w="21775" h="21600" fill="none" extrusionOk="0">
                    <a:moveTo>
                      <a:pt x="0" y="34"/>
                    </a:moveTo>
                    <a:cubicBezTo>
                      <a:pt x="405" y="11"/>
                      <a:pt x="812" y="-1"/>
                      <a:pt x="1219" y="0"/>
                    </a:cubicBezTo>
                    <a:cubicBezTo>
                      <a:pt x="10592" y="0"/>
                      <a:pt x="18896" y="6046"/>
                      <a:pt x="21775" y="14966"/>
                    </a:cubicBezTo>
                  </a:path>
                  <a:path w="21775" h="21600" stroke="0" extrusionOk="0">
                    <a:moveTo>
                      <a:pt x="0" y="34"/>
                    </a:moveTo>
                    <a:cubicBezTo>
                      <a:pt x="405" y="11"/>
                      <a:pt x="812" y="-1"/>
                      <a:pt x="1219" y="0"/>
                    </a:cubicBezTo>
                    <a:cubicBezTo>
                      <a:pt x="10592" y="0"/>
                      <a:pt x="18896" y="6046"/>
                      <a:pt x="21775" y="14966"/>
                    </a:cubicBezTo>
                    <a:lnTo>
                      <a:pt x="1219" y="21600"/>
                    </a:lnTo>
                    <a:close/>
                  </a:path>
                </a:pathLst>
              </a:custGeom>
              <a:noFill/>
              <a:ln w="19050">
                <a:solidFill>
                  <a:srgbClr val="000000"/>
                </a:solidFill>
                <a:prstDash val="dash"/>
                <a:round/>
                <a:headEnd type="triangle" w="med" len="med"/>
                <a:tailEnd/>
              </a:ln>
            </p:spPr>
            <p:txBody>
              <a:bodyPr lIns="74295" tIns="8890" rIns="74295" bIns="8890"/>
              <a:lstStyle/>
              <a:p>
                <a:endParaRPr lang="ja-JP" altLang="en-US"/>
              </a:p>
            </p:txBody>
          </p:sp>
          <p:sp>
            <p:nvSpPr>
              <p:cNvPr id="14358" name="Oval 16"/>
              <p:cNvSpPr>
                <a:spLocks noChangeArrowheads="1"/>
              </p:cNvSpPr>
              <p:nvPr/>
            </p:nvSpPr>
            <p:spPr bwMode="auto">
              <a:xfrm>
                <a:off x="5177" y="4856"/>
                <a:ext cx="1587" cy="712"/>
              </a:xfrm>
              <a:prstGeom prst="ellipse">
                <a:avLst/>
              </a:prstGeom>
              <a:noFill/>
              <a:ln w="38100" cmpd="dbl">
                <a:solidFill>
                  <a:srgbClr val="000000"/>
                </a:solidFill>
                <a:prstDash val="sysDot"/>
                <a:round/>
                <a:headEnd/>
                <a:tailEnd/>
              </a:ln>
            </p:spPr>
            <p:txBody>
              <a:bodyPr lIns="0" tIns="24120" rIns="0" bIns="16920" anchor="ctr"/>
              <a:lstStyle/>
              <a:p>
                <a:pPr marL="342900" indent="-342900" algn="ctr"/>
                <a:r>
                  <a:rPr lang="ja-JP" altLang="en-US" sz="2000" dirty="0">
                    <a:solidFill>
                      <a:srgbClr val="002060"/>
                    </a:solidFill>
                    <a:latin typeface="Century" pitchFamily="18" charset="0"/>
                  </a:rPr>
                  <a:t>市民活動</a:t>
                </a:r>
              </a:p>
              <a:p>
                <a:pPr marL="342900" indent="-342900" algn="ctr"/>
                <a:r>
                  <a:rPr lang="ja-JP" altLang="en-US" sz="2000" dirty="0">
                    <a:solidFill>
                      <a:srgbClr val="002060"/>
                    </a:solidFill>
                    <a:latin typeface="Century" pitchFamily="18" charset="0"/>
                  </a:rPr>
                  <a:t>団体</a:t>
                </a:r>
                <a:endParaRPr lang="ja-JP" sz="2000" dirty="0">
                  <a:solidFill>
                    <a:srgbClr val="002060"/>
                  </a:solidFill>
                </a:endParaRPr>
              </a:p>
            </p:txBody>
          </p:sp>
          <p:sp>
            <p:nvSpPr>
              <p:cNvPr id="14359" name="Text Box 17"/>
              <p:cNvSpPr txBox="1">
                <a:spLocks noChangeArrowheads="1"/>
              </p:cNvSpPr>
              <p:nvPr/>
            </p:nvSpPr>
            <p:spPr bwMode="auto">
              <a:xfrm>
                <a:off x="3565" y="4766"/>
                <a:ext cx="1165" cy="814"/>
              </a:xfrm>
              <a:prstGeom prst="rect">
                <a:avLst/>
              </a:prstGeom>
              <a:noFill/>
              <a:ln w="9525">
                <a:noFill/>
                <a:miter lim="800000"/>
                <a:headEnd/>
                <a:tailEnd/>
              </a:ln>
            </p:spPr>
            <p:txBody>
              <a:bodyPr lIns="74295" tIns="8890" rIns="74295" bIns="8890"/>
              <a:lstStyle/>
              <a:p>
                <a:pPr marL="342900" indent="-342900" algn="just">
                  <a:lnSpc>
                    <a:spcPct val="96000"/>
                  </a:lnSpc>
                </a:pPr>
                <a:r>
                  <a:rPr lang="ja-JP" altLang="en-US" sz="1800" dirty="0">
                    <a:solidFill>
                      <a:srgbClr val="002060"/>
                    </a:solidFill>
                    <a:latin typeface="+mj-ea"/>
                    <a:ea typeface="+mj-ea"/>
                  </a:rPr>
                  <a:t>首長・議員</a:t>
                </a:r>
              </a:p>
              <a:p>
                <a:pPr marL="342900" indent="-342900" algn="just">
                  <a:lnSpc>
                    <a:spcPct val="96000"/>
                  </a:lnSpc>
                </a:pPr>
                <a:r>
                  <a:rPr lang="ja-JP" altLang="en-US" sz="1800" dirty="0">
                    <a:solidFill>
                      <a:srgbClr val="002060"/>
                    </a:solidFill>
                    <a:latin typeface="+mj-ea"/>
                    <a:ea typeface="+mj-ea"/>
                  </a:rPr>
                  <a:t>の選出</a:t>
                </a:r>
              </a:p>
              <a:p>
                <a:pPr marL="342900" indent="-342900" algn="just">
                  <a:lnSpc>
                    <a:spcPct val="96000"/>
                  </a:lnSpc>
                </a:pPr>
                <a:r>
                  <a:rPr lang="ja-JP" altLang="en-US" sz="1800" dirty="0">
                    <a:solidFill>
                      <a:srgbClr val="002060"/>
                    </a:solidFill>
                    <a:latin typeface="+mj-ea"/>
                    <a:ea typeface="+mj-ea"/>
                  </a:rPr>
                  <a:t>納税</a:t>
                </a:r>
                <a:endParaRPr lang="ja-JP" sz="1800" dirty="0">
                  <a:solidFill>
                    <a:srgbClr val="002060"/>
                  </a:solidFill>
                  <a:latin typeface="+mj-ea"/>
                  <a:ea typeface="+mj-ea"/>
                </a:endParaRPr>
              </a:p>
            </p:txBody>
          </p:sp>
          <p:sp>
            <p:nvSpPr>
              <p:cNvPr id="14360" name="Text Box 18"/>
              <p:cNvSpPr txBox="1">
                <a:spLocks noChangeArrowheads="1"/>
              </p:cNvSpPr>
              <p:nvPr/>
            </p:nvSpPr>
            <p:spPr bwMode="auto">
              <a:xfrm>
                <a:off x="2672" y="4116"/>
                <a:ext cx="1279" cy="630"/>
              </a:xfrm>
              <a:prstGeom prst="rect">
                <a:avLst/>
              </a:prstGeom>
              <a:noFill/>
              <a:ln w="9525">
                <a:noFill/>
                <a:miter lim="800000"/>
                <a:headEnd/>
                <a:tailEnd/>
              </a:ln>
            </p:spPr>
            <p:txBody>
              <a:bodyPr lIns="74295" tIns="8890" rIns="74295" bIns="8890"/>
              <a:lstStyle/>
              <a:p>
                <a:pPr marL="342900" indent="-342900" algn="ctr">
                  <a:lnSpc>
                    <a:spcPct val="96000"/>
                  </a:lnSpc>
                </a:pPr>
                <a:r>
                  <a:rPr lang="ja-JP" altLang="en-US" sz="1800" dirty="0">
                    <a:solidFill>
                      <a:srgbClr val="002060"/>
                    </a:solidFill>
                    <a:latin typeface="+mj-ea"/>
                    <a:ea typeface="+mj-ea"/>
                  </a:rPr>
                  <a:t>参加・協力</a:t>
                </a:r>
              </a:p>
              <a:p>
                <a:pPr marL="342900" indent="-342900" algn="ctr">
                  <a:lnSpc>
                    <a:spcPct val="96000"/>
                  </a:lnSpc>
                </a:pPr>
                <a:r>
                  <a:rPr lang="en-US" altLang="ja-JP" sz="1800" dirty="0">
                    <a:solidFill>
                      <a:srgbClr val="002060"/>
                    </a:solidFill>
                    <a:latin typeface="+mj-ea"/>
                    <a:ea typeface="+mj-ea"/>
                  </a:rPr>
                  <a:t>(</a:t>
                </a:r>
                <a:r>
                  <a:rPr lang="ja-JP" altLang="en-US" sz="1800" dirty="0">
                    <a:solidFill>
                      <a:srgbClr val="002060"/>
                    </a:solidFill>
                    <a:latin typeface="+mj-ea"/>
                    <a:ea typeface="+mj-ea"/>
                  </a:rPr>
                  <a:t>お手伝い</a:t>
                </a:r>
                <a:r>
                  <a:rPr lang="en-US" altLang="ja-JP" sz="1800" dirty="0">
                    <a:solidFill>
                      <a:srgbClr val="002060"/>
                    </a:solidFill>
                    <a:latin typeface="+mj-ea"/>
                    <a:ea typeface="+mj-ea"/>
                  </a:rPr>
                  <a:t>)</a:t>
                </a:r>
                <a:endParaRPr lang="ja-JP" altLang="ja-JP" sz="1800" dirty="0">
                  <a:solidFill>
                    <a:srgbClr val="002060"/>
                  </a:solidFill>
                  <a:latin typeface="+mj-ea"/>
                  <a:ea typeface="+mj-ea"/>
                </a:endParaRPr>
              </a:p>
            </p:txBody>
          </p:sp>
          <p:sp>
            <p:nvSpPr>
              <p:cNvPr id="14361" name="Text Box 19"/>
              <p:cNvSpPr txBox="1">
                <a:spLocks noChangeArrowheads="1"/>
              </p:cNvSpPr>
              <p:nvPr/>
            </p:nvSpPr>
            <p:spPr bwMode="auto">
              <a:xfrm>
                <a:off x="5920" y="4533"/>
                <a:ext cx="1279" cy="308"/>
              </a:xfrm>
              <a:prstGeom prst="rect">
                <a:avLst/>
              </a:prstGeom>
              <a:noFill/>
              <a:ln w="9525">
                <a:noFill/>
                <a:miter lim="800000"/>
                <a:headEnd/>
                <a:tailEnd/>
              </a:ln>
            </p:spPr>
            <p:txBody>
              <a:bodyPr lIns="74295" tIns="8890" rIns="74295" bIns="8890"/>
              <a:lstStyle/>
              <a:p>
                <a:pPr marL="342900" indent="-342900" algn="just">
                  <a:lnSpc>
                    <a:spcPct val="96000"/>
                  </a:lnSpc>
                </a:pPr>
                <a:r>
                  <a:rPr lang="ja-JP" altLang="en-US" sz="1800" dirty="0">
                    <a:latin typeface="HGP創英角ｺﾞｼｯｸUB" pitchFamily="50" charset="-128"/>
                    <a:ea typeface="HGP創英角ｺﾞｼｯｸUB" pitchFamily="50" charset="-128"/>
                  </a:rPr>
                  <a:t>批判・要求</a:t>
                </a:r>
                <a:endParaRPr lang="ja-JP" sz="1800" dirty="0">
                  <a:latin typeface="HGP創英角ｺﾞｼｯｸUB" pitchFamily="50" charset="-128"/>
                  <a:ea typeface="HGP創英角ｺﾞｼｯｸUB" pitchFamily="50" charset="-128"/>
                </a:endParaRPr>
              </a:p>
            </p:txBody>
          </p:sp>
          <p:sp>
            <p:nvSpPr>
              <p:cNvPr id="14362" name="Text Box 20"/>
              <p:cNvSpPr txBox="1">
                <a:spLocks noChangeArrowheads="1"/>
              </p:cNvSpPr>
              <p:nvPr/>
            </p:nvSpPr>
            <p:spPr bwMode="auto">
              <a:xfrm>
                <a:off x="4109" y="5413"/>
                <a:ext cx="780" cy="410"/>
              </a:xfrm>
              <a:prstGeom prst="rect">
                <a:avLst/>
              </a:prstGeom>
              <a:noFill/>
              <a:ln w="9525">
                <a:noFill/>
                <a:miter lim="800000"/>
                <a:headEnd/>
                <a:tailEnd/>
              </a:ln>
            </p:spPr>
            <p:txBody>
              <a:bodyPr lIns="74295" tIns="8890" rIns="74295" bIns="8890"/>
              <a:lstStyle/>
              <a:p>
                <a:pPr marL="342900" indent="-342900" algn="ctr">
                  <a:lnSpc>
                    <a:spcPct val="96000"/>
                  </a:lnSpc>
                </a:pPr>
                <a:r>
                  <a:rPr lang="ja-JP" altLang="en-US" sz="1800" dirty="0">
                    <a:solidFill>
                      <a:srgbClr val="002060"/>
                    </a:solidFill>
                    <a:latin typeface="+mj-ea"/>
                    <a:ea typeface="+mj-ea"/>
                  </a:rPr>
                  <a:t>参加</a:t>
                </a:r>
                <a:endParaRPr lang="ja-JP" sz="1800" dirty="0">
                  <a:solidFill>
                    <a:srgbClr val="002060"/>
                  </a:solidFill>
                  <a:latin typeface="+mj-ea"/>
                  <a:ea typeface="+mj-ea"/>
                </a:endParaRPr>
              </a:p>
            </p:txBody>
          </p:sp>
        </p:grpSp>
      </p:grpSp>
      <p:sp>
        <p:nvSpPr>
          <p:cNvPr id="14344" name="正方形/長方形 27"/>
          <p:cNvSpPr>
            <a:spLocks noChangeArrowheads="1"/>
          </p:cNvSpPr>
          <p:nvPr/>
        </p:nvSpPr>
        <p:spPr bwMode="auto">
          <a:xfrm>
            <a:off x="395536" y="548680"/>
            <a:ext cx="8208912" cy="1754326"/>
          </a:xfrm>
          <a:prstGeom prst="rect">
            <a:avLst/>
          </a:prstGeom>
          <a:noFill/>
          <a:ln w="9525">
            <a:noFill/>
            <a:miter lim="800000"/>
            <a:headEnd/>
            <a:tailEnd/>
          </a:ln>
        </p:spPr>
        <p:txBody>
          <a:bodyPr wrap="square">
            <a:spAutoFit/>
          </a:bodyPr>
          <a:lstStyle/>
          <a:p>
            <a:pPr algn="l">
              <a:lnSpc>
                <a:spcPct val="150000"/>
              </a:lnSpc>
              <a:spcBef>
                <a:spcPct val="0"/>
              </a:spcBef>
            </a:pPr>
            <a:r>
              <a:rPr lang="ja-JP" altLang="en-US" sz="3600" dirty="0" smtClean="0">
                <a:solidFill>
                  <a:srgbClr val="006600"/>
                </a:solidFill>
                <a:latin typeface="HGP創英角ﾎﾟｯﾌﾟ体" pitchFamily="50" charset="-128"/>
                <a:ea typeface="HGP創英角ﾎﾟｯﾌﾟ体" pitchFamily="50" charset="-128"/>
              </a:rPr>
              <a:t>（３）お任せ民主主義から</a:t>
            </a:r>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市民自治</a:t>
            </a:r>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へ</a:t>
            </a:r>
          </a:p>
          <a:p>
            <a:pPr algn="l">
              <a:lnSpc>
                <a:spcPct val="150000"/>
              </a:lnSpc>
              <a:spcBef>
                <a:spcPct val="0"/>
              </a:spcBef>
            </a:pPr>
            <a:endParaRPr lang="ja-JP" altLang="ja-JP" sz="3600" dirty="0">
              <a:solidFill>
                <a:srgbClr val="00B050"/>
              </a:solidFill>
              <a:latin typeface="HGP創英角ﾎﾟｯﾌﾟ体" pitchFamily="50" charset="-128"/>
              <a:ea typeface="HGP創英角ﾎﾟｯﾌﾟ体" pitchFamily="50" charset="-128"/>
            </a:endParaRPr>
          </a:p>
        </p:txBody>
      </p:sp>
      <p:sp>
        <p:nvSpPr>
          <p:cNvPr id="26" name="Text Box 20"/>
          <p:cNvSpPr txBox="1">
            <a:spLocks noChangeArrowheads="1"/>
          </p:cNvSpPr>
          <p:nvPr/>
        </p:nvSpPr>
        <p:spPr bwMode="auto">
          <a:xfrm>
            <a:off x="2689126" y="4975076"/>
            <a:ext cx="877161" cy="460645"/>
          </a:xfrm>
          <a:prstGeom prst="rect">
            <a:avLst/>
          </a:prstGeom>
          <a:noFill/>
          <a:ln w="9525">
            <a:noFill/>
            <a:miter lim="800000"/>
            <a:headEnd/>
            <a:tailEnd/>
          </a:ln>
        </p:spPr>
        <p:txBody>
          <a:bodyPr lIns="74295" tIns="8890" rIns="74295" bIns="8890"/>
          <a:lstStyle/>
          <a:p>
            <a:pPr marL="342900" indent="-342900" algn="ctr">
              <a:lnSpc>
                <a:spcPct val="96000"/>
              </a:lnSpc>
            </a:pPr>
            <a:r>
              <a:rPr lang="ja-JP" altLang="en-US" sz="1800" dirty="0">
                <a:solidFill>
                  <a:srgbClr val="002060"/>
                </a:solidFill>
                <a:latin typeface="+mn-ea"/>
                <a:ea typeface="+mn-ea"/>
              </a:rPr>
              <a:t>参加</a:t>
            </a:r>
            <a:endParaRPr lang="ja-JP" sz="1800" dirty="0">
              <a:solidFill>
                <a:srgbClr val="002060"/>
              </a:solidFill>
              <a:latin typeface="+mn-ea"/>
              <a:ea typeface="+mn-ea"/>
            </a:endParaRPr>
          </a:p>
        </p:txBody>
      </p:sp>
      <p:pic>
        <p:nvPicPr>
          <p:cNvPr id="28"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29"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4"/>
          <p:cNvSpPr>
            <a:spLocks noGrp="1"/>
          </p:cNvSpPr>
          <p:nvPr>
            <p:ph type="sldNum" sz="quarter" idx="11"/>
          </p:nvPr>
        </p:nvSpPr>
        <p:spPr>
          <a:xfrm>
            <a:off x="6737614" y="6301565"/>
            <a:ext cx="2133600" cy="457200"/>
          </a:xfrm>
          <a:noFill/>
        </p:spPr>
        <p:txBody>
          <a:bodyPr/>
          <a:lstStyle/>
          <a:p>
            <a:fld id="{1934EBA5-FD16-4A98-A8F7-041675B4C218}" type="slidenum">
              <a:rPr lang="en-US" altLang="ja-JP" smtClean="0"/>
              <a:pPr/>
              <a:t>26</a:t>
            </a:fld>
            <a:endParaRPr lang="en-US" altLang="ja-JP" dirty="0" smtClean="0"/>
          </a:p>
        </p:txBody>
      </p:sp>
      <p:sp>
        <p:nvSpPr>
          <p:cNvPr id="15363" name="Line 4"/>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15365" name="Text Box 27"/>
          <p:cNvSpPr txBox="1">
            <a:spLocks noChangeArrowheads="1"/>
          </p:cNvSpPr>
          <p:nvPr/>
        </p:nvSpPr>
        <p:spPr bwMode="auto">
          <a:xfrm>
            <a:off x="710224" y="1557460"/>
            <a:ext cx="7632700" cy="479425"/>
          </a:xfrm>
          <a:prstGeom prst="rect">
            <a:avLst/>
          </a:prstGeom>
          <a:noFill/>
          <a:ln w="9525" algn="ctr">
            <a:noFill/>
            <a:miter lim="800000"/>
            <a:headEnd/>
            <a:tailEnd/>
          </a:ln>
        </p:spPr>
        <p:txBody>
          <a:bodyPr>
            <a:spAutoFit/>
          </a:bodyPr>
          <a:lstStyle/>
          <a:p>
            <a:pPr marL="342900" indent="-342900" algn="l"/>
            <a:r>
              <a:rPr lang="ja-JP" altLang="en-US" sz="2800" dirty="0">
                <a:solidFill>
                  <a:srgbClr val="C00000"/>
                </a:solidFill>
                <a:latin typeface="HGP創英角ﾎﾟｯﾌﾟ体" pitchFamily="50" charset="-128"/>
                <a:ea typeface="HGP創英角ﾎﾟｯﾌﾟ体" pitchFamily="50" charset="-128"/>
              </a:rPr>
              <a:t>市民活動と行政の「協働」が進んだ関係</a:t>
            </a:r>
          </a:p>
        </p:txBody>
      </p:sp>
      <p:grpSp>
        <p:nvGrpSpPr>
          <p:cNvPr id="2" name="Group 33"/>
          <p:cNvGrpSpPr>
            <a:grpSpLocks noChangeAspect="1"/>
          </p:cNvGrpSpPr>
          <p:nvPr/>
        </p:nvGrpSpPr>
        <p:grpSpPr bwMode="auto">
          <a:xfrm>
            <a:off x="773113" y="2244725"/>
            <a:ext cx="7805737" cy="3670300"/>
            <a:chOff x="2471" y="6442"/>
            <a:chExt cx="6973" cy="3280"/>
          </a:xfrm>
        </p:grpSpPr>
        <p:sp>
          <p:nvSpPr>
            <p:cNvPr id="15368" name="Line 34"/>
            <p:cNvSpPr>
              <a:spLocks noChangeShapeType="1"/>
            </p:cNvSpPr>
            <p:nvPr/>
          </p:nvSpPr>
          <p:spPr bwMode="auto">
            <a:xfrm flipV="1">
              <a:off x="3959" y="6797"/>
              <a:ext cx="1049" cy="0"/>
            </a:xfrm>
            <a:prstGeom prst="line">
              <a:avLst/>
            </a:prstGeom>
            <a:noFill/>
            <a:ln w="38100" cmpd="sng">
              <a:solidFill>
                <a:srgbClr val="000000"/>
              </a:solidFill>
              <a:round/>
              <a:headEnd/>
              <a:tailEnd type="triangle" w="lg" len="lg"/>
            </a:ln>
          </p:spPr>
          <p:txBody>
            <a:bodyPr/>
            <a:lstStyle/>
            <a:p>
              <a:endParaRPr lang="ja-JP" altLang="en-US"/>
            </a:p>
          </p:txBody>
        </p:sp>
        <p:sp>
          <p:nvSpPr>
            <p:cNvPr id="15369" name="Line 35"/>
            <p:cNvSpPr>
              <a:spLocks noChangeShapeType="1"/>
            </p:cNvSpPr>
            <p:nvPr/>
          </p:nvSpPr>
          <p:spPr bwMode="auto">
            <a:xfrm>
              <a:off x="6689" y="6799"/>
              <a:ext cx="856" cy="0"/>
            </a:xfrm>
            <a:prstGeom prst="line">
              <a:avLst/>
            </a:prstGeom>
            <a:noFill/>
            <a:ln w="38100" cmpd="sng">
              <a:solidFill>
                <a:srgbClr val="000000"/>
              </a:solidFill>
              <a:round/>
              <a:headEnd/>
              <a:tailEnd type="triangle" w="lg" len="lg"/>
            </a:ln>
          </p:spPr>
          <p:txBody>
            <a:bodyPr/>
            <a:lstStyle/>
            <a:p>
              <a:endParaRPr lang="ja-JP" altLang="en-US"/>
            </a:p>
          </p:txBody>
        </p:sp>
        <p:sp>
          <p:nvSpPr>
            <p:cNvPr id="15370" name="Rectangle 36"/>
            <p:cNvSpPr>
              <a:spLocks noChangeArrowheads="1"/>
            </p:cNvSpPr>
            <p:nvPr/>
          </p:nvSpPr>
          <p:spPr bwMode="auto">
            <a:xfrm>
              <a:off x="7646" y="6481"/>
              <a:ext cx="1798" cy="658"/>
            </a:xfrm>
            <a:prstGeom prst="rect">
              <a:avLst/>
            </a:prstGeom>
            <a:noFill/>
            <a:ln w="19050" cmpd="sng">
              <a:solidFill>
                <a:srgbClr val="000000"/>
              </a:solidFill>
              <a:miter lim="800000"/>
              <a:headEnd/>
              <a:tailEnd/>
            </a:ln>
          </p:spPr>
          <p:txBody>
            <a:bodyPr tIns="252000" bIns="0"/>
            <a:lstStyle/>
            <a:p>
              <a:pPr indent="15875" algn="ctr">
                <a:lnSpc>
                  <a:spcPct val="96000"/>
                </a:lnSpc>
                <a:spcBef>
                  <a:spcPts val="1800"/>
                </a:spcBef>
              </a:pPr>
              <a:r>
                <a:rPr lang="ja-JP" altLang="en-US" sz="1800" b="1" dirty="0">
                  <a:solidFill>
                    <a:srgbClr val="002060"/>
                  </a:solidFill>
                  <a:latin typeface="Century" pitchFamily="18" charset="0"/>
                </a:rPr>
                <a:t>社会</a:t>
              </a:r>
              <a:r>
                <a:rPr lang="ja-JP" altLang="en-US" sz="1800" b="1" dirty="0" smtClean="0">
                  <a:solidFill>
                    <a:srgbClr val="002060"/>
                  </a:solidFill>
                  <a:latin typeface="Century" pitchFamily="18" charset="0"/>
                </a:rPr>
                <a:t>問題の解決</a:t>
              </a:r>
              <a:endParaRPr lang="ja-JP" sz="1800" b="1" dirty="0">
                <a:solidFill>
                  <a:srgbClr val="002060"/>
                </a:solidFill>
              </a:endParaRPr>
            </a:p>
          </p:txBody>
        </p:sp>
        <p:sp>
          <p:nvSpPr>
            <p:cNvPr id="15371" name="Line 37"/>
            <p:cNvSpPr>
              <a:spLocks noChangeShapeType="1"/>
            </p:cNvSpPr>
            <p:nvPr/>
          </p:nvSpPr>
          <p:spPr bwMode="auto">
            <a:xfrm flipH="1" flipV="1">
              <a:off x="3719" y="7049"/>
              <a:ext cx="1251" cy="870"/>
            </a:xfrm>
            <a:prstGeom prst="line">
              <a:avLst/>
            </a:prstGeom>
            <a:noFill/>
            <a:ln w="38100" cmpd="sng">
              <a:solidFill>
                <a:srgbClr val="000000"/>
              </a:solidFill>
              <a:round/>
              <a:headEnd type="triangle" w="lg" len="lg"/>
              <a:tailEnd/>
            </a:ln>
          </p:spPr>
          <p:txBody>
            <a:bodyPr/>
            <a:lstStyle/>
            <a:p>
              <a:endParaRPr lang="ja-JP" altLang="en-US"/>
            </a:p>
          </p:txBody>
        </p:sp>
        <p:sp>
          <p:nvSpPr>
            <p:cNvPr id="15372" name="Line 38"/>
            <p:cNvSpPr>
              <a:spLocks noChangeShapeType="1"/>
            </p:cNvSpPr>
            <p:nvPr/>
          </p:nvSpPr>
          <p:spPr bwMode="auto">
            <a:xfrm flipH="1">
              <a:off x="6652" y="7167"/>
              <a:ext cx="1192" cy="840"/>
            </a:xfrm>
            <a:prstGeom prst="line">
              <a:avLst/>
            </a:prstGeom>
            <a:noFill/>
            <a:ln w="38100" cmpd="sng">
              <a:solidFill>
                <a:srgbClr val="000000"/>
              </a:solidFill>
              <a:round/>
              <a:headEnd type="triangle" w="lg" len="lg"/>
              <a:tailEnd/>
            </a:ln>
          </p:spPr>
          <p:txBody>
            <a:bodyPr/>
            <a:lstStyle/>
            <a:p>
              <a:endParaRPr lang="ja-JP" altLang="en-US"/>
            </a:p>
          </p:txBody>
        </p:sp>
        <p:sp>
          <p:nvSpPr>
            <p:cNvPr id="15373" name="Line 39"/>
            <p:cNvSpPr>
              <a:spLocks noChangeShapeType="1"/>
            </p:cNvSpPr>
            <p:nvPr/>
          </p:nvSpPr>
          <p:spPr bwMode="auto">
            <a:xfrm flipH="1">
              <a:off x="6533" y="7199"/>
              <a:ext cx="1923" cy="2053"/>
            </a:xfrm>
            <a:prstGeom prst="line">
              <a:avLst/>
            </a:prstGeom>
            <a:noFill/>
            <a:ln w="63500" cmpd="dbl">
              <a:solidFill>
                <a:srgbClr val="000000"/>
              </a:solidFill>
              <a:round/>
              <a:headEnd type="triangle" w="lg" len="lg"/>
              <a:tailEnd/>
            </a:ln>
          </p:spPr>
          <p:txBody>
            <a:bodyPr/>
            <a:lstStyle/>
            <a:p>
              <a:endParaRPr lang="ja-JP" altLang="en-US"/>
            </a:p>
          </p:txBody>
        </p:sp>
        <p:sp>
          <p:nvSpPr>
            <p:cNvPr id="15374" name="Text Box 40"/>
            <p:cNvSpPr txBox="1">
              <a:spLocks noChangeArrowheads="1"/>
            </p:cNvSpPr>
            <p:nvPr/>
          </p:nvSpPr>
          <p:spPr bwMode="auto">
            <a:xfrm>
              <a:off x="4778" y="8502"/>
              <a:ext cx="1080" cy="850"/>
            </a:xfrm>
            <a:prstGeom prst="rect">
              <a:avLst/>
            </a:prstGeom>
            <a:noFill/>
            <a:ln w="12700" cmpd="sng">
              <a:noFill/>
              <a:prstDash val="sysDot"/>
              <a:miter lim="800000"/>
              <a:headEnd/>
              <a:tailEnd/>
            </a:ln>
          </p:spPr>
          <p:txBody>
            <a:bodyPr tIns="63720"/>
            <a:lstStyle/>
            <a:p>
              <a:pPr marL="342900" indent="-342900" algn="just">
                <a:lnSpc>
                  <a:spcPct val="80000"/>
                </a:lnSpc>
              </a:pPr>
              <a:r>
                <a:rPr lang="en-US" altLang="ja-JP" sz="1600" dirty="0">
                  <a:latin typeface="HGP創英角ﾎﾟｯﾌﾟ体" pitchFamily="50" charset="-128"/>
                  <a:ea typeface="HGP創英角ﾎﾟｯﾌﾟ体" pitchFamily="50" charset="-128"/>
                </a:rPr>
                <a:t>①</a:t>
              </a:r>
              <a:r>
                <a:rPr lang="ja-JP" altLang="en-US" sz="1600" dirty="0">
                  <a:latin typeface="HGP創英角ﾎﾟｯﾌﾟ体" pitchFamily="50" charset="-128"/>
                  <a:ea typeface="HGP創英角ﾎﾟｯﾌﾟ体" pitchFamily="50" charset="-128"/>
                </a:rPr>
                <a:t>自治</a:t>
              </a:r>
            </a:p>
            <a:p>
              <a:pPr marL="342900" indent="-342900" algn="just">
                <a:lnSpc>
                  <a:spcPct val="96000"/>
                </a:lnSpc>
              </a:pPr>
              <a:r>
                <a:rPr lang="ja-JP" altLang="en-US" sz="1600" dirty="0">
                  <a:latin typeface="HGP創英角ﾎﾟｯﾌﾟ体" pitchFamily="50" charset="-128"/>
                  <a:ea typeface="HGP創英角ﾎﾟｯﾌﾟ体" pitchFamily="50" charset="-128"/>
                </a:rPr>
                <a:t>活動支援</a:t>
              </a:r>
              <a:endParaRPr lang="ja-JP" sz="1600" dirty="0">
                <a:latin typeface="HGP創英角ﾎﾟｯﾌﾟ体" pitchFamily="50" charset="-128"/>
                <a:ea typeface="HGP創英角ﾎﾟｯﾌﾟ体" pitchFamily="50" charset="-128"/>
              </a:endParaRPr>
            </a:p>
          </p:txBody>
        </p:sp>
        <p:sp>
          <p:nvSpPr>
            <p:cNvPr id="15375" name="Text Box 41"/>
            <p:cNvSpPr txBox="1">
              <a:spLocks noChangeArrowheads="1"/>
            </p:cNvSpPr>
            <p:nvPr/>
          </p:nvSpPr>
          <p:spPr bwMode="auto">
            <a:xfrm>
              <a:off x="6020" y="8493"/>
              <a:ext cx="1080" cy="850"/>
            </a:xfrm>
            <a:prstGeom prst="rect">
              <a:avLst/>
            </a:prstGeom>
            <a:noFill/>
            <a:ln w="12700" cmpd="sng">
              <a:noFill/>
              <a:prstDash val="sysDot"/>
              <a:miter lim="800000"/>
              <a:headEnd/>
              <a:tailEnd/>
            </a:ln>
          </p:spPr>
          <p:txBody>
            <a:bodyPr tIns="63720"/>
            <a:lstStyle/>
            <a:p>
              <a:pPr marL="342900" indent="-342900" algn="just">
                <a:lnSpc>
                  <a:spcPct val="80000"/>
                </a:lnSpc>
              </a:pPr>
              <a:r>
                <a:rPr lang="en-US" altLang="ja-JP" sz="1600" dirty="0">
                  <a:solidFill>
                    <a:srgbClr val="006600"/>
                  </a:solidFill>
                  <a:latin typeface="HGP創英角ﾎﾟｯﾌﾟ体" pitchFamily="50" charset="-128"/>
                  <a:ea typeface="HGP創英角ﾎﾟｯﾌﾟ体" pitchFamily="50" charset="-128"/>
                </a:rPr>
                <a:t>②</a:t>
              </a:r>
              <a:r>
                <a:rPr lang="ja-JP" altLang="en-US" sz="1600" dirty="0">
                  <a:solidFill>
                    <a:srgbClr val="006600"/>
                  </a:solidFill>
                  <a:latin typeface="HGP創英角ﾎﾟｯﾌﾟ体" pitchFamily="50" charset="-128"/>
                  <a:ea typeface="HGP創英角ﾎﾟｯﾌﾟ体" pitchFamily="50" charset="-128"/>
                </a:rPr>
                <a:t>行政</a:t>
              </a:r>
            </a:p>
            <a:p>
              <a:pPr marL="342900" indent="-342900" algn="just">
                <a:lnSpc>
                  <a:spcPct val="96000"/>
                </a:lnSpc>
              </a:pPr>
              <a:r>
                <a:rPr lang="ja-JP" altLang="en-US" sz="1600" dirty="0">
                  <a:solidFill>
                    <a:srgbClr val="006600"/>
                  </a:solidFill>
                  <a:latin typeface="HGP創英角ﾎﾟｯﾌﾟ体" pitchFamily="50" charset="-128"/>
                  <a:ea typeface="HGP創英角ﾎﾟｯﾌﾟ体" pitchFamily="50" charset="-128"/>
                </a:rPr>
                <a:t>参画推進</a:t>
              </a:r>
              <a:endParaRPr lang="ja-JP" sz="1600" dirty="0">
                <a:solidFill>
                  <a:srgbClr val="006600"/>
                </a:solidFill>
                <a:latin typeface="HGP創英角ﾎﾟｯﾌﾟ体" pitchFamily="50" charset="-128"/>
                <a:ea typeface="HGP創英角ﾎﾟｯﾌﾟ体" pitchFamily="50" charset="-128"/>
              </a:endParaRPr>
            </a:p>
          </p:txBody>
        </p:sp>
        <p:sp>
          <p:nvSpPr>
            <p:cNvPr id="15376" name="Line 42"/>
            <p:cNvSpPr>
              <a:spLocks noChangeShapeType="1"/>
            </p:cNvSpPr>
            <p:nvPr/>
          </p:nvSpPr>
          <p:spPr bwMode="auto">
            <a:xfrm>
              <a:off x="6010" y="8500"/>
              <a:ext cx="6" cy="508"/>
            </a:xfrm>
            <a:prstGeom prst="line">
              <a:avLst/>
            </a:prstGeom>
            <a:noFill/>
            <a:ln w="31750" cmpd="sng">
              <a:solidFill>
                <a:srgbClr val="000000"/>
              </a:solidFill>
              <a:round/>
              <a:headEnd type="triangle" w="lg" len="lg"/>
              <a:tailEnd type="triangle" w="lg" len="lg"/>
            </a:ln>
          </p:spPr>
          <p:txBody>
            <a:bodyPr/>
            <a:lstStyle/>
            <a:p>
              <a:endParaRPr lang="ja-JP" altLang="en-US"/>
            </a:p>
          </p:txBody>
        </p:sp>
        <p:sp>
          <p:nvSpPr>
            <p:cNvPr id="15377" name="Line 43"/>
            <p:cNvSpPr>
              <a:spLocks noChangeShapeType="1"/>
            </p:cNvSpPr>
            <p:nvPr/>
          </p:nvSpPr>
          <p:spPr bwMode="auto">
            <a:xfrm flipH="1">
              <a:off x="5681" y="8524"/>
              <a:ext cx="10" cy="520"/>
            </a:xfrm>
            <a:prstGeom prst="line">
              <a:avLst/>
            </a:prstGeom>
            <a:noFill/>
            <a:ln w="38100" cmpd="sng">
              <a:solidFill>
                <a:srgbClr val="000000"/>
              </a:solidFill>
              <a:round/>
              <a:headEnd type="triangle" w="lg" len="lg"/>
              <a:tailEnd type="none" w="lg" len="lg"/>
            </a:ln>
          </p:spPr>
          <p:txBody>
            <a:bodyPr/>
            <a:lstStyle/>
            <a:p>
              <a:endParaRPr lang="ja-JP" altLang="en-US"/>
            </a:p>
          </p:txBody>
        </p:sp>
        <p:sp>
          <p:nvSpPr>
            <p:cNvPr id="15378" name="Oval 44"/>
            <p:cNvSpPr>
              <a:spLocks noChangeArrowheads="1"/>
            </p:cNvSpPr>
            <p:nvPr/>
          </p:nvSpPr>
          <p:spPr bwMode="auto">
            <a:xfrm>
              <a:off x="5008" y="7049"/>
              <a:ext cx="1620" cy="755"/>
            </a:xfrm>
            <a:prstGeom prst="ellipse">
              <a:avLst/>
            </a:prstGeom>
            <a:noFill/>
            <a:ln w="25400" cmpd="sng">
              <a:solidFill>
                <a:srgbClr val="000000"/>
              </a:solidFill>
              <a:prstDash val="dash"/>
              <a:round/>
              <a:headEnd/>
              <a:tailEnd/>
            </a:ln>
          </p:spPr>
          <p:txBody>
            <a:bodyPr lIns="0" tIns="37800" rIns="0" bIns="5400" anchor="ctr"/>
            <a:lstStyle/>
            <a:p>
              <a:pPr marL="342900" indent="-342900" algn="ctr">
                <a:lnSpc>
                  <a:spcPct val="80000"/>
                </a:lnSpc>
              </a:pPr>
              <a:r>
                <a:rPr lang="ja-JP" altLang="en-US" sz="1800" b="1" dirty="0">
                  <a:solidFill>
                    <a:srgbClr val="002060"/>
                  </a:solidFill>
                  <a:latin typeface="ＭＳ 明朝" pitchFamily="17" charset="-128"/>
                </a:rPr>
                <a:t>ネットワーク</a:t>
              </a:r>
              <a:endParaRPr lang="ja-JP" sz="1800" b="1" dirty="0">
                <a:solidFill>
                  <a:srgbClr val="002060"/>
                </a:solidFill>
              </a:endParaRPr>
            </a:p>
          </p:txBody>
        </p:sp>
        <p:sp>
          <p:nvSpPr>
            <p:cNvPr id="15379" name="Line 45"/>
            <p:cNvSpPr>
              <a:spLocks noChangeShapeType="1"/>
            </p:cNvSpPr>
            <p:nvPr/>
          </p:nvSpPr>
          <p:spPr bwMode="auto">
            <a:xfrm>
              <a:off x="3143" y="7139"/>
              <a:ext cx="1861" cy="2113"/>
            </a:xfrm>
            <a:prstGeom prst="line">
              <a:avLst/>
            </a:prstGeom>
            <a:noFill/>
            <a:ln w="63500" cmpd="dbl">
              <a:solidFill>
                <a:srgbClr val="000000"/>
              </a:solidFill>
              <a:round/>
              <a:headEnd/>
              <a:tailEnd type="triangle" w="lg" len="lg"/>
            </a:ln>
          </p:spPr>
          <p:txBody>
            <a:bodyPr/>
            <a:lstStyle/>
            <a:p>
              <a:endParaRPr lang="ja-JP" altLang="en-US"/>
            </a:p>
          </p:txBody>
        </p:sp>
        <p:sp>
          <p:nvSpPr>
            <p:cNvPr id="15380" name="Oval 46"/>
            <p:cNvSpPr>
              <a:spLocks noChangeArrowheads="1"/>
            </p:cNvSpPr>
            <p:nvPr/>
          </p:nvSpPr>
          <p:spPr bwMode="auto">
            <a:xfrm>
              <a:off x="5058" y="6442"/>
              <a:ext cx="1587" cy="712"/>
            </a:xfrm>
            <a:prstGeom prst="ellipse">
              <a:avLst/>
            </a:prstGeom>
            <a:noFill/>
            <a:ln w="44450" cmpd="sng">
              <a:solidFill>
                <a:srgbClr val="000000"/>
              </a:solidFill>
              <a:round/>
              <a:headEnd/>
              <a:tailEnd/>
            </a:ln>
          </p:spPr>
          <p:txBody>
            <a:bodyPr lIns="0" tIns="24120" rIns="0" bIns="16920" anchor="ctr"/>
            <a:lstStyle/>
            <a:p>
              <a:pPr marL="342900" indent="-342900" algn="ctr"/>
              <a:r>
                <a:rPr lang="ja-JP" altLang="en-US" sz="2000" dirty="0">
                  <a:solidFill>
                    <a:srgbClr val="002060"/>
                  </a:solidFill>
                  <a:latin typeface="ＭＳ ゴシック" pitchFamily="49" charset="-128"/>
                </a:rPr>
                <a:t>市民活動団体</a:t>
              </a:r>
              <a:endParaRPr lang="ja-JP" sz="2000" dirty="0">
                <a:solidFill>
                  <a:srgbClr val="002060"/>
                </a:solidFill>
              </a:endParaRPr>
            </a:p>
          </p:txBody>
        </p:sp>
        <p:sp>
          <p:nvSpPr>
            <p:cNvPr id="15381" name="Oval 47"/>
            <p:cNvSpPr>
              <a:spLocks noChangeArrowheads="1"/>
            </p:cNvSpPr>
            <p:nvPr/>
          </p:nvSpPr>
          <p:spPr bwMode="auto">
            <a:xfrm>
              <a:off x="2471" y="6442"/>
              <a:ext cx="1476" cy="712"/>
            </a:xfrm>
            <a:prstGeom prst="ellipse">
              <a:avLst/>
            </a:prstGeom>
            <a:noFill/>
            <a:ln w="38100" cmpd="sng">
              <a:solidFill>
                <a:srgbClr val="000000"/>
              </a:solidFill>
              <a:round/>
              <a:headEnd/>
              <a:tailEnd/>
            </a:ln>
          </p:spPr>
          <p:txBody>
            <a:bodyPr tIns="27720" anchor="ctr"/>
            <a:lstStyle/>
            <a:p>
              <a:pPr marL="342900" indent="-342900"/>
              <a:r>
                <a:rPr lang="ja-JP" altLang="en-US" sz="2800" dirty="0">
                  <a:solidFill>
                    <a:srgbClr val="002060"/>
                  </a:solidFill>
                  <a:latin typeface="HGP創英角ﾎﾟｯﾌﾟ体" pitchFamily="50" charset="-128"/>
                  <a:ea typeface="HGP創英角ﾎﾟｯﾌﾟ体" pitchFamily="50" charset="-128"/>
                </a:rPr>
                <a:t>市　民</a:t>
              </a:r>
              <a:endParaRPr lang="ja-JP" sz="2800" dirty="0">
                <a:solidFill>
                  <a:srgbClr val="002060"/>
                </a:solidFill>
                <a:latin typeface="HGP創英角ﾎﾟｯﾌﾟ体" pitchFamily="50" charset="-128"/>
                <a:ea typeface="HGP創英角ﾎﾟｯﾌﾟ体" pitchFamily="50" charset="-128"/>
              </a:endParaRPr>
            </a:p>
          </p:txBody>
        </p:sp>
        <p:sp>
          <p:nvSpPr>
            <p:cNvPr id="15382" name="Oval 48"/>
            <p:cNvSpPr>
              <a:spLocks noChangeArrowheads="1"/>
            </p:cNvSpPr>
            <p:nvPr/>
          </p:nvSpPr>
          <p:spPr bwMode="auto">
            <a:xfrm>
              <a:off x="5043" y="7693"/>
              <a:ext cx="1587" cy="712"/>
            </a:xfrm>
            <a:prstGeom prst="ellipse">
              <a:avLst/>
            </a:prstGeom>
            <a:noFill/>
            <a:ln w="44450" cmpd="sng">
              <a:solidFill>
                <a:srgbClr val="000000"/>
              </a:solidFill>
              <a:round/>
              <a:headEnd/>
              <a:tailEnd/>
            </a:ln>
          </p:spPr>
          <p:txBody>
            <a:bodyPr lIns="0" tIns="144000" rIns="0" bIns="0" anchor="ctr"/>
            <a:lstStyle/>
            <a:p>
              <a:pPr marL="342900" indent="-342900" algn="ctr"/>
              <a:r>
                <a:rPr lang="ja-JP" altLang="en-US" sz="2000" dirty="0">
                  <a:solidFill>
                    <a:srgbClr val="002060"/>
                  </a:solidFill>
                  <a:latin typeface="ＭＳ ゴシック" pitchFamily="49" charset="-128"/>
                </a:rPr>
                <a:t>市民活動団体</a:t>
              </a:r>
              <a:endParaRPr lang="ja-JP" sz="2000" dirty="0">
                <a:solidFill>
                  <a:srgbClr val="002060"/>
                </a:solidFill>
              </a:endParaRPr>
            </a:p>
          </p:txBody>
        </p:sp>
        <p:sp>
          <p:nvSpPr>
            <p:cNvPr id="15383" name="AutoShape 49"/>
            <p:cNvSpPr>
              <a:spLocks noChangeArrowheads="1"/>
            </p:cNvSpPr>
            <p:nvPr/>
          </p:nvSpPr>
          <p:spPr bwMode="auto">
            <a:xfrm>
              <a:off x="5056" y="9052"/>
              <a:ext cx="1575" cy="670"/>
            </a:xfrm>
            <a:prstGeom prst="hexagon">
              <a:avLst>
                <a:gd name="adj" fmla="val 36730"/>
                <a:gd name="vf" fmla="val 115470"/>
              </a:avLst>
            </a:prstGeom>
            <a:noFill/>
            <a:ln w="25400" cmpd="sng">
              <a:solidFill>
                <a:srgbClr val="000000"/>
              </a:solidFill>
              <a:miter lim="800000"/>
              <a:headEnd/>
              <a:tailEnd/>
            </a:ln>
          </p:spPr>
          <p:txBody>
            <a:bodyPr tIns="25200" bIns="31320" anchor="ctr"/>
            <a:lstStyle/>
            <a:p>
              <a:pPr marL="342900" indent="-342900" algn="ctr"/>
              <a:r>
                <a:rPr lang="ja-JP" altLang="en-US" sz="2000">
                  <a:solidFill>
                    <a:srgbClr val="002060"/>
                  </a:solidFill>
                  <a:latin typeface="ＭＳ ゴシック" pitchFamily="49" charset="-128"/>
                </a:rPr>
                <a:t>行　政</a:t>
              </a:r>
              <a:endParaRPr lang="ja-JP" sz="2000">
                <a:solidFill>
                  <a:srgbClr val="002060"/>
                </a:solidFill>
              </a:endParaRPr>
            </a:p>
          </p:txBody>
        </p:sp>
        <p:sp>
          <p:nvSpPr>
            <p:cNvPr id="15384" name="Text Box 50"/>
            <p:cNvSpPr txBox="1">
              <a:spLocks noChangeArrowheads="1"/>
            </p:cNvSpPr>
            <p:nvPr/>
          </p:nvSpPr>
          <p:spPr bwMode="auto">
            <a:xfrm>
              <a:off x="6748" y="6841"/>
              <a:ext cx="918" cy="589"/>
            </a:xfrm>
            <a:prstGeom prst="rect">
              <a:avLst/>
            </a:prstGeom>
            <a:noFill/>
            <a:ln w="9525" cmpd="sng">
              <a:noFill/>
              <a:miter lim="800000"/>
              <a:headEnd/>
              <a:tailEnd/>
            </a:ln>
          </p:spPr>
          <p:txBody>
            <a:bodyPr lIns="74295" tIns="8890" rIns="74295" bIns="8890"/>
            <a:lstStyle/>
            <a:p>
              <a:pPr marL="342900" indent="-342900" algn="just">
                <a:lnSpc>
                  <a:spcPct val="96000"/>
                </a:lnSpc>
              </a:pPr>
              <a:r>
                <a:rPr lang="ja-JP" altLang="en-US" sz="1800" dirty="0">
                  <a:solidFill>
                    <a:srgbClr val="002060"/>
                  </a:solidFill>
                  <a:latin typeface="HGP創英角ｺﾞｼｯｸUB" pitchFamily="50" charset="-128"/>
                  <a:ea typeface="HGP創英角ｺﾞｼｯｸUB" pitchFamily="50" charset="-128"/>
                </a:rPr>
                <a:t>独自に</a:t>
              </a:r>
            </a:p>
            <a:p>
              <a:pPr marL="342900" indent="-342900" algn="just">
                <a:lnSpc>
                  <a:spcPct val="96000"/>
                </a:lnSpc>
              </a:pPr>
              <a:r>
                <a:rPr lang="ja-JP" altLang="en-US" sz="1800" dirty="0">
                  <a:solidFill>
                    <a:srgbClr val="002060"/>
                  </a:solidFill>
                  <a:latin typeface="HGP創英角ｺﾞｼｯｸUB" pitchFamily="50" charset="-128"/>
                  <a:ea typeface="HGP創英角ｺﾞｼｯｸUB" pitchFamily="50" charset="-128"/>
                </a:rPr>
                <a:t>活動</a:t>
              </a:r>
              <a:endParaRPr lang="ja-JP" sz="1800" dirty="0">
                <a:solidFill>
                  <a:srgbClr val="002060"/>
                </a:solidFill>
                <a:latin typeface="HGP創英角ｺﾞｼｯｸUB" pitchFamily="50" charset="-128"/>
                <a:ea typeface="HGP創英角ｺﾞｼｯｸUB" pitchFamily="50" charset="-128"/>
              </a:endParaRPr>
            </a:p>
          </p:txBody>
        </p:sp>
        <p:sp>
          <p:nvSpPr>
            <p:cNvPr id="15385" name="Text Box 51"/>
            <p:cNvSpPr txBox="1">
              <a:spLocks noChangeArrowheads="1"/>
            </p:cNvSpPr>
            <p:nvPr/>
          </p:nvSpPr>
          <p:spPr bwMode="auto">
            <a:xfrm>
              <a:off x="2654" y="7853"/>
              <a:ext cx="2072" cy="814"/>
            </a:xfrm>
            <a:prstGeom prst="rect">
              <a:avLst/>
            </a:prstGeom>
            <a:noFill/>
            <a:ln w="9525" cmpd="sng">
              <a:noFill/>
              <a:miter lim="800000"/>
              <a:headEnd/>
              <a:tailEnd/>
            </a:ln>
          </p:spPr>
          <p:txBody>
            <a:bodyPr lIns="74295" tIns="8890" rIns="74295" bIns="8890"/>
            <a:lstStyle/>
            <a:p>
              <a:pPr marL="342900" indent="-342900" algn="just">
                <a:lnSpc>
                  <a:spcPct val="96000"/>
                </a:lnSpc>
              </a:pPr>
              <a:r>
                <a:rPr lang="ja-JP" altLang="en-US" sz="1600" dirty="0">
                  <a:solidFill>
                    <a:srgbClr val="002060"/>
                  </a:solidFill>
                  <a:latin typeface="HGP創英角ｺﾞｼｯｸUB" pitchFamily="50" charset="-128"/>
                  <a:ea typeface="HGP創英角ｺﾞｼｯｸUB" pitchFamily="50" charset="-128"/>
                </a:rPr>
                <a:t>納税など</a:t>
              </a:r>
            </a:p>
            <a:p>
              <a:pPr marL="342900" indent="-342900" algn="just">
                <a:lnSpc>
                  <a:spcPct val="96000"/>
                </a:lnSpc>
              </a:pPr>
              <a:r>
                <a:rPr lang="ja-JP" altLang="en-US" sz="1600" dirty="0">
                  <a:solidFill>
                    <a:srgbClr val="002060"/>
                  </a:solidFill>
                  <a:latin typeface="HGP創英角ｺﾞｼｯｸUB" pitchFamily="50" charset="-128"/>
                  <a:ea typeface="HGP創英角ｺﾞｼｯｸUB" pitchFamily="50" charset="-128"/>
                </a:rPr>
                <a:t>首長・議員選出</a:t>
              </a:r>
            </a:p>
            <a:p>
              <a:pPr marL="342900" indent="-342900" algn="just">
                <a:lnSpc>
                  <a:spcPct val="96000"/>
                </a:lnSpc>
              </a:pPr>
              <a:r>
                <a:rPr lang="ja-JP" altLang="en-US" sz="1600" dirty="0">
                  <a:solidFill>
                    <a:srgbClr val="002060"/>
                  </a:solidFill>
                  <a:latin typeface="HGP創英角ｺﾞｼｯｸUB" pitchFamily="50" charset="-128"/>
                  <a:ea typeface="HGP創英角ｺﾞｼｯｸUB" pitchFamily="50" charset="-128"/>
                </a:rPr>
                <a:t>パブリックコメント</a:t>
              </a:r>
              <a:endParaRPr lang="ja-JP" sz="1600" dirty="0">
                <a:solidFill>
                  <a:srgbClr val="002060"/>
                </a:solidFill>
                <a:latin typeface="HGP創英角ｺﾞｼｯｸUB" pitchFamily="50" charset="-128"/>
                <a:ea typeface="HGP創英角ｺﾞｼｯｸUB" pitchFamily="50" charset="-128"/>
              </a:endParaRPr>
            </a:p>
          </p:txBody>
        </p:sp>
        <p:sp>
          <p:nvSpPr>
            <p:cNvPr id="15386" name="Text Box 52"/>
            <p:cNvSpPr txBox="1">
              <a:spLocks noChangeArrowheads="1"/>
            </p:cNvSpPr>
            <p:nvPr/>
          </p:nvSpPr>
          <p:spPr bwMode="auto">
            <a:xfrm>
              <a:off x="3949" y="7497"/>
              <a:ext cx="918" cy="389"/>
            </a:xfrm>
            <a:prstGeom prst="rect">
              <a:avLst/>
            </a:prstGeom>
            <a:noFill/>
            <a:ln w="9525" cmpd="sng">
              <a:noFill/>
              <a:miter lim="800000"/>
              <a:headEnd/>
              <a:tailEnd/>
            </a:ln>
          </p:spPr>
          <p:txBody>
            <a:bodyPr lIns="74295" tIns="8890" rIns="74295" bIns="8890"/>
            <a:lstStyle/>
            <a:p>
              <a:pPr marL="342900" indent="-342900" algn="just">
                <a:lnSpc>
                  <a:spcPct val="96000"/>
                </a:lnSpc>
              </a:pPr>
              <a:r>
                <a:rPr lang="ja-JP" altLang="en-US" sz="1800" dirty="0">
                  <a:solidFill>
                    <a:srgbClr val="002060"/>
                  </a:solidFill>
                  <a:latin typeface="HGP創英角ｺﾞｼｯｸUB" pitchFamily="50" charset="-128"/>
                  <a:ea typeface="HGP創英角ｺﾞｼｯｸUB" pitchFamily="50" charset="-128"/>
                </a:rPr>
                <a:t>参画</a:t>
              </a:r>
              <a:endParaRPr lang="ja-JP" sz="1800" dirty="0">
                <a:solidFill>
                  <a:srgbClr val="002060"/>
                </a:solidFill>
                <a:latin typeface="HGP創英角ｺﾞｼｯｸUB" pitchFamily="50" charset="-128"/>
                <a:ea typeface="HGP創英角ｺﾞｼｯｸUB" pitchFamily="50" charset="-128"/>
              </a:endParaRPr>
            </a:p>
          </p:txBody>
        </p:sp>
      </p:grpSp>
      <p:sp>
        <p:nvSpPr>
          <p:cNvPr id="27" name="正方形/長方形 27"/>
          <p:cNvSpPr>
            <a:spLocks noChangeArrowheads="1"/>
          </p:cNvSpPr>
          <p:nvPr/>
        </p:nvSpPr>
        <p:spPr bwMode="auto">
          <a:xfrm>
            <a:off x="395536" y="548680"/>
            <a:ext cx="8352928" cy="1754326"/>
          </a:xfrm>
          <a:prstGeom prst="rect">
            <a:avLst/>
          </a:prstGeom>
          <a:noFill/>
          <a:ln w="9525">
            <a:noFill/>
            <a:miter lim="800000"/>
            <a:headEnd/>
            <a:tailEnd/>
          </a:ln>
        </p:spPr>
        <p:txBody>
          <a:bodyPr wrap="square">
            <a:spAutoFit/>
          </a:bodyPr>
          <a:lstStyle/>
          <a:p>
            <a:pPr algn="l">
              <a:lnSpc>
                <a:spcPct val="150000"/>
              </a:lnSpc>
              <a:spcBef>
                <a:spcPct val="0"/>
              </a:spcBef>
            </a:pPr>
            <a:r>
              <a:rPr lang="ja-JP" altLang="en-US" sz="3600" dirty="0" smtClean="0">
                <a:solidFill>
                  <a:srgbClr val="006600"/>
                </a:solidFill>
                <a:latin typeface="HGP創英角ﾎﾟｯﾌﾟ体" pitchFamily="50" charset="-128"/>
                <a:ea typeface="HGP創英角ﾎﾟｯﾌﾟ体" pitchFamily="50" charset="-128"/>
              </a:rPr>
              <a:t>（３）お任せ民主主義から</a:t>
            </a:r>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市民自治</a:t>
            </a:r>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へ</a:t>
            </a:r>
          </a:p>
          <a:p>
            <a:pPr algn="l">
              <a:lnSpc>
                <a:spcPct val="150000"/>
              </a:lnSpc>
              <a:spcBef>
                <a:spcPct val="0"/>
              </a:spcBef>
            </a:pPr>
            <a:endParaRPr lang="ja-JP" altLang="ja-JP" sz="3600" dirty="0">
              <a:solidFill>
                <a:srgbClr val="00B050"/>
              </a:solidFill>
              <a:latin typeface="HGP創英角ﾎﾟｯﾌﾟ体" pitchFamily="50" charset="-128"/>
              <a:ea typeface="HGP創英角ﾎﾟｯﾌﾟ体" pitchFamily="50" charset="-128"/>
            </a:endParaRPr>
          </a:p>
        </p:txBody>
      </p:sp>
      <p:sp>
        <p:nvSpPr>
          <p:cNvPr id="28" name="円弧 27"/>
          <p:cNvSpPr/>
          <p:nvPr/>
        </p:nvSpPr>
        <p:spPr bwMode="auto">
          <a:xfrm rot="10440000">
            <a:off x="2737232" y="2709421"/>
            <a:ext cx="1187439" cy="2087543"/>
          </a:xfrm>
          <a:prstGeom prst="arc">
            <a:avLst>
              <a:gd name="adj1" fmla="val 16309426"/>
              <a:gd name="adj2" fmla="val 193501"/>
            </a:avLst>
          </a:prstGeom>
          <a:noFill/>
          <a:ln w="38100" cap="flat" cmpd="sng" algn="ctr">
            <a:solidFill>
              <a:srgbClr val="0066FF"/>
            </a:solidFill>
            <a:prstDash val="solid"/>
            <a:round/>
            <a:headEnd type="none" w="med" len="med"/>
            <a:tailEnd type="triangle" w="lg" len="lg"/>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1" lang="ja-JP" altLang="en-US" sz="3200" b="0" i="0" u="none" strike="noStrike" cap="none" normalizeH="0" baseline="0" smtClean="0">
              <a:ln>
                <a:noFill/>
              </a:ln>
              <a:solidFill>
                <a:srgbClr val="FF0000"/>
              </a:solidFill>
              <a:effectLst/>
              <a:latin typeface="Arial" charset="0"/>
              <a:ea typeface="ＭＳ Ｐゴシック" charset="-128"/>
            </a:endParaRPr>
          </a:p>
        </p:txBody>
      </p:sp>
      <p:sp>
        <p:nvSpPr>
          <p:cNvPr id="29" name="Text Box 50"/>
          <p:cNvSpPr txBox="1">
            <a:spLocks noChangeArrowheads="1"/>
          </p:cNvSpPr>
          <p:nvPr/>
        </p:nvSpPr>
        <p:spPr bwMode="auto">
          <a:xfrm>
            <a:off x="2856508" y="4030464"/>
            <a:ext cx="936104" cy="504056"/>
          </a:xfrm>
          <a:prstGeom prst="rect">
            <a:avLst/>
          </a:prstGeom>
          <a:noFill/>
          <a:ln w="9525" cmpd="sng">
            <a:noFill/>
            <a:miter lim="800000"/>
            <a:headEnd/>
            <a:tailEnd/>
          </a:ln>
        </p:spPr>
        <p:txBody>
          <a:bodyPr lIns="74295" tIns="8890" rIns="74295" bIns="8890"/>
          <a:lstStyle/>
          <a:p>
            <a:pPr algn="l">
              <a:lnSpc>
                <a:spcPct val="96000"/>
              </a:lnSpc>
            </a:pPr>
            <a:r>
              <a:rPr lang="ja-JP" altLang="en-US" sz="1400" dirty="0" smtClean="0">
                <a:solidFill>
                  <a:srgbClr val="C00000"/>
                </a:solidFill>
                <a:latin typeface="HGP創英角ﾎﾟｯﾌﾟ体" pitchFamily="50" charset="-128"/>
                <a:ea typeface="HGP創英角ﾎﾟｯﾌﾟ体" pitchFamily="50" charset="-128"/>
              </a:rPr>
              <a:t>コーディネーション</a:t>
            </a:r>
            <a:endParaRPr lang="ja-JP" sz="1400" dirty="0">
              <a:solidFill>
                <a:srgbClr val="C00000"/>
              </a:solidFill>
              <a:latin typeface="HGP創英角ﾎﾟｯﾌﾟ体" pitchFamily="50" charset="-128"/>
              <a:ea typeface="HGP創英角ﾎﾟｯﾌﾟ体" pitchFamily="50" charset="-128"/>
            </a:endParaRPr>
          </a:p>
        </p:txBody>
      </p:sp>
      <p:sp>
        <p:nvSpPr>
          <p:cNvPr id="30" name="Text Box 52"/>
          <p:cNvSpPr txBox="1">
            <a:spLocks noChangeArrowheads="1"/>
          </p:cNvSpPr>
          <p:nvPr/>
        </p:nvSpPr>
        <p:spPr bwMode="auto">
          <a:xfrm>
            <a:off x="2699792" y="2636912"/>
            <a:ext cx="1027630" cy="435289"/>
          </a:xfrm>
          <a:prstGeom prst="rect">
            <a:avLst/>
          </a:prstGeom>
          <a:noFill/>
          <a:ln w="9525" cmpd="sng">
            <a:noFill/>
            <a:miter lim="800000"/>
            <a:headEnd/>
            <a:tailEnd/>
          </a:ln>
        </p:spPr>
        <p:txBody>
          <a:bodyPr lIns="74295" tIns="8890" rIns="74295" bIns="8890"/>
          <a:lstStyle/>
          <a:p>
            <a:pPr marL="342900" indent="-342900" algn="just">
              <a:lnSpc>
                <a:spcPct val="96000"/>
              </a:lnSpc>
            </a:pPr>
            <a:r>
              <a:rPr lang="ja-JP" altLang="en-US" sz="1800" dirty="0">
                <a:solidFill>
                  <a:srgbClr val="002060"/>
                </a:solidFill>
                <a:latin typeface="HGP創英角ｺﾞｼｯｸUB" pitchFamily="50" charset="-128"/>
                <a:ea typeface="HGP創英角ｺﾞｼｯｸUB" pitchFamily="50" charset="-128"/>
              </a:rPr>
              <a:t>参画</a:t>
            </a:r>
            <a:endParaRPr lang="ja-JP" sz="1800" dirty="0">
              <a:solidFill>
                <a:srgbClr val="002060"/>
              </a:solidFill>
              <a:latin typeface="HGP創英角ｺﾞｼｯｸUB" pitchFamily="50" charset="-128"/>
              <a:ea typeface="HGP創英角ｺﾞｼｯｸUB" pitchFamily="50" charset="-128"/>
            </a:endParaRPr>
          </a:p>
        </p:txBody>
      </p:sp>
      <p:sp>
        <p:nvSpPr>
          <p:cNvPr id="31" name="Text Box 27"/>
          <p:cNvSpPr txBox="1">
            <a:spLocks noChangeArrowheads="1"/>
          </p:cNvSpPr>
          <p:nvPr/>
        </p:nvSpPr>
        <p:spPr bwMode="auto">
          <a:xfrm>
            <a:off x="5796136" y="4933617"/>
            <a:ext cx="3240361" cy="1015663"/>
          </a:xfrm>
          <a:prstGeom prst="rect">
            <a:avLst/>
          </a:prstGeom>
          <a:noFill/>
          <a:ln w="9525" algn="ctr">
            <a:noFill/>
            <a:miter lim="800000"/>
            <a:headEnd/>
            <a:tailEnd/>
          </a:ln>
        </p:spPr>
        <p:txBody>
          <a:bodyPr wrap="square">
            <a:spAutoFit/>
          </a:bodyPr>
          <a:lstStyle/>
          <a:p>
            <a:pPr algn="l"/>
            <a:r>
              <a:rPr lang="ja-JP" altLang="en-US" sz="2000" dirty="0" smtClean="0">
                <a:solidFill>
                  <a:srgbClr val="C00000"/>
                </a:solidFill>
                <a:latin typeface="HGP創英角ﾎﾟｯﾌﾟ体" pitchFamily="50" charset="-128"/>
                <a:ea typeface="HGP創英角ﾎﾟｯﾌﾟ体" pitchFamily="50" charset="-128"/>
              </a:rPr>
              <a:t>公務員は、自治の</a:t>
            </a:r>
            <a:r>
              <a:rPr lang="ja-JP" altLang="en-US" sz="2000" dirty="0" smtClean="0">
                <a:solidFill>
                  <a:srgbClr val="0033CC"/>
                </a:solidFill>
                <a:latin typeface="HGP創英角ﾎﾟｯﾌﾟ体" pitchFamily="50" charset="-128"/>
                <a:ea typeface="HGP創英角ﾎﾟｯﾌﾟ体" pitchFamily="50" charset="-128"/>
              </a:rPr>
              <a:t>プレイヤー</a:t>
            </a:r>
            <a:r>
              <a:rPr lang="ja-JP" altLang="en-US" sz="2000" dirty="0" smtClean="0">
                <a:solidFill>
                  <a:srgbClr val="C00000"/>
                </a:solidFill>
                <a:latin typeface="HGP創英角ﾎﾟｯﾌﾟ体" pitchFamily="50" charset="-128"/>
                <a:ea typeface="HGP創英角ﾎﾟｯﾌﾟ体" pitchFamily="50" charset="-128"/>
              </a:rPr>
              <a:t>であると共に、</a:t>
            </a:r>
            <a:r>
              <a:rPr lang="ja-JP" altLang="en-US" sz="2000" dirty="0" smtClean="0">
                <a:solidFill>
                  <a:srgbClr val="0033CC"/>
                </a:solidFill>
                <a:latin typeface="HGP創英角ﾎﾟｯﾌﾟ体" pitchFamily="50" charset="-128"/>
                <a:ea typeface="HGP創英角ﾎﾟｯﾌﾟ体" pitchFamily="50" charset="-128"/>
              </a:rPr>
              <a:t>コーディネーター</a:t>
            </a:r>
            <a:r>
              <a:rPr lang="ja-JP" altLang="en-US" sz="2000" dirty="0" smtClean="0">
                <a:solidFill>
                  <a:srgbClr val="C00000"/>
                </a:solidFill>
                <a:latin typeface="HGP創英角ﾎﾟｯﾌﾟ体" pitchFamily="50" charset="-128"/>
                <a:ea typeface="HGP創英角ﾎﾟｯﾌﾟ体" pitchFamily="50" charset="-128"/>
              </a:rPr>
              <a:t>や</a:t>
            </a:r>
            <a:r>
              <a:rPr lang="ja-JP" altLang="en-US" sz="2000" dirty="0" smtClean="0">
                <a:solidFill>
                  <a:srgbClr val="0033CC"/>
                </a:solidFill>
                <a:latin typeface="HGP創英角ﾎﾟｯﾌﾟ体" pitchFamily="50" charset="-128"/>
                <a:ea typeface="HGP創英角ﾎﾟｯﾌﾟ体" pitchFamily="50" charset="-128"/>
              </a:rPr>
              <a:t>ファシリテーター</a:t>
            </a:r>
            <a:r>
              <a:rPr lang="ja-JP" altLang="en-US" sz="2000" dirty="0" smtClean="0">
                <a:solidFill>
                  <a:srgbClr val="C00000"/>
                </a:solidFill>
                <a:latin typeface="HGP創英角ﾎﾟｯﾌﾟ体" pitchFamily="50" charset="-128"/>
                <a:ea typeface="HGP創英角ﾎﾟｯﾌﾟ体" pitchFamily="50" charset="-128"/>
              </a:rPr>
              <a:t>にも</a:t>
            </a:r>
            <a:endParaRPr lang="ja-JP" altLang="en-US" sz="2000" dirty="0">
              <a:solidFill>
                <a:srgbClr val="C00000"/>
              </a:solidFill>
              <a:latin typeface="HGP創英角ﾎﾟｯﾌﾟ体" pitchFamily="50" charset="-128"/>
              <a:ea typeface="HGP創英角ﾎﾟｯﾌﾟ体" pitchFamily="50" charset="-128"/>
            </a:endParaRPr>
          </a:p>
        </p:txBody>
      </p:sp>
      <p:pic>
        <p:nvPicPr>
          <p:cNvPr id="33"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34"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heckerboard(across)">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Line 3"/>
          <p:cNvSpPr>
            <a:spLocks noChangeShapeType="1"/>
          </p:cNvSpPr>
          <p:nvPr/>
        </p:nvSpPr>
        <p:spPr bwMode="auto">
          <a:xfrm>
            <a:off x="0" y="6054725"/>
            <a:ext cx="9144000" cy="0"/>
          </a:xfrm>
          <a:prstGeom prst="line">
            <a:avLst/>
          </a:prstGeom>
          <a:noFill/>
          <a:ln w="53975">
            <a:solidFill>
              <a:srgbClr val="0000FF"/>
            </a:solidFill>
            <a:round/>
            <a:headEnd/>
            <a:tailEnd/>
          </a:ln>
          <a:effectLst/>
        </p:spPr>
        <p:txBody>
          <a:bodyPr/>
          <a:lstStyle/>
          <a:p>
            <a:endParaRPr lang="ja-JP" altLang="en-US"/>
          </a:p>
        </p:txBody>
      </p:sp>
      <p:sp>
        <p:nvSpPr>
          <p:cNvPr id="8" name="円/楕円 7"/>
          <p:cNvSpPr/>
          <p:nvPr/>
        </p:nvSpPr>
        <p:spPr bwMode="auto">
          <a:xfrm>
            <a:off x="508000" y="2348880"/>
            <a:ext cx="8077200" cy="3600400"/>
          </a:xfrm>
          <a:prstGeom prst="ellipse">
            <a:avLst/>
          </a:prstGeom>
          <a:solidFill>
            <a:srgbClr val="CC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1" lang="ja-JP" altLang="en-US" sz="3200" b="0" i="0" u="none" strike="noStrike" cap="none" normalizeH="0" baseline="0" smtClean="0">
              <a:ln>
                <a:noFill/>
              </a:ln>
              <a:solidFill>
                <a:srgbClr val="FF0000"/>
              </a:solidFill>
              <a:effectLst/>
              <a:latin typeface="Arial" charset="0"/>
              <a:ea typeface="ＭＳ Ｐゴシック" charset="-128"/>
            </a:endParaRPr>
          </a:p>
        </p:txBody>
      </p:sp>
      <p:sp>
        <p:nvSpPr>
          <p:cNvPr id="9" name="テキスト ボックス 8"/>
          <p:cNvSpPr txBox="1"/>
          <p:nvPr/>
        </p:nvSpPr>
        <p:spPr>
          <a:xfrm>
            <a:off x="5446967" y="3140968"/>
            <a:ext cx="595036" cy="535531"/>
          </a:xfrm>
          <a:prstGeom prst="rect">
            <a:avLst/>
          </a:prstGeom>
          <a:noFill/>
        </p:spPr>
        <p:txBody>
          <a:bodyPr wrap="none" rtlCol="0">
            <a:spAutoFit/>
          </a:bodyPr>
          <a:lstStyle/>
          <a:p>
            <a:r>
              <a:rPr kumimoji="1" lang="ja-JP" altLang="en-US" dirty="0" smtClean="0">
                <a:solidFill>
                  <a:schemeClr val="tx1"/>
                </a:solidFill>
              </a:rPr>
              <a:t>○</a:t>
            </a:r>
            <a:endParaRPr kumimoji="1" lang="ja-JP" altLang="en-US" dirty="0">
              <a:solidFill>
                <a:schemeClr val="tx1"/>
              </a:solidFill>
            </a:endParaRPr>
          </a:p>
        </p:txBody>
      </p:sp>
      <p:sp>
        <p:nvSpPr>
          <p:cNvPr id="12" name="テキスト ボックス 11"/>
          <p:cNvSpPr txBox="1"/>
          <p:nvPr/>
        </p:nvSpPr>
        <p:spPr>
          <a:xfrm>
            <a:off x="6084168" y="3789040"/>
            <a:ext cx="595036" cy="535531"/>
          </a:xfrm>
          <a:prstGeom prst="rect">
            <a:avLst/>
          </a:prstGeom>
          <a:noFill/>
        </p:spPr>
        <p:txBody>
          <a:bodyPr wrap="none" rtlCol="0">
            <a:spAutoFit/>
          </a:bodyPr>
          <a:lstStyle/>
          <a:p>
            <a:r>
              <a:rPr kumimoji="1" lang="ja-JP" altLang="en-US" dirty="0" smtClean="0">
                <a:solidFill>
                  <a:schemeClr val="tx1"/>
                </a:solidFill>
              </a:rPr>
              <a:t>○</a:t>
            </a:r>
            <a:endParaRPr kumimoji="1" lang="ja-JP" altLang="en-US" dirty="0">
              <a:solidFill>
                <a:schemeClr val="tx1"/>
              </a:solidFill>
            </a:endParaRPr>
          </a:p>
        </p:txBody>
      </p:sp>
      <p:sp>
        <p:nvSpPr>
          <p:cNvPr id="13" name="テキスト ボックス 12"/>
          <p:cNvSpPr txBox="1"/>
          <p:nvPr/>
        </p:nvSpPr>
        <p:spPr>
          <a:xfrm>
            <a:off x="3707904" y="5269733"/>
            <a:ext cx="595036" cy="535531"/>
          </a:xfrm>
          <a:prstGeom prst="rect">
            <a:avLst/>
          </a:prstGeom>
          <a:noFill/>
        </p:spPr>
        <p:txBody>
          <a:bodyPr wrap="none" rtlCol="0">
            <a:spAutoFit/>
          </a:bodyPr>
          <a:lstStyle/>
          <a:p>
            <a:r>
              <a:rPr kumimoji="1" lang="ja-JP" altLang="en-US" dirty="0" smtClean="0">
                <a:solidFill>
                  <a:schemeClr val="tx1"/>
                </a:solidFill>
              </a:rPr>
              <a:t>○</a:t>
            </a:r>
            <a:endParaRPr kumimoji="1" lang="ja-JP" altLang="en-US" dirty="0">
              <a:solidFill>
                <a:schemeClr val="tx1"/>
              </a:solidFill>
            </a:endParaRPr>
          </a:p>
        </p:txBody>
      </p:sp>
      <p:sp>
        <p:nvSpPr>
          <p:cNvPr id="17" name="円/楕円 16"/>
          <p:cNvSpPr/>
          <p:nvPr/>
        </p:nvSpPr>
        <p:spPr bwMode="auto">
          <a:xfrm>
            <a:off x="1289108" y="3534916"/>
            <a:ext cx="3240360" cy="1766292"/>
          </a:xfrm>
          <a:prstGeom prst="ellipse">
            <a:avLst/>
          </a:prstGeom>
          <a:solidFill>
            <a:srgbClr val="92D050"/>
          </a:solidFill>
          <a:ln w="38100" cap="flat" cmpd="sng" algn="ctr">
            <a:solidFill>
              <a:srgbClr val="006600"/>
            </a:solidFill>
            <a:prstDash val="solid"/>
            <a:round/>
            <a:headEnd type="none" w="med" len="med"/>
            <a:tailEnd type="none" w="med" len="med"/>
          </a:ln>
          <a:effectLst/>
        </p:spPr>
        <p:txBody>
          <a:bodyPr vert="horz" wrap="none" lIns="91440" tIns="45720" rIns="91440" bIns="72000" numCol="1" rtlCol="0" anchor="b"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1" lang="ja-JP" altLang="en-US" sz="2400" b="0" i="0" u="none" strike="noStrike" cap="none" normalizeH="0" baseline="0" dirty="0" smtClean="0">
              <a:ln>
                <a:noFill/>
              </a:ln>
              <a:solidFill>
                <a:srgbClr val="FF0000"/>
              </a:solidFill>
              <a:effectLst/>
              <a:latin typeface="Arial" charset="0"/>
              <a:ea typeface="ＭＳ Ｐゴシック" charset="-128"/>
            </a:endParaRPr>
          </a:p>
        </p:txBody>
      </p:sp>
      <p:sp>
        <p:nvSpPr>
          <p:cNvPr id="14" name="テキスト ボックス 13"/>
          <p:cNvSpPr txBox="1"/>
          <p:nvPr/>
        </p:nvSpPr>
        <p:spPr>
          <a:xfrm>
            <a:off x="7289332" y="3933056"/>
            <a:ext cx="595036" cy="535531"/>
          </a:xfrm>
          <a:prstGeom prst="rect">
            <a:avLst/>
          </a:prstGeom>
          <a:noFill/>
        </p:spPr>
        <p:txBody>
          <a:bodyPr wrap="none" rtlCol="0">
            <a:spAutoFit/>
          </a:bodyPr>
          <a:lstStyle/>
          <a:p>
            <a:r>
              <a:rPr kumimoji="1" lang="ja-JP" altLang="en-US" dirty="0" smtClean="0">
                <a:solidFill>
                  <a:schemeClr val="tx1"/>
                </a:solidFill>
              </a:rPr>
              <a:t>○</a:t>
            </a:r>
            <a:endParaRPr kumimoji="1" lang="ja-JP" altLang="en-US" dirty="0">
              <a:solidFill>
                <a:schemeClr val="tx1"/>
              </a:solidFill>
            </a:endParaRPr>
          </a:p>
        </p:txBody>
      </p:sp>
      <p:sp>
        <p:nvSpPr>
          <p:cNvPr id="18" name="テキスト ボックス 17"/>
          <p:cNvSpPr txBox="1"/>
          <p:nvPr/>
        </p:nvSpPr>
        <p:spPr>
          <a:xfrm>
            <a:off x="6353228" y="2965477"/>
            <a:ext cx="595036" cy="535531"/>
          </a:xfrm>
          <a:prstGeom prst="rect">
            <a:avLst/>
          </a:prstGeom>
          <a:noFill/>
        </p:spPr>
        <p:txBody>
          <a:bodyPr wrap="none" rtlCol="0">
            <a:spAutoFit/>
          </a:bodyPr>
          <a:lstStyle/>
          <a:p>
            <a:r>
              <a:rPr kumimoji="1" lang="ja-JP" altLang="en-US" dirty="0" smtClean="0">
                <a:solidFill>
                  <a:schemeClr val="tx1"/>
                </a:solidFill>
              </a:rPr>
              <a:t>○</a:t>
            </a:r>
            <a:endParaRPr kumimoji="1" lang="ja-JP" altLang="en-US" dirty="0">
              <a:solidFill>
                <a:schemeClr val="tx1"/>
              </a:solidFill>
            </a:endParaRPr>
          </a:p>
        </p:txBody>
      </p:sp>
      <p:sp>
        <p:nvSpPr>
          <p:cNvPr id="19" name="テキスト ボックス 18"/>
          <p:cNvSpPr txBox="1"/>
          <p:nvPr/>
        </p:nvSpPr>
        <p:spPr>
          <a:xfrm>
            <a:off x="4355976" y="5060890"/>
            <a:ext cx="2304256" cy="528350"/>
          </a:xfrm>
          <a:prstGeom prst="rect">
            <a:avLst/>
          </a:prstGeom>
          <a:noFill/>
        </p:spPr>
        <p:txBody>
          <a:bodyPr wrap="square" rtlCol="0">
            <a:spAutoFit/>
          </a:bodyPr>
          <a:lstStyle/>
          <a:p>
            <a:pPr>
              <a:lnSpc>
                <a:spcPts val="3400"/>
              </a:lnSpc>
              <a:spcBef>
                <a:spcPts val="0"/>
              </a:spcBef>
            </a:pPr>
            <a:r>
              <a:rPr lang="ja-JP" altLang="en-US" sz="2800" dirty="0" smtClean="0">
                <a:solidFill>
                  <a:srgbClr val="FF0066"/>
                </a:solidFill>
                <a:latin typeface="HGP創英角ｺﾞｼｯｸUB" pitchFamily="50" charset="-128"/>
                <a:ea typeface="HGP創英角ｺﾞｼｯｸUB" pitchFamily="50" charset="-128"/>
              </a:rPr>
              <a:t>（自治の主体）</a:t>
            </a:r>
          </a:p>
        </p:txBody>
      </p:sp>
      <p:sp>
        <p:nvSpPr>
          <p:cNvPr id="21" name="テキスト ボックス 20"/>
          <p:cNvSpPr txBox="1"/>
          <p:nvPr/>
        </p:nvSpPr>
        <p:spPr>
          <a:xfrm>
            <a:off x="1979712" y="3829573"/>
            <a:ext cx="1569660" cy="646331"/>
          </a:xfrm>
          <a:prstGeom prst="rect">
            <a:avLst/>
          </a:prstGeom>
          <a:noFill/>
        </p:spPr>
        <p:txBody>
          <a:bodyPr wrap="none" rtlCol="0">
            <a:spAutoFit/>
          </a:bodyPr>
          <a:lstStyle/>
          <a:p>
            <a:r>
              <a:rPr kumimoji="1" lang="ja-JP" altLang="en-US" sz="3600" dirty="0" smtClean="0">
                <a:solidFill>
                  <a:srgbClr val="C00000"/>
                </a:solidFill>
                <a:latin typeface="HGP創英角ﾎﾟｯﾌﾟ体" pitchFamily="50" charset="-128"/>
                <a:ea typeface="HGP創英角ﾎﾟｯﾌﾟ体" pitchFamily="50" charset="-128"/>
              </a:rPr>
              <a:t>公務員</a:t>
            </a:r>
            <a:endParaRPr kumimoji="1" lang="ja-JP" altLang="en-US" sz="3600" dirty="0">
              <a:solidFill>
                <a:srgbClr val="C00000"/>
              </a:solidFill>
              <a:latin typeface="HGP創英角ﾎﾟｯﾌﾟ体" pitchFamily="50" charset="-128"/>
              <a:ea typeface="HGP創英角ﾎﾟｯﾌﾟ体" pitchFamily="50" charset="-128"/>
            </a:endParaRPr>
          </a:p>
        </p:txBody>
      </p:sp>
      <p:sp>
        <p:nvSpPr>
          <p:cNvPr id="22" name="テキスト ボックス 21"/>
          <p:cNvSpPr txBox="1"/>
          <p:nvPr/>
        </p:nvSpPr>
        <p:spPr>
          <a:xfrm>
            <a:off x="5842203" y="4521820"/>
            <a:ext cx="1826141" cy="535531"/>
          </a:xfrm>
          <a:prstGeom prst="rect">
            <a:avLst/>
          </a:prstGeom>
          <a:noFill/>
        </p:spPr>
        <p:txBody>
          <a:bodyPr wrap="none" rtlCol="0">
            <a:spAutoFit/>
          </a:bodyPr>
          <a:lstStyle/>
          <a:p>
            <a:r>
              <a:rPr kumimoji="1" lang="ja-JP" altLang="en-US" dirty="0" smtClean="0">
                <a:solidFill>
                  <a:schemeClr val="tx1"/>
                </a:solidFill>
              </a:rPr>
              <a:t>⇒</a:t>
            </a:r>
            <a:r>
              <a:rPr kumimoji="1" lang="ja-JP" altLang="en-US" dirty="0" smtClean="0">
                <a:solidFill>
                  <a:schemeClr val="tx1"/>
                </a:solidFill>
                <a:latin typeface="HG創英角ﾎﾟｯﾌﾟ体" pitchFamily="49" charset="-128"/>
                <a:ea typeface="HG創英角ﾎﾟｯﾌﾟ体" pitchFamily="49" charset="-128"/>
              </a:rPr>
              <a:t>非専従</a:t>
            </a:r>
            <a:endParaRPr kumimoji="1" lang="ja-JP" altLang="en-US" dirty="0">
              <a:solidFill>
                <a:schemeClr val="tx1"/>
              </a:solidFill>
              <a:latin typeface="HG創英角ﾎﾟｯﾌﾟ体" pitchFamily="49" charset="-128"/>
              <a:ea typeface="HG創英角ﾎﾟｯﾌﾟ体" pitchFamily="49" charset="-128"/>
            </a:endParaRPr>
          </a:p>
        </p:txBody>
      </p:sp>
      <p:sp>
        <p:nvSpPr>
          <p:cNvPr id="23" name="テキスト ボックス 22"/>
          <p:cNvSpPr txBox="1"/>
          <p:nvPr/>
        </p:nvSpPr>
        <p:spPr>
          <a:xfrm>
            <a:off x="1907704" y="4509120"/>
            <a:ext cx="1005403" cy="584775"/>
          </a:xfrm>
          <a:prstGeom prst="rect">
            <a:avLst/>
          </a:prstGeom>
          <a:noFill/>
        </p:spPr>
        <p:txBody>
          <a:bodyPr wrap="none" rtlCol="0">
            <a:spAutoFit/>
          </a:bodyPr>
          <a:lstStyle/>
          <a:p>
            <a:r>
              <a:rPr lang="ja-JP" altLang="en-US" dirty="0" smtClean="0">
                <a:solidFill>
                  <a:srgbClr val="0033CC"/>
                </a:solidFill>
                <a:latin typeface="HGP創英角ﾎﾟｯﾌﾟ体" pitchFamily="50" charset="-128"/>
                <a:ea typeface="HGP創英角ﾎﾟｯﾌﾟ体" pitchFamily="50" charset="-128"/>
              </a:rPr>
              <a:t>公僕</a:t>
            </a:r>
            <a:endParaRPr kumimoji="1" lang="ja-JP" altLang="en-US" dirty="0">
              <a:solidFill>
                <a:srgbClr val="0033CC"/>
              </a:solidFill>
              <a:latin typeface="HGP創英角ﾎﾟｯﾌﾟ体" pitchFamily="50" charset="-128"/>
              <a:ea typeface="HGP創英角ﾎﾟｯﾌﾟ体" pitchFamily="50" charset="-128"/>
            </a:endParaRPr>
          </a:p>
        </p:txBody>
      </p:sp>
      <p:sp>
        <p:nvSpPr>
          <p:cNvPr id="24" name="テキスト ボックス 23"/>
          <p:cNvSpPr txBox="1"/>
          <p:nvPr/>
        </p:nvSpPr>
        <p:spPr>
          <a:xfrm>
            <a:off x="2699792" y="4509120"/>
            <a:ext cx="1415772" cy="535531"/>
          </a:xfrm>
          <a:prstGeom prst="rect">
            <a:avLst/>
          </a:prstGeom>
          <a:noFill/>
        </p:spPr>
        <p:txBody>
          <a:bodyPr wrap="none" rtlCol="0">
            <a:spAutoFit/>
          </a:bodyPr>
          <a:lstStyle/>
          <a:p>
            <a:r>
              <a:rPr kumimoji="1" lang="ja-JP" altLang="en-US" dirty="0" smtClean="0">
                <a:solidFill>
                  <a:schemeClr val="tx1"/>
                </a:solidFill>
              </a:rPr>
              <a:t>⇒</a:t>
            </a:r>
            <a:r>
              <a:rPr kumimoji="1" lang="ja-JP" altLang="en-US" dirty="0" smtClean="0">
                <a:solidFill>
                  <a:schemeClr val="tx1"/>
                </a:solidFill>
                <a:latin typeface="HGP創英角ﾎﾟｯﾌﾟ体" pitchFamily="50" charset="-128"/>
                <a:ea typeface="HGP創英角ﾎﾟｯﾌﾟ体" pitchFamily="50" charset="-128"/>
              </a:rPr>
              <a:t>専従</a:t>
            </a:r>
            <a:endParaRPr kumimoji="1" lang="ja-JP" altLang="en-US" dirty="0">
              <a:solidFill>
                <a:schemeClr val="tx1"/>
              </a:solidFill>
              <a:latin typeface="HGP創英角ﾎﾟｯﾌﾟ体" pitchFamily="50" charset="-128"/>
              <a:ea typeface="HGP創英角ﾎﾟｯﾌﾟ体" pitchFamily="50" charset="-128"/>
            </a:endParaRPr>
          </a:p>
        </p:txBody>
      </p:sp>
      <p:sp>
        <p:nvSpPr>
          <p:cNvPr id="25" name="テキスト ボックス 24"/>
          <p:cNvSpPr txBox="1"/>
          <p:nvPr/>
        </p:nvSpPr>
        <p:spPr>
          <a:xfrm>
            <a:off x="2483768" y="2573412"/>
            <a:ext cx="3168352" cy="964367"/>
          </a:xfrm>
          <a:prstGeom prst="rect">
            <a:avLst/>
          </a:prstGeom>
          <a:noFill/>
        </p:spPr>
        <p:txBody>
          <a:bodyPr wrap="square" rtlCol="0">
            <a:spAutoFit/>
          </a:bodyPr>
          <a:lstStyle/>
          <a:p>
            <a:pPr>
              <a:lnSpc>
                <a:spcPts val="3400"/>
              </a:lnSpc>
              <a:spcBef>
                <a:spcPts val="0"/>
              </a:spcBef>
            </a:pPr>
            <a:r>
              <a:rPr kumimoji="1" lang="ja-JP" altLang="en-US" dirty="0" smtClean="0">
                <a:solidFill>
                  <a:schemeClr val="tx1"/>
                </a:solidFill>
                <a:latin typeface="HGP創英角ﾎﾟｯﾌﾟ体" pitchFamily="50" charset="-128"/>
                <a:ea typeface="HGP創英角ﾎﾟｯﾌﾟ体" pitchFamily="50" charset="-128"/>
              </a:rPr>
              <a:t>協働して自治の街づくり</a:t>
            </a:r>
            <a:endParaRPr kumimoji="1" lang="ja-JP" altLang="en-US" dirty="0">
              <a:solidFill>
                <a:schemeClr val="tx1"/>
              </a:solidFill>
              <a:latin typeface="HGP創英角ﾎﾟｯﾌﾟ体" pitchFamily="50" charset="-128"/>
              <a:ea typeface="HGP創英角ﾎﾟｯﾌﾟ体" pitchFamily="50" charset="-128"/>
            </a:endParaRPr>
          </a:p>
        </p:txBody>
      </p:sp>
      <p:sp>
        <p:nvSpPr>
          <p:cNvPr id="26" name="テキスト ボックス 25"/>
          <p:cNvSpPr txBox="1"/>
          <p:nvPr/>
        </p:nvSpPr>
        <p:spPr>
          <a:xfrm>
            <a:off x="4885743" y="3933056"/>
            <a:ext cx="1366191" cy="528350"/>
          </a:xfrm>
          <a:prstGeom prst="rect">
            <a:avLst/>
          </a:prstGeom>
          <a:noFill/>
        </p:spPr>
        <p:txBody>
          <a:bodyPr wrap="square" rtlCol="0">
            <a:spAutoFit/>
          </a:bodyPr>
          <a:lstStyle/>
          <a:p>
            <a:pPr>
              <a:lnSpc>
                <a:spcPts val="3400"/>
              </a:lnSpc>
              <a:spcBef>
                <a:spcPts val="0"/>
              </a:spcBef>
            </a:pPr>
            <a:r>
              <a:rPr kumimoji="1" lang="ja-JP" altLang="en-US" sz="3600" dirty="0" smtClean="0">
                <a:solidFill>
                  <a:srgbClr val="C00000"/>
                </a:solidFill>
                <a:latin typeface="HGP創英角ﾎﾟｯﾌﾟ体" pitchFamily="50" charset="-128"/>
                <a:ea typeface="HGP創英角ﾎﾟｯﾌﾟ体" pitchFamily="50" charset="-128"/>
              </a:rPr>
              <a:t>住民</a:t>
            </a:r>
            <a:endParaRPr kumimoji="1" lang="ja-JP" altLang="en-US" sz="3600" dirty="0">
              <a:solidFill>
                <a:srgbClr val="C00000"/>
              </a:solidFill>
              <a:latin typeface="HGP創英角ﾎﾟｯﾌﾟ体" pitchFamily="50" charset="-128"/>
              <a:ea typeface="HGP創英角ﾎﾟｯﾌﾟ体" pitchFamily="50" charset="-128"/>
            </a:endParaRPr>
          </a:p>
        </p:txBody>
      </p:sp>
      <p:sp>
        <p:nvSpPr>
          <p:cNvPr id="27" name="円/楕円 26"/>
          <p:cNvSpPr/>
          <p:nvPr/>
        </p:nvSpPr>
        <p:spPr bwMode="auto">
          <a:xfrm>
            <a:off x="501848" y="2348880"/>
            <a:ext cx="8077200" cy="3600400"/>
          </a:xfrm>
          <a:prstGeom prst="ellipse">
            <a:avLst/>
          </a:prstGeom>
          <a:noFill/>
          <a:ln w="25400" cap="flat" cmpd="sng" algn="ctr">
            <a:solidFill>
              <a:schemeClr val="tx1"/>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1" lang="ja-JP" altLang="en-US" sz="3200" b="0" i="0" u="none" strike="noStrike" cap="none" normalizeH="0" baseline="0" smtClean="0">
              <a:ln>
                <a:noFill/>
              </a:ln>
              <a:solidFill>
                <a:srgbClr val="FF0000"/>
              </a:solidFill>
              <a:effectLst/>
              <a:latin typeface="Arial" charset="0"/>
              <a:ea typeface="ＭＳ Ｐゴシック" charset="-128"/>
            </a:endParaRPr>
          </a:p>
        </p:txBody>
      </p:sp>
      <p:sp>
        <p:nvSpPr>
          <p:cNvPr id="28" name="正方形/長方形 27"/>
          <p:cNvSpPr>
            <a:spLocks noChangeArrowheads="1"/>
          </p:cNvSpPr>
          <p:nvPr/>
        </p:nvSpPr>
        <p:spPr bwMode="auto">
          <a:xfrm>
            <a:off x="1619672" y="1268760"/>
            <a:ext cx="6984776" cy="954107"/>
          </a:xfrm>
          <a:prstGeom prst="rect">
            <a:avLst/>
          </a:prstGeom>
          <a:noFill/>
          <a:ln w="9525">
            <a:noFill/>
            <a:miter lim="800000"/>
            <a:headEnd/>
            <a:tailEnd/>
          </a:ln>
        </p:spPr>
        <p:txBody>
          <a:bodyPr wrap="square">
            <a:spAutoFit/>
          </a:bodyPr>
          <a:lstStyle/>
          <a:p>
            <a:pPr algn="l">
              <a:lnSpc>
                <a:spcPct val="100000"/>
              </a:lnSpc>
              <a:spcBef>
                <a:spcPts val="1200"/>
              </a:spcBef>
            </a:pPr>
            <a:r>
              <a:rPr lang="ja-JP" altLang="en-US" sz="2800" dirty="0" smtClean="0">
                <a:solidFill>
                  <a:srgbClr val="0033CC"/>
                </a:solidFill>
                <a:latin typeface="HGP創英角ﾎﾟｯﾌﾟ体" pitchFamily="50" charset="-128"/>
                <a:ea typeface="HGP創英角ﾎﾟｯﾌﾟ体" pitchFamily="50" charset="-128"/>
              </a:rPr>
              <a:t>自治の主体は誰か？</a:t>
            </a:r>
          </a:p>
          <a:p>
            <a:pPr algn="l">
              <a:lnSpc>
                <a:spcPct val="100000"/>
              </a:lnSpc>
              <a:spcBef>
                <a:spcPts val="0"/>
              </a:spcBef>
            </a:pPr>
            <a:r>
              <a:rPr lang="ja-JP" altLang="en-US" sz="2800" dirty="0" smtClean="0">
                <a:solidFill>
                  <a:srgbClr val="C00000"/>
                </a:solidFill>
                <a:latin typeface="HGP創英角ﾎﾟｯﾌﾟ体" pitchFamily="50" charset="-128"/>
                <a:ea typeface="HGP創英角ﾎﾟｯﾌﾟ体" pitchFamily="50" charset="-128"/>
              </a:rPr>
              <a:t>　　　～ 住民と公務員の関係、変革の方向性</a:t>
            </a:r>
            <a:endParaRPr lang="ja-JP" altLang="ja-JP" sz="2800" dirty="0">
              <a:solidFill>
                <a:srgbClr val="C00000"/>
              </a:solidFill>
              <a:latin typeface="HGP創英角ﾎﾟｯﾌﾟ体" pitchFamily="50" charset="-128"/>
              <a:ea typeface="HGP創英角ﾎﾟｯﾌﾟ体" pitchFamily="50" charset="-128"/>
            </a:endParaRPr>
          </a:p>
        </p:txBody>
      </p:sp>
      <p:sp>
        <p:nvSpPr>
          <p:cNvPr id="29" name="正方形/長方形 28"/>
          <p:cNvSpPr/>
          <p:nvPr/>
        </p:nvSpPr>
        <p:spPr>
          <a:xfrm>
            <a:off x="4934749" y="4512284"/>
            <a:ext cx="1005403" cy="584775"/>
          </a:xfrm>
          <a:prstGeom prst="rect">
            <a:avLst/>
          </a:prstGeom>
        </p:spPr>
        <p:txBody>
          <a:bodyPr wrap="none">
            <a:spAutoFit/>
          </a:bodyPr>
          <a:lstStyle/>
          <a:p>
            <a:r>
              <a:rPr lang="ja-JP" altLang="en-US" dirty="0" smtClean="0">
                <a:solidFill>
                  <a:srgbClr val="0033CC"/>
                </a:solidFill>
                <a:latin typeface="HGP創英角ﾎﾟｯﾌﾟ体" pitchFamily="50" charset="-128"/>
                <a:ea typeface="HGP創英角ﾎﾟｯﾌﾟ体" pitchFamily="50" charset="-128"/>
              </a:rPr>
              <a:t>主人</a:t>
            </a:r>
            <a:endParaRPr lang="ja-JP" altLang="en-US" dirty="0">
              <a:solidFill>
                <a:srgbClr val="0033CC"/>
              </a:solidFill>
              <a:latin typeface="HGP創英角ﾎﾟｯﾌﾟ体" pitchFamily="50" charset="-128"/>
              <a:ea typeface="HGP創英角ﾎﾟｯﾌﾟ体" pitchFamily="50" charset="-128"/>
            </a:endParaRPr>
          </a:p>
        </p:txBody>
      </p:sp>
      <p:sp>
        <p:nvSpPr>
          <p:cNvPr id="30" name="スライド番号プレースホルダ 4"/>
          <p:cNvSpPr>
            <a:spLocks noGrp="1"/>
          </p:cNvSpPr>
          <p:nvPr>
            <p:ph type="sldNum" sz="quarter" idx="11"/>
          </p:nvPr>
        </p:nvSpPr>
        <p:spPr>
          <a:xfrm>
            <a:off x="6737614" y="6301565"/>
            <a:ext cx="2133600" cy="457200"/>
          </a:xfrm>
          <a:noFill/>
        </p:spPr>
        <p:txBody>
          <a:bodyPr/>
          <a:lstStyle/>
          <a:p>
            <a:fld id="{F73FEE1C-96D6-4346-98E1-0141DB404599}" type="slidenum">
              <a:rPr lang="en-US" altLang="ja-JP" smtClean="0"/>
              <a:pPr/>
              <a:t>27</a:t>
            </a:fld>
            <a:endParaRPr lang="en-US" altLang="ja-JP" dirty="0" smtClean="0"/>
          </a:p>
        </p:txBody>
      </p:sp>
      <p:sp>
        <p:nvSpPr>
          <p:cNvPr id="32" name="正方形/長方形 27"/>
          <p:cNvSpPr>
            <a:spLocks noChangeArrowheads="1"/>
          </p:cNvSpPr>
          <p:nvPr/>
        </p:nvSpPr>
        <p:spPr bwMode="auto">
          <a:xfrm>
            <a:off x="395536" y="692696"/>
            <a:ext cx="5976664" cy="646331"/>
          </a:xfrm>
          <a:prstGeom prst="rect">
            <a:avLst/>
          </a:prstGeom>
          <a:noFill/>
          <a:ln w="9525">
            <a:noFill/>
            <a:miter lim="800000"/>
            <a:headEnd/>
            <a:tailEnd/>
          </a:ln>
        </p:spPr>
        <p:txBody>
          <a:bodyPr wrap="square">
            <a:spAutoFit/>
          </a:bodyPr>
          <a:lstStyle/>
          <a:p>
            <a:pPr algn="l">
              <a:lnSpc>
                <a:spcPct val="100000"/>
              </a:lnSpc>
              <a:spcBef>
                <a:spcPct val="0"/>
              </a:spcBef>
            </a:pPr>
            <a:r>
              <a:rPr lang="ja-JP" altLang="en-US" sz="3600" dirty="0" smtClean="0">
                <a:solidFill>
                  <a:srgbClr val="006600"/>
                </a:solidFill>
                <a:latin typeface="HGP創英角ﾎﾟｯﾌﾟ体" pitchFamily="50" charset="-128"/>
                <a:ea typeface="HGP創英角ﾎﾟｯﾌﾟ体" pitchFamily="50" charset="-128"/>
              </a:rPr>
              <a:t>（４）公務員を、どう見るか？</a:t>
            </a:r>
            <a:endParaRPr lang="ja-JP" altLang="ja-JP" sz="2800" dirty="0">
              <a:solidFill>
                <a:schemeClr val="tx1"/>
              </a:solidFill>
              <a:latin typeface="HGP創英角ﾎﾟｯﾌﾟ体" pitchFamily="50" charset="-128"/>
              <a:ea typeface="HGP創英角ﾎﾟｯﾌﾟ体" pitchFamily="50" charset="-128"/>
            </a:endParaRPr>
          </a:p>
        </p:txBody>
      </p:sp>
      <p:pic>
        <p:nvPicPr>
          <p:cNvPr id="33"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34"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4" presetClass="entr" presetSubtype="16"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ox(in)">
                                      <p:cBhvr>
                                        <p:cTn id="4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p:bldP spid="22" grpId="0"/>
      <p:bldP spid="23" grpId="0"/>
      <p:bldP spid="24" grpId="0"/>
      <p:bldP spid="25"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 4"/>
          <p:cNvSpPr>
            <a:spLocks noGrp="1"/>
          </p:cNvSpPr>
          <p:nvPr>
            <p:ph type="sldNum" sz="quarter" idx="11"/>
          </p:nvPr>
        </p:nvSpPr>
        <p:spPr>
          <a:xfrm>
            <a:off x="6737614" y="6301565"/>
            <a:ext cx="2133600" cy="457200"/>
          </a:xfrm>
          <a:noFill/>
        </p:spPr>
        <p:txBody>
          <a:bodyPr/>
          <a:lstStyle/>
          <a:p>
            <a:fld id="{F73FEE1C-96D6-4346-98E1-0141DB404599}" type="slidenum">
              <a:rPr lang="en-US" altLang="ja-JP" smtClean="0"/>
              <a:pPr/>
              <a:t>28</a:t>
            </a:fld>
            <a:endParaRPr lang="en-US" altLang="ja-JP" dirty="0" smtClean="0"/>
          </a:p>
        </p:txBody>
      </p:sp>
      <p:sp>
        <p:nvSpPr>
          <p:cNvPr id="14339" name="Line 4"/>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14341" name="Text Box 31"/>
          <p:cNvSpPr txBox="1">
            <a:spLocks noChangeArrowheads="1"/>
          </p:cNvSpPr>
          <p:nvPr/>
        </p:nvSpPr>
        <p:spPr bwMode="auto">
          <a:xfrm>
            <a:off x="766878" y="4221088"/>
            <a:ext cx="8377122" cy="990015"/>
          </a:xfrm>
          <a:prstGeom prst="rect">
            <a:avLst/>
          </a:prstGeom>
          <a:noFill/>
          <a:ln w="9525" algn="ctr">
            <a:noFill/>
            <a:miter lim="800000"/>
            <a:headEnd/>
            <a:tailEnd/>
          </a:ln>
        </p:spPr>
        <p:txBody>
          <a:bodyPr wrap="square">
            <a:spAutoFit/>
          </a:bodyPr>
          <a:lstStyle/>
          <a:p>
            <a:pPr marL="342900" indent="-342900" algn="l">
              <a:lnSpc>
                <a:spcPts val="3500"/>
              </a:lnSpc>
              <a:spcBef>
                <a:spcPts val="0"/>
              </a:spcBef>
            </a:pPr>
            <a:r>
              <a:rPr lang="ja-JP" altLang="en-US" dirty="0" smtClean="0">
                <a:solidFill>
                  <a:schemeClr val="tx1"/>
                </a:solidFill>
              </a:rPr>
              <a:t>↓</a:t>
            </a:r>
          </a:p>
          <a:p>
            <a:pPr marL="342900" indent="-342900" algn="l">
              <a:lnSpc>
                <a:spcPts val="3500"/>
              </a:lnSpc>
              <a:spcBef>
                <a:spcPts val="0"/>
              </a:spcBef>
            </a:pPr>
            <a:r>
              <a:rPr lang="ja-JP" altLang="en-US" sz="3600" dirty="0" smtClean="0">
                <a:solidFill>
                  <a:schemeClr val="tx1"/>
                </a:solidFill>
              </a:rPr>
              <a:t>・</a:t>
            </a:r>
            <a:r>
              <a:rPr lang="ja-JP" altLang="en-US" sz="3600" dirty="0" smtClean="0">
                <a:solidFill>
                  <a:schemeClr val="tx1"/>
                </a:solidFill>
                <a:latin typeface="HGS創英角ﾎﾟｯﾌﾟ体" pitchFamily="50" charset="-128"/>
                <a:ea typeface="HGS創英角ﾎﾟｯﾌﾟ体" pitchFamily="50" charset="-128"/>
              </a:rPr>
              <a:t>実現可能な</a:t>
            </a:r>
            <a:r>
              <a:rPr lang="ja-JP" altLang="en-US" sz="3600" dirty="0" smtClean="0">
                <a:solidFill>
                  <a:srgbClr val="C00000"/>
                </a:solidFill>
                <a:latin typeface="HGS創英角ﾎﾟｯﾌﾟ体" pitchFamily="50" charset="-128"/>
                <a:ea typeface="HGS創英角ﾎﾟｯﾌﾟ体" pitchFamily="50" charset="-128"/>
              </a:rPr>
              <a:t>代案の提示</a:t>
            </a:r>
            <a:r>
              <a:rPr lang="ja-JP" altLang="en-US" sz="2800" dirty="0" smtClean="0">
                <a:solidFill>
                  <a:srgbClr val="0033CC"/>
                </a:solidFill>
                <a:latin typeface="HGP創英角ﾎﾟｯﾌﾟ体" pitchFamily="50" charset="-128"/>
                <a:ea typeface="HGP創英角ﾎﾟｯﾌﾟ体" pitchFamily="50" charset="-128"/>
              </a:rPr>
              <a:t>（専門力で多様な解）</a:t>
            </a:r>
          </a:p>
        </p:txBody>
      </p:sp>
      <p:sp>
        <p:nvSpPr>
          <p:cNvPr id="28" name="Text Box 31"/>
          <p:cNvSpPr txBox="1">
            <a:spLocks noChangeArrowheads="1"/>
          </p:cNvSpPr>
          <p:nvPr/>
        </p:nvSpPr>
        <p:spPr bwMode="auto">
          <a:xfrm>
            <a:off x="761614" y="5056993"/>
            <a:ext cx="8396034" cy="1438855"/>
          </a:xfrm>
          <a:prstGeom prst="rect">
            <a:avLst/>
          </a:prstGeom>
          <a:noFill/>
          <a:ln w="9525" algn="ctr">
            <a:noFill/>
            <a:miter lim="800000"/>
            <a:headEnd/>
            <a:tailEnd/>
          </a:ln>
        </p:spPr>
        <p:txBody>
          <a:bodyPr wrap="square">
            <a:spAutoFit/>
          </a:bodyPr>
          <a:lstStyle/>
          <a:p>
            <a:pPr marL="342900" indent="-342900" algn="l">
              <a:lnSpc>
                <a:spcPts val="3500"/>
              </a:lnSpc>
              <a:spcBef>
                <a:spcPts val="0"/>
              </a:spcBef>
            </a:pPr>
            <a:r>
              <a:rPr lang="ja-JP" altLang="en-US" dirty="0" smtClean="0">
                <a:solidFill>
                  <a:schemeClr val="tx1"/>
                </a:solidFill>
              </a:rPr>
              <a:t>↓</a:t>
            </a:r>
          </a:p>
          <a:p>
            <a:pPr marL="342900" indent="-342900" algn="l">
              <a:lnSpc>
                <a:spcPts val="3500"/>
              </a:lnSpc>
              <a:spcBef>
                <a:spcPts val="0"/>
              </a:spcBef>
            </a:pPr>
            <a:r>
              <a:rPr lang="ja-JP" altLang="en-US" sz="3600" dirty="0" smtClean="0">
                <a:solidFill>
                  <a:schemeClr val="tx1"/>
                </a:solidFill>
              </a:rPr>
              <a:t>・</a:t>
            </a:r>
            <a:r>
              <a:rPr lang="ja-JP" altLang="en-US" sz="3600" dirty="0" smtClean="0">
                <a:solidFill>
                  <a:srgbClr val="C00000"/>
                </a:solidFill>
                <a:latin typeface="HGS創英角ﾎﾟｯﾌﾟ体" pitchFamily="50" charset="-128"/>
                <a:ea typeface="HGS創英角ﾎﾟｯﾌﾟ体" pitchFamily="50" charset="-128"/>
              </a:rPr>
              <a:t>企画も</a:t>
            </a:r>
            <a:r>
              <a:rPr lang="ja-JP" altLang="en-US" sz="3600" dirty="0" smtClean="0">
                <a:solidFill>
                  <a:srgbClr val="C00000"/>
                </a:solidFill>
                <a:latin typeface="HGP創英角ﾎﾟｯﾌﾟ体" pitchFamily="50" charset="-128"/>
                <a:ea typeface="HGP創英角ﾎﾟｯﾌﾟ体" pitchFamily="50" charset="-128"/>
              </a:rPr>
              <a:t>利害調整も</a:t>
            </a:r>
            <a:r>
              <a:rPr lang="ja-JP" altLang="en-US" sz="3600" dirty="0" smtClean="0">
                <a:solidFill>
                  <a:schemeClr val="tx1"/>
                </a:solidFill>
                <a:latin typeface="HGP創英角ﾎﾟｯﾌﾟ体" pitchFamily="50" charset="-128"/>
                <a:ea typeface="HGP創英角ﾎﾟｯﾌﾟ体" pitchFamily="50" charset="-128"/>
              </a:rPr>
              <a:t>自らの手で</a:t>
            </a:r>
            <a:r>
              <a:rPr lang="ja-JP" altLang="en-US" sz="2800" dirty="0" smtClean="0">
                <a:solidFill>
                  <a:srgbClr val="0033CC"/>
                </a:solidFill>
                <a:latin typeface="HGP創英角ﾎﾟｯﾌﾟ体" pitchFamily="50" charset="-128"/>
                <a:ea typeface="HGP創英角ﾎﾟｯﾌﾟ体" pitchFamily="50" charset="-128"/>
              </a:rPr>
              <a:t>（自治）</a:t>
            </a:r>
          </a:p>
          <a:p>
            <a:pPr marL="342900" indent="-342900" algn="l">
              <a:lnSpc>
                <a:spcPts val="3500"/>
              </a:lnSpc>
              <a:spcBef>
                <a:spcPts val="0"/>
              </a:spcBef>
            </a:pPr>
            <a:endParaRPr lang="ja-JP" altLang="en-US" dirty="0">
              <a:solidFill>
                <a:srgbClr val="0033CC"/>
              </a:solidFill>
              <a:latin typeface="HGP創英角ﾎﾟｯﾌﾟ体" pitchFamily="50" charset="-128"/>
              <a:ea typeface="HGP創英角ﾎﾟｯﾌﾟ体" pitchFamily="50" charset="-128"/>
            </a:endParaRPr>
          </a:p>
        </p:txBody>
      </p:sp>
      <p:sp>
        <p:nvSpPr>
          <p:cNvPr id="29" name="Text Box 31"/>
          <p:cNvSpPr txBox="1">
            <a:spLocks noChangeArrowheads="1"/>
          </p:cNvSpPr>
          <p:nvPr/>
        </p:nvSpPr>
        <p:spPr bwMode="auto">
          <a:xfrm>
            <a:off x="767632" y="2276872"/>
            <a:ext cx="8080136" cy="1200329"/>
          </a:xfrm>
          <a:prstGeom prst="rect">
            <a:avLst/>
          </a:prstGeom>
          <a:noFill/>
          <a:ln w="9525" algn="ctr">
            <a:noFill/>
            <a:miter lim="800000"/>
            <a:headEnd/>
            <a:tailEnd/>
          </a:ln>
        </p:spPr>
        <p:txBody>
          <a:bodyPr wrap="square">
            <a:spAutoFit/>
          </a:bodyPr>
          <a:lstStyle/>
          <a:p>
            <a:pPr marL="342900" indent="-342900" algn="l">
              <a:spcBef>
                <a:spcPts val="0"/>
              </a:spcBef>
            </a:pPr>
            <a:r>
              <a:rPr lang="ja-JP" altLang="en-US" sz="3600" dirty="0" smtClean="0">
                <a:solidFill>
                  <a:schemeClr val="tx1"/>
                </a:solidFill>
              </a:rPr>
              <a:t>↓</a:t>
            </a:r>
          </a:p>
          <a:p>
            <a:pPr marL="342900" indent="-342900" algn="l">
              <a:spcBef>
                <a:spcPts val="0"/>
              </a:spcBef>
            </a:pPr>
            <a:r>
              <a:rPr lang="ja-JP" altLang="en-US" sz="3600" dirty="0" smtClean="0">
                <a:solidFill>
                  <a:schemeClr val="tx1"/>
                </a:solidFill>
              </a:rPr>
              <a:t>・</a:t>
            </a:r>
            <a:r>
              <a:rPr lang="ja-JP" altLang="en-US" sz="3600" dirty="0" smtClean="0">
                <a:solidFill>
                  <a:srgbClr val="C00000"/>
                </a:solidFill>
                <a:latin typeface="HGS創英角ﾎﾟｯﾌﾟ体" pitchFamily="50" charset="-128"/>
                <a:ea typeface="HGS創英角ﾎﾟｯﾌﾟ体" pitchFamily="50" charset="-128"/>
              </a:rPr>
              <a:t>異議</a:t>
            </a:r>
            <a:r>
              <a:rPr lang="ja-JP" altLang="en-US" sz="3600" dirty="0" smtClean="0">
                <a:solidFill>
                  <a:schemeClr val="tx1"/>
                </a:solidFill>
                <a:latin typeface="HGS創英角ﾎﾟｯﾌﾟ体" pitchFamily="50" charset="-128"/>
                <a:ea typeface="HGS創英角ﾎﾟｯﾌﾟ体" pitchFamily="50" charset="-128"/>
              </a:rPr>
              <a:t>申し立て</a:t>
            </a:r>
            <a:r>
              <a:rPr lang="ja-JP" altLang="en-US" sz="2800" dirty="0" smtClean="0">
                <a:solidFill>
                  <a:srgbClr val="0033CC"/>
                </a:solidFill>
                <a:latin typeface="HGP創英角ﾎﾟｯﾌﾟ体" pitchFamily="50" charset="-128"/>
                <a:ea typeface="HGP創英角ﾎﾟｯﾌﾟ体" pitchFamily="50" charset="-128"/>
              </a:rPr>
              <a:t>（少数派の人権擁護）</a:t>
            </a:r>
          </a:p>
        </p:txBody>
      </p:sp>
      <p:sp>
        <p:nvSpPr>
          <p:cNvPr id="10" name="正方形/長方形 9"/>
          <p:cNvSpPr/>
          <p:nvPr/>
        </p:nvSpPr>
        <p:spPr>
          <a:xfrm>
            <a:off x="765456" y="3356992"/>
            <a:ext cx="8419488" cy="990015"/>
          </a:xfrm>
          <a:prstGeom prst="rect">
            <a:avLst/>
          </a:prstGeom>
        </p:spPr>
        <p:txBody>
          <a:bodyPr wrap="square">
            <a:spAutoFit/>
          </a:bodyPr>
          <a:lstStyle/>
          <a:p>
            <a:pPr algn="l">
              <a:lnSpc>
                <a:spcPts val="3500"/>
              </a:lnSpc>
              <a:spcBef>
                <a:spcPts val="0"/>
              </a:spcBef>
            </a:pPr>
            <a:r>
              <a:rPr lang="ja-JP" altLang="en-US" dirty="0" smtClean="0">
                <a:solidFill>
                  <a:schemeClr val="tx1"/>
                </a:solidFill>
              </a:rPr>
              <a:t>↓</a:t>
            </a:r>
          </a:p>
          <a:p>
            <a:pPr algn="l">
              <a:lnSpc>
                <a:spcPts val="3500"/>
              </a:lnSpc>
              <a:spcBef>
                <a:spcPts val="0"/>
              </a:spcBef>
            </a:pPr>
            <a:r>
              <a:rPr lang="ja-JP" altLang="en-US" sz="3600" dirty="0" smtClean="0">
                <a:solidFill>
                  <a:schemeClr val="tx1"/>
                </a:solidFill>
              </a:rPr>
              <a:t>・</a:t>
            </a:r>
            <a:r>
              <a:rPr lang="en-US" altLang="ja-JP" sz="3600" dirty="0" smtClean="0">
                <a:solidFill>
                  <a:srgbClr val="C00000"/>
                </a:solidFill>
              </a:rPr>
              <a:t>｢</a:t>
            </a:r>
            <a:r>
              <a:rPr lang="ja-JP" altLang="en-US" sz="3600" dirty="0" smtClean="0">
                <a:solidFill>
                  <a:srgbClr val="C00000"/>
                </a:solidFill>
                <a:latin typeface="HGP創英角ﾎﾟｯﾌﾟ体" pitchFamily="50" charset="-128"/>
                <a:ea typeface="HGP創英角ﾎﾟｯﾌﾟ体" pitchFamily="50" charset="-128"/>
              </a:rPr>
              <a:t>当事者</a:t>
            </a:r>
            <a:r>
              <a:rPr lang="en-US" altLang="ja-JP" sz="3600" dirty="0" smtClean="0">
                <a:solidFill>
                  <a:srgbClr val="C00000"/>
                </a:solidFill>
                <a:latin typeface="HGP創英角ﾎﾟｯﾌﾟ体" pitchFamily="50" charset="-128"/>
                <a:ea typeface="HGP創英角ﾎﾟｯﾌﾟ体" pitchFamily="50" charset="-128"/>
              </a:rPr>
              <a:t>｣</a:t>
            </a:r>
            <a:r>
              <a:rPr lang="ja-JP" altLang="en-US" sz="3600" dirty="0" smtClean="0">
                <a:solidFill>
                  <a:srgbClr val="C00000"/>
                </a:solidFill>
                <a:latin typeface="HGP創英角ﾎﾟｯﾌﾟ体" pitchFamily="50" charset="-128"/>
                <a:ea typeface="HGP創英角ﾎﾟｯﾌﾟ体" pitchFamily="50" charset="-128"/>
              </a:rPr>
              <a:t>の輪</a:t>
            </a:r>
            <a:r>
              <a:rPr lang="ja-JP" altLang="en-US" sz="3600" dirty="0" smtClean="0">
                <a:solidFill>
                  <a:schemeClr val="tx1"/>
                </a:solidFill>
                <a:latin typeface="HGP創英角ﾎﾟｯﾌﾟ体" pitchFamily="50" charset="-128"/>
                <a:ea typeface="HGP創英角ﾎﾟｯﾌﾟ体" pitchFamily="50" charset="-128"/>
              </a:rPr>
              <a:t>を広げる</a:t>
            </a:r>
            <a:r>
              <a:rPr lang="ja-JP" altLang="en-US" sz="2800" dirty="0" smtClean="0">
                <a:solidFill>
                  <a:srgbClr val="0033CC"/>
                </a:solidFill>
                <a:latin typeface="HGP創英角ﾎﾟｯﾌﾟ体" pitchFamily="50" charset="-128"/>
                <a:ea typeface="HGP創英角ﾎﾟｯﾌﾟ体" pitchFamily="50" charset="-128"/>
              </a:rPr>
              <a:t>（問題の社会化）</a:t>
            </a:r>
            <a:endParaRPr lang="ja-JP" altLang="en-US" sz="2800" dirty="0">
              <a:latin typeface="HGP創英角ﾎﾟｯﾌﾟ体" pitchFamily="50" charset="-128"/>
              <a:ea typeface="HGP創英角ﾎﾟｯﾌﾟ体" pitchFamily="50" charset="-128"/>
            </a:endParaRPr>
          </a:p>
        </p:txBody>
      </p:sp>
      <p:sp>
        <p:nvSpPr>
          <p:cNvPr id="11" name="Text Box 31"/>
          <p:cNvSpPr txBox="1">
            <a:spLocks noChangeArrowheads="1"/>
          </p:cNvSpPr>
          <p:nvPr/>
        </p:nvSpPr>
        <p:spPr bwMode="auto">
          <a:xfrm>
            <a:off x="770324" y="1556792"/>
            <a:ext cx="8080136" cy="1118255"/>
          </a:xfrm>
          <a:prstGeom prst="rect">
            <a:avLst/>
          </a:prstGeom>
          <a:noFill/>
          <a:ln w="9525" algn="ctr">
            <a:noFill/>
            <a:miter lim="800000"/>
            <a:headEnd/>
            <a:tailEnd/>
          </a:ln>
        </p:spPr>
        <p:txBody>
          <a:bodyPr wrap="square">
            <a:spAutoFit/>
          </a:bodyPr>
          <a:lstStyle/>
          <a:p>
            <a:pPr marL="265113" indent="-265113" algn="l">
              <a:lnSpc>
                <a:spcPts val="4000"/>
              </a:lnSpc>
              <a:spcBef>
                <a:spcPts val="0"/>
              </a:spcBef>
            </a:pPr>
            <a:r>
              <a:rPr lang="ja-JP" altLang="en-US" sz="3600" dirty="0" smtClean="0">
                <a:solidFill>
                  <a:schemeClr val="tx1"/>
                </a:solidFill>
              </a:rPr>
              <a:t>・</a:t>
            </a:r>
            <a:r>
              <a:rPr lang="ja-JP" altLang="en-US" sz="3600" dirty="0" smtClean="0">
                <a:solidFill>
                  <a:schemeClr val="tx1"/>
                </a:solidFill>
                <a:latin typeface="HGS創英角ﾎﾟｯﾌﾟ体" pitchFamily="50" charset="-128"/>
                <a:ea typeface="HGS創英角ﾎﾟｯﾌﾟ体" pitchFamily="50" charset="-128"/>
              </a:rPr>
              <a:t>行政とは</a:t>
            </a:r>
            <a:r>
              <a:rPr lang="ja-JP" altLang="en-US" sz="3600" dirty="0" smtClean="0">
                <a:solidFill>
                  <a:srgbClr val="C00000"/>
                </a:solidFill>
                <a:latin typeface="HGS創英角ﾎﾟｯﾌﾟ体" pitchFamily="50" charset="-128"/>
                <a:ea typeface="HGS創英角ﾎﾟｯﾌﾟ体" pitchFamily="50" charset="-128"/>
              </a:rPr>
              <a:t>関わりなく活動 </a:t>
            </a:r>
            <a:r>
              <a:rPr lang="en-US" altLang="ja-JP" sz="3600" dirty="0" smtClean="0">
                <a:solidFill>
                  <a:schemeClr val="tx1"/>
                </a:solidFill>
                <a:latin typeface="HGS創英角ﾎﾟｯﾌﾟ体" pitchFamily="50" charset="-128"/>
                <a:ea typeface="HGS創英角ﾎﾟｯﾌﾟ体" pitchFamily="50" charset="-128"/>
              </a:rPr>
              <a:t>or</a:t>
            </a:r>
            <a:r>
              <a:rPr lang="ja-JP" altLang="en-US" sz="3600" dirty="0" smtClean="0">
                <a:solidFill>
                  <a:srgbClr val="C00000"/>
                </a:solidFill>
                <a:latin typeface="HGS創英角ﾎﾟｯﾌﾟ体" pitchFamily="50" charset="-128"/>
                <a:ea typeface="HGS創英角ﾎﾟｯﾌﾟ体" pitchFamily="50" charset="-128"/>
              </a:rPr>
              <a:t/>
            </a:r>
            <a:br>
              <a:rPr lang="ja-JP" altLang="en-US" sz="3600" dirty="0" smtClean="0">
                <a:solidFill>
                  <a:srgbClr val="C00000"/>
                </a:solidFill>
                <a:latin typeface="HGS創英角ﾎﾟｯﾌﾟ体" pitchFamily="50" charset="-128"/>
                <a:ea typeface="HGS創英角ﾎﾟｯﾌﾟ体" pitchFamily="50" charset="-128"/>
              </a:rPr>
            </a:br>
            <a:r>
              <a:rPr lang="ja-JP" altLang="en-US" sz="3600" dirty="0" smtClean="0">
                <a:solidFill>
                  <a:schemeClr val="tx1"/>
                </a:solidFill>
                <a:latin typeface="HGS創英角ﾎﾟｯﾌﾟ体" pitchFamily="50" charset="-128"/>
                <a:ea typeface="HGS創英角ﾎﾟｯﾌﾟ体" pitchFamily="50" charset="-128"/>
              </a:rPr>
              <a:t>行政の</a:t>
            </a:r>
            <a:r>
              <a:rPr lang="ja-JP" altLang="en-US" sz="3600" dirty="0" smtClean="0">
                <a:solidFill>
                  <a:srgbClr val="C00000"/>
                </a:solidFill>
                <a:latin typeface="HGS創英角ﾎﾟｯﾌﾟ体" pitchFamily="50" charset="-128"/>
                <a:ea typeface="HGS創英角ﾎﾟｯﾌﾟ体" pitchFamily="50" charset="-128"/>
              </a:rPr>
              <a:t>お膳立てで活動 </a:t>
            </a:r>
            <a:r>
              <a:rPr lang="ja-JP" altLang="en-US" sz="2800" dirty="0" smtClean="0">
                <a:solidFill>
                  <a:schemeClr val="tx1"/>
                </a:solidFill>
                <a:latin typeface="HGP創英角ﾎﾟｯﾌﾟ体" pitchFamily="50" charset="-128"/>
                <a:ea typeface="HGP創英角ﾎﾟｯﾌﾟ体" pitchFamily="50" charset="-128"/>
              </a:rPr>
              <a:t>だったものから</a:t>
            </a:r>
            <a:r>
              <a:rPr lang="en-US" altLang="ja-JP" sz="2800" dirty="0" smtClean="0">
                <a:solidFill>
                  <a:schemeClr val="tx1"/>
                </a:solidFill>
                <a:latin typeface="HGP創英角ﾎﾟｯﾌﾟ体" pitchFamily="50" charset="-128"/>
                <a:ea typeface="HGP創英角ﾎﾟｯﾌﾟ体" pitchFamily="50" charset="-128"/>
              </a:rPr>
              <a:t>…</a:t>
            </a:r>
            <a:r>
              <a:rPr lang="ja-JP" altLang="en-US" sz="3600" dirty="0" smtClean="0">
                <a:solidFill>
                  <a:srgbClr val="C00000"/>
                </a:solidFill>
                <a:latin typeface="HGS創英角ﾎﾟｯﾌﾟ体" pitchFamily="50" charset="-128"/>
                <a:ea typeface="HGS創英角ﾎﾟｯﾌﾟ体" pitchFamily="50" charset="-128"/>
              </a:rPr>
              <a:t>　</a:t>
            </a:r>
            <a:endParaRPr lang="ja-JP" altLang="en-US" sz="3600" dirty="0" smtClean="0">
              <a:solidFill>
                <a:srgbClr val="0033CC"/>
              </a:solidFill>
            </a:endParaRPr>
          </a:p>
        </p:txBody>
      </p:sp>
      <p:sp>
        <p:nvSpPr>
          <p:cNvPr id="12" name="円弧 11"/>
          <p:cNvSpPr>
            <a:spLocks noChangeAspect="1"/>
          </p:cNvSpPr>
          <p:nvPr/>
        </p:nvSpPr>
        <p:spPr bwMode="auto">
          <a:xfrm rot="13560000">
            <a:off x="557107" y="1803910"/>
            <a:ext cx="2500859" cy="2546923"/>
          </a:xfrm>
          <a:prstGeom prst="arc">
            <a:avLst/>
          </a:prstGeom>
          <a:noFill/>
          <a:ln w="12700" cap="flat" cmpd="sng" algn="ctr">
            <a:solidFill>
              <a:schemeClr val="tx1"/>
            </a:solidFill>
            <a:prstDash val="solid"/>
            <a:round/>
            <a:headEnd type="stealth" w="lg" len="lg"/>
            <a:tailEnd type="none" w="lg" len="lg"/>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1" lang="ja-JP" altLang="en-US" sz="3200" b="0" i="0" u="none" strike="noStrike" cap="none" normalizeH="0" baseline="0" smtClean="0">
              <a:ln>
                <a:noFill/>
              </a:ln>
              <a:solidFill>
                <a:srgbClr val="FF0000"/>
              </a:solidFill>
              <a:effectLst/>
              <a:latin typeface="Arial" charset="0"/>
              <a:ea typeface="ＭＳ Ｐゴシック" charset="-128"/>
            </a:endParaRPr>
          </a:p>
        </p:txBody>
      </p:sp>
      <p:sp>
        <p:nvSpPr>
          <p:cNvPr id="13" name="円弧 12"/>
          <p:cNvSpPr>
            <a:spLocks noChangeAspect="1"/>
          </p:cNvSpPr>
          <p:nvPr/>
        </p:nvSpPr>
        <p:spPr bwMode="auto">
          <a:xfrm rot="13560000">
            <a:off x="347194" y="1452435"/>
            <a:ext cx="3949719" cy="4022471"/>
          </a:xfrm>
          <a:prstGeom prst="arc">
            <a:avLst/>
          </a:prstGeom>
          <a:noFill/>
          <a:ln w="12700" cap="flat" cmpd="sng" algn="ctr">
            <a:solidFill>
              <a:schemeClr val="tx1"/>
            </a:solidFill>
            <a:prstDash val="solid"/>
            <a:round/>
            <a:headEnd type="stealth" w="lg" len="lg"/>
            <a:tailEnd type="none" w="lg" len="lg"/>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1" lang="ja-JP" altLang="en-US" sz="3200" b="0" i="0" u="none" strike="noStrike" cap="none" normalizeH="0" baseline="0" smtClean="0">
              <a:ln>
                <a:noFill/>
              </a:ln>
              <a:solidFill>
                <a:srgbClr val="FF0000"/>
              </a:solidFill>
              <a:effectLst/>
              <a:latin typeface="Arial" charset="0"/>
              <a:ea typeface="ＭＳ Ｐゴシック" charset="-128"/>
            </a:endParaRPr>
          </a:p>
        </p:txBody>
      </p:sp>
      <p:sp>
        <p:nvSpPr>
          <p:cNvPr id="15" name="円弧 14"/>
          <p:cNvSpPr>
            <a:spLocks noChangeAspect="1"/>
          </p:cNvSpPr>
          <p:nvPr/>
        </p:nvSpPr>
        <p:spPr bwMode="auto">
          <a:xfrm rot="13560000">
            <a:off x="597729" y="2904381"/>
            <a:ext cx="2165745" cy="2205636"/>
          </a:xfrm>
          <a:prstGeom prst="arc">
            <a:avLst/>
          </a:prstGeom>
          <a:noFill/>
          <a:ln w="12700" cap="flat" cmpd="sng" algn="ctr">
            <a:solidFill>
              <a:schemeClr val="tx1"/>
            </a:solidFill>
            <a:prstDash val="solid"/>
            <a:round/>
            <a:headEnd type="stealth" w="lg" len="lg"/>
            <a:tailEnd type="none" w="lg" len="lg"/>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1" lang="ja-JP" altLang="en-US" sz="3200" b="0" i="0" u="none" strike="noStrike" cap="none" normalizeH="0" baseline="0" smtClean="0">
              <a:ln>
                <a:noFill/>
              </a:ln>
              <a:solidFill>
                <a:srgbClr val="FF0000"/>
              </a:solidFill>
              <a:effectLst/>
              <a:latin typeface="Arial" charset="0"/>
              <a:ea typeface="ＭＳ Ｐゴシック" charset="-128"/>
            </a:endParaRPr>
          </a:p>
        </p:txBody>
      </p:sp>
      <p:sp>
        <p:nvSpPr>
          <p:cNvPr id="14" name="正方形/長方形 27"/>
          <p:cNvSpPr>
            <a:spLocks noChangeArrowheads="1"/>
          </p:cNvSpPr>
          <p:nvPr/>
        </p:nvSpPr>
        <p:spPr bwMode="auto">
          <a:xfrm>
            <a:off x="391613" y="548680"/>
            <a:ext cx="8366375" cy="923330"/>
          </a:xfrm>
          <a:prstGeom prst="rect">
            <a:avLst/>
          </a:prstGeom>
          <a:noFill/>
          <a:ln w="9525">
            <a:noFill/>
            <a:miter lim="800000"/>
            <a:headEnd/>
            <a:tailEnd/>
          </a:ln>
        </p:spPr>
        <p:txBody>
          <a:bodyPr wrap="square">
            <a:spAutoFit/>
          </a:bodyPr>
          <a:lstStyle/>
          <a:p>
            <a:pPr algn="l">
              <a:lnSpc>
                <a:spcPct val="150000"/>
              </a:lnSpc>
              <a:spcBef>
                <a:spcPct val="0"/>
              </a:spcBef>
            </a:pPr>
            <a:r>
              <a:rPr lang="ja-JP" altLang="en-US" sz="3600" dirty="0" smtClean="0">
                <a:solidFill>
                  <a:srgbClr val="006600"/>
                </a:solidFill>
                <a:latin typeface="HGP創英角ﾎﾟｯﾌﾟ体" pitchFamily="50" charset="-128"/>
                <a:ea typeface="HGP創英角ﾎﾟｯﾌﾟ体" pitchFamily="50" charset="-128"/>
              </a:rPr>
              <a:t>（５）ボランティア、市民活動の立場は</a:t>
            </a:r>
            <a:r>
              <a:rPr lang="en-US" altLang="ja-JP" sz="3600" dirty="0" smtClean="0">
                <a:solidFill>
                  <a:srgbClr val="006600"/>
                </a:solidFill>
                <a:latin typeface="HGP創英角ﾎﾟｯﾌﾟ体" pitchFamily="50" charset="-128"/>
                <a:ea typeface="HGP創英角ﾎﾟｯﾌﾟ体" pitchFamily="50" charset="-128"/>
              </a:rPr>
              <a:t>…</a:t>
            </a:r>
            <a:endParaRPr lang="ja-JP" altLang="ja-JP" sz="3600" dirty="0">
              <a:solidFill>
                <a:srgbClr val="006600"/>
              </a:solidFill>
              <a:latin typeface="HGP創英角ﾎﾟｯﾌﾟ体" pitchFamily="50" charset="-128"/>
              <a:ea typeface="HGP創英角ﾎﾟｯﾌﾟ体" pitchFamily="50" charset="-128"/>
            </a:endParaRPr>
          </a:p>
        </p:txBody>
      </p:sp>
      <p:pic>
        <p:nvPicPr>
          <p:cNvPr id="17"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18"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341">
                                            <p:txEl>
                                              <p:pRg st="0" end="0"/>
                                            </p:txEl>
                                          </p:spTgt>
                                        </p:tgtEl>
                                        <p:attrNameLst>
                                          <p:attrName>style.visibility</p:attrName>
                                        </p:attrNameLst>
                                      </p:cBhvr>
                                      <p:to>
                                        <p:strVal val="visible"/>
                                      </p:to>
                                    </p:set>
                                    <p:anim calcmode="lin" valueType="num">
                                      <p:cBhvr additive="base">
                                        <p:cTn id="27" dur="500" fill="hold"/>
                                        <p:tgtEl>
                                          <p:spTgt spid="14341">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341">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341">
                                            <p:txEl>
                                              <p:pRg st="1" end="1"/>
                                            </p:txEl>
                                          </p:spTgt>
                                        </p:tgtEl>
                                        <p:attrNameLst>
                                          <p:attrName>style.visibility</p:attrName>
                                        </p:attrNameLst>
                                      </p:cBhvr>
                                      <p:to>
                                        <p:strVal val="visible"/>
                                      </p:to>
                                    </p:set>
                                    <p:anim calcmode="lin" valueType="num">
                                      <p:cBhvr additive="base">
                                        <p:cTn id="31" dur="500" fill="hold"/>
                                        <p:tgtEl>
                                          <p:spTgt spid="14341">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41">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8">
                                            <p:txEl>
                                              <p:pRg st="0" end="0"/>
                                            </p:txEl>
                                          </p:spTgt>
                                        </p:tgtEl>
                                        <p:attrNameLst>
                                          <p:attrName>style.visibility</p:attrName>
                                        </p:attrNameLst>
                                      </p:cBhvr>
                                      <p:to>
                                        <p:strVal val="visible"/>
                                      </p:to>
                                    </p:set>
                                    <p:anim calcmode="lin" valueType="num">
                                      <p:cBhvr additive="base">
                                        <p:cTn id="45"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8">
                                            <p:txEl>
                                              <p:pRg st="1" end="1"/>
                                            </p:txEl>
                                          </p:spTgt>
                                        </p:tgtEl>
                                        <p:attrNameLst>
                                          <p:attrName>style.visibility</p:attrName>
                                        </p:attrNameLst>
                                      </p:cBhvr>
                                      <p:to>
                                        <p:strVal val="visible"/>
                                      </p:to>
                                    </p:set>
                                    <p:anim calcmode="lin" valueType="num">
                                      <p:cBhvr additive="base">
                                        <p:cTn id="49"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2" grpId="0" animBg="1"/>
      <p:bldP spid="13"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4"/>
          <p:cNvSpPr>
            <a:spLocks noGrp="1"/>
          </p:cNvSpPr>
          <p:nvPr>
            <p:ph type="sldNum" sz="quarter" idx="11"/>
          </p:nvPr>
        </p:nvSpPr>
        <p:spPr>
          <a:xfrm>
            <a:off x="6733961" y="6301565"/>
            <a:ext cx="2133600" cy="457200"/>
          </a:xfrm>
          <a:noFill/>
        </p:spPr>
        <p:txBody>
          <a:bodyPr/>
          <a:lstStyle/>
          <a:p>
            <a:fld id="{DF6BE792-CD83-4B5D-8905-8E61E5E9347F}" type="slidenum">
              <a:rPr lang="en-US" altLang="ja-JP" smtClean="0"/>
              <a:pPr/>
              <a:t>29</a:t>
            </a:fld>
            <a:endParaRPr lang="en-US" altLang="ja-JP" dirty="0" smtClean="0"/>
          </a:p>
        </p:txBody>
      </p:sp>
      <p:sp>
        <p:nvSpPr>
          <p:cNvPr id="23556" name="Rectangle 3"/>
          <p:cNvSpPr>
            <a:spLocks noGrp="1" noChangeArrowheads="1"/>
          </p:cNvSpPr>
          <p:nvPr>
            <p:ph type="body" idx="1"/>
          </p:nvPr>
        </p:nvSpPr>
        <p:spPr>
          <a:xfrm>
            <a:off x="395536" y="2084734"/>
            <a:ext cx="8625656" cy="528564"/>
          </a:xfrm>
        </p:spPr>
        <p:txBody>
          <a:bodyPr/>
          <a:lstStyle/>
          <a:p>
            <a:pPr eaLnBrk="1" hangingPunct="1">
              <a:lnSpc>
                <a:spcPct val="90000"/>
              </a:lnSpc>
              <a:spcBef>
                <a:spcPct val="0"/>
              </a:spcBef>
              <a:spcAft>
                <a:spcPts val="600"/>
              </a:spcAft>
              <a:buFont typeface="Wingdings" pitchFamily="2" charset="2"/>
              <a:buNone/>
            </a:pPr>
            <a:r>
              <a:rPr lang="ja-JP" altLang="en-US" sz="2400" dirty="0" smtClean="0">
                <a:latin typeface="HGP創英角ﾎﾟｯﾌﾟ体" pitchFamily="50" charset="-128"/>
                <a:ea typeface="HGP創英角ﾎﾟｯﾌﾟ体" pitchFamily="50" charset="-128"/>
              </a:rPr>
              <a:t>　　・</a:t>
            </a:r>
            <a:r>
              <a:rPr lang="en-US" altLang="ja-JP" sz="2400" dirty="0" smtClean="0">
                <a:latin typeface="HGP創英角ﾎﾟｯﾌﾟ体" pitchFamily="50" charset="-128"/>
                <a:ea typeface="HGP創英角ﾎﾟｯﾌﾟ体" pitchFamily="50" charset="-128"/>
              </a:rPr>
              <a:t>2009</a:t>
            </a:r>
            <a:r>
              <a:rPr lang="ja-JP" altLang="en-US" sz="2400" dirty="0" smtClean="0">
                <a:latin typeface="HGP創英角ﾎﾟｯﾌﾟ体" pitchFamily="50" charset="-128"/>
                <a:ea typeface="HGP創英角ﾎﾟｯﾌﾟ体" pitchFamily="50" charset="-128"/>
              </a:rPr>
              <a:t>年３月　</a:t>
            </a:r>
            <a:r>
              <a:rPr lang="ja-JP" altLang="en-US" sz="2400" dirty="0" smtClean="0">
                <a:solidFill>
                  <a:srgbClr val="C00000"/>
                </a:solidFill>
                <a:latin typeface="HGP創英角ﾎﾟｯﾌﾟ体" pitchFamily="50" charset="-128"/>
                <a:ea typeface="HGP創英角ﾎﾟｯﾌﾟ体" pitchFamily="50" charset="-128"/>
              </a:rPr>
              <a:t>社会的責任に関する</a:t>
            </a:r>
            <a:r>
              <a:rPr lang="ja-JP" altLang="en-US" sz="2400" u="sng" dirty="0" smtClean="0">
                <a:solidFill>
                  <a:srgbClr val="C00000"/>
                </a:solidFill>
                <a:latin typeface="HGP創英角ﾎﾟｯﾌﾟ体" pitchFamily="50" charset="-128"/>
                <a:ea typeface="HGP創英角ﾎﾟｯﾌﾟ体" pitchFamily="50" charset="-128"/>
              </a:rPr>
              <a:t>円卓会議</a:t>
            </a:r>
            <a:r>
              <a:rPr lang="ja-JP" altLang="en-US" sz="2400" dirty="0" smtClean="0">
                <a:latin typeface="HGP創英角ﾎﾟｯﾌﾟ体" pitchFamily="50" charset="-128"/>
                <a:ea typeface="HGP創英角ﾎﾟｯﾌﾟ体" pitchFamily="50" charset="-128"/>
              </a:rPr>
              <a:t>、発足</a:t>
            </a:r>
          </a:p>
          <a:p>
            <a:pPr eaLnBrk="1" hangingPunct="1">
              <a:lnSpc>
                <a:spcPct val="90000"/>
              </a:lnSpc>
              <a:spcBef>
                <a:spcPct val="0"/>
              </a:spcBef>
              <a:buFont typeface="Wingdings" pitchFamily="2" charset="2"/>
              <a:buNone/>
            </a:pPr>
            <a:endParaRPr lang="ja-JP" altLang="en-US" dirty="0" smtClean="0">
              <a:latin typeface="HGP創英角ﾎﾟｯﾌﾟ体" pitchFamily="50" charset="-128"/>
              <a:ea typeface="HGP創英角ﾎﾟｯﾌﾟ体" pitchFamily="50" charset="-128"/>
            </a:endParaRPr>
          </a:p>
        </p:txBody>
      </p:sp>
      <p:sp>
        <p:nvSpPr>
          <p:cNvPr id="23557" name="Line 4"/>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pic>
        <p:nvPicPr>
          <p:cNvPr id="135169" name="Picture 1" descr="C:\Users\HAYASE\Pictures\ＳＲ円卓会議・概念図.gif"/>
          <p:cNvPicPr>
            <a:picLocks noChangeArrowheads="1"/>
          </p:cNvPicPr>
          <p:nvPr/>
        </p:nvPicPr>
        <p:blipFill>
          <a:blip r:embed="rId3" cstate="print"/>
          <a:srcRect/>
          <a:stretch>
            <a:fillRect/>
          </a:stretch>
        </p:blipFill>
        <p:spPr bwMode="auto">
          <a:xfrm>
            <a:off x="832712" y="2529999"/>
            <a:ext cx="7470648" cy="3428143"/>
          </a:xfrm>
          <a:prstGeom prst="rect">
            <a:avLst/>
          </a:prstGeom>
          <a:noFill/>
        </p:spPr>
      </p:pic>
      <p:sp>
        <p:nvSpPr>
          <p:cNvPr id="7" name="Rectangle 2"/>
          <p:cNvSpPr txBox="1">
            <a:spLocks noChangeArrowheads="1"/>
          </p:cNvSpPr>
          <p:nvPr/>
        </p:nvSpPr>
        <p:spPr bwMode="auto">
          <a:xfrm>
            <a:off x="1331640" y="3212976"/>
            <a:ext cx="8567738" cy="1152127"/>
          </a:xfrm>
          <a:prstGeom prst="rect">
            <a:avLst/>
          </a:prstGeom>
          <a:noFill/>
          <a:ln w="9525">
            <a:noFill/>
            <a:miter lim="800000"/>
            <a:headEnd/>
            <a:tailEnd/>
          </a:ln>
        </p:spPr>
        <p:txBody>
          <a:bodyPr anchor="ctr"/>
          <a:lstStyle/>
          <a:p>
            <a:pPr algn="l">
              <a:lnSpc>
                <a:spcPct val="105000"/>
              </a:lnSpc>
              <a:spcBef>
                <a:spcPct val="15000"/>
              </a:spcBef>
              <a:buClrTx/>
              <a:buSzTx/>
              <a:buFontTx/>
              <a:buNone/>
              <a:defRPr/>
            </a:pPr>
            <a:endParaRPr lang="ja-JP" altLang="en-US" sz="2800" kern="0" dirty="0">
              <a:solidFill>
                <a:srgbClr val="0033CC"/>
              </a:solidFill>
              <a:latin typeface="HGP創英角ﾎﾟｯﾌﾟ体" pitchFamily="50" charset="-128"/>
              <a:ea typeface="HGP創英角ﾎﾟｯﾌﾟ体" pitchFamily="50" charset="-128"/>
              <a:cs typeface="+mj-cs"/>
            </a:endParaRPr>
          </a:p>
        </p:txBody>
      </p:sp>
      <p:sp>
        <p:nvSpPr>
          <p:cNvPr id="10" name="Rectangle 3"/>
          <p:cNvSpPr txBox="1">
            <a:spLocks noChangeArrowheads="1"/>
          </p:cNvSpPr>
          <p:nvPr/>
        </p:nvSpPr>
        <p:spPr bwMode="auto">
          <a:xfrm>
            <a:off x="395536" y="740196"/>
            <a:ext cx="8625656" cy="1104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0"/>
              </a:spcBef>
              <a:spcAft>
                <a:spcPts val="600"/>
              </a:spcAft>
              <a:buClr>
                <a:schemeClr val="bg2"/>
              </a:buClr>
              <a:buSzPct val="75000"/>
              <a:buFont typeface="Wingdings" pitchFamily="2" charset="2"/>
              <a:buNone/>
              <a:tabLst/>
              <a:defRPr/>
            </a:pPr>
            <a:r>
              <a:rPr kumimoji="1" lang="ja-JP" altLang="en-US" sz="3600" b="0" i="0" u="none" strike="noStrike" kern="0" cap="none" spc="0" normalizeH="0" baseline="0" noProof="0" dirty="0" smtClean="0">
                <a:ln>
                  <a:noFill/>
                </a:ln>
                <a:solidFill>
                  <a:srgbClr val="006600"/>
                </a:solidFill>
                <a:effectLst/>
                <a:uLnTx/>
                <a:uFillTx/>
                <a:latin typeface="HGP創英角ﾎﾟｯﾌﾟ体" pitchFamily="50" charset="-128"/>
                <a:ea typeface="HGP創英角ﾎﾟｯﾌﾟ体" pitchFamily="50" charset="-128"/>
                <a:cs typeface="+mn-cs"/>
              </a:rPr>
              <a:t>（６）対話と協働で主体的に社会改革</a:t>
            </a:r>
          </a:p>
          <a:p>
            <a:pPr marL="342900" marR="0" lvl="0" indent="-342900" algn="l" defTabSz="914400" rtl="0" eaLnBrk="1" fontAlgn="base" latinLnBrk="0" hangingPunct="1">
              <a:lnSpc>
                <a:spcPct val="90000"/>
              </a:lnSpc>
              <a:spcBef>
                <a:spcPct val="0"/>
              </a:spcBef>
              <a:spcAft>
                <a:spcPts val="1200"/>
              </a:spcAft>
              <a:buClr>
                <a:schemeClr val="bg2"/>
              </a:buClr>
              <a:buSzPct val="75000"/>
              <a:buFont typeface="Wingdings" pitchFamily="2" charset="2"/>
              <a:buNone/>
              <a:tabLst/>
              <a:defRPr/>
            </a:pPr>
            <a:r>
              <a:rPr kumimoji="1" lang="ja-JP" altLang="en-US" sz="2800" b="0" i="0" u="none" strike="noStrike" kern="0" cap="none" spc="0" normalizeH="0" baseline="0" noProof="0" dirty="0" smtClean="0">
                <a:ln>
                  <a:noFill/>
                </a:ln>
                <a:solidFill>
                  <a:srgbClr val="006600"/>
                </a:solidFill>
                <a:effectLst/>
                <a:uLnTx/>
                <a:uFillTx/>
                <a:latin typeface="HGP創英角ﾎﾟｯﾌﾟ体" pitchFamily="50" charset="-128"/>
                <a:ea typeface="HGP創英角ﾎﾟｯﾌﾟ体" pitchFamily="50" charset="-128"/>
                <a:cs typeface="+mn-cs"/>
              </a:rPr>
              <a:t>　　</a:t>
            </a:r>
            <a:r>
              <a:rPr kumimoji="1" lang="ja-JP" altLang="en-US" sz="2800" b="0" i="0" u="none" strike="noStrike" kern="0" cap="none" spc="0" normalizeH="0" baseline="0" noProof="0" dirty="0" smtClean="0">
                <a:ln>
                  <a:noFill/>
                </a:ln>
                <a:solidFill>
                  <a:srgbClr val="0033CC"/>
                </a:solidFill>
                <a:effectLst/>
                <a:uLnTx/>
                <a:uFillTx/>
                <a:latin typeface="HGP創英角ﾎﾟｯﾌﾟ体" pitchFamily="50" charset="-128"/>
                <a:ea typeface="HGP創英角ﾎﾟｯﾌﾟ体" pitchFamily="50" charset="-128"/>
                <a:cs typeface="+mn-cs"/>
              </a:rPr>
              <a:t>～ </a:t>
            </a:r>
            <a:r>
              <a:rPr kumimoji="1" lang="en-US" altLang="ja-JP" sz="2800" b="0" i="0" u="none" strike="noStrike" kern="0" cap="none" spc="0" normalizeH="0" baseline="0" noProof="0" dirty="0" smtClean="0">
                <a:ln>
                  <a:noFill/>
                </a:ln>
                <a:solidFill>
                  <a:srgbClr val="0033CC"/>
                </a:solidFill>
                <a:effectLst/>
                <a:uLnTx/>
                <a:uFillTx/>
                <a:latin typeface="HGP創英角ﾎﾟｯﾌﾟ体" pitchFamily="50" charset="-128"/>
                <a:ea typeface="HGP創英角ﾎﾟｯﾌﾟ体" pitchFamily="50" charset="-128"/>
                <a:cs typeface="+mn-cs"/>
              </a:rPr>
              <a:t>｢</a:t>
            </a:r>
            <a:r>
              <a:rPr kumimoji="1" lang="ja-JP" altLang="en-US" sz="2800" b="0" i="0" u="none" strike="noStrike" kern="0" cap="none" spc="0" normalizeH="0" baseline="0" noProof="0" dirty="0" smtClean="0">
                <a:ln>
                  <a:noFill/>
                </a:ln>
                <a:solidFill>
                  <a:srgbClr val="0033CC"/>
                </a:solidFill>
                <a:effectLst/>
                <a:uLnTx/>
                <a:uFillTx/>
                <a:latin typeface="HGP創英角ﾎﾟｯﾌﾟ体" pitchFamily="50" charset="-128"/>
                <a:ea typeface="HGP創英角ﾎﾟｯﾌﾟ体" pitchFamily="50" charset="-128"/>
                <a:cs typeface="+mn-cs"/>
              </a:rPr>
              <a:t>マルチ</a:t>
            </a:r>
            <a:r>
              <a:rPr kumimoji="1" lang="ja-JP" altLang="en-US" sz="2800" b="0" i="0" u="heavy" strike="noStrike" kern="0" cap="none" spc="0" normalizeH="0" noProof="0" dirty="0" smtClean="0">
                <a:ln>
                  <a:noFill/>
                </a:ln>
                <a:solidFill>
                  <a:srgbClr val="0033CC"/>
                </a:solidFill>
                <a:effectLst/>
                <a:uLnTx/>
                <a:uFill>
                  <a:solidFill>
                    <a:srgbClr val="FF0000"/>
                  </a:solidFill>
                </a:uFill>
                <a:latin typeface="HGP創英角ﾎﾟｯﾌﾟ体" pitchFamily="50" charset="-128"/>
                <a:ea typeface="HGP創英角ﾎﾟｯﾌﾟ体" pitchFamily="50" charset="-128"/>
                <a:cs typeface="+mn-cs"/>
              </a:rPr>
              <a:t>ステークホルダー</a:t>
            </a:r>
            <a:r>
              <a:rPr kumimoji="1" lang="ja-JP" altLang="en-US" sz="2800" b="0" i="0" u="none" strike="noStrike" kern="0" cap="none" spc="0" normalizeH="0" baseline="0" noProof="0" dirty="0" smtClean="0">
                <a:ln>
                  <a:noFill/>
                </a:ln>
                <a:solidFill>
                  <a:srgbClr val="0033CC"/>
                </a:solidFill>
                <a:effectLst/>
                <a:uLnTx/>
                <a:uFillTx/>
                <a:latin typeface="HGP創英角ﾎﾟｯﾌﾟ体" pitchFamily="50" charset="-128"/>
                <a:ea typeface="HGP創英角ﾎﾟｯﾌﾟ体" pitchFamily="50" charset="-128"/>
                <a:cs typeface="+mn-cs"/>
              </a:rPr>
              <a:t>・プロセス」で課題解決</a:t>
            </a:r>
            <a:endParaRPr kumimoji="1" lang="ja-JP" altLang="en-US" sz="2400" b="0" i="0" u="none" strike="noStrike" kern="0" cap="none" spc="0" normalizeH="0" baseline="0" noProof="0" dirty="0" smtClean="0">
              <a:ln>
                <a:noFill/>
              </a:ln>
              <a:solidFill>
                <a:schemeClr val="tx1"/>
              </a:solidFill>
              <a:effectLst/>
              <a:uLnTx/>
              <a:uFillTx/>
              <a:latin typeface="HGP創英角ﾎﾟｯﾌﾟ体" pitchFamily="50" charset="-128"/>
              <a:ea typeface="HGP創英角ﾎﾟｯﾌﾟ体" pitchFamily="50" charset="-128"/>
              <a:cs typeface="+mn-cs"/>
            </a:endParaRPr>
          </a:p>
          <a:p>
            <a:pPr marL="342900" marR="0" lvl="0" indent="-342900" algn="l" defTabSz="914400" rtl="0" eaLnBrk="1" fontAlgn="base" latinLnBrk="0" hangingPunct="1">
              <a:lnSpc>
                <a:spcPct val="90000"/>
              </a:lnSpc>
              <a:spcBef>
                <a:spcPct val="0"/>
              </a:spcBef>
              <a:spcAft>
                <a:spcPct val="0"/>
              </a:spcAft>
              <a:buClr>
                <a:schemeClr val="bg2"/>
              </a:buClr>
              <a:buSzPct val="75000"/>
              <a:buFont typeface="Wingdings" pitchFamily="2" charset="2"/>
              <a:buNone/>
              <a:tabLst/>
              <a:defRPr/>
            </a:pPr>
            <a:endParaRPr kumimoji="1" lang="ja-JP" altLang="en-US" sz="3200" b="0" i="0" u="none" strike="noStrike" kern="0" cap="none" spc="0" normalizeH="0" baseline="0" noProof="0" dirty="0" smtClean="0">
              <a:ln>
                <a:noFill/>
              </a:ln>
              <a:solidFill>
                <a:schemeClr val="tx1"/>
              </a:solidFill>
              <a:effectLst/>
              <a:uLnTx/>
              <a:uFillTx/>
              <a:latin typeface="HGP創英角ﾎﾟｯﾌﾟ体" pitchFamily="50" charset="-128"/>
              <a:ea typeface="HGP創英角ﾎﾟｯﾌﾟ体" pitchFamily="50" charset="-128"/>
              <a:cs typeface="+mn-cs"/>
            </a:endParaRPr>
          </a:p>
        </p:txBody>
      </p:sp>
      <p:sp>
        <p:nvSpPr>
          <p:cNvPr id="9" name="テキスト ボックス 8"/>
          <p:cNvSpPr txBox="1"/>
          <p:nvPr/>
        </p:nvSpPr>
        <p:spPr>
          <a:xfrm>
            <a:off x="2100486" y="1663304"/>
            <a:ext cx="3456395" cy="461665"/>
          </a:xfrm>
          <a:prstGeom prst="rect">
            <a:avLst/>
          </a:prstGeom>
          <a:noFill/>
        </p:spPr>
        <p:txBody>
          <a:bodyPr wrap="none" rtlCol="0">
            <a:spAutoFit/>
          </a:bodyPr>
          <a:lstStyle/>
          <a:p>
            <a:r>
              <a:rPr kumimoji="1" lang="ja-JP" altLang="en-US" sz="2400" dirty="0" smtClean="0">
                <a:latin typeface="HGP創英角ｺﾞｼｯｸUB" pitchFamily="50" charset="-128"/>
                <a:ea typeface="HGP創英角ｺﾞｼｯｸUB" pitchFamily="50" charset="-128"/>
              </a:rPr>
              <a:t>利害関係者</a:t>
            </a:r>
            <a:r>
              <a:rPr kumimoji="1" lang="en-US" altLang="ja-JP" sz="2400" dirty="0" smtClean="0">
                <a:latin typeface="HGP創英角ｺﾞｼｯｸUB" pitchFamily="50" charset="-128"/>
                <a:ea typeface="HGP創英角ｺﾞｼｯｸUB" pitchFamily="50" charset="-128"/>
              </a:rPr>
              <a:t>/</a:t>
            </a:r>
            <a:r>
              <a:rPr kumimoji="1" lang="ja-JP" altLang="en-US" sz="2400" dirty="0" smtClean="0">
                <a:latin typeface="HGP創英角ｺﾞｼｯｸUB" pitchFamily="50" charset="-128"/>
                <a:ea typeface="HGP創英角ｺﾞｼｯｸUB" pitchFamily="50" charset="-128"/>
              </a:rPr>
              <a:t>利害共有者</a:t>
            </a:r>
            <a:endParaRPr kumimoji="1" lang="ja-JP" altLang="en-US" sz="2400" dirty="0">
              <a:latin typeface="HGP創英角ｺﾞｼｯｸUB" pitchFamily="50" charset="-128"/>
              <a:ea typeface="HGP創英角ｺﾞｼｯｸUB" pitchFamily="50" charset="-128"/>
            </a:endParaRPr>
          </a:p>
        </p:txBody>
      </p:sp>
      <p:pic>
        <p:nvPicPr>
          <p:cNvPr id="12" name="Picture 2" descr="特定非営利活動法人 日本NPOセンター">
            <a:hlinkClick r:id="rId4"/>
          </p:cNvPr>
          <p:cNvPicPr>
            <a:picLocks noChangeAspect="1" noChangeArrowheads="1"/>
          </p:cNvPicPr>
          <p:nvPr/>
        </p:nvPicPr>
        <p:blipFill>
          <a:blip r:embed="rId5" cstate="print"/>
          <a:srcRect/>
          <a:stretch>
            <a:fillRect/>
          </a:stretch>
        </p:blipFill>
        <p:spPr bwMode="auto">
          <a:xfrm>
            <a:off x="3962396" y="6227374"/>
            <a:ext cx="2038350" cy="476251"/>
          </a:xfrm>
          <a:prstGeom prst="rect">
            <a:avLst/>
          </a:prstGeom>
          <a:noFill/>
        </p:spPr>
      </p:pic>
      <p:pic>
        <p:nvPicPr>
          <p:cNvPr id="13" name="Picture 3" descr="ovaclogo"/>
          <p:cNvPicPr>
            <a:picLocks noChangeAspect="1" noChangeArrowheads="1"/>
          </p:cNvPicPr>
          <p:nvPr/>
        </p:nvPicPr>
        <p:blipFill>
          <a:blip r:embed="rId6" cstate="print"/>
          <a:srcRect/>
          <a:stretch>
            <a:fillRect/>
          </a:stretch>
        </p:blipFill>
        <p:spPr bwMode="auto">
          <a:xfrm>
            <a:off x="6289700" y="6180138"/>
            <a:ext cx="1854200" cy="557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 4"/>
          <p:cNvSpPr>
            <a:spLocks noGrp="1"/>
          </p:cNvSpPr>
          <p:nvPr>
            <p:ph type="sldNum" sz="quarter" idx="11"/>
          </p:nvPr>
        </p:nvSpPr>
        <p:spPr>
          <a:xfrm>
            <a:off x="6733961" y="6301565"/>
            <a:ext cx="2133600" cy="457200"/>
          </a:xfrm>
          <a:noFill/>
        </p:spPr>
        <p:txBody>
          <a:bodyPr/>
          <a:lstStyle/>
          <a:p>
            <a:fld id="{87268B29-0D86-4C24-9840-4ABA0ADCED96}" type="slidenum">
              <a:rPr lang="en-US" altLang="ja-JP" smtClean="0"/>
              <a:pPr/>
              <a:t>3</a:t>
            </a:fld>
            <a:endParaRPr lang="en-US" altLang="ja-JP" dirty="0" smtClean="0"/>
          </a:p>
        </p:txBody>
      </p:sp>
      <p:sp>
        <p:nvSpPr>
          <p:cNvPr id="8197" name="Line 4"/>
          <p:cNvSpPr>
            <a:spLocks noChangeShapeType="1"/>
          </p:cNvSpPr>
          <p:nvPr/>
        </p:nvSpPr>
        <p:spPr bwMode="auto">
          <a:xfrm>
            <a:off x="0" y="6067425"/>
            <a:ext cx="9144000" cy="0"/>
          </a:xfrm>
          <a:prstGeom prst="line">
            <a:avLst/>
          </a:prstGeom>
          <a:noFill/>
          <a:ln w="53975">
            <a:solidFill>
              <a:srgbClr val="0000FF"/>
            </a:solidFill>
            <a:round/>
            <a:headEnd/>
            <a:tailEnd/>
          </a:ln>
        </p:spPr>
        <p:txBody>
          <a:bodyPr/>
          <a:lstStyle/>
          <a:p>
            <a:endParaRPr lang="ja-JP" altLang="en-US"/>
          </a:p>
        </p:txBody>
      </p:sp>
      <p:sp>
        <p:nvSpPr>
          <p:cNvPr id="6" name="Rectangle 5"/>
          <p:cNvSpPr>
            <a:spLocks noChangeArrowheads="1"/>
          </p:cNvSpPr>
          <p:nvPr/>
        </p:nvSpPr>
        <p:spPr bwMode="auto">
          <a:xfrm>
            <a:off x="808430" y="2285992"/>
            <a:ext cx="5835272" cy="1077218"/>
          </a:xfrm>
          <a:prstGeom prst="rect">
            <a:avLst/>
          </a:prstGeom>
          <a:noFill/>
          <a:ln w="9525" algn="ctr">
            <a:noFill/>
            <a:miter lim="800000"/>
            <a:headEnd/>
            <a:tailEnd/>
          </a:ln>
        </p:spPr>
        <p:txBody>
          <a:bodyPr wrap="square">
            <a:spAutoFit/>
          </a:bodyPr>
          <a:lstStyle/>
          <a:p>
            <a:pPr marL="342900" indent="-342900" algn="l">
              <a:lnSpc>
                <a:spcPct val="100000"/>
              </a:lnSpc>
              <a:spcBef>
                <a:spcPts val="0"/>
              </a:spcBef>
            </a:pPr>
            <a:r>
              <a:rPr lang="ja-JP" altLang="en-US" dirty="0" smtClean="0">
                <a:solidFill>
                  <a:srgbClr val="993300"/>
                </a:solidFill>
                <a:latin typeface="HGP創英角ﾎﾟｯﾌﾟ体" pitchFamily="50" charset="-128"/>
                <a:ea typeface="HGP創英角ﾎﾟｯﾌﾟ体" pitchFamily="50" charset="-128"/>
              </a:rPr>
              <a:t>理科系の私が、</a:t>
            </a:r>
          </a:p>
          <a:p>
            <a:pPr marL="342900" indent="-342900" algn="l">
              <a:lnSpc>
                <a:spcPct val="100000"/>
              </a:lnSpc>
              <a:spcBef>
                <a:spcPts val="0"/>
              </a:spcBef>
            </a:pPr>
            <a:r>
              <a:rPr lang="ja-JP" altLang="en-US" dirty="0" smtClean="0">
                <a:solidFill>
                  <a:srgbClr val="993300"/>
                </a:solidFill>
                <a:latin typeface="HGP創英角ﾎﾟｯﾌﾟ体" pitchFamily="50" charset="-128"/>
                <a:ea typeface="HGP創英角ﾎﾟｯﾌﾟ体" pitchFamily="50" charset="-128"/>
              </a:rPr>
              <a:t>大阪ボラ協に就職したら</a:t>
            </a:r>
            <a:r>
              <a:rPr lang="en-US" altLang="ja-JP" dirty="0" smtClean="0">
                <a:solidFill>
                  <a:srgbClr val="993300"/>
                </a:solidFill>
                <a:latin typeface="HGP創英角ﾎﾟｯﾌﾟ体" pitchFamily="50" charset="-128"/>
                <a:ea typeface="HGP創英角ﾎﾟｯﾌﾟ体" pitchFamily="50" charset="-128"/>
              </a:rPr>
              <a:t>…</a:t>
            </a:r>
            <a:endParaRPr lang="ja-JP" altLang="en-US" dirty="0">
              <a:solidFill>
                <a:srgbClr val="993300"/>
              </a:solidFill>
              <a:latin typeface="HGP創英角ﾎﾟｯﾌﾟ体" pitchFamily="50" charset="-128"/>
              <a:ea typeface="HGP創英角ﾎﾟｯﾌﾟ体" pitchFamily="50" charset="-128"/>
            </a:endParaRPr>
          </a:p>
        </p:txBody>
      </p:sp>
      <p:sp>
        <p:nvSpPr>
          <p:cNvPr id="8" name="Rectangle 5"/>
          <p:cNvSpPr>
            <a:spLocks noChangeArrowheads="1"/>
          </p:cNvSpPr>
          <p:nvPr/>
        </p:nvSpPr>
        <p:spPr bwMode="auto">
          <a:xfrm>
            <a:off x="827480" y="3500438"/>
            <a:ext cx="5112710" cy="584775"/>
          </a:xfrm>
          <a:prstGeom prst="rect">
            <a:avLst/>
          </a:prstGeom>
          <a:noFill/>
          <a:ln w="9525" algn="ctr">
            <a:noFill/>
            <a:miter lim="800000"/>
            <a:headEnd/>
            <a:tailEnd/>
          </a:ln>
        </p:spPr>
        <p:txBody>
          <a:bodyPr wrap="square">
            <a:spAutoFit/>
          </a:bodyPr>
          <a:lstStyle/>
          <a:p>
            <a:pPr marL="342900" indent="-342900" algn="l">
              <a:lnSpc>
                <a:spcPct val="100000"/>
              </a:lnSpc>
              <a:spcBef>
                <a:spcPts val="0"/>
              </a:spcBef>
            </a:pPr>
            <a:r>
              <a:rPr lang="ja-JP" altLang="en-US" dirty="0" smtClean="0">
                <a:solidFill>
                  <a:srgbClr val="800000"/>
                </a:solidFill>
                <a:latin typeface="HGP創英角ﾎﾟｯﾌﾟ体" pitchFamily="50" charset="-128"/>
                <a:ea typeface="HGP創英角ﾎﾟｯﾌﾟ体" pitchFamily="50" charset="-128"/>
              </a:rPr>
              <a:t>父親が激怒</a:t>
            </a:r>
            <a:endParaRPr lang="ja-JP" altLang="en-US" dirty="0">
              <a:solidFill>
                <a:srgbClr val="800000"/>
              </a:solidFill>
              <a:latin typeface="HGP創英角ﾎﾟｯﾌﾟ体" pitchFamily="50" charset="-128"/>
              <a:ea typeface="HGP創英角ﾎﾟｯﾌﾟ体" pitchFamily="50" charset="-128"/>
            </a:endParaRPr>
          </a:p>
        </p:txBody>
      </p:sp>
      <p:sp>
        <p:nvSpPr>
          <p:cNvPr id="9" name="Rectangle 5"/>
          <p:cNvSpPr>
            <a:spLocks noChangeArrowheads="1"/>
          </p:cNvSpPr>
          <p:nvPr/>
        </p:nvSpPr>
        <p:spPr bwMode="auto">
          <a:xfrm>
            <a:off x="808430" y="4214818"/>
            <a:ext cx="5192330" cy="584775"/>
          </a:xfrm>
          <a:prstGeom prst="rect">
            <a:avLst/>
          </a:prstGeom>
          <a:noFill/>
          <a:ln w="9525" algn="ctr">
            <a:noFill/>
            <a:miter lim="800000"/>
            <a:headEnd/>
            <a:tailEnd/>
          </a:ln>
        </p:spPr>
        <p:txBody>
          <a:bodyPr wrap="square">
            <a:spAutoFit/>
          </a:bodyPr>
          <a:lstStyle/>
          <a:p>
            <a:pPr marL="342900" indent="-342900" algn="l">
              <a:lnSpc>
                <a:spcPct val="100000"/>
              </a:lnSpc>
              <a:spcBef>
                <a:spcPts val="0"/>
              </a:spcBef>
            </a:pPr>
            <a:r>
              <a:rPr lang="ja-JP" altLang="en-US" dirty="0" smtClean="0">
                <a:solidFill>
                  <a:srgbClr val="C00000"/>
                </a:solidFill>
                <a:latin typeface="HGP創英角ﾎﾟｯﾌﾟ体" pitchFamily="50" charset="-128"/>
                <a:ea typeface="HGP創英角ﾎﾟｯﾌﾟ体" pitchFamily="50" charset="-128"/>
              </a:rPr>
              <a:t>その時、母親が言ったのが</a:t>
            </a:r>
            <a:r>
              <a:rPr lang="en-US" altLang="ja-JP" dirty="0" smtClean="0">
                <a:solidFill>
                  <a:srgbClr val="C00000"/>
                </a:solidFill>
                <a:latin typeface="HGP創英角ﾎﾟｯﾌﾟ体" pitchFamily="50" charset="-128"/>
                <a:ea typeface="HGP創英角ﾎﾟｯﾌﾟ体" pitchFamily="50" charset="-128"/>
              </a:rPr>
              <a:t>…</a:t>
            </a:r>
            <a:endParaRPr lang="ja-JP" altLang="en-US" dirty="0">
              <a:solidFill>
                <a:srgbClr val="C00000"/>
              </a:solidFill>
              <a:latin typeface="HGP創英角ﾎﾟｯﾌﾟ体" pitchFamily="50" charset="-128"/>
              <a:ea typeface="HGP創英角ﾎﾟｯﾌﾟ体" pitchFamily="50" charset="-128"/>
            </a:endParaRPr>
          </a:p>
        </p:txBody>
      </p:sp>
      <p:sp>
        <p:nvSpPr>
          <p:cNvPr id="10" name="Rectangle 5"/>
          <p:cNvSpPr>
            <a:spLocks noChangeArrowheads="1"/>
          </p:cNvSpPr>
          <p:nvPr/>
        </p:nvSpPr>
        <p:spPr bwMode="auto">
          <a:xfrm>
            <a:off x="808430" y="4872062"/>
            <a:ext cx="6283920" cy="1077218"/>
          </a:xfrm>
          <a:prstGeom prst="rect">
            <a:avLst/>
          </a:prstGeom>
          <a:noFill/>
          <a:ln w="9525" algn="ctr">
            <a:noFill/>
            <a:miter lim="800000"/>
            <a:headEnd/>
            <a:tailEnd/>
          </a:ln>
        </p:spPr>
        <p:txBody>
          <a:bodyPr wrap="square">
            <a:spAutoFit/>
          </a:bodyPr>
          <a:lstStyle/>
          <a:p>
            <a:pPr algn="l">
              <a:lnSpc>
                <a:spcPct val="100000"/>
              </a:lnSpc>
              <a:spcBef>
                <a:spcPts val="0"/>
              </a:spcBef>
            </a:pPr>
            <a:r>
              <a:rPr lang="ja-JP" altLang="en-US" dirty="0" smtClean="0">
                <a:solidFill>
                  <a:srgbClr val="CC3300"/>
                </a:solidFill>
                <a:latin typeface="HGP創英角ﾎﾟｯﾌﾟ体" pitchFamily="50" charset="-128"/>
                <a:ea typeface="HGP創英角ﾎﾟｯﾌﾟ体" pitchFamily="50" charset="-128"/>
              </a:rPr>
              <a:t>「お父さん、あきらめなさい。</a:t>
            </a:r>
            <a:r>
              <a:rPr lang="ja-JP" altLang="en-US" dirty="0" smtClean="0">
                <a:solidFill>
                  <a:srgbClr val="C00000"/>
                </a:solidFill>
                <a:latin typeface="HGP創英角ﾎﾟｯﾌﾟ体" pitchFamily="50" charset="-128"/>
                <a:ea typeface="HGP創英角ﾎﾟｯﾌﾟ体" pitchFamily="50" charset="-128"/>
              </a:rPr>
              <a:t/>
            </a:r>
            <a:br>
              <a:rPr lang="ja-JP" altLang="en-US" dirty="0" smtClean="0">
                <a:solidFill>
                  <a:srgbClr val="C00000"/>
                </a:solidFill>
                <a:latin typeface="HGP創英角ﾎﾟｯﾌﾟ体" pitchFamily="50" charset="-128"/>
                <a:ea typeface="HGP創英角ﾎﾟｯﾌﾟ体" pitchFamily="50" charset="-128"/>
              </a:rPr>
            </a:br>
            <a:r>
              <a:rPr lang="ja-JP" altLang="en-US" dirty="0" smtClean="0">
                <a:solidFill>
                  <a:srgbClr val="006600"/>
                </a:solidFill>
                <a:latin typeface="HGP創英角ﾎﾟｯﾌﾟ体" pitchFamily="50" charset="-128"/>
                <a:ea typeface="HGP創英角ﾎﾟｯﾌﾟ体" pitchFamily="50" charset="-128"/>
              </a:rPr>
              <a:t>お地蔵さん</a:t>
            </a:r>
            <a:r>
              <a:rPr lang="ja-JP" altLang="en-US" dirty="0" smtClean="0">
                <a:solidFill>
                  <a:srgbClr val="CC3300"/>
                </a:solidFill>
                <a:latin typeface="HGP創英角ﾎﾟｯﾌﾟ体" pitchFamily="50" charset="-128"/>
                <a:ea typeface="HGP創英角ﾎﾟｯﾌﾟ体" pitchFamily="50" charset="-128"/>
              </a:rPr>
              <a:t>になったと思って</a:t>
            </a:r>
            <a:r>
              <a:rPr lang="en-US" altLang="ja-JP" dirty="0" smtClean="0">
                <a:solidFill>
                  <a:srgbClr val="CC3300"/>
                </a:solidFill>
                <a:latin typeface="HGP創英角ﾎﾟｯﾌﾟ体" pitchFamily="50" charset="-128"/>
                <a:ea typeface="HGP創英角ﾎﾟｯﾌﾟ体" pitchFamily="50" charset="-128"/>
              </a:rPr>
              <a:t>…</a:t>
            </a:r>
            <a:r>
              <a:rPr lang="ja-JP" altLang="en-US" dirty="0" smtClean="0">
                <a:solidFill>
                  <a:srgbClr val="CC3300"/>
                </a:solidFill>
                <a:latin typeface="HGP創英角ﾎﾟｯﾌﾟ体" pitchFamily="50" charset="-128"/>
                <a:ea typeface="HGP創英角ﾎﾟｯﾌﾟ体" pitchFamily="50" charset="-128"/>
              </a:rPr>
              <a:t>」</a:t>
            </a:r>
            <a:endParaRPr lang="ja-JP" altLang="en-US" dirty="0">
              <a:solidFill>
                <a:srgbClr val="CC3300"/>
              </a:solidFill>
              <a:latin typeface="HGP創英角ﾎﾟｯﾌﾟ体" pitchFamily="50" charset="-128"/>
              <a:ea typeface="HGP創英角ﾎﾟｯﾌﾟ体" pitchFamily="50" charset="-128"/>
            </a:endParaRPr>
          </a:p>
        </p:txBody>
      </p:sp>
      <p:pic>
        <p:nvPicPr>
          <p:cNvPr id="36866" name="Picture 2" descr="「お地蔵さん」のイラスト素材"/>
          <p:cNvPicPr>
            <a:picLocks noChangeAspect="1" noChangeArrowheads="1"/>
          </p:cNvPicPr>
          <p:nvPr/>
        </p:nvPicPr>
        <p:blipFill>
          <a:blip r:embed="rId3" cstate="print"/>
          <a:srcRect l="18664" r="23330"/>
          <a:stretch>
            <a:fillRect/>
          </a:stretch>
        </p:blipFill>
        <p:spPr bwMode="auto">
          <a:xfrm>
            <a:off x="7013148" y="2163663"/>
            <a:ext cx="2013889" cy="3857625"/>
          </a:xfrm>
          <a:prstGeom prst="rect">
            <a:avLst/>
          </a:prstGeom>
          <a:noFill/>
        </p:spPr>
      </p:pic>
      <p:sp>
        <p:nvSpPr>
          <p:cNvPr id="15" name="Rectangle 2"/>
          <p:cNvSpPr txBox="1">
            <a:spLocks noChangeArrowheads="1"/>
          </p:cNvSpPr>
          <p:nvPr/>
        </p:nvSpPr>
        <p:spPr bwMode="auto">
          <a:xfrm>
            <a:off x="223931" y="404665"/>
            <a:ext cx="8567738" cy="1080120"/>
          </a:xfrm>
          <a:prstGeom prst="rect">
            <a:avLst/>
          </a:prstGeom>
          <a:noFill/>
          <a:ln w="9525">
            <a:noFill/>
            <a:miter lim="800000"/>
            <a:headEnd/>
            <a:tailEnd/>
          </a:ln>
        </p:spPr>
        <p:txBody>
          <a:bodyPr anchor="ctr"/>
          <a:lstStyle/>
          <a:p>
            <a:pPr algn="l">
              <a:lnSpc>
                <a:spcPct val="105000"/>
              </a:lnSpc>
              <a:spcBef>
                <a:spcPct val="15000"/>
              </a:spcBef>
              <a:buClrTx/>
              <a:buSzTx/>
              <a:buFontTx/>
              <a:buNone/>
              <a:defRPr/>
            </a:pPr>
            <a:r>
              <a:rPr lang="ja-JP" altLang="en-US" sz="4000" kern="0" dirty="0" smtClean="0">
                <a:solidFill>
                  <a:srgbClr val="0033CC"/>
                </a:solidFill>
                <a:latin typeface="HGP創英角ﾎﾟｯﾌﾟ体" pitchFamily="50" charset="-128"/>
                <a:ea typeface="HGP創英角ﾎﾟｯﾌﾟ体" pitchFamily="50" charset="-128"/>
                <a:cs typeface="+mj-cs"/>
              </a:rPr>
              <a:t>１．市民活動は、とても身近で自由！</a:t>
            </a:r>
            <a:endParaRPr lang="ja-JP" altLang="en-US" sz="4000" kern="0" dirty="0">
              <a:solidFill>
                <a:srgbClr val="0033CC"/>
              </a:solidFill>
              <a:latin typeface="HGP創英角ﾎﾟｯﾌﾟ体" pitchFamily="50" charset="-128"/>
              <a:ea typeface="HGP創英角ﾎﾟｯﾌﾟ体" pitchFamily="50" charset="-128"/>
              <a:cs typeface="+mj-cs"/>
            </a:endParaRPr>
          </a:p>
        </p:txBody>
      </p:sp>
      <p:sp>
        <p:nvSpPr>
          <p:cNvPr id="16" name="Rectangle 7"/>
          <p:cNvSpPr>
            <a:spLocks noChangeArrowheads="1"/>
          </p:cNvSpPr>
          <p:nvPr/>
        </p:nvSpPr>
        <p:spPr bwMode="auto">
          <a:xfrm>
            <a:off x="199092" y="1338146"/>
            <a:ext cx="7659056" cy="923330"/>
          </a:xfrm>
          <a:prstGeom prst="rect">
            <a:avLst/>
          </a:prstGeom>
          <a:noFill/>
          <a:ln w="9525" algn="ctr">
            <a:noFill/>
            <a:miter lim="800000"/>
            <a:headEnd/>
            <a:tailEnd/>
          </a:ln>
        </p:spPr>
        <p:txBody>
          <a:bodyPr wrap="square" anchor="ctr">
            <a:spAutoFit/>
          </a:bodyPr>
          <a:lstStyle/>
          <a:p>
            <a:pPr algn="l">
              <a:lnSpc>
                <a:spcPct val="150000"/>
              </a:lnSpc>
              <a:spcBef>
                <a:spcPts val="0"/>
              </a:spcBef>
            </a:pPr>
            <a:r>
              <a:rPr lang="ja-JP" altLang="en-US" sz="3600" dirty="0" smtClean="0">
                <a:solidFill>
                  <a:srgbClr val="0033CC"/>
                </a:solidFill>
                <a:latin typeface="HGP創英角ﾎﾟｯﾌﾟ体" pitchFamily="50" charset="-128"/>
                <a:ea typeface="HGP創英角ﾎﾟｯﾌﾟ体" pitchFamily="50" charset="-128"/>
              </a:rPr>
              <a:t>　</a:t>
            </a:r>
            <a:r>
              <a:rPr lang="ja-JP" altLang="en-US" sz="3600" dirty="0" smtClean="0">
                <a:solidFill>
                  <a:srgbClr val="006600"/>
                </a:solidFill>
                <a:latin typeface="HGP創英角ﾎﾟｯﾌﾟ体" pitchFamily="50" charset="-128"/>
                <a:ea typeface="HGP創英角ﾎﾟｯﾌﾟ体" pitchFamily="50" charset="-128"/>
              </a:rPr>
              <a:t>（１）ボランティアの堅いイメージ</a:t>
            </a:r>
            <a:endParaRPr lang="ja-JP" altLang="ja-JP" sz="3600" dirty="0">
              <a:solidFill>
                <a:srgbClr val="006600"/>
              </a:solidFill>
              <a:latin typeface="HGP創英角ﾎﾟｯﾌﾟ体" pitchFamily="50" charset="-128"/>
              <a:ea typeface="HGP創英角ﾎﾟｯﾌﾟ体" pitchFamily="50" charset="-128"/>
            </a:endParaRPr>
          </a:p>
        </p:txBody>
      </p:sp>
      <p:pic>
        <p:nvPicPr>
          <p:cNvPr id="18" name="Picture 2" descr="特定非営利活動法人 日本NPOセンター">
            <a:hlinkClick r:id="rId4"/>
          </p:cNvPr>
          <p:cNvPicPr>
            <a:picLocks noChangeAspect="1" noChangeArrowheads="1"/>
          </p:cNvPicPr>
          <p:nvPr/>
        </p:nvPicPr>
        <p:blipFill>
          <a:blip r:embed="rId5" cstate="print"/>
          <a:srcRect/>
          <a:stretch>
            <a:fillRect/>
          </a:stretch>
        </p:blipFill>
        <p:spPr bwMode="auto">
          <a:xfrm>
            <a:off x="3962396" y="6227374"/>
            <a:ext cx="2038350" cy="476251"/>
          </a:xfrm>
          <a:prstGeom prst="rect">
            <a:avLst/>
          </a:prstGeom>
          <a:noFill/>
        </p:spPr>
      </p:pic>
      <p:pic>
        <p:nvPicPr>
          <p:cNvPr id="19" name="Picture 3" descr="ovaclogo"/>
          <p:cNvPicPr>
            <a:picLocks noGrp="1" noChangeAspect="1" noChangeArrowheads="1"/>
          </p:cNvPicPr>
          <p:nvPr>
            <p:ph idx="1"/>
          </p:nvPr>
        </p:nvPicPr>
        <p:blipFill>
          <a:blip r:embed="rId6"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 presetClass="entr" presetSubtype="10" fill="hold" nodeType="afterEffect">
                                  <p:stCondLst>
                                    <p:cond delay="0"/>
                                  </p:stCondLst>
                                  <p:childTnLst>
                                    <p:set>
                                      <p:cBhvr>
                                        <p:cTn id="23" dur="1" fill="hold">
                                          <p:stCondLst>
                                            <p:cond delay="0"/>
                                          </p:stCondLst>
                                        </p:cTn>
                                        <p:tgtEl>
                                          <p:spTgt spid="36866"/>
                                        </p:tgtEl>
                                        <p:attrNameLst>
                                          <p:attrName>style.visibility</p:attrName>
                                        </p:attrNameLst>
                                      </p:cBhvr>
                                      <p:to>
                                        <p:strVal val="visible"/>
                                      </p:to>
                                    </p:set>
                                    <p:animEffect transition="in" filter="checkerboard(across)">
                                      <p:cBhvr>
                                        <p:cTn id="24" dur="1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type="body" idx="1"/>
          </p:nvPr>
        </p:nvSpPr>
        <p:spPr>
          <a:xfrm>
            <a:off x="252628" y="1764432"/>
            <a:ext cx="8640960" cy="1952600"/>
          </a:xfrm>
        </p:spPr>
        <p:txBody>
          <a:bodyPr/>
          <a:lstStyle/>
          <a:p>
            <a:pPr eaLnBrk="1" hangingPunct="1">
              <a:spcBef>
                <a:spcPts val="600"/>
              </a:spcBef>
              <a:buNone/>
            </a:pPr>
            <a:r>
              <a:rPr lang="ja-JP" altLang="en-US" dirty="0" smtClean="0">
                <a:solidFill>
                  <a:srgbClr val="C00000"/>
                </a:solidFill>
                <a:latin typeface="HGP創英角ﾎﾟｯﾌﾟ体" pitchFamily="50" charset="-128"/>
                <a:ea typeface="HGP創英角ﾎﾟｯﾌﾟ体" pitchFamily="50" charset="-128"/>
              </a:rPr>
              <a:t>「議会→政府決定」の課題</a:t>
            </a:r>
            <a:endParaRPr lang="ja-JP" altLang="en-US" sz="2400" dirty="0" smtClean="0">
              <a:latin typeface="HGP創英角ﾎﾟｯﾌﾟ体" pitchFamily="50" charset="-128"/>
              <a:ea typeface="HGP創英角ﾎﾟｯﾌﾟ体" pitchFamily="50" charset="-128"/>
            </a:endParaRPr>
          </a:p>
          <a:p>
            <a:pPr eaLnBrk="1" hangingPunct="1">
              <a:spcBef>
                <a:spcPts val="600"/>
              </a:spcBef>
              <a:buNone/>
            </a:pPr>
            <a:r>
              <a:rPr lang="ja-JP" altLang="en-US" sz="2400" dirty="0" smtClean="0">
                <a:solidFill>
                  <a:srgbClr val="000099"/>
                </a:solidFill>
                <a:latin typeface="HGP創英角ﾎﾟｯﾌﾟ体" pitchFamily="50" charset="-128"/>
                <a:ea typeface="HGP創英角ﾎﾟｯﾌﾟ体" pitchFamily="50" charset="-128"/>
              </a:rPr>
              <a:t>　・「全体の奉仕者」：</a:t>
            </a:r>
            <a:r>
              <a:rPr lang="ja-JP" altLang="en-US" sz="2400" dirty="0" smtClean="0">
                <a:solidFill>
                  <a:srgbClr val="006600"/>
                </a:solidFill>
                <a:latin typeface="HGP創英角ﾎﾟｯﾌﾟ体" pitchFamily="50" charset="-128"/>
                <a:ea typeface="HGP創英角ﾎﾟｯﾌﾟ体" pitchFamily="50" charset="-128"/>
              </a:rPr>
              <a:t>合意に時間</a:t>
            </a:r>
            <a:r>
              <a:rPr lang="ja-JP" altLang="en-US" sz="2400" dirty="0" smtClean="0">
                <a:solidFill>
                  <a:srgbClr val="000099"/>
                </a:solidFill>
                <a:latin typeface="HGP創英角ﾎﾟｯﾌﾟ体" pitchFamily="50" charset="-128"/>
                <a:ea typeface="HGP創英角ﾎﾟｯﾌﾟ体" pitchFamily="50" charset="-128"/>
              </a:rPr>
              <a:t>を要し、</a:t>
            </a:r>
            <a:r>
              <a:rPr lang="ja-JP" altLang="en-US" sz="2400" dirty="0" smtClean="0">
                <a:solidFill>
                  <a:srgbClr val="006600"/>
                </a:solidFill>
                <a:latin typeface="HGP創英角ﾎﾟｯﾌﾟ体" pitchFamily="50" charset="-128"/>
                <a:ea typeface="HGP創英角ﾎﾟｯﾌﾟ体" pitchFamily="50" charset="-128"/>
              </a:rPr>
              <a:t>漸次的改革</a:t>
            </a:r>
            <a:r>
              <a:rPr lang="ja-JP" altLang="en-US" sz="2400" dirty="0" smtClean="0">
                <a:solidFill>
                  <a:srgbClr val="000099"/>
                </a:solidFill>
                <a:latin typeface="HGP創英角ﾎﾟｯﾌﾟ体" pitchFamily="50" charset="-128"/>
                <a:ea typeface="HGP創英角ﾎﾟｯﾌﾟ体" pitchFamily="50" charset="-128"/>
              </a:rPr>
              <a:t>に留まりがち</a:t>
            </a:r>
          </a:p>
          <a:p>
            <a:pPr eaLnBrk="1" hangingPunct="1">
              <a:spcBef>
                <a:spcPts val="600"/>
              </a:spcBef>
              <a:buNone/>
            </a:pPr>
            <a:r>
              <a:rPr lang="ja-JP" altLang="en-US" sz="2400" dirty="0" smtClean="0">
                <a:solidFill>
                  <a:srgbClr val="000099"/>
                </a:solidFill>
                <a:latin typeface="HGP創英角ﾎﾟｯﾌﾟ体" pitchFamily="50" charset="-128"/>
                <a:ea typeface="HGP創英角ﾎﾟｯﾌﾟ体" pitchFamily="50" charset="-128"/>
              </a:rPr>
              <a:t>　・変革の「主体」は、行政</a:t>
            </a:r>
          </a:p>
          <a:p>
            <a:pPr eaLnBrk="1" hangingPunct="1">
              <a:spcBef>
                <a:spcPts val="600"/>
              </a:spcBef>
              <a:buNone/>
            </a:pPr>
            <a:r>
              <a:rPr lang="ja-JP" altLang="en-US" sz="2400" dirty="0" smtClean="0">
                <a:solidFill>
                  <a:srgbClr val="000099"/>
                </a:solidFill>
                <a:latin typeface="HGP創英角ﾎﾟｯﾌﾟ体" pitchFamily="50" charset="-128"/>
                <a:ea typeface="HGP創英角ﾎﾟｯﾌﾟ体" pitchFamily="50" charset="-128"/>
              </a:rPr>
              <a:t>　　→ 住民も、企業も、「客体」「傍観者」となりがち</a:t>
            </a:r>
          </a:p>
          <a:p>
            <a:pPr eaLnBrk="1" hangingPunct="1">
              <a:spcBef>
                <a:spcPts val="600"/>
              </a:spcBef>
              <a:buNone/>
            </a:pPr>
            <a:endParaRPr lang="ja-JP" altLang="en-US" sz="2400" dirty="0" smtClean="0">
              <a:latin typeface="HGP創英角ﾎﾟｯﾌﾟ体" pitchFamily="50" charset="-128"/>
              <a:ea typeface="HGP創英角ﾎﾟｯﾌﾟ体" pitchFamily="50" charset="-128"/>
            </a:endParaRPr>
          </a:p>
        </p:txBody>
      </p:sp>
      <p:sp>
        <p:nvSpPr>
          <p:cNvPr id="16389" name="Line 4"/>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9" name="Rectangle 2"/>
          <p:cNvSpPr>
            <a:spLocks noGrp="1" noChangeArrowheads="1"/>
          </p:cNvSpPr>
          <p:nvPr>
            <p:ph type="title"/>
          </p:nvPr>
        </p:nvSpPr>
        <p:spPr>
          <a:xfrm>
            <a:off x="384454" y="537563"/>
            <a:ext cx="8568952" cy="1008112"/>
          </a:xfrm>
        </p:spPr>
        <p:txBody>
          <a:bodyPr/>
          <a:lstStyle/>
          <a:p>
            <a:pPr eaLnBrk="1" hangingPunct="1">
              <a:lnSpc>
                <a:spcPct val="80000"/>
              </a:lnSpc>
            </a:pPr>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なぜ「マルチ</a:t>
            </a:r>
            <a:r>
              <a:rPr lang="ja-JP" altLang="en-US" sz="28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ステ</a:t>
            </a:r>
            <a:r>
              <a:rPr lang="ja-JP" altLang="en-US" sz="2800" dirty="0" smtClean="0">
                <a:solidFill>
                  <a:srgbClr val="006600"/>
                </a:solidFill>
                <a:latin typeface="HGP創英角ﾎﾟｯﾌﾟ体" pitchFamily="50" charset="-128"/>
                <a:ea typeface="HGP創英角ﾎﾟｯﾌﾟ体" pitchFamily="50" charset="-128"/>
              </a:rPr>
              <a:t>ー</a:t>
            </a:r>
            <a:r>
              <a:rPr lang="ja-JP" altLang="en-US" sz="3600" dirty="0" smtClean="0">
                <a:solidFill>
                  <a:srgbClr val="006600"/>
                </a:solidFill>
                <a:latin typeface="HGP創英角ﾎﾟｯﾌﾟ体" pitchFamily="50" charset="-128"/>
                <a:ea typeface="HGP創英角ﾎﾟｯﾌﾟ体" pitchFamily="50" charset="-128"/>
              </a:rPr>
              <a:t>クホルダ</a:t>
            </a:r>
            <a:r>
              <a:rPr lang="ja-JP" altLang="en-US" sz="2800" dirty="0" smtClean="0">
                <a:solidFill>
                  <a:srgbClr val="006600"/>
                </a:solidFill>
                <a:latin typeface="HGP創英角ﾎﾟｯﾌﾟ体" pitchFamily="50" charset="-128"/>
                <a:ea typeface="HGP創英角ﾎﾟｯﾌﾟ体" pitchFamily="50" charset="-128"/>
              </a:rPr>
              <a:t>ー・</a:t>
            </a:r>
            <a:r>
              <a:rPr lang="ja-JP" altLang="en-US" sz="3600" dirty="0" smtClean="0">
                <a:solidFill>
                  <a:srgbClr val="006600"/>
                </a:solidFill>
                <a:latin typeface="HGP創英角ﾎﾟｯﾌﾟ体" pitchFamily="50" charset="-128"/>
                <a:ea typeface="HGP創英角ﾎﾟｯﾌﾟ体" pitchFamily="50" charset="-128"/>
              </a:rPr>
              <a:t>プロセス」</a:t>
            </a:r>
            <a:r>
              <a:rPr lang="en-US" altLang="ja-JP" sz="3600" dirty="0" smtClean="0">
                <a:solidFill>
                  <a:srgbClr val="006600"/>
                </a:solidFill>
                <a:latin typeface="HGP創英角ﾎﾟｯﾌﾟ体" pitchFamily="50" charset="-128"/>
                <a:ea typeface="HGP創英角ﾎﾟｯﾌﾟ体" pitchFamily="50" charset="-128"/>
              </a:rPr>
              <a:t/>
            </a:r>
            <a:br>
              <a:rPr lang="en-US" altLang="ja-JP" sz="3600" dirty="0" smtClean="0">
                <a:solidFill>
                  <a:srgbClr val="006600"/>
                </a:solidFill>
                <a:latin typeface="HGP創英角ﾎﾟｯﾌﾟ体" pitchFamily="50" charset="-128"/>
                <a:ea typeface="HGP創英角ﾎﾟｯﾌﾟ体" pitchFamily="50" charset="-128"/>
              </a:rPr>
            </a:br>
            <a:r>
              <a:rPr lang="ja-JP" altLang="en-US" sz="3600" dirty="0" smtClean="0">
                <a:solidFill>
                  <a:srgbClr val="006600"/>
                </a:solidFill>
                <a:latin typeface="HGP創英角ﾎﾟｯﾌﾟ体" pitchFamily="50" charset="-128"/>
                <a:ea typeface="HGP創英角ﾎﾟｯﾌﾟ体" pitchFamily="50" charset="-128"/>
              </a:rPr>
              <a:t>　</a:t>
            </a:r>
            <a:r>
              <a:rPr lang="ja-JP" altLang="en-US" sz="3600" dirty="0" smtClean="0">
                <a:solidFill>
                  <a:srgbClr val="0033CC"/>
                </a:solidFill>
                <a:latin typeface="HGP創英角ﾎﾟｯﾌﾟ体" pitchFamily="50" charset="-128"/>
                <a:ea typeface="HGP創英角ﾎﾟｯﾌﾟ体" pitchFamily="50" charset="-128"/>
              </a:rPr>
              <a:t> </a:t>
            </a:r>
            <a:r>
              <a:rPr lang="ja-JP" altLang="en-US" sz="2400" dirty="0" smtClean="0">
                <a:solidFill>
                  <a:srgbClr val="0033CC"/>
                </a:solidFill>
                <a:latin typeface="HGP創英角ﾎﾟｯﾌﾟ体" pitchFamily="50" charset="-128"/>
                <a:ea typeface="HGP創英角ﾎﾟｯﾌﾟ体" pitchFamily="50" charset="-128"/>
              </a:rPr>
              <a:t>（多様な利害関係者の直接対話での問題解決） </a:t>
            </a:r>
            <a:r>
              <a:rPr lang="ja-JP" altLang="en-US" sz="3600" dirty="0" smtClean="0">
                <a:solidFill>
                  <a:srgbClr val="006600"/>
                </a:solidFill>
                <a:latin typeface="HGP創英角ﾎﾟｯﾌﾟ体" pitchFamily="50" charset="-128"/>
                <a:ea typeface="HGP創英角ﾎﾟｯﾌﾟ体" pitchFamily="50" charset="-128"/>
              </a:rPr>
              <a:t>なのか？</a:t>
            </a:r>
            <a:endParaRPr lang="ja-JP" altLang="en-US" sz="2800" dirty="0" smtClean="0">
              <a:solidFill>
                <a:srgbClr val="006600"/>
              </a:solidFill>
              <a:latin typeface="ＭＳ Ｐゴシック" charset="-128"/>
            </a:endParaRPr>
          </a:p>
        </p:txBody>
      </p:sp>
      <p:sp>
        <p:nvSpPr>
          <p:cNvPr id="7" name="Rectangle 3"/>
          <p:cNvSpPr txBox="1">
            <a:spLocks noChangeArrowheads="1"/>
          </p:cNvSpPr>
          <p:nvPr/>
        </p:nvSpPr>
        <p:spPr bwMode="auto">
          <a:xfrm>
            <a:off x="251520" y="3765351"/>
            <a:ext cx="8640960"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ts val="600"/>
              </a:spcBef>
              <a:spcAft>
                <a:spcPct val="0"/>
              </a:spcAft>
              <a:buClr>
                <a:schemeClr val="bg2"/>
              </a:buClr>
              <a:buSzPct val="75000"/>
              <a:buFont typeface="Wingdings" pitchFamily="2" charset="2"/>
              <a:buNone/>
              <a:tabLst/>
              <a:defRPr/>
            </a:pPr>
            <a:r>
              <a:rPr kumimoji="1" lang="ja-JP" altLang="en-US" sz="3200" b="0" i="0" u="none" strike="noStrike" kern="0" cap="none" spc="0" normalizeH="0" baseline="0" noProof="0" dirty="0" smtClean="0">
                <a:ln>
                  <a:noFill/>
                </a:ln>
                <a:solidFill>
                  <a:srgbClr val="C00000"/>
                </a:solidFill>
                <a:effectLst/>
                <a:uLnTx/>
                <a:uFillTx/>
                <a:latin typeface="HGP創英角ﾎﾟｯﾌﾟ体" pitchFamily="50" charset="-128"/>
                <a:ea typeface="HGP創英角ﾎﾟｯﾌﾟ体" pitchFamily="50" charset="-128"/>
                <a:cs typeface="+mn-cs"/>
              </a:rPr>
              <a:t>「マルチステークホルダー･プロセス」の可能性</a:t>
            </a:r>
            <a:endParaRPr kumimoji="1" lang="en-US" altLang="ja-JP" sz="3200" b="0" i="0" u="none" strike="noStrike" kern="0" cap="none" spc="0" normalizeH="0" baseline="0" noProof="0" dirty="0" smtClean="0">
              <a:ln>
                <a:noFill/>
              </a:ln>
              <a:solidFill>
                <a:srgbClr val="C00000"/>
              </a:solidFill>
              <a:effectLst/>
              <a:uLnTx/>
              <a:uFillTx/>
              <a:latin typeface="HGP創英角ﾎﾟｯﾌﾟ体" pitchFamily="50" charset="-128"/>
              <a:ea typeface="HGP創英角ﾎﾟｯﾌﾟ体" pitchFamily="50" charset="-128"/>
              <a:cs typeface="+mn-cs"/>
            </a:endParaRPr>
          </a:p>
          <a:p>
            <a:pPr marL="342900" marR="0" lvl="0" indent="-342900" algn="l" defTabSz="914400" rtl="0" eaLnBrk="1" fontAlgn="base" latinLnBrk="0" hangingPunct="1">
              <a:lnSpc>
                <a:spcPct val="100000"/>
              </a:lnSpc>
              <a:spcBef>
                <a:spcPts val="600"/>
              </a:spcBef>
              <a:spcAft>
                <a:spcPct val="0"/>
              </a:spcAft>
              <a:buClr>
                <a:schemeClr val="bg2"/>
              </a:buClr>
              <a:buSzPct val="75000"/>
              <a:buFont typeface="Wingdings" pitchFamily="2" charset="2"/>
              <a:buNone/>
              <a:tabLst/>
              <a:defRPr/>
            </a:pPr>
            <a:r>
              <a:rPr kumimoji="1" lang="ja-JP" altLang="en-US" sz="2400" b="0" i="0" u="none" strike="noStrike" kern="0" cap="none" spc="0" normalizeH="0" baseline="0" noProof="0" dirty="0" smtClean="0">
                <a:ln>
                  <a:noFill/>
                </a:ln>
                <a:solidFill>
                  <a:srgbClr val="000099"/>
                </a:solidFill>
                <a:effectLst/>
                <a:uLnTx/>
                <a:uFillTx/>
                <a:latin typeface="HGP創英角ﾎﾟｯﾌﾟ体" pitchFamily="50" charset="-128"/>
                <a:ea typeface="HGP創英角ﾎﾟｯﾌﾟ体" pitchFamily="50" charset="-128"/>
                <a:cs typeface="+mn-cs"/>
              </a:rPr>
              <a:t>　・当事者間の合意で決着。抜本的な改革も進めやすい。</a:t>
            </a:r>
          </a:p>
          <a:p>
            <a:pPr marL="342900" marR="0" lvl="0" indent="-342900" algn="l" defTabSz="914400" rtl="0" eaLnBrk="1" fontAlgn="base" latinLnBrk="0" hangingPunct="1">
              <a:lnSpc>
                <a:spcPct val="100000"/>
              </a:lnSpc>
              <a:spcBef>
                <a:spcPts val="600"/>
              </a:spcBef>
              <a:spcAft>
                <a:spcPct val="0"/>
              </a:spcAft>
              <a:buClr>
                <a:schemeClr val="bg2"/>
              </a:buClr>
              <a:buSzPct val="75000"/>
              <a:buFont typeface="Wingdings" pitchFamily="2" charset="2"/>
              <a:buNone/>
              <a:tabLst/>
              <a:defRPr/>
            </a:pPr>
            <a:r>
              <a:rPr kumimoji="1" lang="ja-JP" altLang="en-US" sz="2400" b="0" i="0" u="none" strike="noStrike" kern="0" cap="none" spc="0" normalizeH="0" baseline="0" noProof="0" dirty="0" smtClean="0">
                <a:ln>
                  <a:noFill/>
                </a:ln>
                <a:solidFill>
                  <a:srgbClr val="000099"/>
                </a:solidFill>
                <a:effectLst/>
                <a:uLnTx/>
                <a:uFillTx/>
                <a:latin typeface="HGP創英角ﾎﾟｯﾌﾟ体" pitchFamily="50" charset="-128"/>
                <a:ea typeface="HGP創英角ﾎﾟｯﾌﾟ体" pitchFamily="50" charset="-128"/>
                <a:cs typeface="+mn-cs"/>
              </a:rPr>
              <a:t>　・変革の「主体」は、住民（消費者、労働者）や企業</a:t>
            </a:r>
            <a:r>
              <a:rPr lang="ja-JP" altLang="en-US" sz="2400" kern="0" dirty="0" smtClean="0">
                <a:solidFill>
                  <a:srgbClr val="000099"/>
                </a:solidFill>
                <a:latin typeface="HGP創英角ﾎﾟｯﾌﾟ体" pitchFamily="50" charset="-128"/>
                <a:ea typeface="HGP創英角ﾎﾟｯﾌﾟ体" pitchFamily="50" charset="-128"/>
              </a:rPr>
              <a:t>と、行政</a:t>
            </a:r>
          </a:p>
          <a:p>
            <a:pPr marL="342900" marR="0" lvl="0" indent="-342900" algn="l" defTabSz="914400" rtl="0" eaLnBrk="1" fontAlgn="base" latinLnBrk="0" hangingPunct="1">
              <a:lnSpc>
                <a:spcPct val="100000"/>
              </a:lnSpc>
              <a:spcBef>
                <a:spcPts val="600"/>
              </a:spcBef>
              <a:spcAft>
                <a:spcPct val="0"/>
              </a:spcAft>
              <a:buClr>
                <a:schemeClr val="bg2"/>
              </a:buClr>
              <a:buSzPct val="75000"/>
              <a:buFont typeface="Wingdings" pitchFamily="2" charset="2"/>
              <a:buNone/>
              <a:tabLst/>
              <a:defRPr/>
            </a:pPr>
            <a:r>
              <a:rPr kumimoji="1" lang="ja-JP" altLang="en-US" sz="2400" b="0" i="0" u="none" strike="noStrike" kern="0" cap="none" spc="0" normalizeH="0" baseline="0" noProof="0" dirty="0" smtClean="0">
                <a:ln>
                  <a:noFill/>
                </a:ln>
                <a:solidFill>
                  <a:srgbClr val="000099"/>
                </a:solidFill>
                <a:effectLst/>
                <a:uLnTx/>
                <a:uFillTx/>
                <a:latin typeface="HGP創英角ﾎﾟｯﾌﾟ体" pitchFamily="50" charset="-128"/>
                <a:ea typeface="HGP創英角ﾎﾟｯﾌﾟ体" pitchFamily="50" charset="-128"/>
                <a:cs typeface="+mn-cs"/>
              </a:rPr>
              <a:t>　　</a:t>
            </a:r>
            <a:r>
              <a:rPr kumimoji="1" lang="ja-JP" altLang="en-US" sz="2400" b="0" i="0" u="none" strike="noStrike" kern="0" cap="none" spc="0" normalizeH="0" baseline="0" noProof="0" dirty="0" smtClean="0">
                <a:ln>
                  <a:noFill/>
                </a:ln>
                <a:solidFill>
                  <a:srgbClr val="006600"/>
                </a:solidFill>
                <a:effectLst/>
                <a:uLnTx/>
                <a:uFillTx/>
                <a:latin typeface="HGP創英角ﾎﾟｯﾌﾟ体" pitchFamily="50" charset="-128"/>
                <a:ea typeface="HGP創英角ﾎﾟｯﾌﾟ体" pitchFamily="50" charset="-128"/>
                <a:cs typeface="+mn-cs"/>
              </a:rPr>
              <a:t>→ 「ボイコット（</a:t>
            </a:r>
            <a:r>
              <a:rPr kumimoji="1" lang="en-US" altLang="ja-JP" sz="2400" b="0" i="0" u="none" strike="noStrike" kern="0" cap="none" spc="0" normalizeH="0" baseline="0" noProof="0" dirty="0" smtClean="0">
                <a:ln>
                  <a:noFill/>
                </a:ln>
                <a:solidFill>
                  <a:srgbClr val="006600"/>
                </a:solidFill>
                <a:effectLst/>
                <a:uLnTx/>
                <a:uFillTx/>
                <a:latin typeface="HGP創英角ﾎﾟｯﾌﾟ体" pitchFamily="50" charset="-128"/>
                <a:ea typeface="HGP創英角ﾎﾟｯﾌﾟ体" pitchFamily="50" charset="-128"/>
                <a:cs typeface="+mn-cs"/>
              </a:rPr>
              <a:t>boycott</a:t>
            </a:r>
            <a:r>
              <a:rPr kumimoji="1" lang="ja-JP" altLang="en-US" sz="2400" b="0" i="0" u="none" strike="noStrike" kern="0" cap="none" spc="0" normalizeH="0" baseline="0" noProof="0" dirty="0" smtClean="0">
                <a:ln>
                  <a:noFill/>
                </a:ln>
                <a:solidFill>
                  <a:srgbClr val="006600"/>
                </a:solidFill>
                <a:effectLst/>
                <a:uLnTx/>
                <a:uFillTx/>
                <a:latin typeface="HGP創英角ﾎﾟｯﾌﾟ体" pitchFamily="50" charset="-128"/>
                <a:ea typeface="HGP創英角ﾎﾟｯﾌﾟ体" pitchFamily="50" charset="-128"/>
                <a:cs typeface="+mn-cs"/>
              </a:rPr>
              <a:t>）」ではなく</a:t>
            </a:r>
            <a:br>
              <a:rPr kumimoji="1" lang="ja-JP" altLang="en-US" sz="2400" b="0" i="0" u="none" strike="noStrike" kern="0" cap="none" spc="0" normalizeH="0" baseline="0" noProof="0" dirty="0" smtClean="0">
                <a:ln>
                  <a:noFill/>
                </a:ln>
                <a:solidFill>
                  <a:srgbClr val="006600"/>
                </a:solidFill>
                <a:effectLst/>
                <a:uLnTx/>
                <a:uFillTx/>
                <a:latin typeface="HGP創英角ﾎﾟｯﾌﾟ体" pitchFamily="50" charset="-128"/>
                <a:ea typeface="HGP創英角ﾎﾟｯﾌﾟ体" pitchFamily="50" charset="-128"/>
                <a:cs typeface="+mn-cs"/>
              </a:rPr>
            </a:br>
            <a:r>
              <a:rPr kumimoji="1" lang="ja-JP" altLang="en-US" sz="2400" b="0" i="0" u="none" strike="noStrike" kern="0" cap="none" spc="0" normalizeH="0" baseline="0" noProof="0" dirty="0" smtClean="0">
                <a:ln>
                  <a:noFill/>
                </a:ln>
                <a:solidFill>
                  <a:srgbClr val="006600"/>
                </a:solidFill>
                <a:effectLst/>
                <a:uLnTx/>
                <a:uFillTx/>
                <a:latin typeface="HGP創英角ﾎﾟｯﾌﾟ体" pitchFamily="50" charset="-128"/>
                <a:ea typeface="HGP創英角ﾎﾟｯﾌﾟ体" pitchFamily="50" charset="-128"/>
                <a:cs typeface="+mn-cs"/>
              </a:rPr>
              <a:t>　　　　「</a:t>
            </a:r>
            <a:r>
              <a:rPr kumimoji="1" lang="ja-JP" altLang="en-US" sz="2400" b="0" i="0" u="none" strike="noStrike" kern="0" cap="none" spc="0" normalizeH="0" baseline="0" noProof="0" dirty="0" smtClean="0">
                <a:ln>
                  <a:noFill/>
                </a:ln>
                <a:effectLst/>
                <a:uLnTx/>
                <a:uFillTx/>
                <a:latin typeface="HGP創英角ﾎﾟｯﾌﾟ体" pitchFamily="50" charset="-128"/>
                <a:ea typeface="HGP創英角ﾎﾟｯﾌﾟ体" pitchFamily="50" charset="-128"/>
                <a:cs typeface="+mn-cs"/>
              </a:rPr>
              <a:t>バイコット</a:t>
            </a:r>
            <a:r>
              <a:rPr kumimoji="1" lang="ja-JP" altLang="en-US" sz="2400" b="0" i="0" u="none" strike="noStrike" kern="0" cap="none" spc="0" normalizeH="0" baseline="0" noProof="0" dirty="0" smtClean="0">
                <a:ln>
                  <a:noFill/>
                </a:ln>
                <a:solidFill>
                  <a:srgbClr val="006600"/>
                </a:solidFill>
                <a:effectLst/>
                <a:uLnTx/>
                <a:uFillTx/>
                <a:latin typeface="HGP創英角ﾎﾟｯﾌﾟ体" pitchFamily="50" charset="-128"/>
                <a:ea typeface="HGP創英角ﾎﾟｯﾌﾟ体" pitchFamily="50" charset="-128"/>
                <a:cs typeface="+mn-cs"/>
              </a:rPr>
              <a:t>（</a:t>
            </a:r>
            <a:r>
              <a:rPr kumimoji="1" lang="en-US" altLang="ja-JP" sz="2400" b="0" i="0" u="none" strike="noStrike" kern="0" cap="none" spc="0" normalizeH="0" baseline="0" noProof="0" dirty="0" err="1" smtClean="0">
                <a:ln>
                  <a:noFill/>
                </a:ln>
                <a:solidFill>
                  <a:srgbClr val="006600"/>
                </a:solidFill>
                <a:effectLst/>
                <a:uLnTx/>
                <a:uFillTx/>
                <a:latin typeface="HGP創英角ﾎﾟｯﾌﾟ体" pitchFamily="50" charset="-128"/>
                <a:ea typeface="HGP創英角ﾎﾟｯﾌﾟ体" pitchFamily="50" charset="-128"/>
                <a:cs typeface="+mn-cs"/>
              </a:rPr>
              <a:t>b</a:t>
            </a:r>
            <a:r>
              <a:rPr kumimoji="1" lang="en-US" altLang="ja-JP" sz="2400" b="0" i="0" u="none" strike="noStrike" kern="0" cap="none" spc="0" normalizeH="0" baseline="0" noProof="0" dirty="0" err="1" smtClean="0">
                <a:ln>
                  <a:noFill/>
                </a:ln>
                <a:effectLst/>
                <a:uLnTx/>
                <a:uFillTx/>
                <a:latin typeface="HGP創英角ﾎﾟｯﾌﾟ体" pitchFamily="50" charset="-128"/>
                <a:ea typeface="HGP創英角ﾎﾟｯﾌﾟ体" pitchFamily="50" charset="-128"/>
                <a:cs typeface="+mn-cs"/>
              </a:rPr>
              <a:t>u</a:t>
            </a:r>
            <a:r>
              <a:rPr kumimoji="1" lang="en-US" altLang="ja-JP" sz="2400" b="0" i="0" u="none" strike="noStrike" kern="0" cap="none" spc="0" normalizeH="0" baseline="0" noProof="0" dirty="0" err="1" smtClean="0">
                <a:ln>
                  <a:noFill/>
                </a:ln>
                <a:solidFill>
                  <a:srgbClr val="006600"/>
                </a:solidFill>
                <a:effectLst/>
                <a:uLnTx/>
                <a:uFillTx/>
                <a:latin typeface="HGP創英角ﾎﾟｯﾌﾟ体" pitchFamily="50" charset="-128"/>
                <a:ea typeface="HGP創英角ﾎﾟｯﾌﾟ体" pitchFamily="50" charset="-128"/>
                <a:cs typeface="+mn-cs"/>
              </a:rPr>
              <a:t>ycott</a:t>
            </a:r>
            <a:r>
              <a:rPr kumimoji="1" lang="ja-JP" altLang="en-US" sz="2400" b="0" i="0" u="none" strike="noStrike" kern="0" cap="none" spc="0" normalizeH="0" baseline="0" noProof="0" dirty="0" smtClean="0">
                <a:ln>
                  <a:noFill/>
                </a:ln>
                <a:solidFill>
                  <a:srgbClr val="006600"/>
                </a:solidFill>
                <a:effectLst/>
                <a:uLnTx/>
                <a:uFillTx/>
                <a:latin typeface="HGP創英角ﾎﾟｯﾌﾟ体" pitchFamily="50" charset="-128"/>
                <a:ea typeface="HGP創英角ﾎﾟｯﾌﾟ体" pitchFamily="50" charset="-128"/>
                <a:cs typeface="+mn-cs"/>
              </a:rPr>
              <a:t>）」の</a:t>
            </a:r>
            <a:r>
              <a:rPr lang="ja-JP" altLang="en-US" sz="2400" kern="0" dirty="0" smtClean="0">
                <a:solidFill>
                  <a:srgbClr val="006600"/>
                </a:solidFill>
                <a:latin typeface="HGP創英角ﾎﾟｯﾌﾟ体" pitchFamily="50" charset="-128"/>
                <a:ea typeface="HGP創英角ﾎﾟｯﾌﾟ体" pitchFamily="50" charset="-128"/>
              </a:rPr>
              <a:t>展開も広がる</a:t>
            </a:r>
            <a:endParaRPr kumimoji="1" lang="ja-JP" altLang="en-US" sz="2400" b="0" i="0" u="none" strike="noStrike" kern="0" cap="none" spc="0" normalizeH="0" baseline="0" noProof="0" dirty="0" smtClean="0">
              <a:ln>
                <a:noFill/>
              </a:ln>
              <a:solidFill>
                <a:srgbClr val="006600"/>
              </a:solidFill>
              <a:effectLst/>
              <a:uLnTx/>
              <a:uFillTx/>
              <a:latin typeface="HGP創英角ﾎﾟｯﾌﾟ体" pitchFamily="50" charset="-128"/>
              <a:ea typeface="HGP創英角ﾎﾟｯﾌﾟ体" pitchFamily="50" charset="-128"/>
              <a:cs typeface="+mn-cs"/>
            </a:endParaRPr>
          </a:p>
        </p:txBody>
      </p:sp>
      <p:sp>
        <p:nvSpPr>
          <p:cNvPr id="10" name="スライド番号プレースホルダ 4"/>
          <p:cNvSpPr>
            <a:spLocks noGrp="1"/>
          </p:cNvSpPr>
          <p:nvPr>
            <p:ph type="sldNum" sz="quarter" idx="11"/>
          </p:nvPr>
        </p:nvSpPr>
        <p:spPr>
          <a:xfrm>
            <a:off x="6737614" y="6301565"/>
            <a:ext cx="2133600" cy="457200"/>
          </a:xfrm>
          <a:noFill/>
        </p:spPr>
        <p:txBody>
          <a:bodyPr/>
          <a:lstStyle/>
          <a:p>
            <a:fld id="{F73FEE1C-96D6-4346-98E1-0141DB404599}" type="slidenum">
              <a:rPr lang="en-US" altLang="ja-JP" smtClean="0"/>
              <a:pPr/>
              <a:t>30</a:t>
            </a:fld>
            <a:endParaRPr lang="en-US" altLang="ja-JP" dirty="0" smtClean="0"/>
          </a:p>
        </p:txBody>
      </p:sp>
      <p:pic>
        <p:nvPicPr>
          <p:cNvPr id="11"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12" name="Picture 3" descr="ovaclogo"/>
          <p:cNvPicPr>
            <a:picLocks noChangeAspect="1" noChangeArrowheads="1"/>
          </p:cNvPicPr>
          <p:nvPr/>
        </p:nvPicPr>
        <p:blipFill>
          <a:blip r:embed="rId5" cstate="print"/>
          <a:srcRect/>
          <a:stretch>
            <a:fillRect/>
          </a:stretch>
        </p:blipFill>
        <p:spPr bwMode="auto">
          <a:xfrm>
            <a:off x="6289700" y="6180138"/>
            <a:ext cx="1854200" cy="557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388">
                                            <p:txEl>
                                              <p:pRg st="2" end="2"/>
                                            </p:txEl>
                                          </p:spTgt>
                                        </p:tgtEl>
                                        <p:attrNameLst>
                                          <p:attrName>style.visibility</p:attrName>
                                        </p:attrNameLst>
                                      </p:cBhvr>
                                      <p:to>
                                        <p:strVal val="visible"/>
                                      </p:to>
                                    </p:set>
                                    <p:animEffect transition="in" filter="checkerboard(across)">
                                      <p:cBhvr>
                                        <p:cTn id="7" dur="500"/>
                                        <p:tgtEl>
                                          <p:spTgt spid="1638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388">
                                            <p:txEl>
                                              <p:pRg st="3" end="3"/>
                                            </p:txEl>
                                          </p:spTgt>
                                        </p:tgtEl>
                                        <p:attrNameLst>
                                          <p:attrName>style.visibility</p:attrName>
                                        </p:attrNameLst>
                                      </p:cBhvr>
                                      <p:to>
                                        <p:strVal val="visible"/>
                                      </p:to>
                                    </p:set>
                                    <p:animEffect transition="in" filter="checkerboard(across)">
                                      <p:cBhvr>
                                        <p:cTn id="12" dur="500"/>
                                        <p:tgtEl>
                                          <p:spTgt spid="1638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heckerboard(across)">
                                      <p:cBhvr>
                                        <p:cTn id="17" dur="500"/>
                                        <p:tgtEl>
                                          <p:spTgt spid="7">
                                            <p:txEl>
                                              <p:pRg st="0" end="0"/>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checkerboard(across)">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checkerboard(across)">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checkerboard(across)">
                                      <p:cBhvr>
                                        <p:cTn id="3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3"/>
          <p:cNvGraphicFramePr>
            <a:graphicFrameLocks noChangeAspect="1"/>
          </p:cNvGraphicFramePr>
          <p:nvPr/>
        </p:nvGraphicFramePr>
        <p:xfrm>
          <a:off x="539552" y="1494116"/>
          <a:ext cx="8352928" cy="4584700"/>
        </p:xfrm>
        <a:graphic>
          <a:graphicData uri="http://schemas.openxmlformats.org/drawingml/2006/chart">
            <c:chart xmlns:c="http://schemas.openxmlformats.org/drawingml/2006/chart" xmlns:r="http://schemas.openxmlformats.org/officeDocument/2006/relationships" r:id="rId3"/>
          </a:graphicData>
        </a:graphic>
      </p:graphicFrame>
      <p:sp>
        <p:nvSpPr>
          <p:cNvPr id="2051" name="スライド番号プレースホルダ 4"/>
          <p:cNvSpPr>
            <a:spLocks noGrp="1"/>
          </p:cNvSpPr>
          <p:nvPr>
            <p:ph type="sldNum" sz="quarter" idx="11"/>
          </p:nvPr>
        </p:nvSpPr>
        <p:spPr>
          <a:xfrm>
            <a:off x="6747609" y="6301565"/>
            <a:ext cx="2133600" cy="457200"/>
          </a:xfrm>
          <a:noFill/>
        </p:spPr>
        <p:txBody>
          <a:bodyPr/>
          <a:lstStyle/>
          <a:p>
            <a:fld id="{844ED143-470F-4625-A9E9-E3D52F1400C6}" type="slidenum">
              <a:rPr lang="en-US" altLang="ja-JP" smtClean="0"/>
              <a:pPr/>
              <a:t>31</a:t>
            </a:fld>
            <a:endParaRPr lang="en-US" altLang="ja-JP" dirty="0" smtClean="0"/>
          </a:p>
        </p:txBody>
      </p:sp>
      <p:sp>
        <p:nvSpPr>
          <p:cNvPr id="2052" name="Rectangle 2"/>
          <p:cNvSpPr>
            <a:spLocks noGrp="1" noChangeArrowheads="1"/>
          </p:cNvSpPr>
          <p:nvPr>
            <p:ph type="title"/>
          </p:nvPr>
        </p:nvSpPr>
        <p:spPr>
          <a:xfrm>
            <a:off x="537841" y="1052736"/>
            <a:ext cx="8606159" cy="1042988"/>
          </a:xfrm>
        </p:spPr>
        <p:txBody>
          <a:bodyPr/>
          <a:lstStyle/>
          <a:p>
            <a:pPr eaLnBrk="1" hangingPunct="1"/>
            <a:r>
              <a:rPr lang="ja-JP" altLang="en-US" sz="3200" dirty="0" smtClean="0">
                <a:solidFill>
                  <a:srgbClr val="3333CC"/>
                </a:solidFill>
                <a:latin typeface="HGP創英角ﾎﾟｯﾌﾟ体" pitchFamily="50" charset="-128"/>
                <a:ea typeface="HGP創英角ﾎﾟｯﾌﾟ体" pitchFamily="50" charset="-128"/>
              </a:rPr>
              <a:t>⇒ ＣＳＲ報告書で、消費者に雇用実績を開示</a:t>
            </a:r>
            <a:br>
              <a:rPr lang="ja-JP" altLang="en-US" sz="3200" dirty="0" smtClean="0">
                <a:solidFill>
                  <a:srgbClr val="3333CC"/>
                </a:solidFill>
                <a:latin typeface="HGP創英角ﾎﾟｯﾌﾟ体" pitchFamily="50" charset="-128"/>
                <a:ea typeface="HGP創英角ﾎﾟｯﾌﾟ体" pitchFamily="50" charset="-128"/>
              </a:rPr>
            </a:br>
            <a:r>
              <a:rPr lang="ja-JP" altLang="en-US" sz="3600" dirty="0" smtClean="0">
                <a:solidFill>
                  <a:srgbClr val="3333CC"/>
                </a:solidFill>
                <a:latin typeface="HGP創英角ﾎﾟｯﾌﾟ体" pitchFamily="50" charset="-128"/>
                <a:ea typeface="HGP創英角ﾎﾟｯﾌﾟ体" pitchFamily="50" charset="-128"/>
              </a:rPr>
              <a:t>　　　</a:t>
            </a:r>
          </a:p>
        </p:txBody>
      </p:sp>
      <p:sp>
        <p:nvSpPr>
          <p:cNvPr id="2053" name="Line 4"/>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cxnSp>
        <p:nvCxnSpPr>
          <p:cNvPr id="2055" name="直線コネクタ 10"/>
          <p:cNvCxnSpPr>
            <a:cxnSpLocks noChangeShapeType="1"/>
          </p:cNvCxnSpPr>
          <p:nvPr/>
        </p:nvCxnSpPr>
        <p:spPr bwMode="auto">
          <a:xfrm>
            <a:off x="5778884" y="2672985"/>
            <a:ext cx="2952328" cy="0"/>
          </a:xfrm>
          <a:prstGeom prst="line">
            <a:avLst/>
          </a:prstGeom>
          <a:noFill/>
          <a:ln w="38100" algn="ctr">
            <a:solidFill>
              <a:srgbClr val="008000"/>
            </a:solidFill>
            <a:round/>
            <a:headEnd/>
            <a:tailEnd/>
          </a:ln>
        </p:spPr>
      </p:cxnSp>
      <p:sp>
        <p:nvSpPr>
          <p:cNvPr id="8" name="Rectangle 2"/>
          <p:cNvSpPr txBox="1">
            <a:spLocks noChangeArrowheads="1"/>
          </p:cNvSpPr>
          <p:nvPr/>
        </p:nvSpPr>
        <p:spPr bwMode="auto">
          <a:xfrm>
            <a:off x="384454" y="422746"/>
            <a:ext cx="8272536" cy="6829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1" lang="en-US" altLang="ja-JP" sz="360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t>※</a:t>
            </a:r>
            <a:r>
              <a:rPr kumimoji="1" lang="ja-JP" altLang="en-US" sz="3600" b="0" i="0" u="heavy" strike="noStrike" kern="0" cap="none" spc="0" normalizeH="0" noProof="0" dirty="0" smtClean="0">
                <a:ln>
                  <a:noFill/>
                </a:ln>
                <a:solidFill>
                  <a:srgbClr val="008000"/>
                </a:solidFill>
                <a:effectLst/>
                <a:uLnTx/>
                <a:uFill>
                  <a:solidFill>
                    <a:srgbClr val="FF0000"/>
                  </a:solidFill>
                </a:uFill>
                <a:latin typeface="HGP創英角ﾎﾟｯﾌﾟ体" pitchFamily="50" charset="-128"/>
                <a:ea typeface="HGP創英角ﾎﾟｯﾌﾟ体" pitchFamily="50" charset="-128"/>
                <a:cs typeface="+mj-cs"/>
              </a:rPr>
              <a:t>大企業</a:t>
            </a:r>
            <a:r>
              <a:rPr kumimoji="1" lang="ja-JP" altLang="en-US" b="0" i="0" u="heavy" strike="noStrike" kern="0" cap="none" spc="0" normalizeH="0" noProof="0" dirty="0" smtClean="0">
                <a:ln>
                  <a:noFill/>
                </a:ln>
                <a:solidFill>
                  <a:srgbClr val="008000"/>
                </a:solidFill>
                <a:effectLst/>
                <a:uLnTx/>
                <a:uFill>
                  <a:solidFill>
                    <a:srgbClr val="FF0000"/>
                  </a:solidFill>
                </a:uFill>
                <a:latin typeface="HGP創英角ﾎﾟｯﾌﾟ体" pitchFamily="50" charset="-128"/>
                <a:ea typeface="HGP創英角ﾎﾟｯﾌﾟ体" pitchFamily="50" charset="-128"/>
                <a:cs typeface="+mj-cs"/>
              </a:rPr>
              <a:t>で</a:t>
            </a:r>
            <a:r>
              <a:rPr lang="ja-JP" altLang="en-US" sz="3600" kern="0" dirty="0" smtClean="0">
                <a:solidFill>
                  <a:srgbClr val="008000"/>
                </a:solidFill>
                <a:latin typeface="HGP創英角ﾎﾟｯﾌﾟ体" pitchFamily="50" charset="-128"/>
                <a:ea typeface="HGP創英角ﾎﾟｯﾌﾟ体" pitchFamily="50" charset="-128"/>
              </a:rPr>
              <a:t>障害者</a:t>
            </a:r>
            <a:r>
              <a:rPr lang="ja-JP" altLang="en-US" sz="3600" kern="0" dirty="0" smtClean="0">
                <a:solidFill>
                  <a:srgbClr val="006600"/>
                </a:solidFill>
                <a:latin typeface="HGP創英角ﾎﾟｯﾌﾟ体" pitchFamily="50" charset="-128"/>
                <a:ea typeface="HGP創英角ﾎﾟｯﾌﾟ体" pitchFamily="50" charset="-128"/>
              </a:rPr>
              <a:t>雇用率</a:t>
            </a:r>
            <a:r>
              <a:rPr lang="ja-JP" altLang="en-US" kern="0" dirty="0" smtClean="0">
                <a:solidFill>
                  <a:srgbClr val="006600"/>
                </a:solidFill>
                <a:latin typeface="HGP創英角ﾎﾟｯﾌﾟ体" pitchFamily="50" charset="-128"/>
                <a:ea typeface="HGP創英角ﾎﾟｯﾌﾟ体" pitchFamily="50" charset="-128"/>
              </a:rPr>
              <a:t>が</a:t>
            </a:r>
            <a:r>
              <a:rPr kumimoji="1" lang="ja-JP" altLang="en-US" sz="3600" b="0" i="0" u="none" strike="noStrike" kern="0" cap="none" spc="0" normalizeH="0" baseline="0" noProof="0" dirty="0" smtClean="0">
                <a:ln>
                  <a:noFill/>
                </a:ln>
                <a:solidFill>
                  <a:srgbClr val="006600"/>
                </a:solidFill>
                <a:effectLst/>
                <a:uLnTx/>
                <a:uFillTx/>
                <a:latin typeface="HGP創英角ﾎﾟｯﾌﾟ体" pitchFamily="50" charset="-128"/>
                <a:ea typeface="HGP創英角ﾎﾟｯﾌﾟ体" pitchFamily="50" charset="-128"/>
                <a:cs typeface="+mj-cs"/>
              </a:rPr>
              <a:t>改善</a:t>
            </a:r>
            <a:r>
              <a:rPr kumimoji="1" lang="ja-JP" altLang="en-US" b="0" i="0" u="none" strike="noStrike" kern="0" cap="none" spc="0" normalizeH="0" baseline="0" noProof="0" dirty="0" smtClean="0">
                <a:ln>
                  <a:noFill/>
                </a:ln>
                <a:solidFill>
                  <a:srgbClr val="006600"/>
                </a:solidFill>
                <a:effectLst/>
                <a:uLnTx/>
                <a:uFillTx/>
                <a:latin typeface="HGP創英角ﾎﾟｯﾌﾟ体" pitchFamily="50" charset="-128"/>
                <a:ea typeface="HGP創英角ﾎﾟｯﾌﾟ体" pitchFamily="50" charset="-128"/>
                <a:cs typeface="+mj-cs"/>
              </a:rPr>
              <a:t>。</a:t>
            </a:r>
            <a:r>
              <a:rPr kumimoji="1" lang="ja-JP" altLang="en-US" sz="3600" b="0" i="0" u="none" strike="noStrike" kern="0" cap="none" spc="0" normalizeH="0" baseline="0" noProof="0" dirty="0" smtClean="0">
                <a:ln>
                  <a:noFill/>
                </a:ln>
                <a:solidFill>
                  <a:srgbClr val="006600"/>
                </a:solidFill>
                <a:effectLst/>
                <a:uLnTx/>
                <a:uFillTx/>
                <a:latin typeface="HGP創英角ﾎﾟｯﾌﾟ体" pitchFamily="50" charset="-128"/>
                <a:ea typeface="HGP創英角ﾎﾟｯﾌﾟ体" pitchFamily="50" charset="-128"/>
                <a:cs typeface="+mj-cs"/>
              </a:rPr>
              <a:t>なぜ</a:t>
            </a:r>
            <a:r>
              <a:rPr kumimoji="1" lang="en-US" altLang="ja-JP" sz="3600" b="0" i="0" u="none" strike="noStrike" kern="0" cap="none" spc="0" normalizeH="0" baseline="0" noProof="0" dirty="0" smtClean="0">
                <a:ln>
                  <a:noFill/>
                </a:ln>
                <a:solidFill>
                  <a:srgbClr val="006600"/>
                </a:solidFill>
                <a:effectLst/>
                <a:uLnTx/>
                <a:uFillTx/>
                <a:latin typeface="HGP創英角ﾎﾟｯﾌﾟ体" pitchFamily="50" charset="-128"/>
                <a:ea typeface="HGP創英角ﾎﾟｯﾌﾟ体" pitchFamily="50" charset="-128"/>
                <a:cs typeface="+mj-cs"/>
              </a:rPr>
              <a:t>?</a:t>
            </a:r>
            <a:r>
              <a:rPr kumimoji="1" lang="ja-JP" altLang="en-US" sz="3600" b="0" i="0" u="none" strike="noStrike" kern="0" cap="none" spc="0" normalizeH="0" baseline="0" noProof="0" dirty="0" smtClean="0">
                <a:ln>
                  <a:noFill/>
                </a:ln>
                <a:solidFill>
                  <a:srgbClr val="006600"/>
                </a:solidFill>
                <a:effectLst/>
                <a:uLnTx/>
                <a:uFillTx/>
                <a:latin typeface="HGP創英角ﾎﾟｯﾌﾟ体" pitchFamily="50" charset="-128"/>
                <a:ea typeface="HGP創英角ﾎﾟｯﾌﾟ体" pitchFamily="50" charset="-128"/>
                <a:cs typeface="+mj-cs"/>
              </a:rPr>
              <a:t> </a:t>
            </a:r>
          </a:p>
        </p:txBody>
      </p:sp>
      <p:sp>
        <p:nvSpPr>
          <p:cNvPr id="9" name="テキスト ボックス 8"/>
          <p:cNvSpPr txBox="1"/>
          <p:nvPr/>
        </p:nvSpPr>
        <p:spPr>
          <a:xfrm>
            <a:off x="2149606" y="4311702"/>
            <a:ext cx="3891549" cy="502702"/>
          </a:xfrm>
          <a:prstGeom prst="rect">
            <a:avLst/>
          </a:prstGeom>
          <a:noFill/>
        </p:spPr>
        <p:txBody>
          <a:bodyPr wrap="square" rtlCol="0">
            <a:spAutoFit/>
          </a:bodyPr>
          <a:lstStyle/>
          <a:p>
            <a:pPr>
              <a:lnSpc>
                <a:spcPts val="1600"/>
              </a:lnSpc>
            </a:pPr>
            <a:r>
              <a:rPr lang="ja-JP" altLang="en-US" sz="1600" dirty="0" smtClean="0">
                <a:solidFill>
                  <a:schemeClr val="tx1"/>
                </a:solidFill>
              </a:rPr>
              <a:t>　　　　　　</a:t>
            </a:r>
            <a:r>
              <a:rPr lang="ja-JP" altLang="en-US" sz="1600" dirty="0" smtClean="0">
                <a:solidFill>
                  <a:schemeClr val="tx1"/>
                </a:solidFill>
                <a:latin typeface="HGP創英角ｺﾞｼｯｸUB" pitchFamily="50" charset="-128"/>
                <a:ea typeface="HGP創英角ｺﾞｼｯｸUB" pitchFamily="50" charset="-128"/>
              </a:rPr>
              <a:t>　↑</a:t>
            </a:r>
          </a:p>
          <a:p>
            <a:pPr>
              <a:lnSpc>
                <a:spcPts val="1600"/>
              </a:lnSpc>
            </a:pPr>
            <a:r>
              <a:rPr lang="ja-JP" altLang="en-US" sz="1400" dirty="0" smtClean="0">
                <a:solidFill>
                  <a:schemeClr val="tx1"/>
                </a:solidFill>
                <a:latin typeface="HGP創英角ｺﾞｼｯｸUB" pitchFamily="50" charset="-128"/>
                <a:ea typeface="HGP創英角ｺﾞｼｯｸUB" pitchFamily="50" charset="-128"/>
              </a:rPr>
              <a:t>「</a:t>
            </a:r>
            <a:r>
              <a:rPr kumimoji="1" lang="ja-JP" altLang="en-US" sz="1400" dirty="0" smtClean="0">
                <a:solidFill>
                  <a:schemeClr val="tx1"/>
                </a:solidFill>
                <a:latin typeface="HGP創英角ｺﾞｼｯｸUB" pitchFamily="50" charset="-128"/>
                <a:ea typeface="HGP創英角ｺﾞｼｯｸUB" pitchFamily="50" charset="-128"/>
              </a:rPr>
              <a:t>障害者雇用促進法」に改正（知的障害も加わる）</a:t>
            </a:r>
            <a:endParaRPr kumimoji="1" lang="ja-JP" altLang="en-US" sz="1400" dirty="0">
              <a:solidFill>
                <a:schemeClr val="tx1"/>
              </a:solidFill>
              <a:latin typeface="HGP創英角ｺﾞｼｯｸUB" pitchFamily="50" charset="-128"/>
              <a:ea typeface="HGP創英角ｺﾞｼｯｸUB" pitchFamily="50" charset="-128"/>
            </a:endParaRPr>
          </a:p>
        </p:txBody>
      </p:sp>
      <p:sp>
        <p:nvSpPr>
          <p:cNvPr id="10" name="テキスト ボックス 9"/>
          <p:cNvSpPr txBox="1"/>
          <p:nvPr/>
        </p:nvSpPr>
        <p:spPr>
          <a:xfrm>
            <a:off x="4716016" y="3585210"/>
            <a:ext cx="2098651" cy="707886"/>
          </a:xfrm>
          <a:prstGeom prst="rect">
            <a:avLst/>
          </a:prstGeom>
          <a:noFill/>
        </p:spPr>
        <p:txBody>
          <a:bodyPr wrap="none" rtlCol="0">
            <a:spAutoFit/>
          </a:bodyPr>
          <a:lstStyle/>
          <a:p>
            <a:pPr algn="ctr">
              <a:lnSpc>
                <a:spcPts val="1600"/>
              </a:lnSpc>
            </a:pPr>
            <a:r>
              <a:rPr lang="ja-JP" altLang="en-US" sz="1600" dirty="0" smtClean="0">
                <a:solidFill>
                  <a:schemeClr val="tx1"/>
                </a:solidFill>
                <a:latin typeface="HGP創英角ｺﾞｼｯｸUB" pitchFamily="50" charset="-128"/>
                <a:ea typeface="HGP創英角ｺﾞｼｯｸUB" pitchFamily="50" charset="-128"/>
              </a:rPr>
              <a:t>↑</a:t>
            </a:r>
          </a:p>
          <a:p>
            <a:pPr>
              <a:lnSpc>
                <a:spcPts val="1600"/>
              </a:lnSpc>
            </a:pPr>
            <a:r>
              <a:rPr kumimoji="1" lang="ja-JP" altLang="en-US" sz="1400" dirty="0" smtClean="0">
                <a:solidFill>
                  <a:schemeClr val="tx1"/>
                </a:solidFill>
                <a:latin typeface="HGP創英角ｺﾞｼｯｸUB" pitchFamily="50" charset="-128"/>
                <a:ea typeface="HGP創英角ｺﾞｼｯｸUB" pitchFamily="50" charset="-128"/>
              </a:rPr>
              <a:t>法定</a:t>
            </a:r>
            <a:r>
              <a:rPr lang="ja-JP" altLang="en-US" sz="1400" dirty="0" smtClean="0">
                <a:solidFill>
                  <a:schemeClr val="tx1"/>
                </a:solidFill>
                <a:latin typeface="HGP創英角ｺﾞｼｯｸUB" pitchFamily="50" charset="-128"/>
                <a:ea typeface="HGP創英角ｺﾞｼｯｸUB" pitchFamily="50" charset="-128"/>
              </a:rPr>
              <a:t>雇用率、１．８％に</a:t>
            </a:r>
            <a:endParaRPr kumimoji="1" lang="ja-JP" altLang="en-US" sz="1400" dirty="0" smtClean="0">
              <a:solidFill>
                <a:schemeClr val="tx1"/>
              </a:solidFill>
              <a:latin typeface="HGP創英角ｺﾞｼｯｸUB" pitchFamily="50" charset="-128"/>
              <a:ea typeface="HGP創英角ｺﾞｼｯｸUB" pitchFamily="50" charset="-128"/>
            </a:endParaRPr>
          </a:p>
          <a:p>
            <a:pPr>
              <a:lnSpc>
                <a:spcPts val="1600"/>
              </a:lnSpc>
            </a:pPr>
            <a:r>
              <a:rPr kumimoji="1" lang="ja-JP" altLang="en-US" sz="1400" dirty="0" smtClean="0">
                <a:solidFill>
                  <a:schemeClr val="tx1"/>
                </a:solidFill>
                <a:latin typeface="HGP創英角ｺﾞｼｯｸUB" pitchFamily="50" charset="-128"/>
                <a:ea typeface="HGP創英角ｺﾞｼｯｸUB" pitchFamily="50" charset="-128"/>
              </a:rPr>
              <a:t>知的障害の雇用、義務化</a:t>
            </a:r>
            <a:endParaRPr kumimoji="1" lang="ja-JP" altLang="en-US" sz="1400" dirty="0">
              <a:solidFill>
                <a:schemeClr val="tx1"/>
              </a:solidFill>
              <a:latin typeface="HGP創英角ｺﾞｼｯｸUB" pitchFamily="50" charset="-128"/>
              <a:ea typeface="HGP創英角ｺﾞｼｯｸUB" pitchFamily="50" charset="-128"/>
            </a:endParaRPr>
          </a:p>
        </p:txBody>
      </p:sp>
      <p:sp>
        <p:nvSpPr>
          <p:cNvPr id="12" name="テキスト ボックス 11"/>
          <p:cNvSpPr txBox="1"/>
          <p:nvPr/>
        </p:nvSpPr>
        <p:spPr>
          <a:xfrm>
            <a:off x="2555776" y="4747791"/>
            <a:ext cx="1933543" cy="502702"/>
          </a:xfrm>
          <a:prstGeom prst="rect">
            <a:avLst/>
          </a:prstGeom>
          <a:noFill/>
        </p:spPr>
        <p:txBody>
          <a:bodyPr wrap="none" rtlCol="0">
            <a:spAutoFit/>
          </a:bodyPr>
          <a:lstStyle/>
          <a:p>
            <a:pPr algn="ctr">
              <a:lnSpc>
                <a:spcPts val="1600"/>
              </a:lnSpc>
            </a:pPr>
            <a:r>
              <a:rPr lang="ja-JP" altLang="en-US" sz="1600" dirty="0" smtClean="0">
                <a:solidFill>
                  <a:schemeClr val="tx1"/>
                </a:solidFill>
                <a:latin typeface="HGP創英角ｺﾞｼｯｸUB" pitchFamily="50" charset="-128"/>
                <a:ea typeface="HGP創英角ｺﾞｼｯｸUB" pitchFamily="50" charset="-128"/>
              </a:rPr>
              <a:t>↑</a:t>
            </a:r>
          </a:p>
          <a:p>
            <a:pPr>
              <a:lnSpc>
                <a:spcPts val="1600"/>
              </a:lnSpc>
            </a:pPr>
            <a:r>
              <a:rPr kumimoji="1" lang="ja-JP" altLang="en-US" sz="1400" dirty="0" smtClean="0">
                <a:solidFill>
                  <a:schemeClr val="tx1"/>
                </a:solidFill>
                <a:latin typeface="HGP創英角ｺﾞｼｯｸUB" pitchFamily="50" charset="-128"/>
                <a:ea typeface="HGP創英角ｺﾞｼｯｸUB" pitchFamily="50" charset="-128"/>
              </a:rPr>
              <a:t>法定</a:t>
            </a:r>
            <a:r>
              <a:rPr lang="ja-JP" altLang="en-US" sz="1400" dirty="0" smtClean="0">
                <a:solidFill>
                  <a:schemeClr val="tx1"/>
                </a:solidFill>
                <a:latin typeface="HGP創英角ｺﾞｼｯｸUB" pitchFamily="50" charset="-128"/>
                <a:ea typeface="HGP創英角ｺﾞｼｯｸUB" pitchFamily="50" charset="-128"/>
              </a:rPr>
              <a:t>雇用率、１．６％に</a:t>
            </a:r>
            <a:endParaRPr kumimoji="1" lang="ja-JP" altLang="en-US" sz="1400" dirty="0">
              <a:solidFill>
                <a:schemeClr val="tx1"/>
              </a:solidFill>
              <a:latin typeface="HGP創英角ｺﾞｼｯｸUB" pitchFamily="50" charset="-128"/>
              <a:ea typeface="HGP創英角ｺﾞｼｯｸUB" pitchFamily="50" charset="-128"/>
            </a:endParaRPr>
          </a:p>
        </p:txBody>
      </p:sp>
      <p:cxnSp>
        <p:nvCxnSpPr>
          <p:cNvPr id="17" name="直線コネクタ 10"/>
          <p:cNvCxnSpPr>
            <a:cxnSpLocks noChangeShapeType="1"/>
          </p:cNvCxnSpPr>
          <p:nvPr/>
        </p:nvCxnSpPr>
        <p:spPr bwMode="auto">
          <a:xfrm>
            <a:off x="3483604" y="3181593"/>
            <a:ext cx="2304256" cy="0"/>
          </a:xfrm>
          <a:prstGeom prst="line">
            <a:avLst/>
          </a:prstGeom>
          <a:noFill/>
          <a:ln w="38100" algn="ctr">
            <a:solidFill>
              <a:srgbClr val="008000"/>
            </a:solidFill>
            <a:round/>
            <a:headEnd/>
            <a:tailEnd/>
          </a:ln>
        </p:spPr>
      </p:cxnSp>
      <p:cxnSp>
        <p:nvCxnSpPr>
          <p:cNvPr id="25" name="直線コネクタ 24"/>
          <p:cNvCxnSpPr/>
          <p:nvPr/>
        </p:nvCxnSpPr>
        <p:spPr bwMode="auto">
          <a:xfrm>
            <a:off x="5770258" y="2655182"/>
            <a:ext cx="0" cy="535438"/>
          </a:xfrm>
          <a:prstGeom prst="line">
            <a:avLst/>
          </a:prstGeom>
          <a:noFill/>
          <a:ln w="31750" cap="flat" cmpd="sng" algn="ctr">
            <a:solidFill>
              <a:srgbClr val="008000"/>
            </a:solidFill>
            <a:prstDash val="solid"/>
            <a:round/>
            <a:headEnd type="none" w="med" len="med"/>
            <a:tailEnd type="none" w="med" len="med"/>
          </a:ln>
          <a:effectLst/>
        </p:spPr>
      </p:cxnSp>
      <p:sp>
        <p:nvSpPr>
          <p:cNvPr id="18" name="角丸四角形吹き出し 17"/>
          <p:cNvSpPr/>
          <p:nvPr/>
        </p:nvSpPr>
        <p:spPr bwMode="auto">
          <a:xfrm>
            <a:off x="1409712" y="2996952"/>
            <a:ext cx="3456384" cy="432048"/>
          </a:xfrm>
          <a:prstGeom prst="wedgeRoundRectCallout">
            <a:avLst>
              <a:gd name="adj1" fmla="val 27504"/>
              <a:gd name="adj2" fmla="val 246118"/>
              <a:gd name="adj3" fmla="val 16667"/>
            </a:avLst>
          </a:prstGeom>
          <a:solidFill>
            <a:srgbClr val="00B050">
              <a:alpha val="40000"/>
            </a:srgbClr>
          </a:solidFill>
          <a:ln w="25400" cap="flat" cmpd="sng" algn="ctr">
            <a:solidFill>
              <a:srgbClr val="0033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1" lang="ja-JP" altLang="en-US" sz="2400" b="0" i="0" u="none" strike="noStrike" cap="none" normalizeH="0" baseline="0" dirty="0" smtClean="0">
                <a:ln>
                  <a:noFill/>
                </a:ln>
                <a:solidFill>
                  <a:srgbClr val="C00000"/>
                </a:solidFill>
                <a:effectLst/>
                <a:latin typeface="HGP創英角ｺﾞｼｯｸUB" pitchFamily="50" charset="-128"/>
                <a:ea typeface="HGP創英角ｺﾞｼｯｸUB" pitchFamily="50" charset="-128"/>
              </a:rPr>
              <a:t>社会貢献への関心高まる</a:t>
            </a:r>
          </a:p>
        </p:txBody>
      </p:sp>
      <p:cxnSp>
        <p:nvCxnSpPr>
          <p:cNvPr id="30" name="直線コネクタ 29"/>
          <p:cNvCxnSpPr/>
          <p:nvPr/>
        </p:nvCxnSpPr>
        <p:spPr bwMode="auto">
          <a:xfrm>
            <a:off x="3487742" y="3162975"/>
            <a:ext cx="0" cy="268452"/>
          </a:xfrm>
          <a:prstGeom prst="line">
            <a:avLst/>
          </a:prstGeom>
          <a:noFill/>
          <a:ln w="31750" cap="flat" cmpd="sng" algn="ctr">
            <a:solidFill>
              <a:srgbClr val="008000"/>
            </a:solidFill>
            <a:prstDash val="solid"/>
            <a:round/>
            <a:headEnd type="none" w="med" len="med"/>
            <a:tailEnd type="none" w="med" len="med"/>
          </a:ln>
          <a:effectLst/>
        </p:spPr>
      </p:cxnSp>
      <p:sp>
        <p:nvSpPr>
          <p:cNvPr id="19" name="角丸四角形吹き出し 18"/>
          <p:cNvSpPr/>
          <p:nvPr/>
        </p:nvSpPr>
        <p:spPr bwMode="auto">
          <a:xfrm>
            <a:off x="4997936" y="1628800"/>
            <a:ext cx="3528392" cy="432048"/>
          </a:xfrm>
          <a:prstGeom prst="wedgeRoundRectCallout">
            <a:avLst>
              <a:gd name="adj1" fmla="val -1565"/>
              <a:gd name="adj2" fmla="val 311353"/>
              <a:gd name="adj3" fmla="val 16667"/>
            </a:avLst>
          </a:prstGeom>
          <a:solidFill>
            <a:srgbClr val="92D050">
              <a:alpha val="50000"/>
            </a:srgbClr>
          </a:solidFill>
          <a:ln w="25400" cap="flat" cmpd="sng"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1" lang="ja-JP" altLang="en-US" sz="2400" b="0" i="0" u="none" strike="noStrike" cap="none" normalizeH="0" baseline="0" dirty="0" smtClean="0">
                <a:ln>
                  <a:noFill/>
                </a:ln>
                <a:solidFill>
                  <a:srgbClr val="0033CC"/>
                </a:solidFill>
                <a:effectLst/>
                <a:latin typeface="HGP創英角ｺﾞｼｯｸUB" pitchFamily="50" charset="-128"/>
                <a:ea typeface="HGP創英角ｺﾞｼｯｸUB" pitchFamily="50" charset="-128"/>
              </a:rPr>
              <a:t>ＣＳＲ</a:t>
            </a:r>
            <a:r>
              <a:rPr kumimoji="1" lang="en-US" altLang="ja-JP" sz="1800" b="0" i="0" u="none" strike="noStrike" cap="none" normalizeH="0" baseline="0" dirty="0" smtClean="0">
                <a:ln>
                  <a:noFill/>
                </a:ln>
                <a:solidFill>
                  <a:srgbClr val="0033CC"/>
                </a:solidFill>
                <a:effectLst/>
                <a:latin typeface="HGP創英角ｺﾞｼｯｸUB" pitchFamily="50" charset="-128"/>
                <a:ea typeface="HGP創英角ｺﾞｼｯｸUB" pitchFamily="50" charset="-128"/>
              </a:rPr>
              <a:t>(</a:t>
            </a:r>
            <a:r>
              <a:rPr kumimoji="1" lang="ja-JP" altLang="en-US" sz="1800" b="0" i="0" u="none" strike="noStrike" cap="none" normalizeH="0" baseline="0" dirty="0" smtClean="0">
                <a:ln>
                  <a:noFill/>
                </a:ln>
                <a:solidFill>
                  <a:srgbClr val="0033CC"/>
                </a:solidFill>
                <a:effectLst/>
                <a:latin typeface="HGP創英角ｺﾞｼｯｸUB" pitchFamily="50" charset="-128"/>
                <a:ea typeface="HGP創英角ｺﾞｼｯｸUB" pitchFamily="50" charset="-128"/>
              </a:rPr>
              <a:t>企業の社会的責任</a:t>
            </a:r>
            <a:r>
              <a:rPr kumimoji="1" lang="en-US" altLang="ja-JP" sz="1800" b="0" i="0" u="none" strike="noStrike" cap="none" normalizeH="0" baseline="0" dirty="0" smtClean="0">
                <a:ln>
                  <a:noFill/>
                </a:ln>
                <a:solidFill>
                  <a:srgbClr val="0033CC"/>
                </a:solidFill>
                <a:effectLst/>
                <a:latin typeface="HGP創英角ｺﾞｼｯｸUB" pitchFamily="50" charset="-128"/>
                <a:ea typeface="HGP創英角ｺﾞｼｯｸUB" pitchFamily="50" charset="-128"/>
              </a:rPr>
              <a:t>)</a:t>
            </a:r>
            <a:r>
              <a:rPr kumimoji="1" lang="ja-JP" altLang="en-US" sz="2400" b="0" i="0" u="none" strike="noStrike" cap="none" normalizeH="0" baseline="0" dirty="0" smtClean="0">
                <a:ln>
                  <a:noFill/>
                </a:ln>
                <a:solidFill>
                  <a:srgbClr val="0033CC"/>
                </a:solidFill>
                <a:effectLst/>
                <a:latin typeface="HGP創英角ｺﾞｼｯｸUB" pitchFamily="50" charset="-128"/>
                <a:ea typeface="HGP創英角ｺﾞｼｯｸUB" pitchFamily="50" charset="-128"/>
              </a:rPr>
              <a:t>元年</a:t>
            </a:r>
          </a:p>
        </p:txBody>
      </p:sp>
      <p:sp>
        <p:nvSpPr>
          <p:cNvPr id="20" name="円/楕円 19"/>
          <p:cNvSpPr/>
          <p:nvPr/>
        </p:nvSpPr>
        <p:spPr bwMode="auto">
          <a:xfrm>
            <a:off x="1120164" y="4869160"/>
            <a:ext cx="530506" cy="576064"/>
          </a:xfrm>
          <a:prstGeom prst="ellipse">
            <a:avLst/>
          </a:prstGeom>
          <a:noFill/>
          <a:ln w="28575" cap="flat" cmpd="sng" algn="ctr">
            <a:solidFill>
              <a:srgbClr val="3333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1" lang="ja-JP" altLang="en-US" sz="3200" b="0" i="0" u="none" strike="noStrike" cap="none" normalizeH="0" baseline="0" dirty="0" smtClean="0">
              <a:ln>
                <a:noFill/>
              </a:ln>
              <a:solidFill>
                <a:srgbClr val="3333CC"/>
              </a:solidFill>
              <a:effectLst/>
              <a:latin typeface="Arial" charset="0"/>
              <a:ea typeface="ＭＳ Ｐゴシック" charset="-128"/>
            </a:endParaRPr>
          </a:p>
        </p:txBody>
      </p:sp>
      <p:sp>
        <p:nvSpPr>
          <p:cNvPr id="21" name="角丸四角形吹き出し 20"/>
          <p:cNvSpPr/>
          <p:nvPr/>
        </p:nvSpPr>
        <p:spPr bwMode="auto">
          <a:xfrm>
            <a:off x="1752571" y="5301208"/>
            <a:ext cx="6480719" cy="432048"/>
          </a:xfrm>
          <a:prstGeom prst="wedgeRoundRectCallout">
            <a:avLst>
              <a:gd name="adj1" fmla="val -51089"/>
              <a:gd name="adj2" fmla="val -83457"/>
              <a:gd name="adj3" fmla="val 16667"/>
            </a:avLst>
          </a:prstGeom>
          <a:solidFill>
            <a:srgbClr val="FF6600">
              <a:alpha val="49804"/>
            </a:srgbClr>
          </a:solid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1" lang="ja-JP" altLang="en-US" sz="2400" b="0" i="0" u="none" strike="noStrike" cap="none" normalizeH="0" baseline="0" dirty="0" smtClean="0">
                <a:ln>
                  <a:noFill/>
                </a:ln>
                <a:solidFill>
                  <a:srgbClr val="0033CC"/>
                </a:solidFill>
                <a:effectLst/>
                <a:latin typeface="HGP創英角ｺﾞｼｯｸUB" pitchFamily="50" charset="-128"/>
                <a:ea typeface="HGP創英角ｺﾞｼｯｸUB" pitchFamily="50" charset="-128"/>
              </a:rPr>
              <a:t>多額の雇用納付金</a:t>
            </a:r>
            <a:r>
              <a:rPr kumimoji="1" lang="en-US" altLang="ja-JP" sz="1800" b="0" i="0" u="none" strike="noStrike" cap="none" normalizeH="0" baseline="0" dirty="0" smtClean="0">
                <a:ln>
                  <a:noFill/>
                </a:ln>
                <a:solidFill>
                  <a:srgbClr val="0033CC"/>
                </a:solidFill>
                <a:effectLst/>
                <a:latin typeface="HGP創英角ｺﾞｼｯｸUB" pitchFamily="50" charset="-128"/>
                <a:ea typeface="HGP創英角ｺﾞｼｯｸUB" pitchFamily="50" charset="-128"/>
              </a:rPr>
              <a:t>(5</a:t>
            </a:r>
            <a:r>
              <a:rPr kumimoji="1" lang="ja-JP" altLang="en-US" sz="1800" b="0" i="0" u="none" strike="noStrike" cap="none" normalizeH="0" baseline="0" dirty="0" smtClean="0">
                <a:ln>
                  <a:noFill/>
                </a:ln>
                <a:solidFill>
                  <a:srgbClr val="0033CC"/>
                </a:solidFill>
                <a:effectLst/>
                <a:latin typeface="HGP創英角ｺﾞｼｯｸUB" pitchFamily="50" charset="-128"/>
                <a:ea typeface="HGP創英角ｺﾞｼｯｸUB" pitchFamily="50" charset="-128"/>
              </a:rPr>
              <a:t>万円</a:t>
            </a:r>
            <a:r>
              <a:rPr kumimoji="1" lang="en-US" altLang="ja-JP" sz="1800" b="0" i="0" u="none" strike="noStrike" cap="none" normalizeH="0" baseline="0" dirty="0" smtClean="0">
                <a:ln>
                  <a:noFill/>
                </a:ln>
                <a:solidFill>
                  <a:srgbClr val="0033CC"/>
                </a:solidFill>
                <a:effectLst/>
                <a:latin typeface="HGP創英角ｺﾞｼｯｸUB" pitchFamily="50" charset="-128"/>
                <a:ea typeface="HGP創英角ｺﾞｼｯｸUB" pitchFamily="50" charset="-128"/>
              </a:rPr>
              <a:t>/</a:t>
            </a:r>
            <a:r>
              <a:rPr kumimoji="1" lang="ja-JP" altLang="en-US" sz="1800" b="0" i="0" u="none" strike="noStrike" cap="none" normalizeH="0" baseline="0" dirty="0" smtClean="0">
                <a:ln>
                  <a:noFill/>
                </a:ln>
                <a:solidFill>
                  <a:srgbClr val="0033CC"/>
                </a:solidFill>
                <a:effectLst/>
                <a:latin typeface="HGP創英角ｺﾞｼｯｸUB" pitchFamily="50" charset="-128"/>
                <a:ea typeface="HGP創英角ｺﾞｼｯｸUB" pitchFamily="50" charset="-128"/>
              </a:rPr>
              <a:t>人</a:t>
            </a:r>
            <a:r>
              <a:rPr kumimoji="1" lang="en-US" altLang="ja-JP" sz="1800" b="0" i="0" u="none" strike="noStrike" cap="none" normalizeH="0" baseline="0" dirty="0" smtClean="0">
                <a:ln>
                  <a:noFill/>
                </a:ln>
                <a:solidFill>
                  <a:srgbClr val="0033CC"/>
                </a:solidFill>
                <a:effectLst/>
                <a:latin typeface="HGP創英角ｺﾞｼｯｸUB" pitchFamily="50" charset="-128"/>
                <a:ea typeface="HGP創英角ｺﾞｼｯｸUB" pitchFamily="50" charset="-128"/>
              </a:rPr>
              <a:t>)</a:t>
            </a:r>
            <a:r>
              <a:rPr kumimoji="1" lang="ja-JP" altLang="en-US" sz="2400" b="0" i="0" u="none" strike="noStrike" cap="none" normalizeH="0" baseline="0" dirty="0" smtClean="0">
                <a:ln>
                  <a:noFill/>
                </a:ln>
                <a:solidFill>
                  <a:srgbClr val="0033CC"/>
                </a:solidFill>
                <a:effectLst/>
                <a:latin typeface="HGP創英角ｺﾞｼｯｸUB" pitchFamily="50" charset="-128"/>
                <a:ea typeface="HGP創英角ｺﾞｼｯｸUB" pitchFamily="50" charset="-128"/>
              </a:rPr>
              <a:t>納めてでも雇用せず</a:t>
            </a:r>
          </a:p>
        </p:txBody>
      </p:sp>
      <p:pic>
        <p:nvPicPr>
          <p:cNvPr id="23" name="Picture 2" descr="特定非営利活動法人 日本NPOセンター">
            <a:hlinkClick r:id="rId4"/>
          </p:cNvPr>
          <p:cNvPicPr>
            <a:picLocks noChangeAspect="1" noChangeArrowheads="1"/>
          </p:cNvPicPr>
          <p:nvPr/>
        </p:nvPicPr>
        <p:blipFill>
          <a:blip r:embed="rId5" cstate="print"/>
          <a:srcRect/>
          <a:stretch>
            <a:fillRect/>
          </a:stretch>
        </p:blipFill>
        <p:spPr bwMode="auto">
          <a:xfrm>
            <a:off x="3962396" y="6227374"/>
            <a:ext cx="2038350" cy="476251"/>
          </a:xfrm>
          <a:prstGeom prst="rect">
            <a:avLst/>
          </a:prstGeom>
          <a:noFill/>
        </p:spPr>
      </p:pic>
      <p:pic>
        <p:nvPicPr>
          <p:cNvPr id="24" name="Picture 3" descr="ovaclogo"/>
          <p:cNvPicPr>
            <a:picLocks noGrp="1" noChangeAspect="1" noChangeArrowheads="1"/>
          </p:cNvPicPr>
          <p:nvPr>
            <p:ph idx="1"/>
          </p:nvPr>
        </p:nvPicPr>
        <p:blipFill>
          <a:blip r:embed="rId6"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1+#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1+#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2052"/>
                                        </p:tgtEl>
                                        <p:attrNameLst>
                                          <p:attrName>style.visibility</p:attrName>
                                        </p:attrNameLst>
                                      </p:cBhvr>
                                      <p:to>
                                        <p:strVal val="visible"/>
                                      </p:to>
                                    </p:set>
                                    <p:anim calcmode="lin" valueType="num">
                                      <p:cBhvr additive="base">
                                        <p:cTn id="30" dur="500" fill="hold"/>
                                        <p:tgtEl>
                                          <p:spTgt spid="2052"/>
                                        </p:tgtEl>
                                        <p:attrNameLst>
                                          <p:attrName>ppt_x</p:attrName>
                                        </p:attrNameLst>
                                      </p:cBhvr>
                                      <p:tavLst>
                                        <p:tav tm="0">
                                          <p:val>
                                            <p:strVal val="#ppt_x"/>
                                          </p:val>
                                        </p:tav>
                                        <p:tav tm="100000">
                                          <p:val>
                                            <p:strVal val="#ppt_x"/>
                                          </p:val>
                                        </p:tav>
                                      </p:tavLst>
                                    </p:anim>
                                    <p:anim calcmode="lin" valueType="num">
                                      <p:cBhvr additive="base">
                                        <p:cTn id="31" dur="500" fill="hold"/>
                                        <p:tgtEl>
                                          <p:spTgt spid="20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18" grpId="0" animBg="1"/>
      <p:bldP spid="19" grpId="0" animBg="1"/>
      <p:bldP spid="20"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4"/>
          <p:cNvSpPr>
            <a:spLocks noGrp="1"/>
          </p:cNvSpPr>
          <p:nvPr>
            <p:ph type="sldNum" sz="quarter" idx="11"/>
          </p:nvPr>
        </p:nvSpPr>
        <p:spPr>
          <a:xfrm>
            <a:off x="6744272" y="6302992"/>
            <a:ext cx="2133600" cy="457200"/>
          </a:xfrm>
          <a:noFill/>
        </p:spPr>
        <p:txBody>
          <a:bodyPr/>
          <a:lstStyle/>
          <a:p>
            <a:fld id="{DF6BE792-CD83-4B5D-8905-8E61E5E9347F}" type="slidenum">
              <a:rPr lang="en-US" altLang="ja-JP" smtClean="0"/>
              <a:pPr/>
              <a:t>32</a:t>
            </a:fld>
            <a:endParaRPr lang="en-US" altLang="ja-JP" dirty="0" smtClean="0"/>
          </a:p>
        </p:txBody>
      </p:sp>
      <p:sp>
        <p:nvSpPr>
          <p:cNvPr id="23555" name="Rectangle 2"/>
          <p:cNvSpPr>
            <a:spLocks noGrp="1" noChangeArrowheads="1"/>
          </p:cNvSpPr>
          <p:nvPr>
            <p:ph type="title"/>
          </p:nvPr>
        </p:nvSpPr>
        <p:spPr>
          <a:xfrm>
            <a:off x="391804" y="470322"/>
            <a:ext cx="8229600" cy="601224"/>
          </a:xfrm>
        </p:spPr>
        <p:txBody>
          <a:bodyPr/>
          <a:lstStyle/>
          <a:p>
            <a:pPr eaLnBrk="1" hangingPunct="1"/>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ＣＳＲ報告書の掲載基準はＭＳＰで確定</a:t>
            </a:r>
          </a:p>
        </p:txBody>
      </p:sp>
      <p:sp>
        <p:nvSpPr>
          <p:cNvPr id="23556" name="Rectangle 3"/>
          <p:cNvSpPr>
            <a:spLocks noGrp="1" noChangeArrowheads="1"/>
          </p:cNvSpPr>
          <p:nvPr>
            <p:ph type="body" idx="1"/>
          </p:nvPr>
        </p:nvSpPr>
        <p:spPr>
          <a:xfrm>
            <a:off x="518344" y="1196752"/>
            <a:ext cx="8424936" cy="4896544"/>
          </a:xfrm>
        </p:spPr>
        <p:txBody>
          <a:bodyPr/>
          <a:lstStyle/>
          <a:p>
            <a:pPr eaLnBrk="1" hangingPunct="1">
              <a:lnSpc>
                <a:spcPct val="90000"/>
              </a:lnSpc>
              <a:spcBef>
                <a:spcPct val="0"/>
              </a:spcBef>
              <a:buFont typeface="Wingdings" pitchFamily="2" charset="2"/>
              <a:buNone/>
            </a:pPr>
            <a:r>
              <a:rPr lang="ja-JP" altLang="en-US" dirty="0" smtClean="0">
                <a:solidFill>
                  <a:srgbClr val="C00000"/>
                </a:solidFill>
                <a:latin typeface="HGP創英角ｺﾞｼｯｸUB" pitchFamily="50" charset="-128"/>
                <a:ea typeface="HGP創英角ｺﾞｼｯｸUB" pitchFamily="50" charset="-128"/>
              </a:rPr>
              <a:t>ＧＲＩ</a:t>
            </a:r>
            <a:r>
              <a:rPr lang="ja-JP" altLang="en-US" dirty="0" smtClean="0">
                <a:solidFill>
                  <a:srgbClr val="006600"/>
                </a:solidFill>
                <a:latin typeface="HGP創英角ｺﾞｼｯｸUB" pitchFamily="50" charset="-128"/>
                <a:ea typeface="HGP創英角ｺﾞｼｯｸUB" pitchFamily="50" charset="-128"/>
              </a:rPr>
              <a:t>（</a:t>
            </a:r>
            <a:r>
              <a:rPr lang="en-US" altLang="ja-JP" dirty="0" smtClean="0">
                <a:solidFill>
                  <a:srgbClr val="006600"/>
                </a:solidFill>
                <a:latin typeface="HGP創英角ｺﾞｼｯｸUB" pitchFamily="50" charset="-128"/>
                <a:ea typeface="HGP創英角ｺﾞｼｯｸUB" pitchFamily="50" charset="-128"/>
              </a:rPr>
              <a:t>Global</a:t>
            </a:r>
            <a:r>
              <a:rPr lang="ja-JP" altLang="en-US" dirty="0" smtClean="0">
                <a:solidFill>
                  <a:srgbClr val="006600"/>
                </a:solidFill>
                <a:latin typeface="HGP創英角ｺﾞｼｯｸUB" pitchFamily="50" charset="-128"/>
                <a:ea typeface="HGP創英角ｺﾞｼｯｸUB" pitchFamily="50" charset="-128"/>
              </a:rPr>
              <a:t> </a:t>
            </a:r>
            <a:r>
              <a:rPr lang="en-US" altLang="ja-JP" dirty="0" smtClean="0">
                <a:solidFill>
                  <a:srgbClr val="006600"/>
                </a:solidFill>
                <a:latin typeface="HGP創英角ｺﾞｼｯｸUB" pitchFamily="50" charset="-128"/>
                <a:ea typeface="HGP創英角ｺﾞｼｯｸUB" pitchFamily="50" charset="-128"/>
              </a:rPr>
              <a:t>Reporting</a:t>
            </a:r>
            <a:r>
              <a:rPr lang="ja-JP" altLang="en-US" dirty="0" smtClean="0">
                <a:solidFill>
                  <a:srgbClr val="006600"/>
                </a:solidFill>
                <a:latin typeface="HGP創英角ｺﾞｼｯｸUB" pitchFamily="50" charset="-128"/>
                <a:ea typeface="HGP創英角ｺﾞｼｯｸUB" pitchFamily="50" charset="-128"/>
              </a:rPr>
              <a:t> </a:t>
            </a:r>
            <a:r>
              <a:rPr lang="en-US" altLang="ja-JP" dirty="0" smtClean="0">
                <a:solidFill>
                  <a:srgbClr val="006600"/>
                </a:solidFill>
                <a:latin typeface="HGP創英角ｺﾞｼｯｸUB" pitchFamily="50" charset="-128"/>
                <a:ea typeface="HGP創英角ｺﾞｼｯｸUB" pitchFamily="50" charset="-128"/>
              </a:rPr>
              <a:t>Initiative</a:t>
            </a:r>
            <a:r>
              <a:rPr lang="ja-JP" altLang="en-US" dirty="0" smtClean="0">
                <a:solidFill>
                  <a:srgbClr val="006600"/>
                </a:solidFill>
                <a:latin typeface="HGP創英角ｺﾞｼｯｸUB" pitchFamily="50" charset="-128"/>
                <a:ea typeface="HGP創英角ｺﾞｼｯｸUB" pitchFamily="50" charset="-128"/>
              </a:rPr>
              <a:t>）</a:t>
            </a:r>
            <a:endParaRPr lang="ja-JP" altLang="en-US" sz="2000" dirty="0" smtClean="0">
              <a:latin typeface="HGP創英角ｺﾞｼｯｸUB" pitchFamily="50" charset="-128"/>
              <a:ea typeface="HGP創英角ｺﾞｼｯｸUB" pitchFamily="50" charset="-128"/>
            </a:endParaRPr>
          </a:p>
          <a:p>
            <a:pPr marL="0" indent="0">
              <a:lnSpc>
                <a:spcPct val="90000"/>
              </a:lnSpc>
              <a:spcBef>
                <a:spcPts val="600"/>
              </a:spcBef>
              <a:buNone/>
            </a:pPr>
            <a:r>
              <a:rPr lang="ja-JP" altLang="en-US" sz="2000" dirty="0" smtClean="0">
                <a:latin typeface="HGP創英角ｺﾞｼｯｸUB" pitchFamily="50" charset="-128"/>
                <a:ea typeface="HGP創英角ｺﾞｼｯｸUB" pitchFamily="50" charset="-128"/>
              </a:rPr>
              <a:t>　</a:t>
            </a:r>
            <a:r>
              <a:rPr lang="ja-JP" altLang="en-US" sz="2400" dirty="0" smtClean="0">
                <a:latin typeface="HGP創英角ｺﾞｼｯｸUB" pitchFamily="50" charset="-128"/>
                <a:ea typeface="HGP創英角ｺﾞｼｯｸUB" pitchFamily="50" charset="-128"/>
              </a:rPr>
              <a:t>「企業のサスティナビ</a:t>
            </a:r>
            <a:r>
              <a:rPr lang="ja-JP" altLang="en-US" sz="2400" dirty="0" err="1" smtClean="0">
                <a:latin typeface="HGP創英角ｺﾞｼｯｸUB" pitchFamily="50" charset="-128"/>
                <a:ea typeface="HGP創英角ｺﾞｼｯｸUB" pitchFamily="50" charset="-128"/>
              </a:rPr>
              <a:t>り</a:t>
            </a:r>
            <a:r>
              <a:rPr lang="ja-JP" altLang="en-US" sz="2400" dirty="0" smtClean="0">
                <a:latin typeface="HGP創英角ｺﾞｼｯｸUB" pitchFamily="50" charset="-128"/>
                <a:ea typeface="HGP創英角ｺﾞｼｯｸUB" pitchFamily="50" charset="-128"/>
              </a:rPr>
              <a:t>ティ報告」</a:t>
            </a:r>
            <a:r>
              <a:rPr lang="en-US" altLang="ja-JP" sz="2400" dirty="0" smtClean="0">
                <a:latin typeface="HGP創英角ｺﾞｼｯｸUB" pitchFamily="50" charset="-128"/>
                <a:ea typeface="HGP創英角ｺﾞｼｯｸUB" pitchFamily="50" charset="-128"/>
              </a:rPr>
              <a:t>(</a:t>
            </a:r>
            <a:r>
              <a:rPr lang="ja-JP" altLang="en-US" sz="2400" dirty="0" smtClean="0">
                <a:latin typeface="HGP創英角ｺﾞｼｯｸUB" pitchFamily="50" charset="-128"/>
                <a:ea typeface="HGP創英角ｺﾞｼｯｸUB" pitchFamily="50" charset="-128"/>
              </a:rPr>
              <a:t>ＣＳＲ報告書</a:t>
            </a:r>
            <a:r>
              <a:rPr lang="en-US" altLang="ja-JP" sz="2400" dirty="0" smtClean="0">
                <a:latin typeface="HGP創英角ｺﾞｼｯｸUB" pitchFamily="50" charset="-128"/>
                <a:ea typeface="HGP創英角ｺﾞｼｯｸUB" pitchFamily="50" charset="-128"/>
              </a:rPr>
              <a:t>)</a:t>
            </a:r>
            <a:r>
              <a:rPr lang="ja-JP" altLang="en-US" sz="2400" dirty="0" smtClean="0">
                <a:latin typeface="HGP創英角ｺﾞｼｯｸUB" pitchFamily="50" charset="-128"/>
                <a:ea typeface="HGP創英角ｺﾞｼｯｸUB" pitchFamily="50" charset="-128"/>
              </a:rPr>
              <a:t>に関する国際的ガイドラインの作成と普及を目的に、</a:t>
            </a:r>
            <a:r>
              <a:rPr lang="en-US" altLang="ja-JP" sz="2400" dirty="0" smtClean="0">
                <a:latin typeface="HGP創英角ｺﾞｼｯｸUB" pitchFamily="50" charset="-128"/>
                <a:ea typeface="HGP創英角ｺﾞｼｯｸUB" pitchFamily="50" charset="-128"/>
              </a:rPr>
              <a:t>1997</a:t>
            </a:r>
            <a:r>
              <a:rPr lang="ja-JP" altLang="en-US" sz="2400" dirty="0" smtClean="0">
                <a:latin typeface="HGP創英角ｺﾞｼｯｸUB" pitchFamily="50" charset="-128"/>
                <a:ea typeface="HGP創英角ｺﾞｼｯｸUB" pitchFamily="50" charset="-128"/>
              </a:rPr>
              <a:t>年に発足したＮＰＯ。</a:t>
            </a:r>
          </a:p>
          <a:p>
            <a:pPr marL="0" indent="0">
              <a:lnSpc>
                <a:spcPct val="90000"/>
              </a:lnSpc>
              <a:spcBef>
                <a:spcPts val="600"/>
              </a:spcBef>
              <a:buNone/>
            </a:pPr>
            <a:r>
              <a:rPr lang="ja-JP" altLang="en-US" sz="2400" dirty="0" smtClean="0">
                <a:latin typeface="HGP創英角ｺﾞｼｯｸUB" pitchFamily="50" charset="-128"/>
                <a:ea typeface="HGP創英角ｺﾞｼｯｸUB" pitchFamily="50" charset="-128"/>
              </a:rPr>
              <a:t>　</a:t>
            </a:r>
            <a:r>
              <a:rPr lang="en-US" altLang="ja-JP" sz="2400" dirty="0" smtClean="0">
                <a:latin typeface="HGP創英角ｺﾞｼｯｸUB" pitchFamily="50" charset="-128"/>
                <a:ea typeface="HGP創英角ｺﾞｼｯｸUB" pitchFamily="50" charset="-128"/>
              </a:rPr>
              <a:t>1989</a:t>
            </a:r>
            <a:r>
              <a:rPr lang="ja-JP" altLang="en-US" sz="2400" dirty="0" smtClean="0">
                <a:latin typeface="HGP創英角ｺﾞｼｯｸUB" pitchFamily="50" charset="-128"/>
                <a:ea typeface="HGP創英角ｺﾞｼｯｸUB" pitchFamily="50" charset="-128"/>
              </a:rPr>
              <a:t>年に起きたタンカー・バルディーズ号原油流出事件をきっかけに設立された米国の環境</a:t>
            </a:r>
            <a:r>
              <a:rPr lang="en-US" altLang="ja-JP" sz="2400" dirty="0" smtClean="0">
                <a:latin typeface="HGP創英角ｺﾞｼｯｸUB" pitchFamily="50" charset="-128"/>
                <a:ea typeface="HGP創英角ｺﾞｼｯｸUB" pitchFamily="50" charset="-128"/>
              </a:rPr>
              <a:t>NGO</a:t>
            </a:r>
            <a:r>
              <a:rPr lang="ja-JP" altLang="en-US" sz="2400" dirty="0" err="1" smtClean="0">
                <a:latin typeface="HGP創英角ｺﾞｼｯｸUB" pitchFamily="50" charset="-128"/>
                <a:ea typeface="HGP創英角ｺﾞｼｯｸUB" pitchFamily="50" charset="-128"/>
              </a:rPr>
              <a:t>、</a:t>
            </a:r>
            <a:r>
              <a:rPr lang="ja-JP" altLang="en-US" sz="2400" dirty="0" smtClean="0">
                <a:latin typeface="HGP創英角ｺﾞｼｯｸUB" pitchFamily="50" charset="-128"/>
                <a:ea typeface="HGP創英角ｺﾞｼｯｸUB" pitchFamily="50" charset="-128"/>
              </a:rPr>
              <a:t>セリーズ</a:t>
            </a:r>
            <a:r>
              <a:rPr lang="ja-JP" altLang="en-US" sz="2400" dirty="0" smtClean="0">
                <a:solidFill>
                  <a:schemeClr val="tx1">
                    <a:lumMod val="65000"/>
                    <a:lumOff val="35000"/>
                  </a:schemeClr>
                </a:solidFill>
                <a:latin typeface="HGP創英角ｺﾞｼｯｸUB" pitchFamily="50" charset="-128"/>
                <a:ea typeface="HGP創英角ｺﾞｼｯｸUB" pitchFamily="50" charset="-128"/>
              </a:rPr>
              <a:t>（</a:t>
            </a:r>
            <a:r>
              <a:rPr lang="en-US" altLang="ja-JP" sz="2400" dirty="0" smtClean="0">
                <a:solidFill>
                  <a:schemeClr val="tx1">
                    <a:lumMod val="65000"/>
                    <a:lumOff val="35000"/>
                  </a:schemeClr>
                </a:solidFill>
                <a:latin typeface="HGP創英角ｺﾞｼｯｸUB" pitchFamily="50" charset="-128"/>
                <a:ea typeface="HGP創英角ｺﾞｼｯｸUB" pitchFamily="50" charset="-128"/>
              </a:rPr>
              <a:t>CERES: Coalition for Environmentally Responsible Economies</a:t>
            </a:r>
            <a:r>
              <a:rPr lang="ja-JP" altLang="en-US" sz="2400" dirty="0" smtClean="0">
                <a:solidFill>
                  <a:schemeClr val="tx1">
                    <a:lumMod val="65000"/>
                    <a:lumOff val="35000"/>
                  </a:schemeClr>
                </a:solidFill>
                <a:latin typeface="HGP創英角ｺﾞｼｯｸUB" pitchFamily="50" charset="-128"/>
                <a:ea typeface="HGP創英角ｺﾞｼｯｸUB" pitchFamily="50" charset="-128"/>
              </a:rPr>
              <a:t>）</a:t>
            </a:r>
            <a:r>
              <a:rPr lang="ja-JP" altLang="en-US" sz="2400" dirty="0" smtClean="0">
                <a:latin typeface="HGP創英角ｺﾞｼｯｸUB" pitchFamily="50" charset="-128"/>
                <a:ea typeface="HGP創英角ｺﾞｼｯｸUB" pitchFamily="50" charset="-128"/>
              </a:rPr>
              <a:t>が、国連環境計画（ＵＮＥＰ）に呼びかけて発足した団体。</a:t>
            </a:r>
          </a:p>
          <a:p>
            <a:pPr marL="0" indent="0">
              <a:lnSpc>
                <a:spcPct val="90000"/>
              </a:lnSpc>
              <a:spcBef>
                <a:spcPts val="600"/>
              </a:spcBef>
              <a:buNone/>
            </a:pPr>
            <a:r>
              <a:rPr lang="ja-JP" altLang="en-US" sz="2400" dirty="0" smtClean="0">
                <a:latin typeface="HGP創英角ｺﾞｼｯｸUB" pitchFamily="50" charset="-128"/>
                <a:ea typeface="HGP創英角ｺﾞｼｯｸUB" pitchFamily="50" charset="-128"/>
              </a:rPr>
              <a:t>　オランダに本部があり、ＵＮＥＰの認定機関となっている。</a:t>
            </a:r>
          </a:p>
          <a:p>
            <a:pPr marL="0" indent="0">
              <a:lnSpc>
                <a:spcPct val="90000"/>
              </a:lnSpc>
              <a:spcBef>
                <a:spcPts val="600"/>
              </a:spcBef>
              <a:buNone/>
            </a:pPr>
            <a:r>
              <a:rPr lang="ja-JP" altLang="en-US" sz="2400" dirty="0" smtClean="0">
                <a:latin typeface="HGP創英角ｺﾞｼｯｸUB" pitchFamily="50" charset="-128"/>
                <a:ea typeface="HGP創英角ｺﾞｼｯｸUB" pitchFamily="50" charset="-128"/>
              </a:rPr>
              <a:t>　６５カ国の６００以上の</a:t>
            </a:r>
            <a:r>
              <a:rPr lang="ja-JP" altLang="en-US" sz="2400" dirty="0" smtClean="0">
                <a:solidFill>
                  <a:srgbClr val="FF6600"/>
                </a:solidFill>
                <a:latin typeface="HGP創英角ｺﾞｼｯｸUB" pitchFamily="50" charset="-128"/>
                <a:ea typeface="HGP創英角ｺﾞｼｯｸUB" pitchFamily="50" charset="-128"/>
              </a:rPr>
              <a:t>企業、環境保護活動家、会計士、業界団体が参加</a:t>
            </a:r>
            <a:r>
              <a:rPr lang="ja-JP" altLang="en-US" sz="2400" dirty="0" smtClean="0">
                <a:latin typeface="HGP創英角ｺﾞｼｯｸUB" pitchFamily="50" charset="-128"/>
                <a:ea typeface="HGP創英角ｺﾞｼｯｸUB" pitchFamily="50" charset="-128"/>
              </a:rPr>
              <a:t>している。</a:t>
            </a:r>
          </a:p>
          <a:p>
            <a:pPr marL="0" indent="0">
              <a:lnSpc>
                <a:spcPct val="90000"/>
              </a:lnSpc>
              <a:spcBef>
                <a:spcPts val="600"/>
              </a:spcBef>
              <a:buNone/>
            </a:pPr>
            <a:r>
              <a:rPr lang="ja-JP" altLang="en-US" sz="2400" dirty="0" smtClean="0">
                <a:latin typeface="HGP創英角ｺﾞｼｯｸUB" pitchFamily="50" charset="-128"/>
                <a:ea typeface="HGP創英角ｺﾞｼｯｸUB" pitchFamily="50" charset="-128"/>
              </a:rPr>
              <a:t>　</a:t>
            </a:r>
            <a:r>
              <a:rPr lang="en-US" altLang="ja-JP" sz="2400" dirty="0" smtClean="0">
                <a:solidFill>
                  <a:srgbClr val="0000FF"/>
                </a:solidFill>
                <a:latin typeface="HGP創英角ｺﾞｼｯｸUB" pitchFamily="50" charset="-128"/>
                <a:ea typeface="HGP創英角ｺﾞｼｯｸUB" pitchFamily="50" charset="-128"/>
              </a:rPr>
              <a:t>2000</a:t>
            </a:r>
            <a:r>
              <a:rPr lang="ja-JP" altLang="en-US" sz="2400" dirty="0" smtClean="0">
                <a:solidFill>
                  <a:srgbClr val="0000FF"/>
                </a:solidFill>
                <a:latin typeface="HGP創英角ｺﾞｼｯｸUB" pitchFamily="50" charset="-128"/>
                <a:ea typeface="HGP創英角ｺﾞｼｯｸUB" pitchFamily="50" charset="-128"/>
              </a:rPr>
              <a:t>年、</a:t>
            </a:r>
            <a:r>
              <a:rPr lang="en-US" altLang="ja-JP" sz="2400" dirty="0" smtClean="0">
                <a:solidFill>
                  <a:srgbClr val="0000FF"/>
                </a:solidFill>
                <a:latin typeface="HGP創英角ｺﾞｼｯｸUB" pitchFamily="50" charset="-128"/>
                <a:ea typeface="HGP創英角ｺﾞｼｯｸUB" pitchFamily="50" charset="-128"/>
              </a:rPr>
              <a:t>2002</a:t>
            </a:r>
            <a:r>
              <a:rPr lang="ja-JP" altLang="en-US" sz="2400" dirty="0" smtClean="0">
                <a:solidFill>
                  <a:srgbClr val="0000FF"/>
                </a:solidFill>
                <a:latin typeface="HGP創英角ｺﾞｼｯｸUB" pitchFamily="50" charset="-128"/>
                <a:ea typeface="HGP創英角ｺﾞｼｯｸUB" pitchFamily="50" charset="-128"/>
              </a:rPr>
              <a:t>年にガイドラインを発行</a:t>
            </a:r>
            <a:r>
              <a:rPr lang="ja-JP" altLang="en-US" sz="2400" dirty="0" smtClean="0">
                <a:latin typeface="HGP創英角ｺﾞｼｯｸUB" pitchFamily="50" charset="-128"/>
                <a:ea typeface="HGP創英角ｺﾞｼｯｸUB" pitchFamily="50" charset="-128"/>
              </a:rPr>
              <a:t>しているが、ＧＲＩが「トリプル・ボトルライン」を採用し、サスティナビリティを構成する要素として、経済、環境、社会の</a:t>
            </a:r>
            <a:r>
              <a:rPr lang="en-US" altLang="ja-JP" sz="2400" dirty="0" smtClean="0">
                <a:latin typeface="HGP創英角ｺﾞｼｯｸUB" pitchFamily="50" charset="-128"/>
                <a:ea typeface="HGP創英角ｺﾞｼｯｸUB" pitchFamily="50" charset="-128"/>
              </a:rPr>
              <a:t>3</a:t>
            </a:r>
            <a:r>
              <a:rPr lang="ja-JP" altLang="en-US" sz="2400" dirty="0" smtClean="0">
                <a:latin typeface="HGP創英角ｺﾞｼｯｸUB" pitchFamily="50" charset="-128"/>
                <a:ea typeface="HGP創英角ｺﾞｼｯｸUB" pitchFamily="50" charset="-128"/>
              </a:rPr>
              <a:t>側面が重視されることとなった。</a:t>
            </a:r>
            <a:endParaRPr lang="en-US" altLang="ja-JP" dirty="0" smtClean="0">
              <a:latin typeface="HGP創英角ｺﾞｼｯｸUB" pitchFamily="50" charset="-128"/>
              <a:ea typeface="HGP創英角ｺﾞｼｯｸUB" pitchFamily="50" charset="-128"/>
            </a:endParaRPr>
          </a:p>
        </p:txBody>
      </p:sp>
      <p:sp>
        <p:nvSpPr>
          <p:cNvPr id="23557" name="Line 4"/>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pic>
        <p:nvPicPr>
          <p:cNvPr id="7"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8" name="Picture 3" descr="ovaclogo"/>
          <p:cNvPicPr>
            <a:picLocks noChangeAspect="1" noChangeArrowheads="1"/>
          </p:cNvPicPr>
          <p:nvPr/>
        </p:nvPicPr>
        <p:blipFill>
          <a:blip r:embed="rId5" cstate="print"/>
          <a:srcRect/>
          <a:stretch>
            <a:fillRect/>
          </a:stretch>
        </p:blipFill>
        <p:spPr bwMode="auto">
          <a:xfrm>
            <a:off x="6289700" y="6180138"/>
            <a:ext cx="1854200" cy="55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 4"/>
          <p:cNvSpPr>
            <a:spLocks noGrp="1"/>
          </p:cNvSpPr>
          <p:nvPr>
            <p:ph type="sldNum" sz="quarter" idx="11"/>
          </p:nvPr>
        </p:nvSpPr>
        <p:spPr>
          <a:xfrm>
            <a:off x="6743301" y="6301565"/>
            <a:ext cx="2133600" cy="457200"/>
          </a:xfrm>
          <a:noFill/>
        </p:spPr>
        <p:txBody>
          <a:bodyPr/>
          <a:lstStyle/>
          <a:p>
            <a:fld id="{B50619FD-6D19-4483-B315-6F20288D87B5}" type="slidenum">
              <a:rPr lang="en-US" altLang="ja-JP" smtClean="0"/>
              <a:pPr/>
              <a:t>33</a:t>
            </a:fld>
            <a:endParaRPr lang="en-US" altLang="ja-JP" dirty="0" smtClean="0"/>
          </a:p>
        </p:txBody>
      </p:sp>
      <p:sp>
        <p:nvSpPr>
          <p:cNvPr id="27651" name="Line 4"/>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27653" name="Text Box 36"/>
          <p:cNvSpPr txBox="1">
            <a:spLocks noChangeArrowheads="1"/>
          </p:cNvSpPr>
          <p:nvPr/>
        </p:nvSpPr>
        <p:spPr bwMode="auto">
          <a:xfrm>
            <a:off x="539750" y="2143125"/>
            <a:ext cx="8856786" cy="1815882"/>
          </a:xfrm>
          <a:prstGeom prst="rect">
            <a:avLst/>
          </a:prstGeom>
          <a:noFill/>
          <a:ln w="12700" algn="ctr">
            <a:noFill/>
            <a:miter lim="800000"/>
            <a:headEnd/>
            <a:tailEnd/>
          </a:ln>
        </p:spPr>
        <p:txBody>
          <a:bodyPr wrap="square">
            <a:spAutoFit/>
          </a:bodyPr>
          <a:lstStyle/>
          <a:p>
            <a:pPr algn="l">
              <a:lnSpc>
                <a:spcPct val="100000"/>
              </a:lnSpc>
              <a:spcBef>
                <a:spcPct val="0"/>
              </a:spcBef>
              <a:buClrTx/>
              <a:buSzTx/>
              <a:buFontTx/>
              <a:buNone/>
            </a:pPr>
            <a:r>
              <a:rPr lang="ja-JP" altLang="en-US" sz="2800" dirty="0">
                <a:solidFill>
                  <a:schemeClr val="tx1"/>
                </a:solidFill>
                <a:latin typeface="HGP創英角ﾎﾟｯﾌﾟ体" pitchFamily="50" charset="-128"/>
                <a:ea typeface="HGP創英角ﾎﾟｯﾌﾟ体" pitchFamily="50" charset="-128"/>
              </a:rPr>
              <a:t>自発的活動は自由</a:t>
            </a:r>
            <a:r>
              <a:rPr lang="ja-JP" altLang="en-US" sz="2800" b="1" dirty="0">
                <a:solidFill>
                  <a:schemeClr val="tx1"/>
                </a:solidFill>
              </a:rPr>
              <a:t/>
            </a:r>
            <a:br>
              <a:rPr lang="ja-JP" altLang="en-US" sz="2800" b="1" dirty="0">
                <a:solidFill>
                  <a:schemeClr val="tx1"/>
                </a:solidFill>
              </a:rPr>
            </a:br>
            <a:r>
              <a:rPr lang="ja-JP" altLang="en-US" sz="2800" b="1" dirty="0">
                <a:solidFill>
                  <a:schemeClr val="tx1"/>
                </a:solidFill>
              </a:rPr>
              <a:t>　</a:t>
            </a:r>
            <a:r>
              <a:rPr lang="ja-JP" altLang="en-US" sz="2800" dirty="0">
                <a:solidFill>
                  <a:schemeClr val="tx1"/>
                </a:solidFill>
                <a:latin typeface="HGP創英角ﾎﾟｯﾌﾟ体" pitchFamily="50" charset="-128"/>
                <a:ea typeface="HGP創英角ﾎﾟｯﾌﾟ体" pitchFamily="50" charset="-128"/>
              </a:rPr>
              <a:t>（言われなくても、する！ 言われて</a:t>
            </a:r>
            <a:r>
              <a:rPr lang="ja-JP" altLang="en-US" sz="2800" dirty="0" smtClean="0">
                <a:solidFill>
                  <a:schemeClr val="tx1"/>
                </a:solidFill>
                <a:latin typeface="HGP創英角ﾎﾟｯﾌﾟ体" pitchFamily="50" charset="-128"/>
                <a:ea typeface="HGP創英角ﾎﾟｯﾌﾟ体" pitchFamily="50" charset="-128"/>
              </a:rPr>
              <a:t>も  　　　　　　　　　　）</a:t>
            </a:r>
            <a:endParaRPr lang="ja-JP" altLang="en-US" sz="2800" dirty="0">
              <a:solidFill>
                <a:schemeClr val="tx1"/>
              </a:solidFill>
              <a:latin typeface="HGP創英角ﾎﾟｯﾌﾟ体" pitchFamily="50" charset="-128"/>
              <a:ea typeface="HGP創英角ﾎﾟｯﾌﾟ体" pitchFamily="50" charset="-128"/>
            </a:endParaRPr>
          </a:p>
          <a:p>
            <a:pPr algn="l">
              <a:lnSpc>
                <a:spcPct val="100000"/>
              </a:lnSpc>
              <a:spcBef>
                <a:spcPct val="0"/>
              </a:spcBef>
              <a:spcAft>
                <a:spcPct val="20000"/>
              </a:spcAft>
              <a:buClrTx/>
              <a:buSzTx/>
              <a:buFontTx/>
              <a:buNone/>
            </a:pPr>
            <a:r>
              <a:rPr lang="ja-JP" altLang="en-US" sz="2800" dirty="0">
                <a:solidFill>
                  <a:srgbClr val="0033CC"/>
                </a:solidFill>
                <a:latin typeface="HGP創英角ﾎﾟｯﾌﾟ体" pitchFamily="50" charset="-128"/>
                <a:ea typeface="HGP創英角ﾎﾟｯﾌﾟ体" pitchFamily="50" charset="-128"/>
              </a:rPr>
              <a:t>↓</a:t>
            </a:r>
            <a:br>
              <a:rPr lang="ja-JP" altLang="en-US" sz="2800" dirty="0">
                <a:solidFill>
                  <a:srgbClr val="0033CC"/>
                </a:solidFill>
                <a:latin typeface="HGP創英角ﾎﾟｯﾌﾟ体" pitchFamily="50" charset="-128"/>
                <a:ea typeface="HGP創英角ﾎﾟｯﾌﾟ体" pitchFamily="50" charset="-128"/>
              </a:rPr>
            </a:br>
            <a:r>
              <a:rPr lang="ja-JP" altLang="en-US" sz="2800" dirty="0">
                <a:solidFill>
                  <a:srgbClr val="0033CC"/>
                </a:solidFill>
                <a:latin typeface="HGP創英角ﾎﾟｯﾌﾟ体" pitchFamily="50" charset="-128"/>
                <a:ea typeface="HGP創英角ﾎﾟｯﾌﾟ体" pitchFamily="50" charset="-128"/>
              </a:rPr>
              <a:t>ゆえに</a:t>
            </a:r>
            <a:r>
              <a:rPr lang="ja-JP" altLang="en-US" sz="2800" dirty="0" smtClean="0">
                <a:solidFill>
                  <a:srgbClr val="0033CC"/>
                </a:solidFill>
                <a:latin typeface="HGP創英角ﾎﾟｯﾌﾟ体" pitchFamily="50" charset="-128"/>
                <a:ea typeface="HGP創英角ﾎﾟｯﾌﾟ体" pitchFamily="50" charset="-128"/>
              </a:rPr>
              <a:t>、ここまですれば良いという</a:t>
            </a:r>
            <a:r>
              <a:rPr lang="ja-JP" altLang="en-US" sz="2800" dirty="0" smtClean="0">
                <a:solidFill>
                  <a:srgbClr val="006600"/>
                </a:solidFill>
                <a:latin typeface="HGP創英角ﾎﾟｯﾌﾟ体" pitchFamily="50" charset="-128"/>
                <a:ea typeface="HGP創英角ﾎﾟｯﾌﾟ体" pitchFamily="50" charset="-128"/>
              </a:rPr>
              <a:t>「</a:t>
            </a:r>
            <a:r>
              <a:rPr lang="ja-JP" altLang="en-US" sz="2800" dirty="0">
                <a:solidFill>
                  <a:srgbClr val="006600"/>
                </a:solidFill>
                <a:latin typeface="HGP創英角ﾎﾟｯﾌﾟ体" pitchFamily="50" charset="-128"/>
                <a:ea typeface="HGP創英角ﾎﾟｯﾌﾟ体" pitchFamily="50" charset="-128"/>
              </a:rPr>
              <a:t>基準」がない</a:t>
            </a:r>
          </a:p>
        </p:txBody>
      </p:sp>
      <p:sp>
        <p:nvSpPr>
          <p:cNvPr id="27654" name="テキスト ボックス 8"/>
          <p:cNvSpPr txBox="1">
            <a:spLocks noChangeArrowheads="1"/>
          </p:cNvSpPr>
          <p:nvPr/>
        </p:nvSpPr>
        <p:spPr bwMode="auto">
          <a:xfrm>
            <a:off x="976313" y="4022725"/>
            <a:ext cx="1978427" cy="523220"/>
          </a:xfrm>
          <a:prstGeom prst="rect">
            <a:avLst/>
          </a:prstGeom>
          <a:noFill/>
          <a:ln w="9525">
            <a:noFill/>
            <a:miter lim="800000"/>
            <a:headEnd/>
            <a:tailEnd/>
          </a:ln>
        </p:spPr>
        <p:txBody>
          <a:bodyPr wrap="none">
            <a:spAutoFit/>
          </a:bodyPr>
          <a:lstStyle/>
          <a:p>
            <a:pPr algn="l"/>
            <a:r>
              <a:rPr lang="ja-JP" altLang="en-US" sz="2800" dirty="0">
                <a:solidFill>
                  <a:schemeClr val="tx1"/>
                </a:solidFill>
                <a:latin typeface="HGP創英角ｺﾞｼｯｸUB" pitchFamily="50" charset="-128"/>
                <a:ea typeface="HGP創英角ｺﾞｼｯｸUB" pitchFamily="50" charset="-128"/>
              </a:rPr>
              <a:t>行　　　政⇒</a:t>
            </a:r>
          </a:p>
        </p:txBody>
      </p:sp>
      <p:sp>
        <p:nvSpPr>
          <p:cNvPr id="12" name="テキスト ボックス 11"/>
          <p:cNvSpPr txBox="1">
            <a:spLocks noChangeArrowheads="1"/>
          </p:cNvSpPr>
          <p:nvPr/>
        </p:nvSpPr>
        <p:spPr bwMode="auto">
          <a:xfrm>
            <a:off x="2870200" y="4046538"/>
            <a:ext cx="5036956" cy="523220"/>
          </a:xfrm>
          <a:prstGeom prst="rect">
            <a:avLst/>
          </a:prstGeom>
          <a:noFill/>
          <a:ln w="9525">
            <a:noFill/>
            <a:miter lim="800000"/>
            <a:headEnd/>
            <a:tailEnd/>
          </a:ln>
        </p:spPr>
        <p:txBody>
          <a:bodyPr wrap="none">
            <a:spAutoFit/>
          </a:bodyPr>
          <a:lstStyle/>
          <a:p>
            <a:r>
              <a:rPr lang="ja-JP" altLang="en-US" sz="2800" dirty="0">
                <a:solidFill>
                  <a:schemeClr val="tx1"/>
                </a:solidFill>
                <a:latin typeface="HGP創英角ｺﾞｼｯｸUB" pitchFamily="50" charset="-128"/>
                <a:ea typeface="HGP創英角ｺﾞｼｯｸUB" pitchFamily="50" charset="-128"/>
              </a:rPr>
              <a:t>全体の合意（議会の了解、法令）</a:t>
            </a:r>
          </a:p>
        </p:txBody>
      </p:sp>
      <p:sp>
        <p:nvSpPr>
          <p:cNvPr id="27656" name="テキスト ボックス 12"/>
          <p:cNvSpPr txBox="1">
            <a:spLocks noChangeArrowheads="1"/>
          </p:cNvSpPr>
          <p:nvPr/>
        </p:nvSpPr>
        <p:spPr bwMode="auto">
          <a:xfrm>
            <a:off x="974725" y="4524375"/>
            <a:ext cx="1978427" cy="523220"/>
          </a:xfrm>
          <a:prstGeom prst="rect">
            <a:avLst/>
          </a:prstGeom>
          <a:noFill/>
          <a:ln w="9525">
            <a:noFill/>
            <a:miter lim="800000"/>
            <a:headEnd/>
            <a:tailEnd/>
          </a:ln>
        </p:spPr>
        <p:txBody>
          <a:bodyPr wrap="none">
            <a:spAutoFit/>
          </a:bodyPr>
          <a:lstStyle/>
          <a:p>
            <a:pPr algn="l"/>
            <a:r>
              <a:rPr lang="ja-JP" altLang="en-US" sz="2800" dirty="0">
                <a:solidFill>
                  <a:schemeClr val="tx1"/>
                </a:solidFill>
                <a:latin typeface="HGP創英角ｺﾞｼｯｸUB" pitchFamily="50" charset="-128"/>
                <a:ea typeface="HGP創英角ｺﾞｼｯｸUB" pitchFamily="50" charset="-128"/>
              </a:rPr>
              <a:t>企　　　業⇒</a:t>
            </a:r>
          </a:p>
        </p:txBody>
      </p:sp>
      <p:sp>
        <p:nvSpPr>
          <p:cNvPr id="27657" name="テキスト ボックス 13"/>
          <p:cNvSpPr txBox="1">
            <a:spLocks noChangeArrowheads="1"/>
          </p:cNvSpPr>
          <p:nvPr/>
        </p:nvSpPr>
        <p:spPr bwMode="auto">
          <a:xfrm>
            <a:off x="976313" y="5048250"/>
            <a:ext cx="1978427" cy="480131"/>
          </a:xfrm>
          <a:prstGeom prst="rect">
            <a:avLst/>
          </a:prstGeom>
          <a:noFill/>
          <a:ln w="9525">
            <a:noFill/>
            <a:miter lim="800000"/>
            <a:headEnd/>
            <a:tailEnd/>
          </a:ln>
        </p:spPr>
        <p:txBody>
          <a:bodyPr wrap="square">
            <a:spAutoFit/>
          </a:bodyPr>
          <a:lstStyle/>
          <a:p>
            <a:pPr algn="l"/>
            <a:r>
              <a:rPr lang="ja-JP" altLang="en-US" sz="2800" dirty="0">
                <a:solidFill>
                  <a:srgbClr val="CC3300"/>
                </a:solidFill>
                <a:latin typeface="HGP創英角ﾎﾟｯﾌﾟ体" pitchFamily="50" charset="-128"/>
                <a:ea typeface="HGP創英角ﾎﾟｯﾌﾟ体" pitchFamily="50" charset="-128"/>
              </a:rPr>
              <a:t>市民</a:t>
            </a:r>
            <a:r>
              <a:rPr lang="ja-JP" altLang="en-US" sz="2800" dirty="0" smtClean="0">
                <a:solidFill>
                  <a:srgbClr val="CC3300"/>
                </a:solidFill>
                <a:latin typeface="HGP創英角ﾎﾟｯﾌﾟ体" pitchFamily="50" charset="-128"/>
                <a:ea typeface="HGP創英角ﾎﾟｯﾌﾟ体" pitchFamily="50" charset="-128"/>
              </a:rPr>
              <a:t>活動</a:t>
            </a:r>
            <a:r>
              <a:rPr lang="ja-JP" altLang="en-US" sz="2800" dirty="0" smtClean="0">
                <a:solidFill>
                  <a:schemeClr val="tx1"/>
                </a:solidFill>
                <a:latin typeface="HGP創英角ｺﾞｼｯｸUB" pitchFamily="50" charset="-128"/>
                <a:ea typeface="HGP創英角ｺﾞｼｯｸUB" pitchFamily="50" charset="-128"/>
              </a:rPr>
              <a:t>⇒</a:t>
            </a:r>
            <a:endParaRPr lang="ja-JP" altLang="en-US" sz="2800" dirty="0">
              <a:solidFill>
                <a:schemeClr val="tx1"/>
              </a:solidFill>
              <a:latin typeface="HGP創英角ｺﾞｼｯｸUB" pitchFamily="50" charset="-128"/>
              <a:ea typeface="HGP創英角ｺﾞｼｯｸUB" pitchFamily="50" charset="-128"/>
            </a:endParaRPr>
          </a:p>
        </p:txBody>
      </p:sp>
      <p:sp>
        <p:nvSpPr>
          <p:cNvPr id="15" name="テキスト ボックス 14"/>
          <p:cNvSpPr txBox="1">
            <a:spLocks noChangeArrowheads="1"/>
          </p:cNvSpPr>
          <p:nvPr/>
        </p:nvSpPr>
        <p:spPr bwMode="auto">
          <a:xfrm>
            <a:off x="2868613" y="4519613"/>
            <a:ext cx="3586238" cy="523220"/>
          </a:xfrm>
          <a:prstGeom prst="rect">
            <a:avLst/>
          </a:prstGeom>
          <a:noFill/>
          <a:ln w="9525">
            <a:noFill/>
            <a:miter lim="800000"/>
            <a:headEnd/>
            <a:tailEnd/>
          </a:ln>
        </p:spPr>
        <p:txBody>
          <a:bodyPr wrap="none">
            <a:spAutoFit/>
          </a:bodyPr>
          <a:lstStyle/>
          <a:p>
            <a:r>
              <a:rPr lang="ja-JP" altLang="en-US" sz="2800" dirty="0">
                <a:solidFill>
                  <a:schemeClr val="tx1"/>
                </a:solidFill>
                <a:latin typeface="HGP創英角ｺﾞｼｯｸUB" pitchFamily="50" charset="-128"/>
                <a:ea typeface="HGP創英角ｺﾞｼｯｸUB" pitchFamily="50" charset="-128"/>
              </a:rPr>
              <a:t>経営者の自由な判断。</a:t>
            </a:r>
          </a:p>
        </p:txBody>
      </p:sp>
      <p:sp>
        <p:nvSpPr>
          <p:cNvPr id="16" name="テキスト ボックス 15"/>
          <p:cNvSpPr txBox="1">
            <a:spLocks noChangeArrowheads="1"/>
          </p:cNvSpPr>
          <p:nvPr/>
        </p:nvSpPr>
        <p:spPr bwMode="auto">
          <a:xfrm>
            <a:off x="6173788" y="4511675"/>
            <a:ext cx="2525050" cy="584775"/>
          </a:xfrm>
          <a:prstGeom prst="rect">
            <a:avLst/>
          </a:prstGeom>
          <a:noFill/>
          <a:ln w="9525">
            <a:noFill/>
            <a:miter lim="800000"/>
            <a:headEnd/>
            <a:tailEnd/>
          </a:ln>
        </p:spPr>
        <p:txBody>
          <a:bodyPr wrap="none">
            <a:spAutoFit/>
          </a:bodyPr>
          <a:lstStyle/>
          <a:p>
            <a:r>
              <a:rPr lang="ja-JP" altLang="en-US" sz="2800" dirty="0">
                <a:solidFill>
                  <a:schemeClr val="tx1"/>
                </a:solidFill>
                <a:latin typeface="HGP創英角ﾎﾟｯﾌﾟ体" pitchFamily="50" charset="-128"/>
                <a:ea typeface="HGP創英角ﾎﾟｯﾌﾟ体" pitchFamily="50" charset="-128"/>
              </a:rPr>
              <a:t>だけど、</a:t>
            </a:r>
            <a:r>
              <a:rPr lang="ja-JP" altLang="en-US" sz="2800" dirty="0">
                <a:solidFill>
                  <a:srgbClr val="3333CC"/>
                </a:solidFill>
                <a:latin typeface="HGP創英角ﾎﾟｯﾌﾟ体" pitchFamily="50" charset="-128"/>
                <a:ea typeface="HGP創英角ﾎﾟｯﾌﾟ体" pitchFamily="50" charset="-128"/>
              </a:rPr>
              <a:t>損は</a:t>
            </a:r>
            <a:r>
              <a:rPr lang="en-US" altLang="ja-JP" b="1" dirty="0">
                <a:solidFill>
                  <a:srgbClr val="3333CC"/>
                </a:solidFill>
                <a:latin typeface="HGP創英角ﾎﾟｯﾌﾟ体" pitchFamily="50" charset="-128"/>
                <a:ea typeface="HGP創英角ﾎﾟｯﾌﾟ体" pitchFamily="50" charset="-128"/>
              </a:rPr>
              <a:t>×</a:t>
            </a:r>
            <a:endParaRPr lang="ja-JP" altLang="en-US" b="1" dirty="0">
              <a:solidFill>
                <a:srgbClr val="3333CC"/>
              </a:solidFill>
              <a:latin typeface="HGP創英角ﾎﾟｯﾌﾟ体" pitchFamily="50" charset="-128"/>
              <a:ea typeface="HGP創英角ﾎﾟｯﾌﾟ体" pitchFamily="50" charset="-128"/>
            </a:endParaRPr>
          </a:p>
        </p:txBody>
      </p:sp>
      <p:sp>
        <p:nvSpPr>
          <p:cNvPr id="17" name="テキスト ボックス 16"/>
          <p:cNvSpPr txBox="1">
            <a:spLocks noChangeArrowheads="1"/>
          </p:cNvSpPr>
          <p:nvPr/>
        </p:nvSpPr>
        <p:spPr bwMode="auto">
          <a:xfrm>
            <a:off x="2886075" y="5046663"/>
            <a:ext cx="6098144" cy="954107"/>
          </a:xfrm>
          <a:prstGeom prst="rect">
            <a:avLst/>
          </a:prstGeom>
          <a:noFill/>
          <a:ln w="9525">
            <a:noFill/>
            <a:miter lim="800000"/>
            <a:headEnd/>
            <a:tailEnd/>
          </a:ln>
        </p:spPr>
        <p:txBody>
          <a:bodyPr wrap="none">
            <a:spAutoFit/>
          </a:bodyPr>
          <a:lstStyle/>
          <a:p>
            <a:pPr algn="l"/>
            <a:r>
              <a:rPr lang="ja-JP" altLang="en-US" sz="2800" dirty="0">
                <a:solidFill>
                  <a:schemeClr val="tx1"/>
                </a:solidFill>
                <a:latin typeface="HGP創英角ﾎﾟｯﾌﾟ体" pitchFamily="50" charset="-128"/>
                <a:ea typeface="HGP創英角ﾎﾟｯﾌﾟ体" pitchFamily="50" charset="-128"/>
              </a:rPr>
              <a:t>誰の了解がなくとも</a:t>
            </a:r>
            <a:br>
              <a:rPr lang="ja-JP" altLang="en-US" sz="2800" dirty="0">
                <a:solidFill>
                  <a:schemeClr val="tx1"/>
                </a:solidFill>
                <a:latin typeface="HGP創英角ﾎﾟｯﾌﾟ体" pitchFamily="50" charset="-128"/>
                <a:ea typeface="HGP創英角ﾎﾟｯﾌﾟ体" pitchFamily="50" charset="-128"/>
              </a:rPr>
            </a:br>
            <a:r>
              <a:rPr lang="ja-JP" altLang="en-US" sz="2800" dirty="0">
                <a:solidFill>
                  <a:schemeClr val="tx1"/>
                </a:solidFill>
                <a:latin typeface="HGP創英角ﾎﾟｯﾌﾟ体" pitchFamily="50" charset="-128"/>
                <a:ea typeface="HGP創英角ﾎﾟｯﾌﾟ体" pitchFamily="50" charset="-128"/>
              </a:rPr>
              <a:t>一銭の得にならなくても、</a:t>
            </a:r>
            <a:r>
              <a:rPr lang="ja-JP" altLang="en-US" sz="2800" dirty="0">
                <a:latin typeface="HGP創英角ﾎﾟｯﾌﾟ体" pitchFamily="50" charset="-128"/>
                <a:ea typeface="HGP創英角ﾎﾟｯﾌﾟ体" pitchFamily="50" charset="-128"/>
              </a:rPr>
              <a:t>やる時はやる</a:t>
            </a:r>
          </a:p>
        </p:txBody>
      </p:sp>
      <p:sp>
        <p:nvSpPr>
          <p:cNvPr id="21" name="Text Box 36"/>
          <p:cNvSpPr txBox="1">
            <a:spLocks noChangeArrowheads="1"/>
          </p:cNvSpPr>
          <p:nvPr/>
        </p:nvSpPr>
        <p:spPr bwMode="auto">
          <a:xfrm>
            <a:off x="6345286" y="2564904"/>
            <a:ext cx="2907234" cy="523220"/>
          </a:xfrm>
          <a:prstGeom prst="rect">
            <a:avLst/>
          </a:prstGeom>
          <a:noFill/>
          <a:ln w="12700" algn="ctr">
            <a:noFill/>
            <a:miter lim="800000"/>
            <a:headEnd/>
            <a:tailEnd/>
          </a:ln>
        </p:spPr>
        <p:txBody>
          <a:bodyPr wrap="square">
            <a:spAutoFit/>
          </a:bodyPr>
          <a:lstStyle/>
          <a:p>
            <a:pPr algn="l">
              <a:lnSpc>
                <a:spcPct val="100000"/>
              </a:lnSpc>
              <a:spcBef>
                <a:spcPct val="0"/>
              </a:spcBef>
              <a:buClrTx/>
              <a:buSzTx/>
              <a:buFontTx/>
              <a:buNone/>
            </a:pPr>
            <a:r>
              <a:rPr lang="ja-JP" altLang="en-US" sz="1800" dirty="0" smtClean="0">
                <a:solidFill>
                  <a:srgbClr val="C00000"/>
                </a:solidFill>
                <a:latin typeface="HGP創英角ﾎﾟｯﾌﾟ体" pitchFamily="50" charset="-128"/>
                <a:ea typeface="HGP創英角ﾎﾟｯﾌﾟ体" pitchFamily="50" charset="-128"/>
              </a:rPr>
              <a:t>納得しないと、</a:t>
            </a:r>
            <a:r>
              <a:rPr lang="ja-JP" altLang="en-US" sz="2800" dirty="0" smtClean="0">
                <a:solidFill>
                  <a:srgbClr val="C00000"/>
                </a:solidFill>
                <a:latin typeface="HGP創英角ﾎﾟｯﾌﾟ体" pitchFamily="50" charset="-128"/>
                <a:ea typeface="HGP創英角ﾎﾟｯﾌﾟ体" pitchFamily="50" charset="-128"/>
              </a:rPr>
              <a:t>しない</a:t>
            </a:r>
            <a:endParaRPr lang="ja-JP" altLang="en-US" sz="2800" dirty="0">
              <a:solidFill>
                <a:srgbClr val="C00000"/>
              </a:solidFill>
              <a:latin typeface="HGP創英角ﾎﾟｯﾌﾟ体" pitchFamily="50" charset="-128"/>
              <a:ea typeface="HGP創英角ﾎﾟｯﾌﾟ体" pitchFamily="50" charset="-128"/>
            </a:endParaRPr>
          </a:p>
        </p:txBody>
      </p:sp>
      <p:sp>
        <p:nvSpPr>
          <p:cNvPr id="23" name="Rectangle 5"/>
          <p:cNvSpPr>
            <a:spLocks noChangeArrowheads="1"/>
          </p:cNvSpPr>
          <p:nvPr/>
        </p:nvSpPr>
        <p:spPr bwMode="auto">
          <a:xfrm>
            <a:off x="395536" y="1432198"/>
            <a:ext cx="8280400" cy="646331"/>
          </a:xfrm>
          <a:prstGeom prst="rect">
            <a:avLst/>
          </a:prstGeom>
          <a:noFill/>
          <a:ln w="9525" algn="ctr">
            <a:noFill/>
            <a:miter lim="800000"/>
            <a:headEnd/>
            <a:tailEnd/>
          </a:ln>
        </p:spPr>
        <p:txBody>
          <a:bodyPr>
            <a:spAutoFit/>
          </a:bodyPr>
          <a:lstStyle/>
          <a:p>
            <a:pPr marL="342900" indent="-342900" algn="l">
              <a:lnSpc>
                <a:spcPct val="100000"/>
              </a:lnSpc>
              <a:spcBef>
                <a:spcPct val="50000"/>
              </a:spcBef>
            </a:pPr>
            <a:r>
              <a:rPr lang="ja-JP" altLang="en-US" sz="3600" dirty="0" smtClean="0">
                <a:solidFill>
                  <a:srgbClr val="006600"/>
                </a:solidFill>
                <a:latin typeface="HGP創英角ﾎﾟｯﾌﾟ体" pitchFamily="50" charset="-128"/>
                <a:ea typeface="HGP創英角ﾎﾟｯﾌﾟ体" pitchFamily="50" charset="-128"/>
              </a:rPr>
              <a:t>（０）ボランタリーな活動の「限界」</a:t>
            </a:r>
            <a:endParaRPr lang="ja-JP" altLang="en-US" sz="3600" dirty="0">
              <a:solidFill>
                <a:srgbClr val="006600"/>
              </a:solidFill>
              <a:latin typeface="HGP創英角ﾎﾟｯﾌﾟ体" pitchFamily="50" charset="-128"/>
              <a:ea typeface="HGP創英角ﾎﾟｯﾌﾟ体" pitchFamily="50" charset="-128"/>
            </a:endParaRPr>
          </a:p>
        </p:txBody>
      </p:sp>
      <p:sp>
        <p:nvSpPr>
          <p:cNvPr id="19" name="Rectangle 2"/>
          <p:cNvSpPr txBox="1">
            <a:spLocks noChangeArrowheads="1"/>
          </p:cNvSpPr>
          <p:nvPr/>
        </p:nvSpPr>
        <p:spPr bwMode="auto">
          <a:xfrm>
            <a:off x="223930" y="404665"/>
            <a:ext cx="8812565" cy="1080120"/>
          </a:xfrm>
          <a:prstGeom prst="rect">
            <a:avLst/>
          </a:prstGeom>
          <a:noFill/>
          <a:ln w="9525">
            <a:noFill/>
            <a:miter lim="800000"/>
            <a:headEnd/>
            <a:tailEnd/>
          </a:ln>
        </p:spPr>
        <p:txBody>
          <a:bodyPr anchor="ctr"/>
          <a:lstStyle/>
          <a:p>
            <a:pPr algn="l">
              <a:lnSpc>
                <a:spcPct val="105000"/>
              </a:lnSpc>
              <a:spcBef>
                <a:spcPct val="15000"/>
              </a:spcBef>
              <a:buClrTx/>
              <a:buSzTx/>
              <a:buFontTx/>
              <a:buNone/>
              <a:defRPr/>
            </a:pPr>
            <a:r>
              <a:rPr lang="ja-JP" altLang="en-US" sz="4000" kern="0" dirty="0" smtClean="0">
                <a:solidFill>
                  <a:srgbClr val="0033CC"/>
                </a:solidFill>
                <a:latin typeface="HGP創英角ﾎﾟｯﾌﾟ体" pitchFamily="50" charset="-128"/>
                <a:ea typeface="HGP創英角ﾎﾟｯﾌﾟ体" pitchFamily="50" charset="-128"/>
                <a:cs typeface="+mj-cs"/>
              </a:rPr>
              <a:t>４．「参加」と「連携」を進めるために</a:t>
            </a:r>
            <a:endParaRPr lang="ja-JP" altLang="en-US" sz="4000" kern="0" dirty="0">
              <a:solidFill>
                <a:srgbClr val="0033CC"/>
              </a:solidFill>
              <a:latin typeface="HGP創英角ﾎﾟｯﾌﾟ体" pitchFamily="50" charset="-128"/>
              <a:ea typeface="HGP創英角ﾎﾟｯﾌﾟ体" pitchFamily="50" charset="-128"/>
              <a:cs typeface="+mj-cs"/>
            </a:endParaRPr>
          </a:p>
        </p:txBody>
      </p:sp>
      <p:pic>
        <p:nvPicPr>
          <p:cNvPr id="20" name="Picture 3" descr="ovaclogo"/>
          <p:cNvPicPr>
            <a:picLocks noChangeAspect="1" noChangeArrowheads="1"/>
          </p:cNvPicPr>
          <p:nvPr/>
        </p:nvPicPr>
        <p:blipFill>
          <a:blip r:embed="rId3" cstate="print"/>
          <a:srcRect/>
          <a:stretch>
            <a:fillRect/>
          </a:stretch>
        </p:blipFill>
        <p:spPr bwMode="auto">
          <a:xfrm>
            <a:off x="6289700" y="6180138"/>
            <a:ext cx="1854200" cy="557212"/>
          </a:xfrm>
          <a:prstGeom prst="rect">
            <a:avLst/>
          </a:prstGeom>
          <a:noFill/>
          <a:ln w="9525">
            <a:noFill/>
            <a:miter lim="800000"/>
            <a:headEnd/>
            <a:tailEnd/>
          </a:ln>
        </p:spPr>
      </p:pic>
      <p:pic>
        <p:nvPicPr>
          <p:cNvPr id="22" name="Picture 2" descr="特定非営利活動法人 日本NPOセンター">
            <a:hlinkClick r:id="rId4"/>
          </p:cNvPr>
          <p:cNvPicPr>
            <a:picLocks noChangeAspect="1" noChangeArrowheads="1"/>
          </p:cNvPicPr>
          <p:nvPr/>
        </p:nvPicPr>
        <p:blipFill>
          <a:blip r:embed="rId5" cstate="print"/>
          <a:srcRect/>
          <a:stretch>
            <a:fillRect/>
          </a:stretch>
        </p:blipFill>
        <p:spPr bwMode="auto">
          <a:xfrm>
            <a:off x="3962396" y="6227374"/>
            <a:ext cx="2038350" cy="476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3">
                                            <p:txEl>
                                              <p:pRg st="1" end="1"/>
                                            </p:txEl>
                                          </p:spTgt>
                                        </p:tgtEl>
                                        <p:attrNameLst>
                                          <p:attrName>style.visibility</p:attrName>
                                        </p:attrNameLst>
                                      </p:cBhvr>
                                      <p:to>
                                        <p:strVal val="visible"/>
                                      </p:to>
                                    </p:set>
                                    <p:anim calcmode="lin" valueType="num">
                                      <p:cBhvr additive="base">
                                        <p:cTn id="13" dur="500" fill="hold"/>
                                        <p:tgtEl>
                                          <p:spTgt spid="2765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4"/>
                                        </p:tgtEl>
                                        <p:attrNameLst>
                                          <p:attrName>style.visibility</p:attrName>
                                        </p:attrNameLst>
                                      </p:cBhvr>
                                      <p:to>
                                        <p:strVal val="visible"/>
                                      </p:to>
                                    </p:set>
                                    <p:anim calcmode="lin" valueType="num">
                                      <p:cBhvr additive="base">
                                        <p:cTn id="19" dur="500" fill="hold"/>
                                        <p:tgtEl>
                                          <p:spTgt spid="27654"/>
                                        </p:tgtEl>
                                        <p:attrNameLst>
                                          <p:attrName>ppt_x</p:attrName>
                                        </p:attrNameLst>
                                      </p:cBhvr>
                                      <p:tavLst>
                                        <p:tav tm="0">
                                          <p:val>
                                            <p:strVal val="#ppt_x"/>
                                          </p:val>
                                        </p:tav>
                                        <p:tav tm="100000">
                                          <p:val>
                                            <p:strVal val="#ppt_x"/>
                                          </p:val>
                                        </p:tav>
                                      </p:tavLst>
                                    </p:anim>
                                    <p:anim calcmode="lin" valueType="num">
                                      <p:cBhvr additive="base">
                                        <p:cTn id="20"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6"/>
                                        </p:tgtEl>
                                        <p:attrNameLst>
                                          <p:attrName>style.visibility</p:attrName>
                                        </p:attrNameLst>
                                      </p:cBhvr>
                                      <p:to>
                                        <p:strVal val="visible"/>
                                      </p:to>
                                    </p:set>
                                    <p:anim calcmode="lin" valueType="num">
                                      <p:cBhvr additive="base">
                                        <p:cTn id="31" dur="500" fill="hold"/>
                                        <p:tgtEl>
                                          <p:spTgt spid="27656"/>
                                        </p:tgtEl>
                                        <p:attrNameLst>
                                          <p:attrName>ppt_x</p:attrName>
                                        </p:attrNameLst>
                                      </p:cBhvr>
                                      <p:tavLst>
                                        <p:tav tm="0">
                                          <p:val>
                                            <p:strVal val="#ppt_x"/>
                                          </p:val>
                                        </p:tav>
                                        <p:tav tm="100000">
                                          <p:val>
                                            <p:strVal val="#ppt_x"/>
                                          </p:val>
                                        </p:tav>
                                      </p:tavLst>
                                    </p:anim>
                                    <p:anim calcmode="lin" valueType="num">
                                      <p:cBhvr additive="base">
                                        <p:cTn id="32" dur="500" fill="hold"/>
                                        <p:tgtEl>
                                          <p:spTgt spid="2765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heckerboard(across)">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657"/>
                                        </p:tgtEl>
                                        <p:attrNameLst>
                                          <p:attrName>style.visibility</p:attrName>
                                        </p:attrNameLst>
                                      </p:cBhvr>
                                      <p:to>
                                        <p:strVal val="visible"/>
                                      </p:to>
                                    </p:set>
                                    <p:anim calcmode="lin" valueType="num">
                                      <p:cBhvr additive="base">
                                        <p:cTn id="48" dur="500" fill="hold"/>
                                        <p:tgtEl>
                                          <p:spTgt spid="27657"/>
                                        </p:tgtEl>
                                        <p:attrNameLst>
                                          <p:attrName>ppt_x</p:attrName>
                                        </p:attrNameLst>
                                      </p:cBhvr>
                                      <p:tavLst>
                                        <p:tav tm="0">
                                          <p:val>
                                            <p:strVal val="#ppt_x"/>
                                          </p:val>
                                        </p:tav>
                                        <p:tav tm="100000">
                                          <p:val>
                                            <p:strVal val="#ppt_x"/>
                                          </p:val>
                                        </p:tav>
                                      </p:tavLst>
                                    </p:anim>
                                    <p:anim calcmode="lin" valueType="num">
                                      <p:cBhvr additive="base">
                                        <p:cTn id="49" dur="500" fill="hold"/>
                                        <p:tgtEl>
                                          <p:spTgt spid="2765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anim calcmode="lin" valueType="num">
                                      <p:cBhvr additive="base">
                                        <p:cTn id="5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12" grpId="0"/>
      <p:bldP spid="27656" grpId="0"/>
      <p:bldP spid="27657"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 name="スライド番号プレースホルダ 4"/>
          <p:cNvSpPr>
            <a:spLocks noGrp="1"/>
          </p:cNvSpPr>
          <p:nvPr>
            <p:ph type="sldNum" sz="quarter" idx="11"/>
          </p:nvPr>
        </p:nvSpPr>
        <p:spPr>
          <a:xfrm>
            <a:off x="6733961" y="6301565"/>
            <a:ext cx="2133600" cy="457200"/>
          </a:xfrm>
          <a:noFill/>
        </p:spPr>
        <p:txBody>
          <a:bodyPr/>
          <a:lstStyle/>
          <a:p>
            <a:fld id="{4DD44F3C-6CB5-42F2-B587-C07AE332DAE7}" type="slidenum">
              <a:rPr lang="en-US" altLang="ja-JP" smtClean="0"/>
              <a:pPr/>
              <a:t>34</a:t>
            </a:fld>
            <a:endParaRPr lang="en-US" altLang="ja-JP" smtClean="0"/>
          </a:p>
        </p:txBody>
      </p:sp>
      <p:sp>
        <p:nvSpPr>
          <p:cNvPr id="1047" name="Line 4"/>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107556" name="Text Box 36"/>
          <p:cNvSpPr txBox="1">
            <a:spLocks noChangeArrowheads="1"/>
          </p:cNvSpPr>
          <p:nvPr/>
        </p:nvSpPr>
        <p:spPr bwMode="auto">
          <a:xfrm>
            <a:off x="539750" y="2286000"/>
            <a:ext cx="4032250" cy="3649663"/>
          </a:xfrm>
          <a:prstGeom prst="rect">
            <a:avLst/>
          </a:prstGeom>
          <a:noFill/>
          <a:ln w="12700" algn="ctr">
            <a:noFill/>
            <a:miter lim="800000"/>
            <a:headEnd/>
            <a:tailEnd/>
          </a:ln>
        </p:spPr>
        <p:txBody>
          <a:bodyPr>
            <a:spAutoFit/>
          </a:bodyPr>
          <a:lstStyle/>
          <a:p>
            <a:pPr algn="l">
              <a:lnSpc>
                <a:spcPct val="100000"/>
              </a:lnSpc>
              <a:spcBef>
                <a:spcPct val="0"/>
              </a:spcBef>
              <a:buClrTx/>
              <a:buSzTx/>
              <a:buFontTx/>
              <a:buNone/>
            </a:pPr>
            <a:r>
              <a:rPr lang="ja-JP" altLang="en-US" sz="2800" dirty="0">
                <a:solidFill>
                  <a:srgbClr val="3333CC"/>
                </a:solidFill>
                <a:latin typeface="HGP創英角ﾎﾟｯﾌﾟ体" pitchFamily="50" charset="-128"/>
                <a:ea typeface="HGP創英角ﾎﾟｯﾌﾟ体" pitchFamily="50" charset="-128"/>
              </a:rPr>
              <a:t>★頑張る人ほど</a:t>
            </a:r>
            <a:r>
              <a:rPr lang="en-US" altLang="ja-JP" sz="2800" dirty="0">
                <a:solidFill>
                  <a:srgbClr val="3333CC"/>
                </a:solidFill>
                <a:latin typeface="HGP創英角ﾎﾟｯﾌﾟ体" pitchFamily="50" charset="-128"/>
                <a:ea typeface="HGP創英角ﾎﾟｯﾌﾟ体" pitchFamily="50" charset="-128"/>
              </a:rPr>
              <a:t>…</a:t>
            </a:r>
          </a:p>
          <a:p>
            <a:pPr algn="l">
              <a:lnSpc>
                <a:spcPct val="100000"/>
              </a:lnSpc>
              <a:spcBef>
                <a:spcPct val="0"/>
              </a:spcBef>
              <a:spcAft>
                <a:spcPct val="40000"/>
              </a:spcAft>
              <a:buClrTx/>
              <a:buSzTx/>
              <a:buFontTx/>
              <a:buNone/>
            </a:pPr>
            <a:r>
              <a:rPr lang="ja-JP" altLang="en-US" sz="2800" dirty="0">
                <a:solidFill>
                  <a:srgbClr val="3333CC"/>
                </a:solidFill>
                <a:latin typeface="HGP創英角ﾎﾟｯﾌﾟ体" pitchFamily="50" charset="-128"/>
                <a:ea typeface="HGP創英角ﾎﾟｯﾌﾟ体" pitchFamily="50" charset="-128"/>
              </a:rPr>
              <a:t>　　　　疲れてしまう！</a:t>
            </a:r>
          </a:p>
          <a:p>
            <a:pPr algn="l">
              <a:lnSpc>
                <a:spcPct val="100000"/>
              </a:lnSpc>
              <a:spcBef>
                <a:spcPct val="0"/>
              </a:spcBef>
              <a:spcAft>
                <a:spcPts val="1200"/>
              </a:spcAft>
              <a:buClrTx/>
              <a:buSzTx/>
              <a:buFontTx/>
              <a:buNone/>
            </a:pPr>
            <a:endParaRPr lang="ja-JP" altLang="en-US" sz="2800" b="1" dirty="0">
              <a:solidFill>
                <a:srgbClr val="3333CC"/>
              </a:solidFill>
            </a:endParaRPr>
          </a:p>
          <a:p>
            <a:pPr algn="l">
              <a:lnSpc>
                <a:spcPct val="100000"/>
              </a:lnSpc>
              <a:spcBef>
                <a:spcPct val="0"/>
              </a:spcBef>
              <a:spcAft>
                <a:spcPts val="1200"/>
              </a:spcAft>
              <a:buClrTx/>
              <a:buSzTx/>
              <a:buFontTx/>
              <a:buNone/>
            </a:pPr>
            <a:endParaRPr lang="ja-JP" altLang="en-US" sz="2800" b="1" dirty="0">
              <a:solidFill>
                <a:srgbClr val="3333CC"/>
              </a:solidFill>
            </a:endParaRPr>
          </a:p>
          <a:p>
            <a:pPr algn="l">
              <a:lnSpc>
                <a:spcPct val="100000"/>
              </a:lnSpc>
              <a:spcBef>
                <a:spcPct val="0"/>
              </a:spcBef>
              <a:spcAft>
                <a:spcPts val="1200"/>
              </a:spcAft>
              <a:buClrTx/>
              <a:buSzTx/>
              <a:buFontTx/>
              <a:buNone/>
            </a:pPr>
            <a:endParaRPr lang="ja-JP" altLang="en-US" sz="2800" b="1" dirty="0">
              <a:solidFill>
                <a:srgbClr val="3333CC"/>
              </a:solidFill>
            </a:endParaRPr>
          </a:p>
          <a:p>
            <a:pPr algn="l">
              <a:lnSpc>
                <a:spcPts val="3000"/>
              </a:lnSpc>
              <a:spcBef>
                <a:spcPts val="600"/>
              </a:spcBef>
              <a:buClrTx/>
              <a:buSzTx/>
              <a:buFontTx/>
              <a:buNone/>
            </a:pPr>
            <a:r>
              <a:rPr lang="en-US" altLang="ja-JP" sz="2800" dirty="0">
                <a:solidFill>
                  <a:schemeClr val="tx1"/>
                </a:solidFill>
                <a:latin typeface="HGP創英角ｺﾞｼｯｸUB" pitchFamily="50" charset="-128"/>
                <a:ea typeface="HGP創英角ｺﾞｼｯｸUB" pitchFamily="50" charset="-128"/>
              </a:rPr>
              <a:t>『</a:t>
            </a:r>
            <a:r>
              <a:rPr lang="ja-JP" altLang="en-US" sz="2800" dirty="0">
                <a:solidFill>
                  <a:schemeClr val="tx1"/>
                </a:solidFill>
                <a:latin typeface="HGP創英角ｺﾞｼｯｸUB" pitchFamily="50" charset="-128"/>
                <a:ea typeface="HGP創英角ｺﾞｼｯｸUB" pitchFamily="50" charset="-128"/>
              </a:rPr>
              <a:t>惜しみなく愛は</a:t>
            </a:r>
            <a:r>
              <a:rPr lang="ja-JP" altLang="en-US" sz="2800" dirty="0" err="1">
                <a:solidFill>
                  <a:schemeClr val="tx1"/>
                </a:solidFill>
                <a:latin typeface="HGP創英角ｺﾞｼｯｸUB" pitchFamily="50" charset="-128"/>
                <a:ea typeface="HGP創英角ｺﾞｼｯｸUB" pitchFamily="50" charset="-128"/>
              </a:rPr>
              <a:t>奪ふ</a:t>
            </a:r>
            <a:r>
              <a:rPr lang="en-US" altLang="ja-JP" sz="2800" dirty="0">
                <a:solidFill>
                  <a:schemeClr val="tx1"/>
                </a:solidFill>
                <a:latin typeface="HGP創英角ｺﾞｼｯｸUB" pitchFamily="50" charset="-128"/>
                <a:ea typeface="HGP創英角ｺﾞｼｯｸUB" pitchFamily="50" charset="-128"/>
              </a:rPr>
              <a:t>』</a:t>
            </a:r>
          </a:p>
          <a:p>
            <a:pPr algn="l">
              <a:lnSpc>
                <a:spcPts val="2400"/>
              </a:lnSpc>
              <a:spcBef>
                <a:spcPct val="0"/>
              </a:spcBef>
              <a:buClrTx/>
              <a:buSzTx/>
              <a:buFontTx/>
              <a:buNone/>
            </a:pPr>
            <a:r>
              <a:rPr lang="ja-JP" altLang="en-US" sz="2800" b="1" dirty="0">
                <a:solidFill>
                  <a:schemeClr val="tx1"/>
                </a:solidFill>
              </a:rPr>
              <a:t>　　　　　　　　　</a:t>
            </a:r>
            <a:r>
              <a:rPr lang="ja-JP" altLang="en-US" sz="2000" b="1" dirty="0">
                <a:solidFill>
                  <a:schemeClr val="tx1"/>
                </a:solidFill>
              </a:rPr>
              <a:t>　（有島武郎）</a:t>
            </a:r>
          </a:p>
        </p:txBody>
      </p:sp>
      <p:sp>
        <p:nvSpPr>
          <p:cNvPr id="12" name="テキスト ボックス 11"/>
          <p:cNvSpPr txBox="1">
            <a:spLocks noChangeArrowheads="1"/>
          </p:cNvSpPr>
          <p:nvPr/>
        </p:nvSpPr>
        <p:spPr bwMode="auto">
          <a:xfrm>
            <a:off x="503238" y="3417888"/>
            <a:ext cx="3694112" cy="708025"/>
          </a:xfrm>
          <a:prstGeom prst="rect">
            <a:avLst/>
          </a:prstGeom>
          <a:noFill/>
          <a:ln w="9525">
            <a:noFill/>
            <a:miter lim="800000"/>
            <a:headEnd/>
            <a:tailEnd/>
          </a:ln>
        </p:spPr>
        <p:txBody>
          <a:bodyPr wrap="none">
            <a:spAutoFit/>
          </a:bodyPr>
          <a:lstStyle/>
          <a:p>
            <a:pPr algn="l">
              <a:lnSpc>
                <a:spcPts val="2400"/>
              </a:lnSpc>
            </a:pPr>
            <a:r>
              <a:rPr lang="en-US" altLang="ja-JP" sz="2800" dirty="0">
                <a:solidFill>
                  <a:schemeClr val="tx1"/>
                </a:solidFill>
                <a:latin typeface="HGP創英角ｺﾞｼｯｸUB" pitchFamily="50" charset="-128"/>
                <a:ea typeface="HGP創英角ｺﾞｼｯｸUB" pitchFamily="50" charset="-128"/>
              </a:rPr>
              <a:t>『</a:t>
            </a:r>
            <a:r>
              <a:rPr lang="ja-JP" altLang="en-US" sz="2800" dirty="0">
                <a:solidFill>
                  <a:schemeClr val="tx1"/>
                </a:solidFill>
                <a:latin typeface="HGP創英角ｺﾞｼｯｸUB" pitchFamily="50" charset="-128"/>
                <a:ea typeface="HGP創英角ｺﾞｼｯｸUB" pitchFamily="50" charset="-128"/>
              </a:rPr>
              <a:t>疲労と不信の悪循環</a:t>
            </a:r>
            <a:r>
              <a:rPr lang="en-US" altLang="ja-JP" sz="2800" dirty="0">
                <a:solidFill>
                  <a:schemeClr val="tx1"/>
                </a:solidFill>
                <a:latin typeface="HGP創英角ｺﾞｼｯｸUB" pitchFamily="50" charset="-128"/>
                <a:ea typeface="HGP創英角ｺﾞｼｯｸUB" pitchFamily="50" charset="-128"/>
              </a:rPr>
              <a:t>』</a:t>
            </a:r>
            <a:r>
              <a:rPr lang="ja-JP" altLang="en-US" sz="2800" dirty="0">
                <a:solidFill>
                  <a:schemeClr val="tx1"/>
                </a:solidFill>
                <a:latin typeface="HGP創英角ｺﾞｼｯｸUB" pitchFamily="50" charset="-128"/>
                <a:ea typeface="HGP創英角ｺﾞｼｯｸUB" pitchFamily="50" charset="-128"/>
              </a:rPr>
              <a:t/>
            </a:r>
            <a:br>
              <a:rPr lang="ja-JP" altLang="en-US" sz="2800" dirty="0">
                <a:solidFill>
                  <a:schemeClr val="tx1"/>
                </a:solidFill>
                <a:latin typeface="HGP創英角ｺﾞｼｯｸUB" pitchFamily="50" charset="-128"/>
                <a:ea typeface="HGP創英角ｺﾞｼｯｸUB" pitchFamily="50" charset="-128"/>
              </a:rPr>
            </a:br>
            <a:r>
              <a:rPr lang="ja-JP" altLang="en-US" sz="2800" b="1" dirty="0">
                <a:solidFill>
                  <a:schemeClr val="tx1"/>
                </a:solidFill>
              </a:rPr>
              <a:t>　　　　　　　　　　</a:t>
            </a:r>
            <a:r>
              <a:rPr lang="ja-JP" altLang="en-US" sz="2000" b="1" dirty="0">
                <a:solidFill>
                  <a:schemeClr val="tx1"/>
                </a:solidFill>
              </a:rPr>
              <a:t>（早瀬 昇）</a:t>
            </a:r>
          </a:p>
        </p:txBody>
      </p:sp>
      <p:sp>
        <p:nvSpPr>
          <p:cNvPr id="13" name="テキスト ボックス 12"/>
          <p:cNvSpPr txBox="1">
            <a:spLocks noChangeArrowheads="1"/>
          </p:cNvSpPr>
          <p:nvPr/>
        </p:nvSpPr>
        <p:spPr bwMode="auto">
          <a:xfrm>
            <a:off x="500063" y="4273550"/>
            <a:ext cx="3881191" cy="707886"/>
          </a:xfrm>
          <a:prstGeom prst="rect">
            <a:avLst/>
          </a:prstGeom>
          <a:noFill/>
          <a:ln w="9525">
            <a:noFill/>
            <a:miter lim="800000"/>
            <a:headEnd/>
            <a:tailEnd/>
          </a:ln>
        </p:spPr>
        <p:txBody>
          <a:bodyPr wrap="none">
            <a:spAutoFit/>
          </a:bodyPr>
          <a:lstStyle/>
          <a:p>
            <a:pPr algn="l">
              <a:lnSpc>
                <a:spcPts val="2400"/>
              </a:lnSpc>
            </a:pPr>
            <a:r>
              <a:rPr lang="en-US" altLang="ja-JP" sz="2800" dirty="0" smtClean="0">
                <a:solidFill>
                  <a:schemeClr val="tx1"/>
                </a:solidFill>
                <a:latin typeface="HGP創英角ｺﾞｼｯｸUB" pitchFamily="50" charset="-128"/>
                <a:ea typeface="HGP創英角ｺﾞｼｯｸUB" pitchFamily="50" charset="-128"/>
              </a:rPr>
              <a:t>『</a:t>
            </a:r>
            <a:r>
              <a:rPr lang="ja-JP" altLang="en-US" sz="2800" dirty="0" smtClean="0">
                <a:solidFill>
                  <a:schemeClr val="tx1"/>
                </a:solidFill>
                <a:latin typeface="HGP創英角ﾎﾟｯﾌﾟ体" pitchFamily="50" charset="-128"/>
                <a:ea typeface="HGP創英角ﾎﾟｯﾌﾟ体" pitchFamily="50" charset="-128"/>
              </a:rPr>
              <a:t>自発性パラドックス</a:t>
            </a:r>
            <a:r>
              <a:rPr lang="en-US" altLang="ja-JP" sz="2800" dirty="0" smtClean="0">
                <a:solidFill>
                  <a:schemeClr val="tx1"/>
                </a:solidFill>
                <a:latin typeface="HGP創英角ｺﾞｼｯｸUB" pitchFamily="50" charset="-128"/>
                <a:ea typeface="HGP創英角ｺﾞｼｯｸUB" pitchFamily="50" charset="-128"/>
              </a:rPr>
              <a:t>』</a:t>
            </a:r>
            <a:r>
              <a:rPr lang="ja-JP" altLang="en-US" sz="2800" dirty="0">
                <a:solidFill>
                  <a:schemeClr val="tx1"/>
                </a:solidFill>
                <a:latin typeface="HGP創英角ﾎﾟｯﾌﾟ体" pitchFamily="50" charset="-128"/>
                <a:ea typeface="HGP創英角ﾎﾟｯﾌﾟ体" pitchFamily="50" charset="-128"/>
              </a:rPr>
              <a:t/>
            </a:r>
            <a:br>
              <a:rPr lang="ja-JP" altLang="en-US" sz="2800" dirty="0">
                <a:solidFill>
                  <a:schemeClr val="tx1"/>
                </a:solidFill>
                <a:latin typeface="HGP創英角ﾎﾟｯﾌﾟ体" pitchFamily="50" charset="-128"/>
                <a:ea typeface="HGP創英角ﾎﾟｯﾌﾟ体" pitchFamily="50" charset="-128"/>
              </a:rPr>
            </a:br>
            <a:r>
              <a:rPr lang="ja-JP" altLang="en-US" sz="2800" b="1" dirty="0">
                <a:solidFill>
                  <a:schemeClr val="tx1"/>
                </a:solidFill>
              </a:rPr>
              <a:t>　　　　　　　　　　</a:t>
            </a:r>
            <a:r>
              <a:rPr lang="ja-JP" altLang="en-US" sz="2000" b="1" dirty="0">
                <a:solidFill>
                  <a:schemeClr val="tx1"/>
                </a:solidFill>
              </a:rPr>
              <a:t>（金子郁容）</a:t>
            </a:r>
          </a:p>
        </p:txBody>
      </p:sp>
      <p:graphicFrame>
        <p:nvGraphicFramePr>
          <p:cNvPr id="2" name="Diagram 2"/>
          <p:cNvGraphicFramePr>
            <a:graphicFrameLocks/>
          </p:cNvGraphicFramePr>
          <p:nvPr>
            <p:ph idx="1"/>
          </p:nvPr>
        </p:nvGraphicFramePr>
        <p:xfrm>
          <a:off x="4246563" y="2062163"/>
          <a:ext cx="4897437" cy="3959225"/>
        </p:xfrm>
        <a:graphic>
          <a:graphicData uri="http://schemas.openxmlformats.org/drawingml/2006/compatibility">
            <com:legacyDrawing xmlns:com="http://schemas.openxmlformats.org/drawingml/2006/compatibility" spid="_x0000_s167938"/>
          </a:graphicData>
        </a:graphic>
      </p:graphicFrame>
      <p:graphicFrame>
        <p:nvGraphicFramePr>
          <p:cNvPr id="107557" name="Diagram 12"/>
          <p:cNvGraphicFramePr>
            <a:graphicFrameLocks/>
          </p:cNvGraphicFramePr>
          <p:nvPr/>
        </p:nvGraphicFramePr>
        <p:xfrm>
          <a:off x="4211638" y="1989138"/>
          <a:ext cx="4968875" cy="4102100"/>
        </p:xfrm>
        <a:graphic>
          <a:graphicData uri="http://schemas.openxmlformats.org/drawingml/2006/compatibility">
            <com:legacyDrawing xmlns:com="http://schemas.openxmlformats.org/drawingml/2006/compatibility" spid="_x0000_s167948"/>
          </a:graphicData>
        </a:graphic>
      </p:graphicFrame>
      <p:sp>
        <p:nvSpPr>
          <p:cNvPr id="15" name="Rectangle 5"/>
          <p:cNvSpPr>
            <a:spLocks noChangeArrowheads="1"/>
          </p:cNvSpPr>
          <p:nvPr/>
        </p:nvSpPr>
        <p:spPr bwMode="auto">
          <a:xfrm>
            <a:off x="395536" y="1432198"/>
            <a:ext cx="8280400" cy="646331"/>
          </a:xfrm>
          <a:prstGeom prst="rect">
            <a:avLst/>
          </a:prstGeom>
          <a:noFill/>
          <a:ln w="9525" algn="ctr">
            <a:noFill/>
            <a:miter lim="800000"/>
            <a:headEnd/>
            <a:tailEnd/>
          </a:ln>
        </p:spPr>
        <p:txBody>
          <a:bodyPr>
            <a:spAutoFit/>
          </a:bodyPr>
          <a:lstStyle/>
          <a:p>
            <a:pPr marL="342900" indent="-342900" algn="l">
              <a:lnSpc>
                <a:spcPct val="100000"/>
              </a:lnSpc>
              <a:spcBef>
                <a:spcPct val="50000"/>
              </a:spcBef>
            </a:pPr>
            <a:r>
              <a:rPr lang="ja-JP" altLang="en-US" sz="3600" dirty="0" smtClean="0">
                <a:solidFill>
                  <a:srgbClr val="006600"/>
                </a:solidFill>
                <a:latin typeface="HGP創英角ﾎﾟｯﾌﾟ体" pitchFamily="50" charset="-128"/>
                <a:ea typeface="HGP創英角ﾎﾟｯﾌﾟ体" pitchFamily="50" charset="-128"/>
              </a:rPr>
              <a:t>（０）ボランタリーな活動の「限界」</a:t>
            </a:r>
            <a:endParaRPr lang="ja-JP" altLang="en-US" sz="3600" dirty="0">
              <a:solidFill>
                <a:srgbClr val="006600"/>
              </a:solidFill>
              <a:latin typeface="HGP創英角ﾎﾟｯﾌﾟ体" pitchFamily="50" charset="-128"/>
              <a:ea typeface="HGP創英角ﾎﾟｯﾌﾟ体" pitchFamily="50" charset="-128"/>
            </a:endParaRPr>
          </a:p>
        </p:txBody>
      </p:sp>
      <p:sp>
        <p:nvSpPr>
          <p:cNvPr id="16" name="Rectangle 2"/>
          <p:cNvSpPr txBox="1">
            <a:spLocks noChangeArrowheads="1"/>
          </p:cNvSpPr>
          <p:nvPr/>
        </p:nvSpPr>
        <p:spPr bwMode="auto">
          <a:xfrm>
            <a:off x="223930" y="404665"/>
            <a:ext cx="8812565" cy="1080120"/>
          </a:xfrm>
          <a:prstGeom prst="rect">
            <a:avLst/>
          </a:prstGeom>
          <a:noFill/>
          <a:ln w="9525">
            <a:noFill/>
            <a:miter lim="800000"/>
            <a:headEnd/>
            <a:tailEnd/>
          </a:ln>
        </p:spPr>
        <p:txBody>
          <a:bodyPr anchor="ctr"/>
          <a:lstStyle/>
          <a:p>
            <a:pPr algn="l">
              <a:lnSpc>
                <a:spcPct val="105000"/>
              </a:lnSpc>
              <a:spcBef>
                <a:spcPct val="15000"/>
              </a:spcBef>
              <a:buClrTx/>
              <a:buSzTx/>
              <a:buFontTx/>
              <a:buNone/>
              <a:defRPr/>
            </a:pPr>
            <a:r>
              <a:rPr lang="ja-JP" altLang="en-US" sz="4000" kern="0" dirty="0" smtClean="0">
                <a:solidFill>
                  <a:srgbClr val="0033CC"/>
                </a:solidFill>
                <a:latin typeface="HGP創英角ﾎﾟｯﾌﾟ体" pitchFamily="50" charset="-128"/>
                <a:ea typeface="HGP創英角ﾎﾟｯﾌﾟ体" pitchFamily="50" charset="-128"/>
                <a:cs typeface="+mj-cs"/>
              </a:rPr>
              <a:t>４．「参加」と「連携」を進めるために</a:t>
            </a:r>
            <a:endParaRPr lang="ja-JP" altLang="en-US" sz="4000" kern="0" dirty="0">
              <a:solidFill>
                <a:srgbClr val="0033CC"/>
              </a:solidFill>
              <a:latin typeface="HGP創英角ﾎﾟｯﾌﾟ体" pitchFamily="50" charset="-128"/>
              <a:ea typeface="HGP創英角ﾎﾟｯﾌﾟ体" pitchFamily="50" charset="-128"/>
              <a:cs typeface="+mj-cs"/>
            </a:endParaRPr>
          </a:p>
        </p:txBody>
      </p:sp>
      <p:pic>
        <p:nvPicPr>
          <p:cNvPr id="17" name="Picture 3" descr="ovaclogo"/>
          <p:cNvPicPr>
            <a:picLocks noChangeAspect="1" noChangeArrowheads="1"/>
          </p:cNvPicPr>
          <p:nvPr/>
        </p:nvPicPr>
        <p:blipFill>
          <a:blip r:embed="rId4" cstate="print"/>
          <a:srcRect/>
          <a:stretch>
            <a:fillRect/>
          </a:stretch>
        </p:blipFill>
        <p:spPr bwMode="auto">
          <a:xfrm>
            <a:off x="6289700" y="6180138"/>
            <a:ext cx="1854200" cy="557212"/>
          </a:xfrm>
          <a:prstGeom prst="rect">
            <a:avLst/>
          </a:prstGeom>
          <a:noFill/>
          <a:ln w="9525">
            <a:noFill/>
            <a:miter lim="800000"/>
            <a:headEnd/>
            <a:tailEnd/>
          </a:ln>
        </p:spPr>
      </p:pic>
      <p:pic>
        <p:nvPicPr>
          <p:cNvPr id="18" name="Picture 2" descr="特定非営利活動法人 日本NPOセンター">
            <a:hlinkClick r:id="rId5"/>
          </p:cNvPr>
          <p:cNvPicPr>
            <a:picLocks noChangeAspect="1" noChangeArrowheads="1"/>
          </p:cNvPicPr>
          <p:nvPr/>
        </p:nvPicPr>
        <p:blipFill>
          <a:blip r:embed="rId6" cstate="print"/>
          <a:srcRect/>
          <a:stretch>
            <a:fillRect/>
          </a:stretch>
        </p:blipFill>
        <p:spPr bwMode="auto">
          <a:xfrm>
            <a:off x="3962396" y="6227374"/>
            <a:ext cx="2038350" cy="476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subSp spid="_x0000_s167947"/>
                                          </p:spTgt>
                                        </p:tgtEl>
                                        <p:attrNameLst>
                                          <p:attrName>style.visibility</p:attrName>
                                        </p:attrNameLst>
                                      </p:cBhvr>
                                      <p:to>
                                        <p:strVal val="visible"/>
                                      </p:to>
                                    </p:set>
                                    <p:animEffect transition="in" filter="checkerboard(across)">
                                      <p:cBhvr>
                                        <p:cTn id="7" dur="500"/>
                                        <p:tgtEl>
                                          <p:spTgt spid="2">
                                            <p:subSp spid="_x0000_s167947"/>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subSp spid="_x0000_s167946"/>
                                          </p:spTgt>
                                        </p:tgtEl>
                                        <p:attrNameLst>
                                          <p:attrName>style.visibility</p:attrName>
                                        </p:attrNameLst>
                                      </p:cBhvr>
                                      <p:to>
                                        <p:strVal val="visible"/>
                                      </p:to>
                                    </p:set>
                                    <p:animEffect transition="in" filter="checkerboard(across)">
                                      <p:cBhvr>
                                        <p:cTn id="12" dur="500"/>
                                        <p:tgtEl>
                                          <p:spTgt spid="2">
                                            <p:subSp spid="_x0000_s167946"/>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subSp spid="_x0000_s167945"/>
                                          </p:spTgt>
                                        </p:tgtEl>
                                        <p:attrNameLst>
                                          <p:attrName>style.visibility</p:attrName>
                                        </p:attrNameLst>
                                      </p:cBhvr>
                                      <p:to>
                                        <p:strVal val="visible"/>
                                      </p:to>
                                    </p:set>
                                    <p:animEffect transition="in" filter="checkerboard(across)">
                                      <p:cBhvr>
                                        <p:cTn id="17" dur="500"/>
                                        <p:tgtEl>
                                          <p:spTgt spid="2">
                                            <p:subSp spid="_x0000_s167945"/>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subSp spid="_x0000_s167944"/>
                                          </p:spTgt>
                                        </p:tgtEl>
                                        <p:attrNameLst>
                                          <p:attrName>style.visibility</p:attrName>
                                        </p:attrNameLst>
                                      </p:cBhvr>
                                      <p:to>
                                        <p:strVal val="visible"/>
                                      </p:to>
                                    </p:set>
                                    <p:animEffect transition="in" filter="checkerboard(across)">
                                      <p:cBhvr>
                                        <p:cTn id="22" dur="500"/>
                                        <p:tgtEl>
                                          <p:spTgt spid="2">
                                            <p:subSp spid="_x0000_s167944"/>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7557">
                                            <p:subSp spid="_x0000_s167957"/>
                                          </p:spTgt>
                                        </p:tgtEl>
                                        <p:attrNameLst>
                                          <p:attrName>style.visibility</p:attrName>
                                        </p:attrNameLst>
                                      </p:cBhvr>
                                      <p:to>
                                        <p:strVal val="visible"/>
                                      </p:to>
                                    </p:set>
                                    <p:animEffect transition="in" filter="checkerboard(across)">
                                      <p:cBhvr>
                                        <p:cTn id="27" dur="500"/>
                                        <p:tgtEl>
                                          <p:spTgt spid="107557">
                                            <p:subSp spid="_x0000_s167957"/>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7557">
                                            <p:subSp spid="_x0000_s167956"/>
                                          </p:spTgt>
                                        </p:tgtEl>
                                        <p:attrNameLst>
                                          <p:attrName>style.visibility</p:attrName>
                                        </p:attrNameLst>
                                      </p:cBhvr>
                                      <p:to>
                                        <p:strVal val="visible"/>
                                      </p:to>
                                    </p:set>
                                    <p:animEffect transition="in" filter="checkerboard(across)">
                                      <p:cBhvr>
                                        <p:cTn id="32" dur="500"/>
                                        <p:tgtEl>
                                          <p:spTgt spid="107557">
                                            <p:subSp spid="_x0000_s167956"/>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7557">
                                            <p:subSp spid="_x0000_s167955"/>
                                          </p:spTgt>
                                        </p:tgtEl>
                                        <p:attrNameLst>
                                          <p:attrName>style.visibility</p:attrName>
                                        </p:attrNameLst>
                                      </p:cBhvr>
                                      <p:to>
                                        <p:strVal val="visible"/>
                                      </p:to>
                                    </p:set>
                                    <p:animEffect transition="in" filter="checkerboard(across)">
                                      <p:cBhvr>
                                        <p:cTn id="37" dur="500"/>
                                        <p:tgtEl>
                                          <p:spTgt spid="107557">
                                            <p:subSp spid="_x0000_s167955"/>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07557">
                                            <p:subSp spid="_x0000_s167954"/>
                                          </p:spTgt>
                                        </p:tgtEl>
                                        <p:attrNameLst>
                                          <p:attrName>style.visibility</p:attrName>
                                        </p:attrNameLst>
                                      </p:cBhvr>
                                      <p:to>
                                        <p:strVal val="visible"/>
                                      </p:to>
                                    </p:set>
                                    <p:animEffect transition="in" filter="checkerboard(across)">
                                      <p:cBhvr>
                                        <p:cTn id="42" dur="500"/>
                                        <p:tgtEl>
                                          <p:spTgt spid="107557">
                                            <p:subSp spid="_x0000_s167954"/>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07556">
                                            <p:txEl>
                                              <p:pRg st="0" end="0"/>
                                            </p:txEl>
                                          </p:spTgt>
                                        </p:tgtEl>
                                        <p:attrNameLst>
                                          <p:attrName>style.visibility</p:attrName>
                                        </p:attrNameLst>
                                      </p:cBhvr>
                                      <p:to>
                                        <p:strVal val="visible"/>
                                      </p:to>
                                    </p:set>
                                    <p:animEffect transition="in" filter="checkerboard(across)">
                                      <p:cBhvr>
                                        <p:cTn id="47" dur="500"/>
                                        <p:tgtEl>
                                          <p:spTgt spid="107556">
                                            <p:txEl>
                                              <p:pRg st="0" end="0"/>
                                            </p:txEl>
                                          </p:spTgt>
                                        </p:tgtEl>
                                      </p:cBhvr>
                                    </p:animEffect>
                                  </p:childTnLst>
                                </p:cTn>
                              </p:par>
                              <p:par>
                                <p:cTn id="48" presetID="5" presetClass="entr" presetSubtype="10" fill="hold" nodeType="withEffect">
                                  <p:stCondLst>
                                    <p:cond delay="0"/>
                                  </p:stCondLst>
                                  <p:childTnLst>
                                    <p:set>
                                      <p:cBhvr>
                                        <p:cTn id="49" dur="1" fill="hold">
                                          <p:stCondLst>
                                            <p:cond delay="0"/>
                                          </p:stCondLst>
                                        </p:cTn>
                                        <p:tgtEl>
                                          <p:spTgt spid="107556">
                                            <p:txEl>
                                              <p:pRg st="1" end="1"/>
                                            </p:txEl>
                                          </p:spTgt>
                                        </p:tgtEl>
                                        <p:attrNameLst>
                                          <p:attrName>style.visibility</p:attrName>
                                        </p:attrNameLst>
                                      </p:cBhvr>
                                      <p:to>
                                        <p:strVal val="visible"/>
                                      </p:to>
                                    </p:set>
                                    <p:animEffect transition="in" filter="checkerboard(across)">
                                      <p:cBhvr>
                                        <p:cTn id="50" dur="500"/>
                                        <p:tgtEl>
                                          <p:spTgt spid="107556">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ox(in)">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nodeType="clickEffect">
                                  <p:stCondLst>
                                    <p:cond delay="0"/>
                                  </p:stCondLst>
                                  <p:childTnLst>
                                    <p:set>
                                      <p:cBhvr>
                                        <p:cTn id="65" dur="1" fill="hold">
                                          <p:stCondLst>
                                            <p:cond delay="0"/>
                                          </p:stCondLst>
                                        </p:cTn>
                                        <p:tgtEl>
                                          <p:spTgt spid="107556">
                                            <p:txEl>
                                              <p:pRg st="5" end="5"/>
                                            </p:txEl>
                                          </p:spTgt>
                                        </p:tgtEl>
                                        <p:attrNameLst>
                                          <p:attrName>style.visibility</p:attrName>
                                        </p:attrNameLst>
                                      </p:cBhvr>
                                      <p:to>
                                        <p:strVal val="visible"/>
                                      </p:to>
                                    </p:set>
                                    <p:animEffect transition="in" filter="checkerboard(across)">
                                      <p:cBhvr>
                                        <p:cTn id="66" dur="500"/>
                                        <p:tgtEl>
                                          <p:spTgt spid="107556">
                                            <p:txEl>
                                              <p:pRg st="5" end="5"/>
                                            </p:txEl>
                                          </p:spTgt>
                                        </p:tgtEl>
                                      </p:cBhvr>
                                    </p:animEffect>
                                  </p:childTnLst>
                                </p:cTn>
                              </p:par>
                              <p:par>
                                <p:cTn id="67" presetID="5" presetClass="entr" presetSubtype="10" fill="hold" nodeType="withEffect">
                                  <p:stCondLst>
                                    <p:cond delay="0"/>
                                  </p:stCondLst>
                                  <p:childTnLst>
                                    <p:set>
                                      <p:cBhvr>
                                        <p:cTn id="68" dur="1" fill="hold">
                                          <p:stCondLst>
                                            <p:cond delay="0"/>
                                          </p:stCondLst>
                                        </p:cTn>
                                        <p:tgtEl>
                                          <p:spTgt spid="107556">
                                            <p:txEl>
                                              <p:pRg st="6" end="6"/>
                                            </p:txEl>
                                          </p:spTgt>
                                        </p:tgtEl>
                                        <p:attrNameLst>
                                          <p:attrName>style.visibility</p:attrName>
                                        </p:attrNameLst>
                                      </p:cBhvr>
                                      <p:to>
                                        <p:strVal val="visible"/>
                                      </p:to>
                                    </p:set>
                                    <p:animEffect transition="in" filter="checkerboard(across)">
                                      <p:cBhvr>
                                        <p:cTn id="69" dur="500"/>
                                        <p:tgtEl>
                                          <p:spTgt spid="1075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Dgm spid="2" grpId="0" bld="cw"/>
      <p:bldDgm spid="107557" grpId="0" bld="cw"/>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graphicFrame>
        <p:nvGraphicFramePr>
          <p:cNvPr id="7" name="図表 6"/>
          <p:cNvGraphicFramePr/>
          <p:nvPr/>
        </p:nvGraphicFramePr>
        <p:xfrm>
          <a:off x="251520" y="1268760"/>
          <a:ext cx="864096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スライド番号プレースホルダ 5"/>
          <p:cNvSpPr>
            <a:spLocks noGrp="1"/>
          </p:cNvSpPr>
          <p:nvPr>
            <p:ph type="sldNum" sz="quarter" idx="11"/>
          </p:nvPr>
        </p:nvSpPr>
        <p:spPr>
          <a:xfrm>
            <a:off x="6733961" y="6301565"/>
            <a:ext cx="2133600" cy="457200"/>
          </a:xfrm>
          <a:noFill/>
        </p:spPr>
        <p:txBody>
          <a:bodyPr/>
          <a:lstStyle/>
          <a:p>
            <a:fld id="{6EB6A6F5-7E53-49A1-938E-AB2DCE7D7342}" type="slidenum">
              <a:rPr lang="en-US" altLang="ja-JP" smtClean="0"/>
              <a:pPr/>
              <a:t>35</a:t>
            </a:fld>
            <a:endParaRPr lang="en-US" altLang="ja-JP" dirty="0" smtClean="0"/>
          </a:p>
        </p:txBody>
      </p:sp>
      <p:sp>
        <p:nvSpPr>
          <p:cNvPr id="12" name="Rectangle 7"/>
          <p:cNvSpPr>
            <a:spLocks noChangeArrowheads="1"/>
          </p:cNvSpPr>
          <p:nvPr/>
        </p:nvSpPr>
        <p:spPr bwMode="auto">
          <a:xfrm>
            <a:off x="610741" y="608813"/>
            <a:ext cx="6553547" cy="646331"/>
          </a:xfrm>
          <a:prstGeom prst="rect">
            <a:avLst/>
          </a:prstGeom>
          <a:noFill/>
          <a:ln w="9525" algn="ctr">
            <a:noFill/>
            <a:miter lim="800000"/>
            <a:headEnd/>
            <a:tailEnd/>
          </a:ln>
        </p:spPr>
        <p:txBody>
          <a:bodyPr wrap="square">
            <a:spAutoFit/>
          </a:bodyPr>
          <a:lstStyle/>
          <a:p>
            <a:pPr marL="342900" indent="-342900" algn="l">
              <a:spcBef>
                <a:spcPct val="50000"/>
              </a:spcBef>
            </a:pPr>
            <a:r>
              <a:rPr lang="en-US" altLang="ja-JP" sz="3600" dirty="0" smtClean="0">
                <a:solidFill>
                  <a:srgbClr val="C00000"/>
                </a:solidFill>
                <a:latin typeface="HGP創英角ﾎﾟｯﾌﾟ体" pitchFamily="50" charset="-128"/>
                <a:ea typeface="HGP創英角ﾎﾟｯﾌﾟ体" pitchFamily="50" charset="-128"/>
              </a:rPr>
              <a:t>※</a:t>
            </a:r>
            <a:r>
              <a:rPr lang="ja-JP" altLang="en-US" sz="3600" dirty="0" smtClean="0">
                <a:solidFill>
                  <a:srgbClr val="C00000"/>
                </a:solidFill>
                <a:latin typeface="HGP創英角ﾎﾟｯﾌﾟ体" pitchFamily="50" charset="-128"/>
                <a:ea typeface="HGP創英角ﾎﾟｯﾌﾟ体" pitchFamily="50" charset="-128"/>
              </a:rPr>
              <a:t> 「自発性パラドックス」克服策</a:t>
            </a:r>
            <a:endParaRPr lang="ja-JP" altLang="en-US" sz="3600" dirty="0">
              <a:solidFill>
                <a:srgbClr val="C00000"/>
              </a:solidFill>
              <a:latin typeface="HGP創英角ﾎﾟｯﾌﾟ体" pitchFamily="50" charset="-128"/>
              <a:ea typeface="HGP創英角ﾎﾟｯﾌﾟ体" pitchFamily="50" charset="-128"/>
            </a:endParaRPr>
          </a:p>
        </p:txBody>
      </p:sp>
      <p:pic>
        <p:nvPicPr>
          <p:cNvPr id="8" name="Picture 3" descr="ovaclogo"/>
          <p:cNvPicPr>
            <a:picLocks noChangeAspect="1" noChangeArrowheads="1"/>
          </p:cNvPicPr>
          <p:nvPr/>
        </p:nvPicPr>
        <p:blipFill>
          <a:blip r:embed="rId7" cstate="print"/>
          <a:srcRect/>
          <a:stretch>
            <a:fillRect/>
          </a:stretch>
        </p:blipFill>
        <p:spPr bwMode="auto">
          <a:xfrm>
            <a:off x="6289700" y="6180138"/>
            <a:ext cx="1854200" cy="557212"/>
          </a:xfrm>
          <a:prstGeom prst="rect">
            <a:avLst/>
          </a:prstGeom>
          <a:noFill/>
          <a:ln w="9525">
            <a:noFill/>
            <a:miter lim="800000"/>
            <a:headEnd/>
            <a:tailEnd/>
          </a:ln>
        </p:spPr>
      </p:pic>
      <p:pic>
        <p:nvPicPr>
          <p:cNvPr id="9" name="Picture 2" descr="特定非営利活動法人 日本NPOセンター">
            <a:hlinkClick r:id="rId8"/>
          </p:cNvPr>
          <p:cNvPicPr>
            <a:picLocks noChangeAspect="1" noChangeArrowheads="1"/>
          </p:cNvPicPr>
          <p:nvPr/>
        </p:nvPicPr>
        <p:blipFill>
          <a:blip r:embed="rId9" cstate="print"/>
          <a:srcRect/>
          <a:stretch>
            <a:fillRect/>
          </a:stretch>
        </p:blipFill>
        <p:spPr bwMode="auto">
          <a:xfrm>
            <a:off x="3962396" y="6227374"/>
            <a:ext cx="2038350" cy="476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graphicEl>
                                              <a:dgm id="{52F74C06-754C-461E-B652-A808E6DC9ADB}"/>
                                            </p:graphicEl>
                                          </p:spTgt>
                                        </p:tgtEl>
                                        <p:attrNameLst>
                                          <p:attrName>style.visibility</p:attrName>
                                        </p:attrNameLst>
                                      </p:cBhvr>
                                      <p:to>
                                        <p:strVal val="visible"/>
                                      </p:to>
                                    </p:set>
                                    <p:animEffect transition="in" filter="checkerboard(across)">
                                      <p:cBhvr>
                                        <p:cTn id="7" dur="500"/>
                                        <p:tgtEl>
                                          <p:spTgt spid="7">
                                            <p:graphicEl>
                                              <a:dgm id="{52F74C06-754C-461E-B652-A808E6DC9AD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graphicEl>
                                              <a:dgm id="{C2ED923B-5F8D-435D-83A5-5DC6831886CF}"/>
                                            </p:graphicEl>
                                          </p:spTgt>
                                        </p:tgtEl>
                                        <p:attrNameLst>
                                          <p:attrName>style.visibility</p:attrName>
                                        </p:attrNameLst>
                                      </p:cBhvr>
                                      <p:to>
                                        <p:strVal val="visible"/>
                                      </p:to>
                                    </p:set>
                                    <p:animEffect transition="in" filter="checkerboard(across)">
                                      <p:cBhvr>
                                        <p:cTn id="12" dur="500"/>
                                        <p:tgtEl>
                                          <p:spTgt spid="7">
                                            <p:graphicEl>
                                              <a:dgm id="{C2ED923B-5F8D-435D-83A5-5DC6831886CF}"/>
                                            </p:graphic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graphicEl>
                                              <a:dgm id="{B51923D5-2F64-4EC9-A5F4-8059AACC77E3}"/>
                                            </p:graphicEl>
                                          </p:spTgt>
                                        </p:tgtEl>
                                        <p:attrNameLst>
                                          <p:attrName>style.visibility</p:attrName>
                                        </p:attrNameLst>
                                      </p:cBhvr>
                                      <p:to>
                                        <p:strVal val="visible"/>
                                      </p:to>
                                    </p:set>
                                    <p:animEffect transition="in" filter="checkerboard(across)">
                                      <p:cBhvr>
                                        <p:cTn id="15" dur="500"/>
                                        <p:tgtEl>
                                          <p:spTgt spid="7">
                                            <p:graphicEl>
                                              <a:dgm id="{B51923D5-2F64-4EC9-A5F4-8059AACC77E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graphicEl>
                                              <a:dgm id="{742ACF53-6876-4653-BF4C-99549423623F}"/>
                                            </p:graphicEl>
                                          </p:spTgt>
                                        </p:tgtEl>
                                        <p:attrNameLst>
                                          <p:attrName>style.visibility</p:attrName>
                                        </p:attrNameLst>
                                      </p:cBhvr>
                                      <p:to>
                                        <p:strVal val="visible"/>
                                      </p:to>
                                    </p:set>
                                    <p:animEffect transition="in" filter="checkerboard(across)">
                                      <p:cBhvr>
                                        <p:cTn id="20" dur="500"/>
                                        <p:tgtEl>
                                          <p:spTgt spid="7">
                                            <p:graphicEl>
                                              <a:dgm id="{742ACF53-6876-4653-BF4C-99549423623F}"/>
                                            </p:graphic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7">
                                            <p:graphicEl>
                                              <a:dgm id="{76BE3A81-A1FA-433D-AD82-94C99C89A694}"/>
                                            </p:graphicEl>
                                          </p:spTgt>
                                        </p:tgtEl>
                                        <p:attrNameLst>
                                          <p:attrName>style.visibility</p:attrName>
                                        </p:attrNameLst>
                                      </p:cBhvr>
                                      <p:to>
                                        <p:strVal val="visible"/>
                                      </p:to>
                                    </p:set>
                                    <p:animEffect transition="in" filter="checkerboard(across)">
                                      <p:cBhvr>
                                        <p:cTn id="23" dur="500"/>
                                        <p:tgtEl>
                                          <p:spTgt spid="7">
                                            <p:graphicEl>
                                              <a:dgm id="{76BE3A81-A1FA-433D-AD82-94C99C89A69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7">
                                            <p:graphicEl>
                                              <a:dgm id="{377288C9-26CD-40F7-B884-E2D1CEAB06B8}"/>
                                            </p:graphicEl>
                                          </p:spTgt>
                                        </p:tgtEl>
                                        <p:attrNameLst>
                                          <p:attrName>style.visibility</p:attrName>
                                        </p:attrNameLst>
                                      </p:cBhvr>
                                      <p:to>
                                        <p:strVal val="visible"/>
                                      </p:to>
                                    </p:set>
                                    <p:animEffect transition="in" filter="checkerboard(across)">
                                      <p:cBhvr>
                                        <p:cTn id="28" dur="500"/>
                                        <p:tgtEl>
                                          <p:spTgt spid="7">
                                            <p:graphicEl>
                                              <a:dgm id="{377288C9-26CD-40F7-B884-E2D1CEAB06B8}"/>
                                            </p:graphic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7">
                                            <p:graphicEl>
                                              <a:dgm id="{D0307A1E-EC57-4936-BD46-D5FFBCBDB645}"/>
                                            </p:graphicEl>
                                          </p:spTgt>
                                        </p:tgtEl>
                                        <p:attrNameLst>
                                          <p:attrName>style.visibility</p:attrName>
                                        </p:attrNameLst>
                                      </p:cBhvr>
                                      <p:to>
                                        <p:strVal val="visible"/>
                                      </p:to>
                                    </p:set>
                                    <p:animEffect transition="in" filter="checkerboard(across)">
                                      <p:cBhvr>
                                        <p:cTn id="31" dur="500"/>
                                        <p:tgtEl>
                                          <p:spTgt spid="7">
                                            <p:graphicEl>
                                              <a:dgm id="{D0307A1E-EC57-4936-BD46-D5FFBCBDB64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 4"/>
          <p:cNvSpPr>
            <a:spLocks noGrp="1"/>
          </p:cNvSpPr>
          <p:nvPr>
            <p:ph type="sldNum" sz="quarter" idx="11"/>
          </p:nvPr>
        </p:nvSpPr>
        <p:spPr>
          <a:xfrm>
            <a:off x="6739509" y="6301110"/>
            <a:ext cx="2133600" cy="457200"/>
          </a:xfrm>
          <a:noFill/>
        </p:spPr>
        <p:txBody>
          <a:bodyPr/>
          <a:lstStyle/>
          <a:p>
            <a:fld id="{E73E06B5-C8FC-46CA-BECD-95E06E2B0BD4}" type="slidenum">
              <a:rPr lang="en-US" altLang="ja-JP" smtClean="0"/>
              <a:pPr/>
              <a:t>36</a:t>
            </a:fld>
            <a:endParaRPr lang="en-US" altLang="ja-JP" dirty="0" smtClean="0"/>
          </a:p>
        </p:txBody>
      </p:sp>
      <p:sp>
        <p:nvSpPr>
          <p:cNvPr id="21508"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24582" name="Text Box 5"/>
          <p:cNvSpPr txBox="1">
            <a:spLocks noChangeArrowheads="1"/>
          </p:cNvSpPr>
          <p:nvPr/>
        </p:nvSpPr>
        <p:spPr bwMode="auto">
          <a:xfrm>
            <a:off x="868528" y="2143015"/>
            <a:ext cx="8065715" cy="1200329"/>
          </a:xfrm>
          <a:prstGeom prst="rect">
            <a:avLst/>
          </a:prstGeom>
          <a:noFill/>
          <a:ln w="9525" algn="ctr">
            <a:noFill/>
            <a:miter lim="800000"/>
            <a:headEnd/>
            <a:tailEnd/>
          </a:ln>
        </p:spPr>
        <p:txBody>
          <a:bodyPr wrap="square">
            <a:spAutoFit/>
          </a:bodyPr>
          <a:lstStyle/>
          <a:p>
            <a:pPr algn="l">
              <a:defRPr/>
            </a:pPr>
            <a:r>
              <a:rPr lang="ja-JP" altLang="en-US" sz="3600" dirty="0" smtClean="0">
                <a:solidFill>
                  <a:schemeClr val="tx1"/>
                </a:solidFill>
                <a:latin typeface="HGS創英角ﾎﾟｯﾌﾟ体" pitchFamily="50" charset="-128"/>
                <a:ea typeface="HGS創英角ﾎﾟｯﾌﾟ体" pitchFamily="50" charset="-128"/>
              </a:rPr>
              <a:t>熱心</a:t>
            </a:r>
            <a:r>
              <a:rPr lang="ja-JP" altLang="en-US" sz="3600" dirty="0">
                <a:solidFill>
                  <a:schemeClr val="tx1"/>
                </a:solidFill>
                <a:latin typeface="HGS創英角ﾎﾟｯﾌﾟ体" pitchFamily="50" charset="-128"/>
                <a:ea typeface="HGS創英角ﾎﾟｯﾌﾟ体" pitchFamily="50" charset="-128"/>
              </a:rPr>
              <a:t>なグループ</a:t>
            </a:r>
            <a:r>
              <a:rPr lang="ja-JP" altLang="en-US" sz="3600" dirty="0" smtClean="0">
                <a:solidFill>
                  <a:schemeClr val="tx1"/>
                </a:solidFill>
                <a:latin typeface="HGS創英角ﾎﾟｯﾌﾟ体" pitchFamily="50" charset="-128"/>
                <a:ea typeface="HGS創英角ﾎﾟｯﾌﾟ体" pitchFamily="50" charset="-128"/>
              </a:rPr>
              <a:t>ほど</a:t>
            </a:r>
            <a:r>
              <a:rPr lang="en-US" altLang="ja-JP" sz="3600" dirty="0" smtClean="0">
                <a:solidFill>
                  <a:schemeClr val="tx1"/>
                </a:solidFill>
                <a:latin typeface="HGS創英角ﾎﾟｯﾌﾟ体" pitchFamily="50" charset="-128"/>
                <a:ea typeface="HGS創英角ﾎﾟｯﾌﾟ体" pitchFamily="50" charset="-128"/>
              </a:rPr>
              <a:t>｢</a:t>
            </a:r>
            <a:r>
              <a:rPr lang="ja-JP" altLang="en-US" sz="3600" dirty="0">
                <a:solidFill>
                  <a:schemeClr val="tx1"/>
                </a:solidFill>
                <a:latin typeface="HGS創英角ﾎﾟｯﾌﾟ体" pitchFamily="50" charset="-128"/>
                <a:ea typeface="HGS創英角ﾎﾟｯﾌﾟ体" pitchFamily="50" charset="-128"/>
              </a:rPr>
              <a:t>仲間割れ</a:t>
            </a:r>
            <a:r>
              <a:rPr lang="en-US" altLang="ja-JP" sz="3600" dirty="0">
                <a:solidFill>
                  <a:schemeClr val="tx1"/>
                </a:solidFill>
                <a:latin typeface="HGS創英角ﾎﾟｯﾌﾟ体" pitchFamily="50" charset="-128"/>
                <a:ea typeface="HGS創英角ﾎﾟｯﾌﾟ体" pitchFamily="50" charset="-128"/>
              </a:rPr>
              <a:t>｣</a:t>
            </a:r>
            <a:r>
              <a:rPr lang="ja-JP" altLang="en-US" sz="3600" dirty="0" smtClean="0">
                <a:solidFill>
                  <a:schemeClr val="tx1"/>
                </a:solidFill>
                <a:latin typeface="HGS創英角ﾎﾟｯﾌﾟ体" pitchFamily="50" charset="-128"/>
                <a:ea typeface="HGS創英角ﾎﾟｯﾌﾟ体" pitchFamily="50" charset="-128"/>
              </a:rPr>
              <a:t>を</a:t>
            </a:r>
            <a:br>
              <a:rPr lang="ja-JP" altLang="en-US" sz="3600" dirty="0" smtClean="0">
                <a:solidFill>
                  <a:schemeClr val="tx1"/>
                </a:solidFill>
                <a:latin typeface="HGS創英角ﾎﾟｯﾌﾟ体" pitchFamily="50" charset="-128"/>
                <a:ea typeface="HGS創英角ﾎﾟｯﾌﾟ体" pitchFamily="50" charset="-128"/>
              </a:rPr>
            </a:br>
            <a:r>
              <a:rPr lang="ja-JP" altLang="en-US" sz="3600" dirty="0" smtClean="0">
                <a:solidFill>
                  <a:schemeClr val="tx1"/>
                </a:solidFill>
                <a:latin typeface="HGS創英角ﾎﾟｯﾌﾟ体" pitchFamily="50" charset="-128"/>
                <a:ea typeface="HGS創英角ﾎﾟｯﾌﾟ体" pitchFamily="50" charset="-128"/>
              </a:rPr>
              <a:t>しやすい</a:t>
            </a:r>
            <a:r>
              <a:rPr lang="ja-JP" altLang="en-US" sz="3600" dirty="0">
                <a:solidFill>
                  <a:schemeClr val="tx1"/>
                </a:solidFill>
                <a:latin typeface="HGS創英角ﾎﾟｯﾌﾟ体" pitchFamily="50" charset="-128"/>
                <a:ea typeface="HGS創英角ﾎﾟｯﾌﾟ体" pitchFamily="50" charset="-128"/>
              </a:rPr>
              <a:t>！</a:t>
            </a:r>
          </a:p>
        </p:txBody>
      </p:sp>
      <p:sp>
        <p:nvSpPr>
          <p:cNvPr id="271370" name="Text Box 10"/>
          <p:cNvSpPr txBox="1">
            <a:spLocks noChangeArrowheads="1"/>
          </p:cNvSpPr>
          <p:nvPr/>
        </p:nvSpPr>
        <p:spPr bwMode="auto">
          <a:xfrm>
            <a:off x="670481" y="3546847"/>
            <a:ext cx="7402989" cy="584775"/>
          </a:xfrm>
          <a:prstGeom prst="rect">
            <a:avLst/>
          </a:prstGeom>
          <a:noFill/>
          <a:ln w="9525" algn="ctr">
            <a:noFill/>
            <a:miter lim="800000"/>
            <a:headEnd/>
            <a:tailEnd/>
          </a:ln>
        </p:spPr>
        <p:txBody>
          <a:bodyPr wrap="none">
            <a:spAutoFit/>
          </a:bodyPr>
          <a:lstStyle/>
          <a:p>
            <a:pPr marL="342900" indent="-342900"/>
            <a:r>
              <a:rPr lang="ja-JP" altLang="en-US" sz="3200" dirty="0" smtClean="0">
                <a:solidFill>
                  <a:srgbClr val="C00000"/>
                </a:solidFill>
                <a:latin typeface="HGS創英角ﾎﾟｯﾌﾟ体" pitchFamily="50" charset="-128"/>
                <a:ea typeface="HGS創英角ﾎﾟｯﾌﾟ体" pitchFamily="50" charset="-128"/>
              </a:rPr>
              <a:t>・</a:t>
            </a:r>
            <a:r>
              <a:rPr lang="en-US" altLang="ja-JP" sz="3200" dirty="0" smtClean="0">
                <a:solidFill>
                  <a:srgbClr val="C00000"/>
                </a:solidFill>
                <a:latin typeface="HGS創英角ﾎﾟｯﾌﾟ体" pitchFamily="50" charset="-128"/>
                <a:ea typeface="HGS創英角ﾎﾟｯﾌﾟ体" pitchFamily="50" charset="-128"/>
              </a:rPr>
              <a:t>｢</a:t>
            </a:r>
            <a:r>
              <a:rPr lang="ja-JP" altLang="en-US" sz="3200" dirty="0">
                <a:solidFill>
                  <a:srgbClr val="C00000"/>
                </a:solidFill>
                <a:latin typeface="HGS創英角ﾎﾟｯﾌﾟ体" pitchFamily="50" charset="-128"/>
                <a:ea typeface="HGS創英角ﾎﾟｯﾌﾟ体" pitchFamily="50" charset="-128"/>
              </a:rPr>
              <a:t>仲間割れ」をしない２つのパターン</a:t>
            </a:r>
          </a:p>
        </p:txBody>
      </p:sp>
      <p:sp>
        <p:nvSpPr>
          <p:cNvPr id="271371" name="Text Box 11"/>
          <p:cNvSpPr txBox="1">
            <a:spLocks noChangeArrowheads="1"/>
          </p:cNvSpPr>
          <p:nvPr/>
        </p:nvSpPr>
        <p:spPr bwMode="auto">
          <a:xfrm>
            <a:off x="3857625" y="4067349"/>
            <a:ext cx="646331" cy="646331"/>
          </a:xfrm>
          <a:prstGeom prst="rect">
            <a:avLst/>
          </a:prstGeom>
          <a:noFill/>
          <a:ln w="9525" algn="ctr">
            <a:noFill/>
            <a:miter lim="800000"/>
            <a:headEnd/>
            <a:tailEnd/>
          </a:ln>
        </p:spPr>
        <p:txBody>
          <a:bodyPr wrap="none">
            <a:spAutoFit/>
          </a:bodyPr>
          <a:lstStyle/>
          <a:p>
            <a:pPr marL="342900" indent="-342900"/>
            <a:r>
              <a:rPr lang="en-US" altLang="ja-JP" sz="3600" dirty="0">
                <a:solidFill>
                  <a:schemeClr val="tx1"/>
                </a:solidFill>
                <a:latin typeface="HGP創英角ﾎﾟｯﾌﾟ体" pitchFamily="50" charset="-128"/>
                <a:ea typeface="HGP創英角ﾎﾟｯﾌﾟ体" pitchFamily="50" charset="-128"/>
              </a:rPr>
              <a:t>↓</a:t>
            </a:r>
          </a:p>
        </p:txBody>
      </p:sp>
      <p:sp>
        <p:nvSpPr>
          <p:cNvPr id="271372" name="Text Box 12"/>
          <p:cNvSpPr txBox="1">
            <a:spLocks noChangeArrowheads="1"/>
          </p:cNvSpPr>
          <p:nvPr/>
        </p:nvSpPr>
        <p:spPr bwMode="auto">
          <a:xfrm>
            <a:off x="2358711" y="4770983"/>
            <a:ext cx="3807453" cy="584775"/>
          </a:xfrm>
          <a:prstGeom prst="rect">
            <a:avLst/>
          </a:prstGeom>
          <a:noFill/>
          <a:ln w="9525" algn="ctr">
            <a:noFill/>
            <a:miter lim="800000"/>
            <a:headEnd/>
            <a:tailEnd/>
          </a:ln>
        </p:spPr>
        <p:txBody>
          <a:bodyPr wrap="none">
            <a:spAutoFit/>
          </a:bodyPr>
          <a:lstStyle/>
          <a:p>
            <a:pPr marL="342900" indent="-342900"/>
            <a:r>
              <a:rPr lang="ja-JP" altLang="en-US" sz="3200" dirty="0">
                <a:solidFill>
                  <a:schemeClr val="tx1"/>
                </a:solidFill>
                <a:latin typeface="HGP創英角ﾎﾟｯﾌﾟ体" pitchFamily="50" charset="-128"/>
                <a:ea typeface="HGP創英角ﾎﾟｯﾌﾟ体" pitchFamily="50" charset="-128"/>
              </a:rPr>
              <a:t>・あまり熱心ではない</a:t>
            </a:r>
          </a:p>
        </p:txBody>
      </p:sp>
      <p:sp>
        <p:nvSpPr>
          <p:cNvPr id="271373" name="Text Box 13"/>
          <p:cNvSpPr txBox="1">
            <a:spLocks noChangeArrowheads="1"/>
          </p:cNvSpPr>
          <p:nvPr/>
        </p:nvSpPr>
        <p:spPr bwMode="auto">
          <a:xfrm>
            <a:off x="1678479" y="5347047"/>
            <a:ext cx="5610831" cy="584775"/>
          </a:xfrm>
          <a:prstGeom prst="rect">
            <a:avLst/>
          </a:prstGeom>
          <a:noFill/>
          <a:ln w="9525" algn="ctr">
            <a:noFill/>
            <a:miter lim="800000"/>
            <a:headEnd/>
            <a:tailEnd/>
          </a:ln>
        </p:spPr>
        <p:txBody>
          <a:bodyPr wrap="none">
            <a:spAutoFit/>
          </a:bodyPr>
          <a:lstStyle/>
          <a:p>
            <a:pPr marL="342900" indent="-342900"/>
            <a:r>
              <a:rPr lang="ja-JP" altLang="en-US" sz="3200" dirty="0">
                <a:solidFill>
                  <a:schemeClr val="tx1"/>
                </a:solidFill>
                <a:latin typeface="HGP創英角ﾎﾟｯﾌﾟ体" pitchFamily="50" charset="-128"/>
                <a:ea typeface="HGP創英角ﾎﾟｯﾌﾟ体" pitchFamily="50" charset="-128"/>
              </a:rPr>
              <a:t>・強力なドン（尊氏・グル）がいる</a:t>
            </a:r>
          </a:p>
        </p:txBody>
      </p:sp>
      <p:sp>
        <p:nvSpPr>
          <p:cNvPr id="12" name="Rectangle 5"/>
          <p:cNvSpPr>
            <a:spLocks noChangeArrowheads="1"/>
          </p:cNvSpPr>
          <p:nvPr/>
        </p:nvSpPr>
        <p:spPr bwMode="auto">
          <a:xfrm>
            <a:off x="434975" y="1412776"/>
            <a:ext cx="5865217" cy="646331"/>
          </a:xfrm>
          <a:prstGeom prst="rect">
            <a:avLst/>
          </a:prstGeom>
          <a:noFill/>
          <a:ln w="9525" algn="ctr">
            <a:noFill/>
            <a:miter lim="800000"/>
            <a:headEnd/>
            <a:tailEnd/>
          </a:ln>
        </p:spPr>
        <p:txBody>
          <a:bodyPr wrap="square">
            <a:spAutoFit/>
          </a:bodyPr>
          <a:lstStyle/>
          <a:p>
            <a:pPr marL="342900" indent="-342900" algn="l">
              <a:lnSpc>
                <a:spcPct val="100000"/>
              </a:lnSpc>
              <a:spcBef>
                <a:spcPct val="50000"/>
              </a:spcBef>
            </a:pPr>
            <a:r>
              <a:rPr lang="ja-JP" altLang="en-US" sz="3600" dirty="0" smtClean="0">
                <a:solidFill>
                  <a:srgbClr val="006600"/>
                </a:solidFill>
                <a:latin typeface="HGP創英角ﾎﾟｯﾌﾟ体" pitchFamily="50" charset="-128"/>
                <a:ea typeface="HGP創英角ﾎﾟｯﾌﾟ体" pitchFamily="50" charset="-128"/>
              </a:rPr>
              <a:t>（１）仲間を どう広げるか</a:t>
            </a:r>
            <a:endParaRPr lang="ja-JP" altLang="en-US" sz="3600" dirty="0">
              <a:solidFill>
                <a:srgbClr val="006600"/>
              </a:solidFill>
              <a:latin typeface="HGP創英角ﾎﾟｯﾌﾟ体" pitchFamily="50" charset="-128"/>
              <a:ea typeface="HGP創英角ﾎﾟｯﾌﾟ体" pitchFamily="50" charset="-128"/>
            </a:endParaRPr>
          </a:p>
        </p:txBody>
      </p:sp>
      <p:sp>
        <p:nvSpPr>
          <p:cNvPr id="15" name="Rectangle 2"/>
          <p:cNvSpPr txBox="1">
            <a:spLocks noChangeArrowheads="1"/>
          </p:cNvSpPr>
          <p:nvPr/>
        </p:nvSpPr>
        <p:spPr bwMode="auto">
          <a:xfrm>
            <a:off x="223930" y="404665"/>
            <a:ext cx="8812565" cy="1080120"/>
          </a:xfrm>
          <a:prstGeom prst="rect">
            <a:avLst/>
          </a:prstGeom>
          <a:noFill/>
          <a:ln w="9525">
            <a:noFill/>
            <a:miter lim="800000"/>
            <a:headEnd/>
            <a:tailEnd/>
          </a:ln>
        </p:spPr>
        <p:txBody>
          <a:bodyPr anchor="ctr"/>
          <a:lstStyle/>
          <a:p>
            <a:pPr algn="l">
              <a:lnSpc>
                <a:spcPct val="105000"/>
              </a:lnSpc>
              <a:spcBef>
                <a:spcPct val="15000"/>
              </a:spcBef>
              <a:buClrTx/>
              <a:buSzTx/>
              <a:buFontTx/>
              <a:buNone/>
              <a:defRPr/>
            </a:pPr>
            <a:r>
              <a:rPr lang="ja-JP" altLang="en-US" sz="4000" kern="0" dirty="0" smtClean="0">
                <a:solidFill>
                  <a:srgbClr val="0033CC"/>
                </a:solidFill>
                <a:latin typeface="HGP創英角ﾎﾟｯﾌﾟ体" pitchFamily="50" charset="-128"/>
                <a:ea typeface="HGP創英角ﾎﾟｯﾌﾟ体" pitchFamily="50" charset="-128"/>
                <a:cs typeface="+mj-cs"/>
              </a:rPr>
              <a:t>４．「参加」と「連携」を進めるために</a:t>
            </a:r>
            <a:endParaRPr lang="ja-JP" altLang="en-US" sz="4000" kern="0" dirty="0">
              <a:solidFill>
                <a:srgbClr val="0033CC"/>
              </a:solidFill>
              <a:latin typeface="HGP創英角ﾎﾟｯﾌﾟ体" pitchFamily="50" charset="-128"/>
              <a:ea typeface="HGP創英角ﾎﾟｯﾌﾟ体" pitchFamily="50" charset="-128"/>
              <a:cs typeface="+mj-cs"/>
            </a:endParaRPr>
          </a:p>
        </p:txBody>
      </p:sp>
      <p:pic>
        <p:nvPicPr>
          <p:cNvPr id="13"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14"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1370"/>
                                        </p:tgtEl>
                                        <p:attrNameLst>
                                          <p:attrName>style.visibility</p:attrName>
                                        </p:attrNameLst>
                                      </p:cBhvr>
                                      <p:to>
                                        <p:strVal val="visible"/>
                                      </p:to>
                                    </p:set>
                                    <p:anim calcmode="lin" valueType="num">
                                      <p:cBhvr additive="base">
                                        <p:cTn id="7" dur="500" fill="hold"/>
                                        <p:tgtEl>
                                          <p:spTgt spid="271370"/>
                                        </p:tgtEl>
                                        <p:attrNameLst>
                                          <p:attrName>ppt_x</p:attrName>
                                        </p:attrNameLst>
                                      </p:cBhvr>
                                      <p:tavLst>
                                        <p:tav tm="0">
                                          <p:val>
                                            <p:strVal val="#ppt_x"/>
                                          </p:val>
                                        </p:tav>
                                        <p:tav tm="100000">
                                          <p:val>
                                            <p:strVal val="#ppt_x"/>
                                          </p:val>
                                        </p:tav>
                                      </p:tavLst>
                                    </p:anim>
                                    <p:anim calcmode="lin" valueType="num">
                                      <p:cBhvr additive="base">
                                        <p:cTn id="8" dur="500" fill="hold"/>
                                        <p:tgtEl>
                                          <p:spTgt spid="2713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271371"/>
                                        </p:tgtEl>
                                        <p:attrNameLst>
                                          <p:attrName>style.visibility</p:attrName>
                                        </p:attrNameLst>
                                      </p:cBhvr>
                                      <p:to>
                                        <p:strVal val="visible"/>
                                      </p:to>
                                    </p:set>
                                    <p:animEffect transition="in" filter="checkerboard(across)">
                                      <p:cBhvr>
                                        <p:cTn id="12" dur="500"/>
                                        <p:tgtEl>
                                          <p:spTgt spid="2713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1372"/>
                                        </p:tgtEl>
                                        <p:attrNameLst>
                                          <p:attrName>style.visibility</p:attrName>
                                        </p:attrNameLst>
                                      </p:cBhvr>
                                      <p:to>
                                        <p:strVal val="visible"/>
                                      </p:to>
                                    </p:set>
                                    <p:anim calcmode="lin" valueType="num">
                                      <p:cBhvr additive="base">
                                        <p:cTn id="17" dur="500" fill="hold"/>
                                        <p:tgtEl>
                                          <p:spTgt spid="271372"/>
                                        </p:tgtEl>
                                        <p:attrNameLst>
                                          <p:attrName>ppt_x</p:attrName>
                                        </p:attrNameLst>
                                      </p:cBhvr>
                                      <p:tavLst>
                                        <p:tav tm="0">
                                          <p:val>
                                            <p:strVal val="#ppt_x"/>
                                          </p:val>
                                        </p:tav>
                                        <p:tav tm="100000">
                                          <p:val>
                                            <p:strVal val="#ppt_x"/>
                                          </p:val>
                                        </p:tav>
                                      </p:tavLst>
                                    </p:anim>
                                    <p:anim calcmode="lin" valueType="num">
                                      <p:cBhvr additive="base">
                                        <p:cTn id="18" dur="500" fill="hold"/>
                                        <p:tgtEl>
                                          <p:spTgt spid="27137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1373"/>
                                        </p:tgtEl>
                                        <p:attrNameLst>
                                          <p:attrName>style.visibility</p:attrName>
                                        </p:attrNameLst>
                                      </p:cBhvr>
                                      <p:to>
                                        <p:strVal val="visible"/>
                                      </p:to>
                                    </p:set>
                                    <p:anim calcmode="lin" valueType="num">
                                      <p:cBhvr additive="base">
                                        <p:cTn id="23" dur="500" fill="hold"/>
                                        <p:tgtEl>
                                          <p:spTgt spid="271373"/>
                                        </p:tgtEl>
                                        <p:attrNameLst>
                                          <p:attrName>ppt_x</p:attrName>
                                        </p:attrNameLst>
                                      </p:cBhvr>
                                      <p:tavLst>
                                        <p:tav tm="0">
                                          <p:val>
                                            <p:strVal val="#ppt_x"/>
                                          </p:val>
                                        </p:tav>
                                        <p:tav tm="100000">
                                          <p:val>
                                            <p:strVal val="#ppt_x"/>
                                          </p:val>
                                        </p:tav>
                                      </p:tavLst>
                                    </p:anim>
                                    <p:anim calcmode="lin" valueType="num">
                                      <p:cBhvr additive="base">
                                        <p:cTn id="24" dur="500" fill="hold"/>
                                        <p:tgtEl>
                                          <p:spTgt spid="271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70" grpId="0"/>
      <p:bldP spid="271371" grpId="0"/>
      <p:bldP spid="271372" grpId="0"/>
      <p:bldP spid="27137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4"/>
          <p:cNvSpPr>
            <a:spLocks noGrp="1"/>
          </p:cNvSpPr>
          <p:nvPr>
            <p:ph type="sldNum" sz="quarter" idx="11"/>
          </p:nvPr>
        </p:nvSpPr>
        <p:spPr>
          <a:xfrm>
            <a:off x="6744594" y="6301565"/>
            <a:ext cx="2133600" cy="457200"/>
          </a:xfrm>
          <a:noFill/>
        </p:spPr>
        <p:txBody>
          <a:bodyPr/>
          <a:lstStyle/>
          <a:p>
            <a:fld id="{A70C31B1-2866-43BE-BF35-91DC730EAC00}" type="slidenum">
              <a:rPr lang="en-US" altLang="ja-JP" smtClean="0"/>
              <a:pPr/>
              <a:t>37</a:t>
            </a:fld>
            <a:endParaRPr lang="en-US" altLang="ja-JP" dirty="0" smtClean="0"/>
          </a:p>
        </p:txBody>
      </p:sp>
      <p:sp>
        <p:nvSpPr>
          <p:cNvPr id="23556"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27654" name="Text Box 5"/>
          <p:cNvSpPr txBox="1">
            <a:spLocks noChangeArrowheads="1"/>
          </p:cNvSpPr>
          <p:nvPr/>
        </p:nvSpPr>
        <p:spPr bwMode="auto">
          <a:xfrm>
            <a:off x="872816" y="1628800"/>
            <a:ext cx="8280400" cy="646331"/>
          </a:xfrm>
          <a:prstGeom prst="rect">
            <a:avLst/>
          </a:prstGeom>
          <a:noFill/>
          <a:ln w="9525" algn="ctr">
            <a:noFill/>
            <a:miter lim="800000"/>
            <a:headEnd/>
            <a:tailEnd/>
          </a:ln>
        </p:spPr>
        <p:txBody>
          <a:bodyPr>
            <a:spAutoFit/>
          </a:bodyPr>
          <a:lstStyle/>
          <a:p>
            <a:pPr algn="l">
              <a:defRPr/>
            </a:pPr>
            <a:r>
              <a:rPr lang="ja-JP" altLang="en-US" sz="3600" dirty="0" smtClean="0">
                <a:solidFill>
                  <a:schemeClr val="tx1"/>
                </a:solidFill>
                <a:latin typeface="HGS創英角ﾎﾟｯﾌﾟ体" pitchFamily="50" charset="-128"/>
                <a:ea typeface="HGS創英角ﾎﾟｯﾌﾟ体" pitchFamily="50" charset="-128"/>
              </a:rPr>
              <a:t>かつての組織論だと</a:t>
            </a:r>
            <a:r>
              <a:rPr lang="en-US" altLang="ja-JP" sz="3600" dirty="0" smtClean="0">
                <a:solidFill>
                  <a:schemeClr val="tx1"/>
                </a:solidFill>
                <a:latin typeface="HGS創英角ﾎﾟｯﾌﾟ体" pitchFamily="50" charset="-128"/>
                <a:ea typeface="HGS創英角ﾎﾟｯﾌﾟ体" pitchFamily="50" charset="-128"/>
              </a:rPr>
              <a:t>…</a:t>
            </a:r>
            <a:endParaRPr lang="en-US" altLang="ja-JP" sz="3600" dirty="0">
              <a:solidFill>
                <a:schemeClr val="tx1"/>
              </a:solidFill>
              <a:latin typeface="HGS創英角ﾎﾟｯﾌﾟ体" pitchFamily="50" charset="-128"/>
              <a:ea typeface="HGS創英角ﾎﾟｯﾌﾟ体" pitchFamily="50" charset="-128"/>
            </a:endParaRPr>
          </a:p>
        </p:txBody>
      </p:sp>
      <p:sp>
        <p:nvSpPr>
          <p:cNvPr id="276513" name="Text Box 33"/>
          <p:cNvSpPr txBox="1">
            <a:spLocks noChangeArrowheads="1"/>
          </p:cNvSpPr>
          <p:nvPr/>
        </p:nvSpPr>
        <p:spPr bwMode="auto">
          <a:xfrm>
            <a:off x="1691680" y="2420888"/>
            <a:ext cx="2749472" cy="707886"/>
          </a:xfrm>
          <a:prstGeom prst="rect">
            <a:avLst/>
          </a:prstGeom>
          <a:noFill/>
          <a:ln w="9525" algn="ctr">
            <a:noFill/>
            <a:miter lim="800000"/>
            <a:headEnd/>
            <a:tailEnd/>
          </a:ln>
        </p:spPr>
        <p:txBody>
          <a:bodyPr wrap="none">
            <a:spAutoFit/>
          </a:bodyPr>
          <a:lstStyle/>
          <a:p>
            <a:pPr marL="342900" indent="-342900"/>
            <a:r>
              <a:rPr lang="ja-JP" altLang="en-US" sz="4000" dirty="0" smtClean="0">
                <a:solidFill>
                  <a:srgbClr val="C00000"/>
                </a:solidFill>
                <a:latin typeface="HGS創英角ﾎﾟｯﾌﾟ体" pitchFamily="50" charset="-128"/>
                <a:ea typeface="HGS創英角ﾎﾟｯﾌﾟ体" pitchFamily="50" charset="-128"/>
              </a:rPr>
              <a:t>一致団結！</a:t>
            </a:r>
            <a:endParaRPr lang="ja-JP" altLang="en-US" sz="4000" dirty="0">
              <a:solidFill>
                <a:srgbClr val="C00000"/>
              </a:solidFill>
              <a:latin typeface="HGS創英角ﾎﾟｯﾌﾟ体" pitchFamily="50" charset="-128"/>
              <a:ea typeface="HGS創英角ﾎﾟｯﾌﾟ体" pitchFamily="50" charset="-128"/>
            </a:endParaRPr>
          </a:p>
        </p:txBody>
      </p:sp>
      <p:sp>
        <p:nvSpPr>
          <p:cNvPr id="8" name="Text Box 33"/>
          <p:cNvSpPr txBox="1">
            <a:spLocks noChangeArrowheads="1"/>
          </p:cNvSpPr>
          <p:nvPr/>
        </p:nvSpPr>
        <p:spPr bwMode="auto">
          <a:xfrm>
            <a:off x="2123728" y="3141727"/>
            <a:ext cx="5040560" cy="1272143"/>
          </a:xfrm>
          <a:prstGeom prst="rect">
            <a:avLst/>
          </a:prstGeom>
          <a:noFill/>
          <a:ln w="9525" algn="ctr">
            <a:noFill/>
            <a:miter lim="800000"/>
            <a:headEnd/>
            <a:tailEnd/>
          </a:ln>
        </p:spPr>
        <p:txBody>
          <a:bodyPr wrap="square">
            <a:spAutoFit/>
          </a:bodyPr>
          <a:lstStyle/>
          <a:p>
            <a:pPr algn="l">
              <a:lnSpc>
                <a:spcPts val="4600"/>
              </a:lnSpc>
            </a:pPr>
            <a:r>
              <a:rPr lang="en-US" altLang="ja-JP" dirty="0" smtClean="0">
                <a:solidFill>
                  <a:srgbClr val="C00000"/>
                </a:solidFill>
                <a:latin typeface="HGS創英角ﾎﾟｯﾌﾟ体" pitchFamily="50" charset="-128"/>
                <a:ea typeface="HGS創英角ﾎﾟｯﾌﾟ体" pitchFamily="50" charset="-128"/>
              </a:rPr>
              <a:t>｢</a:t>
            </a:r>
            <a:r>
              <a:rPr lang="ja-JP" altLang="en-US" dirty="0" smtClean="0">
                <a:solidFill>
                  <a:srgbClr val="C00000"/>
                </a:solidFill>
                <a:latin typeface="HGS創英角ﾎﾟｯﾌﾟ体" pitchFamily="50" charset="-128"/>
                <a:ea typeface="HGS創英角ﾎﾟｯﾌﾟ体" pitchFamily="50" charset="-128"/>
              </a:rPr>
              <a:t>敵</a:t>
            </a:r>
            <a:r>
              <a:rPr lang="en-US" altLang="ja-JP" dirty="0" smtClean="0">
                <a:solidFill>
                  <a:srgbClr val="C00000"/>
                </a:solidFill>
                <a:latin typeface="HGS創英角ﾎﾟｯﾌﾟ体" pitchFamily="50" charset="-128"/>
                <a:ea typeface="HGS創英角ﾎﾟｯﾌﾟ体" pitchFamily="50" charset="-128"/>
              </a:rPr>
              <a:t>｣</a:t>
            </a:r>
            <a:r>
              <a:rPr lang="ja-JP" altLang="en-US" dirty="0" smtClean="0">
                <a:solidFill>
                  <a:srgbClr val="C00000"/>
                </a:solidFill>
                <a:latin typeface="HGS創英角ﾎﾟｯﾌﾟ体" pitchFamily="50" charset="-128"/>
                <a:ea typeface="HGS創英角ﾎﾟｯﾌﾟ体" pitchFamily="50" charset="-128"/>
              </a:rPr>
              <a:t>に立ち向かう時には</a:t>
            </a:r>
            <a:br>
              <a:rPr lang="ja-JP" altLang="en-US" dirty="0" smtClean="0">
                <a:solidFill>
                  <a:srgbClr val="C00000"/>
                </a:solidFill>
                <a:latin typeface="HGS創英角ﾎﾟｯﾌﾟ体" pitchFamily="50" charset="-128"/>
                <a:ea typeface="HGS創英角ﾎﾟｯﾌﾟ体" pitchFamily="50" charset="-128"/>
              </a:rPr>
            </a:br>
            <a:r>
              <a:rPr lang="ja-JP" altLang="en-US" dirty="0" smtClean="0">
                <a:solidFill>
                  <a:srgbClr val="C00000"/>
                </a:solidFill>
                <a:latin typeface="HGS創英角ﾎﾟｯﾌﾟ体" pitchFamily="50" charset="-128"/>
                <a:ea typeface="HGS創英角ﾎﾟｯﾌﾟ体" pitchFamily="50" charset="-128"/>
              </a:rPr>
              <a:t>有効だけど</a:t>
            </a:r>
            <a:r>
              <a:rPr lang="en-US" altLang="ja-JP" dirty="0" smtClean="0">
                <a:solidFill>
                  <a:srgbClr val="C00000"/>
                </a:solidFill>
                <a:latin typeface="HGS創英角ﾎﾟｯﾌﾟ体" pitchFamily="50" charset="-128"/>
                <a:ea typeface="HGS創英角ﾎﾟｯﾌﾟ体" pitchFamily="50" charset="-128"/>
              </a:rPr>
              <a:t>…</a:t>
            </a:r>
            <a:endParaRPr lang="ja-JP" altLang="en-US" dirty="0">
              <a:solidFill>
                <a:srgbClr val="C00000"/>
              </a:solidFill>
              <a:latin typeface="HGS創英角ﾎﾟｯﾌﾟ体" pitchFamily="50" charset="-128"/>
              <a:ea typeface="HGS創英角ﾎﾟｯﾌﾟ体" pitchFamily="50" charset="-128"/>
            </a:endParaRPr>
          </a:p>
        </p:txBody>
      </p:sp>
      <p:sp>
        <p:nvSpPr>
          <p:cNvPr id="12" name="Rectangle 5"/>
          <p:cNvSpPr>
            <a:spLocks noChangeArrowheads="1"/>
          </p:cNvSpPr>
          <p:nvPr/>
        </p:nvSpPr>
        <p:spPr bwMode="auto">
          <a:xfrm>
            <a:off x="396875" y="690245"/>
            <a:ext cx="5865217" cy="646331"/>
          </a:xfrm>
          <a:prstGeom prst="rect">
            <a:avLst/>
          </a:prstGeom>
          <a:noFill/>
          <a:ln w="9525" algn="ctr">
            <a:noFill/>
            <a:miter lim="800000"/>
            <a:headEnd/>
            <a:tailEnd/>
          </a:ln>
        </p:spPr>
        <p:txBody>
          <a:bodyPr wrap="square">
            <a:spAutoFit/>
          </a:bodyPr>
          <a:lstStyle/>
          <a:p>
            <a:pPr marL="342900" indent="-342900" algn="l">
              <a:lnSpc>
                <a:spcPct val="100000"/>
              </a:lnSpc>
              <a:spcBef>
                <a:spcPct val="50000"/>
              </a:spcBef>
            </a:pPr>
            <a:r>
              <a:rPr lang="ja-JP" altLang="en-US" sz="3600" dirty="0" smtClean="0">
                <a:solidFill>
                  <a:srgbClr val="006600"/>
                </a:solidFill>
                <a:latin typeface="HGP創英角ﾎﾟｯﾌﾟ体" pitchFamily="50" charset="-128"/>
                <a:ea typeface="HGP創英角ﾎﾟｯﾌﾟ体" pitchFamily="50" charset="-128"/>
              </a:rPr>
              <a:t>（１）仲間を どう広げるか</a:t>
            </a:r>
            <a:endParaRPr lang="ja-JP" altLang="en-US" sz="3600" dirty="0">
              <a:solidFill>
                <a:srgbClr val="006600"/>
              </a:solidFill>
              <a:latin typeface="HGP創英角ﾎﾟｯﾌﾟ体" pitchFamily="50" charset="-128"/>
              <a:ea typeface="HGP創英角ﾎﾟｯﾌﾟ体" pitchFamily="50" charset="-128"/>
            </a:endParaRPr>
          </a:p>
        </p:txBody>
      </p:sp>
      <p:sp>
        <p:nvSpPr>
          <p:cNvPr id="14" name="Text Box 33"/>
          <p:cNvSpPr txBox="1">
            <a:spLocks noChangeArrowheads="1"/>
          </p:cNvSpPr>
          <p:nvPr/>
        </p:nvSpPr>
        <p:spPr bwMode="auto">
          <a:xfrm>
            <a:off x="956742" y="4568552"/>
            <a:ext cx="6063530" cy="1323439"/>
          </a:xfrm>
          <a:prstGeom prst="rect">
            <a:avLst/>
          </a:prstGeom>
          <a:noFill/>
          <a:ln w="9525" algn="ctr">
            <a:noFill/>
            <a:miter lim="800000"/>
            <a:headEnd/>
            <a:tailEnd/>
          </a:ln>
        </p:spPr>
        <p:txBody>
          <a:bodyPr wrap="square">
            <a:spAutoFit/>
          </a:bodyPr>
          <a:lstStyle/>
          <a:p>
            <a:pPr marL="342900" indent="-342900"/>
            <a:r>
              <a:rPr lang="ja-JP" altLang="en-US" sz="4000" dirty="0" smtClean="0">
                <a:solidFill>
                  <a:schemeClr val="tx1"/>
                </a:solidFill>
                <a:latin typeface="HGS創英角ﾎﾟｯﾌﾟ体" pitchFamily="50" charset="-128"/>
                <a:ea typeface="HGS創英角ﾎﾟｯﾌﾟ体" pitchFamily="50" charset="-128"/>
              </a:rPr>
              <a:t>これからは</a:t>
            </a:r>
          </a:p>
          <a:p>
            <a:pPr marL="342900" indent="-342900"/>
            <a:r>
              <a:rPr lang="ja-JP" altLang="en-US" sz="4000" dirty="0" smtClean="0">
                <a:solidFill>
                  <a:srgbClr val="C00000"/>
                </a:solidFill>
                <a:latin typeface="HGS創英角ﾎﾟｯﾌﾟ体" pitchFamily="50" charset="-128"/>
                <a:ea typeface="HGS創英角ﾎﾟｯﾌﾟ体" pitchFamily="50" charset="-128"/>
              </a:rPr>
              <a:t>　</a:t>
            </a:r>
            <a:r>
              <a:rPr lang="en-US" altLang="ja-JP" sz="4000" dirty="0" smtClean="0">
                <a:solidFill>
                  <a:srgbClr val="C00000"/>
                </a:solidFill>
                <a:latin typeface="HGS創英角ﾎﾟｯﾌﾟ体" pitchFamily="50" charset="-128"/>
                <a:ea typeface="HGS創英角ﾎﾟｯﾌﾟ体" pitchFamily="50" charset="-128"/>
              </a:rPr>
              <a:t>｢</a:t>
            </a:r>
            <a:r>
              <a:rPr lang="ja-JP" altLang="en-US" sz="4000" dirty="0" smtClean="0">
                <a:solidFill>
                  <a:srgbClr val="C00000"/>
                </a:solidFill>
                <a:latin typeface="HGS創英角ﾎﾟｯﾌﾟ体" pitchFamily="50" charset="-128"/>
                <a:ea typeface="HGS創英角ﾎﾟｯﾌﾟ体" pitchFamily="50" charset="-128"/>
              </a:rPr>
              <a:t>和して</a:t>
            </a:r>
            <a:r>
              <a:rPr lang="ja-JP" altLang="en-US" sz="4000" dirty="0">
                <a:solidFill>
                  <a:srgbClr val="C00000"/>
                </a:solidFill>
                <a:latin typeface="HGS創英角ﾎﾟｯﾌﾟ体" pitchFamily="50" charset="-128"/>
                <a:ea typeface="HGS創英角ﾎﾟｯﾌﾟ体" pitchFamily="50" charset="-128"/>
              </a:rPr>
              <a:t>、</a:t>
            </a:r>
            <a:r>
              <a:rPr lang="ja-JP" altLang="en-US" sz="4000" dirty="0" smtClean="0">
                <a:solidFill>
                  <a:srgbClr val="C00000"/>
                </a:solidFill>
                <a:latin typeface="HGS創英角ﾎﾟｯﾌﾟ体" pitchFamily="50" charset="-128"/>
                <a:ea typeface="HGS創英角ﾎﾟｯﾌﾟ体" pitchFamily="50" charset="-128"/>
              </a:rPr>
              <a:t>同ぜず</a:t>
            </a:r>
            <a:r>
              <a:rPr lang="en-US" altLang="ja-JP" sz="4000" dirty="0" smtClean="0">
                <a:solidFill>
                  <a:srgbClr val="C00000"/>
                </a:solidFill>
                <a:latin typeface="HGS創英角ﾎﾟｯﾌﾟ体" pitchFamily="50" charset="-128"/>
                <a:ea typeface="HGS創英角ﾎﾟｯﾌﾟ体" pitchFamily="50" charset="-128"/>
              </a:rPr>
              <a:t>｣</a:t>
            </a:r>
            <a:r>
              <a:rPr lang="ja-JP" altLang="en-US" sz="4000" dirty="0" smtClean="0">
                <a:solidFill>
                  <a:srgbClr val="C00000"/>
                </a:solidFill>
                <a:latin typeface="HGS創英角ﾎﾟｯﾌﾟ体" pitchFamily="50" charset="-128"/>
                <a:ea typeface="HGS創英角ﾎﾟｯﾌﾟ体" pitchFamily="50" charset="-128"/>
              </a:rPr>
              <a:t>で！</a:t>
            </a:r>
            <a:endParaRPr lang="ja-JP" altLang="en-US" sz="4000" dirty="0">
              <a:solidFill>
                <a:srgbClr val="C00000"/>
              </a:solidFill>
              <a:latin typeface="HGS創英角ﾎﾟｯﾌﾟ体" pitchFamily="50" charset="-128"/>
              <a:ea typeface="HGS創英角ﾎﾟｯﾌﾟ体" pitchFamily="50" charset="-128"/>
            </a:endParaRPr>
          </a:p>
        </p:txBody>
      </p:sp>
      <p:pic>
        <p:nvPicPr>
          <p:cNvPr id="15" name="Picture 2" descr="ファイル:Confucius 02.png">
            <a:hlinkClick r:id="rId3"/>
          </p:cNvPr>
          <p:cNvPicPr>
            <a:picLocks noChangeAspect="1" noChangeArrowheads="1"/>
          </p:cNvPicPr>
          <p:nvPr/>
        </p:nvPicPr>
        <p:blipFill>
          <a:blip r:embed="rId4" cstate="print"/>
          <a:srcRect t="8722"/>
          <a:stretch>
            <a:fillRect/>
          </a:stretch>
        </p:blipFill>
        <p:spPr bwMode="auto">
          <a:xfrm>
            <a:off x="7299920" y="2996952"/>
            <a:ext cx="1572768" cy="2916024"/>
          </a:xfrm>
          <a:prstGeom prst="rect">
            <a:avLst/>
          </a:prstGeom>
          <a:noFill/>
        </p:spPr>
      </p:pic>
      <p:sp>
        <p:nvSpPr>
          <p:cNvPr id="11" name="Text Box 5"/>
          <p:cNvSpPr txBox="1">
            <a:spLocks noChangeArrowheads="1"/>
          </p:cNvSpPr>
          <p:nvPr/>
        </p:nvSpPr>
        <p:spPr bwMode="auto">
          <a:xfrm>
            <a:off x="5508104" y="4089266"/>
            <a:ext cx="2448272" cy="1015663"/>
          </a:xfrm>
          <a:prstGeom prst="rect">
            <a:avLst/>
          </a:prstGeom>
          <a:noFill/>
          <a:ln w="9525" algn="ctr">
            <a:noFill/>
            <a:miter lim="800000"/>
            <a:headEnd/>
            <a:tailEnd/>
          </a:ln>
        </p:spPr>
        <p:txBody>
          <a:bodyPr wrap="square">
            <a:spAutoFit/>
          </a:bodyPr>
          <a:lstStyle/>
          <a:p>
            <a:pPr algn="l">
              <a:defRPr/>
            </a:pPr>
            <a:r>
              <a:rPr lang="ja-JP" altLang="en-US" sz="2000" dirty="0" smtClean="0">
                <a:solidFill>
                  <a:schemeClr val="tx1"/>
                </a:solidFill>
                <a:latin typeface="HGP創英角ｺﾞｼｯｸUB" pitchFamily="50" charset="-128"/>
                <a:ea typeface="HGP創英角ｺﾞｼｯｸUB" pitchFamily="50" charset="-128"/>
              </a:rPr>
              <a:t>論語にある</a:t>
            </a:r>
          </a:p>
          <a:p>
            <a:pPr algn="l">
              <a:defRPr/>
            </a:pPr>
            <a:r>
              <a:rPr lang="ja-JP" altLang="en-US" sz="2000" dirty="0" smtClean="0">
                <a:solidFill>
                  <a:schemeClr val="tx1"/>
                </a:solidFill>
                <a:latin typeface="HGP創英角ｺﾞｼｯｸUB" pitchFamily="50" charset="-128"/>
                <a:ea typeface="HGP創英角ｺﾞｼｯｸUB" pitchFamily="50" charset="-128"/>
              </a:rPr>
              <a:t> 「孔子」の言葉</a:t>
            </a:r>
          </a:p>
          <a:p>
            <a:pPr algn="l">
              <a:defRPr/>
            </a:pPr>
            <a:r>
              <a:rPr lang="ja-JP" altLang="en-US" sz="2000" dirty="0" smtClean="0">
                <a:solidFill>
                  <a:schemeClr val="tx1"/>
                </a:solidFill>
                <a:latin typeface="HGP創英角ｺﾞｼｯｸUB" pitchFamily="50" charset="-128"/>
                <a:ea typeface="HGP創英角ｺﾞｼｯｸUB" pitchFamily="50" charset="-128"/>
              </a:rPr>
              <a:t>↓</a:t>
            </a:r>
            <a:endParaRPr lang="en-US" altLang="ja-JP" sz="2000" dirty="0">
              <a:solidFill>
                <a:schemeClr val="tx1"/>
              </a:solidFill>
              <a:latin typeface="HGP創英角ｺﾞｼｯｸUB" pitchFamily="50" charset="-128"/>
              <a:ea typeface="HGP創英角ｺﾞｼｯｸUB" pitchFamily="50" charset="-128"/>
            </a:endParaRPr>
          </a:p>
        </p:txBody>
      </p:sp>
      <p:pic>
        <p:nvPicPr>
          <p:cNvPr id="13"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pic>
        <p:nvPicPr>
          <p:cNvPr id="16" name="Picture 2" descr="特定非営利活動法人 日本NPOセンター">
            <a:hlinkClick r:id="rId6"/>
          </p:cNvPr>
          <p:cNvPicPr>
            <a:picLocks noChangeAspect="1" noChangeArrowheads="1"/>
          </p:cNvPicPr>
          <p:nvPr/>
        </p:nvPicPr>
        <p:blipFill>
          <a:blip r:embed="rId7" cstate="print"/>
          <a:srcRect/>
          <a:stretch>
            <a:fillRect/>
          </a:stretch>
        </p:blipFill>
        <p:spPr bwMode="auto">
          <a:xfrm>
            <a:off x="3962396" y="6227374"/>
            <a:ext cx="2038350" cy="476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6513">
                                            <p:txEl>
                                              <p:pRg st="0" end="0"/>
                                            </p:txEl>
                                          </p:spTgt>
                                        </p:tgtEl>
                                        <p:attrNameLst>
                                          <p:attrName>style.visibility</p:attrName>
                                        </p:attrNameLst>
                                      </p:cBhvr>
                                      <p:to>
                                        <p:strVal val="visible"/>
                                      </p:to>
                                    </p:set>
                                    <p:animEffect transition="in" filter="checkerboard(across)">
                                      <p:cBhvr>
                                        <p:cTn id="7" dur="500"/>
                                        <p:tgtEl>
                                          <p:spTgt spid="2765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checkerboard(across)">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500"/>
                                        <p:tgtEl>
                                          <p:spTgt spid="15"/>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heckerboard(across)">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 4"/>
          <p:cNvSpPr>
            <a:spLocks noGrp="1"/>
          </p:cNvSpPr>
          <p:nvPr>
            <p:ph type="sldNum" sz="quarter" idx="11"/>
          </p:nvPr>
        </p:nvSpPr>
        <p:spPr>
          <a:xfrm>
            <a:off x="6753225" y="6296025"/>
            <a:ext cx="2133600" cy="457200"/>
          </a:xfrm>
          <a:noFill/>
        </p:spPr>
        <p:txBody>
          <a:bodyPr/>
          <a:lstStyle/>
          <a:p>
            <a:fld id="{F0D64291-6EF6-440C-BAB7-EE67E80DD170}" type="slidenum">
              <a:rPr lang="en-US" altLang="ja-JP" smtClean="0"/>
              <a:pPr/>
              <a:t>38</a:t>
            </a:fld>
            <a:endParaRPr lang="en-US" altLang="ja-JP" dirty="0" smtClean="0"/>
          </a:p>
        </p:txBody>
      </p:sp>
      <p:sp>
        <p:nvSpPr>
          <p:cNvPr id="12291" name="Rectangle 2"/>
          <p:cNvSpPr>
            <a:spLocks noGrp="1" noChangeArrowheads="1"/>
          </p:cNvSpPr>
          <p:nvPr>
            <p:ph type="title"/>
          </p:nvPr>
        </p:nvSpPr>
        <p:spPr>
          <a:xfrm>
            <a:off x="459675" y="1986409"/>
            <a:ext cx="8362950" cy="650503"/>
          </a:xfrm>
        </p:spPr>
        <p:txBody>
          <a:bodyPr anchor="t" anchorCtr="0"/>
          <a:lstStyle/>
          <a:p>
            <a:pPr eaLnBrk="1" hangingPunct="1">
              <a:lnSpc>
                <a:spcPts val="3400"/>
              </a:lnSpc>
              <a:spcBef>
                <a:spcPts val="1200"/>
              </a:spcBef>
              <a:spcAft>
                <a:spcPts val="600"/>
              </a:spcAft>
            </a:pPr>
            <a:r>
              <a:rPr lang="ja-JP" altLang="en-US" sz="3200" dirty="0" smtClean="0">
                <a:solidFill>
                  <a:srgbClr val="C00000"/>
                </a:solidFill>
                <a:latin typeface="HGP創英角ﾎﾟｯﾌﾟ体" pitchFamily="50" charset="-128"/>
                <a:ea typeface="HGP創英角ﾎﾟｯﾌﾟ体" pitchFamily="50" charset="-128"/>
              </a:rPr>
              <a:t>① 「社会貢献」が売れる（</a:t>
            </a:r>
            <a:r>
              <a:rPr lang="en-US" altLang="ja-JP" sz="3200" dirty="0" smtClean="0">
                <a:solidFill>
                  <a:srgbClr val="C00000"/>
                </a:solidFill>
                <a:latin typeface="HGP創英角ﾎﾟｯﾌﾟ体" pitchFamily="50" charset="-128"/>
                <a:ea typeface="HGP創英角ﾎﾟｯﾌﾟ体" pitchFamily="50" charset="-128"/>
              </a:rPr>
              <a:t>!?</a:t>
            </a:r>
            <a:r>
              <a:rPr lang="ja-JP" altLang="en-US" sz="3200" dirty="0" smtClean="0">
                <a:solidFill>
                  <a:srgbClr val="C00000"/>
                </a:solidFill>
                <a:latin typeface="HGP創英角ﾎﾟｯﾌﾟ体" pitchFamily="50" charset="-128"/>
                <a:ea typeface="HGP創英角ﾎﾟｯﾌﾟ体" pitchFamily="50" charset="-128"/>
              </a:rPr>
              <a:t>）時代</a:t>
            </a:r>
            <a:endParaRPr lang="ja-JP" altLang="en-US" sz="2400" dirty="0" smtClean="0">
              <a:solidFill>
                <a:srgbClr val="0070C0"/>
              </a:solidFill>
              <a:latin typeface="HGP創英角ﾎﾟｯﾌﾟ体" pitchFamily="50" charset="-128"/>
              <a:ea typeface="HGP創英角ﾎﾟｯﾌﾟ体" pitchFamily="50" charset="-128"/>
            </a:endParaRPr>
          </a:p>
        </p:txBody>
      </p:sp>
      <p:sp>
        <p:nvSpPr>
          <p:cNvPr id="12292" name="Rectangle 3"/>
          <p:cNvSpPr>
            <a:spLocks noGrp="1" noChangeArrowheads="1"/>
          </p:cNvSpPr>
          <p:nvPr>
            <p:ph type="body" idx="1"/>
          </p:nvPr>
        </p:nvSpPr>
        <p:spPr>
          <a:xfrm>
            <a:off x="601216" y="2699395"/>
            <a:ext cx="8443664" cy="3300710"/>
          </a:xfrm>
        </p:spPr>
        <p:txBody>
          <a:bodyPr/>
          <a:lstStyle/>
          <a:p>
            <a:pPr eaLnBrk="1" hangingPunct="1">
              <a:lnSpc>
                <a:spcPct val="90000"/>
              </a:lnSpc>
              <a:spcBef>
                <a:spcPct val="30000"/>
              </a:spcBef>
              <a:buFont typeface="Wingdings" pitchFamily="2" charset="2"/>
              <a:buNone/>
            </a:pPr>
            <a:r>
              <a:rPr lang="ja-JP" altLang="en-US" sz="2800" dirty="0" smtClean="0">
                <a:solidFill>
                  <a:srgbClr val="0033CC"/>
                </a:solidFill>
                <a:latin typeface="HGP創英角ﾎﾟｯﾌﾟ体" pitchFamily="50" charset="-128"/>
                <a:ea typeface="HGP創英角ﾎﾟｯﾌﾟ体" pitchFamily="50" charset="-128"/>
              </a:rPr>
              <a:t>・大ヒット商品でもあった“国際ボランティア貯金”</a:t>
            </a:r>
          </a:p>
          <a:p>
            <a:pPr eaLnBrk="1" hangingPunct="1">
              <a:lnSpc>
                <a:spcPts val="2000"/>
              </a:lnSpc>
              <a:buFont typeface="Wingdings" pitchFamily="2" charset="2"/>
              <a:buNone/>
            </a:pPr>
            <a:r>
              <a:rPr lang="ja-JP" altLang="en-US" sz="2000" dirty="0" smtClean="0">
                <a:latin typeface="HGP創英角ﾎﾟｯﾌﾟ体" pitchFamily="50" charset="-128"/>
                <a:ea typeface="HGP創英角ﾎﾟｯﾌﾟ体" pitchFamily="50" charset="-128"/>
              </a:rPr>
              <a:t>　　　（</a:t>
            </a:r>
            <a:r>
              <a:rPr lang="en-US" altLang="ja-JP" sz="2000" dirty="0" smtClean="0">
                <a:latin typeface="HGP創英角ﾎﾟｯﾌﾟ体" pitchFamily="50" charset="-128"/>
                <a:ea typeface="HGP創英角ﾎﾟｯﾌﾟ体" pitchFamily="50" charset="-128"/>
              </a:rPr>
              <a:t>1991</a:t>
            </a:r>
            <a:r>
              <a:rPr lang="ja-JP" altLang="en-US" sz="2000" dirty="0" smtClean="0">
                <a:latin typeface="HGP創英角ﾎﾟｯﾌﾟ体" pitchFamily="50" charset="-128"/>
                <a:ea typeface="HGP創英角ﾎﾟｯﾌﾟ体" pitchFamily="50" charset="-128"/>
              </a:rPr>
              <a:t>年１月に登場。加入者は</a:t>
            </a:r>
            <a:r>
              <a:rPr lang="en-US" altLang="ja-JP" sz="2000" dirty="0" smtClean="0">
                <a:latin typeface="HGP創英角ﾎﾟｯﾌﾟ体" pitchFamily="50" charset="-128"/>
                <a:ea typeface="HGP創英角ﾎﾟｯﾌﾟ体" pitchFamily="50" charset="-128"/>
              </a:rPr>
              <a:t>2700</a:t>
            </a:r>
            <a:r>
              <a:rPr lang="ja-JP" altLang="en-US" sz="2000" dirty="0" smtClean="0">
                <a:latin typeface="HGP創英角ﾎﾟｯﾌﾟ体" pitchFamily="50" charset="-128"/>
                <a:ea typeface="HGP創英角ﾎﾟｯﾌﾟ体" pitchFamily="50" charset="-128"/>
              </a:rPr>
              <a:t>万口を突破。日本人の実に５人に</a:t>
            </a:r>
          </a:p>
          <a:p>
            <a:pPr eaLnBrk="1" hangingPunct="1">
              <a:lnSpc>
                <a:spcPts val="2000"/>
              </a:lnSpc>
              <a:buFont typeface="Wingdings" pitchFamily="2" charset="2"/>
              <a:buNone/>
            </a:pPr>
            <a:r>
              <a:rPr lang="ja-JP" altLang="en-US" sz="2000" dirty="0" smtClean="0">
                <a:latin typeface="HGP創英角ﾎﾟｯﾌﾟ体" pitchFamily="50" charset="-128"/>
                <a:ea typeface="HGP創英角ﾎﾟｯﾌﾟ体" pitchFamily="50" charset="-128"/>
              </a:rPr>
              <a:t>　　　　１人が加入。</a:t>
            </a:r>
            <a:r>
              <a:rPr lang="en-US" altLang="ja-JP" sz="2000" dirty="0" smtClean="0">
                <a:latin typeface="HGP創英角ﾎﾟｯﾌﾟ体" pitchFamily="50" charset="-128"/>
                <a:ea typeface="HGP創英角ﾎﾟｯﾌﾟ体" pitchFamily="50" charset="-128"/>
              </a:rPr>
              <a:t>40</a:t>
            </a:r>
            <a:r>
              <a:rPr lang="ja-JP" altLang="en-US" sz="2000" dirty="0" smtClean="0">
                <a:latin typeface="HGP創英角ﾎﾟｯﾌﾟ体" pitchFamily="50" charset="-128"/>
                <a:ea typeface="HGP創英角ﾎﾟｯﾌﾟ体" pitchFamily="50" charset="-128"/>
              </a:rPr>
              <a:t>万円で３円の寄付で７千万円。総額２兆円超を確保）</a:t>
            </a:r>
          </a:p>
          <a:p>
            <a:pPr eaLnBrk="1" hangingPunct="1">
              <a:lnSpc>
                <a:spcPct val="90000"/>
              </a:lnSpc>
              <a:spcBef>
                <a:spcPct val="55000"/>
              </a:spcBef>
              <a:buFont typeface="Wingdings" pitchFamily="2" charset="2"/>
              <a:buNone/>
            </a:pPr>
            <a:r>
              <a:rPr lang="ja-JP" altLang="en-US" sz="2800" dirty="0" smtClean="0">
                <a:solidFill>
                  <a:srgbClr val="0033CC"/>
                </a:solidFill>
                <a:latin typeface="HGP創英角ﾎﾟｯﾌﾟ体" pitchFamily="50" charset="-128"/>
                <a:ea typeface="HGP創英角ﾎﾟｯﾌﾟ体" pitchFamily="50" charset="-128"/>
              </a:rPr>
              <a:t>・ 「コーズ</a:t>
            </a:r>
            <a:r>
              <a:rPr lang="ja-JP" altLang="en-US" sz="2000" dirty="0" smtClean="0">
                <a:solidFill>
                  <a:srgbClr val="0033CC"/>
                </a:solidFill>
                <a:latin typeface="HGP創英角ﾎﾟｯﾌﾟ体" pitchFamily="50" charset="-128"/>
                <a:ea typeface="HGP創英角ﾎﾟｯﾌﾟ体" pitchFamily="50" charset="-128"/>
              </a:rPr>
              <a:t>（</a:t>
            </a:r>
            <a:r>
              <a:rPr lang="en-US" altLang="ja-JP" sz="2000" dirty="0" smtClean="0">
                <a:solidFill>
                  <a:srgbClr val="0033CC"/>
                </a:solidFill>
                <a:latin typeface="HGP創英角ﾎﾟｯﾌﾟ体" pitchFamily="50" charset="-128"/>
                <a:ea typeface="HGP創英角ﾎﾟｯﾌﾟ体" pitchFamily="50" charset="-128"/>
              </a:rPr>
              <a:t>CAUSE</a:t>
            </a:r>
            <a:r>
              <a:rPr lang="ja-JP" altLang="en-US" sz="2000" dirty="0" smtClean="0">
                <a:solidFill>
                  <a:srgbClr val="0033CC"/>
                </a:solidFill>
                <a:latin typeface="HGP創英角ﾎﾟｯﾌﾟ体" pitchFamily="50" charset="-128"/>
                <a:ea typeface="HGP創英角ﾎﾟｯﾌﾟ体" pitchFamily="50" charset="-128"/>
              </a:rPr>
              <a:t>：大義）</a:t>
            </a:r>
            <a:r>
              <a:rPr lang="ja-JP" altLang="en-US" sz="2800" dirty="0" smtClean="0">
                <a:solidFill>
                  <a:srgbClr val="0033CC"/>
                </a:solidFill>
                <a:latin typeface="HGP創英角ﾎﾟｯﾌﾟ体" pitchFamily="50" charset="-128"/>
                <a:ea typeface="HGP創英角ﾎﾟｯﾌﾟ体" pitchFamily="50" charset="-128"/>
              </a:rPr>
              <a:t>・リレーティッド・マーケティング」</a:t>
            </a:r>
            <a:br>
              <a:rPr lang="ja-JP" altLang="en-US" sz="2800" dirty="0" smtClean="0">
                <a:solidFill>
                  <a:srgbClr val="0033CC"/>
                </a:solidFill>
                <a:latin typeface="HGP創英角ﾎﾟｯﾌﾟ体" pitchFamily="50" charset="-128"/>
                <a:ea typeface="HGP創英角ﾎﾟｯﾌﾟ体" pitchFamily="50" charset="-128"/>
              </a:rPr>
            </a:br>
            <a:r>
              <a:rPr lang="ja-JP" altLang="en-US" sz="2800" dirty="0" smtClean="0">
                <a:solidFill>
                  <a:srgbClr val="0033CC"/>
                </a:solidFill>
                <a:latin typeface="HGP創英角ﾎﾟｯﾌﾟ体" pitchFamily="50" charset="-128"/>
                <a:ea typeface="HGP創英角ﾎﾟｯﾌﾟ体" pitchFamily="50" charset="-128"/>
              </a:rPr>
              <a:t>＝ＣＲＭ＝という販売戦略</a:t>
            </a:r>
          </a:p>
          <a:p>
            <a:pPr eaLnBrk="1" hangingPunct="1">
              <a:lnSpc>
                <a:spcPts val="2200"/>
              </a:lnSpc>
              <a:spcBef>
                <a:spcPct val="0"/>
              </a:spcBef>
              <a:buFont typeface="Wingdings" pitchFamily="2" charset="2"/>
              <a:buNone/>
            </a:pPr>
            <a:r>
              <a:rPr lang="ja-JP" altLang="en-US" sz="2000" dirty="0" smtClean="0">
                <a:latin typeface="HGP創英角ﾎﾟｯﾌﾟ体" pitchFamily="50" charset="-128"/>
                <a:ea typeface="HGP創英角ﾎﾟｯﾌﾟ体" pitchFamily="50" charset="-128"/>
              </a:rPr>
              <a:t>　　　</a:t>
            </a:r>
            <a:r>
              <a:rPr lang="en-US" altLang="ja-JP" sz="2000" dirty="0" smtClean="0">
                <a:latin typeface="HGP創英角ﾎﾟｯﾌﾟ体" pitchFamily="50" charset="-128"/>
                <a:ea typeface="HGP創英角ﾎﾟｯﾌﾟ体" pitchFamily="50" charset="-128"/>
              </a:rPr>
              <a:t>― 1983</a:t>
            </a:r>
            <a:r>
              <a:rPr lang="ja-JP" altLang="en-US" sz="2000" dirty="0" smtClean="0">
                <a:latin typeface="HGP創英角ﾎﾟｯﾌﾟ体" pitchFamily="50" charset="-128"/>
                <a:ea typeface="HGP創英角ﾎﾟｯﾌﾟ体" pitchFamily="50" charset="-128"/>
              </a:rPr>
              <a:t>年アメリカン・エクスプレスが開発した「アフィニティ・カード」で</a:t>
            </a:r>
            <a:r>
              <a:rPr lang="en-US" altLang="ja-JP" sz="2000" dirty="0" smtClean="0">
                <a:latin typeface="HGP創英角ﾎﾟｯﾌﾟ体" pitchFamily="50" charset="-128"/>
                <a:ea typeface="HGP創英角ﾎﾟｯﾌﾟ体" pitchFamily="50" charset="-128"/>
              </a:rPr>
              <a:t>…</a:t>
            </a:r>
          </a:p>
          <a:p>
            <a:pPr eaLnBrk="1" hangingPunct="1">
              <a:lnSpc>
                <a:spcPts val="2200"/>
              </a:lnSpc>
              <a:spcBef>
                <a:spcPct val="0"/>
              </a:spcBef>
              <a:buFont typeface="Wingdings" pitchFamily="2" charset="2"/>
              <a:buNone/>
            </a:pPr>
            <a:r>
              <a:rPr lang="ja-JP" altLang="en-US" sz="2000" dirty="0" smtClean="0">
                <a:latin typeface="HGP創英角ﾎﾟｯﾌﾟ体" pitchFamily="50" charset="-128"/>
                <a:ea typeface="HGP創英角ﾎﾟｯﾌﾟ体" pitchFamily="50" charset="-128"/>
              </a:rPr>
              <a:t>　　　　　カードを新たに作ると１ドル、カード使用ごとに１セントをアメックスが</a:t>
            </a:r>
            <a:br>
              <a:rPr lang="ja-JP" altLang="en-US" sz="2000" dirty="0" smtClean="0">
                <a:latin typeface="HGP創英角ﾎﾟｯﾌﾟ体" pitchFamily="50" charset="-128"/>
                <a:ea typeface="HGP創英角ﾎﾟｯﾌﾟ体" pitchFamily="50" charset="-128"/>
              </a:rPr>
            </a:br>
            <a:r>
              <a:rPr lang="ja-JP" altLang="en-US" sz="2000" dirty="0" smtClean="0">
                <a:latin typeface="HGP創英角ﾎﾟｯﾌﾟ体" pitchFamily="50" charset="-128"/>
                <a:ea typeface="HGP創英角ﾎﾟｯﾌﾟ体" pitchFamily="50" charset="-128"/>
              </a:rPr>
              <a:t>　　　自由の女神修復委員会に寄付する</a:t>
            </a:r>
            <a:r>
              <a:rPr lang="en-US" altLang="ja-JP" sz="2000" dirty="0" smtClean="0">
                <a:latin typeface="HGP創英角ﾎﾟｯﾌﾟ体" pitchFamily="50" charset="-128"/>
                <a:ea typeface="HGP創英角ﾎﾟｯﾌﾟ体" pitchFamily="50" charset="-128"/>
              </a:rPr>
              <a:t>…</a:t>
            </a:r>
            <a:r>
              <a:rPr lang="ja-JP" altLang="en-US" sz="2000" dirty="0" smtClean="0">
                <a:latin typeface="HGP創英角ﾎﾟｯﾌﾟ体" pitchFamily="50" charset="-128"/>
                <a:ea typeface="HGP創英角ﾎﾟｯﾌﾟ体" pitchFamily="50" charset="-128"/>
              </a:rPr>
              <a:t>と宣言すると</a:t>
            </a:r>
            <a:br>
              <a:rPr lang="ja-JP" altLang="en-US" sz="2000" dirty="0" smtClean="0">
                <a:latin typeface="HGP創英角ﾎﾟｯﾌﾟ体" pitchFamily="50" charset="-128"/>
                <a:ea typeface="HGP創英角ﾎﾟｯﾌﾟ体" pitchFamily="50" charset="-128"/>
              </a:rPr>
            </a:br>
            <a:r>
              <a:rPr lang="ja-JP" altLang="en-US" sz="2000" dirty="0" smtClean="0">
                <a:latin typeface="HGP創英角ﾎﾟｯﾌﾟ体" pitchFamily="50" charset="-128"/>
                <a:ea typeface="HGP創英角ﾎﾟｯﾌﾟ体" pitchFamily="50" charset="-128"/>
              </a:rPr>
              <a:t>　　　新規申し込み</a:t>
            </a:r>
            <a:r>
              <a:rPr lang="en-US" altLang="ja-JP" sz="2000" dirty="0" smtClean="0">
                <a:latin typeface="HGP創英角ﾎﾟｯﾌﾟ体" pitchFamily="50" charset="-128"/>
                <a:ea typeface="HGP創英角ﾎﾟｯﾌﾟ体" pitchFamily="50" charset="-128"/>
              </a:rPr>
              <a:t>45</a:t>
            </a:r>
            <a:r>
              <a:rPr lang="ja-JP" altLang="en-US" sz="2000" dirty="0" smtClean="0">
                <a:latin typeface="HGP創英角ﾎﾟｯﾌﾟ体" pitchFamily="50" charset="-128"/>
                <a:ea typeface="HGP創英角ﾎﾟｯﾌﾟ体" pitchFamily="50" charset="-128"/>
              </a:rPr>
              <a:t>％増、カード使用率</a:t>
            </a:r>
            <a:r>
              <a:rPr lang="en-US" altLang="ja-JP" sz="2000" dirty="0" smtClean="0">
                <a:latin typeface="HGP創英角ﾎﾟｯﾌﾟ体" pitchFamily="50" charset="-128"/>
                <a:ea typeface="HGP創英角ﾎﾟｯﾌﾟ体" pitchFamily="50" charset="-128"/>
              </a:rPr>
              <a:t>28</a:t>
            </a:r>
            <a:r>
              <a:rPr lang="ja-JP" altLang="en-US" sz="2000" dirty="0" smtClean="0">
                <a:latin typeface="HGP創英角ﾎﾟｯﾌﾟ体" pitchFamily="50" charset="-128"/>
                <a:ea typeface="HGP創英角ﾎﾟｯﾌﾟ体" pitchFamily="50" charset="-128"/>
              </a:rPr>
              <a:t>％増。総額</a:t>
            </a:r>
            <a:r>
              <a:rPr lang="en-US" altLang="ja-JP" sz="2000" dirty="0" smtClean="0">
                <a:latin typeface="HGP創英角ﾎﾟｯﾌﾟ体" pitchFamily="50" charset="-128"/>
                <a:ea typeface="HGP創英角ﾎﾟｯﾌﾟ体" pitchFamily="50" charset="-128"/>
              </a:rPr>
              <a:t>170</a:t>
            </a:r>
            <a:r>
              <a:rPr lang="ja-JP" altLang="en-US" sz="2000" dirty="0" smtClean="0">
                <a:latin typeface="HGP創英角ﾎﾟｯﾌﾟ体" pitchFamily="50" charset="-128"/>
                <a:ea typeface="HGP創英角ﾎﾟｯﾌﾟ体" pitchFamily="50" charset="-128"/>
              </a:rPr>
              <a:t>万ドルを寄付</a:t>
            </a:r>
            <a:endParaRPr lang="ja-JP" altLang="en-US" sz="2000" dirty="0" smtClean="0"/>
          </a:p>
        </p:txBody>
      </p:sp>
      <p:sp>
        <p:nvSpPr>
          <p:cNvPr id="12293" name="Line 4"/>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7" name="Rectangle 2"/>
          <p:cNvSpPr txBox="1">
            <a:spLocks noChangeArrowheads="1"/>
          </p:cNvSpPr>
          <p:nvPr/>
        </p:nvSpPr>
        <p:spPr bwMode="auto">
          <a:xfrm>
            <a:off x="390525" y="683915"/>
            <a:ext cx="82296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t>（２）企業との連携にあたって</a:t>
            </a:r>
            <a:b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br>
            <a:r>
              <a:rPr kumimoji="1" lang="ja-JP" altLang="en-US" b="1"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　　　　　</a:t>
            </a:r>
            <a:r>
              <a:rPr kumimoji="1" lang="ja-JP" altLang="en-US"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 「動機の不純さ」の受け止め方</a:t>
            </a:r>
            <a:endParaRPr kumimoji="1" lang="ja-JP" altLang="en-US" sz="28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cs typeface="+mj-cs"/>
            </a:endParaRPr>
          </a:p>
        </p:txBody>
      </p:sp>
      <p:pic>
        <p:nvPicPr>
          <p:cNvPr id="9"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10" name="Picture 3" descr="ovaclogo"/>
          <p:cNvPicPr>
            <a:picLocks noChangeAspect="1" noChangeArrowheads="1"/>
          </p:cNvPicPr>
          <p:nvPr/>
        </p:nvPicPr>
        <p:blipFill>
          <a:blip r:embed="rId5" cstate="print"/>
          <a:srcRect/>
          <a:stretch>
            <a:fillRect/>
          </a:stretch>
        </p:blipFill>
        <p:spPr bwMode="auto">
          <a:xfrm>
            <a:off x="6289700" y="6180138"/>
            <a:ext cx="1854200" cy="55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4"/>
          <p:cNvSpPr>
            <a:spLocks noGrp="1"/>
          </p:cNvSpPr>
          <p:nvPr>
            <p:ph type="sldNum" sz="quarter" idx="11"/>
          </p:nvPr>
        </p:nvSpPr>
        <p:spPr>
          <a:xfrm>
            <a:off x="6742592" y="6296025"/>
            <a:ext cx="2133600" cy="457200"/>
          </a:xfrm>
        </p:spPr>
        <p:txBody>
          <a:bodyPr/>
          <a:lstStyle/>
          <a:p>
            <a:fld id="{AC852676-194C-41C2-9310-1C7EF85600C9}" type="slidenum">
              <a:rPr lang="en-US" altLang="ja-JP"/>
              <a:pPr/>
              <a:t>39</a:t>
            </a:fld>
            <a:endParaRPr lang="en-US" altLang="ja-JP" dirty="0"/>
          </a:p>
        </p:txBody>
      </p:sp>
      <p:sp>
        <p:nvSpPr>
          <p:cNvPr id="37891" name="Rectangle 3"/>
          <p:cNvSpPr>
            <a:spLocks noGrp="1" noChangeArrowheads="1"/>
          </p:cNvSpPr>
          <p:nvPr>
            <p:ph type="body" idx="1"/>
          </p:nvPr>
        </p:nvSpPr>
        <p:spPr>
          <a:xfrm>
            <a:off x="467544" y="1988840"/>
            <a:ext cx="8705031" cy="3886200"/>
          </a:xfrm>
        </p:spPr>
        <p:txBody>
          <a:bodyPr/>
          <a:lstStyle/>
          <a:p>
            <a:pPr marL="276225" indent="-276225">
              <a:lnSpc>
                <a:spcPct val="90000"/>
              </a:lnSpc>
              <a:buFont typeface="Wingdings" pitchFamily="2" charset="2"/>
              <a:buNone/>
            </a:pPr>
            <a:r>
              <a:rPr lang="ja-JP" altLang="en-US" dirty="0" smtClean="0">
                <a:solidFill>
                  <a:srgbClr val="C00000"/>
                </a:solidFill>
                <a:latin typeface="HGP創英角ﾎﾟｯﾌﾟ体" pitchFamily="50" charset="-128"/>
                <a:ea typeface="HGP創英角ﾎﾟｯﾌﾟ体" pitchFamily="50" charset="-128"/>
              </a:rPr>
              <a:t>②</a:t>
            </a:r>
            <a:r>
              <a:rPr lang="en-US" altLang="ja-JP" dirty="0" smtClean="0">
                <a:solidFill>
                  <a:srgbClr val="C00000"/>
                </a:solidFill>
                <a:latin typeface="HGP創英角ﾎﾟｯﾌﾟ体" pitchFamily="50" charset="-128"/>
                <a:ea typeface="HGP創英角ﾎﾟｯﾌﾟ体" pitchFamily="50" charset="-128"/>
              </a:rPr>
              <a:t> </a:t>
            </a:r>
            <a:r>
              <a:rPr lang="ja-JP" altLang="en-US" dirty="0">
                <a:solidFill>
                  <a:srgbClr val="C00000"/>
                </a:solidFill>
                <a:latin typeface="HGP創英角ﾎﾟｯﾌﾟ体" pitchFamily="50" charset="-128"/>
                <a:ea typeface="HGP創英角ﾎﾟｯﾌﾟ体" pitchFamily="50" charset="-128"/>
              </a:rPr>
              <a:t>企業との関わりは</a:t>
            </a:r>
            <a:r>
              <a:rPr lang="ja-JP" altLang="en-US" u="sng" dirty="0">
                <a:solidFill>
                  <a:srgbClr val="3333CC"/>
                </a:solidFill>
                <a:latin typeface="HGP創英角ﾎﾟｯﾌﾟ体" pitchFamily="50" charset="-128"/>
                <a:ea typeface="HGP創英角ﾎﾟｯﾌﾟ体" pitchFamily="50" charset="-128"/>
              </a:rPr>
              <a:t>「動機」と「効果」を</a:t>
            </a:r>
            <a:r>
              <a:rPr lang="ja-JP" altLang="en-US" u="sng" dirty="0" smtClean="0">
                <a:solidFill>
                  <a:srgbClr val="3333CC"/>
                </a:solidFill>
                <a:latin typeface="HGP創英角ﾎﾟｯﾌﾟ体" pitchFamily="50" charset="-128"/>
                <a:ea typeface="HGP創英角ﾎﾟｯﾌﾟ体" pitchFamily="50" charset="-128"/>
              </a:rPr>
              <a:t>区別</a:t>
            </a:r>
            <a:r>
              <a:rPr lang="ja-JP" altLang="en-US" dirty="0" smtClean="0">
                <a:solidFill>
                  <a:srgbClr val="C00000"/>
                </a:solidFill>
                <a:latin typeface="HGP創英角ﾎﾟｯﾌﾟ体" pitchFamily="50" charset="-128"/>
                <a:ea typeface="HGP創英角ﾎﾟｯﾌﾟ体" pitchFamily="50" charset="-128"/>
              </a:rPr>
              <a:t>する</a:t>
            </a:r>
            <a:r>
              <a:rPr lang="en-US" altLang="ja-JP" dirty="0" smtClean="0">
                <a:solidFill>
                  <a:srgbClr val="C00000"/>
                </a:solidFill>
                <a:latin typeface="HGP創英角ﾎﾟｯﾌﾟ体" pitchFamily="50" charset="-128"/>
                <a:ea typeface="HGP創英角ﾎﾟｯﾌﾟ体" pitchFamily="50" charset="-128"/>
              </a:rPr>
              <a:t/>
            </a:r>
            <a:br>
              <a:rPr lang="en-US" altLang="ja-JP" dirty="0" smtClean="0">
                <a:solidFill>
                  <a:srgbClr val="C00000"/>
                </a:solidFill>
                <a:latin typeface="HGP創英角ﾎﾟｯﾌﾟ体" pitchFamily="50" charset="-128"/>
                <a:ea typeface="HGP創英角ﾎﾟｯﾌﾟ体" pitchFamily="50" charset="-128"/>
              </a:rPr>
            </a:br>
            <a:r>
              <a:rPr lang="ja-JP" altLang="en-US" dirty="0" smtClean="0">
                <a:solidFill>
                  <a:srgbClr val="C00000"/>
                </a:solidFill>
                <a:latin typeface="HGP創英角ﾎﾟｯﾌﾟ体" pitchFamily="50" charset="-128"/>
                <a:ea typeface="HGP創英角ﾎﾟｯﾌﾟ体" pitchFamily="50" charset="-128"/>
              </a:rPr>
              <a:t>　</a:t>
            </a:r>
            <a:r>
              <a:rPr lang="ja-JP" altLang="en-US" dirty="0" err="1" smtClean="0">
                <a:solidFill>
                  <a:srgbClr val="C00000"/>
                </a:solidFill>
                <a:latin typeface="HGP創英角ﾎﾟｯﾌﾟ体" pitchFamily="50" charset="-128"/>
                <a:ea typeface="HGP創英角ﾎﾟｯﾌﾟ体" pitchFamily="50" charset="-128"/>
              </a:rPr>
              <a:t>のが</a:t>
            </a:r>
            <a:r>
              <a:rPr lang="ja-JP" altLang="en-US" dirty="0">
                <a:solidFill>
                  <a:srgbClr val="C00000"/>
                </a:solidFill>
                <a:latin typeface="HGP創英角ﾎﾟｯﾌﾟ体" pitchFamily="50" charset="-128"/>
                <a:ea typeface="HGP創英角ﾎﾟｯﾌﾟ体" pitchFamily="50" charset="-128"/>
              </a:rPr>
              <a:t>基本</a:t>
            </a:r>
          </a:p>
          <a:p>
            <a:pPr>
              <a:lnSpc>
                <a:spcPct val="90000"/>
              </a:lnSpc>
              <a:buFont typeface="Wingdings" pitchFamily="2" charset="2"/>
              <a:buNone/>
            </a:pPr>
            <a:r>
              <a:rPr lang="ja-JP" altLang="en-US" sz="2400" dirty="0">
                <a:latin typeface="HGP創英角ｺﾞｼｯｸUB" pitchFamily="50" charset="-128"/>
                <a:ea typeface="HGP創英角ｺﾞｼｯｸUB" pitchFamily="50" charset="-128"/>
              </a:rPr>
              <a:t>　　　「動機」＝企業ブランド力の向上など</a:t>
            </a:r>
          </a:p>
          <a:p>
            <a:pPr>
              <a:lnSpc>
                <a:spcPct val="90000"/>
              </a:lnSpc>
              <a:spcBef>
                <a:spcPct val="50000"/>
              </a:spcBef>
              <a:buFont typeface="Wingdings" pitchFamily="2" charset="2"/>
              <a:buNone/>
            </a:pPr>
            <a:r>
              <a:rPr lang="ja-JP" altLang="en-US" sz="2400" dirty="0">
                <a:latin typeface="HGP創英角ｺﾞｼｯｸUB" pitchFamily="50" charset="-128"/>
                <a:ea typeface="HGP創英角ｺﾞｼｯｸUB" pitchFamily="50" charset="-128"/>
              </a:rPr>
              <a:t>　　　「効果」＝新しい社会の創造</a:t>
            </a:r>
          </a:p>
          <a:p>
            <a:pPr marL="247650" indent="-247650">
              <a:lnSpc>
                <a:spcPct val="90000"/>
              </a:lnSpc>
              <a:spcBef>
                <a:spcPct val="60000"/>
              </a:spcBef>
              <a:buFont typeface="Wingdings" pitchFamily="2" charset="2"/>
              <a:buNone/>
            </a:pPr>
            <a:r>
              <a:rPr lang="ja-JP" altLang="en-US" dirty="0" smtClean="0">
                <a:solidFill>
                  <a:srgbClr val="C00000"/>
                </a:solidFill>
                <a:latin typeface="HGP創英角ﾎﾟｯﾌﾟ体" pitchFamily="50" charset="-128"/>
                <a:ea typeface="HGP創英角ﾎﾟｯﾌﾟ体" pitchFamily="50" charset="-128"/>
              </a:rPr>
              <a:t>③ ＣＳＲ向上と社会</a:t>
            </a:r>
            <a:r>
              <a:rPr lang="ja-JP" altLang="en-US" dirty="0">
                <a:solidFill>
                  <a:srgbClr val="C00000"/>
                </a:solidFill>
                <a:latin typeface="HGP創英角ﾎﾟｯﾌﾟ体" pitchFamily="50" charset="-128"/>
                <a:ea typeface="HGP創英角ﾎﾟｯﾌﾟ体" pitchFamily="50" charset="-128"/>
              </a:rPr>
              <a:t>貢献に熱心な企業</a:t>
            </a:r>
            <a:r>
              <a:rPr lang="ja-JP" altLang="en-US" dirty="0" smtClean="0">
                <a:solidFill>
                  <a:srgbClr val="C00000"/>
                </a:solidFill>
                <a:latin typeface="HGP創英角ﾎﾟｯﾌﾟ体" pitchFamily="50" charset="-128"/>
                <a:ea typeface="HGP創英角ﾎﾟｯﾌﾟ体" pitchFamily="50" charset="-128"/>
              </a:rPr>
              <a:t>が</a:t>
            </a:r>
            <a:br>
              <a:rPr lang="ja-JP" altLang="en-US" dirty="0" smtClean="0">
                <a:solidFill>
                  <a:srgbClr val="C00000"/>
                </a:solidFill>
                <a:latin typeface="HGP創英角ﾎﾟｯﾌﾟ体" pitchFamily="50" charset="-128"/>
                <a:ea typeface="HGP創英角ﾎﾟｯﾌﾟ体" pitchFamily="50" charset="-128"/>
              </a:rPr>
            </a:br>
            <a:r>
              <a:rPr lang="ja-JP" altLang="en-US" dirty="0" smtClean="0">
                <a:solidFill>
                  <a:srgbClr val="C00000"/>
                </a:solidFill>
                <a:latin typeface="HGP創英角ﾎﾟｯﾌﾟ体" pitchFamily="50" charset="-128"/>
                <a:ea typeface="HGP創英角ﾎﾟｯﾌﾟ体" pitchFamily="50" charset="-128"/>
              </a:rPr>
              <a:t>　業績</a:t>
            </a:r>
            <a:r>
              <a:rPr lang="ja-JP" altLang="en-US" dirty="0">
                <a:solidFill>
                  <a:srgbClr val="C00000"/>
                </a:solidFill>
                <a:latin typeface="HGP創英角ﾎﾟｯﾌﾟ体" pitchFamily="50" charset="-128"/>
                <a:ea typeface="HGP創英角ﾎﾟｯﾌﾟ体" pitchFamily="50" charset="-128"/>
              </a:rPr>
              <a:t>も</a:t>
            </a:r>
            <a:r>
              <a:rPr lang="ja-JP" altLang="en-US" dirty="0" smtClean="0">
                <a:solidFill>
                  <a:srgbClr val="C00000"/>
                </a:solidFill>
                <a:latin typeface="HGP創英角ﾎﾟｯﾌﾟ体" pitchFamily="50" charset="-128"/>
                <a:ea typeface="HGP創英角ﾎﾟｯﾌﾟ体" pitchFamily="50" charset="-128"/>
              </a:rPr>
              <a:t>上げる社会作り</a:t>
            </a:r>
            <a:r>
              <a:rPr lang="ja-JP" altLang="en-US" dirty="0">
                <a:solidFill>
                  <a:srgbClr val="C00000"/>
                </a:solidFill>
                <a:latin typeface="HGP創英角ﾎﾟｯﾌﾟ体" pitchFamily="50" charset="-128"/>
                <a:ea typeface="HGP創英角ﾎﾟｯﾌﾟ体" pitchFamily="50" charset="-128"/>
              </a:rPr>
              <a:t>こそ、本来のあり方</a:t>
            </a:r>
          </a:p>
          <a:p>
            <a:pPr>
              <a:lnSpc>
                <a:spcPct val="90000"/>
              </a:lnSpc>
              <a:buFont typeface="Wingdings" pitchFamily="2" charset="2"/>
              <a:buNone/>
            </a:pPr>
            <a:r>
              <a:rPr lang="ja-JP" altLang="en-US" sz="2400" dirty="0">
                <a:solidFill>
                  <a:schemeClr val="accent1"/>
                </a:solidFill>
                <a:ea typeface="ＭＳ Ｐ明朝" pitchFamily="18" charset="-128"/>
              </a:rPr>
              <a:t>　</a:t>
            </a:r>
            <a:r>
              <a:rPr lang="ja-JP" altLang="en-US" sz="2400" dirty="0">
                <a:solidFill>
                  <a:srgbClr val="3333CC"/>
                </a:solidFill>
                <a:ea typeface="ＭＳ Ｐ明朝" pitchFamily="18" charset="-128"/>
              </a:rPr>
              <a:t>　</a:t>
            </a:r>
            <a:r>
              <a:rPr lang="ja-JP" altLang="en-US" sz="2400" dirty="0">
                <a:solidFill>
                  <a:srgbClr val="0033CC"/>
                </a:solidFill>
                <a:latin typeface="HGP創英角ｺﾞｼｯｸUB" pitchFamily="50" charset="-128"/>
                <a:ea typeface="HGP創英角ｺﾞｼｯｸUB" pitchFamily="50" charset="-128"/>
              </a:rPr>
              <a:t>・社会貢献活動を中断した企業を、どう評価するか？</a:t>
            </a:r>
          </a:p>
          <a:p>
            <a:pPr>
              <a:lnSpc>
                <a:spcPct val="90000"/>
              </a:lnSpc>
              <a:buFont typeface="Wingdings" pitchFamily="2" charset="2"/>
              <a:buNone/>
            </a:pPr>
            <a:r>
              <a:rPr lang="ja-JP" altLang="en-US" sz="2400" dirty="0">
                <a:ea typeface="ＭＳ Ｐ明朝" pitchFamily="18" charset="-128"/>
              </a:rPr>
              <a:t>　　　</a:t>
            </a:r>
            <a:r>
              <a:rPr lang="ja-JP" altLang="en-US" sz="2400" dirty="0">
                <a:latin typeface="ＭＳ Ｐゴシック" pitchFamily="50" charset="-128"/>
              </a:rPr>
              <a:t>　</a:t>
            </a:r>
            <a:r>
              <a:rPr lang="en-US" altLang="ja-JP" sz="2400" dirty="0">
                <a:solidFill>
                  <a:srgbClr val="660066"/>
                </a:solidFill>
                <a:latin typeface="HGP創英角ﾎﾟｯﾌﾟ体" pitchFamily="50" charset="-128"/>
                <a:ea typeface="HGP創英角ﾎﾟｯﾌﾟ体" pitchFamily="50" charset="-128"/>
              </a:rPr>
              <a:t>― </a:t>
            </a:r>
            <a:r>
              <a:rPr lang="ja-JP" altLang="en-US" sz="2400" dirty="0">
                <a:solidFill>
                  <a:srgbClr val="660066"/>
                </a:solidFill>
                <a:latin typeface="HGP創英角ﾎﾟｯﾌﾟ体" pitchFamily="50" charset="-128"/>
                <a:ea typeface="HGP創英角ﾎﾟｯﾌﾟ体" pitchFamily="50" charset="-128"/>
              </a:rPr>
              <a:t>「慰労と感謝の表明」こそ、本来では</a:t>
            </a:r>
          </a:p>
          <a:p>
            <a:pPr>
              <a:lnSpc>
                <a:spcPct val="90000"/>
              </a:lnSpc>
              <a:buFont typeface="Wingdings" pitchFamily="2" charset="2"/>
              <a:buNone/>
            </a:pPr>
            <a:endParaRPr lang="en-US" altLang="ja-JP" sz="2400" dirty="0">
              <a:solidFill>
                <a:srgbClr val="CC3300"/>
              </a:solidFill>
              <a:latin typeface="ＭＳ Ｐゴシック" pitchFamily="50" charset="-128"/>
            </a:endParaRPr>
          </a:p>
        </p:txBody>
      </p:sp>
      <p:sp>
        <p:nvSpPr>
          <p:cNvPr id="37892" name="Line 4"/>
          <p:cNvSpPr>
            <a:spLocks noChangeShapeType="1"/>
          </p:cNvSpPr>
          <p:nvPr/>
        </p:nvSpPr>
        <p:spPr bwMode="auto">
          <a:xfrm>
            <a:off x="0" y="6054725"/>
            <a:ext cx="9144000" cy="0"/>
          </a:xfrm>
          <a:prstGeom prst="line">
            <a:avLst/>
          </a:prstGeom>
          <a:noFill/>
          <a:ln w="53975">
            <a:solidFill>
              <a:srgbClr val="0000FF"/>
            </a:solidFill>
            <a:round/>
            <a:headEnd/>
            <a:tailEnd/>
          </a:ln>
          <a:effectLst/>
        </p:spPr>
        <p:txBody>
          <a:bodyPr/>
          <a:lstStyle/>
          <a:p>
            <a:endParaRPr lang="ja-JP" altLang="en-US"/>
          </a:p>
        </p:txBody>
      </p:sp>
      <p:sp>
        <p:nvSpPr>
          <p:cNvPr id="8" name="Rectangle 2"/>
          <p:cNvSpPr txBox="1">
            <a:spLocks noChangeArrowheads="1"/>
          </p:cNvSpPr>
          <p:nvPr/>
        </p:nvSpPr>
        <p:spPr bwMode="auto">
          <a:xfrm>
            <a:off x="390525" y="683915"/>
            <a:ext cx="82296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t>（２）企業との連携にあたって</a:t>
            </a:r>
            <a:b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br>
            <a:r>
              <a:rPr kumimoji="1" lang="ja-JP" altLang="en-US" b="1"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　　　　　</a:t>
            </a:r>
            <a:r>
              <a:rPr kumimoji="1" lang="ja-JP" altLang="en-US"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 「動機の不純さ」の受け止め方</a:t>
            </a:r>
            <a:endParaRPr kumimoji="1" lang="ja-JP" altLang="en-US" sz="28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cs typeface="+mj-cs"/>
            </a:endParaRPr>
          </a:p>
        </p:txBody>
      </p:sp>
      <p:pic>
        <p:nvPicPr>
          <p:cNvPr id="9"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10" name="Picture 3" descr="ovaclogo"/>
          <p:cNvPicPr>
            <a:picLocks noChangeAspect="1" noChangeArrowheads="1"/>
          </p:cNvPicPr>
          <p:nvPr/>
        </p:nvPicPr>
        <p:blipFill>
          <a:blip r:embed="rId5" cstate="print"/>
          <a:srcRect/>
          <a:stretch>
            <a:fillRect/>
          </a:stretch>
        </p:blipFill>
        <p:spPr bwMode="auto">
          <a:xfrm>
            <a:off x="6289700" y="6180138"/>
            <a:ext cx="1854200" cy="55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 4"/>
          <p:cNvSpPr>
            <a:spLocks noGrp="1"/>
          </p:cNvSpPr>
          <p:nvPr>
            <p:ph type="sldNum" sz="quarter" idx="11"/>
          </p:nvPr>
        </p:nvSpPr>
        <p:spPr>
          <a:xfrm>
            <a:off x="6737614" y="6301565"/>
            <a:ext cx="2133600" cy="457200"/>
          </a:xfrm>
          <a:noFill/>
        </p:spPr>
        <p:txBody>
          <a:bodyPr/>
          <a:lstStyle/>
          <a:p>
            <a:fld id="{87268B29-0D86-4C24-9840-4ABA0ADCED96}" type="slidenum">
              <a:rPr lang="en-US" altLang="ja-JP" smtClean="0"/>
              <a:pPr/>
              <a:t>4</a:t>
            </a:fld>
            <a:endParaRPr lang="en-US" altLang="ja-JP" dirty="0" smtClean="0"/>
          </a:p>
        </p:txBody>
      </p:sp>
      <p:sp>
        <p:nvSpPr>
          <p:cNvPr id="8197" name="Line 4"/>
          <p:cNvSpPr>
            <a:spLocks noChangeShapeType="1"/>
          </p:cNvSpPr>
          <p:nvPr/>
        </p:nvSpPr>
        <p:spPr bwMode="auto">
          <a:xfrm>
            <a:off x="0" y="6067425"/>
            <a:ext cx="9144000" cy="0"/>
          </a:xfrm>
          <a:prstGeom prst="line">
            <a:avLst/>
          </a:prstGeom>
          <a:noFill/>
          <a:ln w="53975">
            <a:solidFill>
              <a:srgbClr val="0000FF"/>
            </a:solidFill>
            <a:round/>
            <a:headEnd/>
            <a:tailEnd/>
          </a:ln>
        </p:spPr>
        <p:txBody>
          <a:bodyPr/>
          <a:lstStyle/>
          <a:p>
            <a:endParaRPr lang="ja-JP" altLang="en-US"/>
          </a:p>
        </p:txBody>
      </p:sp>
      <p:sp>
        <p:nvSpPr>
          <p:cNvPr id="6" name="Rectangle 5"/>
          <p:cNvSpPr>
            <a:spLocks noChangeArrowheads="1"/>
          </p:cNvSpPr>
          <p:nvPr/>
        </p:nvSpPr>
        <p:spPr bwMode="auto">
          <a:xfrm>
            <a:off x="808430" y="2224153"/>
            <a:ext cx="5112710" cy="2062103"/>
          </a:xfrm>
          <a:prstGeom prst="rect">
            <a:avLst/>
          </a:prstGeom>
          <a:noFill/>
          <a:ln w="9525" algn="ctr">
            <a:noFill/>
            <a:miter lim="800000"/>
            <a:headEnd/>
            <a:tailEnd/>
          </a:ln>
        </p:spPr>
        <p:txBody>
          <a:bodyPr wrap="square">
            <a:spAutoFit/>
          </a:bodyPr>
          <a:lstStyle/>
          <a:p>
            <a:pPr marL="342900" indent="-342900" algn="l">
              <a:lnSpc>
                <a:spcPct val="100000"/>
              </a:lnSpc>
              <a:spcBef>
                <a:spcPts val="0"/>
              </a:spcBef>
            </a:pPr>
            <a:r>
              <a:rPr lang="ja-JP" altLang="en-US" dirty="0" smtClean="0">
                <a:solidFill>
                  <a:srgbClr val="993300"/>
                </a:solidFill>
                <a:latin typeface="HGP創英角ﾎﾟｯﾌﾟ体" pitchFamily="50" charset="-128"/>
                <a:ea typeface="HGP創英角ﾎﾟｯﾌﾟ体" pitchFamily="50" charset="-128"/>
              </a:rPr>
              <a:t>ボランティアのカギは</a:t>
            </a:r>
            <a:r>
              <a:rPr lang="en-US" altLang="ja-JP" dirty="0" smtClean="0">
                <a:solidFill>
                  <a:srgbClr val="993300"/>
                </a:solidFill>
                <a:latin typeface="HGP創英角ﾎﾟｯﾌﾟ体" pitchFamily="50" charset="-128"/>
                <a:ea typeface="HGP創英角ﾎﾟｯﾌﾟ体" pitchFamily="50" charset="-128"/>
              </a:rPr>
              <a:t>…</a:t>
            </a:r>
            <a:endParaRPr lang="ja-JP" altLang="en-US" dirty="0" smtClean="0">
              <a:solidFill>
                <a:srgbClr val="993300"/>
              </a:solidFill>
              <a:latin typeface="HGP創英角ﾎﾟｯﾌﾟ体" pitchFamily="50" charset="-128"/>
              <a:ea typeface="HGP創英角ﾎﾟｯﾌﾟ体" pitchFamily="50" charset="-128"/>
            </a:endParaRPr>
          </a:p>
          <a:p>
            <a:pPr marL="342900" indent="-342900" algn="l">
              <a:lnSpc>
                <a:spcPct val="100000"/>
              </a:lnSpc>
              <a:spcBef>
                <a:spcPts val="0"/>
              </a:spcBef>
            </a:pPr>
            <a:r>
              <a:rPr lang="ja-JP" altLang="en-US" dirty="0" smtClean="0">
                <a:solidFill>
                  <a:srgbClr val="006600"/>
                </a:solidFill>
                <a:latin typeface="HGP創英角ﾎﾟｯﾌﾟ体" pitchFamily="50" charset="-128"/>
                <a:ea typeface="HGP創英角ﾎﾟｯﾌﾟ体" pitchFamily="50" charset="-128"/>
              </a:rPr>
              <a:t>　やる気</a:t>
            </a:r>
            <a:r>
              <a:rPr lang="ja-JP" altLang="en-US" sz="2800" dirty="0" smtClean="0">
                <a:solidFill>
                  <a:srgbClr val="006600"/>
                </a:solidFill>
                <a:latin typeface="HGP創英角ﾎﾟｯﾌﾟ体" pitchFamily="50" charset="-128"/>
                <a:ea typeface="HGP創英角ﾎﾟｯﾌﾟ体" pitchFamily="50" charset="-128"/>
              </a:rPr>
              <a:t>（自発性）</a:t>
            </a:r>
          </a:p>
          <a:p>
            <a:pPr marL="342900" indent="-342900" algn="l">
              <a:lnSpc>
                <a:spcPct val="100000"/>
              </a:lnSpc>
              <a:spcBef>
                <a:spcPts val="0"/>
              </a:spcBef>
            </a:pPr>
            <a:r>
              <a:rPr lang="ja-JP" altLang="en-US" dirty="0" smtClean="0">
                <a:solidFill>
                  <a:srgbClr val="006600"/>
                </a:solidFill>
                <a:latin typeface="HGP創英角ﾎﾟｯﾌﾟ体" pitchFamily="50" charset="-128"/>
                <a:ea typeface="HGP創英角ﾎﾟｯﾌﾟ体" pitchFamily="50" charset="-128"/>
              </a:rPr>
              <a:t>　世直し</a:t>
            </a:r>
            <a:r>
              <a:rPr lang="ja-JP" altLang="en-US" sz="2800" dirty="0" smtClean="0">
                <a:solidFill>
                  <a:srgbClr val="006600"/>
                </a:solidFill>
                <a:latin typeface="HGP創英角ﾎﾟｯﾌﾟ体" pitchFamily="50" charset="-128"/>
                <a:ea typeface="HGP創英角ﾎﾟｯﾌﾟ体" pitchFamily="50" charset="-128"/>
              </a:rPr>
              <a:t>（社会性・公益性）</a:t>
            </a:r>
          </a:p>
          <a:p>
            <a:pPr marL="342900" indent="-342900" algn="l">
              <a:lnSpc>
                <a:spcPct val="100000"/>
              </a:lnSpc>
              <a:spcBef>
                <a:spcPts val="0"/>
              </a:spcBef>
            </a:pPr>
            <a:r>
              <a:rPr lang="ja-JP" altLang="en-US" dirty="0" smtClean="0">
                <a:solidFill>
                  <a:srgbClr val="006600"/>
                </a:solidFill>
                <a:latin typeface="HGP創英角ﾎﾟｯﾌﾟ体" pitchFamily="50" charset="-128"/>
                <a:ea typeface="HGP創英角ﾎﾟｯﾌﾟ体" pitchFamily="50" charset="-128"/>
              </a:rPr>
              <a:t>　手弁当</a:t>
            </a:r>
            <a:r>
              <a:rPr lang="ja-JP" altLang="en-US" sz="2800" dirty="0" smtClean="0">
                <a:solidFill>
                  <a:srgbClr val="006600"/>
                </a:solidFill>
                <a:latin typeface="HGP創英角ﾎﾟｯﾌﾟ体" pitchFamily="50" charset="-128"/>
                <a:ea typeface="HGP創英角ﾎﾟｯﾌﾟ体" pitchFamily="50" charset="-128"/>
              </a:rPr>
              <a:t>（無償性）</a:t>
            </a:r>
            <a:endParaRPr lang="ja-JP" altLang="en-US" sz="2800" dirty="0">
              <a:solidFill>
                <a:srgbClr val="006600"/>
              </a:solidFill>
              <a:latin typeface="HGP創英角ﾎﾟｯﾌﾟ体" pitchFamily="50" charset="-128"/>
              <a:ea typeface="HGP創英角ﾎﾟｯﾌﾟ体" pitchFamily="50" charset="-128"/>
            </a:endParaRPr>
          </a:p>
        </p:txBody>
      </p:sp>
      <p:sp>
        <p:nvSpPr>
          <p:cNvPr id="9" name="Rectangle 5"/>
          <p:cNvSpPr>
            <a:spLocks noChangeArrowheads="1"/>
          </p:cNvSpPr>
          <p:nvPr/>
        </p:nvSpPr>
        <p:spPr bwMode="auto">
          <a:xfrm>
            <a:off x="808430" y="4344423"/>
            <a:ext cx="8156058" cy="584775"/>
          </a:xfrm>
          <a:prstGeom prst="rect">
            <a:avLst/>
          </a:prstGeom>
          <a:noFill/>
          <a:ln w="9525" algn="ctr">
            <a:noFill/>
            <a:miter lim="800000"/>
            <a:headEnd/>
            <a:tailEnd/>
          </a:ln>
        </p:spPr>
        <p:txBody>
          <a:bodyPr wrap="square">
            <a:spAutoFit/>
          </a:bodyPr>
          <a:lstStyle/>
          <a:p>
            <a:pPr marL="342900" indent="-342900" algn="l">
              <a:lnSpc>
                <a:spcPct val="100000"/>
              </a:lnSpc>
              <a:spcBef>
                <a:spcPts val="0"/>
              </a:spcBef>
            </a:pPr>
            <a:r>
              <a:rPr lang="ja-JP" altLang="en-US" dirty="0" smtClean="0">
                <a:solidFill>
                  <a:srgbClr val="C00000"/>
                </a:solidFill>
                <a:latin typeface="HGP創英角ﾎﾟｯﾌﾟ体" pitchFamily="50" charset="-128"/>
                <a:ea typeface="HGP創英角ﾎﾟｯﾌﾟ体" pitchFamily="50" charset="-128"/>
              </a:rPr>
              <a:t>手弁当でも動くのは、我慢するからではなく</a:t>
            </a:r>
            <a:endParaRPr lang="ja-JP" altLang="en-US" dirty="0">
              <a:solidFill>
                <a:srgbClr val="C00000"/>
              </a:solidFill>
              <a:latin typeface="HGP創英角ﾎﾟｯﾌﾟ体" pitchFamily="50" charset="-128"/>
              <a:ea typeface="HGP創英角ﾎﾟｯﾌﾟ体" pitchFamily="50" charset="-128"/>
            </a:endParaRPr>
          </a:p>
        </p:txBody>
      </p:sp>
      <p:sp>
        <p:nvSpPr>
          <p:cNvPr id="10" name="Rectangle 5"/>
          <p:cNvSpPr>
            <a:spLocks noChangeArrowheads="1"/>
          </p:cNvSpPr>
          <p:nvPr/>
        </p:nvSpPr>
        <p:spPr bwMode="auto">
          <a:xfrm>
            <a:off x="808430" y="4923550"/>
            <a:ext cx="4555658" cy="1077218"/>
          </a:xfrm>
          <a:prstGeom prst="rect">
            <a:avLst/>
          </a:prstGeom>
          <a:noFill/>
          <a:ln w="9525" algn="ctr">
            <a:noFill/>
            <a:miter lim="800000"/>
            <a:headEnd/>
            <a:tailEnd/>
          </a:ln>
        </p:spPr>
        <p:txBody>
          <a:bodyPr wrap="square">
            <a:spAutoFit/>
          </a:bodyPr>
          <a:lstStyle/>
          <a:p>
            <a:pPr algn="l">
              <a:lnSpc>
                <a:spcPct val="100000"/>
              </a:lnSpc>
              <a:spcBef>
                <a:spcPts val="0"/>
              </a:spcBef>
            </a:pPr>
            <a:r>
              <a:rPr lang="ja-JP" altLang="en-US" dirty="0" smtClean="0">
                <a:solidFill>
                  <a:srgbClr val="CC0099"/>
                </a:solidFill>
                <a:latin typeface="HGP創英角ﾎﾟｯﾌﾟ体" pitchFamily="50" charset="-128"/>
                <a:ea typeface="HGP創英角ﾎﾟｯﾌﾟ体" pitchFamily="50" charset="-128"/>
              </a:rPr>
              <a:t>　ほうっておけないから！</a:t>
            </a:r>
            <a:br>
              <a:rPr lang="ja-JP" altLang="en-US" dirty="0" smtClean="0">
                <a:solidFill>
                  <a:srgbClr val="CC0099"/>
                </a:solidFill>
                <a:latin typeface="HGP創英角ﾎﾟｯﾌﾟ体" pitchFamily="50" charset="-128"/>
                <a:ea typeface="HGP創英角ﾎﾟｯﾌﾟ体" pitchFamily="50" charset="-128"/>
              </a:rPr>
            </a:br>
            <a:r>
              <a:rPr lang="ja-JP" altLang="en-US" dirty="0" smtClean="0">
                <a:solidFill>
                  <a:srgbClr val="CC0099"/>
                </a:solidFill>
                <a:latin typeface="HGP創英角ﾎﾟｯﾌﾟ体" pitchFamily="50" charset="-128"/>
                <a:ea typeface="HGP創英角ﾎﾟｯﾌﾟ体" pitchFamily="50" charset="-128"/>
              </a:rPr>
              <a:t>　我慢できないから！</a:t>
            </a:r>
            <a:endParaRPr lang="ja-JP" altLang="en-US" dirty="0">
              <a:solidFill>
                <a:srgbClr val="CC0099"/>
              </a:solidFill>
              <a:latin typeface="HGP創英角ﾎﾟｯﾌﾟ体" pitchFamily="50" charset="-128"/>
              <a:ea typeface="HGP創英角ﾎﾟｯﾌﾟ体" pitchFamily="50" charset="-128"/>
            </a:endParaRPr>
          </a:p>
        </p:txBody>
      </p:sp>
      <p:sp>
        <p:nvSpPr>
          <p:cNvPr id="14" name="Rectangle 5"/>
          <p:cNvSpPr>
            <a:spLocks noChangeArrowheads="1"/>
          </p:cNvSpPr>
          <p:nvPr/>
        </p:nvSpPr>
        <p:spPr bwMode="auto">
          <a:xfrm>
            <a:off x="5425463" y="4923550"/>
            <a:ext cx="2808312" cy="1077218"/>
          </a:xfrm>
          <a:prstGeom prst="rect">
            <a:avLst/>
          </a:prstGeom>
          <a:noFill/>
          <a:ln w="9525" algn="ctr">
            <a:noFill/>
            <a:miter lim="800000"/>
            <a:headEnd/>
            <a:tailEnd/>
          </a:ln>
        </p:spPr>
        <p:txBody>
          <a:bodyPr wrap="square">
            <a:spAutoFit/>
          </a:bodyPr>
          <a:lstStyle/>
          <a:p>
            <a:pPr algn="l">
              <a:lnSpc>
                <a:spcPct val="100000"/>
              </a:lnSpc>
              <a:spcBef>
                <a:spcPts val="0"/>
              </a:spcBef>
            </a:pPr>
            <a:r>
              <a:rPr lang="ja-JP" altLang="en-US" dirty="0" smtClean="0">
                <a:solidFill>
                  <a:srgbClr val="C00000"/>
                </a:solidFill>
                <a:latin typeface="HGP創英角ﾎﾟｯﾌﾟ体" pitchFamily="50" charset="-128"/>
                <a:ea typeface="HGP創英角ﾎﾟｯﾌﾟ体" pitchFamily="50" charset="-128"/>
              </a:rPr>
              <a:t>それに、　</a:t>
            </a:r>
            <a:r>
              <a:rPr lang="ja-JP" altLang="en-US" dirty="0" smtClean="0">
                <a:solidFill>
                  <a:srgbClr val="CC0099"/>
                </a:solidFill>
                <a:latin typeface="HGP創英角ﾎﾟｯﾌﾟ体" pitchFamily="50" charset="-128"/>
                <a:ea typeface="HGP創英角ﾎﾟｯﾌﾟ体" pitchFamily="50" charset="-128"/>
              </a:rPr>
              <a:t/>
            </a:r>
            <a:br>
              <a:rPr lang="ja-JP" altLang="en-US" dirty="0" smtClean="0">
                <a:solidFill>
                  <a:srgbClr val="CC0099"/>
                </a:solidFill>
                <a:latin typeface="HGP創英角ﾎﾟｯﾌﾟ体" pitchFamily="50" charset="-128"/>
                <a:ea typeface="HGP創英角ﾎﾟｯﾌﾟ体" pitchFamily="50" charset="-128"/>
              </a:rPr>
            </a:br>
            <a:r>
              <a:rPr lang="ja-JP" altLang="en-US" dirty="0" smtClean="0">
                <a:solidFill>
                  <a:srgbClr val="CC0099"/>
                </a:solidFill>
                <a:latin typeface="HGP創英角ﾎﾟｯﾌﾟ体" pitchFamily="50" charset="-128"/>
                <a:ea typeface="HGP創英角ﾎﾟｯﾌﾟ体" pitchFamily="50" charset="-128"/>
              </a:rPr>
              <a:t>楽しいから！</a:t>
            </a:r>
            <a:endParaRPr lang="ja-JP" altLang="en-US" dirty="0">
              <a:solidFill>
                <a:srgbClr val="CC0099"/>
              </a:solidFill>
              <a:latin typeface="HGP創英角ﾎﾟｯﾌﾟ体" pitchFamily="50" charset="-128"/>
              <a:ea typeface="HGP創英角ﾎﾟｯﾌﾟ体" pitchFamily="50" charset="-128"/>
            </a:endParaRPr>
          </a:p>
        </p:txBody>
      </p:sp>
      <p:sp>
        <p:nvSpPr>
          <p:cNvPr id="15" name="Rectangle 7"/>
          <p:cNvSpPr>
            <a:spLocks noChangeArrowheads="1"/>
          </p:cNvSpPr>
          <p:nvPr/>
        </p:nvSpPr>
        <p:spPr bwMode="auto">
          <a:xfrm>
            <a:off x="199092" y="1338146"/>
            <a:ext cx="7659056" cy="923330"/>
          </a:xfrm>
          <a:prstGeom prst="rect">
            <a:avLst/>
          </a:prstGeom>
          <a:noFill/>
          <a:ln w="9525" algn="ctr">
            <a:noFill/>
            <a:miter lim="800000"/>
            <a:headEnd/>
            <a:tailEnd/>
          </a:ln>
        </p:spPr>
        <p:txBody>
          <a:bodyPr wrap="square" anchor="ctr">
            <a:spAutoFit/>
          </a:bodyPr>
          <a:lstStyle/>
          <a:p>
            <a:pPr algn="l">
              <a:lnSpc>
                <a:spcPct val="150000"/>
              </a:lnSpc>
              <a:spcBef>
                <a:spcPts val="0"/>
              </a:spcBef>
            </a:pPr>
            <a:r>
              <a:rPr lang="ja-JP" altLang="en-US" sz="3600" dirty="0" smtClean="0">
                <a:solidFill>
                  <a:srgbClr val="0033CC"/>
                </a:solidFill>
                <a:latin typeface="HGP創英角ﾎﾟｯﾌﾟ体" pitchFamily="50" charset="-128"/>
                <a:ea typeface="HGP創英角ﾎﾟｯﾌﾟ体" pitchFamily="50" charset="-128"/>
              </a:rPr>
              <a:t>　</a:t>
            </a:r>
            <a:r>
              <a:rPr lang="ja-JP" altLang="en-US" sz="3600" dirty="0" smtClean="0">
                <a:solidFill>
                  <a:srgbClr val="006600"/>
                </a:solidFill>
                <a:latin typeface="HGP創英角ﾎﾟｯﾌﾟ体" pitchFamily="50" charset="-128"/>
                <a:ea typeface="HGP創英角ﾎﾟｯﾌﾟ体" pitchFamily="50" charset="-128"/>
              </a:rPr>
              <a:t>（１）ボランティアの堅いイメージ</a:t>
            </a:r>
            <a:endParaRPr lang="ja-JP" altLang="ja-JP" sz="3600" dirty="0">
              <a:solidFill>
                <a:srgbClr val="006600"/>
              </a:solidFill>
              <a:latin typeface="HGP創英角ﾎﾟｯﾌﾟ体" pitchFamily="50" charset="-128"/>
              <a:ea typeface="HGP創英角ﾎﾟｯﾌﾟ体" pitchFamily="50" charset="-128"/>
            </a:endParaRPr>
          </a:p>
        </p:txBody>
      </p:sp>
      <p:sp>
        <p:nvSpPr>
          <p:cNvPr id="16" name="Rectangle 2"/>
          <p:cNvSpPr txBox="1">
            <a:spLocks noChangeArrowheads="1"/>
          </p:cNvSpPr>
          <p:nvPr/>
        </p:nvSpPr>
        <p:spPr bwMode="auto">
          <a:xfrm>
            <a:off x="223931" y="404665"/>
            <a:ext cx="8567738" cy="1080120"/>
          </a:xfrm>
          <a:prstGeom prst="rect">
            <a:avLst/>
          </a:prstGeom>
          <a:noFill/>
          <a:ln w="9525">
            <a:noFill/>
            <a:miter lim="800000"/>
            <a:headEnd/>
            <a:tailEnd/>
          </a:ln>
        </p:spPr>
        <p:txBody>
          <a:bodyPr anchor="ctr"/>
          <a:lstStyle/>
          <a:p>
            <a:pPr algn="l">
              <a:lnSpc>
                <a:spcPct val="105000"/>
              </a:lnSpc>
              <a:spcBef>
                <a:spcPct val="15000"/>
              </a:spcBef>
              <a:buClrTx/>
              <a:buSzTx/>
              <a:buFontTx/>
              <a:buNone/>
              <a:defRPr/>
            </a:pPr>
            <a:r>
              <a:rPr lang="ja-JP" altLang="en-US" sz="4000" kern="0" dirty="0" smtClean="0">
                <a:solidFill>
                  <a:srgbClr val="0033CC"/>
                </a:solidFill>
                <a:latin typeface="HGP創英角ﾎﾟｯﾌﾟ体" pitchFamily="50" charset="-128"/>
                <a:ea typeface="HGP創英角ﾎﾟｯﾌﾟ体" pitchFamily="50" charset="-128"/>
                <a:cs typeface="+mj-cs"/>
              </a:rPr>
              <a:t>１．市民活動は、とても身近で自由！</a:t>
            </a:r>
            <a:endParaRPr lang="ja-JP" altLang="en-US" sz="4000" kern="0" dirty="0">
              <a:solidFill>
                <a:srgbClr val="0033CC"/>
              </a:solidFill>
              <a:latin typeface="HGP創英角ﾎﾟｯﾌﾟ体" pitchFamily="50" charset="-128"/>
              <a:ea typeface="HGP創英角ﾎﾟｯﾌﾟ体" pitchFamily="50" charset="-128"/>
              <a:cs typeface="+mj-cs"/>
            </a:endParaRPr>
          </a:p>
        </p:txBody>
      </p:sp>
      <p:pic>
        <p:nvPicPr>
          <p:cNvPr id="18"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19"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32775" name="Text Box 6"/>
          <p:cNvSpPr txBox="1">
            <a:spLocks noChangeArrowheads="1"/>
          </p:cNvSpPr>
          <p:nvPr/>
        </p:nvSpPr>
        <p:spPr bwMode="auto">
          <a:xfrm>
            <a:off x="790202" y="1978207"/>
            <a:ext cx="8102278" cy="1618905"/>
          </a:xfrm>
          <a:prstGeom prst="rect">
            <a:avLst/>
          </a:prstGeom>
          <a:noFill/>
          <a:ln w="9525" algn="ctr">
            <a:noFill/>
            <a:miter lim="800000"/>
            <a:headEnd/>
            <a:tailEnd/>
          </a:ln>
        </p:spPr>
        <p:txBody>
          <a:bodyPr wrap="square">
            <a:spAutoFit/>
          </a:bodyPr>
          <a:lstStyle/>
          <a:p>
            <a:pPr marL="342900" indent="-342900" algn="l"/>
            <a:r>
              <a:rPr lang="ja-JP" altLang="en-US" dirty="0">
                <a:solidFill>
                  <a:srgbClr val="C00000"/>
                </a:solidFill>
                <a:latin typeface="HGP創英角ｺﾞｼｯｸUB" pitchFamily="50" charset="-128"/>
                <a:ea typeface="HGP創英角ｺﾞｼｯｸUB" pitchFamily="50" charset="-128"/>
              </a:rPr>
              <a:t>・「誰でも乗れる地下鉄</a:t>
            </a:r>
            <a:r>
              <a:rPr lang="ja-JP" altLang="en-US" dirty="0" smtClean="0">
                <a:solidFill>
                  <a:srgbClr val="C00000"/>
                </a:solidFill>
                <a:latin typeface="HGP創英角ｺﾞｼｯｸUB" pitchFamily="50" charset="-128"/>
                <a:ea typeface="HGP創英角ｺﾞｼｯｸUB" pitchFamily="50" charset="-128"/>
              </a:rPr>
              <a:t>をつくる</a:t>
            </a:r>
            <a:r>
              <a:rPr lang="ja-JP" altLang="en-US" dirty="0">
                <a:solidFill>
                  <a:srgbClr val="C00000"/>
                </a:solidFill>
                <a:latin typeface="HGP創英角ｺﾞｼｯｸUB" pitchFamily="50" charset="-128"/>
                <a:ea typeface="HGP創英角ｺﾞｼｯｸUB" pitchFamily="50" charset="-128"/>
              </a:rPr>
              <a:t>会」での</a:t>
            </a:r>
            <a:r>
              <a:rPr lang="ja-JP" altLang="en-US" dirty="0" smtClean="0">
                <a:solidFill>
                  <a:srgbClr val="C00000"/>
                </a:solidFill>
                <a:latin typeface="HGP創英角ｺﾞｼｯｸUB" pitchFamily="50" charset="-128"/>
                <a:ea typeface="HGP創英角ｺﾞｼｯｸUB" pitchFamily="50" charset="-128"/>
              </a:rPr>
              <a:t>経験</a:t>
            </a:r>
          </a:p>
          <a:p>
            <a:pPr marL="342900" indent="-342900" algn="l"/>
            <a:endParaRPr lang="ja-JP" altLang="en-US" dirty="0">
              <a:solidFill>
                <a:schemeClr val="tx1"/>
              </a:solidFill>
            </a:endParaRPr>
          </a:p>
          <a:p>
            <a:pPr marL="342900" indent="-342900" algn="l"/>
            <a:endParaRPr lang="ja-JP" altLang="en-US" dirty="0">
              <a:solidFill>
                <a:schemeClr val="tx1"/>
              </a:solidFill>
            </a:endParaRPr>
          </a:p>
        </p:txBody>
      </p:sp>
      <p:sp>
        <p:nvSpPr>
          <p:cNvPr id="7" name="Rectangle 7"/>
          <p:cNvSpPr>
            <a:spLocks noChangeArrowheads="1"/>
          </p:cNvSpPr>
          <p:nvPr/>
        </p:nvSpPr>
        <p:spPr bwMode="auto">
          <a:xfrm>
            <a:off x="1265122" y="2702170"/>
            <a:ext cx="6857968" cy="1569660"/>
          </a:xfrm>
          <a:prstGeom prst="rect">
            <a:avLst/>
          </a:prstGeom>
          <a:noFill/>
          <a:ln w="9525">
            <a:noFill/>
            <a:miter lim="800000"/>
            <a:headEnd/>
            <a:tailEnd/>
          </a:ln>
          <a:effectLst/>
        </p:spPr>
        <p:txBody>
          <a:bodyPr wrap="none">
            <a:spAutoFit/>
          </a:bodyPr>
          <a:lstStyle/>
          <a:p>
            <a:pPr algn="l"/>
            <a:r>
              <a:rPr lang="en-US" altLang="ja-JP" sz="2400" dirty="0" smtClean="0">
                <a:solidFill>
                  <a:schemeClr val="tx1"/>
                </a:solidFill>
                <a:latin typeface="HGP創英角ｺﾞｼｯｸUB" pitchFamily="50" charset="-128"/>
                <a:ea typeface="HGP創英角ｺﾞｼｯｸUB" pitchFamily="50" charset="-128"/>
              </a:rPr>
              <a:t>1980</a:t>
            </a:r>
            <a:r>
              <a:rPr lang="ja-JP" altLang="en-US" sz="2400" dirty="0">
                <a:solidFill>
                  <a:schemeClr val="tx1"/>
                </a:solidFill>
                <a:latin typeface="HGP創英角ｺﾞｼｯｸUB" pitchFamily="50" charset="-128"/>
                <a:ea typeface="HGP創英角ｺﾞｼｯｸUB" pitchFamily="50" charset="-128"/>
              </a:rPr>
              <a:t>年</a:t>
            </a:r>
            <a:r>
              <a:rPr lang="en-US" altLang="ja-JP" sz="2400" dirty="0">
                <a:solidFill>
                  <a:schemeClr val="tx1"/>
                </a:solidFill>
                <a:latin typeface="HGP創英角ｺﾞｼｯｸUB" pitchFamily="50" charset="-128"/>
                <a:ea typeface="HGP創英角ｺﾞｼｯｸUB" pitchFamily="50" charset="-128"/>
              </a:rPr>
              <a:t>11</a:t>
            </a:r>
            <a:r>
              <a:rPr lang="ja-JP" altLang="en-US" sz="2400" dirty="0" smtClean="0">
                <a:solidFill>
                  <a:schemeClr val="tx1"/>
                </a:solidFill>
                <a:latin typeface="HGP創英角ｺﾞｼｯｸUB" pitchFamily="50" charset="-128"/>
                <a:ea typeface="HGP創英角ｺﾞｼｯｸUB" pitchFamily="50" charset="-128"/>
              </a:rPr>
              <a:t>月</a:t>
            </a:r>
          </a:p>
          <a:p>
            <a:pPr algn="l"/>
            <a:r>
              <a:rPr lang="ja-JP" altLang="en-US" sz="2400" dirty="0" smtClean="0">
                <a:solidFill>
                  <a:schemeClr val="tx1"/>
                </a:solidFill>
                <a:latin typeface="HGP創英角ｺﾞｼｯｸUB" pitchFamily="50" charset="-128"/>
                <a:ea typeface="HGP創英角ｺﾞｼｯｸUB" pitchFamily="50" charset="-128"/>
              </a:rPr>
              <a:t> 　大阪市営地下鉄 谷町</a:t>
            </a:r>
            <a:r>
              <a:rPr lang="ja-JP" altLang="en-US" sz="2400" dirty="0">
                <a:solidFill>
                  <a:schemeClr val="tx1"/>
                </a:solidFill>
                <a:latin typeface="HGP創英角ｺﾞｼｯｸUB" pitchFamily="50" charset="-128"/>
                <a:ea typeface="HGP創英角ｺﾞｼｯｸUB" pitchFamily="50" charset="-128"/>
              </a:rPr>
              <a:t>線・喜連瓜破駅に日本初</a:t>
            </a:r>
            <a:r>
              <a:rPr lang="ja-JP" altLang="en-US" sz="2400" dirty="0" smtClean="0">
                <a:solidFill>
                  <a:schemeClr val="tx1"/>
                </a:solidFill>
                <a:latin typeface="HGP創英角ｺﾞｼｯｸUB" pitchFamily="50" charset="-128"/>
                <a:ea typeface="HGP創英角ｺﾞｼｯｸUB" pitchFamily="50" charset="-128"/>
              </a:rPr>
              <a:t>の</a:t>
            </a:r>
            <a:br>
              <a:rPr lang="ja-JP" altLang="en-US" sz="2400" dirty="0" smtClean="0">
                <a:solidFill>
                  <a:schemeClr val="tx1"/>
                </a:solidFill>
                <a:latin typeface="HGP創英角ｺﾞｼｯｸUB" pitchFamily="50" charset="-128"/>
                <a:ea typeface="HGP創英角ｺﾞｼｯｸUB" pitchFamily="50" charset="-128"/>
              </a:rPr>
            </a:br>
            <a:r>
              <a:rPr lang="ja-JP" altLang="en-US" sz="2400" dirty="0" smtClean="0">
                <a:solidFill>
                  <a:schemeClr val="tx1"/>
                </a:solidFill>
                <a:latin typeface="HGP創英角ｺﾞｼｯｸUB" pitchFamily="50" charset="-128"/>
                <a:ea typeface="HGP創英角ｺﾞｼｯｸUB" pitchFamily="50" charset="-128"/>
              </a:rPr>
              <a:t>エレベーター設置</a:t>
            </a:r>
            <a:r>
              <a:rPr lang="en-US" altLang="ja-JP" sz="2400" dirty="0" smtClean="0">
                <a:solidFill>
                  <a:schemeClr val="tx1"/>
                </a:solidFill>
                <a:latin typeface="HGP創英角ｺﾞｼｯｸUB" pitchFamily="50" charset="-128"/>
                <a:ea typeface="HGP創英角ｺﾞｼｯｸUB" pitchFamily="50" charset="-128"/>
              </a:rPr>
              <a:t>…</a:t>
            </a:r>
            <a:r>
              <a:rPr lang="ja-JP" altLang="en-US" sz="2400" dirty="0" smtClean="0">
                <a:solidFill>
                  <a:schemeClr val="tx1"/>
                </a:solidFill>
                <a:latin typeface="HGP創英角ｺﾞｼｯｸUB" pitchFamily="50" charset="-128"/>
                <a:ea typeface="HGP創英角ｺﾞｼｯｸUB" pitchFamily="50" charset="-128"/>
              </a:rPr>
              <a:t>に至るプロセスは</a:t>
            </a:r>
            <a:r>
              <a:rPr lang="en-US" altLang="ja-JP" sz="2400" dirty="0" smtClean="0">
                <a:solidFill>
                  <a:schemeClr val="tx1"/>
                </a:solidFill>
                <a:latin typeface="HGP創英角ｺﾞｼｯｸUB" pitchFamily="50" charset="-128"/>
                <a:ea typeface="HGP創英角ｺﾞｼｯｸUB" pitchFamily="50" charset="-128"/>
              </a:rPr>
              <a:t>…</a:t>
            </a:r>
            <a:r>
              <a:rPr lang="ja-JP" altLang="en-US" sz="2400" dirty="0" smtClean="0">
                <a:solidFill>
                  <a:schemeClr val="tx1"/>
                </a:solidFill>
                <a:latin typeface="HGP創英角ｺﾞｼｯｸUB" pitchFamily="50" charset="-128"/>
                <a:ea typeface="HGP創英角ｺﾞｼｯｸUB" pitchFamily="50" charset="-128"/>
              </a:rPr>
              <a:t>！</a:t>
            </a:r>
          </a:p>
          <a:p>
            <a:pPr algn="l"/>
            <a:endParaRPr lang="ja-JP" altLang="en-US" sz="2400" dirty="0">
              <a:solidFill>
                <a:schemeClr val="tx1"/>
              </a:solidFill>
            </a:endParaRPr>
          </a:p>
        </p:txBody>
      </p:sp>
      <p:sp>
        <p:nvSpPr>
          <p:cNvPr id="10" name="スライド番号プレースホルダ 4"/>
          <p:cNvSpPr>
            <a:spLocks noGrp="1"/>
          </p:cNvSpPr>
          <p:nvPr>
            <p:ph type="sldNum" sz="quarter" idx="11"/>
          </p:nvPr>
        </p:nvSpPr>
        <p:spPr>
          <a:xfrm>
            <a:off x="6747609" y="6301565"/>
            <a:ext cx="2133600" cy="457200"/>
          </a:xfrm>
          <a:noFill/>
        </p:spPr>
        <p:txBody>
          <a:bodyPr/>
          <a:lstStyle/>
          <a:p>
            <a:fld id="{66451DCA-90DD-4F98-A0ED-601C036C5498}" type="slidenum">
              <a:rPr lang="en-US" altLang="ja-JP" smtClean="0"/>
              <a:pPr/>
              <a:t>40</a:t>
            </a:fld>
            <a:endParaRPr lang="en-US" altLang="ja-JP" dirty="0" smtClean="0"/>
          </a:p>
        </p:txBody>
      </p:sp>
      <p:sp>
        <p:nvSpPr>
          <p:cNvPr id="11" name="Rectangle 2"/>
          <p:cNvSpPr txBox="1">
            <a:spLocks noChangeArrowheads="1"/>
          </p:cNvSpPr>
          <p:nvPr/>
        </p:nvSpPr>
        <p:spPr bwMode="auto">
          <a:xfrm>
            <a:off x="390525" y="683915"/>
            <a:ext cx="82296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t>（３）「運動」の中での“連携”</a:t>
            </a:r>
            <a:b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br>
            <a:r>
              <a:rPr kumimoji="1" lang="ja-JP" altLang="en-US" b="1"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　　　　　</a:t>
            </a:r>
            <a:r>
              <a:rPr kumimoji="1" lang="ja-JP" altLang="en-US"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 対立する相手を、どう見るか</a:t>
            </a:r>
            <a:endParaRPr kumimoji="1" lang="ja-JP" altLang="en-US" sz="28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cs typeface="+mj-cs"/>
            </a:endParaRPr>
          </a:p>
        </p:txBody>
      </p:sp>
      <p:pic>
        <p:nvPicPr>
          <p:cNvPr id="13"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14"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Line 3"/>
          <p:cNvSpPr>
            <a:spLocks noChangeShapeType="1"/>
          </p:cNvSpPr>
          <p:nvPr/>
        </p:nvSpPr>
        <p:spPr bwMode="auto">
          <a:xfrm>
            <a:off x="0" y="6054725"/>
            <a:ext cx="9144000" cy="0"/>
          </a:xfrm>
          <a:prstGeom prst="line">
            <a:avLst/>
          </a:prstGeom>
          <a:noFill/>
          <a:ln w="53975">
            <a:solidFill>
              <a:srgbClr val="3333CC"/>
            </a:solidFill>
            <a:round/>
            <a:headEnd/>
            <a:tailEnd/>
          </a:ln>
          <a:effectLst/>
        </p:spPr>
        <p:txBody>
          <a:bodyPr/>
          <a:lstStyle/>
          <a:p>
            <a:endParaRPr lang="ja-JP" altLang="en-US"/>
          </a:p>
        </p:txBody>
      </p:sp>
      <p:pic>
        <p:nvPicPr>
          <p:cNvPr id="113673" name="Picture 9"/>
          <p:cNvPicPr>
            <a:picLocks noGrp="1" noChangeAspect="1" noChangeArrowheads="1"/>
          </p:cNvPicPr>
          <p:nvPr>
            <p:ph idx="1"/>
          </p:nvPr>
        </p:nvPicPr>
        <p:blipFill>
          <a:blip r:embed="rId3" cstate="print"/>
          <a:srcRect/>
          <a:stretch>
            <a:fillRect/>
          </a:stretch>
        </p:blipFill>
        <p:spPr>
          <a:xfrm>
            <a:off x="935038" y="1371600"/>
            <a:ext cx="7273925" cy="4525963"/>
          </a:xfrm>
          <a:noFill/>
          <a:ln/>
        </p:spPr>
      </p:pic>
      <p:sp>
        <p:nvSpPr>
          <p:cNvPr id="8" name="テキスト ボックス 7"/>
          <p:cNvSpPr txBox="1"/>
          <p:nvPr/>
        </p:nvSpPr>
        <p:spPr>
          <a:xfrm>
            <a:off x="668295" y="552430"/>
            <a:ext cx="7104830" cy="830997"/>
          </a:xfrm>
          <a:prstGeom prst="rect">
            <a:avLst/>
          </a:prstGeom>
          <a:noFill/>
        </p:spPr>
        <p:txBody>
          <a:bodyPr wrap="none" rtlCol="0">
            <a:spAutoFit/>
          </a:bodyPr>
          <a:lstStyle/>
          <a:p>
            <a:pPr algn="l"/>
            <a:r>
              <a:rPr kumimoji="1" lang="ja-JP" altLang="en-US" sz="2400" dirty="0" smtClean="0">
                <a:solidFill>
                  <a:srgbClr val="0000FF"/>
                </a:solidFill>
                <a:latin typeface="HGP創英角ｺﾞｼｯｸUB" pitchFamily="50" charset="-128"/>
                <a:ea typeface="HGP創英角ｺﾞｼｯｸUB" pitchFamily="50" charset="-128"/>
              </a:rPr>
              <a:t>こんなこともありました。今から３８年前、冬のある日</a:t>
            </a:r>
            <a:r>
              <a:rPr kumimoji="1" lang="en-US" altLang="ja-JP" sz="2400" dirty="0" smtClean="0">
                <a:solidFill>
                  <a:srgbClr val="0000FF"/>
                </a:solidFill>
                <a:latin typeface="HGP創英角ｺﾞｼｯｸUB" pitchFamily="50" charset="-128"/>
                <a:ea typeface="HGP創英角ｺﾞｼｯｸUB" pitchFamily="50" charset="-128"/>
              </a:rPr>
              <a:t>…</a:t>
            </a:r>
          </a:p>
          <a:p>
            <a:pPr algn="l"/>
            <a:r>
              <a:rPr lang="ja-JP" altLang="en-US" sz="2400" dirty="0" smtClean="0">
                <a:solidFill>
                  <a:srgbClr val="0000FF"/>
                </a:solidFill>
                <a:latin typeface="HGP創英角ｺﾞｼｯｸUB" pitchFamily="50" charset="-128"/>
                <a:ea typeface="HGP創英角ｺﾞｼｯｸUB" pitchFamily="50" charset="-128"/>
              </a:rPr>
              <a:t>地下鉄にゼッケンをつけて乗り込んだのは誰？</a:t>
            </a:r>
            <a:endParaRPr kumimoji="1" lang="ja-JP" altLang="en-US" sz="2400" dirty="0">
              <a:solidFill>
                <a:srgbClr val="0000FF"/>
              </a:solidFill>
              <a:latin typeface="HGP創英角ｺﾞｼｯｸUB" pitchFamily="50" charset="-128"/>
              <a:ea typeface="HGP創英角ｺﾞｼｯｸUB" pitchFamily="50" charset="-128"/>
            </a:endParaRPr>
          </a:p>
        </p:txBody>
      </p:sp>
      <p:sp>
        <p:nvSpPr>
          <p:cNvPr id="9" name="スライド番号プレースホルダ 5"/>
          <p:cNvSpPr>
            <a:spLocks noGrp="1"/>
          </p:cNvSpPr>
          <p:nvPr>
            <p:ph type="sldNum" sz="quarter" idx="11"/>
          </p:nvPr>
        </p:nvSpPr>
        <p:spPr>
          <a:xfrm>
            <a:off x="6739830" y="6297133"/>
            <a:ext cx="2133600" cy="457200"/>
          </a:xfrm>
          <a:noFill/>
        </p:spPr>
        <p:txBody>
          <a:bodyPr/>
          <a:lstStyle/>
          <a:p>
            <a:fld id="{6EB6A6F5-7E53-49A1-938E-AB2DCE7D7342}" type="slidenum">
              <a:rPr lang="en-US" altLang="ja-JP" smtClean="0"/>
              <a:pPr/>
              <a:t>41</a:t>
            </a:fld>
            <a:endParaRPr lang="en-US" altLang="ja-JP" dirty="0" smtClean="0"/>
          </a:p>
        </p:txBody>
      </p:sp>
      <p:sp>
        <p:nvSpPr>
          <p:cNvPr id="10" name="円/楕円 9"/>
          <p:cNvSpPr/>
          <p:nvPr/>
        </p:nvSpPr>
        <p:spPr bwMode="auto">
          <a:xfrm>
            <a:off x="3041830" y="1358770"/>
            <a:ext cx="1395155" cy="2070229"/>
          </a:xfrm>
          <a:prstGeom prst="ellipse">
            <a:avLst/>
          </a:prstGeom>
          <a:noFill/>
          <a:ln w="76200" cap="flat" cmpd="sng" algn="ctr">
            <a:solidFill>
              <a:srgbClr val="FF33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1" lang="ja-JP" altLang="en-US" sz="3200" b="0" i="0" u="none" strike="noStrike" cap="none" normalizeH="0" baseline="0" smtClean="0">
              <a:ln>
                <a:noFill/>
              </a:ln>
              <a:solidFill>
                <a:srgbClr val="FF0000"/>
              </a:solidFill>
              <a:effectLst/>
              <a:latin typeface="Arial" charset="0"/>
              <a:ea typeface="ＭＳ Ｐゴシック" charset="-128"/>
            </a:endParaRPr>
          </a:p>
        </p:txBody>
      </p:sp>
      <p:pic>
        <p:nvPicPr>
          <p:cNvPr id="11" name="Picture 3" descr="ovaclogo"/>
          <p:cNvPicPr>
            <a:picLocks noChangeAspect="1" noChangeArrowheads="1"/>
          </p:cNvPicPr>
          <p:nvPr/>
        </p:nvPicPr>
        <p:blipFill>
          <a:blip r:embed="rId4" cstate="print"/>
          <a:srcRect/>
          <a:stretch>
            <a:fillRect/>
          </a:stretch>
        </p:blipFill>
        <p:spPr bwMode="auto">
          <a:xfrm>
            <a:off x="6289700" y="6180138"/>
            <a:ext cx="1854200" cy="557212"/>
          </a:xfrm>
          <a:prstGeom prst="rect">
            <a:avLst/>
          </a:prstGeom>
          <a:noFill/>
          <a:ln w="9525">
            <a:noFill/>
            <a:miter lim="800000"/>
            <a:headEnd/>
            <a:tailEnd/>
          </a:ln>
        </p:spPr>
      </p:pic>
      <p:pic>
        <p:nvPicPr>
          <p:cNvPr id="13" name="Picture 2" descr="特定非営利活動法人 日本NPOセンター">
            <a:hlinkClick r:id="rId5"/>
          </p:cNvPr>
          <p:cNvPicPr>
            <a:picLocks noChangeAspect="1" noChangeArrowheads="1"/>
          </p:cNvPicPr>
          <p:nvPr/>
        </p:nvPicPr>
        <p:blipFill>
          <a:blip r:embed="rId6" cstate="print"/>
          <a:srcRect/>
          <a:stretch>
            <a:fillRect/>
          </a:stretch>
        </p:blipFill>
        <p:spPr bwMode="auto">
          <a:xfrm>
            <a:off x="3962396" y="6227374"/>
            <a:ext cx="2038350" cy="476251"/>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32775" name="Text Box 6"/>
          <p:cNvSpPr txBox="1">
            <a:spLocks noChangeArrowheads="1"/>
          </p:cNvSpPr>
          <p:nvPr/>
        </p:nvSpPr>
        <p:spPr bwMode="auto">
          <a:xfrm>
            <a:off x="790202" y="1978207"/>
            <a:ext cx="8102278" cy="1618905"/>
          </a:xfrm>
          <a:prstGeom prst="rect">
            <a:avLst/>
          </a:prstGeom>
          <a:noFill/>
          <a:ln w="9525" algn="ctr">
            <a:noFill/>
            <a:miter lim="800000"/>
            <a:headEnd/>
            <a:tailEnd/>
          </a:ln>
        </p:spPr>
        <p:txBody>
          <a:bodyPr wrap="square">
            <a:spAutoFit/>
          </a:bodyPr>
          <a:lstStyle/>
          <a:p>
            <a:pPr marL="342900" indent="-342900" algn="l"/>
            <a:r>
              <a:rPr lang="ja-JP" altLang="en-US" dirty="0">
                <a:solidFill>
                  <a:srgbClr val="C00000"/>
                </a:solidFill>
                <a:latin typeface="HGP創英角ｺﾞｼｯｸUB" pitchFamily="50" charset="-128"/>
                <a:ea typeface="HGP創英角ｺﾞｼｯｸUB" pitchFamily="50" charset="-128"/>
              </a:rPr>
              <a:t>・「誰でも乗れる地下鉄</a:t>
            </a:r>
            <a:r>
              <a:rPr lang="ja-JP" altLang="en-US" dirty="0" smtClean="0">
                <a:solidFill>
                  <a:srgbClr val="C00000"/>
                </a:solidFill>
                <a:latin typeface="HGP創英角ｺﾞｼｯｸUB" pitchFamily="50" charset="-128"/>
                <a:ea typeface="HGP創英角ｺﾞｼｯｸUB" pitchFamily="50" charset="-128"/>
              </a:rPr>
              <a:t>をつくる</a:t>
            </a:r>
            <a:r>
              <a:rPr lang="ja-JP" altLang="en-US" dirty="0">
                <a:solidFill>
                  <a:srgbClr val="C00000"/>
                </a:solidFill>
                <a:latin typeface="HGP創英角ｺﾞｼｯｸUB" pitchFamily="50" charset="-128"/>
                <a:ea typeface="HGP創英角ｺﾞｼｯｸUB" pitchFamily="50" charset="-128"/>
              </a:rPr>
              <a:t>会」での</a:t>
            </a:r>
            <a:r>
              <a:rPr lang="ja-JP" altLang="en-US" dirty="0" smtClean="0">
                <a:solidFill>
                  <a:srgbClr val="C00000"/>
                </a:solidFill>
                <a:latin typeface="HGP創英角ｺﾞｼｯｸUB" pitchFamily="50" charset="-128"/>
                <a:ea typeface="HGP創英角ｺﾞｼｯｸUB" pitchFamily="50" charset="-128"/>
              </a:rPr>
              <a:t>経験</a:t>
            </a:r>
          </a:p>
          <a:p>
            <a:pPr marL="342900" indent="-342900" algn="l"/>
            <a:endParaRPr lang="ja-JP" altLang="en-US" dirty="0">
              <a:solidFill>
                <a:schemeClr val="tx1"/>
              </a:solidFill>
            </a:endParaRPr>
          </a:p>
          <a:p>
            <a:pPr marL="342900" indent="-342900" algn="l"/>
            <a:endParaRPr lang="ja-JP" altLang="en-US" dirty="0">
              <a:solidFill>
                <a:schemeClr val="tx1"/>
              </a:solidFill>
            </a:endParaRPr>
          </a:p>
        </p:txBody>
      </p:sp>
      <p:sp>
        <p:nvSpPr>
          <p:cNvPr id="7" name="Rectangle 7"/>
          <p:cNvSpPr>
            <a:spLocks noChangeArrowheads="1"/>
          </p:cNvSpPr>
          <p:nvPr/>
        </p:nvSpPr>
        <p:spPr bwMode="auto">
          <a:xfrm>
            <a:off x="1265122" y="2702170"/>
            <a:ext cx="6857968" cy="1569660"/>
          </a:xfrm>
          <a:prstGeom prst="rect">
            <a:avLst/>
          </a:prstGeom>
          <a:noFill/>
          <a:ln w="9525">
            <a:noFill/>
            <a:miter lim="800000"/>
            <a:headEnd/>
            <a:tailEnd/>
          </a:ln>
          <a:effectLst/>
        </p:spPr>
        <p:txBody>
          <a:bodyPr wrap="none">
            <a:spAutoFit/>
          </a:bodyPr>
          <a:lstStyle/>
          <a:p>
            <a:pPr algn="l"/>
            <a:r>
              <a:rPr lang="en-US" altLang="ja-JP" sz="2400" dirty="0" smtClean="0">
                <a:solidFill>
                  <a:schemeClr val="tx1"/>
                </a:solidFill>
                <a:latin typeface="HGP創英角ｺﾞｼｯｸUB" pitchFamily="50" charset="-128"/>
                <a:ea typeface="HGP創英角ｺﾞｼｯｸUB" pitchFamily="50" charset="-128"/>
              </a:rPr>
              <a:t>1980</a:t>
            </a:r>
            <a:r>
              <a:rPr lang="ja-JP" altLang="en-US" sz="2400" dirty="0">
                <a:solidFill>
                  <a:schemeClr val="tx1"/>
                </a:solidFill>
                <a:latin typeface="HGP創英角ｺﾞｼｯｸUB" pitchFamily="50" charset="-128"/>
                <a:ea typeface="HGP創英角ｺﾞｼｯｸUB" pitchFamily="50" charset="-128"/>
              </a:rPr>
              <a:t>年</a:t>
            </a:r>
            <a:r>
              <a:rPr lang="en-US" altLang="ja-JP" sz="2400" dirty="0">
                <a:solidFill>
                  <a:schemeClr val="tx1"/>
                </a:solidFill>
                <a:latin typeface="HGP創英角ｺﾞｼｯｸUB" pitchFamily="50" charset="-128"/>
                <a:ea typeface="HGP創英角ｺﾞｼｯｸUB" pitchFamily="50" charset="-128"/>
              </a:rPr>
              <a:t>11</a:t>
            </a:r>
            <a:r>
              <a:rPr lang="ja-JP" altLang="en-US" sz="2400" dirty="0" smtClean="0">
                <a:solidFill>
                  <a:schemeClr val="tx1"/>
                </a:solidFill>
                <a:latin typeface="HGP創英角ｺﾞｼｯｸUB" pitchFamily="50" charset="-128"/>
                <a:ea typeface="HGP創英角ｺﾞｼｯｸUB" pitchFamily="50" charset="-128"/>
              </a:rPr>
              <a:t>月</a:t>
            </a:r>
          </a:p>
          <a:p>
            <a:pPr algn="l"/>
            <a:r>
              <a:rPr lang="ja-JP" altLang="en-US" sz="2400" dirty="0" smtClean="0">
                <a:solidFill>
                  <a:schemeClr val="tx1"/>
                </a:solidFill>
                <a:latin typeface="HGP創英角ｺﾞｼｯｸUB" pitchFamily="50" charset="-128"/>
                <a:ea typeface="HGP創英角ｺﾞｼｯｸUB" pitchFamily="50" charset="-128"/>
              </a:rPr>
              <a:t> 　大阪市営地下鉄 谷町</a:t>
            </a:r>
            <a:r>
              <a:rPr lang="ja-JP" altLang="en-US" sz="2400" dirty="0">
                <a:solidFill>
                  <a:schemeClr val="tx1"/>
                </a:solidFill>
                <a:latin typeface="HGP創英角ｺﾞｼｯｸUB" pitchFamily="50" charset="-128"/>
                <a:ea typeface="HGP創英角ｺﾞｼｯｸUB" pitchFamily="50" charset="-128"/>
              </a:rPr>
              <a:t>線・喜連瓜破駅に日本初</a:t>
            </a:r>
            <a:r>
              <a:rPr lang="ja-JP" altLang="en-US" sz="2400" dirty="0" smtClean="0">
                <a:solidFill>
                  <a:schemeClr val="tx1"/>
                </a:solidFill>
                <a:latin typeface="HGP創英角ｺﾞｼｯｸUB" pitchFamily="50" charset="-128"/>
                <a:ea typeface="HGP創英角ｺﾞｼｯｸUB" pitchFamily="50" charset="-128"/>
              </a:rPr>
              <a:t>の</a:t>
            </a:r>
            <a:br>
              <a:rPr lang="ja-JP" altLang="en-US" sz="2400" dirty="0" smtClean="0">
                <a:solidFill>
                  <a:schemeClr val="tx1"/>
                </a:solidFill>
                <a:latin typeface="HGP創英角ｺﾞｼｯｸUB" pitchFamily="50" charset="-128"/>
                <a:ea typeface="HGP創英角ｺﾞｼｯｸUB" pitchFamily="50" charset="-128"/>
              </a:rPr>
            </a:br>
            <a:r>
              <a:rPr lang="ja-JP" altLang="en-US" sz="2400" dirty="0" smtClean="0">
                <a:solidFill>
                  <a:schemeClr val="tx1"/>
                </a:solidFill>
                <a:latin typeface="HGP創英角ｺﾞｼｯｸUB" pitchFamily="50" charset="-128"/>
                <a:ea typeface="HGP創英角ｺﾞｼｯｸUB" pitchFamily="50" charset="-128"/>
              </a:rPr>
              <a:t>エレベーター設置</a:t>
            </a:r>
            <a:r>
              <a:rPr lang="en-US" altLang="ja-JP" sz="2400" dirty="0" smtClean="0">
                <a:solidFill>
                  <a:schemeClr val="tx1"/>
                </a:solidFill>
                <a:latin typeface="HGP創英角ｺﾞｼｯｸUB" pitchFamily="50" charset="-128"/>
                <a:ea typeface="HGP創英角ｺﾞｼｯｸUB" pitchFamily="50" charset="-128"/>
              </a:rPr>
              <a:t>…</a:t>
            </a:r>
            <a:r>
              <a:rPr lang="ja-JP" altLang="en-US" sz="2400" dirty="0" smtClean="0">
                <a:solidFill>
                  <a:schemeClr val="tx1"/>
                </a:solidFill>
                <a:latin typeface="HGP創英角ｺﾞｼｯｸUB" pitchFamily="50" charset="-128"/>
                <a:ea typeface="HGP創英角ｺﾞｼｯｸUB" pitchFamily="50" charset="-128"/>
              </a:rPr>
              <a:t>に至るプロセスは</a:t>
            </a:r>
            <a:r>
              <a:rPr lang="en-US" altLang="ja-JP" sz="2400" dirty="0" smtClean="0">
                <a:solidFill>
                  <a:schemeClr val="tx1"/>
                </a:solidFill>
                <a:latin typeface="HGP創英角ｺﾞｼｯｸUB" pitchFamily="50" charset="-128"/>
                <a:ea typeface="HGP創英角ｺﾞｼｯｸUB" pitchFamily="50" charset="-128"/>
              </a:rPr>
              <a:t>…</a:t>
            </a:r>
            <a:r>
              <a:rPr lang="ja-JP" altLang="en-US" sz="2400" dirty="0" smtClean="0">
                <a:solidFill>
                  <a:schemeClr val="tx1"/>
                </a:solidFill>
                <a:latin typeface="HGP創英角ｺﾞｼｯｸUB" pitchFamily="50" charset="-128"/>
                <a:ea typeface="HGP創英角ｺﾞｼｯｸUB" pitchFamily="50" charset="-128"/>
              </a:rPr>
              <a:t>！</a:t>
            </a:r>
          </a:p>
          <a:p>
            <a:pPr algn="l"/>
            <a:endParaRPr lang="ja-JP" altLang="en-US" sz="2400" dirty="0">
              <a:solidFill>
                <a:schemeClr val="tx1"/>
              </a:solidFill>
            </a:endParaRPr>
          </a:p>
        </p:txBody>
      </p:sp>
      <p:sp>
        <p:nvSpPr>
          <p:cNvPr id="9" name="正方形/長方形 8"/>
          <p:cNvSpPr/>
          <p:nvPr/>
        </p:nvSpPr>
        <p:spPr>
          <a:xfrm>
            <a:off x="786749" y="4221088"/>
            <a:ext cx="5801475" cy="1569660"/>
          </a:xfrm>
          <a:prstGeom prst="rect">
            <a:avLst/>
          </a:prstGeom>
        </p:spPr>
        <p:txBody>
          <a:bodyPr wrap="square">
            <a:spAutoFit/>
          </a:bodyPr>
          <a:lstStyle/>
          <a:p>
            <a:pPr marL="342900" indent="-342900" algn="l">
              <a:spcBef>
                <a:spcPts val="4200"/>
              </a:spcBef>
            </a:pPr>
            <a:r>
              <a:rPr lang="ja-JP" altLang="en-US" dirty="0" smtClean="0">
                <a:solidFill>
                  <a:schemeClr val="tx1"/>
                </a:solidFill>
              </a:rPr>
              <a:t>・</a:t>
            </a:r>
            <a:r>
              <a:rPr lang="ja-JP" altLang="en-US" dirty="0" smtClean="0">
                <a:solidFill>
                  <a:srgbClr val="C00000"/>
                </a:solidFill>
                <a:latin typeface="HGP創英角ｺﾞｼｯｸUB" pitchFamily="50" charset="-128"/>
                <a:ea typeface="HGP創英角ｺﾞｼｯｸUB" pitchFamily="50" charset="-128"/>
              </a:rPr>
              <a:t>「愛情の反対は憎悪ではない。</a:t>
            </a:r>
          </a:p>
          <a:p>
            <a:pPr marL="342900" indent="-342900" algn="l"/>
            <a:r>
              <a:rPr lang="ja-JP" altLang="en-US" dirty="0" smtClean="0">
                <a:solidFill>
                  <a:srgbClr val="C00000"/>
                </a:solidFill>
                <a:latin typeface="HGP創英角ｺﾞｼｯｸUB" pitchFamily="50" charset="-128"/>
                <a:ea typeface="HGP創英角ｺﾞｼｯｸUB" pitchFamily="50" charset="-128"/>
              </a:rPr>
              <a:t>　 無関心である」</a:t>
            </a:r>
            <a:r>
              <a:rPr lang="ja-JP" altLang="en-US" sz="2800" dirty="0" smtClean="0">
                <a:solidFill>
                  <a:schemeClr val="tx1"/>
                </a:solidFill>
                <a:latin typeface="HGP創英角ｺﾞｼｯｸUB" pitchFamily="50" charset="-128"/>
                <a:ea typeface="HGP創英角ｺﾞｼｯｸUB" pitchFamily="50" charset="-128"/>
              </a:rPr>
              <a:t>（マザーテレサ）</a:t>
            </a:r>
            <a:br>
              <a:rPr lang="ja-JP" altLang="en-US" sz="2800" dirty="0" smtClean="0">
                <a:solidFill>
                  <a:schemeClr val="tx1"/>
                </a:solidFill>
                <a:latin typeface="HGP創英角ｺﾞｼｯｸUB" pitchFamily="50" charset="-128"/>
                <a:ea typeface="HGP創英角ｺﾞｼｯｸUB" pitchFamily="50" charset="-128"/>
              </a:rPr>
            </a:br>
            <a:r>
              <a:rPr lang="ja-JP" altLang="en-US" dirty="0" smtClean="0">
                <a:solidFill>
                  <a:schemeClr val="tx1"/>
                </a:solidFill>
                <a:latin typeface="HGP創英角ｺﾞｼｯｸUB" pitchFamily="50" charset="-128"/>
                <a:ea typeface="HGP創英角ｺﾞｼｯｸUB" pitchFamily="50" charset="-128"/>
              </a:rPr>
              <a:t>の意味</a:t>
            </a:r>
            <a:endParaRPr lang="ja-JP" altLang="en-US" dirty="0">
              <a:solidFill>
                <a:schemeClr val="tx1"/>
              </a:solidFill>
              <a:latin typeface="HGP創英角ｺﾞｼｯｸUB" pitchFamily="50" charset="-128"/>
              <a:ea typeface="HGP創英角ｺﾞｼｯｸUB" pitchFamily="50" charset="-128"/>
            </a:endParaRPr>
          </a:p>
        </p:txBody>
      </p:sp>
      <p:sp>
        <p:nvSpPr>
          <p:cNvPr id="10" name="スライド番号プレースホルダ 4"/>
          <p:cNvSpPr>
            <a:spLocks noGrp="1"/>
          </p:cNvSpPr>
          <p:nvPr>
            <p:ph type="sldNum" sz="quarter" idx="11"/>
          </p:nvPr>
        </p:nvSpPr>
        <p:spPr>
          <a:xfrm>
            <a:off x="6747609" y="6301565"/>
            <a:ext cx="2133600" cy="457200"/>
          </a:xfrm>
          <a:noFill/>
        </p:spPr>
        <p:txBody>
          <a:bodyPr/>
          <a:lstStyle/>
          <a:p>
            <a:fld id="{66451DCA-90DD-4F98-A0ED-601C036C5498}" type="slidenum">
              <a:rPr lang="en-US" altLang="ja-JP" smtClean="0"/>
              <a:pPr/>
              <a:t>42</a:t>
            </a:fld>
            <a:endParaRPr lang="en-US" altLang="ja-JP" dirty="0" smtClean="0"/>
          </a:p>
        </p:txBody>
      </p:sp>
      <p:pic>
        <p:nvPicPr>
          <p:cNvPr id="3074" name="Picture 2" descr="C:\Users\Old boy\Pictures\マザーテレサ.jpg"/>
          <p:cNvPicPr>
            <a:picLocks noChangeAspect="1" noChangeArrowheads="1"/>
          </p:cNvPicPr>
          <p:nvPr/>
        </p:nvPicPr>
        <p:blipFill>
          <a:blip r:embed="rId3" cstate="print"/>
          <a:srcRect/>
          <a:stretch>
            <a:fillRect/>
          </a:stretch>
        </p:blipFill>
        <p:spPr bwMode="auto">
          <a:xfrm>
            <a:off x="6660232" y="3933060"/>
            <a:ext cx="1928813" cy="1928813"/>
          </a:xfrm>
          <a:prstGeom prst="rect">
            <a:avLst/>
          </a:prstGeom>
          <a:noFill/>
        </p:spPr>
      </p:pic>
      <p:sp>
        <p:nvSpPr>
          <p:cNvPr id="11" name="Rectangle 2"/>
          <p:cNvSpPr txBox="1">
            <a:spLocks noChangeArrowheads="1"/>
          </p:cNvSpPr>
          <p:nvPr/>
        </p:nvSpPr>
        <p:spPr bwMode="auto">
          <a:xfrm>
            <a:off x="390525" y="683915"/>
            <a:ext cx="82296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t>（３）「運動」の中での“連携”</a:t>
            </a:r>
            <a:b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br>
            <a:r>
              <a:rPr kumimoji="1" lang="ja-JP" altLang="en-US" b="1"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　　　　　</a:t>
            </a:r>
            <a:r>
              <a:rPr kumimoji="1" lang="ja-JP" altLang="en-US"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 対立する相手を、どう見るか</a:t>
            </a:r>
            <a:endParaRPr kumimoji="1" lang="ja-JP" altLang="en-US" sz="28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cs typeface="+mj-cs"/>
            </a:endParaRPr>
          </a:p>
        </p:txBody>
      </p:sp>
      <p:pic>
        <p:nvPicPr>
          <p:cNvPr id="13" name="Picture 2" descr="特定非営利活動法人 日本NPOセンター">
            <a:hlinkClick r:id="rId4"/>
          </p:cNvPr>
          <p:cNvPicPr>
            <a:picLocks noChangeAspect="1" noChangeArrowheads="1"/>
          </p:cNvPicPr>
          <p:nvPr/>
        </p:nvPicPr>
        <p:blipFill>
          <a:blip r:embed="rId5" cstate="print"/>
          <a:srcRect/>
          <a:stretch>
            <a:fillRect/>
          </a:stretch>
        </p:blipFill>
        <p:spPr bwMode="auto">
          <a:xfrm>
            <a:off x="3962396" y="6227374"/>
            <a:ext cx="2038350" cy="476251"/>
          </a:xfrm>
          <a:prstGeom prst="rect">
            <a:avLst/>
          </a:prstGeom>
          <a:noFill/>
        </p:spPr>
      </p:pic>
      <p:pic>
        <p:nvPicPr>
          <p:cNvPr id="14" name="Picture 3" descr="ovaclogo"/>
          <p:cNvPicPr>
            <a:picLocks noGrp="1" noChangeAspect="1" noChangeArrowheads="1"/>
          </p:cNvPicPr>
          <p:nvPr>
            <p:ph idx="1"/>
          </p:nvPr>
        </p:nvPicPr>
        <p:blipFill>
          <a:blip r:embed="rId6"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heckerboard(across)">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10251" name="正方形/長方形 14"/>
          <p:cNvSpPr>
            <a:spLocks noChangeArrowheads="1"/>
          </p:cNvSpPr>
          <p:nvPr/>
        </p:nvSpPr>
        <p:spPr bwMode="auto">
          <a:xfrm>
            <a:off x="641732" y="715703"/>
            <a:ext cx="6791745" cy="646331"/>
          </a:xfrm>
          <a:prstGeom prst="rect">
            <a:avLst/>
          </a:prstGeom>
          <a:noFill/>
          <a:ln w="9525">
            <a:noFill/>
            <a:miter lim="800000"/>
            <a:headEnd/>
            <a:tailEnd/>
          </a:ln>
        </p:spPr>
        <p:txBody>
          <a:bodyPr wrap="square">
            <a:spAutoFit/>
          </a:bodyPr>
          <a:lstStyle/>
          <a:p>
            <a:pPr algn="l">
              <a:lnSpc>
                <a:spcPct val="100000"/>
              </a:lnSpc>
              <a:spcBef>
                <a:spcPct val="0"/>
              </a:spcBef>
            </a:pPr>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 </a:t>
            </a:r>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協働</a:t>
            </a:r>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を英語にすると</a:t>
            </a:r>
            <a:r>
              <a:rPr lang="en-US" altLang="ja-JP" sz="3600" dirty="0" smtClean="0">
                <a:solidFill>
                  <a:srgbClr val="006600"/>
                </a:solidFill>
                <a:latin typeface="HGP創英角ﾎﾟｯﾌﾟ体" pitchFamily="50" charset="-128"/>
                <a:ea typeface="HGP創英角ﾎﾟｯﾌﾟ体" pitchFamily="50" charset="-128"/>
              </a:rPr>
              <a:t>…</a:t>
            </a:r>
            <a:endParaRPr lang="ja-JP" altLang="ja-JP" sz="3600" dirty="0">
              <a:solidFill>
                <a:srgbClr val="006600"/>
              </a:solidFill>
              <a:latin typeface="HGP創英角ﾎﾟｯﾌﾟ体" pitchFamily="50" charset="-128"/>
              <a:ea typeface="HGP創英角ﾎﾟｯﾌﾟ体" pitchFamily="50" charset="-128"/>
            </a:endParaRPr>
          </a:p>
        </p:txBody>
      </p:sp>
      <p:sp>
        <p:nvSpPr>
          <p:cNvPr id="10" name="テキスト ボックス 7"/>
          <p:cNvSpPr txBox="1">
            <a:spLocks noChangeArrowheads="1"/>
          </p:cNvSpPr>
          <p:nvPr/>
        </p:nvSpPr>
        <p:spPr bwMode="auto">
          <a:xfrm>
            <a:off x="899592" y="1581760"/>
            <a:ext cx="8136904" cy="1631216"/>
          </a:xfrm>
          <a:prstGeom prst="rect">
            <a:avLst/>
          </a:prstGeom>
          <a:noFill/>
          <a:ln w="9525">
            <a:noFill/>
            <a:miter lim="800000"/>
            <a:headEnd/>
            <a:tailEnd/>
          </a:ln>
        </p:spPr>
        <p:txBody>
          <a:bodyPr wrap="square">
            <a:spAutoFit/>
          </a:bodyPr>
          <a:lstStyle/>
          <a:p>
            <a:pPr algn="l">
              <a:lnSpc>
                <a:spcPts val="4000"/>
              </a:lnSpc>
              <a:spcBef>
                <a:spcPts val="0"/>
              </a:spcBef>
            </a:pPr>
            <a:r>
              <a:rPr lang="en-US" altLang="ja-JP" sz="4000" u="sng" dirty="0" smtClean="0">
                <a:solidFill>
                  <a:srgbClr val="C00000"/>
                </a:solidFill>
                <a:latin typeface="HGP創英角ﾎﾟｯﾌﾟ体" pitchFamily="50" charset="-128"/>
                <a:ea typeface="HGP創英角ﾎﾟｯﾌﾟ体" pitchFamily="50" charset="-128"/>
              </a:rPr>
              <a:t>Co</a:t>
            </a:r>
            <a:r>
              <a:rPr lang="en-US" altLang="ja-JP" sz="4000" dirty="0" smtClean="0">
                <a:solidFill>
                  <a:srgbClr val="C00000"/>
                </a:solidFill>
                <a:latin typeface="HGP創英角ﾎﾟｯﾌﾟ体" pitchFamily="50" charset="-128"/>
                <a:ea typeface="HGP創英角ﾎﾟｯﾌﾟ体" pitchFamily="50" charset="-128"/>
              </a:rPr>
              <a:t>l</a:t>
            </a:r>
            <a:r>
              <a:rPr lang="en-US" altLang="ja-JP" sz="4000" u="sng" dirty="0" smtClean="0">
                <a:solidFill>
                  <a:srgbClr val="C00000"/>
                </a:solidFill>
                <a:latin typeface="HGP創英角ﾎﾟｯﾌﾟ体" pitchFamily="50" charset="-128"/>
                <a:ea typeface="HGP創英角ﾎﾟｯﾌﾟ体" pitchFamily="50" charset="-128"/>
              </a:rPr>
              <a:t>labor</a:t>
            </a:r>
            <a:r>
              <a:rPr lang="en-US" altLang="ja-JP" sz="4000" dirty="0" smtClean="0">
                <a:solidFill>
                  <a:srgbClr val="C00000"/>
                </a:solidFill>
                <a:latin typeface="HGP創英角ﾎﾟｯﾌﾟ体" pitchFamily="50" charset="-128"/>
                <a:ea typeface="HGP創英角ﾎﾟｯﾌﾟ体" pitchFamily="50" charset="-128"/>
              </a:rPr>
              <a:t>ation</a:t>
            </a:r>
          </a:p>
          <a:p>
            <a:pPr algn="l">
              <a:lnSpc>
                <a:spcPts val="4000"/>
              </a:lnSpc>
              <a:spcBef>
                <a:spcPts val="0"/>
              </a:spcBef>
            </a:pPr>
            <a:r>
              <a:rPr lang="ja-JP" altLang="en-US" sz="2800" dirty="0" smtClean="0">
                <a:solidFill>
                  <a:schemeClr val="tx1"/>
                </a:solidFill>
                <a:latin typeface="HGP創英角ﾎﾟｯﾌﾟ体" pitchFamily="50" charset="-128"/>
                <a:ea typeface="HGP創英角ﾎﾟｯﾌﾟ体" pitchFamily="50" charset="-128"/>
              </a:rPr>
              <a:t>　↑</a:t>
            </a:r>
          </a:p>
          <a:p>
            <a:pPr algn="l">
              <a:lnSpc>
                <a:spcPts val="4000"/>
              </a:lnSpc>
              <a:spcBef>
                <a:spcPts val="0"/>
              </a:spcBef>
            </a:pPr>
            <a:r>
              <a:rPr lang="ja-JP" altLang="en-US" sz="4000" dirty="0" smtClean="0">
                <a:solidFill>
                  <a:schemeClr val="tx1"/>
                </a:solidFill>
                <a:latin typeface="HGP創英角ﾎﾟｯﾌﾟ体" pitchFamily="50" charset="-128"/>
                <a:ea typeface="HGP創英角ﾎﾟｯﾌﾟ体" pitchFamily="50" charset="-128"/>
              </a:rPr>
              <a:t>　</a:t>
            </a:r>
            <a:r>
              <a:rPr lang="en-US" altLang="ja-JP" sz="4000" dirty="0" smtClean="0">
                <a:solidFill>
                  <a:schemeClr val="tx1"/>
                </a:solidFill>
                <a:latin typeface="HGP創英角ﾎﾟｯﾌﾟ体" pitchFamily="50" charset="-128"/>
                <a:ea typeface="HGP創英角ﾎﾟｯﾌﾟ体" pitchFamily="50" charset="-128"/>
              </a:rPr>
              <a:t>Co</a:t>
            </a:r>
            <a:r>
              <a:rPr lang="ja-JP" altLang="en-US" dirty="0" smtClean="0">
                <a:solidFill>
                  <a:schemeClr val="tx1"/>
                </a:solidFill>
                <a:latin typeface="HGP創英角ﾎﾟｯﾌﾟ体" pitchFamily="50" charset="-128"/>
                <a:ea typeface="HGP創英角ﾎﾟｯﾌﾟ体" pitchFamily="50" charset="-128"/>
              </a:rPr>
              <a:t>（共に）</a:t>
            </a:r>
            <a:r>
              <a:rPr lang="en-US" altLang="ja-JP" sz="4000" dirty="0" smtClean="0">
                <a:solidFill>
                  <a:schemeClr val="tx1"/>
                </a:solidFill>
                <a:latin typeface="HGP創英角ﾎﾟｯﾌﾟ体" pitchFamily="50" charset="-128"/>
                <a:ea typeface="HGP創英角ﾎﾟｯﾌﾟ体" pitchFamily="50" charset="-128"/>
              </a:rPr>
              <a:t> + labor</a:t>
            </a:r>
            <a:r>
              <a:rPr lang="ja-JP" altLang="en-US" dirty="0" smtClean="0">
                <a:solidFill>
                  <a:schemeClr val="tx1"/>
                </a:solidFill>
                <a:latin typeface="HGP創英角ﾎﾟｯﾌﾟ体" pitchFamily="50" charset="-128"/>
                <a:ea typeface="HGP創英角ﾎﾟｯﾌﾟ体" pitchFamily="50" charset="-128"/>
              </a:rPr>
              <a:t>（働く）</a:t>
            </a:r>
            <a:endParaRPr lang="ja-JP" altLang="en-US" sz="4000" dirty="0">
              <a:solidFill>
                <a:srgbClr val="C00000"/>
              </a:solidFill>
              <a:latin typeface="HGP創英角ﾎﾟｯﾌﾟ体" pitchFamily="50" charset="-128"/>
              <a:ea typeface="HGP創英角ﾎﾟｯﾌﾟ体" pitchFamily="50" charset="-128"/>
            </a:endParaRPr>
          </a:p>
        </p:txBody>
      </p:sp>
      <p:sp>
        <p:nvSpPr>
          <p:cNvPr id="12" name="テキスト ボックス 7"/>
          <p:cNvSpPr txBox="1">
            <a:spLocks noChangeArrowheads="1"/>
          </p:cNvSpPr>
          <p:nvPr/>
        </p:nvSpPr>
        <p:spPr bwMode="auto">
          <a:xfrm>
            <a:off x="899592" y="3359415"/>
            <a:ext cx="8136904" cy="2641749"/>
          </a:xfrm>
          <a:prstGeom prst="rect">
            <a:avLst/>
          </a:prstGeom>
          <a:noFill/>
          <a:ln w="9525">
            <a:noFill/>
            <a:miter lim="800000"/>
            <a:headEnd/>
            <a:tailEnd/>
          </a:ln>
        </p:spPr>
        <p:txBody>
          <a:bodyPr wrap="square">
            <a:spAutoFit/>
          </a:bodyPr>
          <a:lstStyle/>
          <a:p>
            <a:pPr algn="l">
              <a:lnSpc>
                <a:spcPct val="100000"/>
              </a:lnSpc>
              <a:spcBef>
                <a:spcPts val="0"/>
              </a:spcBef>
            </a:pPr>
            <a:r>
              <a:rPr lang="en-US" altLang="ja-JP" sz="4400" u="sng" dirty="0" smtClean="0">
                <a:solidFill>
                  <a:srgbClr val="3333CC"/>
                </a:solidFill>
                <a:latin typeface="HGP創英角ﾎﾟｯﾌﾟ体" pitchFamily="50" charset="-128"/>
                <a:ea typeface="HGP創英角ﾎﾟｯﾌﾟ体" pitchFamily="50" charset="-128"/>
              </a:rPr>
              <a:t>Part</a:t>
            </a:r>
            <a:r>
              <a:rPr lang="en-US" altLang="ja-JP" sz="4400" dirty="0" smtClean="0">
                <a:solidFill>
                  <a:srgbClr val="3333CC"/>
                </a:solidFill>
                <a:latin typeface="HGP創英角ﾎﾟｯﾌﾟ体" pitchFamily="50" charset="-128"/>
                <a:ea typeface="HGP創英角ﾎﾟｯﾌﾟ体" pitchFamily="50" charset="-128"/>
              </a:rPr>
              <a:t>nership</a:t>
            </a:r>
          </a:p>
          <a:p>
            <a:pPr algn="l">
              <a:lnSpc>
                <a:spcPct val="100000"/>
              </a:lnSpc>
              <a:spcBef>
                <a:spcPts val="0"/>
              </a:spcBef>
            </a:pPr>
            <a:r>
              <a:rPr lang="ja-JP" altLang="en-US" sz="2800" dirty="0" smtClean="0">
                <a:solidFill>
                  <a:schemeClr val="tx1"/>
                </a:solidFill>
                <a:latin typeface="HGP創英角ﾎﾟｯﾌﾟ体" pitchFamily="50" charset="-128"/>
                <a:ea typeface="HGP創英角ﾎﾟｯﾌﾟ体" pitchFamily="50" charset="-128"/>
              </a:rPr>
              <a:t>　↑</a:t>
            </a:r>
          </a:p>
          <a:p>
            <a:pPr algn="l">
              <a:lnSpc>
                <a:spcPts val="3400"/>
              </a:lnSpc>
              <a:spcBef>
                <a:spcPts val="0"/>
              </a:spcBef>
            </a:pPr>
            <a:r>
              <a:rPr lang="ja-JP" altLang="en-US" dirty="0" smtClean="0">
                <a:solidFill>
                  <a:schemeClr val="tx1"/>
                </a:solidFill>
                <a:latin typeface="HGP創英角ﾎﾟｯﾌﾟ体" pitchFamily="50" charset="-128"/>
                <a:ea typeface="HGP創英角ﾎﾟｯﾌﾟ体" pitchFamily="50" charset="-128"/>
              </a:rPr>
              <a:t> </a:t>
            </a:r>
            <a:r>
              <a:rPr lang="en-US" altLang="ja-JP" dirty="0" smtClean="0">
                <a:solidFill>
                  <a:schemeClr val="tx1"/>
                </a:solidFill>
                <a:latin typeface="HGP創英角ﾎﾟｯﾌﾟ体" pitchFamily="50" charset="-128"/>
                <a:ea typeface="HGP創英角ﾎﾟｯﾌﾟ体" pitchFamily="50" charset="-128"/>
              </a:rPr>
              <a:t>※</a:t>
            </a:r>
            <a:r>
              <a:rPr lang="ja-JP" altLang="en-US" dirty="0" smtClean="0">
                <a:solidFill>
                  <a:schemeClr val="tx1"/>
                </a:solidFill>
                <a:latin typeface="HGP創英角ﾎﾟｯﾌﾟ体" pitchFamily="50" charset="-128"/>
                <a:ea typeface="HGP創英角ﾎﾟｯﾌﾟ体" pitchFamily="50" charset="-128"/>
              </a:rPr>
              <a:t>それぞれ、</a:t>
            </a:r>
            <a:r>
              <a:rPr lang="ja-JP" altLang="en-US" dirty="0" smtClean="0">
                <a:solidFill>
                  <a:srgbClr val="006600"/>
                </a:solidFill>
                <a:latin typeface="HGP創英角ﾎﾟｯﾌﾟ体" pitchFamily="50" charset="-128"/>
                <a:ea typeface="HGP創英角ﾎﾟｯﾌﾟ体" pitchFamily="50" charset="-128"/>
              </a:rPr>
              <a:t>部分</a:t>
            </a:r>
            <a:r>
              <a:rPr lang="en-US" altLang="ja-JP" dirty="0" smtClean="0">
                <a:solidFill>
                  <a:srgbClr val="006600"/>
                </a:solidFill>
                <a:latin typeface="HGP創英角ﾎﾟｯﾌﾟ体" pitchFamily="50" charset="-128"/>
                <a:ea typeface="HGP創英角ﾎﾟｯﾌﾟ体" pitchFamily="50" charset="-128"/>
              </a:rPr>
              <a:t>part</a:t>
            </a:r>
            <a:r>
              <a:rPr lang="ja-JP" altLang="en-US" dirty="0" smtClean="0">
                <a:solidFill>
                  <a:srgbClr val="006600"/>
                </a:solidFill>
                <a:latin typeface="HGP創英角ﾎﾟｯﾌﾟ体" pitchFamily="50" charset="-128"/>
                <a:ea typeface="HGP創英角ﾎﾟｯﾌﾟ体" pitchFamily="50" charset="-128"/>
              </a:rPr>
              <a:t>だ</a:t>
            </a:r>
            <a:r>
              <a:rPr lang="ja-JP" altLang="en-US" sz="2800" dirty="0" smtClean="0">
                <a:solidFill>
                  <a:schemeClr val="tx1"/>
                </a:solidFill>
                <a:latin typeface="HGP創英角ﾎﾟｯﾌﾟ体" pitchFamily="50" charset="-128"/>
                <a:ea typeface="HGP創英角ﾎﾟｯﾌﾟ体" pitchFamily="50" charset="-128"/>
              </a:rPr>
              <a:t>（自分たちだけでは</a:t>
            </a:r>
            <a:br>
              <a:rPr lang="ja-JP" altLang="en-US" sz="2800" dirty="0" smtClean="0">
                <a:solidFill>
                  <a:schemeClr val="tx1"/>
                </a:solidFill>
                <a:latin typeface="HGP創英角ﾎﾟｯﾌﾟ体" pitchFamily="50" charset="-128"/>
                <a:ea typeface="HGP創英角ﾎﾟｯﾌﾟ体" pitchFamily="50" charset="-128"/>
              </a:rPr>
            </a:br>
            <a:r>
              <a:rPr lang="ja-JP" altLang="en-US" sz="2800" dirty="0" smtClean="0">
                <a:solidFill>
                  <a:schemeClr val="tx1"/>
                </a:solidFill>
                <a:latin typeface="HGP創英角ﾎﾟｯﾌﾟ体" pitchFamily="50" charset="-128"/>
                <a:ea typeface="HGP創英角ﾎﾟｯﾌﾟ体" pitchFamily="50" charset="-128"/>
              </a:rPr>
              <a:t>　　完璧にできるわけではない）</a:t>
            </a:r>
            <a:r>
              <a:rPr lang="ja-JP" altLang="en-US" dirty="0" smtClean="0">
                <a:solidFill>
                  <a:schemeClr val="tx1"/>
                </a:solidFill>
                <a:latin typeface="HGP創英角ﾎﾟｯﾌﾟ体" pitchFamily="50" charset="-128"/>
                <a:ea typeface="HGP創英角ﾎﾟｯﾌﾟ体" pitchFamily="50" charset="-128"/>
              </a:rPr>
              <a:t>という</a:t>
            </a:r>
            <a:r>
              <a:rPr lang="ja-JP" altLang="en-US" dirty="0" smtClean="0">
                <a:latin typeface="HGP創英角ﾎﾟｯﾌﾟ体" pitchFamily="50" charset="-128"/>
                <a:ea typeface="HGP創英角ﾎﾟｯﾌﾟ体" pitchFamily="50" charset="-128"/>
              </a:rPr>
              <a:t>弱みの自覚</a:t>
            </a:r>
          </a:p>
          <a:p>
            <a:pPr algn="l">
              <a:lnSpc>
                <a:spcPct val="100000"/>
              </a:lnSpc>
              <a:spcBef>
                <a:spcPts val="600"/>
              </a:spcBef>
            </a:pPr>
            <a:r>
              <a:rPr lang="ja-JP" altLang="en-US" dirty="0" smtClean="0">
                <a:solidFill>
                  <a:srgbClr val="C00000"/>
                </a:solidFill>
                <a:latin typeface="HGP創英角ﾎﾟｯﾌﾟ体" pitchFamily="50" charset="-128"/>
                <a:ea typeface="HGP創英角ﾎﾟｯﾌﾟ体" pitchFamily="50" charset="-128"/>
              </a:rPr>
              <a:t> ★補い合うことで、より高いレベルを実現する</a:t>
            </a:r>
            <a:endParaRPr lang="ja-JP" altLang="en-US" dirty="0">
              <a:solidFill>
                <a:srgbClr val="C00000"/>
              </a:solidFill>
              <a:latin typeface="HGP創英角ﾎﾟｯﾌﾟ体" pitchFamily="50" charset="-128"/>
              <a:ea typeface="HGP創英角ﾎﾟｯﾌﾟ体" pitchFamily="50" charset="-128"/>
            </a:endParaRPr>
          </a:p>
        </p:txBody>
      </p:sp>
      <p:sp>
        <p:nvSpPr>
          <p:cNvPr id="8" name="スライド番号プレースホルダ 4"/>
          <p:cNvSpPr>
            <a:spLocks noGrp="1"/>
          </p:cNvSpPr>
          <p:nvPr>
            <p:ph type="sldNum" sz="quarter" idx="11"/>
          </p:nvPr>
        </p:nvSpPr>
        <p:spPr>
          <a:xfrm>
            <a:off x="6733961" y="6301565"/>
            <a:ext cx="2133600" cy="457200"/>
          </a:xfrm>
          <a:noFill/>
        </p:spPr>
        <p:txBody>
          <a:bodyPr/>
          <a:lstStyle/>
          <a:p>
            <a:fld id="{66451DCA-90DD-4F98-A0ED-601C036C5498}" type="slidenum">
              <a:rPr lang="en-US" altLang="ja-JP" smtClean="0"/>
              <a:pPr/>
              <a:t>43</a:t>
            </a:fld>
            <a:endParaRPr lang="en-US" altLang="ja-JP" dirty="0" smtClean="0"/>
          </a:p>
        </p:txBody>
      </p:sp>
      <p:pic>
        <p:nvPicPr>
          <p:cNvPr id="11"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13"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9223" name="テキスト ボックス 7"/>
          <p:cNvSpPr txBox="1">
            <a:spLocks noChangeArrowheads="1"/>
          </p:cNvSpPr>
          <p:nvPr/>
        </p:nvSpPr>
        <p:spPr bwMode="auto">
          <a:xfrm>
            <a:off x="964866" y="1906106"/>
            <a:ext cx="7069305" cy="978729"/>
          </a:xfrm>
          <a:prstGeom prst="rect">
            <a:avLst/>
          </a:prstGeom>
          <a:noFill/>
          <a:ln w="9525">
            <a:noFill/>
            <a:miter lim="800000"/>
            <a:headEnd/>
            <a:tailEnd/>
          </a:ln>
        </p:spPr>
        <p:txBody>
          <a:bodyPr wrap="square">
            <a:spAutoFit/>
          </a:bodyPr>
          <a:lstStyle/>
          <a:p>
            <a:pPr algn="l"/>
            <a:r>
              <a:rPr lang="ja-JP" altLang="en-US" sz="3200" dirty="0" smtClean="0">
                <a:solidFill>
                  <a:srgbClr val="C00000"/>
                </a:solidFill>
                <a:latin typeface="HGP創英角ﾎﾟｯﾌﾟ体" pitchFamily="50" charset="-128"/>
                <a:ea typeface="HGP創英角ﾎﾟｯﾌﾟ体" pitchFamily="50" charset="-128"/>
              </a:rPr>
              <a:t>障害者</a:t>
            </a:r>
            <a:r>
              <a:rPr lang="ja-JP" altLang="en-US" sz="3200" dirty="0">
                <a:solidFill>
                  <a:srgbClr val="C00000"/>
                </a:solidFill>
                <a:latin typeface="HGP創英角ﾎﾟｯﾌﾟ体" pitchFamily="50" charset="-128"/>
                <a:ea typeface="HGP創英角ﾎﾟｯﾌﾟ体" pitchFamily="50" charset="-128"/>
              </a:rPr>
              <a:t>の生き方の中で鍛えられてきた</a:t>
            </a:r>
            <a:br>
              <a:rPr lang="ja-JP" altLang="en-US" sz="3200" dirty="0">
                <a:solidFill>
                  <a:srgbClr val="C00000"/>
                </a:solidFill>
                <a:latin typeface="HGP創英角ﾎﾟｯﾌﾟ体" pitchFamily="50" charset="-128"/>
                <a:ea typeface="HGP創英角ﾎﾟｯﾌﾟ体" pitchFamily="50" charset="-128"/>
              </a:rPr>
            </a:br>
            <a:r>
              <a:rPr lang="ja-JP" altLang="en-US" sz="3200" dirty="0" smtClean="0">
                <a:solidFill>
                  <a:srgbClr val="C00000"/>
                </a:solidFill>
                <a:latin typeface="HGP創英角ﾎﾟｯﾌﾟ体" pitchFamily="50" charset="-128"/>
                <a:ea typeface="HGP創英角ﾎﾟｯﾌﾟ体" pitchFamily="50" charset="-128"/>
              </a:rPr>
              <a:t>新しい</a:t>
            </a:r>
            <a:r>
              <a:rPr lang="en-US" altLang="ja-JP" sz="3200" dirty="0">
                <a:solidFill>
                  <a:srgbClr val="C00000"/>
                </a:solidFill>
                <a:latin typeface="HGP創英角ﾎﾟｯﾌﾟ体" pitchFamily="50" charset="-128"/>
                <a:ea typeface="HGP創英角ﾎﾟｯﾌﾟ体" pitchFamily="50" charset="-128"/>
              </a:rPr>
              <a:t>｢</a:t>
            </a:r>
            <a:r>
              <a:rPr lang="ja-JP" altLang="en-US" sz="3200" dirty="0">
                <a:solidFill>
                  <a:srgbClr val="C00000"/>
                </a:solidFill>
                <a:latin typeface="HGP創英角ﾎﾟｯﾌﾟ体" pitchFamily="50" charset="-128"/>
                <a:ea typeface="HGP創英角ﾎﾟｯﾌﾟ体" pitchFamily="50" charset="-128"/>
              </a:rPr>
              <a:t>自立</a:t>
            </a:r>
            <a:r>
              <a:rPr lang="en-US" altLang="ja-JP" sz="3200" dirty="0">
                <a:solidFill>
                  <a:srgbClr val="C00000"/>
                </a:solidFill>
                <a:latin typeface="HGP創英角ﾎﾟｯﾌﾟ体" pitchFamily="50" charset="-128"/>
                <a:ea typeface="HGP創英角ﾎﾟｯﾌﾟ体" pitchFamily="50" charset="-128"/>
              </a:rPr>
              <a:t>｣</a:t>
            </a:r>
            <a:r>
              <a:rPr lang="ja-JP" altLang="en-US" sz="3200" dirty="0">
                <a:solidFill>
                  <a:srgbClr val="C00000"/>
                </a:solidFill>
                <a:latin typeface="HGP創英角ﾎﾟｯﾌﾟ体" pitchFamily="50" charset="-128"/>
                <a:ea typeface="HGP創英角ﾎﾟｯﾌﾟ体" pitchFamily="50" charset="-128"/>
              </a:rPr>
              <a:t>のスタイル</a:t>
            </a:r>
          </a:p>
        </p:txBody>
      </p:sp>
      <p:sp>
        <p:nvSpPr>
          <p:cNvPr id="9224" name="Text Box 6"/>
          <p:cNvSpPr txBox="1">
            <a:spLocks noChangeArrowheads="1"/>
          </p:cNvSpPr>
          <p:nvPr/>
        </p:nvSpPr>
        <p:spPr bwMode="auto">
          <a:xfrm>
            <a:off x="1087438" y="2989166"/>
            <a:ext cx="5572125" cy="535531"/>
          </a:xfrm>
          <a:prstGeom prst="rect">
            <a:avLst/>
          </a:prstGeom>
          <a:noFill/>
          <a:ln w="9525" algn="ctr">
            <a:noFill/>
            <a:miter lim="800000"/>
            <a:headEnd/>
            <a:tailEnd/>
          </a:ln>
        </p:spPr>
        <p:txBody>
          <a:bodyPr>
            <a:spAutoFit/>
          </a:bodyPr>
          <a:lstStyle/>
          <a:p>
            <a:pPr algn="l"/>
            <a:r>
              <a:rPr lang="ja-JP" altLang="en-US" sz="3200" b="1" dirty="0">
                <a:solidFill>
                  <a:schemeClr val="tx1"/>
                </a:solidFill>
                <a:latin typeface="HGP創英角ｺﾞｼｯｸUB" pitchFamily="50" charset="-128"/>
                <a:ea typeface="HGP創英角ｺﾞｼｯｸUB" pitchFamily="50" charset="-128"/>
              </a:rPr>
              <a:t>・</a:t>
            </a:r>
            <a:r>
              <a:rPr lang="ja-JP" altLang="ja-JP" sz="3200" dirty="0" smtClean="0">
                <a:solidFill>
                  <a:schemeClr val="tx1"/>
                </a:solidFill>
                <a:latin typeface="HGP創英角ｺﾞｼｯｸUB" pitchFamily="50" charset="-128"/>
                <a:ea typeface="HGP創英角ｺﾞｼｯｸUB" pitchFamily="50" charset="-128"/>
              </a:rPr>
              <a:t>他</a:t>
            </a:r>
            <a:r>
              <a:rPr lang="ja-JP" altLang="en-US" dirty="0" smtClean="0">
                <a:solidFill>
                  <a:schemeClr val="tx1"/>
                </a:solidFill>
                <a:latin typeface="HGP創英角ｺﾞｼｯｸUB" pitchFamily="50" charset="-128"/>
                <a:ea typeface="HGP創英角ｺﾞｼｯｸUB" pitchFamily="50" charset="-128"/>
              </a:rPr>
              <a:t>者</a:t>
            </a:r>
            <a:r>
              <a:rPr lang="ja-JP" altLang="ja-JP" sz="3200" dirty="0" smtClean="0">
                <a:solidFill>
                  <a:schemeClr val="tx1"/>
                </a:solidFill>
                <a:latin typeface="HGP創英角ｺﾞｼｯｸUB" pitchFamily="50" charset="-128"/>
                <a:ea typeface="HGP創英角ｺﾞｼｯｸUB" pitchFamily="50" charset="-128"/>
              </a:rPr>
              <a:t>の</a:t>
            </a:r>
            <a:r>
              <a:rPr lang="ja-JP" altLang="ja-JP" sz="3200" dirty="0">
                <a:solidFill>
                  <a:schemeClr val="tx1"/>
                </a:solidFill>
                <a:latin typeface="HGP創英角ｺﾞｼｯｸUB" pitchFamily="50" charset="-128"/>
                <a:ea typeface="HGP創英角ｺﾞｼｯｸUB" pitchFamily="50" charset="-128"/>
              </a:rPr>
              <a:t>“世話”にならないこと</a:t>
            </a:r>
          </a:p>
        </p:txBody>
      </p:sp>
      <p:sp>
        <p:nvSpPr>
          <p:cNvPr id="9225" name="Text Box 6"/>
          <p:cNvSpPr txBox="1">
            <a:spLocks noChangeArrowheads="1"/>
          </p:cNvSpPr>
          <p:nvPr/>
        </p:nvSpPr>
        <p:spPr bwMode="auto">
          <a:xfrm>
            <a:off x="1087313" y="3496490"/>
            <a:ext cx="7877175" cy="1506053"/>
          </a:xfrm>
          <a:prstGeom prst="rect">
            <a:avLst/>
          </a:prstGeom>
          <a:noFill/>
          <a:ln w="9525" algn="ctr">
            <a:noFill/>
            <a:miter lim="800000"/>
            <a:headEnd/>
            <a:tailEnd/>
          </a:ln>
        </p:spPr>
        <p:txBody>
          <a:bodyPr>
            <a:spAutoFit/>
          </a:bodyPr>
          <a:lstStyle/>
          <a:p>
            <a:pPr algn="l"/>
            <a:r>
              <a:rPr lang="ja-JP" altLang="en-US" sz="3200" b="1" dirty="0">
                <a:solidFill>
                  <a:schemeClr val="tx1"/>
                </a:solidFill>
                <a:latin typeface="HGP創英角ｺﾞｼｯｸUB" pitchFamily="50" charset="-128"/>
                <a:ea typeface="HGP創英角ｺﾞｼｯｸUB" pitchFamily="50" charset="-128"/>
              </a:rPr>
              <a:t>↓</a:t>
            </a:r>
          </a:p>
          <a:p>
            <a:pPr algn="l">
              <a:lnSpc>
                <a:spcPts val="3400"/>
              </a:lnSpc>
            </a:pPr>
            <a:r>
              <a:rPr lang="ja-JP" altLang="en-US" sz="3200" b="1" dirty="0">
                <a:solidFill>
                  <a:schemeClr val="tx1"/>
                </a:solidFill>
                <a:latin typeface="HGP創英角ｺﾞｼｯｸUB" pitchFamily="50" charset="-128"/>
                <a:ea typeface="HGP創英角ｺﾞｼｯｸUB" pitchFamily="50" charset="-128"/>
              </a:rPr>
              <a:t>・</a:t>
            </a:r>
            <a:r>
              <a:rPr lang="ja-JP" altLang="ja-JP" sz="3200" dirty="0">
                <a:solidFill>
                  <a:schemeClr val="tx1"/>
                </a:solidFill>
                <a:latin typeface="HGP創英角ｺﾞｼｯｸUB" pitchFamily="50" charset="-128"/>
                <a:ea typeface="HGP創英角ｺﾞｼｯｸUB" pitchFamily="50" charset="-128"/>
              </a:rPr>
              <a:t>精神的な自立の保持</a:t>
            </a:r>
            <a:r>
              <a:rPr lang="ja-JP" altLang="en-US" sz="3200" dirty="0">
                <a:solidFill>
                  <a:schemeClr val="tx1"/>
                </a:solidFill>
                <a:latin typeface="HGP創英角ｺﾞｼｯｸUB" pitchFamily="50" charset="-128"/>
                <a:ea typeface="HGP創英角ｺﾞｼｯｸUB" pitchFamily="50" charset="-128"/>
              </a:rPr>
              <a:t/>
            </a:r>
            <a:br>
              <a:rPr lang="ja-JP" altLang="en-US" sz="3200" dirty="0">
                <a:solidFill>
                  <a:schemeClr val="tx1"/>
                </a:solidFill>
                <a:latin typeface="HGP創英角ｺﾞｼｯｸUB" pitchFamily="50" charset="-128"/>
                <a:ea typeface="HGP創英角ｺﾞｼｯｸUB" pitchFamily="50" charset="-128"/>
              </a:rPr>
            </a:br>
            <a:r>
              <a:rPr lang="ja-JP" altLang="ja-JP" sz="3200" dirty="0">
                <a:solidFill>
                  <a:schemeClr val="tx1"/>
                </a:solidFill>
                <a:latin typeface="HGP創英角ｺﾞｼｯｸUB" pitchFamily="50" charset="-128"/>
                <a:ea typeface="HGP創英角ｺﾞｼｯｸUB" pitchFamily="50" charset="-128"/>
              </a:rPr>
              <a:t> </a:t>
            </a:r>
            <a:r>
              <a:rPr lang="ja-JP" altLang="en-US" sz="3200" dirty="0">
                <a:solidFill>
                  <a:schemeClr val="tx1"/>
                </a:solidFill>
                <a:latin typeface="HGP創英角ｺﾞｼｯｸUB" pitchFamily="50" charset="-128"/>
                <a:ea typeface="HGP創英角ｺﾞｼｯｸUB" pitchFamily="50" charset="-128"/>
              </a:rPr>
              <a:t>　　</a:t>
            </a:r>
            <a:r>
              <a:rPr lang="ja-JP" altLang="ja-JP" sz="3200" dirty="0">
                <a:solidFill>
                  <a:schemeClr val="tx1"/>
                </a:solidFill>
                <a:latin typeface="HGP創英角ｺﾞｼｯｸUB" pitchFamily="50" charset="-128"/>
                <a:ea typeface="HGP創英角ｺﾞｼｯｸUB" pitchFamily="50" charset="-128"/>
              </a:rPr>
              <a:t>－ 自己決定権</a:t>
            </a:r>
            <a:r>
              <a:rPr lang="ja-JP" altLang="ja-JP" sz="2800" dirty="0">
                <a:solidFill>
                  <a:schemeClr val="tx1"/>
                </a:solidFill>
                <a:latin typeface="HGP創英角ｺﾞｼｯｸUB" pitchFamily="50" charset="-128"/>
                <a:ea typeface="HGP創英角ｺﾞｼｯｸUB" pitchFamily="50" charset="-128"/>
              </a:rPr>
              <a:t>：自分らしさをもって生きること</a:t>
            </a:r>
          </a:p>
        </p:txBody>
      </p:sp>
      <p:sp>
        <p:nvSpPr>
          <p:cNvPr id="9226" name="Text Box 6"/>
          <p:cNvSpPr txBox="1">
            <a:spLocks noChangeArrowheads="1"/>
          </p:cNvSpPr>
          <p:nvPr/>
        </p:nvSpPr>
        <p:spPr bwMode="auto">
          <a:xfrm>
            <a:off x="1093788" y="4581525"/>
            <a:ext cx="8050212" cy="1506053"/>
          </a:xfrm>
          <a:prstGeom prst="rect">
            <a:avLst/>
          </a:prstGeom>
          <a:noFill/>
          <a:ln w="9525" algn="ctr">
            <a:noFill/>
            <a:miter lim="800000"/>
            <a:headEnd/>
            <a:tailEnd/>
          </a:ln>
        </p:spPr>
        <p:txBody>
          <a:bodyPr>
            <a:spAutoFit/>
          </a:bodyPr>
          <a:lstStyle/>
          <a:p>
            <a:pPr algn="l"/>
            <a:r>
              <a:rPr lang="ja-JP" altLang="en-US" sz="3200" b="1" dirty="0">
                <a:solidFill>
                  <a:schemeClr val="tx1"/>
                </a:solidFill>
                <a:latin typeface="HGP創英角ｺﾞｼｯｸUB" pitchFamily="50" charset="-128"/>
                <a:ea typeface="HGP創英角ｺﾞｼｯｸUB" pitchFamily="50" charset="-128"/>
              </a:rPr>
              <a:t>↓</a:t>
            </a:r>
          </a:p>
          <a:p>
            <a:pPr algn="l">
              <a:lnSpc>
                <a:spcPts val="3400"/>
              </a:lnSpc>
            </a:pPr>
            <a:r>
              <a:rPr lang="ja-JP" altLang="en-US" sz="3200" b="1" dirty="0" smtClean="0">
                <a:solidFill>
                  <a:schemeClr val="tx1"/>
                </a:solidFill>
                <a:latin typeface="HGP創英角ｺﾞｼｯｸUB" pitchFamily="50" charset="-128"/>
                <a:ea typeface="HGP創英角ｺﾞｼｯｸUB" pitchFamily="50" charset="-128"/>
              </a:rPr>
              <a:t>・</a:t>
            </a:r>
            <a:r>
              <a:rPr lang="en-US" altLang="ja-JP" sz="3200" dirty="0" smtClean="0">
                <a:solidFill>
                  <a:schemeClr val="tx1"/>
                </a:solidFill>
                <a:latin typeface="HGP創英角ｺﾞｼｯｸUB" pitchFamily="50" charset="-128"/>
                <a:ea typeface="HGP創英角ｺﾞｼｯｸUB" pitchFamily="50" charset="-128"/>
              </a:rPr>
              <a:t>Independence by Dependence</a:t>
            </a:r>
            <a:br>
              <a:rPr lang="en-US" altLang="ja-JP" sz="3200" dirty="0" smtClean="0">
                <a:solidFill>
                  <a:schemeClr val="tx1"/>
                </a:solidFill>
                <a:latin typeface="HGP創英角ｺﾞｼｯｸUB" pitchFamily="50" charset="-128"/>
                <a:ea typeface="HGP創英角ｺﾞｼｯｸUB" pitchFamily="50" charset="-128"/>
              </a:rPr>
            </a:br>
            <a:r>
              <a:rPr lang="en-US" altLang="ja-JP" sz="3200" dirty="0" smtClean="0">
                <a:solidFill>
                  <a:schemeClr val="tx1"/>
                </a:solidFill>
                <a:latin typeface="HGP創英角ｺﾞｼｯｸUB" pitchFamily="50" charset="-128"/>
                <a:ea typeface="HGP創英角ｺﾞｼｯｸUB" pitchFamily="50" charset="-128"/>
              </a:rPr>
              <a:t>  </a:t>
            </a:r>
            <a:r>
              <a:rPr lang="ja-JP" altLang="en-US" sz="3200" dirty="0" smtClean="0">
                <a:solidFill>
                  <a:schemeClr val="tx1"/>
                </a:solidFill>
                <a:latin typeface="HGP創英角ｺﾞｼｯｸUB" pitchFamily="50" charset="-128"/>
                <a:ea typeface="HGP創英角ｺﾞｼｯｸUB" pitchFamily="50" charset="-128"/>
              </a:rPr>
              <a:t>あるいは</a:t>
            </a:r>
            <a:r>
              <a:rPr lang="en-US" altLang="ja-JP" sz="3200" dirty="0" smtClean="0">
                <a:solidFill>
                  <a:schemeClr val="tx1"/>
                </a:solidFill>
                <a:latin typeface="HGP創英角ｺﾞｼｯｸUB" pitchFamily="50" charset="-128"/>
                <a:ea typeface="HGP創英角ｺﾞｼｯｸUB" pitchFamily="50" charset="-128"/>
              </a:rPr>
              <a:t>｢</a:t>
            </a:r>
            <a:r>
              <a:rPr lang="ja-JP" altLang="en-US" sz="3200" dirty="0" smtClean="0">
                <a:solidFill>
                  <a:schemeClr val="tx1"/>
                </a:solidFill>
                <a:latin typeface="HGP創英角ｺﾞｼｯｸUB" pitchFamily="50" charset="-128"/>
                <a:ea typeface="HGP創英角ｺﾞｼｯｸUB" pitchFamily="50" charset="-128"/>
              </a:rPr>
              <a:t>障害者自立運動の“参加”」</a:t>
            </a:r>
            <a:endParaRPr lang="ja-JP" altLang="ja-JP" sz="2800" dirty="0">
              <a:solidFill>
                <a:schemeClr val="tx1"/>
              </a:solidFill>
              <a:latin typeface="HGP創英角ｺﾞｼｯｸUB" pitchFamily="50" charset="-128"/>
              <a:ea typeface="HGP創英角ｺﾞｼｯｸUB" pitchFamily="50" charset="-128"/>
            </a:endParaRPr>
          </a:p>
        </p:txBody>
      </p:sp>
      <p:sp>
        <p:nvSpPr>
          <p:cNvPr id="11" name="スライド番号プレースホルダ 5"/>
          <p:cNvSpPr>
            <a:spLocks noGrp="1"/>
          </p:cNvSpPr>
          <p:nvPr>
            <p:ph type="sldNum" sz="quarter" idx="11"/>
          </p:nvPr>
        </p:nvSpPr>
        <p:spPr>
          <a:xfrm>
            <a:off x="6745836" y="6301565"/>
            <a:ext cx="2133600" cy="457200"/>
          </a:xfrm>
          <a:noFill/>
        </p:spPr>
        <p:txBody>
          <a:bodyPr/>
          <a:lstStyle/>
          <a:p>
            <a:fld id="{6EB6A6F5-7E53-49A1-938E-AB2DCE7D7342}" type="slidenum">
              <a:rPr lang="en-US" altLang="ja-JP" smtClean="0"/>
              <a:pPr/>
              <a:t>44</a:t>
            </a:fld>
            <a:endParaRPr lang="en-US" altLang="ja-JP" dirty="0" smtClean="0"/>
          </a:p>
        </p:txBody>
      </p:sp>
      <p:sp>
        <p:nvSpPr>
          <p:cNvPr id="12" name="Rectangle 2"/>
          <p:cNvSpPr txBox="1">
            <a:spLocks noChangeArrowheads="1"/>
          </p:cNvSpPr>
          <p:nvPr/>
        </p:nvSpPr>
        <p:spPr bwMode="auto">
          <a:xfrm>
            <a:off x="390525" y="683915"/>
            <a:ext cx="82296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t>（４）人々の「参加」を進めるために</a:t>
            </a:r>
            <a:b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br>
            <a:r>
              <a:rPr kumimoji="1" lang="ja-JP" altLang="en-US" b="1"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　　　　　</a:t>
            </a:r>
            <a:r>
              <a:rPr kumimoji="1" lang="ja-JP" altLang="en-US"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－市民活動の</a:t>
            </a:r>
            <a:r>
              <a:rPr kumimoji="1" lang="en-US" altLang="ja-JP"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a:t>
            </a:r>
            <a:r>
              <a:rPr kumimoji="1" lang="ja-JP" altLang="en-US"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自立</a:t>
            </a:r>
            <a:r>
              <a:rPr kumimoji="1" lang="en-US" altLang="ja-JP"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a:t>
            </a:r>
            <a:r>
              <a:rPr kumimoji="1" lang="ja-JP" altLang="en-US"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は“</a:t>
            </a:r>
            <a:r>
              <a:rPr kumimoji="1" lang="en-US" altLang="ja-JP"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In-dependence</a:t>
            </a:r>
            <a:r>
              <a:rPr kumimoji="1" lang="ja-JP" altLang="en-US"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a:t>
            </a:r>
            <a:endParaRPr kumimoji="1" lang="ja-JP" altLang="en-US" sz="28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cs typeface="+mj-cs"/>
            </a:endParaRPr>
          </a:p>
        </p:txBody>
      </p:sp>
      <p:pic>
        <p:nvPicPr>
          <p:cNvPr id="10"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14"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checkerboard(across)">
                                      <p:cBhvr>
                                        <p:cTn id="7" dur="500"/>
                                        <p:tgtEl>
                                          <p:spTgt spid="92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6"/>
                                        </p:tgtEl>
                                        <p:attrNameLst>
                                          <p:attrName>style.visibility</p:attrName>
                                        </p:attrNameLst>
                                      </p:cBhvr>
                                      <p:to>
                                        <p:strVal val="visible"/>
                                      </p:to>
                                    </p:set>
                                    <p:animEffect transition="in" filter="checkerboard(across)">
                                      <p:cBhvr>
                                        <p:cTn id="12"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230967" y="1714143"/>
            <a:ext cx="8870950" cy="4070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Tx/>
              <a:buNone/>
              <a:tabLst/>
              <a:defRPr/>
            </a:pPr>
            <a:r>
              <a:rPr kumimoji="1" lang="ja-JP" altLang="en-US" sz="1800" b="1" i="0" u="none" strike="noStrike" kern="0" cap="none" spc="0" normalizeH="0" baseline="0" noProof="0" dirty="0" smtClean="0">
                <a:ln>
                  <a:noFill/>
                </a:ln>
                <a:solidFill>
                  <a:schemeClr val="tx1"/>
                </a:solidFill>
                <a:effectLst/>
                <a:uLnTx/>
                <a:uFillTx/>
                <a:latin typeface="+mn-lt"/>
                <a:ea typeface="+mn-ea"/>
                <a:cs typeface="+mn-cs"/>
              </a:rPr>
              <a:t>　</a:t>
            </a:r>
            <a:endParaRPr kumimoji="1" lang="ja-JP" alt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ts val="1200"/>
              </a:spcAft>
              <a:buClr>
                <a:schemeClr val="bg2"/>
              </a:buClr>
              <a:buSzPct val="75000"/>
              <a:buFontTx/>
              <a:buNone/>
              <a:tabLst/>
              <a:defRPr/>
            </a:pPr>
            <a:r>
              <a:rPr kumimoji="1" lang="ja-JP" altLang="en-US" sz="1800" b="1" i="0" u="none" strike="noStrike" kern="0" cap="none" spc="0" normalizeH="0" baseline="0" noProof="0" dirty="0" smtClean="0">
                <a:ln>
                  <a:noFill/>
                </a:ln>
                <a:solidFill>
                  <a:schemeClr val="tx1"/>
                </a:solidFill>
                <a:effectLst/>
                <a:uLnTx/>
                <a:uFillTx/>
                <a:latin typeface="+mn-lt"/>
                <a:ea typeface="+mn-ea"/>
                <a:cs typeface="+mn-cs"/>
              </a:rPr>
              <a:t>　　　　　　　　　　　　　　</a:t>
            </a:r>
            <a:r>
              <a:rPr kumimoji="1" lang="ja-JP" altLang="en-US" sz="2000" b="1" i="0" u="none" strike="noStrike" kern="0" cap="none" spc="0" normalizeH="0" baseline="0" noProof="0" dirty="0" smtClean="0">
                <a:ln>
                  <a:noFill/>
                </a:ln>
                <a:solidFill>
                  <a:schemeClr val="tx1"/>
                </a:solidFill>
                <a:effectLst/>
                <a:uLnTx/>
                <a:uFillTx/>
                <a:latin typeface="+mn-lt"/>
                <a:ea typeface="+mn-ea"/>
                <a:cs typeface="+mn-cs"/>
              </a:rPr>
              <a:t>　</a:t>
            </a:r>
            <a:endParaRPr kumimoji="1" lang="ja-JP" altLang="en-US" sz="200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endParaRPr>
          </a:p>
          <a:p>
            <a:pPr marL="342900" marR="0" lvl="0" indent="-342900" algn="l" defTabSz="914400" rtl="0" eaLnBrk="0" fontAlgn="base" latinLnBrk="0" hangingPunct="0">
              <a:lnSpc>
                <a:spcPct val="100000"/>
              </a:lnSpc>
              <a:spcBef>
                <a:spcPct val="20000"/>
              </a:spcBef>
              <a:spcAft>
                <a:spcPct val="20000"/>
              </a:spcAft>
              <a:buClr>
                <a:schemeClr val="bg2"/>
              </a:buClr>
              <a:buSzPct val="75000"/>
              <a:buFontTx/>
              <a:buNone/>
              <a:tabLst/>
              <a:defRPr/>
            </a:pPr>
            <a:r>
              <a:rPr kumimoji="1" lang="ja-JP" altLang="en-US" sz="2000" b="1"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Tx/>
              <a:buNone/>
              <a:tabLst/>
              <a:defRPr/>
            </a:pPr>
            <a:r>
              <a:rPr kumimoji="1" lang="ja-JP" altLang="en-US" sz="1800" b="1" i="0" u="none" strike="noStrike" kern="0" cap="none" spc="0" normalizeH="0" baseline="0" noProof="0" dirty="0" smtClean="0">
                <a:ln>
                  <a:noFill/>
                </a:ln>
                <a:solidFill>
                  <a:schemeClr val="tx1"/>
                </a:solidFill>
                <a:effectLst/>
                <a:uLnTx/>
                <a:uFillTx/>
                <a:latin typeface="+mn-lt"/>
                <a:ea typeface="+mn-ea"/>
                <a:cs typeface="+mn-cs"/>
              </a:rPr>
              <a:t>　</a:t>
            </a:r>
            <a:r>
              <a:rPr kumimoji="1" lang="ja-JP" altLang="en-US" sz="2000" b="1" i="0" u="none" strike="noStrike" kern="0" cap="none" spc="0" normalizeH="0" baseline="0" noProof="0" dirty="0" smtClean="0">
                <a:ln>
                  <a:noFill/>
                </a:ln>
                <a:solidFill>
                  <a:schemeClr val="tx1"/>
                </a:solidFill>
                <a:effectLst/>
                <a:uLnTx/>
                <a:uFillTx/>
                <a:latin typeface="+mn-lt"/>
                <a:ea typeface="+mn-ea"/>
                <a:cs typeface="+mn-cs"/>
              </a:rPr>
              <a:t> </a:t>
            </a:r>
            <a:r>
              <a:rPr kumimoji="1" lang="ja-JP" altLang="en-US" sz="200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rPr>
              <a:t>　　　 　　　　　　　　　　　　　　　　　　　　　　　　　　　　</a:t>
            </a:r>
            <a:r>
              <a:rPr kumimoji="1" lang="ja-JP" altLang="en-US" sz="2400" b="1" i="0" u="none" strike="noStrike" kern="0" cap="none" spc="0" normalizeH="0" baseline="0" noProof="0" dirty="0" smtClean="0">
                <a:ln>
                  <a:noFill/>
                </a:ln>
                <a:solidFill>
                  <a:schemeClr val="tx1"/>
                </a:solidFill>
                <a:effectLst/>
                <a:uLnTx/>
                <a:uFillTx/>
                <a:latin typeface="+mn-lt"/>
                <a:ea typeface="+mn-ea"/>
                <a:cs typeface="+mn-cs"/>
              </a:rPr>
              <a:t> </a:t>
            </a:r>
            <a:r>
              <a:rPr kumimoji="1" lang="ja-JP" altLang="en-US" sz="2000" b="1" i="0" u="none" strike="noStrike" kern="0" cap="none" spc="0" normalizeH="0" baseline="0" noProof="0" dirty="0" smtClean="0">
                <a:ln>
                  <a:noFill/>
                </a:ln>
                <a:solidFill>
                  <a:schemeClr val="tx1"/>
                </a:solidFill>
                <a:effectLst/>
                <a:uLnTx/>
                <a:uFillTx/>
                <a:latin typeface="+mn-lt"/>
                <a:ea typeface="+mn-ea"/>
                <a:cs typeface="+mn-cs"/>
              </a:rPr>
              <a:t>　</a:t>
            </a:r>
            <a:r>
              <a:rPr kumimoji="1" lang="ja-JP" altLang="en-US" sz="180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rPr>
              <a:t>　</a:t>
            </a:r>
            <a:endParaRPr kumimoji="1" lang="ja-JP" altLang="en-US" sz="200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Tx/>
              <a:buNone/>
              <a:tabLst/>
              <a:defRPr/>
            </a:pPr>
            <a:r>
              <a:rPr kumimoji="1" lang="ja-JP" altLang="en-US" sz="2400" i="0" u="none" strike="noStrike" kern="0" cap="none" spc="0" normalizeH="0" baseline="0" noProof="0" dirty="0" smtClean="0">
                <a:ln>
                  <a:noFill/>
                </a:ln>
                <a:solidFill>
                  <a:srgbClr val="3333CC"/>
                </a:solidFill>
                <a:effectLst/>
                <a:uLnTx/>
                <a:uFillTx/>
                <a:latin typeface="HGP創英角ﾎﾟｯﾌﾟ体" pitchFamily="50" charset="-128"/>
                <a:ea typeface="HGP創英角ﾎﾟｯﾌﾟ体" pitchFamily="50" charset="-128"/>
              </a:rPr>
              <a:t> 支援性財源 </a:t>
            </a:r>
            <a:r>
              <a:rPr kumimoji="1" lang="ja-JP" altLang="en-US" sz="2000" i="0" u="none" strike="noStrike" kern="0" cap="none" spc="0" normalizeH="0" baseline="0" noProof="0" dirty="0" smtClean="0">
                <a:ln>
                  <a:noFill/>
                </a:ln>
                <a:solidFill>
                  <a:schemeClr val="tx1"/>
                </a:solidFill>
                <a:effectLst/>
                <a:uLnTx/>
                <a:uFillTx/>
                <a:latin typeface="HGP創英角ﾎﾟｯﾌﾟ体" pitchFamily="50" charset="-128"/>
                <a:ea typeface="HGP創英角ﾎﾟｯﾌﾟ体" pitchFamily="50" charset="-128"/>
              </a:rPr>
              <a:t>　　　　　　　　　　　　　　　　　　　　　　　　　　　　　　 　</a:t>
            </a:r>
            <a:r>
              <a:rPr kumimoji="1" lang="ja-JP" altLang="en-US" sz="2400" i="0" u="none" strike="noStrike" kern="0" cap="none" spc="0" normalizeH="0" baseline="0" noProof="0" dirty="0" smtClean="0">
                <a:ln>
                  <a:noFill/>
                </a:ln>
                <a:solidFill>
                  <a:srgbClr val="3333CC"/>
                </a:solidFill>
                <a:effectLst/>
                <a:uLnTx/>
                <a:uFillTx/>
                <a:latin typeface="HGP創英角ﾎﾟｯﾌﾟ体" pitchFamily="50" charset="-128"/>
                <a:ea typeface="HGP創英角ﾎﾟｯﾌﾟ体" pitchFamily="50" charset="-128"/>
              </a:rPr>
              <a:t>対価性財源</a:t>
            </a:r>
          </a:p>
          <a:p>
            <a:pPr marL="342900" marR="0" lvl="0" indent="-342900" algn="l" defTabSz="914400" rtl="0" eaLnBrk="0" fontAlgn="base" latinLnBrk="0" hangingPunct="0">
              <a:lnSpc>
                <a:spcPct val="100000"/>
              </a:lnSpc>
              <a:spcBef>
                <a:spcPct val="20000"/>
              </a:spcBef>
              <a:spcAft>
                <a:spcPct val="0"/>
              </a:spcAft>
              <a:buClr>
                <a:schemeClr val="bg2"/>
              </a:buClr>
              <a:buSzPct val="75000"/>
              <a:buFontTx/>
              <a:buNone/>
              <a:tabLst/>
              <a:defRPr/>
            </a:pPr>
            <a:r>
              <a:rPr kumimoji="1" lang="ja-JP" altLang="en-US" sz="200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rPr>
              <a:t>＜非課税収入＞  　　　　　　　　　　　　　　　　　　　　　　　　　　　　 </a:t>
            </a:r>
            <a:r>
              <a:rPr kumimoji="1" lang="ja-JP" altLang="en-US" sz="180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rPr>
              <a:t>　　</a:t>
            </a:r>
            <a:r>
              <a:rPr kumimoji="1" lang="ja-JP" altLang="en-US" sz="200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rPr>
              <a:t>＜課税収入＞</a:t>
            </a:r>
          </a:p>
          <a:p>
            <a:pPr marL="342900" marR="0" lvl="0" indent="-342900" algn="l" defTabSz="914400" rtl="0" eaLnBrk="0" fontAlgn="base" latinLnBrk="0" hangingPunct="0">
              <a:lnSpc>
                <a:spcPct val="100000"/>
              </a:lnSpc>
              <a:spcBef>
                <a:spcPct val="20000"/>
              </a:spcBef>
              <a:spcAft>
                <a:spcPct val="0"/>
              </a:spcAft>
              <a:buClr>
                <a:schemeClr val="bg2"/>
              </a:buClr>
              <a:buSzPct val="75000"/>
              <a:buFontTx/>
              <a:buNone/>
              <a:tabLst/>
              <a:defRPr/>
            </a:pPr>
            <a:r>
              <a:rPr kumimoji="1" lang="ja-JP" altLang="en-US" sz="2000" b="1" i="0" u="none" strike="noStrike" kern="0" cap="none" spc="0" normalizeH="0" baseline="0" noProof="0" dirty="0" smtClean="0">
                <a:ln>
                  <a:noFill/>
                </a:ln>
                <a:solidFill>
                  <a:schemeClr val="tx1"/>
                </a:solidFill>
                <a:effectLst/>
                <a:uLnTx/>
                <a:uFillTx/>
                <a:latin typeface="+mn-lt"/>
                <a:ea typeface="+mn-ea"/>
                <a:cs typeface="+mn-cs"/>
              </a:rPr>
              <a:t>　　　　　　　　　　　　　</a:t>
            </a:r>
            <a:endParaRPr kumimoji="1" lang="ja-JP" altLang="en-US" sz="2000" i="0" u="none" strike="noStrike" kern="0" cap="none" spc="0" normalizeH="0" baseline="0" noProof="0" dirty="0" smtClean="0">
              <a:ln>
                <a:noFill/>
              </a:ln>
              <a:effectLst/>
              <a:uLnTx/>
              <a:uFillTx/>
              <a:latin typeface="HGP創英角ﾎﾟｯﾌﾟ体" pitchFamily="50" charset="-128"/>
              <a:ea typeface="HGP創英角ﾎﾟｯﾌﾟ体" pitchFamily="50" charset="-128"/>
            </a:endParaRPr>
          </a:p>
          <a:p>
            <a:pPr marL="342900" marR="0" lvl="0" indent="-342900" algn="l" defTabSz="914400" rtl="0" eaLnBrk="0" fontAlgn="base" latinLnBrk="0" hangingPunct="0">
              <a:lnSpc>
                <a:spcPct val="100000"/>
              </a:lnSpc>
              <a:spcBef>
                <a:spcPct val="0"/>
              </a:spcBef>
              <a:spcAft>
                <a:spcPct val="0"/>
              </a:spcAft>
              <a:buClr>
                <a:schemeClr val="bg2"/>
              </a:buClr>
              <a:buSzPct val="75000"/>
              <a:buFontTx/>
              <a:buNone/>
              <a:tabLst/>
              <a:defRPr/>
            </a:pPr>
            <a:r>
              <a:rPr kumimoji="1" lang="ja-JP" altLang="en-US" sz="2000" b="1"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Tx/>
              <a:buNone/>
              <a:tabLst/>
              <a:defRPr/>
            </a:pPr>
            <a:r>
              <a:rPr kumimoji="1" lang="ja-JP" altLang="en-US" sz="2000" b="1" i="0" u="none" strike="noStrike" kern="0" cap="none" spc="0" normalizeH="0" baseline="0" noProof="0" dirty="0" smtClean="0">
                <a:ln>
                  <a:noFill/>
                </a:ln>
                <a:solidFill>
                  <a:schemeClr val="tx1"/>
                </a:solidFill>
                <a:effectLst/>
                <a:uLnTx/>
                <a:uFillTx/>
                <a:latin typeface="+mn-lt"/>
                <a:ea typeface="+mn-ea"/>
                <a:cs typeface="+mn-cs"/>
              </a:rPr>
              <a:t>　　　　　　　　　　　　　　</a:t>
            </a:r>
            <a:endParaRPr kumimoji="1" lang="ja-JP" altLang="en-US" sz="200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endParaRPr>
          </a:p>
        </p:txBody>
      </p:sp>
      <p:sp>
        <p:nvSpPr>
          <p:cNvPr id="12293" name="Line 4"/>
          <p:cNvSpPr>
            <a:spLocks noChangeShapeType="1"/>
          </p:cNvSpPr>
          <p:nvPr/>
        </p:nvSpPr>
        <p:spPr bwMode="auto">
          <a:xfrm>
            <a:off x="0" y="6078945"/>
            <a:ext cx="9144000" cy="0"/>
          </a:xfrm>
          <a:prstGeom prst="line">
            <a:avLst/>
          </a:prstGeom>
          <a:noFill/>
          <a:ln w="53975">
            <a:solidFill>
              <a:srgbClr val="0000FF"/>
            </a:solidFill>
            <a:round/>
            <a:headEnd/>
            <a:tailEnd/>
          </a:ln>
        </p:spPr>
        <p:txBody>
          <a:bodyPr/>
          <a:lstStyle/>
          <a:p>
            <a:endParaRPr lang="ja-JP" altLang="en-US"/>
          </a:p>
        </p:txBody>
      </p:sp>
      <p:sp>
        <p:nvSpPr>
          <p:cNvPr id="19" name="スライド番号プレースホルダ 4"/>
          <p:cNvSpPr>
            <a:spLocks noGrp="1"/>
          </p:cNvSpPr>
          <p:nvPr>
            <p:ph type="sldNum" sz="quarter" idx="11"/>
          </p:nvPr>
        </p:nvSpPr>
        <p:spPr>
          <a:xfrm>
            <a:off x="6733961" y="6312451"/>
            <a:ext cx="2133600" cy="457200"/>
          </a:xfrm>
          <a:noFill/>
        </p:spPr>
        <p:txBody>
          <a:bodyPr/>
          <a:lstStyle/>
          <a:p>
            <a:fld id="{66451DCA-90DD-4F98-A0ED-601C036C5498}" type="slidenum">
              <a:rPr lang="en-US" altLang="ja-JP" smtClean="0"/>
              <a:pPr/>
              <a:t>45</a:t>
            </a:fld>
            <a:endParaRPr lang="en-US" altLang="ja-JP" dirty="0" smtClean="0"/>
          </a:p>
        </p:txBody>
      </p:sp>
      <p:sp>
        <p:nvSpPr>
          <p:cNvPr id="35" name="台形 34"/>
          <p:cNvSpPr/>
          <p:nvPr/>
        </p:nvSpPr>
        <p:spPr bwMode="auto">
          <a:xfrm>
            <a:off x="1905000" y="3829051"/>
            <a:ext cx="5511800" cy="2133600"/>
          </a:xfrm>
          <a:prstGeom prst="trapezoid">
            <a:avLst/>
          </a:prstGeom>
          <a:solidFill>
            <a:srgbClr val="CCFFFF"/>
          </a:solidFill>
          <a:ln w="9525" cap="flat" cmpd="sng" algn="ctr">
            <a:solidFill>
              <a:srgbClr val="00CC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1" lang="ja-JP" altLang="en-US" sz="3200" b="0" i="0" u="none" strike="noStrike" cap="none" normalizeH="0" baseline="0" dirty="0" smtClean="0">
              <a:ln>
                <a:noFill/>
              </a:ln>
              <a:solidFill>
                <a:srgbClr val="FF0000"/>
              </a:solidFill>
              <a:effectLst/>
              <a:latin typeface="Arial" charset="0"/>
              <a:ea typeface="ＭＳ Ｐゴシック" charset="-128"/>
            </a:endParaRPr>
          </a:p>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lang="ja-JP" altLang="en-US" dirty="0" smtClean="0"/>
          </a:p>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1" lang="ja-JP" altLang="en-US" sz="2000" b="0" i="0" u="none" strike="noStrike" cap="none" normalizeH="0" baseline="0" dirty="0" smtClean="0">
              <a:ln>
                <a:noFill/>
              </a:ln>
              <a:solidFill>
                <a:srgbClr val="FF0000"/>
              </a:solidFill>
              <a:effectLst/>
              <a:latin typeface="Arial" charset="0"/>
              <a:ea typeface="ＭＳ Ｐゴシック" charset="-128"/>
            </a:endParaRPr>
          </a:p>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1" lang="ja-JP" altLang="en-US" sz="2400" b="0" i="0" u="none" strike="noStrike" cap="none" normalizeH="0" baseline="0" dirty="0" smtClean="0">
                <a:ln>
                  <a:noFill/>
                </a:ln>
                <a:solidFill>
                  <a:srgbClr val="FF0000"/>
                </a:solidFill>
                <a:effectLst/>
                <a:latin typeface="HGP創英角ｺﾞｼｯｸUB" pitchFamily="50" charset="-128"/>
                <a:ea typeface="HGP創英角ｺﾞｼｯｸUB" pitchFamily="50" charset="-128"/>
              </a:rPr>
              <a:t>理想的には財政的基盤に</a:t>
            </a:r>
          </a:p>
        </p:txBody>
      </p:sp>
      <p:sp>
        <p:nvSpPr>
          <p:cNvPr id="10" name="Line 6"/>
          <p:cNvSpPr>
            <a:spLocks noChangeShapeType="1"/>
          </p:cNvSpPr>
          <p:nvPr/>
        </p:nvSpPr>
        <p:spPr bwMode="auto">
          <a:xfrm flipV="1">
            <a:off x="2173873" y="3692474"/>
            <a:ext cx="4931777" cy="3226"/>
          </a:xfrm>
          <a:prstGeom prst="line">
            <a:avLst/>
          </a:prstGeom>
          <a:noFill/>
          <a:ln w="38100">
            <a:solidFill>
              <a:schemeClr val="tx1"/>
            </a:solidFill>
            <a:round/>
            <a:headEnd type="triangle" w="lg" len="lg"/>
            <a:tailEnd type="triangle" w="lg" len="lg"/>
          </a:ln>
        </p:spPr>
        <p:txBody>
          <a:bodyPr/>
          <a:lstStyle/>
          <a:p>
            <a:endParaRPr lang="ja-JP" altLang="en-US"/>
          </a:p>
        </p:txBody>
      </p:sp>
      <p:sp>
        <p:nvSpPr>
          <p:cNvPr id="11" name="Line 7"/>
          <p:cNvSpPr>
            <a:spLocks noChangeShapeType="1"/>
          </p:cNvSpPr>
          <p:nvPr/>
        </p:nvSpPr>
        <p:spPr bwMode="auto">
          <a:xfrm>
            <a:off x="4650758" y="2504889"/>
            <a:ext cx="0" cy="2482977"/>
          </a:xfrm>
          <a:prstGeom prst="line">
            <a:avLst/>
          </a:prstGeom>
          <a:noFill/>
          <a:ln w="38100">
            <a:solidFill>
              <a:schemeClr val="tx1"/>
            </a:solidFill>
            <a:round/>
            <a:headEnd type="triangle" w="lg" len="lg"/>
            <a:tailEnd type="triangle" w="lg" len="lg"/>
          </a:ln>
        </p:spPr>
        <p:txBody>
          <a:bodyPr/>
          <a:lstStyle/>
          <a:p>
            <a:endParaRPr lang="ja-JP" altLang="en-US"/>
          </a:p>
        </p:txBody>
      </p:sp>
      <p:sp>
        <p:nvSpPr>
          <p:cNvPr id="13" name="上矢印吹き出し 12"/>
          <p:cNvSpPr/>
          <p:nvPr/>
        </p:nvSpPr>
        <p:spPr bwMode="auto">
          <a:xfrm>
            <a:off x="174490" y="4338680"/>
            <a:ext cx="2016224" cy="1353718"/>
          </a:xfrm>
          <a:prstGeom prst="upArrowCallout">
            <a:avLst>
              <a:gd name="adj1" fmla="val 25000"/>
              <a:gd name="adj2" fmla="val 53219"/>
              <a:gd name="adj3" fmla="val 25000"/>
              <a:gd name="adj4" fmla="val 59143"/>
            </a:avLst>
          </a:prstGeom>
          <a:solidFill>
            <a:srgbClr val="FFFFCC">
              <a:alpha val="60000"/>
            </a:srgbClr>
          </a:solid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ts val="0"/>
              </a:spcBef>
              <a:spcAft>
                <a:spcPct val="0"/>
              </a:spcAft>
              <a:buClr>
                <a:schemeClr val="bg2"/>
              </a:buClr>
              <a:buSzPct val="75000"/>
              <a:buFont typeface="Wingdings" pitchFamily="2" charset="2"/>
              <a:buNone/>
              <a:tabLst/>
            </a:pPr>
            <a:r>
              <a:rPr lang="ja-JP" altLang="en-US" sz="2400" dirty="0" smtClean="0">
                <a:solidFill>
                  <a:srgbClr val="C00000"/>
                </a:solidFill>
                <a:latin typeface="HGP創英角ｺﾞｼｯｸUB" pitchFamily="50" charset="-128"/>
                <a:ea typeface="HGP創英角ｺﾞｼｯｸUB" pitchFamily="50" charset="-128"/>
              </a:rPr>
              <a:t>参加志向</a:t>
            </a:r>
          </a:p>
          <a:p>
            <a:pPr marL="342900" marR="0" indent="-342900" algn="ctr" defTabSz="914400" rtl="0" eaLnBrk="1" fontAlgn="base" latinLnBrk="0" hangingPunct="1">
              <a:lnSpc>
                <a:spcPct val="100000"/>
              </a:lnSpc>
              <a:spcBef>
                <a:spcPts val="0"/>
              </a:spcBef>
              <a:spcAft>
                <a:spcPct val="0"/>
              </a:spcAft>
              <a:buClr>
                <a:schemeClr val="bg2"/>
              </a:buClr>
              <a:buSzPct val="75000"/>
              <a:buFont typeface="Wingdings" pitchFamily="2" charset="2"/>
              <a:buNone/>
              <a:tabLst/>
            </a:pPr>
            <a:r>
              <a:rPr kumimoji="1" lang="en-US" altLang="ja-JP" sz="2000" b="0" i="0" u="none" strike="noStrike" cap="none" normalizeH="0" baseline="0" dirty="0" smtClean="0">
                <a:ln>
                  <a:noFill/>
                </a:ln>
                <a:solidFill>
                  <a:srgbClr val="C00000"/>
                </a:solidFill>
                <a:effectLst/>
                <a:latin typeface="HGP創英角ｺﾞｼｯｸUB" pitchFamily="50" charset="-128"/>
                <a:ea typeface="HGP創英角ｺﾞｼｯｸUB" pitchFamily="50" charset="-128"/>
              </a:rPr>
              <a:t>(</a:t>
            </a:r>
            <a:r>
              <a:rPr kumimoji="1" lang="ja-JP" altLang="en-US" sz="2000" b="0" i="0" u="none" strike="noStrike" cap="none" normalizeH="0" baseline="0" dirty="0" smtClean="0">
                <a:ln>
                  <a:noFill/>
                </a:ln>
                <a:solidFill>
                  <a:srgbClr val="C00000"/>
                </a:solidFill>
                <a:effectLst/>
                <a:latin typeface="HGP創英角ｺﾞｼｯｸUB" pitchFamily="50" charset="-128"/>
                <a:ea typeface="HGP創英角ｺﾞｼｯｸUB" pitchFamily="50" charset="-128"/>
              </a:rPr>
              <a:t>創造者</a:t>
            </a:r>
            <a:r>
              <a:rPr kumimoji="1" lang="en-US" altLang="ja-JP" sz="2000" b="0" i="0" u="none" strike="noStrike" cap="none" normalizeH="0" baseline="0" dirty="0" smtClean="0">
                <a:ln>
                  <a:noFill/>
                </a:ln>
                <a:solidFill>
                  <a:srgbClr val="C00000"/>
                </a:solidFill>
                <a:effectLst/>
                <a:latin typeface="HGP創英角ｺﾞｼｯｸUB" pitchFamily="50" charset="-128"/>
                <a:ea typeface="HGP創英角ｺﾞｼｯｸUB" pitchFamily="50" charset="-128"/>
              </a:rPr>
              <a:t>)</a:t>
            </a:r>
            <a:endParaRPr kumimoji="1" lang="ja-JP" altLang="en-US" sz="2000" b="0" i="0" u="none" strike="noStrike" cap="none" normalizeH="0" baseline="0" dirty="0" smtClean="0">
              <a:ln>
                <a:noFill/>
              </a:ln>
              <a:solidFill>
                <a:srgbClr val="C00000"/>
              </a:solidFill>
              <a:effectLst/>
              <a:latin typeface="HGP創英角ｺﾞｼｯｸUB" pitchFamily="50" charset="-128"/>
              <a:ea typeface="HGP創英角ｺﾞｼｯｸUB" pitchFamily="50" charset="-128"/>
            </a:endParaRPr>
          </a:p>
        </p:txBody>
      </p:sp>
      <p:sp>
        <p:nvSpPr>
          <p:cNvPr id="15" name="上矢印吹き出し 14"/>
          <p:cNvSpPr/>
          <p:nvPr/>
        </p:nvSpPr>
        <p:spPr bwMode="auto">
          <a:xfrm>
            <a:off x="7151894" y="4338624"/>
            <a:ext cx="1944216" cy="1353718"/>
          </a:xfrm>
          <a:prstGeom prst="upArrowCallout">
            <a:avLst>
              <a:gd name="adj1" fmla="val 25000"/>
              <a:gd name="adj2" fmla="val 53219"/>
              <a:gd name="adj3" fmla="val 25000"/>
              <a:gd name="adj4" fmla="val 59143"/>
            </a:avLst>
          </a:prstGeom>
          <a:solidFill>
            <a:srgbClr val="FFFFCC">
              <a:alpha val="60000"/>
            </a:srgbClr>
          </a:solid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ts val="0"/>
              </a:spcBef>
              <a:spcAft>
                <a:spcPct val="0"/>
              </a:spcAft>
              <a:buClr>
                <a:schemeClr val="bg2"/>
              </a:buClr>
              <a:buSzPct val="75000"/>
              <a:buFont typeface="Wingdings" pitchFamily="2" charset="2"/>
              <a:buNone/>
              <a:tabLst/>
            </a:pPr>
            <a:r>
              <a:rPr lang="ja-JP" altLang="en-US" sz="2400" dirty="0" smtClean="0">
                <a:solidFill>
                  <a:srgbClr val="C00000"/>
                </a:solidFill>
                <a:latin typeface="HGP創英角ｺﾞｼｯｸUB" pitchFamily="50" charset="-128"/>
                <a:ea typeface="HGP創英角ｺﾞｼｯｸUB" pitchFamily="50" charset="-128"/>
              </a:rPr>
              <a:t>利用志向</a:t>
            </a:r>
            <a:endParaRPr lang="en-US" altLang="ja-JP" sz="2400" dirty="0" smtClean="0">
              <a:solidFill>
                <a:srgbClr val="C00000"/>
              </a:solidFill>
              <a:latin typeface="HGP創英角ｺﾞｼｯｸUB" pitchFamily="50" charset="-128"/>
              <a:ea typeface="HGP創英角ｺﾞｼｯｸUB" pitchFamily="50" charset="-128"/>
            </a:endParaRPr>
          </a:p>
          <a:p>
            <a:pPr marL="342900" marR="0" indent="-342900" algn="ctr" defTabSz="914400" rtl="0" eaLnBrk="1" fontAlgn="base" latinLnBrk="0" hangingPunct="1">
              <a:lnSpc>
                <a:spcPct val="100000"/>
              </a:lnSpc>
              <a:spcBef>
                <a:spcPts val="0"/>
              </a:spcBef>
              <a:spcAft>
                <a:spcPct val="0"/>
              </a:spcAft>
              <a:buClr>
                <a:schemeClr val="bg2"/>
              </a:buClr>
              <a:buSzPct val="75000"/>
              <a:buFont typeface="Wingdings" pitchFamily="2" charset="2"/>
              <a:buNone/>
              <a:tabLst/>
            </a:pPr>
            <a:r>
              <a:rPr kumimoji="1" lang="ja-JP" altLang="en-US" sz="2000" b="0" i="0" u="none" strike="noStrike" cap="none" normalizeH="0" baseline="0" dirty="0" smtClean="0">
                <a:ln>
                  <a:noFill/>
                </a:ln>
                <a:solidFill>
                  <a:srgbClr val="C00000"/>
                </a:solidFill>
                <a:effectLst/>
                <a:latin typeface="HGP創英角ｺﾞｼｯｸUB" pitchFamily="50" charset="-128"/>
                <a:ea typeface="HGP創英角ｺﾞｼｯｸUB" pitchFamily="50" charset="-128"/>
              </a:rPr>
              <a:t>（消費者）</a:t>
            </a:r>
          </a:p>
        </p:txBody>
      </p:sp>
      <p:sp>
        <p:nvSpPr>
          <p:cNvPr id="20" name="正方形/長方形 19"/>
          <p:cNvSpPr/>
          <p:nvPr/>
        </p:nvSpPr>
        <p:spPr>
          <a:xfrm>
            <a:off x="2610140" y="4966932"/>
            <a:ext cx="4089400" cy="416237"/>
          </a:xfrm>
          <a:prstGeom prst="rect">
            <a:avLst/>
          </a:prstGeom>
        </p:spPr>
        <p:txBody>
          <a:bodyPr wrap="square">
            <a:spAutoFit/>
          </a:bodyPr>
          <a:lstStyle/>
          <a:p>
            <a:r>
              <a:rPr lang="ja-JP" altLang="en-US" sz="2400" kern="0" dirty="0" smtClean="0">
                <a:solidFill>
                  <a:srgbClr val="3333CC"/>
                </a:solidFill>
                <a:latin typeface="HGP創英角ﾎﾟｯﾌﾟ体" pitchFamily="50" charset="-128"/>
                <a:ea typeface="HGP創英角ﾎﾟｯﾌﾟ体" pitchFamily="50" charset="-128"/>
              </a:rPr>
              <a:t>内発的財源</a:t>
            </a:r>
            <a:r>
              <a:rPr lang="ja-JP" altLang="en-US" sz="2000" kern="0" dirty="0" smtClean="0">
                <a:solidFill>
                  <a:schemeClr val="tx1"/>
                </a:solidFill>
                <a:latin typeface="HGP創英角ｺﾞｼｯｸUB" pitchFamily="50" charset="-128"/>
                <a:ea typeface="HGP創英角ｺﾞｼｯｸUB" pitchFamily="50" charset="-128"/>
              </a:rPr>
              <a:t>（安定的）：小口収入</a:t>
            </a:r>
            <a:endParaRPr lang="ja-JP" altLang="en-US" sz="2000" dirty="0"/>
          </a:p>
        </p:txBody>
      </p:sp>
      <p:sp>
        <p:nvSpPr>
          <p:cNvPr id="21" name="正方形/長方形 20"/>
          <p:cNvSpPr/>
          <p:nvPr/>
        </p:nvSpPr>
        <p:spPr>
          <a:xfrm>
            <a:off x="2574463" y="2006600"/>
            <a:ext cx="4152900" cy="416237"/>
          </a:xfrm>
          <a:prstGeom prst="rect">
            <a:avLst/>
          </a:prstGeom>
        </p:spPr>
        <p:txBody>
          <a:bodyPr wrap="square">
            <a:spAutoFit/>
          </a:bodyPr>
          <a:lstStyle/>
          <a:p>
            <a:r>
              <a:rPr lang="ja-JP" altLang="en-US" sz="2400" kern="0" dirty="0" smtClean="0">
                <a:solidFill>
                  <a:srgbClr val="3333CC"/>
                </a:solidFill>
                <a:latin typeface="HGP創英角ﾎﾟｯﾌﾟ体" pitchFamily="50" charset="-128"/>
                <a:ea typeface="HGP創英角ﾎﾟｯﾌﾟ体" pitchFamily="50" charset="-128"/>
              </a:rPr>
              <a:t>外発的財源</a:t>
            </a:r>
            <a:r>
              <a:rPr lang="ja-JP" altLang="en-US" sz="2000" kern="0" dirty="0" smtClean="0">
                <a:solidFill>
                  <a:schemeClr val="tx1"/>
                </a:solidFill>
                <a:latin typeface="HGP創英角ｺﾞｼｯｸUB" pitchFamily="50" charset="-128"/>
                <a:ea typeface="HGP創英角ｺﾞｼｯｸUB" pitchFamily="50" charset="-128"/>
              </a:rPr>
              <a:t>（変動的）：大口収入</a:t>
            </a:r>
            <a:endParaRPr lang="ja-JP" altLang="en-US" sz="2000" dirty="0"/>
          </a:p>
        </p:txBody>
      </p:sp>
      <p:sp>
        <p:nvSpPr>
          <p:cNvPr id="22" name="正方形/長方形 21"/>
          <p:cNvSpPr/>
          <p:nvPr/>
        </p:nvSpPr>
        <p:spPr>
          <a:xfrm>
            <a:off x="2147870" y="3037661"/>
            <a:ext cx="2545525" cy="416237"/>
          </a:xfrm>
          <a:prstGeom prst="rect">
            <a:avLst/>
          </a:prstGeom>
        </p:spPr>
        <p:txBody>
          <a:bodyPr wrap="square">
            <a:spAutoFit/>
          </a:bodyPr>
          <a:lstStyle/>
          <a:p>
            <a:r>
              <a:rPr lang="ja-JP" altLang="en-US" sz="2400" kern="0" dirty="0" smtClean="0">
                <a:solidFill>
                  <a:srgbClr val="006600"/>
                </a:solidFill>
                <a:latin typeface="HGP創英角ﾎﾟｯﾌﾟ体" pitchFamily="50" charset="-128"/>
                <a:ea typeface="HGP創英角ﾎﾟｯﾌﾟ体" pitchFamily="50" charset="-128"/>
              </a:rPr>
              <a:t>③助成金・補助金</a:t>
            </a:r>
            <a:endParaRPr lang="ja-JP" altLang="en-US" sz="2400" dirty="0"/>
          </a:p>
        </p:txBody>
      </p:sp>
      <p:sp>
        <p:nvSpPr>
          <p:cNvPr id="23" name="正方形/長方形 22"/>
          <p:cNvSpPr/>
          <p:nvPr/>
        </p:nvSpPr>
        <p:spPr>
          <a:xfrm>
            <a:off x="2305050" y="3986441"/>
            <a:ext cx="2564452" cy="424732"/>
          </a:xfrm>
          <a:prstGeom prst="rect">
            <a:avLst/>
          </a:prstGeom>
        </p:spPr>
        <p:txBody>
          <a:bodyPr wrap="square">
            <a:spAutoFit/>
          </a:bodyPr>
          <a:lstStyle/>
          <a:p>
            <a:pPr algn="l"/>
            <a:r>
              <a:rPr lang="ja-JP" altLang="en-US" sz="2400" kern="0" dirty="0" smtClean="0">
                <a:solidFill>
                  <a:srgbClr val="006600"/>
                </a:solidFill>
                <a:latin typeface="HGP創英角ﾎﾟｯﾌﾟ体" pitchFamily="50" charset="-128"/>
                <a:ea typeface="HGP創英角ﾎﾟｯﾌﾟ体" pitchFamily="50" charset="-128"/>
              </a:rPr>
              <a:t>①会費・寄付金</a:t>
            </a:r>
            <a:endParaRPr lang="ja-JP" altLang="en-US" sz="2400" dirty="0"/>
          </a:p>
        </p:txBody>
      </p:sp>
      <p:sp>
        <p:nvSpPr>
          <p:cNvPr id="26" name="正方形/長方形 25"/>
          <p:cNvSpPr/>
          <p:nvPr/>
        </p:nvSpPr>
        <p:spPr>
          <a:xfrm>
            <a:off x="4664000" y="3027969"/>
            <a:ext cx="2339102" cy="416237"/>
          </a:xfrm>
          <a:prstGeom prst="rect">
            <a:avLst/>
          </a:prstGeom>
        </p:spPr>
        <p:txBody>
          <a:bodyPr wrap="none">
            <a:spAutoFit/>
          </a:bodyPr>
          <a:lstStyle/>
          <a:p>
            <a:r>
              <a:rPr lang="ja-JP" altLang="en-US" sz="2400" kern="0" dirty="0" smtClean="0">
                <a:solidFill>
                  <a:srgbClr val="006600"/>
                </a:solidFill>
                <a:latin typeface="HGP創英角ﾎﾟｯﾌﾟ体" pitchFamily="50" charset="-128"/>
                <a:ea typeface="HGP創英角ﾎﾟｯﾌﾟ体" pitchFamily="50" charset="-128"/>
              </a:rPr>
              <a:t>④受託事業収入</a:t>
            </a:r>
            <a:endParaRPr lang="ja-JP" altLang="en-US" sz="2400" dirty="0"/>
          </a:p>
        </p:txBody>
      </p:sp>
      <p:sp>
        <p:nvSpPr>
          <p:cNvPr id="27" name="正方形/長方形 26"/>
          <p:cNvSpPr/>
          <p:nvPr/>
        </p:nvSpPr>
        <p:spPr>
          <a:xfrm>
            <a:off x="4691702" y="3982062"/>
            <a:ext cx="2339102" cy="416237"/>
          </a:xfrm>
          <a:prstGeom prst="rect">
            <a:avLst/>
          </a:prstGeom>
        </p:spPr>
        <p:txBody>
          <a:bodyPr wrap="none">
            <a:spAutoFit/>
          </a:bodyPr>
          <a:lstStyle/>
          <a:p>
            <a:r>
              <a:rPr lang="ja-JP" altLang="en-US" sz="2400" kern="0" dirty="0" smtClean="0">
                <a:solidFill>
                  <a:srgbClr val="006600"/>
                </a:solidFill>
                <a:latin typeface="HGP創英角ﾎﾟｯﾌﾟ体" pitchFamily="50" charset="-128"/>
                <a:ea typeface="HGP創英角ﾎﾟｯﾌﾟ体" pitchFamily="50" charset="-128"/>
              </a:rPr>
              <a:t>②自主事業収入</a:t>
            </a:r>
            <a:endParaRPr lang="ja-JP" altLang="en-US" sz="2400" dirty="0"/>
          </a:p>
        </p:txBody>
      </p:sp>
      <p:sp>
        <p:nvSpPr>
          <p:cNvPr id="28" name="正方形/長方形 27"/>
          <p:cNvSpPr/>
          <p:nvPr/>
        </p:nvSpPr>
        <p:spPr>
          <a:xfrm>
            <a:off x="7539712" y="3102677"/>
            <a:ext cx="1210588" cy="361945"/>
          </a:xfrm>
          <a:prstGeom prst="rect">
            <a:avLst/>
          </a:prstGeom>
        </p:spPr>
        <p:txBody>
          <a:bodyPr wrap="none">
            <a:spAutoFit/>
          </a:bodyPr>
          <a:lstStyle/>
          <a:p>
            <a:r>
              <a:rPr lang="ja-JP" altLang="en-US" sz="2000" kern="0" dirty="0" smtClean="0">
                <a:solidFill>
                  <a:schemeClr val="tx1"/>
                </a:solidFill>
                <a:latin typeface="HGP創英角ｺﾞｼｯｸUB" pitchFamily="50" charset="-128"/>
                <a:ea typeface="HGP創英角ｺﾞｼｯｸUB" pitchFamily="50" charset="-128"/>
              </a:rPr>
              <a:t>（事業性）</a:t>
            </a:r>
            <a:endParaRPr lang="ja-JP" altLang="en-US" sz="2000" dirty="0"/>
          </a:p>
        </p:txBody>
      </p:sp>
      <p:sp>
        <p:nvSpPr>
          <p:cNvPr id="29" name="正方形/長方形 28"/>
          <p:cNvSpPr/>
          <p:nvPr/>
        </p:nvSpPr>
        <p:spPr>
          <a:xfrm>
            <a:off x="602302" y="3102759"/>
            <a:ext cx="1210588" cy="361945"/>
          </a:xfrm>
          <a:prstGeom prst="rect">
            <a:avLst/>
          </a:prstGeom>
        </p:spPr>
        <p:txBody>
          <a:bodyPr wrap="none">
            <a:spAutoFit/>
          </a:bodyPr>
          <a:lstStyle/>
          <a:p>
            <a:r>
              <a:rPr lang="ja-JP" altLang="en-US" sz="2000" kern="0" dirty="0" smtClean="0">
                <a:solidFill>
                  <a:schemeClr val="tx1"/>
                </a:solidFill>
                <a:latin typeface="HGP創英角ｺﾞｼｯｸUB" pitchFamily="50" charset="-128"/>
                <a:ea typeface="HGP創英角ｺﾞｼｯｸUB" pitchFamily="50" charset="-128"/>
              </a:rPr>
              <a:t>（運動性）</a:t>
            </a:r>
            <a:endParaRPr lang="ja-JP" altLang="en-US" sz="2000" dirty="0"/>
          </a:p>
        </p:txBody>
      </p:sp>
      <p:sp>
        <p:nvSpPr>
          <p:cNvPr id="25" name="Rectangle 2"/>
          <p:cNvSpPr txBox="1">
            <a:spLocks noChangeArrowheads="1"/>
          </p:cNvSpPr>
          <p:nvPr/>
        </p:nvSpPr>
        <p:spPr bwMode="auto">
          <a:xfrm>
            <a:off x="390525" y="683915"/>
            <a:ext cx="82296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t>（４）人々の「参加」を進めるために</a:t>
            </a:r>
            <a:b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br>
            <a:r>
              <a:rPr kumimoji="1" lang="ja-JP" altLang="en-US" b="1"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　　　　　</a:t>
            </a:r>
            <a:r>
              <a:rPr kumimoji="1" lang="ja-JP" altLang="en-US"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－市民活動の</a:t>
            </a:r>
            <a:r>
              <a:rPr kumimoji="1" lang="en-US" altLang="ja-JP"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a:t>
            </a:r>
            <a:r>
              <a:rPr kumimoji="1" lang="ja-JP" altLang="en-US"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自立</a:t>
            </a:r>
            <a:r>
              <a:rPr kumimoji="1" lang="en-US" altLang="ja-JP"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a:t>
            </a:r>
            <a:r>
              <a:rPr kumimoji="1" lang="ja-JP" altLang="en-US"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は“</a:t>
            </a:r>
            <a:r>
              <a:rPr kumimoji="1" lang="en-US" altLang="ja-JP"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In-dependence</a:t>
            </a:r>
            <a:r>
              <a:rPr kumimoji="1" lang="ja-JP" altLang="en-US"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a:t>
            </a:r>
            <a:endParaRPr kumimoji="1" lang="ja-JP" altLang="en-US" sz="28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cs typeface="+mj-cs"/>
            </a:endParaRPr>
          </a:p>
        </p:txBody>
      </p:sp>
      <p:pic>
        <p:nvPicPr>
          <p:cNvPr id="30"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33"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3"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22" name="Text Box 36"/>
          <p:cNvSpPr txBox="1">
            <a:spLocks noChangeArrowheads="1"/>
          </p:cNvSpPr>
          <p:nvPr/>
        </p:nvSpPr>
        <p:spPr bwMode="auto">
          <a:xfrm>
            <a:off x="1257088" y="1853825"/>
            <a:ext cx="4204126" cy="1692771"/>
          </a:xfrm>
          <a:prstGeom prst="rect">
            <a:avLst/>
          </a:prstGeom>
          <a:noFill/>
          <a:ln w="12700" algn="ctr">
            <a:noFill/>
            <a:miter lim="800000"/>
            <a:headEnd/>
            <a:tailEnd/>
          </a:ln>
        </p:spPr>
        <p:txBody>
          <a:bodyPr wrap="square">
            <a:spAutoFit/>
          </a:bodyPr>
          <a:lstStyle/>
          <a:p>
            <a:pPr algn="l">
              <a:lnSpc>
                <a:spcPct val="100000"/>
              </a:lnSpc>
              <a:spcBef>
                <a:spcPct val="0"/>
              </a:spcBef>
              <a:buClrTx/>
              <a:buSzTx/>
              <a:buFontTx/>
              <a:buNone/>
            </a:pPr>
            <a:r>
              <a:rPr lang="en-US" altLang="ja-JP" sz="2400" dirty="0" smtClean="0">
                <a:solidFill>
                  <a:srgbClr val="C00000"/>
                </a:solidFill>
                <a:latin typeface="HGP創英角ﾎﾟｯﾌﾟ体" pitchFamily="50" charset="-128"/>
                <a:ea typeface="HGP創英角ﾎﾟｯﾌﾟ体" pitchFamily="50" charset="-128"/>
              </a:rPr>
              <a:t>『</a:t>
            </a:r>
            <a:r>
              <a:rPr lang="ja-JP" altLang="en-US" sz="2400" dirty="0" smtClean="0">
                <a:solidFill>
                  <a:srgbClr val="C00000"/>
                </a:solidFill>
                <a:latin typeface="HGP創英角ﾎﾟｯﾌﾟ体" pitchFamily="50" charset="-128"/>
                <a:ea typeface="HGP創英角ﾎﾟｯﾌﾟ体" pitchFamily="50" charset="-128"/>
              </a:rPr>
              <a:t>踊る</a:t>
            </a:r>
            <a:r>
              <a:rPr lang="en-US" altLang="ja-JP" sz="2400" dirty="0" smtClean="0">
                <a:solidFill>
                  <a:srgbClr val="C00000"/>
                </a:solidFill>
                <a:latin typeface="HGP創英角ﾎﾟｯﾌﾟ体" pitchFamily="50" charset="-128"/>
                <a:ea typeface="HGP創英角ﾎﾟｯﾌﾟ体" pitchFamily="50" charset="-128"/>
              </a:rPr>
              <a:t>!</a:t>
            </a:r>
            <a:r>
              <a:rPr lang="ja-JP" altLang="en-US" sz="2400" dirty="0" smtClean="0">
                <a:solidFill>
                  <a:srgbClr val="C00000"/>
                </a:solidFill>
                <a:latin typeface="HGP創英角ﾎﾟｯﾌﾟ体" pitchFamily="50" charset="-128"/>
                <a:ea typeface="HGP創英角ﾎﾟｯﾌﾟ体" pitchFamily="50" charset="-128"/>
              </a:rPr>
              <a:t> 大捜査線</a:t>
            </a:r>
            <a:r>
              <a:rPr lang="en-US" altLang="ja-JP" sz="2400" dirty="0" smtClean="0">
                <a:solidFill>
                  <a:srgbClr val="C00000"/>
                </a:solidFill>
                <a:latin typeface="HGP創英角ﾎﾟｯﾌﾟ体" pitchFamily="50" charset="-128"/>
                <a:ea typeface="HGP創英角ﾎﾟｯﾌﾟ体" pitchFamily="50" charset="-128"/>
              </a:rPr>
              <a:t>』</a:t>
            </a:r>
            <a:r>
              <a:rPr lang="ja-JP" altLang="en-US" sz="2400" dirty="0" smtClean="0">
                <a:solidFill>
                  <a:schemeClr val="tx1"/>
                </a:solidFill>
                <a:latin typeface="HGP創英角ﾎﾟｯﾌﾟ体" pitchFamily="50" charset="-128"/>
                <a:ea typeface="HGP創英角ﾎﾟｯﾌﾟ体" pitchFamily="50" charset="-128"/>
              </a:rPr>
              <a:t/>
            </a:r>
            <a:br>
              <a:rPr lang="ja-JP" altLang="en-US" sz="2400" dirty="0" smtClean="0">
                <a:solidFill>
                  <a:schemeClr val="tx1"/>
                </a:solidFill>
                <a:latin typeface="HGP創英角ﾎﾟｯﾌﾟ体" pitchFamily="50" charset="-128"/>
                <a:ea typeface="HGP創英角ﾎﾟｯﾌﾟ体" pitchFamily="50" charset="-128"/>
              </a:rPr>
            </a:br>
            <a:r>
              <a:rPr lang="ja-JP" altLang="en-US" sz="2400" dirty="0" smtClean="0">
                <a:solidFill>
                  <a:schemeClr val="tx1"/>
                </a:solidFill>
                <a:latin typeface="HGP創英角ﾎﾟｯﾌﾟ体" pitchFamily="50" charset="-128"/>
                <a:ea typeface="HGP創英角ﾎﾟｯﾌﾟ体" pitchFamily="50" charset="-128"/>
              </a:rPr>
              <a:t>  　和久平八郎刑事</a:t>
            </a:r>
            <a:r>
              <a:rPr lang="ja-JP" altLang="en-US" sz="2000" dirty="0" smtClean="0">
                <a:solidFill>
                  <a:schemeClr val="tx1"/>
                </a:solidFill>
                <a:latin typeface="HGP創英角ﾎﾟｯﾌﾟ体" pitchFamily="50" charset="-128"/>
                <a:ea typeface="HGP創英角ﾎﾟｯﾌﾟ体" pitchFamily="50" charset="-128"/>
              </a:rPr>
              <a:t>は</a:t>
            </a:r>
            <a:r>
              <a:rPr lang="en-US" altLang="ja-JP" sz="2000" dirty="0" smtClean="0">
                <a:solidFill>
                  <a:schemeClr val="tx1"/>
                </a:solidFill>
                <a:latin typeface="HGP創英角ﾎﾟｯﾌﾟ体" pitchFamily="50" charset="-128"/>
                <a:ea typeface="HGP創英角ﾎﾟｯﾌﾟ体" pitchFamily="50" charset="-128"/>
              </a:rPr>
              <a:t>…</a:t>
            </a:r>
            <a:endParaRPr lang="ja-JP" altLang="en-US" sz="2000" dirty="0" smtClean="0">
              <a:solidFill>
                <a:schemeClr val="tx1"/>
              </a:solidFill>
              <a:latin typeface="HGP創英角ﾎﾟｯﾌﾟ体" pitchFamily="50" charset="-128"/>
              <a:ea typeface="HGP創英角ﾎﾟｯﾌﾟ体" pitchFamily="50" charset="-128"/>
            </a:endParaRPr>
          </a:p>
          <a:p>
            <a:pPr marL="174625" indent="-174625" algn="l">
              <a:lnSpc>
                <a:spcPct val="100000"/>
              </a:lnSpc>
              <a:spcBef>
                <a:spcPct val="0"/>
              </a:spcBef>
              <a:buClrTx/>
              <a:buSzTx/>
              <a:buFontTx/>
              <a:buNone/>
            </a:pPr>
            <a:r>
              <a:rPr lang="ja-JP" altLang="en-US" sz="2800" dirty="0" smtClean="0">
                <a:solidFill>
                  <a:srgbClr val="000099"/>
                </a:solidFill>
                <a:latin typeface="HGP創英角ﾎﾟｯﾌﾟ体" pitchFamily="50" charset="-128"/>
                <a:ea typeface="HGP創英角ﾎﾟｯﾌﾟ体" pitchFamily="50" charset="-128"/>
              </a:rPr>
              <a:t>「正しい事をしたかったら</a:t>
            </a:r>
            <a:br>
              <a:rPr lang="ja-JP" altLang="en-US" sz="2800" dirty="0" smtClean="0">
                <a:solidFill>
                  <a:srgbClr val="000099"/>
                </a:solidFill>
                <a:latin typeface="HGP創英角ﾎﾟｯﾌﾟ体" pitchFamily="50" charset="-128"/>
                <a:ea typeface="HGP創英角ﾎﾟｯﾌﾟ体" pitchFamily="50" charset="-128"/>
              </a:rPr>
            </a:br>
            <a:r>
              <a:rPr lang="ja-JP" altLang="en-US" sz="2800" dirty="0" smtClean="0">
                <a:solidFill>
                  <a:srgbClr val="FF0000"/>
                </a:solidFill>
                <a:latin typeface="HGP創英角ﾎﾟｯﾌﾟ体" pitchFamily="50" charset="-128"/>
                <a:ea typeface="HGP創英角ﾎﾟｯﾌﾟ体" pitchFamily="50" charset="-128"/>
              </a:rPr>
              <a:t>偉く</a:t>
            </a:r>
            <a:r>
              <a:rPr lang="ja-JP" altLang="en-US" sz="2800" dirty="0" smtClean="0">
                <a:solidFill>
                  <a:srgbClr val="000099"/>
                </a:solidFill>
                <a:latin typeface="HGP創英角ﾎﾟｯﾌﾟ体" pitchFamily="50" charset="-128"/>
                <a:ea typeface="HGP創英角ﾎﾟｯﾌﾟ体" pitchFamily="50" charset="-128"/>
              </a:rPr>
              <a:t>なれ       　　　  」</a:t>
            </a:r>
            <a:endParaRPr lang="ja-JP" altLang="en-US" sz="2800" dirty="0">
              <a:solidFill>
                <a:srgbClr val="000099"/>
              </a:solidFill>
              <a:latin typeface="HGP創英角ﾎﾟｯﾌﾟ体" pitchFamily="50" charset="-128"/>
              <a:ea typeface="HGP創英角ﾎﾟｯﾌﾟ体" pitchFamily="50" charset="-128"/>
            </a:endParaRPr>
          </a:p>
        </p:txBody>
      </p:sp>
      <p:pic>
        <p:nvPicPr>
          <p:cNvPr id="151556" name="Picture 4" descr="C:\Users\Old boy\Pictures\imagesCA6DUNL9.jpg"/>
          <p:cNvPicPr>
            <a:picLocks noChangeAspect="1" noChangeArrowheads="1"/>
          </p:cNvPicPr>
          <p:nvPr/>
        </p:nvPicPr>
        <p:blipFill>
          <a:blip r:embed="rId3" cstate="print"/>
          <a:srcRect t="6264" r="9517" b="6264"/>
          <a:stretch>
            <a:fillRect/>
          </a:stretch>
        </p:blipFill>
        <p:spPr bwMode="auto">
          <a:xfrm>
            <a:off x="5288264" y="1794058"/>
            <a:ext cx="3594008" cy="2262004"/>
          </a:xfrm>
          <a:prstGeom prst="rect">
            <a:avLst/>
          </a:prstGeom>
          <a:noFill/>
        </p:spPr>
      </p:pic>
      <p:pic>
        <p:nvPicPr>
          <p:cNvPr id="151557" name="Picture 5" descr="C:\Users\Old boy\Pictures\373083_136381033140288_1781699970_n.jpg"/>
          <p:cNvPicPr>
            <a:picLocks noChangeAspect="1" noChangeArrowheads="1"/>
          </p:cNvPicPr>
          <p:nvPr/>
        </p:nvPicPr>
        <p:blipFill>
          <a:blip r:embed="rId4" cstate="print"/>
          <a:srcRect l="18898" t="6999" r="25197" b="41995"/>
          <a:stretch>
            <a:fillRect/>
          </a:stretch>
        </p:blipFill>
        <p:spPr bwMode="auto">
          <a:xfrm>
            <a:off x="1409288" y="4168003"/>
            <a:ext cx="1265202" cy="1731416"/>
          </a:xfrm>
          <a:prstGeom prst="rect">
            <a:avLst/>
          </a:prstGeom>
          <a:noFill/>
        </p:spPr>
      </p:pic>
      <p:sp>
        <p:nvSpPr>
          <p:cNvPr id="26" name="Text Box 36"/>
          <p:cNvSpPr txBox="1">
            <a:spLocks noChangeArrowheads="1"/>
          </p:cNvSpPr>
          <p:nvPr/>
        </p:nvSpPr>
        <p:spPr bwMode="auto">
          <a:xfrm>
            <a:off x="2816805" y="4143554"/>
            <a:ext cx="6279898" cy="1754326"/>
          </a:xfrm>
          <a:prstGeom prst="rect">
            <a:avLst/>
          </a:prstGeom>
          <a:noFill/>
          <a:ln w="12700" algn="ctr">
            <a:noFill/>
            <a:miter lim="800000"/>
            <a:headEnd/>
            <a:tailEnd/>
          </a:ln>
        </p:spPr>
        <p:txBody>
          <a:bodyPr wrap="square">
            <a:spAutoFit/>
          </a:bodyPr>
          <a:lstStyle/>
          <a:p>
            <a:pPr algn="l">
              <a:lnSpc>
                <a:spcPct val="100000"/>
              </a:lnSpc>
              <a:spcBef>
                <a:spcPct val="0"/>
              </a:spcBef>
              <a:buClrTx/>
              <a:buSzTx/>
              <a:buFontTx/>
              <a:buNone/>
            </a:pPr>
            <a:r>
              <a:rPr lang="ja-JP" altLang="en-US" sz="2000" dirty="0" smtClean="0">
                <a:solidFill>
                  <a:schemeClr val="tx1"/>
                </a:solidFill>
                <a:latin typeface="HGP創英角ﾎﾟｯﾌﾟ体" pitchFamily="50" charset="-128"/>
                <a:ea typeface="HGP創英角ﾎﾟｯﾌﾟ体" pitchFamily="50" charset="-128"/>
              </a:rPr>
              <a:t>日本ファンドレイジング協会 </a:t>
            </a:r>
            <a:r>
              <a:rPr lang="ja-JP" altLang="en-US" sz="2400" dirty="0" smtClean="0">
                <a:solidFill>
                  <a:schemeClr val="tx1"/>
                </a:solidFill>
                <a:latin typeface="HGP創英角ﾎﾟｯﾌﾟ体" pitchFamily="50" charset="-128"/>
                <a:ea typeface="HGP創英角ﾎﾟｯﾌﾟ体" pitchFamily="50" charset="-128"/>
              </a:rPr>
              <a:t>鵜尾雅隆代表理事</a:t>
            </a:r>
            <a:r>
              <a:rPr lang="ja-JP" altLang="en-US" sz="2000" dirty="0" smtClean="0">
                <a:solidFill>
                  <a:schemeClr val="tx1"/>
                </a:solidFill>
                <a:latin typeface="HGP創英角ﾎﾟｯﾌﾟ体" pitchFamily="50" charset="-128"/>
                <a:ea typeface="HGP創英角ﾎﾟｯﾌﾟ体" pitchFamily="50" charset="-128"/>
              </a:rPr>
              <a:t>は</a:t>
            </a:r>
            <a:r>
              <a:rPr lang="en-US" altLang="ja-JP" sz="2000" dirty="0" smtClean="0">
                <a:solidFill>
                  <a:schemeClr val="tx1"/>
                </a:solidFill>
                <a:latin typeface="HGP創英角ﾎﾟｯﾌﾟ体" pitchFamily="50" charset="-128"/>
                <a:ea typeface="HGP創英角ﾎﾟｯﾌﾟ体" pitchFamily="50" charset="-128"/>
              </a:rPr>
              <a:t>…</a:t>
            </a:r>
            <a:endParaRPr lang="ja-JP" altLang="en-US" sz="2000" dirty="0" smtClean="0">
              <a:solidFill>
                <a:schemeClr val="tx1"/>
              </a:solidFill>
              <a:latin typeface="HGP創英角ﾎﾟｯﾌﾟ体" pitchFamily="50" charset="-128"/>
              <a:ea typeface="HGP創英角ﾎﾟｯﾌﾟ体" pitchFamily="50" charset="-128"/>
            </a:endParaRPr>
          </a:p>
          <a:p>
            <a:pPr marL="174625" indent="-174625" algn="l">
              <a:lnSpc>
                <a:spcPct val="100000"/>
              </a:lnSpc>
              <a:spcBef>
                <a:spcPct val="0"/>
              </a:spcBef>
              <a:buClrTx/>
              <a:buSzTx/>
              <a:buFontTx/>
              <a:buNone/>
            </a:pPr>
            <a:r>
              <a:rPr lang="ja-JP" altLang="en-US" sz="2800" dirty="0" smtClean="0">
                <a:solidFill>
                  <a:srgbClr val="000099"/>
                </a:solidFill>
                <a:latin typeface="HGP創英角ﾎﾟｯﾌﾟ体" pitchFamily="50" charset="-128"/>
                <a:ea typeface="HGP創英角ﾎﾟｯﾌﾟ体" pitchFamily="50" charset="-128"/>
              </a:rPr>
              <a:t>「市民活動が正しいことをしようとしたら</a:t>
            </a:r>
          </a:p>
          <a:p>
            <a:pPr marL="174625" indent="-88900" algn="l">
              <a:lnSpc>
                <a:spcPct val="100000"/>
              </a:lnSpc>
              <a:spcBef>
                <a:spcPct val="0"/>
              </a:spcBef>
              <a:buClrTx/>
              <a:buSzTx/>
              <a:buFontTx/>
              <a:buNone/>
            </a:pPr>
            <a:r>
              <a:rPr lang="ja-JP" altLang="en-US" sz="2800" dirty="0" smtClean="0">
                <a:solidFill>
                  <a:srgbClr val="996633"/>
                </a:solidFill>
                <a:latin typeface="HGP創英角ﾎﾟｯﾌﾟ体" pitchFamily="50" charset="-128"/>
                <a:ea typeface="HGP創英角ﾎﾟｯﾌﾟ体" pitchFamily="50" charset="-128"/>
              </a:rPr>
              <a:t> 偉く</a:t>
            </a:r>
            <a:r>
              <a:rPr lang="ja-JP" altLang="en-US" sz="2800" dirty="0" smtClean="0">
                <a:solidFill>
                  <a:srgbClr val="000099"/>
                </a:solidFill>
                <a:latin typeface="HGP創英角ﾎﾟｯﾌﾟ体" pitchFamily="50" charset="-128"/>
                <a:ea typeface="HGP創英角ﾎﾟｯﾌﾟ体" pitchFamily="50" charset="-128"/>
              </a:rPr>
              <a:t>なることよりも、</a:t>
            </a:r>
            <a:r>
              <a:rPr lang="en-US" altLang="ja-JP" sz="2800" dirty="0" smtClean="0">
                <a:solidFill>
                  <a:srgbClr val="000099"/>
                </a:solidFill>
                <a:latin typeface="HGP創英角ﾎﾟｯﾌﾟ体" pitchFamily="50" charset="-128"/>
                <a:ea typeface="HGP創英角ﾎﾟｯﾌﾟ体" pitchFamily="50" charset="-128"/>
              </a:rPr>
              <a:t/>
            </a:r>
            <a:br>
              <a:rPr lang="en-US" altLang="ja-JP" sz="2800" dirty="0" smtClean="0">
                <a:solidFill>
                  <a:srgbClr val="000099"/>
                </a:solidFill>
                <a:latin typeface="HGP創英角ﾎﾟｯﾌﾟ体" pitchFamily="50" charset="-128"/>
                <a:ea typeface="HGP創英角ﾎﾟｯﾌﾟ体" pitchFamily="50" charset="-128"/>
              </a:rPr>
            </a:br>
            <a:r>
              <a:rPr lang="ja-JP" altLang="en-US" sz="2800" dirty="0" smtClean="0">
                <a:solidFill>
                  <a:srgbClr val="FF0000"/>
                </a:solidFill>
                <a:latin typeface="HGP創英角ﾎﾟｯﾌﾟ体" pitchFamily="50" charset="-128"/>
                <a:ea typeface="HGP創英角ﾎﾟｯﾌﾟ体" pitchFamily="50" charset="-128"/>
              </a:rPr>
              <a:t>多くの仲間・共感者を得る</a:t>
            </a:r>
            <a:r>
              <a:rPr lang="ja-JP" altLang="en-US" sz="2800" dirty="0" smtClean="0">
                <a:solidFill>
                  <a:srgbClr val="000099"/>
                </a:solidFill>
                <a:latin typeface="HGP創英角ﾎﾟｯﾌﾟ体" pitchFamily="50" charset="-128"/>
                <a:ea typeface="HGP創英角ﾎﾟｯﾌﾟ体" pitchFamily="50" charset="-128"/>
              </a:rPr>
              <a:t>ことが大切」</a:t>
            </a:r>
            <a:endParaRPr lang="ja-JP" altLang="en-US" sz="2800" dirty="0">
              <a:solidFill>
                <a:srgbClr val="000099"/>
              </a:solidFill>
              <a:latin typeface="HGP創英角ﾎﾟｯﾌﾟ体" pitchFamily="50" charset="-128"/>
              <a:ea typeface="HGP創英角ﾎﾟｯﾌﾟ体" pitchFamily="50" charset="-128"/>
            </a:endParaRPr>
          </a:p>
        </p:txBody>
      </p:sp>
      <p:sp>
        <p:nvSpPr>
          <p:cNvPr id="27" name="スライド番号プレースホルダ 4"/>
          <p:cNvSpPr>
            <a:spLocks noGrp="1"/>
          </p:cNvSpPr>
          <p:nvPr>
            <p:ph type="sldNum" sz="quarter" idx="11"/>
          </p:nvPr>
        </p:nvSpPr>
        <p:spPr>
          <a:xfrm>
            <a:off x="6759575" y="6294911"/>
            <a:ext cx="2133600" cy="457200"/>
          </a:xfrm>
          <a:noFill/>
        </p:spPr>
        <p:txBody>
          <a:bodyPr/>
          <a:lstStyle/>
          <a:p>
            <a:fld id="{A1AD00E9-DCF0-4319-B7B6-AD11CCD75B2E}" type="slidenum">
              <a:rPr lang="en-US" altLang="ja-JP" smtClean="0">
                <a:ea typeface="ＭＳ Ｐゴシック" pitchFamily="50" charset="-128"/>
              </a:rPr>
              <a:pPr/>
              <a:t>46</a:t>
            </a:fld>
            <a:endParaRPr lang="en-US" altLang="ja-JP" dirty="0" smtClean="0">
              <a:ea typeface="ＭＳ Ｐゴシック" pitchFamily="50" charset="-128"/>
            </a:endParaRPr>
          </a:p>
        </p:txBody>
      </p:sp>
      <p:sp>
        <p:nvSpPr>
          <p:cNvPr id="28" name="円/楕円 27"/>
          <p:cNvSpPr/>
          <p:nvPr/>
        </p:nvSpPr>
        <p:spPr bwMode="auto">
          <a:xfrm>
            <a:off x="6845483" y="1898831"/>
            <a:ext cx="1215135" cy="1530170"/>
          </a:xfrm>
          <a:prstGeom prst="ellipse">
            <a:avLst/>
          </a:prstGeom>
          <a:noFill/>
          <a:ln w="47625" cap="flat" cmpd="sng" algn="ctr">
            <a:solidFill>
              <a:srgbClr val="DDDDD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1" lang="ja-JP" altLang="en-US" sz="3200" b="0" i="0" u="none" strike="noStrike" cap="none" normalizeH="0" baseline="0" smtClean="0">
              <a:ln>
                <a:noFill/>
              </a:ln>
              <a:solidFill>
                <a:srgbClr val="FF0000"/>
              </a:solidFill>
              <a:effectLst/>
              <a:latin typeface="Arial" charset="0"/>
              <a:ea typeface="ＭＳ Ｐゴシック" charset="-128"/>
            </a:endParaRPr>
          </a:p>
        </p:txBody>
      </p:sp>
      <p:sp>
        <p:nvSpPr>
          <p:cNvPr id="11" name="正方形/長方形 10"/>
          <p:cNvSpPr/>
          <p:nvPr/>
        </p:nvSpPr>
        <p:spPr>
          <a:xfrm>
            <a:off x="2867607" y="3032231"/>
            <a:ext cx="1858201" cy="480131"/>
          </a:xfrm>
          <a:prstGeom prst="rect">
            <a:avLst/>
          </a:prstGeom>
        </p:spPr>
        <p:txBody>
          <a:bodyPr wrap="none">
            <a:spAutoFit/>
          </a:bodyPr>
          <a:lstStyle/>
          <a:p>
            <a:r>
              <a:rPr lang="en-US" altLang="ja-JP" sz="2800" dirty="0" smtClean="0">
                <a:solidFill>
                  <a:srgbClr val="000099"/>
                </a:solidFill>
                <a:latin typeface="HGP創英角ﾎﾟｯﾌﾟ体" pitchFamily="50" charset="-128"/>
                <a:ea typeface="HGP創英角ﾎﾟｯﾌﾟ体" pitchFamily="50" charset="-128"/>
              </a:rPr>
              <a:t>…</a:t>
            </a:r>
            <a:r>
              <a:rPr lang="ja-JP" altLang="en-US" sz="2800" dirty="0" smtClean="0">
                <a:solidFill>
                  <a:srgbClr val="000099"/>
                </a:solidFill>
                <a:latin typeface="HGP創英角ﾎﾟｯﾌﾟ体" pitchFamily="50" charset="-128"/>
                <a:ea typeface="HGP創英角ﾎﾟｯﾌﾟ体" pitchFamily="50" charset="-128"/>
              </a:rPr>
              <a:t>なんて</a:t>
            </a:r>
            <a:r>
              <a:rPr lang="ja-JP" altLang="en-US" sz="2800" dirty="0" err="1" smtClean="0">
                <a:solidFill>
                  <a:srgbClr val="000099"/>
                </a:solidFill>
                <a:latin typeface="HGP創英角ﾎﾟｯﾌﾟ体" pitchFamily="50" charset="-128"/>
                <a:ea typeface="HGP創英角ﾎﾟｯﾌﾟ体" pitchFamily="50" charset="-128"/>
              </a:rPr>
              <a:t>な</a:t>
            </a:r>
            <a:endParaRPr lang="ja-JP" altLang="en-US" sz="2800" dirty="0"/>
          </a:p>
        </p:txBody>
      </p:sp>
      <p:sp>
        <p:nvSpPr>
          <p:cNvPr id="13" name="Rectangle 5"/>
          <p:cNvSpPr>
            <a:spLocks noChangeArrowheads="1"/>
          </p:cNvSpPr>
          <p:nvPr/>
        </p:nvSpPr>
        <p:spPr bwMode="auto">
          <a:xfrm>
            <a:off x="248306" y="546080"/>
            <a:ext cx="8644174" cy="1200329"/>
          </a:xfrm>
          <a:prstGeom prst="rect">
            <a:avLst/>
          </a:prstGeom>
          <a:noFill/>
          <a:ln w="9525" algn="ctr">
            <a:noFill/>
            <a:miter lim="800000"/>
            <a:headEnd/>
            <a:tailEnd/>
          </a:ln>
        </p:spPr>
        <p:txBody>
          <a:bodyPr wrap="square">
            <a:spAutoFit/>
          </a:bodyPr>
          <a:lstStyle/>
          <a:p>
            <a:pPr marL="342900" indent="-342900" algn="l">
              <a:lnSpc>
                <a:spcPct val="100000"/>
              </a:lnSpc>
              <a:spcBef>
                <a:spcPct val="50000"/>
              </a:spcBef>
            </a:pPr>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 市民などに</a:t>
            </a:r>
            <a:r>
              <a:rPr lang="ja-JP" altLang="en-US" sz="3600" dirty="0" smtClean="0">
                <a:solidFill>
                  <a:srgbClr val="C00000"/>
                </a:solidFill>
                <a:latin typeface="HGP創英角ﾎﾟｯﾌﾟ体" pitchFamily="50" charset="-128"/>
                <a:ea typeface="HGP創英角ﾎﾟｯﾌﾟ体" pitchFamily="50" charset="-128"/>
              </a:rPr>
              <a:t>「参加の機会」</a:t>
            </a:r>
            <a:r>
              <a:rPr lang="ja-JP" altLang="en-US" sz="3600" dirty="0" smtClean="0">
                <a:solidFill>
                  <a:srgbClr val="006600"/>
                </a:solidFill>
                <a:latin typeface="HGP創英角ﾎﾟｯﾌﾟ体" pitchFamily="50" charset="-128"/>
                <a:ea typeface="HGP創英角ﾎﾟｯﾌﾟ体" pitchFamily="50" charset="-128"/>
              </a:rPr>
              <a:t>を提供し、</a:t>
            </a:r>
            <a:br>
              <a:rPr lang="ja-JP" altLang="en-US" sz="3600" dirty="0" smtClean="0">
                <a:solidFill>
                  <a:srgbClr val="006600"/>
                </a:solidFill>
                <a:latin typeface="HGP創英角ﾎﾟｯﾌﾟ体" pitchFamily="50" charset="-128"/>
                <a:ea typeface="HGP創英角ﾎﾟｯﾌﾟ体" pitchFamily="50" charset="-128"/>
              </a:rPr>
            </a:br>
            <a:r>
              <a:rPr lang="ja-JP" altLang="en-US" sz="3600" dirty="0" smtClean="0">
                <a:solidFill>
                  <a:srgbClr val="006600"/>
                </a:solidFill>
                <a:latin typeface="HGP創英角ﾎﾟｯﾌﾟ体" pitchFamily="50" charset="-128"/>
                <a:ea typeface="HGP創英角ﾎﾟｯﾌﾟ体" pitchFamily="50" charset="-128"/>
              </a:rPr>
              <a:t>　</a:t>
            </a:r>
            <a:r>
              <a:rPr lang="ja-JP" altLang="en-US" sz="3600" dirty="0" smtClean="0">
                <a:solidFill>
                  <a:srgbClr val="C00000"/>
                </a:solidFill>
                <a:latin typeface="HGP創英角ﾎﾟｯﾌﾟ体" pitchFamily="50" charset="-128"/>
                <a:ea typeface="HGP創英角ﾎﾟｯﾌﾟ体" pitchFamily="50" charset="-128"/>
              </a:rPr>
              <a:t>支援者を創造</a:t>
            </a:r>
            <a:r>
              <a:rPr lang="ja-JP" altLang="en-US" sz="3600" dirty="0" smtClean="0">
                <a:solidFill>
                  <a:srgbClr val="006600"/>
                </a:solidFill>
                <a:latin typeface="HGP創英角ﾎﾟｯﾌﾟ体" pitchFamily="50" charset="-128"/>
                <a:ea typeface="HGP創英角ﾎﾟｯﾌﾟ体" pitchFamily="50" charset="-128"/>
              </a:rPr>
              <a:t>する団体と協働しよう</a:t>
            </a:r>
            <a:endParaRPr lang="ja-JP" altLang="en-US" sz="3600" dirty="0">
              <a:solidFill>
                <a:srgbClr val="006600"/>
              </a:solidFill>
              <a:latin typeface="HGP創英角ﾎﾟｯﾌﾟ体" pitchFamily="50" charset="-128"/>
              <a:ea typeface="HGP創英角ﾎﾟｯﾌﾟ体" pitchFamily="50" charset="-128"/>
            </a:endParaRPr>
          </a:p>
        </p:txBody>
      </p:sp>
      <p:pic>
        <p:nvPicPr>
          <p:cNvPr id="14"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pic>
        <p:nvPicPr>
          <p:cNvPr id="15" name="Picture 2" descr="特定非営利活動法人 日本NPOセンター">
            <a:hlinkClick r:id="rId6"/>
          </p:cNvPr>
          <p:cNvPicPr>
            <a:picLocks noChangeAspect="1" noChangeArrowheads="1"/>
          </p:cNvPicPr>
          <p:nvPr/>
        </p:nvPicPr>
        <p:blipFill>
          <a:blip r:embed="rId7" cstate="print"/>
          <a:srcRect/>
          <a:stretch>
            <a:fillRect/>
          </a:stretch>
        </p:blipFill>
        <p:spPr bwMode="auto">
          <a:xfrm>
            <a:off x="3962396" y="6227374"/>
            <a:ext cx="2038350" cy="476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checkerboard(across)">
                                      <p:cBhvr>
                                        <p:cTn id="7" dur="500"/>
                                        <p:tgtEl>
                                          <p:spTgt spid="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2" dur="1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checkerboard(across)">
                                      <p:cBhvr>
                                        <p:cTn id="17" dur="500"/>
                                        <p:tgtEl>
                                          <p:spTgt spid="26">
                                            <p:txEl>
                                              <p:pRg st="0" end="0"/>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151557"/>
                                        </p:tgtEl>
                                        <p:attrNameLst>
                                          <p:attrName>style.visibility</p:attrName>
                                        </p:attrNameLst>
                                      </p:cBhvr>
                                      <p:to>
                                        <p:strVal val="visible"/>
                                      </p:to>
                                    </p:set>
                                    <p:animEffect transition="in" filter="checkerboard(across)">
                                      <p:cBhvr>
                                        <p:cTn id="20" dur="500"/>
                                        <p:tgtEl>
                                          <p:spTgt spid="15155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26">
                                            <p:txEl>
                                              <p:pRg st="1" end="1"/>
                                            </p:txEl>
                                          </p:spTgt>
                                        </p:tgtEl>
                                        <p:attrNameLst>
                                          <p:attrName>style.visibility</p:attrName>
                                        </p:attrNameLst>
                                      </p:cBhvr>
                                      <p:to>
                                        <p:strVal val="visible"/>
                                      </p:to>
                                    </p:set>
                                    <p:animEffect transition="in" filter="checkerboard(across)">
                                      <p:cBhvr>
                                        <p:cTn id="25" dur="500"/>
                                        <p:tgtEl>
                                          <p:spTgt spid="2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6">
                                            <p:txEl>
                                              <p:pRg st="2" end="2"/>
                                            </p:txEl>
                                          </p:spTgt>
                                        </p:tgtEl>
                                        <p:attrNameLst>
                                          <p:attrName>style.visibility</p:attrName>
                                        </p:attrNameLst>
                                      </p:cBhvr>
                                      <p:to>
                                        <p:strVal val="visible"/>
                                      </p:to>
                                    </p:set>
                                    <p:animEffect transition="in" filter="checkerboard(across)">
                                      <p:cBhvr>
                                        <p:cTn id="30"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4"/>
          <p:cNvSpPr>
            <a:spLocks noGrp="1"/>
          </p:cNvSpPr>
          <p:nvPr>
            <p:ph type="sldNum" sz="quarter" idx="11"/>
          </p:nvPr>
        </p:nvSpPr>
        <p:spPr>
          <a:xfrm>
            <a:off x="6743200" y="6295900"/>
            <a:ext cx="2133600" cy="457200"/>
          </a:xfrm>
        </p:spPr>
        <p:txBody>
          <a:bodyPr/>
          <a:lstStyle/>
          <a:p>
            <a:fld id="{AC852676-194C-41C2-9310-1C7EF85600C9}" type="slidenum">
              <a:rPr lang="en-US" altLang="ja-JP"/>
              <a:pPr/>
              <a:t>47</a:t>
            </a:fld>
            <a:endParaRPr lang="en-US" altLang="ja-JP" dirty="0"/>
          </a:p>
        </p:txBody>
      </p:sp>
      <p:sp>
        <p:nvSpPr>
          <p:cNvPr id="37892" name="Line 4"/>
          <p:cNvSpPr>
            <a:spLocks noChangeShapeType="1"/>
          </p:cNvSpPr>
          <p:nvPr/>
        </p:nvSpPr>
        <p:spPr bwMode="auto">
          <a:xfrm>
            <a:off x="0" y="6054725"/>
            <a:ext cx="9144000" cy="0"/>
          </a:xfrm>
          <a:prstGeom prst="line">
            <a:avLst/>
          </a:prstGeom>
          <a:noFill/>
          <a:ln w="53975">
            <a:solidFill>
              <a:srgbClr val="0000FF"/>
            </a:solidFill>
            <a:round/>
            <a:headEnd/>
            <a:tailEnd/>
          </a:ln>
          <a:effectLst/>
        </p:spPr>
        <p:txBody>
          <a:bodyPr/>
          <a:lstStyle/>
          <a:p>
            <a:endParaRPr lang="ja-JP" altLang="en-US" dirty="0"/>
          </a:p>
        </p:txBody>
      </p:sp>
      <p:sp>
        <p:nvSpPr>
          <p:cNvPr id="114690" name="Rectangle 2"/>
          <p:cNvSpPr>
            <a:spLocks noChangeArrowheads="1"/>
          </p:cNvSpPr>
          <p:nvPr/>
        </p:nvSpPr>
        <p:spPr bwMode="auto">
          <a:xfrm>
            <a:off x="200778" y="1700840"/>
            <a:ext cx="8892480" cy="42883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indent="455613" eaLnBrk="0" hangingPunct="0">
              <a:spcBef>
                <a:spcPts val="1200"/>
              </a:spcBef>
            </a:pPr>
            <a:r>
              <a:rPr lang="ja-JP" altLang="en-US" dirty="0" smtClean="0">
                <a:solidFill>
                  <a:srgbClr val="C00000"/>
                </a:solidFill>
                <a:latin typeface="HGP創英角ﾎﾟｯﾌﾟ体" pitchFamily="50" charset="-128"/>
                <a:ea typeface="HGP創英角ﾎﾟｯﾌﾟ体" pitchFamily="50" charset="-128"/>
                <a:cs typeface="ＭＳ Ｐゴシック" pitchFamily="50" charset="-128"/>
              </a:rPr>
              <a:t>・自分の存在感を感じられる適度な小規模さ</a:t>
            </a:r>
          </a:p>
          <a:p>
            <a:pPr lvl="0" indent="455613" eaLnBrk="0" hangingPunct="0">
              <a:lnSpc>
                <a:spcPts val="2600"/>
              </a:lnSpc>
              <a:spcBef>
                <a:spcPts val="0"/>
              </a:spcBef>
            </a:pPr>
            <a:r>
              <a:rPr lang="ja-JP" altLang="en-US" dirty="0" smtClean="0">
                <a:solidFill>
                  <a:schemeClr val="tx1"/>
                </a:solidFill>
                <a:latin typeface="HGP創英角ﾎﾟｯﾌﾟ体" pitchFamily="50" charset="-128"/>
                <a:ea typeface="HGP創英角ﾎﾟｯﾌﾟ体" pitchFamily="50" charset="-128"/>
                <a:cs typeface="ＭＳ Ｐゴシック" pitchFamily="50" charset="-128"/>
              </a:rPr>
              <a:t>　　</a:t>
            </a:r>
            <a:r>
              <a:rPr lang="ja-JP" altLang="en-US" sz="2400" dirty="0" smtClean="0">
                <a:solidFill>
                  <a:schemeClr val="tx1"/>
                </a:solidFill>
                <a:latin typeface="HGP創英角ﾎﾟｯﾌﾟ体" pitchFamily="50" charset="-128"/>
                <a:ea typeface="HGP創英角ﾎﾟｯﾌﾟ体" pitchFamily="50" charset="-128"/>
                <a:cs typeface="ＭＳ Ｐゴシック" pitchFamily="50" charset="-128"/>
              </a:rPr>
              <a:t>　　（究極的には、一人ひとりに合わせた展開も必要に）</a:t>
            </a:r>
          </a:p>
          <a:p>
            <a:pPr lvl="0" indent="455613" algn="l" eaLnBrk="0" hangingPunct="0">
              <a:spcBef>
                <a:spcPts val="1800"/>
              </a:spcBef>
            </a:pPr>
            <a:r>
              <a:rPr lang="ja-JP" altLang="en-US" sz="3200" dirty="0" smtClean="0">
                <a:solidFill>
                  <a:srgbClr val="C00000"/>
                </a:solidFill>
                <a:latin typeface="HGP創英角ﾎﾟｯﾌﾟ体" pitchFamily="50" charset="-128"/>
                <a:ea typeface="HGP創英角ﾎﾟｯﾌﾟ体" pitchFamily="50" charset="-128"/>
                <a:cs typeface="ＭＳ Ｐゴシック" pitchFamily="50" charset="-128"/>
              </a:rPr>
              <a:t>・“よくわからない”未知の世界との出会い</a:t>
            </a:r>
          </a:p>
          <a:p>
            <a:pPr lvl="0" indent="455613" algn="l" eaLnBrk="0" hangingPunct="0">
              <a:lnSpc>
                <a:spcPts val="2600"/>
              </a:lnSpc>
              <a:spcBef>
                <a:spcPts val="0"/>
              </a:spcBef>
            </a:pPr>
            <a:r>
              <a:rPr lang="ja-JP" altLang="en-US" sz="2400" dirty="0" smtClean="0">
                <a:solidFill>
                  <a:schemeClr val="tx1"/>
                </a:solidFill>
                <a:latin typeface="HGP創英角ﾎﾟｯﾌﾟ体" pitchFamily="50" charset="-128"/>
                <a:ea typeface="HGP創英角ﾎﾟｯﾌﾟ体" pitchFamily="50" charset="-128"/>
                <a:cs typeface="ＭＳ Ｐゴシック" pitchFamily="50" charset="-128"/>
              </a:rPr>
              <a:t>　　　　（</a:t>
            </a:r>
            <a:r>
              <a:rPr lang="ja-JP" altLang="en-US" sz="2400" dirty="0" smtClean="0">
                <a:solidFill>
                  <a:srgbClr val="0033CC"/>
                </a:solidFill>
                <a:latin typeface="HGP創英角ﾎﾟｯﾌﾟ体" pitchFamily="50" charset="-128"/>
                <a:ea typeface="HGP創英角ﾎﾟｯﾌﾟ体" pitchFamily="50" charset="-128"/>
                <a:cs typeface="ＭＳ Ｐゴシック" pitchFamily="50" charset="-128"/>
              </a:rPr>
              <a:t>キーワードは「発見」</a:t>
            </a:r>
            <a:r>
              <a:rPr lang="ja-JP" altLang="en-US" sz="2400" dirty="0" smtClean="0">
                <a:solidFill>
                  <a:schemeClr val="tx1"/>
                </a:solidFill>
                <a:latin typeface="HGP創英角ﾎﾟｯﾌﾟ体" pitchFamily="50" charset="-128"/>
                <a:ea typeface="HGP創英角ﾎﾟｯﾌﾟ体" pitchFamily="50" charset="-128"/>
                <a:cs typeface="ＭＳ Ｐゴシック" pitchFamily="50" charset="-128"/>
              </a:rPr>
              <a:t/>
            </a:r>
            <a:br>
              <a:rPr lang="ja-JP" altLang="en-US" sz="2400" dirty="0" smtClean="0">
                <a:solidFill>
                  <a:schemeClr val="tx1"/>
                </a:solidFill>
                <a:latin typeface="HGP創英角ﾎﾟｯﾌﾟ体" pitchFamily="50" charset="-128"/>
                <a:ea typeface="HGP創英角ﾎﾟｯﾌﾟ体" pitchFamily="50" charset="-128"/>
                <a:cs typeface="ＭＳ Ｐゴシック" pitchFamily="50" charset="-128"/>
              </a:rPr>
            </a:br>
            <a:r>
              <a:rPr lang="ja-JP" altLang="en-US" sz="2400" dirty="0" smtClean="0">
                <a:solidFill>
                  <a:schemeClr val="tx1"/>
                </a:solidFill>
                <a:latin typeface="HGP創英角ﾎﾟｯﾌﾟ体" pitchFamily="50" charset="-128"/>
                <a:ea typeface="HGP創英角ﾎﾟｯﾌﾟ体" pitchFamily="50" charset="-128"/>
                <a:cs typeface="ＭＳ Ｐゴシック" pitchFamily="50" charset="-128"/>
              </a:rPr>
              <a:t>　　　　　　　企画者に、世界の広がりを感じられる広いネットワークの</a:t>
            </a:r>
            <a:br>
              <a:rPr lang="ja-JP" altLang="en-US" sz="2400" dirty="0" smtClean="0">
                <a:solidFill>
                  <a:schemeClr val="tx1"/>
                </a:solidFill>
                <a:latin typeface="HGP創英角ﾎﾟｯﾌﾟ体" pitchFamily="50" charset="-128"/>
                <a:ea typeface="HGP創英角ﾎﾟｯﾌﾟ体" pitchFamily="50" charset="-128"/>
                <a:cs typeface="ＭＳ Ｐゴシック" pitchFamily="50" charset="-128"/>
              </a:rPr>
            </a:br>
            <a:r>
              <a:rPr lang="ja-JP" altLang="en-US" sz="2400" dirty="0" smtClean="0">
                <a:solidFill>
                  <a:schemeClr val="tx1"/>
                </a:solidFill>
                <a:latin typeface="HGP創英角ﾎﾟｯﾌﾟ体" pitchFamily="50" charset="-128"/>
                <a:ea typeface="HGP創英角ﾎﾟｯﾌﾟ体" pitchFamily="50" charset="-128"/>
                <a:cs typeface="ＭＳ Ｐゴシック" pitchFamily="50" charset="-128"/>
              </a:rPr>
              <a:t>　　　　　　　構築が必要になる）</a:t>
            </a:r>
          </a:p>
          <a:p>
            <a:pPr lvl="0" indent="455613" algn="l" eaLnBrk="0" hangingPunct="0">
              <a:spcBef>
                <a:spcPts val="1200"/>
              </a:spcBef>
            </a:pPr>
            <a:r>
              <a:rPr lang="ja-JP" altLang="en-US" sz="3200" dirty="0" smtClean="0">
                <a:solidFill>
                  <a:srgbClr val="C00000"/>
                </a:solidFill>
                <a:latin typeface="HGP創英角ﾎﾟｯﾌﾟ体" pitchFamily="50" charset="-128"/>
                <a:ea typeface="HGP創英角ﾎﾟｯﾌﾟ体" pitchFamily="50" charset="-128"/>
                <a:cs typeface="ＭＳ Ｐゴシック" pitchFamily="50" charset="-128"/>
              </a:rPr>
              <a:t>・工夫次第で結果が変わる“ちょっと危ない”世界</a:t>
            </a:r>
          </a:p>
          <a:p>
            <a:pPr lvl="0" indent="455613" algn="l" eaLnBrk="0" hangingPunct="0">
              <a:lnSpc>
                <a:spcPts val="2600"/>
              </a:lnSpc>
              <a:spcBef>
                <a:spcPts val="0"/>
              </a:spcBef>
            </a:pPr>
            <a:r>
              <a:rPr lang="ja-JP" altLang="en-US" sz="2400" dirty="0" smtClean="0">
                <a:solidFill>
                  <a:schemeClr val="tx1"/>
                </a:solidFill>
                <a:latin typeface="HGP創英角ﾎﾟｯﾌﾟ体" pitchFamily="50" charset="-128"/>
                <a:ea typeface="HGP創英角ﾎﾟｯﾌﾟ体" pitchFamily="50" charset="-128"/>
                <a:cs typeface="ＭＳ Ｐゴシック" pitchFamily="50" charset="-128"/>
              </a:rPr>
              <a:t>　　　　（少し</a:t>
            </a:r>
            <a:r>
              <a:rPr lang="ja-JP" altLang="en-US" sz="2400" dirty="0" smtClean="0">
                <a:solidFill>
                  <a:srgbClr val="0033CC"/>
                </a:solidFill>
                <a:latin typeface="HGP創英角ﾎﾟｯﾌﾟ体" pitchFamily="50" charset="-128"/>
                <a:ea typeface="HGP創英角ﾎﾟｯﾌﾟ体" pitchFamily="50" charset="-128"/>
                <a:cs typeface="ＭＳ Ｐゴシック" pitchFamily="50" charset="-128"/>
              </a:rPr>
              <a:t>高めの目標</a:t>
            </a:r>
            <a:r>
              <a:rPr lang="ja-JP" altLang="en-US" sz="2400" dirty="0" smtClean="0">
                <a:solidFill>
                  <a:schemeClr val="tx1"/>
                </a:solidFill>
                <a:latin typeface="HGP創英角ﾎﾟｯﾌﾟ体" pitchFamily="50" charset="-128"/>
                <a:ea typeface="HGP創英角ﾎﾟｯﾌﾟ体" pitchFamily="50" charset="-128"/>
                <a:cs typeface="ＭＳ Ｐゴシック" pitchFamily="50" charset="-128"/>
              </a:rPr>
              <a:t>を設定。</a:t>
            </a:r>
          </a:p>
          <a:p>
            <a:pPr lvl="0" indent="455613" algn="l" eaLnBrk="0" hangingPunct="0">
              <a:lnSpc>
                <a:spcPts val="2600"/>
              </a:lnSpc>
              <a:spcBef>
                <a:spcPts val="0"/>
              </a:spcBef>
            </a:pPr>
            <a:r>
              <a:rPr lang="ja-JP" altLang="en-US" sz="2400" dirty="0" smtClean="0">
                <a:solidFill>
                  <a:schemeClr val="tx1"/>
                </a:solidFill>
                <a:latin typeface="HGP創英角ﾎﾟｯﾌﾟ体" pitchFamily="50" charset="-128"/>
                <a:ea typeface="HGP創英角ﾎﾟｯﾌﾟ体" pitchFamily="50" charset="-128"/>
                <a:cs typeface="ＭＳ Ｐゴシック" pitchFamily="50" charset="-128"/>
              </a:rPr>
              <a:t> 　　　　自由な雰囲気を持ち込むには、企画者自身に若干の</a:t>
            </a:r>
            <a:br>
              <a:rPr lang="ja-JP" altLang="en-US" sz="2400" dirty="0" smtClean="0">
                <a:solidFill>
                  <a:schemeClr val="tx1"/>
                </a:solidFill>
                <a:latin typeface="HGP創英角ﾎﾟｯﾌﾟ体" pitchFamily="50" charset="-128"/>
                <a:ea typeface="HGP創英角ﾎﾟｯﾌﾟ体" pitchFamily="50" charset="-128"/>
                <a:cs typeface="ＭＳ Ｐゴシック" pitchFamily="50" charset="-128"/>
              </a:rPr>
            </a:br>
            <a:r>
              <a:rPr lang="ja-JP" altLang="en-US" sz="2400" dirty="0" smtClean="0">
                <a:solidFill>
                  <a:schemeClr val="tx1"/>
                </a:solidFill>
                <a:latin typeface="HGP創英角ﾎﾟｯﾌﾟ体" pitchFamily="50" charset="-128"/>
                <a:ea typeface="HGP創英角ﾎﾟｯﾌﾟ体" pitchFamily="50" charset="-128"/>
                <a:cs typeface="ＭＳ Ｐゴシック" pitchFamily="50" charset="-128"/>
              </a:rPr>
              <a:t>　　　　　　　覚悟も必要）</a:t>
            </a:r>
          </a:p>
        </p:txBody>
      </p:sp>
      <p:sp>
        <p:nvSpPr>
          <p:cNvPr id="8" name="正方形/長方形 27"/>
          <p:cNvSpPr>
            <a:spLocks noChangeArrowheads="1"/>
          </p:cNvSpPr>
          <p:nvPr/>
        </p:nvSpPr>
        <p:spPr bwMode="auto">
          <a:xfrm>
            <a:off x="646430" y="544184"/>
            <a:ext cx="8174041" cy="1015663"/>
          </a:xfrm>
          <a:prstGeom prst="rect">
            <a:avLst/>
          </a:prstGeom>
          <a:noFill/>
          <a:ln w="9525">
            <a:noFill/>
            <a:miter lim="800000"/>
            <a:headEnd/>
            <a:tailEnd/>
          </a:ln>
        </p:spPr>
        <p:txBody>
          <a:bodyPr wrap="square">
            <a:spAutoFit/>
          </a:bodyPr>
          <a:lstStyle/>
          <a:p>
            <a:pPr algn="l">
              <a:lnSpc>
                <a:spcPct val="100000"/>
              </a:lnSpc>
              <a:spcBef>
                <a:spcPct val="0"/>
              </a:spcBef>
            </a:pPr>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 みんなが盛り上がるプログラムとは</a:t>
            </a:r>
            <a:r>
              <a:rPr lang="en-US" altLang="ja-JP" sz="3600" dirty="0" smtClean="0">
                <a:solidFill>
                  <a:srgbClr val="006600"/>
                </a:solidFill>
                <a:latin typeface="HGP創英角ﾎﾟｯﾌﾟ体" pitchFamily="50" charset="-128"/>
                <a:ea typeface="HGP創英角ﾎﾟｯﾌﾟ体" pitchFamily="50" charset="-128"/>
              </a:rPr>
              <a:t>!?</a:t>
            </a:r>
            <a:r>
              <a:rPr lang="ja-JP" altLang="en-US" sz="3600" dirty="0" smtClean="0">
                <a:solidFill>
                  <a:srgbClr val="006600"/>
                </a:solidFill>
                <a:latin typeface="HGP創英角ﾎﾟｯﾌﾟ体" pitchFamily="50" charset="-128"/>
                <a:ea typeface="HGP創英角ﾎﾟｯﾌﾟ体" pitchFamily="50" charset="-128"/>
              </a:rPr>
              <a:t/>
            </a:r>
            <a:br>
              <a:rPr lang="ja-JP" altLang="en-US" sz="3600" dirty="0" smtClean="0">
                <a:solidFill>
                  <a:srgbClr val="006600"/>
                </a:solidFill>
                <a:latin typeface="HGP創英角ﾎﾟｯﾌﾟ体" pitchFamily="50" charset="-128"/>
                <a:ea typeface="HGP創英角ﾎﾟｯﾌﾟ体" pitchFamily="50" charset="-128"/>
              </a:rPr>
            </a:br>
            <a:r>
              <a:rPr lang="ja-JP" altLang="en-US" sz="2400" dirty="0" smtClean="0">
                <a:solidFill>
                  <a:schemeClr val="tx1"/>
                </a:solidFill>
                <a:latin typeface="HGP創英角ﾎﾟｯﾌﾟ体" pitchFamily="50" charset="-128"/>
                <a:ea typeface="HGP創英角ﾎﾟｯﾌﾟ体" pitchFamily="50" charset="-128"/>
              </a:rPr>
              <a:t>　　　　　　～ 奈良たんぽぽの家・</a:t>
            </a:r>
            <a:r>
              <a:rPr lang="ja-JP" altLang="en-US" sz="2400" dirty="0" smtClean="0">
                <a:solidFill>
                  <a:schemeClr val="tx1"/>
                </a:solidFill>
                <a:latin typeface="HGP創英角ｺﾞｼｯｸUB" pitchFamily="50" charset="-128"/>
                <a:ea typeface="HGP創英角ｺﾞｼｯｸUB" pitchFamily="50" charset="-128"/>
              </a:rPr>
              <a:t>播磨靖夫さんによれば</a:t>
            </a:r>
            <a:r>
              <a:rPr lang="en-US" altLang="ja-JP" sz="2400" dirty="0" smtClean="0">
                <a:solidFill>
                  <a:schemeClr val="tx1"/>
                </a:solidFill>
                <a:latin typeface="HGP創英角ｺﾞｼｯｸUB" pitchFamily="50" charset="-128"/>
                <a:ea typeface="HGP創英角ｺﾞｼｯｸUB" pitchFamily="50" charset="-128"/>
              </a:rPr>
              <a:t>…</a:t>
            </a:r>
            <a:endParaRPr lang="ja-JP" altLang="ja-JP" sz="2400" dirty="0">
              <a:solidFill>
                <a:schemeClr val="tx1"/>
              </a:solidFill>
              <a:latin typeface="HGP創英角ｺﾞｼｯｸUB" pitchFamily="50" charset="-128"/>
              <a:ea typeface="HGP創英角ｺﾞｼｯｸUB" pitchFamily="50" charset="-128"/>
            </a:endParaRPr>
          </a:p>
        </p:txBody>
      </p:sp>
      <p:pic>
        <p:nvPicPr>
          <p:cNvPr id="7"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9"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4"/>
          <p:cNvSpPr>
            <a:spLocks noGrp="1"/>
          </p:cNvSpPr>
          <p:nvPr>
            <p:ph type="sldNum" sz="quarter" idx="11"/>
          </p:nvPr>
        </p:nvSpPr>
        <p:spPr>
          <a:xfrm>
            <a:off x="6743200" y="6295900"/>
            <a:ext cx="2133600" cy="457200"/>
          </a:xfrm>
          <a:noFill/>
        </p:spPr>
        <p:txBody>
          <a:bodyPr/>
          <a:lstStyle/>
          <a:p>
            <a:fld id="{F833D9C6-8739-4E0C-BF1F-E10AF96DA4C1}" type="slidenum">
              <a:rPr lang="en-US" altLang="ja-JP"/>
              <a:pPr/>
              <a:t>48</a:t>
            </a:fld>
            <a:endParaRPr lang="en-US" altLang="ja-JP" dirty="0"/>
          </a:p>
        </p:txBody>
      </p:sp>
      <p:sp>
        <p:nvSpPr>
          <p:cNvPr id="23556"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23558" name="Rectangle 5"/>
          <p:cNvSpPr>
            <a:spLocks noChangeArrowheads="1"/>
          </p:cNvSpPr>
          <p:nvPr/>
        </p:nvSpPr>
        <p:spPr bwMode="auto">
          <a:xfrm>
            <a:off x="611560" y="1978706"/>
            <a:ext cx="4713089" cy="646331"/>
          </a:xfrm>
          <a:prstGeom prst="rect">
            <a:avLst/>
          </a:prstGeom>
          <a:noFill/>
          <a:ln w="9525" algn="ctr">
            <a:noFill/>
            <a:miter lim="800000"/>
            <a:headEnd/>
            <a:tailEnd/>
          </a:ln>
        </p:spPr>
        <p:txBody>
          <a:bodyPr wrap="square">
            <a:spAutoFit/>
          </a:bodyPr>
          <a:lstStyle/>
          <a:p>
            <a:pPr marL="342900" indent="-342900" algn="l">
              <a:lnSpc>
                <a:spcPct val="100000"/>
              </a:lnSpc>
              <a:spcBef>
                <a:spcPct val="50000"/>
              </a:spcBef>
            </a:pPr>
            <a:r>
              <a:rPr lang="ja-JP" altLang="en-US" sz="3600" dirty="0" smtClean="0">
                <a:solidFill>
                  <a:srgbClr val="C00000"/>
                </a:solidFill>
                <a:latin typeface="HGP創英角ﾎﾟｯﾌﾟ体" pitchFamily="50" charset="-128"/>
                <a:ea typeface="HGP創英角ﾎﾟｯﾌﾟ体" pitchFamily="50" charset="-128"/>
              </a:rPr>
              <a:t>①「絆」の難しさ</a:t>
            </a:r>
            <a:endParaRPr lang="ja-JP" altLang="en-US" sz="3600" dirty="0">
              <a:solidFill>
                <a:srgbClr val="C00000"/>
              </a:solidFill>
              <a:latin typeface="HGP創英角ﾎﾟｯﾌﾟ体" pitchFamily="50" charset="-128"/>
              <a:ea typeface="HGP創英角ﾎﾟｯﾌﾟ体" pitchFamily="50" charset="-128"/>
            </a:endParaRPr>
          </a:p>
        </p:txBody>
      </p:sp>
      <p:sp>
        <p:nvSpPr>
          <p:cNvPr id="14" name="テキスト ボックス 13"/>
          <p:cNvSpPr txBox="1"/>
          <p:nvPr/>
        </p:nvSpPr>
        <p:spPr>
          <a:xfrm>
            <a:off x="967832" y="2697045"/>
            <a:ext cx="6268464" cy="584775"/>
          </a:xfrm>
          <a:prstGeom prst="rect">
            <a:avLst/>
          </a:prstGeom>
          <a:noFill/>
        </p:spPr>
        <p:txBody>
          <a:bodyPr wrap="square" rtlCol="0">
            <a:spAutoFit/>
          </a:bodyPr>
          <a:lstStyle/>
          <a:p>
            <a:pPr algn="l"/>
            <a:r>
              <a:rPr kumimoji="1" lang="ja-JP" altLang="en-US" sz="3200" dirty="0" smtClean="0">
                <a:solidFill>
                  <a:srgbClr val="C00000"/>
                </a:solidFill>
                <a:latin typeface="HGP創英角ﾎﾟｯﾌﾟ体" pitchFamily="50" charset="-128"/>
                <a:ea typeface="HGP創英角ﾎﾟｯﾌﾟ体" pitchFamily="50" charset="-128"/>
              </a:rPr>
              <a:t>「</a:t>
            </a:r>
            <a:r>
              <a:rPr kumimoji="1" lang="ja-JP" altLang="en-US" sz="3200" dirty="0" err="1" smtClean="0">
                <a:solidFill>
                  <a:srgbClr val="C00000"/>
                </a:solidFill>
                <a:latin typeface="HGP創英角ﾎﾟｯﾌﾟ体" pitchFamily="50" charset="-128"/>
                <a:ea typeface="HGP創英角ﾎﾟｯﾌﾟ体" pitchFamily="50" charset="-128"/>
              </a:rPr>
              <a:t>絆される</a:t>
            </a:r>
            <a:r>
              <a:rPr kumimoji="1" lang="ja-JP" altLang="en-US" sz="3200" dirty="0" smtClean="0">
                <a:solidFill>
                  <a:srgbClr val="C00000"/>
                </a:solidFill>
                <a:latin typeface="HGP創英角ﾎﾟｯﾌﾟ体" pitchFamily="50" charset="-128"/>
                <a:ea typeface="HGP創英角ﾎﾟｯﾌﾟ体" pitchFamily="50" charset="-128"/>
              </a:rPr>
              <a:t>」を、なんと読みますか？</a:t>
            </a:r>
            <a:endParaRPr kumimoji="1" lang="ja-JP" altLang="en-US" sz="3200" dirty="0">
              <a:solidFill>
                <a:srgbClr val="C00000"/>
              </a:solidFill>
              <a:latin typeface="HGP創英角ﾎﾟｯﾌﾟ体" pitchFamily="50" charset="-128"/>
              <a:ea typeface="HGP創英角ﾎﾟｯﾌﾟ体" pitchFamily="50" charset="-128"/>
            </a:endParaRPr>
          </a:p>
        </p:txBody>
      </p:sp>
      <p:sp>
        <p:nvSpPr>
          <p:cNvPr id="10" name="Rectangle 2"/>
          <p:cNvSpPr txBox="1">
            <a:spLocks noChangeArrowheads="1"/>
          </p:cNvSpPr>
          <p:nvPr/>
        </p:nvSpPr>
        <p:spPr bwMode="auto">
          <a:xfrm>
            <a:off x="390525" y="683915"/>
            <a:ext cx="8229600" cy="1160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t>（５）助け合うことの難しさ</a:t>
            </a:r>
            <a:b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br>
            <a:r>
              <a:rPr kumimoji="1" lang="ja-JP" altLang="en-US" b="1"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　　　　　</a:t>
            </a:r>
            <a:r>
              <a:rPr kumimoji="1" lang="ja-JP" altLang="en-US"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－“助けられる”力が、助け合いを進める</a:t>
            </a:r>
            <a:endParaRPr kumimoji="1" lang="ja-JP" altLang="en-US" sz="28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cs typeface="+mj-cs"/>
            </a:endParaRPr>
          </a:p>
        </p:txBody>
      </p:sp>
      <p:sp>
        <p:nvSpPr>
          <p:cNvPr id="8" name="テキスト ボックス 7"/>
          <p:cNvSpPr txBox="1"/>
          <p:nvPr/>
        </p:nvSpPr>
        <p:spPr>
          <a:xfrm>
            <a:off x="962074" y="3865240"/>
            <a:ext cx="8373312" cy="1615827"/>
          </a:xfrm>
          <a:prstGeom prst="rect">
            <a:avLst/>
          </a:prstGeom>
          <a:noFill/>
        </p:spPr>
        <p:txBody>
          <a:bodyPr wrap="square" rtlCol="0">
            <a:spAutoFit/>
          </a:bodyPr>
          <a:lstStyle/>
          <a:p>
            <a:pPr algn="l"/>
            <a:r>
              <a:rPr lang="ja-JP" altLang="en-US" sz="2800" dirty="0" smtClean="0">
                <a:solidFill>
                  <a:schemeClr val="tx1"/>
                </a:solidFill>
                <a:latin typeface="HGP創英角ﾎﾟｯﾌﾟ体" pitchFamily="50" charset="-128"/>
                <a:ea typeface="HGP創英角ﾎﾟｯﾌﾟ体" pitchFamily="50" charset="-128"/>
              </a:rPr>
              <a:t>① 情に引きつけられて、心や行動の</a:t>
            </a:r>
            <a:r>
              <a:rPr lang="ja-JP" altLang="en-US" sz="2800" dirty="0" smtClean="0">
                <a:solidFill>
                  <a:srgbClr val="CC0099"/>
                </a:solidFill>
                <a:latin typeface="HGP創英角ﾎﾟｯﾌﾟ体" pitchFamily="50" charset="-128"/>
                <a:ea typeface="HGP創英角ﾎﾟｯﾌﾟ体" pitchFamily="50" charset="-128"/>
              </a:rPr>
              <a:t>自由が縛られる</a:t>
            </a:r>
            <a:r>
              <a:rPr lang="ja-JP" altLang="en-US" sz="2800" dirty="0" smtClean="0">
                <a:solidFill>
                  <a:schemeClr val="tx1"/>
                </a:solidFill>
                <a:latin typeface="HGP創英角ﾎﾟｯﾌﾟ体" pitchFamily="50" charset="-128"/>
                <a:ea typeface="HGP創英角ﾎﾟｯﾌﾟ体" pitchFamily="50" charset="-128"/>
              </a:rPr>
              <a:t>。</a:t>
            </a:r>
            <a:br>
              <a:rPr lang="ja-JP" altLang="en-US" sz="2800" dirty="0" smtClean="0">
                <a:solidFill>
                  <a:schemeClr val="tx1"/>
                </a:solidFill>
                <a:latin typeface="HGP創英角ﾎﾟｯﾌﾟ体" pitchFamily="50" charset="-128"/>
                <a:ea typeface="HGP創英角ﾎﾟｯﾌﾟ体" pitchFamily="50" charset="-128"/>
              </a:rPr>
            </a:br>
            <a:r>
              <a:rPr lang="ja-JP" altLang="en-US" sz="2800" dirty="0" smtClean="0">
                <a:solidFill>
                  <a:schemeClr val="tx1"/>
                </a:solidFill>
                <a:latin typeface="HGP創英角ﾎﾟｯﾌﾟ体" pitchFamily="50" charset="-128"/>
                <a:ea typeface="HGP創英角ﾎﾟｯﾌﾟ体" pitchFamily="50" charset="-128"/>
              </a:rPr>
              <a:t>　　  （例：情に</a:t>
            </a:r>
            <a:r>
              <a:rPr lang="ja-JP" altLang="en-US" sz="2800" dirty="0" err="1" smtClean="0">
                <a:solidFill>
                  <a:schemeClr val="tx1"/>
                </a:solidFill>
                <a:latin typeface="HGP創英角ﾎﾟｯﾌﾟ体" pitchFamily="50" charset="-128"/>
                <a:ea typeface="HGP創英角ﾎﾟｯﾌﾟ体" pitchFamily="50" charset="-128"/>
              </a:rPr>
              <a:t>絆される</a:t>
            </a:r>
            <a:r>
              <a:rPr lang="ja-JP" altLang="en-US" sz="2800" dirty="0" smtClean="0">
                <a:solidFill>
                  <a:schemeClr val="tx1"/>
                </a:solidFill>
                <a:latin typeface="HGP創英角ﾎﾟｯﾌﾟ体" pitchFamily="50" charset="-128"/>
                <a:ea typeface="HGP創英角ﾎﾟｯﾌﾟ体" pitchFamily="50" charset="-128"/>
              </a:rPr>
              <a:t>）</a:t>
            </a:r>
          </a:p>
          <a:p>
            <a:pPr algn="l">
              <a:spcBef>
                <a:spcPts val="1800"/>
              </a:spcBef>
            </a:pPr>
            <a:r>
              <a:rPr lang="ja-JP" altLang="en-US" sz="2800" dirty="0" smtClean="0">
                <a:solidFill>
                  <a:schemeClr val="tx1"/>
                </a:solidFill>
                <a:latin typeface="HGP創英角ﾎﾟｯﾌﾟ体" pitchFamily="50" charset="-128"/>
                <a:ea typeface="HGP創英角ﾎﾟｯﾌﾟ体" pitchFamily="50" charset="-128"/>
              </a:rPr>
              <a:t>② 身体の</a:t>
            </a:r>
            <a:r>
              <a:rPr lang="ja-JP" altLang="en-US" sz="2800" dirty="0" smtClean="0">
                <a:solidFill>
                  <a:srgbClr val="CC0099"/>
                </a:solidFill>
                <a:latin typeface="HGP創英角ﾎﾟｯﾌﾟ体" pitchFamily="50" charset="-128"/>
                <a:ea typeface="HGP創英角ﾎﾟｯﾌﾟ体" pitchFamily="50" charset="-128"/>
              </a:rPr>
              <a:t>自由を束縛</a:t>
            </a:r>
            <a:r>
              <a:rPr lang="ja-JP" altLang="en-US" sz="2800" dirty="0" smtClean="0">
                <a:solidFill>
                  <a:schemeClr val="tx1"/>
                </a:solidFill>
                <a:latin typeface="HGP創英角ﾎﾟｯﾌﾟ体" pitchFamily="50" charset="-128"/>
                <a:ea typeface="HGP創英角ﾎﾟｯﾌﾟ体" pitchFamily="50" charset="-128"/>
              </a:rPr>
              <a:t>される。（例：政務に</a:t>
            </a:r>
            <a:r>
              <a:rPr lang="ja-JP" altLang="en-US" sz="2800" dirty="0" err="1" smtClean="0">
                <a:solidFill>
                  <a:schemeClr val="tx1"/>
                </a:solidFill>
                <a:latin typeface="HGP創英角ﾎﾟｯﾌﾟ体" pitchFamily="50" charset="-128"/>
                <a:ea typeface="HGP創英角ﾎﾟｯﾌﾟ体" pitchFamily="50" charset="-128"/>
              </a:rPr>
              <a:t>絆される</a:t>
            </a:r>
            <a:r>
              <a:rPr lang="ja-JP" altLang="en-US" sz="2800" dirty="0" smtClean="0">
                <a:solidFill>
                  <a:schemeClr val="tx1"/>
                </a:solidFill>
                <a:latin typeface="HGP創英角ﾎﾟｯﾌﾟ体" pitchFamily="50" charset="-128"/>
                <a:ea typeface="HGP創英角ﾎﾟｯﾌﾟ体" pitchFamily="50" charset="-128"/>
              </a:rPr>
              <a:t>）</a:t>
            </a:r>
            <a:endParaRPr kumimoji="1" lang="ja-JP" altLang="en-US" sz="2800" dirty="0">
              <a:solidFill>
                <a:schemeClr val="tx1"/>
              </a:solidFill>
              <a:latin typeface="HGP創英角ﾎﾟｯﾌﾟ体" pitchFamily="50" charset="-128"/>
              <a:ea typeface="HGP創英角ﾎﾟｯﾌﾟ体" pitchFamily="50" charset="-128"/>
            </a:endParaRPr>
          </a:p>
        </p:txBody>
      </p:sp>
      <p:sp>
        <p:nvSpPr>
          <p:cNvPr id="9" name="テキスト ボックス 8"/>
          <p:cNvSpPr txBox="1"/>
          <p:nvPr/>
        </p:nvSpPr>
        <p:spPr>
          <a:xfrm>
            <a:off x="1120232" y="3193812"/>
            <a:ext cx="1867592" cy="523220"/>
          </a:xfrm>
          <a:prstGeom prst="rect">
            <a:avLst/>
          </a:prstGeom>
          <a:noFill/>
        </p:spPr>
        <p:txBody>
          <a:bodyPr wrap="square" rtlCol="0">
            <a:spAutoFit/>
          </a:bodyPr>
          <a:lstStyle/>
          <a:p>
            <a:pPr algn="l"/>
            <a:r>
              <a:rPr kumimoji="1" lang="ja-JP" altLang="en-US" sz="2800" dirty="0" smtClean="0">
                <a:solidFill>
                  <a:srgbClr val="006600"/>
                </a:solidFill>
                <a:latin typeface="HGP創英角ﾎﾟｯﾌﾟ体" pitchFamily="50" charset="-128"/>
                <a:ea typeface="HGP創英角ﾎﾟｯﾌﾟ体" pitchFamily="50" charset="-128"/>
              </a:rPr>
              <a:t>ほだされる</a:t>
            </a:r>
            <a:endParaRPr kumimoji="1" lang="ja-JP" altLang="en-US" sz="2800" dirty="0">
              <a:solidFill>
                <a:srgbClr val="006600"/>
              </a:solidFill>
              <a:latin typeface="HGP創英角ﾎﾟｯﾌﾟ体" pitchFamily="50" charset="-128"/>
              <a:ea typeface="HGP創英角ﾎﾟｯﾌﾟ体" pitchFamily="50" charset="-128"/>
            </a:endParaRPr>
          </a:p>
        </p:txBody>
      </p:sp>
      <p:pic>
        <p:nvPicPr>
          <p:cNvPr id="12"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13"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Line 5"/>
          <p:cNvSpPr>
            <a:spLocks noChangeShapeType="1"/>
          </p:cNvSpPr>
          <p:nvPr/>
        </p:nvSpPr>
        <p:spPr bwMode="auto">
          <a:xfrm>
            <a:off x="0" y="6054725"/>
            <a:ext cx="9144000" cy="0"/>
          </a:xfrm>
          <a:prstGeom prst="line">
            <a:avLst/>
          </a:prstGeom>
          <a:noFill/>
          <a:ln w="53975">
            <a:solidFill>
              <a:srgbClr val="0066FF"/>
            </a:solidFill>
            <a:round/>
            <a:headEnd/>
            <a:tailEnd/>
          </a:ln>
        </p:spPr>
        <p:txBody>
          <a:bodyPr/>
          <a:lstStyle/>
          <a:p>
            <a:endParaRPr lang="ja-JP" altLang="en-US"/>
          </a:p>
        </p:txBody>
      </p:sp>
      <p:sp>
        <p:nvSpPr>
          <p:cNvPr id="16" name="テキスト ボックス 15"/>
          <p:cNvSpPr txBox="1">
            <a:spLocks noChangeArrowheads="1"/>
          </p:cNvSpPr>
          <p:nvPr/>
        </p:nvSpPr>
        <p:spPr bwMode="auto">
          <a:xfrm>
            <a:off x="1619672" y="2564904"/>
            <a:ext cx="5320687" cy="535531"/>
          </a:xfrm>
          <a:prstGeom prst="rect">
            <a:avLst/>
          </a:prstGeom>
          <a:noFill/>
          <a:ln w="9525">
            <a:noFill/>
            <a:miter lim="800000"/>
            <a:headEnd/>
            <a:tailEnd/>
          </a:ln>
        </p:spPr>
        <p:txBody>
          <a:bodyPr wrap="none">
            <a:spAutoFit/>
          </a:bodyPr>
          <a:lstStyle/>
          <a:p>
            <a:pPr algn="ctr">
              <a:lnSpc>
                <a:spcPct val="90000"/>
              </a:lnSpc>
              <a:spcBef>
                <a:spcPct val="20000"/>
              </a:spcBef>
              <a:buClr>
                <a:schemeClr val="bg2"/>
              </a:buClr>
              <a:buSzPct val="75000"/>
              <a:buFont typeface="Wingdings" pitchFamily="2" charset="2"/>
              <a:buNone/>
            </a:pPr>
            <a:r>
              <a:rPr lang="ja-JP" altLang="en-US" sz="3200" dirty="0">
                <a:solidFill>
                  <a:schemeClr val="tx1"/>
                </a:solidFill>
                <a:latin typeface="HGP創英角ﾎﾟｯﾌﾟ体" pitchFamily="50" charset="-128"/>
                <a:ea typeface="HGP創英角ﾎﾟｯﾌﾟ体" pitchFamily="50" charset="-128"/>
              </a:rPr>
              <a:t>何かすること、ありませんか</a:t>
            </a:r>
            <a:r>
              <a:rPr lang="ja-JP" altLang="en-US" sz="3200" dirty="0" smtClean="0">
                <a:solidFill>
                  <a:schemeClr val="tx1"/>
                </a:solidFill>
                <a:latin typeface="HGP創英角ﾎﾟｯﾌﾟ体" pitchFamily="50" charset="-128"/>
                <a:ea typeface="HGP創英角ﾎﾟｯﾌﾟ体" pitchFamily="50" charset="-128"/>
              </a:rPr>
              <a:t>？</a:t>
            </a:r>
            <a:endParaRPr lang="ja-JP" altLang="en-US" sz="3200" dirty="0">
              <a:solidFill>
                <a:schemeClr val="tx1"/>
              </a:solidFill>
              <a:latin typeface="HGP創英角ﾎﾟｯﾌﾟ体" pitchFamily="50" charset="-128"/>
              <a:ea typeface="HGP創英角ﾎﾟｯﾌﾟ体" pitchFamily="50" charset="-128"/>
            </a:endParaRPr>
          </a:p>
        </p:txBody>
      </p:sp>
      <p:sp>
        <p:nvSpPr>
          <p:cNvPr id="18" name="テキスト ボックス 17"/>
          <p:cNvSpPr txBox="1">
            <a:spLocks noChangeArrowheads="1"/>
          </p:cNvSpPr>
          <p:nvPr/>
        </p:nvSpPr>
        <p:spPr bwMode="auto">
          <a:xfrm>
            <a:off x="1682401" y="3914905"/>
            <a:ext cx="5202065" cy="1421928"/>
          </a:xfrm>
          <a:prstGeom prst="rect">
            <a:avLst/>
          </a:prstGeom>
          <a:noFill/>
          <a:ln w="9525">
            <a:noFill/>
            <a:miter lim="800000"/>
            <a:headEnd/>
            <a:tailEnd/>
          </a:ln>
        </p:spPr>
        <p:txBody>
          <a:bodyPr wrap="none">
            <a:spAutoFit/>
          </a:bodyPr>
          <a:lstStyle/>
          <a:p>
            <a:pPr algn="l">
              <a:lnSpc>
                <a:spcPct val="90000"/>
              </a:lnSpc>
              <a:spcBef>
                <a:spcPct val="20000"/>
              </a:spcBef>
              <a:buClr>
                <a:schemeClr val="bg2"/>
              </a:buClr>
              <a:buSzPct val="75000"/>
              <a:buFont typeface="Wingdings" pitchFamily="2" charset="2"/>
              <a:buNone/>
            </a:pPr>
            <a:r>
              <a:rPr lang="ja-JP" altLang="en-US" sz="3200" dirty="0" smtClean="0">
                <a:solidFill>
                  <a:schemeClr val="tx1"/>
                </a:solidFill>
                <a:latin typeface="HGP創英角ﾎﾟｯﾌﾟ体" pitchFamily="50" charset="-128"/>
                <a:ea typeface="HGP創英角ﾎﾟｯﾌﾟ体" pitchFamily="50" charset="-128"/>
              </a:rPr>
              <a:t>どなたか、困って</a:t>
            </a:r>
            <a:r>
              <a:rPr lang="ja-JP" altLang="en-US" sz="3200" dirty="0">
                <a:solidFill>
                  <a:schemeClr val="tx1"/>
                </a:solidFill>
                <a:latin typeface="HGP創英角ﾎﾟｯﾌﾟ体" pitchFamily="50" charset="-128"/>
                <a:ea typeface="HGP創英角ﾎﾟｯﾌﾟ体" pitchFamily="50" charset="-128"/>
              </a:rPr>
              <a:t>おられる</a:t>
            </a:r>
            <a:r>
              <a:rPr lang="ja-JP" altLang="en-US" sz="3200" dirty="0" smtClean="0">
                <a:solidFill>
                  <a:schemeClr val="tx1"/>
                </a:solidFill>
                <a:latin typeface="HGP創英角ﾎﾟｯﾌﾟ体" pitchFamily="50" charset="-128"/>
                <a:ea typeface="HGP創英角ﾎﾟｯﾌﾟ体" pitchFamily="50" charset="-128"/>
              </a:rPr>
              <a:t>方、</a:t>
            </a:r>
            <a:br>
              <a:rPr lang="ja-JP" altLang="en-US" sz="3200" dirty="0" smtClean="0">
                <a:solidFill>
                  <a:schemeClr val="tx1"/>
                </a:solidFill>
                <a:latin typeface="HGP創英角ﾎﾟｯﾌﾟ体" pitchFamily="50" charset="-128"/>
                <a:ea typeface="HGP創英角ﾎﾟｯﾌﾟ体" pitchFamily="50" charset="-128"/>
              </a:rPr>
            </a:br>
            <a:r>
              <a:rPr lang="ja-JP" altLang="en-US" sz="3200" dirty="0" smtClean="0">
                <a:solidFill>
                  <a:schemeClr val="tx1"/>
                </a:solidFill>
                <a:latin typeface="HGP創英角ﾎﾟｯﾌﾟ体" pitchFamily="50" charset="-128"/>
                <a:ea typeface="HGP創英角ﾎﾟｯﾌﾟ体" pitchFamily="50" charset="-128"/>
              </a:rPr>
              <a:t>ご存じありませんか？</a:t>
            </a:r>
            <a:r>
              <a:rPr lang="en-US" altLang="ja-JP" sz="3200" dirty="0" smtClean="0">
                <a:solidFill>
                  <a:schemeClr val="tx1"/>
                </a:solidFill>
                <a:latin typeface="HGP創英角ﾎﾟｯﾌﾟ体" pitchFamily="50" charset="-128"/>
                <a:ea typeface="HGP創英角ﾎﾟｯﾌﾟ体" pitchFamily="50" charset="-128"/>
              </a:rPr>
              <a:t/>
            </a:r>
            <a:br>
              <a:rPr lang="en-US" altLang="ja-JP" sz="3200" dirty="0" smtClean="0">
                <a:solidFill>
                  <a:schemeClr val="tx1"/>
                </a:solidFill>
                <a:latin typeface="HGP創英角ﾎﾟｯﾌﾟ体" pitchFamily="50" charset="-128"/>
                <a:ea typeface="HGP創英角ﾎﾟｯﾌﾟ体" pitchFamily="50" charset="-128"/>
              </a:rPr>
            </a:br>
            <a:r>
              <a:rPr lang="ja-JP" altLang="en-US" sz="3200" dirty="0" smtClean="0">
                <a:solidFill>
                  <a:schemeClr val="tx1"/>
                </a:solidFill>
                <a:latin typeface="HGP創英角ﾎﾟｯﾌﾟ体" pitchFamily="50" charset="-128"/>
                <a:ea typeface="HGP創英角ﾎﾟｯﾌﾟ体" pitchFamily="50" charset="-128"/>
              </a:rPr>
              <a:t>教えて</a:t>
            </a:r>
            <a:r>
              <a:rPr lang="ja-JP" altLang="en-US" sz="3200" dirty="0">
                <a:solidFill>
                  <a:schemeClr val="tx1"/>
                </a:solidFill>
                <a:latin typeface="HGP創英角ﾎﾟｯﾌﾟ体" pitchFamily="50" charset="-128"/>
                <a:ea typeface="HGP創英角ﾎﾟｯﾌﾟ体" pitchFamily="50" charset="-128"/>
              </a:rPr>
              <a:t>下さいませんか？</a:t>
            </a:r>
          </a:p>
        </p:txBody>
      </p:sp>
      <p:sp>
        <p:nvSpPr>
          <p:cNvPr id="19" name="テキスト ボックス 18"/>
          <p:cNvSpPr txBox="1">
            <a:spLocks noChangeArrowheads="1"/>
          </p:cNvSpPr>
          <p:nvPr/>
        </p:nvSpPr>
        <p:spPr bwMode="auto">
          <a:xfrm>
            <a:off x="1691680" y="3109493"/>
            <a:ext cx="4211410" cy="535531"/>
          </a:xfrm>
          <a:prstGeom prst="rect">
            <a:avLst/>
          </a:prstGeom>
          <a:noFill/>
          <a:ln w="9525">
            <a:noFill/>
            <a:miter lim="800000"/>
            <a:headEnd/>
            <a:tailEnd/>
          </a:ln>
        </p:spPr>
        <p:txBody>
          <a:bodyPr wrap="none">
            <a:spAutoFit/>
          </a:bodyPr>
          <a:lstStyle/>
          <a:p>
            <a:pPr algn="l">
              <a:lnSpc>
                <a:spcPct val="90000"/>
              </a:lnSpc>
              <a:spcBef>
                <a:spcPct val="20000"/>
              </a:spcBef>
              <a:buClr>
                <a:schemeClr val="bg2"/>
              </a:buClr>
              <a:buSzPct val="75000"/>
              <a:buFont typeface="Wingdings" pitchFamily="2" charset="2"/>
              <a:buNone/>
            </a:pPr>
            <a:r>
              <a:rPr lang="ja-JP" altLang="en-US" sz="3200" dirty="0">
                <a:solidFill>
                  <a:srgbClr val="006600"/>
                </a:solidFill>
                <a:latin typeface="HGP創英角ﾎﾟｯﾌﾟ体" pitchFamily="50" charset="-128"/>
                <a:ea typeface="HGP創英角ﾎﾟｯﾌﾟ体" pitchFamily="50" charset="-128"/>
              </a:rPr>
              <a:t>Ｍａｙ　Ｉ　ｈｅｌｐ　ｙｏｕ？</a:t>
            </a:r>
          </a:p>
        </p:txBody>
      </p:sp>
      <p:sp>
        <p:nvSpPr>
          <p:cNvPr id="20" name="テキスト ボックス 19"/>
          <p:cNvSpPr txBox="1">
            <a:spLocks noChangeArrowheads="1"/>
          </p:cNvSpPr>
          <p:nvPr/>
        </p:nvSpPr>
        <p:spPr bwMode="auto">
          <a:xfrm>
            <a:off x="1691680" y="5322474"/>
            <a:ext cx="5671744" cy="535531"/>
          </a:xfrm>
          <a:prstGeom prst="rect">
            <a:avLst/>
          </a:prstGeom>
          <a:noFill/>
          <a:ln w="9525">
            <a:noFill/>
            <a:miter lim="800000"/>
            <a:headEnd/>
            <a:tailEnd/>
          </a:ln>
        </p:spPr>
        <p:txBody>
          <a:bodyPr wrap="none">
            <a:spAutoFit/>
          </a:bodyPr>
          <a:lstStyle/>
          <a:p>
            <a:pPr algn="ctr">
              <a:lnSpc>
                <a:spcPct val="90000"/>
              </a:lnSpc>
              <a:spcBef>
                <a:spcPct val="20000"/>
              </a:spcBef>
              <a:buClr>
                <a:schemeClr val="bg2"/>
              </a:buClr>
              <a:buSzPct val="75000"/>
              <a:buFont typeface="Wingdings" pitchFamily="2" charset="2"/>
              <a:buNone/>
            </a:pPr>
            <a:r>
              <a:rPr lang="ja-JP" altLang="en-US" sz="3200" dirty="0">
                <a:solidFill>
                  <a:srgbClr val="006600"/>
                </a:solidFill>
                <a:latin typeface="HGP創英角ﾎﾟｯﾌﾟ体" pitchFamily="50" charset="-128"/>
                <a:ea typeface="HGP創英角ﾎﾟｯﾌﾟ体" pitchFamily="50" charset="-128"/>
              </a:rPr>
              <a:t>Ｄｏ　ｙｏｕ　ｔｅａｃｈ　ｍｅ　</a:t>
            </a:r>
            <a:r>
              <a:rPr lang="en-US" altLang="ja-JP" sz="3200" dirty="0">
                <a:solidFill>
                  <a:srgbClr val="006600"/>
                </a:solidFill>
                <a:latin typeface="HGP創英角ﾎﾟｯﾌﾟ体" pitchFamily="50" charset="-128"/>
                <a:ea typeface="HGP創英角ﾎﾟｯﾌﾟ体" pitchFamily="50" charset="-128"/>
              </a:rPr>
              <a:t>…</a:t>
            </a:r>
            <a:r>
              <a:rPr lang="ja-JP" altLang="en-US" sz="3200" dirty="0">
                <a:solidFill>
                  <a:srgbClr val="006600"/>
                </a:solidFill>
                <a:latin typeface="HGP創英角ﾎﾟｯﾌﾟ体" pitchFamily="50" charset="-128"/>
                <a:ea typeface="HGP創英角ﾎﾟｯﾌﾟ体" pitchFamily="50" charset="-128"/>
              </a:rPr>
              <a:t>　？</a:t>
            </a:r>
          </a:p>
        </p:txBody>
      </p:sp>
      <p:sp>
        <p:nvSpPr>
          <p:cNvPr id="22" name="乗算記号 21"/>
          <p:cNvSpPr/>
          <p:nvPr/>
        </p:nvSpPr>
        <p:spPr bwMode="auto">
          <a:xfrm>
            <a:off x="755576" y="2421384"/>
            <a:ext cx="863600" cy="863600"/>
          </a:xfrm>
          <a:prstGeom prst="mathMultiply">
            <a:avLst>
              <a:gd name="adj1" fmla="val 17640"/>
            </a:avLst>
          </a:prstGeom>
          <a:solidFill>
            <a:srgbClr val="FF0000"/>
          </a:solidFill>
          <a:ln w="9525" cap="flat" cmpd="sng" algn="ctr">
            <a:solidFill>
              <a:schemeClr val="tx1"/>
            </a:solidFill>
            <a:prstDash val="solid"/>
            <a:round/>
            <a:headEnd type="none" w="med" len="med"/>
            <a:tailEnd type="none" w="med" len="med"/>
          </a:ln>
          <a:effectLst/>
        </p:spPr>
        <p:txBody>
          <a:bodyPr wrap="none" anchor="ctr"/>
          <a:lstStyle/>
          <a:p>
            <a:pPr marL="342900" indent="-342900" algn="ctr">
              <a:lnSpc>
                <a:spcPct val="90000"/>
              </a:lnSpc>
              <a:spcBef>
                <a:spcPct val="20000"/>
              </a:spcBef>
              <a:buClr>
                <a:schemeClr val="bg2"/>
              </a:buClr>
              <a:buSzPct val="75000"/>
              <a:buFont typeface="Wingdings" pitchFamily="2" charset="2"/>
              <a:buNone/>
              <a:defRPr/>
            </a:pPr>
            <a:endParaRPr lang="ja-JP" altLang="en-US">
              <a:latin typeface="Arial" charset="0"/>
              <a:ea typeface="ＭＳ Ｐゴシック" charset="-128"/>
            </a:endParaRPr>
          </a:p>
        </p:txBody>
      </p:sp>
      <p:sp>
        <p:nvSpPr>
          <p:cNvPr id="23" name="ドーナツ 22"/>
          <p:cNvSpPr>
            <a:spLocks noChangeAspect="1"/>
          </p:cNvSpPr>
          <p:nvPr/>
        </p:nvSpPr>
        <p:spPr bwMode="auto">
          <a:xfrm>
            <a:off x="857432" y="4245596"/>
            <a:ext cx="647700" cy="647700"/>
          </a:xfrm>
          <a:prstGeom prst="donut">
            <a:avLst>
              <a:gd name="adj" fmla="val 20883"/>
            </a:avLst>
          </a:prstGeom>
          <a:solidFill>
            <a:srgbClr val="0066FF"/>
          </a:solidFill>
          <a:ln w="9525" cap="flat" cmpd="sng" algn="ctr">
            <a:solidFill>
              <a:schemeClr val="tx1"/>
            </a:solidFill>
            <a:prstDash val="solid"/>
            <a:round/>
            <a:headEnd type="none" w="med" len="med"/>
            <a:tailEnd type="none" w="med" len="med"/>
          </a:ln>
          <a:effectLst/>
        </p:spPr>
        <p:txBody>
          <a:bodyPr wrap="none" anchor="ctr"/>
          <a:lstStyle/>
          <a:p>
            <a:pPr marL="342900" indent="-342900" algn="ctr">
              <a:lnSpc>
                <a:spcPct val="90000"/>
              </a:lnSpc>
              <a:spcBef>
                <a:spcPct val="20000"/>
              </a:spcBef>
              <a:buClr>
                <a:schemeClr val="bg2"/>
              </a:buClr>
              <a:buSzPct val="75000"/>
              <a:buFont typeface="Wingdings" pitchFamily="2" charset="2"/>
              <a:buNone/>
              <a:defRPr/>
            </a:pPr>
            <a:endParaRPr lang="ja-JP" altLang="en-US" dirty="0">
              <a:latin typeface="Arial" charset="0"/>
              <a:ea typeface="ＭＳ Ｐゴシック" charset="-128"/>
            </a:endParaRPr>
          </a:p>
        </p:txBody>
      </p:sp>
      <p:sp>
        <p:nvSpPr>
          <p:cNvPr id="13" name="スライド番号プレースホルダ 4"/>
          <p:cNvSpPr>
            <a:spLocks noGrp="1"/>
          </p:cNvSpPr>
          <p:nvPr>
            <p:ph type="sldNum" sz="quarter" idx="11"/>
          </p:nvPr>
        </p:nvSpPr>
        <p:spPr>
          <a:xfrm>
            <a:off x="6743200" y="6295900"/>
            <a:ext cx="2133600" cy="457200"/>
          </a:xfrm>
          <a:noFill/>
        </p:spPr>
        <p:txBody>
          <a:bodyPr/>
          <a:lstStyle/>
          <a:p>
            <a:fld id="{388BA162-C091-411A-8BDE-1F82D90973D0}" type="slidenum">
              <a:rPr lang="en-US" altLang="ja-JP" smtClean="0"/>
              <a:pPr/>
              <a:t>49</a:t>
            </a:fld>
            <a:endParaRPr lang="en-US" altLang="ja-JP" dirty="0" smtClean="0"/>
          </a:p>
        </p:txBody>
      </p:sp>
      <p:sp>
        <p:nvSpPr>
          <p:cNvPr id="14" name="テキスト ボックス 13"/>
          <p:cNvSpPr txBox="1">
            <a:spLocks noChangeArrowheads="1"/>
          </p:cNvSpPr>
          <p:nvPr/>
        </p:nvSpPr>
        <p:spPr bwMode="auto">
          <a:xfrm>
            <a:off x="7921184" y="3284984"/>
            <a:ext cx="683264" cy="2803011"/>
          </a:xfrm>
          <a:prstGeom prst="rect">
            <a:avLst/>
          </a:prstGeom>
          <a:noFill/>
          <a:ln w="9525">
            <a:noFill/>
            <a:miter lim="800000"/>
            <a:headEnd/>
            <a:tailEnd/>
          </a:ln>
        </p:spPr>
        <p:txBody>
          <a:bodyPr vert="eaVert" wrap="none">
            <a:spAutoFit/>
          </a:bodyPr>
          <a:lstStyle/>
          <a:p>
            <a:pPr algn="ctr">
              <a:lnSpc>
                <a:spcPct val="90000"/>
              </a:lnSpc>
              <a:spcBef>
                <a:spcPct val="20000"/>
              </a:spcBef>
              <a:buClr>
                <a:schemeClr val="bg2"/>
              </a:buClr>
              <a:buSzPct val="75000"/>
              <a:buFont typeface="Wingdings" pitchFamily="2" charset="2"/>
              <a:buNone/>
            </a:pPr>
            <a:r>
              <a:rPr lang="ja-JP" altLang="en-US" sz="3600" dirty="0" smtClean="0">
                <a:solidFill>
                  <a:srgbClr val="990099"/>
                </a:solidFill>
                <a:latin typeface="HGP創英角ﾎﾟｯﾌﾟ体" pitchFamily="50" charset="-128"/>
                <a:ea typeface="HGP創英角ﾎﾟｯﾌﾟ体" pitchFamily="50" charset="-128"/>
              </a:rPr>
              <a:t>主語が違う！</a:t>
            </a:r>
            <a:endParaRPr lang="ja-JP" altLang="en-US" sz="3600" dirty="0">
              <a:solidFill>
                <a:srgbClr val="990099"/>
              </a:solidFill>
              <a:latin typeface="HGP創英角ﾎﾟｯﾌﾟ体" pitchFamily="50" charset="-128"/>
              <a:ea typeface="HGP創英角ﾎﾟｯﾌﾟ体" pitchFamily="50" charset="-128"/>
            </a:endParaRPr>
          </a:p>
        </p:txBody>
      </p:sp>
      <p:cxnSp>
        <p:nvCxnSpPr>
          <p:cNvPr id="15" name="図形 14"/>
          <p:cNvCxnSpPr/>
          <p:nvPr/>
        </p:nvCxnSpPr>
        <p:spPr bwMode="auto">
          <a:xfrm rot="10800000">
            <a:off x="3009090" y="3573015"/>
            <a:ext cx="4896544" cy="216024"/>
          </a:xfrm>
          <a:prstGeom prst="bentConnector2">
            <a:avLst/>
          </a:prstGeom>
          <a:noFill/>
          <a:ln w="31750" cap="flat" cmpd="sng" algn="ctr">
            <a:solidFill>
              <a:srgbClr val="FF6699"/>
            </a:solidFill>
            <a:prstDash val="solid"/>
            <a:round/>
            <a:headEnd type="none" w="med" len="med"/>
            <a:tailEnd type="triangle" w="lg" len="lg"/>
          </a:ln>
          <a:effectLst/>
        </p:spPr>
      </p:cxnSp>
      <p:sp>
        <p:nvSpPr>
          <p:cNvPr id="21" name="円/楕円 20"/>
          <p:cNvSpPr/>
          <p:nvPr/>
        </p:nvSpPr>
        <p:spPr bwMode="auto">
          <a:xfrm>
            <a:off x="2699792" y="3123039"/>
            <a:ext cx="576064" cy="504056"/>
          </a:xfrm>
          <a:prstGeom prst="ellipse">
            <a:avLst/>
          </a:prstGeom>
          <a:noFill/>
          <a:ln w="38100" cap="flat" cmpd="sng" algn="ctr">
            <a:solidFill>
              <a:srgbClr val="FF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cxnSp>
        <p:nvCxnSpPr>
          <p:cNvPr id="24" name="直線矢印コネクタ 23"/>
          <p:cNvCxnSpPr/>
          <p:nvPr/>
        </p:nvCxnSpPr>
        <p:spPr bwMode="auto">
          <a:xfrm flipH="1">
            <a:off x="3511517" y="5816691"/>
            <a:ext cx="4412960" cy="0"/>
          </a:xfrm>
          <a:prstGeom prst="straightConnector1">
            <a:avLst/>
          </a:prstGeom>
          <a:noFill/>
          <a:ln w="31750" cap="flat" cmpd="sng" algn="ctr">
            <a:solidFill>
              <a:srgbClr val="FF6699"/>
            </a:solidFill>
            <a:prstDash val="solid"/>
            <a:round/>
            <a:headEnd type="none" w="med" len="med"/>
            <a:tailEnd type="triangle" w="lg" len="lg"/>
          </a:ln>
          <a:effectLst/>
        </p:spPr>
      </p:cxnSp>
      <p:sp>
        <p:nvSpPr>
          <p:cNvPr id="25" name="円/楕円 24"/>
          <p:cNvSpPr/>
          <p:nvPr/>
        </p:nvSpPr>
        <p:spPr bwMode="auto">
          <a:xfrm>
            <a:off x="2483768" y="5373216"/>
            <a:ext cx="1152128" cy="504056"/>
          </a:xfrm>
          <a:prstGeom prst="ellipse">
            <a:avLst/>
          </a:prstGeom>
          <a:noFill/>
          <a:ln w="38100" cap="flat" cmpd="sng" algn="ctr">
            <a:solidFill>
              <a:srgbClr val="FF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27" name="Rectangle 5"/>
          <p:cNvSpPr>
            <a:spLocks noChangeArrowheads="1"/>
          </p:cNvSpPr>
          <p:nvPr/>
        </p:nvSpPr>
        <p:spPr bwMode="auto">
          <a:xfrm>
            <a:off x="684088" y="1854042"/>
            <a:ext cx="8280400" cy="584775"/>
          </a:xfrm>
          <a:prstGeom prst="rect">
            <a:avLst/>
          </a:prstGeom>
          <a:noFill/>
          <a:ln w="9525" algn="ctr">
            <a:noFill/>
            <a:miter lim="800000"/>
            <a:headEnd/>
            <a:tailEnd/>
          </a:ln>
        </p:spPr>
        <p:txBody>
          <a:bodyPr>
            <a:spAutoFit/>
          </a:bodyPr>
          <a:lstStyle/>
          <a:p>
            <a:pPr marL="342900" indent="-342900" algn="l">
              <a:lnSpc>
                <a:spcPct val="100000"/>
              </a:lnSpc>
              <a:spcBef>
                <a:spcPct val="50000"/>
              </a:spcBef>
            </a:pPr>
            <a:r>
              <a:rPr lang="en-US" altLang="ja-JP" dirty="0" smtClean="0">
                <a:solidFill>
                  <a:srgbClr val="C00000"/>
                </a:solidFill>
                <a:latin typeface="HGP創英角ﾎﾟｯﾌﾟ体" pitchFamily="50" charset="-128"/>
                <a:ea typeface="HGP創英角ﾎﾟｯﾌﾟ体" pitchFamily="50" charset="-128"/>
              </a:rPr>
              <a:t>※</a:t>
            </a:r>
            <a:r>
              <a:rPr lang="ja-JP" altLang="en-US" dirty="0" smtClean="0">
                <a:solidFill>
                  <a:srgbClr val="C00000"/>
                </a:solidFill>
                <a:latin typeface="HGP創英角ﾎﾟｯﾌﾟ体" pitchFamily="50" charset="-128"/>
                <a:ea typeface="HGP創英角ﾎﾟｯﾌﾟ体" pitchFamily="50" charset="-128"/>
              </a:rPr>
              <a:t>震災時、「御用聞き」に出向いても</a:t>
            </a:r>
            <a:r>
              <a:rPr lang="en-US" altLang="ja-JP" dirty="0" smtClean="0">
                <a:solidFill>
                  <a:srgbClr val="C00000"/>
                </a:solidFill>
                <a:latin typeface="HGP創英角ﾎﾟｯﾌﾟ体" pitchFamily="50" charset="-128"/>
                <a:ea typeface="HGP創英角ﾎﾟｯﾌﾟ体" pitchFamily="50" charset="-128"/>
              </a:rPr>
              <a:t>…</a:t>
            </a:r>
            <a:endParaRPr lang="ja-JP" altLang="en-US" dirty="0">
              <a:solidFill>
                <a:srgbClr val="C00000"/>
              </a:solidFill>
              <a:latin typeface="HGP創英角ﾎﾟｯﾌﾟ体" pitchFamily="50" charset="-128"/>
              <a:ea typeface="HGP創英角ﾎﾟｯﾌﾟ体" pitchFamily="50" charset="-128"/>
            </a:endParaRPr>
          </a:p>
        </p:txBody>
      </p:sp>
      <p:sp>
        <p:nvSpPr>
          <p:cNvPr id="29" name="Rectangle 2"/>
          <p:cNvSpPr txBox="1">
            <a:spLocks noChangeArrowheads="1"/>
          </p:cNvSpPr>
          <p:nvPr/>
        </p:nvSpPr>
        <p:spPr bwMode="auto">
          <a:xfrm>
            <a:off x="390525" y="683915"/>
            <a:ext cx="8229600" cy="1160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t>（５）助け合うことの難しさ</a:t>
            </a:r>
            <a:b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br>
            <a:r>
              <a:rPr kumimoji="1" lang="ja-JP" altLang="en-US" b="1"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　　　　　</a:t>
            </a:r>
            <a:r>
              <a:rPr kumimoji="1" lang="ja-JP" altLang="en-US"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－“助けられる”力が、助け合いを進める</a:t>
            </a:r>
            <a:endParaRPr kumimoji="1" lang="ja-JP" altLang="en-US" sz="28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cs typeface="+mj-cs"/>
            </a:endParaRPr>
          </a:p>
        </p:txBody>
      </p:sp>
      <p:pic>
        <p:nvPicPr>
          <p:cNvPr id="26"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28"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14" grpId="0"/>
      <p:bldP spid="21"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23559" name="Text Box 6"/>
          <p:cNvSpPr txBox="1">
            <a:spLocks noChangeArrowheads="1"/>
          </p:cNvSpPr>
          <p:nvPr/>
        </p:nvSpPr>
        <p:spPr bwMode="auto">
          <a:xfrm>
            <a:off x="1000100" y="2119962"/>
            <a:ext cx="8143900"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chemeClr val="tx1"/>
                </a:solidFill>
                <a:latin typeface="HGP創英角ｺﾞｼｯｸUB" pitchFamily="50" charset="-128"/>
                <a:ea typeface="HGP創英角ｺﾞｼｯｸUB" pitchFamily="50" charset="-128"/>
              </a:rPr>
              <a:t>～お役所とは違う市民</a:t>
            </a:r>
            <a:r>
              <a:rPr lang="en-US" altLang="ja-JP" sz="2800" dirty="0" smtClean="0">
                <a:solidFill>
                  <a:schemeClr val="tx1"/>
                </a:solidFill>
                <a:latin typeface="HGP創英角ｺﾞｼｯｸUB" pitchFamily="50" charset="-128"/>
                <a:ea typeface="HGP創英角ｺﾞｼｯｸUB" pitchFamily="50" charset="-128"/>
              </a:rPr>
              <a:t>(</a:t>
            </a:r>
            <a:r>
              <a:rPr lang="ja-JP" altLang="en-US" sz="2800" dirty="0" smtClean="0">
                <a:solidFill>
                  <a:schemeClr val="tx1"/>
                </a:solidFill>
                <a:latin typeface="HGP創英角ｺﾞｼｯｸUB" pitchFamily="50" charset="-128"/>
                <a:ea typeface="HGP創英角ｺﾞｼｯｸUB" pitchFamily="50" charset="-128"/>
              </a:rPr>
              <a:t>民間</a:t>
            </a:r>
            <a:r>
              <a:rPr lang="en-US" altLang="ja-JP" sz="2800" dirty="0" smtClean="0">
                <a:solidFill>
                  <a:schemeClr val="tx1"/>
                </a:solidFill>
                <a:latin typeface="HGP創英角ｺﾞｼｯｸUB" pitchFamily="50" charset="-128"/>
                <a:ea typeface="HGP創英角ｺﾞｼｯｸUB" pitchFamily="50" charset="-128"/>
              </a:rPr>
              <a:t>)</a:t>
            </a:r>
            <a:r>
              <a:rPr lang="ja-JP" altLang="en-US" sz="2800" dirty="0" smtClean="0">
                <a:latin typeface="HGP創英角ｺﾞｼｯｸUB" pitchFamily="50" charset="-128"/>
                <a:ea typeface="HGP創英角ｺﾞｼｯｸUB" pitchFamily="50" charset="-128"/>
              </a:rPr>
              <a:t>の公共活動のスタイル</a:t>
            </a:r>
            <a:endParaRPr lang="ja-JP" altLang="en-US" dirty="0">
              <a:solidFill>
                <a:schemeClr val="tx1"/>
              </a:solidFill>
            </a:endParaRPr>
          </a:p>
        </p:txBody>
      </p:sp>
      <p:sp>
        <p:nvSpPr>
          <p:cNvPr id="8" name="テキスト ボックス 7"/>
          <p:cNvSpPr txBox="1"/>
          <p:nvPr/>
        </p:nvSpPr>
        <p:spPr>
          <a:xfrm>
            <a:off x="977746" y="2844225"/>
            <a:ext cx="4165758" cy="584775"/>
          </a:xfrm>
          <a:prstGeom prst="rect">
            <a:avLst/>
          </a:prstGeom>
          <a:noFill/>
        </p:spPr>
        <p:txBody>
          <a:bodyPr wrap="square" rtlCol="0">
            <a:spAutoFit/>
          </a:bodyPr>
          <a:lstStyle/>
          <a:p>
            <a:pPr algn="l"/>
            <a:r>
              <a:rPr kumimoji="1" lang="ja-JP" altLang="en-US" sz="3200" dirty="0" smtClean="0">
                <a:solidFill>
                  <a:srgbClr val="C00000"/>
                </a:solidFill>
                <a:latin typeface="HGP創英角ﾎﾟｯﾌﾟ体" pitchFamily="50" charset="-128"/>
                <a:ea typeface="HGP創英角ﾎﾟｯﾌﾟ体" pitchFamily="50" charset="-128"/>
              </a:rPr>
              <a:t>公平にしなくて良い！</a:t>
            </a:r>
            <a:endParaRPr kumimoji="1" lang="ja-JP" altLang="en-US" sz="3200" dirty="0">
              <a:solidFill>
                <a:srgbClr val="C00000"/>
              </a:solidFill>
              <a:latin typeface="HGP創英角ﾎﾟｯﾌﾟ体" pitchFamily="50" charset="-128"/>
              <a:ea typeface="HGP創英角ﾎﾟｯﾌﾟ体" pitchFamily="50" charset="-128"/>
            </a:endParaRPr>
          </a:p>
        </p:txBody>
      </p:sp>
      <p:sp>
        <p:nvSpPr>
          <p:cNvPr id="9" name="Text Box 6"/>
          <p:cNvSpPr txBox="1">
            <a:spLocks noChangeArrowheads="1"/>
          </p:cNvSpPr>
          <p:nvPr/>
        </p:nvSpPr>
        <p:spPr bwMode="auto">
          <a:xfrm>
            <a:off x="1071538" y="3548722"/>
            <a:ext cx="3000396"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rgbClr val="3333CC"/>
                </a:solidFill>
                <a:latin typeface="HGP創英角ﾎﾟｯﾌﾟ体" pitchFamily="50" charset="-128"/>
                <a:ea typeface="HGP創英角ﾎﾟｯﾌﾟ体" pitchFamily="50" charset="-128"/>
              </a:rPr>
              <a:t>・何をするか？</a:t>
            </a:r>
            <a:endParaRPr lang="ja-JP" altLang="en-US" dirty="0">
              <a:solidFill>
                <a:srgbClr val="3333CC"/>
              </a:solidFill>
              <a:latin typeface="HGP創英角ﾎﾟｯﾌﾟ体" pitchFamily="50" charset="-128"/>
              <a:ea typeface="HGP創英角ﾎﾟｯﾌﾟ体" pitchFamily="50" charset="-128"/>
            </a:endParaRPr>
          </a:p>
        </p:txBody>
      </p:sp>
      <p:sp>
        <p:nvSpPr>
          <p:cNvPr id="10" name="Text Box 6"/>
          <p:cNvSpPr txBox="1">
            <a:spLocks noChangeArrowheads="1"/>
          </p:cNvSpPr>
          <p:nvPr/>
        </p:nvSpPr>
        <p:spPr bwMode="auto">
          <a:xfrm>
            <a:off x="3938582" y="3548722"/>
            <a:ext cx="4991136"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chemeClr val="tx1"/>
                </a:solidFill>
                <a:latin typeface="HGP創英角ﾎﾟｯﾌﾟ体" pitchFamily="50" charset="-128"/>
                <a:ea typeface="HGP創英角ﾎﾟｯﾌﾟ体" pitchFamily="50" charset="-128"/>
              </a:rPr>
              <a:t>⇒</a:t>
            </a:r>
            <a:r>
              <a:rPr lang="ja-JP" altLang="en-US" sz="2800" dirty="0" smtClean="0">
                <a:solidFill>
                  <a:srgbClr val="008000"/>
                </a:solidFill>
                <a:latin typeface="HGP創英角ﾎﾟｯﾌﾟ体" pitchFamily="50" charset="-128"/>
                <a:ea typeface="HGP創英角ﾎﾟｯﾌﾟ体" pitchFamily="50" charset="-128"/>
              </a:rPr>
              <a:t>選べないと、何もできない</a:t>
            </a:r>
            <a:endParaRPr lang="ja-JP" altLang="en-US" dirty="0">
              <a:solidFill>
                <a:srgbClr val="008000"/>
              </a:solidFill>
              <a:latin typeface="HGP創英角ﾎﾟｯﾌﾟ体" pitchFamily="50" charset="-128"/>
              <a:ea typeface="HGP創英角ﾎﾟｯﾌﾟ体" pitchFamily="50" charset="-128"/>
            </a:endParaRPr>
          </a:p>
        </p:txBody>
      </p:sp>
      <p:sp>
        <p:nvSpPr>
          <p:cNvPr id="11" name="Text Box 6"/>
          <p:cNvSpPr txBox="1">
            <a:spLocks noChangeArrowheads="1"/>
          </p:cNvSpPr>
          <p:nvPr/>
        </p:nvSpPr>
        <p:spPr bwMode="auto">
          <a:xfrm>
            <a:off x="1071538" y="4191664"/>
            <a:ext cx="5572164"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rgbClr val="3333CC"/>
                </a:solidFill>
                <a:latin typeface="HGP創英角ﾎﾟｯﾌﾟ体" pitchFamily="50" charset="-128"/>
                <a:ea typeface="HGP創英角ﾎﾟｯﾌﾟ体" pitchFamily="50" charset="-128"/>
              </a:rPr>
              <a:t>・どうやって、選ぶか？</a:t>
            </a:r>
            <a:endParaRPr lang="ja-JP" altLang="en-US" dirty="0">
              <a:solidFill>
                <a:srgbClr val="3333CC"/>
              </a:solidFill>
              <a:latin typeface="HGP創英角ﾎﾟｯﾌﾟ体" pitchFamily="50" charset="-128"/>
              <a:ea typeface="HGP創英角ﾎﾟｯﾌﾟ体" pitchFamily="50" charset="-128"/>
            </a:endParaRPr>
          </a:p>
        </p:txBody>
      </p:sp>
      <p:sp>
        <p:nvSpPr>
          <p:cNvPr id="13" name="Text Box 6"/>
          <p:cNvSpPr txBox="1">
            <a:spLocks noChangeArrowheads="1"/>
          </p:cNvSpPr>
          <p:nvPr/>
        </p:nvSpPr>
        <p:spPr bwMode="auto">
          <a:xfrm>
            <a:off x="3929058" y="4691730"/>
            <a:ext cx="4991136"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chemeClr val="tx1"/>
                </a:solidFill>
                <a:latin typeface="HGP創英角ﾎﾟｯﾌﾟ体" pitchFamily="50" charset="-128"/>
                <a:ea typeface="HGP創英角ﾎﾟｯﾌﾟ体" pitchFamily="50" charset="-128"/>
              </a:rPr>
              <a:t>⇒</a:t>
            </a:r>
            <a:r>
              <a:rPr lang="ja-JP" altLang="en-US" sz="2800" dirty="0" smtClean="0">
                <a:solidFill>
                  <a:srgbClr val="008000"/>
                </a:solidFill>
                <a:latin typeface="HGP創英角ﾎﾟｯﾌﾟ体" pitchFamily="50" charset="-128"/>
                <a:ea typeface="HGP創英角ﾎﾟｯﾌﾟ体" pitchFamily="50" charset="-128"/>
              </a:rPr>
              <a:t>一番の鍵は、</a:t>
            </a:r>
            <a:r>
              <a:rPr lang="ja-JP" altLang="en-US" sz="2800" dirty="0" smtClean="0">
                <a:solidFill>
                  <a:srgbClr val="FF0000"/>
                </a:solidFill>
                <a:latin typeface="HGP創英角ﾎﾟｯﾌﾟ体" pitchFamily="50" charset="-128"/>
                <a:ea typeface="HGP創英角ﾎﾟｯﾌﾟ体" pitchFamily="50" charset="-128"/>
              </a:rPr>
              <a:t>好き</a:t>
            </a:r>
            <a:r>
              <a:rPr lang="ja-JP" altLang="en-US" sz="2800" dirty="0" smtClean="0">
                <a:solidFill>
                  <a:srgbClr val="008000"/>
                </a:solidFill>
                <a:latin typeface="HGP創英角ﾎﾟｯﾌﾟ体" pitchFamily="50" charset="-128"/>
                <a:ea typeface="HGP創英角ﾎﾟｯﾌﾟ体" pitchFamily="50" charset="-128"/>
              </a:rPr>
              <a:t>なテーマ</a:t>
            </a:r>
            <a:endParaRPr lang="ja-JP" altLang="en-US" dirty="0">
              <a:solidFill>
                <a:srgbClr val="008000"/>
              </a:solidFill>
              <a:latin typeface="HGP創英角ﾎﾟｯﾌﾟ体" pitchFamily="50" charset="-128"/>
              <a:ea typeface="HGP創英角ﾎﾟｯﾌﾟ体" pitchFamily="50" charset="-128"/>
            </a:endParaRPr>
          </a:p>
        </p:txBody>
      </p:sp>
      <p:sp>
        <p:nvSpPr>
          <p:cNvPr id="14" name="Text Box 6"/>
          <p:cNvSpPr txBox="1">
            <a:spLocks noChangeArrowheads="1"/>
          </p:cNvSpPr>
          <p:nvPr/>
        </p:nvSpPr>
        <p:spPr bwMode="auto">
          <a:xfrm>
            <a:off x="1071538" y="5406110"/>
            <a:ext cx="5357850" cy="523220"/>
          </a:xfrm>
          <a:prstGeom prst="rect">
            <a:avLst/>
          </a:prstGeom>
          <a:noFill/>
          <a:ln w="9525" algn="ctr">
            <a:noFill/>
            <a:miter lim="800000"/>
            <a:headEnd/>
            <a:tailEnd/>
          </a:ln>
        </p:spPr>
        <p:txBody>
          <a:bodyPr wrap="square">
            <a:spAutoFit/>
          </a:bodyPr>
          <a:lstStyle/>
          <a:p>
            <a:pPr marL="84138" indent="-84138" algn="l"/>
            <a:r>
              <a:rPr lang="en-US" altLang="ja-JP" sz="2800" dirty="0" smtClean="0">
                <a:solidFill>
                  <a:schemeClr val="tx1"/>
                </a:solidFill>
                <a:latin typeface="HGP創英角ﾎﾟｯﾌﾟ体" pitchFamily="50" charset="-128"/>
                <a:ea typeface="HGP創英角ﾎﾟｯﾌﾟ体" pitchFamily="50" charset="-128"/>
              </a:rPr>
              <a:t>※</a:t>
            </a:r>
            <a:r>
              <a:rPr lang="ja-JP" altLang="en-US" sz="2800" dirty="0" smtClean="0">
                <a:solidFill>
                  <a:srgbClr val="008000"/>
                </a:solidFill>
                <a:latin typeface="HGP創英角ﾎﾟｯﾌﾟ体" pitchFamily="50" charset="-128"/>
                <a:ea typeface="HGP創英角ﾎﾟｯﾌﾟ体" pitchFamily="50" charset="-128"/>
              </a:rPr>
              <a:t>「野鳥の会」</a:t>
            </a:r>
            <a:r>
              <a:rPr lang="ja-JP" altLang="en-US" sz="2800" dirty="0" smtClean="0">
                <a:solidFill>
                  <a:schemeClr val="tx1"/>
                </a:solidFill>
                <a:latin typeface="HGP創英角ﾎﾟｯﾌﾟ体" pitchFamily="50" charset="-128"/>
                <a:ea typeface="HGP創英角ﾎﾟｯﾌﾟ体" pitchFamily="50" charset="-128"/>
              </a:rPr>
              <a:t>はあるけれど、</a:t>
            </a:r>
            <a:endParaRPr lang="ja-JP" altLang="en-US" dirty="0">
              <a:solidFill>
                <a:schemeClr val="tx1"/>
              </a:solidFill>
              <a:latin typeface="HGP創英角ﾎﾟｯﾌﾟ体" pitchFamily="50" charset="-128"/>
              <a:ea typeface="HGP創英角ﾎﾟｯﾌﾟ体" pitchFamily="50" charset="-128"/>
            </a:endParaRPr>
          </a:p>
        </p:txBody>
      </p:sp>
      <p:sp>
        <p:nvSpPr>
          <p:cNvPr id="15" name="Text Box 6"/>
          <p:cNvSpPr txBox="1">
            <a:spLocks noChangeArrowheads="1"/>
          </p:cNvSpPr>
          <p:nvPr/>
        </p:nvSpPr>
        <p:spPr bwMode="auto">
          <a:xfrm>
            <a:off x="5358006" y="5344555"/>
            <a:ext cx="3714744" cy="584775"/>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rgbClr val="3333CC"/>
                </a:solidFill>
                <a:latin typeface="HGP創英角ﾎﾟｯﾌﾟ体" pitchFamily="50" charset="-128"/>
                <a:ea typeface="HGP創英角ﾎﾟｯﾌﾟ体" pitchFamily="50" charset="-128"/>
              </a:rPr>
              <a:t>「</a:t>
            </a:r>
            <a:r>
              <a:rPr lang="ja-JP" altLang="en-US" sz="3200" dirty="0" smtClean="0">
                <a:solidFill>
                  <a:srgbClr val="3333CC"/>
                </a:solidFill>
                <a:latin typeface="HGP創英角ﾎﾟｯﾌﾟ体" pitchFamily="50" charset="-128"/>
                <a:ea typeface="HGP創英角ﾎﾟｯﾌﾟ体" pitchFamily="50" charset="-128"/>
              </a:rPr>
              <a:t>野ヘビの会</a:t>
            </a:r>
            <a:r>
              <a:rPr lang="ja-JP" altLang="en-US" sz="2800" dirty="0" smtClean="0">
                <a:solidFill>
                  <a:srgbClr val="3333CC"/>
                </a:solidFill>
                <a:latin typeface="HGP創英角ﾎﾟｯﾌﾟ体" pitchFamily="50" charset="-128"/>
                <a:ea typeface="HGP創英角ﾎﾟｯﾌﾟ体" pitchFamily="50" charset="-128"/>
              </a:rPr>
              <a:t>」</a:t>
            </a:r>
            <a:r>
              <a:rPr lang="ja-JP" altLang="en-US" sz="2800" dirty="0" smtClean="0">
                <a:solidFill>
                  <a:schemeClr val="tx1"/>
                </a:solidFill>
                <a:latin typeface="HGP創英角ﾎﾟｯﾌﾟ体" pitchFamily="50" charset="-128"/>
                <a:ea typeface="HGP創英角ﾎﾟｯﾌﾟ体" pitchFamily="50" charset="-128"/>
              </a:rPr>
              <a:t>はない</a:t>
            </a:r>
            <a:endParaRPr lang="ja-JP" altLang="en-US" dirty="0">
              <a:solidFill>
                <a:schemeClr val="tx1"/>
              </a:solidFill>
              <a:latin typeface="HGP創英角ﾎﾟｯﾌﾟ体" pitchFamily="50" charset="-128"/>
              <a:ea typeface="HGP創英角ﾎﾟｯﾌﾟ体" pitchFamily="50" charset="-128"/>
            </a:endParaRPr>
          </a:p>
        </p:txBody>
      </p:sp>
      <p:sp>
        <p:nvSpPr>
          <p:cNvPr id="18" name="スライド番号プレースホルダ 4"/>
          <p:cNvSpPr>
            <a:spLocks noGrp="1"/>
          </p:cNvSpPr>
          <p:nvPr>
            <p:ph type="sldNum" sz="quarter" idx="11"/>
          </p:nvPr>
        </p:nvSpPr>
        <p:spPr>
          <a:xfrm>
            <a:off x="6733961" y="6301565"/>
            <a:ext cx="2133600" cy="457200"/>
          </a:xfrm>
          <a:noFill/>
        </p:spPr>
        <p:txBody>
          <a:bodyPr/>
          <a:lstStyle/>
          <a:p>
            <a:fld id="{66451DCA-90DD-4F98-A0ED-601C036C5498}" type="slidenum">
              <a:rPr lang="en-US" altLang="ja-JP" smtClean="0"/>
              <a:pPr/>
              <a:t>5</a:t>
            </a:fld>
            <a:endParaRPr lang="en-US" altLang="ja-JP" smtClean="0"/>
          </a:p>
        </p:txBody>
      </p:sp>
      <p:sp>
        <p:nvSpPr>
          <p:cNvPr id="19" name="Rectangle 7"/>
          <p:cNvSpPr>
            <a:spLocks noChangeArrowheads="1"/>
          </p:cNvSpPr>
          <p:nvPr/>
        </p:nvSpPr>
        <p:spPr bwMode="auto">
          <a:xfrm>
            <a:off x="199092" y="1338146"/>
            <a:ext cx="7659056" cy="923330"/>
          </a:xfrm>
          <a:prstGeom prst="rect">
            <a:avLst/>
          </a:prstGeom>
          <a:noFill/>
          <a:ln w="9525" algn="ctr">
            <a:noFill/>
            <a:miter lim="800000"/>
            <a:headEnd/>
            <a:tailEnd/>
          </a:ln>
        </p:spPr>
        <p:txBody>
          <a:bodyPr wrap="square" anchor="ctr">
            <a:spAutoFit/>
          </a:bodyPr>
          <a:lstStyle/>
          <a:p>
            <a:pPr algn="l">
              <a:lnSpc>
                <a:spcPct val="150000"/>
              </a:lnSpc>
              <a:spcBef>
                <a:spcPts val="0"/>
              </a:spcBef>
            </a:pPr>
            <a:r>
              <a:rPr lang="ja-JP" altLang="en-US" sz="3600" dirty="0" smtClean="0">
                <a:solidFill>
                  <a:srgbClr val="0033CC"/>
                </a:solidFill>
                <a:latin typeface="HGP創英角ﾎﾟｯﾌﾟ体" pitchFamily="50" charset="-128"/>
                <a:ea typeface="HGP創英角ﾎﾟｯﾌﾟ体" pitchFamily="50" charset="-128"/>
              </a:rPr>
              <a:t>　</a:t>
            </a:r>
            <a:r>
              <a:rPr lang="ja-JP" altLang="en-US" sz="3600" dirty="0" smtClean="0">
                <a:solidFill>
                  <a:srgbClr val="006600"/>
                </a:solidFill>
                <a:latin typeface="HGP創英角ﾎﾟｯﾌﾟ体" pitchFamily="50" charset="-128"/>
                <a:ea typeface="HGP創英角ﾎﾟｯﾌﾟ体" pitchFamily="50" charset="-128"/>
              </a:rPr>
              <a:t>（２）テーマ、対象を選べる</a:t>
            </a:r>
            <a:endParaRPr lang="ja-JP" altLang="ja-JP" sz="3600" dirty="0">
              <a:solidFill>
                <a:srgbClr val="006600"/>
              </a:solidFill>
              <a:latin typeface="HGP創英角ﾎﾟｯﾌﾟ体" pitchFamily="50" charset="-128"/>
              <a:ea typeface="HGP創英角ﾎﾟｯﾌﾟ体" pitchFamily="50" charset="-128"/>
            </a:endParaRPr>
          </a:p>
        </p:txBody>
      </p:sp>
      <p:sp>
        <p:nvSpPr>
          <p:cNvPr id="20" name="Rectangle 2"/>
          <p:cNvSpPr txBox="1">
            <a:spLocks noChangeArrowheads="1"/>
          </p:cNvSpPr>
          <p:nvPr/>
        </p:nvSpPr>
        <p:spPr bwMode="auto">
          <a:xfrm>
            <a:off x="223931" y="404665"/>
            <a:ext cx="8567738" cy="1080120"/>
          </a:xfrm>
          <a:prstGeom prst="rect">
            <a:avLst/>
          </a:prstGeom>
          <a:noFill/>
          <a:ln w="9525">
            <a:noFill/>
            <a:miter lim="800000"/>
            <a:headEnd/>
            <a:tailEnd/>
          </a:ln>
        </p:spPr>
        <p:txBody>
          <a:bodyPr anchor="ctr"/>
          <a:lstStyle/>
          <a:p>
            <a:pPr algn="l">
              <a:lnSpc>
                <a:spcPct val="105000"/>
              </a:lnSpc>
              <a:spcBef>
                <a:spcPct val="15000"/>
              </a:spcBef>
              <a:buClrTx/>
              <a:buSzTx/>
              <a:buFontTx/>
              <a:buNone/>
              <a:defRPr/>
            </a:pPr>
            <a:r>
              <a:rPr lang="ja-JP" altLang="en-US" sz="4000" kern="0" dirty="0" smtClean="0">
                <a:solidFill>
                  <a:srgbClr val="0033CC"/>
                </a:solidFill>
                <a:latin typeface="HGP創英角ﾎﾟｯﾌﾟ体" pitchFamily="50" charset="-128"/>
                <a:ea typeface="HGP創英角ﾎﾟｯﾌﾟ体" pitchFamily="50" charset="-128"/>
                <a:cs typeface="+mj-cs"/>
              </a:rPr>
              <a:t>１．市民活動は、とても身近で自由！</a:t>
            </a:r>
            <a:endParaRPr lang="ja-JP" altLang="en-US" sz="4000" kern="0" dirty="0">
              <a:solidFill>
                <a:srgbClr val="0033CC"/>
              </a:solidFill>
              <a:latin typeface="HGP創英角ﾎﾟｯﾌﾟ体" pitchFamily="50" charset="-128"/>
              <a:ea typeface="HGP創英角ﾎﾟｯﾌﾟ体" pitchFamily="50" charset="-128"/>
              <a:cs typeface="+mj-cs"/>
            </a:endParaRPr>
          </a:p>
        </p:txBody>
      </p:sp>
      <p:pic>
        <p:nvPicPr>
          <p:cNvPr id="21"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22"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 calcmode="lin" valueType="num">
                                      <p:cBhvr additive="base">
                                        <p:cTn id="2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15367" name="Oval 6"/>
          <p:cNvSpPr>
            <a:spLocks noChangeArrowheads="1"/>
          </p:cNvSpPr>
          <p:nvPr/>
        </p:nvSpPr>
        <p:spPr bwMode="auto">
          <a:xfrm>
            <a:off x="4695825" y="3432175"/>
            <a:ext cx="1512888" cy="1439863"/>
          </a:xfrm>
          <a:prstGeom prst="ellipse">
            <a:avLst/>
          </a:prstGeom>
          <a:noFill/>
          <a:ln w="12700" algn="ctr">
            <a:solidFill>
              <a:schemeClr val="tx1"/>
            </a:solidFill>
            <a:round/>
            <a:headEnd/>
            <a:tailEnd/>
          </a:ln>
        </p:spPr>
        <p:txBody>
          <a:bodyPr wrap="none" anchor="ctr"/>
          <a:lstStyle/>
          <a:p>
            <a:endParaRPr lang="ja-JP" altLang="en-US"/>
          </a:p>
        </p:txBody>
      </p:sp>
      <p:sp>
        <p:nvSpPr>
          <p:cNvPr id="15368" name="Oval 7"/>
          <p:cNvSpPr>
            <a:spLocks noChangeArrowheads="1"/>
          </p:cNvSpPr>
          <p:nvPr/>
        </p:nvSpPr>
        <p:spPr bwMode="auto">
          <a:xfrm>
            <a:off x="1441450" y="3430588"/>
            <a:ext cx="1512888" cy="1439862"/>
          </a:xfrm>
          <a:prstGeom prst="ellipse">
            <a:avLst/>
          </a:prstGeom>
          <a:noFill/>
          <a:ln w="12700" algn="ctr">
            <a:solidFill>
              <a:schemeClr val="tx1"/>
            </a:solidFill>
            <a:round/>
            <a:headEnd/>
            <a:tailEnd/>
          </a:ln>
        </p:spPr>
        <p:txBody>
          <a:bodyPr wrap="none" anchor="ctr"/>
          <a:lstStyle/>
          <a:p>
            <a:endParaRPr lang="ja-JP" altLang="en-US"/>
          </a:p>
        </p:txBody>
      </p:sp>
      <p:sp>
        <p:nvSpPr>
          <p:cNvPr id="253960" name="Line 8"/>
          <p:cNvSpPr>
            <a:spLocks noChangeShapeType="1"/>
          </p:cNvSpPr>
          <p:nvPr/>
        </p:nvSpPr>
        <p:spPr bwMode="auto">
          <a:xfrm flipH="1">
            <a:off x="2958984" y="4005064"/>
            <a:ext cx="1584325" cy="0"/>
          </a:xfrm>
          <a:prstGeom prst="line">
            <a:avLst/>
          </a:prstGeom>
          <a:noFill/>
          <a:ln w="38100">
            <a:solidFill>
              <a:schemeClr val="tx1"/>
            </a:solidFill>
            <a:round/>
            <a:headEnd type="triangle" w="lg" len="lg"/>
            <a:tailEnd type="none" w="lg" len="lg"/>
          </a:ln>
        </p:spPr>
        <p:txBody>
          <a:bodyPr wrap="none" anchor="ctr"/>
          <a:lstStyle/>
          <a:p>
            <a:endParaRPr lang="ja-JP" altLang="en-US"/>
          </a:p>
        </p:txBody>
      </p:sp>
      <p:sp>
        <p:nvSpPr>
          <p:cNvPr id="253961" name="Line 9"/>
          <p:cNvSpPr>
            <a:spLocks noChangeShapeType="1"/>
          </p:cNvSpPr>
          <p:nvPr/>
        </p:nvSpPr>
        <p:spPr bwMode="auto">
          <a:xfrm>
            <a:off x="3112245" y="4333205"/>
            <a:ext cx="1584325" cy="0"/>
          </a:xfrm>
          <a:prstGeom prst="line">
            <a:avLst/>
          </a:prstGeom>
          <a:noFill/>
          <a:ln w="38100">
            <a:solidFill>
              <a:schemeClr val="tx1"/>
            </a:solidFill>
            <a:round/>
            <a:headEnd type="triangle" w="lg" len="lg"/>
            <a:tailEnd type="none" w="lg" len="lg"/>
          </a:ln>
        </p:spPr>
        <p:txBody>
          <a:bodyPr wrap="none" anchor="ctr"/>
          <a:lstStyle/>
          <a:p>
            <a:endParaRPr lang="ja-JP" altLang="en-US"/>
          </a:p>
        </p:txBody>
      </p:sp>
      <p:sp>
        <p:nvSpPr>
          <p:cNvPr id="15372" name="Text Box 11"/>
          <p:cNvSpPr txBox="1">
            <a:spLocks noChangeArrowheads="1"/>
          </p:cNvSpPr>
          <p:nvPr/>
        </p:nvSpPr>
        <p:spPr bwMode="auto">
          <a:xfrm>
            <a:off x="4664075" y="3952875"/>
            <a:ext cx="1552575" cy="433388"/>
          </a:xfrm>
          <a:prstGeom prst="rect">
            <a:avLst/>
          </a:prstGeom>
          <a:noFill/>
          <a:ln w="9525" algn="ctr">
            <a:noFill/>
            <a:miter lim="800000"/>
            <a:headEnd/>
            <a:tailEnd/>
          </a:ln>
        </p:spPr>
        <p:txBody>
          <a:bodyPr>
            <a:spAutoFit/>
          </a:bodyPr>
          <a:lstStyle/>
          <a:p>
            <a:pPr marL="342900" indent="-342900" algn="ctr">
              <a:lnSpc>
                <a:spcPct val="80000"/>
              </a:lnSpc>
            </a:pPr>
            <a:r>
              <a:rPr lang="ja-JP" altLang="en-US" sz="2800" dirty="0">
                <a:solidFill>
                  <a:schemeClr val="tx1"/>
                </a:solidFill>
                <a:latin typeface="HGP創英角ｺﾞｼｯｸUB" pitchFamily="50" charset="-128"/>
                <a:ea typeface="HGP創英角ｺﾞｼｯｸUB" pitchFamily="50" charset="-128"/>
              </a:rPr>
              <a:t>依頼者</a:t>
            </a:r>
          </a:p>
        </p:txBody>
      </p:sp>
      <p:sp>
        <p:nvSpPr>
          <p:cNvPr id="253965" name="Text Box 13"/>
          <p:cNvSpPr txBox="1">
            <a:spLocks noChangeArrowheads="1"/>
          </p:cNvSpPr>
          <p:nvPr/>
        </p:nvSpPr>
        <p:spPr bwMode="auto">
          <a:xfrm>
            <a:off x="3554810" y="4344760"/>
            <a:ext cx="615553" cy="1426031"/>
          </a:xfrm>
          <a:prstGeom prst="rect">
            <a:avLst/>
          </a:prstGeom>
          <a:noFill/>
          <a:ln w="9525" algn="ctr">
            <a:noFill/>
            <a:miter lim="800000"/>
            <a:headEnd/>
            <a:tailEnd/>
          </a:ln>
        </p:spPr>
        <p:txBody>
          <a:bodyPr vert="eaVert" wrap="none">
            <a:spAutoFit/>
          </a:bodyPr>
          <a:lstStyle/>
          <a:p>
            <a:pPr marL="342900" indent="-342900"/>
            <a:r>
              <a:rPr lang="ja-JP" altLang="en-US" sz="2800" dirty="0">
                <a:latin typeface="HGP創英角ｺﾞｼｯｸUB" pitchFamily="50" charset="-128"/>
                <a:ea typeface="HGP創英角ｺﾞｼｯｸUB" pitchFamily="50" charset="-128"/>
              </a:rPr>
              <a:t>は難しい</a:t>
            </a:r>
          </a:p>
        </p:txBody>
      </p:sp>
      <p:sp>
        <p:nvSpPr>
          <p:cNvPr id="253966" name="Text Box 14"/>
          <p:cNvSpPr txBox="1">
            <a:spLocks noChangeArrowheads="1"/>
          </p:cNvSpPr>
          <p:nvPr/>
        </p:nvSpPr>
        <p:spPr bwMode="auto">
          <a:xfrm>
            <a:off x="3543697" y="2559095"/>
            <a:ext cx="615553" cy="1862048"/>
          </a:xfrm>
          <a:prstGeom prst="rect">
            <a:avLst/>
          </a:prstGeom>
          <a:noFill/>
          <a:ln w="9525" algn="ctr">
            <a:noFill/>
            <a:miter lim="800000"/>
            <a:headEnd/>
            <a:tailEnd/>
          </a:ln>
        </p:spPr>
        <p:txBody>
          <a:bodyPr vert="eaVert" wrap="none">
            <a:spAutoFit/>
          </a:bodyPr>
          <a:lstStyle/>
          <a:p>
            <a:pPr marL="342900" indent="-342900"/>
            <a:r>
              <a:rPr lang="ja-JP" altLang="en-US" sz="2800" dirty="0">
                <a:solidFill>
                  <a:srgbClr val="3333CC"/>
                </a:solidFill>
                <a:latin typeface="HGP創英角ｺﾞｼｯｸUB" pitchFamily="50" charset="-128"/>
                <a:ea typeface="HGP創英角ｺﾞｼｯｸUB" pitchFamily="50" charset="-128"/>
              </a:rPr>
              <a:t>対等な関係</a:t>
            </a:r>
          </a:p>
        </p:txBody>
      </p:sp>
      <p:sp>
        <p:nvSpPr>
          <p:cNvPr id="253967" name="Line 15"/>
          <p:cNvSpPr>
            <a:spLocks noChangeShapeType="1"/>
          </p:cNvSpPr>
          <p:nvPr/>
        </p:nvSpPr>
        <p:spPr bwMode="auto">
          <a:xfrm flipV="1">
            <a:off x="6079497" y="3429000"/>
            <a:ext cx="992187" cy="317500"/>
          </a:xfrm>
          <a:prstGeom prst="line">
            <a:avLst/>
          </a:prstGeom>
          <a:noFill/>
          <a:ln w="50800">
            <a:solidFill>
              <a:srgbClr val="FF6600"/>
            </a:solidFill>
            <a:round/>
            <a:headEnd/>
            <a:tailEnd type="triangle" w="lg" len="lg"/>
          </a:ln>
        </p:spPr>
        <p:txBody>
          <a:bodyPr wrap="none" anchor="ctr"/>
          <a:lstStyle/>
          <a:p>
            <a:endParaRPr lang="ja-JP" altLang="en-US"/>
          </a:p>
        </p:txBody>
      </p:sp>
      <p:sp>
        <p:nvSpPr>
          <p:cNvPr id="253968" name="Text Box 16"/>
          <p:cNvSpPr txBox="1">
            <a:spLocks noChangeArrowheads="1"/>
          </p:cNvSpPr>
          <p:nvPr/>
        </p:nvSpPr>
        <p:spPr bwMode="auto">
          <a:xfrm>
            <a:off x="7039934" y="3136751"/>
            <a:ext cx="895350" cy="476250"/>
          </a:xfrm>
          <a:prstGeom prst="rect">
            <a:avLst/>
          </a:prstGeom>
          <a:noFill/>
          <a:ln w="9525" algn="ctr">
            <a:noFill/>
            <a:miter lim="800000"/>
            <a:headEnd/>
            <a:tailEnd/>
          </a:ln>
        </p:spPr>
        <p:txBody>
          <a:bodyPr wrap="none">
            <a:spAutoFit/>
          </a:bodyPr>
          <a:lstStyle/>
          <a:p>
            <a:pPr marL="342900" indent="-342900"/>
            <a:r>
              <a:rPr lang="ja-JP" altLang="en-US" sz="2800" b="1" dirty="0">
                <a:solidFill>
                  <a:srgbClr val="0033CC"/>
                </a:solidFill>
              </a:rPr>
              <a:t>家族</a:t>
            </a:r>
          </a:p>
        </p:txBody>
      </p:sp>
      <p:sp>
        <p:nvSpPr>
          <p:cNvPr id="253969" name="Line 17"/>
          <p:cNvSpPr>
            <a:spLocks noChangeShapeType="1"/>
          </p:cNvSpPr>
          <p:nvPr/>
        </p:nvSpPr>
        <p:spPr bwMode="auto">
          <a:xfrm flipH="1" flipV="1">
            <a:off x="6203950" y="4143375"/>
            <a:ext cx="1196975" cy="11113"/>
          </a:xfrm>
          <a:prstGeom prst="line">
            <a:avLst/>
          </a:prstGeom>
          <a:noFill/>
          <a:ln w="50800">
            <a:solidFill>
              <a:srgbClr val="FF6600"/>
            </a:solidFill>
            <a:round/>
            <a:headEnd type="triangle" w="lg" len="lg"/>
            <a:tailEnd type="none" w="lg" len="lg"/>
          </a:ln>
        </p:spPr>
        <p:txBody>
          <a:bodyPr wrap="none" anchor="ctr"/>
          <a:lstStyle/>
          <a:p>
            <a:endParaRPr lang="ja-JP" altLang="en-US"/>
          </a:p>
        </p:txBody>
      </p:sp>
      <p:sp>
        <p:nvSpPr>
          <p:cNvPr id="253970" name="Line 18"/>
          <p:cNvSpPr>
            <a:spLocks noChangeShapeType="1"/>
          </p:cNvSpPr>
          <p:nvPr/>
        </p:nvSpPr>
        <p:spPr bwMode="auto">
          <a:xfrm>
            <a:off x="6048375" y="4583113"/>
            <a:ext cx="1003300" cy="301625"/>
          </a:xfrm>
          <a:prstGeom prst="line">
            <a:avLst/>
          </a:prstGeom>
          <a:noFill/>
          <a:ln w="50800">
            <a:solidFill>
              <a:srgbClr val="FF6600"/>
            </a:solidFill>
            <a:round/>
            <a:headEnd/>
            <a:tailEnd type="triangle" w="lg" len="lg"/>
          </a:ln>
        </p:spPr>
        <p:txBody>
          <a:bodyPr wrap="none" anchor="ctr"/>
          <a:lstStyle/>
          <a:p>
            <a:endParaRPr lang="ja-JP" altLang="en-US"/>
          </a:p>
        </p:txBody>
      </p:sp>
      <p:sp>
        <p:nvSpPr>
          <p:cNvPr id="253971" name="Text Box 19"/>
          <p:cNvSpPr txBox="1">
            <a:spLocks noChangeArrowheads="1"/>
          </p:cNvSpPr>
          <p:nvPr/>
        </p:nvSpPr>
        <p:spPr bwMode="auto">
          <a:xfrm>
            <a:off x="7322882" y="3717032"/>
            <a:ext cx="1476686" cy="830997"/>
          </a:xfrm>
          <a:prstGeom prst="rect">
            <a:avLst/>
          </a:prstGeom>
          <a:noFill/>
          <a:ln w="9525" algn="ctr">
            <a:noFill/>
            <a:miter lim="800000"/>
            <a:headEnd/>
            <a:tailEnd/>
          </a:ln>
        </p:spPr>
        <p:txBody>
          <a:bodyPr wrap="none">
            <a:spAutoFit/>
          </a:bodyPr>
          <a:lstStyle/>
          <a:p>
            <a:pPr marL="342900" indent="-342900" algn="l"/>
            <a:r>
              <a:rPr lang="ja-JP" altLang="en-US" sz="2800" b="1" dirty="0" smtClean="0">
                <a:solidFill>
                  <a:srgbClr val="0033CC"/>
                </a:solidFill>
              </a:rPr>
              <a:t>行政</a:t>
            </a:r>
          </a:p>
          <a:p>
            <a:pPr marL="342900" indent="-342900" algn="l"/>
            <a:r>
              <a:rPr lang="ja-JP" altLang="en-US" sz="2000" b="1" dirty="0" smtClean="0">
                <a:solidFill>
                  <a:srgbClr val="0033CC"/>
                </a:solidFill>
              </a:rPr>
              <a:t>（制度保障）</a:t>
            </a:r>
            <a:endParaRPr lang="ja-JP" altLang="en-US" sz="2000" b="1" dirty="0">
              <a:solidFill>
                <a:srgbClr val="0033CC"/>
              </a:solidFill>
            </a:endParaRPr>
          </a:p>
        </p:txBody>
      </p:sp>
      <p:sp>
        <p:nvSpPr>
          <p:cNvPr id="253972" name="Text Box 20"/>
          <p:cNvSpPr txBox="1">
            <a:spLocks noChangeArrowheads="1"/>
          </p:cNvSpPr>
          <p:nvPr/>
        </p:nvSpPr>
        <p:spPr bwMode="auto">
          <a:xfrm>
            <a:off x="7009639" y="4581128"/>
            <a:ext cx="1681871" cy="523220"/>
          </a:xfrm>
          <a:prstGeom prst="rect">
            <a:avLst/>
          </a:prstGeom>
          <a:noFill/>
          <a:ln w="9525" algn="ctr">
            <a:noFill/>
            <a:miter lim="800000"/>
            <a:headEnd/>
            <a:tailEnd/>
          </a:ln>
        </p:spPr>
        <p:txBody>
          <a:bodyPr wrap="none">
            <a:spAutoFit/>
          </a:bodyPr>
          <a:lstStyle/>
          <a:p>
            <a:pPr marL="342900" indent="-342900"/>
            <a:r>
              <a:rPr lang="ja-JP" altLang="en-US" sz="2800" b="1" dirty="0" smtClean="0">
                <a:solidFill>
                  <a:srgbClr val="0033CC"/>
                </a:solidFill>
              </a:rPr>
              <a:t>企業</a:t>
            </a:r>
            <a:r>
              <a:rPr lang="ja-JP" altLang="en-US" sz="2000" b="1" dirty="0" smtClean="0">
                <a:solidFill>
                  <a:srgbClr val="0033CC"/>
                </a:solidFill>
              </a:rPr>
              <a:t>（購入）</a:t>
            </a:r>
            <a:endParaRPr lang="ja-JP" altLang="en-US" sz="2000" b="1" dirty="0">
              <a:solidFill>
                <a:srgbClr val="0033CC"/>
              </a:solidFill>
            </a:endParaRPr>
          </a:p>
        </p:txBody>
      </p:sp>
      <p:sp>
        <p:nvSpPr>
          <p:cNvPr id="253973" name="Text Box 21"/>
          <p:cNvSpPr txBox="1">
            <a:spLocks noChangeArrowheads="1"/>
          </p:cNvSpPr>
          <p:nvPr/>
        </p:nvSpPr>
        <p:spPr bwMode="auto">
          <a:xfrm>
            <a:off x="6092676" y="3218068"/>
            <a:ext cx="793750" cy="750888"/>
          </a:xfrm>
          <a:prstGeom prst="rect">
            <a:avLst/>
          </a:prstGeom>
          <a:noFill/>
          <a:ln w="9525" algn="ctr">
            <a:noFill/>
            <a:miter lim="800000"/>
            <a:headEnd/>
            <a:tailEnd/>
          </a:ln>
        </p:spPr>
        <p:txBody>
          <a:bodyPr wrap="none">
            <a:spAutoFit/>
          </a:bodyPr>
          <a:lstStyle/>
          <a:p>
            <a:pPr marL="342900" indent="-342900"/>
            <a:r>
              <a:rPr lang="en-US" altLang="ja-JP" sz="4800" dirty="0">
                <a:solidFill>
                  <a:schemeClr val="tx1"/>
                </a:solidFill>
              </a:rPr>
              <a:t>×</a:t>
            </a:r>
          </a:p>
        </p:txBody>
      </p:sp>
      <p:sp>
        <p:nvSpPr>
          <p:cNvPr id="253974" name="Text Box 22"/>
          <p:cNvSpPr txBox="1">
            <a:spLocks noChangeArrowheads="1"/>
          </p:cNvSpPr>
          <p:nvPr/>
        </p:nvSpPr>
        <p:spPr bwMode="auto">
          <a:xfrm>
            <a:off x="6137275" y="3740809"/>
            <a:ext cx="793750" cy="750887"/>
          </a:xfrm>
          <a:prstGeom prst="rect">
            <a:avLst/>
          </a:prstGeom>
          <a:noFill/>
          <a:ln w="9525" algn="ctr">
            <a:noFill/>
            <a:miter lim="800000"/>
            <a:headEnd/>
            <a:tailEnd/>
          </a:ln>
        </p:spPr>
        <p:txBody>
          <a:bodyPr wrap="none">
            <a:spAutoFit/>
          </a:bodyPr>
          <a:lstStyle/>
          <a:p>
            <a:pPr marL="342900" indent="-342900"/>
            <a:r>
              <a:rPr lang="en-US" altLang="ja-JP" sz="4800" dirty="0">
                <a:solidFill>
                  <a:schemeClr val="tx1"/>
                </a:solidFill>
              </a:rPr>
              <a:t>×</a:t>
            </a:r>
          </a:p>
        </p:txBody>
      </p:sp>
      <p:sp>
        <p:nvSpPr>
          <p:cNvPr id="253975" name="Text Box 23"/>
          <p:cNvSpPr txBox="1">
            <a:spLocks noChangeArrowheads="1"/>
          </p:cNvSpPr>
          <p:nvPr/>
        </p:nvSpPr>
        <p:spPr bwMode="auto">
          <a:xfrm>
            <a:off x="6138863" y="4316535"/>
            <a:ext cx="793750" cy="750888"/>
          </a:xfrm>
          <a:prstGeom prst="rect">
            <a:avLst/>
          </a:prstGeom>
          <a:noFill/>
          <a:ln w="9525" algn="ctr">
            <a:noFill/>
            <a:miter lim="800000"/>
            <a:headEnd/>
            <a:tailEnd/>
          </a:ln>
        </p:spPr>
        <p:txBody>
          <a:bodyPr wrap="none">
            <a:spAutoFit/>
          </a:bodyPr>
          <a:lstStyle/>
          <a:p>
            <a:pPr marL="342900" indent="-342900"/>
            <a:r>
              <a:rPr lang="en-US" altLang="ja-JP" sz="4800" dirty="0">
                <a:solidFill>
                  <a:schemeClr val="tx1"/>
                </a:solidFill>
              </a:rPr>
              <a:t>×</a:t>
            </a:r>
          </a:p>
        </p:txBody>
      </p:sp>
      <p:sp>
        <p:nvSpPr>
          <p:cNvPr id="253986" name="Line 34"/>
          <p:cNvSpPr>
            <a:spLocks noChangeShapeType="1"/>
          </p:cNvSpPr>
          <p:nvPr/>
        </p:nvSpPr>
        <p:spPr bwMode="auto">
          <a:xfrm flipH="1">
            <a:off x="3059113" y="4149080"/>
            <a:ext cx="1584325" cy="0"/>
          </a:xfrm>
          <a:prstGeom prst="line">
            <a:avLst/>
          </a:prstGeom>
          <a:noFill/>
          <a:ln w="50800">
            <a:solidFill>
              <a:srgbClr val="993300"/>
            </a:solidFill>
            <a:prstDash val="dash"/>
            <a:round/>
            <a:headEnd/>
            <a:tailEnd type="triangle" w="lg" len="lg"/>
          </a:ln>
        </p:spPr>
        <p:txBody>
          <a:bodyPr wrap="none" anchor="ctr"/>
          <a:lstStyle/>
          <a:p>
            <a:endParaRPr lang="ja-JP" altLang="en-US"/>
          </a:p>
        </p:txBody>
      </p:sp>
      <p:sp>
        <p:nvSpPr>
          <p:cNvPr id="253987" name="Text Box 35"/>
          <p:cNvSpPr txBox="1">
            <a:spLocks noChangeArrowheads="1"/>
          </p:cNvSpPr>
          <p:nvPr/>
        </p:nvSpPr>
        <p:spPr bwMode="auto">
          <a:xfrm>
            <a:off x="3201206" y="4221088"/>
            <a:ext cx="1277914" cy="830997"/>
          </a:xfrm>
          <a:prstGeom prst="rect">
            <a:avLst/>
          </a:prstGeom>
          <a:noFill/>
          <a:ln w="9525" algn="ctr">
            <a:noFill/>
            <a:miter lim="800000"/>
            <a:headEnd/>
            <a:tailEnd/>
          </a:ln>
        </p:spPr>
        <p:txBody>
          <a:bodyPr wrap="none">
            <a:spAutoFit/>
          </a:bodyPr>
          <a:lstStyle/>
          <a:p>
            <a:pPr marL="342900" indent="-342900"/>
            <a:r>
              <a:rPr lang="ja-JP" altLang="en-US" dirty="0">
                <a:solidFill>
                  <a:srgbClr val="993300"/>
                </a:solidFill>
                <a:latin typeface="HGP創英角ｺﾞｼｯｸUB" pitchFamily="50" charset="-128"/>
                <a:ea typeface="HGP創英角ｺﾞｼｯｸUB" pitchFamily="50" charset="-128"/>
              </a:rPr>
              <a:t>仕方なく</a:t>
            </a:r>
          </a:p>
          <a:p>
            <a:pPr marL="342900" indent="-342900"/>
            <a:r>
              <a:rPr lang="ja-JP" altLang="en-US" dirty="0">
                <a:solidFill>
                  <a:srgbClr val="993300"/>
                </a:solidFill>
                <a:latin typeface="HGP創英角ｺﾞｼｯｸUB" pitchFamily="50" charset="-128"/>
                <a:ea typeface="HGP創英角ｺﾞｼｯｸUB" pitchFamily="50" charset="-128"/>
              </a:rPr>
              <a:t>依頼</a:t>
            </a:r>
          </a:p>
        </p:txBody>
      </p:sp>
      <p:sp>
        <p:nvSpPr>
          <p:cNvPr id="30" name="AutoShape 13"/>
          <p:cNvSpPr>
            <a:spLocks noChangeArrowheads="1"/>
          </p:cNvSpPr>
          <p:nvPr/>
        </p:nvSpPr>
        <p:spPr bwMode="auto">
          <a:xfrm>
            <a:off x="1755478" y="2852738"/>
            <a:ext cx="936625" cy="454025"/>
          </a:xfrm>
          <a:prstGeom prst="upArrow">
            <a:avLst>
              <a:gd name="adj1" fmla="val 43046"/>
              <a:gd name="adj2" fmla="val 53495"/>
            </a:avLst>
          </a:prstGeom>
          <a:solidFill>
            <a:srgbClr val="FFCC99"/>
          </a:solidFill>
          <a:ln w="9525" algn="ctr">
            <a:solidFill>
              <a:srgbClr val="FF9900"/>
            </a:solidFill>
            <a:miter lim="800000"/>
            <a:headEnd/>
            <a:tailEnd/>
          </a:ln>
        </p:spPr>
        <p:txBody>
          <a:bodyPr wrap="none" anchor="ctr"/>
          <a:lstStyle/>
          <a:p>
            <a:pPr marL="342900" indent="-342900"/>
            <a:endParaRPr lang="ja-JP" altLang="ja-JP" sz="3200"/>
          </a:p>
        </p:txBody>
      </p:sp>
      <p:sp>
        <p:nvSpPr>
          <p:cNvPr id="31" name="AutoShape 14"/>
          <p:cNvSpPr>
            <a:spLocks noChangeArrowheads="1"/>
          </p:cNvSpPr>
          <p:nvPr/>
        </p:nvSpPr>
        <p:spPr bwMode="auto">
          <a:xfrm rot="10800000">
            <a:off x="4995839" y="5013176"/>
            <a:ext cx="936625" cy="454025"/>
          </a:xfrm>
          <a:prstGeom prst="upArrow">
            <a:avLst>
              <a:gd name="adj1" fmla="val 43046"/>
              <a:gd name="adj2" fmla="val 53495"/>
            </a:avLst>
          </a:prstGeom>
          <a:solidFill>
            <a:srgbClr val="FFCC99"/>
          </a:solidFill>
          <a:ln w="9525" algn="ctr">
            <a:solidFill>
              <a:srgbClr val="FF9900"/>
            </a:solidFill>
            <a:miter lim="800000"/>
            <a:headEnd/>
            <a:tailEnd/>
          </a:ln>
        </p:spPr>
        <p:txBody>
          <a:bodyPr wrap="none" anchor="ctr"/>
          <a:lstStyle/>
          <a:p>
            <a:endParaRPr lang="ja-JP" altLang="en-US"/>
          </a:p>
        </p:txBody>
      </p:sp>
      <p:sp>
        <p:nvSpPr>
          <p:cNvPr id="32" name="スライド番号プレースホルダ 5"/>
          <p:cNvSpPr>
            <a:spLocks noGrp="1"/>
          </p:cNvSpPr>
          <p:nvPr>
            <p:ph type="sldNum" sz="quarter" idx="11"/>
          </p:nvPr>
        </p:nvSpPr>
        <p:spPr>
          <a:xfrm>
            <a:off x="6739830" y="6297133"/>
            <a:ext cx="2133600" cy="457200"/>
          </a:xfrm>
          <a:noFill/>
        </p:spPr>
        <p:txBody>
          <a:bodyPr/>
          <a:lstStyle/>
          <a:p>
            <a:fld id="{6EB6A6F5-7E53-49A1-938E-AB2DCE7D7342}" type="slidenum">
              <a:rPr lang="en-US" altLang="ja-JP" smtClean="0"/>
              <a:pPr/>
              <a:t>50</a:t>
            </a:fld>
            <a:endParaRPr lang="en-US" altLang="ja-JP" dirty="0" smtClean="0"/>
          </a:p>
        </p:txBody>
      </p:sp>
      <p:sp>
        <p:nvSpPr>
          <p:cNvPr id="37" name="Line 12"/>
          <p:cNvSpPr>
            <a:spLocks noChangeShapeType="1"/>
          </p:cNvSpPr>
          <p:nvPr/>
        </p:nvSpPr>
        <p:spPr bwMode="auto">
          <a:xfrm>
            <a:off x="3116717" y="4333664"/>
            <a:ext cx="1584325" cy="0"/>
          </a:xfrm>
          <a:prstGeom prst="line">
            <a:avLst/>
          </a:prstGeom>
          <a:noFill/>
          <a:ln w="38100">
            <a:solidFill>
              <a:schemeClr val="tx1"/>
            </a:solidFill>
            <a:prstDash val="sysDot"/>
            <a:round/>
            <a:headEnd type="triangle" w="lg" len="lg"/>
            <a:tailEnd type="none" w="lg" len="lg"/>
          </a:ln>
        </p:spPr>
        <p:txBody>
          <a:bodyPr wrap="none" anchor="ctr"/>
          <a:lstStyle/>
          <a:p>
            <a:endParaRPr lang="ja-JP" altLang="en-US"/>
          </a:p>
        </p:txBody>
      </p:sp>
      <p:sp>
        <p:nvSpPr>
          <p:cNvPr id="35" name="Rectangle 2"/>
          <p:cNvSpPr txBox="1">
            <a:spLocks noChangeArrowheads="1"/>
          </p:cNvSpPr>
          <p:nvPr/>
        </p:nvSpPr>
        <p:spPr bwMode="auto">
          <a:xfrm>
            <a:off x="390525" y="683915"/>
            <a:ext cx="8229600" cy="1160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t>（５）助け合うことの難しさ</a:t>
            </a:r>
            <a:b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br>
            <a:r>
              <a:rPr kumimoji="1" lang="ja-JP" altLang="en-US" b="1"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　　　　　</a:t>
            </a:r>
            <a:r>
              <a:rPr kumimoji="1" lang="ja-JP" altLang="en-US"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－“助けられる”力が、助け合いを進める</a:t>
            </a:r>
            <a:endParaRPr kumimoji="1" lang="ja-JP" altLang="en-US" sz="28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cs typeface="+mj-cs"/>
            </a:endParaRPr>
          </a:p>
        </p:txBody>
      </p:sp>
      <p:sp>
        <p:nvSpPr>
          <p:cNvPr id="38" name="Text Box 10"/>
          <p:cNvSpPr txBox="1">
            <a:spLocks noChangeArrowheads="1"/>
          </p:cNvSpPr>
          <p:nvPr/>
        </p:nvSpPr>
        <p:spPr bwMode="auto">
          <a:xfrm>
            <a:off x="1439863" y="3775656"/>
            <a:ext cx="1552575" cy="810478"/>
          </a:xfrm>
          <a:prstGeom prst="rect">
            <a:avLst/>
          </a:prstGeom>
          <a:noFill/>
          <a:ln w="9525" algn="ctr">
            <a:noFill/>
            <a:miter lim="800000"/>
            <a:headEnd/>
            <a:tailEnd/>
          </a:ln>
          <a:effectLst/>
        </p:spPr>
        <p:txBody>
          <a:bodyPr>
            <a:spAutoFit/>
          </a:bodyPr>
          <a:lstStyle/>
          <a:p>
            <a:pPr algn="ctr">
              <a:lnSpc>
                <a:spcPts val="2800"/>
              </a:lnSpc>
            </a:pPr>
            <a:r>
              <a:rPr lang="ja-JP" altLang="en-US" sz="2800" dirty="0" smtClean="0">
                <a:solidFill>
                  <a:schemeClr val="tx1"/>
                </a:solidFill>
                <a:latin typeface="HGP創英角ｺﾞｼｯｸUB" pitchFamily="50" charset="-128"/>
                <a:ea typeface="HGP創英角ｺﾞｼｯｸUB" pitchFamily="50" charset="-128"/>
              </a:rPr>
              <a:t>ボラン</a:t>
            </a:r>
            <a:br>
              <a:rPr lang="ja-JP" altLang="en-US" sz="2800" dirty="0" smtClean="0">
                <a:solidFill>
                  <a:schemeClr val="tx1"/>
                </a:solidFill>
                <a:latin typeface="HGP創英角ｺﾞｼｯｸUB" pitchFamily="50" charset="-128"/>
                <a:ea typeface="HGP創英角ｺﾞｼｯｸUB" pitchFamily="50" charset="-128"/>
              </a:rPr>
            </a:br>
            <a:r>
              <a:rPr lang="ja-JP" altLang="en-US" sz="2800" dirty="0" smtClean="0">
                <a:solidFill>
                  <a:schemeClr val="tx1"/>
                </a:solidFill>
                <a:latin typeface="HGP創英角ｺﾞｼｯｸUB" pitchFamily="50" charset="-128"/>
                <a:ea typeface="HGP創英角ｺﾞｼｯｸUB" pitchFamily="50" charset="-128"/>
              </a:rPr>
              <a:t>ティア</a:t>
            </a:r>
            <a:endParaRPr lang="ja-JP" altLang="en-US" sz="2400" dirty="0">
              <a:solidFill>
                <a:schemeClr val="tx1"/>
              </a:solidFill>
              <a:latin typeface="HGP創英角ｺﾞｼｯｸUB" pitchFamily="50" charset="-128"/>
              <a:ea typeface="HGP創英角ｺﾞｼｯｸUB" pitchFamily="50" charset="-128"/>
            </a:endParaRPr>
          </a:p>
        </p:txBody>
      </p:sp>
      <p:pic>
        <p:nvPicPr>
          <p:cNvPr id="28"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33"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1" nodeType="clickEffect">
                                  <p:stCondLst>
                                    <p:cond delay="0"/>
                                  </p:stCondLst>
                                  <p:childTnLst>
                                    <p:animEffect transition="out" filter="fade">
                                      <p:cBhvr>
                                        <p:cTn id="6" dur="500" tmFilter="0, 0; .2, .5; .8, .5; 1, 0"/>
                                        <p:tgtEl>
                                          <p:spTgt spid="253960"/>
                                        </p:tgtEl>
                                      </p:cBhvr>
                                    </p:animEffect>
                                    <p:animScale>
                                      <p:cBhvr>
                                        <p:cTn id="7" dur="250" autoRev="1" fill="hold"/>
                                        <p:tgtEl>
                                          <p:spTgt spid="25396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253961"/>
                                        </p:tgtEl>
                                      </p:cBhvr>
                                    </p:animEffect>
                                    <p:animScale>
                                      <p:cBhvr>
                                        <p:cTn id="12" dur="250" autoRev="1" fill="hold"/>
                                        <p:tgtEl>
                                          <p:spTgt spid="25396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53966">
                                            <p:txEl>
                                              <p:pRg st="0" end="0"/>
                                            </p:txEl>
                                          </p:spTgt>
                                        </p:tgtEl>
                                        <p:attrNameLst>
                                          <p:attrName>style.visibility</p:attrName>
                                        </p:attrNameLst>
                                      </p:cBhvr>
                                      <p:to>
                                        <p:strVal val="visible"/>
                                      </p:to>
                                    </p:set>
                                    <p:anim calcmode="lin" valueType="num">
                                      <p:cBhvr additive="base">
                                        <p:cTn id="17" dur="500" fill="hold"/>
                                        <p:tgtEl>
                                          <p:spTgt spid="25396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396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253965">
                                            <p:txEl>
                                              <p:pRg st="0" end="0"/>
                                            </p:txEl>
                                          </p:spTgt>
                                        </p:tgtEl>
                                        <p:attrNameLst>
                                          <p:attrName>style.visibility</p:attrName>
                                        </p:attrNameLst>
                                      </p:cBhvr>
                                      <p:to>
                                        <p:strVal val="visible"/>
                                      </p:to>
                                    </p:set>
                                    <p:anim calcmode="lin" valueType="num">
                                      <p:cBhvr additive="base">
                                        <p:cTn id="23" dur="500" fill="hold"/>
                                        <p:tgtEl>
                                          <p:spTgt spid="25396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396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3" presetClass="exit" presetSubtype="10" fill="hold" grpId="0" nodeType="afterEffect">
                                  <p:stCondLst>
                                    <p:cond delay="0"/>
                                  </p:stCondLst>
                                  <p:childTnLst>
                                    <p:animEffect transition="out" filter="blinds(horizontal)">
                                      <p:cBhvr>
                                        <p:cTn id="27" dur="500"/>
                                        <p:tgtEl>
                                          <p:spTgt spid="253961"/>
                                        </p:tgtEl>
                                      </p:cBhvr>
                                    </p:animEffect>
                                    <p:set>
                                      <p:cBhvr>
                                        <p:cTn id="28" dur="1" fill="hold">
                                          <p:stCondLst>
                                            <p:cond delay="499"/>
                                          </p:stCondLst>
                                        </p:cTn>
                                        <p:tgtEl>
                                          <p:spTgt spid="253961"/>
                                        </p:tgtEl>
                                        <p:attrNameLst>
                                          <p:attrName>style.visibility</p:attrName>
                                        </p:attrNameLst>
                                      </p:cBhvr>
                                      <p:to>
                                        <p:strVal val="hidden"/>
                                      </p:to>
                                    </p:set>
                                  </p:childTnLst>
                                </p:cTn>
                              </p:par>
                            </p:childTnLst>
                          </p:cTn>
                        </p:par>
                        <p:par>
                          <p:cTn id="29" fill="hold">
                            <p:stCondLst>
                              <p:cond delay="1000"/>
                            </p:stCondLst>
                            <p:childTnLst>
                              <p:par>
                                <p:cTn id="30" presetID="5" presetClass="entr" presetSubtype="10" fill="hold" grpId="1"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checkerboard(across)">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253966">
                                            <p:txEl>
                                              <p:pRg st="0" end="0"/>
                                            </p:txEl>
                                          </p:spTgt>
                                        </p:tgtEl>
                                      </p:cBhvr>
                                    </p:animEffect>
                                    <p:set>
                                      <p:cBhvr>
                                        <p:cTn id="37" dur="1" fill="hold">
                                          <p:stCondLst>
                                            <p:cond delay="499"/>
                                          </p:stCondLst>
                                        </p:cTn>
                                        <p:tgtEl>
                                          <p:spTgt spid="253966">
                                            <p:txEl>
                                              <p:pRg st="0" end="0"/>
                                            </p:txEl>
                                          </p:spTgt>
                                        </p:tgtEl>
                                        <p:attrNameLst>
                                          <p:attrName>style.visibility</p:attrName>
                                        </p:attrNameLst>
                                      </p:cBhvr>
                                      <p:to>
                                        <p:strVal val="hidden"/>
                                      </p:to>
                                    </p:set>
                                  </p:childTnLst>
                                </p:cTn>
                              </p:par>
                            </p:childTnLst>
                          </p:cTn>
                        </p:par>
                        <p:par>
                          <p:cTn id="38" fill="hold">
                            <p:stCondLst>
                              <p:cond delay="500"/>
                            </p:stCondLst>
                            <p:childTnLst>
                              <p:par>
                                <p:cTn id="39" presetID="3" presetClass="exit" presetSubtype="10" fill="hold" grpId="0" nodeType="afterEffect">
                                  <p:stCondLst>
                                    <p:cond delay="0"/>
                                  </p:stCondLst>
                                  <p:childTnLst>
                                    <p:animEffect transition="out" filter="blinds(horizontal)">
                                      <p:cBhvr>
                                        <p:cTn id="40" dur="500"/>
                                        <p:tgtEl>
                                          <p:spTgt spid="253965">
                                            <p:txEl>
                                              <p:pRg st="0" end="0"/>
                                            </p:txEl>
                                          </p:spTgt>
                                        </p:tgtEl>
                                      </p:cBhvr>
                                    </p:animEffect>
                                    <p:set>
                                      <p:cBhvr>
                                        <p:cTn id="41" dur="1" fill="hold">
                                          <p:stCondLst>
                                            <p:cond delay="499"/>
                                          </p:stCondLst>
                                        </p:cTn>
                                        <p:tgtEl>
                                          <p:spTgt spid="253965">
                                            <p:txEl>
                                              <p:pRg st="0" end="0"/>
                                            </p:txEl>
                                          </p:spTgt>
                                        </p:tgtEl>
                                        <p:attrNameLst>
                                          <p:attrName>style.visibility</p:attrName>
                                        </p:attrNameLst>
                                      </p:cBhvr>
                                      <p:to>
                                        <p:strVal val="hidden"/>
                                      </p:to>
                                    </p:set>
                                  </p:childTnLst>
                                </p:cTn>
                              </p:par>
                              <p:par>
                                <p:cTn id="42" presetID="3" presetClass="exit" presetSubtype="10" fill="hold" grpId="0" nodeType="withEffect">
                                  <p:stCondLst>
                                    <p:cond delay="0"/>
                                  </p:stCondLst>
                                  <p:childTnLst>
                                    <p:animEffect transition="out" filter="blinds(horizontal)">
                                      <p:cBhvr>
                                        <p:cTn id="43" dur="500"/>
                                        <p:tgtEl>
                                          <p:spTgt spid="253960"/>
                                        </p:tgtEl>
                                      </p:cBhvr>
                                    </p:animEffect>
                                    <p:set>
                                      <p:cBhvr>
                                        <p:cTn id="44" dur="1" fill="hold">
                                          <p:stCondLst>
                                            <p:cond delay="499"/>
                                          </p:stCondLst>
                                        </p:cTn>
                                        <p:tgtEl>
                                          <p:spTgt spid="253960"/>
                                        </p:tgtEl>
                                        <p:attrNameLst>
                                          <p:attrName>style.visibility</p:attrName>
                                        </p:attrNameLst>
                                      </p:cBhvr>
                                      <p:to>
                                        <p:strVal val="hidden"/>
                                      </p:to>
                                    </p:set>
                                  </p:childTnLst>
                                </p:cTn>
                              </p:par>
                              <p:par>
                                <p:cTn id="45" presetID="3" presetClass="exit" presetSubtype="10" fill="hold" grpId="0" nodeType="withEffect">
                                  <p:stCondLst>
                                    <p:cond delay="0"/>
                                  </p:stCondLst>
                                  <p:childTnLst>
                                    <p:animEffect transition="out" filter="blinds(horizontal)">
                                      <p:cBhvr>
                                        <p:cTn id="46" dur="500"/>
                                        <p:tgtEl>
                                          <p:spTgt spid="37"/>
                                        </p:tgtEl>
                                      </p:cBhvr>
                                    </p:animEffect>
                                    <p:set>
                                      <p:cBhvr>
                                        <p:cTn id="47" dur="1" fill="hold">
                                          <p:stCondLst>
                                            <p:cond delay="499"/>
                                          </p:stCondLst>
                                        </p:cTn>
                                        <p:tgtEl>
                                          <p:spTgt spid="3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53967"/>
                                        </p:tgtEl>
                                        <p:attrNameLst>
                                          <p:attrName>style.visibility</p:attrName>
                                        </p:attrNameLst>
                                      </p:cBhvr>
                                      <p:to>
                                        <p:strVal val="visible"/>
                                      </p:to>
                                    </p:set>
                                    <p:animEffect transition="in" filter="checkerboard(across)">
                                      <p:cBhvr>
                                        <p:cTn id="52" dur="500"/>
                                        <p:tgtEl>
                                          <p:spTgt spid="253967"/>
                                        </p:tgtEl>
                                      </p:cBhvr>
                                    </p:animEffect>
                                  </p:childTnLst>
                                </p:cTn>
                              </p:par>
                            </p:childTnLst>
                          </p:cTn>
                        </p:par>
                        <p:par>
                          <p:cTn id="53" fill="hold">
                            <p:stCondLst>
                              <p:cond delay="500"/>
                            </p:stCondLst>
                            <p:childTnLst>
                              <p:par>
                                <p:cTn id="54" presetID="5" presetClass="entr" presetSubtype="10" fill="hold" grpId="0" nodeType="afterEffect">
                                  <p:stCondLst>
                                    <p:cond delay="0"/>
                                  </p:stCondLst>
                                  <p:childTnLst>
                                    <p:set>
                                      <p:cBhvr>
                                        <p:cTn id="55" dur="1" fill="hold">
                                          <p:stCondLst>
                                            <p:cond delay="0"/>
                                          </p:stCondLst>
                                        </p:cTn>
                                        <p:tgtEl>
                                          <p:spTgt spid="253968"/>
                                        </p:tgtEl>
                                        <p:attrNameLst>
                                          <p:attrName>style.visibility</p:attrName>
                                        </p:attrNameLst>
                                      </p:cBhvr>
                                      <p:to>
                                        <p:strVal val="visible"/>
                                      </p:to>
                                    </p:set>
                                    <p:animEffect transition="in" filter="checkerboard(across)">
                                      <p:cBhvr>
                                        <p:cTn id="56" dur="500"/>
                                        <p:tgtEl>
                                          <p:spTgt spid="253968"/>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253969"/>
                                        </p:tgtEl>
                                        <p:attrNameLst>
                                          <p:attrName>style.visibility</p:attrName>
                                        </p:attrNameLst>
                                      </p:cBhvr>
                                      <p:to>
                                        <p:strVal val="visible"/>
                                      </p:to>
                                    </p:set>
                                    <p:animEffect transition="in" filter="checkerboard(across)">
                                      <p:cBhvr>
                                        <p:cTn id="61" dur="500"/>
                                        <p:tgtEl>
                                          <p:spTgt spid="253969"/>
                                        </p:tgtEl>
                                      </p:cBhvr>
                                    </p:animEffect>
                                  </p:childTnLst>
                                </p:cTn>
                              </p:par>
                            </p:childTnLst>
                          </p:cTn>
                        </p:par>
                        <p:par>
                          <p:cTn id="62" fill="hold">
                            <p:stCondLst>
                              <p:cond delay="500"/>
                            </p:stCondLst>
                            <p:childTnLst>
                              <p:par>
                                <p:cTn id="63" presetID="5" presetClass="entr" presetSubtype="10" fill="hold" grpId="0" nodeType="afterEffect">
                                  <p:stCondLst>
                                    <p:cond delay="0"/>
                                  </p:stCondLst>
                                  <p:childTnLst>
                                    <p:set>
                                      <p:cBhvr>
                                        <p:cTn id="64" dur="1" fill="hold">
                                          <p:stCondLst>
                                            <p:cond delay="0"/>
                                          </p:stCondLst>
                                        </p:cTn>
                                        <p:tgtEl>
                                          <p:spTgt spid="253971"/>
                                        </p:tgtEl>
                                        <p:attrNameLst>
                                          <p:attrName>style.visibility</p:attrName>
                                        </p:attrNameLst>
                                      </p:cBhvr>
                                      <p:to>
                                        <p:strVal val="visible"/>
                                      </p:to>
                                    </p:set>
                                    <p:animEffect transition="in" filter="checkerboard(across)">
                                      <p:cBhvr>
                                        <p:cTn id="65" dur="500"/>
                                        <p:tgtEl>
                                          <p:spTgt spid="253971"/>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253970"/>
                                        </p:tgtEl>
                                        <p:attrNameLst>
                                          <p:attrName>style.visibility</p:attrName>
                                        </p:attrNameLst>
                                      </p:cBhvr>
                                      <p:to>
                                        <p:strVal val="visible"/>
                                      </p:to>
                                    </p:set>
                                    <p:animEffect transition="in" filter="checkerboard(across)">
                                      <p:cBhvr>
                                        <p:cTn id="70" dur="500"/>
                                        <p:tgtEl>
                                          <p:spTgt spid="253970"/>
                                        </p:tgtEl>
                                      </p:cBhvr>
                                    </p:animEffect>
                                  </p:childTnLst>
                                </p:cTn>
                              </p:par>
                            </p:childTnLst>
                          </p:cTn>
                        </p:par>
                        <p:par>
                          <p:cTn id="71" fill="hold">
                            <p:stCondLst>
                              <p:cond delay="500"/>
                            </p:stCondLst>
                            <p:childTnLst>
                              <p:par>
                                <p:cTn id="72" presetID="5" presetClass="entr" presetSubtype="10" fill="hold" grpId="0" nodeType="afterEffect">
                                  <p:stCondLst>
                                    <p:cond delay="0"/>
                                  </p:stCondLst>
                                  <p:childTnLst>
                                    <p:set>
                                      <p:cBhvr>
                                        <p:cTn id="73" dur="1" fill="hold">
                                          <p:stCondLst>
                                            <p:cond delay="0"/>
                                          </p:stCondLst>
                                        </p:cTn>
                                        <p:tgtEl>
                                          <p:spTgt spid="253972"/>
                                        </p:tgtEl>
                                        <p:attrNameLst>
                                          <p:attrName>style.visibility</p:attrName>
                                        </p:attrNameLst>
                                      </p:cBhvr>
                                      <p:to>
                                        <p:strVal val="visible"/>
                                      </p:to>
                                    </p:set>
                                    <p:animEffect transition="in" filter="checkerboard(across)">
                                      <p:cBhvr>
                                        <p:cTn id="74" dur="500"/>
                                        <p:tgtEl>
                                          <p:spTgt spid="253972"/>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grpId="1" nodeType="clickEffect">
                                  <p:stCondLst>
                                    <p:cond delay="0"/>
                                  </p:stCondLst>
                                  <p:childTnLst>
                                    <p:animEffect transition="out" filter="fade">
                                      <p:cBhvr>
                                        <p:cTn id="78" dur="500" tmFilter="0, 0; .2, .5; .8, .5; 1, 0"/>
                                        <p:tgtEl>
                                          <p:spTgt spid="253968"/>
                                        </p:tgtEl>
                                      </p:cBhvr>
                                    </p:animEffect>
                                    <p:animScale>
                                      <p:cBhvr>
                                        <p:cTn id="79" dur="250" autoRev="1" fill="hold"/>
                                        <p:tgtEl>
                                          <p:spTgt spid="253968"/>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26" presetClass="emph" presetSubtype="0" fill="hold" grpId="1" nodeType="clickEffect">
                                  <p:stCondLst>
                                    <p:cond delay="0"/>
                                  </p:stCondLst>
                                  <p:childTnLst>
                                    <p:animEffect transition="out" filter="fade">
                                      <p:cBhvr>
                                        <p:cTn id="83" dur="500" tmFilter="0, 0; .2, .5; .8, .5; 1, 0"/>
                                        <p:tgtEl>
                                          <p:spTgt spid="253971"/>
                                        </p:tgtEl>
                                      </p:cBhvr>
                                    </p:animEffect>
                                    <p:animScale>
                                      <p:cBhvr>
                                        <p:cTn id="84" dur="250" autoRev="1" fill="hold"/>
                                        <p:tgtEl>
                                          <p:spTgt spid="253971"/>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grpId="1" nodeType="clickEffect">
                                  <p:stCondLst>
                                    <p:cond delay="0"/>
                                  </p:stCondLst>
                                  <p:childTnLst>
                                    <p:animEffect transition="out" filter="fade">
                                      <p:cBhvr>
                                        <p:cTn id="88" dur="500" tmFilter="0, 0; .2, .5; .8, .5; 1, 0"/>
                                        <p:tgtEl>
                                          <p:spTgt spid="253972"/>
                                        </p:tgtEl>
                                      </p:cBhvr>
                                    </p:animEffect>
                                    <p:animScale>
                                      <p:cBhvr>
                                        <p:cTn id="89" dur="250" autoRev="1" fill="hold"/>
                                        <p:tgtEl>
                                          <p:spTgt spid="253972"/>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53973"/>
                                        </p:tgtEl>
                                        <p:attrNameLst>
                                          <p:attrName>style.visibility</p:attrName>
                                        </p:attrNameLst>
                                      </p:cBhvr>
                                      <p:to>
                                        <p:strVal val="visible"/>
                                      </p:to>
                                    </p:set>
                                    <p:anim calcmode="lin" valueType="num">
                                      <p:cBhvr additive="base">
                                        <p:cTn id="94" dur="500" fill="hold"/>
                                        <p:tgtEl>
                                          <p:spTgt spid="253973"/>
                                        </p:tgtEl>
                                        <p:attrNameLst>
                                          <p:attrName>ppt_x</p:attrName>
                                        </p:attrNameLst>
                                      </p:cBhvr>
                                      <p:tavLst>
                                        <p:tav tm="0">
                                          <p:val>
                                            <p:strVal val="#ppt_x"/>
                                          </p:val>
                                        </p:tav>
                                        <p:tav tm="100000">
                                          <p:val>
                                            <p:strVal val="#ppt_x"/>
                                          </p:val>
                                        </p:tav>
                                      </p:tavLst>
                                    </p:anim>
                                    <p:anim calcmode="lin" valueType="num">
                                      <p:cBhvr additive="base">
                                        <p:cTn id="95" dur="500" fill="hold"/>
                                        <p:tgtEl>
                                          <p:spTgt spid="253973"/>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53974"/>
                                        </p:tgtEl>
                                        <p:attrNameLst>
                                          <p:attrName>style.visibility</p:attrName>
                                        </p:attrNameLst>
                                      </p:cBhvr>
                                      <p:to>
                                        <p:strVal val="visible"/>
                                      </p:to>
                                    </p:set>
                                    <p:anim calcmode="lin" valueType="num">
                                      <p:cBhvr additive="base">
                                        <p:cTn id="100" dur="500" fill="hold"/>
                                        <p:tgtEl>
                                          <p:spTgt spid="253974"/>
                                        </p:tgtEl>
                                        <p:attrNameLst>
                                          <p:attrName>ppt_x</p:attrName>
                                        </p:attrNameLst>
                                      </p:cBhvr>
                                      <p:tavLst>
                                        <p:tav tm="0">
                                          <p:val>
                                            <p:strVal val="#ppt_x"/>
                                          </p:val>
                                        </p:tav>
                                        <p:tav tm="100000">
                                          <p:val>
                                            <p:strVal val="#ppt_x"/>
                                          </p:val>
                                        </p:tav>
                                      </p:tavLst>
                                    </p:anim>
                                    <p:anim calcmode="lin" valueType="num">
                                      <p:cBhvr additive="base">
                                        <p:cTn id="101" dur="500" fill="hold"/>
                                        <p:tgtEl>
                                          <p:spTgt spid="253974"/>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253975"/>
                                        </p:tgtEl>
                                        <p:attrNameLst>
                                          <p:attrName>style.visibility</p:attrName>
                                        </p:attrNameLst>
                                      </p:cBhvr>
                                      <p:to>
                                        <p:strVal val="visible"/>
                                      </p:to>
                                    </p:set>
                                    <p:anim calcmode="lin" valueType="num">
                                      <p:cBhvr additive="base">
                                        <p:cTn id="106" dur="500" fill="hold"/>
                                        <p:tgtEl>
                                          <p:spTgt spid="253975"/>
                                        </p:tgtEl>
                                        <p:attrNameLst>
                                          <p:attrName>ppt_x</p:attrName>
                                        </p:attrNameLst>
                                      </p:cBhvr>
                                      <p:tavLst>
                                        <p:tav tm="0">
                                          <p:val>
                                            <p:strVal val="#ppt_x"/>
                                          </p:val>
                                        </p:tav>
                                        <p:tav tm="100000">
                                          <p:val>
                                            <p:strVal val="#ppt_x"/>
                                          </p:val>
                                        </p:tav>
                                      </p:tavLst>
                                    </p:anim>
                                    <p:anim calcmode="lin" valueType="num">
                                      <p:cBhvr additive="base">
                                        <p:cTn id="107" dur="500" fill="hold"/>
                                        <p:tgtEl>
                                          <p:spTgt spid="253975"/>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253986"/>
                                        </p:tgtEl>
                                        <p:attrNameLst>
                                          <p:attrName>style.visibility</p:attrName>
                                        </p:attrNameLst>
                                      </p:cBhvr>
                                      <p:to>
                                        <p:strVal val="visible"/>
                                      </p:to>
                                    </p:set>
                                    <p:anim calcmode="lin" valueType="num">
                                      <p:cBhvr additive="base">
                                        <p:cTn id="112" dur="500" fill="hold"/>
                                        <p:tgtEl>
                                          <p:spTgt spid="253986"/>
                                        </p:tgtEl>
                                        <p:attrNameLst>
                                          <p:attrName>ppt_x</p:attrName>
                                        </p:attrNameLst>
                                      </p:cBhvr>
                                      <p:tavLst>
                                        <p:tav tm="0">
                                          <p:val>
                                            <p:strVal val="#ppt_x"/>
                                          </p:val>
                                        </p:tav>
                                        <p:tav tm="100000">
                                          <p:val>
                                            <p:strVal val="#ppt_x"/>
                                          </p:val>
                                        </p:tav>
                                      </p:tavLst>
                                    </p:anim>
                                    <p:anim calcmode="lin" valueType="num">
                                      <p:cBhvr additive="base">
                                        <p:cTn id="113" dur="500" fill="hold"/>
                                        <p:tgtEl>
                                          <p:spTgt spid="253986"/>
                                        </p:tgtEl>
                                        <p:attrNameLst>
                                          <p:attrName>ppt_y</p:attrName>
                                        </p:attrNameLst>
                                      </p:cBhvr>
                                      <p:tavLst>
                                        <p:tav tm="0">
                                          <p:val>
                                            <p:strVal val="1+#ppt_h/2"/>
                                          </p:val>
                                        </p:tav>
                                        <p:tav tm="100000">
                                          <p:val>
                                            <p:strVal val="#ppt_y"/>
                                          </p:val>
                                        </p:tav>
                                      </p:tavLst>
                                    </p:anim>
                                  </p:childTnLst>
                                </p:cTn>
                              </p:par>
                            </p:childTnLst>
                          </p:cTn>
                        </p:par>
                        <p:par>
                          <p:cTn id="114" fill="hold">
                            <p:stCondLst>
                              <p:cond delay="500"/>
                            </p:stCondLst>
                            <p:childTnLst>
                              <p:par>
                                <p:cTn id="115" presetID="5" presetClass="entr" presetSubtype="10" fill="hold" grpId="0" nodeType="afterEffect">
                                  <p:stCondLst>
                                    <p:cond delay="0"/>
                                  </p:stCondLst>
                                  <p:childTnLst>
                                    <p:set>
                                      <p:cBhvr>
                                        <p:cTn id="116" dur="1" fill="hold">
                                          <p:stCondLst>
                                            <p:cond delay="0"/>
                                          </p:stCondLst>
                                        </p:cTn>
                                        <p:tgtEl>
                                          <p:spTgt spid="253987"/>
                                        </p:tgtEl>
                                        <p:attrNameLst>
                                          <p:attrName>style.visibility</p:attrName>
                                        </p:attrNameLst>
                                      </p:cBhvr>
                                      <p:to>
                                        <p:strVal val="visible"/>
                                      </p:to>
                                    </p:set>
                                    <p:animEffect transition="in" filter="checkerboard(across)">
                                      <p:cBhvr>
                                        <p:cTn id="117" dur="500"/>
                                        <p:tgtEl>
                                          <p:spTgt spid="253987"/>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30"/>
                                        </p:tgtEl>
                                        <p:attrNameLst>
                                          <p:attrName>style.visibility</p:attrName>
                                        </p:attrNameLst>
                                      </p:cBhvr>
                                      <p:to>
                                        <p:strVal val="visible"/>
                                      </p:to>
                                    </p:set>
                                    <p:anim calcmode="lin" valueType="num">
                                      <p:cBhvr additive="base">
                                        <p:cTn id="122" dur="500" fill="hold"/>
                                        <p:tgtEl>
                                          <p:spTgt spid="30"/>
                                        </p:tgtEl>
                                        <p:attrNameLst>
                                          <p:attrName>ppt_x</p:attrName>
                                        </p:attrNameLst>
                                      </p:cBhvr>
                                      <p:tavLst>
                                        <p:tav tm="0">
                                          <p:val>
                                            <p:strVal val="#ppt_x"/>
                                          </p:val>
                                        </p:tav>
                                        <p:tav tm="100000">
                                          <p:val>
                                            <p:strVal val="#ppt_x"/>
                                          </p:val>
                                        </p:tav>
                                      </p:tavLst>
                                    </p:anim>
                                    <p:anim calcmode="lin" valueType="num">
                                      <p:cBhvr additive="base">
                                        <p:cTn id="123" dur="500" fill="hold"/>
                                        <p:tgtEl>
                                          <p:spTgt spid="30"/>
                                        </p:tgtEl>
                                        <p:attrNameLst>
                                          <p:attrName>ppt_y</p:attrName>
                                        </p:attrNameLst>
                                      </p:cBhvr>
                                      <p:tavLst>
                                        <p:tav tm="0">
                                          <p:val>
                                            <p:strVal val="1+#ppt_h/2"/>
                                          </p:val>
                                        </p:tav>
                                        <p:tav tm="100000">
                                          <p:val>
                                            <p:strVal val="#ppt_y"/>
                                          </p:val>
                                        </p:tav>
                                      </p:tavLst>
                                    </p:anim>
                                  </p:childTnLst>
                                </p:cTn>
                              </p:par>
                            </p:childTnLst>
                          </p:cTn>
                        </p:par>
                        <p:par>
                          <p:cTn id="124" fill="hold">
                            <p:stCondLst>
                              <p:cond delay="500"/>
                            </p:stCondLst>
                            <p:childTnLst>
                              <p:par>
                                <p:cTn id="125" presetID="2" presetClass="entr" presetSubtype="4" fill="hold" grpId="0" nodeType="afterEffect">
                                  <p:stCondLst>
                                    <p:cond delay="0"/>
                                  </p:stCondLst>
                                  <p:childTnLst>
                                    <p:set>
                                      <p:cBhvr>
                                        <p:cTn id="126" dur="1" fill="hold">
                                          <p:stCondLst>
                                            <p:cond delay="0"/>
                                          </p:stCondLst>
                                        </p:cTn>
                                        <p:tgtEl>
                                          <p:spTgt spid="31"/>
                                        </p:tgtEl>
                                        <p:attrNameLst>
                                          <p:attrName>style.visibility</p:attrName>
                                        </p:attrNameLst>
                                      </p:cBhvr>
                                      <p:to>
                                        <p:strVal val="visible"/>
                                      </p:to>
                                    </p:set>
                                    <p:anim calcmode="lin" valueType="num">
                                      <p:cBhvr additive="base">
                                        <p:cTn id="127" dur="500" fill="hold"/>
                                        <p:tgtEl>
                                          <p:spTgt spid="31"/>
                                        </p:tgtEl>
                                        <p:attrNameLst>
                                          <p:attrName>ppt_x</p:attrName>
                                        </p:attrNameLst>
                                      </p:cBhvr>
                                      <p:tavLst>
                                        <p:tav tm="0">
                                          <p:val>
                                            <p:strVal val="#ppt_x"/>
                                          </p:val>
                                        </p:tav>
                                        <p:tav tm="100000">
                                          <p:val>
                                            <p:strVal val="#ppt_x"/>
                                          </p:val>
                                        </p:tav>
                                      </p:tavLst>
                                    </p:anim>
                                    <p:anim calcmode="lin" valueType="num">
                                      <p:cBhvr additive="base">
                                        <p:cTn id="1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60" grpId="0" animBg="1"/>
      <p:bldP spid="253960" grpId="1" animBg="1"/>
      <p:bldP spid="253961" grpId="0" animBg="1"/>
      <p:bldP spid="253961" grpId="1" animBg="1"/>
      <p:bldP spid="253965" grpId="0" build="allAtOnce"/>
      <p:bldP spid="253965" grpId="1" build="allAtOnce"/>
      <p:bldP spid="253966" grpId="0" build="allAtOnce"/>
      <p:bldP spid="253967" grpId="0" animBg="1"/>
      <p:bldP spid="253968" grpId="0"/>
      <p:bldP spid="253968" grpId="1"/>
      <p:bldP spid="253969" grpId="0" animBg="1"/>
      <p:bldP spid="253970" grpId="0" animBg="1"/>
      <p:bldP spid="253971" grpId="0"/>
      <p:bldP spid="253971" grpId="1"/>
      <p:bldP spid="253972" grpId="0"/>
      <p:bldP spid="253972" grpId="1"/>
      <p:bldP spid="253973" grpId="0"/>
      <p:bldP spid="253974" grpId="0"/>
      <p:bldP spid="253975" grpId="0"/>
      <p:bldP spid="253986" grpId="0" animBg="1"/>
      <p:bldP spid="253987" grpId="0"/>
      <p:bldP spid="30" grpId="0" animBg="1"/>
      <p:bldP spid="31" grpId="0" animBg="1"/>
      <p:bldP spid="37" grpId="0" animBg="1"/>
      <p:bldP spid="37"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17415" name="Oval 6"/>
          <p:cNvSpPr>
            <a:spLocks noChangeArrowheads="1"/>
          </p:cNvSpPr>
          <p:nvPr/>
        </p:nvSpPr>
        <p:spPr bwMode="auto">
          <a:xfrm>
            <a:off x="4695825" y="3429000"/>
            <a:ext cx="1512888" cy="1439863"/>
          </a:xfrm>
          <a:prstGeom prst="ellipse">
            <a:avLst/>
          </a:prstGeom>
          <a:noFill/>
          <a:ln w="12700" algn="ctr">
            <a:solidFill>
              <a:schemeClr val="tx1"/>
            </a:solidFill>
            <a:round/>
            <a:headEnd/>
            <a:tailEnd/>
          </a:ln>
        </p:spPr>
        <p:txBody>
          <a:bodyPr wrap="none" anchor="ctr"/>
          <a:lstStyle/>
          <a:p>
            <a:endParaRPr lang="ja-JP" altLang="en-US"/>
          </a:p>
        </p:txBody>
      </p:sp>
      <p:sp>
        <p:nvSpPr>
          <p:cNvPr id="17416" name="Oval 7"/>
          <p:cNvSpPr>
            <a:spLocks noChangeArrowheads="1"/>
          </p:cNvSpPr>
          <p:nvPr/>
        </p:nvSpPr>
        <p:spPr bwMode="auto">
          <a:xfrm>
            <a:off x="1441450" y="3429000"/>
            <a:ext cx="1512888" cy="1439862"/>
          </a:xfrm>
          <a:prstGeom prst="ellipse">
            <a:avLst/>
          </a:prstGeom>
          <a:noFill/>
          <a:ln w="12700" algn="ctr">
            <a:solidFill>
              <a:schemeClr val="tx1"/>
            </a:solidFill>
            <a:round/>
            <a:headEnd/>
            <a:tailEnd/>
          </a:ln>
        </p:spPr>
        <p:txBody>
          <a:bodyPr wrap="none" anchor="ctr"/>
          <a:lstStyle/>
          <a:p>
            <a:endParaRPr lang="ja-JP" altLang="en-US"/>
          </a:p>
        </p:txBody>
      </p:sp>
      <p:sp>
        <p:nvSpPr>
          <p:cNvPr id="209935" name="Line 15"/>
          <p:cNvSpPr>
            <a:spLocks noChangeShapeType="1"/>
          </p:cNvSpPr>
          <p:nvPr/>
        </p:nvSpPr>
        <p:spPr bwMode="auto">
          <a:xfrm flipV="1">
            <a:off x="6079497" y="3429000"/>
            <a:ext cx="992187" cy="317500"/>
          </a:xfrm>
          <a:prstGeom prst="line">
            <a:avLst/>
          </a:prstGeom>
          <a:noFill/>
          <a:ln w="50800">
            <a:solidFill>
              <a:srgbClr val="FF6600"/>
            </a:solidFill>
            <a:round/>
            <a:headEnd/>
            <a:tailEnd type="triangle" w="lg" len="lg"/>
          </a:ln>
        </p:spPr>
        <p:txBody>
          <a:bodyPr wrap="none" anchor="ctr"/>
          <a:lstStyle/>
          <a:p>
            <a:endParaRPr lang="ja-JP" altLang="en-US"/>
          </a:p>
        </p:txBody>
      </p:sp>
      <p:sp>
        <p:nvSpPr>
          <p:cNvPr id="209936" name="Text Box 16"/>
          <p:cNvSpPr txBox="1">
            <a:spLocks noChangeArrowheads="1"/>
          </p:cNvSpPr>
          <p:nvPr/>
        </p:nvSpPr>
        <p:spPr bwMode="auto">
          <a:xfrm>
            <a:off x="6948488" y="3130335"/>
            <a:ext cx="1111250" cy="523220"/>
          </a:xfrm>
          <a:prstGeom prst="rect">
            <a:avLst/>
          </a:prstGeom>
          <a:noFill/>
          <a:ln w="9525" algn="ctr">
            <a:noFill/>
            <a:miter lim="800000"/>
            <a:headEnd/>
            <a:tailEnd/>
          </a:ln>
        </p:spPr>
        <p:txBody>
          <a:bodyPr>
            <a:spAutoFit/>
          </a:bodyPr>
          <a:lstStyle/>
          <a:p>
            <a:pPr marL="342900" indent="-342900" algn="ctr"/>
            <a:r>
              <a:rPr lang="ja-JP" altLang="en-US" sz="2800" b="1" dirty="0">
                <a:solidFill>
                  <a:srgbClr val="0033CC"/>
                </a:solidFill>
              </a:rPr>
              <a:t>家族</a:t>
            </a:r>
          </a:p>
        </p:txBody>
      </p:sp>
      <p:sp>
        <p:nvSpPr>
          <p:cNvPr id="209937" name="Line 17"/>
          <p:cNvSpPr>
            <a:spLocks noChangeShapeType="1"/>
          </p:cNvSpPr>
          <p:nvPr/>
        </p:nvSpPr>
        <p:spPr bwMode="auto">
          <a:xfrm flipH="1" flipV="1">
            <a:off x="6203950" y="4149080"/>
            <a:ext cx="1196975" cy="11113"/>
          </a:xfrm>
          <a:prstGeom prst="line">
            <a:avLst/>
          </a:prstGeom>
          <a:noFill/>
          <a:ln w="50800">
            <a:solidFill>
              <a:srgbClr val="FF6600"/>
            </a:solidFill>
            <a:round/>
            <a:headEnd type="triangle" w="lg" len="lg"/>
            <a:tailEnd type="none" w="lg" len="lg"/>
          </a:ln>
        </p:spPr>
        <p:txBody>
          <a:bodyPr wrap="none" anchor="ctr"/>
          <a:lstStyle/>
          <a:p>
            <a:endParaRPr lang="ja-JP" altLang="en-US"/>
          </a:p>
        </p:txBody>
      </p:sp>
      <p:sp>
        <p:nvSpPr>
          <p:cNvPr id="209938" name="Line 18"/>
          <p:cNvSpPr>
            <a:spLocks noChangeShapeType="1"/>
          </p:cNvSpPr>
          <p:nvPr/>
        </p:nvSpPr>
        <p:spPr bwMode="auto">
          <a:xfrm>
            <a:off x="6048375" y="4581128"/>
            <a:ext cx="1003300" cy="301625"/>
          </a:xfrm>
          <a:prstGeom prst="line">
            <a:avLst/>
          </a:prstGeom>
          <a:noFill/>
          <a:ln w="50800">
            <a:solidFill>
              <a:srgbClr val="FF6600"/>
            </a:solidFill>
            <a:round/>
            <a:headEnd/>
            <a:tailEnd type="triangle" w="lg" len="lg"/>
          </a:ln>
        </p:spPr>
        <p:txBody>
          <a:bodyPr wrap="none" anchor="ctr"/>
          <a:lstStyle/>
          <a:p>
            <a:endParaRPr lang="ja-JP" altLang="en-US"/>
          </a:p>
        </p:txBody>
      </p:sp>
      <p:sp>
        <p:nvSpPr>
          <p:cNvPr id="209939" name="Text Box 19"/>
          <p:cNvSpPr txBox="1">
            <a:spLocks noChangeArrowheads="1"/>
          </p:cNvSpPr>
          <p:nvPr/>
        </p:nvSpPr>
        <p:spPr bwMode="auto">
          <a:xfrm>
            <a:off x="7313931" y="3717032"/>
            <a:ext cx="1613222" cy="830997"/>
          </a:xfrm>
          <a:prstGeom prst="rect">
            <a:avLst/>
          </a:prstGeom>
          <a:noFill/>
          <a:ln w="9525" algn="ctr">
            <a:noFill/>
            <a:miter lim="800000"/>
            <a:headEnd/>
            <a:tailEnd/>
          </a:ln>
        </p:spPr>
        <p:txBody>
          <a:bodyPr wrap="square">
            <a:spAutoFit/>
          </a:bodyPr>
          <a:lstStyle/>
          <a:p>
            <a:pPr marL="342900" indent="-342900" algn="l"/>
            <a:r>
              <a:rPr lang="ja-JP" altLang="en-US" sz="2800" b="1" dirty="0" smtClean="0">
                <a:solidFill>
                  <a:srgbClr val="0033CC"/>
                </a:solidFill>
              </a:rPr>
              <a:t>行政</a:t>
            </a:r>
          </a:p>
          <a:p>
            <a:pPr marL="342900" indent="-342900" algn="l"/>
            <a:r>
              <a:rPr lang="ja-JP" altLang="en-US" sz="2000" b="1" dirty="0" smtClean="0">
                <a:solidFill>
                  <a:srgbClr val="0033CC"/>
                </a:solidFill>
              </a:rPr>
              <a:t>（制度保障）</a:t>
            </a:r>
            <a:endParaRPr lang="ja-JP" altLang="en-US" sz="2800" b="1" dirty="0">
              <a:solidFill>
                <a:srgbClr val="0033CC"/>
              </a:solidFill>
            </a:endParaRPr>
          </a:p>
        </p:txBody>
      </p:sp>
      <p:sp>
        <p:nvSpPr>
          <p:cNvPr id="209940" name="Text Box 20"/>
          <p:cNvSpPr txBox="1">
            <a:spLocks noChangeArrowheads="1"/>
          </p:cNvSpPr>
          <p:nvPr/>
        </p:nvSpPr>
        <p:spPr bwMode="auto">
          <a:xfrm>
            <a:off x="7009448" y="4581128"/>
            <a:ext cx="1871984" cy="523220"/>
          </a:xfrm>
          <a:prstGeom prst="rect">
            <a:avLst/>
          </a:prstGeom>
          <a:noFill/>
          <a:ln w="9525" algn="ctr">
            <a:noFill/>
            <a:miter lim="800000"/>
            <a:headEnd/>
            <a:tailEnd/>
          </a:ln>
        </p:spPr>
        <p:txBody>
          <a:bodyPr wrap="square">
            <a:spAutoFit/>
          </a:bodyPr>
          <a:lstStyle/>
          <a:p>
            <a:pPr marL="342900" indent="-342900" algn="l"/>
            <a:r>
              <a:rPr lang="ja-JP" altLang="en-US" sz="2800" b="1" dirty="0" smtClean="0">
                <a:solidFill>
                  <a:srgbClr val="0033CC"/>
                </a:solidFill>
              </a:rPr>
              <a:t>企業</a:t>
            </a:r>
            <a:r>
              <a:rPr lang="ja-JP" altLang="en-US" sz="2000" b="1" dirty="0" smtClean="0">
                <a:solidFill>
                  <a:srgbClr val="0033CC"/>
                </a:solidFill>
              </a:rPr>
              <a:t>（購入）</a:t>
            </a:r>
            <a:endParaRPr lang="ja-JP" altLang="en-US" sz="2000" b="1" dirty="0">
              <a:solidFill>
                <a:srgbClr val="0033CC"/>
              </a:solidFill>
            </a:endParaRPr>
          </a:p>
        </p:txBody>
      </p:sp>
      <p:sp>
        <p:nvSpPr>
          <p:cNvPr id="209941" name="Text Box 21"/>
          <p:cNvSpPr txBox="1">
            <a:spLocks noChangeArrowheads="1"/>
          </p:cNvSpPr>
          <p:nvPr/>
        </p:nvSpPr>
        <p:spPr bwMode="auto">
          <a:xfrm>
            <a:off x="6110708" y="3202343"/>
            <a:ext cx="800219" cy="830997"/>
          </a:xfrm>
          <a:prstGeom prst="rect">
            <a:avLst/>
          </a:prstGeom>
          <a:noFill/>
          <a:ln w="9525" algn="ctr">
            <a:noFill/>
            <a:miter lim="800000"/>
            <a:headEnd/>
            <a:tailEnd/>
          </a:ln>
        </p:spPr>
        <p:txBody>
          <a:bodyPr wrap="none">
            <a:spAutoFit/>
          </a:bodyPr>
          <a:lstStyle/>
          <a:p>
            <a:pPr marL="342900" indent="-342900" algn="ctr"/>
            <a:r>
              <a:rPr lang="en-US" altLang="ja-JP" sz="4800" dirty="0">
                <a:solidFill>
                  <a:schemeClr val="tx1"/>
                </a:solidFill>
              </a:rPr>
              <a:t>×</a:t>
            </a:r>
          </a:p>
        </p:txBody>
      </p:sp>
      <p:sp>
        <p:nvSpPr>
          <p:cNvPr id="209942" name="Text Box 22"/>
          <p:cNvSpPr txBox="1">
            <a:spLocks noChangeArrowheads="1"/>
          </p:cNvSpPr>
          <p:nvPr/>
        </p:nvSpPr>
        <p:spPr bwMode="auto">
          <a:xfrm>
            <a:off x="6134041" y="3738298"/>
            <a:ext cx="800219" cy="830997"/>
          </a:xfrm>
          <a:prstGeom prst="rect">
            <a:avLst/>
          </a:prstGeom>
          <a:noFill/>
          <a:ln w="9525" algn="ctr">
            <a:noFill/>
            <a:miter lim="800000"/>
            <a:headEnd/>
            <a:tailEnd/>
          </a:ln>
        </p:spPr>
        <p:txBody>
          <a:bodyPr wrap="none">
            <a:spAutoFit/>
          </a:bodyPr>
          <a:lstStyle/>
          <a:p>
            <a:pPr marL="342900" indent="-342900" algn="ctr"/>
            <a:r>
              <a:rPr lang="en-US" altLang="ja-JP" sz="4800" dirty="0">
                <a:solidFill>
                  <a:schemeClr val="tx1"/>
                </a:solidFill>
              </a:rPr>
              <a:t>×</a:t>
            </a:r>
          </a:p>
        </p:txBody>
      </p:sp>
      <p:sp>
        <p:nvSpPr>
          <p:cNvPr id="209943" name="Text Box 23"/>
          <p:cNvSpPr txBox="1">
            <a:spLocks noChangeArrowheads="1"/>
          </p:cNvSpPr>
          <p:nvPr/>
        </p:nvSpPr>
        <p:spPr bwMode="auto">
          <a:xfrm>
            <a:off x="6135629" y="4293096"/>
            <a:ext cx="800219" cy="830997"/>
          </a:xfrm>
          <a:prstGeom prst="rect">
            <a:avLst/>
          </a:prstGeom>
          <a:noFill/>
          <a:ln w="9525" algn="ctr">
            <a:noFill/>
            <a:miter lim="800000"/>
            <a:headEnd/>
            <a:tailEnd/>
          </a:ln>
        </p:spPr>
        <p:txBody>
          <a:bodyPr wrap="none">
            <a:spAutoFit/>
          </a:bodyPr>
          <a:lstStyle/>
          <a:p>
            <a:pPr marL="342900" indent="-342900" algn="ctr"/>
            <a:r>
              <a:rPr lang="en-US" altLang="ja-JP" sz="4800" dirty="0">
                <a:solidFill>
                  <a:schemeClr val="tx1"/>
                </a:solidFill>
              </a:rPr>
              <a:t>×</a:t>
            </a:r>
          </a:p>
        </p:txBody>
      </p:sp>
      <p:sp>
        <p:nvSpPr>
          <p:cNvPr id="209944" name="Text Box 24"/>
          <p:cNvSpPr txBox="1">
            <a:spLocks noChangeArrowheads="1"/>
          </p:cNvSpPr>
          <p:nvPr/>
        </p:nvSpPr>
        <p:spPr bwMode="auto">
          <a:xfrm>
            <a:off x="3024188" y="2276872"/>
            <a:ext cx="1758950" cy="585788"/>
          </a:xfrm>
          <a:prstGeom prst="rect">
            <a:avLst/>
          </a:prstGeom>
          <a:noFill/>
          <a:ln w="9525" algn="ctr">
            <a:noFill/>
            <a:miter lim="800000"/>
            <a:headEnd/>
            <a:tailEnd/>
          </a:ln>
        </p:spPr>
        <p:txBody>
          <a:bodyPr wrap="none">
            <a:spAutoFit/>
          </a:bodyPr>
          <a:lstStyle/>
          <a:p>
            <a:pPr marL="342900" indent="-342900"/>
            <a:r>
              <a:rPr lang="ja-JP" altLang="en-US" sz="3600" dirty="0">
                <a:solidFill>
                  <a:srgbClr val="0033CC"/>
                </a:solidFill>
                <a:latin typeface="HGP創英角ﾎﾟｯﾌﾟ体" pitchFamily="50" charset="-128"/>
                <a:ea typeface="HGP創英角ﾎﾟｯﾌﾟ体" pitchFamily="50" charset="-128"/>
              </a:rPr>
              <a:t>夢・願い</a:t>
            </a:r>
          </a:p>
        </p:txBody>
      </p:sp>
      <p:sp>
        <p:nvSpPr>
          <p:cNvPr id="209945" name="Line 25"/>
          <p:cNvSpPr>
            <a:spLocks noChangeShapeType="1"/>
          </p:cNvSpPr>
          <p:nvPr/>
        </p:nvSpPr>
        <p:spPr bwMode="auto">
          <a:xfrm flipH="1" flipV="1">
            <a:off x="4203700" y="2996952"/>
            <a:ext cx="690563" cy="660400"/>
          </a:xfrm>
          <a:prstGeom prst="line">
            <a:avLst/>
          </a:prstGeom>
          <a:noFill/>
          <a:ln w="63500">
            <a:solidFill>
              <a:srgbClr val="339966"/>
            </a:solidFill>
            <a:round/>
            <a:headEnd/>
            <a:tailEnd type="triangle" w="lg" len="lg"/>
          </a:ln>
        </p:spPr>
        <p:txBody>
          <a:bodyPr wrap="none" anchor="ctr"/>
          <a:lstStyle/>
          <a:p>
            <a:endParaRPr lang="ja-JP" altLang="en-US"/>
          </a:p>
        </p:txBody>
      </p:sp>
      <p:sp>
        <p:nvSpPr>
          <p:cNvPr id="209946" name="Line 26"/>
          <p:cNvSpPr>
            <a:spLocks noChangeShapeType="1"/>
          </p:cNvSpPr>
          <p:nvPr/>
        </p:nvSpPr>
        <p:spPr bwMode="auto">
          <a:xfrm flipV="1">
            <a:off x="2701925" y="2996952"/>
            <a:ext cx="609600" cy="619125"/>
          </a:xfrm>
          <a:prstGeom prst="line">
            <a:avLst/>
          </a:prstGeom>
          <a:noFill/>
          <a:ln w="63500">
            <a:solidFill>
              <a:srgbClr val="339966"/>
            </a:solidFill>
            <a:round/>
            <a:headEnd type="triangle" w="lg" len="lg"/>
            <a:tailEnd type="triangle" w="lg" len="lg"/>
          </a:ln>
        </p:spPr>
        <p:txBody>
          <a:bodyPr wrap="none" anchor="ctr"/>
          <a:lstStyle/>
          <a:p>
            <a:endParaRPr lang="ja-JP" altLang="en-US"/>
          </a:p>
        </p:txBody>
      </p:sp>
      <p:sp>
        <p:nvSpPr>
          <p:cNvPr id="209947" name="Text Box 27"/>
          <p:cNvSpPr txBox="1">
            <a:spLocks noChangeArrowheads="1"/>
          </p:cNvSpPr>
          <p:nvPr/>
        </p:nvSpPr>
        <p:spPr bwMode="auto">
          <a:xfrm>
            <a:off x="1852652" y="2708920"/>
            <a:ext cx="1107996" cy="590931"/>
          </a:xfrm>
          <a:prstGeom prst="rect">
            <a:avLst/>
          </a:prstGeom>
          <a:noFill/>
          <a:ln w="9525" algn="ctr">
            <a:noFill/>
            <a:miter lim="800000"/>
            <a:headEnd/>
            <a:tailEnd/>
          </a:ln>
        </p:spPr>
        <p:txBody>
          <a:bodyPr wrap="none">
            <a:spAutoFit/>
          </a:bodyPr>
          <a:lstStyle/>
          <a:p>
            <a:pPr marL="342900" indent="-342900"/>
            <a:r>
              <a:rPr lang="ja-JP" altLang="en-US" sz="3600" dirty="0">
                <a:solidFill>
                  <a:srgbClr val="FF0000"/>
                </a:solidFill>
                <a:latin typeface="HGP創英角ﾎﾟｯﾌﾟ体" pitchFamily="50" charset="-128"/>
                <a:ea typeface="HGP創英角ﾎﾟｯﾌﾟ体" pitchFamily="50" charset="-128"/>
              </a:rPr>
              <a:t>共感</a:t>
            </a:r>
          </a:p>
        </p:txBody>
      </p:sp>
      <p:sp>
        <p:nvSpPr>
          <p:cNvPr id="209948" name="AutoShape 28"/>
          <p:cNvSpPr>
            <a:spLocks noChangeArrowheads="1"/>
          </p:cNvSpPr>
          <p:nvPr/>
        </p:nvSpPr>
        <p:spPr bwMode="auto">
          <a:xfrm>
            <a:off x="3044825" y="2996952"/>
            <a:ext cx="1582738" cy="1474787"/>
          </a:xfrm>
          <a:prstGeom prst="upArrowCallout">
            <a:avLst>
              <a:gd name="adj1" fmla="val 28042"/>
              <a:gd name="adj2" fmla="val 41944"/>
              <a:gd name="adj3" fmla="val 35616"/>
              <a:gd name="adj4" fmla="val 39560"/>
            </a:avLst>
          </a:prstGeom>
          <a:noFill/>
          <a:ln w="25400" algn="ctr">
            <a:solidFill>
              <a:srgbClr val="0000FF"/>
            </a:solidFill>
            <a:miter lim="800000"/>
            <a:headEnd/>
            <a:tailEnd/>
          </a:ln>
        </p:spPr>
        <p:txBody>
          <a:bodyPr wrap="none" anchor="ctr"/>
          <a:lstStyle/>
          <a:p>
            <a:endParaRPr lang="ja-JP" altLang="en-US"/>
          </a:p>
        </p:txBody>
      </p:sp>
      <p:sp>
        <p:nvSpPr>
          <p:cNvPr id="209949" name="Text Box 29"/>
          <p:cNvSpPr txBox="1">
            <a:spLocks noChangeArrowheads="1"/>
          </p:cNvSpPr>
          <p:nvPr/>
        </p:nvSpPr>
        <p:spPr bwMode="auto">
          <a:xfrm>
            <a:off x="3330575" y="3861048"/>
            <a:ext cx="1005403" cy="584775"/>
          </a:xfrm>
          <a:prstGeom prst="rect">
            <a:avLst/>
          </a:prstGeom>
          <a:noFill/>
          <a:ln w="9525" algn="ctr">
            <a:noFill/>
            <a:miter lim="800000"/>
            <a:headEnd/>
            <a:tailEnd/>
          </a:ln>
        </p:spPr>
        <p:txBody>
          <a:bodyPr wrap="none">
            <a:spAutoFit/>
          </a:bodyPr>
          <a:lstStyle/>
          <a:p>
            <a:pPr marL="342900" indent="-342900"/>
            <a:r>
              <a:rPr lang="ja-JP" altLang="en-US" dirty="0">
                <a:solidFill>
                  <a:srgbClr val="006600"/>
                </a:solidFill>
                <a:latin typeface="HGP創英角ﾎﾟｯﾌﾟ体" pitchFamily="50" charset="-128"/>
                <a:ea typeface="HGP創英角ﾎﾟｯﾌﾟ体" pitchFamily="50" charset="-128"/>
              </a:rPr>
              <a:t>協働</a:t>
            </a:r>
          </a:p>
        </p:txBody>
      </p:sp>
      <p:cxnSp>
        <p:nvCxnSpPr>
          <p:cNvPr id="30" name="直線矢印コネクタ 29"/>
          <p:cNvCxnSpPr/>
          <p:nvPr/>
        </p:nvCxnSpPr>
        <p:spPr bwMode="auto">
          <a:xfrm>
            <a:off x="2955571" y="3971156"/>
            <a:ext cx="1656184" cy="0"/>
          </a:xfrm>
          <a:prstGeom prst="straightConnector1">
            <a:avLst/>
          </a:prstGeom>
          <a:noFill/>
          <a:ln w="50800" cap="flat" cmpd="sng" algn="ctr">
            <a:solidFill>
              <a:srgbClr val="C00000"/>
            </a:solidFill>
            <a:prstDash val="solid"/>
            <a:round/>
            <a:headEnd type="none" w="med" len="med"/>
            <a:tailEnd type="triangle" w="lg" len="lg"/>
          </a:ln>
          <a:effectLst/>
        </p:spPr>
      </p:cxnSp>
      <p:cxnSp>
        <p:nvCxnSpPr>
          <p:cNvPr id="31" name="直線矢印コネクタ 30"/>
          <p:cNvCxnSpPr/>
          <p:nvPr/>
        </p:nvCxnSpPr>
        <p:spPr bwMode="auto">
          <a:xfrm>
            <a:off x="3059832" y="4293096"/>
            <a:ext cx="1656184" cy="0"/>
          </a:xfrm>
          <a:prstGeom prst="straightConnector1">
            <a:avLst/>
          </a:prstGeom>
          <a:noFill/>
          <a:ln w="50800" cap="flat" cmpd="sng" algn="ctr">
            <a:solidFill>
              <a:srgbClr val="C00000"/>
            </a:solidFill>
            <a:prstDash val="sysDash"/>
            <a:round/>
            <a:headEnd type="triangle" w="lg" len="lg"/>
            <a:tailEnd type="none" w="lg" len="lg"/>
          </a:ln>
          <a:effectLst/>
        </p:spPr>
      </p:cxnSp>
      <p:sp>
        <p:nvSpPr>
          <p:cNvPr id="32" name="Rectangle 5"/>
          <p:cNvSpPr>
            <a:spLocks noChangeArrowheads="1"/>
          </p:cNvSpPr>
          <p:nvPr/>
        </p:nvSpPr>
        <p:spPr bwMode="auto">
          <a:xfrm>
            <a:off x="4788024" y="2276872"/>
            <a:ext cx="2520280" cy="954107"/>
          </a:xfrm>
          <a:prstGeom prst="rect">
            <a:avLst/>
          </a:prstGeom>
          <a:noFill/>
          <a:ln w="9525" algn="ctr">
            <a:noFill/>
            <a:miter lim="800000"/>
            <a:headEnd/>
            <a:tailEnd/>
          </a:ln>
        </p:spPr>
        <p:txBody>
          <a:bodyPr wrap="square">
            <a:spAutoFit/>
          </a:bodyPr>
          <a:lstStyle/>
          <a:p>
            <a:pPr marL="342900" indent="-342900" algn="l">
              <a:lnSpc>
                <a:spcPct val="100000"/>
              </a:lnSpc>
              <a:spcBef>
                <a:spcPct val="0"/>
              </a:spcBef>
            </a:pPr>
            <a:r>
              <a:rPr lang="ja-JP" altLang="en-US" sz="2800" dirty="0" smtClean="0">
                <a:solidFill>
                  <a:srgbClr val="C00000"/>
                </a:solidFill>
                <a:latin typeface="HGP創英角ﾎﾟｯﾌﾟ体" pitchFamily="50" charset="-128"/>
                <a:ea typeface="HGP創英角ﾎﾟｯﾌﾟ体" pitchFamily="50" charset="-128"/>
              </a:rPr>
              <a:t>でも、</a:t>
            </a:r>
          </a:p>
          <a:p>
            <a:pPr marL="342900" indent="-342900" algn="l">
              <a:lnSpc>
                <a:spcPct val="100000"/>
              </a:lnSpc>
              <a:spcBef>
                <a:spcPct val="0"/>
              </a:spcBef>
            </a:pPr>
            <a:r>
              <a:rPr lang="ja-JP" altLang="en-US" sz="2800" dirty="0" smtClean="0">
                <a:solidFill>
                  <a:srgbClr val="C00000"/>
                </a:solidFill>
                <a:latin typeface="HGP創英角ﾎﾟｯﾌﾟ体" pitchFamily="50" charset="-128"/>
                <a:ea typeface="HGP創英角ﾎﾟｯﾌﾟ体" pitchFamily="50" charset="-128"/>
              </a:rPr>
              <a:t>あきらめない！</a:t>
            </a:r>
            <a:endParaRPr lang="ja-JP" altLang="en-US" sz="2800" dirty="0">
              <a:solidFill>
                <a:srgbClr val="C00000"/>
              </a:solidFill>
              <a:latin typeface="HGP創英角ﾎﾟｯﾌﾟ体" pitchFamily="50" charset="-128"/>
              <a:ea typeface="HGP創英角ﾎﾟｯﾌﾟ体" pitchFamily="50" charset="-128"/>
            </a:endParaRPr>
          </a:p>
        </p:txBody>
      </p:sp>
      <p:sp>
        <p:nvSpPr>
          <p:cNvPr id="28" name="Text Box 24"/>
          <p:cNvSpPr txBox="1">
            <a:spLocks noChangeArrowheads="1"/>
          </p:cNvSpPr>
          <p:nvPr/>
        </p:nvSpPr>
        <p:spPr bwMode="auto">
          <a:xfrm>
            <a:off x="4788024" y="2564904"/>
            <a:ext cx="3467616" cy="523220"/>
          </a:xfrm>
          <a:prstGeom prst="rect">
            <a:avLst/>
          </a:prstGeom>
          <a:noFill/>
          <a:ln w="9525" algn="ctr">
            <a:noFill/>
            <a:miter lim="800000"/>
            <a:headEnd/>
            <a:tailEnd/>
          </a:ln>
        </p:spPr>
        <p:txBody>
          <a:bodyPr wrap="none">
            <a:spAutoFit/>
          </a:bodyPr>
          <a:lstStyle/>
          <a:p>
            <a:pPr marL="342900" indent="-342900"/>
            <a:r>
              <a:rPr lang="ja-JP" altLang="en-US" sz="2800" dirty="0" smtClean="0">
                <a:solidFill>
                  <a:srgbClr val="CC3300"/>
                </a:solidFill>
                <a:latin typeface="HGP創英角ﾎﾟｯﾌﾟ体" pitchFamily="50" charset="-128"/>
                <a:ea typeface="HGP創英角ﾎﾟｯﾌﾟ体" pitchFamily="50" charset="-128"/>
              </a:rPr>
              <a:t>普通は、あきらめる！</a:t>
            </a:r>
            <a:endParaRPr lang="ja-JP" altLang="en-US" sz="2800" dirty="0">
              <a:solidFill>
                <a:srgbClr val="CC3300"/>
              </a:solidFill>
              <a:latin typeface="HGP創英角ﾎﾟｯﾌﾟ体" pitchFamily="50" charset="-128"/>
              <a:ea typeface="HGP創英角ﾎﾟｯﾌﾟ体" pitchFamily="50" charset="-128"/>
            </a:endParaRPr>
          </a:p>
        </p:txBody>
      </p:sp>
      <p:sp>
        <p:nvSpPr>
          <p:cNvPr id="34" name="Text Box 11"/>
          <p:cNvSpPr txBox="1">
            <a:spLocks noChangeArrowheads="1"/>
          </p:cNvSpPr>
          <p:nvPr/>
        </p:nvSpPr>
        <p:spPr bwMode="auto">
          <a:xfrm>
            <a:off x="4679950" y="3969908"/>
            <a:ext cx="1552575" cy="437043"/>
          </a:xfrm>
          <a:prstGeom prst="rect">
            <a:avLst/>
          </a:prstGeom>
          <a:noFill/>
          <a:ln w="9525" algn="ctr">
            <a:noFill/>
            <a:miter lim="800000"/>
            <a:headEnd/>
            <a:tailEnd/>
          </a:ln>
          <a:effectLst/>
        </p:spPr>
        <p:txBody>
          <a:bodyPr>
            <a:spAutoFit/>
          </a:bodyPr>
          <a:lstStyle/>
          <a:p>
            <a:pPr marL="342900" indent="-342900" algn="ctr">
              <a:lnSpc>
                <a:spcPct val="80000"/>
              </a:lnSpc>
            </a:pPr>
            <a:r>
              <a:rPr lang="ja-JP" altLang="en-US" sz="2800" dirty="0" smtClean="0">
                <a:solidFill>
                  <a:schemeClr val="tx1"/>
                </a:solidFill>
                <a:latin typeface="HGP創英角ｺﾞｼｯｸUB" pitchFamily="50" charset="-128"/>
                <a:ea typeface="HGP創英角ｺﾞｼｯｸUB" pitchFamily="50" charset="-128"/>
              </a:rPr>
              <a:t>依頼者</a:t>
            </a:r>
            <a:endParaRPr lang="ja-JP" altLang="en-US" sz="2400" dirty="0">
              <a:solidFill>
                <a:schemeClr val="tx1"/>
              </a:solidFill>
              <a:latin typeface="HGP創英角ｺﾞｼｯｸUB" pitchFamily="50" charset="-128"/>
              <a:ea typeface="HGP創英角ｺﾞｼｯｸUB" pitchFamily="50" charset="-128"/>
            </a:endParaRPr>
          </a:p>
        </p:txBody>
      </p:sp>
      <p:sp>
        <p:nvSpPr>
          <p:cNvPr id="35" name="Text Box 10"/>
          <p:cNvSpPr txBox="1">
            <a:spLocks noChangeArrowheads="1"/>
          </p:cNvSpPr>
          <p:nvPr/>
        </p:nvSpPr>
        <p:spPr bwMode="auto">
          <a:xfrm>
            <a:off x="1439863" y="3775656"/>
            <a:ext cx="1552575" cy="810478"/>
          </a:xfrm>
          <a:prstGeom prst="rect">
            <a:avLst/>
          </a:prstGeom>
          <a:noFill/>
          <a:ln w="9525" algn="ctr">
            <a:noFill/>
            <a:miter lim="800000"/>
            <a:headEnd/>
            <a:tailEnd/>
          </a:ln>
          <a:effectLst/>
        </p:spPr>
        <p:txBody>
          <a:bodyPr>
            <a:spAutoFit/>
          </a:bodyPr>
          <a:lstStyle/>
          <a:p>
            <a:pPr algn="ctr">
              <a:lnSpc>
                <a:spcPts val="2800"/>
              </a:lnSpc>
            </a:pPr>
            <a:r>
              <a:rPr lang="ja-JP" altLang="en-US" sz="2800" dirty="0" smtClean="0">
                <a:solidFill>
                  <a:schemeClr val="tx1"/>
                </a:solidFill>
                <a:latin typeface="HGP創英角ｺﾞｼｯｸUB" pitchFamily="50" charset="-128"/>
                <a:ea typeface="HGP創英角ｺﾞｼｯｸUB" pitchFamily="50" charset="-128"/>
              </a:rPr>
              <a:t>ボラン</a:t>
            </a:r>
            <a:br>
              <a:rPr lang="ja-JP" altLang="en-US" sz="2800" dirty="0" smtClean="0">
                <a:solidFill>
                  <a:schemeClr val="tx1"/>
                </a:solidFill>
                <a:latin typeface="HGP創英角ｺﾞｼｯｸUB" pitchFamily="50" charset="-128"/>
                <a:ea typeface="HGP創英角ｺﾞｼｯｸUB" pitchFamily="50" charset="-128"/>
              </a:rPr>
            </a:br>
            <a:r>
              <a:rPr lang="ja-JP" altLang="en-US" sz="2800" dirty="0" smtClean="0">
                <a:solidFill>
                  <a:schemeClr val="tx1"/>
                </a:solidFill>
                <a:latin typeface="HGP創英角ｺﾞｼｯｸUB" pitchFamily="50" charset="-128"/>
                <a:ea typeface="HGP創英角ｺﾞｼｯｸUB" pitchFamily="50" charset="-128"/>
              </a:rPr>
              <a:t>ティア</a:t>
            </a:r>
            <a:endParaRPr lang="ja-JP" altLang="en-US" sz="2400" dirty="0">
              <a:solidFill>
                <a:schemeClr val="tx1"/>
              </a:solidFill>
              <a:latin typeface="HGP創英角ｺﾞｼｯｸUB" pitchFamily="50" charset="-128"/>
              <a:ea typeface="HGP創英角ｺﾞｼｯｸUB" pitchFamily="50" charset="-128"/>
            </a:endParaRPr>
          </a:p>
        </p:txBody>
      </p:sp>
      <p:sp>
        <p:nvSpPr>
          <p:cNvPr id="29" name="AutoShape 32"/>
          <p:cNvSpPr>
            <a:spLocks noChangeArrowheads="1"/>
          </p:cNvSpPr>
          <p:nvPr/>
        </p:nvSpPr>
        <p:spPr bwMode="auto">
          <a:xfrm>
            <a:off x="1698625" y="4941168"/>
            <a:ext cx="936625" cy="454025"/>
          </a:xfrm>
          <a:prstGeom prst="upArrow">
            <a:avLst>
              <a:gd name="adj1" fmla="val 43046"/>
              <a:gd name="adj2" fmla="val 53495"/>
            </a:avLst>
          </a:prstGeom>
          <a:solidFill>
            <a:srgbClr val="FFCC99"/>
          </a:solidFill>
          <a:ln w="9525" algn="ctr">
            <a:solidFill>
              <a:srgbClr val="FF9900"/>
            </a:solidFill>
            <a:miter lim="800000"/>
            <a:headEnd/>
            <a:tailEnd/>
          </a:ln>
          <a:effectLst/>
        </p:spPr>
        <p:txBody>
          <a:bodyPr wrap="none" anchor="ctr"/>
          <a:lstStyle/>
          <a:p>
            <a:pPr marL="342900" indent="-342900"/>
            <a:endParaRPr lang="ja-JP" altLang="ja-JP"/>
          </a:p>
        </p:txBody>
      </p:sp>
      <p:sp>
        <p:nvSpPr>
          <p:cNvPr id="36" name="Text Box 30"/>
          <p:cNvSpPr txBox="1">
            <a:spLocks noChangeArrowheads="1"/>
          </p:cNvSpPr>
          <p:nvPr/>
        </p:nvSpPr>
        <p:spPr bwMode="auto">
          <a:xfrm>
            <a:off x="395288" y="5301208"/>
            <a:ext cx="4565673" cy="646331"/>
          </a:xfrm>
          <a:prstGeom prst="rect">
            <a:avLst/>
          </a:prstGeom>
          <a:noFill/>
          <a:ln w="9525" algn="ctr">
            <a:noFill/>
            <a:miter lim="800000"/>
            <a:headEnd/>
            <a:tailEnd/>
          </a:ln>
          <a:effectLst/>
        </p:spPr>
        <p:txBody>
          <a:bodyPr wrap="none">
            <a:spAutoFit/>
          </a:bodyPr>
          <a:lstStyle/>
          <a:p>
            <a:pPr marL="342900" indent="-342900"/>
            <a:r>
              <a:rPr lang="ja-JP" altLang="en-US" sz="3600" dirty="0">
                <a:latin typeface="HGP創英角ﾎﾟｯﾌﾟ体" pitchFamily="50" charset="-128"/>
                <a:ea typeface="HGP創英角ﾎﾟｯﾌﾟ体" pitchFamily="50" charset="-128"/>
              </a:rPr>
              <a:t>自発性を励ますものは</a:t>
            </a:r>
          </a:p>
        </p:txBody>
      </p:sp>
      <p:sp>
        <p:nvSpPr>
          <p:cNvPr id="37" name="AutoShape 33"/>
          <p:cNvSpPr>
            <a:spLocks noChangeArrowheads="1"/>
          </p:cNvSpPr>
          <p:nvPr/>
        </p:nvSpPr>
        <p:spPr bwMode="auto">
          <a:xfrm rot="10800000">
            <a:off x="5003800" y="4941168"/>
            <a:ext cx="936625" cy="454025"/>
          </a:xfrm>
          <a:prstGeom prst="upArrow">
            <a:avLst>
              <a:gd name="adj1" fmla="val 43046"/>
              <a:gd name="adj2" fmla="val 53495"/>
            </a:avLst>
          </a:prstGeom>
          <a:solidFill>
            <a:srgbClr val="FFCC99"/>
          </a:solidFill>
          <a:ln w="9525" algn="ctr">
            <a:solidFill>
              <a:srgbClr val="FF9900"/>
            </a:solidFill>
            <a:miter lim="800000"/>
            <a:headEnd/>
            <a:tailEnd/>
          </a:ln>
          <a:effectLst/>
        </p:spPr>
        <p:txBody>
          <a:bodyPr wrap="none" anchor="ctr"/>
          <a:lstStyle/>
          <a:p>
            <a:endParaRPr lang="ja-JP" altLang="en-US"/>
          </a:p>
        </p:txBody>
      </p:sp>
      <p:sp>
        <p:nvSpPr>
          <p:cNvPr id="38" name="Text Box 31"/>
          <p:cNvSpPr txBox="1">
            <a:spLocks noChangeArrowheads="1"/>
          </p:cNvSpPr>
          <p:nvPr/>
        </p:nvSpPr>
        <p:spPr bwMode="auto">
          <a:xfrm>
            <a:off x="4859338" y="5301208"/>
            <a:ext cx="3241593" cy="646331"/>
          </a:xfrm>
          <a:prstGeom prst="rect">
            <a:avLst/>
          </a:prstGeom>
          <a:noFill/>
          <a:ln w="9525" algn="ctr">
            <a:noFill/>
            <a:miter lim="800000"/>
            <a:headEnd/>
            <a:tailEnd/>
          </a:ln>
          <a:effectLst/>
        </p:spPr>
        <p:txBody>
          <a:bodyPr wrap="none">
            <a:spAutoFit/>
          </a:bodyPr>
          <a:lstStyle/>
          <a:p>
            <a:pPr marL="342900" indent="-342900"/>
            <a:r>
              <a:rPr lang="ja-JP" altLang="en-US" sz="3600" dirty="0">
                <a:latin typeface="HGP創英角ﾎﾟｯﾌﾟ体" pitchFamily="50" charset="-128"/>
                <a:ea typeface="HGP創英角ﾎﾟｯﾌﾟ体" pitchFamily="50" charset="-128"/>
              </a:rPr>
              <a:t>自発性しかない</a:t>
            </a:r>
          </a:p>
        </p:txBody>
      </p:sp>
      <p:sp>
        <p:nvSpPr>
          <p:cNvPr id="41" name="スライド番号プレースホルダ 4"/>
          <p:cNvSpPr>
            <a:spLocks noGrp="1"/>
          </p:cNvSpPr>
          <p:nvPr>
            <p:ph type="sldNum" sz="quarter" idx="11"/>
          </p:nvPr>
        </p:nvSpPr>
        <p:spPr>
          <a:xfrm>
            <a:off x="6733961" y="6301565"/>
            <a:ext cx="2133600" cy="457200"/>
          </a:xfrm>
          <a:noFill/>
        </p:spPr>
        <p:txBody>
          <a:bodyPr/>
          <a:lstStyle/>
          <a:p>
            <a:fld id="{66451DCA-90DD-4F98-A0ED-601C036C5498}" type="slidenum">
              <a:rPr lang="en-US" altLang="ja-JP" smtClean="0"/>
              <a:pPr/>
              <a:t>51</a:t>
            </a:fld>
            <a:endParaRPr lang="en-US" altLang="ja-JP" dirty="0" smtClean="0"/>
          </a:p>
        </p:txBody>
      </p:sp>
      <p:sp>
        <p:nvSpPr>
          <p:cNvPr id="39" name="Rectangle 2"/>
          <p:cNvSpPr txBox="1">
            <a:spLocks noChangeArrowheads="1"/>
          </p:cNvSpPr>
          <p:nvPr/>
        </p:nvSpPr>
        <p:spPr bwMode="auto">
          <a:xfrm>
            <a:off x="390525" y="683915"/>
            <a:ext cx="8229600" cy="1160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t>（５）助け合うことの難しさ</a:t>
            </a:r>
            <a:br>
              <a:rPr kumimoji="1" lang="ja-JP" altLang="en-US" sz="3600" b="0" i="0" u="none" strike="noStrike" kern="0" cap="none" spc="0" normalizeH="0" baseline="0" noProof="0" dirty="0" smtClean="0">
                <a:ln>
                  <a:noFill/>
                </a:ln>
                <a:solidFill>
                  <a:srgbClr val="008000"/>
                </a:solidFill>
                <a:effectLst/>
                <a:uLnTx/>
                <a:uFillTx/>
                <a:latin typeface="HGP創英角ﾎﾟｯﾌﾟ体" pitchFamily="50" charset="-128"/>
                <a:ea typeface="HGP創英角ﾎﾟｯﾌﾟ体" pitchFamily="50" charset="-128"/>
                <a:cs typeface="+mj-cs"/>
              </a:rPr>
            </a:br>
            <a:r>
              <a:rPr kumimoji="1" lang="ja-JP" altLang="en-US" b="1"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　　　　　</a:t>
            </a:r>
            <a:r>
              <a:rPr kumimoji="1" lang="ja-JP" altLang="en-US" sz="28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j-cs"/>
              </a:rPr>
              <a:t>－“助けられる”力が、助け合いを進める</a:t>
            </a:r>
            <a:endParaRPr kumimoji="1" lang="ja-JP" altLang="en-US" sz="2800" b="0" i="0" u="none" strike="noStrike" kern="0" cap="none" spc="0" normalizeH="0" baseline="0" noProof="0" dirty="0">
              <a:ln>
                <a:noFill/>
              </a:ln>
              <a:solidFill>
                <a:schemeClr val="tx1"/>
              </a:solidFill>
              <a:effectLst/>
              <a:uLnTx/>
              <a:uFillTx/>
              <a:latin typeface="HGP創英角ｺﾞｼｯｸUB" pitchFamily="50" charset="-128"/>
              <a:ea typeface="HGP創英角ｺﾞｼｯｸUB" pitchFamily="50" charset="-128"/>
              <a:cs typeface="+mj-cs"/>
            </a:endParaRPr>
          </a:p>
        </p:txBody>
      </p:sp>
      <p:pic>
        <p:nvPicPr>
          <p:cNvPr id="40"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42"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09936"/>
                                        </p:tgtEl>
                                      </p:cBhvr>
                                    </p:animEffect>
                                    <p:animScale>
                                      <p:cBhvr>
                                        <p:cTn id="7" dur="250" autoRev="1" fill="hold"/>
                                        <p:tgtEl>
                                          <p:spTgt spid="20993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09939"/>
                                        </p:tgtEl>
                                      </p:cBhvr>
                                    </p:animEffect>
                                    <p:animScale>
                                      <p:cBhvr>
                                        <p:cTn id="12" dur="250" autoRev="1" fill="hold"/>
                                        <p:tgtEl>
                                          <p:spTgt spid="20993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09940"/>
                                        </p:tgtEl>
                                      </p:cBhvr>
                                    </p:animEffect>
                                    <p:animScale>
                                      <p:cBhvr>
                                        <p:cTn id="17" dur="250" autoRev="1" fill="hold"/>
                                        <p:tgtEl>
                                          <p:spTgt spid="209940"/>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2" fill="hold" grpId="1" nodeType="clickEffect">
                                  <p:stCondLst>
                                    <p:cond delay="0"/>
                                  </p:stCondLst>
                                  <p:childTnLst>
                                    <p:anim calcmode="lin" valueType="num">
                                      <p:cBhvr additive="base">
                                        <p:cTn id="27" dur="500"/>
                                        <p:tgtEl>
                                          <p:spTgt spid="28"/>
                                        </p:tgtEl>
                                        <p:attrNameLst>
                                          <p:attrName>ppt_x</p:attrName>
                                        </p:attrNameLst>
                                      </p:cBhvr>
                                      <p:tavLst>
                                        <p:tav tm="0">
                                          <p:val>
                                            <p:strVal val="ppt_x"/>
                                          </p:val>
                                        </p:tav>
                                        <p:tav tm="100000">
                                          <p:val>
                                            <p:strVal val="1+ppt_w/2"/>
                                          </p:val>
                                        </p:tav>
                                      </p:tavLst>
                                    </p:anim>
                                    <p:anim calcmode="lin" valueType="num">
                                      <p:cBhvr additive="base">
                                        <p:cTn id="28" dur="500"/>
                                        <p:tgtEl>
                                          <p:spTgt spid="28"/>
                                        </p:tgtEl>
                                        <p:attrNameLst>
                                          <p:attrName>ppt_y</p:attrName>
                                        </p:attrNameLst>
                                      </p:cBhvr>
                                      <p:tavLst>
                                        <p:tav tm="0">
                                          <p:val>
                                            <p:strVal val="ppt_y"/>
                                          </p:val>
                                        </p:tav>
                                        <p:tav tm="100000">
                                          <p:val>
                                            <p:strVal val="ppt_y"/>
                                          </p:val>
                                        </p:tav>
                                      </p:tavLst>
                                    </p:anim>
                                    <p:set>
                                      <p:cBhvr>
                                        <p:cTn id="29" dur="1" fill="hold">
                                          <p:stCondLst>
                                            <p:cond delay="499"/>
                                          </p:stCondLst>
                                        </p:cTn>
                                        <p:tgtEl>
                                          <p:spTgt spid="2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1+#ppt_w/2"/>
                                          </p:val>
                                        </p:tav>
                                        <p:tav tm="100000">
                                          <p:val>
                                            <p:strVal val="#ppt_x"/>
                                          </p:val>
                                        </p:tav>
                                      </p:tavLst>
                                    </p:anim>
                                    <p:anim calcmode="lin" valueType="num">
                                      <p:cBhvr additive="base">
                                        <p:cTn id="35"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09944"/>
                                        </p:tgtEl>
                                        <p:attrNameLst>
                                          <p:attrName>style.visibility</p:attrName>
                                        </p:attrNameLst>
                                      </p:cBhvr>
                                      <p:to>
                                        <p:strVal val="visible"/>
                                      </p:to>
                                    </p:set>
                                    <p:anim calcmode="lin" valueType="num">
                                      <p:cBhvr additive="base">
                                        <p:cTn id="40" dur="500" fill="hold"/>
                                        <p:tgtEl>
                                          <p:spTgt spid="209944"/>
                                        </p:tgtEl>
                                        <p:attrNameLst>
                                          <p:attrName>ppt_x</p:attrName>
                                        </p:attrNameLst>
                                      </p:cBhvr>
                                      <p:tavLst>
                                        <p:tav tm="0">
                                          <p:val>
                                            <p:strVal val="#ppt_x"/>
                                          </p:val>
                                        </p:tav>
                                        <p:tav tm="100000">
                                          <p:val>
                                            <p:strVal val="#ppt_x"/>
                                          </p:val>
                                        </p:tav>
                                      </p:tavLst>
                                    </p:anim>
                                    <p:anim calcmode="lin" valueType="num">
                                      <p:cBhvr additive="base">
                                        <p:cTn id="41" dur="500" fill="hold"/>
                                        <p:tgtEl>
                                          <p:spTgt spid="209944"/>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209945"/>
                                        </p:tgtEl>
                                        <p:attrNameLst>
                                          <p:attrName>style.visibility</p:attrName>
                                        </p:attrNameLst>
                                      </p:cBhvr>
                                      <p:to>
                                        <p:strVal val="visible"/>
                                      </p:to>
                                    </p:set>
                                    <p:anim calcmode="lin" valueType="num">
                                      <p:cBhvr additive="base">
                                        <p:cTn id="45" dur="500" fill="hold"/>
                                        <p:tgtEl>
                                          <p:spTgt spid="209945"/>
                                        </p:tgtEl>
                                        <p:attrNameLst>
                                          <p:attrName>ppt_x</p:attrName>
                                        </p:attrNameLst>
                                      </p:cBhvr>
                                      <p:tavLst>
                                        <p:tav tm="0">
                                          <p:val>
                                            <p:strVal val="#ppt_x"/>
                                          </p:val>
                                        </p:tav>
                                        <p:tav tm="100000">
                                          <p:val>
                                            <p:strVal val="#ppt_x"/>
                                          </p:val>
                                        </p:tav>
                                      </p:tavLst>
                                    </p:anim>
                                    <p:anim calcmode="lin" valueType="num">
                                      <p:cBhvr additive="base">
                                        <p:cTn id="46" dur="500" fill="hold"/>
                                        <p:tgtEl>
                                          <p:spTgt spid="20994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9946"/>
                                        </p:tgtEl>
                                        <p:attrNameLst>
                                          <p:attrName>style.visibility</p:attrName>
                                        </p:attrNameLst>
                                      </p:cBhvr>
                                      <p:to>
                                        <p:strVal val="visible"/>
                                      </p:to>
                                    </p:set>
                                    <p:anim calcmode="lin" valueType="num">
                                      <p:cBhvr additive="base">
                                        <p:cTn id="51" dur="500" fill="hold"/>
                                        <p:tgtEl>
                                          <p:spTgt spid="209946"/>
                                        </p:tgtEl>
                                        <p:attrNameLst>
                                          <p:attrName>ppt_x</p:attrName>
                                        </p:attrNameLst>
                                      </p:cBhvr>
                                      <p:tavLst>
                                        <p:tav tm="0">
                                          <p:val>
                                            <p:strVal val="#ppt_x"/>
                                          </p:val>
                                        </p:tav>
                                        <p:tav tm="100000">
                                          <p:val>
                                            <p:strVal val="#ppt_x"/>
                                          </p:val>
                                        </p:tav>
                                      </p:tavLst>
                                    </p:anim>
                                    <p:anim calcmode="lin" valueType="num">
                                      <p:cBhvr additive="base">
                                        <p:cTn id="52" dur="500" fill="hold"/>
                                        <p:tgtEl>
                                          <p:spTgt spid="209946"/>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209947"/>
                                        </p:tgtEl>
                                        <p:attrNameLst>
                                          <p:attrName>style.visibility</p:attrName>
                                        </p:attrNameLst>
                                      </p:cBhvr>
                                      <p:to>
                                        <p:strVal val="visible"/>
                                      </p:to>
                                    </p:set>
                                    <p:anim calcmode="lin" valueType="num">
                                      <p:cBhvr additive="base">
                                        <p:cTn id="56" dur="500" fill="hold"/>
                                        <p:tgtEl>
                                          <p:spTgt spid="209947"/>
                                        </p:tgtEl>
                                        <p:attrNameLst>
                                          <p:attrName>ppt_x</p:attrName>
                                        </p:attrNameLst>
                                      </p:cBhvr>
                                      <p:tavLst>
                                        <p:tav tm="0">
                                          <p:val>
                                            <p:strVal val="#ppt_x"/>
                                          </p:val>
                                        </p:tav>
                                        <p:tav tm="100000">
                                          <p:val>
                                            <p:strVal val="#ppt_x"/>
                                          </p:val>
                                        </p:tav>
                                      </p:tavLst>
                                    </p:anim>
                                    <p:anim calcmode="lin" valueType="num">
                                      <p:cBhvr additive="base">
                                        <p:cTn id="57" dur="500" fill="hold"/>
                                        <p:tgtEl>
                                          <p:spTgt spid="20994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0-#ppt_w/2"/>
                                          </p:val>
                                        </p:tav>
                                        <p:tav tm="100000">
                                          <p:val>
                                            <p:strVal val="#ppt_x"/>
                                          </p:val>
                                        </p:tav>
                                      </p:tavLst>
                                    </p:anim>
                                    <p:anim calcmode="lin" valueType="num">
                                      <p:cBhvr additive="base">
                                        <p:cTn id="63"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1+#ppt_w/2"/>
                                          </p:val>
                                        </p:tav>
                                        <p:tav tm="100000">
                                          <p:val>
                                            <p:strVal val="#ppt_x"/>
                                          </p:val>
                                        </p:tav>
                                      </p:tavLst>
                                    </p:anim>
                                    <p:anim calcmode="lin" valueType="num">
                                      <p:cBhvr additive="base">
                                        <p:cTn id="69"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nodeType="clickEffect">
                                  <p:stCondLst>
                                    <p:cond delay="0"/>
                                  </p:stCondLst>
                                  <p:childTnLst>
                                    <p:anim calcmode="lin" valueType="num">
                                      <p:cBhvr additive="base">
                                        <p:cTn id="73" dur="500"/>
                                        <p:tgtEl>
                                          <p:spTgt spid="30"/>
                                        </p:tgtEl>
                                        <p:attrNameLst>
                                          <p:attrName>ppt_x</p:attrName>
                                        </p:attrNameLst>
                                      </p:cBhvr>
                                      <p:tavLst>
                                        <p:tav tm="0">
                                          <p:val>
                                            <p:strVal val="ppt_x"/>
                                          </p:val>
                                        </p:tav>
                                        <p:tav tm="100000">
                                          <p:val>
                                            <p:strVal val="ppt_x"/>
                                          </p:val>
                                        </p:tav>
                                      </p:tavLst>
                                    </p:anim>
                                    <p:anim calcmode="lin" valueType="num">
                                      <p:cBhvr additive="base">
                                        <p:cTn id="74" dur="500"/>
                                        <p:tgtEl>
                                          <p:spTgt spid="30"/>
                                        </p:tgtEl>
                                        <p:attrNameLst>
                                          <p:attrName>ppt_y</p:attrName>
                                        </p:attrNameLst>
                                      </p:cBhvr>
                                      <p:tavLst>
                                        <p:tav tm="0">
                                          <p:val>
                                            <p:strVal val="ppt_y"/>
                                          </p:val>
                                        </p:tav>
                                        <p:tav tm="100000">
                                          <p:val>
                                            <p:strVal val="1+ppt_h/2"/>
                                          </p:val>
                                        </p:tav>
                                      </p:tavLst>
                                    </p:anim>
                                    <p:set>
                                      <p:cBhvr>
                                        <p:cTn id="75" dur="1" fill="hold">
                                          <p:stCondLst>
                                            <p:cond delay="499"/>
                                          </p:stCondLst>
                                        </p:cTn>
                                        <p:tgtEl>
                                          <p:spTgt spid="30"/>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additive="base">
                                        <p:cTn id="77" dur="500"/>
                                        <p:tgtEl>
                                          <p:spTgt spid="31"/>
                                        </p:tgtEl>
                                        <p:attrNameLst>
                                          <p:attrName>ppt_x</p:attrName>
                                        </p:attrNameLst>
                                      </p:cBhvr>
                                      <p:tavLst>
                                        <p:tav tm="0">
                                          <p:val>
                                            <p:strVal val="ppt_x"/>
                                          </p:val>
                                        </p:tav>
                                        <p:tav tm="100000">
                                          <p:val>
                                            <p:strVal val="ppt_x"/>
                                          </p:val>
                                        </p:tav>
                                      </p:tavLst>
                                    </p:anim>
                                    <p:anim calcmode="lin" valueType="num">
                                      <p:cBhvr additive="base">
                                        <p:cTn id="78" dur="500"/>
                                        <p:tgtEl>
                                          <p:spTgt spid="31"/>
                                        </p:tgtEl>
                                        <p:attrNameLst>
                                          <p:attrName>ppt_y</p:attrName>
                                        </p:attrNameLst>
                                      </p:cBhvr>
                                      <p:tavLst>
                                        <p:tav tm="0">
                                          <p:val>
                                            <p:strVal val="ppt_y"/>
                                          </p:val>
                                        </p:tav>
                                        <p:tav tm="100000">
                                          <p:val>
                                            <p:strVal val="1+ppt_h/2"/>
                                          </p:val>
                                        </p:tav>
                                      </p:tavLst>
                                    </p:anim>
                                    <p:set>
                                      <p:cBhvr>
                                        <p:cTn id="79" dur="1" fill="hold">
                                          <p:stCondLst>
                                            <p:cond delay="499"/>
                                          </p:stCondLst>
                                        </p:cTn>
                                        <p:tgtEl>
                                          <p:spTgt spid="31"/>
                                        </p:tgtEl>
                                        <p:attrNameLst>
                                          <p:attrName>style.visibility</p:attrName>
                                        </p:attrNameLst>
                                      </p:cBhvr>
                                      <p:to>
                                        <p:strVal val="hidden"/>
                                      </p:to>
                                    </p:set>
                                  </p:childTnLst>
                                </p:cTn>
                              </p:par>
                            </p:childTnLst>
                          </p:cTn>
                        </p:par>
                        <p:par>
                          <p:cTn id="80" fill="hold">
                            <p:stCondLst>
                              <p:cond delay="500"/>
                            </p:stCondLst>
                            <p:childTnLst>
                              <p:par>
                                <p:cTn id="81" presetID="2" presetClass="entr" presetSubtype="4" fill="hold" grpId="0" nodeType="afterEffect">
                                  <p:stCondLst>
                                    <p:cond delay="0"/>
                                  </p:stCondLst>
                                  <p:childTnLst>
                                    <p:set>
                                      <p:cBhvr>
                                        <p:cTn id="82" dur="1" fill="hold">
                                          <p:stCondLst>
                                            <p:cond delay="0"/>
                                          </p:stCondLst>
                                        </p:cTn>
                                        <p:tgtEl>
                                          <p:spTgt spid="209948"/>
                                        </p:tgtEl>
                                        <p:attrNameLst>
                                          <p:attrName>style.visibility</p:attrName>
                                        </p:attrNameLst>
                                      </p:cBhvr>
                                      <p:to>
                                        <p:strVal val="visible"/>
                                      </p:to>
                                    </p:set>
                                    <p:anim calcmode="lin" valueType="num">
                                      <p:cBhvr additive="base">
                                        <p:cTn id="83" dur="1000" fill="hold"/>
                                        <p:tgtEl>
                                          <p:spTgt spid="209948"/>
                                        </p:tgtEl>
                                        <p:attrNameLst>
                                          <p:attrName>ppt_x</p:attrName>
                                        </p:attrNameLst>
                                      </p:cBhvr>
                                      <p:tavLst>
                                        <p:tav tm="0">
                                          <p:val>
                                            <p:strVal val="#ppt_x"/>
                                          </p:val>
                                        </p:tav>
                                        <p:tav tm="100000">
                                          <p:val>
                                            <p:strVal val="#ppt_x"/>
                                          </p:val>
                                        </p:tav>
                                      </p:tavLst>
                                    </p:anim>
                                    <p:anim calcmode="lin" valueType="num">
                                      <p:cBhvr additive="base">
                                        <p:cTn id="84" dur="1000" fill="hold"/>
                                        <p:tgtEl>
                                          <p:spTgt spid="20994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09949"/>
                                        </p:tgtEl>
                                        <p:attrNameLst>
                                          <p:attrName>style.visibility</p:attrName>
                                        </p:attrNameLst>
                                      </p:cBhvr>
                                      <p:to>
                                        <p:strVal val="visible"/>
                                      </p:to>
                                    </p:set>
                                    <p:anim calcmode="lin" valueType="num">
                                      <p:cBhvr additive="base">
                                        <p:cTn id="87" dur="500" fill="hold"/>
                                        <p:tgtEl>
                                          <p:spTgt spid="209949"/>
                                        </p:tgtEl>
                                        <p:attrNameLst>
                                          <p:attrName>ppt_x</p:attrName>
                                        </p:attrNameLst>
                                      </p:cBhvr>
                                      <p:tavLst>
                                        <p:tav tm="0">
                                          <p:val>
                                            <p:strVal val="#ppt_x"/>
                                          </p:val>
                                        </p:tav>
                                        <p:tav tm="100000">
                                          <p:val>
                                            <p:strVal val="#ppt_x"/>
                                          </p:val>
                                        </p:tav>
                                      </p:tavLst>
                                    </p:anim>
                                    <p:anim calcmode="lin" valueType="num">
                                      <p:cBhvr additive="base">
                                        <p:cTn id="88" dur="500" fill="hold"/>
                                        <p:tgtEl>
                                          <p:spTgt spid="20994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500" fill="hold"/>
                                        <p:tgtEl>
                                          <p:spTgt spid="29"/>
                                        </p:tgtEl>
                                        <p:attrNameLst>
                                          <p:attrName>ppt_x</p:attrName>
                                        </p:attrNameLst>
                                      </p:cBhvr>
                                      <p:tavLst>
                                        <p:tav tm="0">
                                          <p:val>
                                            <p:strVal val="#ppt_x"/>
                                          </p:val>
                                        </p:tav>
                                        <p:tav tm="100000">
                                          <p:val>
                                            <p:strVal val="#ppt_x"/>
                                          </p:val>
                                        </p:tav>
                                      </p:tavLst>
                                    </p:anim>
                                    <p:anim calcmode="lin" valueType="num">
                                      <p:cBhvr additive="base">
                                        <p:cTn id="94" dur="500" fill="hold"/>
                                        <p:tgtEl>
                                          <p:spTgt spid="29"/>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2" presetClass="entr" presetSubtype="4" fill="hold" grpId="0" nodeType="afterEffect">
                                  <p:stCondLst>
                                    <p:cond delay="0"/>
                                  </p:stCondLst>
                                  <p:childTnLst>
                                    <p:set>
                                      <p:cBhvr>
                                        <p:cTn id="97" dur="1" fill="hold">
                                          <p:stCondLst>
                                            <p:cond delay="0"/>
                                          </p:stCondLst>
                                        </p:cTn>
                                        <p:tgtEl>
                                          <p:spTgt spid="36"/>
                                        </p:tgtEl>
                                        <p:attrNameLst>
                                          <p:attrName>style.visibility</p:attrName>
                                        </p:attrNameLst>
                                      </p:cBhvr>
                                      <p:to>
                                        <p:strVal val="visible"/>
                                      </p:to>
                                    </p:set>
                                    <p:anim calcmode="lin" valueType="num">
                                      <p:cBhvr additive="base">
                                        <p:cTn id="98" dur="500" fill="hold"/>
                                        <p:tgtEl>
                                          <p:spTgt spid="36"/>
                                        </p:tgtEl>
                                        <p:attrNameLst>
                                          <p:attrName>ppt_x</p:attrName>
                                        </p:attrNameLst>
                                      </p:cBhvr>
                                      <p:tavLst>
                                        <p:tav tm="0">
                                          <p:val>
                                            <p:strVal val="#ppt_x"/>
                                          </p:val>
                                        </p:tav>
                                        <p:tav tm="100000">
                                          <p:val>
                                            <p:strVal val="#ppt_x"/>
                                          </p:val>
                                        </p:tav>
                                      </p:tavLst>
                                    </p:anim>
                                    <p:anim calcmode="lin" valueType="num">
                                      <p:cBhvr additive="base">
                                        <p:cTn id="9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fill="hold"/>
                                        <p:tgtEl>
                                          <p:spTgt spid="37"/>
                                        </p:tgtEl>
                                        <p:attrNameLst>
                                          <p:attrName>ppt_x</p:attrName>
                                        </p:attrNameLst>
                                      </p:cBhvr>
                                      <p:tavLst>
                                        <p:tav tm="0">
                                          <p:val>
                                            <p:strVal val="#ppt_x"/>
                                          </p:val>
                                        </p:tav>
                                        <p:tav tm="100000">
                                          <p:val>
                                            <p:strVal val="#ppt_x"/>
                                          </p:val>
                                        </p:tav>
                                      </p:tavLst>
                                    </p:anim>
                                    <p:anim calcmode="lin" valueType="num">
                                      <p:cBhvr additive="base">
                                        <p:cTn id="105" dur="500" fill="hold"/>
                                        <p:tgtEl>
                                          <p:spTgt spid="37"/>
                                        </p:tgtEl>
                                        <p:attrNameLst>
                                          <p:attrName>ppt_y</p:attrName>
                                        </p:attrNameLst>
                                      </p:cBhvr>
                                      <p:tavLst>
                                        <p:tav tm="0">
                                          <p:val>
                                            <p:strVal val="1+#ppt_h/2"/>
                                          </p:val>
                                        </p:tav>
                                        <p:tav tm="100000">
                                          <p:val>
                                            <p:strVal val="#ppt_y"/>
                                          </p:val>
                                        </p:tav>
                                      </p:tavLst>
                                    </p:anim>
                                  </p:childTnLst>
                                </p:cTn>
                              </p:par>
                            </p:childTnLst>
                          </p:cTn>
                        </p:par>
                        <p:par>
                          <p:cTn id="106" fill="hold">
                            <p:stCondLst>
                              <p:cond delay="500"/>
                            </p:stCondLst>
                            <p:childTnLst>
                              <p:par>
                                <p:cTn id="107" presetID="2" presetClass="entr" presetSubtype="4"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 calcmode="lin" valueType="num">
                                      <p:cBhvr additive="base">
                                        <p:cTn id="109" dur="500" fill="hold"/>
                                        <p:tgtEl>
                                          <p:spTgt spid="38"/>
                                        </p:tgtEl>
                                        <p:attrNameLst>
                                          <p:attrName>ppt_x</p:attrName>
                                        </p:attrNameLst>
                                      </p:cBhvr>
                                      <p:tavLst>
                                        <p:tav tm="0">
                                          <p:val>
                                            <p:strVal val="#ppt_x"/>
                                          </p:val>
                                        </p:tav>
                                        <p:tav tm="100000">
                                          <p:val>
                                            <p:strVal val="#ppt_x"/>
                                          </p:val>
                                        </p:tav>
                                      </p:tavLst>
                                    </p:anim>
                                    <p:anim calcmode="lin" valueType="num">
                                      <p:cBhvr additive="base">
                                        <p:cTn id="11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6" grpId="0"/>
      <p:bldP spid="209939" grpId="0"/>
      <p:bldP spid="209940" grpId="0"/>
      <p:bldP spid="209944" grpId="0"/>
      <p:bldP spid="209945" grpId="0" animBg="1"/>
      <p:bldP spid="209946" grpId="0" animBg="1"/>
      <p:bldP spid="209947" grpId="0"/>
      <p:bldP spid="209948" grpId="0" animBg="1"/>
      <p:bldP spid="209949" grpId="0"/>
      <p:bldP spid="32" grpId="0"/>
      <p:bldP spid="28" grpId="0"/>
      <p:bldP spid="28" grpId="1"/>
      <p:bldP spid="29" grpId="0" animBg="1"/>
      <p:bldP spid="36" grpId="0"/>
      <p:bldP spid="37" grpId="0" animBg="1"/>
      <p:bldP spid="3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 4"/>
          <p:cNvSpPr>
            <a:spLocks noGrp="1"/>
          </p:cNvSpPr>
          <p:nvPr>
            <p:ph type="sldNum" sz="quarter" idx="11"/>
          </p:nvPr>
        </p:nvSpPr>
        <p:spPr>
          <a:xfrm>
            <a:off x="6745232" y="6301565"/>
            <a:ext cx="2133600" cy="457200"/>
          </a:xfrm>
          <a:noFill/>
        </p:spPr>
        <p:txBody>
          <a:bodyPr/>
          <a:lstStyle/>
          <a:p>
            <a:fld id="{F73FEE1C-96D6-4346-98E1-0141DB404599}" type="slidenum">
              <a:rPr lang="en-US" altLang="ja-JP" smtClean="0"/>
              <a:pPr/>
              <a:t>52</a:t>
            </a:fld>
            <a:endParaRPr lang="en-US" altLang="ja-JP" dirty="0" smtClean="0"/>
          </a:p>
        </p:txBody>
      </p:sp>
      <p:sp>
        <p:nvSpPr>
          <p:cNvPr id="14339" name="Line 4"/>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14344" name="正方形/長方形 27"/>
          <p:cNvSpPr>
            <a:spLocks noChangeArrowheads="1"/>
          </p:cNvSpPr>
          <p:nvPr/>
        </p:nvSpPr>
        <p:spPr bwMode="auto">
          <a:xfrm>
            <a:off x="240403" y="476672"/>
            <a:ext cx="8761912" cy="646331"/>
          </a:xfrm>
          <a:prstGeom prst="rect">
            <a:avLst/>
          </a:prstGeom>
          <a:noFill/>
          <a:ln w="9525">
            <a:noFill/>
            <a:miter lim="800000"/>
            <a:headEnd/>
            <a:tailEnd/>
          </a:ln>
        </p:spPr>
        <p:txBody>
          <a:bodyPr wrap="square">
            <a:spAutoFit/>
          </a:bodyPr>
          <a:lstStyle/>
          <a:p>
            <a:pPr algn="l">
              <a:spcBef>
                <a:spcPct val="0"/>
              </a:spcBef>
            </a:pPr>
            <a:r>
              <a:rPr lang="ja-JP" altLang="en-US" sz="3600" dirty="0" smtClean="0">
                <a:solidFill>
                  <a:srgbClr val="0033CC"/>
                </a:solidFill>
                <a:latin typeface="HGP創英角ﾎﾟｯﾌﾟ体" pitchFamily="50" charset="-128"/>
                <a:ea typeface="HGP創英角ﾎﾟｯﾌﾟ体" pitchFamily="50" charset="-128"/>
              </a:rPr>
              <a:t>自治力のある街づくりへ</a:t>
            </a:r>
            <a:endParaRPr lang="ja-JP" altLang="ja-JP" sz="3600" dirty="0">
              <a:solidFill>
                <a:srgbClr val="0033CC"/>
              </a:solidFill>
              <a:latin typeface="HGP創英角ﾎﾟｯﾌﾟ体" pitchFamily="50" charset="-128"/>
              <a:ea typeface="HGP創英角ﾎﾟｯﾌﾟ体" pitchFamily="50" charset="-128"/>
            </a:endParaRPr>
          </a:p>
        </p:txBody>
      </p:sp>
      <p:sp>
        <p:nvSpPr>
          <p:cNvPr id="11" name="Text Box 31"/>
          <p:cNvSpPr txBox="1">
            <a:spLocks noChangeArrowheads="1"/>
          </p:cNvSpPr>
          <p:nvPr/>
        </p:nvSpPr>
        <p:spPr bwMode="auto">
          <a:xfrm>
            <a:off x="683568" y="1124744"/>
            <a:ext cx="8460432" cy="964367"/>
          </a:xfrm>
          <a:prstGeom prst="rect">
            <a:avLst/>
          </a:prstGeom>
          <a:noFill/>
          <a:ln w="9525" algn="ctr">
            <a:noFill/>
            <a:miter lim="800000"/>
            <a:headEnd/>
            <a:tailEnd/>
          </a:ln>
        </p:spPr>
        <p:txBody>
          <a:bodyPr wrap="square">
            <a:spAutoFit/>
          </a:bodyPr>
          <a:lstStyle/>
          <a:p>
            <a:pPr marL="180975" indent="-180975" algn="l">
              <a:lnSpc>
                <a:spcPts val="3300"/>
              </a:lnSpc>
              <a:spcBef>
                <a:spcPts val="0"/>
              </a:spcBef>
            </a:pPr>
            <a:r>
              <a:rPr lang="ja-JP" altLang="en-US" sz="2800" dirty="0" smtClean="0">
                <a:solidFill>
                  <a:schemeClr val="tx1"/>
                </a:solidFill>
                <a:latin typeface="HGP創英角ﾎﾟｯﾌﾟ体" pitchFamily="50" charset="-128"/>
                <a:ea typeface="HGP創英角ﾎﾟｯﾌﾟ体" pitchFamily="50" charset="-128"/>
              </a:rPr>
              <a:t>・自分達には、</a:t>
            </a:r>
            <a:r>
              <a:rPr lang="ja-JP" altLang="en-US" sz="2800" dirty="0" smtClean="0">
                <a:solidFill>
                  <a:srgbClr val="C00000"/>
                </a:solidFill>
                <a:latin typeface="HGP創英角ﾎﾟｯﾌﾟ体" pitchFamily="50" charset="-128"/>
                <a:ea typeface="HGP創英角ﾎﾟｯﾌﾟ体" pitchFamily="50" charset="-128"/>
              </a:rPr>
              <a:t>行政には難しいことを実現できる力が</a:t>
            </a:r>
            <a:br>
              <a:rPr lang="ja-JP" altLang="en-US" sz="2800" dirty="0" smtClean="0">
                <a:solidFill>
                  <a:srgbClr val="C00000"/>
                </a:solidFill>
                <a:latin typeface="HGP創英角ﾎﾟｯﾌﾟ体" pitchFamily="50" charset="-128"/>
                <a:ea typeface="HGP創英角ﾎﾟｯﾌﾟ体" pitchFamily="50" charset="-128"/>
              </a:rPr>
            </a:br>
            <a:r>
              <a:rPr lang="ja-JP" altLang="en-US" sz="2800" dirty="0" smtClean="0">
                <a:solidFill>
                  <a:srgbClr val="C00000"/>
                </a:solidFill>
                <a:latin typeface="HGP創英角ﾎﾟｯﾌﾟ体" pitchFamily="50" charset="-128"/>
                <a:ea typeface="HGP創英角ﾎﾟｯﾌﾟ体" pitchFamily="50" charset="-128"/>
              </a:rPr>
              <a:t>ある</a:t>
            </a:r>
            <a:r>
              <a:rPr lang="en-US" altLang="ja-JP" sz="2800" dirty="0" smtClean="0">
                <a:solidFill>
                  <a:srgbClr val="C00000"/>
                </a:solidFill>
                <a:latin typeface="HGP創英角ﾎﾟｯﾌﾟ体" pitchFamily="50" charset="-128"/>
                <a:ea typeface="HGP創英角ﾎﾟｯﾌﾟ体" pitchFamily="50" charset="-128"/>
              </a:rPr>
              <a:t>…</a:t>
            </a:r>
            <a:r>
              <a:rPr lang="ja-JP" altLang="en-US" sz="2800" dirty="0" smtClean="0">
                <a:solidFill>
                  <a:srgbClr val="C00000"/>
                </a:solidFill>
                <a:latin typeface="HGP創英角ﾎﾟｯﾌﾟ体" pitchFamily="50" charset="-128"/>
                <a:ea typeface="HGP創英角ﾎﾟｯﾌﾟ体" pitchFamily="50" charset="-128"/>
              </a:rPr>
              <a:t>という自負</a:t>
            </a:r>
            <a:r>
              <a:rPr lang="ja-JP" altLang="en-US" sz="2800" dirty="0" smtClean="0">
                <a:solidFill>
                  <a:schemeClr val="tx1"/>
                </a:solidFill>
                <a:latin typeface="HGP創英角ﾎﾟｯﾌﾟ体" pitchFamily="50" charset="-128"/>
                <a:ea typeface="HGP創英角ﾎﾟｯﾌﾟ体" pitchFamily="50" charset="-128"/>
              </a:rPr>
              <a:t>を持つ</a:t>
            </a:r>
            <a:r>
              <a:rPr lang="ja-JP" altLang="en-US" sz="2800" dirty="0" smtClean="0">
                <a:solidFill>
                  <a:srgbClr val="006600"/>
                </a:solidFill>
                <a:latin typeface="HGP創英角ﾎﾟｯﾌﾟ体" pitchFamily="50" charset="-128"/>
                <a:ea typeface="HGP創英角ﾎﾟｯﾌﾟ体" pitchFamily="50" charset="-128"/>
              </a:rPr>
              <a:t>市民</a:t>
            </a:r>
            <a:r>
              <a:rPr lang="ja-JP" altLang="en-US" sz="2400" dirty="0" smtClean="0">
                <a:solidFill>
                  <a:srgbClr val="006600"/>
                </a:solidFill>
                <a:latin typeface="HGP創英角ﾎﾟｯﾌﾟ体" pitchFamily="50" charset="-128"/>
                <a:ea typeface="HGP創英角ﾎﾟｯﾌﾟ体" pitchFamily="50" charset="-128"/>
              </a:rPr>
              <a:t>（企業家も）</a:t>
            </a:r>
            <a:r>
              <a:rPr lang="ja-JP" altLang="en-US" sz="2800" dirty="0" smtClean="0">
                <a:solidFill>
                  <a:srgbClr val="006600"/>
                </a:solidFill>
                <a:latin typeface="HGP創英角ﾎﾟｯﾌﾟ体" pitchFamily="50" charset="-128"/>
                <a:ea typeface="HGP創英角ﾎﾟｯﾌﾟ体" pitchFamily="50" charset="-128"/>
              </a:rPr>
              <a:t>が暮らす街</a:t>
            </a:r>
          </a:p>
        </p:txBody>
      </p:sp>
      <p:sp>
        <p:nvSpPr>
          <p:cNvPr id="12" name="Text Box 31"/>
          <p:cNvSpPr txBox="1">
            <a:spLocks noChangeArrowheads="1"/>
          </p:cNvSpPr>
          <p:nvPr/>
        </p:nvSpPr>
        <p:spPr bwMode="auto">
          <a:xfrm>
            <a:off x="683568" y="2132856"/>
            <a:ext cx="8352928" cy="964367"/>
          </a:xfrm>
          <a:prstGeom prst="rect">
            <a:avLst/>
          </a:prstGeom>
          <a:noFill/>
          <a:ln w="9525" algn="ctr">
            <a:noFill/>
            <a:miter lim="800000"/>
            <a:headEnd/>
            <a:tailEnd/>
          </a:ln>
        </p:spPr>
        <p:txBody>
          <a:bodyPr wrap="square">
            <a:spAutoFit/>
          </a:bodyPr>
          <a:lstStyle/>
          <a:p>
            <a:pPr marL="180975" indent="-180975" algn="l">
              <a:lnSpc>
                <a:spcPts val="3300"/>
              </a:lnSpc>
              <a:spcBef>
                <a:spcPts val="0"/>
              </a:spcBef>
            </a:pPr>
            <a:r>
              <a:rPr lang="ja-JP" altLang="en-US" sz="2800" dirty="0" smtClean="0">
                <a:solidFill>
                  <a:schemeClr val="tx1"/>
                </a:solidFill>
                <a:latin typeface="HGP創英角ﾎﾟｯﾌﾟ体" pitchFamily="50" charset="-128"/>
                <a:ea typeface="HGP創英角ﾎﾟｯﾌﾟ体" pitchFamily="50" charset="-128"/>
              </a:rPr>
              <a:t>・行政に</a:t>
            </a:r>
            <a:r>
              <a:rPr lang="ja-JP" altLang="en-US" sz="2800" dirty="0" smtClean="0">
                <a:solidFill>
                  <a:srgbClr val="C00000"/>
                </a:solidFill>
                <a:latin typeface="HGP創英角ﾎﾟｯﾌﾟ体" pitchFamily="50" charset="-128"/>
                <a:ea typeface="HGP創英角ﾎﾟｯﾌﾟ体" pitchFamily="50" charset="-128"/>
              </a:rPr>
              <a:t>文句を言うだけで事を済まさない</a:t>
            </a:r>
            <a:r>
              <a:rPr lang="ja-JP" altLang="en-US" sz="2800" dirty="0" smtClean="0">
                <a:solidFill>
                  <a:srgbClr val="006600"/>
                </a:solidFill>
                <a:latin typeface="HGP創英角ﾎﾟｯﾌﾟ体" pitchFamily="50" charset="-128"/>
                <a:ea typeface="HGP創英角ﾎﾟｯﾌﾟ体" pitchFamily="50" charset="-128"/>
              </a:rPr>
              <a:t>市民が</a:t>
            </a:r>
            <a:br>
              <a:rPr lang="ja-JP" altLang="en-US" sz="2800" dirty="0" smtClean="0">
                <a:solidFill>
                  <a:srgbClr val="006600"/>
                </a:solidFill>
                <a:latin typeface="HGP創英角ﾎﾟｯﾌﾟ体" pitchFamily="50" charset="-128"/>
                <a:ea typeface="HGP創英角ﾎﾟｯﾌﾟ体" pitchFamily="50" charset="-128"/>
              </a:rPr>
            </a:br>
            <a:r>
              <a:rPr lang="ja-JP" altLang="en-US" sz="2800" dirty="0" smtClean="0">
                <a:solidFill>
                  <a:srgbClr val="006600"/>
                </a:solidFill>
                <a:latin typeface="HGP創英角ﾎﾟｯﾌﾟ体" pitchFamily="50" charset="-128"/>
                <a:ea typeface="HGP創英角ﾎﾟｯﾌﾟ体" pitchFamily="50" charset="-128"/>
              </a:rPr>
              <a:t>暮らす街</a:t>
            </a:r>
            <a:r>
              <a:rPr lang="ja-JP" altLang="en-US" sz="2400" dirty="0" smtClean="0">
                <a:solidFill>
                  <a:srgbClr val="0033CC"/>
                </a:solidFill>
                <a:latin typeface="HGP創英角ﾎﾟｯﾌﾟ体" pitchFamily="50" charset="-128"/>
                <a:ea typeface="HGP創英角ﾎﾟｯﾌﾟ体" pitchFamily="50" charset="-128"/>
              </a:rPr>
              <a:t>（市民が多彩な市民活動を進められる街）</a:t>
            </a:r>
          </a:p>
        </p:txBody>
      </p:sp>
      <p:sp>
        <p:nvSpPr>
          <p:cNvPr id="13" name="Text Box 31"/>
          <p:cNvSpPr txBox="1">
            <a:spLocks noChangeArrowheads="1"/>
          </p:cNvSpPr>
          <p:nvPr/>
        </p:nvSpPr>
        <p:spPr bwMode="auto">
          <a:xfrm>
            <a:off x="683568" y="3140968"/>
            <a:ext cx="8460432" cy="938719"/>
          </a:xfrm>
          <a:prstGeom prst="rect">
            <a:avLst/>
          </a:prstGeom>
          <a:noFill/>
          <a:ln w="9525" algn="ctr">
            <a:noFill/>
            <a:miter lim="800000"/>
            <a:headEnd/>
            <a:tailEnd/>
          </a:ln>
        </p:spPr>
        <p:txBody>
          <a:bodyPr wrap="square">
            <a:spAutoFit/>
          </a:bodyPr>
          <a:lstStyle/>
          <a:p>
            <a:pPr marL="180975" indent="-180975" algn="l">
              <a:lnSpc>
                <a:spcPts val="3300"/>
              </a:lnSpc>
              <a:spcBef>
                <a:spcPts val="0"/>
              </a:spcBef>
            </a:pPr>
            <a:r>
              <a:rPr lang="ja-JP" altLang="en-US" sz="2800" dirty="0" smtClean="0">
                <a:solidFill>
                  <a:schemeClr val="tx1"/>
                </a:solidFill>
                <a:latin typeface="HGP創英角ﾎﾟｯﾌﾟ体" pitchFamily="50" charset="-128"/>
                <a:ea typeface="HGP創英角ﾎﾟｯﾌﾟ体" pitchFamily="50" charset="-128"/>
              </a:rPr>
              <a:t>・</a:t>
            </a:r>
            <a:r>
              <a:rPr lang="ja-JP" altLang="en-US" sz="2800" dirty="0" smtClean="0">
                <a:solidFill>
                  <a:srgbClr val="C00000"/>
                </a:solidFill>
                <a:latin typeface="HGP創英角ﾎﾟｯﾌﾟ体" pitchFamily="50" charset="-128"/>
                <a:ea typeface="HGP創英角ﾎﾟｯﾌﾟ体" pitchFamily="50" charset="-128"/>
              </a:rPr>
              <a:t>自分たちが動けば街が変わる</a:t>
            </a:r>
            <a:r>
              <a:rPr lang="ja-JP" altLang="en-US" sz="2800" dirty="0" smtClean="0">
                <a:solidFill>
                  <a:schemeClr val="tx1"/>
                </a:solidFill>
                <a:latin typeface="HGP創英角ﾎﾟｯﾌﾟ体" pitchFamily="50" charset="-128"/>
                <a:ea typeface="HGP創英角ﾎﾟｯﾌﾟ体" pitchFamily="50" charset="-128"/>
              </a:rPr>
              <a:t>と自信を持てる</a:t>
            </a:r>
            <a:r>
              <a:rPr lang="ja-JP" altLang="en-US" sz="2800" dirty="0" smtClean="0">
                <a:solidFill>
                  <a:srgbClr val="006600"/>
                </a:solidFill>
                <a:latin typeface="HGP創英角ﾎﾟｯﾌﾟ体" pitchFamily="50" charset="-128"/>
                <a:ea typeface="HGP創英角ﾎﾟｯﾌﾟ体" pitchFamily="50" charset="-128"/>
              </a:rPr>
              <a:t>市民が暮らす街</a:t>
            </a:r>
            <a:r>
              <a:rPr lang="ja-JP" altLang="en-US" sz="2400" dirty="0" smtClean="0">
                <a:solidFill>
                  <a:srgbClr val="0033CC"/>
                </a:solidFill>
                <a:latin typeface="HGP創英角ﾎﾟｯﾌﾟ体" pitchFamily="50" charset="-128"/>
                <a:ea typeface="HGP創英角ﾎﾟｯﾌﾟ体" pitchFamily="50" charset="-128"/>
              </a:rPr>
              <a:t>（市民の動きに“応える”仕組みのある街）</a:t>
            </a:r>
          </a:p>
        </p:txBody>
      </p:sp>
      <p:sp>
        <p:nvSpPr>
          <p:cNvPr id="14" name="Text Box 31"/>
          <p:cNvSpPr txBox="1">
            <a:spLocks noChangeArrowheads="1"/>
          </p:cNvSpPr>
          <p:nvPr/>
        </p:nvSpPr>
        <p:spPr bwMode="auto">
          <a:xfrm>
            <a:off x="683568" y="4149080"/>
            <a:ext cx="8280920" cy="964367"/>
          </a:xfrm>
          <a:prstGeom prst="rect">
            <a:avLst/>
          </a:prstGeom>
          <a:noFill/>
          <a:ln w="9525" algn="ctr">
            <a:noFill/>
            <a:miter lim="800000"/>
            <a:headEnd/>
            <a:tailEnd/>
          </a:ln>
        </p:spPr>
        <p:txBody>
          <a:bodyPr wrap="square">
            <a:spAutoFit/>
          </a:bodyPr>
          <a:lstStyle/>
          <a:p>
            <a:pPr marL="180975" indent="-180975" algn="l">
              <a:lnSpc>
                <a:spcPts val="3300"/>
              </a:lnSpc>
              <a:spcBef>
                <a:spcPts val="0"/>
              </a:spcBef>
            </a:pPr>
            <a:r>
              <a:rPr lang="ja-JP" altLang="en-US" sz="2800" dirty="0" smtClean="0">
                <a:solidFill>
                  <a:schemeClr val="tx1"/>
                </a:solidFill>
                <a:latin typeface="HGP創英角ﾎﾟｯﾌﾟ体" pitchFamily="50" charset="-128"/>
                <a:ea typeface="HGP創英角ﾎﾟｯﾌﾟ体" pitchFamily="50" charset="-128"/>
              </a:rPr>
              <a:t>・</a:t>
            </a:r>
            <a:r>
              <a:rPr lang="ja-JP" altLang="en-US" sz="2800" dirty="0" smtClean="0">
                <a:solidFill>
                  <a:srgbClr val="C00000"/>
                </a:solidFill>
                <a:latin typeface="HGP創英角ﾎﾟｯﾌﾟ体" pitchFamily="50" charset="-128"/>
                <a:ea typeface="HGP創英角ﾎﾟｯﾌﾟ体" pitchFamily="50" charset="-128"/>
              </a:rPr>
              <a:t>市民の「参加の力」を信じ、市民と共に街を変えよう</a:t>
            </a:r>
            <a:r>
              <a:rPr lang="ja-JP" altLang="en-US" sz="2800" dirty="0" smtClean="0">
                <a:solidFill>
                  <a:schemeClr val="tx1"/>
                </a:solidFill>
                <a:latin typeface="HGP創英角ﾎﾟｯﾌﾟ体" pitchFamily="50" charset="-128"/>
                <a:ea typeface="HGP創英角ﾎﾟｯﾌﾟ体" pitchFamily="50" charset="-128"/>
              </a:rPr>
              <a:t>という意欲をもった</a:t>
            </a:r>
            <a:r>
              <a:rPr lang="ja-JP" altLang="en-US" sz="2800" dirty="0" smtClean="0">
                <a:solidFill>
                  <a:srgbClr val="006600"/>
                </a:solidFill>
                <a:latin typeface="HGP創英角ﾎﾟｯﾌﾟ体" pitchFamily="50" charset="-128"/>
                <a:ea typeface="HGP創英角ﾎﾟｯﾌﾟ体" pitchFamily="50" charset="-128"/>
              </a:rPr>
              <a:t>行政職員が力を発揮できる街</a:t>
            </a:r>
          </a:p>
        </p:txBody>
      </p:sp>
      <p:sp>
        <p:nvSpPr>
          <p:cNvPr id="15" name="Text Box 31"/>
          <p:cNvSpPr txBox="1">
            <a:spLocks noChangeArrowheads="1"/>
          </p:cNvSpPr>
          <p:nvPr/>
        </p:nvSpPr>
        <p:spPr bwMode="auto">
          <a:xfrm>
            <a:off x="683568" y="5157192"/>
            <a:ext cx="8280920" cy="938719"/>
          </a:xfrm>
          <a:prstGeom prst="rect">
            <a:avLst/>
          </a:prstGeom>
          <a:noFill/>
          <a:ln w="9525" algn="ctr">
            <a:noFill/>
            <a:miter lim="800000"/>
            <a:headEnd/>
            <a:tailEnd/>
          </a:ln>
        </p:spPr>
        <p:txBody>
          <a:bodyPr wrap="square">
            <a:spAutoFit/>
          </a:bodyPr>
          <a:lstStyle/>
          <a:p>
            <a:pPr marL="180975" indent="-180975" algn="l">
              <a:lnSpc>
                <a:spcPts val="3300"/>
              </a:lnSpc>
              <a:spcBef>
                <a:spcPts val="0"/>
              </a:spcBef>
            </a:pPr>
            <a:r>
              <a:rPr lang="ja-JP" altLang="en-US" sz="2800" dirty="0" smtClean="0">
                <a:solidFill>
                  <a:schemeClr val="tx1"/>
                </a:solidFill>
                <a:latin typeface="HGP創英角ﾎﾟｯﾌﾟ体" pitchFamily="50" charset="-128"/>
                <a:ea typeface="HGP創英角ﾎﾟｯﾌﾟ体" pitchFamily="50" charset="-128"/>
              </a:rPr>
              <a:t>・</a:t>
            </a:r>
            <a:r>
              <a:rPr lang="ja-JP" altLang="en-US" sz="2800" dirty="0" smtClean="0">
                <a:solidFill>
                  <a:srgbClr val="C00000"/>
                </a:solidFill>
                <a:latin typeface="HGP創英角ﾎﾟｯﾌﾟ体" pitchFamily="50" charset="-128"/>
                <a:ea typeface="HGP創英角ﾎﾟｯﾌﾟ体" pitchFamily="50" charset="-128"/>
              </a:rPr>
              <a:t>様々な立場の人々が、それぞれの力を活かしあって、課題を変えていける街 </a:t>
            </a:r>
            <a:r>
              <a:rPr lang="en-US" altLang="ja-JP" sz="2800" dirty="0" smtClean="0">
                <a:solidFill>
                  <a:srgbClr val="C00000"/>
                </a:solidFill>
                <a:latin typeface="HGP創英角ﾎﾟｯﾌﾟ体" pitchFamily="50" charset="-128"/>
                <a:ea typeface="HGP創英角ﾎﾟｯﾌﾟ体" pitchFamily="50" charset="-128"/>
              </a:rPr>
              <a:t>……</a:t>
            </a:r>
            <a:r>
              <a:rPr lang="ja-JP" altLang="en-US" sz="2800" dirty="0" smtClean="0">
                <a:solidFill>
                  <a:srgbClr val="C00000"/>
                </a:solidFill>
                <a:latin typeface="HGP創英角ﾎﾟｯﾌﾟ体" pitchFamily="50" charset="-128"/>
                <a:ea typeface="HGP創英角ﾎﾟｯﾌﾟ体" pitchFamily="50" charset="-128"/>
              </a:rPr>
              <a:t> へ</a:t>
            </a:r>
            <a:endParaRPr lang="ja-JP" altLang="en-US" sz="2800" dirty="0" smtClean="0">
              <a:solidFill>
                <a:srgbClr val="006600"/>
              </a:solidFill>
              <a:latin typeface="HGP創英角ﾎﾟｯﾌﾟ体" pitchFamily="50" charset="-128"/>
              <a:ea typeface="HGP創英角ﾎﾟｯﾌﾟ体" pitchFamily="50" charset="-128"/>
            </a:endParaRPr>
          </a:p>
        </p:txBody>
      </p:sp>
      <p:pic>
        <p:nvPicPr>
          <p:cNvPr id="16"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17"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6" name="スライド番号プレースホルダ 4"/>
          <p:cNvSpPr>
            <a:spLocks noGrp="1"/>
          </p:cNvSpPr>
          <p:nvPr>
            <p:ph type="sldNum" sz="quarter" idx="11"/>
          </p:nvPr>
        </p:nvSpPr>
        <p:spPr>
          <a:xfrm>
            <a:off x="6743200" y="6295900"/>
            <a:ext cx="2133600" cy="457200"/>
          </a:xfrm>
          <a:noFill/>
        </p:spPr>
        <p:txBody>
          <a:bodyPr/>
          <a:lstStyle/>
          <a:p>
            <a:fld id="{388BA162-C091-411A-8BDE-1F82D90973D0}" type="slidenum">
              <a:rPr lang="en-US" altLang="ja-JP" smtClean="0"/>
              <a:pPr/>
              <a:t>53</a:t>
            </a:fld>
            <a:endParaRPr lang="en-US" altLang="ja-JP" dirty="0" smtClean="0"/>
          </a:p>
        </p:txBody>
      </p:sp>
      <p:sp>
        <p:nvSpPr>
          <p:cNvPr id="7" name="正方形/長方形 6"/>
          <p:cNvSpPr/>
          <p:nvPr/>
        </p:nvSpPr>
        <p:spPr>
          <a:xfrm>
            <a:off x="319336" y="2924944"/>
            <a:ext cx="8496944" cy="769441"/>
          </a:xfrm>
          <a:prstGeom prst="rect">
            <a:avLst/>
          </a:prstGeom>
        </p:spPr>
        <p:txBody>
          <a:bodyPr wrap="square">
            <a:spAutoFit/>
          </a:bodyPr>
          <a:lstStyle/>
          <a:p>
            <a:pPr algn="ctr">
              <a:spcBef>
                <a:spcPts val="1200"/>
              </a:spcBef>
            </a:pPr>
            <a:r>
              <a:rPr lang="ja-JP" altLang="en-US" sz="4400" dirty="0" smtClean="0">
                <a:solidFill>
                  <a:srgbClr val="3333CC"/>
                </a:solidFill>
                <a:latin typeface="HGP創英角ｺﾞｼｯｸUB" pitchFamily="50" charset="-128"/>
                <a:ea typeface="HGP創英角ｺﾞｼｯｸUB" pitchFamily="50" charset="-128"/>
              </a:rPr>
              <a:t>ご清聴、ありがとうございました</a:t>
            </a:r>
            <a:endParaRPr lang="ja-JP" altLang="en-US" dirty="0"/>
          </a:p>
        </p:txBody>
      </p:sp>
      <p:pic>
        <p:nvPicPr>
          <p:cNvPr id="9" name="Picture 3" descr="ovaclogo"/>
          <p:cNvPicPr>
            <a:picLocks noGrp="1" noChangeAspect="1" noChangeArrowheads="1"/>
          </p:cNvPicPr>
          <p:nvPr>
            <p:ph idx="1"/>
          </p:nvPr>
        </p:nvPicPr>
        <p:blipFill>
          <a:blip r:embed="rId3" cstate="print"/>
          <a:srcRect/>
          <a:stretch>
            <a:fillRect/>
          </a:stretch>
        </p:blipFill>
        <p:spPr>
          <a:xfrm>
            <a:off x="6289700" y="6180138"/>
            <a:ext cx="1854200" cy="557212"/>
          </a:xfrm>
        </p:spPr>
      </p:pic>
      <p:pic>
        <p:nvPicPr>
          <p:cNvPr id="10" name="Picture 2" descr="特定非営利活動法人 日本NPOセンター">
            <a:hlinkClick r:id="rId4"/>
          </p:cNvPr>
          <p:cNvPicPr>
            <a:picLocks noChangeAspect="1" noChangeArrowheads="1"/>
          </p:cNvPicPr>
          <p:nvPr/>
        </p:nvPicPr>
        <p:blipFill>
          <a:blip r:embed="rId5" cstate="print"/>
          <a:srcRect/>
          <a:stretch>
            <a:fillRect/>
          </a:stretch>
        </p:blipFill>
        <p:spPr bwMode="auto">
          <a:xfrm>
            <a:off x="3962396" y="6227374"/>
            <a:ext cx="2038350" cy="47625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23559" name="Text Box 6"/>
          <p:cNvSpPr txBox="1">
            <a:spLocks noChangeArrowheads="1"/>
          </p:cNvSpPr>
          <p:nvPr/>
        </p:nvSpPr>
        <p:spPr bwMode="auto">
          <a:xfrm>
            <a:off x="1125570" y="2071678"/>
            <a:ext cx="7904130"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chemeClr val="tx1"/>
                </a:solidFill>
                <a:latin typeface="HGP創英角ｺﾞｼｯｸUB" pitchFamily="50" charset="-128"/>
                <a:ea typeface="HGP創英角ｺﾞｼｯｸUB" pitchFamily="50" charset="-128"/>
              </a:rPr>
              <a:t>～普段の暮らしの“すぐ隣り”にある世界</a:t>
            </a:r>
            <a:endParaRPr lang="ja-JP" altLang="en-US" dirty="0">
              <a:solidFill>
                <a:schemeClr val="tx1"/>
              </a:solidFill>
            </a:endParaRPr>
          </a:p>
        </p:txBody>
      </p:sp>
      <p:sp>
        <p:nvSpPr>
          <p:cNvPr id="8" name="テキスト ボックス 7"/>
          <p:cNvSpPr txBox="1"/>
          <p:nvPr/>
        </p:nvSpPr>
        <p:spPr>
          <a:xfrm>
            <a:off x="977746" y="4487299"/>
            <a:ext cx="7594782" cy="584775"/>
          </a:xfrm>
          <a:prstGeom prst="rect">
            <a:avLst/>
          </a:prstGeom>
          <a:noFill/>
        </p:spPr>
        <p:txBody>
          <a:bodyPr wrap="square" rtlCol="0">
            <a:spAutoFit/>
          </a:bodyPr>
          <a:lstStyle/>
          <a:p>
            <a:pPr algn="l"/>
            <a:r>
              <a:rPr kumimoji="1" lang="ja-JP" altLang="en-US" sz="3200" dirty="0" smtClean="0">
                <a:solidFill>
                  <a:srgbClr val="C00000"/>
                </a:solidFill>
                <a:latin typeface="HGP創英角ﾎﾟｯﾌﾟ体" pitchFamily="50" charset="-128"/>
                <a:ea typeface="HGP創英角ﾎﾟｯﾌﾟ体" pitchFamily="50" charset="-128"/>
              </a:rPr>
              <a:t>普段の暮らしが起点の場合も！</a:t>
            </a:r>
            <a:endParaRPr kumimoji="1" lang="ja-JP" altLang="en-US" sz="3200" dirty="0">
              <a:solidFill>
                <a:srgbClr val="C00000"/>
              </a:solidFill>
              <a:latin typeface="HGP創英角ﾎﾟｯﾌﾟ体" pitchFamily="50" charset="-128"/>
              <a:ea typeface="HGP創英角ﾎﾟｯﾌﾟ体" pitchFamily="50" charset="-128"/>
            </a:endParaRPr>
          </a:p>
        </p:txBody>
      </p:sp>
      <p:sp>
        <p:nvSpPr>
          <p:cNvPr id="9" name="Text Box 6"/>
          <p:cNvSpPr txBox="1">
            <a:spLocks noChangeArrowheads="1"/>
          </p:cNvSpPr>
          <p:nvPr/>
        </p:nvSpPr>
        <p:spPr bwMode="auto">
          <a:xfrm>
            <a:off x="1071538" y="5048920"/>
            <a:ext cx="7215238"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rgbClr val="3333CC"/>
                </a:solidFill>
                <a:latin typeface="HGP創英角ﾎﾟｯﾌﾟ体" pitchFamily="50" charset="-128"/>
                <a:ea typeface="HGP創英角ﾎﾟｯﾌﾟ体" pitchFamily="50" charset="-128"/>
              </a:rPr>
              <a:t>・</a:t>
            </a:r>
            <a:r>
              <a:rPr lang="en-US" altLang="ja-JP" sz="2800" dirty="0" smtClean="0">
                <a:solidFill>
                  <a:srgbClr val="3333CC"/>
                </a:solidFill>
                <a:latin typeface="HGP創英角ﾎﾟｯﾌﾟ体" pitchFamily="50" charset="-128"/>
                <a:ea typeface="HGP創英角ﾎﾟｯﾌﾟ体" pitchFamily="50" charset="-128"/>
              </a:rPr>
              <a:t>｢</a:t>
            </a:r>
            <a:r>
              <a:rPr lang="ja-JP" altLang="en-US" sz="2800" dirty="0" smtClean="0">
                <a:solidFill>
                  <a:srgbClr val="3333CC"/>
                </a:solidFill>
                <a:latin typeface="HGP創英角ﾎﾟｯﾌﾟ体" pitchFamily="50" charset="-128"/>
                <a:ea typeface="HGP創英角ﾎﾟｯﾌﾟ体" pitchFamily="50" charset="-128"/>
              </a:rPr>
              <a:t>骨髄バンク</a:t>
            </a:r>
            <a:r>
              <a:rPr lang="en-US" altLang="ja-JP" sz="2800" dirty="0" smtClean="0">
                <a:solidFill>
                  <a:srgbClr val="3333CC"/>
                </a:solidFill>
                <a:latin typeface="HGP創英角ﾎﾟｯﾌﾟ体" pitchFamily="50" charset="-128"/>
                <a:ea typeface="HGP創英角ﾎﾟｯﾌﾟ体" pitchFamily="50" charset="-128"/>
              </a:rPr>
              <a:t>｣</a:t>
            </a:r>
            <a:r>
              <a:rPr lang="ja-JP" altLang="en-US" sz="2800" dirty="0" smtClean="0">
                <a:solidFill>
                  <a:srgbClr val="3333CC"/>
                </a:solidFill>
                <a:latin typeface="HGP創英角ﾎﾟｯﾌﾟ体" pitchFamily="50" charset="-128"/>
                <a:ea typeface="HGP創英角ﾎﾟｯﾌﾟ体" pitchFamily="50" charset="-128"/>
              </a:rPr>
              <a:t>を始めたのは誰だ？</a:t>
            </a:r>
            <a:endParaRPr lang="ja-JP" altLang="en-US" dirty="0">
              <a:solidFill>
                <a:srgbClr val="3333CC"/>
              </a:solidFill>
              <a:latin typeface="HGP創英角ﾎﾟｯﾌﾟ体" pitchFamily="50" charset="-128"/>
              <a:ea typeface="HGP創英角ﾎﾟｯﾌﾟ体" pitchFamily="50" charset="-128"/>
            </a:endParaRPr>
          </a:p>
        </p:txBody>
      </p:sp>
      <p:sp>
        <p:nvSpPr>
          <p:cNvPr id="11" name="Text Box 6"/>
          <p:cNvSpPr txBox="1">
            <a:spLocks noChangeArrowheads="1"/>
          </p:cNvSpPr>
          <p:nvPr/>
        </p:nvSpPr>
        <p:spPr bwMode="auto">
          <a:xfrm>
            <a:off x="1071538" y="3905912"/>
            <a:ext cx="6380782"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rgbClr val="3333CC"/>
                </a:solidFill>
                <a:latin typeface="HGP創英角ﾎﾟｯﾌﾟ体" pitchFamily="50" charset="-128"/>
                <a:ea typeface="HGP創英角ﾎﾟｯﾌﾟ体" pitchFamily="50" charset="-128"/>
              </a:rPr>
              <a:t>・休みに子どもと遠足。近所の子も誘うと</a:t>
            </a:r>
            <a:endParaRPr lang="ja-JP" altLang="en-US" dirty="0">
              <a:solidFill>
                <a:srgbClr val="3333CC"/>
              </a:solidFill>
              <a:latin typeface="HGP創英角ﾎﾟｯﾌﾟ体" pitchFamily="50" charset="-128"/>
              <a:ea typeface="HGP創英角ﾎﾟｯﾌﾟ体" pitchFamily="50" charset="-128"/>
            </a:endParaRPr>
          </a:p>
        </p:txBody>
      </p:sp>
      <p:sp>
        <p:nvSpPr>
          <p:cNvPr id="13" name="Text Box 6"/>
          <p:cNvSpPr txBox="1">
            <a:spLocks noChangeArrowheads="1"/>
          </p:cNvSpPr>
          <p:nvPr/>
        </p:nvSpPr>
        <p:spPr bwMode="auto">
          <a:xfrm>
            <a:off x="1550966" y="5477548"/>
            <a:ext cx="7593034"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chemeClr val="tx1"/>
                </a:solidFill>
                <a:latin typeface="HGP創英角ｺﾞｼｯｸUB" pitchFamily="50" charset="-128"/>
                <a:ea typeface="HGP創英角ｺﾞｼｯｸUB" pitchFamily="50" charset="-128"/>
              </a:rPr>
              <a:t>⇒白血病の家族への情愛から、バンク普及活動へ</a:t>
            </a:r>
            <a:endParaRPr lang="ja-JP" altLang="en-US" dirty="0">
              <a:solidFill>
                <a:schemeClr val="tx1"/>
              </a:solidFill>
              <a:latin typeface="HGP創英角ｺﾞｼｯｸUB" pitchFamily="50" charset="-128"/>
              <a:ea typeface="HGP創英角ｺﾞｼｯｸUB" pitchFamily="50" charset="-128"/>
            </a:endParaRPr>
          </a:p>
        </p:txBody>
      </p:sp>
      <p:sp>
        <p:nvSpPr>
          <p:cNvPr id="16" name="Text Box 6"/>
          <p:cNvSpPr txBox="1">
            <a:spLocks noChangeArrowheads="1"/>
          </p:cNvSpPr>
          <p:nvPr/>
        </p:nvSpPr>
        <p:spPr bwMode="auto">
          <a:xfrm>
            <a:off x="1071538" y="3286124"/>
            <a:ext cx="5660702"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rgbClr val="3333CC"/>
                </a:solidFill>
                <a:latin typeface="HGP創英角ﾎﾟｯﾌﾟ体" pitchFamily="50" charset="-128"/>
                <a:ea typeface="HGP創英角ﾎﾟｯﾌﾟ体" pitchFamily="50" charset="-128"/>
              </a:rPr>
              <a:t>・会社の福利厚生施設を</a:t>
            </a:r>
            <a:r>
              <a:rPr lang="ja-JP" altLang="en-US" sz="2800" dirty="0" smtClean="0">
                <a:solidFill>
                  <a:srgbClr val="FF0000"/>
                </a:solidFill>
                <a:latin typeface="HGP創英角ﾎﾟｯﾌﾟ体" pitchFamily="50" charset="-128"/>
                <a:ea typeface="HGP創英角ﾎﾟｯﾌﾟ体" pitchFamily="50" charset="-128"/>
              </a:rPr>
              <a:t>開</a:t>
            </a:r>
            <a:r>
              <a:rPr lang="ja-JP" altLang="en-US" sz="2800" dirty="0" smtClean="0">
                <a:solidFill>
                  <a:srgbClr val="3333CC"/>
                </a:solidFill>
                <a:latin typeface="HGP創英角ﾎﾟｯﾌﾟ体" pitchFamily="50" charset="-128"/>
                <a:ea typeface="HGP創英角ﾎﾟｯﾌﾟ体" pitchFamily="50" charset="-128"/>
              </a:rPr>
              <a:t>放すると</a:t>
            </a:r>
            <a:endParaRPr lang="ja-JP" altLang="en-US" dirty="0">
              <a:solidFill>
                <a:srgbClr val="3333CC"/>
              </a:solidFill>
              <a:latin typeface="HGP創英角ﾎﾟｯﾌﾟ体" pitchFamily="50" charset="-128"/>
              <a:ea typeface="HGP創英角ﾎﾟｯﾌﾟ体" pitchFamily="50" charset="-128"/>
            </a:endParaRPr>
          </a:p>
        </p:txBody>
      </p:sp>
      <p:sp>
        <p:nvSpPr>
          <p:cNvPr id="14" name="Text Box 6"/>
          <p:cNvSpPr txBox="1">
            <a:spLocks noChangeArrowheads="1"/>
          </p:cNvSpPr>
          <p:nvPr/>
        </p:nvSpPr>
        <p:spPr bwMode="auto">
          <a:xfrm>
            <a:off x="1076266" y="2643182"/>
            <a:ext cx="5727982"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rgbClr val="3333CC"/>
                </a:solidFill>
                <a:latin typeface="HGP創英角ﾎﾟｯﾌﾟ体" pitchFamily="50" charset="-128"/>
                <a:ea typeface="HGP創英角ﾎﾟｯﾌﾟ体" pitchFamily="50" charset="-128"/>
              </a:rPr>
              <a:t>・私立の美術館が公共施設な理由は</a:t>
            </a:r>
            <a:endParaRPr lang="ja-JP" altLang="en-US" dirty="0">
              <a:solidFill>
                <a:srgbClr val="3333CC"/>
              </a:solidFill>
              <a:latin typeface="HGP創英角ﾎﾟｯﾌﾟ体" pitchFamily="50" charset="-128"/>
              <a:ea typeface="HGP創英角ﾎﾟｯﾌﾟ体" pitchFamily="50" charset="-128"/>
            </a:endParaRPr>
          </a:p>
        </p:txBody>
      </p:sp>
      <p:sp>
        <p:nvSpPr>
          <p:cNvPr id="15" name="Text Box 6"/>
          <p:cNvSpPr txBox="1">
            <a:spLocks noChangeArrowheads="1"/>
          </p:cNvSpPr>
          <p:nvPr/>
        </p:nvSpPr>
        <p:spPr bwMode="auto">
          <a:xfrm>
            <a:off x="6584068" y="2643182"/>
            <a:ext cx="2202774"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chemeClr val="tx1"/>
                </a:solidFill>
                <a:latin typeface="HGP創英角ﾎﾟｯﾌﾟ体" pitchFamily="50" charset="-128"/>
                <a:ea typeface="HGP創英角ﾎﾟｯﾌﾟ体" pitchFamily="50" charset="-128"/>
              </a:rPr>
              <a:t>公</a:t>
            </a:r>
            <a:r>
              <a:rPr lang="ja-JP" altLang="en-US" sz="2800" dirty="0" smtClean="0">
                <a:solidFill>
                  <a:srgbClr val="FF0000"/>
                </a:solidFill>
                <a:latin typeface="HGP創英角ﾎﾟｯﾌﾟ体" pitchFamily="50" charset="-128"/>
                <a:ea typeface="HGP創英角ﾎﾟｯﾌﾟ体" pitchFamily="50" charset="-128"/>
              </a:rPr>
              <a:t>開</a:t>
            </a:r>
            <a:r>
              <a:rPr lang="ja-JP" altLang="en-US" sz="2800" dirty="0" smtClean="0">
                <a:solidFill>
                  <a:schemeClr val="tx1"/>
                </a:solidFill>
                <a:latin typeface="HGP創英角ﾎﾟｯﾌﾟ体" pitchFamily="50" charset="-128"/>
                <a:ea typeface="HGP創英角ﾎﾟｯﾌﾟ体" pitchFamily="50" charset="-128"/>
              </a:rPr>
              <a:t>するから</a:t>
            </a:r>
            <a:endParaRPr lang="ja-JP" altLang="en-US" dirty="0">
              <a:solidFill>
                <a:schemeClr val="tx1"/>
              </a:solidFill>
              <a:latin typeface="HGP創英角ﾎﾟｯﾌﾟ体" pitchFamily="50" charset="-128"/>
              <a:ea typeface="HGP創英角ﾎﾟｯﾌﾟ体" pitchFamily="50" charset="-128"/>
            </a:endParaRPr>
          </a:p>
        </p:txBody>
      </p:sp>
      <p:sp>
        <p:nvSpPr>
          <p:cNvPr id="18" name="Text Box 6"/>
          <p:cNvSpPr txBox="1">
            <a:spLocks noChangeArrowheads="1"/>
          </p:cNvSpPr>
          <p:nvPr/>
        </p:nvSpPr>
        <p:spPr bwMode="auto">
          <a:xfrm>
            <a:off x="6482016" y="3286124"/>
            <a:ext cx="2376264"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rgbClr val="FF0000"/>
                </a:solidFill>
                <a:latin typeface="HGP創英角ﾎﾟｯﾌﾟ体" pitchFamily="50" charset="-128"/>
                <a:ea typeface="HGP創英角ﾎﾟｯﾌﾟ体" pitchFamily="50" charset="-128"/>
              </a:rPr>
              <a:t>社会貢献活動</a:t>
            </a:r>
            <a:endParaRPr lang="ja-JP" altLang="en-US" dirty="0">
              <a:solidFill>
                <a:schemeClr val="tx1"/>
              </a:solidFill>
              <a:latin typeface="HGP創英角ﾎﾟｯﾌﾟ体" pitchFamily="50" charset="-128"/>
              <a:ea typeface="HGP創英角ﾎﾟｯﾌﾟ体" pitchFamily="50" charset="-128"/>
            </a:endParaRPr>
          </a:p>
        </p:txBody>
      </p:sp>
      <p:sp>
        <p:nvSpPr>
          <p:cNvPr id="19" name="Text Box 6"/>
          <p:cNvSpPr txBox="1">
            <a:spLocks noChangeArrowheads="1"/>
          </p:cNvSpPr>
          <p:nvPr/>
        </p:nvSpPr>
        <p:spPr bwMode="auto">
          <a:xfrm>
            <a:off x="7243812" y="3905912"/>
            <a:ext cx="1938288"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rgbClr val="FF0000"/>
                </a:solidFill>
                <a:latin typeface="HGP創英角ﾎﾟｯﾌﾟ体" pitchFamily="50" charset="-128"/>
                <a:ea typeface="HGP創英角ﾎﾟｯﾌﾟ体" pitchFamily="50" charset="-128"/>
              </a:rPr>
              <a:t>子ども会！</a:t>
            </a:r>
            <a:endParaRPr lang="ja-JP" altLang="en-US" dirty="0">
              <a:solidFill>
                <a:schemeClr val="tx1"/>
              </a:solidFill>
              <a:latin typeface="HGP創英角ﾎﾟｯﾌﾟ体" pitchFamily="50" charset="-128"/>
              <a:ea typeface="HGP創英角ﾎﾟｯﾌﾟ体" pitchFamily="50" charset="-128"/>
            </a:endParaRPr>
          </a:p>
        </p:txBody>
      </p:sp>
      <p:sp>
        <p:nvSpPr>
          <p:cNvPr id="20" name="スライド番号プレースホルダ 4"/>
          <p:cNvSpPr>
            <a:spLocks noGrp="1"/>
          </p:cNvSpPr>
          <p:nvPr>
            <p:ph type="sldNum" sz="quarter" idx="11"/>
          </p:nvPr>
        </p:nvSpPr>
        <p:spPr>
          <a:xfrm>
            <a:off x="6733961" y="6301565"/>
            <a:ext cx="2133600" cy="457200"/>
          </a:xfrm>
          <a:noFill/>
        </p:spPr>
        <p:txBody>
          <a:bodyPr/>
          <a:lstStyle/>
          <a:p>
            <a:fld id="{66451DCA-90DD-4F98-A0ED-601C036C5498}" type="slidenum">
              <a:rPr lang="en-US" altLang="ja-JP" smtClean="0"/>
              <a:pPr/>
              <a:t>6</a:t>
            </a:fld>
            <a:endParaRPr lang="en-US" altLang="ja-JP" smtClean="0"/>
          </a:p>
        </p:txBody>
      </p:sp>
      <p:sp>
        <p:nvSpPr>
          <p:cNvPr id="22" name="Rectangle 2"/>
          <p:cNvSpPr txBox="1">
            <a:spLocks noChangeArrowheads="1"/>
          </p:cNvSpPr>
          <p:nvPr/>
        </p:nvSpPr>
        <p:spPr bwMode="auto">
          <a:xfrm>
            <a:off x="223931" y="404665"/>
            <a:ext cx="8567738" cy="1080120"/>
          </a:xfrm>
          <a:prstGeom prst="rect">
            <a:avLst/>
          </a:prstGeom>
          <a:noFill/>
          <a:ln w="9525">
            <a:noFill/>
            <a:miter lim="800000"/>
            <a:headEnd/>
            <a:tailEnd/>
          </a:ln>
        </p:spPr>
        <p:txBody>
          <a:bodyPr anchor="ctr"/>
          <a:lstStyle/>
          <a:p>
            <a:pPr algn="l">
              <a:lnSpc>
                <a:spcPct val="105000"/>
              </a:lnSpc>
              <a:spcBef>
                <a:spcPct val="15000"/>
              </a:spcBef>
              <a:buClrTx/>
              <a:buSzTx/>
              <a:buFontTx/>
              <a:buNone/>
              <a:defRPr/>
            </a:pPr>
            <a:r>
              <a:rPr lang="ja-JP" altLang="en-US" sz="4000" kern="0" dirty="0" smtClean="0">
                <a:solidFill>
                  <a:srgbClr val="0033CC"/>
                </a:solidFill>
                <a:latin typeface="HGP創英角ﾎﾟｯﾌﾟ体" pitchFamily="50" charset="-128"/>
                <a:ea typeface="HGP創英角ﾎﾟｯﾌﾟ体" pitchFamily="50" charset="-128"/>
                <a:cs typeface="+mj-cs"/>
              </a:rPr>
              <a:t>１．市民活動は、とても身近で自由！</a:t>
            </a:r>
            <a:endParaRPr lang="ja-JP" altLang="en-US" sz="4000" kern="0" dirty="0">
              <a:solidFill>
                <a:srgbClr val="0033CC"/>
              </a:solidFill>
              <a:latin typeface="HGP創英角ﾎﾟｯﾌﾟ体" pitchFamily="50" charset="-128"/>
              <a:ea typeface="HGP創英角ﾎﾟｯﾌﾟ体" pitchFamily="50" charset="-128"/>
              <a:cs typeface="+mj-cs"/>
            </a:endParaRPr>
          </a:p>
        </p:txBody>
      </p:sp>
      <p:sp>
        <p:nvSpPr>
          <p:cNvPr id="23" name="Rectangle 7"/>
          <p:cNvSpPr>
            <a:spLocks noChangeArrowheads="1"/>
          </p:cNvSpPr>
          <p:nvPr/>
        </p:nvSpPr>
        <p:spPr bwMode="auto">
          <a:xfrm>
            <a:off x="195232" y="1409686"/>
            <a:ext cx="7659056" cy="793487"/>
          </a:xfrm>
          <a:prstGeom prst="rect">
            <a:avLst/>
          </a:prstGeom>
          <a:noFill/>
          <a:ln w="9525" algn="ctr">
            <a:noFill/>
            <a:miter lim="800000"/>
            <a:headEnd/>
            <a:tailEnd/>
          </a:ln>
        </p:spPr>
        <p:txBody>
          <a:bodyPr wrap="square" anchor="ctr">
            <a:spAutoFit/>
          </a:bodyPr>
          <a:lstStyle/>
          <a:p>
            <a:pPr algn="l">
              <a:lnSpc>
                <a:spcPct val="150000"/>
              </a:lnSpc>
              <a:spcBef>
                <a:spcPts val="0"/>
              </a:spcBef>
            </a:pPr>
            <a:r>
              <a:rPr lang="ja-JP" altLang="en-US" sz="3600" dirty="0" smtClean="0">
                <a:solidFill>
                  <a:srgbClr val="0033CC"/>
                </a:solidFill>
                <a:latin typeface="HGP創英角ﾎﾟｯﾌﾟ体" pitchFamily="50" charset="-128"/>
                <a:ea typeface="HGP創英角ﾎﾟｯﾌﾟ体" pitchFamily="50" charset="-128"/>
              </a:rPr>
              <a:t>　</a:t>
            </a:r>
            <a:r>
              <a:rPr lang="ja-JP" altLang="en-US" sz="3600" dirty="0" smtClean="0">
                <a:solidFill>
                  <a:srgbClr val="006600"/>
                </a:solidFill>
                <a:latin typeface="HGP創英角ﾎﾟｯﾌﾟ体" pitchFamily="50" charset="-128"/>
                <a:ea typeface="HGP創英角ﾎﾟｯﾌﾟ体" pitchFamily="50" charset="-128"/>
              </a:rPr>
              <a:t>（３）私を「開く」と「公共的」になる</a:t>
            </a:r>
            <a:endParaRPr lang="ja-JP" altLang="ja-JP" sz="3600" dirty="0">
              <a:solidFill>
                <a:srgbClr val="006600"/>
              </a:solidFill>
              <a:latin typeface="HGP創英角ﾎﾟｯﾌﾟ体" pitchFamily="50" charset="-128"/>
              <a:ea typeface="HGP創英角ﾎﾟｯﾌﾟ体" pitchFamily="50" charset="-128"/>
            </a:endParaRPr>
          </a:p>
        </p:txBody>
      </p:sp>
      <p:pic>
        <p:nvPicPr>
          <p:cNvPr id="24"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25"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4"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P spid="16" grpId="0"/>
      <p:bldP spid="14" grpId="0"/>
      <p:bldP spid="15"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sp>
        <p:nvSpPr>
          <p:cNvPr id="23554" name="スライド番号プレースホルダ 4"/>
          <p:cNvSpPr>
            <a:spLocks noGrp="1"/>
          </p:cNvSpPr>
          <p:nvPr>
            <p:ph type="sldNum" sz="quarter" idx="11"/>
          </p:nvPr>
        </p:nvSpPr>
        <p:spPr>
          <a:xfrm>
            <a:off x="6733961" y="6301565"/>
            <a:ext cx="2133600" cy="457200"/>
          </a:xfrm>
          <a:noFill/>
        </p:spPr>
        <p:txBody>
          <a:bodyPr/>
          <a:lstStyle/>
          <a:p>
            <a:fld id="{F833D9C6-8739-4E0C-BF1F-E10AF96DA4C1}" type="slidenum">
              <a:rPr lang="en-US" altLang="ja-JP"/>
              <a:pPr/>
              <a:t>7</a:t>
            </a:fld>
            <a:endParaRPr lang="en-US" altLang="ja-JP"/>
          </a:p>
        </p:txBody>
      </p:sp>
      <p:sp>
        <p:nvSpPr>
          <p:cNvPr id="23556"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8" name="テキスト ボックス 7"/>
          <p:cNvSpPr txBox="1"/>
          <p:nvPr/>
        </p:nvSpPr>
        <p:spPr>
          <a:xfrm>
            <a:off x="755576" y="2636912"/>
            <a:ext cx="8136904" cy="1077218"/>
          </a:xfrm>
          <a:prstGeom prst="rect">
            <a:avLst/>
          </a:prstGeom>
          <a:noFill/>
        </p:spPr>
        <p:txBody>
          <a:bodyPr wrap="square" rtlCol="0">
            <a:spAutoFit/>
          </a:bodyPr>
          <a:lstStyle/>
          <a:p>
            <a:pPr algn="l"/>
            <a:r>
              <a:rPr kumimoji="1" lang="ja-JP" altLang="en-US" sz="3200" dirty="0" smtClean="0">
                <a:solidFill>
                  <a:srgbClr val="C00000"/>
                </a:solidFill>
                <a:latin typeface="HGP創英角ﾎﾟｯﾌﾟ体" pitchFamily="50" charset="-128"/>
                <a:ea typeface="HGP創英角ﾎﾟｯﾌﾟ体" pitchFamily="50" charset="-128"/>
              </a:rPr>
              <a:t>大坂の淀屋は、なぜ</a:t>
            </a:r>
            <a:br>
              <a:rPr kumimoji="1" lang="ja-JP" altLang="en-US" sz="3200" dirty="0" smtClean="0">
                <a:solidFill>
                  <a:srgbClr val="C00000"/>
                </a:solidFill>
                <a:latin typeface="HGP創英角ﾎﾟｯﾌﾟ体" pitchFamily="50" charset="-128"/>
                <a:ea typeface="HGP創英角ﾎﾟｯﾌﾟ体" pitchFamily="50" charset="-128"/>
              </a:rPr>
            </a:br>
            <a:r>
              <a:rPr kumimoji="1" lang="en-US" altLang="ja-JP" sz="3200" dirty="0" smtClean="0">
                <a:solidFill>
                  <a:srgbClr val="C00000"/>
                </a:solidFill>
                <a:latin typeface="HGP創英角ﾎﾟｯﾌﾟ体" pitchFamily="50" charset="-128"/>
                <a:ea typeface="HGP創英角ﾎﾟｯﾌﾟ体" pitchFamily="50" charset="-128"/>
              </a:rPr>
              <a:t>｢</a:t>
            </a:r>
            <a:r>
              <a:rPr kumimoji="1" lang="ja-JP" altLang="en-US" sz="3200" dirty="0" smtClean="0">
                <a:solidFill>
                  <a:srgbClr val="C00000"/>
                </a:solidFill>
                <a:latin typeface="HGP創英角ﾎﾟｯﾌﾟ体" pitchFamily="50" charset="-128"/>
                <a:ea typeface="HGP創英角ﾎﾟｯﾌﾟ体" pitchFamily="50" charset="-128"/>
              </a:rPr>
              <a:t>淀屋橋</a:t>
            </a:r>
            <a:r>
              <a:rPr kumimoji="1" lang="en-US" altLang="ja-JP" sz="3200" dirty="0" smtClean="0">
                <a:solidFill>
                  <a:srgbClr val="C00000"/>
                </a:solidFill>
                <a:latin typeface="HGP創英角ﾎﾟｯﾌﾟ体" pitchFamily="50" charset="-128"/>
                <a:ea typeface="HGP創英角ﾎﾟｯﾌﾟ体" pitchFamily="50" charset="-128"/>
              </a:rPr>
              <a:t>｣</a:t>
            </a:r>
            <a:r>
              <a:rPr kumimoji="1" lang="ja-JP" altLang="en-US" sz="3200" dirty="0" smtClean="0">
                <a:solidFill>
                  <a:srgbClr val="C00000"/>
                </a:solidFill>
                <a:latin typeface="HGP創英角ﾎﾟｯﾌﾟ体" pitchFamily="50" charset="-128"/>
                <a:ea typeface="HGP創英角ﾎﾟｯﾌﾟ体" pitchFamily="50" charset="-128"/>
              </a:rPr>
              <a:t>を架けたのか？</a:t>
            </a:r>
            <a:endParaRPr kumimoji="1" lang="ja-JP" altLang="en-US" sz="3200" dirty="0">
              <a:solidFill>
                <a:srgbClr val="C00000"/>
              </a:solidFill>
              <a:latin typeface="HGP創英角ﾎﾟｯﾌﾟ体" pitchFamily="50" charset="-128"/>
              <a:ea typeface="HGP創英角ﾎﾟｯﾌﾟ体" pitchFamily="50" charset="-128"/>
            </a:endParaRPr>
          </a:p>
        </p:txBody>
      </p:sp>
      <p:sp>
        <p:nvSpPr>
          <p:cNvPr id="15" name="Text Box 6"/>
          <p:cNvSpPr txBox="1">
            <a:spLocks noChangeArrowheads="1"/>
          </p:cNvSpPr>
          <p:nvPr/>
        </p:nvSpPr>
        <p:spPr bwMode="auto">
          <a:xfrm>
            <a:off x="1071538" y="4495808"/>
            <a:ext cx="4286280" cy="144655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rgbClr val="3333CC"/>
                </a:solidFill>
                <a:latin typeface="HGP創英角ﾎﾟｯﾌﾟ体" pitchFamily="50" charset="-128"/>
                <a:ea typeface="HGP創英角ﾎﾟｯﾌﾟ体" pitchFamily="50" charset="-128"/>
              </a:rPr>
              <a:t> 自分のためでも、</a:t>
            </a:r>
            <a:br>
              <a:rPr lang="ja-JP" altLang="en-US" sz="2800" dirty="0" smtClean="0">
                <a:solidFill>
                  <a:srgbClr val="3333CC"/>
                </a:solidFill>
                <a:latin typeface="HGP創英角ﾎﾟｯﾌﾟ体" pitchFamily="50" charset="-128"/>
                <a:ea typeface="HGP創英角ﾎﾟｯﾌﾟ体" pitchFamily="50" charset="-128"/>
              </a:rPr>
            </a:br>
            <a:r>
              <a:rPr lang="ja-JP" altLang="en-US" sz="2800" dirty="0" smtClean="0">
                <a:solidFill>
                  <a:srgbClr val="3333CC"/>
                </a:solidFill>
                <a:latin typeface="HGP創英角ﾎﾟｯﾌﾟ体" pitchFamily="50" charset="-128"/>
                <a:ea typeface="HGP創英角ﾎﾟｯﾌﾟ体" pitchFamily="50" charset="-128"/>
              </a:rPr>
              <a:t>みんなのためにもなれば</a:t>
            </a:r>
            <a:br>
              <a:rPr lang="ja-JP" altLang="en-US" sz="2800" dirty="0" smtClean="0">
                <a:solidFill>
                  <a:srgbClr val="3333CC"/>
                </a:solidFill>
                <a:latin typeface="HGP創英角ﾎﾟｯﾌﾟ体" pitchFamily="50" charset="-128"/>
                <a:ea typeface="HGP創英角ﾎﾟｯﾌﾟ体" pitchFamily="50" charset="-128"/>
              </a:rPr>
            </a:br>
            <a:r>
              <a:rPr lang="en-US" altLang="ja-JP" sz="3200" b="1" dirty="0" smtClean="0">
                <a:solidFill>
                  <a:srgbClr val="7030A0"/>
                </a:solidFill>
                <a:latin typeface="HGP創英角ﾎﾟｯﾌﾟ体" pitchFamily="50" charset="-128"/>
                <a:ea typeface="HGP創英角ﾎﾟｯﾌﾟ体" pitchFamily="50" charset="-128"/>
              </a:rPr>
              <a:t>｢</a:t>
            </a:r>
            <a:r>
              <a:rPr lang="ja-JP" altLang="en-US" sz="3200" b="1" dirty="0" smtClean="0">
                <a:solidFill>
                  <a:srgbClr val="7030A0"/>
                </a:solidFill>
                <a:latin typeface="HGP創英角ﾎﾟｯﾌﾟ体" pitchFamily="50" charset="-128"/>
                <a:ea typeface="HGP創英角ﾎﾟｯﾌﾟ体" pitchFamily="50" charset="-128"/>
              </a:rPr>
              <a:t>公共的</a:t>
            </a:r>
            <a:r>
              <a:rPr lang="en-US" altLang="ja-JP" sz="3200" b="1" dirty="0" smtClean="0">
                <a:solidFill>
                  <a:srgbClr val="7030A0"/>
                </a:solidFill>
                <a:latin typeface="HGP創英角ﾎﾟｯﾌﾟ体" pitchFamily="50" charset="-128"/>
                <a:ea typeface="HGP創英角ﾎﾟｯﾌﾟ体" pitchFamily="50" charset="-128"/>
              </a:rPr>
              <a:t>｣</a:t>
            </a:r>
            <a:r>
              <a:rPr lang="ja-JP" altLang="en-US" sz="3200" b="1" dirty="0" smtClean="0">
                <a:solidFill>
                  <a:srgbClr val="7030A0"/>
                </a:solidFill>
                <a:latin typeface="HGP創英角ﾎﾟｯﾌﾟ体" pitchFamily="50" charset="-128"/>
                <a:ea typeface="HGP創英角ﾎﾟｯﾌﾟ体" pitchFamily="50" charset="-128"/>
              </a:rPr>
              <a:t>になる</a:t>
            </a:r>
            <a:endParaRPr lang="ja-JP" altLang="en-US" sz="3200" b="1" dirty="0">
              <a:solidFill>
                <a:srgbClr val="7030A0"/>
              </a:solidFill>
              <a:latin typeface="HGP創英角ﾎﾟｯﾌﾟ体" pitchFamily="50" charset="-128"/>
              <a:ea typeface="HGP創英角ﾎﾟｯﾌﾟ体" pitchFamily="50" charset="-128"/>
            </a:endParaRPr>
          </a:p>
        </p:txBody>
      </p:sp>
      <p:sp>
        <p:nvSpPr>
          <p:cNvPr id="13" name="Rectangle 2"/>
          <p:cNvSpPr txBox="1">
            <a:spLocks noChangeArrowheads="1"/>
          </p:cNvSpPr>
          <p:nvPr/>
        </p:nvSpPr>
        <p:spPr bwMode="auto">
          <a:xfrm>
            <a:off x="223931" y="404665"/>
            <a:ext cx="8567738" cy="1080120"/>
          </a:xfrm>
          <a:prstGeom prst="rect">
            <a:avLst/>
          </a:prstGeom>
          <a:noFill/>
          <a:ln w="9525">
            <a:noFill/>
            <a:miter lim="800000"/>
            <a:headEnd/>
            <a:tailEnd/>
          </a:ln>
        </p:spPr>
        <p:txBody>
          <a:bodyPr anchor="ctr"/>
          <a:lstStyle/>
          <a:p>
            <a:pPr algn="l">
              <a:lnSpc>
                <a:spcPct val="105000"/>
              </a:lnSpc>
              <a:spcBef>
                <a:spcPct val="15000"/>
              </a:spcBef>
              <a:buClrTx/>
              <a:buSzTx/>
              <a:buFontTx/>
              <a:buNone/>
              <a:defRPr/>
            </a:pPr>
            <a:r>
              <a:rPr lang="ja-JP" altLang="en-US" sz="4000" kern="0" dirty="0" smtClean="0">
                <a:solidFill>
                  <a:srgbClr val="0033CC"/>
                </a:solidFill>
                <a:latin typeface="HGP創英角ﾎﾟｯﾌﾟ体" pitchFamily="50" charset="-128"/>
                <a:ea typeface="HGP創英角ﾎﾟｯﾌﾟ体" pitchFamily="50" charset="-128"/>
                <a:cs typeface="+mj-cs"/>
              </a:rPr>
              <a:t>１．市民活動は、とても身近で自由！</a:t>
            </a:r>
            <a:endParaRPr lang="ja-JP" altLang="en-US" sz="4000" kern="0" dirty="0">
              <a:solidFill>
                <a:srgbClr val="0033CC"/>
              </a:solidFill>
              <a:latin typeface="HGP創英角ﾎﾟｯﾌﾟ体" pitchFamily="50" charset="-128"/>
              <a:ea typeface="HGP創英角ﾎﾟｯﾌﾟ体" pitchFamily="50" charset="-128"/>
              <a:cs typeface="+mj-cs"/>
            </a:endParaRPr>
          </a:p>
        </p:txBody>
      </p:sp>
      <p:sp>
        <p:nvSpPr>
          <p:cNvPr id="14" name="Rectangle 7"/>
          <p:cNvSpPr>
            <a:spLocks noChangeArrowheads="1"/>
          </p:cNvSpPr>
          <p:nvPr/>
        </p:nvSpPr>
        <p:spPr bwMode="auto">
          <a:xfrm>
            <a:off x="195232" y="1409686"/>
            <a:ext cx="7091412" cy="923330"/>
          </a:xfrm>
          <a:prstGeom prst="rect">
            <a:avLst/>
          </a:prstGeom>
          <a:noFill/>
          <a:ln w="9525" algn="ctr">
            <a:noFill/>
            <a:miter lim="800000"/>
            <a:headEnd/>
            <a:tailEnd/>
          </a:ln>
        </p:spPr>
        <p:txBody>
          <a:bodyPr wrap="square" anchor="ctr">
            <a:spAutoFit/>
          </a:bodyPr>
          <a:lstStyle/>
          <a:p>
            <a:pPr algn="l">
              <a:lnSpc>
                <a:spcPct val="150000"/>
              </a:lnSpc>
              <a:spcBef>
                <a:spcPts val="0"/>
              </a:spcBef>
            </a:pPr>
            <a:r>
              <a:rPr lang="ja-JP" altLang="en-US" sz="3600" dirty="0" smtClean="0">
                <a:solidFill>
                  <a:srgbClr val="0033CC"/>
                </a:solidFill>
                <a:latin typeface="HGP創英角ﾎﾟｯﾌﾟ体" pitchFamily="50" charset="-128"/>
                <a:ea typeface="HGP創英角ﾎﾟｯﾌﾟ体" pitchFamily="50" charset="-128"/>
              </a:rPr>
              <a:t>　</a:t>
            </a:r>
            <a:r>
              <a:rPr lang="ja-JP" altLang="en-US" sz="3600" dirty="0" smtClean="0">
                <a:solidFill>
                  <a:srgbClr val="006600"/>
                </a:solidFill>
                <a:latin typeface="HGP創英角ﾎﾟｯﾌﾟ体" pitchFamily="50" charset="-128"/>
                <a:ea typeface="HGP創英角ﾎﾟｯﾌﾟ体" pitchFamily="50" charset="-128"/>
              </a:rPr>
              <a:t>（３）私を「開く」と「公共的」になる</a:t>
            </a:r>
            <a:endParaRPr lang="ja-JP" altLang="ja-JP" sz="3600" dirty="0">
              <a:solidFill>
                <a:srgbClr val="006600"/>
              </a:solidFill>
              <a:latin typeface="HGP創英角ﾎﾟｯﾌﾟ体" pitchFamily="50" charset="-128"/>
              <a:ea typeface="HGP創英角ﾎﾟｯﾌﾟ体" pitchFamily="50" charset="-128"/>
            </a:endParaRPr>
          </a:p>
        </p:txBody>
      </p:sp>
      <p:sp>
        <p:nvSpPr>
          <p:cNvPr id="16" name="Text Box 6"/>
          <p:cNvSpPr txBox="1">
            <a:spLocks noChangeArrowheads="1"/>
          </p:cNvSpPr>
          <p:nvPr/>
        </p:nvSpPr>
        <p:spPr bwMode="auto">
          <a:xfrm>
            <a:off x="1125570" y="2086624"/>
            <a:ext cx="6946892" cy="523220"/>
          </a:xfrm>
          <a:prstGeom prst="rect">
            <a:avLst/>
          </a:prstGeom>
          <a:noFill/>
          <a:ln w="9525" algn="ctr">
            <a:noFill/>
            <a:miter lim="800000"/>
            <a:headEnd/>
            <a:tailEnd/>
          </a:ln>
        </p:spPr>
        <p:txBody>
          <a:bodyPr wrap="square">
            <a:spAutoFit/>
          </a:bodyPr>
          <a:lstStyle/>
          <a:p>
            <a:pPr marL="84138" indent="-84138" algn="l"/>
            <a:r>
              <a:rPr lang="ja-JP" altLang="en-US" sz="2800" dirty="0" smtClean="0">
                <a:solidFill>
                  <a:schemeClr val="tx1"/>
                </a:solidFill>
                <a:latin typeface="HGP創英角ｺﾞｼｯｸUB" pitchFamily="50" charset="-128"/>
                <a:ea typeface="HGP創英角ｺﾞｼｯｸUB" pitchFamily="50" charset="-128"/>
              </a:rPr>
              <a:t>～普段の暮らしの“すぐ隣り”にある世界</a:t>
            </a:r>
            <a:endParaRPr lang="ja-JP" altLang="en-US" dirty="0">
              <a:solidFill>
                <a:schemeClr val="tx1"/>
              </a:solidFill>
            </a:endParaRPr>
          </a:p>
        </p:txBody>
      </p:sp>
      <p:pic>
        <p:nvPicPr>
          <p:cNvPr id="17"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
        <p:nvSpPr>
          <p:cNvPr id="18" name="Text Box 6"/>
          <p:cNvSpPr txBox="1">
            <a:spLocks noChangeArrowheads="1"/>
          </p:cNvSpPr>
          <p:nvPr/>
        </p:nvSpPr>
        <p:spPr bwMode="auto">
          <a:xfrm>
            <a:off x="785786" y="3792684"/>
            <a:ext cx="4357718" cy="707886"/>
          </a:xfrm>
          <a:prstGeom prst="rect">
            <a:avLst/>
          </a:prstGeom>
          <a:noFill/>
          <a:ln w="9525" algn="ctr">
            <a:noFill/>
            <a:miter lim="800000"/>
            <a:headEnd/>
            <a:tailEnd/>
          </a:ln>
        </p:spPr>
        <p:txBody>
          <a:bodyPr wrap="square">
            <a:spAutoFit/>
          </a:bodyPr>
          <a:lstStyle/>
          <a:p>
            <a:pPr marL="84138" indent="-84138" algn="l"/>
            <a:r>
              <a:rPr lang="ja-JP" altLang="en-US" sz="4000" dirty="0" smtClean="0">
                <a:solidFill>
                  <a:srgbClr val="FF0000"/>
                </a:solidFill>
                <a:latin typeface="HGP創英角ﾎﾟｯﾌﾟ体" pitchFamily="50" charset="-128"/>
                <a:ea typeface="HGP創英角ﾎﾟｯﾌﾟ体" pitchFamily="50" charset="-128"/>
              </a:rPr>
              <a:t>渡りたかったから！</a:t>
            </a:r>
            <a:endParaRPr lang="ja-JP" altLang="en-US" sz="4000" dirty="0">
              <a:solidFill>
                <a:srgbClr val="FF0000"/>
              </a:solidFill>
              <a:latin typeface="HGP創英角ﾎﾟｯﾌﾟ体" pitchFamily="50" charset="-128"/>
              <a:ea typeface="HGP創英角ﾎﾟｯﾌﾟ体" pitchFamily="50" charset="-128"/>
            </a:endParaRPr>
          </a:p>
        </p:txBody>
      </p:sp>
      <p:sp>
        <p:nvSpPr>
          <p:cNvPr id="2050" name="AutoShape 2" descr="data:image/jpeg;base64,/9j/4AAQSkZJRgABAQAAAQABAAD/2wCEAAkGBwgHBgkIBwgKCgkLDRYPDQwMDRsUFRAWIB0iIiAdHx8kKDQsJCYxJx8fLT0tMTU3Ojo6Iys/RD84QzQ5OjcBCgoKDQwNGg8PGjclHyU3Nzc3Nzc3Nzc3Nzc3Nzc3Nzc3Nzc3Nzc3Nzc3Nzc3Nzc3Nzc3Nzc3Nzc3Nzc3Nzc3N//AABEIAFkAhgMBIgACEQEDEQH/xAAcAAADAAMBAQEAAAAAAAAAAAAEBQYCAwcAAQj/xABGEAACAQIEAwUDBwgHCQAAAAABAgMEEQAFEiEGMUETIlFhcRSBoQcjMpGxwfAVMzZCdLLR4SQlNFJyc/E1YoKDksLD0uL/xAAYAQADAQEAAAAAAAAAAAAAAAABAgMABP/EACIRAAICAgICAgMAAAAAAAAAAAABAhEhMQNBEjITURRCgf/aAAwDAQACEQMRAD8AtsvqqmLOZEkQMns9MwaMkG3QEX+PwxX+0g6gOYNuWIeieoTNmdGDqaWLZ7bENaw23HxwwbMZlErOk7a5LkKNht6nYfxw7TJqSRVK7NINTKqjywq4ulhfJ5YjJFrbYK5sDif4lzP+qKh0qHQgrdkJJTveF/O3vxEGXtiwFPVzHcksbD698aKrI12UcLRyz9hHPB2pmEgAW+wAve/Xbn6YIagmFKiK7alhZfmWVd9rEW5EdLbYT8OtozmIdhSouhtnkux7p6asWMZjdgOwhJO3ckP/ALYaU2ngyiux9kbomXQRsyhxfu6rnmcM8c3paIwVyS/kXM4rSFu0hn1r03tb78V9PmvZxK8h7aEi+tRZlHmMSex6HONQmBleMJJdLXOghTfwPI4yilSaMSRsGVuRGM8YB8DXNrWPgcfcYn6Y9D92MsYx7E7x7mCUPDlQO3EMs9o42tffmfgDiixzX5WQPaKIst10G58Nz/HDQzIEtE17TJIsiySaoTAVA/3iRz6+OBRGESR1ku47nd3O4P8APrja4o0CNO8rtewRBYA+ZxsZwYJuxpBGmpdTNc3Fjvf8c8XbEjFNpBcEcq0ixw1oTs2I5C4HgRbY9cexkF7SLRLRmSMOSvUE+Nunh7sfMFMm0ER19TT5oXjs3zAGgEgHcb8/5YOPEDLMIZaZ7suxBB6e7xxjAKWaspmgkVZGppQ3eFtitr39+NlbTVIVpIaWnnZbBQLAkHY7g4m9jGPFM7jJ6lmWaIqQdcYu30+Q3+/EKZHkC/0Wtm83Nh8QftxWZxNX1OS5l7bST04itpKtu9ze6m3mcQyxk21U1S+/OST+WAPEf8OFlzumJo4Ix37lp7t9BuQv92LftlDANoub7Btzv645zllNKKxZUyxWj1EGQykAnSfMYa1EDOWL5MHJvcrV8zYef4tgVY1h7QaK5pUyuuQ9oW7SCfny3Hd+/DWnzqd2VDL7UV/vjsqlfXo/1k+eJZoljct+SahBc7rU+nlgLNc6kp5FiYySAL+bq0uy+jc8CVLLBZ0o56cvloxFYCV27VTtcBWO6ePmNsUMfEVA0EcpktqbTa42PvxyA5osz0Dl2C3YhTIHAGhhsea+hwxyysSaoj5MpDc+hAOExY9po7ET86vofuxniKpM/r5FjSOWN5BdQWQ3955dMHZdxfRTAxVUgimSPUxawF9hy9SMZ4AU+OW/K9NH7fRpq70cV9I8zhVxvx3mCV1OaCcxCnBvJEdmZgDYj0wg4s4hfiBIa2SNI52hCMA1hqUgE+WG4/Yz0NHkqxGewSKMXHfIANvU4xRp9LPJWIxDAgKb9G2ty6392Aqg0l5DNJMe8bhQNreuM4HglTTTwy3Li2rc9eg9Ti63knlrAzevpobpJWvHITdgIixB8r3Ft+mPYwkmrVjUQRUltrPI4Bt6Wx7BoQDoJKwTU8uhjKI5EVGmAsCb3H1YOqa7M1alESyOyoO2GtLSEpta9zz/AAcPIswzxM/kpXyaiiyfS5SfRHfVpBWw1+NwdsIOI6UrTTZw9I6VIIRolhS4B/WGljcggb+nhtzqui1mOZ1tTUZfXwyU8qqUIAOi/wABiOkSMEqtJJfpqk2269PqxvTKqnNpQYEq1kkVmYSTlSW8iep/1xqqVTLYYoqOrm/KQF2LuGRVPMXIsTvgrGDKL2MsjmnQGKOnbQBrWNZjYnYePh1wxrsvqpWdo6SRRvps6+A239MSsOZZiHhaZXljlFx2YsbXse8BccsU2YTqaOnqErpGWpYxmOJwHDA2a2+6i67jlfB8qYVG7B6ynqYoZi9AzWUntDKBb3W/FsS887FiriU7ggFr2H4AxRy0scFXTo5nMdZUpBoerZ9jtyB2wDVSx1dPAJZlET1GmKFpO+C1wATvpHdPpheRfYsY3oWJVdk6CwlB20kWvg6jzdoAjrLpcg7KOXPzxumpqHLpZ3mhC2iUpDHLr0sTY974/i+M4ssgv85QzjYAWS5JJIA2uLbjcfdhPjyahlScRVFB7fUxzdo0U6fSGxvqB5HbYYSmqqKkLoiIu53B30mxsBhy2T6oqtaXLaiR3CyMjAkSHvWsR5+e2PlDw9Kva1NWgpIzHI0MYqCCNlCv3D0udvTzwfFdsPiySq4asyuFhkZddwSuGryCOh7OVJYm03ClF0sLi19+fxwVmOUUVK6l6lpGdmJk0dQd/pE3vzwNUmNqhZEKaYoxCA5te297Ww0aWQVRiuYZjJSzSoZCitbWsSbeu1+V8L62vrZaQo09QS1yRyHwGHI2y6ppyhj7we+rUL28cLDD3IleXspG7t3NuvPfFLQKDKvPsg7MUlVR1rtEQGKaQCwFrjvDzx7AVTBKahuzroihAIAa4H4vj2A5Z0ZRRcnjKqKAQ5PJq2+nKqA+PLAVZxBmlbOFLJBSAWKRyX7Tx1Ag+XXbBSZVk0Q1VNVUVJvv2S6R9diPjh5lPDnD9UAKajBkI1f0iV2YjxA5H3Y50+RbwUSsgZM27LNqns6rsT+TZFiZrlUdtQ1bDmOhAONHCWfVEcnsTMTK8qrFNYO0fUGx5npzHPHQc/8Akvy3OpBOlTJRTLGEUQRKI9idyvXn4jGqg+S3LKLSKysq6llYONwgvtvsL9PHBfJGsspCElpErnFbmVZl01fTUEVKrKIZCpCDtvosYwd9P62/LcdMTkLTZrLl/sVJU1sNPGsJigiZjaxvyG19t8dwFDk9KyoKZJDcAgqZDufO+GkU0Pbex04gWZF19kXAYDx0je2J/kKqHXA7s5ZLwvXS5dT1kwzOiqIWVxLKqSCCxG+i9zsBztgmL5JYq3s6p+IC8Ejdo5Wl0lj1sddhv5Yra7iOkrKnOMjR39opqOUu6rZCwS5W/O4v8DgCsrJ6P5M3qKeV4pTGqh0NmGpwpsemx54V8stIPxxsIq+FOHQ61ldqdaWOxa6xoov9I7AHfqb42CupaHKpqyppIZZ4qmamVzGCzrGGYX6X7p3xJZ1UVFXLnLSlmb8nUavbqCUY/FifecUE0PtPDzJcgtXVjDxPdfCty7YyUeka80zOZstrp4Pmr1SoAosBbWCQPMKDhBNMQNG51U0ZAPLmhwwryzUNfTRAGP2xjz6BLi//AFYAoqSJo/aamoSGljhRXmcgBbAH7rYrDRGeyX4gmI7DXqIu/I/jxwtkpSz3Wd1uLnS9sFcX1NA8tOcoqhVxFn12/VO3lgP25NWoCZDa30AcXTRFhlMQKItKzOmnv3c3HjtfGmevgd+9GxUIQNvTx9MfUrYZITAO01E8yhsQMYmDU97dMG84AaJXp5Yl7NUVgd9TKD9V8fMbpKUGwtYDHsEFn6BY00CWfs1HK2wxHJVpRcSV0FOCI44vaUW1tLhSxt6gEehwz4V4hyrPZXipVeOpCltEoGplvuQb7/bhVnKCPjKsVQO9l7+/5p8cEXK3Z3ySxR0oc9gLYT8W5lDkmRVWazRCd4UtFETYO5OwPl9wOHKbrfxF8R/yrxSzcLiOFGctMO6ouSdLYSKuSTGk6WBR8nfF1VnGYTU2Z9ibxmWMxx6dBBFxYcx3h57HE1wdWVNX8oaVzuWkmrJtRP8AdIYW9ALD3DG75KiKfiC04ZXSmkUqRYjePbDah4fjyfi/LKmmL+zzyvcMdw+lifd/DFX4xbQmWkxLlqlOKM/9qRllKVzDWpBYEPY+lsWhpI635ORTysUVqfXqHQq2ofEDAXE8CR1zVUEQ7RqKrVnJ5gL/APRwZlTzS8EwK5AHsb2A/wCLfCSd0wxjTaPTUUfs87KgUyZREGP6zdPuxry1C2UxBix1SVJJJ53cYZ1EQjgmJF/6thF/e2Assp5a3LKCCnYLrkqDK392PWL++9sYPYAkEXs+YVlYexo4J2maQ7Kw0qOfqD+Djkmd5i2a11Q6akpZJmkSM/AkeP2YtflZ4kiqKleHMqYCgo7LOV5SSDp5hft9MQVNEZJVUAm56c8dEE6OXklnBnHTqsC8gbknfGz3YdxUimJS8R8rKbcuWBpaWMMQvuuCDitEWwSHaxtgxBexxqMJjO62HiMbUO1sFAZsI9Pqx7Hy+PYNgD+BjJDxTlzI4BaQre3Ro2/hixzqMpxv3mZjJQvuf8DjEfwX+k+Vf5i/uNi0z79OqT9jb7GxyS9v4d69TolM2uCJr80X7MLOIrtDGl7DVf8AH14Oy7+xw/5a/ujC7in+zL6Njn7KkdSww0nGKTQoxM9HKz2GxIZMOM5h7KvyN5GNhWEbm1/m36eGA5/0qy79ik/7cHcTf7VyL9t/8b4f6B9gPEYeXSb6ENHW2t5IMGZUgXg2MLfalcb+jY08T/mYP2Gu/cXBmU/ohH+yv9hxn6o37M05nVNGREil5aikhhjXxN2JHuBH14VcU5iOBeGmpKeZnzetUojk7x33Zh4BdW3mfXDOH9Lcr/yR+7iE+Wn9NU/YYv3pMPBW0hJuk2QQBJuSSSb3O98NMtjGsErcnn5D8WwAnLDzJub/AOJftOOhHExumnsWRlI3NyhtbAEruraZl1qdiDsfhfDGj/Nf8sfZgSr5j0+/FBQKQRubopB5nr+P9MYBR0vfG4fm29/3Yyn/ADZwDUDkHmHB92PuCI/pe7HsY1H/2Q=="/>
          <p:cNvSpPr>
            <a:spLocks noChangeAspect="1" noChangeArrowheads="1"/>
          </p:cNvSpPr>
          <p:nvPr/>
        </p:nvSpPr>
        <p:spPr bwMode="auto">
          <a:xfrm>
            <a:off x="63500" y="-136525"/>
            <a:ext cx="1276350" cy="847725"/>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052" name="AutoShape 4" descr="data:image/jpeg;base64,/9j/4AAQSkZJRgABAQAAAQABAAD/2wCEAAkGBwgHBgkIBwgKCgkLDRYPDQwMDRsUFRAWIB0iIiAdHx8kKDQsJCYxJx8fLT0tMTU3Ojo6Iys/RD84QzQ5OjcBCgoKDQwNGg8PGjclHyU3Nzc3Nzc3Nzc3Nzc3Nzc3Nzc3Nzc3Nzc3Nzc3Nzc3Nzc3Nzc3Nzc3Nzc3Nzc3Nzc3N//AABEIAFkAhgMBIgACEQEDEQH/xAAcAAADAAMBAQEAAAAAAAAAAAAEBQYCAwcAAQj/xABGEAACAQIEAwUDBwgHCQAAAAABAgMEEQAFEiEGMUETIlFhcRSBoQcjMpGxwfAVMzZCdLLR4SQlNFJyc/E1YoKDksLD0uL/xAAYAQADAQEAAAAAAAAAAAAAAAABAgMABP/EACIRAAICAgICAgMAAAAAAAAAAAABAhEhMQNBEjITURRCgf/aAAwDAQACEQMRAD8AtsvqqmLOZEkQMns9MwaMkG3QEX+PwxX+0g6gOYNuWIeieoTNmdGDqaWLZ7bENaw23HxwwbMZlErOk7a5LkKNht6nYfxw7TJqSRVK7NINTKqjywq4ulhfJ5YjJFrbYK5sDif4lzP+qKh0qHQgrdkJJTveF/O3vxEGXtiwFPVzHcksbD698aKrI12UcLRyz9hHPB2pmEgAW+wAve/Xbn6YIagmFKiK7alhZfmWVd9rEW5EdLbYT8OtozmIdhSouhtnkux7p6asWMZjdgOwhJO3ckP/ALYaU2ngyiux9kbomXQRsyhxfu6rnmcM8c3paIwVyS/kXM4rSFu0hn1r03tb78V9PmvZxK8h7aEi+tRZlHmMSex6HONQmBleMJJdLXOghTfwPI4yilSaMSRsGVuRGM8YB8DXNrWPgcfcYn6Y9D92MsYx7E7x7mCUPDlQO3EMs9o42tffmfgDiixzX5WQPaKIst10G58Nz/HDQzIEtE17TJIsiySaoTAVA/3iRz6+OBRGESR1ku47nd3O4P8APrja4o0CNO8rtewRBYA+ZxsZwYJuxpBGmpdTNc3Fjvf8c8XbEjFNpBcEcq0ixw1oTs2I5C4HgRbY9cexkF7SLRLRmSMOSvUE+Nunh7sfMFMm0ER19TT5oXjs3zAGgEgHcb8/5YOPEDLMIZaZ7suxBB6e7xxjAKWaspmgkVZGppQ3eFtitr39+NlbTVIVpIaWnnZbBQLAkHY7g4m9jGPFM7jJ6lmWaIqQdcYu30+Q3+/EKZHkC/0Wtm83Nh8QftxWZxNX1OS5l7bST04itpKtu9ze6m3mcQyxk21U1S+/OST+WAPEf8OFlzumJo4Ix37lp7t9BuQv92LftlDANoub7Btzv645zllNKKxZUyxWj1EGQykAnSfMYa1EDOWL5MHJvcrV8zYef4tgVY1h7QaK5pUyuuQ9oW7SCfny3Hd+/DWnzqd2VDL7UV/vjsqlfXo/1k+eJZoljct+SahBc7rU+nlgLNc6kp5FiYySAL+bq0uy+jc8CVLLBZ0o56cvloxFYCV27VTtcBWO6ePmNsUMfEVA0EcpktqbTa42PvxyA5osz0Dl2C3YhTIHAGhhsea+hwxyysSaoj5MpDc+hAOExY9po7ET86vofuxniKpM/r5FjSOWN5BdQWQ3955dMHZdxfRTAxVUgimSPUxawF9hy9SMZ4AU+OW/K9NH7fRpq70cV9I8zhVxvx3mCV1OaCcxCnBvJEdmZgDYj0wg4s4hfiBIa2SNI52hCMA1hqUgE+WG4/Yz0NHkqxGewSKMXHfIANvU4xRp9LPJWIxDAgKb9G2ty6392Aqg0l5DNJMe8bhQNreuM4HglTTTwy3Li2rc9eg9Ti63knlrAzevpobpJWvHITdgIixB8r3Ft+mPYwkmrVjUQRUltrPI4Bt6Wx7BoQDoJKwTU8uhjKI5EVGmAsCb3H1YOqa7M1alESyOyoO2GtLSEpta9zz/AAcPIswzxM/kpXyaiiyfS5SfRHfVpBWw1+NwdsIOI6UrTTZw9I6VIIRolhS4B/WGljcggb+nhtzqui1mOZ1tTUZfXwyU8qqUIAOi/wABiOkSMEqtJJfpqk2269PqxvTKqnNpQYEq1kkVmYSTlSW8iep/1xqqVTLYYoqOrm/KQF2LuGRVPMXIsTvgrGDKL2MsjmnQGKOnbQBrWNZjYnYePh1wxrsvqpWdo6SRRvps6+A239MSsOZZiHhaZXljlFx2YsbXse8BccsU2YTqaOnqErpGWpYxmOJwHDA2a2+6i67jlfB8qYVG7B6ynqYoZi9AzWUntDKBb3W/FsS887FiriU7ggFr2H4AxRy0scFXTo5nMdZUpBoerZ9jtyB2wDVSx1dPAJZlET1GmKFpO+C1wATvpHdPpheRfYsY3oWJVdk6CwlB20kWvg6jzdoAjrLpcg7KOXPzxumpqHLpZ3mhC2iUpDHLr0sTY974/i+M4ssgv85QzjYAWS5JJIA2uLbjcfdhPjyahlScRVFB7fUxzdo0U6fSGxvqB5HbYYSmqqKkLoiIu53B30mxsBhy2T6oqtaXLaiR3CyMjAkSHvWsR5+e2PlDw9Kva1NWgpIzHI0MYqCCNlCv3D0udvTzwfFdsPiySq4asyuFhkZddwSuGryCOh7OVJYm03ClF0sLi19+fxwVmOUUVK6l6lpGdmJk0dQd/pE3vzwNUmNqhZEKaYoxCA5te297Ww0aWQVRiuYZjJSzSoZCitbWsSbeu1+V8L62vrZaQo09QS1yRyHwGHI2y6ppyhj7we+rUL28cLDD3IleXspG7t3NuvPfFLQKDKvPsg7MUlVR1rtEQGKaQCwFrjvDzx7AVTBKahuzroihAIAa4H4vj2A5Z0ZRRcnjKqKAQ5PJq2+nKqA+PLAVZxBmlbOFLJBSAWKRyX7Tx1Ag+XXbBSZVk0Q1VNVUVJvv2S6R9diPjh5lPDnD9UAKajBkI1f0iV2YjxA5H3Y50+RbwUSsgZM27LNqns6rsT+TZFiZrlUdtQ1bDmOhAONHCWfVEcnsTMTK8qrFNYO0fUGx5npzHPHQc/8Akvy3OpBOlTJRTLGEUQRKI9idyvXn4jGqg+S3LKLSKysq6llYONwgvtvsL9PHBfJGsspCElpErnFbmVZl01fTUEVKrKIZCpCDtvosYwd9P62/LcdMTkLTZrLl/sVJU1sNPGsJigiZjaxvyG19t8dwFDk9KyoKZJDcAgqZDufO+GkU0Pbex04gWZF19kXAYDx0je2J/kKqHXA7s5ZLwvXS5dT1kwzOiqIWVxLKqSCCxG+i9zsBztgmL5JYq3s6p+IC8Ejdo5Wl0lj1sddhv5Yra7iOkrKnOMjR39opqOUu6rZCwS5W/O4v8DgCsrJ6P5M3qKeV4pTGqh0NmGpwpsemx54V8stIPxxsIq+FOHQ61ldqdaWOxa6xoov9I7AHfqb42CupaHKpqyppIZZ4qmamVzGCzrGGYX6X7p3xJZ1UVFXLnLSlmb8nUavbqCUY/FifecUE0PtPDzJcgtXVjDxPdfCty7YyUeka80zOZstrp4Pmr1SoAosBbWCQPMKDhBNMQNG51U0ZAPLmhwwryzUNfTRAGP2xjz6BLi//AFYAoqSJo/aamoSGljhRXmcgBbAH7rYrDRGeyX4gmI7DXqIu/I/jxwtkpSz3Wd1uLnS9sFcX1NA8tOcoqhVxFn12/VO3lgP25NWoCZDa30AcXTRFhlMQKItKzOmnv3c3HjtfGmevgd+9GxUIQNvTx9MfUrYZITAO01E8yhsQMYmDU97dMG84AaJXp5Yl7NUVgd9TKD9V8fMbpKUGwtYDHsEFn6BY00CWfs1HK2wxHJVpRcSV0FOCI44vaUW1tLhSxt6gEehwz4V4hyrPZXipVeOpCltEoGplvuQb7/bhVnKCPjKsVQO9l7+/5p8cEXK3Z3ySxR0oc9gLYT8W5lDkmRVWazRCd4UtFETYO5OwPl9wOHKbrfxF8R/yrxSzcLiOFGctMO6ouSdLYSKuSTGk6WBR8nfF1VnGYTU2Z9ibxmWMxx6dBBFxYcx3h57HE1wdWVNX8oaVzuWkmrJtRP8AdIYW9ALD3DG75KiKfiC04ZXSmkUqRYjePbDah4fjyfi/LKmmL+zzyvcMdw+lifd/DFX4xbQmWkxLlqlOKM/9qRllKVzDWpBYEPY+lsWhpI635ORTysUVqfXqHQq2ofEDAXE8CR1zVUEQ7RqKrVnJ5gL/APRwZlTzS8EwK5AHsb2A/wCLfCSd0wxjTaPTUUfs87KgUyZREGP6zdPuxry1C2UxBix1SVJJJ53cYZ1EQjgmJF/6thF/e2Assp5a3LKCCnYLrkqDK392PWL++9sYPYAkEXs+YVlYexo4J2maQ7Kw0qOfqD+Djkmd5i2a11Q6akpZJmkSM/AkeP2YtflZ4kiqKleHMqYCgo7LOV5SSDp5hft9MQVNEZJVUAm56c8dEE6OXklnBnHTqsC8gbknfGz3YdxUimJS8R8rKbcuWBpaWMMQvuuCDitEWwSHaxtgxBexxqMJjO62HiMbUO1sFAZsI9Pqx7Hy+PYNgD+BjJDxTlzI4BaQre3Ro2/hixzqMpxv3mZjJQvuf8DjEfwX+k+Vf5i/uNi0z79OqT9jb7GxyS9v4d69TolM2uCJr80X7MLOIrtDGl7DVf8AH14Oy7+xw/5a/ujC7in+zL6Njn7KkdSww0nGKTQoxM9HKz2GxIZMOM5h7KvyN5GNhWEbm1/m36eGA5/0qy79ik/7cHcTf7VyL9t/8b4f6B9gPEYeXSb6ENHW2t5IMGZUgXg2MLfalcb+jY08T/mYP2Gu/cXBmU/ohH+yv9hxn6o37M05nVNGREil5aikhhjXxN2JHuBH14VcU5iOBeGmpKeZnzetUojk7x33Zh4BdW3mfXDOH9Lcr/yR+7iE+Wn9NU/YYv3pMPBW0hJuk2QQBJuSSSb3O98NMtjGsErcnn5D8WwAnLDzJub/AOJftOOhHExumnsWRlI3NyhtbAEruraZl1qdiDsfhfDGj/Nf8sfZgSr5j0+/FBQKQRubopB5nr+P9MYBR0vfG4fm29/3Yyn/ADZwDUDkHmHB92PuCI/pe7HsY1H/2Q=="/>
          <p:cNvSpPr>
            <a:spLocks noChangeAspect="1" noChangeArrowheads="1"/>
          </p:cNvSpPr>
          <p:nvPr/>
        </p:nvSpPr>
        <p:spPr bwMode="auto">
          <a:xfrm>
            <a:off x="63500" y="-136525"/>
            <a:ext cx="1276350" cy="847725"/>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2055" name="Picture 7" descr="http://tsukiyama-kei.jp/images/map_goban.gif">
            <a:hlinkClick r:id="rId6"/>
          </p:cNvPr>
          <p:cNvPicPr>
            <a:picLocks noChangeArrowheads="1"/>
          </p:cNvPicPr>
          <p:nvPr/>
        </p:nvPicPr>
        <p:blipFill>
          <a:blip r:embed="rId7"/>
          <a:srcRect l="2835" r="1890" b="2520"/>
          <a:stretch>
            <a:fillRect/>
          </a:stretch>
        </p:blipFill>
        <p:spPr bwMode="auto">
          <a:xfrm>
            <a:off x="5279097" y="2605432"/>
            <a:ext cx="3775177" cy="3370444"/>
          </a:xfrm>
          <a:prstGeom prst="rect">
            <a:avLst/>
          </a:prstGeom>
          <a:noFill/>
          <a:ln>
            <a:solidFill>
              <a:srgbClr val="0033CC"/>
            </a:solidFill>
          </a:ln>
        </p:spPr>
      </p:pic>
      <p:sp>
        <p:nvSpPr>
          <p:cNvPr id="19" name="円/楕円 18"/>
          <p:cNvSpPr/>
          <p:nvPr/>
        </p:nvSpPr>
        <p:spPr bwMode="auto">
          <a:xfrm>
            <a:off x="6756084" y="3085458"/>
            <a:ext cx="428628" cy="571504"/>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1" lang="ja-JP" altLang="en-US" sz="3200" b="0" i="0" u="none" strike="noStrike" cap="none" normalizeH="0" baseline="0" smtClean="0">
              <a:ln>
                <a:noFill/>
              </a:ln>
              <a:solidFill>
                <a:srgbClr val="FF0000"/>
              </a:solidFill>
              <a:effectLst/>
              <a:latin typeface="Arial" charset="0"/>
              <a:ea typeface="ＭＳ Ｐゴシック" charset="-128"/>
            </a:endParaRPr>
          </a:p>
        </p:txBody>
      </p:sp>
      <p:cxnSp>
        <p:nvCxnSpPr>
          <p:cNvPr id="21" name="直線矢印コネクタ 20"/>
          <p:cNvCxnSpPr/>
          <p:nvPr/>
        </p:nvCxnSpPr>
        <p:spPr bwMode="auto">
          <a:xfrm rot="5400000">
            <a:off x="6974295" y="2571051"/>
            <a:ext cx="668847" cy="384481"/>
          </a:xfrm>
          <a:prstGeom prst="straightConnector1">
            <a:avLst/>
          </a:prstGeom>
          <a:noFill/>
          <a:ln w="31750" cap="flat" cmpd="sng" algn="ctr">
            <a:solidFill>
              <a:schemeClr val="tx1"/>
            </a:solidFill>
            <a:prstDash val="solid"/>
            <a:round/>
            <a:headEnd type="none" w="med" len="med"/>
            <a:tailEnd type="triangle" w="lg" len="lg"/>
          </a:ln>
          <a:effectLst/>
        </p:spPr>
      </p:cxnSp>
      <p:sp>
        <p:nvSpPr>
          <p:cNvPr id="26" name="Text Box 6"/>
          <p:cNvSpPr txBox="1">
            <a:spLocks noChangeArrowheads="1"/>
          </p:cNvSpPr>
          <p:nvPr/>
        </p:nvSpPr>
        <p:spPr bwMode="auto">
          <a:xfrm>
            <a:off x="7126922" y="1614717"/>
            <a:ext cx="2071670" cy="830997"/>
          </a:xfrm>
          <a:prstGeom prst="rect">
            <a:avLst/>
          </a:prstGeom>
          <a:noFill/>
          <a:ln w="9525" algn="ctr">
            <a:noFill/>
            <a:miter lim="800000"/>
            <a:headEnd/>
            <a:tailEnd/>
          </a:ln>
        </p:spPr>
        <p:txBody>
          <a:bodyPr wrap="square">
            <a:spAutoFit/>
          </a:bodyPr>
          <a:lstStyle/>
          <a:p>
            <a:pPr marL="84138" indent="-84138" algn="l"/>
            <a:r>
              <a:rPr lang="ja-JP" altLang="en-US" sz="1600" dirty="0" smtClean="0">
                <a:solidFill>
                  <a:srgbClr val="FF0000"/>
                </a:solidFill>
                <a:latin typeface="HGP創英角ﾎﾟｯﾌﾟ体" pitchFamily="50" charset="-128"/>
                <a:ea typeface="HGP創英角ﾎﾟｯﾌﾟ体" pitchFamily="50" charset="-128"/>
              </a:rPr>
              <a:t>中之島と船場の間</a:t>
            </a:r>
          </a:p>
          <a:p>
            <a:pPr marL="84138" indent="-84138" algn="l"/>
            <a:r>
              <a:rPr lang="ja-JP" altLang="en-US" sz="1600" dirty="0" smtClean="0">
                <a:solidFill>
                  <a:srgbClr val="FF0000"/>
                </a:solidFill>
                <a:latin typeface="HGP創英角ﾎﾟｯﾌﾟ体" pitchFamily="50" charset="-128"/>
                <a:ea typeface="HGP創英角ﾎﾟｯﾌﾟ体" pitchFamily="50" charset="-128"/>
              </a:rPr>
              <a:t>淀川下流の土佐堀川に架かる「淀屋橋」</a:t>
            </a:r>
            <a:endParaRPr lang="ja-JP" altLang="en-US" sz="1600" dirty="0">
              <a:solidFill>
                <a:srgbClr val="FF0000"/>
              </a:solidFill>
              <a:latin typeface="HGP創英角ﾎﾟｯﾌﾟ体" pitchFamily="50" charset="-128"/>
              <a:ea typeface="HGP創英角ﾎﾟｯﾌﾟ体" pitchFamily="50" charset="-128"/>
            </a:endParaRPr>
          </a:p>
        </p:txBody>
      </p:sp>
      <p:cxnSp>
        <p:nvCxnSpPr>
          <p:cNvPr id="28" name="直線コネクタ 27"/>
          <p:cNvCxnSpPr/>
          <p:nvPr/>
        </p:nvCxnSpPr>
        <p:spPr bwMode="auto">
          <a:xfrm>
            <a:off x="7174262" y="2425670"/>
            <a:ext cx="1928794" cy="1588"/>
          </a:xfrm>
          <a:prstGeom prst="line">
            <a:avLst/>
          </a:prstGeom>
          <a:noFill/>
          <a:ln w="25400" cap="flat" cmpd="sng" algn="ctr">
            <a:solidFill>
              <a:schemeClr val="tx1"/>
            </a:solidFill>
            <a:prstDash val="solid"/>
            <a:round/>
            <a:headEnd type="none" w="med" len="med"/>
            <a:tailEnd type="none" w="med" len="med"/>
          </a:ln>
          <a:effectLst/>
        </p:spPr>
      </p:cxnSp>
      <p:sp>
        <p:nvSpPr>
          <p:cNvPr id="29" name="正方形/長方形 28"/>
          <p:cNvSpPr/>
          <p:nvPr/>
        </p:nvSpPr>
        <p:spPr bwMode="auto">
          <a:xfrm>
            <a:off x="5072066" y="6215082"/>
            <a:ext cx="2928958" cy="428628"/>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1" lang="ja-JP" altLang="en-US" sz="3200" b="0" i="0" u="none" strike="noStrike" cap="none" normalizeH="0" baseline="0" smtClean="0">
              <a:ln>
                <a:noFill/>
              </a:ln>
              <a:solidFill>
                <a:srgbClr val="FF0000"/>
              </a:solidFill>
              <a:effectLst/>
              <a:latin typeface="Arial"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4"/>
          <p:cNvSpPr>
            <a:spLocks noGrp="1"/>
          </p:cNvSpPr>
          <p:nvPr>
            <p:ph type="sldNum" sz="quarter" idx="11"/>
          </p:nvPr>
        </p:nvSpPr>
        <p:spPr>
          <a:xfrm>
            <a:off x="6733961" y="6301565"/>
            <a:ext cx="2133600" cy="457200"/>
          </a:xfrm>
          <a:noFill/>
        </p:spPr>
        <p:txBody>
          <a:bodyPr/>
          <a:lstStyle/>
          <a:p>
            <a:fld id="{F833D9C6-8739-4E0C-BF1F-E10AF96DA4C1}" type="slidenum">
              <a:rPr lang="en-US" altLang="ja-JP"/>
              <a:pPr/>
              <a:t>8</a:t>
            </a:fld>
            <a:endParaRPr lang="en-US" altLang="ja-JP"/>
          </a:p>
        </p:txBody>
      </p:sp>
      <p:sp>
        <p:nvSpPr>
          <p:cNvPr id="23556" name="Line 3"/>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a:p>
        </p:txBody>
      </p:sp>
      <p:sp>
        <p:nvSpPr>
          <p:cNvPr id="23559" name="Text Box 6"/>
          <p:cNvSpPr txBox="1">
            <a:spLocks noChangeArrowheads="1"/>
          </p:cNvSpPr>
          <p:nvPr/>
        </p:nvSpPr>
        <p:spPr bwMode="auto">
          <a:xfrm>
            <a:off x="452686" y="1988840"/>
            <a:ext cx="8419850" cy="3554819"/>
          </a:xfrm>
          <a:prstGeom prst="rect">
            <a:avLst/>
          </a:prstGeom>
          <a:noFill/>
          <a:ln w="9525" algn="ctr">
            <a:noFill/>
            <a:miter lim="800000"/>
            <a:headEnd/>
            <a:tailEnd/>
          </a:ln>
        </p:spPr>
        <p:txBody>
          <a:bodyPr wrap="square">
            <a:spAutoFit/>
          </a:bodyPr>
          <a:lstStyle/>
          <a:p>
            <a:pPr algn="l">
              <a:lnSpc>
                <a:spcPts val="3000"/>
              </a:lnSpc>
            </a:pPr>
            <a:r>
              <a:rPr lang="ja-JP" altLang="ja-JP" sz="2800" dirty="0" smtClean="0"/>
              <a:t>　</a:t>
            </a:r>
            <a:r>
              <a:rPr lang="ja-JP" altLang="ja-JP" sz="2800" dirty="0" smtClean="0">
                <a:solidFill>
                  <a:schemeClr val="tx1"/>
                </a:solidFill>
                <a:latin typeface="HGP創英角ﾎﾟｯﾌﾟ体" pitchFamily="50" charset="-128"/>
                <a:ea typeface="HGP創英角ﾎﾟｯﾌﾟ体" pitchFamily="50" charset="-128"/>
              </a:rPr>
              <a:t>①</a:t>
            </a:r>
            <a:r>
              <a:rPr lang="ja-JP" altLang="en-US" sz="2800" dirty="0" smtClean="0">
                <a:solidFill>
                  <a:schemeClr val="tx1"/>
                </a:solidFill>
                <a:latin typeface="HGP創英角ﾎﾟｯﾌﾟ体" pitchFamily="50" charset="-128"/>
                <a:ea typeface="HGP創英角ﾎﾟｯﾌﾟ体" pitchFamily="50" charset="-128"/>
              </a:rPr>
              <a:t> </a:t>
            </a:r>
            <a:r>
              <a:rPr lang="ja-JP" altLang="ja-JP" sz="2800" dirty="0" smtClean="0">
                <a:solidFill>
                  <a:schemeClr val="tx1"/>
                </a:solidFill>
                <a:latin typeface="HGP創英角ﾎﾟｯﾌﾟ体" pitchFamily="50" charset="-128"/>
                <a:ea typeface="HGP創英角ﾎﾟｯﾌﾟ体" pitchFamily="50" charset="-128"/>
              </a:rPr>
              <a:t>自発的な</a:t>
            </a:r>
            <a:r>
              <a:rPr lang="ja-JP" altLang="ja-JP" sz="2800" dirty="0" smtClean="0">
                <a:solidFill>
                  <a:srgbClr val="C00000"/>
                </a:solidFill>
                <a:latin typeface="HGP創英角ﾎﾟｯﾌﾟ体" pitchFamily="50" charset="-128"/>
                <a:ea typeface="HGP創英角ﾎﾟｯﾌﾟ体" pitchFamily="50" charset="-128"/>
              </a:rPr>
              <a:t>無償</a:t>
            </a:r>
            <a:r>
              <a:rPr lang="ja-JP" altLang="ja-JP" sz="2800" dirty="0" smtClean="0">
                <a:solidFill>
                  <a:schemeClr val="tx1"/>
                </a:solidFill>
                <a:latin typeface="HGP創英角ﾎﾟｯﾌﾟ体" pitchFamily="50" charset="-128"/>
                <a:ea typeface="HGP創英角ﾎﾟｯﾌﾟ体" pitchFamily="50" charset="-128"/>
              </a:rPr>
              <a:t>の行為</a:t>
            </a:r>
          </a:p>
          <a:p>
            <a:pPr algn="l">
              <a:lnSpc>
                <a:spcPts val="3000"/>
              </a:lnSpc>
            </a:pPr>
            <a:r>
              <a:rPr lang="ja-JP" altLang="ja-JP" sz="2800" dirty="0" smtClean="0">
                <a:solidFill>
                  <a:schemeClr val="tx1"/>
                </a:solidFill>
                <a:latin typeface="HGP創英角ﾎﾟｯﾌﾟ体" pitchFamily="50" charset="-128"/>
                <a:ea typeface="HGP創英角ﾎﾟｯﾌﾟ体" pitchFamily="50" charset="-128"/>
              </a:rPr>
              <a:t>　②</a:t>
            </a:r>
            <a:r>
              <a:rPr lang="ja-JP" altLang="en-US" sz="2800" dirty="0" smtClean="0">
                <a:solidFill>
                  <a:schemeClr val="tx1"/>
                </a:solidFill>
                <a:latin typeface="HGP創英角ﾎﾟｯﾌﾟ体" pitchFamily="50" charset="-128"/>
                <a:ea typeface="HGP創英角ﾎﾟｯﾌﾟ体" pitchFamily="50" charset="-128"/>
              </a:rPr>
              <a:t> </a:t>
            </a:r>
            <a:r>
              <a:rPr lang="ja-JP" altLang="ja-JP" sz="2800" dirty="0" smtClean="0">
                <a:solidFill>
                  <a:schemeClr val="tx1"/>
                </a:solidFill>
                <a:latin typeface="HGP創英角ﾎﾟｯﾌﾟ体" pitchFamily="50" charset="-128"/>
                <a:ea typeface="HGP創英角ﾎﾟｯﾌﾟ体" pitchFamily="50" charset="-128"/>
              </a:rPr>
              <a:t>対象を</a:t>
            </a:r>
            <a:r>
              <a:rPr lang="ja-JP" altLang="ja-JP" sz="2800" dirty="0" smtClean="0">
                <a:solidFill>
                  <a:srgbClr val="C00000"/>
                </a:solidFill>
                <a:latin typeface="HGP創英角ﾎﾟｯﾌﾟ体" pitchFamily="50" charset="-128"/>
                <a:ea typeface="HGP創英角ﾎﾟｯﾌﾟ体" pitchFamily="50" charset="-128"/>
              </a:rPr>
              <a:t>選べる</a:t>
            </a:r>
          </a:p>
          <a:p>
            <a:pPr algn="l">
              <a:lnSpc>
                <a:spcPts val="3000"/>
              </a:lnSpc>
            </a:pPr>
            <a:r>
              <a:rPr lang="ja-JP" altLang="ja-JP" sz="2800" dirty="0" smtClean="0">
                <a:solidFill>
                  <a:schemeClr val="tx1"/>
                </a:solidFill>
                <a:latin typeface="HGP創英角ﾎﾟｯﾌﾟ体" pitchFamily="50" charset="-128"/>
                <a:ea typeface="HGP創英角ﾎﾟｯﾌﾟ体" pitchFamily="50" charset="-128"/>
              </a:rPr>
              <a:t>　③</a:t>
            </a:r>
            <a:r>
              <a:rPr lang="ja-JP" altLang="en-US" sz="2800" dirty="0" smtClean="0">
                <a:solidFill>
                  <a:schemeClr val="tx1"/>
                </a:solidFill>
                <a:latin typeface="HGP創英角ﾎﾟｯﾌﾟ体" pitchFamily="50" charset="-128"/>
                <a:ea typeface="HGP創英角ﾎﾟｯﾌﾟ体" pitchFamily="50" charset="-128"/>
              </a:rPr>
              <a:t> </a:t>
            </a:r>
            <a:r>
              <a:rPr lang="ja-JP" altLang="ja-JP" sz="2800" dirty="0" smtClean="0">
                <a:solidFill>
                  <a:srgbClr val="C00000"/>
                </a:solidFill>
                <a:latin typeface="HGP創英角ﾎﾟｯﾌﾟ体" pitchFamily="50" charset="-128"/>
                <a:ea typeface="HGP創英角ﾎﾟｯﾌﾟ体" pitchFamily="50" charset="-128"/>
              </a:rPr>
              <a:t>好き</a:t>
            </a:r>
            <a:r>
              <a:rPr lang="ja-JP" altLang="ja-JP" sz="2800" dirty="0" smtClean="0">
                <a:solidFill>
                  <a:schemeClr val="tx1"/>
                </a:solidFill>
                <a:latin typeface="HGP創英角ﾎﾟｯﾌﾟ体" pitchFamily="50" charset="-128"/>
                <a:ea typeface="HGP創英角ﾎﾟｯﾌﾟ体" pitchFamily="50" charset="-128"/>
              </a:rPr>
              <a:t>であることが選択の重要な基準となる</a:t>
            </a:r>
          </a:p>
          <a:p>
            <a:pPr algn="l">
              <a:lnSpc>
                <a:spcPts val="3000"/>
              </a:lnSpc>
            </a:pPr>
            <a:r>
              <a:rPr lang="ja-JP" altLang="ja-JP" sz="2800" dirty="0" smtClean="0">
                <a:solidFill>
                  <a:schemeClr val="tx1"/>
                </a:solidFill>
                <a:latin typeface="HGP創英角ﾎﾟｯﾌﾟ体" pitchFamily="50" charset="-128"/>
                <a:ea typeface="HGP創英角ﾎﾟｯﾌﾟ体" pitchFamily="50" charset="-128"/>
              </a:rPr>
              <a:t>　④</a:t>
            </a:r>
            <a:r>
              <a:rPr lang="ja-JP" altLang="en-US" sz="2800" dirty="0" smtClean="0">
                <a:solidFill>
                  <a:schemeClr val="tx1"/>
                </a:solidFill>
                <a:latin typeface="HGP創英角ﾎﾟｯﾌﾟ体" pitchFamily="50" charset="-128"/>
                <a:ea typeface="HGP創英角ﾎﾟｯﾌﾟ体" pitchFamily="50" charset="-128"/>
              </a:rPr>
              <a:t> </a:t>
            </a:r>
            <a:r>
              <a:rPr lang="ja-JP" altLang="ja-JP" sz="2800" dirty="0" smtClean="0">
                <a:solidFill>
                  <a:schemeClr val="tx1"/>
                </a:solidFill>
                <a:latin typeface="HGP創英角ﾎﾟｯﾌﾟ体" pitchFamily="50" charset="-128"/>
                <a:ea typeface="HGP創英角ﾎﾟｯﾌﾟ体" pitchFamily="50" charset="-128"/>
              </a:rPr>
              <a:t>“機能”以上に</a:t>
            </a:r>
            <a:r>
              <a:rPr lang="ja-JP" altLang="ja-JP" sz="2800" dirty="0" smtClean="0">
                <a:solidFill>
                  <a:srgbClr val="C00000"/>
                </a:solidFill>
                <a:latin typeface="HGP創英角ﾎﾟｯﾌﾟ体" pitchFamily="50" charset="-128"/>
                <a:ea typeface="HGP創英角ﾎﾟｯﾌﾟ体" pitchFamily="50" charset="-128"/>
              </a:rPr>
              <a:t>“存在”に意味がある</a:t>
            </a:r>
            <a:r>
              <a:rPr lang="ja-JP" altLang="ja-JP" sz="2800" dirty="0" smtClean="0">
                <a:solidFill>
                  <a:schemeClr val="tx1"/>
                </a:solidFill>
                <a:latin typeface="HGP創英角ﾎﾟｯﾌﾟ体" pitchFamily="50" charset="-128"/>
                <a:ea typeface="HGP創英角ﾎﾟｯﾌﾟ体" pitchFamily="50" charset="-128"/>
              </a:rPr>
              <a:t>関わりである</a:t>
            </a:r>
          </a:p>
          <a:p>
            <a:pPr algn="l">
              <a:lnSpc>
                <a:spcPts val="3000"/>
              </a:lnSpc>
            </a:pPr>
            <a:r>
              <a:rPr lang="ja-JP" altLang="ja-JP" sz="2800" dirty="0" smtClean="0">
                <a:solidFill>
                  <a:schemeClr val="tx1"/>
                </a:solidFill>
                <a:latin typeface="HGP創英角ﾎﾟｯﾌﾟ体" pitchFamily="50" charset="-128"/>
                <a:ea typeface="HGP創英角ﾎﾟｯﾌﾟ体" pitchFamily="50" charset="-128"/>
              </a:rPr>
              <a:t>　⑤</a:t>
            </a:r>
            <a:r>
              <a:rPr lang="ja-JP" altLang="en-US" sz="2800" dirty="0" smtClean="0">
                <a:solidFill>
                  <a:schemeClr val="tx1"/>
                </a:solidFill>
                <a:latin typeface="HGP創英角ﾎﾟｯﾌﾟ体" pitchFamily="50" charset="-128"/>
                <a:ea typeface="HGP創英角ﾎﾟｯﾌﾟ体" pitchFamily="50" charset="-128"/>
              </a:rPr>
              <a:t> </a:t>
            </a:r>
            <a:r>
              <a:rPr lang="ja-JP" altLang="ja-JP" sz="2800" dirty="0" smtClean="0">
                <a:solidFill>
                  <a:srgbClr val="C00000"/>
                </a:solidFill>
                <a:latin typeface="HGP創英角ﾎﾟｯﾌﾟ体" pitchFamily="50" charset="-128"/>
                <a:ea typeface="HGP創英角ﾎﾟｯﾌﾟ体" pitchFamily="50" charset="-128"/>
              </a:rPr>
              <a:t>出会いは偶然</a:t>
            </a:r>
            <a:r>
              <a:rPr lang="ja-JP" altLang="ja-JP" sz="2800" dirty="0" smtClean="0">
                <a:solidFill>
                  <a:schemeClr val="tx1"/>
                </a:solidFill>
                <a:latin typeface="HGP創英角ﾎﾟｯﾌﾟ体" pitchFamily="50" charset="-128"/>
                <a:ea typeface="HGP創英角ﾎﾟｯﾌﾟ体" pitchFamily="50" charset="-128"/>
              </a:rPr>
              <a:t>によるところが多い</a:t>
            </a:r>
          </a:p>
          <a:p>
            <a:pPr algn="l">
              <a:lnSpc>
                <a:spcPts val="3000"/>
              </a:lnSpc>
            </a:pPr>
            <a:r>
              <a:rPr lang="ja-JP" altLang="ja-JP" sz="2800" dirty="0" smtClean="0">
                <a:solidFill>
                  <a:schemeClr val="tx1"/>
                </a:solidFill>
                <a:latin typeface="HGP創英角ﾎﾟｯﾌﾟ体" pitchFamily="50" charset="-128"/>
                <a:ea typeface="HGP創英角ﾎﾟｯﾌﾟ体" pitchFamily="50" charset="-128"/>
              </a:rPr>
              <a:t>　⑥</a:t>
            </a:r>
            <a:r>
              <a:rPr lang="ja-JP" altLang="en-US" sz="2800" dirty="0" smtClean="0">
                <a:solidFill>
                  <a:schemeClr val="tx1"/>
                </a:solidFill>
                <a:latin typeface="HGP創英角ﾎﾟｯﾌﾟ体" pitchFamily="50" charset="-128"/>
                <a:ea typeface="HGP創英角ﾎﾟｯﾌﾟ体" pitchFamily="50" charset="-128"/>
              </a:rPr>
              <a:t> </a:t>
            </a:r>
            <a:r>
              <a:rPr lang="ja-JP" altLang="ja-JP" sz="2800" dirty="0" smtClean="0">
                <a:solidFill>
                  <a:schemeClr val="tx1"/>
                </a:solidFill>
                <a:latin typeface="HGP創英角ﾎﾟｯﾌﾟ体" pitchFamily="50" charset="-128"/>
                <a:ea typeface="HGP創英角ﾎﾟｯﾌﾟ体" pitchFamily="50" charset="-128"/>
              </a:rPr>
              <a:t>しんどいこともあるが</a:t>
            </a:r>
            <a:r>
              <a:rPr lang="ja-JP" altLang="ja-JP" sz="2800" dirty="0" smtClean="0">
                <a:solidFill>
                  <a:srgbClr val="C00000"/>
                </a:solidFill>
                <a:latin typeface="HGP創英角ﾎﾟｯﾌﾟ体" pitchFamily="50" charset="-128"/>
                <a:ea typeface="HGP創英角ﾎﾟｯﾌﾟ体" pitchFamily="50" charset="-128"/>
              </a:rPr>
              <a:t>自分自身も元気</a:t>
            </a:r>
            <a:r>
              <a:rPr lang="ja-JP" altLang="ja-JP" sz="2800" dirty="0" smtClean="0">
                <a:solidFill>
                  <a:schemeClr val="tx1"/>
                </a:solidFill>
                <a:latin typeface="HGP創英角ﾎﾟｯﾌﾟ体" pitchFamily="50" charset="-128"/>
                <a:ea typeface="HGP創英角ﾎﾟｯﾌﾟ体" pitchFamily="50" charset="-128"/>
              </a:rPr>
              <a:t>になる活動</a:t>
            </a:r>
          </a:p>
          <a:p>
            <a:pPr algn="l">
              <a:lnSpc>
                <a:spcPts val="3000"/>
              </a:lnSpc>
            </a:pPr>
            <a:r>
              <a:rPr lang="ja-JP" altLang="ja-JP" sz="2800" dirty="0" smtClean="0">
                <a:solidFill>
                  <a:schemeClr val="tx1"/>
                </a:solidFill>
                <a:latin typeface="HGP創英角ﾎﾟｯﾌﾟ体" pitchFamily="50" charset="-128"/>
                <a:ea typeface="HGP創英角ﾎﾟｯﾌﾟ体" pitchFamily="50" charset="-128"/>
              </a:rPr>
              <a:t>　⑦</a:t>
            </a:r>
            <a:r>
              <a:rPr lang="ja-JP" altLang="en-US" sz="2800" dirty="0" smtClean="0">
                <a:solidFill>
                  <a:schemeClr val="tx1"/>
                </a:solidFill>
                <a:latin typeface="HGP創英角ﾎﾟｯﾌﾟ体" pitchFamily="50" charset="-128"/>
                <a:ea typeface="HGP創英角ﾎﾟｯﾌﾟ体" pitchFamily="50" charset="-128"/>
              </a:rPr>
              <a:t> </a:t>
            </a:r>
            <a:r>
              <a:rPr lang="ja-JP" altLang="ja-JP" sz="2800" dirty="0" smtClean="0">
                <a:solidFill>
                  <a:schemeClr val="tx1"/>
                </a:solidFill>
                <a:latin typeface="HGP創英角ﾎﾟｯﾌﾟ体" pitchFamily="50" charset="-128"/>
                <a:ea typeface="HGP創英角ﾎﾟｯﾌﾟ体" pitchFamily="50" charset="-128"/>
              </a:rPr>
              <a:t>自分が満足するだけでは</a:t>
            </a:r>
            <a:r>
              <a:rPr lang="ja-JP" altLang="en-US" sz="2800" dirty="0" smtClean="0">
                <a:solidFill>
                  <a:schemeClr val="tx1"/>
                </a:solidFill>
                <a:latin typeface="HGP創英角ﾎﾟｯﾌﾟ体" pitchFamily="50" charset="-128"/>
                <a:ea typeface="HGP創英角ﾎﾟｯﾌﾟ体" pitchFamily="50" charset="-128"/>
              </a:rPr>
              <a:t>、</a:t>
            </a:r>
            <a:r>
              <a:rPr lang="ja-JP" altLang="ja-JP" sz="2800" dirty="0" smtClean="0">
                <a:solidFill>
                  <a:schemeClr val="tx1"/>
                </a:solidFill>
                <a:latin typeface="HGP創英角ﾎﾟｯﾌﾟ体" pitchFamily="50" charset="-128"/>
                <a:ea typeface="HGP創英角ﾎﾟｯﾌﾟ体" pitchFamily="50" charset="-128"/>
              </a:rPr>
              <a:t>うまくいかない</a:t>
            </a:r>
          </a:p>
          <a:p>
            <a:pPr algn="l">
              <a:lnSpc>
                <a:spcPts val="3000"/>
              </a:lnSpc>
            </a:pPr>
            <a:r>
              <a:rPr lang="ja-JP" altLang="ja-JP" sz="2800" dirty="0" smtClean="0">
                <a:solidFill>
                  <a:schemeClr val="tx1"/>
                </a:solidFill>
                <a:latin typeface="HGP創英角ﾎﾟｯﾌﾟ体" pitchFamily="50" charset="-128"/>
                <a:ea typeface="HGP創英角ﾎﾟｯﾌﾟ体" pitchFamily="50" charset="-128"/>
              </a:rPr>
              <a:t>　⑧</a:t>
            </a:r>
            <a:r>
              <a:rPr lang="ja-JP" altLang="en-US" sz="2800" dirty="0" smtClean="0">
                <a:solidFill>
                  <a:schemeClr val="tx1"/>
                </a:solidFill>
                <a:latin typeface="HGP創英角ﾎﾟｯﾌﾟ体" pitchFamily="50" charset="-128"/>
                <a:ea typeface="HGP創英角ﾎﾟｯﾌﾟ体" pitchFamily="50" charset="-128"/>
              </a:rPr>
              <a:t> </a:t>
            </a:r>
            <a:r>
              <a:rPr lang="ja-JP" altLang="ja-JP" sz="2800" dirty="0" smtClean="0">
                <a:solidFill>
                  <a:schemeClr val="tx1"/>
                </a:solidFill>
                <a:latin typeface="HGP創英角ﾎﾟｯﾌﾟ体" pitchFamily="50" charset="-128"/>
                <a:ea typeface="HGP創英角ﾎﾟｯﾌﾟ体" pitchFamily="50" charset="-128"/>
              </a:rPr>
              <a:t>止める時、別れる時が辛く難しい</a:t>
            </a:r>
          </a:p>
          <a:p>
            <a:pPr algn="l">
              <a:lnSpc>
                <a:spcPts val="3000"/>
              </a:lnSpc>
            </a:pPr>
            <a:r>
              <a:rPr lang="ja-JP" altLang="ja-JP" sz="2800" dirty="0" smtClean="0">
                <a:solidFill>
                  <a:schemeClr val="tx1"/>
                </a:solidFill>
                <a:latin typeface="HGP創英角ﾎﾟｯﾌﾟ体" pitchFamily="50" charset="-128"/>
                <a:ea typeface="HGP創英角ﾎﾟｯﾌﾟ体" pitchFamily="50" charset="-128"/>
              </a:rPr>
              <a:t>　⑨</a:t>
            </a:r>
            <a:r>
              <a:rPr lang="ja-JP" altLang="en-US" sz="2800" dirty="0" smtClean="0">
                <a:solidFill>
                  <a:schemeClr val="tx1"/>
                </a:solidFill>
                <a:latin typeface="HGP創英角ﾎﾟｯﾌﾟ体" pitchFamily="50" charset="-128"/>
                <a:ea typeface="HGP創英角ﾎﾟｯﾌﾟ体" pitchFamily="50" charset="-128"/>
              </a:rPr>
              <a:t> </a:t>
            </a:r>
            <a:r>
              <a:rPr lang="ja-JP" altLang="ja-JP" sz="2800" dirty="0" smtClean="0">
                <a:solidFill>
                  <a:srgbClr val="C00000"/>
                </a:solidFill>
                <a:latin typeface="HGP創英角ﾎﾟｯﾌﾟ体" pitchFamily="50" charset="-128"/>
                <a:ea typeface="HGP創英角ﾎﾟｯﾌﾟ体" pitchFamily="50" charset="-128"/>
              </a:rPr>
              <a:t>心移り</a:t>
            </a:r>
            <a:r>
              <a:rPr lang="ja-JP" altLang="ja-JP" sz="2800" dirty="0" smtClean="0">
                <a:solidFill>
                  <a:schemeClr val="tx1"/>
                </a:solidFill>
                <a:latin typeface="HGP創英角ﾎﾟｯﾌﾟ体" pitchFamily="50" charset="-128"/>
                <a:ea typeface="HGP創英角ﾎﾟｯﾌﾟ体" pitchFamily="50" charset="-128"/>
              </a:rPr>
              <a:t>をすることがある</a:t>
            </a:r>
            <a:r>
              <a:rPr lang="ja-JP" altLang="en-US" sz="2800" dirty="0" smtClean="0">
                <a:solidFill>
                  <a:schemeClr val="tx1"/>
                </a:solidFill>
                <a:latin typeface="HGP創英角ﾎﾟｯﾌﾟ体" pitchFamily="50" charset="-128"/>
                <a:ea typeface="HGP創英角ﾎﾟｯﾌﾟ体" pitchFamily="50" charset="-128"/>
              </a:rPr>
              <a:t>　</a:t>
            </a:r>
            <a:r>
              <a:rPr lang="en-US" altLang="ja-JP" sz="2800" dirty="0" smtClean="0">
                <a:solidFill>
                  <a:schemeClr val="tx1"/>
                </a:solidFill>
                <a:latin typeface="HGP創英角ﾎﾟｯﾌﾟ体" pitchFamily="50" charset="-128"/>
                <a:ea typeface="HGP創英角ﾎﾟｯﾌﾟ体" pitchFamily="50" charset="-128"/>
              </a:rPr>
              <a:t>…</a:t>
            </a:r>
            <a:endParaRPr lang="ja-JP" altLang="en-US" dirty="0">
              <a:solidFill>
                <a:schemeClr val="tx1"/>
              </a:solidFill>
              <a:latin typeface="HGP創英角ﾎﾟｯﾌﾟ体" pitchFamily="50" charset="-128"/>
              <a:ea typeface="HGP創英角ﾎﾟｯﾌﾟ体" pitchFamily="50" charset="-128"/>
            </a:endParaRPr>
          </a:p>
        </p:txBody>
      </p:sp>
      <p:sp>
        <p:nvSpPr>
          <p:cNvPr id="7" name="正方形/長方形 6"/>
          <p:cNvSpPr/>
          <p:nvPr/>
        </p:nvSpPr>
        <p:spPr>
          <a:xfrm>
            <a:off x="675118" y="5549197"/>
            <a:ext cx="6902852" cy="523220"/>
          </a:xfrm>
          <a:prstGeom prst="rect">
            <a:avLst/>
          </a:prstGeom>
        </p:spPr>
        <p:txBody>
          <a:bodyPr wrap="none">
            <a:spAutoFit/>
          </a:bodyPr>
          <a:lstStyle/>
          <a:p>
            <a:r>
              <a:rPr lang="ja-JP" altLang="en-US" sz="2800" dirty="0" smtClean="0">
                <a:solidFill>
                  <a:srgbClr val="006600"/>
                </a:solidFill>
                <a:latin typeface="HGP創英角ﾎﾟｯﾌﾟ体" pitchFamily="50" charset="-128"/>
                <a:ea typeface="HGP創英角ﾎﾟｯﾌﾟ体" pitchFamily="50" charset="-128"/>
              </a:rPr>
              <a:t>★ 違うのは、「開いている」か「閉じている」</a:t>
            </a:r>
            <a:r>
              <a:rPr lang="ja-JP" altLang="en-US" sz="2800" dirty="0" err="1" smtClean="0">
                <a:solidFill>
                  <a:srgbClr val="006600"/>
                </a:solidFill>
                <a:latin typeface="HGP創英角ﾎﾟｯﾌﾟ体" pitchFamily="50" charset="-128"/>
                <a:ea typeface="HGP創英角ﾎﾟｯﾌﾟ体" pitchFamily="50" charset="-128"/>
              </a:rPr>
              <a:t>か</a:t>
            </a:r>
            <a:endParaRPr lang="ja-JP" altLang="en-US" sz="2800" dirty="0">
              <a:solidFill>
                <a:srgbClr val="006600"/>
              </a:solidFill>
            </a:endParaRPr>
          </a:p>
        </p:txBody>
      </p:sp>
      <p:sp>
        <p:nvSpPr>
          <p:cNvPr id="9" name="Rectangle 5"/>
          <p:cNvSpPr>
            <a:spLocks noChangeArrowheads="1"/>
          </p:cNvSpPr>
          <p:nvPr/>
        </p:nvSpPr>
        <p:spPr bwMode="auto">
          <a:xfrm>
            <a:off x="434975" y="1268760"/>
            <a:ext cx="8280400" cy="646331"/>
          </a:xfrm>
          <a:prstGeom prst="rect">
            <a:avLst/>
          </a:prstGeom>
          <a:noFill/>
          <a:ln w="9525" algn="ctr">
            <a:noFill/>
            <a:miter lim="800000"/>
            <a:headEnd/>
            <a:tailEnd/>
          </a:ln>
        </p:spPr>
        <p:txBody>
          <a:bodyPr>
            <a:spAutoFit/>
          </a:bodyPr>
          <a:lstStyle/>
          <a:p>
            <a:pPr marL="342900" indent="-342900" algn="l">
              <a:lnSpc>
                <a:spcPct val="100000"/>
              </a:lnSpc>
              <a:spcBef>
                <a:spcPct val="50000"/>
              </a:spcBef>
            </a:pPr>
            <a:r>
              <a:rPr lang="ja-JP" altLang="en-US" sz="3600" dirty="0" smtClean="0">
                <a:solidFill>
                  <a:srgbClr val="006600"/>
                </a:solidFill>
                <a:latin typeface="HGP創英角ﾎﾟｯﾌﾟ体" pitchFamily="50" charset="-128"/>
                <a:ea typeface="HGP創英角ﾎﾟｯﾌﾟ体" pitchFamily="50" charset="-128"/>
              </a:rPr>
              <a:t>（４）ボランティア活動は恋愛に似ている</a:t>
            </a:r>
            <a:endParaRPr lang="ja-JP" altLang="en-US" sz="3600" dirty="0">
              <a:solidFill>
                <a:srgbClr val="006600"/>
              </a:solidFill>
              <a:latin typeface="HGP創英角ﾎﾟｯﾌﾟ体" pitchFamily="50" charset="-128"/>
              <a:ea typeface="HGP創英角ﾎﾟｯﾌﾟ体" pitchFamily="50" charset="-128"/>
            </a:endParaRPr>
          </a:p>
        </p:txBody>
      </p:sp>
      <p:sp>
        <p:nvSpPr>
          <p:cNvPr id="12" name="Rectangle 2"/>
          <p:cNvSpPr txBox="1">
            <a:spLocks noChangeArrowheads="1"/>
          </p:cNvSpPr>
          <p:nvPr/>
        </p:nvSpPr>
        <p:spPr bwMode="auto">
          <a:xfrm>
            <a:off x="223931" y="404665"/>
            <a:ext cx="8567738" cy="1080120"/>
          </a:xfrm>
          <a:prstGeom prst="rect">
            <a:avLst/>
          </a:prstGeom>
          <a:noFill/>
          <a:ln w="9525">
            <a:noFill/>
            <a:miter lim="800000"/>
            <a:headEnd/>
            <a:tailEnd/>
          </a:ln>
        </p:spPr>
        <p:txBody>
          <a:bodyPr anchor="ctr"/>
          <a:lstStyle/>
          <a:p>
            <a:pPr algn="l">
              <a:lnSpc>
                <a:spcPct val="105000"/>
              </a:lnSpc>
              <a:spcBef>
                <a:spcPct val="15000"/>
              </a:spcBef>
              <a:buClrTx/>
              <a:buSzTx/>
              <a:buFontTx/>
              <a:buNone/>
              <a:defRPr/>
            </a:pPr>
            <a:r>
              <a:rPr lang="ja-JP" altLang="en-US" sz="4000" kern="0" dirty="0" smtClean="0">
                <a:solidFill>
                  <a:srgbClr val="0033CC"/>
                </a:solidFill>
                <a:latin typeface="HGP創英角ﾎﾟｯﾌﾟ体" pitchFamily="50" charset="-128"/>
                <a:ea typeface="HGP創英角ﾎﾟｯﾌﾟ体" pitchFamily="50" charset="-128"/>
                <a:cs typeface="+mj-cs"/>
              </a:rPr>
              <a:t>１．市民活動は、とても身近で自由！</a:t>
            </a:r>
            <a:endParaRPr lang="ja-JP" altLang="en-US" sz="4000" kern="0" dirty="0">
              <a:solidFill>
                <a:srgbClr val="0033CC"/>
              </a:solidFill>
              <a:latin typeface="HGP創英角ﾎﾟｯﾌﾟ体" pitchFamily="50" charset="-128"/>
              <a:ea typeface="HGP創英角ﾎﾟｯﾌﾟ体" pitchFamily="50" charset="-128"/>
              <a:cs typeface="+mj-cs"/>
            </a:endParaRPr>
          </a:p>
        </p:txBody>
      </p:sp>
      <p:pic>
        <p:nvPicPr>
          <p:cNvPr id="13"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14"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Line 4"/>
          <p:cNvSpPr>
            <a:spLocks noChangeShapeType="1"/>
          </p:cNvSpPr>
          <p:nvPr/>
        </p:nvSpPr>
        <p:spPr bwMode="auto">
          <a:xfrm>
            <a:off x="0" y="6054725"/>
            <a:ext cx="9144000" cy="0"/>
          </a:xfrm>
          <a:prstGeom prst="line">
            <a:avLst/>
          </a:prstGeom>
          <a:noFill/>
          <a:ln w="53975">
            <a:solidFill>
              <a:srgbClr val="0000FF"/>
            </a:solidFill>
            <a:round/>
            <a:headEnd/>
            <a:tailEnd/>
          </a:ln>
        </p:spPr>
        <p:txBody>
          <a:bodyPr/>
          <a:lstStyle/>
          <a:p>
            <a:endParaRPr lang="ja-JP" altLang="en-US" dirty="0"/>
          </a:p>
        </p:txBody>
      </p:sp>
      <p:sp>
        <p:nvSpPr>
          <p:cNvPr id="8198" name="テキスト ボックス 6"/>
          <p:cNvSpPr txBox="1">
            <a:spLocks noChangeArrowheads="1"/>
          </p:cNvSpPr>
          <p:nvPr/>
        </p:nvSpPr>
        <p:spPr bwMode="auto">
          <a:xfrm>
            <a:off x="1000125" y="1785938"/>
            <a:ext cx="184150" cy="534987"/>
          </a:xfrm>
          <a:prstGeom prst="rect">
            <a:avLst/>
          </a:prstGeom>
          <a:noFill/>
          <a:ln w="9525">
            <a:noFill/>
            <a:miter lim="800000"/>
            <a:headEnd/>
            <a:tailEnd/>
          </a:ln>
        </p:spPr>
        <p:txBody>
          <a:bodyPr wrap="none">
            <a:spAutoFit/>
          </a:bodyPr>
          <a:lstStyle/>
          <a:p>
            <a:pPr algn="l"/>
            <a:endParaRPr lang="ja-JP" altLang="en-US" dirty="0">
              <a:solidFill>
                <a:schemeClr val="tx1"/>
              </a:solidFill>
            </a:endParaRPr>
          </a:p>
        </p:txBody>
      </p:sp>
      <p:sp>
        <p:nvSpPr>
          <p:cNvPr id="8199" name="Rectangle 7"/>
          <p:cNvSpPr>
            <a:spLocks noChangeArrowheads="1"/>
          </p:cNvSpPr>
          <p:nvPr/>
        </p:nvSpPr>
        <p:spPr bwMode="auto">
          <a:xfrm>
            <a:off x="199092" y="1338146"/>
            <a:ext cx="8909050" cy="793487"/>
          </a:xfrm>
          <a:prstGeom prst="rect">
            <a:avLst/>
          </a:prstGeom>
          <a:noFill/>
          <a:ln w="9525" algn="ctr">
            <a:noFill/>
            <a:miter lim="800000"/>
            <a:headEnd/>
            <a:tailEnd/>
          </a:ln>
        </p:spPr>
        <p:txBody>
          <a:bodyPr anchor="ctr">
            <a:spAutoFit/>
          </a:bodyPr>
          <a:lstStyle/>
          <a:p>
            <a:pPr algn="l">
              <a:lnSpc>
                <a:spcPct val="150000"/>
              </a:lnSpc>
              <a:spcBef>
                <a:spcPts val="0"/>
              </a:spcBef>
            </a:pPr>
            <a:r>
              <a:rPr lang="ja-JP" altLang="en-US" sz="3600" dirty="0" smtClean="0">
                <a:solidFill>
                  <a:srgbClr val="0033CC"/>
                </a:solidFill>
                <a:latin typeface="HGP創英角ﾎﾟｯﾌﾟ体" pitchFamily="50" charset="-128"/>
                <a:ea typeface="HGP創英角ﾎﾟｯﾌﾟ体" pitchFamily="50" charset="-128"/>
              </a:rPr>
              <a:t>　</a:t>
            </a:r>
            <a:r>
              <a:rPr lang="ja-JP" altLang="en-US" sz="3600" dirty="0" smtClean="0">
                <a:solidFill>
                  <a:srgbClr val="006600"/>
                </a:solidFill>
                <a:latin typeface="HGP創英角ﾎﾟｯﾌﾟ体" pitchFamily="50" charset="-128"/>
                <a:ea typeface="HGP創英角ﾎﾟｯﾌﾟ体" pitchFamily="50" charset="-128"/>
              </a:rPr>
              <a:t>（１）震災で認知された市民活動の意義</a:t>
            </a:r>
            <a:endParaRPr lang="ja-JP" altLang="ja-JP" sz="3600" dirty="0">
              <a:solidFill>
                <a:srgbClr val="006600"/>
              </a:solidFill>
              <a:latin typeface="HGP創英角ﾎﾟｯﾌﾟ体" pitchFamily="50" charset="-128"/>
              <a:ea typeface="HGP創英角ﾎﾟｯﾌﾟ体" pitchFamily="50" charset="-128"/>
            </a:endParaRPr>
          </a:p>
        </p:txBody>
      </p:sp>
      <p:sp>
        <p:nvSpPr>
          <p:cNvPr id="10" name="正方形/長方形 9"/>
          <p:cNvSpPr/>
          <p:nvPr/>
        </p:nvSpPr>
        <p:spPr>
          <a:xfrm>
            <a:off x="203324" y="4077072"/>
            <a:ext cx="8676456" cy="584775"/>
          </a:xfrm>
          <a:prstGeom prst="rect">
            <a:avLst/>
          </a:prstGeom>
        </p:spPr>
        <p:txBody>
          <a:bodyPr wrap="square">
            <a:spAutoFit/>
          </a:bodyPr>
          <a:lstStyle/>
          <a:p>
            <a:pPr algn="l">
              <a:lnSpc>
                <a:spcPct val="100000"/>
              </a:lnSpc>
              <a:spcBef>
                <a:spcPts val="0"/>
              </a:spcBef>
            </a:pPr>
            <a:r>
              <a:rPr lang="ja-JP" altLang="ja-JP" dirty="0" smtClean="0">
                <a:solidFill>
                  <a:schemeClr val="tx1"/>
                </a:solidFill>
              </a:rPr>
              <a:t>　　</a:t>
            </a:r>
            <a:r>
              <a:rPr lang="ja-JP" altLang="en-US" dirty="0" smtClean="0">
                <a:solidFill>
                  <a:schemeClr val="tx1"/>
                </a:solidFill>
                <a:latin typeface="HGP創英角ﾎﾟｯﾌﾟ体" pitchFamily="50" charset="-128"/>
                <a:ea typeface="HGP創英角ﾎﾟｯﾌﾟ体" pitchFamily="50" charset="-128"/>
              </a:rPr>
              <a:t>・“自発”の取り組みゆえの</a:t>
            </a:r>
            <a:r>
              <a:rPr lang="ja-JP" altLang="en-US" dirty="0" smtClean="0">
                <a:solidFill>
                  <a:srgbClr val="008000"/>
                </a:solidFill>
                <a:latin typeface="HGP創英角ﾎﾟｯﾌﾟ体" pitchFamily="50" charset="-128"/>
                <a:ea typeface="HGP創英角ﾎﾟｯﾌﾟ体" pitchFamily="50" charset="-128"/>
              </a:rPr>
              <a:t>「機動性」</a:t>
            </a:r>
            <a:endParaRPr lang="ja-JP" altLang="ja-JP" sz="2800" dirty="0">
              <a:solidFill>
                <a:srgbClr val="008000"/>
              </a:solidFill>
              <a:latin typeface="HGP創英角ﾎﾟｯﾌﾟ体" pitchFamily="50" charset="-128"/>
              <a:ea typeface="HGP創英角ﾎﾟｯﾌﾟ体" pitchFamily="50" charset="-128"/>
            </a:endParaRPr>
          </a:p>
        </p:txBody>
      </p:sp>
      <p:sp>
        <p:nvSpPr>
          <p:cNvPr id="13" name="正方形/長方形 12"/>
          <p:cNvSpPr/>
          <p:nvPr/>
        </p:nvSpPr>
        <p:spPr>
          <a:xfrm>
            <a:off x="1115616" y="5341741"/>
            <a:ext cx="8028384" cy="584775"/>
          </a:xfrm>
          <a:prstGeom prst="rect">
            <a:avLst/>
          </a:prstGeom>
        </p:spPr>
        <p:txBody>
          <a:bodyPr wrap="square">
            <a:spAutoFit/>
          </a:bodyPr>
          <a:lstStyle/>
          <a:p>
            <a:pPr algn="l"/>
            <a:r>
              <a:rPr lang="ja-JP" altLang="en-US" dirty="0" smtClean="0">
                <a:solidFill>
                  <a:srgbClr val="800000"/>
                </a:solidFill>
                <a:latin typeface="HGP創英角ｺﾞｼｯｸUB" pitchFamily="50" charset="-128"/>
                <a:ea typeface="HGP創英角ｺﾞｼｯｸUB" pitchFamily="50" charset="-128"/>
              </a:rPr>
              <a:t>⇒“全体</a:t>
            </a:r>
            <a:r>
              <a:rPr lang="ja-JP" altLang="en-US" sz="2800" dirty="0" smtClean="0">
                <a:solidFill>
                  <a:srgbClr val="800000"/>
                </a:solidFill>
                <a:latin typeface="HGP創英角ｺﾞｼｯｸUB" pitchFamily="50" charset="-128"/>
                <a:ea typeface="HGP創英角ｺﾞｼｯｸUB" pitchFamily="50" charset="-128"/>
              </a:rPr>
              <a:t>の</a:t>
            </a:r>
            <a:r>
              <a:rPr lang="ja-JP" altLang="en-US" dirty="0" smtClean="0">
                <a:solidFill>
                  <a:srgbClr val="800000"/>
                </a:solidFill>
                <a:latin typeface="HGP創英角ｺﾞｼｯｸUB" pitchFamily="50" charset="-128"/>
                <a:ea typeface="HGP創英角ｺﾞｼｯｸUB" pitchFamily="50" charset="-128"/>
              </a:rPr>
              <a:t>奉仕者”行政</a:t>
            </a:r>
            <a:r>
              <a:rPr lang="ja-JP" altLang="en-US" sz="2800" dirty="0" smtClean="0">
                <a:solidFill>
                  <a:srgbClr val="800000"/>
                </a:solidFill>
                <a:latin typeface="HGP創英角ｺﾞｼｯｸUB" pitchFamily="50" charset="-128"/>
                <a:ea typeface="HGP創英角ｺﾞｼｯｸUB" pitchFamily="50" charset="-128"/>
              </a:rPr>
              <a:t>の</a:t>
            </a:r>
            <a:r>
              <a:rPr lang="ja-JP" altLang="en-US" dirty="0" smtClean="0">
                <a:solidFill>
                  <a:srgbClr val="800000"/>
                </a:solidFill>
                <a:latin typeface="HGP創英角ｺﾞｼｯｸUB" pitchFamily="50" charset="-128"/>
                <a:ea typeface="HGP創英角ｺﾞｼｯｸUB" pitchFamily="50" charset="-128"/>
              </a:rPr>
              <a:t>限界</a:t>
            </a:r>
            <a:r>
              <a:rPr lang="ja-JP" altLang="en-US" sz="2800" dirty="0" smtClean="0">
                <a:solidFill>
                  <a:srgbClr val="800000"/>
                </a:solidFill>
                <a:latin typeface="HGP創英角ｺﾞｼｯｸUB" pitchFamily="50" charset="-128"/>
                <a:ea typeface="HGP創英角ｺﾞｼｯｸUB" pitchFamily="50" charset="-128"/>
              </a:rPr>
              <a:t>を</a:t>
            </a:r>
            <a:r>
              <a:rPr lang="ja-JP" altLang="en-US" dirty="0" smtClean="0">
                <a:solidFill>
                  <a:srgbClr val="800000"/>
                </a:solidFill>
                <a:latin typeface="HGP創英角ｺﾞｼｯｸUB" pitchFamily="50" charset="-128"/>
                <a:ea typeface="HGP創英角ｺﾞｼｯｸUB" pitchFamily="50" charset="-128"/>
              </a:rPr>
              <a:t>市民</a:t>
            </a:r>
            <a:r>
              <a:rPr lang="ja-JP" altLang="en-US" sz="2800" dirty="0" smtClean="0">
                <a:solidFill>
                  <a:srgbClr val="800000"/>
                </a:solidFill>
                <a:latin typeface="HGP創英角ｺﾞｼｯｸUB" pitchFamily="50" charset="-128"/>
                <a:ea typeface="HGP創英角ｺﾞｼｯｸUB" pitchFamily="50" charset="-128"/>
              </a:rPr>
              <a:t>が超えた</a:t>
            </a:r>
            <a:endParaRPr lang="ja-JP" altLang="en-US" sz="2800" dirty="0">
              <a:latin typeface="HGP創英角ｺﾞｼｯｸUB" pitchFamily="50" charset="-128"/>
              <a:ea typeface="HGP創英角ｺﾞｼｯｸUB" pitchFamily="50" charset="-128"/>
            </a:endParaRPr>
          </a:p>
        </p:txBody>
      </p:sp>
      <p:sp>
        <p:nvSpPr>
          <p:cNvPr id="14" name="正方形/長方形 13"/>
          <p:cNvSpPr/>
          <p:nvPr/>
        </p:nvSpPr>
        <p:spPr>
          <a:xfrm>
            <a:off x="197736" y="2255788"/>
            <a:ext cx="8676456" cy="584775"/>
          </a:xfrm>
          <a:prstGeom prst="rect">
            <a:avLst/>
          </a:prstGeom>
        </p:spPr>
        <p:txBody>
          <a:bodyPr wrap="square">
            <a:spAutoFit/>
          </a:bodyPr>
          <a:lstStyle/>
          <a:p>
            <a:pPr algn="l">
              <a:lnSpc>
                <a:spcPct val="100000"/>
              </a:lnSpc>
              <a:spcBef>
                <a:spcPts val="0"/>
              </a:spcBef>
            </a:pPr>
            <a:r>
              <a:rPr lang="ja-JP" altLang="ja-JP" dirty="0" smtClean="0">
                <a:solidFill>
                  <a:schemeClr val="tx1"/>
                </a:solidFill>
                <a:latin typeface="HGP創英角ﾎﾟｯﾌﾟ体" pitchFamily="50" charset="-128"/>
                <a:ea typeface="HGP創英角ﾎﾟｯﾌﾟ体" pitchFamily="50" charset="-128"/>
              </a:rPr>
              <a:t>　　</a:t>
            </a:r>
            <a:r>
              <a:rPr lang="ja-JP" altLang="en-US" dirty="0" smtClean="0">
                <a:solidFill>
                  <a:schemeClr val="tx1"/>
                </a:solidFill>
                <a:latin typeface="HGP創英角ﾎﾟｯﾌﾟ体" pitchFamily="50" charset="-128"/>
                <a:ea typeface="HGP創英角ﾎﾟｯﾌﾟ体" pitchFamily="50" charset="-128"/>
              </a:rPr>
              <a:t>・「ほっとかれへん」という民間活力</a:t>
            </a:r>
            <a:endParaRPr lang="ja-JP" altLang="ja-JP" sz="2800" dirty="0">
              <a:solidFill>
                <a:srgbClr val="800000"/>
              </a:solidFill>
              <a:latin typeface="HGP創英角ﾎﾟｯﾌﾟ体" pitchFamily="50" charset="-128"/>
              <a:ea typeface="HGP創英角ﾎﾟｯﾌﾟ体" pitchFamily="50" charset="-128"/>
            </a:endParaRPr>
          </a:p>
        </p:txBody>
      </p:sp>
      <p:sp>
        <p:nvSpPr>
          <p:cNvPr id="15" name="正方形/長方形 14"/>
          <p:cNvSpPr/>
          <p:nvPr/>
        </p:nvSpPr>
        <p:spPr>
          <a:xfrm>
            <a:off x="1115616" y="2852936"/>
            <a:ext cx="6984776" cy="1077218"/>
          </a:xfrm>
          <a:prstGeom prst="rect">
            <a:avLst/>
          </a:prstGeom>
        </p:spPr>
        <p:txBody>
          <a:bodyPr wrap="square">
            <a:spAutoFit/>
          </a:bodyPr>
          <a:lstStyle/>
          <a:p>
            <a:pPr algn="l"/>
            <a:r>
              <a:rPr lang="ja-JP" altLang="en-US" dirty="0" smtClean="0">
                <a:solidFill>
                  <a:srgbClr val="800000"/>
                </a:solidFill>
                <a:latin typeface="HGP創英角ｺﾞｼｯｸUB" pitchFamily="50" charset="-128"/>
                <a:ea typeface="HGP創英角ｺﾞｼｯｸUB" pitchFamily="50" charset="-128"/>
              </a:rPr>
              <a:t>⇒“禁欲的”ではなく、我慢できないから</a:t>
            </a:r>
            <a:br>
              <a:rPr lang="ja-JP" altLang="en-US" dirty="0" smtClean="0">
                <a:solidFill>
                  <a:srgbClr val="800000"/>
                </a:solidFill>
                <a:latin typeface="HGP創英角ｺﾞｼｯｸUB" pitchFamily="50" charset="-128"/>
                <a:ea typeface="HGP創英角ｺﾞｼｯｸUB" pitchFamily="50" charset="-128"/>
              </a:rPr>
            </a:br>
            <a:r>
              <a:rPr lang="ja-JP" altLang="en-US" dirty="0" smtClean="0">
                <a:solidFill>
                  <a:srgbClr val="800000"/>
                </a:solidFill>
                <a:latin typeface="HGP創英角ｺﾞｼｯｸUB" pitchFamily="50" charset="-128"/>
                <a:ea typeface="HGP創英角ｺﾞｼｯｸUB" pitchFamily="50" charset="-128"/>
              </a:rPr>
              <a:t>　 始まることもある市民の社会活動</a:t>
            </a:r>
            <a:endParaRPr lang="ja-JP" altLang="en-US" dirty="0">
              <a:latin typeface="HGP創英角ｺﾞｼｯｸUB" pitchFamily="50" charset="-128"/>
              <a:ea typeface="HGP創英角ｺﾞｼｯｸUB" pitchFamily="50" charset="-128"/>
            </a:endParaRPr>
          </a:p>
        </p:txBody>
      </p:sp>
      <p:sp>
        <p:nvSpPr>
          <p:cNvPr id="12" name="正方形/長方形 11"/>
          <p:cNvSpPr/>
          <p:nvPr/>
        </p:nvSpPr>
        <p:spPr>
          <a:xfrm>
            <a:off x="1115616" y="4725144"/>
            <a:ext cx="7128792" cy="584775"/>
          </a:xfrm>
          <a:prstGeom prst="rect">
            <a:avLst/>
          </a:prstGeom>
        </p:spPr>
        <p:txBody>
          <a:bodyPr wrap="square">
            <a:spAutoFit/>
          </a:bodyPr>
          <a:lstStyle/>
          <a:p>
            <a:pPr algn="l"/>
            <a:r>
              <a:rPr lang="ja-JP" altLang="en-US" dirty="0" smtClean="0">
                <a:solidFill>
                  <a:srgbClr val="800000"/>
                </a:solidFill>
                <a:latin typeface="HGP創英角ｺﾞｼｯｸUB" pitchFamily="50" charset="-128"/>
                <a:ea typeface="HGP創英角ｺﾞｼｯｸUB" pitchFamily="50" charset="-128"/>
              </a:rPr>
              <a:t>⇒“公平原則”が逆機能化する大災害</a:t>
            </a:r>
            <a:endParaRPr lang="ja-JP" altLang="en-US" dirty="0">
              <a:latin typeface="HGP創英角ｺﾞｼｯｸUB" pitchFamily="50" charset="-128"/>
              <a:ea typeface="HGP創英角ｺﾞｼｯｸUB" pitchFamily="50" charset="-128"/>
            </a:endParaRPr>
          </a:p>
        </p:txBody>
      </p:sp>
      <p:sp>
        <p:nvSpPr>
          <p:cNvPr id="17" name="スライド番号プレースホルダ 4"/>
          <p:cNvSpPr>
            <a:spLocks noGrp="1"/>
          </p:cNvSpPr>
          <p:nvPr>
            <p:ph type="sldNum" sz="quarter" idx="11"/>
          </p:nvPr>
        </p:nvSpPr>
        <p:spPr>
          <a:xfrm>
            <a:off x="6733961" y="6301565"/>
            <a:ext cx="2133600" cy="457200"/>
          </a:xfrm>
          <a:noFill/>
        </p:spPr>
        <p:txBody>
          <a:bodyPr/>
          <a:lstStyle/>
          <a:p>
            <a:fld id="{66451DCA-90DD-4F98-A0ED-601C036C5498}" type="slidenum">
              <a:rPr lang="en-US" altLang="ja-JP" smtClean="0"/>
              <a:pPr/>
              <a:t>9</a:t>
            </a:fld>
            <a:endParaRPr lang="en-US" altLang="ja-JP" dirty="0" smtClean="0"/>
          </a:p>
        </p:txBody>
      </p:sp>
      <p:sp>
        <p:nvSpPr>
          <p:cNvPr id="18" name="Rectangle 2"/>
          <p:cNvSpPr txBox="1">
            <a:spLocks noChangeArrowheads="1"/>
          </p:cNvSpPr>
          <p:nvPr/>
        </p:nvSpPr>
        <p:spPr bwMode="auto">
          <a:xfrm>
            <a:off x="223931" y="404665"/>
            <a:ext cx="8567738" cy="1080120"/>
          </a:xfrm>
          <a:prstGeom prst="rect">
            <a:avLst/>
          </a:prstGeom>
          <a:noFill/>
          <a:ln w="9525">
            <a:noFill/>
            <a:miter lim="800000"/>
            <a:headEnd/>
            <a:tailEnd/>
          </a:ln>
        </p:spPr>
        <p:txBody>
          <a:bodyPr anchor="ctr"/>
          <a:lstStyle/>
          <a:p>
            <a:pPr algn="l">
              <a:lnSpc>
                <a:spcPct val="105000"/>
              </a:lnSpc>
              <a:spcBef>
                <a:spcPct val="15000"/>
              </a:spcBef>
              <a:buClrTx/>
              <a:buSzTx/>
              <a:buFontTx/>
              <a:buNone/>
              <a:defRPr/>
            </a:pPr>
            <a:r>
              <a:rPr lang="ja-JP" altLang="en-US" sz="4000" kern="0" dirty="0" smtClean="0">
                <a:solidFill>
                  <a:srgbClr val="0033CC"/>
                </a:solidFill>
                <a:latin typeface="HGP創英角ﾎﾟｯﾌﾟ体" pitchFamily="50" charset="-128"/>
                <a:ea typeface="HGP創英角ﾎﾟｯﾌﾟ体" pitchFamily="50" charset="-128"/>
                <a:cs typeface="+mj-cs"/>
              </a:rPr>
              <a:t>２．市民活動は、なかなかスゴイ！</a:t>
            </a:r>
            <a:endParaRPr lang="ja-JP" altLang="en-US" sz="4000" kern="0" dirty="0">
              <a:solidFill>
                <a:srgbClr val="0033CC"/>
              </a:solidFill>
              <a:latin typeface="HGP創英角ﾎﾟｯﾌﾟ体" pitchFamily="50" charset="-128"/>
              <a:ea typeface="HGP創英角ﾎﾟｯﾌﾟ体" pitchFamily="50" charset="-128"/>
              <a:cs typeface="+mj-cs"/>
            </a:endParaRPr>
          </a:p>
        </p:txBody>
      </p:sp>
      <p:pic>
        <p:nvPicPr>
          <p:cNvPr id="19" name="Picture 2" descr="特定非営利活動法人 日本NPOセンター">
            <a:hlinkClick r:id="rId3"/>
          </p:cNvPr>
          <p:cNvPicPr>
            <a:picLocks noChangeAspect="1" noChangeArrowheads="1"/>
          </p:cNvPicPr>
          <p:nvPr/>
        </p:nvPicPr>
        <p:blipFill>
          <a:blip r:embed="rId4" cstate="print"/>
          <a:srcRect/>
          <a:stretch>
            <a:fillRect/>
          </a:stretch>
        </p:blipFill>
        <p:spPr bwMode="auto">
          <a:xfrm>
            <a:off x="3962396" y="6227374"/>
            <a:ext cx="2038350" cy="476251"/>
          </a:xfrm>
          <a:prstGeom prst="rect">
            <a:avLst/>
          </a:prstGeom>
          <a:noFill/>
        </p:spPr>
      </p:pic>
      <p:pic>
        <p:nvPicPr>
          <p:cNvPr id="20" name="Picture 3" descr="ovaclogo"/>
          <p:cNvPicPr>
            <a:picLocks noGrp="1" noChangeAspect="1" noChangeArrowheads="1"/>
          </p:cNvPicPr>
          <p:nvPr>
            <p:ph idx="1"/>
          </p:nvPr>
        </p:nvPicPr>
        <p:blipFill>
          <a:blip r:embed="rId5" cstate="print"/>
          <a:srcRect/>
          <a:stretch>
            <a:fillRect/>
          </a:stretch>
        </p:blipFill>
        <p:spPr>
          <a:xfrm>
            <a:off x="6289700" y="6180138"/>
            <a:ext cx="1854200" cy="557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2" grpId="0"/>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defRPr kumimoji="1" lang="ja-JP" altLang="en-US" sz="3200" b="0" i="0" u="none" strike="noStrike" cap="none" normalizeH="0" baseline="0" smtClean="0">
            <a:ln>
              <a:noFill/>
            </a:ln>
            <a:solidFill>
              <a:srgbClr val="FF0000"/>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defRPr kumimoji="1" lang="ja-JP" altLang="en-US" sz="3200" b="0" i="0" u="none" strike="noStrike" cap="none" normalizeH="0" baseline="0" smtClean="0">
            <a:ln>
              <a:noFill/>
            </a:ln>
            <a:solidFill>
              <a:srgbClr val="FF0000"/>
            </a:solidFill>
            <a:effectLst/>
            <a:latin typeface="Arial" charset="0"/>
            <a:ea typeface="ＭＳ Ｐゴシック" charset="-12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43679</TotalTime>
  <Words>3375</Words>
  <Application>Microsoft Office PowerPoint</Application>
  <PresentationFormat>画面に合わせる (4:3)</PresentationFormat>
  <Paragraphs>661</Paragraphs>
  <Slides>53</Slides>
  <Notes>53</Notes>
  <HiddenSlides>0</HiddenSlides>
  <MMClips>0</MMClips>
  <ScaleCrop>false</ScaleCrop>
  <HeadingPairs>
    <vt:vector size="4" baseType="variant">
      <vt:variant>
        <vt:lpstr>テーマ</vt:lpstr>
      </vt:variant>
      <vt:variant>
        <vt:i4>1</vt:i4>
      </vt:variant>
      <vt:variant>
        <vt:lpstr>スライド タイトル</vt:lpstr>
      </vt:variant>
      <vt:variant>
        <vt:i4>53</vt:i4>
      </vt:variant>
    </vt:vector>
  </HeadingPairs>
  <TitlesOfParts>
    <vt:vector size="54" baseType="lpstr">
      <vt:lpstr>Pixel</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自殺対策基本法制定までの歩み</vt:lpstr>
      <vt:lpstr>スライド 17</vt:lpstr>
      <vt:lpstr>スライド 18</vt:lpstr>
      <vt:lpstr>自殺対策基本法制定までの歩み</vt:lpstr>
      <vt:lpstr>スライド 20</vt:lpstr>
      <vt:lpstr>ただし、ＮＰＯ法人の実態は…（2011年度内閣府調査から）</vt:lpstr>
      <vt:lpstr>（２）市民の 　　 「位置」は？</vt:lpstr>
      <vt:lpstr>（２）市民の 　　 「位置」は？</vt:lpstr>
      <vt:lpstr>（２）市民の 　　 「位置」は？</vt:lpstr>
      <vt:lpstr>スライド 25</vt:lpstr>
      <vt:lpstr>スライド 26</vt:lpstr>
      <vt:lpstr>スライド 27</vt:lpstr>
      <vt:lpstr>スライド 28</vt:lpstr>
      <vt:lpstr>スライド 29</vt:lpstr>
      <vt:lpstr>※なぜ「マルチ・ステークホルダー・プロセス」 　 （多様な利害関係者の直接対話での問題解決） なのか？</vt:lpstr>
      <vt:lpstr>⇒ ＣＳＲ報告書で、消費者に雇用実績を開示 　　　</vt:lpstr>
      <vt:lpstr>※ＣＳＲ報告書の掲載基準はＭＳＰで確定</vt:lpstr>
      <vt:lpstr>スライド 33</vt:lpstr>
      <vt:lpstr>スライド 34</vt:lpstr>
      <vt:lpstr>スライド 35</vt:lpstr>
      <vt:lpstr>スライド 36</vt:lpstr>
      <vt:lpstr>スライド 37</vt:lpstr>
      <vt:lpstr>① 「社会貢献」が売れる（!?）時代</vt:lpstr>
      <vt:lpstr>スライド 39</vt:lpstr>
      <vt:lpstr>スライド 40</vt:lpstr>
      <vt:lpstr>スライド 41</vt:lpstr>
      <vt:lpstr>スライド 42</vt:lpstr>
      <vt:lpstr>スライド 43</vt:lpstr>
      <vt:lpstr>スライド 44</vt:lpstr>
      <vt:lpstr>スライド 45</vt:lpstr>
      <vt:lpstr>スライド 46</vt:lpstr>
      <vt:lpstr>スライド 47</vt:lpstr>
      <vt:lpstr>スライド 48</vt:lpstr>
      <vt:lpstr>スライド 49</vt:lpstr>
      <vt:lpstr>スライド 50</vt:lpstr>
      <vt:lpstr>スライド 51</vt:lpstr>
      <vt:lpstr>スライド 52</vt:lpstr>
      <vt:lpstr>スライド 53</vt:lpstr>
    </vt:vector>
  </TitlesOfParts>
  <Company>大阪ボランティア協会</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早瀬　昇</dc:creator>
  <cp:lastModifiedBy>早瀬昇</cp:lastModifiedBy>
  <cp:revision>741</cp:revision>
  <dcterms:created xsi:type="dcterms:W3CDTF">2005-07-09T15:37:11Z</dcterms:created>
  <dcterms:modified xsi:type="dcterms:W3CDTF">2013-06-13T14:06:44Z</dcterms:modified>
</cp:coreProperties>
</file>