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0" r:id="rId2"/>
  </p:sldMasterIdLst>
  <p:notesMasterIdLst>
    <p:notesMasterId r:id="rId29"/>
  </p:notesMasterIdLst>
  <p:sldIdLst>
    <p:sldId id="287" r:id="rId3"/>
    <p:sldId id="437" r:id="rId4"/>
    <p:sldId id="438" r:id="rId5"/>
    <p:sldId id="288" r:id="rId6"/>
    <p:sldId id="427" r:id="rId7"/>
    <p:sldId id="356" r:id="rId8"/>
    <p:sldId id="357" r:id="rId9"/>
    <p:sldId id="428" r:id="rId10"/>
    <p:sldId id="429" r:id="rId11"/>
    <p:sldId id="430" r:id="rId12"/>
    <p:sldId id="387" r:id="rId13"/>
    <p:sldId id="445" r:id="rId14"/>
    <p:sldId id="381" r:id="rId15"/>
    <p:sldId id="432" r:id="rId16"/>
    <p:sldId id="431" r:id="rId17"/>
    <p:sldId id="446" r:id="rId18"/>
    <p:sldId id="435" r:id="rId19"/>
    <p:sldId id="433" r:id="rId20"/>
    <p:sldId id="434" r:id="rId21"/>
    <p:sldId id="436" r:id="rId22"/>
    <p:sldId id="442" r:id="rId23"/>
    <p:sldId id="439" r:id="rId24"/>
    <p:sldId id="440" r:id="rId25"/>
    <p:sldId id="441" r:id="rId26"/>
    <p:sldId id="444" r:id="rId27"/>
    <p:sldId id="443" r:id="rId28"/>
  </p:sldIdLst>
  <p:sldSz cx="10287000" cy="6858000" type="35mm"/>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00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68" autoAdjust="0"/>
    <p:restoredTop sz="94660"/>
  </p:normalViewPr>
  <p:slideViewPr>
    <p:cSldViewPr snapToGrid="0">
      <p:cViewPr varScale="1">
        <p:scale>
          <a:sx n="98" d="100"/>
          <a:sy n="98" d="100"/>
        </p:scale>
        <p:origin x="-108" y="-168"/>
      </p:cViewPr>
      <p:guideLst>
        <p:guide orient="horz" pos="2160"/>
        <p:guide pos="3240"/>
      </p:guideLst>
    </p:cSldViewPr>
  </p:slideViewPr>
  <p:notesTextViewPr>
    <p:cViewPr>
      <p:scale>
        <a:sx n="1" d="1"/>
        <a:sy n="1" d="1"/>
      </p:scale>
      <p:origin x="0" y="0"/>
    </p:cViewPr>
  </p:notesTextViewPr>
  <p:sorterViewPr>
    <p:cViewPr>
      <p:scale>
        <a:sx n="100" d="100"/>
        <a:sy n="100" d="100"/>
      </p:scale>
      <p:origin x="0" y="510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___1.xlsx"/></Relationships>
</file>

<file path=ppt/charts/chart1.xml><?xml version="1.0" encoding="utf-8"?>
<c:chartSpace xmlns:c="http://schemas.openxmlformats.org/drawingml/2006/chart" xmlns:a="http://schemas.openxmlformats.org/drawingml/2006/main" xmlns:r="http://schemas.openxmlformats.org/officeDocument/2006/relationships">
  <c:lang val="ja-JP"/>
  <c:chart>
    <c:autoTitleDeleted val="1"/>
    <c:view3D>
      <c:rAngAx val="1"/>
    </c:view3D>
    <c:plotArea>
      <c:layout/>
      <c:bar3DChart>
        <c:barDir val="col"/>
        <c:grouping val="stacked"/>
        <c:varyColors val="1"/>
        <c:ser>
          <c:idx val="0"/>
          <c:order val="0"/>
          <c:tx>
            <c:strRef>
              <c:f>Sheet1!$B$1</c:f>
              <c:strCache>
                <c:ptCount val="1"/>
                <c:pt idx="0">
                  <c:v>系列 1</c:v>
                </c:pt>
              </c:strCache>
            </c:strRef>
          </c:tx>
          <c:spPr>
            <a:gradFill flip="none" rotWithShape="1">
              <a:gsLst>
                <a:gs pos="0">
                  <a:srgbClr val="0070C0"/>
                </a:gs>
                <a:gs pos="53000">
                  <a:srgbClr val="D4DEFF"/>
                </a:gs>
                <a:gs pos="83000">
                  <a:srgbClr val="D4DEFF"/>
                </a:gs>
                <a:gs pos="100000">
                  <a:srgbClr val="96AB94"/>
                </a:gs>
              </a:gsLst>
              <a:lin ang="5400000" scaled="0"/>
              <a:tileRect r="-100000" b="-100000"/>
            </a:gradFill>
            <a:effectLst>
              <a:outerShdw blurRad="50800" dist="38100" dir="2700000" algn="tl" rotWithShape="0">
                <a:prstClr val="black">
                  <a:alpha val="40000"/>
                </a:prstClr>
              </a:outerShdw>
            </a:effectLst>
            <a:scene3d>
              <a:camera prst="orthographicFront"/>
              <a:lightRig rig="threePt" dir="t"/>
            </a:scene3d>
            <a:sp3d prstMaterial="plastic"/>
          </c:spPr>
          <c:dLbls>
            <c:dLbl>
              <c:idx val="0"/>
              <c:delete val="1"/>
            </c:dLbl>
            <c:dLbl>
              <c:idx val="1"/>
              <c:layout>
                <c:manualLayout>
                  <c:x val="1.8518518518518519E-3"/>
                  <c:y val="-0.21088885629306101"/>
                </c:manualLayout>
              </c:layout>
              <c:showVal val="1"/>
            </c:dLbl>
            <c:dLbl>
              <c:idx val="2"/>
              <c:layout>
                <c:manualLayout>
                  <c:x val="7.4074074074074077E-3"/>
                  <c:y val="-0.17844441686335935"/>
                </c:manualLayout>
              </c:layout>
              <c:showVal val="1"/>
            </c:dLbl>
            <c:dLbl>
              <c:idx val="3"/>
              <c:layout>
                <c:manualLayout>
                  <c:x val="7.4074074074074077E-3"/>
                  <c:y val="-0.1784444168633593"/>
                </c:manualLayout>
              </c:layout>
              <c:showVal val="1"/>
            </c:dLbl>
            <c:dLbl>
              <c:idx val="4"/>
              <c:layout>
                <c:manualLayout>
                  <c:x val="7.4074074074074077E-3"/>
                  <c:y val="-0.15411108729108303"/>
                </c:manualLayout>
              </c:layout>
              <c:showVal val="1"/>
            </c:dLbl>
            <c:dLbl>
              <c:idx val="5"/>
              <c:layout>
                <c:manualLayout>
                  <c:x val="0"/>
                  <c:y val="-0.14059257086204066"/>
                </c:manualLayout>
              </c:layout>
              <c:showVal val="1"/>
            </c:dLbl>
            <c:dLbl>
              <c:idx val="6"/>
              <c:layout>
                <c:manualLayout>
                  <c:x val="0"/>
                  <c:y val="-0.1487036807194661"/>
                </c:manualLayout>
              </c:layout>
              <c:showVal val="1"/>
            </c:dLbl>
            <c:dLbl>
              <c:idx val="7"/>
              <c:layout>
                <c:manualLayout>
                  <c:x val="9.2592592592592587E-3"/>
                  <c:y val="-0.1378888675762322"/>
                </c:manualLayout>
              </c:layout>
              <c:showVal val="1"/>
            </c:dLbl>
            <c:dLbl>
              <c:idx val="8"/>
              <c:layout>
                <c:manualLayout>
                  <c:x val="1.1111111111111112E-2"/>
                  <c:y val="-0.13518516429042371"/>
                </c:manualLayout>
              </c:layout>
              <c:showVal val="1"/>
            </c:dLbl>
            <c:dLbl>
              <c:idx val="9"/>
              <c:layout>
                <c:manualLayout>
                  <c:x val="3.7037037037037038E-3"/>
                  <c:y val="-9.7333318289105075E-2"/>
                </c:manualLayout>
              </c:layout>
              <c:showVal val="1"/>
            </c:dLbl>
            <c:showVal val="1"/>
          </c:dLbls>
          <c:cat>
            <c:strRef>
              <c:f>Sheet1!$A$2:$A$11</c:f>
              <c:strCache>
                <c:ptCount val="10"/>
                <c:pt idx="0">
                  <c:v>USA</c:v>
                </c:pt>
                <c:pt idx="1">
                  <c:v>UK</c:v>
                </c:pt>
                <c:pt idx="2">
                  <c:v>Germany</c:v>
                </c:pt>
                <c:pt idx="3">
                  <c:v>Italy</c:v>
                </c:pt>
                <c:pt idx="4">
                  <c:v>Canada</c:v>
                </c:pt>
                <c:pt idx="5">
                  <c:v>Netherlands</c:v>
                </c:pt>
                <c:pt idx="6">
                  <c:v>Sweden</c:v>
                </c:pt>
                <c:pt idx="7">
                  <c:v>Japan</c:v>
                </c:pt>
                <c:pt idx="8">
                  <c:v>France</c:v>
                </c:pt>
                <c:pt idx="9">
                  <c:v>Australia</c:v>
                </c:pt>
              </c:strCache>
            </c:strRef>
          </c:cat>
          <c:val>
            <c:numRef>
              <c:f>Sheet1!$B$2:$B$11</c:f>
              <c:numCache>
                <c:formatCode>General</c:formatCode>
                <c:ptCount val="10"/>
                <c:pt idx="0">
                  <c:v>1846</c:v>
                </c:pt>
                <c:pt idx="1">
                  <c:v>410</c:v>
                </c:pt>
                <c:pt idx="2">
                  <c:v>316</c:v>
                </c:pt>
                <c:pt idx="3">
                  <c:v>310</c:v>
                </c:pt>
                <c:pt idx="4">
                  <c:v>244</c:v>
                </c:pt>
                <c:pt idx="5">
                  <c:v>237</c:v>
                </c:pt>
                <c:pt idx="6">
                  <c:v>226</c:v>
                </c:pt>
                <c:pt idx="7">
                  <c:v>196</c:v>
                </c:pt>
                <c:pt idx="8">
                  <c:v>192</c:v>
                </c:pt>
                <c:pt idx="9">
                  <c:v>106</c:v>
                </c:pt>
              </c:numCache>
            </c:numRef>
          </c:val>
        </c:ser>
        <c:gapWidth val="140"/>
        <c:gapDepth val="245"/>
        <c:shape val="cylinder"/>
        <c:axId val="74979968"/>
        <c:axId val="125134720"/>
        <c:axId val="0"/>
      </c:bar3DChart>
      <c:catAx>
        <c:axId val="74979968"/>
        <c:scaling>
          <c:orientation val="minMax"/>
        </c:scaling>
        <c:axPos val="b"/>
        <c:tickLblPos val="nextTo"/>
        <c:crossAx val="125134720"/>
        <c:crosses val="autoZero"/>
        <c:auto val="1"/>
        <c:lblAlgn val="ctr"/>
        <c:lblOffset val="100"/>
      </c:catAx>
      <c:valAx>
        <c:axId val="125134720"/>
        <c:scaling>
          <c:orientation val="minMax"/>
          <c:max val="700"/>
        </c:scaling>
        <c:axPos val="l"/>
        <c:majorGridlines/>
        <c:numFmt formatCode="General" sourceLinked="1"/>
        <c:tickLblPos val="nextTo"/>
        <c:crossAx val="74979968"/>
        <c:crosses val="autoZero"/>
        <c:crossBetween val="between"/>
      </c:valAx>
    </c:plotArea>
    <c:plotVisOnly val="1"/>
  </c:chart>
  <c:txPr>
    <a:bodyPr/>
    <a:lstStyle/>
    <a:p>
      <a:pPr>
        <a:defRPr sz="1800"/>
      </a:pPr>
      <a:endParaRPr lang="ja-JP"/>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730142-2CB1-46A7-9C10-1F84CFB648C6}" type="datetimeFigureOut">
              <a:rPr kumimoji="1" lang="ja-JP" altLang="en-US" smtClean="0"/>
              <a:pPr/>
              <a:t>2012/12/11</a:t>
            </a:fld>
            <a:endParaRPr kumimoji="1" lang="ja-JP" altLang="en-US"/>
          </a:p>
        </p:txBody>
      </p:sp>
      <p:sp>
        <p:nvSpPr>
          <p:cNvPr id="4" name="スライド イメージ プレースホルダー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45AF9F-1564-4C72-8A1C-89BA75D38A71}" type="slidenum">
              <a:rPr kumimoji="1" lang="ja-JP" altLang="en-US" smtClean="0"/>
              <a:pPr/>
              <a:t>&lt;#&gt;</a:t>
            </a:fld>
            <a:endParaRPr kumimoji="1" lang="ja-JP" altLang="en-US"/>
          </a:p>
        </p:txBody>
      </p:sp>
    </p:spTree>
    <p:extLst>
      <p:ext uri="{BB962C8B-B14F-4D97-AF65-F5344CB8AC3E}">
        <p14:creationId xmlns="" xmlns:p14="http://schemas.microsoft.com/office/powerpoint/2010/main" val="22944307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37B8CF8D-0A24-4432-BB57-7F3B2A4616F1}" type="slidenum">
              <a:rPr lang="en-US" altLang="ja-JP" smtClean="0">
                <a:solidFill>
                  <a:srgbClr val="000000"/>
                </a:solidFill>
              </a:rPr>
              <a:pPr/>
              <a:t>4</a:t>
            </a:fld>
            <a:endParaRPr lang="en-US" altLang="ja-JP" smtClean="0">
              <a:solidFill>
                <a:srgbClr val="000000"/>
              </a:solidFill>
            </a:endParaRPr>
          </a:p>
        </p:txBody>
      </p:sp>
      <p:sp>
        <p:nvSpPr>
          <p:cNvPr id="317443" name="Rectangle 2"/>
          <p:cNvSpPr>
            <a:spLocks noGrp="1" noRot="1" noChangeAspect="1" noChangeArrowheads="1" noTextEdit="1"/>
          </p:cNvSpPr>
          <p:nvPr>
            <p:ph type="sldImg"/>
          </p:nvPr>
        </p:nvSpPr>
        <p:spPr>
          <a:xfrm>
            <a:off x="857250" y="685800"/>
            <a:ext cx="5143500" cy="3429000"/>
          </a:xfrm>
          <a:ln/>
        </p:spPr>
      </p:sp>
      <p:sp>
        <p:nvSpPr>
          <p:cNvPr id="317444"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a:xfrm>
            <a:off x="857250" y="685800"/>
            <a:ext cx="5143500" cy="3429000"/>
          </a:xfrm>
          <a:ln/>
        </p:spPr>
      </p:sp>
      <p:sp>
        <p:nvSpPr>
          <p:cNvPr id="128003" name="ノート プレースホルダ 2"/>
          <p:cNvSpPr>
            <a:spLocks noGrp="1"/>
          </p:cNvSpPr>
          <p:nvPr>
            <p:ph type="body" idx="1"/>
          </p:nvPr>
        </p:nvSpPr>
        <p:spPr>
          <a:noFill/>
          <a:ln/>
        </p:spPr>
        <p:txBody>
          <a:bodyPr/>
          <a:lstStyle/>
          <a:p>
            <a:pPr eaLnBrk="1" hangingPunct="1"/>
            <a:endParaRPr lang="ja-JP" altLang="en-US" smtClean="0"/>
          </a:p>
        </p:txBody>
      </p:sp>
      <p:sp>
        <p:nvSpPr>
          <p:cNvPr id="128004" name="スライド番号プレースホルダ 3"/>
          <p:cNvSpPr>
            <a:spLocks noGrp="1"/>
          </p:cNvSpPr>
          <p:nvPr>
            <p:ph type="sldNum" sz="quarter" idx="5"/>
          </p:nvPr>
        </p:nvSpPr>
        <p:spPr>
          <a:noFill/>
        </p:spPr>
        <p:txBody>
          <a:bodyPr/>
          <a:lstStyle/>
          <a:p>
            <a:fld id="{6E45F597-8E73-460F-A743-85D409C84937}" type="slidenum">
              <a:rPr lang="en-US" altLang="ja-JP" smtClean="0"/>
              <a:pPr/>
              <a:t>6</a:t>
            </a:fld>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a:xfrm>
            <a:off x="857250" y="685800"/>
            <a:ext cx="5143500" cy="3429000"/>
          </a:xfrm>
          <a:ln/>
        </p:spPr>
      </p:sp>
      <p:sp>
        <p:nvSpPr>
          <p:cNvPr id="129027" name="ノート プレースホルダ 2"/>
          <p:cNvSpPr>
            <a:spLocks noGrp="1"/>
          </p:cNvSpPr>
          <p:nvPr>
            <p:ph type="body" idx="1"/>
          </p:nvPr>
        </p:nvSpPr>
        <p:spPr>
          <a:noFill/>
          <a:ln/>
        </p:spPr>
        <p:txBody>
          <a:bodyPr/>
          <a:lstStyle/>
          <a:p>
            <a:pPr eaLnBrk="1" hangingPunct="1"/>
            <a:endParaRPr lang="ja-JP" altLang="en-US" smtClean="0"/>
          </a:p>
        </p:txBody>
      </p:sp>
      <p:sp>
        <p:nvSpPr>
          <p:cNvPr id="129028" name="スライド番号プレースホルダ 3"/>
          <p:cNvSpPr>
            <a:spLocks noGrp="1"/>
          </p:cNvSpPr>
          <p:nvPr>
            <p:ph type="sldNum" sz="quarter" idx="5"/>
          </p:nvPr>
        </p:nvSpPr>
        <p:spPr>
          <a:noFill/>
        </p:spPr>
        <p:txBody>
          <a:bodyPr/>
          <a:lstStyle/>
          <a:p>
            <a:fld id="{307F0CE4-BD05-4A77-8EFF-4AB344233289}" type="slidenum">
              <a:rPr lang="en-US" altLang="ja-JP" smtClean="0"/>
              <a:pPr/>
              <a:t>7</a:t>
            </a:fld>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D9A4127-1196-4021-9BFB-E7DCB3C8EE6A}" type="slidenum">
              <a:rPr lang="en-US" altLang="ja-JP" smtClean="0"/>
              <a:pPr/>
              <a:t>11</a:t>
            </a:fld>
            <a:endParaRPr lang="en-US" altLang="ja-JP" smtClean="0"/>
          </a:p>
        </p:txBody>
      </p:sp>
      <p:sp>
        <p:nvSpPr>
          <p:cNvPr id="159747" name="Rectangle 2"/>
          <p:cNvSpPr>
            <a:spLocks noGrp="1" noRot="1" noChangeAspect="1" noChangeArrowheads="1" noTextEdit="1"/>
          </p:cNvSpPr>
          <p:nvPr>
            <p:ph type="sldImg"/>
          </p:nvPr>
        </p:nvSpPr>
        <p:spPr>
          <a:xfrm>
            <a:off x="857250" y="685800"/>
            <a:ext cx="5143500" cy="3429000"/>
          </a:xfrm>
          <a:ln/>
        </p:spPr>
      </p:sp>
      <p:sp>
        <p:nvSpPr>
          <p:cNvPr id="159748"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73F324A9-B436-4DF1-B710-1774DCDC9D91}" type="slidenum">
              <a:rPr lang="en-US" altLang="ja-JP" smtClean="0"/>
              <a:pPr/>
              <a:t>12</a:t>
            </a:fld>
            <a:endParaRPr lang="en-US" altLang="ja-JP" smtClean="0"/>
          </a:p>
        </p:txBody>
      </p:sp>
      <p:sp>
        <p:nvSpPr>
          <p:cNvPr id="172035" name="Rectangle 2"/>
          <p:cNvSpPr>
            <a:spLocks noGrp="1" noRot="1" noChangeAspect="1" noChangeArrowheads="1" noTextEdit="1"/>
          </p:cNvSpPr>
          <p:nvPr>
            <p:ph type="sldImg"/>
          </p:nvPr>
        </p:nvSpPr>
        <p:spPr>
          <a:xfrm>
            <a:off x="857250" y="685800"/>
            <a:ext cx="5143500" cy="3429000"/>
          </a:xfrm>
          <a:ln/>
        </p:spPr>
      </p:sp>
      <p:sp>
        <p:nvSpPr>
          <p:cNvPr id="172036"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12110F5F-BEB9-49E3-A5BE-093F28E56F91}" type="slidenum">
              <a:rPr lang="en-US" altLang="ja-JP" smtClean="0"/>
              <a:pPr/>
              <a:t>13</a:t>
            </a:fld>
            <a:endParaRPr lang="en-US" altLang="ja-JP" smtClean="0"/>
          </a:p>
        </p:txBody>
      </p:sp>
      <p:sp>
        <p:nvSpPr>
          <p:cNvPr id="153603" name="Rectangle 2"/>
          <p:cNvSpPr>
            <a:spLocks noGrp="1" noRot="1" noChangeAspect="1" noChangeArrowheads="1" noTextEdit="1"/>
          </p:cNvSpPr>
          <p:nvPr>
            <p:ph type="sldImg"/>
          </p:nvPr>
        </p:nvSpPr>
        <p:spPr>
          <a:xfrm>
            <a:off x="857250" y="685800"/>
            <a:ext cx="5143500" cy="3429000"/>
          </a:xfrm>
          <a:ln/>
        </p:spPr>
      </p:sp>
      <p:sp>
        <p:nvSpPr>
          <p:cNvPr id="153604"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defTabSz="915988"/>
            <a:fld id="{82AE076B-8680-4D62-94AE-8A589592C9C9}" type="slidenum">
              <a:rPr lang="en-US" altLang="ja-JP">
                <a:latin typeface="Times New Roman" charset="0"/>
                <a:ea typeface="ＭＳ Ｐゴシック" charset="-128"/>
              </a:rPr>
              <a:pPr defTabSz="915988"/>
              <a:t>14</a:t>
            </a:fld>
            <a:endParaRPr lang="en-US" altLang="ja-JP">
              <a:latin typeface="Times New Roman" charset="0"/>
              <a:ea typeface="ＭＳ Ｐゴシック"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ja-JP" altLang="ja-JP" smtClean="0">
              <a:latin typeface="Times New Roman" charset="0"/>
              <a:ea typeface="ＭＳ Ｐ明朝"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5794" y="8686347"/>
            <a:ext cx="2972206" cy="457653"/>
          </a:xfrm>
          <a:prstGeom prst="rect">
            <a:avLst/>
          </a:prstGeom>
          <a:noFill/>
          <a:ln w="9525">
            <a:noFill/>
            <a:miter lim="800000"/>
            <a:headEnd/>
            <a:tailEnd/>
          </a:ln>
        </p:spPr>
        <p:txBody>
          <a:bodyPr anchor="b"/>
          <a:lstStyle/>
          <a:p>
            <a:pPr algn="r" eaLnBrk="0" hangingPunct="0"/>
            <a:fld id="{15A67C26-98F6-465D-84BB-E3CB1501C577}" type="slidenum">
              <a:rPr kumimoji="0" lang="ja-JP" altLang="en-US" sz="1200">
                <a:solidFill>
                  <a:prstClr val="black"/>
                </a:solidFill>
                <a:latin typeface="Arial" charset="0"/>
                <a:ea typeface="ＭＳ Ｐゴシック" charset="-128"/>
              </a:rPr>
              <a:pPr algn="r" eaLnBrk="0" hangingPunct="0"/>
              <a:t>26</a:t>
            </a:fld>
            <a:endParaRPr kumimoji="0" lang="en-US" altLang="ja-JP" sz="1200">
              <a:solidFill>
                <a:prstClr val="black"/>
              </a:solidFill>
              <a:latin typeface="Arial" charset="0"/>
              <a:ea typeface="ＭＳ Ｐゴシック" charset="-128"/>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endParaRPr lang="ja-JP" altLang="en-US" smtClean="0">
              <a:ea typeface="ＭＳ Ｐゴシック"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71607"/>
            <a:ext cx="8829675" cy="1927225"/>
          </a:xfrm>
        </p:spPr>
        <p:txBody>
          <a:bodyPr anchor="b">
            <a:noAutofit/>
          </a:bodyPr>
          <a:lstStyle>
            <a:lvl1pPr>
              <a:defRPr sz="5400" cap="all" baseline="0"/>
            </a:lvl1pPr>
          </a:lstStyle>
          <a:p>
            <a:r>
              <a:rPr lang="ja-JP" altLang="en-US" dirty="0" smtClean="0"/>
              <a:t>マスター タイトルの書式設定</a:t>
            </a:r>
            <a:endParaRPr lang="en-US" dirty="0"/>
          </a:p>
        </p:txBody>
      </p:sp>
      <p:sp>
        <p:nvSpPr>
          <p:cNvPr id="3" name="Subtitle 2"/>
          <p:cNvSpPr>
            <a:spLocks noGrp="1"/>
          </p:cNvSpPr>
          <p:nvPr>
            <p:ph type="subTitle" idx="1"/>
          </p:nvPr>
        </p:nvSpPr>
        <p:spPr>
          <a:xfrm>
            <a:off x="771525" y="3505200"/>
            <a:ext cx="72009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cxnSp>
        <p:nvCxnSpPr>
          <p:cNvPr id="8" name="Straight Connector 7"/>
          <p:cNvCxnSpPr/>
          <p:nvPr/>
        </p:nvCxnSpPr>
        <p:spPr>
          <a:xfrm>
            <a:off x="771525" y="3398520"/>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 10"/>
          <p:cNvSpPr>
            <a:spLocks noGrp="1"/>
          </p:cNvSpPr>
          <p:nvPr>
            <p:ph type="sldNum" sz="quarter" idx="11"/>
          </p:nvPr>
        </p:nvSpPr>
        <p:spPr/>
        <p:txBody>
          <a:body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3835944919"/>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3549263962"/>
      </p:ext>
    </p:extLst>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609600"/>
            <a:ext cx="2314575"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514350" y="609600"/>
            <a:ext cx="6772275"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1746696553"/>
      </p:ext>
    </p:extLst>
  </p:cSld>
  <p:clrMapOvr>
    <a:masterClrMapping/>
  </p:clrMapOvr>
  <p:transition>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514352" y="1600204"/>
            <a:ext cx="455295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219700" y="1600204"/>
            <a:ext cx="455295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3"/>
          <p:cNvSpPr>
            <a:spLocks noGrp="1" noChangeArrowheads="1"/>
          </p:cNvSpPr>
          <p:nvPr>
            <p:ph type="sldNum" sz="quarter" idx="11"/>
          </p:nvPr>
        </p:nvSpPr>
        <p:spPr>
          <a:ln/>
        </p:spPr>
        <p:txBody>
          <a:bodyPr/>
          <a:lstStyle>
            <a:lvl1pPr>
              <a:defRPr/>
            </a:lvl1pPr>
          </a:lstStyle>
          <a:p>
            <a:pPr>
              <a:defRPr/>
            </a:pPr>
            <a:fld id="{A1B18C30-EE09-48A3-8484-E4036BE6C9AF}" type="slidenum">
              <a:rPr lang="en-US" altLang="ja-JP"/>
              <a:pPr>
                <a:defRPr/>
              </a:pPr>
              <a:t>&lt;#&gt;</a:t>
            </a:fld>
            <a:endParaRPr lang="en-US" altLang="ja-JP"/>
          </a:p>
        </p:txBody>
      </p:sp>
    </p:spTree>
  </p:cSld>
  <p:clrMapOvr>
    <a:masterClrMapping/>
  </p:clrMapOvr>
  <p:transition>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71605"/>
            <a:ext cx="8829675" cy="1927225"/>
          </a:xfrm>
        </p:spPr>
        <p:txBody>
          <a:bodyPr anchor="b">
            <a:noAutofit/>
          </a:bodyPr>
          <a:lstStyle>
            <a:lvl1pPr>
              <a:defRPr sz="5400" cap="all" baseline="0"/>
            </a:lvl1pPr>
          </a:lstStyle>
          <a:p>
            <a:r>
              <a:rPr lang="ja-JP" altLang="en-US" dirty="0" smtClean="0"/>
              <a:t>マスター タイトルの書式設定</a:t>
            </a:r>
            <a:endParaRPr lang="en-US" dirty="0"/>
          </a:p>
        </p:txBody>
      </p:sp>
      <p:sp>
        <p:nvSpPr>
          <p:cNvPr id="3" name="Subtitle 2"/>
          <p:cNvSpPr>
            <a:spLocks noGrp="1"/>
          </p:cNvSpPr>
          <p:nvPr>
            <p:ph type="subTitle" idx="1"/>
          </p:nvPr>
        </p:nvSpPr>
        <p:spPr>
          <a:xfrm>
            <a:off x="771525" y="3505200"/>
            <a:ext cx="72009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6" name="Slide Number Placeholder 5"/>
          <p:cNvSpPr>
            <a:spLocks noGrp="1"/>
          </p:cNvSpPr>
          <p:nvPr>
            <p:ph type="sldNum" sz="quarter" idx="12"/>
          </p:nvPr>
        </p:nvSpPr>
        <p:spPr>
          <a:xfrm>
            <a:off x="9086850" y="6528816"/>
            <a:ext cx="1200150" cy="329184"/>
          </a:xfrm>
        </p:spPr>
        <p:txBody>
          <a:bodyPr/>
          <a:lstStyle/>
          <a:p>
            <a:fld id="{469113B8-596C-44BD-97B2-3E0BC1561466}" type="slidenum">
              <a:rPr lang="ja-JP" altLang="en-US" smtClean="0"/>
              <a:pPr/>
              <a:t>&lt;#&gt;</a:t>
            </a:fld>
            <a:endParaRPr lang="ja-JP" altLang="en-US"/>
          </a:p>
        </p:txBody>
      </p:sp>
      <p:cxnSp>
        <p:nvCxnSpPr>
          <p:cNvPr id="8" name="Straight Connector 7"/>
          <p:cNvCxnSpPr/>
          <p:nvPr/>
        </p:nvCxnSpPr>
        <p:spPr>
          <a:xfrm>
            <a:off x="771525" y="3398520"/>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Slide Number Placeholder 5"/>
          <p:cNvSpPr>
            <a:spLocks noGrp="1"/>
          </p:cNvSpPr>
          <p:nvPr>
            <p:ph type="sldNum" sz="quarter" idx="12"/>
          </p:nvPr>
        </p:nvSpPr>
        <p:spPr>
          <a:xfrm>
            <a:off x="9105164" y="6528816"/>
            <a:ext cx="1200150" cy="329184"/>
          </a:xfrm>
        </p:spPr>
        <p:txBody>
          <a:bodyPr/>
          <a:lstStyle/>
          <a:p>
            <a:fld id="{469113B8-596C-44BD-97B2-3E0BC1561466}" type="slidenum">
              <a:rPr lang="ja-JP" altLang="en-US" smtClean="0"/>
              <a:pPr/>
              <a:t>&lt;#&gt;</a:t>
            </a:fld>
            <a:endParaRPr lang="ja-JP" altLang="en-US"/>
          </a:p>
        </p:txBody>
      </p:sp>
      <p:sp>
        <p:nvSpPr>
          <p:cNvPr id="12" name="フッター プレースホルダー 6"/>
          <p:cNvSpPr>
            <a:spLocks noGrp="1"/>
          </p:cNvSpPr>
          <p:nvPr userDrawn="1">
            <p:ph type="ftr" sz="quarter" idx="11"/>
          </p:nvPr>
        </p:nvSpPr>
        <p:spPr>
          <a:xfrm>
            <a:off x="3053938" y="0"/>
            <a:ext cx="7233062" cy="329184"/>
          </a:xfrm>
          <a:prstGeom prst="rect">
            <a:avLst/>
          </a:prstGeom>
        </p:spPr>
        <p:txBody>
          <a:bodyPr/>
          <a:lstStyle/>
          <a:p>
            <a:pPr algn="r"/>
            <a:r>
              <a:rPr lang="en-US" altLang="ja-JP" dirty="0"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602" y="2362201"/>
            <a:ext cx="874395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12602" y="4626869"/>
            <a:ext cx="874395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&lt;#&gt;</a:t>
            </a:fld>
            <a:endParaRPr lang="ja-JP" altLang="en-US"/>
          </a:p>
        </p:txBody>
      </p:sp>
      <p:cxnSp>
        <p:nvCxnSpPr>
          <p:cNvPr id="7" name="Straight Connector 6"/>
          <p:cNvCxnSpPr/>
          <p:nvPr/>
        </p:nvCxnSpPr>
        <p:spPr>
          <a:xfrm>
            <a:off x="822960" y="4599432"/>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ー 6"/>
          <p:cNvSpPr>
            <a:spLocks noGrp="1"/>
          </p:cNvSpPr>
          <p:nvPr userDrawn="1">
            <p:ph type="ftr" sz="quarter" idx="3"/>
          </p:nvPr>
        </p:nvSpPr>
        <p:spPr>
          <a:xfrm>
            <a:off x="2169893" y="0"/>
            <a:ext cx="8117107" cy="329184"/>
          </a:xfrm>
          <a:prstGeom prst="rect">
            <a:avLst/>
          </a:prstGeom>
        </p:spPr>
        <p:txBody>
          <a:bodyPr/>
          <a:lstStyle>
            <a:lvl1pPr>
              <a:defRPr sz="1400">
                <a:solidFill>
                  <a:schemeClr val="bg1"/>
                </a:solidFill>
              </a:defRPr>
            </a:lvl1pPr>
          </a:lstStyle>
          <a:p>
            <a:pPr algn="r">
              <a:defRPr/>
            </a:pPr>
            <a:r>
              <a:rPr kumimoji="0" lang="en-US" altLang="ja-JP" kern="0" smtClean="0">
                <a:solidFill>
                  <a:srgbClr val="FFFFFF"/>
                </a:solidFill>
              </a:rPr>
              <a:t>JGOG 3016, NOVEL, Japanese Gynecologic Oncology Group</a:t>
            </a:r>
            <a:endParaRPr kumimoji="0" lang="ja-JP" altLang="en-US" kern="0" dirty="0" smtClean="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マスター タイトルの書式設定</a:t>
            </a:r>
            <a:endParaRPr lang="en-US" dirty="0"/>
          </a:p>
        </p:txBody>
      </p:sp>
      <p:sp>
        <p:nvSpPr>
          <p:cNvPr id="3" name="Content Placeholder 2"/>
          <p:cNvSpPr>
            <a:spLocks noGrp="1"/>
          </p:cNvSpPr>
          <p:nvPr>
            <p:ph sz="half" idx="1"/>
          </p:nvPr>
        </p:nvSpPr>
        <p:spPr>
          <a:xfrm>
            <a:off x="514350"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229225"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
        <p:nvSpPr>
          <p:cNvPr id="9" name="フッター プレースホルダー 6"/>
          <p:cNvSpPr>
            <a:spLocks noGrp="1"/>
          </p:cNvSpPr>
          <p:nvPr userDrawn="1">
            <p:ph type="ftr" sz="quarter" idx="3"/>
          </p:nvPr>
        </p:nvSpPr>
        <p:spPr>
          <a:xfrm>
            <a:off x="2169893" y="0"/>
            <a:ext cx="8117107" cy="329184"/>
          </a:xfrm>
          <a:prstGeom prst="rect">
            <a:avLst/>
          </a:prstGeom>
        </p:spPr>
        <p:txBody>
          <a:bodyPr/>
          <a:lstStyle>
            <a:lvl1pPr>
              <a:defRPr sz="1400">
                <a:solidFill>
                  <a:schemeClr val="bg1"/>
                </a:solidFill>
              </a:defRPr>
            </a:lvl1pPr>
          </a:lstStyle>
          <a:p>
            <a:pPr algn="r"/>
            <a:r>
              <a:rPr lang="en-US" altLang="ja-JP"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1435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51435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34924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34924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9" name="Slide Number Placeholder 8"/>
          <p:cNvSpPr>
            <a:spLocks noGrp="1"/>
          </p:cNvSpPr>
          <p:nvPr>
            <p:ph type="sldNum" sz="quarter" idx="12"/>
          </p:nvPr>
        </p:nvSpPr>
        <p:spPr/>
        <p:txBody>
          <a:bodyPr/>
          <a:lstStyle/>
          <a:p>
            <a:fld id="{469113B8-596C-44BD-97B2-3E0BC1561466}" type="slidenum">
              <a:rPr lang="ja-JP" altLang="en-US" smtClean="0"/>
              <a:pPr/>
              <a:t>&lt;#&gt;</a:t>
            </a:fld>
            <a:endParaRPr lang="ja-JP" altLang="en-US"/>
          </a:p>
        </p:txBody>
      </p:sp>
      <p:cxnSp>
        <p:nvCxnSpPr>
          <p:cNvPr id="11" name="Straight Connector 10"/>
          <p:cNvCxnSpPr/>
          <p:nvPr/>
        </p:nvCxnSpPr>
        <p:spPr>
          <a:xfrm rot="5400000">
            <a:off x="2789367" y="4045774"/>
            <a:ext cx="4709160" cy="89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6"/>
          <p:cNvSpPr>
            <a:spLocks noGrp="1"/>
          </p:cNvSpPr>
          <p:nvPr userDrawn="1">
            <p:ph type="ftr" sz="quarter" idx="13"/>
          </p:nvPr>
        </p:nvSpPr>
        <p:spPr>
          <a:xfrm>
            <a:off x="2169893" y="0"/>
            <a:ext cx="8117107" cy="329184"/>
          </a:xfrm>
          <a:prstGeom prst="rect">
            <a:avLst/>
          </a:prstGeom>
        </p:spPr>
        <p:txBody>
          <a:bodyPr/>
          <a:lstStyle>
            <a:lvl1pPr>
              <a:defRPr sz="1600">
                <a:solidFill>
                  <a:schemeClr val="bg1"/>
                </a:solidFill>
              </a:defRPr>
            </a:lvl1pPr>
          </a:lstStyle>
          <a:p>
            <a:pPr algn="r"/>
            <a:r>
              <a:rPr lang="en-US" altLang="ja-JP" dirty="0"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5" name="Slide Number Placeholder 4"/>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
        <p:nvSpPr>
          <p:cNvPr id="6" name="フッター プレースホルダー 6"/>
          <p:cNvSpPr>
            <a:spLocks noGrp="1"/>
          </p:cNvSpPr>
          <p:nvPr userDrawn="1">
            <p:ph type="ftr" sz="quarter" idx="3"/>
          </p:nvPr>
        </p:nvSpPr>
        <p:spPr>
          <a:xfrm>
            <a:off x="2169893" y="27982"/>
            <a:ext cx="8117107" cy="329184"/>
          </a:xfrm>
          <a:prstGeom prst="rect">
            <a:avLst/>
          </a:prstGeom>
        </p:spPr>
        <p:txBody>
          <a:bodyPr/>
          <a:lstStyle>
            <a:lvl1pPr>
              <a:defRPr sz="1400">
                <a:solidFill>
                  <a:schemeClr val="bg1"/>
                </a:solidFill>
              </a:defRPr>
            </a:lvl1pPr>
          </a:lstStyle>
          <a:p>
            <a:pPr algn="r"/>
            <a:r>
              <a:rPr lang="en-US" altLang="ja-JP"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
        <p:nvSpPr>
          <p:cNvPr id="5" name="フッター プレースホルダー 6"/>
          <p:cNvSpPr>
            <a:spLocks noGrp="1"/>
          </p:cNvSpPr>
          <p:nvPr userDrawn="1">
            <p:ph type="ftr" sz="quarter" idx="3"/>
          </p:nvPr>
        </p:nvSpPr>
        <p:spPr>
          <a:xfrm>
            <a:off x="2169893" y="27982"/>
            <a:ext cx="8117107" cy="329184"/>
          </a:xfrm>
          <a:prstGeom prst="rect">
            <a:avLst/>
          </a:prstGeom>
        </p:spPr>
        <p:txBody>
          <a:bodyPr/>
          <a:lstStyle>
            <a:lvl1pPr>
              <a:defRPr sz="1400">
                <a:solidFill>
                  <a:schemeClr val="bg1"/>
                </a:solidFill>
              </a:defRPr>
            </a:lvl1pPr>
          </a:lstStyle>
          <a:p>
            <a:pPr algn="r"/>
            <a:r>
              <a:rPr lang="en-US" altLang="ja-JP"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9" name="タイトル 8"/>
          <p:cNvSpPr>
            <a:spLocks noGrp="1"/>
          </p:cNvSpPr>
          <p:nvPr>
            <p:ph type="title"/>
          </p:nvPr>
        </p:nvSpPr>
        <p:spPr/>
        <p:txBody>
          <a:bodyPr/>
          <a:lstStyle>
            <a:lvl1pPr algn="ctr">
              <a:defRPr>
                <a:solidFill>
                  <a:srgbClr val="FF0000"/>
                </a:solidFill>
              </a:defRPr>
            </a:lvl1pPr>
          </a:lstStyle>
          <a:p>
            <a:r>
              <a:rPr kumimoji="1" lang="ja-JP" altLang="en-US" dirty="0" smtClean="0"/>
              <a:t>マスタ タイトルの書式設定</a:t>
            </a:r>
            <a:endParaRPr kumimoji="1" lang="ja-JP" altLang="en-US" dirty="0"/>
          </a:p>
        </p:txBody>
      </p:sp>
    </p:spTree>
    <p:extLst>
      <p:ext uri="{BB962C8B-B14F-4D97-AF65-F5344CB8AC3E}">
        <p14:creationId xmlns="" xmlns:p14="http://schemas.microsoft.com/office/powerpoint/2010/main" val="2350489649"/>
      </p:ext>
    </p:extLst>
  </p:cSld>
  <p:clrMapOvr>
    <a:masterClrMapping/>
  </p:clrMapOvr>
  <p:transition>
    <p:fade thruBlk="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14350" y="792080"/>
            <a:ext cx="2407158"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343275" y="792080"/>
            <a:ext cx="6429375"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14351" y="2130557"/>
            <a:ext cx="240715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&lt;#&gt;</a:t>
            </a:fld>
            <a:endParaRPr lang="ja-JP" altLang="en-US"/>
          </a:p>
        </p:txBody>
      </p:sp>
      <p:cxnSp>
        <p:nvCxnSpPr>
          <p:cNvPr id="9" name="Straight Connector 8"/>
          <p:cNvCxnSpPr/>
          <p:nvPr/>
        </p:nvCxnSpPr>
        <p:spPr>
          <a:xfrm rot="5400000">
            <a:off x="333860" y="3580109"/>
            <a:ext cx="5577840" cy="17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フッター プレースホルダー 6"/>
          <p:cNvSpPr>
            <a:spLocks noGrp="1"/>
          </p:cNvSpPr>
          <p:nvPr userDrawn="1">
            <p:ph type="ftr" sz="quarter" idx="3"/>
          </p:nvPr>
        </p:nvSpPr>
        <p:spPr>
          <a:xfrm>
            <a:off x="2169893" y="0"/>
            <a:ext cx="8117107" cy="329184"/>
          </a:xfrm>
          <a:prstGeom prst="rect">
            <a:avLst/>
          </a:prstGeom>
        </p:spPr>
        <p:txBody>
          <a:bodyPr/>
          <a:lstStyle>
            <a:lvl1pPr>
              <a:defRPr sz="1600">
                <a:solidFill>
                  <a:schemeClr val="bg1"/>
                </a:solidFill>
              </a:defRPr>
            </a:lvl1pPr>
          </a:lstStyle>
          <a:p>
            <a:pPr algn="r"/>
            <a:r>
              <a:rPr lang="en-US" altLang="ja-JP" dirty="0"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14350" y="792480"/>
            <a:ext cx="2410515"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3215936" y="838201"/>
            <a:ext cx="6642439"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514350" y="2133600"/>
            <a:ext cx="240715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
        <p:nvSpPr>
          <p:cNvPr id="8" name="フッター プレースホルダー 6"/>
          <p:cNvSpPr>
            <a:spLocks noGrp="1"/>
          </p:cNvSpPr>
          <p:nvPr userDrawn="1">
            <p:ph type="ftr" sz="quarter" idx="3"/>
          </p:nvPr>
        </p:nvSpPr>
        <p:spPr>
          <a:xfrm>
            <a:off x="2169893" y="0"/>
            <a:ext cx="8117107" cy="329184"/>
          </a:xfrm>
          <a:prstGeom prst="rect">
            <a:avLst/>
          </a:prstGeom>
        </p:spPr>
        <p:txBody>
          <a:bodyPr/>
          <a:lstStyle>
            <a:lvl1pPr>
              <a:defRPr sz="1600">
                <a:solidFill>
                  <a:schemeClr val="bg1"/>
                </a:solidFill>
              </a:defRPr>
            </a:lvl1pPr>
          </a:lstStyle>
          <a:p>
            <a:pPr algn="r"/>
            <a:r>
              <a:rPr lang="en-US" altLang="ja-JP" dirty="0"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
        <p:nvSpPr>
          <p:cNvPr id="7" name="フッター プレースホルダー 6"/>
          <p:cNvSpPr>
            <a:spLocks noGrp="1"/>
          </p:cNvSpPr>
          <p:nvPr userDrawn="1">
            <p:ph type="ftr" sz="quarter" idx="3"/>
          </p:nvPr>
        </p:nvSpPr>
        <p:spPr>
          <a:xfrm>
            <a:off x="2169893" y="0"/>
            <a:ext cx="8117107" cy="329184"/>
          </a:xfrm>
          <a:prstGeom prst="rect">
            <a:avLst/>
          </a:prstGeom>
        </p:spPr>
        <p:txBody>
          <a:bodyPr/>
          <a:lstStyle>
            <a:lvl1pPr>
              <a:defRPr sz="1600">
                <a:solidFill>
                  <a:schemeClr val="bg1"/>
                </a:solidFill>
              </a:defRPr>
            </a:lvl1pPr>
          </a:lstStyle>
          <a:p>
            <a:pPr algn="r"/>
            <a:r>
              <a:rPr lang="en-US" altLang="ja-JP" dirty="0"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609600"/>
            <a:ext cx="2314575"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514350" y="609600"/>
            <a:ext cx="6772275"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
        <p:nvSpPr>
          <p:cNvPr id="7" name="フッター プレースホルダー 6"/>
          <p:cNvSpPr>
            <a:spLocks noGrp="1"/>
          </p:cNvSpPr>
          <p:nvPr userDrawn="1">
            <p:ph type="ftr" sz="quarter" idx="3"/>
          </p:nvPr>
        </p:nvSpPr>
        <p:spPr>
          <a:xfrm>
            <a:off x="2169893" y="0"/>
            <a:ext cx="8117107" cy="329184"/>
          </a:xfrm>
          <a:prstGeom prst="rect">
            <a:avLst/>
          </a:prstGeom>
        </p:spPr>
        <p:txBody>
          <a:bodyPr/>
          <a:lstStyle>
            <a:lvl1pPr>
              <a:defRPr sz="1600">
                <a:solidFill>
                  <a:schemeClr val="bg1"/>
                </a:solidFill>
              </a:defRPr>
            </a:lvl1pPr>
          </a:lstStyle>
          <a:p>
            <a:pPr algn="r"/>
            <a:r>
              <a:rPr lang="en-US" altLang="ja-JP" dirty="0" smtClean="0">
                <a:solidFill>
                  <a:srgbClr val="FFFFFF"/>
                </a:solidFill>
              </a:rPr>
              <a:t>JGOG 3016, NOVEL, Japanese Gynecologic Oncology Group</a:t>
            </a:r>
            <a:endParaRPr lang="ja-JP" altLang="en-US" dirty="0">
              <a:solidFill>
                <a:srgbClr val="FFFFFF"/>
              </a:solidFill>
            </a:endParaRPr>
          </a:p>
        </p:txBody>
      </p:sp>
    </p:spTree>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602" y="2362201"/>
            <a:ext cx="8743950" cy="2200275"/>
          </a:xfrm>
        </p:spPr>
        <p:txBody>
          <a:bodyPr anchor="b">
            <a:normAutofit/>
          </a:bodyPr>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12602" y="4626871"/>
            <a:ext cx="874395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6" name="Slide Number Placeholder 5"/>
          <p:cNvSpPr>
            <a:spLocks noGrp="1"/>
          </p:cNvSpPr>
          <p:nvPr>
            <p:ph type="sldNum" sz="quarter" idx="12"/>
          </p:nvPr>
        </p:nvSpPr>
        <p:spPr/>
        <p:txBody>
          <a:bodyPr/>
          <a:lstStyle/>
          <a:p>
            <a:fld id="{469113B8-596C-44BD-97B2-3E0BC1561466}" type="slidenum">
              <a:rPr lang="ja-JP" altLang="en-US" smtClean="0"/>
              <a:pPr/>
              <a:t>&lt;#&gt;</a:t>
            </a:fld>
            <a:endParaRPr lang="ja-JP" altLang="en-US"/>
          </a:p>
        </p:txBody>
      </p:sp>
      <p:cxnSp>
        <p:nvCxnSpPr>
          <p:cNvPr id="7" name="Straight Connector 6"/>
          <p:cNvCxnSpPr/>
          <p:nvPr/>
        </p:nvCxnSpPr>
        <p:spPr>
          <a:xfrm>
            <a:off x="822960" y="4599432"/>
            <a:ext cx="88296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日付プレースホルダ 8"/>
          <p:cNvSpPr>
            <a:spLocks noGrp="1"/>
          </p:cNvSpPr>
          <p:nvPr>
            <p:ph type="dt" sz="half" idx="13"/>
          </p:nvPr>
        </p:nvSpPr>
        <p:spPr>
          <a:xfrm>
            <a:off x="514350" y="18288"/>
            <a:ext cx="3257550" cy="329184"/>
          </a:xfrm>
          <a:prstGeom prst="rect">
            <a:avLst/>
          </a:prstGeom>
        </p:spPr>
        <p:txBody>
          <a:bodyPr/>
          <a:lstStyle/>
          <a:p>
            <a:fld id="{59B20D1E-B6BF-4E77-8F06-03C7D5CA9F48}" type="datetime1">
              <a:rPr lang="ja-JP" altLang="en-US" smtClean="0"/>
              <a:pPr/>
              <a:t>2012/12/11</a:t>
            </a:fld>
            <a:endParaRPr lang="ja-JP" altLang="en-US" dirty="0"/>
          </a:p>
        </p:txBody>
      </p:sp>
    </p:spTree>
    <p:extLst>
      <p:ext uri="{BB962C8B-B14F-4D97-AF65-F5344CB8AC3E}">
        <p14:creationId xmlns="" xmlns:p14="http://schemas.microsoft.com/office/powerpoint/2010/main" val="3238149384"/>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マスター タイトルの書式設定</a:t>
            </a:r>
            <a:endParaRPr lang="en-US" dirty="0"/>
          </a:p>
        </p:txBody>
      </p:sp>
      <p:sp>
        <p:nvSpPr>
          <p:cNvPr id="3" name="Content Placeholder 2"/>
          <p:cNvSpPr>
            <a:spLocks noGrp="1"/>
          </p:cNvSpPr>
          <p:nvPr>
            <p:ph sz="half" idx="1"/>
          </p:nvPr>
        </p:nvSpPr>
        <p:spPr>
          <a:xfrm>
            <a:off x="514350"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229225" y="1673352"/>
            <a:ext cx="4543425"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日付プレースホルダ 7"/>
          <p:cNvSpPr>
            <a:spLocks noGrp="1"/>
          </p:cNvSpPr>
          <p:nvPr>
            <p:ph type="dt" sz="half" idx="10"/>
          </p:nvPr>
        </p:nvSpPr>
        <p:spPr>
          <a:xfrm>
            <a:off x="514350" y="18288"/>
            <a:ext cx="3257550" cy="329184"/>
          </a:xfrm>
          <a:prstGeom prst="rect">
            <a:avLst/>
          </a:prstGeom>
        </p:spPr>
        <p:txBody>
          <a:bodyPr/>
          <a:lstStyle/>
          <a:p>
            <a:fld id="{59B20D1E-B6BF-4E77-8F06-03C7D5CA9F48}" type="datetime1">
              <a:rPr lang="ja-JP" altLang="en-US" smtClean="0"/>
              <a:pPr/>
              <a:t>2012/12/11</a:t>
            </a:fld>
            <a:endParaRPr lang="ja-JP" altLang="en-US" dirty="0"/>
          </a:p>
        </p:txBody>
      </p:sp>
      <p:sp>
        <p:nvSpPr>
          <p:cNvPr id="10" name="スライド番号プレースホルダ 9"/>
          <p:cNvSpPr>
            <a:spLocks noGrp="1"/>
          </p:cNvSpPr>
          <p:nvPr>
            <p:ph type="sldNum" sz="quarter" idx="11"/>
          </p:nvPr>
        </p:nvSpPr>
        <p:spPr/>
        <p:txBody>
          <a:body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782544903"/>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1435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51435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349240" y="1676400"/>
            <a:ext cx="442341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349240" y="2438400"/>
            <a:ext cx="44234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cxnSp>
        <p:nvCxnSpPr>
          <p:cNvPr id="11" name="Straight Connector 10"/>
          <p:cNvCxnSpPr/>
          <p:nvPr/>
        </p:nvCxnSpPr>
        <p:spPr>
          <a:xfrm rot="5400000">
            <a:off x="2789367" y="4045774"/>
            <a:ext cx="4709160" cy="89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7761886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5" name="Slide Number Placeholder 4"/>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745361580"/>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244832198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14350" y="792080"/>
            <a:ext cx="2407158"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343275" y="792080"/>
            <a:ext cx="6429375"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14351" y="2130559"/>
            <a:ext cx="240715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&lt;#&gt;</a:t>
            </a:fld>
            <a:endParaRPr lang="ja-JP" altLang="en-US"/>
          </a:p>
        </p:txBody>
      </p:sp>
      <p:cxnSp>
        <p:nvCxnSpPr>
          <p:cNvPr id="9" name="Straight Connector 8"/>
          <p:cNvCxnSpPr/>
          <p:nvPr/>
        </p:nvCxnSpPr>
        <p:spPr>
          <a:xfrm rot="5400000">
            <a:off x="333860" y="3580109"/>
            <a:ext cx="5577840" cy="17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92395621"/>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14350" y="792480"/>
            <a:ext cx="2410515" cy="1264920"/>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3215936" y="838201"/>
            <a:ext cx="6642439"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514350" y="2133600"/>
            <a:ext cx="240715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Slide Number Placeholder 6"/>
          <p:cNvSpPr>
            <a:spLocks noGrp="1"/>
          </p:cNvSpPr>
          <p:nvPr>
            <p:ph type="sldNum" sz="quarter" idx="12"/>
          </p:nvPr>
        </p:nvSpPr>
        <p:spPr/>
        <p:txBody>
          <a:body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4218930676"/>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0287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514350" y="533400"/>
            <a:ext cx="9258300" cy="990600"/>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514350" y="1600200"/>
            <a:ext cx="9258300" cy="4876800"/>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7" name="Rectangle 6"/>
          <p:cNvSpPr/>
          <p:nvPr userDrawn="1"/>
        </p:nvSpPr>
        <p:spPr>
          <a:xfrm>
            <a:off x="0" y="0"/>
            <a:ext cx="10287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9086850" y="6528816"/>
            <a:ext cx="1200150" cy="329184"/>
          </a:xfrm>
          <a:prstGeom prst="rect">
            <a:avLst/>
          </a:prstGeom>
        </p:spPr>
        <p:txBody>
          <a:bodyPr vert="horz" lIns="91440" tIns="45720" rIns="91440" bIns="45720" rtlCol="0" anchor="ctr"/>
          <a:lstStyle>
            <a:lvl1pPr algn="l">
              <a:defRPr sz="1400" b="1">
                <a:solidFill>
                  <a:srgbClr val="FFFFFF"/>
                </a:solidFill>
              </a:defRPr>
            </a:lvl1pPr>
          </a:lstStyle>
          <a:p>
            <a:fld id="{469113B8-596C-44BD-97B2-3E0BC1561466}" type="slidenum">
              <a:rPr lang="ja-JP" altLang="en-US" smtClean="0"/>
              <a:pPr/>
              <a:t>&lt;#&gt;</a:t>
            </a:fld>
            <a:endParaRPr lang="ja-JP" altLang="en-US"/>
          </a:p>
        </p:txBody>
      </p:sp>
    </p:spTree>
    <p:extLst>
      <p:ext uri="{BB962C8B-B14F-4D97-AF65-F5344CB8AC3E}">
        <p14:creationId xmlns="" xmlns:p14="http://schemas.microsoft.com/office/powerpoint/2010/main" val="34264546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9" r:id="rId12"/>
  </p:sldLayoutIdLst>
  <p:transition>
    <p:fade thruBlk="1"/>
  </p:transition>
  <p:timing>
    <p:tnLst>
      <p:par>
        <p:cTn id="1" dur="indefinite" restart="never" nodeType="tmRoot"/>
      </p:par>
    </p:tnLst>
  </p:timing>
  <p:hf sldNum="0" hdr="0"/>
  <p:txStyles>
    <p:titleStyle>
      <a:lvl1pPr algn="l" defTabSz="914400" rtl="0" eaLnBrk="1" latinLnBrk="0" hangingPunct="1">
        <a:spcBef>
          <a:spcPct val="0"/>
        </a:spcBef>
        <a:buNone/>
        <a:defRPr kumimoji="1" sz="4000" kern="1200" spc="-10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0287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514350" y="533400"/>
            <a:ext cx="9258300" cy="990600"/>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514350" y="1600200"/>
            <a:ext cx="9258300" cy="4876800"/>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7" name="Rectangle 6"/>
          <p:cNvSpPr/>
          <p:nvPr userDrawn="1"/>
        </p:nvSpPr>
        <p:spPr>
          <a:xfrm>
            <a:off x="0" y="0"/>
            <a:ext cx="10287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9086850" y="6528816"/>
            <a:ext cx="1200150" cy="329184"/>
          </a:xfrm>
          <a:prstGeom prst="rect">
            <a:avLst/>
          </a:prstGeom>
        </p:spPr>
        <p:txBody>
          <a:bodyPr vert="horz" lIns="91440" tIns="45720" rIns="91440" bIns="45720" rtlCol="0" anchor="ctr"/>
          <a:lstStyle>
            <a:lvl1pPr algn="l">
              <a:defRPr sz="1400" b="1">
                <a:solidFill>
                  <a:srgbClr val="FFFFFF"/>
                </a:solidFill>
              </a:defRPr>
            </a:lvl1pPr>
          </a:lstStyle>
          <a:p>
            <a:fld id="{469113B8-596C-44BD-97B2-3E0BC1561466}" type="slidenum">
              <a:rPr lang="ja-JP" altLang="en-US" smtClean="0"/>
              <a:pPr/>
              <a:t>&lt;#&gt;</a:t>
            </a:fld>
            <a:endParaRPr lang="ja-JP" altLang="en-US"/>
          </a:p>
        </p:txBody>
      </p:sp>
      <p:pic>
        <p:nvPicPr>
          <p:cNvPr id="1026" name="Picture 2"/>
          <p:cNvPicPr>
            <a:picLocks noChangeAspect="1" noChangeArrowheads="1"/>
          </p:cNvPicPr>
          <p:nvPr userDrawn="1"/>
        </p:nvPicPr>
        <p:blipFill>
          <a:blip r:embed="rId13" cstate="print"/>
          <a:srcRect/>
          <a:stretch>
            <a:fillRect/>
          </a:stretch>
        </p:blipFill>
        <p:spPr bwMode="auto">
          <a:xfrm>
            <a:off x="8760049" y="387262"/>
            <a:ext cx="1446584" cy="54141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fade thruBlk="1"/>
  </p:transition>
  <p:timing>
    <p:tnLst>
      <p:par>
        <p:cTn id="1" dur="indefinite" restart="never" nodeType="tmRoot"/>
      </p:par>
    </p:tnLst>
  </p:timing>
  <p:hf sldNum="0" hdr="0"/>
  <p:txStyles>
    <p:titleStyle>
      <a:lvl1pPr algn="l" defTabSz="914400" rtl="0" eaLnBrk="1" latinLnBrk="0" hangingPunct="1">
        <a:spcBef>
          <a:spcPct val="0"/>
        </a:spcBef>
        <a:buNone/>
        <a:defRPr kumimoji="1"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4400" dirty="0" smtClean="0"/>
              <a:t>NHK</a:t>
            </a:r>
            <a:r>
              <a:rPr lang="ja-JP" altLang="en-US" sz="4400" dirty="0" smtClean="0"/>
              <a:t>スペシャルがんワクチンを検証する</a:t>
            </a:r>
            <a:endParaRPr lang="ja-JP" altLang="ja-JP" sz="4400" dirty="0"/>
          </a:p>
        </p:txBody>
      </p:sp>
      <p:sp>
        <p:nvSpPr>
          <p:cNvPr id="3" name="サブタイトル 2"/>
          <p:cNvSpPr>
            <a:spLocks noGrp="1"/>
          </p:cNvSpPr>
          <p:nvPr>
            <p:ph type="subTitle" idx="1"/>
          </p:nvPr>
        </p:nvSpPr>
        <p:spPr>
          <a:xfrm>
            <a:off x="771525" y="4052047"/>
            <a:ext cx="7200900" cy="1752600"/>
          </a:xfrm>
        </p:spPr>
        <p:txBody>
          <a:bodyPr>
            <a:normAutofit/>
          </a:bodyPr>
          <a:lstStyle/>
          <a:p>
            <a:pPr lvl="0">
              <a:spcBef>
                <a:spcPct val="0"/>
              </a:spcBef>
              <a:buClrTx/>
              <a:buSzTx/>
              <a:defRPr/>
            </a:pPr>
            <a:r>
              <a:rPr lang="ja-JP" altLang="en-US" sz="2800" cap="all" spc="-100" dirty="0" smtClean="0">
                <a:solidFill>
                  <a:srgbClr val="0070C0"/>
                </a:solidFill>
              </a:rPr>
              <a:t>日本医科大学武蔵小杉病院</a:t>
            </a:r>
            <a:endParaRPr lang="en-US" altLang="ja-JP" sz="2800" cap="all" spc="-100" dirty="0" smtClean="0">
              <a:solidFill>
                <a:srgbClr val="0070C0"/>
              </a:solidFill>
            </a:endParaRPr>
          </a:p>
          <a:p>
            <a:pPr lvl="0">
              <a:spcBef>
                <a:spcPct val="0"/>
              </a:spcBef>
              <a:buClrTx/>
              <a:buSzTx/>
              <a:defRPr/>
            </a:pPr>
            <a:r>
              <a:rPr lang="ja-JP" altLang="en-US" sz="2800" cap="all" spc="-100" dirty="0" smtClean="0">
                <a:solidFill>
                  <a:srgbClr val="0070C0"/>
                </a:solidFill>
              </a:rPr>
              <a:t>腫瘍内科</a:t>
            </a:r>
            <a:endParaRPr lang="en-US" altLang="ja-JP" sz="2800" cap="all" spc="-100" dirty="0" smtClean="0">
              <a:solidFill>
                <a:srgbClr val="0070C0"/>
              </a:solidFill>
            </a:endParaRPr>
          </a:p>
          <a:p>
            <a:pPr lvl="0">
              <a:spcBef>
                <a:spcPct val="0"/>
              </a:spcBef>
              <a:buClrTx/>
              <a:buSzTx/>
              <a:defRPr/>
            </a:pPr>
            <a:r>
              <a:rPr lang="ja-JP" altLang="en-US" sz="2800" cap="all" spc="-100" dirty="0" smtClean="0">
                <a:solidFill>
                  <a:srgbClr val="0070C0"/>
                </a:solidFill>
              </a:rPr>
              <a:t>勝俣範之</a:t>
            </a:r>
            <a:endParaRPr lang="en-US" altLang="ja-JP" sz="2800" cap="all" spc="-100" dirty="0" smtClean="0">
              <a:solidFill>
                <a:srgbClr val="0070C0"/>
              </a:solidFill>
            </a:endParaRPr>
          </a:p>
          <a:p>
            <a:pPr lvl="0">
              <a:spcBef>
                <a:spcPct val="0"/>
              </a:spcBef>
              <a:buClrTx/>
              <a:buSzTx/>
              <a:defRPr/>
            </a:pPr>
            <a:endParaRPr lang="ja-JP" altLang="en-US" sz="2800" cap="all" spc="-100" dirty="0" smtClean="0">
              <a:solidFill>
                <a:srgbClr val="0070C0"/>
              </a:solidFill>
            </a:endParaRPr>
          </a:p>
          <a:p>
            <a:endParaRPr kumimoji="1" lang="ja-JP" altLang="en-US" sz="2000" dirty="0"/>
          </a:p>
        </p:txBody>
      </p:sp>
      <p:sp>
        <p:nvSpPr>
          <p:cNvPr id="6" name="テキスト ボックス 5"/>
          <p:cNvSpPr txBox="1"/>
          <p:nvPr/>
        </p:nvSpPr>
        <p:spPr>
          <a:xfrm>
            <a:off x="886064" y="6010008"/>
            <a:ext cx="3816424" cy="461665"/>
          </a:xfrm>
          <a:prstGeom prst="rect">
            <a:avLst/>
          </a:prstGeom>
          <a:noFill/>
        </p:spPr>
        <p:txBody>
          <a:bodyPr wrap="square" rtlCol="0">
            <a:spAutoFit/>
          </a:bodyPr>
          <a:lstStyle/>
          <a:p>
            <a:r>
              <a:rPr lang="en-US" altLang="ja-JP" sz="2400" dirty="0" smtClean="0">
                <a:solidFill>
                  <a:srgbClr val="292934"/>
                </a:solidFill>
              </a:rPr>
              <a:t>nkatsuma@nms.ac.jp</a:t>
            </a:r>
            <a:endParaRPr lang="ja-JP" altLang="en-US" sz="2400" dirty="0">
              <a:solidFill>
                <a:srgbClr val="292934"/>
              </a:solidFill>
            </a:endParaRPr>
          </a:p>
        </p:txBody>
      </p:sp>
    </p:spTree>
    <p:extLst>
      <p:ext uri="{BB962C8B-B14F-4D97-AF65-F5344CB8AC3E}">
        <p14:creationId xmlns="" xmlns:p14="http://schemas.microsoft.com/office/powerpoint/2010/main" val="176299598"/>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812800" y="2438400"/>
            <a:ext cx="8132536" cy="3748314"/>
          </a:xfrm>
        </p:spPr>
        <p:txBody>
          <a:bodyPr>
            <a:normAutofit lnSpcReduction="10000"/>
          </a:bodyPr>
          <a:lstStyle/>
          <a:p>
            <a:pPr lvl="1" algn="ctr">
              <a:lnSpc>
                <a:spcPct val="150000"/>
              </a:lnSpc>
              <a:buNone/>
              <a:defRPr/>
            </a:pPr>
            <a:r>
              <a:rPr kumimoji="0" lang="en-US" altLang="ja-JP" sz="3600" b="1" dirty="0" smtClean="0">
                <a:solidFill>
                  <a:srgbClr val="0070C0"/>
                </a:solidFill>
              </a:rPr>
              <a:t>II</a:t>
            </a:r>
          </a:p>
          <a:p>
            <a:pPr lvl="1" algn="ctr">
              <a:lnSpc>
                <a:spcPct val="150000"/>
              </a:lnSpc>
              <a:buNone/>
              <a:defRPr/>
            </a:pPr>
            <a:r>
              <a:rPr kumimoji="0" lang="ja-JP" altLang="en-US" sz="3600" b="1" dirty="0" smtClean="0">
                <a:solidFill>
                  <a:srgbClr val="0070C0"/>
                </a:solidFill>
              </a:rPr>
              <a:t>第三相試験（ランダム化比較試験）</a:t>
            </a:r>
            <a:endParaRPr kumimoji="0" lang="en-US" altLang="ja-JP" sz="3600" b="1" dirty="0" smtClean="0">
              <a:solidFill>
                <a:srgbClr val="0070C0"/>
              </a:solidFill>
            </a:endParaRPr>
          </a:p>
          <a:p>
            <a:pPr lvl="1" algn="ctr">
              <a:lnSpc>
                <a:spcPct val="150000"/>
              </a:lnSpc>
              <a:buNone/>
              <a:defRPr/>
            </a:pPr>
            <a:r>
              <a:rPr kumimoji="0" lang="ja-JP" altLang="en-US" sz="3600" b="1" dirty="0" smtClean="0">
                <a:solidFill>
                  <a:srgbClr val="0070C0"/>
                </a:solidFill>
              </a:rPr>
              <a:t>で</a:t>
            </a:r>
            <a:r>
              <a:rPr kumimoji="0" lang="ja-JP" altLang="en-US" sz="4400" b="1" dirty="0" smtClean="0">
                <a:solidFill>
                  <a:srgbClr val="FF0000"/>
                </a:solidFill>
              </a:rPr>
              <a:t>長期効果・真のエンドポイント</a:t>
            </a:r>
            <a:r>
              <a:rPr kumimoji="0" lang="ja-JP" altLang="en-US" sz="3600" b="1" dirty="0" smtClean="0">
                <a:solidFill>
                  <a:srgbClr val="0070C0"/>
                </a:solidFill>
              </a:rPr>
              <a:t>が確認されていること</a:t>
            </a:r>
            <a:endParaRPr kumimoji="0" lang="en-US" altLang="ja-JP" sz="3600" b="1" dirty="0" smtClean="0">
              <a:solidFill>
                <a:srgbClr val="0070C0"/>
              </a:solidFill>
            </a:endParaRPr>
          </a:p>
          <a:p>
            <a:endParaRPr kumimoji="1" lang="ja-JP" altLang="en-US" dirty="0"/>
          </a:p>
        </p:txBody>
      </p:sp>
      <p:sp>
        <p:nvSpPr>
          <p:cNvPr id="3" name="タイトル 2"/>
          <p:cNvSpPr>
            <a:spLocks noGrp="1"/>
          </p:cNvSpPr>
          <p:nvPr>
            <p:ph type="title"/>
          </p:nvPr>
        </p:nvSpPr>
        <p:spPr>
          <a:xfrm>
            <a:off x="282122" y="1317172"/>
            <a:ext cx="9258300" cy="990600"/>
          </a:xfrm>
        </p:spPr>
        <p:txBody>
          <a:bodyPr/>
          <a:lstStyle/>
          <a:p>
            <a:r>
              <a:rPr kumimoji="1" lang="ja-JP" altLang="en-US" dirty="0" smtClean="0"/>
              <a:t>“エビデンスがある”とは</a:t>
            </a:r>
            <a:endParaRPr kumimoji="1" lang="ja-JP" altLang="en-US"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AutoShape 2"/>
          <p:cNvSpPr>
            <a:spLocks noChangeArrowheads="1"/>
          </p:cNvSpPr>
          <p:nvPr/>
        </p:nvSpPr>
        <p:spPr bwMode="auto">
          <a:xfrm flipV="1">
            <a:off x="8094663" y="2211388"/>
            <a:ext cx="938212" cy="4025900"/>
          </a:xfrm>
          <a:prstGeom prst="triangle">
            <a:avLst>
              <a:gd name="adj" fmla="val 50000"/>
            </a:avLst>
          </a:prstGeom>
          <a:solidFill>
            <a:srgbClr val="FF0000"/>
          </a:solidFill>
          <a:ln w="38100">
            <a:noFill/>
            <a:miter lim="800000"/>
            <a:headEnd/>
            <a:tailEnd/>
          </a:ln>
        </p:spPr>
        <p:txBody>
          <a:bodyPr rot="10800000" wrap="none" anchor="ctr"/>
          <a:lstStyle/>
          <a:p>
            <a:endParaRPr lang="ja-JP" altLang="ja-JP" sz="1000" b="1">
              <a:solidFill>
                <a:schemeClr val="accent2"/>
              </a:solidFill>
              <a:latin typeface="丸ｺﾞｼｯｸ" pitchFamily="49" charset="-128"/>
              <a:ea typeface="丸ｺﾞｼｯｸ" pitchFamily="49" charset="-128"/>
            </a:endParaRPr>
          </a:p>
        </p:txBody>
      </p:sp>
      <p:sp>
        <p:nvSpPr>
          <p:cNvPr id="68612" name="Rectangle 4"/>
          <p:cNvSpPr>
            <a:spLocks noGrp="1" noChangeArrowheads="1"/>
          </p:cNvSpPr>
          <p:nvPr>
            <p:ph idx="1"/>
          </p:nvPr>
        </p:nvSpPr>
        <p:spPr>
          <a:xfrm>
            <a:off x="966790" y="1995492"/>
            <a:ext cx="7056437" cy="4746625"/>
          </a:xfrm>
        </p:spPr>
        <p:txBody>
          <a:bodyPr/>
          <a:lstStyle/>
          <a:p>
            <a:pPr marL="722313" indent="-630238" eaLnBrk="1" hangingPunct="1">
              <a:lnSpc>
                <a:spcPct val="160000"/>
              </a:lnSpc>
              <a:buFont typeface="Wingdings" pitchFamily="2" charset="2"/>
              <a:buNone/>
            </a:pPr>
            <a:r>
              <a:rPr lang="en-US" altLang="ja-JP" sz="2400" b="1" dirty="0" smtClean="0">
                <a:effectLst/>
              </a:rPr>
              <a:t>I	</a:t>
            </a:r>
            <a:r>
              <a:rPr lang="ja-JP" altLang="en-US" sz="2400" b="1" dirty="0" smtClean="0">
                <a:effectLst/>
              </a:rPr>
              <a:t>複数のランダム化比較試験のメタアナリシス</a:t>
            </a:r>
          </a:p>
          <a:p>
            <a:pPr marL="722313" indent="-630238" eaLnBrk="1" hangingPunct="1">
              <a:lnSpc>
                <a:spcPct val="160000"/>
              </a:lnSpc>
              <a:buFont typeface="Wingdings" pitchFamily="2" charset="2"/>
              <a:buNone/>
            </a:pPr>
            <a:r>
              <a:rPr lang="ja-JP" altLang="en-US" sz="2400" b="1" dirty="0" smtClean="0">
                <a:effectLst/>
              </a:rPr>
              <a:t>	検出力の高い（大規模）ランダム化比較試験</a:t>
            </a:r>
          </a:p>
          <a:p>
            <a:pPr marL="722313" indent="-630238" eaLnBrk="1" hangingPunct="1">
              <a:lnSpc>
                <a:spcPct val="160000"/>
              </a:lnSpc>
              <a:buFont typeface="Wingdings" pitchFamily="2" charset="2"/>
              <a:buNone/>
            </a:pPr>
            <a:r>
              <a:rPr lang="en-US" altLang="ja-JP" sz="2400" b="1" dirty="0" smtClean="0">
                <a:effectLst/>
              </a:rPr>
              <a:t>II	</a:t>
            </a:r>
            <a:r>
              <a:rPr lang="ja-JP" altLang="en-US" sz="2400" b="1" dirty="0" smtClean="0">
                <a:effectLst/>
              </a:rPr>
              <a:t>検出力の低い（小規模）ランダム化比較試験</a:t>
            </a:r>
            <a:endParaRPr lang="en-US" altLang="ja-JP" sz="2400" b="1" dirty="0" smtClean="0">
              <a:effectLst/>
            </a:endParaRPr>
          </a:p>
          <a:p>
            <a:pPr marL="722313" indent="-630238" eaLnBrk="1" hangingPunct="1">
              <a:lnSpc>
                <a:spcPct val="160000"/>
              </a:lnSpc>
              <a:buFont typeface="Wingdings" pitchFamily="2" charset="2"/>
              <a:buNone/>
            </a:pPr>
            <a:r>
              <a:rPr lang="en-US" altLang="ja-JP" b="1" dirty="0" smtClean="0"/>
              <a:t>III	</a:t>
            </a:r>
            <a:r>
              <a:rPr lang="ja-JP" altLang="en-US" sz="2400" b="1" dirty="0" smtClean="0">
                <a:effectLst/>
              </a:rPr>
              <a:t>シングルアーム研究、ケースコントロール研究</a:t>
            </a:r>
          </a:p>
          <a:p>
            <a:pPr marL="722313" indent="-630238" eaLnBrk="1" hangingPunct="1">
              <a:lnSpc>
                <a:spcPct val="160000"/>
              </a:lnSpc>
              <a:buFont typeface="Wingdings" pitchFamily="2" charset="2"/>
              <a:buNone/>
            </a:pPr>
            <a:r>
              <a:rPr lang="en-US" altLang="ja-JP" b="1" dirty="0" smtClean="0"/>
              <a:t>IV</a:t>
            </a:r>
            <a:r>
              <a:rPr lang="ja-JP" altLang="en-US" sz="2400" b="1" dirty="0" smtClean="0">
                <a:effectLst/>
              </a:rPr>
              <a:t>	ケースシリーズ</a:t>
            </a:r>
          </a:p>
          <a:p>
            <a:pPr marL="722313" indent="-630238" eaLnBrk="1" hangingPunct="1">
              <a:lnSpc>
                <a:spcPct val="160000"/>
              </a:lnSpc>
              <a:buFont typeface="Wingdings" pitchFamily="2" charset="2"/>
              <a:buNone/>
            </a:pPr>
            <a:r>
              <a:rPr lang="en-US" altLang="ja-JP" b="1" dirty="0" smtClean="0"/>
              <a:t>V</a:t>
            </a:r>
            <a:r>
              <a:rPr lang="ja-JP" altLang="en-US" sz="2400" b="1" dirty="0" smtClean="0">
                <a:effectLst/>
              </a:rPr>
              <a:t>	ケースレポート、臨床経験、基礎研究</a:t>
            </a:r>
            <a:endParaRPr lang="en-US" altLang="ja-JP" sz="2400" b="1" dirty="0" smtClean="0">
              <a:effectLst/>
            </a:endParaRPr>
          </a:p>
          <a:p>
            <a:pPr marL="722313" indent="-630238" eaLnBrk="1" hangingPunct="1">
              <a:lnSpc>
                <a:spcPct val="160000"/>
              </a:lnSpc>
              <a:buFont typeface="Wingdings" pitchFamily="2" charset="2"/>
              <a:buNone/>
            </a:pPr>
            <a:r>
              <a:rPr lang="en-US" altLang="ja-JP" b="1" dirty="0" smtClean="0"/>
              <a:t>	</a:t>
            </a:r>
            <a:r>
              <a:rPr lang="ja-JP" altLang="en-US" b="1" dirty="0" smtClean="0"/>
              <a:t>（データねつ造）</a:t>
            </a:r>
            <a:endParaRPr lang="ja-JP" altLang="en-US" sz="2400" b="1" dirty="0" smtClean="0">
              <a:effectLst/>
            </a:endParaRPr>
          </a:p>
        </p:txBody>
      </p:sp>
      <p:sp>
        <p:nvSpPr>
          <p:cNvPr id="803843" name="Rectangle 3"/>
          <p:cNvSpPr>
            <a:spLocks noGrp="1" noRot="1" noChangeArrowheads="1"/>
          </p:cNvSpPr>
          <p:nvPr>
            <p:ph type="title"/>
          </p:nvPr>
        </p:nvSpPr>
        <p:spPr>
          <a:xfrm>
            <a:off x="463550" y="935038"/>
            <a:ext cx="9288464" cy="838200"/>
          </a:xfrm>
        </p:spPr>
        <p:txBody>
          <a:bodyPr>
            <a:normAutofit fontScale="90000"/>
          </a:bodyPr>
          <a:lstStyle/>
          <a:p>
            <a:pPr eaLnBrk="1" hangingPunct="1">
              <a:lnSpc>
                <a:spcPct val="140000"/>
              </a:lnSpc>
              <a:defRPr/>
            </a:pPr>
            <a:r>
              <a:rPr lang="ja-JP" altLang="en-US" dirty="0" smtClean="0"/>
              <a:t>臨床研究の質</a:t>
            </a:r>
            <a:r>
              <a:rPr lang="en-US" altLang="ja-JP" dirty="0" smtClean="0"/>
              <a:t>: </a:t>
            </a:r>
            <a:r>
              <a:rPr lang="ja-JP" altLang="en-US" dirty="0" smtClean="0"/>
              <a:t>エビデンスレベル　</a:t>
            </a:r>
            <a:br>
              <a:rPr lang="ja-JP" altLang="en-US" dirty="0" smtClean="0"/>
            </a:br>
            <a:r>
              <a:rPr lang="en-US" altLang="ja-JP" sz="2800" dirty="0" smtClean="0">
                <a:solidFill>
                  <a:schemeClr val="tx1"/>
                </a:solidFill>
              </a:rPr>
              <a:t>(</a:t>
            </a:r>
            <a:r>
              <a:rPr kumimoji="0" lang="en-US" altLang="ja-JP" sz="2800" i="1" dirty="0" smtClean="0">
                <a:solidFill>
                  <a:schemeClr val="tx1"/>
                </a:solidFill>
                <a:effectLst/>
              </a:rPr>
              <a:t>Can Med Assoc J 121:1193, 1979)</a:t>
            </a:r>
            <a:r>
              <a:rPr kumimoji="0" lang="en-US" altLang="ja-JP" i="1" dirty="0" smtClean="0">
                <a:solidFill>
                  <a:schemeClr val="tx1"/>
                </a:solidFill>
                <a:effectLst/>
              </a:rPr>
              <a:t/>
            </a:r>
            <a:br>
              <a:rPr kumimoji="0" lang="en-US" altLang="ja-JP" i="1" dirty="0" smtClean="0">
                <a:solidFill>
                  <a:schemeClr val="tx1"/>
                </a:solidFill>
                <a:effectLst/>
              </a:rPr>
            </a:br>
            <a:endParaRPr kumimoji="0" lang="en-US" altLang="ja-JP" i="1" dirty="0" smtClean="0">
              <a:solidFill>
                <a:schemeClr val="tx1"/>
              </a:solidFill>
              <a:effectLst/>
            </a:endParaRPr>
          </a:p>
        </p:txBody>
      </p:sp>
      <p:sp>
        <p:nvSpPr>
          <p:cNvPr id="803845" name="Rectangle 5"/>
          <p:cNvSpPr>
            <a:spLocks noChangeArrowheads="1"/>
          </p:cNvSpPr>
          <p:nvPr/>
        </p:nvSpPr>
        <p:spPr bwMode="auto">
          <a:xfrm>
            <a:off x="8167688" y="2205038"/>
            <a:ext cx="863600" cy="360362"/>
          </a:xfrm>
          <a:prstGeom prst="rect">
            <a:avLst/>
          </a:prstGeom>
          <a:noFill/>
          <a:ln w="9525">
            <a:noFill/>
            <a:miter lim="800000"/>
            <a:headEnd/>
            <a:tailEnd/>
          </a:ln>
        </p:spPr>
        <p:txBody>
          <a:bodyPr wrap="none" anchor="ctr"/>
          <a:lstStyle/>
          <a:p>
            <a:r>
              <a:rPr lang="ja-JP" altLang="en-US" b="1" dirty="0">
                <a:solidFill>
                  <a:srgbClr val="0070C0"/>
                </a:solidFill>
                <a:latin typeface="ＭＳ ゴシック" pitchFamily="49" charset="-128"/>
                <a:ea typeface="ＭＳ ゴシック" pitchFamily="49" charset="-128"/>
              </a:rPr>
              <a:t>高い</a:t>
            </a:r>
          </a:p>
        </p:txBody>
      </p:sp>
      <p:sp>
        <p:nvSpPr>
          <p:cNvPr id="803846" name="Rectangle 6"/>
          <p:cNvSpPr>
            <a:spLocks noChangeArrowheads="1"/>
          </p:cNvSpPr>
          <p:nvPr/>
        </p:nvSpPr>
        <p:spPr bwMode="auto">
          <a:xfrm>
            <a:off x="8240713" y="5589588"/>
            <a:ext cx="863600" cy="360362"/>
          </a:xfrm>
          <a:prstGeom prst="rect">
            <a:avLst/>
          </a:prstGeom>
          <a:noFill/>
          <a:ln w="9525">
            <a:noFill/>
            <a:miter lim="800000"/>
            <a:headEnd/>
            <a:tailEnd/>
          </a:ln>
        </p:spPr>
        <p:txBody>
          <a:bodyPr wrap="none" anchor="ctr"/>
          <a:lstStyle/>
          <a:p>
            <a:r>
              <a:rPr lang="ja-JP" altLang="en-US" b="1">
                <a:solidFill>
                  <a:srgbClr val="0070C0"/>
                </a:solidFill>
                <a:latin typeface="ＭＳ ゴシック" pitchFamily="49" charset="-128"/>
                <a:ea typeface="ＭＳ ゴシック" pitchFamily="49" charset="-128"/>
              </a:rPr>
              <a:t>低い</a:t>
            </a:r>
          </a:p>
        </p:txBody>
      </p:sp>
      <p:sp>
        <p:nvSpPr>
          <p:cNvPr id="803847" name="Rectangle 7"/>
          <p:cNvSpPr>
            <a:spLocks noChangeArrowheads="1"/>
          </p:cNvSpPr>
          <p:nvPr/>
        </p:nvSpPr>
        <p:spPr bwMode="auto">
          <a:xfrm>
            <a:off x="9012238" y="2997201"/>
            <a:ext cx="1460500" cy="1200329"/>
          </a:xfrm>
          <a:prstGeom prst="rect">
            <a:avLst/>
          </a:prstGeom>
          <a:noFill/>
          <a:ln w="9525">
            <a:noFill/>
            <a:miter lim="800000"/>
            <a:headEnd/>
            <a:tailEnd/>
          </a:ln>
        </p:spPr>
        <p:txBody>
          <a:bodyPr>
            <a:spAutoFit/>
          </a:bodyPr>
          <a:lstStyle/>
          <a:p>
            <a:pPr algn="l"/>
            <a:r>
              <a:rPr lang="ja-JP" altLang="en-US" b="1">
                <a:latin typeface="丸ｺﾞｼｯｸ" pitchFamily="49" charset="-128"/>
                <a:ea typeface="丸ｺﾞｼｯｸ" pitchFamily="49" charset="-128"/>
              </a:rPr>
              <a:t>信頼性</a:t>
            </a:r>
          </a:p>
          <a:p>
            <a:pPr algn="l"/>
            <a:r>
              <a:rPr lang="ja-JP" altLang="en-US" b="1">
                <a:latin typeface="丸ｺﾞｼｯｸ" pitchFamily="49" charset="-128"/>
                <a:ea typeface="丸ｺﾞｼｯｸ" pitchFamily="49" charset="-128"/>
              </a:rPr>
              <a:t>コスト</a:t>
            </a:r>
          </a:p>
          <a:p>
            <a:pPr algn="l"/>
            <a:r>
              <a:rPr lang="ja-JP" altLang="en-US" b="1">
                <a:latin typeface="丸ｺﾞｼｯｸ" pitchFamily="49" charset="-128"/>
                <a:ea typeface="丸ｺﾞｼｯｸ" pitchFamily="49" charset="-128"/>
              </a:rPr>
              <a:t>時間</a:t>
            </a:r>
          </a:p>
          <a:p>
            <a:pPr algn="l"/>
            <a:r>
              <a:rPr lang="ja-JP" altLang="en-US" b="1">
                <a:latin typeface="丸ｺﾞｼｯｸ" pitchFamily="49" charset="-128"/>
                <a:ea typeface="丸ｺﾞｼｯｸ" pitchFamily="49" charset="-128"/>
              </a:rPr>
              <a:t>患者数</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3847"/>
                                        </p:tgtEl>
                                        <p:attrNameLst>
                                          <p:attrName>style.visibility</p:attrName>
                                        </p:attrNameLst>
                                      </p:cBhvr>
                                      <p:to>
                                        <p:strVal val="visible"/>
                                      </p:to>
                                    </p:set>
                                    <p:animEffect transition="in" filter="fade">
                                      <p:cBhvr>
                                        <p:cTn id="7" dur="500"/>
                                        <p:tgtEl>
                                          <p:spTgt spid="8038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3845"/>
                                        </p:tgtEl>
                                        <p:attrNameLst>
                                          <p:attrName>style.visibility</p:attrName>
                                        </p:attrNameLst>
                                      </p:cBhvr>
                                      <p:to>
                                        <p:strVal val="visible"/>
                                      </p:to>
                                    </p:set>
                                    <p:animEffect transition="in" filter="fade">
                                      <p:cBhvr>
                                        <p:cTn id="12" dur="500"/>
                                        <p:tgtEl>
                                          <p:spTgt spid="8038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03846"/>
                                        </p:tgtEl>
                                        <p:attrNameLst>
                                          <p:attrName>style.visibility</p:attrName>
                                        </p:attrNameLst>
                                      </p:cBhvr>
                                      <p:to>
                                        <p:strVal val="visible"/>
                                      </p:to>
                                    </p:set>
                                    <p:animEffect transition="in" filter="fade">
                                      <p:cBhvr>
                                        <p:cTn id="15" dur="500"/>
                                        <p:tgtEl>
                                          <p:spTgt spid="8038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03842"/>
                                        </p:tgtEl>
                                        <p:attrNameLst>
                                          <p:attrName>style.visibility</p:attrName>
                                        </p:attrNameLst>
                                      </p:cBhvr>
                                      <p:to>
                                        <p:strVal val="visible"/>
                                      </p:to>
                                    </p:set>
                                    <p:animEffect transition="in" filter="wipe(down)">
                                      <p:cBhvr>
                                        <p:cTn id="18" dur="500"/>
                                        <p:tgtEl>
                                          <p:spTgt spid="80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2" grpId="0" animBg="1"/>
      <p:bldP spid="803845" grpId="0"/>
      <p:bldP spid="803846" grpId="0"/>
      <p:bldP spid="8038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3707637" y="1520720"/>
            <a:ext cx="5288873" cy="4893647"/>
          </a:xfrm>
          <a:prstGeom prst="rect">
            <a:avLst/>
          </a:prstGeom>
          <a:noFill/>
          <a:ln w="9525">
            <a:noFill/>
            <a:miter lim="800000"/>
            <a:headEnd/>
            <a:tailEnd/>
          </a:ln>
        </p:spPr>
        <p:txBody>
          <a:bodyPr wrap="square">
            <a:spAutoFit/>
          </a:bodyPr>
          <a:lstStyle/>
          <a:p>
            <a:pPr algn="l">
              <a:spcBef>
                <a:spcPct val="50000"/>
              </a:spcBef>
            </a:pPr>
            <a:r>
              <a:rPr lang="ja-JP" altLang="en-US" sz="2400" b="1" dirty="0">
                <a:latin typeface="Arial" pitchFamily="34" charset="0"/>
                <a:ea typeface="ＭＳ ゴシック" pitchFamily="49" charset="-128"/>
              </a:rPr>
              <a:t>大規模比較試験</a:t>
            </a:r>
          </a:p>
          <a:p>
            <a:pPr algn="l">
              <a:spcBef>
                <a:spcPct val="50000"/>
              </a:spcBef>
            </a:pPr>
            <a:r>
              <a:rPr lang="ja-JP" altLang="en-US" sz="2400" b="1" dirty="0">
                <a:latin typeface="Arial" pitchFamily="34" charset="0"/>
                <a:ea typeface="ＭＳ ゴシック" pitchFamily="49" charset="-128"/>
              </a:rPr>
              <a:t>メタアナリシス </a:t>
            </a:r>
          </a:p>
          <a:p>
            <a:pPr algn="l">
              <a:spcBef>
                <a:spcPct val="50000"/>
              </a:spcBef>
            </a:pPr>
            <a:r>
              <a:rPr lang="ja-JP" altLang="en-US" sz="2400" b="1" dirty="0">
                <a:latin typeface="Arial" pitchFamily="34" charset="0"/>
                <a:ea typeface="ＭＳ ゴシック" pitchFamily="49" charset="-128"/>
              </a:rPr>
              <a:t>シングルアーム研究</a:t>
            </a:r>
            <a:endParaRPr lang="en-US" altLang="ja-JP" sz="2400" b="1" dirty="0">
              <a:latin typeface="Arial" pitchFamily="34" charset="0"/>
              <a:ea typeface="ＭＳ ゴシック" pitchFamily="49" charset="-128"/>
            </a:endParaRPr>
          </a:p>
          <a:p>
            <a:pPr algn="l">
              <a:spcBef>
                <a:spcPct val="50000"/>
              </a:spcBef>
            </a:pPr>
            <a:r>
              <a:rPr lang="ja-JP" altLang="en-US" sz="2400" b="1" dirty="0">
                <a:latin typeface="Arial" pitchFamily="34" charset="0"/>
                <a:ea typeface="ＭＳ ゴシック" pitchFamily="49" charset="-128"/>
              </a:rPr>
              <a:t>当教室の数十例の経験</a:t>
            </a:r>
          </a:p>
          <a:p>
            <a:pPr algn="l">
              <a:spcBef>
                <a:spcPct val="50000"/>
              </a:spcBef>
            </a:pPr>
            <a:r>
              <a:rPr lang="ja-JP" altLang="en-US" sz="2400" b="1" dirty="0">
                <a:latin typeface="Arial" pitchFamily="34" charset="0"/>
                <a:ea typeface="ＭＳ ゴシック" pitchFamily="49" charset="-128"/>
              </a:rPr>
              <a:t>症例報告</a:t>
            </a:r>
          </a:p>
          <a:p>
            <a:pPr algn="l">
              <a:spcBef>
                <a:spcPct val="50000"/>
              </a:spcBef>
            </a:pPr>
            <a:r>
              <a:rPr lang="ja-JP" altLang="en-US" sz="2400" b="1" dirty="0">
                <a:latin typeface="Arial" pitchFamily="34" charset="0"/>
                <a:ea typeface="ＭＳ ゴシック" pitchFamily="49" charset="-128"/>
              </a:rPr>
              <a:t>○○教授、○○部長の意見</a:t>
            </a:r>
          </a:p>
          <a:p>
            <a:pPr algn="l">
              <a:spcBef>
                <a:spcPct val="50000"/>
              </a:spcBef>
            </a:pPr>
            <a:r>
              <a:rPr lang="ja-JP" altLang="en-US" sz="2400" b="1" dirty="0" smtClean="0">
                <a:latin typeface="Arial" pitchFamily="34" charset="0"/>
                <a:ea typeface="ＭＳ ゴシック" pitchFamily="49" charset="-128"/>
              </a:rPr>
              <a:t>勝俣の講演</a:t>
            </a:r>
            <a:endParaRPr lang="en-US" altLang="ja-JP" sz="2400" b="1" dirty="0" smtClean="0">
              <a:latin typeface="Arial" pitchFamily="34" charset="0"/>
              <a:ea typeface="ＭＳ ゴシック" pitchFamily="49" charset="-128"/>
            </a:endParaRPr>
          </a:p>
          <a:p>
            <a:pPr algn="l">
              <a:spcBef>
                <a:spcPct val="50000"/>
              </a:spcBef>
            </a:pPr>
            <a:r>
              <a:rPr lang="ja-JP" altLang="en-US" sz="2400" b="1" dirty="0" smtClean="0">
                <a:latin typeface="Arial" pitchFamily="34" charset="0"/>
                <a:ea typeface="ＭＳ ゴシック" pitchFamily="49" charset="-128"/>
              </a:rPr>
              <a:t>俺</a:t>
            </a:r>
            <a:r>
              <a:rPr lang="ja-JP" altLang="en-US" sz="2400" b="1" dirty="0">
                <a:latin typeface="Arial" pitchFamily="34" charset="0"/>
                <a:ea typeface="ＭＳ ゴシック" pitchFamily="49" charset="-128"/>
              </a:rPr>
              <a:t>の経験</a:t>
            </a:r>
          </a:p>
          <a:p>
            <a:pPr algn="l">
              <a:spcBef>
                <a:spcPct val="50000"/>
              </a:spcBef>
            </a:pPr>
            <a:r>
              <a:rPr lang="ja-JP" altLang="en-US" sz="2400" b="1" dirty="0">
                <a:latin typeface="Arial" pitchFamily="34" charset="0"/>
                <a:ea typeface="ＭＳ ゴシック" pitchFamily="49" charset="-128"/>
              </a:rPr>
              <a:t>細胞実験の</a:t>
            </a:r>
            <a:r>
              <a:rPr lang="ja-JP" altLang="en-US" sz="2400" b="1" dirty="0" smtClean="0">
                <a:latin typeface="Arial" pitchFamily="34" charset="0"/>
                <a:ea typeface="ＭＳ ゴシック" pitchFamily="49" charset="-128"/>
              </a:rPr>
              <a:t>データ</a:t>
            </a:r>
            <a:endParaRPr lang="ja-JP" altLang="en-US" sz="2400" b="1" dirty="0">
              <a:latin typeface="Arial" pitchFamily="34" charset="0"/>
              <a:ea typeface="丸ｺﾞｼｯｸ" pitchFamily="49" charset="-128"/>
            </a:endParaRPr>
          </a:p>
        </p:txBody>
      </p:sp>
      <p:sp>
        <p:nvSpPr>
          <p:cNvPr id="80899" name="AutoShape 3"/>
          <p:cNvSpPr>
            <a:spLocks noChangeAspect="1" noChangeArrowheads="1"/>
          </p:cNvSpPr>
          <p:nvPr/>
        </p:nvSpPr>
        <p:spPr bwMode="auto">
          <a:xfrm>
            <a:off x="2119315" y="6340827"/>
            <a:ext cx="990600" cy="76200"/>
          </a:xfrm>
          <a:prstGeom prst="rect">
            <a:avLst/>
          </a:prstGeom>
          <a:noFill/>
          <a:ln w="12700">
            <a:noFill/>
            <a:miter lim="800000"/>
            <a:headEnd type="none" w="sm" len="sm"/>
            <a:tailEnd type="none" w="sm" len="sm"/>
          </a:ln>
        </p:spPr>
        <p:txBody>
          <a:bodyPr/>
          <a:lstStyle/>
          <a:p>
            <a:endParaRPr lang="ja-JP" altLang="en-US" sz="2400">
              <a:solidFill>
                <a:srgbClr val="FF0000"/>
              </a:solidFill>
            </a:endParaRPr>
          </a:p>
        </p:txBody>
      </p:sp>
      <p:sp>
        <p:nvSpPr>
          <p:cNvPr id="805892" name="Rectangle 4"/>
          <p:cNvSpPr>
            <a:spLocks noChangeArrowheads="1"/>
          </p:cNvSpPr>
          <p:nvPr/>
        </p:nvSpPr>
        <p:spPr bwMode="auto">
          <a:xfrm>
            <a:off x="2119313" y="1533880"/>
            <a:ext cx="1226618" cy="461665"/>
          </a:xfrm>
          <a:prstGeom prst="rect">
            <a:avLst/>
          </a:prstGeom>
          <a:noFill/>
          <a:ln w="12700">
            <a:noFill/>
            <a:miter lim="800000"/>
            <a:headEnd type="none" w="sm" len="sm"/>
            <a:tailEnd type="none" w="sm" len="sm"/>
          </a:ln>
        </p:spPr>
        <p:txBody>
          <a:bodyPr wrap="none">
            <a:spAutoFit/>
          </a:bodyPr>
          <a:lstStyle/>
          <a:p>
            <a:pPr algn="l"/>
            <a:r>
              <a:rPr lang="en-US" altLang="ja-JP" sz="2400" b="1" dirty="0">
                <a:solidFill>
                  <a:srgbClr val="FF0000"/>
                </a:solidFill>
                <a:latin typeface="Arial" pitchFamily="34" charset="0"/>
              </a:rPr>
              <a:t>Level  I</a:t>
            </a:r>
          </a:p>
        </p:txBody>
      </p:sp>
      <p:sp>
        <p:nvSpPr>
          <p:cNvPr id="805893" name="Rectangle 5"/>
          <p:cNvSpPr>
            <a:spLocks noChangeArrowheads="1"/>
          </p:cNvSpPr>
          <p:nvPr/>
        </p:nvSpPr>
        <p:spPr bwMode="auto">
          <a:xfrm>
            <a:off x="2119313" y="2143481"/>
            <a:ext cx="1226618" cy="461665"/>
          </a:xfrm>
          <a:prstGeom prst="rect">
            <a:avLst/>
          </a:prstGeom>
          <a:noFill/>
          <a:ln w="12700">
            <a:noFill/>
            <a:miter lim="800000"/>
            <a:headEnd type="none" w="sm" len="sm"/>
            <a:tailEnd type="none" w="sm" len="sm"/>
          </a:ln>
        </p:spPr>
        <p:txBody>
          <a:bodyPr wrap="none">
            <a:spAutoFit/>
          </a:bodyPr>
          <a:lstStyle/>
          <a:p>
            <a:pPr algn="l"/>
            <a:r>
              <a:rPr lang="en-US" altLang="ja-JP" sz="2400" b="1">
                <a:solidFill>
                  <a:srgbClr val="FF0000"/>
                </a:solidFill>
                <a:latin typeface="Arial" pitchFamily="34" charset="0"/>
              </a:rPr>
              <a:t>Level  I</a:t>
            </a:r>
          </a:p>
        </p:txBody>
      </p:sp>
      <p:sp>
        <p:nvSpPr>
          <p:cNvPr id="805894" name="Rectangle 6"/>
          <p:cNvSpPr>
            <a:spLocks noChangeArrowheads="1"/>
          </p:cNvSpPr>
          <p:nvPr/>
        </p:nvSpPr>
        <p:spPr bwMode="auto">
          <a:xfrm>
            <a:off x="2119313" y="3210281"/>
            <a:ext cx="1431802" cy="461665"/>
          </a:xfrm>
          <a:prstGeom prst="rect">
            <a:avLst/>
          </a:prstGeom>
          <a:noFill/>
          <a:ln w="12700">
            <a:noFill/>
            <a:miter lim="800000"/>
            <a:headEnd type="none" w="sm" len="sm"/>
            <a:tailEnd type="none" w="sm" len="sm"/>
          </a:ln>
        </p:spPr>
        <p:txBody>
          <a:bodyPr wrap="none">
            <a:spAutoFit/>
          </a:bodyPr>
          <a:lstStyle/>
          <a:p>
            <a:pPr algn="l"/>
            <a:r>
              <a:rPr lang="en-US" altLang="ja-JP" sz="2400" b="1">
                <a:solidFill>
                  <a:srgbClr val="FF0000"/>
                </a:solidFill>
                <a:latin typeface="Arial" pitchFamily="34" charset="0"/>
              </a:rPr>
              <a:t>Level  IV</a:t>
            </a:r>
          </a:p>
        </p:txBody>
      </p:sp>
      <p:sp>
        <p:nvSpPr>
          <p:cNvPr id="805895" name="Rectangle 7"/>
          <p:cNvSpPr>
            <a:spLocks noChangeArrowheads="1"/>
          </p:cNvSpPr>
          <p:nvPr/>
        </p:nvSpPr>
        <p:spPr bwMode="auto">
          <a:xfrm>
            <a:off x="2119313" y="3743678"/>
            <a:ext cx="1346844" cy="461665"/>
          </a:xfrm>
          <a:prstGeom prst="rect">
            <a:avLst/>
          </a:prstGeom>
          <a:noFill/>
          <a:ln w="12700">
            <a:noFill/>
            <a:miter lim="800000"/>
            <a:headEnd type="none" w="sm" len="sm"/>
            <a:tailEnd type="none" w="sm" len="sm"/>
          </a:ln>
        </p:spPr>
        <p:txBody>
          <a:bodyPr wrap="none">
            <a:spAutoFit/>
          </a:bodyPr>
          <a:lstStyle/>
          <a:p>
            <a:pPr algn="l"/>
            <a:r>
              <a:rPr lang="en-US" altLang="ja-JP" sz="2400" b="1">
                <a:solidFill>
                  <a:srgbClr val="FF0000"/>
                </a:solidFill>
                <a:latin typeface="Arial" pitchFamily="34" charset="0"/>
              </a:rPr>
              <a:t>Level  V</a:t>
            </a:r>
          </a:p>
        </p:txBody>
      </p:sp>
      <p:sp>
        <p:nvSpPr>
          <p:cNvPr id="805896" name="Rectangle 8"/>
          <p:cNvSpPr>
            <a:spLocks noChangeArrowheads="1"/>
          </p:cNvSpPr>
          <p:nvPr/>
        </p:nvSpPr>
        <p:spPr bwMode="auto">
          <a:xfrm>
            <a:off x="2119313" y="4846993"/>
            <a:ext cx="1346844" cy="461665"/>
          </a:xfrm>
          <a:prstGeom prst="rect">
            <a:avLst/>
          </a:prstGeom>
          <a:noFill/>
          <a:ln w="12700">
            <a:noFill/>
            <a:miter lim="800000"/>
            <a:headEnd type="none" w="sm" len="sm"/>
            <a:tailEnd type="none" w="sm" len="sm"/>
          </a:ln>
        </p:spPr>
        <p:txBody>
          <a:bodyPr wrap="none">
            <a:spAutoFit/>
          </a:bodyPr>
          <a:lstStyle/>
          <a:p>
            <a:pPr algn="l"/>
            <a:r>
              <a:rPr lang="en-US" altLang="ja-JP" sz="2400" b="1">
                <a:solidFill>
                  <a:srgbClr val="FF0000"/>
                </a:solidFill>
                <a:latin typeface="Arial" pitchFamily="34" charset="0"/>
              </a:rPr>
              <a:t>Level  V</a:t>
            </a:r>
          </a:p>
        </p:txBody>
      </p:sp>
      <p:sp>
        <p:nvSpPr>
          <p:cNvPr id="805897" name="Rectangle 9"/>
          <p:cNvSpPr>
            <a:spLocks noGrp="1" noChangeArrowheads="1"/>
          </p:cNvSpPr>
          <p:nvPr>
            <p:ph type="title"/>
          </p:nvPr>
        </p:nvSpPr>
        <p:spPr>
          <a:xfrm>
            <a:off x="771525" y="530225"/>
            <a:ext cx="8743950" cy="609600"/>
          </a:xfrm>
        </p:spPr>
        <p:txBody>
          <a:bodyPr lIns="92075" tIns="46038" rIns="92075" bIns="46038" anchor="b">
            <a:normAutofit fontScale="90000"/>
          </a:bodyPr>
          <a:lstStyle/>
          <a:p>
            <a:pPr eaLnBrk="1" hangingPunct="1">
              <a:defRPr/>
            </a:pPr>
            <a:r>
              <a:rPr lang="ja-JP" altLang="en-US" smtClean="0"/>
              <a:t>これらのエビデンスのレベルは？ </a:t>
            </a:r>
          </a:p>
        </p:txBody>
      </p:sp>
      <p:sp>
        <p:nvSpPr>
          <p:cNvPr id="805898" name="Rectangle 10"/>
          <p:cNvSpPr>
            <a:spLocks noChangeArrowheads="1"/>
          </p:cNvSpPr>
          <p:nvPr/>
        </p:nvSpPr>
        <p:spPr bwMode="auto">
          <a:xfrm>
            <a:off x="2119313" y="4277081"/>
            <a:ext cx="1346844" cy="461665"/>
          </a:xfrm>
          <a:prstGeom prst="rect">
            <a:avLst/>
          </a:prstGeom>
          <a:noFill/>
          <a:ln w="12700">
            <a:noFill/>
            <a:miter lim="800000"/>
            <a:headEnd type="none" w="sm" len="sm"/>
            <a:tailEnd type="none" w="sm" len="sm"/>
          </a:ln>
        </p:spPr>
        <p:txBody>
          <a:bodyPr wrap="none">
            <a:spAutoFit/>
          </a:bodyPr>
          <a:lstStyle/>
          <a:p>
            <a:pPr algn="l"/>
            <a:r>
              <a:rPr lang="en-US" altLang="ja-JP" sz="2400" b="1">
                <a:solidFill>
                  <a:srgbClr val="FF0000"/>
                </a:solidFill>
                <a:latin typeface="Arial" pitchFamily="34" charset="0"/>
              </a:rPr>
              <a:t>Level  V</a:t>
            </a:r>
          </a:p>
        </p:txBody>
      </p:sp>
      <p:sp>
        <p:nvSpPr>
          <p:cNvPr id="805899" name="Rectangle 11"/>
          <p:cNvSpPr>
            <a:spLocks noChangeArrowheads="1"/>
          </p:cNvSpPr>
          <p:nvPr/>
        </p:nvSpPr>
        <p:spPr bwMode="auto">
          <a:xfrm>
            <a:off x="2119313" y="5405333"/>
            <a:ext cx="1346844" cy="461665"/>
          </a:xfrm>
          <a:prstGeom prst="rect">
            <a:avLst/>
          </a:prstGeom>
          <a:noFill/>
          <a:ln w="12700">
            <a:noFill/>
            <a:miter lim="800000"/>
            <a:headEnd type="none" w="sm" len="sm"/>
            <a:tailEnd type="none" w="sm" len="sm"/>
          </a:ln>
        </p:spPr>
        <p:txBody>
          <a:bodyPr wrap="none">
            <a:spAutoFit/>
          </a:bodyPr>
          <a:lstStyle/>
          <a:p>
            <a:pPr algn="l"/>
            <a:r>
              <a:rPr lang="en-US" altLang="ja-JP" sz="2400" b="1" dirty="0">
                <a:solidFill>
                  <a:srgbClr val="FF0000"/>
                </a:solidFill>
                <a:latin typeface="Arial" pitchFamily="34" charset="0"/>
              </a:rPr>
              <a:t>Level  V</a:t>
            </a:r>
          </a:p>
        </p:txBody>
      </p:sp>
      <p:sp>
        <p:nvSpPr>
          <p:cNvPr id="805900" name="Rectangle 12"/>
          <p:cNvSpPr>
            <a:spLocks noChangeArrowheads="1"/>
          </p:cNvSpPr>
          <p:nvPr/>
        </p:nvSpPr>
        <p:spPr bwMode="auto">
          <a:xfrm>
            <a:off x="2119313" y="2676881"/>
            <a:ext cx="1396536" cy="461665"/>
          </a:xfrm>
          <a:prstGeom prst="rect">
            <a:avLst/>
          </a:prstGeom>
          <a:noFill/>
          <a:ln w="12700">
            <a:noFill/>
            <a:miter lim="800000"/>
            <a:headEnd type="none" w="sm" len="sm"/>
            <a:tailEnd type="none" w="sm" len="sm"/>
          </a:ln>
        </p:spPr>
        <p:txBody>
          <a:bodyPr wrap="none">
            <a:spAutoFit/>
          </a:bodyPr>
          <a:lstStyle/>
          <a:p>
            <a:pPr algn="l"/>
            <a:r>
              <a:rPr lang="en-US" altLang="ja-JP" sz="2400" b="1">
                <a:solidFill>
                  <a:srgbClr val="FF0000"/>
                </a:solidFill>
                <a:latin typeface="Arial" pitchFamily="34" charset="0"/>
              </a:rPr>
              <a:t>Level  III</a:t>
            </a:r>
          </a:p>
        </p:txBody>
      </p:sp>
      <p:sp>
        <p:nvSpPr>
          <p:cNvPr id="805901" name="Rectangle 13"/>
          <p:cNvSpPr>
            <a:spLocks noChangeArrowheads="1"/>
          </p:cNvSpPr>
          <p:nvPr/>
        </p:nvSpPr>
        <p:spPr bwMode="auto">
          <a:xfrm>
            <a:off x="2119313" y="5927875"/>
            <a:ext cx="1346844" cy="461665"/>
          </a:xfrm>
          <a:prstGeom prst="rect">
            <a:avLst/>
          </a:prstGeom>
          <a:noFill/>
          <a:ln w="12700">
            <a:noFill/>
            <a:miter lim="800000"/>
            <a:headEnd type="none" w="sm" len="sm"/>
            <a:tailEnd type="none" w="sm" len="sm"/>
          </a:ln>
        </p:spPr>
        <p:txBody>
          <a:bodyPr wrap="none">
            <a:spAutoFit/>
          </a:bodyPr>
          <a:lstStyle/>
          <a:p>
            <a:pPr algn="l"/>
            <a:r>
              <a:rPr lang="en-US" altLang="ja-JP" sz="2400" b="1" dirty="0">
                <a:solidFill>
                  <a:srgbClr val="FF0000"/>
                </a:solidFill>
                <a:latin typeface="Arial" pitchFamily="34" charset="0"/>
              </a:rPr>
              <a:t>Level  V</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5892"/>
                                        </p:tgtEl>
                                        <p:attrNameLst>
                                          <p:attrName>style.visibility</p:attrName>
                                        </p:attrNameLst>
                                      </p:cBhvr>
                                      <p:to>
                                        <p:strVal val="visible"/>
                                      </p:to>
                                    </p:set>
                                    <p:animEffect transition="in" filter="fade">
                                      <p:cBhvr>
                                        <p:cTn id="7" dur="500"/>
                                        <p:tgtEl>
                                          <p:spTgt spid="8058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5893"/>
                                        </p:tgtEl>
                                        <p:attrNameLst>
                                          <p:attrName>style.visibility</p:attrName>
                                        </p:attrNameLst>
                                      </p:cBhvr>
                                      <p:to>
                                        <p:strVal val="visible"/>
                                      </p:to>
                                    </p:set>
                                    <p:animEffect transition="in" filter="fade">
                                      <p:cBhvr>
                                        <p:cTn id="12" dur="500"/>
                                        <p:tgtEl>
                                          <p:spTgt spid="8058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5900"/>
                                        </p:tgtEl>
                                        <p:attrNameLst>
                                          <p:attrName>style.visibility</p:attrName>
                                        </p:attrNameLst>
                                      </p:cBhvr>
                                      <p:to>
                                        <p:strVal val="visible"/>
                                      </p:to>
                                    </p:set>
                                    <p:animEffect transition="in" filter="fade">
                                      <p:cBhvr>
                                        <p:cTn id="17" dur="500"/>
                                        <p:tgtEl>
                                          <p:spTgt spid="8059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5894"/>
                                        </p:tgtEl>
                                        <p:attrNameLst>
                                          <p:attrName>style.visibility</p:attrName>
                                        </p:attrNameLst>
                                      </p:cBhvr>
                                      <p:to>
                                        <p:strVal val="visible"/>
                                      </p:to>
                                    </p:set>
                                    <p:animEffect transition="in" filter="fade">
                                      <p:cBhvr>
                                        <p:cTn id="22" dur="500"/>
                                        <p:tgtEl>
                                          <p:spTgt spid="8058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5895"/>
                                        </p:tgtEl>
                                        <p:attrNameLst>
                                          <p:attrName>style.visibility</p:attrName>
                                        </p:attrNameLst>
                                      </p:cBhvr>
                                      <p:to>
                                        <p:strVal val="visible"/>
                                      </p:to>
                                    </p:set>
                                    <p:animEffect transition="in" filter="fade">
                                      <p:cBhvr>
                                        <p:cTn id="27" dur="500"/>
                                        <p:tgtEl>
                                          <p:spTgt spid="8058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5898"/>
                                        </p:tgtEl>
                                        <p:attrNameLst>
                                          <p:attrName>style.visibility</p:attrName>
                                        </p:attrNameLst>
                                      </p:cBhvr>
                                      <p:to>
                                        <p:strVal val="visible"/>
                                      </p:to>
                                    </p:set>
                                    <p:animEffect transition="in" filter="fade">
                                      <p:cBhvr>
                                        <p:cTn id="32" dur="500"/>
                                        <p:tgtEl>
                                          <p:spTgt spid="8058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5896"/>
                                        </p:tgtEl>
                                        <p:attrNameLst>
                                          <p:attrName>style.visibility</p:attrName>
                                        </p:attrNameLst>
                                      </p:cBhvr>
                                      <p:to>
                                        <p:strVal val="visible"/>
                                      </p:to>
                                    </p:set>
                                    <p:animEffect transition="in" filter="fade">
                                      <p:cBhvr>
                                        <p:cTn id="37" dur="500"/>
                                        <p:tgtEl>
                                          <p:spTgt spid="8058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05899"/>
                                        </p:tgtEl>
                                        <p:attrNameLst>
                                          <p:attrName>style.visibility</p:attrName>
                                        </p:attrNameLst>
                                      </p:cBhvr>
                                      <p:to>
                                        <p:strVal val="visible"/>
                                      </p:to>
                                    </p:set>
                                    <p:animEffect transition="in" filter="fade">
                                      <p:cBhvr>
                                        <p:cTn id="42" dur="500"/>
                                        <p:tgtEl>
                                          <p:spTgt spid="80589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05901"/>
                                        </p:tgtEl>
                                        <p:attrNameLst>
                                          <p:attrName>style.visibility</p:attrName>
                                        </p:attrNameLst>
                                      </p:cBhvr>
                                      <p:to>
                                        <p:strVal val="visible"/>
                                      </p:to>
                                    </p:set>
                                    <p:animEffect transition="in" filter="fade">
                                      <p:cBhvr>
                                        <p:cTn id="47" dur="500"/>
                                        <p:tgtEl>
                                          <p:spTgt spid="80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2" grpId="0" autoUpdateAnimBg="0"/>
      <p:bldP spid="805893" grpId="0" autoUpdateAnimBg="0"/>
      <p:bldP spid="805894" grpId="0" autoUpdateAnimBg="0"/>
      <p:bldP spid="805895" grpId="0" autoUpdateAnimBg="0"/>
      <p:bldP spid="805896" grpId="0" autoUpdateAnimBg="0"/>
      <p:bldP spid="805898" grpId="0" autoUpdateAnimBg="0"/>
      <p:bldP spid="805899" grpId="0" autoUpdateAnimBg="0"/>
      <p:bldP spid="805900" grpId="0" autoUpdateAnimBg="0"/>
      <p:bldP spid="80590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rrowheads="1"/>
          </p:cNvSpPr>
          <p:nvPr>
            <p:ph type="title"/>
          </p:nvPr>
        </p:nvSpPr>
        <p:spPr>
          <a:xfrm>
            <a:off x="470807" y="419780"/>
            <a:ext cx="9258300" cy="1143000"/>
          </a:xfrm>
        </p:spPr>
        <p:txBody>
          <a:bodyPr/>
          <a:lstStyle/>
          <a:p>
            <a:pPr algn="ctr" eaLnBrk="1" hangingPunct="1">
              <a:defRPr/>
            </a:pPr>
            <a:r>
              <a:rPr lang="ja-JP" altLang="en-US" dirty="0" smtClean="0">
                <a:solidFill>
                  <a:srgbClr val="FF0000"/>
                </a:solidFill>
              </a:rPr>
              <a:t>これとどう違うの？？</a:t>
            </a:r>
          </a:p>
        </p:txBody>
      </p:sp>
      <p:sp>
        <p:nvSpPr>
          <p:cNvPr id="534531" name="Rectangle 3"/>
          <p:cNvSpPr>
            <a:spLocks noGrp="1" noChangeArrowheads="1"/>
          </p:cNvSpPr>
          <p:nvPr>
            <p:ph type="body" sz="half" idx="1"/>
          </p:nvPr>
        </p:nvSpPr>
        <p:spPr>
          <a:xfrm>
            <a:off x="514352" y="2143129"/>
            <a:ext cx="4552950" cy="4525963"/>
          </a:xfrm>
        </p:spPr>
        <p:txBody>
          <a:bodyPr/>
          <a:lstStyle/>
          <a:p>
            <a:pPr eaLnBrk="1" hangingPunct="1">
              <a:lnSpc>
                <a:spcPct val="150000"/>
              </a:lnSpc>
              <a:defRPr/>
            </a:pPr>
            <a:r>
              <a:rPr lang="ja-JP" altLang="en-US" sz="2800" b="1" smtClean="0"/>
              <a:t>末期がん患者が水溶性アガリクスを飲んだらがんが治った</a:t>
            </a:r>
            <a:r>
              <a:rPr lang="en-US" altLang="ja-JP" sz="2800" b="1" smtClean="0"/>
              <a:t>!</a:t>
            </a:r>
          </a:p>
        </p:txBody>
      </p:sp>
      <p:pic>
        <p:nvPicPr>
          <p:cNvPr id="534534" name="Picture 6" descr="4"/>
          <p:cNvPicPr>
            <a:picLocks noGrp="1" noChangeAspect="1" noChangeArrowheads="1"/>
          </p:cNvPicPr>
          <p:nvPr>
            <p:ph sz="half" idx="2"/>
          </p:nvPr>
        </p:nvPicPr>
        <p:blipFill>
          <a:blip r:embed="rId3" cstate="print"/>
          <a:srcRect/>
          <a:stretch>
            <a:fillRect/>
          </a:stretch>
        </p:blipFill>
        <p:spPr>
          <a:xfrm>
            <a:off x="5038727" y="1916113"/>
            <a:ext cx="4733925" cy="3154362"/>
          </a:xfrm>
          <a:effectLst>
            <a:outerShdw dist="117088" dir="2436078" algn="ctr" rotWithShape="0">
              <a:schemeClr val="bg2"/>
            </a:outerShdw>
          </a:effectLst>
        </p:spPr>
      </p:pic>
      <p:sp>
        <p:nvSpPr>
          <p:cNvPr id="534532" name="Line 4"/>
          <p:cNvSpPr>
            <a:spLocks noChangeShapeType="1"/>
          </p:cNvSpPr>
          <p:nvPr/>
        </p:nvSpPr>
        <p:spPr bwMode="auto">
          <a:xfrm>
            <a:off x="3271838" y="4673604"/>
            <a:ext cx="0" cy="792163"/>
          </a:xfrm>
          <a:prstGeom prst="line">
            <a:avLst/>
          </a:prstGeom>
          <a:noFill/>
          <a:ln w="76200">
            <a:solidFill>
              <a:schemeClr val="tx1"/>
            </a:solidFill>
            <a:round/>
            <a:headEnd/>
            <a:tailEnd type="triangle" w="med" len="med"/>
          </a:ln>
        </p:spPr>
        <p:txBody>
          <a:bodyPr wrap="none"/>
          <a:lstStyle/>
          <a:p>
            <a:endParaRPr lang="ja-JP" altLang="en-US"/>
          </a:p>
        </p:txBody>
      </p:sp>
      <p:sp>
        <p:nvSpPr>
          <p:cNvPr id="534533" name="Rectangle 5"/>
          <p:cNvSpPr>
            <a:spLocks noChangeArrowheads="1"/>
          </p:cNvSpPr>
          <p:nvPr/>
        </p:nvSpPr>
        <p:spPr bwMode="auto">
          <a:xfrm>
            <a:off x="1544640" y="5646740"/>
            <a:ext cx="7559675" cy="1077218"/>
          </a:xfrm>
          <a:prstGeom prst="rect">
            <a:avLst/>
          </a:prstGeom>
          <a:noFill/>
          <a:ln w="9525">
            <a:noFill/>
            <a:miter lim="800000"/>
            <a:headEnd/>
            <a:tailEnd/>
          </a:ln>
        </p:spPr>
        <p:txBody>
          <a:bodyPr>
            <a:spAutoFit/>
          </a:bodyPr>
          <a:lstStyle/>
          <a:p>
            <a:pPr algn="l"/>
            <a:r>
              <a:rPr lang="ja-JP" altLang="en-US" sz="3200" b="1" dirty="0" smtClean="0">
                <a:solidFill>
                  <a:srgbClr val="FF0000"/>
                </a:solidFill>
                <a:latin typeface="Arial" pitchFamily="34" charset="0"/>
              </a:rPr>
              <a:t>比較がないので、因果関係は不明</a:t>
            </a:r>
            <a:endParaRPr lang="en-US" altLang="ja-JP" sz="3200" b="1" dirty="0" smtClean="0">
              <a:solidFill>
                <a:srgbClr val="FF0000"/>
              </a:solidFill>
              <a:latin typeface="Arial" pitchFamily="34" charset="0"/>
            </a:endParaRPr>
          </a:p>
          <a:p>
            <a:pPr algn="l"/>
            <a:r>
              <a:rPr lang="ja-JP" altLang="en-US" sz="3200" b="1" dirty="0" smtClean="0">
                <a:solidFill>
                  <a:srgbClr val="FF0000"/>
                </a:solidFill>
                <a:latin typeface="Arial" pitchFamily="34" charset="0"/>
              </a:rPr>
              <a:t>エビデンスレベル</a:t>
            </a:r>
            <a:r>
              <a:rPr lang="en-US" altLang="ja-JP" sz="3200" b="1" dirty="0" smtClean="0">
                <a:solidFill>
                  <a:srgbClr val="FF0000"/>
                </a:solidFill>
                <a:latin typeface="Arial" pitchFamily="34" charset="0"/>
              </a:rPr>
              <a:t>5</a:t>
            </a:r>
            <a:endParaRPr lang="en-US" altLang="ja-JP" sz="3200" b="1" dirty="0">
              <a:solidFill>
                <a:srgbClr val="FF0000"/>
              </a:solidFill>
              <a:latin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32"/>
                                        </p:tgtEl>
                                        <p:attrNameLst>
                                          <p:attrName>style.visibility</p:attrName>
                                        </p:attrNameLst>
                                      </p:cBhvr>
                                      <p:to>
                                        <p:strVal val="visible"/>
                                      </p:to>
                                    </p:set>
                                    <p:animEffect transition="in" filter="wipe(up)">
                                      <p:cBhvr>
                                        <p:cTn id="7" dur="500"/>
                                        <p:tgtEl>
                                          <p:spTgt spid="5345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34533"/>
                                        </p:tgtEl>
                                        <p:attrNameLst>
                                          <p:attrName>style.visibility</p:attrName>
                                        </p:attrNameLst>
                                      </p:cBhvr>
                                      <p:to>
                                        <p:strVal val="visible"/>
                                      </p:to>
                                    </p:set>
                                    <p:animEffect transition="in" filter="checkerboard(across)">
                                      <p:cBhvr>
                                        <p:cTn id="12" dur="500"/>
                                        <p:tgtEl>
                                          <p:spTgt spid="534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2" grpId="0" animBg="1"/>
      <p:bldP spid="53453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Text Box 10"/>
          <p:cNvSpPr txBox="1">
            <a:spLocks noChangeArrowheads="1"/>
          </p:cNvSpPr>
          <p:nvPr/>
        </p:nvSpPr>
        <p:spPr bwMode="auto">
          <a:xfrm>
            <a:off x="2351088" y="338138"/>
            <a:ext cx="5226050" cy="338137"/>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endParaRPr lang="ja-JP" altLang="ja-JP" sz="1600">
              <a:latin typeface="Arial" charset="0"/>
            </a:endParaRPr>
          </a:p>
        </p:txBody>
      </p:sp>
      <p:sp>
        <p:nvSpPr>
          <p:cNvPr id="15404" name="AutoShape 116"/>
          <p:cNvSpPr>
            <a:spLocks noChangeArrowheads="1"/>
          </p:cNvSpPr>
          <p:nvPr/>
        </p:nvSpPr>
        <p:spPr bwMode="auto">
          <a:xfrm flipV="1">
            <a:off x="3661209" y="4071560"/>
            <a:ext cx="1907213" cy="2083707"/>
          </a:xfrm>
          <a:prstGeom prst="roundRect">
            <a:avLst>
              <a:gd name="adj" fmla="val 14907"/>
            </a:avLst>
          </a:prstGeom>
          <a:noFill/>
          <a:ln w="18415">
            <a:solidFill>
              <a:schemeClr val="tx1"/>
            </a:solidFill>
            <a:round/>
            <a:headEnd/>
            <a:tailEnd/>
          </a:ln>
        </p:spPr>
        <p:txBody>
          <a:bodyPr wrap="none" anchor="ctr"/>
          <a:lstStyle/>
          <a:p>
            <a:endParaRPr lang="ja-JP" altLang="en-US"/>
          </a:p>
        </p:txBody>
      </p:sp>
      <p:sp>
        <p:nvSpPr>
          <p:cNvPr id="15441" name="AutoShape 225"/>
          <p:cNvSpPr>
            <a:spLocks noChangeArrowheads="1"/>
          </p:cNvSpPr>
          <p:nvPr/>
        </p:nvSpPr>
        <p:spPr bwMode="auto">
          <a:xfrm flipV="1">
            <a:off x="3695075" y="1798819"/>
            <a:ext cx="1907213" cy="2005133"/>
          </a:xfrm>
          <a:prstGeom prst="roundRect">
            <a:avLst>
              <a:gd name="adj" fmla="val 14907"/>
            </a:avLst>
          </a:prstGeom>
          <a:noFill/>
          <a:ln w="18415">
            <a:solidFill>
              <a:schemeClr val="tx1"/>
            </a:solidFill>
            <a:round/>
            <a:headEnd/>
            <a:tailEnd/>
          </a:ln>
        </p:spPr>
        <p:txBody>
          <a:bodyPr wrap="none" anchor="ctr"/>
          <a:lstStyle/>
          <a:p>
            <a:endParaRPr lang="ja-JP" altLang="en-US"/>
          </a:p>
        </p:txBody>
      </p:sp>
      <p:sp>
        <p:nvSpPr>
          <p:cNvPr id="15486" name="AutoShape 358"/>
          <p:cNvSpPr>
            <a:spLocks noChangeArrowheads="1"/>
          </p:cNvSpPr>
          <p:nvPr/>
        </p:nvSpPr>
        <p:spPr bwMode="auto">
          <a:xfrm flipV="1">
            <a:off x="257175" y="2173288"/>
            <a:ext cx="1882775" cy="4206875"/>
          </a:xfrm>
          <a:prstGeom prst="roundRect">
            <a:avLst>
              <a:gd name="adj" fmla="val 6023"/>
            </a:avLst>
          </a:prstGeom>
          <a:noFill/>
          <a:ln w="18415">
            <a:solidFill>
              <a:schemeClr val="tx1"/>
            </a:solidFill>
            <a:round/>
            <a:headEnd/>
            <a:tailEnd/>
          </a:ln>
        </p:spPr>
        <p:txBody>
          <a:bodyPr wrap="none" anchor="ctr"/>
          <a:lstStyle/>
          <a:p>
            <a:endParaRPr lang="ja-JP" altLang="en-US"/>
          </a:p>
        </p:txBody>
      </p:sp>
      <p:sp>
        <p:nvSpPr>
          <p:cNvPr id="15523" name="Freeform 467"/>
          <p:cNvSpPr>
            <a:spLocks/>
          </p:cNvSpPr>
          <p:nvPr/>
        </p:nvSpPr>
        <p:spPr bwMode="auto">
          <a:xfrm>
            <a:off x="5768975" y="2825750"/>
            <a:ext cx="655638" cy="201613"/>
          </a:xfrm>
          <a:custGeom>
            <a:avLst/>
            <a:gdLst>
              <a:gd name="T0" fmla="*/ 0 w 404"/>
              <a:gd name="T1" fmla="*/ 117 h 144"/>
              <a:gd name="T2" fmla="*/ 0 w 404"/>
              <a:gd name="T3" fmla="*/ 117 h 144"/>
              <a:gd name="T4" fmla="*/ 288 w 404"/>
              <a:gd name="T5" fmla="*/ 117 h 144"/>
              <a:gd name="T6" fmla="*/ 288 w 404"/>
              <a:gd name="T7" fmla="*/ 143 h 144"/>
              <a:gd name="T8" fmla="*/ 403 w 404"/>
              <a:gd name="T9" fmla="*/ 72 h 144"/>
              <a:gd name="T10" fmla="*/ 288 w 404"/>
              <a:gd name="T11" fmla="*/ 0 h 144"/>
              <a:gd name="T12" fmla="*/ 288 w 404"/>
              <a:gd name="T13" fmla="*/ 25 h 144"/>
              <a:gd name="T14" fmla="*/ 0 w 404"/>
              <a:gd name="T15" fmla="*/ 25 h 144"/>
              <a:gd name="T16" fmla="*/ 0 w 404"/>
              <a:gd name="T17" fmla="*/ 117 h 144"/>
              <a:gd name="T18" fmla="*/ 0 w 404"/>
              <a:gd name="T19" fmla="*/ 117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4"/>
              <a:gd name="T31" fmla="*/ 0 h 144"/>
              <a:gd name="T32" fmla="*/ 404 w 404"/>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4" h="144">
                <a:moveTo>
                  <a:pt x="0" y="117"/>
                </a:moveTo>
                <a:lnTo>
                  <a:pt x="0" y="117"/>
                </a:lnTo>
                <a:lnTo>
                  <a:pt x="288" y="117"/>
                </a:lnTo>
                <a:lnTo>
                  <a:pt x="288" y="143"/>
                </a:lnTo>
                <a:lnTo>
                  <a:pt x="403" y="72"/>
                </a:lnTo>
                <a:lnTo>
                  <a:pt x="288" y="0"/>
                </a:lnTo>
                <a:lnTo>
                  <a:pt x="288" y="25"/>
                </a:lnTo>
                <a:lnTo>
                  <a:pt x="0" y="25"/>
                </a:lnTo>
                <a:lnTo>
                  <a:pt x="0" y="117"/>
                </a:lnTo>
              </a:path>
            </a:pathLst>
          </a:custGeom>
          <a:pattFill prst="pct70">
            <a:fgClr>
              <a:srgbClr val="C0C0C0"/>
            </a:fgClr>
            <a:bgClr>
              <a:srgbClr val="FFFFFF"/>
            </a:bgClr>
          </a:pattFill>
          <a:ln w="9210">
            <a:solidFill>
              <a:srgbClr val="C0C0C0"/>
            </a:solidFill>
            <a:round/>
            <a:headEnd/>
            <a:tailEnd/>
          </a:ln>
        </p:spPr>
        <p:txBody>
          <a:bodyPr/>
          <a:lstStyle/>
          <a:p>
            <a:endParaRPr lang="ja-JP" altLang="en-US"/>
          </a:p>
        </p:txBody>
      </p:sp>
      <p:sp>
        <p:nvSpPr>
          <p:cNvPr id="15524" name="Freeform 468"/>
          <p:cNvSpPr>
            <a:spLocks/>
          </p:cNvSpPr>
          <p:nvPr/>
        </p:nvSpPr>
        <p:spPr bwMode="auto">
          <a:xfrm>
            <a:off x="5768975" y="5203825"/>
            <a:ext cx="655638" cy="201613"/>
          </a:xfrm>
          <a:custGeom>
            <a:avLst/>
            <a:gdLst>
              <a:gd name="T0" fmla="*/ 0 w 404"/>
              <a:gd name="T1" fmla="*/ 117 h 144"/>
              <a:gd name="T2" fmla="*/ 0 w 404"/>
              <a:gd name="T3" fmla="*/ 117 h 144"/>
              <a:gd name="T4" fmla="*/ 288 w 404"/>
              <a:gd name="T5" fmla="*/ 117 h 144"/>
              <a:gd name="T6" fmla="*/ 288 w 404"/>
              <a:gd name="T7" fmla="*/ 143 h 144"/>
              <a:gd name="T8" fmla="*/ 403 w 404"/>
              <a:gd name="T9" fmla="*/ 72 h 144"/>
              <a:gd name="T10" fmla="*/ 288 w 404"/>
              <a:gd name="T11" fmla="*/ 0 h 144"/>
              <a:gd name="T12" fmla="*/ 288 w 404"/>
              <a:gd name="T13" fmla="*/ 25 h 144"/>
              <a:gd name="T14" fmla="*/ 0 w 404"/>
              <a:gd name="T15" fmla="*/ 25 h 144"/>
              <a:gd name="T16" fmla="*/ 0 w 404"/>
              <a:gd name="T17" fmla="*/ 117 h 144"/>
              <a:gd name="T18" fmla="*/ 0 w 404"/>
              <a:gd name="T19" fmla="*/ 117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4"/>
              <a:gd name="T31" fmla="*/ 0 h 144"/>
              <a:gd name="T32" fmla="*/ 404 w 404"/>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4" h="144">
                <a:moveTo>
                  <a:pt x="0" y="117"/>
                </a:moveTo>
                <a:lnTo>
                  <a:pt x="0" y="117"/>
                </a:lnTo>
                <a:lnTo>
                  <a:pt x="288" y="117"/>
                </a:lnTo>
                <a:lnTo>
                  <a:pt x="288" y="143"/>
                </a:lnTo>
                <a:lnTo>
                  <a:pt x="403" y="72"/>
                </a:lnTo>
                <a:lnTo>
                  <a:pt x="288" y="0"/>
                </a:lnTo>
                <a:lnTo>
                  <a:pt x="288" y="25"/>
                </a:lnTo>
                <a:lnTo>
                  <a:pt x="0" y="25"/>
                </a:lnTo>
                <a:lnTo>
                  <a:pt x="0" y="117"/>
                </a:lnTo>
              </a:path>
            </a:pathLst>
          </a:custGeom>
          <a:pattFill prst="pct70">
            <a:fgClr>
              <a:srgbClr val="C0C0C0"/>
            </a:fgClr>
            <a:bgClr>
              <a:srgbClr val="FFFFFF"/>
            </a:bgClr>
          </a:pattFill>
          <a:ln w="9210">
            <a:solidFill>
              <a:srgbClr val="C0C0C0"/>
            </a:solidFill>
            <a:round/>
            <a:headEnd/>
            <a:tailEnd/>
          </a:ln>
        </p:spPr>
        <p:txBody>
          <a:bodyPr/>
          <a:lstStyle/>
          <a:p>
            <a:endParaRPr lang="ja-JP" altLang="en-US"/>
          </a:p>
        </p:txBody>
      </p:sp>
      <p:sp>
        <p:nvSpPr>
          <p:cNvPr id="15525" name="Text Box 469"/>
          <p:cNvSpPr txBox="1">
            <a:spLocks noChangeArrowheads="1"/>
          </p:cNvSpPr>
          <p:nvPr/>
        </p:nvSpPr>
        <p:spPr bwMode="auto">
          <a:xfrm>
            <a:off x="6498235" y="2286000"/>
            <a:ext cx="382249" cy="3350302"/>
          </a:xfrm>
          <a:prstGeom prst="rect">
            <a:avLst/>
          </a:prstGeom>
          <a:noFill/>
          <a:ln w="9525">
            <a:noFill/>
            <a:miter lim="800000"/>
            <a:headEnd/>
            <a:tailEnd/>
          </a:ln>
        </p:spPr>
        <p:txBody>
          <a:bodyPr vert="eaVert" lIns="0" tIns="0" rIns="0" bIns="0"/>
          <a:lstStyle/>
          <a:p>
            <a:pPr algn="ctr" defTabSz="423863">
              <a:buClr>
                <a:srgbClr val="C20041"/>
              </a:buClr>
              <a:buSzPct val="90000"/>
              <a:buFont typeface="Monotype Sorts" pitchFamily="2" charset="2"/>
              <a:buNone/>
            </a:pPr>
            <a:r>
              <a:rPr lang="ja-JP" altLang="en-US" sz="2800" dirty="0" smtClean="0">
                <a:latin typeface="ＭＳ ゴシック" pitchFamily="49" charset="-128"/>
                <a:ea typeface="ＭＳ ゴシック" pitchFamily="49" charset="-128"/>
              </a:rPr>
              <a:t>フォローアップ調査</a:t>
            </a:r>
            <a:endParaRPr lang="ja-JP" altLang="en-US" sz="2000" dirty="0">
              <a:latin typeface="Arial" charset="0"/>
            </a:endParaRPr>
          </a:p>
        </p:txBody>
      </p:sp>
      <p:grpSp>
        <p:nvGrpSpPr>
          <p:cNvPr id="15435" name="Group 499"/>
          <p:cNvGrpSpPr>
            <a:grpSpLocks/>
          </p:cNvGrpSpPr>
          <p:nvPr/>
        </p:nvGrpSpPr>
        <p:grpSpPr bwMode="auto">
          <a:xfrm>
            <a:off x="8652213" y="2377997"/>
            <a:ext cx="528637" cy="433387"/>
            <a:chOff x="5565" y="1082"/>
            <a:chExt cx="326" cy="310"/>
          </a:xfrm>
        </p:grpSpPr>
        <p:sp>
          <p:nvSpPr>
            <p:cNvPr id="15570" name="AutoShape 500"/>
            <p:cNvSpPr>
              <a:spLocks noChangeArrowheads="1"/>
            </p:cNvSpPr>
            <p:nvPr/>
          </p:nvSpPr>
          <p:spPr bwMode="auto">
            <a:xfrm flipV="1">
              <a:off x="5620" y="1082"/>
              <a:ext cx="213" cy="179"/>
            </a:xfrm>
            <a:prstGeom prst="roundRect">
              <a:avLst>
                <a:gd name="adj" fmla="val 15384"/>
              </a:avLst>
            </a:prstGeom>
            <a:solidFill>
              <a:srgbClr val="C0C0C0"/>
            </a:solidFill>
            <a:ln w="18420">
              <a:solidFill>
                <a:srgbClr val="8F8F8F"/>
              </a:solidFill>
              <a:round/>
              <a:headEnd/>
              <a:tailEnd/>
            </a:ln>
          </p:spPr>
          <p:txBody>
            <a:bodyPr wrap="none" anchor="ctr"/>
            <a:lstStyle/>
            <a:p>
              <a:endParaRPr lang="ja-JP" altLang="en-US"/>
            </a:p>
          </p:txBody>
        </p:sp>
        <p:sp>
          <p:nvSpPr>
            <p:cNvPr id="15571" name="AutoShape 501"/>
            <p:cNvSpPr>
              <a:spLocks noChangeArrowheads="1"/>
            </p:cNvSpPr>
            <p:nvPr/>
          </p:nvSpPr>
          <p:spPr bwMode="auto">
            <a:xfrm flipV="1">
              <a:off x="5644" y="1104"/>
              <a:ext cx="168" cy="137"/>
            </a:xfrm>
            <a:prstGeom prst="roundRect">
              <a:avLst>
                <a:gd name="adj" fmla="val 0"/>
              </a:avLst>
            </a:prstGeom>
            <a:solidFill>
              <a:srgbClr val="000000"/>
            </a:solidFill>
            <a:ln w="9210">
              <a:solidFill>
                <a:srgbClr val="000000"/>
              </a:solidFill>
              <a:round/>
              <a:headEnd/>
              <a:tailEnd/>
            </a:ln>
          </p:spPr>
          <p:txBody>
            <a:bodyPr wrap="none" anchor="ctr"/>
            <a:lstStyle/>
            <a:p>
              <a:endParaRPr lang="ja-JP" altLang="en-US"/>
            </a:p>
          </p:txBody>
        </p:sp>
        <p:sp>
          <p:nvSpPr>
            <p:cNvPr id="15572" name="AutoShape 502"/>
            <p:cNvSpPr>
              <a:spLocks noChangeArrowheads="1"/>
            </p:cNvSpPr>
            <p:nvPr/>
          </p:nvSpPr>
          <p:spPr bwMode="auto">
            <a:xfrm flipV="1">
              <a:off x="5571" y="1321"/>
              <a:ext cx="315" cy="23"/>
            </a:xfrm>
            <a:prstGeom prst="roundRect">
              <a:avLst>
                <a:gd name="adj" fmla="val 0"/>
              </a:avLst>
            </a:prstGeom>
            <a:solidFill>
              <a:srgbClr val="404040"/>
            </a:solidFill>
            <a:ln w="9525">
              <a:noFill/>
              <a:round/>
              <a:headEnd/>
              <a:tailEnd/>
            </a:ln>
          </p:spPr>
          <p:txBody>
            <a:bodyPr wrap="none" anchor="ctr"/>
            <a:lstStyle/>
            <a:p>
              <a:endParaRPr lang="ja-JP" altLang="en-US"/>
            </a:p>
          </p:txBody>
        </p:sp>
        <p:sp>
          <p:nvSpPr>
            <p:cNvPr id="15573" name="AutoShape 503"/>
            <p:cNvSpPr>
              <a:spLocks noChangeArrowheads="1"/>
            </p:cNvSpPr>
            <p:nvPr/>
          </p:nvSpPr>
          <p:spPr bwMode="auto">
            <a:xfrm flipV="1">
              <a:off x="5565" y="1263"/>
              <a:ext cx="326" cy="62"/>
            </a:xfrm>
            <a:prstGeom prst="roundRect">
              <a:avLst>
                <a:gd name="adj" fmla="val 0"/>
              </a:avLst>
            </a:prstGeom>
            <a:solidFill>
              <a:srgbClr val="C0C0C0"/>
            </a:solidFill>
            <a:ln w="9210">
              <a:solidFill>
                <a:srgbClr val="C0C0C0"/>
              </a:solidFill>
              <a:round/>
              <a:headEnd/>
              <a:tailEnd/>
            </a:ln>
          </p:spPr>
          <p:txBody>
            <a:bodyPr wrap="none" anchor="ctr"/>
            <a:lstStyle/>
            <a:p>
              <a:endParaRPr lang="ja-JP" altLang="en-US"/>
            </a:p>
          </p:txBody>
        </p:sp>
        <p:sp>
          <p:nvSpPr>
            <p:cNvPr id="15574" name="Line 504"/>
            <p:cNvSpPr>
              <a:spLocks noChangeShapeType="1"/>
            </p:cNvSpPr>
            <p:nvPr/>
          </p:nvSpPr>
          <p:spPr bwMode="auto">
            <a:xfrm>
              <a:off x="5565" y="1282"/>
              <a:ext cx="326" cy="0"/>
            </a:xfrm>
            <a:prstGeom prst="line">
              <a:avLst/>
            </a:prstGeom>
            <a:noFill/>
            <a:ln w="18420">
              <a:solidFill>
                <a:srgbClr val="4F4F4F"/>
              </a:solidFill>
              <a:round/>
              <a:headEnd/>
              <a:tailEnd/>
            </a:ln>
          </p:spPr>
          <p:txBody>
            <a:bodyPr/>
            <a:lstStyle/>
            <a:p>
              <a:endParaRPr lang="ja-JP" altLang="en-US"/>
            </a:p>
          </p:txBody>
        </p:sp>
        <p:sp>
          <p:nvSpPr>
            <p:cNvPr id="15575" name="Line 505"/>
            <p:cNvSpPr>
              <a:spLocks noChangeShapeType="1"/>
            </p:cNvSpPr>
            <p:nvPr/>
          </p:nvSpPr>
          <p:spPr bwMode="auto">
            <a:xfrm>
              <a:off x="5565" y="1297"/>
              <a:ext cx="325" cy="0"/>
            </a:xfrm>
            <a:prstGeom prst="line">
              <a:avLst/>
            </a:prstGeom>
            <a:noFill/>
            <a:ln w="9210">
              <a:solidFill>
                <a:srgbClr val="4F4F4F"/>
              </a:solidFill>
              <a:round/>
              <a:headEnd/>
              <a:tailEnd/>
            </a:ln>
          </p:spPr>
          <p:txBody>
            <a:bodyPr/>
            <a:lstStyle/>
            <a:p>
              <a:endParaRPr lang="ja-JP" altLang="en-US"/>
            </a:p>
          </p:txBody>
        </p:sp>
        <p:sp>
          <p:nvSpPr>
            <p:cNvPr id="15576" name="AutoShape 506"/>
            <p:cNvSpPr>
              <a:spLocks noChangeArrowheads="1"/>
            </p:cNvSpPr>
            <p:nvPr/>
          </p:nvSpPr>
          <p:spPr bwMode="auto">
            <a:xfrm flipV="1">
              <a:off x="5821" y="1283"/>
              <a:ext cx="52" cy="3"/>
            </a:xfrm>
            <a:prstGeom prst="roundRect">
              <a:avLst>
                <a:gd name="adj" fmla="val 0"/>
              </a:avLst>
            </a:prstGeom>
            <a:solidFill>
              <a:srgbClr val="4F4F4F"/>
            </a:solidFill>
            <a:ln w="9210">
              <a:solidFill>
                <a:srgbClr val="4F4F4F"/>
              </a:solidFill>
              <a:round/>
              <a:headEnd/>
              <a:tailEnd/>
            </a:ln>
          </p:spPr>
          <p:txBody>
            <a:bodyPr wrap="none" anchor="ctr"/>
            <a:lstStyle/>
            <a:p>
              <a:endParaRPr lang="ja-JP" altLang="en-US"/>
            </a:p>
          </p:txBody>
        </p:sp>
        <p:sp>
          <p:nvSpPr>
            <p:cNvPr id="15577" name="AutoShape 507"/>
            <p:cNvSpPr>
              <a:spLocks noChangeArrowheads="1"/>
            </p:cNvSpPr>
            <p:nvPr/>
          </p:nvSpPr>
          <p:spPr bwMode="auto">
            <a:xfrm flipV="1">
              <a:off x="5757" y="1283"/>
              <a:ext cx="52" cy="4"/>
            </a:xfrm>
            <a:prstGeom prst="roundRect">
              <a:avLst>
                <a:gd name="adj" fmla="val 0"/>
              </a:avLst>
            </a:prstGeom>
            <a:solidFill>
              <a:srgbClr val="4F4F4F"/>
            </a:solidFill>
            <a:ln w="9210">
              <a:solidFill>
                <a:srgbClr val="4F4F4F"/>
              </a:solidFill>
              <a:round/>
              <a:headEnd/>
              <a:tailEnd/>
            </a:ln>
          </p:spPr>
          <p:txBody>
            <a:bodyPr wrap="none" anchor="ctr"/>
            <a:lstStyle/>
            <a:p>
              <a:endParaRPr lang="ja-JP" altLang="en-US"/>
            </a:p>
          </p:txBody>
        </p:sp>
        <p:sp>
          <p:nvSpPr>
            <p:cNvPr id="15578" name="AutoShape 508"/>
            <p:cNvSpPr>
              <a:spLocks noChangeArrowheads="1"/>
            </p:cNvSpPr>
            <p:nvPr/>
          </p:nvSpPr>
          <p:spPr bwMode="auto">
            <a:xfrm flipV="1">
              <a:off x="5567" y="1379"/>
              <a:ext cx="316" cy="13"/>
            </a:xfrm>
            <a:prstGeom prst="roundRect">
              <a:avLst>
                <a:gd name="adj" fmla="val 0"/>
              </a:avLst>
            </a:prstGeom>
            <a:solidFill>
              <a:srgbClr val="808080"/>
            </a:solidFill>
            <a:ln w="9210">
              <a:solidFill>
                <a:srgbClr val="808080"/>
              </a:solidFill>
              <a:round/>
              <a:headEnd/>
              <a:tailEnd/>
            </a:ln>
          </p:spPr>
          <p:txBody>
            <a:bodyPr wrap="none" anchor="ctr"/>
            <a:lstStyle/>
            <a:p>
              <a:endParaRPr lang="ja-JP" altLang="en-US"/>
            </a:p>
          </p:txBody>
        </p:sp>
        <p:sp>
          <p:nvSpPr>
            <p:cNvPr id="15579" name="Freeform 509"/>
            <p:cNvSpPr>
              <a:spLocks/>
            </p:cNvSpPr>
            <p:nvPr/>
          </p:nvSpPr>
          <p:spPr bwMode="auto">
            <a:xfrm>
              <a:off x="5567" y="1333"/>
              <a:ext cx="317" cy="48"/>
            </a:xfrm>
            <a:custGeom>
              <a:avLst/>
              <a:gdLst>
                <a:gd name="T0" fmla="*/ 13 w 317"/>
                <a:gd name="T1" fmla="*/ 0 h 48"/>
                <a:gd name="T2" fmla="*/ 308 w 317"/>
                <a:gd name="T3" fmla="*/ 0 h 48"/>
                <a:gd name="T4" fmla="*/ 316 w 317"/>
                <a:gd name="T5" fmla="*/ 47 h 48"/>
                <a:gd name="T6" fmla="*/ 0 w 317"/>
                <a:gd name="T7" fmla="*/ 47 h 48"/>
                <a:gd name="T8" fmla="*/ 13 w 317"/>
                <a:gd name="T9" fmla="*/ 0 h 48"/>
                <a:gd name="T10" fmla="*/ 13 w 317"/>
                <a:gd name="T11" fmla="*/ 0 h 48"/>
                <a:gd name="T12" fmla="*/ 0 60000 65536"/>
                <a:gd name="T13" fmla="*/ 0 60000 65536"/>
                <a:gd name="T14" fmla="*/ 0 60000 65536"/>
                <a:gd name="T15" fmla="*/ 0 60000 65536"/>
                <a:gd name="T16" fmla="*/ 0 60000 65536"/>
                <a:gd name="T17" fmla="*/ 0 60000 65536"/>
                <a:gd name="T18" fmla="*/ 0 w 317"/>
                <a:gd name="T19" fmla="*/ 0 h 48"/>
                <a:gd name="T20" fmla="*/ 317 w 31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17" h="48">
                  <a:moveTo>
                    <a:pt x="13" y="0"/>
                  </a:moveTo>
                  <a:lnTo>
                    <a:pt x="308" y="0"/>
                  </a:lnTo>
                  <a:lnTo>
                    <a:pt x="316" y="47"/>
                  </a:lnTo>
                  <a:lnTo>
                    <a:pt x="0" y="47"/>
                  </a:lnTo>
                  <a:lnTo>
                    <a:pt x="13" y="0"/>
                  </a:lnTo>
                </a:path>
              </a:pathLst>
            </a:custGeom>
            <a:solidFill>
              <a:srgbClr val="E1E1E1"/>
            </a:solidFill>
            <a:ln w="9210">
              <a:solidFill>
                <a:srgbClr val="E1E1E1"/>
              </a:solidFill>
              <a:round/>
              <a:headEnd/>
              <a:tailEnd/>
            </a:ln>
          </p:spPr>
          <p:txBody>
            <a:bodyPr/>
            <a:lstStyle/>
            <a:p>
              <a:endParaRPr lang="ja-JP" altLang="en-US"/>
            </a:p>
          </p:txBody>
        </p:sp>
        <p:sp>
          <p:nvSpPr>
            <p:cNvPr id="15580" name="Freeform 510"/>
            <p:cNvSpPr>
              <a:spLocks/>
            </p:cNvSpPr>
            <p:nvPr/>
          </p:nvSpPr>
          <p:spPr bwMode="auto">
            <a:xfrm>
              <a:off x="5583" y="1340"/>
              <a:ext cx="214" cy="32"/>
            </a:xfrm>
            <a:custGeom>
              <a:avLst/>
              <a:gdLst>
                <a:gd name="T0" fmla="*/ 6 w 214"/>
                <a:gd name="T1" fmla="*/ 4 h 32"/>
                <a:gd name="T2" fmla="*/ 0 w 214"/>
                <a:gd name="T3" fmla="*/ 31 h 32"/>
                <a:gd name="T4" fmla="*/ 213 w 214"/>
                <a:gd name="T5" fmla="*/ 30 h 32"/>
                <a:gd name="T6" fmla="*/ 211 w 214"/>
                <a:gd name="T7" fmla="*/ 5 h 32"/>
                <a:gd name="T8" fmla="*/ 112 w 214"/>
                <a:gd name="T9" fmla="*/ 5 h 32"/>
                <a:gd name="T10" fmla="*/ 112 w 214"/>
                <a:gd name="T11" fmla="*/ 0 h 32"/>
                <a:gd name="T12" fmla="*/ 73 w 214"/>
                <a:gd name="T13" fmla="*/ 0 h 32"/>
                <a:gd name="T14" fmla="*/ 72 w 214"/>
                <a:gd name="T15" fmla="*/ 4 h 32"/>
                <a:gd name="T16" fmla="*/ 13 w 214"/>
                <a:gd name="T17" fmla="*/ 4 h 32"/>
                <a:gd name="T18" fmla="*/ 6 w 214"/>
                <a:gd name="T19" fmla="*/ 4 h 32"/>
                <a:gd name="T20" fmla="*/ 6 w 214"/>
                <a:gd name="T21" fmla="*/ 4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32"/>
                <a:gd name="T35" fmla="*/ 214 w 214"/>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32">
                  <a:moveTo>
                    <a:pt x="6" y="4"/>
                  </a:moveTo>
                  <a:lnTo>
                    <a:pt x="0" y="31"/>
                  </a:lnTo>
                  <a:lnTo>
                    <a:pt x="213" y="30"/>
                  </a:lnTo>
                  <a:lnTo>
                    <a:pt x="211" y="5"/>
                  </a:lnTo>
                  <a:lnTo>
                    <a:pt x="112" y="5"/>
                  </a:lnTo>
                  <a:lnTo>
                    <a:pt x="112" y="0"/>
                  </a:lnTo>
                  <a:lnTo>
                    <a:pt x="73" y="0"/>
                  </a:lnTo>
                  <a:lnTo>
                    <a:pt x="72" y="4"/>
                  </a:lnTo>
                  <a:lnTo>
                    <a:pt x="13" y="4"/>
                  </a:lnTo>
                  <a:lnTo>
                    <a:pt x="6" y="4"/>
                  </a:lnTo>
                </a:path>
              </a:pathLst>
            </a:custGeom>
            <a:solidFill>
              <a:srgbClr val="5F5F5F"/>
            </a:solidFill>
            <a:ln w="9210">
              <a:solidFill>
                <a:srgbClr val="5F5F5F"/>
              </a:solidFill>
              <a:round/>
              <a:headEnd/>
              <a:tailEnd/>
            </a:ln>
          </p:spPr>
          <p:txBody>
            <a:bodyPr/>
            <a:lstStyle/>
            <a:p>
              <a:endParaRPr lang="ja-JP" altLang="en-US"/>
            </a:p>
          </p:txBody>
        </p:sp>
        <p:sp>
          <p:nvSpPr>
            <p:cNvPr id="15581" name="Freeform 511"/>
            <p:cNvSpPr>
              <a:spLocks/>
            </p:cNvSpPr>
            <p:nvPr/>
          </p:nvSpPr>
          <p:spPr bwMode="auto">
            <a:xfrm>
              <a:off x="5808" y="1344"/>
              <a:ext cx="60" cy="29"/>
            </a:xfrm>
            <a:custGeom>
              <a:avLst/>
              <a:gdLst>
                <a:gd name="T0" fmla="*/ 0 w 60"/>
                <a:gd name="T1" fmla="*/ 0 h 29"/>
                <a:gd name="T2" fmla="*/ 3 w 60"/>
                <a:gd name="T3" fmla="*/ 28 h 29"/>
                <a:gd name="T4" fmla="*/ 59 w 60"/>
                <a:gd name="T5" fmla="*/ 28 h 29"/>
                <a:gd name="T6" fmla="*/ 55 w 60"/>
                <a:gd name="T7" fmla="*/ 0 h 29"/>
                <a:gd name="T8" fmla="*/ 0 w 60"/>
                <a:gd name="T9" fmla="*/ 0 h 29"/>
                <a:gd name="T10" fmla="*/ 0 w 60"/>
                <a:gd name="T11" fmla="*/ 0 h 29"/>
                <a:gd name="T12" fmla="*/ 0 60000 65536"/>
                <a:gd name="T13" fmla="*/ 0 60000 65536"/>
                <a:gd name="T14" fmla="*/ 0 60000 65536"/>
                <a:gd name="T15" fmla="*/ 0 60000 65536"/>
                <a:gd name="T16" fmla="*/ 0 60000 65536"/>
                <a:gd name="T17" fmla="*/ 0 60000 65536"/>
                <a:gd name="T18" fmla="*/ 0 w 60"/>
                <a:gd name="T19" fmla="*/ 0 h 29"/>
                <a:gd name="T20" fmla="*/ 60 w 6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60" h="29">
                  <a:moveTo>
                    <a:pt x="0" y="0"/>
                  </a:moveTo>
                  <a:lnTo>
                    <a:pt x="3" y="28"/>
                  </a:lnTo>
                  <a:lnTo>
                    <a:pt x="59" y="28"/>
                  </a:lnTo>
                  <a:lnTo>
                    <a:pt x="55" y="0"/>
                  </a:lnTo>
                  <a:lnTo>
                    <a:pt x="0" y="0"/>
                  </a:lnTo>
                </a:path>
              </a:pathLst>
            </a:custGeom>
            <a:solidFill>
              <a:srgbClr val="5F5F5F"/>
            </a:solidFill>
            <a:ln w="9210">
              <a:solidFill>
                <a:srgbClr val="5F5F5F"/>
              </a:solidFill>
              <a:round/>
              <a:headEnd/>
              <a:tailEnd/>
            </a:ln>
          </p:spPr>
          <p:txBody>
            <a:bodyPr/>
            <a:lstStyle/>
            <a:p>
              <a:endParaRPr lang="ja-JP" altLang="en-US"/>
            </a:p>
          </p:txBody>
        </p:sp>
      </p:grpSp>
      <p:sp>
        <p:nvSpPr>
          <p:cNvPr id="15556" name="Text Box 512"/>
          <p:cNvSpPr txBox="1">
            <a:spLocks noChangeArrowheads="1"/>
          </p:cNvSpPr>
          <p:nvPr/>
        </p:nvSpPr>
        <p:spPr bwMode="auto">
          <a:xfrm>
            <a:off x="8214662" y="1985807"/>
            <a:ext cx="1625600" cy="277812"/>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r>
              <a:rPr lang="ja-JP" altLang="en-US" sz="2100" dirty="0">
                <a:latin typeface="ＭＳ ゴシック" pitchFamily="49" charset="-128"/>
                <a:ea typeface="ＭＳ ゴシック" pitchFamily="49" charset="-128"/>
              </a:rPr>
              <a:t>データ解析</a:t>
            </a:r>
            <a:endParaRPr lang="ja-JP" altLang="en-US" sz="1600" dirty="0">
              <a:latin typeface="Arial" charset="0"/>
            </a:endParaRPr>
          </a:p>
        </p:txBody>
      </p:sp>
      <p:sp>
        <p:nvSpPr>
          <p:cNvPr id="15560" name="Rectangle 516"/>
          <p:cNvSpPr>
            <a:spLocks noGrp="1" noChangeArrowheads="1"/>
          </p:cNvSpPr>
          <p:nvPr>
            <p:ph type="title"/>
          </p:nvPr>
        </p:nvSpPr>
        <p:spPr>
          <a:xfrm>
            <a:off x="771525" y="177798"/>
            <a:ext cx="8743950" cy="1143000"/>
          </a:xfrm>
          <a:noFill/>
        </p:spPr>
        <p:txBody>
          <a:bodyPr lIns="92075" tIns="46038" rIns="92075" bIns="46038" anchor="ctr"/>
          <a:lstStyle/>
          <a:p>
            <a:pPr eaLnBrk="1" hangingPunct="1"/>
            <a:r>
              <a:rPr lang="ja-JP" altLang="en-US" sz="3400" dirty="0" smtClean="0"/>
              <a:t>第</a:t>
            </a:r>
            <a:r>
              <a:rPr lang="en-US" altLang="ja-JP" sz="3400" dirty="0" smtClean="0"/>
              <a:t>Ⅲ</a:t>
            </a:r>
            <a:r>
              <a:rPr lang="ja-JP" altLang="en-US" sz="3400" dirty="0" smtClean="0"/>
              <a:t>相臨床試験：ランダム化比較試験</a:t>
            </a:r>
            <a:r>
              <a:rPr lang="en-US" altLang="ja-JP" sz="3400" dirty="0" smtClean="0"/>
              <a:t>(RCT)</a:t>
            </a:r>
          </a:p>
        </p:txBody>
      </p:sp>
      <p:sp>
        <p:nvSpPr>
          <p:cNvPr id="15561" name="Text Box 517"/>
          <p:cNvSpPr txBox="1">
            <a:spLocks noChangeArrowheads="1"/>
          </p:cNvSpPr>
          <p:nvPr/>
        </p:nvSpPr>
        <p:spPr bwMode="auto">
          <a:xfrm>
            <a:off x="3685678" y="1497882"/>
            <a:ext cx="1079500" cy="358775"/>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r>
              <a:rPr lang="ja-JP" altLang="en-US" sz="1600" b="1" dirty="0" smtClean="0">
                <a:solidFill>
                  <a:srgbClr val="FF0000"/>
                </a:solidFill>
                <a:latin typeface="ＭＳ ゴシック" pitchFamily="49" charset="-128"/>
                <a:ea typeface="ＭＳ ゴシック" pitchFamily="49" charset="-128"/>
              </a:rPr>
              <a:t>新治療群</a:t>
            </a:r>
            <a:endParaRPr lang="ja-JP" altLang="en-US" sz="1050" b="1" dirty="0">
              <a:solidFill>
                <a:srgbClr val="FF0000"/>
              </a:solidFill>
              <a:latin typeface="Arial" charset="0"/>
            </a:endParaRPr>
          </a:p>
        </p:txBody>
      </p:sp>
      <p:sp>
        <p:nvSpPr>
          <p:cNvPr id="15562" name="Text Box 518"/>
          <p:cNvSpPr txBox="1">
            <a:spLocks noChangeArrowheads="1"/>
          </p:cNvSpPr>
          <p:nvPr/>
        </p:nvSpPr>
        <p:spPr bwMode="auto">
          <a:xfrm>
            <a:off x="3614054" y="6275388"/>
            <a:ext cx="3004459" cy="582612"/>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r>
              <a:rPr lang="ja-JP" altLang="en-US" sz="1500" b="1" dirty="0">
                <a:solidFill>
                  <a:srgbClr val="0070C0"/>
                </a:solidFill>
                <a:latin typeface="ＭＳ ゴシック" pitchFamily="49" charset="-128"/>
                <a:ea typeface="ＭＳ ゴシック" pitchFamily="49" charset="-128"/>
              </a:rPr>
              <a:t>標準</a:t>
            </a:r>
            <a:r>
              <a:rPr lang="ja-JP" altLang="en-US" sz="1500" b="1" dirty="0" smtClean="0">
                <a:solidFill>
                  <a:srgbClr val="0070C0"/>
                </a:solidFill>
                <a:latin typeface="ＭＳ ゴシック" pitchFamily="49" charset="-128"/>
                <a:ea typeface="ＭＳ ゴシック" pitchFamily="49" charset="-128"/>
              </a:rPr>
              <a:t>治療（対照群・プラセボ）　</a:t>
            </a:r>
            <a:endParaRPr lang="en-US" altLang="ja-JP" sz="1500" b="1" dirty="0" smtClean="0">
              <a:solidFill>
                <a:srgbClr val="0070C0"/>
              </a:solidFill>
              <a:latin typeface="ＭＳ ゴシック" pitchFamily="49" charset="-128"/>
              <a:ea typeface="ＭＳ ゴシック" pitchFamily="49" charset="-128"/>
            </a:endParaRPr>
          </a:p>
          <a:p>
            <a:pPr defTabSz="423863">
              <a:buClr>
                <a:srgbClr val="C20041"/>
              </a:buClr>
              <a:buSzPct val="90000"/>
              <a:buFont typeface="Monotype Sorts" pitchFamily="2" charset="2"/>
              <a:buNone/>
            </a:pPr>
            <a:r>
              <a:rPr lang="ja-JP" altLang="en-US" sz="1500" b="1" dirty="0" smtClean="0">
                <a:solidFill>
                  <a:srgbClr val="0070C0"/>
                </a:solidFill>
                <a:latin typeface="ＭＳ ゴシック" pitchFamily="49" charset="-128"/>
                <a:ea typeface="ＭＳ ゴシック" pitchFamily="49" charset="-128"/>
              </a:rPr>
              <a:t>（標準治療がない場合は無治療）</a:t>
            </a:r>
            <a:endParaRPr lang="ja-JP" altLang="en-US" sz="1000" b="1" dirty="0">
              <a:solidFill>
                <a:srgbClr val="0070C0"/>
              </a:solidFill>
              <a:latin typeface="Arial" charset="0"/>
            </a:endParaRPr>
          </a:p>
        </p:txBody>
      </p:sp>
      <p:grpSp>
        <p:nvGrpSpPr>
          <p:cNvPr id="15436" name="Group 519"/>
          <p:cNvGrpSpPr>
            <a:grpSpLocks/>
          </p:cNvGrpSpPr>
          <p:nvPr/>
        </p:nvGrpSpPr>
        <p:grpSpPr bwMode="auto">
          <a:xfrm>
            <a:off x="2335213" y="3789363"/>
            <a:ext cx="1081087" cy="863600"/>
            <a:chOff x="1519" y="2768"/>
            <a:chExt cx="368" cy="406"/>
          </a:xfrm>
        </p:grpSpPr>
        <p:sp>
          <p:nvSpPr>
            <p:cNvPr id="15568" name="Freeform 520"/>
            <p:cNvSpPr>
              <a:spLocks/>
            </p:cNvSpPr>
            <p:nvPr/>
          </p:nvSpPr>
          <p:spPr bwMode="auto">
            <a:xfrm>
              <a:off x="1519" y="2768"/>
              <a:ext cx="368" cy="239"/>
            </a:xfrm>
            <a:custGeom>
              <a:avLst/>
              <a:gdLst>
                <a:gd name="T0" fmla="*/ 0 w 368"/>
                <a:gd name="T1" fmla="*/ 168 h 239"/>
                <a:gd name="T2" fmla="*/ 181 w 368"/>
                <a:gd name="T3" fmla="*/ 168 h 239"/>
                <a:gd name="T4" fmla="*/ 283 w 368"/>
                <a:gd name="T5" fmla="*/ 43 h 239"/>
                <a:gd name="T6" fmla="*/ 260 w 368"/>
                <a:gd name="T7" fmla="*/ 20 h 239"/>
                <a:gd name="T8" fmla="*/ 367 w 368"/>
                <a:gd name="T9" fmla="*/ 0 h 239"/>
                <a:gd name="T10" fmla="*/ 359 w 368"/>
                <a:gd name="T11" fmla="*/ 114 h 239"/>
                <a:gd name="T12" fmla="*/ 336 w 368"/>
                <a:gd name="T13" fmla="*/ 92 h 239"/>
                <a:gd name="T14" fmla="*/ 214 w 368"/>
                <a:gd name="T15" fmla="*/ 238 h 239"/>
                <a:gd name="T16" fmla="*/ 0 w 368"/>
                <a:gd name="T17" fmla="*/ 238 h 239"/>
                <a:gd name="T18" fmla="*/ 0 w 368"/>
                <a:gd name="T19" fmla="*/ 168 h 239"/>
                <a:gd name="T20" fmla="*/ 0 w 368"/>
                <a:gd name="T21" fmla="*/ 168 h 2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239"/>
                <a:gd name="T35" fmla="*/ 368 w 368"/>
                <a:gd name="T36" fmla="*/ 239 h 2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239">
                  <a:moveTo>
                    <a:pt x="0" y="168"/>
                  </a:moveTo>
                  <a:lnTo>
                    <a:pt x="181" y="168"/>
                  </a:lnTo>
                  <a:lnTo>
                    <a:pt x="283" y="43"/>
                  </a:lnTo>
                  <a:lnTo>
                    <a:pt x="260" y="20"/>
                  </a:lnTo>
                  <a:lnTo>
                    <a:pt x="367" y="0"/>
                  </a:lnTo>
                  <a:lnTo>
                    <a:pt x="359" y="114"/>
                  </a:lnTo>
                  <a:lnTo>
                    <a:pt x="336" y="92"/>
                  </a:lnTo>
                  <a:lnTo>
                    <a:pt x="214" y="238"/>
                  </a:lnTo>
                  <a:lnTo>
                    <a:pt x="0" y="238"/>
                  </a:lnTo>
                  <a:lnTo>
                    <a:pt x="0" y="168"/>
                  </a:lnTo>
                </a:path>
              </a:pathLst>
            </a:custGeom>
            <a:pattFill prst="pct70">
              <a:fgClr>
                <a:srgbClr val="00E1AD"/>
              </a:fgClr>
              <a:bgClr>
                <a:srgbClr val="FFFFFF"/>
              </a:bgClr>
            </a:pattFill>
            <a:ln w="9210">
              <a:solidFill>
                <a:srgbClr val="C0C0C0"/>
              </a:solidFill>
              <a:round/>
              <a:headEnd/>
              <a:tailEnd/>
            </a:ln>
          </p:spPr>
          <p:txBody>
            <a:bodyPr/>
            <a:lstStyle/>
            <a:p>
              <a:endParaRPr lang="ja-JP" altLang="en-US"/>
            </a:p>
          </p:txBody>
        </p:sp>
        <p:sp>
          <p:nvSpPr>
            <p:cNvPr id="15569" name="Freeform 521"/>
            <p:cNvSpPr>
              <a:spLocks/>
            </p:cNvSpPr>
            <p:nvPr/>
          </p:nvSpPr>
          <p:spPr bwMode="auto">
            <a:xfrm>
              <a:off x="1519" y="2936"/>
              <a:ext cx="368" cy="238"/>
            </a:xfrm>
            <a:custGeom>
              <a:avLst/>
              <a:gdLst>
                <a:gd name="T0" fmla="*/ 0 w 368"/>
                <a:gd name="T1" fmla="*/ 70 h 238"/>
                <a:gd name="T2" fmla="*/ 181 w 368"/>
                <a:gd name="T3" fmla="*/ 70 h 238"/>
                <a:gd name="T4" fmla="*/ 283 w 368"/>
                <a:gd name="T5" fmla="*/ 194 h 238"/>
                <a:gd name="T6" fmla="*/ 260 w 368"/>
                <a:gd name="T7" fmla="*/ 217 h 238"/>
                <a:gd name="T8" fmla="*/ 367 w 368"/>
                <a:gd name="T9" fmla="*/ 237 h 238"/>
                <a:gd name="T10" fmla="*/ 359 w 368"/>
                <a:gd name="T11" fmla="*/ 123 h 238"/>
                <a:gd name="T12" fmla="*/ 336 w 368"/>
                <a:gd name="T13" fmla="*/ 145 h 238"/>
                <a:gd name="T14" fmla="*/ 214 w 368"/>
                <a:gd name="T15" fmla="*/ 0 h 238"/>
                <a:gd name="T16" fmla="*/ 0 w 368"/>
                <a:gd name="T17" fmla="*/ 0 h 238"/>
                <a:gd name="T18" fmla="*/ 0 w 368"/>
                <a:gd name="T19" fmla="*/ 70 h 238"/>
                <a:gd name="T20" fmla="*/ 0 w 368"/>
                <a:gd name="T21" fmla="*/ 70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8"/>
                <a:gd name="T34" fmla="*/ 0 h 238"/>
                <a:gd name="T35" fmla="*/ 368 w 368"/>
                <a:gd name="T36" fmla="*/ 238 h 2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8" h="238">
                  <a:moveTo>
                    <a:pt x="0" y="70"/>
                  </a:moveTo>
                  <a:lnTo>
                    <a:pt x="181" y="70"/>
                  </a:lnTo>
                  <a:lnTo>
                    <a:pt x="283" y="194"/>
                  </a:lnTo>
                  <a:lnTo>
                    <a:pt x="260" y="217"/>
                  </a:lnTo>
                  <a:lnTo>
                    <a:pt x="367" y="237"/>
                  </a:lnTo>
                  <a:lnTo>
                    <a:pt x="359" y="123"/>
                  </a:lnTo>
                  <a:lnTo>
                    <a:pt x="336" y="145"/>
                  </a:lnTo>
                  <a:lnTo>
                    <a:pt x="214" y="0"/>
                  </a:lnTo>
                  <a:lnTo>
                    <a:pt x="0" y="0"/>
                  </a:lnTo>
                  <a:lnTo>
                    <a:pt x="0" y="70"/>
                  </a:lnTo>
                </a:path>
              </a:pathLst>
            </a:custGeom>
            <a:pattFill prst="pct70">
              <a:fgClr>
                <a:srgbClr val="00E1AD"/>
              </a:fgClr>
              <a:bgClr>
                <a:srgbClr val="FFFFFF"/>
              </a:bgClr>
            </a:pattFill>
            <a:ln w="9210">
              <a:solidFill>
                <a:srgbClr val="C0C0C0"/>
              </a:solidFill>
              <a:round/>
              <a:headEnd/>
              <a:tailEnd/>
            </a:ln>
          </p:spPr>
          <p:txBody>
            <a:bodyPr/>
            <a:lstStyle/>
            <a:p>
              <a:endParaRPr lang="ja-JP" altLang="en-US"/>
            </a:p>
          </p:txBody>
        </p:sp>
      </p:grpSp>
      <p:sp>
        <p:nvSpPr>
          <p:cNvPr id="15564" name="Text Box 522"/>
          <p:cNvSpPr txBox="1">
            <a:spLocks noChangeArrowheads="1"/>
          </p:cNvSpPr>
          <p:nvPr/>
        </p:nvSpPr>
        <p:spPr bwMode="auto">
          <a:xfrm>
            <a:off x="3292007" y="1438822"/>
            <a:ext cx="442913" cy="369887"/>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r>
              <a:rPr lang="ja-JP" altLang="en-US" sz="2800" dirty="0">
                <a:solidFill>
                  <a:srgbClr val="FF0000"/>
                </a:solidFill>
                <a:latin typeface="ＭＳ ゴシック" pitchFamily="49" charset="-128"/>
                <a:ea typeface="ＭＳ ゴシック" pitchFamily="49" charset="-128"/>
              </a:rPr>
              <a:t>Ａ</a:t>
            </a:r>
            <a:endParaRPr lang="ja-JP" altLang="en-US" sz="1600" dirty="0">
              <a:solidFill>
                <a:srgbClr val="FF0000"/>
              </a:solidFill>
              <a:latin typeface="Arial" charset="0"/>
            </a:endParaRPr>
          </a:p>
        </p:txBody>
      </p:sp>
      <p:sp>
        <p:nvSpPr>
          <p:cNvPr id="15565" name="Text Box 523"/>
          <p:cNvSpPr txBox="1">
            <a:spLocks noChangeArrowheads="1"/>
          </p:cNvSpPr>
          <p:nvPr/>
        </p:nvSpPr>
        <p:spPr bwMode="auto">
          <a:xfrm>
            <a:off x="3164592" y="6169000"/>
            <a:ext cx="442913" cy="369887"/>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r>
              <a:rPr lang="ja-JP" altLang="en-US" sz="2800" dirty="0">
                <a:solidFill>
                  <a:srgbClr val="0070C0"/>
                </a:solidFill>
                <a:latin typeface="ＭＳ ゴシック" pitchFamily="49" charset="-128"/>
                <a:ea typeface="ＭＳ ゴシック" pitchFamily="49" charset="-128"/>
              </a:rPr>
              <a:t>Ｂ</a:t>
            </a:r>
            <a:endParaRPr lang="ja-JP" altLang="en-US" sz="1600" dirty="0">
              <a:solidFill>
                <a:srgbClr val="0070C0"/>
              </a:solidFill>
              <a:latin typeface="Arial" charset="0"/>
            </a:endParaRPr>
          </a:p>
        </p:txBody>
      </p:sp>
      <p:sp>
        <p:nvSpPr>
          <p:cNvPr id="15566" name="Text Box 524"/>
          <p:cNvSpPr txBox="1">
            <a:spLocks noChangeArrowheads="1"/>
          </p:cNvSpPr>
          <p:nvPr/>
        </p:nvSpPr>
        <p:spPr bwMode="auto">
          <a:xfrm>
            <a:off x="2551113" y="2636838"/>
            <a:ext cx="549275" cy="3168650"/>
          </a:xfrm>
          <a:prstGeom prst="rect">
            <a:avLst/>
          </a:prstGeom>
          <a:solidFill>
            <a:srgbClr val="CCFFCC"/>
          </a:solidFill>
          <a:ln w="9525">
            <a:noFill/>
            <a:miter lim="800000"/>
            <a:headEnd/>
            <a:tailEnd/>
          </a:ln>
        </p:spPr>
        <p:txBody>
          <a:bodyPr vert="eaVert">
            <a:spAutoFit/>
          </a:bodyPr>
          <a:lstStyle/>
          <a:p>
            <a:pPr>
              <a:spcBef>
                <a:spcPct val="50000"/>
              </a:spcBef>
            </a:pPr>
            <a:r>
              <a:rPr lang="ja-JP" altLang="en-US" sz="2400">
                <a:latin typeface="Comic Sans MS" pitchFamily="66" charset="0"/>
              </a:rPr>
              <a:t>ランダムにふりわける</a:t>
            </a:r>
          </a:p>
        </p:txBody>
      </p:sp>
      <p:sp>
        <p:nvSpPr>
          <p:cNvPr id="15567" name="Text Box 525"/>
          <p:cNvSpPr txBox="1">
            <a:spLocks noChangeArrowheads="1"/>
          </p:cNvSpPr>
          <p:nvPr/>
        </p:nvSpPr>
        <p:spPr bwMode="auto">
          <a:xfrm>
            <a:off x="124460" y="1729242"/>
            <a:ext cx="2678703" cy="358775"/>
          </a:xfrm>
          <a:prstGeom prst="rect">
            <a:avLst/>
          </a:prstGeom>
          <a:noFill/>
          <a:ln w="9525">
            <a:noFill/>
            <a:miter lim="800000"/>
            <a:headEnd/>
            <a:tailEnd/>
          </a:ln>
        </p:spPr>
        <p:txBody>
          <a:bodyPr lIns="0" tIns="0" rIns="0" bIns="0"/>
          <a:lstStyle/>
          <a:p>
            <a:pPr defTabSz="423863">
              <a:buClr>
                <a:srgbClr val="C20041"/>
              </a:buClr>
              <a:buSzPct val="90000"/>
            </a:pPr>
            <a:r>
              <a:rPr lang="ja-JP" altLang="en-US" b="1" dirty="0">
                <a:latin typeface="ＭＳ ゴシック" pitchFamily="49" charset="-128"/>
                <a:ea typeface="ＭＳ ゴシック" pitchFamily="49" charset="-128"/>
              </a:rPr>
              <a:t>患者</a:t>
            </a:r>
            <a:r>
              <a:rPr lang="ja-JP" altLang="en-US" b="1" dirty="0" smtClean="0">
                <a:latin typeface="ＭＳ ゴシック" pitchFamily="49" charset="-128"/>
                <a:ea typeface="ＭＳ ゴシック" pitchFamily="49" charset="-128"/>
              </a:rPr>
              <a:t>さん　</a:t>
            </a:r>
            <a:r>
              <a:rPr lang="zh-CN" altLang="en-US" b="1" dirty="0" smtClean="0">
                <a:latin typeface="ＭＳ ゴシック" pitchFamily="49" charset="-128"/>
                <a:ea typeface="ＭＳ ゴシック" pitchFamily="49" charset="-128"/>
              </a:rPr>
              <a:t>数百～数千名</a:t>
            </a:r>
          </a:p>
          <a:p>
            <a:pPr defTabSz="423863">
              <a:buClr>
                <a:srgbClr val="C20041"/>
              </a:buClr>
              <a:buSzPct val="90000"/>
            </a:pPr>
            <a:endParaRPr lang="ja-JP" altLang="en-US" sz="1100" b="1" dirty="0">
              <a:latin typeface="Arial" charset="0"/>
            </a:endParaRPr>
          </a:p>
        </p:txBody>
      </p:sp>
      <p:sp>
        <p:nvSpPr>
          <p:cNvPr id="526" name="Text Box 517"/>
          <p:cNvSpPr txBox="1">
            <a:spLocks noChangeArrowheads="1"/>
          </p:cNvSpPr>
          <p:nvPr/>
        </p:nvSpPr>
        <p:spPr bwMode="auto">
          <a:xfrm>
            <a:off x="1525766" y="1738875"/>
            <a:ext cx="1320800" cy="358775"/>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endParaRPr lang="ja-JP" altLang="en-US" sz="1600" b="1" dirty="0">
              <a:latin typeface="Arial" charset="0"/>
            </a:endParaRPr>
          </a:p>
        </p:txBody>
      </p:sp>
      <p:pic>
        <p:nvPicPr>
          <p:cNvPr id="2051" name="Picture 3"/>
          <p:cNvPicPr>
            <a:picLocks noChangeAspect="1" noChangeArrowheads="1"/>
          </p:cNvPicPr>
          <p:nvPr/>
        </p:nvPicPr>
        <p:blipFill>
          <a:blip r:embed="rId3" cstate="print"/>
          <a:srcRect l="50089" t="33198" r="30976" b="41781"/>
          <a:stretch>
            <a:fillRect/>
          </a:stretch>
        </p:blipFill>
        <p:spPr bwMode="auto">
          <a:xfrm>
            <a:off x="7097844" y="2962671"/>
            <a:ext cx="2941822" cy="2186586"/>
          </a:xfrm>
          <a:prstGeom prst="rect">
            <a:avLst/>
          </a:prstGeom>
          <a:noFill/>
          <a:ln w="9525">
            <a:noFill/>
            <a:miter lim="800000"/>
            <a:headEnd/>
            <a:tailEnd/>
          </a:ln>
        </p:spPr>
      </p:pic>
      <p:sp>
        <p:nvSpPr>
          <p:cNvPr id="535" name="Text Box 517"/>
          <p:cNvSpPr txBox="1">
            <a:spLocks noChangeArrowheads="1"/>
          </p:cNvSpPr>
          <p:nvPr/>
        </p:nvSpPr>
        <p:spPr bwMode="auto">
          <a:xfrm>
            <a:off x="7880626" y="5158852"/>
            <a:ext cx="1320800" cy="358775"/>
          </a:xfrm>
          <a:prstGeom prst="rect">
            <a:avLst/>
          </a:prstGeom>
          <a:noFill/>
          <a:ln w="9525">
            <a:noFill/>
            <a:miter lim="800000"/>
            <a:headEnd/>
            <a:tailEnd/>
          </a:ln>
        </p:spPr>
        <p:txBody>
          <a:bodyPr lIns="0" tIns="0" rIns="0" bIns="0"/>
          <a:lstStyle/>
          <a:p>
            <a:pPr defTabSz="423863">
              <a:buClr>
                <a:srgbClr val="C20041"/>
              </a:buClr>
              <a:buSzPct val="90000"/>
              <a:buFont typeface="Monotype Sorts" pitchFamily="2" charset="2"/>
              <a:buNone/>
            </a:pPr>
            <a:r>
              <a:rPr lang="en-US" altLang="ja-JP" sz="1600" b="1" dirty="0" smtClean="0">
                <a:latin typeface="Arial" charset="0"/>
              </a:rPr>
              <a:t>NEJM 2001</a:t>
            </a:r>
            <a:endParaRPr lang="ja-JP" altLang="en-US" sz="1600" b="1" dirty="0">
              <a:latin typeface="Arial" charset="0"/>
            </a:endParaRPr>
          </a:p>
        </p:txBody>
      </p:sp>
      <p:pic>
        <p:nvPicPr>
          <p:cNvPr id="16387" name="Picture 3"/>
          <p:cNvPicPr>
            <a:picLocks noChangeAspect="1" noChangeArrowheads="1"/>
          </p:cNvPicPr>
          <p:nvPr/>
        </p:nvPicPr>
        <p:blipFill>
          <a:blip r:embed="rId4" cstate="print"/>
          <a:srcRect/>
          <a:stretch>
            <a:fillRect/>
          </a:stretch>
        </p:blipFill>
        <p:spPr bwMode="auto">
          <a:xfrm>
            <a:off x="290748" y="2231501"/>
            <a:ext cx="625208" cy="645596"/>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324788" y="5220641"/>
            <a:ext cx="598026" cy="625209"/>
          </a:xfrm>
          <a:prstGeom prst="rect">
            <a:avLst/>
          </a:prstGeom>
          <a:noFill/>
          <a:ln w="9525">
            <a:noFill/>
            <a:miter lim="800000"/>
            <a:headEnd/>
            <a:tailEnd/>
          </a:ln>
        </p:spPr>
      </p:pic>
      <p:pic>
        <p:nvPicPr>
          <p:cNvPr id="16390" name="Picture 6"/>
          <p:cNvPicPr>
            <a:picLocks noChangeAspect="1" noChangeArrowheads="1"/>
          </p:cNvPicPr>
          <p:nvPr/>
        </p:nvPicPr>
        <p:blipFill>
          <a:blip r:embed="rId6" cstate="print"/>
          <a:srcRect/>
          <a:stretch>
            <a:fillRect/>
          </a:stretch>
        </p:blipFill>
        <p:spPr bwMode="auto">
          <a:xfrm>
            <a:off x="1439525" y="3033475"/>
            <a:ext cx="611617" cy="645596"/>
          </a:xfrm>
          <a:prstGeom prst="rect">
            <a:avLst/>
          </a:prstGeom>
          <a:noFill/>
          <a:ln w="9525">
            <a:noFill/>
            <a:miter lim="800000"/>
            <a:headEnd/>
            <a:tailEnd/>
          </a:ln>
        </p:spPr>
      </p:pic>
      <p:pic>
        <p:nvPicPr>
          <p:cNvPr id="16391" name="Picture 7"/>
          <p:cNvPicPr>
            <a:picLocks noChangeAspect="1" noChangeArrowheads="1"/>
          </p:cNvPicPr>
          <p:nvPr/>
        </p:nvPicPr>
        <p:blipFill>
          <a:blip r:embed="rId7" cstate="print"/>
          <a:srcRect/>
          <a:stretch>
            <a:fillRect/>
          </a:stretch>
        </p:blipFill>
        <p:spPr bwMode="auto">
          <a:xfrm>
            <a:off x="389511" y="2888278"/>
            <a:ext cx="591230" cy="604821"/>
          </a:xfrm>
          <a:prstGeom prst="rect">
            <a:avLst/>
          </a:prstGeom>
          <a:noFill/>
          <a:ln w="9525">
            <a:noFill/>
            <a:miter lim="800000"/>
            <a:headEnd/>
            <a:tailEnd/>
          </a:ln>
        </p:spPr>
      </p:pic>
      <p:pic>
        <p:nvPicPr>
          <p:cNvPr id="16392" name="Picture 8"/>
          <p:cNvPicPr>
            <a:picLocks noChangeAspect="1" noChangeArrowheads="1"/>
          </p:cNvPicPr>
          <p:nvPr/>
        </p:nvPicPr>
        <p:blipFill>
          <a:blip r:embed="rId8" cstate="print"/>
          <a:srcRect/>
          <a:stretch>
            <a:fillRect/>
          </a:stretch>
        </p:blipFill>
        <p:spPr bwMode="auto">
          <a:xfrm>
            <a:off x="862403" y="5521082"/>
            <a:ext cx="611617" cy="598026"/>
          </a:xfrm>
          <a:prstGeom prst="rect">
            <a:avLst/>
          </a:prstGeom>
          <a:noFill/>
          <a:ln w="9525">
            <a:noFill/>
            <a:miter lim="800000"/>
            <a:headEnd/>
            <a:tailEnd/>
          </a:ln>
        </p:spPr>
      </p:pic>
      <p:pic>
        <p:nvPicPr>
          <p:cNvPr id="16393" name="Picture 9"/>
          <p:cNvPicPr>
            <a:picLocks noChangeAspect="1" noChangeArrowheads="1"/>
          </p:cNvPicPr>
          <p:nvPr/>
        </p:nvPicPr>
        <p:blipFill>
          <a:blip r:embed="rId9" cstate="print"/>
          <a:srcRect/>
          <a:stretch>
            <a:fillRect/>
          </a:stretch>
        </p:blipFill>
        <p:spPr bwMode="auto">
          <a:xfrm>
            <a:off x="1429297" y="2226039"/>
            <a:ext cx="604821" cy="638800"/>
          </a:xfrm>
          <a:prstGeom prst="rect">
            <a:avLst/>
          </a:prstGeom>
          <a:noFill/>
          <a:ln w="9525">
            <a:noFill/>
            <a:miter lim="800000"/>
            <a:headEnd/>
            <a:tailEnd/>
          </a:ln>
        </p:spPr>
      </p:pic>
      <p:pic>
        <p:nvPicPr>
          <p:cNvPr id="16394" name="Picture 10"/>
          <p:cNvPicPr>
            <a:picLocks noChangeAspect="1" noChangeArrowheads="1"/>
          </p:cNvPicPr>
          <p:nvPr/>
        </p:nvPicPr>
        <p:blipFill>
          <a:blip r:embed="rId10" cstate="print"/>
          <a:srcRect/>
          <a:stretch>
            <a:fillRect/>
          </a:stretch>
        </p:blipFill>
        <p:spPr bwMode="auto">
          <a:xfrm>
            <a:off x="923692" y="2627981"/>
            <a:ext cx="577638" cy="598026"/>
          </a:xfrm>
          <a:prstGeom prst="rect">
            <a:avLst/>
          </a:prstGeom>
          <a:noFill/>
          <a:ln w="9525">
            <a:noFill/>
            <a:miter lim="800000"/>
            <a:headEnd/>
            <a:tailEnd/>
          </a:ln>
        </p:spPr>
      </p:pic>
      <p:pic>
        <p:nvPicPr>
          <p:cNvPr id="16395" name="Picture 11"/>
          <p:cNvPicPr>
            <a:picLocks noChangeAspect="1" noChangeArrowheads="1"/>
          </p:cNvPicPr>
          <p:nvPr/>
        </p:nvPicPr>
        <p:blipFill>
          <a:blip r:embed="rId11" cstate="print"/>
          <a:srcRect/>
          <a:stretch>
            <a:fillRect/>
          </a:stretch>
        </p:blipFill>
        <p:spPr bwMode="auto">
          <a:xfrm>
            <a:off x="1476299" y="5020947"/>
            <a:ext cx="591230" cy="591230"/>
          </a:xfrm>
          <a:prstGeom prst="rect">
            <a:avLst/>
          </a:prstGeom>
          <a:noFill/>
          <a:ln w="9525">
            <a:noFill/>
            <a:miter lim="800000"/>
            <a:headEnd/>
            <a:tailEnd/>
          </a:ln>
        </p:spPr>
      </p:pic>
      <p:pic>
        <p:nvPicPr>
          <p:cNvPr id="16396" name="Picture 12"/>
          <p:cNvPicPr>
            <a:picLocks noChangeAspect="1" noChangeArrowheads="1"/>
          </p:cNvPicPr>
          <p:nvPr/>
        </p:nvPicPr>
        <p:blipFill>
          <a:blip r:embed="rId12" cstate="print"/>
          <a:srcRect/>
          <a:stretch>
            <a:fillRect/>
          </a:stretch>
        </p:blipFill>
        <p:spPr bwMode="auto">
          <a:xfrm>
            <a:off x="310422" y="4565141"/>
            <a:ext cx="543659" cy="611617"/>
          </a:xfrm>
          <a:prstGeom prst="rect">
            <a:avLst/>
          </a:prstGeom>
          <a:noFill/>
          <a:ln w="9525">
            <a:noFill/>
            <a:miter lim="800000"/>
            <a:headEnd/>
            <a:tailEnd/>
          </a:ln>
        </p:spPr>
      </p:pic>
      <p:pic>
        <p:nvPicPr>
          <p:cNvPr id="16397" name="Picture 13"/>
          <p:cNvPicPr>
            <a:picLocks noChangeAspect="1" noChangeArrowheads="1"/>
          </p:cNvPicPr>
          <p:nvPr/>
        </p:nvPicPr>
        <p:blipFill>
          <a:blip r:embed="rId13" cstate="print"/>
          <a:srcRect/>
          <a:stretch>
            <a:fillRect/>
          </a:stretch>
        </p:blipFill>
        <p:spPr bwMode="auto">
          <a:xfrm>
            <a:off x="1447019" y="4349820"/>
            <a:ext cx="611617" cy="604821"/>
          </a:xfrm>
          <a:prstGeom prst="rect">
            <a:avLst/>
          </a:prstGeom>
          <a:noFill/>
          <a:ln w="9525">
            <a:noFill/>
            <a:miter lim="800000"/>
            <a:headEnd/>
            <a:tailEnd/>
          </a:ln>
        </p:spPr>
      </p:pic>
      <p:pic>
        <p:nvPicPr>
          <p:cNvPr id="16398" name="Picture 14"/>
          <p:cNvPicPr>
            <a:picLocks noChangeAspect="1" noChangeArrowheads="1"/>
          </p:cNvPicPr>
          <p:nvPr/>
        </p:nvPicPr>
        <p:blipFill>
          <a:blip r:embed="rId14" cstate="print"/>
          <a:srcRect/>
          <a:stretch>
            <a:fillRect/>
          </a:stretch>
        </p:blipFill>
        <p:spPr bwMode="auto">
          <a:xfrm>
            <a:off x="1502843" y="3705242"/>
            <a:ext cx="564047" cy="604821"/>
          </a:xfrm>
          <a:prstGeom prst="rect">
            <a:avLst/>
          </a:prstGeom>
          <a:noFill/>
          <a:ln w="9525">
            <a:noFill/>
            <a:miter lim="800000"/>
            <a:headEnd/>
            <a:tailEnd/>
          </a:ln>
        </p:spPr>
      </p:pic>
      <p:pic>
        <p:nvPicPr>
          <p:cNvPr id="16399" name="Picture 15"/>
          <p:cNvPicPr>
            <a:picLocks noChangeAspect="1" noChangeArrowheads="1"/>
          </p:cNvPicPr>
          <p:nvPr/>
        </p:nvPicPr>
        <p:blipFill>
          <a:blip r:embed="rId15" cstate="print"/>
          <a:srcRect/>
          <a:stretch>
            <a:fillRect/>
          </a:stretch>
        </p:blipFill>
        <p:spPr bwMode="auto">
          <a:xfrm>
            <a:off x="325411" y="3566265"/>
            <a:ext cx="543659" cy="618412"/>
          </a:xfrm>
          <a:prstGeom prst="rect">
            <a:avLst/>
          </a:prstGeom>
          <a:noFill/>
          <a:ln w="9525">
            <a:noFill/>
            <a:miter lim="800000"/>
            <a:headEnd/>
            <a:tailEnd/>
          </a:ln>
        </p:spPr>
      </p:pic>
      <p:pic>
        <p:nvPicPr>
          <p:cNvPr id="16401" name="Picture 17"/>
          <p:cNvPicPr>
            <a:picLocks noChangeAspect="1" noChangeArrowheads="1"/>
          </p:cNvPicPr>
          <p:nvPr/>
        </p:nvPicPr>
        <p:blipFill>
          <a:blip r:embed="rId16" cstate="print"/>
          <a:srcRect/>
          <a:stretch>
            <a:fillRect/>
          </a:stretch>
        </p:blipFill>
        <p:spPr bwMode="auto">
          <a:xfrm>
            <a:off x="762237" y="4003769"/>
            <a:ext cx="604822" cy="659188"/>
          </a:xfrm>
          <a:prstGeom prst="rect">
            <a:avLst/>
          </a:prstGeom>
          <a:noFill/>
          <a:ln w="9525">
            <a:noFill/>
            <a:miter lim="800000"/>
            <a:headEnd/>
            <a:tailEnd/>
          </a:ln>
        </p:spPr>
      </p:pic>
      <p:pic>
        <p:nvPicPr>
          <p:cNvPr id="16388" name="Picture 4"/>
          <p:cNvPicPr>
            <a:picLocks noChangeAspect="1" noChangeArrowheads="1"/>
          </p:cNvPicPr>
          <p:nvPr/>
        </p:nvPicPr>
        <p:blipFill>
          <a:blip r:embed="rId17" cstate="print"/>
          <a:srcRect/>
          <a:stretch>
            <a:fillRect/>
          </a:stretch>
        </p:blipFill>
        <p:spPr bwMode="auto">
          <a:xfrm>
            <a:off x="830393" y="3303177"/>
            <a:ext cx="625208" cy="570842"/>
          </a:xfrm>
          <a:prstGeom prst="rect">
            <a:avLst/>
          </a:prstGeom>
          <a:noFill/>
          <a:ln w="9525">
            <a:noFill/>
            <a:miter lim="800000"/>
            <a:headEnd/>
            <a:tailEnd/>
          </a:ln>
        </p:spPr>
      </p:pic>
      <p:pic>
        <p:nvPicPr>
          <p:cNvPr id="16402" name="Picture 18"/>
          <p:cNvPicPr>
            <a:picLocks noChangeAspect="1" noChangeArrowheads="1"/>
          </p:cNvPicPr>
          <p:nvPr/>
        </p:nvPicPr>
        <p:blipFill>
          <a:blip r:embed="rId18" cstate="print"/>
          <a:srcRect/>
          <a:stretch>
            <a:fillRect/>
          </a:stretch>
        </p:blipFill>
        <p:spPr bwMode="auto">
          <a:xfrm>
            <a:off x="1483793" y="5756223"/>
            <a:ext cx="591104" cy="563927"/>
          </a:xfrm>
          <a:prstGeom prst="rect">
            <a:avLst/>
          </a:prstGeom>
          <a:noFill/>
          <a:ln w="9525">
            <a:noFill/>
            <a:miter lim="800000"/>
            <a:headEnd/>
            <a:tailEnd/>
          </a:ln>
        </p:spPr>
      </p:pic>
      <p:pic>
        <p:nvPicPr>
          <p:cNvPr id="480" name="Picture 5"/>
          <p:cNvPicPr>
            <a:picLocks noChangeAspect="1" noChangeArrowheads="1"/>
          </p:cNvPicPr>
          <p:nvPr/>
        </p:nvPicPr>
        <p:blipFill>
          <a:blip r:embed="rId5" cstate="print"/>
          <a:srcRect/>
          <a:stretch>
            <a:fillRect/>
          </a:stretch>
        </p:blipFill>
        <p:spPr bwMode="auto">
          <a:xfrm>
            <a:off x="3877456" y="3137009"/>
            <a:ext cx="598026" cy="625209"/>
          </a:xfrm>
          <a:prstGeom prst="rect">
            <a:avLst/>
          </a:prstGeom>
          <a:noFill/>
          <a:ln w="9525">
            <a:noFill/>
            <a:miter lim="800000"/>
            <a:headEnd/>
            <a:tailEnd/>
          </a:ln>
        </p:spPr>
      </p:pic>
      <p:pic>
        <p:nvPicPr>
          <p:cNvPr id="481" name="Picture 9"/>
          <p:cNvPicPr>
            <a:picLocks noChangeAspect="1" noChangeArrowheads="1"/>
          </p:cNvPicPr>
          <p:nvPr/>
        </p:nvPicPr>
        <p:blipFill>
          <a:blip r:embed="rId9" cstate="print"/>
          <a:srcRect/>
          <a:stretch>
            <a:fillRect/>
          </a:stretch>
        </p:blipFill>
        <p:spPr bwMode="auto">
          <a:xfrm>
            <a:off x="4966976" y="2518348"/>
            <a:ext cx="604821" cy="638800"/>
          </a:xfrm>
          <a:prstGeom prst="rect">
            <a:avLst/>
          </a:prstGeom>
          <a:noFill/>
          <a:ln w="9525">
            <a:noFill/>
            <a:miter lim="800000"/>
            <a:headEnd/>
            <a:tailEnd/>
          </a:ln>
        </p:spPr>
      </p:pic>
      <p:pic>
        <p:nvPicPr>
          <p:cNvPr id="482" name="Picture 14"/>
          <p:cNvPicPr>
            <a:picLocks noChangeAspect="1" noChangeArrowheads="1"/>
          </p:cNvPicPr>
          <p:nvPr/>
        </p:nvPicPr>
        <p:blipFill>
          <a:blip r:embed="rId14" cstate="print"/>
          <a:srcRect/>
          <a:stretch>
            <a:fillRect/>
          </a:stretch>
        </p:blipFill>
        <p:spPr bwMode="auto">
          <a:xfrm>
            <a:off x="4950581" y="1921413"/>
            <a:ext cx="564047" cy="604821"/>
          </a:xfrm>
          <a:prstGeom prst="rect">
            <a:avLst/>
          </a:prstGeom>
          <a:noFill/>
          <a:ln w="9525">
            <a:noFill/>
            <a:miter lim="800000"/>
            <a:headEnd/>
            <a:tailEnd/>
          </a:ln>
        </p:spPr>
      </p:pic>
      <p:pic>
        <p:nvPicPr>
          <p:cNvPr id="484" name="Picture 4"/>
          <p:cNvPicPr>
            <a:picLocks noChangeAspect="1" noChangeArrowheads="1"/>
          </p:cNvPicPr>
          <p:nvPr/>
        </p:nvPicPr>
        <p:blipFill>
          <a:blip r:embed="rId17" cstate="print"/>
          <a:srcRect/>
          <a:stretch>
            <a:fillRect/>
          </a:stretch>
        </p:blipFill>
        <p:spPr bwMode="auto">
          <a:xfrm>
            <a:off x="4308110" y="1946568"/>
            <a:ext cx="625208" cy="570842"/>
          </a:xfrm>
          <a:prstGeom prst="rect">
            <a:avLst/>
          </a:prstGeom>
          <a:noFill/>
          <a:ln w="9525">
            <a:noFill/>
            <a:miter lim="800000"/>
            <a:headEnd/>
            <a:tailEnd/>
          </a:ln>
        </p:spPr>
      </p:pic>
      <p:pic>
        <p:nvPicPr>
          <p:cNvPr id="485" name="Picture 18"/>
          <p:cNvPicPr>
            <a:picLocks noChangeAspect="1" noChangeArrowheads="1"/>
          </p:cNvPicPr>
          <p:nvPr/>
        </p:nvPicPr>
        <p:blipFill>
          <a:blip r:embed="rId18" cstate="print"/>
          <a:srcRect/>
          <a:stretch>
            <a:fillRect/>
          </a:stretch>
        </p:blipFill>
        <p:spPr bwMode="auto">
          <a:xfrm>
            <a:off x="3769793" y="2533338"/>
            <a:ext cx="591104" cy="563927"/>
          </a:xfrm>
          <a:prstGeom prst="rect">
            <a:avLst/>
          </a:prstGeom>
          <a:noFill/>
          <a:ln w="9525">
            <a:noFill/>
            <a:miter lim="800000"/>
            <a:headEnd/>
            <a:tailEnd/>
          </a:ln>
        </p:spPr>
      </p:pic>
      <p:pic>
        <p:nvPicPr>
          <p:cNvPr id="486" name="Picture 3"/>
          <p:cNvPicPr>
            <a:picLocks noChangeAspect="1" noChangeArrowheads="1"/>
          </p:cNvPicPr>
          <p:nvPr/>
        </p:nvPicPr>
        <p:blipFill>
          <a:blip r:embed="rId4" cstate="print"/>
          <a:srcRect/>
          <a:stretch>
            <a:fillRect/>
          </a:stretch>
        </p:blipFill>
        <p:spPr bwMode="auto">
          <a:xfrm>
            <a:off x="4420538" y="3115920"/>
            <a:ext cx="625208" cy="645596"/>
          </a:xfrm>
          <a:prstGeom prst="rect">
            <a:avLst/>
          </a:prstGeom>
          <a:noFill/>
          <a:ln w="9525">
            <a:noFill/>
            <a:miter lim="800000"/>
            <a:headEnd/>
            <a:tailEnd/>
          </a:ln>
        </p:spPr>
      </p:pic>
      <p:pic>
        <p:nvPicPr>
          <p:cNvPr id="487" name="Picture 6"/>
          <p:cNvPicPr>
            <a:picLocks noChangeAspect="1" noChangeArrowheads="1"/>
          </p:cNvPicPr>
          <p:nvPr/>
        </p:nvPicPr>
        <p:blipFill>
          <a:blip r:embed="rId6" cstate="print"/>
          <a:srcRect/>
          <a:stretch>
            <a:fillRect/>
          </a:stretch>
        </p:blipFill>
        <p:spPr bwMode="auto">
          <a:xfrm>
            <a:off x="3785486" y="4165232"/>
            <a:ext cx="611617" cy="645596"/>
          </a:xfrm>
          <a:prstGeom prst="rect">
            <a:avLst/>
          </a:prstGeom>
          <a:noFill/>
          <a:ln w="9525">
            <a:noFill/>
            <a:miter lim="800000"/>
            <a:headEnd/>
            <a:tailEnd/>
          </a:ln>
        </p:spPr>
      </p:pic>
      <p:pic>
        <p:nvPicPr>
          <p:cNvPr id="489" name="Picture 8"/>
          <p:cNvPicPr>
            <a:picLocks noChangeAspect="1" noChangeArrowheads="1"/>
          </p:cNvPicPr>
          <p:nvPr/>
        </p:nvPicPr>
        <p:blipFill>
          <a:blip r:embed="rId8" cstate="print"/>
          <a:srcRect/>
          <a:stretch>
            <a:fillRect/>
          </a:stretch>
        </p:blipFill>
        <p:spPr bwMode="auto">
          <a:xfrm>
            <a:off x="4287656" y="4749088"/>
            <a:ext cx="611617" cy="598026"/>
          </a:xfrm>
          <a:prstGeom prst="rect">
            <a:avLst/>
          </a:prstGeom>
          <a:noFill/>
          <a:ln w="9525">
            <a:noFill/>
            <a:miter lim="800000"/>
            <a:headEnd/>
            <a:tailEnd/>
          </a:ln>
        </p:spPr>
      </p:pic>
      <p:pic>
        <p:nvPicPr>
          <p:cNvPr id="490" name="Picture 10"/>
          <p:cNvPicPr>
            <a:picLocks noChangeAspect="1" noChangeArrowheads="1"/>
          </p:cNvPicPr>
          <p:nvPr/>
        </p:nvPicPr>
        <p:blipFill>
          <a:blip r:embed="rId10" cstate="print"/>
          <a:srcRect/>
          <a:stretch>
            <a:fillRect/>
          </a:stretch>
        </p:blipFill>
        <p:spPr bwMode="auto">
          <a:xfrm>
            <a:off x="3749338" y="1930938"/>
            <a:ext cx="577638" cy="598026"/>
          </a:xfrm>
          <a:prstGeom prst="rect">
            <a:avLst/>
          </a:prstGeom>
          <a:noFill/>
          <a:ln w="9525">
            <a:noFill/>
            <a:miter lim="800000"/>
            <a:headEnd/>
            <a:tailEnd/>
          </a:ln>
        </p:spPr>
      </p:pic>
      <p:pic>
        <p:nvPicPr>
          <p:cNvPr id="491" name="Picture 11"/>
          <p:cNvPicPr>
            <a:picLocks noChangeAspect="1" noChangeArrowheads="1"/>
          </p:cNvPicPr>
          <p:nvPr/>
        </p:nvPicPr>
        <p:blipFill>
          <a:blip r:embed="rId11" cstate="print"/>
          <a:srcRect/>
          <a:stretch>
            <a:fillRect/>
          </a:stretch>
        </p:blipFill>
        <p:spPr bwMode="auto">
          <a:xfrm>
            <a:off x="3762299" y="4796094"/>
            <a:ext cx="591230" cy="591230"/>
          </a:xfrm>
          <a:prstGeom prst="rect">
            <a:avLst/>
          </a:prstGeom>
          <a:noFill/>
          <a:ln w="9525">
            <a:noFill/>
            <a:miter lim="800000"/>
            <a:headEnd/>
            <a:tailEnd/>
          </a:ln>
        </p:spPr>
      </p:pic>
      <p:pic>
        <p:nvPicPr>
          <p:cNvPr id="492" name="Picture 12"/>
          <p:cNvPicPr>
            <a:picLocks noChangeAspect="1" noChangeArrowheads="1"/>
          </p:cNvPicPr>
          <p:nvPr/>
        </p:nvPicPr>
        <p:blipFill>
          <a:blip r:embed="rId12" cstate="print"/>
          <a:srcRect/>
          <a:stretch>
            <a:fillRect/>
          </a:stretch>
        </p:blipFill>
        <p:spPr bwMode="auto">
          <a:xfrm>
            <a:off x="3773150" y="5367115"/>
            <a:ext cx="543659" cy="611617"/>
          </a:xfrm>
          <a:prstGeom prst="rect">
            <a:avLst/>
          </a:prstGeom>
          <a:noFill/>
          <a:ln w="9525">
            <a:noFill/>
            <a:miter lim="800000"/>
            <a:headEnd/>
            <a:tailEnd/>
          </a:ln>
        </p:spPr>
      </p:pic>
      <p:pic>
        <p:nvPicPr>
          <p:cNvPr id="493" name="Picture 13"/>
          <p:cNvPicPr>
            <a:picLocks noChangeAspect="1" noChangeArrowheads="1"/>
          </p:cNvPicPr>
          <p:nvPr/>
        </p:nvPicPr>
        <p:blipFill>
          <a:blip r:embed="rId13" cstate="print"/>
          <a:srcRect/>
          <a:stretch>
            <a:fillRect/>
          </a:stretch>
        </p:blipFill>
        <p:spPr bwMode="auto">
          <a:xfrm>
            <a:off x="4370100" y="4162442"/>
            <a:ext cx="611617" cy="604821"/>
          </a:xfrm>
          <a:prstGeom prst="rect">
            <a:avLst/>
          </a:prstGeom>
          <a:noFill/>
          <a:ln w="9525">
            <a:noFill/>
            <a:miter lim="800000"/>
            <a:headEnd/>
            <a:tailEnd/>
          </a:ln>
        </p:spPr>
      </p:pic>
      <p:pic>
        <p:nvPicPr>
          <p:cNvPr id="494" name="Picture 15"/>
          <p:cNvPicPr>
            <a:picLocks noChangeAspect="1" noChangeArrowheads="1"/>
          </p:cNvPicPr>
          <p:nvPr/>
        </p:nvPicPr>
        <p:blipFill>
          <a:blip r:embed="rId15" cstate="print"/>
          <a:srcRect/>
          <a:stretch>
            <a:fillRect/>
          </a:stretch>
        </p:blipFill>
        <p:spPr bwMode="auto">
          <a:xfrm>
            <a:off x="4912401" y="4787964"/>
            <a:ext cx="543659" cy="618412"/>
          </a:xfrm>
          <a:prstGeom prst="rect">
            <a:avLst/>
          </a:prstGeom>
          <a:noFill/>
          <a:ln w="9525">
            <a:noFill/>
            <a:miter lim="800000"/>
            <a:headEnd/>
            <a:tailEnd/>
          </a:ln>
        </p:spPr>
      </p:pic>
      <p:pic>
        <p:nvPicPr>
          <p:cNvPr id="495" name="Picture 17"/>
          <p:cNvPicPr>
            <a:picLocks noChangeAspect="1" noChangeArrowheads="1"/>
          </p:cNvPicPr>
          <p:nvPr/>
        </p:nvPicPr>
        <p:blipFill>
          <a:blip r:embed="rId16" cstate="print"/>
          <a:srcRect/>
          <a:stretch>
            <a:fillRect/>
          </a:stretch>
        </p:blipFill>
        <p:spPr bwMode="auto">
          <a:xfrm>
            <a:off x="4299916" y="5352883"/>
            <a:ext cx="604822" cy="659188"/>
          </a:xfrm>
          <a:prstGeom prst="rect">
            <a:avLst/>
          </a:prstGeom>
          <a:noFill/>
          <a:ln w="9525">
            <a:noFill/>
            <a:miter lim="800000"/>
            <a:headEnd/>
            <a:tailEnd/>
          </a:ln>
        </p:spPr>
      </p:pic>
      <p:pic>
        <p:nvPicPr>
          <p:cNvPr id="488" name="Picture 7"/>
          <p:cNvPicPr>
            <a:picLocks noChangeAspect="1" noChangeArrowheads="1"/>
          </p:cNvPicPr>
          <p:nvPr/>
        </p:nvPicPr>
        <p:blipFill>
          <a:blip r:embed="rId7" cstate="print"/>
          <a:srcRect/>
          <a:stretch>
            <a:fillRect/>
          </a:stretch>
        </p:blipFill>
        <p:spPr bwMode="auto">
          <a:xfrm>
            <a:off x="4901551" y="4162442"/>
            <a:ext cx="591230" cy="604821"/>
          </a:xfrm>
          <a:prstGeom prst="rect">
            <a:avLst/>
          </a:prstGeom>
          <a:noFill/>
          <a:ln w="9525">
            <a:noFill/>
            <a:miter lim="800000"/>
            <a:headEnd/>
            <a:tailEnd/>
          </a:ln>
        </p:spPr>
      </p:pic>
      <p:pic>
        <p:nvPicPr>
          <p:cNvPr id="16403" name="Picture 19"/>
          <p:cNvPicPr>
            <a:picLocks noChangeAspect="1" noChangeArrowheads="1"/>
          </p:cNvPicPr>
          <p:nvPr/>
        </p:nvPicPr>
        <p:blipFill>
          <a:blip r:embed="rId19" cstate="print"/>
          <a:srcRect/>
          <a:stretch>
            <a:fillRect/>
          </a:stretch>
        </p:blipFill>
        <p:spPr bwMode="auto">
          <a:xfrm>
            <a:off x="4393914" y="2532677"/>
            <a:ext cx="582819" cy="603389"/>
          </a:xfrm>
          <a:prstGeom prst="rect">
            <a:avLst/>
          </a:prstGeom>
          <a:noFill/>
          <a:ln w="9525">
            <a:noFill/>
            <a:miter lim="800000"/>
            <a:headEnd/>
            <a:tailEnd/>
          </a:ln>
        </p:spPr>
      </p:pic>
      <p:pic>
        <p:nvPicPr>
          <p:cNvPr id="16404" name="Picture 20"/>
          <p:cNvPicPr>
            <a:picLocks noChangeAspect="1" noChangeArrowheads="1"/>
          </p:cNvPicPr>
          <p:nvPr/>
        </p:nvPicPr>
        <p:blipFill>
          <a:blip r:embed="rId19" cstate="print"/>
          <a:srcRect/>
          <a:stretch>
            <a:fillRect/>
          </a:stretch>
        </p:blipFill>
        <p:spPr bwMode="auto">
          <a:xfrm>
            <a:off x="908703" y="4796853"/>
            <a:ext cx="545984" cy="56525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 8"/>
          <p:cNvSpPr>
            <a:spLocks noGrp="1"/>
          </p:cNvSpPr>
          <p:nvPr>
            <p:ph idx="1"/>
          </p:nvPr>
        </p:nvSpPr>
        <p:spPr>
          <a:xfrm>
            <a:off x="1752600" y="1718733"/>
            <a:ext cx="6849534" cy="4749800"/>
          </a:xfrm>
        </p:spPr>
        <p:txBody>
          <a:bodyPr>
            <a:normAutofit/>
          </a:bodyPr>
          <a:lstStyle/>
          <a:p>
            <a:r>
              <a:rPr kumimoji="1" lang="ja-JP" altLang="en-US" sz="3200" dirty="0" smtClean="0">
                <a:solidFill>
                  <a:srgbClr val="0070C0"/>
                </a:solidFill>
              </a:rPr>
              <a:t>臨床試験の最終で最難関の研究</a:t>
            </a:r>
            <a:endParaRPr kumimoji="1" lang="en-US" altLang="ja-JP" sz="3200" dirty="0" smtClean="0">
              <a:solidFill>
                <a:srgbClr val="0070C0"/>
              </a:solidFill>
            </a:endParaRPr>
          </a:p>
          <a:p>
            <a:pPr lvl="1"/>
            <a:r>
              <a:rPr lang="ja-JP" altLang="en-US" sz="2800" dirty="0" smtClean="0"/>
              <a:t>数百～数千例が必要</a:t>
            </a:r>
            <a:endParaRPr lang="en-US" altLang="ja-JP" sz="2800" dirty="0" smtClean="0"/>
          </a:p>
          <a:p>
            <a:pPr lvl="1"/>
            <a:r>
              <a:rPr lang="ja-JP" altLang="en-US" sz="2800" dirty="0" smtClean="0"/>
              <a:t>研究費（数億円）</a:t>
            </a:r>
            <a:endParaRPr lang="en-US" altLang="ja-JP" sz="2800" dirty="0" smtClean="0"/>
          </a:p>
          <a:p>
            <a:pPr lvl="1"/>
            <a:r>
              <a:rPr lang="ja-JP" altLang="en-US" sz="2800" dirty="0" smtClean="0"/>
              <a:t>インフォームド・コンセントが得られにくい</a:t>
            </a:r>
            <a:endParaRPr kumimoji="1" lang="en-US" altLang="ja-JP" sz="2800" dirty="0" smtClean="0"/>
          </a:p>
          <a:p>
            <a:pPr>
              <a:spcBef>
                <a:spcPts val="2400"/>
              </a:spcBef>
            </a:pPr>
            <a:r>
              <a:rPr lang="ja-JP" altLang="en-US" sz="3200" dirty="0" smtClean="0">
                <a:solidFill>
                  <a:srgbClr val="0070C0"/>
                </a:solidFill>
              </a:rPr>
              <a:t>先進国中、日本は</a:t>
            </a:r>
            <a:r>
              <a:rPr lang="ja-JP" altLang="en-US" sz="3200" dirty="0" smtClean="0">
                <a:solidFill>
                  <a:srgbClr val="0070C0"/>
                </a:solidFill>
              </a:rPr>
              <a:t>最低の研究数</a:t>
            </a:r>
            <a:endParaRPr lang="en-US" altLang="ja-JP" sz="3200" dirty="0" smtClean="0">
              <a:solidFill>
                <a:srgbClr val="0070C0"/>
              </a:solidFill>
            </a:endParaRPr>
          </a:p>
          <a:p>
            <a:pPr lvl="1">
              <a:spcBef>
                <a:spcPts val="600"/>
              </a:spcBef>
            </a:pPr>
            <a:r>
              <a:rPr lang="en-US" altLang="ja-JP" sz="2400" i="1" dirty="0" smtClean="0">
                <a:ea typeface="ＭＳ Ｐゴシック" charset="-128"/>
              </a:rPr>
              <a:t>J </a:t>
            </a:r>
            <a:r>
              <a:rPr lang="en-US" altLang="ja-JP" sz="2400" i="1" dirty="0" err="1" smtClean="0">
                <a:ea typeface="ＭＳ Ｐゴシック" charset="-128"/>
              </a:rPr>
              <a:t>Epidemiol</a:t>
            </a:r>
            <a:r>
              <a:rPr lang="en-US" altLang="ja-JP" sz="2400" i="1" dirty="0" smtClean="0">
                <a:ea typeface="ＭＳ Ｐゴシック" charset="-128"/>
              </a:rPr>
              <a:t>, </a:t>
            </a:r>
            <a:r>
              <a:rPr lang="en-US" altLang="ja-JP" sz="2400" i="1" dirty="0" smtClean="0">
                <a:ea typeface="ＭＳ Ｐゴシック" charset="-128"/>
              </a:rPr>
              <a:t>2002,11,46-47 </a:t>
            </a:r>
            <a:endParaRPr lang="en-US" altLang="ja-JP" sz="2400" i="1" dirty="0" smtClean="0">
              <a:ea typeface="ＭＳ Ｐゴシック" charset="-128"/>
            </a:endParaRPr>
          </a:p>
          <a:p>
            <a:pPr lvl="1">
              <a:spcBef>
                <a:spcPts val="2400"/>
              </a:spcBef>
            </a:pPr>
            <a:endParaRPr kumimoji="1" lang="en-US" altLang="ja-JP" sz="2400" dirty="0" smtClean="0"/>
          </a:p>
          <a:p>
            <a:endParaRPr kumimoji="1" lang="ja-JP" altLang="en-US" sz="3200" dirty="0"/>
          </a:p>
        </p:txBody>
      </p:sp>
      <p:sp>
        <p:nvSpPr>
          <p:cNvPr id="8" name="タイトル 7"/>
          <p:cNvSpPr>
            <a:spLocks noGrp="1"/>
          </p:cNvSpPr>
          <p:nvPr>
            <p:ph type="title"/>
          </p:nvPr>
        </p:nvSpPr>
        <p:spPr/>
        <p:txBody>
          <a:bodyPr/>
          <a:lstStyle/>
          <a:p>
            <a:r>
              <a:rPr lang="ja-JP" altLang="en-US" dirty="0" smtClean="0"/>
              <a:t>第</a:t>
            </a:r>
            <a:r>
              <a:rPr lang="en-US" altLang="ja-JP" dirty="0" smtClean="0"/>
              <a:t>Ⅲ</a:t>
            </a:r>
            <a:r>
              <a:rPr lang="ja-JP" altLang="en-US" dirty="0" smtClean="0"/>
              <a:t>相臨床試験：</a:t>
            </a:r>
            <a:r>
              <a:rPr kumimoji="1" lang="ja-JP" altLang="en-US" dirty="0" smtClean="0"/>
              <a:t>ランダム化比較試験</a:t>
            </a:r>
            <a:endParaRPr kumimoji="1" lang="ja-JP" altLang="en-US" dirty="0"/>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lang="ja-JP" altLang="en-US" b="1" dirty="0" smtClean="0">
                <a:ea typeface="ＭＳ Ｐゴシック" pitchFamily="50" charset="-128"/>
              </a:rPr>
              <a:t>ランダム化比較試験（トップ１０ヶ国）</a:t>
            </a:r>
            <a:r>
              <a:rPr lang="en-US" altLang="ja-JP" b="1" dirty="0" smtClean="0">
                <a:ea typeface="ＭＳ Ｐゴシック" pitchFamily="50" charset="-128"/>
              </a:rPr>
              <a:t> </a:t>
            </a:r>
            <a:r>
              <a:rPr lang="en-US" altLang="ja-JP" sz="3100" b="1" dirty="0" smtClean="0">
                <a:ea typeface="ＭＳ Ｐゴシック" pitchFamily="50" charset="-128"/>
              </a:rPr>
              <a:t>1995</a:t>
            </a:r>
            <a:r>
              <a:rPr lang="ja-JP" altLang="en-US" sz="3100" b="1" dirty="0" smtClean="0">
                <a:ea typeface="ＭＳ Ｐゴシック" pitchFamily="50" charset="-128"/>
              </a:rPr>
              <a:t>年-1999年</a:t>
            </a:r>
            <a:endParaRPr kumimoji="1" lang="ja-JP" altLang="en-US" dirty="0"/>
          </a:p>
        </p:txBody>
      </p:sp>
      <p:graphicFrame>
        <p:nvGraphicFramePr>
          <p:cNvPr id="5" name="グラフ 4"/>
          <p:cNvGraphicFramePr/>
          <p:nvPr/>
        </p:nvGraphicFramePr>
        <p:xfrm>
          <a:off x="1704773" y="2587557"/>
          <a:ext cx="6858000" cy="40284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3"/>
          <p:cNvPicPr>
            <a:picLocks noChangeAspect="1" noChangeArrowheads="1"/>
          </p:cNvPicPr>
          <p:nvPr/>
        </p:nvPicPr>
        <p:blipFill>
          <a:blip r:embed="rId3" cstate="print"/>
          <a:srcRect l="16315" t="6558" r="80287" b="66486"/>
          <a:stretch>
            <a:fillRect/>
          </a:stretch>
        </p:blipFill>
        <p:spPr bwMode="auto">
          <a:xfrm>
            <a:off x="2821021" y="1692611"/>
            <a:ext cx="233464" cy="1089498"/>
          </a:xfrm>
          <a:prstGeom prst="rect">
            <a:avLst/>
          </a:prstGeom>
          <a:noFill/>
          <a:ln w="9525">
            <a:noFill/>
            <a:miter lim="800000"/>
            <a:headEnd/>
            <a:tailEnd/>
          </a:ln>
          <a:effectLst/>
        </p:spPr>
      </p:pic>
      <p:sp>
        <p:nvSpPr>
          <p:cNvPr id="9" name="正方形/長方形 8"/>
          <p:cNvSpPr/>
          <p:nvPr/>
        </p:nvSpPr>
        <p:spPr>
          <a:xfrm>
            <a:off x="2615690" y="1386351"/>
            <a:ext cx="697627" cy="369332"/>
          </a:xfrm>
          <a:prstGeom prst="rect">
            <a:avLst/>
          </a:prstGeom>
        </p:spPr>
        <p:txBody>
          <a:bodyPr wrap="none">
            <a:spAutoFit/>
          </a:bodyPr>
          <a:lstStyle/>
          <a:p>
            <a:pPr algn="ctr">
              <a:defRPr sz="1800" b="0" i="0" u="none" strike="noStrike" kern="1200" baseline="0">
                <a:solidFill>
                  <a:srgbClr val="292934"/>
                </a:solidFill>
                <a:latin typeface="+mn-lt"/>
                <a:ea typeface="+mn-ea"/>
                <a:cs typeface="+mn-cs"/>
              </a:defRPr>
            </a:pPr>
            <a:r>
              <a:rPr lang="en-US" altLang="en-US" dirty="0" smtClean="0"/>
              <a:t>1846</a:t>
            </a:r>
            <a:endParaRPr lang="en-US" altLang="en-US" dirty="0"/>
          </a:p>
        </p:txBody>
      </p:sp>
      <p:sp>
        <p:nvSpPr>
          <p:cNvPr id="10" name="正方形/長方形 9"/>
          <p:cNvSpPr/>
          <p:nvPr/>
        </p:nvSpPr>
        <p:spPr>
          <a:xfrm>
            <a:off x="2575714" y="2772384"/>
            <a:ext cx="741418" cy="392993"/>
          </a:xfrm>
          <a:prstGeom prst="rect">
            <a:avLst/>
          </a:prstGeom>
          <a:noFill/>
        </p:spPr>
        <p:txBody>
          <a:bodyPr vert="horz" wrap="square">
            <a:spAutoFit/>
          </a:bodyPr>
          <a:lstStyle/>
          <a:p>
            <a:pPr algn="ctr">
              <a:lnSpc>
                <a:spcPts val="600"/>
              </a:lnSpc>
              <a:defRPr sz="1800" b="0" i="0" u="none" strike="noStrike" kern="1200" baseline="0">
                <a:solidFill>
                  <a:srgbClr val="292934"/>
                </a:solidFill>
                <a:latin typeface="+mn-lt"/>
                <a:ea typeface="+mn-ea"/>
                <a:cs typeface="+mn-cs"/>
              </a:defRPr>
            </a:pPr>
            <a:endParaRPr lang="en-US" altLang="ja-JP" sz="3200" dirty="0" smtClean="0"/>
          </a:p>
          <a:p>
            <a:pPr algn="ctr">
              <a:lnSpc>
                <a:spcPts val="600"/>
              </a:lnSpc>
              <a:defRPr sz="1800" b="0" i="0" u="none" strike="noStrike" kern="1200" baseline="0">
                <a:solidFill>
                  <a:srgbClr val="292934"/>
                </a:solidFill>
                <a:latin typeface="+mn-lt"/>
                <a:ea typeface="+mn-ea"/>
                <a:cs typeface="+mn-cs"/>
              </a:defRPr>
            </a:pPr>
            <a:r>
              <a:rPr lang="ja-JP" altLang="en-US" sz="3200" dirty="0" smtClean="0"/>
              <a:t>～</a:t>
            </a:r>
            <a:endParaRPr lang="en-US" altLang="ja-JP" sz="3200" dirty="0" smtClean="0"/>
          </a:p>
          <a:p>
            <a:pPr algn="ctr">
              <a:lnSpc>
                <a:spcPts val="600"/>
              </a:lnSpc>
              <a:defRPr sz="1800" b="0" i="0" u="none" strike="noStrike" kern="1200" baseline="0">
                <a:solidFill>
                  <a:srgbClr val="292934"/>
                </a:solidFill>
                <a:latin typeface="+mn-lt"/>
                <a:ea typeface="+mn-ea"/>
                <a:cs typeface="+mn-cs"/>
              </a:defRPr>
            </a:pPr>
            <a:r>
              <a:rPr lang="ja-JP" altLang="en-US" sz="3200" dirty="0" smtClean="0"/>
              <a:t>～</a:t>
            </a:r>
            <a:endParaRPr lang="en-US" altLang="en-US" sz="3200" dirty="0"/>
          </a:p>
        </p:txBody>
      </p:sp>
      <p:sp>
        <p:nvSpPr>
          <p:cNvPr id="11" name="正方形/長方形 10"/>
          <p:cNvSpPr/>
          <p:nvPr/>
        </p:nvSpPr>
        <p:spPr>
          <a:xfrm>
            <a:off x="6785208" y="6488668"/>
            <a:ext cx="3501792" cy="369332"/>
          </a:xfrm>
          <a:prstGeom prst="rect">
            <a:avLst/>
          </a:prstGeom>
        </p:spPr>
        <p:txBody>
          <a:bodyPr wrap="none">
            <a:spAutoFit/>
          </a:bodyPr>
          <a:lstStyle/>
          <a:p>
            <a:pPr lvl="1">
              <a:spcBef>
                <a:spcPts val="600"/>
              </a:spcBef>
            </a:pPr>
            <a:r>
              <a:rPr lang="en-US" altLang="ja-JP" i="1" dirty="0" smtClean="0">
                <a:ea typeface="ＭＳ Ｐゴシック" charset="-128"/>
              </a:rPr>
              <a:t>J </a:t>
            </a:r>
            <a:r>
              <a:rPr lang="en-US" altLang="ja-JP" i="1" dirty="0" err="1" smtClean="0">
                <a:ea typeface="ＭＳ Ｐゴシック" charset="-128"/>
              </a:rPr>
              <a:t>Epidemiol</a:t>
            </a:r>
            <a:r>
              <a:rPr lang="en-US" altLang="ja-JP" i="1" dirty="0" smtClean="0">
                <a:ea typeface="ＭＳ Ｐゴシック" charset="-128"/>
              </a:rPr>
              <a:t>, 2002,11,46-47 </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657225" y="419100"/>
            <a:ext cx="9258300" cy="990600"/>
          </a:xfrm>
          <a:solidFill>
            <a:schemeClr val="bg1"/>
          </a:solidFill>
        </p:spPr>
        <p:txBody>
          <a:bodyPr>
            <a:noAutofit/>
          </a:bodyPr>
          <a:lstStyle/>
          <a:p>
            <a:pPr algn="ctr"/>
            <a:r>
              <a:rPr kumimoji="1" lang="ja-JP" altLang="en-US" sz="3200" dirty="0" smtClean="0">
                <a:solidFill>
                  <a:srgbClr val="FF0000"/>
                </a:solidFill>
                <a:effectLst/>
              </a:rPr>
              <a:t>プラセボ（偽薬）と実薬とどっちを投与されたの？</a:t>
            </a:r>
            <a:endParaRPr kumimoji="1" lang="ja-JP" altLang="en-US" sz="3200" dirty="0">
              <a:solidFill>
                <a:srgbClr val="FF0000"/>
              </a:solidFill>
              <a:effectLst/>
            </a:endParaRPr>
          </a:p>
        </p:txBody>
      </p:sp>
      <p:pic>
        <p:nvPicPr>
          <p:cNvPr id="5122" name="Picture 2"/>
          <p:cNvPicPr>
            <a:picLocks noChangeAspect="1" noChangeArrowheads="1"/>
          </p:cNvPicPr>
          <p:nvPr/>
        </p:nvPicPr>
        <p:blipFill>
          <a:blip r:embed="rId2" cstate="print"/>
          <a:srcRect l="48021" t="30556" r="10625" b="28333"/>
          <a:stretch>
            <a:fillRect/>
          </a:stretch>
        </p:blipFill>
        <p:spPr bwMode="auto">
          <a:xfrm>
            <a:off x="1314450" y="1733550"/>
            <a:ext cx="7562850" cy="42291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47917" t="28518" r="10208" b="28149"/>
          <a:stretch>
            <a:fillRect/>
          </a:stretch>
        </p:blipFill>
        <p:spPr bwMode="auto">
          <a:xfrm>
            <a:off x="1266825" y="1619250"/>
            <a:ext cx="7658100" cy="4457700"/>
          </a:xfrm>
          <a:prstGeom prst="rect">
            <a:avLst/>
          </a:prstGeom>
          <a:noFill/>
          <a:ln w="9525">
            <a:noFill/>
            <a:miter lim="800000"/>
            <a:headEnd/>
            <a:tailEnd/>
          </a:ln>
        </p:spPr>
      </p:pic>
      <p:pic>
        <p:nvPicPr>
          <p:cNvPr id="5128" name="Picture 8"/>
          <p:cNvPicPr>
            <a:picLocks noChangeAspect="1" noChangeArrowheads="1"/>
          </p:cNvPicPr>
          <p:nvPr/>
        </p:nvPicPr>
        <p:blipFill>
          <a:blip r:embed="rId4" cstate="print"/>
          <a:srcRect l="47917" t="30000" r="10312" b="27963"/>
          <a:stretch>
            <a:fillRect/>
          </a:stretch>
        </p:blipFill>
        <p:spPr bwMode="auto">
          <a:xfrm>
            <a:off x="1276350" y="1685925"/>
            <a:ext cx="7639050" cy="432435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l="48021" t="30000" r="10521" b="28889"/>
          <a:stretch>
            <a:fillRect/>
          </a:stretch>
        </p:blipFill>
        <p:spPr bwMode="auto">
          <a:xfrm>
            <a:off x="1304925" y="1733550"/>
            <a:ext cx="7581900" cy="4229100"/>
          </a:xfrm>
          <a:prstGeom prst="rect">
            <a:avLst/>
          </a:prstGeom>
          <a:noFill/>
          <a:ln w="9525">
            <a:noFill/>
            <a:miter lim="800000"/>
            <a:headEnd/>
            <a:tailEnd/>
          </a:ln>
        </p:spPr>
      </p:pic>
      <p:pic>
        <p:nvPicPr>
          <p:cNvPr id="5124" name="Picture 4"/>
          <p:cNvPicPr>
            <a:picLocks noChangeAspect="1" noChangeArrowheads="1"/>
          </p:cNvPicPr>
          <p:nvPr/>
        </p:nvPicPr>
        <p:blipFill>
          <a:blip r:embed="rId6" cstate="print"/>
          <a:srcRect l="48021" t="30185" r="10417" b="28704"/>
          <a:stretch>
            <a:fillRect/>
          </a:stretch>
        </p:blipFill>
        <p:spPr bwMode="auto">
          <a:xfrm>
            <a:off x="1295400" y="1733550"/>
            <a:ext cx="7600950" cy="4229100"/>
          </a:xfrm>
          <a:prstGeom prst="rect">
            <a:avLst/>
          </a:prstGeom>
          <a:noFill/>
          <a:ln w="9525">
            <a:noFill/>
            <a:miter lim="800000"/>
            <a:headEnd/>
            <a:tailEnd/>
          </a:ln>
        </p:spPr>
      </p:pic>
      <p:pic>
        <p:nvPicPr>
          <p:cNvPr id="5125" name="Picture 5"/>
          <p:cNvPicPr>
            <a:picLocks noChangeAspect="1" noChangeArrowheads="1"/>
          </p:cNvPicPr>
          <p:nvPr/>
        </p:nvPicPr>
        <p:blipFill>
          <a:blip r:embed="rId7" cstate="print"/>
          <a:srcRect l="48021" t="30185" r="10312" b="27778"/>
          <a:stretch>
            <a:fillRect/>
          </a:stretch>
        </p:blipFill>
        <p:spPr bwMode="auto">
          <a:xfrm>
            <a:off x="1285875" y="1685925"/>
            <a:ext cx="7620000" cy="4324350"/>
          </a:xfrm>
          <a:prstGeom prst="rect">
            <a:avLst/>
          </a:prstGeom>
          <a:noFill/>
          <a:ln w="9525">
            <a:noFill/>
            <a:miter lim="800000"/>
            <a:headEnd/>
            <a:tailEnd/>
          </a:ln>
        </p:spPr>
      </p:pic>
      <p:pic>
        <p:nvPicPr>
          <p:cNvPr id="5126" name="Picture 6"/>
          <p:cNvPicPr>
            <a:picLocks noChangeAspect="1" noChangeArrowheads="1"/>
          </p:cNvPicPr>
          <p:nvPr/>
        </p:nvPicPr>
        <p:blipFill>
          <a:blip r:embed="rId8" cstate="print"/>
          <a:srcRect l="48125" t="30370" r="10417" b="28333"/>
          <a:stretch>
            <a:fillRect/>
          </a:stretch>
        </p:blipFill>
        <p:spPr bwMode="auto">
          <a:xfrm>
            <a:off x="1304925" y="1724025"/>
            <a:ext cx="7581900" cy="42481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500"/>
                                        <p:tgtEl>
                                          <p:spTgt spid="51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fade">
                                      <p:cBhvr>
                                        <p:cTn id="22" dur="500"/>
                                        <p:tgtEl>
                                          <p:spTgt spid="51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5"/>
                                        </p:tgtEl>
                                        <p:attrNameLst>
                                          <p:attrName>style.visibility</p:attrName>
                                        </p:attrNameLst>
                                      </p:cBhvr>
                                      <p:to>
                                        <p:strVal val="visible"/>
                                      </p:to>
                                    </p:set>
                                    <p:animEffect transition="in" filter="fade">
                                      <p:cBhvr>
                                        <p:cTn id="27" dur="500"/>
                                        <p:tgtEl>
                                          <p:spTgt spid="51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6"/>
                                        </p:tgtEl>
                                        <p:attrNameLst>
                                          <p:attrName>style.visibility</p:attrName>
                                        </p:attrNameLst>
                                      </p:cBhvr>
                                      <p:to>
                                        <p:strVal val="visible"/>
                                      </p:to>
                                    </p:set>
                                    <p:animEffect transition="in" filter="fade">
                                      <p:cBhvr>
                                        <p:cTn id="3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48125" t="30370" r="10417" b="28519"/>
          <a:stretch>
            <a:fillRect/>
          </a:stretch>
        </p:blipFill>
        <p:spPr bwMode="auto">
          <a:xfrm>
            <a:off x="1219200" y="1746250"/>
            <a:ext cx="7581900" cy="4229100"/>
          </a:xfrm>
          <a:prstGeom prst="rect">
            <a:avLst/>
          </a:prstGeom>
          <a:noFill/>
          <a:ln w="9525">
            <a:noFill/>
            <a:miter lim="800000"/>
            <a:headEnd/>
            <a:tailEnd/>
          </a:ln>
        </p:spPr>
      </p:pic>
      <p:sp>
        <p:nvSpPr>
          <p:cNvPr id="5" name="タイトル 2"/>
          <p:cNvSpPr txBox="1">
            <a:spLocks/>
          </p:cNvSpPr>
          <p:nvPr/>
        </p:nvSpPr>
        <p:spPr>
          <a:xfrm>
            <a:off x="514350" y="533400"/>
            <a:ext cx="92583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1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この研究のエビデンスレベルは？</a:t>
            </a:r>
            <a:endParaRPr kumimoji="1" lang="ja-JP" altLang="en-US" sz="4000" b="0" i="0" u="none" strike="noStrike" kern="1200" cap="none" spc="-10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pic>
        <p:nvPicPr>
          <p:cNvPr id="3075" name="Picture 3"/>
          <p:cNvPicPr>
            <a:picLocks noChangeAspect="1" noChangeArrowheads="1"/>
          </p:cNvPicPr>
          <p:nvPr/>
        </p:nvPicPr>
        <p:blipFill>
          <a:blip r:embed="rId3" cstate="print"/>
          <a:srcRect l="48021" t="30185" r="10521" b="28704"/>
          <a:stretch>
            <a:fillRect/>
          </a:stretch>
        </p:blipFill>
        <p:spPr bwMode="auto">
          <a:xfrm>
            <a:off x="1238250" y="1727200"/>
            <a:ext cx="7581900" cy="4229100"/>
          </a:xfrm>
          <a:prstGeom prst="rect">
            <a:avLst/>
          </a:prstGeom>
          <a:noFill/>
          <a:ln w="9525">
            <a:noFill/>
            <a:miter lim="800000"/>
            <a:headEnd/>
            <a:tailEnd/>
          </a:ln>
        </p:spPr>
      </p:pic>
      <p:sp>
        <p:nvSpPr>
          <p:cNvPr id="8" name="角丸四角形吹き出し 7"/>
          <p:cNvSpPr/>
          <p:nvPr/>
        </p:nvSpPr>
        <p:spPr>
          <a:xfrm>
            <a:off x="5715000" y="3822700"/>
            <a:ext cx="4572000" cy="1104900"/>
          </a:xfrm>
          <a:prstGeom prst="wedgeRoundRectCallout">
            <a:avLst>
              <a:gd name="adj1" fmla="val -121249"/>
              <a:gd name="adj2" fmla="val 860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F0000"/>
                </a:solidFill>
              </a:rPr>
              <a:t>末期の</a:t>
            </a:r>
            <a:r>
              <a:rPr lang="ja-JP" altLang="en-US" sz="2400" dirty="0" smtClean="0">
                <a:solidFill>
                  <a:schemeClr val="tx1"/>
                </a:solidFill>
              </a:rPr>
              <a:t>すい臓がん患者さんとナレーションでは言っている。</a:t>
            </a:r>
          </a:p>
        </p:txBody>
      </p:sp>
      <p:sp>
        <p:nvSpPr>
          <p:cNvPr id="9" name="タイトル 2"/>
          <p:cNvSpPr txBox="1">
            <a:spLocks/>
          </p:cNvSpPr>
          <p:nvPr/>
        </p:nvSpPr>
        <p:spPr>
          <a:xfrm>
            <a:off x="50800" y="2492375"/>
            <a:ext cx="5124450" cy="1990726"/>
          </a:xfrm>
          <a:prstGeom prst="rect">
            <a:avLst/>
          </a:prstGeom>
          <a:solidFill>
            <a:schemeClr val="bg1"/>
          </a:solidFill>
          <a:ln w="28575">
            <a:solidFill>
              <a:srgbClr val="0070C0"/>
            </a:solidFill>
          </a:ln>
          <a:effectLst>
            <a:outerShdw blurRad="50800" dist="38100" dir="2700000" algn="tl" rotWithShape="0">
              <a:prstClr val="black">
                <a:alpha val="40000"/>
              </a:prstClr>
            </a:outerShdw>
          </a:effectLst>
        </p:spPr>
        <p:txBody>
          <a:bodyPr/>
          <a:lstStyle/>
          <a:p>
            <a:pPr marL="266700" lvl="0" indent="-266700">
              <a:spcBef>
                <a:spcPct val="0"/>
              </a:spcBef>
              <a:buFont typeface="Arial" pitchFamily="34" charset="0"/>
              <a:buChar char="•"/>
              <a:defRPr/>
            </a:pPr>
            <a:r>
              <a:rPr lang="ja-JP" altLang="en-US" sz="2800" spc="-100" dirty="0" smtClean="0">
                <a:solidFill>
                  <a:srgbClr val="FF0000"/>
                </a:solidFill>
                <a:effectLst>
                  <a:outerShdw blurRad="38100" dist="38100" dir="2700000" algn="tl">
                    <a:srgbClr val="000000">
                      <a:alpha val="43137"/>
                    </a:srgbClr>
                  </a:outerShdw>
                </a:effectLst>
              </a:rPr>
              <a:t>エビデンスレベル</a:t>
            </a:r>
            <a:r>
              <a:rPr lang="en-US" altLang="ja-JP" sz="2800" spc="-100" dirty="0" smtClean="0">
                <a:solidFill>
                  <a:srgbClr val="FF0000"/>
                </a:solidFill>
                <a:effectLst>
                  <a:outerShdw blurRad="38100" dist="38100" dir="2700000" algn="tl">
                    <a:srgbClr val="000000">
                      <a:alpha val="43137"/>
                    </a:srgbClr>
                  </a:outerShdw>
                </a:effectLst>
              </a:rPr>
              <a:t>3</a:t>
            </a:r>
          </a:p>
          <a:p>
            <a:pPr marL="266700" indent="-266700">
              <a:spcBef>
                <a:spcPct val="0"/>
              </a:spcBef>
              <a:buFont typeface="Arial" pitchFamily="34" charset="0"/>
              <a:buChar char="•"/>
              <a:defRPr/>
            </a:pPr>
            <a:r>
              <a:rPr lang="en-US" altLang="ja-JP" sz="2800" spc="-100" dirty="0" smtClean="0">
                <a:solidFill>
                  <a:srgbClr val="FF0000"/>
                </a:solidFill>
                <a:effectLst>
                  <a:outerShdw blurRad="38100" dist="38100" dir="2700000" algn="tl">
                    <a:srgbClr val="000000">
                      <a:alpha val="43137"/>
                    </a:srgbClr>
                  </a:outerShdw>
                </a:effectLst>
              </a:rPr>
              <a:t>RCT</a:t>
            </a:r>
            <a:r>
              <a:rPr lang="ja-JP" altLang="en-US" sz="2800" spc="-100" dirty="0" smtClean="0">
                <a:solidFill>
                  <a:srgbClr val="FF0000"/>
                </a:solidFill>
                <a:effectLst>
                  <a:outerShdw blurRad="38100" dist="38100" dir="2700000" algn="tl">
                    <a:srgbClr val="000000">
                      <a:alpha val="43137"/>
                    </a:srgbClr>
                  </a:outerShdw>
                </a:effectLst>
              </a:rPr>
              <a:t>でないのに、比較したようなデータを示してはいけない！！</a:t>
            </a:r>
          </a:p>
          <a:p>
            <a:pPr marL="266700" lvl="0" indent="-266700">
              <a:spcBef>
                <a:spcPct val="0"/>
              </a:spcBef>
              <a:buFont typeface="Arial" pitchFamily="34" charset="0"/>
              <a:buChar char="•"/>
              <a:defRPr/>
            </a:pPr>
            <a:r>
              <a:rPr lang="ja-JP" altLang="en-US" sz="2800" spc="-100" dirty="0" smtClean="0">
                <a:solidFill>
                  <a:srgbClr val="FF0000"/>
                </a:solidFill>
                <a:effectLst>
                  <a:outerShdw blurRad="38100" dist="38100" dir="2700000" algn="tl">
                    <a:srgbClr val="000000">
                      <a:alpha val="43137"/>
                    </a:srgbClr>
                  </a:outerShdw>
                </a:effectLst>
              </a:rPr>
              <a:t>まだ論文化されていない</a:t>
            </a:r>
            <a:endParaRPr lang="en-US" altLang="ja-JP" sz="2800" spc="-100" dirty="0" smtClean="0">
              <a:solidFill>
                <a:srgbClr val="FF0000"/>
              </a:solidFill>
              <a:effectLst>
                <a:outerShdw blurRad="38100" dist="38100" dir="2700000" algn="tl">
                  <a:srgbClr val="000000">
                    <a:alpha val="43137"/>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25450" y="469900"/>
            <a:ext cx="9258300" cy="990600"/>
          </a:xfrm>
        </p:spPr>
        <p:txBody>
          <a:bodyPr/>
          <a:lstStyle/>
          <a:p>
            <a:r>
              <a:rPr kumimoji="1" lang="ja-JP" altLang="en-US" dirty="0" smtClean="0"/>
              <a:t>末期がんは本当か？</a:t>
            </a:r>
            <a:endParaRPr kumimoji="1" lang="ja-JP" altLang="en-US" dirty="0"/>
          </a:p>
        </p:txBody>
      </p:sp>
      <p:pic>
        <p:nvPicPr>
          <p:cNvPr id="4098" name="Picture 2"/>
          <p:cNvPicPr>
            <a:picLocks noChangeAspect="1" noChangeArrowheads="1"/>
          </p:cNvPicPr>
          <p:nvPr/>
        </p:nvPicPr>
        <p:blipFill>
          <a:blip r:embed="rId2" cstate="print"/>
          <a:srcRect l="1181" t="15370" r="47257" b="7778"/>
          <a:stretch>
            <a:fillRect/>
          </a:stretch>
        </p:blipFill>
        <p:spPr bwMode="auto">
          <a:xfrm>
            <a:off x="1878693" y="1405733"/>
            <a:ext cx="6503307" cy="5452267"/>
          </a:xfrm>
          <a:prstGeom prst="rect">
            <a:avLst/>
          </a:prstGeom>
          <a:noFill/>
          <a:ln w="9525">
            <a:noFill/>
            <a:miter lim="800000"/>
            <a:headEnd/>
            <a:tailEnd/>
          </a:ln>
        </p:spPr>
      </p:pic>
      <p:grpSp>
        <p:nvGrpSpPr>
          <p:cNvPr id="12" name="グループ化 11"/>
          <p:cNvGrpSpPr/>
          <p:nvPr/>
        </p:nvGrpSpPr>
        <p:grpSpPr>
          <a:xfrm>
            <a:off x="1143000" y="3409950"/>
            <a:ext cx="7943850" cy="3448050"/>
            <a:chOff x="1143000" y="3409950"/>
            <a:chExt cx="7943850" cy="3448050"/>
          </a:xfrm>
        </p:grpSpPr>
        <p:pic>
          <p:nvPicPr>
            <p:cNvPr id="4099" name="Picture 3"/>
            <p:cNvPicPr>
              <a:picLocks noChangeAspect="1" noChangeArrowheads="1"/>
            </p:cNvPicPr>
            <p:nvPr/>
          </p:nvPicPr>
          <p:blipFill>
            <a:blip r:embed="rId3" cstate="print"/>
            <a:srcRect l="5104" t="16481" r="51458" b="50000"/>
            <a:stretch>
              <a:fillRect/>
            </a:stretch>
          </p:blipFill>
          <p:spPr bwMode="auto">
            <a:xfrm>
              <a:off x="1143000" y="3409950"/>
              <a:ext cx="7943850" cy="3448050"/>
            </a:xfrm>
            <a:prstGeom prst="rect">
              <a:avLst/>
            </a:prstGeom>
            <a:noFill/>
            <a:ln w="9525">
              <a:noFill/>
              <a:miter lim="800000"/>
              <a:headEnd/>
              <a:tailEnd/>
            </a:ln>
          </p:spPr>
        </p:pic>
        <p:sp>
          <p:nvSpPr>
            <p:cNvPr id="10" name="円/楕円 9"/>
            <p:cNvSpPr/>
            <p:nvPr/>
          </p:nvSpPr>
          <p:spPr>
            <a:xfrm>
              <a:off x="2514600" y="4572000"/>
              <a:ext cx="2717800" cy="584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11" name="円/楕円 10"/>
            <p:cNvSpPr/>
            <p:nvPr/>
          </p:nvSpPr>
          <p:spPr>
            <a:xfrm>
              <a:off x="2590800" y="6273800"/>
              <a:ext cx="2717800" cy="584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grpSp>
      <p:pic>
        <p:nvPicPr>
          <p:cNvPr id="4101" name="Picture 5"/>
          <p:cNvPicPr>
            <a:picLocks noChangeAspect="1" noChangeArrowheads="1"/>
          </p:cNvPicPr>
          <p:nvPr/>
        </p:nvPicPr>
        <p:blipFill>
          <a:blip r:embed="rId4" cstate="print"/>
          <a:srcRect l="5208" t="38333" r="51563" b="10185"/>
          <a:stretch>
            <a:fillRect/>
          </a:stretch>
        </p:blipFill>
        <p:spPr bwMode="auto">
          <a:xfrm>
            <a:off x="1168400" y="1562100"/>
            <a:ext cx="7905750" cy="5295900"/>
          </a:xfrm>
          <a:prstGeom prst="rect">
            <a:avLst/>
          </a:prstGeom>
          <a:noFill/>
          <a:ln w="9525">
            <a:noFill/>
            <a:miter lim="800000"/>
            <a:headEnd/>
            <a:tailEnd/>
          </a:ln>
        </p:spPr>
      </p:pic>
      <p:sp>
        <p:nvSpPr>
          <p:cNvPr id="13" name="円/楕円 12"/>
          <p:cNvSpPr/>
          <p:nvPr/>
        </p:nvSpPr>
        <p:spPr>
          <a:xfrm>
            <a:off x="3530600" y="2781300"/>
            <a:ext cx="2717800" cy="469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14" name="円/楕円 13"/>
          <p:cNvSpPr/>
          <p:nvPr/>
        </p:nvSpPr>
        <p:spPr>
          <a:xfrm>
            <a:off x="2413000" y="3530600"/>
            <a:ext cx="35179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15" name="円/楕円 14"/>
          <p:cNvSpPr/>
          <p:nvPr/>
        </p:nvSpPr>
        <p:spPr>
          <a:xfrm>
            <a:off x="2476500" y="4724400"/>
            <a:ext cx="35179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wipe(down)">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1248229" y="1944910"/>
            <a:ext cx="7779658" cy="4107547"/>
          </a:xfrm>
        </p:spPr>
        <p:txBody>
          <a:bodyPr>
            <a:normAutofit/>
          </a:bodyPr>
          <a:lstStyle/>
          <a:p>
            <a:pPr marL="442913" indent="-442913"/>
            <a:r>
              <a:rPr lang="ja-JP" altLang="ja-JP" sz="3200" dirty="0" smtClean="0"/>
              <a:t>我が国の新薬開発が</a:t>
            </a:r>
            <a:r>
              <a:rPr lang="ja-JP" altLang="en-US" sz="3200" dirty="0" smtClean="0"/>
              <a:t>海外と比べて</a:t>
            </a:r>
            <a:r>
              <a:rPr lang="ja-JP" altLang="ja-JP" sz="3200" dirty="0" smtClean="0"/>
              <a:t>遅れていることを指摘した点</a:t>
            </a:r>
            <a:endParaRPr lang="en-US" altLang="ja-JP" sz="3200" dirty="0" smtClean="0"/>
          </a:p>
          <a:p>
            <a:pPr marL="442913" indent="-442913"/>
            <a:endParaRPr lang="ja-JP" altLang="ja-JP" sz="3200" dirty="0" smtClean="0"/>
          </a:p>
          <a:p>
            <a:pPr marL="442913" lvl="0" indent="-442913"/>
            <a:r>
              <a:rPr lang="ja-JP" altLang="ja-JP" sz="3200" dirty="0" smtClean="0"/>
              <a:t>新薬開発</a:t>
            </a:r>
            <a:r>
              <a:rPr lang="ja-JP" altLang="en-US" sz="3200" dirty="0" smtClean="0"/>
              <a:t>の困難さについて</a:t>
            </a:r>
            <a:r>
              <a:rPr lang="ja-JP" altLang="ja-JP" sz="3200" dirty="0" smtClean="0"/>
              <a:t>、患者・国民を啓発し、理解を深めた点</a:t>
            </a:r>
          </a:p>
          <a:p>
            <a:pPr marL="442913" indent="-442913"/>
            <a:endParaRPr kumimoji="1" lang="ja-JP" altLang="en-US" sz="3200" dirty="0"/>
          </a:p>
        </p:txBody>
      </p:sp>
      <p:sp>
        <p:nvSpPr>
          <p:cNvPr id="3" name="タイトル 2"/>
          <p:cNvSpPr>
            <a:spLocks noGrp="1"/>
          </p:cNvSpPr>
          <p:nvPr>
            <p:ph type="title"/>
          </p:nvPr>
        </p:nvSpPr>
        <p:spPr/>
        <p:txBody>
          <a:bodyPr>
            <a:normAutofit/>
          </a:bodyPr>
          <a:lstStyle/>
          <a:p>
            <a:r>
              <a:rPr lang="ja-JP" altLang="ja-JP" dirty="0" smtClean="0"/>
              <a:t>評価すべき点</a:t>
            </a:r>
            <a:endParaRPr kumimoji="1" lang="ja-JP" altLang="en-US" dirty="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2"/>
          <p:cNvSpPr txBox="1">
            <a:spLocks/>
          </p:cNvSpPr>
          <p:nvPr/>
        </p:nvSpPr>
        <p:spPr>
          <a:xfrm>
            <a:off x="425450" y="546100"/>
            <a:ext cx="92583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1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再発予防効果？</a:t>
            </a:r>
            <a:endParaRPr kumimoji="1" lang="ja-JP" altLang="en-US" sz="4000" b="0" i="0" u="none" strike="noStrike" kern="1200" cap="none" spc="-10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l="47969" t="30278" r="10625" b="28333"/>
          <a:stretch>
            <a:fillRect/>
          </a:stretch>
        </p:blipFill>
        <p:spPr bwMode="auto">
          <a:xfrm>
            <a:off x="1314450" y="1657350"/>
            <a:ext cx="7572375" cy="425767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l="46406" t="29861" r="10469" b="27778"/>
          <a:stretch>
            <a:fillRect/>
          </a:stretch>
        </p:blipFill>
        <p:spPr bwMode="auto">
          <a:xfrm>
            <a:off x="1114425" y="1657350"/>
            <a:ext cx="7886700" cy="4357687"/>
          </a:xfrm>
          <a:prstGeom prst="rect">
            <a:avLst/>
          </a:prstGeom>
          <a:noFill/>
          <a:ln w="9525">
            <a:noFill/>
            <a:miter lim="800000"/>
            <a:headEnd/>
            <a:tailEnd/>
          </a:ln>
        </p:spPr>
      </p:pic>
      <p:sp>
        <p:nvSpPr>
          <p:cNvPr id="10" name="タイトル 2"/>
          <p:cNvSpPr txBox="1">
            <a:spLocks/>
          </p:cNvSpPr>
          <p:nvPr/>
        </p:nvSpPr>
        <p:spPr>
          <a:xfrm>
            <a:off x="311150" y="5530850"/>
            <a:ext cx="4908550" cy="812800"/>
          </a:xfrm>
          <a:prstGeom prst="rect">
            <a:avLst/>
          </a:prstGeom>
          <a:solidFill>
            <a:schemeClr val="bg1"/>
          </a:solidFill>
        </p:spPr>
        <p:txBody>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1" lang="ja-JP" altLang="en-US" sz="3600" b="0" i="0" u="none" strike="noStrike" kern="1200" cap="none" spc="-1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エビデンスレベル</a:t>
            </a:r>
            <a:r>
              <a:rPr kumimoji="1" lang="en-US" altLang="ja-JP" sz="3600" b="0" i="0" u="none" strike="noStrike" kern="1200" cap="none" spc="-1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3</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ja-JP" altLang="en-US" sz="3600" spc="-100" dirty="0" smtClean="0">
                <a:solidFill>
                  <a:srgbClr val="FF0000"/>
                </a:solidFill>
                <a:effectLst>
                  <a:outerShdw blurRad="38100" dist="38100" dir="2700000" algn="tl">
                    <a:srgbClr val="000000">
                      <a:alpha val="43137"/>
                    </a:srgbClr>
                  </a:outerShdw>
                </a:effectLst>
                <a:latin typeface="+mj-lt"/>
                <a:ea typeface="+mj-ea"/>
                <a:cs typeface="+mj-cs"/>
              </a:rPr>
              <a:t>論文化されていない</a:t>
            </a:r>
            <a:endParaRPr kumimoji="1" lang="ja-JP" altLang="en-US" sz="3600" b="0" i="0" u="none" strike="noStrike" kern="1200" cap="none" spc="-10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4"/>
          <p:cNvSpPr>
            <a:spLocks noGrp="1"/>
          </p:cNvSpPr>
          <p:nvPr>
            <p:ph idx="1"/>
          </p:nvPr>
        </p:nvSpPr>
        <p:spPr>
          <a:xfrm>
            <a:off x="514350" y="2204868"/>
            <a:ext cx="9258300" cy="4269658"/>
          </a:xfrm>
        </p:spPr>
        <p:txBody>
          <a:bodyPr>
            <a:normAutofit/>
          </a:bodyPr>
          <a:lstStyle/>
          <a:p>
            <a:r>
              <a:rPr lang="ja-JP" altLang="en-US" dirty="0" smtClean="0"/>
              <a:t>オンコセラピー・サイエンス　株式会社</a:t>
            </a:r>
            <a:endParaRPr lang="en-US" altLang="ja-JP" dirty="0" smtClean="0"/>
          </a:p>
          <a:p>
            <a:r>
              <a:rPr lang="en-US" altLang="ja-JP" dirty="0" smtClean="0"/>
              <a:t>2012/02/29</a:t>
            </a:r>
          </a:p>
          <a:p>
            <a:r>
              <a:rPr lang="ja-JP" altLang="en-US" dirty="0" smtClean="0"/>
              <a:t>当社が開発中の新生血管阻害作用を期待したがん治療用ワクチン </a:t>
            </a:r>
            <a:r>
              <a:rPr lang="en-US" altLang="ja-JP" dirty="0" smtClean="0"/>
              <a:t>OTS102 </a:t>
            </a:r>
            <a:r>
              <a:rPr lang="ja-JP" altLang="en-US" dirty="0" smtClean="0"/>
              <a:t>について、膵臓がんに 対する第</a:t>
            </a:r>
            <a:r>
              <a:rPr lang="en-US" altLang="ja-JP" dirty="0" smtClean="0"/>
              <a:t>Ⅱ</a:t>
            </a:r>
            <a:r>
              <a:rPr lang="ja-JP" altLang="en-US" dirty="0" smtClean="0"/>
              <a:t>／</a:t>
            </a:r>
            <a:r>
              <a:rPr lang="en-US" altLang="ja-JP" dirty="0" smtClean="0"/>
              <a:t>Ⅲ</a:t>
            </a:r>
            <a:r>
              <a:rPr lang="ja-JP" altLang="en-US" dirty="0" smtClean="0"/>
              <a:t>相臨床試験（</a:t>
            </a:r>
            <a:r>
              <a:rPr lang="en-US" altLang="ja-JP" dirty="0" smtClean="0"/>
              <a:t>PEGASUS-PC Study</a:t>
            </a:r>
            <a:r>
              <a:rPr lang="ja-JP" altLang="en-US" dirty="0" smtClean="0"/>
              <a:t>）の解析結果をご報告いたします。 </a:t>
            </a:r>
            <a:endParaRPr lang="en-US" altLang="ja-JP" dirty="0" smtClean="0"/>
          </a:p>
          <a:p>
            <a:endParaRPr lang="en-US" altLang="ja-JP" dirty="0" smtClean="0"/>
          </a:p>
          <a:p>
            <a:r>
              <a:rPr lang="ja-JP" altLang="en-US" dirty="0" smtClean="0"/>
              <a:t>記 </a:t>
            </a:r>
            <a:r>
              <a:rPr lang="en-US" altLang="ja-JP" dirty="0" smtClean="0"/>
              <a:t>OTS102 </a:t>
            </a:r>
            <a:r>
              <a:rPr lang="ja-JP" altLang="en-US" dirty="0" smtClean="0"/>
              <a:t>とゲムシタビン塩酸塩の併用投与群（実薬群）では、プラセボとゲムシタビン塩酸塩 の併用投与群（対照群）に比べ、患者さんの</a:t>
            </a:r>
            <a:r>
              <a:rPr lang="ja-JP" altLang="en-US" b="1" dirty="0" smtClean="0">
                <a:solidFill>
                  <a:srgbClr val="FF0000"/>
                </a:solidFill>
              </a:rPr>
              <a:t>生存期間を延長することが統計学的に</a:t>
            </a:r>
            <a:r>
              <a:rPr lang="ja-JP" altLang="en-US" b="1" dirty="0" err="1" smtClean="0">
                <a:solidFill>
                  <a:srgbClr val="FF0000"/>
                </a:solidFill>
              </a:rPr>
              <a:t>認められませ</a:t>
            </a:r>
            <a:r>
              <a:rPr lang="ja-JP" altLang="en-US" b="1" dirty="0" smtClean="0">
                <a:solidFill>
                  <a:srgbClr val="FF0000"/>
                </a:solidFill>
              </a:rPr>
              <a:t> んでした。 </a:t>
            </a:r>
            <a:endParaRPr kumimoji="1" lang="ja-JP" altLang="en-US" b="1" dirty="0">
              <a:solidFill>
                <a:srgbClr val="FF0000"/>
              </a:solidFill>
            </a:endParaRPr>
          </a:p>
        </p:txBody>
      </p:sp>
      <p:sp>
        <p:nvSpPr>
          <p:cNvPr id="4" name="タイトル 3"/>
          <p:cNvSpPr>
            <a:spLocks noGrp="1"/>
          </p:cNvSpPr>
          <p:nvPr>
            <p:ph type="title"/>
          </p:nvPr>
        </p:nvSpPr>
        <p:spPr>
          <a:xfrm>
            <a:off x="514350" y="769368"/>
            <a:ext cx="9258300" cy="990600"/>
          </a:xfrm>
          <a:scene3d>
            <a:camera prst="orthographicFront"/>
            <a:lightRig rig="threePt" dir="t"/>
          </a:scene3d>
          <a:sp3d>
            <a:bevelT/>
          </a:sp3d>
        </p:spPr>
        <p:txBody>
          <a:bodyPr>
            <a:noAutofit/>
          </a:bodyPr>
          <a:lstStyle/>
          <a:p>
            <a:r>
              <a:rPr lang="ja-JP" altLang="en-US" sz="3200" b="1" dirty="0" smtClean="0">
                <a:solidFill>
                  <a:srgbClr val="0070C0"/>
                </a:solidFill>
                <a:effectLst/>
              </a:rPr>
              <a:t>新生血管阻害作用を期待したがん治療用ワクチン </a:t>
            </a:r>
            <a:r>
              <a:rPr lang="en-US" altLang="ja-JP" sz="3200" b="1" dirty="0" smtClean="0">
                <a:solidFill>
                  <a:srgbClr val="0070C0"/>
                </a:solidFill>
                <a:effectLst/>
              </a:rPr>
              <a:t>OTS102</a:t>
            </a:r>
            <a:r>
              <a:rPr lang="ja-JP" altLang="en-US" sz="3200" b="1" dirty="0" smtClean="0">
                <a:solidFill>
                  <a:srgbClr val="0070C0"/>
                </a:solidFill>
                <a:effectLst/>
              </a:rPr>
              <a:t>（</a:t>
            </a:r>
            <a:r>
              <a:rPr lang="en-US" altLang="ja-JP" sz="3200" b="1" dirty="0" err="1" smtClean="0">
                <a:solidFill>
                  <a:srgbClr val="0070C0"/>
                </a:solidFill>
                <a:effectLst/>
              </a:rPr>
              <a:t>Elpamotide</a:t>
            </a:r>
            <a:r>
              <a:rPr lang="ja-JP" altLang="en-US" sz="3200" b="1" dirty="0" err="1" smtClean="0">
                <a:solidFill>
                  <a:srgbClr val="0070C0"/>
                </a:solidFill>
                <a:effectLst/>
              </a:rPr>
              <a:t>、</a:t>
            </a:r>
            <a:r>
              <a:rPr lang="ja-JP" altLang="en-US" sz="3200" b="1" dirty="0" smtClean="0">
                <a:solidFill>
                  <a:srgbClr val="0070C0"/>
                </a:solidFill>
                <a:effectLst/>
              </a:rPr>
              <a:t>エルパモチド）第</a:t>
            </a:r>
            <a:r>
              <a:rPr lang="en-US" altLang="ja-JP" sz="3200" b="1" dirty="0" smtClean="0">
                <a:solidFill>
                  <a:srgbClr val="0070C0"/>
                </a:solidFill>
                <a:effectLst/>
              </a:rPr>
              <a:t>II</a:t>
            </a:r>
            <a:r>
              <a:rPr lang="ja-JP" altLang="en-US" sz="3200" b="1" dirty="0" smtClean="0">
                <a:solidFill>
                  <a:srgbClr val="0070C0"/>
                </a:solidFill>
                <a:effectLst/>
              </a:rPr>
              <a:t>／</a:t>
            </a:r>
            <a:r>
              <a:rPr lang="en-US" altLang="ja-JP" sz="3200" b="1" dirty="0" smtClean="0">
                <a:solidFill>
                  <a:srgbClr val="0070C0"/>
                </a:solidFill>
                <a:effectLst/>
              </a:rPr>
              <a:t>III</a:t>
            </a:r>
            <a:r>
              <a:rPr lang="ja-JP" altLang="en-US" sz="3200" b="1" dirty="0" smtClean="0">
                <a:solidFill>
                  <a:srgbClr val="0070C0"/>
                </a:solidFill>
                <a:effectLst/>
              </a:rPr>
              <a:t>相臨床試験（</a:t>
            </a:r>
            <a:r>
              <a:rPr lang="en-US" altLang="ja-JP" sz="3200" b="1" dirty="0" smtClean="0">
                <a:solidFill>
                  <a:srgbClr val="0070C0"/>
                </a:solidFill>
                <a:effectLst/>
              </a:rPr>
              <a:t>PEGASUS-PC Study</a:t>
            </a:r>
            <a:r>
              <a:rPr lang="ja-JP" altLang="en-US" sz="3200" b="1" dirty="0" smtClean="0">
                <a:solidFill>
                  <a:srgbClr val="0070C0"/>
                </a:solidFill>
                <a:effectLst/>
              </a:rPr>
              <a:t>）の進捗に関するお知らせ</a:t>
            </a:r>
            <a:endParaRPr kumimoji="1" lang="ja-JP" altLang="en-US" sz="3200" dirty="0">
              <a:solidFill>
                <a:srgbClr val="0070C0"/>
              </a:solidFill>
              <a:effectLst/>
            </a:endParaRPr>
          </a:p>
        </p:txBody>
      </p:sp>
      <p:sp>
        <p:nvSpPr>
          <p:cNvPr id="6" name="タイトル 3"/>
          <p:cNvSpPr txBox="1">
            <a:spLocks/>
          </p:cNvSpPr>
          <p:nvPr/>
        </p:nvSpPr>
        <p:spPr>
          <a:xfrm>
            <a:off x="475021" y="2757950"/>
            <a:ext cx="9258300" cy="1725562"/>
          </a:xfrm>
          <a:prstGeom prst="rect">
            <a:avLst/>
          </a:prstGeom>
          <a:solidFill>
            <a:srgbClr val="FFFF00"/>
          </a:solidFill>
          <a:ln w="38100">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100" normalizeH="0" baseline="0" noProof="0" dirty="0" smtClean="0">
                <a:ln>
                  <a:noFill/>
                </a:ln>
                <a:solidFill>
                  <a:srgbClr val="FF0000"/>
                </a:solidFill>
                <a:effectLst/>
                <a:uLnTx/>
                <a:uFillTx/>
                <a:latin typeface="+mj-lt"/>
                <a:ea typeface="+mj-ea"/>
                <a:cs typeface="+mj-cs"/>
              </a:rPr>
              <a:t>エビデンスレベル </a:t>
            </a:r>
            <a:r>
              <a:rPr kumimoji="1" lang="en-US" altLang="ja-JP" sz="4000" b="0" i="0" u="none" strike="noStrike" kern="1200" cap="none" spc="-100" normalizeH="0" baseline="0" noProof="0" dirty="0" smtClean="0">
                <a:ln>
                  <a:noFill/>
                </a:ln>
                <a:solidFill>
                  <a:srgbClr val="FF0000"/>
                </a:solidFill>
                <a:effectLst/>
                <a:uLnTx/>
                <a:uFillTx/>
                <a:latin typeface="+mj-lt"/>
                <a:ea typeface="+mj-ea"/>
                <a:cs typeface="+mj-cs"/>
              </a:rPr>
              <a:t>I</a:t>
            </a:r>
            <a:r>
              <a:rPr lang="ja-JP" altLang="en-US" sz="4000" spc="-100" dirty="0" smtClean="0">
                <a:solidFill>
                  <a:srgbClr val="FF0000"/>
                </a:solidFill>
                <a:latin typeface="+mj-lt"/>
                <a:ea typeface="+mj-ea"/>
                <a:cs typeface="+mj-cs"/>
              </a:rPr>
              <a:t> </a:t>
            </a:r>
            <a:r>
              <a:rPr kumimoji="1" lang="ja-JP" altLang="en-US" sz="4000" b="0" i="0" u="none" strike="noStrike" kern="1200" cap="none" spc="-100" normalizeH="0" baseline="0" noProof="0" smtClean="0">
                <a:ln>
                  <a:noFill/>
                </a:ln>
                <a:solidFill>
                  <a:srgbClr val="FF0000"/>
                </a:solidFill>
                <a:effectLst/>
                <a:uLnTx/>
                <a:uFillTx/>
                <a:latin typeface="+mj-lt"/>
                <a:ea typeface="+mj-ea"/>
                <a:cs typeface="+mj-cs"/>
              </a:rPr>
              <a:t>の</a:t>
            </a:r>
            <a:r>
              <a:rPr kumimoji="1" lang="ja-JP" altLang="en-US" sz="4000" b="0" i="0" u="none" strike="noStrike" kern="1200" cap="none" spc="-100" normalizeH="0" baseline="0" noProof="0" dirty="0" smtClean="0">
                <a:ln>
                  <a:noFill/>
                </a:ln>
                <a:solidFill>
                  <a:srgbClr val="FF0000"/>
                </a:solidFill>
                <a:effectLst/>
                <a:uLnTx/>
                <a:uFillTx/>
                <a:latin typeface="+mj-lt"/>
                <a:ea typeface="+mj-ea"/>
                <a:cs typeface="+mj-cs"/>
              </a:rPr>
              <a:t>この研究結果を</a:t>
            </a:r>
            <a:endParaRPr kumimoji="1" lang="en-US" altLang="ja-JP" sz="4000" b="0" i="0" u="none" strike="noStrike" kern="1200" cap="none" spc="-10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000" b="0" i="0" u="none" strike="noStrike" kern="1200" cap="none" spc="-100" normalizeH="0" baseline="0" noProof="0" dirty="0" smtClean="0">
                <a:ln>
                  <a:noFill/>
                </a:ln>
                <a:solidFill>
                  <a:srgbClr val="FF0000"/>
                </a:solidFill>
                <a:effectLst/>
                <a:uLnTx/>
                <a:uFillTx/>
                <a:latin typeface="+mj-lt"/>
                <a:ea typeface="+mj-ea"/>
                <a:cs typeface="+mj-cs"/>
              </a:rPr>
              <a:t>きちんと報道していない</a:t>
            </a:r>
            <a:endParaRPr kumimoji="1" lang="ja-JP" altLang="en-US" sz="4000" b="0" i="0" u="none" strike="noStrike" kern="1200" cap="none" spc="-100" normalizeH="0" baseline="0" noProof="0" dirty="0">
              <a:ln>
                <a:noFill/>
              </a:ln>
              <a:solidFill>
                <a:srgbClr val="FF0000"/>
              </a:solidFill>
              <a:effectLst/>
              <a:uLnTx/>
              <a:uFillTx/>
              <a:latin typeface="+mj-lt"/>
              <a:ea typeface="+mj-ea"/>
              <a:cs typeface="+mj-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850900" y="1663700"/>
            <a:ext cx="8737600" cy="4813300"/>
          </a:xfrm>
        </p:spPr>
        <p:txBody>
          <a:bodyPr>
            <a:normAutofit/>
          </a:bodyPr>
          <a:lstStyle/>
          <a:p>
            <a:r>
              <a:rPr kumimoji="1" lang="ja-JP" altLang="en-US" sz="2800" dirty="0" smtClean="0"/>
              <a:t>がんワクチンは大変期待のもてる治療</a:t>
            </a:r>
            <a:endParaRPr kumimoji="1" lang="en-US" altLang="ja-JP" sz="2800" dirty="0" smtClean="0"/>
          </a:p>
          <a:p>
            <a:r>
              <a:rPr lang="ja-JP" altLang="en-US" sz="2800" dirty="0" smtClean="0"/>
              <a:t>治験は最終段階に来ていて、あとは承認だけ</a:t>
            </a:r>
            <a:endParaRPr lang="en-US" altLang="ja-JP" sz="2800" dirty="0" smtClean="0"/>
          </a:p>
          <a:p>
            <a:r>
              <a:rPr kumimoji="1" lang="ja-JP" altLang="en-US" sz="2800" dirty="0" smtClean="0"/>
              <a:t>なぜ早く承認しないのか？</a:t>
            </a:r>
            <a:endParaRPr kumimoji="1" lang="en-US" altLang="ja-JP" sz="2800" dirty="0" smtClean="0"/>
          </a:p>
          <a:p>
            <a:pPr>
              <a:buNone/>
            </a:pPr>
            <a:r>
              <a:rPr lang="ja-JP" altLang="en-US" sz="2800" dirty="0" smtClean="0"/>
              <a:t>　　↓</a:t>
            </a:r>
            <a:endParaRPr kumimoji="1" lang="en-US" altLang="ja-JP" sz="2800" dirty="0" smtClean="0"/>
          </a:p>
          <a:p>
            <a:r>
              <a:rPr lang="ja-JP" altLang="en-US" sz="2800" dirty="0" smtClean="0"/>
              <a:t>がんワクチンはどれも同じように効果がありそう</a:t>
            </a:r>
            <a:endParaRPr lang="en-US" altLang="ja-JP" sz="2800" dirty="0" smtClean="0"/>
          </a:p>
          <a:p>
            <a:r>
              <a:rPr kumimoji="1" lang="ja-JP" altLang="en-US" sz="2800" dirty="0" smtClean="0"/>
              <a:t>私もがんワクチンを受けてみたい</a:t>
            </a:r>
            <a:endParaRPr kumimoji="1" lang="en-US" altLang="ja-JP" sz="2800" dirty="0" smtClean="0"/>
          </a:p>
          <a:p>
            <a:r>
              <a:rPr lang="ja-JP" altLang="en-US" sz="2800" dirty="0" smtClean="0"/>
              <a:t>治験に入れなければ、インターネットの自費診療がんワクチンも受けてみよう</a:t>
            </a:r>
            <a:endParaRPr kumimoji="1" lang="ja-JP" altLang="en-US" sz="2800" dirty="0"/>
          </a:p>
        </p:txBody>
      </p:sp>
      <p:sp>
        <p:nvSpPr>
          <p:cNvPr id="5" name="タイトル 4"/>
          <p:cNvSpPr>
            <a:spLocks noGrp="1"/>
          </p:cNvSpPr>
          <p:nvPr>
            <p:ph type="title"/>
          </p:nvPr>
        </p:nvSpPr>
        <p:spPr/>
        <p:txBody>
          <a:bodyPr/>
          <a:lstStyle/>
          <a:p>
            <a:r>
              <a:rPr kumimoji="1" lang="ja-JP" altLang="en-US" dirty="0" smtClean="0"/>
              <a:t>国民・患者さんに誤解を与えていないか？</a:t>
            </a:r>
            <a:endParaRPr kumimoji="1" lang="ja-JP" alt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4294967295"/>
          </p:nvPr>
        </p:nvSpPr>
        <p:spPr>
          <a:xfrm>
            <a:off x="791430" y="18288"/>
            <a:ext cx="3257550" cy="329184"/>
          </a:xfrm>
          <a:prstGeom prst="rect">
            <a:avLst/>
          </a:prstGeom>
        </p:spPr>
        <p:txBody>
          <a:bodyPr/>
          <a:lstStyle/>
          <a:p>
            <a:fld id="{59B20D1E-B6BF-4E77-8F06-03C7D5CA9F48}" type="datetime1">
              <a:rPr lang="ja-JP" altLang="en-US" smtClean="0"/>
              <a:pPr/>
              <a:t>2012/12/11</a:t>
            </a:fld>
            <a:endParaRPr lang="ja-JP" altLang="en-US" dirty="0"/>
          </a:p>
        </p:txBody>
      </p:sp>
      <p:pic>
        <p:nvPicPr>
          <p:cNvPr id="7170" name="Picture 2"/>
          <p:cNvPicPr>
            <a:picLocks noChangeAspect="1" noChangeArrowheads="1"/>
          </p:cNvPicPr>
          <p:nvPr/>
        </p:nvPicPr>
        <p:blipFill>
          <a:blip r:embed="rId2" cstate="print"/>
          <a:srcRect l="902" t="17531" r="44618" b="3580"/>
          <a:stretch>
            <a:fillRect/>
          </a:stretch>
        </p:blipFill>
        <p:spPr bwMode="auto">
          <a:xfrm>
            <a:off x="711737" y="1"/>
            <a:ext cx="8419563" cy="6858000"/>
          </a:xfrm>
          <a:prstGeom prst="rect">
            <a:avLst/>
          </a:prstGeom>
          <a:noFill/>
          <a:ln w="9525">
            <a:noFill/>
            <a:miter lim="800000"/>
            <a:headEnd/>
            <a:tailEnd/>
          </a:ln>
        </p:spPr>
      </p:pic>
      <p:sp>
        <p:nvSpPr>
          <p:cNvPr id="8" name="円/楕円 7"/>
          <p:cNvSpPr/>
          <p:nvPr/>
        </p:nvSpPr>
        <p:spPr>
          <a:xfrm>
            <a:off x="1230734" y="676563"/>
            <a:ext cx="3248891" cy="2131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9" name="円/楕円 8"/>
          <p:cNvSpPr/>
          <p:nvPr/>
        </p:nvSpPr>
        <p:spPr>
          <a:xfrm>
            <a:off x="4331844" y="0"/>
            <a:ext cx="3380508" cy="60105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14" name="円/楕円 13"/>
          <p:cNvSpPr/>
          <p:nvPr/>
        </p:nvSpPr>
        <p:spPr>
          <a:xfrm>
            <a:off x="1184553" y="4943764"/>
            <a:ext cx="3517900" cy="7827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grpSp>
        <p:nvGrpSpPr>
          <p:cNvPr id="19" name="グループ化 18"/>
          <p:cNvGrpSpPr/>
          <p:nvPr/>
        </p:nvGrpSpPr>
        <p:grpSpPr>
          <a:xfrm>
            <a:off x="964530" y="0"/>
            <a:ext cx="6850742" cy="6858000"/>
            <a:chOff x="687450" y="0"/>
            <a:chExt cx="6850742" cy="6858000"/>
          </a:xfrm>
        </p:grpSpPr>
        <p:pic>
          <p:nvPicPr>
            <p:cNvPr id="1026" name="Picture 2"/>
            <p:cNvPicPr>
              <a:picLocks noChangeAspect="1" noChangeArrowheads="1"/>
            </p:cNvPicPr>
            <p:nvPr/>
          </p:nvPicPr>
          <p:blipFill>
            <a:blip r:embed="rId3" cstate="print"/>
            <a:srcRect l="22381" t="15944" r="40159" b="17390"/>
            <a:stretch>
              <a:fillRect/>
            </a:stretch>
          </p:blipFill>
          <p:spPr bwMode="auto">
            <a:xfrm>
              <a:off x="687450" y="0"/>
              <a:ext cx="6850742" cy="6858000"/>
            </a:xfrm>
            <a:prstGeom prst="rect">
              <a:avLst/>
            </a:prstGeom>
            <a:noFill/>
            <a:ln w="9525">
              <a:noFill/>
              <a:miter lim="800000"/>
              <a:headEnd/>
              <a:tailEnd/>
            </a:ln>
          </p:spPr>
        </p:pic>
        <p:sp>
          <p:nvSpPr>
            <p:cNvPr id="17" name="正方形/長方形 16"/>
            <p:cNvSpPr/>
            <p:nvPr/>
          </p:nvSpPr>
          <p:spPr>
            <a:xfrm>
              <a:off x="831272" y="1976581"/>
              <a:ext cx="1246909" cy="221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818908" y="4128655"/>
              <a:ext cx="1634837" cy="2447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円/楕円 14"/>
          <p:cNvSpPr/>
          <p:nvPr/>
        </p:nvSpPr>
        <p:spPr>
          <a:xfrm>
            <a:off x="2422225" y="3678382"/>
            <a:ext cx="35179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16" name="円/楕円 15"/>
          <p:cNvSpPr/>
          <p:nvPr/>
        </p:nvSpPr>
        <p:spPr>
          <a:xfrm>
            <a:off x="2477643" y="5627254"/>
            <a:ext cx="35179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711200" y="1814286"/>
            <a:ext cx="8853714" cy="4662714"/>
          </a:xfrm>
        </p:spPr>
        <p:txBody>
          <a:bodyPr/>
          <a:lstStyle/>
          <a:p>
            <a:r>
              <a:rPr lang="en-US" altLang="ja-JP" dirty="0" smtClean="0"/>
              <a:t>1947</a:t>
            </a:r>
            <a:r>
              <a:rPr lang="ja-JP" altLang="en-US" dirty="0" smtClean="0"/>
              <a:t>年</a:t>
            </a:r>
            <a:r>
              <a:rPr lang="en-US" altLang="ja-JP" dirty="0" smtClean="0"/>
              <a:t>6</a:t>
            </a:r>
            <a:r>
              <a:rPr lang="ja-JP" altLang="en-US" dirty="0" smtClean="0"/>
              <a:t>月、</a:t>
            </a:r>
            <a:r>
              <a:rPr lang="ja-JP" altLang="en-US" b="1" dirty="0" smtClean="0">
                <a:solidFill>
                  <a:srgbClr val="FF0000"/>
                </a:solidFill>
              </a:rPr>
              <a:t>ナチスの人体実験の反省</a:t>
            </a:r>
            <a:r>
              <a:rPr lang="ja-JP" altLang="en-US" dirty="0" smtClean="0"/>
              <a:t>より生じたニュルンベルク綱領を受けて、</a:t>
            </a:r>
            <a:r>
              <a:rPr lang="en-US" altLang="ja-JP" dirty="0" smtClean="0"/>
              <a:t>1964</a:t>
            </a:r>
            <a:r>
              <a:rPr lang="ja-JP" altLang="en-US" dirty="0" smtClean="0"/>
              <a:t>年、フィンランドの首都ヘルシンキにおいて開かれた世界医師会第</a:t>
            </a:r>
            <a:r>
              <a:rPr lang="en-US" altLang="ja-JP" dirty="0" smtClean="0"/>
              <a:t>18</a:t>
            </a:r>
            <a:r>
              <a:rPr lang="ja-JP" altLang="en-US" dirty="0" smtClean="0"/>
              <a:t>回総会で採択された、医学研究者が自らを規制する為に採択された</a:t>
            </a:r>
            <a:r>
              <a:rPr lang="ja-JP" altLang="en-US" b="1" dirty="0" smtClean="0">
                <a:solidFill>
                  <a:srgbClr val="FF0000"/>
                </a:solidFill>
              </a:rPr>
              <a:t>人体実験に対する倫理規範。 </a:t>
            </a:r>
            <a:endParaRPr lang="en-US" altLang="ja-JP" b="1" dirty="0" smtClean="0">
              <a:solidFill>
                <a:srgbClr val="FF0000"/>
              </a:solidFill>
            </a:endParaRPr>
          </a:p>
          <a:p>
            <a:pPr>
              <a:spcBef>
                <a:spcPts val="4200"/>
              </a:spcBef>
            </a:pPr>
            <a:r>
              <a:rPr lang="ja-JP" altLang="en-US" dirty="0" smtClean="0"/>
              <a:t>「</a:t>
            </a:r>
            <a:r>
              <a:rPr lang="ja-JP" altLang="ja-JP" b="1" dirty="0" smtClean="0">
                <a:solidFill>
                  <a:srgbClr val="FF0000"/>
                </a:solidFill>
              </a:rPr>
              <a:t>全ての医学研究は</a:t>
            </a:r>
            <a:r>
              <a:rPr lang="ja-JP" altLang="ja-JP" dirty="0" smtClean="0"/>
              <a:t>、よく計画された研究計画書に基づく、第三者としての専門家を含めた</a:t>
            </a:r>
            <a:r>
              <a:rPr lang="ja-JP" altLang="ja-JP" b="1" dirty="0" smtClean="0">
                <a:solidFill>
                  <a:srgbClr val="FF0000"/>
                </a:solidFill>
              </a:rPr>
              <a:t>倫理委員会の承認を受けた臨床試験として行われるべきである</a:t>
            </a:r>
            <a:r>
              <a:rPr lang="ja-JP" altLang="en-US" dirty="0" smtClean="0"/>
              <a:t>」</a:t>
            </a:r>
            <a:endParaRPr kumimoji="1" lang="ja-JP" altLang="en-US" dirty="0"/>
          </a:p>
        </p:txBody>
      </p:sp>
      <p:sp>
        <p:nvSpPr>
          <p:cNvPr id="3" name="タイトル 2"/>
          <p:cNvSpPr>
            <a:spLocks noGrp="1"/>
          </p:cNvSpPr>
          <p:nvPr>
            <p:ph type="title"/>
          </p:nvPr>
        </p:nvSpPr>
        <p:spPr/>
        <p:txBody>
          <a:bodyPr>
            <a:normAutofit/>
          </a:bodyPr>
          <a:lstStyle/>
          <a:p>
            <a:r>
              <a:rPr lang="ja-JP" altLang="ja-JP" dirty="0" smtClean="0"/>
              <a:t>ヘルシンキ宣言（</a:t>
            </a:r>
            <a:r>
              <a:rPr lang="en-US" altLang="ja-JP" dirty="0" smtClean="0"/>
              <a:t>2008</a:t>
            </a:r>
            <a:r>
              <a:rPr lang="ja-JP" altLang="ja-JP" dirty="0" smtClean="0"/>
              <a:t>年日本医師会</a:t>
            </a:r>
            <a:r>
              <a:rPr lang="ja-JP" altLang="en-US" dirty="0" smtClean="0"/>
              <a:t>）</a:t>
            </a:r>
            <a:endParaRPr kumimoji="1" lang="ja-JP" altLang="en-US" dirty="0"/>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514350" y="1600200"/>
            <a:ext cx="9258300" cy="4236396"/>
          </a:xfrm>
        </p:spPr>
        <p:txBody>
          <a:bodyPr>
            <a:normAutofit fontScale="92500"/>
          </a:bodyPr>
          <a:lstStyle/>
          <a:p>
            <a:r>
              <a:rPr lang="ja-JP" altLang="ja-JP" dirty="0" smtClean="0"/>
              <a:t>第一章 総則　</a:t>
            </a:r>
            <a:r>
              <a:rPr lang="ja-JP" altLang="ja-JP" dirty="0" smtClean="0"/>
              <a:t>第１条</a:t>
            </a:r>
            <a:r>
              <a:rPr lang="ja-JP" altLang="en-US" dirty="0" smtClean="0"/>
              <a:t>　</a:t>
            </a:r>
            <a:r>
              <a:rPr lang="en-US" altLang="ja-JP" dirty="0" smtClean="0"/>
              <a:t>2</a:t>
            </a:r>
          </a:p>
          <a:p>
            <a:pPr>
              <a:buNone/>
            </a:pPr>
            <a:r>
              <a:rPr lang="en-US" altLang="ja-JP" dirty="0" smtClean="0"/>
              <a:t>	</a:t>
            </a:r>
            <a:r>
              <a:rPr lang="ja-JP" altLang="en-US" dirty="0" smtClean="0"/>
              <a:t>（</a:t>
            </a:r>
            <a:r>
              <a:rPr lang="ja-JP" altLang="en-US" dirty="0" smtClean="0"/>
              <a:t>１）治験は、</a:t>
            </a:r>
            <a:r>
              <a:rPr lang="ja-JP" altLang="en-US" dirty="0" smtClean="0">
                <a:solidFill>
                  <a:srgbClr val="FF0000"/>
                </a:solidFill>
              </a:rPr>
              <a:t>ヘルシンキ宣言に基づく倫理的原則</a:t>
            </a:r>
            <a:r>
              <a:rPr lang="ja-JP" altLang="en-US" dirty="0" smtClean="0"/>
              <a:t>及び本基準を遵守して行うこと。</a:t>
            </a:r>
            <a:endParaRPr lang="en-US" altLang="ja-JP" dirty="0" smtClean="0"/>
          </a:p>
          <a:p>
            <a:pPr>
              <a:lnSpc>
                <a:spcPct val="150000"/>
              </a:lnSpc>
              <a:buNone/>
            </a:pPr>
            <a:r>
              <a:rPr lang="en-US" altLang="ja-JP" dirty="0" smtClean="0"/>
              <a:t>	</a:t>
            </a:r>
            <a:r>
              <a:rPr lang="ja-JP" altLang="en-US" dirty="0" smtClean="0"/>
              <a:t>（</a:t>
            </a:r>
            <a:r>
              <a:rPr lang="en-US" altLang="ja-JP" dirty="0" smtClean="0"/>
              <a:t>12</a:t>
            </a:r>
            <a:r>
              <a:rPr lang="ja-JP" altLang="en-US" dirty="0" smtClean="0"/>
              <a:t>）治</a:t>
            </a:r>
            <a:r>
              <a:rPr lang="ja-JP" altLang="en-US" dirty="0" smtClean="0"/>
              <a:t>験薬の製造、取扱い、保管及び管理は、「治験薬の製造管理、品質管理等に関する基準（治験薬ＧＭＰ）について」（平成２０年７月９日付け薬食発第</a:t>
            </a:r>
            <a:r>
              <a:rPr lang="en-US" altLang="ja-JP" dirty="0" smtClean="0"/>
              <a:t>0709002 </a:t>
            </a:r>
            <a:r>
              <a:rPr lang="ja-JP" altLang="en-US" dirty="0" smtClean="0"/>
              <a:t>号厚生労働省医薬食品局長通知。以下「治験薬ＧＭＰ通知」という。）を遵守して行うこと。</a:t>
            </a:r>
            <a:r>
              <a:rPr lang="ja-JP" altLang="en-US" dirty="0" smtClean="0">
                <a:solidFill>
                  <a:srgbClr val="FF0000"/>
                </a:solidFill>
              </a:rPr>
              <a:t>治験薬は治験審査委員会が事前に承認した治験実施計画書を遵守して使用</a:t>
            </a:r>
            <a:r>
              <a:rPr lang="ja-JP" altLang="en-US" dirty="0" smtClean="0"/>
              <a:t>すること。</a:t>
            </a:r>
            <a:endParaRPr kumimoji="1" lang="ja-JP" altLang="en-US" dirty="0"/>
          </a:p>
        </p:txBody>
      </p:sp>
      <p:sp>
        <p:nvSpPr>
          <p:cNvPr id="3" name="タイトル 2"/>
          <p:cNvSpPr>
            <a:spLocks noGrp="1"/>
          </p:cNvSpPr>
          <p:nvPr>
            <p:ph type="title"/>
          </p:nvPr>
        </p:nvSpPr>
        <p:spPr>
          <a:xfrm>
            <a:off x="924128" y="513946"/>
            <a:ext cx="8949446" cy="990600"/>
          </a:xfrm>
        </p:spPr>
        <p:txBody>
          <a:bodyPr>
            <a:normAutofit fontScale="90000"/>
          </a:bodyPr>
          <a:lstStyle/>
          <a:p>
            <a:r>
              <a:rPr lang="ja-JP" altLang="en-US" dirty="0" smtClean="0"/>
              <a:t>薬事法</a:t>
            </a:r>
            <a:r>
              <a:rPr lang="ja-JP" altLang="en-US" sz="3100" dirty="0" smtClean="0"/>
              <a:t>（</a:t>
            </a:r>
            <a:r>
              <a:rPr lang="ja-JP" altLang="en-US" sz="3100" dirty="0" smtClean="0"/>
              <a:t>医</a:t>
            </a:r>
            <a:r>
              <a:rPr lang="ja-JP" altLang="en-US" sz="3100" dirty="0" smtClean="0"/>
              <a:t>薬品の臨床試験の実施の基準に関する</a:t>
            </a:r>
            <a:r>
              <a:rPr lang="ja-JP" altLang="en-US" sz="3100" dirty="0" smtClean="0"/>
              <a:t>省令）</a:t>
            </a:r>
            <a:endParaRPr kumimoji="1" lang="ja-JP" altLang="en-US" dirty="0"/>
          </a:p>
        </p:txBody>
      </p:sp>
      <p:sp>
        <p:nvSpPr>
          <p:cNvPr id="4" name="正方形/長方形 3"/>
          <p:cNvSpPr/>
          <p:nvPr/>
        </p:nvSpPr>
        <p:spPr>
          <a:xfrm>
            <a:off x="4640094" y="6464597"/>
            <a:ext cx="5575172" cy="369332"/>
          </a:xfrm>
          <a:prstGeom prst="rect">
            <a:avLst/>
          </a:prstGeom>
        </p:spPr>
        <p:txBody>
          <a:bodyPr wrap="square">
            <a:spAutoFit/>
          </a:bodyPr>
          <a:lstStyle/>
          <a:p>
            <a:pPr algn="r"/>
            <a:r>
              <a:rPr lang="ja-JP" altLang="en-US" dirty="0" smtClean="0"/>
              <a:t>平成</a:t>
            </a:r>
            <a:r>
              <a:rPr lang="ja-JP" altLang="en-US" dirty="0" smtClean="0"/>
              <a:t>９年厚生省令第</a:t>
            </a:r>
            <a:r>
              <a:rPr lang="en-US" altLang="ja-JP" dirty="0" smtClean="0"/>
              <a:t>28 </a:t>
            </a:r>
            <a:r>
              <a:rPr lang="ja-JP" altLang="en-US" dirty="0" smtClean="0"/>
              <a:t>号（ＧＣＰ省令）　厚生労働省</a:t>
            </a:r>
            <a:endParaRPr lang="ja-JP" altLang="en-US" dirty="0"/>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9" name="Rectangle 7"/>
          <p:cNvSpPr>
            <a:spLocks noGrp="1" noChangeArrowheads="1"/>
          </p:cNvSpPr>
          <p:nvPr>
            <p:ph type="title" idx="4294967295"/>
          </p:nvPr>
        </p:nvSpPr>
        <p:spPr>
          <a:xfrm>
            <a:off x="4171392" y="6162260"/>
            <a:ext cx="5760640" cy="695739"/>
          </a:xfrm>
        </p:spPr>
        <p:txBody>
          <a:bodyPr/>
          <a:lstStyle/>
          <a:p>
            <a:pPr eaLnBrk="1" hangingPunct="1">
              <a:defRPr/>
            </a:pPr>
            <a:r>
              <a:rPr lang="ja-JP" altLang="en-US" sz="2800" dirty="0" smtClean="0">
                <a:solidFill>
                  <a:srgbClr val="00B050"/>
                </a:solidFill>
                <a:effectLst>
                  <a:outerShdw blurRad="38100" dist="38100" dir="2700000" algn="tl">
                    <a:srgbClr val="000000"/>
                  </a:outerShdw>
                </a:effectLst>
                <a:latin typeface="AR PハイカラPOP体H04" pitchFamily="50" charset="-128"/>
                <a:ea typeface="AR PハイカラPOP体H04" pitchFamily="50" charset="-128"/>
              </a:rPr>
              <a:t>ご静聴ありがとうございました。</a:t>
            </a:r>
            <a:endParaRPr lang="ja-JP" altLang="en-US" sz="2800" dirty="0">
              <a:solidFill>
                <a:srgbClr val="00B050"/>
              </a:solidFill>
              <a:effectLst>
                <a:outerShdw blurRad="38100" dist="38100" dir="2700000" algn="tl">
                  <a:srgbClr val="000000"/>
                </a:outerShdw>
              </a:effectLst>
              <a:latin typeface="AR PハイカラPOP体H04" pitchFamily="50" charset="-128"/>
              <a:ea typeface="AR PハイカラPOP体H04" pitchFamily="50" charset="-128"/>
            </a:endParaRPr>
          </a:p>
        </p:txBody>
      </p:sp>
      <p:pic>
        <p:nvPicPr>
          <p:cNvPr id="161796" name="Picture 7" descr="http://kosugi-h.nms.ac.jp/common/image-rotator/images/banner1.jpg"/>
          <p:cNvPicPr>
            <a:picLocks noChangeAspect="1" noChangeArrowheads="1"/>
          </p:cNvPicPr>
          <p:nvPr/>
        </p:nvPicPr>
        <p:blipFill>
          <a:blip r:embed="rId3" cstate="print"/>
          <a:srcRect/>
          <a:stretch>
            <a:fillRect/>
          </a:stretch>
        </p:blipFill>
        <p:spPr bwMode="auto">
          <a:xfrm>
            <a:off x="4639443" y="2204864"/>
            <a:ext cx="5291765" cy="3204356"/>
          </a:xfrm>
          <a:prstGeom prst="rect">
            <a:avLst/>
          </a:prstGeom>
          <a:noFill/>
          <a:ln w="9525">
            <a:noFill/>
            <a:miter lim="800000"/>
            <a:headEnd/>
            <a:tailEnd/>
          </a:ln>
        </p:spPr>
      </p:pic>
      <p:sp>
        <p:nvSpPr>
          <p:cNvPr id="10" name="Rectangle 7"/>
          <p:cNvSpPr txBox="1">
            <a:spLocks noChangeArrowheads="1"/>
          </p:cNvSpPr>
          <p:nvPr/>
        </p:nvSpPr>
        <p:spPr bwMode="auto">
          <a:xfrm>
            <a:off x="211138" y="4472520"/>
            <a:ext cx="3924300" cy="1728788"/>
          </a:xfrm>
          <a:prstGeom prst="rect">
            <a:avLst/>
          </a:prstGeom>
          <a:noFill/>
          <a:ln w="9525">
            <a:noFill/>
            <a:miter lim="800000"/>
            <a:headEnd/>
            <a:tailEnd/>
          </a:ln>
        </p:spPr>
        <p:txBody>
          <a:bodyPr anchor="ctr"/>
          <a:lstStyle/>
          <a:p>
            <a:pPr algn="l">
              <a:defRPr/>
            </a:pPr>
            <a:r>
              <a:rPr lang="ja-JP" altLang="en-US" sz="2800" b="1" dirty="0" smtClean="0">
                <a:solidFill>
                  <a:srgbClr val="292934"/>
                </a:solidFill>
                <a:latin typeface="ＭＳ Ｐゴシック"/>
                <a:ea typeface="ＭＳ Ｐゴシック"/>
              </a:rPr>
              <a:t>資料請求など</a:t>
            </a:r>
            <a:endParaRPr lang="en-US" altLang="ja-JP" sz="2800" b="1" dirty="0">
              <a:solidFill>
                <a:srgbClr val="292934"/>
              </a:solidFill>
              <a:latin typeface="ＭＳ Ｐゴシック"/>
              <a:ea typeface="ＭＳ Ｐゴシック"/>
            </a:endParaRPr>
          </a:p>
          <a:p>
            <a:pPr algn="l">
              <a:defRPr/>
            </a:pPr>
            <a:r>
              <a:rPr lang="ja-JP" altLang="en-US" sz="2800" b="1" dirty="0">
                <a:solidFill>
                  <a:srgbClr val="292934"/>
                </a:solidFill>
                <a:latin typeface="ＭＳ Ｐゴシック"/>
                <a:ea typeface="ＭＳ Ｐゴシック"/>
              </a:rPr>
              <a:t>勝俣</a:t>
            </a:r>
            <a:r>
              <a:rPr lang="en-US" altLang="ja-JP" sz="2800" b="1" dirty="0">
                <a:solidFill>
                  <a:srgbClr val="292934"/>
                </a:solidFill>
                <a:latin typeface="ＭＳ Ｐゴシック"/>
                <a:ea typeface="ＭＳ Ｐゴシック"/>
              </a:rPr>
              <a:t>nkatsuma@nms.ac.jp</a:t>
            </a:r>
          </a:p>
          <a:p>
            <a:pPr algn="l">
              <a:defRPr/>
            </a:pPr>
            <a:r>
              <a:rPr lang="ja-JP" altLang="en-US" sz="2800" b="1" dirty="0">
                <a:solidFill>
                  <a:srgbClr val="292934"/>
                </a:solidFill>
                <a:latin typeface="ＭＳ Ｐゴシック"/>
                <a:ea typeface="ＭＳ Ｐゴシック"/>
              </a:rPr>
              <a:t>まで</a:t>
            </a:r>
          </a:p>
        </p:txBody>
      </p:sp>
      <p:sp>
        <p:nvSpPr>
          <p:cNvPr id="9" name="正方形/長方形 8"/>
          <p:cNvSpPr/>
          <p:nvPr/>
        </p:nvSpPr>
        <p:spPr>
          <a:xfrm>
            <a:off x="174948" y="3490224"/>
            <a:ext cx="3802245" cy="946888"/>
          </a:xfrm>
          <a:prstGeom prst="rect">
            <a:avLst/>
          </a:prstGeom>
        </p:spPr>
        <p:txBody>
          <a:bodyPr wrap="square">
            <a:spAutoFit/>
          </a:bodyPr>
          <a:lstStyle/>
          <a:p>
            <a:r>
              <a:rPr lang="ja-JP" altLang="en-US" sz="2800" dirty="0" smtClean="0">
                <a:solidFill>
                  <a:srgbClr val="0070C0"/>
                </a:solidFill>
                <a:latin typeface="HGS明朝E" pitchFamily="18" charset="-128"/>
                <a:ea typeface="HGS明朝E" pitchFamily="18" charset="-128"/>
              </a:rPr>
              <a:t>がん患者さんの笑顔と希望のために</a:t>
            </a:r>
            <a:endParaRPr lang="ja-JP" altLang="en-US" sz="2800" dirty="0">
              <a:solidFill>
                <a:srgbClr val="0070C0"/>
              </a:solidFill>
              <a:latin typeface="HGS明朝E" pitchFamily="18" charset="-128"/>
              <a:ea typeface="HGS明朝E" pitchFamily="18" charset="-128"/>
            </a:endParaRPr>
          </a:p>
        </p:txBody>
      </p:sp>
      <p:pic>
        <p:nvPicPr>
          <p:cNvPr id="611333" name="Picture 5" descr="D:\Pictures\個人写真\2011.4.21\20110421_ページ_8.jpg"/>
          <p:cNvPicPr>
            <a:picLocks noChangeAspect="1" noChangeArrowheads="1"/>
          </p:cNvPicPr>
          <p:nvPr/>
        </p:nvPicPr>
        <p:blipFill>
          <a:blip r:embed="rId4" cstate="print"/>
          <a:srcRect l="7979" t="6582" r="2921"/>
          <a:stretch>
            <a:fillRect/>
          </a:stretch>
        </p:blipFill>
        <p:spPr bwMode="auto">
          <a:xfrm>
            <a:off x="354968" y="692696"/>
            <a:ext cx="3708412" cy="2749512"/>
          </a:xfrm>
          <a:prstGeom prst="rect">
            <a:avLst/>
          </a:prstGeom>
          <a:ln>
            <a:noFill/>
          </a:ln>
          <a:effectLst>
            <a:outerShdw blurRad="292100" dist="139700" dir="2700000" algn="tl" rotWithShape="0">
              <a:srgbClr val="333333">
                <a:alpha val="65000"/>
              </a:srgbClr>
            </a:outerShdw>
          </a:effectLst>
        </p:spPr>
      </p:pic>
      <p:sp>
        <p:nvSpPr>
          <p:cNvPr id="11" name="フッター プレースホルダ 4"/>
          <p:cNvSpPr>
            <a:spLocks noGrp="1"/>
          </p:cNvSpPr>
          <p:nvPr>
            <p:ph type="ftr" sz="quarter" idx="12"/>
          </p:nvPr>
        </p:nvSpPr>
        <p:spPr>
          <a:xfrm>
            <a:off x="3847356" y="26336"/>
            <a:ext cx="6439644" cy="329184"/>
          </a:xfrm>
        </p:spPr>
        <p:txBody>
          <a:bodyPr/>
          <a:lstStyle/>
          <a:p>
            <a:pPr algn="r"/>
            <a:r>
              <a:rPr lang="en-US" altLang="ja-JP" b="0" dirty="0" smtClean="0"/>
              <a:t>Division of Medical Oncology, Nippon Medical School </a:t>
            </a:r>
            <a:r>
              <a:rPr lang="en-US" altLang="ja-JP" b="0" dirty="0" err="1" smtClean="0"/>
              <a:t>Musashikosugi</a:t>
            </a:r>
            <a:r>
              <a:rPr lang="en-US" altLang="ja-JP" b="0" dirty="0" smtClean="0"/>
              <a:t> Hospital</a:t>
            </a:r>
            <a:endParaRPr lang="ja-JP" altLang="en-US" b="0" dirty="0"/>
          </a:p>
        </p:txBody>
      </p:sp>
      <p:grpSp>
        <p:nvGrpSpPr>
          <p:cNvPr id="2" name="グループ化 12"/>
          <p:cNvGrpSpPr/>
          <p:nvPr/>
        </p:nvGrpSpPr>
        <p:grpSpPr>
          <a:xfrm>
            <a:off x="1255068" y="5517232"/>
            <a:ext cx="2664296" cy="474312"/>
            <a:chOff x="4639444" y="5157192"/>
            <a:chExt cx="2664296" cy="474312"/>
          </a:xfrm>
        </p:grpSpPr>
        <p:pic>
          <p:nvPicPr>
            <p:cNvPr id="652290" name="Picture 2" descr="http://photos-e.ak.fbcdn.net/photos-ak-snc7/v85005/130/419429951413834/app_104_419429951413834_675264862.png"/>
            <p:cNvPicPr>
              <a:picLocks noChangeAspect="1" noChangeArrowheads="1"/>
            </p:cNvPicPr>
            <p:nvPr/>
          </p:nvPicPr>
          <p:blipFill>
            <a:blip r:embed="rId5" cstate="print"/>
            <a:srcRect/>
            <a:stretch>
              <a:fillRect/>
            </a:stretch>
          </p:blipFill>
          <p:spPr bwMode="auto">
            <a:xfrm>
              <a:off x="4639444" y="5193196"/>
              <a:ext cx="396044" cy="396044"/>
            </a:xfrm>
            <a:prstGeom prst="rect">
              <a:avLst/>
            </a:prstGeom>
            <a:noFill/>
          </p:spPr>
        </p:pic>
        <p:pic>
          <p:nvPicPr>
            <p:cNvPr id="652292" name="Picture 4" descr="Twitter"/>
            <p:cNvPicPr>
              <a:picLocks noChangeAspect="1" noChangeArrowheads="1"/>
            </p:cNvPicPr>
            <p:nvPr/>
          </p:nvPicPr>
          <p:blipFill>
            <a:blip r:embed="rId6" cstate="print"/>
            <a:srcRect/>
            <a:stretch>
              <a:fillRect/>
            </a:stretch>
          </p:blipFill>
          <p:spPr bwMode="auto">
            <a:xfrm>
              <a:off x="5071492" y="5157192"/>
              <a:ext cx="463117" cy="463117"/>
            </a:xfrm>
            <a:prstGeom prst="rect">
              <a:avLst/>
            </a:prstGeom>
            <a:noFill/>
          </p:spPr>
        </p:pic>
        <p:pic>
          <p:nvPicPr>
            <p:cNvPr id="652293" name="Picture 5"/>
            <p:cNvPicPr>
              <a:picLocks noChangeAspect="1" noChangeArrowheads="1"/>
            </p:cNvPicPr>
            <p:nvPr/>
          </p:nvPicPr>
          <p:blipFill>
            <a:blip r:embed="rId7" cstate="print"/>
            <a:srcRect t="48653"/>
            <a:stretch>
              <a:fillRect/>
            </a:stretch>
          </p:blipFill>
          <p:spPr bwMode="auto">
            <a:xfrm>
              <a:off x="5503540" y="5193196"/>
              <a:ext cx="1800200" cy="438308"/>
            </a:xfrm>
            <a:prstGeom prst="rect">
              <a:avLst/>
            </a:prstGeom>
            <a:noFill/>
            <a:ln w="9525">
              <a:noFill/>
              <a:miter lim="800000"/>
              <a:headEnd/>
              <a:tailEnd/>
            </a:ln>
          </p:spPr>
        </p:pic>
      </p:grpSp>
      <p:sp>
        <p:nvSpPr>
          <p:cNvPr id="13" name="正方形/長方形 12"/>
          <p:cNvSpPr/>
          <p:nvPr/>
        </p:nvSpPr>
        <p:spPr>
          <a:xfrm>
            <a:off x="4495428" y="1108194"/>
            <a:ext cx="5647558" cy="830997"/>
          </a:xfrm>
          <a:prstGeom prst="rect">
            <a:avLst/>
          </a:prstGeom>
        </p:spPr>
        <p:txBody>
          <a:bodyPr wrap="square">
            <a:spAutoFit/>
          </a:bodyPr>
          <a:lstStyle/>
          <a:p>
            <a:pPr lvl="0">
              <a:defRPr/>
            </a:pPr>
            <a:r>
              <a:rPr lang="ja-JP" altLang="en-US" sz="2400" kern="0" dirty="0" smtClean="0">
                <a:ln w="900" cmpd="sng">
                  <a:solidFill>
                    <a:srgbClr val="0099CC">
                      <a:satMod val="190000"/>
                      <a:alpha val="55000"/>
                    </a:srgbClr>
                  </a:solidFill>
                  <a:prstDash val="solid"/>
                </a:ln>
                <a:solidFill>
                  <a:srgbClr val="3366FF"/>
                </a:solidFill>
                <a:effectLst>
                  <a:innerShdw blurRad="101600" dist="76200" dir="5400000">
                    <a:srgbClr val="0099CC">
                      <a:satMod val="190000"/>
                      <a:tint val="100000"/>
                      <a:alpha val="74000"/>
                    </a:srgbClr>
                  </a:innerShdw>
                </a:effectLst>
                <a:latin typeface="ＭＳ Ｐゴシック" pitchFamily="50" charset="-128"/>
                <a:ea typeface="ＭＳ Ｐゴシック"/>
              </a:rPr>
              <a:t>昨年</a:t>
            </a:r>
            <a:r>
              <a:rPr lang="en-US" altLang="ja-JP" sz="2400" kern="0" dirty="0" smtClean="0">
                <a:ln w="900" cmpd="sng">
                  <a:solidFill>
                    <a:srgbClr val="0099CC">
                      <a:satMod val="190000"/>
                      <a:alpha val="55000"/>
                    </a:srgbClr>
                  </a:solidFill>
                  <a:prstDash val="solid"/>
                </a:ln>
                <a:solidFill>
                  <a:srgbClr val="3366FF"/>
                </a:solidFill>
                <a:effectLst>
                  <a:innerShdw blurRad="101600" dist="76200" dir="5400000">
                    <a:srgbClr val="0099CC">
                      <a:satMod val="190000"/>
                      <a:tint val="100000"/>
                      <a:alpha val="74000"/>
                    </a:srgbClr>
                  </a:innerShdw>
                </a:effectLst>
                <a:latin typeface="ＭＳ Ｐゴシック" pitchFamily="50" charset="-128"/>
                <a:ea typeface="ＭＳ Ｐゴシック"/>
              </a:rPr>
              <a:t>10</a:t>
            </a:r>
            <a:r>
              <a:rPr lang="ja-JP" altLang="en-US" sz="2400" kern="0" dirty="0" smtClean="0">
                <a:ln w="900" cmpd="sng">
                  <a:solidFill>
                    <a:srgbClr val="0099CC">
                      <a:satMod val="190000"/>
                      <a:alpha val="55000"/>
                    </a:srgbClr>
                  </a:solidFill>
                  <a:prstDash val="solid"/>
                </a:ln>
                <a:solidFill>
                  <a:srgbClr val="3366FF"/>
                </a:solidFill>
                <a:effectLst>
                  <a:innerShdw blurRad="101600" dist="76200" dir="5400000">
                    <a:srgbClr val="0099CC">
                      <a:satMod val="190000"/>
                      <a:tint val="100000"/>
                      <a:alpha val="74000"/>
                    </a:srgbClr>
                  </a:innerShdw>
                </a:effectLst>
                <a:latin typeface="ＭＳ Ｐゴシック" pitchFamily="50" charset="-128"/>
                <a:ea typeface="ＭＳ Ｐゴシック"/>
              </a:rPr>
              <a:t>月より、日本医大武蔵小杉病院で</a:t>
            </a:r>
            <a:endParaRPr lang="en-US" altLang="ja-JP" sz="2400" kern="0" dirty="0" smtClean="0">
              <a:ln w="900" cmpd="sng">
                <a:solidFill>
                  <a:srgbClr val="0099CC">
                    <a:satMod val="190000"/>
                    <a:alpha val="55000"/>
                  </a:srgbClr>
                </a:solidFill>
                <a:prstDash val="solid"/>
              </a:ln>
              <a:solidFill>
                <a:srgbClr val="3366FF"/>
              </a:solidFill>
              <a:effectLst>
                <a:innerShdw blurRad="101600" dist="76200" dir="5400000">
                  <a:srgbClr val="0099CC">
                    <a:satMod val="190000"/>
                    <a:tint val="100000"/>
                    <a:alpha val="74000"/>
                  </a:srgbClr>
                </a:innerShdw>
              </a:effectLst>
              <a:latin typeface="ＭＳ Ｐゴシック" pitchFamily="50" charset="-128"/>
              <a:ea typeface="ＭＳ Ｐゴシック"/>
            </a:endParaRPr>
          </a:p>
          <a:p>
            <a:pPr lvl="0">
              <a:defRPr/>
            </a:pPr>
            <a:r>
              <a:rPr lang="ja-JP" altLang="en-US" sz="2400" kern="0" dirty="0" smtClean="0">
                <a:ln w="900" cmpd="sng">
                  <a:solidFill>
                    <a:srgbClr val="0099CC">
                      <a:satMod val="190000"/>
                      <a:alpha val="55000"/>
                    </a:srgbClr>
                  </a:solidFill>
                  <a:prstDash val="solid"/>
                </a:ln>
                <a:solidFill>
                  <a:srgbClr val="3366FF"/>
                </a:solidFill>
                <a:effectLst>
                  <a:innerShdw blurRad="101600" dist="76200" dir="5400000">
                    <a:srgbClr val="0099CC">
                      <a:satMod val="190000"/>
                      <a:tint val="100000"/>
                      <a:alpha val="74000"/>
                    </a:srgbClr>
                  </a:innerShdw>
                </a:effectLst>
                <a:latin typeface="ＭＳ Ｐゴシック" pitchFamily="50" charset="-128"/>
                <a:ea typeface="ＭＳ Ｐゴシック"/>
              </a:rPr>
              <a:t>腫瘍内科を始めました！！</a:t>
            </a:r>
            <a:endParaRPr lang="ja-JP" altLang="en-US" sz="2400" kern="0" dirty="0">
              <a:ln w="900" cmpd="sng">
                <a:solidFill>
                  <a:srgbClr val="0099CC">
                    <a:satMod val="190000"/>
                    <a:alpha val="55000"/>
                  </a:srgbClr>
                </a:solidFill>
                <a:prstDash val="solid"/>
              </a:ln>
              <a:solidFill>
                <a:srgbClr val="3366FF"/>
              </a:solidFill>
              <a:effectLst>
                <a:innerShdw blurRad="101600" dist="76200" dir="5400000">
                  <a:srgbClr val="0099CC">
                    <a:satMod val="190000"/>
                    <a:tint val="100000"/>
                    <a:alpha val="74000"/>
                  </a:srgbClr>
                </a:innerShdw>
              </a:effectLst>
              <a:latin typeface="ＭＳ Ｐゴシック" pitchFamily="50" charset="-128"/>
              <a:ea typeface="ＭＳ Ｐゴシック"/>
            </a:endParaRPr>
          </a:p>
        </p:txBody>
      </p:sp>
      <p:pic>
        <p:nvPicPr>
          <p:cNvPr id="1026" name="Picture 2" descr="C:\Users\katsumata\Dropbox\カメラアップロード\2012-11-11 12.30.29.jpg"/>
          <p:cNvPicPr>
            <a:picLocks noChangeAspect="1" noChangeArrowheads="1"/>
          </p:cNvPicPr>
          <p:nvPr/>
        </p:nvPicPr>
        <p:blipFill>
          <a:blip r:embed="rId8" cstate="print"/>
          <a:srcRect/>
          <a:stretch>
            <a:fillRect/>
          </a:stretch>
        </p:blipFill>
        <p:spPr bwMode="auto">
          <a:xfrm>
            <a:off x="4637389" y="2047462"/>
            <a:ext cx="5273518" cy="3955138"/>
          </a:xfrm>
          <a:prstGeom prst="rect">
            <a:avLst/>
          </a:prstGeom>
          <a:noFill/>
        </p:spPr>
      </p:pic>
      <p:pic>
        <p:nvPicPr>
          <p:cNvPr id="1027" name="Picture 3" descr="C:\Users\katsumata\Dropbox\カメラアップロード\2012-11-11 12.30.34.jpg"/>
          <p:cNvPicPr>
            <a:picLocks noChangeAspect="1" noChangeArrowheads="1"/>
          </p:cNvPicPr>
          <p:nvPr/>
        </p:nvPicPr>
        <p:blipFill>
          <a:blip r:embed="rId9" cstate="print"/>
          <a:srcRect/>
          <a:stretch>
            <a:fillRect/>
          </a:stretch>
        </p:blipFill>
        <p:spPr bwMode="auto">
          <a:xfrm>
            <a:off x="4631619" y="2048097"/>
            <a:ext cx="5273518" cy="3955138"/>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to="" calcmode="lin" valueType="num">
                                      <p:cBhvr>
                                        <p:cTn id="12" dur="1" fill="hold"/>
                                        <p:tgtEl>
                                          <p:spTgt spid="10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1248229" y="1727200"/>
            <a:ext cx="7779658" cy="4749800"/>
          </a:xfrm>
        </p:spPr>
        <p:txBody>
          <a:bodyPr>
            <a:normAutofit/>
          </a:bodyPr>
          <a:lstStyle/>
          <a:p>
            <a:pPr marL="442913" indent="-442913"/>
            <a:r>
              <a:rPr lang="ja-JP" altLang="en-US" sz="3200" dirty="0" smtClean="0"/>
              <a:t>「治験」「臨床試験」について正確に伝えていなかったのではないか？</a:t>
            </a:r>
          </a:p>
          <a:p>
            <a:pPr marL="442913" indent="-442913">
              <a:spcBef>
                <a:spcPts val="3000"/>
              </a:spcBef>
            </a:pPr>
            <a:r>
              <a:rPr lang="ja-JP" altLang="en-US" sz="3200" dirty="0" smtClean="0"/>
              <a:t>がんワクチンのエビデンス（科学的根拠）の示した方に問題はなかったか？</a:t>
            </a:r>
          </a:p>
          <a:p>
            <a:pPr marL="442913" indent="-442913">
              <a:spcBef>
                <a:spcPts val="3000"/>
              </a:spcBef>
            </a:pPr>
            <a:r>
              <a:rPr kumimoji="1" lang="ja-JP" altLang="en-US" sz="3200" dirty="0" smtClean="0"/>
              <a:t>国民・患者さんに誤解のない公平・客観的な報道だったかどうか？</a:t>
            </a:r>
            <a:endParaRPr kumimoji="1" lang="ja-JP" altLang="en-US" sz="3200" dirty="0"/>
          </a:p>
        </p:txBody>
      </p:sp>
      <p:sp>
        <p:nvSpPr>
          <p:cNvPr id="3" name="タイトル 2"/>
          <p:cNvSpPr>
            <a:spLocks noGrp="1"/>
          </p:cNvSpPr>
          <p:nvPr>
            <p:ph type="title"/>
          </p:nvPr>
        </p:nvSpPr>
        <p:spPr/>
        <p:txBody>
          <a:bodyPr>
            <a:normAutofit/>
          </a:bodyPr>
          <a:lstStyle/>
          <a:p>
            <a:r>
              <a:rPr lang="ja-JP" altLang="en-US" dirty="0" smtClean="0"/>
              <a:t>問題</a:t>
            </a:r>
            <a:r>
              <a:rPr lang="ja-JP" altLang="ja-JP" dirty="0" smtClean="0"/>
              <a:t>点</a:t>
            </a:r>
            <a:endParaRPr kumimoji="1" lang="ja-JP" altLang="en-US" dirty="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1" name="Rectangle 3"/>
          <p:cNvSpPr>
            <a:spLocks noGrp="1" noChangeArrowheads="1"/>
          </p:cNvSpPr>
          <p:nvPr>
            <p:ph idx="1"/>
          </p:nvPr>
        </p:nvSpPr>
        <p:spPr>
          <a:xfrm>
            <a:off x="979053" y="5190836"/>
            <a:ext cx="8226204" cy="1016002"/>
          </a:xfrm>
        </p:spPr>
        <p:txBody>
          <a:bodyPr>
            <a:normAutofit/>
          </a:bodyPr>
          <a:lstStyle/>
          <a:p>
            <a:pPr lvl="1" algn="ctr">
              <a:lnSpc>
                <a:spcPct val="150000"/>
              </a:lnSpc>
              <a:buNone/>
              <a:defRPr/>
            </a:pPr>
            <a:r>
              <a:rPr kumimoji="0" lang="ja-JP" altLang="en-US" sz="3600" b="1" dirty="0" smtClean="0">
                <a:solidFill>
                  <a:srgbClr val="0070C0"/>
                </a:solidFill>
              </a:rPr>
              <a:t>有効性が確認されていない</a:t>
            </a:r>
            <a:endParaRPr kumimoji="0" lang="en-US" altLang="ja-JP" sz="3600" b="1" dirty="0" smtClean="0">
              <a:solidFill>
                <a:srgbClr val="0070C0"/>
              </a:solidFill>
            </a:endParaRPr>
          </a:p>
        </p:txBody>
      </p:sp>
      <p:pic>
        <p:nvPicPr>
          <p:cNvPr id="2050" name="Picture 2"/>
          <p:cNvPicPr>
            <a:picLocks noChangeAspect="1" noChangeArrowheads="1"/>
          </p:cNvPicPr>
          <p:nvPr/>
        </p:nvPicPr>
        <p:blipFill>
          <a:blip r:embed="rId3" cstate="print"/>
          <a:srcRect l="54264" t="30053" r="17826" b="28333"/>
          <a:stretch>
            <a:fillRect/>
          </a:stretch>
        </p:blipFill>
        <p:spPr bwMode="auto">
          <a:xfrm>
            <a:off x="2336799" y="750453"/>
            <a:ext cx="4950691" cy="4152218"/>
          </a:xfrm>
          <a:prstGeom prst="rect">
            <a:avLst/>
          </a:prstGeom>
          <a:noFill/>
          <a:ln w="9525">
            <a:noFill/>
            <a:miter lim="800000"/>
            <a:headEnd/>
            <a:tailEnd/>
          </a:ln>
        </p:spPr>
      </p:pic>
    </p:spTree>
    <p:extLst>
      <p:ext uri="{BB962C8B-B14F-4D97-AF65-F5344CB8AC3E}">
        <p14:creationId xmlns="" xmlns:p14="http://schemas.microsoft.com/office/powerpoint/2010/main" val="2385311812"/>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630464" y="2623457"/>
            <a:ext cx="9258300" cy="990600"/>
          </a:xfrm>
        </p:spPr>
        <p:txBody>
          <a:bodyPr>
            <a:normAutofit/>
          </a:bodyPr>
          <a:lstStyle/>
          <a:p>
            <a:pPr algn="ctr"/>
            <a:r>
              <a:rPr kumimoji="1" lang="ja-JP" altLang="en-US" sz="4800" dirty="0" smtClean="0">
                <a:solidFill>
                  <a:srgbClr val="FF0000"/>
                </a:solidFill>
              </a:rPr>
              <a:t>そもそも有効性って何？</a:t>
            </a:r>
            <a:endParaRPr kumimoji="1" lang="ja-JP" altLang="en-US" sz="4800" dirty="0">
              <a:solidFill>
                <a:srgbClr val="FF0000"/>
              </a:solidFill>
            </a:endParaRP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7" name="Rectangle 3"/>
          <p:cNvSpPr>
            <a:spLocks noGrp="1" noChangeArrowheads="1"/>
          </p:cNvSpPr>
          <p:nvPr>
            <p:ph idx="1"/>
          </p:nvPr>
        </p:nvSpPr>
        <p:spPr>
          <a:xfrm>
            <a:off x="746125" y="1901370"/>
            <a:ext cx="4902200" cy="4419600"/>
          </a:xfrm>
        </p:spPr>
        <p:txBody>
          <a:bodyPr/>
          <a:lstStyle/>
          <a:p>
            <a:pPr eaLnBrk="1" hangingPunct="1">
              <a:lnSpc>
                <a:spcPct val="90000"/>
              </a:lnSpc>
              <a:buFont typeface="Wingdings" pitchFamily="2" charset="2"/>
              <a:buNone/>
              <a:defRPr/>
            </a:pPr>
            <a:r>
              <a:rPr lang="ja-JP" altLang="ja-JP" sz="2800" dirty="0" smtClean="0"/>
              <a:t>高血圧患者</a:t>
            </a:r>
            <a:r>
              <a:rPr lang="ja-JP" altLang="en-US" sz="2800" dirty="0" smtClean="0"/>
              <a:t>に</a:t>
            </a:r>
          </a:p>
          <a:p>
            <a:pPr eaLnBrk="1" hangingPunct="1">
              <a:lnSpc>
                <a:spcPct val="90000"/>
              </a:lnSpc>
              <a:buFont typeface="Wingdings" pitchFamily="2" charset="2"/>
              <a:buNone/>
              <a:defRPr/>
            </a:pPr>
            <a:r>
              <a:rPr lang="ja-JP" altLang="en-US" sz="2800" dirty="0" smtClean="0"/>
              <a:t>降圧薬を処方したら</a:t>
            </a:r>
          </a:p>
          <a:p>
            <a:pPr eaLnBrk="1" hangingPunct="1">
              <a:lnSpc>
                <a:spcPct val="90000"/>
              </a:lnSpc>
              <a:buFont typeface="Wingdings" pitchFamily="2" charset="2"/>
              <a:buNone/>
              <a:defRPr/>
            </a:pPr>
            <a:r>
              <a:rPr lang="ja-JP" altLang="ja-JP" sz="2800" dirty="0" smtClean="0">
                <a:solidFill>
                  <a:srgbClr val="FF0000"/>
                </a:solidFill>
              </a:rPr>
              <a:t>O:血圧が下がった</a:t>
            </a:r>
            <a:endParaRPr lang="ja-JP" altLang="en-US" sz="2800" dirty="0" smtClean="0">
              <a:solidFill>
                <a:srgbClr val="FF0000"/>
              </a:solidFill>
            </a:endParaRPr>
          </a:p>
          <a:p>
            <a:pPr eaLnBrk="1" hangingPunct="1">
              <a:lnSpc>
                <a:spcPct val="90000"/>
              </a:lnSpc>
              <a:buFont typeface="Wingdings" pitchFamily="2" charset="2"/>
              <a:buNone/>
              <a:defRPr/>
            </a:pPr>
            <a:endParaRPr lang="en-US" altLang="ja-JP" sz="2800" dirty="0" smtClean="0">
              <a:solidFill>
                <a:srgbClr val="FFFF66"/>
              </a:solidFill>
            </a:endParaRPr>
          </a:p>
          <a:p>
            <a:pPr eaLnBrk="1" hangingPunct="1">
              <a:lnSpc>
                <a:spcPct val="90000"/>
              </a:lnSpc>
              <a:buFont typeface="Wingdings" pitchFamily="2" charset="2"/>
              <a:buNone/>
              <a:defRPr/>
            </a:pPr>
            <a:endParaRPr lang="ja-JP" altLang="en-US" sz="2800" dirty="0" smtClean="0">
              <a:solidFill>
                <a:srgbClr val="FFFF66"/>
              </a:solidFill>
            </a:endParaRPr>
          </a:p>
          <a:p>
            <a:pPr eaLnBrk="1" hangingPunct="1">
              <a:lnSpc>
                <a:spcPct val="90000"/>
              </a:lnSpc>
              <a:buFont typeface="Wingdings" pitchFamily="2" charset="2"/>
              <a:buNone/>
              <a:defRPr/>
            </a:pPr>
            <a:r>
              <a:rPr lang="ja-JP" altLang="en-US" sz="2800" dirty="0" smtClean="0"/>
              <a:t>がん</a:t>
            </a:r>
            <a:r>
              <a:rPr lang="ja-JP" altLang="ja-JP" sz="2800" dirty="0" smtClean="0"/>
              <a:t>患者</a:t>
            </a:r>
            <a:r>
              <a:rPr lang="ja-JP" altLang="en-US" sz="2800" dirty="0" smtClean="0"/>
              <a:t>に</a:t>
            </a:r>
          </a:p>
          <a:p>
            <a:pPr eaLnBrk="1" hangingPunct="1">
              <a:lnSpc>
                <a:spcPct val="90000"/>
              </a:lnSpc>
              <a:buFont typeface="Wingdings" pitchFamily="2" charset="2"/>
              <a:buNone/>
              <a:defRPr/>
            </a:pPr>
            <a:r>
              <a:rPr lang="ja-JP" altLang="en-US" sz="2800" dirty="0" smtClean="0"/>
              <a:t>がんワクチンしたら</a:t>
            </a:r>
          </a:p>
          <a:p>
            <a:pPr eaLnBrk="1" hangingPunct="1">
              <a:lnSpc>
                <a:spcPct val="90000"/>
              </a:lnSpc>
              <a:buFont typeface="Wingdings" pitchFamily="2" charset="2"/>
              <a:buNone/>
              <a:defRPr/>
            </a:pPr>
            <a:r>
              <a:rPr lang="ja-JP" altLang="ja-JP" sz="2800" dirty="0" smtClean="0">
                <a:solidFill>
                  <a:srgbClr val="FF0000"/>
                </a:solidFill>
              </a:rPr>
              <a:t>O:</a:t>
            </a:r>
            <a:r>
              <a:rPr lang="ja-JP" altLang="en-US" sz="2800" dirty="0" smtClean="0">
                <a:solidFill>
                  <a:srgbClr val="FF0000"/>
                </a:solidFill>
              </a:rPr>
              <a:t>がんが縮小した（消えた）</a:t>
            </a:r>
            <a:endParaRPr lang="ja-JP" altLang="ja-JP" sz="2800" dirty="0" smtClean="0">
              <a:solidFill>
                <a:srgbClr val="FF0000"/>
              </a:solidFill>
            </a:endParaRPr>
          </a:p>
          <a:p>
            <a:pPr eaLnBrk="1" hangingPunct="1">
              <a:lnSpc>
                <a:spcPct val="90000"/>
              </a:lnSpc>
              <a:buFont typeface="Wingdings" pitchFamily="2" charset="2"/>
              <a:buNone/>
              <a:defRPr/>
            </a:pPr>
            <a:endParaRPr lang="ja-JP" altLang="ja-JP" sz="2800" dirty="0" smtClean="0">
              <a:solidFill>
                <a:srgbClr val="FFFF66"/>
              </a:solidFill>
            </a:endParaRPr>
          </a:p>
        </p:txBody>
      </p:sp>
      <p:sp>
        <p:nvSpPr>
          <p:cNvPr id="748546" name="Rectangle 2"/>
          <p:cNvSpPr>
            <a:spLocks noGrp="1" noRot="1" noChangeArrowheads="1"/>
          </p:cNvSpPr>
          <p:nvPr>
            <p:ph type="title"/>
          </p:nvPr>
        </p:nvSpPr>
        <p:spPr>
          <a:xfrm>
            <a:off x="717553" y="573312"/>
            <a:ext cx="8850313" cy="914400"/>
          </a:xfrm>
        </p:spPr>
        <p:txBody>
          <a:bodyPr>
            <a:normAutofit fontScale="90000"/>
          </a:bodyPr>
          <a:lstStyle/>
          <a:p>
            <a:pPr eaLnBrk="1" hangingPunct="1">
              <a:defRPr/>
            </a:pPr>
            <a:r>
              <a:rPr lang="ja-JP" altLang="en-US" sz="4000" dirty="0" smtClean="0"/>
              <a:t>臨床研究の</a:t>
            </a:r>
            <a:r>
              <a:rPr lang="ja-JP" altLang="ja-JP" sz="4000" dirty="0" smtClean="0"/>
              <a:t>アウトカム</a:t>
            </a:r>
            <a:r>
              <a:rPr lang="en-US" altLang="ja-JP" sz="4000" dirty="0" smtClean="0"/>
              <a:t/>
            </a:r>
            <a:br>
              <a:rPr lang="en-US" altLang="ja-JP" sz="4000" dirty="0" smtClean="0"/>
            </a:br>
            <a:r>
              <a:rPr lang="ja-JP" altLang="en-US" dirty="0" smtClean="0"/>
              <a:t>（エンドポイント</a:t>
            </a:r>
            <a:r>
              <a:rPr lang="en-US" altLang="ja-JP" dirty="0" smtClean="0"/>
              <a:t>, </a:t>
            </a:r>
            <a:r>
              <a:rPr lang="ja-JP" altLang="en-US" dirty="0" smtClean="0"/>
              <a:t>評価指標）</a:t>
            </a:r>
            <a:r>
              <a:rPr lang="ja-JP" altLang="ja-JP" sz="4000" dirty="0" smtClean="0"/>
              <a:t>の選び方</a:t>
            </a:r>
            <a:endParaRPr lang="ja-JP" altLang="ja-JP" sz="2800" dirty="0" smtClean="0"/>
          </a:p>
        </p:txBody>
      </p:sp>
      <p:sp>
        <p:nvSpPr>
          <p:cNvPr id="36868" name="Line 4"/>
          <p:cNvSpPr>
            <a:spLocks noChangeShapeType="1"/>
          </p:cNvSpPr>
          <p:nvPr/>
        </p:nvSpPr>
        <p:spPr bwMode="auto">
          <a:xfrm>
            <a:off x="4999038" y="3860800"/>
            <a:ext cx="936626" cy="0"/>
          </a:xfrm>
          <a:prstGeom prst="line">
            <a:avLst/>
          </a:prstGeom>
          <a:noFill/>
          <a:ln w="76200">
            <a:solidFill>
              <a:schemeClr val="tx1"/>
            </a:solidFill>
            <a:round/>
            <a:headEnd/>
            <a:tailEnd type="triangle" w="med" len="med"/>
          </a:ln>
        </p:spPr>
        <p:txBody>
          <a:bodyPr wrap="none" anchor="ctr"/>
          <a:lstStyle/>
          <a:p>
            <a:endParaRPr lang="ja-JP" altLang="en-US"/>
          </a:p>
        </p:txBody>
      </p:sp>
      <p:sp>
        <p:nvSpPr>
          <p:cNvPr id="748549" name="Rectangle 5"/>
          <p:cNvSpPr>
            <a:spLocks noChangeArrowheads="1"/>
          </p:cNvSpPr>
          <p:nvPr/>
        </p:nvSpPr>
        <p:spPr bwMode="auto">
          <a:xfrm>
            <a:off x="6367463" y="2781300"/>
            <a:ext cx="3281362" cy="2139950"/>
          </a:xfrm>
          <a:prstGeom prst="rect">
            <a:avLst/>
          </a:prstGeom>
          <a:noFill/>
          <a:ln w="9525" algn="ctr">
            <a:noFill/>
            <a:miter lim="800000"/>
            <a:headEnd/>
            <a:tailEnd/>
          </a:ln>
          <a:effectLst/>
        </p:spPr>
        <p:txBody>
          <a:bodyPr>
            <a:spAutoFit/>
          </a:bodyPr>
          <a:lstStyle/>
          <a:p>
            <a:pPr>
              <a:lnSpc>
                <a:spcPct val="140000"/>
              </a:lnSpc>
              <a:spcBef>
                <a:spcPct val="20000"/>
              </a:spcBef>
              <a:buClr>
                <a:schemeClr val="hlink"/>
              </a:buClr>
              <a:buSzPct val="70000"/>
              <a:buFont typeface="Wingdings" pitchFamily="2" charset="2"/>
              <a:buNone/>
              <a:defRPr/>
            </a:pPr>
            <a:r>
              <a:rPr lang="ja-JP" altLang="ja-JP" sz="3200" b="1" dirty="0"/>
              <a:t>これが本当に見たい</a:t>
            </a:r>
            <a:r>
              <a:rPr lang="ja-JP" altLang="ja-JP" sz="3200" b="1" dirty="0">
                <a:solidFill>
                  <a:srgbClr val="FF0000"/>
                </a:solidFill>
              </a:rPr>
              <a:t>アウトカム</a:t>
            </a:r>
            <a:r>
              <a:rPr lang="ja-JP" altLang="ja-JP" sz="3200" b="1" dirty="0"/>
              <a:t>でしょうか?</a:t>
            </a: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3" name="Rectangle 3"/>
          <p:cNvSpPr>
            <a:spLocks noGrp="1" noChangeArrowheads="1"/>
          </p:cNvSpPr>
          <p:nvPr>
            <p:ph idx="1"/>
          </p:nvPr>
        </p:nvSpPr>
        <p:spPr>
          <a:xfrm>
            <a:off x="354013" y="4779963"/>
            <a:ext cx="9829800" cy="1744662"/>
          </a:xfrm>
        </p:spPr>
        <p:txBody>
          <a:bodyPr/>
          <a:lstStyle/>
          <a:p>
            <a:pPr eaLnBrk="1" hangingPunct="1">
              <a:lnSpc>
                <a:spcPct val="90000"/>
              </a:lnSpc>
              <a:buFont typeface="Wingdings" pitchFamily="2" charset="2"/>
              <a:buNone/>
              <a:defRPr/>
            </a:pPr>
            <a:r>
              <a:rPr lang="ja-JP" altLang="ja-JP" sz="2800" b="1" dirty="0" smtClean="0"/>
              <a:t>疾患</a:t>
            </a:r>
            <a:r>
              <a:rPr lang="ja-JP" altLang="en-US" sz="2800" b="1" dirty="0" smtClean="0"/>
              <a:t>		</a:t>
            </a:r>
            <a:r>
              <a:rPr lang="ja-JP" altLang="ja-JP" sz="2800" b="1" dirty="0" smtClean="0"/>
              <a:t>代用エンドポイント</a:t>
            </a:r>
            <a:r>
              <a:rPr lang="ja-JP" altLang="en-US" sz="2800" b="1" dirty="0" smtClean="0"/>
              <a:t>	</a:t>
            </a:r>
            <a:r>
              <a:rPr lang="ja-JP" altLang="ja-JP" sz="2800" b="1" dirty="0" smtClean="0"/>
              <a:t>真のエンドポイント</a:t>
            </a:r>
          </a:p>
          <a:p>
            <a:pPr eaLnBrk="1" hangingPunct="1">
              <a:buFont typeface="Wingdings" pitchFamily="2" charset="2"/>
              <a:buNone/>
              <a:defRPr/>
            </a:pPr>
            <a:r>
              <a:rPr lang="ja-JP" altLang="en-US" sz="2800" b="1" dirty="0" smtClean="0"/>
              <a:t>高血圧	血圧低下			</a:t>
            </a:r>
            <a:r>
              <a:rPr lang="ja-JP" altLang="en-US" sz="2800" b="1" dirty="0" smtClean="0">
                <a:solidFill>
                  <a:srgbClr val="FF0000"/>
                </a:solidFill>
              </a:rPr>
              <a:t>心・脳血管疾患発生、死亡</a:t>
            </a:r>
          </a:p>
          <a:p>
            <a:pPr eaLnBrk="1" hangingPunct="1">
              <a:buFont typeface="Wingdings" pitchFamily="2" charset="2"/>
              <a:buNone/>
              <a:defRPr/>
            </a:pPr>
            <a:r>
              <a:rPr lang="ja-JP" altLang="en-US" sz="2800" b="1" dirty="0" smtClean="0"/>
              <a:t>肺癌		腫瘍のサイズ縮小	</a:t>
            </a:r>
            <a:r>
              <a:rPr lang="ja-JP" altLang="en-US" sz="2800" b="1" dirty="0" smtClean="0">
                <a:solidFill>
                  <a:srgbClr val="FF0000"/>
                </a:solidFill>
              </a:rPr>
              <a:t>生存期間、</a:t>
            </a:r>
            <a:r>
              <a:rPr lang="en-US" altLang="ja-JP" sz="2800" b="1" dirty="0" smtClean="0">
                <a:solidFill>
                  <a:srgbClr val="FF0000"/>
                </a:solidFill>
              </a:rPr>
              <a:t>QOL</a:t>
            </a:r>
            <a:r>
              <a:rPr lang="ja-JP" altLang="en-US" sz="2800" b="1" dirty="0" smtClean="0">
                <a:solidFill>
                  <a:srgbClr val="FF0000"/>
                </a:solidFill>
              </a:rPr>
              <a:t>　　</a:t>
            </a:r>
            <a:r>
              <a:rPr lang="ja-JP" altLang="en-US" sz="2800" b="1" dirty="0" smtClean="0"/>
              <a:t>　　　</a:t>
            </a:r>
          </a:p>
        </p:txBody>
      </p:sp>
      <p:sp>
        <p:nvSpPr>
          <p:cNvPr id="747522" name="Rectangle 2"/>
          <p:cNvSpPr>
            <a:spLocks noGrp="1" noRot="1" noChangeArrowheads="1"/>
          </p:cNvSpPr>
          <p:nvPr>
            <p:ph type="title"/>
          </p:nvPr>
        </p:nvSpPr>
        <p:spPr>
          <a:xfrm>
            <a:off x="717553" y="457200"/>
            <a:ext cx="8850313" cy="914400"/>
          </a:xfrm>
        </p:spPr>
        <p:txBody>
          <a:bodyPr/>
          <a:lstStyle/>
          <a:p>
            <a:pPr eaLnBrk="1" hangingPunct="1">
              <a:defRPr/>
            </a:pPr>
            <a:r>
              <a:rPr lang="ja-JP" altLang="ja-JP" sz="4000" smtClean="0"/>
              <a:t>真のエンドポイントと代用エンドポイント</a:t>
            </a:r>
            <a:endParaRPr lang="ja-JP" altLang="ja-JP" sz="2800" smtClean="0"/>
          </a:p>
        </p:txBody>
      </p:sp>
      <p:sp>
        <p:nvSpPr>
          <p:cNvPr id="747526" name="Rectangle 6"/>
          <p:cNvSpPr>
            <a:spLocks noChangeArrowheads="1"/>
          </p:cNvSpPr>
          <p:nvPr/>
        </p:nvSpPr>
        <p:spPr bwMode="auto">
          <a:xfrm>
            <a:off x="1327150" y="2986092"/>
            <a:ext cx="7632700" cy="1151277"/>
          </a:xfrm>
          <a:prstGeom prst="rect">
            <a:avLst/>
          </a:prstGeom>
          <a:noFill/>
          <a:ln w="9525" algn="ctr">
            <a:noFill/>
            <a:miter lim="800000"/>
            <a:headEnd/>
            <a:tailEnd/>
          </a:ln>
          <a:effectLst/>
        </p:spPr>
        <p:txBody>
          <a:bodyPr>
            <a:spAutoFit/>
          </a:bodyPr>
          <a:lstStyle/>
          <a:p>
            <a:pPr algn="l">
              <a:lnSpc>
                <a:spcPct val="120000"/>
              </a:lnSpc>
              <a:spcBef>
                <a:spcPct val="20000"/>
              </a:spcBef>
              <a:buClr>
                <a:schemeClr val="hlink"/>
              </a:buClr>
              <a:buSzPct val="70000"/>
              <a:buFont typeface="Wingdings" pitchFamily="2" charset="2"/>
              <a:buNone/>
              <a:defRPr/>
            </a:pPr>
            <a:r>
              <a:rPr lang="ja-JP" altLang="ja-JP" sz="2000" b="1" dirty="0">
                <a:solidFill>
                  <a:srgbClr val="0070C0"/>
                </a:solidFill>
                <a:latin typeface="ＭＳ Ｐゴシック" pitchFamily="50" charset="-128"/>
              </a:rPr>
              <a:t>真のエンドポイント (6Ds) </a:t>
            </a:r>
            <a:r>
              <a:rPr lang="ja-JP" altLang="ja-JP" sz="2000" b="1" dirty="0">
                <a:latin typeface="ＭＳ Ｐゴシック" pitchFamily="50" charset="-128"/>
              </a:rPr>
              <a:t>：Death（生死）, Disease（罹病）, D</a:t>
            </a:r>
            <a:r>
              <a:rPr lang="en-US" altLang="ja-JP" sz="2000" b="1" dirty="0" err="1">
                <a:latin typeface="ＭＳ Ｐゴシック" pitchFamily="50" charset="-128"/>
              </a:rPr>
              <a:t>iscomfort</a:t>
            </a:r>
            <a:r>
              <a:rPr lang="ja-JP" altLang="en-US" sz="2000" b="1" dirty="0">
                <a:latin typeface="ＭＳ Ｐゴシック" pitchFamily="50" charset="-128"/>
              </a:rPr>
              <a:t>（自覚症状）</a:t>
            </a:r>
            <a:r>
              <a:rPr lang="en-US" altLang="ja-JP" sz="2000" b="1" dirty="0">
                <a:latin typeface="ＭＳ Ｐゴシック" pitchFamily="50" charset="-128"/>
              </a:rPr>
              <a:t>, </a:t>
            </a:r>
            <a:r>
              <a:rPr lang="ja-JP" altLang="ja-JP" sz="2000" b="1" dirty="0">
                <a:latin typeface="ＭＳ Ｐゴシック" pitchFamily="50" charset="-128"/>
              </a:rPr>
              <a:t>Disability（身体機能の障害）, Dissatisfaction（不満足）, Destitution（費用）</a:t>
            </a:r>
          </a:p>
        </p:txBody>
      </p:sp>
      <p:sp>
        <p:nvSpPr>
          <p:cNvPr id="747528" name="Rectangle 8"/>
          <p:cNvSpPr>
            <a:spLocks noChangeArrowheads="1"/>
          </p:cNvSpPr>
          <p:nvPr/>
        </p:nvSpPr>
        <p:spPr bwMode="auto">
          <a:xfrm>
            <a:off x="1327150" y="1433513"/>
            <a:ext cx="8545514" cy="1015663"/>
          </a:xfrm>
          <a:prstGeom prst="rect">
            <a:avLst/>
          </a:prstGeom>
          <a:noFill/>
          <a:ln w="9525" algn="ctr">
            <a:noFill/>
            <a:miter lim="800000"/>
            <a:headEnd/>
            <a:tailEnd/>
          </a:ln>
          <a:effectLst/>
        </p:spPr>
        <p:txBody>
          <a:bodyPr>
            <a:spAutoFit/>
          </a:bodyPr>
          <a:lstStyle/>
          <a:p>
            <a:pPr algn="l">
              <a:defRPr/>
            </a:pPr>
            <a:r>
              <a:rPr lang="ja-JP" altLang="ja-JP" sz="2000" b="1" dirty="0">
                <a:solidFill>
                  <a:srgbClr val="0070C0"/>
                </a:solidFill>
                <a:latin typeface="ＭＳ Ｐゴシック" pitchFamily="50" charset="-128"/>
              </a:rPr>
              <a:t>代用エンドポイント</a:t>
            </a:r>
            <a:r>
              <a:rPr lang="ja-JP" altLang="ja-JP" sz="2000" b="1" dirty="0">
                <a:latin typeface="ＭＳ Ｐゴシック" pitchFamily="50" charset="-128"/>
              </a:rPr>
              <a:t>: 臨床試験などで、治療の効果を短期的に見て</a:t>
            </a:r>
            <a:r>
              <a:rPr lang="ja-JP" altLang="en-US" sz="2000" b="1" dirty="0">
                <a:latin typeface="ＭＳ Ｐゴシック" pitchFamily="50" charset="-128"/>
              </a:rPr>
              <a:t>おきたい場合などに、真のエンドポイントの代用的評価指標として使われる。あくまで代用であり、真のエンドポイントに必ずしも結びつかないことに注意</a:t>
            </a:r>
            <a:r>
              <a:rPr lang="en-US" altLang="ja-JP" sz="2000" b="1" dirty="0">
                <a:latin typeface="ＭＳ Ｐゴシック" pitchFamily="50" charset="-128"/>
              </a:rPr>
              <a:t>!</a:t>
            </a:r>
          </a:p>
        </p:txBody>
      </p:sp>
      <p:sp>
        <p:nvSpPr>
          <p:cNvPr id="37894" name="Line 9"/>
          <p:cNvSpPr>
            <a:spLocks noChangeShapeType="1"/>
          </p:cNvSpPr>
          <p:nvPr/>
        </p:nvSpPr>
        <p:spPr bwMode="auto">
          <a:xfrm>
            <a:off x="247650" y="5300663"/>
            <a:ext cx="9829800" cy="0"/>
          </a:xfrm>
          <a:prstGeom prst="line">
            <a:avLst/>
          </a:prstGeom>
          <a:noFill/>
          <a:ln w="9525">
            <a:solidFill>
              <a:schemeClr val="tx1"/>
            </a:solidFill>
            <a:round/>
            <a:headEnd/>
            <a:tailEnd/>
          </a:ln>
        </p:spPr>
        <p:txBody>
          <a:bodyPr wrap="none" anchor="ctr"/>
          <a:lstStyle/>
          <a:p>
            <a:endParaRPr lang="ja-JP" altLang="en-US"/>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p:txBody>
          <a:bodyPr/>
          <a:lstStyle/>
          <a:p>
            <a:endParaRPr kumimoji="1" lang="ja-JP" altLang="en-US" dirty="0"/>
          </a:p>
        </p:txBody>
      </p:sp>
      <p:sp>
        <p:nvSpPr>
          <p:cNvPr id="3" name="タイトル 2"/>
          <p:cNvSpPr>
            <a:spLocks noGrp="1"/>
          </p:cNvSpPr>
          <p:nvPr>
            <p:ph type="title"/>
          </p:nvPr>
        </p:nvSpPr>
        <p:spPr/>
        <p:txBody>
          <a:bodyPr/>
          <a:lstStyle/>
          <a:p>
            <a:r>
              <a:rPr kumimoji="1" lang="ja-JP" altLang="en-US" dirty="0" smtClean="0"/>
              <a:t>これは正しい？</a:t>
            </a:r>
            <a:endParaRPr kumimoji="1" lang="ja-JP" altLang="en-US" dirty="0"/>
          </a:p>
        </p:txBody>
      </p:sp>
      <p:pic>
        <p:nvPicPr>
          <p:cNvPr id="1026" name="Picture 2"/>
          <p:cNvPicPr>
            <a:picLocks noChangeAspect="1" noChangeArrowheads="1"/>
          </p:cNvPicPr>
          <p:nvPr/>
        </p:nvPicPr>
        <p:blipFill>
          <a:blip r:embed="rId2" cstate="print"/>
          <a:srcRect l="46779" t="30019" r="11905" b="28756"/>
          <a:stretch>
            <a:fillRect/>
          </a:stretch>
        </p:blipFill>
        <p:spPr bwMode="auto">
          <a:xfrm>
            <a:off x="812800" y="1644073"/>
            <a:ext cx="8853718" cy="4969163"/>
          </a:xfrm>
          <a:prstGeom prst="rect">
            <a:avLst/>
          </a:prstGeom>
          <a:noFill/>
          <a:ln w="9525">
            <a:noFill/>
            <a:miter lim="800000"/>
            <a:headEnd/>
            <a:tailEnd/>
          </a:ln>
        </p:spPr>
      </p:pic>
      <p:sp>
        <p:nvSpPr>
          <p:cNvPr id="7" name="円/楕円 6"/>
          <p:cNvSpPr/>
          <p:nvPr/>
        </p:nvSpPr>
        <p:spPr>
          <a:xfrm>
            <a:off x="1156855" y="3114963"/>
            <a:ext cx="1013691" cy="23622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8" name="円/楕円 7"/>
          <p:cNvSpPr/>
          <p:nvPr/>
        </p:nvSpPr>
        <p:spPr>
          <a:xfrm>
            <a:off x="4020128" y="3114963"/>
            <a:ext cx="1013691" cy="23622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
        <p:nvSpPr>
          <p:cNvPr id="9" name="円/楕円 8"/>
          <p:cNvSpPr/>
          <p:nvPr/>
        </p:nvSpPr>
        <p:spPr>
          <a:xfrm>
            <a:off x="5470237" y="3078017"/>
            <a:ext cx="1013691" cy="23622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 6"/>
          <p:cNvSpPr>
            <a:spLocks noGrp="1"/>
          </p:cNvSpPr>
          <p:nvPr>
            <p:ph idx="1"/>
          </p:nvPr>
        </p:nvSpPr>
        <p:spPr>
          <a:xfrm>
            <a:off x="2293257" y="2323598"/>
            <a:ext cx="4252686" cy="3309258"/>
          </a:xfrm>
          <a:prstGeom prst="roundRect">
            <a:avLst/>
          </a:prstGeom>
          <a:solidFill>
            <a:schemeClr val="bg2">
              <a:lumMod val="9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buNone/>
            </a:pPr>
            <a:endParaRPr kumimoji="1" lang="en-US" altLang="ja-JP" sz="1600" dirty="0" smtClean="0">
              <a:solidFill>
                <a:srgbClr val="C00000"/>
              </a:solidFill>
              <a:latin typeface="+mj-ea"/>
              <a:ea typeface="+mj-ea"/>
            </a:endParaRPr>
          </a:p>
          <a:p>
            <a:pPr algn="ctr">
              <a:buNone/>
            </a:pPr>
            <a:endParaRPr kumimoji="1" lang="ja-JP" altLang="en-US" sz="1600" dirty="0">
              <a:solidFill>
                <a:srgbClr val="C00000"/>
              </a:solidFill>
              <a:latin typeface="+mj-ea"/>
              <a:ea typeface="+mj-ea"/>
            </a:endParaRPr>
          </a:p>
        </p:txBody>
      </p:sp>
      <p:sp>
        <p:nvSpPr>
          <p:cNvPr id="3" name="タイトル 2"/>
          <p:cNvSpPr>
            <a:spLocks noGrp="1"/>
          </p:cNvSpPr>
          <p:nvPr>
            <p:ph type="title"/>
          </p:nvPr>
        </p:nvSpPr>
        <p:spPr>
          <a:xfrm>
            <a:off x="495877" y="431800"/>
            <a:ext cx="9258300" cy="990600"/>
          </a:xfrm>
        </p:spPr>
        <p:txBody>
          <a:bodyPr/>
          <a:lstStyle/>
          <a:p>
            <a:r>
              <a:rPr lang="ja-JP" altLang="en-US" dirty="0" smtClean="0"/>
              <a:t>新薬承認までの流れ</a:t>
            </a:r>
            <a:endParaRPr kumimoji="1" lang="ja-JP" altLang="en-US" dirty="0"/>
          </a:p>
        </p:txBody>
      </p:sp>
      <p:sp>
        <p:nvSpPr>
          <p:cNvPr id="8" name="片側の 2 つの角を丸めた四角形 7"/>
          <p:cNvSpPr/>
          <p:nvPr/>
        </p:nvSpPr>
        <p:spPr>
          <a:xfrm>
            <a:off x="2452914" y="2381654"/>
            <a:ext cx="3918857" cy="566056"/>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ln w="3175">
                  <a:noFill/>
                </a:ln>
                <a:solidFill>
                  <a:sysClr val="windowText" lastClr="000000"/>
                </a:solidFill>
                <a:latin typeface="+mj-ea"/>
                <a:ea typeface="+mj-ea"/>
              </a:rPr>
              <a:t>治験</a:t>
            </a:r>
          </a:p>
        </p:txBody>
      </p:sp>
      <p:sp>
        <p:nvSpPr>
          <p:cNvPr id="9" name="角丸四角形 8"/>
          <p:cNvSpPr/>
          <p:nvPr/>
        </p:nvSpPr>
        <p:spPr>
          <a:xfrm>
            <a:off x="2336803" y="3267034"/>
            <a:ext cx="1030514" cy="1799771"/>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800" dirty="0" smtClean="0">
                <a:solidFill>
                  <a:srgbClr val="000000"/>
                </a:solidFill>
                <a:latin typeface="+mj-ea"/>
                <a:ea typeface="+mj-ea"/>
              </a:rPr>
              <a:t>  </a:t>
            </a:r>
            <a:r>
              <a:rPr kumimoji="1" lang="ja-JP" altLang="en-US" sz="2400" dirty="0" smtClean="0">
                <a:solidFill>
                  <a:srgbClr val="000000"/>
                </a:solidFill>
                <a:latin typeface="+mj-ea"/>
                <a:ea typeface="+mj-ea"/>
              </a:rPr>
              <a:t>安全性</a:t>
            </a:r>
            <a:endParaRPr kumimoji="1" lang="ja-JP" altLang="en-US" sz="2400" dirty="0">
              <a:solidFill>
                <a:srgbClr val="000000"/>
              </a:solidFill>
              <a:latin typeface="+mj-ea"/>
              <a:ea typeface="+mj-ea"/>
            </a:endParaRPr>
          </a:p>
        </p:txBody>
      </p:sp>
      <p:sp>
        <p:nvSpPr>
          <p:cNvPr id="10" name="片側の 2 つの角を丸めた四角形 9"/>
          <p:cNvSpPr/>
          <p:nvPr/>
        </p:nvSpPr>
        <p:spPr>
          <a:xfrm>
            <a:off x="2336804" y="3252520"/>
            <a:ext cx="986972" cy="333828"/>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n w="3175">
                  <a:solidFill>
                    <a:srgbClr val="C00000"/>
                  </a:solidFill>
                </a:ln>
                <a:solidFill>
                  <a:schemeClr val="bg1"/>
                </a:solidFill>
                <a:latin typeface="+mj-ea"/>
                <a:ea typeface="+mj-ea"/>
              </a:rPr>
              <a:t>第 </a:t>
            </a:r>
            <a:r>
              <a:rPr lang="en-US" altLang="ja-JP" dirty="0" smtClean="0">
                <a:ln w="3175">
                  <a:solidFill>
                    <a:srgbClr val="C00000"/>
                  </a:solidFill>
                </a:ln>
                <a:solidFill>
                  <a:schemeClr val="bg1"/>
                </a:solidFill>
                <a:latin typeface="+mj-ea"/>
                <a:ea typeface="+mj-ea"/>
              </a:rPr>
              <a:t>I</a:t>
            </a:r>
            <a:r>
              <a:rPr lang="ja-JP" altLang="en-US" dirty="0" smtClean="0">
                <a:ln w="3175">
                  <a:solidFill>
                    <a:srgbClr val="C00000"/>
                  </a:solidFill>
                </a:ln>
                <a:solidFill>
                  <a:schemeClr val="bg1"/>
                </a:solidFill>
                <a:latin typeface="+mj-ea"/>
                <a:ea typeface="+mj-ea"/>
              </a:rPr>
              <a:t> 相</a:t>
            </a:r>
          </a:p>
        </p:txBody>
      </p:sp>
      <p:sp>
        <p:nvSpPr>
          <p:cNvPr id="11" name="角丸四角形 10"/>
          <p:cNvSpPr/>
          <p:nvPr/>
        </p:nvSpPr>
        <p:spPr>
          <a:xfrm>
            <a:off x="3889832" y="3281548"/>
            <a:ext cx="1030514" cy="1799771"/>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400" dirty="0" smtClean="0">
                <a:solidFill>
                  <a:srgbClr val="0070C0"/>
                </a:solidFill>
                <a:latin typeface="+mj-ea"/>
                <a:ea typeface="+mj-ea"/>
              </a:rPr>
              <a:t>  </a:t>
            </a:r>
            <a:r>
              <a:rPr lang="ja-JP" altLang="en-US" sz="2400" dirty="0" smtClean="0">
                <a:solidFill>
                  <a:srgbClr val="0070C0"/>
                </a:solidFill>
                <a:latin typeface="+mj-ea"/>
                <a:ea typeface="+mj-ea"/>
              </a:rPr>
              <a:t>短期効果</a:t>
            </a:r>
            <a:endParaRPr kumimoji="1" lang="ja-JP" altLang="en-US" sz="2400" dirty="0">
              <a:solidFill>
                <a:srgbClr val="0070C0"/>
              </a:solidFill>
              <a:latin typeface="+mj-ea"/>
              <a:ea typeface="+mj-ea"/>
            </a:endParaRPr>
          </a:p>
        </p:txBody>
      </p:sp>
      <p:sp>
        <p:nvSpPr>
          <p:cNvPr id="12" name="片側の 2 つの角を丸めた四角形 11"/>
          <p:cNvSpPr/>
          <p:nvPr/>
        </p:nvSpPr>
        <p:spPr>
          <a:xfrm>
            <a:off x="3889833" y="3267034"/>
            <a:ext cx="986972" cy="333828"/>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n w="3175">
                  <a:solidFill>
                    <a:srgbClr val="C00000"/>
                  </a:solidFill>
                </a:ln>
                <a:solidFill>
                  <a:schemeClr val="bg1"/>
                </a:solidFill>
                <a:latin typeface="+mj-ea"/>
                <a:ea typeface="+mj-ea"/>
              </a:rPr>
              <a:t>第 </a:t>
            </a:r>
            <a:r>
              <a:rPr lang="en-US" altLang="ja-JP" dirty="0" smtClean="0">
                <a:ln w="3175">
                  <a:solidFill>
                    <a:srgbClr val="C00000"/>
                  </a:solidFill>
                </a:ln>
                <a:solidFill>
                  <a:schemeClr val="bg1"/>
                </a:solidFill>
                <a:latin typeface="+mj-ea"/>
                <a:ea typeface="+mj-ea"/>
              </a:rPr>
              <a:t>II</a:t>
            </a:r>
            <a:r>
              <a:rPr lang="ja-JP" altLang="en-US" dirty="0" smtClean="0">
                <a:ln w="3175">
                  <a:solidFill>
                    <a:srgbClr val="C00000"/>
                  </a:solidFill>
                </a:ln>
                <a:solidFill>
                  <a:schemeClr val="bg1"/>
                </a:solidFill>
                <a:latin typeface="+mj-ea"/>
                <a:ea typeface="+mj-ea"/>
              </a:rPr>
              <a:t> 相</a:t>
            </a:r>
          </a:p>
        </p:txBody>
      </p:sp>
      <p:sp>
        <p:nvSpPr>
          <p:cNvPr id="13" name="角丸四角形 12"/>
          <p:cNvSpPr/>
          <p:nvPr/>
        </p:nvSpPr>
        <p:spPr>
          <a:xfrm>
            <a:off x="5355776" y="3252519"/>
            <a:ext cx="1030514" cy="1799771"/>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400" dirty="0" smtClean="0">
                <a:solidFill>
                  <a:srgbClr val="0070C0"/>
                </a:solidFill>
                <a:latin typeface="+mj-ea"/>
                <a:ea typeface="+mj-ea"/>
              </a:rPr>
              <a:t>  長期</a:t>
            </a:r>
            <a:r>
              <a:rPr lang="ja-JP" altLang="en-US" sz="2400" dirty="0" smtClean="0">
                <a:solidFill>
                  <a:srgbClr val="0070C0"/>
                </a:solidFill>
                <a:latin typeface="+mj-ea"/>
                <a:ea typeface="+mj-ea"/>
              </a:rPr>
              <a:t>効果</a:t>
            </a:r>
            <a:endParaRPr kumimoji="1" lang="ja-JP" altLang="en-US" sz="2400" dirty="0">
              <a:solidFill>
                <a:srgbClr val="0070C0"/>
              </a:solidFill>
              <a:latin typeface="+mj-ea"/>
              <a:ea typeface="+mj-ea"/>
            </a:endParaRPr>
          </a:p>
        </p:txBody>
      </p:sp>
      <p:sp>
        <p:nvSpPr>
          <p:cNvPr id="14" name="片側の 2 つの角を丸めた四角形 13"/>
          <p:cNvSpPr/>
          <p:nvPr/>
        </p:nvSpPr>
        <p:spPr>
          <a:xfrm>
            <a:off x="5355777" y="3238005"/>
            <a:ext cx="986972" cy="333828"/>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n w="3175">
                  <a:solidFill>
                    <a:srgbClr val="C00000"/>
                  </a:solidFill>
                </a:ln>
                <a:solidFill>
                  <a:schemeClr val="bg1"/>
                </a:solidFill>
                <a:latin typeface="+mj-ea"/>
                <a:ea typeface="+mj-ea"/>
              </a:rPr>
              <a:t>第 </a:t>
            </a:r>
            <a:r>
              <a:rPr lang="en-US" altLang="ja-JP" dirty="0" smtClean="0">
                <a:ln w="3175">
                  <a:solidFill>
                    <a:srgbClr val="C00000"/>
                  </a:solidFill>
                </a:ln>
                <a:solidFill>
                  <a:schemeClr val="bg1"/>
                </a:solidFill>
                <a:latin typeface="+mj-ea"/>
                <a:ea typeface="+mj-ea"/>
              </a:rPr>
              <a:t>III</a:t>
            </a:r>
            <a:r>
              <a:rPr lang="ja-JP" altLang="en-US" dirty="0" smtClean="0">
                <a:ln w="3175">
                  <a:solidFill>
                    <a:srgbClr val="C00000"/>
                  </a:solidFill>
                </a:ln>
                <a:solidFill>
                  <a:schemeClr val="bg1"/>
                </a:solidFill>
                <a:latin typeface="+mj-ea"/>
                <a:ea typeface="+mj-ea"/>
              </a:rPr>
              <a:t> 相</a:t>
            </a:r>
          </a:p>
        </p:txBody>
      </p:sp>
      <p:sp>
        <p:nvSpPr>
          <p:cNvPr id="15" name="角丸四角形 14"/>
          <p:cNvSpPr/>
          <p:nvPr/>
        </p:nvSpPr>
        <p:spPr>
          <a:xfrm>
            <a:off x="1190173" y="3020291"/>
            <a:ext cx="653143" cy="2293257"/>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800" dirty="0" smtClean="0">
                <a:solidFill>
                  <a:srgbClr val="0070C0"/>
                </a:solidFill>
                <a:latin typeface="+mj-ea"/>
                <a:ea typeface="+mj-ea"/>
              </a:rPr>
              <a:t>基礎研究</a:t>
            </a:r>
            <a:endParaRPr kumimoji="1" lang="ja-JP" altLang="en-US" sz="2400" dirty="0">
              <a:solidFill>
                <a:srgbClr val="0070C0"/>
              </a:solidFill>
              <a:latin typeface="+mj-ea"/>
              <a:ea typeface="+mj-ea"/>
            </a:endParaRPr>
          </a:p>
        </p:txBody>
      </p:sp>
      <p:sp>
        <p:nvSpPr>
          <p:cNvPr id="16" name="右矢印 15"/>
          <p:cNvSpPr/>
          <p:nvPr/>
        </p:nvSpPr>
        <p:spPr>
          <a:xfrm>
            <a:off x="1886860" y="3905663"/>
            <a:ext cx="420915" cy="624115"/>
          </a:xfrm>
          <a:prstGeom prst="rightArrow">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7" name="右矢印 16"/>
          <p:cNvSpPr/>
          <p:nvPr/>
        </p:nvSpPr>
        <p:spPr>
          <a:xfrm>
            <a:off x="3367317" y="3905663"/>
            <a:ext cx="420915" cy="624115"/>
          </a:xfrm>
          <a:prstGeom prst="rightArrow">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8" name="右矢印 17"/>
          <p:cNvSpPr/>
          <p:nvPr/>
        </p:nvSpPr>
        <p:spPr>
          <a:xfrm>
            <a:off x="4920345" y="3949206"/>
            <a:ext cx="420915" cy="624115"/>
          </a:xfrm>
          <a:prstGeom prst="rightArrow">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9" name="右矢印 18"/>
          <p:cNvSpPr/>
          <p:nvPr/>
        </p:nvSpPr>
        <p:spPr>
          <a:xfrm>
            <a:off x="6458859" y="3470234"/>
            <a:ext cx="638630" cy="1407886"/>
          </a:xfrm>
          <a:prstGeom prst="rightArrow">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mj-ea"/>
                <a:ea typeface="+mj-ea"/>
              </a:rPr>
              <a:t>申請</a:t>
            </a:r>
            <a:endParaRPr kumimoji="1" lang="ja-JP" altLang="en-US" dirty="0">
              <a:latin typeface="+mj-ea"/>
              <a:ea typeface="+mj-ea"/>
            </a:endParaRPr>
          </a:p>
        </p:txBody>
      </p:sp>
      <p:sp>
        <p:nvSpPr>
          <p:cNvPr id="20" name="角丸四角形 19"/>
          <p:cNvSpPr/>
          <p:nvPr/>
        </p:nvSpPr>
        <p:spPr>
          <a:xfrm>
            <a:off x="7199087" y="3078349"/>
            <a:ext cx="653143" cy="2293257"/>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400" dirty="0" smtClean="0">
                <a:solidFill>
                  <a:srgbClr val="000000"/>
                </a:solidFill>
                <a:latin typeface="+mj-ea"/>
                <a:ea typeface="+mj-ea"/>
              </a:rPr>
              <a:t>審査・承認</a:t>
            </a:r>
            <a:endParaRPr kumimoji="1" lang="ja-JP" altLang="en-US" sz="2400" dirty="0">
              <a:solidFill>
                <a:srgbClr val="000000"/>
              </a:solidFill>
              <a:latin typeface="+mj-ea"/>
              <a:ea typeface="+mj-ea"/>
            </a:endParaRPr>
          </a:p>
        </p:txBody>
      </p:sp>
      <p:sp>
        <p:nvSpPr>
          <p:cNvPr id="21" name="角丸四角形 20"/>
          <p:cNvSpPr/>
          <p:nvPr/>
        </p:nvSpPr>
        <p:spPr>
          <a:xfrm>
            <a:off x="8345716" y="2976749"/>
            <a:ext cx="754744" cy="2293257"/>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200" dirty="0" smtClean="0">
                <a:solidFill>
                  <a:srgbClr val="000000"/>
                </a:solidFill>
                <a:latin typeface="+mj-ea"/>
                <a:ea typeface="+mj-ea"/>
              </a:rPr>
              <a:t>新　薬</a:t>
            </a:r>
            <a:endParaRPr kumimoji="1" lang="ja-JP" altLang="en-US" sz="3200" dirty="0">
              <a:solidFill>
                <a:srgbClr val="000000"/>
              </a:solidFill>
              <a:latin typeface="+mj-ea"/>
              <a:ea typeface="+mj-ea"/>
            </a:endParaRPr>
          </a:p>
        </p:txBody>
      </p:sp>
      <p:sp>
        <p:nvSpPr>
          <p:cNvPr id="22" name="右矢印 21"/>
          <p:cNvSpPr/>
          <p:nvPr/>
        </p:nvSpPr>
        <p:spPr>
          <a:xfrm>
            <a:off x="7852231" y="3862120"/>
            <a:ext cx="420915" cy="624115"/>
          </a:xfrm>
          <a:prstGeom prst="rightArrow">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3" name="正方形/長方形 22"/>
          <p:cNvSpPr/>
          <p:nvPr/>
        </p:nvSpPr>
        <p:spPr>
          <a:xfrm>
            <a:off x="1872126" y="5945308"/>
            <a:ext cx="6351419" cy="830997"/>
          </a:xfrm>
          <a:prstGeom prst="rect">
            <a:avLst/>
          </a:prstGeom>
        </p:spPr>
        <p:txBody>
          <a:bodyPr wrap="none">
            <a:spAutoFit/>
          </a:bodyPr>
          <a:lstStyle/>
          <a:p>
            <a:r>
              <a:rPr kumimoji="0" lang="ja-JP" altLang="en-US" sz="2400" b="1" dirty="0" smtClean="0">
                <a:solidFill>
                  <a:srgbClr val="FF0000"/>
                </a:solidFill>
                <a:latin typeface="+mj-ea"/>
                <a:ea typeface="+mj-ea"/>
              </a:rPr>
              <a:t>短期効果：　代用エンドポイント（腫瘍縮小効果）</a:t>
            </a:r>
            <a:endParaRPr kumimoji="0" lang="en-US" altLang="ja-JP" sz="2400" b="1" dirty="0" smtClean="0">
              <a:solidFill>
                <a:srgbClr val="FF0000"/>
              </a:solidFill>
              <a:latin typeface="+mj-ea"/>
              <a:ea typeface="+mj-ea"/>
            </a:endParaRPr>
          </a:p>
          <a:p>
            <a:r>
              <a:rPr kumimoji="0" lang="ja-JP" altLang="en-US" sz="2400" b="1" dirty="0" smtClean="0">
                <a:solidFill>
                  <a:srgbClr val="FF0000"/>
                </a:solidFill>
                <a:latin typeface="+mj-ea"/>
                <a:ea typeface="+mj-ea"/>
              </a:rPr>
              <a:t>長期効果：　真のエンドポイント（生存期間）</a:t>
            </a:r>
            <a:endParaRPr lang="ja-JP" altLang="en-US" sz="2400" dirty="0">
              <a:latin typeface="+mj-ea"/>
              <a:ea typeface="+mj-ea"/>
            </a:endParaRPr>
          </a:p>
        </p:txBody>
      </p:sp>
      <p:sp>
        <p:nvSpPr>
          <p:cNvPr id="24" name="円/楕円 23"/>
          <p:cNvSpPr/>
          <p:nvPr/>
        </p:nvSpPr>
        <p:spPr>
          <a:xfrm>
            <a:off x="962896" y="3004129"/>
            <a:ext cx="1013691" cy="23622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latin typeface="+mj-ea"/>
              <a:ea typeface="+mj-ea"/>
            </a:endParaRPr>
          </a:p>
        </p:txBody>
      </p:sp>
      <p:sp>
        <p:nvSpPr>
          <p:cNvPr id="25" name="円/楕円 24"/>
          <p:cNvSpPr/>
          <p:nvPr/>
        </p:nvSpPr>
        <p:spPr>
          <a:xfrm>
            <a:off x="3890824" y="3068784"/>
            <a:ext cx="1013691" cy="2085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latin typeface="+mj-ea"/>
              <a:ea typeface="+mj-ea"/>
            </a:endParaRPr>
          </a:p>
        </p:txBody>
      </p:sp>
      <p:sp>
        <p:nvSpPr>
          <p:cNvPr id="26" name="円/楕円 25"/>
          <p:cNvSpPr/>
          <p:nvPr/>
        </p:nvSpPr>
        <p:spPr>
          <a:xfrm>
            <a:off x="5340933" y="3031837"/>
            <a:ext cx="1013691" cy="2158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0000"/>
                </a:solidFill>
              </a:ln>
              <a:noFill/>
              <a:latin typeface="+mj-ea"/>
              <a:ea typeface="+mj-ea"/>
            </a:endParaRPr>
          </a:p>
        </p:txBody>
      </p:sp>
      <p:grpSp>
        <p:nvGrpSpPr>
          <p:cNvPr id="29" name="グループ化 28"/>
          <p:cNvGrpSpPr/>
          <p:nvPr/>
        </p:nvGrpSpPr>
        <p:grpSpPr>
          <a:xfrm>
            <a:off x="2293258" y="1476490"/>
            <a:ext cx="4347688" cy="4453248"/>
            <a:chOff x="2293257" y="1301006"/>
            <a:chExt cx="4689434" cy="4453248"/>
          </a:xfrm>
        </p:grpSpPr>
        <p:sp>
          <p:nvSpPr>
            <p:cNvPr id="27" name="コンテンツ プレースホルダ 6"/>
            <p:cNvSpPr txBox="1">
              <a:spLocks/>
            </p:cNvSpPr>
            <p:nvPr/>
          </p:nvSpPr>
          <p:spPr>
            <a:xfrm>
              <a:off x="2293257" y="1326077"/>
              <a:ext cx="4689434" cy="4428177"/>
            </a:xfrm>
            <a:prstGeom prst="roundRect">
              <a:avLst/>
            </a:prstGeom>
            <a:noFill/>
            <a:ln w="26425" cap="flat" cmpd="sng" algn="ctr">
              <a:solidFill>
                <a:srgbClr val="0070C0"/>
              </a:solid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vert="eaVert" lIns="91440" tIns="45720" rIns="91440" bIns="45720" rtlCol="0" anchor="ctr">
              <a:normAutofit/>
            </a:bodyPr>
            <a:lstStyle/>
            <a:p>
              <a:pPr marL="182880" marR="0" lvl="0" indent="-182880" algn="ctr" defTabSz="914400" rtl="0" eaLnBrk="1" fontAlgn="auto" latinLnBrk="0" hangingPunct="1">
                <a:lnSpc>
                  <a:spcPct val="100000"/>
                </a:lnSpc>
                <a:spcBef>
                  <a:spcPct val="20000"/>
                </a:spcBef>
                <a:spcAft>
                  <a:spcPts val="0"/>
                </a:spcAft>
                <a:buClr>
                  <a:schemeClr val="accent1"/>
                </a:buClr>
                <a:buSzPct val="85000"/>
                <a:buFont typeface="Arial" pitchFamily="34" charset="0"/>
                <a:buNone/>
                <a:tabLst/>
                <a:defRPr/>
              </a:pPr>
              <a:endParaRPr kumimoji="1" lang="en-US" altLang="ja-JP" sz="2400" b="0" i="0" u="none" strike="noStrike" kern="1200" cap="none" spc="0" normalizeH="0" baseline="0" noProof="0" smtClean="0">
                <a:ln>
                  <a:noFill/>
                </a:ln>
                <a:solidFill>
                  <a:srgbClr val="C00000"/>
                </a:solidFill>
                <a:effectLst/>
                <a:uLnTx/>
                <a:uFillTx/>
                <a:latin typeface="+mj-ea"/>
                <a:ea typeface="+mj-ea"/>
                <a:cs typeface="+mn-cs"/>
              </a:endParaRPr>
            </a:p>
            <a:p>
              <a:pPr marL="182880" marR="0" lvl="0" indent="-182880" algn="ctr" defTabSz="914400" rtl="0" eaLnBrk="1" fontAlgn="auto" latinLnBrk="0" hangingPunct="1">
                <a:lnSpc>
                  <a:spcPct val="100000"/>
                </a:lnSpc>
                <a:spcBef>
                  <a:spcPct val="20000"/>
                </a:spcBef>
                <a:spcAft>
                  <a:spcPts val="0"/>
                </a:spcAft>
                <a:buClr>
                  <a:schemeClr val="accent1"/>
                </a:buClr>
                <a:buSzPct val="85000"/>
                <a:buFont typeface="Arial" pitchFamily="34" charset="0"/>
                <a:buNone/>
                <a:tabLst/>
                <a:defRPr/>
              </a:pPr>
              <a:endParaRPr kumimoji="1" lang="ja-JP" altLang="en-US" sz="2400" b="0" i="0" u="none" strike="noStrike" kern="1200" cap="none" spc="0" normalizeH="0" baseline="0" noProof="0" dirty="0">
                <a:ln>
                  <a:noFill/>
                </a:ln>
                <a:solidFill>
                  <a:srgbClr val="C00000"/>
                </a:solidFill>
                <a:effectLst/>
                <a:uLnTx/>
                <a:uFillTx/>
                <a:latin typeface="+mj-ea"/>
                <a:ea typeface="+mj-ea"/>
                <a:cs typeface="+mn-cs"/>
              </a:endParaRPr>
            </a:p>
          </p:txBody>
        </p:sp>
        <p:sp>
          <p:nvSpPr>
            <p:cNvPr id="28" name="片側の 2 つの角を丸めた四角形 27"/>
            <p:cNvSpPr/>
            <p:nvPr/>
          </p:nvSpPr>
          <p:spPr>
            <a:xfrm>
              <a:off x="2519544" y="1301006"/>
              <a:ext cx="4063210" cy="566056"/>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ln w="3175">
                    <a:noFill/>
                  </a:ln>
                  <a:solidFill>
                    <a:sysClr val="windowText" lastClr="000000"/>
                  </a:solidFill>
                  <a:latin typeface="+mj-ea"/>
                  <a:ea typeface="+mj-ea"/>
                </a:rPr>
                <a:t>臨床試験・臨床研究</a:t>
              </a:r>
            </a:p>
          </p:txBody>
        </p:sp>
      </p:grpSp>
      <p:sp>
        <p:nvSpPr>
          <p:cNvPr id="33" name="正方形/長方形 32"/>
          <p:cNvSpPr/>
          <p:nvPr/>
        </p:nvSpPr>
        <p:spPr>
          <a:xfrm>
            <a:off x="2524156" y="5166590"/>
            <a:ext cx="800219" cy="338554"/>
          </a:xfrm>
          <a:prstGeom prst="rect">
            <a:avLst/>
          </a:prstGeom>
        </p:spPr>
        <p:txBody>
          <a:bodyPr wrap="none">
            <a:spAutoFit/>
          </a:bodyPr>
          <a:lstStyle/>
          <a:p>
            <a:r>
              <a:rPr lang="ja-JP" altLang="en-US" sz="1600" dirty="0" smtClean="0">
                <a:latin typeface="+mj-ea"/>
                <a:ea typeface="+mj-ea"/>
              </a:rPr>
              <a:t>数十例</a:t>
            </a:r>
            <a:endParaRPr lang="ja-JP" altLang="en-US" sz="1600" dirty="0">
              <a:latin typeface="+mj-ea"/>
              <a:ea typeface="+mj-ea"/>
            </a:endParaRPr>
          </a:p>
        </p:txBody>
      </p:sp>
      <p:sp>
        <p:nvSpPr>
          <p:cNvPr id="34" name="正方形/長方形 33"/>
          <p:cNvSpPr/>
          <p:nvPr/>
        </p:nvSpPr>
        <p:spPr>
          <a:xfrm>
            <a:off x="4075865" y="5157353"/>
            <a:ext cx="800219" cy="338554"/>
          </a:xfrm>
          <a:prstGeom prst="rect">
            <a:avLst/>
          </a:prstGeom>
        </p:spPr>
        <p:txBody>
          <a:bodyPr wrap="none">
            <a:spAutoFit/>
          </a:bodyPr>
          <a:lstStyle/>
          <a:p>
            <a:r>
              <a:rPr lang="ja-JP" altLang="en-US" sz="1600" dirty="0" smtClean="0">
                <a:latin typeface="+mj-ea"/>
                <a:ea typeface="+mj-ea"/>
              </a:rPr>
              <a:t>数十例</a:t>
            </a:r>
            <a:endParaRPr lang="ja-JP" altLang="en-US" sz="1600" dirty="0">
              <a:latin typeface="+mj-ea"/>
              <a:ea typeface="+mj-ea"/>
            </a:endParaRPr>
          </a:p>
        </p:txBody>
      </p:sp>
      <p:sp>
        <p:nvSpPr>
          <p:cNvPr id="35" name="正方形/長方形 34"/>
          <p:cNvSpPr/>
          <p:nvPr/>
        </p:nvSpPr>
        <p:spPr>
          <a:xfrm>
            <a:off x="5285829" y="5148116"/>
            <a:ext cx="1210588" cy="338554"/>
          </a:xfrm>
          <a:prstGeom prst="rect">
            <a:avLst/>
          </a:prstGeom>
        </p:spPr>
        <p:txBody>
          <a:bodyPr wrap="none">
            <a:spAutoFit/>
          </a:bodyPr>
          <a:lstStyle/>
          <a:p>
            <a:r>
              <a:rPr lang="ja-JP" altLang="en-US" sz="1600" dirty="0" smtClean="0">
                <a:latin typeface="+mj-ea"/>
                <a:ea typeface="+mj-ea"/>
              </a:rPr>
              <a:t>数百～千例</a:t>
            </a:r>
            <a:endParaRPr lang="ja-JP" altLang="en-US" sz="1600" dirty="0">
              <a:latin typeface="+mj-ea"/>
              <a:ea typeface="+mj-ea"/>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4304</TotalTime>
  <Words>868</Words>
  <Application>Microsoft Office PowerPoint</Application>
  <PresentationFormat>35mm スライド</PresentationFormat>
  <Paragraphs>175</Paragraphs>
  <Slides>26</Slides>
  <Notes>8</Notes>
  <HiddenSlides>0</HiddenSlides>
  <MMClips>0</MMClips>
  <ScaleCrop>false</ScaleCrop>
  <HeadingPairs>
    <vt:vector size="4" baseType="variant">
      <vt:variant>
        <vt:lpstr>テーマ</vt:lpstr>
      </vt:variant>
      <vt:variant>
        <vt:i4>2</vt:i4>
      </vt:variant>
      <vt:variant>
        <vt:lpstr>スライド タイトル</vt:lpstr>
      </vt:variant>
      <vt:variant>
        <vt:i4>26</vt:i4>
      </vt:variant>
    </vt:vector>
  </HeadingPairs>
  <TitlesOfParts>
    <vt:vector size="28" baseType="lpstr">
      <vt:lpstr>クラリティ</vt:lpstr>
      <vt:lpstr>1_クラリティ</vt:lpstr>
      <vt:lpstr>NHKスペシャルがんワクチンを検証する</vt:lpstr>
      <vt:lpstr>評価すべき点</vt:lpstr>
      <vt:lpstr>問題点</vt:lpstr>
      <vt:lpstr>スライド 4</vt:lpstr>
      <vt:lpstr>そもそも有効性って何？</vt:lpstr>
      <vt:lpstr>臨床研究のアウトカム （エンドポイント, 評価指標）の選び方</vt:lpstr>
      <vt:lpstr>真のエンドポイントと代用エンドポイント</vt:lpstr>
      <vt:lpstr>これは正しい？</vt:lpstr>
      <vt:lpstr>新薬承認までの流れ</vt:lpstr>
      <vt:lpstr>“エビデンスがある”とは</vt:lpstr>
      <vt:lpstr>臨床研究の質: エビデンスレベル　 (Can Med Assoc J 121:1193, 1979) </vt:lpstr>
      <vt:lpstr>これらのエビデンスのレベルは？ </vt:lpstr>
      <vt:lpstr>これとどう違うの？？</vt:lpstr>
      <vt:lpstr>第Ⅲ相臨床試験：ランダム化比較試験(RCT)</vt:lpstr>
      <vt:lpstr>第Ⅲ相臨床試験：ランダム化比較試験</vt:lpstr>
      <vt:lpstr>ランダム化比較試験（トップ１０ヶ国） 1995年-1999年</vt:lpstr>
      <vt:lpstr>プラセボ（偽薬）と実薬とどっちを投与されたの？</vt:lpstr>
      <vt:lpstr>スライド 18</vt:lpstr>
      <vt:lpstr>末期がんは本当か？</vt:lpstr>
      <vt:lpstr>スライド 20</vt:lpstr>
      <vt:lpstr>新生血管阻害作用を期待したがん治療用ワクチン OTS102（Elpamotide、エルパモチド）第II／III相臨床試験（PEGASUS-PC Study）の進捗に関するお知らせ</vt:lpstr>
      <vt:lpstr>国民・患者さんに誤解を与えていないか？</vt:lpstr>
      <vt:lpstr>スライド 23</vt:lpstr>
      <vt:lpstr>ヘルシンキ宣言（2008年日本医師会）</vt:lpstr>
      <vt:lpstr>薬事法（医薬品の臨床試験の実施の基準に関する省令）</vt:lpstr>
      <vt:lpstr>ご静聴ありがとうございました。</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横浜支店社内研修会</dc:title>
  <dc:creator>田辺 真也</dc:creator>
  <cp:lastModifiedBy>nkatsuma</cp:lastModifiedBy>
  <cp:revision>239</cp:revision>
  <dcterms:created xsi:type="dcterms:W3CDTF">2012-08-20T01:18:46Z</dcterms:created>
  <dcterms:modified xsi:type="dcterms:W3CDTF">2012-12-11T10:38:28Z</dcterms:modified>
</cp:coreProperties>
</file>