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94" r:id="rId3"/>
    <p:sldId id="300" r:id="rId4"/>
    <p:sldId id="269" r:id="rId5"/>
    <p:sldId id="270" r:id="rId6"/>
    <p:sldId id="279" r:id="rId7"/>
    <p:sldId id="322" r:id="rId8"/>
    <p:sldId id="323" r:id="rId9"/>
    <p:sldId id="293" r:id="rId10"/>
    <p:sldId id="281" r:id="rId11"/>
    <p:sldId id="283" r:id="rId12"/>
    <p:sldId id="271" r:id="rId13"/>
    <p:sldId id="272" r:id="rId14"/>
    <p:sldId id="273" r:id="rId15"/>
    <p:sldId id="317" r:id="rId16"/>
    <p:sldId id="274" r:id="rId17"/>
    <p:sldId id="318" r:id="rId18"/>
    <p:sldId id="275" r:id="rId19"/>
    <p:sldId id="286" r:id="rId20"/>
    <p:sldId id="277" r:id="rId21"/>
    <p:sldId id="315" r:id="rId22"/>
    <p:sldId id="319" r:id="rId23"/>
    <p:sldId id="260" r:id="rId24"/>
    <p:sldId id="321" r:id="rId25"/>
    <p:sldId id="299" r:id="rId26"/>
    <p:sldId id="266" r:id="rId27"/>
    <p:sldId id="267" r:id="rId28"/>
    <p:sldId id="305" r:id="rId29"/>
    <p:sldId id="265" r:id="rId30"/>
    <p:sldId id="306" r:id="rId31"/>
    <p:sldId id="314" r:id="rId32"/>
    <p:sldId id="291" r:id="rId33"/>
    <p:sldId id="324" r:id="rId34"/>
    <p:sldId id="298" r:id="rId35"/>
    <p:sldId id="311" r:id="rId36"/>
    <p:sldId id="288" r:id="rId37"/>
    <p:sldId id="258" r:id="rId38"/>
    <p:sldId id="259" r:id="rId39"/>
    <p:sldId id="313" r:id="rId40"/>
    <p:sldId id="308" r:id="rId41"/>
    <p:sldId id="264" r:id="rId42"/>
    <p:sldId id="287" r:id="rId43"/>
    <p:sldId id="297" r:id="rId44"/>
    <p:sldId id="289" r:id="rId45"/>
    <p:sldId id="296" r:id="rId46"/>
    <p:sldId id="290" r:id="rId47"/>
    <p:sldId id="312" r:id="rId48"/>
    <p:sldId id="303" r:id="rId49"/>
    <p:sldId id="307" r:id="rId50"/>
    <p:sldId id="310" r:id="rId5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5050"/>
    <a:srgbClr val="0E7684"/>
    <a:srgbClr val="339966"/>
    <a:srgbClr val="09896B"/>
    <a:srgbClr val="1E82B4"/>
    <a:srgbClr val="2283B4"/>
    <a:srgbClr val="299DD7"/>
    <a:srgbClr val="638FC5"/>
    <a:srgbClr val="FB8994"/>
    <a:srgbClr val="165E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45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197BE9-EFE6-4AD3-91EB-A9A34A37B23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AAF2F3C2-7F01-4379-8DDE-E6501D62BBBD}">
      <dgm:prSet phldrT="[テキスト]" custT="1"/>
      <dgm:spPr>
        <a:gradFill rotWithShape="0">
          <a:gsLst>
            <a:gs pos="30000">
              <a:srgbClr val="0E7684"/>
            </a:gs>
            <a:gs pos="80000">
              <a:srgbClr val="339966">
                <a:alpha val="80000"/>
              </a:srgbClr>
            </a:gs>
            <a:gs pos="90000">
              <a:schemeClr val="bg1"/>
            </a:gs>
          </a:gsLst>
          <a:path path="circle">
            <a:fillToRect l="50000" t="50000" r="50000" b="50000"/>
          </a:path>
        </a:gradFill>
        <a:ln>
          <a:solidFill>
            <a:srgbClr val="0E7684"/>
          </a:solidFill>
        </a:ln>
      </dgm:spPr>
      <dgm:t>
        <a:bodyPr lIns="0" rIns="0"/>
        <a:lstStyle/>
        <a:p>
          <a:r>
            <a:rPr kumimoji="1" lang="ja-JP" altLang="en-US" sz="44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闘病記</a:t>
          </a:r>
          <a:endParaRPr kumimoji="1" lang="ja-JP" altLang="en-US" sz="4400" spc="300" dirty="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dgm:t>
    </dgm:pt>
    <dgm:pt modelId="{91BA848D-4ED8-4F42-AF76-80291B92D6D9}" type="parTrans" cxnId="{DDB20F9D-B45A-46BD-9B00-5B94A77C08DB}">
      <dgm:prSet/>
      <dgm:spPr/>
      <dgm:t>
        <a:bodyPr/>
        <a:lstStyle/>
        <a:p>
          <a:endParaRPr lang="ja-JP" altLang="en-US"/>
        </a:p>
      </dgm:t>
    </dgm:pt>
    <dgm:pt modelId="{23DEB6A0-43DD-4298-A092-525940F055A4}" type="sibTrans" cxnId="{DDB20F9D-B45A-46BD-9B00-5B94A77C08DB}">
      <dgm:prSet/>
      <dgm:spPr/>
      <dgm:t>
        <a:bodyPr/>
        <a:lstStyle/>
        <a:p>
          <a:endParaRPr kumimoji="1" lang="ja-JP" altLang="en-US"/>
        </a:p>
      </dgm:t>
    </dgm:pt>
    <dgm:pt modelId="{92CDBC5B-F689-4A4A-8A90-5F714199FEB1}">
      <dgm:prSet phldrT="[テキスト]" custT="1"/>
      <dgm:spPr>
        <a:gradFill rotWithShape="0">
          <a:gsLst>
            <a:gs pos="30000">
              <a:srgbClr val="0E7684"/>
            </a:gs>
            <a:gs pos="80000">
              <a:srgbClr val="339966">
                <a:alpha val="80000"/>
              </a:srgbClr>
            </a:gs>
            <a:gs pos="90000">
              <a:schemeClr val="bg1"/>
            </a:gs>
          </a:gsLst>
          <a:path path="circle">
            <a:fillToRect l="50000" t="50000" r="50000" b="50000"/>
          </a:path>
        </a:gradFill>
        <a:ln>
          <a:solidFill>
            <a:srgbClr val="0E7684"/>
          </a:solidFill>
        </a:ln>
      </dgm:spPr>
      <dgm:t>
        <a:bodyPr/>
        <a:lstStyle/>
        <a:p>
          <a:r>
            <a:rPr kumimoji="1" lang="ja-JP" altLang="en-US" sz="36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患者の</a:t>
          </a:r>
          <a:r>
            <a:rPr kumimoji="1" lang="ja-JP" altLang="en-US" sz="44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語り</a:t>
          </a:r>
          <a:endParaRPr kumimoji="1" lang="ja-JP" altLang="en-US" sz="4400" spc="300" dirty="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dgm:t>
    </dgm:pt>
    <dgm:pt modelId="{2E03D9AD-D5AA-4FB4-B46B-C2F09ABE629F}" type="parTrans" cxnId="{FCDBD35C-AE1D-47EA-B98F-C016AAE568CB}">
      <dgm:prSet/>
      <dgm:spPr/>
      <dgm:t>
        <a:bodyPr/>
        <a:lstStyle/>
        <a:p>
          <a:endParaRPr kumimoji="1" lang="ja-JP" altLang="en-US"/>
        </a:p>
      </dgm:t>
    </dgm:pt>
    <dgm:pt modelId="{C6CAA0C6-6DAB-4D78-A301-CC34BA7ED1BD}" type="sibTrans" cxnId="{FCDBD35C-AE1D-47EA-B98F-C016AAE568CB}">
      <dgm:prSet/>
      <dgm:spPr/>
      <dgm:t>
        <a:bodyPr/>
        <a:lstStyle/>
        <a:p>
          <a:endParaRPr kumimoji="1" lang="ja-JP" altLang="en-US"/>
        </a:p>
      </dgm:t>
    </dgm:pt>
    <dgm:pt modelId="{E81AE0C7-7217-4A58-88A2-D125BDDBEF76}" type="pres">
      <dgm:prSet presAssocID="{33197BE9-EFE6-4AD3-91EB-A9A34A37B23E}" presName="composite" presStyleCnt="0">
        <dgm:presLayoutVars>
          <dgm:chMax val="5"/>
          <dgm:dir/>
          <dgm:animLvl val="ctr"/>
          <dgm:resizeHandles val="exact"/>
        </dgm:presLayoutVars>
      </dgm:prSet>
      <dgm:spPr/>
      <dgm:t>
        <a:bodyPr/>
        <a:lstStyle/>
        <a:p>
          <a:endParaRPr kumimoji="1" lang="ja-JP" altLang="en-US"/>
        </a:p>
      </dgm:t>
    </dgm:pt>
    <dgm:pt modelId="{9F4185C5-BA4E-48BF-B0A0-3FC5D08CE3E7}" type="pres">
      <dgm:prSet presAssocID="{33197BE9-EFE6-4AD3-91EB-A9A34A37B23E}" presName="cycle" presStyleCnt="0"/>
      <dgm:spPr/>
    </dgm:pt>
    <dgm:pt modelId="{4792F1B3-5588-4E8C-9782-04AF141FD714}" type="pres">
      <dgm:prSet presAssocID="{33197BE9-EFE6-4AD3-91EB-A9A34A37B23E}" presName="centerShape" presStyleCnt="0"/>
      <dgm:spPr/>
    </dgm:pt>
    <dgm:pt modelId="{B44E4633-4430-45FC-AA10-EB477A08FC6E}" type="pres">
      <dgm:prSet presAssocID="{33197BE9-EFE6-4AD3-91EB-A9A34A37B23E}" presName="connSite" presStyleLbl="node1" presStyleIdx="0" presStyleCnt="3"/>
      <dgm:spPr/>
    </dgm:pt>
    <dgm:pt modelId="{2CC911D5-F420-4573-AFF1-9DDB246BE4F1}" type="pres">
      <dgm:prSet presAssocID="{33197BE9-EFE6-4AD3-91EB-A9A34A37B23E}" presName="visible" presStyleLbl="node1" presStyleIdx="0" presStyleCnt="3" custLinFactNeighborX="10591" custLinFactNeighborY="-770"/>
      <dgm:spPr>
        <a:gradFill flip="none" rotWithShape="1">
          <a:gsLst>
            <a:gs pos="30000">
              <a:srgbClr val="0E7684"/>
            </a:gs>
            <a:gs pos="80000">
              <a:srgbClr val="339966">
                <a:alpha val="80000"/>
              </a:srgbClr>
            </a:gs>
            <a:gs pos="90000">
              <a:schemeClr val="bg1"/>
            </a:gs>
          </a:gsLst>
          <a:path path="circle">
            <a:fillToRect l="50000" t="50000" r="50000" b="50000"/>
          </a:path>
          <a:tileRect/>
        </a:gradFill>
        <a:ln>
          <a:solidFill>
            <a:srgbClr val="0E7684"/>
          </a:solidFill>
        </a:ln>
      </dgm:spPr>
    </dgm:pt>
    <dgm:pt modelId="{EDFC86CC-99F2-49C0-8261-9922078810BF}" type="pres">
      <dgm:prSet presAssocID="{91BA848D-4ED8-4F42-AF76-80291B92D6D9}" presName="Name25" presStyleLbl="parChTrans1D1" presStyleIdx="0" presStyleCnt="2"/>
      <dgm:spPr/>
      <dgm:t>
        <a:bodyPr/>
        <a:lstStyle/>
        <a:p>
          <a:endParaRPr kumimoji="1" lang="ja-JP" altLang="en-US"/>
        </a:p>
      </dgm:t>
    </dgm:pt>
    <dgm:pt modelId="{2FF4D900-E518-432C-8419-B15075E6BF83}" type="pres">
      <dgm:prSet presAssocID="{AAF2F3C2-7F01-4379-8DDE-E6501D62BBBD}" presName="node" presStyleCnt="0"/>
      <dgm:spPr/>
    </dgm:pt>
    <dgm:pt modelId="{60D9C110-7736-4486-95EB-2A4800FB17F1}" type="pres">
      <dgm:prSet presAssocID="{AAF2F3C2-7F01-4379-8DDE-E6501D62BBBD}" presName="parentNode" presStyleLbl="node1" presStyleIdx="1" presStyleCnt="3" custScaleX="151410" custScaleY="150388" custLinFactNeighborX="76154" custLinFactNeighborY="-6990">
        <dgm:presLayoutVars>
          <dgm:chMax val="1"/>
          <dgm:bulletEnabled val="1"/>
        </dgm:presLayoutVars>
      </dgm:prSet>
      <dgm:spPr/>
      <dgm:t>
        <a:bodyPr/>
        <a:lstStyle/>
        <a:p>
          <a:endParaRPr kumimoji="1" lang="ja-JP" altLang="en-US"/>
        </a:p>
      </dgm:t>
    </dgm:pt>
    <dgm:pt modelId="{CA1D7140-22FC-41F6-8E7D-C7C0A9B228E8}" type="pres">
      <dgm:prSet presAssocID="{AAF2F3C2-7F01-4379-8DDE-E6501D62BBBD}" presName="childNode" presStyleLbl="revTx" presStyleIdx="0" presStyleCnt="0">
        <dgm:presLayoutVars>
          <dgm:bulletEnabled val="1"/>
        </dgm:presLayoutVars>
      </dgm:prSet>
      <dgm:spPr/>
      <dgm:t>
        <a:bodyPr/>
        <a:lstStyle/>
        <a:p>
          <a:endParaRPr kumimoji="1" lang="ja-JP" altLang="en-US"/>
        </a:p>
      </dgm:t>
    </dgm:pt>
    <dgm:pt modelId="{A9430235-A2EA-4878-9B24-2044AB1BE05A}" type="pres">
      <dgm:prSet presAssocID="{2E03D9AD-D5AA-4FB4-B46B-C2F09ABE629F}" presName="Name25" presStyleLbl="parChTrans1D1" presStyleIdx="1" presStyleCnt="2"/>
      <dgm:spPr/>
      <dgm:t>
        <a:bodyPr/>
        <a:lstStyle/>
        <a:p>
          <a:endParaRPr kumimoji="1" lang="ja-JP" altLang="en-US"/>
        </a:p>
      </dgm:t>
    </dgm:pt>
    <dgm:pt modelId="{70FD3EB9-3E5C-4C8C-8B89-41D21A92B19A}" type="pres">
      <dgm:prSet presAssocID="{92CDBC5B-F689-4A4A-8A90-5F714199FEB1}" presName="node" presStyleCnt="0"/>
      <dgm:spPr/>
    </dgm:pt>
    <dgm:pt modelId="{605DFF9A-A710-4AAB-A94E-3A0767BCDE55}" type="pres">
      <dgm:prSet presAssocID="{92CDBC5B-F689-4A4A-8A90-5F714199FEB1}" presName="parentNode" presStyleLbl="node1" presStyleIdx="2" presStyleCnt="3" custScaleX="156798" custScaleY="152032" custLinFactNeighborX="76947" custLinFactNeighborY="75">
        <dgm:presLayoutVars>
          <dgm:chMax val="1"/>
          <dgm:bulletEnabled val="1"/>
        </dgm:presLayoutVars>
      </dgm:prSet>
      <dgm:spPr/>
      <dgm:t>
        <a:bodyPr/>
        <a:lstStyle/>
        <a:p>
          <a:endParaRPr kumimoji="1" lang="ja-JP" altLang="en-US"/>
        </a:p>
      </dgm:t>
    </dgm:pt>
    <dgm:pt modelId="{5D420D81-6B8D-4BE5-B0F0-01CCDBBCC68A}" type="pres">
      <dgm:prSet presAssocID="{92CDBC5B-F689-4A4A-8A90-5F714199FEB1}" presName="childNode" presStyleLbl="revTx" presStyleIdx="0" presStyleCnt="0">
        <dgm:presLayoutVars>
          <dgm:bulletEnabled val="1"/>
        </dgm:presLayoutVars>
      </dgm:prSet>
      <dgm:spPr/>
      <dgm:t>
        <a:bodyPr/>
        <a:lstStyle/>
        <a:p>
          <a:endParaRPr kumimoji="1" lang="ja-JP" altLang="en-US"/>
        </a:p>
      </dgm:t>
    </dgm:pt>
  </dgm:ptLst>
  <dgm:cxnLst>
    <dgm:cxn modelId="{FCDBD35C-AE1D-47EA-B98F-C016AAE568CB}" srcId="{33197BE9-EFE6-4AD3-91EB-A9A34A37B23E}" destId="{92CDBC5B-F689-4A4A-8A90-5F714199FEB1}" srcOrd="1" destOrd="0" parTransId="{2E03D9AD-D5AA-4FB4-B46B-C2F09ABE629F}" sibTransId="{C6CAA0C6-6DAB-4D78-A301-CC34BA7ED1BD}"/>
    <dgm:cxn modelId="{EED92A34-6B25-4AB5-A2D0-E203A4C9402E}" type="presOf" srcId="{2E03D9AD-D5AA-4FB4-B46B-C2F09ABE629F}" destId="{A9430235-A2EA-4878-9B24-2044AB1BE05A}" srcOrd="0" destOrd="0" presId="urn:microsoft.com/office/officeart/2005/8/layout/radial2"/>
    <dgm:cxn modelId="{8289991E-2951-42B7-A382-A9585C4EF0F0}" type="presOf" srcId="{91BA848D-4ED8-4F42-AF76-80291B92D6D9}" destId="{EDFC86CC-99F2-49C0-8261-9922078810BF}" srcOrd="0" destOrd="0" presId="urn:microsoft.com/office/officeart/2005/8/layout/radial2"/>
    <dgm:cxn modelId="{FDA5B986-D82C-42C0-A68B-F8FE44AB7481}" type="presOf" srcId="{33197BE9-EFE6-4AD3-91EB-A9A34A37B23E}" destId="{E81AE0C7-7217-4A58-88A2-D125BDDBEF76}" srcOrd="0" destOrd="0" presId="urn:microsoft.com/office/officeart/2005/8/layout/radial2"/>
    <dgm:cxn modelId="{75889F0D-7602-416A-B5FF-5F951B2C1C41}" type="presOf" srcId="{92CDBC5B-F689-4A4A-8A90-5F714199FEB1}" destId="{605DFF9A-A710-4AAB-A94E-3A0767BCDE55}" srcOrd="0" destOrd="0" presId="urn:microsoft.com/office/officeart/2005/8/layout/radial2"/>
    <dgm:cxn modelId="{21037A74-4247-40D0-8E29-458370895C56}" type="presOf" srcId="{AAF2F3C2-7F01-4379-8DDE-E6501D62BBBD}" destId="{60D9C110-7736-4486-95EB-2A4800FB17F1}" srcOrd="0" destOrd="0" presId="urn:microsoft.com/office/officeart/2005/8/layout/radial2"/>
    <dgm:cxn modelId="{DDB20F9D-B45A-46BD-9B00-5B94A77C08DB}" srcId="{33197BE9-EFE6-4AD3-91EB-A9A34A37B23E}" destId="{AAF2F3C2-7F01-4379-8DDE-E6501D62BBBD}" srcOrd="0" destOrd="0" parTransId="{91BA848D-4ED8-4F42-AF76-80291B92D6D9}" sibTransId="{23DEB6A0-43DD-4298-A092-525940F055A4}"/>
    <dgm:cxn modelId="{298539E2-6BD0-4A3F-8A8A-4216007562D7}" type="presParOf" srcId="{E81AE0C7-7217-4A58-88A2-D125BDDBEF76}" destId="{9F4185C5-BA4E-48BF-B0A0-3FC5D08CE3E7}" srcOrd="0" destOrd="0" presId="urn:microsoft.com/office/officeart/2005/8/layout/radial2"/>
    <dgm:cxn modelId="{BD6B2676-9B02-4BF8-9E18-F1A32C3899B3}" type="presParOf" srcId="{9F4185C5-BA4E-48BF-B0A0-3FC5D08CE3E7}" destId="{4792F1B3-5588-4E8C-9782-04AF141FD714}" srcOrd="0" destOrd="0" presId="urn:microsoft.com/office/officeart/2005/8/layout/radial2"/>
    <dgm:cxn modelId="{4EB71CDA-3F14-402C-AFEE-11E75065E031}" type="presParOf" srcId="{4792F1B3-5588-4E8C-9782-04AF141FD714}" destId="{B44E4633-4430-45FC-AA10-EB477A08FC6E}" srcOrd="0" destOrd="0" presId="urn:microsoft.com/office/officeart/2005/8/layout/radial2"/>
    <dgm:cxn modelId="{80951A04-144F-4286-96B6-5E72BCE49980}" type="presParOf" srcId="{4792F1B3-5588-4E8C-9782-04AF141FD714}" destId="{2CC911D5-F420-4573-AFF1-9DDB246BE4F1}" srcOrd="1" destOrd="0" presId="urn:microsoft.com/office/officeart/2005/8/layout/radial2"/>
    <dgm:cxn modelId="{1D96423E-5778-44B6-8213-2A61429BBE1A}" type="presParOf" srcId="{9F4185C5-BA4E-48BF-B0A0-3FC5D08CE3E7}" destId="{EDFC86CC-99F2-49C0-8261-9922078810BF}" srcOrd="1" destOrd="0" presId="urn:microsoft.com/office/officeart/2005/8/layout/radial2"/>
    <dgm:cxn modelId="{3F6414AE-7E4B-46BF-AE67-11BE5E518FD0}" type="presParOf" srcId="{9F4185C5-BA4E-48BF-B0A0-3FC5D08CE3E7}" destId="{2FF4D900-E518-432C-8419-B15075E6BF83}" srcOrd="2" destOrd="0" presId="urn:microsoft.com/office/officeart/2005/8/layout/radial2"/>
    <dgm:cxn modelId="{32F14B56-A8ED-4047-B613-9029E55D714C}" type="presParOf" srcId="{2FF4D900-E518-432C-8419-B15075E6BF83}" destId="{60D9C110-7736-4486-95EB-2A4800FB17F1}" srcOrd="0" destOrd="0" presId="urn:microsoft.com/office/officeart/2005/8/layout/radial2"/>
    <dgm:cxn modelId="{76E8895E-F250-4902-B9E6-7F841F8444AB}" type="presParOf" srcId="{2FF4D900-E518-432C-8419-B15075E6BF83}" destId="{CA1D7140-22FC-41F6-8E7D-C7C0A9B228E8}" srcOrd="1" destOrd="0" presId="urn:microsoft.com/office/officeart/2005/8/layout/radial2"/>
    <dgm:cxn modelId="{C6A4124C-952A-4007-AE3C-0D00502A3680}" type="presParOf" srcId="{9F4185C5-BA4E-48BF-B0A0-3FC5D08CE3E7}" destId="{A9430235-A2EA-4878-9B24-2044AB1BE05A}" srcOrd="3" destOrd="0" presId="urn:microsoft.com/office/officeart/2005/8/layout/radial2"/>
    <dgm:cxn modelId="{CCDFD2A9-13EE-47DB-AAA3-953089BE42BA}" type="presParOf" srcId="{9F4185C5-BA4E-48BF-B0A0-3FC5D08CE3E7}" destId="{70FD3EB9-3E5C-4C8C-8B89-41D21A92B19A}" srcOrd="4" destOrd="0" presId="urn:microsoft.com/office/officeart/2005/8/layout/radial2"/>
    <dgm:cxn modelId="{0B081311-D8F4-4A06-B844-B3E5DC60BD7F}" type="presParOf" srcId="{70FD3EB9-3E5C-4C8C-8B89-41D21A92B19A}" destId="{605DFF9A-A710-4AAB-A94E-3A0767BCDE55}" srcOrd="0" destOrd="0" presId="urn:microsoft.com/office/officeart/2005/8/layout/radial2"/>
    <dgm:cxn modelId="{7163EC64-BB26-4D0C-A1C9-CAED8F646B15}" type="presParOf" srcId="{70FD3EB9-3E5C-4C8C-8B89-41D21A92B19A}" destId="{5D420D81-6B8D-4BE5-B0F0-01CCDBBCC68A}"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430235-A2EA-4878-9B24-2044AB1BE05A}">
      <dsp:nvSpPr>
        <dsp:cNvPr id="0" name=""/>
        <dsp:cNvSpPr/>
      </dsp:nvSpPr>
      <dsp:spPr>
        <a:xfrm rot="1252097">
          <a:off x="2048708" y="3497510"/>
          <a:ext cx="1579989" cy="67851"/>
        </a:xfrm>
        <a:custGeom>
          <a:avLst/>
          <a:gdLst/>
          <a:ahLst/>
          <a:cxnLst/>
          <a:rect l="0" t="0" r="0" b="0"/>
          <a:pathLst>
            <a:path>
              <a:moveTo>
                <a:pt x="0" y="33925"/>
              </a:moveTo>
              <a:lnTo>
                <a:pt x="1579989" y="339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FC86CC-99F2-49C0-8261-9922078810BF}">
      <dsp:nvSpPr>
        <dsp:cNvPr id="0" name=""/>
        <dsp:cNvSpPr/>
      </dsp:nvSpPr>
      <dsp:spPr>
        <a:xfrm rot="20253244">
          <a:off x="2037980" y="2116030"/>
          <a:ext cx="1651281" cy="67851"/>
        </a:xfrm>
        <a:custGeom>
          <a:avLst/>
          <a:gdLst/>
          <a:ahLst/>
          <a:cxnLst/>
          <a:rect l="0" t="0" r="0" b="0"/>
          <a:pathLst>
            <a:path>
              <a:moveTo>
                <a:pt x="0" y="33925"/>
              </a:moveTo>
              <a:lnTo>
                <a:pt x="1651281" y="339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C911D5-F420-4573-AFF1-9DDB246BE4F1}">
      <dsp:nvSpPr>
        <dsp:cNvPr id="0" name=""/>
        <dsp:cNvSpPr/>
      </dsp:nvSpPr>
      <dsp:spPr>
        <a:xfrm>
          <a:off x="10" y="1440152"/>
          <a:ext cx="2822938" cy="2822938"/>
        </a:xfrm>
        <a:prstGeom prst="ellipse">
          <a:avLst/>
        </a:prstGeom>
        <a:gradFill flip="none" rotWithShape="1">
          <a:gsLst>
            <a:gs pos="30000">
              <a:srgbClr val="0E7684"/>
            </a:gs>
            <a:gs pos="80000">
              <a:srgbClr val="339966">
                <a:alpha val="80000"/>
              </a:srgbClr>
            </a:gs>
            <a:gs pos="90000">
              <a:schemeClr val="bg1"/>
            </a:gs>
          </a:gsLst>
          <a:path path="circle">
            <a:fillToRect l="50000" t="50000" r="50000" b="50000"/>
          </a:path>
          <a:tileRect/>
        </a:gradFill>
        <a:ln w="25400" cap="flat" cmpd="sng" algn="ctr">
          <a:solidFill>
            <a:srgbClr val="0E7684"/>
          </a:solidFill>
          <a:prstDash val="solid"/>
        </a:ln>
        <a:effectLst/>
      </dsp:spPr>
      <dsp:style>
        <a:lnRef idx="2">
          <a:scrgbClr r="0" g="0" b="0"/>
        </a:lnRef>
        <a:fillRef idx="1">
          <a:scrgbClr r="0" g="0" b="0"/>
        </a:fillRef>
        <a:effectRef idx="0">
          <a:scrgbClr r="0" g="0" b="0"/>
        </a:effectRef>
        <a:fontRef idx="minor">
          <a:schemeClr val="lt1"/>
        </a:fontRef>
      </dsp:style>
    </dsp:sp>
    <dsp:sp modelId="{60D9C110-7736-4486-95EB-2A4800FB17F1}">
      <dsp:nvSpPr>
        <dsp:cNvPr id="0" name=""/>
        <dsp:cNvSpPr/>
      </dsp:nvSpPr>
      <dsp:spPr>
        <a:xfrm>
          <a:off x="3528391" y="72012"/>
          <a:ext cx="2564526" cy="2547216"/>
        </a:xfrm>
        <a:prstGeom prst="ellipse">
          <a:avLst/>
        </a:prstGeom>
        <a:gradFill rotWithShape="0">
          <a:gsLst>
            <a:gs pos="30000">
              <a:srgbClr val="0E7684"/>
            </a:gs>
            <a:gs pos="80000">
              <a:srgbClr val="339966">
                <a:alpha val="80000"/>
              </a:srgbClr>
            </a:gs>
            <a:gs pos="90000">
              <a:schemeClr val="bg1"/>
            </a:gs>
          </a:gsLst>
          <a:path path="circle">
            <a:fillToRect l="50000" t="50000" r="50000" b="50000"/>
          </a:path>
        </a:gradFill>
        <a:ln w="25400" cap="flat" cmpd="sng" algn="ctr">
          <a:solidFill>
            <a:srgbClr val="0E768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1955800">
            <a:lnSpc>
              <a:spcPct val="90000"/>
            </a:lnSpc>
            <a:spcBef>
              <a:spcPct val="0"/>
            </a:spcBef>
            <a:spcAft>
              <a:spcPct val="35000"/>
            </a:spcAft>
          </a:pPr>
          <a:r>
            <a:rPr kumimoji="1" lang="ja-JP" altLang="en-US" sz="4400" kern="12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闘病記</a:t>
          </a:r>
          <a:endParaRPr kumimoji="1" lang="ja-JP" altLang="en-US" sz="4400" kern="1200" spc="300" dirty="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dsp:txBody>
      <dsp:txXfrm>
        <a:off x="3528391" y="72012"/>
        <a:ext cx="2564526" cy="2547216"/>
      </dsp:txXfrm>
    </dsp:sp>
    <dsp:sp modelId="{605DFF9A-A710-4AAB-A94E-3A0767BCDE55}">
      <dsp:nvSpPr>
        <dsp:cNvPr id="0" name=""/>
        <dsp:cNvSpPr/>
      </dsp:nvSpPr>
      <dsp:spPr>
        <a:xfrm>
          <a:off x="3484785" y="2996441"/>
          <a:ext cx="2655786" cy="2575062"/>
        </a:xfrm>
        <a:prstGeom prst="ellipse">
          <a:avLst/>
        </a:prstGeom>
        <a:gradFill rotWithShape="0">
          <a:gsLst>
            <a:gs pos="30000">
              <a:srgbClr val="0E7684"/>
            </a:gs>
            <a:gs pos="80000">
              <a:srgbClr val="339966">
                <a:alpha val="80000"/>
              </a:srgbClr>
            </a:gs>
            <a:gs pos="90000">
              <a:schemeClr val="bg1"/>
            </a:gs>
          </a:gsLst>
          <a:path path="circle">
            <a:fillToRect l="50000" t="50000" r="50000" b="50000"/>
          </a:path>
        </a:gradFill>
        <a:ln w="25400" cap="flat" cmpd="sng" algn="ctr">
          <a:solidFill>
            <a:srgbClr val="0E768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kumimoji="1" lang="ja-JP" altLang="en-US" sz="3600" kern="12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患者の</a:t>
          </a:r>
          <a:r>
            <a:rPr kumimoji="1" lang="ja-JP" altLang="en-US" sz="4400" kern="1200" spc="300" dirty="0" smtClean="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語り</a:t>
          </a:r>
          <a:endParaRPr kumimoji="1" lang="ja-JP" altLang="en-US" sz="4400" kern="1200" spc="300" dirty="0">
            <a:solidFill>
              <a:srgbClr val="FFFF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dsp:txBody>
      <dsp:txXfrm>
        <a:off x="3484785" y="2996441"/>
        <a:ext cx="2655786" cy="2575062"/>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02FAC2-C005-415D-AACC-F7030EFB1623}" type="datetimeFigureOut">
              <a:rPr kumimoji="1" lang="ja-JP" altLang="en-US" smtClean="0"/>
              <a:pPr/>
              <a:t>2012/11/22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4B7992-72A1-4DD3-AFEA-062D0731372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2FAC2-C005-415D-AACC-F7030EFB1623}" type="datetimeFigureOut">
              <a:rPr kumimoji="1" lang="ja-JP" altLang="en-US" smtClean="0"/>
              <a:pPr/>
              <a:t>2012/11/22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B7992-72A1-4DD3-AFEA-062D0731372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eg"/><Relationship Id="rId1" Type="http://schemas.openxmlformats.org/officeDocument/2006/relationships/slideLayout" Target="../slideLayouts/slideLayout10.xml"/><Relationship Id="rId4" Type="http://schemas.openxmlformats.org/officeDocument/2006/relationships/image" Target="../media/image13.jpeg"/></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3" Type="http://schemas.openxmlformats.org/officeDocument/2006/relationships/hyperlink" Target="http://www.tobyo.jp/" TargetMode="External"/><Relationship Id="rId2" Type="http://schemas.openxmlformats.org/officeDocument/2006/relationships/hyperlink" Target="http://lifepalette.jp/ill/11" TargetMode="External"/><Relationship Id="rId1" Type="http://schemas.openxmlformats.org/officeDocument/2006/relationships/slideLayout" Target="../slideLayouts/slideLayout7.xml"/><Relationship Id="rId5" Type="http://schemas.openxmlformats.org/officeDocument/2006/relationships/hyperlink" Target="http://homepage3.nifty.com/paramedica/" TargetMode="External"/><Relationship Id="rId4" Type="http://schemas.openxmlformats.org/officeDocument/2006/relationships/hyperlink" Target="http://toubyoki.info/book.html?id=274"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www.dipex-j.org/pc_topic/a/1689.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chemeClr val="tx2">
                <a:lumMod val="50000"/>
              </a:schemeClr>
            </a:gs>
            <a:gs pos="60000">
              <a:srgbClr val="0E7684">
                <a:alpha val="84706"/>
              </a:srgbClr>
            </a:gs>
            <a:gs pos="100000">
              <a:srgbClr val="09896B">
                <a:alpha val="80000"/>
              </a:srgbClr>
            </a:gs>
          </a:gsLst>
          <a:lin ang="2700000" scaled="1"/>
          <a:tileRect/>
        </a:gradFill>
        <a:effectLst/>
      </p:bgPr>
    </p:bg>
    <p:spTree>
      <p:nvGrpSpPr>
        <p:cNvPr id="1" name=""/>
        <p:cNvGrpSpPr/>
        <p:nvPr/>
      </p:nvGrpSpPr>
      <p:grpSpPr>
        <a:xfrm>
          <a:off x="0" y="0"/>
          <a:ext cx="0" cy="0"/>
          <a:chOff x="0" y="0"/>
          <a:chExt cx="0" cy="0"/>
        </a:xfrm>
      </p:grpSpPr>
      <p:sp>
        <p:nvSpPr>
          <p:cNvPr id="2" name="テキスト ボックス 1"/>
          <p:cNvSpPr txBox="1"/>
          <p:nvPr/>
        </p:nvSpPr>
        <p:spPr>
          <a:xfrm>
            <a:off x="287016" y="332656"/>
            <a:ext cx="8856984" cy="3785652"/>
          </a:xfrm>
          <a:prstGeom prst="rect">
            <a:avLst/>
          </a:prstGeom>
          <a:noFill/>
        </p:spPr>
        <p:txBody>
          <a:bodyPr wrap="square" rtlCol="0">
            <a:spAutoFit/>
          </a:bodyPr>
          <a:lstStyle/>
          <a:p>
            <a:r>
              <a:rPr lang="ja-JP" altLang="en-US" sz="4800" dirty="0" smtClean="0">
                <a:solidFill>
                  <a:srgbClr val="FFFF66"/>
                </a:solidFill>
                <a:latin typeface="HG創英角ﾎﾟｯﾌﾟ体" pitchFamily="49" charset="-128"/>
                <a:ea typeface="HG創英角ﾎﾟｯﾌﾟ体" pitchFamily="49" charset="-128"/>
              </a:rPr>
              <a:t>健康と病の語り</a:t>
            </a:r>
            <a:r>
              <a:rPr lang="ja-JP" altLang="en-US" sz="4800" dirty="0" smtClean="0">
                <a:solidFill>
                  <a:schemeClr val="bg1"/>
                </a:solidFill>
                <a:latin typeface="HG創英角ﾎﾟｯﾌﾟ体" pitchFamily="49" charset="-128"/>
                <a:ea typeface="HG創英角ﾎﾟｯﾌﾟ体" pitchFamily="49" charset="-128"/>
              </a:rPr>
              <a:t>のサイト</a:t>
            </a:r>
            <a:endParaRPr lang="en-US" altLang="ja-JP" sz="4800" dirty="0" smtClean="0">
              <a:solidFill>
                <a:schemeClr val="bg1"/>
              </a:solidFill>
              <a:latin typeface="HG創英角ﾎﾟｯﾌﾟ体" pitchFamily="49" charset="-128"/>
              <a:ea typeface="HG創英角ﾎﾟｯﾌﾟ体" pitchFamily="49" charset="-128"/>
            </a:endParaRPr>
          </a:p>
          <a:p>
            <a:r>
              <a:rPr lang="ja-JP" altLang="en-US" sz="4800" dirty="0" smtClean="0">
                <a:solidFill>
                  <a:srgbClr val="FFFF66"/>
                </a:solidFill>
                <a:latin typeface="HG創英角ﾎﾟｯﾌﾟ体" pitchFamily="49" charset="-128"/>
                <a:ea typeface="HG創英角ﾎﾟｯﾌﾟ体" pitchFamily="49" charset="-128"/>
              </a:rPr>
              <a:t>ディペックス･ジャパン</a:t>
            </a:r>
            <a:r>
              <a:rPr lang="ja-JP" altLang="en-US" sz="4800" dirty="0" smtClean="0">
                <a:solidFill>
                  <a:schemeClr val="bg1"/>
                </a:solidFill>
                <a:latin typeface="HG創英角ﾎﾟｯﾌﾟ体" pitchFamily="49" charset="-128"/>
                <a:ea typeface="HG創英角ﾎﾟｯﾌﾟ体" pitchFamily="49" charset="-128"/>
              </a:rPr>
              <a:t>で</a:t>
            </a:r>
            <a:endParaRPr lang="en-US" altLang="ja-JP" sz="4800" dirty="0" smtClean="0">
              <a:solidFill>
                <a:schemeClr val="bg1"/>
              </a:solidFill>
              <a:latin typeface="HG創英角ﾎﾟｯﾌﾟ体" pitchFamily="49" charset="-128"/>
              <a:ea typeface="HG創英角ﾎﾟｯﾌﾟ体" pitchFamily="49" charset="-128"/>
            </a:endParaRPr>
          </a:p>
          <a:p>
            <a:r>
              <a:rPr kumimoji="1" lang="ja-JP" altLang="en-US" sz="7200" dirty="0" smtClean="0">
                <a:solidFill>
                  <a:schemeClr val="bg1"/>
                </a:solidFill>
                <a:latin typeface="HG創英角ﾎﾟｯﾌﾟ体" pitchFamily="49" charset="-128"/>
                <a:ea typeface="HG創英角ﾎﾟｯﾌﾟ体" pitchFamily="49" charset="-128"/>
              </a:rPr>
              <a:t>前立腺がんの</a:t>
            </a:r>
            <a:r>
              <a:rPr lang="ja-JP" altLang="en-US" sz="7200" dirty="0" smtClean="0">
                <a:solidFill>
                  <a:schemeClr val="bg1"/>
                </a:solidFill>
                <a:latin typeface="HG創英角ﾎﾟｯﾌﾟ体" pitchFamily="49" charset="-128"/>
                <a:ea typeface="HG創英角ﾎﾟｯﾌﾟ体" pitchFamily="49" charset="-128"/>
              </a:rPr>
              <a:t>経験を</a:t>
            </a:r>
            <a:endParaRPr lang="en-US" altLang="ja-JP" sz="7200" dirty="0" smtClean="0">
              <a:solidFill>
                <a:schemeClr val="bg1"/>
              </a:solidFill>
              <a:latin typeface="HG創英角ﾎﾟｯﾌﾟ体" pitchFamily="49" charset="-128"/>
              <a:ea typeface="HG創英角ﾎﾟｯﾌﾟ体" pitchFamily="49" charset="-128"/>
            </a:endParaRPr>
          </a:p>
          <a:p>
            <a:r>
              <a:rPr lang="ja-JP" altLang="en-US" sz="7200" dirty="0" smtClean="0">
                <a:solidFill>
                  <a:schemeClr val="bg1"/>
                </a:solidFill>
                <a:latin typeface="HG創英角ﾎﾟｯﾌﾟ体" pitchFamily="49" charset="-128"/>
                <a:ea typeface="HG創英角ﾎﾟｯﾌﾟ体" pitchFamily="49" charset="-128"/>
              </a:rPr>
              <a:t>話して</a:t>
            </a:r>
            <a:r>
              <a:rPr kumimoji="1" lang="ja-JP" altLang="en-US" sz="7200" dirty="0" smtClean="0">
                <a:solidFill>
                  <a:schemeClr val="bg1"/>
                </a:solidFill>
                <a:latin typeface="HG創英角ﾎﾟｯﾌﾟ体" pitchFamily="49" charset="-128"/>
                <a:ea typeface="HG創英角ﾎﾟｯﾌﾟ体" pitchFamily="49" charset="-128"/>
              </a:rPr>
              <a:t>得たもの</a:t>
            </a:r>
            <a:endParaRPr kumimoji="1" lang="ja-JP" altLang="en-US" sz="7200" dirty="0">
              <a:solidFill>
                <a:schemeClr val="bg1"/>
              </a:solidFill>
              <a:latin typeface="HG創英角ﾎﾟｯﾌﾟ体" pitchFamily="49" charset="-128"/>
              <a:ea typeface="HG創英角ﾎﾟｯﾌﾟ体" pitchFamily="49" charset="-128"/>
            </a:endParaRPr>
          </a:p>
        </p:txBody>
      </p:sp>
      <p:sp>
        <p:nvSpPr>
          <p:cNvPr id="3" name="テキスト ボックス 2"/>
          <p:cNvSpPr txBox="1"/>
          <p:nvPr/>
        </p:nvSpPr>
        <p:spPr>
          <a:xfrm>
            <a:off x="5868144" y="5517232"/>
            <a:ext cx="2952328" cy="943528"/>
          </a:xfrm>
          <a:prstGeom prst="rect">
            <a:avLst/>
          </a:prstGeom>
          <a:noFill/>
        </p:spPr>
        <p:txBody>
          <a:bodyPr wrap="square" rtlCol="0">
            <a:spAutoFit/>
          </a:bodyPr>
          <a:lstStyle/>
          <a:p>
            <a:pPr algn="r">
              <a:lnSpc>
                <a:spcPct val="150000"/>
              </a:lnSpc>
            </a:pPr>
            <a:r>
              <a:rPr kumimoji="1" lang="en-US" altLang="ja-JP"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2012</a:t>
            </a:r>
            <a:r>
              <a:rPr kumimoji="1" lang="ja-JP" altLang="en-US"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年 </a:t>
            </a:r>
            <a:r>
              <a:rPr lang="en-US" altLang="ja-JP"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11</a:t>
            </a:r>
            <a:r>
              <a:rPr kumimoji="1" lang="ja-JP" altLang="en-US"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月 </a:t>
            </a:r>
            <a:r>
              <a:rPr kumimoji="1" lang="en-US" altLang="ja-JP"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28</a:t>
            </a:r>
            <a:r>
              <a:rPr kumimoji="1" lang="ja-JP" altLang="en-US"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日</a:t>
            </a:r>
            <a:r>
              <a:rPr kumimoji="1" lang="en-US" altLang="ja-JP"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
            </a:r>
            <a:br>
              <a:rPr kumimoji="1" lang="en-US" altLang="ja-JP"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br>
            <a:r>
              <a:rPr kumimoji="1" lang="ja-JP" altLang="en-US"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武内　務＠ひげの父さん</a:t>
            </a:r>
            <a:endParaRPr kumimoji="1" lang="ja-JP" altLang="en-US" sz="2000" b="1" dirty="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1</a:t>
            </a:fld>
            <a:endParaRPr kumimoji="1" lang="ja-JP" altLang="en-US" dirty="0"/>
          </a:p>
        </p:txBody>
      </p:sp>
    </p:spTree>
  </p:cSld>
  <p:clrMapOvr>
    <a:masterClrMapping/>
  </p:clrMapOvr>
  <p:transition advTm="1642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55576" y="1628800"/>
            <a:ext cx="7704856" cy="4893647"/>
          </a:xfrm>
          <a:prstGeom prst="rect">
            <a:avLst/>
          </a:prstGeom>
          <a:noFill/>
        </p:spPr>
        <p:txBody>
          <a:bodyPr wrap="square" rtlCol="0">
            <a:spAutoFit/>
          </a:bodyPr>
          <a:lstStyle/>
          <a:p>
            <a:r>
              <a:rPr lang="ja-JP" altLang="en-US" sz="2400" spc="-150" dirty="0" smtClean="0">
                <a:solidFill>
                  <a:srgbClr val="FF5050"/>
                </a:solidFill>
                <a:latin typeface="Arial Unicode MS" pitchFamily="50" charset="-128"/>
                <a:ea typeface="Arial Unicode MS" pitchFamily="50" charset="-128"/>
                <a:cs typeface="Arial Unicode MS" pitchFamily="50" charset="-128"/>
              </a:rPr>
              <a:t>痛さは半端じゃない。 銃がバチンとはじけるたび、必死に声を殺すが、何度もうめき声が漏れてしまう。</a:t>
            </a:r>
            <a:endParaRPr lang="en-US" altLang="ja-JP" sz="2400" spc="-150" dirty="0" smtClean="0">
              <a:solidFill>
                <a:srgbClr val="FF5050"/>
              </a:solidFill>
              <a:latin typeface="Arial Unicode MS" pitchFamily="50" charset="-128"/>
              <a:ea typeface="Arial Unicode MS" pitchFamily="50" charset="-128"/>
              <a:cs typeface="Arial Unicode MS" pitchFamily="50" charset="-128"/>
            </a:endParaRP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そのたびに局所麻酔を追加。これを何度も繰り返し、額は油汗でべっとり。</a:t>
            </a: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ええかげんせぇ～、 野戦病院じゃないんだから！</a:t>
            </a:r>
            <a:endParaRPr lang="en-US" altLang="ja-JP" sz="2400" spc="-150" dirty="0" smtClean="0">
              <a:solidFill>
                <a:srgbClr val="FF5050"/>
              </a:solidFill>
              <a:latin typeface="Arial Unicode MS" pitchFamily="50" charset="-128"/>
              <a:ea typeface="Arial Unicode MS" pitchFamily="50" charset="-128"/>
              <a:cs typeface="Arial Unicode MS" pitchFamily="50" charset="-128"/>
            </a:endParaRP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最後の２、３本になってやっと麻酔が効いてきたのか、痛みがいくぶんましになってきた。</a:t>
            </a:r>
          </a:p>
          <a:p>
            <a:endParaRPr lang="ja-JP" altLang="en-US" sz="2400" spc="-150" dirty="0" smtClean="0">
              <a:solidFill>
                <a:srgbClr val="FF5050"/>
              </a:solidFill>
              <a:latin typeface="Arial Unicode MS" pitchFamily="50" charset="-128"/>
              <a:ea typeface="Arial Unicode MS" pitchFamily="50" charset="-128"/>
              <a:cs typeface="Arial Unicode MS" pitchFamily="50" charset="-128"/>
            </a:endParaRP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車椅子で病床に運ばれ、点滴と尿カテーテルをつけられると、たちまちにして寝たきりの重病人に変身だ。</a:t>
            </a: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食事はうまいし、看護師もかわいい。</a:t>
            </a:r>
            <a:endParaRPr lang="en-US" altLang="ja-JP" sz="2400" spc="-150" dirty="0" smtClean="0">
              <a:solidFill>
                <a:srgbClr val="FF5050"/>
              </a:solidFill>
              <a:latin typeface="Arial Unicode MS" pitchFamily="50" charset="-128"/>
              <a:ea typeface="Arial Unicode MS" pitchFamily="50" charset="-128"/>
              <a:cs typeface="Arial Unicode MS" pitchFamily="50" charset="-128"/>
            </a:endParaRP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でも命をあずける処じゃない！</a:t>
            </a:r>
            <a:endParaRPr lang="en-US" altLang="ja-JP" sz="2400" spc="-150" dirty="0" smtClean="0">
              <a:solidFill>
                <a:srgbClr val="FF5050"/>
              </a:solidFill>
              <a:latin typeface="Arial Unicode MS" pitchFamily="50" charset="-128"/>
              <a:ea typeface="Arial Unicode MS" pitchFamily="50" charset="-128"/>
              <a:cs typeface="Arial Unicode MS" pitchFamily="50" charset="-128"/>
            </a:endParaRPr>
          </a:p>
          <a:p>
            <a:r>
              <a:rPr lang="ja-JP" altLang="en-US" sz="2400" spc="-150" dirty="0" smtClean="0">
                <a:solidFill>
                  <a:srgbClr val="FF5050"/>
                </a:solidFill>
                <a:latin typeface="Arial Unicode MS" pitchFamily="50" charset="-128"/>
                <a:ea typeface="Arial Unicode MS" pitchFamily="50" charset="-128"/>
                <a:cs typeface="Arial Unicode MS" pitchFamily="50" charset="-128"/>
              </a:rPr>
              <a:t>白い天井を見ながらそう思った。</a:t>
            </a:r>
            <a:endParaRPr kumimoji="1" lang="ja-JP" altLang="en-US" sz="2400" spc="-150" dirty="0">
              <a:solidFill>
                <a:srgbClr val="FF5050"/>
              </a:solidFill>
              <a:latin typeface="Arial Unicode MS" pitchFamily="50" charset="-128"/>
              <a:ea typeface="Arial Unicode MS" pitchFamily="50" charset="-128"/>
              <a:cs typeface="Arial Unicode MS" pitchFamily="50" charset="-128"/>
            </a:endParaRPr>
          </a:p>
        </p:txBody>
      </p:sp>
      <p:sp>
        <p:nvSpPr>
          <p:cNvPr id="5" name="テキスト ボックス 4"/>
          <p:cNvSpPr txBox="1"/>
          <p:nvPr/>
        </p:nvSpPr>
        <p:spPr>
          <a:xfrm>
            <a:off x="611560" y="260648"/>
            <a:ext cx="8064896" cy="1200329"/>
          </a:xfrm>
          <a:prstGeom prst="rect">
            <a:avLst/>
          </a:prstGeom>
          <a:noFill/>
        </p:spPr>
        <p:txBody>
          <a:bodyPr wrap="square"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生検</a:t>
            </a:r>
            <a:endParaRPr lang="en-US" altLang="ja-JP" sz="4800" dirty="0" smtClean="0">
              <a:solidFill>
                <a:schemeClr val="accent1">
                  <a:lumMod val="75000"/>
                </a:schemeClr>
              </a:solidFill>
              <a:latin typeface="HGP創英角ﾎﾟｯﾌﾟ体" pitchFamily="50" charset="-128"/>
              <a:ea typeface="HGP創英角ﾎﾟｯﾌﾟ体" pitchFamily="50" charset="-128"/>
            </a:endParaRPr>
          </a:p>
        </p:txBody>
      </p:sp>
      <p:pic>
        <p:nvPicPr>
          <p:cNvPr id="6" name="図 5" descr="card.PNG"/>
          <p:cNvPicPr>
            <a:picLocks noChangeAspect="1"/>
          </p:cNvPicPr>
          <p:nvPr/>
        </p:nvPicPr>
        <p:blipFill>
          <a:blip r:embed="rId2" cstate="print"/>
          <a:stretch>
            <a:fillRect/>
          </a:stretch>
        </p:blipFill>
        <p:spPr>
          <a:xfrm>
            <a:off x="7164288" y="260648"/>
            <a:ext cx="1657143" cy="1371429"/>
          </a:xfrm>
          <a:prstGeom prst="rect">
            <a:avLst/>
          </a:prstGeom>
        </p:spPr>
      </p:pic>
    </p:spTree>
  </p:cSld>
  <p:clrMapOvr>
    <a:masterClrMapping/>
  </p:clrMapOvr>
  <p:transition advTm="63929"/>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2A05BFD4-E2FA-49DC-985F-1BEBF0CE121E}" type="slidenum">
              <a:rPr kumimoji="1" lang="ja-JP" altLang="en-US" smtClean="0"/>
              <a:pPr/>
              <a:t>11</a:t>
            </a:fld>
            <a:endParaRPr kumimoji="1" lang="ja-JP" altLang="en-US" dirty="0"/>
          </a:p>
        </p:txBody>
      </p:sp>
      <p:sp>
        <p:nvSpPr>
          <p:cNvPr id="3" name="正方形/長方形 2"/>
          <p:cNvSpPr/>
          <p:nvPr/>
        </p:nvSpPr>
        <p:spPr>
          <a:xfrm>
            <a:off x="251520" y="1484784"/>
            <a:ext cx="8640960" cy="3031599"/>
          </a:xfrm>
          <a:prstGeom prst="rect">
            <a:avLst/>
          </a:prstGeom>
        </p:spPr>
        <p:txBody>
          <a:bodyPr wrap="square">
            <a:spAutoFit/>
          </a:bodyPr>
          <a:lstStyle/>
          <a:p>
            <a:pPr lvl="1"/>
            <a:endParaRPr lang="en-US" altLang="ja-JP" sz="2000" spc="600" dirty="0" smtClean="0">
              <a:solidFill>
                <a:schemeClr val="accent1">
                  <a:lumMod val="75000"/>
                </a:schemeClr>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a:p>
            <a:pPr lvl="1"/>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この後</a:t>
            </a:r>
            <a:endParaRPr lang="en-US" altLang="ja-JP" sz="3600" dirty="0" smtClean="0">
              <a:solidFill>
                <a:schemeClr val="tx2">
                  <a:lumMod val="60000"/>
                  <a:lumOff val="40000"/>
                </a:schemeClr>
              </a:solidFill>
              <a:latin typeface="HG創英角ﾎﾟｯﾌﾟ体" pitchFamily="49" charset="-128"/>
              <a:ea typeface="HG創英角ﾎﾟｯﾌﾟ体" pitchFamily="49" charset="-128"/>
            </a:endParaRPr>
          </a:p>
          <a:p>
            <a:pPr lvl="1">
              <a:lnSpc>
                <a:spcPct val="150000"/>
              </a:lnSpc>
            </a:pPr>
            <a:r>
              <a:rPr lang="ja-JP" altLang="en-US" sz="5400" dirty="0" smtClean="0">
                <a:solidFill>
                  <a:schemeClr val="accent1">
                    <a:lumMod val="75000"/>
                  </a:schemeClr>
                </a:solidFill>
                <a:latin typeface="HG創英角ﾎﾟｯﾌﾟ体" pitchFamily="49" charset="-128"/>
                <a:ea typeface="HG創英角ﾎﾟｯﾌﾟ体" pitchFamily="49" charset="-128"/>
              </a:rPr>
              <a:t>画像検査</a:t>
            </a:r>
            <a:r>
              <a:rPr lang="en-US" altLang="ja-JP" sz="3600" dirty="0" smtClean="0">
                <a:solidFill>
                  <a:schemeClr val="tx2">
                    <a:lumMod val="60000"/>
                    <a:lumOff val="40000"/>
                  </a:schemeClr>
                </a:solidFill>
                <a:latin typeface="HG創英角ﾎﾟｯﾌﾟ体" pitchFamily="49" charset="-128"/>
                <a:ea typeface="HG創英角ﾎﾟｯﾌﾟ体" pitchFamily="49" charset="-128"/>
              </a:rPr>
              <a:t>(CT､MRI､</a:t>
            </a: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骨シンチ</a:t>
            </a:r>
            <a:r>
              <a:rPr lang="en-US" altLang="ja-JP" sz="3600" dirty="0" smtClean="0">
                <a:solidFill>
                  <a:schemeClr val="tx2">
                    <a:lumMod val="60000"/>
                    <a:lumOff val="40000"/>
                  </a:schemeClr>
                </a:solidFill>
                <a:latin typeface="HG創英角ﾎﾟｯﾌﾟ体" pitchFamily="49" charset="-128"/>
                <a:ea typeface="HG創英角ﾎﾟｯﾌﾟ体" pitchFamily="49" charset="-128"/>
              </a:rPr>
              <a:t>)</a:t>
            </a: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も</a:t>
            </a:r>
            <a:endParaRPr lang="en-US" altLang="ja-JP" sz="3600" dirty="0" smtClean="0">
              <a:solidFill>
                <a:schemeClr val="tx2">
                  <a:lumMod val="60000"/>
                  <a:lumOff val="40000"/>
                </a:schemeClr>
              </a:solidFill>
              <a:latin typeface="HG創英角ﾎﾟｯﾌﾟ体" pitchFamily="49" charset="-128"/>
              <a:ea typeface="HG創英角ﾎﾟｯﾌﾟ体" pitchFamily="49" charset="-128"/>
            </a:endParaRPr>
          </a:p>
          <a:p>
            <a:pPr lvl="1">
              <a:lnSpc>
                <a:spcPct val="150000"/>
              </a:lnSpc>
            </a:pP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すべて終って･･･</a:t>
            </a:r>
            <a:endParaRPr lang="en-US" altLang="ja-JP" sz="3600" dirty="0" smtClean="0">
              <a:solidFill>
                <a:schemeClr val="tx2">
                  <a:lumMod val="60000"/>
                  <a:lumOff val="40000"/>
                </a:schemeClr>
              </a:solidFill>
              <a:latin typeface="HG創英角ﾎﾟｯﾌﾟ体" pitchFamily="49" charset="-128"/>
              <a:ea typeface="HG創英角ﾎﾟｯﾌﾟ体" pitchFamily="49" charset="-128"/>
            </a:endParaRPr>
          </a:p>
        </p:txBody>
      </p:sp>
    </p:spTree>
  </p:cSld>
  <p:clrMapOvr>
    <a:masterClrMapping/>
  </p:clrMapOvr>
  <p:transition advTm="979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1772816"/>
            <a:ext cx="8352928" cy="4985980"/>
          </a:xfrm>
          <a:prstGeom prst="rect">
            <a:avLst/>
          </a:prstGeom>
          <a:noFill/>
        </p:spPr>
        <p:txBody>
          <a:bodyPr wrap="square" rtlCol="0">
            <a:spAutoFit/>
          </a:bodyPr>
          <a:lstStyle/>
          <a:p>
            <a:pPr lvl="1">
              <a:lnSpc>
                <a:spcPct val="15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ja-JP" altLang="en-US" sz="2400" dirty="0" smtClean="0">
                <a:solidFill>
                  <a:schemeClr val="accent1">
                    <a:lumMod val="75000"/>
                  </a:schemeClr>
                </a:solidFill>
                <a:latin typeface="HGP創英角ﾎﾟｯﾌﾟ体" pitchFamily="50" charset="-128"/>
                <a:ea typeface="HGP創英角ﾎﾟｯﾌﾟ体" pitchFamily="50" charset="-128"/>
              </a:rPr>
              <a:t>生検の結果　　　　 コア</a:t>
            </a:r>
            <a:r>
              <a:rPr lang="en-US" altLang="ja-JP" sz="2400" dirty="0" smtClean="0">
                <a:solidFill>
                  <a:schemeClr val="accent1">
                    <a:lumMod val="75000"/>
                  </a:schemeClr>
                </a:solidFill>
                <a:latin typeface="HGP創英角ﾎﾟｯﾌﾟ体" pitchFamily="50" charset="-128"/>
                <a:ea typeface="HGP創英角ﾎﾟｯﾌﾟ体" pitchFamily="50" charset="-128"/>
              </a:rPr>
              <a:t>10</a:t>
            </a:r>
            <a:r>
              <a:rPr lang="ja-JP" altLang="en-US" sz="2400" dirty="0" smtClean="0">
                <a:solidFill>
                  <a:schemeClr val="accent1">
                    <a:lumMod val="75000"/>
                  </a:schemeClr>
                </a:solidFill>
                <a:latin typeface="HGP創英角ﾎﾟｯﾌﾟ体" pitchFamily="50" charset="-128"/>
                <a:ea typeface="HGP創英角ﾎﾟｯﾌﾟ体" pitchFamily="50" charset="-128"/>
              </a:rPr>
              <a:t>本</a:t>
            </a:r>
            <a:r>
              <a:rPr lang="ja-JP" altLang="en-US" sz="2400" dirty="0" smtClean="0">
                <a:solidFill>
                  <a:srgbClr val="C00000"/>
                </a:solidFill>
                <a:latin typeface="HGP創英角ﾎﾟｯﾌﾟ体" pitchFamily="50" charset="-128"/>
                <a:ea typeface="HGP創英角ﾎﾟｯﾌﾟ体" pitchFamily="50" charset="-128"/>
              </a:rPr>
              <a:t>全数陽性</a:t>
            </a:r>
            <a:r>
              <a:rPr lang="ja-JP" altLang="en-US" sz="2400" dirty="0" smtClean="0">
                <a:solidFill>
                  <a:schemeClr val="accent1">
                    <a:lumMod val="75000"/>
                  </a:schemeClr>
                </a:solidFill>
                <a:latin typeface="HGP創英角ﾎﾟｯﾌﾟ体" pitchFamily="50" charset="-128"/>
                <a:ea typeface="HGP創英角ﾎﾟｯﾌﾟ体" pitchFamily="50" charset="-128"/>
              </a:rPr>
              <a:t>：がん確定</a:t>
            </a:r>
            <a:endParaRPr lang="en-US" altLang="ja-JP" sz="2400" dirty="0" smtClean="0">
              <a:solidFill>
                <a:schemeClr val="accent1">
                  <a:lumMod val="75000"/>
                </a:schemeClr>
              </a:solidFill>
              <a:latin typeface="HGP創英角ﾎﾟｯﾌﾟ体" pitchFamily="50" charset="-128"/>
              <a:ea typeface="HGP創英角ﾎﾟｯﾌﾟ体" pitchFamily="50" charset="-128"/>
            </a:endParaRPr>
          </a:p>
          <a:p>
            <a:pPr lvl="1">
              <a:lnSpc>
                <a:spcPct val="15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ja-JP" altLang="en-US" sz="2400" dirty="0" smtClean="0">
                <a:solidFill>
                  <a:schemeClr val="accent1">
                    <a:lumMod val="75000"/>
                  </a:schemeClr>
                </a:solidFill>
                <a:latin typeface="HGP創英角ﾎﾟｯﾌﾟ体" pitchFamily="50" charset="-128"/>
                <a:ea typeface="HGP創英角ﾎﾟｯﾌﾟ体" pitchFamily="50" charset="-128"/>
              </a:rPr>
              <a:t>グリーソンスコア　　</a:t>
            </a:r>
            <a:r>
              <a:rPr lang="en-US" altLang="ja-JP" sz="2400" dirty="0" smtClean="0">
                <a:solidFill>
                  <a:srgbClr val="C00000"/>
                </a:solidFill>
                <a:latin typeface="HGP創英角ﾎﾟｯﾌﾟ体" pitchFamily="50" charset="-128"/>
                <a:ea typeface="HGP創英角ﾎﾟｯﾌﾟ体" pitchFamily="50" charset="-128"/>
              </a:rPr>
              <a:t>GS=9</a:t>
            </a:r>
            <a:r>
              <a:rPr lang="ja-JP" altLang="en-US" sz="2400" dirty="0" smtClean="0">
                <a:solidFill>
                  <a:schemeClr val="accent1">
                    <a:lumMod val="75000"/>
                  </a:schemeClr>
                </a:solidFill>
                <a:latin typeface="HGP創英角ﾎﾟｯﾌﾟ体" pitchFamily="50" charset="-128"/>
                <a:ea typeface="HGP創英角ﾎﾟｯﾌﾟ体" pitchFamily="50" charset="-128"/>
              </a:rPr>
              <a:t> ：悪性の（低分化）がん</a:t>
            </a:r>
            <a:endParaRPr lang="en-US" altLang="ja-JP" sz="2400" dirty="0" smtClean="0">
              <a:solidFill>
                <a:schemeClr val="accent1">
                  <a:lumMod val="75000"/>
                </a:schemeClr>
              </a:solidFill>
              <a:latin typeface="HGP創英角ﾎﾟｯﾌﾟ体" pitchFamily="50" charset="-128"/>
              <a:ea typeface="HGP創英角ﾎﾟｯﾌﾟ体" pitchFamily="50" charset="-128"/>
            </a:endParaRPr>
          </a:p>
          <a:p>
            <a:pPr lvl="1">
              <a:lnSpc>
                <a:spcPct val="15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en-US" altLang="ja-JP" sz="2400" dirty="0" smtClean="0">
                <a:solidFill>
                  <a:schemeClr val="accent1">
                    <a:lumMod val="75000"/>
                  </a:schemeClr>
                </a:solidFill>
                <a:latin typeface="HGP創英角ﾎﾟｯﾌﾟ体" pitchFamily="50" charset="-128"/>
                <a:ea typeface="HGP創英角ﾎﾟｯﾌﾟ体" pitchFamily="50" charset="-128"/>
              </a:rPr>
              <a:t>MRI</a:t>
            </a:r>
            <a:r>
              <a:rPr lang="ja-JP" altLang="en-US" sz="2400" dirty="0" err="1" smtClean="0">
                <a:solidFill>
                  <a:schemeClr val="accent1">
                    <a:lumMod val="75000"/>
                  </a:schemeClr>
                </a:solidFill>
                <a:latin typeface="HGP創英角ﾎﾟｯﾌﾟ体" pitchFamily="50" charset="-128"/>
                <a:ea typeface="HGP創英角ﾎﾟｯﾌﾟ体" pitchFamily="50" charset="-128"/>
              </a:rPr>
              <a:t>、</a:t>
            </a:r>
            <a:r>
              <a:rPr lang="en-US" altLang="ja-JP" sz="2400" dirty="0" smtClean="0">
                <a:solidFill>
                  <a:schemeClr val="accent1">
                    <a:lumMod val="75000"/>
                  </a:schemeClr>
                </a:solidFill>
                <a:latin typeface="HGP創英角ﾎﾟｯﾌﾟ体" pitchFamily="50" charset="-128"/>
                <a:ea typeface="HGP創英角ﾎﾟｯﾌﾟ体" pitchFamily="50" charset="-128"/>
              </a:rPr>
              <a:t>CT</a:t>
            </a:r>
            <a:r>
              <a:rPr lang="ja-JP" altLang="en-US" sz="2400" dirty="0" smtClean="0">
                <a:solidFill>
                  <a:schemeClr val="accent1">
                    <a:lumMod val="75000"/>
                  </a:schemeClr>
                </a:solidFill>
                <a:latin typeface="HGP創英角ﾎﾟｯﾌﾟ体" pitchFamily="50" charset="-128"/>
                <a:ea typeface="HGP創英角ﾎﾟｯﾌﾟ体" pitchFamily="50" charset="-128"/>
              </a:rPr>
              <a:t>では　　　　</a:t>
            </a:r>
            <a:r>
              <a:rPr lang="ja-JP" altLang="en-US" sz="2400" dirty="0" smtClean="0">
                <a:solidFill>
                  <a:srgbClr val="C00000"/>
                </a:solidFill>
                <a:latin typeface="HGP創英角ﾎﾟｯﾌﾟ体" pitchFamily="50" charset="-128"/>
                <a:ea typeface="HGP創英角ﾎﾟｯﾌﾟ体" pitchFamily="50" charset="-128"/>
              </a:rPr>
              <a:t>浸潤</a:t>
            </a:r>
            <a:r>
              <a:rPr lang="ja-JP" altLang="en-US" sz="2400" dirty="0" smtClean="0">
                <a:solidFill>
                  <a:schemeClr val="accent1">
                    <a:lumMod val="75000"/>
                  </a:schemeClr>
                </a:solidFill>
                <a:latin typeface="HGP創英角ﾎﾟｯﾌﾟ体" pitchFamily="50" charset="-128"/>
                <a:ea typeface="HGP創英角ﾎﾟｯﾌﾟ体" pitchFamily="50" charset="-128"/>
              </a:rPr>
              <a:t>あり</a:t>
            </a:r>
            <a:endParaRPr lang="en-US" altLang="ja-JP" sz="2400" dirty="0" smtClean="0">
              <a:solidFill>
                <a:schemeClr val="accent1">
                  <a:lumMod val="75000"/>
                </a:schemeClr>
              </a:solidFill>
              <a:latin typeface="HGP創英角ﾎﾟｯﾌﾟ体" pitchFamily="50" charset="-128"/>
              <a:ea typeface="HGP創英角ﾎﾟｯﾌﾟ体" pitchFamily="50" charset="-128"/>
            </a:endParaRPr>
          </a:p>
          <a:p>
            <a:pPr lvl="1">
              <a:lnSpc>
                <a:spcPct val="15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ja-JP" altLang="en-US" sz="2400" dirty="0" smtClean="0">
                <a:solidFill>
                  <a:schemeClr val="accent1">
                    <a:lumMod val="75000"/>
                  </a:schemeClr>
                </a:solidFill>
                <a:latin typeface="HGP創英角ﾎﾟｯﾌﾟ体" pitchFamily="50" charset="-128"/>
                <a:ea typeface="HGP創英角ﾎﾟｯﾌﾟ体" pitchFamily="50" charset="-128"/>
              </a:rPr>
              <a:t>骨シンチでは　　　　</a:t>
            </a:r>
            <a:r>
              <a:rPr lang="ja-JP" altLang="en-US" sz="2400" dirty="0" smtClean="0">
                <a:solidFill>
                  <a:srgbClr val="C00000"/>
                </a:solidFill>
                <a:latin typeface="HGP創英角ﾎﾟｯﾌﾟ体" pitchFamily="50" charset="-128"/>
                <a:ea typeface="HGP創英角ﾎﾟｯﾌﾟ体" pitchFamily="50" charset="-128"/>
              </a:rPr>
              <a:t>転移は</a:t>
            </a:r>
            <a:endParaRPr lang="en-US" altLang="ja-JP" sz="2400" dirty="0" smtClean="0">
              <a:solidFill>
                <a:srgbClr val="C00000"/>
              </a:solidFill>
              <a:latin typeface="HGP創英角ﾎﾟｯﾌﾟ体" pitchFamily="50" charset="-128"/>
              <a:ea typeface="HGP創英角ﾎﾟｯﾌﾟ体" pitchFamily="50" charset="-128"/>
            </a:endParaRPr>
          </a:p>
          <a:p>
            <a:pPr lvl="1">
              <a:lnSpc>
                <a:spcPct val="150000"/>
              </a:lnSpc>
              <a:buFont typeface="Wingdings" pitchFamily="2" charset="2"/>
              <a:buChar char="Ø"/>
            </a:pPr>
            <a:endParaRPr lang="en-US" altLang="ja-JP" sz="2000" dirty="0" smtClean="0">
              <a:solidFill>
                <a:schemeClr val="accent3">
                  <a:lumMod val="75000"/>
                </a:schemeClr>
              </a:solidFill>
            </a:endParaRPr>
          </a:p>
          <a:p>
            <a:pPr>
              <a:lnSpc>
                <a:spcPct val="150000"/>
              </a:lnSpc>
            </a:pPr>
            <a:r>
              <a:rPr lang="ja-JP" altLang="en-US" sz="2800" dirty="0" smtClean="0">
                <a:solidFill>
                  <a:schemeClr val="accent5">
                    <a:lumMod val="75000"/>
                  </a:schemeClr>
                </a:solidFill>
                <a:latin typeface="HGP創英角ﾎﾟｯﾌﾟ体" pitchFamily="50" charset="-128"/>
                <a:ea typeface="HGP創英角ﾎﾟｯﾌﾟ体" pitchFamily="50" charset="-128"/>
              </a:rPr>
              <a:t>病期は</a:t>
            </a:r>
            <a:r>
              <a:rPr lang="ja-JP" altLang="en-US" sz="3200" dirty="0" smtClean="0">
                <a:solidFill>
                  <a:schemeClr val="accent1">
                    <a:lumMod val="75000"/>
                  </a:schemeClr>
                </a:solidFill>
                <a:latin typeface="HGP創英角ﾎﾟｯﾌﾟ体" pitchFamily="50" charset="-128"/>
                <a:ea typeface="HGP創英角ﾎﾟｯﾌﾟ体" pitchFamily="50" charset="-128"/>
              </a:rPr>
              <a:t>ＣとＤの間</a:t>
            </a:r>
            <a:r>
              <a:rPr lang="ja-JP" altLang="en-US" sz="3200" dirty="0" smtClean="0">
                <a:solidFill>
                  <a:schemeClr val="accent5">
                    <a:lumMod val="75000"/>
                  </a:schemeClr>
                </a:solidFill>
                <a:latin typeface="HGP創英角ﾎﾟｯﾌﾟ体" pitchFamily="50" charset="-128"/>
                <a:ea typeface="HGP創英角ﾎﾟｯﾌﾟ体" pitchFamily="50" charset="-128"/>
              </a:rPr>
              <a:t>、 </a:t>
            </a:r>
            <a:r>
              <a:rPr lang="ja-JP" altLang="en-US" sz="2800" dirty="0" smtClean="0">
                <a:solidFill>
                  <a:schemeClr val="accent5">
                    <a:lumMod val="75000"/>
                  </a:schemeClr>
                </a:solidFill>
                <a:latin typeface="HGP創英角ﾎﾟｯﾌﾟ体" pitchFamily="50" charset="-128"/>
                <a:ea typeface="HGP創英角ﾎﾟｯﾌﾟ体" pitchFamily="50" charset="-128"/>
              </a:rPr>
              <a:t>こうなると</a:t>
            </a:r>
            <a:r>
              <a:rPr lang="ja-JP" altLang="en-US" sz="3200" dirty="0" smtClean="0">
                <a:solidFill>
                  <a:schemeClr val="accent1">
                    <a:lumMod val="75000"/>
                  </a:schemeClr>
                </a:solidFill>
                <a:latin typeface="HGP創英角ﾎﾟｯﾌﾟ体" pitchFamily="50" charset="-128"/>
                <a:ea typeface="HGP創英角ﾎﾟｯﾌﾟ体" pitchFamily="50" charset="-128"/>
              </a:rPr>
              <a:t>手術は難しい！</a:t>
            </a:r>
            <a:endParaRPr lang="en-US" altLang="ja-JP" sz="3200" dirty="0" smtClean="0">
              <a:solidFill>
                <a:srgbClr val="C00000"/>
              </a:solidFill>
              <a:latin typeface="HGP創英角ﾎﾟｯﾌﾟ体" pitchFamily="50" charset="-128"/>
              <a:ea typeface="HGP創英角ﾎﾟｯﾌﾟ体" pitchFamily="50" charset="-128"/>
            </a:endParaRPr>
          </a:p>
          <a:p>
            <a:r>
              <a:rPr lang="ja-JP" altLang="en-US" sz="2800" dirty="0" smtClean="0">
                <a:solidFill>
                  <a:schemeClr val="accent5">
                    <a:lumMod val="75000"/>
                  </a:schemeClr>
                </a:solidFill>
                <a:latin typeface="HGP創英角ﾎﾟｯﾌﾟ体" pitchFamily="50" charset="-128"/>
                <a:ea typeface="HGP創英角ﾎﾟｯﾌﾟ体" pitchFamily="50" charset="-128"/>
              </a:rPr>
              <a:t>お勧めは</a:t>
            </a:r>
            <a:r>
              <a:rPr lang="ja-JP" altLang="en-US" sz="3200" dirty="0" smtClean="0">
                <a:solidFill>
                  <a:schemeClr val="accent1">
                    <a:lumMod val="75000"/>
                  </a:schemeClr>
                </a:solidFill>
                <a:latin typeface="HGP創英角ﾎﾟｯﾌﾟ体" pitchFamily="50" charset="-128"/>
                <a:ea typeface="HGP創英角ﾎﾟｯﾌﾟ体" pitchFamily="50" charset="-128"/>
              </a:rPr>
              <a:t>ホルモン療法</a:t>
            </a:r>
            <a:endParaRPr lang="en-US" altLang="ja-JP" sz="3200" dirty="0" smtClean="0">
              <a:solidFill>
                <a:schemeClr val="accent1">
                  <a:lumMod val="75000"/>
                </a:schemeClr>
              </a:solidFill>
              <a:latin typeface="HGP創英角ﾎﾟｯﾌﾟ体" pitchFamily="50" charset="-128"/>
              <a:ea typeface="HGP創英角ﾎﾟｯﾌﾟ体" pitchFamily="50" charset="-128"/>
            </a:endParaRPr>
          </a:p>
          <a:p>
            <a:pPr algn="r">
              <a:lnSpc>
                <a:spcPct val="200000"/>
              </a:lnSpc>
            </a:pPr>
            <a:r>
              <a:rPr lang="ja-JP" altLang="en-US" sz="2800" dirty="0" smtClean="0">
                <a:solidFill>
                  <a:schemeClr val="accent1">
                    <a:lumMod val="75000"/>
                  </a:schemeClr>
                </a:solidFill>
                <a:latin typeface="HGP創英角ﾎﾟｯﾌﾟ体" pitchFamily="50" charset="-128"/>
                <a:ea typeface="HGP創英角ﾎﾟｯﾌﾟ体" pitchFamily="50" charset="-128"/>
              </a:rPr>
              <a:t>セカンドオピニオン</a:t>
            </a:r>
            <a:r>
              <a:rPr lang="ja-JP" altLang="en-US" sz="2800" dirty="0" smtClean="0">
                <a:solidFill>
                  <a:schemeClr val="accent5">
                    <a:lumMod val="75000"/>
                  </a:schemeClr>
                </a:solidFill>
                <a:latin typeface="HGP創英角ﾎﾟｯﾌﾟ体" pitchFamily="50" charset="-128"/>
                <a:ea typeface="HGP創英角ﾎﾟｯﾌﾟ体" pitchFamily="50" charset="-128"/>
              </a:rPr>
              <a:t>を受けたい！</a:t>
            </a:r>
            <a:endParaRPr lang="en-US" altLang="ja-JP" sz="2800" dirty="0" smtClean="0">
              <a:solidFill>
                <a:schemeClr val="accent5">
                  <a:lumMod val="75000"/>
                </a:schemeClr>
              </a:solidFill>
              <a:latin typeface="HGP創英角ﾎﾟｯﾌﾟ体" pitchFamily="50" charset="-128"/>
              <a:ea typeface="HGP創英角ﾎﾟｯﾌﾟ体" pitchFamily="50" charset="-128"/>
            </a:endParaRPr>
          </a:p>
        </p:txBody>
      </p:sp>
      <p:sp>
        <p:nvSpPr>
          <p:cNvPr id="6" name="スライド番号プレースホルダ 5"/>
          <p:cNvSpPr>
            <a:spLocks noGrp="1"/>
          </p:cNvSpPr>
          <p:nvPr>
            <p:ph type="sldNum" sz="quarter" idx="12"/>
          </p:nvPr>
        </p:nvSpPr>
        <p:spPr/>
        <p:txBody>
          <a:bodyPr/>
          <a:lstStyle/>
          <a:p>
            <a:fld id="{2A05BFD4-E2FA-49DC-985F-1BEBF0CE121E}" type="slidenum">
              <a:rPr kumimoji="1" lang="ja-JP" altLang="en-US" smtClean="0"/>
              <a:pPr/>
              <a:t>12</a:t>
            </a:fld>
            <a:endParaRPr kumimoji="1" lang="ja-JP" altLang="en-US" dirty="0"/>
          </a:p>
        </p:txBody>
      </p:sp>
      <p:sp>
        <p:nvSpPr>
          <p:cNvPr id="5" name="テキスト ボックス 4"/>
          <p:cNvSpPr txBox="1"/>
          <p:nvPr/>
        </p:nvSpPr>
        <p:spPr>
          <a:xfrm>
            <a:off x="611560" y="332656"/>
            <a:ext cx="7416824" cy="1107996"/>
          </a:xfrm>
          <a:prstGeom prst="rect">
            <a:avLst/>
          </a:prstGeom>
          <a:noFill/>
        </p:spPr>
        <p:txBody>
          <a:bodyPr wrap="square" rtlCol="0">
            <a:spAutoFit/>
          </a:bodyPr>
          <a:lstStyle/>
          <a:p>
            <a:r>
              <a:rPr lang="ja-JP" altLang="en-US" sz="3600" dirty="0" smtClean="0">
                <a:solidFill>
                  <a:schemeClr val="tx2">
                    <a:lumMod val="60000"/>
                    <a:lumOff val="40000"/>
                  </a:schemeClr>
                </a:solidFill>
                <a:latin typeface="HGS創英角ﾎﾟｯﾌﾟ体" pitchFamily="50" charset="-128"/>
                <a:ea typeface="HGS創英角ﾎﾟｯﾌﾟ体" pitchFamily="50" charset="-128"/>
              </a:rPr>
              <a:t>いよいよ</a:t>
            </a:r>
            <a:r>
              <a:rPr lang="ja-JP" altLang="en-US" sz="3600" dirty="0" smtClean="0">
                <a:solidFill>
                  <a:schemeClr val="accent1">
                    <a:lumMod val="60000"/>
                    <a:lumOff val="40000"/>
                  </a:schemeClr>
                </a:solidFill>
                <a:latin typeface="HGS創英角ﾎﾟｯﾌﾟ体" pitchFamily="50" charset="-128"/>
                <a:ea typeface="HGS創英角ﾎﾟｯﾌﾟ体" pitchFamily="50" charset="-128"/>
              </a:rPr>
              <a:t> </a:t>
            </a:r>
            <a:r>
              <a:rPr lang="ja-JP" altLang="en-US" sz="6600" dirty="0" smtClean="0">
                <a:solidFill>
                  <a:schemeClr val="accent1">
                    <a:lumMod val="75000"/>
                  </a:schemeClr>
                </a:solidFill>
                <a:latin typeface="HGS創英角ﾎﾟｯﾌﾟ体" pitchFamily="50" charset="-128"/>
                <a:ea typeface="HGS創英角ﾎﾟｯﾌﾟ体" pitchFamily="50" charset="-128"/>
              </a:rPr>
              <a:t>告知</a:t>
            </a:r>
            <a:endParaRPr lang="en-US" altLang="ja-JP" sz="4800" dirty="0" smtClean="0">
              <a:solidFill>
                <a:schemeClr val="accent3">
                  <a:lumMod val="75000"/>
                </a:schemeClr>
              </a:solidFill>
              <a:latin typeface="HGP創英角ﾎﾟｯﾌﾟ体" pitchFamily="50" charset="-128"/>
              <a:ea typeface="HGP創英角ﾎﾟｯﾌﾟ体" pitchFamily="50" charset="-128"/>
            </a:endParaRPr>
          </a:p>
        </p:txBody>
      </p:sp>
      <p:sp>
        <p:nvSpPr>
          <p:cNvPr id="9" name="テキスト ボックス 8"/>
          <p:cNvSpPr txBox="1"/>
          <p:nvPr/>
        </p:nvSpPr>
        <p:spPr>
          <a:xfrm>
            <a:off x="5220072" y="3429000"/>
            <a:ext cx="2592288" cy="1107996"/>
          </a:xfrm>
          <a:prstGeom prst="rect">
            <a:avLst/>
          </a:prstGeom>
          <a:noFill/>
        </p:spPr>
        <p:txBody>
          <a:bodyPr wrap="square" rtlCol="0">
            <a:spAutoFit/>
          </a:bodyPr>
          <a:lstStyle/>
          <a:p>
            <a:r>
              <a:rPr lang="ja-JP" altLang="en-US" sz="6600" dirty="0" smtClean="0">
                <a:solidFill>
                  <a:srgbClr val="FF0000"/>
                </a:solidFill>
                <a:latin typeface="HGP創英角ﾎﾟｯﾌﾟ体" pitchFamily="50" charset="-128"/>
                <a:ea typeface="HGP創英角ﾎﾟｯﾌﾟ体" pitchFamily="50" charset="-128"/>
              </a:rPr>
              <a:t>なし！</a:t>
            </a:r>
            <a:endParaRPr kumimoji="1" lang="ja-JP" altLang="en-US" sz="6600" dirty="0">
              <a:solidFill>
                <a:srgbClr val="FF0000"/>
              </a:solidFill>
            </a:endParaRPr>
          </a:p>
        </p:txBody>
      </p:sp>
      <p:sp>
        <p:nvSpPr>
          <p:cNvPr id="7" name="右矢印 6"/>
          <p:cNvSpPr/>
          <p:nvPr/>
        </p:nvSpPr>
        <p:spPr>
          <a:xfrm>
            <a:off x="2987824" y="5949280"/>
            <a:ext cx="576064" cy="64807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Tree>
    <p:custDataLst>
      <p:tags r:id="rId1"/>
    </p:custDataLst>
  </p:cSld>
  <p:clrMapOvr>
    <a:masterClrMapping/>
  </p:clrMapOvr>
  <p:transition advTm="9792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500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2000"/>
                                        <p:tgtEl>
                                          <p:spTgt spid="3">
                                            <p:txEl>
                                              <p:pRg st="5" end="5"/>
                                            </p:txEl>
                                          </p:spTgt>
                                        </p:tgtEl>
                                      </p:cBhvr>
                                    </p:animEffect>
                                  </p:childTnLst>
                                </p:cTn>
                              </p:par>
                              <p:par>
                                <p:cTn id="12" presetID="10" presetClass="entr" presetSubtype="0" fill="hold" nodeType="withEffect">
                                  <p:stCondLst>
                                    <p:cond delay="500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2000"/>
                                        <p:tgtEl>
                                          <p:spTgt spid="3">
                                            <p:txEl>
                                              <p:pRg st="6" end="6"/>
                                            </p:txEl>
                                          </p:spTgt>
                                        </p:tgtEl>
                                      </p:cBhvr>
                                    </p:animEffect>
                                  </p:childTnLst>
                                </p:cTn>
                              </p:par>
                              <p:par>
                                <p:cTn id="15" presetID="10" presetClass="entr" presetSubtype="0" fill="hold" nodeType="withEffect">
                                  <p:stCondLst>
                                    <p:cond delay="500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1560" y="2132856"/>
            <a:ext cx="7488832" cy="3600986"/>
          </a:xfrm>
          <a:prstGeom prst="rect">
            <a:avLst/>
          </a:prstGeom>
        </p:spPr>
        <p:txBody>
          <a:bodyPr wrap="square">
            <a:spAutoFit/>
          </a:bodyPr>
          <a:lstStyle/>
          <a:p>
            <a:pPr>
              <a:lnSpc>
                <a:spcPct val="150000"/>
              </a:lnSpc>
            </a:pPr>
            <a:r>
              <a:rPr lang="ja-JP" altLang="en-US" sz="2400" dirty="0" smtClean="0">
                <a:solidFill>
                  <a:schemeClr val="accent5">
                    <a:lumMod val="50000"/>
                  </a:schemeClr>
                </a:solidFill>
                <a:latin typeface="HGP創英角ﾎﾟｯﾌﾟ体" pitchFamily="50" charset="-128"/>
                <a:ea typeface="HGP創英角ﾎﾟｯﾌﾟ体" pitchFamily="50" charset="-128"/>
              </a:rPr>
              <a:t>・　</a:t>
            </a:r>
            <a:r>
              <a:rPr lang="ja-JP" altLang="en-US" sz="2400" dirty="0" smtClean="0">
                <a:solidFill>
                  <a:schemeClr val="accent5">
                    <a:lumMod val="75000"/>
                  </a:schemeClr>
                </a:solidFill>
                <a:latin typeface="HGP創英角ﾎﾟｯﾌﾟ体" pitchFamily="50" charset="-128"/>
                <a:ea typeface="HGP創英角ﾎﾟｯﾌﾟ体" pitchFamily="50" charset="-128"/>
              </a:rPr>
              <a:t>悪条件がそろい過ぎ、予後は相当きびしい！</a:t>
            </a:r>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pPr lvl="1">
              <a:lnSpc>
                <a:spcPct val="150000"/>
              </a:lnSpc>
            </a:pPr>
            <a:r>
              <a:rPr lang="ja-JP" altLang="en-US" sz="2000" dirty="0" smtClean="0">
                <a:solidFill>
                  <a:schemeClr val="accent1">
                    <a:lumMod val="75000"/>
                  </a:schemeClr>
                </a:solidFill>
              </a:rPr>
              <a:t>（転移はありませんでしたが）</a:t>
            </a:r>
            <a:endParaRPr lang="en-US" altLang="ja-JP" sz="2000" dirty="0" smtClean="0">
              <a:solidFill>
                <a:schemeClr val="accent1">
                  <a:lumMod val="75000"/>
                </a:schemeClr>
              </a:solidFill>
            </a:endParaRPr>
          </a:p>
          <a:p>
            <a:pPr>
              <a:lnSpc>
                <a:spcPct val="150000"/>
              </a:lnSpc>
            </a:pPr>
            <a:r>
              <a:rPr lang="ja-JP" altLang="en-US" sz="2400" dirty="0" smtClean="0">
                <a:solidFill>
                  <a:schemeClr val="accent5">
                    <a:lumMod val="50000"/>
                  </a:schemeClr>
                </a:solidFill>
                <a:latin typeface="HGP創英角ﾎﾟｯﾌﾟ体" pitchFamily="50" charset="-128"/>
                <a:ea typeface="HGP創英角ﾎﾟｯﾌﾟ体" pitchFamily="50" charset="-128"/>
              </a:rPr>
              <a:t>・　</a:t>
            </a:r>
            <a:r>
              <a:rPr lang="ja-JP" altLang="en-US" sz="2400" dirty="0" smtClean="0">
                <a:solidFill>
                  <a:schemeClr val="accent5">
                    <a:lumMod val="75000"/>
                  </a:schemeClr>
                </a:solidFill>
                <a:latin typeface="HGP創英角ﾎﾟｯﾌﾟ体" pitchFamily="50" charset="-128"/>
                <a:ea typeface="HGP創英角ﾎﾟｯﾌﾟ体" pitchFamily="50" charset="-128"/>
              </a:rPr>
              <a:t>微小転移は画像には映りませんからねぇ</a:t>
            </a:r>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pPr lvl="1" algn="ctr">
              <a:lnSpc>
                <a:spcPct val="150000"/>
              </a:lnSpc>
            </a:pPr>
            <a:r>
              <a:rPr lang="ja-JP" altLang="en-US" sz="8000" dirty="0" smtClean="0">
                <a:solidFill>
                  <a:srgbClr val="C00000"/>
                </a:solidFill>
                <a:latin typeface="HGP創英角ﾎﾟｯﾌﾟ体" pitchFamily="50" charset="-128"/>
                <a:ea typeface="HGP創英角ﾎﾟｯﾌﾟ体" pitchFamily="50" charset="-128"/>
              </a:rPr>
              <a:t>５年生存率２割</a:t>
            </a:r>
            <a:endParaRPr lang="en-US" altLang="ja-JP" sz="8000" dirty="0" smtClean="0">
              <a:solidFill>
                <a:schemeClr val="accent3">
                  <a:lumMod val="75000"/>
                </a:schemeClr>
              </a:solidFill>
            </a:endParaRPr>
          </a:p>
        </p:txBody>
      </p:sp>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13</a:t>
            </a:fld>
            <a:endParaRPr kumimoji="1" lang="ja-JP" altLang="en-US" dirty="0"/>
          </a:p>
        </p:txBody>
      </p:sp>
      <p:sp>
        <p:nvSpPr>
          <p:cNvPr id="6" name="テキスト ボックス 5"/>
          <p:cNvSpPr txBox="1"/>
          <p:nvPr/>
        </p:nvSpPr>
        <p:spPr>
          <a:xfrm>
            <a:off x="611560" y="332656"/>
            <a:ext cx="8208912" cy="1477328"/>
          </a:xfrm>
          <a:prstGeom prst="rect">
            <a:avLst/>
          </a:prstGeom>
          <a:noFill/>
        </p:spPr>
        <p:txBody>
          <a:bodyPr wrap="square"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Ｂ病院 </a:t>
            </a:r>
            <a:r>
              <a:rPr lang="ja-JP" altLang="en-US" sz="3600" spc="-150" dirty="0" smtClean="0">
                <a:solidFill>
                  <a:schemeClr val="accent1">
                    <a:lumMod val="75000"/>
                  </a:schemeClr>
                </a:solidFill>
                <a:latin typeface="HGS創英角ﾎﾟｯﾌﾟ体" pitchFamily="50" charset="-128"/>
                <a:ea typeface="HGS創英角ﾎﾟｯﾌﾟ体" pitchFamily="50" charset="-128"/>
              </a:rPr>
              <a:t>セカンドオピニオン</a:t>
            </a:r>
            <a:endParaRPr lang="en-US" altLang="ja-JP" sz="3600" spc="-150" dirty="0" smtClean="0">
              <a:solidFill>
                <a:schemeClr val="accent1">
                  <a:lumMod val="75000"/>
                </a:schemeClr>
              </a:solidFill>
              <a:latin typeface="HGP創英角ﾎﾟｯﾌﾟ体" pitchFamily="50" charset="-128"/>
              <a:ea typeface="HGP創英角ﾎﾟｯﾌﾟ体" pitchFamily="50" charset="-128"/>
            </a:endParaRPr>
          </a:p>
          <a:p>
            <a:endParaRPr kumimoji="1" lang="ja-JP" altLang="en-US" dirty="0"/>
          </a:p>
        </p:txBody>
      </p:sp>
    </p:spTree>
    <p:custDataLst>
      <p:tags r:id="rId1"/>
    </p:custDataLst>
  </p:cSld>
  <p:clrMapOvr>
    <a:masterClrMapping/>
  </p:clrMapOvr>
  <p:transition advTm="6049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2000"/>
                                        <p:tgtEl>
                                          <p:spTgt spid="2">
                                            <p:txEl>
                                              <p:pRg st="3" end="3"/>
                                            </p:txEl>
                                          </p:spTgt>
                                        </p:tgtEl>
                                      </p:cBhvr>
                                    </p:animEffect>
                                    <p:anim calcmode="lin" valueType="num">
                                      <p:cBhvr>
                                        <p:cTn id="8"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8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back.JPG"/>
          <p:cNvPicPr>
            <a:picLocks noChangeAspect="1"/>
          </p:cNvPicPr>
          <p:nvPr/>
        </p:nvPicPr>
        <p:blipFill>
          <a:blip r:embed="rId2" cstate="print"/>
          <a:stretch>
            <a:fillRect/>
          </a:stretch>
        </p:blipFill>
        <p:spPr>
          <a:xfrm>
            <a:off x="0" y="0"/>
            <a:ext cx="9144000" cy="6869043"/>
          </a:xfrm>
          <a:prstGeom prst="rect">
            <a:avLst/>
          </a:prstGeom>
        </p:spPr>
      </p:pic>
      <p:sp>
        <p:nvSpPr>
          <p:cNvPr id="2" name="スライド番号プレースホルダ 1"/>
          <p:cNvSpPr>
            <a:spLocks noGrp="1"/>
          </p:cNvSpPr>
          <p:nvPr>
            <p:ph type="sldNum" sz="quarter" idx="12"/>
          </p:nvPr>
        </p:nvSpPr>
        <p:spPr/>
        <p:txBody>
          <a:bodyPr/>
          <a:lstStyle/>
          <a:p>
            <a:fld id="{2A05BFD4-E2FA-49DC-985F-1BEBF0CE121E}" type="slidenum">
              <a:rPr kumimoji="1" lang="ja-JP" altLang="en-US" smtClean="0"/>
              <a:pPr/>
              <a:t>14</a:t>
            </a:fld>
            <a:endParaRPr kumimoji="1" lang="ja-JP" altLang="en-US" dirty="0"/>
          </a:p>
        </p:txBody>
      </p:sp>
      <p:sp>
        <p:nvSpPr>
          <p:cNvPr id="4" name="テキスト ボックス 3"/>
          <p:cNvSpPr txBox="1"/>
          <p:nvPr/>
        </p:nvSpPr>
        <p:spPr>
          <a:xfrm>
            <a:off x="0" y="2708920"/>
            <a:ext cx="9144000" cy="1323439"/>
          </a:xfrm>
          <a:prstGeom prst="rect">
            <a:avLst/>
          </a:prstGeom>
          <a:noFill/>
        </p:spPr>
        <p:txBody>
          <a:bodyPr wrap="square" rtlCol="0">
            <a:spAutoFit/>
          </a:bodyPr>
          <a:lstStyle/>
          <a:p>
            <a:pPr algn="ctr"/>
            <a:r>
              <a:rPr kumimoji="1" lang="en-US" altLang="ja-JP" sz="8000" i="1" dirty="0" smtClean="0">
                <a:solidFill>
                  <a:schemeClr val="bg1"/>
                </a:solidFill>
                <a:latin typeface="Arial Black" pitchFamily="34" charset="0"/>
                <a:ea typeface="HGS創英角ﾎﾟｯﾌﾟ体" pitchFamily="50" charset="-128"/>
              </a:rPr>
              <a:t>Oh My God !</a:t>
            </a:r>
            <a:endParaRPr kumimoji="1" lang="ja-JP" altLang="en-US" sz="8000" i="1" dirty="0">
              <a:solidFill>
                <a:schemeClr val="bg1"/>
              </a:solidFill>
              <a:latin typeface="Arial Black" pitchFamily="34" charset="0"/>
              <a:ea typeface="HGS創英角ﾎﾟｯﾌﾟ体" pitchFamily="50" charset="-128"/>
            </a:endParaRPr>
          </a:p>
        </p:txBody>
      </p:sp>
      <p:sp>
        <p:nvSpPr>
          <p:cNvPr id="6" name="テキスト ボックス 5"/>
          <p:cNvSpPr txBox="1"/>
          <p:nvPr/>
        </p:nvSpPr>
        <p:spPr>
          <a:xfrm>
            <a:off x="4211960" y="5805264"/>
            <a:ext cx="4464496" cy="461665"/>
          </a:xfrm>
          <a:prstGeom prst="rect">
            <a:avLst/>
          </a:prstGeom>
          <a:noFill/>
        </p:spPr>
        <p:txBody>
          <a:bodyPr wrap="square" rtlCol="0">
            <a:spAutoFit/>
          </a:bodyPr>
          <a:lstStyle/>
          <a:p>
            <a:r>
              <a:rPr kumimoji="1" lang="ja-JP" altLang="en-US" sz="2400" dirty="0" smtClean="0">
                <a:solidFill>
                  <a:schemeClr val="bg1"/>
                </a:solidFill>
              </a:rPr>
              <a:t>インターネットにすがる日々・・・</a:t>
            </a:r>
            <a:endParaRPr kumimoji="1" lang="ja-JP" altLang="en-US" sz="2400" dirty="0">
              <a:solidFill>
                <a:schemeClr val="bg1"/>
              </a:solidFill>
            </a:endParaRPr>
          </a:p>
        </p:txBody>
      </p:sp>
      <p:sp>
        <p:nvSpPr>
          <p:cNvPr id="7" name="テキスト ボックス 6"/>
          <p:cNvSpPr txBox="1"/>
          <p:nvPr/>
        </p:nvSpPr>
        <p:spPr>
          <a:xfrm>
            <a:off x="539552" y="476672"/>
            <a:ext cx="2808312" cy="461665"/>
          </a:xfrm>
          <a:prstGeom prst="rect">
            <a:avLst/>
          </a:prstGeom>
          <a:noFill/>
        </p:spPr>
        <p:txBody>
          <a:bodyPr wrap="square" rtlCol="0">
            <a:spAutoFit/>
          </a:bodyPr>
          <a:lstStyle/>
          <a:p>
            <a:r>
              <a:rPr kumimoji="1" lang="ja-JP" altLang="en-US" sz="2400" dirty="0" smtClean="0">
                <a:solidFill>
                  <a:schemeClr val="bg1"/>
                </a:solidFill>
              </a:rPr>
              <a:t>必死の思いで・・・</a:t>
            </a:r>
            <a:endParaRPr kumimoji="1" lang="ja-JP" altLang="en-US" sz="2400" dirty="0">
              <a:solidFill>
                <a:schemeClr val="bg1"/>
              </a:solidFill>
            </a:endParaRPr>
          </a:p>
        </p:txBody>
      </p:sp>
    </p:spTree>
  </p:cSld>
  <p:clrMapOvr>
    <a:masterClrMapping/>
  </p:clrMapOvr>
  <p:transition advTm="2957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par>
                          <p:cTn id="8" fill="hold">
                            <p:stCondLst>
                              <p:cond delay="3000"/>
                            </p:stCondLst>
                            <p:childTnLst>
                              <p:par>
                                <p:cTn id="9" presetID="10" presetClass="entr" presetSubtype="0" fill="hold" nodeType="afterEffect">
                                  <p:stCondLst>
                                    <p:cond delay="50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2A05BFD4-E2FA-49DC-985F-1BEBF0CE121E}" type="slidenum">
              <a:rPr kumimoji="1" lang="ja-JP" altLang="en-US" smtClean="0"/>
              <a:pPr/>
              <a:t>15</a:t>
            </a:fld>
            <a:endParaRPr kumimoji="1" lang="ja-JP" altLang="en-US" dirty="0"/>
          </a:p>
        </p:txBody>
      </p:sp>
      <p:sp>
        <p:nvSpPr>
          <p:cNvPr id="3" name="正方形/長方形 2"/>
          <p:cNvSpPr/>
          <p:nvPr/>
        </p:nvSpPr>
        <p:spPr>
          <a:xfrm>
            <a:off x="395536" y="764704"/>
            <a:ext cx="8424936" cy="5268109"/>
          </a:xfrm>
          <a:prstGeom prst="rect">
            <a:avLst/>
          </a:prstGeom>
        </p:spPr>
        <p:txBody>
          <a:bodyPr wrap="square">
            <a:spAutoFit/>
          </a:bodyPr>
          <a:lstStyle/>
          <a:p>
            <a:pPr>
              <a:lnSpc>
                <a:spcPts val="6500"/>
              </a:lnSpc>
            </a:pP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年末に発表された</a:t>
            </a:r>
            <a:endParaRPr lang="en-US" altLang="ja-JP" sz="3600" dirty="0" smtClean="0">
              <a:solidFill>
                <a:schemeClr val="tx2">
                  <a:lumMod val="60000"/>
                  <a:lumOff val="40000"/>
                </a:schemeClr>
              </a:solidFill>
              <a:latin typeface="HG創英角ﾎﾟｯﾌﾟ体" pitchFamily="49" charset="-128"/>
              <a:ea typeface="HG創英角ﾎﾟｯﾌﾟ体" pitchFamily="49" charset="-128"/>
            </a:endParaRPr>
          </a:p>
          <a:p>
            <a:pPr>
              <a:lnSpc>
                <a:spcPts val="6500"/>
              </a:lnSpc>
            </a:pP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「今年の漢字」は</a:t>
            </a:r>
            <a:r>
              <a:rPr lang="ja-JP" altLang="en-US" sz="4000" dirty="0" smtClean="0">
                <a:solidFill>
                  <a:schemeClr val="tx2">
                    <a:lumMod val="60000"/>
                    <a:lumOff val="40000"/>
                  </a:schemeClr>
                </a:solidFill>
                <a:latin typeface="HG創英角ﾎﾟｯﾌﾟ体" pitchFamily="49" charset="-128"/>
                <a:ea typeface="HG創英角ﾎﾟｯﾌﾟ体" pitchFamily="49" charset="-128"/>
              </a:rPr>
              <a:t>　</a:t>
            </a:r>
            <a:r>
              <a:rPr lang="ja-JP" altLang="en-US" sz="8000" dirty="0" smtClean="0">
                <a:solidFill>
                  <a:srgbClr val="FF0000"/>
                </a:solidFill>
                <a:latin typeface="HGP創英角ｺﾞｼｯｸUB" pitchFamily="50" charset="-128"/>
                <a:ea typeface="HGP創英角ｺﾞｼｯｸUB" pitchFamily="50" charset="-128"/>
              </a:rPr>
              <a:t>「災」</a:t>
            </a:r>
            <a:endParaRPr lang="en-US" altLang="ja-JP" sz="8000" dirty="0" smtClean="0">
              <a:solidFill>
                <a:srgbClr val="FF0000"/>
              </a:solidFill>
              <a:latin typeface="HGP創英角ｺﾞｼｯｸUB" pitchFamily="50" charset="-128"/>
              <a:ea typeface="HGP創英角ｺﾞｼｯｸUB" pitchFamily="50" charset="-128"/>
            </a:endParaRPr>
          </a:p>
          <a:p>
            <a:endParaRPr lang="en-US" altLang="ja-JP" sz="3600" dirty="0" smtClean="0">
              <a:solidFill>
                <a:srgbClr val="FF0000"/>
              </a:solidFill>
              <a:latin typeface="HGP創英角ｺﾞｼｯｸUB" pitchFamily="50" charset="-128"/>
              <a:ea typeface="HGP創英角ｺﾞｼｯｸUB" pitchFamily="50" charset="-128"/>
            </a:endParaRPr>
          </a:p>
          <a:p>
            <a:r>
              <a:rPr lang="ja-JP" altLang="en-US" sz="3200" dirty="0" smtClean="0">
                <a:solidFill>
                  <a:schemeClr val="tx2">
                    <a:lumMod val="60000"/>
                    <a:lumOff val="40000"/>
                  </a:schemeClr>
                </a:solidFill>
                <a:latin typeface="HG創英角ﾎﾟｯﾌﾟ体" pitchFamily="49" charset="-128"/>
                <a:ea typeface="HG創英角ﾎﾟｯﾌﾟ体" pitchFamily="49" charset="-128"/>
              </a:rPr>
              <a:t>新潟中越大地震、スマトラ沖地震･大津波、愛犬も亡</a:t>
            </a:r>
            <a:r>
              <a:rPr lang="ja-JP" altLang="en-US" sz="3200" dirty="0" err="1" smtClean="0">
                <a:solidFill>
                  <a:schemeClr val="tx2">
                    <a:lumMod val="60000"/>
                    <a:lumOff val="40000"/>
                  </a:schemeClr>
                </a:solidFill>
                <a:latin typeface="HG創英角ﾎﾟｯﾌﾟ体" pitchFamily="49" charset="-128"/>
                <a:ea typeface="HG創英角ﾎﾟｯﾌﾟ体" pitchFamily="49" charset="-128"/>
              </a:rPr>
              <a:t>くた・・</a:t>
            </a:r>
            <a:r>
              <a:rPr lang="ja-JP" altLang="en-US" sz="3200" dirty="0" smtClean="0">
                <a:solidFill>
                  <a:schemeClr val="tx2">
                    <a:lumMod val="60000"/>
                    <a:lumOff val="40000"/>
                  </a:schemeClr>
                </a:solidFill>
                <a:latin typeface="HG創英角ﾎﾟｯﾌﾟ体" pitchFamily="49" charset="-128"/>
                <a:ea typeface="HG創英角ﾎﾟｯﾌﾟ体" pitchFamily="49" charset="-128"/>
              </a:rPr>
              <a:t>・次は俺？</a:t>
            </a:r>
            <a:endParaRPr lang="en-US" altLang="ja-JP" sz="3200" dirty="0" smtClean="0">
              <a:solidFill>
                <a:schemeClr val="tx2">
                  <a:lumMod val="60000"/>
                  <a:lumOff val="40000"/>
                </a:schemeClr>
              </a:solidFill>
              <a:latin typeface="HG創英角ﾎﾟｯﾌﾟ体" pitchFamily="49" charset="-128"/>
              <a:ea typeface="HG創英角ﾎﾟｯﾌﾟ体" pitchFamily="49" charset="-128"/>
            </a:endParaRPr>
          </a:p>
          <a:p>
            <a:pPr>
              <a:lnSpc>
                <a:spcPct val="200000"/>
              </a:lnSpc>
            </a:pPr>
            <a:r>
              <a:rPr lang="ja-JP" altLang="en-US" sz="3600" dirty="0" smtClean="0">
                <a:solidFill>
                  <a:schemeClr val="tx1">
                    <a:lumMod val="50000"/>
                    <a:lumOff val="50000"/>
                  </a:schemeClr>
                </a:solidFill>
                <a:latin typeface="HG創英角ﾎﾟｯﾌﾟ体" pitchFamily="49" charset="-128"/>
                <a:ea typeface="HG創英角ﾎﾟｯﾌﾟ体" pitchFamily="49" charset="-128"/>
              </a:rPr>
              <a:t>こんな時、</a:t>
            </a:r>
            <a:r>
              <a:rPr lang="ja-JP" altLang="en-US" sz="3600" spc="-300" dirty="0" smtClean="0">
                <a:solidFill>
                  <a:schemeClr val="tx1">
                    <a:lumMod val="50000"/>
                    <a:lumOff val="50000"/>
                  </a:schemeClr>
                </a:solidFill>
                <a:latin typeface="HG創英角ﾎﾟｯﾌﾟ体" pitchFamily="49" charset="-128"/>
                <a:ea typeface="HG創英角ﾎﾟｯﾌﾟ体" pitchFamily="49" charset="-128"/>
              </a:rPr>
              <a:t>たまたま出会ったのが</a:t>
            </a:r>
            <a:endParaRPr lang="en-US" altLang="ja-JP" sz="3600" spc="-300" dirty="0" smtClean="0">
              <a:solidFill>
                <a:schemeClr val="tx1">
                  <a:lumMod val="50000"/>
                  <a:lumOff val="50000"/>
                </a:schemeClr>
              </a:solidFill>
              <a:latin typeface="HG創英角ﾎﾟｯﾌﾟ体" pitchFamily="49" charset="-128"/>
              <a:ea typeface="HG創英角ﾎﾟｯﾌﾟ体" pitchFamily="49" charset="-128"/>
            </a:endParaRPr>
          </a:p>
          <a:p>
            <a:pPr lvl="3" algn="ctr"/>
            <a:r>
              <a:rPr lang="ja-JP" altLang="en-US" sz="4800" spc="-300" dirty="0" smtClean="0">
                <a:solidFill>
                  <a:schemeClr val="accent1">
                    <a:lumMod val="75000"/>
                  </a:schemeClr>
                </a:solidFill>
                <a:latin typeface="HG創英角ﾎﾟｯﾌﾟ体" pitchFamily="49" charset="-128"/>
                <a:ea typeface="HG創英角ﾎﾟｯﾌﾟ体" pitchFamily="49" charset="-128"/>
              </a:rPr>
              <a:t>“ＩＭＲＴ”</a:t>
            </a:r>
            <a:r>
              <a:rPr lang="ja-JP" altLang="en-US" sz="3600" spc="-300" dirty="0" smtClean="0">
                <a:solidFill>
                  <a:schemeClr val="tx1">
                    <a:lumMod val="50000"/>
                    <a:lumOff val="50000"/>
                  </a:schemeClr>
                </a:solidFill>
                <a:latin typeface="HG創英角ﾎﾟｯﾌﾟ体" pitchFamily="49" charset="-128"/>
                <a:ea typeface="HG創英角ﾎﾟｯﾌﾟ体" pitchFamily="49" charset="-128"/>
              </a:rPr>
              <a:t>の紹介記事</a:t>
            </a:r>
            <a:endParaRPr lang="en-US" altLang="ja-JP" sz="3600" spc="-300" dirty="0" smtClean="0">
              <a:solidFill>
                <a:schemeClr val="tx1">
                  <a:lumMod val="50000"/>
                  <a:lumOff val="50000"/>
                </a:schemeClr>
              </a:solidFill>
              <a:latin typeface="HG創英角ﾎﾟｯﾌﾟ体" pitchFamily="49" charset="-128"/>
              <a:ea typeface="HG創英角ﾎﾟｯﾌﾟ体" pitchFamily="49" charset="-128"/>
            </a:endParaRPr>
          </a:p>
        </p:txBody>
      </p:sp>
    </p:spTree>
  </p:cSld>
  <p:clrMapOvr>
    <a:masterClrMapping/>
  </p:clrMapOvr>
  <p:transition advTm="4110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83568" y="1916832"/>
            <a:ext cx="7848872" cy="3600986"/>
          </a:xfrm>
          <a:prstGeom prst="rect">
            <a:avLst/>
          </a:prstGeom>
        </p:spPr>
        <p:txBody>
          <a:bodyPr wrap="square">
            <a:spAutoFit/>
          </a:bodyPr>
          <a:lstStyle/>
          <a:p>
            <a:pPr>
              <a:lnSpc>
                <a:spcPct val="150000"/>
              </a:lnSpc>
            </a:pPr>
            <a:r>
              <a:rPr lang="ja-JP" altLang="en-US" sz="2400" dirty="0" smtClean="0">
                <a:solidFill>
                  <a:schemeClr val="accent5">
                    <a:lumMod val="75000"/>
                  </a:schemeClr>
                </a:solidFill>
              </a:rPr>
              <a:t>・　前立腺がん専門外来（泌尿器科</a:t>
            </a:r>
            <a:r>
              <a:rPr lang="en-US" altLang="ja-JP" sz="2400" dirty="0" smtClean="0">
                <a:solidFill>
                  <a:schemeClr val="accent5">
                    <a:lumMod val="75000"/>
                  </a:schemeClr>
                </a:solidFill>
              </a:rPr>
              <a:t>+</a:t>
            </a:r>
            <a:r>
              <a:rPr lang="ja-JP" altLang="en-US" sz="2400" dirty="0" smtClean="0">
                <a:solidFill>
                  <a:schemeClr val="accent5">
                    <a:lumMod val="75000"/>
                  </a:schemeClr>
                </a:solidFill>
              </a:rPr>
              <a:t>放射線治療科）</a:t>
            </a:r>
            <a:endParaRPr lang="en-US" altLang="ja-JP" sz="2400" dirty="0" smtClean="0">
              <a:solidFill>
                <a:schemeClr val="accent5">
                  <a:lumMod val="75000"/>
                </a:schemeClr>
              </a:solidFill>
            </a:endParaRPr>
          </a:p>
          <a:p>
            <a:pPr>
              <a:lnSpc>
                <a:spcPct val="150000"/>
              </a:lnSpc>
            </a:pPr>
            <a:r>
              <a:rPr lang="ja-JP" altLang="en-US" sz="2400" dirty="0" smtClean="0">
                <a:solidFill>
                  <a:schemeClr val="accent5">
                    <a:lumMod val="75000"/>
                  </a:schemeClr>
                </a:solidFill>
              </a:rPr>
              <a:t>・　Ｔ</a:t>
            </a:r>
            <a:r>
              <a:rPr lang="en-US" altLang="ja-JP" sz="2400" dirty="0" smtClean="0">
                <a:solidFill>
                  <a:schemeClr val="accent5">
                    <a:lumMod val="75000"/>
                  </a:schemeClr>
                </a:solidFill>
              </a:rPr>
              <a:t>3</a:t>
            </a:r>
            <a:r>
              <a:rPr lang="ja-JP" altLang="en-US" sz="2400" dirty="0" smtClean="0">
                <a:solidFill>
                  <a:schemeClr val="accent5">
                    <a:lumMod val="75000"/>
                  </a:schemeClr>
                </a:solidFill>
              </a:rPr>
              <a:t>（病期</a:t>
            </a:r>
            <a:r>
              <a:rPr lang="en-US" altLang="ja-JP" sz="2400" dirty="0" smtClean="0">
                <a:solidFill>
                  <a:schemeClr val="accent5">
                    <a:lumMod val="75000"/>
                  </a:schemeClr>
                </a:solidFill>
              </a:rPr>
              <a:t>C</a:t>
            </a:r>
            <a:r>
              <a:rPr lang="ja-JP" altLang="en-US" sz="2400" dirty="0" smtClean="0">
                <a:solidFill>
                  <a:schemeClr val="accent5">
                    <a:lumMod val="75000"/>
                  </a:schemeClr>
                </a:solidFill>
              </a:rPr>
              <a:t>）ならやはり放射線治療でしょう</a:t>
            </a:r>
            <a:endParaRPr lang="en-US" altLang="ja-JP" sz="2400" dirty="0" smtClean="0">
              <a:solidFill>
                <a:schemeClr val="accent5">
                  <a:lumMod val="75000"/>
                </a:schemeClr>
              </a:solidFill>
            </a:endParaRPr>
          </a:p>
          <a:p>
            <a:pPr>
              <a:lnSpc>
                <a:spcPct val="150000"/>
              </a:lnSpc>
            </a:pPr>
            <a:r>
              <a:rPr lang="ja-JP" altLang="en-US" sz="2400" dirty="0" smtClean="0">
                <a:solidFill>
                  <a:schemeClr val="accent5">
                    <a:lumMod val="75000"/>
                  </a:schemeClr>
                </a:solidFill>
              </a:rPr>
              <a:t>・　ホルモン療法併用の</a:t>
            </a:r>
            <a:r>
              <a:rPr lang="en-US" altLang="ja-JP" sz="2400" dirty="0" smtClean="0">
                <a:solidFill>
                  <a:schemeClr val="accent5">
                    <a:lumMod val="75000"/>
                  </a:schemeClr>
                </a:solidFill>
              </a:rPr>
              <a:t>IMRT</a:t>
            </a:r>
            <a:r>
              <a:rPr lang="ja-JP" altLang="en-US" sz="2400" dirty="0" smtClean="0">
                <a:solidFill>
                  <a:schemeClr val="accent5">
                    <a:lumMod val="75000"/>
                  </a:schemeClr>
                </a:solidFill>
              </a:rPr>
              <a:t>（強度変調放射線治療）なら</a:t>
            </a:r>
            <a:endParaRPr lang="en-US" altLang="ja-JP" sz="2400" dirty="0" smtClean="0">
              <a:solidFill>
                <a:schemeClr val="accent5">
                  <a:lumMod val="75000"/>
                </a:schemeClr>
              </a:solidFill>
            </a:endParaRPr>
          </a:p>
          <a:p>
            <a:pPr lvl="2">
              <a:lnSpc>
                <a:spcPct val="150000"/>
              </a:lnSpc>
            </a:pPr>
            <a:r>
              <a:rPr lang="ja-JP" altLang="en-US" sz="8000" dirty="0" smtClean="0">
                <a:solidFill>
                  <a:srgbClr val="C00000"/>
                </a:solidFill>
                <a:latin typeface="HGP創英角ﾎﾟｯﾌﾟ体" pitchFamily="50" charset="-128"/>
                <a:ea typeface="HGP創英角ﾎﾟｯﾌﾟ体" pitchFamily="50" charset="-128"/>
              </a:rPr>
              <a:t> 根治率</a:t>
            </a:r>
            <a:r>
              <a:rPr lang="en-US" altLang="ja-JP" sz="8000" dirty="0" smtClean="0">
                <a:solidFill>
                  <a:srgbClr val="C00000"/>
                </a:solidFill>
                <a:latin typeface="HGP創英角ﾎﾟｯﾌﾟ体" pitchFamily="50" charset="-128"/>
                <a:ea typeface="HGP創英角ﾎﾟｯﾌﾟ体" pitchFamily="50" charset="-128"/>
              </a:rPr>
              <a:t>50%</a:t>
            </a:r>
          </a:p>
        </p:txBody>
      </p:sp>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16</a:t>
            </a:fld>
            <a:endParaRPr kumimoji="1" lang="ja-JP" altLang="en-US" dirty="0"/>
          </a:p>
        </p:txBody>
      </p:sp>
      <p:sp>
        <p:nvSpPr>
          <p:cNvPr id="7" name="テキスト ボックス 6"/>
          <p:cNvSpPr txBox="1"/>
          <p:nvPr/>
        </p:nvSpPr>
        <p:spPr>
          <a:xfrm>
            <a:off x="395536" y="332656"/>
            <a:ext cx="8424936" cy="1477328"/>
          </a:xfrm>
          <a:prstGeom prst="rect">
            <a:avLst/>
          </a:prstGeom>
          <a:noFill/>
        </p:spPr>
        <p:txBody>
          <a:bodyPr wrap="square"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Ｃ病院</a:t>
            </a:r>
            <a:r>
              <a:rPr lang="ja-JP" altLang="en-US" sz="6000" dirty="0" smtClean="0">
                <a:solidFill>
                  <a:schemeClr val="accent1">
                    <a:lumMod val="75000"/>
                  </a:schemeClr>
                </a:solidFill>
              </a:rPr>
              <a:t>  </a:t>
            </a:r>
            <a:r>
              <a:rPr lang="ja-JP" altLang="en-US" sz="4000" dirty="0" smtClean="0">
                <a:solidFill>
                  <a:schemeClr val="accent1">
                    <a:lumMod val="75000"/>
                  </a:schemeClr>
                </a:solidFill>
                <a:latin typeface="HGS創英角ﾎﾟｯﾌﾟ体" pitchFamily="50" charset="-128"/>
                <a:ea typeface="HGS創英角ﾎﾟｯﾌﾟ体" pitchFamily="50" charset="-128"/>
              </a:rPr>
              <a:t>サードオピニオン</a:t>
            </a:r>
            <a:endParaRPr lang="en-US" altLang="ja-JP" sz="4000" dirty="0" smtClean="0">
              <a:solidFill>
                <a:schemeClr val="accent1">
                  <a:lumMod val="75000"/>
                </a:schemeClr>
              </a:solidFill>
              <a:latin typeface="HGP創英角ﾎﾟｯﾌﾟ体" pitchFamily="50" charset="-128"/>
              <a:ea typeface="HGP創英角ﾎﾟｯﾌﾟ体" pitchFamily="50" charset="-128"/>
            </a:endParaRPr>
          </a:p>
          <a:p>
            <a:endParaRPr kumimoji="1" lang="ja-JP" altLang="en-US" dirty="0"/>
          </a:p>
        </p:txBody>
      </p:sp>
    </p:spTree>
    <p:custDataLst>
      <p:tags r:id="rId1"/>
    </p:custDataLst>
  </p:cSld>
  <p:clrMapOvr>
    <a:masterClrMapping/>
  </p:clrMapOvr>
  <p:transition advTm="8366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2000"/>
                                        <p:tgtEl>
                                          <p:spTgt spid="2">
                                            <p:txEl>
                                              <p:pRg st="3" end="3"/>
                                            </p:txEl>
                                          </p:spTgt>
                                        </p:tgtEl>
                                      </p:cBhvr>
                                    </p:animEffect>
                                    <p:anim calcmode="lin" valueType="num">
                                      <p:cBhvr>
                                        <p:cTn id="8"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8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3568" y="1772816"/>
            <a:ext cx="7920880" cy="4524315"/>
          </a:xfrm>
          <a:prstGeom prst="rect">
            <a:avLst/>
          </a:prstGeom>
          <a:noFill/>
        </p:spPr>
        <p:txBody>
          <a:bodyPr wrap="square" rtlCol="0">
            <a:spAutoFit/>
          </a:bodyPr>
          <a:lstStyle/>
          <a:p>
            <a:r>
              <a:rPr lang="ja-JP" altLang="en-US" sz="2400" dirty="0" smtClean="0">
                <a:solidFill>
                  <a:srgbClr val="C00000"/>
                </a:solidFill>
                <a:latin typeface="HGP創英角ﾎﾟｯﾌﾟ体" pitchFamily="50" charset="-128"/>
                <a:ea typeface="HGP創英角ﾎﾟｯﾌﾟ体" pitchFamily="50" charset="-128"/>
              </a:rPr>
              <a:t>「５年生存率２割」 </a:t>
            </a:r>
            <a:r>
              <a:rPr lang="en-US" altLang="ja-JP" sz="2400" dirty="0" err="1" smtClean="0">
                <a:solidFill>
                  <a:schemeClr val="accent5">
                    <a:lumMod val="75000"/>
                  </a:schemeClr>
                </a:solidFill>
                <a:latin typeface="+mn-ea"/>
              </a:rPr>
              <a:t>vs</a:t>
            </a:r>
            <a:r>
              <a:rPr lang="en-US" altLang="ja-JP" sz="2400" dirty="0" smtClean="0">
                <a:solidFill>
                  <a:srgbClr val="C00000"/>
                </a:solidFill>
                <a:latin typeface="HGP創英角ﾎﾟｯﾌﾟ体" pitchFamily="50" charset="-128"/>
                <a:ea typeface="HGP創英角ﾎﾟｯﾌﾟ体" pitchFamily="50" charset="-128"/>
              </a:rPr>
              <a:t> </a:t>
            </a:r>
            <a:r>
              <a:rPr lang="ja-JP" altLang="en-US" sz="2400" dirty="0" smtClean="0">
                <a:solidFill>
                  <a:srgbClr val="C00000"/>
                </a:solidFill>
                <a:latin typeface="HGP創英角ﾎﾟｯﾌﾟ体" pitchFamily="50" charset="-128"/>
                <a:ea typeface="HGP創英角ﾎﾟｯﾌﾟ体" pitchFamily="50" charset="-128"/>
              </a:rPr>
              <a:t>「根治率</a:t>
            </a:r>
            <a:r>
              <a:rPr lang="en-US" altLang="ja-JP" sz="2400" dirty="0" smtClean="0">
                <a:solidFill>
                  <a:srgbClr val="C00000"/>
                </a:solidFill>
                <a:latin typeface="HGP創英角ﾎﾟｯﾌﾟ体" pitchFamily="50" charset="-128"/>
                <a:ea typeface="HGP創英角ﾎﾟｯﾌﾟ体" pitchFamily="50" charset="-128"/>
              </a:rPr>
              <a:t>50%</a:t>
            </a:r>
            <a:r>
              <a:rPr lang="ja-JP" altLang="en-US" sz="2400" dirty="0" smtClean="0">
                <a:solidFill>
                  <a:srgbClr val="C00000"/>
                </a:solidFill>
                <a:latin typeface="HGP創英角ﾎﾟｯﾌﾟ体" pitchFamily="50" charset="-128"/>
                <a:ea typeface="HGP創英角ﾎﾟｯﾌﾟ体" pitchFamily="50" charset="-128"/>
              </a:rPr>
              <a:t>」</a:t>
            </a:r>
            <a:r>
              <a:rPr lang="en-US" altLang="ja-JP" sz="2400" dirty="0" smtClean="0">
                <a:solidFill>
                  <a:srgbClr val="C00000"/>
                </a:solidFill>
                <a:latin typeface="HGP創英角ﾎﾟｯﾌﾟ体" pitchFamily="50" charset="-128"/>
                <a:ea typeface="HGP創英角ﾎﾟｯﾌﾟ体" pitchFamily="50" charset="-128"/>
              </a:rPr>
              <a:t> </a:t>
            </a:r>
          </a:p>
          <a:p>
            <a:pPr algn="r"/>
            <a:r>
              <a:rPr lang="ja-JP" altLang="en-US" sz="2400" dirty="0" smtClean="0">
                <a:solidFill>
                  <a:schemeClr val="tx1">
                    <a:lumMod val="65000"/>
                    <a:lumOff val="35000"/>
                  </a:schemeClr>
                </a:solidFill>
              </a:rPr>
              <a:t> </a:t>
            </a:r>
            <a:r>
              <a:rPr lang="ja-JP" altLang="en-US" sz="2400" dirty="0" smtClean="0">
                <a:solidFill>
                  <a:schemeClr val="accent5">
                    <a:lumMod val="75000"/>
                  </a:schemeClr>
                </a:solidFill>
                <a:latin typeface="HGP創英角ﾎﾟｯﾌﾟ体" pitchFamily="50" charset="-128"/>
                <a:ea typeface="HGP創英角ﾎﾟｯﾌﾟ体" pitchFamily="50" charset="-128"/>
              </a:rPr>
              <a:t>何や</a:t>
            </a:r>
            <a:r>
              <a:rPr lang="ja-JP" altLang="en-US" sz="2400" dirty="0" err="1" smtClean="0">
                <a:solidFill>
                  <a:schemeClr val="accent5">
                    <a:lumMod val="75000"/>
                  </a:schemeClr>
                </a:solidFill>
                <a:latin typeface="HGP創英角ﾎﾟｯﾌﾟ体" pitchFamily="50" charset="-128"/>
                <a:ea typeface="HGP創英角ﾎﾟｯﾌﾟ体" pitchFamily="50" charset="-128"/>
              </a:rPr>
              <a:t>ねん、</a:t>
            </a:r>
            <a:r>
              <a:rPr lang="ja-JP" altLang="en-US" sz="2400" dirty="0" smtClean="0">
                <a:solidFill>
                  <a:schemeClr val="accent5">
                    <a:lumMod val="75000"/>
                  </a:schemeClr>
                </a:solidFill>
                <a:latin typeface="HGP創英角ﾎﾟｯﾌﾟ体" pitchFamily="50" charset="-128"/>
                <a:ea typeface="HGP創英角ﾎﾟｯﾌﾟ体" pitchFamily="50" charset="-128"/>
              </a:rPr>
              <a:t>これは！</a:t>
            </a:r>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pPr>
              <a:lnSpc>
                <a:spcPct val="200000"/>
              </a:lnSpc>
            </a:pPr>
            <a:r>
              <a:rPr lang="ja-JP" altLang="en-US" sz="2000" spc="-150" dirty="0" smtClean="0">
                <a:solidFill>
                  <a:schemeClr val="tx2">
                    <a:lumMod val="60000"/>
                    <a:lumOff val="40000"/>
                  </a:schemeClr>
                </a:solidFill>
                <a:latin typeface="Arial Unicode MS" pitchFamily="50" charset="-128"/>
                <a:ea typeface="Arial Unicode MS" pitchFamily="50" charset="-128"/>
                <a:cs typeface="Arial Unicode MS" pitchFamily="50" charset="-128"/>
              </a:rPr>
              <a:t>「生存率では？」</a:t>
            </a:r>
            <a:endParaRPr lang="en-US" altLang="ja-JP" sz="20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000"/>
              </a:lnSpc>
            </a:pP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「いえいえ、根治率です。治る確率が半分ということです」</a:t>
            </a:r>
            <a:endParaRPr lang="en-US" altLang="ja-JP"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endParaRPr>
          </a:p>
          <a:p>
            <a:pPr>
              <a:lnSpc>
                <a:spcPts val="3000"/>
              </a:lnSpc>
            </a:pPr>
            <a:r>
              <a:rPr lang="ja-JP" altLang="en-US" sz="24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rPr>
              <a:t>ほんまかいな！？</a:t>
            </a:r>
          </a:p>
          <a:p>
            <a:pPr>
              <a:lnSpc>
                <a:spcPct val="200000"/>
              </a:lnSpc>
            </a:pPr>
            <a:r>
              <a:rPr lang="ja-JP" altLang="en-US" sz="2000" spc="-150" dirty="0" smtClean="0">
                <a:solidFill>
                  <a:schemeClr val="tx2">
                    <a:lumMod val="60000"/>
                    <a:lumOff val="40000"/>
                  </a:schemeClr>
                </a:solidFill>
                <a:latin typeface="Arial Unicode MS" pitchFamily="50" charset="-128"/>
                <a:ea typeface="Arial Unicode MS" pitchFamily="50" charset="-128"/>
                <a:cs typeface="Arial Unicode MS" pitchFamily="50" charset="-128"/>
              </a:rPr>
              <a:t>「ＰＳＡは３桁ですし、グリソンスコアも悪いようですが？」</a:t>
            </a:r>
            <a:endParaRPr lang="ja-JP" altLang="en-US" sz="20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000"/>
              </a:lnSpc>
            </a:pP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「予後には個人差があり、ＰＳＡ</a:t>
            </a:r>
            <a:r>
              <a:rPr lang="en-US" altLang="ja-JP"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=30</a:t>
            </a: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で再発する人も居れば、</a:t>
            </a:r>
            <a:endParaRPr lang="en-US" altLang="ja-JP"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endParaRPr>
          </a:p>
          <a:p>
            <a:pPr>
              <a:lnSpc>
                <a:spcPts val="3000"/>
              </a:lnSpc>
            </a:pP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　</a:t>
            </a:r>
            <a:r>
              <a:rPr lang="en-US" altLang="ja-JP"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250</a:t>
            </a: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で経過良好な方も居られます。</a:t>
            </a:r>
            <a:r>
              <a:rPr lang="ja-JP" altLang="en-US" sz="2200" spc="-150" dirty="0" smtClean="0">
                <a:solidFill>
                  <a:srgbClr val="C00000"/>
                </a:solidFill>
                <a:latin typeface="HGP創英角ﾎﾟｯﾌﾟ体" pitchFamily="50" charset="-128"/>
                <a:ea typeface="HGP創英角ﾎﾟｯﾌﾟ体" pitchFamily="50" charset="-128"/>
                <a:cs typeface="Arial Unicode MS" pitchFamily="50" charset="-128"/>
              </a:rPr>
              <a:t>やってみなきゃわかりませんよ！</a:t>
            </a:r>
            <a:r>
              <a:rPr lang="ja-JP" altLang="en-US"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rPr>
              <a:t>」</a:t>
            </a:r>
            <a:endParaRPr lang="en-US" altLang="ja-JP" sz="2200" spc="-150" dirty="0" smtClean="0">
              <a:solidFill>
                <a:schemeClr val="accent1">
                  <a:lumMod val="50000"/>
                </a:schemeClr>
              </a:solidFill>
              <a:latin typeface="HGP創英角ﾎﾟｯﾌﾟ体" pitchFamily="50" charset="-128"/>
              <a:ea typeface="HGP創英角ﾎﾟｯﾌﾟ体" pitchFamily="50" charset="-128"/>
              <a:cs typeface="Arial Unicode MS" pitchFamily="50" charset="-128"/>
            </a:endParaRPr>
          </a:p>
          <a:p>
            <a:endParaRPr lang="ja-JP" altLang="en-US" sz="10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000"/>
              </a:lnSpc>
            </a:pPr>
            <a:r>
              <a:rPr lang="ja-JP" altLang="en-US" sz="24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rPr>
              <a:t>なるほど！</a:t>
            </a:r>
            <a:endParaRPr lang="en-US" altLang="ja-JP" sz="24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endParaRPr>
          </a:p>
          <a:p>
            <a:pPr>
              <a:lnSpc>
                <a:spcPts val="3000"/>
              </a:lnSpc>
            </a:pPr>
            <a:r>
              <a:rPr lang="ja-JP" altLang="en-US" sz="24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rPr>
              <a:t>頬の一つもつねってみたくなる。</a:t>
            </a:r>
          </a:p>
        </p:txBody>
      </p:sp>
      <p:sp>
        <p:nvSpPr>
          <p:cNvPr id="3" name="テキスト ボックス 2"/>
          <p:cNvSpPr txBox="1"/>
          <p:nvPr/>
        </p:nvSpPr>
        <p:spPr>
          <a:xfrm>
            <a:off x="467544" y="332656"/>
            <a:ext cx="8352928" cy="1107996"/>
          </a:xfrm>
          <a:prstGeom prst="rect">
            <a:avLst/>
          </a:prstGeom>
          <a:noFill/>
        </p:spPr>
        <p:txBody>
          <a:bodyPr wrap="square" rtlCol="0">
            <a:spAutoFit/>
          </a:bodyPr>
          <a:lstStyle/>
          <a:p>
            <a:r>
              <a:rPr lang="ja-JP" altLang="en-US" sz="6600" dirty="0" smtClean="0">
                <a:solidFill>
                  <a:schemeClr val="accent1">
                    <a:lumMod val="75000"/>
                  </a:schemeClr>
                </a:solidFill>
                <a:latin typeface="HGS創英角ﾎﾟｯﾌﾟ体" pitchFamily="50" charset="-128"/>
                <a:ea typeface="HGS創英角ﾎﾟｯﾌﾟ体" pitchFamily="50" charset="-128"/>
              </a:rPr>
              <a:t>この違いは何</a:t>
            </a:r>
            <a:r>
              <a:rPr lang="ja-JP" altLang="en-US" sz="6600" spc="-300" dirty="0" smtClean="0">
                <a:solidFill>
                  <a:schemeClr val="accent1">
                    <a:lumMod val="75000"/>
                  </a:schemeClr>
                </a:solidFill>
                <a:latin typeface="HGS創英角ﾎﾟｯﾌﾟ体" pitchFamily="50" charset="-128"/>
                <a:ea typeface="HGS創英角ﾎﾟｯﾌﾟ体" pitchFamily="50" charset="-128"/>
              </a:rPr>
              <a:t>？！</a:t>
            </a:r>
            <a:endParaRPr lang="en-US" altLang="ja-JP" sz="6600" spc="-300" dirty="0" smtClean="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5675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img_c1078fc6a07907efc635acbc26f62111545574.jpg"/>
          <p:cNvPicPr>
            <a:picLocks noChangeAspect="1"/>
          </p:cNvPicPr>
          <p:nvPr/>
        </p:nvPicPr>
        <p:blipFill>
          <a:blip r:embed="rId2" cstate="print"/>
          <a:stretch>
            <a:fillRect/>
          </a:stretch>
        </p:blipFill>
        <p:spPr>
          <a:xfrm>
            <a:off x="1" y="1304391"/>
            <a:ext cx="9144000" cy="5553609"/>
          </a:xfrm>
          <a:prstGeom prst="rect">
            <a:avLst/>
          </a:prstGeom>
        </p:spPr>
      </p:pic>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18</a:t>
            </a:fld>
            <a:endParaRPr kumimoji="1" lang="ja-JP" altLang="en-US" dirty="0"/>
          </a:p>
        </p:txBody>
      </p:sp>
      <p:sp>
        <p:nvSpPr>
          <p:cNvPr id="7" name="テキスト ボックス 6"/>
          <p:cNvSpPr txBox="1"/>
          <p:nvPr/>
        </p:nvSpPr>
        <p:spPr>
          <a:xfrm>
            <a:off x="395536" y="260648"/>
            <a:ext cx="8424936" cy="923330"/>
          </a:xfrm>
          <a:prstGeom prst="rect">
            <a:avLst/>
          </a:prstGeom>
          <a:noFill/>
        </p:spPr>
        <p:txBody>
          <a:bodyPr wrap="square" rtlCol="0">
            <a:spAutoFit/>
          </a:bodyPr>
          <a:lstStyle/>
          <a:p>
            <a:r>
              <a:rPr lang="ja-JP" altLang="en-US" sz="5400" spc="-300" dirty="0" smtClean="0">
                <a:solidFill>
                  <a:srgbClr val="C00000"/>
                </a:solidFill>
                <a:latin typeface="HGS創英角ﾎﾟｯﾌﾟ体" pitchFamily="50" charset="-128"/>
                <a:ea typeface="HGS創英角ﾎﾟｯﾌﾟ体" pitchFamily="50" charset="-128"/>
              </a:rPr>
              <a:t>ガッツポーズ</a:t>
            </a:r>
            <a:r>
              <a:rPr lang="ja-JP" altLang="en-US" sz="5400" spc="-300" dirty="0" smtClean="0">
                <a:solidFill>
                  <a:schemeClr val="accent1">
                    <a:lumMod val="75000"/>
                  </a:schemeClr>
                </a:solidFill>
                <a:latin typeface="HGS創英角ﾎﾟｯﾌﾟ体" pitchFamily="50" charset="-128"/>
                <a:ea typeface="HGS創英角ﾎﾟｯﾌﾟ体" pitchFamily="50" charset="-128"/>
              </a:rPr>
              <a:t> </a:t>
            </a:r>
            <a:r>
              <a:rPr lang="ja-JP" altLang="en-US" sz="4000" dirty="0" smtClean="0">
                <a:solidFill>
                  <a:schemeClr val="accent1">
                    <a:lumMod val="75000"/>
                  </a:schemeClr>
                </a:solidFill>
                <a:latin typeface="HGS創英角ﾎﾟｯﾌﾟ体" pitchFamily="50" charset="-128"/>
                <a:ea typeface="HGS創英角ﾎﾟｯﾌﾟ体" pitchFamily="50" charset="-128"/>
              </a:rPr>
              <a:t>はしなかったけど</a:t>
            </a:r>
            <a:endParaRPr lang="en-US" altLang="ja-JP" sz="4000" spc="-300" dirty="0" smtClean="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842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2000"/>
                                  </p:stCondLst>
                                  <p:childTnLst>
                                    <p:set>
                                      <p:cBhvr>
                                        <p:cTn id="6" dur="1" fill="hold">
                                          <p:stCondLst>
                                            <p:cond delay="0"/>
                                          </p:stCondLst>
                                        </p:cTn>
                                        <p:tgtEl>
                                          <p:spTgt spid="11"/>
                                        </p:tgtEl>
                                        <p:attrNameLst>
                                          <p:attrName>style.visibility</p:attrName>
                                        </p:attrNameLst>
                                      </p:cBhvr>
                                      <p:to>
                                        <p:strVal val="visible"/>
                                      </p:to>
                                    </p:set>
                                    <p:anim calcmode="lin" valueType="num">
                                      <p:cBhvr>
                                        <p:cTn id="7" dur="2000" fill="hold"/>
                                        <p:tgtEl>
                                          <p:spTgt spid="11"/>
                                        </p:tgtEl>
                                        <p:attrNameLst>
                                          <p:attrName>ppt_w</p:attrName>
                                        </p:attrNameLst>
                                      </p:cBhvr>
                                      <p:tavLst>
                                        <p:tav tm="0">
                                          <p:val>
                                            <p:fltVal val="0"/>
                                          </p:val>
                                        </p:tav>
                                        <p:tav tm="100000">
                                          <p:val>
                                            <p:strVal val="#ppt_w"/>
                                          </p:val>
                                        </p:tav>
                                      </p:tavLst>
                                    </p:anim>
                                    <p:anim calcmode="lin" valueType="num">
                                      <p:cBhvr>
                                        <p:cTn id="8" dur="2000" fill="hold"/>
                                        <p:tgtEl>
                                          <p:spTgt spid="11"/>
                                        </p:tgtEl>
                                        <p:attrNameLst>
                                          <p:attrName>ppt_h</p:attrName>
                                        </p:attrNameLst>
                                      </p:cBhvr>
                                      <p:tavLst>
                                        <p:tav tm="0">
                                          <p:val>
                                            <p:fltVal val="0"/>
                                          </p:val>
                                        </p:tav>
                                        <p:tav tm="100000">
                                          <p:val>
                                            <p:strVal val="#ppt_h"/>
                                          </p:val>
                                        </p:tav>
                                      </p:tavLst>
                                    </p:anim>
                                    <p:anim calcmode="lin" valueType="num">
                                      <p:cBhvr>
                                        <p:cTn id="9" dur="2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descr="imrt-02.jpg"/>
          <p:cNvPicPr>
            <a:picLocks noChangeAspect="1"/>
          </p:cNvPicPr>
          <p:nvPr/>
        </p:nvPicPr>
        <p:blipFill>
          <a:blip r:embed="rId2" cstate="print"/>
          <a:stretch>
            <a:fillRect/>
          </a:stretch>
        </p:blipFill>
        <p:spPr>
          <a:xfrm>
            <a:off x="0" y="1163782"/>
            <a:ext cx="9144000" cy="5694218"/>
          </a:xfrm>
          <a:prstGeom prst="rect">
            <a:avLst/>
          </a:prstGeom>
        </p:spPr>
      </p:pic>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19</a:t>
            </a:fld>
            <a:endParaRPr kumimoji="1" lang="ja-JP" altLang="en-US" dirty="0"/>
          </a:p>
        </p:txBody>
      </p:sp>
      <p:sp>
        <p:nvSpPr>
          <p:cNvPr id="8" name="正方形/長方形 7"/>
          <p:cNvSpPr/>
          <p:nvPr/>
        </p:nvSpPr>
        <p:spPr>
          <a:xfrm>
            <a:off x="2627784" y="1052736"/>
            <a:ext cx="5760640" cy="481863"/>
          </a:xfrm>
          <a:prstGeom prst="rect">
            <a:avLst/>
          </a:prstGeom>
          <a:noFill/>
        </p:spPr>
        <p:txBody>
          <a:bodyPr wrap="square">
            <a:spAutoFit/>
          </a:bodyPr>
          <a:lstStyle/>
          <a:p>
            <a:pPr>
              <a:lnSpc>
                <a:spcPct val="150000"/>
              </a:lnSpc>
            </a:pPr>
            <a:r>
              <a:rPr lang="ja-JP" altLang="en-US" sz="2000" dirty="0" smtClean="0">
                <a:solidFill>
                  <a:schemeClr val="accent5">
                    <a:lumMod val="75000"/>
                  </a:schemeClr>
                </a:solidFill>
                <a:latin typeface="+mn-ea"/>
              </a:rPr>
              <a:t>通院（</a:t>
            </a:r>
            <a:r>
              <a:rPr lang="en-US" altLang="ja-JP" sz="2000" dirty="0" smtClean="0">
                <a:solidFill>
                  <a:schemeClr val="accent5">
                    <a:lumMod val="75000"/>
                  </a:schemeClr>
                </a:solidFill>
                <a:latin typeface="+mn-ea"/>
              </a:rPr>
              <a:t>5</a:t>
            </a:r>
            <a:r>
              <a:rPr lang="ja-JP" altLang="en-US" sz="2000" dirty="0" smtClean="0">
                <a:solidFill>
                  <a:schemeClr val="accent5">
                    <a:lumMod val="75000"/>
                  </a:schemeClr>
                </a:solidFill>
                <a:latin typeface="+mn-ea"/>
              </a:rPr>
              <a:t>ヵ月）　　　　　　　　　　入院</a:t>
            </a:r>
            <a:r>
              <a:rPr lang="ja-JP" altLang="en-US" sz="2000" b="1" dirty="0" smtClean="0">
                <a:solidFill>
                  <a:schemeClr val="accent5">
                    <a:lumMod val="75000"/>
                  </a:schemeClr>
                </a:solidFill>
                <a:latin typeface="+mn-ea"/>
              </a:rPr>
              <a:t>（約２ヵ月）</a:t>
            </a:r>
            <a:endParaRPr lang="en-US" altLang="ja-JP" sz="2000" b="1" dirty="0" smtClean="0">
              <a:solidFill>
                <a:schemeClr val="accent5">
                  <a:lumMod val="75000"/>
                </a:schemeClr>
              </a:solidFill>
              <a:latin typeface="+mn-ea"/>
            </a:endParaRPr>
          </a:p>
        </p:txBody>
      </p:sp>
      <p:sp>
        <p:nvSpPr>
          <p:cNvPr id="9" name="テキスト ボックス 8"/>
          <p:cNvSpPr txBox="1"/>
          <p:nvPr/>
        </p:nvSpPr>
        <p:spPr>
          <a:xfrm>
            <a:off x="323528" y="116632"/>
            <a:ext cx="8640960" cy="1015663"/>
          </a:xfrm>
          <a:prstGeom prst="rect">
            <a:avLst/>
          </a:prstGeom>
          <a:noFill/>
        </p:spPr>
        <p:txBody>
          <a:bodyPr wrap="square" rtlCol="0">
            <a:spAutoFit/>
          </a:bodyPr>
          <a:lstStyle/>
          <a:p>
            <a:r>
              <a:rPr lang="ja-JP" altLang="en-US" sz="6000" dirty="0" smtClean="0">
                <a:solidFill>
                  <a:schemeClr val="accent1">
                    <a:lumMod val="75000"/>
                  </a:schemeClr>
                </a:solidFill>
                <a:latin typeface="HGS創英角ﾎﾟｯﾌﾟ体" pitchFamily="50" charset="-128"/>
                <a:ea typeface="HGS創英角ﾎﾟｯﾌﾟ体" pitchFamily="50" charset="-128"/>
              </a:rPr>
              <a:t>治療 </a:t>
            </a:r>
            <a:r>
              <a:rPr lang="ja-JP" altLang="en-US" sz="3600" spc="-150" dirty="0" smtClean="0">
                <a:solidFill>
                  <a:schemeClr val="tx2">
                    <a:lumMod val="60000"/>
                    <a:lumOff val="40000"/>
                  </a:schemeClr>
                </a:solidFill>
                <a:latin typeface="HGS創英角ﾎﾟｯﾌﾟ体" pitchFamily="50" charset="-128"/>
                <a:ea typeface="HGS創英角ﾎﾟｯﾌﾟ体" pitchFamily="50" charset="-128"/>
              </a:rPr>
              <a:t>ホルモン療法＋放射線療法</a:t>
            </a:r>
            <a:r>
              <a:rPr lang="en-US" altLang="ja-JP" sz="3600" spc="-150" dirty="0" smtClean="0">
                <a:solidFill>
                  <a:schemeClr val="tx2">
                    <a:lumMod val="60000"/>
                    <a:lumOff val="40000"/>
                  </a:schemeClr>
                </a:solidFill>
                <a:latin typeface="HGS創英角ﾎﾟｯﾌﾟ体" pitchFamily="50" charset="-128"/>
                <a:ea typeface="HGS創英角ﾎﾟｯﾌﾟ体" pitchFamily="50" charset="-128"/>
              </a:rPr>
              <a:t>(IMRT)</a:t>
            </a:r>
            <a:endParaRPr lang="en-US" altLang="ja-JP" sz="3600" spc="-150" dirty="0" smtClean="0">
              <a:solidFill>
                <a:schemeClr val="tx2">
                  <a:lumMod val="60000"/>
                  <a:lumOff val="40000"/>
                </a:schemeClr>
              </a:solidFill>
              <a:latin typeface="HGP創英角ﾎﾟｯﾌﾟ体" pitchFamily="50" charset="-128"/>
              <a:ea typeface="HGP創英角ﾎﾟｯﾌﾟ体" pitchFamily="50" charset="-128"/>
            </a:endParaRPr>
          </a:p>
        </p:txBody>
      </p:sp>
    </p:spTree>
  </p:cSld>
  <p:clrMapOvr>
    <a:masterClrMapping/>
  </p:clrMapOvr>
  <p:transition advTm="1157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23528" y="274638"/>
            <a:ext cx="8496944" cy="99412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6000" spc="-150" dirty="0" smtClean="0">
                <a:solidFill>
                  <a:schemeClr val="accent1">
                    <a:lumMod val="75000"/>
                  </a:schemeClr>
                </a:solidFill>
                <a:latin typeface="HG創英角ﾎﾟｯﾌﾟ体" pitchFamily="49" charset="-128"/>
                <a:ea typeface="HG創英角ﾎﾟｯﾌﾟ体" pitchFamily="49" charset="-128"/>
                <a:cs typeface="+mj-cs"/>
              </a:rPr>
              <a:t>今日のお話</a:t>
            </a:r>
            <a:r>
              <a:rPr lang="ja-JP" altLang="en-US" sz="3200" dirty="0" smtClean="0">
                <a:solidFill>
                  <a:schemeClr val="accent1">
                    <a:lumMod val="75000"/>
                  </a:schemeClr>
                </a:solidFill>
                <a:latin typeface="HG創英角ﾎﾟｯﾌﾟ体" pitchFamily="49" charset="-128"/>
                <a:ea typeface="HG創英角ﾎﾟｯﾌﾟ体" pitchFamily="49" charset="-128"/>
                <a:cs typeface="+mj-cs"/>
              </a:rPr>
              <a:t>：</a:t>
            </a:r>
            <a:r>
              <a:rPr lang="ja-JP" altLang="en-US" sz="3200" spc="-150" dirty="0" smtClean="0">
                <a:solidFill>
                  <a:schemeClr val="accent1">
                    <a:lumMod val="75000"/>
                  </a:schemeClr>
                </a:solidFill>
                <a:latin typeface="HG創英角ﾎﾟｯﾌﾟ体" pitchFamily="49" charset="-128"/>
                <a:ea typeface="HG創英角ﾎﾟｯﾌﾟ体" pitchFamily="49" charset="-128"/>
                <a:cs typeface="+mj-cs"/>
              </a:rPr>
              <a:t>おおざっぱですが</a:t>
            </a:r>
            <a:r>
              <a:rPr lang="en-US" altLang="ja-JP" sz="3200" spc="-150" dirty="0" smtClean="0">
                <a:solidFill>
                  <a:schemeClr val="accent1">
                    <a:lumMod val="75000"/>
                  </a:schemeClr>
                </a:solidFill>
                <a:latin typeface="HG創英角ﾎﾟｯﾌﾟ体" pitchFamily="49" charset="-128"/>
                <a:ea typeface="HG創英角ﾎﾟｯﾌﾟ体" pitchFamily="49" charset="-128"/>
                <a:cs typeface="+mj-cs"/>
              </a:rPr>
              <a:t>(^^;</a:t>
            </a:r>
            <a:endParaRPr kumimoji="1" lang="ja-JP" altLang="en-US" sz="3200" b="0" i="0" u="none" strike="noStrike" kern="1200" cap="none" spc="-15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4" name="テキスト ボックス 3"/>
          <p:cNvSpPr txBox="1"/>
          <p:nvPr/>
        </p:nvSpPr>
        <p:spPr>
          <a:xfrm>
            <a:off x="683568" y="2060848"/>
            <a:ext cx="7920880" cy="3170099"/>
          </a:xfrm>
          <a:prstGeom prst="rect">
            <a:avLst/>
          </a:prstGeom>
          <a:noFill/>
        </p:spPr>
        <p:txBody>
          <a:bodyPr wrap="square" rtlCol="0">
            <a:spAutoFit/>
          </a:bodyPr>
          <a:lstStyle/>
          <a:p>
            <a:r>
              <a:rPr lang="ja-JP" altLang="en-US" sz="2800" dirty="0" smtClean="0">
                <a:solidFill>
                  <a:schemeClr val="accent1">
                    <a:lumMod val="75000"/>
                  </a:schemeClr>
                </a:solidFill>
                <a:latin typeface="HGP創英角ﾎﾟｯﾌﾟ体" pitchFamily="50" charset="-128"/>
                <a:ea typeface="HGP創英角ﾎﾟｯﾌﾟ体" pitchFamily="50" charset="-128"/>
              </a:rPr>
              <a:t>１・前立腺</a:t>
            </a:r>
            <a:r>
              <a:rPr lang="ja-JP" altLang="en-US" sz="2800" dirty="0" smtClean="0">
                <a:solidFill>
                  <a:schemeClr val="accent1">
                    <a:lumMod val="75000"/>
                  </a:schemeClr>
                </a:solidFill>
                <a:latin typeface="HGP創英角ﾎﾟｯﾌﾟ体" pitchFamily="50" charset="-128"/>
                <a:ea typeface="HGP創英角ﾎﾟｯﾌﾟ体" pitchFamily="50" charset="-128"/>
              </a:rPr>
              <a:t>がんの体験談（がん物語）：</a:t>
            </a:r>
            <a:r>
              <a:rPr lang="en-US" altLang="ja-JP" sz="2800" dirty="0" smtClean="0">
                <a:solidFill>
                  <a:schemeClr val="accent1">
                    <a:lumMod val="75000"/>
                  </a:schemeClr>
                </a:solidFill>
                <a:latin typeface="HGP創英角ﾎﾟｯﾌﾟ体" pitchFamily="50" charset="-128"/>
                <a:ea typeface="HGP創英角ﾎﾟｯﾌﾟ体" pitchFamily="50" charset="-128"/>
              </a:rPr>
              <a:t>15</a:t>
            </a:r>
            <a:r>
              <a:rPr lang="ja-JP" altLang="en-US" sz="2800" dirty="0" smtClean="0">
                <a:solidFill>
                  <a:schemeClr val="accent1">
                    <a:lumMod val="75000"/>
                  </a:schemeClr>
                </a:solidFill>
                <a:latin typeface="HGP創英角ﾎﾟｯﾌﾟ体" pitchFamily="50" charset="-128"/>
                <a:ea typeface="HGP創英角ﾎﾟｯﾌﾟ体" pitchFamily="50" charset="-128"/>
              </a:rPr>
              <a:t>分</a:t>
            </a:r>
            <a:endParaRPr lang="en-US" altLang="ja-JP" sz="2800" dirty="0" smtClean="0">
              <a:solidFill>
                <a:schemeClr val="accent1">
                  <a:lumMod val="75000"/>
                </a:schemeClr>
              </a:solidFill>
              <a:latin typeface="HGP創英角ﾎﾟｯﾌﾟ体" pitchFamily="50" charset="-128"/>
              <a:ea typeface="HGP創英角ﾎﾟｯﾌﾟ体" pitchFamily="50" charset="-128"/>
            </a:endParaRPr>
          </a:p>
          <a:p>
            <a:endParaRPr lang="en-US" altLang="ja-JP" sz="2800" dirty="0" smtClean="0">
              <a:solidFill>
                <a:schemeClr val="accent1">
                  <a:lumMod val="75000"/>
                </a:schemeClr>
              </a:solidFill>
              <a:latin typeface="HGP創英角ﾎﾟｯﾌﾟ体" pitchFamily="50" charset="-128"/>
              <a:ea typeface="HGP創英角ﾎﾟｯﾌﾟ体" pitchFamily="50" charset="-128"/>
            </a:endParaRPr>
          </a:p>
          <a:p>
            <a:pPr>
              <a:lnSpc>
                <a:spcPct val="200000"/>
              </a:lnSpc>
            </a:pPr>
            <a:r>
              <a:rPr lang="ja-JP" altLang="en-US" sz="2800" dirty="0" smtClean="0">
                <a:solidFill>
                  <a:schemeClr val="accent1">
                    <a:lumMod val="75000"/>
                  </a:schemeClr>
                </a:solidFill>
                <a:latin typeface="HGP創英角ﾎﾟｯﾌﾟ体" pitchFamily="50" charset="-128"/>
                <a:ea typeface="HGP創英角ﾎﾟｯﾌﾟ体" pitchFamily="50" charset="-128"/>
              </a:rPr>
              <a:t>２</a:t>
            </a:r>
            <a:r>
              <a:rPr lang="ja-JP" altLang="en-US" sz="2800" dirty="0" smtClean="0">
                <a:solidFill>
                  <a:schemeClr val="accent1">
                    <a:lumMod val="75000"/>
                  </a:schemeClr>
                </a:solidFill>
                <a:latin typeface="HGP創英角ﾎﾟｯﾌﾟ体" pitchFamily="50" charset="-128"/>
                <a:ea typeface="HGP創英角ﾎﾟｯﾌﾟ体" pitchFamily="50" charset="-128"/>
              </a:rPr>
              <a:t>・物語</a:t>
            </a:r>
            <a:r>
              <a:rPr lang="en-US" altLang="ja-JP" sz="2800" dirty="0" smtClean="0">
                <a:solidFill>
                  <a:schemeClr val="accent1">
                    <a:lumMod val="75000"/>
                  </a:schemeClr>
                </a:solidFill>
                <a:latin typeface="HGP創英角ﾎﾟｯﾌﾟ体" pitchFamily="50" charset="-128"/>
                <a:ea typeface="HGP創英角ﾎﾟｯﾌﾟ体" pitchFamily="50" charset="-128"/>
              </a:rPr>
              <a:t>(</a:t>
            </a:r>
            <a:r>
              <a:rPr lang="en-US" altLang="ja-JP" sz="2800" dirty="0" smtClean="0">
                <a:solidFill>
                  <a:srgbClr val="FF0000"/>
                </a:solidFill>
                <a:latin typeface="HGP創英角ﾎﾟｯﾌﾟ体" pitchFamily="50" charset="-128"/>
                <a:ea typeface="HGP創英角ﾎﾟｯﾌﾟ体" pitchFamily="50" charset="-128"/>
              </a:rPr>
              <a:t>Narrative</a:t>
            </a:r>
            <a:r>
              <a:rPr lang="en-US" altLang="ja-JP" sz="2800" dirty="0" smtClean="0">
                <a:solidFill>
                  <a:schemeClr val="accent1">
                    <a:lumMod val="75000"/>
                  </a:schemeClr>
                </a:solidFill>
                <a:latin typeface="HGP創英角ﾎﾟｯﾌﾟ体" pitchFamily="50" charset="-128"/>
                <a:ea typeface="HGP創英角ﾎﾟｯﾌﾟ体" pitchFamily="50" charset="-128"/>
              </a:rPr>
              <a:t>) </a:t>
            </a:r>
            <a:r>
              <a:rPr lang="ja-JP" altLang="en-US" sz="2800" dirty="0" smtClean="0">
                <a:solidFill>
                  <a:schemeClr val="accent1">
                    <a:lumMod val="75000"/>
                  </a:schemeClr>
                </a:solidFill>
                <a:latin typeface="HGP創英角ﾎﾟｯﾌﾟ体" pitchFamily="50" charset="-128"/>
                <a:ea typeface="HGP創英角ﾎﾟｯﾌﾟ体" pitchFamily="50" charset="-128"/>
              </a:rPr>
              <a:t>と 医療情報</a:t>
            </a:r>
            <a:r>
              <a:rPr lang="en-US" altLang="ja-JP" sz="2800" dirty="0" smtClean="0">
                <a:solidFill>
                  <a:schemeClr val="accent1">
                    <a:lumMod val="75000"/>
                  </a:schemeClr>
                </a:solidFill>
                <a:latin typeface="HGP創英角ﾎﾟｯﾌﾟ体" pitchFamily="50" charset="-128"/>
                <a:ea typeface="HGP創英角ﾎﾟｯﾌﾟ体" pitchFamily="50" charset="-128"/>
              </a:rPr>
              <a:t>(</a:t>
            </a:r>
            <a:r>
              <a:rPr lang="en-US" altLang="ja-JP" sz="2800" dirty="0" smtClean="0">
                <a:solidFill>
                  <a:srgbClr val="FF0000"/>
                </a:solidFill>
                <a:latin typeface="HGP創英角ﾎﾟｯﾌﾟ体" pitchFamily="50" charset="-128"/>
                <a:ea typeface="HGP創英角ﾎﾟｯﾌﾟ体" pitchFamily="50" charset="-128"/>
              </a:rPr>
              <a:t>Evidence</a:t>
            </a:r>
            <a:r>
              <a:rPr lang="en-US" altLang="ja-JP" sz="2800" dirty="0" smtClean="0">
                <a:solidFill>
                  <a:schemeClr val="accent1">
                    <a:lumMod val="75000"/>
                  </a:schemeClr>
                </a:solidFill>
                <a:latin typeface="HGP創英角ﾎﾟｯﾌﾟ体" pitchFamily="50" charset="-128"/>
                <a:ea typeface="HGP創英角ﾎﾟｯﾌﾟ体" pitchFamily="50" charset="-128"/>
              </a:rPr>
              <a:t>)</a:t>
            </a:r>
            <a:r>
              <a:rPr lang="ja-JP" altLang="en-US" sz="2800" dirty="0" smtClean="0">
                <a:solidFill>
                  <a:schemeClr val="accent1">
                    <a:lumMod val="75000"/>
                  </a:schemeClr>
                </a:solidFill>
                <a:latin typeface="HGP創英角ﾎﾟｯﾌﾟ体" pitchFamily="50" charset="-128"/>
                <a:ea typeface="HGP創英角ﾎﾟｯﾌﾟ体" pitchFamily="50" charset="-128"/>
              </a:rPr>
              <a:t>：</a:t>
            </a:r>
            <a:r>
              <a:rPr lang="en-US" altLang="ja-JP" sz="2800" dirty="0" smtClean="0">
                <a:solidFill>
                  <a:schemeClr val="accent1">
                    <a:lumMod val="75000"/>
                  </a:schemeClr>
                </a:solidFill>
                <a:latin typeface="HGP創英角ﾎﾟｯﾌﾟ体" pitchFamily="50" charset="-128"/>
                <a:ea typeface="HGP創英角ﾎﾟｯﾌﾟ体" pitchFamily="50" charset="-128"/>
              </a:rPr>
              <a:t>45</a:t>
            </a:r>
            <a:r>
              <a:rPr lang="ja-JP" altLang="en-US" sz="2800" dirty="0" smtClean="0">
                <a:solidFill>
                  <a:schemeClr val="accent1">
                    <a:lumMod val="75000"/>
                  </a:schemeClr>
                </a:solidFill>
                <a:latin typeface="HGP創英角ﾎﾟｯﾌﾟ体" pitchFamily="50" charset="-128"/>
                <a:ea typeface="HGP創英角ﾎﾟｯﾌﾟ体" pitchFamily="50" charset="-128"/>
              </a:rPr>
              <a:t>分</a:t>
            </a:r>
            <a:endParaRPr lang="en-US" altLang="ja-JP" sz="2400" dirty="0" smtClean="0">
              <a:solidFill>
                <a:srgbClr val="FF0000"/>
              </a:solidFill>
            </a:endParaRPr>
          </a:p>
          <a:p>
            <a:pPr lvl="1">
              <a:lnSpc>
                <a:spcPct val="200000"/>
              </a:lnSpc>
              <a:buFont typeface="Wingdings" pitchFamily="2" charset="2"/>
              <a:buChar char="Ø"/>
            </a:pPr>
            <a:r>
              <a:rPr lang="ja-JP" altLang="en-US" sz="2400" dirty="0" smtClean="0">
                <a:solidFill>
                  <a:srgbClr val="FF0000"/>
                </a:solidFill>
              </a:rPr>
              <a:t> </a:t>
            </a:r>
            <a:r>
              <a:rPr lang="ja-JP" altLang="en-US" sz="3200" dirty="0" smtClean="0">
                <a:solidFill>
                  <a:schemeClr val="accent5">
                    <a:lumMod val="75000"/>
                  </a:schemeClr>
                </a:solidFill>
                <a:latin typeface="HGP創英角ﾎﾟｯﾌﾟ体" pitchFamily="50" charset="-128"/>
                <a:ea typeface="HGP創英角ﾎﾟｯﾌﾟ体" pitchFamily="50" charset="-128"/>
              </a:rPr>
              <a:t>「</a:t>
            </a:r>
            <a:r>
              <a:rPr lang="ja-JP" altLang="en-US" sz="3200" dirty="0" smtClean="0">
                <a:solidFill>
                  <a:schemeClr val="accent5">
                    <a:lumMod val="75000"/>
                  </a:schemeClr>
                </a:solidFill>
                <a:latin typeface="HGP創英角ﾎﾟｯﾌﾟ体" pitchFamily="50" charset="-128"/>
                <a:ea typeface="HGP創英角ﾎﾟｯﾌﾟ体" pitchFamily="50" charset="-128"/>
              </a:rPr>
              <a:t>健康と病の語り</a:t>
            </a:r>
            <a:r>
              <a:rPr lang="ja-JP" altLang="en-US" sz="3200" dirty="0" smtClean="0">
                <a:solidFill>
                  <a:schemeClr val="accent5">
                    <a:lumMod val="75000"/>
                  </a:schemeClr>
                </a:solidFill>
                <a:latin typeface="HGP創英角ﾎﾟｯﾌﾟ体" pitchFamily="50" charset="-128"/>
                <a:ea typeface="HGP創英角ﾎﾟｯﾌﾟ体" pitchFamily="50" charset="-128"/>
              </a:rPr>
              <a:t>」に接して</a:t>
            </a:r>
            <a:endParaRPr lang="en-US" altLang="ja-JP" sz="3200" dirty="0" smtClean="0">
              <a:solidFill>
                <a:schemeClr val="accent5">
                  <a:lumMod val="75000"/>
                </a:schemeClr>
              </a:solidFill>
              <a:latin typeface="HGP創英角ﾎﾟｯﾌﾟ体" pitchFamily="50" charset="-128"/>
              <a:ea typeface="HGP創英角ﾎﾟｯﾌﾟ体" pitchFamily="50" charset="-128"/>
            </a:endParaRPr>
          </a:p>
          <a:p>
            <a:pPr lvl="1">
              <a:buFont typeface="Wingdings" pitchFamily="2" charset="2"/>
              <a:buChar char="Ø"/>
            </a:pPr>
            <a:endParaRPr kumimoji="1" lang="en-US" altLang="ja-JP" sz="2400" dirty="0" smtClean="0">
              <a:solidFill>
                <a:schemeClr val="tx1">
                  <a:lumMod val="65000"/>
                  <a:lumOff val="35000"/>
                </a:schemeClr>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psa-graph-02.png"/>
          <p:cNvPicPr>
            <a:picLocks noChangeAspect="1"/>
          </p:cNvPicPr>
          <p:nvPr/>
        </p:nvPicPr>
        <p:blipFill>
          <a:blip r:embed="rId2" cstate="print"/>
          <a:stretch>
            <a:fillRect/>
          </a:stretch>
        </p:blipFill>
        <p:spPr>
          <a:xfrm>
            <a:off x="0" y="1556792"/>
            <a:ext cx="8820472" cy="5009164"/>
          </a:xfrm>
          <a:prstGeom prst="rect">
            <a:avLst/>
          </a:prstGeom>
        </p:spPr>
      </p:pic>
      <p:sp>
        <p:nvSpPr>
          <p:cNvPr id="2" name="スライド番号プレースホルダ 47"/>
          <p:cNvSpPr>
            <a:spLocks noGrp="1"/>
          </p:cNvSpPr>
          <p:nvPr>
            <p:ph type="sldNum" sz="quarter" idx="12"/>
          </p:nvPr>
        </p:nvSpPr>
        <p:spPr bwMode="auto">
          <a:xfrm>
            <a:off x="8647113" y="6408738"/>
            <a:ext cx="366712"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61FE21DA-D321-4C16-8F7E-3A8673B05068}" type="slidenum">
              <a:rPr lang="en-US" altLang="ja-JP">
                <a:solidFill>
                  <a:schemeClr val="bg1"/>
                </a:solidFill>
              </a:rPr>
              <a:pPr fontAlgn="base">
                <a:spcBef>
                  <a:spcPct val="0"/>
                </a:spcBef>
                <a:spcAft>
                  <a:spcPct val="0"/>
                </a:spcAft>
                <a:defRPr/>
              </a:pPr>
              <a:t>20</a:t>
            </a:fld>
            <a:endParaRPr lang="en-US" altLang="ja-JP">
              <a:solidFill>
                <a:schemeClr val="bg1"/>
              </a:solidFill>
            </a:endParaRPr>
          </a:p>
        </p:txBody>
      </p:sp>
      <p:sp>
        <p:nvSpPr>
          <p:cNvPr id="4" name="テキスト ボックス 3"/>
          <p:cNvSpPr txBox="1"/>
          <p:nvPr/>
        </p:nvSpPr>
        <p:spPr>
          <a:xfrm>
            <a:off x="1979712" y="3356992"/>
            <a:ext cx="288032" cy="369332"/>
          </a:xfrm>
          <a:prstGeom prst="rect">
            <a:avLst/>
          </a:prstGeom>
          <a:noFill/>
        </p:spPr>
        <p:txBody>
          <a:bodyPr wrap="square" rtlCol="0">
            <a:spAutoFit/>
          </a:bodyPr>
          <a:lstStyle/>
          <a:p>
            <a:r>
              <a:rPr lang="ja-JP" altLang="en-US" dirty="0" smtClean="0">
                <a:solidFill>
                  <a:schemeClr val="tx1">
                    <a:lumMod val="75000"/>
                    <a:lumOff val="25000"/>
                  </a:schemeClr>
                </a:solidFill>
                <a:latin typeface="HGP創英角ﾎﾟｯﾌﾟ体" pitchFamily="50" charset="-128"/>
                <a:ea typeface="HGP創英角ﾎﾟｯﾌﾟ体" pitchFamily="50" charset="-128"/>
              </a:rPr>
              <a:t>１</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5" name="テキスト ボックス 4"/>
          <p:cNvSpPr txBox="1"/>
          <p:nvPr/>
        </p:nvSpPr>
        <p:spPr>
          <a:xfrm>
            <a:off x="3059832"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２</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6" name="テキスト ボックス 5"/>
          <p:cNvSpPr txBox="1"/>
          <p:nvPr/>
        </p:nvSpPr>
        <p:spPr>
          <a:xfrm>
            <a:off x="4067944"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３</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7" name="テキスト ボックス 6"/>
          <p:cNvSpPr txBox="1"/>
          <p:nvPr/>
        </p:nvSpPr>
        <p:spPr>
          <a:xfrm>
            <a:off x="5148064"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４</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8" name="テキスト ボックス 7"/>
          <p:cNvSpPr txBox="1"/>
          <p:nvPr/>
        </p:nvSpPr>
        <p:spPr>
          <a:xfrm>
            <a:off x="6228184"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５</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9" name="テキスト ボックス 8"/>
          <p:cNvSpPr txBox="1"/>
          <p:nvPr/>
        </p:nvSpPr>
        <p:spPr>
          <a:xfrm>
            <a:off x="7308304"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６</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10" name="テキスト ボックス 9"/>
          <p:cNvSpPr txBox="1"/>
          <p:nvPr/>
        </p:nvSpPr>
        <p:spPr>
          <a:xfrm>
            <a:off x="8388424" y="3356992"/>
            <a:ext cx="432048" cy="369332"/>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HGP創英角ﾎﾟｯﾌﾟ体" pitchFamily="50" charset="-128"/>
                <a:ea typeface="HGP創英角ﾎﾟｯﾌﾟ体" pitchFamily="50" charset="-128"/>
              </a:rPr>
              <a:t>７</a:t>
            </a:r>
            <a:endParaRPr kumimoji="1" lang="ja-JP" altLang="en-US" dirty="0">
              <a:solidFill>
                <a:schemeClr val="tx1">
                  <a:lumMod val="75000"/>
                  <a:lumOff val="25000"/>
                </a:schemeClr>
              </a:solidFill>
              <a:latin typeface="HGP創英角ﾎﾟｯﾌﾟ体" pitchFamily="50" charset="-128"/>
              <a:ea typeface="HGP創英角ﾎﾟｯﾌﾟ体" pitchFamily="50" charset="-128"/>
            </a:endParaRPr>
          </a:p>
        </p:txBody>
      </p:sp>
      <p:sp>
        <p:nvSpPr>
          <p:cNvPr id="11" name="正方形/長方形 10"/>
          <p:cNvSpPr/>
          <p:nvPr/>
        </p:nvSpPr>
        <p:spPr>
          <a:xfrm>
            <a:off x="3923928" y="1124744"/>
            <a:ext cx="4968552" cy="369332"/>
          </a:xfrm>
          <a:prstGeom prst="rect">
            <a:avLst/>
          </a:prstGeom>
        </p:spPr>
        <p:txBody>
          <a:bodyPr wrap="square">
            <a:spAutoFit/>
          </a:bodyPr>
          <a:lstStyle/>
          <a:p>
            <a:r>
              <a:rPr lang="en-US" altLang="ja-JP" dirty="0" smtClean="0">
                <a:solidFill>
                  <a:schemeClr val="bg1">
                    <a:lumMod val="50000"/>
                  </a:schemeClr>
                </a:solidFill>
              </a:rPr>
              <a:t>PSA</a:t>
            </a:r>
            <a:r>
              <a:rPr lang="ja-JP" altLang="en-US" dirty="0" smtClean="0">
                <a:solidFill>
                  <a:schemeClr val="bg1">
                    <a:lumMod val="50000"/>
                  </a:schemeClr>
                </a:solidFill>
              </a:rPr>
              <a:t>検査：当初は１ヶ月毎→現在３ヶ月毎に通院</a:t>
            </a:r>
            <a:endParaRPr lang="ja-JP" altLang="en-US" dirty="0">
              <a:solidFill>
                <a:schemeClr val="bg1">
                  <a:lumMod val="50000"/>
                </a:schemeClr>
              </a:solidFill>
            </a:endParaRPr>
          </a:p>
        </p:txBody>
      </p:sp>
      <p:sp>
        <p:nvSpPr>
          <p:cNvPr id="12" name="テキスト ボックス 11"/>
          <p:cNvSpPr txBox="1"/>
          <p:nvPr/>
        </p:nvSpPr>
        <p:spPr>
          <a:xfrm>
            <a:off x="0" y="0"/>
            <a:ext cx="9144000" cy="1068736"/>
          </a:xfrm>
          <a:prstGeom prst="rect">
            <a:avLst/>
          </a:prstGeom>
          <a:solidFill>
            <a:schemeClr val="accent1">
              <a:lumMod val="75000"/>
            </a:schemeClr>
          </a:solidFill>
        </p:spPr>
        <p:txBody>
          <a:bodyPr wrap="square" tIns="72000" bIns="72000" rtlCol="0">
            <a:spAutoFit/>
          </a:bodyPr>
          <a:lstStyle/>
          <a:p>
            <a:r>
              <a:rPr lang="ja-JP" altLang="en-US" sz="4400" dirty="0" smtClean="0">
                <a:solidFill>
                  <a:srgbClr val="C00000"/>
                </a:solidFill>
                <a:latin typeface="HG創英角ﾎﾟｯﾌﾟ体" pitchFamily="49" charset="-128"/>
                <a:ea typeface="HG創英角ﾎﾟｯﾌﾟ体" pitchFamily="49" charset="-128"/>
              </a:rPr>
              <a:t>　</a:t>
            </a:r>
            <a:r>
              <a:rPr lang="ja-JP" altLang="en-US" sz="4000" dirty="0" smtClean="0">
                <a:solidFill>
                  <a:schemeClr val="bg1"/>
                </a:solidFill>
                <a:latin typeface="HG創英角ﾎﾟｯﾌﾟ体" pitchFamily="49" charset="-128"/>
                <a:ea typeface="HG創英角ﾎﾟｯﾌﾟ体" pitchFamily="49" charset="-128"/>
              </a:rPr>
              <a:t>その後の</a:t>
            </a:r>
            <a:r>
              <a:rPr lang="ja-JP" altLang="en-US" sz="6000" dirty="0" smtClean="0">
                <a:solidFill>
                  <a:srgbClr val="FFFF00"/>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経緯</a:t>
            </a:r>
            <a:r>
              <a:rPr lang="ja-JP" altLang="en-US" sz="36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　～</a:t>
            </a:r>
            <a:r>
              <a:rPr lang="en-US" altLang="ja-JP" sz="36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PSA</a:t>
            </a:r>
            <a:r>
              <a:rPr lang="ja-JP" altLang="en-US" sz="36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の変遷～</a:t>
            </a:r>
            <a:endParaRPr kumimoji="1" lang="ja-JP" altLang="en-US" sz="36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sp>
        <p:nvSpPr>
          <p:cNvPr id="13" name="スライド番号プレースホルダ 4"/>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tint val="75000"/>
                  </a:schemeClr>
                </a:solidFill>
                <a:effectLst/>
                <a:uLnTx/>
                <a:uFillTx/>
                <a:latin typeface="+mn-lt"/>
                <a:ea typeface="+mn-ea"/>
                <a:cs typeface="+mn-cs"/>
              </a:rPr>
              <a:t>4</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5" name="直線コネクタ 14"/>
          <p:cNvCxnSpPr/>
          <p:nvPr/>
        </p:nvCxnSpPr>
        <p:spPr>
          <a:xfrm flipV="1">
            <a:off x="8676456" y="4509120"/>
            <a:ext cx="288032" cy="14401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62697"/>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11560" y="980728"/>
            <a:ext cx="8136904" cy="5493812"/>
          </a:xfrm>
          <a:prstGeom prst="rect">
            <a:avLst/>
          </a:prstGeom>
          <a:noFill/>
        </p:spPr>
        <p:txBody>
          <a:bodyPr wrap="square" rtlCol="0">
            <a:spAutoFit/>
          </a:bodyPr>
          <a:lstStyle/>
          <a:p>
            <a:pPr>
              <a:lnSpc>
                <a:spcPct val="150000"/>
              </a:lnSpc>
            </a:pPr>
            <a:r>
              <a:rPr lang="ja-JP" altLang="en-US" sz="3600" dirty="0" smtClean="0">
                <a:solidFill>
                  <a:schemeClr val="accent1">
                    <a:lumMod val="75000"/>
                  </a:schemeClr>
                </a:solidFill>
                <a:latin typeface="HGP創英角ﾎﾟｯﾌﾟ体" pitchFamily="50" charset="-128"/>
                <a:ea typeface="HGP創英角ﾎﾟｯﾌﾟ体" pitchFamily="50" charset="-128"/>
              </a:rPr>
              <a:t>わたしのがん</a:t>
            </a:r>
            <a:r>
              <a:rPr lang="ja-JP" altLang="en-US" sz="3600" dirty="0" smtClean="0">
                <a:solidFill>
                  <a:schemeClr val="tx2">
                    <a:lumMod val="60000"/>
                    <a:lumOff val="40000"/>
                  </a:schemeClr>
                </a:solidFill>
                <a:latin typeface="HGP創英角ﾎﾟｯﾌﾟ体" pitchFamily="50" charset="-128"/>
                <a:ea typeface="HGP創英角ﾎﾟｯﾌﾟ体" pitchFamily="50" charset="-128"/>
              </a:rPr>
              <a:t>物語</a:t>
            </a:r>
            <a:r>
              <a:rPr lang="ja-JP" altLang="en-US" sz="3600" dirty="0" smtClean="0">
                <a:solidFill>
                  <a:schemeClr val="accent1">
                    <a:lumMod val="75000"/>
                  </a:schemeClr>
                </a:solidFill>
                <a:latin typeface="HGP創英角ﾎﾟｯﾌﾟ体" pitchFamily="50" charset="-128"/>
                <a:ea typeface="HGP創英角ﾎﾟｯﾌﾟ体" pitchFamily="50" charset="-128"/>
              </a:rPr>
              <a:t>は、</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pPr>
              <a:lnSpc>
                <a:spcPct val="150000"/>
              </a:lnSpc>
            </a:pPr>
            <a:r>
              <a:rPr lang="ja-JP" altLang="en-US" sz="3600" dirty="0" smtClean="0">
                <a:solidFill>
                  <a:schemeClr val="accent1">
                    <a:lumMod val="75000"/>
                  </a:schemeClr>
                </a:solidFill>
                <a:latin typeface="HGP創英角ﾎﾟｯﾌﾟ体" pitchFamily="50" charset="-128"/>
                <a:ea typeface="HGP創英角ﾎﾟｯﾌﾟ体" pitchFamily="50" charset="-128"/>
              </a:rPr>
              <a:t>ここで </a:t>
            </a:r>
            <a:r>
              <a:rPr lang="en-US" altLang="ja-JP" sz="3600" dirty="0" smtClean="0">
                <a:solidFill>
                  <a:schemeClr val="accent1">
                    <a:lumMod val="75000"/>
                  </a:schemeClr>
                </a:solidFill>
                <a:latin typeface="HGP創英角ﾎﾟｯﾌﾟ体" pitchFamily="50" charset="-128"/>
                <a:ea typeface="HGP創英角ﾎﾟｯﾌﾟ体" pitchFamily="50" charset="-128"/>
              </a:rPr>
              <a:t>“HAPPY END” </a:t>
            </a:r>
            <a:r>
              <a:rPr lang="ja-JP" altLang="en-US" sz="3600" dirty="0" smtClean="0">
                <a:solidFill>
                  <a:schemeClr val="accent1">
                    <a:lumMod val="75000"/>
                  </a:schemeClr>
                </a:solidFill>
                <a:latin typeface="HGP創英角ﾎﾟｯﾌﾟ体" pitchFamily="50" charset="-128"/>
                <a:ea typeface="HGP創英角ﾎﾟｯﾌﾟ体" pitchFamily="50" charset="-128"/>
              </a:rPr>
              <a:t>のはずでしたが、</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pPr>
              <a:lnSpc>
                <a:spcPct val="150000"/>
              </a:lnSpc>
            </a:pPr>
            <a:r>
              <a:rPr lang="ja-JP" altLang="en-US" sz="3600" dirty="0" smtClean="0">
                <a:solidFill>
                  <a:schemeClr val="accent1">
                    <a:lumMod val="75000"/>
                  </a:schemeClr>
                </a:solidFill>
                <a:latin typeface="HGP創英角ﾎﾟｯﾌﾟ体" pitchFamily="50" charset="-128"/>
                <a:ea typeface="HGP創英角ﾎﾟｯﾌﾟ体" pitchFamily="50" charset="-128"/>
              </a:rPr>
              <a:t>今年、</a:t>
            </a:r>
            <a:r>
              <a:rPr lang="en-US" altLang="ja-JP" sz="5400" dirty="0" smtClean="0">
                <a:solidFill>
                  <a:schemeClr val="accent1">
                    <a:lumMod val="75000"/>
                  </a:schemeClr>
                </a:solidFill>
                <a:latin typeface="HGP創英角ﾎﾟｯﾌﾟ体" pitchFamily="50" charset="-128"/>
                <a:ea typeface="HGP創英角ﾎﾟｯﾌﾟ体" pitchFamily="50" charset="-128"/>
              </a:rPr>
              <a:t>PSA</a:t>
            </a:r>
            <a:r>
              <a:rPr lang="ja-JP" altLang="en-US" sz="5400" dirty="0" smtClean="0">
                <a:solidFill>
                  <a:schemeClr val="accent1">
                    <a:lumMod val="75000"/>
                  </a:schemeClr>
                </a:solidFill>
                <a:latin typeface="HGP創英角ﾎﾟｯﾌﾟ体" pitchFamily="50" charset="-128"/>
                <a:ea typeface="HGP創英角ﾎﾟｯﾌﾟ体" pitchFamily="50" charset="-128"/>
              </a:rPr>
              <a:t>再発</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pPr>
              <a:lnSpc>
                <a:spcPct val="150000"/>
              </a:lnSpc>
            </a:pPr>
            <a:r>
              <a:rPr lang="ja-JP" altLang="en-US" sz="3600" dirty="0" smtClean="0">
                <a:solidFill>
                  <a:schemeClr val="accent1">
                    <a:lumMod val="75000"/>
                  </a:schemeClr>
                </a:solidFill>
                <a:latin typeface="HGP創英角ﾎﾟｯﾌﾟ体" pitchFamily="50" charset="-128"/>
                <a:ea typeface="HGP創英角ﾎﾟｯﾌﾟ体" pitchFamily="50" charset="-128"/>
              </a:rPr>
              <a:t>また新たな幕が開きました。</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pPr algn="r">
              <a:lnSpc>
                <a:spcPct val="200000"/>
              </a:lnSpc>
            </a:pPr>
            <a:r>
              <a:rPr lang="ja-JP" altLang="en-US" sz="3600" dirty="0" smtClean="0">
                <a:solidFill>
                  <a:schemeClr val="accent1">
                    <a:lumMod val="75000"/>
                  </a:schemeClr>
                </a:solidFill>
                <a:latin typeface="HGP創英角ﾎﾟｯﾌﾟ体" pitchFamily="50" charset="-128"/>
                <a:ea typeface="HGP創英角ﾎﾟｯﾌﾟ体" pitchFamily="50" charset="-128"/>
              </a:rPr>
              <a:t>乞うご期待！？</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27908"/>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71600" y="1772816"/>
            <a:ext cx="7560840" cy="3877985"/>
          </a:xfrm>
          <a:prstGeom prst="rect">
            <a:avLst/>
          </a:prstGeom>
          <a:noFill/>
        </p:spPr>
        <p:txBody>
          <a:bodyPr wrap="square" rtlCol="0">
            <a:spAutoFit/>
          </a:bodyPr>
          <a:lstStyle/>
          <a:p>
            <a:r>
              <a:rPr lang="ja-JP" altLang="en-US" sz="2400" dirty="0" smtClean="0">
                <a:solidFill>
                  <a:schemeClr val="accent5">
                    <a:lumMod val="75000"/>
                  </a:schemeClr>
                </a:solidFill>
                <a:latin typeface="HGP創英角ﾎﾟｯﾌﾟ体" pitchFamily="50" charset="-128"/>
                <a:ea typeface="HGP創英角ﾎﾟｯﾌﾟ体" pitchFamily="50" charset="-128"/>
              </a:rPr>
              <a:t>（がん対策基本法成立以前）</a:t>
            </a:r>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pPr lvl="1">
              <a:lnSpc>
                <a:spcPct val="150000"/>
              </a:lnSpc>
              <a:buFont typeface="Arial" pitchFamily="34" charset="0"/>
              <a:buChar char="•"/>
            </a:pPr>
            <a:r>
              <a:rPr lang="en-US" altLang="ja-JP" sz="2200" dirty="0" smtClean="0">
                <a:solidFill>
                  <a:schemeClr val="accent1">
                    <a:lumMod val="75000"/>
                  </a:schemeClr>
                </a:solidFill>
              </a:rPr>
              <a:t> </a:t>
            </a:r>
            <a:r>
              <a:rPr lang="ja-JP" altLang="en-US" sz="2200" dirty="0" smtClean="0">
                <a:solidFill>
                  <a:schemeClr val="accent1">
                    <a:lumMod val="75000"/>
                  </a:schemeClr>
                </a:solidFill>
              </a:rPr>
              <a:t>がん診療連携拠点病院、相談支援センターはなかった</a:t>
            </a:r>
            <a:endParaRPr lang="en-US" altLang="ja-JP" sz="2200" dirty="0" smtClean="0">
              <a:solidFill>
                <a:schemeClr val="accent1">
                  <a:lumMod val="75000"/>
                </a:schemeClr>
              </a:solidFill>
            </a:endParaRPr>
          </a:p>
          <a:p>
            <a:pPr lvl="1">
              <a:lnSpc>
                <a:spcPct val="150000"/>
              </a:lnSpc>
              <a:buFont typeface="Arial" pitchFamily="34" charset="0"/>
              <a:buChar char="•"/>
            </a:pPr>
            <a:r>
              <a:rPr lang="en-US" altLang="ja-JP" sz="2200" dirty="0" smtClean="0">
                <a:solidFill>
                  <a:schemeClr val="accent1">
                    <a:lumMod val="75000"/>
                  </a:schemeClr>
                </a:solidFill>
              </a:rPr>
              <a:t> </a:t>
            </a:r>
            <a:r>
              <a:rPr lang="ja-JP" altLang="en-US" sz="2200" dirty="0" smtClean="0">
                <a:solidFill>
                  <a:schemeClr val="accent1">
                    <a:lumMod val="75000"/>
                  </a:schemeClr>
                </a:solidFill>
              </a:rPr>
              <a:t>セカンドオピニオンはあまり普及していなかった</a:t>
            </a:r>
            <a:endParaRPr lang="en-US" altLang="ja-JP" sz="2200" dirty="0" smtClean="0">
              <a:solidFill>
                <a:schemeClr val="accent1">
                  <a:lumMod val="75000"/>
                </a:schemeClr>
              </a:solidFill>
            </a:endParaRPr>
          </a:p>
          <a:p>
            <a:pPr lvl="1">
              <a:lnSpc>
                <a:spcPct val="150000"/>
              </a:lnSpc>
              <a:buFont typeface="Arial" pitchFamily="34" charset="0"/>
              <a:buChar char="•"/>
            </a:pPr>
            <a:r>
              <a:rPr kumimoji="1" lang="en-US" altLang="ja-JP" sz="2200" dirty="0" smtClean="0">
                <a:solidFill>
                  <a:schemeClr val="accent1">
                    <a:lumMod val="75000"/>
                  </a:schemeClr>
                </a:solidFill>
              </a:rPr>
              <a:t> </a:t>
            </a:r>
            <a:r>
              <a:rPr kumimoji="1" lang="ja-JP" altLang="en-US" sz="2200" dirty="0" smtClean="0">
                <a:solidFill>
                  <a:schemeClr val="accent1">
                    <a:lumMod val="75000"/>
                  </a:schemeClr>
                </a:solidFill>
              </a:rPr>
              <a:t>がん情報サービスはなく、医療情報</a:t>
            </a:r>
            <a:r>
              <a:rPr lang="ja-JP" altLang="en-US" sz="2200" dirty="0" smtClean="0">
                <a:solidFill>
                  <a:schemeClr val="accent1">
                    <a:lumMod val="75000"/>
                  </a:schemeClr>
                </a:solidFill>
              </a:rPr>
              <a:t>は</a:t>
            </a:r>
            <a:r>
              <a:rPr kumimoji="1" lang="ja-JP" altLang="en-US" sz="2200" dirty="0" smtClean="0">
                <a:solidFill>
                  <a:schemeClr val="accent1">
                    <a:lumMod val="75000"/>
                  </a:schemeClr>
                </a:solidFill>
              </a:rPr>
              <a:t>各医療機関まかせ</a:t>
            </a:r>
            <a:endParaRPr lang="en-US" altLang="ja-JP" sz="2200" dirty="0" smtClean="0">
              <a:solidFill>
                <a:schemeClr val="accent1">
                  <a:lumMod val="75000"/>
                </a:schemeClr>
              </a:solidFill>
            </a:endParaRPr>
          </a:p>
          <a:p>
            <a:pPr lvl="1">
              <a:lnSpc>
                <a:spcPct val="150000"/>
              </a:lnSpc>
              <a:buFont typeface="Arial" pitchFamily="34" charset="0"/>
              <a:buChar char="•"/>
            </a:pPr>
            <a:r>
              <a:rPr kumimoji="1" lang="en-US" altLang="ja-JP" sz="2200" dirty="0" smtClean="0">
                <a:solidFill>
                  <a:schemeClr val="accent1">
                    <a:lumMod val="75000"/>
                  </a:schemeClr>
                </a:solidFill>
              </a:rPr>
              <a:t> </a:t>
            </a:r>
            <a:r>
              <a:rPr kumimoji="1" lang="ja-JP" altLang="en-US" sz="2200" dirty="0" smtClean="0">
                <a:solidFill>
                  <a:schemeClr val="accent1">
                    <a:lumMod val="75000"/>
                  </a:schemeClr>
                </a:solidFill>
              </a:rPr>
              <a:t>放射線療法は</a:t>
            </a:r>
            <a:r>
              <a:rPr lang="ja-JP" altLang="en-US" sz="2200" dirty="0" smtClean="0">
                <a:solidFill>
                  <a:schemeClr val="accent1">
                    <a:lumMod val="75000"/>
                  </a:schemeClr>
                </a:solidFill>
              </a:rPr>
              <a:t>手術より劣るという認識が一般的</a:t>
            </a:r>
            <a:endParaRPr lang="en-US" altLang="ja-JP" sz="2200" dirty="0" smtClean="0">
              <a:solidFill>
                <a:schemeClr val="accent1">
                  <a:lumMod val="75000"/>
                </a:schemeClr>
              </a:solidFill>
            </a:endParaRPr>
          </a:p>
          <a:p>
            <a:pPr lvl="1">
              <a:lnSpc>
                <a:spcPct val="150000"/>
              </a:lnSpc>
              <a:buFont typeface="Arial" pitchFamily="34" charset="0"/>
              <a:buChar char="•"/>
            </a:pPr>
            <a:r>
              <a:rPr lang="en-US" altLang="ja-JP" sz="2200" dirty="0" smtClean="0">
                <a:solidFill>
                  <a:schemeClr val="accent1">
                    <a:lumMod val="75000"/>
                  </a:schemeClr>
                </a:solidFill>
              </a:rPr>
              <a:t> </a:t>
            </a:r>
            <a:r>
              <a:rPr lang="ja-JP" altLang="en-US" sz="2200" dirty="0" smtClean="0">
                <a:solidFill>
                  <a:schemeClr val="accent1">
                    <a:lumMod val="75000"/>
                  </a:schemeClr>
                </a:solidFill>
              </a:rPr>
              <a:t>集学的医療もまだ珍しかった</a:t>
            </a:r>
            <a:endParaRPr lang="en-US" altLang="ja-JP" sz="2200" dirty="0" smtClean="0">
              <a:solidFill>
                <a:schemeClr val="accent1">
                  <a:lumMod val="75000"/>
                </a:schemeClr>
              </a:solidFill>
            </a:endParaRPr>
          </a:p>
          <a:p>
            <a:pPr lvl="1">
              <a:lnSpc>
                <a:spcPct val="150000"/>
              </a:lnSpc>
              <a:buFont typeface="Arial" pitchFamily="34" charset="0"/>
              <a:buChar char="•"/>
            </a:pPr>
            <a:r>
              <a:rPr kumimoji="1" lang="en-US" altLang="ja-JP" sz="2200" dirty="0" smtClean="0">
                <a:solidFill>
                  <a:schemeClr val="accent1">
                    <a:lumMod val="75000"/>
                  </a:schemeClr>
                </a:solidFill>
              </a:rPr>
              <a:t> </a:t>
            </a:r>
            <a:r>
              <a:rPr kumimoji="1" lang="ja-JP" altLang="en-US" sz="2200" dirty="0" smtClean="0">
                <a:solidFill>
                  <a:schemeClr val="accent1">
                    <a:lumMod val="75000"/>
                  </a:schemeClr>
                </a:solidFill>
              </a:rPr>
              <a:t>体験記を調べても</a:t>
            </a:r>
            <a:r>
              <a:rPr kumimoji="1" lang="en-US" altLang="ja-JP" sz="2200" dirty="0" smtClean="0">
                <a:solidFill>
                  <a:schemeClr val="accent1">
                    <a:lumMod val="75000"/>
                  </a:schemeClr>
                </a:solidFill>
              </a:rPr>
              <a:t>IMRT</a:t>
            </a:r>
            <a:r>
              <a:rPr kumimoji="1" lang="ja-JP" altLang="en-US" sz="2200" dirty="0" smtClean="0">
                <a:solidFill>
                  <a:schemeClr val="accent1">
                    <a:lumMod val="75000"/>
                  </a:schemeClr>
                </a:solidFill>
              </a:rPr>
              <a:t>の前例が見当たらなかった</a:t>
            </a:r>
            <a:endParaRPr kumimoji="1" lang="ja-JP" altLang="en-US" sz="2200" dirty="0">
              <a:solidFill>
                <a:schemeClr val="accent1">
                  <a:lumMod val="75000"/>
                </a:schemeClr>
              </a:solidFill>
            </a:endParaRPr>
          </a:p>
        </p:txBody>
      </p:sp>
      <p:sp>
        <p:nvSpPr>
          <p:cNvPr id="6" name="タイトル 1"/>
          <p:cNvSpPr txBox="1">
            <a:spLocks/>
          </p:cNvSpPr>
          <p:nvPr/>
        </p:nvSpPr>
        <p:spPr>
          <a:xfrm>
            <a:off x="467544" y="332656"/>
            <a:ext cx="8352928" cy="1008112"/>
          </a:xfrm>
          <a:prstGeom prst="rect">
            <a:avLst/>
          </a:prstGeom>
        </p:spPr>
        <p:txBody>
          <a:bodyPr/>
          <a:lstStyle/>
          <a:p>
            <a:pPr lvl="0">
              <a:spcBef>
                <a:spcPct val="0"/>
              </a:spcBef>
              <a:defRPr/>
            </a:pPr>
            <a:r>
              <a:rPr kumimoji="1" lang="en-US" altLang="ja-JP" sz="36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2004</a:t>
            </a:r>
            <a:r>
              <a:rPr kumimoji="1" lang="ja-JP" altLang="en-US" sz="36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年</a:t>
            </a: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当時の医療環境</a:t>
            </a:r>
            <a:endParaRPr kumimoji="1" lang="ja-JP" altLang="en-US" sz="5400" b="0" i="0" u="none" strike="noStrike" kern="1200" cap="none" spc="0" normalizeH="0" baseline="0" noProof="0" dirty="0">
              <a:ln>
                <a:noFill/>
              </a:ln>
              <a:solidFill>
                <a:schemeClr val="accent1">
                  <a:lumMod val="75000"/>
                </a:schemeClr>
              </a:solidFill>
              <a:effectLst/>
              <a:uLnTx/>
              <a:uFillTx/>
              <a:latin typeface="+mj-ea"/>
              <a:ea typeface="+mj-ea"/>
              <a:cs typeface="+mj-cs"/>
            </a:endParaRPr>
          </a:p>
        </p:txBody>
      </p:sp>
    </p:spTree>
  </p:cSld>
  <p:clrMapOvr>
    <a:masterClrMapping/>
  </p:clrMapOvr>
  <p:transition advTm="81027"/>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8640960" cy="1008112"/>
          </a:xfrm>
        </p:spPr>
        <p:txBody>
          <a:bodyPr>
            <a:noAutofit/>
          </a:bodyPr>
          <a:lstStyle/>
          <a:p>
            <a:pPr algn="l"/>
            <a:r>
              <a:rPr kumimoji="1" lang="ja-JP" altLang="en-US" sz="4800" spc="-150" dirty="0" smtClean="0">
                <a:solidFill>
                  <a:schemeClr val="accent1">
                    <a:lumMod val="75000"/>
                  </a:schemeClr>
                </a:solidFill>
                <a:latin typeface="HG創英角ﾎﾟｯﾌﾟ体" pitchFamily="49" charset="-128"/>
                <a:ea typeface="HG創英角ﾎﾟｯﾌﾟ体" pitchFamily="49" charset="-128"/>
              </a:rPr>
              <a:t>がんになり 知りたかったこと</a:t>
            </a:r>
            <a:endParaRPr kumimoji="1" lang="ja-JP" altLang="en-US" sz="4800" spc="-150" dirty="0">
              <a:solidFill>
                <a:schemeClr val="accent1">
                  <a:lumMod val="75000"/>
                </a:schemeClr>
              </a:solidFill>
              <a:latin typeface="HG創英角ﾎﾟｯﾌﾟ体" pitchFamily="49" charset="-128"/>
              <a:ea typeface="HG創英角ﾎﾟｯﾌﾟ体" pitchFamily="49" charset="-128"/>
            </a:endParaRPr>
          </a:p>
        </p:txBody>
      </p:sp>
      <p:sp>
        <p:nvSpPr>
          <p:cNvPr id="8" name="テキスト ボックス 7"/>
          <p:cNvSpPr txBox="1"/>
          <p:nvPr/>
        </p:nvSpPr>
        <p:spPr>
          <a:xfrm>
            <a:off x="5076056" y="4869160"/>
            <a:ext cx="2592288" cy="1050096"/>
          </a:xfrm>
          <a:prstGeom prst="rect">
            <a:avLst/>
          </a:prstGeom>
          <a:noFill/>
        </p:spPr>
        <p:txBody>
          <a:bodyPr wrap="square" rtlCol="0">
            <a:spAutoFit/>
          </a:bodyPr>
          <a:lstStyle/>
          <a:p>
            <a:pPr>
              <a:lnSpc>
                <a:spcPct val="150000"/>
              </a:lnSpc>
            </a:pPr>
            <a:r>
              <a:rPr kumimoji="1" lang="ja-JP" altLang="en-US" sz="2200" dirty="0" smtClean="0">
                <a:solidFill>
                  <a:schemeClr val="tx1">
                    <a:lumMod val="65000"/>
                    <a:lumOff val="35000"/>
                  </a:schemeClr>
                </a:solidFill>
              </a:rPr>
              <a:t>・類似患者の先例</a:t>
            </a:r>
            <a:endParaRPr kumimoji="1" lang="en-US" altLang="ja-JP" sz="2200" dirty="0" smtClean="0">
              <a:solidFill>
                <a:schemeClr val="tx1">
                  <a:lumMod val="65000"/>
                  <a:lumOff val="35000"/>
                </a:schemeClr>
              </a:solidFill>
            </a:endParaRPr>
          </a:p>
          <a:p>
            <a:pPr>
              <a:lnSpc>
                <a:spcPct val="150000"/>
              </a:lnSpc>
            </a:pPr>
            <a:r>
              <a:rPr kumimoji="1" lang="ja-JP" altLang="en-US" sz="2200" dirty="0" smtClean="0">
                <a:solidFill>
                  <a:schemeClr val="tx1">
                    <a:lumMod val="65000"/>
                    <a:lumOff val="35000"/>
                  </a:schemeClr>
                </a:solidFill>
              </a:rPr>
              <a:t>・これからどうなる？</a:t>
            </a:r>
            <a:endParaRPr kumimoji="1" lang="en-US" altLang="ja-JP" sz="2200" dirty="0" smtClean="0">
              <a:solidFill>
                <a:schemeClr val="tx1">
                  <a:lumMod val="65000"/>
                  <a:lumOff val="35000"/>
                </a:schemeClr>
              </a:solidFill>
            </a:endParaRPr>
          </a:p>
        </p:txBody>
      </p:sp>
      <p:grpSp>
        <p:nvGrpSpPr>
          <p:cNvPr id="12" name="グループ化 11"/>
          <p:cNvGrpSpPr/>
          <p:nvPr/>
        </p:nvGrpSpPr>
        <p:grpSpPr>
          <a:xfrm>
            <a:off x="899592" y="1772816"/>
            <a:ext cx="2520280" cy="2520280"/>
            <a:chOff x="144014" y="13"/>
            <a:chExt cx="2721418" cy="2721418"/>
          </a:xfrm>
        </p:grpSpPr>
        <p:sp>
          <p:nvSpPr>
            <p:cNvPr id="13" name="円/楕円 12"/>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4" name="円/楕円 4"/>
            <p:cNvSpPr/>
            <p:nvPr/>
          </p:nvSpPr>
          <p:spPr>
            <a:xfrm>
              <a:off x="221769" y="466542"/>
              <a:ext cx="2565908" cy="190109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en-US" altLang="ja-JP"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a:p>
              <a:pPr lvl="0" algn="ctr" defTabSz="2133600">
                <a:lnSpc>
                  <a:spcPct val="90000"/>
                </a:lnSpc>
                <a:spcBef>
                  <a:spcPct val="0"/>
                </a:spcBef>
                <a:spcAft>
                  <a:spcPct val="35000"/>
                </a:spcAft>
              </a:pPr>
              <a:r>
                <a:rPr lang="ja-JP" altLang="en-US" sz="4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を探す</a:t>
              </a:r>
              <a:endParaRPr kumimoji="1" lang="ja-JP" altLang="en-US" sz="40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15" name="グループ化 14"/>
          <p:cNvGrpSpPr/>
          <p:nvPr/>
        </p:nvGrpSpPr>
        <p:grpSpPr>
          <a:xfrm>
            <a:off x="4932040" y="1772816"/>
            <a:ext cx="2520280" cy="2520280"/>
            <a:chOff x="2952329" y="13"/>
            <a:chExt cx="2721418" cy="2721418"/>
          </a:xfrm>
        </p:grpSpPr>
        <p:sp>
          <p:nvSpPr>
            <p:cNvPr id="16" name="円/楕円 15"/>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7" name="円/楕円 4"/>
            <p:cNvSpPr/>
            <p:nvPr/>
          </p:nvSpPr>
          <p:spPr>
            <a:xfrm>
              <a:off x="3030084" y="288045"/>
              <a:ext cx="256590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108000" rIns="0" bIns="0" numCol="1" spcCol="1270" anchor="ctr" anchorCtr="0">
              <a:noAutofit/>
            </a:bodyPr>
            <a:lstStyle/>
            <a:p>
              <a:pPr lvl="0" algn="ctr" defTabSz="2133600">
                <a:lnSpc>
                  <a:spcPct val="90000"/>
                </a:lnSpc>
                <a:spcBef>
                  <a:spcPct val="0"/>
                </a:spcBef>
                <a:spcAft>
                  <a:spcPct val="35000"/>
                </a:spcAft>
              </a:pP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同病患者</a:t>
              </a:r>
              <a:endParaRPr kumimoji="1" lang="en-US" altLang="ja-JP"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a:p>
              <a:pPr lvl="0" algn="ctr" defTabSz="2133600">
                <a:lnSpc>
                  <a:spcPct val="90000"/>
                </a:lnSpc>
                <a:spcBef>
                  <a:spcPct val="0"/>
                </a:spcBef>
                <a:spcAft>
                  <a:spcPct val="35000"/>
                </a:spcAft>
              </a:pP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の事例</a:t>
              </a:r>
              <a:endParaRPr kumimoji="1" lang="ja-JP" altLang="en-US" sz="40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18" name="正方形/長方形 17"/>
          <p:cNvSpPr/>
          <p:nvPr/>
        </p:nvSpPr>
        <p:spPr>
          <a:xfrm>
            <a:off x="4860032" y="4941168"/>
            <a:ext cx="144016" cy="11521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99592" y="4869160"/>
            <a:ext cx="2736304" cy="1107996"/>
          </a:xfrm>
          <a:prstGeom prst="rect">
            <a:avLst/>
          </a:prstGeom>
          <a:noFill/>
        </p:spPr>
        <p:txBody>
          <a:bodyPr wrap="square" rtlCol="0">
            <a:spAutoFit/>
          </a:bodyPr>
          <a:lstStyle/>
          <a:p>
            <a:pPr>
              <a:lnSpc>
                <a:spcPct val="150000"/>
              </a:lnSpc>
            </a:pPr>
            <a:r>
              <a:rPr lang="ja-JP" altLang="en-US" sz="2200" dirty="0" smtClean="0">
                <a:solidFill>
                  <a:schemeClr val="tx1">
                    <a:lumMod val="65000"/>
                    <a:lumOff val="35000"/>
                  </a:schemeClr>
                </a:solidFill>
              </a:rPr>
              <a:t>・</a:t>
            </a:r>
            <a:r>
              <a:rPr kumimoji="1" lang="ja-JP" altLang="en-US" sz="2200" dirty="0" smtClean="0">
                <a:solidFill>
                  <a:schemeClr val="tx1">
                    <a:lumMod val="65000"/>
                    <a:lumOff val="35000"/>
                  </a:schemeClr>
                </a:solidFill>
              </a:rPr>
              <a:t>治療情報（</a:t>
            </a:r>
            <a:r>
              <a:rPr kumimoji="1" lang="en-US" altLang="ja-JP" sz="2200" dirty="0" smtClean="0">
                <a:solidFill>
                  <a:schemeClr val="tx1">
                    <a:lumMod val="65000"/>
                    <a:lumOff val="35000"/>
                  </a:schemeClr>
                </a:solidFill>
              </a:rPr>
              <a:t>T3</a:t>
            </a:r>
            <a:r>
              <a:rPr kumimoji="1" lang="ja-JP" altLang="en-US" sz="2200" dirty="0" smtClean="0">
                <a:solidFill>
                  <a:schemeClr val="tx1">
                    <a:lumMod val="65000"/>
                    <a:lumOff val="35000"/>
                  </a:schemeClr>
                </a:solidFill>
              </a:rPr>
              <a:t>患者）</a:t>
            </a:r>
            <a:endParaRPr kumimoji="1" lang="en-US" altLang="ja-JP" sz="2200" dirty="0" smtClean="0">
              <a:solidFill>
                <a:schemeClr val="tx1">
                  <a:lumMod val="65000"/>
                  <a:lumOff val="35000"/>
                </a:schemeClr>
              </a:solidFill>
            </a:endParaRPr>
          </a:p>
          <a:p>
            <a:pPr>
              <a:lnSpc>
                <a:spcPct val="150000"/>
              </a:lnSpc>
            </a:pPr>
            <a:r>
              <a:rPr lang="ja-JP" altLang="en-US" sz="2200" dirty="0" smtClean="0">
                <a:solidFill>
                  <a:schemeClr val="tx1">
                    <a:lumMod val="65000"/>
                    <a:lumOff val="35000"/>
                  </a:schemeClr>
                </a:solidFill>
              </a:rPr>
              <a:t>・病院情報</a:t>
            </a:r>
            <a:endParaRPr kumimoji="1" lang="en-US" altLang="ja-JP" sz="2200" dirty="0" smtClean="0">
              <a:solidFill>
                <a:schemeClr val="tx1">
                  <a:lumMod val="65000"/>
                  <a:lumOff val="35000"/>
                </a:schemeClr>
              </a:solidFill>
            </a:endParaRPr>
          </a:p>
        </p:txBody>
      </p:sp>
      <p:sp>
        <p:nvSpPr>
          <p:cNvPr id="20" name="正方形/長方形 19"/>
          <p:cNvSpPr/>
          <p:nvPr/>
        </p:nvSpPr>
        <p:spPr>
          <a:xfrm>
            <a:off x="683568" y="4941168"/>
            <a:ext cx="144016" cy="11521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71713"/>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88640"/>
            <a:ext cx="8352928" cy="1080120"/>
          </a:xfrm>
        </p:spPr>
        <p:txBody>
          <a:bodyPr>
            <a:noAutofit/>
          </a:bodyPr>
          <a:lstStyle/>
          <a:p>
            <a:pPr algn="l"/>
            <a:r>
              <a:rPr lang="ja-JP" altLang="en-US" sz="4800" spc="-150" dirty="0" smtClean="0">
                <a:solidFill>
                  <a:schemeClr val="accent1">
                    <a:lumMod val="75000"/>
                  </a:schemeClr>
                </a:solidFill>
                <a:latin typeface="HG創英角ﾎﾟｯﾌﾟ体" pitchFamily="49" charset="-128"/>
                <a:ea typeface="HG創英角ﾎﾟｯﾌﾟ体" pitchFamily="49" charset="-128"/>
              </a:rPr>
              <a:t>治療を終え すぐに</a:t>
            </a:r>
            <a:r>
              <a:rPr kumimoji="1" lang="ja-JP" altLang="en-US" sz="4800" spc="-150" dirty="0" smtClean="0">
                <a:solidFill>
                  <a:schemeClr val="accent1">
                    <a:lumMod val="75000"/>
                  </a:schemeClr>
                </a:solidFill>
                <a:latin typeface="HG創英角ﾎﾟｯﾌﾟ体" pitchFamily="49" charset="-128"/>
                <a:ea typeface="HG創英角ﾎﾟｯﾌﾟ体" pitchFamily="49" charset="-128"/>
              </a:rPr>
              <a:t>始めたこと</a:t>
            </a:r>
            <a:endParaRPr kumimoji="1" lang="ja-JP" altLang="en-US" sz="4800" spc="-150" dirty="0">
              <a:solidFill>
                <a:schemeClr val="accent1">
                  <a:lumMod val="75000"/>
                </a:schemeClr>
              </a:solidFill>
              <a:latin typeface="HG創英角ﾎﾟｯﾌﾟ体" pitchFamily="49" charset="-128"/>
              <a:ea typeface="HG創英角ﾎﾟｯﾌﾟ体" pitchFamily="49" charset="-128"/>
            </a:endParaRPr>
          </a:p>
        </p:txBody>
      </p:sp>
      <p:sp>
        <p:nvSpPr>
          <p:cNvPr id="8" name="テキスト ボックス 7"/>
          <p:cNvSpPr txBox="1"/>
          <p:nvPr/>
        </p:nvSpPr>
        <p:spPr>
          <a:xfrm>
            <a:off x="5004048" y="4869160"/>
            <a:ext cx="3528392" cy="969496"/>
          </a:xfrm>
          <a:prstGeom prst="rect">
            <a:avLst/>
          </a:prstGeom>
          <a:noFill/>
        </p:spPr>
        <p:txBody>
          <a:bodyPr wrap="square" rtlCol="0">
            <a:spAutoFit/>
          </a:bodyPr>
          <a:lstStyle/>
          <a:p>
            <a:pPr>
              <a:lnSpc>
                <a:spcPct val="150000"/>
              </a:lnSpc>
            </a:pPr>
            <a:r>
              <a:rPr kumimoji="1" lang="ja-JP" altLang="en-US" sz="2000" dirty="0" smtClean="0">
                <a:solidFill>
                  <a:schemeClr val="tx1">
                    <a:lumMod val="65000"/>
                    <a:lumOff val="35000"/>
                  </a:schemeClr>
                </a:solidFill>
              </a:rPr>
              <a:t>・体験記をブログにアップ</a:t>
            </a:r>
            <a:endParaRPr kumimoji="1" lang="en-US" altLang="ja-JP" sz="2000" dirty="0" smtClean="0">
              <a:solidFill>
                <a:schemeClr val="tx1">
                  <a:lumMod val="65000"/>
                  <a:lumOff val="35000"/>
                </a:schemeClr>
              </a:solidFill>
            </a:endParaRPr>
          </a:p>
          <a:p>
            <a:pPr>
              <a:lnSpc>
                <a:spcPct val="150000"/>
              </a:lnSpc>
            </a:pPr>
            <a:r>
              <a:rPr lang="ja-JP" altLang="en-US" dirty="0" smtClean="0">
                <a:solidFill>
                  <a:schemeClr val="tx2">
                    <a:lumMod val="60000"/>
                    <a:lumOff val="40000"/>
                  </a:schemeClr>
                </a:solidFill>
              </a:rPr>
              <a:t>　　治療記録を日記に残していた</a:t>
            </a:r>
            <a:endParaRPr lang="en-US" altLang="ja-JP" dirty="0" smtClean="0">
              <a:solidFill>
                <a:schemeClr val="tx2">
                  <a:lumMod val="60000"/>
                  <a:lumOff val="40000"/>
                </a:schemeClr>
              </a:solidFill>
            </a:endParaRPr>
          </a:p>
        </p:txBody>
      </p:sp>
      <p:sp>
        <p:nvSpPr>
          <p:cNvPr id="18" name="正方形/長方形 17"/>
          <p:cNvSpPr/>
          <p:nvPr/>
        </p:nvSpPr>
        <p:spPr>
          <a:xfrm>
            <a:off x="4860032" y="4941168"/>
            <a:ext cx="144016" cy="122413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27584" y="4869160"/>
            <a:ext cx="3816424" cy="969496"/>
          </a:xfrm>
          <a:prstGeom prst="rect">
            <a:avLst/>
          </a:prstGeom>
          <a:noFill/>
        </p:spPr>
        <p:txBody>
          <a:bodyPr wrap="square" rtlCol="0">
            <a:spAutoFit/>
          </a:bodyPr>
          <a:lstStyle/>
          <a:p>
            <a:pPr>
              <a:lnSpc>
                <a:spcPct val="150000"/>
              </a:lnSpc>
            </a:pPr>
            <a:r>
              <a:rPr lang="ja-JP" altLang="en-US" sz="2000" dirty="0" smtClean="0">
                <a:solidFill>
                  <a:schemeClr val="tx1">
                    <a:lumMod val="65000"/>
                    <a:lumOff val="35000"/>
                  </a:schemeClr>
                </a:solidFill>
              </a:rPr>
              <a:t>・</a:t>
            </a:r>
            <a:r>
              <a:rPr lang="en-US" altLang="ja-JP" sz="2000" dirty="0" smtClean="0">
                <a:solidFill>
                  <a:schemeClr val="tx1">
                    <a:lumMod val="65000"/>
                    <a:lumOff val="35000"/>
                  </a:schemeClr>
                </a:solidFill>
              </a:rPr>
              <a:t>｢</a:t>
            </a:r>
            <a:r>
              <a:rPr lang="ja-JP" altLang="en-US" sz="2000" dirty="0" smtClean="0">
                <a:solidFill>
                  <a:schemeClr val="tx1">
                    <a:lumMod val="65000"/>
                    <a:lumOff val="35000"/>
                  </a:schemeClr>
                </a:solidFill>
              </a:rPr>
              <a:t>前立腺がんガイドブック</a:t>
            </a:r>
            <a:r>
              <a:rPr lang="en-US" altLang="ja-JP" sz="2000" dirty="0" smtClean="0">
                <a:solidFill>
                  <a:schemeClr val="tx1">
                    <a:lumMod val="65000"/>
                    <a:lumOff val="35000"/>
                  </a:schemeClr>
                </a:solidFill>
              </a:rPr>
              <a:t>｣</a:t>
            </a:r>
            <a:r>
              <a:rPr lang="ja-JP" altLang="en-US" sz="2000" dirty="0" smtClean="0">
                <a:solidFill>
                  <a:schemeClr val="tx1">
                    <a:lumMod val="65000"/>
                    <a:lumOff val="35000"/>
                  </a:schemeClr>
                </a:solidFill>
              </a:rPr>
              <a:t>を公開</a:t>
            </a:r>
            <a:endParaRPr lang="en-US" altLang="ja-JP" sz="2000" dirty="0" smtClean="0">
              <a:solidFill>
                <a:schemeClr val="accent5">
                  <a:lumMod val="75000"/>
                </a:schemeClr>
              </a:solidFill>
            </a:endParaRPr>
          </a:p>
          <a:p>
            <a:pPr>
              <a:lnSpc>
                <a:spcPct val="150000"/>
              </a:lnSpc>
            </a:pPr>
            <a:r>
              <a:rPr lang="ja-JP" altLang="en-US" dirty="0" smtClean="0">
                <a:solidFill>
                  <a:schemeClr val="accent1">
                    <a:lumMod val="75000"/>
                  </a:schemeClr>
                </a:solidFill>
              </a:rPr>
              <a:t>　　</a:t>
            </a:r>
            <a:r>
              <a:rPr lang="ja-JP" altLang="en-US" dirty="0" smtClean="0">
                <a:solidFill>
                  <a:schemeClr val="tx2">
                    <a:lumMod val="60000"/>
                    <a:lumOff val="40000"/>
                  </a:schemeClr>
                </a:solidFill>
              </a:rPr>
              <a:t>収集した</a:t>
            </a:r>
            <a:r>
              <a:rPr kumimoji="1" lang="ja-JP" altLang="en-US" dirty="0" smtClean="0">
                <a:solidFill>
                  <a:schemeClr val="tx2">
                    <a:lumMod val="60000"/>
                    <a:lumOff val="40000"/>
                  </a:schemeClr>
                </a:solidFill>
              </a:rPr>
              <a:t>治療情報を役立てたい</a:t>
            </a:r>
            <a:endParaRPr kumimoji="1" lang="en-US" altLang="ja-JP" dirty="0" smtClean="0">
              <a:solidFill>
                <a:schemeClr val="tx2">
                  <a:lumMod val="60000"/>
                  <a:lumOff val="40000"/>
                </a:schemeClr>
              </a:solidFill>
            </a:endParaRPr>
          </a:p>
        </p:txBody>
      </p:sp>
      <p:sp>
        <p:nvSpPr>
          <p:cNvPr id="20" name="正方形/長方形 19"/>
          <p:cNvSpPr/>
          <p:nvPr/>
        </p:nvSpPr>
        <p:spPr>
          <a:xfrm>
            <a:off x="683568" y="4941168"/>
            <a:ext cx="144016" cy="122413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グループ化 14"/>
          <p:cNvGrpSpPr/>
          <p:nvPr/>
        </p:nvGrpSpPr>
        <p:grpSpPr>
          <a:xfrm>
            <a:off x="899592" y="1772816"/>
            <a:ext cx="2520280" cy="2520280"/>
            <a:chOff x="144014" y="13"/>
            <a:chExt cx="2721418" cy="2721418"/>
          </a:xfrm>
        </p:grpSpPr>
        <p:sp>
          <p:nvSpPr>
            <p:cNvPr id="21" name="円/楕円 20"/>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22" name="円/楕円 4"/>
            <p:cNvSpPr/>
            <p:nvPr/>
          </p:nvSpPr>
          <p:spPr>
            <a:xfrm>
              <a:off x="144014" y="388787"/>
              <a:ext cx="272141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en-US" altLang="ja-JP"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a:p>
              <a:pPr lvl="0" algn="ctr" defTabSz="2133600">
                <a:lnSpc>
                  <a:spcPct val="90000"/>
                </a:lnSpc>
                <a:spcBef>
                  <a:spcPct val="0"/>
                </a:spcBef>
                <a:spcAft>
                  <a:spcPct val="35000"/>
                </a:spcAft>
              </a:pPr>
              <a:r>
                <a:rPr lang="ja-JP" altLang="en-US" sz="4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の提供</a:t>
              </a:r>
              <a:endParaRPr kumimoji="1" lang="ja-JP" altLang="en-US" sz="40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23" name="グループ化 22"/>
          <p:cNvGrpSpPr/>
          <p:nvPr/>
        </p:nvGrpSpPr>
        <p:grpSpPr>
          <a:xfrm>
            <a:off x="4932040" y="1772816"/>
            <a:ext cx="2520280" cy="2520280"/>
            <a:chOff x="2952329" y="13"/>
            <a:chExt cx="2721418" cy="2721418"/>
          </a:xfrm>
        </p:grpSpPr>
        <p:sp>
          <p:nvSpPr>
            <p:cNvPr id="24" name="円/楕円 23"/>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25" name="円/楕円 4"/>
            <p:cNvSpPr/>
            <p:nvPr/>
          </p:nvSpPr>
          <p:spPr>
            <a:xfrm>
              <a:off x="3030084" y="288045"/>
              <a:ext cx="256590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108000" rIns="0" bIns="0" numCol="1" spcCol="1270" anchor="ctr" anchorCtr="0">
              <a:noAutofit/>
            </a:bodyPr>
            <a:lstStyle/>
            <a:p>
              <a:pPr lvl="0" algn="ctr" defTabSz="2133600">
                <a:lnSpc>
                  <a:spcPct val="90000"/>
                </a:lnSpc>
                <a:spcBef>
                  <a:spcPct val="0"/>
                </a:spcBef>
                <a:spcAft>
                  <a:spcPct val="35000"/>
                </a:spcAft>
              </a:pPr>
              <a:r>
                <a:rPr lang="ja-JP" altLang="en-US" sz="4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がん</a:t>
              </a: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体験</a:t>
              </a:r>
              <a:endParaRPr kumimoji="1" lang="en-US" altLang="ja-JP"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a:p>
              <a:pPr lvl="0" algn="ctr" defTabSz="2133600">
                <a:lnSpc>
                  <a:spcPct val="90000"/>
                </a:lnSpc>
                <a:spcBef>
                  <a:spcPct val="0"/>
                </a:spcBef>
                <a:spcAft>
                  <a:spcPct val="35000"/>
                </a:spcAft>
              </a:pPr>
              <a:r>
                <a:rPr kumimoji="1" lang="ja-JP" altLang="en-US" sz="40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を生かす</a:t>
              </a:r>
              <a:endParaRPr kumimoji="1" lang="ja-JP" altLang="en-US" sz="40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Tree>
  </p:cSld>
  <p:clrMapOvr>
    <a:masterClrMapping/>
  </p:clrMapOvr>
  <p:transition advTm="82525"/>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55576" y="1628800"/>
            <a:ext cx="7992888" cy="4185761"/>
          </a:xfrm>
          <a:prstGeom prst="rect">
            <a:avLst/>
          </a:prstGeom>
          <a:noFill/>
        </p:spPr>
        <p:txBody>
          <a:bodyPr wrap="square" rtlCol="0">
            <a:spAutoFit/>
          </a:bodyPr>
          <a:lstStyle/>
          <a:p>
            <a:pPr>
              <a:lnSpc>
                <a:spcPct val="200000"/>
              </a:lnSpc>
            </a:pPr>
            <a:r>
              <a:rPr lang="ja-JP" altLang="en-US" sz="2400" dirty="0" smtClean="0">
                <a:solidFill>
                  <a:schemeClr val="accent5">
                    <a:lumMod val="75000"/>
                  </a:schemeClr>
                </a:solidFill>
                <a:latin typeface="HGP創英角ﾎﾟｯﾌﾟ体" pitchFamily="50" charset="-128"/>
                <a:ea typeface="HGP創英角ﾎﾟｯﾌﾟ体" pitchFamily="50" charset="-128"/>
              </a:rPr>
              <a:t>メディア系サイトや本で、紹介されるようになってきた頃</a:t>
            </a:r>
            <a:endParaRPr lang="en-US" altLang="ja-JP" sz="2400" dirty="0" smtClean="0">
              <a:solidFill>
                <a:schemeClr val="accent5">
                  <a:lumMod val="75000"/>
                </a:schemeClr>
              </a:solidFill>
              <a:latin typeface="HGP創英角ﾎﾟｯﾌﾟ体" pitchFamily="50" charset="-128"/>
              <a:ea typeface="HGP創英角ﾎﾟｯﾌﾟ体" pitchFamily="50" charset="-128"/>
            </a:endParaRPr>
          </a:p>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初めての講演依頼</a:t>
            </a:r>
            <a:endParaRPr lang="en-US" altLang="ja-JP" sz="2400" dirty="0" smtClean="0">
              <a:solidFill>
                <a:schemeClr val="tx1">
                  <a:lumMod val="65000"/>
                  <a:lumOff val="35000"/>
                </a:schemeClr>
              </a:solidFill>
            </a:endParaRPr>
          </a:p>
          <a:p>
            <a:pPr lvl="1">
              <a:buFont typeface="Arial" pitchFamily="34" charset="0"/>
              <a:buChar char="•"/>
            </a:pPr>
            <a:r>
              <a:rPr lang="ja-JP" altLang="en-US" sz="2000" dirty="0" smtClean="0">
                <a:solidFill>
                  <a:schemeClr val="accent1">
                    <a:lumMod val="75000"/>
                  </a:schemeClr>
                </a:solidFill>
              </a:rPr>
              <a:t> ブルークローバーキャンペーン（</a:t>
            </a:r>
            <a:r>
              <a:rPr lang="en-US" altLang="ja-JP" sz="2000" dirty="0" smtClean="0">
                <a:solidFill>
                  <a:schemeClr val="accent1">
                    <a:lumMod val="75000"/>
                  </a:schemeClr>
                </a:solidFill>
              </a:rPr>
              <a:t>2008</a:t>
            </a:r>
            <a:r>
              <a:rPr lang="ja-JP" altLang="en-US" sz="2000" dirty="0" smtClean="0">
                <a:solidFill>
                  <a:schemeClr val="accent1">
                    <a:lumMod val="75000"/>
                  </a:schemeClr>
                </a:solidFill>
              </a:rPr>
              <a:t>年）</a:t>
            </a:r>
            <a:endParaRPr lang="en-US" altLang="ja-JP" sz="2000" dirty="0" smtClean="0">
              <a:solidFill>
                <a:schemeClr val="accent1">
                  <a:lumMod val="75000"/>
                </a:schemeClr>
              </a:solidFill>
            </a:endParaRPr>
          </a:p>
          <a:p>
            <a:pPr lvl="1">
              <a:buFont typeface="Arial" pitchFamily="34" charset="0"/>
              <a:buChar char="•"/>
            </a:pPr>
            <a:endParaRPr lang="en-US" altLang="ja-JP" sz="2000" dirty="0" smtClean="0">
              <a:solidFill>
                <a:schemeClr val="accent1">
                  <a:lumMod val="75000"/>
                </a:schemeClr>
              </a:solidFill>
            </a:endParaRPr>
          </a:p>
          <a:p>
            <a:pPr>
              <a:lnSpc>
                <a:spcPct val="150000"/>
              </a:lnSpc>
              <a:buFont typeface="Wingdings" pitchFamily="2" charset="2"/>
              <a:buChar char="Ø"/>
            </a:pPr>
            <a:r>
              <a:rPr lang="ja-JP" altLang="en-US" sz="2400" dirty="0" smtClean="0">
                <a:solidFill>
                  <a:srgbClr val="FF0000"/>
                </a:solidFill>
              </a:rPr>
              <a:t> </a:t>
            </a:r>
            <a:r>
              <a:rPr lang="ja-JP" altLang="en-US" sz="2000" dirty="0" smtClean="0">
                <a:solidFill>
                  <a:schemeClr val="accent1">
                    <a:lumMod val="75000"/>
                  </a:schemeClr>
                </a:solidFill>
              </a:rPr>
              <a:t> </a:t>
            </a:r>
            <a:r>
              <a:rPr lang="ja-JP" altLang="en-US" sz="2800" dirty="0" smtClean="0">
                <a:solidFill>
                  <a:schemeClr val="accent1">
                    <a:lumMod val="75000"/>
                  </a:schemeClr>
                </a:solidFill>
                <a:latin typeface="HGP創英角ﾎﾟｯﾌﾟ体" pitchFamily="50" charset="-128"/>
                <a:ea typeface="HGP創英角ﾎﾟｯﾌﾟ体" pitchFamily="50" charset="-128"/>
              </a:rPr>
              <a:t>「健康と病の語り」に出会う</a:t>
            </a:r>
            <a:endParaRPr lang="en-US" altLang="ja-JP" sz="2800" dirty="0" smtClean="0">
              <a:solidFill>
                <a:schemeClr val="accent1">
                  <a:lumMod val="75000"/>
                </a:schemeClr>
              </a:solidFill>
              <a:latin typeface="HGP創英角ﾎﾟｯﾌﾟ体" pitchFamily="50" charset="-128"/>
              <a:ea typeface="HGP創英角ﾎﾟｯﾌﾟ体" pitchFamily="50" charset="-128"/>
            </a:endParaRPr>
          </a:p>
          <a:p>
            <a:pPr lvl="1">
              <a:lnSpc>
                <a:spcPct val="150000"/>
              </a:lnSpc>
              <a:buFont typeface="Arial" pitchFamily="34" charset="0"/>
              <a:buChar char="•"/>
            </a:pPr>
            <a:r>
              <a:rPr lang="ja-JP" altLang="en-US" sz="2000" dirty="0" smtClean="0">
                <a:solidFill>
                  <a:schemeClr val="accent1">
                    <a:lumMod val="75000"/>
                  </a:schemeClr>
                </a:solidFill>
                <a:latin typeface="+mn-ea"/>
              </a:rPr>
              <a:t> 前立腺がん体験を語る（ビデオ公開）</a:t>
            </a:r>
            <a:endParaRPr lang="en-US" altLang="ja-JP" sz="2000" dirty="0" smtClean="0">
              <a:solidFill>
                <a:schemeClr val="accent1">
                  <a:lumMod val="75000"/>
                </a:schemeClr>
              </a:solidFill>
              <a:latin typeface="+mn-ea"/>
            </a:endParaRPr>
          </a:p>
          <a:p>
            <a:pPr lvl="1">
              <a:lnSpc>
                <a:spcPct val="150000"/>
              </a:lnSpc>
              <a:buFont typeface="Arial" pitchFamily="34" charset="0"/>
              <a:buChar char="•"/>
            </a:pPr>
            <a:r>
              <a:rPr lang="en-US" altLang="ja-JP" sz="2000" dirty="0" smtClean="0">
                <a:solidFill>
                  <a:schemeClr val="accent1">
                    <a:lumMod val="75000"/>
                  </a:schemeClr>
                </a:solidFill>
                <a:latin typeface="+mn-ea"/>
              </a:rPr>
              <a:t> </a:t>
            </a:r>
            <a:r>
              <a:rPr lang="ja-JP" altLang="en-US" sz="2000" dirty="0" smtClean="0">
                <a:solidFill>
                  <a:schemeClr val="accent1">
                    <a:lumMod val="75000"/>
                  </a:schemeClr>
                </a:solidFill>
                <a:latin typeface="+mn-ea"/>
              </a:rPr>
              <a:t>側面でもお手伝い（患者募集、アドバイザリー委員として）</a:t>
            </a:r>
            <a:endParaRPr lang="en-US" altLang="ja-JP" sz="2000" dirty="0" smtClean="0">
              <a:solidFill>
                <a:schemeClr val="accent1">
                  <a:lumMod val="75000"/>
                </a:schemeClr>
              </a:solidFill>
              <a:latin typeface="+mn-ea"/>
            </a:endParaRPr>
          </a:p>
          <a:p>
            <a:pPr lvl="1">
              <a:buFont typeface="Arial" pitchFamily="34" charset="0"/>
              <a:buChar char="•"/>
            </a:pPr>
            <a:r>
              <a:rPr lang="ja-JP" altLang="en-US" sz="2000" dirty="0" smtClean="0">
                <a:solidFill>
                  <a:schemeClr val="accent1">
                    <a:lumMod val="75000"/>
                  </a:schemeClr>
                </a:solidFill>
              </a:rPr>
              <a:t>  </a:t>
            </a:r>
            <a:r>
              <a:rPr lang="ja-JP" altLang="en-US" sz="2800" dirty="0" smtClean="0">
                <a:solidFill>
                  <a:srgbClr val="FF0000"/>
                </a:solidFill>
                <a:latin typeface="HGP創英角ﾎﾟｯﾌﾟ体" pitchFamily="50" charset="-128"/>
                <a:ea typeface="HGP創英角ﾎﾟｯﾌﾟ体" pitchFamily="50" charset="-128"/>
              </a:rPr>
              <a:t>物語</a:t>
            </a:r>
            <a:r>
              <a:rPr lang="en-US" altLang="ja-JP" sz="2800" dirty="0" smtClean="0">
                <a:solidFill>
                  <a:schemeClr val="accent1">
                    <a:lumMod val="75000"/>
                  </a:schemeClr>
                </a:solidFill>
                <a:latin typeface="HGP創英角ﾎﾟｯﾌﾟ体" pitchFamily="50" charset="-128"/>
                <a:ea typeface="HGP創英角ﾎﾟｯﾌﾟ体" pitchFamily="50" charset="-128"/>
              </a:rPr>
              <a:t>=</a:t>
            </a:r>
            <a:r>
              <a:rPr lang="en-US" altLang="ja-JP" sz="2400" dirty="0" smtClean="0">
                <a:solidFill>
                  <a:srgbClr val="FF0000"/>
                </a:solidFill>
                <a:latin typeface="HGP創英角ﾎﾟｯﾌﾟ体" pitchFamily="50" charset="-128"/>
                <a:ea typeface="HGP創英角ﾎﾟｯﾌﾟ体" pitchFamily="50" charset="-128"/>
              </a:rPr>
              <a:t>Narrative </a:t>
            </a:r>
            <a:r>
              <a:rPr lang="ja-JP" altLang="en-US" sz="2000" dirty="0" smtClean="0">
                <a:solidFill>
                  <a:schemeClr val="accent1">
                    <a:lumMod val="75000"/>
                  </a:schemeClr>
                </a:solidFill>
              </a:rPr>
              <a:t>という概念を知る</a:t>
            </a:r>
            <a:endParaRPr lang="en-US" altLang="ja-JP" sz="2000" dirty="0" smtClean="0">
              <a:solidFill>
                <a:schemeClr val="accent1">
                  <a:lumMod val="75000"/>
                </a:schemeClr>
              </a:solidFill>
              <a:latin typeface="HGP創英角ﾎﾟｯﾌﾟ体" pitchFamily="50" charset="-128"/>
              <a:ea typeface="HGP創英角ﾎﾟｯﾌﾟ体" pitchFamily="50" charset="-128"/>
            </a:endParaRPr>
          </a:p>
        </p:txBody>
      </p:sp>
      <p:sp>
        <p:nvSpPr>
          <p:cNvPr id="3" name="テキスト ボックス 2"/>
          <p:cNvSpPr txBox="1"/>
          <p:nvPr/>
        </p:nvSpPr>
        <p:spPr>
          <a:xfrm>
            <a:off x="395536" y="260648"/>
            <a:ext cx="7992888" cy="923330"/>
          </a:xfrm>
          <a:prstGeom prst="rect">
            <a:avLst/>
          </a:prstGeom>
          <a:noFill/>
        </p:spPr>
        <p:txBody>
          <a:bodyPr wrap="square" rtlCol="0">
            <a:spAutoFit/>
          </a:bodyPr>
          <a:lstStyle/>
          <a:p>
            <a:r>
              <a:rPr lang="ja-JP" altLang="en-US" sz="5400" dirty="0" smtClean="0">
                <a:solidFill>
                  <a:schemeClr val="accent1">
                    <a:lumMod val="75000"/>
                  </a:schemeClr>
                </a:solidFill>
                <a:latin typeface="HGP創英角ﾎﾟｯﾌﾟ体" pitchFamily="50" charset="-128"/>
                <a:ea typeface="HGP創英角ﾎﾟｯﾌﾟ体" pitchFamily="50" charset="-128"/>
              </a:rPr>
              <a:t>そして２年ほど経ち・・・</a:t>
            </a:r>
            <a:endParaRPr lang="en-US" altLang="ja-JP" sz="5400" dirty="0" smtClean="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371329"/>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円/楕円 15"/>
          <p:cNvSpPr/>
          <p:nvPr/>
        </p:nvSpPr>
        <p:spPr>
          <a:xfrm>
            <a:off x="3419872" y="1124744"/>
            <a:ext cx="5328592" cy="5112568"/>
          </a:xfrm>
          <a:prstGeom prst="ellipse">
            <a:avLst/>
          </a:prstGeom>
          <a:gradFill>
            <a:gsLst>
              <a:gs pos="50000">
                <a:schemeClr val="bg1"/>
              </a:gs>
              <a:gs pos="90000">
                <a:srgbClr val="FF0000">
                  <a:alpha val="40000"/>
                </a:srgbClr>
              </a:gs>
              <a:gs pos="92000">
                <a:srgbClr val="FF0000">
                  <a:alpha val="48000"/>
                </a:srgbClr>
              </a:gs>
            </a:gsLst>
            <a:path path="circle">
              <a:fillToRect l="50000" t="50000" r="50000" b="50000"/>
            </a:path>
          </a:gradFill>
          <a:ln>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229600" cy="850106"/>
          </a:xfrm>
        </p:spPr>
        <p:txBody>
          <a:bodyPr>
            <a:normAutofit fontScale="90000"/>
          </a:bodyPr>
          <a:lstStyle/>
          <a:p>
            <a:pPr algn="l"/>
            <a:r>
              <a:rPr lang="ja-JP" altLang="en-US" sz="6000" spc="-300" dirty="0" smtClean="0">
                <a:solidFill>
                  <a:schemeClr val="accent1">
                    <a:lumMod val="75000"/>
                  </a:schemeClr>
                </a:solidFill>
                <a:latin typeface="HG創英角ﾎﾟｯﾌﾟ体" pitchFamily="49" charset="-128"/>
                <a:ea typeface="HG創英角ﾎﾟｯﾌﾟ体" pitchFamily="49" charset="-128"/>
              </a:rPr>
              <a:t>医療の潮流 </a:t>
            </a:r>
            <a:r>
              <a:rPr lang="ja-JP" altLang="en-US" sz="4000" spc="-300" dirty="0" smtClean="0">
                <a:solidFill>
                  <a:srgbClr val="FF0000"/>
                </a:solidFill>
                <a:latin typeface="HG創英角ﾎﾟｯﾌﾟ体" pitchFamily="49" charset="-128"/>
                <a:ea typeface="HG創英角ﾎﾟｯﾌﾟ体" pitchFamily="49" charset="-128"/>
              </a:rPr>
              <a:t>ＥＢＭ</a:t>
            </a:r>
            <a:r>
              <a:rPr lang="ja-JP" altLang="en-US" sz="2700" spc="-300" dirty="0" smtClean="0">
                <a:solidFill>
                  <a:schemeClr val="accent1">
                    <a:lumMod val="75000"/>
                  </a:schemeClr>
                </a:solidFill>
                <a:latin typeface="HG創英角ﾎﾟｯﾌﾟ体" pitchFamily="49" charset="-128"/>
                <a:ea typeface="HG創英角ﾎﾟｯﾌﾟ体" pitchFamily="49" charset="-128"/>
              </a:rPr>
              <a:t> </a:t>
            </a:r>
            <a:r>
              <a:rPr lang="ja-JP" altLang="en-US" sz="2700" dirty="0" smtClean="0">
                <a:solidFill>
                  <a:schemeClr val="accent1">
                    <a:lumMod val="75000"/>
                  </a:schemeClr>
                </a:solidFill>
                <a:latin typeface="HG創英角ﾎﾟｯﾌﾟ体" pitchFamily="49" charset="-128"/>
                <a:ea typeface="HG創英角ﾎﾟｯﾌﾟ体" pitchFamily="49" charset="-128"/>
              </a:rPr>
              <a:t>から </a:t>
            </a:r>
            <a:r>
              <a:rPr lang="ja-JP" altLang="en-US" sz="4000" spc="-300" dirty="0" smtClean="0">
                <a:solidFill>
                  <a:srgbClr val="FF0000"/>
                </a:solidFill>
                <a:latin typeface="HG創英角ﾎﾟｯﾌﾟ体" pitchFamily="49" charset="-128"/>
                <a:ea typeface="HG創英角ﾎﾟｯﾌﾟ体" pitchFamily="49" charset="-128"/>
              </a:rPr>
              <a:t>ＮＢＭ</a:t>
            </a:r>
            <a:r>
              <a:rPr lang="ja-JP" altLang="en-US" sz="2700" spc="-300" dirty="0" smtClean="0">
                <a:solidFill>
                  <a:schemeClr val="accent1">
                    <a:lumMod val="75000"/>
                  </a:schemeClr>
                </a:solidFill>
                <a:latin typeface="HG創英角ﾎﾟｯﾌﾟ体" pitchFamily="49" charset="-128"/>
                <a:ea typeface="HG創英角ﾎﾟｯﾌﾟ体" pitchFamily="49" charset="-128"/>
              </a:rPr>
              <a:t> </a:t>
            </a:r>
            <a:r>
              <a:rPr lang="ja-JP" altLang="en-US" sz="2700" dirty="0" smtClean="0">
                <a:solidFill>
                  <a:schemeClr val="accent1">
                    <a:lumMod val="75000"/>
                  </a:schemeClr>
                </a:solidFill>
                <a:latin typeface="HG創英角ﾎﾟｯﾌﾟ体" pitchFamily="49" charset="-128"/>
                <a:ea typeface="HG創英角ﾎﾟｯﾌﾟ体" pitchFamily="49" charset="-128"/>
              </a:rPr>
              <a:t>へ</a:t>
            </a:r>
            <a:endParaRPr kumimoji="1" lang="ja-JP" altLang="en-US" sz="2700" dirty="0">
              <a:solidFill>
                <a:schemeClr val="accent1">
                  <a:lumMod val="75000"/>
                </a:schemeClr>
              </a:solidFill>
              <a:latin typeface="HG創英角ﾎﾟｯﾌﾟ体" pitchFamily="49" charset="-128"/>
              <a:ea typeface="HG創英角ﾎﾟｯﾌﾟ体" pitchFamily="49" charset="-128"/>
            </a:endParaRPr>
          </a:p>
        </p:txBody>
      </p:sp>
      <p:grpSp>
        <p:nvGrpSpPr>
          <p:cNvPr id="7" name="グループ化 6"/>
          <p:cNvGrpSpPr/>
          <p:nvPr/>
        </p:nvGrpSpPr>
        <p:grpSpPr>
          <a:xfrm>
            <a:off x="3419872" y="2492896"/>
            <a:ext cx="2304256" cy="2304256"/>
            <a:chOff x="116652" y="145456"/>
            <a:chExt cx="2877439" cy="2877439"/>
          </a:xfrm>
        </p:grpSpPr>
        <p:sp>
          <p:nvSpPr>
            <p:cNvPr id="8" name="円/楕円 7"/>
            <p:cNvSpPr/>
            <p:nvPr/>
          </p:nvSpPr>
          <p:spPr>
            <a:xfrm>
              <a:off x="116652" y="145456"/>
              <a:ext cx="2877439" cy="2877439"/>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rgbClr val="C00000">
                  <a:alpha val="50000"/>
                </a:srgb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9" name="円/楕円 4"/>
            <p:cNvSpPr/>
            <p:nvPr/>
          </p:nvSpPr>
          <p:spPr>
            <a:xfrm>
              <a:off x="721231" y="524266"/>
              <a:ext cx="1659064" cy="2198815"/>
            </a:xfrm>
            <a:prstGeom prst="rect">
              <a:avLst/>
            </a:prstGeom>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48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根拠</a:t>
              </a:r>
              <a:endParaRPr kumimoji="1" lang="ja-JP" altLang="en-US" sz="48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10" name="グループ化 9"/>
          <p:cNvGrpSpPr/>
          <p:nvPr/>
        </p:nvGrpSpPr>
        <p:grpSpPr>
          <a:xfrm>
            <a:off x="395536" y="2564904"/>
            <a:ext cx="2304255" cy="2304257"/>
            <a:chOff x="116652" y="145456"/>
            <a:chExt cx="2877439" cy="2877439"/>
          </a:xfrm>
          <a:gradFill>
            <a:gsLst>
              <a:gs pos="0">
                <a:schemeClr val="tx2">
                  <a:lumMod val="50000"/>
                </a:schemeClr>
              </a:gs>
              <a:gs pos="40000">
                <a:schemeClr val="tx2">
                  <a:lumMod val="75000"/>
                </a:schemeClr>
              </a:gs>
              <a:gs pos="100000">
                <a:schemeClr val="bg1"/>
              </a:gs>
            </a:gsLst>
            <a:path path="circle">
              <a:fillToRect l="50000" t="50000" r="50000" b="50000"/>
            </a:path>
          </a:gradFill>
        </p:grpSpPr>
        <p:sp>
          <p:nvSpPr>
            <p:cNvPr id="11" name="円/楕円 10"/>
            <p:cNvSpPr/>
            <p:nvPr/>
          </p:nvSpPr>
          <p:spPr>
            <a:xfrm>
              <a:off x="116652" y="145456"/>
              <a:ext cx="2877439" cy="2877439"/>
            </a:xfrm>
            <a:prstGeom prst="ellipse">
              <a:avLst/>
            </a:prstGeom>
            <a:grp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2" name="円/楕円 4"/>
            <p:cNvSpPr/>
            <p:nvPr/>
          </p:nvSpPr>
          <p:spPr>
            <a:xfrm>
              <a:off x="721231" y="524266"/>
              <a:ext cx="1659064" cy="2198815"/>
            </a:xfrm>
            <a:prstGeom prst="rect">
              <a:avLst/>
            </a:prstGeom>
            <a:grpFill/>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lang="ja-JP" altLang="en-US" sz="48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経験権威</a:t>
              </a:r>
              <a:endParaRPr kumimoji="1" lang="ja-JP" altLang="en-US" sz="48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13" name="グループ化 12"/>
          <p:cNvGrpSpPr/>
          <p:nvPr/>
        </p:nvGrpSpPr>
        <p:grpSpPr>
          <a:xfrm>
            <a:off x="6444208" y="2492896"/>
            <a:ext cx="2304256" cy="2304256"/>
            <a:chOff x="116652" y="145456"/>
            <a:chExt cx="2877439" cy="2877439"/>
          </a:xfrm>
          <a:gradFill>
            <a:gsLst>
              <a:gs pos="0">
                <a:srgbClr val="006600"/>
              </a:gs>
              <a:gs pos="30000">
                <a:srgbClr val="006600"/>
              </a:gs>
              <a:gs pos="100000">
                <a:schemeClr val="bg1"/>
              </a:gs>
            </a:gsLst>
            <a:path path="circle">
              <a:fillToRect l="50000" t="50000" r="50000" b="50000"/>
            </a:path>
          </a:gradFill>
        </p:grpSpPr>
        <p:sp>
          <p:nvSpPr>
            <p:cNvPr id="14" name="円/楕円 13"/>
            <p:cNvSpPr/>
            <p:nvPr/>
          </p:nvSpPr>
          <p:spPr>
            <a:xfrm>
              <a:off x="116652" y="145456"/>
              <a:ext cx="2877439" cy="2877439"/>
            </a:xfrm>
            <a:prstGeom prst="ellipse">
              <a:avLst/>
            </a:prstGeom>
            <a:grp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5" name="円/楕円 4"/>
            <p:cNvSpPr/>
            <p:nvPr/>
          </p:nvSpPr>
          <p:spPr>
            <a:xfrm>
              <a:off x="721231" y="524266"/>
              <a:ext cx="1659064" cy="2198815"/>
            </a:xfrm>
            <a:prstGeom prst="rect">
              <a:avLst/>
            </a:prstGeom>
            <a:grpFill/>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lang="ja-JP" altLang="en-US" sz="48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物語</a:t>
              </a:r>
              <a:endParaRPr kumimoji="1" lang="ja-JP" altLang="en-US" sz="48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20" name="二等辺三角形 19"/>
          <p:cNvSpPr/>
          <p:nvPr/>
        </p:nvSpPr>
        <p:spPr>
          <a:xfrm rot="5400000">
            <a:off x="2591780" y="3537012"/>
            <a:ext cx="1008112" cy="36004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rot="5400000">
            <a:off x="5616116" y="3537012"/>
            <a:ext cx="1008112" cy="36004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19872" y="4797152"/>
            <a:ext cx="2448272" cy="1754326"/>
          </a:xfrm>
          <a:prstGeom prst="rect">
            <a:avLst/>
          </a:prstGeom>
          <a:noFill/>
        </p:spPr>
        <p:txBody>
          <a:bodyPr wrap="square" rtlCol="0">
            <a:spAutoFit/>
          </a:bodyPr>
          <a:lstStyle/>
          <a:p>
            <a:r>
              <a:rPr kumimoji="1" lang="en-US" altLang="ja-JP" sz="3600" dirty="0" smtClean="0">
                <a:solidFill>
                  <a:srgbClr val="FF0000"/>
                </a:solidFill>
                <a:latin typeface="HGP創英角ﾎﾟｯﾌﾟ体" pitchFamily="50" charset="-128"/>
                <a:ea typeface="HGP創英角ﾎﾟｯﾌﾟ体" pitchFamily="50" charset="-128"/>
              </a:rPr>
              <a:t>E</a:t>
            </a:r>
            <a:r>
              <a:rPr kumimoji="1" lang="en-US" altLang="ja-JP" sz="3600" dirty="0" smtClean="0">
                <a:solidFill>
                  <a:schemeClr val="tx1">
                    <a:lumMod val="75000"/>
                    <a:lumOff val="25000"/>
                  </a:schemeClr>
                </a:solidFill>
                <a:latin typeface="HGP創英角ﾎﾟｯﾌﾟ体" pitchFamily="50" charset="-128"/>
                <a:ea typeface="HGP創英角ﾎﾟｯﾌﾟ体" pitchFamily="50" charset="-128"/>
              </a:rPr>
              <a:t>vidence</a:t>
            </a:r>
          </a:p>
          <a:p>
            <a:r>
              <a:rPr lang="en-US" altLang="ja-JP" sz="3600" dirty="0" smtClean="0">
                <a:solidFill>
                  <a:srgbClr val="FF0000"/>
                </a:solidFill>
                <a:latin typeface="HGP創英角ﾎﾟｯﾌﾟ体" pitchFamily="50" charset="-128"/>
                <a:ea typeface="HGP創英角ﾎﾟｯﾌﾟ体" pitchFamily="50" charset="-128"/>
              </a:rPr>
              <a:t>B</a:t>
            </a:r>
            <a:r>
              <a:rPr lang="en-US" altLang="ja-JP" sz="3600" dirty="0" smtClean="0">
                <a:solidFill>
                  <a:schemeClr val="tx1">
                    <a:lumMod val="75000"/>
                    <a:lumOff val="25000"/>
                  </a:schemeClr>
                </a:solidFill>
                <a:latin typeface="HGP創英角ﾎﾟｯﾌﾟ体" pitchFamily="50" charset="-128"/>
                <a:ea typeface="HGP創英角ﾎﾟｯﾌﾟ体" pitchFamily="50" charset="-128"/>
              </a:rPr>
              <a:t>ased</a:t>
            </a:r>
          </a:p>
          <a:p>
            <a:r>
              <a:rPr lang="en-US" altLang="ja-JP" sz="3600" dirty="0" smtClean="0">
                <a:solidFill>
                  <a:srgbClr val="FF0000"/>
                </a:solidFill>
                <a:latin typeface="HGP創英角ﾎﾟｯﾌﾟ体" pitchFamily="50" charset="-128"/>
                <a:ea typeface="HGP創英角ﾎﾟｯﾌﾟ体" pitchFamily="50" charset="-128"/>
              </a:rPr>
              <a:t>M</a:t>
            </a:r>
            <a:r>
              <a:rPr lang="en-US" altLang="ja-JP" sz="3600" dirty="0" smtClean="0">
                <a:solidFill>
                  <a:schemeClr val="tx1">
                    <a:lumMod val="75000"/>
                    <a:lumOff val="25000"/>
                  </a:schemeClr>
                </a:solidFill>
                <a:latin typeface="HGP創英角ﾎﾟｯﾌﾟ体" pitchFamily="50" charset="-128"/>
                <a:ea typeface="HGP創英角ﾎﾟｯﾌﾟ体" pitchFamily="50" charset="-128"/>
              </a:rPr>
              <a:t>edicine</a:t>
            </a:r>
            <a:endParaRPr kumimoji="1" lang="ja-JP" altLang="en-US" sz="3600" dirty="0">
              <a:latin typeface="HGP創英角ﾎﾟｯﾌﾟ体" pitchFamily="50" charset="-128"/>
              <a:ea typeface="HGP創英角ﾎﾟｯﾌﾟ体" pitchFamily="50" charset="-128"/>
            </a:endParaRPr>
          </a:p>
        </p:txBody>
      </p:sp>
      <p:sp>
        <p:nvSpPr>
          <p:cNvPr id="18" name="テキスト ボックス 17"/>
          <p:cNvSpPr txBox="1"/>
          <p:nvPr/>
        </p:nvSpPr>
        <p:spPr>
          <a:xfrm>
            <a:off x="6588224" y="4797152"/>
            <a:ext cx="2448272" cy="1754326"/>
          </a:xfrm>
          <a:prstGeom prst="rect">
            <a:avLst/>
          </a:prstGeom>
          <a:noFill/>
        </p:spPr>
        <p:txBody>
          <a:bodyPr wrap="square" rtlCol="0">
            <a:spAutoFit/>
          </a:bodyPr>
          <a:lstStyle/>
          <a:p>
            <a:r>
              <a:rPr kumimoji="1" lang="en-US" altLang="ja-JP" sz="3600" dirty="0" smtClean="0">
                <a:solidFill>
                  <a:srgbClr val="FF0000"/>
                </a:solidFill>
                <a:latin typeface="HGP創英角ﾎﾟｯﾌﾟ体" pitchFamily="50" charset="-128"/>
                <a:ea typeface="HGP創英角ﾎﾟｯﾌﾟ体" pitchFamily="50" charset="-128"/>
              </a:rPr>
              <a:t>N</a:t>
            </a:r>
            <a:r>
              <a:rPr kumimoji="1" lang="en-US" altLang="ja-JP" sz="3600" dirty="0" smtClean="0">
                <a:solidFill>
                  <a:schemeClr val="tx1">
                    <a:lumMod val="75000"/>
                    <a:lumOff val="25000"/>
                  </a:schemeClr>
                </a:solidFill>
                <a:latin typeface="HGP創英角ﾎﾟｯﾌﾟ体" pitchFamily="50" charset="-128"/>
                <a:ea typeface="HGP創英角ﾎﾟｯﾌﾟ体" pitchFamily="50" charset="-128"/>
              </a:rPr>
              <a:t>arrative</a:t>
            </a:r>
          </a:p>
          <a:p>
            <a:r>
              <a:rPr lang="en-US" altLang="ja-JP" sz="3600" dirty="0" smtClean="0">
                <a:solidFill>
                  <a:srgbClr val="FF0000"/>
                </a:solidFill>
                <a:latin typeface="HGP創英角ﾎﾟｯﾌﾟ体" pitchFamily="50" charset="-128"/>
                <a:ea typeface="HGP創英角ﾎﾟｯﾌﾟ体" pitchFamily="50" charset="-128"/>
              </a:rPr>
              <a:t>B</a:t>
            </a:r>
            <a:r>
              <a:rPr lang="en-US" altLang="ja-JP" sz="3600" dirty="0" smtClean="0">
                <a:solidFill>
                  <a:schemeClr val="tx1">
                    <a:lumMod val="75000"/>
                    <a:lumOff val="25000"/>
                  </a:schemeClr>
                </a:solidFill>
                <a:latin typeface="HGP創英角ﾎﾟｯﾌﾟ体" pitchFamily="50" charset="-128"/>
                <a:ea typeface="HGP創英角ﾎﾟｯﾌﾟ体" pitchFamily="50" charset="-128"/>
              </a:rPr>
              <a:t>ased</a:t>
            </a:r>
          </a:p>
          <a:p>
            <a:r>
              <a:rPr lang="en-US" altLang="ja-JP" sz="3600" dirty="0" smtClean="0">
                <a:solidFill>
                  <a:srgbClr val="FF0000"/>
                </a:solidFill>
                <a:latin typeface="HGP創英角ﾎﾟｯﾌﾟ体" pitchFamily="50" charset="-128"/>
                <a:ea typeface="HGP創英角ﾎﾟｯﾌﾟ体" pitchFamily="50" charset="-128"/>
              </a:rPr>
              <a:t>M</a:t>
            </a:r>
            <a:r>
              <a:rPr lang="en-US" altLang="ja-JP" sz="3600" dirty="0" smtClean="0">
                <a:solidFill>
                  <a:schemeClr val="tx1">
                    <a:lumMod val="75000"/>
                    <a:lumOff val="25000"/>
                  </a:schemeClr>
                </a:solidFill>
                <a:latin typeface="HGP創英角ﾎﾟｯﾌﾟ体" pitchFamily="50" charset="-128"/>
                <a:ea typeface="HGP創英角ﾎﾟｯﾌﾟ体" pitchFamily="50" charset="-128"/>
              </a:rPr>
              <a:t>edicine</a:t>
            </a:r>
            <a:endParaRPr kumimoji="1" lang="ja-JP" altLang="en-US" sz="3600" dirty="0">
              <a:latin typeface="HGP創英角ﾎﾟｯﾌﾟ体" pitchFamily="50" charset="-128"/>
              <a:ea typeface="HGP創英角ﾎﾟｯﾌﾟ体" pitchFamily="50" charset="-128"/>
            </a:endParaRPr>
          </a:p>
        </p:txBody>
      </p:sp>
    </p:spTree>
  </p:cSld>
  <p:clrMapOvr>
    <a:masterClrMapping/>
  </p:clrMapOvr>
  <p:transition advTm="82384"/>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円/楕円 32"/>
          <p:cNvSpPr/>
          <p:nvPr/>
        </p:nvSpPr>
        <p:spPr>
          <a:xfrm>
            <a:off x="4067944" y="3014192"/>
            <a:ext cx="3384376" cy="3295128"/>
          </a:xfrm>
          <a:prstGeom prst="ellipse">
            <a:avLst/>
          </a:prstGeom>
          <a:gradFill flip="none" rotWithShape="1">
            <a:gsLst>
              <a:gs pos="0">
                <a:srgbClr val="006600"/>
              </a:gs>
              <a:gs pos="30000">
                <a:srgbClr val="006600"/>
              </a:gs>
              <a:gs pos="100000">
                <a:schemeClr val="bg1"/>
              </a:gs>
            </a:gsLst>
            <a:path path="circle">
              <a:fillToRect l="50000" t="50000" r="50000" b="50000"/>
            </a:path>
            <a:tileRect/>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bg1"/>
              </a:solidFill>
            </a:endParaRPr>
          </a:p>
        </p:txBody>
      </p:sp>
      <p:sp>
        <p:nvSpPr>
          <p:cNvPr id="32" name="円/楕円 31"/>
          <p:cNvSpPr/>
          <p:nvPr/>
        </p:nvSpPr>
        <p:spPr>
          <a:xfrm>
            <a:off x="1691680" y="620688"/>
            <a:ext cx="3384376" cy="3312368"/>
          </a:xfrm>
          <a:prstGeom prst="ellipse">
            <a:avLst/>
          </a:prstGeom>
          <a:gradFill flip="none" rotWithShape="1">
            <a:gsLst>
              <a:gs pos="0">
                <a:srgbClr val="FF0000"/>
              </a:gs>
              <a:gs pos="20000">
                <a:srgbClr val="FF0000"/>
              </a:gs>
              <a:gs pos="100000">
                <a:schemeClr val="bg1"/>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bg1"/>
              </a:solidFill>
            </a:endParaRPr>
          </a:p>
        </p:txBody>
      </p:sp>
      <p:sp>
        <p:nvSpPr>
          <p:cNvPr id="7" name="正方形/長方形 6"/>
          <p:cNvSpPr/>
          <p:nvPr/>
        </p:nvSpPr>
        <p:spPr>
          <a:xfrm rot="5400000">
            <a:off x="1799692" y="3392996"/>
            <a:ext cx="5544616" cy="144016"/>
          </a:xfrm>
          <a:prstGeom prst="rect">
            <a:avLst/>
          </a:prstGeom>
          <a:gradFill flip="none" rotWithShape="1">
            <a:gsLst>
              <a:gs pos="0">
                <a:schemeClr val="bg1"/>
              </a:gs>
              <a:gs pos="50000">
                <a:schemeClr val="tx2">
                  <a:lumMod val="75000"/>
                  <a:alpha val="80000"/>
                </a:schemeClr>
              </a:gs>
              <a:gs pos="100000">
                <a:schemeClr val="tx2">
                  <a:lumMod val="75000"/>
                </a:schemeClr>
              </a:gs>
            </a:gsLst>
            <a:path path="circle">
              <a:fillToRect l="50000" t="50000" r="50000" b="50000"/>
            </a:path>
            <a:tileRect/>
          </a:gra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763688" y="5949280"/>
            <a:ext cx="2376264" cy="461665"/>
          </a:xfrm>
          <a:prstGeom prst="rect">
            <a:avLst/>
          </a:prstGeom>
          <a:noFill/>
        </p:spPr>
        <p:txBody>
          <a:bodyPr wrap="square" rtlCol="0">
            <a:spAutoFit/>
          </a:bodyPr>
          <a:lstStyle/>
          <a:p>
            <a:r>
              <a:rPr lang="ja-JP" altLang="en-US" sz="2400" dirty="0" smtClean="0">
                <a:latin typeface="HG創英角ﾎﾟｯﾌﾟ体" pitchFamily="49" charset="-128"/>
                <a:ea typeface="HG創英角ﾎﾟｯﾌﾟ体" pitchFamily="49" charset="-128"/>
              </a:rPr>
              <a:t>精神的：</a:t>
            </a:r>
            <a:r>
              <a:rPr lang="en-US" altLang="ja-JP" sz="2400" dirty="0" smtClean="0">
                <a:latin typeface="HG創英角ﾎﾟｯﾌﾟ体" pitchFamily="49" charset="-128"/>
                <a:ea typeface="HG創英角ﾎﾟｯﾌﾟ体" pitchFamily="49" charset="-128"/>
              </a:rPr>
              <a:t>Mental</a:t>
            </a:r>
            <a:endParaRPr kumimoji="1" lang="ja-JP" altLang="en-US" sz="2400" dirty="0">
              <a:latin typeface="HG創英角ﾎﾟｯﾌﾟ体" pitchFamily="49" charset="-128"/>
              <a:ea typeface="HG創英角ﾎﾟｯﾌﾟ体" pitchFamily="49" charset="-128"/>
            </a:endParaRPr>
          </a:p>
        </p:txBody>
      </p:sp>
      <p:sp>
        <p:nvSpPr>
          <p:cNvPr id="11" name="テキスト ボックス 10"/>
          <p:cNvSpPr txBox="1"/>
          <p:nvPr/>
        </p:nvSpPr>
        <p:spPr>
          <a:xfrm>
            <a:off x="323528" y="3645024"/>
            <a:ext cx="2376264" cy="830997"/>
          </a:xfrm>
          <a:prstGeom prst="rect">
            <a:avLst/>
          </a:prstGeom>
          <a:noFill/>
        </p:spPr>
        <p:txBody>
          <a:bodyPr wrap="square" rtlCol="0">
            <a:spAutoFit/>
          </a:bodyPr>
          <a:lstStyle/>
          <a:p>
            <a:pPr algn="ctr"/>
            <a:r>
              <a:rPr lang="en-US" altLang="ja-JP" sz="2400" dirty="0" smtClean="0">
                <a:latin typeface="HG創英角ﾎﾟｯﾌﾟ体" pitchFamily="49" charset="-128"/>
                <a:ea typeface="HG創英角ﾎﾟｯﾌﾟ体" pitchFamily="49" charset="-128"/>
              </a:rPr>
              <a:t>Evidence Level </a:t>
            </a:r>
            <a:br>
              <a:rPr lang="en-US" altLang="ja-JP" sz="2400" dirty="0" smtClean="0">
                <a:latin typeface="HG創英角ﾎﾟｯﾌﾟ体" pitchFamily="49" charset="-128"/>
                <a:ea typeface="HG創英角ﾎﾟｯﾌﾟ体" pitchFamily="49" charset="-128"/>
              </a:rPr>
            </a:br>
            <a:r>
              <a:rPr lang="ja-JP" altLang="en-US" sz="2400" dirty="0" smtClean="0">
                <a:solidFill>
                  <a:srgbClr val="FF0000"/>
                </a:solidFill>
                <a:latin typeface="HG創英角ﾎﾟｯﾌﾟ体" pitchFamily="49" charset="-128"/>
                <a:ea typeface="HG創英角ﾎﾟｯﾌﾟ体" pitchFamily="49" charset="-128"/>
              </a:rPr>
              <a:t>強</a:t>
            </a:r>
            <a:endParaRPr kumimoji="1" lang="ja-JP" altLang="en-US" sz="2400" dirty="0">
              <a:solidFill>
                <a:srgbClr val="FF0000"/>
              </a:solidFill>
              <a:latin typeface="HG創英角ﾎﾟｯﾌﾟ体" pitchFamily="49" charset="-128"/>
              <a:ea typeface="HG創英角ﾎﾟｯﾌﾟ体" pitchFamily="49" charset="-128"/>
            </a:endParaRPr>
          </a:p>
        </p:txBody>
      </p:sp>
      <p:sp>
        <p:nvSpPr>
          <p:cNvPr id="14" name="テキスト ボックス 13"/>
          <p:cNvSpPr txBox="1"/>
          <p:nvPr/>
        </p:nvSpPr>
        <p:spPr>
          <a:xfrm>
            <a:off x="6695728" y="3284984"/>
            <a:ext cx="2448272" cy="1113766"/>
          </a:xfrm>
          <a:prstGeom prst="rect">
            <a:avLst/>
          </a:prstGeom>
          <a:noFill/>
        </p:spPr>
        <p:txBody>
          <a:bodyPr wrap="square" rtlCol="0">
            <a:spAutoFit/>
          </a:bodyPr>
          <a:lstStyle/>
          <a:p>
            <a:pPr algn="ctr">
              <a:lnSpc>
                <a:spcPct val="150000"/>
              </a:lnSpc>
            </a:pPr>
            <a:r>
              <a:rPr lang="en-US" altLang="ja-JP" sz="2400" dirty="0" smtClean="0">
                <a:latin typeface="HG創英角ﾎﾟｯﾌﾟ体" pitchFamily="49" charset="-128"/>
                <a:ea typeface="HG創英角ﾎﾟｯﾌﾟ体" pitchFamily="49" charset="-128"/>
              </a:rPr>
              <a:t>Evidence Level </a:t>
            </a:r>
            <a:r>
              <a:rPr lang="ja-JP" altLang="en-US" sz="2400" dirty="0" smtClean="0">
                <a:solidFill>
                  <a:srgbClr val="FF0000"/>
                </a:solidFill>
                <a:latin typeface="HG創英角ﾎﾟｯﾌﾟ体" pitchFamily="49" charset="-128"/>
                <a:ea typeface="HG創英角ﾎﾟｯﾌﾟ体" pitchFamily="49" charset="-128"/>
              </a:rPr>
              <a:t>弱</a:t>
            </a:r>
            <a:endParaRPr kumimoji="1" lang="ja-JP" altLang="en-US" sz="2400" dirty="0">
              <a:solidFill>
                <a:srgbClr val="FF0000"/>
              </a:solidFill>
              <a:latin typeface="HG創英角ﾎﾟｯﾌﾟ体" pitchFamily="49" charset="-128"/>
              <a:ea typeface="HG創英角ﾎﾟｯﾌﾟ体" pitchFamily="49" charset="-128"/>
            </a:endParaRPr>
          </a:p>
        </p:txBody>
      </p:sp>
      <p:sp>
        <p:nvSpPr>
          <p:cNvPr id="8" name="テキスト ボックス 7"/>
          <p:cNvSpPr txBox="1"/>
          <p:nvPr/>
        </p:nvSpPr>
        <p:spPr>
          <a:xfrm>
            <a:off x="4860032" y="404664"/>
            <a:ext cx="2664296" cy="461665"/>
          </a:xfrm>
          <a:prstGeom prst="rect">
            <a:avLst/>
          </a:prstGeom>
          <a:noFill/>
        </p:spPr>
        <p:txBody>
          <a:bodyPr wrap="square" rtlCol="0">
            <a:spAutoFit/>
          </a:bodyPr>
          <a:lstStyle/>
          <a:p>
            <a:r>
              <a:rPr lang="ja-JP" altLang="en-US" sz="2400" dirty="0" smtClean="0">
                <a:latin typeface="HG創英角ﾎﾟｯﾌﾟ体" pitchFamily="49" charset="-128"/>
                <a:ea typeface="HG創英角ﾎﾟｯﾌﾟ体" pitchFamily="49" charset="-128"/>
              </a:rPr>
              <a:t>身体的：</a:t>
            </a:r>
            <a:r>
              <a:rPr lang="en-US" altLang="ja-JP" sz="2400" dirty="0" smtClean="0">
                <a:latin typeface="HG創英角ﾎﾟｯﾌﾟ体" pitchFamily="49" charset="-128"/>
                <a:ea typeface="HG創英角ﾎﾟｯﾌﾟ体" pitchFamily="49" charset="-128"/>
              </a:rPr>
              <a:t>Physical</a:t>
            </a:r>
            <a:endParaRPr kumimoji="1" lang="ja-JP" altLang="en-US" sz="2400" dirty="0">
              <a:latin typeface="HG創英角ﾎﾟｯﾌﾟ体" pitchFamily="49" charset="-128"/>
              <a:ea typeface="HG創英角ﾎﾟｯﾌﾟ体" pitchFamily="49" charset="-128"/>
            </a:endParaRPr>
          </a:p>
        </p:txBody>
      </p:sp>
      <p:sp>
        <p:nvSpPr>
          <p:cNvPr id="19" name="テキスト ボックス 18"/>
          <p:cNvSpPr txBox="1"/>
          <p:nvPr/>
        </p:nvSpPr>
        <p:spPr>
          <a:xfrm>
            <a:off x="1979712" y="1196752"/>
            <a:ext cx="3024336" cy="1815882"/>
          </a:xfrm>
          <a:prstGeom prst="rect">
            <a:avLst/>
          </a:prstGeom>
          <a:noFill/>
        </p:spPr>
        <p:txBody>
          <a:bodyPr wrap="square" rtlCol="0">
            <a:spAutoFit/>
          </a:bodyPr>
          <a:lstStyle/>
          <a:p>
            <a:r>
              <a:rPr kumimoji="1" lang="en-US" altLang="ja-JP" sz="6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EBM</a:t>
            </a:r>
            <a:r>
              <a:rPr kumimoji="1" lang="en-US" altLang="ja-JP" sz="3600" dirty="0" smtClean="0">
                <a:solidFill>
                  <a:schemeClr val="tx1">
                    <a:lumMod val="75000"/>
                    <a:lumOff val="25000"/>
                  </a:schemeClr>
                </a:solidFill>
                <a:latin typeface="HG創英角ﾎﾟｯﾌﾟ体" pitchFamily="49" charset="-128"/>
                <a:ea typeface="HG創英角ﾎﾟｯﾌﾟ体" pitchFamily="49" charset="-128"/>
              </a:rPr>
              <a:t/>
            </a:r>
            <a:br>
              <a:rPr kumimoji="1" lang="en-US" altLang="ja-JP" sz="3600" dirty="0" smtClean="0">
                <a:solidFill>
                  <a:schemeClr val="tx1">
                    <a:lumMod val="75000"/>
                    <a:lumOff val="25000"/>
                  </a:schemeClr>
                </a:solidFill>
                <a:latin typeface="HG創英角ﾎﾟｯﾌﾟ体" pitchFamily="49" charset="-128"/>
                <a:ea typeface="HG創英角ﾎﾟｯﾌﾟ体" pitchFamily="49" charset="-128"/>
              </a:rPr>
            </a:br>
            <a:r>
              <a:rPr lang="en-US" altLang="ja-JP" sz="2000" dirty="0" smtClean="0">
                <a:solidFill>
                  <a:schemeClr val="tx1">
                    <a:lumMod val="75000"/>
                    <a:lumOff val="25000"/>
                  </a:schemeClr>
                </a:solidFill>
                <a:latin typeface="+mj-ea"/>
              </a:rPr>
              <a:t>(evidence </a:t>
            </a:r>
            <a:r>
              <a:rPr lang="en-US" altLang="ja-JP" sz="2000" dirty="0">
                <a:solidFill>
                  <a:schemeClr val="tx1">
                    <a:lumMod val="75000"/>
                    <a:lumOff val="25000"/>
                  </a:schemeClr>
                </a:solidFill>
                <a:latin typeface="+mj-ea"/>
              </a:rPr>
              <a:t>based medicine)</a:t>
            </a:r>
            <a:endParaRPr lang="ja-JP" altLang="en-US" sz="2000" dirty="0">
              <a:solidFill>
                <a:schemeClr val="tx1">
                  <a:lumMod val="75000"/>
                  <a:lumOff val="25000"/>
                </a:schemeClr>
              </a:solidFill>
              <a:latin typeface="+mj-ea"/>
            </a:endParaRPr>
          </a:p>
          <a:p>
            <a:r>
              <a:rPr kumimoji="1" lang="en-US" altLang="ja-JP" sz="3200" dirty="0" smtClean="0">
                <a:solidFill>
                  <a:schemeClr val="tx1">
                    <a:lumMod val="75000"/>
                    <a:lumOff val="25000"/>
                  </a:schemeClr>
                </a:solidFill>
                <a:latin typeface="HG創英角ﾎﾟｯﾌﾟ体" pitchFamily="49" charset="-128"/>
                <a:ea typeface="HG創英角ﾎﾟｯﾌﾟ体" pitchFamily="49" charset="-128"/>
              </a:rPr>
              <a:t>Cure</a:t>
            </a:r>
            <a:endParaRPr kumimoji="1" lang="ja-JP" altLang="en-US" sz="3200" dirty="0">
              <a:solidFill>
                <a:schemeClr val="tx1">
                  <a:lumMod val="75000"/>
                  <a:lumOff val="25000"/>
                </a:schemeClr>
              </a:solidFill>
              <a:latin typeface="HG創英角ﾎﾟｯﾌﾟ体" pitchFamily="49" charset="-128"/>
              <a:ea typeface="HG創英角ﾎﾟｯﾌﾟ体" pitchFamily="49" charset="-128"/>
            </a:endParaRPr>
          </a:p>
        </p:txBody>
      </p:sp>
      <p:sp>
        <p:nvSpPr>
          <p:cNvPr id="22" name="テキスト ボックス 21"/>
          <p:cNvSpPr txBox="1"/>
          <p:nvPr/>
        </p:nvSpPr>
        <p:spPr>
          <a:xfrm>
            <a:off x="6228184" y="1412776"/>
            <a:ext cx="1944216" cy="872922"/>
          </a:xfrm>
          <a:prstGeom prst="rect">
            <a:avLst/>
          </a:prstGeom>
          <a:noFill/>
        </p:spPr>
        <p:txBody>
          <a:bodyPr wrap="square" tIns="36000" bIns="36000" rtlCol="0">
            <a:spAutoFit/>
          </a:bodyPr>
          <a:lstStyle/>
          <a:p>
            <a:r>
              <a:rPr lang="ja-JP" altLang="en-US" sz="2400" dirty="0" smtClean="0">
                <a:solidFill>
                  <a:schemeClr val="tx1">
                    <a:lumMod val="75000"/>
                    <a:lumOff val="25000"/>
                  </a:schemeClr>
                </a:solidFill>
                <a:latin typeface="HG創英角ﾎﾟｯﾌﾟ体" pitchFamily="49" charset="-128"/>
                <a:ea typeface="HG創英角ﾎﾟｯﾌﾟ体" pitchFamily="49" charset="-128"/>
              </a:rPr>
              <a:t>看護･介護</a:t>
            </a:r>
            <a:r>
              <a:rPr lang="en-US" altLang="ja-JP" sz="2400" dirty="0" smtClean="0">
                <a:solidFill>
                  <a:schemeClr val="tx1">
                    <a:lumMod val="75000"/>
                    <a:lumOff val="25000"/>
                  </a:schemeClr>
                </a:solidFill>
                <a:latin typeface="HG創英角ﾎﾟｯﾌﾟ体" pitchFamily="49" charset="-128"/>
                <a:ea typeface="HG創英角ﾎﾟｯﾌﾟ体" pitchFamily="49" charset="-128"/>
              </a:rPr>
              <a:t/>
            </a:r>
            <a:br>
              <a:rPr lang="en-US" altLang="ja-JP" sz="2400" dirty="0" smtClean="0">
                <a:solidFill>
                  <a:schemeClr val="tx1">
                    <a:lumMod val="75000"/>
                    <a:lumOff val="25000"/>
                  </a:schemeClr>
                </a:solidFill>
                <a:latin typeface="HG創英角ﾎﾟｯﾌﾟ体" pitchFamily="49" charset="-128"/>
                <a:ea typeface="HG創英角ﾎﾟｯﾌﾟ体" pitchFamily="49" charset="-128"/>
              </a:rPr>
            </a:br>
            <a:r>
              <a:rPr lang="en-US" altLang="ja-JP" sz="2800" dirty="0" smtClean="0">
                <a:solidFill>
                  <a:schemeClr val="tx1">
                    <a:lumMod val="75000"/>
                    <a:lumOff val="25000"/>
                  </a:schemeClr>
                </a:solidFill>
                <a:latin typeface="HG創英角ﾎﾟｯﾌﾟ体" pitchFamily="49" charset="-128"/>
                <a:ea typeface="HG創英角ﾎﾟｯﾌﾟ体" pitchFamily="49" charset="-128"/>
              </a:rPr>
              <a:t>Care</a:t>
            </a:r>
            <a:endParaRPr kumimoji="1" lang="ja-JP" altLang="en-US" sz="2800" dirty="0">
              <a:solidFill>
                <a:schemeClr val="tx1">
                  <a:lumMod val="75000"/>
                  <a:lumOff val="25000"/>
                </a:schemeClr>
              </a:solidFill>
              <a:latin typeface="HG創英角ﾎﾟｯﾌﾟ体" pitchFamily="49" charset="-128"/>
              <a:ea typeface="HG創英角ﾎﾟｯﾌﾟ体" pitchFamily="49" charset="-128"/>
            </a:endParaRPr>
          </a:p>
        </p:txBody>
      </p:sp>
      <p:sp>
        <p:nvSpPr>
          <p:cNvPr id="23" name="角丸四角形 22"/>
          <p:cNvSpPr/>
          <p:nvPr/>
        </p:nvSpPr>
        <p:spPr>
          <a:xfrm>
            <a:off x="4788024" y="404664"/>
            <a:ext cx="2880320" cy="504056"/>
          </a:xfrm>
          <a:prstGeom prst="round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1403648" y="5949280"/>
            <a:ext cx="2880320" cy="504056"/>
          </a:xfrm>
          <a:prstGeom prst="round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580112" y="4725144"/>
            <a:ext cx="3384376" cy="1323439"/>
          </a:xfrm>
          <a:prstGeom prst="rect">
            <a:avLst/>
          </a:prstGeom>
          <a:noFill/>
        </p:spPr>
        <p:txBody>
          <a:bodyPr wrap="square" rtlCol="0">
            <a:spAutoFit/>
          </a:bodyPr>
          <a:lstStyle/>
          <a:p>
            <a:r>
              <a:rPr lang="en-US" altLang="ja-JP" sz="6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N</a:t>
            </a:r>
            <a:r>
              <a:rPr kumimoji="1" lang="en-US" altLang="ja-JP" sz="60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BM</a:t>
            </a:r>
            <a:r>
              <a:rPr kumimoji="1" lang="en-US" altLang="ja-JP" sz="3200" dirty="0" smtClean="0">
                <a:solidFill>
                  <a:schemeClr val="tx1">
                    <a:lumMod val="75000"/>
                    <a:lumOff val="25000"/>
                  </a:schemeClr>
                </a:solidFill>
                <a:latin typeface="HG創英角ﾎﾟｯﾌﾟ体" pitchFamily="49" charset="-128"/>
                <a:ea typeface="HG創英角ﾎﾟｯﾌﾟ体" pitchFamily="49" charset="-128"/>
              </a:rPr>
              <a:t/>
            </a:r>
            <a:br>
              <a:rPr kumimoji="1" lang="en-US" altLang="ja-JP" sz="3200" dirty="0" smtClean="0">
                <a:solidFill>
                  <a:schemeClr val="tx1">
                    <a:lumMod val="75000"/>
                    <a:lumOff val="25000"/>
                  </a:schemeClr>
                </a:solidFill>
                <a:latin typeface="HG創英角ﾎﾟｯﾌﾟ体" pitchFamily="49" charset="-128"/>
                <a:ea typeface="HG創英角ﾎﾟｯﾌﾟ体" pitchFamily="49" charset="-128"/>
              </a:rPr>
            </a:br>
            <a:r>
              <a:rPr kumimoji="1" lang="en-US" altLang="ja-JP" sz="2000" dirty="0" smtClean="0">
                <a:solidFill>
                  <a:schemeClr val="tx1">
                    <a:lumMod val="75000"/>
                    <a:lumOff val="25000"/>
                  </a:schemeClr>
                </a:solidFill>
                <a:latin typeface="+mj-ea"/>
                <a:ea typeface="+mj-ea"/>
              </a:rPr>
              <a:t>(narrative </a:t>
            </a:r>
            <a:r>
              <a:rPr lang="en-US" altLang="ja-JP" sz="2000" dirty="0">
                <a:solidFill>
                  <a:schemeClr val="tx1">
                    <a:lumMod val="75000"/>
                    <a:lumOff val="25000"/>
                  </a:schemeClr>
                </a:solidFill>
                <a:latin typeface="+mj-ea"/>
                <a:ea typeface="+mj-ea"/>
              </a:rPr>
              <a:t>based </a:t>
            </a:r>
            <a:r>
              <a:rPr lang="en-US" altLang="ja-JP" sz="2000" dirty="0" smtClean="0">
                <a:solidFill>
                  <a:schemeClr val="tx1">
                    <a:lumMod val="75000"/>
                    <a:lumOff val="25000"/>
                  </a:schemeClr>
                </a:solidFill>
                <a:latin typeface="+mj-ea"/>
                <a:ea typeface="+mj-ea"/>
              </a:rPr>
              <a:t>medicine</a:t>
            </a:r>
            <a:r>
              <a:rPr lang="en-US" altLang="ja-JP" sz="2000" dirty="0">
                <a:solidFill>
                  <a:schemeClr val="tx1">
                    <a:lumMod val="75000"/>
                    <a:lumOff val="25000"/>
                  </a:schemeClr>
                </a:solidFill>
                <a:latin typeface="+mj-ea"/>
                <a:ea typeface="+mj-ea"/>
              </a:rPr>
              <a:t>)</a:t>
            </a:r>
            <a:endParaRPr kumimoji="1" lang="ja-JP" altLang="en-US" sz="2000" dirty="0">
              <a:solidFill>
                <a:schemeClr val="tx1">
                  <a:lumMod val="75000"/>
                  <a:lumOff val="25000"/>
                </a:schemeClr>
              </a:solidFill>
              <a:latin typeface="+mj-ea"/>
              <a:ea typeface="+mj-ea"/>
            </a:endParaRPr>
          </a:p>
        </p:txBody>
      </p:sp>
      <p:cxnSp>
        <p:nvCxnSpPr>
          <p:cNvPr id="30" name="直線矢印コネクタ 29"/>
          <p:cNvCxnSpPr/>
          <p:nvPr/>
        </p:nvCxnSpPr>
        <p:spPr>
          <a:xfrm flipH="1">
            <a:off x="5652120" y="1772816"/>
            <a:ext cx="576064" cy="648072"/>
          </a:xfrm>
          <a:prstGeom prst="straightConnector1">
            <a:avLst/>
          </a:prstGeom>
          <a:ln w="2540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二等辺三角形 25"/>
          <p:cNvSpPr/>
          <p:nvPr/>
        </p:nvSpPr>
        <p:spPr>
          <a:xfrm rot="5400000">
            <a:off x="4391980" y="-423428"/>
            <a:ext cx="360040" cy="7776864"/>
          </a:xfrm>
          <a:prstGeom prst="triangle">
            <a:avLst/>
          </a:prstGeom>
          <a:gradFill flip="none" rotWithShape="1">
            <a:gsLst>
              <a:gs pos="50000">
                <a:schemeClr val="bg1"/>
              </a:gs>
              <a:gs pos="90000">
                <a:schemeClr val="accent1">
                  <a:lumMod val="50000"/>
                </a:schemeClr>
              </a:gs>
              <a:gs pos="92000">
                <a:schemeClr val="tx2">
                  <a:lumMod val="5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555776" y="1484784"/>
            <a:ext cx="4104456" cy="3960440"/>
          </a:xfrm>
          <a:prstGeom prst="ellipse">
            <a:avLst/>
          </a:prstGeom>
          <a:gradFill flip="none" rotWithShape="1">
            <a:gsLst>
              <a:gs pos="0">
                <a:srgbClr val="FFC000">
                  <a:alpha val="90000"/>
                </a:srgbClr>
              </a:gs>
              <a:gs pos="30000">
                <a:srgbClr val="FFC000">
                  <a:alpha val="40000"/>
                </a:srgbClr>
              </a:gs>
              <a:gs pos="100000">
                <a:schemeClr val="bg1">
                  <a:alpha val="20000"/>
                </a:schemeClr>
              </a:gs>
            </a:gsLst>
            <a:path path="circle">
              <a:fillToRect l="50000" t="50000" r="50000" b="50000"/>
            </a:path>
            <a:tileRect/>
          </a:gradFill>
          <a:ln w="19050">
            <a:solidFill>
              <a:schemeClr val="accent1">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bg1"/>
              </a:solidFill>
            </a:endParaRPr>
          </a:p>
        </p:txBody>
      </p:sp>
      <p:cxnSp>
        <p:nvCxnSpPr>
          <p:cNvPr id="18" name="直線矢印コネクタ 17"/>
          <p:cNvCxnSpPr/>
          <p:nvPr/>
        </p:nvCxnSpPr>
        <p:spPr>
          <a:xfrm flipV="1">
            <a:off x="2915816" y="4365104"/>
            <a:ext cx="648072" cy="720080"/>
          </a:xfrm>
          <a:prstGeom prst="straightConnector1">
            <a:avLst/>
          </a:prstGeom>
          <a:ln w="2540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187624" y="4581128"/>
            <a:ext cx="2088232" cy="811367"/>
          </a:xfrm>
          <a:prstGeom prst="rect">
            <a:avLst/>
          </a:prstGeom>
          <a:noFill/>
        </p:spPr>
        <p:txBody>
          <a:bodyPr wrap="square" tIns="36000" bIns="36000" rtlCol="0">
            <a:spAutoFit/>
          </a:bodyPr>
          <a:lstStyle/>
          <a:p>
            <a:r>
              <a:rPr lang="ja-JP" altLang="en-US" sz="2400" dirty="0" smtClean="0">
                <a:solidFill>
                  <a:schemeClr val="tx1">
                    <a:lumMod val="75000"/>
                    <a:lumOff val="25000"/>
                  </a:schemeClr>
                </a:solidFill>
                <a:latin typeface="HG創英角ﾎﾟｯﾌﾟ体" pitchFamily="49" charset="-128"/>
                <a:ea typeface="HG創英角ﾎﾟｯﾌﾟ体" pitchFamily="49" charset="-128"/>
              </a:rPr>
              <a:t>心療内科</a:t>
            </a:r>
            <a:endParaRPr lang="en-US" altLang="ja-JP" sz="2400" dirty="0" smtClean="0">
              <a:solidFill>
                <a:schemeClr val="tx1">
                  <a:lumMod val="75000"/>
                  <a:lumOff val="25000"/>
                </a:schemeClr>
              </a:solidFill>
              <a:latin typeface="HG創英角ﾎﾟｯﾌﾟ体" pitchFamily="49" charset="-128"/>
              <a:ea typeface="HG創英角ﾎﾟｯﾌﾟ体" pitchFamily="49" charset="-128"/>
            </a:endParaRPr>
          </a:p>
          <a:p>
            <a:r>
              <a:rPr kumimoji="1" lang="ja-JP" altLang="en-US" sz="2400" dirty="0" smtClean="0">
                <a:solidFill>
                  <a:schemeClr val="tx1">
                    <a:lumMod val="75000"/>
                    <a:lumOff val="25000"/>
                  </a:schemeClr>
                </a:solidFill>
                <a:latin typeface="HG創英角ﾎﾟｯﾌﾟ体" pitchFamily="49" charset="-128"/>
                <a:ea typeface="HG創英角ﾎﾟｯﾌﾟ体" pitchFamily="49" charset="-128"/>
              </a:rPr>
              <a:t>精神腫瘍科</a:t>
            </a:r>
            <a:endParaRPr kumimoji="1" lang="ja-JP" altLang="en-US" sz="2400" dirty="0">
              <a:solidFill>
                <a:schemeClr val="tx1">
                  <a:lumMod val="75000"/>
                  <a:lumOff val="25000"/>
                </a:schemeClr>
              </a:solidFill>
              <a:latin typeface="HG創英角ﾎﾟｯﾌﾟ体" pitchFamily="49" charset="-128"/>
              <a:ea typeface="HG創英角ﾎﾟｯﾌﾟ体" pitchFamily="49" charset="-128"/>
            </a:endParaRPr>
          </a:p>
        </p:txBody>
      </p:sp>
    </p:spTree>
  </p:cSld>
  <p:clrMapOvr>
    <a:masterClrMapping/>
  </p:clrMapOvr>
  <p:transition advTm="108436"/>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555776" y="980728"/>
            <a:ext cx="3888432" cy="3672408"/>
            <a:chOff x="2952329" y="13"/>
            <a:chExt cx="2808312" cy="2721418"/>
          </a:xfrm>
        </p:grpSpPr>
        <p:sp>
          <p:nvSpPr>
            <p:cNvPr id="3" name="円/楕円 2"/>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 name="円/楕円 4"/>
            <p:cNvSpPr/>
            <p:nvPr/>
          </p:nvSpPr>
          <p:spPr>
            <a:xfrm>
              <a:off x="2952329" y="320927"/>
              <a:ext cx="2808312"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none" lIns="0" tIns="108000" rIns="72000" bIns="0" numCol="1" spcCol="1270" anchor="ctr" anchorCtr="0">
              <a:noAutofit/>
            </a:bodyPr>
            <a:lstStyle/>
            <a:p>
              <a:pPr lvl="0" algn="ctr" defTabSz="2133600">
                <a:lnSpc>
                  <a:spcPct val="90000"/>
                </a:lnSpc>
                <a:spcBef>
                  <a:spcPct val="0"/>
                </a:spcBef>
                <a:spcAft>
                  <a:spcPct val="35000"/>
                </a:spcAft>
              </a:pPr>
              <a:r>
                <a:rPr kumimoji="1" lang="ja-JP" altLang="en-US" sz="48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体験･物語</a:t>
              </a:r>
              <a:endParaRPr kumimoji="1" lang="ja-JP" altLang="en-US" sz="48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5" name="テキスト ボックス 4"/>
          <p:cNvSpPr txBox="1"/>
          <p:nvPr/>
        </p:nvSpPr>
        <p:spPr>
          <a:xfrm>
            <a:off x="539552" y="4725144"/>
            <a:ext cx="8208912" cy="1415772"/>
          </a:xfrm>
          <a:prstGeom prst="rect">
            <a:avLst/>
          </a:prstGeom>
          <a:noFill/>
        </p:spPr>
        <p:txBody>
          <a:bodyPr wrap="square" rtlCol="0">
            <a:spAutoFit/>
          </a:bodyPr>
          <a:lstStyle/>
          <a:p>
            <a:pPr algn="ctr"/>
            <a:r>
              <a:rPr lang="en-US" altLang="ja-JP" sz="5400" spc="-150" dirty="0" smtClean="0">
                <a:solidFill>
                  <a:srgbClr val="C00000"/>
                </a:solidFill>
                <a:latin typeface="HG創英角ﾎﾟｯﾌﾟ体" pitchFamily="49" charset="-128"/>
                <a:ea typeface="HG創英角ﾎﾟｯﾌﾟ体" pitchFamily="49" charset="-128"/>
              </a:rPr>
              <a:t>N</a:t>
            </a:r>
            <a:r>
              <a:rPr lang="en-US" altLang="ja-JP" sz="3600" spc="-150" dirty="0" smtClean="0">
                <a:solidFill>
                  <a:schemeClr val="tx1">
                    <a:lumMod val="75000"/>
                    <a:lumOff val="25000"/>
                  </a:schemeClr>
                </a:solidFill>
                <a:latin typeface="HG創英角ﾎﾟｯﾌﾟ体" pitchFamily="49" charset="-128"/>
                <a:ea typeface="HG創英角ﾎﾟｯﾌﾟ体" pitchFamily="49" charset="-128"/>
              </a:rPr>
              <a:t>arrative </a:t>
            </a:r>
            <a:r>
              <a:rPr lang="en-US" altLang="ja-JP" sz="5400" spc="-150" dirty="0" smtClean="0">
                <a:solidFill>
                  <a:srgbClr val="C00000"/>
                </a:solidFill>
                <a:latin typeface="HG創英角ﾎﾟｯﾌﾟ体" pitchFamily="49" charset="-128"/>
                <a:ea typeface="HG創英角ﾎﾟｯﾌﾟ体" pitchFamily="49" charset="-128"/>
              </a:rPr>
              <a:t>B</a:t>
            </a:r>
            <a:r>
              <a:rPr lang="en-US" altLang="ja-JP" sz="3600" spc="-150" dirty="0" smtClean="0">
                <a:solidFill>
                  <a:schemeClr val="tx1">
                    <a:lumMod val="75000"/>
                    <a:lumOff val="25000"/>
                  </a:schemeClr>
                </a:solidFill>
                <a:latin typeface="HG創英角ﾎﾟｯﾌﾟ体" pitchFamily="49" charset="-128"/>
                <a:ea typeface="HG創英角ﾎﾟｯﾌﾟ体" pitchFamily="49" charset="-128"/>
              </a:rPr>
              <a:t>ased </a:t>
            </a:r>
            <a:r>
              <a:rPr lang="en-US" altLang="ja-JP" sz="5400" spc="-150" dirty="0" smtClean="0">
                <a:solidFill>
                  <a:srgbClr val="C00000"/>
                </a:solidFill>
                <a:latin typeface="HG創英角ﾎﾟｯﾌﾟ体" pitchFamily="49" charset="-128"/>
                <a:ea typeface="HG創英角ﾎﾟｯﾌﾟ体" pitchFamily="49" charset="-128"/>
              </a:rPr>
              <a:t>M</a:t>
            </a:r>
            <a:r>
              <a:rPr lang="en-US" altLang="ja-JP" sz="3600" spc="-150" dirty="0" smtClean="0">
                <a:solidFill>
                  <a:schemeClr val="tx1">
                    <a:lumMod val="75000"/>
                    <a:lumOff val="25000"/>
                  </a:schemeClr>
                </a:solidFill>
                <a:latin typeface="HG創英角ﾎﾟｯﾌﾟ体" pitchFamily="49" charset="-128"/>
                <a:ea typeface="HG創英角ﾎﾟｯﾌﾟ体" pitchFamily="49" charset="-128"/>
              </a:rPr>
              <a:t>edicine</a:t>
            </a:r>
          </a:p>
          <a:p>
            <a:pPr algn="ctr"/>
            <a:r>
              <a:rPr lang="ja-JP" altLang="en-US" sz="3200" spc="-150" dirty="0" smtClean="0">
                <a:solidFill>
                  <a:schemeClr val="tx1">
                    <a:lumMod val="75000"/>
                    <a:lumOff val="25000"/>
                  </a:schemeClr>
                </a:solidFill>
                <a:latin typeface="HG創英角ﾎﾟｯﾌﾟ体" pitchFamily="49" charset="-128"/>
                <a:ea typeface="HG創英角ﾎﾟｯﾌﾟ体" pitchFamily="49" charset="-128"/>
              </a:rPr>
              <a:t>＜ 患者の物語に根差した医療 ＞</a:t>
            </a:r>
            <a:endParaRPr lang="en-US" altLang="ja-JP" sz="3200" spc="-150" dirty="0" smtClean="0">
              <a:solidFill>
                <a:schemeClr val="tx1">
                  <a:lumMod val="75000"/>
                  <a:lumOff val="25000"/>
                </a:schemeClr>
              </a:solidFill>
              <a:latin typeface="HG創英角ﾎﾟｯﾌﾟ体" pitchFamily="49" charset="-128"/>
              <a:ea typeface="HG創英角ﾎﾟｯﾌﾟ体" pitchFamily="49" charset="-128"/>
            </a:endParaRPr>
          </a:p>
        </p:txBody>
      </p:sp>
    </p:spTree>
  </p:cSld>
  <p:clrMapOvr>
    <a:masterClrMapping/>
  </p:clrMapOvr>
  <p:transition advTm="9173"/>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天秤-b.jpg"/>
          <p:cNvPicPr>
            <a:picLocks noChangeAspect="1"/>
          </p:cNvPicPr>
          <p:nvPr/>
        </p:nvPicPr>
        <p:blipFill>
          <a:blip r:embed="rId2" cstate="print"/>
          <a:stretch>
            <a:fillRect/>
          </a:stretch>
        </p:blipFill>
        <p:spPr>
          <a:xfrm>
            <a:off x="611560" y="1340768"/>
            <a:ext cx="5049688" cy="3773977"/>
          </a:xfrm>
          <a:prstGeom prst="rect">
            <a:avLst/>
          </a:prstGeom>
        </p:spPr>
      </p:pic>
      <p:sp>
        <p:nvSpPr>
          <p:cNvPr id="7" name="タイトル 1"/>
          <p:cNvSpPr txBox="1">
            <a:spLocks/>
          </p:cNvSpPr>
          <p:nvPr/>
        </p:nvSpPr>
        <p:spPr>
          <a:xfrm>
            <a:off x="467544" y="260648"/>
            <a:ext cx="8280920" cy="936104"/>
          </a:xfrm>
          <a:prstGeom prst="rect">
            <a:avLst/>
          </a:prstGeom>
        </p:spPr>
        <p:txBody>
          <a:bodyPr vert="horz" lIns="91440" tIns="45720" rIns="91440" bIns="45720" rtlCol="0" anchor="ctr">
            <a:noAutofit/>
          </a:bodyPr>
          <a:lstStyle/>
          <a:p>
            <a:pPr lvl="0">
              <a:spcBef>
                <a:spcPct val="0"/>
              </a:spcBef>
            </a:pPr>
            <a:r>
              <a:rPr kumimoji="1" lang="en-US" altLang="ja-JP" sz="48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rPr>
              <a:t>Narrative</a:t>
            </a:r>
            <a:r>
              <a:rPr kumimoji="1" lang="ja-JP" altLang="en-US" sz="48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rPr>
              <a:t>情報</a:t>
            </a:r>
            <a:r>
              <a:rPr kumimoji="1" lang="ja-JP" altLang="en-US" sz="36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rPr>
              <a:t> </a:t>
            </a:r>
            <a:r>
              <a:rPr lang="ja-JP" altLang="en-US" sz="4800" dirty="0" smtClean="0">
                <a:solidFill>
                  <a:schemeClr val="accent1">
                    <a:lumMod val="75000"/>
                  </a:schemeClr>
                </a:solidFill>
                <a:latin typeface="HG創英角ﾎﾟｯﾌﾟ体" pitchFamily="49" charset="-128"/>
                <a:ea typeface="HG創英角ﾎﾟｯﾌﾟ体" pitchFamily="49" charset="-128"/>
                <a:cs typeface="+mj-cs"/>
              </a:rPr>
              <a:t>の偏在</a:t>
            </a:r>
            <a:endParaRPr kumimoji="1" lang="ja-JP" altLang="en-US" sz="2400" b="0" i="0" u="none" strike="noStrike" kern="1200" cap="none" spc="0" normalizeH="0" baseline="0" noProof="0" dirty="0" smtClean="0">
              <a:ln>
                <a:noFill/>
              </a:ln>
              <a:solidFill>
                <a:schemeClr val="tx1">
                  <a:lumMod val="65000"/>
                  <a:lumOff val="35000"/>
                </a:schemeClr>
              </a:solidFill>
              <a:effectLst/>
              <a:uLnTx/>
              <a:uFillTx/>
              <a:latin typeface="HG創英角ﾎﾟｯﾌﾟ体" pitchFamily="49" charset="-128"/>
              <a:ea typeface="HG創英角ﾎﾟｯﾌﾟ体" pitchFamily="49" charset="-128"/>
              <a:cs typeface="+mj-cs"/>
            </a:endParaRPr>
          </a:p>
        </p:txBody>
      </p:sp>
      <p:pic>
        <p:nvPicPr>
          <p:cNvPr id="9" name="図 8" descr="ball-r.png"/>
          <p:cNvPicPr>
            <a:picLocks noChangeAspect="1"/>
          </p:cNvPicPr>
          <p:nvPr/>
        </p:nvPicPr>
        <p:blipFill>
          <a:blip r:embed="rId3" cstate="print"/>
          <a:stretch>
            <a:fillRect/>
          </a:stretch>
        </p:blipFill>
        <p:spPr>
          <a:xfrm>
            <a:off x="5148064" y="1484784"/>
            <a:ext cx="1772835" cy="1526282"/>
          </a:xfrm>
          <a:prstGeom prst="rect">
            <a:avLst/>
          </a:prstGeom>
        </p:spPr>
      </p:pic>
      <p:sp>
        <p:nvSpPr>
          <p:cNvPr id="12" name="雲形吹き出し 11"/>
          <p:cNvSpPr/>
          <p:nvPr/>
        </p:nvSpPr>
        <p:spPr>
          <a:xfrm rot="11119478">
            <a:off x="4926479" y="3771294"/>
            <a:ext cx="3998615" cy="2068924"/>
          </a:xfrm>
          <a:prstGeom prst="cloudCallout">
            <a:avLst>
              <a:gd name="adj1" fmla="val 28469"/>
              <a:gd name="adj2" fmla="val 78950"/>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65000"/>
                  <a:lumOff val="35000"/>
                </a:schemeClr>
              </a:solidFill>
            </a:endParaRPr>
          </a:p>
        </p:txBody>
      </p:sp>
      <p:sp>
        <p:nvSpPr>
          <p:cNvPr id="14" name="テキスト ボックス 13"/>
          <p:cNvSpPr txBox="1"/>
          <p:nvPr/>
        </p:nvSpPr>
        <p:spPr>
          <a:xfrm>
            <a:off x="5436096" y="4293096"/>
            <a:ext cx="3168352" cy="1261884"/>
          </a:xfrm>
          <a:prstGeom prst="rect">
            <a:avLst/>
          </a:prstGeom>
          <a:noFill/>
        </p:spPr>
        <p:txBody>
          <a:bodyPr wrap="square" rtlCol="0">
            <a:spAutoFit/>
          </a:bodyPr>
          <a:lstStyle/>
          <a:p>
            <a:r>
              <a:rPr lang="ja-JP" altLang="en-US" sz="2000" dirty="0" smtClean="0">
                <a:solidFill>
                  <a:schemeClr val="accent1">
                    <a:lumMod val="75000"/>
                  </a:schemeClr>
                </a:solidFill>
              </a:rPr>
              <a:t>　　</a:t>
            </a:r>
            <a:r>
              <a:rPr lang="ja-JP" altLang="en-US" sz="2400" dirty="0" smtClean="0">
                <a:solidFill>
                  <a:schemeClr val="accent1">
                    <a:lumMod val="75000"/>
                  </a:schemeClr>
                </a:solidFill>
                <a:latin typeface="HGP創英角ﾎﾟｯﾌﾟ体" pitchFamily="50" charset="-128"/>
                <a:ea typeface="HGP創英角ﾎﾟｯﾌﾟ体" pitchFamily="50" charset="-128"/>
              </a:rPr>
              <a:t>医療者もできるだけ</a:t>
            </a:r>
            <a:endParaRPr lang="en-US" altLang="ja-JP" sz="2400" dirty="0" smtClean="0">
              <a:solidFill>
                <a:schemeClr val="accent1">
                  <a:lumMod val="75000"/>
                </a:schemeClr>
              </a:solidFill>
              <a:latin typeface="HGP創英角ﾎﾟｯﾌﾟ体" pitchFamily="50" charset="-128"/>
              <a:ea typeface="HGP創英角ﾎﾟｯﾌﾟ体" pitchFamily="50" charset="-128"/>
            </a:endParaRPr>
          </a:p>
          <a:p>
            <a:r>
              <a:rPr lang="ja-JP" altLang="en-US" sz="2400" dirty="0" smtClean="0">
                <a:solidFill>
                  <a:schemeClr val="accent1">
                    <a:lumMod val="75000"/>
                  </a:schemeClr>
                </a:solidFill>
              </a:rPr>
              <a:t>　</a:t>
            </a:r>
            <a:r>
              <a:rPr lang="ja-JP" altLang="en-US" sz="2400" dirty="0" smtClean="0">
                <a:solidFill>
                  <a:schemeClr val="accent1">
                    <a:lumMod val="75000"/>
                  </a:schemeClr>
                </a:solidFill>
                <a:latin typeface="HGP創英角ﾎﾟｯﾌﾟ体" pitchFamily="50" charset="-128"/>
                <a:ea typeface="HGP創英角ﾎﾟｯﾌﾟ体" pitchFamily="50" charset="-128"/>
              </a:rPr>
              <a:t>患者の</a:t>
            </a:r>
            <a:r>
              <a:rPr lang="ja-JP" altLang="en-US" sz="2800" dirty="0" smtClean="0">
                <a:solidFill>
                  <a:schemeClr val="tx2">
                    <a:lumMod val="60000"/>
                    <a:lumOff val="40000"/>
                  </a:schemeClr>
                </a:solidFill>
                <a:latin typeface="HGP創英角ﾎﾟｯﾌﾟ体" pitchFamily="50" charset="-128"/>
                <a:ea typeface="HGP創英角ﾎﾟｯﾌﾟ体" pitchFamily="50" charset="-128"/>
              </a:rPr>
              <a:t>物語</a:t>
            </a:r>
            <a:r>
              <a:rPr kumimoji="1" lang="ja-JP" altLang="en-US" sz="2400" dirty="0" smtClean="0">
                <a:solidFill>
                  <a:schemeClr val="accent1">
                    <a:lumMod val="75000"/>
                  </a:schemeClr>
                </a:solidFill>
                <a:latin typeface="HGP創英角ﾎﾟｯﾌﾟ体" pitchFamily="50" charset="-128"/>
                <a:ea typeface="HGP創英角ﾎﾟｯﾌﾟ体" pitchFamily="50" charset="-128"/>
              </a:rPr>
              <a:t>に</a:t>
            </a:r>
            <a:endParaRPr kumimoji="1" lang="en-US" altLang="ja-JP" sz="2400" dirty="0" smtClean="0">
              <a:solidFill>
                <a:schemeClr val="accent1">
                  <a:lumMod val="75000"/>
                </a:schemeClr>
              </a:solidFill>
              <a:latin typeface="HGP創英角ﾎﾟｯﾌﾟ体" pitchFamily="50" charset="-128"/>
              <a:ea typeface="HGP創英角ﾎﾟｯﾌﾟ体" pitchFamily="50" charset="-128"/>
            </a:endParaRPr>
          </a:p>
          <a:p>
            <a:r>
              <a:rPr lang="ja-JP" altLang="en-US" sz="2400" dirty="0" smtClean="0">
                <a:solidFill>
                  <a:schemeClr val="accent1">
                    <a:lumMod val="75000"/>
                  </a:schemeClr>
                </a:solidFill>
                <a:latin typeface="HGP創英角ﾎﾟｯﾌﾟ体" pitchFamily="50" charset="-128"/>
                <a:ea typeface="HGP創英角ﾎﾟｯﾌﾟ体" pitchFamily="50" charset="-128"/>
              </a:rPr>
              <a:t>耳を傾けてほしい</a:t>
            </a:r>
            <a:r>
              <a:rPr kumimoji="1" lang="ja-JP" altLang="en-US" sz="2400" dirty="0" smtClean="0">
                <a:solidFill>
                  <a:schemeClr val="accent1">
                    <a:lumMod val="75000"/>
                  </a:schemeClr>
                </a:solidFill>
                <a:latin typeface="HGP創英角ﾎﾟｯﾌﾟ体" pitchFamily="50" charset="-128"/>
                <a:ea typeface="HGP創英角ﾎﾟｯﾌﾟ体" pitchFamily="50" charset="-128"/>
              </a:rPr>
              <a:t>！</a:t>
            </a:r>
            <a:endParaRPr kumimoji="1" lang="ja-JP" altLang="en-US" sz="2400" dirty="0">
              <a:solidFill>
                <a:schemeClr val="accent1">
                  <a:lumMod val="75000"/>
                </a:schemeClr>
              </a:solidFill>
              <a:latin typeface="HGP創英角ﾎﾟｯﾌﾟ体" pitchFamily="50" charset="-128"/>
              <a:ea typeface="HGP創英角ﾎﾟｯﾌﾟ体" pitchFamily="50" charset="-128"/>
            </a:endParaRPr>
          </a:p>
        </p:txBody>
      </p:sp>
      <p:sp>
        <p:nvSpPr>
          <p:cNvPr id="15" name="テキスト ボックス 14"/>
          <p:cNvSpPr txBox="1"/>
          <p:nvPr/>
        </p:nvSpPr>
        <p:spPr>
          <a:xfrm>
            <a:off x="1331640" y="5517232"/>
            <a:ext cx="3960440" cy="584775"/>
          </a:xfrm>
          <a:prstGeom prst="rect">
            <a:avLst/>
          </a:prstGeom>
          <a:noFill/>
        </p:spPr>
        <p:txBody>
          <a:bodyPr wrap="square" rtlCol="0">
            <a:spAutoFit/>
          </a:bodyPr>
          <a:lstStyle/>
          <a:p>
            <a:r>
              <a:rPr lang="ja-JP" altLang="en-US" sz="3200" dirty="0" smtClean="0">
                <a:solidFill>
                  <a:srgbClr val="006600"/>
                </a:solidFill>
                <a:latin typeface="HG創英角ﾎﾟｯﾌﾟ体" pitchFamily="49" charset="-128"/>
                <a:ea typeface="HG創英角ﾎﾟｯﾌﾟ体" pitchFamily="49" charset="-128"/>
              </a:rPr>
              <a:t>患者</a:t>
            </a:r>
            <a:r>
              <a:rPr lang="ja-JP" altLang="en-US" sz="3200" dirty="0" smtClean="0">
                <a:latin typeface="HG創英角ﾎﾟｯﾌﾟ体" pitchFamily="49" charset="-128"/>
                <a:ea typeface="HG創英角ﾎﾟｯﾌﾟ体" pitchFamily="49" charset="-128"/>
              </a:rPr>
              <a:t> 　＞</a:t>
            </a:r>
            <a:r>
              <a:rPr kumimoji="1" lang="ja-JP" altLang="en-US" sz="3200" dirty="0" smtClean="0">
                <a:latin typeface="HG創英角ﾎﾟｯﾌﾟ体" pitchFamily="49" charset="-128"/>
                <a:ea typeface="HG創英角ﾎﾟｯﾌﾟ体" pitchFamily="49" charset="-128"/>
              </a:rPr>
              <a:t> 　</a:t>
            </a:r>
            <a:r>
              <a:rPr kumimoji="1" lang="ja-JP" altLang="en-US" sz="3200" dirty="0" smtClean="0">
                <a:solidFill>
                  <a:srgbClr val="FF0000"/>
                </a:solidFill>
                <a:latin typeface="HG創英角ﾎﾟｯﾌﾟ体" pitchFamily="49" charset="-128"/>
                <a:ea typeface="HG創英角ﾎﾟｯﾌﾟ体" pitchFamily="49" charset="-128"/>
              </a:rPr>
              <a:t>医療者</a:t>
            </a:r>
            <a:endParaRPr kumimoji="1" lang="ja-JP" altLang="en-US" sz="3200" dirty="0">
              <a:solidFill>
                <a:srgbClr val="FF0000"/>
              </a:solidFill>
              <a:latin typeface="HG創英角ﾎﾟｯﾌﾟ体" pitchFamily="49" charset="-128"/>
              <a:ea typeface="HG創英角ﾎﾟｯﾌﾟ体" pitchFamily="49" charset="-128"/>
            </a:endParaRPr>
          </a:p>
        </p:txBody>
      </p:sp>
    </p:spTree>
  </p:cSld>
  <p:clrMapOvr>
    <a:masterClrMapping/>
  </p:clrMapOvr>
  <p:transition advTm="4750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kamogawa01.jpg"/>
          <p:cNvPicPr>
            <a:picLocks noChangeAspect="1"/>
          </p:cNvPicPr>
          <p:nvPr/>
        </p:nvPicPr>
        <p:blipFill>
          <a:blip r:embed="rId2" cstate="print">
            <a:lum bright="-4000" contrast="10000"/>
          </a:blip>
          <a:stretch>
            <a:fillRect/>
          </a:stretch>
        </p:blipFill>
        <p:spPr>
          <a:xfrm>
            <a:off x="0" y="-45237"/>
            <a:ext cx="9143999" cy="6948474"/>
          </a:xfrm>
          <a:prstGeom prst="rect">
            <a:avLst/>
          </a:prstGeom>
        </p:spPr>
      </p:pic>
      <p:sp>
        <p:nvSpPr>
          <p:cNvPr id="4" name="テキスト ボックス 3"/>
          <p:cNvSpPr txBox="1"/>
          <p:nvPr/>
        </p:nvSpPr>
        <p:spPr>
          <a:xfrm>
            <a:off x="827584" y="620688"/>
            <a:ext cx="7344816" cy="1200329"/>
          </a:xfrm>
          <a:prstGeom prst="rect">
            <a:avLst/>
          </a:prstGeom>
          <a:noFill/>
        </p:spPr>
        <p:txBody>
          <a:bodyPr wrap="square" rtlCol="0">
            <a:spAutoFit/>
          </a:bodyPr>
          <a:lstStyle/>
          <a:p>
            <a:pPr algn="ctr"/>
            <a:r>
              <a:rPr lang="ja-JP" altLang="en-US" sz="7200" dirty="0" smtClean="0">
                <a:solidFill>
                  <a:schemeClr val="accent1">
                    <a:lumMod val="75000"/>
                  </a:schemeClr>
                </a:solidFill>
                <a:latin typeface="HGP創英角ﾎﾟｯﾌﾟ体" pitchFamily="50" charset="-128"/>
                <a:ea typeface="HGP創英角ﾎﾟｯﾌﾟ体" pitchFamily="50" charset="-128"/>
              </a:rPr>
              <a:t>わたしのがん</a:t>
            </a:r>
            <a:r>
              <a:rPr lang="ja-JP" altLang="en-US" sz="7200" dirty="0" smtClean="0">
                <a:solidFill>
                  <a:schemeClr val="tx2">
                    <a:lumMod val="60000"/>
                    <a:lumOff val="40000"/>
                  </a:schemeClr>
                </a:solidFill>
                <a:latin typeface="HGP創英角ﾎﾟｯﾌﾟ体" pitchFamily="50" charset="-128"/>
                <a:ea typeface="HGP創英角ﾎﾟｯﾌﾟ体" pitchFamily="50" charset="-128"/>
              </a:rPr>
              <a:t>物語</a:t>
            </a:r>
            <a:r>
              <a:rPr lang="ja-JP" altLang="en-US" sz="3600" dirty="0" smtClean="0">
                <a:solidFill>
                  <a:schemeClr val="tx2">
                    <a:lumMod val="60000"/>
                    <a:lumOff val="40000"/>
                  </a:schemeClr>
                </a:solidFill>
                <a:latin typeface="HGP創英角ﾎﾟｯﾌﾟ体" pitchFamily="50" charset="-128"/>
                <a:ea typeface="HGP創英角ﾎﾟｯﾌﾟ体" pitchFamily="50" charset="-128"/>
              </a:rPr>
              <a:t>　</a:t>
            </a:r>
            <a:endParaRPr lang="en-US" altLang="ja-JP" sz="3600" dirty="0" smtClean="0">
              <a:solidFill>
                <a:schemeClr val="tx2">
                  <a:lumMod val="60000"/>
                  <a:lumOff val="40000"/>
                </a:schemeClr>
              </a:solidFill>
              <a:latin typeface="HGP創英角ﾎﾟｯﾌﾟ体" pitchFamily="50" charset="-128"/>
              <a:ea typeface="HGP創英角ﾎﾟｯﾌﾟ体" pitchFamily="50" charset="-128"/>
            </a:endParaRPr>
          </a:p>
        </p:txBody>
      </p:sp>
    </p:spTree>
  </p:cSld>
  <p:clrMapOvr>
    <a:masterClrMapping/>
  </p:clrMapOvr>
  <p:transition advTm="12402"/>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piano_8969.jpg"/>
          <p:cNvPicPr>
            <a:picLocks noChangeAspect="1"/>
          </p:cNvPicPr>
          <p:nvPr/>
        </p:nvPicPr>
        <p:blipFill>
          <a:blip r:embed="rId2" cstate="print"/>
          <a:stretch>
            <a:fillRect/>
          </a:stretch>
        </p:blipFill>
        <p:spPr>
          <a:xfrm>
            <a:off x="0" y="3429001"/>
            <a:ext cx="5334000" cy="3429000"/>
          </a:xfrm>
          <a:prstGeom prst="rect">
            <a:avLst/>
          </a:prstGeom>
        </p:spPr>
      </p:pic>
      <p:sp>
        <p:nvSpPr>
          <p:cNvPr id="2" name="テキスト ボックス 1"/>
          <p:cNvSpPr txBox="1"/>
          <p:nvPr/>
        </p:nvSpPr>
        <p:spPr>
          <a:xfrm>
            <a:off x="467544" y="1196752"/>
            <a:ext cx="8280920" cy="3785652"/>
          </a:xfrm>
          <a:prstGeom prst="rect">
            <a:avLst/>
          </a:prstGeom>
          <a:noFill/>
        </p:spPr>
        <p:txBody>
          <a:bodyPr wrap="square" rtlCol="0">
            <a:spAutoFit/>
          </a:bodyPr>
          <a:lstStyle/>
          <a:p>
            <a:r>
              <a:rPr lang="ja-JP" altLang="en-US" sz="2000" dirty="0" smtClean="0">
                <a:solidFill>
                  <a:schemeClr val="accent1">
                    <a:lumMod val="75000"/>
                  </a:schemeClr>
                </a:solidFill>
              </a:rPr>
              <a:t>（ひげの父さんの掲示板より）</a:t>
            </a:r>
            <a:endParaRPr lang="en-US" altLang="ja-JP" sz="2000" dirty="0" smtClean="0">
              <a:solidFill>
                <a:schemeClr val="accent1">
                  <a:lumMod val="75000"/>
                </a:schemeClr>
              </a:solidFill>
            </a:endParaRPr>
          </a:p>
          <a:p>
            <a:endParaRPr lang="en-US" altLang="ja-JP" sz="2000" dirty="0" smtClean="0">
              <a:solidFill>
                <a:schemeClr val="tx1">
                  <a:lumMod val="65000"/>
                  <a:lumOff val="35000"/>
                </a:schemeClr>
              </a:solidFill>
            </a:endParaRPr>
          </a:p>
          <a:p>
            <a:pPr>
              <a:lnSpc>
                <a:spcPts val="3000"/>
              </a:lnSpc>
            </a:pPr>
            <a:r>
              <a:rPr lang="ja-JP" altLang="en-US" sz="2000" dirty="0" smtClean="0">
                <a:solidFill>
                  <a:schemeClr val="tx1">
                    <a:lumMod val="65000"/>
                    <a:lumOff val="35000"/>
                  </a:schemeClr>
                </a:solidFill>
              </a:rPr>
              <a:t>さまざまな副作用のうちで、小生にとって死活問題なのはバネ指でした。</a:t>
            </a:r>
            <a:endParaRPr lang="en-US" altLang="ja-JP" sz="2000" dirty="0" smtClean="0">
              <a:solidFill>
                <a:schemeClr val="tx1">
                  <a:lumMod val="65000"/>
                  <a:lumOff val="35000"/>
                </a:schemeClr>
              </a:solidFill>
            </a:endParaRPr>
          </a:p>
          <a:p>
            <a:pPr>
              <a:lnSpc>
                <a:spcPts val="3000"/>
              </a:lnSpc>
            </a:pPr>
            <a:r>
              <a:rPr lang="ja-JP" altLang="en-US" sz="2000" dirty="0" smtClean="0">
                <a:solidFill>
                  <a:schemeClr val="tx1">
                    <a:lumMod val="65000"/>
                    <a:lumOff val="35000"/>
                  </a:schemeClr>
                </a:solidFill>
              </a:rPr>
              <a:t>セカンドオピニオンでピアノ演奏で生計をたてていることを主治医に話し、しばらく薬物を中断するようお願いしましたが、全く取り合ってくださいません。</a:t>
            </a:r>
          </a:p>
          <a:p>
            <a:pPr algn="r">
              <a:lnSpc>
                <a:spcPts val="3000"/>
              </a:lnSpc>
            </a:pPr>
            <a:r>
              <a:rPr lang="ja-JP" altLang="en-US" sz="2000" dirty="0" smtClean="0">
                <a:solidFill>
                  <a:schemeClr val="tx1">
                    <a:lumMod val="65000"/>
                    <a:lumOff val="35000"/>
                  </a:schemeClr>
                </a:solidFill>
              </a:rPr>
              <a:t>　　　　　　　これまで “</a:t>
            </a:r>
            <a:r>
              <a:rPr lang="ja-JP" altLang="en-US" sz="2000" dirty="0" smtClean="0">
                <a:solidFill>
                  <a:srgbClr val="FF0000"/>
                </a:solidFill>
              </a:rPr>
              <a:t>命＞音楽＞病</a:t>
            </a:r>
            <a:r>
              <a:rPr lang="ja-JP" altLang="en-US" sz="2000" dirty="0" smtClean="0">
                <a:solidFill>
                  <a:schemeClr val="tx1">
                    <a:lumMod val="65000"/>
                    <a:lumOff val="35000"/>
                  </a:schemeClr>
                </a:solidFill>
              </a:rPr>
              <a:t>”といった構図で生きて来ましたが、</a:t>
            </a:r>
            <a:endParaRPr lang="en-US" altLang="ja-JP" sz="2000" dirty="0" smtClean="0">
              <a:solidFill>
                <a:schemeClr val="tx1">
                  <a:lumMod val="65000"/>
                  <a:lumOff val="35000"/>
                </a:schemeClr>
              </a:solidFill>
            </a:endParaRPr>
          </a:p>
          <a:p>
            <a:pPr algn="r">
              <a:lnSpc>
                <a:spcPts val="3000"/>
              </a:lnSpc>
            </a:pPr>
            <a:r>
              <a:rPr lang="ja-JP" altLang="en-US" sz="2000" dirty="0" smtClean="0">
                <a:solidFill>
                  <a:schemeClr val="tx1">
                    <a:lumMod val="65000"/>
                    <a:lumOff val="35000"/>
                  </a:schemeClr>
                </a:solidFill>
              </a:rPr>
              <a:t>小生にとって、ピアノが弾けなくなることは死を</a:t>
            </a:r>
            <a:endParaRPr lang="en-US" altLang="ja-JP" sz="2000" dirty="0" smtClean="0">
              <a:solidFill>
                <a:schemeClr val="tx1">
                  <a:lumMod val="65000"/>
                  <a:lumOff val="35000"/>
                </a:schemeClr>
              </a:solidFill>
            </a:endParaRPr>
          </a:p>
          <a:p>
            <a:pPr algn="r">
              <a:lnSpc>
                <a:spcPts val="3000"/>
              </a:lnSpc>
            </a:pPr>
            <a:r>
              <a:rPr lang="ja-JP" altLang="en-US" sz="2000" dirty="0" smtClean="0">
                <a:solidFill>
                  <a:schemeClr val="tx1">
                    <a:lumMod val="65000"/>
                    <a:lumOff val="35000"/>
                  </a:schemeClr>
                </a:solidFill>
              </a:rPr>
              <a:t>意味することであると考えております。</a:t>
            </a:r>
            <a:endParaRPr lang="en-US" altLang="ja-JP" sz="2000" dirty="0" smtClean="0">
              <a:solidFill>
                <a:schemeClr val="tx1">
                  <a:lumMod val="65000"/>
                  <a:lumOff val="35000"/>
                </a:schemeClr>
              </a:solidFill>
            </a:endParaRPr>
          </a:p>
          <a:p>
            <a:pPr algn="r">
              <a:lnSpc>
                <a:spcPts val="3000"/>
              </a:lnSpc>
            </a:pPr>
            <a:r>
              <a:rPr lang="ja-JP" altLang="en-US" sz="2000" dirty="0" smtClean="0">
                <a:solidFill>
                  <a:schemeClr val="tx1">
                    <a:lumMod val="65000"/>
                    <a:lumOff val="35000"/>
                  </a:schemeClr>
                </a:solidFill>
              </a:rPr>
              <a:t>決して悲壮感や誇大な妄想で申し</a:t>
            </a:r>
            <a:endParaRPr lang="en-US" altLang="ja-JP" sz="2000" dirty="0" smtClean="0">
              <a:solidFill>
                <a:schemeClr val="tx1">
                  <a:lumMod val="65000"/>
                  <a:lumOff val="35000"/>
                </a:schemeClr>
              </a:solidFill>
            </a:endParaRPr>
          </a:p>
          <a:p>
            <a:pPr algn="r">
              <a:lnSpc>
                <a:spcPts val="3000"/>
              </a:lnSpc>
            </a:pPr>
            <a:r>
              <a:rPr lang="ja-JP" altLang="en-US" sz="2000" dirty="0" smtClean="0">
                <a:solidFill>
                  <a:schemeClr val="tx1">
                    <a:lumMod val="65000"/>
                    <a:lumOff val="35000"/>
                  </a:schemeClr>
                </a:solidFill>
              </a:rPr>
              <a:t>上げているのではありません。</a:t>
            </a:r>
            <a:endParaRPr kumimoji="1" lang="ja-JP" altLang="en-US" sz="2000" dirty="0">
              <a:solidFill>
                <a:schemeClr val="tx1">
                  <a:lumMod val="65000"/>
                  <a:lumOff val="35000"/>
                </a:schemeClr>
              </a:solidFill>
            </a:endParaRPr>
          </a:p>
        </p:txBody>
      </p:sp>
      <p:sp>
        <p:nvSpPr>
          <p:cNvPr id="5" name="タイトル 1"/>
          <p:cNvSpPr txBox="1">
            <a:spLocks/>
          </p:cNvSpPr>
          <p:nvPr/>
        </p:nvSpPr>
        <p:spPr>
          <a:xfrm>
            <a:off x="323528" y="260648"/>
            <a:ext cx="8424936" cy="850106"/>
          </a:xfrm>
          <a:prstGeom prst="rect">
            <a:avLst/>
          </a:prstGeom>
        </p:spPr>
        <p:txBody>
          <a:bodyPr vert="horz" lIns="91440" tIns="45720" rIns="91440" bIns="45720" rtlCol="0" anchor="ctr">
            <a:normAutofit fontScale="97500"/>
          </a:bodyPr>
          <a:lstStyle/>
          <a:p>
            <a:pPr lvl="0">
              <a:spcBef>
                <a:spcPct val="0"/>
              </a:spcBef>
            </a:pPr>
            <a:r>
              <a:rPr lang="ja-JP" altLang="en-US" sz="4900" spc="-150" dirty="0" smtClean="0">
                <a:solidFill>
                  <a:schemeClr val="accent1">
                    <a:lumMod val="75000"/>
                  </a:schemeClr>
                </a:solidFill>
                <a:latin typeface="HG創英角ﾎﾟｯﾌﾟ体" pitchFamily="49" charset="-128"/>
                <a:ea typeface="HG創英角ﾎﾟｯﾌﾟ体" pitchFamily="49" charset="-128"/>
              </a:rPr>
              <a:t>取り合ってもらえない例</a:t>
            </a:r>
            <a:endParaRPr kumimoji="1" lang="ja-JP" altLang="en-US" sz="55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endParaRPr>
          </a:p>
        </p:txBody>
      </p:sp>
    </p:spTree>
  </p:cSld>
  <p:clrMapOvr>
    <a:masterClrMapping/>
  </p:clrMapOvr>
  <p:transition advTm="135472"/>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16016" y="1340768"/>
            <a:ext cx="3960440" cy="2400657"/>
          </a:xfrm>
          <a:prstGeom prst="rect">
            <a:avLst/>
          </a:prstGeom>
          <a:noFill/>
        </p:spPr>
        <p:txBody>
          <a:bodyPr wrap="square" rtlCol="0">
            <a:spAutoFit/>
          </a:bodyPr>
          <a:lstStyle/>
          <a:p>
            <a:pPr>
              <a:lnSpc>
                <a:spcPts val="3000"/>
              </a:lnSpc>
            </a:pPr>
            <a:r>
              <a:rPr lang="ja-JP" altLang="en-US" sz="2000" dirty="0" smtClean="0">
                <a:solidFill>
                  <a:schemeClr val="accent5">
                    <a:lumMod val="75000"/>
                  </a:schemeClr>
                </a:solidFill>
                <a:latin typeface="HGP創英角ﾎﾟｯﾌﾟ体" pitchFamily="50" charset="-128"/>
                <a:ea typeface="HGP創英角ﾎﾟｯﾌﾟ体" pitchFamily="50" charset="-128"/>
              </a:rPr>
              <a:t>間　寛平</a:t>
            </a:r>
            <a:endParaRPr lang="en-US" altLang="ja-JP" sz="2000" dirty="0" smtClean="0">
              <a:solidFill>
                <a:schemeClr val="accent5">
                  <a:lumMod val="75000"/>
                </a:schemeClr>
              </a:solidFill>
              <a:latin typeface="HGP創英角ﾎﾟｯﾌﾟ体" pitchFamily="50" charset="-128"/>
              <a:ea typeface="HGP創英角ﾎﾟｯﾌﾟ体" pitchFamily="50" charset="-128"/>
            </a:endParaRPr>
          </a:p>
          <a:p>
            <a:pPr>
              <a:lnSpc>
                <a:spcPts val="3000"/>
              </a:lnSpc>
            </a:pPr>
            <a:r>
              <a:rPr lang="en-US" altLang="ja-JP" sz="2000" dirty="0" smtClean="0">
                <a:solidFill>
                  <a:schemeClr val="tx1">
                    <a:lumMod val="65000"/>
                    <a:lumOff val="35000"/>
                  </a:schemeClr>
                </a:solidFill>
              </a:rPr>
              <a:t>2010</a:t>
            </a:r>
            <a:r>
              <a:rPr lang="ja-JP" altLang="en-US" sz="2000" dirty="0" smtClean="0">
                <a:solidFill>
                  <a:schemeClr val="tx1">
                    <a:lumMod val="65000"/>
                    <a:lumOff val="35000"/>
                  </a:schemeClr>
                </a:solidFill>
              </a:rPr>
              <a:t>年前立腺がん判明。アースマラソンを中断、</a:t>
            </a:r>
            <a:r>
              <a:rPr lang="en-US" altLang="ja-JP" sz="2000" dirty="0" smtClean="0">
                <a:solidFill>
                  <a:schemeClr val="tx1">
                    <a:lumMod val="65000"/>
                    <a:lumOff val="35000"/>
                  </a:schemeClr>
                </a:solidFill>
              </a:rPr>
              <a:t>『</a:t>
            </a:r>
            <a:r>
              <a:rPr lang="ja-JP" altLang="en-US" sz="2000" dirty="0" smtClean="0">
                <a:solidFill>
                  <a:schemeClr val="tx1">
                    <a:lumMod val="65000"/>
                    <a:lumOff val="35000"/>
                  </a:schemeClr>
                </a:solidFill>
              </a:rPr>
              <a:t>カリフォルニア大学サンフランシスコ校がんセンター</a:t>
            </a:r>
            <a:r>
              <a:rPr lang="en-US" altLang="ja-JP" sz="2000" dirty="0" smtClean="0">
                <a:solidFill>
                  <a:schemeClr val="tx1">
                    <a:lumMod val="65000"/>
                    <a:lumOff val="35000"/>
                  </a:schemeClr>
                </a:solidFill>
              </a:rPr>
              <a:t>』</a:t>
            </a:r>
          </a:p>
          <a:p>
            <a:pPr>
              <a:lnSpc>
                <a:spcPts val="3000"/>
              </a:lnSpc>
            </a:pPr>
            <a:r>
              <a:rPr lang="ja-JP" altLang="en-US" sz="2000" dirty="0" smtClean="0">
                <a:solidFill>
                  <a:schemeClr val="tx1">
                    <a:lumMod val="65000"/>
                    <a:lumOff val="35000"/>
                  </a:schemeClr>
                </a:solidFill>
              </a:rPr>
              <a:t>で、日本人医師（篠原教授）による放射線治療を受ける。</a:t>
            </a:r>
          </a:p>
        </p:txBody>
      </p:sp>
      <p:sp>
        <p:nvSpPr>
          <p:cNvPr id="5" name="タイトル 1"/>
          <p:cNvSpPr txBox="1">
            <a:spLocks/>
          </p:cNvSpPr>
          <p:nvPr/>
        </p:nvSpPr>
        <p:spPr>
          <a:xfrm>
            <a:off x="323528" y="260648"/>
            <a:ext cx="8424936" cy="850106"/>
          </a:xfrm>
          <a:prstGeom prst="rect">
            <a:avLst/>
          </a:prstGeom>
        </p:spPr>
        <p:txBody>
          <a:bodyPr vert="horz" lIns="91440" tIns="45720" rIns="91440" bIns="45720" rtlCol="0" anchor="ctr">
            <a:normAutofit fontScale="90000"/>
          </a:bodyPr>
          <a:lstStyle/>
          <a:p>
            <a:pPr lvl="0">
              <a:spcBef>
                <a:spcPct val="0"/>
              </a:spcBef>
            </a:pPr>
            <a:r>
              <a:rPr lang="ja-JP" altLang="en-US" sz="4900" spc="-150" dirty="0" smtClean="0">
                <a:solidFill>
                  <a:schemeClr val="accent1">
                    <a:lumMod val="75000"/>
                  </a:schemeClr>
                </a:solidFill>
                <a:latin typeface="HG創英角ﾎﾟｯﾌﾟ体" pitchFamily="49" charset="-128"/>
                <a:ea typeface="HG創英角ﾎﾟｯﾌﾟ体" pitchFamily="49" charset="-128"/>
              </a:rPr>
              <a:t>こんな </a:t>
            </a:r>
            <a:r>
              <a:rPr lang="en-US" altLang="ja-JP" sz="4900" spc="-150" dirty="0" smtClean="0">
                <a:solidFill>
                  <a:schemeClr val="accent1">
                    <a:lumMod val="75000"/>
                  </a:schemeClr>
                </a:solidFill>
                <a:latin typeface="HG創英角ﾎﾟｯﾌﾟ体" pitchFamily="49" charset="-128"/>
                <a:ea typeface="HG創英角ﾎﾟｯﾌﾟ体" pitchFamily="49" charset="-128"/>
              </a:rPr>
              <a:t>｢</a:t>
            </a:r>
            <a:r>
              <a:rPr lang="ja-JP" altLang="en-US" sz="4900" spc="-150" dirty="0" smtClean="0">
                <a:solidFill>
                  <a:schemeClr val="accent1">
                    <a:lumMod val="75000"/>
                  </a:schemeClr>
                </a:solidFill>
                <a:latin typeface="HG創英角ﾎﾟｯﾌﾟ体" pitchFamily="49" charset="-128"/>
                <a:ea typeface="HG創英角ﾎﾟｯﾌﾟ体" pitchFamily="49" charset="-128"/>
              </a:rPr>
              <a:t>物語</a:t>
            </a:r>
            <a:r>
              <a:rPr lang="en-US" altLang="ja-JP" sz="4900" spc="-150" dirty="0" smtClean="0">
                <a:solidFill>
                  <a:schemeClr val="accent1">
                    <a:lumMod val="75000"/>
                  </a:schemeClr>
                </a:solidFill>
                <a:latin typeface="HG創英角ﾎﾟｯﾌﾟ体" pitchFamily="49" charset="-128"/>
                <a:ea typeface="HG創英角ﾎﾟｯﾌﾟ体" pitchFamily="49" charset="-128"/>
              </a:rPr>
              <a:t>｣ </a:t>
            </a:r>
            <a:r>
              <a:rPr lang="ja-JP" altLang="en-US" sz="4900" spc="-150" dirty="0" smtClean="0">
                <a:solidFill>
                  <a:schemeClr val="accent1">
                    <a:lumMod val="75000"/>
                  </a:schemeClr>
                </a:solidFill>
                <a:latin typeface="HG創英角ﾎﾟｯﾌﾟ体" pitchFamily="49" charset="-128"/>
                <a:ea typeface="HG創英角ﾎﾟｯﾌﾟ体" pitchFamily="49" charset="-128"/>
              </a:rPr>
              <a:t>は医者にも見える</a:t>
            </a:r>
            <a:endParaRPr kumimoji="1" lang="ja-JP" altLang="en-US" sz="55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endParaRPr>
          </a:p>
        </p:txBody>
      </p:sp>
      <p:pic>
        <p:nvPicPr>
          <p:cNvPr id="8" name="図 7" descr="kanpei.jpg"/>
          <p:cNvPicPr>
            <a:picLocks noChangeAspect="1"/>
          </p:cNvPicPr>
          <p:nvPr/>
        </p:nvPicPr>
        <p:blipFill>
          <a:blip r:embed="rId2" cstate="print"/>
          <a:stretch>
            <a:fillRect/>
          </a:stretch>
        </p:blipFill>
        <p:spPr>
          <a:xfrm>
            <a:off x="4932040" y="4229406"/>
            <a:ext cx="3024335" cy="2353282"/>
          </a:xfrm>
          <a:prstGeom prst="rect">
            <a:avLst/>
          </a:prstGeom>
        </p:spPr>
      </p:pic>
      <p:pic>
        <p:nvPicPr>
          <p:cNvPr id="9" name="図 8" descr="sugiura.jpg"/>
          <p:cNvPicPr>
            <a:picLocks noChangeAspect="1"/>
          </p:cNvPicPr>
          <p:nvPr/>
        </p:nvPicPr>
        <p:blipFill>
          <a:blip r:embed="rId3" cstate="print"/>
          <a:stretch>
            <a:fillRect/>
          </a:stretch>
        </p:blipFill>
        <p:spPr>
          <a:xfrm>
            <a:off x="611560" y="4293096"/>
            <a:ext cx="3032989" cy="2285947"/>
          </a:xfrm>
          <a:prstGeom prst="rect">
            <a:avLst/>
          </a:prstGeom>
        </p:spPr>
      </p:pic>
      <p:sp>
        <p:nvSpPr>
          <p:cNvPr id="10" name="テキスト ボックス 9"/>
          <p:cNvSpPr txBox="1"/>
          <p:nvPr/>
        </p:nvSpPr>
        <p:spPr>
          <a:xfrm>
            <a:off x="467544" y="1340768"/>
            <a:ext cx="3960440" cy="2400657"/>
          </a:xfrm>
          <a:prstGeom prst="rect">
            <a:avLst/>
          </a:prstGeom>
          <a:noFill/>
        </p:spPr>
        <p:txBody>
          <a:bodyPr wrap="square" rtlCol="0">
            <a:spAutoFit/>
          </a:bodyPr>
          <a:lstStyle/>
          <a:p>
            <a:pPr>
              <a:lnSpc>
                <a:spcPts val="3000"/>
              </a:lnSpc>
            </a:pPr>
            <a:r>
              <a:rPr lang="ja-JP" altLang="en-US" sz="2000" dirty="0" smtClean="0">
                <a:solidFill>
                  <a:schemeClr val="accent5">
                    <a:lumMod val="75000"/>
                  </a:schemeClr>
                </a:solidFill>
                <a:latin typeface="HGP創英角ﾎﾟｯﾌﾟ体" pitchFamily="50" charset="-128"/>
                <a:ea typeface="HGP創英角ﾎﾟｯﾌﾟ体" pitchFamily="50" charset="-128"/>
              </a:rPr>
              <a:t>杉原　輝男</a:t>
            </a:r>
            <a:endParaRPr lang="en-US" altLang="ja-JP" sz="2000" dirty="0" smtClean="0">
              <a:solidFill>
                <a:schemeClr val="accent5">
                  <a:lumMod val="75000"/>
                </a:schemeClr>
              </a:solidFill>
              <a:latin typeface="HGP創英角ﾎﾟｯﾌﾟ体" pitchFamily="50" charset="-128"/>
              <a:ea typeface="HGP創英角ﾎﾟｯﾌﾟ体" pitchFamily="50" charset="-128"/>
            </a:endParaRPr>
          </a:p>
          <a:p>
            <a:pPr>
              <a:lnSpc>
                <a:spcPts val="3000"/>
              </a:lnSpc>
            </a:pPr>
            <a:r>
              <a:rPr lang="en-US" altLang="ja-JP" sz="2000" dirty="0" smtClean="0">
                <a:solidFill>
                  <a:schemeClr val="tx1">
                    <a:lumMod val="65000"/>
                    <a:lumOff val="35000"/>
                  </a:schemeClr>
                </a:solidFill>
              </a:rPr>
              <a:t>1998</a:t>
            </a:r>
            <a:r>
              <a:rPr lang="ja-JP" altLang="en-US" sz="2000" dirty="0" smtClean="0">
                <a:solidFill>
                  <a:schemeClr val="tx1">
                    <a:lumMod val="65000"/>
                    <a:lumOff val="35000"/>
                  </a:schemeClr>
                </a:solidFill>
              </a:rPr>
              <a:t>年暮れ、前立腺がん判明。</a:t>
            </a:r>
            <a:endParaRPr lang="en-US" altLang="ja-JP" sz="2000" dirty="0" smtClean="0">
              <a:solidFill>
                <a:schemeClr val="tx1">
                  <a:lumMod val="65000"/>
                  <a:lumOff val="35000"/>
                </a:schemeClr>
              </a:solidFill>
            </a:endParaRPr>
          </a:p>
          <a:p>
            <a:pPr>
              <a:lnSpc>
                <a:spcPts val="3000"/>
              </a:lnSpc>
            </a:pPr>
            <a:r>
              <a:rPr lang="ja-JP" altLang="en-US" sz="2000" dirty="0" smtClean="0">
                <a:solidFill>
                  <a:schemeClr val="tx1">
                    <a:lumMod val="65000"/>
                    <a:lumOff val="35000"/>
                  </a:schemeClr>
                </a:solidFill>
              </a:rPr>
              <a:t>プロとして休めないから手術を拒否。筋力が落ちるからとホルモン療法も中断。</a:t>
            </a:r>
            <a:endParaRPr lang="en-US" altLang="ja-JP" sz="2000" dirty="0" smtClean="0">
              <a:solidFill>
                <a:schemeClr val="tx1">
                  <a:lumMod val="65000"/>
                  <a:lumOff val="35000"/>
                </a:schemeClr>
              </a:solidFill>
            </a:endParaRPr>
          </a:p>
          <a:p>
            <a:pPr>
              <a:lnSpc>
                <a:spcPts val="3000"/>
              </a:lnSpc>
            </a:pPr>
            <a:r>
              <a:rPr lang="en-US" altLang="ja-JP" sz="2000" dirty="0" smtClean="0">
                <a:solidFill>
                  <a:schemeClr val="tx1">
                    <a:lumMod val="65000"/>
                    <a:lumOff val="35000"/>
                  </a:schemeClr>
                </a:solidFill>
              </a:rPr>
              <a:t>2011</a:t>
            </a:r>
            <a:r>
              <a:rPr lang="ja-JP" altLang="en-US" sz="2000" dirty="0" smtClean="0">
                <a:solidFill>
                  <a:schemeClr val="tx1">
                    <a:lumMod val="65000"/>
                    <a:lumOff val="35000"/>
                  </a:schemeClr>
                </a:solidFill>
              </a:rPr>
              <a:t>年暮れに没。</a:t>
            </a:r>
          </a:p>
        </p:txBody>
      </p:sp>
    </p:spTree>
  </p:cSld>
  <p:clrMapOvr>
    <a:masterClrMapping/>
  </p:clrMapOvr>
  <p:transition advTm="102056"/>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descr="big.JPG"/>
          <p:cNvPicPr>
            <a:picLocks noChangeAspect="1"/>
          </p:cNvPicPr>
          <p:nvPr/>
        </p:nvPicPr>
        <p:blipFill>
          <a:blip r:embed="rId2" cstate="print"/>
          <a:stretch>
            <a:fillRect/>
          </a:stretch>
        </p:blipFill>
        <p:spPr>
          <a:xfrm>
            <a:off x="2051720" y="2348880"/>
            <a:ext cx="1390650" cy="1362075"/>
          </a:xfrm>
          <a:prstGeom prst="rect">
            <a:avLst/>
          </a:prstGeom>
        </p:spPr>
      </p:pic>
      <p:sp>
        <p:nvSpPr>
          <p:cNvPr id="12" name="雲形吹き出し 11"/>
          <p:cNvSpPr/>
          <p:nvPr/>
        </p:nvSpPr>
        <p:spPr>
          <a:xfrm rot="11119478">
            <a:off x="2710002" y="3389032"/>
            <a:ext cx="2872765" cy="1905565"/>
          </a:xfrm>
          <a:prstGeom prst="cloudCallout">
            <a:avLst>
              <a:gd name="adj1" fmla="val 17134"/>
              <a:gd name="adj2" fmla="val 7612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65000"/>
                  <a:lumOff val="35000"/>
                </a:schemeClr>
              </a:solidFill>
            </a:endParaRPr>
          </a:p>
        </p:txBody>
      </p:sp>
      <p:sp>
        <p:nvSpPr>
          <p:cNvPr id="7" name="タイトル 1"/>
          <p:cNvSpPr txBox="1">
            <a:spLocks/>
          </p:cNvSpPr>
          <p:nvPr/>
        </p:nvSpPr>
        <p:spPr>
          <a:xfrm>
            <a:off x="395536" y="260648"/>
            <a:ext cx="8640960" cy="850106"/>
          </a:xfrm>
          <a:prstGeom prst="rect">
            <a:avLst/>
          </a:prstGeom>
        </p:spPr>
        <p:txBody>
          <a:bodyPr vert="horz" lIns="91440" tIns="45720" rIns="91440" bIns="45720" rtlCol="0" anchor="ctr">
            <a:noAutofit/>
          </a:bodyPr>
          <a:lstStyle/>
          <a:p>
            <a:pPr lvl="0">
              <a:spcBef>
                <a:spcPct val="0"/>
              </a:spcBef>
            </a:pPr>
            <a:r>
              <a:rPr lang="en-US" altLang="ja-JP" sz="4800" dirty="0" smtClean="0">
                <a:solidFill>
                  <a:schemeClr val="tx2">
                    <a:lumMod val="60000"/>
                    <a:lumOff val="40000"/>
                  </a:schemeClr>
                </a:solidFill>
                <a:latin typeface="HG創英角ﾎﾟｯﾌﾟ体" pitchFamily="49" charset="-128"/>
                <a:ea typeface="HG創英角ﾎﾟｯﾌﾟ体" pitchFamily="49" charset="-128"/>
              </a:rPr>
              <a:t>Narrative</a:t>
            </a:r>
            <a:r>
              <a:rPr lang="ja-JP" altLang="en-US" sz="4800" dirty="0" smtClean="0">
                <a:solidFill>
                  <a:schemeClr val="tx2">
                    <a:lumMod val="60000"/>
                    <a:lumOff val="40000"/>
                  </a:schemeClr>
                </a:solidFill>
                <a:latin typeface="HG創英角ﾎﾟｯﾌﾟ体" pitchFamily="49" charset="-128"/>
                <a:ea typeface="HG創英角ﾎﾟｯﾌﾟ体" pitchFamily="49" charset="-128"/>
              </a:rPr>
              <a:t>情報</a:t>
            </a: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 </a:t>
            </a:r>
            <a:r>
              <a:rPr lang="ja-JP" altLang="en-US" sz="4800" dirty="0" smtClean="0">
                <a:solidFill>
                  <a:schemeClr val="accent1">
                    <a:lumMod val="75000"/>
                  </a:schemeClr>
                </a:solidFill>
                <a:latin typeface="HG創英角ﾎﾟｯﾌﾟ体" pitchFamily="49" charset="-128"/>
                <a:ea typeface="HG創英角ﾎﾟｯﾌﾟ体" pitchFamily="49" charset="-128"/>
              </a:rPr>
              <a:t>の</a:t>
            </a:r>
            <a:r>
              <a:rPr kumimoji="1" lang="ja-JP" altLang="en-US" sz="48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活用</a:t>
            </a:r>
            <a:endParaRPr kumimoji="1" lang="ja-JP" altLang="en-US" sz="4800" b="0" i="0" u="none" strike="noStrike" kern="1200" cap="none" spc="0" normalizeH="0" baseline="0" noProof="0" dirty="0" smtClean="0">
              <a:ln>
                <a:noFill/>
              </a:ln>
              <a:solidFill>
                <a:schemeClr val="tx2">
                  <a:lumMod val="60000"/>
                  <a:lumOff val="40000"/>
                </a:schemeClr>
              </a:solidFill>
              <a:effectLst/>
              <a:uLnTx/>
              <a:uFillTx/>
              <a:latin typeface="HG創英角ﾎﾟｯﾌﾟ体" pitchFamily="49" charset="-128"/>
              <a:ea typeface="HG創英角ﾎﾟｯﾌﾟ体" pitchFamily="49" charset="-128"/>
              <a:cs typeface="+mj-cs"/>
            </a:endParaRPr>
          </a:p>
        </p:txBody>
      </p:sp>
      <p:pic>
        <p:nvPicPr>
          <p:cNvPr id="9" name="図 8" descr="ball-r.png"/>
          <p:cNvPicPr>
            <a:picLocks noChangeAspect="1"/>
          </p:cNvPicPr>
          <p:nvPr/>
        </p:nvPicPr>
        <p:blipFill>
          <a:blip r:embed="rId3" cstate="print"/>
          <a:stretch>
            <a:fillRect/>
          </a:stretch>
        </p:blipFill>
        <p:spPr>
          <a:xfrm>
            <a:off x="3275856" y="1340768"/>
            <a:ext cx="1772835" cy="1526282"/>
          </a:xfrm>
          <a:prstGeom prst="rect">
            <a:avLst/>
          </a:prstGeom>
        </p:spPr>
      </p:pic>
      <p:sp>
        <p:nvSpPr>
          <p:cNvPr id="14" name="テキスト ボックス 13"/>
          <p:cNvSpPr txBox="1"/>
          <p:nvPr/>
        </p:nvSpPr>
        <p:spPr>
          <a:xfrm>
            <a:off x="2987824" y="3789040"/>
            <a:ext cx="2664296" cy="1015663"/>
          </a:xfrm>
          <a:prstGeom prst="rect">
            <a:avLst/>
          </a:prstGeom>
          <a:noFill/>
        </p:spPr>
        <p:txBody>
          <a:bodyPr wrap="square" rtlCol="0">
            <a:spAutoFit/>
          </a:bodyPr>
          <a:lstStyle/>
          <a:p>
            <a:r>
              <a:rPr lang="ja-JP" altLang="en-US" sz="2400" dirty="0" smtClean="0">
                <a:solidFill>
                  <a:srgbClr val="C00000"/>
                </a:solidFill>
                <a:latin typeface="HGP創英角ﾎﾟｯﾌﾟ体" pitchFamily="50" charset="-128"/>
                <a:ea typeface="HGP創英角ﾎﾟｯﾌﾟ体" pitchFamily="50" charset="-128"/>
              </a:rPr>
              <a:t>　　</a:t>
            </a:r>
            <a:r>
              <a:rPr lang="ja-JP" altLang="en-US" sz="3200" dirty="0" smtClean="0">
                <a:solidFill>
                  <a:schemeClr val="tx2">
                    <a:lumMod val="60000"/>
                    <a:lumOff val="40000"/>
                  </a:schemeClr>
                </a:solidFill>
                <a:latin typeface="HGP創英角ﾎﾟｯﾌﾟ体" pitchFamily="50" charset="-128"/>
                <a:ea typeface="HGP創英角ﾎﾟｯﾌﾟ体" pitchFamily="50" charset="-128"/>
              </a:rPr>
              <a:t>物語</a:t>
            </a:r>
            <a:r>
              <a:rPr kumimoji="1" lang="ja-JP" altLang="en-US" sz="2800" dirty="0" smtClean="0">
                <a:solidFill>
                  <a:schemeClr val="accent1">
                    <a:lumMod val="75000"/>
                  </a:schemeClr>
                </a:solidFill>
                <a:latin typeface="HGP創英角ﾎﾟｯﾌﾟ体" pitchFamily="50" charset="-128"/>
                <a:ea typeface="HGP創英角ﾎﾟｯﾌﾟ体" pitchFamily="50" charset="-128"/>
              </a:rPr>
              <a:t>を</a:t>
            </a:r>
            <a:r>
              <a:rPr kumimoji="1" lang="en-US" altLang="ja-JP" sz="2800" dirty="0" smtClean="0">
                <a:solidFill>
                  <a:schemeClr val="accent1">
                    <a:lumMod val="75000"/>
                  </a:schemeClr>
                </a:solidFill>
                <a:latin typeface="HGP創英角ﾎﾟｯﾌﾟ体" pitchFamily="50" charset="-128"/>
                <a:ea typeface="HGP創英角ﾎﾟｯﾌﾟ体" pitchFamily="50" charset="-128"/>
              </a:rPr>
              <a:t/>
            </a:r>
            <a:br>
              <a:rPr kumimoji="1" lang="en-US" altLang="ja-JP" sz="2800" dirty="0" smtClean="0">
                <a:solidFill>
                  <a:schemeClr val="accent1">
                    <a:lumMod val="75000"/>
                  </a:schemeClr>
                </a:solidFill>
                <a:latin typeface="HGP創英角ﾎﾟｯﾌﾟ体" pitchFamily="50" charset="-128"/>
                <a:ea typeface="HGP創英角ﾎﾟｯﾌﾟ体" pitchFamily="50" charset="-128"/>
              </a:rPr>
            </a:br>
            <a:r>
              <a:rPr kumimoji="1" lang="ja-JP" altLang="en-US" sz="2800" dirty="0" smtClean="0">
                <a:solidFill>
                  <a:schemeClr val="accent1">
                    <a:lumMod val="75000"/>
                  </a:schemeClr>
                </a:solidFill>
                <a:latin typeface="HGP創英角ﾎﾟｯﾌﾟ体" pitchFamily="50" charset="-128"/>
                <a:ea typeface="HGP創英角ﾎﾟｯﾌﾟ体" pitchFamily="50" charset="-128"/>
              </a:rPr>
              <a:t>医療に生かす！</a:t>
            </a:r>
            <a:endParaRPr kumimoji="1" lang="ja-JP" altLang="en-US" sz="2800" dirty="0">
              <a:solidFill>
                <a:schemeClr val="accent1">
                  <a:lumMod val="75000"/>
                </a:schemeClr>
              </a:solidFill>
              <a:latin typeface="HGP創英角ﾎﾟｯﾌﾟ体" pitchFamily="50" charset="-128"/>
              <a:ea typeface="HGP創英角ﾎﾟｯﾌﾟ体" pitchFamily="50" charset="-128"/>
            </a:endParaRPr>
          </a:p>
        </p:txBody>
      </p:sp>
      <p:sp>
        <p:nvSpPr>
          <p:cNvPr id="15" name="テキスト ボックス 14"/>
          <p:cNvSpPr txBox="1"/>
          <p:nvPr/>
        </p:nvSpPr>
        <p:spPr>
          <a:xfrm>
            <a:off x="251520" y="5877272"/>
            <a:ext cx="4608512" cy="584775"/>
          </a:xfrm>
          <a:prstGeom prst="rect">
            <a:avLst/>
          </a:prstGeom>
          <a:noFill/>
        </p:spPr>
        <p:txBody>
          <a:bodyPr wrap="square" rtlCol="0">
            <a:spAutoFit/>
          </a:bodyPr>
          <a:lstStyle/>
          <a:p>
            <a:pPr algn="ctr"/>
            <a:r>
              <a:rPr lang="ja-JP" altLang="en-US" sz="3200" dirty="0" smtClean="0">
                <a:solidFill>
                  <a:srgbClr val="FF0000"/>
                </a:solidFill>
                <a:latin typeface="HG創英角ﾎﾟｯﾌﾟ体" pitchFamily="49" charset="-128"/>
                <a:ea typeface="HG創英角ﾎﾟｯﾌﾟ体" pitchFamily="49" charset="-128"/>
              </a:rPr>
              <a:t>物語を医療の現場に！</a:t>
            </a:r>
            <a:endParaRPr kumimoji="1" lang="ja-JP" altLang="en-US" sz="3200" dirty="0">
              <a:solidFill>
                <a:srgbClr val="FF0000"/>
              </a:solidFill>
              <a:latin typeface="HG創英角ﾎﾟｯﾌﾟ体" pitchFamily="49" charset="-128"/>
              <a:ea typeface="HG創英角ﾎﾟｯﾌﾟ体" pitchFamily="49" charset="-128"/>
            </a:endParaRPr>
          </a:p>
        </p:txBody>
      </p:sp>
      <p:sp>
        <p:nvSpPr>
          <p:cNvPr id="16" name="円/楕円 15"/>
          <p:cNvSpPr/>
          <p:nvPr/>
        </p:nvSpPr>
        <p:spPr>
          <a:xfrm>
            <a:off x="755576" y="2420888"/>
            <a:ext cx="1080120" cy="1080120"/>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006600"/>
                </a:solidFill>
              </a:rPr>
              <a:t>患者</a:t>
            </a:r>
            <a:endParaRPr kumimoji="1" lang="ja-JP" altLang="en-US" sz="2000" dirty="0">
              <a:solidFill>
                <a:srgbClr val="006600"/>
              </a:solidFill>
            </a:endParaRPr>
          </a:p>
        </p:txBody>
      </p:sp>
      <p:sp>
        <p:nvSpPr>
          <p:cNvPr id="17" name="円/楕円 16"/>
          <p:cNvSpPr/>
          <p:nvPr/>
        </p:nvSpPr>
        <p:spPr>
          <a:xfrm>
            <a:off x="5148064" y="2132856"/>
            <a:ext cx="1080120" cy="108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000" dirty="0" smtClean="0">
                <a:solidFill>
                  <a:srgbClr val="FF0000"/>
                </a:solidFill>
              </a:rPr>
              <a:t>臨床</a:t>
            </a:r>
            <a:endParaRPr kumimoji="1" lang="ja-JP" altLang="en-US" sz="2000" dirty="0">
              <a:solidFill>
                <a:srgbClr val="FF0000"/>
              </a:solidFill>
            </a:endParaRPr>
          </a:p>
        </p:txBody>
      </p:sp>
      <p:sp>
        <p:nvSpPr>
          <p:cNvPr id="18" name="円/楕円 17"/>
          <p:cNvSpPr/>
          <p:nvPr/>
        </p:nvSpPr>
        <p:spPr>
          <a:xfrm>
            <a:off x="5364088" y="5373216"/>
            <a:ext cx="1080120" cy="108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smtClean="0">
                <a:solidFill>
                  <a:schemeClr val="tx2">
                    <a:lumMod val="75000"/>
                  </a:schemeClr>
                </a:solidFill>
              </a:rPr>
              <a:t>教育</a:t>
            </a:r>
            <a:endParaRPr kumimoji="1" lang="ja-JP" altLang="en-US" sz="2000" dirty="0">
              <a:solidFill>
                <a:schemeClr val="tx2">
                  <a:lumMod val="75000"/>
                </a:schemeClr>
              </a:solidFill>
            </a:endParaRPr>
          </a:p>
        </p:txBody>
      </p:sp>
      <p:sp>
        <p:nvSpPr>
          <p:cNvPr id="11" name="下矢印 10"/>
          <p:cNvSpPr/>
          <p:nvPr/>
        </p:nvSpPr>
        <p:spPr>
          <a:xfrm rot="16200000">
            <a:off x="5508104" y="4149080"/>
            <a:ext cx="720080" cy="288032"/>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rot="12334344">
            <a:off x="4814920" y="3210265"/>
            <a:ext cx="720080" cy="288032"/>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9852786">
            <a:off x="5028624" y="5098176"/>
            <a:ext cx="720080" cy="288032"/>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228184" y="3789040"/>
            <a:ext cx="1080120" cy="108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smtClean="0">
                <a:solidFill>
                  <a:srgbClr val="7030A0"/>
                </a:solidFill>
              </a:rPr>
              <a:t>介護</a:t>
            </a:r>
            <a:endParaRPr kumimoji="1" lang="ja-JP" altLang="en-US" sz="2000" dirty="0">
              <a:solidFill>
                <a:srgbClr val="7030A0"/>
              </a:solidFill>
            </a:endParaRPr>
          </a:p>
        </p:txBody>
      </p:sp>
      <p:pic>
        <p:nvPicPr>
          <p:cNvPr id="22" name="図 21" descr="small.JPG"/>
          <p:cNvPicPr>
            <a:picLocks noChangeAspect="1"/>
          </p:cNvPicPr>
          <p:nvPr/>
        </p:nvPicPr>
        <p:blipFill>
          <a:blip r:embed="rId4" cstate="print"/>
          <a:stretch>
            <a:fillRect/>
          </a:stretch>
        </p:blipFill>
        <p:spPr>
          <a:xfrm>
            <a:off x="6300192" y="2492896"/>
            <a:ext cx="1362075" cy="609600"/>
          </a:xfrm>
          <a:prstGeom prst="rect">
            <a:avLst/>
          </a:prstGeom>
        </p:spPr>
      </p:pic>
      <p:pic>
        <p:nvPicPr>
          <p:cNvPr id="23" name="図 22" descr="small.JPG"/>
          <p:cNvPicPr>
            <a:picLocks noChangeAspect="1"/>
          </p:cNvPicPr>
          <p:nvPr/>
        </p:nvPicPr>
        <p:blipFill>
          <a:blip r:embed="rId4" cstate="print"/>
          <a:stretch>
            <a:fillRect/>
          </a:stretch>
        </p:blipFill>
        <p:spPr>
          <a:xfrm>
            <a:off x="7380312" y="4149080"/>
            <a:ext cx="1362075" cy="609600"/>
          </a:xfrm>
          <a:prstGeom prst="rect">
            <a:avLst/>
          </a:prstGeom>
        </p:spPr>
      </p:pic>
      <p:pic>
        <p:nvPicPr>
          <p:cNvPr id="24" name="図 23" descr="small.JPG"/>
          <p:cNvPicPr>
            <a:picLocks noChangeAspect="1"/>
          </p:cNvPicPr>
          <p:nvPr/>
        </p:nvPicPr>
        <p:blipFill>
          <a:blip r:embed="rId4" cstate="print"/>
          <a:stretch>
            <a:fillRect/>
          </a:stretch>
        </p:blipFill>
        <p:spPr>
          <a:xfrm>
            <a:off x="6516216" y="5661248"/>
            <a:ext cx="1362075" cy="609600"/>
          </a:xfrm>
          <a:prstGeom prst="rect">
            <a:avLst/>
          </a:prstGeom>
        </p:spPr>
      </p:pic>
      <p:sp>
        <p:nvSpPr>
          <p:cNvPr id="25" name="雲形吹き出し 24"/>
          <p:cNvSpPr/>
          <p:nvPr/>
        </p:nvSpPr>
        <p:spPr>
          <a:xfrm rot="10461780">
            <a:off x="287736" y="3828155"/>
            <a:ext cx="1971108" cy="1259727"/>
          </a:xfrm>
          <a:prstGeom prst="cloudCallout">
            <a:avLst>
              <a:gd name="adj1" fmla="val -5021"/>
              <a:gd name="adj2" fmla="val 72769"/>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65000"/>
                  <a:lumOff val="35000"/>
                </a:schemeClr>
              </a:solidFill>
            </a:endParaRPr>
          </a:p>
        </p:txBody>
      </p:sp>
      <p:sp>
        <p:nvSpPr>
          <p:cNvPr id="26" name="テキスト ボックス 25"/>
          <p:cNvSpPr txBox="1"/>
          <p:nvPr/>
        </p:nvSpPr>
        <p:spPr>
          <a:xfrm>
            <a:off x="683568" y="4077072"/>
            <a:ext cx="1440160" cy="707886"/>
          </a:xfrm>
          <a:prstGeom prst="rect">
            <a:avLst/>
          </a:prstGeom>
          <a:noFill/>
        </p:spPr>
        <p:txBody>
          <a:bodyPr wrap="square" rtlCol="0">
            <a:spAutoFit/>
          </a:bodyPr>
          <a:lstStyle/>
          <a:p>
            <a:r>
              <a:rPr kumimoji="1" lang="ja-JP" altLang="en-US" sz="2000" dirty="0" smtClean="0">
                <a:solidFill>
                  <a:schemeClr val="accent1">
                    <a:lumMod val="75000"/>
                  </a:schemeClr>
                </a:solidFill>
                <a:latin typeface="HGP創英角ﾎﾟｯﾌﾟ体" pitchFamily="50" charset="-128"/>
                <a:ea typeface="HGP創英角ﾎﾟｯﾌﾟ体" pitchFamily="50" charset="-128"/>
              </a:rPr>
              <a:t>これは</a:t>
            </a:r>
            <a:r>
              <a:rPr kumimoji="1" lang="en-US" altLang="ja-JP" sz="2000" dirty="0" smtClean="0">
                <a:solidFill>
                  <a:schemeClr val="accent1">
                    <a:lumMod val="75000"/>
                  </a:schemeClr>
                </a:solidFill>
                <a:latin typeface="HGP創英角ﾎﾟｯﾌﾟ体" pitchFamily="50" charset="-128"/>
                <a:ea typeface="HGP創英角ﾎﾟｯﾌﾟ体" pitchFamily="50" charset="-128"/>
              </a:rPr>
              <a:t/>
            </a:r>
            <a:br>
              <a:rPr kumimoji="1" lang="en-US" altLang="ja-JP" sz="2000" dirty="0" smtClean="0">
                <a:solidFill>
                  <a:schemeClr val="accent1">
                    <a:lumMod val="75000"/>
                  </a:schemeClr>
                </a:solidFill>
                <a:latin typeface="HGP創英角ﾎﾟｯﾌﾟ体" pitchFamily="50" charset="-128"/>
                <a:ea typeface="HGP創英角ﾎﾟｯﾌﾟ体" pitchFamily="50" charset="-128"/>
              </a:rPr>
            </a:br>
            <a:r>
              <a:rPr kumimoji="1" lang="ja-JP" altLang="en-US" sz="2000" dirty="0" smtClean="0">
                <a:solidFill>
                  <a:schemeClr val="accent1">
                    <a:lumMod val="75000"/>
                  </a:schemeClr>
                </a:solidFill>
                <a:latin typeface="HGP創英角ﾎﾟｯﾌﾟ体" pitchFamily="50" charset="-128"/>
                <a:ea typeface="HGP創英角ﾎﾟｯﾌﾟ体" pitchFamily="50" charset="-128"/>
              </a:rPr>
              <a:t>もちろん！</a:t>
            </a:r>
            <a:endParaRPr kumimoji="1" lang="ja-JP" altLang="en-US" sz="2000" dirty="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37112"/>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nvGraphicFramePr>
        <p:xfrm>
          <a:off x="1043608" y="548680"/>
          <a:ext cx="7488832"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p:cNvSpPr txBox="1"/>
          <p:nvPr/>
        </p:nvSpPr>
        <p:spPr>
          <a:xfrm>
            <a:off x="1619672" y="2636912"/>
            <a:ext cx="1728192" cy="1477328"/>
          </a:xfrm>
          <a:prstGeom prst="rect">
            <a:avLst/>
          </a:prstGeom>
          <a:noFill/>
        </p:spPr>
        <p:txBody>
          <a:bodyPr wrap="square" rtlCol="0">
            <a:spAutoFit/>
          </a:bodyPr>
          <a:lstStyle/>
          <a:p>
            <a:pPr algn="ctr"/>
            <a:r>
              <a:rPr kumimoji="1" lang="ja-JP" altLang="en-US" sz="3600" spc="300"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患者の</a:t>
            </a:r>
            <a:r>
              <a:rPr kumimoji="1" lang="ja-JP" altLang="en-US" sz="5400" spc="300"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物語</a:t>
            </a:r>
            <a:endParaRPr kumimoji="1" lang="ja-JP" altLang="en-US" sz="5400" spc="300" dirty="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Tree>
  </p:cSld>
  <p:clrMapOvr>
    <a:masterClrMapping/>
  </p:clrMapOvr>
  <p:transition advTm="30186"/>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27584" y="1484784"/>
            <a:ext cx="7632848" cy="4770537"/>
          </a:xfrm>
          <a:prstGeom prst="rect">
            <a:avLst/>
          </a:prstGeom>
          <a:noFill/>
        </p:spPr>
        <p:txBody>
          <a:bodyPr wrap="square" rtlCol="0">
            <a:spAutoFit/>
          </a:bodyPr>
          <a:lstStyle/>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ウェブで闘病記サイトや本を紹介</a:t>
            </a:r>
            <a:endParaRPr lang="en-US" altLang="ja-JP" sz="2400" dirty="0" smtClean="0">
              <a:solidFill>
                <a:schemeClr val="tx1">
                  <a:lumMod val="65000"/>
                  <a:lumOff val="35000"/>
                </a:schemeClr>
              </a:solidFill>
            </a:endParaRPr>
          </a:p>
          <a:p>
            <a:pPr lvl="1">
              <a:lnSpc>
                <a:spcPct val="150000"/>
              </a:lnSpc>
              <a:buFont typeface="Arial" pitchFamily="34" charset="0"/>
              <a:buChar char="•"/>
            </a:pPr>
            <a:r>
              <a:rPr lang="ja-JP" altLang="en-US" sz="2000" dirty="0" smtClean="0">
                <a:solidFill>
                  <a:schemeClr val="accent1">
                    <a:lumMod val="75000"/>
                  </a:schemeClr>
                </a:solidFill>
              </a:rPr>
              <a:t> ライフパレット：</a:t>
            </a:r>
            <a:r>
              <a:rPr lang="en-US" altLang="ja-JP" sz="1600" dirty="0" smtClean="0">
                <a:hlinkClick r:id="rId2"/>
              </a:rPr>
              <a:t>http://lifepalette.jp/ill/11</a:t>
            </a:r>
            <a:endParaRPr lang="en-US" altLang="ja-JP" sz="1600" dirty="0" smtClean="0">
              <a:solidFill>
                <a:schemeClr val="accent1">
                  <a:lumMod val="75000"/>
                </a:schemeClr>
              </a:solidFill>
            </a:endParaRPr>
          </a:p>
          <a:p>
            <a:pPr lvl="1">
              <a:lnSpc>
                <a:spcPct val="150000"/>
              </a:lnSpc>
              <a:buFont typeface="Arial" pitchFamily="34" charset="0"/>
              <a:buChar char="•"/>
            </a:pPr>
            <a:r>
              <a:rPr lang="en-US" altLang="ja-JP" sz="2000" dirty="0" smtClean="0">
                <a:solidFill>
                  <a:schemeClr val="accent1">
                    <a:lumMod val="75000"/>
                  </a:schemeClr>
                </a:solidFill>
              </a:rPr>
              <a:t> TOBYO</a:t>
            </a:r>
            <a:r>
              <a:rPr lang="ja-JP" altLang="en-US" sz="2000" dirty="0" smtClean="0">
                <a:solidFill>
                  <a:schemeClr val="accent1">
                    <a:lumMod val="75000"/>
                  </a:schemeClr>
                </a:solidFill>
              </a:rPr>
              <a:t>：</a:t>
            </a:r>
            <a:r>
              <a:rPr lang="en-US" altLang="ja-JP" sz="1600" dirty="0" smtClean="0">
                <a:hlinkClick r:id="rId3"/>
              </a:rPr>
              <a:t>http://www.tobyo.jp/</a:t>
            </a:r>
            <a:endParaRPr lang="en-US" altLang="ja-JP" sz="1600" dirty="0" smtClean="0"/>
          </a:p>
          <a:p>
            <a:pPr lvl="1">
              <a:lnSpc>
                <a:spcPct val="150000"/>
              </a:lnSpc>
              <a:buFont typeface="Arial" pitchFamily="34" charset="0"/>
              <a:buChar char="•"/>
            </a:pPr>
            <a:r>
              <a:rPr lang="ja-JP" altLang="en-US" sz="2000" dirty="0" smtClean="0">
                <a:solidFill>
                  <a:schemeClr val="accent1">
                    <a:lumMod val="75000"/>
                  </a:schemeClr>
                </a:solidFill>
              </a:rPr>
              <a:t>闘病記ライブラリー：</a:t>
            </a:r>
            <a:r>
              <a:rPr lang="en-US" altLang="ja-JP" sz="1600" dirty="0" smtClean="0">
                <a:hlinkClick r:id="rId4"/>
              </a:rPr>
              <a:t>http://toubyoki.info/book.html?id=274</a:t>
            </a:r>
            <a:endParaRPr lang="en-US" altLang="ja-JP" sz="1600" dirty="0" smtClean="0">
              <a:solidFill>
                <a:schemeClr val="accent1">
                  <a:lumMod val="75000"/>
                </a:schemeClr>
              </a:solidFill>
            </a:endParaRPr>
          </a:p>
          <a:p>
            <a:pPr lvl="1">
              <a:lnSpc>
                <a:spcPct val="150000"/>
              </a:lnSpc>
              <a:buFont typeface="Arial" pitchFamily="34" charset="0"/>
              <a:buChar char="•"/>
            </a:pPr>
            <a:r>
              <a:rPr lang="en-US" altLang="ja-JP" sz="2000" dirty="0" smtClean="0">
                <a:solidFill>
                  <a:schemeClr val="accent1">
                    <a:lumMod val="75000"/>
                  </a:schemeClr>
                </a:solidFill>
              </a:rPr>
              <a:t> </a:t>
            </a:r>
            <a:r>
              <a:rPr lang="ja-JP" altLang="en-US" sz="2000" dirty="0" smtClean="0">
                <a:solidFill>
                  <a:schemeClr val="accent1">
                    <a:lumMod val="75000"/>
                  </a:schemeClr>
                </a:solidFill>
              </a:rPr>
              <a:t>パラメディカ：</a:t>
            </a:r>
            <a:r>
              <a:rPr lang="en-US" altLang="ja-JP" sz="2000" dirty="0" smtClean="0">
                <a:solidFill>
                  <a:schemeClr val="accent1">
                    <a:lumMod val="75000"/>
                  </a:schemeClr>
                </a:solidFill>
              </a:rPr>
              <a:t> </a:t>
            </a:r>
            <a:r>
              <a:rPr lang="en-US" altLang="ja-JP" sz="1600" dirty="0" smtClean="0">
                <a:solidFill>
                  <a:schemeClr val="accent1">
                    <a:lumMod val="75000"/>
                  </a:schemeClr>
                </a:solidFill>
                <a:hlinkClick r:id="rId5"/>
              </a:rPr>
              <a:t>http://homepage3.nifty.com/paramedica/</a:t>
            </a:r>
            <a:endParaRPr lang="en-US" altLang="ja-JP" sz="1600" dirty="0" smtClean="0">
              <a:solidFill>
                <a:schemeClr val="accent1">
                  <a:lumMod val="75000"/>
                </a:schemeClr>
              </a:solidFill>
            </a:endParaRPr>
          </a:p>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闘病記の案内本</a:t>
            </a:r>
            <a:endParaRPr lang="en-US" altLang="ja-JP" sz="2400" dirty="0" smtClean="0">
              <a:solidFill>
                <a:schemeClr val="tx1">
                  <a:lumMod val="65000"/>
                  <a:lumOff val="35000"/>
                </a:schemeClr>
              </a:solidFill>
            </a:endParaRPr>
          </a:p>
          <a:p>
            <a:pPr lvl="1">
              <a:buFont typeface="Arial" pitchFamily="34" charset="0"/>
              <a:buChar char="•"/>
            </a:pPr>
            <a:r>
              <a:rPr lang="ja-JP" altLang="en-US" sz="2000" dirty="0" smtClean="0">
                <a:solidFill>
                  <a:schemeClr val="accent1">
                    <a:lumMod val="75000"/>
                  </a:schemeClr>
                </a:solidFill>
              </a:rPr>
              <a:t> </a:t>
            </a:r>
            <a:r>
              <a:rPr lang="ja-JP" altLang="en-US" dirty="0" smtClean="0">
                <a:solidFill>
                  <a:schemeClr val="tx1">
                    <a:lumMod val="65000"/>
                    <a:lumOff val="35000"/>
                  </a:schemeClr>
                </a:solidFill>
              </a:rPr>
              <a:t>病気になった時に読む</a:t>
            </a:r>
            <a:r>
              <a:rPr lang="ja-JP" altLang="en-US" sz="2000" dirty="0" smtClean="0">
                <a:solidFill>
                  <a:schemeClr val="accent1">
                    <a:lumMod val="75000"/>
                  </a:schemeClr>
                </a:solidFill>
              </a:rPr>
              <a:t>がん闘病記読書案内（三省堂）</a:t>
            </a:r>
            <a:endParaRPr lang="en-US" altLang="ja-JP" sz="2000" dirty="0" smtClean="0">
              <a:solidFill>
                <a:schemeClr val="accent1">
                  <a:lumMod val="75000"/>
                </a:schemeClr>
              </a:solidFill>
            </a:endParaRPr>
          </a:p>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闘病記の本棚を実際に設置</a:t>
            </a:r>
            <a:endParaRPr lang="en-US" altLang="ja-JP" sz="2400" dirty="0" smtClean="0">
              <a:solidFill>
                <a:schemeClr val="tx1">
                  <a:lumMod val="65000"/>
                  <a:lumOff val="35000"/>
                </a:schemeClr>
              </a:solidFill>
            </a:endParaRPr>
          </a:p>
          <a:p>
            <a:pPr lvl="1">
              <a:buFont typeface="Arial" pitchFamily="34" charset="0"/>
              <a:buChar char="•"/>
            </a:pPr>
            <a:r>
              <a:rPr lang="ja-JP" altLang="en-US" sz="2000" dirty="0" smtClean="0">
                <a:solidFill>
                  <a:schemeClr val="accent1">
                    <a:lumMod val="75000"/>
                  </a:schemeClr>
                </a:solidFill>
              </a:rPr>
              <a:t> 闘病記文庫</a:t>
            </a:r>
            <a:endParaRPr lang="en-US" altLang="ja-JP" sz="2000" dirty="0" smtClean="0">
              <a:solidFill>
                <a:schemeClr val="accent1">
                  <a:lumMod val="75000"/>
                </a:schemeClr>
              </a:solidFill>
            </a:endParaRPr>
          </a:p>
        </p:txBody>
      </p:sp>
      <p:sp>
        <p:nvSpPr>
          <p:cNvPr id="5" name="タイトル 1"/>
          <p:cNvSpPr txBox="1">
            <a:spLocks/>
          </p:cNvSpPr>
          <p:nvPr/>
        </p:nvSpPr>
        <p:spPr>
          <a:xfrm>
            <a:off x="251520" y="274638"/>
            <a:ext cx="8435280" cy="922114"/>
          </a:xfrm>
          <a:prstGeom prst="rect">
            <a:avLst/>
          </a:prstGeom>
        </p:spPr>
        <p:txBody>
          <a:bodyPr/>
          <a:lstStyle/>
          <a:p>
            <a:pPr lvl="0">
              <a:spcBef>
                <a:spcPct val="0"/>
              </a:spcBef>
              <a:defRPr/>
            </a:pPr>
            <a:r>
              <a:rPr lang="ja-JP" altLang="en-US" sz="5400" dirty="0" smtClean="0">
                <a:solidFill>
                  <a:schemeClr val="tx2">
                    <a:lumMod val="60000"/>
                    <a:lumOff val="40000"/>
                  </a:schemeClr>
                </a:solidFill>
                <a:latin typeface="HG創英角ﾎﾟｯﾌﾟ体" pitchFamily="49" charset="-128"/>
                <a:ea typeface="HG創英角ﾎﾟｯﾌﾟ体" pitchFamily="49" charset="-128"/>
              </a:rPr>
              <a:t>「闘病記」</a:t>
            </a:r>
            <a:r>
              <a:rPr lang="ja-JP" altLang="en-US" sz="4400" dirty="0" smtClean="0">
                <a:solidFill>
                  <a:schemeClr val="accent1">
                    <a:lumMod val="75000"/>
                  </a:schemeClr>
                </a:solidFill>
                <a:latin typeface="HG創英角ﾎﾟｯﾌﾟ体" pitchFamily="49" charset="-128"/>
                <a:ea typeface="HG創英角ﾎﾟｯﾌﾟ体" pitchFamily="49" charset="-128"/>
              </a:rPr>
              <a:t>を生かす！</a:t>
            </a:r>
            <a:endParaRPr kumimoji="1" lang="ja-JP" altLang="en-US" sz="4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Tree>
  </p:cSld>
  <p:clrMapOvr>
    <a:masterClrMapping/>
  </p:clrMapOvr>
  <p:transition advTm="230102"/>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79512" y="274638"/>
            <a:ext cx="8507288" cy="922114"/>
          </a:xfrm>
          <a:prstGeom prst="rect">
            <a:avLst/>
          </a:prstGeom>
        </p:spPr>
        <p:txBody>
          <a:bodyPr/>
          <a:lstStyle/>
          <a:p>
            <a:pPr lvl="0">
              <a:spcBef>
                <a:spcPct val="0"/>
              </a:spcBef>
              <a:defRPr/>
            </a:pPr>
            <a:r>
              <a:rPr lang="ja-JP" altLang="en-US" sz="5400" dirty="0" smtClean="0">
                <a:solidFill>
                  <a:schemeClr val="tx2">
                    <a:lumMod val="60000"/>
                    <a:lumOff val="40000"/>
                  </a:schemeClr>
                </a:solidFill>
                <a:latin typeface="HG創英角ﾎﾟｯﾌﾟ体" pitchFamily="49" charset="-128"/>
                <a:ea typeface="HG創英角ﾎﾟｯﾌﾟ体" pitchFamily="49" charset="-128"/>
              </a:rPr>
              <a:t>「患者の語り」</a:t>
            </a:r>
            <a:r>
              <a:rPr lang="ja-JP" altLang="en-US" sz="4400" dirty="0" smtClean="0">
                <a:solidFill>
                  <a:schemeClr val="accent1">
                    <a:lumMod val="75000"/>
                  </a:schemeClr>
                </a:solidFill>
                <a:latin typeface="HG創英角ﾎﾟｯﾌﾟ体" pitchFamily="49" charset="-128"/>
                <a:ea typeface="HG創英角ﾎﾟｯﾌﾟ体" pitchFamily="49" charset="-128"/>
              </a:rPr>
              <a:t>を生かす！</a:t>
            </a:r>
            <a:endParaRPr kumimoji="1" lang="ja-JP" altLang="en-US" sz="4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4" name="テキスト ボックス 3"/>
          <p:cNvSpPr txBox="1"/>
          <p:nvPr/>
        </p:nvSpPr>
        <p:spPr>
          <a:xfrm>
            <a:off x="827584" y="1772816"/>
            <a:ext cx="7632848" cy="3539430"/>
          </a:xfrm>
          <a:prstGeom prst="rect">
            <a:avLst/>
          </a:prstGeom>
          <a:noFill/>
        </p:spPr>
        <p:txBody>
          <a:bodyPr wrap="square" rtlCol="0">
            <a:spAutoFit/>
          </a:bodyPr>
          <a:lstStyle/>
          <a:p>
            <a:pPr>
              <a:lnSpc>
                <a:spcPct val="200000"/>
              </a:lnSpc>
              <a:buFont typeface="Wingdings" pitchFamily="2" charset="2"/>
              <a:buChar char="Ø"/>
            </a:pPr>
            <a:r>
              <a:rPr lang="ja-JP" altLang="en-US" sz="2800" dirty="0" smtClean="0">
                <a:solidFill>
                  <a:srgbClr val="FF0000"/>
                </a:solidFill>
              </a:rPr>
              <a:t> </a:t>
            </a:r>
            <a:r>
              <a:rPr lang="ja-JP" altLang="en-US" sz="2800" dirty="0" smtClean="0">
                <a:solidFill>
                  <a:schemeClr val="tx1">
                    <a:lumMod val="65000"/>
                    <a:lumOff val="35000"/>
                  </a:schemeClr>
                </a:solidFill>
                <a:latin typeface="HGP創英角ﾎﾟｯﾌﾟ体" pitchFamily="50" charset="-128"/>
                <a:ea typeface="HGP創英角ﾎﾟｯﾌﾟ体" pitchFamily="50" charset="-128"/>
              </a:rPr>
              <a:t>英国に良いお手本があった！</a:t>
            </a:r>
            <a:endParaRPr lang="en-US" altLang="ja-JP" sz="2400" dirty="0" smtClean="0">
              <a:solidFill>
                <a:schemeClr val="tx2">
                  <a:lumMod val="60000"/>
                  <a:lumOff val="40000"/>
                </a:schemeClr>
              </a:solidFill>
            </a:endParaRPr>
          </a:p>
          <a:p>
            <a:pPr lvl="1">
              <a:buFont typeface="Arial" pitchFamily="34" charset="0"/>
              <a:buChar char="•"/>
            </a:pPr>
            <a:r>
              <a:rPr lang="en-US" altLang="ja-JP" sz="2000" dirty="0" smtClean="0">
                <a:solidFill>
                  <a:schemeClr val="accent1">
                    <a:lumMod val="75000"/>
                  </a:schemeClr>
                </a:solidFill>
              </a:rPr>
              <a:t> 2001</a:t>
            </a:r>
            <a:r>
              <a:rPr lang="ja-JP" altLang="en-US" sz="2000" dirty="0" smtClean="0">
                <a:solidFill>
                  <a:schemeClr val="accent1">
                    <a:lumMod val="75000"/>
                  </a:schemeClr>
                </a:solidFill>
              </a:rPr>
              <a:t>年イギリスで生まれた</a:t>
            </a:r>
            <a:r>
              <a:rPr lang="ja-JP" altLang="en-US" sz="2000" dirty="0" smtClean="0">
                <a:solidFill>
                  <a:schemeClr val="accent1">
                    <a:lumMod val="75000"/>
                  </a:schemeClr>
                </a:solidFill>
                <a:latin typeface="HGP創英角ﾎﾟｯﾌﾟ体" pitchFamily="50" charset="-128"/>
                <a:ea typeface="HGP創英角ﾎﾟｯﾌﾟ体" pitchFamily="50" charset="-128"/>
              </a:rPr>
              <a:t>“</a:t>
            </a:r>
            <a:r>
              <a:rPr lang="en-US" altLang="ja-JP" sz="2000" dirty="0" smtClean="0">
                <a:solidFill>
                  <a:srgbClr val="FF0000"/>
                </a:solidFill>
                <a:latin typeface="HGP創英角ﾎﾟｯﾌﾟ体" pitchFamily="50" charset="-128"/>
                <a:ea typeface="HGP創英角ﾎﾟｯﾌﾟ体" pitchFamily="50" charset="-128"/>
              </a:rPr>
              <a:t>DIPEX</a:t>
            </a:r>
            <a:r>
              <a:rPr lang="ja-JP" altLang="en-US" sz="2000" dirty="0" smtClean="0">
                <a:solidFill>
                  <a:schemeClr val="accent1">
                    <a:lumMod val="75000"/>
                  </a:schemeClr>
                </a:solidFill>
                <a:latin typeface="HGP創英角ﾎﾟｯﾌﾟ体" pitchFamily="50" charset="-128"/>
                <a:ea typeface="HGP創英角ﾎﾟｯﾌﾟ体" pitchFamily="50" charset="-128"/>
              </a:rPr>
              <a:t> ”</a:t>
            </a:r>
            <a:r>
              <a:rPr lang="ja-JP" altLang="en-US" sz="2000" dirty="0" smtClean="0">
                <a:solidFill>
                  <a:schemeClr val="accent1">
                    <a:lumMod val="75000"/>
                  </a:schemeClr>
                </a:solidFill>
                <a:latin typeface="+mn-ea"/>
              </a:rPr>
              <a:t>をお手本とするもので</a:t>
            </a:r>
            <a:endParaRPr lang="en-US" altLang="ja-JP" sz="2000" dirty="0" smtClean="0">
              <a:solidFill>
                <a:schemeClr val="accent1">
                  <a:lumMod val="75000"/>
                </a:schemeClr>
              </a:solidFill>
              <a:latin typeface="+mn-ea"/>
            </a:endParaRPr>
          </a:p>
          <a:p>
            <a:pPr lvl="1"/>
            <a:r>
              <a:rPr lang="ja-JP" altLang="en-US" sz="2000" dirty="0" smtClean="0">
                <a:solidFill>
                  <a:schemeClr val="accent1">
                    <a:lumMod val="75000"/>
                  </a:schemeClr>
                </a:solidFill>
                <a:latin typeface="+mn-ea"/>
              </a:rPr>
              <a:t>　インターネット上に公開された「患者の語り」データベース。</a:t>
            </a:r>
            <a:endParaRPr lang="en-US" altLang="ja-JP" sz="2000" dirty="0" smtClean="0">
              <a:solidFill>
                <a:schemeClr val="accent1">
                  <a:lumMod val="75000"/>
                </a:schemeClr>
              </a:solidFill>
              <a:latin typeface="+mn-ea"/>
            </a:endParaRPr>
          </a:p>
          <a:p>
            <a:pPr lvl="3"/>
            <a:r>
              <a:rPr lang="ja-JP" altLang="en-US" sz="2800" b="1" dirty="0" smtClean="0">
                <a:solidFill>
                  <a:srgbClr val="FF0000"/>
                </a:solidFill>
              </a:rPr>
              <a:t>Ｄ</a:t>
            </a:r>
            <a:r>
              <a:rPr lang="en-US" altLang="ja-JP" sz="2000" dirty="0" err="1" smtClean="0">
                <a:solidFill>
                  <a:schemeClr val="tx1">
                    <a:lumMod val="65000"/>
                    <a:lumOff val="35000"/>
                  </a:schemeClr>
                </a:solidFill>
              </a:rPr>
              <a:t>atabase</a:t>
            </a:r>
            <a:r>
              <a:rPr lang="en-US" altLang="ja-JP" sz="2000" dirty="0" smtClean="0">
                <a:solidFill>
                  <a:schemeClr val="tx1">
                    <a:lumMod val="65000"/>
                    <a:lumOff val="35000"/>
                  </a:schemeClr>
                </a:solidFill>
              </a:rPr>
              <a:t> of </a:t>
            </a:r>
            <a:r>
              <a:rPr lang="en-US" altLang="ja-JP" sz="2800" b="1" dirty="0" smtClean="0">
                <a:solidFill>
                  <a:srgbClr val="FF0000"/>
                </a:solidFill>
              </a:rPr>
              <a:t>I</a:t>
            </a:r>
            <a:r>
              <a:rPr lang="en-US" altLang="ja-JP" sz="2000" dirty="0" smtClean="0">
                <a:solidFill>
                  <a:schemeClr val="tx1">
                    <a:lumMod val="65000"/>
                    <a:lumOff val="35000"/>
                  </a:schemeClr>
                </a:solidFill>
              </a:rPr>
              <a:t>ndividual </a:t>
            </a:r>
            <a:r>
              <a:rPr lang="en-US" altLang="ja-JP" sz="2800" b="1" dirty="0" smtClean="0">
                <a:solidFill>
                  <a:srgbClr val="FF0000"/>
                </a:solidFill>
              </a:rPr>
              <a:t>P</a:t>
            </a:r>
            <a:r>
              <a:rPr lang="en-US" altLang="ja-JP" sz="2000" dirty="0" smtClean="0">
                <a:solidFill>
                  <a:schemeClr val="tx1">
                    <a:lumMod val="65000"/>
                    <a:lumOff val="35000"/>
                  </a:schemeClr>
                </a:solidFill>
              </a:rPr>
              <a:t>atients </a:t>
            </a:r>
            <a:r>
              <a:rPr lang="en-US" altLang="ja-JP" sz="2800" b="1" dirty="0" smtClean="0">
                <a:solidFill>
                  <a:srgbClr val="FF0000"/>
                </a:solidFill>
              </a:rPr>
              <a:t>Ex</a:t>
            </a:r>
            <a:r>
              <a:rPr lang="en-US" altLang="ja-JP" sz="2000" dirty="0" smtClean="0">
                <a:solidFill>
                  <a:schemeClr val="tx1">
                    <a:lumMod val="65000"/>
                    <a:lumOff val="35000"/>
                  </a:schemeClr>
                </a:solidFill>
              </a:rPr>
              <a:t>periments</a:t>
            </a:r>
          </a:p>
          <a:p>
            <a:pPr lvl="3"/>
            <a:endParaRPr lang="en-US" altLang="ja-JP" sz="2400" dirty="0" smtClean="0">
              <a:solidFill>
                <a:srgbClr val="FF0000"/>
              </a:solidFill>
            </a:endParaRPr>
          </a:p>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latin typeface="HGP創英角ﾎﾟｯﾌﾟ体" pitchFamily="50" charset="-128"/>
                <a:ea typeface="HGP創英角ﾎﾟｯﾌﾟ体" pitchFamily="50" charset="-128"/>
              </a:rPr>
              <a:t>「健康と病の語り」</a:t>
            </a:r>
            <a:r>
              <a:rPr lang="ja-JP" altLang="en-US" sz="2000" dirty="0" smtClean="0">
                <a:solidFill>
                  <a:schemeClr val="tx2">
                    <a:lumMod val="60000"/>
                    <a:lumOff val="40000"/>
                  </a:schemeClr>
                </a:solidFill>
              </a:rPr>
              <a:t>・・・</a:t>
            </a:r>
            <a:r>
              <a:rPr lang="en-US" altLang="ja-JP" sz="2000" dirty="0" err="1" smtClean="0">
                <a:solidFill>
                  <a:schemeClr val="tx2">
                    <a:lumMod val="60000"/>
                    <a:lumOff val="40000"/>
                  </a:schemeClr>
                </a:solidFill>
              </a:rPr>
              <a:t>Dipex</a:t>
            </a:r>
            <a:r>
              <a:rPr lang="en-US" altLang="ja-JP" sz="2000" dirty="0" smtClean="0">
                <a:solidFill>
                  <a:schemeClr val="tx2">
                    <a:lumMod val="60000"/>
                    <a:lumOff val="40000"/>
                  </a:schemeClr>
                </a:solidFill>
              </a:rPr>
              <a:t>-Japan</a:t>
            </a:r>
          </a:p>
          <a:p>
            <a:pPr lvl="1">
              <a:buFont typeface="Arial" pitchFamily="34" charset="0"/>
              <a:buChar char="•"/>
            </a:pPr>
            <a:r>
              <a:rPr lang="ja-JP" altLang="en-US" sz="2800" dirty="0" smtClean="0">
                <a:solidFill>
                  <a:schemeClr val="accent5">
                    <a:lumMod val="75000"/>
                  </a:schemeClr>
                </a:solidFill>
                <a:latin typeface="HGP創英角ﾎﾟｯﾌﾟ体" pitchFamily="50" charset="-128"/>
                <a:ea typeface="HGP創英角ﾎﾟｯﾌﾟ体" pitchFamily="50" charset="-128"/>
              </a:rPr>
              <a:t>「患者の語り」が医療を変える！</a:t>
            </a:r>
            <a:endParaRPr lang="en-US" altLang="ja-JP" sz="2800" dirty="0" smtClean="0">
              <a:solidFill>
                <a:schemeClr val="accent5">
                  <a:lumMod val="75000"/>
                </a:schemeClr>
              </a:solidFill>
              <a:latin typeface="HGP創英角ﾎﾟｯﾌﾟ体" pitchFamily="50" charset="-128"/>
              <a:ea typeface="HGP創英角ﾎﾟｯﾌﾟ体" pitchFamily="50" charset="-128"/>
            </a:endParaRPr>
          </a:p>
        </p:txBody>
      </p:sp>
    </p:spTree>
  </p:cSld>
  <p:clrMapOvr>
    <a:masterClrMapping/>
  </p:clrMapOvr>
  <p:transition advTm="87158"/>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67544" y="260648"/>
            <a:ext cx="8280920" cy="850106"/>
          </a:xfrm>
          <a:prstGeom prst="rect">
            <a:avLst/>
          </a:prstGeom>
        </p:spPr>
        <p:txBody>
          <a:bodyPr>
            <a:normAutofit fontScale="90000" lnSpcReduction="10000"/>
          </a:bodyPr>
          <a:lstStyle/>
          <a:p>
            <a:pPr lvl="0">
              <a:spcBef>
                <a:spcPct val="0"/>
              </a:spcBef>
              <a:defRPr/>
            </a:pPr>
            <a:r>
              <a:rPr lang="ja-JP" altLang="en-US" sz="6000" dirty="0" smtClean="0">
                <a:solidFill>
                  <a:schemeClr val="accent1">
                    <a:lumMod val="75000"/>
                  </a:schemeClr>
                </a:solidFill>
                <a:latin typeface="HGP創英角ﾎﾟｯﾌﾟ体" pitchFamily="50" charset="-128"/>
                <a:ea typeface="HGP創英角ﾎﾟｯﾌﾟ体" pitchFamily="50" charset="-128"/>
              </a:rPr>
              <a:t>「健康と病の語り」</a:t>
            </a:r>
            <a:r>
              <a:rPr lang="ja-JP" altLang="en-US" sz="4900" dirty="0" smtClean="0">
                <a:solidFill>
                  <a:schemeClr val="accent1">
                    <a:lumMod val="75000"/>
                  </a:schemeClr>
                </a:solidFill>
                <a:latin typeface="HG創英角ﾎﾟｯﾌﾟ体" pitchFamily="49" charset="-128"/>
                <a:ea typeface="HG創英角ﾎﾟｯﾌﾟ体" pitchFamily="49" charset="-128"/>
              </a:rPr>
              <a:t>の</a:t>
            </a:r>
            <a:r>
              <a:rPr kumimoji="1" lang="ja-JP" altLang="en-US" sz="49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特徴</a:t>
            </a:r>
            <a:endParaRPr kumimoji="1" lang="ja-JP" altLang="en-US" sz="49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3" name="テキスト ボックス 2"/>
          <p:cNvSpPr txBox="1"/>
          <p:nvPr/>
        </p:nvSpPr>
        <p:spPr>
          <a:xfrm>
            <a:off x="683568" y="1412776"/>
            <a:ext cx="7920880" cy="5032147"/>
          </a:xfrm>
          <a:prstGeom prst="rect">
            <a:avLst/>
          </a:prstGeom>
          <a:noFill/>
        </p:spPr>
        <p:txBody>
          <a:bodyPr wrap="square" rtlCol="0">
            <a:spAutoFit/>
          </a:bodyPr>
          <a:lstStyle/>
          <a:p>
            <a:pPr marL="0" lvl="1">
              <a:lnSpc>
                <a:spcPts val="3000"/>
              </a:lnSpc>
            </a:pPr>
            <a:r>
              <a:rPr lang="ja-JP" altLang="en-US" sz="2000" dirty="0" smtClean="0">
                <a:solidFill>
                  <a:schemeClr val="accent5">
                    <a:lumMod val="75000"/>
                  </a:schemeClr>
                </a:solidFill>
                <a:latin typeface="+mn-ea"/>
              </a:rPr>
              <a:t>「患者の語り」をビデオで録画し、内容（トピック）に応じて小分けされた</a:t>
            </a:r>
            <a:endParaRPr lang="en-US" altLang="ja-JP" sz="2000" dirty="0" smtClean="0">
              <a:solidFill>
                <a:schemeClr val="accent5">
                  <a:lumMod val="75000"/>
                </a:schemeClr>
              </a:solidFill>
              <a:latin typeface="+mn-ea"/>
            </a:endParaRPr>
          </a:p>
          <a:p>
            <a:pPr marL="0" lvl="1">
              <a:lnSpc>
                <a:spcPts val="3000"/>
              </a:lnSpc>
            </a:pPr>
            <a:r>
              <a:rPr lang="ja-JP" altLang="en-US" sz="2000" dirty="0" smtClean="0">
                <a:solidFill>
                  <a:schemeClr val="accent5">
                    <a:lumMod val="75000"/>
                  </a:schemeClr>
                </a:solidFill>
                <a:latin typeface="HGP創英角ﾎﾟｯﾌﾟ体" pitchFamily="50" charset="-128"/>
                <a:ea typeface="HGP創英角ﾎﾟｯﾌﾟ体" pitchFamily="50" charset="-128"/>
              </a:rPr>
              <a:t>「セグメント」</a:t>
            </a:r>
            <a:r>
              <a:rPr lang="ja-JP" altLang="en-US" sz="2000" dirty="0" smtClean="0">
                <a:solidFill>
                  <a:schemeClr val="accent5">
                    <a:lumMod val="75000"/>
                  </a:schemeClr>
                </a:solidFill>
                <a:latin typeface="+mn-ea"/>
              </a:rPr>
              <a:t>を、個人別、年代別、トピック別、または任意の単語で、だ</a:t>
            </a:r>
            <a:endParaRPr lang="en-US" altLang="ja-JP" sz="2000" dirty="0" smtClean="0">
              <a:solidFill>
                <a:schemeClr val="accent5">
                  <a:lumMod val="75000"/>
                </a:schemeClr>
              </a:solidFill>
              <a:latin typeface="+mn-ea"/>
            </a:endParaRPr>
          </a:p>
          <a:p>
            <a:pPr marL="0" lvl="1">
              <a:lnSpc>
                <a:spcPts val="3000"/>
              </a:lnSpc>
            </a:pPr>
            <a:r>
              <a:rPr lang="ja-JP" altLang="en-US" sz="2000" dirty="0" err="1" smtClean="0">
                <a:solidFill>
                  <a:schemeClr val="accent5">
                    <a:lumMod val="75000"/>
                  </a:schemeClr>
                </a:solidFill>
                <a:latin typeface="+mn-ea"/>
              </a:rPr>
              <a:t>れもが</a:t>
            </a:r>
            <a:r>
              <a:rPr lang="ja-JP" altLang="en-US" sz="2000" dirty="0" smtClean="0">
                <a:solidFill>
                  <a:schemeClr val="accent5">
                    <a:lumMod val="75000"/>
                  </a:schemeClr>
                </a:solidFill>
                <a:latin typeface="+mn-ea"/>
              </a:rPr>
              <a:t>自由に検索、閲覧できるようにした </a:t>
            </a:r>
            <a:r>
              <a:rPr lang="ja-JP" altLang="en-US" sz="2000" dirty="0" smtClean="0">
                <a:solidFill>
                  <a:srgbClr val="FF0000"/>
                </a:solidFill>
                <a:latin typeface="HGP創英角ﾎﾟｯﾌﾟ体" pitchFamily="50" charset="-128"/>
                <a:ea typeface="HGP創英角ﾎﾟｯﾌﾟ体" pitchFamily="50" charset="-128"/>
              </a:rPr>
              <a:t>オンライン動画データベース</a:t>
            </a:r>
            <a:endParaRPr lang="en-US" altLang="ja-JP" sz="2000" dirty="0" smtClean="0">
              <a:solidFill>
                <a:srgbClr val="FF0000"/>
              </a:solidFill>
              <a:latin typeface="HGP創英角ﾎﾟｯﾌﾟ体" pitchFamily="50" charset="-128"/>
              <a:ea typeface="HGP創英角ﾎﾟｯﾌﾟ体" pitchFamily="50" charset="-128"/>
            </a:endParaRPr>
          </a:p>
          <a:p>
            <a:pPr marL="0" lvl="1">
              <a:lnSpc>
                <a:spcPct val="20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ja-JP" altLang="en-US" sz="2400" dirty="0" smtClean="0">
                <a:solidFill>
                  <a:schemeClr val="tx1">
                    <a:lumMod val="65000"/>
                    <a:lumOff val="35000"/>
                  </a:schemeClr>
                </a:solidFill>
                <a:latin typeface="HGP創英角ﾎﾟｯﾌﾟ体" pitchFamily="50" charset="-128"/>
                <a:ea typeface="HGP創英角ﾎﾟｯﾌﾟ体" pitchFamily="50" charset="-128"/>
              </a:rPr>
              <a:t>「患者が語る」ということ</a:t>
            </a:r>
            <a:endParaRPr kumimoji="1" lang="en-US" altLang="ja-JP" sz="2400" dirty="0" smtClean="0">
              <a:solidFill>
                <a:schemeClr val="tx1">
                  <a:lumMod val="65000"/>
                  <a:lumOff val="35000"/>
                </a:schemeClr>
              </a:solidFill>
            </a:endParaRPr>
          </a:p>
          <a:p>
            <a:pPr lvl="1">
              <a:lnSpc>
                <a:spcPts val="3000"/>
              </a:lnSpc>
              <a:buFont typeface="Arial" pitchFamily="34" charset="0"/>
              <a:buChar char="•"/>
            </a:pPr>
            <a:r>
              <a:rPr lang="ja-JP" altLang="en-US" sz="2000" dirty="0" smtClean="0">
                <a:solidFill>
                  <a:schemeClr val="accent1">
                    <a:lumMod val="75000"/>
                  </a:schemeClr>
                </a:solidFill>
              </a:rPr>
              <a:t> 当事者（患者）でないと語れない言葉がある</a:t>
            </a:r>
            <a:endParaRPr lang="en-US" altLang="ja-JP" sz="2000" dirty="0" smtClean="0">
              <a:solidFill>
                <a:schemeClr val="accent1">
                  <a:lumMod val="75000"/>
                </a:schemeClr>
              </a:solidFill>
            </a:endParaRPr>
          </a:p>
          <a:p>
            <a:pPr lvl="1">
              <a:lnSpc>
                <a:spcPts val="3000"/>
              </a:lnSpc>
              <a:buFont typeface="Arial" pitchFamily="34" charset="0"/>
              <a:buChar char="•"/>
            </a:pPr>
            <a:r>
              <a:rPr lang="en-US" altLang="ja-JP" sz="2000" dirty="0" smtClean="0">
                <a:solidFill>
                  <a:schemeClr val="accent1">
                    <a:lumMod val="75000"/>
                  </a:schemeClr>
                </a:solidFill>
              </a:rPr>
              <a:t> </a:t>
            </a:r>
            <a:r>
              <a:rPr lang="ja-JP" altLang="en-US" sz="2000" dirty="0" smtClean="0">
                <a:solidFill>
                  <a:schemeClr val="accent1">
                    <a:lumMod val="75000"/>
                  </a:schemeClr>
                </a:solidFill>
              </a:rPr>
              <a:t>「医療者の目」では見過ごしやすい事象も語られている</a:t>
            </a:r>
            <a:endParaRPr lang="en-US" altLang="ja-JP" sz="2000" dirty="0" smtClean="0">
              <a:solidFill>
                <a:schemeClr val="accent1">
                  <a:lumMod val="75000"/>
                </a:schemeClr>
              </a:solidFill>
            </a:endParaRPr>
          </a:p>
          <a:p>
            <a:pPr lvl="1">
              <a:lnSpc>
                <a:spcPts val="3000"/>
              </a:lnSpc>
              <a:buFont typeface="Arial" pitchFamily="34" charset="0"/>
              <a:buChar char="•"/>
            </a:pPr>
            <a:r>
              <a:rPr lang="ja-JP" altLang="en-US" sz="2000" dirty="0" smtClean="0">
                <a:solidFill>
                  <a:schemeClr val="accent1">
                    <a:lumMod val="75000"/>
                  </a:schemeClr>
                </a:solidFill>
              </a:rPr>
              <a:t> 「顔」や「声」から伝わるインパクトは大きい</a:t>
            </a:r>
            <a:endParaRPr lang="en-US" altLang="ja-JP" sz="2000" dirty="0" smtClean="0">
              <a:solidFill>
                <a:schemeClr val="accent1">
                  <a:lumMod val="75000"/>
                </a:schemeClr>
              </a:solidFill>
            </a:endParaRPr>
          </a:p>
          <a:p>
            <a:pPr marL="0" lvl="1">
              <a:lnSpc>
                <a:spcPct val="200000"/>
              </a:lnSpc>
              <a:buFont typeface="Wingdings" pitchFamily="2" charset="2"/>
              <a:buChar char="Ø"/>
            </a:pPr>
            <a:r>
              <a:rPr lang="ja-JP" altLang="en-US" sz="2400" dirty="0" smtClean="0">
                <a:solidFill>
                  <a:srgbClr val="FF0000"/>
                </a:solidFill>
                <a:latin typeface="HGP創英角ﾎﾟｯﾌﾟ体" pitchFamily="50" charset="-128"/>
                <a:ea typeface="HGP創英角ﾎﾟｯﾌﾟ体" pitchFamily="50" charset="-128"/>
              </a:rPr>
              <a:t> </a:t>
            </a:r>
            <a:r>
              <a:rPr lang="ja-JP" altLang="en-US" sz="2400" dirty="0" smtClean="0">
                <a:solidFill>
                  <a:schemeClr val="tx1">
                    <a:lumMod val="65000"/>
                    <a:lumOff val="35000"/>
                  </a:schemeClr>
                </a:solidFill>
                <a:latin typeface="HGP創英角ﾎﾟｯﾌﾟ体" pitchFamily="50" charset="-128"/>
                <a:ea typeface="HGP創英角ﾎﾟｯﾌﾟ体" pitchFamily="50" charset="-128"/>
              </a:rPr>
              <a:t>「データベース」としての特徴</a:t>
            </a:r>
            <a:endParaRPr lang="en-US" altLang="ja-JP" sz="2000" dirty="0" smtClean="0">
              <a:solidFill>
                <a:schemeClr val="tx1">
                  <a:lumMod val="65000"/>
                  <a:lumOff val="35000"/>
                </a:schemeClr>
              </a:solidFill>
            </a:endParaRPr>
          </a:p>
          <a:p>
            <a:pPr lvl="1">
              <a:lnSpc>
                <a:spcPts val="3000"/>
              </a:lnSpc>
              <a:buFont typeface="Arial" pitchFamily="34" charset="0"/>
              <a:buChar char="•"/>
            </a:pPr>
            <a:r>
              <a:rPr lang="en-US" altLang="ja-JP" sz="2000" dirty="0" smtClean="0">
                <a:solidFill>
                  <a:schemeClr val="accent1">
                    <a:lumMod val="75000"/>
                  </a:schemeClr>
                </a:solidFill>
              </a:rPr>
              <a:t> </a:t>
            </a:r>
            <a:r>
              <a:rPr lang="ja-JP" altLang="en-US" sz="2000" dirty="0" smtClean="0">
                <a:solidFill>
                  <a:schemeClr val="accent1">
                    <a:lumMod val="75000"/>
                  </a:schemeClr>
                </a:solidFill>
              </a:rPr>
              <a:t>多くの患者の語り</a:t>
            </a:r>
            <a:r>
              <a:rPr lang="ja-JP" altLang="en-US" sz="1600" dirty="0" smtClean="0">
                <a:solidFill>
                  <a:schemeClr val="accent1">
                    <a:lumMod val="75000"/>
                  </a:schemeClr>
                </a:solidFill>
              </a:rPr>
              <a:t>（各ほぼ</a:t>
            </a:r>
            <a:r>
              <a:rPr lang="en-US" altLang="ja-JP" sz="1600" dirty="0" smtClean="0">
                <a:solidFill>
                  <a:schemeClr val="accent1">
                    <a:lumMod val="75000"/>
                  </a:schemeClr>
                </a:solidFill>
              </a:rPr>
              <a:t>50</a:t>
            </a:r>
            <a:r>
              <a:rPr lang="ja-JP" altLang="en-US" sz="1600" dirty="0" smtClean="0">
                <a:solidFill>
                  <a:schemeClr val="accent1">
                    <a:lumMod val="75000"/>
                  </a:schemeClr>
                </a:solidFill>
              </a:rPr>
              <a:t>人）</a:t>
            </a:r>
            <a:r>
              <a:rPr lang="ja-JP" altLang="en-US" sz="2000" dirty="0" smtClean="0">
                <a:solidFill>
                  <a:schemeClr val="accent1">
                    <a:lumMod val="75000"/>
                  </a:schemeClr>
                </a:solidFill>
              </a:rPr>
              <a:t>を「まんべんなく」集めている</a:t>
            </a:r>
            <a:endParaRPr lang="en-US" altLang="ja-JP" sz="2000" dirty="0" smtClean="0">
              <a:solidFill>
                <a:schemeClr val="accent1">
                  <a:lumMod val="75000"/>
                </a:schemeClr>
              </a:solidFill>
            </a:endParaRPr>
          </a:p>
          <a:p>
            <a:pPr lvl="1">
              <a:lnSpc>
                <a:spcPts val="3000"/>
              </a:lnSpc>
              <a:buFont typeface="Arial" pitchFamily="34" charset="0"/>
              <a:buChar char="•"/>
            </a:pPr>
            <a:r>
              <a:rPr lang="en-US" altLang="ja-JP" sz="2000" dirty="0" smtClean="0">
                <a:solidFill>
                  <a:schemeClr val="accent1">
                    <a:lumMod val="75000"/>
                  </a:schemeClr>
                </a:solidFill>
              </a:rPr>
              <a:t> </a:t>
            </a:r>
            <a:r>
              <a:rPr lang="ja-JP" altLang="en-US" sz="2000" dirty="0" smtClean="0">
                <a:solidFill>
                  <a:schemeClr val="accent1">
                    <a:lumMod val="75000"/>
                  </a:schemeClr>
                </a:solidFill>
              </a:rPr>
              <a:t>誤解をまねきやすい部分には注記や解説がなされている</a:t>
            </a:r>
            <a:endParaRPr kumimoji="1" lang="en-US" altLang="ja-JP" sz="2000" dirty="0" smtClean="0">
              <a:solidFill>
                <a:schemeClr val="accent1">
                  <a:lumMod val="75000"/>
                </a:schemeClr>
              </a:solidFill>
            </a:endParaRPr>
          </a:p>
          <a:p>
            <a:pPr lvl="1">
              <a:lnSpc>
                <a:spcPts val="3000"/>
              </a:lnSpc>
              <a:buFont typeface="Arial" pitchFamily="34" charset="0"/>
              <a:buChar char="•"/>
            </a:pPr>
            <a:r>
              <a:rPr lang="ja-JP" altLang="en-US" sz="2000" dirty="0" smtClean="0">
                <a:solidFill>
                  <a:schemeClr val="accent1">
                    <a:lumMod val="75000"/>
                  </a:schemeClr>
                </a:solidFill>
              </a:rPr>
              <a:t> 各トピックに医学的な概要説明がある</a:t>
            </a:r>
            <a:endParaRPr lang="en-US" altLang="ja-JP" dirty="0" smtClean="0">
              <a:solidFill>
                <a:schemeClr val="accent1">
                  <a:lumMod val="75000"/>
                </a:schemeClr>
              </a:solidFill>
            </a:endParaRPr>
          </a:p>
        </p:txBody>
      </p:sp>
    </p:spTree>
  </p:cSld>
  <p:clrMapOvr>
    <a:masterClrMapping/>
  </p:clrMapOvr>
  <p:transition advTm="23709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fontScale="90000"/>
          </a:bodyPr>
          <a:lstStyle/>
          <a:p>
            <a:pPr algn="l"/>
            <a:r>
              <a:rPr lang="ja-JP" altLang="en-US" sz="6000" dirty="0">
                <a:solidFill>
                  <a:schemeClr val="accent1">
                    <a:lumMod val="75000"/>
                  </a:schemeClr>
                </a:solidFill>
                <a:latin typeface="HG創英角ﾎﾟｯﾌﾟ体" pitchFamily="49" charset="-128"/>
                <a:ea typeface="HG創英角ﾎﾟｯﾌﾟ体" pitchFamily="49" charset="-128"/>
              </a:rPr>
              <a:t>健康</a:t>
            </a:r>
            <a:r>
              <a:rPr lang="ja-JP" altLang="en-US" sz="6000" dirty="0" smtClean="0">
                <a:solidFill>
                  <a:schemeClr val="accent1">
                    <a:lumMod val="75000"/>
                  </a:schemeClr>
                </a:solidFill>
                <a:latin typeface="HG創英角ﾎﾟｯﾌﾟ体" pitchFamily="49" charset="-128"/>
                <a:ea typeface="HG創英角ﾎﾟｯﾌﾟ体" pitchFamily="49" charset="-128"/>
              </a:rPr>
              <a:t>と病の語り</a:t>
            </a:r>
            <a:r>
              <a:rPr lang="ja-JP" altLang="en-US" sz="4000" dirty="0" smtClean="0">
                <a:solidFill>
                  <a:schemeClr val="accent1">
                    <a:lumMod val="75000"/>
                  </a:schemeClr>
                </a:solidFill>
                <a:latin typeface="HG創英角ﾎﾟｯﾌﾟ体" pitchFamily="49" charset="-128"/>
                <a:ea typeface="HG創英角ﾎﾟｯﾌﾟ体" pitchFamily="49" charset="-128"/>
              </a:rPr>
              <a:t>　</a:t>
            </a:r>
            <a:r>
              <a:rPr lang="en-US" altLang="ja-JP" sz="4000" dirty="0" err="1" smtClean="0">
                <a:solidFill>
                  <a:schemeClr val="accent1">
                    <a:lumMod val="75000"/>
                  </a:schemeClr>
                </a:solidFill>
                <a:latin typeface="HG創英角ﾎﾟｯﾌﾟ体" pitchFamily="49" charset="-128"/>
                <a:ea typeface="HG創英角ﾎﾟｯﾌﾟ体" pitchFamily="49" charset="-128"/>
              </a:rPr>
              <a:t>Dipex</a:t>
            </a:r>
            <a:r>
              <a:rPr lang="en-US" altLang="ja-JP" sz="4000" dirty="0" smtClean="0">
                <a:solidFill>
                  <a:schemeClr val="accent1">
                    <a:lumMod val="75000"/>
                  </a:schemeClr>
                </a:solidFill>
                <a:latin typeface="HG創英角ﾎﾟｯﾌﾟ体" pitchFamily="49" charset="-128"/>
                <a:ea typeface="HG創英角ﾎﾟｯﾌﾟ体" pitchFamily="49" charset="-128"/>
              </a:rPr>
              <a:t>-Japan</a:t>
            </a:r>
            <a:endParaRPr kumimoji="1" lang="ja-JP" altLang="en-US" sz="4000" dirty="0">
              <a:solidFill>
                <a:schemeClr val="accent1">
                  <a:lumMod val="75000"/>
                </a:schemeClr>
              </a:solidFill>
              <a:latin typeface="HG創英角ﾎﾟｯﾌﾟ体" pitchFamily="49" charset="-128"/>
              <a:ea typeface="HG創英角ﾎﾟｯﾌﾟ体" pitchFamily="49" charset="-128"/>
            </a:endParaRPr>
          </a:p>
        </p:txBody>
      </p:sp>
      <p:pic>
        <p:nvPicPr>
          <p:cNvPr id="4" name="図 3" descr="dipex-japan.JPG"/>
          <p:cNvPicPr>
            <a:picLocks noChangeAspect="1"/>
          </p:cNvPicPr>
          <p:nvPr/>
        </p:nvPicPr>
        <p:blipFill>
          <a:blip r:embed="rId2" cstate="print"/>
          <a:stretch>
            <a:fillRect/>
          </a:stretch>
        </p:blipFill>
        <p:spPr>
          <a:xfrm>
            <a:off x="899592" y="1340768"/>
            <a:ext cx="7344816" cy="4543641"/>
          </a:xfrm>
          <a:prstGeom prst="rect">
            <a:avLst/>
          </a:prstGeom>
        </p:spPr>
      </p:pic>
      <p:sp>
        <p:nvSpPr>
          <p:cNvPr id="5" name="テキスト ボックス 4"/>
          <p:cNvSpPr txBox="1"/>
          <p:nvPr/>
        </p:nvSpPr>
        <p:spPr>
          <a:xfrm>
            <a:off x="1115616" y="6093296"/>
            <a:ext cx="7344816" cy="369332"/>
          </a:xfrm>
          <a:prstGeom prst="rect">
            <a:avLst/>
          </a:prstGeom>
          <a:noFill/>
        </p:spPr>
        <p:txBody>
          <a:bodyPr wrap="square" rtlCol="0">
            <a:spAutoFit/>
          </a:bodyPr>
          <a:lstStyle/>
          <a:p>
            <a:r>
              <a:rPr kumimoji="1" lang="ja-JP" altLang="en-US" dirty="0" smtClean="0">
                <a:solidFill>
                  <a:schemeClr val="accent1">
                    <a:lumMod val="50000"/>
                  </a:schemeClr>
                </a:solidFill>
              </a:rPr>
              <a:t>引</a:t>
            </a:r>
            <a:r>
              <a:rPr kumimoji="1" lang="ja-JP" altLang="en-US" dirty="0" smtClean="0">
                <a:solidFill>
                  <a:schemeClr val="accent1">
                    <a:lumMod val="75000"/>
                  </a:schemeClr>
                </a:solidFill>
              </a:rPr>
              <a:t>き続き　　●認知症　　●大腸がん　　●・・・・・・・・</a:t>
            </a:r>
            <a:endParaRPr kumimoji="1" lang="ja-JP" altLang="en-US" dirty="0">
              <a:solidFill>
                <a:schemeClr val="accent1">
                  <a:lumMod val="75000"/>
                </a:schemeClr>
              </a:solidFill>
            </a:endParaRPr>
          </a:p>
        </p:txBody>
      </p:sp>
      <p:cxnSp>
        <p:nvCxnSpPr>
          <p:cNvPr id="11" name="直線コネクタ 10"/>
          <p:cNvCxnSpPr/>
          <p:nvPr/>
        </p:nvCxnSpPr>
        <p:spPr>
          <a:xfrm flipV="1">
            <a:off x="1835696" y="1628800"/>
            <a:ext cx="1584176" cy="129614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3275856" y="1628800"/>
            <a:ext cx="1584176" cy="129614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131840" y="1196752"/>
            <a:ext cx="1080120" cy="461665"/>
          </a:xfrm>
          <a:prstGeom prst="rect">
            <a:avLst/>
          </a:prstGeom>
          <a:noFill/>
        </p:spPr>
        <p:txBody>
          <a:bodyPr wrap="square" rtlCol="0">
            <a:spAutoFit/>
          </a:bodyPr>
          <a:lstStyle/>
          <a:p>
            <a:r>
              <a:rPr lang="ja-JP" altLang="en-US" sz="2400" dirty="0" smtClean="0">
                <a:solidFill>
                  <a:srgbClr val="FF0000"/>
                </a:solidFill>
                <a:latin typeface="HGP創英角ﾎﾟｯﾌﾟ体" pitchFamily="50" charset="-128"/>
                <a:ea typeface="HGP創英角ﾎﾟｯﾌﾟ体" pitchFamily="50" charset="-128"/>
              </a:rPr>
              <a:t>乳がん</a:t>
            </a:r>
            <a:endParaRPr kumimoji="1" lang="ja-JP" altLang="en-US" sz="2400" dirty="0">
              <a:solidFill>
                <a:srgbClr val="FF0000"/>
              </a:solidFill>
              <a:latin typeface="HGP創英角ﾎﾟｯﾌﾟ体" pitchFamily="50" charset="-128"/>
              <a:ea typeface="HGP創英角ﾎﾟｯﾌﾟ体" pitchFamily="50" charset="-128"/>
            </a:endParaRPr>
          </a:p>
        </p:txBody>
      </p:sp>
      <p:sp>
        <p:nvSpPr>
          <p:cNvPr id="16" name="テキスト ボックス 15"/>
          <p:cNvSpPr txBox="1"/>
          <p:nvPr/>
        </p:nvSpPr>
        <p:spPr>
          <a:xfrm>
            <a:off x="4572000" y="1196752"/>
            <a:ext cx="1944216" cy="461665"/>
          </a:xfrm>
          <a:prstGeom prst="rect">
            <a:avLst/>
          </a:prstGeom>
          <a:noFill/>
        </p:spPr>
        <p:txBody>
          <a:bodyPr wrap="square" rtlCol="0">
            <a:spAutoFit/>
          </a:bodyPr>
          <a:lstStyle/>
          <a:p>
            <a:r>
              <a:rPr lang="ja-JP" altLang="en-US" sz="2400" dirty="0" smtClean="0">
                <a:solidFill>
                  <a:srgbClr val="FF0000"/>
                </a:solidFill>
                <a:latin typeface="HGP創英角ﾎﾟｯﾌﾟ体" pitchFamily="50" charset="-128"/>
                <a:ea typeface="HGP創英角ﾎﾟｯﾌﾟ体" pitchFamily="50" charset="-128"/>
              </a:rPr>
              <a:t>前立腺がん</a:t>
            </a:r>
            <a:endParaRPr kumimoji="1" lang="ja-JP" altLang="en-US" sz="2400" dirty="0">
              <a:solidFill>
                <a:srgbClr val="FF0000"/>
              </a:solidFill>
              <a:latin typeface="HGP創英角ﾎﾟｯﾌﾟ体" pitchFamily="50" charset="-128"/>
              <a:ea typeface="HGP創英角ﾎﾟｯﾌﾟ体" pitchFamily="50" charset="-128"/>
            </a:endParaRPr>
          </a:p>
        </p:txBody>
      </p:sp>
      <p:cxnSp>
        <p:nvCxnSpPr>
          <p:cNvPr id="8" name="直線コネクタ 7"/>
          <p:cNvCxnSpPr/>
          <p:nvPr/>
        </p:nvCxnSpPr>
        <p:spPr>
          <a:xfrm>
            <a:off x="2411760" y="2924944"/>
            <a:ext cx="1152128" cy="0"/>
          </a:xfrm>
          <a:prstGeom prst="line">
            <a:avLst/>
          </a:prstGeom>
          <a:ln w="127000">
            <a:solidFill>
              <a:srgbClr val="638FC5"/>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43608" y="2924944"/>
            <a:ext cx="1152128" cy="0"/>
          </a:xfrm>
          <a:prstGeom prst="line">
            <a:avLst/>
          </a:prstGeom>
          <a:ln w="127000">
            <a:solidFill>
              <a:srgbClr val="FB89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21933"/>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Autofit/>
          </a:bodyPr>
          <a:lstStyle/>
          <a:p>
            <a:pPr algn="l"/>
            <a:r>
              <a:rPr lang="ja-JP" altLang="en-US" sz="5400" dirty="0">
                <a:solidFill>
                  <a:schemeClr val="accent1">
                    <a:lumMod val="75000"/>
                  </a:schemeClr>
                </a:solidFill>
                <a:latin typeface="HG創英角ﾎﾟｯﾌﾟ体" pitchFamily="49" charset="-128"/>
                <a:ea typeface="HG創英角ﾎﾟｯﾌﾟ体" pitchFamily="49" charset="-128"/>
              </a:rPr>
              <a:t>前立腺</a:t>
            </a:r>
            <a:r>
              <a:rPr lang="ja-JP" altLang="en-US" sz="5400" dirty="0" smtClean="0">
                <a:solidFill>
                  <a:schemeClr val="accent1">
                    <a:lumMod val="75000"/>
                  </a:schemeClr>
                </a:solidFill>
                <a:latin typeface="HG創英角ﾎﾟｯﾌﾟ体" pitchFamily="49" charset="-128"/>
                <a:ea typeface="HG創英角ﾎﾟｯﾌﾟ体" pitchFamily="49" charset="-128"/>
              </a:rPr>
              <a:t>がんの語り</a:t>
            </a:r>
            <a:endParaRPr kumimoji="1" lang="ja-JP" altLang="en-US" sz="5400" dirty="0">
              <a:solidFill>
                <a:schemeClr val="accent1">
                  <a:lumMod val="75000"/>
                </a:schemeClr>
              </a:solidFill>
              <a:latin typeface="HG創英角ﾎﾟｯﾌﾟ体" pitchFamily="49" charset="-128"/>
              <a:ea typeface="HG創英角ﾎﾟｯﾌﾟ体" pitchFamily="49" charset="-128"/>
            </a:endParaRPr>
          </a:p>
        </p:txBody>
      </p:sp>
      <p:pic>
        <p:nvPicPr>
          <p:cNvPr id="3" name="図 2" descr="dipex-prst.JPG"/>
          <p:cNvPicPr>
            <a:picLocks noChangeAspect="1"/>
          </p:cNvPicPr>
          <p:nvPr/>
        </p:nvPicPr>
        <p:blipFill>
          <a:blip r:embed="rId2" cstate="print"/>
          <a:stretch>
            <a:fillRect/>
          </a:stretch>
        </p:blipFill>
        <p:spPr>
          <a:xfrm>
            <a:off x="732439" y="1268760"/>
            <a:ext cx="7521884" cy="3240360"/>
          </a:xfrm>
          <a:prstGeom prst="rect">
            <a:avLst/>
          </a:prstGeom>
        </p:spPr>
      </p:pic>
      <p:sp>
        <p:nvSpPr>
          <p:cNvPr id="4" name="テキスト ボックス 3"/>
          <p:cNvSpPr txBox="1"/>
          <p:nvPr/>
        </p:nvSpPr>
        <p:spPr>
          <a:xfrm>
            <a:off x="755576" y="4725144"/>
            <a:ext cx="7488832" cy="1754326"/>
          </a:xfrm>
          <a:prstGeom prst="rect">
            <a:avLst/>
          </a:prstGeom>
          <a:noFill/>
        </p:spPr>
        <p:txBody>
          <a:bodyPr wrap="square" rtlCol="0">
            <a:spAutoFit/>
          </a:bodyPr>
          <a:lstStyle/>
          <a:p>
            <a:pPr>
              <a:lnSpc>
                <a:spcPct val="150000"/>
              </a:lnSpc>
              <a:buFont typeface="Wingdings" pitchFamily="2" charset="2"/>
              <a:buChar char="n"/>
            </a:pPr>
            <a:r>
              <a:rPr lang="ja-JP" altLang="en-US" dirty="0" smtClean="0">
                <a:solidFill>
                  <a:srgbClr val="FF0000"/>
                </a:solidFill>
              </a:rPr>
              <a:t> </a:t>
            </a:r>
            <a:r>
              <a:rPr lang="ja-JP" altLang="en-US" dirty="0">
                <a:solidFill>
                  <a:schemeClr val="tx1">
                    <a:lumMod val="65000"/>
                    <a:lumOff val="35000"/>
                  </a:schemeClr>
                </a:solidFill>
                <a:latin typeface="HG創英角ﾎﾟｯﾌﾟ体" pitchFamily="49" charset="-128"/>
                <a:ea typeface="HG創英角ﾎﾟｯﾌﾟ体" pitchFamily="49" charset="-128"/>
              </a:rPr>
              <a:t>発見</a:t>
            </a:r>
            <a:r>
              <a:rPr lang="ja-JP" altLang="en-US" dirty="0" smtClean="0">
                <a:solidFill>
                  <a:schemeClr val="tx1">
                    <a:lumMod val="65000"/>
                    <a:lumOff val="35000"/>
                  </a:schemeClr>
                </a:solidFill>
                <a:latin typeface="HG創英角ﾎﾟｯﾌﾟ体" pitchFamily="49" charset="-128"/>
                <a:ea typeface="HG創英角ﾎﾟｯﾌﾟ体" pitchFamily="49" charset="-128"/>
              </a:rPr>
              <a:t>：</a:t>
            </a:r>
            <a:r>
              <a:rPr lang="ja-JP" altLang="en-US" dirty="0" smtClean="0">
                <a:solidFill>
                  <a:schemeClr val="tx1">
                    <a:lumMod val="65000"/>
                    <a:lumOff val="35000"/>
                  </a:schemeClr>
                </a:solidFill>
              </a:rPr>
              <a:t>　症状</a:t>
            </a:r>
            <a:r>
              <a:rPr lang="ja-JP" altLang="en-US" dirty="0">
                <a:solidFill>
                  <a:schemeClr val="tx1">
                    <a:lumMod val="65000"/>
                    <a:lumOff val="35000"/>
                  </a:schemeClr>
                </a:solidFill>
              </a:rPr>
              <a:t>のはじまりと受診の</a:t>
            </a:r>
            <a:r>
              <a:rPr lang="ja-JP" altLang="en-US" dirty="0" smtClean="0">
                <a:solidFill>
                  <a:schemeClr val="tx1">
                    <a:lumMod val="65000"/>
                    <a:lumOff val="35000"/>
                  </a:schemeClr>
                </a:solidFill>
              </a:rPr>
              <a:t>きっかけ、他（</a:t>
            </a:r>
            <a:r>
              <a:rPr lang="en-US" altLang="ja-JP" dirty="0" smtClean="0">
                <a:solidFill>
                  <a:schemeClr val="tx1">
                    <a:lumMod val="65000"/>
                    <a:lumOff val="35000"/>
                  </a:schemeClr>
                </a:solidFill>
              </a:rPr>
              <a:t>TOPIC</a:t>
            </a:r>
            <a:r>
              <a:rPr lang="ja-JP" altLang="en-US" dirty="0" smtClean="0">
                <a:solidFill>
                  <a:schemeClr val="tx1">
                    <a:lumMod val="65000"/>
                    <a:lumOff val="35000"/>
                  </a:schemeClr>
                </a:solidFill>
              </a:rPr>
              <a:t>）　・・・・・</a:t>
            </a:r>
            <a:endParaRPr kumimoji="1" lang="en-US" altLang="ja-JP" dirty="0" smtClean="0">
              <a:solidFill>
                <a:schemeClr val="tx1">
                  <a:lumMod val="65000"/>
                  <a:lumOff val="35000"/>
                </a:schemeClr>
              </a:solidFill>
            </a:endParaRPr>
          </a:p>
          <a:p>
            <a:pPr>
              <a:lnSpc>
                <a:spcPct val="150000"/>
              </a:lnSpc>
              <a:buFont typeface="Wingdings" pitchFamily="2" charset="2"/>
              <a:buChar char="n"/>
            </a:pPr>
            <a:r>
              <a:rPr lang="ja-JP" altLang="en-US" dirty="0" smtClean="0">
                <a:solidFill>
                  <a:srgbClr val="FF0000"/>
                </a:solidFill>
              </a:rPr>
              <a:t> </a:t>
            </a:r>
            <a:r>
              <a:rPr lang="ja-JP" altLang="en-US" dirty="0" smtClean="0">
                <a:solidFill>
                  <a:schemeClr val="tx1">
                    <a:lumMod val="65000"/>
                    <a:lumOff val="35000"/>
                  </a:schemeClr>
                </a:solidFill>
                <a:latin typeface="HG創英角ﾎﾟｯﾌﾟ体" pitchFamily="49" charset="-128"/>
                <a:ea typeface="HG創英角ﾎﾟｯﾌﾟ体" pitchFamily="49" charset="-128"/>
              </a:rPr>
              <a:t>治療：</a:t>
            </a:r>
            <a:r>
              <a:rPr lang="ja-JP" altLang="en-US" dirty="0" smtClean="0">
                <a:solidFill>
                  <a:schemeClr val="tx1">
                    <a:lumMod val="65000"/>
                    <a:lumOff val="35000"/>
                  </a:schemeClr>
                </a:solidFill>
              </a:rPr>
              <a:t>　手術療法、術後の排尿トラブルとケア、他　・・・・・・</a:t>
            </a:r>
            <a:endParaRPr lang="ja-JP" altLang="en-US" dirty="0">
              <a:solidFill>
                <a:schemeClr val="tx1">
                  <a:lumMod val="65000"/>
                  <a:lumOff val="35000"/>
                </a:schemeClr>
              </a:solidFill>
            </a:endParaRPr>
          </a:p>
          <a:p>
            <a:pPr>
              <a:lnSpc>
                <a:spcPct val="150000"/>
              </a:lnSpc>
              <a:buFont typeface="Wingdings" pitchFamily="2" charset="2"/>
              <a:buChar char="n"/>
            </a:pPr>
            <a:r>
              <a:rPr lang="ja-JP" altLang="en-US" dirty="0" smtClean="0">
                <a:solidFill>
                  <a:srgbClr val="FF0000"/>
                </a:solidFill>
              </a:rPr>
              <a:t> </a:t>
            </a:r>
            <a:r>
              <a:rPr lang="ja-JP" altLang="en-US" dirty="0" smtClean="0">
                <a:solidFill>
                  <a:schemeClr val="tx1">
                    <a:lumMod val="65000"/>
                    <a:lumOff val="35000"/>
                  </a:schemeClr>
                </a:solidFill>
                <a:latin typeface="HG創英角ﾎﾟｯﾌﾟ体" pitchFamily="49" charset="-128"/>
                <a:ea typeface="HG創英角ﾎﾟｯﾌﾟ体" pitchFamily="49" charset="-128"/>
              </a:rPr>
              <a:t>経過と進行：</a:t>
            </a:r>
            <a:r>
              <a:rPr lang="ja-JP" altLang="en-US" dirty="0" smtClean="0">
                <a:solidFill>
                  <a:schemeClr val="tx1">
                    <a:lumMod val="65000"/>
                    <a:lumOff val="35000"/>
                  </a:schemeClr>
                </a:solidFill>
              </a:rPr>
              <a:t>　治療経過にともなう</a:t>
            </a:r>
            <a:r>
              <a:rPr lang="en-US" altLang="ja-JP" dirty="0" smtClean="0">
                <a:solidFill>
                  <a:schemeClr val="tx1">
                    <a:lumMod val="65000"/>
                    <a:lumOff val="35000"/>
                  </a:schemeClr>
                </a:solidFill>
              </a:rPr>
              <a:t>PSA</a:t>
            </a:r>
            <a:r>
              <a:rPr lang="ja-JP" altLang="en-US" dirty="0" smtClean="0">
                <a:solidFill>
                  <a:schemeClr val="tx1">
                    <a:lumMod val="65000"/>
                    <a:lumOff val="35000"/>
                  </a:schemeClr>
                </a:solidFill>
              </a:rPr>
              <a:t>値の変化、他　・・・・・・</a:t>
            </a:r>
            <a:endParaRPr lang="ja-JP" altLang="en-US" dirty="0">
              <a:solidFill>
                <a:schemeClr val="tx1">
                  <a:lumMod val="65000"/>
                  <a:lumOff val="35000"/>
                </a:schemeClr>
              </a:solidFill>
            </a:endParaRPr>
          </a:p>
          <a:p>
            <a:pPr>
              <a:lnSpc>
                <a:spcPct val="150000"/>
              </a:lnSpc>
              <a:buFont typeface="Wingdings" pitchFamily="2" charset="2"/>
              <a:buChar char="n"/>
            </a:pPr>
            <a:r>
              <a:rPr lang="ja-JP" altLang="en-US" dirty="0" smtClean="0">
                <a:solidFill>
                  <a:srgbClr val="FF0000"/>
                </a:solidFill>
              </a:rPr>
              <a:t> </a:t>
            </a:r>
            <a:r>
              <a:rPr lang="ja-JP" altLang="en-US" dirty="0" smtClean="0">
                <a:solidFill>
                  <a:schemeClr val="tx1">
                    <a:lumMod val="65000"/>
                    <a:lumOff val="35000"/>
                  </a:schemeClr>
                </a:solidFill>
                <a:latin typeface="HG創英角ﾎﾟｯﾌﾟ体" pitchFamily="49" charset="-128"/>
                <a:ea typeface="HG創英角ﾎﾟｯﾌﾟ体" pitchFamily="49" charset="-128"/>
              </a:rPr>
              <a:t>生活：</a:t>
            </a:r>
            <a:r>
              <a:rPr lang="ja-JP" altLang="en-US" dirty="0" smtClean="0">
                <a:solidFill>
                  <a:schemeClr val="tx1">
                    <a:lumMod val="65000"/>
                    <a:lumOff val="35000"/>
                  </a:schemeClr>
                </a:solidFill>
              </a:rPr>
              <a:t>　再発予防と体調管理、経済的負担　 、他・・・・・・</a:t>
            </a:r>
            <a:endParaRPr lang="ja-JP" altLang="en-US" dirty="0">
              <a:solidFill>
                <a:schemeClr val="tx1">
                  <a:lumMod val="65000"/>
                  <a:lumOff val="35000"/>
                </a:schemeClr>
              </a:solidFill>
            </a:endParaRPr>
          </a:p>
        </p:txBody>
      </p:sp>
      <p:sp>
        <p:nvSpPr>
          <p:cNvPr id="6" name="円/楕円 5"/>
          <p:cNvSpPr/>
          <p:nvPr/>
        </p:nvSpPr>
        <p:spPr>
          <a:xfrm>
            <a:off x="5076056" y="2924944"/>
            <a:ext cx="3600400" cy="1008112"/>
          </a:xfrm>
          <a:prstGeom prst="ellips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2400" dirty="0" smtClean="0">
                <a:solidFill>
                  <a:schemeClr val="tx1">
                    <a:lumMod val="75000"/>
                    <a:lumOff val="25000"/>
                  </a:schemeClr>
                </a:solidFill>
              </a:rPr>
              <a:t>アドバイザリー委員</a:t>
            </a:r>
            <a:endParaRPr kumimoji="1" lang="ja-JP" altLang="en-US" sz="2400" dirty="0">
              <a:solidFill>
                <a:schemeClr val="tx1">
                  <a:lumMod val="75000"/>
                  <a:lumOff val="25000"/>
                </a:schemeClr>
              </a:solidFill>
            </a:endParaRPr>
          </a:p>
        </p:txBody>
      </p:sp>
      <p:sp>
        <p:nvSpPr>
          <p:cNvPr id="7" name="円/楕円 6"/>
          <p:cNvSpPr/>
          <p:nvPr/>
        </p:nvSpPr>
        <p:spPr>
          <a:xfrm>
            <a:off x="5076056" y="1196752"/>
            <a:ext cx="3600400" cy="1008112"/>
          </a:xfrm>
          <a:prstGeom prst="ellips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2400" dirty="0" smtClean="0">
                <a:solidFill>
                  <a:schemeClr val="tx1">
                    <a:lumMod val="75000"/>
                    <a:lumOff val="25000"/>
                  </a:schemeClr>
                </a:solidFill>
              </a:rPr>
              <a:t>語り手</a:t>
            </a:r>
            <a:endParaRPr kumimoji="1" lang="ja-JP" altLang="en-US" sz="2400" dirty="0">
              <a:solidFill>
                <a:schemeClr val="tx1">
                  <a:lumMod val="75000"/>
                  <a:lumOff val="25000"/>
                </a:schemeClr>
              </a:solidFill>
            </a:endParaRPr>
          </a:p>
        </p:txBody>
      </p:sp>
      <p:sp>
        <p:nvSpPr>
          <p:cNvPr id="8" name="テキスト ボックス 7"/>
          <p:cNvSpPr txBox="1"/>
          <p:nvPr/>
        </p:nvSpPr>
        <p:spPr>
          <a:xfrm>
            <a:off x="6300192" y="620688"/>
            <a:ext cx="2016224" cy="461665"/>
          </a:xfrm>
          <a:prstGeom prst="rect">
            <a:avLst/>
          </a:prstGeom>
          <a:noFill/>
        </p:spPr>
        <p:txBody>
          <a:bodyPr wrap="square" rtlCol="0">
            <a:spAutoFit/>
          </a:bodyPr>
          <a:lstStyle/>
          <a:p>
            <a:r>
              <a:rPr kumimoji="1" lang="ja-JP" altLang="en-US" sz="2400" dirty="0" smtClean="0">
                <a:solidFill>
                  <a:srgbClr val="C00000"/>
                </a:solidFill>
              </a:rPr>
              <a:t>（二つの立場）</a:t>
            </a:r>
            <a:endParaRPr kumimoji="1" lang="ja-JP" altLang="en-US" sz="2400" dirty="0">
              <a:solidFill>
                <a:srgbClr val="C00000"/>
              </a:solidFill>
            </a:endParaRPr>
          </a:p>
        </p:txBody>
      </p:sp>
      <p:sp>
        <p:nvSpPr>
          <p:cNvPr id="9" name="下矢印 8"/>
          <p:cNvSpPr/>
          <p:nvPr/>
        </p:nvSpPr>
        <p:spPr>
          <a:xfrm>
            <a:off x="6300192" y="2348880"/>
            <a:ext cx="1080120" cy="504056"/>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4861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457200" y="274638"/>
            <a:ext cx="8229600" cy="850106"/>
          </a:xfrm>
          <a:prstGeom prst="rect">
            <a:avLst/>
          </a:prstGeom>
        </p:spPr>
        <p:txBody>
          <a:bodyPr>
            <a:noAutofit/>
          </a:bodyPr>
          <a:lstStyle/>
          <a:p>
            <a:pPr lvl="0">
              <a:spcBef>
                <a:spcPct val="0"/>
              </a:spcBef>
            </a:pPr>
            <a:r>
              <a:rPr lang="ja-JP" altLang="en-US" sz="5400" dirty="0" smtClean="0">
                <a:solidFill>
                  <a:schemeClr val="accent1">
                    <a:lumMod val="75000"/>
                  </a:schemeClr>
                </a:solidFill>
                <a:latin typeface="HG創英角ﾎﾟｯﾌﾟ体" pitchFamily="49" charset="-128"/>
                <a:ea typeface="HG創英角ﾎﾟｯﾌﾟ体" pitchFamily="49" charset="-128"/>
              </a:rPr>
              <a:t>実例として</a:t>
            </a:r>
            <a:r>
              <a:rPr lang="ja-JP" altLang="en-US" sz="4000" dirty="0" smtClean="0">
                <a:solidFill>
                  <a:schemeClr val="accent1">
                    <a:lumMod val="75000"/>
                  </a:schemeClr>
                </a:solidFill>
                <a:latin typeface="HG創英角ﾎﾟｯﾌﾟ体" pitchFamily="49" charset="-128"/>
                <a:ea typeface="HG創英角ﾎﾟｯﾌﾟ体" pitchFamily="49" charset="-128"/>
              </a:rPr>
              <a:t>：</a:t>
            </a:r>
            <a:r>
              <a:rPr lang="ja-JP" altLang="en-US" sz="4000" dirty="0" smtClean="0">
                <a:solidFill>
                  <a:schemeClr val="accent1">
                    <a:lumMod val="75000"/>
                  </a:schemeClr>
                </a:solidFill>
                <a:latin typeface="HG創英角ﾎﾟｯﾌﾟ体" pitchFamily="49" charset="-128"/>
                <a:ea typeface="HG創英角ﾎﾟｯﾌﾟ体" pitchFamily="49" charset="-128"/>
                <a:cs typeface="+mj-cs"/>
              </a:rPr>
              <a:t>生検の痛み</a:t>
            </a:r>
            <a:endParaRPr kumimoji="1" lang="ja-JP" altLang="en-US" sz="40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4" name="テキスト ボックス 3"/>
          <p:cNvSpPr txBox="1"/>
          <p:nvPr/>
        </p:nvSpPr>
        <p:spPr>
          <a:xfrm>
            <a:off x="755576" y="1556792"/>
            <a:ext cx="7632848" cy="4616648"/>
          </a:xfrm>
          <a:prstGeom prst="rect">
            <a:avLst/>
          </a:prstGeom>
          <a:noFill/>
        </p:spPr>
        <p:txBody>
          <a:bodyPr wrap="square" rtlCol="0">
            <a:spAutoFit/>
          </a:bodyPr>
          <a:lstStyle/>
          <a:p>
            <a:r>
              <a:rPr lang="ja-JP" altLang="en-US" b="1" dirty="0" smtClean="0">
                <a:solidFill>
                  <a:schemeClr val="tx1">
                    <a:lumMod val="65000"/>
                    <a:lumOff val="35000"/>
                  </a:schemeClr>
                </a:solidFill>
              </a:rPr>
              <a:t>＞前立腺がん＞診断のための検査</a:t>
            </a:r>
          </a:p>
          <a:p>
            <a:r>
              <a:rPr lang="en-US" altLang="ja-JP" dirty="0" smtClean="0">
                <a:hlinkClick r:id="rId2"/>
              </a:rPr>
              <a:t>http://www.dipex-j.org/pc_topic/a/1689.html</a:t>
            </a:r>
            <a:endParaRPr lang="en-US" altLang="ja-JP" dirty="0" smtClean="0"/>
          </a:p>
          <a:p>
            <a:endParaRPr lang="en-US" altLang="ja-JP" dirty="0" smtClean="0"/>
          </a:p>
          <a:p>
            <a:r>
              <a:rPr lang="ja-JP" altLang="en-US" sz="2000" dirty="0" smtClean="0">
                <a:solidFill>
                  <a:schemeClr val="tx1">
                    <a:lumMod val="65000"/>
                    <a:lumOff val="35000"/>
                  </a:schemeClr>
                </a:solidFill>
              </a:rPr>
              <a:t>生検の痛みに触れている人は１割ほどだが、これをどうとらえるか。</a:t>
            </a:r>
            <a:endParaRPr lang="en-US" altLang="ja-JP" sz="2000" dirty="0" smtClean="0">
              <a:solidFill>
                <a:schemeClr val="tx1">
                  <a:lumMod val="65000"/>
                  <a:lumOff val="35000"/>
                </a:schemeClr>
              </a:solidFill>
            </a:endParaRPr>
          </a:p>
          <a:p>
            <a:r>
              <a:rPr lang="ja-JP" altLang="en-US" sz="2000" dirty="0" smtClean="0">
                <a:solidFill>
                  <a:schemeClr val="tx1">
                    <a:lumMod val="65000"/>
                    <a:lumOff val="35000"/>
                  </a:schemeClr>
                </a:solidFill>
              </a:rPr>
              <a:t>医師からは、「ちょっと痛いかも」程度の簡単な説明しかないのが</a:t>
            </a:r>
            <a:endParaRPr lang="en-US" altLang="ja-JP" sz="2000" dirty="0" smtClean="0">
              <a:solidFill>
                <a:schemeClr val="tx1">
                  <a:lumMod val="65000"/>
                  <a:lumOff val="35000"/>
                </a:schemeClr>
              </a:solidFill>
            </a:endParaRPr>
          </a:p>
          <a:p>
            <a:r>
              <a:rPr lang="ja-JP" altLang="en-US" sz="2000" dirty="0" smtClean="0">
                <a:solidFill>
                  <a:schemeClr val="tx1">
                    <a:lumMod val="65000"/>
                    <a:lumOff val="35000"/>
                  </a:schemeClr>
                </a:solidFill>
              </a:rPr>
              <a:t>普通のようだが・・・</a:t>
            </a:r>
            <a:endParaRPr lang="en-US" altLang="ja-JP" sz="2000" dirty="0" smtClean="0">
              <a:solidFill>
                <a:schemeClr val="tx1">
                  <a:lumMod val="65000"/>
                  <a:lumOff val="35000"/>
                </a:schemeClr>
              </a:solidFill>
            </a:endParaRPr>
          </a:p>
          <a:p>
            <a:endParaRPr kumimoji="1" lang="en-US" altLang="ja-JP" dirty="0" smtClean="0"/>
          </a:p>
          <a:p>
            <a:pPr>
              <a:buFont typeface="Wingdings" pitchFamily="2" charset="2"/>
              <a:buChar char="l"/>
            </a:pPr>
            <a:r>
              <a:rPr lang="ja-JP" altLang="en-US" sz="2400" dirty="0" smtClean="0">
                <a:solidFill>
                  <a:srgbClr val="FF0000"/>
                </a:solidFill>
              </a:rPr>
              <a:t> </a:t>
            </a:r>
            <a:r>
              <a:rPr lang="ja-JP" altLang="en-US" dirty="0" smtClean="0">
                <a:solidFill>
                  <a:schemeClr val="accent1">
                    <a:lumMod val="75000"/>
                  </a:schemeClr>
                </a:solidFill>
              </a:rPr>
              <a:t>細胞をバチンと採る、その一つ一つがものすごいんですよ。 </a:t>
            </a:r>
            <a:r>
              <a:rPr lang="ja-JP" altLang="en-US" dirty="0" smtClean="0">
                <a:solidFill>
                  <a:schemeClr val="accent1">
                    <a:lumMod val="75000"/>
                  </a:schemeClr>
                </a:solidFill>
                <a:latin typeface="HGP創英角ﾎﾟｯﾌﾟ体" pitchFamily="50" charset="-128"/>
                <a:ea typeface="HGP創英角ﾎﾟｯﾌﾟ体" pitchFamily="50" charset="-128"/>
              </a:rPr>
              <a:t>「ぎゃー！」って</a:t>
            </a:r>
            <a:endParaRPr lang="en-US" altLang="ja-JP" dirty="0" smtClean="0">
              <a:solidFill>
                <a:schemeClr val="accent1">
                  <a:lumMod val="75000"/>
                </a:schemeClr>
              </a:solidFill>
              <a:latin typeface="HGP創英角ﾎﾟｯﾌﾟ体" pitchFamily="50" charset="-128"/>
              <a:ea typeface="HGP創英角ﾎﾟｯﾌﾟ体" pitchFamily="50" charset="-128"/>
            </a:endParaRPr>
          </a:p>
          <a:p>
            <a:r>
              <a:rPr lang="ja-JP" altLang="en-US" dirty="0" smtClean="0">
                <a:solidFill>
                  <a:schemeClr val="accent1">
                    <a:lumMod val="75000"/>
                  </a:schemeClr>
                </a:solidFill>
                <a:latin typeface="HGP創英角ﾎﾟｯﾌﾟ体" pitchFamily="50" charset="-128"/>
                <a:ea typeface="HGP創英角ﾎﾟｯﾌﾟ体" pitchFamily="50" charset="-128"/>
              </a:rPr>
              <a:t>　　言うぐらい</a:t>
            </a:r>
            <a:r>
              <a:rPr lang="ja-JP" altLang="en-US" dirty="0" smtClean="0">
                <a:solidFill>
                  <a:schemeClr val="accent1">
                    <a:lumMod val="75000"/>
                  </a:schemeClr>
                </a:solidFill>
              </a:rPr>
              <a:t>。</a:t>
            </a:r>
            <a:r>
              <a:rPr lang="ja-JP" altLang="en-US" dirty="0" smtClean="0">
                <a:solidFill>
                  <a:schemeClr val="accent1">
                    <a:lumMod val="75000"/>
                  </a:schemeClr>
                </a:solidFill>
                <a:latin typeface="HGP創英角ﾎﾟｯﾌﾟ体" pitchFamily="50" charset="-128"/>
                <a:ea typeface="HGP創英角ﾎﾟｯﾌﾟ体" pitchFamily="50" charset="-128"/>
              </a:rPr>
              <a:t>腹の中にピストルを打ちこまれるような</a:t>
            </a:r>
            <a:r>
              <a:rPr lang="ja-JP" altLang="en-US" dirty="0" smtClean="0">
                <a:solidFill>
                  <a:schemeClr val="accent1">
                    <a:lumMod val="75000"/>
                  </a:schemeClr>
                </a:solidFill>
              </a:rPr>
              <a:t>感じですよ。</a:t>
            </a:r>
            <a:endParaRPr lang="en-US" altLang="ja-JP" dirty="0" smtClean="0">
              <a:solidFill>
                <a:schemeClr val="accent1">
                  <a:lumMod val="75000"/>
                </a:schemeClr>
              </a:solidFill>
            </a:endParaRPr>
          </a:p>
          <a:p>
            <a:endParaRPr kumimoji="1" lang="en-US" altLang="ja-JP" dirty="0" smtClean="0"/>
          </a:p>
          <a:p>
            <a:pPr>
              <a:buFont typeface="Wingdings" pitchFamily="2" charset="2"/>
              <a:buChar char="l"/>
            </a:pPr>
            <a:r>
              <a:rPr lang="ja-JP" altLang="en-US" sz="2400" dirty="0" smtClean="0">
                <a:solidFill>
                  <a:schemeClr val="accent1"/>
                </a:solidFill>
              </a:rPr>
              <a:t> </a:t>
            </a:r>
            <a:r>
              <a:rPr lang="ja-JP" altLang="en-US" dirty="0" smtClean="0">
                <a:solidFill>
                  <a:schemeClr val="accent1">
                    <a:lumMod val="75000"/>
                  </a:schemeClr>
                </a:solidFill>
              </a:rPr>
              <a:t>生検に立ち会ったこともあるが、患者さんの</a:t>
            </a:r>
            <a:r>
              <a:rPr lang="ja-JP" altLang="en-US" dirty="0" smtClean="0">
                <a:solidFill>
                  <a:schemeClr val="accent1">
                    <a:lumMod val="75000"/>
                  </a:schemeClr>
                </a:solidFill>
                <a:latin typeface="HGP創英角ﾎﾟｯﾌﾟ体" pitchFamily="50" charset="-128"/>
                <a:ea typeface="HGP創英角ﾎﾟｯﾌﾟ体" pitchFamily="50" charset="-128"/>
              </a:rPr>
              <a:t>痛がりようは、普通じゃなかった</a:t>
            </a:r>
            <a:r>
              <a:rPr lang="ja-JP" altLang="en-US" dirty="0" smtClean="0">
                <a:solidFill>
                  <a:schemeClr val="accent1">
                    <a:lumMod val="75000"/>
                  </a:schemeClr>
                </a:solidFill>
              </a:rPr>
              <a:t>。</a:t>
            </a:r>
            <a:endParaRPr lang="en-US" altLang="ja-JP" dirty="0" smtClean="0">
              <a:solidFill>
                <a:schemeClr val="accent1">
                  <a:lumMod val="75000"/>
                </a:schemeClr>
              </a:solidFill>
            </a:endParaRPr>
          </a:p>
          <a:p>
            <a:r>
              <a:rPr lang="ja-JP" altLang="en-US" dirty="0" smtClean="0">
                <a:solidFill>
                  <a:schemeClr val="accent1">
                    <a:lumMod val="75000"/>
                  </a:schemeClr>
                </a:solidFill>
              </a:rPr>
              <a:t>　　 しかしやってみると、信じられないくらいに</a:t>
            </a:r>
            <a:r>
              <a:rPr lang="ja-JP" altLang="en-US" dirty="0" smtClean="0">
                <a:solidFill>
                  <a:schemeClr val="accent1">
                    <a:lumMod val="75000"/>
                  </a:schemeClr>
                </a:solidFill>
                <a:latin typeface="HGP創英角ﾎﾟｯﾌﾟ体" pitchFamily="50" charset="-128"/>
                <a:ea typeface="HGP創英角ﾎﾟｯﾌﾟ体" pitchFamily="50" charset="-128"/>
              </a:rPr>
              <a:t>本当に痛くも痒くもない</a:t>
            </a:r>
            <a:r>
              <a:rPr lang="ja-JP" altLang="en-US" dirty="0" smtClean="0">
                <a:solidFill>
                  <a:schemeClr val="accent1">
                    <a:lumMod val="75000"/>
                  </a:schemeClr>
                </a:solidFill>
              </a:rPr>
              <a:t>。</a:t>
            </a:r>
            <a:endParaRPr lang="en-US" altLang="ja-JP" dirty="0" smtClean="0">
              <a:solidFill>
                <a:schemeClr val="accent1">
                  <a:lumMod val="75000"/>
                </a:schemeClr>
              </a:solidFill>
            </a:endParaRPr>
          </a:p>
          <a:p>
            <a:endParaRPr kumimoji="1" lang="en-US" altLang="ja-JP" dirty="0" smtClean="0"/>
          </a:p>
          <a:p>
            <a:pPr>
              <a:buFont typeface="Wingdings" pitchFamily="2" charset="2"/>
              <a:buChar char="l"/>
            </a:pPr>
            <a:r>
              <a:rPr lang="ja-JP" altLang="en-US" sz="2400" dirty="0" smtClean="0">
                <a:solidFill>
                  <a:srgbClr val="339966"/>
                </a:solidFill>
              </a:rPr>
              <a:t> </a:t>
            </a:r>
            <a:r>
              <a:rPr lang="ja-JP" altLang="en-US" dirty="0" smtClean="0">
                <a:solidFill>
                  <a:schemeClr val="accent1">
                    <a:lumMod val="75000"/>
                  </a:schemeClr>
                </a:solidFill>
              </a:rPr>
              <a:t>生検そのものよりも、</a:t>
            </a:r>
            <a:r>
              <a:rPr lang="ja-JP" altLang="en-US" dirty="0" smtClean="0">
                <a:solidFill>
                  <a:schemeClr val="accent1">
                    <a:lumMod val="75000"/>
                  </a:schemeClr>
                </a:solidFill>
                <a:latin typeface="HGP創英角ﾎﾟｯﾌﾟ体" pitchFamily="50" charset="-128"/>
                <a:ea typeface="HGP創英角ﾎﾟｯﾌﾟ体" pitchFamily="50" charset="-128"/>
              </a:rPr>
              <a:t>その晩の痛みが大変だった</a:t>
            </a:r>
            <a:r>
              <a:rPr lang="ja-JP" altLang="en-US" dirty="0" smtClean="0">
                <a:solidFill>
                  <a:schemeClr val="accent1">
                    <a:lumMod val="75000"/>
                  </a:schemeClr>
                </a:solidFill>
              </a:rPr>
              <a:t>。１週間後もおしっこに血</a:t>
            </a:r>
            <a:endParaRPr lang="en-US" altLang="ja-JP" dirty="0" smtClean="0">
              <a:solidFill>
                <a:schemeClr val="accent1">
                  <a:lumMod val="75000"/>
                </a:schemeClr>
              </a:solidFill>
            </a:endParaRPr>
          </a:p>
          <a:p>
            <a:r>
              <a:rPr lang="ja-JP" altLang="en-US" dirty="0" smtClean="0">
                <a:solidFill>
                  <a:schemeClr val="accent1">
                    <a:lumMod val="75000"/>
                  </a:schemeClr>
                </a:solidFill>
              </a:rPr>
              <a:t>　　が出るし、</a:t>
            </a:r>
            <a:r>
              <a:rPr lang="ja-JP" altLang="en-US" dirty="0" smtClean="0">
                <a:solidFill>
                  <a:schemeClr val="accent1">
                    <a:lumMod val="75000"/>
                  </a:schemeClr>
                </a:solidFill>
                <a:latin typeface="HGP創英角ﾎﾟｯﾌﾟ体" pitchFamily="50" charset="-128"/>
                <a:ea typeface="HGP創英角ﾎﾟｯﾌﾟ体" pitchFamily="50" charset="-128"/>
              </a:rPr>
              <a:t>あの痛み、あれはもうとてもじゃねえが</a:t>
            </a:r>
            <a:r>
              <a:rPr lang="ja-JP" altLang="en-US" dirty="0" smtClean="0">
                <a:solidFill>
                  <a:schemeClr val="accent1">
                    <a:lumMod val="75000"/>
                  </a:schemeClr>
                </a:solidFill>
              </a:rPr>
              <a:t>･･･。</a:t>
            </a:r>
            <a:endParaRPr kumimoji="1" lang="ja-JP" altLang="en-US" dirty="0">
              <a:solidFill>
                <a:schemeClr val="accent1">
                  <a:lumMod val="75000"/>
                </a:schemeClr>
              </a:solidFill>
            </a:endParaRPr>
          </a:p>
        </p:txBody>
      </p:sp>
    </p:spTree>
  </p:cSld>
  <p:clrMapOvr>
    <a:masterClrMapping/>
  </p:clrMapOvr>
  <p:transition advTm="10023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2A05BFD4-E2FA-49DC-985F-1BEBF0CE121E}" type="slidenum">
              <a:rPr kumimoji="1" lang="ja-JP" altLang="en-US" smtClean="0"/>
              <a:pPr/>
              <a:t>4</a:t>
            </a:fld>
            <a:endParaRPr kumimoji="1" lang="ja-JP" altLang="en-US" dirty="0"/>
          </a:p>
        </p:txBody>
      </p:sp>
      <p:sp>
        <p:nvSpPr>
          <p:cNvPr id="3" name="正方形/長方形 2"/>
          <p:cNvSpPr/>
          <p:nvPr/>
        </p:nvSpPr>
        <p:spPr>
          <a:xfrm>
            <a:off x="611560" y="1988840"/>
            <a:ext cx="8064896" cy="3170099"/>
          </a:xfrm>
          <a:prstGeom prst="rect">
            <a:avLst/>
          </a:prstGeom>
        </p:spPr>
        <p:txBody>
          <a:bodyPr wrap="square">
            <a:spAutoFit/>
          </a:bodyPr>
          <a:lstStyle/>
          <a:p>
            <a:r>
              <a:rPr lang="ja-JP" altLang="en-US" sz="2800" dirty="0" smtClean="0">
                <a:solidFill>
                  <a:schemeClr val="accent1">
                    <a:lumMod val="75000"/>
                  </a:schemeClr>
                </a:solidFill>
                <a:latin typeface="HGP創英角ﾎﾟｯﾌﾟ体" pitchFamily="50" charset="-128"/>
                <a:ea typeface="HGP創英角ﾎﾟｯﾌﾟ体" pitchFamily="50" charset="-128"/>
                <a:cs typeface="Arial Unicode MS" pitchFamily="50" charset="-128"/>
              </a:rPr>
              <a:t>愛犬と突然の別れ</a:t>
            </a:r>
            <a:endParaRPr lang="en-US" altLang="ja-JP" sz="2800" dirty="0" smtClean="0">
              <a:solidFill>
                <a:schemeClr val="accent1">
                  <a:lumMod val="75000"/>
                </a:schemeClr>
              </a:solidFill>
              <a:latin typeface="HGP創英角ﾎﾟｯﾌﾟ体" pitchFamily="50" charset="-128"/>
              <a:ea typeface="HGP創英角ﾎﾟｯﾌﾟ体" pitchFamily="50" charset="-128"/>
              <a:cs typeface="Arial Unicode MS" pitchFamily="50" charset="-128"/>
            </a:endParaRPr>
          </a:p>
          <a:p>
            <a:endParaRPr lang="en-US" altLang="ja-JP" sz="28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endParaRPr>
          </a:p>
          <a:p>
            <a:pPr lvl="1"/>
            <a:r>
              <a:rPr lang="ja-JP" altLang="en-US" sz="2400" dirty="0" smtClean="0">
                <a:solidFill>
                  <a:srgbClr val="FF5050"/>
                </a:solidFill>
                <a:latin typeface="Arial Unicode MS" pitchFamily="50" charset="-128"/>
                <a:ea typeface="Arial Unicode MS" pitchFamily="50" charset="-128"/>
                <a:cs typeface="Arial Unicode MS" pitchFamily="50" charset="-128"/>
              </a:rPr>
              <a:t>信じられないほど壮絶な最期を目の当たりにして、</a:t>
            </a:r>
            <a:endParaRPr lang="en-US" altLang="ja-JP" sz="2400" dirty="0" smtClean="0">
              <a:solidFill>
                <a:srgbClr val="FF5050"/>
              </a:solidFill>
              <a:latin typeface="Arial Unicode MS" pitchFamily="50" charset="-128"/>
              <a:ea typeface="Arial Unicode MS" pitchFamily="50" charset="-128"/>
              <a:cs typeface="Arial Unicode MS" pitchFamily="50" charset="-128"/>
            </a:endParaRPr>
          </a:p>
          <a:p>
            <a:pPr lvl="1"/>
            <a:r>
              <a:rPr lang="ja-JP" altLang="en-US" sz="2400" dirty="0" smtClean="0">
                <a:solidFill>
                  <a:srgbClr val="FF5050"/>
                </a:solidFill>
                <a:latin typeface="Arial Unicode MS" pitchFamily="50" charset="-128"/>
                <a:ea typeface="Arial Unicode MS" pitchFamily="50" charset="-128"/>
                <a:cs typeface="Arial Unicode MS" pitchFamily="50" charset="-128"/>
              </a:rPr>
              <a:t>呆然と突っ立ったまま、みぞおちが締め付けられ、</a:t>
            </a:r>
            <a:endParaRPr lang="en-US" altLang="ja-JP" sz="2400" dirty="0" smtClean="0">
              <a:solidFill>
                <a:srgbClr val="FF5050"/>
              </a:solidFill>
              <a:latin typeface="Arial Unicode MS" pitchFamily="50" charset="-128"/>
              <a:ea typeface="Arial Unicode MS" pitchFamily="50" charset="-128"/>
              <a:cs typeface="Arial Unicode MS" pitchFamily="50" charset="-128"/>
            </a:endParaRPr>
          </a:p>
          <a:p>
            <a:pPr lvl="1"/>
            <a:r>
              <a:rPr lang="ja-JP" altLang="en-US" sz="2400" dirty="0" smtClean="0">
                <a:solidFill>
                  <a:srgbClr val="FF5050"/>
                </a:solidFill>
                <a:latin typeface="Arial Unicode MS" pitchFamily="50" charset="-128"/>
                <a:ea typeface="Arial Unicode MS" pitchFamily="50" charset="-128"/>
                <a:cs typeface="Arial Unicode MS" pitchFamily="50" charset="-128"/>
              </a:rPr>
              <a:t>血の気が引き、そのまま指がしびれてきた。</a:t>
            </a:r>
            <a:endParaRPr lang="en-US" altLang="ja-JP" sz="2400" dirty="0" smtClean="0">
              <a:solidFill>
                <a:srgbClr val="FF5050"/>
              </a:solidFill>
              <a:latin typeface="Arial Unicode MS" pitchFamily="50" charset="-128"/>
              <a:ea typeface="Arial Unicode MS" pitchFamily="50" charset="-128"/>
              <a:cs typeface="Arial Unicode MS" pitchFamily="50" charset="-128"/>
            </a:endParaRPr>
          </a:p>
          <a:p>
            <a:pPr lvl="1"/>
            <a:endParaRPr lang="en-US" altLang="ja-JP" sz="2400" dirty="0" smtClean="0">
              <a:solidFill>
                <a:schemeClr val="accent5">
                  <a:lumMod val="75000"/>
                </a:schemeClr>
              </a:solidFill>
              <a:latin typeface="Arial Unicode MS" pitchFamily="50" charset="-128"/>
              <a:ea typeface="Arial Unicode MS" pitchFamily="50" charset="-128"/>
              <a:cs typeface="Arial Unicode MS" pitchFamily="50" charset="-128"/>
            </a:endParaRPr>
          </a:p>
          <a:p>
            <a:pPr lvl="1"/>
            <a:r>
              <a:rPr lang="ja-JP" altLang="en-US" sz="2400" dirty="0" smtClean="0">
                <a:solidFill>
                  <a:schemeClr val="accent5">
                    <a:lumMod val="75000"/>
                  </a:schemeClr>
                </a:solidFill>
                <a:latin typeface="Arial Unicode MS" pitchFamily="50" charset="-128"/>
                <a:ea typeface="Arial Unicode MS" pitchFamily="50" charset="-128"/>
                <a:cs typeface="Arial Unicode MS" pitchFamily="50" charset="-128"/>
              </a:rPr>
              <a:t>しばらく落ち込んで</a:t>
            </a:r>
            <a:endParaRPr lang="en-US" altLang="ja-JP" sz="2400" dirty="0" smtClean="0">
              <a:solidFill>
                <a:schemeClr val="accent5">
                  <a:lumMod val="75000"/>
                </a:schemeClr>
              </a:solidFill>
              <a:latin typeface="Arial Unicode MS" pitchFamily="50" charset="-128"/>
              <a:ea typeface="Arial Unicode MS" pitchFamily="50" charset="-128"/>
              <a:cs typeface="Arial Unicode MS" pitchFamily="50" charset="-128"/>
            </a:endParaRPr>
          </a:p>
          <a:p>
            <a:pPr lvl="1"/>
            <a:r>
              <a:rPr lang="ja-JP" altLang="en-US" sz="2400" dirty="0" smtClean="0">
                <a:solidFill>
                  <a:schemeClr val="accent5">
                    <a:lumMod val="75000"/>
                  </a:schemeClr>
                </a:solidFill>
                <a:latin typeface="Arial Unicode MS" pitchFamily="50" charset="-128"/>
                <a:ea typeface="Arial Unicode MS" pitchFamily="50" charset="-128"/>
                <a:cs typeface="Arial Unicode MS" pitchFamily="50" charset="-128"/>
              </a:rPr>
              <a:t>体調不良が続いていたのですが・・・</a:t>
            </a:r>
            <a:endParaRPr lang="en-US" altLang="ja-JP" sz="2400" dirty="0" smtClean="0">
              <a:solidFill>
                <a:schemeClr val="accent5">
                  <a:lumMod val="75000"/>
                </a:schemeClr>
              </a:solidFill>
              <a:latin typeface="Arial Unicode MS" pitchFamily="50" charset="-128"/>
              <a:ea typeface="Arial Unicode MS" pitchFamily="50" charset="-128"/>
              <a:cs typeface="Arial Unicode MS" pitchFamily="50" charset="-128"/>
            </a:endParaRPr>
          </a:p>
        </p:txBody>
      </p:sp>
      <p:sp>
        <p:nvSpPr>
          <p:cNvPr id="5" name="テキスト ボックス 4"/>
          <p:cNvSpPr txBox="1"/>
          <p:nvPr/>
        </p:nvSpPr>
        <p:spPr>
          <a:xfrm>
            <a:off x="611560" y="332656"/>
            <a:ext cx="7992888" cy="1200329"/>
          </a:xfrm>
          <a:prstGeom prst="rect">
            <a:avLst/>
          </a:prstGeom>
          <a:noFill/>
        </p:spPr>
        <p:txBody>
          <a:bodyPr wrap="square" rtlCol="0">
            <a:spAutoFit/>
          </a:bodyPr>
          <a:lstStyle/>
          <a:p>
            <a:r>
              <a:rPr lang="en-US" altLang="ja-JP" sz="7000" spc="-300" dirty="0" smtClean="0">
                <a:solidFill>
                  <a:schemeClr val="accent1">
                    <a:lumMod val="75000"/>
                  </a:schemeClr>
                </a:solidFill>
                <a:latin typeface="HGS創英角ﾎﾟｯﾌﾟ体" pitchFamily="50" charset="-128"/>
                <a:ea typeface="HGS創英角ﾎﾟｯﾌﾟ体" pitchFamily="50" charset="-128"/>
              </a:rPr>
              <a:t>2004</a:t>
            </a:r>
            <a:r>
              <a:rPr lang="ja-JP" altLang="en-US" sz="7000" spc="600" dirty="0" smtClean="0">
                <a:solidFill>
                  <a:schemeClr val="accent1">
                    <a:lumMod val="75000"/>
                  </a:schemeClr>
                </a:solidFill>
                <a:latin typeface="HGS創英角ﾎﾟｯﾌﾟ体" pitchFamily="50" charset="-128"/>
                <a:ea typeface="HGS創英角ﾎﾟｯﾌﾟ体" pitchFamily="50" charset="-128"/>
              </a:rPr>
              <a:t>年秋</a:t>
            </a:r>
            <a:endParaRPr lang="en-US" altLang="ja-JP" sz="7000" dirty="0" smtClean="0">
              <a:solidFill>
                <a:schemeClr val="accent1">
                  <a:lumMod val="75000"/>
                </a:schemeClr>
              </a:solidFill>
              <a:latin typeface="HGP創英角ﾎﾟｯﾌﾟ体" pitchFamily="50" charset="-128"/>
              <a:ea typeface="HGP創英角ﾎﾟｯﾌﾟ体" pitchFamily="50" charset="-128"/>
            </a:endParaRPr>
          </a:p>
        </p:txBody>
      </p:sp>
      <p:pic>
        <p:nvPicPr>
          <p:cNvPr id="7" name="図 6" descr="card.PNG"/>
          <p:cNvPicPr>
            <a:picLocks noChangeAspect="1"/>
          </p:cNvPicPr>
          <p:nvPr/>
        </p:nvPicPr>
        <p:blipFill>
          <a:blip r:embed="rId2" cstate="print"/>
          <a:stretch>
            <a:fillRect/>
          </a:stretch>
        </p:blipFill>
        <p:spPr>
          <a:xfrm>
            <a:off x="7164288" y="260648"/>
            <a:ext cx="1657143" cy="1371429"/>
          </a:xfrm>
          <a:prstGeom prst="rect">
            <a:avLst/>
          </a:prstGeom>
        </p:spPr>
      </p:pic>
    </p:spTree>
  </p:cSld>
  <p:clrMapOvr>
    <a:masterClrMapping/>
  </p:clrMapOvr>
  <p:transition advTm="46784"/>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627784" y="1124744"/>
            <a:ext cx="3816424" cy="3672408"/>
            <a:chOff x="144014" y="13"/>
            <a:chExt cx="2721418" cy="2721418"/>
          </a:xfrm>
        </p:grpSpPr>
        <p:sp>
          <p:nvSpPr>
            <p:cNvPr id="3" name="円/楕円 2"/>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 name="円/楕円 4"/>
            <p:cNvSpPr/>
            <p:nvPr/>
          </p:nvSpPr>
          <p:spPr>
            <a:xfrm>
              <a:off x="195362" y="320927"/>
              <a:ext cx="2670070"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48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ja-JP" altLang="en-US" sz="48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5" name="テキスト ボックス 4"/>
          <p:cNvSpPr txBox="1"/>
          <p:nvPr/>
        </p:nvSpPr>
        <p:spPr>
          <a:xfrm>
            <a:off x="323528" y="4941168"/>
            <a:ext cx="8568952" cy="1415772"/>
          </a:xfrm>
          <a:prstGeom prst="rect">
            <a:avLst/>
          </a:prstGeom>
          <a:noFill/>
        </p:spPr>
        <p:txBody>
          <a:bodyPr wrap="square" rtlCol="0">
            <a:spAutoFit/>
          </a:bodyPr>
          <a:lstStyle/>
          <a:p>
            <a:pPr algn="ctr"/>
            <a:r>
              <a:rPr kumimoji="1" lang="en-US" altLang="ja-JP" sz="5400" dirty="0" smtClean="0">
                <a:solidFill>
                  <a:srgbClr val="C00000"/>
                </a:solidFill>
                <a:latin typeface="HG創英角ﾎﾟｯﾌﾟ体" pitchFamily="49" charset="-128"/>
                <a:ea typeface="HG創英角ﾎﾟｯﾌﾟ体" pitchFamily="49" charset="-128"/>
              </a:rPr>
              <a:t>E</a:t>
            </a:r>
            <a:r>
              <a:rPr kumimoji="1" lang="en-US" altLang="ja-JP" sz="3600" dirty="0" smtClean="0">
                <a:solidFill>
                  <a:schemeClr val="tx1">
                    <a:lumMod val="75000"/>
                    <a:lumOff val="25000"/>
                  </a:schemeClr>
                </a:solidFill>
                <a:latin typeface="HG創英角ﾎﾟｯﾌﾟ体" pitchFamily="49" charset="-128"/>
                <a:ea typeface="HG創英角ﾎﾟｯﾌﾟ体" pitchFamily="49" charset="-128"/>
              </a:rPr>
              <a:t>vidence</a:t>
            </a:r>
            <a:r>
              <a:rPr lang="en-US" altLang="ja-JP" sz="3600" spc="-150" dirty="0" smtClean="0">
                <a:solidFill>
                  <a:srgbClr val="C00000"/>
                </a:solidFill>
                <a:latin typeface="HG創英角ﾎﾟｯﾌﾟ体" pitchFamily="49" charset="-128"/>
                <a:ea typeface="HG創英角ﾎﾟｯﾌﾟ体" pitchFamily="49" charset="-128"/>
              </a:rPr>
              <a:t> </a:t>
            </a:r>
            <a:r>
              <a:rPr lang="en-US" altLang="ja-JP" sz="5400" spc="-150" dirty="0" smtClean="0">
                <a:solidFill>
                  <a:srgbClr val="C00000"/>
                </a:solidFill>
                <a:latin typeface="HG創英角ﾎﾟｯﾌﾟ体" pitchFamily="49" charset="-128"/>
                <a:ea typeface="HG創英角ﾎﾟｯﾌﾟ体" pitchFamily="49" charset="-128"/>
              </a:rPr>
              <a:t>B</a:t>
            </a:r>
            <a:r>
              <a:rPr lang="en-US" altLang="ja-JP" sz="3600" spc="-150" dirty="0" smtClean="0">
                <a:solidFill>
                  <a:schemeClr val="tx1">
                    <a:lumMod val="75000"/>
                    <a:lumOff val="25000"/>
                  </a:schemeClr>
                </a:solidFill>
                <a:latin typeface="HG創英角ﾎﾟｯﾌﾟ体" pitchFamily="49" charset="-128"/>
                <a:ea typeface="HG創英角ﾎﾟｯﾌﾟ体" pitchFamily="49" charset="-128"/>
              </a:rPr>
              <a:t>ased </a:t>
            </a:r>
            <a:r>
              <a:rPr lang="en-US" altLang="ja-JP" sz="5400" spc="-150" dirty="0" smtClean="0">
                <a:solidFill>
                  <a:srgbClr val="C00000"/>
                </a:solidFill>
                <a:latin typeface="HG創英角ﾎﾟｯﾌﾟ体" pitchFamily="49" charset="-128"/>
                <a:ea typeface="HG創英角ﾎﾟｯﾌﾟ体" pitchFamily="49" charset="-128"/>
              </a:rPr>
              <a:t>M</a:t>
            </a:r>
            <a:r>
              <a:rPr lang="en-US" altLang="ja-JP" sz="3600" spc="-150" dirty="0" smtClean="0">
                <a:solidFill>
                  <a:schemeClr val="tx1">
                    <a:lumMod val="75000"/>
                    <a:lumOff val="25000"/>
                  </a:schemeClr>
                </a:solidFill>
                <a:latin typeface="HG創英角ﾎﾟｯﾌﾟ体" pitchFamily="49" charset="-128"/>
                <a:ea typeface="HG創英角ﾎﾟｯﾌﾟ体" pitchFamily="49" charset="-128"/>
              </a:rPr>
              <a:t>edicine</a:t>
            </a:r>
          </a:p>
          <a:p>
            <a:pPr algn="ctr"/>
            <a:r>
              <a:rPr lang="ja-JP" altLang="en-US" sz="3200" spc="-150" dirty="0" smtClean="0">
                <a:solidFill>
                  <a:schemeClr val="tx1">
                    <a:lumMod val="75000"/>
                    <a:lumOff val="25000"/>
                  </a:schemeClr>
                </a:solidFill>
                <a:latin typeface="HG創英角ﾎﾟｯﾌﾟ体" pitchFamily="49" charset="-128"/>
                <a:ea typeface="HG創英角ﾎﾟｯﾌﾟ体" pitchFamily="49" charset="-128"/>
              </a:rPr>
              <a:t>＜ 科学的根拠に基づく医療 ＞</a:t>
            </a:r>
            <a:endParaRPr kumimoji="1" lang="ja-JP" altLang="en-US" sz="3200" dirty="0"/>
          </a:p>
        </p:txBody>
      </p:sp>
    </p:spTree>
  </p:cSld>
  <p:clrMapOvr>
    <a:masterClrMapping/>
  </p:clrMapOvr>
  <p:transition advTm="8736"/>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35280" cy="850106"/>
          </a:xfrm>
        </p:spPr>
        <p:txBody>
          <a:bodyPr>
            <a:noAutofit/>
          </a:bodyPr>
          <a:lstStyle/>
          <a:p>
            <a:pPr algn="l"/>
            <a:r>
              <a:rPr lang="en-US" altLang="ja-JP" sz="4800" dirty="0" smtClean="0">
                <a:solidFill>
                  <a:schemeClr val="tx2">
                    <a:lumMod val="60000"/>
                    <a:lumOff val="40000"/>
                  </a:schemeClr>
                </a:solidFill>
                <a:latin typeface="HG創英角ﾎﾟｯﾌﾟ体" pitchFamily="49" charset="-128"/>
                <a:ea typeface="HG創英角ﾎﾟｯﾌﾟ体" pitchFamily="49" charset="-128"/>
              </a:rPr>
              <a:t>Evidence</a:t>
            </a:r>
            <a:r>
              <a:rPr lang="ja-JP" altLang="en-US" sz="4800" dirty="0" smtClean="0">
                <a:solidFill>
                  <a:schemeClr val="tx2">
                    <a:lumMod val="60000"/>
                    <a:lumOff val="40000"/>
                  </a:schemeClr>
                </a:solidFill>
                <a:latin typeface="HG創英角ﾎﾟｯﾌﾟ体" pitchFamily="49" charset="-128"/>
                <a:ea typeface="HG創英角ﾎﾟｯﾌﾟ体" pitchFamily="49" charset="-128"/>
              </a:rPr>
              <a:t>情報</a:t>
            </a:r>
            <a:r>
              <a:rPr lang="ja-JP" altLang="en-US" sz="3600" dirty="0" smtClean="0">
                <a:solidFill>
                  <a:schemeClr val="tx2">
                    <a:lumMod val="60000"/>
                    <a:lumOff val="40000"/>
                  </a:schemeClr>
                </a:solidFill>
                <a:latin typeface="HG創英角ﾎﾟｯﾌﾟ体" pitchFamily="49" charset="-128"/>
                <a:ea typeface="HG創英角ﾎﾟｯﾌﾟ体" pitchFamily="49" charset="-128"/>
              </a:rPr>
              <a:t> </a:t>
            </a:r>
            <a:r>
              <a:rPr lang="ja-JP" altLang="en-US" sz="4800" dirty="0" smtClean="0">
                <a:solidFill>
                  <a:schemeClr val="accent1">
                    <a:lumMod val="75000"/>
                  </a:schemeClr>
                </a:solidFill>
                <a:latin typeface="HG創英角ﾎﾟｯﾌﾟ体" pitchFamily="49" charset="-128"/>
                <a:ea typeface="HG創英角ﾎﾟｯﾌﾟ体" pitchFamily="49" charset="-128"/>
              </a:rPr>
              <a:t>の偏在</a:t>
            </a:r>
            <a:endParaRPr kumimoji="1" lang="ja-JP" altLang="en-US" sz="4800" dirty="0">
              <a:solidFill>
                <a:schemeClr val="accent1">
                  <a:lumMod val="75000"/>
                </a:schemeClr>
              </a:solidFill>
              <a:latin typeface="HG創英角ﾎﾟｯﾌﾟ体" pitchFamily="49" charset="-128"/>
              <a:ea typeface="HG創英角ﾎﾟｯﾌﾟ体" pitchFamily="49" charset="-128"/>
            </a:endParaRPr>
          </a:p>
        </p:txBody>
      </p:sp>
      <p:sp>
        <p:nvSpPr>
          <p:cNvPr id="21" name="テキスト ボックス 20"/>
          <p:cNvSpPr txBox="1"/>
          <p:nvPr/>
        </p:nvSpPr>
        <p:spPr>
          <a:xfrm>
            <a:off x="3995936" y="5517232"/>
            <a:ext cx="4495450" cy="523220"/>
          </a:xfrm>
          <a:prstGeom prst="rect">
            <a:avLst/>
          </a:prstGeom>
          <a:noFill/>
        </p:spPr>
        <p:txBody>
          <a:bodyPr wrap="square" rtlCol="0">
            <a:spAutoFit/>
          </a:bodyPr>
          <a:lstStyle/>
          <a:p>
            <a:r>
              <a:rPr lang="ja-JP" altLang="en-US" sz="2800" dirty="0" smtClean="0">
                <a:solidFill>
                  <a:srgbClr val="006600"/>
                </a:solidFill>
                <a:latin typeface="HG創英角ﾎﾟｯﾌﾟ体" pitchFamily="49" charset="-128"/>
                <a:ea typeface="HG創英角ﾎﾟｯﾌﾟ体" pitchFamily="49" charset="-128"/>
              </a:rPr>
              <a:t>患者</a:t>
            </a:r>
            <a:r>
              <a:rPr kumimoji="1" lang="ja-JP" altLang="en-US" sz="2800" dirty="0" smtClean="0">
                <a:latin typeface="HG創英角ﾎﾟｯﾌﾟ体" pitchFamily="49" charset="-128"/>
                <a:ea typeface="HG創英角ﾎﾟｯﾌﾟ体" pitchFamily="49" charset="-128"/>
              </a:rPr>
              <a:t>　　＜　　</a:t>
            </a:r>
            <a:r>
              <a:rPr kumimoji="1" lang="ja-JP" altLang="en-US" sz="2800" dirty="0" smtClean="0">
                <a:solidFill>
                  <a:srgbClr val="FF0000"/>
                </a:solidFill>
                <a:latin typeface="HG創英角ﾎﾟｯﾌﾟ体" pitchFamily="49" charset="-128"/>
                <a:ea typeface="HG創英角ﾎﾟｯﾌﾟ体" pitchFamily="49" charset="-128"/>
              </a:rPr>
              <a:t>医療者</a:t>
            </a:r>
            <a:endParaRPr kumimoji="1" lang="ja-JP" altLang="en-US" sz="2800" dirty="0">
              <a:solidFill>
                <a:srgbClr val="FF0000"/>
              </a:solidFill>
              <a:latin typeface="HG創英角ﾎﾟｯﾌﾟ体" pitchFamily="49" charset="-128"/>
              <a:ea typeface="HG創英角ﾎﾟｯﾌﾟ体" pitchFamily="49" charset="-128"/>
            </a:endParaRPr>
          </a:p>
        </p:txBody>
      </p:sp>
      <p:pic>
        <p:nvPicPr>
          <p:cNvPr id="17" name="図 16" descr="天秤-a.jpg"/>
          <p:cNvPicPr>
            <a:picLocks noChangeAspect="1"/>
          </p:cNvPicPr>
          <p:nvPr/>
        </p:nvPicPr>
        <p:blipFill>
          <a:blip r:embed="rId2" cstate="print"/>
          <a:stretch>
            <a:fillRect/>
          </a:stretch>
        </p:blipFill>
        <p:spPr>
          <a:xfrm>
            <a:off x="3275856" y="1340768"/>
            <a:ext cx="5056300" cy="3778919"/>
          </a:xfrm>
          <a:prstGeom prst="rect">
            <a:avLst/>
          </a:prstGeom>
        </p:spPr>
      </p:pic>
      <p:pic>
        <p:nvPicPr>
          <p:cNvPr id="6" name="図 5" descr="ball.PNG"/>
          <p:cNvPicPr>
            <a:picLocks noChangeAspect="1"/>
          </p:cNvPicPr>
          <p:nvPr/>
        </p:nvPicPr>
        <p:blipFill>
          <a:blip r:embed="rId3" cstate="print"/>
          <a:stretch>
            <a:fillRect/>
          </a:stretch>
        </p:blipFill>
        <p:spPr>
          <a:xfrm>
            <a:off x="1722634" y="1412776"/>
            <a:ext cx="1800200" cy="1549841"/>
          </a:xfrm>
          <a:prstGeom prst="rect">
            <a:avLst/>
          </a:prstGeom>
        </p:spPr>
      </p:pic>
      <p:sp>
        <p:nvSpPr>
          <p:cNvPr id="8" name="雲形吹き出し 7"/>
          <p:cNvSpPr/>
          <p:nvPr/>
        </p:nvSpPr>
        <p:spPr>
          <a:xfrm rot="11078048">
            <a:off x="656389" y="3843416"/>
            <a:ext cx="3211644" cy="2051486"/>
          </a:xfrm>
          <a:prstGeom prst="cloudCallout">
            <a:avLst>
              <a:gd name="adj1" fmla="val -14257"/>
              <a:gd name="adj2" fmla="val 95734"/>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65000"/>
                  <a:lumOff val="35000"/>
                </a:schemeClr>
              </a:solidFill>
            </a:endParaRPr>
          </a:p>
        </p:txBody>
      </p:sp>
      <p:sp>
        <p:nvSpPr>
          <p:cNvPr id="9" name="テキスト ボックス 8"/>
          <p:cNvSpPr txBox="1"/>
          <p:nvPr/>
        </p:nvSpPr>
        <p:spPr>
          <a:xfrm>
            <a:off x="1187624" y="4221088"/>
            <a:ext cx="2568620" cy="1292662"/>
          </a:xfrm>
          <a:prstGeom prst="rect">
            <a:avLst/>
          </a:prstGeom>
          <a:noFill/>
        </p:spPr>
        <p:txBody>
          <a:bodyPr wrap="square" rtlCol="0">
            <a:spAutoFit/>
          </a:bodyPr>
          <a:lstStyle/>
          <a:p>
            <a:pPr>
              <a:lnSpc>
                <a:spcPct val="150000"/>
              </a:lnSpc>
            </a:pPr>
            <a:r>
              <a:rPr kumimoji="1" lang="ja-JP" altLang="en-US" sz="2800" dirty="0" smtClean="0">
                <a:solidFill>
                  <a:schemeClr val="tx1">
                    <a:lumMod val="65000"/>
                    <a:lumOff val="35000"/>
                  </a:schemeClr>
                </a:solidFill>
                <a:latin typeface="HGP創英角ﾎﾟｯﾌﾟ体" pitchFamily="50" charset="-128"/>
                <a:ea typeface="HGP創英角ﾎﾟｯﾌﾟ体" pitchFamily="50" charset="-128"/>
              </a:rPr>
              <a:t>　医療情報</a:t>
            </a:r>
            <a:r>
              <a:rPr kumimoji="1" lang="ja-JP" altLang="en-US" sz="2400" dirty="0" smtClean="0">
                <a:solidFill>
                  <a:schemeClr val="tx1">
                    <a:lumMod val="65000"/>
                    <a:lumOff val="35000"/>
                  </a:schemeClr>
                </a:solidFill>
              </a:rPr>
              <a:t>を</a:t>
            </a:r>
            <a:endParaRPr kumimoji="1" lang="en-US" altLang="ja-JP" sz="2400" dirty="0" smtClean="0">
              <a:solidFill>
                <a:schemeClr val="tx1">
                  <a:lumMod val="65000"/>
                  <a:lumOff val="35000"/>
                </a:schemeClr>
              </a:solidFill>
            </a:endParaRPr>
          </a:p>
          <a:p>
            <a:pPr>
              <a:lnSpc>
                <a:spcPct val="150000"/>
              </a:lnSpc>
            </a:pPr>
            <a:r>
              <a:rPr lang="ja-JP" altLang="en-US" sz="2400" b="1" dirty="0" smtClean="0">
                <a:solidFill>
                  <a:schemeClr val="tx1">
                    <a:lumMod val="65000"/>
                    <a:lumOff val="35000"/>
                  </a:schemeClr>
                </a:solidFill>
              </a:rPr>
              <a:t>もっと</a:t>
            </a:r>
            <a:r>
              <a:rPr kumimoji="1" lang="ja-JP" altLang="en-US" sz="2400" b="1" dirty="0" smtClean="0">
                <a:solidFill>
                  <a:schemeClr val="tx1">
                    <a:lumMod val="65000"/>
                    <a:lumOff val="35000"/>
                  </a:schemeClr>
                </a:solidFill>
              </a:rPr>
              <a:t>患者</a:t>
            </a:r>
            <a:r>
              <a:rPr kumimoji="1" lang="ja-JP" altLang="en-US" sz="2400" dirty="0" smtClean="0">
                <a:solidFill>
                  <a:schemeClr val="tx1">
                    <a:lumMod val="65000"/>
                    <a:lumOff val="35000"/>
                  </a:schemeClr>
                </a:solidFill>
              </a:rPr>
              <a:t>に！</a:t>
            </a:r>
            <a:endParaRPr kumimoji="1" lang="ja-JP" altLang="en-US" sz="2400" dirty="0">
              <a:solidFill>
                <a:schemeClr val="tx1">
                  <a:lumMod val="65000"/>
                  <a:lumOff val="35000"/>
                </a:schemeClr>
              </a:solidFill>
            </a:endParaRPr>
          </a:p>
        </p:txBody>
      </p:sp>
      <p:sp>
        <p:nvSpPr>
          <p:cNvPr id="10" name="円/楕円 9"/>
          <p:cNvSpPr/>
          <p:nvPr/>
        </p:nvSpPr>
        <p:spPr>
          <a:xfrm>
            <a:off x="3779912" y="5157192"/>
            <a:ext cx="1296144" cy="1296144"/>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rgbClr val="006600"/>
              </a:solidFill>
            </a:endParaRPr>
          </a:p>
        </p:txBody>
      </p:sp>
      <p:sp>
        <p:nvSpPr>
          <p:cNvPr id="11" name="円/楕円 10"/>
          <p:cNvSpPr/>
          <p:nvPr/>
        </p:nvSpPr>
        <p:spPr>
          <a:xfrm>
            <a:off x="6444208" y="5157192"/>
            <a:ext cx="1296144"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rgbClr val="006600"/>
              </a:solidFill>
            </a:endParaRPr>
          </a:p>
        </p:txBody>
      </p:sp>
    </p:spTree>
  </p:cSld>
  <p:clrMapOvr>
    <a:masterClrMapping/>
  </p:clrMapOvr>
  <p:transition advTm="14492"/>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435280" cy="850106"/>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がん</a:t>
            </a:r>
            <a:r>
              <a:rPr lang="ja-JP" altLang="en-US" sz="5400" dirty="0" smtClean="0">
                <a:solidFill>
                  <a:schemeClr val="accent1">
                    <a:lumMod val="75000"/>
                  </a:schemeClr>
                </a:solidFill>
                <a:latin typeface="HG創英角ﾎﾟｯﾌﾟ体" pitchFamily="49" charset="-128"/>
                <a:ea typeface="HG創英角ﾎﾟｯﾌﾟ体" pitchFamily="49" charset="-128"/>
                <a:cs typeface="+mj-cs"/>
              </a:rPr>
              <a:t>医療</a:t>
            </a: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情報を患者に！</a:t>
            </a:r>
            <a:endParaRPr kumimoji="1" lang="ja-JP" altLang="en-US" sz="5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3" name="テキスト ボックス 2"/>
          <p:cNvSpPr txBox="1"/>
          <p:nvPr/>
        </p:nvSpPr>
        <p:spPr>
          <a:xfrm>
            <a:off x="683568" y="1628800"/>
            <a:ext cx="7992888" cy="4585871"/>
          </a:xfrm>
          <a:prstGeom prst="rect">
            <a:avLst/>
          </a:prstGeom>
          <a:noFill/>
        </p:spPr>
        <p:txBody>
          <a:bodyPr wrap="square" rtlCol="0">
            <a:spAutoFit/>
          </a:bodyPr>
          <a:lstStyle/>
          <a:p>
            <a:pPr>
              <a:lnSpc>
                <a:spcPct val="150000"/>
              </a:lnSpc>
              <a:buFont typeface="Wingdings" pitchFamily="2" charset="2"/>
              <a:buChar char="Ø"/>
            </a:pPr>
            <a:r>
              <a:rPr kumimoji="1" lang="ja-JP" altLang="en-US" sz="2400" dirty="0" smtClean="0">
                <a:solidFill>
                  <a:srgbClr val="FF0000"/>
                </a:solidFill>
              </a:rPr>
              <a:t> </a:t>
            </a:r>
            <a:r>
              <a:rPr kumimoji="1" lang="ja-JP" altLang="en-US" sz="2400" dirty="0" smtClean="0">
                <a:solidFill>
                  <a:schemeClr val="tx1">
                    <a:lumMod val="65000"/>
                    <a:lumOff val="35000"/>
                  </a:schemeClr>
                </a:solidFill>
              </a:rPr>
              <a:t>がん情報センター</a:t>
            </a:r>
            <a:r>
              <a:rPr kumimoji="1" lang="ja-JP" altLang="en-US" sz="2000" dirty="0" smtClean="0">
                <a:solidFill>
                  <a:schemeClr val="tx1">
                    <a:lumMod val="65000"/>
                    <a:lumOff val="35000"/>
                  </a:schemeClr>
                </a:solidFill>
              </a:rPr>
              <a:t>（</a:t>
            </a:r>
            <a:r>
              <a:rPr kumimoji="1" lang="en-US" altLang="ja-JP" sz="2000" dirty="0" smtClean="0">
                <a:solidFill>
                  <a:schemeClr val="tx1">
                    <a:lumMod val="65000"/>
                    <a:lumOff val="35000"/>
                  </a:schemeClr>
                </a:solidFill>
              </a:rPr>
              <a:t>Japan Cancer Information Center</a:t>
            </a:r>
            <a:r>
              <a:rPr lang="ja-JP" altLang="en-US" sz="2000" dirty="0" smtClean="0">
                <a:solidFill>
                  <a:schemeClr val="tx1">
                    <a:lumMod val="65000"/>
                    <a:lumOff val="35000"/>
                  </a:schemeClr>
                </a:solidFill>
              </a:rPr>
              <a:t>）</a:t>
            </a:r>
            <a:r>
              <a:rPr lang="ja-JP" altLang="en-US" sz="2400" dirty="0" smtClean="0">
                <a:solidFill>
                  <a:schemeClr val="tx1">
                    <a:lumMod val="65000"/>
                    <a:lumOff val="35000"/>
                  </a:schemeClr>
                </a:solidFill>
              </a:rPr>
              <a:t>構想</a:t>
            </a:r>
            <a:endParaRPr kumimoji="1" lang="en-US" altLang="ja-JP" sz="2400" dirty="0" smtClean="0">
              <a:solidFill>
                <a:schemeClr val="tx1">
                  <a:lumMod val="65000"/>
                  <a:lumOff val="35000"/>
                </a:schemeClr>
              </a:solidFill>
            </a:endParaRPr>
          </a:p>
          <a:p>
            <a:pPr lvl="1">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第１回がん患者大集会</a:t>
            </a:r>
            <a:r>
              <a:rPr lang="en-US" altLang="ja-JP" sz="2000" dirty="0" smtClean="0">
                <a:solidFill>
                  <a:schemeClr val="accent5">
                    <a:lumMod val="75000"/>
                  </a:schemeClr>
                </a:solidFill>
              </a:rPr>
              <a:t>(2005)</a:t>
            </a:r>
            <a:r>
              <a:rPr lang="ja-JP" altLang="en-US" sz="2000" dirty="0" smtClean="0">
                <a:solidFill>
                  <a:schemeClr val="accent5">
                    <a:lumMod val="75000"/>
                  </a:schemeClr>
                </a:solidFill>
              </a:rPr>
              <a:t>　：ちょうど入院中</a:t>
            </a:r>
            <a:endParaRPr lang="en-US" altLang="ja-JP" sz="2000" dirty="0" smtClean="0">
              <a:solidFill>
                <a:schemeClr val="accent5">
                  <a:lumMod val="75000"/>
                </a:schemeClr>
              </a:solidFill>
            </a:endParaRPr>
          </a:p>
          <a:p>
            <a:pPr lvl="1">
              <a:buFont typeface="Arial" pitchFamily="34" charset="0"/>
              <a:buChar char="•"/>
            </a:pPr>
            <a:r>
              <a:rPr lang="en-US" altLang="ja-JP" sz="2000" dirty="0" smtClean="0">
                <a:solidFill>
                  <a:schemeClr val="accent5">
                    <a:lumMod val="75000"/>
                  </a:schemeClr>
                </a:solidFill>
              </a:rPr>
              <a:t> </a:t>
            </a:r>
            <a:r>
              <a:rPr lang="ja-JP" altLang="en-US" sz="2000" u="sng" dirty="0" smtClean="0">
                <a:solidFill>
                  <a:srgbClr val="FF3399"/>
                </a:solidFill>
              </a:rPr>
              <a:t>私たちは患者主体のがん情報センターの早期設立を要望します</a:t>
            </a:r>
            <a:endParaRPr lang="en-US" altLang="ja-JP" sz="2000" u="sng" dirty="0" smtClean="0">
              <a:solidFill>
                <a:srgbClr val="FF3399"/>
              </a:solidFill>
            </a:endParaRPr>
          </a:p>
          <a:p>
            <a:pPr lvl="1">
              <a:buFont typeface="Arial" pitchFamily="34" charset="0"/>
              <a:buChar char="•"/>
            </a:pPr>
            <a:endParaRPr lang="en-US" altLang="ja-JP" sz="2000" u="sng" dirty="0" smtClean="0">
              <a:solidFill>
                <a:srgbClr val="FF3399"/>
              </a:solidFill>
            </a:endParaRPr>
          </a:p>
          <a:p>
            <a:pPr lvl="1">
              <a:buFont typeface="Arial" pitchFamily="34" charset="0"/>
              <a:buChar char="•"/>
            </a:pPr>
            <a:endParaRPr lang="en-US" altLang="ja-JP" sz="2000" u="sng" dirty="0" smtClean="0">
              <a:solidFill>
                <a:srgbClr val="FF3399"/>
              </a:solidFill>
            </a:endParaRPr>
          </a:p>
          <a:p>
            <a:pPr lvl="1">
              <a:buFont typeface="Arial" pitchFamily="34" charset="0"/>
              <a:buChar char="•"/>
            </a:pPr>
            <a:endParaRPr lang="en-US" altLang="ja-JP" sz="2000" u="sng" dirty="0" smtClean="0">
              <a:solidFill>
                <a:srgbClr val="FF3399"/>
              </a:solidFill>
            </a:endParaRPr>
          </a:p>
          <a:p>
            <a:pPr lvl="1">
              <a:buFont typeface="Arial" pitchFamily="34" charset="0"/>
              <a:buChar char="•"/>
            </a:pPr>
            <a:endParaRPr lang="en-US" altLang="ja-JP" sz="2000" dirty="0" smtClean="0">
              <a:solidFill>
                <a:srgbClr val="FF3399"/>
              </a:solidFill>
            </a:endParaRPr>
          </a:p>
          <a:p>
            <a:pPr>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がん情報サービス　</a:t>
            </a:r>
            <a:r>
              <a:rPr lang="en-US" altLang="ja-JP" sz="2000" dirty="0" smtClean="0">
                <a:solidFill>
                  <a:schemeClr val="tx1">
                    <a:lumMod val="65000"/>
                    <a:lumOff val="35000"/>
                  </a:schemeClr>
                </a:solidFill>
              </a:rPr>
              <a:t>2006/10</a:t>
            </a:r>
            <a:r>
              <a:rPr lang="ja-JP" altLang="en-US" sz="2000" dirty="0" smtClean="0">
                <a:solidFill>
                  <a:schemeClr val="tx1">
                    <a:lumMod val="65000"/>
                    <a:lumOff val="35000"/>
                  </a:schemeClr>
                </a:solidFill>
              </a:rPr>
              <a:t>開始</a:t>
            </a:r>
            <a:endParaRPr lang="en-US" altLang="ja-JP" sz="2000" dirty="0" smtClean="0">
              <a:solidFill>
                <a:schemeClr val="accent5">
                  <a:lumMod val="7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国立がん</a:t>
            </a:r>
            <a:r>
              <a:rPr lang="en-US" altLang="ja-JP" sz="2000" dirty="0" smtClean="0">
                <a:solidFill>
                  <a:schemeClr val="accent5">
                    <a:lumMod val="75000"/>
                  </a:schemeClr>
                </a:solidFill>
              </a:rPr>
              <a:t>(</a:t>
            </a:r>
            <a:r>
              <a:rPr lang="ja-JP" altLang="en-US" sz="2000" dirty="0" smtClean="0">
                <a:solidFill>
                  <a:schemeClr val="accent5">
                    <a:lumMod val="75000"/>
                  </a:schemeClr>
                </a:solidFill>
              </a:rPr>
              <a:t>研究</a:t>
            </a:r>
            <a:r>
              <a:rPr lang="en-US" altLang="ja-JP" sz="2000" dirty="0" smtClean="0">
                <a:solidFill>
                  <a:schemeClr val="accent5">
                    <a:lumMod val="75000"/>
                  </a:schemeClr>
                </a:solidFill>
              </a:rPr>
              <a:t>)</a:t>
            </a:r>
            <a:r>
              <a:rPr lang="ja-JP" altLang="en-US" sz="2000" dirty="0" smtClean="0">
                <a:solidFill>
                  <a:schemeClr val="accent5">
                    <a:lumMod val="75000"/>
                  </a:schemeClr>
                </a:solidFill>
              </a:rPr>
              <a:t>センターが主導</a:t>
            </a:r>
            <a:endParaRPr lang="en-US" altLang="ja-JP" sz="2000" dirty="0" smtClean="0">
              <a:solidFill>
                <a:schemeClr val="accent5">
                  <a:lumMod val="75000"/>
                </a:schemeClr>
              </a:solidFill>
            </a:endParaRPr>
          </a:p>
          <a:p>
            <a:pPr marL="457200" lvl="2">
              <a:buFont typeface="Arial" pitchFamily="34" charset="0"/>
              <a:buChar char="•"/>
            </a:pPr>
            <a:r>
              <a:rPr lang="ja-JP" altLang="en-US" sz="2000" dirty="0" smtClean="0">
                <a:solidFill>
                  <a:schemeClr val="accent5">
                    <a:lumMod val="75000"/>
                  </a:schemeClr>
                </a:solidFill>
              </a:rPr>
              <a:t> 最も信頼できる医療情報？</a:t>
            </a:r>
            <a:endParaRPr lang="en-US" altLang="ja-JP" sz="2000" dirty="0" smtClean="0">
              <a:solidFill>
                <a:schemeClr val="accent5">
                  <a:lumMod val="7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内容の決定はだれがどのように</a:t>
            </a:r>
            <a:endParaRPr lang="en-US" altLang="ja-JP" sz="2000" dirty="0" smtClean="0">
              <a:solidFill>
                <a:schemeClr val="accent5">
                  <a:lumMod val="75000"/>
                </a:schemeClr>
              </a:solidFill>
            </a:endParaRPr>
          </a:p>
          <a:p>
            <a:pPr marL="457200" lvl="2">
              <a:buFont typeface="Arial" pitchFamily="34" charset="0"/>
              <a:buChar char="•"/>
            </a:pPr>
            <a:r>
              <a:rPr lang="ja-JP" altLang="en-US" sz="2000" dirty="0" smtClean="0">
                <a:solidFill>
                  <a:schemeClr val="accent5">
                    <a:lumMod val="75000"/>
                  </a:schemeClr>
                </a:solidFill>
              </a:rPr>
              <a:t> ガイドラインとの整合性は</a:t>
            </a:r>
            <a:endParaRPr lang="en-US" altLang="ja-JP" sz="2000" dirty="0" smtClean="0">
              <a:solidFill>
                <a:schemeClr val="accent5">
                  <a:lumMod val="75000"/>
                </a:schemeClr>
              </a:solidFill>
            </a:endParaRPr>
          </a:p>
          <a:p>
            <a:pPr marL="457200" lvl="2">
              <a:buFont typeface="Arial" pitchFamily="34" charset="0"/>
              <a:buChar char="•"/>
            </a:pPr>
            <a:r>
              <a:rPr lang="ja-JP" altLang="en-US" sz="2000" dirty="0" smtClean="0">
                <a:solidFill>
                  <a:schemeClr val="accent5">
                    <a:lumMod val="75000"/>
                  </a:schemeClr>
                </a:solidFill>
              </a:rPr>
              <a:t> </a:t>
            </a:r>
            <a:r>
              <a:rPr lang="ja-JP" altLang="en-US" sz="2000" dirty="0" smtClean="0">
                <a:solidFill>
                  <a:srgbClr val="FF3399"/>
                </a:solidFill>
              </a:rPr>
              <a:t>がん患者の欲しい情報が手に入るのか？</a:t>
            </a:r>
            <a:endParaRPr lang="en-US" altLang="ja-JP" sz="2000" dirty="0" smtClean="0">
              <a:solidFill>
                <a:srgbClr val="FF3399"/>
              </a:solidFill>
            </a:endParaRPr>
          </a:p>
        </p:txBody>
      </p:sp>
      <p:sp>
        <p:nvSpPr>
          <p:cNvPr id="4" name="下矢印 3"/>
          <p:cNvSpPr/>
          <p:nvPr/>
        </p:nvSpPr>
        <p:spPr>
          <a:xfrm>
            <a:off x="3635896" y="3356992"/>
            <a:ext cx="1080120" cy="504056"/>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107844"/>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435280" cy="850106"/>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ガイドラインの役割</a:t>
            </a:r>
            <a:endParaRPr kumimoji="1" lang="ja-JP" altLang="en-US" sz="5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3" name="テキスト ボックス 2"/>
          <p:cNvSpPr txBox="1"/>
          <p:nvPr/>
        </p:nvSpPr>
        <p:spPr>
          <a:xfrm>
            <a:off x="683568" y="1628800"/>
            <a:ext cx="7992888" cy="4801314"/>
          </a:xfrm>
          <a:prstGeom prst="rect">
            <a:avLst/>
          </a:prstGeom>
          <a:noFill/>
        </p:spPr>
        <p:txBody>
          <a:bodyPr wrap="square" rtlCol="0">
            <a:spAutoFit/>
          </a:bodyPr>
          <a:lstStyle/>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診療ガイドラインの定義</a:t>
            </a:r>
            <a:r>
              <a:rPr lang="ja-JP" altLang="en-US" dirty="0" smtClean="0">
                <a:solidFill>
                  <a:schemeClr val="tx1">
                    <a:lumMod val="65000"/>
                    <a:lumOff val="35000"/>
                  </a:schemeClr>
                </a:solidFill>
              </a:rPr>
              <a:t>（</a:t>
            </a:r>
            <a:r>
              <a:rPr lang="en-US" altLang="ja-JP" sz="2000" dirty="0" smtClean="0">
                <a:solidFill>
                  <a:schemeClr val="tx1">
                    <a:lumMod val="65000"/>
                    <a:lumOff val="35000"/>
                  </a:schemeClr>
                </a:solidFill>
              </a:rPr>
              <a:t>Institute of Medicine</a:t>
            </a:r>
            <a:r>
              <a:rPr lang="ja-JP" altLang="en-US" dirty="0" smtClean="0">
                <a:solidFill>
                  <a:schemeClr val="tx1">
                    <a:lumMod val="65000"/>
                    <a:lumOff val="35000"/>
                  </a:schemeClr>
                </a:solidFill>
              </a:rPr>
              <a:t>：</a:t>
            </a:r>
            <a:r>
              <a:rPr lang="ja-JP" altLang="en-US" sz="1600" dirty="0" smtClean="0">
                <a:solidFill>
                  <a:schemeClr val="tx1">
                    <a:lumMod val="65000"/>
                    <a:lumOff val="35000"/>
                  </a:schemeClr>
                </a:solidFill>
              </a:rPr>
              <a:t>アメリカ医学研究所</a:t>
            </a:r>
            <a:r>
              <a:rPr lang="ja-JP" altLang="en-US" dirty="0" smtClean="0">
                <a:solidFill>
                  <a:schemeClr val="tx1">
                    <a:lumMod val="65000"/>
                    <a:lumOff val="35000"/>
                  </a:schemeClr>
                </a:solidFill>
              </a:rPr>
              <a:t>）</a:t>
            </a:r>
            <a:endParaRPr lang="en-US" altLang="ja-JP" dirty="0" smtClean="0">
              <a:solidFill>
                <a:schemeClr val="tx1">
                  <a:lumMod val="65000"/>
                  <a:lumOff val="35000"/>
                </a:schemeClr>
              </a:solidFill>
            </a:endParaRPr>
          </a:p>
          <a:p>
            <a:pPr marL="457200" lvl="2">
              <a:lnSpc>
                <a:spcPct val="150000"/>
              </a:lnSpc>
              <a:buFont typeface="Arial" pitchFamily="34" charset="0"/>
              <a:buChar char="•"/>
            </a:pPr>
            <a:r>
              <a:rPr lang="ja-JP" altLang="en-US" sz="2000" dirty="0" smtClean="0">
                <a:solidFill>
                  <a:schemeClr val="accent5">
                    <a:lumMod val="75000"/>
                  </a:schemeClr>
                </a:solidFill>
              </a:rPr>
              <a:t> 「特定の臨床状況の下で、</a:t>
            </a:r>
            <a:endParaRPr lang="en-US" altLang="ja-JP" sz="2000" dirty="0" smtClean="0">
              <a:solidFill>
                <a:schemeClr val="accent5">
                  <a:lumMod val="75000"/>
                </a:schemeClr>
              </a:solidFill>
            </a:endParaRPr>
          </a:p>
          <a:p>
            <a:pPr marL="457200" lvl="2"/>
            <a:r>
              <a:rPr lang="ja-JP" altLang="en-US" sz="2000" dirty="0" smtClean="0">
                <a:solidFill>
                  <a:schemeClr val="accent5">
                    <a:lumMod val="75000"/>
                  </a:schemeClr>
                </a:solidFill>
              </a:rPr>
              <a:t>　</a:t>
            </a:r>
            <a:r>
              <a:rPr lang="ja-JP" altLang="en-US" sz="2400" dirty="0" smtClean="0">
                <a:solidFill>
                  <a:srgbClr val="FF3399"/>
                </a:solidFill>
                <a:latin typeface="HGP創英角ﾎﾟｯﾌﾟ体" pitchFamily="50" charset="-128"/>
                <a:ea typeface="HGP創英角ﾎﾟｯﾌﾟ体" pitchFamily="50" charset="-128"/>
              </a:rPr>
              <a:t>臨床医と患者の意思決定を支援するため</a:t>
            </a:r>
            <a:endParaRPr lang="en-US" altLang="ja-JP" sz="2400" dirty="0" smtClean="0">
              <a:solidFill>
                <a:srgbClr val="FF3399"/>
              </a:solidFill>
              <a:latin typeface="HGP創英角ﾎﾟｯﾌﾟ体" pitchFamily="50" charset="-128"/>
              <a:ea typeface="HGP創英角ﾎﾟｯﾌﾟ体" pitchFamily="50" charset="-128"/>
            </a:endParaRPr>
          </a:p>
          <a:p>
            <a:pPr marL="457200" lvl="2">
              <a:lnSpc>
                <a:spcPct val="150000"/>
              </a:lnSpc>
            </a:pPr>
            <a:r>
              <a:rPr lang="ja-JP" altLang="en-US" sz="2000" dirty="0" smtClean="0">
                <a:solidFill>
                  <a:srgbClr val="FF3399"/>
                </a:solidFill>
              </a:rPr>
              <a:t>　</a:t>
            </a:r>
            <a:r>
              <a:rPr lang="ja-JP" altLang="en-US" sz="2000" dirty="0" smtClean="0">
                <a:solidFill>
                  <a:schemeClr val="accent5">
                    <a:lumMod val="75000"/>
                  </a:schemeClr>
                </a:solidFill>
              </a:rPr>
              <a:t>系統的に作成された文書」</a:t>
            </a:r>
            <a:endParaRPr lang="en-US" altLang="ja-JP" sz="2000" dirty="0" smtClean="0">
              <a:solidFill>
                <a:schemeClr val="accent5">
                  <a:lumMod val="75000"/>
                </a:schemeClr>
              </a:solidFill>
            </a:endParaRPr>
          </a:p>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米国：患者用の総合的なガイドラインが充実</a:t>
            </a:r>
            <a:endParaRPr lang="en-US" altLang="ja-JP" sz="2400" dirty="0" smtClean="0">
              <a:solidFill>
                <a:schemeClr val="tx1">
                  <a:lumMod val="65000"/>
                  <a:lumOff val="3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ガイドライン：</a:t>
            </a:r>
            <a:r>
              <a:rPr lang="en-US" altLang="ja-JP" sz="2000" dirty="0" smtClean="0">
                <a:solidFill>
                  <a:schemeClr val="accent5">
                    <a:lumMod val="75000"/>
                  </a:schemeClr>
                </a:solidFill>
              </a:rPr>
              <a:t>PDQ</a:t>
            </a:r>
            <a:r>
              <a:rPr lang="ja-JP" altLang="en-US" sz="2000" dirty="0" smtClean="0">
                <a:solidFill>
                  <a:schemeClr val="accent5">
                    <a:lumMod val="75000"/>
                  </a:schemeClr>
                </a:solidFill>
              </a:rPr>
              <a:t>（</a:t>
            </a:r>
            <a:r>
              <a:rPr lang="en-US" altLang="ja-JP" sz="2000" dirty="0" smtClean="0">
                <a:solidFill>
                  <a:schemeClr val="accent5">
                    <a:lumMod val="75000"/>
                  </a:schemeClr>
                </a:solidFill>
              </a:rPr>
              <a:t>NCI</a:t>
            </a:r>
            <a:r>
              <a:rPr lang="ja-JP" altLang="en-US" sz="2000" dirty="0" smtClean="0">
                <a:solidFill>
                  <a:schemeClr val="accent5">
                    <a:lumMod val="75000"/>
                  </a:schemeClr>
                </a:solidFill>
              </a:rPr>
              <a:t>）、　</a:t>
            </a:r>
            <a:r>
              <a:rPr lang="en-US" altLang="ja-JP" sz="2000" dirty="0" smtClean="0">
                <a:solidFill>
                  <a:schemeClr val="accent5">
                    <a:lumMod val="75000"/>
                  </a:schemeClr>
                </a:solidFill>
              </a:rPr>
              <a:t>NCCN</a:t>
            </a:r>
            <a:r>
              <a:rPr lang="ja-JP" altLang="en-US" sz="2000" dirty="0" smtClean="0">
                <a:solidFill>
                  <a:schemeClr val="accent5">
                    <a:lumMod val="75000"/>
                  </a:schemeClr>
                </a:solidFill>
              </a:rPr>
              <a:t>　・・・　医療者用＆患者用</a:t>
            </a:r>
            <a:endParaRPr lang="en-US" altLang="ja-JP" sz="2000" dirty="0" smtClean="0">
              <a:solidFill>
                <a:schemeClr val="accent5">
                  <a:lumMod val="75000"/>
                </a:schemeClr>
              </a:solidFill>
            </a:endParaRPr>
          </a:p>
          <a:p>
            <a:pPr marL="457200" lvl="2">
              <a:buFont typeface="Arial" pitchFamily="34" charset="0"/>
              <a:buChar char="•"/>
            </a:pPr>
            <a:r>
              <a:rPr lang="ja-JP" altLang="en-US" sz="2000" dirty="0" smtClean="0">
                <a:solidFill>
                  <a:schemeClr val="accent5">
                    <a:lumMod val="75000"/>
                  </a:schemeClr>
                </a:solidFill>
              </a:rPr>
              <a:t> </a:t>
            </a:r>
            <a:r>
              <a:rPr lang="en-US" altLang="ja-JP" sz="2000" dirty="0" smtClean="0">
                <a:solidFill>
                  <a:schemeClr val="accent5">
                    <a:lumMod val="75000"/>
                  </a:schemeClr>
                </a:solidFill>
              </a:rPr>
              <a:t>American Cancer Society</a:t>
            </a:r>
            <a:r>
              <a:rPr lang="ja-JP" altLang="en-US" sz="2000" dirty="0" smtClean="0">
                <a:solidFill>
                  <a:schemeClr val="accent5">
                    <a:lumMod val="75000"/>
                  </a:schemeClr>
                </a:solidFill>
              </a:rPr>
              <a:t>　など　・・・　患者向け解説サイト</a:t>
            </a:r>
            <a:endParaRPr lang="en-US" altLang="ja-JP" sz="2000" dirty="0" smtClean="0">
              <a:solidFill>
                <a:schemeClr val="tx1">
                  <a:lumMod val="65000"/>
                  <a:lumOff val="35000"/>
                </a:schemeClr>
              </a:solidFill>
            </a:endParaRPr>
          </a:p>
          <a:p>
            <a:pPr marL="0" lvl="1">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日本：学会まかせで患者用ガイドラインが少ない</a:t>
            </a:r>
            <a:r>
              <a:rPr lang="ja-JP" altLang="en-US" sz="2000" dirty="0" smtClean="0">
                <a:solidFill>
                  <a:schemeClr val="tx1">
                    <a:lumMod val="65000"/>
                    <a:lumOff val="35000"/>
                  </a:schemeClr>
                </a:solidFill>
              </a:rPr>
              <a:t>　</a:t>
            </a:r>
            <a:endParaRPr lang="en-US" altLang="ja-JP" sz="2000" dirty="0" smtClean="0">
              <a:solidFill>
                <a:schemeClr val="tx1">
                  <a:lumMod val="65000"/>
                  <a:lumOff val="3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乳がん、　大腸がん、　胃がん　のみ</a:t>
            </a:r>
            <a:endParaRPr lang="en-US" altLang="ja-JP" sz="2000" dirty="0" smtClean="0">
              <a:solidFill>
                <a:schemeClr val="tx1">
                  <a:lumMod val="65000"/>
                  <a:lumOff val="35000"/>
                </a:schemeClr>
              </a:solidFill>
            </a:endParaRPr>
          </a:p>
          <a:p>
            <a:pPr>
              <a:lnSpc>
                <a:spcPct val="150000"/>
              </a:lnSpc>
              <a:buFont typeface="Wingdings" pitchFamily="2" charset="2"/>
              <a:buChar char="Ø"/>
            </a:pPr>
            <a:endParaRPr kumimoji="1" lang="ja-JP" altLang="en-US" sz="2000" dirty="0">
              <a:solidFill>
                <a:schemeClr val="accent5">
                  <a:lumMod val="75000"/>
                </a:schemeClr>
              </a:solidFill>
            </a:endParaRPr>
          </a:p>
        </p:txBody>
      </p:sp>
    </p:spTree>
  </p:cSld>
  <p:clrMapOvr>
    <a:masterClrMapping/>
  </p:clrMapOvr>
  <p:transition advTm="123428"/>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435280" cy="850106"/>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前立腺がんの</a:t>
            </a:r>
            <a:r>
              <a:rPr kumimoji="1" lang="ja-JP" altLang="en-US" sz="5400" b="0" i="0" u="none" strike="noStrike" kern="1200" cap="none" spc="0" normalizeH="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医療</a:t>
            </a: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情報</a:t>
            </a:r>
            <a:endParaRPr kumimoji="1" lang="ja-JP" altLang="en-US" sz="5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3" name="テキスト ボックス 2"/>
          <p:cNvSpPr txBox="1"/>
          <p:nvPr/>
        </p:nvSpPr>
        <p:spPr>
          <a:xfrm>
            <a:off x="611560" y="1412776"/>
            <a:ext cx="7992888" cy="4770537"/>
          </a:xfrm>
          <a:prstGeom prst="rect">
            <a:avLst/>
          </a:prstGeom>
          <a:noFill/>
        </p:spPr>
        <p:txBody>
          <a:bodyPr wrap="square" rtlCol="0">
            <a:spAutoFit/>
          </a:bodyPr>
          <a:lstStyle/>
          <a:p>
            <a:pPr>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がん情報サービス　</a:t>
            </a:r>
            <a:r>
              <a:rPr lang="en-US" altLang="ja-JP" sz="2000" dirty="0" smtClean="0">
                <a:solidFill>
                  <a:schemeClr val="tx1">
                    <a:lumMod val="65000"/>
                    <a:lumOff val="35000"/>
                  </a:schemeClr>
                </a:solidFill>
              </a:rPr>
              <a:t>2006/10</a:t>
            </a:r>
            <a:r>
              <a:rPr lang="ja-JP" altLang="en-US" sz="2000" dirty="0" smtClean="0">
                <a:solidFill>
                  <a:schemeClr val="tx1">
                    <a:lumMod val="65000"/>
                    <a:lumOff val="35000"/>
                  </a:schemeClr>
                </a:solidFill>
              </a:rPr>
              <a:t>開始</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簡単すぎて役に立たない</a:t>
            </a:r>
            <a:endParaRPr lang="en-US" altLang="ja-JP" sz="2000" dirty="0" smtClean="0">
              <a:solidFill>
                <a:schemeClr val="accent5">
                  <a:lumMod val="7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骨転移などの進行がんや去勢抵抗性がんの情報がほとんどない</a:t>
            </a:r>
            <a:endParaRPr lang="en-US" altLang="ja-JP" sz="2000" dirty="0" smtClean="0">
              <a:solidFill>
                <a:srgbClr val="FF0000"/>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米国のガイドライン</a:t>
            </a:r>
            <a:endParaRPr lang="en-US" altLang="ja-JP" sz="2400" dirty="0" smtClean="0">
              <a:solidFill>
                <a:schemeClr val="tx1">
                  <a:lumMod val="65000"/>
                  <a:lumOff val="3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日本とは医療事情が異なる</a:t>
            </a:r>
            <a:endParaRPr lang="en-US" altLang="ja-JP" sz="2000" dirty="0" smtClean="0">
              <a:solidFill>
                <a:schemeClr val="accent5">
                  <a:lumMod val="7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合併症（性機能、排尿障害）の解説や家族向け情報も充実</a:t>
            </a:r>
            <a:endParaRPr lang="en-US" altLang="ja-JP" sz="2000" dirty="0" smtClean="0">
              <a:solidFill>
                <a:schemeClr val="tx1">
                  <a:lumMod val="65000"/>
                  <a:lumOff val="35000"/>
                </a:schemeClr>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日本の診療ガイドライン</a:t>
            </a:r>
            <a:r>
              <a:rPr lang="en-US" altLang="ja-JP" sz="2000" dirty="0" smtClean="0">
                <a:solidFill>
                  <a:schemeClr val="accent5">
                    <a:lumMod val="75000"/>
                  </a:schemeClr>
                </a:solidFill>
              </a:rPr>
              <a:t> </a:t>
            </a: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患者用はなし</a:t>
            </a:r>
            <a:endParaRPr lang="en-US" altLang="ja-JP" sz="2000" dirty="0" smtClean="0">
              <a:solidFill>
                <a:schemeClr val="accent5">
                  <a:lumMod val="75000"/>
                </a:schemeClr>
              </a:solidFill>
            </a:endParaRPr>
          </a:p>
          <a:p>
            <a:pPr marL="457200" lvl="2">
              <a:buFont typeface="Arial" pitchFamily="34" charset="0"/>
              <a:buChar char="•"/>
            </a:pPr>
            <a:endParaRPr lang="en-US" altLang="ja-JP" sz="2000" dirty="0" smtClean="0">
              <a:solidFill>
                <a:schemeClr val="accent5">
                  <a:lumMod val="75000"/>
                </a:schemeClr>
              </a:solidFill>
            </a:endParaRPr>
          </a:p>
          <a:p>
            <a:pPr marL="457200" lvl="2">
              <a:buFont typeface="Arial" pitchFamily="34" charset="0"/>
              <a:buChar char="•"/>
            </a:pPr>
            <a:endParaRPr lang="en-US" altLang="ja-JP" sz="2000" dirty="0" smtClean="0">
              <a:solidFill>
                <a:schemeClr val="accent5">
                  <a:lumMod val="75000"/>
                </a:schemeClr>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前立腺がんガイドブック</a:t>
            </a:r>
            <a:r>
              <a:rPr lang="ja-JP" altLang="en-US" sz="2000" dirty="0" smtClean="0">
                <a:solidFill>
                  <a:schemeClr val="tx1">
                    <a:lumMod val="65000"/>
                    <a:lumOff val="35000"/>
                  </a:schemeClr>
                </a:solidFill>
              </a:rPr>
              <a:t> </a:t>
            </a:r>
            <a:r>
              <a:rPr lang="ja-JP" altLang="en-US" dirty="0" smtClean="0">
                <a:solidFill>
                  <a:schemeClr val="tx1">
                    <a:lumMod val="65000"/>
                    <a:lumOff val="35000"/>
                  </a:schemeClr>
                </a:solidFill>
              </a:rPr>
              <a:t>（ひげの父さん）</a:t>
            </a:r>
            <a:endParaRPr lang="en-US" altLang="ja-JP" dirty="0" smtClean="0">
              <a:solidFill>
                <a:schemeClr val="tx1">
                  <a:lumMod val="65000"/>
                  <a:lumOff val="3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患者用としては、現在最も詳しい解説書</a:t>
            </a:r>
            <a:endParaRPr lang="en-US" altLang="ja-JP" sz="2000" dirty="0" smtClean="0">
              <a:solidFill>
                <a:schemeClr val="accent5">
                  <a:lumMod val="75000"/>
                </a:schemeClr>
              </a:solidFill>
            </a:endParaRPr>
          </a:p>
        </p:txBody>
      </p:sp>
      <p:sp>
        <p:nvSpPr>
          <p:cNvPr id="4" name="下矢印 3"/>
          <p:cNvSpPr/>
          <p:nvPr/>
        </p:nvSpPr>
        <p:spPr>
          <a:xfrm>
            <a:off x="3059832" y="4581128"/>
            <a:ext cx="1080120" cy="504056"/>
          </a:xfrm>
          <a:prstGeom prst="downArrow">
            <a:avLst/>
          </a:prstGeom>
          <a:solidFill>
            <a:srgbClr val="FFC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940152" y="5445224"/>
            <a:ext cx="2952328" cy="646331"/>
          </a:xfrm>
          <a:prstGeom prst="rect">
            <a:avLst/>
          </a:prstGeom>
          <a:noFill/>
        </p:spPr>
        <p:txBody>
          <a:bodyPr wrap="square" rtlCol="0">
            <a:spAutoFit/>
          </a:bodyPr>
          <a:lstStyle/>
          <a:p>
            <a:r>
              <a:rPr lang="ja-JP" altLang="en-US" dirty="0" smtClean="0">
                <a:solidFill>
                  <a:srgbClr val="FF3399"/>
                </a:solidFill>
              </a:rPr>
              <a:t>求める情報が見つからない</a:t>
            </a:r>
            <a:r>
              <a:rPr lang="en-US" altLang="ja-JP" dirty="0" smtClean="0">
                <a:solidFill>
                  <a:srgbClr val="FF3399"/>
                </a:solidFill>
              </a:rPr>
              <a:t>!</a:t>
            </a:r>
          </a:p>
          <a:p>
            <a:r>
              <a:rPr lang="ja-JP" altLang="en-US" dirty="0" smtClean="0">
                <a:solidFill>
                  <a:srgbClr val="FF3399"/>
                </a:solidFill>
              </a:rPr>
              <a:t>怒りにも似た感情がバネ</a:t>
            </a:r>
          </a:p>
        </p:txBody>
      </p:sp>
      <p:sp>
        <p:nvSpPr>
          <p:cNvPr id="10" name="正方形/長方形 9"/>
          <p:cNvSpPr/>
          <p:nvPr/>
        </p:nvSpPr>
        <p:spPr>
          <a:xfrm>
            <a:off x="5796136" y="5373216"/>
            <a:ext cx="144016" cy="93610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1197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435280" cy="850106"/>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前立腺がん 日米比較</a:t>
            </a:r>
            <a:endParaRPr kumimoji="1" lang="ja-JP" altLang="en-US" sz="5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3" name="テキスト ボックス 2"/>
          <p:cNvSpPr txBox="1"/>
          <p:nvPr/>
        </p:nvSpPr>
        <p:spPr>
          <a:xfrm>
            <a:off x="683568" y="1916832"/>
            <a:ext cx="7992888" cy="3539430"/>
          </a:xfrm>
          <a:prstGeom prst="rect">
            <a:avLst/>
          </a:prstGeom>
          <a:noFill/>
        </p:spPr>
        <p:txBody>
          <a:bodyPr wrap="square" rtlCol="0">
            <a:spAutoFit/>
          </a:bodyPr>
          <a:lstStyle/>
          <a:p>
            <a:pPr>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手術と放射線治療</a:t>
            </a:r>
            <a:endParaRPr lang="en-US" altLang="ja-JP" sz="24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日本：手術が７割、　　　　　　　　 米国：放射線治療が７割</a:t>
            </a:r>
            <a:endParaRPr lang="en-US" altLang="ja-JP" sz="2400" dirty="0" smtClean="0">
              <a:solidFill>
                <a:schemeClr val="tx1">
                  <a:lumMod val="65000"/>
                  <a:lumOff val="35000"/>
                </a:schemeClr>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ロボット支援手術</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日本：普及しはじめた所、　　　　 米国：手術の</a:t>
            </a:r>
            <a:r>
              <a:rPr lang="en-US" altLang="ja-JP" sz="2000" dirty="0" smtClean="0">
                <a:solidFill>
                  <a:schemeClr val="accent5">
                    <a:lumMod val="75000"/>
                  </a:schemeClr>
                </a:solidFill>
              </a:rPr>
              <a:t>85</a:t>
            </a:r>
            <a:r>
              <a:rPr lang="ja-JP" altLang="en-US" sz="2000" dirty="0" smtClean="0">
                <a:solidFill>
                  <a:schemeClr val="accent5">
                    <a:lumMod val="75000"/>
                  </a:schemeClr>
                </a:solidFill>
              </a:rPr>
              <a:t>％　　　</a:t>
            </a:r>
            <a:endParaRPr lang="en-US" altLang="ja-JP" sz="2000" dirty="0" smtClean="0">
              <a:solidFill>
                <a:schemeClr val="accent5">
                  <a:lumMod val="75000"/>
                </a:schemeClr>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性機能不全</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日本：神経温存はオプション、　  米国：神経温存術が標準</a:t>
            </a:r>
            <a:endParaRPr lang="en-US" altLang="ja-JP" sz="2000" dirty="0" smtClean="0">
              <a:solidFill>
                <a:schemeClr val="accent5">
                  <a:lumMod val="75000"/>
                </a:schemeClr>
              </a:solidFill>
            </a:endParaRPr>
          </a:p>
          <a:p>
            <a:pPr marL="0" lvl="1">
              <a:lnSpc>
                <a:spcPct val="15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前立腺がん検診</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日本：２割に満たない、　　　　　　米国：８割近くに普及</a:t>
            </a:r>
            <a:endParaRPr lang="en-US" altLang="ja-JP" sz="2000" dirty="0" smtClean="0">
              <a:solidFill>
                <a:schemeClr val="accent5">
                  <a:lumMod val="75000"/>
                </a:schemeClr>
              </a:solidFill>
            </a:endParaRPr>
          </a:p>
        </p:txBody>
      </p:sp>
    </p:spTree>
  </p:cSld>
  <p:clrMapOvr>
    <a:masterClrMapping/>
  </p:clrMapOvr>
  <p:transition advTm="153068"/>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83568" y="1484784"/>
            <a:ext cx="7992888" cy="4308872"/>
          </a:xfrm>
          <a:prstGeom prst="rect">
            <a:avLst/>
          </a:prstGeom>
          <a:noFill/>
        </p:spPr>
        <p:txBody>
          <a:bodyPr wrap="square" rtlCol="0">
            <a:spAutoFit/>
          </a:bodyPr>
          <a:lstStyle/>
          <a:p>
            <a:pPr>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進歩する放射線治療</a:t>
            </a:r>
            <a:endParaRPr lang="en-US" altLang="ja-JP" sz="24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外部照射：２次元照射→ ３次元照射→ ４次元照射</a:t>
            </a:r>
            <a:endParaRPr lang="en-US" altLang="ja-JP" sz="2000" dirty="0" smtClean="0">
              <a:solidFill>
                <a:schemeClr val="accent5">
                  <a:lumMod val="75000"/>
                </a:schemeClr>
              </a:solidFill>
            </a:endParaRPr>
          </a:p>
          <a:p>
            <a:pPr marL="457200" lvl="2">
              <a:buFont typeface="Arial" pitchFamily="34" charset="0"/>
              <a:buChar char="•"/>
            </a:pPr>
            <a:r>
              <a:rPr lang="ja-JP" altLang="en-US" sz="2000" dirty="0" smtClean="0">
                <a:solidFill>
                  <a:schemeClr val="accent5">
                    <a:lumMod val="75000"/>
                  </a:schemeClr>
                </a:solidFill>
              </a:rPr>
              <a:t> 小線源療法：低リスク対応→中・高リスクにも対応（外照射併用）</a:t>
            </a:r>
            <a:endParaRPr lang="en-US" altLang="ja-JP" sz="2000" dirty="0" smtClean="0">
              <a:solidFill>
                <a:schemeClr val="accent5">
                  <a:lumMod val="75000"/>
                </a:schemeClr>
              </a:solidFill>
            </a:endParaRPr>
          </a:p>
          <a:p>
            <a:pPr marL="457200" lvl="2">
              <a:buFont typeface="Arial" pitchFamily="34" charset="0"/>
              <a:buChar char="•"/>
            </a:pPr>
            <a:r>
              <a:rPr lang="en-US" altLang="ja-JP" sz="2000" dirty="0" smtClean="0">
                <a:solidFill>
                  <a:schemeClr val="accent5">
                    <a:lumMod val="75000"/>
                  </a:schemeClr>
                </a:solidFill>
              </a:rPr>
              <a:t> </a:t>
            </a:r>
            <a:r>
              <a:rPr lang="ja-JP" altLang="en-US" sz="2000" dirty="0" smtClean="0">
                <a:solidFill>
                  <a:schemeClr val="accent5">
                    <a:lumMod val="75000"/>
                  </a:schemeClr>
                </a:solidFill>
              </a:rPr>
              <a:t>粒子線治療施設の増加：前立腺がんに必要？</a:t>
            </a:r>
            <a:endParaRPr lang="en-US" altLang="ja-JP" sz="2000" dirty="0" smtClean="0">
              <a:solidFill>
                <a:schemeClr val="accent5">
                  <a:lumMod val="75000"/>
                </a:schemeClr>
              </a:solidFill>
            </a:endParaRPr>
          </a:p>
          <a:p>
            <a:pPr marL="0" lvl="1">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手術は低浸襲へ</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開腹手術→腹腔鏡手術→ロボット手術</a:t>
            </a:r>
            <a:endParaRPr lang="en-US" altLang="ja-JP" sz="2000" dirty="0" smtClean="0">
              <a:solidFill>
                <a:schemeClr val="accent5">
                  <a:lumMod val="75000"/>
                </a:schemeClr>
              </a:solidFill>
            </a:endParaRPr>
          </a:p>
          <a:p>
            <a:pPr marL="0" lvl="1">
              <a:lnSpc>
                <a:spcPct val="200000"/>
              </a:lnSpc>
              <a:buFont typeface="Wingdings" pitchFamily="2" charset="2"/>
              <a:buChar char="Ø"/>
            </a:pPr>
            <a:r>
              <a:rPr lang="ja-JP" altLang="en-US" sz="2400" dirty="0" smtClean="0">
                <a:solidFill>
                  <a:srgbClr val="FF0000"/>
                </a:solidFill>
              </a:rPr>
              <a:t> </a:t>
            </a:r>
            <a:r>
              <a:rPr lang="ja-JP" altLang="en-US" sz="2400" dirty="0" smtClean="0">
                <a:solidFill>
                  <a:schemeClr val="tx1">
                    <a:lumMod val="65000"/>
                    <a:lumOff val="35000"/>
                  </a:schemeClr>
                </a:solidFill>
              </a:rPr>
              <a:t>手術から放射線治療への移行はのろい</a:t>
            </a:r>
            <a:endParaRPr lang="en-US" altLang="ja-JP" sz="2000" dirty="0" smtClean="0">
              <a:solidFill>
                <a:schemeClr val="accent1">
                  <a:lumMod val="75000"/>
                </a:schemeClr>
              </a:solidFill>
            </a:endParaRPr>
          </a:p>
          <a:p>
            <a:pPr marL="457200" lvl="2">
              <a:lnSpc>
                <a:spcPct val="150000"/>
              </a:lnSpc>
              <a:buFont typeface="Arial" pitchFamily="34" charset="0"/>
              <a:buChar char="•"/>
            </a:pPr>
            <a:r>
              <a:rPr lang="en-US" altLang="ja-JP" sz="2000" dirty="0" smtClean="0">
                <a:solidFill>
                  <a:schemeClr val="accent5">
                    <a:lumMod val="75000"/>
                  </a:schemeClr>
                </a:solidFill>
              </a:rPr>
              <a:t> 15</a:t>
            </a:r>
            <a:r>
              <a:rPr lang="ja-JP" altLang="en-US" sz="2000" dirty="0" smtClean="0">
                <a:solidFill>
                  <a:schemeClr val="accent5">
                    <a:lumMod val="75000"/>
                  </a:schemeClr>
                </a:solidFill>
              </a:rPr>
              <a:t>年生存率なら放射線より手術が優位←これほんと？</a:t>
            </a:r>
            <a:endParaRPr lang="en-US" altLang="ja-JP" sz="2000" dirty="0" smtClean="0">
              <a:solidFill>
                <a:schemeClr val="tx1">
                  <a:lumMod val="65000"/>
                  <a:lumOff val="35000"/>
                </a:schemeClr>
              </a:solidFill>
            </a:endParaRPr>
          </a:p>
          <a:p>
            <a:pPr marL="457200" lvl="2">
              <a:buFont typeface="Arial" pitchFamily="34" charset="0"/>
              <a:buChar char="•"/>
            </a:pPr>
            <a:r>
              <a:rPr lang="ja-JP" altLang="en-US" sz="2000" dirty="0" smtClean="0">
                <a:solidFill>
                  <a:schemeClr val="accent5">
                    <a:lumMod val="75000"/>
                  </a:schemeClr>
                </a:solidFill>
              </a:rPr>
              <a:t> 手術ならチャンスは２度←これほんと？</a:t>
            </a:r>
            <a:endParaRPr lang="en-US" altLang="ja-JP" sz="2000" dirty="0" smtClean="0">
              <a:solidFill>
                <a:schemeClr val="accent5">
                  <a:lumMod val="75000"/>
                </a:schemeClr>
              </a:solidFill>
            </a:endParaRPr>
          </a:p>
        </p:txBody>
      </p:sp>
      <p:sp>
        <p:nvSpPr>
          <p:cNvPr id="4" name="タイトル 1"/>
          <p:cNvSpPr txBox="1">
            <a:spLocks/>
          </p:cNvSpPr>
          <p:nvPr/>
        </p:nvSpPr>
        <p:spPr>
          <a:xfrm>
            <a:off x="457200" y="274638"/>
            <a:ext cx="8435280" cy="850106"/>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前立腺がん治療</a:t>
            </a:r>
            <a:r>
              <a:rPr lang="ja-JP" altLang="en-US" sz="5400" dirty="0" smtClean="0">
                <a:solidFill>
                  <a:schemeClr val="accent1">
                    <a:lumMod val="75000"/>
                  </a:schemeClr>
                </a:solidFill>
                <a:latin typeface="HG創英角ﾎﾟｯﾌﾟ体" pitchFamily="49" charset="-128"/>
                <a:ea typeface="HG創英角ﾎﾟｯﾌﾟ体" pitchFamily="49" charset="-128"/>
                <a:cs typeface="+mj-cs"/>
              </a:rPr>
              <a:t>の動向</a:t>
            </a:r>
            <a:endParaRPr kumimoji="1" lang="ja-JP" altLang="en-US" sz="54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Tree>
  </p:cSld>
  <p:clrMapOvr>
    <a:masterClrMapping/>
  </p:clrMapOvr>
  <p:transition advTm="310801"/>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4638"/>
            <a:ext cx="8568952" cy="850106"/>
          </a:xfrm>
        </p:spPr>
        <p:txBody>
          <a:bodyPr>
            <a:noAutofit/>
          </a:bodyPr>
          <a:lstStyle/>
          <a:p>
            <a:pPr algn="l"/>
            <a:r>
              <a:rPr kumimoji="1" lang="ja-JP" altLang="en-US" sz="4800" dirty="0" smtClean="0">
                <a:solidFill>
                  <a:schemeClr val="accent1">
                    <a:lumMod val="75000"/>
                  </a:schemeClr>
                </a:solidFill>
                <a:latin typeface="HG創英角ﾎﾟｯﾌﾟ体" pitchFamily="49" charset="-128"/>
                <a:ea typeface="HG創英角ﾎﾟｯﾌﾟ体" pitchFamily="49" charset="-128"/>
              </a:rPr>
              <a:t>情報</a:t>
            </a:r>
            <a:r>
              <a:rPr lang="ja-JP" altLang="en-US" sz="3600" dirty="0" smtClean="0">
                <a:solidFill>
                  <a:schemeClr val="accent1">
                    <a:lumMod val="75000"/>
                  </a:schemeClr>
                </a:solidFill>
                <a:latin typeface="HG創英角ﾎﾟｯﾌﾟ体" pitchFamily="49" charset="-128"/>
                <a:ea typeface="HG創英角ﾎﾟｯﾌﾟ体" pitchFamily="49" charset="-128"/>
              </a:rPr>
              <a:t>の</a:t>
            </a:r>
            <a:r>
              <a:rPr lang="ja-JP" altLang="en-US" sz="4800" dirty="0" smtClean="0">
                <a:solidFill>
                  <a:schemeClr val="accent1">
                    <a:lumMod val="75000"/>
                  </a:schemeClr>
                </a:solidFill>
                <a:latin typeface="HG創英角ﾎﾟｯﾌﾟ体" pitchFamily="49" charset="-128"/>
                <a:ea typeface="HG創英角ﾎﾟｯﾌﾟ体" pitchFamily="49" charset="-128"/>
              </a:rPr>
              <a:t>非対称性</a:t>
            </a:r>
            <a:r>
              <a:rPr lang="ja-JP" altLang="en-US" sz="3600" dirty="0" smtClean="0">
                <a:solidFill>
                  <a:schemeClr val="accent1">
                    <a:lumMod val="75000"/>
                  </a:schemeClr>
                </a:solidFill>
                <a:latin typeface="HG創英角ﾎﾟｯﾌﾟ体" pitchFamily="49" charset="-128"/>
                <a:ea typeface="HG創英角ﾎﾟｯﾌﾟ体" pitchFamily="49" charset="-128"/>
              </a:rPr>
              <a:t>を</a:t>
            </a:r>
            <a:r>
              <a:rPr lang="ja-JP" altLang="en-US" sz="4800" dirty="0" smtClean="0">
                <a:solidFill>
                  <a:schemeClr val="accent1">
                    <a:lumMod val="75000"/>
                  </a:schemeClr>
                </a:solidFill>
                <a:latin typeface="HG創英角ﾎﾟｯﾌﾟ体" pitchFamily="49" charset="-128"/>
                <a:ea typeface="HG創英角ﾎﾟｯﾌﾟ体" pitchFamily="49" charset="-128"/>
              </a:rPr>
              <a:t>解消</a:t>
            </a:r>
            <a:r>
              <a:rPr kumimoji="1" lang="ja-JP" altLang="en-US" sz="3600" dirty="0" smtClean="0">
                <a:solidFill>
                  <a:schemeClr val="accent1">
                    <a:lumMod val="75000"/>
                  </a:schemeClr>
                </a:solidFill>
                <a:latin typeface="HG創英角ﾎﾟｯﾌﾟ体" pitchFamily="49" charset="-128"/>
                <a:ea typeface="HG創英角ﾎﾟｯﾌﾟ体" pitchFamily="49" charset="-128"/>
              </a:rPr>
              <a:t>するには</a:t>
            </a:r>
            <a:endParaRPr kumimoji="1" lang="ja-JP" altLang="en-US" sz="3600" dirty="0">
              <a:solidFill>
                <a:schemeClr val="accent1">
                  <a:lumMod val="75000"/>
                </a:schemeClr>
              </a:solidFill>
              <a:latin typeface="HG創英角ﾎﾟｯﾌﾟ体" pitchFamily="49" charset="-128"/>
              <a:ea typeface="HG創英角ﾎﾟｯﾌﾟ体" pitchFamily="49" charset="-128"/>
            </a:endParaRPr>
          </a:p>
        </p:txBody>
      </p:sp>
      <p:sp>
        <p:nvSpPr>
          <p:cNvPr id="6" name="テキスト ボックス 5"/>
          <p:cNvSpPr txBox="1"/>
          <p:nvPr/>
        </p:nvSpPr>
        <p:spPr>
          <a:xfrm>
            <a:off x="467544" y="2348880"/>
            <a:ext cx="1008112" cy="584775"/>
          </a:xfrm>
          <a:prstGeom prst="rect">
            <a:avLst/>
          </a:prstGeom>
          <a:noFill/>
        </p:spPr>
        <p:txBody>
          <a:bodyPr wrap="square" rtlCol="0">
            <a:spAutoFit/>
          </a:bodyPr>
          <a:lstStyle/>
          <a:p>
            <a:pPr algn="ctr"/>
            <a:r>
              <a:rPr kumimoji="1" lang="en-US" altLang="ja-JP" sz="3200" dirty="0" smtClean="0">
                <a:solidFill>
                  <a:schemeClr val="tx1">
                    <a:lumMod val="75000"/>
                    <a:lumOff val="25000"/>
                  </a:schemeClr>
                </a:solidFill>
                <a:latin typeface="HG創英角ﾎﾟｯﾌﾟ体" pitchFamily="49" charset="-128"/>
                <a:ea typeface="HG創英角ﾎﾟｯﾌﾟ体" pitchFamily="49" charset="-128"/>
              </a:rPr>
              <a:t>NBM</a:t>
            </a:r>
            <a:r>
              <a:rPr kumimoji="1" lang="ja-JP" altLang="en-US" sz="2400" dirty="0" smtClean="0"/>
              <a:t>　</a:t>
            </a:r>
            <a:endParaRPr kumimoji="1" lang="ja-JP" altLang="en-US" sz="2400" dirty="0"/>
          </a:p>
        </p:txBody>
      </p:sp>
      <p:sp>
        <p:nvSpPr>
          <p:cNvPr id="7" name="テキスト ボックス 6"/>
          <p:cNvSpPr txBox="1"/>
          <p:nvPr/>
        </p:nvSpPr>
        <p:spPr>
          <a:xfrm>
            <a:off x="467544" y="4869160"/>
            <a:ext cx="936104" cy="584775"/>
          </a:xfrm>
          <a:prstGeom prst="rect">
            <a:avLst/>
          </a:prstGeom>
          <a:noFill/>
        </p:spPr>
        <p:txBody>
          <a:bodyPr wrap="square" rtlCol="0">
            <a:spAutoFit/>
          </a:bodyPr>
          <a:lstStyle/>
          <a:p>
            <a:pPr algn="ctr"/>
            <a:r>
              <a:rPr lang="en-US" altLang="ja-JP" sz="3200" dirty="0" smtClean="0">
                <a:solidFill>
                  <a:schemeClr val="tx1">
                    <a:lumMod val="75000"/>
                    <a:lumOff val="25000"/>
                  </a:schemeClr>
                </a:solidFill>
                <a:latin typeface="HG創英角ﾎﾟｯﾌﾟ体" pitchFamily="49" charset="-128"/>
                <a:ea typeface="HG創英角ﾎﾟｯﾌﾟ体" pitchFamily="49" charset="-128"/>
              </a:rPr>
              <a:t>EBM</a:t>
            </a:r>
          </a:p>
        </p:txBody>
      </p:sp>
      <p:grpSp>
        <p:nvGrpSpPr>
          <p:cNvPr id="3" name="グループ化 9"/>
          <p:cNvGrpSpPr/>
          <p:nvPr/>
        </p:nvGrpSpPr>
        <p:grpSpPr>
          <a:xfrm>
            <a:off x="1403648" y="4221088"/>
            <a:ext cx="2237288" cy="2016224"/>
            <a:chOff x="47318" y="13"/>
            <a:chExt cx="3004358" cy="2721418"/>
          </a:xfrm>
        </p:grpSpPr>
        <p:sp>
          <p:nvSpPr>
            <p:cNvPr id="11" name="円/楕円 10"/>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2" name="円/楕円 4"/>
            <p:cNvSpPr/>
            <p:nvPr/>
          </p:nvSpPr>
          <p:spPr>
            <a:xfrm>
              <a:off x="47318" y="272155"/>
              <a:ext cx="300435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4" name="グループ化 12"/>
          <p:cNvGrpSpPr/>
          <p:nvPr/>
        </p:nvGrpSpPr>
        <p:grpSpPr>
          <a:xfrm>
            <a:off x="1475656" y="1628800"/>
            <a:ext cx="2016225" cy="2016224"/>
            <a:chOff x="2952329" y="13"/>
            <a:chExt cx="2721418" cy="2721418"/>
          </a:xfrm>
        </p:grpSpPr>
        <p:sp>
          <p:nvSpPr>
            <p:cNvPr id="14" name="円/楕円 13"/>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5" name="円/楕円 4"/>
            <p:cNvSpPr/>
            <p:nvPr/>
          </p:nvSpPr>
          <p:spPr>
            <a:xfrm>
              <a:off x="2952329" y="343234"/>
              <a:ext cx="2721415" cy="189223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108000" rIns="0" bIns="0" numCol="1" spcCol="1270" anchor="ctr" anchorCtr="0">
              <a:noAutofit/>
            </a:bodyPr>
            <a:lstStyle/>
            <a:p>
              <a:pPr lvl="0" algn="ctr" defTabSz="2133600">
                <a:lnSpc>
                  <a:spcPct val="90000"/>
                </a:lnSpc>
                <a:spcBef>
                  <a:spcPct val="0"/>
                </a:spcBef>
                <a:spcAft>
                  <a:spcPct val="35000"/>
                </a:spcAft>
              </a:pPr>
              <a:r>
                <a:rPr kumimoji="1" lang="ja-JP" altLang="en-US"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体験･物語</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16" name="テキスト ボックス 15"/>
          <p:cNvSpPr txBox="1"/>
          <p:nvPr/>
        </p:nvSpPr>
        <p:spPr>
          <a:xfrm>
            <a:off x="4067944" y="1916832"/>
            <a:ext cx="4824536" cy="1384995"/>
          </a:xfrm>
          <a:prstGeom prst="rect">
            <a:avLst/>
          </a:prstGeom>
          <a:noFill/>
        </p:spPr>
        <p:txBody>
          <a:bodyPr wrap="square" rtlCol="0">
            <a:spAutoFit/>
          </a:bodyPr>
          <a:lstStyle/>
          <a:p>
            <a:pPr>
              <a:lnSpc>
                <a:spcPct val="150000"/>
              </a:lnSpc>
            </a:pPr>
            <a:r>
              <a:rPr lang="ja-JP" altLang="en-US" sz="2800" dirty="0" smtClean="0">
                <a:solidFill>
                  <a:schemeClr val="accent1">
                    <a:lumMod val="75000"/>
                  </a:schemeClr>
                </a:solidFill>
                <a:latin typeface="HGP創英角ﾎﾟｯﾌﾟ体" pitchFamily="50" charset="-128"/>
                <a:ea typeface="HGP創英角ﾎﾟｯﾌﾟ体" pitchFamily="50" charset="-128"/>
              </a:rPr>
              <a:t>より多くの</a:t>
            </a:r>
            <a:r>
              <a:rPr lang="ja-JP" altLang="en-US" sz="2800" dirty="0" smtClean="0">
                <a:solidFill>
                  <a:srgbClr val="FF0000"/>
                </a:solidFill>
                <a:latin typeface="HGP創英角ﾎﾟｯﾌﾟ体" pitchFamily="50" charset="-128"/>
                <a:ea typeface="HGP創英角ﾎﾟｯﾌﾟ体" pitchFamily="50" charset="-128"/>
              </a:rPr>
              <a:t>物語を</a:t>
            </a:r>
            <a:endParaRPr lang="en-US" altLang="ja-JP" sz="2800" dirty="0" smtClean="0">
              <a:solidFill>
                <a:srgbClr val="FF0000"/>
              </a:solidFill>
              <a:latin typeface="HGP創英角ﾎﾟｯﾌﾟ体" pitchFamily="50" charset="-128"/>
              <a:ea typeface="HGP創英角ﾎﾟｯﾌﾟ体" pitchFamily="50" charset="-128"/>
            </a:endParaRPr>
          </a:p>
          <a:p>
            <a:pPr>
              <a:lnSpc>
                <a:spcPct val="150000"/>
              </a:lnSpc>
            </a:pPr>
            <a:r>
              <a:rPr lang="en-US" altLang="ja-JP" sz="2800" dirty="0" smtClean="0">
                <a:solidFill>
                  <a:srgbClr val="FF0000"/>
                </a:solidFill>
                <a:latin typeface="HGP創英角ﾎﾟｯﾌﾟ体" pitchFamily="50" charset="-128"/>
                <a:ea typeface="HGP創英角ﾎﾟｯﾌﾟ体" pitchFamily="50" charset="-128"/>
              </a:rPr>
              <a:t>	</a:t>
            </a:r>
            <a:r>
              <a:rPr lang="ja-JP" altLang="en-US" sz="2800" dirty="0" smtClean="0">
                <a:solidFill>
                  <a:srgbClr val="FF0000"/>
                </a:solidFill>
                <a:latin typeface="HGP創英角ﾎﾟｯﾌﾟ体" pitchFamily="50" charset="-128"/>
                <a:ea typeface="HGP創英角ﾎﾟｯﾌﾟ体" pitchFamily="50" charset="-128"/>
              </a:rPr>
              <a:t>医療者に</a:t>
            </a:r>
            <a:r>
              <a:rPr lang="ja-JP" altLang="en-US" sz="2800" dirty="0" smtClean="0">
                <a:solidFill>
                  <a:schemeClr val="accent1">
                    <a:lumMod val="75000"/>
                  </a:schemeClr>
                </a:solidFill>
                <a:latin typeface="HGP創英角ﾎﾟｯﾌﾟ体" pitchFamily="50" charset="-128"/>
                <a:ea typeface="HGP創英角ﾎﾟｯﾌﾟ体" pitchFamily="50" charset="-128"/>
              </a:rPr>
              <a:t>届ける努力！</a:t>
            </a:r>
            <a:endParaRPr lang="en-US" altLang="ja-JP" sz="2800" dirty="0" smtClean="0">
              <a:solidFill>
                <a:srgbClr val="FF0000"/>
              </a:solidFill>
              <a:latin typeface="HGP創英角ﾎﾟｯﾌﾟ体" pitchFamily="50" charset="-128"/>
              <a:ea typeface="HGP創英角ﾎﾟｯﾌﾟ体" pitchFamily="50" charset="-128"/>
            </a:endParaRPr>
          </a:p>
        </p:txBody>
      </p:sp>
      <p:sp>
        <p:nvSpPr>
          <p:cNvPr id="18" name="正方形/長方形 17"/>
          <p:cNvSpPr/>
          <p:nvPr/>
        </p:nvSpPr>
        <p:spPr>
          <a:xfrm>
            <a:off x="3779912" y="1556792"/>
            <a:ext cx="144016" cy="216024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779912" y="4077072"/>
            <a:ext cx="144016" cy="216024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139952" y="4509120"/>
            <a:ext cx="4824536" cy="1384995"/>
          </a:xfrm>
          <a:prstGeom prst="rect">
            <a:avLst/>
          </a:prstGeom>
          <a:noFill/>
        </p:spPr>
        <p:txBody>
          <a:bodyPr wrap="square" rtlCol="0">
            <a:spAutoFit/>
          </a:bodyPr>
          <a:lstStyle/>
          <a:p>
            <a:pPr>
              <a:lnSpc>
                <a:spcPct val="150000"/>
              </a:lnSpc>
            </a:pPr>
            <a:r>
              <a:rPr lang="ja-JP" altLang="en-US" sz="2800" dirty="0" smtClean="0">
                <a:solidFill>
                  <a:schemeClr val="accent1">
                    <a:lumMod val="75000"/>
                  </a:schemeClr>
                </a:solidFill>
                <a:latin typeface="HGP創英角ﾎﾟｯﾌﾟ体" pitchFamily="50" charset="-128"/>
                <a:ea typeface="HGP創英角ﾎﾟｯﾌﾟ体" pitchFamily="50" charset="-128"/>
              </a:rPr>
              <a:t>より多くの</a:t>
            </a:r>
            <a:r>
              <a:rPr lang="ja-JP" altLang="en-US" sz="2800" dirty="0" smtClean="0">
                <a:solidFill>
                  <a:srgbClr val="FF0000"/>
                </a:solidFill>
                <a:latin typeface="HGP創英角ﾎﾟｯﾌﾟ体" pitchFamily="50" charset="-128"/>
                <a:ea typeface="HGP創英角ﾎﾟｯﾌﾟ体" pitchFamily="50" charset="-128"/>
              </a:rPr>
              <a:t>医療情報を</a:t>
            </a:r>
            <a:endParaRPr lang="en-US" altLang="ja-JP" sz="2800" dirty="0" smtClean="0">
              <a:solidFill>
                <a:srgbClr val="FF0000"/>
              </a:solidFill>
              <a:latin typeface="HGP創英角ﾎﾟｯﾌﾟ体" pitchFamily="50" charset="-128"/>
              <a:ea typeface="HGP創英角ﾎﾟｯﾌﾟ体" pitchFamily="50" charset="-128"/>
            </a:endParaRPr>
          </a:p>
          <a:p>
            <a:pPr>
              <a:lnSpc>
                <a:spcPct val="150000"/>
              </a:lnSpc>
            </a:pPr>
            <a:r>
              <a:rPr lang="en-US" altLang="ja-JP" sz="2800" dirty="0" smtClean="0">
                <a:solidFill>
                  <a:srgbClr val="FF0000"/>
                </a:solidFill>
                <a:latin typeface="HGP創英角ﾎﾟｯﾌﾟ体" pitchFamily="50" charset="-128"/>
                <a:ea typeface="HGP創英角ﾎﾟｯﾌﾟ体" pitchFamily="50" charset="-128"/>
              </a:rPr>
              <a:t>	</a:t>
            </a:r>
            <a:r>
              <a:rPr lang="ja-JP" altLang="en-US" sz="2800" dirty="0" smtClean="0">
                <a:solidFill>
                  <a:srgbClr val="FF0000"/>
                </a:solidFill>
                <a:latin typeface="HGP創英角ﾎﾟｯﾌﾟ体" pitchFamily="50" charset="-128"/>
                <a:ea typeface="HGP創英角ﾎﾟｯﾌﾟ体" pitchFamily="50" charset="-128"/>
              </a:rPr>
              <a:t>患者に</a:t>
            </a:r>
            <a:r>
              <a:rPr lang="ja-JP" altLang="en-US" sz="2800" dirty="0" smtClean="0">
                <a:solidFill>
                  <a:schemeClr val="accent1">
                    <a:lumMod val="75000"/>
                  </a:schemeClr>
                </a:solidFill>
                <a:latin typeface="HGP創英角ﾎﾟｯﾌﾟ体" pitchFamily="50" charset="-128"/>
                <a:ea typeface="HGP創英角ﾎﾟｯﾌﾟ体" pitchFamily="50" charset="-128"/>
              </a:rPr>
              <a:t>届ける努力！</a:t>
            </a:r>
            <a:endParaRPr lang="en-US" altLang="ja-JP" sz="2800" dirty="0" smtClean="0">
              <a:solidFill>
                <a:srgbClr val="FF0000"/>
              </a:solidFill>
              <a:latin typeface="HGP創英角ﾎﾟｯﾌﾟ体" pitchFamily="50" charset="-128"/>
              <a:ea typeface="HGP創英角ﾎﾟｯﾌﾟ体" pitchFamily="50" charset="-128"/>
            </a:endParaRPr>
          </a:p>
        </p:txBody>
      </p:sp>
    </p:spTree>
  </p:cSld>
  <p:clrMapOvr>
    <a:masterClrMapping/>
  </p:clrMapOvr>
  <p:transition advTm="26848"/>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84976" cy="850106"/>
          </a:xfrm>
        </p:spPr>
        <p:txBody>
          <a:bodyPr>
            <a:noAutofit/>
          </a:bodyPr>
          <a:lstStyle/>
          <a:p>
            <a:pPr algn="l"/>
            <a:r>
              <a:rPr kumimoji="1" lang="ja-JP" altLang="en-US" sz="4800" dirty="0" smtClean="0">
                <a:solidFill>
                  <a:schemeClr val="accent1">
                    <a:lumMod val="75000"/>
                  </a:schemeClr>
                </a:solidFill>
                <a:latin typeface="HG創英角ﾎﾟｯﾌﾟ体" pitchFamily="49" charset="-128"/>
                <a:ea typeface="HG創英角ﾎﾟｯﾌﾟ体" pitchFamily="49" charset="-128"/>
              </a:rPr>
              <a:t>やってきたこと</a:t>
            </a:r>
            <a:r>
              <a:rPr lang="ja-JP" altLang="en-US" sz="4800" dirty="0" smtClean="0">
                <a:solidFill>
                  <a:schemeClr val="accent1">
                    <a:lumMod val="75000"/>
                  </a:schemeClr>
                </a:solidFill>
                <a:latin typeface="HG創英角ﾎﾟｯﾌﾟ体" pitchFamily="49" charset="-128"/>
                <a:ea typeface="HG創英角ﾎﾟｯﾌﾟ体" pitchFamily="49" charset="-128"/>
              </a:rPr>
              <a:t>を振り返る</a:t>
            </a:r>
            <a:endParaRPr kumimoji="1" lang="ja-JP" altLang="en-US" sz="4800" dirty="0">
              <a:solidFill>
                <a:schemeClr val="accent1">
                  <a:lumMod val="75000"/>
                </a:schemeClr>
              </a:solidFill>
              <a:latin typeface="HG創英角ﾎﾟｯﾌﾟ体" pitchFamily="49" charset="-128"/>
              <a:ea typeface="HG創英角ﾎﾟｯﾌﾟ体" pitchFamily="49" charset="-128"/>
            </a:endParaRPr>
          </a:p>
        </p:txBody>
      </p:sp>
      <p:sp>
        <p:nvSpPr>
          <p:cNvPr id="6" name="テキスト ボックス 5"/>
          <p:cNvSpPr txBox="1"/>
          <p:nvPr/>
        </p:nvSpPr>
        <p:spPr>
          <a:xfrm>
            <a:off x="467544" y="2348880"/>
            <a:ext cx="1008112" cy="584775"/>
          </a:xfrm>
          <a:prstGeom prst="rect">
            <a:avLst/>
          </a:prstGeom>
          <a:noFill/>
        </p:spPr>
        <p:txBody>
          <a:bodyPr wrap="square" rtlCol="0">
            <a:spAutoFit/>
          </a:bodyPr>
          <a:lstStyle/>
          <a:p>
            <a:pPr algn="ctr"/>
            <a:r>
              <a:rPr kumimoji="1" lang="en-US" altLang="ja-JP" sz="3200" dirty="0" smtClean="0">
                <a:solidFill>
                  <a:schemeClr val="tx1">
                    <a:lumMod val="75000"/>
                    <a:lumOff val="25000"/>
                  </a:schemeClr>
                </a:solidFill>
                <a:latin typeface="HG創英角ﾎﾟｯﾌﾟ体" pitchFamily="49" charset="-128"/>
                <a:ea typeface="HG創英角ﾎﾟｯﾌﾟ体" pitchFamily="49" charset="-128"/>
              </a:rPr>
              <a:t>NBM</a:t>
            </a:r>
            <a:r>
              <a:rPr kumimoji="1" lang="ja-JP" altLang="en-US" sz="2400" dirty="0" smtClean="0"/>
              <a:t>　</a:t>
            </a:r>
            <a:endParaRPr kumimoji="1" lang="ja-JP" altLang="en-US" sz="2400" dirty="0"/>
          </a:p>
        </p:txBody>
      </p:sp>
      <p:sp>
        <p:nvSpPr>
          <p:cNvPr id="7" name="テキスト ボックス 6"/>
          <p:cNvSpPr txBox="1"/>
          <p:nvPr/>
        </p:nvSpPr>
        <p:spPr>
          <a:xfrm>
            <a:off x="467544" y="4869160"/>
            <a:ext cx="936104" cy="584775"/>
          </a:xfrm>
          <a:prstGeom prst="rect">
            <a:avLst/>
          </a:prstGeom>
          <a:noFill/>
        </p:spPr>
        <p:txBody>
          <a:bodyPr wrap="square" rtlCol="0">
            <a:spAutoFit/>
          </a:bodyPr>
          <a:lstStyle/>
          <a:p>
            <a:pPr algn="ctr"/>
            <a:r>
              <a:rPr lang="en-US" altLang="ja-JP" sz="3200" dirty="0" smtClean="0">
                <a:solidFill>
                  <a:schemeClr val="tx1">
                    <a:lumMod val="75000"/>
                    <a:lumOff val="25000"/>
                  </a:schemeClr>
                </a:solidFill>
                <a:latin typeface="HG創英角ﾎﾟｯﾌﾟ体" pitchFamily="49" charset="-128"/>
                <a:ea typeface="HG創英角ﾎﾟｯﾌﾟ体" pitchFamily="49" charset="-128"/>
              </a:rPr>
              <a:t>EBM</a:t>
            </a:r>
          </a:p>
        </p:txBody>
      </p:sp>
      <p:grpSp>
        <p:nvGrpSpPr>
          <p:cNvPr id="10" name="グループ化 9"/>
          <p:cNvGrpSpPr/>
          <p:nvPr/>
        </p:nvGrpSpPr>
        <p:grpSpPr>
          <a:xfrm>
            <a:off x="1403648" y="4221088"/>
            <a:ext cx="2237288" cy="2016224"/>
            <a:chOff x="47318" y="13"/>
            <a:chExt cx="3004358" cy="2721418"/>
          </a:xfrm>
        </p:grpSpPr>
        <p:sp>
          <p:nvSpPr>
            <p:cNvPr id="11" name="円/楕円 10"/>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2" name="円/楕円 4"/>
            <p:cNvSpPr/>
            <p:nvPr/>
          </p:nvSpPr>
          <p:spPr>
            <a:xfrm>
              <a:off x="47318" y="272155"/>
              <a:ext cx="300435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kumimoji="1" lang="ja-JP" altLang="en-US"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13" name="グループ化 12"/>
          <p:cNvGrpSpPr/>
          <p:nvPr/>
        </p:nvGrpSpPr>
        <p:grpSpPr>
          <a:xfrm>
            <a:off x="1475656" y="1628800"/>
            <a:ext cx="2016225" cy="2016224"/>
            <a:chOff x="2952329" y="13"/>
            <a:chExt cx="2721418" cy="2721418"/>
          </a:xfrm>
        </p:grpSpPr>
        <p:sp>
          <p:nvSpPr>
            <p:cNvPr id="14" name="円/楕円 13"/>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5" name="円/楕円 4"/>
            <p:cNvSpPr/>
            <p:nvPr/>
          </p:nvSpPr>
          <p:spPr>
            <a:xfrm>
              <a:off x="2952329" y="343234"/>
              <a:ext cx="2721415" cy="189223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108000" rIns="0" bIns="0" numCol="1" spcCol="1270" anchor="ctr" anchorCtr="0">
              <a:noAutofit/>
            </a:bodyPr>
            <a:lstStyle/>
            <a:p>
              <a:pPr lvl="0" algn="ctr" defTabSz="2133600">
                <a:lnSpc>
                  <a:spcPct val="90000"/>
                </a:lnSpc>
                <a:spcBef>
                  <a:spcPct val="0"/>
                </a:spcBef>
                <a:spcAft>
                  <a:spcPct val="35000"/>
                </a:spcAft>
              </a:pPr>
              <a:r>
                <a:rPr kumimoji="1" lang="ja-JP" altLang="en-US"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体験･物語</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16" name="テキスト ボックス 15"/>
          <p:cNvSpPr txBox="1"/>
          <p:nvPr/>
        </p:nvSpPr>
        <p:spPr>
          <a:xfrm>
            <a:off x="3995936" y="1556792"/>
            <a:ext cx="4824536" cy="2065758"/>
          </a:xfrm>
          <a:prstGeom prst="rect">
            <a:avLst/>
          </a:prstGeom>
          <a:noFill/>
        </p:spPr>
        <p:txBody>
          <a:bodyPr wrap="square" rtlCol="0">
            <a:spAutoFit/>
          </a:bodyPr>
          <a:lstStyle/>
          <a:p>
            <a:pPr>
              <a:lnSpc>
                <a:spcPct val="150000"/>
              </a:lnSpc>
              <a:buFont typeface="Wingdings" pitchFamily="2" charset="2"/>
              <a:buChar char="Ø"/>
            </a:pPr>
            <a:r>
              <a:rPr lang="ja-JP" altLang="en-US" sz="2200" dirty="0" smtClean="0">
                <a:solidFill>
                  <a:srgbClr val="FF0000"/>
                </a:solidFill>
              </a:rPr>
              <a:t> </a:t>
            </a:r>
            <a:r>
              <a:rPr lang="ja-JP" altLang="en-US" sz="2200" dirty="0" smtClean="0">
                <a:solidFill>
                  <a:schemeClr val="accent1">
                    <a:lumMod val="75000"/>
                  </a:schemeClr>
                </a:solidFill>
              </a:rPr>
              <a:t>体験記をウェブで公開</a:t>
            </a:r>
            <a:endParaRPr lang="en-US" altLang="ja-JP" sz="2200" dirty="0" smtClean="0">
              <a:solidFill>
                <a:schemeClr val="accent1">
                  <a:lumMod val="75000"/>
                </a:schemeClr>
              </a:solidFill>
            </a:endParaRPr>
          </a:p>
          <a:p>
            <a:pPr>
              <a:lnSpc>
                <a:spcPct val="150000"/>
              </a:lnSpc>
              <a:buFont typeface="Wingdings" pitchFamily="2" charset="2"/>
              <a:buChar char="Ø"/>
            </a:pPr>
            <a:r>
              <a:rPr lang="ja-JP" altLang="en-US" sz="2200" dirty="0" smtClean="0">
                <a:solidFill>
                  <a:srgbClr val="FF0000"/>
                </a:solidFill>
              </a:rPr>
              <a:t> </a:t>
            </a:r>
            <a:r>
              <a:rPr lang="ja-JP" altLang="en-US" sz="2200" dirty="0" smtClean="0">
                <a:solidFill>
                  <a:schemeClr val="accent1">
                    <a:lumMod val="75000"/>
                  </a:schemeClr>
                </a:solidFill>
              </a:rPr>
              <a:t>体験を語る</a:t>
            </a:r>
            <a:endParaRPr lang="en-US" altLang="ja-JP" sz="2200" dirty="0" smtClean="0">
              <a:solidFill>
                <a:schemeClr val="accent1">
                  <a:lumMod val="75000"/>
                </a:schemeClr>
              </a:solidFill>
            </a:endParaRPr>
          </a:p>
          <a:p>
            <a:pPr>
              <a:lnSpc>
                <a:spcPct val="150000"/>
              </a:lnSpc>
              <a:buFont typeface="Wingdings" pitchFamily="2" charset="2"/>
              <a:buChar char="Ø"/>
            </a:pPr>
            <a:r>
              <a:rPr lang="ja-JP" altLang="en-US" sz="2200" dirty="0" smtClean="0">
                <a:solidFill>
                  <a:srgbClr val="FF0000"/>
                </a:solidFill>
              </a:rPr>
              <a:t> </a:t>
            </a:r>
            <a:r>
              <a:rPr lang="en-US" altLang="ja-JP" sz="2200" dirty="0" err="1" smtClean="0">
                <a:solidFill>
                  <a:schemeClr val="accent1">
                    <a:lumMod val="75000"/>
                  </a:schemeClr>
                </a:solidFill>
              </a:rPr>
              <a:t>Dipex</a:t>
            </a:r>
            <a:r>
              <a:rPr lang="en-US" altLang="ja-JP" sz="2200" dirty="0" smtClean="0">
                <a:solidFill>
                  <a:schemeClr val="accent1">
                    <a:lumMod val="75000"/>
                  </a:schemeClr>
                </a:solidFill>
              </a:rPr>
              <a:t>-J</a:t>
            </a:r>
            <a:r>
              <a:rPr lang="ja-JP" altLang="en-US" sz="2200" dirty="0" smtClean="0">
                <a:solidFill>
                  <a:schemeClr val="accent1">
                    <a:lumMod val="75000"/>
                  </a:schemeClr>
                </a:solidFill>
              </a:rPr>
              <a:t> のお手伝い</a:t>
            </a:r>
            <a:endParaRPr lang="en-US" altLang="ja-JP" sz="2200" dirty="0" smtClean="0">
              <a:solidFill>
                <a:schemeClr val="accent1">
                  <a:lumMod val="75000"/>
                </a:schemeClr>
              </a:solidFill>
            </a:endParaRPr>
          </a:p>
          <a:p>
            <a:pPr>
              <a:lnSpc>
                <a:spcPct val="150000"/>
              </a:lnSpc>
              <a:buFont typeface="Wingdings" pitchFamily="2" charset="2"/>
              <a:buChar char="Ø"/>
            </a:pPr>
            <a:r>
              <a:rPr lang="ja-JP" altLang="en-US" sz="2200" dirty="0" smtClean="0">
                <a:solidFill>
                  <a:srgbClr val="FF0000"/>
                </a:solidFill>
              </a:rPr>
              <a:t> </a:t>
            </a:r>
            <a:r>
              <a:rPr lang="ja-JP" altLang="en-US" sz="2200" dirty="0" smtClean="0">
                <a:solidFill>
                  <a:schemeClr val="accent1">
                    <a:lumMod val="75000"/>
                  </a:schemeClr>
                </a:solidFill>
              </a:rPr>
              <a:t>患者仲間との交流（</a:t>
            </a:r>
            <a:r>
              <a:rPr lang="en-US" altLang="ja-JP" sz="2200" dirty="0" smtClean="0">
                <a:solidFill>
                  <a:schemeClr val="accent1">
                    <a:lumMod val="75000"/>
                  </a:schemeClr>
                </a:solidFill>
              </a:rPr>
              <a:t>RFL</a:t>
            </a:r>
            <a:r>
              <a:rPr lang="ja-JP" altLang="en-US" sz="2200" dirty="0" smtClean="0">
                <a:solidFill>
                  <a:schemeClr val="accent1">
                    <a:lumMod val="75000"/>
                  </a:schemeClr>
                </a:solidFill>
              </a:rPr>
              <a:t>・腺友）</a:t>
            </a:r>
            <a:endParaRPr lang="en-US" altLang="ja-JP" sz="2200" dirty="0" smtClean="0">
              <a:solidFill>
                <a:schemeClr val="accent1">
                  <a:lumMod val="75000"/>
                </a:schemeClr>
              </a:solidFill>
            </a:endParaRPr>
          </a:p>
        </p:txBody>
      </p:sp>
      <p:sp>
        <p:nvSpPr>
          <p:cNvPr id="17" name="テキスト ボックス 16"/>
          <p:cNvSpPr txBox="1"/>
          <p:nvPr/>
        </p:nvSpPr>
        <p:spPr>
          <a:xfrm>
            <a:off x="3995936" y="4365104"/>
            <a:ext cx="4752528" cy="1557927"/>
          </a:xfrm>
          <a:prstGeom prst="rect">
            <a:avLst/>
          </a:prstGeom>
          <a:noFill/>
        </p:spPr>
        <p:txBody>
          <a:bodyPr wrap="square" rtlCol="0">
            <a:spAutoFit/>
          </a:bodyPr>
          <a:lstStyle/>
          <a:p>
            <a:pPr>
              <a:lnSpc>
                <a:spcPct val="150000"/>
              </a:lnSpc>
              <a:buFont typeface="Wingdings" pitchFamily="2" charset="2"/>
              <a:buChar char="Ø"/>
            </a:pPr>
            <a:r>
              <a:rPr lang="ja-JP" altLang="en-US" sz="2200" dirty="0" smtClean="0">
                <a:solidFill>
                  <a:srgbClr val="FF0000"/>
                </a:solidFill>
              </a:rPr>
              <a:t> </a:t>
            </a:r>
            <a:r>
              <a:rPr lang="ja-JP" altLang="en-US" sz="2200" dirty="0" smtClean="0">
                <a:solidFill>
                  <a:schemeClr val="accent1">
                    <a:lumMod val="75000"/>
                  </a:schemeClr>
                </a:solidFill>
              </a:rPr>
              <a:t>前立腺がん医療情報の収集と発信</a:t>
            </a:r>
            <a:endParaRPr lang="en-US" altLang="ja-JP" sz="2200" dirty="0" smtClean="0">
              <a:solidFill>
                <a:schemeClr val="accent1">
                  <a:lumMod val="75000"/>
                </a:schemeClr>
              </a:solidFill>
            </a:endParaRPr>
          </a:p>
          <a:p>
            <a:pPr>
              <a:lnSpc>
                <a:spcPct val="150000"/>
              </a:lnSpc>
              <a:buFont typeface="Wingdings" pitchFamily="2" charset="2"/>
              <a:buChar char="Ø"/>
            </a:pPr>
            <a:r>
              <a:rPr lang="ja-JP" altLang="en-US" sz="2200" dirty="0" smtClean="0">
                <a:solidFill>
                  <a:srgbClr val="FF0000"/>
                </a:solidFill>
              </a:rPr>
              <a:t> </a:t>
            </a:r>
            <a:r>
              <a:rPr lang="ja-JP" altLang="en-US" sz="2200" dirty="0" smtClean="0">
                <a:solidFill>
                  <a:schemeClr val="accent1">
                    <a:lumMod val="75000"/>
                  </a:schemeClr>
                </a:solidFill>
              </a:rPr>
              <a:t>ご相談に答える（掲示板･面談）</a:t>
            </a:r>
            <a:endParaRPr lang="en-US" altLang="ja-JP" sz="2200" dirty="0" smtClean="0">
              <a:solidFill>
                <a:schemeClr val="accent1">
                  <a:lumMod val="75000"/>
                </a:schemeClr>
              </a:solidFill>
            </a:endParaRPr>
          </a:p>
          <a:p>
            <a:pPr>
              <a:lnSpc>
                <a:spcPct val="150000"/>
              </a:lnSpc>
              <a:buFont typeface="Wingdings" pitchFamily="2" charset="2"/>
              <a:buChar char="Ø"/>
            </a:pPr>
            <a:r>
              <a:rPr lang="en-US" altLang="ja-JP" sz="2200" dirty="0" smtClean="0">
                <a:solidFill>
                  <a:srgbClr val="FF0000"/>
                </a:solidFill>
              </a:rPr>
              <a:t> </a:t>
            </a:r>
            <a:r>
              <a:rPr lang="en-US" altLang="ja-JP" sz="2200" dirty="0" smtClean="0">
                <a:solidFill>
                  <a:schemeClr val="accent1">
                    <a:lumMod val="75000"/>
                  </a:schemeClr>
                </a:solidFill>
              </a:rPr>
              <a:t>CNJ</a:t>
            </a:r>
            <a:r>
              <a:rPr lang="ja-JP" altLang="en-US" sz="2200" dirty="0" smtClean="0">
                <a:solidFill>
                  <a:schemeClr val="accent1">
                    <a:lumMod val="75000"/>
                  </a:schemeClr>
                </a:solidFill>
              </a:rPr>
              <a:t>認定がん情報ナビゲータ</a:t>
            </a:r>
            <a:endParaRPr lang="en-US" altLang="ja-JP" sz="2200" dirty="0" smtClean="0">
              <a:solidFill>
                <a:schemeClr val="accent1">
                  <a:lumMod val="75000"/>
                </a:schemeClr>
              </a:solidFill>
            </a:endParaRPr>
          </a:p>
        </p:txBody>
      </p:sp>
      <p:sp>
        <p:nvSpPr>
          <p:cNvPr id="18" name="正方形/長方形 17"/>
          <p:cNvSpPr/>
          <p:nvPr/>
        </p:nvSpPr>
        <p:spPr>
          <a:xfrm>
            <a:off x="3779912" y="1556792"/>
            <a:ext cx="144016" cy="2160240"/>
          </a:xfrm>
          <a:prstGeom prst="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779912" y="4077072"/>
            <a:ext cx="144016" cy="216024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9555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二等辺三角形 1"/>
          <p:cNvSpPr/>
          <p:nvPr/>
        </p:nvSpPr>
        <p:spPr>
          <a:xfrm>
            <a:off x="3491880" y="4869160"/>
            <a:ext cx="1944216" cy="12241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899592" y="4653136"/>
            <a:ext cx="741682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331640" y="2420888"/>
            <a:ext cx="2232249" cy="2232248"/>
            <a:chOff x="2952329" y="13"/>
            <a:chExt cx="2721418" cy="2721418"/>
          </a:xfrm>
        </p:grpSpPr>
        <p:sp>
          <p:nvSpPr>
            <p:cNvPr id="5" name="円/楕円 4"/>
            <p:cNvSpPr/>
            <p:nvPr/>
          </p:nvSpPr>
          <p:spPr>
            <a:xfrm>
              <a:off x="2952329" y="13"/>
              <a:ext cx="2721418" cy="2721418"/>
            </a:xfrm>
            <a:prstGeom prst="ellipse">
              <a:avLst/>
            </a:prstGeom>
            <a:gradFill rotWithShape="0">
              <a:gsLst>
                <a:gs pos="0">
                  <a:srgbClr val="006600"/>
                </a:gs>
                <a:gs pos="30000">
                  <a:srgbClr val="006600"/>
                </a:gs>
                <a:gs pos="100000">
                  <a:schemeClr val="bg1"/>
                </a:gs>
              </a:gsLst>
              <a:path path="circle">
                <a:fillToRect l="50000" t="50000" r="50000" b="50000"/>
              </a:path>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6" name="円/楕円 4"/>
            <p:cNvSpPr/>
            <p:nvPr/>
          </p:nvSpPr>
          <p:spPr>
            <a:xfrm>
              <a:off x="2952329" y="194400"/>
              <a:ext cx="2721415" cy="189223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108000" rIns="0" bIns="0" numCol="1" spcCol="1270" anchor="ctr" anchorCtr="0">
              <a:noAutofit/>
            </a:bodyPr>
            <a:lstStyle/>
            <a:p>
              <a:pPr lvl="0" algn="ctr" defTabSz="2133600">
                <a:lnSpc>
                  <a:spcPct val="90000"/>
                </a:lnSpc>
                <a:spcBef>
                  <a:spcPct val="0"/>
                </a:spcBef>
                <a:spcAft>
                  <a:spcPct val="35000"/>
                </a:spcAft>
              </a:pPr>
              <a:r>
                <a:rPr kumimoji="1" lang="en-US" altLang="ja-JP"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NBM</a:t>
              </a:r>
            </a:p>
            <a:p>
              <a:pPr lvl="0" algn="ctr" defTabSz="2133600">
                <a:lnSpc>
                  <a:spcPct val="90000"/>
                </a:lnSpc>
                <a:spcBef>
                  <a:spcPct val="0"/>
                </a:spcBef>
                <a:spcAft>
                  <a:spcPct val="35000"/>
                </a:spcAft>
              </a:pPr>
              <a:r>
                <a:rPr kumimoji="1" lang="ja-JP" altLang="en-US" sz="3200" kern="1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体験･物語</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grpSp>
        <p:nvGrpSpPr>
          <p:cNvPr id="7" name="グループ化 6"/>
          <p:cNvGrpSpPr/>
          <p:nvPr/>
        </p:nvGrpSpPr>
        <p:grpSpPr>
          <a:xfrm>
            <a:off x="5436096" y="2420888"/>
            <a:ext cx="2448272" cy="2232248"/>
            <a:chOff x="47318" y="13"/>
            <a:chExt cx="3004358" cy="2721418"/>
          </a:xfrm>
        </p:grpSpPr>
        <p:sp>
          <p:nvSpPr>
            <p:cNvPr id="8" name="円/楕円 7"/>
            <p:cNvSpPr/>
            <p:nvPr/>
          </p:nvSpPr>
          <p:spPr>
            <a:xfrm>
              <a:off x="144014" y="13"/>
              <a:ext cx="2721418" cy="2721418"/>
            </a:xfrm>
            <a:prstGeom prst="ellipse">
              <a:avLst/>
            </a:prstGeom>
            <a:gradFill flip="none" rotWithShape="1">
              <a:gsLst>
                <a:gs pos="0">
                  <a:srgbClr val="FF0000"/>
                </a:gs>
                <a:gs pos="30000">
                  <a:srgbClr val="FF0000"/>
                </a:gs>
                <a:gs pos="100000">
                  <a:schemeClr val="bg1"/>
                </a:gs>
              </a:gsLst>
              <a:path path="circle">
                <a:fillToRect l="50000" t="50000" r="50000" b="50000"/>
              </a:path>
              <a:tileRect/>
            </a:gradFill>
            <a:ln>
              <a:solidFill>
                <a:schemeClr val="tx1">
                  <a:lumMod val="65000"/>
                  <a:lumOff val="35000"/>
                </a:schemeClr>
              </a:solid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9" name="円/楕円 4"/>
            <p:cNvSpPr/>
            <p:nvPr/>
          </p:nvSpPr>
          <p:spPr>
            <a:xfrm>
              <a:off x="47318" y="175588"/>
              <a:ext cx="3004358" cy="207959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r>
                <a:rPr lang="en-US" altLang="ja-JP" sz="3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EBM</a:t>
              </a:r>
            </a:p>
            <a:p>
              <a:pPr lvl="0" algn="ctr" defTabSz="2133600">
                <a:lnSpc>
                  <a:spcPct val="90000"/>
                </a:lnSpc>
                <a:spcBef>
                  <a:spcPct val="0"/>
                </a:spcBef>
                <a:spcAft>
                  <a:spcPct val="35000"/>
                </a:spcAft>
              </a:pPr>
              <a:r>
                <a:rPr lang="ja-JP" altLang="en-US" sz="3200" dirty="0" smtClean="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rPr>
                <a:t>医療情報</a:t>
              </a:r>
              <a:endParaRPr kumimoji="1" lang="ja-JP" altLang="en-US" sz="3200" kern="1200" dirty="0">
                <a:solidFill>
                  <a:schemeClr val="bg1"/>
                </a:solidFill>
                <a:effectLst>
                  <a:outerShdw blurRad="38100" dist="38100" dir="2700000" algn="tl">
                    <a:srgbClr val="000000">
                      <a:alpha val="43137"/>
                    </a:srgbClr>
                  </a:outerShdw>
                </a:effectLst>
                <a:latin typeface="HG創英角ﾎﾟｯﾌﾟ体" pitchFamily="49" charset="-128"/>
                <a:ea typeface="HG創英角ﾎﾟｯﾌﾟ体" pitchFamily="49" charset="-128"/>
              </a:endParaRPr>
            </a:p>
          </p:txBody>
        </p:sp>
      </p:grpSp>
      <p:sp>
        <p:nvSpPr>
          <p:cNvPr id="11" name="円/楕円 10"/>
          <p:cNvSpPr/>
          <p:nvPr/>
        </p:nvSpPr>
        <p:spPr>
          <a:xfrm>
            <a:off x="2627784" y="1628800"/>
            <a:ext cx="3816424" cy="3744416"/>
          </a:xfrm>
          <a:prstGeom prst="ellipse">
            <a:avLst/>
          </a:prstGeom>
          <a:gradFill flip="none" rotWithShape="1">
            <a:gsLst>
              <a:gs pos="0">
                <a:srgbClr val="FFC000">
                  <a:alpha val="90000"/>
                </a:srgbClr>
              </a:gs>
              <a:gs pos="30000">
                <a:srgbClr val="FFC000">
                  <a:alpha val="40000"/>
                </a:srgbClr>
              </a:gs>
              <a:gs pos="95000">
                <a:schemeClr val="bg1">
                  <a:alpha val="0"/>
                </a:schemeClr>
              </a:gs>
            </a:gsLst>
            <a:path path="circle">
              <a:fillToRect l="50000" t="50000" r="50000" b="50000"/>
            </a:path>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bg1"/>
              </a:solidFill>
            </a:endParaRPr>
          </a:p>
        </p:txBody>
      </p:sp>
      <p:sp>
        <p:nvSpPr>
          <p:cNvPr id="10" name="タイトル 1"/>
          <p:cNvSpPr txBox="1">
            <a:spLocks/>
          </p:cNvSpPr>
          <p:nvPr/>
        </p:nvSpPr>
        <p:spPr>
          <a:xfrm>
            <a:off x="323528" y="332656"/>
            <a:ext cx="8568952" cy="864096"/>
          </a:xfrm>
          <a:prstGeom prst="rect">
            <a:avLst/>
          </a:prstGeom>
        </p:spPr>
        <p:txBody>
          <a:bodyPr>
            <a:noAutofit/>
          </a:bodyPr>
          <a:lstStyle/>
          <a:p>
            <a:pPr marL="0" marR="0" lvl="0" indent="0" algn="l" defTabSz="914400" rtl="0" eaLnBrk="1" fontAlgn="auto" latinLnBrk="0" hangingPunct="1">
              <a:spcBef>
                <a:spcPct val="0"/>
              </a:spcBef>
              <a:spcAft>
                <a:spcPts val="0"/>
              </a:spcAft>
              <a:buClrTx/>
              <a:buSzTx/>
              <a:buFontTx/>
              <a:buNone/>
              <a:tabLst/>
              <a:defRPr/>
            </a:pPr>
            <a:r>
              <a:rPr kumimoji="1" lang="ja-JP" altLang="en-US" sz="4800" b="0" i="0" u="none" strike="noStrike" kern="1200" cap="none" spc="0" normalizeH="0" baseline="0" noProof="0" dirty="0" err="1"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ほど</a:t>
            </a:r>
            <a:r>
              <a:rPr kumimoji="1" lang="ja-JP" altLang="en-US" sz="4800" b="0" i="0" u="none" strike="noStrike" kern="1200" cap="none" spc="0" normalizeH="0" baseline="0" noProof="0" dirty="0" smtClean="0">
                <a:ln>
                  <a:noFill/>
                </a:ln>
                <a:solidFill>
                  <a:schemeClr val="accent1">
                    <a:lumMod val="75000"/>
                  </a:schemeClr>
                </a:solidFill>
                <a:effectLst/>
                <a:uLnTx/>
                <a:uFillTx/>
                <a:latin typeface="HG創英角ﾎﾟｯﾌﾟ体" pitchFamily="49" charset="-128"/>
                <a:ea typeface="HG創英角ﾎﾟｯﾌﾟ体" pitchFamily="49" charset="-128"/>
                <a:cs typeface="+mj-cs"/>
              </a:rPr>
              <a:t>良いバランスが大切</a:t>
            </a:r>
            <a:endParaRPr kumimoji="1" lang="ja-JP" altLang="en-US" sz="4800" b="0" i="0" u="none" strike="noStrike" kern="1200" cap="none" spc="0" normalizeH="0" baseline="0" noProof="0" dirty="0">
              <a:ln>
                <a:noFill/>
              </a:ln>
              <a:solidFill>
                <a:schemeClr val="accent1">
                  <a:lumMod val="75000"/>
                </a:schemeClr>
              </a:solidFill>
              <a:effectLst/>
              <a:uLnTx/>
              <a:uFillTx/>
              <a:latin typeface="HG創英角ﾎﾟｯﾌﾟ体" pitchFamily="49" charset="-128"/>
              <a:ea typeface="HG創英角ﾎﾟｯﾌﾟ体" pitchFamily="49" charset="-128"/>
              <a:cs typeface="+mj-cs"/>
            </a:endParaRPr>
          </a:p>
        </p:txBody>
      </p:sp>
      <p:sp>
        <p:nvSpPr>
          <p:cNvPr id="12" name="テキスト ボックス 11"/>
          <p:cNvSpPr txBox="1"/>
          <p:nvPr/>
        </p:nvSpPr>
        <p:spPr>
          <a:xfrm>
            <a:off x="3779912" y="1844824"/>
            <a:ext cx="1512168" cy="2862322"/>
          </a:xfrm>
          <a:prstGeom prst="rect">
            <a:avLst/>
          </a:prstGeom>
          <a:noFill/>
        </p:spPr>
        <p:txBody>
          <a:bodyPr wrap="square" rtlCol="0">
            <a:spAutoFit/>
          </a:bodyPr>
          <a:lstStyle/>
          <a:p>
            <a:pPr algn="ctr">
              <a:lnSpc>
                <a:spcPct val="150000"/>
              </a:lnSpc>
            </a:pPr>
            <a:r>
              <a:rPr kumimoji="1" lang="ja-JP" altLang="en-US" sz="2400" dirty="0" smtClean="0">
                <a:solidFill>
                  <a:schemeClr val="accent3">
                    <a:lumMod val="75000"/>
                  </a:schemeClr>
                </a:solidFill>
                <a:latin typeface="HGP創英角ﾎﾟｯﾌﾟ体" pitchFamily="50" charset="-128"/>
                <a:ea typeface="HGP創英角ﾎﾟｯﾌﾟ体" pitchFamily="50" charset="-128"/>
              </a:rPr>
              <a:t>希望</a:t>
            </a:r>
            <a:endParaRPr kumimoji="1" lang="en-US" altLang="ja-JP" sz="2400" dirty="0" smtClean="0">
              <a:solidFill>
                <a:schemeClr val="accent3">
                  <a:lumMod val="75000"/>
                </a:schemeClr>
              </a:solidFill>
              <a:latin typeface="HGP創英角ﾎﾟｯﾌﾟ体" pitchFamily="50" charset="-128"/>
              <a:ea typeface="HGP創英角ﾎﾟｯﾌﾟ体" pitchFamily="50" charset="-128"/>
            </a:endParaRPr>
          </a:p>
          <a:p>
            <a:pPr algn="ctr">
              <a:lnSpc>
                <a:spcPct val="150000"/>
              </a:lnSpc>
            </a:pPr>
            <a:r>
              <a:rPr lang="ja-JP" altLang="en-US" sz="2400" dirty="0" smtClean="0">
                <a:solidFill>
                  <a:schemeClr val="accent3">
                    <a:lumMod val="75000"/>
                  </a:schemeClr>
                </a:solidFill>
                <a:latin typeface="HGP創英角ﾎﾟｯﾌﾟ体" pitchFamily="50" charset="-128"/>
                <a:ea typeface="HGP創英角ﾎﾟｯﾌﾟ体" pitchFamily="50" charset="-128"/>
              </a:rPr>
              <a:t>夢</a:t>
            </a:r>
            <a:endParaRPr lang="en-US" altLang="ja-JP" sz="2400" dirty="0" smtClean="0">
              <a:solidFill>
                <a:schemeClr val="accent3">
                  <a:lumMod val="75000"/>
                </a:schemeClr>
              </a:solidFill>
              <a:latin typeface="HGP創英角ﾎﾟｯﾌﾟ体" pitchFamily="50" charset="-128"/>
              <a:ea typeface="HGP創英角ﾎﾟｯﾌﾟ体" pitchFamily="50" charset="-128"/>
            </a:endParaRPr>
          </a:p>
          <a:p>
            <a:pPr algn="ctr">
              <a:lnSpc>
                <a:spcPct val="150000"/>
              </a:lnSpc>
            </a:pPr>
            <a:r>
              <a:rPr kumimoji="1" lang="ja-JP" altLang="en-US" sz="2400" dirty="0" smtClean="0">
                <a:solidFill>
                  <a:schemeClr val="accent3">
                    <a:lumMod val="75000"/>
                  </a:schemeClr>
                </a:solidFill>
                <a:latin typeface="HGP創英角ﾎﾟｯﾌﾟ体" pitchFamily="50" charset="-128"/>
                <a:ea typeface="HGP創英角ﾎﾟｯﾌﾟ体" pitchFamily="50" charset="-128"/>
              </a:rPr>
              <a:t>愛</a:t>
            </a:r>
            <a:endParaRPr kumimoji="1" lang="en-US" altLang="ja-JP" sz="2400" dirty="0" smtClean="0">
              <a:solidFill>
                <a:schemeClr val="accent3">
                  <a:lumMod val="75000"/>
                </a:schemeClr>
              </a:solidFill>
              <a:latin typeface="HGP創英角ﾎﾟｯﾌﾟ体" pitchFamily="50" charset="-128"/>
              <a:ea typeface="HGP創英角ﾎﾟｯﾌﾟ体" pitchFamily="50" charset="-128"/>
            </a:endParaRPr>
          </a:p>
          <a:p>
            <a:pPr algn="ctr">
              <a:lnSpc>
                <a:spcPct val="150000"/>
              </a:lnSpc>
            </a:pPr>
            <a:r>
              <a:rPr lang="ja-JP" altLang="en-US" sz="2400" dirty="0" smtClean="0">
                <a:solidFill>
                  <a:schemeClr val="accent3">
                    <a:lumMod val="75000"/>
                  </a:schemeClr>
                </a:solidFill>
                <a:latin typeface="HGP創英角ﾎﾟｯﾌﾟ体" pitchFamily="50" charset="-128"/>
                <a:ea typeface="HGP創英角ﾎﾟｯﾌﾟ体" pitchFamily="50" charset="-128"/>
              </a:rPr>
              <a:t>出会い</a:t>
            </a:r>
            <a:endParaRPr lang="en-US" altLang="ja-JP" sz="2400" dirty="0" smtClean="0">
              <a:solidFill>
                <a:schemeClr val="accent3">
                  <a:lumMod val="75000"/>
                </a:schemeClr>
              </a:solidFill>
              <a:latin typeface="HGP創英角ﾎﾟｯﾌﾟ体" pitchFamily="50" charset="-128"/>
              <a:ea typeface="HGP創英角ﾎﾟｯﾌﾟ体" pitchFamily="50" charset="-128"/>
            </a:endParaRPr>
          </a:p>
          <a:p>
            <a:pPr algn="ctr">
              <a:lnSpc>
                <a:spcPct val="150000"/>
              </a:lnSpc>
            </a:pPr>
            <a:r>
              <a:rPr kumimoji="1" lang="ja-JP" altLang="en-US" sz="2400" dirty="0" smtClean="0">
                <a:solidFill>
                  <a:schemeClr val="accent3">
                    <a:lumMod val="75000"/>
                  </a:schemeClr>
                </a:solidFill>
                <a:latin typeface="HGP創英角ﾎﾟｯﾌﾟ体" pitchFamily="50" charset="-128"/>
                <a:ea typeface="HGP創英角ﾎﾟｯﾌﾟ体" pitchFamily="50" charset="-128"/>
              </a:rPr>
              <a:t>助け合い</a:t>
            </a:r>
            <a:endParaRPr kumimoji="1" lang="ja-JP" altLang="en-US" sz="2400" dirty="0">
              <a:solidFill>
                <a:schemeClr val="accent3">
                  <a:lumMod val="75000"/>
                </a:schemeClr>
              </a:solidFill>
              <a:latin typeface="HGP創英角ﾎﾟｯﾌﾟ体" pitchFamily="50" charset="-128"/>
              <a:ea typeface="HGP創英角ﾎﾟｯﾌﾟ体" pitchFamily="50" charset="-128"/>
            </a:endParaRPr>
          </a:p>
        </p:txBody>
      </p:sp>
    </p:spTree>
  </p:cSld>
  <p:clrMapOvr>
    <a:masterClrMapping/>
  </p:clrMapOvr>
  <p:transition advTm="5500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55576" y="1988840"/>
            <a:ext cx="7920880" cy="3323987"/>
          </a:xfrm>
          <a:prstGeom prst="rect">
            <a:avLst/>
          </a:prstGeom>
          <a:noFill/>
        </p:spPr>
        <p:txBody>
          <a:bodyPr wrap="square" rtlCol="0">
            <a:spAutoFit/>
          </a:bodyPr>
          <a:lstStyle/>
          <a:p>
            <a:pPr lvl="1">
              <a:lnSpc>
                <a:spcPct val="150000"/>
              </a:lnSpc>
            </a:pPr>
            <a:r>
              <a:rPr lang="ja-JP" altLang="en-US" sz="2800" dirty="0" smtClean="0">
                <a:solidFill>
                  <a:schemeClr val="accent1">
                    <a:lumMod val="75000"/>
                  </a:schemeClr>
                </a:solidFill>
                <a:latin typeface="HG創英角ﾎﾟｯﾌﾟ体" pitchFamily="49" charset="-128"/>
                <a:ea typeface="HG創英角ﾎﾟｯﾌﾟ体" pitchFamily="49" charset="-128"/>
              </a:rPr>
              <a:t>数年前から自覚症状</a:t>
            </a:r>
            <a:endParaRPr lang="en-US" altLang="ja-JP" sz="2800" dirty="0" smtClean="0">
              <a:solidFill>
                <a:schemeClr val="accent1">
                  <a:lumMod val="75000"/>
                </a:schemeClr>
              </a:solidFill>
              <a:latin typeface="HG創英角ﾎﾟｯﾌﾟ体" pitchFamily="49" charset="-128"/>
              <a:ea typeface="HG創英角ﾎﾟｯﾌﾟ体" pitchFamily="49" charset="-128"/>
            </a:endParaRPr>
          </a:p>
          <a:p>
            <a:pPr lvl="2">
              <a:lnSpc>
                <a:spcPct val="150000"/>
              </a:lnSpc>
            </a:pPr>
            <a:r>
              <a:rPr lang="ja-JP" altLang="en-US" sz="2200" dirty="0" smtClean="0">
                <a:solidFill>
                  <a:schemeClr val="accent5">
                    <a:lumMod val="50000"/>
                  </a:schemeClr>
                </a:solidFill>
              </a:rPr>
              <a:t>　・　</a:t>
            </a:r>
            <a:r>
              <a:rPr lang="ja-JP" altLang="en-US" sz="2400" dirty="0" smtClean="0">
                <a:solidFill>
                  <a:schemeClr val="accent5">
                    <a:lumMod val="75000"/>
                  </a:schemeClr>
                </a:solidFill>
              </a:rPr>
              <a:t>尿線が細い、頻尿、切迫感</a:t>
            </a:r>
            <a:endParaRPr lang="en-US" altLang="ja-JP" sz="2400" dirty="0" smtClean="0">
              <a:solidFill>
                <a:schemeClr val="accent5">
                  <a:lumMod val="75000"/>
                </a:schemeClr>
              </a:solidFill>
            </a:endParaRPr>
          </a:p>
          <a:p>
            <a:pPr lvl="2">
              <a:lnSpc>
                <a:spcPct val="150000"/>
              </a:lnSpc>
            </a:pPr>
            <a:endParaRPr lang="en-US" altLang="ja-JP" sz="2000" dirty="0" smtClean="0">
              <a:solidFill>
                <a:schemeClr val="accent3">
                  <a:lumMod val="75000"/>
                </a:schemeClr>
              </a:solidFill>
            </a:endParaRPr>
          </a:p>
          <a:p>
            <a:pPr lvl="1">
              <a:lnSpc>
                <a:spcPct val="150000"/>
              </a:lnSpc>
            </a:pPr>
            <a:r>
              <a:rPr lang="ja-JP" altLang="en-US" sz="2800" dirty="0" smtClean="0">
                <a:solidFill>
                  <a:schemeClr val="accent1">
                    <a:lumMod val="75000"/>
                  </a:schemeClr>
                </a:solidFill>
                <a:latin typeface="HG創英角ﾎﾟｯﾌﾟ体" pitchFamily="49" charset="-128"/>
                <a:ea typeface="HG創英角ﾎﾟｯﾌﾟ体" pitchFamily="49" charset="-128"/>
              </a:rPr>
              <a:t>誤診もあり、薬だけで数週間が経過</a:t>
            </a:r>
            <a:endParaRPr lang="en-US" altLang="ja-JP" sz="2800" dirty="0" smtClean="0">
              <a:solidFill>
                <a:schemeClr val="accent1">
                  <a:lumMod val="75000"/>
                </a:schemeClr>
              </a:solidFill>
            </a:endParaRPr>
          </a:p>
          <a:p>
            <a:pPr lvl="2">
              <a:lnSpc>
                <a:spcPct val="150000"/>
              </a:lnSpc>
            </a:pPr>
            <a:r>
              <a:rPr lang="ja-JP" altLang="en-US" sz="2200" dirty="0" smtClean="0">
                <a:solidFill>
                  <a:schemeClr val="accent5">
                    <a:lumMod val="50000"/>
                  </a:schemeClr>
                </a:solidFill>
              </a:rPr>
              <a:t>　・　</a:t>
            </a:r>
            <a:r>
              <a:rPr lang="ja-JP" altLang="en-US" sz="2400" dirty="0" smtClean="0">
                <a:solidFill>
                  <a:schemeClr val="accent5">
                    <a:lumMod val="75000"/>
                  </a:schemeClr>
                </a:solidFill>
              </a:rPr>
              <a:t>念のためということで</a:t>
            </a:r>
            <a:r>
              <a:rPr lang="ja-JP" altLang="en-US" sz="2000" dirty="0" smtClean="0">
                <a:solidFill>
                  <a:schemeClr val="accent3">
                    <a:lumMod val="75000"/>
                  </a:schemeClr>
                </a:solidFill>
              </a:rPr>
              <a:t>　</a:t>
            </a:r>
            <a:r>
              <a:rPr lang="ja-JP" altLang="en-US" sz="2800" dirty="0" smtClean="0">
                <a:solidFill>
                  <a:srgbClr val="FF0000"/>
                </a:solidFill>
              </a:rPr>
              <a:t>採血</a:t>
            </a:r>
            <a:r>
              <a:rPr lang="ja-JP" altLang="en-US" sz="2800" dirty="0" smtClean="0">
                <a:solidFill>
                  <a:schemeClr val="accent5">
                    <a:lumMod val="75000"/>
                  </a:schemeClr>
                </a:solidFill>
                <a:latin typeface="+mn-ea"/>
              </a:rPr>
              <a:t>＝</a:t>
            </a:r>
            <a:r>
              <a:rPr lang="en-US" altLang="ja-JP" sz="4000" dirty="0" smtClean="0">
                <a:solidFill>
                  <a:schemeClr val="accent5">
                    <a:lumMod val="75000"/>
                  </a:schemeClr>
                </a:solidFill>
                <a:latin typeface="HGP創英角ﾎﾟｯﾌﾟ体" pitchFamily="50" charset="-128"/>
                <a:ea typeface="HGP創英角ﾎﾟｯﾌﾟ体" pitchFamily="50" charset="-128"/>
              </a:rPr>
              <a:t>PSA</a:t>
            </a:r>
            <a:r>
              <a:rPr lang="ja-JP" altLang="en-US" sz="4000" dirty="0" smtClean="0">
                <a:solidFill>
                  <a:schemeClr val="accent5">
                    <a:lumMod val="75000"/>
                  </a:schemeClr>
                </a:solidFill>
                <a:latin typeface="HGP創英角ﾎﾟｯﾌﾟ体" pitchFamily="50" charset="-128"/>
                <a:ea typeface="HGP創英角ﾎﾟｯﾌﾟ体" pitchFamily="50" charset="-128"/>
              </a:rPr>
              <a:t>検査</a:t>
            </a:r>
            <a:endParaRPr lang="en-US" altLang="ja-JP" sz="4000" dirty="0" smtClean="0">
              <a:solidFill>
                <a:srgbClr val="FF0000"/>
              </a:solidFill>
              <a:latin typeface="HGP創英角ﾎﾟｯﾌﾟ体" pitchFamily="50" charset="-128"/>
              <a:ea typeface="HGP創英角ﾎﾟｯﾌﾟ体" pitchFamily="50" charset="-128"/>
            </a:endParaRPr>
          </a:p>
        </p:txBody>
      </p:sp>
      <p:sp>
        <p:nvSpPr>
          <p:cNvPr id="6" name="スライド番号プレースホルダ 5"/>
          <p:cNvSpPr>
            <a:spLocks noGrp="1"/>
          </p:cNvSpPr>
          <p:nvPr>
            <p:ph type="sldNum" sz="quarter" idx="12"/>
          </p:nvPr>
        </p:nvSpPr>
        <p:spPr/>
        <p:txBody>
          <a:bodyPr/>
          <a:lstStyle/>
          <a:p>
            <a:fld id="{2A05BFD4-E2FA-49DC-985F-1BEBF0CE121E}" type="slidenum">
              <a:rPr kumimoji="1" lang="ja-JP" altLang="en-US" smtClean="0"/>
              <a:pPr/>
              <a:t>5</a:t>
            </a:fld>
            <a:endParaRPr kumimoji="1" lang="ja-JP" altLang="en-US" dirty="0"/>
          </a:p>
        </p:txBody>
      </p:sp>
      <p:sp>
        <p:nvSpPr>
          <p:cNvPr id="5" name="テキスト ボックス 4"/>
          <p:cNvSpPr txBox="1"/>
          <p:nvPr/>
        </p:nvSpPr>
        <p:spPr>
          <a:xfrm>
            <a:off x="611560" y="332656"/>
            <a:ext cx="7632848" cy="1200329"/>
          </a:xfrm>
          <a:prstGeom prst="rect">
            <a:avLst/>
          </a:prstGeom>
          <a:noFill/>
        </p:spPr>
        <p:txBody>
          <a:bodyPr wrap="square"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Ａ病院</a:t>
            </a:r>
            <a:r>
              <a:rPr lang="ja-JP" altLang="en-US" sz="3600" dirty="0" smtClean="0">
                <a:solidFill>
                  <a:schemeClr val="accent1">
                    <a:lumMod val="75000"/>
                  </a:schemeClr>
                </a:solidFill>
                <a:latin typeface="HGS創英角ﾎﾟｯﾌﾟ体" pitchFamily="50" charset="-128"/>
                <a:ea typeface="HGS創英角ﾎﾟｯﾌﾟ体" pitchFamily="50" charset="-128"/>
              </a:rPr>
              <a:t>　泌尿器科</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p:txBody>
      </p:sp>
    </p:spTree>
  </p:cSld>
  <p:clrMapOvr>
    <a:masterClrMapping/>
  </p:clrMapOvr>
  <p:transition advTm="68173"/>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chemeClr val="tx2">
                <a:lumMod val="50000"/>
              </a:schemeClr>
            </a:gs>
            <a:gs pos="60000">
              <a:srgbClr val="0E7684">
                <a:alpha val="85098"/>
              </a:srgbClr>
            </a:gs>
            <a:gs pos="100000">
              <a:srgbClr val="09896B">
                <a:alpha val="80000"/>
              </a:srgbClr>
            </a:gs>
          </a:gsLst>
          <a:lin ang="2700000" scaled="1"/>
          <a:tileRect/>
        </a:gradFill>
        <a:effectLst/>
      </p:bgPr>
    </p:bg>
    <p:spTree>
      <p:nvGrpSpPr>
        <p:cNvPr id="1" name=""/>
        <p:cNvGrpSpPr/>
        <p:nvPr/>
      </p:nvGrpSpPr>
      <p:grpSpPr>
        <a:xfrm>
          <a:off x="0" y="0"/>
          <a:ext cx="0" cy="0"/>
          <a:chOff x="0" y="0"/>
          <a:chExt cx="0" cy="0"/>
        </a:xfrm>
      </p:grpSpPr>
      <p:sp>
        <p:nvSpPr>
          <p:cNvPr id="2" name="テキスト ボックス 1"/>
          <p:cNvSpPr txBox="1"/>
          <p:nvPr/>
        </p:nvSpPr>
        <p:spPr>
          <a:xfrm>
            <a:off x="287016" y="332656"/>
            <a:ext cx="8856984" cy="4216539"/>
          </a:xfrm>
          <a:prstGeom prst="rect">
            <a:avLst/>
          </a:prstGeom>
          <a:noFill/>
        </p:spPr>
        <p:txBody>
          <a:bodyPr wrap="square" rtlCol="0">
            <a:spAutoFit/>
          </a:bodyPr>
          <a:lstStyle/>
          <a:p>
            <a:pPr>
              <a:spcBef>
                <a:spcPct val="0"/>
              </a:spcBef>
            </a:pPr>
            <a:r>
              <a:rPr lang="ja-JP" altLang="en-US" sz="3000" dirty="0" smtClean="0">
                <a:solidFill>
                  <a:srgbClr val="FFFF66"/>
                </a:solidFill>
                <a:latin typeface="HG創英角ﾎﾟｯﾌﾟ体" pitchFamily="49" charset="-128"/>
                <a:ea typeface="HG創英角ﾎﾟｯﾌﾟ体" pitchFamily="49" charset="-128"/>
              </a:rPr>
              <a:t>「健康と病の語り」から学んだもう一つのこと</a:t>
            </a:r>
            <a:endParaRPr lang="en-US" altLang="ja-JP" sz="3000" dirty="0" smtClean="0">
              <a:solidFill>
                <a:srgbClr val="FFFF66"/>
              </a:solidFill>
              <a:latin typeface="HG創英角ﾎﾟｯﾌﾟ体" pitchFamily="49" charset="-128"/>
              <a:ea typeface="HG創英角ﾎﾟｯﾌﾟ体" pitchFamily="49" charset="-128"/>
            </a:endParaRPr>
          </a:p>
          <a:p>
            <a:pPr>
              <a:spcBef>
                <a:spcPct val="0"/>
              </a:spcBef>
            </a:pPr>
            <a:endParaRPr lang="en-US" altLang="ja-JP" sz="2000" dirty="0" smtClean="0">
              <a:solidFill>
                <a:srgbClr val="FFFF66"/>
              </a:solidFill>
              <a:latin typeface="HG創英角ﾎﾟｯﾌﾟ体" pitchFamily="49" charset="-128"/>
              <a:ea typeface="HG創英角ﾎﾟｯﾌﾟ体" pitchFamily="49" charset="-128"/>
            </a:endParaRPr>
          </a:p>
          <a:p>
            <a:r>
              <a:rPr lang="ja-JP" altLang="en-US" sz="7200" dirty="0" smtClean="0">
                <a:solidFill>
                  <a:schemeClr val="bg1"/>
                </a:solidFill>
                <a:latin typeface="HG創英角ﾎﾟｯﾌﾟ体" pitchFamily="49" charset="-128"/>
                <a:ea typeface="HG創英角ﾎﾟｯﾌﾟ体" pitchFamily="49" charset="-128"/>
              </a:rPr>
              <a:t>堅実で大きな成果も</a:t>
            </a:r>
          </a:p>
          <a:p>
            <a:r>
              <a:rPr lang="ja-JP" altLang="en-US" sz="7200" dirty="0" smtClean="0">
                <a:solidFill>
                  <a:schemeClr val="bg1"/>
                </a:solidFill>
                <a:latin typeface="HG創英角ﾎﾟｯﾌﾟ体" pitchFamily="49" charset="-128"/>
                <a:ea typeface="HG創英角ﾎﾟｯﾌﾟ体" pitchFamily="49" charset="-128"/>
              </a:rPr>
              <a:t>じみな努力の</a:t>
            </a:r>
            <a:endParaRPr lang="en-US" altLang="ja-JP" sz="7200" dirty="0" smtClean="0">
              <a:solidFill>
                <a:schemeClr val="bg1"/>
              </a:solidFill>
              <a:latin typeface="HG創英角ﾎﾟｯﾌﾟ体" pitchFamily="49" charset="-128"/>
              <a:ea typeface="HG創英角ﾎﾟｯﾌﾟ体" pitchFamily="49" charset="-128"/>
            </a:endParaRPr>
          </a:p>
          <a:p>
            <a:r>
              <a:rPr lang="ja-JP" altLang="en-US" sz="7200" dirty="0" smtClean="0">
                <a:solidFill>
                  <a:schemeClr val="bg1"/>
                </a:solidFill>
                <a:latin typeface="HG創英角ﾎﾟｯﾌﾟ体" pitchFamily="49" charset="-128"/>
                <a:ea typeface="HG創英角ﾎﾟｯﾌﾟ体" pitchFamily="49" charset="-128"/>
              </a:rPr>
              <a:t>積み重ね</a:t>
            </a:r>
            <a:endParaRPr kumimoji="1" lang="ja-JP" altLang="en-US" sz="7200" dirty="0">
              <a:solidFill>
                <a:schemeClr val="bg1"/>
              </a:solidFill>
              <a:latin typeface="HG創英角ﾎﾟｯﾌﾟ体" pitchFamily="49" charset="-128"/>
              <a:ea typeface="HG創英角ﾎﾟｯﾌﾟ体" pitchFamily="49" charset="-128"/>
            </a:endParaRPr>
          </a:p>
        </p:txBody>
      </p:sp>
      <p:sp>
        <p:nvSpPr>
          <p:cNvPr id="3" name="テキスト ボックス 2"/>
          <p:cNvSpPr txBox="1"/>
          <p:nvPr/>
        </p:nvSpPr>
        <p:spPr>
          <a:xfrm>
            <a:off x="5148064" y="5733256"/>
            <a:ext cx="3672408" cy="553998"/>
          </a:xfrm>
          <a:prstGeom prst="rect">
            <a:avLst/>
          </a:prstGeom>
          <a:noFill/>
        </p:spPr>
        <p:txBody>
          <a:bodyPr wrap="square" rtlCol="0">
            <a:spAutoFit/>
          </a:bodyPr>
          <a:lstStyle/>
          <a:p>
            <a:pPr algn="r">
              <a:lnSpc>
                <a:spcPct val="150000"/>
              </a:lnSpc>
            </a:pPr>
            <a:r>
              <a:rPr kumimoji="1" lang="ja-JP" altLang="en-US" sz="2000" b="1" dirty="0" smtClean="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ご清聴ありがとうございました</a:t>
            </a:r>
            <a:endParaRPr kumimoji="1" lang="ja-JP" altLang="en-US" sz="2000" b="1" dirty="0">
              <a:solidFill>
                <a:schemeClr val="bg1"/>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
        <p:nvSpPr>
          <p:cNvPr id="5" name="スライド番号プレースホルダ 4"/>
          <p:cNvSpPr>
            <a:spLocks noGrp="1"/>
          </p:cNvSpPr>
          <p:nvPr>
            <p:ph type="sldNum" sz="quarter" idx="12"/>
          </p:nvPr>
        </p:nvSpPr>
        <p:spPr/>
        <p:txBody>
          <a:bodyPr/>
          <a:lstStyle/>
          <a:p>
            <a:fld id="{2A05BFD4-E2FA-49DC-985F-1BEBF0CE121E}" type="slidenum">
              <a:rPr kumimoji="1" lang="ja-JP" altLang="en-US" smtClean="0"/>
              <a:pPr/>
              <a:t>50</a:t>
            </a:fld>
            <a:endParaRPr kumimoji="1" lang="ja-JP" altLang="en-US" dirty="0"/>
          </a:p>
        </p:txBody>
      </p:sp>
    </p:spTree>
  </p:cSld>
  <p:clrMapOvr>
    <a:masterClrMapping/>
  </p:clrMapOvr>
  <p:transition advTm="3208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87624" y="2204864"/>
            <a:ext cx="6768752" cy="3000821"/>
          </a:xfrm>
          <a:prstGeom prst="rect">
            <a:avLst/>
          </a:prstGeom>
          <a:noFill/>
        </p:spPr>
        <p:txBody>
          <a:bodyPr wrap="square" rtlCol="0">
            <a:spAutoFit/>
          </a:bodyPr>
          <a:lstStyle/>
          <a:p>
            <a:pPr>
              <a:lnSpc>
                <a:spcPct val="150000"/>
              </a:lnSpc>
            </a:pPr>
            <a:r>
              <a:rPr lang="ja-JP" altLang="en-US" sz="5400" spc="-300" dirty="0" smtClean="0">
                <a:solidFill>
                  <a:srgbClr val="FF0000"/>
                </a:solidFill>
                <a:latin typeface="HGS創英角ﾎﾟｯﾌﾟ体" pitchFamily="50" charset="-128"/>
                <a:ea typeface="HGS創英角ﾎﾟｯﾌﾟ体" pitchFamily="50" charset="-128"/>
              </a:rPr>
              <a:t>　ＰＳＡ</a:t>
            </a:r>
            <a:r>
              <a:rPr lang="en-US" altLang="ja-JP" sz="5400" dirty="0" smtClean="0">
                <a:solidFill>
                  <a:srgbClr val="FF0000"/>
                </a:solidFill>
                <a:latin typeface="HGS創英角ﾎﾟｯﾌﾟ体" pitchFamily="50" charset="-128"/>
                <a:ea typeface="HGS創英角ﾎﾟｯﾌﾟ体" pitchFamily="50" charset="-128"/>
              </a:rPr>
              <a:t>=147</a:t>
            </a:r>
            <a:r>
              <a:rPr lang="ja-JP" altLang="en-US" sz="5400" dirty="0" smtClean="0">
                <a:solidFill>
                  <a:srgbClr val="FF0000"/>
                </a:solidFill>
              </a:rPr>
              <a:t>　</a:t>
            </a:r>
            <a:endParaRPr lang="en-US" altLang="ja-JP" sz="2400" dirty="0" smtClean="0">
              <a:solidFill>
                <a:schemeClr val="accent5">
                  <a:lumMod val="50000"/>
                </a:schemeClr>
              </a:solidFill>
            </a:endParaRPr>
          </a:p>
          <a:p>
            <a:pPr lvl="2">
              <a:lnSpc>
                <a:spcPct val="150000"/>
              </a:lnSpc>
            </a:pPr>
            <a:endParaRPr lang="en-US" altLang="ja-JP" sz="2400" dirty="0" smtClean="0">
              <a:solidFill>
                <a:schemeClr val="accent5">
                  <a:lumMod val="50000"/>
                </a:schemeClr>
              </a:solidFill>
            </a:endParaRPr>
          </a:p>
          <a:p>
            <a:pPr>
              <a:lnSpc>
                <a:spcPct val="150000"/>
              </a:lnSpc>
            </a:pPr>
            <a:r>
              <a:rPr lang="ja-JP" altLang="en-US" sz="2400" dirty="0" smtClean="0">
                <a:solidFill>
                  <a:schemeClr val="accent5">
                    <a:lumMod val="50000"/>
                  </a:schemeClr>
                </a:solidFill>
              </a:rPr>
              <a:t>医者はこれについて</a:t>
            </a:r>
            <a:r>
              <a:rPr lang="ja-JP" altLang="en-US" sz="2400" dirty="0" smtClean="0">
                <a:solidFill>
                  <a:schemeClr val="accent5">
                    <a:lumMod val="50000"/>
                  </a:schemeClr>
                </a:solidFill>
              </a:rPr>
              <a:t>は多くを語らないまま</a:t>
            </a:r>
            <a:endParaRPr lang="en-US" altLang="ja-JP" sz="2400" dirty="0" smtClean="0">
              <a:solidFill>
                <a:schemeClr val="accent5">
                  <a:lumMod val="50000"/>
                </a:schemeClr>
              </a:solidFill>
            </a:endParaRPr>
          </a:p>
          <a:p>
            <a:pPr>
              <a:lnSpc>
                <a:spcPct val="150000"/>
              </a:lnSpc>
            </a:pPr>
            <a:r>
              <a:rPr lang="ja-JP" altLang="en-US" sz="2400" dirty="0" smtClean="0">
                <a:solidFill>
                  <a:schemeClr val="accent5">
                    <a:lumMod val="50000"/>
                  </a:schemeClr>
                </a:solidFill>
              </a:rPr>
              <a:t>急にドタバタ</a:t>
            </a:r>
            <a:r>
              <a:rPr lang="ja-JP" altLang="en-US" sz="2400" dirty="0" smtClean="0">
                <a:solidFill>
                  <a:schemeClr val="accent5">
                    <a:lumMod val="50000"/>
                  </a:schemeClr>
                </a:solidFill>
              </a:rPr>
              <a:t>と精密検査の手順</a:t>
            </a:r>
            <a:r>
              <a:rPr lang="ja-JP" altLang="en-US" sz="2400" dirty="0" smtClean="0">
                <a:solidFill>
                  <a:schemeClr val="accent5">
                    <a:lumMod val="50000"/>
                  </a:schemeClr>
                </a:solidFill>
              </a:rPr>
              <a:t>説明が始まる</a:t>
            </a:r>
            <a:endParaRPr lang="en-US" altLang="ja-JP" sz="2400" dirty="0" smtClean="0">
              <a:solidFill>
                <a:schemeClr val="accent5">
                  <a:lumMod val="50000"/>
                </a:schemeClr>
              </a:solidFill>
            </a:endParaRPr>
          </a:p>
        </p:txBody>
      </p:sp>
      <p:sp>
        <p:nvSpPr>
          <p:cNvPr id="6" name="スライド番号プレースホルダ 5"/>
          <p:cNvSpPr>
            <a:spLocks noGrp="1"/>
          </p:cNvSpPr>
          <p:nvPr>
            <p:ph type="sldNum" sz="quarter" idx="12"/>
          </p:nvPr>
        </p:nvSpPr>
        <p:spPr/>
        <p:txBody>
          <a:bodyPr/>
          <a:lstStyle/>
          <a:p>
            <a:fld id="{2A05BFD4-E2FA-49DC-985F-1BEBF0CE121E}" type="slidenum">
              <a:rPr kumimoji="1" lang="ja-JP" altLang="en-US" smtClean="0"/>
              <a:pPr/>
              <a:t>6</a:t>
            </a:fld>
            <a:endParaRPr kumimoji="1" lang="ja-JP" altLang="en-US" dirty="0"/>
          </a:p>
        </p:txBody>
      </p:sp>
      <p:sp>
        <p:nvSpPr>
          <p:cNvPr id="5" name="テキスト ボックス 4"/>
          <p:cNvSpPr txBox="1"/>
          <p:nvPr/>
        </p:nvSpPr>
        <p:spPr>
          <a:xfrm>
            <a:off x="611560" y="332656"/>
            <a:ext cx="7920880" cy="1431161"/>
          </a:xfrm>
          <a:prstGeom prst="rect">
            <a:avLst/>
          </a:prstGeom>
          <a:noFill/>
        </p:spPr>
        <p:txBody>
          <a:bodyPr wrap="square" bIns="0"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結果判明</a:t>
            </a:r>
            <a:r>
              <a:rPr lang="ja-JP" altLang="en-US" sz="3600" dirty="0" smtClean="0">
                <a:solidFill>
                  <a:schemeClr val="accent1">
                    <a:lumMod val="75000"/>
                  </a:schemeClr>
                </a:solidFill>
                <a:latin typeface="HGS創英角ﾎﾟｯﾌﾟ体" pitchFamily="50" charset="-128"/>
                <a:ea typeface="HGS創英角ﾎﾟｯﾌﾟ体" pitchFamily="50" charset="-128"/>
              </a:rPr>
              <a:t>　その翌週</a:t>
            </a:r>
            <a:r>
              <a:rPr lang="ja-JP" altLang="en-US" sz="7200" dirty="0" smtClean="0">
                <a:solidFill>
                  <a:schemeClr val="accent1">
                    <a:lumMod val="75000"/>
                  </a:schemeClr>
                </a:solidFill>
                <a:latin typeface="HGS創英角ﾎﾟｯﾌﾟ体" pitchFamily="50" charset="-128"/>
                <a:ea typeface="HGS創英角ﾎﾟｯﾌﾟ体" pitchFamily="50" charset="-128"/>
              </a:rPr>
              <a:t>　</a:t>
            </a:r>
            <a:endParaRPr lang="en-US" altLang="ja-JP" sz="4800" dirty="0" smtClean="0">
              <a:solidFill>
                <a:schemeClr val="accent1">
                  <a:lumMod val="75000"/>
                </a:schemeClr>
              </a:solidFill>
              <a:latin typeface="HGP創英角ﾎﾟｯﾌﾟ体" pitchFamily="50" charset="-128"/>
              <a:ea typeface="HGP創英角ﾎﾟｯﾌﾟ体" pitchFamily="50" charset="-128"/>
            </a:endParaRPr>
          </a:p>
          <a:p>
            <a:endParaRPr kumimoji="1" lang="ja-JP" altLang="en-US" dirty="0"/>
          </a:p>
        </p:txBody>
      </p:sp>
    </p:spTree>
  </p:cSld>
  <p:clrMapOvr>
    <a:masterClrMapping/>
  </p:clrMapOvr>
  <p:transition advTm="3945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69"/>
          <p:cNvGraphicFramePr>
            <a:graphicFrameLocks/>
          </p:cNvGraphicFramePr>
          <p:nvPr/>
        </p:nvGraphicFramePr>
        <p:xfrm>
          <a:off x="1403648" y="1628800"/>
          <a:ext cx="6912767" cy="3915623"/>
        </p:xfrm>
        <a:graphic>
          <a:graphicData uri="http://schemas.openxmlformats.org/drawingml/2006/table">
            <a:tbl>
              <a:tblPr/>
              <a:tblGrid>
                <a:gridCol w="985122"/>
                <a:gridCol w="723652"/>
                <a:gridCol w="1548578"/>
                <a:gridCol w="2359271"/>
                <a:gridCol w="648072"/>
                <a:gridCol w="648072"/>
              </a:tblGrid>
              <a:tr h="500926">
                <a:tc gridSpan="2">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600" b="1" i="0" u="none" strike="noStrike" cap="none" normalizeH="0" baseline="0" dirty="0" smtClean="0">
                          <a:ln>
                            <a:noFill/>
                          </a:ln>
                          <a:solidFill>
                            <a:schemeClr val="bg1"/>
                          </a:solidFill>
                          <a:effectLst/>
                          <a:latin typeface="Arial" pitchFamily="34" charset="0"/>
                          <a:ea typeface="ＭＳ Ｐゴシック" pitchFamily="50" charset="-128"/>
                        </a:rPr>
                        <a:t>初期ＰＳＡ値</a:t>
                      </a:r>
                    </a:p>
                  </a:txBody>
                  <a:tcPr marL="91434" marR="91434" marT="45716" marB="4571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16B4A"/>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600" b="1" i="0" u="none" strike="noStrike" cap="none" normalizeH="0" baseline="0" dirty="0" smtClean="0">
                          <a:ln>
                            <a:noFill/>
                          </a:ln>
                          <a:solidFill>
                            <a:schemeClr val="bg1"/>
                          </a:solidFill>
                          <a:effectLst/>
                          <a:latin typeface="Arial" pitchFamily="34" charset="0"/>
                          <a:ea typeface="ＭＳ Ｐゴシック" pitchFamily="50" charset="-128"/>
                        </a:rPr>
                        <a:t>がん陽性率</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16B4A"/>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600" b="1" i="0" u="none" strike="noStrike" cap="none" normalizeH="0" baseline="0" dirty="0" smtClean="0">
                          <a:ln>
                            <a:noFill/>
                          </a:ln>
                          <a:solidFill>
                            <a:schemeClr val="bg1"/>
                          </a:solidFill>
                          <a:effectLst/>
                          <a:latin typeface="Arial" pitchFamily="34" charset="0"/>
                          <a:ea typeface="ＭＳ Ｐゴシック" pitchFamily="50" charset="-128"/>
                        </a:rPr>
                        <a:t>想定される進展状況</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16B4A"/>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600" b="1" i="0" u="none" strike="noStrike" cap="none" normalizeH="0" baseline="0" dirty="0" smtClean="0">
                          <a:ln>
                            <a:noFill/>
                          </a:ln>
                          <a:solidFill>
                            <a:schemeClr val="bg1"/>
                          </a:solidFill>
                          <a:effectLst/>
                          <a:latin typeface="Arial" pitchFamily="34" charset="0"/>
                          <a:ea typeface="ＭＳ Ｐゴシック" pitchFamily="50" charset="-128"/>
                        </a:rPr>
                        <a:t>生検</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16B4A"/>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600" b="1" i="0" u="none" strike="noStrike" cap="none" normalizeH="0" baseline="0" dirty="0" smtClean="0">
                          <a:ln>
                            <a:noFill/>
                          </a:ln>
                          <a:solidFill>
                            <a:schemeClr val="bg1"/>
                          </a:solidFill>
                          <a:effectLst/>
                          <a:latin typeface="Arial" pitchFamily="34" charset="0"/>
                          <a:ea typeface="ＭＳ Ｐゴシック" pitchFamily="50" charset="-128"/>
                        </a:rPr>
                        <a:t>活性状態</a:t>
                      </a:r>
                    </a:p>
                  </a:txBody>
                  <a:tcPr marL="91434" marR="91434" marT="45716" marB="4571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16B4A"/>
                    </a:solidFill>
                  </a:tcPr>
                </a:tc>
              </a:tr>
              <a:tr h="429534">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1000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dirty="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0336"/>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smtClean="0">
                          <a:ln>
                            <a:noFill/>
                          </a:ln>
                          <a:solidFill>
                            <a:srgbClr val="654A35"/>
                          </a:solidFill>
                          <a:effectLst/>
                          <a:latin typeface="Arial" pitchFamily="34" charset="0"/>
                          <a:ea typeface="ＭＳ Ｐゴシック" pitchFamily="50" charset="-128"/>
                        </a:rPr>
                        <a:t>100%</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多発転移？</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要</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針</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生</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検</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t" latinLnBrk="0" hangingPunct="1">
                        <a:lnSpc>
                          <a:spcPct val="100000"/>
                        </a:lnSpc>
                        <a:spcBef>
                          <a:spcPct val="20000"/>
                        </a:spcBef>
                        <a:spcAft>
                          <a:spcPct val="0"/>
                        </a:spcAft>
                        <a:buClr>
                          <a:schemeClr val="bg2"/>
                        </a:buClr>
                        <a:buSzPct val="75000"/>
                        <a:buFont typeface="Wingdings" pitchFamily="2" charset="2"/>
                        <a:buNone/>
                        <a:tabLst/>
                      </a:pPr>
                      <a:endPar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endParaRPr>
                    </a:p>
                    <a:p>
                      <a:pPr marL="0" marR="0" lvl="0" indent="0" algn="ctr" defTabSz="914400" rtl="0" eaLnBrk="1" fontAlgn="t"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活発</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426580">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smtClean="0">
                          <a:ln>
                            <a:noFill/>
                          </a:ln>
                          <a:solidFill>
                            <a:srgbClr val="654A35"/>
                          </a:solidFill>
                          <a:effectLst/>
                          <a:latin typeface="Arial" pitchFamily="34" charset="0"/>
                          <a:ea typeface="ＭＳ Ｐゴシック" pitchFamily="50" charset="-128"/>
                        </a:rPr>
                        <a:t>100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dirty="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E250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100%</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遠隔転移？</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429534">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50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5050"/>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85</a:t>
                      </a: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a:t>
                      </a: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100%</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近傍転移？</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494481">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smtClean="0">
                          <a:ln>
                            <a:noFill/>
                          </a:ln>
                          <a:solidFill>
                            <a:srgbClr val="654A35"/>
                          </a:solidFill>
                          <a:effectLst/>
                          <a:latin typeface="Arial" pitchFamily="34" charset="0"/>
                          <a:ea typeface="ＭＳ Ｐゴシック" pitchFamily="50" charset="-128"/>
                        </a:rPr>
                        <a:t>20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33"/>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45</a:t>
                      </a: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 </a:t>
                      </a: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85%</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浸潤がん？</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449070">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smtClean="0">
                          <a:ln>
                            <a:noFill/>
                          </a:ln>
                          <a:solidFill>
                            <a:srgbClr val="654A35"/>
                          </a:solidFill>
                          <a:effectLst/>
                          <a:latin typeface="Arial" pitchFamily="34" charset="0"/>
                          <a:ea typeface="ＭＳ Ｐゴシック" pitchFamily="50" charset="-128"/>
                        </a:rPr>
                        <a:t>10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dirty="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30</a:t>
                      </a: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 </a:t>
                      </a: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45%</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初期（限局）がん？</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row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おとなしい</a:t>
                      </a:r>
                      <a:endParaRPr kumimoji="1" lang="ja-JP" altLang="ja-JP" sz="1800" b="1" i="0" u="none" strike="noStrike" cap="none" normalizeH="0" baseline="0" dirty="0" smtClean="0">
                        <a:ln>
                          <a:noFill/>
                        </a:ln>
                        <a:solidFill>
                          <a:srgbClr val="654A35"/>
                        </a:solidFill>
                        <a:effectLst/>
                        <a:latin typeface="Arial" pitchFamily="34" charset="0"/>
                        <a:ea typeface="ＭＳ Ｐゴシック" pitchFamily="50" charset="-128"/>
                      </a:endParaRPr>
                    </a:p>
                  </a:txBody>
                  <a:tcPr marL="91434" marR="91434" marT="45716" marB="45716" vert="eaVert"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r h="553656">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4</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15</a:t>
                      </a: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 </a:t>
                      </a: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30% </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“グレーゾーン”</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要？</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r h="553656">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smtClean="0">
                          <a:ln>
                            <a:noFill/>
                          </a:ln>
                          <a:solidFill>
                            <a:srgbClr val="654A35"/>
                          </a:solidFill>
                          <a:effectLst/>
                          <a:latin typeface="Arial" pitchFamily="34" charset="0"/>
                          <a:ea typeface="ＭＳ Ｐゴシック" pitchFamily="50" charset="-128"/>
                        </a:rPr>
                        <a:t>0</a:t>
                      </a:r>
                    </a:p>
                  </a:txBody>
                  <a:tcPr marL="91434" marR="91434" marT="45716" marB="45716"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ja-JP" sz="1800" b="0" i="0" u="none" strike="noStrike" cap="none" normalizeH="0" baseline="0" smtClean="0">
                        <a:ln>
                          <a:noFill/>
                        </a:ln>
                        <a:solidFill>
                          <a:srgbClr val="654A35"/>
                        </a:solidFill>
                        <a:effectLst/>
                        <a:latin typeface="Arial" pitchFamily="34" charset="0"/>
                        <a:ea typeface="ＭＳ Ｐゴシック" pitchFamily="50" charset="-128"/>
                      </a:endParaRPr>
                    </a:p>
                  </a:txBody>
                  <a:tcPr marL="91434" marR="91434"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0</a:t>
                      </a: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 </a:t>
                      </a:r>
                      <a:r>
                        <a:rPr kumimoji="1" lang="en-US" altLang="ja-JP" sz="1800" b="1" i="0" u="none" strike="noStrike" cap="none" normalizeH="0" baseline="0" dirty="0" smtClean="0">
                          <a:ln>
                            <a:noFill/>
                          </a:ln>
                          <a:solidFill>
                            <a:srgbClr val="654A35"/>
                          </a:solidFill>
                          <a:effectLst/>
                          <a:latin typeface="Arial" pitchFamily="34" charset="0"/>
                          <a:ea typeface="ＭＳ Ｐゴシック" pitchFamily="50" charset="-128"/>
                        </a:rPr>
                        <a:t>15%</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安全？</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654A35"/>
                          </a:solidFill>
                          <a:effectLst/>
                          <a:latin typeface="Arial" pitchFamily="34" charset="0"/>
                          <a:ea typeface="ＭＳ Ｐゴシック" pitchFamily="50" charset="-128"/>
                        </a:rPr>
                        <a:t>不要</a:t>
                      </a:r>
                    </a:p>
                  </a:txBody>
                  <a:tcPr marL="91434" marR="91434"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3" name="テキスト ボックス 2"/>
          <p:cNvSpPr txBox="1"/>
          <p:nvPr/>
        </p:nvSpPr>
        <p:spPr>
          <a:xfrm>
            <a:off x="467544" y="332656"/>
            <a:ext cx="7200800" cy="1015663"/>
          </a:xfrm>
          <a:prstGeom prst="rect">
            <a:avLst/>
          </a:prstGeom>
          <a:noFill/>
        </p:spPr>
        <p:txBody>
          <a:bodyPr wrap="square" rtlCol="0">
            <a:spAutoFit/>
          </a:bodyPr>
          <a:lstStyle/>
          <a:p>
            <a:r>
              <a:rPr kumimoji="1" lang="ja-JP" altLang="en-US" sz="6000" dirty="0" smtClean="0">
                <a:solidFill>
                  <a:schemeClr val="accent1">
                    <a:lumMod val="75000"/>
                  </a:schemeClr>
                </a:solidFill>
                <a:latin typeface="HGP創英角ﾎﾟｯﾌﾟ体" pitchFamily="50" charset="-128"/>
                <a:ea typeface="HGP創英角ﾎﾟｯﾌﾟ体" pitchFamily="50" charset="-128"/>
              </a:rPr>
              <a:t>帰宅後調べてみると</a:t>
            </a:r>
            <a:endParaRPr kumimoji="1" lang="ja-JP" altLang="en-US" sz="6000" dirty="0">
              <a:solidFill>
                <a:schemeClr val="accent1">
                  <a:lumMod val="75000"/>
                </a:schemeClr>
              </a:solidFill>
              <a:latin typeface="HGP創英角ﾎﾟｯﾌﾟ体" pitchFamily="50" charset="-128"/>
              <a:ea typeface="HGP創英角ﾎﾟｯﾌﾟ体" pitchFamily="50" charset="-128"/>
            </a:endParaRPr>
          </a:p>
        </p:txBody>
      </p:sp>
      <p:sp>
        <p:nvSpPr>
          <p:cNvPr id="4" name="テキスト ボックス 3"/>
          <p:cNvSpPr txBox="1"/>
          <p:nvPr/>
        </p:nvSpPr>
        <p:spPr>
          <a:xfrm>
            <a:off x="1403648" y="5805264"/>
            <a:ext cx="7560840" cy="646331"/>
          </a:xfrm>
          <a:prstGeom prst="rect">
            <a:avLst/>
          </a:prstGeom>
          <a:noFill/>
        </p:spPr>
        <p:txBody>
          <a:bodyPr wrap="square" rtlCol="0">
            <a:spAutoFit/>
          </a:bodyPr>
          <a:lstStyle/>
          <a:p>
            <a:pPr>
              <a:lnSpc>
                <a:spcPct val="150000"/>
              </a:lnSpc>
            </a:pPr>
            <a:r>
              <a:rPr lang="ja-JP" altLang="en-US" sz="2400" dirty="0" smtClean="0">
                <a:solidFill>
                  <a:srgbClr val="FF0000"/>
                </a:solidFill>
                <a:latin typeface="+mj-ea"/>
                <a:ea typeface="+mj-ea"/>
              </a:rPr>
              <a:t>●</a:t>
            </a:r>
            <a:r>
              <a:rPr lang="ja-JP" altLang="en-US" sz="2400" dirty="0" smtClean="0">
                <a:solidFill>
                  <a:schemeClr val="accent1">
                    <a:lumMod val="75000"/>
                  </a:schemeClr>
                </a:solidFill>
                <a:latin typeface="+mj-ea"/>
                <a:ea typeface="+mj-ea"/>
              </a:rPr>
              <a:t>異常高値　　</a:t>
            </a:r>
            <a:r>
              <a:rPr lang="ja-JP" altLang="en-US" sz="2400" dirty="0" smtClean="0">
                <a:solidFill>
                  <a:srgbClr val="FF0000"/>
                </a:solidFill>
                <a:latin typeface="+mj-ea"/>
                <a:ea typeface="+mj-ea"/>
              </a:rPr>
              <a:t>●</a:t>
            </a:r>
            <a:r>
              <a:rPr lang="ja-JP" altLang="en-US" sz="2400" dirty="0" smtClean="0">
                <a:solidFill>
                  <a:schemeClr val="accent1">
                    <a:lumMod val="75000"/>
                  </a:schemeClr>
                </a:solidFill>
                <a:latin typeface="+mj-ea"/>
              </a:rPr>
              <a:t> 「</a:t>
            </a:r>
            <a:r>
              <a:rPr lang="ja-JP" altLang="en-US" sz="2400" dirty="0" smtClean="0">
                <a:solidFill>
                  <a:schemeClr val="accent1">
                    <a:lumMod val="75000"/>
                  </a:schemeClr>
                </a:solidFill>
                <a:latin typeface="+mj-ea"/>
                <a:ea typeface="+mj-ea"/>
              </a:rPr>
              <a:t>がん</a:t>
            </a:r>
            <a:r>
              <a:rPr lang="ja-JP" altLang="en-US" sz="2400" dirty="0" smtClean="0">
                <a:solidFill>
                  <a:schemeClr val="accent1">
                    <a:lumMod val="75000"/>
                  </a:schemeClr>
                </a:solidFill>
                <a:latin typeface="+mj-ea"/>
              </a:rPr>
              <a:t>」</a:t>
            </a:r>
            <a:r>
              <a:rPr lang="ja-JP" altLang="en-US" sz="2400" dirty="0" smtClean="0">
                <a:solidFill>
                  <a:schemeClr val="accent1">
                    <a:lumMod val="75000"/>
                  </a:schemeClr>
                </a:solidFill>
                <a:latin typeface="+mj-ea"/>
                <a:ea typeface="+mj-ea"/>
              </a:rPr>
              <a:t>はもちろん「転移」も濃厚？</a:t>
            </a:r>
            <a:r>
              <a:rPr lang="en-US" altLang="ja-JP" sz="2000" dirty="0" smtClean="0">
                <a:solidFill>
                  <a:schemeClr val="accent5">
                    <a:lumMod val="50000"/>
                  </a:schemeClr>
                </a:solidFill>
              </a:rPr>
              <a:t>	</a:t>
            </a:r>
          </a:p>
        </p:txBody>
      </p:sp>
      <p:sp>
        <p:nvSpPr>
          <p:cNvPr id="5" name="右矢印 4"/>
          <p:cNvSpPr/>
          <p:nvPr/>
        </p:nvSpPr>
        <p:spPr>
          <a:xfrm>
            <a:off x="395536" y="2492896"/>
            <a:ext cx="864096" cy="86409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95536" y="2708920"/>
            <a:ext cx="648072" cy="461665"/>
          </a:xfrm>
          <a:prstGeom prst="rect">
            <a:avLst/>
          </a:prstGeom>
          <a:noFill/>
        </p:spPr>
        <p:txBody>
          <a:bodyPr wrap="square" rtlCol="0">
            <a:spAutoFit/>
          </a:bodyPr>
          <a:lstStyle/>
          <a:p>
            <a:r>
              <a:rPr kumimoji="1" lang="en-US" altLang="ja-JP" sz="2400" b="1" dirty="0" smtClean="0">
                <a:solidFill>
                  <a:schemeClr val="bg1"/>
                </a:solidFill>
                <a:effectLst>
                  <a:outerShdw blurRad="38100" dist="38100" dir="2700000" algn="tl">
                    <a:srgbClr val="000000">
                      <a:alpha val="43137"/>
                    </a:srgbClr>
                  </a:outerShdw>
                </a:effectLst>
              </a:rPr>
              <a:t>147</a:t>
            </a:r>
            <a:endParaRPr kumimoji="1" lang="ja-JP" altLang="en-US" sz="2400" b="1" dirty="0">
              <a:solidFill>
                <a:schemeClr val="bg1"/>
              </a:solidFill>
              <a:effectLst>
                <a:outerShdw blurRad="38100" dist="38100" dir="2700000" algn="tl">
                  <a:srgbClr val="000000">
                    <a:alpha val="43137"/>
                  </a:srgbClr>
                </a:outerShdw>
              </a:effectLst>
            </a:endParaRPr>
          </a:p>
        </p:txBody>
      </p:sp>
    </p:spTree>
  </p:cSld>
  <p:clrMapOvr>
    <a:masterClrMapping/>
  </p:clrMapOvr>
  <p:transition advTm="57252"/>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71600" y="1700808"/>
            <a:ext cx="7488832" cy="3462486"/>
          </a:xfrm>
          <a:prstGeom prst="rect">
            <a:avLst/>
          </a:prstGeom>
          <a:noFill/>
        </p:spPr>
        <p:txBody>
          <a:bodyPr wrap="square" rtlCol="0">
            <a:spAutoFit/>
          </a:bodyPr>
          <a:lstStyle/>
          <a:p>
            <a:pPr>
              <a:lnSpc>
                <a:spcPct val="150000"/>
              </a:lnSpc>
            </a:pPr>
            <a:r>
              <a:rPr lang="ja-JP" altLang="en-US" sz="2400" dirty="0" smtClean="0">
                <a:solidFill>
                  <a:schemeClr val="accent5">
                    <a:lumMod val="75000"/>
                  </a:schemeClr>
                </a:solidFill>
                <a:latin typeface="+mj-ea"/>
                <a:ea typeface="+mj-ea"/>
              </a:rPr>
              <a:t>しばしば痛んでいた左肩が、またズキッと疼いた・・・</a:t>
            </a:r>
            <a:endParaRPr lang="en-US" altLang="ja-JP" sz="2400" dirty="0" smtClean="0">
              <a:solidFill>
                <a:schemeClr val="accent5">
                  <a:lumMod val="75000"/>
                </a:schemeClr>
              </a:solidFill>
              <a:latin typeface="+mj-ea"/>
              <a:ea typeface="+mj-ea"/>
            </a:endParaRPr>
          </a:p>
          <a:p>
            <a:pPr>
              <a:lnSpc>
                <a:spcPct val="150000"/>
              </a:lnSpc>
            </a:pPr>
            <a:r>
              <a:rPr lang="ja-JP" altLang="en-US" sz="2400" dirty="0" smtClean="0">
                <a:solidFill>
                  <a:schemeClr val="accent5">
                    <a:lumMod val="75000"/>
                  </a:schemeClr>
                </a:solidFill>
                <a:latin typeface="+mj-ea"/>
                <a:ea typeface="+mj-ea"/>
              </a:rPr>
              <a:t>画面の「転移」という文字と「痛み」が一瞬結び付いた</a:t>
            </a:r>
            <a:endParaRPr lang="en-US" altLang="ja-JP" sz="2400" dirty="0" smtClean="0">
              <a:solidFill>
                <a:schemeClr val="accent5">
                  <a:lumMod val="75000"/>
                </a:schemeClr>
              </a:solidFill>
              <a:latin typeface="+mj-ea"/>
              <a:ea typeface="+mj-ea"/>
            </a:endParaRPr>
          </a:p>
          <a:p>
            <a:pPr lvl="1">
              <a:lnSpc>
                <a:spcPct val="150000"/>
              </a:lnSpc>
            </a:pPr>
            <a:r>
              <a:rPr lang="ja-JP" altLang="en-US" sz="4000" dirty="0" smtClean="0">
                <a:solidFill>
                  <a:schemeClr val="accent1">
                    <a:lumMod val="75000"/>
                  </a:schemeClr>
                </a:solidFill>
                <a:latin typeface="HGP創英角ﾎﾟｯﾌﾟ体" pitchFamily="50" charset="-128"/>
                <a:ea typeface="HGP創英角ﾎﾟｯﾌﾟ体" pitchFamily="50" charset="-128"/>
              </a:rPr>
              <a:t>あっ、これは　</a:t>
            </a:r>
            <a:r>
              <a:rPr lang="ja-JP" altLang="en-US" sz="6600" dirty="0" smtClean="0">
                <a:solidFill>
                  <a:srgbClr val="FF0000"/>
                </a:solidFill>
                <a:latin typeface="HGP創英角ﾎﾟｯﾌﾟ体" pitchFamily="50" charset="-128"/>
                <a:ea typeface="HGP創英角ﾎﾟｯﾌﾟ体" pitchFamily="50" charset="-128"/>
              </a:rPr>
              <a:t>転移</a:t>
            </a:r>
            <a:r>
              <a:rPr lang="en-US" altLang="ja-JP" sz="6600" dirty="0" smtClean="0">
                <a:solidFill>
                  <a:srgbClr val="FF0000"/>
                </a:solidFill>
                <a:latin typeface="HGP創英角ﾎﾟｯﾌﾟ体" pitchFamily="50" charset="-128"/>
                <a:ea typeface="HGP創英角ﾎﾟｯﾌﾟ体" pitchFamily="50" charset="-128"/>
              </a:rPr>
              <a:t> </a:t>
            </a:r>
            <a:r>
              <a:rPr lang="ja-JP" altLang="en-US" sz="3600" dirty="0" smtClean="0">
                <a:solidFill>
                  <a:schemeClr val="accent1">
                    <a:lumMod val="75000"/>
                  </a:schemeClr>
                </a:solidFill>
                <a:latin typeface="HGP創英角ﾎﾟｯﾌﾟ体" pitchFamily="50" charset="-128"/>
                <a:ea typeface="HGP創英角ﾎﾟｯﾌﾟ体" pitchFamily="50" charset="-128"/>
              </a:rPr>
              <a:t>なのか！</a:t>
            </a:r>
            <a:endParaRPr lang="en-US" altLang="ja-JP" sz="3600" dirty="0" smtClean="0">
              <a:solidFill>
                <a:schemeClr val="accent1">
                  <a:lumMod val="75000"/>
                </a:schemeClr>
              </a:solidFill>
              <a:latin typeface="HGP創英角ﾎﾟｯﾌﾟ体" pitchFamily="50" charset="-128"/>
              <a:ea typeface="HGP創英角ﾎﾟｯﾌﾟ体" pitchFamily="50" charset="-128"/>
            </a:endParaRPr>
          </a:p>
          <a:p>
            <a:pPr>
              <a:lnSpc>
                <a:spcPct val="200000"/>
              </a:lnSpc>
            </a:pPr>
            <a:r>
              <a:rPr lang="ja-JP" altLang="en-US" sz="2400" dirty="0" smtClean="0">
                <a:solidFill>
                  <a:schemeClr val="accent5">
                    <a:lumMod val="75000"/>
                  </a:schemeClr>
                </a:solidFill>
                <a:latin typeface="+mj-ea"/>
              </a:rPr>
              <a:t>凍るような衝撃が背中を走りぬけた</a:t>
            </a:r>
            <a:endParaRPr lang="en-US" altLang="ja-JP" sz="2400" dirty="0" smtClean="0">
              <a:solidFill>
                <a:schemeClr val="accent5">
                  <a:lumMod val="75000"/>
                </a:schemeClr>
              </a:solidFill>
            </a:endParaRPr>
          </a:p>
        </p:txBody>
      </p:sp>
      <p:sp>
        <p:nvSpPr>
          <p:cNvPr id="6" name="スライド番号プレースホルダ 5"/>
          <p:cNvSpPr>
            <a:spLocks noGrp="1"/>
          </p:cNvSpPr>
          <p:nvPr>
            <p:ph type="sldNum" sz="quarter" idx="12"/>
          </p:nvPr>
        </p:nvSpPr>
        <p:spPr/>
        <p:txBody>
          <a:bodyPr/>
          <a:lstStyle/>
          <a:p>
            <a:fld id="{2A05BFD4-E2FA-49DC-985F-1BEBF0CE121E}" type="slidenum">
              <a:rPr kumimoji="1" lang="ja-JP" altLang="en-US" smtClean="0"/>
              <a:pPr/>
              <a:t>8</a:t>
            </a:fld>
            <a:endParaRPr kumimoji="1" lang="ja-JP" altLang="en-US" dirty="0"/>
          </a:p>
        </p:txBody>
      </p:sp>
      <p:sp>
        <p:nvSpPr>
          <p:cNvPr id="5" name="テキスト ボックス 4"/>
          <p:cNvSpPr txBox="1"/>
          <p:nvPr/>
        </p:nvSpPr>
        <p:spPr>
          <a:xfrm>
            <a:off x="611560" y="332656"/>
            <a:ext cx="3528392" cy="1467513"/>
          </a:xfrm>
          <a:prstGeom prst="rect">
            <a:avLst/>
          </a:prstGeom>
          <a:noFill/>
        </p:spPr>
        <p:txBody>
          <a:bodyPr wrap="square" bIns="0"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衝撃！</a:t>
            </a:r>
            <a:endParaRPr lang="en-US" altLang="ja-JP" sz="4800" dirty="0" smtClean="0">
              <a:solidFill>
                <a:schemeClr val="accent1">
                  <a:lumMod val="75000"/>
                </a:schemeClr>
              </a:solidFill>
              <a:latin typeface="HGP創英角ﾎﾟｯﾌﾟ体" pitchFamily="50" charset="-128"/>
              <a:ea typeface="HGP創英角ﾎﾟｯﾌﾟ体" pitchFamily="50" charset="-128"/>
            </a:endParaRPr>
          </a:p>
          <a:p>
            <a:endParaRPr kumimoji="1" lang="ja-JP" altLang="en-US" dirty="0"/>
          </a:p>
        </p:txBody>
      </p:sp>
    </p:spTree>
  </p:cSld>
  <p:clrMapOvr>
    <a:masterClrMapping/>
  </p:clrMapOvr>
  <p:transition advTm="52885"/>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87624" y="2204864"/>
            <a:ext cx="7272808" cy="3477875"/>
          </a:xfrm>
          <a:prstGeom prst="rect">
            <a:avLst/>
          </a:prstGeom>
          <a:noFill/>
        </p:spPr>
        <p:txBody>
          <a:bodyPr wrap="square" rtlCol="0">
            <a:spAutoFit/>
          </a:bodyPr>
          <a:lstStyle/>
          <a:p>
            <a:pPr>
              <a:lnSpc>
                <a:spcPts val="3300"/>
              </a:lnSpc>
            </a:pPr>
            <a:r>
              <a:rPr lang="ja-JP" altLang="en-US" sz="2400" spc="-150" dirty="0" smtClean="0">
                <a:solidFill>
                  <a:srgbClr val="FF0000"/>
                </a:solidFill>
                <a:latin typeface="Arial Unicode MS" pitchFamily="50" charset="-128"/>
                <a:ea typeface="Arial Unicode MS" pitchFamily="50" charset="-128"/>
                <a:cs typeface="Arial Unicode MS" pitchFamily="50" charset="-128"/>
              </a:rPr>
              <a:t>・</a:t>
            </a:r>
            <a:r>
              <a:rPr lang="ja-JP" altLang="en-US" sz="2400" spc="-150" dirty="0" smtClean="0">
                <a:solidFill>
                  <a:schemeClr val="accent5">
                    <a:lumMod val="75000"/>
                  </a:schemeClr>
                </a:solidFill>
                <a:latin typeface="Arial Unicode MS" pitchFamily="50" charset="-128"/>
                <a:ea typeface="Arial Unicode MS" pitchFamily="50" charset="-128"/>
                <a:cs typeface="Arial Unicode MS" pitchFamily="50" charset="-128"/>
              </a:rPr>
              <a:t>眠れない･･･犬が呼んでいる？？？</a:t>
            </a:r>
            <a:endParaRPr lang="en-US" altLang="ja-JP" sz="24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300"/>
              </a:lnSpc>
            </a:pPr>
            <a:r>
              <a:rPr lang="ja-JP" altLang="en-US" sz="2400" spc="-150" dirty="0" smtClean="0">
                <a:solidFill>
                  <a:srgbClr val="FF0000"/>
                </a:solidFill>
                <a:latin typeface="Arial Unicode MS" pitchFamily="50" charset="-128"/>
                <a:ea typeface="Arial Unicode MS" pitchFamily="50" charset="-128"/>
                <a:cs typeface="Arial Unicode MS" pitchFamily="50" charset="-128"/>
              </a:rPr>
              <a:t>・</a:t>
            </a:r>
            <a:r>
              <a:rPr lang="ja-JP" altLang="en-US" sz="2400" spc="-150" dirty="0" smtClean="0">
                <a:solidFill>
                  <a:schemeClr val="accent5">
                    <a:lumMod val="75000"/>
                  </a:schemeClr>
                </a:solidFill>
                <a:latin typeface="Arial Unicode MS" pitchFamily="50" charset="-128"/>
                <a:ea typeface="Arial Unicode MS" pitchFamily="50" charset="-128"/>
                <a:cs typeface="Arial Unicode MS" pitchFamily="50" charset="-128"/>
              </a:rPr>
              <a:t>不整脈</a:t>
            </a:r>
          </a:p>
          <a:p>
            <a:pPr>
              <a:lnSpc>
                <a:spcPts val="3300"/>
              </a:lnSpc>
            </a:pPr>
            <a:r>
              <a:rPr lang="ja-JP" altLang="en-US" sz="2400" spc="-150" dirty="0" smtClean="0">
                <a:solidFill>
                  <a:srgbClr val="FF0000"/>
                </a:solidFill>
                <a:latin typeface="Arial Unicode MS" pitchFamily="50" charset="-128"/>
                <a:ea typeface="Arial Unicode MS" pitchFamily="50" charset="-128"/>
                <a:cs typeface="Arial Unicode MS" pitchFamily="50" charset="-128"/>
              </a:rPr>
              <a:t>・</a:t>
            </a:r>
            <a:r>
              <a:rPr lang="ja-JP" altLang="en-US" sz="2400" spc="-150" dirty="0" smtClean="0">
                <a:solidFill>
                  <a:schemeClr val="accent5">
                    <a:lumMod val="75000"/>
                  </a:schemeClr>
                </a:solidFill>
                <a:latin typeface="Arial Unicode MS" pitchFamily="50" charset="-128"/>
                <a:ea typeface="Arial Unicode MS" pitchFamily="50" charset="-128"/>
                <a:cs typeface="Arial Unicode MS" pitchFamily="50" charset="-128"/>
              </a:rPr>
              <a:t>耳鳴りが止まらない</a:t>
            </a:r>
            <a:endParaRPr lang="en-US" altLang="ja-JP" sz="24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300"/>
              </a:lnSpc>
            </a:pPr>
            <a:r>
              <a:rPr lang="ja-JP" altLang="en-US" sz="2400" spc="-150" dirty="0" smtClean="0">
                <a:solidFill>
                  <a:srgbClr val="FF0000"/>
                </a:solidFill>
                <a:latin typeface="Arial Unicode MS" pitchFamily="50" charset="-128"/>
                <a:ea typeface="Arial Unicode MS" pitchFamily="50" charset="-128"/>
                <a:cs typeface="Arial Unicode MS" pitchFamily="50" charset="-128"/>
              </a:rPr>
              <a:t>・</a:t>
            </a:r>
            <a:r>
              <a:rPr lang="ja-JP" altLang="en-US" sz="2400" spc="-150" dirty="0" smtClean="0">
                <a:solidFill>
                  <a:schemeClr val="accent5">
                    <a:lumMod val="75000"/>
                  </a:schemeClr>
                </a:solidFill>
                <a:latin typeface="Arial Unicode MS" pitchFamily="50" charset="-128"/>
                <a:ea typeface="Arial Unicode MS" pitchFamily="50" charset="-128"/>
                <a:cs typeface="Arial Unicode MS" pitchFamily="50" charset="-128"/>
              </a:rPr>
              <a:t>まさか頭まで？</a:t>
            </a:r>
            <a:endParaRPr lang="en-US" altLang="ja-JP" sz="24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300"/>
              </a:lnSpc>
            </a:pPr>
            <a:endParaRPr lang="en-US" altLang="ja-JP" sz="24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nSpc>
                <a:spcPts val="3300"/>
              </a:lnSpc>
            </a:pPr>
            <a:r>
              <a:rPr lang="ja-JP" altLang="en-US" sz="28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rPr>
              <a:t>どんどん悪いほうへ考えてしまう・・・</a:t>
            </a:r>
            <a:endParaRPr lang="en-US" altLang="ja-JP" sz="2800" dirty="0" smtClean="0">
              <a:solidFill>
                <a:schemeClr val="accent5">
                  <a:lumMod val="75000"/>
                </a:schemeClr>
              </a:solidFill>
              <a:latin typeface="HGP創英角ﾎﾟｯﾌﾟ体" pitchFamily="50" charset="-128"/>
              <a:ea typeface="HGP創英角ﾎﾟｯﾌﾟ体" pitchFamily="50" charset="-128"/>
              <a:cs typeface="Arial Unicode MS" pitchFamily="50" charset="-128"/>
            </a:endParaRPr>
          </a:p>
          <a:p>
            <a:pPr>
              <a:lnSpc>
                <a:spcPts val="3300"/>
              </a:lnSpc>
            </a:pPr>
            <a:endParaRPr lang="en-US" altLang="ja-JP" sz="2400" spc="-150" dirty="0" smtClean="0">
              <a:solidFill>
                <a:schemeClr val="accent5">
                  <a:lumMod val="75000"/>
                </a:schemeClr>
              </a:solidFill>
              <a:latin typeface="Arial Unicode MS" pitchFamily="50" charset="-128"/>
              <a:ea typeface="Arial Unicode MS" pitchFamily="50" charset="-128"/>
              <a:cs typeface="Arial Unicode MS" pitchFamily="50" charset="-128"/>
            </a:endParaRPr>
          </a:p>
          <a:p>
            <a:pPr algn="r">
              <a:lnSpc>
                <a:spcPts val="3300"/>
              </a:lnSpc>
            </a:pPr>
            <a:r>
              <a:rPr lang="ja-JP" altLang="en-US" sz="2800" spc="-150" dirty="0" smtClean="0">
                <a:solidFill>
                  <a:schemeClr val="accent1">
                    <a:lumMod val="75000"/>
                  </a:schemeClr>
                </a:solidFill>
                <a:latin typeface="HGP創英角ﾎﾟｯﾌﾟ体" pitchFamily="50" charset="-128"/>
                <a:ea typeface="HGP創英角ﾎﾟｯﾌﾟ体" pitchFamily="50" charset="-128"/>
                <a:cs typeface="Arial Unicode MS" pitchFamily="50" charset="-128"/>
              </a:rPr>
              <a:t>全般性不安障害</a:t>
            </a:r>
            <a:endParaRPr lang="en-US" altLang="ja-JP" sz="2800" spc="-150" dirty="0" smtClean="0">
              <a:solidFill>
                <a:schemeClr val="accent1">
                  <a:lumMod val="75000"/>
                </a:schemeClr>
              </a:solidFill>
              <a:latin typeface="HGP創英角ﾎﾟｯﾌﾟ体" pitchFamily="50" charset="-128"/>
              <a:ea typeface="HGP創英角ﾎﾟｯﾌﾟ体" pitchFamily="50" charset="-128"/>
              <a:cs typeface="Arial Unicode MS" pitchFamily="50" charset="-128"/>
            </a:endParaRPr>
          </a:p>
        </p:txBody>
      </p:sp>
      <p:sp>
        <p:nvSpPr>
          <p:cNvPr id="5" name="テキスト ボックス 4"/>
          <p:cNvSpPr txBox="1"/>
          <p:nvPr/>
        </p:nvSpPr>
        <p:spPr>
          <a:xfrm>
            <a:off x="611560" y="332656"/>
            <a:ext cx="8280920" cy="1477328"/>
          </a:xfrm>
          <a:prstGeom prst="rect">
            <a:avLst/>
          </a:prstGeom>
          <a:noFill/>
        </p:spPr>
        <p:txBody>
          <a:bodyPr wrap="square" rtlCol="0">
            <a:spAutoFit/>
          </a:bodyPr>
          <a:lstStyle/>
          <a:p>
            <a:r>
              <a:rPr lang="ja-JP" altLang="en-US" sz="7200" dirty="0" smtClean="0">
                <a:solidFill>
                  <a:schemeClr val="accent1">
                    <a:lumMod val="75000"/>
                  </a:schemeClr>
                </a:solidFill>
                <a:latin typeface="HGS創英角ﾎﾟｯﾌﾟ体" pitchFamily="50" charset="-128"/>
                <a:ea typeface="HGS創英角ﾎﾟｯﾌﾟ体" pitchFamily="50" charset="-128"/>
              </a:rPr>
              <a:t>俺は末期がん？</a:t>
            </a:r>
            <a:endParaRPr lang="en-US" altLang="ja-JP" sz="7200" dirty="0" smtClean="0">
              <a:solidFill>
                <a:schemeClr val="accent1">
                  <a:lumMod val="75000"/>
                </a:schemeClr>
              </a:solidFill>
              <a:latin typeface="HGP創英角ﾎﾟｯﾌﾟ体" pitchFamily="50" charset="-128"/>
              <a:ea typeface="HGP創英角ﾎﾟｯﾌﾟ体" pitchFamily="50" charset="-128"/>
            </a:endParaRPr>
          </a:p>
          <a:p>
            <a:endParaRPr kumimoji="1" lang="ja-JP" altLang="en-US" dirty="0"/>
          </a:p>
        </p:txBody>
      </p:sp>
    </p:spTree>
  </p:cSld>
  <p:clrMapOvr>
    <a:masterClrMapping/>
  </p:clrMapOvr>
  <p:transition advTm="80356"/>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3.8"/>
</p:tagLst>
</file>

<file path=ppt/tags/tag2.xml><?xml version="1.0" encoding="utf-8"?>
<p:tagLst xmlns:a="http://schemas.openxmlformats.org/drawingml/2006/main" xmlns:r="http://schemas.openxmlformats.org/officeDocument/2006/relationships" xmlns:p="http://schemas.openxmlformats.org/presentationml/2006/main">
  <p:tag name="TIMING" val="|46.8"/>
</p:tagLst>
</file>

<file path=ppt/tags/tag3.xml><?xml version="1.0" encoding="utf-8"?>
<p:tagLst xmlns:a="http://schemas.openxmlformats.org/drawingml/2006/main" xmlns:r="http://schemas.openxmlformats.org/officeDocument/2006/relationships" xmlns:p="http://schemas.openxmlformats.org/presentationml/2006/main">
  <p:tag name="TIMING" val="|65.5"/>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6993</TotalTime>
  <Words>1726</Words>
  <Application>Microsoft Office PowerPoint</Application>
  <PresentationFormat>画面に合わせる (4:3)</PresentationFormat>
  <Paragraphs>425</Paragraphs>
  <Slides>50</Slides>
  <Notes>0</Notes>
  <HiddenSlides>0</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がんになり 知りたかったこと</vt:lpstr>
      <vt:lpstr>治療を終え すぐに始めたこと</vt:lpstr>
      <vt:lpstr>スライド 25</vt:lpstr>
      <vt:lpstr>医療の潮流 ＥＢＭ から ＮＢＭ へ</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健康と病の語り　Dipex-Japan</vt:lpstr>
      <vt:lpstr>前立腺がんの語り</vt:lpstr>
      <vt:lpstr>スライド 39</vt:lpstr>
      <vt:lpstr>スライド 40</vt:lpstr>
      <vt:lpstr>Evidence情報 の偏在</vt:lpstr>
      <vt:lpstr>スライド 42</vt:lpstr>
      <vt:lpstr>スライド 43</vt:lpstr>
      <vt:lpstr>スライド 44</vt:lpstr>
      <vt:lpstr>スライド 45</vt:lpstr>
      <vt:lpstr>スライド 46</vt:lpstr>
      <vt:lpstr>情報の非対称性を解消するには</vt:lpstr>
      <vt:lpstr>やってきたことを振り返る</vt:lpstr>
      <vt:lpstr>スライド 49</vt:lpstr>
      <vt:lpstr>スライド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健康と病の語り　Dipex-Japan</dc:title>
  <dc:creator>T</dc:creator>
  <cp:lastModifiedBy>T</cp:lastModifiedBy>
  <cp:revision>583</cp:revision>
  <dcterms:created xsi:type="dcterms:W3CDTF">2012-10-27T05:30:30Z</dcterms:created>
  <dcterms:modified xsi:type="dcterms:W3CDTF">2012-11-22T02:05:21Z</dcterms:modified>
</cp:coreProperties>
</file>