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heme/themeOverride1.xml" ContentType="application/vnd.openxmlformats-officedocument.themeOverr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59" r:id="rId2"/>
    <p:sldId id="363" r:id="rId3"/>
    <p:sldId id="265" r:id="rId4"/>
    <p:sldId id="364" r:id="rId5"/>
    <p:sldId id="356" r:id="rId6"/>
    <p:sldId id="290" r:id="rId7"/>
    <p:sldId id="347" r:id="rId8"/>
    <p:sldId id="298" r:id="rId9"/>
    <p:sldId id="303" r:id="rId10"/>
    <p:sldId id="366" r:id="rId11"/>
    <p:sldId id="286" r:id="rId12"/>
    <p:sldId id="281" r:id="rId13"/>
    <p:sldId id="282" r:id="rId14"/>
    <p:sldId id="308" r:id="rId15"/>
    <p:sldId id="309" r:id="rId16"/>
    <p:sldId id="311" r:id="rId17"/>
    <p:sldId id="312" r:id="rId18"/>
    <p:sldId id="335" r:id="rId19"/>
    <p:sldId id="319" r:id="rId20"/>
    <p:sldId id="344" r:id="rId21"/>
    <p:sldId id="350" r:id="rId22"/>
    <p:sldId id="315" r:id="rId23"/>
    <p:sldId id="299" r:id="rId24"/>
    <p:sldId id="321" r:id="rId25"/>
  </p:sldIdLst>
  <p:sldSz cx="9144000" cy="6858000" type="screen4x3"/>
  <p:notesSz cx="6797675" cy="9926638"/>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E293"/>
    <a:srgbClr val="F1CB41"/>
    <a:srgbClr val="FFE18B"/>
    <a:srgbClr val="FFEBB3"/>
    <a:srgbClr val="E1FEFF"/>
    <a:srgbClr val="FFB553"/>
    <a:srgbClr val="F89F56"/>
    <a:srgbClr val="EDD169"/>
  </p:clrMru>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505" autoAdjust="0"/>
    <p:restoredTop sz="94627" autoAdjust="0"/>
  </p:normalViewPr>
  <p:slideViewPr>
    <p:cSldViewPr>
      <p:cViewPr varScale="1">
        <p:scale>
          <a:sx n="66" d="100"/>
          <a:sy n="66" d="100"/>
        </p:scale>
        <p:origin x="-109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161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4ECC28-E4D9-4F77-909B-5A3A6DDA5FAA}" type="doc">
      <dgm:prSet loTypeId="urn:microsoft.com/office/officeart/2005/8/layout/list1" loCatId="list" qsTypeId="urn:microsoft.com/office/officeart/2005/8/quickstyle/3d1" qsCatId="3D" csTypeId="urn:microsoft.com/office/officeart/2005/8/colors/accent1_2#1" csCatId="accent1" phldr="1"/>
      <dgm:spPr/>
      <dgm:t>
        <a:bodyPr/>
        <a:lstStyle/>
        <a:p>
          <a:endParaRPr kumimoji="1" lang="ja-JP" altLang="en-US"/>
        </a:p>
      </dgm:t>
    </dgm:pt>
    <dgm:pt modelId="{195683FC-48EC-4D0B-B68E-C5A8223786F5}">
      <dgm:prSet phldrT="[テキスト]"/>
      <dgm:spPr/>
      <dgm:t>
        <a:bodyPr/>
        <a:lstStyle/>
        <a:p>
          <a:r>
            <a:rPr lang="ja-JP" altLang="en-US" b="1" dirty="0" smtClean="0">
              <a:effectLst/>
            </a:rPr>
            <a:t>人道的な理由</a:t>
          </a:r>
          <a:r>
            <a:rPr lang="ja-JP" altLang="en-US" dirty="0" smtClean="0">
              <a:effectLst/>
            </a:rPr>
            <a:t>：</a:t>
          </a:r>
          <a:endParaRPr kumimoji="1" lang="ja-JP" altLang="en-US" dirty="0">
            <a:effectLst/>
          </a:endParaRPr>
        </a:p>
      </dgm:t>
    </dgm:pt>
    <dgm:pt modelId="{FD24FAC6-97E9-46FE-91DB-E24534E34B16}" type="parTrans" cxnId="{4773B338-051B-433E-BBEA-5ED710D58A00}">
      <dgm:prSet/>
      <dgm:spPr/>
      <dgm:t>
        <a:bodyPr/>
        <a:lstStyle/>
        <a:p>
          <a:endParaRPr kumimoji="1" lang="ja-JP" altLang="en-US">
            <a:effectLst/>
          </a:endParaRPr>
        </a:p>
      </dgm:t>
    </dgm:pt>
    <dgm:pt modelId="{1B3DB780-2D69-4A7E-8EFB-0A232A645683}" type="sibTrans" cxnId="{4773B338-051B-433E-BBEA-5ED710D58A00}">
      <dgm:prSet/>
      <dgm:spPr/>
      <dgm:t>
        <a:bodyPr/>
        <a:lstStyle/>
        <a:p>
          <a:endParaRPr kumimoji="1" lang="ja-JP" altLang="en-US">
            <a:effectLst/>
          </a:endParaRPr>
        </a:p>
      </dgm:t>
    </dgm:pt>
    <dgm:pt modelId="{F54B7CFF-67D3-489C-B05A-5509088A1AC9}">
      <dgm:prSet phldrT="[テキスト]"/>
      <dgm:spPr/>
      <dgm:t>
        <a:bodyPr/>
        <a:lstStyle/>
        <a:p>
          <a:r>
            <a:rPr lang="ja-JP" altLang="en-US" b="1" dirty="0" smtClean="0">
              <a:effectLst/>
            </a:rPr>
            <a:t>倫理的な理由</a:t>
          </a:r>
          <a:r>
            <a:rPr lang="ja-JP" altLang="en-US" dirty="0" smtClean="0">
              <a:effectLst/>
            </a:rPr>
            <a:t>：</a:t>
          </a:r>
          <a:endParaRPr kumimoji="1" lang="ja-JP" altLang="en-US" dirty="0">
            <a:effectLst/>
          </a:endParaRPr>
        </a:p>
      </dgm:t>
    </dgm:pt>
    <dgm:pt modelId="{573901BC-7D08-4425-968A-0765CEC072D9}" type="parTrans" cxnId="{2AB7DE35-C2EF-4D37-8579-1BC083B440A0}">
      <dgm:prSet/>
      <dgm:spPr/>
      <dgm:t>
        <a:bodyPr/>
        <a:lstStyle/>
        <a:p>
          <a:endParaRPr kumimoji="1" lang="ja-JP" altLang="en-US">
            <a:effectLst/>
          </a:endParaRPr>
        </a:p>
      </dgm:t>
    </dgm:pt>
    <dgm:pt modelId="{5875C046-B5A7-44A7-A449-95A98B2E643D}" type="sibTrans" cxnId="{2AB7DE35-C2EF-4D37-8579-1BC083B440A0}">
      <dgm:prSet/>
      <dgm:spPr/>
      <dgm:t>
        <a:bodyPr/>
        <a:lstStyle/>
        <a:p>
          <a:endParaRPr kumimoji="1" lang="ja-JP" altLang="en-US">
            <a:effectLst/>
          </a:endParaRPr>
        </a:p>
      </dgm:t>
    </dgm:pt>
    <dgm:pt modelId="{20B4AFDB-A534-4F37-B974-85D72AB4FC21}">
      <dgm:prSet phldrT="[テキスト]"/>
      <dgm:spPr/>
      <dgm:t>
        <a:bodyPr/>
        <a:lstStyle/>
        <a:p>
          <a:r>
            <a:rPr lang="ja-JP" altLang="en-US" b="1" dirty="0" smtClean="0">
              <a:effectLst/>
            </a:rPr>
            <a:t>経済的な理由</a:t>
          </a:r>
          <a:r>
            <a:rPr lang="ja-JP" altLang="en-US" dirty="0" smtClean="0">
              <a:effectLst/>
            </a:rPr>
            <a:t>：</a:t>
          </a:r>
          <a:endParaRPr kumimoji="1" lang="ja-JP" altLang="en-US" dirty="0">
            <a:effectLst/>
          </a:endParaRPr>
        </a:p>
      </dgm:t>
    </dgm:pt>
    <dgm:pt modelId="{0A144E47-C0C0-4508-8FF1-D6D6E73FE3F1}" type="parTrans" cxnId="{84BDF882-B253-4D29-9E55-B04F1ECBA9F4}">
      <dgm:prSet/>
      <dgm:spPr/>
      <dgm:t>
        <a:bodyPr/>
        <a:lstStyle/>
        <a:p>
          <a:endParaRPr kumimoji="1" lang="ja-JP" altLang="en-US">
            <a:effectLst/>
          </a:endParaRPr>
        </a:p>
      </dgm:t>
    </dgm:pt>
    <dgm:pt modelId="{F4D7C3AD-DB74-474A-B85E-4FEC9DC4BC0D}" type="sibTrans" cxnId="{84BDF882-B253-4D29-9E55-B04F1ECBA9F4}">
      <dgm:prSet/>
      <dgm:spPr/>
      <dgm:t>
        <a:bodyPr/>
        <a:lstStyle/>
        <a:p>
          <a:endParaRPr kumimoji="1" lang="ja-JP" altLang="en-US">
            <a:effectLst/>
          </a:endParaRPr>
        </a:p>
      </dgm:t>
    </dgm:pt>
    <dgm:pt modelId="{EDA6B566-5A59-4202-A9DA-D1AF670C254F}">
      <dgm:prSet phldrT="[テキスト]"/>
      <dgm:spPr/>
      <dgm:t>
        <a:bodyPr/>
        <a:lstStyle/>
        <a:p>
          <a:r>
            <a:rPr lang="ja-JP" altLang="en-US" b="1" dirty="0" smtClean="0">
              <a:effectLst/>
            </a:rPr>
            <a:t>科学的な理由</a:t>
          </a:r>
          <a:r>
            <a:rPr lang="ja-JP" altLang="en-US" dirty="0" smtClean="0">
              <a:effectLst/>
            </a:rPr>
            <a:t>：</a:t>
          </a:r>
          <a:endParaRPr kumimoji="1" lang="ja-JP" altLang="en-US" dirty="0">
            <a:effectLst/>
          </a:endParaRPr>
        </a:p>
      </dgm:t>
    </dgm:pt>
    <dgm:pt modelId="{824938D9-A033-4A36-A0F4-FA60D32C406E}" type="parTrans" cxnId="{BEBC478C-2DED-4735-8D51-C9EAE228C7F9}">
      <dgm:prSet/>
      <dgm:spPr/>
      <dgm:t>
        <a:bodyPr/>
        <a:lstStyle/>
        <a:p>
          <a:endParaRPr kumimoji="1" lang="ja-JP" altLang="en-US">
            <a:effectLst/>
          </a:endParaRPr>
        </a:p>
      </dgm:t>
    </dgm:pt>
    <dgm:pt modelId="{4C29F2F3-EBD6-4E9E-B31E-4EEAFDAF5E7C}" type="sibTrans" cxnId="{BEBC478C-2DED-4735-8D51-C9EAE228C7F9}">
      <dgm:prSet/>
      <dgm:spPr/>
      <dgm:t>
        <a:bodyPr/>
        <a:lstStyle/>
        <a:p>
          <a:endParaRPr kumimoji="1" lang="ja-JP" altLang="en-US">
            <a:effectLst/>
          </a:endParaRPr>
        </a:p>
      </dgm:t>
    </dgm:pt>
    <dgm:pt modelId="{D8118B7A-BD4A-4F67-947E-734E21030072}">
      <dgm:prSet phldrT="[テキスト]" custT="1"/>
      <dgm:spPr/>
      <dgm:t>
        <a:bodyPr/>
        <a:lstStyle/>
        <a:p>
          <a:r>
            <a:rPr lang="ja-JP" altLang="en-US" sz="1400" b="1" u="none" dirty="0" smtClean="0">
              <a:effectLst/>
            </a:rPr>
            <a:t>精神病院は人間を物として扱うので、個性、自律、独立、責任感などの基本的な人間性が損なわれる。精神病院の利用を減らすことは、人間性がはく奪されるのを防ぐことになる</a:t>
          </a:r>
          <a:endParaRPr kumimoji="1" lang="ja-JP" altLang="en-US" sz="1400" b="1" u="none" dirty="0">
            <a:effectLst/>
          </a:endParaRPr>
        </a:p>
      </dgm:t>
    </dgm:pt>
    <dgm:pt modelId="{CE5FBD38-41D1-423D-B9DA-E5E322491A23}" type="parTrans" cxnId="{23A657C3-FD83-404F-AB55-8F2F9BFFE7BE}">
      <dgm:prSet/>
      <dgm:spPr/>
      <dgm:t>
        <a:bodyPr/>
        <a:lstStyle/>
        <a:p>
          <a:endParaRPr kumimoji="1" lang="ja-JP" altLang="en-US">
            <a:effectLst/>
          </a:endParaRPr>
        </a:p>
      </dgm:t>
    </dgm:pt>
    <dgm:pt modelId="{A25E2417-86B5-46E0-8697-73CB52DC5DD3}" type="sibTrans" cxnId="{23A657C3-FD83-404F-AB55-8F2F9BFFE7BE}">
      <dgm:prSet/>
      <dgm:spPr/>
      <dgm:t>
        <a:bodyPr/>
        <a:lstStyle/>
        <a:p>
          <a:endParaRPr kumimoji="1" lang="ja-JP" altLang="en-US">
            <a:effectLst/>
          </a:endParaRPr>
        </a:p>
      </dgm:t>
    </dgm:pt>
    <dgm:pt modelId="{B930245F-0F60-41CD-A49A-405902564045}">
      <dgm:prSet phldrT="[テキスト]" custT="1"/>
      <dgm:spPr/>
      <dgm:t>
        <a:bodyPr/>
        <a:lstStyle/>
        <a:p>
          <a:r>
            <a:rPr lang="ja-JP" altLang="en-US" sz="1400" b="1" dirty="0" smtClean="0">
              <a:effectLst/>
            </a:rPr>
            <a:t>精神病院は医原性疾患である「施設症」や社会的挫折症候群を引き起こす。病院を利用しなければ、そうした症候群の発生率を最小限に食い止められる。</a:t>
          </a:r>
          <a:endParaRPr kumimoji="1" lang="ja-JP" altLang="en-US" sz="1400" b="1" dirty="0">
            <a:effectLst/>
          </a:endParaRPr>
        </a:p>
      </dgm:t>
    </dgm:pt>
    <dgm:pt modelId="{5C28707F-5245-4B23-B892-3BACAD988340}" type="parTrans" cxnId="{7B458406-B38A-48B0-9035-F6CBC566ACBD}">
      <dgm:prSet/>
      <dgm:spPr/>
      <dgm:t>
        <a:bodyPr/>
        <a:lstStyle/>
        <a:p>
          <a:endParaRPr kumimoji="1" lang="ja-JP" altLang="en-US">
            <a:effectLst/>
          </a:endParaRPr>
        </a:p>
      </dgm:t>
    </dgm:pt>
    <dgm:pt modelId="{7FFDA583-597B-4980-BA58-FFBAFDB24B36}" type="sibTrans" cxnId="{7B458406-B38A-48B0-9035-F6CBC566ACBD}">
      <dgm:prSet/>
      <dgm:spPr/>
      <dgm:t>
        <a:bodyPr/>
        <a:lstStyle/>
        <a:p>
          <a:endParaRPr kumimoji="1" lang="ja-JP" altLang="en-US">
            <a:effectLst/>
          </a:endParaRPr>
        </a:p>
      </dgm:t>
    </dgm:pt>
    <dgm:pt modelId="{8A22B7A7-A167-4DE6-A363-516A7749FE55}">
      <dgm:prSet phldrT="[テキスト]" custT="1"/>
      <dgm:spPr/>
      <dgm:t>
        <a:bodyPr/>
        <a:lstStyle/>
        <a:p>
          <a:r>
            <a:rPr lang="ja-JP" altLang="en-US" sz="1400" b="1" dirty="0" smtClean="0">
              <a:effectLst/>
            </a:rPr>
            <a:t>入院医療には精神保健関係費の</a:t>
          </a:r>
          <a:r>
            <a:rPr lang="en-US" altLang="ja-JP" sz="2000" b="1" dirty="0" smtClean="0">
              <a:solidFill>
                <a:srgbClr val="FF0000"/>
              </a:solidFill>
              <a:effectLst/>
            </a:rPr>
            <a:t>70</a:t>
          </a:r>
          <a:r>
            <a:rPr lang="ja-JP" altLang="en-US" sz="2000" b="1" dirty="0" smtClean="0">
              <a:solidFill>
                <a:srgbClr val="FF0000"/>
              </a:solidFill>
              <a:effectLst/>
            </a:rPr>
            <a:t>％</a:t>
          </a:r>
          <a:r>
            <a:rPr lang="ja-JP" altLang="en-US" sz="1400" b="1" dirty="0" smtClean="0">
              <a:effectLst/>
            </a:rPr>
            <a:t>が支出されている。病院の利用を減らせば、地域社会のノーマライゼーション事業への援助が</a:t>
          </a:r>
          <a:r>
            <a:rPr lang="ja-JP" altLang="en-US" sz="1600" b="1" dirty="0" smtClean="0">
              <a:effectLst/>
            </a:rPr>
            <a:t>可能</a:t>
          </a:r>
          <a:r>
            <a:rPr lang="ja-JP" altLang="en-US" sz="1400" b="1" dirty="0" smtClean="0">
              <a:effectLst/>
            </a:rPr>
            <a:t>になる。</a:t>
          </a:r>
          <a:r>
            <a:rPr lang="ja-JP" altLang="en-US" sz="1800" b="1" dirty="0" smtClean="0">
              <a:solidFill>
                <a:srgbClr val="FF0000"/>
              </a:solidFill>
              <a:effectLst/>
            </a:rPr>
            <a:t>（日本は</a:t>
          </a:r>
          <a:r>
            <a:rPr lang="en-US" altLang="ja-JP" sz="1800" b="1" dirty="0" smtClean="0">
              <a:solidFill>
                <a:srgbClr val="FF0000"/>
              </a:solidFill>
              <a:effectLst/>
            </a:rPr>
            <a:t>90</a:t>
          </a:r>
          <a:r>
            <a:rPr lang="ja-JP" altLang="en-US" sz="1800" b="1" dirty="0" smtClean="0">
              <a:solidFill>
                <a:srgbClr val="FF0000"/>
              </a:solidFill>
              <a:effectLst/>
            </a:rPr>
            <a:t>％以上！）</a:t>
          </a:r>
          <a:endParaRPr kumimoji="1" lang="ja-JP" altLang="en-US" sz="1400" b="1" dirty="0">
            <a:solidFill>
              <a:srgbClr val="FF0000"/>
            </a:solidFill>
            <a:effectLst/>
          </a:endParaRPr>
        </a:p>
      </dgm:t>
    </dgm:pt>
    <dgm:pt modelId="{72E151C4-9FCB-4F07-AC35-35AC02212269}" type="parTrans" cxnId="{7754523A-020A-45AF-B43A-BDF39E11B946}">
      <dgm:prSet/>
      <dgm:spPr/>
      <dgm:t>
        <a:bodyPr/>
        <a:lstStyle/>
        <a:p>
          <a:endParaRPr kumimoji="1" lang="ja-JP" altLang="en-US">
            <a:effectLst/>
          </a:endParaRPr>
        </a:p>
      </dgm:t>
    </dgm:pt>
    <dgm:pt modelId="{58E28EBB-D12A-4550-A374-20DB2E0B0D59}" type="sibTrans" cxnId="{7754523A-020A-45AF-B43A-BDF39E11B946}">
      <dgm:prSet/>
      <dgm:spPr/>
      <dgm:t>
        <a:bodyPr/>
        <a:lstStyle/>
        <a:p>
          <a:endParaRPr kumimoji="1" lang="ja-JP" altLang="en-US">
            <a:effectLst/>
          </a:endParaRPr>
        </a:p>
      </dgm:t>
    </dgm:pt>
    <dgm:pt modelId="{CEC21B18-AE7B-4681-8B7C-7E090E8D792A}">
      <dgm:prSet phldrT="[テキスト]" custT="1"/>
      <dgm:spPr/>
      <dgm:t>
        <a:bodyPr/>
        <a:lstStyle/>
        <a:p>
          <a:r>
            <a:rPr lang="ja-JP" altLang="en-US" sz="1600" b="1" dirty="0" smtClean="0">
              <a:effectLst/>
            </a:rPr>
            <a:t>入院医療と入院医療に代わるさまざまな治療形態とを比較した研究は、二〇の報告のうち一九までが、入院に代わる治療形態の方が効果的で経費が少なくて済むことを明らかにしている。しかも入院治療には習慣性形成があり、病院以外で治療された者は決して入院しようとしないのに、病院で治療された患者は再び病院に戻りたがる傾向がある。</a:t>
          </a:r>
          <a:endParaRPr kumimoji="1" lang="ja-JP" altLang="en-US" sz="1600" b="1" dirty="0">
            <a:effectLst/>
          </a:endParaRPr>
        </a:p>
      </dgm:t>
    </dgm:pt>
    <dgm:pt modelId="{E51BBAD4-7E73-42BE-83CE-CAC7ADAE72F2}" type="parTrans" cxnId="{3C0A2D79-03F2-40DA-A7C7-553F75AF02C8}">
      <dgm:prSet/>
      <dgm:spPr/>
      <dgm:t>
        <a:bodyPr/>
        <a:lstStyle/>
        <a:p>
          <a:endParaRPr kumimoji="1" lang="ja-JP" altLang="en-US">
            <a:effectLst/>
          </a:endParaRPr>
        </a:p>
      </dgm:t>
    </dgm:pt>
    <dgm:pt modelId="{E1CD9AD1-C5F8-4321-A502-C6FE39CE3AEF}" type="sibTrans" cxnId="{3C0A2D79-03F2-40DA-A7C7-553F75AF02C8}">
      <dgm:prSet/>
      <dgm:spPr/>
      <dgm:t>
        <a:bodyPr/>
        <a:lstStyle/>
        <a:p>
          <a:endParaRPr kumimoji="1" lang="ja-JP" altLang="en-US">
            <a:effectLst/>
          </a:endParaRPr>
        </a:p>
      </dgm:t>
    </dgm:pt>
    <dgm:pt modelId="{2CFB47B0-C3EE-4DF3-8CEE-9425C28DA1C1}" type="pres">
      <dgm:prSet presAssocID="{2A4ECC28-E4D9-4F77-909B-5A3A6DDA5FAA}" presName="linear" presStyleCnt="0">
        <dgm:presLayoutVars>
          <dgm:dir/>
          <dgm:animLvl val="lvl"/>
          <dgm:resizeHandles val="exact"/>
        </dgm:presLayoutVars>
      </dgm:prSet>
      <dgm:spPr/>
      <dgm:t>
        <a:bodyPr/>
        <a:lstStyle/>
        <a:p>
          <a:endParaRPr kumimoji="1" lang="ja-JP" altLang="en-US"/>
        </a:p>
      </dgm:t>
    </dgm:pt>
    <dgm:pt modelId="{BC867E6D-AB01-4185-AD31-82A47179BFA8}" type="pres">
      <dgm:prSet presAssocID="{195683FC-48EC-4D0B-B68E-C5A8223786F5}" presName="parentLin" presStyleCnt="0"/>
      <dgm:spPr/>
    </dgm:pt>
    <dgm:pt modelId="{47BC89B7-E7A4-4985-9996-03A7570059CB}" type="pres">
      <dgm:prSet presAssocID="{195683FC-48EC-4D0B-B68E-C5A8223786F5}" presName="parentLeftMargin" presStyleLbl="node1" presStyleIdx="0" presStyleCnt="4"/>
      <dgm:spPr/>
      <dgm:t>
        <a:bodyPr/>
        <a:lstStyle/>
        <a:p>
          <a:endParaRPr kumimoji="1" lang="ja-JP" altLang="en-US"/>
        </a:p>
      </dgm:t>
    </dgm:pt>
    <dgm:pt modelId="{35877BE5-0269-4A14-8C23-E40CDA06B6CD}" type="pres">
      <dgm:prSet presAssocID="{195683FC-48EC-4D0B-B68E-C5A8223786F5}" presName="parentText" presStyleLbl="node1" presStyleIdx="0" presStyleCnt="4">
        <dgm:presLayoutVars>
          <dgm:chMax val="0"/>
          <dgm:bulletEnabled val="1"/>
        </dgm:presLayoutVars>
      </dgm:prSet>
      <dgm:spPr/>
      <dgm:t>
        <a:bodyPr/>
        <a:lstStyle/>
        <a:p>
          <a:endParaRPr kumimoji="1" lang="ja-JP" altLang="en-US"/>
        </a:p>
      </dgm:t>
    </dgm:pt>
    <dgm:pt modelId="{2111AEFD-0FC6-4E9A-A464-3098B586D7B6}" type="pres">
      <dgm:prSet presAssocID="{195683FC-48EC-4D0B-B68E-C5A8223786F5}" presName="negativeSpace" presStyleCnt="0"/>
      <dgm:spPr/>
    </dgm:pt>
    <dgm:pt modelId="{037763EE-30B4-4C92-87F5-21AFDB272D47}" type="pres">
      <dgm:prSet presAssocID="{195683FC-48EC-4D0B-B68E-C5A8223786F5}" presName="childText" presStyleLbl="conFgAcc1" presStyleIdx="0" presStyleCnt="4" custLinFactNeighborX="-725" custLinFactNeighborY="-18181">
        <dgm:presLayoutVars>
          <dgm:bulletEnabled val="1"/>
        </dgm:presLayoutVars>
      </dgm:prSet>
      <dgm:spPr/>
      <dgm:t>
        <a:bodyPr/>
        <a:lstStyle/>
        <a:p>
          <a:endParaRPr kumimoji="1" lang="ja-JP" altLang="en-US"/>
        </a:p>
      </dgm:t>
    </dgm:pt>
    <dgm:pt modelId="{0A307CF7-0A30-4554-92D0-8A93A368C355}" type="pres">
      <dgm:prSet presAssocID="{1B3DB780-2D69-4A7E-8EFB-0A232A645683}" presName="spaceBetweenRectangles" presStyleCnt="0"/>
      <dgm:spPr/>
    </dgm:pt>
    <dgm:pt modelId="{862DB09C-EDCF-4266-A549-C1E4950D5A7E}" type="pres">
      <dgm:prSet presAssocID="{F54B7CFF-67D3-489C-B05A-5509088A1AC9}" presName="parentLin" presStyleCnt="0"/>
      <dgm:spPr/>
    </dgm:pt>
    <dgm:pt modelId="{164E9310-88F1-4FDD-9C12-4B2614D0158A}" type="pres">
      <dgm:prSet presAssocID="{F54B7CFF-67D3-489C-B05A-5509088A1AC9}" presName="parentLeftMargin" presStyleLbl="node1" presStyleIdx="0" presStyleCnt="4"/>
      <dgm:spPr/>
      <dgm:t>
        <a:bodyPr/>
        <a:lstStyle/>
        <a:p>
          <a:endParaRPr kumimoji="1" lang="ja-JP" altLang="en-US"/>
        </a:p>
      </dgm:t>
    </dgm:pt>
    <dgm:pt modelId="{8DF741ED-F13D-4C70-A626-3DB05FFF0AA5}" type="pres">
      <dgm:prSet presAssocID="{F54B7CFF-67D3-489C-B05A-5509088A1AC9}" presName="parentText" presStyleLbl="node1" presStyleIdx="1" presStyleCnt="4">
        <dgm:presLayoutVars>
          <dgm:chMax val="0"/>
          <dgm:bulletEnabled val="1"/>
        </dgm:presLayoutVars>
      </dgm:prSet>
      <dgm:spPr/>
      <dgm:t>
        <a:bodyPr/>
        <a:lstStyle/>
        <a:p>
          <a:endParaRPr kumimoji="1" lang="ja-JP" altLang="en-US"/>
        </a:p>
      </dgm:t>
    </dgm:pt>
    <dgm:pt modelId="{C404B8F4-9E8D-4198-B290-59FB13A2AC4B}" type="pres">
      <dgm:prSet presAssocID="{F54B7CFF-67D3-489C-B05A-5509088A1AC9}" presName="negativeSpace" presStyleCnt="0"/>
      <dgm:spPr/>
    </dgm:pt>
    <dgm:pt modelId="{2E59B2CB-2C0A-40B8-8A93-9726B0BFE605}" type="pres">
      <dgm:prSet presAssocID="{F54B7CFF-67D3-489C-B05A-5509088A1AC9}" presName="childText" presStyleLbl="conFgAcc1" presStyleIdx="1" presStyleCnt="4">
        <dgm:presLayoutVars>
          <dgm:bulletEnabled val="1"/>
        </dgm:presLayoutVars>
      </dgm:prSet>
      <dgm:spPr/>
      <dgm:t>
        <a:bodyPr/>
        <a:lstStyle/>
        <a:p>
          <a:endParaRPr kumimoji="1" lang="ja-JP" altLang="en-US"/>
        </a:p>
      </dgm:t>
    </dgm:pt>
    <dgm:pt modelId="{E1598A62-BCB2-4C88-B9F4-CC558A54B07E}" type="pres">
      <dgm:prSet presAssocID="{5875C046-B5A7-44A7-A449-95A98B2E643D}" presName="spaceBetweenRectangles" presStyleCnt="0"/>
      <dgm:spPr/>
    </dgm:pt>
    <dgm:pt modelId="{72CA1D8D-4179-4146-949B-8DA976FB1751}" type="pres">
      <dgm:prSet presAssocID="{20B4AFDB-A534-4F37-B974-85D72AB4FC21}" presName="parentLin" presStyleCnt="0"/>
      <dgm:spPr/>
    </dgm:pt>
    <dgm:pt modelId="{6DE74184-E3E2-4F65-AB01-2AC5CF479321}" type="pres">
      <dgm:prSet presAssocID="{20B4AFDB-A534-4F37-B974-85D72AB4FC21}" presName="parentLeftMargin" presStyleLbl="node1" presStyleIdx="1" presStyleCnt="4"/>
      <dgm:spPr/>
      <dgm:t>
        <a:bodyPr/>
        <a:lstStyle/>
        <a:p>
          <a:endParaRPr kumimoji="1" lang="ja-JP" altLang="en-US"/>
        </a:p>
      </dgm:t>
    </dgm:pt>
    <dgm:pt modelId="{46F81A8A-B040-451E-A737-098083D297B0}" type="pres">
      <dgm:prSet presAssocID="{20B4AFDB-A534-4F37-B974-85D72AB4FC21}" presName="parentText" presStyleLbl="node1" presStyleIdx="2" presStyleCnt="4">
        <dgm:presLayoutVars>
          <dgm:chMax val="0"/>
          <dgm:bulletEnabled val="1"/>
        </dgm:presLayoutVars>
      </dgm:prSet>
      <dgm:spPr/>
      <dgm:t>
        <a:bodyPr/>
        <a:lstStyle/>
        <a:p>
          <a:endParaRPr kumimoji="1" lang="ja-JP" altLang="en-US"/>
        </a:p>
      </dgm:t>
    </dgm:pt>
    <dgm:pt modelId="{4B459003-E81B-4ADE-BFE7-F80C6E1181CC}" type="pres">
      <dgm:prSet presAssocID="{20B4AFDB-A534-4F37-B974-85D72AB4FC21}" presName="negativeSpace" presStyleCnt="0"/>
      <dgm:spPr/>
    </dgm:pt>
    <dgm:pt modelId="{C45161B2-F1EA-42FF-BEDE-AA4A58DF9691}" type="pres">
      <dgm:prSet presAssocID="{20B4AFDB-A534-4F37-B974-85D72AB4FC21}" presName="childText" presStyleLbl="conFgAcc1" presStyleIdx="2" presStyleCnt="4">
        <dgm:presLayoutVars>
          <dgm:bulletEnabled val="1"/>
        </dgm:presLayoutVars>
      </dgm:prSet>
      <dgm:spPr/>
      <dgm:t>
        <a:bodyPr/>
        <a:lstStyle/>
        <a:p>
          <a:endParaRPr kumimoji="1" lang="ja-JP" altLang="en-US"/>
        </a:p>
      </dgm:t>
    </dgm:pt>
    <dgm:pt modelId="{C67B85D3-B979-472B-9BBA-3C8915AC4C0F}" type="pres">
      <dgm:prSet presAssocID="{F4D7C3AD-DB74-474A-B85E-4FEC9DC4BC0D}" presName="spaceBetweenRectangles" presStyleCnt="0"/>
      <dgm:spPr/>
    </dgm:pt>
    <dgm:pt modelId="{F572B877-8C7F-44CE-AA91-3A97D6E17BB2}" type="pres">
      <dgm:prSet presAssocID="{EDA6B566-5A59-4202-A9DA-D1AF670C254F}" presName="parentLin" presStyleCnt="0"/>
      <dgm:spPr/>
    </dgm:pt>
    <dgm:pt modelId="{690A3F36-3F3C-4CCE-ABEA-ECEB247A2022}" type="pres">
      <dgm:prSet presAssocID="{EDA6B566-5A59-4202-A9DA-D1AF670C254F}" presName="parentLeftMargin" presStyleLbl="node1" presStyleIdx="2" presStyleCnt="4"/>
      <dgm:spPr/>
      <dgm:t>
        <a:bodyPr/>
        <a:lstStyle/>
        <a:p>
          <a:endParaRPr kumimoji="1" lang="ja-JP" altLang="en-US"/>
        </a:p>
      </dgm:t>
    </dgm:pt>
    <dgm:pt modelId="{94FFCD2D-64C3-4BFE-A27E-A349C8A78C31}" type="pres">
      <dgm:prSet presAssocID="{EDA6B566-5A59-4202-A9DA-D1AF670C254F}" presName="parentText" presStyleLbl="node1" presStyleIdx="3" presStyleCnt="4">
        <dgm:presLayoutVars>
          <dgm:chMax val="0"/>
          <dgm:bulletEnabled val="1"/>
        </dgm:presLayoutVars>
      </dgm:prSet>
      <dgm:spPr/>
      <dgm:t>
        <a:bodyPr/>
        <a:lstStyle/>
        <a:p>
          <a:endParaRPr kumimoji="1" lang="ja-JP" altLang="en-US"/>
        </a:p>
      </dgm:t>
    </dgm:pt>
    <dgm:pt modelId="{EAC26D02-9B6B-4CC2-A16F-DD39B6DBBE41}" type="pres">
      <dgm:prSet presAssocID="{EDA6B566-5A59-4202-A9DA-D1AF670C254F}" presName="negativeSpace" presStyleCnt="0"/>
      <dgm:spPr/>
    </dgm:pt>
    <dgm:pt modelId="{6492E743-6733-47C7-8928-AF16F01E3D92}" type="pres">
      <dgm:prSet presAssocID="{EDA6B566-5A59-4202-A9DA-D1AF670C254F}" presName="childText" presStyleLbl="conFgAcc1" presStyleIdx="3" presStyleCnt="4">
        <dgm:presLayoutVars>
          <dgm:bulletEnabled val="1"/>
        </dgm:presLayoutVars>
      </dgm:prSet>
      <dgm:spPr/>
      <dgm:t>
        <a:bodyPr/>
        <a:lstStyle/>
        <a:p>
          <a:endParaRPr kumimoji="1" lang="ja-JP" altLang="en-US"/>
        </a:p>
      </dgm:t>
    </dgm:pt>
  </dgm:ptLst>
  <dgm:cxnLst>
    <dgm:cxn modelId="{37CBEC84-40A1-47B4-9FA8-3D248AD9CF00}" type="presOf" srcId="{20B4AFDB-A534-4F37-B974-85D72AB4FC21}" destId="{46F81A8A-B040-451E-A737-098083D297B0}" srcOrd="1" destOrd="0" presId="urn:microsoft.com/office/officeart/2005/8/layout/list1"/>
    <dgm:cxn modelId="{C8E7149D-87D4-4DED-89B8-70FF755D3DDC}" type="presOf" srcId="{8A22B7A7-A167-4DE6-A363-516A7749FE55}" destId="{C45161B2-F1EA-42FF-BEDE-AA4A58DF9691}" srcOrd="0" destOrd="0" presId="urn:microsoft.com/office/officeart/2005/8/layout/list1"/>
    <dgm:cxn modelId="{E64E7AD7-336B-46AD-A78C-310F05431A2F}" type="presOf" srcId="{EDA6B566-5A59-4202-A9DA-D1AF670C254F}" destId="{94FFCD2D-64C3-4BFE-A27E-A349C8A78C31}" srcOrd="1" destOrd="0" presId="urn:microsoft.com/office/officeart/2005/8/layout/list1"/>
    <dgm:cxn modelId="{4773B338-051B-433E-BBEA-5ED710D58A00}" srcId="{2A4ECC28-E4D9-4F77-909B-5A3A6DDA5FAA}" destId="{195683FC-48EC-4D0B-B68E-C5A8223786F5}" srcOrd="0" destOrd="0" parTransId="{FD24FAC6-97E9-46FE-91DB-E24534E34B16}" sibTransId="{1B3DB780-2D69-4A7E-8EFB-0A232A645683}"/>
    <dgm:cxn modelId="{B026C824-FE3E-482D-BA26-737E0AEDEC89}" type="presOf" srcId="{D8118B7A-BD4A-4F67-947E-734E21030072}" destId="{037763EE-30B4-4C92-87F5-21AFDB272D47}" srcOrd="0" destOrd="0" presId="urn:microsoft.com/office/officeart/2005/8/layout/list1"/>
    <dgm:cxn modelId="{81180DE2-4FE4-439B-8DAF-B2E0AC59006C}" type="presOf" srcId="{F54B7CFF-67D3-489C-B05A-5509088A1AC9}" destId="{164E9310-88F1-4FDD-9C12-4B2614D0158A}" srcOrd="0" destOrd="0" presId="urn:microsoft.com/office/officeart/2005/8/layout/list1"/>
    <dgm:cxn modelId="{AA96A0CD-D676-4C2B-9178-183A7343BBFA}" type="presOf" srcId="{F54B7CFF-67D3-489C-B05A-5509088A1AC9}" destId="{8DF741ED-F13D-4C70-A626-3DB05FFF0AA5}" srcOrd="1" destOrd="0" presId="urn:microsoft.com/office/officeart/2005/8/layout/list1"/>
    <dgm:cxn modelId="{91EBDB7A-39E3-445B-8A68-E5030D312640}" type="presOf" srcId="{20B4AFDB-A534-4F37-B974-85D72AB4FC21}" destId="{6DE74184-E3E2-4F65-AB01-2AC5CF479321}" srcOrd="0" destOrd="0" presId="urn:microsoft.com/office/officeart/2005/8/layout/list1"/>
    <dgm:cxn modelId="{7B458406-B38A-48B0-9035-F6CBC566ACBD}" srcId="{F54B7CFF-67D3-489C-B05A-5509088A1AC9}" destId="{B930245F-0F60-41CD-A49A-405902564045}" srcOrd="0" destOrd="0" parTransId="{5C28707F-5245-4B23-B892-3BACAD988340}" sibTransId="{7FFDA583-597B-4980-BA58-FFBAFDB24B36}"/>
    <dgm:cxn modelId="{CFA53F6C-EB3D-4AB8-9AB0-7AF3AC0F9B03}" type="presOf" srcId="{B930245F-0F60-41CD-A49A-405902564045}" destId="{2E59B2CB-2C0A-40B8-8A93-9726B0BFE605}" srcOrd="0" destOrd="0" presId="urn:microsoft.com/office/officeart/2005/8/layout/list1"/>
    <dgm:cxn modelId="{E68D01B0-3AAA-43AD-B947-4C04F5FB2725}" type="presOf" srcId="{CEC21B18-AE7B-4681-8B7C-7E090E8D792A}" destId="{6492E743-6733-47C7-8928-AF16F01E3D92}" srcOrd="0" destOrd="0" presId="urn:microsoft.com/office/officeart/2005/8/layout/list1"/>
    <dgm:cxn modelId="{49A3F80E-5309-4170-B84F-5945F244434A}" type="presOf" srcId="{2A4ECC28-E4D9-4F77-909B-5A3A6DDA5FAA}" destId="{2CFB47B0-C3EE-4DF3-8CEE-9425C28DA1C1}" srcOrd="0" destOrd="0" presId="urn:microsoft.com/office/officeart/2005/8/layout/list1"/>
    <dgm:cxn modelId="{3C0A2D79-03F2-40DA-A7C7-553F75AF02C8}" srcId="{EDA6B566-5A59-4202-A9DA-D1AF670C254F}" destId="{CEC21B18-AE7B-4681-8B7C-7E090E8D792A}" srcOrd="0" destOrd="0" parTransId="{E51BBAD4-7E73-42BE-83CE-CAC7ADAE72F2}" sibTransId="{E1CD9AD1-C5F8-4321-A502-C6FE39CE3AEF}"/>
    <dgm:cxn modelId="{BEBC478C-2DED-4735-8D51-C9EAE228C7F9}" srcId="{2A4ECC28-E4D9-4F77-909B-5A3A6DDA5FAA}" destId="{EDA6B566-5A59-4202-A9DA-D1AF670C254F}" srcOrd="3" destOrd="0" parTransId="{824938D9-A033-4A36-A0F4-FA60D32C406E}" sibTransId="{4C29F2F3-EBD6-4E9E-B31E-4EEAFDAF5E7C}"/>
    <dgm:cxn modelId="{2AB7DE35-C2EF-4D37-8579-1BC083B440A0}" srcId="{2A4ECC28-E4D9-4F77-909B-5A3A6DDA5FAA}" destId="{F54B7CFF-67D3-489C-B05A-5509088A1AC9}" srcOrd="1" destOrd="0" parTransId="{573901BC-7D08-4425-968A-0765CEC072D9}" sibTransId="{5875C046-B5A7-44A7-A449-95A98B2E643D}"/>
    <dgm:cxn modelId="{EB467795-E02A-4614-8D75-F1B16B7E518B}" type="presOf" srcId="{195683FC-48EC-4D0B-B68E-C5A8223786F5}" destId="{35877BE5-0269-4A14-8C23-E40CDA06B6CD}" srcOrd="1" destOrd="0" presId="urn:microsoft.com/office/officeart/2005/8/layout/list1"/>
    <dgm:cxn modelId="{7754523A-020A-45AF-B43A-BDF39E11B946}" srcId="{20B4AFDB-A534-4F37-B974-85D72AB4FC21}" destId="{8A22B7A7-A167-4DE6-A363-516A7749FE55}" srcOrd="0" destOrd="0" parTransId="{72E151C4-9FCB-4F07-AC35-35AC02212269}" sibTransId="{58E28EBB-D12A-4550-A374-20DB2E0B0D59}"/>
    <dgm:cxn modelId="{D15C58C5-2F73-4E1E-927A-4AEC0417D4E1}" type="presOf" srcId="{EDA6B566-5A59-4202-A9DA-D1AF670C254F}" destId="{690A3F36-3F3C-4CCE-ABEA-ECEB247A2022}" srcOrd="0" destOrd="0" presId="urn:microsoft.com/office/officeart/2005/8/layout/list1"/>
    <dgm:cxn modelId="{4EB82A38-E081-49C7-B6D9-EBE057464F30}" type="presOf" srcId="{195683FC-48EC-4D0B-B68E-C5A8223786F5}" destId="{47BC89B7-E7A4-4985-9996-03A7570059CB}" srcOrd="0" destOrd="0" presId="urn:microsoft.com/office/officeart/2005/8/layout/list1"/>
    <dgm:cxn modelId="{84BDF882-B253-4D29-9E55-B04F1ECBA9F4}" srcId="{2A4ECC28-E4D9-4F77-909B-5A3A6DDA5FAA}" destId="{20B4AFDB-A534-4F37-B974-85D72AB4FC21}" srcOrd="2" destOrd="0" parTransId="{0A144E47-C0C0-4508-8FF1-D6D6E73FE3F1}" sibTransId="{F4D7C3AD-DB74-474A-B85E-4FEC9DC4BC0D}"/>
    <dgm:cxn modelId="{23A657C3-FD83-404F-AB55-8F2F9BFFE7BE}" srcId="{195683FC-48EC-4D0B-B68E-C5A8223786F5}" destId="{D8118B7A-BD4A-4F67-947E-734E21030072}" srcOrd="0" destOrd="0" parTransId="{CE5FBD38-41D1-423D-B9DA-E5E322491A23}" sibTransId="{A25E2417-86B5-46E0-8697-73CB52DC5DD3}"/>
    <dgm:cxn modelId="{94C8D2F1-502B-438D-900B-80DED009A38E}" type="presParOf" srcId="{2CFB47B0-C3EE-4DF3-8CEE-9425C28DA1C1}" destId="{BC867E6D-AB01-4185-AD31-82A47179BFA8}" srcOrd="0" destOrd="0" presId="urn:microsoft.com/office/officeart/2005/8/layout/list1"/>
    <dgm:cxn modelId="{250129D3-C278-44FF-9C4A-0F4048BDEAC5}" type="presParOf" srcId="{BC867E6D-AB01-4185-AD31-82A47179BFA8}" destId="{47BC89B7-E7A4-4985-9996-03A7570059CB}" srcOrd="0" destOrd="0" presId="urn:microsoft.com/office/officeart/2005/8/layout/list1"/>
    <dgm:cxn modelId="{315DC319-DAE9-41BE-999D-DBB30D011C40}" type="presParOf" srcId="{BC867E6D-AB01-4185-AD31-82A47179BFA8}" destId="{35877BE5-0269-4A14-8C23-E40CDA06B6CD}" srcOrd="1" destOrd="0" presId="urn:microsoft.com/office/officeart/2005/8/layout/list1"/>
    <dgm:cxn modelId="{60617971-27D2-4C55-BC10-AB39AC6ED64A}" type="presParOf" srcId="{2CFB47B0-C3EE-4DF3-8CEE-9425C28DA1C1}" destId="{2111AEFD-0FC6-4E9A-A464-3098B586D7B6}" srcOrd="1" destOrd="0" presId="urn:microsoft.com/office/officeart/2005/8/layout/list1"/>
    <dgm:cxn modelId="{30FF489E-6D55-43E2-B8F9-3EBF8F33E776}" type="presParOf" srcId="{2CFB47B0-C3EE-4DF3-8CEE-9425C28DA1C1}" destId="{037763EE-30B4-4C92-87F5-21AFDB272D47}" srcOrd="2" destOrd="0" presId="urn:microsoft.com/office/officeart/2005/8/layout/list1"/>
    <dgm:cxn modelId="{8BD064C9-C3EC-4DDE-9849-56D6A0B311B7}" type="presParOf" srcId="{2CFB47B0-C3EE-4DF3-8CEE-9425C28DA1C1}" destId="{0A307CF7-0A30-4554-92D0-8A93A368C355}" srcOrd="3" destOrd="0" presId="urn:microsoft.com/office/officeart/2005/8/layout/list1"/>
    <dgm:cxn modelId="{5AF7D057-45BE-403E-BA24-731A7D889C5C}" type="presParOf" srcId="{2CFB47B0-C3EE-4DF3-8CEE-9425C28DA1C1}" destId="{862DB09C-EDCF-4266-A549-C1E4950D5A7E}" srcOrd="4" destOrd="0" presId="urn:microsoft.com/office/officeart/2005/8/layout/list1"/>
    <dgm:cxn modelId="{8C61F702-1F31-41FC-BADF-9FCDBE1F91F9}" type="presParOf" srcId="{862DB09C-EDCF-4266-A549-C1E4950D5A7E}" destId="{164E9310-88F1-4FDD-9C12-4B2614D0158A}" srcOrd="0" destOrd="0" presId="urn:microsoft.com/office/officeart/2005/8/layout/list1"/>
    <dgm:cxn modelId="{C87FE941-E817-418F-8EA4-0C063BE5EB57}" type="presParOf" srcId="{862DB09C-EDCF-4266-A549-C1E4950D5A7E}" destId="{8DF741ED-F13D-4C70-A626-3DB05FFF0AA5}" srcOrd="1" destOrd="0" presId="urn:microsoft.com/office/officeart/2005/8/layout/list1"/>
    <dgm:cxn modelId="{43C5C815-0277-49BC-950D-BF243EB1E90D}" type="presParOf" srcId="{2CFB47B0-C3EE-4DF3-8CEE-9425C28DA1C1}" destId="{C404B8F4-9E8D-4198-B290-59FB13A2AC4B}" srcOrd="5" destOrd="0" presId="urn:microsoft.com/office/officeart/2005/8/layout/list1"/>
    <dgm:cxn modelId="{30059CC9-1953-4DCB-B13C-EB62D944C79F}" type="presParOf" srcId="{2CFB47B0-C3EE-4DF3-8CEE-9425C28DA1C1}" destId="{2E59B2CB-2C0A-40B8-8A93-9726B0BFE605}" srcOrd="6" destOrd="0" presId="urn:microsoft.com/office/officeart/2005/8/layout/list1"/>
    <dgm:cxn modelId="{82B8C9A2-8150-4B33-9BB1-C03442BBE5CA}" type="presParOf" srcId="{2CFB47B0-C3EE-4DF3-8CEE-9425C28DA1C1}" destId="{E1598A62-BCB2-4C88-B9F4-CC558A54B07E}" srcOrd="7" destOrd="0" presId="urn:microsoft.com/office/officeart/2005/8/layout/list1"/>
    <dgm:cxn modelId="{1DE59FA1-FDFA-49D6-9780-C738CA932D12}" type="presParOf" srcId="{2CFB47B0-C3EE-4DF3-8CEE-9425C28DA1C1}" destId="{72CA1D8D-4179-4146-949B-8DA976FB1751}" srcOrd="8" destOrd="0" presId="urn:microsoft.com/office/officeart/2005/8/layout/list1"/>
    <dgm:cxn modelId="{F420ECDE-D0EF-4B8D-99D3-8147DF2BC889}" type="presParOf" srcId="{72CA1D8D-4179-4146-949B-8DA976FB1751}" destId="{6DE74184-E3E2-4F65-AB01-2AC5CF479321}" srcOrd="0" destOrd="0" presId="urn:microsoft.com/office/officeart/2005/8/layout/list1"/>
    <dgm:cxn modelId="{FB2EB081-297B-4133-9445-E6B2D8DE0D91}" type="presParOf" srcId="{72CA1D8D-4179-4146-949B-8DA976FB1751}" destId="{46F81A8A-B040-451E-A737-098083D297B0}" srcOrd="1" destOrd="0" presId="urn:microsoft.com/office/officeart/2005/8/layout/list1"/>
    <dgm:cxn modelId="{C959B2A8-00DF-4B61-8A3C-D5C5FE3E5552}" type="presParOf" srcId="{2CFB47B0-C3EE-4DF3-8CEE-9425C28DA1C1}" destId="{4B459003-E81B-4ADE-BFE7-F80C6E1181CC}" srcOrd="9" destOrd="0" presId="urn:microsoft.com/office/officeart/2005/8/layout/list1"/>
    <dgm:cxn modelId="{DDCFAC31-148E-4B82-8323-D51DF82DDB25}" type="presParOf" srcId="{2CFB47B0-C3EE-4DF3-8CEE-9425C28DA1C1}" destId="{C45161B2-F1EA-42FF-BEDE-AA4A58DF9691}" srcOrd="10" destOrd="0" presId="urn:microsoft.com/office/officeart/2005/8/layout/list1"/>
    <dgm:cxn modelId="{8B53D669-48BD-4D5E-96CB-208D6F7099D0}" type="presParOf" srcId="{2CFB47B0-C3EE-4DF3-8CEE-9425C28DA1C1}" destId="{C67B85D3-B979-472B-9BBA-3C8915AC4C0F}" srcOrd="11" destOrd="0" presId="urn:microsoft.com/office/officeart/2005/8/layout/list1"/>
    <dgm:cxn modelId="{06B1CB34-629C-43E6-9937-CFB53AB01C65}" type="presParOf" srcId="{2CFB47B0-C3EE-4DF3-8CEE-9425C28DA1C1}" destId="{F572B877-8C7F-44CE-AA91-3A97D6E17BB2}" srcOrd="12" destOrd="0" presId="urn:microsoft.com/office/officeart/2005/8/layout/list1"/>
    <dgm:cxn modelId="{7D20E4AB-3585-465A-AE23-94E71CB6B3AA}" type="presParOf" srcId="{F572B877-8C7F-44CE-AA91-3A97D6E17BB2}" destId="{690A3F36-3F3C-4CCE-ABEA-ECEB247A2022}" srcOrd="0" destOrd="0" presId="urn:microsoft.com/office/officeart/2005/8/layout/list1"/>
    <dgm:cxn modelId="{54B2591A-747C-434D-9898-FA6DA440F322}" type="presParOf" srcId="{F572B877-8C7F-44CE-AA91-3A97D6E17BB2}" destId="{94FFCD2D-64C3-4BFE-A27E-A349C8A78C31}" srcOrd="1" destOrd="0" presId="urn:microsoft.com/office/officeart/2005/8/layout/list1"/>
    <dgm:cxn modelId="{83635228-2E7B-4D1A-A9E3-6D04D3B4BBCC}" type="presParOf" srcId="{2CFB47B0-C3EE-4DF3-8CEE-9425C28DA1C1}" destId="{EAC26D02-9B6B-4CC2-A16F-DD39B6DBBE41}" srcOrd="13" destOrd="0" presId="urn:microsoft.com/office/officeart/2005/8/layout/list1"/>
    <dgm:cxn modelId="{7F6D353A-8415-4A16-B2BF-9C0CA6CC2742}" type="presParOf" srcId="{2CFB47B0-C3EE-4DF3-8CEE-9425C28DA1C1}" destId="{6492E743-6733-47C7-8928-AF16F01E3D92}" srcOrd="14" destOrd="0" presId="urn:microsoft.com/office/officeart/2005/8/layout/list1"/>
  </dgm:cxnLst>
  <dgm:bg/>
  <dgm:whole/>
  <dgm:extLst>
    <a:ext uri="http://schemas.microsoft.com/office/drawing/2008/diagram"/>
  </dgm:extLst>
</dgm:dataModel>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1970" tIns="45985" rIns="91970" bIns="45985" numCol="1" anchor="t" anchorCtr="0" compatLnSpc="1">
            <a:prstTxWarp prst="textNoShape">
              <a:avLst/>
            </a:prstTxWarp>
          </a:bodyPr>
          <a:lstStyle>
            <a:lvl1pPr defTabSz="919163">
              <a:defRPr sz="1200">
                <a:latin typeface="Calibri" pitchFamily="34" charset="0"/>
              </a:defRPr>
            </a:lvl1pPr>
          </a:lstStyle>
          <a:p>
            <a:endParaRPr lang="en-US" altLang="ja-JP"/>
          </a:p>
        </p:txBody>
      </p:sp>
      <p:sp>
        <p:nvSpPr>
          <p:cNvPr id="87043" name="Rectangle 3"/>
          <p:cNvSpPr>
            <a:spLocks noGrp="1" noChangeArrowheads="1"/>
          </p:cNvSpPr>
          <p:nvPr>
            <p:ph type="dt" sz="quarter" idx="1"/>
          </p:nvPr>
        </p:nvSpPr>
        <p:spPr bwMode="auto">
          <a:xfrm>
            <a:off x="3851275" y="0"/>
            <a:ext cx="2944813" cy="496888"/>
          </a:xfrm>
          <a:prstGeom prst="rect">
            <a:avLst/>
          </a:prstGeom>
          <a:noFill/>
          <a:ln w="9525">
            <a:noFill/>
            <a:miter lim="800000"/>
            <a:headEnd/>
            <a:tailEnd/>
          </a:ln>
          <a:effectLst/>
        </p:spPr>
        <p:txBody>
          <a:bodyPr vert="horz" wrap="square" lIns="91970" tIns="45985" rIns="91970" bIns="45985" numCol="1" anchor="t" anchorCtr="0" compatLnSpc="1">
            <a:prstTxWarp prst="textNoShape">
              <a:avLst/>
            </a:prstTxWarp>
          </a:bodyPr>
          <a:lstStyle>
            <a:lvl1pPr algn="r" defTabSz="919163">
              <a:defRPr sz="1200">
                <a:latin typeface="Calibri" pitchFamily="34" charset="0"/>
              </a:defRPr>
            </a:lvl1pPr>
          </a:lstStyle>
          <a:p>
            <a:fld id="{52C9469E-9E52-468C-B04A-F167C87DBAC8}" type="datetimeFigureOut">
              <a:rPr lang="ja-JP" altLang="en-US"/>
              <a:pPr/>
              <a:t>2012/6/26</a:t>
            </a:fld>
            <a:endParaRPr lang="en-US" altLang="ja-JP"/>
          </a:p>
        </p:txBody>
      </p:sp>
      <p:sp>
        <p:nvSpPr>
          <p:cNvPr id="87044" name="Rectangle 4"/>
          <p:cNvSpPr>
            <a:spLocks noGrp="1" noChangeArrowheads="1"/>
          </p:cNvSpPr>
          <p:nvPr>
            <p:ph type="ftr" sz="quarter" idx="2"/>
          </p:nvPr>
        </p:nvSpPr>
        <p:spPr bwMode="auto">
          <a:xfrm>
            <a:off x="0" y="9428163"/>
            <a:ext cx="2944813" cy="496887"/>
          </a:xfrm>
          <a:prstGeom prst="rect">
            <a:avLst/>
          </a:prstGeom>
          <a:noFill/>
          <a:ln w="9525">
            <a:noFill/>
            <a:miter lim="800000"/>
            <a:headEnd/>
            <a:tailEnd/>
          </a:ln>
          <a:effectLst/>
        </p:spPr>
        <p:txBody>
          <a:bodyPr vert="horz" wrap="square" lIns="91970" tIns="45985" rIns="91970" bIns="45985" numCol="1" anchor="b" anchorCtr="0" compatLnSpc="1">
            <a:prstTxWarp prst="textNoShape">
              <a:avLst/>
            </a:prstTxWarp>
          </a:bodyPr>
          <a:lstStyle>
            <a:lvl1pPr defTabSz="919163">
              <a:defRPr sz="1200">
                <a:latin typeface="Calibri" pitchFamily="34" charset="0"/>
              </a:defRPr>
            </a:lvl1pPr>
          </a:lstStyle>
          <a:p>
            <a:endParaRPr lang="en-US" altLang="ja-JP"/>
          </a:p>
        </p:txBody>
      </p:sp>
      <p:sp>
        <p:nvSpPr>
          <p:cNvPr id="87045" name="Rectangle 5"/>
          <p:cNvSpPr>
            <a:spLocks noGrp="1" noChangeArrowheads="1"/>
          </p:cNvSpPr>
          <p:nvPr>
            <p:ph type="sldNum" sz="quarter" idx="3"/>
          </p:nvPr>
        </p:nvSpPr>
        <p:spPr bwMode="auto">
          <a:xfrm>
            <a:off x="3851275" y="9428163"/>
            <a:ext cx="2944813" cy="496887"/>
          </a:xfrm>
          <a:prstGeom prst="rect">
            <a:avLst/>
          </a:prstGeom>
          <a:noFill/>
          <a:ln w="9525">
            <a:noFill/>
            <a:miter lim="800000"/>
            <a:headEnd/>
            <a:tailEnd/>
          </a:ln>
          <a:effectLst/>
        </p:spPr>
        <p:txBody>
          <a:bodyPr vert="horz" wrap="square" lIns="91970" tIns="45985" rIns="91970" bIns="45985" numCol="1" anchor="b" anchorCtr="0" compatLnSpc="1">
            <a:prstTxWarp prst="textNoShape">
              <a:avLst/>
            </a:prstTxWarp>
          </a:bodyPr>
          <a:lstStyle>
            <a:lvl1pPr algn="r" defTabSz="919163">
              <a:defRPr sz="1200">
                <a:latin typeface="Calibri" pitchFamily="34" charset="0"/>
              </a:defRPr>
            </a:lvl1pPr>
          </a:lstStyle>
          <a:p>
            <a:fld id="{930240F0-51B3-4A42-8FB9-78100AE2CEA8}" type="slidenum">
              <a:rPr lang="ja-JP" altLang="en-US"/>
              <a:pPr/>
              <a:t>&lt;#&gt;</a:t>
            </a:fld>
            <a:endParaRPr lang="en-US" altLang="ja-JP"/>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bwMode="auto">
          <a:xfrm>
            <a:off x="0" y="0"/>
            <a:ext cx="2944813" cy="496888"/>
          </a:xfrm>
          <a:prstGeom prst="rect">
            <a:avLst/>
          </a:prstGeom>
          <a:noFill/>
          <a:ln w="9525">
            <a:noFill/>
            <a:miter lim="800000"/>
            <a:headEnd/>
            <a:tailEnd/>
          </a:ln>
        </p:spPr>
        <p:txBody>
          <a:bodyPr vert="horz" wrap="square" lIns="91970" tIns="45985" rIns="91970" bIns="45985" numCol="1" anchor="t" anchorCtr="0" compatLnSpc="1">
            <a:prstTxWarp prst="textNoShape">
              <a:avLst/>
            </a:prstTxWarp>
          </a:bodyPr>
          <a:lstStyle>
            <a:lvl1pPr defTabSz="919163">
              <a:defRPr sz="1200">
                <a:latin typeface="Calibri" pitchFamily="34" charset="0"/>
              </a:defRPr>
            </a:lvl1pPr>
          </a:lstStyle>
          <a:p>
            <a:endParaRPr lang="ja-JP" altLang="en-US"/>
          </a:p>
        </p:txBody>
      </p:sp>
      <p:sp>
        <p:nvSpPr>
          <p:cNvPr id="3" name="日付プレースホルダ 2"/>
          <p:cNvSpPr>
            <a:spLocks noGrp="1"/>
          </p:cNvSpPr>
          <p:nvPr>
            <p:ph type="dt" idx="1"/>
          </p:nvPr>
        </p:nvSpPr>
        <p:spPr bwMode="auto">
          <a:xfrm>
            <a:off x="3851275" y="0"/>
            <a:ext cx="2944813" cy="496888"/>
          </a:xfrm>
          <a:prstGeom prst="rect">
            <a:avLst/>
          </a:prstGeom>
          <a:noFill/>
          <a:ln w="9525">
            <a:noFill/>
            <a:miter lim="800000"/>
            <a:headEnd/>
            <a:tailEnd/>
          </a:ln>
        </p:spPr>
        <p:txBody>
          <a:bodyPr vert="horz" wrap="square" lIns="91970" tIns="45985" rIns="91970" bIns="45985" numCol="1" anchor="t" anchorCtr="0" compatLnSpc="1">
            <a:prstTxWarp prst="textNoShape">
              <a:avLst/>
            </a:prstTxWarp>
          </a:bodyPr>
          <a:lstStyle>
            <a:lvl1pPr algn="r" defTabSz="919163">
              <a:defRPr sz="1200">
                <a:latin typeface="Calibri" pitchFamily="34" charset="0"/>
              </a:defRPr>
            </a:lvl1pPr>
          </a:lstStyle>
          <a:p>
            <a:fld id="{0812D61E-5457-42F4-8860-0263CDD0870C}" type="datetimeFigureOut">
              <a:rPr lang="ja-JP" altLang="en-US"/>
              <a:pPr/>
              <a:t>2012/6/26</a:t>
            </a:fld>
            <a:endParaRPr lang="en-US" altLang="ja-JP"/>
          </a:p>
        </p:txBody>
      </p:sp>
      <p:sp>
        <p:nvSpPr>
          <p:cNvPr id="4" name="スライド イメージ プレースホルダ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 4"/>
          <p:cNvSpPr>
            <a:spLocks noGrp="1"/>
          </p:cNvSpPr>
          <p:nvPr>
            <p:ph type="body" sz="quarter" idx="3"/>
          </p:nvPr>
        </p:nvSpPr>
        <p:spPr bwMode="auto">
          <a:xfrm>
            <a:off x="679450" y="4716463"/>
            <a:ext cx="5438775" cy="4465637"/>
          </a:xfrm>
          <a:prstGeom prst="rect">
            <a:avLst/>
          </a:prstGeom>
          <a:noFill/>
          <a:ln w="9525">
            <a:noFill/>
            <a:miter lim="800000"/>
            <a:headEnd/>
            <a:tailEnd/>
          </a:ln>
        </p:spPr>
        <p:txBody>
          <a:bodyPr vert="horz" wrap="square" lIns="91970" tIns="45985" rIns="91970" bIns="45985"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ja-JP" altLang="en-US" noProof="0"/>
          </a:p>
        </p:txBody>
      </p:sp>
      <p:sp>
        <p:nvSpPr>
          <p:cNvPr id="6" name="フッター プレースホルダ 5"/>
          <p:cNvSpPr>
            <a:spLocks noGrp="1"/>
          </p:cNvSpPr>
          <p:nvPr>
            <p:ph type="ftr" sz="quarter" idx="4"/>
          </p:nvPr>
        </p:nvSpPr>
        <p:spPr bwMode="auto">
          <a:xfrm>
            <a:off x="0" y="9428163"/>
            <a:ext cx="2944813" cy="496887"/>
          </a:xfrm>
          <a:prstGeom prst="rect">
            <a:avLst/>
          </a:prstGeom>
          <a:noFill/>
          <a:ln w="9525">
            <a:noFill/>
            <a:miter lim="800000"/>
            <a:headEnd/>
            <a:tailEnd/>
          </a:ln>
        </p:spPr>
        <p:txBody>
          <a:bodyPr vert="horz" wrap="square" lIns="91970" tIns="45985" rIns="91970" bIns="45985" numCol="1" anchor="b" anchorCtr="0" compatLnSpc="1">
            <a:prstTxWarp prst="textNoShape">
              <a:avLst/>
            </a:prstTxWarp>
          </a:bodyPr>
          <a:lstStyle>
            <a:lvl1pPr defTabSz="919163">
              <a:defRPr sz="1200">
                <a:latin typeface="Calibri" pitchFamily="34" charset="0"/>
              </a:defRPr>
            </a:lvl1pPr>
          </a:lstStyle>
          <a:p>
            <a:endParaRPr lang="ja-JP" altLang="en-US"/>
          </a:p>
        </p:txBody>
      </p:sp>
      <p:sp>
        <p:nvSpPr>
          <p:cNvPr id="7" name="スライド番号プレースホルダ 6"/>
          <p:cNvSpPr>
            <a:spLocks noGrp="1"/>
          </p:cNvSpPr>
          <p:nvPr>
            <p:ph type="sldNum" sz="quarter" idx="5"/>
          </p:nvPr>
        </p:nvSpPr>
        <p:spPr bwMode="auto">
          <a:xfrm>
            <a:off x="3851275" y="9428163"/>
            <a:ext cx="2944813" cy="496887"/>
          </a:xfrm>
          <a:prstGeom prst="rect">
            <a:avLst/>
          </a:prstGeom>
          <a:noFill/>
          <a:ln w="9525">
            <a:noFill/>
            <a:miter lim="800000"/>
            <a:headEnd/>
            <a:tailEnd/>
          </a:ln>
        </p:spPr>
        <p:txBody>
          <a:bodyPr vert="horz" wrap="square" lIns="91970" tIns="45985" rIns="91970" bIns="45985" numCol="1" anchor="b" anchorCtr="0" compatLnSpc="1">
            <a:prstTxWarp prst="textNoShape">
              <a:avLst/>
            </a:prstTxWarp>
          </a:bodyPr>
          <a:lstStyle>
            <a:lvl1pPr algn="r" defTabSz="919163">
              <a:defRPr sz="1200">
                <a:latin typeface="Calibri" pitchFamily="34" charset="0"/>
              </a:defRPr>
            </a:lvl1pPr>
          </a:lstStyle>
          <a:p>
            <a:fld id="{268CE137-C20B-4198-BD89-9E04E5A41001}" type="slidenum">
              <a:rPr lang="ja-JP" altLang="en-US"/>
              <a:pPr/>
              <a:t>&lt;#&gt;</a:t>
            </a:fld>
            <a:endParaRPr lang="en-US" altLang="ja-JP"/>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n-ea"/>
        <a:cs typeface="+mn-cs"/>
      </a:defRPr>
    </a:lvl1pPr>
    <a:lvl2pPr marL="457200" algn="l" rtl="0" fontAlgn="base">
      <a:spcBef>
        <a:spcPct val="30000"/>
      </a:spcBef>
      <a:spcAft>
        <a:spcPct val="0"/>
      </a:spcAft>
      <a:defRPr kumimoji="1" sz="1200" kern="1200">
        <a:solidFill>
          <a:schemeClr val="tx1"/>
        </a:solidFill>
        <a:latin typeface="+mn-lt"/>
        <a:ea typeface="+mn-ea"/>
        <a:cs typeface="+mn-cs"/>
      </a:defRPr>
    </a:lvl2pPr>
    <a:lvl3pPr marL="914400" algn="l" rtl="0" fontAlgn="base">
      <a:spcBef>
        <a:spcPct val="30000"/>
      </a:spcBef>
      <a:spcAft>
        <a:spcPct val="0"/>
      </a:spcAft>
      <a:defRPr kumimoji="1" sz="1200" kern="1200">
        <a:solidFill>
          <a:schemeClr val="tx1"/>
        </a:solidFill>
        <a:latin typeface="+mn-lt"/>
        <a:ea typeface="+mn-ea"/>
        <a:cs typeface="+mn-cs"/>
      </a:defRPr>
    </a:lvl3pPr>
    <a:lvl4pPr marL="1371600" algn="l" rtl="0" fontAlgn="base">
      <a:spcBef>
        <a:spcPct val="30000"/>
      </a:spcBef>
      <a:spcAft>
        <a:spcPct val="0"/>
      </a:spcAft>
      <a:defRPr kumimoji="1" sz="1200" kern="1200">
        <a:solidFill>
          <a:schemeClr val="tx1"/>
        </a:solidFill>
        <a:latin typeface="+mn-lt"/>
        <a:ea typeface="+mn-ea"/>
        <a:cs typeface="+mn-cs"/>
      </a:defRPr>
    </a:lvl4pPr>
    <a:lvl5pPr marL="1828800" algn="l" rtl="0" fontAlgn="base">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スライド イメージ プレースホルダ 1"/>
          <p:cNvSpPr>
            <a:spLocks noGrp="1" noRot="1" noChangeAspect="1"/>
          </p:cNvSpPr>
          <p:nvPr>
            <p:ph type="sldImg"/>
          </p:nvPr>
        </p:nvSpPr>
        <p:spPr bwMode="auto">
          <a:noFill/>
          <a:ln>
            <a:solidFill>
              <a:srgbClr val="000000"/>
            </a:solidFill>
            <a:miter lim="800000"/>
            <a:headEnd/>
            <a:tailEnd/>
          </a:ln>
        </p:spPr>
      </p:sp>
      <p:sp>
        <p:nvSpPr>
          <p:cNvPr id="68610" name="ノート プレースホルダ 2"/>
          <p:cNvSpPr>
            <a:spLocks noGrp="1"/>
          </p:cNvSpPr>
          <p:nvPr>
            <p:ph type="body" idx="1"/>
          </p:nvPr>
        </p:nvSpPr>
        <p:spPr/>
        <p:txBody>
          <a:bodyPr/>
          <a:lstStyle/>
          <a:p>
            <a:pPr>
              <a:spcBef>
                <a:spcPct val="0"/>
              </a:spcBef>
            </a:pPr>
            <a:endParaRPr lang="ja-JP" altLang="en-US" smtClean="0"/>
          </a:p>
        </p:txBody>
      </p:sp>
      <p:sp>
        <p:nvSpPr>
          <p:cNvPr id="68611" name="スライド番号プレースホルダ 3"/>
          <p:cNvSpPr>
            <a:spLocks noGrp="1"/>
          </p:cNvSpPr>
          <p:nvPr>
            <p:ph type="sldNum" sz="quarter" idx="5"/>
          </p:nvPr>
        </p:nvSpPr>
        <p:spPr>
          <a:noFill/>
        </p:spPr>
        <p:txBody>
          <a:bodyPr/>
          <a:lstStyle/>
          <a:p>
            <a:fld id="{3E3875BE-1D65-49A1-BCA1-045732720222}" type="slidenum">
              <a:rPr lang="ja-JP" altLang="en-US"/>
              <a:pPr/>
              <a:t>19</a:t>
            </a:fld>
            <a:endParaRPr lang="en-US" altLang="ja-JP"/>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489F35D-8D9F-49C5-A82D-C10D8F2B59FC}" type="datetimeFigureOut">
              <a:rPr lang="ja-JP" altLang="en-US"/>
              <a:pPr>
                <a:defRPr/>
              </a:pPr>
              <a:t>2012/6/26</a:t>
            </a:fld>
            <a:endParaRPr lang="ja-JP" altLang="en-US"/>
          </a:p>
        </p:txBody>
      </p:sp>
      <p:sp>
        <p:nvSpPr>
          <p:cNvPr id="5" name="スライド番号プレースホルダ 5"/>
          <p:cNvSpPr>
            <a:spLocks noGrp="1"/>
          </p:cNvSpPr>
          <p:nvPr>
            <p:ph type="sldNum" sz="quarter" idx="11"/>
          </p:nvPr>
        </p:nvSpPr>
        <p:spPr/>
        <p:txBody>
          <a:bodyPr/>
          <a:lstStyle>
            <a:lvl1pPr>
              <a:defRPr/>
            </a:lvl1pPr>
          </a:lstStyle>
          <a:p>
            <a:pPr>
              <a:defRPr/>
            </a:pPr>
            <a:fld id="{09FEF297-DE36-4B56-A6D6-BB90A760E04C}" type="slidenum">
              <a:rPr lang="ja-JP" altLang="en-US"/>
              <a:pPr>
                <a:defRPr/>
              </a:pPr>
              <a:t>&lt;#&gt;</a:t>
            </a:fld>
            <a:endParaRPr lang="ja-JP" altLang="en-US"/>
          </a:p>
        </p:txBody>
      </p:sp>
      <p:sp>
        <p:nvSpPr>
          <p:cNvPr id="6" name="フッター プレースホルダ 4"/>
          <p:cNvSpPr>
            <a:spLocks noGrp="1"/>
          </p:cNvSpPr>
          <p:nvPr>
            <p:ph type="ftr" sz="quarter" idx="12"/>
          </p:nvPr>
        </p:nvSpPr>
        <p:spPr/>
        <p:txBody>
          <a:bodyPr/>
          <a:lstStyle>
            <a:lvl1pPr>
              <a:defRPr/>
            </a:lvl1pPr>
          </a:lstStyle>
          <a:p>
            <a:pPr>
              <a:defRPr/>
            </a:pPr>
            <a:r>
              <a:rPr lang="en-US" altLang="ja-JP"/>
              <a:t>Copyright(C)2008 Kazuo Okuma All right reserved.</a:t>
            </a:r>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13A7AF4D-4F57-419D-8BC4-25F1FC4D3862}" type="datetimeFigureOut">
              <a:rPr lang="ja-JP" altLang="en-US"/>
              <a:pPr>
                <a:defRPr/>
              </a:pPr>
              <a:t>2012/6/26</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BEC505BC-0E8D-4D97-B96C-1E585C01F031}" type="slidenum">
              <a:rPr lang="ja-JP" altLang="en-US"/>
              <a:pPr>
                <a:defRPr/>
              </a:pPr>
              <a:t>&lt;#&gt;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0"/>
            <a:ext cx="8229600" cy="4525963"/>
          </a:xfrm>
        </p:spPr>
        <p:txBody>
          <a:bodyPr rtlCol="0">
            <a:normAutofit/>
          </a:bodyPr>
          <a:lstStyle/>
          <a:p>
            <a:pPr lvl="0"/>
            <a:endParaRPr lang="ja-JP" altLang="en-US" noProof="0"/>
          </a:p>
        </p:txBody>
      </p:sp>
      <p:sp>
        <p:nvSpPr>
          <p:cNvPr id="4" name="日付プレースホルダ 3"/>
          <p:cNvSpPr>
            <a:spLocks noGrp="1"/>
          </p:cNvSpPr>
          <p:nvPr>
            <p:ph type="dt" sz="half" idx="10"/>
          </p:nvPr>
        </p:nvSpPr>
        <p:spPr>
          <a:xfrm>
            <a:off x="457200" y="6245225"/>
            <a:ext cx="2133600" cy="476250"/>
          </a:xfrm>
        </p:spPr>
        <p:txBody>
          <a:bodyPr/>
          <a:lstStyle>
            <a:lvl1pPr>
              <a:defRPr/>
            </a:lvl1pPr>
          </a:lstStyle>
          <a:p>
            <a:pPr>
              <a:defRPr/>
            </a:pPr>
            <a:endParaRPr lang="it-IT" altLang="ja-JP"/>
          </a:p>
        </p:txBody>
      </p:sp>
      <p:sp>
        <p:nvSpPr>
          <p:cNvPr id="5" name="フッター プレースホルダ 4"/>
          <p:cNvSpPr>
            <a:spLocks noGrp="1"/>
          </p:cNvSpPr>
          <p:nvPr>
            <p:ph type="ftr" sz="quarter" idx="11"/>
          </p:nvPr>
        </p:nvSpPr>
        <p:spPr>
          <a:xfrm>
            <a:off x="3124200" y="6245225"/>
            <a:ext cx="2895600" cy="476250"/>
          </a:xfrm>
        </p:spPr>
        <p:txBody>
          <a:bodyPr/>
          <a:lstStyle>
            <a:lvl1pPr>
              <a:defRPr/>
            </a:lvl1pPr>
          </a:lstStyle>
          <a:p>
            <a:pPr>
              <a:defRPr/>
            </a:pPr>
            <a:endParaRPr lang="it-IT" altLang="ja-JP"/>
          </a:p>
        </p:txBody>
      </p:sp>
      <p:sp>
        <p:nvSpPr>
          <p:cNvPr id="6" name="スライド番号プレースホルダ 5"/>
          <p:cNvSpPr>
            <a:spLocks noGrp="1"/>
          </p:cNvSpPr>
          <p:nvPr>
            <p:ph type="sldNum" sz="quarter" idx="12"/>
          </p:nvPr>
        </p:nvSpPr>
        <p:spPr>
          <a:xfrm>
            <a:off x="6553200" y="6245225"/>
            <a:ext cx="2133600" cy="476250"/>
          </a:xfrm>
        </p:spPr>
        <p:txBody>
          <a:bodyPr/>
          <a:lstStyle>
            <a:lvl1pPr>
              <a:defRPr/>
            </a:lvl1pPr>
          </a:lstStyle>
          <a:p>
            <a:pPr>
              <a:defRPr/>
            </a:pPr>
            <a:fld id="{D271DE8B-F892-45F8-ADE2-49A50B629B5C}" type="slidenum">
              <a:rPr lang="it-IT" altLang="ja-JP"/>
              <a:pPr>
                <a:defRPr/>
              </a:pPr>
              <a:t>&lt;#&gt;</a:t>
            </a:fld>
            <a:endParaRPr lang="it-IT"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7B2C3919-F21A-48F2-9383-D780E7322568}" type="datetimeFigureOut">
              <a:rPr lang="ja-JP" altLang="en-US"/>
              <a:pPr>
                <a:defRPr/>
              </a:pPr>
              <a:t>2012/6/26</a:t>
            </a:fld>
            <a:endParaRPr lang="ja-JP" altLang="en-US"/>
          </a:p>
        </p:txBody>
      </p:sp>
      <p:sp>
        <p:nvSpPr>
          <p:cNvPr id="5" name="スライド番号プレースホルダ 5"/>
          <p:cNvSpPr>
            <a:spLocks noGrp="1"/>
          </p:cNvSpPr>
          <p:nvPr>
            <p:ph type="sldNum" sz="quarter" idx="11"/>
          </p:nvPr>
        </p:nvSpPr>
        <p:spPr/>
        <p:txBody>
          <a:bodyPr/>
          <a:lstStyle>
            <a:lvl1pPr>
              <a:defRPr/>
            </a:lvl1pPr>
          </a:lstStyle>
          <a:p>
            <a:pPr>
              <a:defRPr/>
            </a:pPr>
            <a:fld id="{BF1FEC36-B32C-49FB-AD4D-24225CE86A9D}" type="slidenum">
              <a:rPr lang="ja-JP" altLang="en-US"/>
              <a:pPr>
                <a:defRPr/>
              </a:pPr>
              <a:t>&lt;#&gt;</a:t>
            </a:fld>
            <a:endParaRPr lang="ja-JP" altLang="en-US"/>
          </a:p>
        </p:txBody>
      </p:sp>
      <p:sp>
        <p:nvSpPr>
          <p:cNvPr id="6" name="フッター プレースホルダ 4"/>
          <p:cNvSpPr>
            <a:spLocks noGrp="1"/>
          </p:cNvSpPr>
          <p:nvPr>
            <p:ph type="ftr" sz="quarter" idx="12"/>
          </p:nvPr>
        </p:nvSpPr>
        <p:spPr/>
        <p:txBody>
          <a:bodyPr/>
          <a:lstStyle>
            <a:lvl1pPr>
              <a:defRPr/>
            </a:lvl1pPr>
          </a:lstStyle>
          <a:p>
            <a:pPr>
              <a:defRPr/>
            </a:pPr>
            <a:r>
              <a:rPr lang="en-US" altLang="ja-JP"/>
              <a:t>Copyright(C)2008 Kazuo Okuma All right reserved.</a:t>
            </a:r>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D063C197-0E25-4A11-8823-3E93750A7F3D}" type="datetimeFigureOut">
              <a:rPr lang="ja-JP" altLang="en-US"/>
              <a:pPr>
                <a:defRPr/>
              </a:pPr>
              <a:t>2012/6/26</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BF2FF937-C674-4E70-A6AE-987D8C5FE2C6}" type="slidenum">
              <a:rPr lang="ja-JP" altLang="en-US"/>
              <a:pPr>
                <a:defRPr/>
              </a:pPr>
              <a:t>&lt;#&gt;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pPr>
              <a:defRPr/>
            </a:pPr>
            <a:fld id="{C58743C0-85A5-426B-B862-3EAA69CEE278}" type="datetimeFigureOut">
              <a:rPr lang="ja-JP" altLang="en-US"/>
              <a:pPr>
                <a:defRPr/>
              </a:pPr>
              <a:t>2012/6/26</a:t>
            </a:fld>
            <a:endParaRPr lang="ja-JP" altLang="en-US"/>
          </a:p>
        </p:txBody>
      </p:sp>
      <p:sp>
        <p:nvSpPr>
          <p:cNvPr id="6" name="フッター プレースホルダ 5"/>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6"/>
          <p:cNvSpPr>
            <a:spLocks noGrp="1"/>
          </p:cNvSpPr>
          <p:nvPr>
            <p:ph type="sldNum" sz="quarter" idx="12"/>
          </p:nvPr>
        </p:nvSpPr>
        <p:spPr/>
        <p:txBody>
          <a:bodyPr/>
          <a:lstStyle>
            <a:lvl1pPr>
              <a:defRPr/>
            </a:lvl1pPr>
          </a:lstStyle>
          <a:p>
            <a:pPr>
              <a:defRPr/>
            </a:pPr>
            <a:fld id="{DD86EE7D-E5A7-4E75-A9A6-AB384B768E53}" type="slidenum">
              <a:rPr lang="ja-JP" altLang="en-US"/>
              <a:pPr>
                <a:defRPr/>
              </a:pPr>
              <a:t>&lt;#&gt;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pPr>
              <a:defRPr/>
            </a:pPr>
            <a:fld id="{5B61792C-3831-4036-9199-6825649224E4}" type="datetimeFigureOut">
              <a:rPr lang="ja-JP" altLang="en-US"/>
              <a:pPr>
                <a:defRPr/>
              </a:pPr>
              <a:t>2012/6/26</a:t>
            </a:fld>
            <a:endParaRPr lang="ja-JP" altLang="en-US"/>
          </a:p>
        </p:txBody>
      </p:sp>
      <p:sp>
        <p:nvSpPr>
          <p:cNvPr id="8" name="フッター プレースホルダ 7"/>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8"/>
          <p:cNvSpPr>
            <a:spLocks noGrp="1"/>
          </p:cNvSpPr>
          <p:nvPr>
            <p:ph type="sldNum" sz="quarter" idx="12"/>
          </p:nvPr>
        </p:nvSpPr>
        <p:spPr/>
        <p:txBody>
          <a:bodyPr/>
          <a:lstStyle>
            <a:lvl1pPr>
              <a:defRPr/>
            </a:lvl1pPr>
          </a:lstStyle>
          <a:p>
            <a:pPr>
              <a:defRPr/>
            </a:pPr>
            <a:fld id="{03E26401-F110-4D00-8F47-1F5F0C61E477}" type="slidenum">
              <a:rPr lang="ja-JP" altLang="en-US"/>
              <a:pPr>
                <a:defRPr/>
              </a:pPr>
              <a:t>&lt;#&gt;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pPr>
              <a:defRPr/>
            </a:pPr>
            <a:fld id="{6E0866B7-8E48-48FA-B630-A650FCE03330}" type="datetimeFigureOut">
              <a:rPr lang="ja-JP" altLang="en-US"/>
              <a:pPr>
                <a:defRPr/>
              </a:pPr>
              <a:t>2012/6/26</a:t>
            </a:fld>
            <a:endParaRPr lang="ja-JP" altLang="en-US"/>
          </a:p>
        </p:txBody>
      </p:sp>
      <p:sp>
        <p:nvSpPr>
          <p:cNvPr id="4" name="フッター プレースホルダ 3"/>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4"/>
          <p:cNvSpPr>
            <a:spLocks noGrp="1"/>
          </p:cNvSpPr>
          <p:nvPr>
            <p:ph type="sldNum" sz="quarter" idx="12"/>
          </p:nvPr>
        </p:nvSpPr>
        <p:spPr/>
        <p:txBody>
          <a:bodyPr/>
          <a:lstStyle>
            <a:lvl1pPr>
              <a:defRPr/>
            </a:lvl1pPr>
          </a:lstStyle>
          <a:p>
            <a:pPr>
              <a:defRPr/>
            </a:pPr>
            <a:fld id="{817AB28E-28A8-4897-AC9A-66A7481F11F7}" type="slidenum">
              <a:rPr lang="ja-JP" altLang="en-US"/>
              <a:pPr>
                <a:defRPr/>
              </a:pPr>
              <a:t>&lt;#&gt;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pPr>
              <a:defRPr/>
            </a:pPr>
            <a:fld id="{0A4416B1-407C-4680-857E-6A8D9EEFF6BB}" type="datetimeFigureOut">
              <a:rPr lang="ja-JP" altLang="en-US"/>
              <a:pPr>
                <a:defRPr/>
              </a:pPr>
              <a:t>2012/6/26</a:t>
            </a:fld>
            <a:endParaRPr lang="ja-JP" altLang="en-US"/>
          </a:p>
        </p:txBody>
      </p:sp>
      <p:sp>
        <p:nvSpPr>
          <p:cNvPr id="6" name="フッター プレースホルダ 5"/>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6"/>
          <p:cNvSpPr>
            <a:spLocks noGrp="1"/>
          </p:cNvSpPr>
          <p:nvPr>
            <p:ph type="sldNum" sz="quarter" idx="12"/>
          </p:nvPr>
        </p:nvSpPr>
        <p:spPr/>
        <p:txBody>
          <a:bodyPr/>
          <a:lstStyle>
            <a:lvl1pPr>
              <a:defRPr/>
            </a:lvl1pPr>
          </a:lstStyle>
          <a:p>
            <a:pPr>
              <a:defRPr/>
            </a:pPr>
            <a:fld id="{EA7127D4-11B6-4882-9182-0A36E0D0D73C}" type="slidenum">
              <a:rPr lang="ja-JP" altLang="en-US"/>
              <a:pPr>
                <a:defRPr/>
              </a:pPr>
              <a:t>&lt;#&gt;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pPr>
              <a:defRPr/>
            </a:pPr>
            <a:fld id="{59885595-1D10-409E-8A82-C9B88C0061B0}" type="datetimeFigureOut">
              <a:rPr lang="ja-JP" altLang="en-US"/>
              <a:pPr>
                <a:defRPr/>
              </a:pPr>
              <a:t>2012/6/26</a:t>
            </a:fld>
            <a:endParaRPr lang="ja-JP" altLang="en-US"/>
          </a:p>
        </p:txBody>
      </p:sp>
      <p:sp>
        <p:nvSpPr>
          <p:cNvPr id="6" name="フッター プレースホルダ 5"/>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6"/>
          <p:cNvSpPr>
            <a:spLocks noGrp="1"/>
          </p:cNvSpPr>
          <p:nvPr>
            <p:ph type="sldNum" sz="quarter" idx="12"/>
          </p:nvPr>
        </p:nvSpPr>
        <p:spPr/>
        <p:txBody>
          <a:bodyPr/>
          <a:lstStyle>
            <a:lvl1pPr>
              <a:defRPr/>
            </a:lvl1pPr>
          </a:lstStyle>
          <a:p>
            <a:pPr>
              <a:defRPr/>
            </a:pPr>
            <a:fld id="{031F8A4E-8EEC-4AD6-92B2-B7E77F0B03E4}" type="slidenum">
              <a:rPr lang="ja-JP" altLang="en-US"/>
              <a:pPr>
                <a:defRPr/>
              </a:pPr>
              <a:t>&lt;#&gt;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6098AB1-EE39-47E5-B18C-A7605636108C}" type="datetimeFigureOut">
              <a:rPr lang="ja-JP" altLang="en-US"/>
              <a:pPr>
                <a:defRPr/>
              </a:pPr>
              <a:t>2012/6/26</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FBD642A8-8287-4F9C-8F33-ABD8AADA8F49}" type="slidenum">
              <a:rPr lang="ja-JP" altLang="en-US"/>
              <a:pPr>
                <a:defRPr/>
              </a:pPr>
              <a:t>&lt;#&gt;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正方形/長方形 7"/>
          <p:cNvSpPr/>
          <p:nvPr userDrawn="1"/>
        </p:nvSpPr>
        <p:spPr>
          <a:xfrm>
            <a:off x="-63371" y="5704977"/>
            <a:ext cx="9286908" cy="1214422"/>
          </a:xfrm>
          <a:prstGeom prst="rect">
            <a:avLst/>
          </a:prstGeom>
          <a:solidFill>
            <a:schemeClr val="tx2">
              <a:lumMod val="75000"/>
            </a:schemeClr>
          </a:solidFill>
          <a:ln>
            <a:noFill/>
          </a:ln>
          <a:effectLst>
            <a:softEdge rad="31750"/>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ja-JP" altLang="en-US"/>
          </a:p>
        </p:txBody>
      </p:sp>
      <p:sp>
        <p:nvSpPr>
          <p:cNvPr id="1029" name="タイトル プレースホルダ 1"/>
          <p:cNvSpPr>
            <a:spLocks noGrp="1"/>
          </p:cNvSpPr>
          <p:nvPr>
            <p:ph type="title"/>
          </p:nvPr>
        </p:nvSpPr>
        <p:spPr bwMode="auto">
          <a:xfrm>
            <a:off x="500063" y="13573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30" name="テキスト プレースホルダ 2"/>
          <p:cNvSpPr>
            <a:spLocks noGrp="1"/>
          </p:cNvSpPr>
          <p:nvPr>
            <p:ph type="body" idx="1"/>
          </p:nvPr>
        </p:nvSpPr>
        <p:spPr bwMode="auto">
          <a:xfrm>
            <a:off x="457200" y="2643188"/>
            <a:ext cx="8229600" cy="3000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F436A54B-F348-4B6F-98A3-BF0196B14E0F}" type="datetimeFigureOut">
              <a:rPr lang="ja-JP" altLang="en-US"/>
              <a:pPr>
                <a:defRPr/>
              </a:pPr>
              <a:t>2012/6/26</a:t>
            </a:fld>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28583E32-6D58-4507-B144-9CCEDF81A08F}" type="slidenum">
              <a:rPr lang="ja-JP" altLang="en-US"/>
              <a:pPr>
                <a:defRPr/>
              </a:pPr>
              <a:t>&lt;#&gt;</a:t>
            </a:fld>
            <a:endParaRPr lang="ja-JP" altLang="en-US"/>
          </a:p>
        </p:txBody>
      </p:sp>
      <p:sp>
        <p:nvSpPr>
          <p:cNvPr id="7" name="正方形/長方形 6"/>
          <p:cNvSpPr/>
          <p:nvPr userDrawn="1"/>
        </p:nvSpPr>
        <p:spPr>
          <a:xfrm>
            <a:off x="-71470" y="-45265"/>
            <a:ext cx="9286908" cy="1214422"/>
          </a:xfrm>
          <a:prstGeom prst="rect">
            <a:avLst/>
          </a:prstGeom>
          <a:solidFill>
            <a:schemeClr val="tx2">
              <a:lumMod val="75000"/>
            </a:schemeClr>
          </a:solidFill>
          <a:ln>
            <a:noFill/>
          </a:ln>
          <a:effectLst>
            <a:softEdge rad="31750"/>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ja-JP" altLang="en-US"/>
          </a:p>
        </p:txBody>
      </p:sp>
      <p:sp>
        <p:nvSpPr>
          <p:cNvPr id="5" name="フッター プレースホルダ 4"/>
          <p:cNvSpPr>
            <a:spLocks noGrp="1"/>
          </p:cNvSpPr>
          <p:nvPr>
            <p:ph type="ftr" sz="quarter" idx="3"/>
          </p:nvPr>
        </p:nvSpPr>
        <p:spPr>
          <a:xfrm>
            <a:off x="1571625" y="6356350"/>
            <a:ext cx="6286500" cy="365125"/>
          </a:xfrm>
          <a:prstGeom prst="rect">
            <a:avLst/>
          </a:prstGeom>
        </p:spPr>
        <p:txBody>
          <a:bodyPr vert="horz" lIns="91440" tIns="45720" rIns="91440" bIns="45720" rtlCol="0" anchor="ctr"/>
          <a:lstStyle>
            <a:lvl1pPr algn="ctr" fontAlgn="auto">
              <a:spcBef>
                <a:spcPts val="0"/>
              </a:spcBef>
              <a:spcAft>
                <a:spcPts val="0"/>
              </a:spcAft>
              <a:defRPr sz="12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ea typeface="+mn-ea"/>
              </a:defRPr>
            </a:lvl1pPr>
          </a:lstStyle>
          <a:p>
            <a:pPr>
              <a:defRPr/>
            </a:pPr>
            <a:r>
              <a:rPr lang="en-US" altLang="ja-JP"/>
              <a:t>Copyright(C)2008 Kazuo Okuma All right reserved.</a:t>
            </a:r>
            <a:endParaRPr lang="ja-JP" altLang="en-US"/>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charset="-128"/>
        </a:defRPr>
      </a:lvl2pPr>
      <a:lvl3pPr algn="ctr" rtl="0" fontAlgn="base">
        <a:spcBef>
          <a:spcPct val="0"/>
        </a:spcBef>
        <a:spcAft>
          <a:spcPct val="0"/>
        </a:spcAft>
        <a:defRPr kumimoji="1" sz="4400">
          <a:solidFill>
            <a:schemeClr val="tx1"/>
          </a:solidFill>
          <a:latin typeface="Calibri" pitchFamily="34" charset="0"/>
          <a:ea typeface="ＭＳ Ｐゴシック" charset="-128"/>
        </a:defRPr>
      </a:lvl3pPr>
      <a:lvl4pPr algn="ctr" rtl="0" fontAlgn="base">
        <a:spcBef>
          <a:spcPct val="0"/>
        </a:spcBef>
        <a:spcAft>
          <a:spcPct val="0"/>
        </a:spcAft>
        <a:defRPr kumimoji="1" sz="4400">
          <a:solidFill>
            <a:schemeClr val="tx1"/>
          </a:solidFill>
          <a:latin typeface="Calibri" pitchFamily="34" charset="0"/>
          <a:ea typeface="ＭＳ Ｐゴシック" charset="-128"/>
        </a:defRPr>
      </a:lvl4pPr>
      <a:lvl5pPr algn="ctr" rtl="0" fontAlgn="base">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fontAlgn="base">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1.xml"/><Relationship Id="rId1" Type="http://schemas.openxmlformats.org/officeDocument/2006/relationships/themeOverride" Target="../theme/themeOverride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テキスト ボックス 4"/>
          <p:cNvSpPr txBox="1">
            <a:spLocks noChangeArrowheads="1"/>
          </p:cNvSpPr>
          <p:nvPr/>
        </p:nvSpPr>
        <p:spPr bwMode="auto">
          <a:xfrm>
            <a:off x="1000125" y="3000375"/>
            <a:ext cx="3500438" cy="1384300"/>
          </a:xfrm>
          <a:prstGeom prst="rect">
            <a:avLst/>
          </a:prstGeom>
          <a:noFill/>
          <a:ln w="9525">
            <a:noFill/>
            <a:miter lim="800000"/>
            <a:headEnd/>
            <a:tailEnd/>
          </a:ln>
        </p:spPr>
        <p:txBody>
          <a:bodyPr>
            <a:spAutoFit/>
          </a:bodyPr>
          <a:lstStyle/>
          <a:p>
            <a:pPr algn="ctr"/>
            <a:r>
              <a:rPr lang="ja-JP" altLang="en-US" sz="2800">
                <a:latin typeface="Calibri" pitchFamily="34" charset="0"/>
              </a:rPr>
              <a:t>１９７０年</a:t>
            </a:r>
            <a:endParaRPr lang="en-US" altLang="ja-JP" sz="2800">
              <a:latin typeface="Calibri" pitchFamily="34" charset="0"/>
            </a:endParaRPr>
          </a:p>
          <a:p>
            <a:pPr algn="ctr"/>
            <a:r>
              <a:rPr lang="ja-JP" altLang="en-US" sz="2800">
                <a:latin typeface="Calibri" pitchFamily="34" charset="0"/>
              </a:rPr>
              <a:t>都内某精神病院の</a:t>
            </a:r>
            <a:endParaRPr lang="en-US" altLang="ja-JP" sz="2800">
              <a:latin typeface="Calibri" pitchFamily="34" charset="0"/>
            </a:endParaRPr>
          </a:p>
          <a:p>
            <a:pPr algn="ctr"/>
            <a:r>
              <a:rPr lang="en-US" altLang="ja-JP" sz="2800">
                <a:latin typeface="Calibri" pitchFamily="34" charset="0"/>
              </a:rPr>
              <a:t>『</a:t>
            </a:r>
            <a:r>
              <a:rPr lang="ja-JP" altLang="en-US" sz="2800">
                <a:latin typeface="Calibri" pitchFamily="34" charset="0"/>
              </a:rPr>
              <a:t>不潔部屋</a:t>
            </a:r>
            <a:r>
              <a:rPr lang="en-US" altLang="ja-JP" sz="2800">
                <a:latin typeface="Calibri" pitchFamily="34" charset="0"/>
              </a:rPr>
              <a:t>』</a:t>
            </a:r>
            <a:endParaRPr lang="ja-JP" altLang="en-US" sz="2800">
              <a:latin typeface="Calibri" pitchFamily="34" charset="0"/>
            </a:endParaRPr>
          </a:p>
        </p:txBody>
      </p:sp>
      <p:pic>
        <p:nvPicPr>
          <p:cNvPr id="2050" name="Picture 2"/>
          <p:cNvPicPr>
            <a:picLocks noChangeAspect="1" noChangeArrowheads="1"/>
          </p:cNvPicPr>
          <p:nvPr/>
        </p:nvPicPr>
        <p:blipFill>
          <a:blip r:embed="rId2" cstate="print"/>
          <a:srcRect/>
          <a:stretch>
            <a:fillRect/>
          </a:stretch>
        </p:blipFill>
        <p:spPr bwMode="auto">
          <a:xfrm>
            <a:off x="5143504" y="1357298"/>
            <a:ext cx="2847431" cy="4214842"/>
          </a:xfrm>
          <a:prstGeom prst="ellipse">
            <a:avLst/>
          </a:prstGeom>
          <a:ln>
            <a:noFill/>
          </a:ln>
          <a:effectLst>
            <a:softEdge rad="112500"/>
          </a:effectLst>
        </p:spPr>
      </p:pic>
      <p:sp>
        <p:nvSpPr>
          <p:cNvPr id="18435" name="テキスト ボックス 3"/>
          <p:cNvSpPr txBox="1">
            <a:spLocks noChangeArrowheads="1"/>
          </p:cNvSpPr>
          <p:nvPr/>
        </p:nvSpPr>
        <p:spPr bwMode="auto">
          <a:xfrm>
            <a:off x="827088" y="5786438"/>
            <a:ext cx="7548562" cy="1262062"/>
          </a:xfrm>
          <a:prstGeom prst="rect">
            <a:avLst/>
          </a:prstGeom>
          <a:noFill/>
          <a:ln w="9525">
            <a:noFill/>
            <a:miter lim="800000"/>
            <a:headEnd/>
            <a:tailEnd/>
          </a:ln>
        </p:spPr>
        <p:txBody>
          <a:bodyPr wrap="none">
            <a:spAutoFit/>
          </a:bodyPr>
          <a:lstStyle/>
          <a:p>
            <a:pPr algn="ctr"/>
            <a:r>
              <a:rPr lang="ja-JP" altLang="en-US" sz="2800">
                <a:solidFill>
                  <a:schemeClr val="bg1"/>
                </a:solidFill>
                <a:latin typeface="Calibri" pitchFamily="34" charset="0"/>
              </a:rPr>
              <a:t>なぜならば、彼らは生殺与奪の権を握られていた</a:t>
            </a:r>
            <a:endParaRPr lang="en-US" altLang="ja-JP" sz="2800">
              <a:solidFill>
                <a:schemeClr val="bg1"/>
              </a:solidFill>
              <a:latin typeface="Calibri" pitchFamily="34" charset="0"/>
            </a:endParaRPr>
          </a:p>
          <a:p>
            <a:pPr algn="ctr"/>
            <a:r>
              <a:rPr lang="ja-JP" altLang="en-US" sz="2000">
                <a:solidFill>
                  <a:schemeClr val="bg1"/>
                </a:solidFill>
                <a:latin typeface="Calibri" pitchFamily="34" charset="0"/>
              </a:rPr>
              <a:t>今も、この傾向は完全に払拭されていない</a:t>
            </a:r>
            <a:endParaRPr lang="en-US" altLang="ja-JP" sz="2400">
              <a:solidFill>
                <a:schemeClr val="bg1"/>
              </a:solidFill>
              <a:latin typeface="Calibri" pitchFamily="34" charset="0"/>
            </a:endParaRPr>
          </a:p>
          <a:p>
            <a:pPr algn="ctr"/>
            <a:endParaRPr lang="ja-JP" altLang="en-US" sz="2800">
              <a:solidFill>
                <a:schemeClr val="bg1"/>
              </a:solidFill>
              <a:latin typeface="Calibri" pitchFamily="34" charset="0"/>
            </a:endParaRPr>
          </a:p>
        </p:txBody>
      </p:sp>
      <p:sp>
        <p:nvSpPr>
          <p:cNvPr id="18436" name="テキスト ボックス 5"/>
          <p:cNvSpPr txBox="1">
            <a:spLocks noChangeArrowheads="1"/>
          </p:cNvSpPr>
          <p:nvPr/>
        </p:nvSpPr>
        <p:spPr bwMode="auto">
          <a:xfrm>
            <a:off x="947738" y="476250"/>
            <a:ext cx="7872412" cy="646113"/>
          </a:xfrm>
          <a:prstGeom prst="rect">
            <a:avLst/>
          </a:prstGeom>
          <a:noFill/>
          <a:ln w="9525">
            <a:noFill/>
            <a:miter lim="800000"/>
            <a:headEnd/>
            <a:tailEnd/>
          </a:ln>
        </p:spPr>
        <p:txBody>
          <a:bodyPr wrap="none">
            <a:spAutoFit/>
          </a:bodyPr>
          <a:lstStyle/>
          <a:p>
            <a:pPr algn="r"/>
            <a:r>
              <a:rPr lang="ja-JP" altLang="en-US" sz="3600">
                <a:solidFill>
                  <a:schemeClr val="bg1"/>
                </a:solidFill>
                <a:latin typeface="Calibri" pitchFamily="34" charset="0"/>
              </a:rPr>
              <a:t>精神病院の住民は“現代の奴隷”だった</a:t>
            </a:r>
            <a:endParaRPr lang="en-US" altLang="ja-JP" sz="360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テキスト ボックス 3"/>
          <p:cNvSpPr txBox="1">
            <a:spLocks noChangeArrowheads="1"/>
          </p:cNvSpPr>
          <p:nvPr/>
        </p:nvSpPr>
        <p:spPr bwMode="auto">
          <a:xfrm>
            <a:off x="893763" y="663575"/>
            <a:ext cx="8286750" cy="457200"/>
          </a:xfrm>
          <a:prstGeom prst="rect">
            <a:avLst/>
          </a:prstGeom>
          <a:noFill/>
          <a:ln w="9525">
            <a:noFill/>
            <a:miter lim="800000"/>
            <a:headEnd/>
            <a:tailEnd/>
          </a:ln>
        </p:spPr>
        <p:txBody>
          <a:bodyPr>
            <a:spAutoFit/>
          </a:bodyPr>
          <a:lstStyle/>
          <a:p>
            <a:r>
              <a:rPr lang="ja-JP" altLang="en-US" sz="2400" b="1">
                <a:solidFill>
                  <a:schemeClr val="bg1"/>
                </a:solidFill>
                <a:latin typeface="Calibri" pitchFamily="34" charset="0"/>
              </a:rPr>
              <a:t>医師と当事者はキミ・ボクの関係（トリエステ旧病院内にて）</a:t>
            </a:r>
          </a:p>
        </p:txBody>
      </p:sp>
      <p:pic>
        <p:nvPicPr>
          <p:cNvPr id="45058" name="Picture 2"/>
          <p:cNvPicPr>
            <a:picLocks noChangeAspect="1" noChangeArrowheads="1"/>
          </p:cNvPicPr>
          <p:nvPr/>
        </p:nvPicPr>
        <p:blipFill>
          <a:blip r:embed="rId2">
            <a:lum bright="10000" contrast="20000"/>
          </a:blip>
          <a:srcRect/>
          <a:stretch>
            <a:fillRect/>
          </a:stretch>
        </p:blipFill>
        <p:spPr bwMode="auto">
          <a:xfrm>
            <a:off x="0" y="1152525"/>
            <a:ext cx="9144000" cy="4572000"/>
          </a:xfrm>
          <a:prstGeom prst="rect">
            <a:avLst/>
          </a:prstGeom>
          <a:noFill/>
          <a:ln w="9525">
            <a:noFill/>
            <a:miter lim="800000"/>
            <a:headEnd/>
            <a:tailEnd/>
          </a:ln>
        </p:spPr>
      </p:pic>
      <p:sp>
        <p:nvSpPr>
          <p:cNvPr id="45059" name="テキスト ボックス 5"/>
          <p:cNvSpPr txBox="1">
            <a:spLocks noChangeArrowheads="1"/>
          </p:cNvSpPr>
          <p:nvPr/>
        </p:nvSpPr>
        <p:spPr bwMode="auto">
          <a:xfrm>
            <a:off x="673100" y="5786438"/>
            <a:ext cx="7823200" cy="822325"/>
          </a:xfrm>
          <a:prstGeom prst="rect">
            <a:avLst/>
          </a:prstGeom>
          <a:noFill/>
          <a:ln w="9525">
            <a:noFill/>
            <a:miter lim="800000"/>
            <a:headEnd/>
            <a:tailEnd/>
          </a:ln>
        </p:spPr>
        <p:txBody>
          <a:bodyPr wrap="none">
            <a:spAutoFit/>
          </a:bodyPr>
          <a:lstStyle/>
          <a:p>
            <a:r>
              <a:rPr lang="ja-JP" altLang="en-US" sz="2400" b="1">
                <a:solidFill>
                  <a:schemeClr val="bg1"/>
                </a:solidFill>
                <a:latin typeface="Calibri" pitchFamily="34" charset="0"/>
              </a:rPr>
              <a:t>真ん中の人物　ロベルト・メッツィーナ医師は</a:t>
            </a:r>
            <a:endParaRPr lang="en-US" altLang="ja-JP" sz="2400" b="1">
              <a:solidFill>
                <a:schemeClr val="bg1"/>
              </a:solidFill>
              <a:latin typeface="Calibri" pitchFamily="34" charset="0"/>
            </a:endParaRPr>
          </a:p>
          <a:p>
            <a:r>
              <a:rPr lang="en-US" altLang="ja-JP" sz="2400" b="1">
                <a:solidFill>
                  <a:schemeClr val="bg1"/>
                </a:solidFill>
                <a:latin typeface="Calibri" pitchFamily="34" charset="0"/>
              </a:rPr>
              <a:t>2010</a:t>
            </a:r>
            <a:r>
              <a:rPr lang="ja-JP" altLang="en-US" sz="2400" b="1">
                <a:solidFill>
                  <a:schemeClr val="bg1"/>
                </a:solidFill>
                <a:latin typeface="Calibri" pitchFamily="34" charset="0"/>
              </a:rPr>
              <a:t>年</a:t>
            </a:r>
            <a:r>
              <a:rPr lang="en-US" altLang="ja-JP" sz="2400" b="1">
                <a:solidFill>
                  <a:schemeClr val="bg1"/>
                </a:solidFill>
                <a:latin typeface="Calibri" pitchFamily="34" charset="0"/>
              </a:rPr>
              <a:t>9</a:t>
            </a:r>
            <a:r>
              <a:rPr lang="ja-JP" altLang="en-US" sz="2400" b="1">
                <a:solidFill>
                  <a:schemeClr val="bg1"/>
                </a:solidFill>
                <a:latin typeface="Calibri" pitchFamily="34" charset="0"/>
              </a:rPr>
              <a:t>月、ＷＨＯ地域精神保健部門のチーフに抜擢された</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fontAlgn="auto">
              <a:spcAft>
                <a:spcPts val="0"/>
              </a:spcAft>
              <a:defRPr/>
            </a:pPr>
            <a:r>
              <a:rPr lang="ja-JP" altLang="en-US" dirty="0" smtClean="0">
                <a:solidFill>
                  <a:schemeClr val="bg1"/>
                </a:solidFill>
              </a:rPr>
              <a:t>トリエステ利用者権利憲章（１９９５年）</a:t>
            </a:r>
            <a:endParaRPr lang="ja-JP" altLang="en-US" dirty="0">
              <a:solidFill>
                <a:schemeClr val="bg1"/>
              </a:solidFill>
            </a:endParaRPr>
          </a:p>
        </p:txBody>
      </p:sp>
      <p:pic>
        <p:nvPicPr>
          <p:cNvPr id="54275" name="Picture 2"/>
          <p:cNvPicPr>
            <a:picLocks noChangeAspect="1" noChangeArrowheads="1"/>
          </p:cNvPicPr>
          <p:nvPr/>
        </p:nvPicPr>
        <p:blipFill>
          <a:blip r:embed="rId3"/>
          <a:srcRect/>
          <a:stretch>
            <a:fillRect/>
          </a:stretch>
        </p:blipFill>
        <p:spPr bwMode="auto">
          <a:xfrm>
            <a:off x="0" y="1143000"/>
            <a:ext cx="3071813" cy="4618038"/>
          </a:xfrm>
          <a:prstGeom prst="rect">
            <a:avLst/>
          </a:prstGeom>
          <a:noFill/>
          <a:ln w="9525">
            <a:noFill/>
            <a:miter lim="800000"/>
            <a:headEnd/>
            <a:tailEnd/>
          </a:ln>
        </p:spPr>
      </p:pic>
      <p:grpSp>
        <p:nvGrpSpPr>
          <p:cNvPr id="7" name="グループ化 6"/>
          <p:cNvGrpSpPr/>
          <p:nvPr/>
        </p:nvGrpSpPr>
        <p:grpSpPr>
          <a:xfrm>
            <a:off x="2643174" y="1185394"/>
            <a:ext cx="6915198" cy="356400"/>
            <a:chOff x="0" y="71437"/>
            <a:chExt cx="6915198" cy="355680"/>
          </a:xfr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p:grpSpPr>
        <p:sp>
          <p:nvSpPr>
            <p:cNvPr id="8" name="角丸四角形 7"/>
            <p:cNvSpPr/>
            <p:nvPr/>
          </p:nvSpPr>
          <p:spPr>
            <a:xfrm>
              <a:off x="0" y="71437"/>
              <a:ext cx="6915198" cy="355680"/>
            </a:xfrm>
            <a:prstGeom prst="roundRect">
              <a:avLst/>
            </a:prstGeom>
            <a:grpFill/>
          </p:spPr>
          <p:style>
            <a:lnRef idx="1">
              <a:schemeClr val="accent5"/>
            </a:lnRef>
            <a:fillRef idx="3">
              <a:schemeClr val="accent5"/>
            </a:fillRef>
            <a:effectRef idx="2">
              <a:schemeClr val="accent5"/>
            </a:effectRef>
            <a:fontRef idx="minor">
              <a:schemeClr val="lt1"/>
            </a:fontRef>
          </p:style>
        </p:sp>
        <p:sp>
          <p:nvSpPr>
            <p:cNvPr id="9" name="角丸四角形 4"/>
            <p:cNvSpPr/>
            <p:nvPr/>
          </p:nvSpPr>
          <p:spPr>
            <a:xfrm>
              <a:off x="17363" y="88800"/>
              <a:ext cx="6880472" cy="320954"/>
            </a:xfrm>
            <a:prstGeom prst="rect">
              <a:avLst/>
            </a:prstGeom>
            <a:grpFill/>
          </p:spPr>
          <p:style>
            <a:lnRef idx="1">
              <a:schemeClr val="accent5"/>
            </a:lnRef>
            <a:fillRef idx="3">
              <a:schemeClr val="accent5"/>
            </a:fillRef>
            <a:effectRef idx="2">
              <a:schemeClr val="accent5"/>
            </a:effectRef>
            <a:fontRef idx="minor">
              <a:schemeClr val="lt1"/>
            </a:fontRef>
          </p:style>
          <p:txBody>
            <a:bodyPr lIns="53340" tIns="53340" rIns="53340" bIns="53340" spcCol="1270" anchor="ctr"/>
            <a:lstStyle/>
            <a:p>
              <a:pPr defTabSz="622300" fontAlgn="auto">
                <a:lnSpc>
                  <a:spcPct val="90000"/>
                </a:lnSpc>
                <a:spcAft>
                  <a:spcPct val="35000"/>
                </a:spcAft>
                <a:defRPr/>
              </a:pPr>
              <a:r>
                <a:rPr lang="ja-JP" altLang="en-US" sz="1600" dirty="0">
                  <a:solidFill>
                    <a:schemeClr val="tx1"/>
                  </a:solidFill>
                </a:rPr>
                <a:t>いかなる環境に置かれても自由に表現する権利</a:t>
              </a:r>
              <a:endParaRPr lang="ja-JP" altLang="en-US" sz="1600" dirty="0">
                <a:solidFill>
                  <a:schemeClr val="tx1"/>
                </a:solidFill>
              </a:endParaRPr>
            </a:p>
          </p:txBody>
        </p:sp>
      </p:grpSp>
      <p:grpSp>
        <p:nvGrpSpPr>
          <p:cNvPr id="11" name="グループ化 10"/>
          <p:cNvGrpSpPr/>
          <p:nvPr/>
        </p:nvGrpSpPr>
        <p:grpSpPr>
          <a:xfrm>
            <a:off x="3014652" y="1601510"/>
            <a:ext cx="6915198" cy="356400"/>
            <a:chOff x="0" y="83974"/>
            <a:chExt cx="6915198" cy="393120"/>
          </a:xfr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p:grpSpPr>
        <p:sp>
          <p:nvSpPr>
            <p:cNvPr id="12" name="角丸四角形 11"/>
            <p:cNvSpPr/>
            <p:nvPr/>
          </p:nvSpPr>
          <p:spPr>
            <a:xfrm>
              <a:off x="0" y="83974"/>
              <a:ext cx="6915198" cy="393120"/>
            </a:xfrm>
            <a:prstGeom prst="roundRect">
              <a:avLst/>
            </a:prstGeom>
            <a:grpFill/>
          </p:spPr>
          <p:style>
            <a:lnRef idx="1">
              <a:schemeClr val="accent5"/>
            </a:lnRef>
            <a:fillRef idx="3">
              <a:schemeClr val="accent5"/>
            </a:fillRef>
            <a:effectRef idx="2">
              <a:schemeClr val="accent5"/>
            </a:effectRef>
            <a:fontRef idx="minor">
              <a:schemeClr val="lt1"/>
            </a:fontRef>
          </p:style>
        </p:sp>
        <p:sp>
          <p:nvSpPr>
            <p:cNvPr id="13" name="角丸四角形 4"/>
            <p:cNvSpPr/>
            <p:nvPr/>
          </p:nvSpPr>
          <p:spPr>
            <a:xfrm>
              <a:off x="19191" y="103165"/>
              <a:ext cx="6876816" cy="354738"/>
            </a:xfrm>
            <a:prstGeom prst="rect">
              <a:avLst/>
            </a:prstGeom>
            <a:grpFill/>
          </p:spPr>
          <p:style>
            <a:lnRef idx="1">
              <a:schemeClr val="accent5"/>
            </a:lnRef>
            <a:fillRef idx="3">
              <a:schemeClr val="accent5"/>
            </a:fillRef>
            <a:effectRef idx="2">
              <a:schemeClr val="accent5"/>
            </a:effectRef>
            <a:fontRef idx="minor">
              <a:schemeClr val="lt1"/>
            </a:fontRef>
          </p:style>
          <p:txBody>
            <a:bodyPr lIns="53340" tIns="53340" rIns="53340" bIns="53340" spcCol="1270" anchor="ctr"/>
            <a:lstStyle/>
            <a:p>
              <a:pPr defTabSz="622300" fontAlgn="auto">
                <a:lnSpc>
                  <a:spcPct val="90000"/>
                </a:lnSpc>
                <a:spcAft>
                  <a:spcPct val="35000"/>
                </a:spcAft>
                <a:defRPr/>
              </a:pPr>
              <a:r>
                <a:rPr lang="ja-JP" altLang="en-US" sz="1600" dirty="0">
                  <a:solidFill>
                    <a:schemeClr val="tx1"/>
                  </a:solidFill>
                </a:rPr>
                <a:t>道徳や宗教や政治に関する信念を尊重される権利</a:t>
              </a:r>
              <a:endParaRPr lang="ja-JP" altLang="en-US" sz="1600" dirty="0">
                <a:solidFill>
                  <a:schemeClr val="tx1"/>
                </a:solidFill>
              </a:endParaRPr>
            </a:p>
          </p:txBody>
        </p:sp>
      </p:grpSp>
      <p:grpSp>
        <p:nvGrpSpPr>
          <p:cNvPr id="14" name="グループ化 13"/>
          <p:cNvGrpSpPr/>
          <p:nvPr/>
        </p:nvGrpSpPr>
        <p:grpSpPr>
          <a:xfrm>
            <a:off x="1928794" y="2433742"/>
            <a:ext cx="7715304" cy="356400"/>
            <a:chOff x="0" y="23494"/>
            <a:chExt cx="6915198" cy="449280"/>
          </a:xfr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p:grpSpPr>
        <p:sp>
          <p:nvSpPr>
            <p:cNvPr id="15" name="角丸四角形 14"/>
            <p:cNvSpPr/>
            <p:nvPr/>
          </p:nvSpPr>
          <p:spPr>
            <a:xfrm>
              <a:off x="0" y="23494"/>
              <a:ext cx="6915198" cy="449280"/>
            </a:xfrm>
            <a:prstGeom prst="roundRect">
              <a:avLst/>
            </a:prstGeom>
            <a:grpFill/>
          </p:spPr>
          <p:style>
            <a:lnRef idx="1">
              <a:schemeClr val="accent5"/>
            </a:lnRef>
            <a:fillRef idx="3">
              <a:schemeClr val="accent5"/>
            </a:fillRef>
            <a:effectRef idx="2">
              <a:schemeClr val="accent5"/>
            </a:effectRef>
            <a:fontRef idx="minor">
              <a:schemeClr val="lt1"/>
            </a:fontRef>
          </p:style>
        </p:sp>
        <p:sp>
          <p:nvSpPr>
            <p:cNvPr id="16" name="角丸四角形 4"/>
            <p:cNvSpPr/>
            <p:nvPr/>
          </p:nvSpPr>
          <p:spPr>
            <a:xfrm>
              <a:off x="21932" y="45426"/>
              <a:ext cx="6871334" cy="405416"/>
            </a:xfrm>
            <a:prstGeom prst="rect">
              <a:avLst/>
            </a:prstGeom>
            <a:grpFill/>
          </p:spPr>
          <p:style>
            <a:lnRef idx="1">
              <a:schemeClr val="accent5"/>
            </a:lnRef>
            <a:fillRef idx="3">
              <a:schemeClr val="accent5"/>
            </a:fillRef>
            <a:effectRef idx="2">
              <a:schemeClr val="accent5"/>
            </a:effectRef>
            <a:fontRef idx="minor">
              <a:schemeClr val="lt1"/>
            </a:fontRef>
          </p:style>
          <p:txBody>
            <a:bodyPr lIns="53340" tIns="53340" rIns="53340" bIns="53340" spcCol="1270" anchor="ctr"/>
            <a:lstStyle/>
            <a:p>
              <a:pPr defTabSz="622300" fontAlgn="auto">
                <a:lnSpc>
                  <a:spcPct val="90000"/>
                </a:lnSpc>
                <a:spcAft>
                  <a:spcPct val="35000"/>
                </a:spcAft>
                <a:defRPr/>
              </a:pPr>
              <a:r>
                <a:rPr lang="ja-JP" altLang="en-US" sz="1600" dirty="0">
                  <a:solidFill>
                    <a:schemeClr val="tx1"/>
                  </a:solidFill>
                </a:rPr>
                <a:t>自ら選択した性を尊重される権利</a:t>
              </a:r>
              <a:endParaRPr lang="ja-JP" altLang="en-US" sz="1600" dirty="0">
                <a:solidFill>
                  <a:schemeClr val="tx1"/>
                </a:solidFill>
              </a:endParaRPr>
            </a:p>
          </p:txBody>
        </p:sp>
      </p:grpSp>
      <p:grpSp>
        <p:nvGrpSpPr>
          <p:cNvPr id="17" name="グループ化 16"/>
          <p:cNvGrpSpPr/>
          <p:nvPr/>
        </p:nvGrpSpPr>
        <p:grpSpPr>
          <a:xfrm>
            <a:off x="2443148" y="3265974"/>
            <a:ext cx="7129512" cy="356400"/>
            <a:chOff x="0" y="27814"/>
            <a:chExt cx="6915198" cy="505440"/>
          </a:xfr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p:grpSpPr>
        <p:sp>
          <p:nvSpPr>
            <p:cNvPr id="18" name="角丸四角形 17"/>
            <p:cNvSpPr/>
            <p:nvPr/>
          </p:nvSpPr>
          <p:spPr>
            <a:xfrm>
              <a:off x="0" y="27814"/>
              <a:ext cx="6915198" cy="505440"/>
            </a:xfrm>
            <a:prstGeom prst="roundRect">
              <a:avLst/>
            </a:prstGeom>
            <a:grpFill/>
          </p:spPr>
          <p:style>
            <a:lnRef idx="1">
              <a:schemeClr val="accent5"/>
            </a:lnRef>
            <a:fillRef idx="3">
              <a:schemeClr val="accent5"/>
            </a:fillRef>
            <a:effectRef idx="2">
              <a:schemeClr val="accent5"/>
            </a:effectRef>
            <a:fontRef idx="minor">
              <a:schemeClr val="lt1"/>
            </a:fontRef>
          </p:style>
        </p:sp>
        <p:sp>
          <p:nvSpPr>
            <p:cNvPr id="19" name="角丸四角形 4"/>
            <p:cNvSpPr/>
            <p:nvPr/>
          </p:nvSpPr>
          <p:spPr>
            <a:xfrm>
              <a:off x="24674" y="52488"/>
              <a:ext cx="6865850" cy="456092"/>
            </a:xfrm>
            <a:prstGeom prst="rect">
              <a:avLst/>
            </a:prstGeom>
            <a:grpFill/>
          </p:spPr>
          <p:style>
            <a:lnRef idx="1">
              <a:schemeClr val="accent5"/>
            </a:lnRef>
            <a:fillRef idx="3">
              <a:schemeClr val="accent5"/>
            </a:fillRef>
            <a:effectRef idx="2">
              <a:schemeClr val="accent5"/>
            </a:effectRef>
            <a:fontRef idx="minor">
              <a:schemeClr val="lt1"/>
            </a:fontRef>
          </p:style>
          <p:txBody>
            <a:bodyPr lIns="53340" tIns="53340" rIns="53340" bIns="53340" spcCol="1270" anchor="ctr"/>
            <a:lstStyle/>
            <a:p>
              <a:pPr defTabSz="622300" fontAlgn="auto">
                <a:lnSpc>
                  <a:spcPct val="90000"/>
                </a:lnSpc>
                <a:spcAft>
                  <a:spcPct val="35000"/>
                </a:spcAft>
                <a:defRPr/>
              </a:pPr>
              <a:r>
                <a:rPr lang="ja-JP" altLang="en-US" sz="1600" dirty="0">
                  <a:solidFill>
                    <a:schemeClr val="tx1"/>
                  </a:solidFill>
                </a:rPr>
                <a:t>いつでも誰にでも連絡をとれる権利</a:t>
              </a:r>
              <a:endParaRPr lang="ja-JP" altLang="en-US" sz="1600" dirty="0">
                <a:solidFill>
                  <a:schemeClr val="tx1"/>
                </a:solidFill>
              </a:endParaRPr>
            </a:p>
          </p:txBody>
        </p:sp>
      </p:grpSp>
      <p:grpSp>
        <p:nvGrpSpPr>
          <p:cNvPr id="23" name="グループ化 22"/>
          <p:cNvGrpSpPr/>
          <p:nvPr/>
        </p:nvGrpSpPr>
        <p:grpSpPr>
          <a:xfrm>
            <a:off x="2365994" y="2017626"/>
            <a:ext cx="6915198" cy="356400"/>
            <a:chOff x="0" y="22774"/>
            <a:chExt cx="6915198" cy="580320"/>
          </a:xfr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p:grpSpPr>
        <p:sp>
          <p:nvSpPr>
            <p:cNvPr id="24" name="角丸四角形 23"/>
            <p:cNvSpPr/>
            <p:nvPr/>
          </p:nvSpPr>
          <p:spPr>
            <a:xfrm>
              <a:off x="0" y="22774"/>
              <a:ext cx="6915198" cy="580320"/>
            </a:xfrm>
            <a:prstGeom prst="roundRect">
              <a:avLst/>
            </a:prstGeom>
            <a:grpFill/>
          </p:spPr>
          <p:style>
            <a:lnRef idx="1">
              <a:schemeClr val="accent5"/>
            </a:lnRef>
            <a:fillRef idx="3">
              <a:schemeClr val="accent5"/>
            </a:fillRef>
            <a:effectRef idx="2">
              <a:schemeClr val="accent5"/>
            </a:effectRef>
            <a:fontRef idx="minor">
              <a:schemeClr val="lt1"/>
            </a:fontRef>
          </p:style>
        </p:sp>
        <p:sp>
          <p:nvSpPr>
            <p:cNvPr id="25" name="角丸四角形 4"/>
            <p:cNvSpPr/>
            <p:nvPr/>
          </p:nvSpPr>
          <p:spPr>
            <a:xfrm>
              <a:off x="28329" y="51103"/>
              <a:ext cx="6858540" cy="523662"/>
            </a:xfrm>
            <a:prstGeom prst="rect">
              <a:avLst/>
            </a:prstGeom>
            <a:grpFill/>
          </p:spPr>
          <p:style>
            <a:lnRef idx="1">
              <a:schemeClr val="accent5"/>
            </a:lnRef>
            <a:fillRef idx="3">
              <a:schemeClr val="accent5"/>
            </a:fillRef>
            <a:effectRef idx="2">
              <a:schemeClr val="accent5"/>
            </a:effectRef>
            <a:fontRef idx="minor">
              <a:schemeClr val="lt1"/>
            </a:fontRef>
          </p:style>
          <p:txBody>
            <a:bodyPr lIns="53340" tIns="53340" rIns="53340" bIns="53340" spcCol="1270" anchor="ctr"/>
            <a:lstStyle/>
            <a:p>
              <a:pPr defTabSz="622300" fontAlgn="auto">
                <a:lnSpc>
                  <a:spcPct val="90000"/>
                </a:lnSpc>
                <a:spcAft>
                  <a:spcPct val="35000"/>
                </a:spcAft>
                <a:defRPr/>
              </a:pPr>
              <a:r>
                <a:rPr lang="ja-JP" altLang="en-US" sz="1600" dirty="0">
                  <a:solidFill>
                    <a:schemeClr val="tx1"/>
                  </a:solidFill>
                </a:rPr>
                <a:t>困難や障害を徒に強調されることなく自分の能力を認め追求し向上させる権利</a:t>
              </a:r>
              <a:endParaRPr lang="ja-JP" altLang="en-US" sz="1600" dirty="0">
                <a:solidFill>
                  <a:schemeClr val="tx1"/>
                </a:solidFill>
              </a:endParaRPr>
            </a:p>
          </p:txBody>
        </p:sp>
      </p:grpSp>
      <p:grpSp>
        <p:nvGrpSpPr>
          <p:cNvPr id="26" name="グループ化 25"/>
          <p:cNvGrpSpPr/>
          <p:nvPr/>
        </p:nvGrpSpPr>
        <p:grpSpPr>
          <a:xfrm>
            <a:off x="2214546" y="2849858"/>
            <a:ext cx="7215238" cy="356400"/>
            <a:chOff x="0" y="40775"/>
            <a:chExt cx="6915198" cy="673920"/>
          </a:xfr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p:grpSpPr>
        <p:sp>
          <p:nvSpPr>
            <p:cNvPr id="27" name="角丸四角形 26"/>
            <p:cNvSpPr/>
            <p:nvPr/>
          </p:nvSpPr>
          <p:spPr>
            <a:xfrm>
              <a:off x="0" y="40775"/>
              <a:ext cx="6915198" cy="673920"/>
            </a:xfrm>
            <a:prstGeom prst="roundRect">
              <a:avLst/>
            </a:prstGeom>
            <a:grpFill/>
          </p:spPr>
          <p:style>
            <a:lnRef idx="1">
              <a:schemeClr val="accent5"/>
            </a:lnRef>
            <a:fillRef idx="3">
              <a:schemeClr val="accent5"/>
            </a:fillRef>
            <a:effectRef idx="2">
              <a:schemeClr val="accent5"/>
            </a:effectRef>
            <a:fontRef idx="minor">
              <a:schemeClr val="lt1"/>
            </a:fontRef>
          </p:style>
        </p:sp>
        <p:sp>
          <p:nvSpPr>
            <p:cNvPr id="28" name="角丸四角形 4"/>
            <p:cNvSpPr/>
            <p:nvPr/>
          </p:nvSpPr>
          <p:spPr>
            <a:xfrm>
              <a:off x="32898" y="73673"/>
              <a:ext cx="6849402" cy="608124"/>
            </a:xfrm>
            <a:prstGeom prst="rect">
              <a:avLst/>
            </a:prstGeom>
            <a:grpFill/>
          </p:spPr>
          <p:style>
            <a:lnRef idx="1">
              <a:schemeClr val="accent5"/>
            </a:lnRef>
            <a:fillRef idx="3">
              <a:schemeClr val="accent5"/>
            </a:fillRef>
            <a:effectRef idx="2">
              <a:schemeClr val="accent5"/>
            </a:effectRef>
            <a:fontRef idx="minor">
              <a:schemeClr val="lt1"/>
            </a:fontRef>
          </p:style>
          <p:txBody>
            <a:bodyPr lIns="53340" tIns="53340" rIns="53340" bIns="53340" spcCol="1270" anchor="ctr"/>
            <a:lstStyle/>
            <a:p>
              <a:pPr defTabSz="622300" fontAlgn="auto">
                <a:lnSpc>
                  <a:spcPct val="90000"/>
                </a:lnSpc>
                <a:spcAft>
                  <a:spcPct val="35000"/>
                </a:spcAft>
                <a:defRPr/>
              </a:pPr>
              <a:r>
                <a:rPr lang="ja-JP" altLang="en-US" sz="1600" dirty="0">
                  <a:solidFill>
                    <a:schemeClr val="tx1"/>
                  </a:solidFill>
                </a:rPr>
                <a:t>どんな治療も告知され、自分の健康や人生に関わる全ての決定に参加する権利</a:t>
              </a:r>
              <a:endParaRPr lang="ja-JP" altLang="en-US" sz="1600" dirty="0">
                <a:solidFill>
                  <a:schemeClr val="tx1"/>
                </a:solidFill>
              </a:endParaRPr>
            </a:p>
          </p:txBody>
        </p:sp>
      </p:grpSp>
      <p:grpSp>
        <p:nvGrpSpPr>
          <p:cNvPr id="29" name="グループ化 28"/>
          <p:cNvGrpSpPr/>
          <p:nvPr/>
        </p:nvGrpSpPr>
        <p:grpSpPr>
          <a:xfrm>
            <a:off x="1928794" y="4098206"/>
            <a:ext cx="7358114" cy="356400"/>
            <a:chOff x="0" y="9094"/>
            <a:chExt cx="6915198" cy="823680"/>
          </a:xfr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p:grpSpPr>
        <p:sp>
          <p:nvSpPr>
            <p:cNvPr id="30" name="角丸四角形 29"/>
            <p:cNvSpPr/>
            <p:nvPr/>
          </p:nvSpPr>
          <p:spPr>
            <a:xfrm>
              <a:off x="0" y="9094"/>
              <a:ext cx="6915198" cy="823680"/>
            </a:xfrm>
            <a:prstGeom prst="roundRect">
              <a:avLst/>
            </a:prstGeom>
            <a:grpFill/>
          </p:spPr>
          <p:style>
            <a:lnRef idx="1">
              <a:schemeClr val="accent5"/>
            </a:lnRef>
            <a:fillRef idx="3">
              <a:schemeClr val="accent5"/>
            </a:fillRef>
            <a:effectRef idx="2">
              <a:schemeClr val="accent5"/>
            </a:effectRef>
            <a:fontRef idx="minor">
              <a:schemeClr val="lt1"/>
            </a:fontRef>
          </p:style>
        </p:sp>
        <p:sp>
          <p:nvSpPr>
            <p:cNvPr id="31" name="角丸四角形 4"/>
            <p:cNvSpPr/>
            <p:nvPr/>
          </p:nvSpPr>
          <p:spPr>
            <a:xfrm>
              <a:off x="40209" y="49303"/>
              <a:ext cx="6834780" cy="743262"/>
            </a:xfrm>
            <a:prstGeom prst="rect">
              <a:avLst/>
            </a:prstGeom>
            <a:grpFill/>
          </p:spPr>
          <p:style>
            <a:lnRef idx="1">
              <a:schemeClr val="accent5"/>
            </a:lnRef>
            <a:fillRef idx="3">
              <a:schemeClr val="accent5"/>
            </a:fillRef>
            <a:effectRef idx="2">
              <a:schemeClr val="accent5"/>
            </a:effectRef>
            <a:fontRef idx="minor">
              <a:schemeClr val="lt1"/>
            </a:fontRef>
          </p:style>
          <p:txBody>
            <a:bodyPr lIns="53340" tIns="53340" rIns="53340" bIns="53340" spcCol="1270" anchor="ctr"/>
            <a:lstStyle/>
            <a:p>
              <a:pPr defTabSz="622300" fontAlgn="auto">
                <a:lnSpc>
                  <a:spcPct val="90000"/>
                </a:lnSpc>
                <a:spcAft>
                  <a:spcPct val="35000"/>
                </a:spcAft>
                <a:defRPr/>
              </a:pPr>
              <a:r>
                <a:rPr lang="ja-JP" altLang="en-US" sz="1600" dirty="0">
                  <a:solidFill>
                    <a:schemeClr val="tx1"/>
                  </a:solidFill>
                </a:rPr>
                <a:t>自尊心を傷つけ肉体的苦痛を与えるような身体拘束具を使われない権利</a:t>
              </a:r>
              <a:endParaRPr lang="ja-JP" altLang="en-US" sz="1600" dirty="0">
                <a:solidFill>
                  <a:schemeClr val="tx1"/>
                </a:solidFill>
              </a:endParaRPr>
            </a:p>
          </p:txBody>
        </p:sp>
      </p:grpSp>
      <p:grpSp>
        <p:nvGrpSpPr>
          <p:cNvPr id="32" name="グループ化 31"/>
          <p:cNvGrpSpPr/>
          <p:nvPr/>
        </p:nvGrpSpPr>
        <p:grpSpPr>
          <a:xfrm>
            <a:off x="1500166" y="3682090"/>
            <a:ext cx="7858180" cy="356400"/>
            <a:chOff x="0" y="24935"/>
            <a:chExt cx="6915198" cy="1029600"/>
          </a:xfr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p:grpSpPr>
        <p:sp>
          <p:nvSpPr>
            <p:cNvPr id="33" name="角丸四角形 32"/>
            <p:cNvSpPr/>
            <p:nvPr/>
          </p:nvSpPr>
          <p:spPr>
            <a:xfrm>
              <a:off x="0" y="24935"/>
              <a:ext cx="6915198" cy="1029600"/>
            </a:xfrm>
            <a:prstGeom prst="roundRect">
              <a:avLst/>
            </a:prstGeom>
            <a:grpFill/>
          </p:spPr>
          <p:style>
            <a:lnRef idx="1">
              <a:schemeClr val="accent5"/>
            </a:lnRef>
            <a:fillRef idx="3">
              <a:schemeClr val="accent5"/>
            </a:fillRef>
            <a:effectRef idx="2">
              <a:schemeClr val="accent5"/>
            </a:effectRef>
            <a:fontRef idx="minor">
              <a:schemeClr val="lt1"/>
            </a:fontRef>
          </p:style>
        </p:sp>
        <p:sp>
          <p:nvSpPr>
            <p:cNvPr id="34" name="角丸四角形 4"/>
            <p:cNvSpPr/>
            <p:nvPr/>
          </p:nvSpPr>
          <p:spPr>
            <a:xfrm>
              <a:off x="50261" y="75196"/>
              <a:ext cx="6814676" cy="929078"/>
            </a:xfrm>
            <a:prstGeom prst="rect">
              <a:avLst/>
            </a:prstGeom>
            <a:grpFill/>
          </p:spPr>
          <p:style>
            <a:lnRef idx="1">
              <a:schemeClr val="accent5"/>
            </a:lnRef>
            <a:fillRef idx="3">
              <a:schemeClr val="accent5"/>
            </a:fillRef>
            <a:effectRef idx="2">
              <a:schemeClr val="accent5"/>
            </a:effectRef>
            <a:fontRef idx="minor">
              <a:schemeClr val="lt1"/>
            </a:fontRef>
          </p:style>
          <p:txBody>
            <a:bodyPr lIns="53340" tIns="53340" rIns="53340" bIns="53340" spcCol="1270" anchor="ctr"/>
            <a:lstStyle/>
            <a:p>
              <a:pPr defTabSz="622300" fontAlgn="auto">
                <a:lnSpc>
                  <a:spcPct val="90000"/>
                </a:lnSpc>
                <a:spcAft>
                  <a:spcPct val="35000"/>
                </a:spcAft>
                <a:defRPr/>
              </a:pPr>
              <a:r>
                <a:rPr lang="ja-JP" altLang="en-US" sz="1600" dirty="0">
                  <a:solidFill>
                    <a:schemeClr val="tx1"/>
                  </a:solidFill>
                </a:rPr>
                <a:t>基本的な必要が満たされ、自由の獲得要求に正しい回答が得られるよう支援される権利</a:t>
              </a:r>
              <a:endParaRPr lang="ja-JP" altLang="en-US" sz="1600" dirty="0">
                <a:solidFill>
                  <a:schemeClr val="tx1"/>
                </a:solidFill>
              </a:endParaRPr>
            </a:p>
          </p:txBody>
        </p:sp>
      </p:grpSp>
      <p:grpSp>
        <p:nvGrpSpPr>
          <p:cNvPr id="35" name="グループ化 34"/>
          <p:cNvGrpSpPr/>
          <p:nvPr/>
        </p:nvGrpSpPr>
        <p:grpSpPr>
          <a:xfrm>
            <a:off x="2371710" y="4514322"/>
            <a:ext cx="6915198" cy="356400"/>
            <a:chOff x="0" y="309334"/>
            <a:chExt cx="6915198" cy="1216800"/>
          </a:xfr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p:grpSpPr>
        <p:sp>
          <p:nvSpPr>
            <p:cNvPr id="36" name="角丸四角形 35"/>
            <p:cNvSpPr/>
            <p:nvPr/>
          </p:nvSpPr>
          <p:spPr>
            <a:xfrm>
              <a:off x="0" y="309334"/>
              <a:ext cx="6915198" cy="1216800"/>
            </a:xfrm>
            <a:prstGeom prst="roundRect">
              <a:avLst/>
            </a:prstGeom>
            <a:grpFill/>
          </p:spPr>
          <p:style>
            <a:lnRef idx="1">
              <a:schemeClr val="accent5"/>
            </a:lnRef>
            <a:fillRef idx="3">
              <a:schemeClr val="accent5"/>
            </a:fillRef>
            <a:effectRef idx="2">
              <a:schemeClr val="accent5"/>
            </a:effectRef>
            <a:fontRef idx="minor">
              <a:schemeClr val="lt1"/>
            </a:fontRef>
          </p:style>
        </p:sp>
        <p:sp>
          <p:nvSpPr>
            <p:cNvPr id="37" name="角丸四角形 4"/>
            <p:cNvSpPr/>
            <p:nvPr/>
          </p:nvSpPr>
          <p:spPr>
            <a:xfrm>
              <a:off x="59399" y="368733"/>
              <a:ext cx="6796400" cy="1098002"/>
            </a:xfrm>
            <a:prstGeom prst="rect">
              <a:avLst/>
            </a:prstGeom>
            <a:grpFill/>
          </p:spPr>
          <p:style>
            <a:lnRef idx="1">
              <a:schemeClr val="accent5"/>
            </a:lnRef>
            <a:fillRef idx="3">
              <a:schemeClr val="accent5"/>
            </a:fillRef>
            <a:effectRef idx="2">
              <a:schemeClr val="accent5"/>
            </a:effectRef>
            <a:fontRef idx="minor">
              <a:schemeClr val="lt1"/>
            </a:fontRef>
          </p:style>
          <p:txBody>
            <a:bodyPr lIns="53340" tIns="53340" rIns="53340" bIns="53340" spcCol="1270" anchor="ctr"/>
            <a:lstStyle/>
            <a:p>
              <a:pPr defTabSz="622300" fontAlgn="auto">
                <a:lnSpc>
                  <a:spcPct val="90000"/>
                </a:lnSpc>
                <a:spcAft>
                  <a:spcPct val="35000"/>
                </a:spcAft>
                <a:defRPr/>
              </a:pPr>
              <a:r>
                <a:rPr lang="ja-JP" altLang="en-US" sz="1600" dirty="0">
                  <a:solidFill>
                    <a:schemeClr val="tx1"/>
                  </a:solidFill>
                </a:rPr>
                <a:t>治療チームや担当専門家を選ぶ権利</a:t>
              </a:r>
              <a:endParaRPr lang="ja-JP" altLang="en-US" sz="1600" dirty="0">
                <a:solidFill>
                  <a:schemeClr val="tx1"/>
                </a:solidFill>
              </a:endParaRPr>
            </a:p>
          </p:txBody>
        </p:sp>
      </p:grpSp>
      <p:grpSp>
        <p:nvGrpSpPr>
          <p:cNvPr id="38" name="グループ化 37"/>
          <p:cNvGrpSpPr/>
          <p:nvPr/>
        </p:nvGrpSpPr>
        <p:grpSpPr>
          <a:xfrm>
            <a:off x="2643174" y="4930438"/>
            <a:ext cx="6915198" cy="356400"/>
            <a:chOff x="0" y="1007463"/>
            <a:chExt cx="6915198" cy="1216800"/>
          </a:xfr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p:grpSpPr>
        <p:sp>
          <p:nvSpPr>
            <p:cNvPr id="39" name="角丸四角形 38"/>
            <p:cNvSpPr/>
            <p:nvPr/>
          </p:nvSpPr>
          <p:spPr>
            <a:xfrm>
              <a:off x="0" y="1007463"/>
              <a:ext cx="6915198" cy="1216800"/>
            </a:xfrm>
            <a:prstGeom prst="roundRect">
              <a:avLst/>
            </a:prstGeom>
            <a:grpFill/>
          </p:spPr>
          <p:style>
            <a:lnRef idx="1">
              <a:schemeClr val="accent5"/>
            </a:lnRef>
            <a:fillRef idx="3">
              <a:schemeClr val="accent5"/>
            </a:fillRef>
            <a:effectRef idx="2">
              <a:schemeClr val="accent5"/>
            </a:effectRef>
            <a:fontRef idx="minor">
              <a:schemeClr val="lt1"/>
            </a:fontRef>
          </p:style>
        </p:sp>
        <p:sp>
          <p:nvSpPr>
            <p:cNvPr id="40" name="角丸四角形 4"/>
            <p:cNvSpPr/>
            <p:nvPr/>
          </p:nvSpPr>
          <p:spPr>
            <a:xfrm>
              <a:off x="59399" y="1066862"/>
              <a:ext cx="6796400" cy="1098002"/>
            </a:xfrm>
            <a:prstGeom prst="rect">
              <a:avLst/>
            </a:prstGeom>
            <a:grpFill/>
          </p:spPr>
          <p:style>
            <a:lnRef idx="1">
              <a:schemeClr val="accent5"/>
            </a:lnRef>
            <a:fillRef idx="3">
              <a:schemeClr val="accent5"/>
            </a:fillRef>
            <a:effectRef idx="2">
              <a:schemeClr val="accent5"/>
            </a:effectRef>
            <a:fontRef idx="minor">
              <a:schemeClr val="lt1"/>
            </a:fontRef>
          </p:style>
          <p:txBody>
            <a:bodyPr lIns="53340" tIns="53340" rIns="53340" bIns="53340" spcCol="1270" anchor="ctr"/>
            <a:lstStyle/>
            <a:p>
              <a:pPr defTabSz="622300" fontAlgn="auto">
                <a:lnSpc>
                  <a:spcPct val="90000"/>
                </a:lnSpc>
                <a:spcAft>
                  <a:spcPct val="35000"/>
                </a:spcAft>
                <a:defRPr/>
              </a:pPr>
              <a:r>
                <a:rPr lang="ja-JP" altLang="en-US" sz="1600" dirty="0">
                  <a:solidFill>
                    <a:schemeClr val="tx1"/>
                  </a:solidFill>
                </a:rPr>
                <a:t>付き添いを受ける権利</a:t>
              </a:r>
              <a:endParaRPr lang="ja-JP" altLang="en-US" sz="1600" dirty="0">
                <a:solidFill>
                  <a:schemeClr val="tx1"/>
                </a:solidFill>
              </a:endParaRPr>
            </a:p>
          </p:txBody>
        </p:sp>
      </p:grpSp>
      <p:grpSp>
        <p:nvGrpSpPr>
          <p:cNvPr id="41" name="グループ化 40"/>
          <p:cNvGrpSpPr/>
          <p:nvPr/>
        </p:nvGrpSpPr>
        <p:grpSpPr>
          <a:xfrm>
            <a:off x="2943214" y="5346552"/>
            <a:ext cx="6915198" cy="356400"/>
            <a:chOff x="0" y="1713335"/>
            <a:chExt cx="6915198" cy="1216800"/>
          </a:xfr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6200000" scaled="1"/>
            <a:tileRect/>
          </a:gradFill>
        </p:grpSpPr>
        <p:sp>
          <p:nvSpPr>
            <p:cNvPr id="42" name="角丸四角形 41"/>
            <p:cNvSpPr/>
            <p:nvPr/>
          </p:nvSpPr>
          <p:spPr>
            <a:xfrm>
              <a:off x="0" y="1713335"/>
              <a:ext cx="6915198" cy="1216800"/>
            </a:xfrm>
            <a:prstGeom prst="roundRect">
              <a:avLst/>
            </a:prstGeom>
            <a:grpFill/>
          </p:spPr>
          <p:style>
            <a:lnRef idx="1">
              <a:schemeClr val="accent5"/>
            </a:lnRef>
            <a:fillRef idx="3">
              <a:schemeClr val="accent5"/>
            </a:fillRef>
            <a:effectRef idx="2">
              <a:schemeClr val="accent5"/>
            </a:effectRef>
            <a:fontRef idx="minor">
              <a:schemeClr val="lt1"/>
            </a:fontRef>
          </p:style>
        </p:sp>
        <p:sp>
          <p:nvSpPr>
            <p:cNvPr id="43" name="角丸四角形 4"/>
            <p:cNvSpPr/>
            <p:nvPr/>
          </p:nvSpPr>
          <p:spPr>
            <a:xfrm>
              <a:off x="59399" y="1772734"/>
              <a:ext cx="6796400" cy="1098002"/>
            </a:xfrm>
            <a:prstGeom prst="rect">
              <a:avLst/>
            </a:prstGeom>
            <a:grpFill/>
          </p:spPr>
          <p:style>
            <a:lnRef idx="1">
              <a:schemeClr val="accent5"/>
            </a:lnRef>
            <a:fillRef idx="3">
              <a:schemeClr val="accent5"/>
            </a:fillRef>
            <a:effectRef idx="2">
              <a:schemeClr val="accent5"/>
            </a:effectRef>
            <a:fontRef idx="minor">
              <a:schemeClr val="lt1"/>
            </a:fontRef>
          </p:style>
          <p:txBody>
            <a:bodyPr lIns="53340" tIns="53340" rIns="53340" bIns="53340" spcCol="1270" anchor="ctr"/>
            <a:lstStyle/>
            <a:p>
              <a:pPr defTabSz="622300" fontAlgn="auto">
                <a:lnSpc>
                  <a:spcPct val="90000"/>
                </a:lnSpc>
                <a:spcAft>
                  <a:spcPct val="35000"/>
                </a:spcAft>
                <a:defRPr/>
              </a:pPr>
              <a:r>
                <a:rPr lang="ja-JP" altLang="en-US" sz="1600" dirty="0">
                  <a:solidFill>
                    <a:schemeClr val="tx1"/>
                  </a:solidFill>
                </a:rPr>
                <a:t>すべての治療や処置を同性職員に行ってもらう権利</a:t>
              </a:r>
              <a:endParaRPr lang="ja-JP" altLang="en-US" sz="1600" dirty="0">
                <a:solidFill>
                  <a:schemeClr val="tx1"/>
                </a:solidFill>
              </a:endParaRP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3"/>
          <p:cNvSpPr>
            <a:spLocks noGrp="1" noChangeArrowheads="1"/>
          </p:cNvSpPr>
          <p:nvPr>
            <p:ph type="body" sz="half" idx="1"/>
          </p:nvPr>
        </p:nvSpPr>
        <p:spPr>
          <a:xfrm>
            <a:off x="285750" y="2046288"/>
            <a:ext cx="8286750" cy="3740150"/>
          </a:xfrm>
        </p:spPr>
        <p:txBody>
          <a:bodyPr/>
          <a:lstStyle/>
          <a:p>
            <a:pPr>
              <a:lnSpc>
                <a:spcPct val="80000"/>
              </a:lnSpc>
            </a:pPr>
            <a:r>
              <a:rPr lang="ja-JP" altLang="en-US" sz="2400" smtClean="0"/>
              <a:t>地域精神保健センター</a:t>
            </a:r>
            <a:r>
              <a:rPr lang="it-IT" altLang="ja-JP" sz="2400" smtClean="0"/>
              <a:t>(</a:t>
            </a:r>
            <a:r>
              <a:rPr lang="ja-JP" altLang="en-US" sz="2400" smtClean="0"/>
              <a:t>週</a:t>
            </a:r>
            <a:r>
              <a:rPr lang="en-US" altLang="ja-JP" sz="2400" smtClean="0"/>
              <a:t>6</a:t>
            </a:r>
            <a:r>
              <a:rPr lang="ja-JP" altLang="en-US" sz="2400" smtClean="0"/>
              <a:t>日</a:t>
            </a:r>
            <a:r>
              <a:rPr lang="en-US" altLang="ja-JP" sz="2400" smtClean="0"/>
              <a:t>1</a:t>
            </a:r>
            <a:r>
              <a:rPr lang="ja-JP" altLang="en-US" sz="2400" smtClean="0"/>
              <a:t>日</a:t>
            </a:r>
            <a:r>
              <a:rPr lang="en-US" altLang="ja-JP" sz="2400" smtClean="0"/>
              <a:t>12</a:t>
            </a:r>
            <a:r>
              <a:rPr lang="ja-JP" altLang="en-US" sz="2400" smtClean="0"/>
              <a:t>時間以上稼働</a:t>
            </a:r>
            <a:r>
              <a:rPr lang="it-IT" altLang="ja-JP" sz="2400" smtClean="0"/>
              <a:t>)</a:t>
            </a:r>
          </a:p>
          <a:p>
            <a:pPr>
              <a:lnSpc>
                <a:spcPct val="80000"/>
              </a:lnSpc>
            </a:pPr>
            <a:r>
              <a:rPr lang="ja-JP" altLang="en-US" sz="2400" smtClean="0"/>
              <a:t>外来の為の施設</a:t>
            </a:r>
            <a:r>
              <a:rPr lang="it-IT" altLang="ja-JP" sz="2400" smtClean="0"/>
              <a:t>( </a:t>
            </a:r>
            <a:r>
              <a:rPr lang="ja-JP" altLang="en-US" sz="2400" smtClean="0"/>
              <a:t>週</a:t>
            </a:r>
            <a:r>
              <a:rPr lang="en-US" altLang="ja-JP" sz="2400" smtClean="0"/>
              <a:t>5</a:t>
            </a:r>
            <a:r>
              <a:rPr lang="ja-JP" altLang="en-US" sz="2400" smtClean="0"/>
              <a:t>日</a:t>
            </a:r>
            <a:r>
              <a:rPr lang="en-US" altLang="ja-JP" sz="2400" smtClean="0"/>
              <a:t>1</a:t>
            </a:r>
            <a:r>
              <a:rPr lang="ja-JP" altLang="en-US" sz="2400" smtClean="0"/>
              <a:t>日</a:t>
            </a:r>
            <a:r>
              <a:rPr lang="en-US" altLang="ja-JP" sz="2400" smtClean="0"/>
              <a:t>4</a:t>
            </a:r>
            <a:r>
              <a:rPr lang="ja-JP" altLang="en-US" sz="2400" smtClean="0"/>
              <a:t>～</a:t>
            </a:r>
            <a:r>
              <a:rPr lang="en-US" altLang="ja-JP" sz="2400" smtClean="0"/>
              <a:t>8</a:t>
            </a:r>
            <a:r>
              <a:rPr lang="ja-JP" altLang="en-US" sz="2400" smtClean="0"/>
              <a:t>時間稼働</a:t>
            </a:r>
            <a:r>
              <a:rPr lang="it-IT" altLang="ja-JP" sz="2400" smtClean="0"/>
              <a:t>) </a:t>
            </a:r>
          </a:p>
          <a:p>
            <a:pPr>
              <a:lnSpc>
                <a:spcPct val="80000"/>
              </a:lnSpc>
            </a:pPr>
            <a:r>
              <a:rPr lang="ja-JP" altLang="en-US" sz="2400" smtClean="0"/>
              <a:t>デイセンター</a:t>
            </a:r>
            <a:r>
              <a:rPr lang="it-IT" altLang="ja-JP" sz="2400" smtClean="0"/>
              <a:t>(</a:t>
            </a:r>
            <a:r>
              <a:rPr lang="ja-JP" altLang="en-US" sz="2400" smtClean="0"/>
              <a:t>週</a:t>
            </a:r>
            <a:r>
              <a:rPr lang="en-US" altLang="ja-JP" sz="2400" smtClean="0"/>
              <a:t>5</a:t>
            </a:r>
            <a:r>
              <a:rPr lang="ja-JP" altLang="en-US" sz="2400" smtClean="0"/>
              <a:t>日</a:t>
            </a:r>
            <a:r>
              <a:rPr lang="en-US" altLang="ja-JP" sz="2400" smtClean="0"/>
              <a:t>1</a:t>
            </a:r>
            <a:r>
              <a:rPr lang="ja-JP" altLang="en-US" sz="2400" smtClean="0"/>
              <a:t>日</a:t>
            </a:r>
            <a:r>
              <a:rPr lang="en-US" altLang="ja-JP" sz="2400" smtClean="0"/>
              <a:t>8</a:t>
            </a:r>
            <a:r>
              <a:rPr lang="ja-JP" altLang="en-US" sz="2400" smtClean="0"/>
              <a:t>時間稼働</a:t>
            </a:r>
            <a:r>
              <a:rPr lang="it-IT" altLang="ja-JP" sz="2400" smtClean="0"/>
              <a:t>)</a:t>
            </a:r>
          </a:p>
          <a:p>
            <a:pPr>
              <a:lnSpc>
                <a:spcPct val="80000"/>
              </a:lnSpc>
              <a:buFont typeface="Arial" charset="0"/>
              <a:buNone/>
            </a:pPr>
            <a:endParaRPr lang="it-IT" altLang="ja-JP" sz="2400" smtClean="0"/>
          </a:p>
          <a:p>
            <a:pPr lvl="1">
              <a:lnSpc>
                <a:spcPct val="80000"/>
              </a:lnSpc>
            </a:pPr>
            <a:r>
              <a:rPr lang="en-US" altLang="ja-JP" smtClean="0"/>
              <a:t>707</a:t>
            </a:r>
            <a:r>
              <a:rPr lang="ja-JP" altLang="en-US" smtClean="0"/>
              <a:t>ヶ所のセンターのうち年中無休つまり</a:t>
            </a:r>
            <a:endParaRPr lang="en-US" altLang="ja-JP" smtClean="0"/>
          </a:p>
          <a:p>
            <a:pPr lvl="1">
              <a:lnSpc>
                <a:spcPct val="80000"/>
              </a:lnSpc>
              <a:buFont typeface="Arial" charset="0"/>
              <a:buNone/>
            </a:pPr>
            <a:r>
              <a:rPr lang="en-US" altLang="ja-JP" smtClean="0"/>
              <a:t>					24</a:t>
            </a:r>
            <a:r>
              <a:rPr lang="ja-JP" altLang="en-US" smtClean="0"/>
              <a:t>時間稼働のセンターは</a:t>
            </a:r>
            <a:r>
              <a:rPr lang="en-US" altLang="ja-JP" smtClean="0"/>
              <a:t>50</a:t>
            </a:r>
            <a:r>
              <a:rPr lang="ja-JP" altLang="en-US" smtClean="0"/>
              <a:t>ヶ所</a:t>
            </a:r>
            <a:endParaRPr lang="it-IT" altLang="ja-JP" smtClean="0"/>
          </a:p>
          <a:p>
            <a:pPr lvl="1">
              <a:lnSpc>
                <a:spcPct val="80000"/>
              </a:lnSpc>
            </a:pPr>
            <a:r>
              <a:rPr lang="ja-JP" altLang="en-US" smtClean="0"/>
              <a:t>州内すべての地域精神保健センターが</a:t>
            </a:r>
            <a:endParaRPr lang="en-US" altLang="ja-JP" smtClean="0"/>
          </a:p>
          <a:p>
            <a:pPr lvl="1">
              <a:lnSpc>
                <a:spcPct val="80000"/>
              </a:lnSpc>
              <a:buFont typeface="Arial" charset="0"/>
              <a:buNone/>
            </a:pPr>
            <a:r>
              <a:rPr lang="en-US" altLang="ja-JP" smtClean="0"/>
              <a:t>			</a:t>
            </a:r>
            <a:r>
              <a:rPr lang="ja-JP" altLang="en-US" smtClean="0"/>
              <a:t>週</a:t>
            </a:r>
            <a:r>
              <a:rPr lang="en-US" altLang="ja-JP" smtClean="0"/>
              <a:t>6</a:t>
            </a:r>
            <a:r>
              <a:rPr lang="ja-JP" altLang="en-US" smtClean="0"/>
              <a:t>日</a:t>
            </a:r>
            <a:r>
              <a:rPr lang="en-US" altLang="ja-JP" smtClean="0"/>
              <a:t>12</a:t>
            </a:r>
            <a:r>
              <a:rPr lang="ja-JP" altLang="en-US" smtClean="0"/>
              <a:t>時間以上稼働なのは</a:t>
            </a:r>
            <a:r>
              <a:rPr lang="en-US" altLang="ja-JP" smtClean="0"/>
              <a:t>20</a:t>
            </a:r>
            <a:r>
              <a:rPr lang="ja-JP" altLang="en-US" smtClean="0"/>
              <a:t>州のうちの</a:t>
            </a:r>
            <a:r>
              <a:rPr lang="en-US" altLang="ja-JP" smtClean="0"/>
              <a:t>4</a:t>
            </a:r>
            <a:r>
              <a:rPr lang="ja-JP" altLang="en-US" smtClean="0"/>
              <a:t>州</a:t>
            </a:r>
            <a:endParaRPr lang="en-US" altLang="ja-JP" smtClean="0"/>
          </a:p>
          <a:p>
            <a:pPr lvl="1">
              <a:lnSpc>
                <a:spcPct val="80000"/>
              </a:lnSpc>
            </a:pPr>
            <a:r>
              <a:rPr lang="ja-JP" altLang="en-US" smtClean="0"/>
              <a:t>年中無休のセンターのベッドは合計</a:t>
            </a:r>
            <a:r>
              <a:rPr lang="en-US" altLang="ja-JP" smtClean="0"/>
              <a:t>178</a:t>
            </a:r>
            <a:r>
              <a:rPr lang="ja-JP" altLang="en-US" smtClean="0"/>
              <a:t>床</a:t>
            </a:r>
            <a:r>
              <a:rPr lang="it-IT" altLang="ja-JP" smtClean="0"/>
              <a:t> </a:t>
            </a:r>
          </a:p>
          <a:p>
            <a:pPr>
              <a:lnSpc>
                <a:spcPct val="80000"/>
              </a:lnSpc>
              <a:buFontTx/>
              <a:buNone/>
            </a:pPr>
            <a:endParaRPr lang="it-IT" altLang="ja-JP" sz="2000" smtClean="0"/>
          </a:p>
        </p:txBody>
      </p:sp>
      <p:sp>
        <p:nvSpPr>
          <p:cNvPr id="55298" name="Rectangle 4"/>
          <p:cNvSpPr>
            <a:spLocks noGrp="1" noChangeArrowheads="1"/>
          </p:cNvSpPr>
          <p:nvPr>
            <p:ph type="body" sz="half" idx="2"/>
          </p:nvPr>
        </p:nvSpPr>
        <p:spPr>
          <a:xfrm>
            <a:off x="7337425" y="2046288"/>
            <a:ext cx="1377950" cy="1239837"/>
          </a:xfrm>
        </p:spPr>
        <p:txBody>
          <a:bodyPr/>
          <a:lstStyle/>
          <a:p>
            <a:pPr algn="ctr">
              <a:buFont typeface="Arial" charset="0"/>
              <a:buNone/>
            </a:pPr>
            <a:r>
              <a:rPr lang="it-IT" altLang="ja-JP" sz="2000" smtClean="0"/>
              <a:t>707</a:t>
            </a:r>
          </a:p>
          <a:p>
            <a:pPr algn="ctr">
              <a:buFont typeface="Arial" charset="0"/>
              <a:buNone/>
            </a:pPr>
            <a:r>
              <a:rPr lang="it-IT" altLang="ja-JP" sz="2000" smtClean="0"/>
              <a:t>1107</a:t>
            </a:r>
          </a:p>
          <a:p>
            <a:pPr algn="ctr">
              <a:buFont typeface="Arial" charset="0"/>
              <a:buNone/>
            </a:pPr>
            <a:r>
              <a:rPr lang="it-IT" altLang="ja-JP" sz="2000" smtClean="0"/>
              <a:t>6</a:t>
            </a:r>
            <a:r>
              <a:rPr lang="en-US" altLang="ja-JP" sz="2000" smtClean="0"/>
              <a:t>1</a:t>
            </a:r>
            <a:r>
              <a:rPr lang="it-IT" altLang="ja-JP" sz="2000" smtClean="0"/>
              <a:t>2</a:t>
            </a:r>
          </a:p>
        </p:txBody>
      </p:sp>
      <p:sp>
        <p:nvSpPr>
          <p:cNvPr id="55299" name="Rectangle 2"/>
          <p:cNvSpPr>
            <a:spLocks noGrp="1" noChangeArrowheads="1"/>
          </p:cNvSpPr>
          <p:nvPr>
            <p:ph type="title"/>
          </p:nvPr>
        </p:nvSpPr>
        <p:spPr>
          <a:xfrm>
            <a:off x="500063" y="785813"/>
            <a:ext cx="8229600" cy="1143000"/>
          </a:xfrm>
        </p:spPr>
        <p:txBody>
          <a:bodyPr/>
          <a:lstStyle/>
          <a:p>
            <a:r>
              <a:rPr lang="en-GB" altLang="ja-JP" sz="2000" smtClean="0">
                <a:solidFill>
                  <a:schemeClr val="bg1"/>
                </a:solidFill>
                <a:latin typeface="Times New Roman" pitchFamily="18" charset="0"/>
                <a:cs typeface="Times New Roman" pitchFamily="18" charset="0"/>
              </a:rPr>
              <a:t/>
            </a:r>
            <a:br>
              <a:rPr lang="en-GB" altLang="ja-JP" sz="2000" smtClean="0">
                <a:solidFill>
                  <a:schemeClr val="bg1"/>
                </a:solidFill>
                <a:latin typeface="Times New Roman" pitchFamily="18" charset="0"/>
                <a:cs typeface="Times New Roman" pitchFamily="18" charset="0"/>
              </a:rPr>
            </a:br>
            <a:r>
              <a:rPr lang="ja-JP" altLang="en-US" sz="3200" b="1" smtClean="0"/>
              <a:t>地域精神保健センター</a:t>
            </a:r>
            <a:endParaRPr lang="it-IT" altLang="ja-JP" sz="4000" b="1" smtClean="0"/>
          </a:p>
        </p:txBody>
      </p:sp>
      <p:cxnSp>
        <p:nvCxnSpPr>
          <p:cNvPr id="6" name="直線コネクタ 5"/>
          <p:cNvCxnSpPr/>
          <p:nvPr/>
        </p:nvCxnSpPr>
        <p:spPr>
          <a:xfrm>
            <a:off x="642938" y="2382838"/>
            <a:ext cx="785812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642938" y="2757488"/>
            <a:ext cx="785812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642938" y="3143250"/>
            <a:ext cx="7858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55303" name="正方形/長方形 8"/>
          <p:cNvSpPr>
            <a:spLocks noChangeArrowheads="1"/>
          </p:cNvSpPr>
          <p:nvPr/>
        </p:nvSpPr>
        <p:spPr bwMode="auto">
          <a:xfrm>
            <a:off x="1500188" y="5715000"/>
            <a:ext cx="8286750" cy="646113"/>
          </a:xfrm>
          <a:prstGeom prst="rect">
            <a:avLst/>
          </a:prstGeom>
          <a:noFill/>
          <a:ln w="9525">
            <a:noFill/>
            <a:miter lim="800000"/>
            <a:headEnd/>
            <a:tailEnd/>
          </a:ln>
        </p:spPr>
        <p:txBody>
          <a:bodyPr>
            <a:spAutoFit/>
          </a:bodyPr>
          <a:lstStyle/>
          <a:p>
            <a:r>
              <a:rPr lang="en-GB" altLang="ja-JP">
                <a:solidFill>
                  <a:schemeClr val="bg1"/>
                </a:solidFill>
                <a:latin typeface="Times New Roman" pitchFamily="18" charset="0"/>
                <a:cs typeface="Times New Roman" pitchFamily="18" charset="0"/>
              </a:rPr>
              <a:t>Mental Health Services  in Italy according to the Ministry of Health Survey, 2001</a:t>
            </a:r>
            <a:r>
              <a:rPr lang="en-GB" altLang="ja-JP" sz="2400">
                <a:solidFill>
                  <a:schemeClr val="bg1"/>
                </a:solidFill>
                <a:latin typeface="Times New Roman" pitchFamily="18" charset="0"/>
                <a:cs typeface="Times New Roman" pitchFamily="18" charset="0"/>
              </a:rPr>
              <a:t/>
            </a:r>
            <a:br>
              <a:rPr lang="en-GB" altLang="ja-JP" sz="2400">
                <a:solidFill>
                  <a:schemeClr val="bg1"/>
                </a:solidFill>
                <a:latin typeface="Times New Roman" pitchFamily="18" charset="0"/>
                <a:cs typeface="Times New Roman" pitchFamily="18" charset="0"/>
              </a:rPr>
            </a:br>
            <a:endParaRPr lang="ja-JP" altLang="en-US">
              <a:latin typeface="Calibri" pitchFamily="34" charset="0"/>
            </a:endParaRPr>
          </a:p>
        </p:txBody>
      </p:sp>
      <p:sp>
        <p:nvSpPr>
          <p:cNvPr id="55304" name="テキスト ボックス 9"/>
          <p:cNvSpPr txBox="1">
            <a:spLocks noChangeArrowheads="1"/>
          </p:cNvSpPr>
          <p:nvPr/>
        </p:nvSpPr>
        <p:spPr bwMode="auto">
          <a:xfrm>
            <a:off x="142875" y="357188"/>
            <a:ext cx="9001125" cy="708025"/>
          </a:xfrm>
          <a:prstGeom prst="rect">
            <a:avLst/>
          </a:prstGeom>
          <a:noFill/>
          <a:ln w="9525">
            <a:noFill/>
            <a:miter lim="800000"/>
            <a:headEnd/>
            <a:tailEnd/>
          </a:ln>
        </p:spPr>
        <p:txBody>
          <a:bodyPr>
            <a:spAutoFit/>
          </a:bodyPr>
          <a:lstStyle/>
          <a:p>
            <a:pPr algn="ctr"/>
            <a:r>
              <a:rPr lang="ja-JP" altLang="en-US" sz="3200">
                <a:solidFill>
                  <a:schemeClr val="bg1"/>
                </a:solidFill>
                <a:latin typeface="Calibri" pitchFamily="34" charset="0"/>
              </a:rPr>
              <a:t>イタリア精神保健は</a:t>
            </a:r>
            <a:r>
              <a:rPr lang="en-US" altLang="ja-JP" sz="4000">
                <a:solidFill>
                  <a:schemeClr val="bg1"/>
                </a:solidFill>
                <a:latin typeface="Calibri" pitchFamily="34" charset="0"/>
              </a:rPr>
              <a:t>WHO</a:t>
            </a:r>
            <a:r>
              <a:rPr lang="ja-JP" altLang="en-US" sz="3200">
                <a:solidFill>
                  <a:schemeClr val="bg1"/>
                </a:solidFill>
                <a:latin typeface="Calibri" pitchFamily="34" charset="0"/>
              </a:rPr>
              <a:t>のパイロットモデル</a:t>
            </a:r>
          </a:p>
        </p:txBody>
      </p:sp>
      <p:sp>
        <p:nvSpPr>
          <p:cNvPr id="55305" name="テキスト ボックス 10"/>
          <p:cNvSpPr txBox="1">
            <a:spLocks noChangeArrowheads="1"/>
          </p:cNvSpPr>
          <p:nvPr/>
        </p:nvSpPr>
        <p:spPr bwMode="auto">
          <a:xfrm>
            <a:off x="142875" y="6000750"/>
            <a:ext cx="9001125" cy="461963"/>
          </a:xfrm>
          <a:prstGeom prst="rect">
            <a:avLst/>
          </a:prstGeom>
          <a:noFill/>
          <a:ln w="9525">
            <a:noFill/>
            <a:miter lim="800000"/>
            <a:headEnd/>
            <a:tailEnd/>
          </a:ln>
        </p:spPr>
        <p:txBody>
          <a:bodyPr>
            <a:spAutoFit/>
          </a:bodyPr>
          <a:lstStyle/>
          <a:p>
            <a:pPr algn="ctr"/>
            <a:r>
              <a:rPr lang="ja-JP" altLang="en-US" sz="2400">
                <a:solidFill>
                  <a:schemeClr val="bg1"/>
                </a:solidFill>
                <a:latin typeface="Calibri" pitchFamily="34" charset="0"/>
              </a:rPr>
              <a:t>しかし完全勝利とは言い難いのは・・・</a:t>
            </a:r>
            <a:endParaRPr lang="en-US" altLang="ja-JP" sz="240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428625" y="971550"/>
            <a:ext cx="8229600" cy="1143000"/>
          </a:xfrm>
        </p:spPr>
        <p:txBody>
          <a:bodyPr/>
          <a:lstStyle/>
          <a:p>
            <a:r>
              <a:rPr lang="ja-JP" altLang="en-US" sz="3200" b="1" smtClean="0"/>
              <a:t>入院施設</a:t>
            </a:r>
            <a:endParaRPr lang="it-IT" altLang="ja-JP" sz="3200" b="1" smtClean="0"/>
          </a:p>
        </p:txBody>
      </p:sp>
      <p:graphicFrame>
        <p:nvGraphicFramePr>
          <p:cNvPr id="4170" name="Group 74"/>
          <p:cNvGraphicFramePr>
            <a:graphicFrameLocks noGrp="1"/>
          </p:cNvGraphicFramePr>
          <p:nvPr>
            <p:ph idx="1"/>
          </p:nvPr>
        </p:nvGraphicFramePr>
        <p:xfrm>
          <a:off x="428625" y="2286000"/>
          <a:ext cx="8229600" cy="3021013"/>
        </p:xfrm>
        <a:graphic>
          <a:graphicData uri="http://schemas.openxmlformats.org/drawingml/2006/table">
            <a:tbl>
              <a:tblPr/>
              <a:tblGrid>
                <a:gridCol w="6130925"/>
                <a:gridCol w="936625"/>
                <a:gridCol w="1162050"/>
              </a:tblGrid>
              <a:tr h="4827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smtClean="0">
                          <a:ln>
                            <a:noFill/>
                          </a:ln>
                          <a:solidFill>
                            <a:schemeClr val="tx1"/>
                          </a:solidFill>
                          <a:effectLst/>
                          <a:latin typeface="Arial" charset="0"/>
                        </a:rPr>
                        <a:t>総合病院精神科診療サービス</a:t>
                      </a:r>
                      <a:r>
                        <a:rPr kumimoji="0" lang="en-GB" sz="2400" b="0" i="0" u="none" strike="noStrike" cap="none" normalizeH="0" baseline="0" dirty="0" smtClean="0">
                          <a:ln>
                            <a:noFill/>
                          </a:ln>
                          <a:solidFill>
                            <a:schemeClr val="tx1"/>
                          </a:solidFill>
                          <a:effectLst/>
                          <a:latin typeface="Arial" charset="0"/>
                        </a:rPr>
                        <a:t>( SPDC)</a:t>
                      </a:r>
                      <a:endParaRPr kumimoji="0" lang="it-IT" altLang="ja-JP" sz="2400" b="0" i="0" u="none" strike="noStrike" cap="none" normalizeH="0" baseline="0" dirty="0" smtClean="0">
                        <a:ln>
                          <a:noFill/>
                        </a:ln>
                        <a:solidFill>
                          <a:schemeClr val="tx1"/>
                        </a:solidFill>
                        <a:effectLst/>
                        <a:latin typeface="Arial"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it-IT" altLang="ja-JP" sz="2400" b="0" i="0" u="none" strike="noStrike" cap="none" normalizeH="0" baseline="0" dirty="0" smtClean="0">
                          <a:ln>
                            <a:noFill/>
                          </a:ln>
                          <a:solidFill>
                            <a:schemeClr val="tx1"/>
                          </a:solidFill>
                          <a:effectLst/>
                          <a:latin typeface="Arial" charset="0"/>
                          <a:ea typeface="ＭＳ Ｐゴシック" charset="-128"/>
                        </a:rPr>
                        <a:t>321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it-IT" altLang="ja-JP" sz="2400" b="0" i="0" u="none" strike="noStrike" cap="none" normalizeH="0" baseline="0" dirty="0" smtClean="0">
                          <a:ln>
                            <a:noFill/>
                          </a:ln>
                          <a:solidFill>
                            <a:schemeClr val="tx1"/>
                          </a:solidFill>
                          <a:effectLst/>
                          <a:latin typeface="Arial" charset="0"/>
                          <a:ea typeface="ＭＳ Ｐゴシック" charset="-128"/>
                        </a:rPr>
                        <a:t>3997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532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smtClean="0">
                          <a:ln>
                            <a:noFill/>
                          </a:ln>
                          <a:solidFill>
                            <a:schemeClr val="tx1"/>
                          </a:solidFill>
                          <a:effectLst/>
                          <a:latin typeface="Arial" charset="0"/>
                          <a:ea typeface="ＭＳ Ｐゴシック" charset="-128"/>
                        </a:rPr>
                        <a:t>大学付属病院</a:t>
                      </a:r>
                      <a:endParaRPr kumimoji="0" lang="it-IT" altLang="ja-JP" sz="2400" b="0" i="0" u="none" strike="noStrike" cap="none" normalizeH="0" baseline="0" dirty="0" smtClean="0">
                        <a:ln>
                          <a:noFill/>
                        </a:ln>
                        <a:solidFill>
                          <a:schemeClr val="tx1"/>
                        </a:solidFill>
                        <a:effectLst/>
                        <a:latin typeface="Arial"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it-IT" altLang="ja-JP" sz="2400" b="0" i="0" u="none" strike="noStrike" cap="none" normalizeH="0" baseline="0" dirty="0" smtClean="0">
                          <a:ln>
                            <a:noFill/>
                          </a:ln>
                          <a:solidFill>
                            <a:schemeClr val="tx1"/>
                          </a:solidFill>
                          <a:effectLst/>
                          <a:latin typeface="Arial" charset="0"/>
                          <a:ea typeface="ＭＳ Ｐゴシック" charset="-128"/>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it-IT" altLang="ja-JP" sz="2400" b="0" i="0" u="none" strike="noStrike" cap="none" normalizeH="0" baseline="0" smtClean="0">
                          <a:ln>
                            <a:noFill/>
                          </a:ln>
                          <a:solidFill>
                            <a:schemeClr val="tx1"/>
                          </a:solidFill>
                          <a:effectLst/>
                          <a:latin typeface="Arial" charset="0"/>
                          <a:ea typeface="ＭＳ Ｐゴシック" charset="-128"/>
                        </a:rPr>
                        <a:t>162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38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smtClean="0">
                          <a:ln>
                            <a:noFill/>
                          </a:ln>
                          <a:solidFill>
                            <a:schemeClr val="tx1"/>
                          </a:solidFill>
                          <a:effectLst/>
                          <a:latin typeface="Arial" charset="0"/>
                          <a:ea typeface="ＭＳ Ｐゴシック" charset="-128"/>
                        </a:rPr>
                        <a:t>デイホスピタル</a:t>
                      </a:r>
                      <a:endParaRPr kumimoji="0" lang="it-IT" altLang="ja-JP" sz="2400" b="0" i="0" u="none" strike="noStrike" cap="none" normalizeH="0" baseline="0" dirty="0" smtClean="0">
                        <a:ln>
                          <a:noFill/>
                        </a:ln>
                        <a:solidFill>
                          <a:schemeClr val="tx1"/>
                        </a:solidFill>
                        <a:effectLst/>
                        <a:latin typeface="Arial"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it-IT" altLang="ja-JP" sz="2400" b="0" i="0" u="none" strike="noStrike" cap="none" normalizeH="0" baseline="0" dirty="0" smtClean="0">
                          <a:ln>
                            <a:noFill/>
                          </a:ln>
                          <a:solidFill>
                            <a:schemeClr val="tx1"/>
                          </a:solidFill>
                          <a:effectLst/>
                          <a:latin typeface="Arial" charset="0"/>
                          <a:ea typeface="ＭＳ Ｐゴシック" charset="-128"/>
                        </a:rPr>
                        <a:t>309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it-IT" altLang="ja-JP" sz="2400" b="0" i="0" u="none" strike="noStrike" cap="none" normalizeH="0" baseline="0" smtClean="0">
                          <a:ln>
                            <a:noFill/>
                          </a:ln>
                          <a:solidFill>
                            <a:schemeClr val="tx1"/>
                          </a:solidFill>
                          <a:effectLst/>
                          <a:latin typeface="Arial" charset="0"/>
                          <a:ea typeface="ＭＳ Ｐゴシック" charset="-128"/>
                        </a:rPr>
                        <a:t>1155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532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smtClean="0">
                          <a:ln>
                            <a:noFill/>
                          </a:ln>
                          <a:solidFill>
                            <a:schemeClr val="tx1"/>
                          </a:solidFill>
                          <a:effectLst/>
                          <a:latin typeface="Arial" charset="0"/>
                          <a:ea typeface="ＭＳ Ｐゴシック" charset="-128"/>
                        </a:rPr>
                        <a:t>私立精神科施設</a:t>
                      </a:r>
                      <a:endParaRPr kumimoji="0" lang="it-IT" altLang="ja-JP" sz="2400" b="0" i="0" u="none" strike="noStrike" cap="none" normalizeH="0" baseline="0" dirty="0" smtClean="0">
                        <a:ln>
                          <a:noFill/>
                        </a:ln>
                        <a:solidFill>
                          <a:schemeClr val="tx1"/>
                        </a:solidFill>
                        <a:effectLst/>
                        <a:latin typeface="Arial"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it-IT" altLang="ja-JP" sz="2400" b="0" i="0" u="none" strike="noStrike" cap="none" normalizeH="0" baseline="0" dirty="0" smtClean="0">
                          <a:ln>
                            <a:noFill/>
                          </a:ln>
                          <a:solidFill>
                            <a:schemeClr val="tx1"/>
                          </a:solidFill>
                          <a:effectLst/>
                          <a:latin typeface="Arial" charset="0"/>
                          <a:ea typeface="ＭＳ Ｐゴシック" charset="-128"/>
                        </a:rPr>
                        <a:t>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it-IT" altLang="ja-JP" sz="2400" b="0" i="0" u="none" strike="noStrike" cap="none" normalizeH="0" baseline="0" dirty="0" smtClean="0">
                          <a:ln>
                            <a:noFill/>
                          </a:ln>
                          <a:solidFill>
                            <a:schemeClr val="tx1"/>
                          </a:solidFill>
                          <a:effectLst/>
                          <a:latin typeface="Arial" charset="0"/>
                          <a:ea typeface="ＭＳ Ｐゴシック" charset="-128"/>
                        </a:rPr>
                        <a:t>3975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3829">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ja-JP" altLang="en-US" sz="2400" b="0" i="0" u="none" strike="noStrike" cap="none" normalizeH="0" baseline="0" dirty="0" smtClean="0">
                          <a:ln>
                            <a:noFill/>
                          </a:ln>
                          <a:solidFill>
                            <a:schemeClr val="tx1"/>
                          </a:solidFill>
                          <a:effectLst/>
                          <a:latin typeface="Arial" charset="0"/>
                          <a:ea typeface="ＭＳ Ｐゴシック" charset="-128"/>
                        </a:rPr>
                        <a:t>合計</a:t>
                      </a:r>
                      <a:r>
                        <a:rPr kumimoji="0" lang="ja-JP" altLang="en-US" sz="1800" b="0" i="0" u="none" strike="noStrike" cap="none" normalizeH="0" baseline="0" dirty="0" smtClean="0">
                          <a:ln>
                            <a:noFill/>
                          </a:ln>
                          <a:solidFill>
                            <a:schemeClr val="tx1"/>
                          </a:solidFill>
                          <a:effectLst/>
                          <a:latin typeface="Arial" charset="0"/>
                          <a:ea typeface="ＭＳ Ｐゴシック" charset="-128"/>
                        </a:rPr>
                        <a:t>（但し、強制</a:t>
                      </a:r>
                      <a:r>
                        <a:rPr lang="ja-JP" altLang="en-US" sz="1800" dirty="0" smtClean="0">
                          <a:ea typeface="ＭＳ Ｐゴシック" charset="-128"/>
                        </a:rPr>
                        <a:t>入院は</a:t>
                      </a:r>
                      <a:r>
                        <a:rPr lang="en-US" altLang="ja-JP" sz="1800" dirty="0" smtClean="0">
                          <a:ea typeface="ＭＳ Ｐゴシック" charset="-128"/>
                        </a:rPr>
                        <a:t>SPDC</a:t>
                      </a:r>
                      <a:r>
                        <a:rPr lang="ja-JP" altLang="en-US" sz="1800" dirty="0" smtClean="0">
                          <a:ea typeface="ＭＳ Ｐゴシック" charset="-128"/>
                        </a:rPr>
                        <a:t>のみ</a:t>
                      </a:r>
                      <a:r>
                        <a:rPr kumimoji="0" lang="ja-JP" altLang="en-US" sz="1800" b="0" i="0" u="none" strike="noStrike" cap="none" normalizeH="0" baseline="0" dirty="0" smtClean="0">
                          <a:ln>
                            <a:noFill/>
                          </a:ln>
                          <a:solidFill>
                            <a:schemeClr val="tx1"/>
                          </a:solidFill>
                          <a:effectLst/>
                          <a:latin typeface="Arial" charset="0"/>
                          <a:ea typeface="ＭＳ Ｐゴシック" charset="-128"/>
                        </a:rPr>
                        <a:t>）</a:t>
                      </a:r>
                      <a:endParaRPr kumimoji="0" lang="it-IT" altLang="ja-JP" sz="2400" b="0" i="0" u="none" strike="noStrike" cap="none" normalizeH="0" baseline="0" dirty="0" smtClean="0">
                        <a:ln>
                          <a:noFill/>
                        </a:ln>
                        <a:solidFill>
                          <a:schemeClr val="tx1"/>
                        </a:solidFill>
                        <a:effectLst/>
                        <a:latin typeface="Arial"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ja-JP" altLang="ja-JP" sz="24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it-IT" altLang="ja-JP" sz="2400" b="0" i="0" u="none" strike="noStrike" cap="none" normalizeH="0" baseline="0" dirty="0" smtClean="0">
                          <a:ln>
                            <a:noFill/>
                          </a:ln>
                          <a:solidFill>
                            <a:schemeClr val="tx1"/>
                          </a:solidFill>
                          <a:effectLst/>
                          <a:latin typeface="Arial" charset="0"/>
                          <a:ea typeface="ＭＳ Ｐゴシック" charset="-128"/>
                        </a:rPr>
                        <a:t>9289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0553">
                <a:tc>
                  <a:txBody>
                    <a:bodyPr/>
                    <a:lstStyle/>
                    <a:p>
                      <a:pPr marL="0" marR="0" lvl="0" indent="0" algn="l" defTabSz="914400" rtl="0" eaLnBrk="1" fontAlgn="base" latinLnBrk="0" hangingPunct="1">
                        <a:lnSpc>
                          <a:spcPct val="150000"/>
                        </a:lnSpc>
                        <a:spcBef>
                          <a:spcPct val="20000"/>
                        </a:spcBef>
                        <a:spcAft>
                          <a:spcPct val="0"/>
                        </a:spcAft>
                        <a:buClrTx/>
                        <a:buSzTx/>
                        <a:buFontTx/>
                        <a:buNone/>
                        <a:tabLst/>
                      </a:pPr>
                      <a:r>
                        <a:rPr kumimoji="0" lang="ja-JP" altLang="en-US" sz="2400" b="0" i="0" u="none" strike="noStrike" cap="none" normalizeH="0" baseline="0" dirty="0" smtClean="0">
                          <a:ln>
                            <a:noFill/>
                          </a:ln>
                          <a:solidFill>
                            <a:schemeClr val="tx1"/>
                          </a:solidFill>
                          <a:effectLst/>
                          <a:latin typeface="Arial" charset="0"/>
                          <a:ea typeface="ＭＳ Ｐゴシック" charset="-128"/>
                        </a:rPr>
                        <a:t>司法</a:t>
                      </a:r>
                      <a:r>
                        <a:rPr kumimoji="0" lang="ja-JP" altLang="en-US" sz="2400" b="0" i="0" u="none" strike="noStrike" cap="none" normalizeH="0" baseline="0" smtClean="0">
                          <a:ln>
                            <a:noFill/>
                          </a:ln>
                          <a:solidFill>
                            <a:schemeClr val="tx1"/>
                          </a:solidFill>
                          <a:effectLst/>
                          <a:latin typeface="Arial" charset="0"/>
                          <a:ea typeface="ＭＳ Ｐゴシック" charset="-128"/>
                        </a:rPr>
                        <a:t>精神病院</a:t>
                      </a:r>
                      <a:r>
                        <a:rPr kumimoji="0" lang="en-US" altLang="ja-JP" sz="2400" b="0" i="0" u="none" strike="noStrike" cap="none" normalizeH="0" baseline="0" smtClean="0">
                          <a:ln>
                            <a:noFill/>
                          </a:ln>
                          <a:solidFill>
                            <a:schemeClr val="tx1"/>
                          </a:solidFill>
                          <a:effectLst/>
                          <a:latin typeface="Arial" charset="0"/>
                          <a:ea typeface="ＭＳ Ｐゴシック" charset="-128"/>
                        </a:rPr>
                        <a:t>(</a:t>
                      </a:r>
                      <a:r>
                        <a:rPr kumimoji="0" lang="ja-JP" altLang="en-US" sz="2400" b="0" i="0" u="none" strike="noStrike" cap="none" normalizeH="0" baseline="0" smtClean="0">
                          <a:ln>
                            <a:noFill/>
                          </a:ln>
                          <a:solidFill>
                            <a:schemeClr val="tx1"/>
                          </a:solidFill>
                          <a:effectLst/>
                          <a:latin typeface="Arial" charset="0"/>
                          <a:ea typeface="ＭＳ Ｐゴシック" charset="-128"/>
                        </a:rPr>
                        <a:t>法務省管轄</a:t>
                      </a:r>
                      <a:r>
                        <a:rPr kumimoji="0" lang="en-US" altLang="ja-JP" sz="2400" b="0" i="0" u="none" strike="noStrike" cap="none" normalizeH="0" baseline="0" smtClean="0">
                          <a:ln>
                            <a:noFill/>
                          </a:ln>
                          <a:solidFill>
                            <a:schemeClr val="tx1"/>
                          </a:solidFill>
                          <a:effectLst/>
                          <a:latin typeface="Arial" charset="0"/>
                          <a:ea typeface="ＭＳ Ｐゴシック" charset="-128"/>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50000"/>
                        </a:lnSpc>
                        <a:spcBef>
                          <a:spcPct val="20000"/>
                        </a:spcBef>
                        <a:spcAft>
                          <a:spcPct val="0"/>
                        </a:spcAft>
                        <a:buClrTx/>
                        <a:buSzTx/>
                        <a:buFontTx/>
                        <a:buNone/>
                        <a:tabLst/>
                      </a:pPr>
                      <a:r>
                        <a:rPr kumimoji="0" lang="en-US" altLang="ja-JP" sz="2400" b="0" i="0" u="none" strike="noStrike" cap="none" normalizeH="0" baseline="0" dirty="0" smtClean="0">
                          <a:ln>
                            <a:noFill/>
                          </a:ln>
                          <a:solidFill>
                            <a:schemeClr val="tx1"/>
                          </a:solidFill>
                          <a:effectLst/>
                          <a:latin typeface="Arial" charset="0"/>
                        </a:rPr>
                        <a:t>6</a:t>
                      </a:r>
                      <a:endParaRPr kumimoji="0" lang="ja-JP" altLang="ja-JP" sz="24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50000"/>
                        </a:lnSpc>
                        <a:spcBef>
                          <a:spcPct val="20000"/>
                        </a:spcBef>
                        <a:spcAft>
                          <a:spcPct val="0"/>
                        </a:spcAft>
                        <a:buClrTx/>
                        <a:buSzTx/>
                        <a:buFontTx/>
                        <a:buNone/>
                        <a:tabLst/>
                      </a:pPr>
                      <a:r>
                        <a:rPr kumimoji="0" lang="ja-JP" altLang="en-US" sz="1600" b="0" i="0" u="none" strike="noStrike" cap="none" normalizeH="0" baseline="0" dirty="0" smtClean="0">
                          <a:ln>
                            <a:noFill/>
                          </a:ln>
                          <a:solidFill>
                            <a:schemeClr val="tx1"/>
                          </a:solidFill>
                          <a:effectLst/>
                          <a:latin typeface="Arial" charset="0"/>
                          <a:ea typeface="ＭＳ Ｐゴシック" charset="-128"/>
                        </a:rPr>
                        <a:t>約</a:t>
                      </a:r>
                      <a:r>
                        <a:rPr kumimoji="0" lang="en-US" altLang="ja-JP" sz="2400" b="0" i="0" u="none" strike="noStrike" cap="none" normalizeH="0" baseline="0" dirty="0" smtClean="0">
                          <a:ln>
                            <a:noFill/>
                          </a:ln>
                          <a:solidFill>
                            <a:schemeClr val="tx1"/>
                          </a:solidFill>
                          <a:effectLst/>
                          <a:latin typeface="Arial" charset="0"/>
                          <a:ea typeface="ＭＳ Ｐゴシック" charset="-128"/>
                        </a:rPr>
                        <a:t>1000</a:t>
                      </a:r>
                      <a:endParaRPr kumimoji="0" lang="it-IT" altLang="ja-JP" sz="2800" b="0" i="0" u="none" strike="noStrike" cap="none" normalizeH="0" baseline="0" dirty="0" smtClean="0">
                        <a:ln>
                          <a:noFill/>
                        </a:ln>
                        <a:solidFill>
                          <a:schemeClr val="tx1"/>
                        </a:solidFill>
                        <a:effectLst/>
                        <a:latin typeface="Arial" charset="0"/>
                        <a:ea typeface="ＭＳ Ｐゴシック"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6352" name="Text Box 68"/>
          <p:cNvSpPr txBox="1">
            <a:spLocks noChangeArrowheads="1"/>
          </p:cNvSpPr>
          <p:nvPr/>
        </p:nvSpPr>
        <p:spPr bwMode="auto">
          <a:xfrm>
            <a:off x="7786688" y="1944688"/>
            <a:ext cx="865187" cy="369887"/>
          </a:xfrm>
          <a:prstGeom prst="rect">
            <a:avLst/>
          </a:prstGeom>
          <a:noFill/>
          <a:ln w="9525">
            <a:noFill/>
            <a:miter lim="800000"/>
            <a:headEnd/>
            <a:tailEnd/>
          </a:ln>
        </p:spPr>
        <p:txBody>
          <a:bodyPr>
            <a:spAutoFit/>
          </a:bodyPr>
          <a:lstStyle/>
          <a:p>
            <a:pPr>
              <a:spcBef>
                <a:spcPct val="50000"/>
              </a:spcBef>
            </a:pPr>
            <a:r>
              <a:rPr lang="it-IT" altLang="ja-JP">
                <a:latin typeface="Calibri" pitchFamily="34" charset="0"/>
              </a:rPr>
              <a:t> </a:t>
            </a:r>
            <a:r>
              <a:rPr lang="ja-JP" altLang="en-US">
                <a:latin typeface="Calibri" pitchFamily="34" charset="0"/>
              </a:rPr>
              <a:t>（床）</a:t>
            </a:r>
            <a:endParaRPr lang="it-IT" altLang="ja-JP" sz="2000">
              <a:latin typeface="Calibri" pitchFamily="34" charset="0"/>
            </a:endParaRPr>
          </a:p>
        </p:txBody>
      </p:sp>
      <p:sp>
        <p:nvSpPr>
          <p:cNvPr id="56353" name="Text Box 69"/>
          <p:cNvSpPr txBox="1">
            <a:spLocks noChangeArrowheads="1"/>
          </p:cNvSpPr>
          <p:nvPr/>
        </p:nvSpPr>
        <p:spPr bwMode="auto">
          <a:xfrm>
            <a:off x="6804025" y="1484313"/>
            <a:ext cx="647700" cy="366712"/>
          </a:xfrm>
          <a:prstGeom prst="rect">
            <a:avLst/>
          </a:prstGeom>
          <a:noFill/>
          <a:ln w="9525">
            <a:noFill/>
            <a:miter lim="800000"/>
            <a:headEnd/>
            <a:tailEnd/>
          </a:ln>
        </p:spPr>
        <p:txBody>
          <a:bodyPr>
            <a:spAutoFit/>
          </a:bodyPr>
          <a:lstStyle/>
          <a:p>
            <a:pPr>
              <a:spcBef>
                <a:spcPct val="50000"/>
              </a:spcBef>
            </a:pPr>
            <a:endParaRPr lang="ja-JP" altLang="ja-JP">
              <a:latin typeface="Calibri" pitchFamily="34" charset="0"/>
            </a:endParaRPr>
          </a:p>
        </p:txBody>
      </p:sp>
      <p:sp>
        <p:nvSpPr>
          <p:cNvPr id="56354" name="正方形/長方形 6"/>
          <p:cNvSpPr>
            <a:spLocks noChangeArrowheads="1"/>
          </p:cNvSpPr>
          <p:nvPr/>
        </p:nvSpPr>
        <p:spPr bwMode="auto">
          <a:xfrm>
            <a:off x="1500188" y="5715000"/>
            <a:ext cx="8286750" cy="646113"/>
          </a:xfrm>
          <a:prstGeom prst="rect">
            <a:avLst/>
          </a:prstGeom>
          <a:noFill/>
          <a:ln w="9525">
            <a:noFill/>
            <a:miter lim="800000"/>
            <a:headEnd/>
            <a:tailEnd/>
          </a:ln>
        </p:spPr>
        <p:txBody>
          <a:bodyPr>
            <a:spAutoFit/>
          </a:bodyPr>
          <a:lstStyle/>
          <a:p>
            <a:r>
              <a:rPr lang="en-GB" altLang="ja-JP">
                <a:solidFill>
                  <a:schemeClr val="bg1"/>
                </a:solidFill>
                <a:latin typeface="Times New Roman" pitchFamily="18" charset="0"/>
                <a:cs typeface="Times New Roman" pitchFamily="18" charset="0"/>
              </a:rPr>
              <a:t>Mental Health Services  in Italy according to the Ministry of Health Survey, 2001</a:t>
            </a:r>
            <a:r>
              <a:rPr lang="en-GB" altLang="ja-JP" sz="2400">
                <a:solidFill>
                  <a:schemeClr val="bg1"/>
                </a:solidFill>
                <a:latin typeface="Times New Roman" pitchFamily="18" charset="0"/>
                <a:cs typeface="Times New Roman" pitchFamily="18" charset="0"/>
              </a:rPr>
              <a:t/>
            </a:r>
            <a:br>
              <a:rPr lang="en-GB" altLang="ja-JP" sz="2400">
                <a:solidFill>
                  <a:schemeClr val="bg1"/>
                </a:solidFill>
                <a:latin typeface="Times New Roman" pitchFamily="18" charset="0"/>
                <a:cs typeface="Times New Roman" pitchFamily="18" charset="0"/>
              </a:rPr>
            </a:br>
            <a:endParaRPr lang="ja-JP" altLang="en-US">
              <a:latin typeface="Calibri" pitchFamily="34" charset="0"/>
            </a:endParaRPr>
          </a:p>
        </p:txBody>
      </p:sp>
      <p:cxnSp>
        <p:nvCxnSpPr>
          <p:cNvPr id="9" name="直線コネクタ 8"/>
          <p:cNvCxnSpPr/>
          <p:nvPr/>
        </p:nvCxnSpPr>
        <p:spPr>
          <a:xfrm>
            <a:off x="428625" y="4699000"/>
            <a:ext cx="8215313" cy="1588"/>
          </a:xfrm>
          <a:prstGeom prst="line">
            <a:avLst/>
          </a:prstGeom>
          <a:ln w="57150">
            <a:solidFill>
              <a:srgbClr val="FF0000"/>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14366" y="71414"/>
            <a:ext cx="8229600" cy="1143000"/>
          </a:xfrm>
        </p:spPr>
        <p:txBody>
          <a:bodyPr rtlCol="0">
            <a:normAutofit/>
          </a:bodyPr>
          <a:lstStyle/>
          <a:p>
            <a:pPr fontAlgn="auto">
              <a:spcAft>
                <a:spcPts val="0"/>
              </a:spcAft>
              <a:defRPr/>
            </a:pPr>
            <a:r>
              <a:rPr lang="ja-JP" altLang="ja-JP"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『精神保健の擁護三年計画』</a:t>
            </a:r>
            <a:endParaRPr lang="ja-JP"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1443" name="正方形/長方形 8"/>
          <p:cNvSpPr>
            <a:spLocks noChangeArrowheads="1"/>
          </p:cNvSpPr>
          <p:nvPr/>
        </p:nvSpPr>
        <p:spPr bwMode="auto">
          <a:xfrm>
            <a:off x="0" y="1357313"/>
            <a:ext cx="9144000" cy="3970337"/>
          </a:xfrm>
          <a:prstGeom prst="rect">
            <a:avLst/>
          </a:prstGeom>
          <a:noFill/>
          <a:ln w="9525">
            <a:noFill/>
            <a:miter lim="800000"/>
            <a:headEnd/>
            <a:tailEnd/>
          </a:ln>
        </p:spPr>
        <p:txBody>
          <a:bodyPr>
            <a:spAutoFit/>
          </a:bodyPr>
          <a:lstStyle/>
          <a:p>
            <a:r>
              <a:rPr lang="ja-JP" altLang="ja-JP" b="1">
                <a:latin typeface="Calibri" pitchFamily="34" charset="0"/>
              </a:rPr>
              <a:t>◎一九七八年の一八〇号法によって、それまでの「病院への強制入院」という援助方法が</a:t>
            </a:r>
            <a:endParaRPr lang="en-US" altLang="ja-JP" b="1">
              <a:latin typeface="Calibri" pitchFamily="34" charset="0"/>
            </a:endParaRPr>
          </a:p>
          <a:p>
            <a:r>
              <a:rPr lang="ja-JP" altLang="en-US" b="1">
                <a:latin typeface="Calibri" pitchFamily="34" charset="0"/>
              </a:rPr>
              <a:t>　　</a:t>
            </a:r>
            <a:r>
              <a:rPr lang="ja-JP" altLang="ja-JP" b="1">
                <a:latin typeface="Calibri" pitchFamily="34" charset="0"/>
              </a:rPr>
              <a:t>「地域支援サービス」という援助方法に切り替わったことを確認する。</a:t>
            </a:r>
            <a:endParaRPr lang="ja-JP" altLang="ja-JP">
              <a:latin typeface="Calibri" pitchFamily="34" charset="0"/>
            </a:endParaRPr>
          </a:p>
          <a:p>
            <a:r>
              <a:rPr lang="ja-JP" altLang="ja-JP" b="1">
                <a:latin typeface="Calibri" pitchFamily="34" charset="0"/>
              </a:rPr>
              <a:t>◎現在のサービスは州間格差が大きいので、サービスの質を高めて全国が均一になるように</a:t>
            </a:r>
            <a:endParaRPr lang="en-US" altLang="ja-JP" b="1">
              <a:latin typeface="Calibri" pitchFamily="34" charset="0"/>
            </a:endParaRPr>
          </a:p>
          <a:p>
            <a:r>
              <a:rPr lang="ja-JP" altLang="en-US" b="1">
                <a:latin typeface="Calibri" pitchFamily="34" charset="0"/>
              </a:rPr>
              <a:t>　　</a:t>
            </a:r>
            <a:r>
              <a:rPr lang="ja-JP" altLang="ja-JP" b="1">
                <a:latin typeface="Calibri" pitchFamily="34" charset="0"/>
              </a:rPr>
              <a:t>する。</a:t>
            </a:r>
            <a:endParaRPr lang="ja-JP" altLang="ja-JP">
              <a:latin typeface="Calibri" pitchFamily="34" charset="0"/>
            </a:endParaRPr>
          </a:p>
          <a:p>
            <a:r>
              <a:rPr lang="ja-JP" altLang="ja-JP" b="1">
                <a:latin typeface="Calibri" pitchFamily="34" charset="0"/>
              </a:rPr>
              <a:t>◎利用者や家族が治療やリハビリに参加しやすいように、身体や行動の拘束その他あらゆる</a:t>
            </a:r>
            <a:endParaRPr lang="en-US" altLang="ja-JP" b="1">
              <a:latin typeface="Calibri" pitchFamily="34" charset="0"/>
            </a:endParaRPr>
          </a:p>
          <a:p>
            <a:r>
              <a:rPr lang="ja-JP" altLang="en-US" b="1">
                <a:latin typeface="Calibri" pitchFamily="34" charset="0"/>
              </a:rPr>
              <a:t>　　</a:t>
            </a:r>
            <a:r>
              <a:rPr lang="ja-JP" altLang="ja-JP" b="1">
                <a:latin typeface="Calibri" pitchFamily="34" charset="0"/>
              </a:rPr>
              <a:t>形の抑圧を乗り越える文化を育てる。</a:t>
            </a:r>
            <a:endParaRPr lang="ja-JP" altLang="ja-JP">
              <a:latin typeface="Calibri" pitchFamily="34" charset="0"/>
            </a:endParaRPr>
          </a:p>
          <a:p>
            <a:r>
              <a:rPr lang="ja-JP" altLang="ja-JP" b="1">
                <a:latin typeface="Calibri" pitchFamily="34" charset="0"/>
              </a:rPr>
              <a:t>◎地域保健機構（</a:t>
            </a:r>
            <a:r>
              <a:rPr lang="en-US" altLang="ja-JP" b="1">
                <a:latin typeface="Calibri" pitchFamily="34" charset="0"/>
              </a:rPr>
              <a:t>USL</a:t>
            </a:r>
            <a:r>
              <a:rPr lang="ja-JP" altLang="ja-JP" b="1">
                <a:latin typeface="Calibri" pitchFamily="34" charset="0"/>
              </a:rPr>
              <a:t>）は精神保健ネットワークに責任を持ち、多元的サービスを用意すると</a:t>
            </a:r>
            <a:endParaRPr lang="en-US" altLang="ja-JP" b="1">
              <a:latin typeface="Calibri" pitchFamily="34" charset="0"/>
            </a:endParaRPr>
          </a:p>
          <a:p>
            <a:r>
              <a:rPr lang="ja-JP" altLang="en-US" b="1">
                <a:latin typeface="Calibri" pitchFamily="34" charset="0"/>
              </a:rPr>
              <a:t>　　</a:t>
            </a:r>
            <a:r>
              <a:rPr lang="ja-JP" altLang="ja-JP" b="1">
                <a:latin typeface="Calibri" pitchFamily="34" charset="0"/>
              </a:rPr>
              <a:t>ともに、家庭医、薬物依存症治療、小児精神医療、など隣接領域との協調を深める。</a:t>
            </a:r>
            <a:endParaRPr lang="ja-JP" altLang="ja-JP">
              <a:latin typeface="Calibri" pitchFamily="34" charset="0"/>
            </a:endParaRPr>
          </a:p>
          <a:p>
            <a:r>
              <a:rPr lang="ja-JP" altLang="ja-JP" b="1">
                <a:latin typeface="Calibri" pitchFamily="34" charset="0"/>
              </a:rPr>
              <a:t>◎患者を、家族や社会や職場に組み入れる条件を整備する。</a:t>
            </a:r>
            <a:endParaRPr lang="ja-JP" altLang="ja-JP">
              <a:latin typeface="Calibri" pitchFamily="34" charset="0"/>
            </a:endParaRPr>
          </a:p>
          <a:p>
            <a:r>
              <a:rPr lang="ja-JP" altLang="ja-JP" b="1">
                <a:latin typeface="Calibri" pitchFamily="34" charset="0"/>
              </a:rPr>
              <a:t>◎計画は州の主導で行う。</a:t>
            </a:r>
            <a:endParaRPr lang="ja-JP" altLang="ja-JP">
              <a:latin typeface="Calibri" pitchFamily="34" charset="0"/>
            </a:endParaRPr>
          </a:p>
          <a:p>
            <a:r>
              <a:rPr lang="ja-JP" altLang="ja-JP" b="1">
                <a:latin typeface="Calibri" pitchFamily="34" charset="0"/>
              </a:rPr>
              <a:t>◎その際、浪費や不経済を避け、生産性の向上を考慮する。</a:t>
            </a:r>
            <a:endParaRPr lang="ja-JP" altLang="ja-JP">
              <a:latin typeface="Calibri" pitchFamily="34" charset="0"/>
            </a:endParaRPr>
          </a:p>
          <a:p>
            <a:r>
              <a:rPr lang="ja-JP" altLang="ja-JP" b="1">
                <a:latin typeface="Calibri" pitchFamily="34" charset="0"/>
              </a:rPr>
              <a:t>◎精神保健局は</a:t>
            </a:r>
            <a:r>
              <a:rPr lang="en-US" altLang="ja-JP" b="1">
                <a:latin typeface="Calibri" pitchFamily="34" charset="0"/>
              </a:rPr>
              <a:t>USL</a:t>
            </a:r>
            <a:r>
              <a:rPr lang="ja-JP" altLang="ja-JP" b="1">
                <a:latin typeface="Calibri" pitchFamily="34" charset="0"/>
              </a:rPr>
              <a:t>の傘下にあって精神保健のニーズに責任を負う。</a:t>
            </a:r>
            <a:endParaRPr lang="ja-JP" altLang="ja-JP">
              <a:latin typeface="Calibri" pitchFamily="34" charset="0"/>
            </a:endParaRPr>
          </a:p>
          <a:p>
            <a:r>
              <a:rPr lang="ja-JP" altLang="ja-JP" b="1">
                <a:latin typeface="Calibri" pitchFamily="34" charset="0"/>
              </a:rPr>
              <a:t>◎精神保健局は担当地区と病院での精神保健援助活動の責任を負う。</a:t>
            </a:r>
            <a:endParaRPr lang="ja-JP" altLang="ja-JP">
              <a:latin typeface="Calibri" pitchFamily="34" charset="0"/>
            </a:endParaRPr>
          </a:p>
          <a:p>
            <a:r>
              <a:rPr lang="ja-JP" altLang="ja-JP" b="1">
                <a:latin typeface="Calibri" pitchFamily="34" charset="0"/>
              </a:rPr>
              <a:t>◎精神保健事業は他科の事業と対等に扱われる。</a:t>
            </a:r>
            <a:endParaRPr lang="ja-JP" altLang="ja-JP">
              <a:latin typeface="Calibri" pitchFamily="34" charset="0"/>
            </a:endParaRPr>
          </a:p>
        </p:txBody>
      </p:sp>
      <p:sp>
        <p:nvSpPr>
          <p:cNvPr id="5" name="テキスト ボックス 4"/>
          <p:cNvSpPr txBox="1"/>
          <p:nvPr/>
        </p:nvSpPr>
        <p:spPr>
          <a:xfrm>
            <a:off x="4572000" y="5715000"/>
            <a:ext cx="714375" cy="523875"/>
          </a:xfrm>
          <a:prstGeom prst="rect">
            <a:avLst/>
          </a:prstGeom>
          <a:noFill/>
        </p:spPr>
        <p:txBody>
          <a:bodyPr>
            <a:spAutoFit/>
          </a:bodyPr>
          <a:lstStyle/>
          <a:p>
            <a:pPr fontAlgn="auto">
              <a:spcBef>
                <a:spcPts val="0"/>
              </a:spcBef>
              <a:spcAft>
                <a:spcPts val="0"/>
              </a:spcAft>
              <a:defRPr/>
            </a:pPr>
            <a:r>
              <a:rPr lang="en-US" altLang="ja-JP" sz="2800" dirty="0">
                <a:solidFill>
                  <a:schemeClr val="bg1">
                    <a:lumMod val="85000"/>
                  </a:schemeClr>
                </a:solidFill>
                <a:latin typeface="+mn-lt"/>
                <a:ea typeface="+mn-ea"/>
              </a:rPr>
              <a:t>-1-</a:t>
            </a:r>
            <a:endParaRPr lang="ja-JP" altLang="en-US" sz="2800" dirty="0">
              <a:solidFill>
                <a:schemeClr val="bg1">
                  <a:lumMod val="85000"/>
                </a:schemeClr>
              </a:solidFill>
              <a:latin typeface="+mn-lt"/>
              <a:ea typeface="+mn-ea"/>
            </a:endParaRPr>
          </a:p>
        </p:txBody>
      </p:sp>
      <p:sp>
        <p:nvSpPr>
          <p:cNvPr id="6" name="タイトル 1"/>
          <p:cNvSpPr txBox="1">
            <a:spLocks/>
          </p:cNvSpPr>
          <p:nvPr/>
        </p:nvSpPr>
        <p:spPr>
          <a:xfrm>
            <a:off x="3286116" y="5369115"/>
            <a:ext cx="8229600" cy="1143000"/>
          </a:xfrm>
          <a:prstGeom prst="rect">
            <a:avLst/>
          </a:prstGeom>
        </p:spPr>
        <p:txBody>
          <a:bodyPr anchor="ctr">
            <a:normAutofit/>
          </a:bodyPr>
          <a:lstStyle/>
          <a:p>
            <a:pPr algn="ctr" fontAlgn="auto">
              <a:spcAft>
                <a:spcPts val="0"/>
              </a:spcAft>
              <a:defRPr/>
            </a:pPr>
            <a:r>
              <a:rPr lang="ja-JP" alt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rPr>
              <a:t>イタリア大統領令（</a:t>
            </a:r>
            <a:r>
              <a:rPr lang="en-US" altLang="ja-JP"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rPr>
              <a:t>1994</a:t>
            </a:r>
            <a:r>
              <a:rPr lang="ja-JP" alt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rPr>
              <a:t>）</a:t>
            </a:r>
            <a:endParaRPr lang="ja-JP" alt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14366" y="71414"/>
            <a:ext cx="8229600" cy="1143000"/>
          </a:xfrm>
        </p:spPr>
        <p:txBody>
          <a:bodyPr rtlCol="0">
            <a:normAutofit/>
          </a:bodyPr>
          <a:lstStyle/>
          <a:p>
            <a:pPr fontAlgn="auto">
              <a:spcAft>
                <a:spcPts val="0"/>
              </a:spcAft>
              <a:defRPr/>
            </a:pPr>
            <a:r>
              <a:rPr lang="ja-JP" altLang="ja-JP"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『精神保健の擁護三年計画』</a:t>
            </a:r>
            <a:endParaRPr lang="ja-JP"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2467" name="正方形/長方形 8"/>
          <p:cNvSpPr>
            <a:spLocks noChangeArrowheads="1"/>
          </p:cNvSpPr>
          <p:nvPr/>
        </p:nvSpPr>
        <p:spPr bwMode="auto">
          <a:xfrm>
            <a:off x="0" y="1860550"/>
            <a:ext cx="9144000" cy="2863850"/>
          </a:xfrm>
          <a:prstGeom prst="rect">
            <a:avLst/>
          </a:prstGeom>
          <a:noFill/>
          <a:ln w="9525">
            <a:noFill/>
            <a:miter lim="800000"/>
            <a:headEnd/>
            <a:tailEnd/>
          </a:ln>
        </p:spPr>
        <p:txBody>
          <a:bodyPr>
            <a:spAutoFit/>
          </a:bodyPr>
          <a:lstStyle/>
          <a:p>
            <a:r>
              <a:rPr lang="ja-JP" altLang="en-US" b="1">
                <a:latin typeface="Calibri" pitchFamily="34" charset="0"/>
              </a:rPr>
              <a:t>　　</a:t>
            </a:r>
            <a:r>
              <a:rPr lang="ja-JP" altLang="ja-JP" b="1">
                <a:latin typeface="Calibri" pitchFamily="34" charset="0"/>
              </a:rPr>
              <a:t>①救急診療と在宅サービスの拠点として精神保健センターを置く</a:t>
            </a:r>
            <a:endParaRPr lang="ja-JP" altLang="ja-JP">
              <a:latin typeface="Calibri" pitchFamily="34" charset="0"/>
            </a:endParaRPr>
          </a:p>
          <a:p>
            <a:r>
              <a:rPr lang="ja-JP" altLang="en-US" b="1">
                <a:latin typeface="Calibri" pitchFamily="34" charset="0"/>
              </a:rPr>
              <a:t>　　</a:t>
            </a:r>
            <a:r>
              <a:rPr lang="ja-JP" altLang="ja-JP" b="1">
                <a:latin typeface="Calibri" pitchFamily="34" charset="0"/>
              </a:rPr>
              <a:t>②総合病院の精神科診察治療サービス病棟（</a:t>
            </a:r>
            <a:r>
              <a:rPr lang="en-US" altLang="ja-JP" b="1">
                <a:latin typeface="Calibri" pitchFamily="34" charset="0"/>
              </a:rPr>
              <a:t>SPDC</a:t>
            </a:r>
            <a:r>
              <a:rPr lang="ja-JP" altLang="ja-JP" b="1">
                <a:latin typeface="Calibri" pitchFamily="34" charset="0"/>
              </a:rPr>
              <a:t>）を住民一万人に対して一床設</a:t>
            </a:r>
            <a:r>
              <a:rPr lang="en-US" altLang="ja-JP" b="1">
                <a:latin typeface="Calibri" pitchFamily="34" charset="0"/>
              </a:rPr>
              <a:t>	</a:t>
            </a:r>
            <a:r>
              <a:rPr lang="ja-JP" altLang="ja-JP" b="1">
                <a:latin typeface="Calibri" pitchFamily="34" charset="0"/>
              </a:rPr>
              <a:t>置する</a:t>
            </a:r>
            <a:endParaRPr lang="ja-JP" altLang="ja-JP">
              <a:latin typeface="Calibri" pitchFamily="34" charset="0"/>
            </a:endParaRPr>
          </a:p>
          <a:p>
            <a:r>
              <a:rPr lang="ja-JP" altLang="en-US" b="1">
                <a:latin typeface="Calibri" pitchFamily="34" charset="0"/>
              </a:rPr>
              <a:t>　　</a:t>
            </a:r>
            <a:r>
              <a:rPr lang="ja-JP" altLang="ja-JP" b="1">
                <a:latin typeface="Calibri" pitchFamily="34" charset="0"/>
              </a:rPr>
              <a:t>③準在宅型の療養生活を支えるために住民一万人に一か所以上のデイセンターまたは</a:t>
            </a:r>
            <a:endParaRPr lang="en-US" altLang="ja-JP" b="1">
              <a:latin typeface="Calibri" pitchFamily="34" charset="0"/>
            </a:endParaRPr>
          </a:p>
          <a:p>
            <a:r>
              <a:rPr lang="ja-JP" altLang="en-US" b="1">
                <a:latin typeface="Calibri" pitchFamily="34" charset="0"/>
              </a:rPr>
              <a:t>　　　　</a:t>
            </a:r>
            <a:r>
              <a:rPr lang="ja-JP" altLang="ja-JP" b="1">
                <a:latin typeface="Calibri" pitchFamily="34" charset="0"/>
              </a:rPr>
              <a:t>デイホスピタルを置く</a:t>
            </a:r>
            <a:endParaRPr lang="ja-JP" altLang="ja-JP">
              <a:latin typeface="Calibri" pitchFamily="34" charset="0"/>
            </a:endParaRPr>
          </a:p>
          <a:p>
            <a:r>
              <a:rPr lang="ja-JP" altLang="ja-JP" b="1">
                <a:latin typeface="Calibri" pitchFamily="34" charset="0"/>
              </a:rPr>
              <a:t>◎在宅療養を可能にする建物（ケア付き共同住居）を住民一万人に一か所以上設置する。</a:t>
            </a:r>
            <a:endParaRPr lang="ja-JP" altLang="ja-JP">
              <a:latin typeface="Calibri" pitchFamily="34" charset="0"/>
            </a:endParaRPr>
          </a:p>
          <a:p>
            <a:r>
              <a:rPr lang="ja-JP" altLang="ja-JP" b="1">
                <a:latin typeface="Calibri" pitchFamily="34" charset="0"/>
              </a:rPr>
              <a:t>◎良質な精神科関係職員を住民千五百人に一人以上配備する。その職員は、医師、</a:t>
            </a:r>
            <a:endParaRPr lang="en-US" altLang="ja-JP" b="1">
              <a:latin typeface="Calibri" pitchFamily="34" charset="0"/>
            </a:endParaRPr>
          </a:p>
          <a:p>
            <a:r>
              <a:rPr lang="ja-JP" altLang="en-US" b="1">
                <a:latin typeface="Calibri" pitchFamily="34" charset="0"/>
              </a:rPr>
              <a:t>　　</a:t>
            </a:r>
            <a:r>
              <a:rPr lang="ja-JP" altLang="ja-JP" b="1">
                <a:latin typeface="Calibri" pitchFamily="34" charset="0"/>
              </a:rPr>
              <a:t>臨床心理士、看護師、ソーシャルワーカー、教育士、作業療法士で適切に構成されなけれ</a:t>
            </a:r>
            <a:endParaRPr lang="en-US" altLang="ja-JP" b="1">
              <a:latin typeface="Calibri" pitchFamily="34" charset="0"/>
            </a:endParaRPr>
          </a:p>
          <a:p>
            <a:r>
              <a:rPr lang="ja-JP" altLang="en-US" b="1">
                <a:latin typeface="Calibri" pitchFamily="34" charset="0"/>
              </a:rPr>
              <a:t>　　</a:t>
            </a:r>
            <a:r>
              <a:rPr lang="ja-JP" altLang="ja-JP" b="1">
                <a:latin typeface="Calibri" pitchFamily="34" charset="0"/>
              </a:rPr>
              <a:t>ばならない。</a:t>
            </a:r>
            <a:endParaRPr lang="ja-JP" altLang="ja-JP">
              <a:latin typeface="Calibri" pitchFamily="34" charset="0"/>
            </a:endParaRPr>
          </a:p>
          <a:p>
            <a:r>
              <a:rPr lang="ja-JP" altLang="ja-JP" b="1">
                <a:latin typeface="Calibri" pitchFamily="34" charset="0"/>
              </a:rPr>
              <a:t>◎精神保健センターは毎日十二時間、週六日間以上開き、患者に専門的援助を確実に</a:t>
            </a:r>
            <a:endParaRPr lang="en-US" altLang="ja-JP" b="1">
              <a:latin typeface="Calibri" pitchFamily="34" charset="0"/>
            </a:endParaRPr>
          </a:p>
          <a:p>
            <a:r>
              <a:rPr lang="ja-JP" altLang="en-US" b="1">
                <a:latin typeface="Calibri" pitchFamily="34" charset="0"/>
              </a:rPr>
              <a:t>　　</a:t>
            </a:r>
            <a:r>
              <a:rPr lang="ja-JP" altLang="ja-JP" b="1">
                <a:latin typeface="Calibri" pitchFamily="34" charset="0"/>
              </a:rPr>
              <a:t>提供する。</a:t>
            </a:r>
            <a:endParaRPr lang="ja-JP" altLang="ja-JP">
              <a:latin typeface="Calibri" pitchFamily="34" charset="0"/>
            </a:endParaRPr>
          </a:p>
        </p:txBody>
      </p:sp>
      <p:sp>
        <p:nvSpPr>
          <p:cNvPr id="62468" name="正方形/長方形 9"/>
          <p:cNvSpPr>
            <a:spLocks noChangeArrowheads="1"/>
          </p:cNvSpPr>
          <p:nvPr/>
        </p:nvSpPr>
        <p:spPr bwMode="auto">
          <a:xfrm>
            <a:off x="0" y="1285875"/>
            <a:ext cx="9144000" cy="369888"/>
          </a:xfrm>
          <a:prstGeom prst="rect">
            <a:avLst/>
          </a:prstGeom>
          <a:noFill/>
          <a:ln w="9525">
            <a:noFill/>
            <a:miter lim="800000"/>
            <a:headEnd/>
            <a:tailEnd/>
          </a:ln>
        </p:spPr>
        <p:txBody>
          <a:bodyPr>
            <a:spAutoFit/>
          </a:bodyPr>
          <a:lstStyle/>
          <a:p>
            <a:r>
              <a:rPr lang="ja-JP" altLang="en-US" b="1">
                <a:latin typeface="Calibri" pitchFamily="34" charset="0"/>
              </a:rPr>
              <a:t>◎精神保健局は予防・治療・リハビリを行うために以下の要件を満たす。</a:t>
            </a:r>
          </a:p>
        </p:txBody>
      </p:sp>
      <p:sp>
        <p:nvSpPr>
          <p:cNvPr id="11" name="テキスト ボックス 10"/>
          <p:cNvSpPr txBox="1"/>
          <p:nvPr/>
        </p:nvSpPr>
        <p:spPr>
          <a:xfrm>
            <a:off x="4572000" y="5715000"/>
            <a:ext cx="714375" cy="523875"/>
          </a:xfrm>
          <a:prstGeom prst="rect">
            <a:avLst/>
          </a:prstGeom>
          <a:noFill/>
        </p:spPr>
        <p:txBody>
          <a:bodyPr>
            <a:spAutoFit/>
          </a:bodyPr>
          <a:lstStyle/>
          <a:p>
            <a:pPr fontAlgn="auto">
              <a:spcBef>
                <a:spcPts val="0"/>
              </a:spcBef>
              <a:spcAft>
                <a:spcPts val="0"/>
              </a:spcAft>
              <a:defRPr/>
            </a:pPr>
            <a:r>
              <a:rPr lang="en-US" altLang="ja-JP" sz="2800" dirty="0">
                <a:solidFill>
                  <a:schemeClr val="bg1">
                    <a:lumMod val="85000"/>
                  </a:schemeClr>
                </a:solidFill>
                <a:latin typeface="+mn-lt"/>
                <a:ea typeface="+mn-ea"/>
              </a:rPr>
              <a:t>-2-</a:t>
            </a:r>
            <a:endParaRPr lang="ja-JP" altLang="en-US" sz="2800" dirty="0">
              <a:solidFill>
                <a:schemeClr val="bg1">
                  <a:lumMod val="85000"/>
                </a:schemeClr>
              </a:solidFill>
              <a:latin typeface="+mn-lt"/>
              <a:ea typeface="+mn-ea"/>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14366" y="71414"/>
            <a:ext cx="8229600" cy="1143000"/>
          </a:xfrm>
        </p:spPr>
        <p:txBody>
          <a:bodyPr rtlCol="0">
            <a:normAutofit/>
          </a:bodyPr>
          <a:lstStyle/>
          <a:p>
            <a:pPr fontAlgn="auto">
              <a:spcAft>
                <a:spcPts val="0"/>
              </a:spcAft>
              <a:defRPr/>
            </a:pPr>
            <a:r>
              <a:rPr lang="ja-JP" altLang="ja-JP"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『精神保健の擁護三年計画』</a:t>
            </a:r>
            <a:endParaRPr lang="ja-JP"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3491" name="正方形/長方形 8"/>
          <p:cNvSpPr>
            <a:spLocks noChangeArrowheads="1"/>
          </p:cNvSpPr>
          <p:nvPr/>
        </p:nvSpPr>
        <p:spPr bwMode="auto">
          <a:xfrm>
            <a:off x="0" y="1214438"/>
            <a:ext cx="9144000" cy="4524375"/>
          </a:xfrm>
          <a:prstGeom prst="rect">
            <a:avLst/>
          </a:prstGeom>
          <a:noFill/>
          <a:ln w="9525">
            <a:noFill/>
            <a:miter lim="800000"/>
            <a:headEnd/>
            <a:tailEnd/>
          </a:ln>
        </p:spPr>
        <p:txBody>
          <a:bodyPr>
            <a:spAutoFit/>
          </a:bodyPr>
          <a:lstStyle/>
          <a:p>
            <a:r>
              <a:rPr lang="ja-JP" altLang="ja-JP" b="1">
                <a:latin typeface="Calibri" pitchFamily="34" charset="0"/>
              </a:rPr>
              <a:t>◎精神保健センターは次のサービスを保障する。</a:t>
            </a:r>
            <a:endParaRPr lang="en-US" altLang="ja-JP" b="1">
              <a:latin typeface="Calibri" pitchFamily="34" charset="0"/>
            </a:endParaRPr>
          </a:p>
          <a:p>
            <a:r>
              <a:rPr lang="ja-JP" altLang="en-US" b="1">
                <a:latin typeface="Calibri" pitchFamily="34" charset="0"/>
              </a:rPr>
              <a:t>　　①精神保健機構に頼る全ての人々に、一般医療、精神医療、看護・介護、社会福祉、</a:t>
            </a:r>
            <a:endParaRPr lang="en-US" altLang="ja-JP" b="1">
              <a:latin typeface="Calibri" pitchFamily="34" charset="0"/>
            </a:endParaRPr>
          </a:p>
          <a:p>
            <a:r>
              <a:rPr lang="ja-JP" altLang="en-US" b="1">
                <a:latin typeface="Calibri" pitchFamily="34" charset="0"/>
              </a:rPr>
              <a:t>　　　　薬剤による救急支援を行う</a:t>
            </a:r>
          </a:p>
          <a:p>
            <a:r>
              <a:rPr lang="ja-JP" altLang="en-US" b="1">
                <a:latin typeface="Calibri" pitchFamily="34" charset="0"/>
              </a:rPr>
              <a:t>　　②本人とその家族に在宅での看護・介護を行う</a:t>
            </a:r>
          </a:p>
          <a:p>
            <a:r>
              <a:rPr lang="ja-JP" altLang="en-US" b="1">
                <a:latin typeface="Calibri" pitchFamily="34" charset="0"/>
              </a:rPr>
              <a:t>　　③核となる家族やグループと、治療を目的とした関係を築く</a:t>
            </a:r>
          </a:p>
          <a:p>
            <a:r>
              <a:rPr lang="ja-JP" altLang="en-US" b="1">
                <a:latin typeface="Calibri" pitchFamily="34" charset="0"/>
              </a:rPr>
              <a:t>　　④利用者が治療活動・社会活動・社会保健教育活動をするための出会いの場をつくる</a:t>
            </a:r>
          </a:p>
          <a:p>
            <a:r>
              <a:rPr lang="ja-JP" altLang="en-US" b="1">
                <a:latin typeface="Calibri" pitchFamily="34" charset="0"/>
              </a:rPr>
              <a:t>　　⑤精神保健をテーマにして地域住民向けの啓発活動をする</a:t>
            </a:r>
          </a:p>
          <a:p>
            <a:r>
              <a:rPr lang="ja-JP" altLang="en-US" b="1">
                <a:latin typeface="Calibri" pitchFamily="34" charset="0"/>
              </a:rPr>
              <a:t>　　⑥地域にある保健的社会的サービスと連携する</a:t>
            </a:r>
          </a:p>
          <a:p>
            <a:r>
              <a:rPr lang="ja-JP" altLang="en-US" b="1">
                <a:latin typeface="Calibri" pitchFamily="34" charset="0"/>
              </a:rPr>
              <a:t>　　⑦急性期の精神病には正しいプログラムで介入し、強制治療はなるべく回避する</a:t>
            </a:r>
          </a:p>
          <a:p>
            <a:r>
              <a:rPr lang="ja-JP" altLang="en-US" b="1">
                <a:latin typeface="Calibri" pitchFamily="34" charset="0"/>
              </a:rPr>
              <a:t>　　⑧旧精神病院の残渣を乗り越えるために州は計画性をもって参画する</a:t>
            </a:r>
          </a:p>
          <a:p>
            <a:r>
              <a:rPr lang="ja-JP" altLang="en-US" b="1">
                <a:latin typeface="Calibri" pitchFamily="34" charset="0"/>
              </a:rPr>
              <a:t>　　⑨生協活動に利用者を巻き込む</a:t>
            </a:r>
          </a:p>
          <a:p>
            <a:r>
              <a:rPr lang="ja-JP" altLang="en-US" b="1">
                <a:latin typeface="Calibri" pitchFamily="34" charset="0"/>
              </a:rPr>
              <a:t>　　⑩強制治療の手続きをチェックし、民間施設を管理する</a:t>
            </a:r>
          </a:p>
          <a:p>
            <a:r>
              <a:rPr lang="ja-JP" altLang="en-US" b="1">
                <a:latin typeface="Calibri" pitchFamily="34" charset="0"/>
              </a:rPr>
              <a:t>　　⑪患者と契約している医師（プライベートな医師）との連携には適度な節度を保つ</a:t>
            </a:r>
          </a:p>
          <a:p>
            <a:r>
              <a:rPr lang="ja-JP" altLang="en-US" b="1">
                <a:latin typeface="Calibri" pitchFamily="34" charset="0"/>
              </a:rPr>
              <a:t>　　⑫精神科サービスのない公的病院に専門的助言をする</a:t>
            </a:r>
          </a:p>
          <a:p>
            <a:r>
              <a:rPr lang="ja-JP" altLang="en-US" b="1">
                <a:latin typeface="Calibri" pitchFamily="34" charset="0"/>
              </a:rPr>
              <a:t>　　⑬利用者グループのために休暇、小旅行、ハイキング、キャンプなどを企画する</a:t>
            </a:r>
          </a:p>
          <a:p>
            <a:r>
              <a:rPr lang="ja-JP" altLang="en-US" b="1">
                <a:latin typeface="Calibri" pitchFamily="34" charset="0"/>
              </a:rPr>
              <a:t>　　⑭利用者に年金や社会保障の権利を認識させる</a:t>
            </a:r>
          </a:p>
        </p:txBody>
      </p:sp>
      <p:sp>
        <p:nvSpPr>
          <p:cNvPr id="7" name="テキスト ボックス 6"/>
          <p:cNvSpPr txBox="1"/>
          <p:nvPr/>
        </p:nvSpPr>
        <p:spPr>
          <a:xfrm>
            <a:off x="4572000" y="5715000"/>
            <a:ext cx="714375" cy="523875"/>
          </a:xfrm>
          <a:prstGeom prst="rect">
            <a:avLst/>
          </a:prstGeom>
          <a:noFill/>
        </p:spPr>
        <p:txBody>
          <a:bodyPr>
            <a:spAutoFit/>
          </a:bodyPr>
          <a:lstStyle/>
          <a:p>
            <a:pPr fontAlgn="auto">
              <a:spcBef>
                <a:spcPts val="0"/>
              </a:spcBef>
              <a:spcAft>
                <a:spcPts val="0"/>
              </a:spcAft>
              <a:defRPr/>
            </a:pPr>
            <a:r>
              <a:rPr lang="en-US" altLang="ja-JP" sz="2800" dirty="0">
                <a:solidFill>
                  <a:schemeClr val="bg1">
                    <a:lumMod val="85000"/>
                  </a:schemeClr>
                </a:solidFill>
                <a:latin typeface="+mn-lt"/>
                <a:ea typeface="+mn-ea"/>
              </a:rPr>
              <a:t>-3-</a:t>
            </a:r>
            <a:endParaRPr lang="ja-JP" altLang="en-US" sz="2800" dirty="0">
              <a:solidFill>
                <a:schemeClr val="bg1">
                  <a:lumMod val="85000"/>
                </a:schemeClr>
              </a:solidFill>
              <a:latin typeface="+mn-lt"/>
              <a:ea typeface="+mn-ea"/>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14366" y="71414"/>
            <a:ext cx="8229600" cy="1143000"/>
          </a:xfrm>
        </p:spPr>
        <p:txBody>
          <a:bodyPr rtlCol="0">
            <a:normAutofit/>
          </a:bodyPr>
          <a:lstStyle/>
          <a:p>
            <a:pPr fontAlgn="auto">
              <a:spcAft>
                <a:spcPts val="0"/>
              </a:spcAft>
              <a:defRPr/>
            </a:pPr>
            <a:r>
              <a:rPr lang="ja-JP" altLang="ja-JP"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『精神保健の擁護三年計画』</a:t>
            </a:r>
            <a:endParaRPr lang="ja-JP" alt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4515" name="正方形/長方形 8"/>
          <p:cNvSpPr>
            <a:spLocks noChangeArrowheads="1"/>
          </p:cNvSpPr>
          <p:nvPr/>
        </p:nvSpPr>
        <p:spPr bwMode="auto">
          <a:xfrm>
            <a:off x="0" y="1357313"/>
            <a:ext cx="9144000" cy="3416300"/>
          </a:xfrm>
          <a:prstGeom prst="rect">
            <a:avLst/>
          </a:prstGeom>
          <a:noFill/>
          <a:ln w="9525">
            <a:noFill/>
            <a:miter lim="800000"/>
            <a:headEnd/>
            <a:tailEnd/>
          </a:ln>
        </p:spPr>
        <p:txBody>
          <a:bodyPr>
            <a:spAutoFit/>
          </a:bodyPr>
          <a:lstStyle/>
          <a:p>
            <a:r>
              <a:rPr lang="ja-JP" altLang="ja-JP" b="1">
                <a:latin typeface="Calibri" pitchFamily="34" charset="0"/>
              </a:rPr>
              <a:t>◎州は、</a:t>
            </a:r>
            <a:r>
              <a:rPr lang="en-US" altLang="ja-JP" b="1">
                <a:latin typeface="Calibri" pitchFamily="34" charset="0"/>
              </a:rPr>
              <a:t>SPDC</a:t>
            </a:r>
            <a:r>
              <a:rPr lang="ja-JP" altLang="ja-JP" b="1">
                <a:latin typeface="Calibri" pitchFamily="34" charset="0"/>
              </a:rPr>
              <a:t>に対して、ベッド以外の空間を確保できるよう特別に配慮する。</a:t>
            </a:r>
            <a:endParaRPr lang="ja-JP" altLang="ja-JP">
              <a:latin typeface="Calibri" pitchFamily="34" charset="0"/>
            </a:endParaRPr>
          </a:p>
          <a:p>
            <a:r>
              <a:rPr lang="ja-JP" altLang="ja-JP" b="1">
                <a:latin typeface="Calibri" pitchFamily="34" charset="0"/>
              </a:rPr>
              <a:t>◎デイセンター・デイホスピタルは一日に八時間以上開く。</a:t>
            </a:r>
            <a:endParaRPr lang="ja-JP" altLang="ja-JP">
              <a:latin typeface="Calibri" pitchFamily="34" charset="0"/>
            </a:endParaRPr>
          </a:p>
          <a:p>
            <a:r>
              <a:rPr lang="ja-JP" altLang="ja-JP" b="1">
                <a:latin typeface="Calibri" pitchFamily="34" charset="0"/>
              </a:rPr>
              <a:t>◎デイホスピタルではフルタイムの強制治療を避ける。</a:t>
            </a:r>
            <a:endParaRPr lang="ja-JP" altLang="ja-JP">
              <a:latin typeface="Calibri" pitchFamily="34" charset="0"/>
            </a:endParaRPr>
          </a:p>
          <a:p>
            <a:r>
              <a:rPr lang="ja-JP" altLang="ja-JP" b="1">
                <a:latin typeface="Calibri" pitchFamily="34" charset="0"/>
              </a:rPr>
              <a:t>◎デイセンターは、個人の資質を見極め、仕事のセンスを養うようなプログラムを組む。</a:t>
            </a:r>
            <a:endParaRPr lang="ja-JP" altLang="ja-JP">
              <a:latin typeface="Calibri" pitchFamily="34" charset="0"/>
            </a:endParaRPr>
          </a:p>
          <a:p>
            <a:r>
              <a:rPr lang="ja-JP" altLang="ja-JP" b="1">
                <a:latin typeface="Calibri" pitchFamily="34" charset="0"/>
              </a:rPr>
              <a:t>◎マニコミオの残渣である旧慢性病の人々あるいは新慢性病の人々に対して、二十床を</a:t>
            </a:r>
            <a:endParaRPr lang="en-US" altLang="ja-JP" b="1">
              <a:latin typeface="Calibri" pitchFamily="34" charset="0"/>
            </a:endParaRPr>
          </a:p>
          <a:p>
            <a:r>
              <a:rPr lang="ja-JP" altLang="en-US" b="1">
                <a:latin typeface="Calibri" pitchFamily="34" charset="0"/>
              </a:rPr>
              <a:t>　　</a:t>
            </a:r>
            <a:r>
              <a:rPr lang="ja-JP" altLang="ja-JP" b="1">
                <a:latin typeface="Calibri" pitchFamily="34" charset="0"/>
              </a:rPr>
              <a:t>超えない規模の医療・心理・社会にまたがった多面的保護ができる建物（コムニタと呼ばれ</a:t>
            </a:r>
            <a:endParaRPr lang="en-US" altLang="ja-JP" b="1">
              <a:latin typeface="Calibri" pitchFamily="34" charset="0"/>
            </a:endParaRPr>
          </a:p>
          <a:p>
            <a:r>
              <a:rPr lang="ja-JP" altLang="en-US" b="1">
                <a:latin typeface="Calibri" pitchFamily="34" charset="0"/>
              </a:rPr>
              <a:t>　　</a:t>
            </a:r>
            <a:r>
              <a:rPr lang="ja-JP" altLang="ja-JP" b="1">
                <a:latin typeface="Calibri" pitchFamily="34" charset="0"/>
              </a:rPr>
              <a:t>る医療・看護つきグループホーム）を用意する。（過密であったり精神保健局の支援が</a:t>
            </a:r>
            <a:endParaRPr lang="en-US" altLang="ja-JP" b="1">
              <a:latin typeface="Calibri" pitchFamily="34" charset="0"/>
            </a:endParaRPr>
          </a:p>
          <a:p>
            <a:r>
              <a:rPr lang="ja-JP" altLang="en-US" b="1">
                <a:latin typeface="Calibri" pitchFamily="34" charset="0"/>
              </a:rPr>
              <a:t>　　</a:t>
            </a:r>
            <a:r>
              <a:rPr lang="ja-JP" altLang="ja-JP" b="1">
                <a:latin typeface="Calibri" pitchFamily="34" charset="0"/>
              </a:rPr>
              <a:t>なかったりは論外）</a:t>
            </a:r>
            <a:endParaRPr lang="ja-JP" altLang="ja-JP">
              <a:latin typeface="Calibri" pitchFamily="34" charset="0"/>
            </a:endParaRPr>
          </a:p>
          <a:p>
            <a:r>
              <a:rPr lang="ja-JP" altLang="ja-JP" b="1">
                <a:latin typeface="Calibri" pitchFamily="34" charset="0"/>
              </a:rPr>
              <a:t>◎社会復帰に向けて前進する患者のためのグループホームを準備する。</a:t>
            </a:r>
            <a:endParaRPr lang="ja-JP" altLang="ja-JP">
              <a:latin typeface="Calibri" pitchFamily="34" charset="0"/>
            </a:endParaRPr>
          </a:p>
          <a:p>
            <a:r>
              <a:rPr lang="ja-JP" altLang="ja-JP" b="1">
                <a:latin typeface="Calibri" pitchFamily="34" charset="0"/>
              </a:rPr>
              <a:t>◎国は、以上のような精神保健局の組織モデルを全国に普及させ、マニコミオの残渣を克服するべく、質を計る指標を使って全国に目配りする。そして職員教育に力をいれる。</a:t>
            </a:r>
            <a:endParaRPr lang="ja-JP" altLang="ja-JP">
              <a:latin typeface="Calibri" pitchFamily="34" charset="0"/>
            </a:endParaRPr>
          </a:p>
          <a:p>
            <a:endParaRPr lang="ja-JP" altLang="en-US">
              <a:latin typeface="Calibri" pitchFamily="34" charset="0"/>
            </a:endParaRPr>
          </a:p>
        </p:txBody>
      </p:sp>
      <p:sp>
        <p:nvSpPr>
          <p:cNvPr id="6" name="テキスト ボックス 5"/>
          <p:cNvSpPr txBox="1"/>
          <p:nvPr/>
        </p:nvSpPr>
        <p:spPr>
          <a:xfrm>
            <a:off x="4572000" y="5715000"/>
            <a:ext cx="714375" cy="523875"/>
          </a:xfrm>
          <a:prstGeom prst="rect">
            <a:avLst/>
          </a:prstGeom>
          <a:noFill/>
        </p:spPr>
        <p:txBody>
          <a:bodyPr>
            <a:spAutoFit/>
          </a:bodyPr>
          <a:lstStyle/>
          <a:p>
            <a:pPr fontAlgn="auto">
              <a:spcBef>
                <a:spcPts val="0"/>
              </a:spcBef>
              <a:spcAft>
                <a:spcPts val="0"/>
              </a:spcAft>
              <a:defRPr/>
            </a:pPr>
            <a:r>
              <a:rPr lang="en-US" altLang="ja-JP" sz="2800" dirty="0">
                <a:solidFill>
                  <a:schemeClr val="bg1">
                    <a:lumMod val="85000"/>
                  </a:schemeClr>
                </a:solidFill>
                <a:latin typeface="+mn-lt"/>
                <a:ea typeface="+mn-ea"/>
              </a:rPr>
              <a:t>-4-</a:t>
            </a:r>
            <a:endParaRPr lang="ja-JP" altLang="en-US" sz="2800" dirty="0">
              <a:solidFill>
                <a:schemeClr val="bg1">
                  <a:lumMod val="85000"/>
                </a:schemeClr>
              </a:solidFill>
              <a:latin typeface="+mn-lt"/>
              <a:ea typeface="+mn-ea"/>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5538" name="Rectangle 1"/>
          <p:cNvSpPr>
            <a:spLocks noChangeArrowheads="1"/>
          </p:cNvSpPr>
          <p:nvPr/>
        </p:nvSpPr>
        <p:spPr bwMode="auto">
          <a:xfrm>
            <a:off x="357188" y="1612900"/>
            <a:ext cx="8501062" cy="3416300"/>
          </a:xfrm>
          <a:prstGeom prst="rect">
            <a:avLst/>
          </a:prstGeom>
          <a:noFill/>
          <a:ln w="9525">
            <a:noFill/>
            <a:miter lim="800000"/>
            <a:headEnd/>
            <a:tailEnd/>
          </a:ln>
        </p:spPr>
        <p:txBody>
          <a:bodyPr anchor="ctr">
            <a:spAutoFit/>
          </a:bodyPr>
          <a:lstStyle/>
          <a:p>
            <a:r>
              <a:rPr lang="ja-JP" altLang="ja-JP" sz="2400" b="1">
                <a:latin typeface="Calibri" pitchFamily="34" charset="0"/>
              </a:rPr>
              <a:t>●</a:t>
            </a:r>
            <a:r>
              <a:rPr lang="ja-JP" altLang="ja-JP" sz="2400">
                <a:latin typeface="Calibri" pitchFamily="34" charset="0"/>
              </a:rPr>
              <a:t>地域精神保健サービスは精神病院と違って敷居が極めて低い</a:t>
            </a:r>
          </a:p>
          <a:p>
            <a:r>
              <a:rPr lang="ja-JP" altLang="ja-JP" sz="2400">
                <a:latin typeface="Calibri" pitchFamily="34" charset="0"/>
              </a:rPr>
              <a:t>●大勢がアクセスしやすい</a:t>
            </a:r>
          </a:p>
          <a:p>
            <a:r>
              <a:rPr lang="ja-JP" altLang="ja-JP" sz="2400">
                <a:latin typeface="Calibri" pitchFamily="34" charset="0"/>
              </a:rPr>
              <a:t>●本人の人生へのダメージが入院より少ない</a:t>
            </a:r>
          </a:p>
          <a:p>
            <a:r>
              <a:rPr lang="ja-JP" altLang="ja-JP" sz="2400">
                <a:latin typeface="Calibri" pitchFamily="34" charset="0"/>
              </a:rPr>
              <a:t>●不幸な事件が起こりにくい</a:t>
            </a:r>
          </a:p>
          <a:p>
            <a:r>
              <a:rPr lang="ja-JP" altLang="ja-JP" sz="2400">
                <a:latin typeface="Calibri" pitchFamily="34" charset="0"/>
              </a:rPr>
              <a:t>●センターは職員の出前も厭わないから、家族にとっても危機を</a:t>
            </a:r>
            <a:endParaRPr lang="en-US" altLang="ja-JP" sz="2400">
              <a:latin typeface="Calibri" pitchFamily="34" charset="0"/>
            </a:endParaRPr>
          </a:p>
          <a:p>
            <a:r>
              <a:rPr lang="en-US" altLang="ja-JP" sz="2400">
                <a:latin typeface="Calibri" pitchFamily="34" charset="0"/>
              </a:rPr>
              <a:t>     </a:t>
            </a:r>
            <a:r>
              <a:rPr lang="ja-JP" altLang="ja-JP" sz="2400">
                <a:latin typeface="Calibri" pitchFamily="34" charset="0"/>
              </a:rPr>
              <a:t>回避しやすい</a:t>
            </a:r>
          </a:p>
          <a:p>
            <a:r>
              <a:rPr lang="ja-JP" altLang="ja-JP" sz="2400">
                <a:latin typeface="Calibri" pitchFamily="34" charset="0"/>
              </a:rPr>
              <a:t>●一般市民が差別偏見を持ちにくい（特殊病院は差別の</a:t>
            </a:r>
            <a:r>
              <a:rPr lang="ja-JP" altLang="en-US" sz="2400">
                <a:latin typeface="Calibri" pitchFamily="34" charset="0"/>
              </a:rPr>
              <a:t>温床</a:t>
            </a:r>
            <a:r>
              <a:rPr lang="ja-JP" altLang="ja-JP" sz="2400">
                <a:latin typeface="Calibri" pitchFamily="34" charset="0"/>
              </a:rPr>
              <a:t>）</a:t>
            </a:r>
          </a:p>
          <a:p>
            <a:r>
              <a:rPr lang="ja-JP" altLang="ja-JP" sz="2400">
                <a:latin typeface="Calibri" pitchFamily="34" charset="0"/>
              </a:rPr>
              <a:t>●しかも地域精神保健は精神病院よりコストがかからない</a:t>
            </a:r>
            <a:endParaRPr lang="en-US" altLang="ja-JP" sz="2400">
              <a:latin typeface="Calibri" pitchFamily="34" charset="0"/>
            </a:endParaRPr>
          </a:p>
          <a:p>
            <a:r>
              <a:rPr lang="ja-JP" altLang="ja-JP" sz="2400">
                <a:latin typeface="Calibri" pitchFamily="34" charset="0"/>
              </a:rPr>
              <a:t>●悪名高き司法精神病院を解体させる可能性も秘めている</a:t>
            </a:r>
            <a:endParaRPr lang="en-US" altLang="ja-JP" sz="2400">
              <a:latin typeface="Calibri" pitchFamily="34" charset="0"/>
            </a:endParaRPr>
          </a:p>
        </p:txBody>
      </p:sp>
      <p:sp>
        <p:nvSpPr>
          <p:cNvPr id="3" name="正方形/長方形 2"/>
          <p:cNvSpPr/>
          <p:nvPr/>
        </p:nvSpPr>
        <p:spPr>
          <a:xfrm>
            <a:off x="357188" y="558800"/>
            <a:ext cx="8715375" cy="584200"/>
          </a:xfrm>
          <a:prstGeom prst="rect">
            <a:avLst/>
          </a:prstGeom>
        </p:spPr>
        <p:txBody>
          <a:bodyPr>
            <a:spAutoFit/>
          </a:bodyPr>
          <a:lstStyle/>
          <a:p>
            <a:pPr algn="ctr" fontAlgn="auto">
              <a:spcBef>
                <a:spcPts val="0"/>
              </a:spcBef>
              <a:spcAft>
                <a:spcPts val="0"/>
              </a:spcAft>
              <a:defRPr/>
            </a:pPr>
            <a:r>
              <a:rPr lang="ja-JP" altLang="en-US" sz="3200" dirty="0">
                <a:solidFill>
                  <a:schemeClr val="bg1"/>
                </a:solidFill>
                <a:latin typeface="+mj-lt"/>
                <a:ea typeface="+mj-ea"/>
                <a:cs typeface="+mj-cs"/>
              </a:rPr>
              <a:t>私が地域精神保健サービスにこだわる</a:t>
            </a:r>
            <a:r>
              <a:rPr lang="ja-JP" altLang="ja-JP" sz="3200" dirty="0">
                <a:solidFill>
                  <a:schemeClr val="bg1"/>
                </a:solidFill>
                <a:latin typeface="+mj-lt"/>
                <a:ea typeface="+mj-ea"/>
                <a:cs typeface="+mj-cs"/>
              </a:rPr>
              <a:t>理由</a:t>
            </a:r>
            <a:endParaRPr lang="ja-JP" altLang="en-US" sz="3200" dirty="0">
              <a:solidFill>
                <a:schemeClr val="bg1"/>
              </a:solidFill>
              <a:latin typeface="+mj-lt"/>
              <a:ea typeface="+mj-ea"/>
              <a:cs typeface="+mj-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タイトル 1"/>
          <p:cNvSpPr>
            <a:spLocks noGrp="1"/>
          </p:cNvSpPr>
          <p:nvPr>
            <p:ph type="title"/>
          </p:nvPr>
        </p:nvSpPr>
        <p:spPr>
          <a:xfrm>
            <a:off x="457200" y="285750"/>
            <a:ext cx="8229600" cy="1143000"/>
          </a:xfrm>
        </p:spPr>
        <p:txBody>
          <a:bodyPr/>
          <a:lstStyle/>
          <a:p>
            <a:r>
              <a:rPr lang="ja-JP" altLang="en-US" sz="4000" smtClean="0">
                <a:solidFill>
                  <a:schemeClr val="bg1"/>
                </a:solidFill>
              </a:rPr>
              <a:t>精神病院を回避する理由</a:t>
            </a:r>
          </a:p>
        </p:txBody>
      </p:sp>
      <p:graphicFrame>
        <p:nvGraphicFramePr>
          <p:cNvPr id="5" name="図表 4"/>
          <p:cNvGraphicFramePr/>
          <p:nvPr/>
        </p:nvGraphicFramePr>
        <p:xfrm>
          <a:off x="-357222" y="1234372"/>
          <a:ext cx="9858444" cy="47149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7587" name="テキスト ボックス 6"/>
          <p:cNvSpPr txBox="1">
            <a:spLocks noChangeArrowheads="1"/>
          </p:cNvSpPr>
          <p:nvPr/>
        </p:nvSpPr>
        <p:spPr bwMode="auto">
          <a:xfrm>
            <a:off x="571500" y="242888"/>
            <a:ext cx="5843588" cy="400050"/>
          </a:xfrm>
          <a:prstGeom prst="rect">
            <a:avLst/>
          </a:prstGeom>
          <a:noFill/>
          <a:ln w="9525">
            <a:noFill/>
            <a:miter lim="800000"/>
            <a:headEnd/>
            <a:tailEnd/>
          </a:ln>
        </p:spPr>
        <p:txBody>
          <a:bodyPr wrap="none">
            <a:spAutoFit/>
          </a:bodyPr>
          <a:lstStyle/>
          <a:p>
            <a:r>
              <a:rPr lang="en-US" altLang="ja-JP" sz="2000">
                <a:solidFill>
                  <a:schemeClr val="bg1"/>
                </a:solidFill>
                <a:latin typeface="Calibri" pitchFamily="34" charset="0"/>
              </a:rPr>
              <a:t>『</a:t>
            </a:r>
            <a:r>
              <a:rPr lang="ja-JP" altLang="en-US" sz="2000">
                <a:solidFill>
                  <a:schemeClr val="bg1"/>
                </a:solidFill>
                <a:latin typeface="Calibri" pitchFamily="34" charset="0"/>
              </a:rPr>
              <a:t>コミュニティ　メンタルヘルス</a:t>
            </a:r>
            <a:r>
              <a:rPr lang="en-US" altLang="ja-JP" sz="2000">
                <a:solidFill>
                  <a:schemeClr val="bg1"/>
                </a:solidFill>
                <a:latin typeface="Calibri" pitchFamily="34" charset="0"/>
              </a:rPr>
              <a:t>』(</a:t>
            </a:r>
            <a:r>
              <a:rPr lang="ja-JP" altLang="en-US" sz="1600">
                <a:solidFill>
                  <a:schemeClr val="bg1"/>
                </a:solidFill>
                <a:latin typeface="Calibri" pitchFamily="34" charset="0"/>
              </a:rPr>
              <a:t>中央法規出版</a:t>
            </a:r>
            <a:r>
              <a:rPr lang="en-US" altLang="ja-JP" sz="2000">
                <a:solidFill>
                  <a:schemeClr val="bg1"/>
                </a:solidFill>
                <a:latin typeface="Calibri" pitchFamily="34" charset="0"/>
              </a:rPr>
              <a:t>)</a:t>
            </a:r>
            <a:r>
              <a:rPr lang="ja-JP" altLang="en-US" sz="1600">
                <a:solidFill>
                  <a:schemeClr val="bg1"/>
                </a:solidFill>
                <a:latin typeface="Calibri" pitchFamily="34" charset="0"/>
              </a:rPr>
              <a:t> に書かれた</a:t>
            </a:r>
            <a:endParaRPr lang="ja-JP" altLang="en-US" sz="200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00034" y="1357298"/>
            <a:ext cx="8229600" cy="1143000"/>
          </a:xfrm>
        </p:spPr>
        <p:txBody>
          <a:bodyPr rtlCol="0">
            <a:noAutofit/>
          </a:bodyPr>
          <a:lstStyle/>
          <a:p>
            <a:pPr fontAlgn="auto">
              <a:spcAft>
                <a:spcPts val="0"/>
              </a:spcAft>
              <a:defRPr/>
            </a:pPr>
            <a:r>
              <a:rPr lang="ja-JP" alt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フランス革命の導火線となった近代デモクラシーの先駆者ジャンジャック・ルソー</a:t>
            </a:r>
            <a:endParaRPr lang="ja-JP" alt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コンテンツ プレースホルダ 2"/>
          <p:cNvSpPr>
            <a:spLocks noGrp="1"/>
          </p:cNvSpPr>
          <p:nvPr>
            <p:ph idx="1"/>
          </p:nvPr>
        </p:nvSpPr>
        <p:spPr>
          <a:xfrm>
            <a:off x="457200" y="2643183"/>
            <a:ext cx="8229600" cy="3000396"/>
          </a:xfrm>
        </p:spPr>
        <p:txBody>
          <a:bodyPr rtlCol="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Aft>
                <a:spcPts val="0"/>
              </a:spcAft>
              <a:buFont typeface="Arial" pitchFamily="34" charset="0"/>
              <a:buNone/>
              <a:defRPr/>
            </a:pPr>
            <a:r>
              <a:rPr lang="ja-JP" alt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ドレイは彼らの鎖のなかで全てを失ってしまう、そこからのがれたいという欲望までも。</a:t>
            </a:r>
            <a:endParaRPr lang="en-US" altLang="ja-JP"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fontAlgn="auto">
              <a:spcAft>
                <a:spcPts val="0"/>
              </a:spcAft>
              <a:buFont typeface="Arial" pitchFamily="34" charset="0"/>
              <a:buNone/>
              <a:defRPr/>
            </a:pPr>
            <a:endParaRPr lang="en-US" altLang="ja-JP"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fontAlgn="auto">
              <a:spcAft>
                <a:spcPts val="0"/>
              </a:spcAft>
              <a:buFont typeface="Arial" pitchFamily="34" charset="0"/>
              <a:buNone/>
              <a:defRPr/>
            </a:pPr>
            <a:endParaRPr lang="en-US" altLang="ja-JP"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r" fontAlgn="auto">
              <a:spcAft>
                <a:spcPts val="0"/>
              </a:spcAft>
              <a:buFont typeface="Arial" pitchFamily="34" charset="0"/>
              <a:buNone/>
              <a:defRPr/>
            </a:pPr>
            <a:r>
              <a:rPr lang="en-US" altLang="ja-JP"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r>
              <a:rPr lang="ja-JP" alt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社会契約論</a:t>
            </a:r>
            <a:r>
              <a:rPr lang="en-US" altLang="ja-JP"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r>
              <a:rPr lang="ja-JP" alt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ja-JP" altLang="en-US"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（岩波文庫）より</a:t>
            </a:r>
            <a:endParaRPr lang="ja-JP" altLang="en-US"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5"/>
          <p:cNvPicPr>
            <a:picLocks noChangeAspect="1" noChangeArrowheads="1"/>
          </p:cNvPicPr>
          <p:nvPr/>
        </p:nvPicPr>
        <p:blipFill>
          <a:blip r:embed="rId2"/>
          <a:srcRect/>
          <a:stretch>
            <a:fillRect/>
          </a:stretch>
        </p:blipFill>
        <p:spPr bwMode="auto">
          <a:xfrm>
            <a:off x="0" y="928688"/>
            <a:ext cx="9144000" cy="4929187"/>
          </a:xfrm>
          <a:prstGeom prst="rect">
            <a:avLst/>
          </a:prstGeom>
          <a:noFill/>
          <a:ln w="9525">
            <a:noFill/>
            <a:miter lim="800000"/>
            <a:headEnd/>
            <a:tailEnd/>
          </a:ln>
        </p:spPr>
      </p:pic>
      <p:sp>
        <p:nvSpPr>
          <p:cNvPr id="59395" name="タイトル 1"/>
          <p:cNvSpPr>
            <a:spLocks noGrp="1"/>
          </p:cNvSpPr>
          <p:nvPr>
            <p:ph type="title"/>
          </p:nvPr>
        </p:nvSpPr>
        <p:spPr>
          <a:xfrm>
            <a:off x="214313" y="285750"/>
            <a:ext cx="8686800" cy="1143000"/>
          </a:xfrm>
        </p:spPr>
        <p:txBody>
          <a:bodyPr rtlCol="0">
            <a:normAutofit fontScale="90000"/>
          </a:bodyPr>
          <a:lstStyle/>
          <a:p>
            <a:pPr fontAlgn="auto">
              <a:spcAft>
                <a:spcPts val="0"/>
              </a:spcAft>
              <a:defRPr/>
            </a:pPr>
            <a:r>
              <a:rPr lang="en-US" altLang="ja-JP" sz="2800" b="1" smtClean="0">
                <a:solidFill>
                  <a:schemeClr val="bg1"/>
                </a:solidFill>
              </a:rPr>
              <a:t/>
            </a:r>
            <a:br>
              <a:rPr lang="en-US" altLang="ja-JP" sz="2800" b="1" smtClean="0">
                <a:solidFill>
                  <a:schemeClr val="bg1"/>
                </a:solidFill>
              </a:rPr>
            </a:br>
            <a:r>
              <a:rPr lang="ja-JP" altLang="ja-JP" sz="2800" b="1" smtClean="0">
                <a:solidFill>
                  <a:schemeClr val="bg1"/>
                </a:solidFill>
              </a:rPr>
              <a:t>アレッツォの改革を実践したアゴスティーノ・ピレッラ曰く</a:t>
            </a:r>
            <a:r>
              <a:rPr lang="en-US" altLang="ja-JP" sz="2800" b="1" smtClean="0">
                <a:solidFill>
                  <a:schemeClr val="bg1"/>
                </a:solidFill>
              </a:rPr>
              <a:t/>
            </a:r>
            <a:br>
              <a:rPr lang="en-US" altLang="ja-JP" sz="2800" b="1" smtClean="0">
                <a:solidFill>
                  <a:schemeClr val="bg1"/>
                </a:solidFill>
              </a:rPr>
            </a:br>
            <a:endParaRPr lang="ja-JP" altLang="en-US" sz="2800" smtClean="0">
              <a:solidFill>
                <a:schemeClr val="bg1"/>
              </a:solidFill>
            </a:endParaRPr>
          </a:p>
        </p:txBody>
      </p:sp>
      <p:sp>
        <p:nvSpPr>
          <p:cNvPr id="69635" name="Rectangle 4"/>
          <p:cNvSpPr>
            <a:spLocks noChangeArrowheads="1"/>
          </p:cNvSpPr>
          <p:nvPr/>
        </p:nvSpPr>
        <p:spPr bwMode="auto">
          <a:xfrm>
            <a:off x="214313" y="1279525"/>
            <a:ext cx="8929687" cy="3786188"/>
          </a:xfrm>
          <a:prstGeom prst="rect">
            <a:avLst/>
          </a:prstGeom>
          <a:noFill/>
          <a:ln w="9525">
            <a:noFill/>
            <a:miter lim="800000"/>
            <a:headEnd/>
            <a:tailEnd/>
          </a:ln>
        </p:spPr>
        <p:txBody>
          <a:bodyPr anchor="ctr">
            <a:spAutoFit/>
          </a:bodyPr>
          <a:lstStyle/>
          <a:p>
            <a:pPr>
              <a:lnSpc>
                <a:spcPct val="200000"/>
              </a:lnSpc>
            </a:pPr>
            <a:endParaRPr lang="ja-JP" altLang="ja-JP" sz="2400">
              <a:latin typeface="Calibri" pitchFamily="34" charset="0"/>
            </a:endParaRPr>
          </a:p>
          <a:p>
            <a:pPr>
              <a:lnSpc>
                <a:spcPct val="200000"/>
              </a:lnSpc>
            </a:pPr>
            <a:r>
              <a:rPr lang="ja-JP" altLang="ja-JP" sz="2400">
                <a:latin typeface="Calibri" pitchFamily="34" charset="0"/>
              </a:rPr>
              <a:t>一番の元凶は大学です。多くの教授は病人を観察していじくりまわすが、本人の人生を支えることには関心がない。重い人を往診しない。だから、学生を教えることもできない。こんな連中が力を持っている大都会は改革が進まない</a:t>
            </a:r>
            <a:r>
              <a:rPr lang="ja-JP" altLang="en-US" sz="2400">
                <a:latin typeface="Calibri" pitchFamily="34" charset="0"/>
              </a:rPr>
              <a:t>。</a:t>
            </a:r>
            <a:endParaRPr lang="ja-JP" altLang="ja-JP" sz="2400">
              <a:latin typeface="Calibri" pitchFamily="34" charset="0"/>
            </a:endParaRPr>
          </a:p>
        </p:txBody>
      </p:sp>
      <p:sp>
        <p:nvSpPr>
          <p:cNvPr id="69636" name="正方形/長方形 4"/>
          <p:cNvSpPr>
            <a:spLocks noChangeArrowheads="1"/>
          </p:cNvSpPr>
          <p:nvPr/>
        </p:nvSpPr>
        <p:spPr bwMode="auto">
          <a:xfrm>
            <a:off x="2500313" y="5786438"/>
            <a:ext cx="4881562" cy="461962"/>
          </a:xfrm>
          <a:prstGeom prst="rect">
            <a:avLst/>
          </a:prstGeom>
          <a:noFill/>
          <a:ln w="9525">
            <a:noFill/>
            <a:miter lim="800000"/>
            <a:headEnd/>
            <a:tailEnd/>
          </a:ln>
        </p:spPr>
        <p:txBody>
          <a:bodyPr wrap="none">
            <a:spAutoFit/>
          </a:bodyPr>
          <a:lstStyle/>
          <a:p>
            <a:r>
              <a:rPr lang="ja-JP" altLang="ja-JP" sz="2400" b="1">
                <a:solidFill>
                  <a:schemeClr val="bg1"/>
                </a:solidFill>
                <a:latin typeface="Calibri" pitchFamily="34" charset="0"/>
              </a:rPr>
              <a:t>バザーリアとは</a:t>
            </a:r>
            <a:r>
              <a:rPr lang="en-US" altLang="ja-JP" sz="2400" b="1">
                <a:solidFill>
                  <a:schemeClr val="bg1"/>
                </a:solidFill>
                <a:latin typeface="Calibri" pitchFamily="34" charset="0"/>
              </a:rPr>
              <a:t>1960</a:t>
            </a:r>
            <a:r>
              <a:rPr lang="ja-JP" altLang="ja-JP" sz="2400" b="1">
                <a:solidFill>
                  <a:schemeClr val="bg1"/>
                </a:solidFill>
                <a:latin typeface="Calibri" pitchFamily="34" charset="0"/>
              </a:rPr>
              <a:t>年代からの同志</a:t>
            </a:r>
            <a:endParaRPr lang="ja-JP" altLang="en-US" sz="2400">
              <a:latin typeface="Calibri"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テキスト ボックス 3"/>
          <p:cNvSpPr txBox="1">
            <a:spLocks noChangeArrowheads="1"/>
          </p:cNvSpPr>
          <p:nvPr/>
        </p:nvSpPr>
        <p:spPr bwMode="auto">
          <a:xfrm>
            <a:off x="3357563" y="1625600"/>
            <a:ext cx="5000625" cy="1446213"/>
          </a:xfrm>
          <a:prstGeom prst="rect">
            <a:avLst/>
          </a:prstGeom>
          <a:noFill/>
          <a:ln w="9525">
            <a:noFill/>
            <a:miter lim="800000"/>
            <a:headEnd/>
            <a:tailEnd/>
          </a:ln>
        </p:spPr>
        <p:txBody>
          <a:bodyPr>
            <a:spAutoFit/>
          </a:bodyPr>
          <a:lstStyle/>
          <a:p>
            <a:pPr algn="ctr"/>
            <a:r>
              <a:rPr lang="ja-JP" altLang="en-US" sz="2400">
                <a:latin typeface="Calibri" pitchFamily="34" charset="0"/>
              </a:rPr>
              <a:t>ＲＡＩ </a:t>
            </a:r>
            <a:r>
              <a:rPr lang="en-US" altLang="ja-JP" sz="2400">
                <a:latin typeface="Calibri" pitchFamily="34" charset="0"/>
              </a:rPr>
              <a:t>3</a:t>
            </a:r>
            <a:r>
              <a:rPr lang="ja-JP" altLang="en-US" sz="2400">
                <a:latin typeface="Calibri" pitchFamily="34" charset="0"/>
              </a:rPr>
              <a:t>のドキュメンタリー番組</a:t>
            </a:r>
            <a:endParaRPr lang="en-US" altLang="ja-JP" sz="2400">
              <a:latin typeface="Calibri" pitchFamily="34" charset="0"/>
            </a:endParaRPr>
          </a:p>
          <a:p>
            <a:pPr algn="ctr"/>
            <a:r>
              <a:rPr lang="ja-JP" altLang="en-US" sz="4000">
                <a:latin typeface="Calibri" pitchFamily="34" charset="0"/>
              </a:rPr>
              <a:t>アベルの園</a:t>
            </a:r>
            <a:endParaRPr lang="en-US" altLang="ja-JP" sz="4000">
              <a:latin typeface="Calibri" pitchFamily="34" charset="0"/>
            </a:endParaRPr>
          </a:p>
          <a:p>
            <a:pPr algn="ctr"/>
            <a:r>
              <a:rPr lang="ja-JP" altLang="en-US" sz="2400">
                <a:latin typeface="Calibri" pitchFamily="34" charset="0"/>
              </a:rPr>
              <a:t>ゴリツィアのマニコミオ　</a:t>
            </a:r>
            <a:r>
              <a:rPr lang="en-US" altLang="ja-JP" sz="2400">
                <a:latin typeface="Calibri" pitchFamily="34" charset="0"/>
              </a:rPr>
              <a:t>1968</a:t>
            </a:r>
            <a:r>
              <a:rPr lang="ja-JP" altLang="en-US" sz="2400">
                <a:latin typeface="Calibri" pitchFamily="34" charset="0"/>
              </a:rPr>
              <a:t>年</a:t>
            </a:r>
            <a:r>
              <a:rPr lang="en-US" altLang="ja-JP" sz="2400">
                <a:latin typeface="Calibri" pitchFamily="34" charset="0"/>
              </a:rPr>
              <a:t> </a:t>
            </a:r>
          </a:p>
        </p:txBody>
      </p:sp>
      <p:pic>
        <p:nvPicPr>
          <p:cNvPr id="71682" name="Picture 2" descr="C:\Documents and Settings\main\デスクトップ\1974assenbleaarezzo\DSC_0033.JPG"/>
          <p:cNvPicPr>
            <a:picLocks noChangeAspect="1" noChangeArrowheads="1"/>
          </p:cNvPicPr>
          <p:nvPr/>
        </p:nvPicPr>
        <p:blipFill>
          <a:blip r:embed="rId2"/>
          <a:srcRect/>
          <a:stretch>
            <a:fillRect/>
          </a:stretch>
        </p:blipFill>
        <p:spPr bwMode="auto">
          <a:xfrm>
            <a:off x="6072188" y="3500438"/>
            <a:ext cx="3000375" cy="1997075"/>
          </a:xfrm>
          <a:prstGeom prst="rect">
            <a:avLst/>
          </a:prstGeom>
          <a:noFill/>
          <a:ln w="9525">
            <a:noFill/>
            <a:miter lim="800000"/>
            <a:headEnd/>
            <a:tailEnd/>
          </a:ln>
        </p:spPr>
      </p:pic>
      <p:pic>
        <p:nvPicPr>
          <p:cNvPr id="71683" name="Picture 3" descr="C:\Documents and Settings\main\デスクトップ\1974assenbleaarezzo\DSC_0034.JPG"/>
          <p:cNvPicPr>
            <a:picLocks noChangeAspect="1" noChangeArrowheads="1"/>
          </p:cNvPicPr>
          <p:nvPr/>
        </p:nvPicPr>
        <p:blipFill>
          <a:blip r:embed="rId3"/>
          <a:srcRect l="7143" t="3577" r="2380"/>
          <a:stretch>
            <a:fillRect/>
          </a:stretch>
        </p:blipFill>
        <p:spPr bwMode="auto">
          <a:xfrm>
            <a:off x="3071813" y="3500438"/>
            <a:ext cx="2819400" cy="2000250"/>
          </a:xfrm>
          <a:prstGeom prst="rect">
            <a:avLst/>
          </a:prstGeom>
          <a:noFill/>
          <a:ln w="9525">
            <a:noFill/>
            <a:miter lim="800000"/>
            <a:headEnd/>
            <a:tailEnd/>
          </a:ln>
        </p:spPr>
      </p:pic>
      <p:pic>
        <p:nvPicPr>
          <p:cNvPr id="71684" name="Picture 4" descr="C:\Documents and Settings\main\デスクトップ\1974assenbleaarezzo\DSC_0029.JPG"/>
          <p:cNvPicPr>
            <a:picLocks noChangeAspect="1" noChangeArrowheads="1"/>
          </p:cNvPicPr>
          <p:nvPr/>
        </p:nvPicPr>
        <p:blipFill>
          <a:blip r:embed="rId4"/>
          <a:srcRect b="-163"/>
          <a:stretch>
            <a:fillRect/>
          </a:stretch>
        </p:blipFill>
        <p:spPr bwMode="auto">
          <a:xfrm>
            <a:off x="214313" y="1428750"/>
            <a:ext cx="2714625" cy="1809750"/>
          </a:xfrm>
          <a:prstGeom prst="rect">
            <a:avLst/>
          </a:prstGeom>
          <a:noFill/>
          <a:ln w="9525">
            <a:noFill/>
            <a:miter lim="800000"/>
            <a:headEnd/>
            <a:tailEnd/>
          </a:ln>
        </p:spPr>
      </p:pic>
      <p:pic>
        <p:nvPicPr>
          <p:cNvPr id="71685" name="Picture 5" descr="C:\Documents and Settings\main\デスクトップ\1974assenbleaarezzo\DSC_0032.JPG"/>
          <p:cNvPicPr>
            <a:picLocks noChangeAspect="1" noChangeArrowheads="1"/>
          </p:cNvPicPr>
          <p:nvPr/>
        </p:nvPicPr>
        <p:blipFill>
          <a:blip r:embed="rId5"/>
          <a:srcRect l="7143" r="2380"/>
          <a:stretch>
            <a:fillRect/>
          </a:stretch>
        </p:blipFill>
        <p:spPr bwMode="auto">
          <a:xfrm>
            <a:off x="214313" y="3500438"/>
            <a:ext cx="2714625" cy="1997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テキスト ボックス 4"/>
          <p:cNvSpPr txBox="1">
            <a:spLocks noChangeArrowheads="1"/>
          </p:cNvSpPr>
          <p:nvPr/>
        </p:nvSpPr>
        <p:spPr bwMode="auto">
          <a:xfrm>
            <a:off x="6000750" y="1778000"/>
            <a:ext cx="3000375" cy="1816100"/>
          </a:xfrm>
          <a:prstGeom prst="rect">
            <a:avLst/>
          </a:prstGeom>
          <a:noFill/>
          <a:ln w="9525">
            <a:noFill/>
            <a:miter lim="800000"/>
            <a:headEnd/>
            <a:tailEnd/>
          </a:ln>
        </p:spPr>
        <p:txBody>
          <a:bodyPr>
            <a:spAutoFit/>
          </a:bodyPr>
          <a:lstStyle/>
          <a:p>
            <a:r>
              <a:rPr lang="ja-JP" altLang="en-US" sz="2800">
                <a:latin typeface="Calibri" pitchFamily="34" charset="0"/>
              </a:rPr>
              <a:t>バザーリア院長の</a:t>
            </a:r>
            <a:endParaRPr lang="en-US" altLang="ja-JP" sz="2800">
              <a:latin typeface="Calibri" pitchFamily="34" charset="0"/>
            </a:endParaRPr>
          </a:p>
          <a:p>
            <a:pPr algn="r"/>
            <a:r>
              <a:rPr lang="ja-JP" altLang="en-US" sz="2800">
                <a:latin typeface="Calibri" pitchFamily="34" charset="0"/>
              </a:rPr>
              <a:t>“内部告発”</a:t>
            </a:r>
            <a:endParaRPr lang="en-US" altLang="ja-JP" sz="2800">
              <a:latin typeface="Calibri" pitchFamily="34" charset="0"/>
            </a:endParaRPr>
          </a:p>
          <a:p>
            <a:pPr algn="r"/>
            <a:endParaRPr lang="en-US" altLang="ja-JP" sz="2800">
              <a:latin typeface="Calibri" pitchFamily="34" charset="0"/>
            </a:endParaRPr>
          </a:p>
          <a:p>
            <a:pPr algn="r"/>
            <a:r>
              <a:rPr lang="ja-JP" altLang="en-US" sz="2400">
                <a:latin typeface="Calibri" pitchFamily="34" charset="0"/>
              </a:rPr>
              <a:t>（</a:t>
            </a:r>
            <a:r>
              <a:rPr lang="en-US" altLang="ja-JP" sz="2400">
                <a:latin typeface="Calibri" pitchFamily="34" charset="0"/>
              </a:rPr>
              <a:t>1968</a:t>
            </a:r>
            <a:r>
              <a:rPr lang="ja-JP" altLang="en-US" sz="2400">
                <a:latin typeface="Calibri" pitchFamily="34" charset="0"/>
              </a:rPr>
              <a:t>年ゴリツィア）</a:t>
            </a:r>
            <a:r>
              <a:rPr lang="ja-JP" altLang="en-US" sz="2800">
                <a:latin typeface="Calibri" pitchFamily="34" charset="0"/>
              </a:rPr>
              <a:t>　</a:t>
            </a:r>
          </a:p>
        </p:txBody>
      </p:sp>
      <p:pic>
        <p:nvPicPr>
          <p:cNvPr id="72706" name="Picture 2"/>
          <p:cNvPicPr>
            <a:picLocks noChangeAspect="1" noChangeArrowheads="1"/>
          </p:cNvPicPr>
          <p:nvPr/>
        </p:nvPicPr>
        <p:blipFill>
          <a:blip r:embed="rId2"/>
          <a:srcRect/>
          <a:stretch>
            <a:fillRect/>
          </a:stretch>
        </p:blipFill>
        <p:spPr bwMode="auto">
          <a:xfrm>
            <a:off x="0" y="1143000"/>
            <a:ext cx="2724150" cy="4586288"/>
          </a:xfrm>
          <a:prstGeom prst="rect">
            <a:avLst/>
          </a:prstGeom>
          <a:noFill/>
          <a:ln w="9525">
            <a:noFill/>
            <a:miter lim="800000"/>
            <a:headEnd/>
            <a:tailEnd/>
          </a:ln>
        </p:spPr>
      </p:pic>
      <p:pic>
        <p:nvPicPr>
          <p:cNvPr id="17411" name="Picture 3"/>
          <p:cNvPicPr>
            <a:picLocks noChangeAspect="1" noChangeArrowheads="1"/>
          </p:cNvPicPr>
          <p:nvPr/>
        </p:nvPicPr>
        <p:blipFill>
          <a:blip r:embed="rId3" cstate="print"/>
          <a:srcRect/>
          <a:stretch>
            <a:fillRect/>
          </a:stretch>
        </p:blipFill>
        <p:spPr bwMode="auto">
          <a:xfrm>
            <a:off x="2714612" y="1142983"/>
            <a:ext cx="3286148" cy="2529326"/>
          </a:xfrm>
          <a:prstGeom prst="rect">
            <a:avLst/>
          </a:prstGeom>
          <a:ln>
            <a:noFill/>
          </a:ln>
          <a:effectLst>
            <a:softEdge rad="112500"/>
          </a:effectLst>
        </p:spPr>
      </p:pic>
      <p:pic>
        <p:nvPicPr>
          <p:cNvPr id="17412" name="Picture 4"/>
          <p:cNvPicPr>
            <a:picLocks noChangeAspect="1" noChangeArrowheads="1"/>
          </p:cNvPicPr>
          <p:nvPr/>
        </p:nvPicPr>
        <p:blipFill>
          <a:blip r:embed="rId4" cstate="print">
            <a:lum bright="20000" contrast="30000"/>
          </a:blip>
          <a:srcRect/>
          <a:stretch>
            <a:fillRect/>
          </a:stretch>
        </p:blipFill>
        <p:spPr bwMode="auto">
          <a:xfrm>
            <a:off x="5965597" y="3614286"/>
            <a:ext cx="3221945" cy="2157064"/>
          </a:xfrm>
          <a:prstGeom prst="rect">
            <a:avLst/>
          </a:prstGeom>
          <a:ln>
            <a:noFill/>
          </a:ln>
          <a:effectLst>
            <a:softEdge rad="112500"/>
          </a:effectLst>
        </p:spPr>
      </p:pic>
      <p:pic>
        <p:nvPicPr>
          <p:cNvPr id="17413" name="Picture 5"/>
          <p:cNvPicPr>
            <a:picLocks noChangeAspect="1" noChangeArrowheads="1"/>
          </p:cNvPicPr>
          <p:nvPr/>
        </p:nvPicPr>
        <p:blipFill>
          <a:blip r:embed="rId5" cstate="print"/>
          <a:srcRect/>
          <a:stretch>
            <a:fillRect/>
          </a:stretch>
        </p:blipFill>
        <p:spPr bwMode="auto">
          <a:xfrm>
            <a:off x="2714612" y="3643314"/>
            <a:ext cx="3323268" cy="208599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a:bodyPr>
          <a:lstStyle/>
          <a:p>
            <a:pPr fontAlgn="auto">
              <a:spcAft>
                <a:spcPts val="0"/>
              </a:spcAft>
              <a:defRPr/>
            </a:pPr>
            <a:r>
              <a:rPr lang="ja-JP" altLang="en-US" dirty="0" smtClean="0">
                <a:solidFill>
                  <a:schemeClr val="bg1">
                    <a:lumMod val="95000"/>
                  </a:schemeClr>
                </a:solidFill>
              </a:rPr>
              <a:t>イタリアの改革は半世紀かかった</a:t>
            </a:r>
            <a:endParaRPr lang="ja-JP" altLang="en-US" dirty="0">
              <a:solidFill>
                <a:schemeClr val="bg1">
                  <a:lumMod val="95000"/>
                </a:schemeClr>
              </a:solidFill>
            </a:endParaRPr>
          </a:p>
        </p:txBody>
      </p:sp>
      <p:sp>
        <p:nvSpPr>
          <p:cNvPr id="5" name="テキスト ボックス 4"/>
          <p:cNvSpPr txBox="1"/>
          <p:nvPr/>
        </p:nvSpPr>
        <p:spPr>
          <a:xfrm>
            <a:off x="214313" y="1803400"/>
            <a:ext cx="6929437" cy="3478213"/>
          </a:xfrm>
          <a:prstGeom prst="rect">
            <a:avLst/>
          </a:prstGeom>
          <a:noFill/>
        </p:spPr>
        <p:txBody>
          <a:bodyPr>
            <a:spAutoFit/>
          </a:bodyPr>
          <a:lstStyle/>
          <a:p>
            <a:pPr fontAlgn="auto">
              <a:spcBef>
                <a:spcPts val="0"/>
              </a:spcBef>
              <a:spcAft>
                <a:spcPts val="0"/>
              </a:spcAft>
              <a:defRPr/>
            </a:pPr>
            <a:r>
              <a:rPr lang="en-US" altLang="ja-JP" sz="2000" dirty="0">
                <a:solidFill>
                  <a:schemeClr val="bg1">
                    <a:lumMod val="95000"/>
                  </a:schemeClr>
                </a:solidFill>
                <a:latin typeface="+mn-lt"/>
                <a:ea typeface="+mn-ea"/>
              </a:rPr>
              <a:t>1961</a:t>
            </a:r>
            <a:r>
              <a:rPr lang="ja-JP" altLang="en-US" sz="2000" dirty="0">
                <a:solidFill>
                  <a:schemeClr val="bg1">
                    <a:lumMod val="95000"/>
                  </a:schemeClr>
                </a:solidFill>
                <a:latin typeface="+mn-lt"/>
                <a:ea typeface="+mn-ea"/>
              </a:rPr>
              <a:t>年：ゴリツィアで精神病院解体に着手</a:t>
            </a:r>
            <a:endParaRPr lang="en-US" altLang="ja-JP" sz="2000" dirty="0">
              <a:solidFill>
                <a:schemeClr val="bg1">
                  <a:lumMod val="95000"/>
                </a:schemeClr>
              </a:solidFill>
              <a:latin typeface="+mn-lt"/>
              <a:ea typeface="+mn-ea"/>
            </a:endParaRPr>
          </a:p>
          <a:p>
            <a:pPr fontAlgn="auto">
              <a:spcBef>
                <a:spcPts val="0"/>
              </a:spcBef>
              <a:spcAft>
                <a:spcPts val="0"/>
              </a:spcAft>
              <a:defRPr/>
            </a:pPr>
            <a:r>
              <a:rPr lang="en-US" altLang="ja-JP" sz="2000" dirty="0">
                <a:solidFill>
                  <a:schemeClr val="bg1">
                    <a:lumMod val="95000"/>
                  </a:schemeClr>
                </a:solidFill>
                <a:latin typeface="+mn-lt"/>
                <a:ea typeface="+mn-ea"/>
              </a:rPr>
              <a:t>1968</a:t>
            </a:r>
            <a:r>
              <a:rPr lang="ja-JP" altLang="en-US" sz="2000" dirty="0">
                <a:solidFill>
                  <a:schemeClr val="bg1">
                    <a:lumMod val="95000"/>
                  </a:schemeClr>
                </a:solidFill>
                <a:latin typeface="+mn-lt"/>
                <a:ea typeface="+mn-ea"/>
              </a:rPr>
              <a:t>年：挫折</a:t>
            </a:r>
            <a:endParaRPr lang="en-US" altLang="ja-JP" sz="2000" dirty="0">
              <a:solidFill>
                <a:schemeClr val="bg1">
                  <a:lumMod val="95000"/>
                </a:schemeClr>
              </a:solidFill>
              <a:latin typeface="+mn-lt"/>
              <a:ea typeface="+mn-ea"/>
            </a:endParaRPr>
          </a:p>
          <a:p>
            <a:pPr fontAlgn="auto">
              <a:spcBef>
                <a:spcPts val="0"/>
              </a:spcBef>
              <a:spcAft>
                <a:spcPts val="0"/>
              </a:spcAft>
              <a:defRPr/>
            </a:pPr>
            <a:r>
              <a:rPr lang="en-US" altLang="ja-JP" sz="2000" dirty="0">
                <a:solidFill>
                  <a:schemeClr val="bg1">
                    <a:lumMod val="95000"/>
                  </a:schemeClr>
                </a:solidFill>
                <a:latin typeface="+mn-lt"/>
                <a:ea typeface="+mn-ea"/>
              </a:rPr>
              <a:t>1971</a:t>
            </a:r>
            <a:r>
              <a:rPr lang="ja-JP" altLang="en-US" sz="2000" dirty="0">
                <a:solidFill>
                  <a:schemeClr val="bg1">
                    <a:lumMod val="95000"/>
                  </a:schemeClr>
                </a:solidFill>
                <a:latin typeface="+mn-lt"/>
                <a:ea typeface="+mn-ea"/>
              </a:rPr>
              <a:t>年：トリエステで改革再開</a:t>
            </a:r>
            <a:endParaRPr lang="en-US" altLang="ja-JP" sz="2000" dirty="0">
              <a:solidFill>
                <a:schemeClr val="bg1">
                  <a:lumMod val="95000"/>
                </a:schemeClr>
              </a:solidFill>
              <a:latin typeface="+mn-lt"/>
              <a:ea typeface="+mn-ea"/>
            </a:endParaRPr>
          </a:p>
          <a:p>
            <a:pPr fontAlgn="auto">
              <a:spcBef>
                <a:spcPts val="0"/>
              </a:spcBef>
              <a:spcAft>
                <a:spcPts val="0"/>
              </a:spcAft>
              <a:defRPr/>
            </a:pPr>
            <a:r>
              <a:rPr lang="en-US" altLang="ja-JP" sz="2000" dirty="0">
                <a:solidFill>
                  <a:schemeClr val="bg1">
                    <a:lumMod val="95000"/>
                  </a:schemeClr>
                </a:solidFill>
                <a:latin typeface="+mn-lt"/>
                <a:ea typeface="+mn-ea"/>
              </a:rPr>
              <a:t>1978</a:t>
            </a:r>
            <a:r>
              <a:rPr lang="ja-JP" altLang="en-US" sz="2000" dirty="0">
                <a:solidFill>
                  <a:schemeClr val="bg1">
                    <a:lumMod val="95000"/>
                  </a:schemeClr>
                </a:solidFill>
                <a:latin typeface="+mn-lt"/>
                <a:ea typeface="+mn-ea"/>
              </a:rPr>
              <a:t>年：精神病院廃絶法制定</a:t>
            </a:r>
            <a:endParaRPr lang="en-US" altLang="ja-JP" sz="2000" dirty="0">
              <a:solidFill>
                <a:schemeClr val="bg1">
                  <a:lumMod val="95000"/>
                </a:schemeClr>
              </a:solidFill>
              <a:latin typeface="+mn-lt"/>
              <a:ea typeface="+mn-ea"/>
            </a:endParaRPr>
          </a:p>
          <a:p>
            <a:pPr fontAlgn="auto">
              <a:spcBef>
                <a:spcPts val="0"/>
              </a:spcBef>
              <a:spcAft>
                <a:spcPts val="0"/>
              </a:spcAft>
              <a:defRPr/>
            </a:pPr>
            <a:r>
              <a:rPr lang="en-US" altLang="ja-JP" sz="2000" dirty="0">
                <a:solidFill>
                  <a:schemeClr val="bg1">
                    <a:lumMod val="95000"/>
                  </a:schemeClr>
                </a:solidFill>
                <a:latin typeface="+mn-lt"/>
                <a:ea typeface="+mn-ea"/>
              </a:rPr>
              <a:t>1978</a:t>
            </a:r>
            <a:r>
              <a:rPr lang="ja-JP" altLang="en-US" sz="2000" dirty="0">
                <a:solidFill>
                  <a:schemeClr val="bg1">
                    <a:lumMod val="95000"/>
                  </a:schemeClr>
                </a:solidFill>
                <a:latin typeface="+mn-lt"/>
                <a:ea typeface="+mn-ea"/>
              </a:rPr>
              <a:t>年：国民保健改革法制定</a:t>
            </a:r>
            <a:endParaRPr lang="en-US" altLang="ja-JP" sz="2000" dirty="0">
              <a:solidFill>
                <a:schemeClr val="bg1">
                  <a:lumMod val="95000"/>
                </a:schemeClr>
              </a:solidFill>
              <a:latin typeface="+mn-lt"/>
              <a:ea typeface="+mn-ea"/>
            </a:endParaRPr>
          </a:p>
          <a:p>
            <a:pPr fontAlgn="auto">
              <a:spcBef>
                <a:spcPts val="0"/>
              </a:spcBef>
              <a:spcAft>
                <a:spcPts val="0"/>
              </a:spcAft>
              <a:defRPr/>
            </a:pPr>
            <a:r>
              <a:rPr lang="en-US" altLang="ja-JP" sz="2000" dirty="0">
                <a:solidFill>
                  <a:schemeClr val="bg1">
                    <a:lumMod val="95000"/>
                  </a:schemeClr>
                </a:solidFill>
                <a:latin typeface="+mn-lt"/>
                <a:ea typeface="+mn-ea"/>
              </a:rPr>
              <a:t>1994</a:t>
            </a:r>
            <a:r>
              <a:rPr lang="ja-JP" altLang="en-US" sz="2000" dirty="0">
                <a:solidFill>
                  <a:schemeClr val="bg1">
                    <a:lumMod val="95000"/>
                  </a:schemeClr>
                </a:solidFill>
                <a:latin typeface="+mn-lt"/>
                <a:ea typeface="+mn-ea"/>
              </a:rPr>
              <a:t>年：</a:t>
            </a:r>
            <a:r>
              <a:rPr lang="en-US" altLang="ja-JP" sz="2000" dirty="0">
                <a:solidFill>
                  <a:schemeClr val="bg1">
                    <a:lumMod val="95000"/>
                  </a:schemeClr>
                </a:solidFill>
                <a:latin typeface="+mn-lt"/>
                <a:ea typeface="+mn-ea"/>
              </a:rPr>
              <a:t>180</a:t>
            </a:r>
            <a:r>
              <a:rPr lang="ja-JP" altLang="en-US" sz="2000" dirty="0">
                <a:solidFill>
                  <a:schemeClr val="bg1">
                    <a:lumMod val="95000"/>
                  </a:schemeClr>
                </a:solidFill>
                <a:latin typeface="+mn-lt"/>
                <a:ea typeface="+mn-ea"/>
              </a:rPr>
              <a:t>号法擁護計画</a:t>
            </a:r>
            <a:endParaRPr lang="en-US" altLang="ja-JP" sz="2000" dirty="0">
              <a:solidFill>
                <a:schemeClr val="bg1">
                  <a:lumMod val="95000"/>
                </a:schemeClr>
              </a:solidFill>
              <a:latin typeface="+mn-lt"/>
              <a:ea typeface="+mn-ea"/>
            </a:endParaRPr>
          </a:p>
          <a:p>
            <a:pPr fontAlgn="auto">
              <a:spcBef>
                <a:spcPts val="0"/>
              </a:spcBef>
              <a:spcAft>
                <a:spcPts val="0"/>
              </a:spcAft>
              <a:defRPr/>
            </a:pPr>
            <a:r>
              <a:rPr lang="en-US" altLang="ja-JP" sz="2000" dirty="0">
                <a:solidFill>
                  <a:schemeClr val="bg1">
                    <a:lumMod val="95000"/>
                  </a:schemeClr>
                </a:solidFill>
                <a:latin typeface="+mn-lt"/>
                <a:ea typeface="+mn-ea"/>
              </a:rPr>
              <a:t>1998</a:t>
            </a:r>
            <a:r>
              <a:rPr lang="ja-JP" altLang="en-US" sz="2000" dirty="0">
                <a:solidFill>
                  <a:schemeClr val="bg1">
                    <a:lumMod val="95000"/>
                  </a:schemeClr>
                </a:solidFill>
                <a:latin typeface="+mn-lt"/>
                <a:ea typeface="+mn-ea"/>
              </a:rPr>
              <a:t>年：同計画の補強</a:t>
            </a:r>
            <a:endParaRPr lang="en-US" altLang="ja-JP" sz="2000" dirty="0">
              <a:solidFill>
                <a:schemeClr val="bg1">
                  <a:lumMod val="95000"/>
                </a:schemeClr>
              </a:solidFill>
              <a:latin typeface="+mn-lt"/>
              <a:ea typeface="+mn-ea"/>
            </a:endParaRPr>
          </a:p>
          <a:p>
            <a:pPr fontAlgn="auto">
              <a:spcBef>
                <a:spcPts val="0"/>
              </a:spcBef>
              <a:spcAft>
                <a:spcPts val="0"/>
              </a:spcAft>
              <a:defRPr/>
            </a:pPr>
            <a:r>
              <a:rPr lang="en-US" altLang="ja-JP" sz="2000" dirty="0">
                <a:solidFill>
                  <a:schemeClr val="bg1">
                    <a:lumMod val="95000"/>
                  </a:schemeClr>
                </a:solidFill>
                <a:latin typeface="+mn-lt"/>
                <a:ea typeface="+mn-ea"/>
              </a:rPr>
              <a:t>1998</a:t>
            </a:r>
            <a:r>
              <a:rPr lang="ja-JP" altLang="en-US" sz="2000" dirty="0">
                <a:solidFill>
                  <a:schemeClr val="bg1">
                    <a:lumMod val="95000"/>
                  </a:schemeClr>
                </a:solidFill>
                <a:latin typeface="+mn-lt"/>
                <a:ea typeface="+mn-ea"/>
              </a:rPr>
              <a:t>年：マニコミオ（精神病院）全廃</a:t>
            </a:r>
            <a:endParaRPr lang="en-US" altLang="ja-JP" sz="2000" dirty="0">
              <a:solidFill>
                <a:schemeClr val="bg1">
                  <a:lumMod val="95000"/>
                </a:schemeClr>
              </a:solidFill>
              <a:latin typeface="+mn-lt"/>
              <a:ea typeface="+mn-ea"/>
            </a:endParaRPr>
          </a:p>
          <a:p>
            <a:pPr fontAlgn="auto">
              <a:spcBef>
                <a:spcPts val="0"/>
              </a:spcBef>
              <a:spcAft>
                <a:spcPts val="0"/>
              </a:spcAft>
              <a:defRPr/>
            </a:pPr>
            <a:r>
              <a:rPr lang="en-US" altLang="ja-JP" sz="2000" dirty="0">
                <a:solidFill>
                  <a:schemeClr val="bg1">
                    <a:lumMod val="95000"/>
                  </a:schemeClr>
                </a:solidFill>
                <a:latin typeface="+mn-lt"/>
                <a:ea typeface="+mn-ea"/>
              </a:rPr>
              <a:t>	</a:t>
            </a:r>
            <a:r>
              <a:rPr lang="ja-JP" altLang="en-US" sz="2000" dirty="0">
                <a:solidFill>
                  <a:schemeClr val="bg1">
                    <a:lumMod val="95000"/>
                  </a:schemeClr>
                </a:solidFill>
                <a:latin typeface="+mn-lt"/>
                <a:ea typeface="+mn-ea"/>
              </a:rPr>
              <a:t>地域精神保健サービス網実施</a:t>
            </a:r>
            <a:endParaRPr lang="en-US" altLang="ja-JP" sz="2000" dirty="0">
              <a:solidFill>
                <a:schemeClr val="bg1">
                  <a:lumMod val="95000"/>
                </a:schemeClr>
              </a:solidFill>
              <a:latin typeface="+mn-lt"/>
              <a:ea typeface="+mn-ea"/>
            </a:endParaRPr>
          </a:p>
          <a:p>
            <a:pPr fontAlgn="auto">
              <a:spcBef>
                <a:spcPts val="0"/>
              </a:spcBef>
              <a:spcAft>
                <a:spcPts val="0"/>
              </a:spcAft>
              <a:defRPr/>
            </a:pPr>
            <a:r>
              <a:rPr lang="en-US" altLang="ja-JP" sz="2000" dirty="0">
                <a:solidFill>
                  <a:schemeClr val="bg1">
                    <a:lumMod val="95000"/>
                  </a:schemeClr>
                </a:solidFill>
                <a:latin typeface="+mn-lt"/>
                <a:ea typeface="+mn-ea"/>
              </a:rPr>
              <a:t>2001</a:t>
            </a:r>
            <a:r>
              <a:rPr lang="ja-JP" altLang="en-US" sz="2000" dirty="0">
                <a:solidFill>
                  <a:schemeClr val="bg1">
                    <a:lumMod val="95000"/>
                  </a:schemeClr>
                </a:solidFill>
                <a:latin typeface="+mn-lt"/>
                <a:ea typeface="+mn-ea"/>
              </a:rPr>
              <a:t>年：トリエステのロテッリはアヴェルサ医療の最高責任者に</a:t>
            </a:r>
            <a:endParaRPr lang="en-US" altLang="ja-JP" sz="2000" dirty="0">
              <a:solidFill>
                <a:schemeClr val="bg1">
                  <a:lumMod val="95000"/>
                </a:schemeClr>
              </a:solidFill>
              <a:latin typeface="+mn-lt"/>
              <a:ea typeface="+mn-ea"/>
            </a:endParaRPr>
          </a:p>
          <a:p>
            <a:pPr fontAlgn="auto">
              <a:spcBef>
                <a:spcPts val="0"/>
              </a:spcBef>
              <a:spcAft>
                <a:spcPts val="0"/>
              </a:spcAft>
              <a:defRPr/>
            </a:pPr>
            <a:r>
              <a:rPr lang="en-US" altLang="ja-JP" sz="2000" dirty="0">
                <a:solidFill>
                  <a:schemeClr val="bg1">
                    <a:lumMod val="95000"/>
                  </a:schemeClr>
                </a:solidFill>
                <a:latin typeface="+mn-lt"/>
                <a:ea typeface="+mn-ea"/>
              </a:rPr>
              <a:t>2004</a:t>
            </a:r>
            <a:r>
              <a:rPr lang="ja-JP" altLang="en-US" sz="2000" dirty="0">
                <a:solidFill>
                  <a:schemeClr val="bg1">
                    <a:lumMod val="95000"/>
                  </a:schemeClr>
                </a:solidFill>
                <a:latin typeface="+mn-lt"/>
                <a:ea typeface="+mn-ea"/>
              </a:rPr>
              <a:t>年：トリエステのデッラックアはサルデーニャ州顧問に</a:t>
            </a:r>
            <a:endParaRPr lang="en-US" altLang="ja-JP" sz="2000" dirty="0">
              <a:solidFill>
                <a:schemeClr val="bg1">
                  <a:lumMod val="95000"/>
                </a:schemeClr>
              </a:solidFill>
              <a:latin typeface="+mn-lt"/>
              <a:ea typeface="+mn-ea"/>
            </a:endParaRPr>
          </a:p>
        </p:txBody>
      </p:sp>
      <p:graphicFrame>
        <p:nvGraphicFramePr>
          <p:cNvPr id="8" name="表 7"/>
          <p:cNvGraphicFramePr>
            <a:graphicFrameLocks noGrp="1"/>
          </p:cNvGraphicFramePr>
          <p:nvPr/>
        </p:nvGraphicFramePr>
        <p:xfrm>
          <a:off x="42863" y="1268413"/>
          <a:ext cx="8993187" cy="5248275"/>
        </p:xfrm>
        <a:graphic>
          <a:graphicData uri="http://schemas.openxmlformats.org/drawingml/2006/table">
            <a:tbl>
              <a:tblPr bandRow="1">
                <a:tableStyleId>{B301B821-A1FF-4177-AEE7-76D212191A09}</a:tableStyleId>
              </a:tblPr>
              <a:tblGrid>
                <a:gridCol w="755576"/>
                <a:gridCol w="8237345"/>
              </a:tblGrid>
              <a:tr h="308291">
                <a:tc>
                  <a:txBody>
                    <a:bodyPr/>
                    <a:lstStyle/>
                    <a:p>
                      <a:pPr algn="l" fontAlgn="ctr"/>
                      <a:r>
                        <a:rPr lang="en-US" altLang="ja-JP" sz="1800" u="none" strike="noStrike" dirty="0"/>
                        <a:t>1961</a:t>
                      </a:r>
                      <a:r>
                        <a:rPr lang="ja-JP" altLang="en-US" sz="1800" u="none" strike="noStrike" dirty="0"/>
                        <a:t>年</a:t>
                      </a:r>
                      <a:endParaRPr lang="ja-JP" altLang="en-US" sz="1800" b="0" i="0" u="none" strike="noStrike" dirty="0">
                        <a:solidFill>
                          <a:srgbClr val="000000"/>
                        </a:solidFill>
                        <a:latin typeface="ＭＳ Ｐゴシック"/>
                      </a:endParaRPr>
                    </a:p>
                  </a:txBody>
                  <a:tcPr marL="7726" marR="7726" marT="7726" marB="0" anchor="ctr"/>
                </a:tc>
                <a:tc>
                  <a:txBody>
                    <a:bodyPr/>
                    <a:lstStyle/>
                    <a:p>
                      <a:pPr algn="l" fontAlgn="ctr"/>
                      <a:r>
                        <a:rPr lang="ja-JP" altLang="en-US" sz="1800" u="none" strike="noStrike" dirty="0" smtClean="0"/>
                        <a:t>フランコ・バザーリア、ゴリツィア県立精神病院長に３７歳で就任</a:t>
                      </a:r>
                      <a:endParaRPr lang="ja-JP" altLang="en-US" sz="1800" b="0" i="0" u="none" strike="noStrike" dirty="0">
                        <a:solidFill>
                          <a:srgbClr val="000000"/>
                        </a:solidFill>
                        <a:latin typeface="ＭＳ Ｐゴシック"/>
                      </a:endParaRPr>
                    </a:p>
                  </a:txBody>
                  <a:tcPr marL="7726" marR="7726" marT="7726" marB="0" anchor="ctr"/>
                </a:tc>
              </a:tr>
              <a:tr h="308291">
                <a:tc>
                  <a:txBody>
                    <a:bodyPr/>
                    <a:lstStyle/>
                    <a:p>
                      <a:pPr algn="l" fontAlgn="ctr"/>
                      <a:r>
                        <a:rPr lang="en-US" altLang="ja-JP" sz="1800" u="none" strike="noStrike"/>
                        <a:t>1969</a:t>
                      </a:r>
                      <a:r>
                        <a:rPr lang="ja-JP" altLang="en-US" sz="1800" u="none" strike="noStrike"/>
                        <a:t>年</a:t>
                      </a:r>
                      <a:endParaRPr lang="ja-JP" altLang="en-US" sz="1800" b="0" i="0" u="none" strike="noStrike">
                        <a:solidFill>
                          <a:srgbClr val="000000"/>
                        </a:solidFill>
                        <a:latin typeface="ＭＳ Ｐゴシック"/>
                      </a:endParaRPr>
                    </a:p>
                  </a:txBody>
                  <a:tcPr marL="7726" marR="7726" marT="7726" marB="0" anchor="ctr"/>
                </a:tc>
                <a:tc>
                  <a:txBody>
                    <a:bodyPr/>
                    <a:lstStyle/>
                    <a:p>
                      <a:pPr algn="l" fontAlgn="ctr"/>
                      <a:r>
                        <a:rPr lang="ja-JP" altLang="en-US" sz="1800" u="none" strike="noStrike"/>
                        <a:t>バザーリアが同院長を辞任</a:t>
                      </a:r>
                      <a:endParaRPr lang="ja-JP" altLang="en-US" sz="1800" b="0" i="0" u="none" strike="noStrike">
                        <a:solidFill>
                          <a:srgbClr val="000000"/>
                        </a:solidFill>
                        <a:latin typeface="ＭＳ Ｐゴシック"/>
                      </a:endParaRPr>
                    </a:p>
                  </a:txBody>
                  <a:tcPr marL="7726" marR="7726" marT="7726" marB="0" anchor="ctr"/>
                </a:tc>
              </a:tr>
              <a:tr h="308291">
                <a:tc>
                  <a:txBody>
                    <a:bodyPr/>
                    <a:lstStyle/>
                    <a:p>
                      <a:pPr algn="l" fontAlgn="ctr"/>
                      <a:r>
                        <a:rPr lang="en-US" altLang="ja-JP" sz="1800" u="none" strike="noStrike"/>
                        <a:t>1971</a:t>
                      </a:r>
                      <a:r>
                        <a:rPr lang="ja-JP" altLang="en-US" sz="1800" u="none" strike="noStrike"/>
                        <a:t>年</a:t>
                      </a:r>
                      <a:endParaRPr lang="ja-JP" altLang="en-US" sz="1800" b="0" i="0" u="none" strike="noStrike">
                        <a:solidFill>
                          <a:srgbClr val="000000"/>
                        </a:solidFill>
                        <a:latin typeface="ＭＳ Ｐゴシック"/>
                      </a:endParaRPr>
                    </a:p>
                  </a:txBody>
                  <a:tcPr marL="7726" marR="7726" marT="7726" marB="0" anchor="ctr"/>
                </a:tc>
                <a:tc>
                  <a:txBody>
                    <a:bodyPr/>
                    <a:lstStyle/>
                    <a:p>
                      <a:pPr algn="l" fontAlgn="ctr"/>
                      <a:r>
                        <a:rPr lang="ja-JP" altLang="en-US" sz="1800" u="none" strike="noStrike"/>
                        <a:t>バザーリアがトリエステ県立精神病院長に</a:t>
                      </a:r>
                      <a:endParaRPr lang="ja-JP" altLang="en-US" sz="1800" b="0" i="0" u="none" strike="noStrike">
                        <a:solidFill>
                          <a:srgbClr val="000000"/>
                        </a:solidFill>
                        <a:latin typeface="ＭＳ Ｐゴシック"/>
                      </a:endParaRPr>
                    </a:p>
                  </a:txBody>
                  <a:tcPr marL="7726" marR="7726" marT="7726" marB="0" anchor="ctr"/>
                </a:tc>
              </a:tr>
              <a:tr h="308291">
                <a:tc>
                  <a:txBody>
                    <a:bodyPr/>
                    <a:lstStyle/>
                    <a:p>
                      <a:pPr algn="l" fontAlgn="ctr"/>
                      <a:r>
                        <a:rPr lang="en-US" altLang="ja-JP" sz="1800" u="none" strike="noStrike"/>
                        <a:t>1973</a:t>
                      </a:r>
                      <a:r>
                        <a:rPr lang="ja-JP" altLang="en-US" sz="1800" u="none" strike="noStrike"/>
                        <a:t>年</a:t>
                      </a:r>
                      <a:endParaRPr lang="ja-JP" altLang="en-US" sz="1800" b="0" i="0" u="none" strike="noStrike">
                        <a:solidFill>
                          <a:srgbClr val="000000"/>
                        </a:solidFill>
                        <a:latin typeface="ＭＳ Ｐゴシック"/>
                      </a:endParaRPr>
                    </a:p>
                  </a:txBody>
                  <a:tcPr marL="7726" marR="7726" marT="7726" marB="0" anchor="ctr"/>
                </a:tc>
                <a:tc>
                  <a:txBody>
                    <a:bodyPr/>
                    <a:lstStyle/>
                    <a:p>
                      <a:pPr algn="l" fontAlgn="ctr"/>
                      <a:r>
                        <a:rPr lang="ja-JP" altLang="en-US" sz="1800" u="none" strike="noStrike"/>
                        <a:t>院内清掃の作業療法を廃止。正規の賃労働に。</a:t>
                      </a:r>
                      <a:endParaRPr lang="ja-JP" altLang="en-US" sz="1800" b="0" i="0" u="none" strike="noStrike">
                        <a:solidFill>
                          <a:srgbClr val="000000"/>
                        </a:solidFill>
                        <a:latin typeface="ＭＳ Ｐゴシック"/>
                      </a:endParaRPr>
                    </a:p>
                  </a:txBody>
                  <a:tcPr marL="7726" marR="7726" marT="7726" marB="0" anchor="ctr"/>
                </a:tc>
              </a:tr>
              <a:tr h="308291">
                <a:tc>
                  <a:txBody>
                    <a:bodyPr/>
                    <a:lstStyle/>
                    <a:p>
                      <a:pPr algn="l" fontAlgn="ctr"/>
                      <a:r>
                        <a:rPr lang="en-US" altLang="ja-JP" sz="1800" u="none" strike="noStrike"/>
                        <a:t>1974</a:t>
                      </a:r>
                      <a:r>
                        <a:rPr lang="ja-JP" altLang="en-US" sz="1800" u="none" strike="noStrike"/>
                        <a:t>年</a:t>
                      </a:r>
                      <a:endParaRPr lang="ja-JP" altLang="en-US" sz="1800" b="0" i="0" u="none" strike="noStrike">
                        <a:solidFill>
                          <a:srgbClr val="000000"/>
                        </a:solidFill>
                        <a:latin typeface="ＭＳ Ｐゴシック"/>
                      </a:endParaRPr>
                    </a:p>
                  </a:txBody>
                  <a:tcPr marL="7726" marR="7726" marT="7726" marB="0" anchor="ctr"/>
                </a:tc>
                <a:tc>
                  <a:txBody>
                    <a:bodyPr/>
                    <a:lstStyle/>
                    <a:p>
                      <a:pPr algn="l" fontAlgn="ctr"/>
                      <a:r>
                        <a:rPr lang="ja-JP" altLang="en-US" sz="1800" u="none" strike="noStrike"/>
                        <a:t>トリエステ・バルコーラ地区に初の精神保健センター（</a:t>
                      </a:r>
                      <a:r>
                        <a:rPr lang="en-US" altLang="ja-JP" sz="1800" u="none" strike="noStrike"/>
                        <a:t>24</a:t>
                      </a:r>
                      <a:r>
                        <a:rPr lang="ja-JP" altLang="en-US" sz="1800" u="none" strike="noStrike"/>
                        <a:t>時間オープン）誕生し大型退院始まる</a:t>
                      </a:r>
                      <a:endParaRPr lang="ja-JP" altLang="en-US" sz="1800" b="0" i="0" u="none" strike="noStrike">
                        <a:solidFill>
                          <a:srgbClr val="000000"/>
                        </a:solidFill>
                        <a:latin typeface="ＭＳ Ｐゴシック"/>
                      </a:endParaRPr>
                    </a:p>
                  </a:txBody>
                  <a:tcPr marL="7726" marR="7726" marT="7726" marB="0" anchor="ctr"/>
                </a:tc>
              </a:tr>
              <a:tr h="308291">
                <a:tc>
                  <a:txBody>
                    <a:bodyPr/>
                    <a:lstStyle/>
                    <a:p>
                      <a:pPr algn="l" fontAlgn="ctr"/>
                      <a:r>
                        <a:rPr lang="en-US" altLang="ja-JP" sz="1800" u="none" strike="noStrike"/>
                        <a:t>1977</a:t>
                      </a:r>
                      <a:r>
                        <a:rPr lang="ja-JP" altLang="en-US" sz="1800" u="none" strike="noStrike"/>
                        <a:t>年</a:t>
                      </a:r>
                      <a:endParaRPr lang="ja-JP" altLang="en-US" sz="1800" b="0" i="0" u="none" strike="noStrike">
                        <a:solidFill>
                          <a:srgbClr val="000000"/>
                        </a:solidFill>
                        <a:latin typeface="ＭＳ Ｐゴシック"/>
                      </a:endParaRPr>
                    </a:p>
                  </a:txBody>
                  <a:tcPr marL="7726" marR="7726" marT="7726" marB="0" anchor="ctr"/>
                </a:tc>
                <a:tc>
                  <a:txBody>
                    <a:bodyPr/>
                    <a:lstStyle/>
                    <a:p>
                      <a:pPr algn="l" fontAlgn="ctr"/>
                      <a:r>
                        <a:rPr lang="ja-JP" altLang="en-US" sz="1800" u="none" strike="noStrike"/>
                        <a:t>トリエステ県知事とバザーリアが精神病院閉鎖を宣言</a:t>
                      </a:r>
                      <a:endParaRPr lang="ja-JP" altLang="en-US" sz="1800" b="0" i="0" u="none" strike="noStrike">
                        <a:solidFill>
                          <a:srgbClr val="000000"/>
                        </a:solidFill>
                        <a:latin typeface="ＭＳ Ｐゴシック"/>
                      </a:endParaRPr>
                    </a:p>
                  </a:txBody>
                  <a:tcPr marL="7726" marR="7726" marT="7726" marB="0" anchor="ctr"/>
                </a:tc>
              </a:tr>
              <a:tr h="308291">
                <a:tc>
                  <a:txBody>
                    <a:bodyPr/>
                    <a:lstStyle/>
                    <a:p>
                      <a:pPr algn="l" fontAlgn="ctr"/>
                      <a:r>
                        <a:rPr lang="en-US" altLang="ja-JP" sz="1800" u="none" strike="noStrike"/>
                        <a:t>1978</a:t>
                      </a:r>
                      <a:r>
                        <a:rPr lang="ja-JP" altLang="en-US" sz="1800" u="none" strike="noStrike"/>
                        <a:t>年</a:t>
                      </a:r>
                      <a:endParaRPr lang="ja-JP" altLang="en-US" sz="1800" b="0" i="0" u="none" strike="noStrike">
                        <a:solidFill>
                          <a:srgbClr val="000000"/>
                        </a:solidFill>
                        <a:latin typeface="ＭＳ Ｐゴシック"/>
                      </a:endParaRPr>
                    </a:p>
                  </a:txBody>
                  <a:tcPr marL="7726" marR="7726" marT="7726" marB="0" anchor="ctr"/>
                </a:tc>
                <a:tc>
                  <a:txBody>
                    <a:bodyPr/>
                    <a:lstStyle/>
                    <a:p>
                      <a:pPr algn="l" fontAlgn="ctr"/>
                      <a:r>
                        <a:rPr lang="ja-JP" altLang="en-US" sz="1800" u="none" strike="noStrike" dirty="0"/>
                        <a:t>精神病院廃絶法（１８０号法）成立。次いで国民総合保健計画法（８３３号法）成立し</a:t>
                      </a:r>
                      <a:r>
                        <a:rPr lang="ja-JP" altLang="en-US" sz="1800" u="none" strike="noStrike" dirty="0" smtClean="0"/>
                        <a:t>、</a:t>
                      </a:r>
                      <a:endParaRPr lang="en-US" altLang="ja-JP" sz="1800" u="none" strike="noStrike" dirty="0" smtClean="0"/>
                    </a:p>
                    <a:p>
                      <a:pPr algn="l" fontAlgn="ctr"/>
                      <a:r>
                        <a:rPr lang="ja-JP" altLang="en-US" sz="1800" u="none" strike="noStrike" dirty="0" smtClean="0"/>
                        <a:t>１８０号法</a:t>
                      </a:r>
                      <a:r>
                        <a:rPr lang="ja-JP" altLang="en-US" sz="1800" u="none" strike="noStrike" dirty="0"/>
                        <a:t>は同法に吸収される。トリエステ県立精神病院の機能ほぼ停止</a:t>
                      </a:r>
                      <a:endParaRPr lang="ja-JP" altLang="en-US" sz="1800" b="0" i="0" u="none" strike="noStrike" dirty="0">
                        <a:solidFill>
                          <a:srgbClr val="000000"/>
                        </a:solidFill>
                        <a:latin typeface="ＭＳ Ｐゴシック"/>
                      </a:endParaRPr>
                    </a:p>
                  </a:txBody>
                  <a:tcPr marL="7726" marR="7726" marT="7726" marB="0" anchor="ctr"/>
                </a:tc>
              </a:tr>
              <a:tr h="308291">
                <a:tc>
                  <a:txBody>
                    <a:bodyPr/>
                    <a:lstStyle/>
                    <a:p>
                      <a:pPr algn="l" fontAlgn="ctr"/>
                      <a:r>
                        <a:rPr lang="en-US" altLang="ja-JP" sz="1800" u="none" strike="noStrike"/>
                        <a:t>1980</a:t>
                      </a:r>
                      <a:r>
                        <a:rPr lang="ja-JP" altLang="en-US" sz="1800" u="none" strike="noStrike"/>
                        <a:t>年</a:t>
                      </a:r>
                      <a:endParaRPr lang="ja-JP" altLang="en-US" sz="1800" b="0" i="0" u="none" strike="noStrike">
                        <a:solidFill>
                          <a:srgbClr val="000000"/>
                        </a:solidFill>
                        <a:latin typeface="ＭＳ Ｐゴシック"/>
                      </a:endParaRPr>
                    </a:p>
                  </a:txBody>
                  <a:tcPr marL="7726" marR="7726" marT="7726" marB="0" anchor="ctr"/>
                </a:tc>
                <a:tc>
                  <a:txBody>
                    <a:bodyPr/>
                    <a:lstStyle/>
                    <a:p>
                      <a:pPr algn="l" fontAlgn="ctr"/>
                      <a:r>
                        <a:rPr lang="ja-JP" altLang="en-US" sz="1800" u="none" strike="noStrike"/>
                        <a:t>トリエステ県立精神病院廃院。首都ローマの改革に乗り出したバザーリア脳腫瘍で死去</a:t>
                      </a:r>
                      <a:endParaRPr lang="ja-JP" altLang="en-US" sz="1800" b="0" i="0" u="none" strike="noStrike">
                        <a:solidFill>
                          <a:srgbClr val="000000"/>
                        </a:solidFill>
                        <a:latin typeface="ＭＳ Ｐゴシック"/>
                      </a:endParaRPr>
                    </a:p>
                  </a:txBody>
                  <a:tcPr marL="7726" marR="7726" marT="7726" marB="0" anchor="ctr"/>
                </a:tc>
              </a:tr>
              <a:tr h="308291">
                <a:tc>
                  <a:txBody>
                    <a:bodyPr/>
                    <a:lstStyle/>
                    <a:p>
                      <a:pPr algn="l" fontAlgn="ctr"/>
                      <a:r>
                        <a:rPr lang="en-US" altLang="ja-JP" sz="1800" u="none" strike="noStrike"/>
                        <a:t>1994</a:t>
                      </a:r>
                      <a:r>
                        <a:rPr lang="ja-JP" altLang="en-US" sz="1800" u="none" strike="noStrike"/>
                        <a:t>年</a:t>
                      </a:r>
                      <a:endParaRPr lang="ja-JP" altLang="en-US" sz="1800" b="0" i="0" u="none" strike="noStrike">
                        <a:solidFill>
                          <a:srgbClr val="000000"/>
                        </a:solidFill>
                        <a:latin typeface="ＭＳ Ｐゴシック"/>
                      </a:endParaRPr>
                    </a:p>
                  </a:txBody>
                  <a:tcPr marL="7726" marR="7726" marT="7726" marB="0" anchor="ctr"/>
                </a:tc>
                <a:tc>
                  <a:txBody>
                    <a:bodyPr/>
                    <a:lstStyle/>
                    <a:p>
                      <a:pPr algn="l" fontAlgn="ctr"/>
                      <a:r>
                        <a:rPr lang="ja-JP" altLang="en-US" sz="1800" u="none" strike="noStrike"/>
                        <a:t>精神保健擁護３年計画の大統領令で、トリエステ型の地域精神保健サービスが全土に広がる</a:t>
                      </a:r>
                      <a:endParaRPr lang="ja-JP" altLang="en-US" sz="1800" b="0" i="0" u="none" strike="noStrike">
                        <a:solidFill>
                          <a:srgbClr val="000000"/>
                        </a:solidFill>
                        <a:latin typeface="ＭＳ Ｐゴシック"/>
                      </a:endParaRPr>
                    </a:p>
                  </a:txBody>
                  <a:tcPr marL="7726" marR="7726" marT="7726" marB="0" anchor="ctr"/>
                </a:tc>
              </a:tr>
              <a:tr h="308291">
                <a:tc>
                  <a:txBody>
                    <a:bodyPr/>
                    <a:lstStyle/>
                    <a:p>
                      <a:pPr algn="l" fontAlgn="ctr"/>
                      <a:r>
                        <a:rPr lang="en-US" altLang="ja-JP" sz="1800" u="none" strike="noStrike"/>
                        <a:t>1998</a:t>
                      </a:r>
                      <a:r>
                        <a:rPr lang="ja-JP" altLang="en-US" sz="1800" u="none" strike="noStrike"/>
                        <a:t>年</a:t>
                      </a:r>
                      <a:endParaRPr lang="ja-JP" altLang="en-US" sz="1800" b="0" i="0" u="none" strike="noStrike">
                        <a:solidFill>
                          <a:srgbClr val="000000"/>
                        </a:solidFill>
                        <a:latin typeface="ＭＳ Ｐゴシック"/>
                      </a:endParaRPr>
                    </a:p>
                  </a:txBody>
                  <a:tcPr marL="7726" marR="7726" marT="7726" marB="0" anchor="ctr"/>
                </a:tc>
                <a:tc>
                  <a:txBody>
                    <a:bodyPr/>
                    <a:lstStyle/>
                    <a:p>
                      <a:pPr algn="l" fontAlgn="ctr"/>
                      <a:r>
                        <a:rPr lang="ja-JP" altLang="en-US" sz="1800" u="none" strike="noStrike"/>
                        <a:t>保健相が「精神病院を閉鎖してない州は予算削減」と号令。</a:t>
                      </a:r>
                      <a:endParaRPr lang="ja-JP" altLang="en-US" sz="1800" b="0" i="0" u="none" strike="noStrike">
                        <a:solidFill>
                          <a:srgbClr val="000000"/>
                        </a:solidFill>
                        <a:latin typeface="ＭＳ Ｐゴシック"/>
                      </a:endParaRPr>
                    </a:p>
                  </a:txBody>
                  <a:tcPr marL="7726" marR="7726" marT="7726" marB="0" anchor="ctr"/>
                </a:tc>
              </a:tr>
              <a:tr h="308291">
                <a:tc>
                  <a:txBody>
                    <a:bodyPr/>
                    <a:lstStyle/>
                    <a:p>
                      <a:pPr algn="l" fontAlgn="ctr"/>
                      <a:r>
                        <a:rPr lang="en-US" altLang="ja-JP" sz="1800" u="none" strike="noStrike"/>
                        <a:t>1999</a:t>
                      </a:r>
                      <a:r>
                        <a:rPr lang="ja-JP" altLang="en-US" sz="1800" u="none" strike="noStrike"/>
                        <a:t>年</a:t>
                      </a:r>
                      <a:endParaRPr lang="ja-JP" altLang="en-US" sz="1800" b="0" i="0" u="none" strike="noStrike">
                        <a:solidFill>
                          <a:srgbClr val="000000"/>
                        </a:solidFill>
                        <a:latin typeface="ＭＳ Ｐゴシック"/>
                      </a:endParaRPr>
                    </a:p>
                  </a:txBody>
                  <a:tcPr marL="7726" marR="7726" marT="7726" marB="0" anchor="ctr"/>
                </a:tc>
                <a:tc>
                  <a:txBody>
                    <a:bodyPr/>
                    <a:lstStyle/>
                    <a:p>
                      <a:pPr algn="l" fontAlgn="ctr"/>
                      <a:r>
                        <a:rPr lang="ja-JP" altLang="en-US" sz="1800" u="none" strike="noStrike"/>
                        <a:t>イタリア全土から精神病院が完全に消えたことを保健相が宣言</a:t>
                      </a:r>
                      <a:endParaRPr lang="ja-JP" altLang="en-US" sz="1800" b="0" i="0" u="none" strike="noStrike">
                        <a:solidFill>
                          <a:srgbClr val="000000"/>
                        </a:solidFill>
                        <a:latin typeface="ＭＳ Ｐゴシック"/>
                      </a:endParaRPr>
                    </a:p>
                  </a:txBody>
                  <a:tcPr marL="7726" marR="7726" marT="7726" marB="0" anchor="ctr"/>
                </a:tc>
              </a:tr>
              <a:tr h="308291">
                <a:tc>
                  <a:txBody>
                    <a:bodyPr/>
                    <a:lstStyle/>
                    <a:p>
                      <a:pPr algn="l" fontAlgn="ctr"/>
                      <a:r>
                        <a:rPr lang="en-US" altLang="ja-JP" sz="1800" u="none" strike="noStrike"/>
                        <a:t>2007</a:t>
                      </a:r>
                      <a:r>
                        <a:rPr lang="ja-JP" altLang="en-US" sz="1800" u="none" strike="noStrike"/>
                        <a:t>年</a:t>
                      </a:r>
                      <a:endParaRPr lang="ja-JP" altLang="en-US" sz="1800" b="0" i="0" u="none" strike="noStrike">
                        <a:solidFill>
                          <a:srgbClr val="000000"/>
                        </a:solidFill>
                        <a:latin typeface="ＭＳ Ｐゴシック"/>
                      </a:endParaRPr>
                    </a:p>
                  </a:txBody>
                  <a:tcPr marL="7726" marR="7726" marT="7726" marB="0" anchor="ctr"/>
                </a:tc>
                <a:tc>
                  <a:txBody>
                    <a:bodyPr/>
                    <a:lstStyle/>
                    <a:p>
                      <a:pPr algn="l" fontAlgn="ctr"/>
                      <a:r>
                        <a:rPr lang="ja-JP" altLang="en-US" sz="1800" u="none" strike="noStrike"/>
                        <a:t>サンレモ音楽祭で“精神病院哀歌”を歌ったシモーネ・クリスティッキ優勝</a:t>
                      </a:r>
                      <a:endParaRPr lang="ja-JP" altLang="en-US" sz="1800" b="0" i="0" u="none" strike="noStrike">
                        <a:solidFill>
                          <a:srgbClr val="000000"/>
                        </a:solidFill>
                        <a:latin typeface="ＭＳ Ｐゴシック"/>
                      </a:endParaRPr>
                    </a:p>
                  </a:txBody>
                  <a:tcPr marL="7726" marR="7726" marT="7726" marB="0" anchor="ctr"/>
                </a:tc>
              </a:tr>
              <a:tr h="308291">
                <a:tc>
                  <a:txBody>
                    <a:bodyPr/>
                    <a:lstStyle/>
                    <a:p>
                      <a:pPr algn="l" fontAlgn="ctr"/>
                      <a:r>
                        <a:rPr lang="en-US" altLang="ja-JP" sz="1800" u="none" strike="noStrike"/>
                        <a:t>2010</a:t>
                      </a:r>
                      <a:r>
                        <a:rPr lang="ja-JP" altLang="en-US" sz="1800" u="none" strike="noStrike"/>
                        <a:t>年</a:t>
                      </a:r>
                      <a:endParaRPr lang="ja-JP" altLang="en-US" sz="1800" b="0" i="0" u="none" strike="noStrike">
                        <a:solidFill>
                          <a:srgbClr val="000000"/>
                        </a:solidFill>
                        <a:latin typeface="ＭＳ Ｐゴシック"/>
                      </a:endParaRPr>
                    </a:p>
                  </a:txBody>
                  <a:tcPr marL="7726" marR="7726" marT="7726" marB="0" anchor="ctr"/>
                </a:tc>
                <a:tc>
                  <a:txBody>
                    <a:bodyPr/>
                    <a:lstStyle/>
                    <a:p>
                      <a:pPr algn="l" fontAlgn="ctr"/>
                      <a:r>
                        <a:rPr lang="ja-JP" altLang="en-US" sz="1800" u="none" strike="noStrike" dirty="0"/>
                        <a:t>トリエステのロベルト・メッツイーナ医師が</a:t>
                      </a:r>
                      <a:r>
                        <a:rPr lang="en-US" altLang="ja-JP" sz="1800" u="none" strike="noStrike" dirty="0"/>
                        <a:t>WHO</a:t>
                      </a:r>
                      <a:r>
                        <a:rPr lang="ja-JP" altLang="en-US" sz="1800" u="none" strike="noStrike" dirty="0"/>
                        <a:t>地域精神保健分野リサーチ・トレーニング協働センター長に</a:t>
                      </a:r>
                      <a:endParaRPr lang="ja-JP" altLang="en-US" sz="1800" b="0" i="0" u="none" strike="noStrike" dirty="0">
                        <a:solidFill>
                          <a:srgbClr val="000000"/>
                        </a:solidFill>
                        <a:latin typeface="ＭＳ Ｐゴシック"/>
                      </a:endParaRPr>
                    </a:p>
                  </a:txBody>
                  <a:tcPr marL="7726" marR="7726" marT="7726" marB="0" anchor="ct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normAutofit fontScale="90000"/>
          </a:bodyPr>
          <a:lstStyle/>
          <a:p>
            <a:pPr fontAlgn="auto">
              <a:spcAft>
                <a:spcPts val="0"/>
              </a:spcAft>
              <a:defRPr/>
            </a:pPr>
            <a:r>
              <a:rPr lang="ja-JP" altLang="en-US" dirty="0" smtClean="0">
                <a:solidFill>
                  <a:schemeClr val="bg1"/>
                </a:solidFill>
              </a:rPr>
              <a:t>イタリア精神保健改革のキーワード</a:t>
            </a:r>
            <a:endParaRPr lang="ja-JP" altLang="en-US" dirty="0">
              <a:solidFill>
                <a:schemeClr val="bg1"/>
              </a:solidFill>
            </a:endParaRPr>
          </a:p>
        </p:txBody>
      </p:sp>
      <p:sp>
        <p:nvSpPr>
          <p:cNvPr id="1026" name="Rectangle 2"/>
          <p:cNvSpPr>
            <a:spLocks noChangeArrowheads="1"/>
          </p:cNvSpPr>
          <p:nvPr/>
        </p:nvSpPr>
        <p:spPr bwMode="auto">
          <a:xfrm>
            <a:off x="323528" y="2714620"/>
            <a:ext cx="8568952" cy="2485787"/>
          </a:xfrm>
          <a:prstGeom prst="roundRect">
            <a:avLst/>
          </a:prstGeom>
          <a:ln>
            <a:headEnd/>
            <a:tailEnd/>
          </a:ln>
        </p:spPr>
        <p:style>
          <a:lnRef idx="1">
            <a:schemeClr val="accent5"/>
          </a:lnRef>
          <a:fillRef idx="2">
            <a:schemeClr val="accent5"/>
          </a:fillRef>
          <a:effectRef idx="1">
            <a:schemeClr val="accent5"/>
          </a:effectRef>
          <a:fontRef idx="minor">
            <a:schemeClr val="dk1"/>
          </a:fontRef>
        </p:style>
        <p:txBody>
          <a:bodyPr anchor="ctr">
            <a:spAutoFit/>
          </a:bodyPr>
          <a:lstStyle/>
          <a:p>
            <a:pPr indent="133350" eaLnBrk="0" hangingPunct="0">
              <a:defRPr/>
            </a:pPr>
            <a:r>
              <a:rPr lang="ja-JP" altLang="en-US" sz="2000" dirty="0">
                <a:solidFill>
                  <a:schemeClr val="tx1"/>
                </a:solidFill>
                <a:latin typeface="Century" pitchFamily="18" charset="0"/>
                <a:ea typeface="ＭＳ 明朝" pitchFamily="17" charset="-128"/>
                <a:cs typeface="Times New Roman" pitchFamily="18" charset="0"/>
              </a:rPr>
              <a:t>辞書を引けば</a:t>
            </a:r>
            <a:r>
              <a:rPr lang="en-US" altLang="ja-JP" sz="2000" dirty="0">
                <a:solidFill>
                  <a:schemeClr val="tx1"/>
                </a:solidFill>
                <a:latin typeface="Century" pitchFamily="18" charset="0"/>
                <a:ea typeface="ＭＳ 明朝" pitchFamily="17" charset="-128"/>
                <a:cs typeface="Times New Roman" pitchFamily="18" charset="0"/>
              </a:rPr>
              <a:t>『</a:t>
            </a:r>
            <a:r>
              <a:rPr lang="ja-JP" altLang="en-US" sz="2000" b="1" dirty="0">
                <a:ln w="1905"/>
                <a:solidFill>
                  <a:srgbClr val="FF0000"/>
                </a:solidFill>
                <a:effectLst>
                  <a:innerShdw blurRad="69850" dist="43180" dir="5400000">
                    <a:srgbClr val="000000">
                      <a:alpha val="65000"/>
                    </a:srgbClr>
                  </a:innerShdw>
                </a:effectLst>
                <a:latin typeface="Century" pitchFamily="18" charset="0"/>
                <a:ea typeface="ＭＳ 明朝" pitchFamily="17" charset="-128"/>
                <a:cs typeface="Times New Roman" pitchFamily="18" charset="0"/>
              </a:rPr>
              <a:t>脱収容施設化</a:t>
            </a:r>
            <a:r>
              <a:rPr lang="en-US" altLang="ja-JP" sz="2000" dirty="0">
                <a:solidFill>
                  <a:schemeClr val="tx1"/>
                </a:solidFill>
                <a:latin typeface="Century" pitchFamily="18" charset="0"/>
                <a:ea typeface="ＭＳ 明朝" pitchFamily="17" charset="-128"/>
                <a:cs typeface="Times New Roman" pitchFamily="18" charset="0"/>
              </a:rPr>
              <a:t>』</a:t>
            </a:r>
            <a:r>
              <a:rPr lang="ja-JP" altLang="en-US" sz="2000" dirty="0">
                <a:solidFill>
                  <a:schemeClr val="tx1"/>
                </a:solidFill>
                <a:latin typeface="Century" pitchFamily="18" charset="0"/>
                <a:ea typeface="ＭＳ 明朝" pitchFamily="17" charset="-128"/>
                <a:cs typeface="Times New Roman" pitchFamily="18" charset="0"/>
              </a:rPr>
              <a:t>だが、日本語の</a:t>
            </a:r>
            <a:r>
              <a:rPr lang="en-US" altLang="ja-JP" sz="2000" dirty="0">
                <a:solidFill>
                  <a:schemeClr val="tx1"/>
                </a:solidFill>
                <a:latin typeface="Century" pitchFamily="18" charset="0"/>
                <a:ea typeface="ＭＳ 明朝" pitchFamily="17" charset="-128"/>
                <a:cs typeface="Times New Roman" pitchFamily="18" charset="0"/>
              </a:rPr>
              <a:t>『</a:t>
            </a:r>
            <a:r>
              <a:rPr lang="ja-JP" altLang="en-US" sz="2000" dirty="0">
                <a:solidFill>
                  <a:schemeClr val="tx1"/>
                </a:solidFill>
                <a:latin typeface="Century" pitchFamily="18" charset="0"/>
                <a:ea typeface="ＭＳ 明朝" pitchFamily="17" charset="-128"/>
                <a:cs typeface="Times New Roman" pitchFamily="18" charset="0"/>
              </a:rPr>
              <a:t>施設</a:t>
            </a:r>
            <a:r>
              <a:rPr lang="en-US" altLang="ja-JP" sz="2000" dirty="0">
                <a:solidFill>
                  <a:schemeClr val="tx1"/>
                </a:solidFill>
                <a:latin typeface="Century" pitchFamily="18" charset="0"/>
                <a:ea typeface="ＭＳ 明朝" pitchFamily="17" charset="-128"/>
                <a:cs typeface="Times New Roman" pitchFamily="18" charset="0"/>
              </a:rPr>
              <a:t>』</a:t>
            </a:r>
            <a:r>
              <a:rPr lang="ja-JP" altLang="en-US" sz="2000" dirty="0">
                <a:solidFill>
                  <a:schemeClr val="tx1"/>
                </a:solidFill>
                <a:latin typeface="Century" pitchFamily="18" charset="0"/>
                <a:ea typeface="ＭＳ 明朝" pitchFamily="17" charset="-128"/>
                <a:cs typeface="Times New Roman" pitchFamily="18" charset="0"/>
              </a:rPr>
              <a:t>では意味が軽すぎて真意の１％も伝わらない。</a:t>
            </a:r>
            <a:endParaRPr lang="en-US" altLang="ja-JP" sz="2000" dirty="0">
              <a:solidFill>
                <a:schemeClr val="tx1"/>
              </a:solidFill>
              <a:latin typeface="Century" pitchFamily="18" charset="0"/>
              <a:ea typeface="ＭＳ 明朝" pitchFamily="17" charset="-128"/>
              <a:cs typeface="Times New Roman" pitchFamily="18" charset="0"/>
            </a:endParaRPr>
          </a:p>
          <a:p>
            <a:pPr indent="133350" eaLnBrk="0" hangingPunct="0">
              <a:defRPr/>
            </a:pPr>
            <a:r>
              <a:rPr lang="ja-JP" altLang="en-US" sz="2000" dirty="0">
                <a:solidFill>
                  <a:schemeClr val="tx1"/>
                </a:solidFill>
                <a:latin typeface="Century" pitchFamily="18" charset="0"/>
                <a:ea typeface="ＭＳ 明朝" pitchFamily="17" charset="-128"/>
                <a:cs typeface="Times New Roman" pitchFamily="18" charset="0"/>
              </a:rPr>
              <a:t>バザーリア派が語る</a:t>
            </a:r>
            <a:r>
              <a:rPr lang="en-US" altLang="ja-JP" sz="2000" dirty="0" err="1">
                <a:solidFill>
                  <a:schemeClr val="tx1"/>
                </a:solidFill>
                <a:latin typeface="Century" pitchFamily="18" charset="0"/>
                <a:ea typeface="ＭＳ 明朝" pitchFamily="17" charset="-128"/>
                <a:cs typeface="Times New Roman" pitchFamily="18" charset="0"/>
              </a:rPr>
              <a:t>Istituzione</a:t>
            </a:r>
            <a:r>
              <a:rPr lang="ja-JP" altLang="en-US" sz="2000" dirty="0">
                <a:solidFill>
                  <a:schemeClr val="tx1"/>
                </a:solidFill>
                <a:latin typeface="Century" pitchFamily="18" charset="0"/>
                <a:ea typeface="ＭＳ 明朝" pitchFamily="17" charset="-128"/>
                <a:cs typeface="Times New Roman" pitchFamily="18" charset="0"/>
              </a:rPr>
              <a:t>は自由はく奪、管理、支配、隷属、抑圧がルツボで溶かされたような恒久化・惰性化した</a:t>
            </a:r>
            <a:r>
              <a:rPr lang="en-US" altLang="ja-JP" sz="2000" dirty="0">
                <a:solidFill>
                  <a:schemeClr val="tx1"/>
                </a:solidFill>
                <a:latin typeface="Century" pitchFamily="18" charset="0"/>
                <a:ea typeface="ＭＳ 明朝" pitchFamily="17" charset="-128"/>
                <a:cs typeface="Times New Roman" pitchFamily="18" charset="0"/>
              </a:rPr>
              <a:t>『</a:t>
            </a:r>
            <a:r>
              <a:rPr lang="ja-JP" altLang="en-US" sz="2000" dirty="0">
                <a:solidFill>
                  <a:schemeClr val="tx1"/>
                </a:solidFill>
                <a:latin typeface="Century" pitchFamily="18" charset="0"/>
                <a:ea typeface="ＭＳ 明朝" pitchFamily="17" charset="-128"/>
                <a:cs typeface="Times New Roman" pitchFamily="18" charset="0"/>
              </a:rPr>
              <a:t>施設</a:t>
            </a:r>
            <a:r>
              <a:rPr lang="en-US" altLang="ja-JP" sz="2000" dirty="0">
                <a:solidFill>
                  <a:schemeClr val="tx1"/>
                </a:solidFill>
                <a:latin typeface="Century" pitchFamily="18" charset="0"/>
                <a:ea typeface="ＭＳ 明朝" pitchFamily="17" charset="-128"/>
                <a:cs typeface="Times New Roman" pitchFamily="18" charset="0"/>
              </a:rPr>
              <a:t>』</a:t>
            </a:r>
            <a:r>
              <a:rPr lang="ja-JP" altLang="en-US" sz="2000" dirty="0">
                <a:solidFill>
                  <a:schemeClr val="tx1"/>
                </a:solidFill>
                <a:latin typeface="Century" pitchFamily="18" charset="0"/>
                <a:ea typeface="ＭＳ 明朝" pitchFamily="17" charset="-128"/>
                <a:cs typeface="Times New Roman" pitchFamily="18" charset="0"/>
              </a:rPr>
              <a:t>のこと。心身を犯し続ける体制といった意味が込められている。</a:t>
            </a:r>
            <a:endParaRPr lang="en-US" altLang="ja-JP" sz="2000" dirty="0">
              <a:solidFill>
                <a:schemeClr val="tx1"/>
              </a:solidFill>
              <a:latin typeface="Century" pitchFamily="18" charset="0"/>
              <a:ea typeface="ＭＳ 明朝" pitchFamily="17" charset="-128"/>
              <a:cs typeface="Times New Roman" pitchFamily="18" charset="0"/>
            </a:endParaRPr>
          </a:p>
          <a:p>
            <a:pPr indent="133350" eaLnBrk="0" hangingPunct="0">
              <a:defRPr/>
            </a:pPr>
            <a:r>
              <a:rPr lang="ja-JP" altLang="en-US" sz="2000" dirty="0">
                <a:solidFill>
                  <a:schemeClr val="tx1"/>
                </a:solidFill>
                <a:latin typeface="Century" pitchFamily="18" charset="0"/>
                <a:ea typeface="ＭＳ 明朝" pitchFamily="17" charset="-128"/>
                <a:cs typeface="Times New Roman" pitchFamily="18" charset="0"/>
              </a:rPr>
              <a:t>マニコミオは入院者の心身を無遠慮に犯したが、この支配・被支配関係は在宅でも起きうる。</a:t>
            </a:r>
            <a:endParaRPr lang="ja-JP" altLang="en-US" sz="4400" dirty="0">
              <a:solidFill>
                <a:schemeClr val="tx1"/>
              </a:solidFill>
              <a:latin typeface="Arial" pitchFamily="34" charset="0"/>
            </a:endParaRPr>
          </a:p>
        </p:txBody>
      </p:sp>
      <p:sp>
        <p:nvSpPr>
          <p:cNvPr id="6" name="正方形/長方形 5"/>
          <p:cNvSpPr/>
          <p:nvPr/>
        </p:nvSpPr>
        <p:spPr>
          <a:xfrm>
            <a:off x="928688" y="1285875"/>
            <a:ext cx="7286625" cy="1016000"/>
          </a:xfrm>
          <a:prstGeom prst="rect">
            <a:avLst/>
          </a:prstGeom>
        </p:spPr>
        <p:txBody>
          <a:bodyPr>
            <a:spAutoFit/>
          </a:bodyPr>
          <a:lstStyle/>
          <a:p>
            <a:pPr indent="133350" algn="ctr">
              <a:defRPr/>
            </a:pPr>
            <a:r>
              <a:rPr lang="en-US" altLang="ja-JP" sz="4000" spc="600" dirty="0">
                <a:effectLst>
                  <a:outerShdw blurRad="38100" dist="38100" dir="2700000" algn="tl">
                    <a:srgbClr val="000000">
                      <a:alpha val="43137"/>
                    </a:srgbClr>
                  </a:outerShdw>
                </a:effectLst>
                <a:latin typeface="Bernard MT Condensed" pitchFamily="18" charset="0"/>
                <a:ea typeface="ＭＳ 明朝" pitchFamily="17" charset="-128"/>
                <a:cs typeface="Times New Roman" pitchFamily="18" charset="0"/>
              </a:rPr>
              <a:t>De</a:t>
            </a:r>
            <a:r>
              <a:rPr lang="en-US" altLang="ja-JP" spc="600" baseline="30000" dirty="0">
                <a:effectLst>
                  <a:outerShdw blurRad="38100" dist="38100" dir="2700000" algn="tl">
                    <a:srgbClr val="000000">
                      <a:alpha val="43137"/>
                    </a:srgbClr>
                  </a:outerShdw>
                </a:effectLst>
                <a:latin typeface="Bernard MT Condensed" pitchFamily="18" charset="0"/>
                <a:ea typeface="ＭＳ 明朝" pitchFamily="17" charset="-128"/>
                <a:cs typeface="Times New Roman" pitchFamily="18" charset="0"/>
              </a:rPr>
              <a:t>=</a:t>
            </a:r>
            <a:r>
              <a:rPr lang="en-US" altLang="ja-JP" sz="4000" spc="600" dirty="0" err="1">
                <a:effectLst>
                  <a:outerShdw blurRad="38100" dist="38100" dir="2700000" algn="tl">
                    <a:srgbClr val="000000">
                      <a:alpha val="43137"/>
                    </a:srgbClr>
                  </a:outerShdw>
                </a:effectLst>
                <a:latin typeface="Bernard MT Condensed" pitchFamily="18" charset="0"/>
                <a:ea typeface="ＭＳ 明朝" pitchFamily="17" charset="-128"/>
                <a:cs typeface="Times New Roman" pitchFamily="18" charset="0"/>
              </a:rPr>
              <a:t>istituzionalizzazione</a:t>
            </a:r>
            <a:endParaRPr lang="en-US" altLang="ja-JP" sz="4000" spc="600" dirty="0">
              <a:effectLst>
                <a:outerShdw blurRad="38100" dist="38100" dir="2700000" algn="tl">
                  <a:srgbClr val="000000">
                    <a:alpha val="43137"/>
                  </a:srgbClr>
                </a:outerShdw>
              </a:effectLst>
              <a:latin typeface="Bernard MT Condensed" pitchFamily="18" charset="0"/>
              <a:ea typeface="ＭＳ 明朝" pitchFamily="17" charset="-128"/>
              <a:cs typeface="Times New Roman" pitchFamily="18" charset="0"/>
            </a:endParaRPr>
          </a:p>
          <a:p>
            <a:pPr indent="133350" algn="ctr">
              <a:defRPr/>
            </a:pPr>
            <a:r>
              <a:rPr lang="ja-JP" altLang="en-US" sz="2000" dirty="0">
                <a:effectLst>
                  <a:outerShdw blurRad="38100" dist="38100" dir="2700000" algn="tl">
                    <a:srgbClr val="000000">
                      <a:alpha val="43137"/>
                    </a:srgbClr>
                  </a:outerShdw>
                </a:effectLst>
                <a:latin typeface="HGS創英角ｺﾞｼｯｸUB" pitchFamily="50" charset="-128"/>
                <a:ea typeface="HGS創英角ｺﾞｼｯｸUB" pitchFamily="50" charset="-128"/>
                <a:cs typeface="Times New Roman" pitchFamily="18" charset="0"/>
              </a:rPr>
              <a:t>デ₌イスティトゥツィオナリッヅァツィオーネ</a:t>
            </a:r>
            <a:endParaRPr lang="ja-JP" altLang="en-US" sz="1600" dirty="0">
              <a:effectLst>
                <a:outerShdw blurRad="38100" dist="38100" dir="2700000" algn="tl">
                  <a:srgbClr val="000000">
                    <a:alpha val="43137"/>
                  </a:srgbClr>
                </a:outerShdw>
              </a:effectLst>
              <a:latin typeface="HGS創英角ｺﾞｼｯｸUB" pitchFamily="50" charset="-128"/>
              <a:ea typeface="HGS創英角ｺﾞｼｯｸUB" pitchFamily="50" charset="-128"/>
            </a:endParaRPr>
          </a:p>
        </p:txBody>
      </p:sp>
      <p:sp>
        <p:nvSpPr>
          <p:cNvPr id="7" name="正方形/長方形 6"/>
          <p:cNvSpPr/>
          <p:nvPr/>
        </p:nvSpPr>
        <p:spPr>
          <a:xfrm>
            <a:off x="-571536" y="2357430"/>
            <a:ext cx="10072758" cy="720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74759" name="テキスト ボックス 7"/>
          <p:cNvSpPr txBox="1">
            <a:spLocks noChangeArrowheads="1"/>
          </p:cNvSpPr>
          <p:nvPr/>
        </p:nvSpPr>
        <p:spPr bwMode="auto">
          <a:xfrm>
            <a:off x="1619250" y="5732463"/>
            <a:ext cx="5594350" cy="647700"/>
          </a:xfrm>
          <a:prstGeom prst="rect">
            <a:avLst/>
          </a:prstGeom>
          <a:noFill/>
          <a:ln w="9525">
            <a:noFill/>
            <a:miter lim="800000"/>
            <a:headEnd/>
            <a:tailEnd/>
          </a:ln>
        </p:spPr>
        <p:txBody>
          <a:bodyPr wrap="none">
            <a:spAutoFit/>
          </a:bodyPr>
          <a:lstStyle/>
          <a:p>
            <a:r>
              <a:rPr lang="ja-JP" altLang="en-US" sz="2400">
                <a:solidFill>
                  <a:schemeClr val="bg1"/>
                </a:solidFill>
                <a:latin typeface="Calibri" pitchFamily="34" charset="0"/>
              </a:rPr>
              <a:t>私流に翻訳すれば　</a:t>
            </a:r>
            <a:r>
              <a:rPr lang="en-US" altLang="ja-JP" sz="3600">
                <a:solidFill>
                  <a:schemeClr val="bg1"/>
                </a:solidFill>
                <a:latin typeface="Calibri" pitchFamily="34" charset="0"/>
              </a:rPr>
              <a:t>『</a:t>
            </a:r>
            <a:r>
              <a:rPr lang="ja-JP" altLang="en-US" sz="3600">
                <a:solidFill>
                  <a:schemeClr val="bg1"/>
                </a:solidFill>
                <a:latin typeface="Calibri" pitchFamily="34" charset="0"/>
              </a:rPr>
              <a:t>脱収容所化</a:t>
            </a:r>
            <a:r>
              <a:rPr lang="en-US" altLang="ja-JP" sz="3600">
                <a:solidFill>
                  <a:schemeClr val="bg1"/>
                </a:solidFill>
                <a:latin typeface="Calibri" pitchFamily="34" charset="0"/>
              </a:rPr>
              <a:t>』</a:t>
            </a:r>
            <a:endParaRPr lang="ja-JP" altLang="en-US" sz="240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t="3348" r="4833" b="6249"/>
          <a:stretch>
            <a:fillRect/>
          </a:stretch>
        </p:blipFill>
        <p:spPr bwMode="auto">
          <a:xfrm>
            <a:off x="5857875" y="1428750"/>
            <a:ext cx="3000375" cy="1928813"/>
          </a:xfrm>
          <a:prstGeom prst="rect">
            <a:avLst/>
          </a:prstGeom>
          <a:ln>
            <a:noFill/>
          </a:ln>
          <a:effectLst>
            <a:outerShdw blurRad="292100" dist="139700" dir="2700000" algn="tl" rotWithShape="0">
              <a:srgbClr val="333333">
                <a:alpha val="65000"/>
              </a:srgbClr>
            </a:outerShdw>
          </a:effectLst>
        </p:spPr>
      </p:pic>
      <p:pic>
        <p:nvPicPr>
          <p:cNvPr id="6147" name="Picture 3"/>
          <p:cNvPicPr>
            <a:picLocks noChangeAspect="1" noChangeArrowheads="1"/>
          </p:cNvPicPr>
          <p:nvPr/>
        </p:nvPicPr>
        <p:blipFill>
          <a:blip r:embed="rId3"/>
          <a:srcRect r="4545" b="7894"/>
          <a:stretch>
            <a:fillRect/>
          </a:stretch>
        </p:blipFill>
        <p:spPr bwMode="auto">
          <a:xfrm>
            <a:off x="214313" y="3571875"/>
            <a:ext cx="3000375" cy="2000250"/>
          </a:xfrm>
          <a:prstGeom prst="rect">
            <a:avLst/>
          </a:prstGeom>
          <a:ln>
            <a:noFill/>
          </a:ln>
          <a:effectLst>
            <a:outerShdw blurRad="292100" dist="139700" dir="2700000" algn="tl" rotWithShape="0">
              <a:srgbClr val="333333">
                <a:alpha val="65000"/>
              </a:srgbClr>
            </a:outerShdw>
          </a:effectLst>
        </p:spPr>
      </p:pic>
      <p:sp>
        <p:nvSpPr>
          <p:cNvPr id="30723" name="テキスト ボックス 5"/>
          <p:cNvSpPr txBox="1">
            <a:spLocks noChangeArrowheads="1"/>
          </p:cNvSpPr>
          <p:nvPr/>
        </p:nvSpPr>
        <p:spPr bwMode="auto">
          <a:xfrm>
            <a:off x="1643063" y="2214563"/>
            <a:ext cx="4143375" cy="461962"/>
          </a:xfrm>
          <a:prstGeom prst="rect">
            <a:avLst/>
          </a:prstGeom>
          <a:noFill/>
          <a:ln w="9525">
            <a:noFill/>
            <a:miter lim="800000"/>
            <a:headEnd/>
            <a:tailEnd/>
          </a:ln>
        </p:spPr>
        <p:txBody>
          <a:bodyPr>
            <a:spAutoFit/>
          </a:bodyPr>
          <a:lstStyle/>
          <a:p>
            <a:pPr algn="r"/>
            <a:r>
              <a:rPr lang="ja-JP" altLang="en-US" sz="2400">
                <a:latin typeface="Calibri" pitchFamily="34" charset="0"/>
              </a:rPr>
              <a:t>街の中のグループホーム</a:t>
            </a:r>
          </a:p>
        </p:txBody>
      </p:sp>
      <p:sp>
        <p:nvSpPr>
          <p:cNvPr id="30724" name="テキスト ボックス 6"/>
          <p:cNvSpPr txBox="1">
            <a:spLocks noChangeArrowheads="1"/>
          </p:cNvSpPr>
          <p:nvPr/>
        </p:nvSpPr>
        <p:spPr bwMode="auto">
          <a:xfrm>
            <a:off x="2928938" y="4286250"/>
            <a:ext cx="4143375" cy="461963"/>
          </a:xfrm>
          <a:prstGeom prst="rect">
            <a:avLst/>
          </a:prstGeom>
          <a:noFill/>
          <a:ln w="9525">
            <a:noFill/>
            <a:miter lim="800000"/>
            <a:headEnd/>
            <a:tailEnd/>
          </a:ln>
        </p:spPr>
        <p:txBody>
          <a:bodyPr>
            <a:spAutoFit/>
          </a:bodyPr>
          <a:lstStyle/>
          <a:p>
            <a:pPr algn="r"/>
            <a:r>
              <a:rPr lang="ja-JP" altLang="en-US" sz="2400">
                <a:latin typeface="Calibri" pitchFamily="34" charset="0"/>
              </a:rPr>
              <a:t>グループホームの窓辺にて</a:t>
            </a:r>
          </a:p>
        </p:txBody>
      </p:sp>
      <p:sp>
        <p:nvSpPr>
          <p:cNvPr id="30726" name="Text Box 6"/>
          <p:cNvSpPr txBox="1">
            <a:spLocks noChangeArrowheads="1"/>
          </p:cNvSpPr>
          <p:nvPr/>
        </p:nvSpPr>
        <p:spPr bwMode="auto">
          <a:xfrm>
            <a:off x="1600200" y="136525"/>
            <a:ext cx="4591050" cy="519113"/>
          </a:xfrm>
          <a:prstGeom prst="rect">
            <a:avLst/>
          </a:prstGeom>
          <a:noFill/>
          <a:ln w="9525">
            <a:noFill/>
            <a:miter lim="800000"/>
            <a:headEnd/>
            <a:tailEnd/>
          </a:ln>
          <a:effectLst/>
        </p:spPr>
        <p:txBody>
          <a:bodyPr wrap="none">
            <a:spAutoFit/>
          </a:bodyPr>
          <a:lstStyle/>
          <a:p>
            <a:r>
              <a:rPr lang="ja-JP" altLang="en-US" sz="2800" b="1">
                <a:solidFill>
                  <a:schemeClr val="bg1"/>
                </a:solidFill>
              </a:rPr>
              <a:t>イタリア・トリエステにて１９８６</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1143000"/>
            <a:ext cx="9144000" cy="4572000"/>
          </a:xfrm>
          <a:prstGeom prst="rect">
            <a:avLst/>
          </a:prstGeom>
          <a:solidFill>
            <a:srgbClr val="F7E29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3074" name="Picture 2"/>
          <p:cNvPicPr>
            <a:picLocks noChangeAspect="1" noChangeArrowheads="1"/>
          </p:cNvPicPr>
          <p:nvPr/>
        </p:nvPicPr>
        <p:blipFill>
          <a:blip r:embed="rId2"/>
          <a:srcRect/>
          <a:stretch>
            <a:fillRect/>
          </a:stretch>
        </p:blipFill>
        <p:spPr bwMode="auto">
          <a:xfrm>
            <a:off x="5486400" y="1285875"/>
            <a:ext cx="2800350" cy="4211638"/>
          </a:xfrm>
          <a:prstGeom prst="rect">
            <a:avLst/>
          </a:prstGeom>
          <a:ln>
            <a:noFill/>
          </a:ln>
          <a:effectLst>
            <a:outerShdw blurRad="292100" dist="139700" dir="2700000" algn="tl" rotWithShape="0">
              <a:srgbClr val="333333">
                <a:alpha val="65000"/>
              </a:srgbClr>
            </a:outerShdw>
          </a:effectLst>
        </p:spPr>
      </p:pic>
      <p:sp>
        <p:nvSpPr>
          <p:cNvPr id="4" name="タイトル 1"/>
          <p:cNvSpPr>
            <a:spLocks noGrp="1"/>
          </p:cNvSpPr>
          <p:nvPr>
            <p:ph type="title"/>
          </p:nvPr>
        </p:nvSpPr>
        <p:spPr>
          <a:xfrm>
            <a:off x="457200" y="285750"/>
            <a:ext cx="8229600" cy="1143000"/>
          </a:xfrm>
        </p:spPr>
        <p:txBody>
          <a:bodyPr rtlCol="0">
            <a:normAutofit fontScale="90000"/>
          </a:bodyPr>
          <a:lstStyle/>
          <a:p>
            <a:pPr algn="l" fontAlgn="auto">
              <a:spcBef>
                <a:spcPts val="0"/>
              </a:spcBef>
              <a:spcAft>
                <a:spcPts val="0"/>
              </a:spcAft>
              <a:defRPr/>
            </a:pPr>
            <a:r>
              <a:rPr lang="ja-JP" altLang="en-US" sz="3200" dirty="0" smtClean="0">
                <a:solidFill>
                  <a:schemeClr val="bg1"/>
                </a:solidFill>
                <a:cs typeface="+mn-cs"/>
              </a:rPr>
              <a:t>イタリアの精神保健改革の父　フランコ・バザーリア　</a:t>
            </a:r>
            <a:r>
              <a:rPr lang="en-US" altLang="ja-JP" sz="3200" dirty="0" smtClean="0">
                <a:solidFill>
                  <a:schemeClr val="bg1"/>
                </a:solidFill>
                <a:cs typeface="+mn-cs"/>
              </a:rPr>
              <a:t>							1980</a:t>
            </a:r>
            <a:r>
              <a:rPr lang="ja-JP" altLang="en-US" sz="3200" dirty="0" smtClean="0">
                <a:solidFill>
                  <a:schemeClr val="bg1"/>
                </a:solidFill>
                <a:cs typeface="+mn-cs"/>
              </a:rPr>
              <a:t>年没</a:t>
            </a:r>
            <a:br>
              <a:rPr lang="ja-JP" altLang="en-US" sz="3200" dirty="0" smtClean="0">
                <a:solidFill>
                  <a:schemeClr val="bg1"/>
                </a:solidFill>
                <a:cs typeface="+mn-cs"/>
              </a:rPr>
            </a:br>
            <a:endParaRPr lang="ja-JP" altLang="en-US" sz="3200" dirty="0" smtClean="0">
              <a:solidFill>
                <a:schemeClr val="bg1"/>
              </a:solidFill>
            </a:endParaRPr>
          </a:p>
        </p:txBody>
      </p:sp>
      <p:sp>
        <p:nvSpPr>
          <p:cNvPr id="31748" name="正方形/長方形 5"/>
          <p:cNvSpPr>
            <a:spLocks noChangeArrowheads="1"/>
          </p:cNvSpPr>
          <p:nvPr/>
        </p:nvSpPr>
        <p:spPr bwMode="auto">
          <a:xfrm>
            <a:off x="214313" y="1417638"/>
            <a:ext cx="5286375" cy="4154487"/>
          </a:xfrm>
          <a:prstGeom prst="rect">
            <a:avLst/>
          </a:prstGeom>
          <a:noFill/>
          <a:ln w="9525">
            <a:noFill/>
            <a:miter lim="800000"/>
            <a:headEnd/>
            <a:tailEnd/>
          </a:ln>
        </p:spPr>
        <p:txBody>
          <a:bodyPr>
            <a:spAutoFit/>
          </a:bodyPr>
          <a:lstStyle/>
          <a:p>
            <a:pPr indent="133350"/>
            <a:r>
              <a:rPr lang="ja-JP" altLang="ja-JP" sz="2400">
                <a:solidFill>
                  <a:srgbClr val="000000"/>
                </a:solidFill>
                <a:latin typeface="Calibri" pitchFamily="34" charset="0"/>
              </a:rPr>
              <a:t>多くの精神科医が、重い統合失調症の患者を病院に入れて、完治してないといっては入れっぱなしにする。ところが、病院の外で生活するには、なにも完治する必要はない。</a:t>
            </a:r>
            <a:endParaRPr lang="en-US" altLang="ja-JP" sz="2400">
              <a:solidFill>
                <a:srgbClr val="000000"/>
              </a:solidFill>
              <a:latin typeface="Calibri" pitchFamily="34" charset="0"/>
            </a:endParaRPr>
          </a:p>
          <a:p>
            <a:pPr indent="133350"/>
            <a:r>
              <a:rPr lang="ja-JP" altLang="ja-JP" sz="2400">
                <a:solidFill>
                  <a:srgbClr val="000000"/>
                </a:solidFill>
                <a:latin typeface="Calibri" pitchFamily="34" charset="0"/>
              </a:rPr>
              <a:t>患者は専門家の支援のもとで自分の狂気と共存できるのだ。</a:t>
            </a:r>
            <a:endParaRPr lang="en-US" altLang="ja-JP" sz="2400">
              <a:solidFill>
                <a:srgbClr val="000000"/>
              </a:solidFill>
              <a:latin typeface="Calibri" pitchFamily="34" charset="0"/>
            </a:endParaRPr>
          </a:p>
          <a:p>
            <a:pPr indent="133350"/>
            <a:r>
              <a:rPr lang="ja-JP" altLang="ja-JP" sz="2400">
                <a:solidFill>
                  <a:srgbClr val="000000"/>
                </a:solidFill>
                <a:latin typeface="Calibri" pitchFamily="34" charset="0"/>
              </a:rPr>
              <a:t>精神科医の変革を待っていたって何も変わらない。今は、大きな文化運動を起こして、精神科医が変わらざるを得ない状況をつくることこそが大事なのだ</a:t>
            </a:r>
            <a:r>
              <a:rPr lang="ja-JP" altLang="en-US" sz="2400">
                <a:solidFill>
                  <a:srgbClr val="000000"/>
                </a:solidFill>
                <a:latin typeface="Calibri" pitchFamily="34" charset="0"/>
              </a:rPr>
              <a:t>。</a:t>
            </a:r>
            <a:endParaRPr lang="ja-JP" altLang="ja-JP" sz="2400">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1"/>
          <p:cNvSpPr>
            <a:spLocks noGrp="1"/>
          </p:cNvSpPr>
          <p:nvPr>
            <p:ph type="title"/>
          </p:nvPr>
        </p:nvSpPr>
        <p:spPr>
          <a:xfrm>
            <a:off x="457200" y="274638"/>
            <a:ext cx="8229600" cy="1143000"/>
          </a:xfrm>
        </p:spPr>
        <p:txBody>
          <a:bodyPr rtlCol="0">
            <a:normAutofit fontScale="90000"/>
          </a:bodyPr>
          <a:lstStyle/>
          <a:p>
            <a:pPr fontAlgn="auto">
              <a:spcAft>
                <a:spcPts val="0"/>
              </a:spcAft>
              <a:defRPr/>
            </a:pPr>
            <a:r>
              <a:rPr lang="en-US" altLang="ja-JP" dirty="0" smtClean="0">
                <a:solidFill>
                  <a:schemeClr val="bg1"/>
                </a:solidFill>
              </a:rPr>
              <a:t>1971</a:t>
            </a:r>
            <a:r>
              <a:rPr lang="ja-JP" altLang="en-US" dirty="0" smtClean="0">
                <a:solidFill>
                  <a:schemeClr val="bg1"/>
                </a:solidFill>
              </a:rPr>
              <a:t>年から</a:t>
            </a:r>
            <a:r>
              <a:rPr lang="en-US" altLang="ja-JP" dirty="0" smtClean="0">
                <a:solidFill>
                  <a:schemeClr val="bg1"/>
                </a:solidFill>
              </a:rPr>
              <a:t>78</a:t>
            </a:r>
            <a:r>
              <a:rPr lang="ja-JP" altLang="en-US" dirty="0" smtClean="0">
                <a:solidFill>
                  <a:schemeClr val="bg1"/>
                </a:solidFill>
              </a:rPr>
              <a:t>年までの歴史的な実践</a:t>
            </a:r>
            <a:endParaRPr lang="ja-JP" altLang="en-US" dirty="0">
              <a:solidFill>
                <a:schemeClr val="bg1"/>
              </a:solidFill>
            </a:endParaRPr>
          </a:p>
        </p:txBody>
      </p:sp>
      <p:sp>
        <p:nvSpPr>
          <p:cNvPr id="10" name="Rectangle 1"/>
          <p:cNvSpPr>
            <a:spLocks noChangeArrowheads="1"/>
          </p:cNvSpPr>
          <p:nvPr/>
        </p:nvSpPr>
        <p:spPr bwMode="auto">
          <a:xfrm>
            <a:off x="395288" y="1773238"/>
            <a:ext cx="8497887" cy="3287712"/>
          </a:xfrm>
          <a:prstGeom prst="rect">
            <a:avLst/>
          </a:prstGeom>
          <a:noFill/>
          <a:ln w="9525">
            <a:noFill/>
            <a:miter lim="800000"/>
            <a:headEnd/>
            <a:tailEnd/>
          </a:ln>
          <a:effectLst/>
        </p:spPr>
        <p:txBody>
          <a:bodyPr anchor="ctr">
            <a:spAutoFit/>
          </a:bodyPr>
          <a:lstStyle/>
          <a:p>
            <a:pPr eaLnBrk="0" hangingPunct="0"/>
            <a:r>
              <a:rPr lang="ja-JP" altLang="en-US" sz="2400">
                <a:latin typeface="ＭＳ Ｐゴシック" charset="-128"/>
                <a:cs typeface="Times New Roman" pitchFamily="18" charset="0"/>
              </a:rPr>
              <a:t>１．あるまとまった数の患者を退院させ、それに見合う職員も一緒に出して、拠点としての地域精神保健センターをつくった。</a:t>
            </a:r>
            <a:endParaRPr lang="ja-JP" altLang="en-US">
              <a:latin typeface="ＭＳ Ｐゴシック" charset="-128"/>
            </a:endParaRPr>
          </a:p>
          <a:p>
            <a:pPr eaLnBrk="0" hangingPunct="0"/>
            <a:r>
              <a:rPr lang="ja-JP" altLang="en-US" sz="2400">
                <a:latin typeface="ＭＳ Ｐゴシック" charset="-128"/>
                <a:cs typeface="Times New Roman" pitchFamily="18" charset="0"/>
              </a:rPr>
              <a:t>２．このセンターは、当初から２４時間オープン年中無休だった。</a:t>
            </a:r>
            <a:endParaRPr lang="ja-JP" altLang="en-US">
              <a:latin typeface="ＭＳ Ｐゴシック" charset="-128"/>
            </a:endParaRPr>
          </a:p>
          <a:p>
            <a:pPr eaLnBrk="0" hangingPunct="0"/>
            <a:r>
              <a:rPr lang="ja-JP" altLang="en-US" sz="2400">
                <a:latin typeface="ＭＳ Ｐゴシック" charset="-128"/>
                <a:cs typeface="Times New Roman" pitchFamily="18" charset="0"/>
              </a:rPr>
              <a:t>３．最終的に７カ所のセンターが出来て、病院はほぼ空になった。</a:t>
            </a:r>
            <a:endParaRPr lang="en-US" altLang="ja-JP" sz="2400">
              <a:latin typeface="ＭＳ Ｐゴシック" charset="-128"/>
              <a:cs typeface="Times New Roman" pitchFamily="18" charset="0"/>
            </a:endParaRPr>
          </a:p>
          <a:p>
            <a:pPr eaLnBrk="0" hangingPunct="0"/>
            <a:endParaRPr lang="ja-JP" altLang="en-US">
              <a:latin typeface="ＭＳ Ｐゴシック" charset="-128"/>
            </a:endParaRPr>
          </a:p>
          <a:p>
            <a:pPr eaLnBrk="0" hangingPunct="0"/>
            <a:r>
              <a:rPr lang="ja-JP" altLang="en-US" sz="2400" b="1">
                <a:solidFill>
                  <a:schemeClr val="accent2"/>
                </a:solidFill>
                <a:latin typeface="ＭＳ Ｐゴシック" charset="-128"/>
                <a:cs typeface="Times New Roman" pitchFamily="18" charset="0"/>
              </a:rPr>
              <a:t>（１９６８年の精神衛生法改正で「自由入院」と「地域精神保健センター設置」が可能になった。バザーリアはこれを忠実に実行した）</a:t>
            </a:r>
            <a:endParaRPr lang="en-US" altLang="ja-JP" sz="2400" b="1">
              <a:solidFill>
                <a:schemeClr val="accent2"/>
              </a:solidFill>
              <a:latin typeface="ＭＳ Ｐゴシック" charset="-128"/>
              <a:cs typeface="Times New Roman" pitchFamily="18" charset="0"/>
            </a:endParaRPr>
          </a:p>
          <a:p>
            <a:pPr eaLnBrk="0" hangingPunct="0"/>
            <a:endParaRPr lang="en-US" altLang="ja-JP" sz="2400" b="1">
              <a:latin typeface="ＭＳ Ｐゴシック" charset="-128"/>
              <a:cs typeface="Times New Roman" pitchFamily="18" charset="0"/>
            </a:endParaRPr>
          </a:p>
          <a:p>
            <a:pPr eaLnBrk="0" hangingPunct="0"/>
            <a:r>
              <a:rPr lang="ja-JP" altLang="en-US" sz="2400">
                <a:latin typeface="ＭＳ Ｐゴシック" charset="-128"/>
                <a:cs typeface="Times New Roman" pitchFamily="18" charset="0"/>
              </a:rPr>
              <a:t>４．</a:t>
            </a:r>
            <a:r>
              <a:rPr lang="en-US" altLang="ja-JP" sz="2400">
                <a:latin typeface="ＭＳ Ｐゴシック" charset="-128"/>
                <a:cs typeface="Times New Roman" pitchFamily="18" charset="0"/>
              </a:rPr>
              <a:t>1973</a:t>
            </a:r>
            <a:r>
              <a:rPr lang="ja-JP" altLang="en-US" sz="2400">
                <a:latin typeface="ＭＳ Ｐゴシック" charset="-128"/>
                <a:cs typeface="Times New Roman" pitchFamily="18" charset="0"/>
              </a:rPr>
              <a:t>年、作業療法が廃止され、院内作業は賃労働になった。</a:t>
            </a:r>
            <a:endParaRPr lang="ja-JP" altLang="en-US" sz="4800">
              <a:latin typeface="ＭＳ Ｐゴシック" charset="-128"/>
            </a:endParaRPr>
          </a:p>
        </p:txBody>
      </p:sp>
      <p:sp>
        <p:nvSpPr>
          <p:cNvPr id="34819" name="正方形/長方形 10"/>
          <p:cNvSpPr>
            <a:spLocks noChangeArrowheads="1"/>
          </p:cNvSpPr>
          <p:nvPr/>
        </p:nvSpPr>
        <p:spPr bwMode="auto">
          <a:xfrm>
            <a:off x="928688" y="5643563"/>
            <a:ext cx="7929562" cy="646112"/>
          </a:xfrm>
          <a:prstGeom prst="rect">
            <a:avLst/>
          </a:prstGeom>
          <a:noFill/>
          <a:ln w="9525">
            <a:noFill/>
            <a:miter lim="800000"/>
            <a:headEnd/>
            <a:tailEnd/>
          </a:ln>
        </p:spPr>
        <p:txBody>
          <a:bodyPr>
            <a:spAutoFit/>
          </a:bodyPr>
          <a:lstStyle/>
          <a:p>
            <a:pPr algn="r"/>
            <a:r>
              <a:rPr lang="en-US" altLang="ja-JP" sz="3600">
                <a:solidFill>
                  <a:schemeClr val="bg1"/>
                </a:solidFill>
                <a:latin typeface="Calibri" pitchFamily="34" charset="0"/>
              </a:rPr>
              <a:t>Trieste</a:t>
            </a:r>
            <a:r>
              <a:rPr lang="ja-JP" altLang="en-US" sz="3600">
                <a:solidFill>
                  <a:schemeClr val="bg1"/>
                </a:solidFill>
                <a:latin typeface="Calibri" pitchFamily="34" charset="0"/>
              </a:rPr>
              <a:t>・</a:t>
            </a:r>
            <a:r>
              <a:rPr lang="ja-JP" altLang="en-US" sz="2800">
                <a:solidFill>
                  <a:schemeClr val="bg1"/>
                </a:solidFill>
                <a:latin typeface="Calibri" pitchFamily="34" charset="0"/>
              </a:rPr>
              <a:t>サンジョヴァンニ病院にて</a:t>
            </a:r>
            <a:endParaRPr lang="en-US" altLang="ja-JP">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タイトル 1"/>
          <p:cNvSpPr>
            <a:spLocks noGrp="1"/>
          </p:cNvSpPr>
          <p:nvPr>
            <p:ph type="title"/>
          </p:nvPr>
        </p:nvSpPr>
        <p:spPr/>
        <p:txBody>
          <a:bodyPr/>
          <a:lstStyle/>
          <a:p>
            <a:r>
              <a:rPr lang="ja-JP" altLang="en-US" smtClean="0">
                <a:solidFill>
                  <a:schemeClr val="bg1"/>
                </a:solidFill>
              </a:rPr>
              <a:t>１８０号法の三本柱</a:t>
            </a:r>
            <a:r>
              <a:rPr lang="ja-JP" altLang="en-US" sz="2000" smtClean="0">
                <a:solidFill>
                  <a:schemeClr val="bg1"/>
                </a:solidFill>
              </a:rPr>
              <a:t>その</a:t>
            </a:r>
            <a:r>
              <a:rPr lang="en-US" altLang="ja-JP" sz="2000" smtClean="0">
                <a:solidFill>
                  <a:schemeClr val="bg1"/>
                </a:solidFill>
              </a:rPr>
              <a:t>1</a:t>
            </a:r>
            <a:endParaRPr lang="ja-JP" altLang="en-US" smtClean="0">
              <a:solidFill>
                <a:schemeClr val="bg1"/>
              </a:solidFill>
            </a:endParaRPr>
          </a:p>
        </p:txBody>
      </p:sp>
      <p:sp>
        <p:nvSpPr>
          <p:cNvPr id="5" name="角丸四角形 4"/>
          <p:cNvSpPr/>
          <p:nvPr/>
        </p:nvSpPr>
        <p:spPr>
          <a:xfrm>
            <a:off x="142875" y="1357313"/>
            <a:ext cx="8786813" cy="919162"/>
          </a:xfrm>
          <a:prstGeom prst="roundRect">
            <a:avLst/>
          </a:prstGeom>
        </p:spPr>
        <p:style>
          <a:lnRef idx="2">
            <a:schemeClr val="accent1"/>
          </a:lnRef>
          <a:fillRef idx="1">
            <a:schemeClr val="lt1"/>
          </a:fillRef>
          <a:effectRef idx="0">
            <a:schemeClr val="accent1"/>
          </a:effectRef>
          <a:fontRef idx="minor">
            <a:schemeClr val="dk1"/>
          </a:fontRef>
        </p:style>
        <p:txBody>
          <a:bodyPr>
            <a:spAutoFit/>
          </a:bodyPr>
          <a:lstStyle/>
          <a:p>
            <a:pPr fontAlgn="auto">
              <a:spcBef>
                <a:spcPts val="0"/>
              </a:spcBef>
              <a:spcAft>
                <a:spcPts val="0"/>
              </a:spcAft>
              <a:defRPr/>
            </a:pPr>
            <a:r>
              <a:rPr lang="ja-JP" altLang="en-US" sz="2400" dirty="0"/>
              <a:t>精神病院を新しく造ることは禁止。すでにある精神病院に新たに入院させることも禁止。１９８０年末以降は再入院も禁止。</a:t>
            </a:r>
          </a:p>
        </p:txBody>
      </p:sp>
      <p:sp>
        <p:nvSpPr>
          <p:cNvPr id="6" name="角丸四角形 5"/>
          <p:cNvSpPr/>
          <p:nvPr/>
        </p:nvSpPr>
        <p:spPr>
          <a:xfrm>
            <a:off x="142875" y="2732088"/>
            <a:ext cx="8786813" cy="2554287"/>
          </a:xfrm>
          <a:prstGeom prst="roundRect">
            <a:avLst/>
          </a:prstGeom>
        </p:spPr>
        <p:style>
          <a:lnRef idx="2">
            <a:schemeClr val="accent1"/>
          </a:lnRef>
          <a:fillRef idx="1">
            <a:schemeClr val="lt1"/>
          </a:fillRef>
          <a:effectRef idx="0">
            <a:schemeClr val="accent1"/>
          </a:effectRef>
          <a:fontRef idx="minor">
            <a:schemeClr val="dk1"/>
          </a:fontRef>
        </p:style>
        <p:txBody>
          <a:bodyPr>
            <a:spAutoFit/>
          </a:bodyPr>
          <a:lstStyle/>
          <a:p>
            <a:pPr fontAlgn="auto">
              <a:spcBef>
                <a:spcPts val="0"/>
              </a:spcBef>
              <a:spcAft>
                <a:spcPts val="0"/>
              </a:spcAft>
              <a:defRPr/>
            </a:pPr>
            <a:r>
              <a:rPr lang="ja-JP" altLang="en-US" sz="2400" dirty="0"/>
              <a:t>予防、治療、リハビリは、地域精神保健サービス機関で行う。やむを得ない入院のために、一般総合病院内に精神科ベッドを１５床を限度に設置することができる。このベッドは、人事も予算も地域精神保健サービス機関（通常は地域精神保健センター）の管理下におかれる。センター中心の治療が巧くいかないときにのみ、総合病院のベッドは使われる。</a:t>
            </a:r>
          </a:p>
        </p:txBody>
      </p:sp>
      <p:sp>
        <p:nvSpPr>
          <p:cNvPr id="7" name="円/楕円 6"/>
          <p:cNvSpPr/>
          <p:nvPr/>
        </p:nvSpPr>
        <p:spPr>
          <a:xfrm>
            <a:off x="8610628" y="2000240"/>
            <a:ext cx="428628" cy="428628"/>
          </a:xfrm>
          <a:prstGeom prst="ellipse">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en-US" altLang="ja-JP"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1</a:t>
            </a:r>
            <a:endParaRPr lang="ja-JP" altLang="en-US" dirty="0"/>
          </a:p>
        </p:txBody>
      </p:sp>
      <p:sp>
        <p:nvSpPr>
          <p:cNvPr id="8" name="円/楕円 7"/>
          <p:cNvSpPr/>
          <p:nvPr/>
        </p:nvSpPr>
        <p:spPr>
          <a:xfrm>
            <a:off x="8610628" y="4857760"/>
            <a:ext cx="428628" cy="428628"/>
          </a:xfrm>
          <a:prstGeom prst="ellipse">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en-US" altLang="ja-JP"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2</a:t>
            </a:r>
            <a:endParaRPr lang="ja-JP" alt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42875" y="1500188"/>
            <a:ext cx="8786813" cy="3779837"/>
          </a:xfrm>
          <a:prstGeom prst="roundRect">
            <a:avLst/>
          </a:prstGeom>
        </p:spPr>
        <p:style>
          <a:lnRef idx="2">
            <a:schemeClr val="accent1"/>
          </a:lnRef>
          <a:fillRef idx="1">
            <a:schemeClr val="lt1"/>
          </a:fillRef>
          <a:effectRef idx="0">
            <a:schemeClr val="accent1"/>
          </a:effectRef>
          <a:fontRef idx="minor">
            <a:schemeClr val="dk1"/>
          </a:fontRef>
        </p:style>
        <p:txBody>
          <a:bodyPr>
            <a:spAutoFit/>
          </a:bodyPr>
          <a:lstStyle/>
          <a:p>
            <a:pPr fontAlgn="auto">
              <a:spcBef>
                <a:spcPts val="0"/>
              </a:spcBef>
              <a:spcAft>
                <a:spcPts val="0"/>
              </a:spcAft>
              <a:defRPr/>
            </a:pPr>
            <a:r>
              <a:rPr lang="ja-JP" altLang="en-US" sz="2400" dirty="0"/>
              <a:t>治療は当人の自由意思のもとで行われる。しかし、緊急に介入しなければならない時、あるいは必要な治療を拒まれた時には強制治療はありうる。この場合、二人の医師が別個に必要ありとの判断が必要。その一人は、地域精神保健サービス機関で働く医師でなければならない。強制治療の場所は地域精神保健サービス機関で。市長または市長が任命する保健担当長の承諾も必要。強制期間は７日間。延長が必要なら、改めて同じ手続きを踏む。（つまり強制治療には厳しい歯止めがかけられた。私立病院には強制治療を許していない）</a:t>
            </a:r>
          </a:p>
        </p:txBody>
      </p:sp>
      <p:sp>
        <p:nvSpPr>
          <p:cNvPr id="5" name="円/楕円 4"/>
          <p:cNvSpPr/>
          <p:nvPr/>
        </p:nvSpPr>
        <p:spPr>
          <a:xfrm>
            <a:off x="8572528" y="4857760"/>
            <a:ext cx="428628" cy="428628"/>
          </a:xfrm>
          <a:prstGeom prst="ellipse">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en-US" altLang="ja-JP" sz="3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3</a:t>
            </a:r>
            <a:endParaRPr lang="ja-JP" altLang="en-US" dirty="0"/>
          </a:p>
        </p:txBody>
      </p:sp>
      <p:sp>
        <p:nvSpPr>
          <p:cNvPr id="37891" name="タイトル 1"/>
          <p:cNvSpPr>
            <a:spLocks noGrp="1"/>
          </p:cNvSpPr>
          <p:nvPr>
            <p:ph type="title"/>
          </p:nvPr>
        </p:nvSpPr>
        <p:spPr/>
        <p:txBody>
          <a:bodyPr/>
          <a:lstStyle/>
          <a:p>
            <a:r>
              <a:rPr lang="ja-JP" altLang="en-US" smtClean="0">
                <a:solidFill>
                  <a:schemeClr val="bg1"/>
                </a:solidFill>
              </a:rPr>
              <a:t>１８０号法の三本柱</a:t>
            </a:r>
            <a:r>
              <a:rPr lang="ja-JP" altLang="en-US" sz="2000" smtClean="0">
                <a:solidFill>
                  <a:schemeClr val="bg1"/>
                </a:solidFill>
              </a:rPr>
              <a:t>その２</a:t>
            </a:r>
            <a:endParaRPr lang="ja-JP" altLang="en-US" smtClean="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1000" r="-11000"/>
          </a:stretch>
        </a:blipFill>
        <a:effectLst/>
      </p:bgPr>
    </p:bg>
    <p:spTree>
      <p:nvGrpSpPr>
        <p:cNvPr id="1" name=""/>
        <p:cNvGrpSpPr/>
        <p:nvPr/>
      </p:nvGrpSpPr>
      <p:grpSpPr>
        <a:xfrm>
          <a:off x="0" y="0"/>
          <a:ext cx="0" cy="0"/>
          <a:chOff x="0" y="0"/>
          <a:chExt cx="0" cy="0"/>
        </a:xfrm>
      </p:grpSpPr>
      <p:sp>
        <p:nvSpPr>
          <p:cNvPr id="38914" name="タイトル 1"/>
          <p:cNvSpPr>
            <a:spLocks noGrp="1"/>
          </p:cNvSpPr>
          <p:nvPr>
            <p:ph type="title"/>
          </p:nvPr>
        </p:nvSpPr>
        <p:spPr>
          <a:xfrm>
            <a:off x="0" y="274638"/>
            <a:ext cx="9001125" cy="1143000"/>
          </a:xfrm>
        </p:spPr>
        <p:txBody>
          <a:bodyPr/>
          <a:lstStyle/>
          <a:p>
            <a:r>
              <a:rPr lang="ja-JP" altLang="en-US" sz="3200" smtClean="0">
                <a:solidFill>
                  <a:schemeClr val="bg1"/>
                </a:solidFill>
              </a:rPr>
              <a:t>イタリアの</a:t>
            </a:r>
            <a:r>
              <a:rPr lang="en-US" altLang="ja-JP" sz="3200" smtClean="0">
                <a:solidFill>
                  <a:schemeClr val="bg1"/>
                </a:solidFill>
              </a:rPr>
              <a:t>180</a:t>
            </a:r>
            <a:r>
              <a:rPr lang="ja-JP" altLang="en-US" sz="3200" smtClean="0">
                <a:solidFill>
                  <a:schemeClr val="bg1"/>
                </a:solidFill>
              </a:rPr>
              <a:t>号法と日本の精神保健福祉法の違い</a:t>
            </a:r>
          </a:p>
        </p:txBody>
      </p:sp>
      <p:sp>
        <p:nvSpPr>
          <p:cNvPr id="4" name="テキスト ボックス 3"/>
          <p:cNvSpPr txBox="1"/>
          <p:nvPr/>
        </p:nvSpPr>
        <p:spPr>
          <a:xfrm>
            <a:off x="285720" y="1428736"/>
            <a:ext cx="1043876" cy="400110"/>
          </a:xfrm>
          <a:prstGeom prst="rect">
            <a:avLst/>
          </a:prstGeom>
          <a:solidFill>
            <a:schemeClr val="tx1">
              <a:alpha val="39000"/>
            </a:schemeClr>
          </a:solidFill>
        </p:spPr>
        <p:txBody>
          <a:bodyPr wrap="none">
            <a:spAutoFit/>
          </a:bodyPr>
          <a:lstStyle/>
          <a:p>
            <a:pPr fontAlgn="auto">
              <a:spcBef>
                <a:spcPts val="0"/>
              </a:spcBef>
              <a:spcAft>
                <a:spcPts val="0"/>
              </a:spcAft>
              <a:defRPr/>
            </a:pPr>
            <a:r>
              <a:rPr lang="ja-JP" altLang="en-US" sz="2000" b="1" spc="50" dirty="0">
                <a:ln w="12700" cmpd="sng">
                  <a:solidFill>
                    <a:schemeClr val="accent2">
                      <a:lumMod val="60000"/>
                      <a:lumOff val="40000"/>
                    </a:schemeClr>
                  </a:solidFill>
                  <a:prstDash val="solid"/>
                </a:ln>
                <a:solidFill>
                  <a:schemeClr val="accent6">
                    <a:tint val="1000"/>
                  </a:schemeClr>
                </a:solidFill>
                <a:effectLst>
                  <a:glow rad="228600">
                    <a:schemeClr val="accent2">
                      <a:satMod val="175000"/>
                      <a:alpha val="40000"/>
                    </a:schemeClr>
                  </a:glow>
                </a:effectLst>
                <a:latin typeface="+mn-lt"/>
                <a:ea typeface="+mn-ea"/>
              </a:rPr>
              <a:t>イタリア</a:t>
            </a:r>
            <a:endParaRPr lang="ja-JP" altLang="en-US" sz="2000" b="1" spc="50" dirty="0">
              <a:ln w="12700" cmpd="sng">
                <a:solidFill>
                  <a:schemeClr val="accent2">
                    <a:lumMod val="60000"/>
                    <a:lumOff val="40000"/>
                  </a:schemeClr>
                </a:solidFill>
                <a:prstDash val="solid"/>
              </a:ln>
              <a:solidFill>
                <a:schemeClr val="accent6">
                  <a:tint val="1000"/>
                </a:schemeClr>
              </a:solidFill>
              <a:effectLst>
                <a:glow rad="228600">
                  <a:schemeClr val="accent2">
                    <a:satMod val="175000"/>
                    <a:alpha val="40000"/>
                  </a:schemeClr>
                </a:glow>
              </a:effectLst>
              <a:latin typeface="+mn-lt"/>
              <a:ea typeface="+mn-ea"/>
            </a:endParaRPr>
          </a:p>
        </p:txBody>
      </p:sp>
      <p:sp>
        <p:nvSpPr>
          <p:cNvPr id="5" name="テキスト ボックス 4"/>
          <p:cNvSpPr txBox="1"/>
          <p:nvPr/>
        </p:nvSpPr>
        <p:spPr>
          <a:xfrm>
            <a:off x="4429124" y="1428736"/>
            <a:ext cx="713657" cy="400110"/>
          </a:xfrm>
          <a:prstGeom prst="rect">
            <a:avLst/>
          </a:prstGeom>
          <a:solidFill>
            <a:schemeClr val="tx1">
              <a:alpha val="39000"/>
            </a:schemeClr>
          </a:solidFill>
        </p:spPr>
        <p:txBody>
          <a:bodyPr wrap="none">
            <a:spAutoFit/>
          </a:bodyPr>
          <a:lstStyle/>
          <a:p>
            <a:pPr fontAlgn="auto">
              <a:spcBef>
                <a:spcPts val="0"/>
              </a:spcBef>
              <a:spcAft>
                <a:spcPts val="0"/>
              </a:spcAft>
              <a:defRPr/>
            </a:pPr>
            <a:r>
              <a:rPr lang="ja-JP" altLang="en-US" sz="2000" b="1" spc="50" dirty="0">
                <a:ln w="12700" cmpd="sng">
                  <a:solidFill>
                    <a:schemeClr val="accent2">
                      <a:lumMod val="60000"/>
                      <a:lumOff val="40000"/>
                    </a:schemeClr>
                  </a:solidFill>
                  <a:prstDash val="solid"/>
                </a:ln>
                <a:solidFill>
                  <a:schemeClr val="accent6">
                    <a:tint val="1000"/>
                  </a:schemeClr>
                </a:solidFill>
                <a:effectLst>
                  <a:glow rad="228600">
                    <a:schemeClr val="accent2">
                      <a:satMod val="175000"/>
                      <a:alpha val="40000"/>
                    </a:schemeClr>
                  </a:glow>
                </a:effectLst>
                <a:latin typeface="+mn-lt"/>
                <a:ea typeface="+mn-ea"/>
              </a:rPr>
              <a:t>日本</a:t>
            </a:r>
            <a:endParaRPr lang="ja-JP" altLang="en-US" sz="2000" b="1" spc="50" dirty="0">
              <a:ln w="12700" cmpd="sng">
                <a:solidFill>
                  <a:schemeClr val="accent2">
                    <a:lumMod val="60000"/>
                    <a:lumOff val="40000"/>
                  </a:schemeClr>
                </a:solidFill>
                <a:prstDash val="solid"/>
              </a:ln>
              <a:solidFill>
                <a:schemeClr val="accent6">
                  <a:tint val="1000"/>
                </a:schemeClr>
              </a:solidFill>
              <a:effectLst>
                <a:glow rad="228600">
                  <a:schemeClr val="accent2">
                    <a:satMod val="175000"/>
                    <a:alpha val="40000"/>
                  </a:schemeClr>
                </a:glow>
              </a:effectLst>
              <a:latin typeface="+mn-lt"/>
              <a:ea typeface="+mn-ea"/>
            </a:endParaRPr>
          </a:p>
        </p:txBody>
      </p:sp>
      <p:sp>
        <p:nvSpPr>
          <p:cNvPr id="6" name="テキスト ボックス 5"/>
          <p:cNvSpPr txBox="1"/>
          <p:nvPr/>
        </p:nvSpPr>
        <p:spPr>
          <a:xfrm>
            <a:off x="285720" y="2000240"/>
            <a:ext cx="4071966" cy="2554545"/>
          </a:xfrm>
          <a:prstGeom prst="rect">
            <a:avLst/>
          </a:prstGeom>
          <a:solidFill>
            <a:schemeClr val="tx1">
              <a:alpha val="39000"/>
            </a:schemeClr>
          </a:solidFill>
        </p:spPr>
        <p:txBody>
          <a:bodyPr>
            <a:spAutoFit/>
          </a:bodyPr>
          <a:lstStyle/>
          <a:p>
            <a:pPr fontAlgn="auto">
              <a:spcBef>
                <a:spcPts val="0"/>
              </a:spcBef>
              <a:spcAft>
                <a:spcPts val="0"/>
              </a:spcAft>
              <a:defRPr/>
            </a:pPr>
            <a:r>
              <a:rPr lang="ja-JP" altLang="en-US" sz="2000" b="1" spc="50" dirty="0">
                <a:ln w="12700" cmpd="sng">
                  <a:solidFill>
                    <a:schemeClr val="accent2">
                      <a:lumMod val="60000"/>
                      <a:lumOff val="40000"/>
                    </a:schemeClr>
                  </a:solidFill>
                  <a:prstDash val="solid"/>
                </a:ln>
                <a:solidFill>
                  <a:schemeClr val="accent6">
                    <a:tint val="1000"/>
                  </a:schemeClr>
                </a:solidFill>
                <a:effectLst>
                  <a:glow rad="228600">
                    <a:schemeClr val="accent2">
                      <a:satMod val="175000"/>
                      <a:alpha val="40000"/>
                    </a:schemeClr>
                  </a:glow>
                </a:effectLst>
                <a:latin typeface="+mn-lt"/>
                <a:ea typeface="+mn-ea"/>
              </a:rPr>
              <a:t>①精神病院全廃して地域精神保健サービス網</a:t>
            </a:r>
            <a:endParaRPr lang="en-US" altLang="ja-JP" sz="2000" b="1" spc="50" dirty="0">
              <a:ln w="12700" cmpd="sng">
                <a:solidFill>
                  <a:schemeClr val="accent2">
                    <a:lumMod val="60000"/>
                    <a:lumOff val="40000"/>
                  </a:schemeClr>
                </a:solidFill>
                <a:prstDash val="solid"/>
              </a:ln>
              <a:solidFill>
                <a:schemeClr val="accent6">
                  <a:tint val="1000"/>
                </a:schemeClr>
              </a:solidFill>
              <a:effectLst>
                <a:glow rad="228600">
                  <a:schemeClr val="accent2">
                    <a:satMod val="175000"/>
                    <a:alpha val="40000"/>
                  </a:schemeClr>
                </a:glow>
              </a:effectLst>
              <a:latin typeface="+mn-lt"/>
              <a:ea typeface="+mn-ea"/>
            </a:endParaRPr>
          </a:p>
          <a:p>
            <a:pPr fontAlgn="auto">
              <a:spcBef>
                <a:spcPts val="0"/>
              </a:spcBef>
              <a:spcAft>
                <a:spcPts val="0"/>
              </a:spcAft>
              <a:defRPr/>
            </a:pPr>
            <a:endParaRPr lang="en-US" altLang="ja-JP" sz="2000" b="1" spc="50" dirty="0">
              <a:ln w="12700" cmpd="sng">
                <a:solidFill>
                  <a:schemeClr val="accent2">
                    <a:lumMod val="60000"/>
                    <a:lumOff val="40000"/>
                  </a:schemeClr>
                </a:solidFill>
                <a:prstDash val="solid"/>
              </a:ln>
              <a:solidFill>
                <a:schemeClr val="accent6">
                  <a:tint val="1000"/>
                </a:schemeClr>
              </a:solidFill>
              <a:effectLst>
                <a:glow rad="228600">
                  <a:schemeClr val="accent2">
                    <a:satMod val="175000"/>
                    <a:alpha val="40000"/>
                  </a:schemeClr>
                </a:glow>
              </a:effectLst>
              <a:latin typeface="+mn-lt"/>
              <a:ea typeface="+mn-ea"/>
            </a:endParaRPr>
          </a:p>
          <a:p>
            <a:pPr fontAlgn="auto">
              <a:spcBef>
                <a:spcPts val="0"/>
              </a:spcBef>
              <a:spcAft>
                <a:spcPts val="0"/>
              </a:spcAft>
              <a:defRPr/>
            </a:pPr>
            <a:r>
              <a:rPr lang="ja-JP" altLang="en-US" sz="2000" b="1" spc="50" dirty="0">
                <a:ln w="12700" cmpd="sng">
                  <a:solidFill>
                    <a:schemeClr val="accent2">
                      <a:lumMod val="60000"/>
                      <a:lumOff val="40000"/>
                    </a:schemeClr>
                  </a:solidFill>
                  <a:prstDash val="solid"/>
                </a:ln>
                <a:solidFill>
                  <a:schemeClr val="accent6">
                    <a:tint val="1000"/>
                  </a:schemeClr>
                </a:solidFill>
                <a:effectLst>
                  <a:glow rad="228600">
                    <a:schemeClr val="accent2">
                      <a:satMod val="175000"/>
                      <a:alpha val="40000"/>
                    </a:schemeClr>
                  </a:glow>
                </a:effectLst>
                <a:latin typeface="+mn-lt"/>
                <a:ea typeface="+mn-ea"/>
              </a:rPr>
              <a:t>②精神科医に治安の責任を負わせない</a:t>
            </a:r>
            <a:endParaRPr lang="en-US" altLang="ja-JP" sz="2000" b="1" spc="50" dirty="0">
              <a:ln w="12700" cmpd="sng">
                <a:solidFill>
                  <a:schemeClr val="accent2">
                    <a:lumMod val="60000"/>
                    <a:lumOff val="40000"/>
                  </a:schemeClr>
                </a:solidFill>
                <a:prstDash val="solid"/>
              </a:ln>
              <a:solidFill>
                <a:schemeClr val="accent6">
                  <a:tint val="1000"/>
                </a:schemeClr>
              </a:solidFill>
              <a:effectLst>
                <a:glow rad="228600">
                  <a:schemeClr val="accent2">
                    <a:satMod val="175000"/>
                    <a:alpha val="40000"/>
                  </a:schemeClr>
                </a:glow>
              </a:effectLst>
              <a:latin typeface="+mn-lt"/>
              <a:ea typeface="+mn-ea"/>
            </a:endParaRPr>
          </a:p>
          <a:p>
            <a:pPr fontAlgn="auto">
              <a:spcBef>
                <a:spcPts val="0"/>
              </a:spcBef>
              <a:spcAft>
                <a:spcPts val="0"/>
              </a:spcAft>
              <a:defRPr/>
            </a:pPr>
            <a:r>
              <a:rPr lang="ja-JP" altLang="en-US" sz="2000" b="1" spc="50" dirty="0">
                <a:ln w="12700" cmpd="sng">
                  <a:solidFill>
                    <a:schemeClr val="accent2">
                      <a:lumMod val="60000"/>
                      <a:lumOff val="40000"/>
                    </a:schemeClr>
                  </a:solidFill>
                  <a:prstDash val="solid"/>
                </a:ln>
                <a:solidFill>
                  <a:schemeClr val="accent6">
                    <a:tint val="1000"/>
                  </a:schemeClr>
                </a:solidFill>
                <a:effectLst>
                  <a:glow rad="228600">
                    <a:schemeClr val="accent2">
                      <a:satMod val="175000"/>
                      <a:alpha val="40000"/>
                    </a:schemeClr>
                  </a:glow>
                </a:effectLst>
                <a:latin typeface="+mn-lt"/>
                <a:ea typeface="+mn-ea"/>
              </a:rPr>
              <a:t>（自傷他害という表現がない）</a:t>
            </a:r>
            <a:endParaRPr lang="en-US" altLang="ja-JP" sz="2000" b="1" spc="50" dirty="0">
              <a:ln w="12700" cmpd="sng">
                <a:solidFill>
                  <a:schemeClr val="accent2">
                    <a:lumMod val="60000"/>
                    <a:lumOff val="40000"/>
                  </a:schemeClr>
                </a:solidFill>
                <a:prstDash val="solid"/>
              </a:ln>
              <a:solidFill>
                <a:schemeClr val="accent6">
                  <a:tint val="1000"/>
                </a:schemeClr>
              </a:solidFill>
              <a:effectLst>
                <a:glow rad="228600">
                  <a:schemeClr val="accent2">
                    <a:satMod val="175000"/>
                    <a:alpha val="40000"/>
                  </a:schemeClr>
                </a:glow>
              </a:effectLst>
              <a:latin typeface="+mn-lt"/>
              <a:ea typeface="+mn-ea"/>
            </a:endParaRPr>
          </a:p>
          <a:p>
            <a:pPr fontAlgn="auto">
              <a:spcBef>
                <a:spcPts val="0"/>
              </a:spcBef>
              <a:spcAft>
                <a:spcPts val="0"/>
              </a:spcAft>
              <a:defRPr/>
            </a:pPr>
            <a:endParaRPr lang="en-US" altLang="ja-JP" sz="2000" b="1" spc="50" dirty="0">
              <a:ln w="12700" cmpd="sng">
                <a:solidFill>
                  <a:schemeClr val="accent2">
                    <a:lumMod val="60000"/>
                    <a:lumOff val="40000"/>
                  </a:schemeClr>
                </a:solidFill>
                <a:prstDash val="solid"/>
              </a:ln>
              <a:solidFill>
                <a:schemeClr val="accent6">
                  <a:tint val="1000"/>
                </a:schemeClr>
              </a:solidFill>
              <a:effectLst>
                <a:glow rad="228600">
                  <a:schemeClr val="accent2">
                    <a:satMod val="175000"/>
                    <a:alpha val="40000"/>
                  </a:schemeClr>
                </a:glow>
              </a:effectLst>
              <a:latin typeface="+mn-lt"/>
              <a:ea typeface="+mn-ea"/>
            </a:endParaRPr>
          </a:p>
          <a:p>
            <a:pPr fontAlgn="auto">
              <a:spcBef>
                <a:spcPts val="0"/>
              </a:spcBef>
              <a:spcAft>
                <a:spcPts val="0"/>
              </a:spcAft>
              <a:defRPr/>
            </a:pPr>
            <a:r>
              <a:rPr lang="ja-JP" altLang="en-US" sz="2000" b="1" spc="50" dirty="0">
                <a:ln w="12700" cmpd="sng">
                  <a:solidFill>
                    <a:schemeClr val="accent2">
                      <a:lumMod val="60000"/>
                      <a:lumOff val="40000"/>
                    </a:schemeClr>
                  </a:solidFill>
                  <a:prstDash val="solid"/>
                </a:ln>
                <a:solidFill>
                  <a:schemeClr val="accent6">
                    <a:tint val="1000"/>
                  </a:schemeClr>
                </a:solidFill>
                <a:effectLst>
                  <a:glow rad="228600">
                    <a:schemeClr val="accent2">
                      <a:satMod val="175000"/>
                      <a:alpha val="40000"/>
                    </a:schemeClr>
                  </a:glow>
                </a:effectLst>
                <a:latin typeface="+mn-lt"/>
                <a:ea typeface="+mn-ea"/>
              </a:rPr>
              <a:t>③家族に保護責任を押し付けない</a:t>
            </a:r>
            <a:endParaRPr lang="en-US" altLang="ja-JP" sz="2000" b="1" spc="50" dirty="0">
              <a:ln w="12700" cmpd="sng">
                <a:solidFill>
                  <a:schemeClr val="accent2">
                    <a:lumMod val="60000"/>
                    <a:lumOff val="40000"/>
                  </a:schemeClr>
                </a:solidFill>
                <a:prstDash val="solid"/>
              </a:ln>
              <a:solidFill>
                <a:schemeClr val="accent6">
                  <a:tint val="1000"/>
                </a:schemeClr>
              </a:solidFill>
              <a:effectLst>
                <a:glow rad="228600">
                  <a:schemeClr val="accent2">
                    <a:satMod val="175000"/>
                    <a:alpha val="40000"/>
                  </a:schemeClr>
                </a:glow>
              </a:effectLst>
              <a:latin typeface="+mn-lt"/>
              <a:ea typeface="+mn-ea"/>
            </a:endParaRPr>
          </a:p>
        </p:txBody>
      </p:sp>
      <p:sp>
        <p:nvSpPr>
          <p:cNvPr id="7" name="テキスト ボックス 6"/>
          <p:cNvSpPr txBox="1"/>
          <p:nvPr/>
        </p:nvSpPr>
        <p:spPr>
          <a:xfrm>
            <a:off x="4429124" y="2000240"/>
            <a:ext cx="4572000" cy="2246769"/>
          </a:xfrm>
          <a:prstGeom prst="rect">
            <a:avLst/>
          </a:prstGeom>
          <a:solidFill>
            <a:schemeClr val="tx1">
              <a:alpha val="39000"/>
            </a:schemeClr>
          </a:solidFill>
        </p:spPr>
        <p:txBody>
          <a:bodyPr>
            <a:spAutoFit/>
          </a:bodyPr>
          <a:lstStyle/>
          <a:p>
            <a:pPr fontAlgn="auto">
              <a:spcBef>
                <a:spcPts val="0"/>
              </a:spcBef>
              <a:spcAft>
                <a:spcPts val="0"/>
              </a:spcAft>
              <a:defRPr/>
            </a:pPr>
            <a:r>
              <a:rPr lang="ja-JP" altLang="en-US" sz="2000" b="1" spc="50" dirty="0">
                <a:ln w="12700" cmpd="sng">
                  <a:solidFill>
                    <a:schemeClr val="accent2">
                      <a:lumMod val="60000"/>
                      <a:lumOff val="40000"/>
                    </a:schemeClr>
                  </a:solidFill>
                  <a:prstDash val="solid"/>
                </a:ln>
                <a:solidFill>
                  <a:schemeClr val="accent6">
                    <a:tint val="1000"/>
                  </a:schemeClr>
                </a:solidFill>
                <a:effectLst>
                  <a:glow rad="228600">
                    <a:schemeClr val="accent2">
                      <a:satMod val="175000"/>
                      <a:alpha val="40000"/>
                    </a:schemeClr>
                  </a:glow>
                </a:effectLst>
                <a:latin typeface="+mn-lt"/>
                <a:ea typeface="+mn-ea"/>
              </a:rPr>
              <a:t>①世界に冠たる精神病院中心主義</a:t>
            </a:r>
            <a:endParaRPr lang="en-US" altLang="ja-JP" sz="2000" b="1" spc="50" dirty="0">
              <a:ln w="12700" cmpd="sng">
                <a:solidFill>
                  <a:schemeClr val="accent2">
                    <a:lumMod val="60000"/>
                    <a:lumOff val="40000"/>
                  </a:schemeClr>
                </a:solidFill>
                <a:prstDash val="solid"/>
              </a:ln>
              <a:solidFill>
                <a:schemeClr val="accent6">
                  <a:tint val="1000"/>
                </a:schemeClr>
              </a:solidFill>
              <a:effectLst>
                <a:glow rad="228600">
                  <a:schemeClr val="accent2">
                    <a:satMod val="175000"/>
                    <a:alpha val="40000"/>
                  </a:schemeClr>
                </a:glow>
              </a:effectLst>
              <a:latin typeface="+mn-lt"/>
              <a:ea typeface="+mn-ea"/>
            </a:endParaRPr>
          </a:p>
          <a:p>
            <a:pPr fontAlgn="auto">
              <a:spcBef>
                <a:spcPts val="0"/>
              </a:spcBef>
              <a:spcAft>
                <a:spcPts val="0"/>
              </a:spcAft>
              <a:defRPr/>
            </a:pPr>
            <a:endParaRPr lang="en-US" altLang="ja-JP" sz="2000" b="1" spc="50" dirty="0">
              <a:ln w="12700" cmpd="sng">
                <a:solidFill>
                  <a:schemeClr val="accent2">
                    <a:lumMod val="60000"/>
                    <a:lumOff val="40000"/>
                  </a:schemeClr>
                </a:solidFill>
                <a:prstDash val="solid"/>
              </a:ln>
              <a:solidFill>
                <a:schemeClr val="accent6">
                  <a:tint val="1000"/>
                </a:schemeClr>
              </a:solidFill>
              <a:effectLst>
                <a:glow rad="228600">
                  <a:schemeClr val="accent2">
                    <a:satMod val="175000"/>
                    <a:alpha val="40000"/>
                  </a:schemeClr>
                </a:glow>
              </a:effectLst>
              <a:latin typeface="+mn-lt"/>
              <a:ea typeface="+mn-ea"/>
            </a:endParaRPr>
          </a:p>
          <a:p>
            <a:pPr fontAlgn="auto">
              <a:spcBef>
                <a:spcPts val="0"/>
              </a:spcBef>
              <a:spcAft>
                <a:spcPts val="0"/>
              </a:spcAft>
              <a:defRPr/>
            </a:pPr>
            <a:r>
              <a:rPr lang="ja-JP" altLang="en-US" sz="2000" b="1" spc="50" dirty="0">
                <a:ln w="12700" cmpd="sng">
                  <a:solidFill>
                    <a:schemeClr val="accent2">
                      <a:lumMod val="60000"/>
                      <a:lumOff val="40000"/>
                    </a:schemeClr>
                  </a:solidFill>
                  <a:prstDash val="solid"/>
                </a:ln>
                <a:solidFill>
                  <a:schemeClr val="accent6">
                    <a:tint val="1000"/>
                  </a:schemeClr>
                </a:solidFill>
                <a:effectLst>
                  <a:glow rad="228600">
                    <a:schemeClr val="accent2">
                      <a:satMod val="175000"/>
                      <a:alpha val="40000"/>
                    </a:schemeClr>
                  </a:glow>
                </a:effectLst>
                <a:latin typeface="+mn-lt"/>
                <a:ea typeface="+mn-ea"/>
              </a:rPr>
              <a:t>②精神科医は自傷他害のおそれありと判断すると強制入院させることができる</a:t>
            </a:r>
            <a:endParaRPr lang="en-US" altLang="ja-JP" sz="2000" b="1" spc="50" dirty="0">
              <a:ln w="12700" cmpd="sng">
                <a:solidFill>
                  <a:schemeClr val="accent2">
                    <a:lumMod val="60000"/>
                    <a:lumOff val="40000"/>
                  </a:schemeClr>
                </a:solidFill>
                <a:prstDash val="solid"/>
              </a:ln>
              <a:solidFill>
                <a:schemeClr val="accent6">
                  <a:tint val="1000"/>
                </a:schemeClr>
              </a:solidFill>
              <a:effectLst>
                <a:glow rad="228600">
                  <a:schemeClr val="accent2">
                    <a:satMod val="175000"/>
                    <a:alpha val="40000"/>
                  </a:schemeClr>
                </a:glow>
              </a:effectLst>
              <a:latin typeface="+mn-lt"/>
              <a:ea typeface="+mn-ea"/>
            </a:endParaRPr>
          </a:p>
          <a:p>
            <a:pPr fontAlgn="auto">
              <a:spcBef>
                <a:spcPts val="0"/>
              </a:spcBef>
              <a:spcAft>
                <a:spcPts val="0"/>
              </a:spcAft>
              <a:defRPr/>
            </a:pPr>
            <a:endParaRPr lang="en-US" altLang="ja-JP" sz="2000" b="1" spc="50" dirty="0">
              <a:ln w="12700" cmpd="sng">
                <a:solidFill>
                  <a:schemeClr val="accent2">
                    <a:lumMod val="60000"/>
                    <a:lumOff val="40000"/>
                  </a:schemeClr>
                </a:solidFill>
                <a:prstDash val="solid"/>
              </a:ln>
              <a:solidFill>
                <a:schemeClr val="accent6">
                  <a:tint val="1000"/>
                </a:schemeClr>
              </a:solidFill>
              <a:effectLst>
                <a:glow rad="228600">
                  <a:schemeClr val="accent2">
                    <a:satMod val="175000"/>
                    <a:alpha val="40000"/>
                  </a:schemeClr>
                </a:glow>
              </a:effectLst>
              <a:latin typeface="+mn-lt"/>
              <a:ea typeface="+mn-ea"/>
            </a:endParaRPr>
          </a:p>
          <a:p>
            <a:pPr fontAlgn="auto">
              <a:spcBef>
                <a:spcPts val="0"/>
              </a:spcBef>
              <a:spcAft>
                <a:spcPts val="0"/>
              </a:spcAft>
              <a:defRPr/>
            </a:pPr>
            <a:r>
              <a:rPr lang="ja-JP" altLang="en-US" sz="2000" b="1" spc="50" dirty="0">
                <a:ln w="12700" cmpd="sng">
                  <a:solidFill>
                    <a:schemeClr val="accent2">
                      <a:lumMod val="60000"/>
                      <a:lumOff val="40000"/>
                    </a:schemeClr>
                  </a:solidFill>
                  <a:prstDash val="solid"/>
                </a:ln>
                <a:solidFill>
                  <a:schemeClr val="accent6">
                    <a:tint val="1000"/>
                  </a:schemeClr>
                </a:solidFill>
                <a:effectLst>
                  <a:glow rad="228600">
                    <a:schemeClr val="accent2">
                      <a:satMod val="175000"/>
                      <a:alpha val="40000"/>
                    </a:schemeClr>
                  </a:glow>
                </a:effectLst>
                <a:latin typeface="+mn-lt"/>
                <a:ea typeface="+mn-ea"/>
              </a:rPr>
              <a:t>③家族に保護責任を押し付けている</a:t>
            </a:r>
            <a:endParaRPr lang="en-US" altLang="ja-JP" sz="2000" b="1" spc="50" dirty="0">
              <a:ln w="12700" cmpd="sng">
                <a:solidFill>
                  <a:schemeClr val="accent2">
                    <a:lumMod val="60000"/>
                    <a:lumOff val="40000"/>
                  </a:schemeClr>
                </a:solidFill>
                <a:prstDash val="solid"/>
              </a:ln>
              <a:solidFill>
                <a:schemeClr val="accent6">
                  <a:tint val="1000"/>
                </a:schemeClr>
              </a:solidFill>
              <a:effectLst>
                <a:glow rad="228600">
                  <a:schemeClr val="accent2">
                    <a:satMod val="175000"/>
                    <a:alpha val="40000"/>
                  </a:schemeClr>
                </a:glow>
              </a:effectLst>
              <a:latin typeface="+mn-lt"/>
              <a:ea typeface="+mn-ea"/>
            </a:endParaRPr>
          </a:p>
          <a:p>
            <a:pPr fontAlgn="auto">
              <a:spcBef>
                <a:spcPts val="0"/>
              </a:spcBef>
              <a:spcAft>
                <a:spcPts val="0"/>
              </a:spcAft>
              <a:defRPr/>
            </a:pPr>
            <a:r>
              <a:rPr lang="ja-JP" altLang="en-US" sz="2000" b="1" spc="50" dirty="0">
                <a:ln w="12700" cmpd="sng">
                  <a:solidFill>
                    <a:schemeClr val="accent2">
                      <a:lumMod val="60000"/>
                      <a:lumOff val="40000"/>
                    </a:schemeClr>
                  </a:solidFill>
                  <a:prstDash val="solid"/>
                </a:ln>
                <a:solidFill>
                  <a:schemeClr val="accent6">
                    <a:tint val="1000"/>
                  </a:schemeClr>
                </a:solidFill>
                <a:effectLst>
                  <a:glow rad="228600">
                    <a:schemeClr val="accent2">
                      <a:satMod val="175000"/>
                      <a:alpha val="40000"/>
                    </a:schemeClr>
                  </a:glow>
                </a:effectLst>
                <a:latin typeface="+mn-lt"/>
                <a:ea typeface="+mn-ea"/>
              </a:rPr>
              <a:t>（精神保健福祉法</a:t>
            </a:r>
            <a:r>
              <a:rPr lang="en-US" altLang="ja-JP" sz="2000" b="1" spc="50" dirty="0">
                <a:ln w="12700" cmpd="sng">
                  <a:solidFill>
                    <a:schemeClr val="accent2">
                      <a:lumMod val="60000"/>
                      <a:lumOff val="40000"/>
                    </a:schemeClr>
                  </a:solidFill>
                  <a:prstDash val="solid"/>
                </a:ln>
                <a:solidFill>
                  <a:schemeClr val="accent6">
                    <a:tint val="1000"/>
                  </a:schemeClr>
                </a:solidFill>
                <a:effectLst>
                  <a:glow rad="228600">
                    <a:schemeClr val="accent2">
                      <a:satMod val="175000"/>
                      <a:alpha val="40000"/>
                    </a:schemeClr>
                  </a:glow>
                </a:effectLst>
                <a:latin typeface="+mn-lt"/>
                <a:ea typeface="+mn-ea"/>
              </a:rPr>
              <a:t>20,21,22,41,42</a:t>
            </a:r>
            <a:r>
              <a:rPr lang="ja-JP" altLang="en-US" sz="2000" b="1" spc="50" dirty="0">
                <a:ln w="12700" cmpd="sng">
                  <a:solidFill>
                    <a:schemeClr val="accent2">
                      <a:lumMod val="60000"/>
                      <a:lumOff val="40000"/>
                    </a:schemeClr>
                  </a:solidFill>
                  <a:prstDash val="solid"/>
                </a:ln>
                <a:solidFill>
                  <a:schemeClr val="accent6">
                    <a:tint val="1000"/>
                  </a:schemeClr>
                </a:solidFill>
                <a:effectLst>
                  <a:glow rad="228600">
                    <a:schemeClr val="accent2">
                      <a:satMod val="175000"/>
                      <a:alpha val="40000"/>
                    </a:schemeClr>
                  </a:glow>
                </a:effectLst>
                <a:latin typeface="+mn-lt"/>
                <a:ea typeface="+mn-ea"/>
              </a:rPr>
              <a:t>条）</a:t>
            </a:r>
            <a:endParaRPr lang="en-US" altLang="ja-JP" sz="2000" b="1" spc="50" dirty="0">
              <a:ln w="12700" cmpd="sng">
                <a:solidFill>
                  <a:schemeClr val="accent2">
                    <a:lumMod val="60000"/>
                    <a:lumOff val="40000"/>
                  </a:schemeClr>
                </a:solidFill>
                <a:prstDash val="solid"/>
              </a:ln>
              <a:solidFill>
                <a:schemeClr val="accent6">
                  <a:tint val="1000"/>
                </a:schemeClr>
              </a:solidFill>
              <a:effectLst>
                <a:glow rad="228600">
                  <a:schemeClr val="accent2">
                    <a:satMod val="175000"/>
                    <a:alpha val="40000"/>
                  </a:schemeClr>
                </a:glow>
              </a:effectLst>
              <a:latin typeface="+mn-lt"/>
              <a:ea typeface="+mn-ea"/>
            </a:endParaRPr>
          </a:p>
        </p:txBody>
      </p:sp>
      <p:sp>
        <p:nvSpPr>
          <p:cNvPr id="8" name="テキスト ボックス 7"/>
          <p:cNvSpPr txBox="1"/>
          <p:nvPr/>
        </p:nvSpPr>
        <p:spPr>
          <a:xfrm>
            <a:off x="1907704" y="5733256"/>
            <a:ext cx="5314275" cy="369332"/>
          </a:xfrm>
          <a:prstGeom prst="rect">
            <a:avLst/>
          </a:prstGeom>
          <a:noFill/>
        </p:spPr>
        <p:txBody>
          <a:bodyPr wrap="none">
            <a:spAutoFit/>
          </a:bodyPr>
          <a:lstStyle/>
          <a:p>
            <a:pPr fontAlgn="auto">
              <a:spcBef>
                <a:spcPts val="0"/>
              </a:spcBef>
              <a:spcAft>
                <a:spcPts val="0"/>
              </a:spcAft>
              <a:defRPr/>
            </a:pPr>
            <a:r>
              <a:rPr lang="ja-JP"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rPr>
              <a:t>民家を使ったトリエステ・バルコーラ精神保健センター</a:t>
            </a:r>
            <a:endParaRPr lang="ja-JP"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p:cNvPicPr>
            <a:picLocks noChangeAspect="1" noChangeArrowheads="1"/>
          </p:cNvPicPr>
          <p:nvPr/>
        </p:nvPicPr>
        <p:blipFill>
          <a:blip r:embed="rId2">
            <a:lum bright="68000" contrast="-72000"/>
          </a:blip>
          <a:srcRect t="5922" b="18279"/>
          <a:stretch>
            <a:fillRect/>
          </a:stretch>
        </p:blipFill>
        <p:spPr bwMode="auto">
          <a:xfrm>
            <a:off x="0" y="1125538"/>
            <a:ext cx="9144000" cy="4606925"/>
          </a:xfrm>
          <a:prstGeom prst="rect">
            <a:avLst/>
          </a:prstGeom>
          <a:noFill/>
          <a:ln w="9525">
            <a:noFill/>
            <a:miter lim="800000"/>
            <a:headEnd/>
            <a:tailEnd/>
          </a:ln>
        </p:spPr>
      </p:pic>
      <p:sp>
        <p:nvSpPr>
          <p:cNvPr id="39938" name="テキスト ボックス 13"/>
          <p:cNvSpPr txBox="1">
            <a:spLocks noChangeArrowheads="1"/>
          </p:cNvSpPr>
          <p:nvPr/>
        </p:nvSpPr>
        <p:spPr bwMode="auto">
          <a:xfrm>
            <a:off x="1979613" y="188913"/>
            <a:ext cx="5599112" cy="584200"/>
          </a:xfrm>
          <a:prstGeom prst="rect">
            <a:avLst/>
          </a:prstGeom>
          <a:noFill/>
          <a:ln w="9525">
            <a:noFill/>
            <a:miter lim="800000"/>
            <a:headEnd/>
            <a:tailEnd/>
          </a:ln>
        </p:spPr>
        <p:txBody>
          <a:bodyPr wrap="none">
            <a:spAutoFit/>
          </a:bodyPr>
          <a:lstStyle/>
          <a:p>
            <a:r>
              <a:rPr lang="ja-JP" altLang="ja-JP" sz="3200" b="1">
                <a:solidFill>
                  <a:schemeClr val="bg1"/>
                </a:solidFill>
                <a:latin typeface="HGPｺﾞｼｯｸM" pitchFamily="50" charset="-128"/>
                <a:ea typeface="HGPｺﾞｼｯｸM" pitchFamily="50" charset="-128"/>
                <a:cs typeface="Times New Roman" pitchFamily="18" charset="0"/>
              </a:rPr>
              <a:t>１８０号法（バザーリア法）の特徴</a:t>
            </a:r>
            <a:endParaRPr lang="ja-JP" altLang="ja-JP" sz="3200">
              <a:solidFill>
                <a:schemeClr val="bg1"/>
              </a:solidFill>
              <a:latin typeface="HGPｺﾞｼｯｸM" pitchFamily="50" charset="-128"/>
              <a:ea typeface="HGPｺﾞｼｯｸM" pitchFamily="50" charset="-128"/>
              <a:cs typeface="Times New Roman" pitchFamily="18" charset="0"/>
            </a:endParaRPr>
          </a:p>
        </p:txBody>
      </p:sp>
      <p:sp>
        <p:nvSpPr>
          <p:cNvPr id="44033" name="Rectangle 1"/>
          <p:cNvSpPr>
            <a:spLocks noChangeArrowheads="1"/>
          </p:cNvSpPr>
          <p:nvPr/>
        </p:nvSpPr>
        <p:spPr bwMode="auto">
          <a:xfrm>
            <a:off x="468313" y="1341438"/>
            <a:ext cx="8424862" cy="4154487"/>
          </a:xfrm>
          <a:prstGeom prst="rect">
            <a:avLst/>
          </a:prstGeom>
          <a:noFill/>
          <a:ln w="9525">
            <a:noFill/>
            <a:miter lim="800000"/>
            <a:headEnd/>
            <a:tailEnd/>
          </a:ln>
          <a:effectLst/>
        </p:spPr>
        <p:txBody>
          <a:bodyPr anchor="ctr">
            <a:spAutoFit/>
          </a:bodyPr>
          <a:lstStyle/>
          <a:p>
            <a:pPr eaLnBrk="0" hangingPunct="0"/>
            <a:r>
              <a:rPr lang="ja-JP" altLang="en-US" sz="2400">
                <a:latin typeface="ＭＳ Ｐゴシック" charset="-128"/>
                <a:cs typeface="Times New Roman" pitchFamily="18" charset="0"/>
              </a:rPr>
              <a:t>１．法律は「病状確認と保健医療措置は自発的意思によるものと　する」で始まる。診療では</a:t>
            </a:r>
            <a:r>
              <a:rPr lang="ja-JP" altLang="ja-JP" sz="2400">
                <a:latin typeface="ＭＳ Ｐゴシック" charset="-128"/>
                <a:cs typeface="Times New Roman" pitchFamily="18" charset="0"/>
              </a:rPr>
              <a:t>『</a:t>
            </a:r>
            <a:r>
              <a:rPr lang="ja-JP" altLang="en-US" sz="2400">
                <a:latin typeface="ＭＳ Ｐゴシック" charset="-128"/>
                <a:cs typeface="Times New Roman" pitchFamily="18" charset="0"/>
              </a:rPr>
              <a:t>当事者の自発性</a:t>
            </a:r>
            <a:r>
              <a:rPr lang="ja-JP" altLang="ja-JP" sz="2400">
                <a:latin typeface="ＭＳ Ｐゴシック" charset="-128"/>
                <a:cs typeface="Times New Roman" pitchFamily="18" charset="0"/>
              </a:rPr>
              <a:t>』</a:t>
            </a:r>
            <a:r>
              <a:rPr lang="ja-JP" altLang="en-US" sz="2400">
                <a:latin typeface="ＭＳ Ｐゴシック" charset="-128"/>
                <a:cs typeface="Times New Roman" pitchFamily="18" charset="0"/>
              </a:rPr>
              <a:t>が最も大事とされている。</a:t>
            </a:r>
            <a:endParaRPr lang="ja-JP" altLang="en-US">
              <a:latin typeface="ＭＳ Ｐゴシック" charset="-128"/>
            </a:endParaRPr>
          </a:p>
          <a:p>
            <a:pPr eaLnBrk="0" hangingPunct="0"/>
            <a:r>
              <a:rPr lang="ja-JP" altLang="en-US" sz="2400">
                <a:latin typeface="ＭＳ Ｐゴシック" charset="-128"/>
                <a:cs typeface="Times New Roman" pitchFamily="18" charset="0"/>
              </a:rPr>
              <a:t>２．日本の精神保健福祉法に強調されるような、「自傷他害の疑いで強制入院させることのできる精神科医の権限」も１８０号法にはない。同法は、精神科医を治安の責務から解放したのだ。</a:t>
            </a:r>
            <a:endParaRPr lang="ja-JP" altLang="en-US">
              <a:latin typeface="ＭＳ Ｐゴシック" charset="-128"/>
            </a:endParaRPr>
          </a:p>
          <a:p>
            <a:pPr eaLnBrk="0" hangingPunct="0"/>
            <a:r>
              <a:rPr lang="ja-JP" altLang="en-US" sz="2400">
                <a:latin typeface="ＭＳ Ｐゴシック" charset="-128"/>
                <a:cs typeface="Times New Roman" pitchFamily="18" charset="0"/>
              </a:rPr>
              <a:t>３．強制治療はなくなったわけではないが、面倒な手続きが課されて実施しにくくなった。</a:t>
            </a:r>
            <a:endParaRPr lang="ja-JP" altLang="en-US">
              <a:latin typeface="ＭＳ Ｐゴシック" charset="-128"/>
            </a:endParaRPr>
          </a:p>
          <a:p>
            <a:pPr eaLnBrk="0" hangingPunct="0"/>
            <a:r>
              <a:rPr lang="ja-JP" altLang="en-US" sz="2400">
                <a:latin typeface="ＭＳ Ｐゴシック" charset="-128"/>
                <a:cs typeface="Times New Roman" pitchFamily="18" charset="0"/>
              </a:rPr>
              <a:t>４．精神病院をやめて、代わりに地域精神保健サービスを推進し、旧病院の人材をそっくり地域に移すように、と促している。</a:t>
            </a:r>
            <a:endParaRPr lang="ja-JP" altLang="en-US">
              <a:latin typeface="ＭＳ Ｐゴシック" charset="-128"/>
            </a:endParaRPr>
          </a:p>
          <a:p>
            <a:pPr eaLnBrk="0" hangingPunct="0"/>
            <a:r>
              <a:rPr lang="ja-JP" altLang="en-US" sz="2400">
                <a:latin typeface="ＭＳ Ｐゴシック" charset="-128"/>
                <a:cs typeface="Times New Roman" pitchFamily="18" charset="0"/>
              </a:rPr>
              <a:t>５．日本のように、家族に保護責任を押し付ける表現はない。</a:t>
            </a:r>
            <a:endParaRPr lang="ja-JP" altLang="en-US" sz="4800">
              <a:latin typeface="ＭＳ Ｐゴシック" charset="-128"/>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1072</TotalTime>
  <Words>3972</Words>
  <Application>Microsoft Office PowerPoint</Application>
  <PresentationFormat>画面に合わせる (4:3)</PresentationFormat>
  <Paragraphs>196</Paragraphs>
  <Slides>24</Slides>
  <Notes>1</Notes>
  <HiddenSlides>0</HiddenSlides>
  <MMClips>0</MMClips>
  <ScaleCrop>false</ScaleCrop>
  <HeadingPairs>
    <vt:vector size="6" baseType="variant">
      <vt:variant>
        <vt:lpstr>使用されているフォント</vt:lpstr>
      </vt:variant>
      <vt:variant>
        <vt:i4>8</vt:i4>
      </vt:variant>
      <vt:variant>
        <vt:lpstr>デザイン テンプレート</vt:lpstr>
      </vt:variant>
      <vt:variant>
        <vt:i4>10</vt:i4>
      </vt:variant>
      <vt:variant>
        <vt:lpstr>スライド タイトル</vt:lpstr>
      </vt:variant>
      <vt:variant>
        <vt:i4>24</vt:i4>
      </vt:variant>
    </vt:vector>
  </HeadingPairs>
  <TitlesOfParts>
    <vt:vector size="42" baseType="lpstr">
      <vt:lpstr>Calibri</vt:lpstr>
      <vt:lpstr>ＭＳ Ｐゴシック</vt:lpstr>
      <vt:lpstr>Arial</vt:lpstr>
      <vt:lpstr>Times New Roman</vt:lpstr>
      <vt:lpstr>HGPｺﾞｼｯｸM</vt:lpstr>
      <vt:lpstr>Bernard MT Condensed</vt:lpstr>
      <vt:lpstr>ＭＳ 明朝</vt:lpstr>
      <vt:lpstr>HGS創英角ｺﾞｼｯｸUB</vt:lpstr>
      <vt:lpstr>Office テーマ</vt:lpstr>
      <vt:lpstr>Office テーマ</vt:lpstr>
      <vt:lpstr>Office テーマ</vt:lpstr>
      <vt:lpstr>Office テーマ</vt:lpstr>
      <vt:lpstr>Office テーマ</vt:lpstr>
      <vt:lpstr>Office テーマ</vt:lpstr>
      <vt:lpstr>Office テーマ</vt:lpstr>
      <vt:lpstr>Office テーマ</vt:lpstr>
      <vt:lpstr>Office テーマ</vt:lpstr>
      <vt:lpstr>Office テーマ</vt:lpstr>
      <vt:lpstr>スライド 1</vt:lpstr>
      <vt:lpstr>スライド 2</vt:lpstr>
      <vt:lpstr>スライド 3</vt:lpstr>
      <vt:lpstr>イタリアの精神保健改革の父　フランコ・バザーリア　       1980年没 </vt:lpstr>
      <vt:lpstr>1971年から78年までの歴史的な実践</vt:lpstr>
      <vt:lpstr>１８０号法の三本柱その1</vt:lpstr>
      <vt:lpstr>１８０号法の三本柱その２</vt:lpstr>
      <vt:lpstr>イタリアの180号法と日本の精神保健福祉法の違い</vt:lpstr>
      <vt:lpstr>スライド 9</vt:lpstr>
      <vt:lpstr>スライド 10</vt:lpstr>
      <vt:lpstr>トリエステ利用者権利憲章（１９９５年）</vt:lpstr>
      <vt:lpstr> 地域精神保健センター</vt:lpstr>
      <vt:lpstr>入院施設</vt:lpstr>
      <vt:lpstr>スライド 14</vt:lpstr>
      <vt:lpstr>スライド 15</vt:lpstr>
      <vt:lpstr>スライド 16</vt:lpstr>
      <vt:lpstr>スライド 17</vt:lpstr>
      <vt:lpstr>スライド 18</vt:lpstr>
      <vt:lpstr>精神病院を回避する理由</vt:lpstr>
      <vt:lpstr> アレッツォの改革を実践したアゴスティーノ・ピレッラ曰く </vt:lpstr>
      <vt:lpstr>スライド 21</vt:lpstr>
      <vt:lpstr>スライド 22</vt:lpstr>
      <vt:lpstr>イタリアの改革は半世紀かかった</vt:lpstr>
      <vt:lpstr>イタリア精神保健改革のキーワード</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大熊一夫</dc:creator>
  <cp:lastModifiedBy>YUKI</cp:lastModifiedBy>
  <cp:revision>282</cp:revision>
  <dcterms:created xsi:type="dcterms:W3CDTF">2008-09-15T07:47:42Z</dcterms:created>
  <dcterms:modified xsi:type="dcterms:W3CDTF">2012-06-25T19:52:04Z</dcterms:modified>
</cp:coreProperties>
</file>