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4"/>
  </p:notesMasterIdLst>
  <p:handoutMasterIdLst>
    <p:handoutMasterId r:id="rId35"/>
  </p:handoutMasterIdLst>
  <p:sldIdLst>
    <p:sldId id="256" r:id="rId2"/>
    <p:sldId id="271" r:id="rId3"/>
    <p:sldId id="288" r:id="rId4"/>
    <p:sldId id="264" r:id="rId5"/>
    <p:sldId id="286" r:id="rId6"/>
    <p:sldId id="265" r:id="rId7"/>
    <p:sldId id="287" r:id="rId8"/>
    <p:sldId id="277" r:id="rId9"/>
    <p:sldId id="268" r:id="rId10"/>
    <p:sldId id="258" r:id="rId11"/>
    <p:sldId id="261" r:id="rId12"/>
    <p:sldId id="276" r:id="rId13"/>
    <p:sldId id="259" r:id="rId14"/>
    <p:sldId id="257" r:id="rId15"/>
    <p:sldId id="262" r:id="rId16"/>
    <p:sldId id="270" r:id="rId17"/>
    <p:sldId id="263" r:id="rId18"/>
    <p:sldId id="267" r:id="rId19"/>
    <p:sldId id="272" r:id="rId20"/>
    <p:sldId id="273" r:id="rId21"/>
    <p:sldId id="274" r:id="rId22"/>
    <p:sldId id="278" r:id="rId23"/>
    <p:sldId id="289" r:id="rId24"/>
    <p:sldId id="284" r:id="rId25"/>
    <p:sldId id="279" r:id="rId26"/>
    <p:sldId id="290" r:id="rId27"/>
    <p:sldId id="280" r:id="rId28"/>
    <p:sldId id="281" r:id="rId29"/>
    <p:sldId id="283" r:id="rId30"/>
    <p:sldId id="282" r:id="rId31"/>
    <p:sldId id="285" r:id="rId32"/>
    <p:sldId id="291" r:id="rId33"/>
  </p:sldIdLst>
  <p:sldSz cx="9144000" cy="6858000" type="screen4x3"/>
  <p:notesSz cx="10234613"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434999" cy="354965"/>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 2"/>
          <p:cNvSpPr>
            <a:spLocks noGrp="1"/>
          </p:cNvSpPr>
          <p:nvPr>
            <p:ph type="dt" sz="quarter" idx="1"/>
          </p:nvPr>
        </p:nvSpPr>
        <p:spPr>
          <a:xfrm>
            <a:off x="5797246" y="0"/>
            <a:ext cx="4434999" cy="354965"/>
          </a:xfrm>
          <a:prstGeom prst="rect">
            <a:avLst/>
          </a:prstGeom>
        </p:spPr>
        <p:txBody>
          <a:bodyPr vert="horz" lIns="99048" tIns="49524" rIns="99048" bIns="49524" rtlCol="0"/>
          <a:lstStyle>
            <a:lvl1pPr algn="r">
              <a:defRPr sz="1300"/>
            </a:lvl1pPr>
          </a:lstStyle>
          <a:p>
            <a:fld id="{E64470FA-68C8-43E7-9906-B9BB9A01C13C}" type="datetimeFigureOut">
              <a:rPr kumimoji="1" lang="ja-JP" altLang="en-US" smtClean="0"/>
              <a:pPr/>
              <a:t>2011/5/25</a:t>
            </a:fld>
            <a:endParaRPr kumimoji="1" lang="ja-JP" altLang="en-US"/>
          </a:p>
        </p:txBody>
      </p:sp>
      <p:sp>
        <p:nvSpPr>
          <p:cNvPr id="4" name="フッター プレースホルダ 3"/>
          <p:cNvSpPr>
            <a:spLocks noGrp="1"/>
          </p:cNvSpPr>
          <p:nvPr>
            <p:ph type="ftr" sz="quarter" idx="2"/>
          </p:nvPr>
        </p:nvSpPr>
        <p:spPr>
          <a:xfrm>
            <a:off x="0" y="6743103"/>
            <a:ext cx="4434999" cy="354965"/>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 4"/>
          <p:cNvSpPr>
            <a:spLocks noGrp="1"/>
          </p:cNvSpPr>
          <p:nvPr>
            <p:ph type="sldNum" sz="quarter" idx="3"/>
          </p:nvPr>
        </p:nvSpPr>
        <p:spPr>
          <a:xfrm>
            <a:off x="5797246" y="6743103"/>
            <a:ext cx="4434999" cy="354965"/>
          </a:xfrm>
          <a:prstGeom prst="rect">
            <a:avLst/>
          </a:prstGeom>
        </p:spPr>
        <p:txBody>
          <a:bodyPr vert="horz" lIns="99048" tIns="49524" rIns="99048" bIns="49524" rtlCol="0" anchor="b"/>
          <a:lstStyle>
            <a:lvl1pPr algn="r">
              <a:defRPr sz="1300"/>
            </a:lvl1pPr>
          </a:lstStyle>
          <a:p>
            <a:fld id="{26740234-3329-4AE3-ABDA-338A70AD68E8}" type="slidenum">
              <a:rPr kumimoji="1" lang="ja-JP" altLang="en-US" smtClean="0"/>
              <a:pPr/>
              <a:t>‹#›</a:t>
            </a:fld>
            <a:endParaRPr kumimoji="1" lang="ja-JP" altLang="en-US"/>
          </a:p>
        </p:txBody>
      </p:sp>
    </p:spTree>
    <p:extLst>
      <p:ext uri="{BB962C8B-B14F-4D97-AF65-F5344CB8AC3E}">
        <p14:creationId xmlns:p14="http://schemas.microsoft.com/office/powerpoint/2010/main" val="3174290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434999" cy="354965"/>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 2"/>
          <p:cNvSpPr>
            <a:spLocks noGrp="1"/>
          </p:cNvSpPr>
          <p:nvPr>
            <p:ph type="dt" idx="1"/>
          </p:nvPr>
        </p:nvSpPr>
        <p:spPr>
          <a:xfrm>
            <a:off x="5797246" y="0"/>
            <a:ext cx="4434999" cy="354965"/>
          </a:xfrm>
          <a:prstGeom prst="rect">
            <a:avLst/>
          </a:prstGeom>
        </p:spPr>
        <p:txBody>
          <a:bodyPr vert="horz" lIns="99048" tIns="49524" rIns="99048" bIns="49524" rtlCol="0"/>
          <a:lstStyle>
            <a:lvl1pPr algn="r">
              <a:defRPr sz="1300"/>
            </a:lvl1pPr>
          </a:lstStyle>
          <a:p>
            <a:fld id="{D18098F5-131A-4EBD-B594-EFF38A70F649}" type="datetimeFigureOut">
              <a:rPr kumimoji="1" lang="ja-JP" altLang="en-US" smtClean="0"/>
              <a:pPr/>
              <a:t>2011/5/25</a:t>
            </a:fld>
            <a:endParaRPr kumimoji="1" lang="ja-JP" altLang="en-US"/>
          </a:p>
        </p:txBody>
      </p:sp>
      <p:sp>
        <p:nvSpPr>
          <p:cNvPr id="4" name="スライド イメージ プレースホルダ 3"/>
          <p:cNvSpPr>
            <a:spLocks noGrp="1" noRot="1" noChangeAspect="1"/>
          </p:cNvSpPr>
          <p:nvPr>
            <p:ph type="sldImg" idx="2"/>
          </p:nvPr>
        </p:nvSpPr>
        <p:spPr>
          <a:xfrm>
            <a:off x="3341688" y="531813"/>
            <a:ext cx="3551237" cy="2662237"/>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 4"/>
          <p:cNvSpPr>
            <a:spLocks noGrp="1"/>
          </p:cNvSpPr>
          <p:nvPr>
            <p:ph type="body" sz="quarter" idx="3"/>
          </p:nvPr>
        </p:nvSpPr>
        <p:spPr>
          <a:xfrm>
            <a:off x="1023462" y="3372168"/>
            <a:ext cx="8187690" cy="3194685"/>
          </a:xfrm>
          <a:prstGeom prst="rect">
            <a:avLst/>
          </a:prstGeom>
        </p:spPr>
        <p:txBody>
          <a:bodyPr vert="horz" lIns="99048" tIns="49524" rIns="99048" bIns="4952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743103"/>
            <a:ext cx="4434999" cy="354965"/>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5797246" y="6743103"/>
            <a:ext cx="4434999" cy="354965"/>
          </a:xfrm>
          <a:prstGeom prst="rect">
            <a:avLst/>
          </a:prstGeom>
        </p:spPr>
        <p:txBody>
          <a:bodyPr vert="horz" lIns="99048" tIns="49524" rIns="99048" bIns="49524" rtlCol="0" anchor="b"/>
          <a:lstStyle>
            <a:lvl1pPr algn="r">
              <a:defRPr sz="1300"/>
            </a:lvl1pPr>
          </a:lstStyle>
          <a:p>
            <a:fld id="{9706F994-5C46-4E24-8C4E-F1208769A224}" type="slidenum">
              <a:rPr kumimoji="1" lang="ja-JP" altLang="en-US" smtClean="0"/>
              <a:pPr/>
              <a:t>‹#›</a:t>
            </a:fld>
            <a:endParaRPr kumimoji="1" lang="ja-JP" altLang="en-US"/>
          </a:p>
        </p:txBody>
      </p:sp>
    </p:spTree>
    <p:extLst>
      <p:ext uri="{BB962C8B-B14F-4D97-AF65-F5344CB8AC3E}">
        <p14:creationId xmlns:p14="http://schemas.microsoft.com/office/powerpoint/2010/main" val="9358063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ltLang="ja-JP"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en-US" dirty="0"/>
          </a:p>
        </p:txBody>
      </p:sp>
      <p:sp>
        <p:nvSpPr>
          <p:cNvPr id="4" name="Date Placeholder 3"/>
          <p:cNvSpPr>
            <a:spLocks noGrp="1"/>
          </p:cNvSpPr>
          <p:nvPr>
            <p:ph type="dt" sz="half" idx="10"/>
          </p:nvPr>
        </p:nvSpPr>
        <p:spPr/>
        <p:txBody>
          <a:bodyPr/>
          <a:lstStyle/>
          <a:p>
            <a:r>
              <a:rPr kumimoji="1" lang="en-US" altLang="ja-JP" smtClean="0"/>
              <a:t>2011/5/26</a:t>
            </a:r>
            <a:endParaRPr kumimoji="1" lang="ja-JP" altLang="en-US"/>
          </a:p>
        </p:txBody>
      </p:sp>
      <p:sp>
        <p:nvSpPr>
          <p:cNvPr id="5" name="Footer Placeholder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Slide Number Placeholder 5"/>
          <p:cNvSpPr>
            <a:spLocks noGrp="1"/>
          </p:cNvSpPr>
          <p:nvPr>
            <p:ph type="sldNum" sz="quarter" idx="12"/>
          </p:nvPr>
        </p:nvSpPr>
        <p:spPr/>
        <p:txBody>
          <a:bodyPr/>
          <a:lstStyle/>
          <a:p>
            <a:fld id="{91116405-699A-4C30-9AF7-E20AEB24AE02}" type="slidenum">
              <a:rPr kumimoji="1" lang="ja-JP" altLang="en-US" smtClean="0"/>
              <a:pPr/>
              <a:t>‹#›</a:t>
            </a:fld>
            <a:endParaRPr kumimoji="1" lang="ja-JP" altLang="en-US"/>
          </a:p>
        </p:txBody>
      </p:sp>
    </p:spTree>
  </p:cSld>
  <p:clrMapOvr>
    <a:masterClrMapping/>
  </p:clrMapOvr>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p>
            <a:r>
              <a:rPr kumimoji="1" lang="en-US" altLang="ja-JP" smtClean="0"/>
              <a:t>2011/5/26</a:t>
            </a:r>
            <a:endParaRPr kumimoji="1" lang="ja-JP" altLang="en-US"/>
          </a:p>
        </p:txBody>
      </p:sp>
      <p:sp>
        <p:nvSpPr>
          <p:cNvPr id="5" name="Footer Placeholder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Slide Number Placeholder 5"/>
          <p:cNvSpPr>
            <a:spLocks noGrp="1"/>
          </p:cNvSpPr>
          <p:nvPr>
            <p:ph type="sldNum" sz="quarter" idx="12"/>
          </p:nvPr>
        </p:nvSpPr>
        <p:spPr/>
        <p:txBody>
          <a:bodyPr/>
          <a:lstStyle/>
          <a:p>
            <a:fld id="{91116405-699A-4C30-9AF7-E20AEB24AE02}" type="slidenum">
              <a:rPr kumimoji="1" lang="ja-JP" altLang="en-US" smtClean="0"/>
              <a:pPr/>
              <a:t>‹#›</a:t>
            </a:fld>
            <a:endParaRPr kumimoji="1" lang="ja-JP" altLang="en-US"/>
          </a:p>
        </p:txBody>
      </p:sp>
    </p:spTree>
  </p:cSld>
  <p:clrMapOvr>
    <a:masterClrMapping/>
  </p:clrMapOvr>
  <p:timing>
    <p:tnLst>
      <p:par>
        <p:cTn id="1" dur="indefinite" restart="never" nodeType="tmRoot"/>
      </p:par>
    </p:tnLst>
  </p:timing>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ltLang="ja-JP"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p>
            <a:r>
              <a:rPr kumimoji="1" lang="en-US" altLang="ja-JP" smtClean="0"/>
              <a:t>2011/5/26</a:t>
            </a:r>
            <a:endParaRPr kumimoji="1" lang="ja-JP" altLang="en-US"/>
          </a:p>
        </p:txBody>
      </p:sp>
      <p:sp>
        <p:nvSpPr>
          <p:cNvPr id="5" name="Footer Placeholder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Slide Number Placeholder 5"/>
          <p:cNvSpPr>
            <a:spLocks noGrp="1"/>
          </p:cNvSpPr>
          <p:nvPr>
            <p:ph type="sldNum" sz="quarter" idx="12"/>
          </p:nvPr>
        </p:nvSpPr>
        <p:spPr/>
        <p:txBody>
          <a:bodyPr/>
          <a:lstStyle/>
          <a:p>
            <a:fld id="{91116405-699A-4C30-9AF7-E20AEB24AE02}" type="slidenum">
              <a:rPr kumimoji="1" lang="ja-JP" altLang="en-US" smtClean="0"/>
              <a:pPr/>
              <a:t>‹#›</a:t>
            </a:fld>
            <a:endParaRPr kumimoji="1" lang="ja-JP" altLang="en-US"/>
          </a:p>
        </p:txBody>
      </p:sp>
    </p:spTree>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smtClean="0"/>
          </a:p>
        </p:txBody>
      </p:sp>
      <p:sp>
        <p:nvSpPr>
          <p:cNvPr id="4" name="Date Placeholder 3"/>
          <p:cNvSpPr>
            <a:spLocks noGrp="1"/>
          </p:cNvSpPr>
          <p:nvPr>
            <p:ph type="dt" sz="half" idx="10"/>
          </p:nvPr>
        </p:nvSpPr>
        <p:spPr/>
        <p:txBody>
          <a:bodyPr/>
          <a:lstStyle/>
          <a:p>
            <a:r>
              <a:rPr kumimoji="1" lang="en-US" altLang="ja-JP" smtClean="0"/>
              <a:t>2011/5/26</a:t>
            </a:r>
            <a:endParaRPr kumimoji="1" lang="ja-JP" altLang="en-US"/>
          </a:p>
        </p:txBody>
      </p:sp>
      <p:sp>
        <p:nvSpPr>
          <p:cNvPr id="5" name="Footer Placeholder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Slide Number Placeholder 5"/>
          <p:cNvSpPr>
            <a:spLocks noGrp="1"/>
          </p:cNvSpPr>
          <p:nvPr>
            <p:ph type="sldNum" sz="quarter" idx="12"/>
          </p:nvPr>
        </p:nvSpPr>
        <p:spPr/>
        <p:txBody>
          <a:bodyPr/>
          <a:lstStyle/>
          <a:p>
            <a:fld id="{91116405-699A-4C30-9AF7-E20AEB24AE02}" type="slidenum">
              <a:rPr kumimoji="1" lang="ja-JP" altLang="en-US" smtClean="0"/>
              <a:pPr/>
              <a:t>‹#›</a:t>
            </a:fld>
            <a:endParaRPr kumimoji="1" lang="ja-JP" altLang="en-US"/>
          </a:p>
        </p:txBody>
      </p:sp>
    </p:spTree>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ltLang="ja-JP"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p:txBody>
      </p:sp>
      <p:sp>
        <p:nvSpPr>
          <p:cNvPr id="4" name="Date Placeholder 3"/>
          <p:cNvSpPr>
            <a:spLocks noGrp="1"/>
          </p:cNvSpPr>
          <p:nvPr>
            <p:ph type="dt" sz="half" idx="10"/>
          </p:nvPr>
        </p:nvSpPr>
        <p:spPr/>
        <p:txBody>
          <a:bodyPr/>
          <a:lstStyle/>
          <a:p>
            <a:r>
              <a:rPr kumimoji="1" lang="en-US" altLang="ja-JP" smtClean="0"/>
              <a:t>2011/5/26</a:t>
            </a:r>
            <a:endParaRPr kumimoji="1" lang="ja-JP" altLang="en-US"/>
          </a:p>
        </p:txBody>
      </p:sp>
      <p:sp>
        <p:nvSpPr>
          <p:cNvPr id="5" name="Footer Placeholder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Slide Number Placeholder 5"/>
          <p:cNvSpPr>
            <a:spLocks noGrp="1"/>
          </p:cNvSpPr>
          <p:nvPr>
            <p:ph type="sldNum" sz="quarter" idx="12"/>
          </p:nvPr>
        </p:nvSpPr>
        <p:spPr/>
        <p:txBody>
          <a:bodyPr/>
          <a:lstStyle/>
          <a:p>
            <a:fld id="{91116405-699A-4C30-9AF7-E20AEB24AE02}" type="slidenum">
              <a:rPr kumimoji="1" lang="ja-JP" altLang="en-US" smtClean="0"/>
              <a:pPr/>
              <a:t>‹#›</a:t>
            </a:fld>
            <a:endParaRPr kumimoji="1" lang="ja-JP" altLang="en-US"/>
          </a:p>
        </p:txBody>
      </p:sp>
    </p:spTree>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ltLang="ja-JP"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Date Placeholder 4"/>
          <p:cNvSpPr>
            <a:spLocks noGrp="1"/>
          </p:cNvSpPr>
          <p:nvPr>
            <p:ph type="dt" sz="half" idx="10"/>
          </p:nvPr>
        </p:nvSpPr>
        <p:spPr/>
        <p:txBody>
          <a:bodyPr/>
          <a:lstStyle/>
          <a:p>
            <a:r>
              <a:rPr kumimoji="1" lang="en-US" altLang="ja-JP" smtClean="0"/>
              <a:t>2011/5/26</a:t>
            </a:r>
            <a:endParaRPr kumimoji="1" lang="ja-JP" altLang="en-US"/>
          </a:p>
        </p:txBody>
      </p:sp>
      <p:sp>
        <p:nvSpPr>
          <p:cNvPr id="6" name="Footer Placeholder 5"/>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7" name="Slide Number Placeholder 6"/>
          <p:cNvSpPr>
            <a:spLocks noGrp="1"/>
          </p:cNvSpPr>
          <p:nvPr>
            <p:ph type="sldNum" sz="quarter" idx="12"/>
          </p:nvPr>
        </p:nvSpPr>
        <p:spPr/>
        <p:txBody>
          <a:bodyPr/>
          <a:lstStyle/>
          <a:p>
            <a:fld id="{91116405-699A-4C30-9AF7-E20AEB24AE02}" type="slidenum">
              <a:rPr kumimoji="1" lang="ja-JP" altLang="en-US" smtClean="0"/>
              <a:pPr/>
              <a:t>‹#›</a:t>
            </a:fld>
            <a:endParaRPr kumimoji="1" lang="ja-JP" altLang="en-US"/>
          </a:p>
        </p:txBody>
      </p:sp>
    </p:spTree>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7" name="Date Placeholder 6"/>
          <p:cNvSpPr>
            <a:spLocks noGrp="1"/>
          </p:cNvSpPr>
          <p:nvPr>
            <p:ph type="dt" sz="half" idx="10"/>
          </p:nvPr>
        </p:nvSpPr>
        <p:spPr/>
        <p:txBody>
          <a:bodyPr/>
          <a:lstStyle/>
          <a:p>
            <a:r>
              <a:rPr kumimoji="1" lang="en-US" altLang="ja-JP" smtClean="0"/>
              <a:t>2011/5/26</a:t>
            </a:r>
            <a:endParaRPr kumimoji="1" lang="ja-JP" altLang="en-US"/>
          </a:p>
        </p:txBody>
      </p:sp>
      <p:sp>
        <p:nvSpPr>
          <p:cNvPr id="8" name="Footer Placeholder 7"/>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9" name="Slide Number Placeholder 8"/>
          <p:cNvSpPr>
            <a:spLocks noGrp="1"/>
          </p:cNvSpPr>
          <p:nvPr>
            <p:ph type="sldNum" sz="quarter" idx="12"/>
          </p:nvPr>
        </p:nvSpPr>
        <p:spPr/>
        <p:txBody>
          <a:bodyPr/>
          <a:lstStyle/>
          <a:p>
            <a:fld id="{91116405-699A-4C30-9AF7-E20AEB24AE02}" type="slidenum">
              <a:rPr kumimoji="1" lang="ja-JP" altLang="en-US" smtClean="0"/>
              <a:pPr/>
              <a:t>‹#›</a:t>
            </a:fld>
            <a:endParaRPr kumimoji="1" lang="ja-JP" altLang="en-US"/>
          </a:p>
        </p:txBody>
      </p:sp>
    </p:spTree>
  </p:cSld>
  <p:clrMapOvr>
    <a:masterClrMapping/>
  </p:clrMapOvr>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Date Placeholder 2"/>
          <p:cNvSpPr>
            <a:spLocks noGrp="1"/>
          </p:cNvSpPr>
          <p:nvPr>
            <p:ph type="dt" sz="half" idx="10"/>
          </p:nvPr>
        </p:nvSpPr>
        <p:spPr/>
        <p:txBody>
          <a:bodyPr/>
          <a:lstStyle/>
          <a:p>
            <a:r>
              <a:rPr kumimoji="1" lang="en-US" altLang="ja-JP" smtClean="0"/>
              <a:t>2011/5/26</a:t>
            </a:r>
            <a:endParaRPr kumimoji="1" lang="ja-JP" altLang="en-US"/>
          </a:p>
        </p:txBody>
      </p:sp>
      <p:sp>
        <p:nvSpPr>
          <p:cNvPr id="4" name="Footer Placeholder 3"/>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5" name="Slide Number Placeholder 4"/>
          <p:cNvSpPr>
            <a:spLocks noGrp="1"/>
          </p:cNvSpPr>
          <p:nvPr>
            <p:ph type="sldNum" sz="quarter" idx="12"/>
          </p:nvPr>
        </p:nvSpPr>
        <p:spPr/>
        <p:txBody>
          <a:bodyPr/>
          <a:lstStyle/>
          <a:p>
            <a:fld id="{91116405-699A-4C30-9AF7-E20AEB24AE02}" type="slidenum">
              <a:rPr kumimoji="1" lang="ja-JP" altLang="en-US" smtClean="0"/>
              <a:pPr/>
              <a:t>‹#›</a:t>
            </a:fld>
            <a:endParaRPr kumimoji="1" lang="ja-JP" altLang="en-US"/>
          </a:p>
        </p:txBody>
      </p:sp>
    </p:spTree>
  </p:cSld>
  <p:clrMapOvr>
    <a:masterClrMapping/>
  </p:clrMapOvr>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2011/5/26</a:t>
            </a:r>
            <a:endParaRPr kumimoji="1" lang="ja-JP" altLang="en-US"/>
          </a:p>
        </p:txBody>
      </p:sp>
      <p:sp>
        <p:nvSpPr>
          <p:cNvPr id="3" name="Footer Placeholder 2"/>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4" name="Slide Number Placeholder 3"/>
          <p:cNvSpPr>
            <a:spLocks noGrp="1"/>
          </p:cNvSpPr>
          <p:nvPr>
            <p:ph type="sldNum" sz="quarter" idx="12"/>
          </p:nvPr>
        </p:nvSpPr>
        <p:spPr/>
        <p:txBody>
          <a:bodyPr/>
          <a:lstStyle/>
          <a:p>
            <a:fld id="{91116405-699A-4C30-9AF7-E20AEB24AE02}" type="slidenum">
              <a:rPr kumimoji="1" lang="ja-JP" altLang="en-US" smtClean="0"/>
              <a:pPr/>
              <a:t>‹#›</a:t>
            </a:fld>
            <a:endParaRPr kumimoji="1" lang="ja-JP" altLang="en-US"/>
          </a:p>
        </p:txBody>
      </p:sp>
    </p:spTree>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ltLang="ja-JP"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r>
              <a:rPr kumimoji="1" lang="en-US" altLang="ja-JP" smtClean="0"/>
              <a:t>2011/5/26</a:t>
            </a:r>
            <a:endParaRPr kumimoji="1" lang="ja-JP" altLang="en-US"/>
          </a:p>
        </p:txBody>
      </p:sp>
      <p:sp>
        <p:nvSpPr>
          <p:cNvPr id="6" name="Footer Placeholder 5"/>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7" name="Slide Number Placeholder 6"/>
          <p:cNvSpPr>
            <a:spLocks noGrp="1"/>
          </p:cNvSpPr>
          <p:nvPr>
            <p:ph type="sldNum" sz="quarter" idx="12"/>
          </p:nvPr>
        </p:nvSpPr>
        <p:spPr/>
        <p:txBody>
          <a:bodyPr/>
          <a:lstStyle/>
          <a:p>
            <a:fld id="{91116405-699A-4C30-9AF7-E20AEB24AE02}" type="slidenum">
              <a:rPr kumimoji="1" lang="ja-JP" altLang="en-US" smtClean="0"/>
              <a:pPr/>
              <a:t>‹#›</a:t>
            </a:fld>
            <a:endParaRPr kumimoji="1" lang="ja-JP" altLang="en-US"/>
          </a:p>
        </p:txBody>
      </p:sp>
    </p:spTree>
  </p:cSld>
  <p:clrMapOvr>
    <a:masterClrMapping/>
  </p:clrMapOvr>
  <p:timing>
    <p:tnLst>
      <p:par>
        <p:cT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altLang="ja-JP"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r>
              <a:rPr kumimoji="1" lang="en-US" altLang="ja-JP" smtClean="0"/>
              <a:t>2011/5/26</a:t>
            </a:r>
            <a:endParaRPr kumimoji="1" lang="ja-JP" altLang="en-US"/>
          </a:p>
        </p:txBody>
      </p:sp>
      <p:sp>
        <p:nvSpPr>
          <p:cNvPr id="6" name="Footer Placeholder 5"/>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7" name="Slide Number Placeholder 6"/>
          <p:cNvSpPr>
            <a:spLocks noGrp="1"/>
          </p:cNvSpPr>
          <p:nvPr>
            <p:ph type="sldNum" sz="quarter" idx="12"/>
          </p:nvPr>
        </p:nvSpPr>
        <p:spPr/>
        <p:txBody>
          <a:bodyPr/>
          <a:lstStyle/>
          <a:p>
            <a:fld id="{91116405-699A-4C30-9AF7-E20AEB24AE02}" type="slidenum">
              <a:rPr kumimoji="1" lang="ja-JP" altLang="en-US" smtClean="0"/>
              <a:pPr/>
              <a:t>‹#›</a:t>
            </a:fld>
            <a:endParaRPr kumimoji="1" lang="ja-JP" alt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altLang="ja-JP" smtClean="0"/>
              <a:t>Click icon to add picture</a:t>
            </a:r>
            <a:endParaRPr lang="en-US"/>
          </a:p>
        </p:txBody>
      </p:sp>
    </p:spTree>
  </p:cSld>
  <p:clrMapOvr>
    <a:masterClrMapping/>
  </p:clrMapOvr>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r>
              <a:rPr kumimoji="1" lang="en-US" altLang="ja-JP" smtClean="0"/>
              <a:t>2011/5/26</a:t>
            </a:r>
            <a:endParaRPr kumimoji="1" lang="ja-JP" alt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91116405-699A-4C30-9AF7-E20AEB24AE02}" type="slidenum">
              <a:rPr kumimoji="1" lang="ja-JP" altLang="en-US" smtClean="0"/>
              <a:pPr/>
              <a:t>‹#›</a:t>
            </a:fld>
            <a:endParaRPr kumimoji="1" lang="ja-JP" alt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p:txStyles>
    <p:titleStyle>
      <a:lvl1pPr algn="l" defTabSz="457200" rtl="0" eaLnBrk="1" latinLnBrk="0" hangingPunct="1">
        <a:spcBef>
          <a:spcPct val="0"/>
        </a:spcBef>
        <a:buNone/>
        <a:defRPr kumimoji="1" sz="3200" kern="1200">
          <a:solidFill>
            <a:schemeClr val="tx1"/>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kumimoji="1"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healthtalkonline.org/Cancer/" TargetMode="External"/><Relationship Id="rId2" Type="http://schemas.openxmlformats.org/officeDocument/2006/relationships/hyperlink" Target="http://www.healthtalkonline.org/Improving_health_ca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ipex-j.org/about/"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09442" y="3307355"/>
            <a:ext cx="7378982" cy="1470025"/>
          </a:xfrm>
        </p:spPr>
        <p:txBody>
          <a:bodyPr>
            <a:normAutofit fontScale="90000"/>
          </a:bodyPr>
          <a:lstStyle/>
          <a:p>
            <a:r>
              <a:rPr lang="ja-JP" altLang="en-US" sz="4400" dirty="0" smtClean="0">
                <a:solidFill>
                  <a:schemeClr val="accent1"/>
                </a:solidFill>
              </a:rPr>
              <a:t>健</a:t>
            </a:r>
            <a:r>
              <a:rPr lang="ja-JP" altLang="en-US" sz="4400" dirty="0">
                <a:solidFill>
                  <a:schemeClr val="accent1"/>
                </a:solidFill>
              </a:rPr>
              <a:t>康と</a:t>
            </a:r>
            <a:r>
              <a:rPr lang="ja-JP" altLang="en-US" sz="4400" dirty="0" smtClean="0">
                <a:solidFill>
                  <a:schemeClr val="accent1"/>
                </a:solidFill>
              </a:rPr>
              <a:t>病いの</a:t>
            </a:r>
            <a:r>
              <a:rPr lang="ja-JP" altLang="en-US" sz="4400" dirty="0">
                <a:solidFill>
                  <a:schemeClr val="accent1"/>
                </a:solidFill>
              </a:rPr>
              <a:t>語</a:t>
            </a:r>
            <a:r>
              <a:rPr lang="ja-JP" altLang="en-US" sz="4400" dirty="0" smtClean="0">
                <a:solidFill>
                  <a:schemeClr val="accent1"/>
                </a:solidFill>
              </a:rPr>
              <a:t>りデータベース</a:t>
            </a:r>
            <a:r>
              <a:rPr lang="en-US" altLang="ja-JP" dirty="0" smtClean="0">
                <a:solidFill>
                  <a:schemeClr val="accent1"/>
                </a:solidFill>
              </a:rPr>
              <a:t/>
            </a:r>
            <a:br>
              <a:rPr lang="en-US" altLang="ja-JP" dirty="0" smtClean="0">
                <a:solidFill>
                  <a:schemeClr val="accent1"/>
                </a:solidFill>
              </a:rPr>
            </a:br>
            <a:r>
              <a:rPr lang="ja-JP" altLang="en-US" sz="3600" dirty="0">
                <a:solidFill>
                  <a:schemeClr val="accent1"/>
                </a:solidFill>
              </a:rPr>
              <a:t>患</a:t>
            </a:r>
            <a:r>
              <a:rPr lang="ja-JP" altLang="en-US" sz="3600" dirty="0" smtClean="0">
                <a:solidFill>
                  <a:schemeClr val="accent1"/>
                </a:solidFill>
              </a:rPr>
              <a:t>者</a:t>
            </a:r>
            <a:r>
              <a:rPr lang="ja-JP" altLang="en-US" sz="3600" dirty="0">
                <a:solidFill>
                  <a:schemeClr val="accent1"/>
                </a:solidFill>
              </a:rPr>
              <a:t>の語り</a:t>
            </a:r>
            <a:r>
              <a:rPr lang="ja-JP" altLang="en-US" sz="3600" dirty="0" smtClean="0">
                <a:solidFill>
                  <a:schemeClr val="accent1"/>
                </a:solidFill>
              </a:rPr>
              <a:t>が医療を変える</a:t>
            </a:r>
            <a:endParaRPr kumimoji="1" lang="ja-JP" altLang="en-US" sz="3600" dirty="0">
              <a:solidFill>
                <a:schemeClr val="accent1"/>
              </a:solidFill>
            </a:endParaRPr>
          </a:p>
        </p:txBody>
      </p:sp>
      <p:sp>
        <p:nvSpPr>
          <p:cNvPr id="3" name="サブタイトル 2"/>
          <p:cNvSpPr>
            <a:spLocks noGrp="1"/>
          </p:cNvSpPr>
          <p:nvPr>
            <p:ph type="subTitle" idx="1"/>
          </p:nvPr>
        </p:nvSpPr>
        <p:spPr/>
        <p:txBody>
          <a:bodyPr>
            <a:normAutofit fontScale="25000" lnSpcReduction="20000"/>
          </a:bodyPr>
          <a:lstStyle/>
          <a:p>
            <a:r>
              <a:rPr lang="ja-JP" altLang="en-US" sz="8000" b="1" dirty="0" smtClean="0"/>
              <a:t>特定非営利活動法人</a:t>
            </a:r>
            <a:endParaRPr lang="en-US" altLang="ja-JP" sz="8000" b="1" dirty="0" smtClean="0"/>
          </a:p>
          <a:p>
            <a:r>
              <a:rPr kumimoji="1" lang="ja-JP" altLang="en-US" sz="8000" b="1" dirty="0" smtClean="0"/>
              <a:t>健康と病いの語りディペックス・ジャパン</a:t>
            </a:r>
            <a:endParaRPr kumimoji="1" lang="en-US" altLang="ja-JP" sz="8000" b="1" dirty="0" smtClean="0"/>
          </a:p>
          <a:p>
            <a:r>
              <a:rPr lang="ja-JP" altLang="en-US" sz="8000" b="1" dirty="0" smtClean="0"/>
              <a:t>佐藤</a:t>
            </a:r>
            <a:r>
              <a:rPr lang="ja-JP" altLang="en-US" sz="8000" b="1" dirty="0"/>
              <a:t>（</a:t>
            </a:r>
            <a:r>
              <a:rPr lang="ja-JP" altLang="en-US" sz="8000" b="1" dirty="0" smtClean="0"/>
              <a:t>佐久間</a:t>
            </a:r>
            <a:r>
              <a:rPr lang="ja-JP" altLang="en-US" sz="8000" b="1" dirty="0"/>
              <a:t>）</a:t>
            </a:r>
            <a:r>
              <a:rPr lang="ja-JP" altLang="en-US" sz="8000" b="1" dirty="0" err="1" smtClean="0"/>
              <a:t>りか</a:t>
            </a:r>
            <a:endParaRPr lang="en-US" altLang="ja-JP" sz="8000" b="1" dirty="0" smtClean="0"/>
          </a:p>
          <a:p>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dirty="0"/>
          </a:p>
        </p:txBody>
      </p:sp>
      <p:sp>
        <p:nvSpPr>
          <p:cNvPr id="6" name="フッター プレースホルダ 5"/>
          <p:cNvSpPr>
            <a:spLocks noGrp="1"/>
          </p:cNvSpPr>
          <p:nvPr>
            <p:ph type="ftr" sz="quarter" idx="11"/>
          </p:nvPr>
        </p:nvSpPr>
        <p:spPr/>
        <p:txBody>
          <a:bodyPr/>
          <a:lstStyle/>
          <a:p>
            <a:r>
              <a:rPr kumimoji="1" lang="en-US" altLang="zh-CN" dirty="0" smtClean="0"/>
              <a:t>Rika </a:t>
            </a:r>
            <a:r>
              <a:rPr kumimoji="1" lang="en-US" altLang="zh-CN" dirty="0"/>
              <a:t>Sakuma </a:t>
            </a:r>
            <a:r>
              <a:rPr kumimoji="1" lang="en-US" altLang="zh-CN" dirty="0" smtClean="0"/>
              <a:t>Sato</a:t>
            </a:r>
            <a:r>
              <a:rPr kumimoji="1" lang="ja-JP" altLang="en-US" dirty="0" smtClean="0"/>
              <a:t>＠</a:t>
            </a:r>
            <a:r>
              <a:rPr kumimoji="1" lang="zh-CN" altLang="en-US" dirty="0" smtClean="0"/>
              <a:t>乃木坂</a:t>
            </a:r>
            <a:r>
              <a:rPr kumimoji="1" lang="ja-JP" altLang="en-US" dirty="0" smtClean="0"/>
              <a:t>スクール　</a:t>
            </a:r>
            <a:endParaRPr kumimoji="1" lang="ja-JP" altLang="en-US" dirty="0"/>
          </a:p>
        </p:txBody>
      </p:sp>
      <p:sp>
        <p:nvSpPr>
          <p:cNvPr id="5" name="スライド番号プレースホルダ 4"/>
          <p:cNvSpPr>
            <a:spLocks noGrp="1"/>
          </p:cNvSpPr>
          <p:nvPr>
            <p:ph type="sldNum" sz="quarter" idx="12"/>
          </p:nvPr>
        </p:nvSpPr>
        <p:spPr/>
        <p:txBody>
          <a:bodyPr/>
          <a:lstStyle/>
          <a:p>
            <a:fld id="{91116405-699A-4C30-9AF7-E20AEB24AE02}"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ディペックス（</a:t>
            </a:r>
            <a:r>
              <a:rPr kumimoji="1" lang="en-US" altLang="ja-JP" dirty="0" err="1" smtClean="0"/>
              <a:t>DIPEx</a:t>
            </a:r>
            <a:r>
              <a:rPr lang="ja-JP" altLang="en-US" dirty="0" smtClean="0"/>
              <a:t>）とは</a:t>
            </a:r>
            <a:endParaRPr kumimoji="1" lang="ja-JP" altLang="en-US" dirty="0"/>
          </a:p>
        </p:txBody>
      </p:sp>
      <p:sp>
        <p:nvSpPr>
          <p:cNvPr id="3" name="コンテンツ プレースホルダ 2"/>
          <p:cNvSpPr>
            <a:spLocks noGrp="1"/>
          </p:cNvSpPr>
          <p:nvPr>
            <p:ph idx="1"/>
          </p:nvPr>
        </p:nvSpPr>
        <p:spPr>
          <a:xfrm>
            <a:off x="457200" y="1357298"/>
            <a:ext cx="8229600" cy="5097510"/>
          </a:xfrm>
        </p:spPr>
        <p:txBody>
          <a:bodyPr>
            <a:normAutofit/>
          </a:bodyPr>
          <a:lstStyle/>
          <a:p>
            <a:r>
              <a:rPr kumimoji="1" lang="en-US" altLang="ja-JP" sz="2400" dirty="0" smtClean="0"/>
              <a:t>2001</a:t>
            </a:r>
            <a:r>
              <a:rPr kumimoji="1" lang="ja-JP" altLang="en-US" sz="2400" dirty="0" smtClean="0"/>
              <a:t>年に</a:t>
            </a:r>
            <a:r>
              <a:rPr kumimoji="1" lang="en-US" altLang="ja-JP" sz="2400" dirty="0" smtClean="0"/>
              <a:t>Oxford</a:t>
            </a:r>
            <a:r>
              <a:rPr kumimoji="1" lang="ja-JP" altLang="en-US" sz="2400" dirty="0" smtClean="0"/>
              <a:t>大学</a:t>
            </a:r>
            <a:r>
              <a:rPr kumimoji="1" lang="en-US" altLang="ja-JP" sz="2400" dirty="0" smtClean="0"/>
              <a:t>Primary Healthcare Dep.</a:t>
            </a:r>
            <a:r>
              <a:rPr lang="ja-JP" altLang="en-US" sz="2400" dirty="0"/>
              <a:t>に</a:t>
            </a:r>
            <a:r>
              <a:rPr lang="ja-JP" altLang="en-US" sz="2400" dirty="0" smtClean="0"/>
              <a:t>属する研究者が中心となって設立した「患者体験のデータベース」</a:t>
            </a:r>
            <a:r>
              <a:rPr lang="ja-JP" altLang="en-US" sz="2400" dirty="0" smtClean="0">
                <a:solidFill>
                  <a:schemeClr val="accent2">
                    <a:lumMod val="40000"/>
                    <a:lumOff val="60000"/>
                  </a:schemeClr>
                </a:solidFill>
              </a:rPr>
              <a:t>～</a:t>
            </a:r>
            <a:r>
              <a:rPr lang="en-US" altLang="ja-JP" sz="2400" dirty="0" smtClean="0">
                <a:solidFill>
                  <a:schemeClr val="accent2">
                    <a:lumMod val="40000"/>
                    <a:lumOff val="60000"/>
                  </a:schemeClr>
                </a:solidFill>
              </a:rPr>
              <a:t>2</a:t>
            </a:r>
            <a:r>
              <a:rPr lang="ja-JP" altLang="en-US" sz="2400" dirty="0" smtClean="0">
                <a:solidFill>
                  <a:schemeClr val="accent2">
                    <a:lumMod val="40000"/>
                    <a:lumOff val="60000"/>
                  </a:schemeClr>
                </a:solidFill>
              </a:rPr>
              <a:t>人の医師と医療社会学者の出会いから</a:t>
            </a:r>
            <a:endParaRPr lang="en-US" altLang="ja-JP" sz="2400" dirty="0" smtClean="0">
              <a:solidFill>
                <a:schemeClr val="accent2">
                  <a:lumMod val="40000"/>
                  <a:lumOff val="60000"/>
                </a:schemeClr>
              </a:solidFill>
            </a:endParaRPr>
          </a:p>
          <a:p>
            <a:r>
              <a:rPr lang="ja-JP" altLang="en-US" sz="2400" dirty="0"/>
              <a:t>質的</a:t>
            </a:r>
            <a:r>
              <a:rPr lang="ja-JP" altLang="en-US" sz="2400" dirty="0" smtClean="0"/>
              <a:t>研究</a:t>
            </a:r>
            <a:r>
              <a:rPr lang="ja-JP" altLang="en-US" sz="2400" dirty="0"/>
              <a:t>の</a:t>
            </a:r>
            <a:r>
              <a:rPr lang="ja-JP" altLang="en-US" sz="2400" dirty="0" smtClean="0"/>
              <a:t>手法を用いて収集・分析した「健康と病いの体験」 *を患者向けオンライン・データベースとして公開している　*検診、介護体験なども含む</a:t>
            </a:r>
            <a:endParaRPr lang="en-US" altLang="ja-JP" sz="2400" dirty="0" smtClean="0"/>
          </a:p>
          <a:p>
            <a:r>
              <a:rPr lang="en-US" altLang="ja-JP" sz="2400" dirty="0" smtClean="0"/>
              <a:t>Narrative Based Medicine</a:t>
            </a:r>
            <a:r>
              <a:rPr lang="ja-JP" altLang="en-US" sz="2400" dirty="0" smtClean="0"/>
              <a:t>の社会資源</a:t>
            </a:r>
            <a:endParaRPr lang="en-US" altLang="ja-JP" sz="2400" dirty="0" smtClean="0"/>
          </a:p>
          <a:p>
            <a:r>
              <a:rPr lang="ja-JP" altLang="en-US" sz="2400" dirty="0" smtClean="0"/>
              <a:t>ウェブサイト自体は</a:t>
            </a:r>
            <a:r>
              <a:rPr lang="en-US" altLang="ja-JP" sz="2400" dirty="0" smtClean="0"/>
              <a:t>2008</a:t>
            </a:r>
            <a:r>
              <a:rPr lang="ja-JP" altLang="en-US" sz="2400" dirty="0" smtClean="0"/>
              <a:t>年</a:t>
            </a:r>
            <a:r>
              <a:rPr lang="en-US" altLang="ja-JP" sz="2400" dirty="0" smtClean="0"/>
              <a:t>10</a:t>
            </a:r>
            <a:r>
              <a:rPr lang="ja-JP" altLang="en-US" sz="2400" dirty="0" smtClean="0"/>
              <a:t>月よりヘルストークオンラインに名称変更　</a:t>
            </a:r>
            <a:r>
              <a:rPr lang="en-US" altLang="ja-JP" sz="2400" dirty="0" smtClean="0"/>
              <a:t>www.healthtalkonline.org</a:t>
            </a:r>
            <a:endParaRPr kumimoji="1" lang="ja-JP" altLang="en-US" sz="2400" dirty="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10</a:t>
            </a:fld>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付プレースホルダ 1"/>
          <p:cNvSpPr>
            <a:spLocks noGrp="1"/>
          </p:cNvSpPr>
          <p:nvPr>
            <p:ph type="dt" sz="half" idx="10"/>
          </p:nvPr>
        </p:nvSpPr>
        <p:spPr>
          <a:xfrm>
            <a:off x="6727825" y="6408738"/>
            <a:ext cx="1919288" cy="365125"/>
          </a:xfrm>
          <a:noFill/>
        </p:spPr>
        <p:txBody>
          <a:bodyPr anchor="b"/>
          <a:lstStyle/>
          <a:p>
            <a:r>
              <a:rPr lang="en-US" altLang="ja-JP" smtClean="0">
                <a:latin typeface="Arial" charset="0"/>
                <a:ea typeface="ＭＳ Ｐゴシック" charset="-128"/>
              </a:rPr>
              <a:t>2011/5/26</a:t>
            </a:r>
          </a:p>
        </p:txBody>
      </p:sp>
      <p:sp>
        <p:nvSpPr>
          <p:cNvPr id="6147" name="フッター プレースホルダ 2"/>
          <p:cNvSpPr>
            <a:spLocks noGrp="1"/>
          </p:cNvSpPr>
          <p:nvPr>
            <p:ph type="ftr" sz="quarter" idx="11"/>
          </p:nvPr>
        </p:nvSpPr>
        <p:spPr>
          <a:xfrm>
            <a:off x="4379913" y="6408738"/>
            <a:ext cx="2351087" cy="365125"/>
          </a:xfrm>
          <a:noFill/>
        </p:spPr>
        <p:txBody>
          <a:bodyPr anchor="b"/>
          <a:lstStyle/>
          <a:p>
            <a:pPr algn="r"/>
            <a:r>
              <a:rPr lang="en-US" altLang="ja-JP" smtClean="0">
                <a:latin typeface="Arial" charset="0"/>
                <a:ea typeface="ＭＳ Ｐゴシック" charset="-128"/>
              </a:rPr>
              <a:t>Rika Sakuma Sato</a:t>
            </a:r>
            <a:r>
              <a:rPr lang="ja-JP" altLang="en-US" smtClean="0">
                <a:latin typeface="Arial" charset="0"/>
                <a:ea typeface="ＭＳ Ｐゴシック" charset="-128"/>
              </a:rPr>
              <a:t>＠乃木坂スクール　</a:t>
            </a:r>
            <a:endParaRPr lang="en-US" altLang="ja-JP" smtClean="0">
              <a:latin typeface="Arial" charset="0"/>
              <a:ea typeface="ＭＳ Ｐゴシック" charset="-128"/>
            </a:endParaRPr>
          </a:p>
        </p:txBody>
      </p:sp>
      <p:sp>
        <p:nvSpPr>
          <p:cNvPr id="6148" name="スライド番号プレースホルダ 3"/>
          <p:cNvSpPr>
            <a:spLocks noGrp="1"/>
          </p:cNvSpPr>
          <p:nvPr>
            <p:ph type="sldNum" sz="quarter" idx="12"/>
          </p:nvPr>
        </p:nvSpPr>
        <p:spPr>
          <a:xfrm>
            <a:off x="8647113" y="6408738"/>
            <a:ext cx="366712" cy="365125"/>
          </a:xfrm>
          <a:noFill/>
        </p:spPr>
        <p:txBody>
          <a:bodyPr anchor="b">
            <a:normAutofit fontScale="70000" lnSpcReduction="20000"/>
          </a:bodyPr>
          <a:lstStyle/>
          <a:p>
            <a:fld id="{0E742FD1-91E0-413F-B32B-2BDBF3FFC09B}" type="slidenum">
              <a:rPr lang="en-US" altLang="ja-JP" smtClean="0">
                <a:latin typeface="Arial" charset="0"/>
                <a:ea typeface="ＭＳ Ｐゴシック" charset="-128"/>
              </a:rPr>
              <a:pPr/>
              <a:t>11</a:t>
            </a:fld>
            <a:endParaRPr lang="en-US" altLang="ja-JP" smtClean="0">
              <a:latin typeface="Arial" charset="0"/>
              <a:ea typeface="ＭＳ Ｐゴシック" charset="-128"/>
            </a:endParaRPr>
          </a:p>
        </p:txBody>
      </p:sp>
      <p:pic>
        <p:nvPicPr>
          <p:cNvPr id="1026" name="Picture 2"/>
          <p:cNvPicPr>
            <a:picLocks noChangeAspect="1" noChangeArrowheads="1"/>
          </p:cNvPicPr>
          <p:nvPr/>
        </p:nvPicPr>
        <p:blipFill>
          <a:blip r:embed="rId2" cstate="print"/>
          <a:srcRect l="16406" t="21563" r="17968" b="5312"/>
          <a:stretch>
            <a:fillRect/>
          </a:stretch>
        </p:blipFill>
        <p:spPr bwMode="auto">
          <a:xfrm>
            <a:off x="214282" y="428604"/>
            <a:ext cx="8616522" cy="6000792"/>
          </a:xfrm>
          <a:prstGeom prst="rect">
            <a:avLst/>
          </a:prstGeom>
          <a:noFill/>
          <a:ln w="9525">
            <a:noFill/>
            <a:miter lim="800000"/>
            <a:headEnd/>
            <a:tailEnd/>
          </a:ln>
        </p:spPr>
      </p:pic>
      <p:sp>
        <p:nvSpPr>
          <p:cNvPr id="7" name="右矢印 6"/>
          <p:cNvSpPr/>
          <p:nvPr/>
        </p:nvSpPr>
        <p:spPr>
          <a:xfrm>
            <a:off x="6215074" y="2786058"/>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125113" cy="924475"/>
          </a:xfrm>
        </p:spPr>
        <p:txBody>
          <a:bodyPr>
            <a:normAutofit fontScale="90000"/>
          </a:bodyPr>
          <a:lstStyle/>
          <a:p>
            <a:r>
              <a:rPr kumimoji="1" lang="ja-JP" altLang="en-US" dirty="0" smtClean="0"/>
              <a:t>ヘルストークオンラインでカバーされている病気や医療の体験</a:t>
            </a:r>
            <a:endParaRPr kumimoji="1" lang="ja-JP" altLang="en-US" dirty="0"/>
          </a:p>
        </p:txBody>
      </p:sp>
      <p:sp>
        <p:nvSpPr>
          <p:cNvPr id="3" name="Content Placeholder 2"/>
          <p:cNvSpPr>
            <a:spLocks noGrp="1"/>
          </p:cNvSpPr>
          <p:nvPr>
            <p:ph idx="1"/>
          </p:nvPr>
        </p:nvSpPr>
        <p:spPr>
          <a:xfrm>
            <a:off x="4860032" y="1420452"/>
            <a:ext cx="4114800" cy="5040560"/>
          </a:xfrm>
        </p:spPr>
        <p:txBody>
          <a:bodyPr>
            <a:normAutofit/>
          </a:bodyPr>
          <a:lstStyle/>
          <a:p>
            <a:r>
              <a:rPr lang="en-US" altLang="ja-JP" sz="2000" dirty="0" smtClean="0"/>
              <a:t>Pregnancy </a:t>
            </a:r>
            <a:r>
              <a:rPr lang="en-US" altLang="ja-JP" sz="2000" dirty="0"/>
              <a:t>&amp; children </a:t>
            </a:r>
            <a:r>
              <a:rPr lang="ja-JP" altLang="en-US" sz="2000" dirty="0"/>
              <a:t>　</a:t>
            </a:r>
            <a:r>
              <a:rPr lang="en-US" altLang="ja-JP" sz="2000" dirty="0" smtClean="0"/>
              <a:t/>
            </a:r>
            <a:br>
              <a:rPr lang="en-US" altLang="ja-JP" sz="2000" dirty="0" smtClean="0"/>
            </a:br>
            <a:r>
              <a:rPr lang="ja-JP" altLang="en-US" sz="2000" dirty="0" smtClean="0"/>
              <a:t>妊</a:t>
            </a:r>
            <a:r>
              <a:rPr lang="ja-JP" altLang="en-US" sz="2000" dirty="0"/>
              <a:t>娠と育児</a:t>
            </a:r>
          </a:p>
          <a:p>
            <a:r>
              <a:rPr lang="en-US" altLang="ja-JP" sz="2000" dirty="0" err="1"/>
              <a:t>Carers</a:t>
            </a:r>
            <a:r>
              <a:rPr lang="ja-JP" altLang="en-US" sz="2000" dirty="0"/>
              <a:t>　介護者 </a:t>
            </a:r>
          </a:p>
          <a:p>
            <a:r>
              <a:rPr lang="en-US" altLang="ja-JP" sz="2000" dirty="0"/>
              <a:t>Autism </a:t>
            </a:r>
            <a:r>
              <a:rPr lang="ja-JP" altLang="en-US" sz="2000" dirty="0"/>
              <a:t>　自閉症</a:t>
            </a:r>
          </a:p>
          <a:p>
            <a:r>
              <a:rPr lang="en-US" altLang="ja-JP" sz="2000" dirty="0"/>
              <a:t>Medical research </a:t>
            </a:r>
            <a:r>
              <a:rPr lang="ja-JP" altLang="en-US" sz="2000" dirty="0"/>
              <a:t>　医学研究</a:t>
            </a:r>
          </a:p>
          <a:p>
            <a:r>
              <a:rPr lang="en-US" altLang="ja-JP" sz="2000" dirty="0"/>
              <a:t>Later life </a:t>
            </a:r>
            <a:r>
              <a:rPr lang="ja-JP" altLang="en-US" sz="2000" dirty="0"/>
              <a:t>　更年期・老年期</a:t>
            </a:r>
          </a:p>
          <a:p>
            <a:r>
              <a:rPr lang="en-US" altLang="ja-JP" sz="2000" dirty="0"/>
              <a:t>Young people </a:t>
            </a:r>
            <a:r>
              <a:rPr lang="ja-JP" altLang="en-US" sz="2000" dirty="0"/>
              <a:t>　若い人たち</a:t>
            </a:r>
          </a:p>
          <a:p>
            <a:r>
              <a:rPr lang="en-US" altLang="ja-JP" sz="2000" dirty="0"/>
              <a:t>Women‘s health </a:t>
            </a:r>
            <a:r>
              <a:rPr lang="ja-JP" altLang="en-US" sz="2000" dirty="0"/>
              <a:t>　</a:t>
            </a:r>
            <a:r>
              <a:rPr lang="en-US" altLang="ja-JP" sz="2000" dirty="0" smtClean="0"/>
              <a:t/>
            </a:r>
            <a:br>
              <a:rPr lang="en-US" altLang="ja-JP" sz="2000" dirty="0" smtClean="0"/>
            </a:br>
            <a:r>
              <a:rPr lang="ja-JP" altLang="en-US" sz="2000" dirty="0" smtClean="0"/>
              <a:t>女</a:t>
            </a:r>
            <a:r>
              <a:rPr lang="ja-JP" altLang="en-US" sz="2000" dirty="0"/>
              <a:t>性の健康</a:t>
            </a:r>
          </a:p>
          <a:p>
            <a:r>
              <a:rPr lang="en-US" altLang="ja-JP" sz="2000" dirty="0">
                <a:solidFill>
                  <a:schemeClr val="accent2">
                    <a:lumMod val="40000"/>
                    <a:lumOff val="60000"/>
                  </a:schemeClr>
                </a:solidFill>
                <a:effectLst>
                  <a:outerShdw blurRad="38100" dist="38100" dir="2700000" algn="tl">
                    <a:srgbClr val="000000">
                      <a:alpha val="43137"/>
                    </a:srgbClr>
                  </a:outerShdw>
                </a:effectLst>
                <a:hlinkClick r:id="rId2"/>
              </a:rPr>
              <a:t>Improving health care</a:t>
            </a:r>
            <a:r>
              <a:rPr lang="ja-JP" altLang="en-US" sz="2000" dirty="0">
                <a:solidFill>
                  <a:schemeClr val="accent2">
                    <a:lumMod val="40000"/>
                    <a:lumOff val="60000"/>
                  </a:schemeClr>
                </a:solidFill>
                <a:effectLst>
                  <a:outerShdw blurRad="38100" dist="38100" dir="2700000" algn="tl">
                    <a:srgbClr val="000000">
                      <a:alpha val="43137"/>
                    </a:srgbClr>
                  </a:outerShdw>
                </a:effectLst>
                <a:hlinkClick r:id="rId2"/>
              </a:rPr>
              <a:t>　</a:t>
            </a:r>
            <a:r>
              <a:rPr lang="en-US" altLang="ja-JP" sz="2000" dirty="0" smtClean="0">
                <a:solidFill>
                  <a:schemeClr val="accent2">
                    <a:lumMod val="40000"/>
                    <a:lumOff val="60000"/>
                  </a:schemeClr>
                </a:solidFill>
                <a:effectLst>
                  <a:outerShdw blurRad="38100" dist="38100" dir="2700000" algn="tl">
                    <a:srgbClr val="000000">
                      <a:alpha val="43137"/>
                    </a:srgbClr>
                  </a:outerShdw>
                </a:effectLst>
                <a:hlinkClick r:id="rId2"/>
              </a:rPr>
              <a:t/>
            </a:r>
            <a:br>
              <a:rPr lang="en-US" altLang="ja-JP" sz="2000" dirty="0" smtClean="0">
                <a:solidFill>
                  <a:schemeClr val="accent2">
                    <a:lumMod val="40000"/>
                    <a:lumOff val="60000"/>
                  </a:schemeClr>
                </a:solidFill>
                <a:effectLst>
                  <a:outerShdw blurRad="38100" dist="38100" dir="2700000" algn="tl">
                    <a:srgbClr val="000000">
                      <a:alpha val="43137"/>
                    </a:srgbClr>
                  </a:outerShdw>
                </a:effectLst>
                <a:hlinkClick r:id="rId2"/>
              </a:rPr>
            </a:br>
            <a:r>
              <a:rPr lang="ja-JP" altLang="en-US" sz="2000" dirty="0" smtClean="0">
                <a:solidFill>
                  <a:schemeClr val="accent2">
                    <a:lumMod val="40000"/>
                    <a:lumOff val="60000"/>
                  </a:schemeClr>
                </a:solidFill>
                <a:effectLst>
                  <a:outerShdw blurRad="38100" dist="38100" dir="2700000" algn="tl">
                    <a:srgbClr val="000000">
                      <a:alpha val="43137"/>
                    </a:srgbClr>
                  </a:outerShdw>
                </a:effectLst>
                <a:hlinkClick r:id="rId2"/>
              </a:rPr>
              <a:t>医</a:t>
            </a:r>
            <a:r>
              <a:rPr lang="ja-JP" altLang="en-US" sz="2000" dirty="0">
                <a:solidFill>
                  <a:schemeClr val="accent2">
                    <a:lumMod val="40000"/>
                    <a:lumOff val="60000"/>
                  </a:schemeClr>
                </a:solidFill>
                <a:effectLst>
                  <a:outerShdw blurRad="38100" dist="38100" dir="2700000" algn="tl">
                    <a:srgbClr val="000000">
                      <a:alpha val="43137"/>
                    </a:srgbClr>
                  </a:outerShdw>
                </a:effectLst>
                <a:hlinkClick r:id="rId2"/>
              </a:rPr>
              <a:t>療の改</a:t>
            </a:r>
            <a:r>
              <a:rPr lang="ja-JP" altLang="en-US" sz="2000" dirty="0" smtClean="0">
                <a:solidFill>
                  <a:schemeClr val="accent2">
                    <a:lumMod val="40000"/>
                    <a:lumOff val="60000"/>
                  </a:schemeClr>
                </a:solidFill>
                <a:effectLst>
                  <a:outerShdw blurRad="38100" dist="38100" dir="2700000" algn="tl">
                    <a:srgbClr val="000000">
                      <a:alpha val="43137"/>
                    </a:srgbClr>
                  </a:outerShdw>
                </a:effectLst>
                <a:hlinkClick r:id="rId2"/>
              </a:rPr>
              <a:t>善</a:t>
            </a:r>
            <a:r>
              <a:rPr lang="ja-JP" altLang="en-US" sz="2000" dirty="0" smtClean="0">
                <a:solidFill>
                  <a:schemeClr val="accent2">
                    <a:lumMod val="40000"/>
                    <a:lumOff val="60000"/>
                  </a:schemeClr>
                </a:solidFill>
                <a:effectLst>
                  <a:outerShdw blurRad="38100" dist="38100" dir="2700000" algn="tl">
                    <a:srgbClr val="000000">
                      <a:alpha val="43137"/>
                    </a:srgbClr>
                  </a:outerShdw>
                </a:effectLst>
              </a:rPr>
              <a:t> </a:t>
            </a:r>
            <a:r>
              <a:rPr lang="en-US" altLang="ja-JP" sz="2000" dirty="0" smtClean="0">
                <a:solidFill>
                  <a:schemeClr val="accent2">
                    <a:lumMod val="40000"/>
                    <a:lumOff val="60000"/>
                  </a:schemeClr>
                </a:solidFill>
                <a:effectLst>
                  <a:outerShdw blurRad="38100" dist="38100" dir="2700000" algn="tl">
                    <a:srgbClr val="000000">
                      <a:alpha val="43137"/>
                    </a:srgbClr>
                  </a:outerShdw>
                </a:effectLst>
                <a:sym typeface="Wingdings" pitchFamily="2" charset="2"/>
              </a:rPr>
              <a:t>shared decision makin</a:t>
            </a:r>
            <a:r>
              <a:rPr lang="en-US" altLang="ja-JP" sz="2000" dirty="0">
                <a:solidFill>
                  <a:schemeClr val="accent2">
                    <a:lumMod val="40000"/>
                    <a:lumOff val="60000"/>
                  </a:schemeClr>
                </a:solidFill>
                <a:effectLst>
                  <a:outerShdw blurRad="38100" dist="38100" dir="2700000" algn="tl">
                    <a:srgbClr val="000000">
                      <a:alpha val="43137"/>
                    </a:srgbClr>
                  </a:outerShdw>
                </a:effectLst>
                <a:sym typeface="Wingdings" pitchFamily="2" charset="2"/>
              </a:rPr>
              <a:t>g</a:t>
            </a:r>
            <a:endParaRPr kumimoji="1" lang="ja-JP" altLang="en-US" dirty="0">
              <a:solidFill>
                <a:schemeClr val="accent2">
                  <a:lumMod val="40000"/>
                  <a:lumOff val="60000"/>
                </a:schemeClr>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kumimoji="1" lang="en-US" altLang="ja-JP" dirty="0" smtClean="0"/>
              <a:t>2011/5/26</a:t>
            </a:r>
            <a:endParaRPr kumimoji="1" lang="ja-JP" altLang="en-US" dirty="0"/>
          </a:p>
        </p:txBody>
      </p:sp>
      <p:sp>
        <p:nvSpPr>
          <p:cNvPr id="9" name="Footer Placeholder 8"/>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10" name="Slide Number Placeholder 9"/>
          <p:cNvSpPr>
            <a:spLocks noGrp="1"/>
          </p:cNvSpPr>
          <p:nvPr>
            <p:ph type="sldNum" sz="quarter" idx="12"/>
          </p:nvPr>
        </p:nvSpPr>
        <p:spPr/>
        <p:txBody>
          <a:bodyPr/>
          <a:lstStyle/>
          <a:p>
            <a:fld id="{91116405-699A-4C30-9AF7-E20AEB24AE02}" type="slidenum">
              <a:rPr kumimoji="1" lang="ja-JP" altLang="en-US" smtClean="0"/>
              <a:pPr/>
              <a:t>12</a:t>
            </a:fld>
            <a:endParaRPr kumimoji="1" lang="ja-JP" altLang="en-US"/>
          </a:p>
        </p:txBody>
      </p:sp>
      <p:sp>
        <p:nvSpPr>
          <p:cNvPr id="11" name="Content Placeholder 2"/>
          <p:cNvSpPr txBox="1">
            <a:spLocks/>
          </p:cNvSpPr>
          <p:nvPr/>
        </p:nvSpPr>
        <p:spPr>
          <a:xfrm>
            <a:off x="611560" y="1412776"/>
            <a:ext cx="4114800" cy="504056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kumimoji="1"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kumimoji="1"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kumimoji="1"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kumimoji="1"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kumimoji="1" sz="1200" kern="1200" baseline="0">
                <a:solidFill>
                  <a:schemeClr val="tx1"/>
                </a:solidFill>
                <a:latin typeface="+mn-lt"/>
                <a:ea typeface="+mn-ea"/>
                <a:cs typeface="+mn-cs"/>
              </a:defRPr>
            </a:lvl9pPr>
          </a:lstStyle>
          <a:p>
            <a:r>
              <a:rPr lang="en-US" altLang="ja-JP" sz="2000" dirty="0" smtClean="0">
                <a:effectLst>
                  <a:outerShdw blurRad="38100" dist="38100" dir="2700000" algn="tl">
                    <a:srgbClr val="000000">
                      <a:alpha val="43137"/>
                    </a:srgbClr>
                  </a:outerShdw>
                </a:effectLst>
                <a:hlinkClick r:id="rId3"/>
              </a:rPr>
              <a:t>Cancer </a:t>
            </a:r>
            <a:r>
              <a:rPr lang="ja-JP" altLang="en-US" sz="2000" dirty="0" smtClean="0">
                <a:effectLst>
                  <a:outerShdw blurRad="38100" dist="38100" dir="2700000" algn="tl">
                    <a:srgbClr val="000000">
                      <a:alpha val="43137"/>
                    </a:srgbClr>
                  </a:outerShdw>
                </a:effectLst>
                <a:hlinkClick r:id="rId3"/>
              </a:rPr>
              <a:t>　がん</a:t>
            </a:r>
            <a:r>
              <a:rPr lang="ja-JP" altLang="en-US" sz="2000" dirty="0" smtClean="0"/>
              <a:t>　（検診も含めて</a:t>
            </a:r>
            <a:r>
              <a:rPr lang="en-US" altLang="ja-JP" sz="2000" dirty="0" smtClean="0"/>
              <a:t>16</a:t>
            </a:r>
            <a:r>
              <a:rPr lang="ja-JP" altLang="en-US" sz="2000" dirty="0" smtClean="0"/>
              <a:t>種類）</a:t>
            </a:r>
            <a:endParaRPr lang="en-US" altLang="ja-JP" sz="2000" dirty="0" smtClean="0"/>
          </a:p>
          <a:p>
            <a:r>
              <a:rPr lang="en-US" altLang="ja-JP" sz="2000" dirty="0" smtClean="0"/>
              <a:t>Nerves &amp; brain</a:t>
            </a:r>
            <a:r>
              <a:rPr lang="ja-JP" altLang="en-US" sz="2000" dirty="0" smtClean="0"/>
              <a:t>　神経と脳</a:t>
            </a:r>
            <a:r>
              <a:rPr lang="en-US" altLang="ja-JP" sz="2000" dirty="0" smtClean="0"/>
              <a:t> </a:t>
            </a:r>
          </a:p>
          <a:p>
            <a:r>
              <a:rPr lang="en-US" altLang="ja-JP" sz="2000" dirty="0" smtClean="0"/>
              <a:t>Mental health </a:t>
            </a:r>
            <a:r>
              <a:rPr lang="ja-JP" altLang="en-US" sz="2000" dirty="0" smtClean="0"/>
              <a:t>　精神保健</a:t>
            </a:r>
            <a:endParaRPr lang="en-US" altLang="ja-JP" sz="2000" dirty="0" smtClean="0"/>
          </a:p>
          <a:p>
            <a:r>
              <a:rPr lang="en-US" altLang="ja-JP" sz="2000" dirty="0" smtClean="0"/>
              <a:t>Dying &amp; bereavement </a:t>
            </a:r>
            <a:r>
              <a:rPr lang="ja-JP" altLang="en-US" sz="2000" dirty="0" smtClean="0"/>
              <a:t>　</a:t>
            </a:r>
            <a:r>
              <a:rPr lang="en-US" altLang="ja-JP" sz="2000" dirty="0" smtClean="0"/>
              <a:t/>
            </a:r>
            <a:br>
              <a:rPr lang="en-US" altLang="ja-JP" sz="2000" dirty="0" smtClean="0"/>
            </a:br>
            <a:r>
              <a:rPr lang="ja-JP" altLang="en-US" sz="2000" dirty="0" smtClean="0"/>
              <a:t>終末期の患者と遺族の語り</a:t>
            </a:r>
            <a:endParaRPr lang="en-US" altLang="ja-JP" sz="2000" dirty="0" smtClean="0"/>
          </a:p>
          <a:p>
            <a:r>
              <a:rPr lang="en-US" altLang="ja-JP" sz="2000" dirty="0" smtClean="0"/>
              <a:t>Chronic health issues </a:t>
            </a:r>
            <a:r>
              <a:rPr lang="ja-JP" altLang="en-US" sz="2000" dirty="0" smtClean="0"/>
              <a:t>　</a:t>
            </a:r>
            <a:r>
              <a:rPr lang="en-US" altLang="ja-JP" sz="2000" dirty="0" smtClean="0"/>
              <a:t/>
            </a:r>
            <a:br>
              <a:rPr lang="en-US" altLang="ja-JP" sz="2000" dirty="0" smtClean="0"/>
            </a:br>
            <a:r>
              <a:rPr lang="ja-JP" altLang="en-US" sz="2000" dirty="0" smtClean="0"/>
              <a:t>慢性疾患</a:t>
            </a:r>
            <a:endParaRPr lang="en-US" altLang="ja-JP" sz="2000" dirty="0" smtClean="0"/>
          </a:p>
          <a:p>
            <a:r>
              <a:rPr lang="en-US" altLang="ja-JP" sz="2000" dirty="0" smtClean="0"/>
              <a:t>Intensive care </a:t>
            </a:r>
            <a:r>
              <a:rPr lang="ja-JP" altLang="en-US" sz="2000" dirty="0" smtClean="0"/>
              <a:t>　集中治療</a:t>
            </a:r>
            <a:endParaRPr lang="en-US" altLang="ja-JP" sz="2000" dirty="0" smtClean="0"/>
          </a:p>
          <a:p>
            <a:r>
              <a:rPr lang="en-US" altLang="ja-JP" sz="2000" dirty="0" smtClean="0"/>
              <a:t>Heart disease </a:t>
            </a:r>
            <a:r>
              <a:rPr lang="ja-JP" altLang="en-US" sz="2000" dirty="0" smtClean="0"/>
              <a:t>　心臓疾患</a:t>
            </a:r>
            <a:endParaRPr lang="en-US" altLang="ja-JP" sz="2000" dirty="0" smtClean="0"/>
          </a:p>
          <a:p>
            <a:r>
              <a:rPr lang="en-US" altLang="ja-JP" sz="2000" dirty="0" smtClean="0"/>
              <a:t>Bones &amp; joints </a:t>
            </a:r>
            <a:r>
              <a:rPr lang="ja-JP" altLang="en-US" sz="2000" dirty="0" smtClean="0"/>
              <a:t>　骨と関節</a:t>
            </a:r>
            <a:endParaRPr lang="en-US" altLang="ja-JP" sz="2000" dirty="0" smtClean="0"/>
          </a:p>
          <a:p>
            <a:endParaRPr lang="ja-JP" altLang="en-US" dirty="0"/>
          </a:p>
        </p:txBody>
      </p:sp>
    </p:spTree>
    <p:extLst>
      <p:ext uri="{BB962C8B-B14F-4D97-AF65-F5344CB8AC3E}">
        <p14:creationId xmlns:p14="http://schemas.microsoft.com/office/powerpoint/2010/main" val="1375108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英国</a:t>
            </a:r>
            <a:r>
              <a:rPr kumimoji="1" lang="en-US" altLang="ja-JP" dirty="0" err="1" smtClean="0"/>
              <a:t>Healthtalkonline</a:t>
            </a:r>
            <a:r>
              <a:rPr kumimoji="1" lang="ja-JP" altLang="en-US" dirty="0" smtClean="0"/>
              <a:t>の概要</a:t>
            </a:r>
            <a:endParaRPr kumimoji="1" lang="ja-JP" altLang="en-US" dirty="0"/>
          </a:p>
        </p:txBody>
      </p:sp>
      <p:sp>
        <p:nvSpPr>
          <p:cNvPr id="3" name="コンテンツ プレースホルダ 2"/>
          <p:cNvSpPr>
            <a:spLocks noGrp="1"/>
          </p:cNvSpPr>
          <p:nvPr>
            <p:ph idx="1"/>
          </p:nvPr>
        </p:nvSpPr>
        <p:spPr>
          <a:xfrm>
            <a:off x="457200" y="1571612"/>
            <a:ext cx="8229600" cy="4883196"/>
          </a:xfrm>
        </p:spPr>
        <p:txBody>
          <a:bodyPr>
            <a:normAutofit/>
          </a:bodyPr>
          <a:lstStyle/>
          <a:p>
            <a:r>
              <a:rPr kumimoji="1" lang="ja-JP" altLang="en-US" sz="2400" dirty="0" smtClean="0"/>
              <a:t>現在モジュール数</a:t>
            </a:r>
            <a:r>
              <a:rPr kumimoji="1" lang="en-US" altLang="ja-JP" sz="2400" dirty="0" smtClean="0"/>
              <a:t>61</a:t>
            </a:r>
            <a:r>
              <a:rPr lang="ja-JP" altLang="en-US" sz="2400" dirty="0" smtClean="0"/>
              <a:t>にのぼり、</a:t>
            </a:r>
            <a:r>
              <a:rPr lang="en-US" altLang="ja-JP" sz="2400" dirty="0" smtClean="0"/>
              <a:t>2,200</a:t>
            </a:r>
            <a:r>
              <a:rPr kumimoji="1" lang="ja-JP" altLang="en-US" sz="2400" dirty="0" smtClean="0"/>
              <a:t>人超の</a:t>
            </a:r>
            <a:r>
              <a:rPr lang="ja-JP" altLang="en-US" sz="2400" dirty="0" smtClean="0"/>
              <a:t>インタビューが収録されている</a:t>
            </a:r>
            <a:endParaRPr kumimoji="1" lang="en-US" altLang="ja-JP" sz="2400" dirty="0" smtClean="0"/>
          </a:p>
          <a:p>
            <a:r>
              <a:rPr lang="ja-JP" altLang="en-US" sz="2400" dirty="0" smtClean="0"/>
              <a:t>主に医療社会学・医療人類学者</a:t>
            </a:r>
            <a:r>
              <a:rPr lang="en-US" altLang="ja-JP" sz="2400" dirty="0" smtClean="0"/>
              <a:t>10</a:t>
            </a:r>
            <a:r>
              <a:rPr lang="ja-JP" altLang="en-US" sz="2400" dirty="0" smtClean="0"/>
              <a:t>数名からなる</a:t>
            </a:r>
            <a:r>
              <a:rPr kumimoji="1" lang="en-US" altLang="ja-JP" sz="2400" dirty="0" smtClean="0"/>
              <a:t>Oxford</a:t>
            </a:r>
            <a:r>
              <a:rPr kumimoji="1" lang="ja-JP" altLang="en-US" sz="2400" dirty="0" smtClean="0"/>
              <a:t>大の</a:t>
            </a:r>
            <a:r>
              <a:rPr kumimoji="1" lang="en-US" altLang="ja-JP" sz="2400" dirty="0" smtClean="0"/>
              <a:t>Health Experience Research Group</a:t>
            </a:r>
            <a:r>
              <a:rPr lang="ja-JP" altLang="en-US" sz="2400" dirty="0" smtClean="0"/>
              <a:t>がデータの収集・分析をし、それを非営利活動法人</a:t>
            </a:r>
            <a:r>
              <a:rPr lang="en-US" altLang="ja-JP" sz="2400" dirty="0" err="1" smtClean="0"/>
              <a:t>DIPEx</a:t>
            </a:r>
            <a:r>
              <a:rPr lang="ja-JP" altLang="en-US" sz="2400" dirty="0" smtClean="0"/>
              <a:t>  </a:t>
            </a:r>
            <a:r>
              <a:rPr lang="en-US" altLang="ja-JP" sz="2400" dirty="0" smtClean="0"/>
              <a:t>Charity</a:t>
            </a:r>
            <a:r>
              <a:rPr lang="ja-JP" altLang="en-US" sz="2400" dirty="0" smtClean="0"/>
              <a:t>が運営するウェブサイトで公開している</a:t>
            </a:r>
            <a:endParaRPr lang="en-US" altLang="ja-JP" sz="2400" dirty="0" smtClean="0"/>
          </a:p>
          <a:p>
            <a:r>
              <a:rPr kumimoji="1" lang="ja-JP" altLang="en-US" sz="2400" dirty="0" smtClean="0"/>
              <a:t>資金源は</a:t>
            </a:r>
            <a:r>
              <a:rPr kumimoji="1" lang="en-US" altLang="ja-JP" sz="2400" dirty="0" smtClean="0"/>
              <a:t>4</a:t>
            </a:r>
            <a:r>
              <a:rPr kumimoji="1" lang="ja-JP" altLang="en-US" sz="2400" dirty="0" smtClean="0"/>
              <a:t>割が</a:t>
            </a:r>
            <a:r>
              <a:rPr kumimoji="1" lang="en-US" altLang="ja-JP" sz="2400" dirty="0" smtClean="0"/>
              <a:t>NHS</a:t>
            </a:r>
            <a:r>
              <a:rPr lang="ja-JP" altLang="en-US" sz="2400" dirty="0" smtClean="0"/>
              <a:t>、</a:t>
            </a:r>
            <a:r>
              <a:rPr kumimoji="1" lang="ja-JP" altLang="en-US" sz="2400" dirty="0" smtClean="0"/>
              <a:t>残りが民間団体からの寄付や研究助成金～</a:t>
            </a:r>
            <a:r>
              <a:rPr kumimoji="1" lang="ja-JP" altLang="en-US" sz="2400" dirty="0" smtClean="0">
                <a:solidFill>
                  <a:schemeClr val="accent1">
                    <a:lumMod val="40000"/>
                    <a:lumOff val="60000"/>
                  </a:schemeClr>
                </a:solidFill>
              </a:rPr>
              <a:t>１モジュール作成に</a:t>
            </a:r>
            <a:r>
              <a:rPr kumimoji="1" lang="en-US" altLang="ja-JP" sz="2400" dirty="0" smtClean="0">
                <a:solidFill>
                  <a:schemeClr val="accent1">
                    <a:lumMod val="40000"/>
                    <a:lumOff val="60000"/>
                  </a:schemeClr>
                </a:solidFill>
              </a:rPr>
              <a:t>12</a:t>
            </a:r>
            <a:r>
              <a:rPr kumimoji="1" lang="ja-JP" altLang="en-US" sz="2400" dirty="0" smtClean="0">
                <a:solidFill>
                  <a:schemeClr val="accent1">
                    <a:lumMod val="40000"/>
                    <a:lumOff val="60000"/>
                  </a:schemeClr>
                </a:solidFill>
              </a:rPr>
              <a:t>万ポンド</a:t>
            </a:r>
            <a:r>
              <a:rPr kumimoji="1" lang="ja-JP" altLang="en-US" sz="2000" dirty="0" smtClean="0">
                <a:solidFill>
                  <a:schemeClr val="accent1">
                    <a:lumMod val="40000"/>
                    <a:lumOff val="60000"/>
                  </a:schemeClr>
                </a:solidFill>
              </a:rPr>
              <a:t>（約</a:t>
            </a:r>
            <a:r>
              <a:rPr kumimoji="1" lang="en-US" altLang="ja-JP" sz="2000" dirty="0" smtClean="0">
                <a:solidFill>
                  <a:schemeClr val="accent1">
                    <a:lumMod val="40000"/>
                    <a:lumOff val="60000"/>
                  </a:schemeClr>
                </a:solidFill>
              </a:rPr>
              <a:t>1600</a:t>
            </a:r>
            <a:r>
              <a:rPr kumimoji="1" lang="ja-JP" altLang="en-US" sz="2000" dirty="0" smtClean="0">
                <a:solidFill>
                  <a:schemeClr val="accent1">
                    <a:lumMod val="40000"/>
                    <a:lumOff val="60000"/>
                  </a:schemeClr>
                </a:solidFill>
              </a:rPr>
              <a:t>万円）</a:t>
            </a:r>
            <a:endParaRPr kumimoji="1" lang="en-US" altLang="ja-JP" sz="2000" dirty="0" smtClean="0">
              <a:solidFill>
                <a:schemeClr val="accent1">
                  <a:lumMod val="40000"/>
                  <a:lumOff val="60000"/>
                </a:schemeClr>
              </a:solidFill>
            </a:endParaRPr>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13</a:t>
            </a:fld>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3600" dirty="0" err="1" smtClean="0"/>
              <a:t>DIPEx</a:t>
            </a:r>
            <a:r>
              <a:rPr lang="en-US" altLang="ja-JP" sz="3600" dirty="0" smtClean="0"/>
              <a:t> </a:t>
            </a:r>
            <a:r>
              <a:rPr kumimoji="1" lang="en-US" altLang="ja-JP" sz="3600" dirty="0" smtClean="0"/>
              <a:t>International</a:t>
            </a:r>
            <a:r>
              <a:rPr lang="ja-JP" altLang="en-US" sz="3600" dirty="0" smtClean="0"/>
              <a:t> </a:t>
            </a:r>
            <a:r>
              <a:rPr kumimoji="1" lang="en-US" altLang="ja-JP" sz="3600" dirty="0" smtClean="0"/>
              <a:t>Meeting </a:t>
            </a:r>
            <a:r>
              <a:rPr kumimoji="1" lang="en-US" altLang="ja-JP" sz="3100" dirty="0" smtClean="0"/>
              <a:t>2010.4.30 in Oxford</a:t>
            </a:r>
            <a:endParaRPr kumimoji="1" lang="ja-JP" altLang="en-US" sz="3100" dirty="0"/>
          </a:p>
        </p:txBody>
      </p:sp>
      <p:pic>
        <p:nvPicPr>
          <p:cNvPr id="7" name="コンテンツ プレースホルダ 6" descr="DIPEｘ_International100430.jpg"/>
          <p:cNvPicPr>
            <a:picLocks noGrp="1" noChangeAspect="1"/>
          </p:cNvPicPr>
          <p:nvPr>
            <p:ph idx="1"/>
          </p:nvPr>
        </p:nvPicPr>
        <p:blipFill>
          <a:blip r:embed="rId2" cstate="print"/>
          <a:stretch>
            <a:fillRect/>
          </a:stretch>
        </p:blipFill>
        <p:spPr>
          <a:xfrm>
            <a:off x="1195806" y="1806575"/>
            <a:ext cx="6752387" cy="4052888"/>
          </a:xfrm>
        </p:spPr>
      </p:pic>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7494"/>
            <a:ext cx="8229600" cy="1161242"/>
          </a:xfrm>
        </p:spPr>
        <p:txBody>
          <a:bodyPr/>
          <a:lstStyle/>
          <a:p>
            <a:r>
              <a:rPr kumimoji="1" lang="en-US" altLang="ja-JP" dirty="0" err="1" smtClean="0"/>
              <a:t>DIPEx</a:t>
            </a:r>
            <a:r>
              <a:rPr lang="ja-JP" altLang="en-US" dirty="0" smtClean="0"/>
              <a:t> </a:t>
            </a:r>
            <a:r>
              <a:rPr lang="en-US" altLang="ja-JP" dirty="0" smtClean="0"/>
              <a:t>International</a:t>
            </a:r>
            <a:r>
              <a:rPr lang="ja-JP" altLang="en-US" dirty="0" smtClean="0"/>
              <a:t>とは</a:t>
            </a:r>
            <a:endParaRPr kumimoji="1" lang="ja-JP" altLang="en-US" dirty="0"/>
          </a:p>
        </p:txBody>
      </p:sp>
      <p:sp>
        <p:nvSpPr>
          <p:cNvPr id="3" name="コンテンツ プレースホルダ 2"/>
          <p:cNvSpPr>
            <a:spLocks noGrp="1"/>
          </p:cNvSpPr>
          <p:nvPr>
            <p:ph idx="1"/>
          </p:nvPr>
        </p:nvSpPr>
        <p:spPr>
          <a:xfrm>
            <a:off x="467544" y="1268760"/>
            <a:ext cx="8229600" cy="5072098"/>
          </a:xfrm>
        </p:spPr>
        <p:txBody>
          <a:bodyPr>
            <a:normAutofit/>
          </a:bodyPr>
          <a:lstStyle/>
          <a:p>
            <a:r>
              <a:rPr kumimoji="1" lang="en-US" altLang="ja-JP" sz="2400" dirty="0" err="1" smtClean="0"/>
              <a:t>DIPEx</a:t>
            </a:r>
            <a:r>
              <a:rPr kumimoji="1" lang="ja-JP" altLang="en-US" sz="2400" dirty="0" smtClean="0"/>
              <a:t>が開発した方法論を用いて患者体験のデータベースを作る世界各国の研究者グループの連合体</a:t>
            </a:r>
            <a:endParaRPr kumimoji="1" lang="en-US" altLang="ja-JP" sz="2400" dirty="0" smtClean="0"/>
          </a:p>
          <a:p>
            <a:r>
              <a:rPr lang="ja-JP" altLang="en-US" sz="2400" dirty="0" smtClean="0">
                <a:solidFill>
                  <a:schemeClr val="accent1">
                    <a:lumMod val="40000"/>
                    <a:lumOff val="60000"/>
                  </a:schemeClr>
                </a:solidFill>
              </a:rPr>
              <a:t>日本は</a:t>
            </a:r>
            <a:r>
              <a:rPr lang="ja-JP" altLang="en-US" sz="2400" dirty="0">
                <a:solidFill>
                  <a:schemeClr val="accent1">
                    <a:lumMod val="40000"/>
                    <a:lumOff val="60000"/>
                  </a:schemeClr>
                </a:solidFill>
              </a:rPr>
              <a:t>その</a:t>
            </a:r>
            <a:r>
              <a:rPr lang="ja-JP" altLang="en-US" sz="2400" dirty="0" smtClean="0">
                <a:solidFill>
                  <a:schemeClr val="accent1">
                    <a:lumMod val="40000"/>
                    <a:lumOff val="60000"/>
                  </a:schemeClr>
                </a:solidFill>
              </a:rPr>
              <a:t>最初のパートナー</a:t>
            </a:r>
            <a:r>
              <a:rPr lang="ja-JP" altLang="en-US" sz="2400" dirty="0" smtClean="0"/>
              <a:t>として</a:t>
            </a:r>
            <a:r>
              <a:rPr lang="en-US" altLang="ja-JP" sz="2400" dirty="0" smtClean="0"/>
              <a:t>2009</a:t>
            </a:r>
            <a:r>
              <a:rPr lang="ja-JP" altLang="en-US" sz="2400" dirty="0" smtClean="0"/>
              <a:t>年</a:t>
            </a:r>
            <a:r>
              <a:rPr lang="en-US" altLang="ja-JP" sz="2400" dirty="0" smtClean="0"/>
              <a:t>12</a:t>
            </a:r>
            <a:r>
              <a:rPr lang="ja-JP" altLang="en-US" sz="2400" dirty="0"/>
              <a:t>月</a:t>
            </a:r>
            <a:r>
              <a:rPr lang="ja-JP" altLang="en-US" sz="2400" dirty="0" smtClean="0"/>
              <a:t>に乳がんのサイト公開</a:t>
            </a:r>
            <a:endParaRPr lang="en-US" altLang="ja-JP" sz="2400" dirty="0" smtClean="0"/>
          </a:p>
          <a:p>
            <a:r>
              <a:rPr kumimoji="1" lang="en-US" altLang="ja-JP" sz="2400" dirty="0" smtClean="0"/>
              <a:t>2010</a:t>
            </a:r>
            <a:r>
              <a:rPr kumimoji="1" lang="ja-JP" altLang="en-US" sz="2400" dirty="0" smtClean="0"/>
              <a:t>年</a:t>
            </a:r>
            <a:r>
              <a:rPr kumimoji="1" lang="en-US" altLang="ja-JP" sz="2400" dirty="0" smtClean="0"/>
              <a:t>4</a:t>
            </a:r>
            <a:r>
              <a:rPr kumimoji="1" lang="ja-JP" altLang="en-US" sz="2400" dirty="0" smtClean="0"/>
              <a:t>月ドイツが慢性疼痛と２型糖尿病のサイトを公開</a:t>
            </a:r>
            <a:r>
              <a:rPr lang="ja-JP" altLang="en-US" sz="2400" dirty="0" smtClean="0"/>
              <a:t>、</a:t>
            </a:r>
            <a:r>
              <a:rPr kumimoji="1" lang="ja-JP" altLang="en-US" sz="2400" dirty="0" smtClean="0"/>
              <a:t>スペイン、韓国</a:t>
            </a:r>
            <a:r>
              <a:rPr lang="ja-JP" altLang="en-US" sz="2400" dirty="0" smtClean="0"/>
              <a:t>も近々サイト公開予定（他にオーストラリア、ニュージーランドが参加、オランダ、イスラエルも検討中）</a:t>
            </a:r>
            <a:endParaRPr lang="en-US" altLang="ja-JP" sz="2400" dirty="0" smtClean="0"/>
          </a:p>
          <a:p>
            <a:r>
              <a:rPr kumimoji="1" lang="en-US" altLang="ja-JP" sz="2400" dirty="0" err="1" smtClean="0">
                <a:solidFill>
                  <a:schemeClr val="accent1">
                    <a:lumMod val="40000"/>
                    <a:lumOff val="60000"/>
                  </a:schemeClr>
                </a:solidFill>
              </a:rPr>
              <a:t>DIPEx</a:t>
            </a:r>
            <a:r>
              <a:rPr lang="ja-JP" altLang="en-US" sz="2400" dirty="0" smtClean="0">
                <a:solidFill>
                  <a:schemeClr val="accent1">
                    <a:lumMod val="40000"/>
                    <a:lumOff val="60000"/>
                  </a:schemeClr>
                </a:solidFill>
              </a:rPr>
              <a:t>のノウハウ移転、</a:t>
            </a:r>
            <a:r>
              <a:rPr kumimoji="1" lang="ja-JP" altLang="en-US" sz="2400" dirty="0" smtClean="0">
                <a:solidFill>
                  <a:schemeClr val="accent1">
                    <a:lumMod val="40000"/>
                    <a:lumOff val="60000"/>
                  </a:schemeClr>
                </a:solidFill>
              </a:rPr>
              <a:t>商標使用は有償</a:t>
            </a:r>
            <a:r>
              <a:rPr kumimoji="1" lang="ja-JP" altLang="en-US" sz="2400" dirty="0" smtClean="0"/>
              <a:t>～統一手法でデータ収集することで</a:t>
            </a:r>
            <a:r>
              <a:rPr lang="ja-JP" altLang="en-US" sz="2400" dirty="0" smtClean="0"/>
              <a:t>質が担保され、</a:t>
            </a:r>
            <a:r>
              <a:rPr kumimoji="1" lang="ja-JP" altLang="en-US" sz="2400" dirty="0" smtClean="0"/>
              <a:t>比較研究も容易になる</a:t>
            </a:r>
            <a:endParaRPr kumimoji="1" lang="ja-JP" altLang="en-US" sz="2400" dirty="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a:xfrm>
            <a:off x="1187624" y="6021288"/>
            <a:ext cx="5256399" cy="365125"/>
          </a:xfrm>
        </p:spPr>
        <p:txBody>
          <a:bodyPr/>
          <a:lstStyle/>
          <a:p>
            <a:r>
              <a:rPr kumimoji="1" lang="en-US" altLang="zh-CN" dirty="0" smtClean="0"/>
              <a:t>Rika Sakuma Sato</a:t>
            </a:r>
            <a:r>
              <a:rPr kumimoji="1" lang="zh-CN" altLang="en-US" dirty="0" smtClean="0"/>
              <a:t>＠乃木坂</a:t>
            </a:r>
            <a:r>
              <a:rPr kumimoji="1" lang="ja-JP" altLang="en-US" dirty="0" smtClean="0"/>
              <a:t>スクール　</a:t>
            </a:r>
            <a:endParaRPr kumimoji="1" lang="ja-JP" altLang="en-US" dirty="0"/>
          </a:p>
        </p:txBody>
      </p:sp>
      <p:sp>
        <p:nvSpPr>
          <p:cNvPr id="6" name="スライド番号プレースホルダ 5"/>
          <p:cNvSpPr>
            <a:spLocks noGrp="1"/>
          </p:cNvSpPr>
          <p:nvPr>
            <p:ph type="sldNum" sz="quarter" idx="12"/>
          </p:nvPr>
        </p:nvSpPr>
        <p:spPr>
          <a:xfrm>
            <a:off x="395536" y="6093296"/>
            <a:ext cx="608287" cy="365125"/>
          </a:xfrm>
        </p:spPr>
        <p:txBody>
          <a:bodyPr/>
          <a:lstStyle/>
          <a:p>
            <a:fld id="{91116405-699A-4C30-9AF7-E20AEB24AE02}" type="slidenum">
              <a:rPr kumimoji="1" lang="ja-JP" altLang="en-US" smtClean="0"/>
              <a:pPr/>
              <a:t>15</a:t>
            </a:fld>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500034" y="2571744"/>
            <a:ext cx="8229600" cy="1399032"/>
          </a:xfrm>
        </p:spPr>
        <p:txBody>
          <a:bodyPr/>
          <a:lstStyle/>
          <a:p>
            <a:r>
              <a:rPr kumimoji="1" lang="en-US" altLang="ja-JP" sz="3600" dirty="0" err="1" smtClean="0"/>
              <a:t>DIPEx</a:t>
            </a:r>
            <a:r>
              <a:rPr kumimoji="1" lang="ja-JP" altLang="en-US" sz="3600" dirty="0" smtClean="0"/>
              <a:t>日本版ができるまで</a:t>
            </a:r>
            <a:r>
              <a:rPr kumimoji="1" lang="en-US" altLang="ja-JP" sz="3600" dirty="0" smtClean="0"/>
              <a:t>…</a:t>
            </a:r>
            <a:endParaRPr kumimoji="1" lang="ja-JP" altLang="en-US" sz="3600" dirty="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16</a:t>
            </a:fld>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7494"/>
            <a:ext cx="8229600" cy="1089804"/>
          </a:xfrm>
        </p:spPr>
        <p:txBody>
          <a:bodyPr>
            <a:normAutofit/>
          </a:bodyPr>
          <a:lstStyle/>
          <a:p>
            <a:r>
              <a:rPr kumimoji="1" lang="en-US" altLang="ja-JP" dirty="0" err="1" smtClean="0"/>
              <a:t>DIPEx</a:t>
            </a:r>
            <a:r>
              <a:rPr lang="ja-JP" altLang="en-US" dirty="0" smtClean="0"/>
              <a:t>日本版</a:t>
            </a:r>
            <a:r>
              <a:rPr kumimoji="1" lang="ja-JP" altLang="en-US" dirty="0" smtClean="0"/>
              <a:t>展開に至った経緯</a:t>
            </a:r>
            <a:endParaRPr kumimoji="1" lang="ja-JP" altLang="en-US" dirty="0"/>
          </a:p>
        </p:txBody>
      </p:sp>
      <p:sp>
        <p:nvSpPr>
          <p:cNvPr id="3" name="コンテンツ プレースホルダ 2"/>
          <p:cNvSpPr>
            <a:spLocks noGrp="1"/>
          </p:cNvSpPr>
          <p:nvPr>
            <p:ph idx="1"/>
          </p:nvPr>
        </p:nvSpPr>
        <p:spPr>
          <a:xfrm>
            <a:off x="467544" y="1196752"/>
            <a:ext cx="8329642" cy="5097510"/>
          </a:xfrm>
        </p:spPr>
        <p:txBody>
          <a:bodyPr>
            <a:normAutofit/>
          </a:bodyPr>
          <a:lstStyle/>
          <a:p>
            <a:r>
              <a:rPr kumimoji="1" lang="en-US" altLang="ja-JP" sz="2400" dirty="0" smtClean="0"/>
              <a:t>2001</a:t>
            </a:r>
            <a:r>
              <a:rPr kumimoji="1" lang="ja-JP" altLang="en-US" sz="2400" dirty="0" smtClean="0"/>
              <a:t>年「</a:t>
            </a:r>
            <a:r>
              <a:rPr kumimoji="1" lang="en-US" altLang="ja-JP" sz="2400" dirty="0" smtClean="0"/>
              <a:t>TIP</a:t>
            </a:r>
            <a:r>
              <a:rPr lang="ja-JP" altLang="en-US" sz="2400" dirty="0" smtClean="0"/>
              <a:t>　正しい治療と薬の情報」誌（</a:t>
            </a:r>
            <a:r>
              <a:rPr lang="ja-JP" altLang="en-US" sz="2400" dirty="0" smtClean="0">
                <a:solidFill>
                  <a:schemeClr val="accent1">
                    <a:lumMod val="40000"/>
                    <a:lumOff val="60000"/>
                  </a:schemeClr>
                </a:solidFill>
              </a:rPr>
              <a:t>別府宏國</a:t>
            </a:r>
            <a:r>
              <a:rPr lang="ja-JP" altLang="en-US" sz="2400" dirty="0" smtClean="0"/>
              <a:t>編集長）が日本で初めて英国</a:t>
            </a:r>
            <a:r>
              <a:rPr lang="en-US" altLang="ja-JP" sz="2400" dirty="0" err="1" smtClean="0"/>
              <a:t>DIPEx</a:t>
            </a:r>
            <a:r>
              <a:rPr lang="ja-JP" altLang="en-US" sz="2400" dirty="0" smtClean="0"/>
              <a:t>の活動を紹介</a:t>
            </a:r>
            <a:endParaRPr lang="en-US" altLang="ja-JP" sz="2400" dirty="0" smtClean="0"/>
          </a:p>
          <a:p>
            <a:r>
              <a:rPr kumimoji="1" lang="en-US" altLang="ja-JP" sz="2400" dirty="0" smtClean="0"/>
              <a:t>2005</a:t>
            </a:r>
            <a:r>
              <a:rPr kumimoji="1" lang="ja-JP" altLang="en-US" sz="2400" dirty="0" smtClean="0"/>
              <a:t>年厚労科研診療ガイドライン研究班（</a:t>
            </a:r>
            <a:r>
              <a:rPr kumimoji="1" lang="ja-JP" altLang="en-US" sz="2400" dirty="0" smtClean="0">
                <a:solidFill>
                  <a:schemeClr val="accent1">
                    <a:lumMod val="40000"/>
                    <a:lumOff val="60000"/>
                  </a:schemeClr>
                </a:solidFill>
              </a:rPr>
              <a:t>中山健夫</a:t>
            </a:r>
            <a:r>
              <a:rPr kumimoji="1" lang="ja-JP" altLang="en-US" sz="2400" dirty="0" smtClean="0"/>
              <a:t>・研究代表者）から</a:t>
            </a:r>
            <a:r>
              <a:rPr kumimoji="1" lang="ja-JP" altLang="en-US" sz="2400" dirty="0" smtClean="0">
                <a:solidFill>
                  <a:schemeClr val="accent1">
                    <a:lumMod val="40000"/>
                    <a:lumOff val="60000"/>
                  </a:schemeClr>
                </a:solidFill>
              </a:rPr>
              <a:t>佐藤（佐久間）りか</a:t>
            </a:r>
            <a:r>
              <a:rPr kumimoji="1" lang="ja-JP" altLang="en-US" sz="2400" dirty="0" smtClean="0"/>
              <a:t>が</a:t>
            </a:r>
            <a:r>
              <a:rPr kumimoji="1" lang="en-US" altLang="ja-JP" sz="2400" dirty="0" err="1" smtClean="0"/>
              <a:t>DIPEx</a:t>
            </a:r>
            <a:r>
              <a:rPr kumimoji="1" lang="ja-JP" altLang="en-US" sz="2400" dirty="0" smtClean="0"/>
              <a:t>を訪問。</a:t>
            </a:r>
            <a:r>
              <a:rPr lang="ja-JP" altLang="en-US" sz="2400" dirty="0"/>
              <a:t>同年佐久間と</a:t>
            </a:r>
            <a:r>
              <a:rPr lang="ja-JP" altLang="en-US" sz="2400" dirty="0">
                <a:solidFill>
                  <a:schemeClr val="accent1">
                    <a:lumMod val="40000"/>
                    <a:lumOff val="60000"/>
                  </a:schemeClr>
                </a:solidFill>
              </a:rPr>
              <a:t>北澤京</a:t>
            </a:r>
            <a:r>
              <a:rPr lang="ja-JP" altLang="en-US" sz="2400" dirty="0" smtClean="0">
                <a:solidFill>
                  <a:schemeClr val="accent1">
                    <a:lumMod val="40000"/>
                    <a:lumOff val="60000"/>
                  </a:schemeClr>
                </a:solidFill>
              </a:rPr>
              <a:t>子</a:t>
            </a:r>
            <a:r>
              <a:rPr lang="ja-JP" altLang="en-US" sz="2400" dirty="0" smtClean="0"/>
              <a:t>（日経</a:t>
            </a:r>
            <a:r>
              <a:rPr lang="en-US" altLang="ja-JP" sz="2400" dirty="0" smtClean="0"/>
              <a:t>BP</a:t>
            </a:r>
            <a:r>
              <a:rPr lang="ja-JP" altLang="en-US" sz="2400" dirty="0" smtClean="0"/>
              <a:t>社）が</a:t>
            </a:r>
            <a:r>
              <a:rPr lang="ja-JP" altLang="en-US" sz="2400" dirty="0"/>
              <a:t>東大医療政策人材養成講</a:t>
            </a:r>
            <a:r>
              <a:rPr lang="ja-JP" altLang="en-US" sz="2400" dirty="0" smtClean="0"/>
              <a:t>座で「</a:t>
            </a:r>
            <a:r>
              <a:rPr lang="ja-JP" altLang="en-US" sz="2400" dirty="0"/>
              <a:t>日本版</a:t>
            </a:r>
            <a:r>
              <a:rPr lang="en-US" altLang="ja-JP" sz="2400" dirty="0" err="1"/>
              <a:t>DIPEx</a:t>
            </a:r>
            <a:r>
              <a:rPr lang="ja-JP" altLang="en-US" sz="2400" dirty="0"/>
              <a:t>設立の可能性</a:t>
            </a:r>
            <a:r>
              <a:rPr lang="ja-JP" altLang="en-US" sz="2400" dirty="0" smtClean="0"/>
              <a:t>」を研</a:t>
            </a:r>
            <a:r>
              <a:rPr lang="ja-JP" altLang="en-US" sz="2400" dirty="0"/>
              <a:t>究課</a:t>
            </a:r>
            <a:r>
              <a:rPr lang="ja-JP" altLang="en-US" sz="2400" dirty="0" smtClean="0"/>
              <a:t>題に</a:t>
            </a:r>
            <a:endParaRPr kumimoji="1" lang="en-US" altLang="ja-JP" sz="2400" dirty="0" smtClean="0"/>
          </a:p>
          <a:p>
            <a:r>
              <a:rPr lang="en-US" altLang="ja-JP" sz="2400" dirty="0" smtClean="0"/>
              <a:t>2006</a:t>
            </a:r>
            <a:r>
              <a:rPr lang="ja-JP" altLang="en-US" sz="2400" dirty="0" smtClean="0"/>
              <a:t>年上記</a:t>
            </a:r>
            <a:r>
              <a:rPr lang="en-US" altLang="ja-JP" sz="2400" dirty="0" smtClean="0"/>
              <a:t>4</a:t>
            </a:r>
            <a:r>
              <a:rPr lang="ja-JP" altLang="en-US" sz="2400" dirty="0" smtClean="0"/>
              <a:t>名が</a:t>
            </a:r>
            <a:r>
              <a:rPr lang="en-US" altLang="ja-JP" sz="2400" dirty="0" err="1" smtClean="0"/>
              <a:t>DIPEx-JAPAN</a:t>
            </a:r>
            <a:r>
              <a:rPr lang="ja-JP" altLang="en-US" sz="2400" dirty="0" smtClean="0"/>
              <a:t>設立準備委員会を設立</a:t>
            </a:r>
            <a:endParaRPr lang="en-US" altLang="ja-JP" sz="2400" dirty="0" smtClean="0"/>
          </a:p>
          <a:p>
            <a:r>
              <a:rPr kumimoji="1" lang="en-US" altLang="ja-JP" sz="2400" dirty="0" smtClean="0"/>
              <a:t>2007</a:t>
            </a:r>
            <a:r>
              <a:rPr kumimoji="1" lang="ja-JP" altLang="en-US" sz="2400" dirty="0" smtClean="0"/>
              <a:t>年</a:t>
            </a:r>
            <a:r>
              <a:rPr kumimoji="1" lang="ja-JP" altLang="en-US" sz="2400" dirty="0" smtClean="0">
                <a:solidFill>
                  <a:schemeClr val="accent1"/>
                </a:solidFill>
              </a:rPr>
              <a:t>厚労科研がん臨床研究事業「がん患者の語り</a:t>
            </a:r>
            <a:r>
              <a:rPr kumimoji="1" lang="en-US" altLang="ja-JP" sz="2400" dirty="0" smtClean="0">
                <a:solidFill>
                  <a:schemeClr val="accent1"/>
                </a:solidFill>
              </a:rPr>
              <a:t>DB</a:t>
            </a:r>
            <a:r>
              <a:rPr kumimoji="1" lang="ja-JP" altLang="en-US" sz="2400" dirty="0" smtClean="0">
                <a:solidFill>
                  <a:schemeClr val="accent1"/>
                </a:solidFill>
              </a:rPr>
              <a:t>」研究班</a:t>
            </a:r>
            <a:r>
              <a:rPr kumimoji="1" lang="ja-JP" altLang="en-US" sz="2400" dirty="0" smtClean="0"/>
              <a:t>（研究代表者・和田恵美子／大阪府立大学）スタート、調査スタッフは</a:t>
            </a:r>
            <a:r>
              <a:rPr kumimoji="1" lang="en-US" altLang="ja-JP" sz="2400" dirty="0" smtClean="0"/>
              <a:t>Oxford</a:t>
            </a:r>
            <a:r>
              <a:rPr kumimoji="1" lang="ja-JP" altLang="en-US" sz="2400" dirty="0" smtClean="0"/>
              <a:t>にて研修</a:t>
            </a:r>
            <a:endParaRPr kumimoji="1" lang="en-US" altLang="ja-JP" sz="2400" dirty="0" smtClean="0"/>
          </a:p>
          <a:p>
            <a:r>
              <a:rPr lang="en-US" altLang="ja-JP" sz="2400" dirty="0" smtClean="0"/>
              <a:t>2009</a:t>
            </a:r>
            <a:r>
              <a:rPr lang="ja-JP" altLang="en-US" sz="2400" dirty="0" smtClean="0"/>
              <a:t>年</a:t>
            </a:r>
            <a:r>
              <a:rPr lang="en-US" altLang="ja-JP" sz="2400" dirty="0" smtClean="0">
                <a:solidFill>
                  <a:schemeClr val="accent1"/>
                </a:solidFill>
              </a:rPr>
              <a:t>NPO</a:t>
            </a:r>
            <a:r>
              <a:rPr lang="ja-JP" altLang="en-US" sz="2400" dirty="0" smtClean="0">
                <a:solidFill>
                  <a:schemeClr val="accent1"/>
                </a:solidFill>
              </a:rPr>
              <a:t>法人</a:t>
            </a:r>
            <a:r>
              <a:rPr lang="ja-JP" altLang="en-US" sz="2400" spc="-100" dirty="0" smtClean="0">
                <a:solidFill>
                  <a:schemeClr val="accent1"/>
                </a:solidFill>
              </a:rPr>
              <a:t>ディペックス・ジャパン設立</a:t>
            </a:r>
            <a:endParaRPr kumimoji="1" lang="ja-JP" altLang="en-US" sz="2400" spc="-100" dirty="0">
              <a:solidFill>
                <a:schemeClr val="accent1"/>
              </a:solidFill>
            </a:endParaRPr>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dirty="0" smtClean="0"/>
              <a:t>Rika Sakuma Sato</a:t>
            </a:r>
            <a:r>
              <a:rPr kumimoji="1" lang="zh-CN" altLang="en-US" dirty="0" smtClean="0"/>
              <a:t>＠乃木坂</a:t>
            </a:r>
            <a:r>
              <a:rPr kumimoji="1" lang="ja-JP" altLang="en-US" dirty="0" smtClean="0"/>
              <a:t>スクール　</a:t>
            </a:r>
            <a:endParaRPr kumimoji="1" lang="ja-JP" altLang="en-US" dirty="0"/>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17</a:t>
            </a:fld>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err="1" smtClean="0"/>
              <a:t>DIPEx</a:t>
            </a:r>
            <a:r>
              <a:rPr kumimoji="1" lang="ja-JP" altLang="en-US" dirty="0" smtClean="0"/>
              <a:t>の国内導入にあたっての諸課題</a:t>
            </a:r>
            <a:endParaRPr kumimoji="1" lang="ja-JP" altLang="en-US" dirty="0"/>
          </a:p>
        </p:txBody>
      </p:sp>
      <p:sp>
        <p:nvSpPr>
          <p:cNvPr id="3" name="コンテンツ プレースホルダ 2"/>
          <p:cNvSpPr>
            <a:spLocks noGrp="1"/>
          </p:cNvSpPr>
          <p:nvPr>
            <p:ph idx="1"/>
          </p:nvPr>
        </p:nvSpPr>
        <p:spPr>
          <a:xfrm>
            <a:off x="1043608" y="1556792"/>
            <a:ext cx="7967892" cy="4572000"/>
          </a:xfrm>
        </p:spPr>
        <p:txBody>
          <a:bodyPr>
            <a:normAutofit/>
          </a:bodyPr>
          <a:lstStyle/>
          <a:p>
            <a:pPr>
              <a:buNone/>
            </a:pPr>
            <a:r>
              <a:rPr kumimoji="1" lang="ja-JP" altLang="en-US" sz="2400" dirty="0" smtClean="0"/>
              <a:t>方法論は</a:t>
            </a:r>
            <a:r>
              <a:rPr kumimoji="1" lang="en-US" altLang="ja-JP" sz="2400" dirty="0" smtClean="0"/>
              <a:t>Oxford</a:t>
            </a:r>
            <a:r>
              <a:rPr kumimoji="1" lang="ja-JP" altLang="en-US" sz="2400" dirty="0" smtClean="0"/>
              <a:t>スタイルを踏襲するとしても</a:t>
            </a:r>
            <a:r>
              <a:rPr kumimoji="1" lang="en-US" altLang="ja-JP" sz="2400" dirty="0" smtClean="0"/>
              <a:t>…</a:t>
            </a:r>
          </a:p>
          <a:p>
            <a:pPr lvl="1"/>
            <a:r>
              <a:rPr kumimoji="1" lang="ja-JP" altLang="en-US" sz="2200" dirty="0" smtClean="0">
                <a:solidFill>
                  <a:schemeClr val="accent1">
                    <a:lumMod val="40000"/>
                    <a:lumOff val="60000"/>
                  </a:schemeClr>
                </a:solidFill>
              </a:rPr>
              <a:t>資金～国からか民間からか（利益相反ポリシー）</a:t>
            </a:r>
            <a:endParaRPr lang="en-US" altLang="ja-JP" sz="2200" dirty="0" smtClean="0">
              <a:solidFill>
                <a:schemeClr val="accent1">
                  <a:lumMod val="40000"/>
                  <a:lumOff val="60000"/>
                </a:schemeClr>
              </a:solidFill>
            </a:endParaRPr>
          </a:p>
          <a:p>
            <a:pPr lvl="1"/>
            <a:r>
              <a:rPr lang="ja-JP" altLang="en-US" sz="2200" dirty="0" smtClean="0">
                <a:solidFill>
                  <a:schemeClr val="accent1">
                    <a:lumMod val="40000"/>
                    <a:lumOff val="60000"/>
                  </a:schemeClr>
                </a:solidFill>
              </a:rPr>
              <a:t>組織～研究組織型か市民団体型か</a:t>
            </a:r>
            <a:endParaRPr kumimoji="1" lang="en-US" altLang="ja-JP" sz="2200" dirty="0" smtClean="0">
              <a:solidFill>
                <a:schemeClr val="accent1">
                  <a:lumMod val="40000"/>
                  <a:lumOff val="60000"/>
                </a:schemeClr>
              </a:solidFill>
            </a:endParaRPr>
          </a:p>
          <a:p>
            <a:pPr lvl="1"/>
            <a:r>
              <a:rPr lang="ja-JP" altLang="en-US" sz="2200" dirty="0" smtClean="0">
                <a:solidFill>
                  <a:schemeClr val="accent1">
                    <a:lumMod val="40000"/>
                    <a:lumOff val="60000"/>
                  </a:schemeClr>
                </a:solidFill>
              </a:rPr>
              <a:t>人材～質的研究に習熟した社会科学系研究者</a:t>
            </a:r>
            <a:endParaRPr kumimoji="1" lang="en-US" altLang="ja-JP" sz="2200" dirty="0" smtClean="0">
              <a:solidFill>
                <a:schemeClr val="accent1">
                  <a:lumMod val="40000"/>
                  <a:lumOff val="60000"/>
                </a:schemeClr>
              </a:solidFill>
            </a:endParaRPr>
          </a:p>
          <a:p>
            <a:pPr lvl="1"/>
            <a:r>
              <a:rPr lang="ja-JP" altLang="en-US" sz="2200" dirty="0" smtClean="0">
                <a:solidFill>
                  <a:schemeClr val="accent1">
                    <a:lumMod val="40000"/>
                    <a:lumOff val="60000"/>
                  </a:schemeClr>
                </a:solidFill>
              </a:rPr>
              <a:t>多</a:t>
            </a:r>
            <a:r>
              <a:rPr kumimoji="1" lang="ja-JP" altLang="en-US" sz="2200" dirty="0" smtClean="0">
                <a:solidFill>
                  <a:schemeClr val="accent1">
                    <a:lumMod val="40000"/>
                    <a:lumOff val="60000"/>
                  </a:schemeClr>
                </a:solidFill>
              </a:rPr>
              <a:t>施設研究倫理委員会（</a:t>
            </a:r>
            <a:r>
              <a:rPr kumimoji="1" lang="en-US" altLang="ja-JP" sz="2200" dirty="0" smtClean="0">
                <a:solidFill>
                  <a:schemeClr val="accent1">
                    <a:lumMod val="40000"/>
                    <a:lumOff val="60000"/>
                  </a:schemeClr>
                </a:solidFill>
              </a:rPr>
              <a:t>MREC)</a:t>
            </a:r>
          </a:p>
          <a:p>
            <a:pPr lvl="1"/>
            <a:r>
              <a:rPr lang="ja-JP" altLang="en-US" sz="2200" dirty="0" smtClean="0">
                <a:solidFill>
                  <a:schemeClr val="accent1">
                    <a:lumMod val="40000"/>
                    <a:lumOff val="60000"/>
                  </a:schemeClr>
                </a:solidFill>
              </a:rPr>
              <a:t>２ちゃんねる文化～リスク管理の問題</a:t>
            </a:r>
            <a:endParaRPr lang="en-US" altLang="ja-JP" sz="2200" dirty="0" smtClean="0">
              <a:solidFill>
                <a:schemeClr val="accent1">
                  <a:lumMod val="40000"/>
                  <a:lumOff val="60000"/>
                </a:schemeClr>
              </a:solidFill>
            </a:endParaRPr>
          </a:p>
          <a:p>
            <a:pPr lvl="1"/>
            <a:r>
              <a:rPr lang="ja-JP" altLang="en-US" sz="2200" dirty="0" smtClean="0">
                <a:solidFill>
                  <a:schemeClr val="accent1">
                    <a:lumMod val="40000"/>
                    <a:lumOff val="60000"/>
                  </a:schemeClr>
                </a:solidFill>
              </a:rPr>
              <a:t>著作権問題～欧米的な契約文化の土壌がない</a:t>
            </a:r>
            <a:endParaRPr kumimoji="1" lang="ja-JP" altLang="en-US" sz="2200" dirty="0">
              <a:solidFill>
                <a:schemeClr val="accent1">
                  <a:lumMod val="40000"/>
                  <a:lumOff val="60000"/>
                </a:schemeClr>
              </a:solidFill>
            </a:endParaRPr>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18</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結果として出来てきた形は</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457200" y="1357298"/>
            <a:ext cx="8229600" cy="5097510"/>
          </a:xfrm>
        </p:spPr>
        <p:txBody>
          <a:bodyPr>
            <a:normAutofit/>
          </a:bodyPr>
          <a:lstStyle/>
          <a:p>
            <a:r>
              <a:rPr lang="ja-JP" altLang="en-US" sz="2400" dirty="0" smtClean="0">
                <a:solidFill>
                  <a:schemeClr val="accent2">
                    <a:lumMod val="40000"/>
                    <a:lumOff val="60000"/>
                  </a:schemeClr>
                </a:solidFill>
              </a:rPr>
              <a:t>研究班と</a:t>
            </a:r>
            <a:r>
              <a:rPr lang="en-US" altLang="ja-JP" sz="2400" dirty="0" smtClean="0">
                <a:solidFill>
                  <a:schemeClr val="accent2">
                    <a:lumMod val="40000"/>
                    <a:lumOff val="60000"/>
                  </a:schemeClr>
                </a:solidFill>
              </a:rPr>
              <a:t>NPO</a:t>
            </a:r>
            <a:r>
              <a:rPr lang="ja-JP" altLang="en-US" sz="2400" dirty="0" smtClean="0">
                <a:solidFill>
                  <a:schemeClr val="accent2">
                    <a:lumMod val="40000"/>
                    <a:lumOff val="60000"/>
                  </a:schemeClr>
                </a:solidFill>
              </a:rPr>
              <a:t>法人の有機的連携</a:t>
            </a:r>
            <a:endParaRPr lang="en-US" altLang="ja-JP" sz="2400" dirty="0" smtClean="0">
              <a:solidFill>
                <a:schemeClr val="accent2">
                  <a:lumMod val="40000"/>
                  <a:lumOff val="60000"/>
                </a:schemeClr>
              </a:solidFill>
            </a:endParaRPr>
          </a:p>
          <a:p>
            <a:pPr lvl="1"/>
            <a:r>
              <a:rPr lang="ja-JP" altLang="en-US" sz="2000" dirty="0" smtClean="0"/>
              <a:t>データベース構築は研究の一環として行うことで資金確保と質の担保を図り、研究期間終了後の継続的運営と社会資源としての周知と活用の活性化を</a:t>
            </a:r>
            <a:r>
              <a:rPr lang="en-US" altLang="ja-JP" sz="2000" dirty="0" smtClean="0"/>
              <a:t>NPO</a:t>
            </a:r>
            <a:r>
              <a:rPr lang="ja-JP" altLang="en-US" sz="2000" dirty="0" smtClean="0"/>
              <a:t>法人が担う（当面は</a:t>
            </a:r>
            <a:r>
              <a:rPr lang="en-US" altLang="ja-JP" sz="2000" dirty="0" smtClean="0"/>
              <a:t>…</a:t>
            </a:r>
            <a:r>
              <a:rPr lang="ja-JP" altLang="en-US" sz="2000" dirty="0" smtClean="0"/>
              <a:t>）</a:t>
            </a:r>
            <a:endParaRPr lang="en-US" altLang="ja-JP" sz="2000" dirty="0" smtClean="0"/>
          </a:p>
          <a:p>
            <a:r>
              <a:rPr lang="ja-JP" altLang="en-US" sz="2400" dirty="0" smtClean="0">
                <a:solidFill>
                  <a:schemeClr val="accent2">
                    <a:lumMod val="40000"/>
                    <a:lumOff val="60000"/>
                  </a:schemeClr>
                </a:solidFill>
              </a:rPr>
              <a:t>英国との違い</a:t>
            </a:r>
            <a:endParaRPr lang="en-US" altLang="ja-JP" sz="2400" dirty="0" smtClean="0">
              <a:solidFill>
                <a:schemeClr val="accent2">
                  <a:lumMod val="40000"/>
                  <a:lumOff val="60000"/>
                </a:schemeClr>
              </a:solidFill>
            </a:endParaRPr>
          </a:p>
          <a:p>
            <a:pPr lvl="1"/>
            <a:r>
              <a:rPr lang="ja-JP" altLang="en-US" sz="2000" dirty="0" smtClean="0">
                <a:sym typeface="Wingdings" pitchFamily="2" charset="2"/>
              </a:rPr>
              <a:t>独</a:t>
            </a:r>
            <a:r>
              <a:rPr lang="ja-JP" altLang="en-US" sz="2000" dirty="0">
                <a:sym typeface="Wingdings" pitchFamily="2" charset="2"/>
              </a:rPr>
              <a:t>自</a:t>
            </a:r>
            <a:r>
              <a:rPr lang="ja-JP" altLang="en-US" sz="2000" dirty="0" smtClean="0">
                <a:sym typeface="Wingdings" pitchFamily="2" charset="2"/>
              </a:rPr>
              <a:t>の「情報倫理委員会」の設置～倫理審査だけでなくリスク管理</a:t>
            </a:r>
            <a:endParaRPr lang="en-US" altLang="ja-JP" sz="2000" dirty="0" smtClean="0"/>
          </a:p>
          <a:p>
            <a:pPr lvl="1"/>
            <a:r>
              <a:rPr lang="ja-JP" altLang="en-US" sz="2000" dirty="0"/>
              <a:t>医学・看護学・心理学・社会学・情報学等、多様な領域の研究者やジャーナリストが連携</a:t>
            </a:r>
            <a:r>
              <a:rPr lang="en-US" altLang="ja-JP" sz="2000" dirty="0">
                <a:sym typeface="Wingdings" pitchFamily="2" charset="2"/>
              </a:rPr>
              <a:t></a:t>
            </a:r>
            <a:r>
              <a:rPr lang="ja-JP" altLang="en-US" sz="2000" dirty="0">
                <a:sym typeface="Wingdings" pitchFamily="2" charset="2"/>
              </a:rPr>
              <a:t>医療の枠組を越境</a:t>
            </a:r>
            <a:endParaRPr lang="en-US" altLang="ja-JP" sz="2000" dirty="0">
              <a:sym typeface="Wingdings" pitchFamily="2" charset="2"/>
            </a:endParaRPr>
          </a:p>
          <a:p>
            <a:pPr lvl="1"/>
            <a:r>
              <a:rPr lang="en-US" altLang="ja-JP" sz="2000" dirty="0" smtClean="0"/>
              <a:t>NPO</a:t>
            </a:r>
            <a:r>
              <a:rPr lang="ja-JP" altLang="en-US" sz="2000" dirty="0" smtClean="0"/>
              <a:t>法人運営へのインタビュイーの関与</a:t>
            </a:r>
            <a:endParaRPr lang="en-US" altLang="ja-JP" sz="2000" dirty="0" smtClean="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19</a:t>
            </a:fld>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899592" y="2500306"/>
            <a:ext cx="7830042" cy="2944918"/>
          </a:xfrm>
        </p:spPr>
        <p:txBody>
          <a:bodyPr>
            <a:normAutofit fontScale="90000"/>
          </a:bodyPr>
          <a:lstStyle/>
          <a:p>
            <a:r>
              <a:rPr lang="en-US" altLang="ja-JP" sz="3600" dirty="0" smtClean="0">
                <a:solidFill>
                  <a:srgbClr val="FFC000"/>
                </a:solidFill>
                <a:effectLst>
                  <a:outerShdw blurRad="38100" dist="38100" dir="2700000" algn="tl">
                    <a:srgbClr val="000000">
                      <a:alpha val="43137"/>
                    </a:srgbClr>
                  </a:outerShdw>
                </a:effectLst>
              </a:rPr>
              <a:t>Part1</a:t>
            </a:r>
            <a:r>
              <a:rPr lang="ja-JP" altLang="en-US" sz="3600" dirty="0" smtClean="0">
                <a:solidFill>
                  <a:srgbClr val="FFC000"/>
                </a:solidFill>
                <a:effectLst>
                  <a:outerShdw blurRad="38100" dist="38100" dir="2700000" algn="tl">
                    <a:srgbClr val="000000">
                      <a:alpha val="43137"/>
                    </a:srgbClr>
                  </a:outerShdw>
                </a:effectLst>
              </a:rPr>
              <a:t>　「健康と病いの語りデータベース」のご紹介</a:t>
            </a:r>
            <a:r>
              <a:rPr lang="en-US" altLang="ja-JP" sz="3600" dirty="0" smtClean="0">
                <a:solidFill>
                  <a:srgbClr val="FFC000"/>
                </a:solidFill>
              </a:rPr>
              <a:t/>
            </a:r>
            <a:br>
              <a:rPr lang="en-US" altLang="ja-JP" sz="3600" dirty="0" smtClean="0">
                <a:solidFill>
                  <a:srgbClr val="FFC000"/>
                </a:solidFill>
              </a:rPr>
            </a:br>
            <a:r>
              <a:rPr lang="en-US" altLang="ja-JP" dirty="0" smtClean="0"/>
              <a:t/>
            </a:r>
            <a:br>
              <a:rPr lang="en-US" altLang="ja-JP" dirty="0" smtClean="0"/>
            </a:br>
            <a:r>
              <a:rPr lang="en-US" altLang="ja-JP" dirty="0" smtClean="0">
                <a:solidFill>
                  <a:schemeClr val="accent4">
                    <a:lumMod val="60000"/>
                    <a:lumOff val="40000"/>
                  </a:schemeClr>
                </a:solidFill>
              </a:rPr>
              <a:t>Part2</a:t>
            </a:r>
            <a:r>
              <a:rPr lang="ja-JP" altLang="en-US" dirty="0" smtClean="0">
                <a:solidFill>
                  <a:schemeClr val="accent4">
                    <a:lumMod val="60000"/>
                    <a:lumOff val="40000"/>
                  </a:schemeClr>
                </a:solidFill>
              </a:rPr>
              <a:t>　</a:t>
            </a:r>
            <a:r>
              <a:rPr lang="ja-JP" altLang="en-US" dirty="0">
                <a:solidFill>
                  <a:schemeClr val="accent4">
                    <a:lumMod val="60000"/>
                    <a:lumOff val="40000"/>
                  </a:schemeClr>
                </a:solidFill>
              </a:rPr>
              <a:t> </a:t>
            </a:r>
            <a:r>
              <a:rPr lang="ja-JP" altLang="en-US" dirty="0" smtClean="0">
                <a:solidFill>
                  <a:schemeClr val="accent4">
                    <a:lumMod val="60000"/>
                    <a:lumOff val="40000"/>
                  </a:schemeClr>
                </a:solidFill>
              </a:rPr>
              <a:t>「そこには患者にしか語れない言葉がある」～病いの語りとエンパワーメント</a:t>
            </a:r>
            <a:r>
              <a:rPr lang="ja-JP" altLang="en-US" dirty="0" smtClean="0"/>
              <a:t>　</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dirty="0" smtClean="0"/>
              <a:t>Rika Sakuma Sato</a:t>
            </a:r>
            <a:r>
              <a:rPr kumimoji="1" lang="zh-CN" altLang="en-US" dirty="0" smtClean="0"/>
              <a:t>＠乃木坂</a:t>
            </a:r>
            <a:r>
              <a:rPr kumimoji="1" lang="ja-JP" altLang="en-US" dirty="0" smtClean="0"/>
              <a:t>スクール　</a:t>
            </a:r>
            <a:endParaRPr kumimoji="1" lang="ja-JP" altLang="en-US" dirty="0"/>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現在進行中の研究</a:t>
            </a:r>
            <a:endParaRPr kumimoji="1" lang="ja-JP" altLang="en-US" dirty="0"/>
          </a:p>
        </p:txBody>
      </p:sp>
      <p:sp>
        <p:nvSpPr>
          <p:cNvPr id="3" name="コンテンツ プレースホルダ 2"/>
          <p:cNvSpPr>
            <a:spLocks noGrp="1"/>
          </p:cNvSpPr>
          <p:nvPr>
            <p:ph idx="1"/>
          </p:nvPr>
        </p:nvSpPr>
        <p:spPr>
          <a:xfrm>
            <a:off x="457200" y="1643050"/>
            <a:ext cx="8229600" cy="4811758"/>
          </a:xfrm>
        </p:spPr>
        <p:txBody>
          <a:bodyPr>
            <a:normAutofit/>
          </a:bodyPr>
          <a:lstStyle/>
          <a:p>
            <a:r>
              <a:rPr kumimoji="1" lang="ja-JP" altLang="en-US" sz="2400" dirty="0" smtClean="0"/>
              <a:t>平成</a:t>
            </a:r>
            <a:r>
              <a:rPr kumimoji="1" lang="en-US" altLang="ja-JP" sz="2400" dirty="0" smtClean="0"/>
              <a:t>21</a:t>
            </a:r>
            <a:r>
              <a:rPr kumimoji="1" lang="ja-JP" altLang="en-US" sz="2400" dirty="0" smtClean="0"/>
              <a:t>～</a:t>
            </a:r>
            <a:r>
              <a:rPr kumimoji="1" lang="en-US" altLang="ja-JP" sz="2400" dirty="0" smtClean="0"/>
              <a:t>23</a:t>
            </a:r>
            <a:r>
              <a:rPr kumimoji="1" lang="ja-JP" altLang="en-US" sz="2400" dirty="0" smtClean="0"/>
              <a:t>年度科学研究費補助金基盤</a:t>
            </a:r>
            <a:r>
              <a:rPr kumimoji="1" lang="en-US" altLang="ja-JP" sz="2400" dirty="0" smtClean="0"/>
              <a:t>B</a:t>
            </a:r>
            <a:r>
              <a:rPr kumimoji="1" lang="ja-JP" altLang="en-US" sz="2400" dirty="0" smtClean="0"/>
              <a:t>「</a:t>
            </a:r>
            <a:r>
              <a:rPr lang="ja-JP" altLang="en-US" sz="2400" dirty="0" smtClean="0"/>
              <a:t>認知症本人と家族支援のための</a:t>
            </a:r>
            <a:r>
              <a:rPr lang="en-US" altLang="ja-JP" sz="2400" dirty="0" smtClean="0"/>
              <a:t>『</a:t>
            </a:r>
            <a:r>
              <a:rPr lang="ja-JP" altLang="en-US" sz="2400" dirty="0" smtClean="0"/>
              <a:t>健康・病・介護体験の語り</a:t>
            </a:r>
            <a:r>
              <a:rPr lang="en-US" altLang="ja-JP" sz="2400" dirty="0" smtClean="0"/>
              <a:t>』Web</a:t>
            </a:r>
            <a:r>
              <a:rPr lang="ja-JP" altLang="en-US" sz="2400" dirty="0" smtClean="0"/>
              <a:t>サイトの構築と評価</a:t>
            </a:r>
            <a:r>
              <a:rPr kumimoji="1" lang="ja-JP" altLang="en-US" sz="2400" dirty="0" smtClean="0"/>
              <a:t>」研究代表者・竹内登美子（富山大学）～</a:t>
            </a:r>
            <a:r>
              <a:rPr kumimoji="1" lang="ja-JP" altLang="en-US" sz="2400" dirty="0" smtClean="0">
                <a:solidFill>
                  <a:schemeClr val="accent5">
                    <a:lumMod val="60000"/>
                    <a:lumOff val="40000"/>
                  </a:schemeClr>
                </a:solidFill>
                <a:effectLst>
                  <a:outerShdw blurRad="38100" dist="38100" dir="2700000" algn="tl">
                    <a:srgbClr val="000000">
                      <a:alpha val="43137"/>
                    </a:srgbClr>
                  </a:outerShdw>
                </a:effectLst>
              </a:rPr>
              <a:t>認知症本人と介護家族の語り</a:t>
            </a:r>
            <a:endParaRPr kumimoji="1" lang="en-US" altLang="ja-JP" sz="2400" dirty="0" smtClean="0">
              <a:solidFill>
                <a:schemeClr val="accent5">
                  <a:lumMod val="60000"/>
                  <a:lumOff val="40000"/>
                </a:schemeClr>
              </a:solidFill>
              <a:effectLst>
                <a:outerShdw blurRad="38100" dist="38100" dir="2700000" algn="tl">
                  <a:srgbClr val="000000">
                    <a:alpha val="43137"/>
                  </a:srgbClr>
                </a:outerShdw>
              </a:effectLst>
            </a:endParaRPr>
          </a:p>
          <a:p>
            <a:r>
              <a:rPr lang="ja-JP" altLang="en-US" sz="2400" dirty="0" smtClean="0"/>
              <a:t>厚生労働科学研究第三次がん対策総合戦略事業「国民のがん情報不足感の解消に向けた</a:t>
            </a:r>
            <a:r>
              <a:rPr lang="en-US" altLang="ja-JP" sz="2400" dirty="0" smtClean="0"/>
              <a:t>『</a:t>
            </a:r>
            <a:r>
              <a:rPr lang="ja-JP" altLang="en-US" sz="2400" dirty="0" smtClean="0"/>
              <a:t>患者視点情報</a:t>
            </a:r>
            <a:r>
              <a:rPr lang="en-US" altLang="ja-JP" sz="2400" dirty="0" smtClean="0"/>
              <a:t>』</a:t>
            </a:r>
            <a:r>
              <a:rPr lang="ja-JP" altLang="en-US" sz="2400" dirty="0" smtClean="0"/>
              <a:t>のデータベース構築とその活用・影響に関する研究」研究代表者・中山健夫（京都大学）～</a:t>
            </a:r>
            <a:r>
              <a:rPr lang="ja-JP" altLang="en-US" sz="2400" dirty="0" smtClean="0">
                <a:solidFill>
                  <a:schemeClr val="accent5">
                    <a:lumMod val="60000"/>
                    <a:lumOff val="40000"/>
                  </a:schemeClr>
                </a:solidFill>
                <a:effectLst>
                  <a:outerShdw blurRad="38100" dist="38100" dir="2700000" algn="tl">
                    <a:srgbClr val="000000">
                      <a:alpha val="43137"/>
                    </a:srgbClr>
                  </a:outerShdw>
                </a:effectLst>
              </a:rPr>
              <a:t>大腸がん検診をめぐる語り</a:t>
            </a:r>
            <a:endParaRPr lang="en-US" altLang="ja-JP" sz="2400" dirty="0" smtClean="0">
              <a:solidFill>
                <a:schemeClr val="accent5">
                  <a:lumMod val="60000"/>
                  <a:lumOff val="40000"/>
                </a:schemeClr>
              </a:solidFill>
              <a:effectLst>
                <a:outerShdw blurRad="38100" dist="38100" dir="2700000" algn="tl">
                  <a:srgbClr val="000000">
                    <a:alpha val="43137"/>
                  </a:srgbClr>
                </a:outerShdw>
              </a:effectLst>
            </a:endParaRPr>
          </a:p>
          <a:p>
            <a:r>
              <a:rPr lang="ja-JP" altLang="en-US" sz="2400" dirty="0" smtClean="0"/>
              <a:t>現在検討中のテーマ：臨床試験、うつ、緩和ケア</a:t>
            </a:r>
            <a:r>
              <a:rPr lang="en-US" altLang="ja-JP" sz="2400" dirty="0" smtClean="0"/>
              <a:t>…</a:t>
            </a:r>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20</a:t>
            </a:fld>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今後の課題</a:t>
            </a:r>
            <a:endParaRPr kumimoji="1" lang="ja-JP" altLang="en-US" dirty="0"/>
          </a:p>
        </p:txBody>
      </p:sp>
      <p:sp>
        <p:nvSpPr>
          <p:cNvPr id="3" name="コンテンツ プレースホルダ 2"/>
          <p:cNvSpPr>
            <a:spLocks noGrp="1"/>
          </p:cNvSpPr>
          <p:nvPr>
            <p:ph idx="1"/>
          </p:nvPr>
        </p:nvSpPr>
        <p:spPr>
          <a:xfrm>
            <a:off x="457200" y="1643050"/>
            <a:ext cx="8229600" cy="4811758"/>
          </a:xfrm>
        </p:spPr>
        <p:txBody>
          <a:bodyPr/>
          <a:lstStyle/>
          <a:p>
            <a:r>
              <a:rPr lang="en-US" altLang="ja-JP" sz="2400" dirty="0" smtClean="0"/>
              <a:t>NPO</a:t>
            </a:r>
            <a:r>
              <a:rPr lang="ja-JP" altLang="en-US" sz="2400" dirty="0" smtClean="0"/>
              <a:t>法人の体質強化～特にシステム部門ならびにファンドレイジング部門の強化</a:t>
            </a:r>
            <a:endParaRPr lang="en-US" altLang="ja-JP" sz="2400" dirty="0" smtClean="0"/>
          </a:p>
          <a:p>
            <a:r>
              <a:rPr lang="ja-JP" altLang="en-US" sz="2400" dirty="0" smtClean="0"/>
              <a:t>研究グループの組織整備～ホスト大学の確保、専従研究員の確保</a:t>
            </a:r>
            <a:endParaRPr lang="en-US" altLang="ja-JP" sz="2400" dirty="0" smtClean="0"/>
          </a:p>
          <a:p>
            <a:r>
              <a:rPr lang="ja-JP" altLang="en-US" sz="2400" dirty="0" smtClean="0"/>
              <a:t>インターネット以外のチャネルの開発</a:t>
            </a:r>
            <a:endParaRPr lang="en-US" altLang="ja-JP" sz="2400" dirty="0" smtClean="0"/>
          </a:p>
          <a:p>
            <a:r>
              <a:rPr lang="ja-JP" altLang="en-US" sz="2400" dirty="0" smtClean="0"/>
              <a:t>事業化の推進</a:t>
            </a:r>
            <a:endParaRPr lang="en-US" altLang="ja-JP" sz="2400" dirty="0" smtClean="0"/>
          </a:p>
          <a:p>
            <a:pPr lvl="1"/>
            <a:r>
              <a:rPr lang="ja-JP" altLang="en-US" sz="2000" dirty="0" smtClean="0">
                <a:solidFill>
                  <a:schemeClr val="accent2">
                    <a:lumMod val="40000"/>
                    <a:lumOff val="60000"/>
                  </a:schemeClr>
                </a:solidFill>
                <a:effectLst>
                  <a:outerShdw blurRad="38100" dist="38100" dir="2700000" algn="tl">
                    <a:srgbClr val="000000">
                      <a:alpha val="43137"/>
                    </a:srgbClr>
                  </a:outerShdw>
                </a:effectLst>
              </a:rPr>
              <a:t>研究用データアーカイブのシェアリングシステムの確立</a:t>
            </a:r>
            <a:endParaRPr lang="en-US" altLang="ja-JP" sz="2000" dirty="0" smtClean="0">
              <a:solidFill>
                <a:schemeClr val="accent2">
                  <a:lumMod val="40000"/>
                  <a:lumOff val="60000"/>
                </a:schemeClr>
              </a:solidFill>
              <a:effectLst>
                <a:outerShdw blurRad="38100" dist="38100" dir="2700000" algn="tl">
                  <a:srgbClr val="000000">
                    <a:alpha val="43137"/>
                  </a:srgbClr>
                </a:outerShdw>
              </a:effectLst>
            </a:endParaRPr>
          </a:p>
          <a:p>
            <a:pPr lvl="1"/>
            <a:r>
              <a:rPr lang="ja-JP" altLang="en-US" sz="2000" dirty="0" smtClean="0">
                <a:solidFill>
                  <a:schemeClr val="accent2">
                    <a:lumMod val="40000"/>
                    <a:lumOff val="60000"/>
                  </a:schemeClr>
                </a:solidFill>
                <a:effectLst>
                  <a:outerShdw blurRad="38100" dist="38100" dir="2700000" algn="tl">
                    <a:srgbClr val="000000">
                      <a:alpha val="43137"/>
                    </a:srgbClr>
                  </a:outerShdw>
                </a:effectLst>
              </a:rPr>
              <a:t>教育用ウェブページ・プログラムの開発</a:t>
            </a:r>
            <a:endParaRPr lang="en-US" altLang="ja-JP" sz="2000" dirty="0" smtClean="0">
              <a:solidFill>
                <a:schemeClr val="accent2">
                  <a:lumMod val="40000"/>
                  <a:lumOff val="60000"/>
                </a:schemeClr>
              </a:solidFill>
              <a:effectLst>
                <a:outerShdw blurRad="38100" dist="38100" dir="2700000" algn="tl">
                  <a:srgbClr val="000000">
                    <a:alpha val="43137"/>
                  </a:srgbClr>
                </a:outerShdw>
              </a:effectLst>
            </a:endParaRPr>
          </a:p>
          <a:p>
            <a:endParaRPr lang="ja-JP" altLang="en-US" dirty="0" smtClean="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21</a:t>
            </a:fld>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kumimoji="1" lang="en-US" altLang="ja-JP" smtClean="0"/>
              <a:t>2011/5/26</a:t>
            </a:r>
            <a:endParaRPr kumimoji="1" lang="ja-JP" altLang="en-US"/>
          </a:p>
        </p:txBody>
      </p:sp>
      <p:sp>
        <p:nvSpPr>
          <p:cNvPr id="5" name="Footer Placeholder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Slide Number Placeholder 5"/>
          <p:cNvSpPr>
            <a:spLocks noGrp="1"/>
          </p:cNvSpPr>
          <p:nvPr>
            <p:ph type="sldNum" sz="quarter" idx="12"/>
          </p:nvPr>
        </p:nvSpPr>
        <p:spPr/>
        <p:txBody>
          <a:bodyPr/>
          <a:lstStyle/>
          <a:p>
            <a:fld id="{91116405-699A-4C30-9AF7-E20AEB24AE02}" type="slidenum">
              <a:rPr kumimoji="1" lang="ja-JP" altLang="en-US" smtClean="0"/>
              <a:pPr/>
              <a:t>22</a:t>
            </a:fld>
            <a:endParaRPr kumimoji="1" lang="ja-JP" altLang="en-US"/>
          </a:p>
        </p:txBody>
      </p:sp>
      <p:sp>
        <p:nvSpPr>
          <p:cNvPr id="7" name="タイトル 6"/>
          <p:cNvSpPr>
            <a:spLocks noGrp="1"/>
          </p:cNvSpPr>
          <p:nvPr>
            <p:ph type="title"/>
          </p:nvPr>
        </p:nvSpPr>
        <p:spPr>
          <a:xfrm>
            <a:off x="827584" y="2060848"/>
            <a:ext cx="7902050" cy="3096344"/>
          </a:xfrm>
        </p:spPr>
        <p:txBody>
          <a:bodyPr>
            <a:normAutofit fontScale="90000"/>
          </a:bodyPr>
          <a:lstStyle/>
          <a:p>
            <a:r>
              <a:rPr lang="en-US" altLang="ja-JP" dirty="0" smtClean="0">
                <a:solidFill>
                  <a:schemeClr val="tx2">
                    <a:lumMod val="75000"/>
                  </a:schemeClr>
                </a:solidFill>
              </a:rPr>
              <a:t>Part1</a:t>
            </a:r>
            <a:r>
              <a:rPr lang="ja-JP" altLang="en-US" dirty="0" smtClean="0">
                <a:solidFill>
                  <a:schemeClr val="tx2">
                    <a:lumMod val="75000"/>
                  </a:schemeClr>
                </a:solidFill>
              </a:rPr>
              <a:t>　「健康と病いの語りデータベース」のご紹介</a:t>
            </a:r>
            <a:r>
              <a:rPr lang="en-US" altLang="ja-JP" dirty="0" smtClean="0">
                <a:solidFill>
                  <a:schemeClr val="tx2">
                    <a:lumMod val="75000"/>
                  </a:schemeClr>
                </a:solidFill>
              </a:rPr>
              <a:t/>
            </a:r>
            <a:br>
              <a:rPr lang="en-US" altLang="ja-JP" dirty="0" smtClean="0">
                <a:solidFill>
                  <a:schemeClr val="tx2">
                    <a:lumMod val="75000"/>
                  </a:schemeClr>
                </a:solidFill>
              </a:rPr>
            </a:br>
            <a:r>
              <a:rPr lang="en-US" altLang="ja-JP" dirty="0" smtClean="0"/>
              <a:t/>
            </a:r>
            <a:br>
              <a:rPr lang="en-US" altLang="ja-JP" dirty="0" smtClean="0"/>
            </a:br>
            <a:r>
              <a:rPr lang="en-US" altLang="ja-JP" sz="3600" dirty="0" smtClean="0">
                <a:solidFill>
                  <a:srgbClr val="FFC000"/>
                </a:solidFill>
                <a:effectLst>
                  <a:outerShdw blurRad="38100" dist="38100" dir="2700000" algn="tl">
                    <a:srgbClr val="000000">
                      <a:alpha val="43137"/>
                    </a:srgbClr>
                  </a:outerShdw>
                </a:effectLst>
              </a:rPr>
              <a:t>Part2</a:t>
            </a:r>
            <a:r>
              <a:rPr lang="ja-JP" altLang="en-US" sz="3600" dirty="0" smtClean="0">
                <a:solidFill>
                  <a:srgbClr val="FFC000"/>
                </a:solidFill>
                <a:effectLst>
                  <a:outerShdw blurRad="38100" dist="38100" dir="2700000" algn="tl">
                    <a:srgbClr val="000000">
                      <a:alpha val="43137"/>
                    </a:srgbClr>
                  </a:outerShdw>
                </a:effectLst>
              </a:rPr>
              <a:t> </a:t>
            </a:r>
            <a:r>
              <a:rPr lang="ja-JP" altLang="en-US" sz="3600" dirty="0">
                <a:solidFill>
                  <a:srgbClr val="FFC000"/>
                </a:solidFill>
                <a:effectLst>
                  <a:outerShdw blurRad="38100" dist="38100" dir="2700000" algn="tl">
                    <a:srgbClr val="000000">
                      <a:alpha val="43137"/>
                    </a:srgbClr>
                  </a:outerShdw>
                </a:effectLst>
              </a:rPr>
              <a:t>「そこには患者にしか語れない言葉がある</a:t>
            </a:r>
            <a:r>
              <a:rPr lang="ja-JP" altLang="en-US" sz="3600" dirty="0" smtClean="0">
                <a:solidFill>
                  <a:srgbClr val="FFC000"/>
                </a:solidFill>
                <a:effectLst>
                  <a:outerShdw blurRad="38100" dist="38100" dir="2700000" algn="tl">
                    <a:srgbClr val="000000">
                      <a:alpha val="43137"/>
                    </a:srgbClr>
                  </a:outerShdw>
                </a:effectLst>
              </a:rPr>
              <a:t>」</a:t>
            </a:r>
            <a:r>
              <a:rPr lang="ja-JP" altLang="en-US" sz="3100" dirty="0" smtClean="0">
                <a:solidFill>
                  <a:srgbClr val="FFC000"/>
                </a:solidFill>
                <a:effectLst>
                  <a:outerShdw blurRad="38100" dist="38100" dir="2700000" algn="tl">
                    <a:srgbClr val="000000">
                      <a:alpha val="43137"/>
                    </a:srgbClr>
                  </a:outerShdw>
                </a:effectLst>
              </a:rPr>
              <a:t>～病いの</a:t>
            </a:r>
            <a:r>
              <a:rPr lang="ja-JP" altLang="en-US" sz="3100" dirty="0">
                <a:solidFill>
                  <a:srgbClr val="FFC000"/>
                </a:solidFill>
                <a:effectLst>
                  <a:outerShdw blurRad="38100" dist="38100" dir="2700000" algn="tl">
                    <a:srgbClr val="000000">
                      <a:alpha val="43137"/>
                    </a:srgbClr>
                  </a:outerShdw>
                </a:effectLst>
              </a:rPr>
              <a:t>語りとエンパワーメント</a:t>
            </a:r>
            <a:r>
              <a:rPr lang="ja-JP" altLang="en-US" sz="3100" dirty="0" smtClean="0"/>
              <a:t>　</a:t>
            </a:r>
            <a:endParaRPr kumimoji="1" lang="ja-JP" altLang="en-US" sz="3100" dirty="0"/>
          </a:p>
        </p:txBody>
      </p:sp>
    </p:spTree>
    <p:extLst>
      <p:ext uri="{BB962C8B-B14F-4D97-AF65-F5344CB8AC3E}">
        <p14:creationId xmlns:p14="http://schemas.microsoft.com/office/powerpoint/2010/main" val="1908702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smtClean="0"/>
              <a:t>患者・家族にとっての語りのデータベースの“効用”とは？</a:t>
            </a:r>
            <a:endParaRPr kumimoji="1" lang="ja-JP" altLang="en-US" dirty="0"/>
          </a:p>
        </p:txBody>
      </p:sp>
      <p:sp>
        <p:nvSpPr>
          <p:cNvPr id="3" name="Content Placeholder 2"/>
          <p:cNvSpPr>
            <a:spLocks noGrp="1"/>
          </p:cNvSpPr>
          <p:nvPr>
            <p:ph idx="1"/>
          </p:nvPr>
        </p:nvSpPr>
        <p:spPr/>
        <p:txBody>
          <a:bodyPr/>
          <a:lstStyle/>
          <a:p>
            <a:r>
              <a:rPr kumimoji="1" lang="ja-JP" altLang="en-US" sz="2400" dirty="0" smtClean="0"/>
              <a:t>最新の医学情報の提供が目的ではない～それは</a:t>
            </a:r>
            <a:r>
              <a:rPr kumimoji="1" lang="en-US" altLang="ja-JP" sz="2400" dirty="0" smtClean="0"/>
              <a:t>EBM</a:t>
            </a:r>
            <a:r>
              <a:rPr kumimoji="1" lang="ja-JP" altLang="en-US" sz="2400" dirty="0" smtClean="0"/>
              <a:t>に基づいたガイドライン（</a:t>
            </a:r>
            <a:r>
              <a:rPr kumimoji="1" lang="en-US" altLang="ja-JP" sz="2400" dirty="0" smtClean="0"/>
              <a:t>MINDS</a:t>
            </a:r>
            <a:r>
              <a:rPr kumimoji="1" lang="ja-JP" altLang="en-US" sz="2400" dirty="0" smtClean="0"/>
              <a:t>）や国立がんセンターなどのウェブページで</a:t>
            </a:r>
            <a:endParaRPr kumimoji="1" lang="en-US" altLang="ja-JP" sz="2400" dirty="0" smtClean="0"/>
          </a:p>
          <a:p>
            <a:r>
              <a:rPr lang="ja-JP" altLang="en-US" sz="2400" dirty="0" smtClean="0"/>
              <a:t>体験者の語りに触れることで、患者さんやご家族が病</a:t>
            </a:r>
            <a:r>
              <a:rPr lang="ja-JP" altLang="en-US" sz="2400" dirty="0"/>
              <a:t>気と向き合う勇気と知</a:t>
            </a:r>
            <a:r>
              <a:rPr lang="ja-JP" altLang="en-US" sz="2400" dirty="0" smtClean="0"/>
              <a:t>恵を身につけられるように＝</a:t>
            </a:r>
            <a:r>
              <a:rPr lang="ja-JP" altLang="en-US" sz="2400" dirty="0" smtClean="0">
                <a:solidFill>
                  <a:schemeClr val="accent5">
                    <a:lumMod val="60000"/>
                    <a:lumOff val="40000"/>
                  </a:schemeClr>
                </a:solidFill>
                <a:effectLst>
                  <a:outerShdw blurRad="38100" dist="38100" dir="2700000" algn="tl">
                    <a:srgbClr val="000000">
                      <a:alpha val="43137"/>
                    </a:srgbClr>
                  </a:outerShdw>
                </a:effectLst>
              </a:rPr>
              <a:t>エンパワーメント</a:t>
            </a:r>
            <a:endParaRPr kumimoji="1" lang="en-US" altLang="ja-JP" sz="2400" dirty="0" smtClean="0">
              <a:solidFill>
                <a:schemeClr val="accent5">
                  <a:lumMod val="60000"/>
                  <a:lumOff val="40000"/>
                </a:schemeClr>
              </a:solidFill>
              <a:effectLst>
                <a:outerShdw blurRad="38100" dist="38100" dir="2700000" algn="tl">
                  <a:srgbClr val="000000">
                    <a:alpha val="43137"/>
                  </a:srgbClr>
                </a:outerShdw>
              </a:effectLst>
            </a:endParaRPr>
          </a:p>
          <a:p>
            <a:endParaRPr kumimoji="1" lang="ja-JP" altLang="en-US" dirty="0"/>
          </a:p>
        </p:txBody>
      </p:sp>
      <p:sp>
        <p:nvSpPr>
          <p:cNvPr id="4" name="Date Placeholder 3"/>
          <p:cNvSpPr>
            <a:spLocks noGrp="1"/>
          </p:cNvSpPr>
          <p:nvPr>
            <p:ph type="dt" sz="half" idx="10"/>
          </p:nvPr>
        </p:nvSpPr>
        <p:spPr/>
        <p:txBody>
          <a:bodyPr/>
          <a:lstStyle/>
          <a:p>
            <a:r>
              <a:rPr kumimoji="1" lang="en-US" altLang="ja-JP" smtClean="0"/>
              <a:t>2011/5/26</a:t>
            </a:r>
            <a:endParaRPr kumimoji="1" lang="ja-JP" altLang="en-US"/>
          </a:p>
        </p:txBody>
      </p:sp>
      <p:sp>
        <p:nvSpPr>
          <p:cNvPr id="5" name="Footer Placeholder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Slide Number Placeholder 5"/>
          <p:cNvSpPr>
            <a:spLocks noGrp="1"/>
          </p:cNvSpPr>
          <p:nvPr>
            <p:ph type="sldNum" sz="quarter" idx="12"/>
          </p:nvPr>
        </p:nvSpPr>
        <p:spPr/>
        <p:txBody>
          <a:bodyPr/>
          <a:lstStyle/>
          <a:p>
            <a:fld id="{91116405-699A-4C30-9AF7-E20AEB24AE02}" type="slidenum">
              <a:rPr kumimoji="1" lang="ja-JP" altLang="en-US" smtClean="0"/>
              <a:pPr/>
              <a:t>23</a:t>
            </a:fld>
            <a:endParaRPr kumimoji="1" lang="ja-JP" altLang="en-US"/>
          </a:p>
        </p:txBody>
      </p:sp>
    </p:spTree>
    <p:extLst>
      <p:ext uri="{BB962C8B-B14F-4D97-AF65-F5344CB8AC3E}">
        <p14:creationId xmlns:p14="http://schemas.microsoft.com/office/powerpoint/2010/main" val="2302093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語りのデータベースの構成</a:t>
            </a:r>
            <a:endParaRPr kumimoji="1" lang="ja-JP" altLang="en-US" dirty="0"/>
          </a:p>
        </p:txBody>
      </p:sp>
      <p:sp>
        <p:nvSpPr>
          <p:cNvPr id="3" name="コンテンツ プレースホルダ 2"/>
          <p:cNvSpPr>
            <a:spLocks noGrp="1"/>
          </p:cNvSpPr>
          <p:nvPr>
            <p:ph idx="1"/>
          </p:nvPr>
        </p:nvSpPr>
        <p:spPr>
          <a:xfrm>
            <a:off x="755576" y="1556792"/>
            <a:ext cx="7560840" cy="4374014"/>
          </a:xfrm>
        </p:spPr>
        <p:txBody>
          <a:bodyPr>
            <a:normAutofit lnSpcReduction="10000"/>
          </a:bodyPr>
          <a:lstStyle/>
          <a:p>
            <a:r>
              <a:rPr lang="ja-JP" altLang="en-US" sz="2400" dirty="0" smtClean="0"/>
              <a:t>語りの縦糸と横糸</a:t>
            </a:r>
            <a:endParaRPr lang="en-US" altLang="ja-JP" sz="2400" dirty="0" smtClean="0"/>
          </a:p>
          <a:p>
            <a:pPr lvl="1"/>
            <a:r>
              <a:rPr lang="ja-JP" altLang="en-US" sz="2400" dirty="0" smtClean="0">
                <a:solidFill>
                  <a:schemeClr val="accent1">
                    <a:lumMod val="60000"/>
                    <a:lumOff val="40000"/>
                  </a:schemeClr>
                </a:solidFill>
              </a:rPr>
              <a:t>トピック別</a:t>
            </a:r>
            <a:endParaRPr lang="en-US" altLang="ja-JP" sz="2400" dirty="0" smtClean="0">
              <a:solidFill>
                <a:schemeClr val="accent1">
                  <a:lumMod val="60000"/>
                  <a:lumOff val="40000"/>
                </a:schemeClr>
              </a:solidFill>
            </a:endParaRPr>
          </a:p>
          <a:p>
            <a:pPr lvl="2"/>
            <a:r>
              <a:rPr lang="ja-JP" altLang="en-US" sz="2000" b="1" dirty="0" smtClean="0">
                <a:solidFill>
                  <a:schemeClr val="tx2">
                    <a:lumMod val="90000"/>
                  </a:schemeClr>
                </a:solidFill>
              </a:rPr>
              <a:t>発見</a:t>
            </a:r>
            <a:r>
              <a:rPr lang="ja-JP" altLang="en-US" sz="2000" dirty="0" smtClean="0"/>
              <a:t>：診断のための検査、診断された時の気持ち、治療法の選択など</a:t>
            </a:r>
            <a:endParaRPr lang="en-US" altLang="ja-JP" sz="2000" dirty="0" smtClean="0"/>
          </a:p>
          <a:p>
            <a:pPr lvl="2"/>
            <a:r>
              <a:rPr lang="ja-JP" altLang="en-US" sz="2000" b="1" dirty="0" smtClean="0">
                <a:solidFill>
                  <a:schemeClr val="tx2">
                    <a:lumMod val="90000"/>
                  </a:schemeClr>
                </a:solidFill>
              </a:rPr>
              <a:t>治療</a:t>
            </a:r>
            <a:r>
              <a:rPr lang="ja-JP" altLang="en-US" sz="2000" dirty="0" smtClean="0"/>
              <a:t>：手術、放射線治療、抗がん剤、ホルモン療法、補完代替療法など</a:t>
            </a:r>
            <a:endParaRPr lang="en-US" altLang="ja-JP" sz="2000" dirty="0" smtClean="0"/>
          </a:p>
          <a:p>
            <a:pPr lvl="2"/>
            <a:r>
              <a:rPr lang="ja-JP" altLang="en-US" sz="2000" b="1" dirty="0" smtClean="0">
                <a:solidFill>
                  <a:schemeClr val="tx2">
                    <a:lumMod val="90000"/>
                  </a:schemeClr>
                </a:solidFill>
              </a:rPr>
              <a:t>再発・転移</a:t>
            </a:r>
            <a:r>
              <a:rPr lang="ja-JP" altLang="en-US" sz="2000" dirty="0" smtClean="0"/>
              <a:t>：徴候と診断、治療</a:t>
            </a:r>
            <a:endParaRPr lang="en-US" altLang="ja-JP" sz="2000" dirty="0" smtClean="0"/>
          </a:p>
          <a:p>
            <a:pPr lvl="2"/>
            <a:r>
              <a:rPr lang="ja-JP" altLang="en-US" sz="2000" b="1" dirty="0" smtClean="0">
                <a:solidFill>
                  <a:schemeClr val="tx2">
                    <a:lumMod val="90000"/>
                  </a:schemeClr>
                </a:solidFill>
              </a:rPr>
              <a:t>生活</a:t>
            </a:r>
            <a:r>
              <a:rPr lang="ja-JP" altLang="en-US" sz="2000" dirty="0" smtClean="0"/>
              <a:t>：病気と仕事の関わり、家族の思い・家族への思い、経済的負担など</a:t>
            </a:r>
            <a:endParaRPr lang="en-US" altLang="ja-JP" sz="2000" dirty="0" smtClean="0"/>
          </a:p>
          <a:p>
            <a:pPr lvl="1"/>
            <a:r>
              <a:rPr kumimoji="1" lang="ja-JP" altLang="en-US" sz="2400" dirty="0" smtClean="0">
                <a:solidFill>
                  <a:schemeClr val="accent1">
                    <a:lumMod val="60000"/>
                    <a:lumOff val="40000"/>
                  </a:schemeClr>
                </a:solidFill>
              </a:rPr>
              <a:t>年代別（個人別）</a:t>
            </a:r>
            <a:endParaRPr lang="en-US" altLang="ja-JP" sz="2400" dirty="0" smtClean="0">
              <a:solidFill>
                <a:schemeClr val="accent1">
                  <a:lumMod val="60000"/>
                  <a:lumOff val="40000"/>
                </a:schemeClr>
              </a:solidFill>
            </a:endParaRPr>
          </a:p>
          <a:p>
            <a:r>
              <a:rPr kumimoji="1" lang="ja-JP" altLang="en-US" sz="2400" dirty="0" smtClean="0"/>
              <a:t>キーワード索引</a:t>
            </a:r>
            <a:endParaRPr kumimoji="1" lang="en-US" altLang="ja-JP" sz="2400" dirty="0" smtClean="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24</a:t>
            </a:fld>
            <a:endParaRPr kumimoji="1"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476672"/>
            <a:ext cx="7378982" cy="924475"/>
          </a:xfrm>
        </p:spPr>
        <p:txBody>
          <a:bodyPr/>
          <a:lstStyle/>
          <a:p>
            <a:r>
              <a:rPr lang="ja-JP" altLang="ja-JP" dirty="0" smtClean="0"/>
              <a:t>ページビュー数トップ</a:t>
            </a:r>
            <a:r>
              <a:rPr lang="en-US" altLang="ja-JP" dirty="0" smtClean="0"/>
              <a:t>15</a:t>
            </a:r>
            <a:r>
              <a:rPr lang="ja-JP" altLang="ja-JP" dirty="0" smtClean="0"/>
              <a:t>のコンテンツ</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25</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7530281"/>
              </p:ext>
            </p:extLst>
          </p:nvPr>
        </p:nvGraphicFramePr>
        <p:xfrm>
          <a:off x="899592" y="1556792"/>
          <a:ext cx="7776864" cy="4536503"/>
        </p:xfrm>
        <a:graphic>
          <a:graphicData uri="http://schemas.openxmlformats.org/drawingml/2006/table">
            <a:tbl>
              <a:tblPr>
                <a:effectLst/>
                <a:tableStyleId>{D113A9D2-9D6B-4929-AA2D-F23B5EE8CBE7}</a:tableStyleId>
              </a:tblPr>
              <a:tblGrid>
                <a:gridCol w="481044"/>
                <a:gridCol w="1202608"/>
                <a:gridCol w="3367302"/>
                <a:gridCol w="2725910"/>
              </a:tblGrid>
              <a:tr h="262908">
                <a:tc>
                  <a:txBody>
                    <a:bodyPr/>
                    <a:lstStyle/>
                    <a:p>
                      <a:endParaRPr lang="ja-JP" sz="1600" kern="100" dirty="0">
                        <a:latin typeface="Century"/>
                      </a:endParaRPr>
                    </a:p>
                  </a:txBody>
                  <a:tcPr marL="62865" marR="62865" marT="0" marB="0" anchor="ctr">
                    <a:lnL w="12700" cap="rnd" cmpd="sng" algn="ctr">
                      <a:noFill/>
                      <a:prstDash val="solid"/>
                    </a:lnL>
                    <a:lnR>
                      <a:noFill/>
                    </a:lnR>
                    <a:lnT w="12700" cap="rnd" cmpd="sng" algn="ctr">
                      <a:noFill/>
                      <a:prstDash val="solid"/>
                    </a:lnT>
                    <a:lnB>
                      <a:noFill/>
                    </a:lnB>
                    <a:lnTlToBr w="12700" cmpd="sng">
                      <a:noFill/>
                      <a:prstDash val="solid"/>
                    </a:lnTlToBr>
                    <a:lnBlToTr w="12700" cmpd="sng">
                      <a:noFill/>
                      <a:prstDash val="solid"/>
                    </a:lnBlToTr>
                    <a:solidFill>
                      <a:schemeClr val="accent1">
                        <a:lumMod val="75000"/>
                      </a:schemeClr>
                    </a:solidFill>
                  </a:tcPr>
                </a:tc>
                <a:tc>
                  <a:txBody>
                    <a:bodyPr/>
                    <a:lstStyle/>
                    <a:p>
                      <a:pPr algn="just">
                        <a:spcAft>
                          <a:spcPts val="0"/>
                        </a:spcAft>
                      </a:pPr>
                      <a:r>
                        <a:rPr lang="ja-JP" sz="1600" kern="100" dirty="0"/>
                        <a:t>モジュール</a:t>
                      </a:r>
                      <a:endParaRPr lang="ja-JP" sz="1600" kern="100" dirty="0">
                        <a:latin typeface="Century"/>
                        <a:ea typeface="ＭＳ 明朝"/>
                        <a:cs typeface="Times New Roman"/>
                      </a:endParaRPr>
                    </a:p>
                  </a:txBody>
                  <a:tcPr marL="62865" marR="62865" marT="0" marB="0" anchor="ctr">
                    <a:lnL>
                      <a:noFill/>
                    </a:lnL>
                    <a:lnR>
                      <a:noFill/>
                    </a:lnR>
                    <a:lnT w="12700" cap="rnd" cmpd="sng" algn="ctr">
                      <a:noFill/>
                      <a:prstDash val="solid"/>
                    </a:lnT>
                    <a:lnB>
                      <a:noFill/>
                    </a:lnB>
                    <a:lnTlToBr w="12700" cmpd="sng">
                      <a:noFill/>
                      <a:prstDash val="solid"/>
                    </a:lnTlToBr>
                    <a:lnBlToTr w="12700" cmpd="sng">
                      <a:noFill/>
                      <a:prstDash val="solid"/>
                    </a:lnBlToTr>
                    <a:solidFill>
                      <a:schemeClr val="accent1">
                        <a:lumMod val="75000"/>
                      </a:schemeClr>
                    </a:solidFill>
                  </a:tcPr>
                </a:tc>
                <a:tc>
                  <a:txBody>
                    <a:bodyPr/>
                    <a:lstStyle/>
                    <a:p>
                      <a:pPr algn="just">
                        <a:spcAft>
                          <a:spcPts val="0"/>
                        </a:spcAft>
                      </a:pPr>
                      <a:r>
                        <a:rPr lang="ja-JP" sz="1600" kern="100" dirty="0"/>
                        <a:t>ページのタイトル</a:t>
                      </a:r>
                      <a:endParaRPr lang="ja-JP" sz="1600" kern="100" dirty="0">
                        <a:latin typeface="Century"/>
                        <a:ea typeface="ＭＳ 明朝"/>
                        <a:cs typeface="Times New Roman"/>
                      </a:endParaRPr>
                    </a:p>
                  </a:txBody>
                  <a:tcPr marL="62865" marR="62865" marT="0" marB="0" anchor="ctr">
                    <a:lnL>
                      <a:noFill/>
                    </a:lnL>
                    <a:lnR>
                      <a:noFill/>
                    </a:lnR>
                    <a:lnT w="12700" cap="rnd" cmpd="sng" algn="ctr">
                      <a:noFill/>
                      <a:prstDash val="solid"/>
                    </a:lnT>
                    <a:lnB>
                      <a:noFill/>
                    </a:lnB>
                    <a:lnTlToBr w="12700" cmpd="sng">
                      <a:noFill/>
                      <a:prstDash val="solid"/>
                    </a:lnTlToBr>
                    <a:lnBlToTr w="12700" cmpd="sng">
                      <a:noFill/>
                      <a:prstDash val="solid"/>
                    </a:lnBlToTr>
                    <a:solidFill>
                      <a:schemeClr val="accent1">
                        <a:lumMod val="75000"/>
                      </a:schemeClr>
                    </a:solidFill>
                  </a:tcPr>
                </a:tc>
                <a:tc>
                  <a:txBody>
                    <a:bodyPr/>
                    <a:lstStyle/>
                    <a:p>
                      <a:pPr algn="just">
                        <a:spcAft>
                          <a:spcPts val="0"/>
                        </a:spcAft>
                      </a:pPr>
                      <a:r>
                        <a:rPr lang="ja-JP" sz="1600" kern="100" dirty="0"/>
                        <a:t>ページ</a:t>
                      </a:r>
                      <a:endParaRPr lang="ja-JP" sz="1600" kern="100" dirty="0">
                        <a:latin typeface="Century"/>
                        <a:ea typeface="ＭＳ 明朝"/>
                        <a:cs typeface="Times New Roman"/>
                      </a:endParaRPr>
                    </a:p>
                  </a:txBody>
                  <a:tcPr marL="62865" marR="62865" marT="0" marB="0" anchor="ctr">
                    <a:lnL>
                      <a:noFill/>
                    </a:lnL>
                    <a:lnR w="12700" cap="rnd" cmpd="sng" algn="ctr">
                      <a:noFill/>
                      <a:prstDash val="solid"/>
                    </a:lnR>
                    <a:lnT w="12700" cap="rnd" cmpd="sng" algn="ctr">
                      <a:noFill/>
                      <a:prstDash val="solid"/>
                    </a:lnT>
                    <a:lnB>
                      <a:noFill/>
                    </a:lnB>
                    <a:lnTlToBr w="12700" cmpd="sng">
                      <a:noFill/>
                      <a:prstDash val="solid"/>
                    </a:lnTlToBr>
                    <a:lnBlToTr w="12700" cmpd="sng">
                      <a:noFill/>
                      <a:prstDash val="solid"/>
                    </a:lnBlToTr>
                    <a:solidFill>
                      <a:schemeClr val="accent1">
                        <a:lumMod val="75000"/>
                      </a:schemeClr>
                    </a:solidFill>
                  </a:tcPr>
                </a:tc>
              </a:tr>
              <a:tr h="262908">
                <a:tc>
                  <a:txBody>
                    <a:bodyPr/>
                    <a:lstStyle/>
                    <a:p>
                      <a:pPr algn="r">
                        <a:spcAft>
                          <a:spcPts val="0"/>
                        </a:spcAft>
                      </a:pPr>
                      <a:r>
                        <a:rPr lang="en-US" sz="1600" kern="100" dirty="0"/>
                        <a:t>1</a:t>
                      </a:r>
                      <a:endParaRPr lang="ja-JP" sz="1600" kern="100" dirty="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dirty="0">
                          <a:solidFill>
                            <a:schemeClr val="accent5">
                              <a:lumMod val="75000"/>
                            </a:schemeClr>
                          </a:solidFill>
                        </a:rPr>
                        <a:t>乳がん</a:t>
                      </a:r>
                      <a:endParaRPr lang="ja-JP" sz="1600" kern="100" dirty="0">
                        <a:solidFill>
                          <a:schemeClr val="accent5">
                            <a:lumMod val="75000"/>
                          </a:schemeClr>
                        </a:solidFill>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dirty="0">
                          <a:solidFill>
                            <a:schemeClr val="accent5">
                              <a:lumMod val="75000"/>
                            </a:schemeClr>
                          </a:solidFill>
                        </a:rPr>
                        <a:t>再発・転移の徴候と診断</a:t>
                      </a:r>
                      <a:endParaRPr lang="ja-JP" sz="1600" kern="100" dirty="0">
                        <a:solidFill>
                          <a:schemeClr val="accent5">
                            <a:lumMod val="75000"/>
                          </a:schemeClr>
                        </a:solidFill>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en-US" sz="1600" kern="100" dirty="0"/>
                        <a:t>/</a:t>
                      </a:r>
                      <a:r>
                        <a:rPr lang="en-US" sz="1600" kern="100" dirty="0" err="1"/>
                        <a:t>bc_topic</a:t>
                      </a:r>
                      <a:r>
                        <a:rPr lang="en-US" sz="1600" kern="100" dirty="0"/>
                        <a:t>/c/446.html</a:t>
                      </a:r>
                      <a:endParaRPr lang="ja-JP" sz="1600" kern="100" dirty="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tcPr>
                </a:tc>
              </a:tr>
              <a:tr h="277665">
                <a:tc>
                  <a:txBody>
                    <a:bodyPr/>
                    <a:lstStyle/>
                    <a:p>
                      <a:pPr algn="r">
                        <a:spcAft>
                          <a:spcPts val="0"/>
                        </a:spcAft>
                      </a:pPr>
                      <a:r>
                        <a:rPr lang="en-US" sz="1600" kern="100" dirty="0"/>
                        <a:t>2</a:t>
                      </a:r>
                      <a:endParaRPr lang="ja-JP" sz="1600" kern="100" dirty="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dirty="0"/>
                        <a:t>乳がん</a:t>
                      </a:r>
                      <a:endParaRPr lang="ja-JP" sz="1600" kern="100" dirty="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dirty="0"/>
                        <a:t>異常の発見</a:t>
                      </a:r>
                      <a:endParaRPr lang="ja-JP" sz="1600" kern="100" dirty="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en-US" sz="1600" kern="100"/>
                        <a:t>/bc_topic/a/111.html</a:t>
                      </a:r>
                      <a:endParaRPr lang="ja-JP" sz="1600" kern="10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tcPr>
                </a:tc>
              </a:tr>
              <a:tr h="333198">
                <a:tc>
                  <a:txBody>
                    <a:bodyPr/>
                    <a:lstStyle/>
                    <a:p>
                      <a:pPr algn="r">
                        <a:spcAft>
                          <a:spcPts val="0"/>
                        </a:spcAft>
                      </a:pPr>
                      <a:r>
                        <a:rPr lang="en-US" sz="1600" kern="100" dirty="0"/>
                        <a:t>3</a:t>
                      </a:r>
                      <a:endParaRPr lang="ja-JP" sz="1600" kern="100" dirty="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solidFill>
                      <a:schemeClr val="accent1">
                        <a:lumMod val="60000"/>
                        <a:lumOff val="40000"/>
                      </a:schemeClr>
                    </a:solidFill>
                  </a:tcPr>
                </a:tc>
                <a:tc>
                  <a:txBody>
                    <a:bodyPr/>
                    <a:lstStyle/>
                    <a:p>
                      <a:pPr algn="just">
                        <a:spcAft>
                          <a:spcPts val="0"/>
                        </a:spcAft>
                      </a:pPr>
                      <a:r>
                        <a:rPr lang="ja-JP" sz="1600" kern="100" dirty="0">
                          <a:solidFill>
                            <a:schemeClr val="accent5">
                              <a:lumMod val="75000"/>
                            </a:schemeClr>
                          </a:solidFill>
                        </a:rPr>
                        <a:t>前立腺がん</a:t>
                      </a:r>
                      <a:endParaRPr lang="ja-JP" sz="1600" kern="100" dirty="0">
                        <a:solidFill>
                          <a:schemeClr val="accent5">
                            <a:lumMod val="75000"/>
                          </a:schemeClr>
                        </a:solidFill>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solidFill>
                      <a:schemeClr val="accent1">
                        <a:lumMod val="60000"/>
                        <a:lumOff val="40000"/>
                      </a:schemeClr>
                    </a:solidFill>
                  </a:tcPr>
                </a:tc>
                <a:tc>
                  <a:txBody>
                    <a:bodyPr/>
                    <a:lstStyle/>
                    <a:p>
                      <a:pPr algn="just">
                        <a:spcAft>
                          <a:spcPts val="0"/>
                        </a:spcAft>
                      </a:pPr>
                      <a:r>
                        <a:rPr lang="en-US" sz="1600" kern="100" dirty="0">
                          <a:solidFill>
                            <a:schemeClr val="accent5">
                              <a:lumMod val="75000"/>
                            </a:schemeClr>
                          </a:solidFill>
                        </a:rPr>
                        <a:t>PSA</a:t>
                      </a:r>
                      <a:r>
                        <a:rPr lang="ja-JP" sz="1600" kern="100" dirty="0">
                          <a:solidFill>
                            <a:schemeClr val="accent5">
                              <a:lumMod val="75000"/>
                            </a:schemeClr>
                          </a:solidFill>
                        </a:rPr>
                        <a:t>検査・検診</a:t>
                      </a:r>
                      <a:endParaRPr lang="ja-JP" sz="1600" kern="100" dirty="0">
                        <a:solidFill>
                          <a:schemeClr val="accent5">
                            <a:lumMod val="75000"/>
                          </a:schemeClr>
                        </a:solidFill>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solidFill>
                      <a:schemeClr val="accent1">
                        <a:lumMod val="60000"/>
                        <a:lumOff val="40000"/>
                      </a:schemeClr>
                    </a:solidFill>
                  </a:tcPr>
                </a:tc>
                <a:tc>
                  <a:txBody>
                    <a:bodyPr/>
                    <a:lstStyle/>
                    <a:p>
                      <a:pPr algn="just">
                        <a:spcAft>
                          <a:spcPts val="0"/>
                        </a:spcAft>
                      </a:pPr>
                      <a:r>
                        <a:rPr lang="en-US" sz="1600" kern="100" dirty="0"/>
                        <a:t>/</a:t>
                      </a:r>
                      <a:r>
                        <a:rPr lang="en-US" sz="1600" kern="100" dirty="0" err="1"/>
                        <a:t>pc_topic</a:t>
                      </a:r>
                      <a:r>
                        <a:rPr lang="en-US" sz="1600" kern="100" dirty="0"/>
                        <a:t>/a/1111.html</a:t>
                      </a:r>
                      <a:endParaRPr lang="ja-JP" sz="1600" kern="100" dirty="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solidFill>
                      <a:schemeClr val="accent1">
                        <a:lumMod val="60000"/>
                        <a:lumOff val="40000"/>
                      </a:schemeClr>
                    </a:solidFill>
                  </a:tcPr>
                </a:tc>
              </a:tr>
              <a:tr h="277665">
                <a:tc>
                  <a:txBody>
                    <a:bodyPr/>
                    <a:lstStyle/>
                    <a:p>
                      <a:pPr algn="r">
                        <a:spcAft>
                          <a:spcPts val="0"/>
                        </a:spcAft>
                      </a:pPr>
                      <a:r>
                        <a:rPr lang="en-US" sz="1600" kern="100"/>
                        <a:t>4</a:t>
                      </a:r>
                      <a:endParaRPr lang="ja-JP" sz="1600" kern="10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a:solidFill>
                            <a:schemeClr val="accent6">
                              <a:lumMod val="50000"/>
                            </a:schemeClr>
                          </a:solidFill>
                        </a:rPr>
                        <a:t>乳がん</a:t>
                      </a:r>
                      <a:endParaRPr lang="ja-JP" sz="1600" kern="100">
                        <a:solidFill>
                          <a:schemeClr val="accent6">
                            <a:lumMod val="50000"/>
                          </a:schemeClr>
                        </a:solidFill>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dirty="0">
                          <a:solidFill>
                            <a:schemeClr val="accent6">
                              <a:lumMod val="50000"/>
                            </a:schemeClr>
                          </a:solidFill>
                        </a:rPr>
                        <a:t>乳がんの語り　</a:t>
                      </a:r>
                      <a:r>
                        <a:rPr lang="en-US" sz="1600" kern="100" dirty="0">
                          <a:solidFill>
                            <a:schemeClr val="accent6">
                              <a:lumMod val="50000"/>
                            </a:schemeClr>
                          </a:solidFill>
                        </a:rPr>
                        <a:t>40</a:t>
                      </a:r>
                      <a:r>
                        <a:rPr lang="ja-JP" sz="1600" kern="100" dirty="0">
                          <a:solidFill>
                            <a:schemeClr val="accent6">
                              <a:lumMod val="50000"/>
                            </a:schemeClr>
                          </a:solidFill>
                        </a:rPr>
                        <a:t>代</a:t>
                      </a:r>
                      <a:endParaRPr lang="ja-JP" sz="1600" kern="100" dirty="0">
                        <a:solidFill>
                          <a:schemeClr val="accent6">
                            <a:lumMod val="50000"/>
                          </a:schemeClr>
                        </a:solidFill>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en-US" sz="1600" kern="100" dirty="0"/>
                        <a:t>/</a:t>
                      </a:r>
                      <a:r>
                        <a:rPr lang="en-US" sz="1600" kern="100" dirty="0" err="1"/>
                        <a:t>bc</a:t>
                      </a:r>
                      <a:r>
                        <a:rPr lang="en-US" sz="1600" kern="100" dirty="0"/>
                        <a:t>/40/index.html</a:t>
                      </a:r>
                      <a:endParaRPr lang="ja-JP" sz="1600" kern="100" dirty="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tcPr>
                </a:tc>
              </a:tr>
              <a:tr h="277665">
                <a:tc>
                  <a:txBody>
                    <a:bodyPr/>
                    <a:lstStyle/>
                    <a:p>
                      <a:pPr algn="r">
                        <a:spcAft>
                          <a:spcPts val="0"/>
                        </a:spcAft>
                      </a:pPr>
                      <a:r>
                        <a:rPr lang="en-US" sz="1600" kern="100"/>
                        <a:t>5</a:t>
                      </a:r>
                      <a:endParaRPr lang="ja-JP" sz="1600" kern="10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dirty="0"/>
                        <a:t>乳がん</a:t>
                      </a:r>
                      <a:endParaRPr lang="ja-JP" sz="1600" kern="100" dirty="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dirty="0"/>
                        <a:t>ホルモン療法</a:t>
                      </a:r>
                      <a:endParaRPr lang="ja-JP" sz="1600" kern="100" dirty="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en-US" sz="1600" kern="100" dirty="0"/>
                        <a:t>/</a:t>
                      </a:r>
                      <a:r>
                        <a:rPr lang="en-US" sz="1600" kern="100" dirty="0" err="1"/>
                        <a:t>bc_topic</a:t>
                      </a:r>
                      <a:r>
                        <a:rPr lang="en-US" sz="1600" kern="100" dirty="0"/>
                        <a:t>/b/444.html</a:t>
                      </a:r>
                      <a:endParaRPr lang="ja-JP" sz="1600" kern="100" dirty="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tcPr>
                </a:tc>
              </a:tr>
              <a:tr h="262908">
                <a:tc>
                  <a:txBody>
                    <a:bodyPr/>
                    <a:lstStyle/>
                    <a:p>
                      <a:pPr algn="r">
                        <a:spcAft>
                          <a:spcPts val="0"/>
                        </a:spcAft>
                      </a:pPr>
                      <a:r>
                        <a:rPr lang="en-US" sz="1600" kern="100"/>
                        <a:t>6</a:t>
                      </a:r>
                      <a:endParaRPr lang="ja-JP" sz="1600" kern="10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a:t>乳がん</a:t>
                      </a:r>
                      <a:endParaRPr lang="ja-JP" sz="1600" kern="10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dirty="0"/>
                        <a:t>診断されたときの気持ち</a:t>
                      </a:r>
                      <a:endParaRPr lang="ja-JP" sz="1600" kern="100" dirty="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en-US" sz="1600" kern="100"/>
                        <a:t>/bc_topic/a/429.html</a:t>
                      </a:r>
                      <a:endParaRPr lang="ja-JP" sz="1600" kern="10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tcPr>
                </a:tc>
              </a:tr>
              <a:tr h="311980">
                <a:tc>
                  <a:txBody>
                    <a:bodyPr/>
                    <a:lstStyle/>
                    <a:p>
                      <a:pPr algn="r">
                        <a:spcAft>
                          <a:spcPts val="0"/>
                        </a:spcAft>
                      </a:pPr>
                      <a:r>
                        <a:rPr lang="en-US" sz="1600" kern="100"/>
                        <a:t>7</a:t>
                      </a:r>
                      <a:endParaRPr lang="ja-JP" sz="1600" kern="10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solidFill>
                      <a:schemeClr val="accent1">
                        <a:lumMod val="60000"/>
                        <a:lumOff val="40000"/>
                      </a:schemeClr>
                    </a:solidFill>
                  </a:tcPr>
                </a:tc>
                <a:tc>
                  <a:txBody>
                    <a:bodyPr/>
                    <a:lstStyle/>
                    <a:p>
                      <a:pPr algn="just">
                        <a:spcAft>
                          <a:spcPts val="0"/>
                        </a:spcAft>
                      </a:pPr>
                      <a:r>
                        <a:rPr lang="ja-JP" sz="1600" kern="100" dirty="0">
                          <a:solidFill>
                            <a:schemeClr val="accent6">
                              <a:lumMod val="50000"/>
                            </a:schemeClr>
                          </a:solidFill>
                        </a:rPr>
                        <a:t>前立腺がん</a:t>
                      </a:r>
                      <a:endParaRPr lang="ja-JP" sz="1600" kern="100" dirty="0">
                        <a:solidFill>
                          <a:schemeClr val="accent6">
                            <a:lumMod val="50000"/>
                          </a:schemeClr>
                        </a:solidFill>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solidFill>
                      <a:schemeClr val="accent1">
                        <a:lumMod val="60000"/>
                        <a:lumOff val="40000"/>
                      </a:schemeClr>
                    </a:solidFill>
                  </a:tcPr>
                </a:tc>
                <a:tc>
                  <a:txBody>
                    <a:bodyPr/>
                    <a:lstStyle/>
                    <a:p>
                      <a:pPr algn="just">
                        <a:spcAft>
                          <a:spcPts val="0"/>
                        </a:spcAft>
                      </a:pPr>
                      <a:r>
                        <a:rPr lang="ja-JP" sz="1600" kern="100" dirty="0">
                          <a:solidFill>
                            <a:schemeClr val="accent6">
                              <a:lumMod val="50000"/>
                            </a:schemeClr>
                          </a:solidFill>
                        </a:rPr>
                        <a:t>前立腺がんの語り　</a:t>
                      </a:r>
                      <a:r>
                        <a:rPr lang="en-US" sz="1600" kern="100" dirty="0">
                          <a:solidFill>
                            <a:schemeClr val="accent6">
                              <a:lumMod val="50000"/>
                            </a:schemeClr>
                          </a:solidFill>
                        </a:rPr>
                        <a:t>60</a:t>
                      </a:r>
                      <a:r>
                        <a:rPr lang="ja-JP" sz="1600" kern="100" dirty="0">
                          <a:solidFill>
                            <a:schemeClr val="accent6">
                              <a:lumMod val="50000"/>
                            </a:schemeClr>
                          </a:solidFill>
                        </a:rPr>
                        <a:t>代　</a:t>
                      </a:r>
                      <a:endParaRPr lang="ja-JP" sz="1600" kern="100" dirty="0">
                        <a:solidFill>
                          <a:schemeClr val="accent6">
                            <a:lumMod val="50000"/>
                          </a:schemeClr>
                        </a:solidFill>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solidFill>
                      <a:schemeClr val="accent1">
                        <a:lumMod val="60000"/>
                        <a:lumOff val="40000"/>
                      </a:schemeClr>
                    </a:solidFill>
                  </a:tcPr>
                </a:tc>
                <a:tc>
                  <a:txBody>
                    <a:bodyPr/>
                    <a:lstStyle/>
                    <a:p>
                      <a:pPr algn="just">
                        <a:spcAft>
                          <a:spcPts val="0"/>
                        </a:spcAft>
                      </a:pPr>
                      <a:r>
                        <a:rPr lang="en-US" sz="1600" kern="100" dirty="0"/>
                        <a:t>/pc/60/index.html</a:t>
                      </a:r>
                      <a:endParaRPr lang="ja-JP" sz="1600" kern="100" dirty="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solidFill>
                      <a:schemeClr val="accent1">
                        <a:lumMod val="60000"/>
                        <a:lumOff val="40000"/>
                      </a:schemeClr>
                    </a:solidFill>
                  </a:tcPr>
                </a:tc>
              </a:tr>
              <a:tr h="285148">
                <a:tc>
                  <a:txBody>
                    <a:bodyPr/>
                    <a:lstStyle/>
                    <a:p>
                      <a:pPr algn="r">
                        <a:spcAft>
                          <a:spcPts val="0"/>
                        </a:spcAft>
                      </a:pPr>
                      <a:r>
                        <a:rPr lang="en-US" sz="1600" kern="100"/>
                        <a:t>8</a:t>
                      </a:r>
                      <a:endParaRPr lang="ja-JP" sz="1600" kern="10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a:solidFill>
                            <a:schemeClr val="accent6">
                              <a:lumMod val="50000"/>
                            </a:schemeClr>
                          </a:solidFill>
                        </a:rPr>
                        <a:t>乳がん</a:t>
                      </a:r>
                      <a:endParaRPr lang="ja-JP" sz="1600" kern="100">
                        <a:solidFill>
                          <a:schemeClr val="accent6">
                            <a:lumMod val="50000"/>
                          </a:schemeClr>
                        </a:solidFill>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dirty="0">
                          <a:solidFill>
                            <a:schemeClr val="accent6">
                              <a:lumMod val="50000"/>
                            </a:schemeClr>
                          </a:solidFill>
                        </a:rPr>
                        <a:t>乳がんの語り　</a:t>
                      </a:r>
                      <a:r>
                        <a:rPr lang="en-US" sz="1600" kern="100" dirty="0">
                          <a:solidFill>
                            <a:schemeClr val="accent6">
                              <a:lumMod val="50000"/>
                            </a:schemeClr>
                          </a:solidFill>
                        </a:rPr>
                        <a:t>30</a:t>
                      </a:r>
                      <a:r>
                        <a:rPr lang="ja-JP" sz="1600" kern="100" dirty="0">
                          <a:solidFill>
                            <a:schemeClr val="accent6">
                              <a:lumMod val="50000"/>
                            </a:schemeClr>
                          </a:solidFill>
                        </a:rPr>
                        <a:t>代</a:t>
                      </a:r>
                      <a:endParaRPr lang="ja-JP" sz="1600" kern="100" dirty="0">
                        <a:solidFill>
                          <a:schemeClr val="accent6">
                            <a:lumMod val="50000"/>
                          </a:schemeClr>
                        </a:solidFill>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en-US" sz="1600" kern="100"/>
                        <a:t>/bc/30/index.html</a:t>
                      </a:r>
                      <a:endParaRPr lang="ja-JP" sz="1600" kern="10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tcPr>
                </a:tc>
              </a:tr>
              <a:tr h="313852">
                <a:tc>
                  <a:txBody>
                    <a:bodyPr/>
                    <a:lstStyle/>
                    <a:p>
                      <a:pPr algn="r">
                        <a:spcAft>
                          <a:spcPts val="0"/>
                        </a:spcAft>
                      </a:pPr>
                      <a:r>
                        <a:rPr lang="en-US" sz="1600" kern="100"/>
                        <a:t>9</a:t>
                      </a:r>
                      <a:endParaRPr lang="ja-JP" sz="1600" kern="10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a:t>乳がん</a:t>
                      </a:r>
                      <a:endParaRPr lang="ja-JP" sz="1600" kern="10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dirty="0"/>
                        <a:t>抗がん剤・分子標的薬の治療</a:t>
                      </a:r>
                      <a:endParaRPr lang="ja-JP" sz="1600" kern="100" dirty="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en-US" sz="1600" kern="100" dirty="0"/>
                        <a:t>/</a:t>
                      </a:r>
                      <a:r>
                        <a:rPr lang="en-US" sz="1600" kern="100" dirty="0" err="1"/>
                        <a:t>bc_topic</a:t>
                      </a:r>
                      <a:r>
                        <a:rPr lang="en-US" sz="1600" kern="100" dirty="0"/>
                        <a:t>/b/441.html</a:t>
                      </a:r>
                      <a:endParaRPr lang="ja-JP" sz="1600" kern="100" dirty="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tcPr>
                </a:tc>
              </a:tr>
              <a:tr h="309487">
                <a:tc>
                  <a:txBody>
                    <a:bodyPr/>
                    <a:lstStyle/>
                    <a:p>
                      <a:pPr algn="r">
                        <a:spcAft>
                          <a:spcPts val="0"/>
                        </a:spcAft>
                      </a:pPr>
                      <a:r>
                        <a:rPr lang="en-US" sz="1600" kern="100" dirty="0"/>
                        <a:t>10</a:t>
                      </a:r>
                      <a:endParaRPr lang="ja-JP" sz="1600" kern="100" dirty="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dirty="0"/>
                        <a:t>乳がん</a:t>
                      </a:r>
                      <a:endParaRPr lang="ja-JP" sz="1600" kern="100" dirty="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dirty="0"/>
                        <a:t>症状のはじまりと受診のきっかけ</a:t>
                      </a:r>
                      <a:endParaRPr lang="ja-JP" sz="1600" kern="100" dirty="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en-US" sz="1600" kern="100" dirty="0"/>
                        <a:t>/</a:t>
                      </a:r>
                      <a:r>
                        <a:rPr lang="en-US" sz="1600" kern="100" dirty="0" err="1"/>
                        <a:t>pc_topic</a:t>
                      </a:r>
                      <a:r>
                        <a:rPr lang="en-US" sz="1600" kern="100" dirty="0"/>
                        <a:t>/a/1653.html</a:t>
                      </a:r>
                      <a:endParaRPr lang="ja-JP" sz="1600" kern="100" dirty="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tcPr>
                </a:tc>
              </a:tr>
              <a:tr h="262908">
                <a:tc>
                  <a:txBody>
                    <a:bodyPr/>
                    <a:lstStyle/>
                    <a:p>
                      <a:pPr algn="r">
                        <a:spcAft>
                          <a:spcPts val="0"/>
                        </a:spcAft>
                      </a:pPr>
                      <a:r>
                        <a:rPr lang="en-US" sz="1600" kern="100"/>
                        <a:t>11</a:t>
                      </a:r>
                      <a:endParaRPr lang="ja-JP" sz="1600" kern="10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a:t>乳がん</a:t>
                      </a:r>
                      <a:endParaRPr lang="ja-JP" sz="1600" kern="10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a:t>再発・転移の治療</a:t>
                      </a:r>
                      <a:endParaRPr lang="ja-JP" sz="1600" kern="10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en-US" sz="1600" kern="100" dirty="0"/>
                        <a:t>/</a:t>
                      </a:r>
                      <a:r>
                        <a:rPr lang="en-US" sz="1600" kern="100" dirty="0" err="1"/>
                        <a:t>bc_topic</a:t>
                      </a:r>
                      <a:r>
                        <a:rPr lang="en-US" sz="1600" kern="100" dirty="0"/>
                        <a:t>/c/447.html</a:t>
                      </a:r>
                      <a:endParaRPr lang="ja-JP" sz="1600" kern="100" dirty="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tcPr>
                </a:tc>
              </a:tr>
              <a:tr h="309487">
                <a:tc>
                  <a:txBody>
                    <a:bodyPr/>
                    <a:lstStyle/>
                    <a:p>
                      <a:pPr algn="r">
                        <a:spcAft>
                          <a:spcPts val="0"/>
                        </a:spcAft>
                      </a:pPr>
                      <a:r>
                        <a:rPr lang="en-US" sz="1600" kern="100"/>
                        <a:t>12</a:t>
                      </a:r>
                      <a:endParaRPr lang="ja-JP" sz="1600" kern="10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a:t>乳がん</a:t>
                      </a:r>
                      <a:endParaRPr lang="ja-JP" sz="1600" kern="10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dirty="0"/>
                        <a:t>からだ・心・パートナーとの関係</a:t>
                      </a:r>
                      <a:endParaRPr lang="ja-JP" sz="1600" kern="100" dirty="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en-US" sz="1600" kern="100" dirty="0"/>
                        <a:t>/</a:t>
                      </a:r>
                      <a:r>
                        <a:rPr lang="en-US" sz="1600" kern="100" dirty="0" err="1"/>
                        <a:t>bc_topic</a:t>
                      </a:r>
                      <a:r>
                        <a:rPr lang="en-US" sz="1600" kern="100" dirty="0"/>
                        <a:t>/d/451.html</a:t>
                      </a:r>
                      <a:endParaRPr lang="ja-JP" sz="1600" kern="100" dirty="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tcPr>
                </a:tc>
              </a:tr>
              <a:tr h="262908">
                <a:tc>
                  <a:txBody>
                    <a:bodyPr/>
                    <a:lstStyle/>
                    <a:p>
                      <a:pPr algn="r">
                        <a:spcAft>
                          <a:spcPts val="0"/>
                        </a:spcAft>
                      </a:pPr>
                      <a:r>
                        <a:rPr lang="en-US" sz="1600" kern="100"/>
                        <a:t>13</a:t>
                      </a:r>
                      <a:endParaRPr lang="ja-JP" sz="1600" kern="10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a:t>乳がん</a:t>
                      </a:r>
                      <a:endParaRPr lang="ja-JP" sz="1600" kern="10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ja-JP" sz="1600" kern="100"/>
                        <a:t>再発予防と体調管理</a:t>
                      </a:r>
                      <a:endParaRPr lang="ja-JP" sz="1600" kern="100">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tcPr>
                </a:tc>
                <a:tc>
                  <a:txBody>
                    <a:bodyPr/>
                    <a:lstStyle/>
                    <a:p>
                      <a:pPr algn="just">
                        <a:spcAft>
                          <a:spcPts val="0"/>
                        </a:spcAft>
                      </a:pPr>
                      <a:r>
                        <a:rPr lang="en-US" sz="1600" kern="100" dirty="0"/>
                        <a:t>/</a:t>
                      </a:r>
                      <a:r>
                        <a:rPr lang="en-US" sz="1600" kern="100" dirty="0" err="1"/>
                        <a:t>bc_topic</a:t>
                      </a:r>
                      <a:r>
                        <a:rPr lang="en-US" sz="1600" kern="100" dirty="0"/>
                        <a:t>/d/448.html</a:t>
                      </a:r>
                      <a:endParaRPr lang="ja-JP" sz="1600" kern="100" dirty="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tcPr>
                </a:tc>
              </a:tr>
              <a:tr h="262908">
                <a:tc>
                  <a:txBody>
                    <a:bodyPr/>
                    <a:lstStyle/>
                    <a:p>
                      <a:pPr algn="r">
                        <a:spcAft>
                          <a:spcPts val="0"/>
                        </a:spcAft>
                      </a:pPr>
                      <a:r>
                        <a:rPr lang="en-US" sz="1600" kern="100" dirty="0"/>
                        <a:t>14</a:t>
                      </a:r>
                      <a:endParaRPr lang="ja-JP" sz="1600" kern="100" dirty="0">
                        <a:latin typeface="Century"/>
                        <a:ea typeface="ＭＳ 明朝"/>
                        <a:cs typeface="Times New Roman"/>
                      </a:endParaRPr>
                    </a:p>
                  </a:txBody>
                  <a:tcPr marL="62865" marR="62865" marT="0" marB="0" anchor="ctr">
                    <a:lnL w="12700" cap="rnd" cmpd="sng" algn="ctr">
                      <a:noFill/>
                      <a:prstDash val="solid"/>
                    </a:lnL>
                    <a:lnR>
                      <a:noFill/>
                    </a:lnR>
                    <a:lnT>
                      <a:noFill/>
                    </a:lnT>
                    <a:lnB>
                      <a:noFill/>
                    </a:lnB>
                    <a:lnTlToBr w="12700" cmpd="sng">
                      <a:noFill/>
                      <a:prstDash val="solid"/>
                    </a:lnTlToBr>
                    <a:lnBlToTr w="12700" cmpd="sng">
                      <a:noFill/>
                      <a:prstDash val="solid"/>
                    </a:lnBlToTr>
                    <a:solidFill>
                      <a:schemeClr val="accent1">
                        <a:lumMod val="60000"/>
                        <a:lumOff val="40000"/>
                      </a:schemeClr>
                    </a:solidFill>
                  </a:tcPr>
                </a:tc>
                <a:tc>
                  <a:txBody>
                    <a:bodyPr/>
                    <a:lstStyle/>
                    <a:p>
                      <a:pPr algn="just">
                        <a:spcAft>
                          <a:spcPts val="0"/>
                        </a:spcAft>
                      </a:pPr>
                      <a:r>
                        <a:rPr lang="ja-JP" sz="1600" kern="100" dirty="0">
                          <a:solidFill>
                            <a:schemeClr val="accent6">
                              <a:lumMod val="50000"/>
                            </a:schemeClr>
                          </a:solidFill>
                        </a:rPr>
                        <a:t>前立腺がん</a:t>
                      </a:r>
                      <a:endParaRPr lang="ja-JP" sz="1600" kern="100" dirty="0">
                        <a:solidFill>
                          <a:schemeClr val="accent6">
                            <a:lumMod val="50000"/>
                          </a:schemeClr>
                        </a:solidFill>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solidFill>
                      <a:schemeClr val="accent1">
                        <a:lumMod val="60000"/>
                        <a:lumOff val="40000"/>
                      </a:schemeClr>
                    </a:solidFill>
                  </a:tcPr>
                </a:tc>
                <a:tc>
                  <a:txBody>
                    <a:bodyPr/>
                    <a:lstStyle/>
                    <a:p>
                      <a:pPr algn="just">
                        <a:spcAft>
                          <a:spcPts val="0"/>
                        </a:spcAft>
                      </a:pPr>
                      <a:r>
                        <a:rPr lang="ja-JP" sz="1600" kern="100" dirty="0">
                          <a:solidFill>
                            <a:schemeClr val="accent6">
                              <a:lumMod val="50000"/>
                            </a:schemeClr>
                          </a:solidFill>
                        </a:rPr>
                        <a:t>前立腺がんの語り　</a:t>
                      </a:r>
                      <a:r>
                        <a:rPr lang="en-US" sz="1600" kern="100" dirty="0">
                          <a:solidFill>
                            <a:schemeClr val="accent6">
                              <a:lumMod val="50000"/>
                            </a:schemeClr>
                          </a:solidFill>
                        </a:rPr>
                        <a:t>50</a:t>
                      </a:r>
                      <a:r>
                        <a:rPr lang="ja-JP" sz="1600" kern="100" dirty="0">
                          <a:solidFill>
                            <a:schemeClr val="accent6">
                              <a:lumMod val="50000"/>
                            </a:schemeClr>
                          </a:solidFill>
                        </a:rPr>
                        <a:t>代　</a:t>
                      </a:r>
                      <a:endParaRPr lang="ja-JP" sz="1600" kern="100" dirty="0">
                        <a:solidFill>
                          <a:schemeClr val="accent6">
                            <a:lumMod val="50000"/>
                          </a:schemeClr>
                        </a:solidFill>
                        <a:latin typeface="Century"/>
                        <a:ea typeface="ＭＳ 明朝"/>
                        <a:cs typeface="Times New Roman"/>
                      </a:endParaRPr>
                    </a:p>
                  </a:txBody>
                  <a:tcPr marL="62865" marR="62865" marT="0" marB="0" anchor="ctr">
                    <a:lnL>
                      <a:noFill/>
                    </a:lnL>
                    <a:lnR>
                      <a:noFill/>
                    </a:lnR>
                    <a:lnT>
                      <a:noFill/>
                    </a:lnT>
                    <a:lnB>
                      <a:noFill/>
                    </a:lnB>
                    <a:lnTlToBr w="12700" cmpd="sng">
                      <a:noFill/>
                      <a:prstDash val="solid"/>
                    </a:lnTlToBr>
                    <a:lnBlToTr w="12700" cmpd="sng">
                      <a:noFill/>
                      <a:prstDash val="solid"/>
                    </a:lnBlToTr>
                    <a:solidFill>
                      <a:schemeClr val="accent1">
                        <a:lumMod val="60000"/>
                        <a:lumOff val="40000"/>
                      </a:schemeClr>
                    </a:solidFill>
                  </a:tcPr>
                </a:tc>
                <a:tc>
                  <a:txBody>
                    <a:bodyPr/>
                    <a:lstStyle/>
                    <a:p>
                      <a:pPr algn="just">
                        <a:spcAft>
                          <a:spcPts val="0"/>
                        </a:spcAft>
                      </a:pPr>
                      <a:r>
                        <a:rPr lang="en-US" sz="1600" kern="100" dirty="0"/>
                        <a:t>/pc/50/index.html</a:t>
                      </a:r>
                      <a:endParaRPr lang="ja-JP" sz="1600" kern="100" dirty="0">
                        <a:latin typeface="Century"/>
                        <a:ea typeface="ＭＳ 明朝"/>
                        <a:cs typeface="Times New Roman"/>
                      </a:endParaRPr>
                    </a:p>
                  </a:txBody>
                  <a:tcPr marL="62865" marR="62865" marT="0" marB="0" anchor="ctr">
                    <a:lnL>
                      <a:noFill/>
                    </a:lnL>
                    <a:lnR w="12700" cap="rnd" cmpd="sng" algn="ctr">
                      <a:noFill/>
                      <a:prstDash val="solid"/>
                    </a:lnR>
                    <a:lnT>
                      <a:noFill/>
                    </a:lnT>
                    <a:lnB>
                      <a:noFill/>
                    </a:lnB>
                    <a:lnTlToBr w="12700" cmpd="sng">
                      <a:noFill/>
                      <a:prstDash val="solid"/>
                    </a:lnTlToBr>
                    <a:lnBlToTr w="12700" cmpd="sng">
                      <a:noFill/>
                      <a:prstDash val="solid"/>
                    </a:lnBlToTr>
                    <a:solidFill>
                      <a:schemeClr val="accent1">
                        <a:lumMod val="60000"/>
                        <a:lumOff val="40000"/>
                      </a:schemeClr>
                    </a:solidFill>
                  </a:tcPr>
                </a:tc>
              </a:tr>
              <a:tr h="262908">
                <a:tc>
                  <a:txBody>
                    <a:bodyPr/>
                    <a:lstStyle/>
                    <a:p>
                      <a:pPr algn="r">
                        <a:spcAft>
                          <a:spcPts val="0"/>
                        </a:spcAft>
                      </a:pPr>
                      <a:r>
                        <a:rPr lang="en-US" sz="1600" kern="100"/>
                        <a:t>15</a:t>
                      </a:r>
                      <a:endParaRPr lang="ja-JP" sz="1600" kern="100">
                        <a:latin typeface="Century"/>
                        <a:ea typeface="ＭＳ 明朝"/>
                        <a:cs typeface="Times New Roman"/>
                      </a:endParaRPr>
                    </a:p>
                  </a:txBody>
                  <a:tcPr marL="62865" marR="62865" marT="0" marB="0" anchor="ctr">
                    <a:lnL w="12700" cap="rnd" cmpd="sng" algn="ctr">
                      <a:noFill/>
                      <a:prstDash val="solid"/>
                    </a:lnL>
                    <a:lnR>
                      <a:noFill/>
                    </a:lnR>
                    <a:lnT>
                      <a:noFill/>
                    </a:lnT>
                    <a:lnB w="12700" cap="rnd" cmpd="sng" algn="ctr">
                      <a:noFill/>
                      <a:prstDash val="solid"/>
                    </a:lnB>
                    <a:lnTlToBr w="12700" cmpd="sng">
                      <a:noFill/>
                      <a:prstDash val="solid"/>
                    </a:lnTlToBr>
                    <a:lnBlToTr w="12700" cmpd="sng">
                      <a:noFill/>
                      <a:prstDash val="solid"/>
                    </a:lnBlToTr>
                  </a:tcPr>
                </a:tc>
                <a:tc>
                  <a:txBody>
                    <a:bodyPr/>
                    <a:lstStyle/>
                    <a:p>
                      <a:pPr algn="just">
                        <a:spcAft>
                          <a:spcPts val="0"/>
                        </a:spcAft>
                      </a:pPr>
                      <a:r>
                        <a:rPr lang="ja-JP" sz="1600" kern="100"/>
                        <a:t>乳がん</a:t>
                      </a:r>
                      <a:endParaRPr lang="ja-JP" sz="1600" kern="100">
                        <a:latin typeface="Century"/>
                        <a:ea typeface="ＭＳ 明朝"/>
                        <a:cs typeface="Times New Roman"/>
                      </a:endParaRPr>
                    </a:p>
                  </a:txBody>
                  <a:tcPr marL="62865" marR="62865" marT="0" marB="0" anchor="ctr">
                    <a:lnL>
                      <a:noFill/>
                    </a:lnL>
                    <a:lnR>
                      <a:noFill/>
                    </a:lnR>
                    <a:lnT>
                      <a:noFill/>
                    </a:lnT>
                    <a:lnB w="12700" cap="rnd" cmpd="sng" algn="ctr">
                      <a:noFill/>
                      <a:prstDash val="solid"/>
                    </a:lnB>
                    <a:lnTlToBr w="12700" cmpd="sng">
                      <a:noFill/>
                      <a:prstDash val="solid"/>
                    </a:lnTlToBr>
                    <a:lnBlToTr w="12700" cmpd="sng">
                      <a:noFill/>
                      <a:prstDash val="solid"/>
                    </a:lnBlToTr>
                  </a:tcPr>
                </a:tc>
                <a:tc>
                  <a:txBody>
                    <a:bodyPr/>
                    <a:lstStyle/>
                    <a:p>
                      <a:pPr algn="just">
                        <a:spcAft>
                          <a:spcPts val="0"/>
                        </a:spcAft>
                      </a:pPr>
                      <a:r>
                        <a:rPr lang="ja-JP" sz="1600" kern="100" dirty="0"/>
                        <a:t>キーワード索引</a:t>
                      </a:r>
                      <a:endParaRPr lang="ja-JP" sz="1600" kern="100" dirty="0">
                        <a:latin typeface="Century"/>
                        <a:ea typeface="ＭＳ 明朝"/>
                        <a:cs typeface="Times New Roman"/>
                      </a:endParaRPr>
                    </a:p>
                  </a:txBody>
                  <a:tcPr marL="62865" marR="62865" marT="0" marB="0" anchor="ctr">
                    <a:lnL>
                      <a:noFill/>
                    </a:lnL>
                    <a:lnR>
                      <a:noFill/>
                    </a:lnR>
                    <a:lnT>
                      <a:noFill/>
                    </a:lnT>
                    <a:lnB w="12700" cap="rnd" cmpd="sng" algn="ctr">
                      <a:noFill/>
                      <a:prstDash val="solid"/>
                    </a:lnB>
                    <a:lnTlToBr w="12700" cmpd="sng">
                      <a:noFill/>
                      <a:prstDash val="solid"/>
                    </a:lnTlToBr>
                    <a:lnBlToTr w="12700" cmpd="sng">
                      <a:noFill/>
                      <a:prstDash val="solid"/>
                    </a:lnBlToTr>
                  </a:tcPr>
                </a:tc>
                <a:tc>
                  <a:txBody>
                    <a:bodyPr/>
                    <a:lstStyle/>
                    <a:p>
                      <a:pPr algn="just">
                        <a:spcAft>
                          <a:spcPts val="0"/>
                        </a:spcAft>
                      </a:pPr>
                      <a:r>
                        <a:rPr lang="en-US" sz="1600" kern="100" dirty="0"/>
                        <a:t>/</a:t>
                      </a:r>
                      <a:r>
                        <a:rPr lang="en-US" sz="1600" kern="100" dirty="0" err="1"/>
                        <a:t>bc_keyword</a:t>
                      </a:r>
                      <a:r>
                        <a:rPr lang="en-US" sz="1600" kern="100" dirty="0"/>
                        <a:t>/index.html</a:t>
                      </a:r>
                      <a:endParaRPr lang="ja-JP" sz="1600" kern="100" dirty="0">
                        <a:latin typeface="Century"/>
                        <a:ea typeface="ＭＳ 明朝"/>
                        <a:cs typeface="Times New Roman"/>
                      </a:endParaRPr>
                    </a:p>
                  </a:txBody>
                  <a:tcPr marL="62865" marR="62865" marT="0" marB="0" anchor="ctr">
                    <a:lnL>
                      <a:noFill/>
                    </a:lnL>
                    <a:lnR w="12700" cap="rnd" cmpd="sng" algn="ctr">
                      <a:noFill/>
                      <a:prstDash val="solid"/>
                    </a:lnR>
                    <a:lnT>
                      <a:noFill/>
                    </a:lnT>
                    <a:lnB w="12700" cap="rnd" cmpd="sng" algn="ctr">
                      <a:noFill/>
                      <a:prstDash val="solid"/>
                    </a:lnB>
                    <a:lnTlToBr w="12700" cmpd="sng">
                      <a:noFill/>
                      <a:prstDash val="solid"/>
                    </a:lnTlToBr>
                    <a:lnBlToTr w="12700" cmpd="sng">
                      <a:noFill/>
                      <a:prstDash val="solid"/>
                    </a:lnBlToTr>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smtClean="0"/>
              <a:t>閲覧件数から見ると</a:t>
            </a:r>
            <a:r>
              <a:rPr kumimoji="1" lang="en-US" altLang="ja-JP" dirty="0" smtClean="0"/>
              <a:t>…</a:t>
            </a:r>
            <a:endParaRPr kumimoji="1" lang="ja-JP" altLang="en-US" dirty="0"/>
          </a:p>
        </p:txBody>
      </p:sp>
      <p:sp>
        <p:nvSpPr>
          <p:cNvPr id="3" name="Content Placeholder 2"/>
          <p:cNvSpPr>
            <a:spLocks noGrp="1"/>
          </p:cNvSpPr>
          <p:nvPr>
            <p:ph idx="1"/>
          </p:nvPr>
        </p:nvSpPr>
        <p:spPr/>
        <p:txBody>
          <a:bodyPr/>
          <a:lstStyle/>
          <a:p>
            <a:r>
              <a:rPr kumimoji="1" lang="ja-JP" altLang="en-US" dirty="0" smtClean="0"/>
              <a:t>乳がんのほうがトピックの数が多く、患者の年齢層が低くてインターネット利用率が高いことを反映して乳がん優位</a:t>
            </a:r>
            <a:endParaRPr kumimoji="1" lang="en-US" altLang="ja-JP" dirty="0" smtClean="0"/>
          </a:p>
          <a:p>
            <a:r>
              <a:rPr kumimoji="1" lang="ja-JP" altLang="en-US" dirty="0" smtClean="0"/>
              <a:t>乳がんでは、リストの一番上にある「異常の発見」</a:t>
            </a:r>
            <a:r>
              <a:rPr lang="ja-JP" altLang="en-US" dirty="0" smtClean="0"/>
              <a:t>よりも「再発・転移の徴候と診断」</a:t>
            </a:r>
            <a:r>
              <a:rPr lang="en-US" altLang="ja-JP" dirty="0"/>
              <a:t> </a:t>
            </a:r>
            <a:r>
              <a:rPr lang="ja-JP" altLang="en-US" dirty="0" smtClean="0"/>
              <a:t>の方が閲覧されており、しかも「再発・転移」の「治療」よりも「徴候と診断」の方が見られているのはどういうことか</a:t>
            </a:r>
            <a:endParaRPr lang="en-US" altLang="ja-JP" dirty="0" smtClean="0"/>
          </a:p>
          <a:p>
            <a:r>
              <a:rPr lang="ja-JP" altLang="en-US" dirty="0"/>
              <a:t>前立腺がんで</a:t>
            </a:r>
            <a:r>
              <a:rPr lang="ja-JP" altLang="en-US" dirty="0" smtClean="0"/>
              <a:t>は</a:t>
            </a:r>
            <a:r>
              <a:rPr lang="ja-JP" altLang="en-US" dirty="0"/>
              <a:t>ま</a:t>
            </a:r>
            <a:r>
              <a:rPr lang="ja-JP" altLang="en-US" dirty="0" smtClean="0"/>
              <a:t>だ「再発・転移」のセクションがアップされていないので、現時点では</a:t>
            </a:r>
            <a:r>
              <a:rPr lang="en-US" altLang="ja-JP" dirty="0" smtClean="0"/>
              <a:t> </a:t>
            </a:r>
            <a:r>
              <a:rPr lang="ja-JP" altLang="en-US" dirty="0"/>
              <a:t>「</a:t>
            </a:r>
            <a:r>
              <a:rPr lang="en-US" altLang="ja-JP" dirty="0"/>
              <a:t>PSA</a:t>
            </a:r>
            <a:r>
              <a:rPr lang="ja-JP" altLang="en-US" dirty="0"/>
              <a:t>検査・検診</a:t>
            </a:r>
            <a:r>
              <a:rPr lang="ja-JP" altLang="en-US" dirty="0" smtClean="0"/>
              <a:t>」がトップ</a:t>
            </a:r>
            <a:endParaRPr lang="en-US" altLang="ja-JP" dirty="0" smtClean="0"/>
          </a:p>
          <a:p>
            <a:r>
              <a:rPr lang="ja-JP" altLang="en-US" dirty="0"/>
              <a:t>年齢</a:t>
            </a:r>
            <a:r>
              <a:rPr lang="ja-JP" altLang="en-US" dirty="0" smtClean="0"/>
              <a:t>別のアクセスは好発年齢＆インターネット使用率の高い年齢が反映されている</a:t>
            </a:r>
            <a:endParaRPr lang="en-US" altLang="ja-JP" dirty="0" smtClean="0"/>
          </a:p>
          <a:p>
            <a:r>
              <a:rPr lang="ja-JP" altLang="en-US" dirty="0"/>
              <a:t>キーワード索引</a:t>
            </a:r>
            <a:r>
              <a:rPr lang="ja-JP" altLang="en-US" dirty="0" smtClean="0"/>
              <a:t>が</a:t>
            </a:r>
            <a:r>
              <a:rPr lang="ja-JP" altLang="en-US" dirty="0"/>
              <a:t>活用されていな</a:t>
            </a:r>
            <a:r>
              <a:rPr lang="ja-JP" altLang="en-US" dirty="0" smtClean="0"/>
              <a:t>い</a:t>
            </a:r>
            <a:r>
              <a:rPr lang="en-US" altLang="ja-JP" dirty="0" smtClean="0"/>
              <a:t>…</a:t>
            </a:r>
            <a:r>
              <a:rPr lang="ja-JP" altLang="en-US" dirty="0" smtClean="0"/>
              <a:t>改善策を考えます</a:t>
            </a:r>
            <a:endParaRPr lang="en-US" altLang="ja-JP" dirty="0" smtClean="0"/>
          </a:p>
        </p:txBody>
      </p:sp>
      <p:sp>
        <p:nvSpPr>
          <p:cNvPr id="4" name="Date Placeholder 3"/>
          <p:cNvSpPr>
            <a:spLocks noGrp="1"/>
          </p:cNvSpPr>
          <p:nvPr>
            <p:ph type="dt" sz="half" idx="10"/>
          </p:nvPr>
        </p:nvSpPr>
        <p:spPr/>
        <p:txBody>
          <a:bodyPr/>
          <a:lstStyle/>
          <a:p>
            <a:r>
              <a:rPr kumimoji="1" lang="en-US" altLang="ja-JP" smtClean="0"/>
              <a:t>2011/5/26</a:t>
            </a:r>
            <a:endParaRPr kumimoji="1" lang="ja-JP" altLang="en-US"/>
          </a:p>
        </p:txBody>
      </p:sp>
      <p:sp>
        <p:nvSpPr>
          <p:cNvPr id="5" name="Footer Placeholder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Slide Number Placeholder 5"/>
          <p:cNvSpPr>
            <a:spLocks noGrp="1"/>
          </p:cNvSpPr>
          <p:nvPr>
            <p:ph type="sldNum" sz="quarter" idx="12"/>
          </p:nvPr>
        </p:nvSpPr>
        <p:spPr/>
        <p:txBody>
          <a:bodyPr/>
          <a:lstStyle/>
          <a:p>
            <a:fld id="{91116405-699A-4C30-9AF7-E20AEB24AE02}" type="slidenum">
              <a:rPr kumimoji="1" lang="ja-JP" altLang="en-US" smtClean="0"/>
              <a:pPr/>
              <a:t>26</a:t>
            </a:fld>
            <a:endParaRPr kumimoji="1" lang="ja-JP" altLang="en-US"/>
          </a:p>
        </p:txBody>
      </p:sp>
    </p:spTree>
    <p:extLst>
      <p:ext uri="{BB962C8B-B14F-4D97-AF65-F5344CB8AC3E}">
        <p14:creationId xmlns:p14="http://schemas.microsoft.com/office/powerpoint/2010/main" val="3242430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「語ってくれてありがとう」ボタン</a:t>
            </a:r>
            <a:endParaRPr kumimoji="1" lang="ja-JP" altLang="en-US" dirty="0"/>
          </a:p>
        </p:txBody>
      </p:sp>
      <p:sp>
        <p:nvSpPr>
          <p:cNvPr id="3" name="コンテンツ プレースホルダ 2"/>
          <p:cNvSpPr>
            <a:spLocks noGrp="1"/>
          </p:cNvSpPr>
          <p:nvPr>
            <p:ph idx="1"/>
          </p:nvPr>
        </p:nvSpPr>
        <p:spPr>
          <a:xfrm>
            <a:off x="467544" y="1700808"/>
            <a:ext cx="7667011" cy="4157990"/>
          </a:xfrm>
        </p:spPr>
        <p:txBody>
          <a:bodyPr>
            <a:normAutofit lnSpcReduction="10000"/>
          </a:bodyPr>
          <a:lstStyle/>
          <a:p>
            <a:pPr>
              <a:defRPr/>
            </a:pPr>
            <a:r>
              <a:rPr lang="ja-JP" altLang="en-US" sz="2600" dirty="0" smtClean="0">
                <a:latin typeface="+mn-ea"/>
              </a:rPr>
              <a:t>気軽にレスポンスできる仕組み作り～併せて「あなたのひと言アンケート」も設置</a:t>
            </a:r>
            <a:endParaRPr lang="en-US" altLang="ja-JP" dirty="0" smtClean="0"/>
          </a:p>
          <a:p>
            <a:pPr lvl="1">
              <a:buNone/>
              <a:defRPr/>
            </a:pPr>
            <a:endParaRPr lang="en-US" altLang="ja-JP" dirty="0" smtClean="0"/>
          </a:p>
          <a:p>
            <a:pPr lvl="1">
              <a:buNone/>
              <a:defRPr/>
            </a:pPr>
            <a:endParaRPr lang="en-US" altLang="ja-JP" dirty="0" smtClean="0"/>
          </a:p>
          <a:p>
            <a:pPr lvl="1">
              <a:buNone/>
              <a:defRPr/>
            </a:pPr>
            <a:endParaRPr lang="en-US" altLang="ja-JP" dirty="0" smtClean="0"/>
          </a:p>
          <a:p>
            <a:pPr lvl="1">
              <a:buNone/>
              <a:defRPr/>
            </a:pPr>
            <a:endParaRPr lang="en-US" altLang="ja-JP" dirty="0" smtClean="0"/>
          </a:p>
          <a:p>
            <a:pPr>
              <a:defRPr/>
            </a:pPr>
            <a:r>
              <a:rPr lang="ja-JP" altLang="en-US" sz="2800" dirty="0" smtClean="0"/>
              <a:t>人気投票ではないので、</a:t>
            </a:r>
            <a:r>
              <a:rPr lang="en-US" altLang="ja-JP" sz="2800" dirty="0" smtClean="0"/>
              <a:t/>
            </a:r>
            <a:br>
              <a:rPr lang="en-US" altLang="ja-JP" sz="2800" dirty="0" smtClean="0"/>
            </a:br>
            <a:r>
              <a:rPr lang="en-US" altLang="ja-JP" sz="2800" dirty="0" smtClean="0"/>
              <a:t>Web</a:t>
            </a:r>
            <a:r>
              <a:rPr lang="ja-JP" altLang="en-US" sz="2800" dirty="0" smtClean="0"/>
              <a:t>拍手のようにウェブ</a:t>
            </a:r>
            <a:r>
              <a:rPr lang="en-US" altLang="ja-JP" sz="2800" dirty="0" smtClean="0"/>
              <a:t/>
            </a:r>
            <a:br>
              <a:rPr lang="en-US" altLang="ja-JP" sz="2800" dirty="0" smtClean="0"/>
            </a:br>
            <a:r>
              <a:rPr lang="ja-JP" altLang="en-US" sz="2800" dirty="0" smtClean="0"/>
              <a:t>上に即時表示はしないが、</a:t>
            </a:r>
            <a:r>
              <a:rPr lang="en-US" altLang="ja-JP" sz="2800" dirty="0" smtClean="0"/>
              <a:t/>
            </a:r>
            <a:br>
              <a:rPr lang="en-US" altLang="ja-JP" sz="2800" dirty="0" smtClean="0"/>
            </a:br>
            <a:r>
              <a:rPr lang="ja-JP" altLang="en-US" sz="2800" dirty="0" smtClean="0"/>
              <a:t>後日別ページで結果発表</a:t>
            </a:r>
            <a:endParaRPr lang="en-US" altLang="ja-JP" sz="2800" dirty="0" smtClean="0"/>
          </a:p>
          <a:p>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27</a:t>
            </a:fld>
            <a:endParaRPr kumimoji="1" lang="ja-JP" altLang="en-US"/>
          </a:p>
        </p:txBody>
      </p:sp>
      <p:pic>
        <p:nvPicPr>
          <p:cNvPr id="7" name="Picture 2"/>
          <p:cNvPicPr>
            <a:picLocks noChangeAspect="1" noChangeArrowheads="1"/>
          </p:cNvPicPr>
          <p:nvPr/>
        </p:nvPicPr>
        <p:blipFill>
          <a:blip r:embed="rId2" cstate="print"/>
          <a:srcRect l="18732" t="15021" r="19890" b="3452"/>
          <a:stretch>
            <a:fillRect/>
          </a:stretch>
        </p:blipFill>
        <p:spPr bwMode="auto">
          <a:xfrm>
            <a:off x="5364088" y="2708920"/>
            <a:ext cx="3455988" cy="2868612"/>
          </a:xfrm>
          <a:prstGeom prst="rect">
            <a:avLst/>
          </a:prstGeom>
          <a:noFill/>
          <a:ln w="9525">
            <a:solidFill>
              <a:srgbClr val="0066FF"/>
            </a:solidFill>
            <a:miter lim="800000"/>
            <a:headEnd/>
            <a:tailEnd/>
          </a:ln>
        </p:spPr>
      </p:pic>
      <p:grpSp>
        <p:nvGrpSpPr>
          <p:cNvPr id="8" name="グループ化 11"/>
          <p:cNvGrpSpPr>
            <a:grpSpLocks/>
          </p:cNvGrpSpPr>
          <p:nvPr/>
        </p:nvGrpSpPr>
        <p:grpSpPr bwMode="auto">
          <a:xfrm>
            <a:off x="899592" y="2564904"/>
            <a:ext cx="6337300" cy="3168650"/>
            <a:chOff x="611188" y="3500438"/>
            <a:chExt cx="6337300" cy="2952750"/>
          </a:xfrm>
        </p:grpSpPr>
        <p:sp>
          <p:nvSpPr>
            <p:cNvPr id="9" name="円/楕円 8"/>
            <p:cNvSpPr/>
            <p:nvPr/>
          </p:nvSpPr>
          <p:spPr>
            <a:xfrm>
              <a:off x="4859338" y="5876248"/>
              <a:ext cx="2089150" cy="576940"/>
            </a:xfrm>
            <a:prstGeom prst="ellipse">
              <a:avLst/>
            </a:prstGeom>
            <a:noFill/>
            <a:ln>
              <a:solidFill>
                <a:srgbClr val="FF99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ja-JP" altLang="en-US"/>
            </a:p>
          </p:txBody>
        </p:sp>
        <p:pic>
          <p:nvPicPr>
            <p:cNvPr id="10" name="Picture 3"/>
            <p:cNvPicPr>
              <a:picLocks noChangeAspect="1" noChangeArrowheads="1"/>
            </p:cNvPicPr>
            <p:nvPr/>
          </p:nvPicPr>
          <p:blipFill>
            <a:blip r:embed="rId3" cstate="print"/>
            <a:srcRect l="11472" t="66959" r="51630" b="20801"/>
            <a:stretch>
              <a:fillRect/>
            </a:stretch>
          </p:blipFill>
          <p:spPr bwMode="auto">
            <a:xfrm>
              <a:off x="611188" y="3500438"/>
              <a:ext cx="4105275" cy="850900"/>
            </a:xfrm>
            <a:prstGeom prst="rect">
              <a:avLst/>
            </a:prstGeom>
            <a:noFill/>
            <a:ln w="9525">
              <a:solidFill>
                <a:srgbClr val="0066FF"/>
              </a:solidFill>
              <a:miter lim="800000"/>
              <a:headEnd/>
              <a:tailEnd/>
            </a:ln>
          </p:spPr>
        </p:pic>
        <p:cxnSp>
          <p:nvCxnSpPr>
            <p:cNvPr id="11" name="直線コネクタ 10"/>
            <p:cNvCxnSpPr>
              <a:endCxn id="9" idx="6"/>
            </p:cNvCxnSpPr>
            <p:nvPr/>
          </p:nvCxnSpPr>
          <p:spPr>
            <a:xfrm rot="16200000" flipH="1">
              <a:off x="4499596" y="3717305"/>
              <a:ext cx="2665759" cy="2232025"/>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直線コネクタ 11"/>
            <p:cNvCxnSpPr/>
            <p:nvPr/>
          </p:nvCxnSpPr>
          <p:spPr>
            <a:xfrm>
              <a:off x="684213" y="4365848"/>
              <a:ext cx="4535487" cy="2087340"/>
            </a:xfrm>
            <a:prstGeom prst="line">
              <a:avLst/>
            </a:prstGeom>
          </p:spPr>
          <p:style>
            <a:lnRef idx="1">
              <a:schemeClr val="accent2"/>
            </a:lnRef>
            <a:fillRef idx="0">
              <a:schemeClr val="accent2"/>
            </a:fillRef>
            <a:effectRef idx="0">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smtClean="0"/>
              <a:t>「ありがとう」クリック数上位</a:t>
            </a:r>
            <a:r>
              <a:rPr lang="en-US" altLang="ja-JP" dirty="0" smtClean="0"/>
              <a:t>10</a:t>
            </a:r>
            <a:r>
              <a:rPr lang="ja-JP" altLang="ja-JP" dirty="0" smtClean="0"/>
              <a:t>位のトピック（</a:t>
            </a:r>
            <a:r>
              <a:rPr lang="en-US" altLang="ja-JP" dirty="0" smtClean="0"/>
              <a:t>2011</a:t>
            </a:r>
            <a:r>
              <a:rPr lang="ja-JP" altLang="ja-JP" dirty="0" smtClean="0"/>
              <a:t>年</a:t>
            </a:r>
            <a:r>
              <a:rPr lang="en-US" altLang="ja-JP" dirty="0" smtClean="0"/>
              <a:t>1</a:t>
            </a:r>
            <a:r>
              <a:rPr lang="ja-JP" altLang="ja-JP" dirty="0" smtClean="0"/>
              <a:t>～</a:t>
            </a:r>
            <a:r>
              <a:rPr lang="en-US" altLang="ja-JP" dirty="0" smtClean="0"/>
              <a:t>2</a:t>
            </a:r>
            <a:r>
              <a:rPr lang="ja-JP" altLang="ja-JP" dirty="0" smtClean="0"/>
              <a:t>月）</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28</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3908415946"/>
              </p:ext>
            </p:extLst>
          </p:nvPr>
        </p:nvGraphicFramePr>
        <p:xfrm>
          <a:off x="1259632" y="1844824"/>
          <a:ext cx="6696743" cy="4104452"/>
        </p:xfrm>
        <a:graphic>
          <a:graphicData uri="http://schemas.openxmlformats.org/drawingml/2006/table">
            <a:tbl>
              <a:tblPr>
                <a:tableStyleId>{D113A9D2-9D6B-4929-AA2D-F23B5EE8CBE7}</a:tableStyleId>
              </a:tblPr>
              <a:tblGrid>
                <a:gridCol w="576064"/>
                <a:gridCol w="5416258"/>
                <a:gridCol w="704421"/>
              </a:tblGrid>
              <a:tr h="373132">
                <a:tc>
                  <a:txBody>
                    <a:bodyPr/>
                    <a:lstStyle/>
                    <a:p>
                      <a:pPr algn="just">
                        <a:spcAft>
                          <a:spcPts val="0"/>
                        </a:spcAft>
                      </a:pPr>
                      <a:endParaRPr lang="ja-JP" sz="2400" kern="100" dirty="0">
                        <a:latin typeface="Century"/>
                        <a:ea typeface="ＭＳ 明朝"/>
                        <a:cs typeface="Times New Roman"/>
                      </a:endParaRPr>
                    </a:p>
                  </a:txBody>
                  <a:tcPr marL="68580" marR="68580" marT="0" marB="0">
                    <a:solidFill>
                      <a:schemeClr val="accent6">
                        <a:lumMod val="75000"/>
                      </a:schemeClr>
                    </a:solidFill>
                  </a:tcPr>
                </a:tc>
                <a:tc gridSpan="2">
                  <a:txBody>
                    <a:bodyPr/>
                    <a:lstStyle/>
                    <a:p>
                      <a:pPr algn="just">
                        <a:spcAft>
                          <a:spcPts val="0"/>
                        </a:spcAft>
                      </a:pPr>
                      <a:r>
                        <a:rPr lang="ja-JP" sz="2400" kern="100" dirty="0"/>
                        <a:t>乳がんの語り</a:t>
                      </a:r>
                      <a:endParaRPr lang="ja-JP" sz="2400" kern="100" dirty="0">
                        <a:latin typeface="Century"/>
                        <a:ea typeface="ＭＳ 明朝"/>
                        <a:cs typeface="Times New Roman"/>
                      </a:endParaRPr>
                    </a:p>
                  </a:txBody>
                  <a:tcPr marL="68580" marR="68580" marT="0" marB="0">
                    <a:solidFill>
                      <a:schemeClr val="accent6">
                        <a:lumMod val="75000"/>
                      </a:schemeClr>
                    </a:solidFill>
                  </a:tcPr>
                </a:tc>
                <a:tc hMerge="1">
                  <a:txBody>
                    <a:bodyPr/>
                    <a:lstStyle/>
                    <a:p>
                      <a:endParaRPr kumimoji="1" lang="ja-JP" altLang="en-US"/>
                    </a:p>
                  </a:txBody>
                  <a:tcPr/>
                </a:tc>
              </a:tr>
              <a:tr h="373132">
                <a:tc>
                  <a:txBody>
                    <a:bodyPr/>
                    <a:lstStyle/>
                    <a:p>
                      <a:pPr algn="just">
                        <a:spcAft>
                          <a:spcPts val="0"/>
                        </a:spcAft>
                      </a:pPr>
                      <a:r>
                        <a:rPr lang="ja-JP" altLang="en-US" sz="2400" kern="100" dirty="0" smtClean="0">
                          <a:latin typeface="ＭＳ Ｐゴシック" pitchFamily="50" charset="-128"/>
                          <a:ea typeface="ＭＳ Ｐゴシック" pitchFamily="50" charset="-128"/>
                          <a:cs typeface="Times New Roman"/>
                        </a:rPr>
                        <a:t>１</a:t>
                      </a:r>
                      <a:endParaRPr lang="en-US" altLang="ja-JP" sz="2400" kern="100" dirty="0" smtClean="0">
                        <a:latin typeface="ＭＳ Ｐゴシック" pitchFamily="50" charset="-128"/>
                        <a:ea typeface="ＭＳ Ｐゴシック" pitchFamily="50" charset="-128"/>
                        <a:cs typeface="Times New Roman"/>
                      </a:endParaRPr>
                    </a:p>
                  </a:txBody>
                  <a:tcPr marL="68580" marR="68580" marT="0" marB="0" anchor="ctr"/>
                </a:tc>
                <a:tc>
                  <a:txBody>
                    <a:bodyPr/>
                    <a:lstStyle/>
                    <a:p>
                      <a:pPr algn="just">
                        <a:spcAft>
                          <a:spcPts val="0"/>
                        </a:spcAft>
                      </a:pPr>
                      <a:r>
                        <a:rPr lang="ja-JP" sz="2400" kern="100" dirty="0"/>
                        <a:t>異常の発見</a:t>
                      </a:r>
                      <a:endParaRPr lang="ja-JP" sz="2400" kern="100" dirty="0">
                        <a:latin typeface="Century"/>
                        <a:ea typeface="ＭＳ 明朝"/>
                        <a:cs typeface="Times New Roman"/>
                      </a:endParaRPr>
                    </a:p>
                  </a:txBody>
                  <a:tcPr marL="68580" marR="68580" marT="0" marB="0" anchor="ctr"/>
                </a:tc>
                <a:tc>
                  <a:txBody>
                    <a:bodyPr/>
                    <a:lstStyle/>
                    <a:p>
                      <a:pPr algn="r">
                        <a:spcAft>
                          <a:spcPts val="0"/>
                        </a:spcAft>
                      </a:pPr>
                      <a:r>
                        <a:rPr lang="en-US" sz="2400" kern="100"/>
                        <a:t>92</a:t>
                      </a:r>
                      <a:endParaRPr lang="ja-JP" sz="2400" kern="100">
                        <a:latin typeface="Century"/>
                        <a:ea typeface="ＭＳ 明朝"/>
                        <a:cs typeface="Times New Roman"/>
                      </a:endParaRPr>
                    </a:p>
                  </a:txBody>
                  <a:tcPr marL="68580" marR="68580" marT="0" marB="0" anchor="ctr"/>
                </a:tc>
              </a:tr>
              <a:tr h="373132">
                <a:tc>
                  <a:txBody>
                    <a:bodyPr/>
                    <a:lstStyle/>
                    <a:p>
                      <a:pPr algn="just">
                        <a:spcAft>
                          <a:spcPts val="0"/>
                        </a:spcAft>
                      </a:pPr>
                      <a:r>
                        <a:rPr lang="ja-JP" altLang="en-US" sz="2400" kern="100" dirty="0" smtClean="0">
                          <a:latin typeface="ＭＳ Ｐゴシック" pitchFamily="50" charset="-128"/>
                          <a:ea typeface="ＭＳ Ｐゴシック" pitchFamily="50" charset="-128"/>
                          <a:cs typeface="Times New Roman"/>
                        </a:rPr>
                        <a:t>２</a:t>
                      </a:r>
                      <a:endParaRPr lang="ja-JP" sz="2400" kern="100" dirty="0">
                        <a:latin typeface="ＭＳ Ｐゴシック" pitchFamily="50" charset="-128"/>
                        <a:ea typeface="ＭＳ Ｐゴシック" pitchFamily="50" charset="-128"/>
                        <a:cs typeface="Times New Roman"/>
                      </a:endParaRPr>
                    </a:p>
                  </a:txBody>
                  <a:tcPr marL="68580" marR="68580" marT="0" marB="0" anchor="ctr"/>
                </a:tc>
                <a:tc>
                  <a:txBody>
                    <a:bodyPr/>
                    <a:lstStyle/>
                    <a:p>
                      <a:pPr algn="just">
                        <a:spcAft>
                          <a:spcPts val="0"/>
                        </a:spcAft>
                      </a:pPr>
                      <a:r>
                        <a:rPr lang="ja-JP" sz="2400" kern="100" dirty="0"/>
                        <a:t>再発・転移の徴候と診断</a:t>
                      </a:r>
                      <a:endParaRPr lang="ja-JP" sz="2400" kern="100" dirty="0">
                        <a:latin typeface="Century"/>
                        <a:ea typeface="ＭＳ 明朝"/>
                        <a:cs typeface="Times New Roman"/>
                      </a:endParaRPr>
                    </a:p>
                  </a:txBody>
                  <a:tcPr marL="68580" marR="68580" marT="0" marB="0" anchor="ctr"/>
                </a:tc>
                <a:tc>
                  <a:txBody>
                    <a:bodyPr/>
                    <a:lstStyle/>
                    <a:p>
                      <a:pPr algn="r">
                        <a:spcAft>
                          <a:spcPts val="0"/>
                        </a:spcAft>
                      </a:pPr>
                      <a:r>
                        <a:rPr lang="en-US" sz="2400" kern="100"/>
                        <a:t>72</a:t>
                      </a:r>
                      <a:endParaRPr lang="ja-JP" sz="2400" kern="100">
                        <a:latin typeface="Century"/>
                        <a:ea typeface="ＭＳ 明朝"/>
                        <a:cs typeface="Times New Roman"/>
                      </a:endParaRPr>
                    </a:p>
                  </a:txBody>
                  <a:tcPr marL="68580" marR="68580" marT="0" marB="0" anchor="ctr"/>
                </a:tc>
              </a:tr>
              <a:tr h="373132">
                <a:tc>
                  <a:txBody>
                    <a:bodyPr/>
                    <a:lstStyle/>
                    <a:p>
                      <a:pPr algn="just">
                        <a:spcAft>
                          <a:spcPts val="0"/>
                        </a:spcAft>
                      </a:pPr>
                      <a:r>
                        <a:rPr lang="ja-JP" altLang="en-US" sz="2400" kern="100" dirty="0" smtClean="0">
                          <a:latin typeface="ＭＳ Ｐゴシック" pitchFamily="50" charset="-128"/>
                          <a:ea typeface="ＭＳ Ｐゴシック" pitchFamily="50" charset="-128"/>
                          <a:cs typeface="Times New Roman"/>
                        </a:rPr>
                        <a:t>３</a:t>
                      </a:r>
                      <a:endParaRPr lang="ja-JP" sz="2400" kern="100" dirty="0">
                        <a:latin typeface="ＭＳ Ｐゴシック" pitchFamily="50" charset="-128"/>
                        <a:ea typeface="ＭＳ Ｐゴシック" pitchFamily="50" charset="-128"/>
                        <a:cs typeface="Times New Roman"/>
                      </a:endParaRPr>
                    </a:p>
                  </a:txBody>
                  <a:tcPr marL="68580" marR="68580" marT="0" marB="0" anchor="ctr"/>
                </a:tc>
                <a:tc>
                  <a:txBody>
                    <a:bodyPr/>
                    <a:lstStyle/>
                    <a:p>
                      <a:pPr algn="just">
                        <a:spcAft>
                          <a:spcPts val="0"/>
                        </a:spcAft>
                      </a:pPr>
                      <a:r>
                        <a:rPr lang="ja-JP" sz="2400" kern="100" dirty="0"/>
                        <a:t>からだ・心・パートナーとの関係</a:t>
                      </a:r>
                      <a:endParaRPr lang="ja-JP" sz="2400" kern="100" dirty="0">
                        <a:latin typeface="Century"/>
                        <a:ea typeface="ＭＳ 明朝"/>
                        <a:cs typeface="Times New Roman"/>
                      </a:endParaRPr>
                    </a:p>
                  </a:txBody>
                  <a:tcPr marL="68580" marR="68580" marT="0" marB="0" anchor="ctr"/>
                </a:tc>
                <a:tc>
                  <a:txBody>
                    <a:bodyPr/>
                    <a:lstStyle/>
                    <a:p>
                      <a:pPr algn="r">
                        <a:spcAft>
                          <a:spcPts val="0"/>
                        </a:spcAft>
                      </a:pPr>
                      <a:r>
                        <a:rPr lang="en-US" sz="2400" kern="100"/>
                        <a:t>46</a:t>
                      </a:r>
                      <a:endParaRPr lang="ja-JP" sz="2400" kern="100">
                        <a:latin typeface="Century"/>
                        <a:ea typeface="ＭＳ 明朝"/>
                        <a:cs typeface="Times New Roman"/>
                      </a:endParaRPr>
                    </a:p>
                  </a:txBody>
                  <a:tcPr marL="68580" marR="68580" marT="0" marB="0" anchor="ctr"/>
                </a:tc>
              </a:tr>
              <a:tr h="373132">
                <a:tc>
                  <a:txBody>
                    <a:bodyPr/>
                    <a:lstStyle/>
                    <a:p>
                      <a:pPr algn="just">
                        <a:spcAft>
                          <a:spcPts val="0"/>
                        </a:spcAft>
                      </a:pPr>
                      <a:r>
                        <a:rPr lang="ja-JP" altLang="en-US" sz="2400" kern="100" dirty="0" smtClean="0">
                          <a:latin typeface="ＭＳ Ｐゴシック" pitchFamily="50" charset="-128"/>
                          <a:ea typeface="ＭＳ Ｐゴシック" pitchFamily="50" charset="-128"/>
                          <a:cs typeface="Times New Roman"/>
                        </a:rPr>
                        <a:t>４</a:t>
                      </a:r>
                      <a:endParaRPr lang="ja-JP" sz="2400" kern="100" dirty="0">
                        <a:latin typeface="ＭＳ Ｐゴシック" pitchFamily="50" charset="-128"/>
                        <a:ea typeface="ＭＳ Ｐゴシック" pitchFamily="50" charset="-128"/>
                        <a:cs typeface="Times New Roman"/>
                      </a:endParaRPr>
                    </a:p>
                  </a:txBody>
                  <a:tcPr marL="68580" marR="68580" marT="0" marB="0" anchor="ctr"/>
                </a:tc>
                <a:tc>
                  <a:txBody>
                    <a:bodyPr/>
                    <a:lstStyle/>
                    <a:p>
                      <a:pPr algn="just">
                        <a:spcAft>
                          <a:spcPts val="0"/>
                        </a:spcAft>
                      </a:pPr>
                      <a:r>
                        <a:rPr lang="ja-JP" sz="2400" kern="100" dirty="0">
                          <a:solidFill>
                            <a:schemeClr val="accent4">
                              <a:lumMod val="75000"/>
                            </a:schemeClr>
                          </a:solidFill>
                        </a:rPr>
                        <a:t>再発・転移の治療</a:t>
                      </a:r>
                      <a:endParaRPr lang="ja-JP" sz="2400" kern="100" dirty="0">
                        <a:solidFill>
                          <a:schemeClr val="accent4">
                            <a:lumMod val="75000"/>
                          </a:schemeClr>
                        </a:solidFill>
                        <a:latin typeface="Century"/>
                        <a:ea typeface="ＭＳ 明朝"/>
                        <a:cs typeface="Times New Roman"/>
                      </a:endParaRPr>
                    </a:p>
                  </a:txBody>
                  <a:tcPr marL="68580" marR="68580" marT="0" marB="0" anchor="ctr"/>
                </a:tc>
                <a:tc>
                  <a:txBody>
                    <a:bodyPr/>
                    <a:lstStyle/>
                    <a:p>
                      <a:pPr algn="r">
                        <a:spcAft>
                          <a:spcPts val="0"/>
                        </a:spcAft>
                      </a:pPr>
                      <a:r>
                        <a:rPr lang="en-US" sz="2400" kern="100"/>
                        <a:t>45</a:t>
                      </a:r>
                      <a:endParaRPr lang="ja-JP" sz="2400" kern="100">
                        <a:latin typeface="Century"/>
                        <a:ea typeface="ＭＳ 明朝"/>
                        <a:cs typeface="Times New Roman"/>
                      </a:endParaRPr>
                    </a:p>
                  </a:txBody>
                  <a:tcPr marL="68580" marR="68580" marT="0" marB="0" anchor="ctr"/>
                </a:tc>
              </a:tr>
              <a:tr h="373132">
                <a:tc>
                  <a:txBody>
                    <a:bodyPr/>
                    <a:lstStyle/>
                    <a:p>
                      <a:pPr algn="just">
                        <a:spcAft>
                          <a:spcPts val="0"/>
                        </a:spcAft>
                      </a:pPr>
                      <a:r>
                        <a:rPr lang="ja-JP" altLang="en-US" sz="2400" kern="100" dirty="0" smtClean="0">
                          <a:latin typeface="ＭＳ Ｐゴシック" pitchFamily="50" charset="-128"/>
                          <a:ea typeface="ＭＳ Ｐゴシック" pitchFamily="50" charset="-128"/>
                          <a:cs typeface="Times New Roman"/>
                        </a:rPr>
                        <a:t>５</a:t>
                      </a:r>
                      <a:endParaRPr lang="ja-JP" sz="2400" kern="100" dirty="0">
                        <a:latin typeface="ＭＳ Ｐゴシック" pitchFamily="50" charset="-128"/>
                        <a:ea typeface="ＭＳ Ｐゴシック" pitchFamily="50" charset="-128"/>
                        <a:cs typeface="Times New Roman"/>
                      </a:endParaRPr>
                    </a:p>
                  </a:txBody>
                  <a:tcPr marL="68580" marR="68580" marT="0" marB="0" anchor="ctr"/>
                </a:tc>
                <a:tc>
                  <a:txBody>
                    <a:bodyPr/>
                    <a:lstStyle/>
                    <a:p>
                      <a:pPr algn="just">
                        <a:spcAft>
                          <a:spcPts val="0"/>
                        </a:spcAft>
                      </a:pPr>
                      <a:r>
                        <a:rPr lang="ja-JP" sz="2400" kern="100"/>
                        <a:t>診断された時の気持ち</a:t>
                      </a:r>
                      <a:endParaRPr lang="ja-JP" sz="2400" kern="100">
                        <a:latin typeface="Century"/>
                        <a:ea typeface="ＭＳ 明朝"/>
                        <a:cs typeface="Times New Roman"/>
                      </a:endParaRPr>
                    </a:p>
                  </a:txBody>
                  <a:tcPr marL="68580" marR="68580" marT="0" marB="0" anchor="ctr"/>
                </a:tc>
                <a:tc>
                  <a:txBody>
                    <a:bodyPr/>
                    <a:lstStyle/>
                    <a:p>
                      <a:pPr algn="r">
                        <a:spcAft>
                          <a:spcPts val="0"/>
                        </a:spcAft>
                      </a:pPr>
                      <a:r>
                        <a:rPr lang="en-US" sz="2400" kern="100"/>
                        <a:t>36</a:t>
                      </a:r>
                      <a:endParaRPr lang="ja-JP" sz="2400" kern="100">
                        <a:latin typeface="Century"/>
                        <a:ea typeface="ＭＳ 明朝"/>
                        <a:cs typeface="Times New Roman"/>
                      </a:endParaRPr>
                    </a:p>
                  </a:txBody>
                  <a:tcPr marL="68580" marR="68580" marT="0" marB="0" anchor="ctr"/>
                </a:tc>
              </a:tr>
              <a:tr h="373132">
                <a:tc>
                  <a:txBody>
                    <a:bodyPr/>
                    <a:lstStyle/>
                    <a:p>
                      <a:pPr algn="just">
                        <a:spcAft>
                          <a:spcPts val="0"/>
                        </a:spcAft>
                      </a:pPr>
                      <a:r>
                        <a:rPr lang="ja-JP" altLang="en-US" sz="2400" kern="100" dirty="0" smtClean="0">
                          <a:latin typeface="ＭＳ Ｐゴシック" pitchFamily="50" charset="-128"/>
                          <a:ea typeface="ＭＳ Ｐゴシック" pitchFamily="50" charset="-128"/>
                          <a:cs typeface="Times New Roman"/>
                        </a:rPr>
                        <a:t>６</a:t>
                      </a:r>
                      <a:endParaRPr lang="ja-JP" sz="2400" kern="100" dirty="0">
                        <a:latin typeface="ＭＳ Ｐゴシック" pitchFamily="50" charset="-128"/>
                        <a:ea typeface="ＭＳ Ｐゴシック" pitchFamily="50" charset="-128"/>
                        <a:cs typeface="Times New Roman"/>
                      </a:endParaRPr>
                    </a:p>
                  </a:txBody>
                  <a:tcPr marL="68580" marR="68580" marT="0" marB="0" anchor="ctr"/>
                </a:tc>
                <a:tc>
                  <a:txBody>
                    <a:bodyPr/>
                    <a:lstStyle/>
                    <a:p>
                      <a:pPr algn="just">
                        <a:spcAft>
                          <a:spcPts val="0"/>
                        </a:spcAft>
                      </a:pPr>
                      <a:r>
                        <a:rPr lang="ja-JP" sz="2400" kern="100" dirty="0">
                          <a:solidFill>
                            <a:schemeClr val="accent4">
                              <a:lumMod val="75000"/>
                            </a:schemeClr>
                          </a:solidFill>
                        </a:rPr>
                        <a:t>ホルモン療法</a:t>
                      </a:r>
                      <a:endParaRPr lang="ja-JP" sz="2400" kern="100" dirty="0">
                        <a:solidFill>
                          <a:schemeClr val="accent4">
                            <a:lumMod val="75000"/>
                          </a:schemeClr>
                        </a:solidFill>
                        <a:latin typeface="Century"/>
                        <a:ea typeface="ＭＳ 明朝"/>
                        <a:cs typeface="Times New Roman"/>
                      </a:endParaRPr>
                    </a:p>
                  </a:txBody>
                  <a:tcPr marL="68580" marR="68580" marT="0" marB="0" anchor="ctr"/>
                </a:tc>
                <a:tc>
                  <a:txBody>
                    <a:bodyPr/>
                    <a:lstStyle/>
                    <a:p>
                      <a:pPr algn="r">
                        <a:spcAft>
                          <a:spcPts val="0"/>
                        </a:spcAft>
                      </a:pPr>
                      <a:r>
                        <a:rPr lang="en-US" sz="2400" kern="100"/>
                        <a:t>33</a:t>
                      </a:r>
                      <a:endParaRPr lang="ja-JP" sz="2400" kern="100">
                        <a:latin typeface="Century"/>
                        <a:ea typeface="ＭＳ 明朝"/>
                        <a:cs typeface="Times New Roman"/>
                      </a:endParaRPr>
                    </a:p>
                  </a:txBody>
                  <a:tcPr marL="68580" marR="68580" marT="0" marB="0" anchor="ctr"/>
                </a:tc>
              </a:tr>
              <a:tr h="373132">
                <a:tc>
                  <a:txBody>
                    <a:bodyPr/>
                    <a:lstStyle/>
                    <a:p>
                      <a:pPr algn="just">
                        <a:spcAft>
                          <a:spcPts val="0"/>
                        </a:spcAft>
                      </a:pPr>
                      <a:r>
                        <a:rPr lang="ja-JP" altLang="en-US" sz="2400" kern="100" dirty="0" smtClean="0">
                          <a:latin typeface="ＭＳ Ｐゴシック" pitchFamily="50" charset="-128"/>
                          <a:ea typeface="ＭＳ Ｐゴシック" pitchFamily="50" charset="-128"/>
                          <a:cs typeface="Times New Roman"/>
                        </a:rPr>
                        <a:t>７</a:t>
                      </a:r>
                      <a:endParaRPr lang="ja-JP" sz="2400" kern="100" dirty="0">
                        <a:latin typeface="ＭＳ Ｐゴシック" pitchFamily="50" charset="-128"/>
                        <a:ea typeface="ＭＳ Ｐゴシック" pitchFamily="50" charset="-128"/>
                        <a:cs typeface="Times New Roman"/>
                      </a:endParaRPr>
                    </a:p>
                  </a:txBody>
                  <a:tcPr marL="68580" marR="68580" marT="0" marB="0" anchor="ctr"/>
                </a:tc>
                <a:tc>
                  <a:txBody>
                    <a:bodyPr/>
                    <a:lstStyle/>
                    <a:p>
                      <a:pPr algn="just">
                        <a:spcAft>
                          <a:spcPts val="0"/>
                        </a:spcAft>
                      </a:pPr>
                      <a:r>
                        <a:rPr lang="ja-JP" sz="2400" kern="100" dirty="0">
                          <a:solidFill>
                            <a:schemeClr val="accent4">
                              <a:lumMod val="75000"/>
                            </a:schemeClr>
                          </a:solidFill>
                        </a:rPr>
                        <a:t>抗がん剤・分子標的薬治療</a:t>
                      </a:r>
                      <a:endParaRPr lang="ja-JP" sz="2400" kern="100" dirty="0">
                        <a:solidFill>
                          <a:schemeClr val="accent4">
                            <a:lumMod val="75000"/>
                          </a:schemeClr>
                        </a:solidFill>
                        <a:latin typeface="Century"/>
                        <a:ea typeface="ＭＳ 明朝"/>
                        <a:cs typeface="Times New Roman"/>
                      </a:endParaRPr>
                    </a:p>
                  </a:txBody>
                  <a:tcPr marL="68580" marR="68580" marT="0" marB="0" anchor="ctr"/>
                </a:tc>
                <a:tc>
                  <a:txBody>
                    <a:bodyPr/>
                    <a:lstStyle/>
                    <a:p>
                      <a:pPr algn="r">
                        <a:spcAft>
                          <a:spcPts val="0"/>
                        </a:spcAft>
                      </a:pPr>
                      <a:r>
                        <a:rPr lang="en-US" sz="2400" kern="100"/>
                        <a:t>31</a:t>
                      </a:r>
                      <a:endParaRPr lang="ja-JP" sz="2400" kern="100">
                        <a:latin typeface="Century"/>
                        <a:ea typeface="ＭＳ 明朝"/>
                        <a:cs typeface="Times New Roman"/>
                      </a:endParaRPr>
                    </a:p>
                  </a:txBody>
                  <a:tcPr marL="68580" marR="68580" marT="0" marB="0" anchor="ctr"/>
                </a:tc>
              </a:tr>
              <a:tr h="373132">
                <a:tc>
                  <a:txBody>
                    <a:bodyPr/>
                    <a:lstStyle/>
                    <a:p>
                      <a:pPr algn="just">
                        <a:spcAft>
                          <a:spcPts val="0"/>
                        </a:spcAft>
                      </a:pPr>
                      <a:r>
                        <a:rPr lang="ja-JP" altLang="en-US" sz="2400" kern="100" dirty="0" smtClean="0">
                          <a:latin typeface="ＭＳ Ｐゴシック" pitchFamily="50" charset="-128"/>
                          <a:ea typeface="ＭＳ Ｐゴシック" pitchFamily="50" charset="-128"/>
                          <a:cs typeface="Times New Roman"/>
                        </a:rPr>
                        <a:t>８</a:t>
                      </a:r>
                      <a:endParaRPr lang="ja-JP" sz="2400" kern="100" dirty="0">
                        <a:latin typeface="ＭＳ Ｐゴシック" pitchFamily="50" charset="-128"/>
                        <a:ea typeface="ＭＳ Ｐゴシック" pitchFamily="50" charset="-128"/>
                        <a:cs typeface="Times New Roman"/>
                      </a:endParaRPr>
                    </a:p>
                  </a:txBody>
                  <a:tcPr marL="68580" marR="68580" marT="0" marB="0" anchor="ctr"/>
                </a:tc>
                <a:tc>
                  <a:txBody>
                    <a:bodyPr/>
                    <a:lstStyle/>
                    <a:p>
                      <a:pPr algn="just">
                        <a:spcAft>
                          <a:spcPts val="0"/>
                        </a:spcAft>
                      </a:pPr>
                      <a:r>
                        <a:rPr lang="ja-JP" sz="2400" kern="100"/>
                        <a:t>周囲の人との関係</a:t>
                      </a:r>
                      <a:endParaRPr lang="ja-JP" sz="2400" kern="100">
                        <a:latin typeface="Century"/>
                        <a:ea typeface="ＭＳ 明朝"/>
                        <a:cs typeface="Times New Roman"/>
                      </a:endParaRPr>
                    </a:p>
                  </a:txBody>
                  <a:tcPr marL="68580" marR="68580" marT="0" marB="0" anchor="ctr"/>
                </a:tc>
                <a:tc>
                  <a:txBody>
                    <a:bodyPr/>
                    <a:lstStyle/>
                    <a:p>
                      <a:pPr algn="r">
                        <a:spcAft>
                          <a:spcPts val="0"/>
                        </a:spcAft>
                      </a:pPr>
                      <a:r>
                        <a:rPr lang="en-US" sz="2400" kern="100"/>
                        <a:t>29</a:t>
                      </a:r>
                      <a:endParaRPr lang="ja-JP" sz="2400" kern="100">
                        <a:latin typeface="Century"/>
                        <a:ea typeface="ＭＳ 明朝"/>
                        <a:cs typeface="Times New Roman"/>
                      </a:endParaRPr>
                    </a:p>
                  </a:txBody>
                  <a:tcPr marL="68580" marR="68580" marT="0" marB="0" anchor="ctr"/>
                </a:tc>
              </a:tr>
              <a:tr h="373132">
                <a:tc>
                  <a:txBody>
                    <a:bodyPr/>
                    <a:lstStyle/>
                    <a:p>
                      <a:pPr algn="just">
                        <a:spcAft>
                          <a:spcPts val="0"/>
                        </a:spcAft>
                      </a:pPr>
                      <a:r>
                        <a:rPr lang="ja-JP" altLang="en-US" sz="2400" kern="100" dirty="0" smtClean="0">
                          <a:latin typeface="ＭＳ Ｐゴシック" pitchFamily="50" charset="-128"/>
                          <a:ea typeface="ＭＳ Ｐゴシック" pitchFamily="50" charset="-128"/>
                          <a:cs typeface="Times New Roman"/>
                        </a:rPr>
                        <a:t>９</a:t>
                      </a:r>
                      <a:endParaRPr lang="ja-JP" sz="2400" kern="100" dirty="0">
                        <a:latin typeface="ＭＳ Ｐゴシック" pitchFamily="50" charset="-128"/>
                        <a:ea typeface="ＭＳ Ｐゴシック" pitchFamily="50" charset="-128"/>
                        <a:cs typeface="Times New Roman"/>
                      </a:endParaRPr>
                    </a:p>
                  </a:txBody>
                  <a:tcPr marL="68580" marR="68580" marT="0" marB="0" anchor="ctr"/>
                </a:tc>
                <a:tc>
                  <a:txBody>
                    <a:bodyPr/>
                    <a:lstStyle/>
                    <a:p>
                      <a:pPr algn="just">
                        <a:spcAft>
                          <a:spcPts val="0"/>
                        </a:spcAft>
                      </a:pPr>
                      <a:r>
                        <a:rPr lang="ja-JP" sz="2400" kern="100"/>
                        <a:t>家族の思い・家族への思い</a:t>
                      </a:r>
                      <a:endParaRPr lang="ja-JP" sz="2400" kern="100">
                        <a:latin typeface="Century"/>
                        <a:ea typeface="ＭＳ 明朝"/>
                        <a:cs typeface="Times New Roman"/>
                      </a:endParaRPr>
                    </a:p>
                  </a:txBody>
                  <a:tcPr marL="68580" marR="68580" marT="0" marB="0" anchor="ctr"/>
                </a:tc>
                <a:tc>
                  <a:txBody>
                    <a:bodyPr/>
                    <a:lstStyle/>
                    <a:p>
                      <a:pPr algn="r">
                        <a:spcAft>
                          <a:spcPts val="0"/>
                        </a:spcAft>
                      </a:pPr>
                      <a:r>
                        <a:rPr lang="en-US" sz="2400" kern="100"/>
                        <a:t>27</a:t>
                      </a:r>
                      <a:endParaRPr lang="ja-JP" sz="2400" kern="100">
                        <a:latin typeface="Century"/>
                        <a:ea typeface="ＭＳ 明朝"/>
                        <a:cs typeface="Times New Roman"/>
                      </a:endParaRPr>
                    </a:p>
                  </a:txBody>
                  <a:tcPr marL="68580" marR="68580" marT="0" marB="0" anchor="ctr"/>
                </a:tc>
              </a:tr>
              <a:tr h="373132">
                <a:tc>
                  <a:txBody>
                    <a:bodyPr/>
                    <a:lstStyle/>
                    <a:p>
                      <a:pPr algn="just">
                        <a:spcAft>
                          <a:spcPts val="0"/>
                        </a:spcAft>
                      </a:pPr>
                      <a:r>
                        <a:rPr lang="en-US" altLang="ja-JP" sz="2400" kern="100" dirty="0" smtClean="0">
                          <a:latin typeface="ＭＳ Ｐゴシック" pitchFamily="50" charset="-128"/>
                          <a:ea typeface="ＭＳ Ｐゴシック" pitchFamily="50" charset="-128"/>
                          <a:cs typeface="Times New Roman"/>
                        </a:rPr>
                        <a:t>10</a:t>
                      </a:r>
                      <a:endParaRPr lang="ja-JP" sz="2400" kern="100" dirty="0">
                        <a:latin typeface="ＭＳ Ｐゴシック" pitchFamily="50" charset="-128"/>
                        <a:ea typeface="ＭＳ Ｐゴシック" pitchFamily="50" charset="-128"/>
                        <a:cs typeface="Times New Roman"/>
                      </a:endParaRPr>
                    </a:p>
                  </a:txBody>
                  <a:tcPr marL="68580" marR="68580" marT="0" marB="0" anchor="ctr"/>
                </a:tc>
                <a:tc>
                  <a:txBody>
                    <a:bodyPr/>
                    <a:lstStyle/>
                    <a:p>
                      <a:pPr algn="just">
                        <a:spcAft>
                          <a:spcPts val="0"/>
                        </a:spcAft>
                      </a:pPr>
                      <a:r>
                        <a:rPr lang="ja-JP" sz="2400" kern="100" dirty="0">
                          <a:solidFill>
                            <a:schemeClr val="accent4">
                              <a:lumMod val="75000"/>
                            </a:schemeClr>
                          </a:solidFill>
                        </a:rPr>
                        <a:t>乳房切除術</a:t>
                      </a:r>
                      <a:endParaRPr lang="ja-JP" sz="2400" kern="100" dirty="0">
                        <a:solidFill>
                          <a:schemeClr val="accent4">
                            <a:lumMod val="75000"/>
                          </a:schemeClr>
                        </a:solidFill>
                        <a:latin typeface="Century"/>
                        <a:ea typeface="ＭＳ 明朝"/>
                        <a:cs typeface="Times New Roman"/>
                      </a:endParaRPr>
                    </a:p>
                  </a:txBody>
                  <a:tcPr marL="68580" marR="68580" marT="0" marB="0" anchor="ctr"/>
                </a:tc>
                <a:tc>
                  <a:txBody>
                    <a:bodyPr/>
                    <a:lstStyle/>
                    <a:p>
                      <a:pPr algn="r">
                        <a:spcAft>
                          <a:spcPts val="0"/>
                        </a:spcAft>
                      </a:pPr>
                      <a:r>
                        <a:rPr lang="en-US" sz="2400" kern="100" dirty="0"/>
                        <a:t>26</a:t>
                      </a:r>
                      <a:endParaRPr lang="ja-JP" sz="2400" kern="100" dirty="0">
                        <a:latin typeface="Century"/>
                        <a:ea typeface="ＭＳ 明朝"/>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404664"/>
            <a:ext cx="7125113" cy="924475"/>
          </a:xfrm>
        </p:spPr>
        <p:txBody>
          <a:bodyPr/>
          <a:lstStyle/>
          <a:p>
            <a:r>
              <a:rPr kumimoji="1" lang="ja-JP" altLang="en-US" dirty="0" smtClean="0"/>
              <a:t>あなたからのひと言（乳がん）</a:t>
            </a:r>
            <a:endParaRPr kumimoji="1" lang="ja-JP" altLang="en-US" dirty="0"/>
          </a:p>
        </p:txBody>
      </p:sp>
      <p:sp>
        <p:nvSpPr>
          <p:cNvPr id="4" name="日付プレースホルダ 3"/>
          <p:cNvSpPr>
            <a:spLocks noGrp="1"/>
          </p:cNvSpPr>
          <p:nvPr>
            <p:ph type="dt" sz="half" idx="10"/>
          </p:nvPr>
        </p:nvSpPr>
        <p:spPr>
          <a:xfrm>
            <a:off x="6516216" y="6237312"/>
            <a:ext cx="2133600" cy="365125"/>
          </a:xfrm>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a:xfrm>
            <a:off x="1187624" y="6237312"/>
            <a:ext cx="5256399" cy="365125"/>
          </a:xfrm>
        </p:spPr>
        <p:txBody>
          <a:bodyPr/>
          <a:lstStyle/>
          <a:p>
            <a:r>
              <a:rPr kumimoji="1" lang="en-US" altLang="zh-CN" dirty="0" smtClean="0"/>
              <a:t>Rika Sakuma Sato</a:t>
            </a:r>
            <a:r>
              <a:rPr kumimoji="1" lang="zh-CN" altLang="en-US" dirty="0" smtClean="0"/>
              <a:t>＠乃木坂</a:t>
            </a:r>
            <a:r>
              <a:rPr kumimoji="1" lang="ja-JP" altLang="en-US" dirty="0" smtClean="0"/>
              <a:t>スクール　</a:t>
            </a:r>
            <a:endParaRPr kumimoji="1" lang="ja-JP" altLang="en-US" dirty="0"/>
          </a:p>
        </p:txBody>
      </p:sp>
      <p:sp>
        <p:nvSpPr>
          <p:cNvPr id="6" name="スライド番号プレースホルダ 5"/>
          <p:cNvSpPr>
            <a:spLocks noGrp="1"/>
          </p:cNvSpPr>
          <p:nvPr>
            <p:ph type="sldNum" sz="quarter" idx="12"/>
          </p:nvPr>
        </p:nvSpPr>
        <p:spPr>
          <a:xfrm>
            <a:off x="467544" y="6237312"/>
            <a:ext cx="608287" cy="365125"/>
          </a:xfrm>
        </p:spPr>
        <p:txBody>
          <a:bodyPr/>
          <a:lstStyle/>
          <a:p>
            <a:fld id="{91116405-699A-4C30-9AF7-E20AEB24AE02}" type="slidenum">
              <a:rPr kumimoji="1" lang="ja-JP" altLang="en-US" smtClean="0"/>
              <a:pPr/>
              <a:t>29</a:t>
            </a:fld>
            <a:endParaRPr kumimoji="1" lang="ja-JP" altLang="en-US" dirty="0"/>
          </a:p>
        </p:txBody>
      </p:sp>
      <p:graphicFrame>
        <p:nvGraphicFramePr>
          <p:cNvPr id="7" name="コンテンツ プレースホルダ 6"/>
          <p:cNvGraphicFramePr>
            <a:graphicFrameLocks noGrp="1"/>
          </p:cNvGraphicFramePr>
          <p:nvPr>
            <p:ph idx="1"/>
          </p:nvPr>
        </p:nvGraphicFramePr>
        <p:xfrm>
          <a:off x="539552" y="1340768"/>
          <a:ext cx="8363272" cy="4968240"/>
        </p:xfrm>
        <a:graphic>
          <a:graphicData uri="http://schemas.openxmlformats.org/drawingml/2006/table">
            <a:tbl>
              <a:tblPr firstRow="1" bandRow="1">
                <a:tableStyleId>{5C22544A-7EE6-4342-B048-85BDC9FD1C3A}</a:tableStyleId>
              </a:tblPr>
              <a:tblGrid>
                <a:gridCol w="3682752"/>
                <a:gridCol w="4680520"/>
              </a:tblGrid>
              <a:tr h="316277">
                <a:tc>
                  <a:txBody>
                    <a:bodyPr/>
                    <a:lstStyle/>
                    <a:p>
                      <a:r>
                        <a:rPr kumimoji="1" lang="ja-JP" altLang="en-US" sz="1600" dirty="0" smtClean="0"/>
                        <a:t>語りの内容</a:t>
                      </a:r>
                      <a:endParaRPr kumimoji="1" lang="ja-JP" altLang="en-US" sz="1600" dirty="0"/>
                    </a:p>
                  </a:txBody>
                  <a:tcPr>
                    <a:solidFill>
                      <a:schemeClr val="accent6">
                        <a:lumMod val="75000"/>
                      </a:schemeClr>
                    </a:solidFill>
                  </a:tcPr>
                </a:tc>
                <a:tc>
                  <a:txBody>
                    <a:bodyPr/>
                    <a:lstStyle/>
                    <a:p>
                      <a:r>
                        <a:rPr kumimoji="1" lang="ja-JP" altLang="en-US" sz="1600" dirty="0" smtClean="0"/>
                        <a:t>あなたからのひと言</a:t>
                      </a:r>
                      <a:endParaRPr kumimoji="1" lang="en-US" altLang="ja-JP" sz="1600" dirty="0" smtClean="0"/>
                    </a:p>
                  </a:txBody>
                  <a:tcPr>
                    <a:solidFill>
                      <a:schemeClr val="accent6">
                        <a:lumMod val="75000"/>
                      </a:schemeClr>
                    </a:solidFill>
                  </a:tcPr>
                </a:tc>
              </a:tr>
              <a:tr h="546297">
                <a:tc>
                  <a:txBody>
                    <a:bodyPr/>
                    <a:lstStyle/>
                    <a:p>
                      <a:r>
                        <a:rPr kumimoji="1" lang="en-US" altLang="ja-JP" sz="1400" dirty="0" smtClean="0"/>
                        <a:t>BC07</a:t>
                      </a:r>
                      <a:r>
                        <a:rPr kumimoji="1" lang="ja-JP" altLang="en-US" sz="1400" dirty="0" smtClean="0"/>
                        <a:t>：上司にがんの可能性があることを伝え、その後の経過も包み隠さず伝えたことで、移動の少ないポジションを与えてもらえた</a:t>
                      </a:r>
                      <a:endParaRPr kumimoji="1" lang="ja-JP" altLang="en-US" sz="1400" dirty="0"/>
                    </a:p>
                  </a:txBody>
                  <a:tcPr/>
                </a:tc>
                <a:tc>
                  <a:txBody>
                    <a:bodyPr/>
                    <a:lstStyle/>
                    <a:p>
                      <a:r>
                        <a:rPr kumimoji="1" lang="ja-JP" altLang="en-US" sz="1400" dirty="0" smtClean="0"/>
                        <a:t>仕事をフルタイムでしているので、会社にはどのように説明しようか迷っていました。結果はどうであれ、検査を受けることは、上司には話しておこうと思いました。</a:t>
                      </a:r>
                      <a:endParaRPr kumimoji="1" lang="ja-JP" altLang="en-US" sz="1400" dirty="0"/>
                    </a:p>
                  </a:txBody>
                  <a:tcPr/>
                </a:tc>
              </a:tr>
              <a:tr h="546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BC02</a:t>
                      </a:r>
                      <a:r>
                        <a:rPr kumimoji="1" lang="ja-JP" altLang="en-US" sz="1400" dirty="0" smtClean="0"/>
                        <a:t>：プロフィール（非浸潤がん）</a:t>
                      </a:r>
                      <a:r>
                        <a:rPr kumimoji="1" lang="en-US" altLang="ja-JP" sz="1400" dirty="0" smtClean="0"/>
                        <a:t/>
                      </a:r>
                      <a:br>
                        <a:rPr kumimoji="1" lang="en-US" altLang="ja-JP" sz="1400" dirty="0" smtClean="0"/>
                      </a:br>
                      <a:r>
                        <a:rPr lang="ja-JP" altLang="en-US" sz="1400" dirty="0" smtClean="0"/>
                        <a:t>医師からの説明やインターネットからの情報をもとに、乳房を切除することの影響、完治することへの期待を中心に、手術当日まで熟慮し、本人の意思で、温存手術ではなく、乳房切除術を選択し、手術を受けた。</a:t>
                      </a:r>
                    </a:p>
                  </a:txBody>
                  <a:tcPr/>
                </a:tc>
                <a:tc>
                  <a:txBody>
                    <a:bodyPr/>
                    <a:lstStyle/>
                    <a:p>
                      <a:r>
                        <a:rPr kumimoji="1" lang="ja-JP" altLang="en-US" sz="1400" dirty="0" smtClean="0"/>
                        <a:t>私の場合もとても小さい非浸潤がんで温存を勧められましたが、完治を望んで全摘を考えていました。あまりそのような選択をする方がいなかった中で、この方の語りを聞き、支えられたと思います。私も全摘で手術して貰いました。情報を下さった方に感謝いたします。</a:t>
                      </a:r>
                      <a:endParaRPr kumimoji="1" lang="ja-JP" altLang="en-US" sz="1400" dirty="0"/>
                    </a:p>
                  </a:txBody>
                  <a:tcPr/>
                </a:tc>
              </a:tr>
              <a:tr h="515219">
                <a:tc>
                  <a:txBody>
                    <a:bodyPr/>
                    <a:lstStyle/>
                    <a:p>
                      <a:r>
                        <a:rPr kumimoji="1" lang="en-US" altLang="ja-JP" sz="1400" dirty="0" smtClean="0"/>
                        <a:t>BC33</a:t>
                      </a:r>
                      <a:r>
                        <a:rPr kumimoji="1" lang="ja-JP" altLang="en-US" sz="1400" dirty="0" smtClean="0"/>
                        <a:t>：定期的に医師の往診があり、看護師やヘルパーも訪問してくれているので、痛みの治療と精神面や生活のサポートを受けることができて快適に過ごしている</a:t>
                      </a:r>
                      <a:endParaRPr kumimoji="1" lang="ja-JP" altLang="en-US" sz="1400" dirty="0"/>
                    </a:p>
                  </a:txBody>
                  <a:tcPr/>
                </a:tc>
                <a:tc>
                  <a:txBody>
                    <a:bodyPr/>
                    <a:lstStyle/>
                    <a:p>
                      <a:r>
                        <a:rPr kumimoji="1" lang="ja-JP" altLang="en-US" sz="1400" dirty="0" smtClean="0"/>
                        <a:t>術後１年経ちました。１年、生きていました。「転移したら、どう生きるか」を考えるために読みました。最後の時まで、生きていることを感じながら、生きたいと思いました。ありがとうございます。</a:t>
                      </a:r>
                      <a:endParaRPr kumimoji="1" lang="ja-JP" altLang="en-US" sz="1400" dirty="0"/>
                    </a:p>
                  </a:txBody>
                  <a:tcPr/>
                </a:tc>
              </a:tr>
              <a:tr h="546297">
                <a:tc>
                  <a:txBody>
                    <a:bodyPr/>
                    <a:lstStyle/>
                    <a:p>
                      <a:r>
                        <a:rPr kumimoji="1" lang="en-US" altLang="ja-JP" sz="1400" dirty="0" smtClean="0"/>
                        <a:t>BC12</a:t>
                      </a:r>
                      <a:r>
                        <a:rPr kumimoji="1" lang="ja-JP" altLang="en-US" sz="1400" dirty="0" smtClean="0"/>
                        <a:t>：抗がん剤はとても高いので、夫も残業したり、自分も副作用のない時に仕事に出たりしなくてはならなかった</a:t>
                      </a:r>
                      <a:endParaRPr kumimoji="1" lang="ja-JP" altLang="en-US" sz="1400" dirty="0"/>
                    </a:p>
                  </a:txBody>
                  <a:tcPr/>
                </a:tc>
                <a:tc>
                  <a:txBody>
                    <a:bodyPr/>
                    <a:lstStyle/>
                    <a:p>
                      <a:r>
                        <a:rPr kumimoji="1" lang="ja-JP" altLang="en-US" sz="1400" smtClean="0"/>
                        <a:t>わたしも経済的負担が大きく、現在は経過を診る定期検診も受けられずにいます。不安ですが、家のローンや幼児を抱え、わたしのために高額な医療費を支払うのには経済的にも心理的にも大きな負担です。実家の親にお金を借りて抗がん剤治療をしましたので、実家にも申し訳ない気持ちでいっぱいです。</a:t>
                      </a:r>
                      <a:endParaRPr kumimoji="1" lang="ja-JP" altLang="en-US" sz="14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smtClean="0"/>
              <a:t>まずはこちらをご覧ください</a:t>
            </a:r>
            <a:r>
              <a:rPr kumimoji="1" lang="en-US" altLang="ja-JP" dirty="0" smtClean="0"/>
              <a:t>…</a:t>
            </a:r>
            <a:endParaRPr kumimoji="1" lang="ja-JP" altLang="en-US" dirty="0"/>
          </a:p>
        </p:txBody>
      </p:sp>
      <p:sp>
        <p:nvSpPr>
          <p:cNvPr id="3" name="Date Placeholder 2"/>
          <p:cNvSpPr>
            <a:spLocks noGrp="1"/>
          </p:cNvSpPr>
          <p:nvPr>
            <p:ph type="dt" sz="half" idx="10"/>
          </p:nvPr>
        </p:nvSpPr>
        <p:spPr/>
        <p:txBody>
          <a:bodyPr/>
          <a:lstStyle/>
          <a:p>
            <a:r>
              <a:rPr kumimoji="1" lang="en-US" altLang="ja-JP" smtClean="0"/>
              <a:t>2011/5/26</a:t>
            </a:r>
            <a:endParaRPr kumimoji="1" lang="ja-JP" altLang="en-US"/>
          </a:p>
        </p:txBody>
      </p:sp>
      <p:sp>
        <p:nvSpPr>
          <p:cNvPr id="4" name="Footer Placeholder 3"/>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5" name="Slide Number Placeholder 4"/>
          <p:cNvSpPr>
            <a:spLocks noGrp="1"/>
          </p:cNvSpPr>
          <p:nvPr>
            <p:ph type="sldNum" sz="quarter" idx="12"/>
          </p:nvPr>
        </p:nvSpPr>
        <p:spPr/>
        <p:txBody>
          <a:bodyPr/>
          <a:lstStyle/>
          <a:p>
            <a:fld id="{91116405-699A-4C30-9AF7-E20AEB24AE02}" type="slidenum">
              <a:rPr kumimoji="1" lang="ja-JP" altLang="en-US" smtClean="0"/>
              <a:pPr/>
              <a:t>3</a:t>
            </a:fld>
            <a:endParaRPr kumimoji="1" lang="ja-JP" altLang="en-US"/>
          </a:p>
        </p:txBody>
      </p:sp>
      <p:pic>
        <p:nvPicPr>
          <p:cNvPr id="7" name="図 1">
            <a:hlinkClick r:id="rId2"/>
          </p:cNvPr>
          <p:cNvPicPr/>
          <p:nvPr/>
        </p:nvPicPr>
        <p:blipFill rotWithShape="1">
          <a:blip r:embed="rId3">
            <a:extLst>
              <a:ext uri="{28A0092B-C50C-407E-A947-70E740481C1C}">
                <a14:useLocalDpi xmlns:a14="http://schemas.microsoft.com/office/drawing/2010/main" val="0"/>
              </a:ext>
            </a:extLst>
          </a:blip>
          <a:srcRect l="32361" t="37295" r="33094" b="14232"/>
          <a:stretch/>
        </p:blipFill>
        <p:spPr bwMode="auto">
          <a:xfrm>
            <a:off x="1699138" y="1772816"/>
            <a:ext cx="4889086" cy="3931394"/>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44008" y="5776218"/>
            <a:ext cx="2952328" cy="307777"/>
          </a:xfrm>
          <a:prstGeom prst="rect">
            <a:avLst/>
          </a:prstGeom>
          <a:noFill/>
        </p:spPr>
        <p:txBody>
          <a:bodyPr wrap="square" rtlCol="0">
            <a:spAutoFit/>
          </a:bodyPr>
          <a:lstStyle/>
          <a:p>
            <a:r>
              <a:rPr lang="en-US" altLang="ja-JP" sz="1400" dirty="0"/>
              <a:t>http://www.dipex-j.org/about/</a:t>
            </a:r>
            <a:endParaRPr kumimoji="1" lang="ja-JP" altLang="en-US" sz="1400" dirty="0"/>
          </a:p>
        </p:txBody>
      </p:sp>
    </p:spTree>
    <p:extLst>
      <p:ext uri="{BB962C8B-B14F-4D97-AF65-F5344CB8AC3E}">
        <p14:creationId xmlns:p14="http://schemas.microsoft.com/office/powerpoint/2010/main" val="4254714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smtClean="0"/>
              <a:t>「ありがとう」クリック数上位</a:t>
            </a:r>
            <a:r>
              <a:rPr lang="en-US" altLang="ja-JP" dirty="0" smtClean="0"/>
              <a:t>10</a:t>
            </a:r>
            <a:r>
              <a:rPr lang="ja-JP" altLang="ja-JP" dirty="0" smtClean="0"/>
              <a:t>位のトピック（</a:t>
            </a:r>
            <a:r>
              <a:rPr lang="en-US" altLang="ja-JP" dirty="0" smtClean="0"/>
              <a:t>2011</a:t>
            </a:r>
            <a:r>
              <a:rPr lang="ja-JP" altLang="ja-JP" dirty="0" smtClean="0"/>
              <a:t>年</a:t>
            </a:r>
            <a:r>
              <a:rPr lang="en-US" altLang="ja-JP" dirty="0" smtClean="0"/>
              <a:t>1</a:t>
            </a:r>
            <a:r>
              <a:rPr lang="ja-JP" altLang="ja-JP" dirty="0" smtClean="0"/>
              <a:t>～</a:t>
            </a:r>
            <a:r>
              <a:rPr lang="en-US" altLang="ja-JP" dirty="0" smtClean="0"/>
              <a:t>2</a:t>
            </a:r>
            <a:r>
              <a:rPr lang="ja-JP" altLang="ja-JP" dirty="0" smtClean="0"/>
              <a:t>月）</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30</a:t>
            </a:fld>
            <a:endParaRPr kumimoji="1" lang="ja-JP" altLang="en-US"/>
          </a:p>
        </p:txBody>
      </p:sp>
      <p:graphicFrame>
        <p:nvGraphicFramePr>
          <p:cNvPr id="7" name="表 6"/>
          <p:cNvGraphicFramePr>
            <a:graphicFrameLocks noGrp="1"/>
          </p:cNvGraphicFramePr>
          <p:nvPr/>
        </p:nvGraphicFramePr>
        <p:xfrm>
          <a:off x="1043608" y="1772818"/>
          <a:ext cx="7128792" cy="4032446"/>
        </p:xfrm>
        <a:graphic>
          <a:graphicData uri="http://schemas.openxmlformats.org/drawingml/2006/table">
            <a:tbl>
              <a:tblPr>
                <a:tableStyleId>{E269D01E-BC32-4049-B463-5C60D7B0CCD2}</a:tableStyleId>
              </a:tblPr>
              <a:tblGrid>
                <a:gridCol w="845387"/>
                <a:gridCol w="5608996"/>
                <a:gridCol w="674409"/>
              </a:tblGrid>
              <a:tr h="366586">
                <a:tc>
                  <a:txBody>
                    <a:bodyPr/>
                    <a:lstStyle/>
                    <a:p>
                      <a:pPr algn="just">
                        <a:spcAft>
                          <a:spcPts val="0"/>
                        </a:spcAft>
                      </a:pPr>
                      <a:endParaRPr lang="en-US" sz="2400" kern="100" dirty="0">
                        <a:latin typeface="ＭＳ Ｐゴシック"/>
                        <a:ea typeface="ＭＳ 明朝"/>
                        <a:cs typeface="Times New Roman"/>
                      </a:endParaRPr>
                    </a:p>
                  </a:txBody>
                  <a:tcPr marL="68580" marR="68580" marT="0" marB="0">
                    <a:solidFill>
                      <a:schemeClr val="accent1">
                        <a:lumMod val="75000"/>
                      </a:schemeClr>
                    </a:solidFill>
                  </a:tcPr>
                </a:tc>
                <a:tc gridSpan="2">
                  <a:txBody>
                    <a:bodyPr/>
                    <a:lstStyle/>
                    <a:p>
                      <a:pPr algn="just">
                        <a:spcAft>
                          <a:spcPts val="0"/>
                        </a:spcAft>
                      </a:pPr>
                      <a:r>
                        <a:rPr lang="ja-JP" sz="2400" kern="100" dirty="0"/>
                        <a:t>前立腺がんの語り</a:t>
                      </a:r>
                      <a:endParaRPr lang="ja-JP" sz="2400" kern="100" dirty="0">
                        <a:latin typeface="Century"/>
                        <a:ea typeface="ＭＳ 明朝"/>
                        <a:cs typeface="Times New Roman"/>
                      </a:endParaRPr>
                    </a:p>
                  </a:txBody>
                  <a:tcPr marL="68580" marR="68580" marT="0" marB="0">
                    <a:solidFill>
                      <a:schemeClr val="accent1">
                        <a:lumMod val="75000"/>
                      </a:schemeClr>
                    </a:solidFill>
                  </a:tcPr>
                </a:tc>
                <a:tc hMerge="1">
                  <a:txBody>
                    <a:bodyPr/>
                    <a:lstStyle/>
                    <a:p>
                      <a:endParaRPr kumimoji="1" lang="ja-JP" altLang="en-US"/>
                    </a:p>
                  </a:txBody>
                  <a:tcPr/>
                </a:tc>
              </a:tr>
              <a:tr h="366586">
                <a:tc>
                  <a:txBody>
                    <a:bodyPr/>
                    <a:lstStyle/>
                    <a:p>
                      <a:pPr algn="just">
                        <a:spcAft>
                          <a:spcPts val="0"/>
                        </a:spcAft>
                      </a:pPr>
                      <a:r>
                        <a:rPr lang="ja-JP" sz="2400" kern="100"/>
                        <a:t>１</a:t>
                      </a:r>
                      <a:endParaRPr lang="ja-JP" sz="2400" kern="100">
                        <a:latin typeface="Century"/>
                        <a:ea typeface="ＭＳ 明朝"/>
                        <a:cs typeface="Times New Roman"/>
                      </a:endParaRPr>
                    </a:p>
                  </a:txBody>
                  <a:tcPr marL="68580" marR="68580" marT="0" marB="0"/>
                </a:tc>
                <a:tc>
                  <a:txBody>
                    <a:bodyPr/>
                    <a:lstStyle/>
                    <a:p>
                      <a:pPr algn="just">
                        <a:spcAft>
                          <a:spcPts val="0"/>
                        </a:spcAft>
                      </a:pPr>
                      <a:r>
                        <a:rPr lang="ja-JP" sz="2400" kern="100"/>
                        <a:t>ホルモン療法</a:t>
                      </a:r>
                      <a:endParaRPr lang="ja-JP" sz="2400" kern="100">
                        <a:latin typeface="Century"/>
                        <a:ea typeface="ＭＳ 明朝"/>
                        <a:cs typeface="Times New Roman"/>
                      </a:endParaRPr>
                    </a:p>
                  </a:txBody>
                  <a:tcPr marL="68580" marR="68580" marT="0" marB="0" anchor="ctr"/>
                </a:tc>
                <a:tc>
                  <a:txBody>
                    <a:bodyPr/>
                    <a:lstStyle/>
                    <a:p>
                      <a:pPr algn="r">
                        <a:spcAft>
                          <a:spcPts val="0"/>
                        </a:spcAft>
                      </a:pPr>
                      <a:r>
                        <a:rPr lang="en-US" sz="2400" kern="100"/>
                        <a:t>46</a:t>
                      </a:r>
                      <a:endParaRPr lang="ja-JP" sz="2400" kern="100">
                        <a:latin typeface="Century"/>
                        <a:ea typeface="ＭＳ 明朝"/>
                        <a:cs typeface="Times New Roman"/>
                      </a:endParaRPr>
                    </a:p>
                  </a:txBody>
                  <a:tcPr marL="68580" marR="68580" marT="0" marB="0" anchor="ctr"/>
                </a:tc>
              </a:tr>
              <a:tr h="366586">
                <a:tc>
                  <a:txBody>
                    <a:bodyPr/>
                    <a:lstStyle/>
                    <a:p>
                      <a:pPr algn="just">
                        <a:spcAft>
                          <a:spcPts val="0"/>
                        </a:spcAft>
                      </a:pPr>
                      <a:r>
                        <a:rPr lang="ja-JP" sz="2400" kern="100"/>
                        <a:t>２</a:t>
                      </a:r>
                      <a:endParaRPr lang="ja-JP" sz="2400" kern="100">
                        <a:latin typeface="Century"/>
                        <a:ea typeface="ＭＳ 明朝"/>
                        <a:cs typeface="Times New Roman"/>
                      </a:endParaRPr>
                    </a:p>
                  </a:txBody>
                  <a:tcPr marL="68580" marR="68580" marT="0" marB="0"/>
                </a:tc>
                <a:tc>
                  <a:txBody>
                    <a:bodyPr/>
                    <a:lstStyle/>
                    <a:p>
                      <a:pPr algn="just">
                        <a:spcAft>
                          <a:spcPts val="0"/>
                        </a:spcAft>
                      </a:pPr>
                      <a:r>
                        <a:rPr lang="ja-JP" sz="2400" kern="100"/>
                        <a:t>症状の始まりと受診のきっかけ</a:t>
                      </a:r>
                      <a:endParaRPr lang="ja-JP" sz="2400" kern="100">
                        <a:latin typeface="Century"/>
                        <a:ea typeface="ＭＳ 明朝"/>
                        <a:cs typeface="Times New Roman"/>
                      </a:endParaRPr>
                    </a:p>
                  </a:txBody>
                  <a:tcPr marL="68580" marR="68580" marT="0" marB="0" anchor="ctr"/>
                </a:tc>
                <a:tc>
                  <a:txBody>
                    <a:bodyPr/>
                    <a:lstStyle/>
                    <a:p>
                      <a:pPr algn="r">
                        <a:spcAft>
                          <a:spcPts val="0"/>
                        </a:spcAft>
                      </a:pPr>
                      <a:r>
                        <a:rPr lang="en-US" sz="2400" kern="100"/>
                        <a:t>31</a:t>
                      </a:r>
                      <a:endParaRPr lang="ja-JP" sz="2400" kern="100">
                        <a:latin typeface="Century"/>
                        <a:ea typeface="ＭＳ 明朝"/>
                        <a:cs typeface="Times New Roman"/>
                      </a:endParaRPr>
                    </a:p>
                  </a:txBody>
                  <a:tcPr marL="68580" marR="68580" marT="0" marB="0" anchor="ctr"/>
                </a:tc>
              </a:tr>
              <a:tr h="366586">
                <a:tc>
                  <a:txBody>
                    <a:bodyPr/>
                    <a:lstStyle/>
                    <a:p>
                      <a:pPr algn="just">
                        <a:spcAft>
                          <a:spcPts val="0"/>
                        </a:spcAft>
                      </a:pPr>
                      <a:r>
                        <a:rPr lang="ja-JP" sz="2400" kern="100"/>
                        <a:t>３</a:t>
                      </a:r>
                      <a:endParaRPr lang="ja-JP" sz="2400" kern="100">
                        <a:latin typeface="Century"/>
                        <a:ea typeface="ＭＳ 明朝"/>
                        <a:cs typeface="Times New Roman"/>
                      </a:endParaRPr>
                    </a:p>
                  </a:txBody>
                  <a:tcPr marL="68580" marR="68580" marT="0" marB="0"/>
                </a:tc>
                <a:tc>
                  <a:txBody>
                    <a:bodyPr/>
                    <a:lstStyle/>
                    <a:p>
                      <a:pPr algn="just">
                        <a:spcAft>
                          <a:spcPts val="0"/>
                        </a:spcAft>
                      </a:pPr>
                      <a:r>
                        <a:rPr lang="ja-JP" sz="2400" kern="100"/>
                        <a:t>診断された時の気持ち</a:t>
                      </a:r>
                      <a:endParaRPr lang="ja-JP" sz="2400" kern="100">
                        <a:latin typeface="Century"/>
                        <a:ea typeface="ＭＳ 明朝"/>
                        <a:cs typeface="Times New Roman"/>
                      </a:endParaRPr>
                    </a:p>
                  </a:txBody>
                  <a:tcPr marL="68580" marR="68580" marT="0" marB="0" anchor="ctr"/>
                </a:tc>
                <a:tc>
                  <a:txBody>
                    <a:bodyPr/>
                    <a:lstStyle/>
                    <a:p>
                      <a:pPr algn="r">
                        <a:spcAft>
                          <a:spcPts val="0"/>
                        </a:spcAft>
                      </a:pPr>
                      <a:r>
                        <a:rPr lang="en-US" sz="2400" kern="100"/>
                        <a:t>29</a:t>
                      </a:r>
                      <a:endParaRPr lang="ja-JP" sz="2400" kern="100">
                        <a:latin typeface="Century"/>
                        <a:ea typeface="ＭＳ 明朝"/>
                        <a:cs typeface="Times New Roman"/>
                      </a:endParaRPr>
                    </a:p>
                  </a:txBody>
                  <a:tcPr marL="68580" marR="68580" marT="0" marB="0" anchor="ctr"/>
                </a:tc>
              </a:tr>
              <a:tr h="366586">
                <a:tc>
                  <a:txBody>
                    <a:bodyPr/>
                    <a:lstStyle/>
                    <a:p>
                      <a:pPr algn="just">
                        <a:spcAft>
                          <a:spcPts val="0"/>
                        </a:spcAft>
                      </a:pPr>
                      <a:r>
                        <a:rPr lang="ja-JP" sz="2400" kern="100" dirty="0"/>
                        <a:t>４</a:t>
                      </a:r>
                      <a:endParaRPr lang="ja-JP" sz="2400" kern="100" dirty="0">
                        <a:latin typeface="Century"/>
                        <a:ea typeface="ＭＳ 明朝"/>
                        <a:cs typeface="Times New Roman"/>
                      </a:endParaRPr>
                    </a:p>
                  </a:txBody>
                  <a:tcPr marL="68580" marR="68580" marT="0" marB="0"/>
                </a:tc>
                <a:tc>
                  <a:txBody>
                    <a:bodyPr/>
                    <a:lstStyle/>
                    <a:p>
                      <a:pPr algn="just">
                        <a:spcAft>
                          <a:spcPts val="0"/>
                        </a:spcAft>
                      </a:pPr>
                      <a:r>
                        <a:rPr lang="ja-JP" sz="2400" kern="100" dirty="0"/>
                        <a:t>放射線療法（組織内照射療法）</a:t>
                      </a:r>
                      <a:endParaRPr lang="ja-JP" sz="2400" kern="100" dirty="0">
                        <a:latin typeface="Century"/>
                        <a:ea typeface="ＭＳ 明朝"/>
                        <a:cs typeface="Times New Roman"/>
                      </a:endParaRPr>
                    </a:p>
                  </a:txBody>
                  <a:tcPr marL="68580" marR="68580" marT="0" marB="0" anchor="ctr"/>
                </a:tc>
                <a:tc>
                  <a:txBody>
                    <a:bodyPr/>
                    <a:lstStyle/>
                    <a:p>
                      <a:pPr algn="r">
                        <a:spcAft>
                          <a:spcPts val="0"/>
                        </a:spcAft>
                      </a:pPr>
                      <a:r>
                        <a:rPr lang="en-US" sz="2400" kern="100"/>
                        <a:t>29</a:t>
                      </a:r>
                      <a:endParaRPr lang="ja-JP" sz="2400" kern="100">
                        <a:latin typeface="Century"/>
                        <a:ea typeface="ＭＳ 明朝"/>
                        <a:cs typeface="Times New Roman"/>
                      </a:endParaRPr>
                    </a:p>
                  </a:txBody>
                  <a:tcPr marL="68580" marR="68580" marT="0" marB="0" anchor="ctr"/>
                </a:tc>
              </a:tr>
              <a:tr h="366586">
                <a:tc>
                  <a:txBody>
                    <a:bodyPr/>
                    <a:lstStyle/>
                    <a:p>
                      <a:pPr algn="just">
                        <a:spcAft>
                          <a:spcPts val="0"/>
                        </a:spcAft>
                      </a:pPr>
                      <a:r>
                        <a:rPr lang="ja-JP" sz="2400" kern="100"/>
                        <a:t>５</a:t>
                      </a:r>
                      <a:endParaRPr lang="ja-JP" sz="2400" kern="100">
                        <a:latin typeface="Century"/>
                        <a:ea typeface="ＭＳ 明朝"/>
                        <a:cs typeface="Times New Roman"/>
                      </a:endParaRPr>
                    </a:p>
                  </a:txBody>
                  <a:tcPr marL="68580" marR="68580" marT="0" marB="0"/>
                </a:tc>
                <a:tc>
                  <a:txBody>
                    <a:bodyPr/>
                    <a:lstStyle/>
                    <a:p>
                      <a:pPr algn="just">
                        <a:spcAft>
                          <a:spcPts val="0"/>
                        </a:spcAft>
                      </a:pPr>
                      <a:r>
                        <a:rPr lang="en-US" sz="2400" kern="100"/>
                        <a:t>PSA</a:t>
                      </a:r>
                      <a:r>
                        <a:rPr lang="ja-JP" sz="2400" kern="100"/>
                        <a:t>検査・検診</a:t>
                      </a:r>
                      <a:endParaRPr lang="ja-JP" sz="2400" kern="100">
                        <a:latin typeface="Century"/>
                        <a:ea typeface="ＭＳ 明朝"/>
                        <a:cs typeface="Times New Roman"/>
                      </a:endParaRPr>
                    </a:p>
                  </a:txBody>
                  <a:tcPr marL="68580" marR="68580" marT="0" marB="0" anchor="ctr"/>
                </a:tc>
                <a:tc>
                  <a:txBody>
                    <a:bodyPr/>
                    <a:lstStyle/>
                    <a:p>
                      <a:pPr algn="r">
                        <a:spcAft>
                          <a:spcPts val="0"/>
                        </a:spcAft>
                      </a:pPr>
                      <a:r>
                        <a:rPr lang="en-US" sz="2400" kern="100"/>
                        <a:t>27</a:t>
                      </a:r>
                      <a:endParaRPr lang="ja-JP" sz="2400" kern="100">
                        <a:latin typeface="Century"/>
                        <a:ea typeface="ＭＳ 明朝"/>
                        <a:cs typeface="Times New Roman"/>
                      </a:endParaRPr>
                    </a:p>
                  </a:txBody>
                  <a:tcPr marL="68580" marR="68580" marT="0" marB="0" anchor="ctr"/>
                </a:tc>
              </a:tr>
              <a:tr h="366586">
                <a:tc>
                  <a:txBody>
                    <a:bodyPr/>
                    <a:lstStyle/>
                    <a:p>
                      <a:pPr algn="just">
                        <a:spcAft>
                          <a:spcPts val="0"/>
                        </a:spcAft>
                      </a:pPr>
                      <a:r>
                        <a:rPr lang="ja-JP" sz="2400" kern="100"/>
                        <a:t>６</a:t>
                      </a:r>
                      <a:endParaRPr lang="ja-JP" sz="2400" kern="100">
                        <a:latin typeface="Century"/>
                        <a:ea typeface="ＭＳ 明朝"/>
                        <a:cs typeface="Times New Roman"/>
                      </a:endParaRPr>
                    </a:p>
                  </a:txBody>
                  <a:tcPr marL="68580" marR="68580" marT="0" marB="0"/>
                </a:tc>
                <a:tc>
                  <a:txBody>
                    <a:bodyPr/>
                    <a:lstStyle/>
                    <a:p>
                      <a:pPr algn="just">
                        <a:spcAft>
                          <a:spcPts val="0"/>
                        </a:spcAft>
                      </a:pPr>
                      <a:r>
                        <a:rPr lang="ja-JP" sz="2400" kern="100"/>
                        <a:t>手術療法</a:t>
                      </a:r>
                      <a:endParaRPr lang="ja-JP" sz="2400" kern="100">
                        <a:latin typeface="Century"/>
                        <a:ea typeface="ＭＳ 明朝"/>
                        <a:cs typeface="Times New Roman"/>
                      </a:endParaRPr>
                    </a:p>
                  </a:txBody>
                  <a:tcPr marL="68580" marR="68580" marT="0" marB="0" anchor="ctr"/>
                </a:tc>
                <a:tc>
                  <a:txBody>
                    <a:bodyPr/>
                    <a:lstStyle/>
                    <a:p>
                      <a:pPr algn="r">
                        <a:spcAft>
                          <a:spcPts val="0"/>
                        </a:spcAft>
                      </a:pPr>
                      <a:r>
                        <a:rPr lang="en-US" sz="2400" kern="100"/>
                        <a:t>27</a:t>
                      </a:r>
                      <a:endParaRPr lang="ja-JP" sz="2400" kern="100">
                        <a:latin typeface="Century"/>
                        <a:ea typeface="ＭＳ 明朝"/>
                        <a:cs typeface="Times New Roman"/>
                      </a:endParaRPr>
                    </a:p>
                  </a:txBody>
                  <a:tcPr marL="68580" marR="68580" marT="0" marB="0" anchor="ctr"/>
                </a:tc>
              </a:tr>
              <a:tr h="366586">
                <a:tc>
                  <a:txBody>
                    <a:bodyPr/>
                    <a:lstStyle/>
                    <a:p>
                      <a:pPr algn="just">
                        <a:spcAft>
                          <a:spcPts val="0"/>
                        </a:spcAft>
                      </a:pPr>
                      <a:r>
                        <a:rPr lang="ja-JP" sz="2400" kern="100"/>
                        <a:t>７</a:t>
                      </a:r>
                      <a:endParaRPr lang="ja-JP" sz="2400" kern="100">
                        <a:latin typeface="Century"/>
                        <a:ea typeface="ＭＳ 明朝"/>
                        <a:cs typeface="Times New Roman"/>
                      </a:endParaRPr>
                    </a:p>
                  </a:txBody>
                  <a:tcPr marL="68580" marR="68580" marT="0" marB="0"/>
                </a:tc>
                <a:tc>
                  <a:txBody>
                    <a:bodyPr/>
                    <a:lstStyle/>
                    <a:p>
                      <a:pPr algn="just">
                        <a:spcAft>
                          <a:spcPts val="0"/>
                        </a:spcAft>
                      </a:pPr>
                      <a:r>
                        <a:rPr lang="ja-JP" sz="2400" kern="100"/>
                        <a:t>放射線療法（外照射療法）</a:t>
                      </a:r>
                      <a:endParaRPr lang="ja-JP" sz="2400" kern="100">
                        <a:latin typeface="Century"/>
                        <a:ea typeface="ＭＳ 明朝"/>
                        <a:cs typeface="Times New Roman"/>
                      </a:endParaRPr>
                    </a:p>
                  </a:txBody>
                  <a:tcPr marL="68580" marR="68580" marT="0" marB="0" anchor="ctr"/>
                </a:tc>
                <a:tc>
                  <a:txBody>
                    <a:bodyPr/>
                    <a:lstStyle/>
                    <a:p>
                      <a:pPr algn="r">
                        <a:spcAft>
                          <a:spcPts val="0"/>
                        </a:spcAft>
                      </a:pPr>
                      <a:r>
                        <a:rPr lang="en-US" sz="2400" kern="100"/>
                        <a:t>26</a:t>
                      </a:r>
                      <a:endParaRPr lang="ja-JP" sz="2400" kern="100">
                        <a:latin typeface="Century"/>
                        <a:ea typeface="ＭＳ 明朝"/>
                        <a:cs typeface="Times New Roman"/>
                      </a:endParaRPr>
                    </a:p>
                  </a:txBody>
                  <a:tcPr marL="68580" marR="68580" marT="0" marB="0" anchor="ctr"/>
                </a:tc>
              </a:tr>
              <a:tr h="366586">
                <a:tc>
                  <a:txBody>
                    <a:bodyPr/>
                    <a:lstStyle/>
                    <a:p>
                      <a:pPr algn="just">
                        <a:spcAft>
                          <a:spcPts val="0"/>
                        </a:spcAft>
                      </a:pPr>
                      <a:r>
                        <a:rPr lang="ja-JP" sz="2400" kern="100"/>
                        <a:t>８</a:t>
                      </a:r>
                      <a:endParaRPr lang="ja-JP" sz="2400" kern="100">
                        <a:latin typeface="Century"/>
                        <a:ea typeface="ＭＳ 明朝"/>
                        <a:cs typeface="Times New Roman"/>
                      </a:endParaRPr>
                    </a:p>
                  </a:txBody>
                  <a:tcPr marL="68580" marR="68580" marT="0" marB="0"/>
                </a:tc>
                <a:tc>
                  <a:txBody>
                    <a:bodyPr/>
                    <a:lstStyle/>
                    <a:p>
                      <a:pPr algn="just">
                        <a:spcAft>
                          <a:spcPts val="0"/>
                        </a:spcAft>
                      </a:pPr>
                      <a:r>
                        <a:rPr lang="ja-JP" sz="2400" kern="100"/>
                        <a:t>診断のための検査</a:t>
                      </a:r>
                      <a:endParaRPr lang="ja-JP" sz="2400" kern="100">
                        <a:latin typeface="Century"/>
                        <a:ea typeface="ＭＳ 明朝"/>
                        <a:cs typeface="Times New Roman"/>
                      </a:endParaRPr>
                    </a:p>
                  </a:txBody>
                  <a:tcPr marL="68580" marR="68580" marT="0" marB="0" anchor="ctr"/>
                </a:tc>
                <a:tc>
                  <a:txBody>
                    <a:bodyPr/>
                    <a:lstStyle/>
                    <a:p>
                      <a:pPr algn="r">
                        <a:spcAft>
                          <a:spcPts val="0"/>
                        </a:spcAft>
                      </a:pPr>
                      <a:r>
                        <a:rPr lang="en-US" sz="2400" kern="100"/>
                        <a:t>22</a:t>
                      </a:r>
                      <a:endParaRPr lang="ja-JP" sz="2400" kern="100">
                        <a:latin typeface="Century"/>
                        <a:ea typeface="ＭＳ 明朝"/>
                        <a:cs typeface="Times New Roman"/>
                      </a:endParaRPr>
                    </a:p>
                  </a:txBody>
                  <a:tcPr marL="68580" marR="68580" marT="0" marB="0" anchor="ctr"/>
                </a:tc>
              </a:tr>
              <a:tr h="366586">
                <a:tc>
                  <a:txBody>
                    <a:bodyPr/>
                    <a:lstStyle/>
                    <a:p>
                      <a:pPr algn="just">
                        <a:spcAft>
                          <a:spcPts val="0"/>
                        </a:spcAft>
                      </a:pPr>
                      <a:r>
                        <a:rPr lang="ja-JP" sz="2400" kern="100"/>
                        <a:t>９</a:t>
                      </a:r>
                      <a:endParaRPr lang="ja-JP" sz="2400" kern="100">
                        <a:latin typeface="Century"/>
                        <a:ea typeface="ＭＳ 明朝"/>
                        <a:cs typeface="Times New Roman"/>
                      </a:endParaRPr>
                    </a:p>
                  </a:txBody>
                  <a:tcPr marL="68580" marR="68580" marT="0" marB="0"/>
                </a:tc>
                <a:tc>
                  <a:txBody>
                    <a:bodyPr/>
                    <a:lstStyle/>
                    <a:p>
                      <a:pPr algn="just">
                        <a:spcAft>
                          <a:spcPts val="0"/>
                        </a:spcAft>
                      </a:pPr>
                      <a:r>
                        <a:rPr lang="ja-JP" sz="2400" kern="100"/>
                        <a:t>抗がん剤治療</a:t>
                      </a:r>
                      <a:endParaRPr lang="ja-JP" sz="2400" kern="100">
                        <a:latin typeface="Century"/>
                        <a:ea typeface="ＭＳ 明朝"/>
                        <a:cs typeface="Times New Roman"/>
                      </a:endParaRPr>
                    </a:p>
                  </a:txBody>
                  <a:tcPr marL="68580" marR="68580" marT="0" marB="0" anchor="ctr"/>
                </a:tc>
                <a:tc>
                  <a:txBody>
                    <a:bodyPr/>
                    <a:lstStyle/>
                    <a:p>
                      <a:pPr algn="r">
                        <a:spcAft>
                          <a:spcPts val="0"/>
                        </a:spcAft>
                      </a:pPr>
                      <a:r>
                        <a:rPr lang="en-US" sz="2400" kern="100"/>
                        <a:t>17</a:t>
                      </a:r>
                      <a:endParaRPr lang="ja-JP" sz="2400" kern="100">
                        <a:latin typeface="Century"/>
                        <a:ea typeface="ＭＳ 明朝"/>
                        <a:cs typeface="Times New Roman"/>
                      </a:endParaRPr>
                    </a:p>
                  </a:txBody>
                  <a:tcPr marL="68580" marR="68580" marT="0" marB="0" anchor="ctr"/>
                </a:tc>
              </a:tr>
              <a:tr h="366586">
                <a:tc>
                  <a:txBody>
                    <a:bodyPr/>
                    <a:lstStyle/>
                    <a:p>
                      <a:pPr algn="just">
                        <a:spcAft>
                          <a:spcPts val="0"/>
                        </a:spcAft>
                      </a:pPr>
                      <a:r>
                        <a:rPr lang="en-US" sz="2400" kern="100"/>
                        <a:t>10</a:t>
                      </a:r>
                      <a:endParaRPr lang="ja-JP" sz="2400" kern="100">
                        <a:latin typeface="Century"/>
                        <a:ea typeface="ＭＳ 明朝"/>
                        <a:cs typeface="Times New Roman"/>
                      </a:endParaRPr>
                    </a:p>
                  </a:txBody>
                  <a:tcPr marL="68580" marR="68580" marT="0" marB="0"/>
                </a:tc>
                <a:tc>
                  <a:txBody>
                    <a:bodyPr/>
                    <a:lstStyle/>
                    <a:p>
                      <a:pPr algn="just">
                        <a:spcAft>
                          <a:spcPts val="0"/>
                        </a:spcAft>
                      </a:pPr>
                      <a:r>
                        <a:rPr lang="ja-JP" sz="2400" kern="100"/>
                        <a:t>治療法の選択・意思決定</a:t>
                      </a:r>
                      <a:endParaRPr lang="ja-JP" sz="2400" kern="100">
                        <a:latin typeface="Century"/>
                        <a:ea typeface="ＭＳ 明朝"/>
                        <a:cs typeface="Times New Roman"/>
                      </a:endParaRPr>
                    </a:p>
                  </a:txBody>
                  <a:tcPr marL="68580" marR="68580" marT="0" marB="0" anchor="ctr"/>
                </a:tc>
                <a:tc>
                  <a:txBody>
                    <a:bodyPr/>
                    <a:lstStyle/>
                    <a:p>
                      <a:pPr algn="r">
                        <a:spcAft>
                          <a:spcPts val="0"/>
                        </a:spcAft>
                      </a:pPr>
                      <a:r>
                        <a:rPr lang="en-US" sz="2400" kern="100" dirty="0"/>
                        <a:t>17</a:t>
                      </a:r>
                      <a:endParaRPr lang="ja-JP" sz="2400" kern="100" dirty="0">
                        <a:latin typeface="Century"/>
                        <a:ea typeface="ＭＳ 明朝"/>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404664"/>
            <a:ext cx="7125113" cy="924475"/>
          </a:xfrm>
        </p:spPr>
        <p:txBody>
          <a:bodyPr/>
          <a:lstStyle/>
          <a:p>
            <a:r>
              <a:rPr kumimoji="1" lang="ja-JP" altLang="en-US" dirty="0" smtClean="0"/>
              <a:t>あなたからのひと言（前立腺がん）</a:t>
            </a:r>
            <a:endParaRPr kumimoji="1" lang="ja-JP" altLang="en-US" dirty="0"/>
          </a:p>
        </p:txBody>
      </p:sp>
      <p:sp>
        <p:nvSpPr>
          <p:cNvPr id="4" name="日付プレースホルダ 3"/>
          <p:cNvSpPr>
            <a:spLocks noGrp="1"/>
          </p:cNvSpPr>
          <p:nvPr>
            <p:ph type="dt" sz="half" idx="10"/>
          </p:nvPr>
        </p:nvSpPr>
        <p:spPr>
          <a:xfrm>
            <a:off x="6516216" y="6237312"/>
            <a:ext cx="2133600" cy="365125"/>
          </a:xfrm>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a:xfrm>
            <a:off x="1187624" y="6237312"/>
            <a:ext cx="5256399" cy="365125"/>
          </a:xfrm>
        </p:spPr>
        <p:txBody>
          <a:bodyPr/>
          <a:lstStyle/>
          <a:p>
            <a:r>
              <a:rPr kumimoji="1" lang="en-US" altLang="zh-CN" dirty="0" smtClean="0"/>
              <a:t>Rika Sakuma Sato</a:t>
            </a:r>
            <a:r>
              <a:rPr kumimoji="1" lang="zh-CN" altLang="en-US" dirty="0" smtClean="0"/>
              <a:t>＠乃木坂</a:t>
            </a:r>
            <a:r>
              <a:rPr kumimoji="1" lang="ja-JP" altLang="en-US" dirty="0" smtClean="0"/>
              <a:t>スクール　</a:t>
            </a:r>
            <a:endParaRPr kumimoji="1" lang="ja-JP" altLang="en-US" dirty="0"/>
          </a:p>
        </p:txBody>
      </p:sp>
      <p:sp>
        <p:nvSpPr>
          <p:cNvPr id="6" name="スライド番号プレースホルダ 5"/>
          <p:cNvSpPr>
            <a:spLocks noGrp="1"/>
          </p:cNvSpPr>
          <p:nvPr>
            <p:ph type="sldNum" sz="quarter" idx="12"/>
          </p:nvPr>
        </p:nvSpPr>
        <p:spPr>
          <a:xfrm>
            <a:off x="467544" y="6237312"/>
            <a:ext cx="608287" cy="365125"/>
          </a:xfrm>
        </p:spPr>
        <p:txBody>
          <a:bodyPr/>
          <a:lstStyle/>
          <a:p>
            <a:fld id="{91116405-699A-4C30-9AF7-E20AEB24AE02}" type="slidenum">
              <a:rPr kumimoji="1" lang="ja-JP" altLang="en-US" smtClean="0"/>
              <a:pPr/>
              <a:t>31</a:t>
            </a:fld>
            <a:endParaRPr kumimoji="1" lang="ja-JP" altLang="en-US" dirty="0"/>
          </a:p>
        </p:txBody>
      </p:sp>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val="1097071918"/>
              </p:ext>
            </p:extLst>
          </p:nvPr>
        </p:nvGraphicFramePr>
        <p:xfrm>
          <a:off x="539552" y="1340768"/>
          <a:ext cx="8363272" cy="4328160"/>
        </p:xfrm>
        <a:graphic>
          <a:graphicData uri="http://schemas.openxmlformats.org/drawingml/2006/table">
            <a:tbl>
              <a:tblPr firstRow="1" bandRow="1">
                <a:tableStyleId>{5C22544A-7EE6-4342-B048-85BDC9FD1C3A}</a:tableStyleId>
              </a:tblPr>
              <a:tblGrid>
                <a:gridCol w="3682752"/>
                <a:gridCol w="4680520"/>
              </a:tblGrid>
              <a:tr h="316277">
                <a:tc>
                  <a:txBody>
                    <a:bodyPr/>
                    <a:lstStyle/>
                    <a:p>
                      <a:r>
                        <a:rPr kumimoji="1" lang="ja-JP" altLang="en-US" sz="1600" dirty="0" smtClean="0"/>
                        <a:t>語りの内容</a:t>
                      </a:r>
                      <a:endParaRPr kumimoji="1" lang="ja-JP" altLang="en-US" sz="1600" dirty="0"/>
                    </a:p>
                  </a:txBody>
                  <a:tcPr>
                    <a:solidFill>
                      <a:schemeClr val="accent6">
                        <a:lumMod val="75000"/>
                      </a:schemeClr>
                    </a:solidFill>
                  </a:tcPr>
                </a:tc>
                <a:tc>
                  <a:txBody>
                    <a:bodyPr/>
                    <a:lstStyle/>
                    <a:p>
                      <a:r>
                        <a:rPr kumimoji="1" lang="ja-JP" altLang="en-US" sz="1600" dirty="0" smtClean="0"/>
                        <a:t>あなたからのひと言</a:t>
                      </a:r>
                      <a:endParaRPr kumimoji="1" lang="en-US" altLang="ja-JP" sz="1600" dirty="0" smtClean="0"/>
                    </a:p>
                  </a:txBody>
                  <a:tcPr>
                    <a:solidFill>
                      <a:schemeClr val="accent6">
                        <a:lumMod val="75000"/>
                      </a:schemeClr>
                    </a:solidFill>
                  </a:tcPr>
                </a:tc>
              </a:tr>
              <a:tr h="546297">
                <a:tc>
                  <a:txBody>
                    <a:bodyPr/>
                    <a:lstStyle/>
                    <a:p>
                      <a:r>
                        <a:rPr kumimoji="1" lang="en-US" altLang="ja-JP" sz="1400" dirty="0" smtClean="0"/>
                        <a:t>PC05</a:t>
                      </a:r>
                      <a:r>
                        <a:rPr kumimoji="1" lang="ja-JP" altLang="en-US" sz="1400" dirty="0" smtClean="0"/>
                        <a:t>：</a:t>
                      </a:r>
                      <a:r>
                        <a:rPr kumimoji="1" lang="ja-JP" altLang="ja-JP" sz="1400" kern="1200" dirty="0" smtClean="0">
                          <a:solidFill>
                            <a:schemeClr val="dk1"/>
                          </a:solidFill>
                          <a:latin typeface="+mn-lt"/>
                          <a:ea typeface="+mn-ea"/>
                          <a:cs typeface="+mn-cs"/>
                        </a:rPr>
                        <a:t>手術は出来ないと言われたとき、命そのものはあきらめた。弱り切った病人じゃなく、いかに尊厳を保って生きられるかを考えた</a:t>
                      </a:r>
                      <a:endParaRPr kumimoji="1" lang="ja-JP" altLang="en-US" sz="1400" dirty="0"/>
                    </a:p>
                  </a:txBody>
                  <a:tcPr/>
                </a:tc>
                <a:tc>
                  <a:txBody>
                    <a:bodyPr/>
                    <a:lstStyle/>
                    <a:p>
                      <a:r>
                        <a:rPr kumimoji="1" lang="ja-JP" altLang="en-US" sz="1400" dirty="0" smtClean="0"/>
                        <a:t>おそらく全身転移でしょうから、放射線治療を辞退されたのは理解できます。ホルモン療法で１０年近く生存している患者も居ますので、頑張りましょう。</a:t>
                      </a:r>
                      <a:endParaRPr kumimoji="1" lang="ja-JP" altLang="en-US" sz="1400" dirty="0"/>
                    </a:p>
                  </a:txBody>
                  <a:tcPr/>
                </a:tc>
              </a:tr>
              <a:tr h="546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PC16</a:t>
                      </a:r>
                      <a:r>
                        <a:rPr kumimoji="1" lang="ja-JP" altLang="en-US" sz="1400" dirty="0" smtClean="0"/>
                        <a:t>：＜プロフィール＞</a:t>
                      </a:r>
                      <a:r>
                        <a:rPr kumimoji="1" lang="en-US" altLang="ja-JP" sz="1400" dirty="0" smtClean="0"/>
                        <a:t>76</a:t>
                      </a:r>
                      <a:r>
                        <a:rPr kumimoji="1" lang="ja-JP" altLang="en-US" sz="1400" dirty="0" smtClean="0"/>
                        <a:t>歳。</a:t>
                      </a:r>
                      <a:r>
                        <a:rPr lang="ja-JP" altLang="en-US" sz="1400" dirty="0" smtClean="0"/>
                        <a:t>精密検査で、浸潤はないものの悪性度が高いがんと判明。手術を勧められるも、インターネットで情報を収集してリニアックによる</a:t>
                      </a:r>
                      <a:r>
                        <a:rPr lang="en-US" altLang="ja-JP" sz="1400" dirty="0" smtClean="0"/>
                        <a:t>3</a:t>
                      </a:r>
                      <a:r>
                        <a:rPr lang="ja-JP" altLang="en-US" sz="1400" dirty="0" smtClean="0"/>
                        <a:t>次元原体照射治療を受けた</a:t>
                      </a:r>
                    </a:p>
                  </a:txBody>
                  <a:tcPr/>
                </a:tc>
                <a:tc>
                  <a:txBody>
                    <a:bodyPr/>
                    <a:lstStyle/>
                    <a:p>
                      <a:r>
                        <a:rPr kumimoji="1" lang="ja-JP" altLang="en-US" sz="1400" dirty="0" smtClean="0"/>
                        <a:t>現在</a:t>
                      </a:r>
                      <a:r>
                        <a:rPr kumimoji="1" lang="en-US" altLang="ja-JP" sz="1400" dirty="0" smtClean="0"/>
                        <a:t>76</a:t>
                      </a:r>
                      <a:r>
                        <a:rPr kumimoji="1" lang="ja-JP" altLang="en-US" sz="1400" dirty="0" smtClean="0"/>
                        <a:t>歳、同じ放射線治療をして満</a:t>
                      </a:r>
                      <a:r>
                        <a:rPr kumimoji="1" lang="en-US" altLang="ja-JP" sz="1400" dirty="0" smtClean="0"/>
                        <a:t>5</a:t>
                      </a:r>
                      <a:r>
                        <a:rPr kumimoji="1" lang="ja-JP" altLang="en-US" sz="1400" dirty="0" smtClean="0"/>
                        <a:t>年経過する。最近</a:t>
                      </a:r>
                      <a:r>
                        <a:rPr kumimoji="1" lang="en-US" altLang="ja-JP" sz="1400" dirty="0" smtClean="0"/>
                        <a:t>PSA</a:t>
                      </a:r>
                      <a:r>
                        <a:rPr kumimoji="1" lang="ja-JP" altLang="en-US" sz="1400" dirty="0" err="1" smtClean="0"/>
                        <a:t>が微</a:t>
                      </a:r>
                      <a:r>
                        <a:rPr kumimoji="1" lang="ja-JP" altLang="en-US" sz="1400" dirty="0" smtClean="0"/>
                        <a:t>増しており気にかかっていますが、担当医は半年間隔の経過観察でと無治療です。同様の治療の方の経過は大変参考になります。</a:t>
                      </a:r>
                      <a:endParaRPr kumimoji="1" lang="ja-JP" altLang="en-US" sz="1400" dirty="0"/>
                    </a:p>
                  </a:txBody>
                  <a:tcPr/>
                </a:tc>
              </a:tr>
              <a:tr h="515219">
                <a:tc>
                  <a:txBody>
                    <a:bodyPr/>
                    <a:lstStyle/>
                    <a:p>
                      <a:r>
                        <a:rPr kumimoji="1" lang="en-US" altLang="ja-JP" sz="1400" dirty="0" smtClean="0"/>
                        <a:t>PC20</a:t>
                      </a:r>
                      <a:r>
                        <a:rPr kumimoji="1" lang="ja-JP" altLang="en-US" sz="1400" dirty="0" smtClean="0"/>
                        <a:t>：ふらつきが続いていたために受診した内科で、検査の際についでに</a:t>
                      </a:r>
                      <a:r>
                        <a:rPr kumimoji="1" lang="en-US" altLang="ja-JP" sz="1400" dirty="0" smtClean="0"/>
                        <a:t>PSA</a:t>
                      </a:r>
                      <a:r>
                        <a:rPr kumimoji="1" lang="ja-JP" altLang="en-US" sz="1400" dirty="0" smtClean="0"/>
                        <a:t>検査も勧められたので受けた</a:t>
                      </a:r>
                      <a:endParaRPr kumimoji="1" lang="ja-JP" altLang="en-US" sz="1400" dirty="0"/>
                    </a:p>
                  </a:txBody>
                  <a:tcPr/>
                </a:tc>
                <a:tc>
                  <a:txBody>
                    <a:bodyPr/>
                    <a:lstStyle/>
                    <a:p>
                      <a:r>
                        <a:rPr kumimoji="1" lang="ja-JP" altLang="en-US" sz="1400" dirty="0" smtClean="0"/>
                        <a:t>ＤＲが積極的に検査進めたことが幸運と思う。私は前立腺肥大が強かったので自ら進んで検査を依頼した。ＰＳＡが６，５前後でまだ検査は様子を見ようという</a:t>
                      </a:r>
                      <a:r>
                        <a:rPr kumimoji="1" lang="ja-JP" altLang="en-US" sz="1400" smtClean="0"/>
                        <a:t>ことだった。</a:t>
                      </a:r>
                      <a:endParaRPr kumimoji="1" lang="ja-JP" altLang="en-US" sz="1400" dirty="0"/>
                    </a:p>
                  </a:txBody>
                  <a:tcPr/>
                </a:tc>
              </a:tr>
              <a:tr h="546297">
                <a:tc>
                  <a:txBody>
                    <a:bodyPr/>
                    <a:lstStyle/>
                    <a:p>
                      <a:r>
                        <a:rPr kumimoji="1" lang="en-US" altLang="ja-JP" sz="1400" dirty="0" smtClean="0"/>
                        <a:t>PC33</a:t>
                      </a:r>
                      <a:r>
                        <a:rPr kumimoji="1" lang="ja-JP" altLang="en-US" sz="1400" dirty="0" smtClean="0"/>
                        <a:t>：同窓会で前立腺がんや</a:t>
                      </a:r>
                      <a:r>
                        <a:rPr kumimoji="1" lang="en-US" altLang="ja-JP" sz="1400" dirty="0" smtClean="0"/>
                        <a:t>PSA</a:t>
                      </a:r>
                      <a:r>
                        <a:rPr kumimoji="1" lang="ja-JP" altLang="en-US" sz="1400" dirty="0" smtClean="0"/>
                        <a:t>検査のことを聞き、簡単だというので冷やかし半分にかかりつけ医で測ってもらったら、ごっつい高いと言われた（音声のみ）</a:t>
                      </a:r>
                      <a:endParaRPr kumimoji="1" lang="ja-JP" altLang="en-US" sz="1400" dirty="0"/>
                    </a:p>
                  </a:txBody>
                  <a:tcPr/>
                </a:tc>
                <a:tc>
                  <a:txBody>
                    <a:bodyPr/>
                    <a:lstStyle/>
                    <a:p>
                      <a:r>
                        <a:rPr kumimoji="1" lang="ja-JP" altLang="en-US" sz="1400" dirty="0" smtClean="0"/>
                        <a:t>いわゆるＤ２の方ですね。私はＤ１ゆえ更に厳しい結果によーくここまで語ってくれたこと勇気ある言葉と思います。大半はＢまたはＣが多い中で</a:t>
                      </a:r>
                      <a:r>
                        <a:rPr kumimoji="1" lang="en-US" altLang="ja-JP" sz="1400" dirty="0" smtClean="0"/>
                        <a:t>…</a:t>
                      </a:r>
                      <a:r>
                        <a:rPr kumimoji="1" lang="ja-JP" altLang="en-US" sz="1400" dirty="0" smtClean="0"/>
                        <a:t>。</a:t>
                      </a:r>
                      <a:endParaRPr kumimoji="1" lang="ja-JP" altLang="en-US" sz="1400"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smtClean="0"/>
              <a:t>語りの力～問題解決のための情報よりも受容のための心の支え</a:t>
            </a:r>
            <a:endParaRPr kumimoji="1" lang="ja-JP" altLang="en-US" dirty="0"/>
          </a:p>
        </p:txBody>
      </p:sp>
      <p:sp>
        <p:nvSpPr>
          <p:cNvPr id="3" name="Content Placeholder 2"/>
          <p:cNvSpPr>
            <a:spLocks noGrp="1"/>
          </p:cNvSpPr>
          <p:nvPr>
            <p:ph idx="1"/>
          </p:nvPr>
        </p:nvSpPr>
        <p:spPr/>
        <p:txBody>
          <a:bodyPr/>
          <a:lstStyle/>
          <a:p>
            <a:r>
              <a:rPr kumimoji="1" lang="ja-JP" altLang="en-US" sz="2400" dirty="0" smtClean="0"/>
              <a:t>自分の意思決定を支えてもらえる</a:t>
            </a:r>
            <a:endParaRPr kumimoji="1" lang="en-US" altLang="ja-JP" sz="2400" dirty="0" smtClean="0"/>
          </a:p>
          <a:p>
            <a:r>
              <a:rPr kumimoji="1" lang="ja-JP" altLang="en-US" sz="2400" dirty="0" smtClean="0"/>
              <a:t>他人に伝える勇気をもらえる</a:t>
            </a:r>
            <a:endParaRPr kumimoji="1" lang="en-US" altLang="ja-JP" sz="2400" dirty="0" smtClean="0"/>
          </a:p>
          <a:p>
            <a:r>
              <a:rPr lang="ja-JP" altLang="en-US" sz="2400" dirty="0"/>
              <a:t>将来の不安</a:t>
            </a:r>
            <a:r>
              <a:rPr lang="ja-JP" altLang="en-US" sz="2400" dirty="0" smtClean="0"/>
              <a:t>に</a:t>
            </a:r>
            <a:r>
              <a:rPr lang="ja-JP" altLang="en-US" sz="2400" dirty="0"/>
              <a:t>立ち向か</a:t>
            </a:r>
            <a:r>
              <a:rPr lang="ja-JP" altLang="en-US" sz="2400" dirty="0" smtClean="0"/>
              <a:t>う</a:t>
            </a:r>
            <a:r>
              <a:rPr lang="ja-JP" altLang="en-US" sz="2400" dirty="0"/>
              <a:t>勇気をもら</a:t>
            </a:r>
            <a:r>
              <a:rPr lang="ja-JP" altLang="en-US" sz="2400" dirty="0" smtClean="0"/>
              <a:t>え</a:t>
            </a:r>
            <a:r>
              <a:rPr lang="ja-JP" altLang="en-US" sz="2400" dirty="0"/>
              <a:t>る</a:t>
            </a:r>
            <a:endParaRPr lang="en-US" altLang="ja-JP" sz="2400" dirty="0" smtClean="0"/>
          </a:p>
          <a:p>
            <a:r>
              <a:rPr lang="ja-JP" altLang="en-US" sz="2400" dirty="0" smtClean="0"/>
              <a:t>自分一人ではないと思える</a:t>
            </a:r>
            <a:endParaRPr lang="en-US" altLang="ja-JP" sz="2400" dirty="0" smtClean="0"/>
          </a:p>
          <a:p>
            <a:r>
              <a:rPr lang="ja-JP" altLang="en-US" sz="2400" dirty="0" smtClean="0"/>
              <a:t>一緒に頑張ろうと思える</a:t>
            </a:r>
            <a:endParaRPr lang="en-US" altLang="ja-JP" sz="2400" dirty="0" smtClean="0"/>
          </a:p>
          <a:p>
            <a:r>
              <a:rPr lang="ja-JP" altLang="en-US" sz="2400" dirty="0" smtClean="0"/>
              <a:t>自分の体験を語りたくなる</a:t>
            </a:r>
            <a:endParaRPr lang="en-US" altLang="ja-JP" sz="2400" dirty="0" smtClean="0"/>
          </a:p>
          <a:p>
            <a:endParaRPr kumimoji="1" lang="ja-JP" altLang="en-US" dirty="0"/>
          </a:p>
        </p:txBody>
      </p:sp>
      <p:sp>
        <p:nvSpPr>
          <p:cNvPr id="4" name="Date Placeholder 3"/>
          <p:cNvSpPr>
            <a:spLocks noGrp="1"/>
          </p:cNvSpPr>
          <p:nvPr>
            <p:ph type="dt" sz="half" idx="10"/>
          </p:nvPr>
        </p:nvSpPr>
        <p:spPr/>
        <p:txBody>
          <a:bodyPr/>
          <a:lstStyle/>
          <a:p>
            <a:r>
              <a:rPr kumimoji="1" lang="en-US" altLang="ja-JP" smtClean="0"/>
              <a:t>2011/5/26</a:t>
            </a:r>
            <a:endParaRPr kumimoji="1" lang="ja-JP" altLang="en-US"/>
          </a:p>
        </p:txBody>
      </p:sp>
      <p:sp>
        <p:nvSpPr>
          <p:cNvPr id="5" name="Footer Placeholder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Slide Number Placeholder 5"/>
          <p:cNvSpPr>
            <a:spLocks noGrp="1"/>
          </p:cNvSpPr>
          <p:nvPr>
            <p:ph type="sldNum" sz="quarter" idx="12"/>
          </p:nvPr>
        </p:nvSpPr>
        <p:spPr/>
        <p:txBody>
          <a:bodyPr/>
          <a:lstStyle/>
          <a:p>
            <a:fld id="{91116405-699A-4C30-9AF7-E20AEB24AE02}" type="slidenum">
              <a:rPr kumimoji="1" lang="ja-JP" altLang="en-US" smtClean="0"/>
              <a:pPr/>
              <a:t>32</a:t>
            </a:fld>
            <a:endParaRPr kumimoji="1" lang="ja-JP" altLang="en-US"/>
          </a:p>
        </p:txBody>
      </p:sp>
    </p:spTree>
    <p:extLst>
      <p:ext uri="{BB962C8B-B14F-4D97-AF65-F5344CB8AC3E}">
        <p14:creationId xmlns:p14="http://schemas.microsoft.com/office/powerpoint/2010/main" val="119314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「健康と病いの語りデータベース」</a:t>
            </a:r>
            <a:endParaRPr kumimoji="1" lang="ja-JP" altLang="en-US" dirty="0"/>
          </a:p>
        </p:txBody>
      </p:sp>
      <p:sp>
        <p:nvSpPr>
          <p:cNvPr id="3" name="コンテンツ プレースホルダ 2"/>
          <p:cNvSpPr>
            <a:spLocks noGrp="1"/>
          </p:cNvSpPr>
          <p:nvPr>
            <p:ph idx="1"/>
          </p:nvPr>
        </p:nvSpPr>
        <p:spPr>
          <a:xfrm>
            <a:off x="467544" y="1556792"/>
            <a:ext cx="8472518" cy="4321952"/>
          </a:xfrm>
        </p:spPr>
        <p:txBody>
          <a:bodyPr>
            <a:normAutofit/>
          </a:bodyPr>
          <a:lstStyle/>
          <a:p>
            <a:r>
              <a:rPr kumimoji="1" lang="en-US" altLang="ja-JP" sz="2400" dirty="0" smtClean="0"/>
              <a:t>http://www.dipex-j.org/</a:t>
            </a:r>
          </a:p>
          <a:p>
            <a:r>
              <a:rPr kumimoji="1" lang="ja-JP" altLang="en-US" sz="2400" dirty="0" smtClean="0"/>
              <a:t>特定非営利活動法人健康と病いの語りディペックス・ジャパンが運営するウェブページ</a:t>
            </a:r>
            <a:endParaRPr kumimoji="1" lang="en-US" altLang="ja-JP" sz="2400" dirty="0" smtClean="0"/>
          </a:p>
          <a:p>
            <a:r>
              <a:rPr lang="ja-JP" altLang="en-US" sz="2400" dirty="0" smtClean="0"/>
              <a:t>「乳がんの語り」「前立腺がんの語り」</a:t>
            </a:r>
            <a:r>
              <a:rPr lang="ja-JP" altLang="en-US" sz="2400" dirty="0"/>
              <a:t>のウェブページを公開</a:t>
            </a:r>
            <a:r>
              <a:rPr lang="ja-JP" altLang="en-US" sz="2400" dirty="0" smtClean="0"/>
              <a:t>中</a:t>
            </a:r>
            <a:endParaRPr lang="en-US" altLang="ja-JP" sz="2400" dirty="0"/>
          </a:p>
          <a:p>
            <a:r>
              <a:rPr lang="ja-JP" altLang="en-US" sz="2400" dirty="0" smtClean="0"/>
              <a:t>認知症本人と介護家族の語りのインタビューも進行中</a:t>
            </a:r>
            <a:endParaRPr lang="en-US" altLang="ja-JP" sz="2400" dirty="0" smtClean="0"/>
          </a:p>
          <a:p>
            <a:r>
              <a:rPr lang="ja-JP" altLang="en-US" sz="2400" dirty="0" smtClean="0"/>
              <a:t>今年度から大腸がん検診をめぐる語りのインタビュー開始</a:t>
            </a:r>
            <a:endParaRPr lang="en-US" altLang="ja-JP" sz="2400" dirty="0" smtClean="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4</a:t>
            </a:fld>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smtClean="0"/>
              <a:t>語りのデータベースの特徴</a:t>
            </a:r>
            <a:endParaRPr kumimoji="1" lang="ja-JP" altLang="en-US" dirty="0"/>
          </a:p>
        </p:txBody>
      </p:sp>
      <p:sp>
        <p:nvSpPr>
          <p:cNvPr id="3" name="Content Placeholder 2"/>
          <p:cNvSpPr>
            <a:spLocks noGrp="1"/>
          </p:cNvSpPr>
          <p:nvPr>
            <p:ph idx="1"/>
          </p:nvPr>
        </p:nvSpPr>
        <p:spPr/>
        <p:txBody>
          <a:bodyPr/>
          <a:lstStyle/>
          <a:p>
            <a:r>
              <a:rPr kumimoji="1" lang="ja-JP" altLang="en-US" sz="2400" dirty="0" smtClean="0"/>
              <a:t>体験者の生の声を映像・音声・テキストを通じて伝える</a:t>
            </a:r>
            <a:endParaRPr kumimoji="1" lang="en-US" altLang="ja-JP" sz="2400" dirty="0" smtClean="0"/>
          </a:p>
          <a:p>
            <a:r>
              <a:rPr lang="ja-JP" altLang="en-US" sz="2400" dirty="0" smtClean="0"/>
              <a:t>トピックごと、語り手の年齢ごとに分類されていて、キーワード索引もある</a:t>
            </a:r>
            <a:endParaRPr kumimoji="1" lang="en-US" altLang="ja-JP" sz="2400" dirty="0" smtClean="0"/>
          </a:p>
          <a:p>
            <a:r>
              <a:rPr lang="ja-JP" altLang="en-US" sz="2400" dirty="0"/>
              <a:t>インタビュア</a:t>
            </a:r>
            <a:r>
              <a:rPr lang="ja-JP" altLang="en-US" sz="2400" dirty="0" smtClean="0"/>
              <a:t>ーやアドバイザリー委員（専門医、専門看護師、患者会スタッフなど）といった第三者の目が入っている</a:t>
            </a:r>
            <a:endParaRPr kumimoji="1" lang="en-US" altLang="ja-JP" sz="2400" dirty="0" smtClean="0"/>
          </a:p>
          <a:p>
            <a:endParaRPr kumimoji="1" lang="ja-JP" altLang="en-US" dirty="0"/>
          </a:p>
        </p:txBody>
      </p:sp>
      <p:sp>
        <p:nvSpPr>
          <p:cNvPr id="4" name="Date Placeholder 3"/>
          <p:cNvSpPr>
            <a:spLocks noGrp="1"/>
          </p:cNvSpPr>
          <p:nvPr>
            <p:ph type="dt" sz="half" idx="10"/>
          </p:nvPr>
        </p:nvSpPr>
        <p:spPr/>
        <p:txBody>
          <a:bodyPr/>
          <a:lstStyle/>
          <a:p>
            <a:r>
              <a:rPr kumimoji="1" lang="en-US" altLang="ja-JP" smtClean="0"/>
              <a:t>2011/5/26</a:t>
            </a:r>
            <a:endParaRPr kumimoji="1" lang="ja-JP" altLang="en-US"/>
          </a:p>
        </p:txBody>
      </p:sp>
      <p:sp>
        <p:nvSpPr>
          <p:cNvPr id="5" name="Footer Placeholder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Slide Number Placeholder 5"/>
          <p:cNvSpPr>
            <a:spLocks noGrp="1"/>
          </p:cNvSpPr>
          <p:nvPr>
            <p:ph type="sldNum" sz="quarter" idx="12"/>
          </p:nvPr>
        </p:nvSpPr>
        <p:spPr/>
        <p:txBody>
          <a:bodyPr/>
          <a:lstStyle/>
          <a:p>
            <a:fld id="{91116405-699A-4C30-9AF7-E20AEB24AE02}" type="slidenum">
              <a:rPr kumimoji="1" lang="ja-JP" altLang="en-US" smtClean="0"/>
              <a:pPr/>
              <a:t>5</a:t>
            </a:fld>
            <a:endParaRPr kumimoji="1" lang="ja-JP" altLang="en-US"/>
          </a:p>
        </p:txBody>
      </p:sp>
    </p:spTree>
    <p:extLst>
      <p:ext uri="{BB962C8B-B14F-4D97-AF65-F5344CB8AC3E}">
        <p14:creationId xmlns:p14="http://schemas.microsoft.com/office/powerpoint/2010/main" val="427777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675724"/>
            <a:ext cx="7560840" cy="924475"/>
          </a:xfrm>
        </p:spPr>
        <p:txBody>
          <a:bodyPr>
            <a:noAutofit/>
          </a:bodyPr>
          <a:lstStyle/>
          <a:p>
            <a:r>
              <a:rPr kumimoji="1" lang="ja-JP" altLang="en-US" dirty="0" smtClean="0"/>
              <a:t>乳がん・前立腺がんの語りウェブページ</a:t>
            </a:r>
            <a:endParaRPr kumimoji="1" lang="ja-JP" altLang="en-US" dirty="0"/>
          </a:p>
        </p:txBody>
      </p:sp>
      <p:sp>
        <p:nvSpPr>
          <p:cNvPr id="3" name="コンテンツ プレースホルダ 2"/>
          <p:cNvSpPr>
            <a:spLocks noGrp="1"/>
          </p:cNvSpPr>
          <p:nvPr>
            <p:ph idx="1"/>
          </p:nvPr>
        </p:nvSpPr>
        <p:spPr>
          <a:xfrm>
            <a:off x="539552" y="1700808"/>
            <a:ext cx="8229600" cy="4392488"/>
          </a:xfrm>
        </p:spPr>
        <p:txBody>
          <a:bodyPr>
            <a:normAutofit lnSpcReduction="10000"/>
          </a:bodyPr>
          <a:lstStyle/>
          <a:p>
            <a:r>
              <a:rPr lang="ja-JP" altLang="en-US" sz="2400" dirty="0" smtClean="0"/>
              <a:t>乳</a:t>
            </a:r>
            <a:r>
              <a:rPr lang="ja-JP" altLang="en-US" sz="2400" dirty="0"/>
              <a:t>が</a:t>
            </a:r>
            <a:r>
              <a:rPr lang="ja-JP" altLang="en-US" sz="2400" dirty="0" smtClean="0"/>
              <a:t>ん</a:t>
            </a:r>
            <a:r>
              <a:rPr lang="en-US" altLang="ja-JP" sz="2400" dirty="0" smtClean="0"/>
              <a:t>50</a:t>
            </a:r>
            <a:r>
              <a:rPr kumimoji="1" lang="ja-JP" altLang="en-US" sz="2400" dirty="0" smtClean="0"/>
              <a:t>人＋前立腺がん</a:t>
            </a:r>
            <a:r>
              <a:rPr kumimoji="1" lang="en-US" altLang="ja-JP" sz="2400" dirty="0" smtClean="0"/>
              <a:t>49</a:t>
            </a:r>
            <a:r>
              <a:rPr kumimoji="1" lang="ja-JP" altLang="en-US" sz="2400" dirty="0" smtClean="0"/>
              <a:t>人の語りを紹介</a:t>
            </a:r>
            <a:endParaRPr kumimoji="1" lang="en-US" altLang="ja-JP" sz="2400" dirty="0" smtClean="0"/>
          </a:p>
          <a:p>
            <a:r>
              <a:rPr lang="ja-JP" altLang="en-US" sz="2400" dirty="0" smtClean="0"/>
              <a:t>日本全国から多様な年齢層、病期、治療体験、家族構成の患者さんの協力を得て作成（</a:t>
            </a:r>
            <a:r>
              <a:rPr lang="en-US" altLang="ja-JP" sz="2400" dirty="0" smtClean="0"/>
              <a:t>maximum variation sampling)</a:t>
            </a:r>
          </a:p>
          <a:p>
            <a:r>
              <a:rPr lang="ja-JP" altLang="en-US" sz="2400" dirty="0" smtClean="0"/>
              <a:t>総時間</a:t>
            </a:r>
            <a:r>
              <a:rPr lang="en-US" altLang="ja-JP" sz="2400" dirty="0" smtClean="0"/>
              <a:t>200</a:t>
            </a:r>
            <a:r>
              <a:rPr lang="ja-JP" altLang="en-US" sz="2400" dirty="0" smtClean="0"/>
              <a:t>時間超の語り</a:t>
            </a:r>
            <a:r>
              <a:rPr kumimoji="1" lang="ja-JP" altLang="en-US" sz="2400" dirty="0" smtClean="0"/>
              <a:t>データはコンピュータソフトウェアを用いてコーディング</a:t>
            </a:r>
            <a:r>
              <a:rPr lang="ja-JP" altLang="en-US" sz="2400" dirty="0" smtClean="0"/>
              <a:t>して概念カテゴリを抽出</a:t>
            </a:r>
            <a:endParaRPr lang="en-US" altLang="ja-JP" sz="2400" dirty="0">
              <a:sym typeface="Wingdings" pitchFamily="2" charset="2"/>
            </a:endParaRPr>
          </a:p>
          <a:p>
            <a:r>
              <a:rPr lang="ja-JP" altLang="en-US" sz="2400" dirty="0" smtClean="0">
                <a:sym typeface="Wingdings" pitchFamily="2" charset="2"/>
              </a:rPr>
              <a:t>情報ニーズが高そうなトピックをひとまとめにして解説をつけ、語りを横断的に見られるようにしている</a:t>
            </a:r>
            <a:endParaRPr lang="en-US" altLang="ja-JP" sz="2400" dirty="0" smtClean="0"/>
          </a:p>
          <a:p>
            <a:r>
              <a:rPr lang="ja-JP" altLang="en-US" sz="2400" dirty="0" smtClean="0"/>
              <a:t>現在乳がんが</a:t>
            </a:r>
            <a:r>
              <a:rPr lang="en-US" altLang="ja-JP" sz="2400" dirty="0" smtClean="0"/>
              <a:t>27</a:t>
            </a:r>
            <a:r>
              <a:rPr lang="ja-JP" altLang="en-US" sz="2400" dirty="0" smtClean="0"/>
              <a:t>トピック、前立腺がんが</a:t>
            </a:r>
            <a:r>
              <a:rPr lang="en-US" altLang="ja-JP" sz="2400" dirty="0" smtClean="0"/>
              <a:t>16</a:t>
            </a:r>
            <a:r>
              <a:rPr lang="ja-JP" altLang="en-US" sz="2400" dirty="0" smtClean="0"/>
              <a:t>トピック、合計すると</a:t>
            </a:r>
            <a:r>
              <a:rPr lang="en-US" altLang="ja-JP" sz="2400" dirty="0"/>
              <a:t>7</a:t>
            </a:r>
            <a:r>
              <a:rPr lang="en-US" altLang="ja-JP" sz="2400" dirty="0" smtClean="0"/>
              <a:t>00</a:t>
            </a:r>
            <a:r>
              <a:rPr lang="ja-JP" altLang="en-US" sz="2400" dirty="0" smtClean="0"/>
              <a:t>を超す語りのクリップ（映像・音声にして</a:t>
            </a:r>
            <a:r>
              <a:rPr lang="en-US" altLang="ja-JP" sz="2400" dirty="0" smtClean="0"/>
              <a:t>15</a:t>
            </a:r>
            <a:r>
              <a:rPr lang="ja-JP" altLang="en-US" sz="2400" dirty="0" smtClean="0"/>
              <a:t>時間を超える）</a:t>
            </a:r>
            <a:endParaRPr lang="en-US" altLang="ja-JP" sz="2400" dirty="0" smtClean="0"/>
          </a:p>
        </p:txBody>
      </p:sp>
      <p:sp>
        <p:nvSpPr>
          <p:cNvPr id="4" name="日付プレースホルダ 3"/>
          <p:cNvSpPr>
            <a:spLocks noGrp="1"/>
          </p:cNvSpPr>
          <p:nvPr>
            <p:ph type="dt" sz="half" idx="10"/>
          </p:nvPr>
        </p:nvSpPr>
        <p:spPr/>
        <p:txBody>
          <a:bodyPr/>
          <a:lstStyle/>
          <a:p>
            <a:r>
              <a:rPr kumimoji="1" lang="en-US" altLang="ja-JP" dirty="0" smtClean="0"/>
              <a:t>2011/5/26</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
            </a:r>
            <a:br>
              <a:rPr lang="ja-JP" altLang="en-US" dirty="0"/>
            </a:br>
            <a:r>
              <a:rPr lang="ja-JP" altLang="en-US" dirty="0"/>
              <a:t>語りのデータベースの目的</a:t>
            </a:r>
            <a:endParaRPr kumimoji="1" lang="ja-JP" altLang="en-US" dirty="0"/>
          </a:p>
        </p:txBody>
      </p:sp>
      <p:sp>
        <p:nvSpPr>
          <p:cNvPr id="3" name="Content Placeholder 2"/>
          <p:cNvSpPr>
            <a:spLocks noGrp="1"/>
          </p:cNvSpPr>
          <p:nvPr>
            <p:ph idx="1"/>
          </p:nvPr>
        </p:nvSpPr>
        <p:spPr/>
        <p:txBody>
          <a:bodyPr>
            <a:normAutofit/>
          </a:bodyPr>
          <a:lstStyle/>
          <a:p>
            <a:r>
              <a:rPr lang="ja-JP" altLang="en-US" sz="2400" dirty="0"/>
              <a:t>患者さんに病気と向き合うための情報と心の支えを提供する</a:t>
            </a:r>
          </a:p>
          <a:p>
            <a:r>
              <a:rPr lang="ja-JP" altLang="en-US" sz="2400" dirty="0"/>
              <a:t>家族、職場など周囲の人々に病いを患うということがどういうことなのかを知ってもらう</a:t>
            </a:r>
          </a:p>
          <a:p>
            <a:r>
              <a:rPr lang="ja-JP" altLang="en-US" sz="2400" dirty="0"/>
              <a:t>医療系学生の教育や医療者の継続教育に活用してもらう</a:t>
            </a:r>
          </a:p>
          <a:p>
            <a:r>
              <a:rPr lang="ja-JP" altLang="en-US" sz="2400" dirty="0"/>
              <a:t>研究</a:t>
            </a:r>
            <a:r>
              <a:rPr lang="ja-JP" altLang="en-US" sz="2400" dirty="0" smtClean="0"/>
              <a:t>者や政策立案者、ジャーナリストに</a:t>
            </a:r>
            <a:r>
              <a:rPr lang="ja-JP" altLang="en-US" sz="2400" dirty="0"/>
              <a:t>も活用してもらう（ウェブサイトの他にデータアーカイブもある）</a:t>
            </a:r>
            <a:endParaRPr kumimoji="1" lang="ja-JP" altLang="en-US" sz="2400" dirty="0"/>
          </a:p>
        </p:txBody>
      </p:sp>
      <p:sp>
        <p:nvSpPr>
          <p:cNvPr id="4" name="Date Placeholder 3"/>
          <p:cNvSpPr>
            <a:spLocks noGrp="1"/>
          </p:cNvSpPr>
          <p:nvPr>
            <p:ph type="dt" sz="half" idx="10"/>
          </p:nvPr>
        </p:nvSpPr>
        <p:spPr/>
        <p:txBody>
          <a:bodyPr/>
          <a:lstStyle/>
          <a:p>
            <a:r>
              <a:rPr kumimoji="1" lang="en-US" altLang="ja-JP" smtClean="0"/>
              <a:t>2011/5/26</a:t>
            </a:r>
            <a:endParaRPr kumimoji="1" lang="ja-JP" altLang="en-US"/>
          </a:p>
        </p:txBody>
      </p:sp>
      <p:sp>
        <p:nvSpPr>
          <p:cNvPr id="5" name="Footer Placeholder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Slide Number Placeholder 5"/>
          <p:cNvSpPr>
            <a:spLocks noGrp="1"/>
          </p:cNvSpPr>
          <p:nvPr>
            <p:ph type="sldNum" sz="quarter" idx="12"/>
          </p:nvPr>
        </p:nvSpPr>
        <p:spPr/>
        <p:txBody>
          <a:bodyPr/>
          <a:lstStyle/>
          <a:p>
            <a:fld id="{91116405-699A-4C30-9AF7-E20AEB24AE02}" type="slidenum">
              <a:rPr kumimoji="1" lang="ja-JP" altLang="en-US" smtClean="0"/>
              <a:pPr/>
              <a:t>7</a:t>
            </a:fld>
            <a:endParaRPr kumimoji="1" lang="ja-JP" altLang="en-US"/>
          </a:p>
        </p:txBody>
      </p:sp>
    </p:spTree>
    <p:extLst>
      <p:ext uri="{BB962C8B-B14F-4D97-AF65-F5344CB8AC3E}">
        <p14:creationId xmlns:p14="http://schemas.microsoft.com/office/powerpoint/2010/main" val="2383098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kumimoji="1" lang="en-US" altLang="ja-JP" smtClean="0"/>
              <a:t>2011/5/26</a:t>
            </a:r>
            <a:endParaRPr kumimoji="1" lang="ja-JP" altLang="en-US"/>
          </a:p>
        </p:txBody>
      </p:sp>
      <p:sp>
        <p:nvSpPr>
          <p:cNvPr id="5" name="Footer Placeholder 4"/>
          <p:cNvSpPr>
            <a:spLocks noGrp="1"/>
          </p:cNvSpPr>
          <p:nvPr>
            <p:ph type="ftr" sz="quarter" idx="11"/>
          </p:nvPr>
        </p:nvSpPr>
        <p:spPr/>
        <p:txBody>
          <a:bodyPr/>
          <a:lstStyle/>
          <a:p>
            <a:r>
              <a:rPr kumimoji="1" lang="en-US" altLang="zh-CN" smtClean="0"/>
              <a:t>Rika Sakuma Sato</a:t>
            </a:r>
            <a:r>
              <a:rPr kumimoji="1" lang="zh-CN" altLang="en-US" smtClean="0"/>
              <a:t>＠乃木坂</a:t>
            </a:r>
            <a:r>
              <a:rPr kumimoji="1" lang="ja-JP" altLang="en-US" smtClean="0"/>
              <a:t>スクール　</a:t>
            </a:r>
            <a:endParaRPr kumimoji="1" lang="ja-JP" altLang="en-US"/>
          </a:p>
        </p:txBody>
      </p:sp>
      <p:sp>
        <p:nvSpPr>
          <p:cNvPr id="6" name="Slide Number Placeholder 5"/>
          <p:cNvSpPr>
            <a:spLocks noGrp="1"/>
          </p:cNvSpPr>
          <p:nvPr>
            <p:ph type="sldNum" sz="quarter" idx="12"/>
          </p:nvPr>
        </p:nvSpPr>
        <p:spPr/>
        <p:txBody>
          <a:bodyPr/>
          <a:lstStyle/>
          <a:p>
            <a:fld id="{91116405-699A-4C30-9AF7-E20AEB24AE02}" type="slidenum">
              <a:rPr kumimoji="1" lang="ja-JP" altLang="en-US" smtClean="0"/>
              <a:pPr/>
              <a:t>8</a:t>
            </a:fld>
            <a:endParaRPr kumimoji="1" lang="ja-JP" altLang="en-US"/>
          </a:p>
        </p:txBody>
      </p:sp>
      <p:sp>
        <p:nvSpPr>
          <p:cNvPr id="7" name="タイトル 1"/>
          <p:cNvSpPr>
            <a:spLocks noGrp="1"/>
          </p:cNvSpPr>
          <p:nvPr>
            <p:ph idx="1"/>
          </p:nvPr>
        </p:nvSpPr>
        <p:spPr>
          <a:xfrm>
            <a:off x="611560" y="1807361"/>
            <a:ext cx="7632848" cy="3709871"/>
          </a:xfrm>
        </p:spPr>
        <p:txBody>
          <a:bodyPr>
            <a:normAutofit fontScale="97500"/>
          </a:bodyPr>
          <a:lstStyle/>
          <a:p>
            <a:pPr marL="0" indent="0">
              <a:buNone/>
            </a:pPr>
            <a:r>
              <a:rPr lang="ja-JP" altLang="en-US" sz="3600" dirty="0" smtClean="0">
                <a:solidFill>
                  <a:schemeClr val="tx1"/>
                </a:solidFill>
              </a:rPr>
              <a:t>このデータベース作りのモデル</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となったのが</a:t>
            </a:r>
            <a:r>
              <a:rPr lang="en-US" altLang="ja-JP" sz="3600" dirty="0" smtClean="0">
                <a:solidFill>
                  <a:schemeClr val="tx1"/>
                </a:solidFill>
              </a:rPr>
              <a:t>…</a:t>
            </a:r>
            <a:endParaRPr kumimoji="1" lang="ja-JP" altLang="en-US" sz="3600" dirty="0"/>
          </a:p>
        </p:txBody>
      </p:sp>
    </p:spTree>
    <p:extLst>
      <p:ext uri="{BB962C8B-B14F-4D97-AF65-F5344CB8AC3E}">
        <p14:creationId xmlns:p14="http://schemas.microsoft.com/office/powerpoint/2010/main" val="355000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1556792"/>
            <a:ext cx="8229600" cy="3878172"/>
          </a:xfrm>
        </p:spPr>
        <p:txBody>
          <a:bodyPr>
            <a:normAutofit/>
          </a:bodyPr>
          <a:lstStyle/>
          <a:p>
            <a:pPr>
              <a:lnSpc>
                <a:spcPts val="5000"/>
              </a:lnSpc>
            </a:pPr>
            <a:r>
              <a:rPr lang="en-US" altLang="ja-JP" sz="4800" dirty="0" smtClean="0">
                <a:solidFill>
                  <a:schemeClr val="accent1"/>
                </a:solidFill>
              </a:rPr>
              <a:t>D</a:t>
            </a:r>
            <a:r>
              <a:rPr lang="en-US" altLang="ja-JP" sz="3200" dirty="0" smtClean="0"/>
              <a:t>atabase of</a:t>
            </a:r>
          </a:p>
          <a:p>
            <a:pPr>
              <a:lnSpc>
                <a:spcPts val="5000"/>
              </a:lnSpc>
            </a:pPr>
            <a:r>
              <a:rPr kumimoji="1" lang="en-US" altLang="ja-JP" sz="4800" dirty="0" smtClean="0">
                <a:solidFill>
                  <a:schemeClr val="accent1"/>
                </a:solidFill>
              </a:rPr>
              <a:t>I</a:t>
            </a:r>
            <a:r>
              <a:rPr kumimoji="1" lang="en-US" altLang="ja-JP" sz="3200" dirty="0" smtClean="0"/>
              <a:t>ndividual</a:t>
            </a:r>
            <a:endParaRPr lang="en-US" altLang="ja-JP" sz="3200" dirty="0"/>
          </a:p>
          <a:p>
            <a:pPr>
              <a:lnSpc>
                <a:spcPts val="5000"/>
              </a:lnSpc>
            </a:pPr>
            <a:r>
              <a:rPr lang="en-US" altLang="ja-JP" sz="4800" dirty="0" smtClean="0">
                <a:solidFill>
                  <a:schemeClr val="accent1"/>
                </a:solidFill>
              </a:rPr>
              <a:t>P</a:t>
            </a:r>
            <a:r>
              <a:rPr lang="en-US" altLang="ja-JP" sz="3200" dirty="0" smtClean="0"/>
              <a:t>atient</a:t>
            </a:r>
            <a:endParaRPr lang="en-US" altLang="ja-JP" sz="3200" dirty="0"/>
          </a:p>
          <a:p>
            <a:pPr>
              <a:lnSpc>
                <a:spcPts val="5000"/>
              </a:lnSpc>
            </a:pPr>
            <a:r>
              <a:rPr lang="en-US" altLang="ja-JP" sz="4800" dirty="0" smtClean="0">
                <a:solidFill>
                  <a:schemeClr val="accent1"/>
                </a:solidFill>
              </a:rPr>
              <a:t>Ex</a:t>
            </a:r>
            <a:r>
              <a:rPr lang="en-US" altLang="ja-JP" sz="3200" dirty="0" smtClean="0"/>
              <a:t>periences</a:t>
            </a:r>
            <a:endParaRPr kumimoji="1" lang="en-US" altLang="ja-JP" sz="3200" dirty="0" smtClean="0"/>
          </a:p>
        </p:txBody>
      </p:sp>
      <p:sp>
        <p:nvSpPr>
          <p:cNvPr id="4" name="日付プレースホルダ 3"/>
          <p:cNvSpPr>
            <a:spLocks noGrp="1"/>
          </p:cNvSpPr>
          <p:nvPr>
            <p:ph type="dt" sz="half" idx="10"/>
          </p:nvPr>
        </p:nvSpPr>
        <p:spPr/>
        <p:txBody>
          <a:bodyPr/>
          <a:lstStyle/>
          <a:p>
            <a:r>
              <a:rPr kumimoji="1" lang="en-US" altLang="ja-JP" smtClean="0"/>
              <a:t>2011/5/26</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CN" dirty="0" smtClean="0"/>
              <a:t>Rika Sakuma Sato</a:t>
            </a:r>
            <a:r>
              <a:rPr kumimoji="1" lang="zh-CN" altLang="en-US" dirty="0" smtClean="0"/>
              <a:t>＠乃木坂</a:t>
            </a:r>
            <a:r>
              <a:rPr kumimoji="1" lang="ja-JP" altLang="en-US" dirty="0" smtClean="0"/>
              <a:t>スクール　</a:t>
            </a:r>
            <a:endParaRPr kumimoji="1" lang="ja-JP" altLang="en-US" dirty="0"/>
          </a:p>
        </p:txBody>
      </p:sp>
      <p:sp>
        <p:nvSpPr>
          <p:cNvPr id="6" name="スライド番号プレースホルダ 5"/>
          <p:cNvSpPr>
            <a:spLocks noGrp="1"/>
          </p:cNvSpPr>
          <p:nvPr>
            <p:ph type="sldNum" sz="quarter" idx="12"/>
          </p:nvPr>
        </p:nvSpPr>
        <p:spPr/>
        <p:txBody>
          <a:bodyPr/>
          <a:lstStyle/>
          <a:p>
            <a:fld id="{91116405-699A-4C30-9AF7-E20AEB24AE02}" type="slidenum">
              <a:rPr kumimoji="1" lang="ja-JP" altLang="en-US" smtClean="0"/>
              <a:pPr/>
              <a:t>9</a:t>
            </a:fld>
            <a:endParaRPr kumimoji="1" lang="ja-JP" altLang="en-US"/>
          </a:p>
        </p:txBody>
      </p:sp>
      <p:sp>
        <p:nvSpPr>
          <p:cNvPr id="7" name="テキスト ボックス 6"/>
          <p:cNvSpPr txBox="1"/>
          <p:nvPr/>
        </p:nvSpPr>
        <p:spPr>
          <a:xfrm>
            <a:off x="4572000" y="2492896"/>
            <a:ext cx="3714776" cy="2431435"/>
          </a:xfrm>
          <a:prstGeom prst="rect">
            <a:avLst/>
          </a:prstGeom>
          <a:noFill/>
        </p:spPr>
        <p:txBody>
          <a:bodyPr wrap="square" rtlCol="0">
            <a:spAutoFit/>
          </a:bodyPr>
          <a:lstStyle/>
          <a:p>
            <a:r>
              <a:rPr kumimoji="1" lang="en-US" altLang="ja-JP" sz="8800" dirty="0" err="1" smtClean="0"/>
              <a:t>DIPEx</a:t>
            </a:r>
            <a:endParaRPr kumimoji="1" lang="en-US" altLang="ja-JP" sz="8800" dirty="0" smtClean="0"/>
          </a:p>
          <a:p>
            <a:r>
              <a:rPr lang="ja-JP" altLang="en-US" sz="3200" dirty="0"/>
              <a:t>個々の</a:t>
            </a:r>
            <a:r>
              <a:rPr lang="ja-JP" altLang="en-US" sz="3200" dirty="0" smtClean="0"/>
              <a:t>患者の体験</a:t>
            </a:r>
            <a:endParaRPr lang="en-US" altLang="ja-JP" sz="3200" dirty="0" smtClean="0"/>
          </a:p>
          <a:p>
            <a:r>
              <a:rPr kumimoji="1" lang="ja-JP" altLang="en-US" sz="3200" dirty="0"/>
              <a:t>データベース</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1615</TotalTime>
  <Words>4937</Words>
  <Application>Microsoft Office PowerPoint</Application>
  <PresentationFormat>On-screen Show (4:3)</PresentationFormat>
  <Paragraphs>380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Summer</vt:lpstr>
      <vt:lpstr>健康と病いの語りデータベース 患者の語りが医療を変える</vt:lpstr>
      <vt:lpstr>Part1　「健康と病いの語りデータベース」のご紹介  Part2　 「そこには患者にしか語れない言葉がある」～病いの語りとエンパワーメント　</vt:lpstr>
      <vt:lpstr>まずはこちらをご覧ください…</vt:lpstr>
      <vt:lpstr>「健康と病いの語りデータベース」</vt:lpstr>
      <vt:lpstr>語りのデータベースの特徴</vt:lpstr>
      <vt:lpstr>乳がん・前立腺がんの語りウェブページ</vt:lpstr>
      <vt:lpstr> 語りのデータベースの目的</vt:lpstr>
      <vt:lpstr>PowerPoint Presentation</vt:lpstr>
      <vt:lpstr>PowerPoint Presentation</vt:lpstr>
      <vt:lpstr>ディペックス（DIPEx）とは</vt:lpstr>
      <vt:lpstr>PowerPoint Presentation</vt:lpstr>
      <vt:lpstr>ヘルストークオンラインでカバーされている病気や医療の体験</vt:lpstr>
      <vt:lpstr>英国Healthtalkonlineの概要</vt:lpstr>
      <vt:lpstr>DIPEx International Meeting 2010.4.30 in Oxford</vt:lpstr>
      <vt:lpstr>DIPEx Internationalとは</vt:lpstr>
      <vt:lpstr>DIPEx日本版ができるまで…</vt:lpstr>
      <vt:lpstr>DIPEx日本版展開に至った経緯</vt:lpstr>
      <vt:lpstr>DIPExの国内導入にあたっての諸課題</vt:lpstr>
      <vt:lpstr>結果として出来てきた形は…</vt:lpstr>
      <vt:lpstr>現在進行中の研究</vt:lpstr>
      <vt:lpstr>今後の課題</vt:lpstr>
      <vt:lpstr>Part1　「健康と病いの語りデータベース」のご紹介  Part2 「そこには患者にしか語れない言葉がある」～病いの語りとエンパワーメント　</vt:lpstr>
      <vt:lpstr>患者・家族にとっての語りのデータベースの“効用”とは？</vt:lpstr>
      <vt:lpstr>語りのデータベースの構成</vt:lpstr>
      <vt:lpstr>ページビュー数トップ15のコンテンツ</vt:lpstr>
      <vt:lpstr>閲覧件数から見ると…</vt:lpstr>
      <vt:lpstr>「語ってくれてありがとう」ボタン</vt:lpstr>
      <vt:lpstr>「ありがとう」クリック数上位10位のトピック（2011年1～2月）</vt:lpstr>
      <vt:lpstr>あなたからのひと言（乳がん）</vt:lpstr>
      <vt:lpstr>「ありがとう」クリック数上位10位のトピック（2011年1～2月）</vt:lpstr>
      <vt:lpstr>あなたからのひと言（前立腺がん）</vt:lpstr>
      <vt:lpstr>語りの力～問題解決のための情報よりも受容のための心の支え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患者の語りデータベースDIPEｘの国内導入について</dc:title>
  <dc:creator>Rika Sakuma Sato</dc:creator>
  <cp:lastModifiedBy>Rika</cp:lastModifiedBy>
  <cp:revision>97</cp:revision>
  <cp:lastPrinted>2011-05-24T23:40:39Z</cp:lastPrinted>
  <dcterms:created xsi:type="dcterms:W3CDTF">2010-05-14T22:57:37Z</dcterms:created>
  <dcterms:modified xsi:type="dcterms:W3CDTF">2011-05-25T00:00:14Z</dcterms:modified>
</cp:coreProperties>
</file>