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16"/>
  </p:handoutMasterIdLst>
  <p:sldIdLst>
    <p:sldId id="256" r:id="rId2"/>
    <p:sldId id="257" r:id="rId3"/>
    <p:sldId id="258" r:id="rId4"/>
    <p:sldId id="259" r:id="rId5"/>
    <p:sldId id="260" r:id="rId6"/>
    <p:sldId id="261" r:id="rId7"/>
    <p:sldId id="267" r:id="rId8"/>
    <p:sldId id="262" r:id="rId9"/>
    <p:sldId id="268" r:id="rId10"/>
    <p:sldId id="266" r:id="rId11"/>
    <p:sldId id="269" r:id="rId12"/>
    <p:sldId id="263" r:id="rId13"/>
    <p:sldId id="264" r:id="rId14"/>
    <p:sldId id="265" r:id="rId1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A0195C73-0E01-4B09-B764-6C6F94E0259C}" type="datetimeFigureOut">
              <a:rPr kumimoji="1" lang="ja-JP" altLang="en-US" smtClean="0"/>
              <a:t>2014/8/29</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C191431-292B-4E85-9BF7-F48D8679B152}" type="slidenum">
              <a:rPr kumimoji="1" lang="ja-JP" altLang="en-US" smtClean="0"/>
              <a:t>‹#›</a:t>
            </a:fld>
            <a:endParaRPr kumimoji="1" lang="ja-JP" altLang="en-US"/>
          </a:p>
        </p:txBody>
      </p:sp>
    </p:spTree>
    <p:extLst>
      <p:ext uri="{BB962C8B-B14F-4D97-AF65-F5344CB8AC3E}">
        <p14:creationId xmlns:p14="http://schemas.microsoft.com/office/powerpoint/2010/main" val="30627335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71F6C5DB-FC8B-4198-96A1-2F2D54229215}" type="datetimeFigureOut">
              <a:rPr kumimoji="1" lang="ja-JP" altLang="en-US" smtClean="0"/>
              <a:t>2014/8/29</a:t>
            </a:fld>
            <a:endParaRPr kumimoji="1" lang="ja-JP" alt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kumimoji="1" lang="ja-JP" alt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34396820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76056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245958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361656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71F6C5DB-FC8B-4198-96A1-2F2D54229215}" type="datetimeFigureOut">
              <a:rPr kumimoji="1" lang="ja-JP" altLang="en-US" smtClean="0"/>
              <a:t>2014/8/29</a:t>
            </a:fld>
            <a:endParaRPr kumimoji="1" lang="ja-JP" alt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kumimoji="1" lang="ja-JP" altLang="en-US" dirty="0"/>
          </a:p>
        </p:txBody>
      </p:sp>
      <p:sp>
        <p:nvSpPr>
          <p:cNvPr id="6" name="Slide Number Placeholder 5"/>
          <p:cNvSpPr>
            <a:spLocks noGrp="1"/>
          </p:cNvSpPr>
          <p:nvPr>
            <p:ph type="sldNum" sz="quarter" idx="12"/>
          </p:nvPr>
        </p:nvSpPr>
        <p:spPr>
          <a:xfrm>
            <a:off x="8604504" y="5211060"/>
            <a:ext cx="2112264" cy="228600"/>
          </a:xfrm>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22487842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1750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321569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280801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207724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Date Placeholder 7"/>
          <p:cNvSpPr>
            <a:spLocks noGrp="1"/>
          </p:cNvSpPr>
          <p:nvPr>
            <p:ph type="dt" sz="half" idx="10"/>
          </p:nvPr>
        </p:nvSpPr>
        <p:spPr/>
        <p:txBody>
          <a:bodyPr/>
          <a:lstStyle/>
          <a:p>
            <a:fld id="{71F6C5DB-FC8B-4198-96A1-2F2D54229215}" type="datetimeFigureOut">
              <a:rPr kumimoji="1" lang="ja-JP" altLang="en-US" smtClean="0"/>
              <a:t>2014/8/29</a:t>
            </a:fld>
            <a:endParaRPr kumimoji="1" lang="ja-JP" altLang="en-US" dirty="0"/>
          </a:p>
        </p:txBody>
      </p:sp>
      <p:sp>
        <p:nvSpPr>
          <p:cNvPr id="9" name="Footer Placeholder 8"/>
          <p:cNvSpPr>
            <a:spLocks noGrp="1"/>
          </p:cNvSpPr>
          <p:nvPr>
            <p:ph type="ftr" sz="quarter" idx="11"/>
          </p:nvPr>
        </p:nvSpPr>
        <p:spPr/>
        <p:txBody>
          <a:bodyPr/>
          <a:lstStyle>
            <a:lvl1pPr algn="r">
              <a:defRPr/>
            </a:lvl1pPr>
          </a:lstStyle>
          <a:p>
            <a:endParaRPr kumimoji="1" lang="ja-JP" alt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DB7B3601-946F-4BC7-91F1-2A1DB59BE477}" type="slidenum">
              <a:rPr kumimoji="1" lang="ja-JP" altLang="en-US" smtClean="0"/>
              <a:t>‹#›</a:t>
            </a:fld>
            <a:endParaRPr kumimoji="1" lang="ja-JP" alt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851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1F6C5DB-FC8B-4198-96A1-2F2D54229215}" type="datetimeFigureOut">
              <a:rPr kumimoji="1" lang="ja-JP" altLang="en-US" smtClean="0"/>
              <a:t>2014/8/29</a:t>
            </a:fld>
            <a:endParaRPr kumimoji="1" lang="ja-JP" alt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kumimoji="1" lang="ja-JP" alt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DB7B3601-946F-4BC7-91F1-2A1DB59BE477}" type="slidenum">
              <a:rPr kumimoji="1" lang="ja-JP" altLang="en-US" smtClean="0"/>
              <a:t>‹#›</a:t>
            </a:fld>
            <a:endParaRPr kumimoji="1" lang="ja-JP" alt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828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71F6C5DB-FC8B-4198-96A1-2F2D54229215}" type="datetimeFigureOut">
              <a:rPr kumimoji="1" lang="ja-JP" altLang="en-US" smtClean="0"/>
              <a:t>2014/8/29</a:t>
            </a:fld>
            <a:endParaRPr kumimoji="1" lang="ja-JP" alt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kumimoji="1" lang="ja-JP" alt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B7B3601-946F-4BC7-91F1-2A1DB59BE477}" type="slidenum">
              <a:rPr kumimoji="1" lang="ja-JP" altLang="en-US" smtClean="0"/>
              <a:t>‹#›</a:t>
            </a:fld>
            <a:endParaRPr kumimoji="1" lang="ja-JP" altLang="en-US" dirty="0"/>
          </a:p>
        </p:txBody>
      </p:sp>
    </p:spTree>
    <p:extLst>
      <p:ext uri="{BB962C8B-B14F-4D97-AF65-F5344CB8AC3E}">
        <p14:creationId xmlns:p14="http://schemas.microsoft.com/office/powerpoint/2010/main" val="5066475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4400" b="1" dirty="0" smtClean="0">
                <a:latin typeface="HG丸ｺﾞｼｯｸM-PRO" panose="020F0600000000000000" pitchFamily="50" charset="-128"/>
                <a:ea typeface="HG丸ｺﾞｼｯｸM-PRO" panose="020F0600000000000000" pitchFamily="50" charset="-128"/>
              </a:rPr>
              <a:t>ひがし町診療所の看護婦さん</a:t>
            </a:r>
            <a:r>
              <a:rPr kumimoji="1" lang="en-US" altLang="ja-JP" sz="4400" b="1" dirty="0" smtClean="0">
                <a:latin typeface="HG丸ｺﾞｼｯｸM-PRO" panose="020F0600000000000000" pitchFamily="50" charset="-128"/>
                <a:ea typeface="HG丸ｺﾞｼｯｸM-PRO" panose="020F0600000000000000" pitchFamily="50" charset="-128"/>
              </a:rPr>
              <a:t/>
            </a:r>
            <a:br>
              <a:rPr kumimoji="1" lang="en-US" altLang="ja-JP" sz="4400" b="1" dirty="0" smtClean="0">
                <a:latin typeface="HG丸ｺﾞｼｯｸM-PRO" panose="020F0600000000000000" pitchFamily="50" charset="-128"/>
                <a:ea typeface="HG丸ｺﾞｼｯｸM-PRO" panose="020F0600000000000000" pitchFamily="50" charset="-128"/>
              </a:rPr>
            </a:br>
            <a:r>
              <a:rPr kumimoji="1" lang="en-US" altLang="ja-JP" sz="4400" b="1" dirty="0" smtClean="0">
                <a:latin typeface="HG丸ｺﾞｼｯｸM-PRO" panose="020F0600000000000000" pitchFamily="50" charset="-128"/>
                <a:ea typeface="HG丸ｺﾞｼｯｸM-PRO" panose="020F0600000000000000" pitchFamily="50" charset="-128"/>
              </a:rPr>
              <a:t/>
            </a:r>
            <a:br>
              <a:rPr kumimoji="1" lang="en-US" altLang="ja-JP" sz="4400" b="1" dirty="0" smtClean="0">
                <a:latin typeface="HG丸ｺﾞｼｯｸM-PRO" panose="020F0600000000000000" pitchFamily="50" charset="-128"/>
                <a:ea typeface="HG丸ｺﾞｼｯｸM-PRO" panose="020F0600000000000000" pitchFamily="50" charset="-128"/>
              </a:rPr>
            </a:b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561708" y="4170272"/>
            <a:ext cx="9070848" cy="1023581"/>
          </a:xfrm>
        </p:spPr>
        <p:txBody>
          <a:bodyPr>
            <a:no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浦河ひがし町診療所</a:t>
            </a: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山本賀</a:t>
            </a:r>
            <a:r>
              <a:rPr kumimoji="1" lang="ja-JP" altLang="en-US" sz="2400" dirty="0" smtClean="0">
                <a:latin typeface="HG丸ｺﾞｼｯｸM-PRO" panose="020F0600000000000000" pitchFamily="50" charset="-128"/>
                <a:ea typeface="HG丸ｺﾞｼｯｸM-PRO" panose="020F0600000000000000" pitchFamily="50" charset="-128"/>
              </a:rPr>
              <a:t>代　渡邊さや可</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浦河</a:t>
            </a:r>
            <a:r>
              <a:rPr kumimoji="1" lang="ja-JP" altLang="en-US" sz="2400" dirty="0" err="1" smtClean="0">
                <a:latin typeface="HG丸ｺﾞｼｯｸM-PRO" panose="020F0600000000000000" pitchFamily="50" charset="-128"/>
                <a:ea typeface="HG丸ｺﾞｼｯｸM-PRO" panose="020F0600000000000000" pitchFamily="50" charset="-128"/>
              </a:rPr>
              <a:t>べ</a:t>
            </a:r>
            <a:r>
              <a:rPr kumimoji="1" lang="ja-JP" altLang="en-US" sz="2400" dirty="0" smtClean="0">
                <a:latin typeface="HG丸ｺﾞｼｯｸM-PRO" panose="020F0600000000000000" pitchFamily="50" charset="-128"/>
                <a:ea typeface="HG丸ｺﾞｼｯｸM-PRO" panose="020F0600000000000000" pitchFamily="50" charset="-128"/>
              </a:rPr>
              <a:t>てるの家</a:t>
            </a:r>
            <a:r>
              <a:rPr kumimoji="1" lang="en-US" altLang="ja-JP" sz="2400" dirty="0" smtClean="0">
                <a:latin typeface="HG丸ｺﾞｼｯｸM-PRO" panose="020F0600000000000000" pitchFamily="50" charset="-128"/>
                <a:ea typeface="HG丸ｺﾞｼｯｸM-PRO" panose="020F0600000000000000" pitchFamily="50" charset="-128"/>
              </a:rPr>
              <a:t>PSW</a:t>
            </a:r>
            <a:r>
              <a:rPr kumimoji="1" lang="ja-JP" altLang="en-US" sz="2400" dirty="0" smtClean="0">
                <a:latin typeface="HG丸ｺﾞｼｯｸM-PRO" panose="020F0600000000000000" pitchFamily="50" charset="-128"/>
                <a:ea typeface="HG丸ｺﾞｼｯｸM-PRO" panose="020F0600000000000000" pitchFamily="50" charset="-128"/>
              </a:rPr>
              <a:t>　朴明敏</a:t>
            </a:r>
            <a:endParaRPr kumimoji="1"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ja-JP" altLang="en-US" sz="2800" dirty="0"/>
          </a:p>
        </p:txBody>
      </p:sp>
    </p:spTree>
    <p:extLst>
      <p:ext uri="{BB962C8B-B14F-4D97-AF65-F5344CB8AC3E}">
        <p14:creationId xmlns:p14="http://schemas.microsoft.com/office/powerpoint/2010/main" val="411128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1039" y="0"/>
            <a:ext cx="10058400" cy="1104319"/>
          </a:xfrm>
        </p:spPr>
        <p:txBody>
          <a:bodyPr/>
          <a:lstStyle/>
          <a:p>
            <a:r>
              <a:rPr kumimoji="1" lang="ja-JP" altLang="en-US" dirty="0" smtClean="0">
                <a:solidFill>
                  <a:srgbClr val="0070C0"/>
                </a:solidFill>
                <a:latin typeface="HG丸ｺﾞｼｯｸM-PRO" panose="020F0600000000000000" pitchFamily="50" charset="-128"/>
                <a:ea typeface="HG丸ｺﾞｼｯｸM-PRO" panose="020F0600000000000000" pitchFamily="50" charset="-128"/>
              </a:rPr>
              <a:t>〇看護師</a:t>
            </a:r>
            <a:r>
              <a:rPr lang="ja-JP" altLang="en-US" dirty="0">
                <a:solidFill>
                  <a:srgbClr val="0070C0"/>
                </a:solidFill>
                <a:latin typeface="HG丸ｺﾞｼｯｸM-PRO" panose="020F0600000000000000" pitchFamily="50" charset="-128"/>
                <a:ea typeface="HG丸ｺﾞｼｯｸM-PRO" panose="020F0600000000000000" pitchFamily="50" charset="-128"/>
              </a:rPr>
              <a:t>竹</a:t>
            </a:r>
            <a:r>
              <a:rPr kumimoji="1" lang="ja-JP" altLang="en-US" dirty="0" smtClean="0">
                <a:solidFill>
                  <a:srgbClr val="0070C0"/>
                </a:solidFill>
                <a:latin typeface="HG丸ｺﾞｼｯｸM-PRO" panose="020F0600000000000000" pitchFamily="50" charset="-128"/>
                <a:ea typeface="HG丸ｺﾞｼｯｸM-PRO" panose="020F0600000000000000" pitchFamily="50" charset="-128"/>
              </a:rPr>
              <a:t>越さん</a:t>
            </a:r>
            <a:endParaRPr kumimoji="1" lang="ja-JP" altLang="en-US" dirty="0">
              <a:solidFill>
                <a:srgbClr val="0070C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501039" y="1030980"/>
            <a:ext cx="11192198" cy="6370975"/>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ナイトケア（月・火・金）担当</a:t>
            </a:r>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ウォーキングからソフトボール、どん</a:t>
            </a:r>
            <a:r>
              <a:rPr lang="ja-JP" altLang="en-US" sz="2400" b="1" dirty="0" err="1" smtClean="0">
                <a:latin typeface="HG丸ｺﾞｼｯｸM-PRO" panose="020F0600000000000000" pitchFamily="50" charset="-128"/>
                <a:ea typeface="HG丸ｺﾞｼｯｸM-PRO" panose="020F0600000000000000" pitchFamily="50" charset="-128"/>
              </a:rPr>
              <a:t>ぱん</a:t>
            </a:r>
            <a:r>
              <a:rPr lang="ja-JP" altLang="en-US" sz="2400" b="1" dirty="0" smtClean="0">
                <a:latin typeface="HG丸ｺﾞｼｯｸM-PRO" panose="020F0600000000000000" pitchFamily="50" charset="-128"/>
                <a:ea typeface="HG丸ｺﾞｼｯｸM-PRO" panose="020F0600000000000000" pitchFamily="50" charset="-128"/>
              </a:rPr>
              <a:t>節までなんでもこなす。</a:t>
            </a:r>
            <a:endParaRPr lang="en-US" altLang="ja-JP" sz="2400" b="1" dirty="0" smtClean="0">
              <a:latin typeface="HG丸ｺﾞｼｯｸM-PRO" panose="020F0600000000000000" pitchFamily="50" charset="-128"/>
              <a:ea typeface="HG丸ｺﾞｼｯｸM-PRO" panose="020F0600000000000000" pitchFamily="50" charset="-128"/>
            </a:endParaRPr>
          </a:p>
          <a:p>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T</a:t>
            </a:r>
            <a:r>
              <a:rPr lang="ja-JP" altLang="en-US" sz="2400" b="1" dirty="0" smtClean="0">
                <a:latin typeface="HG丸ｺﾞｼｯｸM-PRO" panose="020F0600000000000000" pitchFamily="50" charset="-128"/>
                <a:ea typeface="HG丸ｺﾞｼｯｸM-PRO" panose="020F0600000000000000" pitchFamily="50" charset="-128"/>
              </a:rPr>
              <a:t>越さんと</a:t>
            </a:r>
            <a:r>
              <a:rPr lang="ja-JP" altLang="en-US" sz="2400" b="1" dirty="0">
                <a:latin typeface="HG丸ｺﾞｼｯｸM-PRO" panose="020F0600000000000000" pitchFamily="50" charset="-128"/>
                <a:ea typeface="HG丸ｺﾞｼｯｸM-PRO" panose="020F0600000000000000" pitchFamily="50" charset="-128"/>
              </a:rPr>
              <a:t>は</a:t>
            </a:r>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現在</a:t>
            </a:r>
            <a:r>
              <a:rPr lang="en-US" altLang="ja-JP" sz="2400" b="1" dirty="0">
                <a:latin typeface="HG丸ｺﾞｼｯｸM-PRO" panose="020F0600000000000000" pitchFamily="50" charset="-128"/>
                <a:ea typeface="HG丸ｺﾞｼｯｸM-PRO" panose="020F0600000000000000" pitchFamily="50" charset="-128"/>
              </a:rPr>
              <a:t>72</a:t>
            </a:r>
            <a:r>
              <a:rPr lang="ja-JP" altLang="en-US" sz="2400" b="1" dirty="0">
                <a:latin typeface="HG丸ｺﾞｼｯｸM-PRO" panose="020F0600000000000000" pitchFamily="50" charset="-128"/>
                <a:ea typeface="HG丸ｺﾞｼｯｸM-PRO" panose="020F0600000000000000" pitchFamily="50" charset="-128"/>
              </a:rPr>
              <a:t>歳</a:t>
            </a:r>
            <a:r>
              <a:rPr lang="ja-JP" altLang="en-US" sz="2400" b="1" dirty="0" smtClean="0">
                <a:latin typeface="HG丸ｺﾞｼｯｸM-PRO" panose="020F0600000000000000" pitchFamily="50" charset="-128"/>
                <a:ea typeface="HG丸ｺﾞｼｯｸM-PRO" panose="020F0600000000000000" pitchFamily="50" charset="-128"/>
              </a:rPr>
              <a:t>。元浦河日赤の凄腕師長。精神科病棟師長、デイケア経験あり。</a:t>
            </a:r>
            <a:endParaRPr lang="en-US" altLang="ja-JP" sz="2400" b="1" dirty="0" smtClean="0">
              <a:latin typeface="HG丸ｺﾞｼｯｸM-PRO" panose="020F0600000000000000" pitchFamily="50" charset="-128"/>
              <a:ea typeface="HG丸ｺﾞｼｯｸM-PRO" panose="020F0600000000000000" pitchFamily="50" charset="-128"/>
            </a:endParaRPr>
          </a:p>
          <a:p>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趣味：陶芸、ひょっと</a:t>
            </a:r>
            <a:r>
              <a:rPr lang="ja-JP" altLang="en-US" sz="2400" b="1" dirty="0" err="1" smtClean="0">
                <a:latin typeface="HG丸ｺﾞｼｯｸM-PRO" panose="020F0600000000000000" pitchFamily="50" charset="-128"/>
                <a:ea typeface="HG丸ｺﾞｼｯｸM-PRO" panose="020F0600000000000000" pitchFamily="50" charset="-128"/>
              </a:rPr>
              <a:t>こ</a:t>
            </a:r>
            <a:r>
              <a:rPr lang="ja-JP" altLang="en-US" sz="2400" b="1" dirty="0" smtClean="0">
                <a:latin typeface="HG丸ｺﾞｼｯｸM-PRO" panose="020F0600000000000000" pitchFamily="50" charset="-128"/>
                <a:ea typeface="HG丸ｺﾞｼｯｸM-PRO" panose="020F0600000000000000" pitchFamily="50" charset="-128"/>
              </a:rPr>
              <a:t>踊り、フラダンス、通販、焼酎</a:t>
            </a:r>
            <a:endParaRPr lang="en-US" altLang="ja-JP" sz="2400" b="1" dirty="0" smtClean="0">
              <a:latin typeface="HG丸ｺﾞｼｯｸM-PRO" panose="020F0600000000000000" pitchFamily="50" charset="-128"/>
              <a:ea typeface="HG丸ｺﾞｼｯｸM-PRO" panose="020F0600000000000000" pitchFamily="50" charset="-128"/>
            </a:endParaRPr>
          </a:p>
          <a:p>
            <a:endParaRPr lang="en-US" altLang="ja-JP" sz="2400" b="1" dirty="0">
              <a:latin typeface="HG丸ｺﾞｼｯｸM-PRO" panose="020F0600000000000000" pitchFamily="50" charset="-128"/>
              <a:ea typeface="HG丸ｺﾞｼｯｸM-PRO" panose="020F0600000000000000" pitchFamily="50" charset="-128"/>
            </a:endParaRPr>
          </a:p>
          <a:p>
            <a:r>
              <a:rPr lang="en-US" altLang="ja-JP" sz="2400" b="1" dirty="0" smtClean="0">
                <a:latin typeface="HG丸ｺﾞｼｯｸM-PRO" panose="020F0600000000000000" pitchFamily="50" charset="-128"/>
                <a:ea typeface="HG丸ｺﾞｼｯｸM-PRO" panose="020F0600000000000000" pitchFamily="50" charset="-128"/>
              </a:rPr>
              <a:t>2004</a:t>
            </a:r>
            <a:r>
              <a:rPr lang="ja-JP" altLang="en-US" sz="2400" b="1" dirty="0" smtClean="0">
                <a:latin typeface="HG丸ｺﾞｼｯｸM-PRO" panose="020F0600000000000000" pitchFamily="50" charset="-128"/>
                <a:ea typeface="HG丸ｺﾞｼｯｸM-PRO" panose="020F0600000000000000" pitchFamily="50" charset="-128"/>
              </a:rPr>
              <a:t>年</a:t>
            </a:r>
            <a:r>
              <a:rPr lang="en-US" altLang="ja-JP" sz="2400" b="1" dirty="0" smtClean="0">
                <a:latin typeface="HG丸ｺﾞｼｯｸM-PRO" panose="020F0600000000000000" pitchFamily="50" charset="-128"/>
                <a:ea typeface="HG丸ｺﾞｼｯｸM-PRO" panose="020F0600000000000000" pitchFamily="50" charset="-128"/>
              </a:rPr>
              <a:t>3</a:t>
            </a:r>
            <a:r>
              <a:rPr lang="ja-JP" altLang="en-US" sz="2400" b="1" dirty="0" smtClean="0">
                <a:latin typeface="HG丸ｺﾞｼｯｸM-PRO" panose="020F0600000000000000" pitchFamily="50" charset="-128"/>
                <a:ea typeface="HG丸ｺﾞｼｯｸM-PRO" panose="020F0600000000000000" pitchFamily="50" charset="-128"/>
              </a:rPr>
              <a:t>月に日赤</a:t>
            </a:r>
            <a:r>
              <a:rPr lang="ja-JP" altLang="en-US" sz="2400" b="1" dirty="0">
                <a:latin typeface="HG丸ｺﾞｼｯｸM-PRO" panose="020F0600000000000000" pitchFamily="50" charset="-128"/>
                <a:ea typeface="HG丸ｺﾞｼｯｸM-PRO" panose="020F0600000000000000" pitchFamily="50" charset="-128"/>
              </a:rPr>
              <a:t>を</a:t>
            </a:r>
            <a:r>
              <a:rPr lang="ja-JP" altLang="en-US" sz="2400" b="1" dirty="0" smtClean="0">
                <a:latin typeface="HG丸ｺﾞｼｯｸM-PRO" panose="020F0600000000000000" pitchFamily="50" charset="-128"/>
                <a:ea typeface="HG丸ｺﾞｼｯｸM-PRO" panose="020F0600000000000000" pitchFamily="50" charset="-128"/>
              </a:rPr>
              <a:t>退職後。約</a:t>
            </a:r>
            <a:r>
              <a:rPr lang="en-US" altLang="ja-JP" sz="2400" b="1" dirty="0" smtClean="0">
                <a:latin typeface="HG丸ｺﾞｼｯｸM-PRO" panose="020F0600000000000000" pitchFamily="50" charset="-128"/>
                <a:ea typeface="HG丸ｺﾞｼｯｸM-PRO" panose="020F0600000000000000" pitchFamily="50" charset="-128"/>
              </a:rPr>
              <a:t>11</a:t>
            </a:r>
            <a:r>
              <a:rPr lang="ja-JP" altLang="en-US" sz="2400" b="1" dirty="0" smtClean="0">
                <a:latin typeface="HG丸ｺﾞｼｯｸM-PRO" panose="020F0600000000000000" pitchFamily="50" charset="-128"/>
                <a:ea typeface="HG丸ｺﾞｼｯｸM-PRO" panose="020F0600000000000000" pitchFamily="50" charset="-128"/>
              </a:rPr>
              <a:t>年の時を</a:t>
            </a:r>
            <a:r>
              <a:rPr lang="ja-JP" altLang="en-US" sz="2400" b="1" dirty="0">
                <a:latin typeface="HG丸ｺﾞｼｯｸM-PRO" panose="020F0600000000000000" pitchFamily="50" charset="-128"/>
                <a:ea typeface="HG丸ｺﾞｼｯｸM-PRO" panose="020F0600000000000000" pitchFamily="50" charset="-128"/>
              </a:rPr>
              <a:t>経て診療所立ち上げの立役者となる</a:t>
            </a:r>
            <a:r>
              <a:rPr lang="ja-JP" altLang="en-US" sz="2400" b="1" dirty="0" smtClean="0">
                <a:latin typeface="HG丸ｺﾞｼｯｸM-PRO" panose="020F0600000000000000" pitchFamily="50" charset="-128"/>
                <a:ea typeface="HG丸ｺﾞｼｯｸM-PRO" panose="020F0600000000000000" pitchFamily="50" charset="-128"/>
              </a:rPr>
              <a:t>。</a:t>
            </a:r>
            <a:endParaRPr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時</a:t>
            </a:r>
            <a:r>
              <a:rPr lang="ja-JP" altLang="en-US" sz="2400" b="1" dirty="0">
                <a:latin typeface="HG丸ｺﾞｼｯｸM-PRO" panose="020F0600000000000000" pitchFamily="50" charset="-128"/>
                <a:ea typeface="HG丸ｺﾞｼｯｸM-PRO" panose="020F0600000000000000" pitchFamily="50" charset="-128"/>
              </a:rPr>
              <a:t>には看護師、時にはフラガール</a:t>
            </a:r>
            <a:r>
              <a:rPr lang="ja-JP" altLang="en-US" sz="2400" b="1" dirty="0" smtClean="0">
                <a:latin typeface="HG丸ｺﾞｼｯｸM-PRO" panose="020F0600000000000000" pitchFamily="50" charset="-128"/>
                <a:ea typeface="HG丸ｺﾞｼｯｸM-PRO" panose="020F0600000000000000" pitchFamily="50" charset="-128"/>
              </a:rPr>
              <a:t>、採用の決め手は「</a:t>
            </a:r>
            <a:r>
              <a:rPr lang="ja-JP" altLang="en-US" sz="2400" b="1" dirty="0">
                <a:latin typeface="HG丸ｺﾞｼｯｸM-PRO" panose="020F0600000000000000" pitchFamily="50" charset="-128"/>
                <a:ea typeface="HG丸ｺﾞｼｯｸM-PRO" panose="020F0600000000000000" pitchFamily="50" charset="-128"/>
              </a:rPr>
              <a:t>患者がいない時は患者になって</a:t>
            </a:r>
            <a:r>
              <a:rPr lang="ja-JP" altLang="en-US" sz="2400" b="1" dirty="0" smtClean="0">
                <a:latin typeface="HG丸ｺﾞｼｯｸM-PRO" panose="020F0600000000000000" pitchFamily="50" charset="-128"/>
                <a:ea typeface="HG丸ｺﾞｼｯｸM-PRO" panose="020F0600000000000000" pitchFamily="50" charset="-128"/>
              </a:rPr>
              <a:t>やる！」</a:t>
            </a:r>
            <a:endParaRPr lang="en-US" altLang="ja-JP" sz="2400" b="1" dirty="0">
              <a:latin typeface="HG丸ｺﾞｼｯｸM-PRO" panose="020F0600000000000000" pitchFamily="50" charset="-128"/>
              <a:ea typeface="HG丸ｺﾞｼｯｸM-PRO" panose="020F0600000000000000" pitchFamily="50" charset="-128"/>
            </a:endParaRPr>
          </a:p>
          <a:p>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「安心して認知症になれる場所を作りたい</a:t>
            </a:r>
            <a:r>
              <a:rPr lang="ja-JP" altLang="en-US" sz="2400" b="1" dirty="0" smtClean="0">
                <a:latin typeface="HG丸ｺﾞｼｯｸM-PRO" panose="020F0600000000000000" pitchFamily="50" charset="-128"/>
                <a:ea typeface="HG丸ｺﾞｼｯｸM-PRO" panose="020F0600000000000000" pitchFamily="50" charset="-128"/>
              </a:rPr>
              <a:t>」診療所のそんな思いの象徴として、</a:t>
            </a:r>
            <a:r>
              <a:rPr lang="en-US" altLang="ja-JP" sz="2400" b="1" dirty="0" smtClean="0">
                <a:latin typeface="HG丸ｺﾞｼｯｸM-PRO" panose="020F0600000000000000" pitchFamily="50" charset="-128"/>
                <a:ea typeface="HG丸ｺﾞｼｯｸM-PRO" panose="020F0600000000000000" pitchFamily="50" charset="-128"/>
              </a:rPr>
              <a:t>T</a:t>
            </a:r>
            <a:r>
              <a:rPr lang="ja-JP" altLang="en-US" sz="2400" b="1" dirty="0" err="1" smtClean="0">
                <a:latin typeface="HG丸ｺﾞｼｯｸM-PRO" panose="020F0600000000000000" pitchFamily="50" charset="-128"/>
                <a:ea typeface="HG丸ｺﾞｼｯｸM-PRO" panose="020F0600000000000000" pitchFamily="50" charset="-128"/>
              </a:rPr>
              <a:t>越さんの</a:t>
            </a:r>
            <a:r>
              <a:rPr lang="ja-JP" altLang="en-US" sz="2400" b="1" dirty="0" smtClean="0">
                <a:latin typeface="HG丸ｺﾞｼｯｸM-PRO" panose="020F0600000000000000" pitchFamily="50" charset="-128"/>
                <a:ea typeface="HG丸ｺﾞｼｯｸM-PRO" panose="020F0600000000000000" pitchFamily="50" charset="-128"/>
              </a:rPr>
              <a:t>起用が決定された。</a:t>
            </a:r>
            <a:endParaRPr lang="ja-JP" altLang="en-US" sz="2400" b="1" dirty="0">
              <a:latin typeface="HG丸ｺﾞｼｯｸM-PRO" panose="020F0600000000000000" pitchFamily="50" charset="-128"/>
              <a:ea typeface="HG丸ｺﾞｼｯｸM-PRO" panose="020F0600000000000000" pitchFamily="50" charset="-128"/>
            </a:endParaRPr>
          </a:p>
          <a:p>
            <a:endParaRPr lang="en-US" altLang="ja-JP" sz="2400" b="1" dirty="0" smtClean="0">
              <a:latin typeface="HG丸ｺﾞｼｯｸM-PRO" panose="020F0600000000000000" pitchFamily="50" charset="-128"/>
              <a:ea typeface="HG丸ｺﾞｼｯｸM-PRO" panose="020F0600000000000000" pitchFamily="50" charset="-128"/>
            </a:endParaRPr>
          </a:p>
          <a:p>
            <a:endParaRPr kumimoji="1"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93563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6720" y="574014"/>
            <a:ext cx="5379720" cy="683286"/>
          </a:xfrm>
        </p:spPr>
        <p:txBody>
          <a:bodyPr>
            <a:normAutofit fontScale="90000"/>
          </a:bodyPr>
          <a:lstStyle/>
          <a:p>
            <a:r>
              <a:rPr kumimoji="1" lang="en-US" altLang="ja-JP" dirty="0" smtClean="0"/>
              <a:t>11</a:t>
            </a:r>
            <a:r>
              <a:rPr kumimoji="1" lang="ja-JP" altLang="en-US" dirty="0" smtClean="0"/>
              <a:t>年ぶりの給料日</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5680" y="1257300"/>
            <a:ext cx="6819900" cy="5114925"/>
          </a:xfrm>
          <a:prstGeom prst="rect">
            <a:avLst/>
          </a:prstGeom>
        </p:spPr>
      </p:pic>
    </p:spTree>
    <p:extLst>
      <p:ext uri="{BB962C8B-B14F-4D97-AF65-F5344CB8AC3E}">
        <p14:creationId xmlns:p14="http://schemas.microsoft.com/office/powerpoint/2010/main" val="1559858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3844" y="164922"/>
            <a:ext cx="10058400" cy="1371600"/>
          </a:xfrm>
        </p:spPr>
        <p:txBody>
          <a:bodyPr>
            <a:normAutofit/>
          </a:bodyPr>
          <a:lstStyle/>
          <a:p>
            <a:r>
              <a:rPr lang="ja-JP" altLang="en-US" sz="4400" b="1" dirty="0" smtClean="0">
                <a:solidFill>
                  <a:srgbClr val="0070C0"/>
                </a:solidFill>
                <a:latin typeface="HG丸ｺﾞｼｯｸM-PRO" panose="020F0600000000000000" pitchFamily="50" charset="-128"/>
                <a:ea typeface="HG丸ｺﾞｼｯｸM-PRO" panose="020F0600000000000000" pitchFamily="50" charset="-128"/>
              </a:rPr>
              <a:t>〇これま</a:t>
            </a:r>
            <a:r>
              <a:rPr lang="ja-JP" altLang="en-US" sz="4400" b="1" dirty="0">
                <a:solidFill>
                  <a:srgbClr val="0070C0"/>
                </a:solidFill>
                <a:latin typeface="HG丸ｺﾞｼｯｸM-PRO" panose="020F0600000000000000" pitchFamily="50" charset="-128"/>
                <a:ea typeface="HG丸ｺﾞｼｯｸM-PRO" panose="020F0600000000000000" pitchFamily="50" charset="-128"/>
              </a:rPr>
              <a:t>で</a:t>
            </a:r>
            <a:r>
              <a:rPr kumimoji="1" lang="ja-JP" altLang="en-US" sz="4400" b="1" dirty="0" smtClean="0">
                <a:solidFill>
                  <a:srgbClr val="0070C0"/>
                </a:solidFill>
                <a:latin typeface="HG丸ｺﾞｼｯｸM-PRO" panose="020F0600000000000000" pitchFamily="50" charset="-128"/>
                <a:ea typeface="HG丸ｺﾞｼｯｸM-PRO" panose="020F0600000000000000" pitchFamily="50" charset="-128"/>
              </a:rPr>
              <a:t>と違うところ</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03668" y="1118431"/>
            <a:ext cx="12105564" cy="5570756"/>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ja-JP" altLang="en-US" sz="2600" b="1" dirty="0" smtClean="0">
                <a:latin typeface="HG丸ｺﾞｼｯｸM-PRO" panose="020F0600000000000000" pitchFamily="50" charset="-128"/>
                <a:ea typeface="HG丸ｺﾞｼｯｸM-PRO" panose="020F0600000000000000" pitchFamily="50" charset="-128"/>
              </a:rPr>
              <a:t>組織が小さいので声が届く。</a:t>
            </a:r>
            <a:endParaRPr kumimoji="1" lang="en-US" altLang="ja-JP" sz="2600" b="1" dirty="0" smtClean="0">
              <a:latin typeface="HG丸ｺﾞｼｯｸM-PRO" panose="020F0600000000000000" pitchFamily="50" charset="-128"/>
              <a:ea typeface="HG丸ｺﾞｼｯｸM-PRO" panose="020F0600000000000000" pitchFamily="50" charset="-128"/>
            </a:endParaRPr>
          </a:p>
          <a:p>
            <a:r>
              <a:rPr lang="ja-JP" altLang="en-US" sz="2600" b="1" dirty="0" smtClean="0">
                <a:latin typeface="HG丸ｺﾞｼｯｸM-PRO" panose="020F0600000000000000" pitchFamily="50" charset="-128"/>
                <a:ea typeface="HG丸ｺﾞｼｯｸM-PRO" panose="020F0600000000000000" pitchFamily="50" charset="-128"/>
              </a:rPr>
              <a:t>●大きなところでは、暗黙の了解があり、おかしいなと思う気持ちがあっても伝える事が出来ずつらかった。</a:t>
            </a:r>
            <a:r>
              <a:rPr kumimoji="1" lang="ja-JP" altLang="en-US" sz="2600" b="1" dirty="0" smtClean="0">
                <a:latin typeface="HG丸ｺﾞｼｯｸM-PRO" panose="020F0600000000000000" pitchFamily="50" charset="-128"/>
                <a:ea typeface="HG丸ｺﾞｼｯｸM-PRO" panose="020F0600000000000000" pitchFamily="50" charset="-128"/>
              </a:rPr>
              <a:t>ここでは、「話してもいいんだ」という事がわかり安心した。</a:t>
            </a:r>
            <a:endParaRPr kumimoji="1" lang="en-US" altLang="ja-JP" sz="2600" b="1" dirty="0" smtClean="0">
              <a:latin typeface="HG丸ｺﾞｼｯｸM-PRO" panose="020F0600000000000000" pitchFamily="50" charset="-128"/>
              <a:ea typeface="HG丸ｺﾞｼｯｸM-PRO" panose="020F0600000000000000" pitchFamily="50" charset="-128"/>
            </a:endParaRPr>
          </a:p>
          <a:p>
            <a:r>
              <a:rPr lang="ja-JP" altLang="en-US" sz="2600" b="1" dirty="0" smtClean="0">
                <a:latin typeface="HG丸ｺﾞｼｯｸM-PRO" panose="020F0600000000000000" pitchFamily="50" charset="-128"/>
                <a:ea typeface="HG丸ｺﾞｼｯｸM-PRO" panose="020F0600000000000000" pitchFamily="50" charset="-128"/>
              </a:rPr>
              <a:t>●看護師は、ドクターの指示や方針で</a:t>
            </a:r>
            <a:r>
              <a:rPr lang="ja-JP" altLang="en-US" sz="2600" b="1" dirty="0">
                <a:latin typeface="HG丸ｺﾞｼｯｸM-PRO" panose="020F0600000000000000" pitchFamily="50" charset="-128"/>
                <a:ea typeface="HG丸ｺﾞｼｯｸM-PRO" panose="020F0600000000000000" pitchFamily="50" charset="-128"/>
              </a:rPr>
              <a:t>動</a:t>
            </a:r>
            <a:r>
              <a:rPr lang="ja-JP" altLang="en-US" sz="2600" b="1" dirty="0" smtClean="0">
                <a:latin typeface="HG丸ｺﾞｼｯｸM-PRO" panose="020F0600000000000000" pitchFamily="50" charset="-128"/>
                <a:ea typeface="HG丸ｺﾞｼｯｸM-PRO" panose="020F0600000000000000" pitchFamily="50" charset="-128"/>
              </a:rPr>
              <a:t>くしかないが、ここでは指示がなく、看護師としての専門性も注射をすることくらい。ケアに対する自分の気持ちや思いが</a:t>
            </a:r>
            <a:r>
              <a:rPr lang="ja-JP" altLang="en-US" sz="2600" b="1" dirty="0">
                <a:latin typeface="HG丸ｺﾞｼｯｸM-PRO" panose="020F0600000000000000" pitchFamily="50" charset="-128"/>
                <a:ea typeface="HG丸ｺﾞｼｯｸM-PRO" panose="020F0600000000000000" pitchFamily="50" charset="-128"/>
              </a:rPr>
              <a:t>問</a:t>
            </a:r>
            <a:r>
              <a:rPr lang="ja-JP" altLang="en-US" sz="2600" b="1" dirty="0" smtClean="0">
                <a:latin typeface="HG丸ｺﾞｼｯｸM-PRO" panose="020F0600000000000000" pitchFamily="50" charset="-128"/>
                <a:ea typeface="HG丸ｺﾞｼｯｸM-PRO" panose="020F0600000000000000" pitchFamily="50" charset="-128"/>
              </a:rPr>
              <a:t>われる。迷い、考えながら模索している。</a:t>
            </a:r>
            <a:endParaRPr lang="en-US" altLang="ja-JP" sz="2600" b="1" dirty="0" smtClean="0">
              <a:latin typeface="HG丸ｺﾞｼｯｸM-PRO" panose="020F0600000000000000" pitchFamily="50" charset="-128"/>
              <a:ea typeface="HG丸ｺﾞｼｯｸM-PRO" panose="020F0600000000000000" pitchFamily="50" charset="-128"/>
            </a:endParaRPr>
          </a:p>
          <a:p>
            <a:r>
              <a:rPr kumimoji="1" lang="ja-JP" altLang="en-US" sz="2600" b="1" dirty="0" smtClean="0">
                <a:latin typeface="HG丸ｺﾞｼｯｸM-PRO" panose="020F0600000000000000" pitchFamily="50" charset="-128"/>
                <a:ea typeface="HG丸ｺﾞｼｯｸM-PRO" panose="020F0600000000000000" pitchFamily="50" charset="-128"/>
              </a:rPr>
              <a:t>●</a:t>
            </a:r>
            <a:r>
              <a:rPr lang="ja-JP" altLang="en-US" sz="2600" b="1" dirty="0" smtClean="0">
                <a:latin typeface="HG丸ｺﾞｼｯｸM-PRO" panose="020F0600000000000000" pitchFamily="50" charset="-128"/>
                <a:ea typeface="HG丸ｺﾞｼｯｸM-PRO" panose="020F0600000000000000" pitchFamily="50" charset="-128"/>
              </a:rPr>
              <a:t>病棟で</a:t>
            </a:r>
            <a:r>
              <a:rPr kumimoji="1" lang="ja-JP" altLang="en-US" sz="2600" b="1" dirty="0" smtClean="0">
                <a:latin typeface="HG丸ｺﾞｼｯｸM-PRO" panose="020F0600000000000000" pitchFamily="50" charset="-128"/>
                <a:ea typeface="HG丸ｺﾞｼｯｸM-PRO" panose="020F0600000000000000" pitchFamily="50" charset="-128"/>
              </a:rPr>
              <a:t>は、ほめることが少なかった。ほめ方を知らなかった。</a:t>
            </a:r>
            <a:endParaRPr kumimoji="1" lang="en-US" altLang="ja-JP" sz="2600" b="1" dirty="0" smtClean="0">
              <a:latin typeface="HG丸ｺﾞｼｯｸM-PRO" panose="020F0600000000000000" pitchFamily="50" charset="-128"/>
              <a:ea typeface="HG丸ｺﾞｼｯｸM-PRO" panose="020F0600000000000000" pitchFamily="50" charset="-128"/>
            </a:endParaRPr>
          </a:p>
          <a:p>
            <a:r>
              <a:rPr lang="ja-JP" altLang="en-US" sz="2600" b="1" dirty="0" smtClean="0">
                <a:latin typeface="HG丸ｺﾞｼｯｸM-PRO" panose="020F0600000000000000" pitchFamily="50" charset="-128"/>
                <a:ea typeface="HG丸ｺﾞｼｯｸM-PRO" panose="020F0600000000000000" pitchFamily="50" charset="-128"/>
              </a:rPr>
              <a:t>●以前は一方向からしか物事を見ていなかったが、いろんなことに関わることで多方向から物事を見れるようになった。</a:t>
            </a:r>
            <a:endParaRPr lang="en-US" altLang="ja-JP" sz="2600" b="1" dirty="0" smtClean="0">
              <a:latin typeface="HG丸ｺﾞｼｯｸM-PRO" panose="020F0600000000000000" pitchFamily="50" charset="-128"/>
              <a:ea typeface="HG丸ｺﾞｼｯｸM-PRO" panose="020F0600000000000000" pitchFamily="50" charset="-128"/>
            </a:endParaRPr>
          </a:p>
          <a:p>
            <a:r>
              <a:rPr kumimoji="1" lang="ja-JP" altLang="en-US" sz="2600" b="1" dirty="0" smtClean="0">
                <a:latin typeface="HG丸ｺﾞｼｯｸM-PRO" panose="020F0600000000000000" pitchFamily="50" charset="-128"/>
                <a:ea typeface="HG丸ｺﾞｼｯｸM-PRO" panose="020F0600000000000000" pitchFamily="50" charset="-128"/>
              </a:rPr>
              <a:t>●常に患者さんと関われることがとても楽しい。</a:t>
            </a:r>
            <a:endParaRPr kumimoji="1" lang="en-US" altLang="ja-JP" sz="2600" b="1" dirty="0" smtClean="0">
              <a:latin typeface="HG丸ｺﾞｼｯｸM-PRO" panose="020F0600000000000000" pitchFamily="50" charset="-128"/>
              <a:ea typeface="HG丸ｺﾞｼｯｸM-PRO" panose="020F0600000000000000" pitchFamily="50" charset="-128"/>
            </a:endParaRPr>
          </a:p>
          <a:p>
            <a:r>
              <a:rPr lang="ja-JP" altLang="en-US" sz="2600" b="1" dirty="0" smtClean="0">
                <a:latin typeface="HG丸ｺﾞｼｯｸM-PRO" panose="020F0600000000000000" pitchFamily="50" charset="-128"/>
                <a:ea typeface="HG丸ｺﾞｼｯｸM-PRO" panose="020F0600000000000000" pitchFamily="50" charset="-128"/>
              </a:rPr>
              <a:t>●自分のペースで働ける、メンバーのペースで時間がすすむ。</a:t>
            </a:r>
            <a:endParaRPr lang="en-US" altLang="ja-JP" sz="2600" b="1" dirty="0" smtClean="0">
              <a:latin typeface="HG丸ｺﾞｼｯｸM-PRO" panose="020F0600000000000000" pitchFamily="50" charset="-128"/>
              <a:ea typeface="HG丸ｺﾞｼｯｸM-PRO" panose="020F0600000000000000" pitchFamily="50" charset="-128"/>
            </a:endParaRPr>
          </a:p>
          <a:p>
            <a:endParaRPr kumimoji="1" lang="en-US" altLang="ja-JP" sz="2600" dirty="0" smtClean="0">
              <a:latin typeface="AR P丸ゴシック体M" panose="020B0600010101010101" pitchFamily="50" charset="-128"/>
              <a:ea typeface="AR P丸ゴシック体M" panose="020B0600010101010101" pitchFamily="50" charset="-128"/>
            </a:endParaRPr>
          </a:p>
          <a:p>
            <a:endParaRPr kumimoji="1" lang="ja-JP" altLang="en-US" dirty="0"/>
          </a:p>
        </p:txBody>
      </p:sp>
    </p:spTree>
    <p:extLst>
      <p:ext uri="{BB962C8B-B14F-4D97-AF65-F5344CB8AC3E}">
        <p14:creationId xmlns:p14="http://schemas.microsoft.com/office/powerpoint/2010/main" val="301400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0448" y="158314"/>
            <a:ext cx="10058400" cy="1371600"/>
          </a:xfrm>
        </p:spPr>
        <p:txBody>
          <a:bodyPr>
            <a:normAutofit/>
          </a:bodyPr>
          <a:lstStyle/>
          <a:p>
            <a:r>
              <a:rPr kumimoji="1" lang="ja-JP" altLang="en-US" sz="4400" b="1" dirty="0" smtClean="0">
                <a:solidFill>
                  <a:srgbClr val="0070C0"/>
                </a:solidFill>
                <a:latin typeface="HG丸ｺﾞｼｯｸM-PRO" panose="020F0600000000000000" pitchFamily="50" charset="-128"/>
                <a:ea typeface="HG丸ｺﾞｼｯｸM-PRO" panose="020F0600000000000000" pitchFamily="50" charset="-128"/>
              </a:rPr>
              <a:t>○大事にしている</a:t>
            </a:r>
            <a:r>
              <a:rPr lang="ja-JP" altLang="en-US" sz="4400" b="1" dirty="0" smtClean="0">
                <a:solidFill>
                  <a:srgbClr val="0070C0"/>
                </a:solidFill>
                <a:latin typeface="HG丸ｺﾞｼｯｸM-PRO" panose="020F0600000000000000" pitchFamily="50" charset="-128"/>
                <a:ea typeface="HG丸ｺﾞｼｯｸM-PRO" panose="020F0600000000000000" pitchFamily="50" charset="-128"/>
              </a:rPr>
              <a:t>こ</a:t>
            </a:r>
            <a:r>
              <a:rPr lang="ja-JP" altLang="en-US" sz="4400" b="1" dirty="0">
                <a:solidFill>
                  <a:srgbClr val="0070C0"/>
                </a:solidFill>
                <a:latin typeface="HG丸ｺﾞｼｯｸM-PRO" panose="020F0600000000000000" pitchFamily="50" charset="-128"/>
                <a:ea typeface="HG丸ｺﾞｼｯｸM-PRO" panose="020F0600000000000000" pitchFamily="50" charset="-128"/>
              </a:rPr>
              <a:t>と</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76618" y="1407084"/>
            <a:ext cx="11066059" cy="3931920"/>
          </a:xfrm>
        </p:spPr>
        <p:txBody>
          <a:bodyPr>
            <a:noAutofit/>
          </a:bodyPr>
          <a:lstStyle/>
          <a:p>
            <a:pPr marL="0" indent="0">
              <a:buNone/>
            </a:pPr>
            <a:r>
              <a:rPr kumimoji="1" lang="ja-JP" altLang="en-US" sz="2800" b="1" dirty="0" smtClean="0">
                <a:latin typeface="HG丸ｺﾞｼｯｸM-PRO" panose="020F0600000000000000" pitchFamily="50" charset="-128"/>
                <a:ea typeface="HG丸ｺﾞｼｯｸM-PRO" panose="020F0600000000000000" pitchFamily="50" charset="-128"/>
              </a:rPr>
              <a:t>●起きていることに目を凝らすのではなく、その人の中や背景にある気持ちや思いを大事にしたいと思っている。</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800" b="1" dirty="0" smtClean="0">
                <a:latin typeface="HG丸ｺﾞｼｯｸM-PRO" panose="020F0600000000000000" pitchFamily="50" charset="-128"/>
                <a:ea typeface="HG丸ｺﾞｼｯｸM-PRO" panose="020F0600000000000000" pitchFamily="50" charset="-128"/>
              </a:rPr>
              <a:t>●命はいずれ終わるし、自分が救うなんておこがましい。自分の無力さを感じながらその人に寄り添い、いっしょに考えていけたらと思う。</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800" b="1" dirty="0" smtClean="0">
                <a:latin typeface="HG丸ｺﾞｼｯｸM-PRO" panose="020F0600000000000000" pitchFamily="50" charset="-128"/>
                <a:ea typeface="HG丸ｺﾞｼｯｸM-PRO" panose="020F0600000000000000" pitchFamily="50" charset="-128"/>
              </a:rPr>
              <a:t>●伝え方、関わり方を考える。言い方ひとつで全然違ってくることがたくさんある。（私生活にも役立っている）</a:t>
            </a:r>
            <a:endParaRPr lang="en-US" altLang="ja-JP" sz="2800" b="1" dirty="0">
              <a:latin typeface="HG丸ｺﾞｼｯｸM-PRO" panose="020F0600000000000000" pitchFamily="50" charset="-128"/>
              <a:ea typeface="HG丸ｺﾞｼｯｸM-PRO" panose="020F0600000000000000" pitchFamily="50" charset="-128"/>
            </a:endParaRPr>
          </a:p>
          <a:p>
            <a:pPr marL="0" indent="0">
              <a:buNone/>
            </a:pPr>
            <a:r>
              <a:rPr lang="ja-JP" altLang="en-US" sz="2800" b="1" dirty="0" smtClean="0">
                <a:latin typeface="HG丸ｺﾞｼｯｸM-PRO" panose="020F0600000000000000" pitchFamily="50" charset="-128"/>
                <a:ea typeface="HG丸ｺﾞｼｯｸM-PRO" panose="020F0600000000000000" pitchFamily="50" charset="-128"/>
              </a:rPr>
              <a:t>●おいしい</a:t>
            </a:r>
            <a:r>
              <a:rPr kumimoji="1" lang="ja-JP" altLang="en-US" sz="2800" b="1" dirty="0" smtClean="0">
                <a:latin typeface="HG丸ｺﾞｼｯｸM-PRO" panose="020F0600000000000000" pitchFamily="50" charset="-128"/>
                <a:ea typeface="HG丸ｺﾞｼｯｸM-PRO" panose="020F0600000000000000" pitchFamily="50" charset="-128"/>
              </a:rPr>
              <a:t>ものをいっしょに食べる事、いっしょにいろんなことに参加すること。</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b="1" dirty="0" smtClean="0">
                <a:latin typeface="HG丸ｺﾞｼｯｸM-PRO" panose="020F0600000000000000" pitchFamily="50" charset="-128"/>
                <a:ea typeface="HG丸ｺﾞｼｯｸM-PRO" panose="020F0600000000000000" pitchFamily="50" charset="-128"/>
              </a:rPr>
              <a:t>●自分の</a:t>
            </a:r>
            <a:r>
              <a:rPr lang="ja-JP" altLang="en-US" sz="2800" b="1" dirty="0">
                <a:latin typeface="HG丸ｺﾞｼｯｸM-PRO" panose="020F0600000000000000" pitchFamily="50" charset="-128"/>
                <a:ea typeface="HG丸ｺﾞｼｯｸM-PRO" panose="020F0600000000000000" pitchFamily="50" charset="-128"/>
              </a:rPr>
              <a:t>方</a:t>
            </a:r>
            <a:r>
              <a:rPr lang="ja-JP" altLang="en-US" sz="2800" b="1" dirty="0" smtClean="0">
                <a:latin typeface="HG丸ｺﾞｼｯｸM-PRO" panose="020F0600000000000000" pitchFamily="50" charset="-128"/>
                <a:ea typeface="HG丸ｺﾞｼｯｸM-PRO" panose="020F0600000000000000" pitchFamily="50" charset="-128"/>
              </a:rPr>
              <a:t>から町に出ていくこと。</a:t>
            </a:r>
            <a:endParaRPr kumimoji="1" lang="ja-JP" altLang="en-US"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8445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94095" y="315048"/>
            <a:ext cx="10058400" cy="1371600"/>
          </a:xfrm>
        </p:spPr>
        <p:txBody>
          <a:bodyPr>
            <a:normAutofit/>
          </a:bodyPr>
          <a:lstStyle/>
          <a:p>
            <a:r>
              <a:rPr kumimoji="1" lang="ja-JP" altLang="en-US" sz="4400" b="1" dirty="0" smtClean="0">
                <a:solidFill>
                  <a:srgbClr val="0070C0"/>
                </a:solidFill>
                <a:latin typeface="HG丸ｺﾞｼｯｸM-PRO" panose="020F0600000000000000" pitchFamily="50" charset="-128"/>
                <a:ea typeface="HG丸ｺﾞｼｯｸM-PRO" panose="020F0600000000000000" pitchFamily="50" charset="-128"/>
              </a:rPr>
              <a:t>○まとめ</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69533" y="1528550"/>
            <a:ext cx="10895932" cy="3662541"/>
          </a:xfrm>
          <a:prstGeom prst="rect">
            <a:avLst/>
          </a:prstGeom>
          <a:noFill/>
        </p:spPr>
        <p:txBody>
          <a:bodyPr wrap="none" rtlCol="0">
            <a:spAutoFit/>
          </a:bodyPr>
          <a:lstStyle/>
          <a:p>
            <a:r>
              <a:rPr kumimoji="1" lang="ja-JP" altLang="en-US" sz="3200" b="1" dirty="0" smtClean="0">
                <a:latin typeface="HG丸ｺﾞｼｯｸM-PRO" panose="020F0600000000000000" pitchFamily="50" charset="-128"/>
                <a:ea typeface="HG丸ｺﾞｼｯｸM-PRO" panose="020F0600000000000000" pitchFamily="50" charset="-128"/>
              </a:rPr>
              <a:t>☆職場としてとても働きやすい。</a:t>
            </a:r>
            <a:endParaRPr kumimoji="1"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smtClean="0">
                <a:latin typeface="HG丸ｺﾞｼｯｸM-PRO" panose="020F0600000000000000" pitchFamily="50" charset="-128"/>
                <a:ea typeface="HG丸ｺﾞｼｯｸM-PRO" panose="020F0600000000000000" pitchFamily="50" charset="-128"/>
              </a:rPr>
              <a:t>☆もう少し頑張ってスタッフを増やし、もっと一人一人と</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smtClean="0">
                <a:latin typeface="HG丸ｺﾞｼｯｸM-PRO" panose="020F0600000000000000" pitchFamily="50" charset="-128"/>
                <a:ea typeface="HG丸ｺﾞｼｯｸM-PRO" panose="020F0600000000000000" pitchFamily="50" charset="-128"/>
              </a:rPr>
              <a:t>関わりが持てるようになるといいと思う。</a:t>
            </a:r>
            <a:endParaRPr lang="en-US" altLang="ja-JP" sz="3200" b="1" dirty="0" smtClean="0">
              <a:latin typeface="HG丸ｺﾞｼｯｸM-PRO" panose="020F0600000000000000" pitchFamily="50" charset="-128"/>
              <a:ea typeface="HG丸ｺﾞｼｯｸM-PRO" panose="020F0600000000000000" pitchFamily="50" charset="-128"/>
            </a:endParaRPr>
          </a:p>
          <a:p>
            <a:r>
              <a:rPr lang="ja-JP" altLang="en-US" sz="3200" b="1" dirty="0" smtClean="0">
                <a:latin typeface="HG丸ｺﾞｼｯｸM-PRO" panose="020F0600000000000000" pitchFamily="50" charset="-128"/>
                <a:ea typeface="HG丸ｺﾞｼｯｸM-PRO" panose="020F0600000000000000" pitchFamily="50" charset="-128"/>
              </a:rPr>
              <a:t>☆自分の</a:t>
            </a:r>
            <a:r>
              <a:rPr lang="ja-JP" altLang="en-US" sz="3200" b="1" dirty="0">
                <a:latin typeface="HG丸ｺﾞｼｯｸM-PRO" panose="020F0600000000000000" pitchFamily="50" charset="-128"/>
                <a:ea typeface="HG丸ｺﾞｼｯｸM-PRO" panose="020F0600000000000000" pitchFamily="50" charset="-128"/>
              </a:rPr>
              <a:t>体</a:t>
            </a:r>
            <a:r>
              <a:rPr lang="ja-JP" altLang="en-US" sz="3200" b="1" dirty="0" smtClean="0">
                <a:latin typeface="HG丸ｺﾞｼｯｸM-PRO" panose="020F0600000000000000" pitchFamily="50" charset="-128"/>
                <a:ea typeface="HG丸ｺﾞｼｯｸM-PRO" panose="020F0600000000000000" pitchFamily="50" charset="-128"/>
              </a:rPr>
              <a:t>を</a:t>
            </a:r>
            <a:r>
              <a:rPr lang="ja-JP" altLang="en-US" sz="3200" b="1" dirty="0">
                <a:latin typeface="HG丸ｺﾞｼｯｸM-PRO" panose="020F0600000000000000" pitchFamily="50" charset="-128"/>
                <a:ea typeface="HG丸ｺﾞｼｯｸM-PRO" panose="020F0600000000000000" pitchFamily="50" charset="-128"/>
              </a:rPr>
              <a:t>大事</a:t>
            </a:r>
            <a:r>
              <a:rPr lang="ja-JP" altLang="en-US" sz="3200" b="1" dirty="0" smtClean="0">
                <a:latin typeface="HG丸ｺﾞｼｯｸM-PRO" panose="020F0600000000000000" pitchFamily="50" charset="-128"/>
                <a:ea typeface="HG丸ｺﾞｼｯｸM-PRO" panose="020F0600000000000000" pitchFamily="50" charset="-128"/>
              </a:rPr>
              <a:t>に、健康でいたい。</a:t>
            </a:r>
            <a:endParaRPr lang="en-US" altLang="ja-JP" sz="3200" b="1" dirty="0" smtClean="0">
              <a:latin typeface="HG丸ｺﾞｼｯｸM-PRO" panose="020F0600000000000000" pitchFamily="50" charset="-128"/>
              <a:ea typeface="HG丸ｺﾞｼｯｸM-PRO" panose="020F0600000000000000" pitchFamily="50" charset="-128"/>
            </a:endParaRPr>
          </a:p>
          <a:p>
            <a:endParaRPr kumimoji="1" lang="en-US" altLang="ja-JP" sz="3200" dirty="0">
              <a:latin typeface="AR P丸ゴシック体M" panose="020B0600010101010101" pitchFamily="50" charset="-128"/>
              <a:ea typeface="AR P丸ゴシック体M" panose="020B0600010101010101" pitchFamily="50" charset="-128"/>
            </a:endParaRPr>
          </a:p>
          <a:p>
            <a:endParaRPr lang="en-US" altLang="ja-JP" dirty="0" smtClean="0"/>
          </a:p>
          <a:p>
            <a:endParaRPr kumimoji="1" lang="en-US" altLang="ja-JP" dirty="0" smtClean="0"/>
          </a:p>
          <a:p>
            <a:endParaRPr lang="en-US" altLang="ja-JP" dirty="0"/>
          </a:p>
          <a:p>
            <a:endParaRPr kumimoji="1" lang="ja-JP" altLang="en-US" dirty="0"/>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9940" y="3181455"/>
            <a:ext cx="4902060" cy="3676545"/>
          </a:xfrm>
          <a:prstGeom prst="rect">
            <a:avLst/>
          </a:prstGeom>
        </p:spPr>
      </p:pic>
      <p:sp>
        <p:nvSpPr>
          <p:cNvPr id="6" name="フローチャート: 順次アクセス記憶 5"/>
          <p:cNvSpPr/>
          <p:nvPr/>
        </p:nvSpPr>
        <p:spPr>
          <a:xfrm>
            <a:off x="613413" y="3780430"/>
            <a:ext cx="6455392" cy="1770677"/>
          </a:xfrm>
          <a:prstGeom prst="flowChartMagnetic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atin typeface="HG丸ｺﾞｼｯｸM-PRO" panose="020F0600000000000000" pitchFamily="50" charset="-128"/>
                <a:ea typeface="HG丸ｺﾞｼｯｸM-PRO" panose="020F0600000000000000" pitchFamily="50" charset="-128"/>
              </a:rPr>
              <a:t>いつもありがとう</a:t>
            </a:r>
            <a:r>
              <a:rPr kumimoji="1" lang="en-US" altLang="ja-JP" sz="3600" b="1" dirty="0" smtClean="0">
                <a:latin typeface="HG丸ｺﾞｼｯｸM-PRO" panose="020F0600000000000000" pitchFamily="50" charset="-128"/>
                <a:ea typeface="HG丸ｺﾞｼｯｸM-PRO" panose="020F0600000000000000" pitchFamily="50" charset="-128"/>
              </a:rPr>
              <a:t>‼</a:t>
            </a:r>
            <a:endParaRPr kumimoji="1" lang="ja-JP" altLang="en-US" sz="36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6220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914" y="322087"/>
            <a:ext cx="10058400" cy="1371600"/>
          </a:xfrm>
        </p:spPr>
        <p:txBody>
          <a:bodyPr>
            <a:normAutofit/>
          </a:bodyPr>
          <a:lstStyle/>
          <a:p>
            <a:r>
              <a:rPr kumimoji="1" lang="ja-JP" altLang="en-US" sz="4400" b="1" dirty="0" smtClean="0">
                <a:solidFill>
                  <a:srgbClr val="0070C0"/>
                </a:solidFill>
                <a:latin typeface="HG丸ｺﾞｼｯｸM-PRO" panose="020F0600000000000000" pitchFamily="50" charset="-128"/>
                <a:ea typeface="HG丸ｺﾞｼｯｸM-PRO" panose="020F0600000000000000" pitchFamily="50" charset="-128"/>
              </a:rPr>
              <a:t>○はじめに</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4" name="コンテンツ プレースホルダー 3"/>
          <p:cNvSpPr>
            <a:spLocks noGrp="1"/>
          </p:cNvSpPr>
          <p:nvPr>
            <p:ph idx="1"/>
          </p:nvPr>
        </p:nvSpPr>
        <p:spPr>
          <a:xfrm>
            <a:off x="597658" y="1693687"/>
            <a:ext cx="11107003" cy="4669013"/>
          </a:xfrm>
        </p:spPr>
        <p:txBody>
          <a:bodyPr>
            <a:noAutofit/>
          </a:bodyPr>
          <a:lstStyle/>
          <a:p>
            <a:pPr marL="0" indent="0">
              <a:buNone/>
            </a:pPr>
            <a:r>
              <a:rPr lang="ja-JP" altLang="en-US" sz="2800" b="1" dirty="0" smtClean="0">
                <a:latin typeface="HG丸ｺﾞｼｯｸM-PRO" panose="020F0600000000000000" pitchFamily="50" charset="-128"/>
                <a:ea typeface="HG丸ｺﾞｼｯｸM-PRO" panose="020F0600000000000000" pitchFamily="50" charset="-128"/>
              </a:rPr>
              <a:t>デイ</a:t>
            </a:r>
            <a:r>
              <a:rPr kumimoji="1" lang="ja-JP" altLang="en-US" sz="2800" b="1" dirty="0" smtClean="0">
                <a:latin typeface="HG丸ｺﾞｼｯｸM-PRO" panose="020F0600000000000000" pitchFamily="50" charset="-128"/>
                <a:ea typeface="HG丸ｺﾞｼｯｸM-PRO" panose="020F0600000000000000" pitchFamily="50" charset="-128"/>
              </a:rPr>
              <a:t>ケアの料理教室中にある看護師さんとキャベツを切っていたら、他のスタッフからの「お願いします」の一声で「ちょっと注射いってき</a:t>
            </a:r>
            <a:r>
              <a:rPr kumimoji="1" lang="ja-JP" altLang="en-US" sz="2800" b="1" dirty="0" err="1" smtClean="0">
                <a:latin typeface="HG丸ｺﾞｼｯｸM-PRO" panose="020F0600000000000000" pitchFamily="50" charset="-128"/>
                <a:ea typeface="HG丸ｺﾞｼｯｸM-PRO" panose="020F0600000000000000" pitchFamily="50" charset="-128"/>
              </a:rPr>
              <a:t>ま</a:t>
            </a:r>
            <a:r>
              <a:rPr lang="ja-JP" altLang="en-US" sz="2800" b="1" dirty="0">
                <a:latin typeface="HG丸ｺﾞｼｯｸM-PRO" panose="020F0600000000000000" pitchFamily="50" charset="-128"/>
                <a:ea typeface="HG丸ｺﾞｼｯｸM-PRO" panose="020F0600000000000000" pitchFamily="50" charset="-128"/>
              </a:rPr>
              <a:t>～</a:t>
            </a:r>
            <a:r>
              <a:rPr kumimoji="1" lang="ja-JP" altLang="en-US" sz="2800" b="1" dirty="0" err="1" smtClean="0">
                <a:latin typeface="HG丸ｺﾞｼｯｸM-PRO" panose="020F0600000000000000" pitchFamily="50" charset="-128"/>
                <a:ea typeface="HG丸ｺﾞｼｯｸM-PRO" panose="020F0600000000000000" pitchFamily="50" charset="-128"/>
              </a:rPr>
              <a:t>す</a:t>
            </a:r>
            <a:r>
              <a:rPr kumimoji="1" lang="ja-JP" altLang="en-US" sz="2800" b="1" dirty="0" smtClean="0">
                <a:latin typeface="HG丸ｺﾞｼｯｸM-PRO" panose="020F0600000000000000" pitchFamily="50" charset="-128"/>
                <a:ea typeface="HG丸ｺﾞｼｯｸM-PRO" panose="020F0600000000000000" pitchFamily="50" charset="-128"/>
              </a:rPr>
              <a:t>」と爽やかに去っていった。</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b="1" dirty="0" smtClean="0">
                <a:latin typeface="HG丸ｺﾞｼｯｸM-PRO" panose="020F0600000000000000" pitchFamily="50" charset="-128"/>
                <a:ea typeface="HG丸ｺﾞｼｯｸM-PRO" panose="020F0600000000000000" pitchFamily="50" charset="-128"/>
              </a:rPr>
              <a:t>しばらくして</a:t>
            </a:r>
            <a:r>
              <a:rPr lang="ja-JP" altLang="en-US" sz="2800" b="1" dirty="0">
                <a:latin typeface="HG丸ｺﾞｼｯｸM-PRO" panose="020F0600000000000000" pitchFamily="50" charset="-128"/>
                <a:ea typeface="HG丸ｺﾞｼｯｸM-PRO" panose="020F0600000000000000" pitchFamily="50" charset="-128"/>
              </a:rPr>
              <a:t>戻</a:t>
            </a:r>
            <a:r>
              <a:rPr lang="ja-JP" altLang="en-US" sz="2800" b="1" dirty="0" smtClean="0">
                <a:latin typeface="HG丸ｺﾞｼｯｸM-PRO" panose="020F0600000000000000" pitchFamily="50" charset="-128"/>
                <a:ea typeface="HG丸ｺﾞｼｯｸM-PRO" panose="020F0600000000000000" pitchFamily="50" charset="-128"/>
              </a:rPr>
              <a:t>ってきて、またいっしょにキャベツの千切りをした。</a:t>
            </a:r>
            <a:endParaRPr lang="en-US" altLang="ja-JP" sz="2800" b="1"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8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800" b="1" dirty="0" smtClean="0">
                <a:latin typeface="HG丸ｺﾞｼｯｸM-PRO" panose="020F0600000000000000" pitchFamily="50" charset="-128"/>
                <a:ea typeface="HG丸ｺﾞｼｯｸM-PRO" panose="020F0600000000000000" pitchFamily="50" charset="-128"/>
              </a:rPr>
              <a:t>ひがし町診療所の看護師さんはとにかく私たちと一緒にいろんなことをする。</a:t>
            </a:r>
            <a:endParaRPr lang="en-US" altLang="ja-JP" sz="2800" b="1"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800" b="1" dirty="0">
                <a:latin typeface="HG丸ｺﾞｼｯｸM-PRO" panose="020F0600000000000000" pitchFamily="50" charset="-128"/>
                <a:ea typeface="HG丸ｺﾞｼｯｸM-PRO" panose="020F0600000000000000" pitchFamily="50" charset="-128"/>
              </a:rPr>
              <a:t>普通</a:t>
            </a:r>
            <a:r>
              <a:rPr kumimoji="1" lang="ja-JP" altLang="en-US" sz="2800" b="1" dirty="0" smtClean="0">
                <a:latin typeface="HG丸ｺﾞｼｯｸM-PRO" panose="020F0600000000000000" pitchFamily="50" charset="-128"/>
                <a:ea typeface="HG丸ｺﾞｼｯｸM-PRO" panose="020F0600000000000000" pitchFamily="50" charset="-128"/>
              </a:rPr>
              <a:t>の病院の看護師さんとはちょっとちがう気がする。</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800" b="1" dirty="0" smtClean="0">
                <a:latin typeface="HG丸ｺﾞｼｯｸM-PRO" panose="020F0600000000000000" pitchFamily="50" charset="-128"/>
                <a:ea typeface="HG丸ｺﾞｼｯｸM-PRO" panose="020F0600000000000000" pitchFamily="50" charset="-128"/>
              </a:rPr>
              <a:t>どんな思いで働いているのか、</a:t>
            </a:r>
            <a:r>
              <a:rPr lang="ja-JP" altLang="en-US" sz="2800" b="1" dirty="0">
                <a:latin typeface="HG丸ｺﾞｼｯｸM-PRO" panose="020F0600000000000000" pitchFamily="50" charset="-128"/>
                <a:ea typeface="HG丸ｺﾞｼｯｸM-PRO" panose="020F0600000000000000" pitchFamily="50" charset="-128"/>
              </a:rPr>
              <a:t>興味</a:t>
            </a:r>
            <a:r>
              <a:rPr lang="ja-JP" altLang="en-US" sz="2800" b="1" dirty="0" smtClean="0">
                <a:latin typeface="HG丸ｺﾞｼｯｸM-PRO" panose="020F0600000000000000" pitchFamily="50" charset="-128"/>
                <a:ea typeface="HG丸ｺﾞｼｯｸM-PRO" panose="020F0600000000000000" pitchFamily="50" charset="-128"/>
              </a:rPr>
              <a:t>を持った</a:t>
            </a:r>
            <a:r>
              <a:rPr kumimoji="1" lang="ja-JP" altLang="en-US" sz="2800" b="1" dirty="0" smtClean="0">
                <a:latin typeface="HG丸ｺﾞｼｯｸM-PRO" panose="020F0600000000000000" pitchFamily="50" charset="-128"/>
                <a:ea typeface="HG丸ｺﾞｼｯｸM-PRO" panose="020F0600000000000000" pitchFamily="50" charset="-128"/>
              </a:rPr>
              <a:t>。</a:t>
            </a:r>
            <a:endParaRPr kumimoji="1" lang="ja-JP" altLang="en-US" sz="28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5017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8436" y="574354"/>
            <a:ext cx="10058400" cy="1371600"/>
          </a:xfrm>
        </p:spPr>
        <p:txBody>
          <a:bodyPr>
            <a:normAutofit/>
          </a:bodyPr>
          <a:lstStyle/>
          <a:p>
            <a:r>
              <a:rPr kumimoji="1" lang="ja-JP" altLang="en-US" sz="4400" b="1" dirty="0" smtClean="0">
                <a:solidFill>
                  <a:srgbClr val="0070C0"/>
                </a:solidFill>
                <a:latin typeface="HG丸ｺﾞｼｯｸM-PRO" panose="020F0600000000000000" pitchFamily="50" charset="-128"/>
                <a:ea typeface="HG丸ｺﾞｼｯｸM-PRO" panose="020F0600000000000000" pitchFamily="50" charset="-128"/>
              </a:rPr>
              <a:t>○研究の方法</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84656" y="2485993"/>
            <a:ext cx="11982768" cy="3847207"/>
          </a:xfrm>
          <a:prstGeom prst="rect">
            <a:avLst/>
          </a:prstGeom>
          <a:noFill/>
        </p:spPr>
        <p:txBody>
          <a:bodyPr wrap="none" rtlCol="0">
            <a:spAutoFit/>
          </a:bodyPr>
          <a:lstStyle/>
          <a:p>
            <a:r>
              <a:rPr lang="ja-JP" altLang="en-US" sz="4000" dirty="0">
                <a:latin typeface="HG丸ｺﾞｼｯｸM-PRO" panose="020F0600000000000000" pitchFamily="50" charset="-128"/>
                <a:ea typeface="HG丸ｺﾞｼｯｸM-PRO" panose="020F0600000000000000" pitchFamily="50" charset="-128"/>
              </a:rPr>
              <a:t>診療所</a:t>
            </a:r>
            <a:r>
              <a:rPr lang="ja-JP" altLang="en-US" sz="4000" dirty="0" smtClean="0">
                <a:latin typeface="HG丸ｺﾞｼｯｸM-PRO" panose="020F0600000000000000" pitchFamily="50" charset="-128"/>
                <a:ea typeface="HG丸ｺﾞｼｯｸM-PRO" panose="020F0600000000000000" pitchFamily="50" charset="-128"/>
              </a:rPr>
              <a:t>で働いているベテラン</a:t>
            </a:r>
            <a:r>
              <a:rPr lang="ja-JP" altLang="en-US" sz="4000" dirty="0">
                <a:latin typeface="HG丸ｺﾞｼｯｸM-PRO" panose="020F0600000000000000" pitchFamily="50" charset="-128"/>
                <a:ea typeface="HG丸ｺﾞｼｯｸM-PRO" panose="020F0600000000000000" pitchFamily="50" charset="-128"/>
              </a:rPr>
              <a:t>世代</a:t>
            </a:r>
            <a:r>
              <a:rPr lang="ja-JP" altLang="en-US" sz="4000" dirty="0" smtClean="0">
                <a:latin typeface="HG丸ｺﾞｼｯｸM-PRO" panose="020F0600000000000000" pitchFamily="50" charset="-128"/>
                <a:ea typeface="HG丸ｺﾞｼｯｸM-PRO" panose="020F0600000000000000" pitchFamily="50" charset="-128"/>
              </a:rPr>
              <a:t>の看護師さんと</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短時間労働をしている子育て世代の看護師さんに、</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主に病院時代と今の働き方との違いや、どんな</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思いで働いているかについてインタビューした。</a:t>
            </a:r>
            <a:endParaRPr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400" dirty="0" smtClean="0"/>
          </a:p>
          <a:p>
            <a:endParaRPr kumimoji="1" lang="en-US" altLang="ja-JP" sz="4000" dirty="0" smtClean="0"/>
          </a:p>
        </p:txBody>
      </p:sp>
    </p:spTree>
    <p:extLst>
      <p:ext uri="{BB962C8B-B14F-4D97-AF65-F5344CB8AC3E}">
        <p14:creationId xmlns:p14="http://schemas.microsoft.com/office/powerpoint/2010/main" val="2547092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3970" y="455045"/>
            <a:ext cx="10058400" cy="831364"/>
          </a:xfrm>
        </p:spPr>
        <p:txBody>
          <a:bodyPr>
            <a:normAutofit/>
          </a:bodyPr>
          <a:lstStyle/>
          <a:p>
            <a:r>
              <a:rPr lang="ja-JP" altLang="en-US" sz="4000" b="1" dirty="0">
                <a:solidFill>
                  <a:srgbClr val="0070C0"/>
                </a:solidFill>
                <a:latin typeface="HG丸ｺﾞｼｯｸM-PRO" panose="020F0600000000000000" pitchFamily="50" charset="-128"/>
                <a:ea typeface="HG丸ｺﾞｼｯｸM-PRO" panose="020F0600000000000000" pitchFamily="50" charset="-128"/>
              </a:rPr>
              <a:t>〇</a:t>
            </a:r>
            <a:r>
              <a:rPr kumimoji="1" lang="ja-JP" altLang="en-US" sz="4000" b="1" dirty="0" smtClean="0">
                <a:solidFill>
                  <a:srgbClr val="0070C0"/>
                </a:solidFill>
                <a:latin typeface="HG丸ｺﾞｼｯｸM-PRO" panose="020F0600000000000000" pitchFamily="50" charset="-128"/>
                <a:ea typeface="HG丸ｺﾞｼｯｸM-PRO" panose="020F0600000000000000" pitchFamily="50" charset="-128"/>
              </a:rPr>
              <a:t>看護師</a:t>
            </a:r>
            <a:r>
              <a:rPr lang="ja-JP" altLang="en-US" sz="4000" b="1" dirty="0">
                <a:solidFill>
                  <a:srgbClr val="0070C0"/>
                </a:solidFill>
                <a:latin typeface="HG丸ｺﾞｼｯｸM-PRO" panose="020F0600000000000000" pitchFamily="50" charset="-128"/>
                <a:ea typeface="HG丸ｺﾞｼｯｸM-PRO" panose="020F0600000000000000" pitchFamily="50" charset="-128"/>
              </a:rPr>
              <a:t>広</a:t>
            </a:r>
            <a:r>
              <a:rPr kumimoji="1" lang="ja-JP" altLang="en-US" sz="4000" b="1" dirty="0" smtClean="0">
                <a:solidFill>
                  <a:srgbClr val="0070C0"/>
                </a:solidFill>
                <a:latin typeface="HG丸ｺﾞｼｯｸM-PRO" panose="020F0600000000000000" pitchFamily="50" charset="-128"/>
                <a:ea typeface="HG丸ｺﾞｼｯｸM-PRO" panose="020F0600000000000000" pitchFamily="50" charset="-128"/>
              </a:rPr>
              <a:t>瀬さんの一日 </a:t>
            </a:r>
            <a:r>
              <a:rPr kumimoji="1" lang="en-US" altLang="ja-JP" sz="4000" b="1" dirty="0" smtClean="0">
                <a:solidFill>
                  <a:srgbClr val="0070C0"/>
                </a:solidFill>
                <a:latin typeface="HG丸ｺﾞｼｯｸM-PRO" panose="020F0600000000000000" pitchFamily="50" charset="-128"/>
                <a:ea typeface="HG丸ｺﾞｼｯｸM-PRO" panose="020F0600000000000000" pitchFamily="50" charset="-128"/>
              </a:rPr>
              <a:t>part1.</a:t>
            </a:r>
            <a:endParaRPr kumimoji="1" lang="ja-JP" altLang="en-US" sz="40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a:xfrm>
            <a:off x="354841" y="1405720"/>
            <a:ext cx="6182435" cy="5036024"/>
          </a:xfrm>
        </p:spPr>
        <p:txBody>
          <a:bodyPr>
            <a:normAutofit/>
          </a:bodyPr>
          <a:lstStyle/>
          <a:p>
            <a:pPr marL="0" indent="0">
              <a:buNone/>
            </a:pPr>
            <a:r>
              <a:rPr kumimoji="1" lang="ja-JP" altLang="en-US" sz="2400" b="1" dirty="0" smtClean="0">
                <a:latin typeface="HG丸ｺﾞｼｯｸM-PRO" panose="020F0600000000000000" pitchFamily="50" charset="-128"/>
                <a:ea typeface="HG丸ｺﾞｼｯｸM-PRO" panose="020F0600000000000000" pitchFamily="50" charset="-128"/>
              </a:rPr>
              <a:t>☆早朝外来（火・木）</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b="1" dirty="0" smtClean="0">
                <a:latin typeface="HG丸ｺﾞｼｯｸM-PRO" panose="020F0600000000000000" pitchFamily="50" charset="-128"/>
                <a:ea typeface="HG丸ｺﾞｼｯｸM-PRO" panose="020F0600000000000000" pitchFamily="50" charset="-128"/>
              </a:rPr>
              <a:t>０</a:t>
            </a:r>
            <a:r>
              <a:rPr kumimoji="1" lang="en-US" altLang="ja-JP" sz="2400" b="1" dirty="0" smtClean="0">
                <a:latin typeface="HG丸ｺﾞｼｯｸM-PRO" panose="020F0600000000000000" pitchFamily="50" charset="-128"/>
                <a:ea typeface="HG丸ｺﾞｼｯｸM-PRO" panose="020F0600000000000000" pitchFamily="50" charset="-128"/>
              </a:rPr>
              <a:t>7</a:t>
            </a: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30</a:t>
            </a:r>
            <a:r>
              <a:rPr lang="ja-JP" altLang="en-US" sz="2400" b="1" dirty="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受付嬢時々看護婦さん</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会計もできます。</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kumimoji="1" lang="en-US" altLang="ja-JP" sz="2400" b="1" dirty="0" smtClean="0">
                <a:latin typeface="HG丸ｺﾞｼｯｸM-PRO" panose="020F0600000000000000" pitchFamily="50" charset="-128"/>
                <a:ea typeface="HG丸ｺﾞｼｯｸM-PRO" panose="020F0600000000000000" pitchFamily="50" charset="-128"/>
              </a:rPr>
              <a:t>10</a:t>
            </a: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00</a:t>
            </a:r>
            <a:r>
              <a:rPr kumimoji="1" lang="ja-JP" altLang="en-US" sz="2400" b="1" dirty="0" smtClean="0">
                <a:latin typeface="HG丸ｺﾞｼｯｸM-PRO" panose="020F0600000000000000" pitchFamily="50" charset="-128"/>
                <a:ea typeface="HG丸ｺﾞｼｯｸM-PRO" panose="020F0600000000000000" pitchFamily="50" charset="-128"/>
              </a:rPr>
              <a:t>～デイケア看護師</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kumimoji="1" lang="en-US" altLang="ja-JP" sz="2400" b="1" dirty="0" smtClean="0">
                <a:latin typeface="HG丸ｺﾞｼｯｸM-PRO" panose="020F0600000000000000" pitchFamily="50" charset="-128"/>
                <a:ea typeface="HG丸ｺﾞｼｯｸM-PRO" panose="020F0600000000000000" pitchFamily="50" charset="-128"/>
              </a:rPr>
              <a:t>10</a:t>
            </a: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30</a:t>
            </a:r>
            <a:r>
              <a:rPr kumimoji="1" lang="ja-JP" altLang="en-US" sz="2400" b="1" dirty="0" smtClean="0">
                <a:latin typeface="HG丸ｺﾞｼｯｸM-PRO" panose="020F0600000000000000" pitchFamily="50" charset="-128"/>
                <a:ea typeface="HG丸ｺﾞｼｯｸM-PRO" panose="020F0600000000000000" pitchFamily="50" charset="-128"/>
              </a:rPr>
              <a:t>～長靴・スコップを片手に畑ガール</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b="1" dirty="0" smtClean="0">
                <a:latin typeface="HG丸ｺﾞｼｯｸM-PRO" panose="020F0600000000000000" pitchFamily="50" charset="-128"/>
                <a:ea typeface="HG丸ｺﾞｼｯｸM-PRO" panose="020F0600000000000000" pitchFamily="50" charset="-128"/>
              </a:rPr>
              <a:t>12</a:t>
            </a: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00</a:t>
            </a:r>
            <a:r>
              <a:rPr lang="ja-JP" altLang="en-US" sz="2400" b="1" dirty="0" smtClean="0">
                <a:latin typeface="HG丸ｺﾞｼｯｸM-PRO" panose="020F0600000000000000" pitchFamily="50" charset="-128"/>
                <a:ea typeface="HG丸ｺﾞｼｯｸM-PRO" panose="020F0600000000000000" pitchFamily="50" charset="-128"/>
              </a:rPr>
              <a:t>～じゃがいも抱えてデイケアへ</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en-US" altLang="ja-JP"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ちなみに、とうもろこしは先に鹿に収穫されとても悔しかったと。</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4" name="コンテンツ プレースホルダー 3"/>
          <p:cNvSpPr>
            <a:spLocks noGrp="1"/>
          </p:cNvSpPr>
          <p:nvPr>
            <p:ph sz="half" idx="2"/>
          </p:nvPr>
        </p:nvSpPr>
        <p:spPr>
          <a:xfrm>
            <a:off x="6537276" y="1405720"/>
            <a:ext cx="5520520" cy="4378202"/>
          </a:xfrm>
        </p:spPr>
        <p:txBody>
          <a:bodyPr>
            <a:noAutofit/>
          </a:bodyPr>
          <a:lstStyle/>
          <a:p>
            <a:pPr marL="0" indent="0">
              <a:buNone/>
            </a:pPr>
            <a:r>
              <a:rPr kumimoji="1" lang="ja-JP" altLang="en-US" sz="2400" b="1" dirty="0" smtClean="0">
                <a:latin typeface="HG丸ｺﾞｼｯｸM-PRO" panose="020F0600000000000000" pitchFamily="50" charset="-128"/>
                <a:ea typeface="HG丸ｺﾞｼｯｸM-PRO" panose="020F0600000000000000" pitchFamily="50" charset="-128"/>
              </a:rPr>
              <a:t>☆訪問看護（水）</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kumimoji="1" lang="en-US" altLang="ja-JP" sz="2400" b="1" dirty="0">
                <a:latin typeface="HG丸ｺﾞｼｯｸM-PRO" panose="020F0600000000000000" pitchFamily="50" charset="-128"/>
                <a:ea typeface="HG丸ｺﾞｼｯｸM-PRO" panose="020F0600000000000000" pitchFamily="50" charset="-128"/>
              </a:rPr>
              <a:t>10</a:t>
            </a: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0</a:t>
            </a:r>
            <a:r>
              <a:rPr kumimoji="1" lang="ja-JP" altLang="en-US" sz="2400" b="1" dirty="0" smtClean="0">
                <a:latin typeface="HG丸ｺﾞｼｯｸM-PRO" panose="020F0600000000000000" pitchFamily="50" charset="-128"/>
                <a:ea typeface="HG丸ｺﾞｼｯｸM-PRO" panose="020F0600000000000000" pitchFamily="50" charset="-128"/>
              </a:rPr>
              <a:t>０～デイケア看護師</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芋とか煮てます。</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kumimoji="1" lang="en-US" altLang="ja-JP" sz="2400" b="1" dirty="0" smtClean="0">
                <a:latin typeface="HG丸ｺﾞｼｯｸM-PRO" panose="020F0600000000000000" pitchFamily="50" charset="-128"/>
                <a:ea typeface="HG丸ｺﾞｼｯｸM-PRO" panose="020F0600000000000000" pitchFamily="50" charset="-128"/>
              </a:rPr>
              <a:t>13</a:t>
            </a:r>
            <a:r>
              <a:rPr kumimoji="1" lang="ja-JP" altLang="en-US" sz="2400" b="1" dirty="0" smtClean="0">
                <a:latin typeface="HG丸ｺﾞｼｯｸM-PRO" panose="020F0600000000000000" pitchFamily="50" charset="-128"/>
                <a:ea typeface="HG丸ｺﾞｼｯｸM-PRO" panose="020F0600000000000000" pitchFamily="50" charset="-128"/>
              </a:rPr>
              <a:t>：</a:t>
            </a:r>
            <a:r>
              <a:rPr kumimoji="1" lang="en-US" altLang="ja-JP" sz="2400" b="1" dirty="0" smtClean="0">
                <a:latin typeface="HG丸ｺﾞｼｯｸM-PRO" panose="020F0600000000000000" pitchFamily="50" charset="-128"/>
                <a:ea typeface="HG丸ｺﾞｼｯｸM-PRO" panose="020F0600000000000000" pitchFamily="50" charset="-128"/>
              </a:rPr>
              <a:t>00</a:t>
            </a:r>
            <a:r>
              <a:rPr kumimoji="1" lang="ja-JP" altLang="en-US" sz="2400" b="1" dirty="0"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靴下片手に訪問看護。</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どんな家でも躊躇なく</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上がります。</a:t>
            </a:r>
            <a:endParaRPr lang="en-US" altLang="ja-JP"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42808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478821"/>
            <a:ext cx="10058400" cy="1371600"/>
          </a:xfrm>
        </p:spPr>
        <p:txBody>
          <a:bodyPr>
            <a:normAutofit/>
          </a:bodyPr>
          <a:lstStyle/>
          <a:p>
            <a:r>
              <a:rPr lang="ja-JP" altLang="en-US" sz="4400" b="1" dirty="0">
                <a:solidFill>
                  <a:srgbClr val="0070C0"/>
                </a:solidFill>
                <a:latin typeface="HG丸ｺﾞｼｯｸM-PRO" panose="020F0600000000000000" pitchFamily="50" charset="-128"/>
                <a:ea typeface="HG丸ｺﾞｼｯｸM-PRO" panose="020F0600000000000000" pitchFamily="50" charset="-128"/>
              </a:rPr>
              <a:t>〇</a:t>
            </a:r>
            <a:r>
              <a:rPr kumimoji="1" lang="ja-JP" altLang="en-US" sz="4400" b="1" dirty="0" smtClean="0">
                <a:solidFill>
                  <a:srgbClr val="0070C0"/>
                </a:solidFill>
                <a:latin typeface="HG丸ｺﾞｼｯｸM-PRO" panose="020F0600000000000000" pitchFamily="50" charset="-128"/>
                <a:ea typeface="HG丸ｺﾞｼｯｸM-PRO" panose="020F0600000000000000" pitchFamily="50" charset="-128"/>
              </a:rPr>
              <a:t>看護師</a:t>
            </a:r>
            <a:r>
              <a:rPr lang="ja-JP" altLang="en-US" sz="4400" b="1" dirty="0">
                <a:solidFill>
                  <a:srgbClr val="0070C0"/>
                </a:solidFill>
                <a:latin typeface="HG丸ｺﾞｼｯｸM-PRO" panose="020F0600000000000000" pitchFamily="50" charset="-128"/>
                <a:ea typeface="HG丸ｺﾞｼｯｸM-PRO" panose="020F0600000000000000" pitchFamily="50" charset="-128"/>
              </a:rPr>
              <a:t>広</a:t>
            </a:r>
            <a:r>
              <a:rPr kumimoji="1" lang="ja-JP" altLang="en-US" sz="4400" b="1" dirty="0" smtClean="0">
                <a:solidFill>
                  <a:srgbClr val="0070C0"/>
                </a:solidFill>
                <a:latin typeface="HG丸ｺﾞｼｯｸM-PRO" panose="020F0600000000000000" pitchFamily="50" charset="-128"/>
                <a:ea typeface="HG丸ｺﾞｼｯｸM-PRO" panose="020F0600000000000000" pitchFamily="50" charset="-128"/>
              </a:rPr>
              <a:t>瀬さんの一日　</a:t>
            </a:r>
            <a:r>
              <a:rPr kumimoji="1" lang="en-US" altLang="ja-JP" sz="4400" b="1" dirty="0" smtClean="0">
                <a:solidFill>
                  <a:srgbClr val="0070C0"/>
                </a:solidFill>
                <a:latin typeface="HG丸ｺﾞｼｯｸM-PRO" panose="020F0600000000000000" pitchFamily="50" charset="-128"/>
                <a:ea typeface="HG丸ｺﾞｼｯｸM-PRO" panose="020F0600000000000000" pitchFamily="50" charset="-128"/>
              </a:rPr>
              <a:t>part2.</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66800" y="2007586"/>
            <a:ext cx="6139218" cy="3042716"/>
          </a:xfrm>
        </p:spPr>
        <p:txBody>
          <a:bodyPr>
            <a:noAutofit/>
          </a:bodyPr>
          <a:lstStyle/>
          <a:p>
            <a:pPr marL="0" indent="0">
              <a:buNone/>
            </a:pPr>
            <a:r>
              <a:rPr kumimoji="1" lang="ja-JP" altLang="en-US" sz="2400" b="1" dirty="0" smtClean="0">
                <a:latin typeface="HG丸ｺﾞｼｯｸM-PRO" panose="020F0600000000000000" pitchFamily="50" charset="-128"/>
                <a:ea typeface="HG丸ｺﾞｼｯｸM-PRO" panose="020F0600000000000000" pitchFamily="50" charset="-128"/>
              </a:rPr>
              <a:t>☆ナイトケア（月・金）</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b="1" dirty="0">
                <a:latin typeface="HG丸ｺﾞｼｯｸM-PRO" panose="020F0600000000000000" pitchFamily="50" charset="-128"/>
                <a:ea typeface="HG丸ｺﾞｼｯｸM-PRO" panose="020F0600000000000000" pitchFamily="50" charset="-128"/>
              </a:rPr>
              <a:t>13</a:t>
            </a: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00</a:t>
            </a:r>
            <a:r>
              <a:rPr lang="ja-JP" altLang="en-US" sz="2400" b="1" dirty="0" smtClean="0">
                <a:latin typeface="HG丸ｺﾞｼｯｸM-PRO" panose="020F0600000000000000" pitchFamily="50" charset="-128"/>
                <a:ea typeface="HG丸ｺﾞｼｯｸM-PRO" panose="020F0600000000000000" pitchFamily="50" charset="-128"/>
              </a:rPr>
              <a:t>～デイケア看護師</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a:t>
            </a:r>
            <a:r>
              <a:rPr lang="ja-JP" altLang="en-US" sz="2400" b="1" dirty="0" err="1" smtClean="0">
                <a:latin typeface="HG丸ｺﾞｼｯｸM-PRO" panose="020F0600000000000000" pitchFamily="50" charset="-128"/>
                <a:ea typeface="HG丸ｺﾞｼｯｸM-PRO" panose="020F0600000000000000" pitchFamily="50" charset="-128"/>
              </a:rPr>
              <a:t>さいばし</a:t>
            </a:r>
            <a:r>
              <a:rPr lang="ja-JP" altLang="en-US" sz="2400" b="1" dirty="0" smtClean="0">
                <a:latin typeface="HG丸ｺﾞｼｯｸM-PRO" panose="020F0600000000000000" pitchFamily="50" charset="-128"/>
                <a:ea typeface="HG丸ｺﾞｼｯｸM-PRO" panose="020F0600000000000000" pitchFamily="50" charset="-128"/>
              </a:rPr>
              <a:t>片手にあげ芋づくり</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b="1" dirty="0">
                <a:latin typeface="HG丸ｺﾞｼｯｸM-PRO" panose="020F0600000000000000" pitchFamily="50" charset="-128"/>
                <a:ea typeface="HG丸ｺﾞｼｯｸM-PRO" panose="020F0600000000000000" pitchFamily="50" charset="-128"/>
              </a:rPr>
              <a:t>16</a:t>
            </a: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00</a:t>
            </a:r>
            <a:r>
              <a:rPr lang="ja-JP" altLang="en-US" sz="2400" b="1" dirty="0" smtClean="0">
                <a:latin typeface="HG丸ｺﾞｼｯｸM-PRO" panose="020F0600000000000000" pitchFamily="50" charset="-128"/>
                <a:ea typeface="HG丸ｺﾞｼｯｸM-PRO" panose="020F0600000000000000" pitchFamily="50" charset="-128"/>
              </a:rPr>
              <a:t>～ナイトケア看護師</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　　　　グローブ片手にソフトボール</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400" b="1" dirty="0">
                <a:latin typeface="HG丸ｺﾞｼｯｸM-PRO" panose="020F0600000000000000" pitchFamily="50" charset="-128"/>
                <a:ea typeface="HG丸ｺﾞｼｯｸM-PRO" panose="020F0600000000000000" pitchFamily="50" charset="-128"/>
              </a:rPr>
              <a:t>20</a:t>
            </a:r>
            <a:r>
              <a:rPr lang="ja-JP" altLang="en-US" sz="2400" b="1" dirty="0" smtClean="0">
                <a:latin typeface="HG丸ｺﾞｼｯｸM-PRO" panose="020F0600000000000000" pitchFamily="50" charset="-128"/>
                <a:ea typeface="HG丸ｺﾞｼｯｸM-PRO" panose="020F0600000000000000" pitchFamily="50" charset="-128"/>
              </a:rPr>
              <a:t>：</a:t>
            </a:r>
            <a:r>
              <a:rPr lang="en-US" altLang="ja-JP" sz="2400" b="1" dirty="0" smtClean="0">
                <a:latin typeface="HG丸ｺﾞｼｯｸM-PRO" panose="020F0600000000000000" pitchFamily="50" charset="-128"/>
                <a:ea typeface="HG丸ｺﾞｼｯｸM-PRO" panose="020F0600000000000000" pitchFamily="50" charset="-128"/>
              </a:rPr>
              <a:t>00</a:t>
            </a:r>
            <a:r>
              <a:rPr lang="ja-JP" altLang="en-US" sz="2400" b="1" dirty="0" smtClean="0">
                <a:latin typeface="HG丸ｺﾞｼｯｸM-PRO" panose="020F0600000000000000" pitchFamily="50" charset="-128"/>
                <a:ea typeface="HG丸ｺﾞｼｯｸM-PRO" panose="020F0600000000000000" pitchFamily="50" charset="-128"/>
              </a:rPr>
              <a:t>～ハンドル片手に送迎へ</a:t>
            </a:r>
            <a:endParaRPr lang="en-US" altLang="ja-JP" sz="24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74525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6673" y="315048"/>
            <a:ext cx="10058400" cy="1371600"/>
          </a:xfrm>
        </p:spPr>
        <p:txBody>
          <a:bodyPr>
            <a:normAutofit/>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〇</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看護師</a:t>
            </a:r>
            <a:r>
              <a:rPr lang="ja-JP" altLang="en-US" b="1" dirty="0">
                <a:solidFill>
                  <a:srgbClr val="0070C0"/>
                </a:solidFill>
                <a:latin typeface="HG丸ｺﾞｼｯｸM-PRO" panose="020F0600000000000000" pitchFamily="50" charset="-128"/>
                <a:ea typeface="HG丸ｺﾞｼｯｸM-PRO" panose="020F0600000000000000" pitchFamily="50" charset="-128"/>
              </a:rPr>
              <a:t>塚</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田さん</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753624" y="2169902"/>
            <a:ext cx="10629331" cy="4341733"/>
          </a:xfrm>
        </p:spPr>
        <p:txBody>
          <a:bodyPr>
            <a:noAutofit/>
          </a:bodyPr>
          <a:lstStyle/>
          <a:p>
            <a:pPr marL="0" indent="0">
              <a:buNone/>
            </a:pPr>
            <a:r>
              <a:rPr kumimoji="1" lang="ja-JP" altLang="en-US" sz="2400" b="1" dirty="0" smtClean="0">
                <a:latin typeface="HG丸ｺﾞｼｯｸM-PRO" panose="020F0600000000000000" pitchFamily="50" charset="-128"/>
                <a:ea typeface="HG丸ｺﾞｼｯｸM-PRO" panose="020F0600000000000000" pitchFamily="50" charset="-128"/>
              </a:rPr>
              <a:t>常日勤で、一日幅広くなんでもこなす。</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smtClean="0">
                <a:latin typeface="HG丸ｺﾞｼｯｸM-PRO" panose="020F0600000000000000" pitchFamily="50" charset="-128"/>
                <a:ea typeface="HG丸ｺﾞｼｯｸM-PRO" panose="020F0600000000000000" pitchFamily="50" charset="-128"/>
              </a:rPr>
              <a:t>主に外来診療、往診、巡回診療、食事作り、適宜掃除・洗濯、電話対応、空気づくり</a:t>
            </a:r>
            <a:r>
              <a:rPr lang="en-US" altLang="ja-JP" sz="2400" b="1" dirty="0" smtClean="0">
                <a:latin typeface="HG丸ｺﾞｼｯｸM-PRO" panose="020F0600000000000000" pitchFamily="50" charset="-128"/>
                <a:ea typeface="HG丸ｺﾞｼｯｸM-PRO" panose="020F0600000000000000" pitchFamily="50" charset="-128"/>
              </a:rPr>
              <a:t>※1</a:t>
            </a:r>
            <a:r>
              <a:rPr lang="ja-JP" altLang="en-US" sz="2400" b="1" dirty="0" err="1" smtClean="0">
                <a:latin typeface="HG丸ｺﾞｼｯｸM-PRO" panose="020F0600000000000000" pitchFamily="50" charset="-128"/>
                <a:ea typeface="HG丸ｺﾞｼｯｸM-PRO" panose="020F0600000000000000" pitchFamily="50" charset="-128"/>
              </a:rPr>
              <a:t>、</a:t>
            </a:r>
            <a:r>
              <a:rPr lang="ja-JP" altLang="en-US" sz="2400" b="1" dirty="0" smtClean="0">
                <a:latin typeface="HG丸ｺﾞｼｯｸM-PRO" panose="020F0600000000000000" pitchFamily="50" charset="-128"/>
                <a:ea typeface="HG丸ｺﾞｼｯｸM-PRO" panose="020F0600000000000000" pitchFamily="50" charset="-128"/>
              </a:rPr>
              <a:t>地域調査</a:t>
            </a:r>
            <a:r>
              <a:rPr lang="en-US" altLang="ja-JP" sz="2400" b="1" dirty="0" smtClean="0">
                <a:latin typeface="HG丸ｺﾞｼｯｸM-PRO" panose="020F0600000000000000" pitchFamily="50" charset="-128"/>
                <a:ea typeface="HG丸ｺﾞｼｯｸM-PRO" panose="020F0600000000000000" pitchFamily="50" charset="-128"/>
              </a:rPr>
              <a:t>※2</a:t>
            </a:r>
            <a:r>
              <a:rPr lang="ja-JP" altLang="en-US" sz="2400" b="1" dirty="0" smtClean="0">
                <a:latin typeface="HG丸ｺﾞｼｯｸM-PRO" panose="020F0600000000000000" pitchFamily="50" charset="-128"/>
                <a:ea typeface="HG丸ｺﾞｼｯｸM-PRO" panose="020F0600000000000000" pitchFamily="50" charset="-128"/>
              </a:rPr>
              <a:t>・・・など</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kumimoji="1" lang="en-US" altLang="ja-JP" sz="2400" b="1" dirty="0" smtClean="0">
                <a:latin typeface="HG丸ｺﾞｼｯｸM-PRO" panose="020F0600000000000000" pitchFamily="50" charset="-128"/>
                <a:ea typeface="HG丸ｺﾞｼｯｸM-PRO" panose="020F0600000000000000" pitchFamily="50" charset="-128"/>
              </a:rPr>
              <a:t>※1</a:t>
            </a:r>
            <a:r>
              <a:rPr kumimoji="1" lang="ja-JP" altLang="en-US" sz="2400" b="1" dirty="0" smtClean="0">
                <a:latin typeface="HG丸ｺﾞｼｯｸM-PRO" panose="020F0600000000000000" pitchFamily="50" charset="-128"/>
                <a:ea typeface="HG丸ｺﾞｼｯｸM-PRO" panose="020F0600000000000000" pitchFamily="50" charset="-128"/>
              </a:rPr>
              <a:t>　いつも笑っている。実はまわりを笑わせている方が多いことを本人は気づいていない。</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en-US" altLang="ja-JP" sz="2400" b="1" dirty="0" smtClean="0">
                <a:latin typeface="HG丸ｺﾞｼｯｸM-PRO" panose="020F0600000000000000" pitchFamily="50" charset="-128"/>
                <a:ea typeface="HG丸ｺﾞｼｯｸM-PRO" panose="020F0600000000000000" pitchFamily="50" charset="-128"/>
              </a:rPr>
              <a:t>※2</a:t>
            </a:r>
            <a:r>
              <a:rPr kumimoji="1" lang="ja-JP" altLang="en-US" sz="2400" b="1" dirty="0" smtClean="0">
                <a:latin typeface="HG丸ｺﾞｼｯｸM-PRO" panose="020F0600000000000000" pitchFamily="50" charset="-128"/>
                <a:ea typeface="HG丸ｺﾞｼｯｸM-PRO" panose="020F0600000000000000" pitchFamily="50" charset="-128"/>
              </a:rPr>
              <a:t>　物を頂いてくるのがとても上手。よそのお宅の収穫事情に詳しい。</a:t>
            </a:r>
            <a:r>
              <a:rPr lang="ja-JP" altLang="en-US" sz="2400" b="1" dirty="0" smtClean="0">
                <a:latin typeface="HG丸ｺﾞｼｯｸM-PRO" panose="020F0600000000000000" pitchFamily="50" charset="-128"/>
                <a:ea typeface="HG丸ｺﾞｼｯｸM-PRO" panose="020F0600000000000000" pitchFamily="50" charset="-128"/>
              </a:rPr>
              <a:t>町</a:t>
            </a:r>
            <a:r>
              <a:rPr kumimoji="1" lang="ja-JP" altLang="en-US" sz="2400" b="1" dirty="0" smtClean="0">
                <a:latin typeface="HG丸ｺﾞｼｯｸM-PRO" panose="020F0600000000000000" pitchFamily="50" charset="-128"/>
                <a:ea typeface="HG丸ｺﾞｼｯｸM-PRO" panose="020F0600000000000000" pitchFamily="50" charset="-128"/>
              </a:rPr>
              <a:t>のみなさんのおかげでデイケアの食卓においしいものがたくさん並ぶ。</a:t>
            </a:r>
            <a:endParaRPr kumimoji="1"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683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42109" y="387927"/>
            <a:ext cx="10058400" cy="1371600"/>
          </a:xfrm>
        </p:spPr>
        <p:txBody>
          <a:bodyPr/>
          <a:lstStyle/>
          <a:p>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○看護師</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斉</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藤さん</a:t>
            </a:r>
            <a:endParaRPr kumimoji="1" lang="en-US" altLang="ja-JP" b="1" dirty="0" smtClean="0">
              <a:solidFill>
                <a:srgbClr val="0070C0"/>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942109" y="1482436"/>
            <a:ext cx="10709564" cy="5126182"/>
          </a:xfrm>
        </p:spPr>
        <p:txBody>
          <a:bodyPr>
            <a:noAutofit/>
          </a:bodyPr>
          <a:lstStyle/>
          <a:p>
            <a:pPr marL="0" indent="0">
              <a:buNone/>
            </a:pPr>
            <a:r>
              <a:rPr kumimoji="1" lang="ja-JP" altLang="en-US" sz="2400" b="1" dirty="0" smtClean="0">
                <a:latin typeface="HG丸ｺﾞｼｯｸM-PRO" panose="020F0600000000000000" pitchFamily="50" charset="-128"/>
                <a:ea typeface="HG丸ｺﾞｼｯｸM-PRO" panose="020F0600000000000000" pitchFamily="50" charset="-128"/>
              </a:rPr>
              <a:t>浦河出身、地元っ子</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smtClean="0">
                <a:latin typeface="HG丸ｺﾞｼｯｸM-PRO" panose="020F0600000000000000" pitchFamily="50" charset="-128"/>
                <a:ea typeface="HG丸ｺﾞｼｯｸM-PRO" panose="020F0600000000000000" pitchFamily="50" charset="-128"/>
              </a:rPr>
              <a:t>浦河看護</a:t>
            </a:r>
            <a:r>
              <a:rPr lang="ja-JP" altLang="en-US" sz="2400" b="1" dirty="0">
                <a:latin typeface="HG丸ｺﾞｼｯｸM-PRO" panose="020F0600000000000000" pitchFamily="50" charset="-128"/>
                <a:ea typeface="HG丸ｺﾞｼｯｸM-PRO" panose="020F0600000000000000" pitchFamily="50" charset="-128"/>
              </a:rPr>
              <a:t>学校</a:t>
            </a:r>
            <a:r>
              <a:rPr lang="ja-JP" altLang="en-US" sz="2400" b="1" dirty="0" smtClean="0">
                <a:latin typeface="HG丸ｺﾞｼｯｸM-PRO" panose="020F0600000000000000" pitchFamily="50" charset="-128"/>
                <a:ea typeface="HG丸ｺﾞｼｯｸM-PRO" panose="020F0600000000000000" pitchFamily="50" charset="-128"/>
              </a:rPr>
              <a:t>から日赤病院へ　一時退職を経て約</a:t>
            </a:r>
            <a:r>
              <a:rPr lang="en-US" altLang="ja-JP" sz="2400" b="1" dirty="0" smtClean="0">
                <a:latin typeface="HG丸ｺﾞｼｯｸM-PRO" panose="020F0600000000000000" pitchFamily="50" charset="-128"/>
                <a:ea typeface="HG丸ｺﾞｼｯｸM-PRO" panose="020F0600000000000000" pitchFamily="50" charset="-128"/>
              </a:rPr>
              <a:t>25</a:t>
            </a:r>
            <a:r>
              <a:rPr lang="ja-JP" altLang="en-US" sz="2400" b="1" dirty="0" smtClean="0">
                <a:latin typeface="HG丸ｺﾞｼｯｸM-PRO" panose="020F0600000000000000" pitchFamily="50" charset="-128"/>
                <a:ea typeface="HG丸ｺﾞｼｯｸM-PRO" panose="020F0600000000000000" pitchFamily="50" charset="-128"/>
              </a:rPr>
              <a:t>年間勤務</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smtClean="0">
                <a:latin typeface="HG丸ｺﾞｼｯｸM-PRO" panose="020F0600000000000000" pitchFamily="50" charset="-128"/>
                <a:ea typeface="HG丸ｺﾞｼｯｸM-PRO" panose="020F0600000000000000" pitchFamily="50" charset="-128"/>
              </a:rPr>
              <a:t>病棟看護師を経て、介護部門に配属。居宅介護・訪問看護ステーション・相談室（連携室）で活躍。いつも相談室に居て対応してくれていたので、ソーシャルワーカー</a:t>
            </a:r>
            <a:r>
              <a:rPr lang="ja-JP" altLang="en-US" sz="2400" b="1" dirty="0">
                <a:latin typeface="HG丸ｺﾞｼｯｸM-PRO" panose="020F0600000000000000" pitchFamily="50" charset="-128"/>
                <a:ea typeface="HG丸ｺﾞｼｯｸM-PRO" panose="020F0600000000000000" pitchFamily="50" charset="-128"/>
              </a:rPr>
              <a:t>だ</a:t>
            </a:r>
            <a:r>
              <a:rPr lang="ja-JP" altLang="en-US" sz="2400" b="1" dirty="0" smtClean="0">
                <a:latin typeface="HG丸ｺﾞｼｯｸM-PRO" panose="020F0600000000000000" pitchFamily="50" charset="-128"/>
                <a:ea typeface="HG丸ｺﾞｼｯｸM-PRO" panose="020F0600000000000000" pitchFamily="50" charset="-128"/>
              </a:rPr>
              <a:t>と思っていた人が多い。</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smtClean="0">
                <a:latin typeface="HG丸ｺﾞｼｯｸM-PRO" panose="020F0600000000000000" pitchFamily="50" charset="-128"/>
                <a:ea typeface="HG丸ｺﾞｼｯｸM-PRO" panose="020F0600000000000000" pitchFamily="50" charset="-128"/>
              </a:rPr>
              <a:t>☆現在は週</a:t>
            </a:r>
            <a:r>
              <a:rPr lang="en-US" altLang="ja-JP" sz="2400" b="1" dirty="0" smtClean="0">
                <a:latin typeface="HG丸ｺﾞｼｯｸM-PRO" panose="020F0600000000000000" pitchFamily="50" charset="-128"/>
                <a:ea typeface="HG丸ｺﾞｼｯｸM-PRO" panose="020F0600000000000000" pitchFamily="50" charset="-128"/>
              </a:rPr>
              <a:t>2</a:t>
            </a:r>
            <a:r>
              <a:rPr lang="ja-JP" altLang="en-US" sz="2400" b="1" dirty="0" smtClean="0">
                <a:latin typeface="HG丸ｺﾞｼｯｸM-PRO" panose="020F0600000000000000" pitchFamily="50" charset="-128"/>
                <a:ea typeface="HG丸ｺﾞｼｯｸM-PRO" panose="020F0600000000000000" pitchFamily="50" charset="-128"/>
              </a:rPr>
              <a:t>回（木曜・金曜日）デイケアを担当</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b="1" dirty="0" smtClean="0">
                <a:latin typeface="HG丸ｺﾞｼｯｸM-PRO" panose="020F0600000000000000" pitchFamily="50" charset="-128"/>
                <a:ea typeface="HG丸ｺﾞｼｯｸM-PRO" panose="020F0600000000000000" pitchFamily="50" charset="-128"/>
              </a:rPr>
              <a:t>おもに料理教室、食事作りのサポート、デイケア内環境整備</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病院</a:t>
            </a:r>
            <a:r>
              <a:rPr lang="ja-JP" altLang="en-US" sz="2400" b="1" dirty="0" smtClean="0">
                <a:latin typeface="HG丸ｺﾞｼｯｸM-PRO" panose="020F0600000000000000" pitchFamily="50" charset="-128"/>
                <a:ea typeface="HG丸ｺﾞｼｯｸM-PRO" panose="020F0600000000000000" pitchFamily="50" charset="-128"/>
              </a:rPr>
              <a:t>にいるころから、いわゆる病棟看護師さんではなく病院の枠外の業務についていたためあまり看護師っぽくない感じ。</a:t>
            </a:r>
            <a:endParaRPr lang="en-US" altLang="ja-JP" sz="24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b="1" dirty="0" smtClean="0">
                <a:latin typeface="HG丸ｺﾞｼｯｸM-PRO" panose="020F0600000000000000" pitchFamily="50" charset="-128"/>
                <a:ea typeface="HG丸ｺﾞｼｯｸM-PRO" panose="020F0600000000000000" pitchFamily="50" charset="-128"/>
              </a:rPr>
              <a:t>診療所の感じも「違和感ないです。」</a:t>
            </a:r>
            <a:endParaRPr kumimoji="1"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18524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164" y="248699"/>
            <a:ext cx="10058400" cy="1371600"/>
          </a:xfrm>
        </p:spPr>
        <p:txBody>
          <a:bodyPr>
            <a:normAutofit/>
          </a:bodyPr>
          <a:lstStyle/>
          <a:p>
            <a:r>
              <a:rPr lang="ja-JP" altLang="en-US" sz="4000" b="1" dirty="0">
                <a:solidFill>
                  <a:srgbClr val="0070C0"/>
                </a:solidFill>
                <a:latin typeface="HG丸ｺﾞｼｯｸM-PRO" panose="020F0600000000000000" pitchFamily="50" charset="-128"/>
                <a:ea typeface="HG丸ｺﾞｼｯｸM-PRO" panose="020F0600000000000000" pitchFamily="50" charset="-128"/>
              </a:rPr>
              <a:t>〇</a:t>
            </a:r>
            <a:r>
              <a:rPr kumimoji="1" lang="ja-JP" altLang="en-US" sz="4000" b="1" dirty="0" smtClean="0">
                <a:solidFill>
                  <a:srgbClr val="0070C0"/>
                </a:solidFill>
                <a:latin typeface="HG丸ｺﾞｼｯｸM-PRO" panose="020F0600000000000000" pitchFamily="50" charset="-128"/>
                <a:ea typeface="HG丸ｺﾞｼｯｸM-PRO" panose="020F0600000000000000" pitchFamily="50" charset="-128"/>
              </a:rPr>
              <a:t>短時間労働子育て世代の看護師さん</a:t>
            </a:r>
            <a:endParaRPr kumimoji="1" lang="ja-JP" altLang="en-US" sz="40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63450" y="1620299"/>
            <a:ext cx="11941089" cy="5170646"/>
          </a:xfrm>
          <a:prstGeom prst="rect">
            <a:avLst/>
          </a:prstGeom>
          <a:noFill/>
        </p:spPr>
        <p:txBody>
          <a:bodyPr wrap="none" rtlCol="0">
            <a:spAutoFit/>
          </a:bodyPr>
          <a:lstStyle/>
          <a:p>
            <a:r>
              <a:rPr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デイケアプログラムで、自分が得意とすること好きなことをメンバーと一緒に</a:t>
            </a:r>
            <a:endParaRPr kumimoji="1" lang="en-US" altLang="ja-JP" sz="2400" b="1" dirty="0" smtClean="0">
              <a:latin typeface="HG丸ｺﾞｼｯｸM-PRO" panose="020F0600000000000000" pitchFamily="50" charset="-128"/>
              <a:ea typeface="HG丸ｺﾞｼｯｸM-PRO" panose="020F0600000000000000" pitchFamily="50" charset="-128"/>
            </a:endParaRPr>
          </a:p>
          <a:p>
            <a:r>
              <a:rPr kumimoji="1" lang="ja-JP" altLang="en-US" sz="2400" b="1" dirty="0" smtClean="0">
                <a:latin typeface="HG丸ｺﾞｼｯｸM-PRO" panose="020F0600000000000000" pitchFamily="50" charset="-128"/>
                <a:ea typeface="HG丸ｺﾞｼｯｸM-PRO" panose="020F0600000000000000" pitchFamily="50" charset="-128"/>
              </a:rPr>
              <a:t>　　おこなう。</a:t>
            </a:r>
            <a:endParaRPr kumimoji="1"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　それぞれ週一回、一プログラムを担当</a:t>
            </a:r>
            <a:endParaRPr lang="en-US" altLang="ja-JP" sz="2400" b="1" dirty="0" smtClean="0">
              <a:latin typeface="HG丸ｺﾞｼｯｸM-PRO" panose="020F0600000000000000" pitchFamily="50" charset="-128"/>
              <a:ea typeface="HG丸ｺﾞｼｯｸM-PRO" panose="020F0600000000000000" pitchFamily="50" charset="-128"/>
            </a:endParaRPr>
          </a:p>
          <a:p>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☆大事にしている事、工夫している事</a:t>
            </a:r>
            <a:endParaRPr lang="en-US" altLang="ja-JP" sz="2400" b="1" dirty="0" smtClean="0">
              <a:latin typeface="HG丸ｺﾞｼｯｸM-PRO" panose="020F0600000000000000" pitchFamily="50" charset="-128"/>
              <a:ea typeface="HG丸ｺﾞｼｯｸM-PRO" panose="020F0600000000000000" pitchFamily="50" charset="-128"/>
            </a:endParaRPr>
          </a:p>
          <a:p>
            <a:r>
              <a:rPr kumimoji="1" lang="ja-JP" altLang="en-US" sz="2400" b="1" dirty="0" smtClean="0">
                <a:latin typeface="HG丸ｺﾞｼｯｸM-PRO" panose="020F0600000000000000" pitchFamily="50" charset="-128"/>
                <a:ea typeface="HG丸ｺﾞｼｯｸM-PRO" panose="020F0600000000000000" pitchFamily="50" charset="-128"/>
              </a:rPr>
              <a:t>●個別支援</a:t>
            </a:r>
            <a:r>
              <a:rPr kumimoji="1" lang="en-US" altLang="ja-JP" sz="2400" b="1" dirty="0" smtClean="0">
                <a:latin typeface="HG丸ｺﾞｼｯｸM-PRO" panose="020F0600000000000000" pitchFamily="50" charset="-128"/>
                <a:ea typeface="HG丸ｺﾞｼｯｸM-PRO" panose="020F0600000000000000" pitchFamily="50" charset="-128"/>
              </a:rPr>
              <a:t>…</a:t>
            </a:r>
            <a:r>
              <a:rPr kumimoji="1" lang="ja-JP" altLang="en-US" sz="2400" b="1" dirty="0" smtClean="0">
                <a:latin typeface="HG丸ｺﾞｼｯｸM-PRO" panose="020F0600000000000000" pitchFamily="50" charset="-128"/>
                <a:ea typeface="HG丸ｺﾞｼｯｸM-PRO" panose="020F0600000000000000" pitchFamily="50" charset="-128"/>
              </a:rPr>
              <a:t>それぞれのメンバーが自分のペースでプログラムに参加できるように</a:t>
            </a:r>
            <a:endParaRPr kumimoji="1" lang="en-US" altLang="ja-JP" sz="2400" b="1" dirty="0" smtClean="0">
              <a:latin typeface="HG丸ｺﾞｼｯｸM-PRO" panose="020F0600000000000000" pitchFamily="50" charset="-128"/>
              <a:ea typeface="HG丸ｺﾞｼｯｸM-PRO" panose="020F0600000000000000" pitchFamily="50" charset="-128"/>
            </a:endParaRPr>
          </a:p>
          <a:p>
            <a:r>
              <a:rPr kumimoji="1" lang="ja-JP" altLang="en-US" sz="2400" b="1" dirty="0" smtClean="0">
                <a:latin typeface="HG丸ｺﾞｼｯｸM-PRO" panose="020F0600000000000000" pitchFamily="50" charset="-128"/>
                <a:ea typeface="HG丸ｺﾞｼｯｸM-PRO" panose="020F0600000000000000" pitchFamily="50" charset="-128"/>
              </a:rPr>
              <a:t>　配慮している。</a:t>
            </a:r>
            <a:endParaRPr kumimoji="1" lang="en-US" altLang="ja-JP" sz="2400" b="1" dirty="0" smtClean="0">
              <a:latin typeface="HG丸ｺﾞｼｯｸM-PRO" panose="020F0600000000000000" pitchFamily="50" charset="-128"/>
              <a:ea typeface="HG丸ｺﾞｼｯｸM-PRO" panose="020F0600000000000000" pitchFamily="50" charset="-128"/>
            </a:endParaRPr>
          </a:p>
          <a:p>
            <a:r>
              <a:rPr kumimoji="1" lang="ja-JP" altLang="en-US" sz="2400" b="1" dirty="0" smtClean="0">
                <a:latin typeface="HG丸ｺﾞｼｯｸM-PRO" panose="020F0600000000000000" pitchFamily="50" charset="-128"/>
                <a:ea typeface="HG丸ｺﾞｼｯｸM-PRO" panose="020F0600000000000000" pitchFamily="50" charset="-128"/>
              </a:rPr>
              <a:t>●とにかく自分もメンバーも楽しんで参加できるように工夫している。</a:t>
            </a:r>
            <a:endParaRPr kumimoji="1" lang="en-US" altLang="ja-JP" sz="2400" b="1" dirty="0" smtClean="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●色んな事が自分助けになるよう、選択肢の一つになればと思い、提案する。</a:t>
            </a:r>
            <a:endParaRPr lang="en-US" altLang="ja-JP" sz="2400" b="1" dirty="0" smtClean="0">
              <a:latin typeface="HG丸ｺﾞｼｯｸM-PRO" panose="020F0600000000000000" pitchFamily="50" charset="-128"/>
              <a:ea typeface="HG丸ｺﾞｼｯｸM-PRO" panose="020F0600000000000000" pitchFamily="50" charset="-128"/>
            </a:endParaRPr>
          </a:p>
          <a:p>
            <a:endParaRPr kumimoji="1"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smtClean="0">
                <a:latin typeface="HG丸ｺﾞｼｯｸM-PRO" panose="020F0600000000000000" pitchFamily="50" charset="-128"/>
                <a:ea typeface="HG丸ｺﾞｼｯｸM-PRO" panose="020F0600000000000000" pitchFamily="50" charset="-128"/>
              </a:rPr>
              <a:t>☆家族は</a:t>
            </a:r>
            <a:r>
              <a:rPr lang="en-US" altLang="ja-JP" sz="2400" b="1" dirty="0" smtClean="0">
                <a:latin typeface="HG丸ｺﾞｼｯｸM-PRO" panose="020F0600000000000000" pitchFamily="50" charset="-128"/>
                <a:ea typeface="HG丸ｺﾞｼｯｸM-PRO" panose="020F0600000000000000" pitchFamily="50" charset="-128"/>
              </a:rPr>
              <a:t>…</a:t>
            </a:r>
          </a:p>
          <a:p>
            <a:r>
              <a:rPr lang="ja-JP" altLang="en-US" sz="2400" b="1" dirty="0" smtClean="0">
                <a:latin typeface="HG丸ｺﾞｼｯｸM-PRO" panose="020F0600000000000000" pitchFamily="50" charset="-128"/>
                <a:ea typeface="HG丸ｺﾞｼｯｸM-PRO" panose="020F0600000000000000" pitchFamily="50" charset="-128"/>
              </a:rPr>
              <a:t>●週一回ならば良いと言ってくれる。</a:t>
            </a:r>
            <a:endParaRPr lang="en-US" altLang="ja-JP" sz="2400" b="1" dirty="0" smtClean="0">
              <a:latin typeface="HG丸ｺﾞｼｯｸM-PRO" panose="020F0600000000000000" pitchFamily="50" charset="-128"/>
              <a:ea typeface="HG丸ｺﾞｼｯｸM-PRO" panose="020F0600000000000000" pitchFamily="50" charset="-128"/>
            </a:endParaRPr>
          </a:p>
          <a:p>
            <a:r>
              <a:rPr kumimoji="1" lang="ja-JP" altLang="en-US" sz="2400" b="1" dirty="0" smtClean="0">
                <a:latin typeface="HG丸ｺﾞｼｯｸM-PRO" panose="020F0600000000000000" pitchFamily="50" charset="-128"/>
                <a:ea typeface="HG丸ｺﾞｼｯｸM-PRO" panose="020F0600000000000000" pitchFamily="50" charset="-128"/>
              </a:rPr>
              <a:t>●自分のためにも子どものためにも出てこれる場所があることはプラス</a:t>
            </a:r>
            <a:endParaRPr kumimoji="1" lang="en-US" altLang="ja-JP" sz="2400" b="1" dirty="0" smtClean="0">
              <a:latin typeface="HG丸ｺﾞｼｯｸM-PRO" panose="020F0600000000000000" pitchFamily="50" charset="-128"/>
              <a:ea typeface="HG丸ｺﾞｼｯｸM-PRO" panose="020F0600000000000000" pitchFamily="50" charset="-128"/>
            </a:endParaRPr>
          </a:p>
          <a:p>
            <a:endParaRPr kumimoji="1" lang="ja-JP" altLang="en-US" b="1" dirty="0"/>
          </a:p>
        </p:txBody>
      </p:sp>
    </p:spTree>
    <p:extLst>
      <p:ext uri="{BB962C8B-B14F-4D97-AF65-F5344CB8AC3E}">
        <p14:creationId xmlns:p14="http://schemas.microsoft.com/office/powerpoint/2010/main" val="1050358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0363" y="501917"/>
            <a:ext cx="2886222" cy="778243"/>
          </a:xfrm>
        </p:spPr>
        <p:txBody>
          <a:bodyPr>
            <a:normAutofit/>
          </a:bodyPr>
          <a:lstStyle/>
          <a:p>
            <a:r>
              <a:rPr kumimoji="1" lang="ja-JP" altLang="en-US" sz="3200" dirty="0" smtClean="0"/>
              <a:t>突然ですが、</a:t>
            </a:r>
            <a:endParaRPr kumimoji="1" lang="ja-JP" altLang="en-US" sz="3200" dirty="0"/>
          </a:p>
        </p:txBody>
      </p:sp>
      <p:sp>
        <p:nvSpPr>
          <p:cNvPr id="4" name="角丸四角形 3"/>
          <p:cNvSpPr/>
          <p:nvPr/>
        </p:nvSpPr>
        <p:spPr>
          <a:xfrm>
            <a:off x="2023404" y="1674055"/>
            <a:ext cx="6330462" cy="1842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600" dirty="0" smtClean="0"/>
              <a:t>高齢者</a:t>
            </a:r>
            <a:endParaRPr kumimoji="1" lang="ja-JP" altLang="en-US" sz="9600" dirty="0"/>
          </a:p>
        </p:txBody>
      </p:sp>
      <p:sp>
        <p:nvSpPr>
          <p:cNvPr id="5" name="タイトル 1"/>
          <p:cNvSpPr txBox="1">
            <a:spLocks/>
          </p:cNvSpPr>
          <p:nvPr/>
        </p:nvSpPr>
        <p:spPr>
          <a:xfrm>
            <a:off x="4441873" y="4016496"/>
            <a:ext cx="7080740" cy="79465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a:lstStyle>
          <a:p>
            <a:r>
              <a:rPr lang="ja-JP" altLang="en-US" sz="3200" dirty="0" smtClean="0"/>
              <a:t>浦河ひがし町診療所のキーワードです。</a:t>
            </a:r>
            <a:endParaRPr lang="ja-JP" altLang="en-US" sz="3200" dirty="0"/>
          </a:p>
        </p:txBody>
      </p:sp>
      <p:sp>
        <p:nvSpPr>
          <p:cNvPr id="6" name="正方形/長方形 5"/>
          <p:cNvSpPr/>
          <p:nvPr/>
        </p:nvSpPr>
        <p:spPr>
          <a:xfrm>
            <a:off x="560363" y="5430129"/>
            <a:ext cx="11087686" cy="10832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安心</a:t>
            </a:r>
            <a:r>
              <a:rPr lang="ja-JP" altLang="en-US" sz="2400" dirty="0" smtClean="0"/>
              <a:t>して川村先生や竹越さんが認知症をできるところをつくろう！</a:t>
            </a:r>
            <a:endParaRPr kumimoji="1" lang="ja-JP" altLang="en-US" sz="24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6242" y="1934565"/>
            <a:ext cx="945724" cy="1582358"/>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11" y="1963376"/>
            <a:ext cx="787021" cy="1553547"/>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053" y="4358862"/>
            <a:ext cx="1085135" cy="107126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4073" y="4145523"/>
            <a:ext cx="850607" cy="1257940"/>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8565" y="3784416"/>
            <a:ext cx="835925" cy="1607548"/>
          </a:xfrm>
          <a:prstGeom prst="rect">
            <a:avLst/>
          </a:prstGeom>
        </p:spPr>
      </p:pic>
    </p:spTree>
    <p:extLst>
      <p:ext uri="{BB962C8B-B14F-4D97-AF65-F5344CB8AC3E}">
        <p14:creationId xmlns:p14="http://schemas.microsoft.com/office/powerpoint/2010/main" val="195446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ャボン">
  <a:themeElements>
    <a:clrScheme name="シャボン">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シャボン</Template>
  <TotalTime>440</TotalTime>
  <Words>691</Words>
  <Application>Microsoft Office PowerPoint</Application>
  <PresentationFormat>ワイド画面</PresentationFormat>
  <Paragraphs>109</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AR P丸ゴシック体M</vt:lpstr>
      <vt:lpstr>HG丸ｺﾞｼｯｸM-PRO</vt:lpstr>
      <vt:lpstr>ＭＳ Ｐゴシック</vt:lpstr>
      <vt:lpstr>ＭＳ ゴシック</vt:lpstr>
      <vt:lpstr>Calibri</vt:lpstr>
      <vt:lpstr>Century Gothic</vt:lpstr>
      <vt:lpstr>Garamond</vt:lpstr>
      <vt:lpstr>シャボン</vt:lpstr>
      <vt:lpstr>ひがし町診療所の看護婦さん  </vt:lpstr>
      <vt:lpstr>○はじめに</vt:lpstr>
      <vt:lpstr>○研究の方法</vt:lpstr>
      <vt:lpstr>〇看護師広瀬さんの一日 part1.</vt:lpstr>
      <vt:lpstr>〇看護師広瀬さんの一日　part2.</vt:lpstr>
      <vt:lpstr>〇看護師塚田さん</vt:lpstr>
      <vt:lpstr>○看護師斉藤さん</vt:lpstr>
      <vt:lpstr>〇短時間労働子育て世代の看護師さん</vt:lpstr>
      <vt:lpstr>突然ですが、</vt:lpstr>
      <vt:lpstr>〇看護師竹越さん</vt:lpstr>
      <vt:lpstr>11年ぶりの給料日</vt:lpstr>
      <vt:lpstr>〇これまでと違うところ</vt:lpstr>
      <vt:lpstr>○大事にしていること</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ひがし町診療所の看護師さん  </dc:title>
  <dc:creator>toukennet</dc:creator>
  <cp:lastModifiedBy>浦河ひがし町診療所</cp:lastModifiedBy>
  <cp:revision>50</cp:revision>
  <cp:lastPrinted>2014-08-29T03:42:50Z</cp:lastPrinted>
  <dcterms:created xsi:type="dcterms:W3CDTF">2014-08-25T06:26:14Z</dcterms:created>
  <dcterms:modified xsi:type="dcterms:W3CDTF">2014-08-29T05:50:23Z</dcterms:modified>
</cp:coreProperties>
</file>