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6"/>
  </p:notesMasterIdLst>
  <p:handoutMasterIdLst>
    <p:handoutMasterId r:id="rId17"/>
  </p:handoutMasterIdLst>
  <p:sldIdLst>
    <p:sldId id="321" r:id="rId3"/>
    <p:sldId id="274" r:id="rId4"/>
    <p:sldId id="258" r:id="rId5"/>
    <p:sldId id="335" r:id="rId6"/>
    <p:sldId id="336" r:id="rId7"/>
    <p:sldId id="285" r:id="rId8"/>
    <p:sldId id="334" r:id="rId9"/>
    <p:sldId id="299" r:id="rId10"/>
    <p:sldId id="309" r:id="rId11"/>
    <p:sldId id="310" r:id="rId12"/>
    <p:sldId id="300" r:id="rId13"/>
    <p:sldId id="333" r:id="rId14"/>
    <p:sldId id="291" r:id="rId15"/>
  </p:sldIdLst>
  <p:sldSz cx="9144000" cy="6858000" type="screen4x3"/>
  <p:notesSz cx="6888163" cy="100187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119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239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35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477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596" algn="l" defTabSz="914239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2716" algn="l" defTabSz="914239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199835" algn="l" defTabSz="914239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6954" algn="l" defTabSz="914239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2" autoAdjust="0"/>
    <p:restoredTop sz="94660"/>
  </p:normalViewPr>
  <p:slideViewPr>
    <p:cSldViewPr>
      <p:cViewPr varScale="1">
        <p:scale>
          <a:sx n="70" d="100"/>
          <a:sy n="70" d="100"/>
        </p:scale>
        <p:origin x="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B6963-6A54-4F9C-9FA6-D009769DF485}" type="doc">
      <dgm:prSet loTypeId="urn:microsoft.com/office/officeart/2005/8/layout/radial6" loCatId="cycle" qsTypeId="urn:microsoft.com/office/officeart/2005/8/quickstyle/simple1#1" qsCatId="simple" csTypeId="urn:microsoft.com/office/officeart/2005/8/colors/accent0_3" csCatId="mainScheme" phldr="1"/>
      <dgm:spPr/>
      <dgm:t>
        <a:bodyPr/>
        <a:lstStyle/>
        <a:p>
          <a:endParaRPr kumimoji="1" lang="ja-JP" altLang="en-US"/>
        </a:p>
      </dgm:t>
    </dgm:pt>
    <dgm:pt modelId="{72CAFB33-53EC-42F3-9A89-E85C750D326F}">
      <dgm:prSet phldrT="[テキスト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50000"/>
            </a:lnSpc>
          </a:pPr>
          <a:r>
            <a: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本人</a:t>
          </a:r>
          <a:endParaRPr kumimoji="1" lang="en-US" altLang="ja-JP" sz="2400" b="1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  <a:p>
          <a:pPr>
            <a:lnSpc>
              <a:spcPct val="50000"/>
            </a:lnSpc>
          </a:pPr>
          <a:r>
            <a: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家族</a:t>
          </a:r>
        </a:p>
      </dgm:t>
    </dgm:pt>
    <dgm:pt modelId="{68B9CC85-B329-4F63-8E04-501E6A1BE7E0}" type="parTrans" cxnId="{160563C5-2A2B-484B-9C0B-DEDBA536E37F}">
      <dgm:prSet/>
      <dgm:spPr/>
      <dgm:t>
        <a:bodyPr/>
        <a:lstStyle/>
        <a:p>
          <a:endParaRPr kumimoji="1" lang="ja-JP" altLang="en-US"/>
        </a:p>
      </dgm:t>
    </dgm:pt>
    <dgm:pt modelId="{F6B460EA-58F0-4E1E-8888-594ECF841A1A}" type="sibTrans" cxnId="{160563C5-2A2B-484B-9C0B-DEDBA536E37F}">
      <dgm:prSet/>
      <dgm:spPr/>
      <dgm:t>
        <a:bodyPr/>
        <a:lstStyle/>
        <a:p>
          <a:endParaRPr kumimoji="1" lang="ja-JP" altLang="en-US"/>
        </a:p>
      </dgm:t>
    </dgm:pt>
    <dgm:pt modelId="{9DC82C97-D6BB-4B5E-8982-A5154687889F}">
      <dgm:prSet phldrT="[テキスト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ja-JP" altLang="en-US" sz="2400" b="1" dirty="0"/>
            <a:t>医療</a:t>
          </a:r>
        </a:p>
      </dgm:t>
    </dgm:pt>
    <dgm:pt modelId="{9A16C442-6CCA-43C4-8B9C-243A11044B5D}" type="parTrans" cxnId="{77D1B37A-645F-4C54-BF0D-B00D3F58B5E2}">
      <dgm:prSet/>
      <dgm:spPr/>
      <dgm:t>
        <a:bodyPr/>
        <a:lstStyle/>
        <a:p>
          <a:endParaRPr kumimoji="1" lang="ja-JP" altLang="en-US"/>
        </a:p>
      </dgm:t>
    </dgm:pt>
    <dgm:pt modelId="{4872A721-253D-47F9-BE9B-0E2992717F3D}" type="sibTrans" cxnId="{77D1B37A-645F-4C54-BF0D-B00D3F58B5E2}">
      <dgm:prSet/>
      <dgm:spPr/>
      <dgm:t>
        <a:bodyPr/>
        <a:lstStyle/>
        <a:p>
          <a:endParaRPr kumimoji="1" lang="ja-JP" altLang="en-US"/>
        </a:p>
      </dgm:t>
    </dgm:pt>
    <dgm:pt modelId="{844BC465-3EBA-4BA0-91F5-4791BA2758C1}">
      <dgm:prSet phldrT="[テキスト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ja-JP" altLang="en-US" sz="2400" b="1" dirty="0">
              <a:solidFill>
                <a:schemeClr val="tx1"/>
              </a:solidFill>
            </a:rPr>
            <a:t>福祉</a:t>
          </a:r>
        </a:p>
      </dgm:t>
    </dgm:pt>
    <dgm:pt modelId="{DB500664-7B11-4FDA-908F-B4A8E43E2D85}" type="parTrans" cxnId="{64269521-BE29-403F-9C22-4776BD95F0D8}">
      <dgm:prSet/>
      <dgm:spPr/>
      <dgm:t>
        <a:bodyPr/>
        <a:lstStyle/>
        <a:p>
          <a:endParaRPr kumimoji="1" lang="ja-JP" altLang="en-US"/>
        </a:p>
      </dgm:t>
    </dgm:pt>
    <dgm:pt modelId="{92C69F37-2D28-47EE-8344-FC225B9723AD}" type="sibTrans" cxnId="{64269521-BE29-403F-9C22-4776BD95F0D8}">
      <dgm:prSet/>
      <dgm:spPr/>
      <dgm:t>
        <a:bodyPr/>
        <a:lstStyle/>
        <a:p>
          <a:endParaRPr kumimoji="1" lang="ja-JP" altLang="en-US"/>
        </a:p>
      </dgm:t>
    </dgm:pt>
    <dgm:pt modelId="{9F41A1AC-50F7-40A9-B93A-D904C375D699}">
      <dgm:prSet phldrT="[テキスト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ja-JP" altLang="en-US" sz="2400" b="1" dirty="0"/>
            <a:t>地域</a:t>
          </a:r>
        </a:p>
      </dgm:t>
    </dgm:pt>
    <dgm:pt modelId="{D52BD5DC-37F0-4851-B00C-604487ED6B62}" type="parTrans" cxnId="{A4FD7A6E-BD93-4BB7-BC8F-9B4E59FFEC71}">
      <dgm:prSet/>
      <dgm:spPr/>
      <dgm:t>
        <a:bodyPr/>
        <a:lstStyle/>
        <a:p>
          <a:endParaRPr kumimoji="1" lang="ja-JP" altLang="en-US"/>
        </a:p>
      </dgm:t>
    </dgm:pt>
    <dgm:pt modelId="{8623716F-2943-4A00-93F9-F1E7F63925A6}" type="sibTrans" cxnId="{A4FD7A6E-BD93-4BB7-BC8F-9B4E59FFEC71}">
      <dgm:prSet/>
      <dgm:spPr/>
      <dgm:t>
        <a:bodyPr/>
        <a:lstStyle/>
        <a:p>
          <a:endParaRPr kumimoji="1" lang="ja-JP" altLang="en-US"/>
        </a:p>
      </dgm:t>
    </dgm:pt>
    <dgm:pt modelId="{B720CD7B-0DA0-4D45-92C6-D0454D2090E0}">
      <dgm:prSet phldrT="[テキスト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ja-JP" altLang="en-US" sz="2400" b="1" dirty="0"/>
            <a:t>行政</a:t>
          </a:r>
        </a:p>
      </dgm:t>
    </dgm:pt>
    <dgm:pt modelId="{F5935807-5D3B-4BA5-97AD-49FD0E904A91}" type="parTrans" cxnId="{173FEB05-0F79-4D4B-98D5-20F437492E72}">
      <dgm:prSet/>
      <dgm:spPr/>
      <dgm:t>
        <a:bodyPr/>
        <a:lstStyle/>
        <a:p>
          <a:endParaRPr kumimoji="1" lang="ja-JP" altLang="en-US"/>
        </a:p>
      </dgm:t>
    </dgm:pt>
    <dgm:pt modelId="{A31B43A8-838E-42CE-8865-A3A428E52B13}" type="sibTrans" cxnId="{173FEB05-0F79-4D4B-98D5-20F437492E72}">
      <dgm:prSet/>
      <dgm:spPr/>
      <dgm:t>
        <a:bodyPr/>
        <a:lstStyle/>
        <a:p>
          <a:endParaRPr kumimoji="1" lang="ja-JP" altLang="en-US"/>
        </a:p>
      </dgm:t>
    </dgm:pt>
    <dgm:pt modelId="{92385237-E7AF-4EA0-AFE4-EEF270C469E5}" type="pres">
      <dgm:prSet presAssocID="{26CB6963-6A54-4F9C-9FA6-D009769DF48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EB66C376-8BA6-49D7-B4FA-DEEA2568641F}" type="pres">
      <dgm:prSet presAssocID="{72CAFB33-53EC-42F3-9A89-E85C750D326F}" presName="centerShape" presStyleLbl="node0" presStyleIdx="0" presStyleCnt="1" custScaleX="116794" custScaleY="107884"/>
      <dgm:spPr/>
      <dgm:t>
        <a:bodyPr/>
        <a:lstStyle/>
        <a:p>
          <a:endParaRPr kumimoji="1" lang="ja-JP" altLang="en-US"/>
        </a:p>
      </dgm:t>
    </dgm:pt>
    <dgm:pt modelId="{7EDDE063-D396-47E4-9AAF-9E87AA8A740A}" type="pres">
      <dgm:prSet presAssocID="{9DC82C97-D6BB-4B5E-8982-A5154687889F}" presName="node" presStyleLbl="node1" presStyleIdx="0" presStyleCnt="4" custRadScaleRad="98516" custRadScaleInc="1525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02C4922-CD9A-4462-8610-C0C3349F8589}" type="pres">
      <dgm:prSet presAssocID="{9DC82C97-D6BB-4B5E-8982-A5154687889F}" presName="dummy" presStyleCnt="0"/>
      <dgm:spPr/>
    </dgm:pt>
    <dgm:pt modelId="{461AF923-E396-4CCB-8850-05A9FDEE1009}" type="pres">
      <dgm:prSet presAssocID="{4872A721-253D-47F9-BE9B-0E2992717F3D}" presName="sibTrans" presStyleLbl="sibTrans2D1" presStyleIdx="0" presStyleCnt="4" custScaleX="109075" custScaleY="102383"/>
      <dgm:spPr/>
      <dgm:t>
        <a:bodyPr/>
        <a:lstStyle/>
        <a:p>
          <a:endParaRPr kumimoji="1" lang="ja-JP" altLang="en-US"/>
        </a:p>
      </dgm:t>
    </dgm:pt>
    <dgm:pt modelId="{B0E8B8BF-BFD4-4740-8D92-C98F3CC83087}" type="pres">
      <dgm:prSet presAssocID="{844BC465-3EBA-4BA0-91F5-4791BA2758C1}" presName="node" presStyleLbl="node1" presStyleIdx="1" presStyleCnt="4" custRadScaleRad="106931" custRadScaleInc="-188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D372FB9-9D34-44E3-B17D-935B7B4828D3}" type="pres">
      <dgm:prSet presAssocID="{844BC465-3EBA-4BA0-91F5-4791BA2758C1}" presName="dummy" presStyleCnt="0"/>
      <dgm:spPr/>
    </dgm:pt>
    <dgm:pt modelId="{D51B6918-06EB-46EA-8146-E8766BAC6B1C}" type="pres">
      <dgm:prSet presAssocID="{92C69F37-2D28-47EE-8344-FC225B9723AD}" presName="sibTrans" presStyleLbl="sibTrans2D1" presStyleIdx="1" presStyleCnt="4" custScaleX="109075" custScaleY="104972"/>
      <dgm:spPr/>
      <dgm:t>
        <a:bodyPr/>
        <a:lstStyle/>
        <a:p>
          <a:endParaRPr kumimoji="1" lang="ja-JP" altLang="en-US"/>
        </a:p>
      </dgm:t>
    </dgm:pt>
    <dgm:pt modelId="{E836C0B3-5BE0-4BA2-AD27-A55293C63932}" type="pres">
      <dgm:prSet presAssocID="{9F41A1AC-50F7-40A9-B93A-D904C375D69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2406BE3-A264-4151-887A-F0652B031809}" type="pres">
      <dgm:prSet presAssocID="{9F41A1AC-50F7-40A9-B93A-D904C375D699}" presName="dummy" presStyleCnt="0"/>
      <dgm:spPr/>
    </dgm:pt>
    <dgm:pt modelId="{DB630CF7-DE65-42D4-B2AE-3438B42C905F}" type="pres">
      <dgm:prSet presAssocID="{8623716F-2943-4A00-93F9-F1E7F63925A6}" presName="sibTrans" presStyleLbl="sibTrans2D1" presStyleIdx="2" presStyleCnt="4" custScaleX="113683" custScaleY="104972"/>
      <dgm:spPr/>
      <dgm:t>
        <a:bodyPr/>
        <a:lstStyle/>
        <a:p>
          <a:endParaRPr kumimoji="1" lang="ja-JP" altLang="en-US"/>
        </a:p>
      </dgm:t>
    </dgm:pt>
    <dgm:pt modelId="{E031C6F6-B352-48D6-ACD6-5A1AAB6C4EF6}" type="pres">
      <dgm:prSet presAssocID="{B720CD7B-0DA0-4D45-92C6-D0454D2090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38E045B-67A3-4335-AED6-AFB2FBB7FDE6}" type="pres">
      <dgm:prSet presAssocID="{B720CD7B-0DA0-4D45-92C6-D0454D2090E0}" presName="dummy" presStyleCnt="0"/>
      <dgm:spPr/>
    </dgm:pt>
    <dgm:pt modelId="{72E2E32C-2FB8-4370-90BF-769161E960BD}" type="pres">
      <dgm:prSet presAssocID="{A31B43A8-838E-42CE-8865-A3A428E52B13}" presName="sibTrans" presStyleLbl="sibTrans2D1" presStyleIdx="3" presStyleCnt="4" custScaleX="112103" custScaleY="102383"/>
      <dgm:spPr/>
      <dgm:t>
        <a:bodyPr/>
        <a:lstStyle/>
        <a:p>
          <a:endParaRPr kumimoji="1" lang="ja-JP" altLang="en-US"/>
        </a:p>
      </dgm:t>
    </dgm:pt>
  </dgm:ptLst>
  <dgm:cxnLst>
    <dgm:cxn modelId="{33646F16-FAB9-4818-B393-8A46B6CE814C}" type="presOf" srcId="{26CB6963-6A54-4F9C-9FA6-D009769DF485}" destId="{92385237-E7AF-4EA0-AFE4-EEF270C469E5}" srcOrd="0" destOrd="0" presId="urn:microsoft.com/office/officeart/2005/8/layout/radial6"/>
    <dgm:cxn modelId="{F4C9F02E-0588-4918-AB7C-E67F7C73A0ED}" type="presOf" srcId="{8623716F-2943-4A00-93F9-F1E7F63925A6}" destId="{DB630CF7-DE65-42D4-B2AE-3438B42C905F}" srcOrd="0" destOrd="0" presId="urn:microsoft.com/office/officeart/2005/8/layout/radial6"/>
    <dgm:cxn modelId="{40DBA037-8F70-4AAE-89CC-23486D755A6E}" type="presOf" srcId="{844BC465-3EBA-4BA0-91F5-4791BA2758C1}" destId="{B0E8B8BF-BFD4-4740-8D92-C98F3CC83087}" srcOrd="0" destOrd="0" presId="urn:microsoft.com/office/officeart/2005/8/layout/radial6"/>
    <dgm:cxn modelId="{160563C5-2A2B-484B-9C0B-DEDBA536E37F}" srcId="{26CB6963-6A54-4F9C-9FA6-D009769DF485}" destId="{72CAFB33-53EC-42F3-9A89-E85C750D326F}" srcOrd="0" destOrd="0" parTransId="{68B9CC85-B329-4F63-8E04-501E6A1BE7E0}" sibTransId="{F6B460EA-58F0-4E1E-8888-594ECF841A1A}"/>
    <dgm:cxn modelId="{9C7DAD87-1155-47FA-8CE7-FF72652C1A00}" type="presOf" srcId="{92C69F37-2D28-47EE-8344-FC225B9723AD}" destId="{D51B6918-06EB-46EA-8146-E8766BAC6B1C}" srcOrd="0" destOrd="0" presId="urn:microsoft.com/office/officeart/2005/8/layout/radial6"/>
    <dgm:cxn modelId="{5F044182-FCF8-4685-8004-61438DFD243B}" type="presOf" srcId="{4872A721-253D-47F9-BE9B-0E2992717F3D}" destId="{461AF923-E396-4CCB-8850-05A9FDEE1009}" srcOrd="0" destOrd="0" presId="urn:microsoft.com/office/officeart/2005/8/layout/radial6"/>
    <dgm:cxn modelId="{64269521-BE29-403F-9C22-4776BD95F0D8}" srcId="{72CAFB33-53EC-42F3-9A89-E85C750D326F}" destId="{844BC465-3EBA-4BA0-91F5-4791BA2758C1}" srcOrd="1" destOrd="0" parTransId="{DB500664-7B11-4FDA-908F-B4A8E43E2D85}" sibTransId="{92C69F37-2D28-47EE-8344-FC225B9723AD}"/>
    <dgm:cxn modelId="{173FEB05-0F79-4D4B-98D5-20F437492E72}" srcId="{72CAFB33-53EC-42F3-9A89-E85C750D326F}" destId="{B720CD7B-0DA0-4D45-92C6-D0454D2090E0}" srcOrd="3" destOrd="0" parTransId="{F5935807-5D3B-4BA5-97AD-49FD0E904A91}" sibTransId="{A31B43A8-838E-42CE-8865-A3A428E52B13}"/>
    <dgm:cxn modelId="{D8AF8754-9858-4521-94A3-231BFE624D84}" type="presOf" srcId="{72CAFB33-53EC-42F3-9A89-E85C750D326F}" destId="{EB66C376-8BA6-49D7-B4FA-DEEA2568641F}" srcOrd="0" destOrd="0" presId="urn:microsoft.com/office/officeart/2005/8/layout/radial6"/>
    <dgm:cxn modelId="{142174D0-671B-4295-B31E-7D3C26D95714}" type="presOf" srcId="{9F41A1AC-50F7-40A9-B93A-D904C375D699}" destId="{E836C0B3-5BE0-4BA2-AD27-A55293C63932}" srcOrd="0" destOrd="0" presId="urn:microsoft.com/office/officeart/2005/8/layout/radial6"/>
    <dgm:cxn modelId="{0C23BB14-3F31-414D-8D87-B8722F8D7FE6}" type="presOf" srcId="{A31B43A8-838E-42CE-8865-A3A428E52B13}" destId="{72E2E32C-2FB8-4370-90BF-769161E960BD}" srcOrd="0" destOrd="0" presId="urn:microsoft.com/office/officeart/2005/8/layout/radial6"/>
    <dgm:cxn modelId="{77D1B37A-645F-4C54-BF0D-B00D3F58B5E2}" srcId="{72CAFB33-53EC-42F3-9A89-E85C750D326F}" destId="{9DC82C97-D6BB-4B5E-8982-A5154687889F}" srcOrd="0" destOrd="0" parTransId="{9A16C442-6CCA-43C4-8B9C-243A11044B5D}" sibTransId="{4872A721-253D-47F9-BE9B-0E2992717F3D}"/>
    <dgm:cxn modelId="{06D6995D-790E-4B68-8A07-370BB2CFC5B2}" type="presOf" srcId="{9DC82C97-D6BB-4B5E-8982-A5154687889F}" destId="{7EDDE063-D396-47E4-9AAF-9E87AA8A740A}" srcOrd="0" destOrd="0" presId="urn:microsoft.com/office/officeart/2005/8/layout/radial6"/>
    <dgm:cxn modelId="{49A2280A-622A-416D-B070-3FE5E375B5FB}" type="presOf" srcId="{B720CD7B-0DA0-4D45-92C6-D0454D2090E0}" destId="{E031C6F6-B352-48D6-ACD6-5A1AAB6C4EF6}" srcOrd="0" destOrd="0" presId="urn:microsoft.com/office/officeart/2005/8/layout/radial6"/>
    <dgm:cxn modelId="{A4FD7A6E-BD93-4BB7-BC8F-9B4E59FFEC71}" srcId="{72CAFB33-53EC-42F3-9A89-E85C750D326F}" destId="{9F41A1AC-50F7-40A9-B93A-D904C375D699}" srcOrd="2" destOrd="0" parTransId="{D52BD5DC-37F0-4851-B00C-604487ED6B62}" sibTransId="{8623716F-2943-4A00-93F9-F1E7F63925A6}"/>
    <dgm:cxn modelId="{FA483705-82AB-4F0D-A386-B6B1733A5D25}" type="presParOf" srcId="{92385237-E7AF-4EA0-AFE4-EEF270C469E5}" destId="{EB66C376-8BA6-49D7-B4FA-DEEA2568641F}" srcOrd="0" destOrd="0" presId="urn:microsoft.com/office/officeart/2005/8/layout/radial6"/>
    <dgm:cxn modelId="{4F72DE65-DA9E-4023-8E9F-F0EF489F9B85}" type="presParOf" srcId="{92385237-E7AF-4EA0-AFE4-EEF270C469E5}" destId="{7EDDE063-D396-47E4-9AAF-9E87AA8A740A}" srcOrd="1" destOrd="0" presId="urn:microsoft.com/office/officeart/2005/8/layout/radial6"/>
    <dgm:cxn modelId="{9F79EDB0-262B-4DE4-8EB4-7BBA652B4EF7}" type="presParOf" srcId="{92385237-E7AF-4EA0-AFE4-EEF270C469E5}" destId="{502C4922-CD9A-4462-8610-C0C3349F8589}" srcOrd="2" destOrd="0" presId="urn:microsoft.com/office/officeart/2005/8/layout/radial6"/>
    <dgm:cxn modelId="{DC167427-052E-49BF-8212-27EA38CEC9C6}" type="presParOf" srcId="{92385237-E7AF-4EA0-AFE4-EEF270C469E5}" destId="{461AF923-E396-4CCB-8850-05A9FDEE1009}" srcOrd="3" destOrd="0" presId="urn:microsoft.com/office/officeart/2005/8/layout/radial6"/>
    <dgm:cxn modelId="{A7B0BCF7-8EFE-44DE-8D89-B71DE2B1C769}" type="presParOf" srcId="{92385237-E7AF-4EA0-AFE4-EEF270C469E5}" destId="{B0E8B8BF-BFD4-4740-8D92-C98F3CC83087}" srcOrd="4" destOrd="0" presId="urn:microsoft.com/office/officeart/2005/8/layout/radial6"/>
    <dgm:cxn modelId="{C5E31412-B5FD-4CCF-A58A-E64239D79B86}" type="presParOf" srcId="{92385237-E7AF-4EA0-AFE4-EEF270C469E5}" destId="{0D372FB9-9D34-44E3-B17D-935B7B4828D3}" srcOrd="5" destOrd="0" presId="urn:microsoft.com/office/officeart/2005/8/layout/radial6"/>
    <dgm:cxn modelId="{6B281F60-627D-4E97-B08B-784134B1AA63}" type="presParOf" srcId="{92385237-E7AF-4EA0-AFE4-EEF270C469E5}" destId="{D51B6918-06EB-46EA-8146-E8766BAC6B1C}" srcOrd="6" destOrd="0" presId="urn:microsoft.com/office/officeart/2005/8/layout/radial6"/>
    <dgm:cxn modelId="{D4E62E4B-4AC1-4BB7-8099-1D30A042F124}" type="presParOf" srcId="{92385237-E7AF-4EA0-AFE4-EEF270C469E5}" destId="{E836C0B3-5BE0-4BA2-AD27-A55293C63932}" srcOrd="7" destOrd="0" presId="urn:microsoft.com/office/officeart/2005/8/layout/radial6"/>
    <dgm:cxn modelId="{52DAED91-0BE1-4787-95B6-C5060E8F3CD9}" type="presParOf" srcId="{92385237-E7AF-4EA0-AFE4-EEF270C469E5}" destId="{52406BE3-A264-4151-887A-F0652B031809}" srcOrd="8" destOrd="0" presId="urn:microsoft.com/office/officeart/2005/8/layout/radial6"/>
    <dgm:cxn modelId="{1E46C931-1FEE-4451-98D9-B77A47D8D8E2}" type="presParOf" srcId="{92385237-E7AF-4EA0-AFE4-EEF270C469E5}" destId="{DB630CF7-DE65-42D4-B2AE-3438B42C905F}" srcOrd="9" destOrd="0" presId="urn:microsoft.com/office/officeart/2005/8/layout/radial6"/>
    <dgm:cxn modelId="{DA25D7E7-C32B-4FDA-BAEE-5EB793AC9D63}" type="presParOf" srcId="{92385237-E7AF-4EA0-AFE4-EEF270C469E5}" destId="{E031C6F6-B352-48D6-ACD6-5A1AAB6C4EF6}" srcOrd="10" destOrd="0" presId="urn:microsoft.com/office/officeart/2005/8/layout/radial6"/>
    <dgm:cxn modelId="{DB6C7654-208C-4401-BB95-8BC18E77ABC1}" type="presParOf" srcId="{92385237-E7AF-4EA0-AFE4-EEF270C469E5}" destId="{138E045B-67A3-4335-AED6-AFB2FBB7FDE6}" srcOrd="11" destOrd="0" presId="urn:microsoft.com/office/officeart/2005/8/layout/radial6"/>
    <dgm:cxn modelId="{8FC5C877-A400-4F2B-97B4-9DC40D22CB19}" type="presParOf" srcId="{92385237-E7AF-4EA0-AFE4-EEF270C469E5}" destId="{72E2E32C-2FB8-4370-90BF-769161E960B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6088" cy="501650"/>
          </a:xfrm>
          <a:prstGeom prst="rect">
            <a:avLst/>
          </a:prstGeom>
        </p:spPr>
        <p:txBody>
          <a:bodyPr vert="horz" lIns="93070" tIns="46535" rIns="93070" bIns="465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0489" y="2"/>
            <a:ext cx="2986087" cy="501650"/>
          </a:xfrm>
          <a:prstGeom prst="rect">
            <a:avLst/>
          </a:prstGeom>
        </p:spPr>
        <p:txBody>
          <a:bodyPr vert="horz" lIns="93070" tIns="46535" rIns="93070" bIns="465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1F0A61F-00A2-45EE-8866-41B24D91541F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515476"/>
            <a:ext cx="2986088" cy="501650"/>
          </a:xfrm>
          <a:prstGeom prst="rect">
            <a:avLst/>
          </a:prstGeom>
        </p:spPr>
        <p:txBody>
          <a:bodyPr vert="horz" lIns="93070" tIns="46535" rIns="93070" bIns="465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0489" y="9515476"/>
            <a:ext cx="2986087" cy="501650"/>
          </a:xfrm>
          <a:prstGeom prst="rect">
            <a:avLst/>
          </a:prstGeom>
        </p:spPr>
        <p:txBody>
          <a:bodyPr vert="horz" lIns="93070" tIns="46535" rIns="93070" bIns="465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216DF1A-5C93-42FC-9ECF-179BF37476F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3813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4500" cy="501650"/>
          </a:xfrm>
          <a:prstGeom prst="rect">
            <a:avLst/>
          </a:prstGeom>
        </p:spPr>
        <p:txBody>
          <a:bodyPr vert="horz" lIns="91398" tIns="45698" rIns="91398" bIns="4569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2"/>
            <a:ext cx="2984500" cy="501650"/>
          </a:xfrm>
          <a:prstGeom prst="rect">
            <a:avLst/>
          </a:prstGeom>
        </p:spPr>
        <p:txBody>
          <a:bodyPr vert="horz" lIns="91398" tIns="45698" rIns="91398" bIns="4569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5CFCE9E-5A4D-47C6-8CC3-3FFFB1D6E373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8" tIns="45698" rIns="91398" bIns="45698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6" y="4759326"/>
            <a:ext cx="5510213" cy="4508500"/>
          </a:xfrm>
          <a:prstGeom prst="rect">
            <a:avLst/>
          </a:prstGeom>
        </p:spPr>
        <p:txBody>
          <a:bodyPr vert="horz" lIns="91398" tIns="45698" rIns="91398" bIns="45698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5476"/>
            <a:ext cx="2984500" cy="501650"/>
          </a:xfrm>
          <a:prstGeom prst="rect">
            <a:avLst/>
          </a:prstGeom>
        </p:spPr>
        <p:txBody>
          <a:bodyPr vert="horz" lIns="91398" tIns="45698" rIns="91398" bIns="4569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5476"/>
            <a:ext cx="2984500" cy="501650"/>
          </a:xfrm>
          <a:prstGeom prst="rect">
            <a:avLst/>
          </a:prstGeom>
        </p:spPr>
        <p:txBody>
          <a:bodyPr vert="horz" lIns="91398" tIns="45698" rIns="91398" bIns="4569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2C937D-A532-4075-8F28-6B9A6F30DC6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5436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23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358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477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50888"/>
            <a:ext cx="501173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853" indent="-2857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2850" indent="-22857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9990" indent="-22857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130" indent="-22857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270" indent="-2285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410" indent="-2285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8550" indent="-2285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5690" indent="-2285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1501AF-34D5-4A44-B1CC-CF804786228E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ja-JP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9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94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B8D20E-0AAE-468E-B6B9-D6E5C8B40011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ja-JP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2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92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2C937D-A532-4075-8F28-6B9A6F30DC6D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332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2C937D-A532-4075-8F28-6B9A6F30DC6D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373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A7AA-B333-4663-A77B-C9EEC9149C91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708B4-C38C-44F5-9F01-016557DB93A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600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FDBDC-45C4-4B18-857C-1F090838FFEA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F41FF-9707-43A2-B738-D322D7DA18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416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FB3F-0A63-4828-B55A-F95EF7C94885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925E1-371F-4B07-9F4E-0353B867652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400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ANAKA SAKIKO(WORK)\Documents\○ysstaff\46.ランサーズ\0515_PPTテンプレート\採用\ys05_02\ys05_02_top_mot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6" y="-1"/>
            <a:ext cx="9152336" cy="68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39337" y="2130426"/>
            <a:ext cx="6465327" cy="1470025"/>
          </a:xfrm>
        </p:spPr>
        <p:txBody>
          <a:bodyPr>
            <a:normAutofit/>
          </a:bodyPr>
          <a:lstStyle>
            <a:lvl1pPr algn="ctr">
              <a:defRPr sz="3200"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110254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tx1">
                    <a:tint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25A3-025D-4AF1-A774-493A4AE1567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9806-35A9-4073-988C-0097B6124D6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62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7B3D6"/>
              </a:buClr>
              <a:defRPr/>
            </a:lvl1pPr>
            <a:lvl2pPr>
              <a:buClr>
                <a:srgbClr val="37B3D6"/>
              </a:buClr>
              <a:defRPr/>
            </a:lvl2pPr>
            <a:lvl3pPr>
              <a:buClr>
                <a:srgbClr val="37B3D6"/>
              </a:buClr>
              <a:defRPr/>
            </a:lvl3pPr>
            <a:lvl4pPr>
              <a:buClr>
                <a:srgbClr val="37B3D6"/>
              </a:buClr>
              <a:defRPr/>
            </a:lvl4pPr>
            <a:lvl5pPr>
              <a:buClr>
                <a:srgbClr val="37B3D6"/>
              </a:buClr>
              <a:defRPr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25A3-025D-4AF1-A774-493A4AE1567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9806-35A9-4073-988C-0097B6124D6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9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7595A-089F-4E59-9045-A574AF55BB00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AA99-D23D-47A9-809F-7A728681C8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902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E9BDA-BCBC-4D82-9F74-184A1258B3A1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99F8-1C19-4B29-A553-62B50D31EB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182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0BF6C-3852-4628-BAEA-3087434395DF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E29B9-5C69-47A5-8664-4B168805AC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035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485B-A428-4E4D-B75A-25AF0E697474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83FCA-A3BE-46C3-8463-CE5C220E731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084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D1C89-E97D-49D2-A0C2-3B84B26A714B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59FD0-54D5-4508-8C69-FD0E6799B67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354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57B5-7CD7-4964-98B4-DF7495968C9F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D51BD-A828-4709-9C6D-4119F6AE0DD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94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10048-155E-4342-888D-BADFE4660B14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F79B6-9172-4F19-9E9C-5E137012863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196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4F9F-B3B9-47DF-8A48-485BF8C1C80F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6D9EB-F8B6-4AA5-A77D-F31133B3170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38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4B7D05C-A5CE-471A-B69C-2166932D1367}" type="datetimeFigureOut">
              <a:rPr lang="ja-JP" altLang="en-US"/>
              <a:pPr>
                <a:defRPr/>
              </a:pPr>
              <a:t>2017/2/25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E2A49C1-7B62-4B4F-95EF-CD4573FAC10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11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23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358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477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839" indent="-34283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NAKA SAKIKO(WORK)\Documents\○ysstaff\46.ランサーズ\0515_PPTテンプレート\採用\ys05_02\ys05_02_コンテンツ_mot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41131" cy="17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374793" y="274639"/>
            <a:ext cx="7312006" cy="999111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460028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fontAlgn="auto">
              <a:spcBef>
                <a:spcPts val="0"/>
              </a:spcBef>
              <a:spcAft>
                <a:spcPts val="0"/>
              </a:spcAft>
            </a:pPr>
            <a:fld id="{A33F25A3-025D-4AF1-A774-493A4AE1567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239" fontAlgn="auto">
                <a:spcBef>
                  <a:spcPts val="0"/>
                </a:spcBef>
                <a:spcAft>
                  <a:spcPts val="0"/>
                </a:spcAft>
              </a:pPr>
              <a:t>2017/2/25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460028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460028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fontAlgn="auto">
              <a:spcBef>
                <a:spcPts val="0"/>
              </a:spcBef>
              <a:spcAft>
                <a:spcPts val="0"/>
              </a:spcAft>
            </a:pPr>
            <a:fld id="{8D319806-35A9-4073-988C-0097B6124D6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23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335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xStyles>
    <p:titleStyle>
      <a:lvl1pPr algn="l" defTabSz="914239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300552" indent="-300552" algn="l" defTabSz="914239" rtl="0" eaLnBrk="1" latinLnBrk="0" hangingPunct="1">
        <a:spcBef>
          <a:spcPct val="20000"/>
        </a:spcBef>
        <a:buClr>
          <a:srgbClr val="87AD65"/>
        </a:buClr>
        <a:buSzPct val="80000"/>
        <a:buFont typeface="Wingdings" panose="05000000000000000000" pitchFamily="2" charset="2"/>
        <a:buChar char="l"/>
        <a:defRPr kumimoji="1" sz="2100" kern="1200">
          <a:solidFill>
            <a:schemeClr val="tx1"/>
          </a:solidFill>
          <a:latin typeface="+mj-ea"/>
          <a:ea typeface="+mj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Clr>
          <a:srgbClr val="87AD65"/>
        </a:buClr>
        <a:buSzPct val="80000"/>
        <a:buFont typeface="Wingdings" panose="05000000000000000000" pitchFamily="2" charset="2"/>
        <a:buChar char="n"/>
        <a:defRPr kumimoji="1" sz="1600" kern="1200">
          <a:solidFill>
            <a:schemeClr val="tx1"/>
          </a:solidFill>
          <a:latin typeface="+mj-ea"/>
          <a:ea typeface="+mj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Clr>
          <a:srgbClr val="87AD65"/>
        </a:buClr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j-ea"/>
          <a:ea typeface="+mj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Clr>
          <a:srgbClr val="87AD65"/>
        </a:buClr>
        <a:buFont typeface="Arial" panose="020B0604020202020204" pitchFamily="34" charset="0"/>
        <a:buChar char="–"/>
        <a:defRPr kumimoji="1" sz="12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2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サブタイトル 2"/>
          <p:cNvSpPr txBox="1">
            <a:spLocks/>
          </p:cNvSpPr>
          <p:nvPr/>
        </p:nvSpPr>
        <p:spPr>
          <a:xfrm>
            <a:off x="1475656" y="1729653"/>
            <a:ext cx="6840760" cy="3240360"/>
          </a:xfrm>
          <a:prstGeom prst="rect">
            <a:avLst/>
          </a:prstGeom>
        </p:spPr>
        <p:txBody>
          <a:bodyPr lIns="80133" tIns="40067" rIns="80133" bIns="40067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kumimoji="1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r>
              <a:rPr lang="ja-JP" altLang="en-US" sz="39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私たちが参加する！</a:t>
            </a:r>
            <a:endParaRPr lang="en-US" altLang="ja-JP" sz="39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r>
              <a:rPr lang="ja-JP" altLang="en-US" sz="39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r>
              <a:rPr lang="ja-JP" altLang="en-US" sz="3900" b="1" dirty="0">
                <a:solidFill>
                  <a:srgbClr val="F79646">
                    <a:lumMod val="7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認知症支援</a:t>
            </a:r>
            <a:endParaRPr lang="en-US" altLang="ja-JP" sz="3900" b="1" dirty="0">
              <a:solidFill>
                <a:srgbClr val="F79646">
                  <a:lumMod val="7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endParaRPr lang="en-US" altLang="ja-JP" sz="1200" b="1" dirty="0">
              <a:solidFill>
                <a:srgbClr val="F79646">
                  <a:lumMod val="7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defRPr/>
            </a:pPr>
            <a:r>
              <a:rPr lang="ja-JP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　</a:t>
            </a:r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</a:rPr>
              <a:t>◆</a:t>
            </a:r>
            <a:r>
              <a:rPr lang="ja-JP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矢巾わんわんパトロール隊</a:t>
            </a:r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</a:rPr>
              <a:t>◆</a:t>
            </a:r>
            <a:r>
              <a:rPr lang="ja-JP" altLang="en-US" sz="3200" dirty="0">
                <a:solidFill>
                  <a:srgbClr val="1F497D">
                    <a:lumMod val="75000"/>
                  </a:srgbClr>
                </a:solidFill>
              </a:rPr>
              <a:t>　　　　　　　</a:t>
            </a:r>
            <a:endParaRPr lang="ja-JP" altLang="en-US" sz="28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1187624" y="5301208"/>
            <a:ext cx="6048672" cy="1174917"/>
          </a:xfrm>
          <a:prstGeom prst="rect">
            <a:avLst/>
          </a:prstGeom>
        </p:spPr>
        <p:txBody>
          <a:bodyPr lIns="80133" tIns="40067" rIns="80133" bIns="40067">
            <a:normAutofit fontScale="925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Wingdings"/>
              <a:buNone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rgbClr val="C00000"/>
              </a:buClr>
              <a:buSzPct val="65000"/>
              <a:buFont typeface="Wingdings"/>
              <a:buNone/>
              <a:defRPr kumimoji="1" sz="28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/>
              <a:buNone/>
              <a:defRPr kumimoji="1" sz="24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"/>
              <a:buNone/>
              <a:defRPr kumimoji="1" sz="20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55000"/>
              <a:buFont typeface="Wingdings"/>
              <a:buNone/>
              <a:defRPr kumimoji="1" sz="20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None/>
              <a:defRPr kumimoji="1" sz="1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None/>
              <a:defRPr kumimoji="1" lang="ja-JP" altLang="en-US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None/>
              <a:defRPr kumimoji="1" lang="ja-JP" altLang="en-US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None/>
              <a:defRPr kumimoji="1" lang="ja-JP" altLang="en-US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077" fontAlgn="auto">
              <a:spcAft>
                <a:spcPts val="0"/>
              </a:spcAft>
              <a:defRPr/>
            </a:pPr>
            <a:r>
              <a:rPr lang="ja-JP" altLang="en-US" sz="2500" kern="0" dirty="0">
                <a:solidFill>
                  <a:srgbClr val="1F497D">
                    <a:lumMod val="75000"/>
                  </a:srgbClr>
                </a:solidFill>
                <a:latin typeface="ＭＳ Ｐゴシック"/>
                <a:cs typeface="メイリオ" panose="020B0604030504040204" pitchFamily="50" charset="-128"/>
              </a:rPr>
              <a:t>矢巾町地域包括支援センター 　　鱒沢　陽香</a:t>
            </a:r>
            <a:endParaRPr lang="en-US" altLang="ja-JP" sz="2500" kern="0" dirty="0">
              <a:solidFill>
                <a:srgbClr val="1F497D">
                  <a:lumMod val="75000"/>
                </a:srgbClr>
              </a:solidFill>
              <a:latin typeface="ＭＳ Ｐゴシック"/>
              <a:cs typeface="メイリオ" panose="020B0604030504040204" pitchFamily="50" charset="-128"/>
            </a:endParaRPr>
          </a:p>
          <a:p>
            <a:pPr algn="l" defTabSz="914077" fontAlgn="auto">
              <a:spcAft>
                <a:spcPts val="0"/>
              </a:spcAft>
              <a:defRPr/>
            </a:pPr>
            <a:r>
              <a:rPr lang="ja-JP" altLang="en-US" sz="2500" kern="0" dirty="0">
                <a:solidFill>
                  <a:srgbClr val="1F497D">
                    <a:lumMod val="75000"/>
                  </a:srgbClr>
                </a:solidFill>
                <a:latin typeface="ＭＳ Ｐゴシック"/>
                <a:cs typeface="メイリオ" panose="020B0604030504040204" pitchFamily="50" charset="-128"/>
              </a:rPr>
              <a:t>矢巾わんわんパトロール隊隊長　荒川　和彦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834063" y="32048"/>
            <a:ext cx="4309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「行方不明を防ぎ、安心して外出できる地域作り」全国</a:t>
            </a: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フォーラム</a:t>
            </a:r>
            <a:endParaRPr lang="en-US" altLang="ja-JP" sz="12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認知症介護研究・研修東京センター　</a:t>
            </a:r>
            <a:r>
              <a:rPr lang="en-US" altLang="ja-JP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2017</a:t>
            </a: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年</a:t>
            </a:r>
            <a:r>
              <a:rPr lang="en-US" altLang="ja-JP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3</a:t>
            </a: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月</a:t>
            </a:r>
            <a:r>
              <a:rPr lang="en-US" altLang="ja-JP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3</a:t>
            </a: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日</a:t>
            </a:r>
            <a:r>
              <a:rPr lang="en-US" altLang="ja-JP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(</a:t>
            </a:r>
            <a:r>
              <a:rPr lang="ja-JP" altLang="en-US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品川</a:t>
            </a:r>
            <a:r>
              <a:rPr lang="ja-JP" altLang="en-US" sz="1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）</a:t>
            </a:r>
            <a:endParaRPr lang="ja-JP" altLang="en-US" sz="1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99935" y="813683"/>
            <a:ext cx="755258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kern="100" dirty="0">
                <a:latin typeface="+mj-ea"/>
                <a:cs typeface="Times New Roman" panose="02020603050405020304" pitchFamily="18" charset="0"/>
              </a:rPr>
              <a:t>７</a:t>
            </a:r>
            <a:r>
              <a:rPr lang="ja-JP" altLang="en-US" sz="2000" b="1" kern="100" dirty="0" smtClean="0">
                <a:latin typeface="+mj-ea"/>
                <a:cs typeface="Times New Roman" panose="02020603050405020304" pitchFamily="18" charset="0"/>
              </a:rPr>
              <a:t>）</a:t>
            </a:r>
            <a:r>
              <a:rPr lang="ja-JP" altLang="ja-JP" sz="2000" b="1" kern="100" dirty="0" smtClean="0">
                <a:latin typeface="+mj-ea"/>
                <a:cs typeface="Times New Roman" panose="02020603050405020304" pitchFamily="18" charset="0"/>
              </a:rPr>
              <a:t>【</a:t>
            </a:r>
            <a:r>
              <a:rPr lang="ja-JP" altLang="en-US" sz="2000" b="1" kern="100" dirty="0" smtClean="0">
                <a:latin typeface="+mj-ea"/>
                <a:cs typeface="Times New Roman" panose="02020603050405020304" pitchFamily="18" charset="0"/>
              </a:rPr>
              <a:t>市民</a:t>
            </a:r>
            <a:r>
              <a:rPr lang="ja-JP" altLang="ja-JP" sz="2000" b="1" kern="100" dirty="0" smtClean="0">
                <a:latin typeface="+mj-ea"/>
                <a:cs typeface="Times New Roman" panose="02020603050405020304" pitchFamily="18" charset="0"/>
              </a:rPr>
              <a:t>】</a:t>
            </a:r>
            <a:r>
              <a:rPr lang="ja-JP" altLang="en-US" sz="2000" b="1" kern="100" dirty="0" smtClean="0">
                <a:latin typeface="+mj-ea"/>
                <a:cs typeface="Times New Roman" panose="02020603050405020304" pitchFamily="18" charset="0"/>
              </a:rPr>
              <a:t>ふだ</a:t>
            </a:r>
            <a:r>
              <a:rPr lang="ja-JP" altLang="en-US" sz="2000" b="1" kern="100" dirty="0">
                <a:latin typeface="+mj-ea"/>
                <a:cs typeface="Times New Roman" panose="02020603050405020304" pitchFamily="18" charset="0"/>
              </a:rPr>
              <a:t>ん</a:t>
            </a:r>
            <a:r>
              <a:rPr lang="ja-JP" altLang="en-US" sz="2000" b="1" kern="100" dirty="0" smtClean="0">
                <a:latin typeface="+mj-ea"/>
                <a:cs typeface="Times New Roman" panose="02020603050405020304" pitchFamily="18" charset="0"/>
              </a:rPr>
              <a:t>の暮らしのなかで、自分たちにもできることがある！</a:t>
            </a:r>
            <a:endParaRPr lang="ja-JP" altLang="ja-JP" sz="2000" b="1" kern="100" dirty="0">
              <a:latin typeface="+mj-ea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715999" y="787240"/>
            <a:ext cx="7428001" cy="59359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516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 rot="21365973">
            <a:off x="141979" y="204709"/>
            <a:ext cx="4608512" cy="62646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004">
            <a:off x="5013739" y="418469"/>
            <a:ext cx="3192198" cy="594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081">
            <a:off x="325604" y="374636"/>
            <a:ext cx="424126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195" y="4072788"/>
            <a:ext cx="4693118" cy="25049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2708920"/>
            <a:ext cx="3035829" cy="1911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7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3121718"/>
            <a:ext cx="2317317" cy="3522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6341" y="883899"/>
            <a:ext cx="3600398" cy="220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563939" y="831414"/>
            <a:ext cx="5400675" cy="166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道ですれ違う小中学生が「</a:t>
            </a:r>
            <a:r>
              <a:rPr lang="ja-JP" altLang="en-US" sz="24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わん</a:t>
            </a:r>
            <a:r>
              <a:rPr lang="ja-JP" altLang="en-US" sz="2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パトのおばちゃん、こんにちは！」と挨拶してくれるようになりました。</a:t>
            </a:r>
            <a:endParaRPr lang="en-US" altLang="ja-JP" sz="2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395536" y="4365104"/>
            <a:ext cx="5689352" cy="175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今まで認知症は他人事と思っていましたが、　小さなことからでもお手伝いをすることができる、人の役に立つことができる、と感じました。</a:t>
            </a:r>
            <a:endParaRPr lang="en-US" altLang="ja-JP" sz="2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3563939" y="549276"/>
            <a:ext cx="5400675" cy="2232025"/>
          </a:xfrm>
          <a:prstGeom prst="wedgeRoundRectCallout">
            <a:avLst>
              <a:gd name="adj1" fmla="val -46576"/>
              <a:gd name="adj2" fmla="val 67098"/>
              <a:gd name="adj3" fmla="val 16667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323850" y="4149725"/>
            <a:ext cx="5761038" cy="2311400"/>
          </a:xfrm>
          <a:prstGeom prst="wedgeRoundRectCallout">
            <a:avLst>
              <a:gd name="adj1" fmla="val 48016"/>
              <a:gd name="adj2" fmla="val -65909"/>
              <a:gd name="adj3" fmla="val 16667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114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3"/>
          <p:cNvSpPr txBox="1">
            <a:spLocks noChangeArrowheads="1"/>
          </p:cNvSpPr>
          <p:nvPr/>
        </p:nvSpPr>
        <p:spPr bwMode="auto">
          <a:xfrm>
            <a:off x="-251270" y="332656"/>
            <a:ext cx="85890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800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3600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気持ちの「負担感」の少なさ</a:t>
            </a:r>
            <a:r>
              <a:rPr lang="ja-JP" altLang="en-US" sz="3800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endParaRPr lang="en-US" altLang="ja-JP" sz="3800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  <a:cs typeface="メイリオ" panose="020B0604030504040204" pitchFamily="50" charset="-128"/>
            </a:endParaRPr>
          </a:p>
        </p:txBody>
      </p:sp>
      <p:sp>
        <p:nvSpPr>
          <p:cNvPr id="5" name="テキスト プレースホルダー 2"/>
          <p:cNvSpPr txBox="1">
            <a:spLocks/>
          </p:cNvSpPr>
          <p:nvPr/>
        </p:nvSpPr>
        <p:spPr bwMode="auto">
          <a:xfrm>
            <a:off x="1175255" y="1009764"/>
            <a:ext cx="7211761" cy="141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r>
              <a:rPr lang="ja-JP" altLang="en-US" sz="2800" dirty="0">
                <a:solidFill>
                  <a:srgbClr val="002060"/>
                </a:solidFill>
              </a:rPr>
              <a:t>ボランティア活動といわれると、つい身構えてしまいがち。「個人のペースで楽しくできる」活動でハードルを低く。</a:t>
            </a:r>
            <a:endParaRPr lang="en-US" altLang="ja-JP" sz="2800" dirty="0">
              <a:solidFill>
                <a:srgbClr val="002060"/>
              </a:solidFill>
            </a:endParaRPr>
          </a:p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endParaRPr lang="en-US" altLang="ja-JP" sz="4000" dirty="0">
              <a:solidFill>
                <a:srgbClr val="002060"/>
              </a:solidFill>
            </a:endParaRPr>
          </a:p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r>
              <a:rPr lang="ja-JP" altLang="en-US" sz="4000" dirty="0">
                <a:solidFill>
                  <a:srgbClr val="002060"/>
                </a:solidFill>
              </a:rPr>
              <a:t>　　　</a:t>
            </a: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-180508" y="2453174"/>
            <a:ext cx="85890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8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◆</a:t>
            </a:r>
            <a:r>
              <a:rPr lang="ja-JP" altLang="en-US" sz="3600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身</a:t>
            </a:r>
            <a:r>
              <a:rPr lang="ja-JP" altLang="en-US" sz="36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近にあるもの</a:t>
            </a:r>
            <a:r>
              <a:rPr lang="ja-JP" altLang="en-US" sz="3600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が社会資源に</a:t>
            </a:r>
            <a:r>
              <a:rPr lang="ja-JP" altLang="en-US" sz="3800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endParaRPr lang="en-US" altLang="ja-JP" sz="3800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-163909" y="4496321"/>
            <a:ext cx="879721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8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◆</a:t>
            </a:r>
            <a:r>
              <a:rPr lang="ja-JP" altLang="en-US" sz="3600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  <a:cs typeface="メイリオ" panose="020B0604030504040204" pitchFamily="50" charset="-128"/>
              </a:rPr>
              <a:t>世代を超えた地域住民による活動◆</a:t>
            </a:r>
            <a:endParaRPr lang="en-US" altLang="ja-JP" sz="3800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  <a:cs typeface="メイリオ" panose="020B0604030504040204" pitchFamily="50" charset="-128"/>
            </a:endParaRPr>
          </a:p>
        </p:txBody>
      </p:sp>
      <p:sp>
        <p:nvSpPr>
          <p:cNvPr id="11" name="テキスト プレースホルダー 2"/>
          <p:cNvSpPr txBox="1">
            <a:spLocks/>
          </p:cNvSpPr>
          <p:nvPr/>
        </p:nvSpPr>
        <p:spPr bwMode="auto">
          <a:xfrm>
            <a:off x="1175255" y="3130282"/>
            <a:ext cx="707813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r>
              <a:rPr lang="ja-JP" altLang="en-US" sz="2800" dirty="0">
                <a:solidFill>
                  <a:srgbClr val="002060"/>
                </a:solidFill>
              </a:rPr>
              <a:t>地域にもともとある「つながり」を見出して活かす。新しい視点をプラスするだけで新たな社会資源に。</a:t>
            </a:r>
            <a:endParaRPr lang="en-US" altLang="ja-JP" sz="2800" dirty="0">
              <a:solidFill>
                <a:srgbClr val="002060"/>
              </a:solidFill>
            </a:endParaRPr>
          </a:p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r>
              <a:rPr lang="ja-JP" altLang="en-US" sz="4000" dirty="0">
                <a:solidFill>
                  <a:srgbClr val="002060"/>
                </a:solidFill>
              </a:rPr>
              <a:t>　　　</a:t>
            </a:r>
          </a:p>
        </p:txBody>
      </p:sp>
      <p:sp>
        <p:nvSpPr>
          <p:cNvPr id="12" name="テキスト プレースホルダー 2"/>
          <p:cNvSpPr txBox="1">
            <a:spLocks/>
          </p:cNvSpPr>
          <p:nvPr/>
        </p:nvSpPr>
        <p:spPr bwMode="auto">
          <a:xfrm>
            <a:off x="1242068" y="5173429"/>
            <a:ext cx="707813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r>
              <a:rPr lang="ja-JP" altLang="en-US" sz="2800" dirty="0">
                <a:solidFill>
                  <a:srgbClr val="002060"/>
                </a:solidFill>
              </a:rPr>
              <a:t>犬を介して若い世代、多世代の多様な人に　理解者・支援者の幅を広げる。</a:t>
            </a:r>
            <a:endParaRPr lang="en-US" altLang="ja-JP" sz="2800" dirty="0">
              <a:solidFill>
                <a:srgbClr val="002060"/>
              </a:solidFill>
            </a:endParaRPr>
          </a:p>
          <a:p>
            <a:pPr marL="0" indent="0" eaLnBrk="1" hangingPunct="1">
              <a:buClr>
                <a:schemeClr val="accent1"/>
              </a:buClr>
              <a:buSzPct val="85000"/>
              <a:buNone/>
            </a:pPr>
            <a:r>
              <a:rPr lang="ja-JP" altLang="en-US" sz="4000" dirty="0">
                <a:solidFill>
                  <a:srgbClr val="002060"/>
                </a:solidFill>
              </a:rPr>
              <a:t>　　　</a:t>
            </a:r>
          </a:p>
        </p:txBody>
      </p:sp>
    </p:spTree>
    <p:extLst>
      <p:ext uri="{BB962C8B-B14F-4D97-AF65-F5344CB8AC3E}">
        <p14:creationId xmlns:p14="http://schemas.microsoft.com/office/powerpoint/2010/main" val="273172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8971946" cy="1656184"/>
          </a:xfrm>
        </p:spPr>
        <p:txBody>
          <a:bodyPr/>
          <a:lstStyle/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54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地域の力は必ずあります！</a:t>
            </a:r>
            <a:r>
              <a:rPr lang="en-US" altLang="ja-JP" sz="54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54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lang="ja-JP" altLang="en-US" sz="4800" b="1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4784"/>
            <a:ext cx="9144000" cy="459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角丸四角形 4"/>
          <p:cNvSpPr/>
          <p:nvPr/>
        </p:nvSpPr>
        <p:spPr>
          <a:xfrm>
            <a:off x="6876256" y="2204864"/>
            <a:ext cx="1944216" cy="8622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RUN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伴</a:t>
            </a:r>
            <a:r>
              <a: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チームやはば</a:t>
            </a:r>
          </a:p>
        </p:txBody>
      </p:sp>
    </p:spTree>
    <p:extLst>
      <p:ext uri="{BB962C8B-B14F-4D97-AF65-F5344CB8AC3E}">
        <p14:creationId xmlns:p14="http://schemas.microsoft.com/office/powerpoint/2010/main" val="31582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3312368" cy="1080120"/>
          </a:xfrm>
        </p:spPr>
        <p:txBody>
          <a:bodyPr/>
          <a:lstStyle/>
          <a:p>
            <a:r>
              <a:rPr lang="ja-JP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矢巾町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9553" y="260648"/>
            <a:ext cx="3024336" cy="708248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岩手県紫波郡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98975"/>
              </p:ext>
            </p:extLst>
          </p:nvPr>
        </p:nvGraphicFramePr>
        <p:xfrm>
          <a:off x="899593" y="1268761"/>
          <a:ext cx="7632849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2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42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442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783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総人口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65</a:t>
                      </a:r>
                      <a:r>
                        <a:rPr kumimoji="1" lang="ja-JP" altLang="en-US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歳以上</a:t>
                      </a:r>
                      <a:endParaRPr kumimoji="1" lang="en-US" altLang="ja-JP" sz="28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人口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高齢化率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38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27,255</a:t>
                      </a:r>
                      <a:r>
                        <a:rPr kumimoji="1" lang="ja-JP" altLang="en-US" sz="3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6,445</a:t>
                      </a:r>
                      <a:r>
                        <a:rPr kumimoji="1" lang="ja-JP" altLang="en-US" sz="3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23.6</a:t>
                      </a:r>
                      <a:r>
                        <a:rPr kumimoji="1" lang="ja-JP" altLang="en-US" sz="3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85708"/>
            <a:ext cx="3453353" cy="15803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00192" y="3517170"/>
            <a:ext cx="2808400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ja-JP" altLang="en-US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平成</a:t>
            </a:r>
            <a:r>
              <a:rPr lang="en-US" altLang="ja-JP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28</a:t>
            </a:r>
            <a:r>
              <a:rPr lang="ja-JP" altLang="en-US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  <a:r>
              <a:rPr lang="en-US" altLang="ja-JP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</a:t>
            </a:r>
            <a:r>
              <a:rPr lang="ja-JP" altLang="en-US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31</a:t>
            </a:r>
            <a:r>
              <a:rPr lang="ja-JP" altLang="en-US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日現在</a:t>
            </a:r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898076" y="5769261"/>
            <a:ext cx="2016224" cy="360040"/>
          </a:xfrm>
          <a:prstGeom prst="rect">
            <a:avLst/>
          </a:prstGeom>
        </p:spPr>
        <p:txBody>
          <a:bodyPr vert="horz" lIns="91424" tIns="45712" rIns="91424" bIns="45712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面積　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67.32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88296" y="4082477"/>
            <a:ext cx="4896544" cy="224675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矢巾町は高齢化率で見ると、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岩手県内で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番目に若い町です。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面積の小さな町ですが、新しく開発の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進む地域と、農業の盛んな古くからの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地域が混在しています。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高齢者・認知症の人の数も増加していて、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地域差が大きくなっています。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28239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9288" y="182564"/>
            <a:ext cx="8229600" cy="21605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さしさ</a:t>
            </a:r>
            <a:r>
              <a:rPr lang="ja-JP" altLang="en-US" sz="4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はば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たく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認知症支援ネットワーク連絡会</a:t>
            </a:r>
          </a:p>
        </p:txBody>
      </p:sp>
      <p:pic>
        <p:nvPicPr>
          <p:cNvPr id="307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1" y="620713"/>
            <a:ext cx="1368425" cy="1274762"/>
          </a:xfrm>
        </p:spPr>
      </p:pic>
      <p:pic>
        <p:nvPicPr>
          <p:cNvPr id="307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0"/>
            <a:ext cx="139223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図表 6"/>
          <p:cNvGraphicFramePr/>
          <p:nvPr>
            <p:extLst>
              <p:ext uri="{D42A27DB-BD31-4B8C-83A1-F6EECF244321}">
                <p14:modId xmlns:p14="http://schemas.microsoft.com/office/powerpoint/2010/main" val="3421891085"/>
              </p:ext>
            </p:extLst>
          </p:nvPr>
        </p:nvGraphicFramePr>
        <p:xfrm>
          <a:off x="1403649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78" name="テキスト ボックス 7"/>
          <p:cNvSpPr txBox="1">
            <a:spLocks noChangeArrowheads="1"/>
          </p:cNvSpPr>
          <p:nvPr/>
        </p:nvSpPr>
        <p:spPr bwMode="auto">
          <a:xfrm>
            <a:off x="755650" y="2349501"/>
            <a:ext cx="2736850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認知症サポート医</a:t>
            </a:r>
          </a:p>
        </p:txBody>
      </p:sp>
      <p:sp>
        <p:nvSpPr>
          <p:cNvPr id="3079" name="テキスト ボックス 8"/>
          <p:cNvSpPr txBox="1">
            <a:spLocks noChangeArrowheads="1"/>
          </p:cNvSpPr>
          <p:nvPr/>
        </p:nvSpPr>
        <p:spPr bwMode="auto">
          <a:xfrm>
            <a:off x="227013" y="2955925"/>
            <a:ext cx="2736850" cy="84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認知症疾患医療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センター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00192" y="3929183"/>
            <a:ext cx="2989387" cy="1107979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地域包括支援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  センター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（認知症地域支援推進員）</a:t>
            </a:r>
          </a:p>
        </p:txBody>
      </p:sp>
      <p:sp>
        <p:nvSpPr>
          <p:cNvPr id="3081" name="テキスト ボックス 10"/>
          <p:cNvSpPr txBox="1">
            <a:spLocks noChangeArrowheads="1"/>
          </p:cNvSpPr>
          <p:nvPr/>
        </p:nvSpPr>
        <p:spPr bwMode="auto">
          <a:xfrm>
            <a:off x="5940426" y="5335588"/>
            <a:ext cx="2735263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社会福祉協議会</a:t>
            </a:r>
          </a:p>
        </p:txBody>
      </p:sp>
      <p:sp>
        <p:nvSpPr>
          <p:cNvPr id="3082" name="テキスト ボックス 11"/>
          <p:cNvSpPr txBox="1">
            <a:spLocks noChangeArrowheads="1"/>
          </p:cNvSpPr>
          <p:nvPr/>
        </p:nvSpPr>
        <p:spPr bwMode="auto">
          <a:xfrm>
            <a:off x="6102350" y="3141664"/>
            <a:ext cx="2952750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居宅介護支援事業所</a:t>
            </a:r>
          </a:p>
        </p:txBody>
      </p:sp>
      <p:sp>
        <p:nvSpPr>
          <p:cNvPr id="3083" name="テキスト ボックス 12"/>
          <p:cNvSpPr txBox="1">
            <a:spLocks noChangeArrowheads="1"/>
          </p:cNvSpPr>
          <p:nvPr/>
        </p:nvSpPr>
        <p:spPr bwMode="auto">
          <a:xfrm>
            <a:off x="5219700" y="2493964"/>
            <a:ext cx="3024188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介護サービス事業所</a:t>
            </a:r>
          </a:p>
        </p:txBody>
      </p:sp>
      <p:sp>
        <p:nvSpPr>
          <p:cNvPr id="3084" name="テキスト ボックス 13"/>
          <p:cNvSpPr txBox="1">
            <a:spLocks noChangeArrowheads="1"/>
          </p:cNvSpPr>
          <p:nvPr/>
        </p:nvSpPr>
        <p:spPr bwMode="auto">
          <a:xfrm>
            <a:off x="5364163" y="5805488"/>
            <a:ext cx="2736850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民生委員</a:t>
            </a:r>
            <a:r>
              <a:rPr lang="ja-JP" altLang="en-US" sz="18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など</a:t>
            </a:r>
          </a:p>
        </p:txBody>
      </p:sp>
      <p:sp>
        <p:nvSpPr>
          <p:cNvPr id="3085" name="テキスト ボックス 14"/>
          <p:cNvSpPr txBox="1">
            <a:spLocks noChangeArrowheads="1"/>
          </p:cNvSpPr>
          <p:nvPr/>
        </p:nvSpPr>
        <p:spPr bwMode="auto">
          <a:xfrm>
            <a:off x="510498" y="3976687"/>
            <a:ext cx="1872208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健康長寿課</a:t>
            </a:r>
          </a:p>
        </p:txBody>
      </p:sp>
      <p:sp>
        <p:nvSpPr>
          <p:cNvPr id="3086" name="テキスト ボックス 15"/>
          <p:cNvSpPr txBox="1">
            <a:spLocks noChangeArrowheads="1"/>
          </p:cNvSpPr>
          <p:nvPr/>
        </p:nvSpPr>
        <p:spPr bwMode="auto">
          <a:xfrm>
            <a:off x="214314" y="5140326"/>
            <a:ext cx="2232025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商工会</a:t>
            </a:r>
          </a:p>
        </p:txBody>
      </p:sp>
      <p:sp>
        <p:nvSpPr>
          <p:cNvPr id="3087" name="テキスト ボックス 16"/>
          <p:cNvSpPr txBox="1">
            <a:spLocks noChangeArrowheads="1"/>
          </p:cNvSpPr>
          <p:nvPr/>
        </p:nvSpPr>
        <p:spPr bwMode="auto">
          <a:xfrm>
            <a:off x="354402" y="4540251"/>
            <a:ext cx="2184400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警察　　消防</a:t>
            </a:r>
          </a:p>
        </p:txBody>
      </p:sp>
      <p:sp>
        <p:nvSpPr>
          <p:cNvPr id="3088" name="テキスト ボックス 17"/>
          <p:cNvSpPr txBox="1">
            <a:spLocks noChangeArrowheads="1"/>
          </p:cNvSpPr>
          <p:nvPr/>
        </p:nvSpPr>
        <p:spPr bwMode="auto">
          <a:xfrm>
            <a:off x="1077913" y="5713414"/>
            <a:ext cx="2736850" cy="4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ボランティア</a:t>
            </a: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など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872741" y="2168860"/>
            <a:ext cx="7542534" cy="421246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" name="テキスト プレースホルダー 2"/>
          <p:cNvSpPr txBox="1">
            <a:spLocks/>
          </p:cNvSpPr>
          <p:nvPr/>
        </p:nvSpPr>
        <p:spPr>
          <a:xfrm>
            <a:off x="6542088" y="1484313"/>
            <a:ext cx="2017712" cy="7921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Wingdings"/>
              <a:buNone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rgbClr val="C00000"/>
              </a:buClr>
              <a:buSzPct val="65000"/>
              <a:buFont typeface="Wingdings"/>
              <a:buNone/>
              <a:defRPr kumimoji="1" sz="1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/>
              <a:buNone/>
              <a:defRPr kumimoji="1" sz="16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"/>
              <a:buNone/>
              <a:defRPr kumimoji="1" sz="1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5000"/>
              <a:buFont typeface="Wingdings"/>
              <a:buNone/>
              <a:defRPr kumimoji="1" sz="1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None/>
              <a:defRPr kumimoji="1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None/>
              <a:defRPr kumimoji="1" lang="ja-JP" altLang="en-US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None/>
              <a:defRPr kumimoji="1" lang="ja-JP" altLang="en-US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None/>
              <a:defRPr kumimoji="1" lang="ja-JP" altLang="en-US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ja-JP" altLang="en-US" sz="3600" kern="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11560" y="2492896"/>
            <a:ext cx="8064896" cy="3888432"/>
          </a:xfrm>
          <a:prstGeom prst="rect">
            <a:avLst/>
          </a:prstGeom>
          <a:effectLst>
            <a:softEdge rad="12700"/>
          </a:effectLst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4000" b="1" cap="all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ja-JP" altLang="en-US" sz="2800" b="0" kern="0" cap="none" dirty="0">
              <a:solidFill>
                <a:schemeClr val="tx1"/>
              </a:solidFill>
              <a:effectLst/>
            </a:endParaRPr>
          </a:p>
        </p:txBody>
      </p:sp>
      <p:sp>
        <p:nvSpPr>
          <p:cNvPr id="4105" name="テキスト ボックス 7"/>
          <p:cNvSpPr txBox="1">
            <a:spLocks noChangeArrowheads="1"/>
          </p:cNvSpPr>
          <p:nvPr/>
        </p:nvSpPr>
        <p:spPr bwMode="auto">
          <a:xfrm>
            <a:off x="1889125" y="2733675"/>
            <a:ext cx="6553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ja-JP" altLang="en-US" dirty="0">
                <a:solidFill>
                  <a:srgbClr val="002060"/>
                </a:solidFill>
              </a:rPr>
              <a:t>医療連携・認知症ケア検討部会</a:t>
            </a:r>
            <a:endParaRPr lang="en-US" altLang="ja-JP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ja-JP" altLang="en-US" dirty="0">
                <a:solidFill>
                  <a:srgbClr val="002060"/>
                </a:solidFill>
              </a:rPr>
              <a:t>わが町つながる部会</a:t>
            </a:r>
            <a:endParaRPr lang="en-US" altLang="ja-JP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ja-JP" altLang="en-US" dirty="0">
                <a:solidFill>
                  <a:srgbClr val="002060"/>
                </a:solidFill>
              </a:rPr>
              <a:t>安心安全おたすけ部会</a:t>
            </a:r>
            <a:endParaRPr lang="en-US" altLang="ja-JP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ja-JP" altLang="en-US" dirty="0">
                <a:solidFill>
                  <a:srgbClr val="002060"/>
                </a:solidFill>
              </a:rPr>
              <a:t>認知症支援開発部会</a:t>
            </a:r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28638" y="177800"/>
            <a:ext cx="8229600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</a:rPr>
              <a:t>や</a:t>
            </a:r>
            <a:r>
              <a:rPr lang="ja-JP" altLang="en-US" sz="4000" dirty="0"/>
              <a:t>さしさ</a:t>
            </a:r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</a:rPr>
              <a:t>はば</a:t>
            </a:r>
            <a:r>
              <a:rPr lang="ja-JP" altLang="en-US" sz="4000" dirty="0"/>
              <a:t>たく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ja-JP" altLang="en-US" sz="4000" dirty="0"/>
              <a:t>認知症支援ネットワーク連絡会</a:t>
            </a:r>
          </a:p>
        </p:txBody>
      </p:sp>
      <p:pic>
        <p:nvPicPr>
          <p:cNvPr id="11" name="コンテンツ プレースホルダ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4316413"/>
            <a:ext cx="221615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484313"/>
            <a:ext cx="184626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3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36945 L -0.01458 0.19815 C -0.01458 0.12084 0.01389 0.02593 0.03698 0.02593 L 0.08802 0.02593 " pathEditMode="relative" rAng="16200000" ptsTypes="FfFF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00" y="-1717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テキスト プレースホルダー 2"/>
          <p:cNvSpPr txBox="1">
            <a:spLocks/>
          </p:cNvSpPr>
          <p:nvPr/>
        </p:nvSpPr>
        <p:spPr bwMode="auto">
          <a:xfrm>
            <a:off x="825029" y="27418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marL="182563" indent="-182563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accent1"/>
              </a:buClr>
              <a:buSzPct val="85000"/>
            </a:pPr>
            <a:r>
              <a:rPr lang="ja-JP" altLang="en-US" sz="4000" dirty="0">
                <a:solidFill>
                  <a:srgbClr val="002060"/>
                </a:solidFill>
              </a:rPr>
              <a:t>矢巾わんわんパトロール隊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77" y="2563004"/>
            <a:ext cx="5860228" cy="3896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20" name="テキスト ボックス 4"/>
          <p:cNvSpPr txBox="1">
            <a:spLocks noChangeArrowheads="1"/>
          </p:cNvSpPr>
          <p:nvPr/>
        </p:nvSpPr>
        <p:spPr bwMode="auto">
          <a:xfrm>
            <a:off x="474787" y="1003827"/>
            <a:ext cx="828092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H25</a:t>
            </a:r>
            <a:r>
              <a:rPr lang="ja-JP" altLang="en-US" dirty="0" smtClean="0"/>
              <a:t>年  </a:t>
            </a:r>
            <a:r>
              <a:rPr lang="en-US" altLang="ja-JP" dirty="0" smtClean="0"/>
              <a:t>4</a:t>
            </a:r>
            <a:r>
              <a:rPr lang="ja-JP" altLang="en-US" dirty="0"/>
              <a:t>月結成　　　　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rgbClr val="00B050"/>
                </a:solidFill>
              </a:rPr>
              <a:t>H28</a:t>
            </a:r>
            <a:r>
              <a:rPr lang="ja-JP" altLang="en-US" dirty="0" smtClean="0">
                <a:solidFill>
                  <a:srgbClr val="00B050"/>
                </a:solidFill>
              </a:rPr>
              <a:t>年</a:t>
            </a:r>
            <a:r>
              <a:rPr lang="en-US" altLang="ja-JP" dirty="0" smtClean="0">
                <a:solidFill>
                  <a:srgbClr val="00B050"/>
                </a:solidFill>
              </a:rPr>
              <a:t>11</a:t>
            </a:r>
            <a:r>
              <a:rPr lang="ja-JP" altLang="en-US" dirty="0" smtClean="0">
                <a:solidFill>
                  <a:srgbClr val="00B050"/>
                </a:solidFill>
              </a:rPr>
              <a:t>月時点     </a:t>
            </a:r>
            <a:r>
              <a:rPr lang="ja-JP" altLang="en-US" dirty="0" smtClean="0"/>
              <a:t>隊員</a:t>
            </a:r>
            <a:r>
              <a:rPr lang="en-US" altLang="ja-JP" dirty="0"/>
              <a:t>40</a:t>
            </a:r>
            <a:r>
              <a:rPr lang="ja-JP" altLang="en-US" dirty="0"/>
              <a:t>名　</a:t>
            </a:r>
            <a:r>
              <a:rPr lang="ja-JP" altLang="en-US" dirty="0" err="1"/>
              <a:t>わん</a:t>
            </a:r>
            <a:r>
              <a:rPr lang="ja-JP" altLang="en-US" dirty="0"/>
              <a:t>隊員</a:t>
            </a:r>
            <a:r>
              <a:rPr lang="en-US" altLang="ja-JP" dirty="0"/>
              <a:t>44</a:t>
            </a:r>
            <a:r>
              <a:rPr lang="ja-JP" altLang="en-US" dirty="0" smtClean="0"/>
              <a:t>匹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</a:t>
            </a:r>
            <a:r>
              <a:rPr lang="ja-JP" altLang="en-US" smtClean="0"/>
              <a:t>　　　　</a:t>
            </a:r>
            <a:r>
              <a:rPr lang="ja-JP" altLang="en-US" sz="2400" smtClean="0">
                <a:solidFill>
                  <a:srgbClr val="00B050"/>
                </a:solidFill>
              </a:rPr>
              <a:t>★</a:t>
            </a:r>
            <a:r>
              <a:rPr lang="ja-JP" altLang="en-US" sz="2400" dirty="0" smtClean="0">
                <a:solidFill>
                  <a:srgbClr val="00B050"/>
                </a:solidFill>
              </a:rPr>
              <a:t>町長も隊員！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9221" name="テキスト ボックス 5"/>
          <p:cNvSpPr txBox="1">
            <a:spLocks noChangeArrowheads="1"/>
          </p:cNvSpPr>
          <p:nvPr/>
        </p:nvSpPr>
        <p:spPr bwMode="auto">
          <a:xfrm>
            <a:off x="5508104" y="6459432"/>
            <a:ext cx="3450666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H27</a:t>
            </a:r>
            <a:r>
              <a:rPr lang="ja-JP" altLang="en-US" sz="1800" dirty="0"/>
              <a:t>年　矢巾町健康福祉祭にて</a:t>
            </a:r>
          </a:p>
        </p:txBody>
      </p:sp>
      <p:pic>
        <p:nvPicPr>
          <p:cNvPr id="7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b="26076"/>
          <a:stretch>
            <a:fillRect/>
          </a:stretch>
        </p:blipFill>
        <p:spPr bwMode="auto">
          <a:xfrm>
            <a:off x="7233437" y="93469"/>
            <a:ext cx="1217724" cy="117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2422">
            <a:off x="345495" y="5589557"/>
            <a:ext cx="1009372" cy="56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2422">
            <a:off x="7824913" y="2895679"/>
            <a:ext cx="1009372" cy="56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56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395288" y="692150"/>
            <a:ext cx="6697662" cy="79216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288" y="341313"/>
            <a:ext cx="8229600" cy="1143000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400" dirty="0"/>
              <a:t>　　　　　　　　　　　　　　　　　</a:t>
            </a: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ja-JP" altLang="en-US" sz="2000" dirty="0"/>
              <a:t>　　　　</a:t>
            </a: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ja-JP" altLang="en-US" sz="1800" dirty="0"/>
              <a:t>　　</a:t>
            </a: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en-US" altLang="ja-JP" sz="1800" dirty="0"/>
              <a:t/>
            </a:r>
            <a:br>
              <a:rPr lang="en-US" altLang="ja-JP" sz="1800" dirty="0"/>
            </a:br>
            <a:endParaRPr lang="ja-JP" altLang="en-US" sz="28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4294967295"/>
          </p:nvPr>
        </p:nvSpPr>
        <p:spPr>
          <a:xfrm>
            <a:off x="251520" y="417513"/>
            <a:ext cx="7772400" cy="1066800"/>
          </a:xfrm>
        </p:spPr>
        <p:txBody>
          <a:bodyPr/>
          <a:lstStyle/>
          <a:p>
            <a:pPr eaLnBrk="1" hangingPunct="1"/>
            <a:r>
              <a:rPr lang="ja-JP" altLang="en-US" sz="4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わんわんパトロール隊とは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95289" y="1421458"/>
            <a:ext cx="8569200" cy="5436542"/>
          </a:xfrm>
          <a:prstGeom prst="rect">
            <a:avLst/>
          </a:prstGeom>
        </p:spPr>
        <p:txBody>
          <a:bodyPr lIns="91424" tIns="45712" rIns="91424" bIns="45712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8800" b="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目　的：　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認知症に関する正しい知識を持ち、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地域の高齢者の見守りを行う。</a:t>
            </a: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　動：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見守り活動　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月１回の情報交換会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・　</a:t>
            </a:r>
            <a:r>
              <a:rPr lang="ja-JP" altLang="en-US" sz="2400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見守り</a:t>
            </a:r>
            <a:r>
              <a:rPr lang="en-US" altLang="ja-JP" sz="2400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SOS</a:t>
            </a:r>
            <a:r>
              <a:rPr lang="ja-JP" altLang="en-US" sz="2400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ネットワーク協力</a:t>
            </a:r>
            <a:endParaRPr lang="en-US" altLang="ja-JP" sz="2400" dirty="0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・　イベントの開催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・　町健康福祉祭などの行事参加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入隊時の</a:t>
            </a:r>
            <a:r>
              <a:rPr lang="ja-JP" altLang="en-US" sz="2400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「認知症サポーター養成講座」の受講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と、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年に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回の</a:t>
            </a:r>
            <a:r>
              <a:rPr lang="ja-JP" altLang="en-US" sz="2400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認知症勉強会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への参加を義務付け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endParaRPr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043607" y="5085184"/>
            <a:ext cx="7128793" cy="1296144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2092" t="30476" r="75816" b="52381"/>
          <a:stretch/>
        </p:blipFill>
        <p:spPr>
          <a:xfrm>
            <a:off x="6804248" y="663932"/>
            <a:ext cx="1963932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角丸四角形吹き出し 7"/>
          <p:cNvSpPr/>
          <p:nvPr/>
        </p:nvSpPr>
        <p:spPr>
          <a:xfrm>
            <a:off x="5264473" y="2420017"/>
            <a:ext cx="2304256" cy="936104"/>
          </a:xfrm>
          <a:prstGeom prst="wedgeRoundRectCallout">
            <a:avLst>
              <a:gd name="adj1" fmla="val 50817"/>
              <a:gd name="adj2" fmla="val -8130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9" b="10249"/>
          <a:stretch/>
        </p:blipFill>
        <p:spPr>
          <a:xfrm>
            <a:off x="-46500" y="3645024"/>
            <a:ext cx="3577082" cy="169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5364088" y="2564905"/>
            <a:ext cx="2046530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隊長の荒川さん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隊長犬サラちゃん</a:t>
            </a:r>
          </a:p>
        </p:txBody>
      </p:sp>
    </p:spTree>
    <p:extLst>
      <p:ext uri="{BB962C8B-B14F-4D97-AF65-F5344CB8AC3E}">
        <p14:creationId xmlns:p14="http://schemas.microsoft.com/office/powerpoint/2010/main" val="267405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916" y="2631081"/>
            <a:ext cx="1906024" cy="1906024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4014818" y="1804955"/>
            <a:ext cx="715056" cy="35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/>
          <p:cNvGrpSpPr/>
          <p:nvPr/>
        </p:nvGrpSpPr>
        <p:grpSpPr>
          <a:xfrm>
            <a:off x="4831875" y="3400706"/>
            <a:ext cx="1783009" cy="1412754"/>
            <a:chOff x="4831875" y="3400706"/>
            <a:chExt cx="1783009" cy="1412754"/>
          </a:xfrm>
        </p:grpSpPr>
        <p:sp>
          <p:nvSpPr>
            <p:cNvPr id="20" name="雲形吹き出し 19"/>
            <p:cNvSpPr/>
            <p:nvPr/>
          </p:nvSpPr>
          <p:spPr>
            <a:xfrm>
              <a:off x="4831875" y="3400706"/>
              <a:ext cx="1783009" cy="1412754"/>
            </a:xfrm>
            <a:prstGeom prst="cloudCallout">
              <a:avLst>
                <a:gd name="adj1" fmla="val -45543"/>
                <a:gd name="adj2" fmla="val 67106"/>
              </a:avLst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225"/>
            <a:stretch/>
          </p:blipFill>
          <p:spPr>
            <a:xfrm>
              <a:off x="5338645" y="3592631"/>
              <a:ext cx="769467" cy="1028903"/>
            </a:xfrm>
            <a:prstGeom prst="rect">
              <a:avLst/>
            </a:prstGeom>
          </p:spPr>
        </p:pic>
      </p:grpSp>
      <p:sp>
        <p:nvSpPr>
          <p:cNvPr id="12" name="右矢印 11"/>
          <p:cNvSpPr/>
          <p:nvPr/>
        </p:nvSpPr>
        <p:spPr>
          <a:xfrm>
            <a:off x="6708453" y="1804954"/>
            <a:ext cx="715056" cy="35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 rot="19147267">
            <a:off x="1774583" y="2455967"/>
            <a:ext cx="897881" cy="35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045" y="2029174"/>
            <a:ext cx="217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いつものお散歩</a:t>
            </a:r>
          </a:p>
        </p:txBody>
      </p:sp>
      <p:sp>
        <p:nvSpPr>
          <p:cNvPr id="19" name="右矢印 18"/>
          <p:cNvSpPr/>
          <p:nvPr/>
        </p:nvSpPr>
        <p:spPr>
          <a:xfrm rot="3371582">
            <a:off x="1714622" y="3730794"/>
            <a:ext cx="897881" cy="35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3371582">
            <a:off x="6588224" y="3136239"/>
            <a:ext cx="1730660" cy="35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4898529" y="5286627"/>
            <a:ext cx="1730660" cy="35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/>
          <p:cNvGrpSpPr/>
          <p:nvPr/>
        </p:nvGrpSpPr>
        <p:grpSpPr>
          <a:xfrm>
            <a:off x="210948" y="430599"/>
            <a:ext cx="1731564" cy="674510"/>
            <a:chOff x="210948" y="430599"/>
            <a:chExt cx="1731564" cy="674510"/>
          </a:xfrm>
        </p:grpSpPr>
        <p:sp>
          <p:nvSpPr>
            <p:cNvPr id="11" name="角丸四角形 10"/>
            <p:cNvSpPr/>
            <p:nvPr/>
          </p:nvSpPr>
          <p:spPr>
            <a:xfrm>
              <a:off x="251520" y="430599"/>
              <a:ext cx="1633634" cy="67451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10948" y="555541"/>
              <a:ext cx="1731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/>
                <a:t>取組の例①</a:t>
              </a:r>
              <a:endParaRPr kumimoji="1" lang="ja-JP" altLang="en-US" sz="2400" b="1" dirty="0"/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245261" y="5781513"/>
            <a:ext cx="1731564" cy="674510"/>
            <a:chOff x="245261" y="5781513"/>
            <a:chExt cx="1731564" cy="674510"/>
          </a:xfrm>
        </p:grpSpPr>
        <p:sp>
          <p:nvSpPr>
            <p:cNvPr id="24" name="角丸四角形 23"/>
            <p:cNvSpPr/>
            <p:nvPr/>
          </p:nvSpPr>
          <p:spPr>
            <a:xfrm>
              <a:off x="294493" y="5781513"/>
              <a:ext cx="1633634" cy="67451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45261" y="5887935"/>
              <a:ext cx="1731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/>
                <a:t>取組の例②</a:t>
              </a:r>
              <a:endParaRPr kumimoji="1" lang="ja-JP" altLang="en-US" sz="2400" b="1" dirty="0"/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6217561" y="3096889"/>
            <a:ext cx="20313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対応が難しい場合</a:t>
            </a:r>
          </a:p>
        </p:txBody>
      </p:sp>
      <p:grpSp>
        <p:nvGrpSpPr>
          <p:cNvPr id="45" name="グループ化 44"/>
          <p:cNvGrpSpPr/>
          <p:nvPr/>
        </p:nvGrpSpPr>
        <p:grpSpPr>
          <a:xfrm>
            <a:off x="2559933" y="140824"/>
            <a:ext cx="2177625" cy="2904013"/>
            <a:chOff x="2559933" y="140824"/>
            <a:chExt cx="2177625" cy="2904013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2559933" y="1015443"/>
              <a:ext cx="2031325" cy="2029394"/>
              <a:chOff x="2571899" y="732126"/>
              <a:chExt cx="2031325" cy="2029394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7682" y="732126"/>
                <a:ext cx="947357" cy="1383063"/>
              </a:xfrm>
              <a:prstGeom prst="rect">
                <a:avLst/>
              </a:prstGeom>
            </p:spPr>
          </p:pic>
          <p:sp>
            <p:nvSpPr>
              <p:cNvPr id="27" name="テキスト ボックス 26"/>
              <p:cNvSpPr txBox="1"/>
              <p:nvPr/>
            </p:nvSpPr>
            <p:spPr>
              <a:xfrm>
                <a:off x="2571899" y="2115189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困っている高齢者</a:t>
                </a:r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を見かけたら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37" name="円形吹き出し 36"/>
            <p:cNvSpPr/>
            <p:nvPr/>
          </p:nvSpPr>
          <p:spPr>
            <a:xfrm>
              <a:off x="3229395" y="140824"/>
              <a:ext cx="1500480" cy="874619"/>
            </a:xfrm>
            <a:prstGeom prst="wedgeEllipseCallout">
              <a:avLst>
                <a:gd name="adj1" fmla="val -32217"/>
                <a:gd name="adj2" fmla="val 7215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344311" y="254967"/>
              <a:ext cx="1393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家が</a:t>
              </a:r>
              <a:endParaRPr kumimoji="1" lang="en-US" altLang="ja-JP" dirty="0"/>
            </a:p>
            <a:p>
              <a:r>
                <a:rPr lang="ja-JP" altLang="en-US" dirty="0"/>
                <a:t>わからない</a:t>
              </a:r>
              <a:endParaRPr kumimoji="1" lang="ja-JP" altLang="en-US" dirty="0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7279286" y="140824"/>
            <a:ext cx="1525234" cy="2739128"/>
            <a:chOff x="7279286" y="140824"/>
            <a:chExt cx="1525234" cy="2739128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7453554" y="1206192"/>
              <a:ext cx="1271913" cy="1673760"/>
              <a:chOff x="7668344" y="832049"/>
              <a:chExt cx="1271913" cy="1673760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344" y="832049"/>
                <a:ext cx="1271913" cy="1211023"/>
              </a:xfrm>
              <a:prstGeom prst="rect">
                <a:avLst/>
              </a:prstGeom>
            </p:spPr>
          </p:pic>
          <p:sp>
            <p:nvSpPr>
              <p:cNvPr id="30" name="テキスト ボックス 29"/>
              <p:cNvSpPr txBox="1"/>
              <p:nvPr/>
            </p:nvSpPr>
            <p:spPr>
              <a:xfrm>
                <a:off x="7832261" y="2136477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対応する</a:t>
                </a:r>
              </a:p>
            </p:txBody>
          </p:sp>
        </p:grpSp>
        <p:sp>
          <p:nvSpPr>
            <p:cNvPr id="39" name="円形吹き出し 38"/>
            <p:cNvSpPr/>
            <p:nvPr/>
          </p:nvSpPr>
          <p:spPr>
            <a:xfrm>
              <a:off x="7279286" y="140824"/>
              <a:ext cx="1446181" cy="779269"/>
            </a:xfrm>
            <a:prstGeom prst="wedgeEllipseCallout">
              <a:avLst>
                <a:gd name="adj1" fmla="val 15103"/>
                <a:gd name="adj2" fmla="val 8849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411273" y="391958"/>
              <a:ext cx="1393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助かったわ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4656784" y="254967"/>
            <a:ext cx="2379413" cy="2747246"/>
            <a:chOff x="4656784" y="254967"/>
            <a:chExt cx="2379413" cy="2747246"/>
          </a:xfrm>
        </p:grpSpPr>
        <p:grpSp>
          <p:nvGrpSpPr>
            <p:cNvPr id="46" name="グループ化 45"/>
            <p:cNvGrpSpPr/>
            <p:nvPr/>
          </p:nvGrpSpPr>
          <p:grpSpPr>
            <a:xfrm>
              <a:off x="4656784" y="254967"/>
              <a:ext cx="2379413" cy="2680977"/>
              <a:chOff x="4591258" y="178163"/>
              <a:chExt cx="2379413" cy="2680977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4591258" y="1198553"/>
                <a:ext cx="2215179" cy="1660587"/>
                <a:chOff x="4676325" y="848450"/>
                <a:chExt cx="2215179" cy="1660587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0684"/>
                <a:stretch/>
              </p:blipFill>
              <p:spPr>
                <a:xfrm>
                  <a:off x="4676325" y="848450"/>
                  <a:ext cx="2215179" cy="1234241"/>
                </a:xfrm>
                <a:prstGeom prst="rect">
                  <a:avLst/>
                </a:prstGeom>
              </p:spPr>
            </p:pic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892456" y="2139705"/>
                  <a:ext cx="1338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声をかける</a:t>
                  </a:r>
                </a:p>
              </p:txBody>
            </p:sp>
          </p:grpSp>
          <p:sp>
            <p:nvSpPr>
              <p:cNvPr id="38" name="円形吹き出し 37"/>
              <p:cNvSpPr/>
              <p:nvPr/>
            </p:nvSpPr>
            <p:spPr>
              <a:xfrm>
                <a:off x="5245552" y="178163"/>
                <a:ext cx="1725119" cy="926945"/>
              </a:xfrm>
              <a:prstGeom prst="wedgeEllipseCallout">
                <a:avLst>
                  <a:gd name="adj1" fmla="val -11780"/>
                  <a:gd name="adj2" fmla="val 6459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5476803" y="321578"/>
                <a:ext cx="13932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何かお困り</a:t>
                </a:r>
                <a:endParaRPr kumimoji="1" lang="en-US" altLang="ja-JP" dirty="0"/>
              </a:p>
              <a:p>
                <a:r>
                  <a:rPr lang="ja-JP" altLang="en-US" dirty="0"/>
                  <a:t>ですか？</a:t>
                </a:r>
                <a:endParaRPr kumimoji="1" lang="ja-JP" altLang="en-US" dirty="0"/>
              </a:p>
            </p:txBody>
          </p:sp>
        </p:grpSp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7776">
              <a:off x="6022395" y="2001391"/>
              <a:ext cx="1000822" cy="1000822"/>
            </a:xfrm>
            <a:prstGeom prst="rect">
              <a:avLst/>
            </a:prstGeom>
          </p:spPr>
        </p:pic>
      </p:grpSp>
      <p:sp>
        <p:nvSpPr>
          <p:cNvPr id="56" name="角丸四角形 55"/>
          <p:cNvSpPr/>
          <p:nvPr/>
        </p:nvSpPr>
        <p:spPr>
          <a:xfrm>
            <a:off x="6709851" y="4311604"/>
            <a:ext cx="2294364" cy="14699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5" name="グループ化 54"/>
          <p:cNvGrpSpPr/>
          <p:nvPr/>
        </p:nvGrpSpPr>
        <p:grpSpPr>
          <a:xfrm>
            <a:off x="1628705" y="3170685"/>
            <a:ext cx="4786129" cy="3129760"/>
            <a:chOff x="1628705" y="3170685"/>
            <a:chExt cx="4786129" cy="3129760"/>
          </a:xfrm>
        </p:grpSpPr>
        <p:grpSp>
          <p:nvGrpSpPr>
            <p:cNvPr id="48" name="グループ化 47"/>
            <p:cNvGrpSpPr/>
            <p:nvPr/>
          </p:nvGrpSpPr>
          <p:grpSpPr>
            <a:xfrm>
              <a:off x="1628705" y="3170685"/>
              <a:ext cx="4786129" cy="3129760"/>
              <a:chOff x="1628705" y="3170685"/>
              <a:chExt cx="4786129" cy="3129760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1628705" y="4298555"/>
                <a:ext cx="4786129" cy="2001890"/>
                <a:chOff x="1628705" y="4298555"/>
                <a:chExt cx="4786129" cy="2001890"/>
              </a:xfrm>
            </p:grpSpPr>
            <p:pic>
              <p:nvPicPr>
                <p:cNvPr id="8" name="図 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8705" y="4466328"/>
                  <a:ext cx="1050050" cy="807168"/>
                </a:xfrm>
                <a:prstGeom prst="rect">
                  <a:avLst/>
                </a:prstGeom>
              </p:spPr>
            </p:pic>
            <p:pic>
              <p:nvPicPr>
                <p:cNvPr id="9" name="図 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0049" y="4298555"/>
                  <a:ext cx="1064467" cy="1550918"/>
                </a:xfrm>
                <a:prstGeom prst="rect">
                  <a:avLst/>
                </a:prstGeom>
              </p:spPr>
            </p:pic>
            <p:pic>
              <p:nvPicPr>
                <p:cNvPr id="14" name="図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2180" y="4409876"/>
                  <a:ext cx="1050050" cy="807168"/>
                </a:xfrm>
                <a:prstGeom prst="rect">
                  <a:avLst/>
                </a:prstGeom>
              </p:spPr>
            </p:pic>
            <p:pic>
              <p:nvPicPr>
                <p:cNvPr id="15" name="図 1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247668">
                  <a:off x="2608279" y="4863676"/>
                  <a:ext cx="1050050" cy="807168"/>
                </a:xfrm>
                <a:prstGeom prst="rect">
                  <a:avLst/>
                </a:prstGeom>
              </p:spPr>
            </p:pic>
            <p:pic>
              <p:nvPicPr>
                <p:cNvPr id="16" name="図 1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54149">
                  <a:off x="1876204" y="5010115"/>
                  <a:ext cx="1050050" cy="807168"/>
                </a:xfrm>
                <a:prstGeom prst="rect">
                  <a:avLst/>
                </a:prstGeom>
              </p:spPr>
            </p:pic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2767682" y="5931113"/>
                  <a:ext cx="36471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普段と変わったことに気付いたら</a:t>
                  </a:r>
                </a:p>
              </p:txBody>
            </p:sp>
          </p:grpSp>
          <p:sp>
            <p:nvSpPr>
              <p:cNvPr id="40" name="円形吹き出し 39"/>
              <p:cNvSpPr/>
              <p:nvPr/>
            </p:nvSpPr>
            <p:spPr>
              <a:xfrm>
                <a:off x="2400456" y="3170685"/>
                <a:ext cx="1822421" cy="1219122"/>
              </a:xfrm>
              <a:prstGeom prst="wedgeEllipseCallout">
                <a:avLst>
                  <a:gd name="adj1" fmla="val 29358"/>
                  <a:gd name="adj2" fmla="val 6503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2558858" y="3368287"/>
                <a:ext cx="19297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dirty="0"/>
                  <a:t>新聞が！</a:t>
                </a:r>
                <a:endParaRPr kumimoji="1" lang="en-US" altLang="ja-JP" sz="1600" dirty="0"/>
              </a:p>
              <a:p>
                <a:r>
                  <a:rPr lang="ja-JP" altLang="en-US" sz="1600" dirty="0"/>
                  <a:t>山田さん、どうか</a:t>
                </a:r>
                <a:endParaRPr lang="en-US" altLang="ja-JP" sz="1600" dirty="0"/>
              </a:p>
              <a:p>
                <a:r>
                  <a:rPr lang="ja-JP" altLang="en-US" sz="1600" dirty="0"/>
                  <a:t>したのかしら？</a:t>
                </a:r>
                <a:endParaRPr kumimoji="1" lang="ja-JP" altLang="en-US" sz="1600" dirty="0"/>
              </a:p>
            </p:txBody>
          </p:sp>
        </p:grpSp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351" y="5074013"/>
              <a:ext cx="775459" cy="775459"/>
            </a:xfrm>
            <a:prstGeom prst="rect">
              <a:avLst/>
            </a:prstGeom>
          </p:spPr>
        </p:pic>
      </p:grpSp>
      <p:sp>
        <p:nvSpPr>
          <p:cNvPr id="51" name="テキスト ボックス 50"/>
          <p:cNvSpPr txBox="1"/>
          <p:nvPr/>
        </p:nvSpPr>
        <p:spPr>
          <a:xfrm>
            <a:off x="6742515" y="4690489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地域包括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支援センター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453554" y="6225189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関係機関</a:t>
            </a:r>
          </a:p>
        </p:txBody>
      </p:sp>
      <p:sp>
        <p:nvSpPr>
          <p:cNvPr id="58" name="上下矢印 57"/>
          <p:cNvSpPr/>
          <p:nvPr/>
        </p:nvSpPr>
        <p:spPr>
          <a:xfrm>
            <a:off x="7939328" y="5521486"/>
            <a:ext cx="450635" cy="683578"/>
          </a:xfrm>
          <a:prstGeom prst="upDownArrow">
            <a:avLst>
              <a:gd name="adj1" fmla="val 23713"/>
              <a:gd name="adj2" fmla="val 42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7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 rot="872777">
            <a:off x="116348" y="1558619"/>
            <a:ext cx="2304256" cy="12928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円/楕円 4"/>
          <p:cNvSpPr/>
          <p:nvPr/>
        </p:nvSpPr>
        <p:spPr>
          <a:xfrm rot="711833">
            <a:off x="2771470" y="2339520"/>
            <a:ext cx="2603418" cy="14567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7" y="-35343"/>
            <a:ext cx="3395421" cy="2122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21" name="テキスト ボックス 3"/>
          <p:cNvSpPr txBox="1">
            <a:spLocks noChangeArrowheads="1"/>
          </p:cNvSpPr>
          <p:nvPr/>
        </p:nvSpPr>
        <p:spPr bwMode="auto">
          <a:xfrm>
            <a:off x="2945601" y="2495641"/>
            <a:ext cx="2735262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隊員　　　　　　　　　　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/>
              <a:t>　木村</a:t>
            </a:r>
            <a:r>
              <a:rPr lang="ja-JP" altLang="en-US" sz="1200" dirty="0"/>
              <a:t>　</a:t>
            </a:r>
            <a:r>
              <a:rPr lang="ja-JP" altLang="en-US" dirty="0"/>
              <a:t>豊さん</a:t>
            </a:r>
            <a:r>
              <a:rPr lang="ja-JP" altLang="en-US" sz="1400" dirty="0"/>
              <a:t>　　　　　　</a:t>
            </a:r>
            <a:endParaRPr lang="en-US" altLang="ja-JP" dirty="0"/>
          </a:p>
        </p:txBody>
      </p:sp>
      <p:sp>
        <p:nvSpPr>
          <p:cNvPr id="13322" name="テキスト ボックス 6"/>
          <p:cNvSpPr txBox="1">
            <a:spLocks noChangeArrowheads="1"/>
          </p:cNvSpPr>
          <p:nvPr/>
        </p:nvSpPr>
        <p:spPr bwMode="auto">
          <a:xfrm>
            <a:off x="179512" y="3381617"/>
            <a:ext cx="4536305" cy="30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2060"/>
                </a:solidFill>
              </a:rPr>
              <a:t>お手柄！</a:t>
            </a:r>
            <a:endParaRPr lang="en-US" altLang="ja-JP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2060"/>
                </a:solidFill>
              </a:rPr>
              <a:t>わんわんパトロール中に</a:t>
            </a:r>
            <a:endParaRPr lang="en-US" altLang="ja-JP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2060"/>
                </a:solidFill>
              </a:rPr>
              <a:t>徘徊中の高齢者を保護し、</a:t>
            </a:r>
            <a:endParaRPr lang="en-US" altLang="ja-JP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2060"/>
                </a:solidFill>
              </a:rPr>
              <a:t>自宅に送りました。</a:t>
            </a:r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13323" name="テキスト ボックス 8"/>
          <p:cNvSpPr txBox="1">
            <a:spLocks noChangeArrowheads="1"/>
          </p:cNvSpPr>
          <p:nvPr/>
        </p:nvSpPr>
        <p:spPr bwMode="auto">
          <a:xfrm>
            <a:off x="395288" y="1758951"/>
            <a:ext cx="2150740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セラピー犬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　　</a:t>
            </a:r>
            <a:r>
              <a:rPr lang="ja-JP" altLang="en-US" dirty="0"/>
              <a:t>モモ隊員</a:t>
            </a:r>
            <a:endParaRPr lang="en-US" altLang="ja-JP" dirty="0"/>
          </a:p>
        </p:txBody>
      </p:sp>
      <p:grpSp>
        <p:nvGrpSpPr>
          <p:cNvPr id="10" name="グループ化 9"/>
          <p:cNvGrpSpPr>
            <a:grpSpLocks/>
          </p:cNvGrpSpPr>
          <p:nvPr/>
        </p:nvGrpSpPr>
        <p:grpSpPr bwMode="auto">
          <a:xfrm>
            <a:off x="5496822" y="290513"/>
            <a:ext cx="3532187" cy="6134100"/>
            <a:chOff x="5288004" y="300949"/>
            <a:chExt cx="3532468" cy="6135043"/>
          </a:xfrm>
        </p:grpSpPr>
        <p:pic>
          <p:nvPicPr>
            <p:cNvPr id="133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83" b="17049"/>
            <a:stretch>
              <a:fillRect/>
            </a:stretch>
          </p:blipFill>
          <p:spPr bwMode="auto">
            <a:xfrm rot="620596">
              <a:off x="5288004" y="300949"/>
              <a:ext cx="2776414" cy="6135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テキスト ボックス 1"/>
            <p:cNvSpPr txBox="1">
              <a:spLocks noChangeArrowheads="1"/>
            </p:cNvSpPr>
            <p:nvPr/>
          </p:nvSpPr>
          <p:spPr bwMode="auto">
            <a:xfrm>
              <a:off x="7740352" y="5435608"/>
              <a:ext cx="1080120" cy="67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/>
                <a:t>毎日新聞</a:t>
              </a:r>
              <a:endParaRPr lang="en-US" altLang="ja-JP" sz="12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/>
                <a:t>（地域版）</a:t>
              </a:r>
              <a:endParaRPr lang="en-US" altLang="ja-JP" sz="12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/>
                <a:t>2014.5.30</a:t>
              </a:r>
              <a:r>
                <a:rPr lang="ja-JP" altLang="en-US" sz="1200"/>
                <a:t>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74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0863" y="-12939713"/>
            <a:ext cx="3671316" cy="523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"/>
          <a:stretch/>
        </p:blipFill>
        <p:spPr bwMode="auto">
          <a:xfrm rot="5400000">
            <a:off x="1793825" y="-791520"/>
            <a:ext cx="5688629" cy="865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4351938" y="3140968"/>
            <a:ext cx="3744416" cy="19442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899592" y="1412777"/>
            <a:ext cx="1656184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44822" y="476670"/>
            <a:ext cx="8821848" cy="590465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84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3036</TotalTime>
  <Words>396</Words>
  <Application>Microsoft Office PowerPoint</Application>
  <PresentationFormat>画面に合わせる (4:3)</PresentationFormat>
  <Paragraphs>124</Paragraphs>
  <Slides>13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HG丸ｺﾞｼｯｸM-PRO</vt:lpstr>
      <vt:lpstr>Meiryo UI</vt:lpstr>
      <vt:lpstr>ＭＳ Ｐゴシック</vt:lpstr>
      <vt:lpstr>メイリオ</vt:lpstr>
      <vt:lpstr>Arial</vt:lpstr>
      <vt:lpstr>Calibri</vt:lpstr>
      <vt:lpstr>Times New Roman</vt:lpstr>
      <vt:lpstr>Wingdings</vt:lpstr>
      <vt:lpstr>Office ​​テーマ</vt:lpstr>
      <vt:lpstr>1_Office ​​テーマ</vt:lpstr>
      <vt:lpstr>PowerPoint プレゼンテーション</vt:lpstr>
      <vt:lpstr>矢巾町</vt:lpstr>
      <vt:lpstr>やさしさはばたく 認知症支援ネットワーク連絡会</vt:lpstr>
      <vt:lpstr>PowerPoint プレゼンテーション</vt:lpstr>
      <vt:lpstr>PowerPoint プレゼンテーション</vt:lpstr>
      <vt:lpstr>　　　　　　　　　　　　　　　　　  　　　　    　　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地域の力は必ずあります！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矢巾町</dc:title>
  <dc:creator>user</dc:creator>
  <cp:lastModifiedBy>kumiko nagata</cp:lastModifiedBy>
  <cp:revision>232</cp:revision>
  <cp:lastPrinted>2016-10-03T08:17:28Z</cp:lastPrinted>
  <dcterms:created xsi:type="dcterms:W3CDTF">2013-09-19T00:21:55Z</dcterms:created>
  <dcterms:modified xsi:type="dcterms:W3CDTF">2017-02-25T07:49:47Z</dcterms:modified>
</cp:coreProperties>
</file>