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87" r:id="rId4"/>
    <p:sldId id="261" r:id="rId5"/>
    <p:sldId id="262" r:id="rId6"/>
    <p:sldId id="264" r:id="rId7"/>
    <p:sldId id="268" r:id="rId8"/>
    <p:sldId id="267" r:id="rId9"/>
    <p:sldId id="263" r:id="rId10"/>
    <p:sldId id="274" r:id="rId11"/>
    <p:sldId id="288" r:id="rId12"/>
    <p:sldId id="271" r:id="rId13"/>
    <p:sldId id="275" r:id="rId14"/>
    <p:sldId id="294" r:id="rId15"/>
    <p:sldId id="277" r:id="rId16"/>
    <p:sldId id="281" r:id="rId17"/>
    <p:sldId id="280" r:id="rId18"/>
    <p:sldId id="284" r:id="rId19"/>
    <p:sldId id="289" r:id="rId20"/>
    <p:sldId id="290" r:id="rId21"/>
    <p:sldId id="291" r:id="rId22"/>
    <p:sldId id="292" r:id="rId23"/>
    <p:sldId id="293" r:id="rId24"/>
    <p:sldId id="295" r:id="rId25"/>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EF5"/>
    <a:srgbClr val="FFF3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114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6E879CE-06DC-4CB9-A92A-EE186C336796}" type="datetimeFigureOut">
              <a:rPr kumimoji="1" lang="ja-JP" altLang="en-US" smtClean="0"/>
              <a:t>2017/2/27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347E09D5-22BD-4719-90BD-7CCDFA688DDE}" type="slidenum">
              <a:rPr kumimoji="1" lang="ja-JP" altLang="en-US" smtClean="0"/>
              <a:t>‹#›</a:t>
            </a:fld>
            <a:endParaRPr kumimoji="1" lang="ja-JP" altLang="en-US"/>
          </a:p>
        </p:txBody>
      </p:sp>
    </p:spTree>
    <p:extLst>
      <p:ext uri="{BB962C8B-B14F-4D97-AF65-F5344CB8AC3E}">
        <p14:creationId xmlns:p14="http://schemas.microsoft.com/office/powerpoint/2010/main" val="29855588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過去には、その人に合った人をご近所のおばちゃん方が頼まないのに探していただきましたが、時代はこのように変わりました。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80B0AE69-036D-484D-AD0E-D9A085ACB7D2}" type="slidenum">
              <a:rPr kumimoji="1" lang="ja-JP" altLang="en-US" smtClean="0"/>
              <a:t>2</a:t>
            </a:fld>
            <a:endParaRPr kumimoji="1" lang="ja-JP" altLang="en-US"/>
          </a:p>
        </p:txBody>
      </p:sp>
    </p:spTree>
    <p:extLst>
      <p:ext uri="{BB962C8B-B14F-4D97-AF65-F5344CB8AC3E}">
        <p14:creationId xmlns:p14="http://schemas.microsoft.com/office/powerpoint/2010/main" val="82199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ja-JP" altLang="en-US" dirty="0" smtClean="0"/>
              <a:t>何度も捜索訓練をしなければだめだ。そんなに歩いて探すことはできない。</a:t>
            </a:r>
            <a:r>
              <a:rPr kumimoji="1" lang="en-US" altLang="ja-JP" dirty="0" smtClean="0"/>
              <a:t>30</a:t>
            </a:r>
            <a:r>
              <a:rPr kumimoji="1" lang="ja-JP" altLang="en-US" dirty="0" smtClean="0"/>
              <a:t>分探すだけでも大変だ。</a:t>
            </a:r>
            <a:endParaRPr kumimoji="1" lang="ja-JP" altLang="en-US" dirty="0"/>
          </a:p>
        </p:txBody>
      </p:sp>
      <p:sp>
        <p:nvSpPr>
          <p:cNvPr id="4" name="スライド番号プレースホルダー 3"/>
          <p:cNvSpPr>
            <a:spLocks noGrp="1"/>
          </p:cNvSpPr>
          <p:nvPr>
            <p:ph type="sldNum" sz="quarter" idx="10"/>
          </p:nvPr>
        </p:nvSpPr>
        <p:spPr/>
        <p:txBody>
          <a:bodyPr/>
          <a:lstStyle/>
          <a:p>
            <a:fld id="{0FD31630-B86A-435B-B293-2151DAAF84A6}" type="slidenum">
              <a:rPr kumimoji="1" lang="ja-JP" altLang="en-US" smtClean="0"/>
              <a:t>9</a:t>
            </a:fld>
            <a:endParaRPr kumimoji="1" lang="ja-JP" altLang="en-US"/>
          </a:p>
        </p:txBody>
      </p:sp>
    </p:spTree>
    <p:extLst>
      <p:ext uri="{BB962C8B-B14F-4D97-AF65-F5344CB8AC3E}">
        <p14:creationId xmlns:p14="http://schemas.microsoft.com/office/powerpoint/2010/main" val="190263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r>
              <a:rPr kumimoji="1" lang="en-US" altLang="ja-JP" dirty="0" smtClean="0"/>
              <a:t>1300</a:t>
            </a:r>
            <a:r>
              <a:rPr kumimoji="1" lang="ja-JP" altLang="en-US" dirty="0" smtClean="0"/>
              <a:t>円</a:t>
            </a:r>
            <a:endParaRPr kumimoji="1" lang="ja-JP" altLang="en-US" dirty="0"/>
          </a:p>
        </p:txBody>
      </p:sp>
      <p:sp>
        <p:nvSpPr>
          <p:cNvPr id="4" name="スライド番号プレースホルダー 3"/>
          <p:cNvSpPr>
            <a:spLocks noGrp="1"/>
          </p:cNvSpPr>
          <p:nvPr>
            <p:ph type="sldNum" sz="quarter" idx="10"/>
          </p:nvPr>
        </p:nvSpPr>
        <p:spPr/>
        <p:txBody>
          <a:bodyPr/>
          <a:lstStyle/>
          <a:p>
            <a:fld id="{0FD31630-B86A-435B-B293-2151DAAF84A6}" type="slidenum">
              <a:rPr kumimoji="1" lang="ja-JP" altLang="en-US" smtClean="0"/>
              <a:t>17</a:t>
            </a:fld>
            <a:endParaRPr kumimoji="1" lang="ja-JP" altLang="en-US"/>
          </a:p>
        </p:txBody>
      </p:sp>
    </p:spTree>
    <p:extLst>
      <p:ext uri="{BB962C8B-B14F-4D97-AF65-F5344CB8AC3E}">
        <p14:creationId xmlns:p14="http://schemas.microsoft.com/office/powerpoint/2010/main" val="106417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29185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198330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11048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422883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117470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369358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35083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16732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208666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343411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7ADE19-4755-44A6-8855-291E2C57E938}" type="datetimeFigureOut">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75929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ADE19-4755-44A6-8855-291E2C57E938}" type="datetimeFigureOut">
              <a:rPr kumimoji="1" lang="ja-JP" altLang="en-US" smtClean="0"/>
              <a:t>2017/2/27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C03FF-8540-4D8E-8042-C9034DC1F9FB}" type="slidenum">
              <a:rPr kumimoji="1" lang="ja-JP" altLang="en-US" smtClean="0"/>
              <a:t>‹#›</a:t>
            </a:fld>
            <a:endParaRPr kumimoji="1" lang="ja-JP" altLang="en-US"/>
          </a:p>
        </p:txBody>
      </p:sp>
    </p:spTree>
    <p:extLst>
      <p:ext uri="{BB962C8B-B14F-4D97-AF65-F5344CB8AC3E}">
        <p14:creationId xmlns:p14="http://schemas.microsoft.com/office/powerpoint/2010/main" val="1878223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3405" y="1293954"/>
            <a:ext cx="8484781" cy="5155517"/>
          </a:xfrm>
          <a:ln>
            <a:solidFill>
              <a:srgbClr val="FF0000"/>
            </a:solidFill>
          </a:ln>
        </p:spPr>
        <p:txBody>
          <a:bodyPr>
            <a:normAutofit/>
          </a:bodyPr>
          <a:lstStyle/>
          <a:p>
            <a:pPr algn="l"/>
            <a:r>
              <a:rPr lang="en-US" altLang="ja-JP" sz="1800" dirty="0">
                <a:latin typeface="HGP明朝B" panose="02020800000000000000" pitchFamily="18" charset="-128"/>
                <a:ea typeface="HGP明朝B" panose="02020800000000000000" pitchFamily="18" charset="-128"/>
              </a:rPr>
              <a:t/>
            </a:r>
            <a:br>
              <a:rPr lang="en-US" altLang="ja-JP" sz="1800" dirty="0">
                <a:latin typeface="HGP明朝B" panose="02020800000000000000" pitchFamily="18" charset="-128"/>
                <a:ea typeface="HGP明朝B" panose="02020800000000000000" pitchFamily="18" charset="-128"/>
              </a:rPr>
            </a:br>
            <a:r>
              <a:rPr lang="ja-JP" altLang="en-US" sz="2700" dirty="0">
                <a:latin typeface="HGP明朝B" panose="02020800000000000000" pitchFamily="18" charset="-128"/>
                <a:ea typeface="HGP明朝B" panose="02020800000000000000" pitchFamily="18" charset="-128"/>
              </a:rPr>
              <a:t>　</a:t>
            </a:r>
          </a:p>
        </p:txBody>
      </p:sp>
      <p:pic>
        <p:nvPicPr>
          <p:cNvPr id="3" name="Picture 3" descr="CIMG0749"/>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890" y="3594084"/>
            <a:ext cx="2588994" cy="239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393405" y="4010059"/>
            <a:ext cx="6016391" cy="2123658"/>
          </a:xfrm>
          <a:prstGeom prst="rect">
            <a:avLst/>
          </a:prstGeom>
          <a:noFill/>
        </p:spPr>
        <p:txBody>
          <a:bodyPr wrap="none" rtlCol="0">
            <a:spAutoFit/>
          </a:bodyPr>
          <a:lstStyle/>
          <a:p>
            <a:r>
              <a:rPr lang="ja-JP" altLang="en-US" sz="2000" dirty="0">
                <a:latin typeface="HGP明朝B" panose="02020800000000000000" pitchFamily="18" charset="-128"/>
                <a:ea typeface="HGP明朝B" panose="02020800000000000000" pitchFamily="18" charset="-128"/>
              </a:rPr>
              <a:t>北見ボランティア団体</a:t>
            </a:r>
            <a:r>
              <a:rPr lang="en-US" altLang="ja-JP" sz="2000" dirty="0">
                <a:latin typeface="HGP明朝B" panose="02020800000000000000" pitchFamily="18" charset="-128"/>
                <a:ea typeface="HGP明朝B" panose="02020800000000000000" pitchFamily="18" charset="-128"/>
              </a:rPr>
              <a:t/>
            </a:r>
            <a:br>
              <a:rPr lang="en-US" altLang="ja-JP" sz="2000" dirty="0">
                <a:latin typeface="HGP明朝B" panose="02020800000000000000" pitchFamily="18" charset="-128"/>
                <a:ea typeface="HGP明朝B" panose="02020800000000000000" pitchFamily="18" charset="-128"/>
              </a:rPr>
            </a:br>
            <a:r>
              <a:rPr lang="ja-JP" altLang="en-US" sz="2000" dirty="0">
                <a:latin typeface="HGP明朝B" panose="02020800000000000000" pitchFamily="18" charset="-128"/>
                <a:ea typeface="HGP明朝B" panose="02020800000000000000" pitchFamily="18" charset="-128"/>
              </a:rPr>
              <a:t>認知症高齢者等</a:t>
            </a:r>
            <a:r>
              <a:rPr lang="en-US" altLang="ja-JP" dirty="0">
                <a:latin typeface="HGP明朝B" panose="02020800000000000000" pitchFamily="18" charset="-128"/>
                <a:ea typeface="HGP明朝B" panose="02020800000000000000" pitchFamily="18" charset="-128"/>
              </a:rPr>
              <a:t/>
            </a:r>
            <a:br>
              <a:rPr lang="en-US" altLang="ja-JP" dirty="0">
                <a:latin typeface="HGP明朝B" panose="02020800000000000000" pitchFamily="18" charset="-128"/>
                <a:ea typeface="HGP明朝B" panose="02020800000000000000" pitchFamily="18" charset="-128"/>
              </a:rPr>
            </a:br>
            <a:r>
              <a:rPr lang="en-US" altLang="ja-JP" sz="2400"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行方不明から安全に戻れることを願う会</a:t>
            </a:r>
            <a:r>
              <a:rPr lang="en-US" altLang="ja-JP" sz="2400" dirty="0" smtClean="0">
                <a:latin typeface="HGP明朝B" panose="02020800000000000000" pitchFamily="18" charset="-128"/>
                <a:ea typeface="HGP明朝B" panose="02020800000000000000" pitchFamily="18" charset="-128"/>
              </a:rPr>
              <a:t>』</a:t>
            </a:r>
            <a:r>
              <a:rPr lang="en-US" altLang="ja-JP" sz="2800" dirty="0">
                <a:latin typeface="HGP明朝B" panose="02020800000000000000" pitchFamily="18" charset="-128"/>
                <a:ea typeface="HGP明朝B" panose="02020800000000000000" pitchFamily="18" charset="-128"/>
              </a:rPr>
              <a:t/>
            </a:r>
            <a:br>
              <a:rPr lang="en-US" altLang="ja-JP" sz="2800" dirty="0">
                <a:latin typeface="HGP明朝B" panose="02020800000000000000" pitchFamily="18" charset="-128"/>
                <a:ea typeface="HGP明朝B" panose="02020800000000000000" pitchFamily="18" charset="-128"/>
              </a:rPr>
            </a:br>
            <a:r>
              <a:rPr lang="ja-JP" altLang="en-US" sz="28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会長</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三木</a:t>
            </a:r>
            <a:r>
              <a:rPr lang="ja-JP" altLang="en-US" sz="2000" dirty="0">
                <a:latin typeface="HGP明朝B" panose="02020800000000000000" pitchFamily="18" charset="-128"/>
                <a:ea typeface="HGP明朝B" panose="02020800000000000000" pitchFamily="18" charset="-128"/>
              </a:rPr>
              <a:t>　泉</a:t>
            </a:r>
            <a:r>
              <a:rPr lang="en-US" altLang="ja-JP" sz="2000" dirty="0">
                <a:latin typeface="HGP明朝B" panose="02020800000000000000" pitchFamily="18" charset="-128"/>
                <a:ea typeface="HGP明朝B" panose="02020800000000000000" pitchFamily="18" charset="-128"/>
              </a:rPr>
              <a:t/>
            </a:r>
            <a:br>
              <a:rPr lang="en-US" altLang="ja-JP" sz="2000" dirty="0">
                <a:latin typeface="HGP明朝B" panose="02020800000000000000" pitchFamily="18" charset="-128"/>
                <a:ea typeface="HGP明朝B" panose="02020800000000000000" pitchFamily="18" charset="-128"/>
              </a:rPr>
            </a:b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会員　　伊藤</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学</a:t>
            </a:r>
            <a:r>
              <a:rPr lang="en-US" altLang="ja-JP" sz="2000" dirty="0" smtClean="0">
                <a:latin typeface="HGP明朝B" panose="02020800000000000000" pitchFamily="18" charset="-128"/>
                <a:ea typeface="HGP明朝B" panose="02020800000000000000" pitchFamily="18" charset="-128"/>
              </a:rPr>
              <a:t>(</a:t>
            </a:r>
            <a:r>
              <a:rPr lang="ja-JP" altLang="en-US" sz="2000" dirty="0" smtClean="0">
                <a:latin typeface="HGP明朝B" panose="02020800000000000000" pitchFamily="18" charset="-128"/>
                <a:ea typeface="HGP明朝B" panose="02020800000000000000" pitchFamily="18" charset="-128"/>
              </a:rPr>
              <a:t>デイ</a:t>
            </a:r>
            <a:r>
              <a:rPr lang="ja-JP" altLang="en-US" sz="2000" dirty="0">
                <a:latin typeface="HGP明朝B" panose="02020800000000000000" pitchFamily="18" charset="-128"/>
                <a:ea typeface="HGP明朝B" panose="02020800000000000000" pitchFamily="18" charset="-128"/>
              </a:rPr>
              <a:t>サービス</a:t>
            </a:r>
            <a:r>
              <a:rPr lang="ja-JP" altLang="en-US" sz="2000" dirty="0" smtClean="0">
                <a:latin typeface="HGP明朝B" panose="02020800000000000000" pitchFamily="18" charset="-128"/>
                <a:ea typeface="HGP明朝B" panose="02020800000000000000" pitchFamily="18" charset="-128"/>
              </a:rPr>
              <a:t>　エーデルワイス）</a:t>
            </a:r>
            <a:endParaRPr lang="en-US" altLang="ja-JP" sz="2000" dirty="0" smtClean="0">
              <a:latin typeface="HGP明朝B" panose="02020800000000000000" pitchFamily="18" charset="-128"/>
              <a:ea typeface="HGP明朝B" panose="02020800000000000000" pitchFamily="18" charset="-128"/>
            </a:endParaRPr>
          </a:p>
          <a:p>
            <a:r>
              <a:rPr kumimoji="1" lang="ja-JP" altLang="en-US" sz="2000" dirty="0">
                <a:latin typeface="HGP明朝B" panose="02020800000000000000" pitchFamily="18" charset="-128"/>
                <a:ea typeface="HGP明朝B" panose="02020800000000000000" pitchFamily="18" charset="-128"/>
              </a:rPr>
              <a:t>　</a:t>
            </a:r>
            <a:r>
              <a:rPr kumimoji="1" lang="ja-JP" altLang="en-US" sz="2000" dirty="0" smtClean="0">
                <a:latin typeface="HGP明朝B" panose="02020800000000000000" pitchFamily="18" charset="-128"/>
                <a:ea typeface="HGP明朝B" panose="02020800000000000000" pitchFamily="18" charset="-128"/>
              </a:rPr>
              <a:t>　　　　</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a:t>
            </a:r>
            <a:endParaRPr kumimoji="1" lang="ja-JP" altLang="en-US" sz="3600" dirty="0"/>
          </a:p>
        </p:txBody>
      </p:sp>
      <p:sp>
        <p:nvSpPr>
          <p:cNvPr id="5" name="テキスト ボックス 4"/>
          <p:cNvSpPr txBox="1"/>
          <p:nvPr/>
        </p:nvSpPr>
        <p:spPr>
          <a:xfrm>
            <a:off x="456369" y="1436051"/>
            <a:ext cx="8443337" cy="2015936"/>
          </a:xfrm>
          <a:prstGeom prst="rect">
            <a:avLst/>
          </a:prstGeom>
          <a:noFill/>
        </p:spPr>
        <p:txBody>
          <a:bodyPr wrap="none" rtlCol="0">
            <a:spAutoFit/>
          </a:bodyPr>
          <a:lstStyle/>
          <a:p>
            <a:pPr>
              <a:lnSpc>
                <a:spcPts val="5000"/>
              </a:lnSpc>
            </a:pPr>
            <a:r>
              <a:rPr kumimoji="1" lang="ja-JP" altLang="en-US" sz="2800" dirty="0" smtClean="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行方不明から安全に戻ることを願い、</a:t>
            </a:r>
            <a:endParaRPr kumimoji="1" lang="en-US" altLang="ja-JP" sz="2800" dirty="0" smtClean="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a:lnSpc>
                <a:spcPts val="5000"/>
              </a:lnSpc>
            </a:pPr>
            <a:r>
              <a:rPr lang="ja-JP" altLang="en-US" sz="2800" dirty="0" smtClean="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稼働するネットワークや利用しやすいＧＰＳ機器を</a:t>
            </a:r>
            <a:endParaRPr lang="en-US" altLang="ja-JP" sz="2800" dirty="0" smtClean="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a:p>
            <a:pPr>
              <a:lnSpc>
                <a:spcPts val="5000"/>
              </a:lnSpc>
            </a:pPr>
            <a:r>
              <a:rPr lang="ja-JP" altLang="en-US" sz="2800"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共</a:t>
            </a:r>
            <a:r>
              <a:rPr lang="ja-JP" altLang="en-US" sz="2800" dirty="0" smtClean="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に開発し、地道に続ける</a:t>
            </a:r>
            <a:endParaRPr kumimoji="1" lang="ja-JP" altLang="en-US" sz="2800" dirty="0">
              <a:solidFill>
                <a:srgbClr val="FF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sp>
        <p:nvSpPr>
          <p:cNvPr id="6" name="正方形/長方形 5"/>
          <p:cNvSpPr/>
          <p:nvPr/>
        </p:nvSpPr>
        <p:spPr>
          <a:xfrm>
            <a:off x="4834063" y="61435"/>
            <a:ext cx="4309937" cy="461665"/>
          </a:xfrm>
          <a:prstGeom prst="rect">
            <a:avLst/>
          </a:prstGeom>
          <a:noFill/>
        </p:spPr>
        <p:txBody>
          <a:bodyPr wrap="square">
            <a:spAutoFit/>
          </a:bodyPr>
          <a:lstStyle/>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「行方不明を防ぎ、安心して外出できる地域作り」全国フォーラム</a:t>
            </a:r>
            <a:endParaRPr lang="en-US" altLang="ja-JP" sz="1200" b="1" dirty="0" smtClean="0">
              <a:ln w="1905"/>
              <a:effectLst>
                <a:innerShdw blurRad="69850" dist="43180" dir="5400000">
                  <a:srgbClr val="000000">
                    <a:alpha val="65000"/>
                  </a:srgbClr>
                </a:innerShdw>
              </a:effectLst>
              <a:latin typeface="+mn-lt"/>
              <a:ea typeface="+mn-ea"/>
            </a:endParaRPr>
          </a:p>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認知症介護研究・研修東京センター　</a:t>
            </a:r>
            <a:r>
              <a:rPr lang="en-US" altLang="ja-JP" sz="1200" b="1" dirty="0" smtClean="0">
                <a:ln w="1905"/>
                <a:effectLst>
                  <a:innerShdw blurRad="69850" dist="43180" dir="5400000">
                    <a:srgbClr val="000000">
                      <a:alpha val="65000"/>
                    </a:srgbClr>
                  </a:innerShdw>
                </a:effectLst>
                <a:latin typeface="+mn-lt"/>
                <a:ea typeface="+mn-ea"/>
              </a:rPr>
              <a:t>2017</a:t>
            </a:r>
            <a:r>
              <a:rPr lang="ja-JP" altLang="en-US" sz="1200" b="1" dirty="0" smtClean="0">
                <a:ln w="1905"/>
                <a:effectLst>
                  <a:innerShdw blurRad="69850" dist="43180" dir="5400000">
                    <a:srgbClr val="000000">
                      <a:alpha val="65000"/>
                    </a:srgbClr>
                  </a:innerShdw>
                </a:effectLst>
                <a:latin typeface="+mn-lt"/>
                <a:ea typeface="+mn-ea"/>
              </a:rPr>
              <a:t>年</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月</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日</a:t>
            </a:r>
            <a:r>
              <a:rPr lang="en-US" altLang="ja-JP" sz="1200" b="1" dirty="0" smtClean="0">
                <a:ln w="1905"/>
                <a:effectLst>
                  <a:innerShdw blurRad="69850" dist="43180" dir="5400000">
                    <a:srgbClr val="000000">
                      <a:alpha val="65000"/>
                    </a:srgbClr>
                  </a:innerShdw>
                </a:effectLst>
                <a:latin typeface="+mn-lt"/>
                <a:ea typeface="+mn-ea"/>
              </a:rPr>
              <a:t>(</a:t>
            </a:r>
            <a:r>
              <a:rPr lang="ja-JP" altLang="en-US" sz="1200" b="1" dirty="0">
                <a:ln w="1905"/>
                <a:effectLst>
                  <a:innerShdw blurRad="69850" dist="43180" dir="5400000">
                    <a:srgbClr val="000000">
                      <a:alpha val="65000"/>
                    </a:srgbClr>
                  </a:innerShdw>
                </a:effectLst>
                <a:latin typeface="+mn-lt"/>
                <a:ea typeface="+mn-ea"/>
              </a:rPr>
              <a:t>品川</a:t>
            </a:r>
            <a:r>
              <a:rPr lang="ja-JP" altLang="en-US" sz="1200" b="1" dirty="0" smtClean="0">
                <a:ln w="1905"/>
                <a:effectLst>
                  <a:innerShdw blurRad="69850" dist="43180" dir="5400000">
                    <a:srgbClr val="000000">
                      <a:alpha val="65000"/>
                    </a:srgbClr>
                  </a:innerShdw>
                </a:effectLst>
                <a:latin typeface="+mn-lt"/>
                <a:ea typeface="+mn-ea"/>
              </a:rPr>
              <a:t>）</a:t>
            </a:r>
            <a:endParaRPr lang="ja-JP" altLang="en-US" sz="1200" b="1" dirty="0">
              <a:ln w="1905"/>
              <a:effectLst>
                <a:innerShdw blurRad="69850" dist="43180" dir="5400000">
                  <a:srgbClr val="000000">
                    <a:alpha val="65000"/>
                  </a:srgbClr>
                </a:innerShdw>
              </a:effectLst>
              <a:latin typeface="+mn-lt"/>
              <a:ea typeface="+mn-ea"/>
            </a:endParaRPr>
          </a:p>
        </p:txBody>
      </p:sp>
      <p:sp>
        <p:nvSpPr>
          <p:cNvPr id="7" name="正方形/長方形 6"/>
          <p:cNvSpPr/>
          <p:nvPr/>
        </p:nvSpPr>
        <p:spPr>
          <a:xfrm>
            <a:off x="501084" y="529900"/>
            <a:ext cx="3734486" cy="400110"/>
          </a:xfrm>
          <a:prstGeom prst="rect">
            <a:avLst/>
          </a:prstGeom>
          <a:noFill/>
          <a:ln>
            <a:noFill/>
          </a:ln>
        </p:spPr>
        <p:txBody>
          <a:bodyPr wrap="square">
            <a:spAutoFit/>
          </a:bodyPr>
          <a:lstStyle/>
          <a:p>
            <a:pPr fontAlgn="auto">
              <a:spcBef>
                <a:spcPts val="0"/>
              </a:spcBef>
              <a:spcAft>
                <a:spcPts val="0"/>
              </a:spcAft>
              <a:defRPr/>
            </a:pPr>
            <a:r>
              <a:rPr lang="ja-JP" altLang="en-US" sz="2000" b="1" kern="100" dirty="0">
                <a:latin typeface="+mj-ea"/>
                <a:cs typeface="Times New Roman" panose="02020603050405020304" pitchFamily="18" charset="0"/>
              </a:rPr>
              <a:t>６</a:t>
            </a:r>
            <a:r>
              <a:rPr lang="ja-JP" altLang="en-US" sz="2000" b="1" kern="100" dirty="0" smtClean="0">
                <a:latin typeface="+mj-ea"/>
                <a:cs typeface="Times New Roman" panose="02020603050405020304" pitchFamily="18" charset="0"/>
              </a:rPr>
              <a:t>）</a:t>
            </a:r>
            <a:r>
              <a:rPr lang="ja-JP" altLang="ja-JP" sz="2000" b="1" kern="100" dirty="0" smtClean="0">
                <a:latin typeface="+mj-ea"/>
                <a:cs typeface="Times New Roman" panose="02020603050405020304" pitchFamily="18" charset="0"/>
              </a:rPr>
              <a:t>【</a:t>
            </a:r>
            <a:r>
              <a:rPr lang="ja-JP" altLang="en-US" sz="2000" b="1" kern="100" dirty="0" smtClean="0">
                <a:latin typeface="+mj-ea"/>
                <a:cs typeface="Times New Roman" panose="02020603050405020304" pitchFamily="18" charset="0"/>
              </a:rPr>
              <a:t>介護事業者</a:t>
            </a:r>
            <a:r>
              <a:rPr lang="en-US" altLang="ja-JP" sz="2000" b="1" kern="100" dirty="0">
                <a:latin typeface="+mj-ea"/>
                <a:cs typeface="Times New Roman" panose="02020603050405020304" pitchFamily="18" charset="0"/>
              </a:rPr>
              <a:t>×</a:t>
            </a:r>
            <a:r>
              <a:rPr lang="ja-JP" altLang="en-US" sz="2000" b="1" kern="100" dirty="0" smtClean="0">
                <a:latin typeface="+mj-ea"/>
                <a:cs typeface="Times New Roman" panose="02020603050405020304" pitchFamily="18" charset="0"/>
              </a:rPr>
              <a:t>企業</a:t>
            </a:r>
            <a:r>
              <a:rPr lang="en-US" altLang="ja-JP" sz="2000" b="1" kern="100" dirty="0" smtClean="0">
                <a:latin typeface="+mj-ea"/>
                <a:cs typeface="Times New Roman" panose="02020603050405020304" pitchFamily="18" charset="0"/>
              </a:rPr>
              <a:t>×</a:t>
            </a:r>
            <a:r>
              <a:rPr lang="ja-JP" altLang="en-US" sz="2000" b="1" kern="100" dirty="0" smtClean="0">
                <a:latin typeface="+mj-ea"/>
                <a:cs typeface="Times New Roman" panose="02020603050405020304" pitchFamily="18" charset="0"/>
              </a:rPr>
              <a:t>市民</a:t>
            </a:r>
            <a:r>
              <a:rPr lang="ja-JP" altLang="ja-JP" sz="2000" b="1" kern="100" dirty="0" smtClean="0">
                <a:latin typeface="+mj-ea"/>
                <a:cs typeface="Times New Roman" panose="02020603050405020304" pitchFamily="18" charset="0"/>
              </a:rPr>
              <a:t>】</a:t>
            </a:r>
            <a:endParaRPr lang="ja-JP" altLang="en-US" sz="1200" b="1" dirty="0">
              <a:ln w="1905"/>
              <a:effectLst>
                <a:innerShdw blurRad="69850" dist="43180" dir="5400000">
                  <a:srgbClr val="000000">
                    <a:alpha val="65000"/>
                  </a:srgbClr>
                </a:innerShdw>
              </a:effectLst>
              <a:latin typeface="+mn-lt"/>
              <a:ea typeface="+mn-ea"/>
            </a:endParaRPr>
          </a:p>
        </p:txBody>
      </p:sp>
      <p:sp>
        <p:nvSpPr>
          <p:cNvPr id="8" name="正方形/長方形 7"/>
          <p:cNvSpPr/>
          <p:nvPr/>
        </p:nvSpPr>
        <p:spPr>
          <a:xfrm>
            <a:off x="393405" y="453469"/>
            <a:ext cx="3755901" cy="56660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398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249" y="338711"/>
            <a:ext cx="8123464" cy="719477"/>
          </a:xfrm>
        </p:spPr>
        <p:txBody>
          <a:bodyPr>
            <a:noAutofit/>
          </a:bodyPr>
          <a:lstStyle/>
          <a:p>
            <a:r>
              <a:rPr lang="ja-JP" altLang="en-US" sz="2400" dirty="0">
                <a:latin typeface="HGP明朝B" panose="02020800000000000000" pitchFamily="18" charset="-128"/>
                <a:ea typeface="HGP明朝B" panose="02020800000000000000" pitchFamily="18" charset="-128"/>
              </a:rPr>
              <a:t>捜索模擬訓練では</a:t>
            </a:r>
            <a:r>
              <a:rPr lang="en-US" altLang="ja-JP" sz="2400" dirty="0">
                <a:latin typeface="HGP明朝B" panose="02020800000000000000" pitchFamily="18" charset="-128"/>
                <a:ea typeface="HGP明朝B" panose="02020800000000000000" pitchFamily="18" charset="-128"/>
              </a:rPr>
              <a:t/>
            </a:r>
            <a:br>
              <a:rPr lang="en-US" altLang="ja-JP" sz="2400" dirty="0">
                <a:latin typeface="HGP明朝B" panose="02020800000000000000" pitchFamily="18" charset="-128"/>
                <a:ea typeface="HGP明朝B" panose="02020800000000000000" pitchFamily="18" charset="-128"/>
              </a:rPr>
            </a:br>
            <a:r>
              <a:rPr lang="ja-JP" altLang="en-US" sz="2400" dirty="0" smtClean="0">
                <a:latin typeface="HGP明朝B" panose="02020800000000000000" pitchFamily="18" charset="-128"/>
                <a:ea typeface="HGP明朝B" panose="02020800000000000000" pitchFamily="18" charset="-128"/>
              </a:rPr>
              <a:t>生きたロールプレイ</a:t>
            </a:r>
            <a:r>
              <a:rPr lang="ja-JP" altLang="en-US" sz="2400" dirty="0">
                <a:latin typeface="HGP明朝B" panose="02020800000000000000" pitchFamily="18" charset="-128"/>
                <a:ea typeface="HGP明朝B" panose="02020800000000000000" pitchFamily="18" charset="-128"/>
              </a:rPr>
              <a:t>（役割演技</a:t>
            </a:r>
            <a:r>
              <a:rPr lang="ja-JP" altLang="en-US" sz="2400" dirty="0" smtClean="0">
                <a:latin typeface="HGP明朝B" panose="02020800000000000000" pitchFamily="18" charset="-128"/>
                <a:ea typeface="HGP明朝B" panose="02020800000000000000" pitchFamily="18" charset="-128"/>
              </a:rPr>
              <a:t>）と振り返りを実施</a:t>
            </a:r>
            <a:endParaRPr lang="ja-JP" altLang="en-US" sz="2400" dirty="0">
              <a:latin typeface="HGP明朝B" panose="02020800000000000000" pitchFamily="18" charset="-128"/>
              <a:ea typeface="HGP明朝B" panose="02020800000000000000" pitchFamily="18" charset="-128"/>
            </a:endParaRPr>
          </a:p>
        </p:txBody>
      </p:sp>
      <p:sp>
        <p:nvSpPr>
          <p:cNvPr id="3" name="コンテンツ プレースホルダー 2"/>
          <p:cNvSpPr>
            <a:spLocks noGrp="1"/>
          </p:cNvSpPr>
          <p:nvPr>
            <p:ph idx="1"/>
          </p:nvPr>
        </p:nvSpPr>
        <p:spPr>
          <a:xfrm>
            <a:off x="468086" y="1251856"/>
            <a:ext cx="8131627" cy="5214257"/>
          </a:xfrm>
          <a:ln>
            <a:solidFill>
              <a:srgbClr val="FF0000"/>
            </a:solidFill>
          </a:ln>
        </p:spPr>
        <p:txBody>
          <a:bodyPr>
            <a:noAutofit/>
          </a:bodyPr>
          <a:lstStyle/>
          <a:p>
            <a:pPr marL="0" indent="0">
              <a:buNone/>
            </a:pPr>
            <a:r>
              <a:rPr lang="ja-JP" altLang="en-US" sz="1800" dirty="0" smtClean="0">
                <a:latin typeface="HGP明朝B" panose="02020800000000000000" pitchFamily="18" charset="-128"/>
                <a:ea typeface="HGP明朝B" panose="02020800000000000000" pitchFamily="18" charset="-128"/>
              </a:rPr>
              <a:t>生</a:t>
            </a:r>
            <a:r>
              <a:rPr lang="ja-JP" altLang="en-US" sz="1800" dirty="0">
                <a:latin typeface="HGP明朝B" panose="02020800000000000000" pitchFamily="18" charset="-128"/>
                <a:ea typeface="HGP明朝B" panose="02020800000000000000" pitchFamily="18" charset="-128"/>
              </a:rPr>
              <a:t>の演技から覚える。</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smtClean="0">
                <a:solidFill>
                  <a:srgbClr val="FF0000"/>
                </a:solidFill>
                <a:latin typeface="HGP明朝B" panose="02020800000000000000" pitchFamily="18" charset="-128"/>
                <a:ea typeface="HGP明朝B" panose="02020800000000000000" pitchFamily="18" charset="-128"/>
              </a:rPr>
              <a:t>●</a:t>
            </a:r>
            <a:r>
              <a:rPr lang="ja-JP" altLang="en-US" sz="1800" dirty="0">
                <a:latin typeface="HGP明朝B" panose="02020800000000000000" pitchFamily="18" charset="-128"/>
                <a:ea typeface="HGP明朝B" panose="02020800000000000000" pitchFamily="18" charset="-128"/>
              </a:rPr>
              <a:t>通報する家族役</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solidFill>
                  <a:srgbClr val="FF0000"/>
                </a:solidFill>
                <a:latin typeface="HGP明朝B" panose="02020800000000000000" pitchFamily="18" charset="-128"/>
                <a:ea typeface="HGP明朝B" panose="02020800000000000000" pitchFamily="18" charset="-128"/>
              </a:rPr>
              <a:t>●</a:t>
            </a:r>
            <a:r>
              <a:rPr lang="ja-JP" altLang="en-US" sz="1800" dirty="0">
                <a:latin typeface="HGP明朝B" panose="02020800000000000000" pitchFamily="18" charset="-128"/>
                <a:ea typeface="HGP明朝B" panose="02020800000000000000" pitchFamily="18" charset="-128"/>
              </a:rPr>
              <a:t>受け付ける地域</a:t>
            </a:r>
            <a:r>
              <a:rPr lang="ja-JP" altLang="en-US" sz="1800" dirty="0" smtClean="0">
                <a:latin typeface="HGP明朝B" panose="02020800000000000000" pitchFamily="18" charset="-128"/>
                <a:ea typeface="HGP明朝B" panose="02020800000000000000" pitchFamily="18" charset="-128"/>
              </a:rPr>
              <a:t>包括支援センター</a:t>
            </a:r>
            <a:r>
              <a:rPr lang="ja-JP" altLang="en-US" sz="1800" dirty="0" smtClean="0">
                <a:solidFill>
                  <a:srgbClr val="FF0000"/>
                </a:solidFill>
                <a:latin typeface="HGP明朝B" panose="02020800000000000000" pitchFamily="18" charset="-128"/>
                <a:ea typeface="HGP明朝B" panose="02020800000000000000" pitchFamily="18" charset="-128"/>
              </a:rPr>
              <a:t>（</a:t>
            </a:r>
            <a:r>
              <a:rPr lang="ja-JP" altLang="en-US" sz="1800" dirty="0">
                <a:solidFill>
                  <a:srgbClr val="FF0000"/>
                </a:solidFill>
                <a:latin typeface="HGP明朝B" panose="02020800000000000000" pitchFamily="18" charset="-128"/>
                <a:ea typeface="HGP明朝B" panose="02020800000000000000" pitchFamily="18" charset="-128"/>
              </a:rPr>
              <a:t>家族へ早期の通報を促す）</a:t>
            </a:r>
            <a:endParaRPr lang="en-US" altLang="ja-JP" sz="1800" dirty="0">
              <a:solidFill>
                <a:srgbClr val="FF0000"/>
              </a:solidFill>
              <a:latin typeface="HGP明朝B" panose="02020800000000000000" pitchFamily="18" charset="-128"/>
              <a:ea typeface="HGP明朝B" panose="02020800000000000000" pitchFamily="18" charset="-128"/>
            </a:endParaRPr>
          </a:p>
          <a:p>
            <a:pPr marL="0" indent="0">
              <a:buNone/>
            </a:pPr>
            <a:r>
              <a:rPr lang="ja-JP" altLang="en-US" sz="1800" dirty="0">
                <a:solidFill>
                  <a:srgbClr val="FF0000"/>
                </a:solidFill>
                <a:latin typeface="HGP明朝B" panose="02020800000000000000" pitchFamily="18" charset="-128"/>
                <a:ea typeface="HGP明朝B" panose="02020800000000000000" pitchFamily="18" charset="-128"/>
              </a:rPr>
              <a:t>●</a:t>
            </a:r>
            <a:r>
              <a:rPr lang="ja-JP" altLang="en-US" sz="1800" dirty="0">
                <a:latin typeface="HGP明朝B" panose="02020800000000000000" pitchFamily="18" charset="-128"/>
                <a:ea typeface="HGP明朝B" panose="02020800000000000000" pitchFamily="18" charset="-128"/>
              </a:rPr>
              <a:t>家族から警察へ通報（警察登場）</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・電話の相手を確認</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・行方不明者を見かけた時間・年齢・体の特徴・服装・</a:t>
            </a:r>
            <a:r>
              <a:rPr lang="ja-JP" altLang="en-US" sz="1800" dirty="0" smtClean="0">
                <a:latin typeface="HGP明朝B" panose="02020800000000000000" pitchFamily="18" charset="-128"/>
                <a:ea typeface="HGP明朝B" panose="02020800000000000000" pitchFamily="18" charset="-128"/>
              </a:rPr>
              <a:t>歩き方</a:t>
            </a:r>
            <a:r>
              <a:rPr lang="ja-JP" altLang="en-US" sz="1800" dirty="0">
                <a:latin typeface="HGP明朝B" panose="02020800000000000000" pitchFamily="18" charset="-128"/>
                <a:ea typeface="HGP明朝B" panose="02020800000000000000" pitchFamily="18" charset="-128"/>
              </a:rPr>
              <a:t>・体格</a:t>
            </a:r>
            <a:r>
              <a:rPr lang="ja-JP" altLang="en-US" sz="1800" dirty="0" smtClean="0">
                <a:latin typeface="HGP明朝B" panose="02020800000000000000" pitchFamily="18" charset="-128"/>
                <a:ea typeface="HGP明朝B" panose="02020800000000000000" pitchFamily="18" charset="-128"/>
              </a:rPr>
              <a:t>・</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体</a:t>
            </a:r>
            <a:r>
              <a:rPr lang="ja-JP" altLang="en-US" sz="1800" dirty="0">
                <a:latin typeface="HGP明朝B" panose="02020800000000000000" pitchFamily="18" charset="-128"/>
                <a:ea typeface="HGP明朝B" panose="02020800000000000000" pitchFamily="18" charset="-128"/>
              </a:rPr>
              <a:t>のキズ等</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・ＳＯＳネットワークへ連携</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・警察から市役所へ連絡</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・市</a:t>
            </a:r>
            <a:r>
              <a:rPr lang="ja-JP" altLang="en-US" sz="1800" dirty="0" smtClean="0">
                <a:latin typeface="HGP明朝B" panose="02020800000000000000" pitchFamily="18" charset="-128"/>
                <a:ea typeface="HGP明朝B" panose="02020800000000000000" pitchFamily="18" charset="-128"/>
              </a:rPr>
              <a:t>役所が「あった</a:t>
            </a:r>
            <a:r>
              <a:rPr lang="ja-JP" altLang="en-US" sz="1800" dirty="0">
                <a:latin typeface="HGP明朝B" panose="02020800000000000000" pitchFamily="18" charset="-128"/>
                <a:ea typeface="HGP明朝B" panose="02020800000000000000" pitchFamily="18" charset="-128"/>
              </a:rPr>
              <a:t>か</a:t>
            </a:r>
            <a:r>
              <a:rPr lang="ja-JP" altLang="en-US" sz="1800" dirty="0" smtClean="0">
                <a:latin typeface="HGP明朝B" panose="02020800000000000000" pitchFamily="18" charset="-128"/>
                <a:ea typeface="HGP明朝B" panose="02020800000000000000" pitchFamily="18" charset="-128"/>
              </a:rPr>
              <a:t>メール」を配信</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コンビニ</a:t>
            </a:r>
            <a:r>
              <a:rPr lang="ja-JP" altLang="en-US" sz="1800" dirty="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ガソリンスタ</a:t>
            </a:r>
            <a:r>
              <a:rPr lang="ja-JP" altLang="en-US" sz="1800" dirty="0">
                <a:latin typeface="HGP明朝B" panose="02020800000000000000" pitchFamily="18" charset="-128"/>
                <a:ea typeface="HGP明朝B" panose="02020800000000000000" pitchFamily="18" charset="-128"/>
              </a:rPr>
              <a:t>ン</a:t>
            </a:r>
            <a:r>
              <a:rPr lang="ja-JP" altLang="en-US" sz="1800" dirty="0" smtClean="0">
                <a:latin typeface="HGP明朝B" panose="02020800000000000000" pitchFamily="18" charset="-128"/>
                <a:ea typeface="HGP明朝B" panose="02020800000000000000" pitchFamily="18" charset="-128"/>
              </a:rPr>
              <a:t>ド・該当</a:t>
            </a:r>
            <a:r>
              <a:rPr lang="ja-JP" altLang="en-US" sz="1800" dirty="0">
                <a:latin typeface="HGP明朝B" panose="02020800000000000000" pitchFamily="18" charset="-128"/>
                <a:ea typeface="HGP明朝B" panose="02020800000000000000" pitchFamily="18" charset="-128"/>
              </a:rPr>
              <a:t>包括へ</a:t>
            </a:r>
            <a:r>
              <a:rPr lang="ja-JP" altLang="en-US" sz="1800" dirty="0" smtClean="0">
                <a:latin typeface="HGP明朝B" panose="02020800000000000000" pitchFamily="18" charset="-128"/>
                <a:ea typeface="HGP明朝B" panose="02020800000000000000" pitchFamily="18" charset="-128"/>
              </a:rPr>
              <a:t>ＦＡＸ</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・実際の捜索</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・発見にかかわらず予定時間にもどり</a:t>
            </a:r>
            <a:r>
              <a:rPr lang="en-US" altLang="ja-JP"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グループで気づきを話し合い、</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地域に具体的</a:t>
            </a:r>
            <a:r>
              <a:rPr lang="ja-JP" altLang="en-US" sz="1800" dirty="0">
                <a:latin typeface="HGP明朝B" panose="02020800000000000000" pitchFamily="18" charset="-128"/>
                <a:ea typeface="HGP明朝B" panose="02020800000000000000" pitchFamily="18" charset="-128"/>
              </a:rPr>
              <a:t>に</a:t>
            </a:r>
            <a:r>
              <a:rPr lang="ja-JP" altLang="en-US" sz="1800" dirty="0" smtClean="0">
                <a:latin typeface="HGP明朝B" panose="02020800000000000000" pitchFamily="18" charset="-128"/>
                <a:ea typeface="HGP明朝B" panose="02020800000000000000" pitchFamily="18" charset="-128"/>
              </a:rPr>
              <a:t>活かす。</a:t>
            </a:r>
            <a:endParaRPr lang="en-US" altLang="ja-JP" sz="1800" dirty="0">
              <a:latin typeface="HGP明朝B" panose="02020800000000000000" pitchFamily="18" charset="-128"/>
              <a:ea typeface="HGP明朝B" panose="02020800000000000000" pitchFamily="18" charset="-128"/>
            </a:endParaRPr>
          </a:p>
          <a:p>
            <a:pPr marL="0" indent="0">
              <a:buNone/>
            </a:pPr>
            <a:endParaRPr kumimoji="1" lang="ja-JP" altLang="en-US" sz="18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51874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ﾌﾟﾚｾﾞﾝｽEB" panose="02020800000000000000" pitchFamily="18" charset="-128"/>
                <a:ea typeface="HGP創英ﾌﾟﾚｾﾞﾝｽEB" panose="02020800000000000000" pitchFamily="18" charset="-128"/>
              </a:rPr>
              <a:t>捜索模擬訓練中</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138" y="2125265"/>
            <a:ext cx="3941981" cy="295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119" y="2125266"/>
            <a:ext cx="4379434" cy="298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68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0485" y="477951"/>
            <a:ext cx="8013152" cy="708592"/>
          </a:xfrm>
          <a:solidFill>
            <a:srgbClr val="FF000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実際に捜索をしてみると</a:t>
            </a:r>
          </a:p>
        </p:txBody>
      </p:sp>
      <p:sp>
        <p:nvSpPr>
          <p:cNvPr id="3" name="コンテンツ プレースホルダー 2"/>
          <p:cNvSpPr>
            <a:spLocks noGrp="1"/>
          </p:cNvSpPr>
          <p:nvPr>
            <p:ph idx="1"/>
          </p:nvPr>
        </p:nvSpPr>
        <p:spPr>
          <a:xfrm>
            <a:off x="620483" y="1382485"/>
            <a:ext cx="8013154" cy="5230966"/>
          </a:xfrm>
          <a:ln>
            <a:solidFill>
              <a:srgbClr val="FF0000"/>
            </a:solidFill>
          </a:ln>
        </p:spPr>
        <p:txBody>
          <a:bodyPr anchor="ctr" anchorCtr="0">
            <a:noAutofit/>
          </a:bodyPr>
          <a:lstStyle/>
          <a:p>
            <a:pPr marL="0" indent="0">
              <a:lnSpc>
                <a:spcPts val="2800"/>
              </a:lnSpc>
              <a:buNone/>
            </a:pPr>
            <a:r>
              <a:rPr lang="ja-JP" altLang="en-US" sz="2200" dirty="0">
                <a:latin typeface="HGP明朝B" panose="02020800000000000000" pitchFamily="18" charset="-128"/>
                <a:ea typeface="HGP明朝B" panose="02020800000000000000" pitchFamily="18" charset="-128"/>
              </a:rPr>
              <a:t>●歩いて探すのは</a:t>
            </a:r>
            <a:r>
              <a:rPr lang="en-US" altLang="ja-JP" sz="2200" dirty="0">
                <a:latin typeface="HGP明朝B" panose="02020800000000000000" pitchFamily="18" charset="-128"/>
                <a:ea typeface="HGP明朝B" panose="02020800000000000000" pitchFamily="18" charset="-128"/>
              </a:rPr>
              <a:t>30</a:t>
            </a:r>
            <a:r>
              <a:rPr lang="ja-JP" altLang="en-US" sz="2200" dirty="0">
                <a:latin typeface="HGP明朝B" panose="02020800000000000000" pitchFamily="18" charset="-128"/>
                <a:ea typeface="HGP明朝B" panose="02020800000000000000" pitchFamily="18" charset="-128"/>
              </a:rPr>
              <a:t>分でも大変。</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●聞き込みが大事（コンビニ・畑の人・付近の人）</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●服装が全く違っていたことも</a:t>
            </a:r>
            <a:r>
              <a:rPr lang="ja-JP" altLang="en-US" sz="2200" dirty="0" smtClean="0">
                <a:latin typeface="HGP明朝B" panose="02020800000000000000" pitchFamily="18" charset="-128"/>
                <a:ea typeface="HGP明朝B" panose="02020800000000000000" pitchFamily="18" charset="-128"/>
              </a:rPr>
              <a:t>。</a:t>
            </a:r>
            <a:endParaRPr lang="en-US" altLang="ja-JP" sz="2200" dirty="0" smtClean="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　</a:t>
            </a:r>
            <a:r>
              <a:rPr lang="ja-JP" altLang="en-US" sz="2200" dirty="0" smtClean="0">
                <a:latin typeface="HGP明朝B" panose="02020800000000000000" pitchFamily="18" charset="-128"/>
                <a:ea typeface="HGP明朝B" panose="02020800000000000000" pitchFamily="18" charset="-128"/>
              </a:rPr>
              <a:t>・捜索</a:t>
            </a:r>
            <a:r>
              <a:rPr lang="ja-JP" altLang="en-US" sz="2200" dirty="0">
                <a:latin typeface="HGP明朝B" panose="02020800000000000000" pitchFamily="18" charset="-128"/>
                <a:ea typeface="HGP明朝B" panose="02020800000000000000" pitchFamily="18" charset="-128"/>
              </a:rPr>
              <a:t>は服装に</a:t>
            </a:r>
            <a:r>
              <a:rPr lang="ja-JP" altLang="en-US" sz="2200" dirty="0" smtClean="0">
                <a:latin typeface="HGP明朝B" panose="02020800000000000000" pitchFamily="18" charset="-128"/>
                <a:ea typeface="HGP明朝B" panose="02020800000000000000" pitchFamily="18" charset="-128"/>
              </a:rPr>
              <a:t>こだわりすぎない</a:t>
            </a:r>
            <a:r>
              <a:rPr lang="ja-JP" altLang="en-US" sz="2200" dirty="0">
                <a:latin typeface="HGP明朝B" panose="02020800000000000000" pitchFamily="18" charset="-128"/>
                <a:ea typeface="HGP明朝B" panose="02020800000000000000" pitchFamily="18" charset="-128"/>
              </a:rPr>
              <a:t>。</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a:t>
            </a:r>
            <a:r>
              <a:rPr lang="ja-JP" altLang="en-US" sz="2200" dirty="0" smtClean="0">
                <a:latin typeface="HGP明朝B" panose="02020800000000000000" pitchFamily="18" charset="-128"/>
                <a:ea typeface="HGP明朝B" panose="02020800000000000000" pitchFamily="18" charset="-128"/>
              </a:rPr>
              <a:t>背</a:t>
            </a:r>
            <a:r>
              <a:rPr lang="ja-JP" altLang="en-US" sz="2200" dirty="0">
                <a:latin typeface="HGP明朝B" panose="02020800000000000000" pitchFamily="18" charset="-128"/>
                <a:ea typeface="HGP明朝B" panose="02020800000000000000" pitchFamily="18" charset="-128"/>
              </a:rPr>
              <a:t>格好・体の特徴・なじみの場所・元の勤務場所</a:t>
            </a:r>
            <a:r>
              <a:rPr lang="ja-JP" altLang="en-US" sz="2200" dirty="0" smtClean="0">
                <a:latin typeface="HGP明朝B" panose="02020800000000000000" pitchFamily="18" charset="-128"/>
                <a:ea typeface="HGP明朝B" panose="02020800000000000000" pitchFamily="18" charset="-128"/>
              </a:rPr>
              <a:t>・</a:t>
            </a:r>
            <a:endParaRPr lang="en-US" altLang="ja-JP" sz="2200" dirty="0" smtClean="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　</a:t>
            </a:r>
            <a:r>
              <a:rPr lang="ja-JP" altLang="en-US" sz="2200" dirty="0" smtClean="0">
                <a:latin typeface="HGP明朝B" panose="02020800000000000000" pitchFamily="18" charset="-128"/>
                <a:ea typeface="HGP明朝B" panose="02020800000000000000" pitchFamily="18" charset="-128"/>
              </a:rPr>
              <a:t>いつも散歩</a:t>
            </a:r>
            <a:r>
              <a:rPr lang="ja-JP" altLang="en-US" sz="2200" dirty="0">
                <a:latin typeface="HGP明朝B" panose="02020800000000000000" pitchFamily="18" charset="-128"/>
                <a:ea typeface="HGP明朝B" panose="02020800000000000000" pitchFamily="18" charset="-128"/>
              </a:rPr>
              <a:t>する道・不明になる前の</a:t>
            </a:r>
            <a:r>
              <a:rPr lang="ja-JP" altLang="en-US" sz="2200" dirty="0" smtClean="0">
                <a:latin typeface="HGP明朝B" panose="02020800000000000000" pitchFamily="18" charset="-128"/>
                <a:ea typeface="HGP明朝B" panose="02020800000000000000" pitchFamily="18" charset="-128"/>
              </a:rPr>
              <a:t>言動に手がかりがある。</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●捜索は、遠方から中へ攻めていく方が発見しやすい。</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●スピーカーの広報活動は、珍しいこともあり興味を</a:t>
            </a:r>
            <a:r>
              <a:rPr lang="ja-JP" altLang="en-US" sz="2200" dirty="0" smtClean="0">
                <a:latin typeface="HGP明朝B" panose="02020800000000000000" pitchFamily="18" charset="-128"/>
                <a:ea typeface="HGP明朝B" panose="02020800000000000000" pitchFamily="18" charset="-128"/>
              </a:rPr>
              <a:t>持って</a:t>
            </a:r>
            <a:endParaRPr lang="en-US" altLang="ja-JP" sz="2200" dirty="0" smtClean="0">
              <a:latin typeface="HGP明朝B" panose="02020800000000000000" pitchFamily="18" charset="-128"/>
              <a:ea typeface="HGP明朝B" panose="02020800000000000000" pitchFamily="18" charset="-128"/>
            </a:endParaRPr>
          </a:p>
          <a:p>
            <a:pPr marL="0" indent="0">
              <a:lnSpc>
                <a:spcPts val="2800"/>
              </a:lnSpc>
              <a:buNone/>
            </a:pPr>
            <a:r>
              <a:rPr lang="ja-JP" altLang="en-US" sz="2200" dirty="0" smtClean="0">
                <a:latin typeface="HGP明朝B" panose="02020800000000000000" pitchFamily="18" charset="-128"/>
                <a:ea typeface="HGP明朝B" panose="02020800000000000000" pitchFamily="18" charset="-128"/>
              </a:rPr>
              <a:t>  いただける</a:t>
            </a:r>
            <a:r>
              <a:rPr lang="ja-JP" altLang="en-US" sz="2200" dirty="0">
                <a:latin typeface="HGP明朝B" panose="02020800000000000000" pitchFamily="18" charset="-128"/>
                <a:ea typeface="HGP明朝B" panose="02020800000000000000" pitchFamily="18" charset="-128"/>
              </a:rPr>
              <a:t>。似た人がいると警察への通報が届くこともある。</a:t>
            </a:r>
            <a:endParaRPr lang="en-US" altLang="ja-JP" sz="2200" dirty="0">
              <a:latin typeface="HGP明朝B" panose="02020800000000000000" pitchFamily="18" charset="-128"/>
              <a:ea typeface="HGP明朝B" panose="02020800000000000000" pitchFamily="18" charset="-128"/>
            </a:endParaRPr>
          </a:p>
          <a:p>
            <a:pPr marL="0" indent="0">
              <a:lnSpc>
                <a:spcPts val="2800"/>
              </a:lnSpc>
              <a:buNone/>
            </a:pPr>
            <a:r>
              <a:rPr lang="en-US" altLang="ja-JP" sz="2200" dirty="0" smtClean="0">
                <a:latin typeface="HGP明朝B" panose="02020800000000000000" pitchFamily="18" charset="-128"/>
                <a:ea typeface="HGP明朝B" panose="02020800000000000000" pitchFamily="18" charset="-128"/>
              </a:rPr>
              <a:t>     </a:t>
            </a:r>
            <a:r>
              <a:rPr lang="ja-JP" altLang="en-US" sz="2200" dirty="0" smtClean="0">
                <a:latin typeface="HGP明朝B" panose="02020800000000000000" pitchFamily="18" charset="-128"/>
                <a:ea typeface="HGP明朝B" panose="02020800000000000000" pitchFamily="18" charset="-128"/>
              </a:rPr>
              <a:t>「似た</a:t>
            </a:r>
            <a:r>
              <a:rPr lang="ja-JP" altLang="en-US" sz="2200" dirty="0">
                <a:latin typeface="HGP明朝B" panose="02020800000000000000" pitchFamily="18" charset="-128"/>
                <a:ea typeface="HGP明朝B" panose="02020800000000000000" pitchFamily="18" charset="-128"/>
              </a:rPr>
              <a:t>ような人を見かけた」と通報の多かった場所の</a:t>
            </a:r>
            <a:r>
              <a:rPr lang="ja-JP" altLang="en-US" sz="2200" dirty="0" smtClean="0">
                <a:latin typeface="HGP明朝B" panose="02020800000000000000" pitchFamily="18" charset="-128"/>
                <a:ea typeface="HGP明朝B" panose="02020800000000000000" pitchFamily="18" charset="-128"/>
              </a:rPr>
              <a:t>重点捜索</a:t>
            </a:r>
            <a:endParaRPr lang="en-US" altLang="ja-JP" sz="2200" dirty="0" smtClean="0">
              <a:latin typeface="HGP明朝B" panose="02020800000000000000" pitchFamily="18" charset="-128"/>
              <a:ea typeface="HGP明朝B" panose="02020800000000000000" pitchFamily="18" charset="-128"/>
            </a:endParaRPr>
          </a:p>
          <a:p>
            <a:pPr marL="0" indent="0">
              <a:lnSpc>
                <a:spcPts val="2800"/>
              </a:lnSpc>
              <a:buNone/>
            </a:pPr>
            <a:r>
              <a:rPr lang="ja-JP" altLang="en-US" sz="2200" dirty="0">
                <a:latin typeface="HGP明朝B" panose="02020800000000000000" pitchFamily="18" charset="-128"/>
                <a:ea typeface="HGP明朝B" panose="02020800000000000000" pitchFamily="18" charset="-128"/>
              </a:rPr>
              <a:t>　</a:t>
            </a:r>
            <a:r>
              <a:rPr lang="ja-JP" altLang="en-US" sz="2200" dirty="0" smtClean="0">
                <a:latin typeface="HGP明朝B" panose="02020800000000000000" pitchFamily="18" charset="-128"/>
                <a:ea typeface="HGP明朝B" panose="02020800000000000000" pitchFamily="18" charset="-128"/>
              </a:rPr>
              <a:t>　　から</a:t>
            </a:r>
            <a:r>
              <a:rPr lang="ja-JP" altLang="en-US" sz="2200" dirty="0">
                <a:latin typeface="HGP明朝B" panose="02020800000000000000" pitchFamily="18" charset="-128"/>
                <a:ea typeface="HGP明朝B" panose="02020800000000000000" pitchFamily="18" charset="-128"/>
              </a:rPr>
              <a:t>牧場で発見に至ったこともある。</a:t>
            </a:r>
          </a:p>
        </p:txBody>
      </p:sp>
    </p:spTree>
    <p:extLst>
      <p:ext uri="{BB962C8B-B14F-4D97-AF65-F5344CB8AC3E}">
        <p14:creationId xmlns:p14="http://schemas.microsoft.com/office/powerpoint/2010/main" val="390654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209" y="222261"/>
            <a:ext cx="7886700" cy="436448"/>
          </a:xfrm>
        </p:spPr>
        <p:txBody>
          <a:bodyPr>
            <a:noAutofit/>
          </a:bodyPr>
          <a:lstStyle/>
          <a:p>
            <a:r>
              <a:rPr lang="ja-JP" altLang="en-US" sz="2800" dirty="0">
                <a:latin typeface="HGP明朝B" panose="02020800000000000000" pitchFamily="18" charset="-128"/>
                <a:ea typeface="HGP明朝B" panose="02020800000000000000" pitchFamily="18" charset="-128"/>
              </a:rPr>
              <a:t>捜索事例から</a:t>
            </a:r>
          </a:p>
        </p:txBody>
      </p:sp>
      <p:sp>
        <p:nvSpPr>
          <p:cNvPr id="3" name="コンテンツ プレースホルダー 2"/>
          <p:cNvSpPr>
            <a:spLocks noGrp="1"/>
          </p:cNvSpPr>
          <p:nvPr>
            <p:ph idx="1"/>
          </p:nvPr>
        </p:nvSpPr>
        <p:spPr>
          <a:xfrm>
            <a:off x="339861" y="1031358"/>
            <a:ext cx="8804140" cy="5296531"/>
          </a:xfrm>
          <a:ln>
            <a:noFill/>
          </a:ln>
        </p:spPr>
        <p:txBody>
          <a:bodyPr anchor="ctr" anchorCtr="0">
            <a:noAutofit/>
          </a:bodyPr>
          <a:lstStyle/>
          <a:p>
            <a:pPr marL="0" indent="0">
              <a:buNone/>
            </a:pPr>
            <a:r>
              <a:rPr lang="en-US" altLang="ja-JP" sz="1800" dirty="0" smtClean="0">
                <a:solidFill>
                  <a:srgbClr val="FF0000"/>
                </a:solidFill>
                <a:latin typeface="HGP明朝B" panose="02020800000000000000" pitchFamily="18" charset="-128"/>
                <a:ea typeface="HGP明朝B" panose="02020800000000000000" pitchFamily="18" charset="-128"/>
              </a:rPr>
              <a:t>【</a:t>
            </a:r>
            <a:r>
              <a:rPr lang="ja-JP" altLang="en-US" sz="1800" dirty="0" smtClean="0">
                <a:solidFill>
                  <a:srgbClr val="FF0000"/>
                </a:solidFill>
                <a:latin typeface="HGP明朝B" panose="02020800000000000000" pitchFamily="18" charset="-128"/>
                <a:ea typeface="HGP明朝B" panose="02020800000000000000" pitchFamily="18" charset="-128"/>
              </a:rPr>
              <a:t>畑仕事が</a:t>
            </a:r>
            <a:r>
              <a:rPr lang="ja-JP" altLang="en-US" sz="1800" dirty="0">
                <a:solidFill>
                  <a:srgbClr val="FF0000"/>
                </a:solidFill>
                <a:latin typeface="HGP明朝B" panose="02020800000000000000" pitchFamily="18" charset="-128"/>
                <a:ea typeface="HGP明朝B" panose="02020800000000000000" pitchFamily="18" charset="-128"/>
              </a:rPr>
              <a:t>大好きな</a:t>
            </a:r>
            <a:r>
              <a:rPr lang="en-US" altLang="ja-JP" sz="1800" dirty="0">
                <a:solidFill>
                  <a:srgbClr val="FF0000"/>
                </a:solidFill>
                <a:latin typeface="HGP明朝B" panose="02020800000000000000" pitchFamily="18" charset="-128"/>
                <a:ea typeface="HGP明朝B" panose="02020800000000000000" pitchFamily="18" charset="-128"/>
              </a:rPr>
              <a:t>90</a:t>
            </a:r>
            <a:r>
              <a:rPr lang="ja-JP" altLang="en-US" sz="1800" dirty="0">
                <a:solidFill>
                  <a:srgbClr val="FF0000"/>
                </a:solidFill>
                <a:latin typeface="HGP明朝B" panose="02020800000000000000" pitchFamily="18" charset="-128"/>
                <a:ea typeface="HGP明朝B" panose="02020800000000000000" pitchFamily="18" charset="-128"/>
              </a:rPr>
              <a:t>代</a:t>
            </a:r>
            <a:r>
              <a:rPr lang="ja-JP" altLang="en-US" sz="1800" dirty="0" smtClean="0">
                <a:solidFill>
                  <a:srgbClr val="FF0000"/>
                </a:solidFill>
                <a:latin typeface="HGP明朝B" panose="02020800000000000000" pitchFamily="18" charset="-128"/>
                <a:ea typeface="HGP明朝B" panose="02020800000000000000" pitchFamily="18" charset="-128"/>
              </a:rPr>
              <a:t>女性</a:t>
            </a:r>
            <a:r>
              <a:rPr lang="ja-JP" altLang="en-US" sz="1800" dirty="0">
                <a:solidFill>
                  <a:srgbClr val="FF0000"/>
                </a:solidFill>
                <a:latin typeface="HGP明朝B" panose="02020800000000000000" pitchFamily="18" charset="-128"/>
                <a:ea typeface="HGP明朝B" panose="02020800000000000000" pitchFamily="18" charset="-128"/>
              </a:rPr>
              <a:t>。</a:t>
            </a:r>
            <a:r>
              <a:rPr lang="ja-JP" altLang="en-US" sz="1800" dirty="0" smtClean="0">
                <a:solidFill>
                  <a:srgbClr val="FF0000"/>
                </a:solidFill>
                <a:latin typeface="HGP明朝B" panose="02020800000000000000" pitchFamily="18" charset="-128"/>
                <a:ea typeface="HGP明朝B" panose="02020800000000000000" pitchFamily="18" charset="-128"/>
              </a:rPr>
              <a:t>アルツハイマー型認知症、日常生活自立度</a:t>
            </a:r>
            <a:r>
              <a:rPr lang="en-US" altLang="ja-JP" sz="1800" dirty="0" err="1" smtClean="0">
                <a:solidFill>
                  <a:srgbClr val="FF0000"/>
                </a:solidFill>
                <a:latin typeface="HGP明朝B" panose="02020800000000000000" pitchFamily="18" charset="-128"/>
                <a:ea typeface="HGP明朝B" panose="02020800000000000000" pitchFamily="18" charset="-128"/>
              </a:rPr>
              <a:t>Ⅱa</a:t>
            </a:r>
            <a:r>
              <a:rPr lang="en-US" altLang="ja-JP" sz="1800" dirty="0" smtClean="0">
                <a:solidFill>
                  <a:srgbClr val="FF0000"/>
                </a:solidFill>
                <a:latin typeface="HGP明朝B" panose="02020800000000000000" pitchFamily="18" charset="-128"/>
                <a:ea typeface="HGP明朝B" panose="02020800000000000000" pitchFamily="18" charset="-128"/>
              </a:rPr>
              <a:t>】</a:t>
            </a:r>
            <a:endParaRPr lang="en-US" altLang="ja-JP" sz="1800" dirty="0">
              <a:solidFill>
                <a:srgbClr val="FF0000"/>
              </a:solidFill>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・この</a:t>
            </a:r>
            <a:r>
              <a:rPr lang="ja-JP" altLang="en-US" sz="1800" dirty="0">
                <a:latin typeface="HGP明朝B" panose="02020800000000000000" pitchFamily="18" charset="-128"/>
                <a:ea typeface="HGP明朝B" panose="02020800000000000000" pitchFamily="18" charset="-128"/>
              </a:rPr>
              <a:t>日も、いつものように玄関すぐ横の畑にいた</a:t>
            </a:r>
            <a:r>
              <a:rPr lang="ja-JP" altLang="en-US" sz="1800" dirty="0" smtClean="0">
                <a:latin typeface="HGP明朝B" panose="02020800000000000000" pitchFamily="18" charset="-128"/>
                <a:ea typeface="HGP明朝B" panose="02020800000000000000" pitchFamily="18" charset="-128"/>
              </a:rPr>
              <a:t>が、夜</a:t>
            </a:r>
            <a:r>
              <a:rPr lang="ja-JP" altLang="en-US" sz="1800" dirty="0">
                <a:latin typeface="HGP明朝B" panose="02020800000000000000" pitchFamily="18" charset="-128"/>
                <a:ea typeface="HGP明朝B" panose="02020800000000000000" pitchFamily="18" charset="-128"/>
              </a:rPr>
              <a:t>になっても戻ってこない。</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・北見市</a:t>
            </a:r>
            <a:r>
              <a:rPr lang="ja-JP" altLang="en-US" sz="1800" dirty="0">
                <a:latin typeface="HGP明朝B" panose="02020800000000000000" pitchFamily="18" charset="-128"/>
                <a:ea typeface="HGP明朝B" panose="02020800000000000000" pitchFamily="18" charset="-128"/>
              </a:rPr>
              <a:t>のあったかメール配信が</a:t>
            </a:r>
            <a:r>
              <a:rPr lang="ja-JP" altLang="en-US" sz="1800" dirty="0" smtClean="0">
                <a:latin typeface="HGP明朝B" panose="02020800000000000000" pitchFamily="18" charset="-128"/>
                <a:ea typeface="HGP明朝B" panose="02020800000000000000" pitchFamily="18" charset="-128"/>
              </a:rPr>
              <a:t>流れ</a:t>
            </a:r>
            <a:r>
              <a:rPr lang="ja-JP" altLang="en-US" sz="1800" dirty="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見かけた</a:t>
            </a:r>
            <a:r>
              <a:rPr lang="ja-JP" altLang="en-US" sz="1800" dirty="0">
                <a:latin typeface="HGP明朝B" panose="02020800000000000000" pitchFamily="18" charset="-128"/>
                <a:ea typeface="HGP明朝B" panose="02020800000000000000" pitchFamily="18" charset="-128"/>
              </a:rPr>
              <a:t>方は警察</a:t>
            </a:r>
            <a:r>
              <a:rPr lang="ja-JP" altLang="en-US" sz="1800" dirty="0" smtClean="0">
                <a:latin typeface="HGP明朝B" panose="02020800000000000000" pitchFamily="18" charset="-128"/>
                <a:ea typeface="HGP明朝B" panose="02020800000000000000" pitchFamily="18" charset="-128"/>
              </a:rPr>
              <a:t>まで」と</a:t>
            </a:r>
            <a:r>
              <a:rPr lang="ja-JP" altLang="en-US" sz="1800" dirty="0">
                <a:latin typeface="HGP明朝B" panose="02020800000000000000" pitchFamily="18" charset="-128"/>
                <a:ea typeface="HGP明朝B" panose="02020800000000000000" pitchFamily="18" charset="-128"/>
              </a:rPr>
              <a:t>メールが</a:t>
            </a:r>
            <a:r>
              <a:rPr lang="ja-JP" altLang="en-US" sz="1800" dirty="0" smtClean="0">
                <a:latin typeface="HGP明朝B" panose="02020800000000000000" pitchFamily="18" charset="-128"/>
                <a:ea typeface="HGP明朝B" panose="02020800000000000000" pitchFamily="18" charset="-128"/>
              </a:rPr>
              <a:t>届く。</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会</a:t>
            </a:r>
            <a:r>
              <a:rPr lang="ja-JP" altLang="en-US" sz="1800" dirty="0">
                <a:latin typeface="HGP明朝B" panose="02020800000000000000" pitchFamily="18" charset="-128"/>
                <a:ea typeface="HGP明朝B" panose="02020800000000000000" pitchFamily="18" charset="-128"/>
              </a:rPr>
              <a:t>の方へも地域包括から</a:t>
            </a:r>
            <a:r>
              <a:rPr lang="ja-JP" altLang="en-US" sz="1800" dirty="0" smtClean="0">
                <a:latin typeface="HGP明朝B" panose="02020800000000000000" pitchFamily="18" charset="-128"/>
                <a:ea typeface="HGP明朝B" panose="02020800000000000000" pitchFamily="18" charset="-128"/>
              </a:rPr>
              <a:t>捜索依頼</a:t>
            </a:r>
            <a:r>
              <a:rPr lang="ja-JP" altLang="en-US" sz="1800" dirty="0">
                <a:latin typeface="HGP明朝B" panose="02020800000000000000" pitchFamily="18" charset="-128"/>
                <a:ea typeface="HGP明朝B" panose="02020800000000000000" pitchFamily="18" charset="-128"/>
              </a:rPr>
              <a:t>が入る</a:t>
            </a:r>
            <a:r>
              <a:rPr lang="ja-JP" altLang="en-US" sz="1800" dirty="0" smtClean="0">
                <a:latin typeface="HGP明朝B" panose="02020800000000000000" pitchFamily="18" charset="-128"/>
                <a:ea typeface="HGP明朝B" panose="02020800000000000000" pitchFamily="18" charset="-128"/>
              </a:rPr>
              <a:t>。</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・名前</a:t>
            </a:r>
            <a:r>
              <a:rPr lang="ja-JP" altLang="en-US" sz="1800" dirty="0">
                <a:latin typeface="HGP明朝B" panose="02020800000000000000" pitchFamily="18" charset="-128"/>
                <a:ea typeface="HGP明朝B" panose="02020800000000000000" pitchFamily="18" charset="-128"/>
              </a:rPr>
              <a:t>・住所・年齢・服装</a:t>
            </a:r>
            <a:r>
              <a:rPr lang="ja-JP" altLang="en-US" sz="1800" dirty="0" smtClean="0">
                <a:latin typeface="HGP明朝B" panose="02020800000000000000" pitchFamily="18" charset="-128"/>
                <a:ea typeface="HGP明朝B" panose="02020800000000000000" pitchFamily="18" charset="-128"/>
              </a:rPr>
              <a:t>を会の広報車のスピーカー</a:t>
            </a:r>
            <a:r>
              <a:rPr lang="ja-JP" altLang="en-US" sz="1800" dirty="0">
                <a:latin typeface="HGP明朝B" panose="02020800000000000000" pitchFamily="18" charset="-128"/>
                <a:ea typeface="HGP明朝B" panose="02020800000000000000" pitchFamily="18" charset="-128"/>
              </a:rPr>
              <a:t>で伝えて良いと家族了解が</a:t>
            </a:r>
            <a:r>
              <a:rPr lang="ja-JP" altLang="en-US" sz="1800" dirty="0" smtClean="0">
                <a:latin typeface="HGP明朝B" panose="02020800000000000000" pitchFamily="18" charset="-128"/>
                <a:ea typeface="HGP明朝B" panose="02020800000000000000" pitchFamily="18" charset="-128"/>
              </a:rPr>
              <a:t>出る。　　</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会の会員に、会の方からも捜索</a:t>
            </a:r>
            <a:r>
              <a:rPr lang="ja-JP" altLang="en-US" sz="1800" dirty="0">
                <a:latin typeface="HGP明朝B" panose="02020800000000000000" pitchFamily="18" charset="-128"/>
                <a:ea typeface="HGP明朝B" panose="02020800000000000000" pitchFamily="18" charset="-128"/>
              </a:rPr>
              <a:t>メールを</a:t>
            </a:r>
            <a:r>
              <a:rPr lang="ja-JP" altLang="en-US" sz="1800" dirty="0" smtClean="0">
                <a:latin typeface="HGP明朝B" panose="02020800000000000000" pitchFamily="18" charset="-128"/>
                <a:ea typeface="HGP明朝B" panose="02020800000000000000" pitchFamily="18" charset="-128"/>
              </a:rPr>
              <a:t>流す。</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・地域に</a:t>
            </a:r>
            <a:r>
              <a:rPr lang="ja-JP" altLang="en-US" sz="1800" dirty="0">
                <a:latin typeface="HGP明朝B" panose="02020800000000000000" pitchFamily="18" charset="-128"/>
                <a:ea typeface="HGP明朝B" panose="02020800000000000000" pitchFamily="18" charset="-128"/>
              </a:rPr>
              <a:t>は</a:t>
            </a:r>
            <a:r>
              <a:rPr lang="ja-JP" altLang="en-US" sz="1800" dirty="0" smtClean="0">
                <a:latin typeface="HGP明朝B" panose="02020800000000000000" pitchFamily="18" charset="-128"/>
                <a:ea typeface="HGP明朝B" panose="02020800000000000000" pitchFamily="18" charset="-128"/>
              </a:rPr>
              <a:t>大きな</a:t>
            </a:r>
            <a:r>
              <a:rPr lang="ja-JP" altLang="en-US" sz="1800" dirty="0">
                <a:latin typeface="HGP明朝B" panose="02020800000000000000" pitchFamily="18" charset="-128"/>
                <a:ea typeface="HGP明朝B" panose="02020800000000000000" pitchFamily="18" charset="-128"/>
              </a:rPr>
              <a:t>建物も</a:t>
            </a:r>
            <a:r>
              <a:rPr lang="ja-JP" altLang="en-US" sz="1800" dirty="0" smtClean="0">
                <a:latin typeface="HGP明朝B" panose="02020800000000000000" pitchFamily="18" charset="-128"/>
                <a:ea typeface="HGP明朝B" panose="02020800000000000000" pitchFamily="18" charset="-128"/>
              </a:rPr>
              <a:t>なく、スピーカー情報を</a:t>
            </a:r>
            <a:r>
              <a:rPr lang="ja-JP" altLang="en-US" sz="1800" dirty="0">
                <a:latin typeface="HGP明朝B" panose="02020800000000000000" pitchFamily="18" charset="-128"/>
                <a:ea typeface="HGP明朝B" panose="02020800000000000000" pitchFamily="18" charset="-128"/>
              </a:rPr>
              <a:t>聞いて住民等が立ち止り</a:t>
            </a:r>
            <a:r>
              <a:rPr lang="ja-JP" altLang="en-US" sz="1800" dirty="0" smtClean="0">
                <a:latin typeface="HGP明朝B" panose="02020800000000000000" pitchFamily="18" charset="-128"/>
                <a:ea typeface="HGP明朝B" panose="02020800000000000000" pitchFamily="18" charset="-128"/>
              </a:rPr>
              <a:t>、</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「見かけたら連絡するから」と</a:t>
            </a:r>
            <a:r>
              <a:rPr lang="ja-JP" altLang="en-US" sz="1800" dirty="0">
                <a:latin typeface="HGP明朝B" panose="02020800000000000000" pitchFamily="18" charset="-128"/>
                <a:ea typeface="HGP明朝B" panose="02020800000000000000" pitchFamily="18" charset="-128"/>
              </a:rPr>
              <a:t>言っていただけた</a:t>
            </a:r>
            <a:r>
              <a:rPr lang="ja-JP" altLang="en-US" sz="1800" dirty="0" smtClean="0">
                <a:latin typeface="HGP明朝B" panose="02020800000000000000" pitchFamily="18" charset="-128"/>
                <a:ea typeface="HGP明朝B" panose="02020800000000000000" pitchFamily="18" charset="-128"/>
              </a:rPr>
              <a:t>。</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・翌日の早朝、前日からスピーカー情報を聞いていたとい</a:t>
            </a:r>
            <a:r>
              <a:rPr lang="ja-JP" altLang="en-US" sz="1800" dirty="0">
                <a:latin typeface="HGP明朝B" panose="02020800000000000000" pitchFamily="18" charset="-128"/>
                <a:ea typeface="HGP明朝B" panose="02020800000000000000" pitchFamily="18" charset="-128"/>
              </a:rPr>
              <a:t>う</a:t>
            </a:r>
            <a:r>
              <a:rPr lang="ja-JP" altLang="en-US" sz="1800" dirty="0" smtClean="0">
                <a:latin typeface="HGP明朝B" panose="02020800000000000000" pitchFamily="18" charset="-128"/>
                <a:ea typeface="HGP明朝B" panose="02020800000000000000" pitchFamily="18" charset="-128"/>
              </a:rPr>
              <a:t>散歩者が該当者を発見。</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　　本人は、小銭</a:t>
            </a:r>
            <a:r>
              <a:rPr lang="ja-JP" altLang="en-US" sz="1800" dirty="0">
                <a:latin typeface="HGP明朝B" panose="02020800000000000000" pitchFamily="18" charset="-128"/>
                <a:ea typeface="HGP明朝B" panose="02020800000000000000" pitchFamily="18" charset="-128"/>
              </a:rPr>
              <a:t>を</a:t>
            </a:r>
            <a:r>
              <a:rPr lang="ja-JP" altLang="en-US" sz="1800" dirty="0" smtClean="0">
                <a:latin typeface="HGP明朝B" panose="02020800000000000000" pitchFamily="18" charset="-128"/>
                <a:ea typeface="HGP明朝B" panose="02020800000000000000" pitchFamily="18" charset="-128"/>
              </a:rPr>
              <a:t>出して</a:t>
            </a:r>
            <a:r>
              <a:rPr lang="en-US" altLang="ja-JP" sz="1800" dirty="0" smtClean="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タクシー</a:t>
            </a:r>
            <a:r>
              <a:rPr lang="ja-JP" altLang="en-US" sz="1800" dirty="0">
                <a:latin typeface="HGP明朝B" panose="02020800000000000000" pitchFamily="18" charset="-128"/>
                <a:ea typeface="HGP明朝B" panose="02020800000000000000" pitchFamily="18" charset="-128"/>
              </a:rPr>
              <a:t>に乗って</a:t>
            </a:r>
            <a:r>
              <a:rPr lang="ja-JP" altLang="en-US" sz="1800" dirty="0" smtClean="0">
                <a:latin typeface="HGP明朝B" panose="02020800000000000000" pitchFamily="18" charset="-128"/>
                <a:ea typeface="HGP明朝B" panose="02020800000000000000" pitchFamily="18" charset="-128"/>
              </a:rPr>
              <a:t>いきたいんだけど</a:t>
            </a:r>
            <a:r>
              <a:rPr lang="en-US" altLang="ja-JP" sz="1800" dirty="0" smtClean="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と散歩者に。</a:t>
            </a:r>
            <a:endParaRPr lang="en-US" altLang="ja-JP" sz="1800" dirty="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　　　無事に保護される。</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いつも</a:t>
            </a:r>
            <a:r>
              <a:rPr lang="ja-JP" altLang="en-US" sz="1800" dirty="0">
                <a:latin typeface="HGP明朝B" panose="02020800000000000000" pitchFamily="18" charset="-128"/>
                <a:ea typeface="HGP明朝B" panose="02020800000000000000" pitchFamily="18" charset="-128"/>
              </a:rPr>
              <a:t>と違う、少しおしゃれ</a:t>
            </a:r>
            <a:r>
              <a:rPr lang="ja-JP" altLang="en-US" sz="1800" dirty="0" smtClean="0">
                <a:latin typeface="HGP明朝B" panose="02020800000000000000" pitchFamily="18" charset="-128"/>
                <a:ea typeface="HGP明朝B" panose="02020800000000000000" pitchFamily="18" charset="-128"/>
              </a:rPr>
              <a:t>な</a:t>
            </a:r>
            <a:r>
              <a:rPr lang="ja-JP" altLang="en-US" sz="1800" dirty="0">
                <a:latin typeface="HGP明朝B" panose="02020800000000000000" pitchFamily="18" charset="-128"/>
                <a:ea typeface="HGP明朝B" panose="02020800000000000000" pitchFamily="18" charset="-128"/>
              </a:rPr>
              <a:t>感じ</a:t>
            </a:r>
            <a:r>
              <a:rPr lang="ja-JP" altLang="en-US" sz="1800" dirty="0" smtClean="0">
                <a:latin typeface="HGP明朝B" panose="02020800000000000000" pitchFamily="18" charset="-128"/>
                <a:ea typeface="HGP明朝B" panose="02020800000000000000" pitchFamily="18" charset="-128"/>
              </a:rPr>
              <a:t>であった。</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smtClean="0">
                <a:latin typeface="HGP明朝B" panose="02020800000000000000" pitchFamily="18" charset="-128"/>
                <a:ea typeface="HGP明朝B" panose="02020800000000000000" pitchFamily="18" charset="-128"/>
              </a:rPr>
              <a:t>　どこ</a:t>
            </a:r>
            <a:r>
              <a:rPr lang="ja-JP" altLang="en-US" sz="1800" dirty="0">
                <a:latin typeface="HGP明朝B" panose="02020800000000000000" pitchFamily="18" charset="-128"/>
                <a:ea typeface="HGP明朝B" panose="02020800000000000000" pitchFamily="18" charset="-128"/>
              </a:rPr>
              <a:t>かへ行かなければならないモードに</a:t>
            </a:r>
            <a:r>
              <a:rPr lang="ja-JP" altLang="en-US" sz="1800" dirty="0" smtClean="0">
                <a:latin typeface="HGP明朝B" panose="02020800000000000000" pitchFamily="18" charset="-128"/>
                <a:ea typeface="HGP明朝B" panose="02020800000000000000" pitchFamily="18" charset="-128"/>
              </a:rPr>
              <a:t>入り、出かけたが目的地</a:t>
            </a:r>
            <a:r>
              <a:rPr lang="ja-JP" altLang="en-US" sz="1800" dirty="0">
                <a:latin typeface="HGP明朝B" panose="02020800000000000000" pitchFamily="18" charset="-128"/>
                <a:ea typeface="HGP明朝B" panose="02020800000000000000" pitchFamily="18" charset="-128"/>
              </a:rPr>
              <a:t>へ</a:t>
            </a:r>
            <a:r>
              <a:rPr lang="ja-JP" altLang="en-US" sz="1800" dirty="0" smtClean="0">
                <a:latin typeface="HGP明朝B" panose="02020800000000000000" pitchFamily="18" charset="-128"/>
                <a:ea typeface="HGP明朝B" panose="02020800000000000000" pitchFamily="18" charset="-128"/>
              </a:rPr>
              <a:t>着けなかった</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　</a:t>
            </a:r>
            <a:r>
              <a:rPr lang="ja-JP" altLang="en-US" sz="1800" dirty="0" smtClean="0">
                <a:latin typeface="HGP明朝B" panose="02020800000000000000" pitchFamily="18" charset="-128"/>
                <a:ea typeface="HGP明朝B" panose="02020800000000000000" pitchFamily="18" charset="-128"/>
              </a:rPr>
              <a:t>と思われる。</a:t>
            </a:r>
            <a:endParaRPr lang="en-US" altLang="ja-JP" sz="1800" dirty="0" smtClean="0">
              <a:latin typeface="HGP明朝B" panose="02020800000000000000" pitchFamily="18" charset="-128"/>
              <a:ea typeface="HGP明朝B" panose="02020800000000000000" pitchFamily="18" charset="-128"/>
            </a:endParaRPr>
          </a:p>
          <a:p>
            <a:pPr marL="0" indent="0">
              <a:buNone/>
            </a:pPr>
            <a:r>
              <a:rPr lang="ja-JP" altLang="en-US" sz="1800" dirty="0">
                <a:latin typeface="HGP明朝B" panose="02020800000000000000" pitchFamily="18" charset="-128"/>
                <a:ea typeface="HGP明朝B" panose="02020800000000000000" pitchFamily="18" charset="-128"/>
              </a:rPr>
              <a:t>・</a:t>
            </a:r>
            <a:r>
              <a:rPr lang="ja-JP" altLang="en-US" sz="1800" dirty="0" smtClean="0">
                <a:latin typeface="HGP明朝B" panose="02020800000000000000" pitchFamily="18" charset="-128"/>
                <a:ea typeface="HGP明朝B" panose="02020800000000000000" pitchFamily="18" charset="-128"/>
              </a:rPr>
              <a:t>脱水</a:t>
            </a:r>
            <a:r>
              <a:rPr lang="ja-JP" altLang="en-US" sz="1800" dirty="0">
                <a:latin typeface="HGP明朝B" panose="02020800000000000000" pitchFamily="18" charset="-128"/>
                <a:ea typeface="HGP明朝B" panose="02020800000000000000" pitchFamily="18" charset="-128"/>
              </a:rPr>
              <a:t>等から心身のダメージが強く</a:t>
            </a:r>
            <a:r>
              <a:rPr lang="ja-JP" altLang="en-US" sz="1800" dirty="0" smtClean="0">
                <a:latin typeface="HGP明朝B" panose="02020800000000000000" pitchFamily="18" charset="-128"/>
                <a:ea typeface="HGP明朝B" panose="02020800000000000000" pitchFamily="18" charset="-128"/>
              </a:rPr>
              <a:t>残った。</a:t>
            </a:r>
            <a:endParaRPr kumimoji="1" lang="ja-JP" altLang="en-US" sz="1800" dirty="0">
              <a:latin typeface="HGP明朝B" panose="02020800000000000000" pitchFamily="18" charset="-128"/>
              <a:ea typeface="HGP明朝B" panose="02020800000000000000" pitchFamily="18" charset="-128"/>
            </a:endParaRPr>
          </a:p>
        </p:txBody>
      </p:sp>
      <p:sp>
        <p:nvSpPr>
          <p:cNvPr id="4" name="正方形/長方形 3"/>
          <p:cNvSpPr/>
          <p:nvPr/>
        </p:nvSpPr>
        <p:spPr>
          <a:xfrm>
            <a:off x="127209" y="781998"/>
            <a:ext cx="8952996" cy="5801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20856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81" y="517892"/>
            <a:ext cx="8358140" cy="1325563"/>
          </a:xfrm>
        </p:spPr>
        <p:txBody>
          <a:bodyPr>
            <a:normAutofit/>
          </a:bodyPr>
          <a:lstStyle/>
          <a:p>
            <a:r>
              <a:rPr lang="ja-JP" altLang="en-US" sz="3600" dirty="0" smtClean="0">
                <a:latin typeface="HGP明朝B" panose="02020800000000000000" pitchFamily="18" charset="-128"/>
                <a:ea typeface="HGP明朝B" panose="02020800000000000000" pitchFamily="18" charset="-128"/>
              </a:rPr>
              <a:t>研修も</a:t>
            </a:r>
            <a:r>
              <a:rPr lang="ja-JP" altLang="en-US" sz="3600" dirty="0">
                <a:latin typeface="HGP明朝B" panose="02020800000000000000" pitchFamily="18" charset="-128"/>
                <a:ea typeface="HGP明朝B" panose="02020800000000000000" pitchFamily="18" charset="-128"/>
              </a:rPr>
              <a:t>実施</a:t>
            </a:r>
            <a:r>
              <a:rPr lang="en-US" altLang="ja-JP" sz="3600" dirty="0">
                <a:latin typeface="HGP明朝B" panose="02020800000000000000" pitchFamily="18" charset="-128"/>
                <a:ea typeface="HGP明朝B" panose="02020800000000000000" pitchFamily="18" charset="-128"/>
              </a:rPr>
              <a:t/>
            </a:r>
            <a:br>
              <a:rPr lang="en-US" altLang="ja-JP" sz="3600" dirty="0">
                <a:latin typeface="HGP明朝B" panose="02020800000000000000" pitchFamily="18" charset="-128"/>
                <a:ea typeface="HGP明朝B" panose="02020800000000000000" pitchFamily="18" charset="-128"/>
              </a:rPr>
            </a:br>
            <a:r>
              <a:rPr lang="en-US" altLang="ja-JP" sz="900" dirty="0">
                <a:latin typeface="HGP明朝B" panose="02020800000000000000" pitchFamily="18" charset="-128"/>
                <a:ea typeface="HGP明朝B" panose="02020800000000000000" pitchFamily="18" charset="-128"/>
              </a:rPr>
              <a:t/>
            </a:r>
            <a:br>
              <a:rPr lang="en-US" altLang="ja-JP" sz="900" dirty="0">
                <a:latin typeface="HGP明朝B" panose="02020800000000000000" pitchFamily="18" charset="-128"/>
                <a:ea typeface="HGP明朝B" panose="02020800000000000000" pitchFamily="18" charset="-128"/>
              </a:rPr>
            </a:br>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「家族のお話し＆グループワーク」</a:t>
            </a:r>
            <a:endParaRPr kumimoji="1" lang="ja-JP" altLang="en-US" dirty="0">
              <a:latin typeface="HGP明朝B" panose="02020800000000000000" pitchFamily="18" charset="-128"/>
              <a:ea typeface="HGP明朝B" panose="02020800000000000000" pitchFamily="18" charset="-128"/>
            </a:endParaRP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6428" y="3324241"/>
            <a:ext cx="3679372" cy="309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SER\Desktop\フォーラム関係\H25.3.16オラがまち第3弾!!\オラがまち!第3弾!!Ｈ25.3.16\CIMG5782.JPG"/>
          <p:cNvPicPr>
            <a:picLocks noChangeAspect="1" noChangeArrowheads="1"/>
          </p:cNvPicPr>
          <p:nvPr/>
        </p:nvPicPr>
        <p:blipFill>
          <a:blip r:embed="rId3"/>
          <a:srcRect/>
          <a:stretch>
            <a:fillRect/>
          </a:stretch>
        </p:blipFill>
        <p:spPr bwMode="auto">
          <a:xfrm>
            <a:off x="4822371" y="3312855"/>
            <a:ext cx="3657600" cy="3107474"/>
          </a:xfrm>
          <a:prstGeom prst="rect">
            <a:avLst/>
          </a:prstGeom>
          <a:noFill/>
          <a:ln w="9525">
            <a:noFill/>
            <a:miter lim="800000"/>
            <a:headEnd/>
            <a:tailEnd/>
          </a:ln>
        </p:spPr>
      </p:pic>
      <p:sp>
        <p:nvSpPr>
          <p:cNvPr id="6" name="角丸四角形 5"/>
          <p:cNvSpPr/>
          <p:nvPr/>
        </p:nvSpPr>
        <p:spPr>
          <a:xfrm>
            <a:off x="1207431" y="1910689"/>
            <a:ext cx="7117862" cy="127908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HGP明朝B" panose="02020800000000000000" pitchFamily="18" charset="-128"/>
                <a:ea typeface="HGP明朝B" panose="02020800000000000000" pitchFamily="18" charset="-128"/>
              </a:rPr>
              <a:t>何度も行方不明になる妻を介護する</a:t>
            </a:r>
            <a:endParaRPr lang="en-US" altLang="ja-JP" sz="2800" b="1" dirty="0">
              <a:solidFill>
                <a:srgbClr val="FF0000"/>
              </a:solidFill>
              <a:latin typeface="HGP明朝B" panose="02020800000000000000" pitchFamily="18" charset="-128"/>
              <a:ea typeface="HGP明朝B" panose="02020800000000000000" pitchFamily="18" charset="-128"/>
            </a:endParaRPr>
          </a:p>
          <a:p>
            <a:pPr algn="ctr"/>
            <a:r>
              <a:rPr lang="ja-JP" altLang="en-US" sz="2800" b="1" dirty="0">
                <a:solidFill>
                  <a:srgbClr val="FF0000"/>
                </a:solidFill>
                <a:latin typeface="HGP明朝B" panose="02020800000000000000" pitchFamily="18" charset="-128"/>
                <a:ea typeface="HGP明朝B" panose="02020800000000000000" pitchFamily="18" charset="-128"/>
              </a:rPr>
              <a:t>夫の赤裸々な</a:t>
            </a:r>
            <a:r>
              <a:rPr lang="ja-JP" altLang="en-US" sz="2800" b="1" dirty="0" smtClean="0">
                <a:solidFill>
                  <a:srgbClr val="FF0000"/>
                </a:solidFill>
                <a:latin typeface="HGP明朝B" panose="02020800000000000000" pitchFamily="18" charset="-128"/>
                <a:ea typeface="HGP明朝B" panose="02020800000000000000" pitchFamily="18" charset="-128"/>
              </a:rPr>
              <a:t>気持ちを語ってもらい、</a:t>
            </a:r>
            <a:endParaRPr lang="en-US" altLang="ja-JP" sz="2800" b="1" dirty="0" smtClean="0">
              <a:solidFill>
                <a:srgbClr val="FF0000"/>
              </a:solidFill>
              <a:latin typeface="HGP明朝B" panose="02020800000000000000" pitchFamily="18" charset="-128"/>
              <a:ea typeface="HGP明朝B" panose="02020800000000000000" pitchFamily="18" charset="-128"/>
            </a:endParaRPr>
          </a:p>
          <a:p>
            <a:pPr algn="ctr"/>
            <a:r>
              <a:rPr lang="ja-JP" altLang="en-US" sz="2800" b="1" dirty="0" smtClean="0">
                <a:solidFill>
                  <a:srgbClr val="FF0000"/>
                </a:solidFill>
                <a:latin typeface="HGP明朝B" panose="02020800000000000000" pitchFamily="18" charset="-128"/>
                <a:ea typeface="HGP明朝B" panose="02020800000000000000" pitchFamily="18" charset="-128"/>
              </a:rPr>
              <a:t>皆さんへ一緒にお願い</a:t>
            </a:r>
            <a:endParaRPr lang="ja-JP" altLang="en-US" sz="2800" b="1" dirty="0">
              <a:solidFill>
                <a:srgbClr val="FF0000"/>
              </a:solidFill>
              <a:latin typeface="HGP明朝B" panose="02020800000000000000" pitchFamily="18" charset="-128"/>
              <a:ea typeface="HGP明朝B" panose="02020800000000000000" pitchFamily="18" charset="-128"/>
            </a:endParaRPr>
          </a:p>
        </p:txBody>
      </p:sp>
      <p:sp>
        <p:nvSpPr>
          <p:cNvPr id="3" name="円形吹き出し 2"/>
          <p:cNvSpPr/>
          <p:nvPr/>
        </p:nvSpPr>
        <p:spPr>
          <a:xfrm>
            <a:off x="4114801" y="41396"/>
            <a:ext cx="3753292" cy="952991"/>
          </a:xfrm>
          <a:prstGeom prst="wedgeEllipseCallout">
            <a:avLst>
              <a:gd name="adj1" fmla="val -29432"/>
              <a:gd name="adj2" fmla="val 7531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7" name="正方形/長方形 6"/>
          <p:cNvSpPr/>
          <p:nvPr/>
        </p:nvSpPr>
        <p:spPr>
          <a:xfrm>
            <a:off x="4346944" y="194725"/>
            <a:ext cx="3276859" cy="646331"/>
          </a:xfrm>
          <a:prstGeom prst="rect">
            <a:avLst/>
          </a:prstGeom>
        </p:spPr>
        <p:txBody>
          <a:bodyPr wrap="none">
            <a:spAutoFit/>
          </a:bodyPr>
          <a:lstStyle/>
          <a:p>
            <a:r>
              <a:rPr lang="en-US" altLang="ja-JP" dirty="0" smtClean="0">
                <a:solidFill>
                  <a:srgbClr val="FF0000"/>
                </a:solidFill>
                <a:latin typeface="HGP明朝B" panose="02020800000000000000" pitchFamily="18" charset="-128"/>
                <a:ea typeface="HGP明朝B" panose="02020800000000000000" pitchFamily="18" charset="-128"/>
              </a:rPr>
              <a:t>1</a:t>
            </a:r>
            <a:r>
              <a:rPr lang="ja-JP" altLang="en-US" dirty="0" smtClean="0">
                <a:solidFill>
                  <a:srgbClr val="FF0000"/>
                </a:solidFill>
                <a:latin typeface="HGP明朝B" panose="02020800000000000000" pitchFamily="18" charset="-128"/>
                <a:ea typeface="HGP明朝B" panose="02020800000000000000" pitchFamily="18" charset="-128"/>
              </a:rPr>
              <a:t>回の機会を大切に！</a:t>
            </a:r>
            <a:endParaRPr lang="en-US" altLang="ja-JP" dirty="0" smtClean="0">
              <a:solidFill>
                <a:srgbClr val="FF0000"/>
              </a:solidFill>
              <a:latin typeface="HGP明朝B" panose="02020800000000000000" pitchFamily="18" charset="-128"/>
              <a:ea typeface="HGP明朝B" panose="02020800000000000000" pitchFamily="18" charset="-128"/>
            </a:endParaRPr>
          </a:p>
          <a:p>
            <a:r>
              <a:rPr lang="ja-JP" altLang="en-US" dirty="0" smtClean="0">
                <a:solidFill>
                  <a:srgbClr val="FF0000"/>
                </a:solidFill>
                <a:latin typeface="HGP明朝B" panose="02020800000000000000" pitchFamily="18" charset="-128"/>
                <a:ea typeface="HGP明朝B" panose="02020800000000000000" pitchFamily="18" charset="-128"/>
              </a:rPr>
              <a:t>参加者の心と体が動きだすように</a:t>
            </a:r>
            <a:endParaRPr lang="en-US" altLang="ja-JP" dirty="0" smtClean="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24656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明朝B" panose="02020800000000000000" pitchFamily="18" charset="-128"/>
                <a:ea typeface="HGP明朝B" panose="02020800000000000000" pitchFamily="18" charset="-128"/>
              </a:rPr>
              <a:t>フォーラム</a:t>
            </a:r>
            <a:endParaRPr kumimoji="1" lang="ja-JP" altLang="en-US" dirty="0">
              <a:latin typeface="HGP明朝B" panose="02020800000000000000" pitchFamily="18" charset="-128"/>
              <a:ea typeface="HGP明朝B" panose="02020800000000000000" pitchFamily="18" charset="-128"/>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314" y="2277111"/>
            <a:ext cx="3925661" cy="295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833" y="2277111"/>
            <a:ext cx="3803196" cy="294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26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592" y="584279"/>
            <a:ext cx="9739422" cy="838085"/>
          </a:xfrm>
        </p:spPr>
        <p:txBody>
          <a:bodyPr>
            <a:noAutofit/>
          </a:bodyPr>
          <a:lstStyle/>
          <a:p>
            <a:r>
              <a:rPr lang="ja-JP" altLang="en-US" sz="2800" dirty="0" smtClean="0">
                <a:latin typeface="HGP明朝B" panose="02020800000000000000" pitchFamily="18" charset="-128"/>
                <a:ea typeface="HGP明朝B" panose="02020800000000000000" pitchFamily="18" charset="-128"/>
              </a:rPr>
              <a:t>いろんな試みをし、そして</a:t>
            </a:r>
            <a:r>
              <a:rPr lang="en-US" altLang="ja-JP" sz="2800" dirty="0" smtClean="0">
                <a:latin typeface="HGP明朝B" panose="02020800000000000000" pitchFamily="18" charset="-128"/>
                <a:ea typeface="HGP明朝B" panose="02020800000000000000" pitchFamily="18" charset="-128"/>
              </a:rPr>
              <a:t/>
            </a:r>
            <a:br>
              <a:rPr lang="en-US" altLang="ja-JP" sz="2800" dirty="0" smtClean="0">
                <a:latin typeface="HGP明朝B" panose="02020800000000000000" pitchFamily="18" charset="-128"/>
                <a:ea typeface="HGP明朝B" panose="02020800000000000000" pitchFamily="18" charset="-128"/>
              </a:rPr>
            </a:br>
            <a:r>
              <a:rPr lang="ja-JP" altLang="en-US" sz="2800" dirty="0" smtClean="0">
                <a:solidFill>
                  <a:srgbClr val="FF0000"/>
                </a:solidFill>
                <a:latin typeface="HGP明朝B" panose="02020800000000000000" pitchFamily="18" charset="-128"/>
                <a:ea typeface="HGP明朝B" panose="02020800000000000000" pitchFamily="18" charset="-128"/>
              </a:rPr>
              <a:t>探して</a:t>
            </a:r>
            <a:r>
              <a:rPr lang="ja-JP" altLang="en-US" sz="2800" dirty="0">
                <a:solidFill>
                  <a:srgbClr val="FF0000"/>
                </a:solidFill>
                <a:latin typeface="HGP明朝B" panose="02020800000000000000" pitchFamily="18" charset="-128"/>
                <a:ea typeface="HGP明朝B" panose="02020800000000000000" pitchFamily="18" charset="-128"/>
              </a:rPr>
              <a:t>も、探しても発見ができない！</a:t>
            </a:r>
            <a:r>
              <a:rPr lang="en-US" altLang="ja-JP" sz="2800" dirty="0">
                <a:solidFill>
                  <a:srgbClr val="FF0000"/>
                </a:solidFill>
                <a:latin typeface="HGP明朝B" panose="02020800000000000000" pitchFamily="18" charset="-128"/>
                <a:ea typeface="HGP明朝B" panose="02020800000000000000" pitchFamily="18" charset="-128"/>
              </a:rPr>
              <a:t/>
            </a:r>
            <a:br>
              <a:rPr lang="en-US" altLang="ja-JP" sz="2800" dirty="0">
                <a:solidFill>
                  <a:srgbClr val="FF0000"/>
                </a:solidFill>
                <a:latin typeface="HGP明朝B" panose="02020800000000000000" pitchFamily="18" charset="-128"/>
                <a:ea typeface="HGP明朝B" panose="02020800000000000000" pitchFamily="18" charset="-128"/>
              </a:rPr>
            </a:br>
            <a:r>
              <a:rPr lang="ja-JP" altLang="en-US" sz="2800" dirty="0" smtClean="0">
                <a:solidFill>
                  <a:srgbClr val="FF0000"/>
                </a:solidFill>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行方</a:t>
            </a:r>
            <a:r>
              <a:rPr lang="ja-JP" altLang="en-US" sz="2800" dirty="0">
                <a:latin typeface="HGP明朝B" panose="02020800000000000000" pitchFamily="18" charset="-128"/>
                <a:ea typeface="HGP明朝B" panose="02020800000000000000" pitchFamily="18" charset="-128"/>
              </a:rPr>
              <a:t>不明になった</a:t>
            </a:r>
            <a:r>
              <a:rPr lang="ja-JP" altLang="en-US" sz="2800" dirty="0" smtClean="0">
                <a:latin typeface="HGP明朝B" panose="02020800000000000000" pitchFamily="18" charset="-128"/>
                <a:ea typeface="HGP明朝B" panose="02020800000000000000" pitchFamily="18" charset="-128"/>
              </a:rPr>
              <a:t>ままの人も・</a:t>
            </a:r>
            <a:r>
              <a:rPr lang="ja-JP" altLang="en-US" sz="2800" dirty="0">
                <a:latin typeface="HGP明朝B" panose="02020800000000000000" pitchFamily="18" charset="-128"/>
                <a:ea typeface="HGP明朝B" panose="02020800000000000000" pitchFamily="18" charset="-128"/>
              </a:rPr>
              <a:t>・</a:t>
            </a:r>
            <a:r>
              <a:rPr lang="ja-JP" altLang="en-US" sz="2800" dirty="0" smtClean="0">
                <a:latin typeface="HGP明朝B" panose="02020800000000000000" pitchFamily="18" charset="-128"/>
                <a:ea typeface="HGP明朝B" panose="02020800000000000000" pitchFamily="18" charset="-128"/>
              </a:rPr>
              <a:t>・</a:t>
            </a:r>
            <a:r>
              <a:rPr lang="en-US" altLang="ja-JP" sz="2800" dirty="0" smtClean="0">
                <a:latin typeface="HGP明朝B" panose="02020800000000000000" pitchFamily="18" charset="-128"/>
                <a:ea typeface="HGP明朝B" panose="02020800000000000000" pitchFamily="18" charset="-128"/>
              </a:rPr>
              <a:t/>
            </a:r>
            <a:br>
              <a:rPr lang="en-US" altLang="ja-JP" sz="2800" dirty="0" smtClean="0">
                <a:latin typeface="HGP明朝B" panose="02020800000000000000" pitchFamily="18" charset="-128"/>
                <a:ea typeface="HGP明朝B" panose="02020800000000000000" pitchFamily="18" charset="-128"/>
              </a:rPr>
            </a:br>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　</a:t>
            </a:r>
            <a:r>
              <a:rPr lang="ja-JP" altLang="en-US" sz="2800" dirty="0" smtClean="0">
                <a:solidFill>
                  <a:srgbClr val="FF0000"/>
                </a:solidFill>
                <a:latin typeface="HGP明朝B" panose="02020800000000000000" pitchFamily="18" charset="-128"/>
                <a:ea typeface="HGP明朝B" panose="02020800000000000000" pitchFamily="18" charset="-128"/>
              </a:rPr>
              <a:t>⇒</a:t>
            </a:r>
            <a:r>
              <a:rPr lang="en-US" altLang="ja-JP" sz="2800" dirty="0" smtClean="0">
                <a:solidFill>
                  <a:srgbClr val="FF0000"/>
                </a:solidFill>
                <a:latin typeface="HGP明朝B" panose="02020800000000000000" pitchFamily="18" charset="-128"/>
                <a:ea typeface="HGP明朝B" panose="02020800000000000000" pitchFamily="18" charset="-128"/>
              </a:rPr>
              <a:t>GPS</a:t>
            </a:r>
            <a:r>
              <a:rPr lang="ja-JP" altLang="en-US" sz="2800" dirty="0" smtClean="0">
                <a:solidFill>
                  <a:srgbClr val="FF0000"/>
                </a:solidFill>
                <a:latin typeface="HGP明朝B" panose="02020800000000000000" pitchFamily="18" charset="-128"/>
                <a:ea typeface="HGP明朝B" panose="02020800000000000000" pitchFamily="18" charset="-128"/>
              </a:rPr>
              <a:t>をもっと活かせないか</a:t>
            </a:r>
            <a:r>
              <a:rPr lang="en-US" altLang="ja-JP" sz="2800" dirty="0" smtClean="0">
                <a:solidFill>
                  <a:srgbClr val="FF0000"/>
                </a:solidFill>
                <a:latin typeface="HGP明朝B" panose="02020800000000000000" pitchFamily="18" charset="-128"/>
                <a:ea typeface="HGP明朝B" panose="02020800000000000000" pitchFamily="18" charset="-128"/>
              </a:rPr>
              <a:t/>
            </a:r>
            <a:br>
              <a:rPr lang="en-US" altLang="ja-JP" sz="2800" dirty="0" smtClean="0">
                <a:solidFill>
                  <a:srgbClr val="FF0000"/>
                </a:solidFill>
                <a:latin typeface="HGP明朝B" panose="02020800000000000000" pitchFamily="18" charset="-128"/>
                <a:ea typeface="HGP明朝B" panose="02020800000000000000" pitchFamily="18" charset="-128"/>
              </a:rPr>
            </a:br>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＊市の</a:t>
            </a:r>
            <a:r>
              <a:rPr lang="en-US" altLang="ja-JP" sz="2000" dirty="0" smtClean="0">
                <a:latin typeface="HGP明朝B" panose="02020800000000000000" pitchFamily="18" charset="-128"/>
                <a:ea typeface="HGP明朝B" panose="02020800000000000000" pitchFamily="18" charset="-128"/>
              </a:rPr>
              <a:t>GPS</a:t>
            </a:r>
            <a:r>
              <a:rPr lang="ja-JP" altLang="en-US" sz="2000" dirty="0" smtClean="0">
                <a:latin typeface="HGP明朝B" panose="02020800000000000000" pitchFamily="18" charset="-128"/>
                <a:ea typeface="HGP明朝B" panose="02020800000000000000" pitchFamily="18" charset="-128"/>
              </a:rPr>
              <a:t>の貸出制度はあったが、利用・活用されていなかった・・・</a:t>
            </a:r>
            <a:endParaRPr lang="ja-JP" altLang="en-US" sz="2000" dirty="0">
              <a:latin typeface="HGP明朝B" panose="02020800000000000000" pitchFamily="18" charset="-128"/>
              <a:ea typeface="HGP明朝B" panose="02020800000000000000" pitchFamily="18" charset="-128"/>
            </a:endParaRPr>
          </a:p>
        </p:txBody>
      </p:sp>
      <p:sp>
        <p:nvSpPr>
          <p:cNvPr id="3" name="コンテンツ プレースホルダー 2"/>
          <p:cNvSpPr>
            <a:spLocks noGrp="1"/>
          </p:cNvSpPr>
          <p:nvPr>
            <p:ph idx="1"/>
          </p:nvPr>
        </p:nvSpPr>
        <p:spPr>
          <a:xfrm>
            <a:off x="255182" y="2594344"/>
            <a:ext cx="8717371" cy="4180114"/>
          </a:xfrm>
          <a:ln>
            <a:solidFill>
              <a:srgbClr val="FF0000"/>
            </a:solidFill>
          </a:ln>
        </p:spPr>
        <p:txBody>
          <a:bodyPr anchor="ctr" anchorCtr="0">
            <a:normAutofit fontScale="92500" lnSpcReduction="10000"/>
          </a:bodyPr>
          <a:lstStyle/>
          <a:p>
            <a:pPr marL="0" indent="0">
              <a:buNone/>
            </a:pPr>
            <a:r>
              <a:rPr lang="ja-JP" altLang="en-US" dirty="0" smtClean="0">
                <a:solidFill>
                  <a:srgbClr val="FF0000"/>
                </a:solidFill>
                <a:latin typeface="HGP明朝B" panose="02020800000000000000" pitchFamily="18" charset="-128"/>
                <a:ea typeface="HGP明朝B" panose="02020800000000000000" pitchFamily="18" charset="-128"/>
              </a:rPr>
              <a:t>話し合いを重ねる：本人が納得して持って出歩け</a:t>
            </a:r>
            <a:r>
              <a:rPr lang="ja-JP" altLang="en-US" dirty="0">
                <a:solidFill>
                  <a:srgbClr val="FF0000"/>
                </a:solidFill>
                <a:latin typeface="HGP明朝B" panose="02020800000000000000" pitchFamily="18" charset="-128"/>
                <a:ea typeface="HGP明朝B" panose="02020800000000000000" pitchFamily="18" charset="-128"/>
              </a:rPr>
              <a:t>る</a:t>
            </a:r>
            <a:r>
              <a:rPr lang="en-US" altLang="ja-JP" dirty="0" smtClean="0">
                <a:solidFill>
                  <a:srgbClr val="FF0000"/>
                </a:solidFill>
                <a:latin typeface="HGP明朝B" panose="02020800000000000000" pitchFamily="18" charset="-128"/>
                <a:ea typeface="HGP明朝B" panose="02020800000000000000" pitchFamily="18" charset="-128"/>
              </a:rPr>
              <a:t>GPS</a:t>
            </a:r>
            <a:r>
              <a:rPr lang="ja-JP" altLang="en-US" dirty="0" smtClean="0">
                <a:solidFill>
                  <a:srgbClr val="FF0000"/>
                </a:solidFill>
                <a:latin typeface="HGP明朝B" panose="02020800000000000000" pitchFamily="18" charset="-128"/>
                <a:ea typeface="HGP明朝B" panose="02020800000000000000" pitchFamily="18" charset="-128"/>
              </a:rPr>
              <a:t>が必要</a:t>
            </a:r>
            <a:endParaRPr lang="en-US" altLang="ja-JP" dirty="0" smtClean="0">
              <a:solidFill>
                <a:srgbClr val="FF0000"/>
              </a:solidFill>
              <a:latin typeface="HGP明朝B" panose="02020800000000000000" pitchFamily="18" charset="-128"/>
              <a:ea typeface="HGP明朝B" panose="02020800000000000000" pitchFamily="18" charset="-128"/>
            </a:endParaRPr>
          </a:p>
          <a:p>
            <a:pPr marL="0" indent="0">
              <a:buNone/>
            </a:pPr>
            <a:r>
              <a:rPr kumimoji="1" lang="ja-JP" altLang="en-US" dirty="0" smtClean="0">
                <a:latin typeface="HGP明朝B" panose="02020800000000000000" pitchFamily="18" charset="-128"/>
                <a:ea typeface="HGP明朝B" panose="02020800000000000000" pitchFamily="18" charset="-128"/>
              </a:rPr>
              <a:t>　・もっと、小さな</a:t>
            </a:r>
            <a:r>
              <a:rPr kumimoji="1" lang="en-US" altLang="ja-JP" dirty="0" smtClean="0">
                <a:latin typeface="HGP明朝B" panose="02020800000000000000" pitchFamily="18" charset="-128"/>
                <a:ea typeface="HGP明朝B" panose="02020800000000000000" pitchFamily="18" charset="-128"/>
              </a:rPr>
              <a:t>GPS</a:t>
            </a:r>
          </a:p>
          <a:p>
            <a:pPr marL="0" indent="0">
              <a:buNone/>
            </a:pPr>
            <a:r>
              <a:rPr lang="ja-JP" altLang="en-US" dirty="0" smtClean="0">
                <a:latin typeface="HGP明朝B" panose="02020800000000000000" pitchFamily="18" charset="-128"/>
                <a:ea typeface="HGP明朝B" panose="02020800000000000000" pitchFamily="18" charset="-128"/>
              </a:rPr>
              <a:t>　・もっと、軽い</a:t>
            </a:r>
            <a:r>
              <a:rPr lang="en-US" altLang="ja-JP" dirty="0" smtClean="0">
                <a:latin typeface="HGP明朝B" panose="02020800000000000000" pitchFamily="18" charset="-128"/>
                <a:ea typeface="HGP明朝B" panose="02020800000000000000" pitchFamily="18" charset="-128"/>
              </a:rPr>
              <a:t>GPS</a:t>
            </a:r>
          </a:p>
          <a:p>
            <a:pPr marL="0" indent="0">
              <a:buNone/>
            </a:pPr>
            <a:r>
              <a:rPr kumimoji="1" lang="ja-JP" altLang="en-US" dirty="0" smtClean="0">
                <a:latin typeface="HGP明朝B" panose="02020800000000000000" pitchFamily="18" charset="-128"/>
                <a:ea typeface="HGP明朝B" panose="02020800000000000000" pitchFamily="18" charset="-128"/>
              </a:rPr>
              <a:t>　・水の中でも発見できる</a:t>
            </a:r>
            <a:r>
              <a:rPr kumimoji="1" lang="en-US" altLang="ja-JP" dirty="0" smtClean="0">
                <a:latin typeface="HGP明朝B" panose="02020800000000000000" pitchFamily="18" charset="-128"/>
                <a:ea typeface="HGP明朝B" panose="02020800000000000000" pitchFamily="18" charset="-128"/>
              </a:rPr>
              <a:t>GPS</a:t>
            </a:r>
          </a:p>
          <a:p>
            <a:pPr marL="0" indent="0">
              <a:buNone/>
            </a:pPr>
            <a:r>
              <a:rPr lang="ja-JP" altLang="en-US" dirty="0" smtClean="0">
                <a:latin typeface="HGP明朝B" panose="02020800000000000000" pitchFamily="18" charset="-128"/>
                <a:ea typeface="HGP明朝B" panose="02020800000000000000" pitchFamily="18" charset="-128"/>
              </a:rPr>
              <a:t>　・もっと、安価な</a:t>
            </a:r>
            <a:r>
              <a:rPr lang="en-US" altLang="ja-JP" dirty="0" smtClean="0">
                <a:latin typeface="HGP明朝B" panose="02020800000000000000" pitchFamily="18" charset="-128"/>
                <a:ea typeface="HGP明朝B" panose="02020800000000000000" pitchFamily="18" charset="-128"/>
              </a:rPr>
              <a:t>GPS</a:t>
            </a:r>
          </a:p>
          <a:p>
            <a:pPr marL="0" indent="0">
              <a:buNone/>
            </a:pPr>
            <a:r>
              <a:rPr kumimoji="1" lang="ja-JP" altLang="en-US" dirty="0" smtClean="0">
                <a:latin typeface="HGP明朝B" panose="02020800000000000000" pitchFamily="18" charset="-128"/>
                <a:ea typeface="HGP明朝B" panose="02020800000000000000" pitchFamily="18" charset="-128"/>
              </a:rPr>
              <a:t>もっと性能</a:t>
            </a:r>
            <a:r>
              <a:rPr lang="ja-JP" altLang="en-US" dirty="0">
                <a:latin typeface="HGP明朝B" panose="02020800000000000000" pitchFamily="18" charset="-128"/>
                <a:ea typeface="HGP明朝B" panose="02020800000000000000" pitchFamily="18" charset="-128"/>
              </a:rPr>
              <a:t>が</a:t>
            </a:r>
            <a:r>
              <a:rPr kumimoji="1" lang="ja-JP" altLang="en-US" dirty="0" smtClean="0">
                <a:latin typeface="HGP明朝B" panose="02020800000000000000" pitchFamily="18" charset="-128"/>
                <a:ea typeface="HGP明朝B" panose="02020800000000000000" pitchFamily="18" charset="-128"/>
              </a:rPr>
              <a:t>良く、実際に使える</a:t>
            </a:r>
            <a:r>
              <a:rPr kumimoji="1" lang="en-US" altLang="ja-JP" dirty="0" smtClean="0">
                <a:latin typeface="HGP明朝B" panose="02020800000000000000" pitchFamily="18" charset="-128"/>
                <a:ea typeface="HGP明朝B" panose="02020800000000000000" pitchFamily="18" charset="-128"/>
              </a:rPr>
              <a:t>GPS</a:t>
            </a:r>
            <a:r>
              <a:rPr kumimoji="1" lang="ja-JP" altLang="en-US" dirty="0" smtClean="0">
                <a:latin typeface="HGP明朝B" panose="02020800000000000000" pitchFamily="18" charset="-128"/>
                <a:ea typeface="HGP明朝B" panose="02020800000000000000" pitchFamily="18" charset="-128"/>
              </a:rPr>
              <a:t>が作れないのか！</a:t>
            </a:r>
            <a:endParaRPr kumimoji="1" lang="en-US" altLang="ja-JP" dirty="0" smtClean="0">
              <a:latin typeface="HGP明朝B" panose="02020800000000000000" pitchFamily="18" charset="-128"/>
              <a:ea typeface="HGP明朝B" panose="02020800000000000000" pitchFamily="18" charset="-128"/>
            </a:endParaRPr>
          </a:p>
          <a:p>
            <a:pPr marL="0" indent="0">
              <a:buNone/>
            </a:pPr>
            <a:r>
              <a:rPr lang="ja-JP" altLang="en-US" dirty="0" smtClean="0">
                <a:solidFill>
                  <a:srgbClr val="FF0000"/>
                </a:solidFill>
                <a:latin typeface="HGP明朝B" panose="02020800000000000000" pitchFamily="18" charset="-128"/>
                <a:ea typeface="HGP明朝B" panose="02020800000000000000" pitchFamily="18" charset="-128"/>
              </a:rPr>
              <a:t>⇒そうだ！事務局からドコモへお願いしてみては・・・</a:t>
            </a:r>
            <a:endParaRPr lang="en-US" altLang="ja-JP" dirty="0" smtClean="0">
              <a:solidFill>
                <a:srgbClr val="FF0000"/>
              </a:solidFill>
              <a:latin typeface="HGP明朝B" panose="02020800000000000000" pitchFamily="18" charset="-128"/>
              <a:ea typeface="HGP明朝B" panose="02020800000000000000" pitchFamily="18" charset="-128"/>
            </a:endParaRPr>
          </a:p>
          <a:p>
            <a:pPr marL="0" indent="0">
              <a:buNone/>
            </a:pPr>
            <a:r>
              <a:rPr kumimoji="1" lang="ja-JP" altLang="en-US" dirty="0" smtClean="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会の事務局・会員がアタック！</a:t>
            </a:r>
            <a:endParaRPr kumimoji="1" lang="en-US" altLang="ja-JP" dirty="0" smtClean="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そして・・・できました。</a:t>
            </a:r>
            <a:endParaRPr kumimoji="1" lang="ja-JP" altLang="en-US" dirty="0">
              <a:latin typeface="HGP明朝B" panose="02020800000000000000" pitchFamily="18" charset="-128"/>
              <a:ea typeface="HGP明朝B" panose="02020800000000000000" pitchFamily="18" charset="-128"/>
            </a:endParaRPr>
          </a:p>
        </p:txBody>
      </p:sp>
      <p:sp>
        <p:nvSpPr>
          <p:cNvPr id="4" name="タイトル 1"/>
          <p:cNvSpPr txBox="1">
            <a:spLocks/>
          </p:cNvSpPr>
          <p:nvPr/>
        </p:nvSpPr>
        <p:spPr>
          <a:xfrm>
            <a:off x="255181" y="1992342"/>
            <a:ext cx="8717371" cy="602002"/>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１）実際に手にしやすい、役立つ</a:t>
            </a:r>
            <a:r>
              <a:rPr lang="en-US" altLang="ja-JP"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GPS</a:t>
            </a:r>
            <a:r>
              <a:rPr lang="ja-JP" altLang="en-US"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をつくりたい　</a:t>
            </a:r>
            <a:r>
              <a:rPr lang="ja-JP" altLang="en-US" sz="2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a:t>
            </a:r>
            <a:r>
              <a:rPr lang="ja-JP" altLang="en-US" sz="20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平成</a:t>
            </a:r>
            <a:r>
              <a:rPr lang="en-US" altLang="ja-JP" sz="20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25</a:t>
            </a:r>
            <a:r>
              <a:rPr lang="ja-JP" altLang="en-US" sz="20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年</a:t>
            </a:r>
            <a:endParaRPr lang="ja-JP" altLang="en-US" sz="20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74097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3076" y="798737"/>
            <a:ext cx="6172200" cy="1771706"/>
          </a:xfrm>
        </p:spPr>
        <p:txBody>
          <a:bodyPr/>
          <a:lstStyle/>
          <a:p>
            <a:r>
              <a:rPr kumimoji="1" lang="ja-JP" altLang="en-US" dirty="0" smtClean="0"/>
              <a:t>　　　　　　　</a:t>
            </a:r>
            <a:endParaRPr kumimoji="1" lang="ja-JP" altLang="en-US" dirty="0"/>
          </a:p>
        </p:txBody>
      </p:sp>
      <p:sp>
        <p:nvSpPr>
          <p:cNvPr id="3" name="コンテンツ プレースホルダー 2"/>
          <p:cNvSpPr>
            <a:spLocks noGrp="1"/>
          </p:cNvSpPr>
          <p:nvPr>
            <p:ph idx="1"/>
          </p:nvPr>
        </p:nvSpPr>
        <p:spPr>
          <a:xfrm>
            <a:off x="849085" y="2029052"/>
            <a:ext cx="7260771" cy="864094"/>
          </a:xfrm>
          <a:solidFill>
            <a:srgbClr val="FF0000"/>
          </a:solidFill>
        </p:spPr>
        <p:txBody>
          <a:bodyPr>
            <a:noAutofit/>
          </a:bodyPr>
          <a:lstStyle/>
          <a:p>
            <a:pPr marL="0" indent="0">
              <a:buNone/>
            </a:pPr>
            <a:r>
              <a:rPr lang="ja-JP" altLang="en-US" sz="2400" dirty="0" smtClean="0">
                <a:effectLst>
                  <a:outerShdw blurRad="38100" dist="38100" dir="2700000" algn="tl">
                    <a:srgbClr val="000000">
                      <a:alpha val="43137"/>
                    </a:srgbClr>
                  </a:outerShdw>
                </a:effectLst>
              </a:rPr>
              <a:t> </a:t>
            </a:r>
            <a:r>
              <a:rPr lang="ja-JP" altLang="en-US" sz="2400" dirty="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従来の端末よりも小型・軽量・防水で、電池が長持ち。 </a:t>
            </a:r>
          </a:p>
          <a:p>
            <a:pPr marL="0" indent="0">
              <a:buNone/>
            </a:pPr>
            <a:r>
              <a:rPr lang="ja-JP" altLang="en-US" sz="2400" dirty="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無理なく身に付ける事で認知症高齢者を見守ります</a:t>
            </a:r>
            <a:r>
              <a:rPr lang="ja-JP" altLang="en-US" sz="2400" dirty="0" smtClean="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29" y="1007806"/>
            <a:ext cx="7786895" cy="78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4230" y="3261311"/>
            <a:ext cx="1797984" cy="238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836314" y="3261311"/>
            <a:ext cx="5184576" cy="338554"/>
          </a:xfrm>
          <a:prstGeom prst="rect">
            <a:avLst/>
          </a:prstGeom>
        </p:spPr>
        <p:txBody>
          <a:bodyPr wrap="square">
            <a:spAutoFit/>
          </a:bodyPr>
          <a:lstStyle/>
          <a:p>
            <a:r>
              <a:rPr lang="ja-JP" altLang="en-US" sz="1600" dirty="0" smtClean="0"/>
              <a:t> </a:t>
            </a:r>
            <a:r>
              <a:rPr lang="ja-JP" altLang="en-US" sz="1600" b="1" dirty="0"/>
              <a:t>認知症高齢者向け 位置情報検索サービス おさん</a:t>
            </a:r>
            <a:r>
              <a:rPr lang="ja-JP" altLang="en-US" sz="1600" b="1" dirty="0" err="1"/>
              <a:t>ぽさん</a:t>
            </a:r>
            <a:r>
              <a:rPr lang="ja-JP" altLang="en-US" sz="1600" b="1" dirty="0"/>
              <a:t> </a:t>
            </a:r>
            <a:endParaRPr lang="ja-JP" altLang="en-US" sz="1600" dirty="0"/>
          </a:p>
        </p:txBody>
      </p:sp>
      <p:sp>
        <p:nvSpPr>
          <p:cNvPr id="9" name="正方形/長方形 8"/>
          <p:cNvSpPr/>
          <p:nvPr/>
        </p:nvSpPr>
        <p:spPr>
          <a:xfrm>
            <a:off x="2277482" y="3612376"/>
            <a:ext cx="6619853" cy="3289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ドコモに依頼</a:t>
            </a:r>
            <a:r>
              <a:rPr lang="ja-JP" altLang="en-US" sz="2000" b="1">
                <a:solidFill>
                  <a:schemeClr val="tx1"/>
                </a:solidFill>
              </a:rPr>
              <a:t>し</a:t>
            </a:r>
            <a:r>
              <a:rPr lang="ja-JP" altLang="en-US" sz="2000" b="1" smtClean="0">
                <a:solidFill>
                  <a:schemeClr val="tx1"/>
                </a:solidFill>
              </a:rPr>
              <a:t>、できました</a:t>
            </a:r>
            <a:r>
              <a:rPr lang="ja-JP" altLang="en-US" sz="2000" b="1" dirty="0" smtClean="0">
                <a:solidFill>
                  <a:schemeClr val="tx1"/>
                </a:solidFill>
              </a:rPr>
              <a:t>！</a:t>
            </a:r>
            <a:endParaRPr lang="en-US" altLang="ja-JP" sz="2000" b="1" dirty="0" smtClean="0">
              <a:solidFill>
                <a:schemeClr val="tx1"/>
              </a:solidFill>
            </a:endParaRPr>
          </a:p>
          <a:p>
            <a:pPr algn="ctr"/>
            <a:endParaRPr lang="en-US" altLang="ja-JP" sz="2000" b="1" dirty="0" smtClean="0">
              <a:solidFill>
                <a:schemeClr val="tx1"/>
              </a:solidFill>
            </a:endParaRPr>
          </a:p>
          <a:p>
            <a:pPr algn="ctr"/>
            <a:r>
              <a:rPr lang="ja-JP" altLang="en-US" sz="2000" b="1" dirty="0" smtClean="0">
                <a:solidFill>
                  <a:schemeClr val="tx1"/>
                </a:solidFill>
              </a:rPr>
              <a:t>◆</a:t>
            </a:r>
            <a:r>
              <a:rPr lang="ja-JP" altLang="en-US" sz="2000" b="1" dirty="0">
                <a:solidFill>
                  <a:schemeClr val="tx1"/>
                </a:solidFill>
              </a:rPr>
              <a:t>開発途中のアイディア出し、試行実験に</a:t>
            </a:r>
            <a:r>
              <a:rPr lang="ja-JP" altLang="en-US" sz="2000" b="1" dirty="0" smtClean="0">
                <a:solidFill>
                  <a:schemeClr val="tx1"/>
                </a:solidFill>
              </a:rPr>
              <a:t>会が全面協力</a:t>
            </a:r>
            <a:endParaRPr lang="en-US" altLang="ja-JP" sz="2000" b="1" dirty="0">
              <a:solidFill>
                <a:schemeClr val="tx1"/>
              </a:solidFill>
            </a:endParaRPr>
          </a:p>
          <a:p>
            <a:pPr algn="ctr"/>
            <a:endParaRPr lang="en-US" altLang="ja-JP" sz="2000" b="1" dirty="0" smtClean="0">
              <a:solidFill>
                <a:schemeClr val="tx1"/>
              </a:solidFill>
            </a:endParaRPr>
          </a:p>
          <a:p>
            <a:r>
              <a:rPr lang="ja-JP" altLang="en-US" sz="2000" b="1" dirty="0" smtClean="0">
                <a:solidFill>
                  <a:schemeClr val="tx1"/>
                </a:solidFill>
              </a:rPr>
              <a:t>　◆必要な人</a:t>
            </a:r>
            <a:r>
              <a:rPr lang="ja-JP" altLang="en-US" sz="2000" b="1" dirty="0">
                <a:solidFill>
                  <a:schemeClr val="tx1"/>
                </a:solidFill>
              </a:rPr>
              <a:t>が</a:t>
            </a:r>
            <a:r>
              <a:rPr lang="ja-JP" altLang="en-US" sz="2000" b="1" dirty="0" smtClean="0">
                <a:solidFill>
                  <a:schemeClr val="tx1"/>
                </a:solidFill>
              </a:rPr>
              <a:t>手にできるよう、安価</a:t>
            </a:r>
            <a:r>
              <a:rPr lang="ja-JP" altLang="en-US" sz="2000" b="1" dirty="0">
                <a:solidFill>
                  <a:schemeClr val="tx1"/>
                </a:solidFill>
              </a:rPr>
              <a:t>な設定</a:t>
            </a:r>
            <a:r>
              <a:rPr lang="ja-JP" altLang="en-US" sz="2000" b="1" dirty="0" smtClean="0">
                <a:solidFill>
                  <a:schemeClr val="tx1"/>
                </a:solidFill>
              </a:rPr>
              <a:t>で（月</a:t>
            </a:r>
            <a:r>
              <a:rPr lang="en-US" altLang="ja-JP" sz="2000" b="1" dirty="0">
                <a:solidFill>
                  <a:schemeClr val="tx1"/>
                </a:solidFill>
              </a:rPr>
              <a:t>1300</a:t>
            </a:r>
            <a:r>
              <a:rPr lang="ja-JP" altLang="en-US" sz="2000" b="1" dirty="0" smtClean="0">
                <a:solidFill>
                  <a:schemeClr val="tx1"/>
                </a:solidFill>
              </a:rPr>
              <a:t>円）</a:t>
            </a:r>
            <a:endParaRPr lang="en-US" altLang="ja-JP" sz="2000" b="1" dirty="0" smtClean="0">
              <a:solidFill>
                <a:schemeClr val="tx1"/>
              </a:solidFill>
            </a:endParaRPr>
          </a:p>
          <a:p>
            <a:endParaRPr lang="en-US" altLang="ja-JP" sz="2000" b="1" dirty="0">
              <a:solidFill>
                <a:schemeClr val="tx1"/>
              </a:solidFill>
            </a:endParaRPr>
          </a:p>
          <a:p>
            <a:r>
              <a:rPr lang="ja-JP" altLang="en-US" sz="2000" b="1" dirty="0">
                <a:solidFill>
                  <a:schemeClr val="tx1"/>
                </a:solidFill>
              </a:rPr>
              <a:t>　◆ </a:t>
            </a:r>
            <a:r>
              <a:rPr lang="ja-JP" altLang="en-US" sz="2000" b="1" dirty="0" smtClean="0">
                <a:solidFill>
                  <a:schemeClr val="tx1"/>
                </a:solidFill>
              </a:rPr>
              <a:t>販売</a:t>
            </a:r>
            <a:r>
              <a:rPr lang="ja-JP" altLang="en-US" sz="2000" b="1" dirty="0">
                <a:solidFill>
                  <a:schemeClr val="tx1"/>
                </a:solidFill>
              </a:rPr>
              <a:t>・メンテナンス等は、地場の</a:t>
            </a:r>
            <a:r>
              <a:rPr lang="ja-JP" altLang="en-US" sz="2000" b="1" dirty="0" smtClean="0">
                <a:solidFill>
                  <a:schemeClr val="tx1"/>
                </a:solidFill>
              </a:rPr>
              <a:t>企業</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　　　　　　＊社会貢献的に</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　　　　</a:t>
            </a:r>
            <a:endParaRPr lang="en-US" altLang="ja-JP" sz="2000" b="1" dirty="0">
              <a:solidFill>
                <a:schemeClr val="tx1"/>
              </a:solidFill>
            </a:endParaRPr>
          </a:p>
        </p:txBody>
      </p:sp>
      <p:sp>
        <p:nvSpPr>
          <p:cNvPr id="10" name="正方形/長方形 9"/>
          <p:cNvSpPr/>
          <p:nvPr/>
        </p:nvSpPr>
        <p:spPr>
          <a:xfrm>
            <a:off x="2836314" y="2995715"/>
            <a:ext cx="5022558" cy="253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徒歩と車等の移動の違いがスピードで判明</a:t>
            </a:r>
          </a:p>
        </p:txBody>
      </p:sp>
      <p:sp>
        <p:nvSpPr>
          <p:cNvPr id="5" name="角丸四角形 4"/>
          <p:cNvSpPr/>
          <p:nvPr/>
        </p:nvSpPr>
        <p:spPr>
          <a:xfrm>
            <a:off x="457199" y="246851"/>
            <a:ext cx="8338457" cy="4320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latin typeface="HGP創英ﾌﾟﾚｾﾞﾝｽEB" panose="02020800000000000000" pitchFamily="18" charset="-128"/>
                <a:ea typeface="HGP創英ﾌﾟﾚｾﾞﾝｽEB" panose="02020800000000000000" pitchFamily="18" charset="-128"/>
              </a:rPr>
              <a:t>ドコモ</a:t>
            </a:r>
            <a:r>
              <a:rPr lang="ja-JP" altLang="en-US" sz="2600" dirty="0" smtClean="0">
                <a:solidFill>
                  <a:schemeClr val="tx1"/>
                </a:solidFill>
                <a:latin typeface="HGP創英ﾌﾟﾚｾﾞﾝｽEB" panose="02020800000000000000" pitchFamily="18" charset="-128"/>
                <a:ea typeface="HGP創英ﾌﾟﾚｾﾞﾝｽEB" panose="02020800000000000000" pitchFamily="18" charset="-128"/>
              </a:rPr>
              <a:t>へ 命</a:t>
            </a:r>
            <a:r>
              <a:rPr lang="ja-JP" altLang="en-US" sz="2600" dirty="0">
                <a:solidFill>
                  <a:schemeClr val="tx1"/>
                </a:solidFill>
                <a:latin typeface="HGP創英ﾌﾟﾚｾﾞﾝｽEB" panose="02020800000000000000" pitchFamily="18" charset="-128"/>
                <a:ea typeface="HGP創英ﾌﾟﾚｾﾞﾝｽEB" panose="02020800000000000000" pitchFamily="18" charset="-128"/>
              </a:rPr>
              <a:t>を守るためにつくってく</a:t>
            </a:r>
            <a:r>
              <a:rPr lang="ja-JP" altLang="en-US" sz="2600" dirty="0" err="1">
                <a:solidFill>
                  <a:schemeClr val="tx1"/>
                </a:solidFill>
                <a:latin typeface="HGP創英ﾌﾟﾚｾﾞﾝｽEB" panose="02020800000000000000" pitchFamily="18" charset="-128"/>
                <a:ea typeface="HGP創英ﾌﾟﾚｾﾞﾝｽEB" panose="02020800000000000000" pitchFamily="18" charset="-128"/>
              </a:rPr>
              <a:t>ださ</a:t>
            </a:r>
            <a:r>
              <a:rPr lang="ja-JP" altLang="en-US" sz="2600" dirty="0">
                <a:solidFill>
                  <a:schemeClr val="tx1"/>
                </a:solidFill>
                <a:latin typeface="HGP創英ﾌﾟﾚｾﾞﾝｽEB" panose="02020800000000000000" pitchFamily="18" charset="-128"/>
                <a:ea typeface="HGP創英ﾌﾟﾚｾﾞﾝｽEB" panose="02020800000000000000" pitchFamily="18" charset="-128"/>
              </a:rPr>
              <a:t>～</a:t>
            </a:r>
            <a:r>
              <a:rPr lang="ja-JP" altLang="en-US" sz="2600" dirty="0" err="1">
                <a:solidFill>
                  <a:schemeClr val="tx1"/>
                </a:solidFill>
                <a:latin typeface="HGP創英ﾌﾟﾚｾﾞﾝｽEB" panose="02020800000000000000" pitchFamily="18" charset="-128"/>
                <a:ea typeface="HGP創英ﾌﾟﾚｾﾞﾝｽEB" panose="02020800000000000000" pitchFamily="18" charset="-128"/>
              </a:rPr>
              <a:t>い</a:t>
            </a:r>
            <a:r>
              <a:rPr lang="ja-JP" altLang="en-US" sz="2600" dirty="0">
                <a:solidFill>
                  <a:schemeClr val="tx1"/>
                </a:solidFill>
                <a:latin typeface="HGP創英ﾌﾟﾚｾﾞﾝｽEB" panose="02020800000000000000" pitchFamily="18" charset="-128"/>
                <a:ea typeface="HGP創英ﾌﾟﾚｾﾞﾝｽEB" panose="02020800000000000000" pitchFamily="18" charset="-128"/>
              </a:rPr>
              <a:t>！と何度も依頼！</a:t>
            </a:r>
            <a:endParaRPr lang="en-US" altLang="ja-JP" sz="2600" dirty="0">
              <a:solidFill>
                <a:schemeClr val="tx1"/>
              </a:solidFill>
              <a:latin typeface="HGP創英ﾌﾟﾚｾﾞﾝｽEB" panose="02020800000000000000" pitchFamily="18" charset="-128"/>
              <a:ea typeface="HGP創英ﾌﾟﾚｾﾞﾝｽEB" panose="02020800000000000000" pitchFamily="18" charset="-128"/>
            </a:endParaRPr>
          </a:p>
        </p:txBody>
      </p:sp>
      <p:sp>
        <p:nvSpPr>
          <p:cNvPr id="6" name="正方形/長方形 5"/>
          <p:cNvSpPr/>
          <p:nvPr/>
        </p:nvSpPr>
        <p:spPr>
          <a:xfrm>
            <a:off x="2488017" y="3768411"/>
            <a:ext cx="6198781" cy="29771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5866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9481" y="1267956"/>
            <a:ext cx="2031875" cy="1865628"/>
          </a:xfrm>
        </p:spPr>
      </p:pic>
      <p:sp>
        <p:nvSpPr>
          <p:cNvPr id="5" name="正方形/長方形 4"/>
          <p:cNvSpPr/>
          <p:nvPr/>
        </p:nvSpPr>
        <p:spPr>
          <a:xfrm>
            <a:off x="2480216" y="1212516"/>
            <a:ext cx="6282784" cy="2304453"/>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P明朝B" panose="02020800000000000000" pitchFamily="18" charset="-128"/>
              <a:ea typeface="HGP明朝B" panose="02020800000000000000" pitchFamily="18" charset="-128"/>
            </a:endParaRPr>
          </a:p>
        </p:txBody>
      </p:sp>
      <p:sp>
        <p:nvSpPr>
          <p:cNvPr id="6" name="正方形/長方形 5"/>
          <p:cNvSpPr/>
          <p:nvPr/>
        </p:nvSpPr>
        <p:spPr>
          <a:xfrm>
            <a:off x="250623" y="3728884"/>
            <a:ext cx="8512377" cy="2976389"/>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P明朝B" panose="02020800000000000000" pitchFamily="18" charset="-128"/>
                <a:ea typeface="HGP明朝B" panose="02020800000000000000" pitchFamily="18" charset="-128"/>
              </a:rPr>
              <a:t>いざという時の体制をつくる　　　</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sz="2400" dirty="0" smtClean="0">
                <a:solidFill>
                  <a:schemeClr val="tx1"/>
                </a:solidFill>
                <a:latin typeface="HGP明朝B" panose="02020800000000000000" pitchFamily="18" charset="-128"/>
                <a:ea typeface="HGP明朝B" panose="02020800000000000000" pitchFamily="18" charset="-128"/>
              </a:rPr>
              <a:t>　・タクシー</a:t>
            </a:r>
            <a:r>
              <a:rPr lang="ja-JP" altLang="en-US" sz="2400" dirty="0">
                <a:solidFill>
                  <a:schemeClr val="tx1"/>
                </a:solidFill>
                <a:latin typeface="HGP明朝B" panose="02020800000000000000" pitchFamily="18" charset="-128"/>
                <a:ea typeface="HGP明朝B" panose="02020800000000000000" pitchFamily="18" charset="-128"/>
              </a:rPr>
              <a:t>運転手さん</a:t>
            </a:r>
            <a:r>
              <a:rPr lang="ja-JP" altLang="en-US" sz="2400" dirty="0" smtClean="0">
                <a:solidFill>
                  <a:schemeClr val="tx1"/>
                </a:solidFill>
                <a:latin typeface="HGP明朝B" panose="02020800000000000000" pitchFamily="18" charset="-128"/>
                <a:ea typeface="HGP明朝B" panose="02020800000000000000" pitchFamily="18" charset="-128"/>
              </a:rPr>
              <a:t>へ依頼</a:t>
            </a:r>
            <a:endParaRPr lang="en-US" altLang="ja-JP" sz="2400" dirty="0">
              <a:solidFill>
                <a:schemeClr val="tx1"/>
              </a:solidFill>
              <a:latin typeface="HGP明朝B" panose="02020800000000000000" pitchFamily="18" charset="-128"/>
              <a:ea typeface="HGP明朝B" panose="02020800000000000000" pitchFamily="18" charset="-128"/>
            </a:endParaRPr>
          </a:p>
          <a:p>
            <a:r>
              <a:rPr lang="ja-JP" altLang="en-US" sz="2400" dirty="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・同時</a:t>
            </a:r>
            <a:r>
              <a:rPr lang="ja-JP" altLang="en-US" sz="2400" dirty="0">
                <a:solidFill>
                  <a:schemeClr val="tx1"/>
                </a:solidFill>
                <a:latin typeface="HGP明朝B" panose="02020800000000000000" pitchFamily="18" charset="-128"/>
                <a:ea typeface="HGP明朝B" panose="02020800000000000000" pitchFamily="18" charset="-128"/>
              </a:rPr>
              <a:t>に二重の守り</a:t>
            </a:r>
            <a:r>
              <a:rPr lang="ja-JP" altLang="en-US" sz="2400" dirty="0" smtClean="0">
                <a:solidFill>
                  <a:schemeClr val="tx1"/>
                </a:solidFill>
                <a:latin typeface="HGP明朝B" panose="02020800000000000000" pitchFamily="18" charset="-128"/>
                <a:ea typeface="HGP明朝B" panose="02020800000000000000" pitchFamily="18" charset="-128"/>
              </a:rPr>
              <a:t>体制として、友人・知人、関係者へ依頼</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sz="2400" dirty="0">
                <a:solidFill>
                  <a:schemeClr val="tx1"/>
                </a:solidFill>
                <a:latin typeface="HGP明朝B" panose="02020800000000000000" pitchFamily="18" charset="-128"/>
                <a:ea typeface="HGP明朝B" panose="02020800000000000000" pitchFamily="18" charset="-128"/>
              </a:rPr>
              <a:t>⇒</a:t>
            </a:r>
            <a:r>
              <a:rPr lang="ja-JP" altLang="en-US" sz="2400" dirty="0" smtClean="0">
                <a:solidFill>
                  <a:schemeClr val="tx1"/>
                </a:solidFill>
                <a:latin typeface="HGP明朝B" panose="02020800000000000000" pitchFamily="18" charset="-128"/>
                <a:ea typeface="HGP明朝B" panose="02020800000000000000" pitchFamily="18" charset="-128"/>
              </a:rPr>
              <a:t>本人が行きたい高校</a:t>
            </a:r>
            <a:r>
              <a:rPr lang="ja-JP" altLang="en-US" sz="2400" dirty="0">
                <a:solidFill>
                  <a:schemeClr val="tx1"/>
                </a:solidFill>
                <a:latin typeface="HGP明朝B" panose="02020800000000000000" pitchFamily="18" charset="-128"/>
                <a:ea typeface="HGP明朝B" panose="02020800000000000000" pitchFamily="18" charset="-128"/>
              </a:rPr>
              <a:t>時代</a:t>
            </a:r>
            <a:r>
              <a:rPr lang="ja-JP" altLang="en-US" sz="2400" dirty="0" smtClean="0">
                <a:solidFill>
                  <a:schemeClr val="tx1"/>
                </a:solidFill>
                <a:latin typeface="HGP明朝B" panose="02020800000000000000" pitchFamily="18" charset="-128"/>
                <a:ea typeface="HGP明朝B" panose="02020800000000000000" pitchFamily="18" charset="-128"/>
              </a:rPr>
              <a:t>のグビー</a:t>
            </a:r>
            <a:r>
              <a:rPr lang="ja-JP" altLang="en-US" sz="2400" dirty="0">
                <a:solidFill>
                  <a:schemeClr val="tx1"/>
                </a:solidFill>
                <a:latin typeface="HGP明朝B" panose="02020800000000000000" pitchFamily="18" charset="-128"/>
                <a:ea typeface="HGP明朝B" panose="02020800000000000000" pitchFamily="18" charset="-128"/>
              </a:rPr>
              <a:t>の集まりや</a:t>
            </a:r>
            <a:r>
              <a:rPr lang="ja-JP" altLang="en-US" sz="2400" dirty="0" smtClean="0">
                <a:solidFill>
                  <a:schemeClr val="tx1"/>
                </a:solidFill>
                <a:latin typeface="HGP明朝B" panose="02020800000000000000" pitchFamily="18" charset="-128"/>
                <a:ea typeface="HGP明朝B" panose="02020800000000000000" pitchFamily="18" charset="-128"/>
              </a:rPr>
              <a:t>、葬式</a:t>
            </a:r>
            <a:r>
              <a:rPr lang="ja-JP" altLang="en-US" sz="2400" dirty="0">
                <a:solidFill>
                  <a:schemeClr val="tx1"/>
                </a:solidFill>
                <a:latin typeface="HGP明朝B" panose="02020800000000000000" pitchFamily="18" charset="-128"/>
                <a:ea typeface="HGP明朝B" panose="02020800000000000000" pitchFamily="18" charset="-128"/>
              </a:rPr>
              <a:t>・クラス会</a:t>
            </a:r>
            <a:r>
              <a:rPr lang="ja-JP" altLang="en-US" sz="2400" dirty="0" smtClean="0">
                <a:solidFill>
                  <a:schemeClr val="tx1"/>
                </a:solidFill>
                <a:latin typeface="HGP明朝B" panose="02020800000000000000" pitchFamily="18" charset="-128"/>
                <a:ea typeface="HGP明朝B" panose="02020800000000000000" pitchFamily="18" charset="-128"/>
              </a:rPr>
              <a:t>等</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sz="2400" dirty="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　へ</a:t>
            </a:r>
            <a:r>
              <a:rPr lang="ja-JP" altLang="en-US" sz="2400" dirty="0">
                <a:solidFill>
                  <a:schemeClr val="tx1"/>
                </a:solidFill>
                <a:latin typeface="HGP明朝B" panose="02020800000000000000" pitchFamily="18" charset="-128"/>
                <a:ea typeface="HGP明朝B" panose="02020800000000000000" pitchFamily="18" charset="-128"/>
              </a:rPr>
              <a:t>外出できている。</a:t>
            </a:r>
            <a:endParaRPr lang="en-US" altLang="ja-JP" sz="2400" dirty="0">
              <a:solidFill>
                <a:schemeClr val="tx1"/>
              </a:solidFill>
              <a:latin typeface="HGP明朝B" panose="02020800000000000000" pitchFamily="18" charset="-128"/>
              <a:ea typeface="HGP明朝B" panose="02020800000000000000" pitchFamily="18" charset="-128"/>
            </a:endParaRPr>
          </a:p>
          <a:p>
            <a:r>
              <a:rPr lang="ja-JP" altLang="en-US" sz="2400" dirty="0">
                <a:solidFill>
                  <a:srgbClr val="FF0000"/>
                </a:solidFill>
                <a:latin typeface="HGP明朝B" panose="02020800000000000000" pitchFamily="18" charset="-128"/>
                <a:ea typeface="HGP明朝B" panose="02020800000000000000" pitchFamily="18" charset="-128"/>
              </a:rPr>
              <a:t>★</a:t>
            </a:r>
            <a:r>
              <a:rPr lang="ja-JP" altLang="en-US" sz="2400" dirty="0" smtClean="0">
                <a:solidFill>
                  <a:srgbClr val="FF0000"/>
                </a:solidFill>
                <a:latin typeface="HGP明朝B" panose="02020800000000000000" pitchFamily="18" charset="-128"/>
                <a:ea typeface="HGP明朝B" panose="02020800000000000000" pitchFamily="18" charset="-128"/>
              </a:rPr>
              <a:t>高齢者</a:t>
            </a:r>
            <a:r>
              <a:rPr lang="ja-JP" altLang="en-US" sz="2400" dirty="0">
                <a:solidFill>
                  <a:srgbClr val="FF0000"/>
                </a:solidFill>
                <a:latin typeface="HGP明朝B" panose="02020800000000000000" pitchFamily="18" charset="-128"/>
                <a:ea typeface="HGP明朝B" panose="02020800000000000000" pitchFamily="18" charset="-128"/>
              </a:rPr>
              <a:t>住宅</a:t>
            </a:r>
            <a:r>
              <a:rPr lang="en-US" altLang="ja-JP" sz="2400" dirty="0">
                <a:solidFill>
                  <a:srgbClr val="FF0000"/>
                </a:solidFill>
                <a:latin typeface="HGP明朝B" panose="02020800000000000000" pitchFamily="18" charset="-128"/>
                <a:ea typeface="HGP明朝B" panose="02020800000000000000" pitchFamily="18" charset="-128"/>
              </a:rPr>
              <a:t>(</a:t>
            </a:r>
            <a:r>
              <a:rPr lang="ja-JP" altLang="en-US" sz="2400" dirty="0">
                <a:solidFill>
                  <a:srgbClr val="FF0000"/>
                </a:solidFill>
                <a:latin typeface="HGP明朝B" panose="02020800000000000000" pitchFamily="18" charset="-128"/>
                <a:ea typeface="HGP明朝B" panose="02020800000000000000" pitchFamily="18" charset="-128"/>
              </a:rPr>
              <a:t>住宅型）</a:t>
            </a:r>
            <a:r>
              <a:rPr lang="ja-JP" altLang="en-US" sz="2400" dirty="0" smtClean="0">
                <a:solidFill>
                  <a:srgbClr val="FF0000"/>
                </a:solidFill>
                <a:latin typeface="HGP明朝B" panose="02020800000000000000" pitchFamily="18" charset="-128"/>
                <a:ea typeface="HGP明朝B" panose="02020800000000000000" pitchFamily="18" charset="-128"/>
              </a:rPr>
              <a:t>の自由</a:t>
            </a:r>
            <a:r>
              <a:rPr lang="ja-JP" altLang="en-US" sz="2400" dirty="0">
                <a:solidFill>
                  <a:srgbClr val="FF0000"/>
                </a:solidFill>
                <a:latin typeface="HGP明朝B" panose="02020800000000000000" pitchFamily="18" charset="-128"/>
                <a:ea typeface="HGP明朝B" panose="02020800000000000000" pitchFamily="18" charset="-128"/>
              </a:rPr>
              <a:t>な</a:t>
            </a:r>
            <a:r>
              <a:rPr lang="ja-JP" altLang="en-US" sz="2400" dirty="0" smtClean="0">
                <a:solidFill>
                  <a:srgbClr val="FF0000"/>
                </a:solidFill>
                <a:latin typeface="HGP明朝B" panose="02020800000000000000" pitchFamily="18" charset="-128"/>
                <a:ea typeface="HGP明朝B" panose="02020800000000000000" pitchFamily="18" charset="-128"/>
              </a:rPr>
              <a:t>環境　＊ただし危険がつきまとう</a:t>
            </a:r>
            <a:endParaRPr lang="en-US" altLang="ja-JP" sz="2400" dirty="0" smtClean="0">
              <a:solidFill>
                <a:srgbClr val="FF0000"/>
              </a:solidFill>
              <a:latin typeface="HGP明朝B" panose="02020800000000000000" pitchFamily="18" charset="-128"/>
              <a:ea typeface="HGP明朝B" panose="02020800000000000000" pitchFamily="18" charset="-128"/>
            </a:endParaRPr>
          </a:p>
          <a:p>
            <a:r>
              <a:rPr lang="ja-JP" altLang="en-US" sz="2400" dirty="0" smtClean="0">
                <a:solidFill>
                  <a:srgbClr val="FF0000"/>
                </a:solidFill>
                <a:latin typeface="HGP明朝B" panose="02020800000000000000" pitchFamily="18" charset="-128"/>
                <a:ea typeface="HGP明朝B" panose="02020800000000000000" pitchFamily="18" charset="-128"/>
              </a:rPr>
              <a:t>　　認知症</a:t>
            </a:r>
            <a:r>
              <a:rPr lang="ja-JP" altLang="en-US" sz="2400" dirty="0">
                <a:solidFill>
                  <a:srgbClr val="FF0000"/>
                </a:solidFill>
                <a:latin typeface="HGP明朝B" panose="02020800000000000000" pitchFamily="18" charset="-128"/>
                <a:ea typeface="HGP明朝B" panose="02020800000000000000" pitchFamily="18" charset="-128"/>
              </a:rPr>
              <a:t>になって</a:t>
            </a:r>
            <a:r>
              <a:rPr lang="ja-JP" altLang="en-US" sz="2400" dirty="0" smtClean="0">
                <a:solidFill>
                  <a:srgbClr val="FF0000"/>
                </a:solidFill>
                <a:latin typeface="HGP明朝B" panose="02020800000000000000" pitchFamily="18" charset="-128"/>
                <a:ea typeface="HGP明朝B" panose="02020800000000000000" pitchFamily="18" charset="-128"/>
              </a:rPr>
              <a:t>も“</a:t>
            </a:r>
            <a:r>
              <a:rPr lang="ja-JP" altLang="en-US" sz="2400" dirty="0">
                <a:solidFill>
                  <a:srgbClr val="FF0000"/>
                </a:solidFill>
                <a:latin typeface="HGP明朝B" panose="02020800000000000000" pitchFamily="18" charset="-128"/>
                <a:ea typeface="HGP明朝B" panose="02020800000000000000" pitchFamily="18" charset="-128"/>
              </a:rPr>
              <a:t>おさん</a:t>
            </a:r>
            <a:r>
              <a:rPr lang="ja-JP" altLang="en-US" sz="2400" dirty="0" err="1">
                <a:solidFill>
                  <a:srgbClr val="FF0000"/>
                </a:solidFill>
                <a:latin typeface="HGP明朝B" panose="02020800000000000000" pitchFamily="18" charset="-128"/>
                <a:ea typeface="HGP明朝B" panose="02020800000000000000" pitchFamily="18" charset="-128"/>
              </a:rPr>
              <a:t>ぽさん</a:t>
            </a:r>
            <a:r>
              <a:rPr lang="ja-JP" altLang="en-US" sz="2400" dirty="0">
                <a:solidFill>
                  <a:srgbClr val="FF0000"/>
                </a:solidFill>
                <a:latin typeface="HGP明朝B" panose="02020800000000000000" pitchFamily="18" charset="-128"/>
                <a:ea typeface="HGP明朝B" panose="02020800000000000000" pitchFamily="18" charset="-128"/>
              </a:rPr>
              <a:t>”のお陰</a:t>
            </a:r>
            <a:r>
              <a:rPr lang="ja-JP" altLang="en-US" sz="2400" dirty="0" smtClean="0">
                <a:solidFill>
                  <a:srgbClr val="FF0000"/>
                </a:solidFill>
                <a:latin typeface="HGP明朝B" panose="02020800000000000000" pitchFamily="18" charset="-128"/>
                <a:ea typeface="HGP明朝B" panose="02020800000000000000" pitchFamily="18" charset="-128"/>
              </a:rPr>
              <a:t>で、本人が自由に</a:t>
            </a:r>
            <a:endParaRPr lang="en-US" altLang="ja-JP" sz="2400" dirty="0" smtClean="0">
              <a:solidFill>
                <a:srgbClr val="FF0000"/>
              </a:solidFill>
              <a:latin typeface="HGP明朝B" panose="02020800000000000000" pitchFamily="18" charset="-128"/>
              <a:ea typeface="HGP明朝B" panose="02020800000000000000" pitchFamily="18" charset="-128"/>
            </a:endParaRPr>
          </a:p>
          <a:p>
            <a:r>
              <a:rPr lang="ja-JP" altLang="en-US" sz="24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　外出を続けられ、いざという時に支援できる体制ができた。</a:t>
            </a:r>
            <a:endParaRPr lang="en-US" altLang="ja-JP" sz="2400" dirty="0" smtClean="0">
              <a:solidFill>
                <a:srgbClr val="FF0000"/>
              </a:solidFill>
              <a:latin typeface="HGP明朝B" panose="02020800000000000000" pitchFamily="18" charset="-128"/>
              <a:ea typeface="HGP明朝B" panose="02020800000000000000" pitchFamily="18" charset="-128"/>
            </a:endParaRPr>
          </a:p>
        </p:txBody>
      </p:sp>
      <p:sp>
        <p:nvSpPr>
          <p:cNvPr id="7" name="タイトル 1"/>
          <p:cNvSpPr txBox="1">
            <a:spLocks/>
          </p:cNvSpPr>
          <p:nvPr/>
        </p:nvSpPr>
        <p:spPr>
          <a:xfrm>
            <a:off x="468086" y="255931"/>
            <a:ext cx="8294914" cy="835706"/>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2</a:t>
            </a:r>
            <a:r>
              <a:rPr lang="ja-JP" altLang="en-US"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a:t>
            </a:r>
            <a:r>
              <a:rPr lang="ja-JP" altLang="en-US" sz="2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活かして</a:t>
            </a:r>
            <a:r>
              <a:rPr lang="ja-JP" altLang="en-US"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みながらの実際と成果　事例１</a:t>
            </a:r>
            <a:endParaRPr lang="ja-JP" altLang="en-US" sz="20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
        <p:nvSpPr>
          <p:cNvPr id="2" name="テキスト ボックス 1"/>
          <p:cNvSpPr txBox="1"/>
          <p:nvPr/>
        </p:nvSpPr>
        <p:spPr>
          <a:xfrm>
            <a:off x="2489076" y="1208645"/>
            <a:ext cx="6273924" cy="2308324"/>
          </a:xfrm>
          <a:prstGeom prst="rect">
            <a:avLst/>
          </a:prstGeom>
          <a:noFill/>
        </p:spPr>
        <p:txBody>
          <a:bodyPr wrap="square" rtlCol="0">
            <a:spAutoFit/>
          </a:bodyPr>
          <a:lstStyle/>
          <a:p>
            <a:r>
              <a:rPr lang="ja-JP" altLang="en-US" sz="2400" b="1" dirty="0">
                <a:latin typeface="HGP明朝B" panose="02020800000000000000" pitchFamily="18" charset="-128"/>
                <a:ea typeface="HGP明朝B" panose="02020800000000000000" pitchFamily="18" charset="-128"/>
              </a:rPr>
              <a:t>高齢者住宅にお住まいの</a:t>
            </a:r>
            <a:r>
              <a:rPr lang="en-US" altLang="ja-JP" sz="2400" b="1" dirty="0">
                <a:latin typeface="HGP明朝B" panose="02020800000000000000" pitchFamily="18" charset="-128"/>
                <a:ea typeface="HGP明朝B" panose="02020800000000000000" pitchFamily="18" charset="-128"/>
              </a:rPr>
              <a:t>80</a:t>
            </a:r>
            <a:r>
              <a:rPr lang="ja-JP" altLang="en-US" sz="2400" b="1" dirty="0">
                <a:latin typeface="HGP明朝B" panose="02020800000000000000" pitchFamily="18" charset="-128"/>
                <a:ea typeface="HGP明朝B" panose="02020800000000000000" pitchFamily="18" charset="-128"/>
              </a:rPr>
              <a:t>代後半男性</a:t>
            </a:r>
            <a:r>
              <a:rPr lang="en-US" altLang="ja-JP" sz="2400" b="1" dirty="0">
                <a:latin typeface="HGP明朝B" panose="02020800000000000000" pitchFamily="18" charset="-128"/>
                <a:ea typeface="HGP明朝B" panose="02020800000000000000" pitchFamily="18" charset="-128"/>
              </a:rPr>
              <a:t/>
            </a:r>
            <a:br>
              <a:rPr lang="en-US" altLang="ja-JP" sz="2400" b="1" dirty="0">
                <a:latin typeface="HGP明朝B" panose="02020800000000000000" pitchFamily="18" charset="-128"/>
                <a:ea typeface="HGP明朝B" panose="02020800000000000000" pitchFamily="18" charset="-128"/>
              </a:rPr>
            </a:br>
            <a:r>
              <a:rPr lang="ja-JP" altLang="en-US" sz="2400" b="1" dirty="0">
                <a:latin typeface="HGP明朝B" panose="02020800000000000000" pitchFamily="18" charset="-128"/>
                <a:ea typeface="HGP明朝B" panose="02020800000000000000" pitchFamily="18" charset="-128"/>
              </a:rPr>
              <a:t>　</a:t>
            </a:r>
            <a:r>
              <a:rPr lang="ja-JP" altLang="en-US" sz="2400" b="1" dirty="0" smtClean="0">
                <a:latin typeface="HGP明朝B" panose="02020800000000000000" pitchFamily="18" charset="-128"/>
                <a:ea typeface="HGP明朝B" panose="02020800000000000000" pitchFamily="18" charset="-128"/>
              </a:rPr>
              <a:t>　</a:t>
            </a:r>
            <a:r>
              <a:rPr lang="ja-JP" altLang="en-US" b="1" dirty="0" smtClean="0">
                <a:latin typeface="HGP明朝B" panose="02020800000000000000" pitchFamily="18" charset="-128"/>
                <a:ea typeface="HGP明朝B" panose="02020800000000000000" pitchFamily="18" charset="-128"/>
              </a:rPr>
              <a:t>（アルツハイマー型認知症、日常生活自立度</a:t>
            </a:r>
            <a:r>
              <a:rPr lang="en-US" altLang="ja-JP" b="1" dirty="0" smtClean="0">
                <a:latin typeface="HGP明朝B" panose="02020800000000000000" pitchFamily="18" charset="-128"/>
                <a:ea typeface="HGP明朝B" panose="02020800000000000000" pitchFamily="18" charset="-128"/>
              </a:rPr>
              <a:t>Ⅱ</a:t>
            </a:r>
            <a:r>
              <a:rPr lang="ja-JP" altLang="en-US" b="1" dirty="0" smtClean="0">
                <a:latin typeface="HGP明朝B" panose="02020800000000000000" pitchFamily="18" charset="-128"/>
                <a:ea typeface="HGP明朝B" panose="02020800000000000000" pitchFamily="18" charset="-128"/>
              </a:rPr>
              <a:t>ｂ）</a:t>
            </a:r>
            <a:r>
              <a:rPr lang="en-US" altLang="ja-JP" sz="2400" b="1" dirty="0">
                <a:latin typeface="HGP明朝B" panose="02020800000000000000" pitchFamily="18" charset="-128"/>
                <a:ea typeface="HGP明朝B" panose="02020800000000000000" pitchFamily="18" charset="-128"/>
              </a:rPr>
              <a:t/>
            </a:r>
            <a:br>
              <a:rPr lang="en-US" altLang="ja-JP" sz="2400" b="1" dirty="0">
                <a:latin typeface="HGP明朝B" panose="02020800000000000000" pitchFamily="18" charset="-128"/>
                <a:ea typeface="HGP明朝B" panose="02020800000000000000" pitchFamily="18" charset="-128"/>
              </a:rPr>
            </a:br>
            <a:r>
              <a:rPr lang="ja-JP" altLang="en-US" sz="2400" b="1" dirty="0" smtClean="0">
                <a:latin typeface="HGP明朝B" panose="02020800000000000000" pitchFamily="18" charset="-128"/>
                <a:ea typeface="HGP明朝B" panose="02020800000000000000" pitchFamily="18" charset="-128"/>
              </a:rPr>
              <a:t>外出</a:t>
            </a:r>
            <a:r>
              <a:rPr lang="ja-JP" altLang="en-US" sz="2400" b="1" dirty="0">
                <a:latin typeface="HGP明朝B" panose="02020800000000000000" pitchFamily="18" charset="-128"/>
                <a:ea typeface="HGP明朝B" panose="02020800000000000000" pitchFamily="18" charset="-128"/>
              </a:rPr>
              <a:t>時に</a:t>
            </a:r>
            <a:r>
              <a:rPr lang="en-US" altLang="ja-JP" sz="2400" b="1" dirty="0">
                <a:latin typeface="HGP明朝B" panose="02020800000000000000" pitchFamily="18" charset="-128"/>
                <a:ea typeface="HGP明朝B" panose="02020800000000000000" pitchFamily="18" charset="-128"/>
              </a:rPr>
              <a:t/>
            </a:r>
            <a:br>
              <a:rPr lang="en-US" altLang="ja-JP" sz="2400" b="1" dirty="0">
                <a:latin typeface="HGP明朝B" panose="02020800000000000000" pitchFamily="18" charset="-128"/>
                <a:ea typeface="HGP明朝B" panose="02020800000000000000" pitchFamily="18" charset="-128"/>
              </a:rPr>
            </a:br>
            <a:r>
              <a:rPr lang="en-US" altLang="ja-JP" sz="2400" b="1" dirty="0" smtClean="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どこにいても、お助けできる“おさんぽ”さんだよ</a:t>
            </a:r>
            <a:r>
              <a:rPr lang="en-US" altLang="ja-JP" sz="2400" b="1"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と</a:t>
            </a:r>
            <a:r>
              <a:rPr lang="ja-JP" altLang="en-US" sz="2400" b="1" dirty="0" smtClean="0">
                <a:latin typeface="HGP明朝B" panose="02020800000000000000" pitchFamily="18" charset="-128"/>
                <a:ea typeface="HGP明朝B" panose="02020800000000000000" pitchFamily="18" charset="-128"/>
              </a:rPr>
              <a:t>伝えると</a:t>
            </a:r>
            <a:r>
              <a:rPr lang="ja-JP" altLang="en-US" sz="2400" b="1" dirty="0">
                <a:latin typeface="HGP明朝B" panose="02020800000000000000" pitchFamily="18" charset="-128"/>
                <a:ea typeface="HGP明朝B" panose="02020800000000000000" pitchFamily="18" charset="-128"/>
              </a:rPr>
              <a:t>、納得を</a:t>
            </a:r>
            <a:r>
              <a:rPr lang="ja-JP" altLang="en-US" sz="2400" b="1" dirty="0" smtClean="0">
                <a:latin typeface="HGP明朝B" panose="02020800000000000000" pitchFamily="18" charset="-128"/>
                <a:ea typeface="HGP明朝B" panose="02020800000000000000" pitchFamily="18" charset="-128"/>
              </a:rPr>
              <a:t>いただき、ポケット</a:t>
            </a:r>
            <a:r>
              <a:rPr lang="ja-JP" altLang="en-US" sz="2400" b="1" dirty="0">
                <a:latin typeface="HGP明朝B" panose="02020800000000000000" pitchFamily="18" charset="-128"/>
                <a:ea typeface="HGP明朝B" panose="02020800000000000000" pitchFamily="18" charset="-128"/>
              </a:rPr>
              <a:t>に入れることができている</a:t>
            </a:r>
            <a:r>
              <a:rPr lang="ja-JP" altLang="en-US" sz="2400" b="1" dirty="0" smtClean="0">
                <a:latin typeface="HGP明朝B" panose="02020800000000000000" pitchFamily="18" charset="-128"/>
                <a:ea typeface="HGP明朝B" panose="02020800000000000000" pitchFamily="18" charset="-128"/>
              </a:rPr>
              <a:t>。</a:t>
            </a:r>
            <a:r>
              <a:rPr lang="ja-JP" altLang="en-US" sz="2400" b="1" dirty="0" smtClean="0">
                <a:solidFill>
                  <a:srgbClr val="FF0000"/>
                </a:solidFill>
                <a:latin typeface="HGP明朝B" panose="02020800000000000000" pitchFamily="18" charset="-128"/>
                <a:ea typeface="HGP明朝B" panose="02020800000000000000" pitchFamily="18" charset="-128"/>
              </a:rPr>
              <a:t>本人が自分で自分を守る！</a:t>
            </a:r>
            <a:endParaRPr kumimoji="1" lang="ja-JP" altLang="en-US" sz="2400" dirty="0">
              <a:solidFill>
                <a:srgbClr val="FF0000"/>
              </a:solidFill>
              <a:latin typeface="HGP明朝B" panose="02020800000000000000" pitchFamily="18" charset="-128"/>
              <a:ea typeface="HGP明朝B" panose="02020800000000000000" pitchFamily="18" charset="-128"/>
            </a:endParaRPr>
          </a:p>
        </p:txBody>
      </p:sp>
      <p:sp>
        <p:nvSpPr>
          <p:cNvPr id="3" name="円形吹き出し 2"/>
          <p:cNvSpPr/>
          <p:nvPr/>
        </p:nvSpPr>
        <p:spPr>
          <a:xfrm>
            <a:off x="5146158" y="3803925"/>
            <a:ext cx="2987749" cy="616688"/>
          </a:xfrm>
          <a:prstGeom prst="wedgeEllipseCallout">
            <a:avLst>
              <a:gd name="adj1" fmla="val -53929"/>
              <a:gd name="adj2" fmla="val 43535"/>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855791" y="3927603"/>
            <a:ext cx="1790875" cy="369332"/>
          </a:xfrm>
          <a:prstGeom prst="rect">
            <a:avLst/>
          </a:prstGeom>
        </p:spPr>
        <p:txBody>
          <a:bodyPr wrap="none">
            <a:spAutoFit/>
          </a:bodyPr>
          <a:lstStyle/>
          <a:p>
            <a:r>
              <a:rPr lang="ja-JP" altLang="en-US" dirty="0" smtClean="0">
                <a:solidFill>
                  <a:srgbClr val="FF0000"/>
                </a:solidFill>
                <a:latin typeface="HGP明朝B" panose="02020800000000000000" pitchFamily="18" charset="-128"/>
                <a:ea typeface="HGP明朝B" panose="02020800000000000000" pitchFamily="18" charset="-128"/>
              </a:rPr>
              <a:t>人は、やさしい！</a:t>
            </a:r>
            <a:endParaRPr lang="ja-JP" altLang="en-US" dirty="0">
              <a:solidFill>
                <a:srgbClr val="FF0000"/>
              </a:solidFill>
            </a:endParaRPr>
          </a:p>
        </p:txBody>
      </p:sp>
    </p:spTree>
    <p:extLst>
      <p:ext uri="{BB962C8B-B14F-4D97-AF65-F5344CB8AC3E}">
        <p14:creationId xmlns:p14="http://schemas.microsoft.com/office/powerpoint/2010/main" val="14587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428" y="2036540"/>
            <a:ext cx="8432125" cy="4821460"/>
          </a:xfrm>
          <a:ln>
            <a:noFill/>
          </a:ln>
        </p:spPr>
        <p:txBody>
          <a:bodyPr>
            <a:normAutofit/>
          </a:bodyPr>
          <a:lstStyle/>
          <a:p>
            <a:pPr marL="0" indent="0">
              <a:buNone/>
            </a:pPr>
            <a:r>
              <a:rPr lang="ja-JP" altLang="en-US" sz="2400" dirty="0">
                <a:latin typeface="HGP明朝B" panose="02020800000000000000" pitchFamily="18" charset="-128"/>
                <a:ea typeface="HGP明朝B" panose="02020800000000000000" pitchFamily="18" charset="-128"/>
              </a:rPr>
              <a:t>遠方</a:t>
            </a:r>
            <a:r>
              <a:rPr lang="ja-JP" altLang="en-US" sz="2400" dirty="0" smtClean="0">
                <a:latin typeface="HGP明朝B" panose="02020800000000000000" pitchFamily="18" charset="-128"/>
                <a:ea typeface="HGP明朝B" panose="02020800000000000000" pitchFamily="18" charset="-128"/>
              </a:rPr>
              <a:t>のご家族が離れていても、本人の居場所の確認が可能に。</a:t>
            </a: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ある</a:t>
            </a:r>
            <a:r>
              <a:rPr lang="ja-JP" altLang="en-US" sz="2400" dirty="0">
                <a:latin typeface="HGP明朝B" panose="02020800000000000000" pitchFamily="18" charset="-128"/>
                <a:ea typeface="HGP明朝B" panose="02020800000000000000" pitchFamily="18" charset="-128"/>
              </a:rPr>
              <a:t>時</a:t>
            </a:r>
            <a:r>
              <a:rPr lang="ja-JP" altLang="en-US" sz="2400" dirty="0" smtClean="0">
                <a:latin typeface="HGP明朝B" panose="02020800000000000000" pitchFamily="18" charset="-128"/>
                <a:ea typeface="HGP明朝B" panose="02020800000000000000" pitchFamily="18" charset="-128"/>
              </a:rPr>
              <a:t>、いつも</a:t>
            </a:r>
            <a:r>
              <a:rPr lang="ja-JP" altLang="en-US" sz="2400" dirty="0">
                <a:latin typeface="HGP明朝B" panose="02020800000000000000" pitchFamily="18" charset="-128"/>
                <a:ea typeface="HGP明朝B" panose="02020800000000000000" pitchFamily="18" charset="-128"/>
              </a:rPr>
              <a:t>は</a:t>
            </a:r>
            <a:r>
              <a:rPr lang="ja-JP" altLang="en-US" sz="2400" dirty="0" smtClean="0">
                <a:latin typeface="HGP明朝B" panose="02020800000000000000" pitchFamily="18" charset="-128"/>
                <a:ea typeface="HGP明朝B" panose="02020800000000000000" pitchFamily="18" charset="-128"/>
              </a:rPr>
              <a:t>行ったことのない場所の地図が上がり、</a:t>
            </a: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すぐ現地の家族に連絡、居場所へ！</a:t>
            </a: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⇒大事にならず未然に事故を回避することができた。</a:t>
            </a: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000" dirty="0" smtClean="0">
                <a:latin typeface="HGP明朝B" panose="02020800000000000000" pitchFamily="18" charset="-128"/>
                <a:ea typeface="HGP明朝B" panose="02020800000000000000" pitchFamily="18" charset="-128"/>
              </a:rPr>
              <a:t>　　◆地図には☆マークが浮かび上がり、本人の身近になるごとに</a:t>
            </a:r>
            <a:endParaRPr lang="en-US" altLang="ja-JP" sz="2000" dirty="0" smtClean="0">
              <a:latin typeface="HGP明朝B" panose="02020800000000000000" pitchFamily="18" charset="-128"/>
              <a:ea typeface="HGP明朝B" panose="02020800000000000000" pitchFamily="18" charset="-128"/>
            </a:endParaRPr>
          </a:p>
          <a:p>
            <a:pPr marL="0" indent="0">
              <a:buNone/>
            </a:pP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☆マークが増していく。ピンポイントでは☆が☆☆☆となる。探しやすい！</a:t>
            </a:r>
            <a:endParaRPr lang="en-US" altLang="ja-JP" sz="2000" dirty="0" smtClean="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◆車の移動時には、移動速度が速く表れ、移動手段を特定しやすい。</a:t>
            </a:r>
            <a:endParaRPr lang="en-US" altLang="ja-JP" sz="2000" dirty="0" smtClean="0">
              <a:latin typeface="HGP明朝B" panose="02020800000000000000" pitchFamily="18" charset="-128"/>
              <a:ea typeface="HGP明朝B" panose="02020800000000000000" pitchFamily="18" charset="-128"/>
            </a:endParaRPr>
          </a:p>
          <a:p>
            <a:pPr marL="0" indent="0">
              <a:buNone/>
            </a:pPr>
            <a:r>
              <a:rPr lang="ja-JP" altLang="en-US" sz="2400" dirty="0" smtClean="0">
                <a:solidFill>
                  <a:srgbClr val="FF0000"/>
                </a:solidFill>
                <a:latin typeface="HGP明朝B" panose="02020800000000000000" pitchFamily="18" charset="-128"/>
                <a:ea typeface="HGP明朝B" panose="02020800000000000000" pitchFamily="18" charset="-128"/>
              </a:rPr>
              <a:t>捜索時間の短縮は命を守ることに直結！</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buNone/>
            </a:pPr>
            <a:endParaRPr lang="en-US" altLang="ja-JP" sz="2400" dirty="0">
              <a:latin typeface="HGP明朝B" panose="02020800000000000000" pitchFamily="18" charset="-128"/>
              <a:ea typeface="HGP明朝B" panose="02020800000000000000" pitchFamily="18" charset="-128"/>
            </a:endParaRPr>
          </a:p>
          <a:p>
            <a:pPr marL="0" indent="0">
              <a:buNone/>
            </a:pPr>
            <a:endParaRPr lang="en-US" altLang="ja-JP" sz="2400" dirty="0" smtClean="0">
              <a:latin typeface="HGP明朝B" panose="02020800000000000000" pitchFamily="18" charset="-128"/>
              <a:ea typeface="HGP明朝B" panose="02020800000000000000" pitchFamily="18" charset="-128"/>
            </a:endParaRPr>
          </a:p>
        </p:txBody>
      </p:sp>
      <p:sp>
        <p:nvSpPr>
          <p:cNvPr id="4" name="メモ 3"/>
          <p:cNvSpPr/>
          <p:nvPr/>
        </p:nvSpPr>
        <p:spPr>
          <a:xfrm>
            <a:off x="1647888" y="1044602"/>
            <a:ext cx="2934997" cy="73480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明朝B" panose="02020800000000000000" pitchFamily="18" charset="-128"/>
                <a:ea typeface="HGP明朝B" panose="02020800000000000000" pitchFamily="18" charset="-128"/>
              </a:rPr>
              <a:t>離れている</a:t>
            </a:r>
            <a:r>
              <a:rPr lang="ja-JP" altLang="en-US" sz="2000" dirty="0" smtClean="0">
                <a:solidFill>
                  <a:schemeClr val="tx1"/>
                </a:solidFill>
                <a:latin typeface="HGP明朝B" panose="02020800000000000000" pitchFamily="18" charset="-128"/>
                <a:ea typeface="HGP明朝B" panose="02020800000000000000" pitchFamily="18" charset="-128"/>
              </a:rPr>
              <a:t>からこそ</a:t>
            </a:r>
            <a:endParaRPr lang="en-US" altLang="ja-JP" sz="2000" dirty="0" smtClean="0">
              <a:solidFill>
                <a:schemeClr val="tx1"/>
              </a:solidFill>
              <a:latin typeface="HGP明朝B" panose="02020800000000000000" pitchFamily="18" charset="-128"/>
              <a:ea typeface="HGP明朝B" panose="02020800000000000000" pitchFamily="18" charset="-128"/>
            </a:endParaRPr>
          </a:p>
          <a:p>
            <a:pPr algn="ctr"/>
            <a:r>
              <a:rPr lang="ja-JP" altLang="en-US" sz="2000" dirty="0">
                <a:solidFill>
                  <a:schemeClr val="tx1"/>
                </a:solidFill>
                <a:latin typeface="HGP明朝B" panose="02020800000000000000" pitchFamily="18" charset="-128"/>
                <a:ea typeface="HGP明朝B" panose="02020800000000000000" pitchFamily="18" charset="-128"/>
              </a:rPr>
              <a:t>家族</a:t>
            </a:r>
            <a:r>
              <a:rPr lang="ja-JP" altLang="en-US" sz="2000" dirty="0" smtClean="0">
                <a:solidFill>
                  <a:schemeClr val="tx1"/>
                </a:solidFill>
                <a:latin typeface="HGP明朝B" panose="02020800000000000000" pitchFamily="18" charset="-128"/>
                <a:ea typeface="HGP明朝B" panose="02020800000000000000" pitchFamily="18" charset="-128"/>
              </a:rPr>
              <a:t>は心配</a:t>
            </a:r>
            <a:r>
              <a:rPr lang="ja-JP" altLang="en-US" sz="2000" dirty="0">
                <a:solidFill>
                  <a:schemeClr val="tx1"/>
                </a:solidFill>
                <a:latin typeface="HGP明朝B" panose="02020800000000000000" pitchFamily="18" charset="-128"/>
                <a:ea typeface="HGP明朝B" panose="02020800000000000000" pitchFamily="18" charset="-128"/>
              </a:rPr>
              <a:t>！</a:t>
            </a:r>
          </a:p>
        </p:txBody>
      </p:sp>
      <p:sp>
        <p:nvSpPr>
          <p:cNvPr id="5" name="角丸四角形 4"/>
          <p:cNvSpPr/>
          <p:nvPr/>
        </p:nvSpPr>
        <p:spPr>
          <a:xfrm>
            <a:off x="633087" y="5513880"/>
            <a:ext cx="7736889" cy="11585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ますます増える一人暮らしの</a:t>
            </a:r>
            <a:r>
              <a:rPr lang="ja-JP" altLang="en-US"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世帯、老々世帯を守るために、</a:t>
            </a:r>
            <a:endParaRPr lang="en-US" altLang="ja-JP"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a:p>
            <a:pPr algn="ctr"/>
            <a:r>
              <a:rPr lang="ja-JP" altLang="en-US"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また、遠方</a:t>
            </a:r>
            <a:r>
              <a:rPr lang="ja-JP" altLang="en-US" sz="19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の家族も参加</a:t>
            </a:r>
            <a:r>
              <a:rPr lang="ja-JP" altLang="en-US"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できるために、</a:t>
            </a:r>
            <a:r>
              <a:rPr lang="en-US" altLang="ja-JP"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GPS</a:t>
            </a:r>
            <a:r>
              <a:rPr lang="ja-JP" altLang="en-US" sz="19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機器を活用した見守り体制を、</a:t>
            </a:r>
            <a:endParaRPr lang="en-US" altLang="ja-JP" sz="19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a:p>
            <a:pPr algn="ctr"/>
            <a:r>
              <a:rPr lang="ja-JP" altLang="en-US" sz="20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ケアプラン</a:t>
            </a:r>
            <a:r>
              <a:rPr lang="ja-JP" altLang="en-US" sz="20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の</a:t>
            </a:r>
            <a:r>
              <a:rPr lang="ja-JP" altLang="en-US" sz="20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インフォーマルサービスとしてしっかりと位置づけを。</a:t>
            </a:r>
            <a:endParaRPr lang="en-US" altLang="ja-JP" sz="20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
        <p:nvSpPr>
          <p:cNvPr id="6" name="タイトル 1"/>
          <p:cNvSpPr txBox="1">
            <a:spLocks/>
          </p:cNvSpPr>
          <p:nvPr/>
        </p:nvSpPr>
        <p:spPr>
          <a:xfrm>
            <a:off x="435428" y="320077"/>
            <a:ext cx="8294914" cy="635567"/>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事例２</a:t>
            </a:r>
            <a:r>
              <a:rPr lang="ja-JP" altLang="en-US"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遠方の家族が心配され持って</a:t>
            </a:r>
            <a:r>
              <a:rPr lang="ja-JP" altLang="en-US" sz="24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いただいて</a:t>
            </a:r>
            <a:r>
              <a:rPr lang="ja-JP" altLang="en-US"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いるケース</a:t>
            </a:r>
            <a:endParaRPr lang="ja-JP" altLang="en-US" sz="1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
        <p:nvSpPr>
          <p:cNvPr id="7" name="メモ 6"/>
          <p:cNvSpPr/>
          <p:nvPr/>
        </p:nvSpPr>
        <p:spPr>
          <a:xfrm>
            <a:off x="5050876" y="979714"/>
            <a:ext cx="3319100" cy="967868"/>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smtClean="0">
              <a:solidFill>
                <a:schemeClr val="tx1"/>
              </a:solidFill>
              <a:latin typeface="HGP明朝B" panose="02020800000000000000" pitchFamily="18" charset="-128"/>
              <a:ea typeface="HGP明朝B" panose="02020800000000000000" pitchFamily="18" charset="-128"/>
            </a:endParaRPr>
          </a:p>
          <a:p>
            <a:pPr algn="ctr"/>
            <a:r>
              <a:rPr lang="ja-JP" altLang="en-US" sz="2000" dirty="0" smtClean="0">
                <a:solidFill>
                  <a:schemeClr val="tx1"/>
                </a:solidFill>
                <a:latin typeface="HGP明朝B" panose="02020800000000000000" pitchFamily="18" charset="-128"/>
                <a:ea typeface="HGP明朝B" panose="02020800000000000000" pitchFamily="18" charset="-128"/>
              </a:rPr>
              <a:t>本人の自由と家族の安心の</a:t>
            </a:r>
            <a:endParaRPr lang="en-US" altLang="ja-JP" sz="2000" dirty="0" smtClean="0">
              <a:solidFill>
                <a:schemeClr val="tx1"/>
              </a:solidFill>
              <a:latin typeface="HGP明朝B" panose="02020800000000000000" pitchFamily="18" charset="-128"/>
              <a:ea typeface="HGP明朝B" panose="02020800000000000000" pitchFamily="18" charset="-128"/>
            </a:endParaRPr>
          </a:p>
          <a:p>
            <a:pPr algn="ctr"/>
            <a:r>
              <a:rPr lang="ja-JP" altLang="en-US" sz="2000" dirty="0" smtClean="0">
                <a:solidFill>
                  <a:schemeClr val="tx1"/>
                </a:solidFill>
                <a:latin typeface="HGP明朝B" panose="02020800000000000000" pitchFamily="18" charset="-128"/>
                <a:ea typeface="HGP明朝B" panose="02020800000000000000" pitchFamily="18" charset="-128"/>
              </a:rPr>
              <a:t>両方を守るために</a:t>
            </a:r>
            <a:endParaRPr lang="en-US" altLang="ja-JP" sz="2000" dirty="0" smtClean="0">
              <a:solidFill>
                <a:schemeClr val="tx1"/>
              </a:solidFill>
              <a:latin typeface="HGP明朝B" panose="02020800000000000000" pitchFamily="18" charset="-128"/>
              <a:ea typeface="HGP明朝B" panose="02020800000000000000" pitchFamily="18" charset="-128"/>
            </a:endParaRPr>
          </a:p>
          <a:p>
            <a:pPr algn="ctr"/>
            <a:r>
              <a:rPr lang="ja-JP" altLang="en-US" sz="2000" dirty="0" smtClean="0">
                <a:solidFill>
                  <a:schemeClr val="tx1"/>
                </a:solidFill>
                <a:latin typeface="HGP明朝B" panose="02020800000000000000" pitchFamily="18" charset="-128"/>
                <a:ea typeface="HGP明朝B" panose="02020800000000000000" pitchFamily="18" charset="-128"/>
              </a:rPr>
              <a:t>‘おさん</a:t>
            </a:r>
            <a:r>
              <a:rPr lang="ja-JP" altLang="en-US" sz="2000" dirty="0" err="1" smtClean="0">
                <a:solidFill>
                  <a:schemeClr val="tx1"/>
                </a:solidFill>
                <a:latin typeface="HGP明朝B" panose="02020800000000000000" pitchFamily="18" charset="-128"/>
                <a:ea typeface="HGP明朝B" panose="02020800000000000000" pitchFamily="18" charset="-128"/>
              </a:rPr>
              <a:t>ぽさん</a:t>
            </a:r>
            <a:r>
              <a:rPr lang="ja-JP" altLang="en-US" sz="2000" dirty="0" smtClean="0">
                <a:solidFill>
                  <a:schemeClr val="tx1"/>
                </a:solidFill>
                <a:latin typeface="HGP明朝B" panose="02020800000000000000" pitchFamily="18" charset="-128"/>
                <a:ea typeface="HGP明朝B" panose="02020800000000000000" pitchFamily="18" charset="-128"/>
              </a:rPr>
              <a:t>’の利用開始</a:t>
            </a:r>
            <a:r>
              <a:rPr lang="en-US" altLang="ja-JP" sz="2000" dirty="0" smtClean="0">
                <a:solidFill>
                  <a:schemeClr val="tx1"/>
                </a:solidFill>
                <a:latin typeface="HGP明朝B" panose="02020800000000000000" pitchFamily="18" charset="-128"/>
                <a:ea typeface="HGP明朝B" panose="02020800000000000000" pitchFamily="18" charset="-128"/>
              </a:rPr>
              <a:t>.</a:t>
            </a:r>
          </a:p>
          <a:p>
            <a:pPr algn="ctr"/>
            <a:endParaRPr lang="en-US" altLang="ja-JP" sz="2000" dirty="0" smtClean="0">
              <a:solidFill>
                <a:schemeClr val="tx1"/>
              </a:solidFill>
              <a:latin typeface="HGP明朝B" panose="02020800000000000000" pitchFamily="18" charset="-128"/>
              <a:ea typeface="HGP明朝B" panose="02020800000000000000" pitchFamily="18" charset="-128"/>
            </a:endParaRPr>
          </a:p>
        </p:txBody>
      </p:sp>
      <p:sp>
        <p:nvSpPr>
          <p:cNvPr id="2" name="正方形/長方形 1"/>
          <p:cNvSpPr/>
          <p:nvPr/>
        </p:nvSpPr>
        <p:spPr>
          <a:xfrm>
            <a:off x="435428" y="2036540"/>
            <a:ext cx="8432125" cy="30883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7227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229" y="370115"/>
            <a:ext cx="8458200" cy="3467886"/>
          </a:xfrm>
          <a:ln>
            <a:solidFill>
              <a:srgbClr val="FF0000"/>
            </a:solidFill>
          </a:ln>
        </p:spPr>
        <p:txBody>
          <a:bodyPr>
            <a:normAutofit fontScale="90000"/>
          </a:bodyPr>
          <a:lstStyle/>
          <a:p>
            <a:r>
              <a:rPr lang="en-US" altLang="ja-JP" sz="2400" dirty="0">
                <a:latin typeface="HGP明朝B" panose="02020800000000000000" pitchFamily="18" charset="-128"/>
                <a:ea typeface="HGP明朝B" panose="02020800000000000000" pitchFamily="18" charset="-128"/>
              </a:rPr>
              <a:t/>
            </a:r>
            <a:br>
              <a:rPr lang="en-US" altLang="ja-JP" sz="2400" dirty="0">
                <a:latin typeface="HGP明朝B" panose="02020800000000000000" pitchFamily="18" charset="-128"/>
                <a:ea typeface="HGP明朝B" panose="02020800000000000000" pitchFamily="18" charset="-128"/>
              </a:rPr>
            </a:br>
            <a:r>
              <a:rPr lang="en-US" altLang="ja-JP" dirty="0">
                <a:latin typeface="HGP明朝B" panose="02020800000000000000" pitchFamily="18" charset="-128"/>
                <a:ea typeface="HGP明朝B" panose="02020800000000000000" pitchFamily="18" charset="-128"/>
              </a:rPr>
              <a:t/>
            </a:r>
            <a:br>
              <a:rPr lang="en-US" altLang="ja-JP" dirty="0">
                <a:latin typeface="HGP明朝B" panose="02020800000000000000" pitchFamily="18" charset="-128"/>
                <a:ea typeface="HGP明朝B" panose="02020800000000000000" pitchFamily="18" charset="-128"/>
              </a:rPr>
            </a:br>
            <a:r>
              <a:rPr lang="ja-JP" altLang="en-US" dirty="0" smtClean="0">
                <a:latin typeface="HGP明朝B" panose="02020800000000000000" pitchFamily="18" charset="-128"/>
                <a:ea typeface="HGP明朝B" panose="02020800000000000000" pitchFamily="18" charset="-128"/>
              </a:rPr>
              <a:t>　　　　　　　　　　　　　　　　</a:t>
            </a:r>
            <a:r>
              <a:rPr lang="en-US" altLang="ja-JP" dirty="0">
                <a:latin typeface="HGP明朝B" panose="02020800000000000000" pitchFamily="18" charset="-128"/>
                <a:ea typeface="HGP明朝B" panose="02020800000000000000" pitchFamily="18" charset="-128"/>
              </a:rPr>
              <a:t/>
            </a:r>
            <a:br>
              <a:rPr lang="en-US" altLang="ja-JP" dirty="0">
                <a:latin typeface="HGP明朝B" panose="02020800000000000000" pitchFamily="18" charset="-128"/>
                <a:ea typeface="HGP明朝B" panose="02020800000000000000" pitchFamily="18" charset="-128"/>
              </a:rPr>
            </a:br>
            <a:r>
              <a:rPr lang="en-US" altLang="ja-JP" dirty="0">
                <a:latin typeface="HGP明朝B" panose="02020800000000000000" pitchFamily="18" charset="-128"/>
                <a:ea typeface="HGP明朝B" panose="02020800000000000000" pitchFamily="18" charset="-128"/>
              </a:rPr>
              <a:t/>
            </a:r>
            <a:br>
              <a:rPr lang="en-US" altLang="ja-JP" dirty="0">
                <a:latin typeface="HGP明朝B" panose="02020800000000000000" pitchFamily="18" charset="-128"/>
                <a:ea typeface="HGP明朝B" panose="02020800000000000000" pitchFamily="18" charset="-128"/>
              </a:rPr>
            </a:br>
            <a:r>
              <a:rPr lang="ja-JP" altLang="en-US" sz="3100" dirty="0">
                <a:latin typeface="HGP創英角ｺﾞｼｯｸUB" panose="020B0900000000000000" pitchFamily="50" charset="-128"/>
                <a:ea typeface="HGP創英角ｺﾞｼｯｸUB" panose="020B0900000000000000" pitchFamily="50" charset="-128"/>
              </a:rPr>
              <a:t>人口</a:t>
            </a:r>
            <a:r>
              <a:rPr lang="ja-JP" altLang="en-US" sz="2200" dirty="0">
                <a:latin typeface="HGP創英角ｺﾞｼｯｸUB" panose="020B0900000000000000" pitchFamily="50" charset="-128"/>
                <a:ea typeface="HGP創英角ｺﾞｼｯｸUB" panose="020B0900000000000000" pitchFamily="50" charset="-128"/>
              </a:rPr>
              <a:t>　</a:t>
            </a:r>
            <a:r>
              <a:rPr lang="en-US" altLang="ja-JP" sz="3100" dirty="0" smtClean="0">
                <a:latin typeface="HGP創英角ｺﾞｼｯｸUB" panose="020B0900000000000000" pitchFamily="50" charset="-128"/>
                <a:ea typeface="HGP創英角ｺﾞｼｯｸUB" panose="020B0900000000000000" pitchFamily="50" charset="-128"/>
              </a:rPr>
              <a:t>1</a:t>
            </a:r>
            <a:r>
              <a:rPr lang="ja-JP" altLang="en-US" sz="3100" dirty="0" smtClean="0">
                <a:latin typeface="HGP創英角ｺﾞｼｯｸUB" panose="020B0900000000000000" pitchFamily="50" charset="-128"/>
                <a:ea typeface="HGP創英角ｺﾞｼｯｸUB" panose="020B0900000000000000" pitchFamily="50" charset="-128"/>
              </a:rPr>
              <a:t>１９</a:t>
            </a:r>
            <a:r>
              <a:rPr lang="en-US" altLang="ja-JP" sz="3100" dirty="0" smtClean="0">
                <a:latin typeface="HGP創英角ｺﾞｼｯｸUB" panose="020B0900000000000000" pitchFamily="50" charset="-128"/>
                <a:ea typeface="HGP創英角ｺﾞｼｯｸUB" panose="020B0900000000000000" pitchFamily="50" charset="-128"/>
              </a:rPr>
              <a:t>,</a:t>
            </a:r>
            <a:r>
              <a:rPr lang="ja-JP" altLang="en-US" sz="3100" dirty="0" smtClean="0">
                <a:latin typeface="HGP創英角ｺﾞｼｯｸUB" panose="020B0900000000000000" pitchFamily="50" charset="-128"/>
                <a:ea typeface="HGP創英角ｺﾞｼｯｸUB" panose="020B0900000000000000" pitchFamily="50" charset="-128"/>
              </a:rPr>
              <a:t>８４１人 </a:t>
            </a:r>
            <a:r>
              <a:rPr lang="ja-JP" altLang="en-US" sz="3100" dirty="0">
                <a:latin typeface="HGP創英角ｺﾞｼｯｸUB" panose="020B0900000000000000" pitchFamily="50" charset="-128"/>
                <a:ea typeface="HGP創英角ｺﾞｼｯｸUB" panose="020B0900000000000000" pitchFamily="50" charset="-128"/>
              </a:rPr>
              <a:t> </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平成</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29</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1</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月</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31</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日</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現在） </a:t>
            </a:r>
            <a:r>
              <a:rPr lang="ja-JP" altLang="en-US" sz="1200" dirty="0">
                <a:latin typeface="MS UI Gothic" panose="020B0600070205080204" pitchFamily="50" charset="-128"/>
                <a:ea typeface="MS UI Gothic" panose="020B0600070205080204" pitchFamily="50" charset="-128"/>
              </a:rPr>
              <a:t>　</a:t>
            </a:r>
            <a:r>
              <a:rPr lang="en-US" altLang="ja-JP" sz="1200" dirty="0" smtClean="0">
                <a:latin typeface="MS UI Gothic" panose="020B0600070205080204" pitchFamily="50" charset="-128"/>
                <a:ea typeface="MS UI Gothic" panose="020B0600070205080204" pitchFamily="50" charset="-128"/>
              </a:rPr>
              <a:t/>
            </a:r>
            <a:br>
              <a:rPr lang="en-US" altLang="ja-JP" sz="1200" dirty="0" smtClean="0">
                <a:latin typeface="MS UI Gothic" panose="020B0600070205080204" pitchFamily="50" charset="-128"/>
                <a:ea typeface="MS UI Gothic" panose="020B0600070205080204" pitchFamily="50" charset="-128"/>
              </a:rPr>
            </a:br>
            <a:r>
              <a:rPr lang="ja-JP" altLang="en-US" sz="3100" dirty="0" smtClean="0">
                <a:latin typeface="HGP創英角ｺﾞｼｯｸUB" panose="020B0900000000000000" pitchFamily="50" charset="-128"/>
                <a:ea typeface="HGP創英角ｺﾞｼｯｸUB" panose="020B0900000000000000" pitchFamily="50" charset="-128"/>
              </a:rPr>
              <a:t>高齢化率   </a:t>
            </a:r>
            <a:r>
              <a:rPr lang="en-US" altLang="ja-JP" sz="3100" dirty="0" smtClean="0">
                <a:latin typeface="HGP創英角ｺﾞｼｯｸUB" panose="020B0900000000000000" pitchFamily="50" charset="-128"/>
                <a:ea typeface="HGP創英角ｺﾞｼｯｸUB" panose="020B0900000000000000" pitchFamily="50" charset="-128"/>
              </a:rPr>
              <a:t>30.</a:t>
            </a:r>
            <a:r>
              <a:rPr lang="ja-JP" altLang="en-US" sz="3100" dirty="0">
                <a:latin typeface="HGP創英角ｺﾞｼｯｸUB" panose="020B0900000000000000" pitchFamily="50" charset="-128"/>
                <a:ea typeface="HGP創英角ｺﾞｼｯｸUB" panose="020B0900000000000000" pitchFamily="50" charset="-128"/>
              </a:rPr>
              <a:t>１％</a:t>
            </a:r>
            <a:r>
              <a:rPr lang="ja-JP" altLang="en-US" sz="900" dirty="0">
                <a:latin typeface="HGP創英角ｺﾞｼｯｸUB" panose="020B0900000000000000" pitchFamily="50" charset="-128"/>
                <a:ea typeface="HGP創英角ｺﾞｼｯｸUB" panose="020B0900000000000000" pitchFamily="50" charset="-128"/>
              </a:rPr>
              <a:t>　　</a:t>
            </a:r>
            <a:r>
              <a:rPr lang="en-US" altLang="ja-JP"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平成</a:t>
            </a:r>
            <a:r>
              <a:rPr lang="en-US" altLang="ja-JP" sz="1600" dirty="0">
                <a:latin typeface="HGP創英角ｺﾞｼｯｸUB" panose="020B0900000000000000" pitchFamily="50" charset="-128"/>
                <a:ea typeface="HGP創英角ｺﾞｼｯｸUB" panose="020B0900000000000000" pitchFamily="50" charset="-128"/>
              </a:rPr>
              <a:t>28</a:t>
            </a:r>
            <a:r>
              <a:rPr lang="ja-JP" altLang="en-US" sz="1600" dirty="0">
                <a:latin typeface="HGP創英角ｺﾞｼｯｸUB" panose="020B0900000000000000" pitchFamily="50" charset="-128"/>
                <a:ea typeface="HGP創英角ｺﾞｼｯｸUB" panose="020B0900000000000000" pitchFamily="50" charset="-128"/>
              </a:rPr>
              <a:t>年</a:t>
            </a:r>
            <a:r>
              <a:rPr lang="en-US" altLang="ja-JP" sz="1600" dirty="0">
                <a:latin typeface="HGP創英角ｺﾞｼｯｸUB" panose="020B0900000000000000" pitchFamily="50" charset="-128"/>
                <a:ea typeface="HGP創英角ｺﾞｼｯｸUB" panose="020B0900000000000000" pitchFamily="50" charset="-128"/>
              </a:rPr>
              <a:t>1</a:t>
            </a:r>
            <a:r>
              <a:rPr lang="ja-JP" altLang="en-US" sz="1600" dirty="0">
                <a:latin typeface="HGP創英角ｺﾞｼｯｸUB" panose="020B0900000000000000" pitchFamily="50" charset="-128"/>
                <a:ea typeface="HGP創英角ｺﾞｼｯｸUB" panose="020B0900000000000000" pitchFamily="50" charset="-128"/>
              </a:rPr>
              <a:t>月</a:t>
            </a:r>
            <a:r>
              <a:rPr lang="en-US" altLang="ja-JP" sz="1600" dirty="0">
                <a:latin typeface="HGP創英角ｺﾞｼｯｸUB" panose="020B0900000000000000" pitchFamily="50" charset="-128"/>
                <a:ea typeface="HGP創英角ｺﾞｼｯｸUB" panose="020B0900000000000000" pitchFamily="50" charset="-128"/>
              </a:rPr>
              <a:t>1</a:t>
            </a:r>
            <a:r>
              <a:rPr lang="ja-JP" altLang="en-US" sz="1600" dirty="0">
                <a:latin typeface="HGP創英角ｺﾞｼｯｸUB" panose="020B0900000000000000" pitchFamily="50" charset="-128"/>
                <a:ea typeface="HGP創英角ｺﾞｼｯｸUB" panose="020B0900000000000000" pitchFamily="50" charset="-128"/>
              </a:rPr>
              <a:t>日現在）　</a:t>
            </a:r>
            <a:r>
              <a:rPr lang="ja-JP" altLang="en-US" sz="9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
            </a:r>
            <a:br>
              <a:rPr lang="en-US" altLang="ja-JP" sz="2000" dirty="0">
                <a:latin typeface="HGP創英角ｺﾞｼｯｸUB" panose="020B0900000000000000" pitchFamily="50" charset="-128"/>
                <a:ea typeface="HGP創英角ｺﾞｼｯｸUB" panose="020B0900000000000000" pitchFamily="50" charset="-128"/>
              </a:rPr>
            </a:br>
            <a:r>
              <a:rPr lang="en-US" altLang="ja-JP" sz="2000" dirty="0" smtClean="0">
                <a:latin typeface="HGP創英角ｺﾞｼｯｸUB" panose="020B0900000000000000" pitchFamily="50" charset="-128"/>
                <a:ea typeface="HGP創英角ｺﾞｼｯｸUB" panose="020B0900000000000000" pitchFamily="50" charset="-128"/>
              </a:rPr>
              <a:t/>
            </a:r>
            <a:br>
              <a:rPr lang="en-US" altLang="ja-JP" sz="2000" dirty="0" smtClean="0">
                <a:latin typeface="HGP創英角ｺﾞｼｯｸUB" panose="020B0900000000000000" pitchFamily="50" charset="-128"/>
                <a:ea typeface="HGP創英角ｺﾞｼｯｸUB" panose="020B0900000000000000" pitchFamily="50" charset="-128"/>
              </a:rPr>
            </a:br>
            <a:r>
              <a:rPr lang="en-US" altLang="ja-JP" sz="900" dirty="0">
                <a:latin typeface="HGP創英角ｺﾞｼｯｸUB" panose="020B0900000000000000" pitchFamily="50" charset="-128"/>
                <a:ea typeface="HGP創英角ｺﾞｼｯｸUB" panose="020B0900000000000000" pitchFamily="50" charset="-128"/>
              </a:rPr>
              <a:t/>
            </a:r>
            <a:br>
              <a:rPr lang="en-US" altLang="ja-JP" sz="900" dirty="0">
                <a:latin typeface="HGP創英角ｺﾞｼｯｸUB" panose="020B0900000000000000" pitchFamily="50" charset="-128"/>
                <a:ea typeface="HGP創英角ｺﾞｼｯｸUB" panose="020B0900000000000000" pitchFamily="50" charset="-128"/>
              </a:rPr>
            </a:br>
            <a:r>
              <a:rPr lang="ja-JP" altLang="en-US" sz="2200" dirty="0" smtClean="0">
                <a:latin typeface="HGP創英角ｺﾞｼｯｸUB" panose="020B0900000000000000" pitchFamily="50" charset="-128"/>
                <a:ea typeface="HGP創英角ｺﾞｼｯｸUB" panose="020B0900000000000000" pitchFamily="50" charset="-128"/>
              </a:rPr>
              <a:t>南北</a:t>
            </a:r>
            <a:r>
              <a:rPr lang="ja-JP" altLang="en-US" sz="2200" dirty="0">
                <a:latin typeface="HGP創英角ｺﾞｼｯｸUB" panose="020B0900000000000000" pitchFamily="50" charset="-128"/>
                <a:ea typeface="HGP創英角ｺﾞｼｯｸUB" panose="020B0900000000000000" pitchFamily="50" charset="-128"/>
              </a:rPr>
              <a:t>に細長く　　</a:t>
            </a:r>
            <a:r>
              <a:rPr lang="ja-JP" altLang="en-US" sz="2200" dirty="0">
                <a:solidFill>
                  <a:srgbClr val="FF0000"/>
                </a:solidFill>
                <a:latin typeface="HGP創英角ｺﾞｼｯｸUB" panose="020B0900000000000000" pitchFamily="50" charset="-128"/>
                <a:ea typeface="HGP創英角ｺﾞｼｯｸUB" panose="020B0900000000000000" pitchFamily="50" charset="-128"/>
              </a:rPr>
              <a:t>面積１４２７．４１平方キロメートル</a:t>
            </a:r>
            <a:r>
              <a:rPr lang="ja-JP" altLang="en-US" sz="2200" dirty="0">
                <a:latin typeface="HGP創英角ｺﾞｼｯｸUB" panose="020B0900000000000000" pitchFamily="50" charset="-128"/>
                <a:ea typeface="HGP創英角ｺﾞｼｯｸUB" panose="020B0900000000000000" pitchFamily="50" charset="-128"/>
              </a:rPr>
              <a:t>　広さは北海道一位</a:t>
            </a:r>
            <a:r>
              <a:rPr lang="en-US" altLang="ja-JP" sz="2200" dirty="0">
                <a:latin typeface="HGP創英角ｺﾞｼｯｸUB" panose="020B0900000000000000" pitchFamily="50" charset="-128"/>
                <a:ea typeface="HGP創英角ｺﾞｼｯｸUB" panose="020B0900000000000000" pitchFamily="50" charset="-128"/>
              </a:rPr>
              <a:t/>
            </a:r>
            <a:br>
              <a:rPr lang="en-US" altLang="ja-JP" sz="2200" dirty="0">
                <a:latin typeface="HGP創英角ｺﾞｼｯｸUB" panose="020B0900000000000000" pitchFamily="50" charset="-128"/>
                <a:ea typeface="HGP創英角ｺﾞｼｯｸUB" panose="020B0900000000000000" pitchFamily="50" charset="-128"/>
              </a:rPr>
            </a:br>
            <a:r>
              <a:rPr lang="ja-JP" altLang="en-US" sz="1800" dirty="0">
                <a:latin typeface="HGP明朝B" panose="02020800000000000000" pitchFamily="18" charset="-128"/>
                <a:ea typeface="HGP明朝B" panose="02020800000000000000" pitchFamily="18" charset="-128"/>
              </a:rPr>
              <a:t>　　　　　　　　　　　　　　　　　　　　</a:t>
            </a:r>
            <a:r>
              <a:rPr lang="en-US" altLang="ja-JP" sz="2025" dirty="0">
                <a:latin typeface="HGP明朝B" panose="02020800000000000000" pitchFamily="18" charset="-128"/>
                <a:ea typeface="HGP明朝B" panose="02020800000000000000" pitchFamily="18" charset="-128"/>
              </a:rPr>
              <a:t/>
            </a:r>
            <a:br>
              <a:rPr lang="en-US" altLang="ja-JP" sz="2025" dirty="0">
                <a:latin typeface="HGP明朝B" panose="02020800000000000000" pitchFamily="18" charset="-128"/>
                <a:ea typeface="HGP明朝B" panose="02020800000000000000" pitchFamily="18" charset="-128"/>
              </a:rPr>
            </a:br>
            <a:r>
              <a:rPr lang="ja-JP" altLang="en-US" sz="2700" dirty="0" smtClean="0">
                <a:latin typeface="HGP創英角ｺﾞｼｯｸUB" panose="020B0900000000000000" pitchFamily="50" charset="-128"/>
                <a:ea typeface="HGP創英角ｺﾞｼｯｸUB" panose="020B0900000000000000" pitchFamily="50" charset="-128"/>
              </a:rPr>
              <a:t>夏</a:t>
            </a:r>
            <a:r>
              <a:rPr lang="en-US" altLang="ja-JP" sz="2700" dirty="0">
                <a:latin typeface="HGP創英角ｺﾞｼｯｸUB" panose="020B0900000000000000" pitchFamily="50" charset="-128"/>
                <a:ea typeface="HGP創英角ｺﾞｼｯｸUB" panose="020B0900000000000000" pitchFamily="50" charset="-128"/>
              </a:rPr>
              <a:t>35</a:t>
            </a:r>
            <a:r>
              <a:rPr lang="ja-JP" altLang="en-US" sz="2700" dirty="0">
                <a:latin typeface="HGP創英角ｺﾞｼｯｸUB" panose="020B0900000000000000" pitchFamily="50" charset="-128"/>
                <a:ea typeface="HGP創英角ｺﾞｼｯｸUB" panose="020B0900000000000000" pitchFamily="50" charset="-128"/>
              </a:rPr>
              <a:t>度、冬</a:t>
            </a:r>
            <a:r>
              <a:rPr lang="en-US" altLang="ja-JP" sz="2700" dirty="0">
                <a:latin typeface="HGP創英角ｺﾞｼｯｸUB" panose="020B0900000000000000" pitchFamily="50" charset="-128"/>
                <a:ea typeface="HGP創英角ｺﾞｼｯｸUB" panose="020B0900000000000000" pitchFamily="50" charset="-128"/>
              </a:rPr>
              <a:t>―20</a:t>
            </a:r>
            <a:r>
              <a:rPr lang="ja-JP" altLang="en-US" sz="2700" dirty="0">
                <a:latin typeface="HGP創英角ｺﾞｼｯｸUB" panose="020B0900000000000000" pitchFamily="50" charset="-128"/>
                <a:ea typeface="HGP創英角ｺﾞｼｯｸUB" panose="020B0900000000000000" pitchFamily="50" charset="-128"/>
              </a:rPr>
              <a:t>度</a:t>
            </a:r>
            <a:r>
              <a:rPr lang="ja-JP" altLang="en-US" sz="2700" dirty="0" smtClean="0">
                <a:latin typeface="HGP創英角ｺﾞｼｯｸUB" panose="020B0900000000000000" pitchFamily="50" charset="-128"/>
                <a:ea typeface="HGP創英角ｺﾞｼｯｸUB" panose="020B0900000000000000" pitchFamily="50" charset="-128"/>
              </a:rPr>
              <a:t>！</a:t>
            </a:r>
            <a:r>
              <a:rPr lang="en-US" altLang="ja-JP" sz="2700" dirty="0">
                <a:latin typeface="HGP創英角ｺﾞｼｯｸUB" panose="020B0900000000000000" pitchFamily="50" charset="-128"/>
                <a:ea typeface="HGP創英角ｺﾞｼｯｸUB" panose="020B0900000000000000" pitchFamily="50" charset="-128"/>
              </a:rPr>
              <a:t> </a:t>
            </a:r>
            <a:r>
              <a:rPr lang="en-US" altLang="ja-JP" sz="2700" dirty="0" smtClean="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夏</a:t>
            </a:r>
            <a:r>
              <a:rPr lang="ja-JP" altLang="en-US" sz="2000" dirty="0">
                <a:latin typeface="HGP創英角ｺﾞｼｯｸUB" panose="020B0900000000000000" pitchFamily="50" charset="-128"/>
                <a:ea typeface="HGP創英角ｺﾞｼｯｸUB" panose="020B0900000000000000" pitchFamily="50" charset="-128"/>
              </a:rPr>
              <a:t>も冬</a:t>
            </a:r>
            <a:r>
              <a:rPr lang="ja-JP" altLang="en-US" sz="2000" dirty="0" smtClean="0">
                <a:latin typeface="HGP創英角ｺﾞｼｯｸUB" panose="020B0900000000000000" pitchFamily="50" charset="-128"/>
                <a:ea typeface="HGP創英角ｺﾞｼｯｸUB" panose="020B0900000000000000" pitchFamily="50" charset="-128"/>
              </a:rPr>
              <a:t>も</a:t>
            </a:r>
            <a:r>
              <a:rPr lang="ja-JP" altLang="en-US" sz="2000" dirty="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認知症</a:t>
            </a:r>
            <a:r>
              <a:rPr lang="ja-JP" altLang="en-US" sz="2000" dirty="0">
                <a:latin typeface="HGP創英角ｺﾞｼｯｸUB" panose="020B0900000000000000" pitchFamily="50" charset="-128"/>
                <a:ea typeface="HGP創英角ｺﾞｼｯｸUB" panose="020B0900000000000000" pitchFamily="50" charset="-128"/>
              </a:rPr>
              <a:t>の人等の</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行方不明者は命の</a:t>
            </a: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危険</a:t>
            </a:r>
            <a:r>
              <a:rPr lang="en-US" altLang="ja-JP" sz="2025" dirty="0">
                <a:solidFill>
                  <a:srgbClr val="FF0000"/>
                </a:solidFill>
                <a:latin typeface="HGP創英角ｺﾞｼｯｸUB" panose="020B0900000000000000" pitchFamily="50" charset="-128"/>
                <a:ea typeface="HGP創英角ｺﾞｼｯｸUB" panose="020B0900000000000000" pitchFamily="50" charset="-128"/>
              </a:rPr>
              <a:t/>
            </a:r>
            <a:br>
              <a:rPr lang="en-US" altLang="ja-JP" sz="2025" dirty="0">
                <a:solidFill>
                  <a:srgbClr val="FF0000"/>
                </a:solidFill>
                <a:latin typeface="HGP創英角ｺﾞｼｯｸUB" panose="020B0900000000000000" pitchFamily="50" charset="-128"/>
                <a:ea typeface="HGP創英角ｺﾞｼｯｸUB" panose="020B0900000000000000" pitchFamily="50" charset="-128"/>
              </a:rPr>
            </a:br>
            <a:r>
              <a:rPr lang="en-US" altLang="ja-JP" sz="1350" dirty="0">
                <a:latin typeface="HGP創英角ｺﾞｼｯｸUB" panose="020B0900000000000000" pitchFamily="50" charset="-128"/>
                <a:ea typeface="HGP創英角ｺﾞｼｯｸUB" panose="020B0900000000000000" pitchFamily="50" charset="-128"/>
              </a:rPr>
              <a:t/>
            </a:r>
            <a:br>
              <a:rPr lang="en-US" altLang="ja-JP" sz="1350" dirty="0">
                <a:latin typeface="HGP創英角ｺﾞｼｯｸUB" panose="020B0900000000000000" pitchFamily="50" charset="-128"/>
                <a:ea typeface="HGP創英角ｺﾞｼｯｸUB" panose="020B0900000000000000" pitchFamily="50" charset="-128"/>
              </a:rPr>
            </a:br>
            <a:r>
              <a:rPr lang="ja-JP" altLang="en-US" sz="2025" dirty="0">
                <a:latin typeface="HGP創英角ｺﾞｼｯｸUB" panose="020B0900000000000000" pitchFamily="50" charset="-128"/>
                <a:ea typeface="HGP創英角ｺﾞｼｯｸUB" panose="020B0900000000000000" pitchFamily="50" charset="-128"/>
              </a:rPr>
              <a:t>　　　　　　　　　　　　　　　　　　　　　　　　　　　　　　　　　</a:t>
            </a:r>
            <a:r>
              <a:rPr lang="en-US" altLang="ja-JP" sz="2025" dirty="0">
                <a:latin typeface="HGP明朝B" panose="02020800000000000000" pitchFamily="18" charset="-128"/>
                <a:ea typeface="HGP明朝B" panose="02020800000000000000" pitchFamily="18" charset="-128"/>
              </a:rPr>
              <a:t/>
            </a:r>
            <a:br>
              <a:rPr lang="en-US" altLang="ja-JP" sz="2025" dirty="0">
                <a:latin typeface="HGP明朝B" panose="02020800000000000000" pitchFamily="18" charset="-128"/>
                <a:ea typeface="HGP明朝B" panose="02020800000000000000" pitchFamily="18" charset="-128"/>
              </a:rPr>
            </a:br>
            <a:r>
              <a:rPr lang="ja-JP" altLang="en-US" sz="2025" dirty="0"/>
              <a:t>　</a:t>
            </a:r>
            <a:r>
              <a:rPr lang="en-US" altLang="ja-JP" sz="2025" dirty="0">
                <a:latin typeface="HGP明朝B" panose="02020800000000000000" pitchFamily="18" charset="-128"/>
                <a:ea typeface="HGP明朝B" panose="02020800000000000000" pitchFamily="18" charset="-128"/>
              </a:rPr>
              <a:t/>
            </a:r>
            <a:br>
              <a:rPr lang="en-US" altLang="ja-JP" sz="2025" dirty="0">
                <a:latin typeface="HGP明朝B" panose="02020800000000000000" pitchFamily="18" charset="-128"/>
                <a:ea typeface="HGP明朝B" panose="02020800000000000000" pitchFamily="18" charset="-128"/>
              </a:rPr>
            </a:br>
            <a:r>
              <a:rPr lang="en-US" altLang="ja-JP" sz="2700" dirty="0">
                <a:latin typeface="HGS創英ﾌﾟﾚｾﾞﾝｽEB" panose="02020800000000000000" pitchFamily="18" charset="-128"/>
                <a:ea typeface="HGS創英ﾌﾟﾚｾﾞﾝｽEB" panose="02020800000000000000" pitchFamily="18" charset="-128"/>
              </a:rPr>
              <a:t/>
            </a:r>
            <a:br>
              <a:rPr lang="en-US" altLang="ja-JP" sz="2700" dirty="0">
                <a:latin typeface="HGS創英ﾌﾟﾚｾﾞﾝｽEB" panose="02020800000000000000" pitchFamily="18" charset="-128"/>
                <a:ea typeface="HGS創英ﾌﾟﾚｾﾞﾝｽEB" panose="02020800000000000000" pitchFamily="18" charset="-128"/>
              </a:rPr>
            </a:br>
            <a:endParaRPr lang="ja-JP" altLang="en-US" sz="2700" dirty="0">
              <a:latin typeface="HGP明朝B" panose="02020800000000000000" pitchFamily="18" charset="-128"/>
              <a:ea typeface="HGP明朝B" panose="02020800000000000000" pitchFamily="18" charset="-128"/>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3086" y="385999"/>
            <a:ext cx="2629530" cy="198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48340" y="3680969"/>
            <a:ext cx="4214403" cy="2796033"/>
          </a:xfrm>
          <a:prstGeom prst="rect">
            <a:avLst/>
          </a:prstGeom>
          <a:solidFill>
            <a:srgbClr val="F4FD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HGP明朝B" panose="02020800000000000000" pitchFamily="18" charset="-128"/>
                <a:ea typeface="HGP明朝B" panose="02020800000000000000" pitchFamily="18" charset="-128"/>
              </a:rPr>
              <a:t>特産物</a:t>
            </a:r>
            <a:r>
              <a:rPr lang="ja-JP" altLang="en-US" b="1" dirty="0">
                <a:solidFill>
                  <a:schemeClr val="tx1"/>
                </a:solidFill>
                <a:latin typeface="HGP明朝B" panose="02020800000000000000" pitchFamily="18" charset="-128"/>
                <a:ea typeface="HGP明朝B" panose="02020800000000000000" pitchFamily="18" charset="-128"/>
              </a:rPr>
              <a:t>　　　　　オホーツク</a:t>
            </a:r>
            <a:r>
              <a:rPr lang="ja-JP" altLang="en-US" b="1" dirty="0" smtClean="0">
                <a:solidFill>
                  <a:schemeClr val="tx1"/>
                </a:solidFill>
                <a:latin typeface="HGP明朝B" panose="02020800000000000000" pitchFamily="18" charset="-128"/>
                <a:ea typeface="HGP明朝B" panose="02020800000000000000" pitchFamily="18" charset="-128"/>
              </a:rPr>
              <a:t>海</a:t>
            </a:r>
            <a:endParaRPr lang="en-US" altLang="ja-JP" b="1" dirty="0" smtClean="0">
              <a:solidFill>
                <a:schemeClr val="tx1"/>
              </a:solidFill>
              <a:latin typeface="HGP明朝B" panose="02020800000000000000" pitchFamily="18" charset="-128"/>
              <a:ea typeface="HGP明朝B" panose="02020800000000000000" pitchFamily="18" charset="-128"/>
            </a:endParaRPr>
          </a:p>
          <a:p>
            <a:r>
              <a:rPr lang="ja-JP" altLang="en-US" b="1" dirty="0" smtClean="0">
                <a:solidFill>
                  <a:schemeClr val="tx1"/>
                </a:solidFill>
                <a:latin typeface="HGP明朝B" panose="02020800000000000000" pitchFamily="18" charset="-128"/>
                <a:ea typeface="HGP明朝B" panose="02020800000000000000" pitchFamily="18" charset="-128"/>
              </a:rPr>
              <a:t>た</a:t>
            </a:r>
            <a:r>
              <a:rPr lang="ja-JP" altLang="en-US" dirty="0" smtClean="0">
                <a:solidFill>
                  <a:schemeClr val="tx1"/>
                </a:solidFill>
                <a:latin typeface="HGP創英ﾌﾟﾚｾﾞﾝｽEB" panose="02020800000000000000" pitchFamily="18" charset="-128"/>
                <a:ea typeface="HGP創英ﾌﾟﾚｾﾞﾝｽEB" panose="02020800000000000000" pitchFamily="18" charset="-128"/>
              </a:rPr>
              <a:t>まねぎ</a:t>
            </a:r>
            <a:r>
              <a:rPr lang="ja-JP" altLang="en-US" dirty="0">
                <a:solidFill>
                  <a:schemeClr val="tx1"/>
                </a:solidFill>
                <a:latin typeface="HGP創英ﾌﾟﾚｾﾞﾝｽEB" panose="02020800000000000000" pitchFamily="18" charset="-128"/>
                <a:ea typeface="HGP創英ﾌﾟﾚｾﾞﾝｽEB" panose="02020800000000000000" pitchFamily="18" charset="-128"/>
              </a:rPr>
              <a:t>　生産量日本一</a:t>
            </a:r>
            <a:endParaRPr lang="en-US" altLang="ja-JP"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dirty="0">
                <a:solidFill>
                  <a:schemeClr val="tx1"/>
                </a:solidFill>
                <a:latin typeface="HGP創英ﾌﾟﾚｾﾞﾝｽEB" panose="02020800000000000000" pitchFamily="18" charset="-128"/>
                <a:ea typeface="HGP創英ﾌﾟﾚｾﾞﾝｽEB" panose="02020800000000000000" pitchFamily="18" charset="-128"/>
              </a:rPr>
              <a:t>白花豆　生産量日本一　</a:t>
            </a:r>
            <a:endParaRPr lang="en-US" altLang="ja-JP"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dirty="0">
                <a:solidFill>
                  <a:schemeClr val="tx1"/>
                </a:solidFill>
                <a:latin typeface="HGP創英ﾌﾟﾚｾﾞﾝｽEB" panose="02020800000000000000" pitchFamily="18" charset="-128"/>
                <a:ea typeface="HGP創英ﾌﾟﾚｾﾞﾝｽEB" panose="02020800000000000000" pitchFamily="18" charset="-128"/>
              </a:rPr>
              <a:t>ホタテガイ水揚げ日本一　</a:t>
            </a:r>
            <a:endParaRPr lang="en-US" altLang="ja-JP"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sz="1500" dirty="0">
                <a:solidFill>
                  <a:schemeClr val="tx1"/>
                </a:solidFill>
                <a:latin typeface="HGP創英ﾌﾟﾚｾﾞﾝｽEB" panose="02020800000000000000" pitchFamily="18" charset="-128"/>
                <a:ea typeface="HGP創英ﾌﾟﾚｾﾞﾝｽEB" panose="02020800000000000000" pitchFamily="18" charset="-128"/>
              </a:rPr>
              <a:t>　　　　　　　　　　　　　　　　　　　　　　　　　　　</a:t>
            </a:r>
            <a:endParaRPr lang="en-US" altLang="ja-JP" sz="1500" dirty="0">
              <a:solidFill>
                <a:schemeClr val="tx1"/>
              </a:solidFill>
              <a:latin typeface="HGP創英ﾌﾟﾚｾﾞﾝｽEB" panose="02020800000000000000" pitchFamily="18" charset="-128"/>
              <a:ea typeface="HGP創英ﾌﾟﾚｾﾞﾝｽEB" panose="02020800000000000000" pitchFamily="18" charset="-128"/>
            </a:endParaRPr>
          </a:p>
          <a:p>
            <a:endParaRPr lang="en-US" altLang="ja-JP" sz="1500" dirty="0">
              <a:solidFill>
                <a:schemeClr val="tx1"/>
              </a:solidFill>
              <a:latin typeface="HGP創英ﾌﾟﾚｾﾞﾝｽEB" panose="02020800000000000000" pitchFamily="18" charset="-128"/>
              <a:ea typeface="HGP創英ﾌﾟﾚｾﾞﾝｽEB" panose="02020800000000000000" pitchFamily="18" charset="-128"/>
            </a:endParaRPr>
          </a:p>
          <a:p>
            <a:endParaRPr lang="en-US" altLang="ja-JP" sz="1350"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sz="1350" dirty="0">
                <a:solidFill>
                  <a:schemeClr val="tx1"/>
                </a:solidFill>
                <a:latin typeface="HGP創英ﾌﾟﾚｾﾞﾝｽEB" panose="02020800000000000000" pitchFamily="18" charset="-128"/>
                <a:ea typeface="HGP創英ﾌﾟﾚｾﾞﾝｽEB" panose="02020800000000000000" pitchFamily="18" charset="-128"/>
              </a:rPr>
              <a:t>　　　　　　　　</a:t>
            </a:r>
            <a:r>
              <a:rPr lang="ja-JP" altLang="en-US" sz="1350" dirty="0" smtClean="0">
                <a:solidFill>
                  <a:schemeClr val="tx1"/>
                </a:solidFill>
                <a:latin typeface="HGP創英ﾌﾟﾚｾﾞﾝｽEB" panose="02020800000000000000" pitchFamily="18" charset="-128"/>
                <a:ea typeface="HGP創英ﾌﾟﾚｾﾞﾝｽEB" panose="02020800000000000000" pitchFamily="18" charset="-128"/>
              </a:rPr>
              <a:t>　　　　</a:t>
            </a:r>
            <a:r>
              <a:rPr lang="ja-JP" altLang="en-US" dirty="0">
                <a:solidFill>
                  <a:schemeClr val="tx1"/>
                </a:solidFill>
                <a:latin typeface="HGP創英ﾌﾟﾚｾﾞﾝｽEB" panose="02020800000000000000" pitchFamily="18" charset="-128"/>
                <a:ea typeface="HGP創英ﾌﾟﾚｾﾞﾝｽEB" panose="02020800000000000000" pitchFamily="18" charset="-128"/>
              </a:rPr>
              <a:t>　常呂産ホタテ</a:t>
            </a:r>
            <a:r>
              <a:rPr lang="ja-JP" altLang="en-US" sz="1100" dirty="0">
                <a:solidFill>
                  <a:schemeClr val="tx1"/>
                </a:solidFill>
                <a:latin typeface="HGP創英ﾌﾟﾚｾﾞﾝｽEB" panose="02020800000000000000" pitchFamily="18" charset="-128"/>
                <a:ea typeface="HGP創英ﾌﾟﾚｾﾞﾝｽEB" panose="02020800000000000000" pitchFamily="18" charset="-128"/>
              </a:rPr>
              <a:t>（常呂魚協組合より）</a:t>
            </a:r>
            <a:endParaRPr lang="en-US" altLang="ja-JP" sz="900" dirty="0">
              <a:solidFill>
                <a:schemeClr val="tx1"/>
              </a:solidFill>
              <a:latin typeface="HGP創英ﾌﾟﾚｾﾞﾝｽEB" panose="02020800000000000000" pitchFamily="18" charset="-128"/>
              <a:ea typeface="HGP創英ﾌﾟﾚｾﾞﾝｽEB" panose="02020800000000000000" pitchFamily="18" charset="-128"/>
            </a:endParaRPr>
          </a:p>
          <a:p>
            <a:endParaRPr lang="en-US" altLang="ja-JP" sz="1350"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sz="1350" dirty="0">
                <a:solidFill>
                  <a:schemeClr val="tx1"/>
                </a:solidFill>
                <a:latin typeface="HGP創英ﾌﾟﾚｾﾞﾝｽEB" panose="02020800000000000000" pitchFamily="18" charset="-128"/>
                <a:ea typeface="HGP創英ﾌﾟﾚｾﾞﾝｽEB" panose="02020800000000000000" pitchFamily="18" charset="-128"/>
              </a:rPr>
              <a:t>　</a:t>
            </a:r>
          </a:p>
        </p:txBody>
      </p:sp>
      <p:sp>
        <p:nvSpPr>
          <p:cNvPr id="7" name="角丸四角形 6"/>
          <p:cNvSpPr/>
          <p:nvPr/>
        </p:nvSpPr>
        <p:spPr>
          <a:xfrm>
            <a:off x="2351319" y="494859"/>
            <a:ext cx="4363930" cy="55017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北見市紹介</a:t>
            </a:r>
          </a:p>
        </p:txBody>
      </p:sp>
      <p:pic>
        <p:nvPicPr>
          <p:cNvPr id="15" name="図 14" descr="北海道　北見産　玉ね..."/>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770" y="3838720"/>
            <a:ext cx="1139618" cy="1034325"/>
          </a:xfrm>
          <a:prstGeom prst="rect">
            <a:avLst/>
          </a:prstGeom>
          <a:noFill/>
          <a:ln>
            <a:noFill/>
          </a:ln>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25" y="5047904"/>
            <a:ext cx="1261403" cy="1261403"/>
          </a:xfrm>
          <a:prstGeom prst="rect">
            <a:avLst/>
          </a:prstGeom>
        </p:spPr>
      </p:pic>
      <p:sp>
        <p:nvSpPr>
          <p:cNvPr id="9" name="正方形/長方形 8"/>
          <p:cNvSpPr/>
          <p:nvPr/>
        </p:nvSpPr>
        <p:spPr>
          <a:xfrm>
            <a:off x="4562743" y="3678105"/>
            <a:ext cx="4254685" cy="27988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ja-JP" altLang="en-US" dirty="0">
                <a:solidFill>
                  <a:schemeClr val="bg1"/>
                </a:solidFill>
                <a:latin typeface="HGP創英角ｺﾞｼｯｸUB" panose="020B0900000000000000" pitchFamily="50" charset="-128"/>
                <a:ea typeface="HGP創英角ｺﾞｼｯｸUB" panose="020B0900000000000000" pitchFamily="50" charset="-128"/>
              </a:rPr>
              <a:t>北見市認知症高齢者</a:t>
            </a:r>
            <a:r>
              <a:rPr lang="en-US" altLang="ja-JP" dirty="0">
                <a:solidFill>
                  <a:schemeClr val="bg1"/>
                </a:solidFill>
                <a:latin typeface="HGP創英角ｺﾞｼｯｸUB" panose="020B0900000000000000" pitchFamily="50" charset="-128"/>
                <a:ea typeface="HGP創英角ｺﾞｼｯｸUB" panose="020B0900000000000000" pitchFamily="50" charset="-128"/>
              </a:rPr>
              <a:t>SOS</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ネットワーク事業</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2800"/>
              </a:lnSpc>
            </a:pP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　・構成</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　　北見市</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2800"/>
              </a:lnSpc>
            </a:pP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　・運用</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開始　平成</a:t>
            </a:r>
            <a:r>
              <a:rPr lang="en-US" altLang="ja-JP" dirty="0">
                <a:solidFill>
                  <a:schemeClr val="bg1"/>
                </a:solidFill>
                <a:latin typeface="HGP創英角ｺﾞｼｯｸUB" panose="020B0900000000000000" pitchFamily="50" charset="-128"/>
                <a:ea typeface="HGP創英角ｺﾞｼｯｸUB" panose="020B0900000000000000" pitchFamily="50" charset="-128"/>
              </a:rPr>
              <a:t>23</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月</a:t>
            </a:r>
            <a:r>
              <a:rPr lang="en-US" altLang="ja-JP" dirty="0">
                <a:solidFill>
                  <a:schemeClr val="bg1"/>
                </a:solidFill>
                <a:latin typeface="HGP創英角ｺﾞｼｯｸUB" panose="020B0900000000000000" pitchFamily="50" charset="-128"/>
                <a:ea typeface="HGP創英角ｺﾞｼｯｸUB" panose="020B0900000000000000" pitchFamily="50" charset="-128"/>
              </a:rPr>
              <a:t>25</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日</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2800"/>
              </a:lnSpc>
            </a:pP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　・事務局</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北見市保健</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福祉部介護</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福祉課</a:t>
            </a:r>
            <a:endParaRPr lang="en-US" altLang="ja-JP" dirty="0" smtClean="0">
              <a:solidFill>
                <a:schemeClr val="bg1"/>
              </a:solidFill>
              <a:latin typeface="HGP創英角ｺﾞｼｯｸUB" panose="020B0900000000000000" pitchFamily="50" charset="-128"/>
              <a:ea typeface="HGP創英角ｺﾞｼｯｸUB" panose="020B0900000000000000" pitchFamily="50" charset="-128"/>
            </a:endParaRPr>
          </a:p>
          <a:p>
            <a:pPr>
              <a:lnSpc>
                <a:spcPts val="2800"/>
              </a:lnSpc>
            </a:pPr>
            <a:r>
              <a:rPr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・介護</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あったかみまもり情報メール配信</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pPr>
              <a:lnSpc>
                <a:spcPts val="2800"/>
              </a:lnSpc>
            </a:pP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dirty="0" smtClean="0">
                <a:solidFill>
                  <a:schemeClr val="bg1"/>
                </a:solidFill>
                <a:latin typeface="HGP創英角ｺﾞｼｯｸUB" panose="020B0900000000000000" pitchFamily="50" charset="-128"/>
                <a:ea typeface="HGP創英角ｺﾞｼｯｸUB" panose="020B0900000000000000" pitchFamily="50" charset="-128"/>
              </a:rPr>
              <a:t>24</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時間受付</a:t>
            </a:r>
          </a:p>
        </p:txBody>
      </p:sp>
      <p:sp>
        <p:nvSpPr>
          <p:cNvPr id="13" name="角丸四角形 12"/>
          <p:cNvSpPr/>
          <p:nvPr/>
        </p:nvSpPr>
        <p:spPr>
          <a:xfrm>
            <a:off x="5646614" y="3566364"/>
            <a:ext cx="2183907" cy="4022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rPr>
              <a:t>行</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行政の取り組み</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54548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8470" y="968833"/>
            <a:ext cx="8634144" cy="5549175"/>
          </a:xfrm>
          <a:ln>
            <a:noFill/>
          </a:ln>
        </p:spPr>
        <p:txBody>
          <a:bodyPr anchor="ctr" anchorCtr="0">
            <a:noAutofit/>
          </a:bodyPr>
          <a:lstStyle/>
          <a:p>
            <a:pPr marL="265113" indent="-265113">
              <a:lnSpc>
                <a:spcPts val="2400"/>
              </a:lnSpc>
              <a:buNone/>
            </a:pPr>
            <a:r>
              <a:rPr lang="ja-JP" altLang="en-US" sz="2000" dirty="0" smtClean="0">
                <a:latin typeface="HGP明朝B" panose="02020800000000000000" pitchFamily="18" charset="-128"/>
                <a:ea typeface="HGP明朝B" panose="02020800000000000000" pitchFamily="18" charset="-128"/>
              </a:rPr>
              <a:t>●活動</a:t>
            </a:r>
            <a:r>
              <a:rPr lang="ja-JP" altLang="en-US" sz="2000" dirty="0">
                <a:latin typeface="HGP明朝B" panose="02020800000000000000" pitchFamily="18" charset="-128"/>
                <a:ea typeface="HGP明朝B" panose="02020800000000000000" pitchFamily="18" charset="-128"/>
              </a:rPr>
              <a:t>に取り組むまでは</a:t>
            </a:r>
            <a:r>
              <a:rPr lang="en-US" altLang="ja-JP" sz="2000" dirty="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難しいかな・理解していただけるのだろうか</a:t>
            </a:r>
            <a:r>
              <a:rPr lang="en-US" altLang="ja-JP" sz="2000" dirty="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と</a:t>
            </a:r>
            <a:r>
              <a:rPr lang="ja-JP" altLang="en-US" sz="2000" dirty="0" smtClean="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取り</a:t>
            </a:r>
            <a:r>
              <a:rPr lang="ja-JP" altLang="en-US" sz="2000" dirty="0">
                <a:latin typeface="HGP明朝B" panose="02020800000000000000" pitchFamily="18" charset="-128"/>
                <a:ea typeface="HGP明朝B" panose="02020800000000000000" pitchFamily="18" charset="-128"/>
              </a:rPr>
              <a:t>こし苦労も</a:t>
            </a:r>
            <a:r>
              <a:rPr lang="ja-JP" altLang="en-US" sz="2000" dirty="0" smtClean="0">
                <a:latin typeface="HGP明朝B" panose="02020800000000000000" pitchFamily="18" charset="-128"/>
                <a:ea typeface="HGP明朝B" panose="02020800000000000000" pitchFamily="18" charset="-128"/>
              </a:rPr>
              <a:t>あった。</a:t>
            </a:r>
            <a:endParaRPr lang="en-US" altLang="ja-JP" sz="2000" dirty="0" smtClean="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smtClean="0">
                <a:solidFill>
                  <a:srgbClr val="FF0000"/>
                </a:solidFill>
                <a:latin typeface="HGP明朝B" panose="02020800000000000000" pitchFamily="18" charset="-128"/>
                <a:ea typeface="HGP明朝B" panose="02020800000000000000" pitchFamily="18" charset="-128"/>
              </a:rPr>
              <a:t>●しかし、とにかく動きだし、話し合い、続けていたら、</a:t>
            </a:r>
            <a:r>
              <a:rPr lang="ja-JP" altLang="en-US" sz="2000" dirty="0" smtClean="0">
                <a:latin typeface="HGP明朝B" panose="02020800000000000000" pitchFamily="18" charset="-128"/>
                <a:ea typeface="HGP明朝B" panose="02020800000000000000" pitchFamily="18" charset="-128"/>
              </a:rPr>
              <a:t>地域のひとたちも</a:t>
            </a:r>
            <a:r>
              <a:rPr lang="ja-JP" altLang="en-US" sz="2000" dirty="0">
                <a:latin typeface="HGP明朝B" panose="02020800000000000000" pitchFamily="18" charset="-128"/>
                <a:ea typeface="HGP明朝B" panose="02020800000000000000" pitchFamily="18" charset="-128"/>
              </a:rPr>
              <a:t>、町内会も、民生委員さんも、福祉関係者も地域包括</a:t>
            </a:r>
            <a:r>
              <a:rPr lang="ja-JP" altLang="en-US" sz="2000" dirty="0" smtClean="0">
                <a:latin typeface="HGP明朝B" panose="02020800000000000000" pitchFamily="18" charset="-128"/>
                <a:ea typeface="HGP明朝B" panose="02020800000000000000" pitchFamily="18" charset="-128"/>
              </a:rPr>
              <a:t>も、警察、市行政も</a:t>
            </a:r>
            <a:r>
              <a:rPr lang="ja-JP" altLang="en-US" sz="2000" dirty="0">
                <a:latin typeface="HGP明朝B" panose="02020800000000000000" pitchFamily="18" charset="-128"/>
                <a:ea typeface="HGP明朝B" panose="02020800000000000000" pitchFamily="18" charset="-128"/>
              </a:rPr>
              <a:t>、どの部署も積極的に行動を</a:t>
            </a:r>
            <a:r>
              <a:rPr lang="ja-JP" altLang="en-US" sz="2000" dirty="0" smtClean="0">
                <a:latin typeface="HGP明朝B" panose="02020800000000000000" pitchFamily="18" charset="-128"/>
                <a:ea typeface="HGP明朝B" panose="02020800000000000000" pitchFamily="18" charset="-128"/>
              </a:rPr>
              <a:t>起こすようになった。</a:t>
            </a:r>
            <a:endParaRPr lang="en-US" altLang="ja-JP" sz="2000" dirty="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smtClean="0">
                <a:solidFill>
                  <a:srgbClr val="FF0000"/>
                </a:solidFill>
                <a:latin typeface="HGP明朝B" panose="02020800000000000000" pitchFamily="18" charset="-128"/>
                <a:ea typeface="HGP明朝B" panose="02020800000000000000" pitchFamily="18" charset="-128"/>
              </a:rPr>
              <a:t>●</a:t>
            </a:r>
            <a:r>
              <a:rPr lang="ja-JP" altLang="en-US" sz="2000" dirty="0" smtClean="0">
                <a:latin typeface="HGP明朝B" panose="02020800000000000000" pitchFamily="18" charset="-128"/>
                <a:ea typeface="HGP明朝B" panose="02020800000000000000" pitchFamily="18" charset="-128"/>
              </a:rPr>
              <a:t>助け合い</a:t>
            </a:r>
            <a:r>
              <a:rPr lang="ja-JP" altLang="en-US" sz="2000" dirty="0">
                <a:latin typeface="HGP明朝B" panose="02020800000000000000" pitchFamily="18" charset="-128"/>
                <a:ea typeface="HGP明朝B" panose="02020800000000000000" pitchFamily="18" charset="-128"/>
              </a:rPr>
              <a:t>ができる国なのだと、</a:t>
            </a:r>
            <a:r>
              <a:rPr lang="ja-JP" altLang="en-US" sz="2000" dirty="0" smtClean="0">
                <a:latin typeface="HGP明朝B" panose="02020800000000000000" pitchFamily="18" charset="-128"/>
                <a:ea typeface="HGP明朝B" panose="02020800000000000000" pitchFamily="18" charset="-128"/>
              </a:rPr>
              <a:t>改めて実感！</a:t>
            </a:r>
            <a:endParaRPr lang="en-US" altLang="ja-JP" sz="2000" dirty="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smtClean="0">
                <a:solidFill>
                  <a:srgbClr val="FF0000"/>
                </a:solidFill>
                <a:latin typeface="HGP明朝B" panose="02020800000000000000" pitchFamily="18" charset="-128"/>
                <a:ea typeface="HGP明朝B" panose="02020800000000000000" pitchFamily="18" charset="-128"/>
              </a:rPr>
              <a:t>●</a:t>
            </a:r>
            <a:r>
              <a:rPr lang="ja-JP" altLang="en-US" sz="2000" dirty="0" smtClean="0">
                <a:latin typeface="HGP明朝B" panose="02020800000000000000" pitchFamily="18" charset="-128"/>
                <a:ea typeface="HGP明朝B" panose="02020800000000000000" pitchFamily="18" charset="-128"/>
              </a:rPr>
              <a:t>行動</a:t>
            </a:r>
            <a:r>
              <a:rPr lang="ja-JP" altLang="en-US" sz="2000" dirty="0">
                <a:latin typeface="HGP明朝B" panose="02020800000000000000" pitchFamily="18" charset="-128"/>
                <a:ea typeface="HGP明朝B" panose="02020800000000000000" pitchFamily="18" charset="-128"/>
              </a:rPr>
              <a:t>を起こす草案は大事だが</a:t>
            </a:r>
            <a:r>
              <a:rPr lang="ja-JP" altLang="en-US" sz="2000" dirty="0" smtClean="0">
                <a:latin typeface="HGP明朝B" panose="02020800000000000000" pitchFamily="18" charset="-128"/>
                <a:ea typeface="HGP明朝B" panose="02020800000000000000" pitchFamily="18" charset="-128"/>
              </a:rPr>
              <a:t>、そこで悩みすぎずに、一</a:t>
            </a:r>
            <a:r>
              <a:rPr lang="ja-JP" altLang="en-US" sz="2000" dirty="0">
                <a:latin typeface="HGP明朝B" panose="02020800000000000000" pitchFamily="18" charset="-128"/>
                <a:ea typeface="HGP明朝B" panose="02020800000000000000" pitchFamily="18" charset="-128"/>
              </a:rPr>
              <a:t>に行動</a:t>
            </a:r>
            <a:r>
              <a:rPr lang="ja-JP" altLang="en-US" sz="2000" dirty="0" smtClean="0">
                <a:latin typeface="HGP明朝B" panose="02020800000000000000" pitchFamily="18" charset="-128"/>
                <a:ea typeface="HGP明朝B" panose="02020800000000000000" pitchFamily="18" charset="-128"/>
              </a:rPr>
              <a:t>、二</a:t>
            </a:r>
            <a:r>
              <a:rPr lang="ja-JP" altLang="en-US" sz="2000" dirty="0">
                <a:latin typeface="HGP明朝B" panose="02020800000000000000" pitchFamily="18" charset="-128"/>
                <a:ea typeface="HGP明朝B" panose="02020800000000000000" pitchFamily="18" charset="-128"/>
              </a:rPr>
              <a:t>に</a:t>
            </a:r>
            <a:r>
              <a:rPr lang="ja-JP" altLang="en-US" sz="2000" dirty="0" smtClean="0">
                <a:latin typeface="HGP明朝B" panose="02020800000000000000" pitchFamily="18" charset="-128"/>
                <a:ea typeface="HGP明朝B" panose="02020800000000000000" pitchFamily="18" charset="-128"/>
              </a:rPr>
              <a:t>考えて</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修正</a:t>
            </a:r>
            <a:r>
              <a:rPr lang="ja-JP" altLang="en-US" sz="2000" dirty="0">
                <a:latin typeface="HGP明朝B" panose="02020800000000000000" pitchFamily="18" charset="-128"/>
                <a:ea typeface="HGP明朝B" panose="02020800000000000000" pitchFamily="18" charset="-128"/>
              </a:rPr>
              <a:t>し、三で、</a:t>
            </a:r>
            <a:r>
              <a:rPr lang="ja-JP" altLang="en-US" sz="2000" dirty="0" smtClean="0">
                <a:latin typeface="HGP明朝B" panose="02020800000000000000" pitchFamily="18" charset="-128"/>
                <a:ea typeface="HGP明朝B" panose="02020800000000000000" pitchFamily="18" charset="-128"/>
              </a:rPr>
              <a:t>やっぱり行動</a:t>
            </a:r>
            <a:r>
              <a:rPr lang="ja-JP" altLang="en-US" sz="2000" dirty="0">
                <a:latin typeface="HGP明朝B" panose="02020800000000000000" pitchFamily="18" charset="-128"/>
                <a:ea typeface="HGP明朝B" panose="02020800000000000000" pitchFamily="18" charset="-128"/>
              </a:rPr>
              <a:t>することだと体験から思う。</a:t>
            </a:r>
            <a:endParaRPr lang="en-US" altLang="ja-JP" sz="2000" dirty="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smtClean="0">
                <a:solidFill>
                  <a:srgbClr val="FF0000"/>
                </a:solidFill>
                <a:latin typeface="HGP明朝B" panose="02020800000000000000" pitchFamily="18" charset="-128"/>
                <a:ea typeface="HGP明朝B" panose="02020800000000000000" pitchFamily="18" charset="-128"/>
              </a:rPr>
              <a:t>●行政任せにせず、願いを共にする人たちが、立場や職種を越えてつながって、ますは動き出すこと。</a:t>
            </a:r>
            <a:r>
              <a:rPr lang="ja-JP" altLang="en-US" sz="2000" dirty="0" smtClean="0">
                <a:latin typeface="HGP明朝B" panose="02020800000000000000" pitchFamily="18" charset="-128"/>
                <a:ea typeface="HGP明朝B" panose="02020800000000000000" pitchFamily="18" charset="-128"/>
              </a:rPr>
              <a:t>行政</a:t>
            </a:r>
            <a:r>
              <a:rPr lang="ja-JP" altLang="en-US" sz="2000" dirty="0">
                <a:latin typeface="HGP明朝B" panose="02020800000000000000" pitchFamily="18" charset="-128"/>
                <a:ea typeface="HGP明朝B" panose="02020800000000000000" pitchFamily="18" charset="-128"/>
              </a:rPr>
              <a:t>の働きは、住民や民間が頑張っている姿</a:t>
            </a:r>
            <a:r>
              <a:rPr lang="ja-JP" altLang="en-US" sz="2000" dirty="0" smtClean="0">
                <a:latin typeface="HGP明朝B" panose="02020800000000000000" pitchFamily="18" charset="-128"/>
                <a:ea typeface="HGP明朝B" panose="02020800000000000000" pitchFamily="18" charset="-128"/>
              </a:rPr>
              <a:t>に直にふれ、牽引する働きが伴う</a:t>
            </a:r>
            <a:r>
              <a:rPr lang="ja-JP" altLang="en-US" sz="2000" dirty="0">
                <a:latin typeface="HGP明朝B" panose="02020800000000000000" pitchFamily="18" charset="-128"/>
                <a:ea typeface="HGP明朝B" panose="02020800000000000000" pitchFamily="18" charset="-128"/>
              </a:rPr>
              <a:t>と鬼に金棒となる。</a:t>
            </a:r>
            <a:endParaRPr lang="en-US" altLang="ja-JP" sz="2000" dirty="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a:solidFill>
                  <a:srgbClr val="FF0000"/>
                </a:solidFill>
                <a:latin typeface="HGP明朝B" panose="02020800000000000000" pitchFamily="18" charset="-128"/>
                <a:ea typeface="HGP明朝B" panose="02020800000000000000" pitchFamily="18" charset="-128"/>
              </a:rPr>
              <a:t>●</a:t>
            </a:r>
            <a:r>
              <a:rPr lang="ja-JP" altLang="en-US" sz="2000" dirty="0" smtClean="0">
                <a:latin typeface="HGP明朝B" panose="02020800000000000000" pitchFamily="18" charset="-128"/>
                <a:ea typeface="HGP明朝B" panose="02020800000000000000" pitchFamily="18" charset="-128"/>
              </a:rPr>
              <a:t>北見市</a:t>
            </a:r>
            <a:r>
              <a:rPr lang="ja-JP" altLang="en-US" sz="2000" dirty="0">
                <a:latin typeface="HGP明朝B" panose="02020800000000000000" pitchFamily="18" charset="-128"/>
                <a:ea typeface="HGP明朝B" panose="02020800000000000000" pitchFamily="18" charset="-128"/>
              </a:rPr>
              <a:t>は、地域包括に毎年捜索模擬訓練の予算をつけていただくこと</a:t>
            </a:r>
            <a:r>
              <a:rPr lang="ja-JP" altLang="en-US" sz="2000" dirty="0" smtClean="0">
                <a:latin typeface="HGP明朝B" panose="02020800000000000000" pitchFamily="18" charset="-128"/>
                <a:ea typeface="HGP明朝B" panose="02020800000000000000" pitchFamily="18" charset="-128"/>
              </a:rPr>
              <a:t>ができ</a:t>
            </a:r>
            <a:r>
              <a:rPr lang="ja-JP" altLang="en-US" sz="2000" dirty="0">
                <a:latin typeface="HGP明朝B" panose="02020800000000000000" pitchFamily="18" charset="-128"/>
                <a:ea typeface="HGP明朝B" panose="02020800000000000000" pitchFamily="18" charset="-128"/>
              </a:rPr>
              <a:t>、住民への周知が広がった。</a:t>
            </a:r>
            <a:endParaRPr lang="en-US" altLang="ja-JP" sz="2000" dirty="0">
              <a:latin typeface="HGP明朝B" panose="02020800000000000000" pitchFamily="18" charset="-128"/>
              <a:ea typeface="HGP明朝B" panose="02020800000000000000" pitchFamily="18" charset="-128"/>
            </a:endParaRPr>
          </a:p>
          <a:p>
            <a:pPr marL="265113" indent="-265113">
              <a:lnSpc>
                <a:spcPts val="2400"/>
              </a:lnSpc>
              <a:buNone/>
            </a:pPr>
            <a:r>
              <a:rPr lang="ja-JP" altLang="en-US" sz="2000" dirty="0">
                <a:solidFill>
                  <a:srgbClr val="FFC000"/>
                </a:solidFill>
                <a:latin typeface="HGP明朝B" panose="02020800000000000000" pitchFamily="18" charset="-128"/>
                <a:ea typeface="HGP明朝B" panose="02020800000000000000" pitchFamily="18" charset="-128"/>
              </a:rPr>
              <a:t>★</a:t>
            </a:r>
            <a:r>
              <a:rPr lang="ja-JP" altLang="en-US" sz="2000" dirty="0" smtClean="0">
                <a:latin typeface="HGP明朝B" panose="02020800000000000000" pitchFamily="18" charset="-128"/>
                <a:ea typeface="HGP明朝B" panose="02020800000000000000" pitchFamily="18" charset="-128"/>
              </a:rPr>
              <a:t>北海道内の</a:t>
            </a:r>
            <a:r>
              <a:rPr lang="en-US" altLang="ja-JP" sz="2000" dirty="0">
                <a:latin typeface="HGP明朝B" panose="02020800000000000000" pitchFamily="18" charset="-128"/>
                <a:ea typeface="HGP明朝B" panose="02020800000000000000" pitchFamily="18" charset="-128"/>
              </a:rPr>
              <a:t>SOS</a:t>
            </a:r>
            <a:r>
              <a:rPr lang="ja-JP" altLang="en-US" sz="2000" dirty="0" smtClean="0">
                <a:latin typeface="HGP明朝B" panose="02020800000000000000" pitchFamily="18" charset="-128"/>
                <a:ea typeface="HGP明朝B" panose="02020800000000000000" pitchFamily="18" charset="-128"/>
              </a:rPr>
              <a:t>ネットワークは、</a:t>
            </a:r>
            <a:r>
              <a:rPr lang="ja-JP" altLang="en-US" sz="2000" dirty="0">
                <a:latin typeface="HGP明朝B" panose="02020800000000000000" pitchFamily="18" charset="-128"/>
                <a:ea typeface="HGP明朝B" panose="02020800000000000000" pitchFamily="18" charset="-128"/>
              </a:rPr>
              <a:t>開設はできているが継続</a:t>
            </a:r>
            <a:r>
              <a:rPr lang="ja-JP" altLang="en-US" sz="2000" dirty="0" smtClean="0">
                <a:latin typeface="HGP明朝B" panose="02020800000000000000" pitchFamily="18" charset="-128"/>
                <a:ea typeface="HGP明朝B" panose="02020800000000000000" pitchFamily="18" charset="-128"/>
              </a:rPr>
              <a:t>した動き</a:t>
            </a:r>
            <a:r>
              <a:rPr lang="ja-JP" altLang="en-US" sz="2000" dirty="0">
                <a:latin typeface="HGP明朝B" panose="02020800000000000000" pitchFamily="18" charset="-128"/>
                <a:ea typeface="HGP明朝B" panose="02020800000000000000" pitchFamily="18" charset="-128"/>
              </a:rPr>
              <a:t>が</a:t>
            </a:r>
            <a:r>
              <a:rPr lang="ja-JP" altLang="en-US" sz="2000" dirty="0" smtClean="0">
                <a:latin typeface="HGP明朝B" panose="02020800000000000000" pitchFamily="18" charset="-128"/>
                <a:ea typeface="HGP明朝B" panose="02020800000000000000" pitchFamily="18" charset="-128"/>
              </a:rPr>
              <a:t>できて</a:t>
            </a:r>
            <a:r>
              <a:rPr lang="ja-JP" altLang="en-US" sz="2000" dirty="0">
                <a:latin typeface="HGP明朝B" panose="02020800000000000000" pitchFamily="18" charset="-128"/>
                <a:ea typeface="HGP明朝B" panose="02020800000000000000" pitchFamily="18" charset="-128"/>
              </a:rPr>
              <a:t>いない地域も多く非常に残念である</a:t>
            </a:r>
            <a:r>
              <a:rPr lang="ja-JP" altLang="en-US" sz="2000" dirty="0" smtClean="0">
                <a:latin typeface="HGP明朝B" panose="02020800000000000000" pitchFamily="18" charset="-128"/>
                <a:ea typeface="HGP明朝B" panose="02020800000000000000" pitchFamily="18" charset="-128"/>
              </a:rPr>
              <a:t>。やはり行政が</a:t>
            </a:r>
            <a:r>
              <a:rPr lang="ja-JP" altLang="en-US" sz="2000" dirty="0">
                <a:latin typeface="HGP明朝B" panose="02020800000000000000" pitchFamily="18" charset="-128"/>
                <a:ea typeface="HGP明朝B" panose="02020800000000000000" pitchFamily="18" charset="-128"/>
              </a:rPr>
              <a:t>牽引するべきときは牽引する働き</a:t>
            </a:r>
            <a:r>
              <a:rPr lang="ja-JP" altLang="en-US" sz="2000" dirty="0" smtClean="0">
                <a:latin typeface="HGP明朝B" panose="02020800000000000000" pitchFamily="18" charset="-128"/>
                <a:ea typeface="HGP明朝B" panose="02020800000000000000" pitchFamily="18" charset="-128"/>
              </a:rPr>
              <a:t>が不可欠。</a:t>
            </a:r>
            <a:r>
              <a:rPr lang="ja-JP" altLang="en-US" sz="2000" dirty="0">
                <a:latin typeface="HGP明朝B" panose="02020800000000000000" pitchFamily="18" charset="-128"/>
                <a:ea typeface="HGP明朝B" panose="02020800000000000000" pitchFamily="18" charset="-128"/>
              </a:rPr>
              <a:t>住民が号令を</a:t>
            </a:r>
            <a:r>
              <a:rPr lang="ja-JP" altLang="en-US" sz="2000" dirty="0" smtClean="0">
                <a:latin typeface="HGP明朝B" panose="02020800000000000000" pitchFamily="18" charset="-128"/>
                <a:ea typeface="HGP明朝B" panose="02020800000000000000" pitchFamily="18" charset="-128"/>
              </a:rPr>
              <a:t>かけること、しくみをつくることができない部分も</a:t>
            </a:r>
            <a:r>
              <a:rPr lang="ja-JP" altLang="en-US" sz="2000" dirty="0">
                <a:latin typeface="HGP明朝B" panose="02020800000000000000" pitchFamily="18" charset="-128"/>
                <a:ea typeface="HGP明朝B" panose="02020800000000000000" pitchFamily="18" charset="-128"/>
              </a:rPr>
              <a:t>ある</a:t>
            </a:r>
            <a:r>
              <a:rPr lang="ja-JP" altLang="en-US" sz="2000" dirty="0" smtClean="0">
                <a:latin typeface="HGP明朝B" panose="02020800000000000000" pitchFamily="18" charset="-128"/>
                <a:ea typeface="HGP明朝B" panose="02020800000000000000" pitchFamily="18" charset="-128"/>
              </a:rPr>
              <a:t>こと、行政ならではの力が大きいことを</a:t>
            </a:r>
            <a:r>
              <a:rPr lang="ja-JP" altLang="en-US" sz="2000" dirty="0">
                <a:latin typeface="HGP明朝B" panose="02020800000000000000" pitchFamily="18" charset="-128"/>
                <a:ea typeface="HGP明朝B" panose="02020800000000000000" pitchFamily="18" charset="-128"/>
              </a:rPr>
              <a:t>知ってほしい</a:t>
            </a:r>
            <a:r>
              <a:rPr lang="ja-JP" altLang="en-US" sz="2000" dirty="0" smtClean="0">
                <a:latin typeface="HGP明朝B" panose="02020800000000000000" pitchFamily="18" charset="-128"/>
                <a:ea typeface="HGP明朝B" panose="02020800000000000000" pitchFamily="18" charset="-128"/>
              </a:rPr>
              <a:t>。動いてほしい。</a:t>
            </a:r>
            <a:endParaRPr kumimoji="1" lang="ja-JP" altLang="en-US" sz="2000" dirty="0">
              <a:latin typeface="HGP明朝B" panose="02020800000000000000" pitchFamily="18" charset="-128"/>
              <a:ea typeface="HGP明朝B" panose="02020800000000000000" pitchFamily="18" charset="-128"/>
            </a:endParaRPr>
          </a:p>
        </p:txBody>
      </p:sp>
      <p:sp>
        <p:nvSpPr>
          <p:cNvPr id="4" name="タイトル 1"/>
          <p:cNvSpPr txBox="1">
            <a:spLocks/>
          </p:cNvSpPr>
          <p:nvPr/>
        </p:nvSpPr>
        <p:spPr>
          <a:xfrm>
            <a:off x="318470" y="88967"/>
            <a:ext cx="8634144" cy="635567"/>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３）</a:t>
            </a:r>
            <a:r>
              <a:rPr lang="ja-JP" altLang="en-US"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活動を通じて見えてきたこと・これから大事にしていきたいこと</a:t>
            </a:r>
          </a:p>
        </p:txBody>
      </p:sp>
      <p:sp>
        <p:nvSpPr>
          <p:cNvPr id="5" name="正方形/長方形 4"/>
          <p:cNvSpPr/>
          <p:nvPr/>
        </p:nvSpPr>
        <p:spPr>
          <a:xfrm>
            <a:off x="318470" y="724534"/>
            <a:ext cx="8634144" cy="6037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1099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048" y="417190"/>
            <a:ext cx="7886700" cy="531805"/>
          </a:xfrm>
        </p:spPr>
        <p:txBody>
          <a:bodyPr>
            <a:normAutofit/>
          </a:bodyPr>
          <a:lstStyle/>
          <a:p>
            <a:r>
              <a:rPr lang="ja-JP" altLang="en-US" sz="2400" dirty="0" smtClean="0">
                <a:latin typeface="HGP明朝B" panose="02020800000000000000" pitchFamily="18" charset="-128"/>
                <a:ea typeface="HGP明朝B" panose="02020800000000000000" pitchFamily="18" charset="-128"/>
              </a:rPr>
              <a:t>北見市</a:t>
            </a:r>
            <a:r>
              <a:rPr lang="ja-JP" altLang="en-US" sz="2400" dirty="0">
                <a:latin typeface="HGP明朝B" panose="02020800000000000000" pitchFamily="18" charset="-128"/>
                <a:ea typeface="HGP明朝B" panose="02020800000000000000" pitchFamily="18" charset="-128"/>
              </a:rPr>
              <a:t>東相ノ内</a:t>
            </a:r>
            <a:r>
              <a:rPr lang="ja-JP" altLang="en-US" sz="2400" dirty="0" smtClean="0">
                <a:latin typeface="HGP明朝B" panose="02020800000000000000" pitchFamily="18" charset="-128"/>
                <a:ea typeface="HGP明朝B" panose="02020800000000000000" pitchFamily="18" charset="-128"/>
              </a:rPr>
              <a:t>中学校</a:t>
            </a:r>
            <a:r>
              <a:rPr lang="ja-JP" altLang="en-US" sz="2400" dirty="0">
                <a:latin typeface="HGP明朝B" panose="02020800000000000000" pitchFamily="18" charset="-128"/>
                <a:ea typeface="HGP明朝B" panose="02020800000000000000" pitchFamily="18" charset="-128"/>
              </a:rPr>
              <a:t>（</a:t>
            </a:r>
            <a:r>
              <a:rPr lang="en-US" altLang="ja-JP" sz="2400" dirty="0" smtClean="0">
                <a:latin typeface="HGP明朝B" panose="02020800000000000000" pitchFamily="18" charset="-128"/>
                <a:ea typeface="HGP明朝B" panose="02020800000000000000" pitchFamily="18" charset="-128"/>
              </a:rPr>
              <a:t>2</a:t>
            </a:r>
            <a:r>
              <a:rPr lang="ja-JP" altLang="en-US" sz="2400" dirty="0">
                <a:latin typeface="HGP明朝B" panose="02020800000000000000" pitchFamily="18" charset="-128"/>
                <a:ea typeface="HGP明朝B" panose="02020800000000000000" pitchFamily="18" charset="-128"/>
              </a:rPr>
              <a:t>年生全員）</a:t>
            </a:r>
          </a:p>
        </p:txBody>
      </p:sp>
      <p:sp>
        <p:nvSpPr>
          <p:cNvPr id="3" name="コンテンツ プレースホルダー 2"/>
          <p:cNvSpPr>
            <a:spLocks noGrp="1"/>
          </p:cNvSpPr>
          <p:nvPr>
            <p:ph idx="1"/>
          </p:nvPr>
        </p:nvSpPr>
        <p:spPr>
          <a:xfrm>
            <a:off x="308598" y="1049114"/>
            <a:ext cx="8207828" cy="5149414"/>
          </a:xfrm>
          <a:ln>
            <a:solidFill>
              <a:srgbClr val="FF0000"/>
            </a:solidFill>
          </a:ln>
        </p:spPr>
        <p:txBody>
          <a:bodyPr/>
          <a:lstStyle/>
          <a:p>
            <a:pPr marL="0" indent="0">
              <a:buNone/>
            </a:pPr>
            <a:r>
              <a:rPr lang="ja-JP" altLang="en-US" dirty="0">
                <a:solidFill>
                  <a:srgbClr val="FF0000"/>
                </a:solidFill>
                <a:latin typeface="HGP明朝B" panose="02020800000000000000" pitchFamily="18" charset="-128"/>
                <a:ea typeface="HGP明朝B" panose="02020800000000000000" pitchFamily="18" charset="-128"/>
              </a:rPr>
              <a:t>●今後、最も大事と考えるのは</a:t>
            </a:r>
            <a:r>
              <a:rPr lang="ja-JP" altLang="en-US" dirty="0" smtClean="0">
                <a:solidFill>
                  <a:srgbClr val="FF0000"/>
                </a:solidFill>
                <a:latin typeface="HGP明朝B" panose="02020800000000000000" pitchFamily="18" charset="-128"/>
                <a:ea typeface="HGP明朝B" panose="02020800000000000000" pitchFamily="18" charset="-128"/>
              </a:rPr>
              <a:t>、</a:t>
            </a:r>
            <a:endParaRPr lang="en-US" altLang="ja-JP" dirty="0" smtClean="0">
              <a:solidFill>
                <a:srgbClr val="FF0000"/>
              </a:solidFill>
              <a:latin typeface="HGP明朝B" panose="02020800000000000000" pitchFamily="18" charset="-128"/>
              <a:ea typeface="HGP明朝B" panose="02020800000000000000" pitchFamily="18" charset="-128"/>
            </a:endParaRPr>
          </a:p>
          <a:p>
            <a:pPr marL="0" indent="0">
              <a:buNone/>
            </a:pPr>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　小学生</a:t>
            </a:r>
            <a:r>
              <a:rPr lang="ja-JP" altLang="en-US" dirty="0">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中学生の理解と行動！</a:t>
            </a:r>
            <a:endParaRPr lang="en-US" altLang="ja-JP" dirty="0" smtClean="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学校での講座の開催</a:t>
            </a:r>
            <a:r>
              <a:rPr lang="ja-JP" altLang="en-US" dirty="0">
                <a:latin typeface="HGP明朝B" panose="02020800000000000000" pitchFamily="18" charset="-128"/>
                <a:ea typeface="HGP明朝B" panose="02020800000000000000" pitchFamily="18" charset="-128"/>
              </a:rPr>
              <a:t>では、特別学級の</a:t>
            </a:r>
            <a:r>
              <a:rPr lang="ja-JP" altLang="en-US" dirty="0" smtClean="0">
                <a:latin typeface="HGP明朝B" panose="02020800000000000000" pitchFamily="18" charset="-128"/>
                <a:ea typeface="HGP明朝B" panose="02020800000000000000" pitchFamily="18" charset="-128"/>
              </a:rPr>
              <a:t>生徒</a:t>
            </a:r>
            <a:r>
              <a:rPr lang="ja-JP" altLang="en-US" dirty="0">
                <a:latin typeface="HGP明朝B" panose="02020800000000000000" pitchFamily="18" charset="-128"/>
                <a:ea typeface="HGP明朝B" panose="02020800000000000000" pitchFamily="18" charset="-128"/>
              </a:rPr>
              <a:t>が</a:t>
            </a:r>
            <a:endParaRPr lang="en-US" altLang="ja-JP" dirty="0" smtClean="0">
              <a:latin typeface="HGP明朝B" panose="02020800000000000000" pitchFamily="18" charset="-128"/>
              <a:ea typeface="HGP明朝B" panose="02020800000000000000" pitchFamily="18" charset="-128"/>
            </a:endParaRPr>
          </a:p>
          <a:p>
            <a:pPr marL="0" indent="0">
              <a:buNone/>
            </a:pPr>
            <a:r>
              <a:rPr lang="en-US" altLang="ja-JP" dirty="0" smtClean="0">
                <a:latin typeface="HGP明朝B" panose="02020800000000000000" pitchFamily="18" charset="-128"/>
                <a:ea typeface="HGP明朝B" panose="02020800000000000000" pitchFamily="18" charset="-128"/>
              </a:rPr>
              <a:t>『</a:t>
            </a:r>
            <a:r>
              <a:rPr lang="ja-JP" altLang="en-US" dirty="0">
                <a:latin typeface="HGP明朝B" panose="02020800000000000000" pitchFamily="18" charset="-128"/>
                <a:ea typeface="HGP明朝B" panose="02020800000000000000" pitchFamily="18" charset="-128"/>
              </a:rPr>
              <a:t>耳の聞こえない認知症の人には、紙に書いてあげる</a:t>
            </a:r>
            <a:r>
              <a:rPr lang="en-US" altLang="ja-JP" dirty="0" smtClean="0">
                <a:latin typeface="HGP明朝B" panose="02020800000000000000" pitchFamily="18" charset="-128"/>
                <a:ea typeface="HGP明朝B" panose="02020800000000000000" pitchFamily="18" charset="-128"/>
              </a:rPr>
              <a:t>』</a:t>
            </a:r>
          </a:p>
          <a:p>
            <a:pPr marL="0" indent="0">
              <a:buNone/>
            </a:pPr>
            <a:r>
              <a:rPr lang="ja-JP" altLang="en-US" dirty="0" smtClean="0">
                <a:latin typeface="HGP明朝B" panose="02020800000000000000" pitchFamily="18" charset="-128"/>
                <a:ea typeface="HGP明朝B" panose="02020800000000000000" pitchFamily="18" charset="-128"/>
              </a:rPr>
              <a:t>と</a:t>
            </a:r>
            <a:r>
              <a:rPr lang="ja-JP" altLang="en-US" dirty="0">
                <a:latin typeface="HGP明朝B" panose="02020800000000000000" pitchFamily="18" charset="-128"/>
                <a:ea typeface="HGP明朝B" panose="02020800000000000000" pitchFamily="18" charset="-128"/>
              </a:rPr>
              <a:t>自分が</a:t>
            </a:r>
            <a:r>
              <a:rPr lang="ja-JP" altLang="en-US" dirty="0" smtClean="0">
                <a:latin typeface="HGP明朝B" panose="02020800000000000000" pitchFamily="18" charset="-128"/>
                <a:ea typeface="HGP明朝B" panose="02020800000000000000" pitchFamily="18" charset="-128"/>
              </a:rPr>
              <a:t>できそうなこと</a:t>
            </a:r>
            <a:r>
              <a:rPr lang="ja-JP" altLang="en-US" dirty="0">
                <a:latin typeface="HGP明朝B" panose="02020800000000000000" pitchFamily="18" charset="-128"/>
                <a:ea typeface="HGP明朝B" panose="02020800000000000000" pitchFamily="18" charset="-128"/>
              </a:rPr>
              <a:t>を恥ずかしそうに</a:t>
            </a:r>
            <a:r>
              <a:rPr lang="ja-JP" altLang="en-US" dirty="0" smtClean="0">
                <a:latin typeface="HGP明朝B" panose="02020800000000000000" pitchFamily="18" charset="-128"/>
                <a:ea typeface="HGP明朝B" panose="02020800000000000000" pitchFamily="18" charset="-128"/>
              </a:rPr>
              <a:t>伝えてくれた</a:t>
            </a:r>
            <a:r>
              <a:rPr lang="ja-JP" altLang="en-US" dirty="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仲間等が</a:t>
            </a:r>
            <a:r>
              <a:rPr lang="ja-JP" altLang="en-US" dirty="0">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大きな</a:t>
            </a:r>
            <a:r>
              <a:rPr lang="ja-JP" altLang="en-US" dirty="0">
                <a:latin typeface="HGP明朝B" panose="02020800000000000000" pitchFamily="18" charset="-128"/>
                <a:ea typeface="HGP明朝B" panose="02020800000000000000" pitchFamily="18" charset="-128"/>
              </a:rPr>
              <a:t>拍手を送って</a:t>
            </a:r>
            <a:r>
              <a:rPr lang="ja-JP" altLang="en-US" dirty="0" smtClean="0">
                <a:latin typeface="HGP明朝B" panose="02020800000000000000" pitchFamily="18" charset="-128"/>
                <a:ea typeface="HGP明朝B" panose="02020800000000000000" pitchFamily="18" charset="-128"/>
              </a:rPr>
              <a:t>いた</a:t>
            </a:r>
            <a:r>
              <a:rPr lang="ja-JP" altLang="en-US" dirty="0">
                <a:latin typeface="HGP明朝B" panose="02020800000000000000" pitchFamily="18" charset="-128"/>
                <a:ea typeface="HGP明朝B" panose="02020800000000000000" pitchFamily="18" charset="-128"/>
              </a:rPr>
              <a:t>。</a:t>
            </a:r>
            <a:endParaRPr lang="en-US" altLang="ja-JP" dirty="0">
              <a:latin typeface="HGP明朝B" panose="02020800000000000000" pitchFamily="18" charset="-128"/>
              <a:ea typeface="HGP明朝B" panose="02020800000000000000" pitchFamily="18" charset="-128"/>
            </a:endParaRPr>
          </a:p>
          <a:p>
            <a:pPr marL="0" indent="0">
              <a:buNone/>
            </a:pPr>
            <a:endParaRPr lang="en-US" altLang="ja-JP" dirty="0">
              <a:latin typeface="HGP明朝B" panose="02020800000000000000" pitchFamily="18" charset="-128"/>
              <a:ea typeface="HGP明朝B" panose="02020800000000000000" pitchFamily="18" charset="-128"/>
            </a:endParaRPr>
          </a:p>
          <a:p>
            <a:endParaRPr kumimoji="1" lang="ja-JP" altLang="en-US" dirty="0">
              <a:latin typeface="HGP明朝B" panose="02020800000000000000" pitchFamily="18" charset="-128"/>
              <a:ea typeface="HGP明朝B" panose="02020800000000000000" pitchFamily="18" charset="-128"/>
            </a:endParaRPr>
          </a:p>
        </p:txBody>
      </p:sp>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48" y="4282650"/>
            <a:ext cx="3462936" cy="182150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463" y="4282649"/>
            <a:ext cx="1964114" cy="182149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04824" y="4130003"/>
            <a:ext cx="1821499" cy="2126791"/>
          </a:xfrm>
          <a:prstGeom prst="rect">
            <a:avLst/>
          </a:prstGeom>
        </p:spPr>
      </p:pic>
    </p:spTree>
    <p:extLst>
      <p:ext uri="{BB962C8B-B14F-4D97-AF65-F5344CB8AC3E}">
        <p14:creationId xmlns:p14="http://schemas.microsoft.com/office/powerpoint/2010/main" val="340129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7832" y="580083"/>
            <a:ext cx="8729330" cy="6340142"/>
          </a:xfrm>
          <a:ln>
            <a:noFill/>
          </a:ln>
        </p:spPr>
        <p:txBody>
          <a:bodyPr anchor="ctr" anchorCtr="0">
            <a:normAutofit/>
          </a:bodyPr>
          <a:lstStyle/>
          <a:p>
            <a:pPr marL="0" indent="0">
              <a:lnSpc>
                <a:spcPts val="2000"/>
              </a:lnSpc>
              <a:buNone/>
            </a:pPr>
            <a:r>
              <a:rPr lang="ja-JP" altLang="en-US" sz="2400" dirty="0">
                <a:solidFill>
                  <a:srgbClr val="FF0000"/>
                </a:solidFill>
                <a:latin typeface="HGP明朝B" panose="02020800000000000000" pitchFamily="18" charset="-128"/>
                <a:ea typeface="HGP明朝B" panose="02020800000000000000" pitchFamily="18" charset="-128"/>
              </a:rPr>
              <a:t>性能</a:t>
            </a:r>
            <a:r>
              <a:rPr lang="ja-JP" altLang="en-US" sz="2400" dirty="0" smtClean="0">
                <a:solidFill>
                  <a:srgbClr val="FF0000"/>
                </a:solidFill>
                <a:latin typeface="HGP明朝B" panose="02020800000000000000" pitchFamily="18" charset="-128"/>
                <a:ea typeface="HGP明朝B" panose="02020800000000000000" pitchFamily="18" charset="-128"/>
              </a:rPr>
              <a:t>の良い機器でも、機器だけでは働かず、そこに</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2000"/>
              </a:lnSpc>
              <a:buNone/>
            </a:pPr>
            <a:r>
              <a:rPr lang="ja-JP" altLang="en-US" sz="2400" dirty="0" smtClean="0">
                <a:solidFill>
                  <a:srgbClr val="FF0000"/>
                </a:solidFill>
                <a:latin typeface="HGP明朝B" panose="02020800000000000000" pitchFamily="18" charset="-128"/>
                <a:ea typeface="HGP明朝B" panose="02020800000000000000" pitchFamily="18" charset="-128"/>
              </a:rPr>
              <a:t>人と人との、心あるつながりが必要だ！</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ct val="50000"/>
              </a:lnSpc>
              <a:buNone/>
            </a:pPr>
            <a:endParaRPr lang="en-US" altLang="ja-JP" sz="9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a:t>
            </a:r>
            <a:r>
              <a:rPr lang="ja-JP" altLang="en-US" sz="2400" dirty="0" smtClean="0">
                <a:latin typeface="HGP明朝B" panose="02020800000000000000" pitchFamily="18" charset="-128"/>
                <a:ea typeface="HGP明朝B" panose="02020800000000000000" pitchFamily="18" charset="-128"/>
              </a:rPr>
              <a:t>その地域独自の分野を超えたつながりが</a:t>
            </a:r>
            <a:r>
              <a:rPr lang="ja-JP" altLang="en-US" sz="2400" dirty="0">
                <a:latin typeface="HGP明朝B" panose="02020800000000000000" pitchFamily="18" charset="-128"/>
                <a:ea typeface="HGP明朝B" panose="02020800000000000000" pitchFamily="18" charset="-128"/>
              </a:rPr>
              <a:t>、</a:t>
            </a:r>
            <a:r>
              <a:rPr lang="ja-JP" altLang="en-US" sz="2400" dirty="0" smtClean="0">
                <a:latin typeface="HGP明朝B" panose="02020800000000000000" pitchFamily="18" charset="-128"/>
                <a:ea typeface="HGP明朝B" panose="02020800000000000000" pitchFamily="18" charset="-128"/>
              </a:rPr>
              <a:t>必ず存在する。</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smtClean="0">
                <a:latin typeface="HGP明朝B" panose="02020800000000000000" pitchFamily="18" charset="-128"/>
                <a:ea typeface="HGP明朝B" panose="02020800000000000000" pitchFamily="18" charset="-128"/>
              </a:rPr>
              <a:t>・正月の新年会の</a:t>
            </a:r>
            <a:r>
              <a:rPr lang="ja-JP" altLang="en-US" sz="2400" dirty="0">
                <a:latin typeface="HGP明朝B" panose="02020800000000000000" pitchFamily="18" charset="-128"/>
                <a:ea typeface="HGP明朝B" panose="02020800000000000000" pitchFamily="18" charset="-128"/>
              </a:rPr>
              <a:t>時期</a:t>
            </a:r>
            <a:r>
              <a:rPr lang="ja-JP" altLang="en-US" sz="2400" dirty="0" smtClean="0">
                <a:latin typeface="HGP明朝B" panose="02020800000000000000" pitchFamily="18" charset="-128"/>
                <a:ea typeface="HGP明朝B" panose="02020800000000000000" pitchFamily="18" charset="-128"/>
              </a:rPr>
              <a:t>・さくらの時期の花見の時間・</a:t>
            </a:r>
            <a:r>
              <a:rPr lang="en-US" altLang="ja-JP" sz="2400" dirty="0" smtClean="0">
                <a:latin typeface="HGP明朝B" panose="02020800000000000000" pitchFamily="18" charset="-128"/>
                <a:ea typeface="HGP明朝B" panose="02020800000000000000" pitchFamily="18" charset="-128"/>
              </a:rPr>
              <a:t>PTA</a:t>
            </a:r>
            <a:r>
              <a:rPr lang="ja-JP" altLang="en-US" sz="2400" dirty="0" smtClean="0">
                <a:latin typeface="HGP明朝B" panose="02020800000000000000" pitchFamily="18" charset="-128"/>
                <a:ea typeface="HGP明朝B" panose="02020800000000000000" pitchFamily="18" charset="-128"/>
              </a:rPr>
              <a:t>の</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smtClean="0">
                <a:latin typeface="HGP明朝B" panose="02020800000000000000" pitchFamily="18" charset="-128"/>
                <a:ea typeface="HGP明朝B" panose="02020800000000000000" pitchFamily="18" charset="-128"/>
              </a:rPr>
              <a:t>　親子レクレーションの場など、四季折々に、地域のつながりが</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豊かにある場で、認知症サポーター養成講座が開かれ、</a:t>
            </a:r>
            <a:endParaRPr lang="en-US" altLang="ja-JP" sz="2400" dirty="0">
              <a:latin typeface="HGP明朝B" panose="02020800000000000000" pitchFamily="18" charset="-128"/>
              <a:ea typeface="HGP明朝B" panose="02020800000000000000" pitchFamily="18" charset="-128"/>
            </a:endParaRPr>
          </a:p>
          <a:p>
            <a:pPr marL="0" indent="0">
              <a:lnSpc>
                <a:spcPts val="2000"/>
              </a:lnSpc>
              <a:buNone/>
            </a:pPr>
            <a:r>
              <a:rPr lang="ja-JP" altLang="en-US" sz="2400" dirty="0" smtClean="0">
                <a:latin typeface="HGP明朝B" panose="02020800000000000000" pitchFamily="18" charset="-128"/>
                <a:ea typeface="HGP明朝B" panose="02020800000000000000" pitchFamily="18" charset="-128"/>
              </a:rPr>
              <a:t>　同時に、</a:t>
            </a:r>
            <a:r>
              <a:rPr lang="en-US" altLang="ja-JP" sz="2400" dirty="0" smtClean="0">
                <a:solidFill>
                  <a:srgbClr val="FF0000"/>
                </a:solidFill>
                <a:latin typeface="HGP明朝B" panose="02020800000000000000" pitchFamily="18" charset="-128"/>
                <a:ea typeface="HGP明朝B" panose="02020800000000000000" pitchFamily="18" charset="-128"/>
              </a:rPr>
              <a:t>SOS</a:t>
            </a:r>
            <a:r>
              <a:rPr lang="ja-JP" altLang="en-US" sz="2400" dirty="0" smtClean="0">
                <a:solidFill>
                  <a:srgbClr val="FF0000"/>
                </a:solidFill>
                <a:latin typeface="HGP明朝B" panose="02020800000000000000" pitchFamily="18" charset="-128"/>
                <a:ea typeface="HGP明朝B" panose="02020800000000000000" pitchFamily="18" charset="-128"/>
              </a:rPr>
              <a:t>ネットワークや</a:t>
            </a:r>
            <a:r>
              <a:rPr lang="en-US" altLang="ja-JP" sz="2400" dirty="0" smtClean="0">
                <a:solidFill>
                  <a:srgbClr val="FF0000"/>
                </a:solidFill>
                <a:latin typeface="HGP明朝B" panose="02020800000000000000" pitchFamily="18" charset="-128"/>
                <a:ea typeface="HGP明朝B" panose="02020800000000000000" pitchFamily="18" charset="-128"/>
              </a:rPr>
              <a:t>GPS</a:t>
            </a:r>
            <a:r>
              <a:rPr lang="ja-JP" altLang="en-US" sz="2400" dirty="0" smtClean="0">
                <a:solidFill>
                  <a:srgbClr val="FF0000"/>
                </a:solidFill>
                <a:latin typeface="HGP明朝B" panose="02020800000000000000" pitchFamily="18" charset="-128"/>
                <a:ea typeface="HGP明朝B" panose="02020800000000000000" pitchFamily="18" charset="-128"/>
              </a:rPr>
              <a:t>の説明が必ずなされるように</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2000"/>
              </a:lnSpc>
              <a:buNone/>
            </a:pPr>
            <a:r>
              <a:rPr lang="ja-JP" altLang="en-US" sz="24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なってほしい。</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2000"/>
              </a:lnSpc>
              <a:buNone/>
            </a:pPr>
            <a:endParaRPr lang="en-US" altLang="ja-JP" sz="2400" dirty="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a:t>
            </a:r>
            <a:r>
              <a:rPr lang="ja-JP" altLang="en-US" sz="2400" dirty="0" smtClean="0">
                <a:latin typeface="HGP明朝B" panose="02020800000000000000" pitchFamily="18" charset="-128"/>
                <a:ea typeface="HGP明朝B" panose="02020800000000000000" pitchFamily="18" charset="-128"/>
              </a:rPr>
              <a:t>認知症</a:t>
            </a:r>
            <a:r>
              <a:rPr lang="ja-JP" altLang="en-US" sz="2400" dirty="0">
                <a:latin typeface="HGP明朝B" panose="02020800000000000000" pitchFamily="18" charset="-128"/>
                <a:ea typeface="HGP明朝B" panose="02020800000000000000" pitchFamily="18" charset="-128"/>
              </a:rPr>
              <a:t>の理解は、人</a:t>
            </a:r>
            <a:r>
              <a:rPr lang="ja-JP" altLang="en-US" sz="2400" dirty="0" smtClean="0">
                <a:latin typeface="HGP明朝B" panose="02020800000000000000" pitchFamily="18" charset="-128"/>
                <a:ea typeface="HGP明朝B" panose="02020800000000000000" pitchFamily="18" charset="-128"/>
              </a:rPr>
              <a:t>にやさしく関わる学びでもある。</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今後</a:t>
            </a:r>
            <a:r>
              <a:rPr lang="ja-JP" altLang="en-US" sz="2400" dirty="0">
                <a:latin typeface="HGP明朝B" panose="02020800000000000000" pitchFamily="18" charset="-128"/>
                <a:ea typeface="HGP明朝B" panose="02020800000000000000" pitchFamily="18" charset="-128"/>
              </a:rPr>
              <a:t>も学生</a:t>
            </a:r>
            <a:r>
              <a:rPr lang="ja-JP" altLang="en-US" sz="2400" dirty="0" smtClean="0">
                <a:latin typeface="HGP明朝B" panose="02020800000000000000" pitchFamily="18" charset="-128"/>
                <a:ea typeface="HGP明朝B" panose="02020800000000000000" pitchFamily="18" charset="-128"/>
              </a:rPr>
              <a:t>さんや地域の人たちに、認知症の人が行方不明に</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なるかもしれこと、自分ごととし</a:t>
            </a:r>
            <a:r>
              <a:rPr lang="ja-JP" altLang="en-US" sz="2400" dirty="0">
                <a:latin typeface="HGP明朝B" panose="02020800000000000000" pitchFamily="18" charset="-128"/>
                <a:ea typeface="HGP明朝B" panose="02020800000000000000" pitchFamily="18" charset="-128"/>
              </a:rPr>
              <a:t>て</a:t>
            </a:r>
            <a:r>
              <a:rPr lang="ja-JP" altLang="en-US" sz="2400" dirty="0" smtClean="0">
                <a:latin typeface="HGP明朝B" panose="02020800000000000000" pitchFamily="18" charset="-128"/>
                <a:ea typeface="HGP明朝B" panose="02020800000000000000" pitchFamily="18" charset="-128"/>
              </a:rPr>
              <a:t>自由に外出できる地域が必要</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なこと、</a:t>
            </a:r>
            <a:r>
              <a:rPr lang="en-US" altLang="ja-JP" sz="2400" dirty="0" smtClean="0">
                <a:latin typeface="HGP明朝B" panose="02020800000000000000" pitchFamily="18" charset="-128"/>
                <a:ea typeface="HGP明朝B" panose="02020800000000000000" pitchFamily="18" charset="-128"/>
              </a:rPr>
              <a:t>GPS</a:t>
            </a:r>
            <a:r>
              <a:rPr lang="ja-JP" altLang="en-US" sz="2400" dirty="0">
                <a:latin typeface="HGP明朝B" panose="02020800000000000000" pitchFamily="18" charset="-128"/>
                <a:ea typeface="HGP明朝B" panose="02020800000000000000" pitchFamily="18" charset="-128"/>
              </a:rPr>
              <a:t>という文明の利器もある</a:t>
            </a:r>
            <a:r>
              <a:rPr lang="ja-JP" altLang="en-US" sz="2400" dirty="0" smtClean="0">
                <a:latin typeface="HGP明朝B" panose="02020800000000000000" pitchFamily="18" charset="-128"/>
                <a:ea typeface="HGP明朝B" panose="02020800000000000000" pitchFamily="18" charset="-128"/>
              </a:rPr>
              <a:t>ことを伝え、北見の地を、</a:t>
            </a:r>
            <a:endParaRPr lang="en-US" altLang="ja-JP" sz="2400" dirty="0" smtClean="0">
              <a:latin typeface="HGP明朝B" panose="02020800000000000000" pitchFamily="18" charset="-128"/>
              <a:ea typeface="HGP明朝B" panose="02020800000000000000" pitchFamily="18" charset="-128"/>
            </a:endParaRPr>
          </a:p>
          <a:p>
            <a:pPr marL="0" indent="0">
              <a:lnSpc>
                <a:spcPts val="20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みんなの力で生きた絆でつながった「や</a:t>
            </a:r>
            <a:r>
              <a:rPr lang="ja-JP" altLang="en-US" sz="2400" dirty="0">
                <a:latin typeface="HGP明朝B" panose="02020800000000000000" pitchFamily="18" charset="-128"/>
                <a:ea typeface="HGP明朝B" panose="02020800000000000000" pitchFamily="18" charset="-128"/>
              </a:rPr>
              <a:t>さ</a:t>
            </a:r>
            <a:r>
              <a:rPr lang="ja-JP" altLang="en-US" sz="2400" dirty="0" smtClean="0">
                <a:latin typeface="HGP明朝B" panose="02020800000000000000" pitchFamily="18" charset="-128"/>
                <a:ea typeface="HGP明朝B" panose="02020800000000000000" pitchFamily="18" charset="-128"/>
              </a:rPr>
              <a:t>しい地域」にし</a:t>
            </a:r>
            <a:r>
              <a:rPr lang="ja-JP" altLang="en-US" sz="2400" dirty="0">
                <a:latin typeface="HGP明朝B" panose="02020800000000000000" pitchFamily="18" charset="-128"/>
                <a:ea typeface="HGP明朝B" panose="02020800000000000000" pitchFamily="18" charset="-128"/>
              </a:rPr>
              <a:t>て</a:t>
            </a:r>
            <a:r>
              <a:rPr lang="ja-JP" altLang="en-US" sz="2400" dirty="0" smtClean="0">
                <a:latin typeface="HGP明朝B" panose="02020800000000000000" pitchFamily="18" charset="-128"/>
                <a:ea typeface="HGP明朝B" panose="02020800000000000000" pitchFamily="18" charset="-128"/>
              </a:rPr>
              <a:t>いきたい。</a:t>
            </a:r>
            <a:endParaRPr kumimoji="1" lang="ja-JP" altLang="en-US" sz="2400" dirty="0">
              <a:latin typeface="HGP明朝B" panose="02020800000000000000" pitchFamily="18" charset="-128"/>
              <a:ea typeface="HGP明朝B" panose="02020800000000000000" pitchFamily="18" charset="-128"/>
            </a:endParaRPr>
          </a:p>
        </p:txBody>
      </p:sp>
      <p:sp>
        <p:nvSpPr>
          <p:cNvPr id="4" name="タイトル 1"/>
          <p:cNvSpPr txBox="1">
            <a:spLocks/>
          </p:cNvSpPr>
          <p:nvPr/>
        </p:nvSpPr>
        <p:spPr>
          <a:xfrm>
            <a:off x="227831" y="65397"/>
            <a:ext cx="8729330" cy="635567"/>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文明の利器（</a:t>
            </a:r>
            <a:r>
              <a:rPr lang="en-US" altLang="ja-JP" sz="2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GPS</a:t>
            </a:r>
            <a:r>
              <a:rPr lang="ja-JP" altLang="en-US" sz="28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と 地域</a:t>
            </a:r>
            <a:r>
              <a:rPr lang="ja-JP" altLang="en-US" sz="28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の絆つくりが大切</a:t>
            </a:r>
            <a:endParaRPr lang="ja-JP" altLang="en-US" sz="20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
        <p:nvSpPr>
          <p:cNvPr id="2" name="正方形/長方形 1"/>
          <p:cNvSpPr/>
          <p:nvPr/>
        </p:nvSpPr>
        <p:spPr>
          <a:xfrm>
            <a:off x="209608" y="700964"/>
            <a:ext cx="8747553" cy="6015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0307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827" y="498753"/>
            <a:ext cx="8739173" cy="534420"/>
          </a:xfrm>
        </p:spPr>
        <p:txBody>
          <a:bodyPr>
            <a:noAutofit/>
          </a:bodyPr>
          <a:lstStyle/>
          <a:p>
            <a:pPr>
              <a:lnSpc>
                <a:spcPts val="3100"/>
              </a:lnSpc>
            </a:pPr>
            <a:r>
              <a:rPr lang="ja-JP" altLang="en-US" sz="2800" b="1" dirty="0" smtClean="0">
                <a:solidFill>
                  <a:srgbClr val="FF0000"/>
                </a:solidFill>
                <a:latin typeface="HGP明朝B" panose="02020800000000000000" pitchFamily="18" charset="-128"/>
                <a:ea typeface="HGP明朝B" panose="02020800000000000000" pitchFamily="18" charset="-128"/>
              </a:rPr>
              <a:t>認知症があっても、</a:t>
            </a:r>
            <a:r>
              <a:rPr lang="en-US" altLang="ja-JP" sz="2800" b="1" dirty="0" smtClean="0">
                <a:solidFill>
                  <a:srgbClr val="FF0000"/>
                </a:solidFill>
                <a:latin typeface="HGP明朝B" panose="02020800000000000000" pitchFamily="18" charset="-128"/>
                <a:ea typeface="HGP明朝B" panose="02020800000000000000" pitchFamily="18" charset="-128"/>
              </a:rPr>
              <a:t/>
            </a:r>
            <a:br>
              <a:rPr lang="en-US" altLang="ja-JP" sz="2800" b="1" dirty="0" smtClean="0">
                <a:solidFill>
                  <a:srgbClr val="FF0000"/>
                </a:solidFill>
                <a:latin typeface="HGP明朝B" panose="02020800000000000000" pitchFamily="18" charset="-128"/>
                <a:ea typeface="HGP明朝B" panose="02020800000000000000" pitchFamily="18" charset="-128"/>
              </a:rPr>
            </a:br>
            <a:r>
              <a:rPr lang="ja-JP" altLang="en-US" sz="2800" b="1" dirty="0" smtClean="0">
                <a:solidFill>
                  <a:srgbClr val="FF0000"/>
                </a:solidFill>
                <a:latin typeface="HGP明朝B" panose="02020800000000000000" pitchFamily="18" charset="-128"/>
                <a:ea typeface="HGP明朝B" panose="02020800000000000000" pitchFamily="18" charset="-128"/>
              </a:rPr>
              <a:t>笑顔で明るく最後まで暮らせる地域つくりを、一緒に</a:t>
            </a:r>
            <a:endParaRPr lang="ja-JP" altLang="en-US" sz="2800" dirty="0">
              <a:solidFill>
                <a:srgbClr val="FF0000"/>
              </a:solidFill>
              <a:latin typeface="HGP明朝B" panose="02020800000000000000" pitchFamily="18" charset="-128"/>
              <a:ea typeface="HGP明朝B" panose="02020800000000000000" pitchFamily="18" charset="-128"/>
            </a:endParaRPr>
          </a:p>
        </p:txBody>
      </p:sp>
      <p:sp>
        <p:nvSpPr>
          <p:cNvPr id="3" name="コンテンツ プレースホルダー 2"/>
          <p:cNvSpPr>
            <a:spLocks noGrp="1"/>
          </p:cNvSpPr>
          <p:nvPr>
            <p:ph idx="1"/>
          </p:nvPr>
        </p:nvSpPr>
        <p:spPr>
          <a:xfrm>
            <a:off x="404827" y="1452099"/>
            <a:ext cx="5274921" cy="4534032"/>
          </a:xfrm>
          <a:ln>
            <a:solidFill>
              <a:srgbClr val="FF0000"/>
            </a:solidFill>
          </a:ln>
        </p:spPr>
        <p:txBody>
          <a:bodyPr>
            <a:noAutofit/>
          </a:bodyPr>
          <a:lstStyle/>
          <a:p>
            <a:pPr marL="0" indent="0">
              <a:lnSpc>
                <a:spcPts val="2900"/>
              </a:lnSpc>
              <a:buNone/>
            </a:pPr>
            <a:r>
              <a:rPr lang="ja-JP" altLang="en-US" sz="2400" dirty="0" smtClean="0">
                <a:latin typeface="HGP明朝B" panose="02020800000000000000" pitchFamily="18" charset="-128"/>
                <a:ea typeface="HGP明朝B" panose="02020800000000000000" pitchFamily="18" charset="-128"/>
              </a:rPr>
              <a:t>認知症があっても、安心して外出ができると、人</a:t>
            </a:r>
            <a:r>
              <a:rPr lang="ja-JP" altLang="en-US" sz="2400" dirty="0">
                <a:latin typeface="HGP明朝B" panose="02020800000000000000" pitchFamily="18" charset="-128"/>
                <a:ea typeface="HGP明朝B" panose="02020800000000000000" pitchFamily="18" charset="-128"/>
              </a:rPr>
              <a:t>は</a:t>
            </a:r>
            <a:r>
              <a:rPr lang="ja-JP" altLang="en-US" sz="2400" dirty="0" smtClean="0">
                <a:latin typeface="HGP明朝B" panose="02020800000000000000" pitchFamily="18" charset="-128"/>
                <a:ea typeface="HGP明朝B" panose="02020800000000000000" pitchFamily="18" charset="-128"/>
              </a:rPr>
              <a:t>明るく</a:t>
            </a:r>
            <a:r>
              <a:rPr lang="ja-JP" altLang="en-US" sz="2400" dirty="0">
                <a:latin typeface="HGP明朝B" panose="02020800000000000000" pitchFamily="18" charset="-128"/>
                <a:ea typeface="HGP明朝B" panose="02020800000000000000" pitchFamily="18" charset="-128"/>
              </a:rPr>
              <a:t>、楽しく、人として生き甲斐</a:t>
            </a:r>
            <a:r>
              <a:rPr lang="ja-JP" altLang="en-US" sz="2400" dirty="0" smtClean="0">
                <a:latin typeface="HGP明朝B" panose="02020800000000000000" pitchFamily="18" charset="-128"/>
                <a:ea typeface="HGP明朝B" panose="02020800000000000000" pitchFamily="18" charset="-128"/>
              </a:rPr>
              <a:t>のある生活を送ることができる。</a:t>
            </a:r>
            <a:endParaRPr lang="en-US" altLang="ja-JP" sz="2400" dirty="0" smtClean="0">
              <a:latin typeface="HGP明朝B" panose="02020800000000000000" pitchFamily="18" charset="-128"/>
              <a:ea typeface="HGP明朝B" panose="02020800000000000000" pitchFamily="18" charset="-128"/>
            </a:endParaRPr>
          </a:p>
          <a:p>
            <a:pPr marL="0" indent="0">
              <a:lnSpc>
                <a:spcPts val="2900"/>
              </a:lnSpc>
              <a:buNone/>
            </a:pPr>
            <a:r>
              <a:rPr lang="ja-JP" altLang="en-US" sz="2400" dirty="0" smtClean="0">
                <a:latin typeface="HGP明朝B" panose="02020800000000000000" pitchFamily="18" charset="-128"/>
                <a:ea typeface="HGP明朝B" panose="02020800000000000000" pitchFamily="18" charset="-128"/>
              </a:rPr>
              <a:t>そんな町</a:t>
            </a:r>
            <a:r>
              <a:rPr lang="ja-JP" altLang="en-US" sz="2400" dirty="0">
                <a:latin typeface="HGP明朝B" panose="02020800000000000000" pitchFamily="18" charset="-128"/>
                <a:ea typeface="HGP明朝B" panose="02020800000000000000" pitchFamily="18" charset="-128"/>
              </a:rPr>
              <a:t>は、子供も、老人も、若者</a:t>
            </a:r>
            <a:r>
              <a:rPr lang="ja-JP" altLang="en-US" sz="2400" dirty="0" smtClean="0">
                <a:latin typeface="HGP明朝B" panose="02020800000000000000" pitchFamily="18" charset="-128"/>
                <a:ea typeface="HGP明朝B" panose="02020800000000000000" pitchFamily="18" charset="-128"/>
              </a:rPr>
              <a:t>も、</a:t>
            </a: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だれ</a:t>
            </a:r>
            <a:r>
              <a:rPr lang="ja-JP" altLang="en-US" sz="2400" dirty="0">
                <a:latin typeface="HGP明朝B" panose="02020800000000000000" pitchFamily="18" charset="-128"/>
                <a:ea typeface="HGP明朝B" panose="02020800000000000000" pitchFamily="18" charset="-128"/>
              </a:rPr>
              <a:t>もが</a:t>
            </a:r>
            <a:r>
              <a:rPr lang="ja-JP" altLang="en-US" sz="2400" dirty="0" smtClean="0">
                <a:latin typeface="HGP明朝B" panose="02020800000000000000" pitchFamily="18" charset="-128"/>
                <a:ea typeface="HGP明朝B" panose="02020800000000000000" pitchFamily="18" charset="-128"/>
              </a:rPr>
              <a:t>住みやすい。</a:t>
            </a:r>
            <a:endParaRPr lang="en-US" altLang="ja-JP" sz="2400" dirty="0">
              <a:latin typeface="HGP明朝B" panose="02020800000000000000" pitchFamily="18" charset="-128"/>
              <a:ea typeface="HGP明朝B" panose="02020800000000000000" pitchFamily="18" charset="-128"/>
            </a:endParaRPr>
          </a:p>
          <a:p>
            <a:pPr marL="0" indent="0">
              <a:lnSpc>
                <a:spcPts val="2900"/>
              </a:lnSpc>
              <a:buNone/>
            </a:pPr>
            <a:r>
              <a:rPr lang="ja-JP" altLang="en-US" sz="2400" dirty="0">
                <a:latin typeface="HGP明朝B" panose="02020800000000000000" pitchFamily="18" charset="-128"/>
                <a:ea typeface="HGP明朝B" panose="02020800000000000000" pitchFamily="18" charset="-128"/>
              </a:rPr>
              <a:t>人口減も忘れるほどにぎやかとなり、いつしか経済も活性している</a:t>
            </a:r>
            <a:r>
              <a:rPr lang="ja-JP" altLang="en-US" sz="2400" dirty="0" smtClean="0">
                <a:latin typeface="HGP明朝B" panose="02020800000000000000" pitchFamily="18" charset="-128"/>
                <a:ea typeface="HGP明朝B" panose="02020800000000000000" pitchFamily="18" charset="-128"/>
              </a:rPr>
              <a:t>ことだろ</a:t>
            </a:r>
            <a:r>
              <a:rPr lang="ja-JP" altLang="en-US" sz="2400" dirty="0">
                <a:latin typeface="HGP明朝B" panose="02020800000000000000" pitchFamily="18" charset="-128"/>
                <a:ea typeface="HGP明朝B" panose="02020800000000000000" pitchFamily="18" charset="-128"/>
              </a:rPr>
              <a:t>う</a:t>
            </a:r>
            <a:r>
              <a:rPr lang="ja-JP" altLang="en-US" sz="2400" dirty="0" smtClean="0">
                <a:latin typeface="HGP明朝B" panose="02020800000000000000" pitchFamily="18" charset="-128"/>
                <a:ea typeface="HGP明朝B" panose="02020800000000000000" pitchFamily="18" charset="-128"/>
              </a:rPr>
              <a:t>。</a:t>
            </a:r>
            <a:endParaRPr lang="en-US" altLang="ja-JP" sz="2400" dirty="0">
              <a:latin typeface="HGP明朝B" panose="02020800000000000000" pitchFamily="18" charset="-128"/>
              <a:ea typeface="HGP明朝B" panose="02020800000000000000" pitchFamily="18" charset="-128"/>
            </a:endParaRPr>
          </a:p>
          <a:p>
            <a:pPr marL="0" indent="0">
              <a:lnSpc>
                <a:spcPts val="2900"/>
              </a:lnSpc>
              <a:buNone/>
            </a:pPr>
            <a:r>
              <a:rPr lang="ja-JP" altLang="en-US" sz="2400" dirty="0" smtClean="0">
                <a:latin typeface="HGP明朝B" panose="02020800000000000000" pitchFamily="18" charset="-128"/>
                <a:ea typeface="HGP明朝B" panose="02020800000000000000" pitchFamily="18" charset="-128"/>
              </a:rPr>
              <a:t>今</a:t>
            </a:r>
            <a:r>
              <a:rPr lang="ja-JP" altLang="en-US" sz="2400" dirty="0">
                <a:latin typeface="HGP明朝B" panose="02020800000000000000" pitchFamily="18" charset="-128"/>
                <a:ea typeface="HGP明朝B" panose="02020800000000000000" pitchFamily="18" charset="-128"/>
              </a:rPr>
              <a:t>は、夢のような話と思える</a:t>
            </a:r>
            <a:r>
              <a:rPr lang="ja-JP" altLang="en-US" sz="2400" dirty="0" smtClean="0">
                <a:latin typeface="HGP明朝B" panose="02020800000000000000" pitchFamily="18" charset="-128"/>
                <a:ea typeface="HGP明朝B" panose="02020800000000000000" pitchFamily="18" charset="-128"/>
              </a:rPr>
              <a:t>が・・・</a:t>
            </a: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　　　行政と</a:t>
            </a: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地域</a:t>
            </a:r>
            <a:r>
              <a:rPr lang="ja-JP" altLang="en-US" sz="2400" dirty="0">
                <a:latin typeface="HGP明朝B" panose="02020800000000000000" pitchFamily="18" charset="-128"/>
                <a:ea typeface="HGP明朝B" panose="02020800000000000000" pitchFamily="18" charset="-128"/>
              </a:rPr>
              <a:t>と民間</a:t>
            </a:r>
            <a:r>
              <a:rPr lang="ja-JP" altLang="en-US" sz="2400" dirty="0" smtClean="0">
                <a:latin typeface="HGP明朝B" panose="02020800000000000000" pitchFamily="18" charset="-128"/>
                <a:ea typeface="HGP明朝B" panose="02020800000000000000" pitchFamily="18" charset="-128"/>
              </a:rPr>
              <a:t>が手</a:t>
            </a:r>
            <a:r>
              <a:rPr lang="ja-JP" altLang="en-US" sz="2400" dirty="0">
                <a:latin typeface="HGP明朝B" panose="02020800000000000000" pitchFamily="18" charset="-128"/>
                <a:ea typeface="HGP明朝B" panose="02020800000000000000" pitchFamily="18" charset="-128"/>
              </a:rPr>
              <a:t>を</a:t>
            </a:r>
            <a:r>
              <a:rPr lang="ja-JP" altLang="en-US" sz="2400" dirty="0" smtClean="0">
                <a:latin typeface="HGP明朝B" panose="02020800000000000000" pitchFamily="18" charset="-128"/>
                <a:ea typeface="HGP明朝B" panose="02020800000000000000" pitchFamily="18" charset="-128"/>
              </a:rPr>
              <a:t>結ぶことで、夢</a:t>
            </a:r>
            <a:r>
              <a:rPr lang="ja-JP" altLang="en-US" sz="2400" dirty="0">
                <a:latin typeface="HGP明朝B" panose="02020800000000000000" pitchFamily="18" charset="-128"/>
                <a:ea typeface="HGP明朝B" panose="02020800000000000000" pitchFamily="18" charset="-128"/>
              </a:rPr>
              <a:t>ではなく</a:t>
            </a:r>
            <a:r>
              <a:rPr lang="ja-JP" altLang="en-US" sz="2400" dirty="0" smtClean="0">
                <a:latin typeface="HGP明朝B" panose="02020800000000000000" pitchFamily="18" charset="-128"/>
                <a:ea typeface="HGP明朝B" panose="02020800000000000000" pitchFamily="18" charset="-128"/>
              </a:rPr>
              <a:t>なると時が、きっとくると思う</a:t>
            </a:r>
            <a:r>
              <a:rPr lang="ja-JP" altLang="en-US" sz="2400" dirty="0">
                <a:latin typeface="HGP明朝B" panose="02020800000000000000" pitchFamily="18" charset="-128"/>
                <a:ea typeface="HGP明朝B" panose="02020800000000000000" pitchFamily="18" charset="-128"/>
              </a:rPr>
              <a:t>。</a:t>
            </a:r>
            <a:endParaRPr lang="en-US" altLang="ja-JP" sz="2400" dirty="0">
              <a:latin typeface="HGP明朝B" panose="02020800000000000000" pitchFamily="18" charset="-128"/>
              <a:ea typeface="HGP明朝B" panose="02020800000000000000" pitchFamily="18" charset="-128"/>
            </a:endParaRPr>
          </a:p>
        </p:txBody>
      </p:sp>
      <p:pic>
        <p:nvPicPr>
          <p:cNvPr id="5" name="Picture 5" descr="CIMG0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265" y="4136603"/>
            <a:ext cx="2151739" cy="2498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IMG0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97" y="1579690"/>
            <a:ext cx="1605516" cy="243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IMG05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340" y="1066621"/>
            <a:ext cx="2424224" cy="20617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C026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27" y="3962130"/>
            <a:ext cx="2106193" cy="249183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55180" y="798590"/>
            <a:ext cx="6124353" cy="5093702"/>
          </a:xfrm>
          <a:prstGeom prst="rect">
            <a:avLst/>
          </a:prstGeom>
        </p:spPr>
        <p:txBody>
          <a:bodyPr wrap="square">
            <a:spAutoFit/>
          </a:bodyPr>
          <a:lstStyle/>
          <a:p>
            <a:pPr>
              <a:lnSpc>
                <a:spcPts val="3000"/>
              </a:lnSpc>
            </a:pPr>
            <a:r>
              <a:rPr lang="ja-JP" altLang="en-US" sz="2400" dirty="0">
                <a:latin typeface="HGP明朝B" panose="02020800000000000000" pitchFamily="18" charset="-128"/>
                <a:ea typeface="HGP明朝B" panose="02020800000000000000" pitchFamily="18" charset="-128"/>
              </a:rPr>
              <a:t>自由に</a:t>
            </a:r>
            <a:r>
              <a:rPr lang="ja-JP" altLang="en-US" sz="2400" dirty="0" smtClean="0">
                <a:latin typeface="HGP明朝B" panose="02020800000000000000" pitchFamily="18" charset="-128"/>
                <a:ea typeface="HGP明朝B" panose="02020800000000000000" pitchFamily="18" charset="-128"/>
              </a:rPr>
              <a:t>出かけ、誰</a:t>
            </a:r>
            <a:r>
              <a:rPr lang="ja-JP" altLang="en-US" sz="2400" dirty="0">
                <a:latin typeface="HGP明朝B" panose="02020800000000000000" pitchFamily="18" charset="-128"/>
                <a:ea typeface="HGP明朝B" panose="02020800000000000000" pitchFamily="18" charset="-128"/>
              </a:rPr>
              <a:t>か</a:t>
            </a:r>
            <a:r>
              <a:rPr lang="ja-JP" altLang="en-US" sz="2400" dirty="0" smtClean="0">
                <a:latin typeface="HGP明朝B" panose="02020800000000000000" pitchFamily="18" charset="-128"/>
                <a:ea typeface="HGP明朝B" panose="02020800000000000000" pitchFamily="18" charset="-128"/>
              </a:rPr>
              <a:t>のさりげない少しの支えでわが住処へ</a:t>
            </a:r>
            <a:r>
              <a:rPr lang="ja-JP" altLang="en-US" sz="2400" dirty="0">
                <a:latin typeface="HGP明朝B" panose="02020800000000000000" pitchFamily="18" charset="-128"/>
                <a:ea typeface="HGP明朝B" panose="02020800000000000000" pitchFamily="18" charset="-128"/>
              </a:rPr>
              <a:t>もどる事が</a:t>
            </a:r>
            <a:r>
              <a:rPr lang="ja-JP" altLang="en-US" sz="2400" dirty="0" smtClean="0">
                <a:latin typeface="HGP明朝B" panose="02020800000000000000" pitchFamily="18" charset="-128"/>
                <a:ea typeface="HGP明朝B" panose="02020800000000000000" pitchFamily="18" charset="-128"/>
              </a:rPr>
              <a:t>できる地域になると、</a:t>
            </a:r>
            <a:endParaRPr lang="en-US" altLang="ja-JP" sz="2400" dirty="0" smtClean="0">
              <a:latin typeface="HGP明朝B" panose="02020800000000000000" pitchFamily="18" charset="-128"/>
              <a:ea typeface="HGP明朝B" panose="02020800000000000000" pitchFamily="18" charset="-128"/>
            </a:endParaRPr>
          </a:p>
          <a:p>
            <a:pPr>
              <a:lnSpc>
                <a:spcPts val="3000"/>
              </a:lnSpc>
            </a:pPr>
            <a:r>
              <a:rPr lang="ja-JP" altLang="en-US" sz="2400" dirty="0" smtClean="0">
                <a:solidFill>
                  <a:srgbClr val="FF0000"/>
                </a:solidFill>
                <a:latin typeface="HGP明朝B" panose="02020800000000000000" pitchFamily="18" charset="-128"/>
                <a:ea typeface="HGP明朝B" panose="02020800000000000000" pitchFamily="18" charset="-128"/>
              </a:rPr>
              <a:t>今、暗闇</a:t>
            </a:r>
            <a:r>
              <a:rPr lang="ja-JP" altLang="en-US" sz="2400" dirty="0">
                <a:solidFill>
                  <a:srgbClr val="FF0000"/>
                </a:solidFill>
                <a:latin typeface="HGP明朝B" panose="02020800000000000000" pitchFamily="18" charset="-128"/>
                <a:ea typeface="HGP明朝B" panose="02020800000000000000" pitchFamily="18" charset="-128"/>
              </a:rPr>
              <a:t>に</a:t>
            </a:r>
            <a:r>
              <a:rPr lang="ja-JP" altLang="en-US" sz="2400" dirty="0" smtClean="0">
                <a:solidFill>
                  <a:srgbClr val="FF0000"/>
                </a:solidFill>
                <a:latin typeface="HGP明朝B" panose="02020800000000000000" pitchFamily="18" charset="-128"/>
                <a:ea typeface="HGP明朝B" panose="02020800000000000000" pitchFamily="18" charset="-128"/>
              </a:rPr>
              <a:t>いるどれほど多く人が、</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a:lnSpc>
                <a:spcPts val="3000"/>
              </a:lnSpc>
            </a:pPr>
            <a:r>
              <a:rPr lang="ja-JP" altLang="en-US" sz="2400" dirty="0" smtClean="0">
                <a:solidFill>
                  <a:srgbClr val="FF0000"/>
                </a:solidFill>
                <a:latin typeface="HGP明朝B" panose="02020800000000000000" pitchFamily="18" charset="-128"/>
                <a:ea typeface="HGP明朝B" panose="02020800000000000000" pitchFamily="18" charset="-128"/>
              </a:rPr>
              <a:t>明るい生活を取り戻せることだろう。</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a:lnSpc>
                <a:spcPts val="3000"/>
              </a:lnSpc>
            </a:pPr>
            <a:endParaRPr lang="en-US" altLang="ja-JP" sz="2400" dirty="0">
              <a:latin typeface="HGP明朝B" panose="02020800000000000000" pitchFamily="18" charset="-128"/>
              <a:ea typeface="HGP明朝B" panose="02020800000000000000" pitchFamily="18" charset="-128"/>
            </a:endParaRPr>
          </a:p>
          <a:p>
            <a:pPr>
              <a:lnSpc>
                <a:spcPts val="3000"/>
              </a:lnSpc>
            </a:pPr>
            <a:r>
              <a:rPr lang="ja-JP" altLang="ja-JP" sz="2400" dirty="0" smtClean="0">
                <a:latin typeface="HGP明朝B" panose="02020800000000000000" pitchFamily="18" charset="-128"/>
                <a:ea typeface="HGP明朝B" panose="02020800000000000000" pitchFamily="18" charset="-128"/>
              </a:rPr>
              <a:t>そう</a:t>
            </a:r>
            <a:r>
              <a:rPr lang="ja-JP" altLang="en-US" sz="2400" dirty="0" smtClean="0">
                <a:latin typeface="HGP明朝B" panose="02020800000000000000" pitchFamily="18" charset="-128"/>
                <a:ea typeface="HGP明朝B" panose="02020800000000000000" pitchFamily="18" charset="-128"/>
              </a:rPr>
              <a:t>し</a:t>
            </a:r>
            <a:r>
              <a:rPr lang="ja-JP" altLang="ja-JP" sz="2400" dirty="0" smtClean="0">
                <a:latin typeface="HGP明朝B" panose="02020800000000000000" pitchFamily="18" charset="-128"/>
                <a:ea typeface="HGP明朝B" panose="02020800000000000000" pitchFamily="18" charset="-128"/>
              </a:rPr>
              <a:t>た</a:t>
            </a:r>
            <a:r>
              <a:rPr lang="ja-JP" altLang="en-US" sz="2400" dirty="0" smtClean="0">
                <a:latin typeface="HGP明朝B" panose="02020800000000000000" pitchFamily="18" charset="-128"/>
                <a:ea typeface="HGP明朝B" panose="02020800000000000000" pitchFamily="18" charset="-128"/>
              </a:rPr>
              <a:t>町づくりを、今</a:t>
            </a:r>
            <a:r>
              <a:rPr lang="ja-JP" altLang="en-US" sz="2400" dirty="0">
                <a:latin typeface="HGP明朝B" panose="02020800000000000000" pitchFamily="18" charset="-128"/>
                <a:ea typeface="HGP明朝B" panose="02020800000000000000" pitchFamily="18" charset="-128"/>
              </a:rPr>
              <a:t>、</a:t>
            </a:r>
            <a:r>
              <a:rPr lang="ja-JP" altLang="en-US" sz="2400" dirty="0" smtClean="0">
                <a:latin typeface="HGP明朝B" panose="02020800000000000000" pitchFamily="18" charset="-128"/>
                <a:ea typeface="HGP明朝B" panose="02020800000000000000" pitchFamily="18" charset="-128"/>
              </a:rPr>
              <a:t>実行に移さなければ</a:t>
            </a:r>
            <a:endParaRPr lang="en-US" altLang="ja-JP" sz="2400" dirty="0" smtClean="0">
              <a:latin typeface="HGP明朝B" panose="02020800000000000000" pitchFamily="18" charset="-128"/>
              <a:ea typeface="HGP明朝B" panose="02020800000000000000" pitchFamily="18" charset="-128"/>
            </a:endParaRPr>
          </a:p>
          <a:p>
            <a:pPr>
              <a:lnSpc>
                <a:spcPts val="3000"/>
              </a:lnSpc>
            </a:pPr>
            <a:r>
              <a:rPr lang="ja-JP" altLang="en-US" sz="2400" dirty="0" smtClean="0">
                <a:latin typeface="HGP明朝B" panose="02020800000000000000" pitchFamily="18" charset="-128"/>
                <a:ea typeface="HGP明朝B" panose="02020800000000000000" pitchFamily="18" charset="-128"/>
              </a:rPr>
              <a:t>高齢者、そして認知症</a:t>
            </a:r>
            <a:r>
              <a:rPr lang="ja-JP" altLang="en-US" sz="2400" dirty="0">
                <a:latin typeface="HGP明朝B" panose="02020800000000000000" pitchFamily="18" charset="-128"/>
                <a:ea typeface="HGP明朝B" panose="02020800000000000000" pitchFamily="18" charset="-128"/>
              </a:rPr>
              <a:t>を患う人の増加</a:t>
            </a:r>
            <a:r>
              <a:rPr lang="ja-JP" altLang="en-US" sz="2400" dirty="0" smtClean="0">
                <a:latin typeface="HGP明朝B" panose="02020800000000000000" pitchFamily="18" charset="-128"/>
                <a:ea typeface="HGP明朝B" panose="02020800000000000000" pitchFamily="18" charset="-128"/>
              </a:rPr>
              <a:t>に</a:t>
            </a:r>
            <a:endParaRPr lang="en-US" altLang="ja-JP" sz="2400" dirty="0" smtClean="0">
              <a:latin typeface="HGP明朝B" panose="02020800000000000000" pitchFamily="18" charset="-128"/>
              <a:ea typeface="HGP明朝B" panose="02020800000000000000" pitchFamily="18" charset="-128"/>
            </a:endParaRPr>
          </a:p>
          <a:p>
            <a:pPr>
              <a:lnSpc>
                <a:spcPts val="3000"/>
              </a:lnSpc>
            </a:pPr>
            <a:r>
              <a:rPr lang="ja-JP" altLang="en-US" sz="2400" dirty="0" smtClean="0">
                <a:latin typeface="HGP明朝B" panose="02020800000000000000" pitchFamily="18" charset="-128"/>
                <a:ea typeface="HGP明朝B" panose="02020800000000000000" pitchFamily="18" charset="-128"/>
              </a:rPr>
              <a:t>間</a:t>
            </a:r>
            <a:r>
              <a:rPr lang="ja-JP" altLang="en-US" sz="2400" dirty="0">
                <a:latin typeface="HGP明朝B" panose="02020800000000000000" pitchFamily="18" charset="-128"/>
                <a:ea typeface="HGP明朝B" panose="02020800000000000000" pitchFamily="18" charset="-128"/>
              </a:rPr>
              <a:t>に合わなく</a:t>
            </a:r>
            <a:r>
              <a:rPr lang="ja-JP" altLang="en-US" sz="2400" dirty="0" smtClean="0">
                <a:latin typeface="HGP明朝B" panose="02020800000000000000" pitchFamily="18" charset="-128"/>
                <a:ea typeface="HGP明朝B" panose="02020800000000000000" pitchFamily="18" charset="-128"/>
              </a:rPr>
              <a:t>なります。</a:t>
            </a:r>
            <a:endParaRPr lang="en-US" altLang="ja-JP" sz="2400" dirty="0">
              <a:latin typeface="HGP明朝B" panose="02020800000000000000" pitchFamily="18" charset="-128"/>
              <a:ea typeface="HGP明朝B" panose="02020800000000000000" pitchFamily="18" charset="-128"/>
            </a:endParaRPr>
          </a:p>
          <a:p>
            <a:pPr>
              <a:lnSpc>
                <a:spcPts val="3000"/>
              </a:lnSpc>
            </a:pPr>
            <a:endParaRPr lang="en-US" altLang="ja-JP" sz="2400" dirty="0">
              <a:latin typeface="HGP明朝B" panose="02020800000000000000" pitchFamily="18" charset="-128"/>
              <a:ea typeface="HGP明朝B" panose="02020800000000000000" pitchFamily="18" charset="-128"/>
            </a:endParaRPr>
          </a:p>
          <a:p>
            <a:pPr>
              <a:lnSpc>
                <a:spcPts val="3000"/>
              </a:lnSpc>
            </a:pPr>
            <a:r>
              <a:rPr lang="ja-JP" altLang="en-US" sz="2400" dirty="0" smtClean="0">
                <a:latin typeface="HGP明朝B" panose="02020800000000000000" pitchFamily="18" charset="-128"/>
                <a:ea typeface="HGP明朝B" panose="02020800000000000000" pitchFamily="18" charset="-128"/>
              </a:rPr>
              <a:t>「行方不明から安全に戻れることを願う会」は、</a:t>
            </a:r>
            <a:endParaRPr lang="en-US" altLang="ja-JP" sz="2400" dirty="0" smtClean="0">
              <a:latin typeface="HGP明朝B" panose="02020800000000000000" pitchFamily="18" charset="-128"/>
              <a:ea typeface="HGP明朝B" panose="02020800000000000000" pitchFamily="18" charset="-128"/>
            </a:endParaRPr>
          </a:p>
          <a:p>
            <a:pPr>
              <a:lnSpc>
                <a:spcPts val="3000"/>
              </a:lnSpc>
            </a:pPr>
            <a:r>
              <a:rPr lang="ja-JP" altLang="en-US" sz="2400" dirty="0" smtClean="0">
                <a:latin typeface="HGP明朝B" panose="02020800000000000000" pitchFamily="18" charset="-128"/>
                <a:ea typeface="HGP明朝B" panose="02020800000000000000" pitchFamily="18" charset="-128"/>
              </a:rPr>
              <a:t>これからも行動しつづけます。</a:t>
            </a:r>
            <a:endParaRPr lang="en-US" altLang="ja-JP" sz="2400" dirty="0" smtClean="0">
              <a:latin typeface="HGP明朝B" panose="02020800000000000000" pitchFamily="18" charset="-128"/>
              <a:ea typeface="HGP明朝B" panose="02020800000000000000" pitchFamily="18" charset="-128"/>
            </a:endParaRPr>
          </a:p>
          <a:p>
            <a:pPr>
              <a:lnSpc>
                <a:spcPts val="3000"/>
              </a:lnSpc>
            </a:pPr>
            <a:endParaRPr lang="en-US" altLang="ja-JP" sz="2400" dirty="0" smtClean="0">
              <a:latin typeface="HGP明朝B" panose="02020800000000000000" pitchFamily="18" charset="-128"/>
              <a:ea typeface="HGP明朝B" panose="02020800000000000000" pitchFamily="18" charset="-128"/>
            </a:endParaRPr>
          </a:p>
          <a:p>
            <a:pPr>
              <a:lnSpc>
                <a:spcPts val="3000"/>
              </a:lnSpc>
            </a:pPr>
            <a:r>
              <a:rPr lang="ja-JP" altLang="en-US" sz="2400" dirty="0" smtClean="0">
                <a:latin typeface="HGP明朝B" panose="02020800000000000000" pitchFamily="18" charset="-128"/>
                <a:ea typeface="HGP明朝B" panose="02020800000000000000" pitchFamily="18" charset="-128"/>
              </a:rPr>
              <a:t>いっしょに頑張りましょう！</a:t>
            </a:r>
            <a:endParaRPr lang="ja-JP" altLang="en-US" sz="24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7538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971" y="521494"/>
            <a:ext cx="8356623" cy="644995"/>
          </a:xfrm>
          <a:solidFill>
            <a:srgbClr val="FF0000"/>
          </a:solidFill>
        </p:spPr>
        <p:txBody>
          <a:bodyPr>
            <a:noAutofit/>
          </a:bodyPr>
          <a:lstStyle/>
          <a:p>
            <a:r>
              <a:rPr lang="ja-JP" altLang="en-US" sz="30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北見の認知症高齢者の行方不明者</a:t>
            </a:r>
            <a:r>
              <a:rPr lang="ja-JP" altLang="en-US" sz="30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a:t>
            </a:r>
            <a:r>
              <a:rPr lang="ja-JP" altLang="en-US" sz="30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現状</a:t>
            </a:r>
            <a:r>
              <a:rPr lang="ja-JP" altLang="en-US" sz="30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は</a:t>
            </a:r>
            <a:r>
              <a:rPr lang="ja-JP" altLang="en-US" sz="30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sp>
        <p:nvSpPr>
          <p:cNvPr id="3" name="コンテンツ プレースホルダー 2"/>
          <p:cNvSpPr>
            <a:spLocks noGrp="1"/>
          </p:cNvSpPr>
          <p:nvPr>
            <p:ph idx="1"/>
          </p:nvPr>
        </p:nvSpPr>
        <p:spPr>
          <a:xfrm>
            <a:off x="415460" y="1815032"/>
            <a:ext cx="7886700" cy="4351338"/>
          </a:xfrm>
        </p:spPr>
        <p:txBody>
          <a:bodyPr/>
          <a:lstStyle/>
          <a:p>
            <a:pPr marL="0" indent="0">
              <a:buNone/>
            </a:pPr>
            <a:r>
              <a:rPr kumimoji="1" lang="ja-JP" altLang="en-US" dirty="0" smtClean="0"/>
              <a:t>　　　　　　　　　　　　　　　　　　　</a:t>
            </a:r>
            <a:endParaRPr kumimoji="1" lang="ja-JP" altLang="en-US" dirty="0"/>
          </a:p>
        </p:txBody>
      </p:sp>
      <p:sp>
        <p:nvSpPr>
          <p:cNvPr id="4" name="正方形/長方形 3"/>
          <p:cNvSpPr/>
          <p:nvPr/>
        </p:nvSpPr>
        <p:spPr>
          <a:xfrm>
            <a:off x="415460" y="1350840"/>
            <a:ext cx="8420134" cy="5078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511629" y="1350840"/>
            <a:ext cx="8323965" cy="5078313"/>
          </a:xfrm>
          <a:prstGeom prst="rect">
            <a:avLst/>
          </a:prstGeom>
        </p:spPr>
        <p:txBody>
          <a:bodyPr wrap="square">
            <a:spAutoFit/>
          </a:bodyPr>
          <a:lstStyle/>
          <a:p>
            <a:pPr fontAlgn="base"/>
            <a:r>
              <a:rPr lang="ja-JP" altLang="en-US" sz="2800" dirty="0">
                <a:latin typeface="HGP明朝B" panose="02020800000000000000" pitchFamily="18" charset="-128"/>
                <a:ea typeface="HGP明朝B" panose="02020800000000000000" pitchFamily="18" charset="-128"/>
              </a:rPr>
              <a:t>○認知症と診断されて</a:t>
            </a:r>
            <a:r>
              <a:rPr lang="ja-JP" altLang="en-US" sz="2800" dirty="0" smtClean="0">
                <a:latin typeface="HGP明朝B" panose="02020800000000000000" pitchFamily="18" charset="-128"/>
                <a:ea typeface="HGP明朝B" panose="02020800000000000000" pitchFamily="18" charset="-128"/>
              </a:rPr>
              <a:t>いない初期段階の方</a:t>
            </a:r>
            <a:r>
              <a:rPr lang="ja-JP" altLang="en-US" sz="2800" dirty="0">
                <a:latin typeface="HGP明朝B" panose="02020800000000000000" pitchFamily="18" charset="-128"/>
                <a:ea typeface="HGP明朝B" panose="02020800000000000000" pitchFamily="18" charset="-128"/>
              </a:rPr>
              <a:t>が多い</a:t>
            </a:r>
            <a:endParaRPr lang="en-US" altLang="ja-JP" sz="2800" dirty="0">
              <a:latin typeface="HGP明朝B" panose="02020800000000000000" pitchFamily="18" charset="-128"/>
              <a:ea typeface="HGP明朝B" panose="02020800000000000000" pitchFamily="18" charset="-128"/>
            </a:endParaRPr>
          </a:p>
          <a:p>
            <a:pPr fontAlgn="base"/>
            <a:r>
              <a:rPr lang="ja-JP" altLang="en-US" sz="2800" dirty="0" smtClean="0">
                <a:latin typeface="HGP明朝B" panose="02020800000000000000" pitchFamily="18" charset="-128"/>
                <a:ea typeface="HGP明朝B" panose="02020800000000000000" pitchFamily="18" charset="-128"/>
              </a:rPr>
              <a:t>　（</a:t>
            </a:r>
            <a:r>
              <a:rPr lang="ja-JP" altLang="en-US" sz="2800" dirty="0">
                <a:latin typeface="HGP明朝B" panose="02020800000000000000" pitchFamily="18" charset="-128"/>
                <a:ea typeface="HGP明朝B" panose="02020800000000000000" pitchFamily="18" charset="-128"/>
              </a:rPr>
              <a:t>介護</a:t>
            </a:r>
            <a:r>
              <a:rPr lang="ja-JP" altLang="en-US" sz="2800" dirty="0" smtClean="0">
                <a:latin typeface="HGP明朝B" panose="02020800000000000000" pitchFamily="18" charset="-128"/>
                <a:ea typeface="HGP明朝B" panose="02020800000000000000" pitchFamily="18" charset="-128"/>
              </a:rPr>
              <a:t>認定もなし</a:t>
            </a:r>
            <a:r>
              <a:rPr lang="ja-JP" altLang="en-US" sz="2800" dirty="0">
                <a:latin typeface="HGP明朝B" panose="02020800000000000000" pitchFamily="18" charset="-128"/>
                <a:ea typeface="HGP明朝B" panose="02020800000000000000" pitchFamily="18" charset="-128"/>
              </a:rPr>
              <a:t>）</a:t>
            </a:r>
            <a:endParaRPr lang="en-US" altLang="ja-JP" sz="1600" dirty="0">
              <a:latin typeface="HGP明朝B" panose="02020800000000000000" pitchFamily="18" charset="-128"/>
              <a:ea typeface="HGP明朝B" panose="02020800000000000000" pitchFamily="18" charset="-128"/>
            </a:endParaRPr>
          </a:p>
          <a:p>
            <a:pPr fontAlgn="base"/>
            <a:endParaRPr lang="ja-JP" altLang="ja-JP" sz="1600" dirty="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a:t>
            </a:r>
            <a:r>
              <a:rPr lang="ja-JP" altLang="en-US" sz="2800" dirty="0" smtClean="0">
                <a:latin typeface="HGP明朝B" panose="02020800000000000000" pitchFamily="18" charset="-128"/>
                <a:ea typeface="HGP明朝B" panose="02020800000000000000" pitchFamily="18" charset="-128"/>
              </a:rPr>
              <a:t>不明になった場所は</a:t>
            </a:r>
            <a:r>
              <a:rPr lang="ja-JP" altLang="en-US" sz="2800" dirty="0">
                <a:latin typeface="HGP明朝B" panose="02020800000000000000" pitchFamily="18" charset="-128"/>
                <a:ea typeface="HGP明朝B" panose="02020800000000000000" pitchFamily="18" charset="-128"/>
              </a:rPr>
              <a:t>、自宅、病院、家族宅、</a:t>
            </a:r>
            <a:r>
              <a:rPr lang="ja-JP" altLang="en-US" sz="2800" dirty="0" smtClean="0">
                <a:latin typeface="HGP明朝B" panose="02020800000000000000" pitchFamily="18" charset="-128"/>
                <a:ea typeface="HGP明朝B" panose="02020800000000000000" pitchFamily="18" charset="-128"/>
              </a:rPr>
              <a:t>施設から</a:t>
            </a:r>
            <a:endParaRPr lang="en-US" altLang="ja-JP" sz="2800" dirty="0" smtClean="0">
              <a:latin typeface="HGP明朝B" panose="02020800000000000000" pitchFamily="18" charset="-128"/>
              <a:ea typeface="HGP明朝B" panose="02020800000000000000" pitchFamily="18" charset="-128"/>
            </a:endParaRPr>
          </a:p>
          <a:p>
            <a:pPr fontAlgn="base"/>
            <a:endParaRPr lang="en-US" altLang="ja-JP" sz="2800" dirty="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○手段</a:t>
            </a:r>
            <a:r>
              <a:rPr lang="ja-JP" altLang="en-US" sz="2800" dirty="0" smtClean="0">
                <a:latin typeface="HGP明朝B" panose="02020800000000000000" pitchFamily="18" charset="-128"/>
                <a:ea typeface="HGP明朝B" panose="02020800000000000000" pitchFamily="18" charset="-128"/>
              </a:rPr>
              <a:t>は、</a:t>
            </a:r>
            <a:endParaRPr lang="en-US" altLang="ja-JP" sz="2800" dirty="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　　徒歩</a:t>
            </a:r>
            <a:r>
              <a:rPr lang="ja-JP" altLang="en-US" sz="2800" dirty="0">
                <a:latin typeface="HGP明朝B" panose="02020800000000000000" pitchFamily="18" charset="-128"/>
                <a:ea typeface="HGP明朝B" panose="02020800000000000000" pitchFamily="18" charset="-128"/>
              </a:rPr>
              <a:t>・車（自家用車）・タクシー・自転車・</a:t>
            </a:r>
            <a:r>
              <a:rPr lang="ja-JP" altLang="en-US" sz="2800" dirty="0" smtClean="0">
                <a:latin typeface="HGP明朝B" panose="02020800000000000000" pitchFamily="18" charset="-128"/>
                <a:ea typeface="HGP明朝B" panose="02020800000000000000" pitchFamily="18" charset="-128"/>
              </a:rPr>
              <a:t>列車</a:t>
            </a:r>
            <a:endParaRPr lang="en-US" altLang="ja-JP" sz="2800" dirty="0" smtClean="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　　　　　＊</a:t>
            </a:r>
            <a:r>
              <a:rPr lang="ja-JP" altLang="en-US" sz="2800" dirty="0" smtClean="0">
                <a:latin typeface="HGP創英ﾌﾟﾚｾﾞﾝｽEB" panose="02020800000000000000" pitchFamily="18" charset="-128"/>
                <a:ea typeface="HGP創英ﾌﾟﾚｾﾞﾝｽEB" panose="02020800000000000000" pitchFamily="18" charset="-128"/>
              </a:rPr>
              <a:t>最近</a:t>
            </a:r>
            <a:r>
              <a:rPr lang="ja-JP" altLang="en-US" sz="2800" dirty="0">
                <a:latin typeface="HGP創英ﾌﾟﾚｾﾞﾝｽEB" panose="02020800000000000000" pitchFamily="18" charset="-128"/>
                <a:ea typeface="HGP創英ﾌﾟﾚｾﾞﾝｽEB" panose="02020800000000000000" pitchFamily="18" charset="-128"/>
              </a:rPr>
              <a:t>は、車による行方不明が多い。</a:t>
            </a:r>
            <a:endParaRPr lang="en-US" altLang="ja-JP" sz="2800" dirty="0">
              <a:latin typeface="HGP創英ﾌﾟﾚｾﾞﾝｽEB" panose="02020800000000000000" pitchFamily="18" charset="-128"/>
              <a:ea typeface="HGP創英ﾌﾟﾚｾﾞﾝｽEB" panose="02020800000000000000" pitchFamily="18" charset="-128"/>
            </a:endParaRPr>
          </a:p>
          <a:p>
            <a:pPr fontAlgn="base"/>
            <a:endParaRPr lang="en-US" altLang="ja-JP" sz="2800" dirty="0">
              <a:latin typeface="HGP創英ﾌﾟﾚｾﾞﾝｽEB" panose="02020800000000000000" pitchFamily="18" charset="-128"/>
              <a:ea typeface="HGP創英ﾌﾟﾚｾﾞﾝｽE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○発見は</a:t>
            </a:r>
            <a:r>
              <a:rPr lang="ja-JP" altLang="en-US" sz="2800" dirty="0" smtClean="0">
                <a:latin typeface="HGP明朝B" panose="02020800000000000000" pitchFamily="18" charset="-128"/>
                <a:ea typeface="HGP明朝B" panose="02020800000000000000" pitchFamily="18" charset="-128"/>
              </a:rPr>
              <a:t>、</a:t>
            </a:r>
            <a:endParaRPr lang="en-US" altLang="ja-JP" sz="2800" dirty="0" smtClean="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最近では、家族が捜索願いをだす前に</a:t>
            </a:r>
            <a:endParaRPr lang="en-US" altLang="ja-JP" sz="2800" dirty="0" smtClean="0">
              <a:latin typeface="HGP明朝B" panose="02020800000000000000" pitchFamily="18" charset="-128"/>
              <a:ea typeface="HGP明朝B" panose="02020800000000000000" pitchFamily="18" charset="-128"/>
            </a:endParaRPr>
          </a:p>
          <a:p>
            <a:pPr fontAlgn="base"/>
            <a:r>
              <a:rPr lang="ja-JP" altLang="en-US" sz="2800" dirty="0">
                <a:latin typeface="HGP明朝B" panose="02020800000000000000" pitchFamily="18" charset="-128"/>
                <a:ea typeface="HGP明朝B" panose="02020800000000000000" pitchFamily="18" charset="-128"/>
              </a:rPr>
              <a:t>　 </a:t>
            </a:r>
            <a:r>
              <a:rPr lang="ja-JP" altLang="en-US" sz="2800" dirty="0" smtClean="0">
                <a:latin typeface="HGP明朝B" panose="02020800000000000000" pitchFamily="18" charset="-128"/>
                <a:ea typeface="HGP明朝B" panose="02020800000000000000" pitchFamily="18" charset="-128"/>
              </a:rPr>
              <a:t>　地域</a:t>
            </a:r>
            <a:r>
              <a:rPr lang="ja-JP" altLang="en-US" sz="2800" dirty="0">
                <a:latin typeface="HGP明朝B" panose="02020800000000000000" pitchFamily="18" charset="-128"/>
                <a:ea typeface="HGP明朝B" panose="02020800000000000000" pitchFamily="18" charset="-128"/>
              </a:rPr>
              <a:t>住民からの</a:t>
            </a:r>
            <a:r>
              <a:rPr lang="ja-JP" altLang="en-US" sz="2800" dirty="0" smtClean="0">
                <a:latin typeface="HGP明朝B" panose="02020800000000000000" pitchFamily="18" charset="-128"/>
                <a:ea typeface="HGP明朝B" panose="02020800000000000000" pitchFamily="18" charset="-128"/>
              </a:rPr>
              <a:t>通報</a:t>
            </a:r>
            <a:r>
              <a:rPr lang="ja-JP" altLang="en-US" sz="2800" dirty="0">
                <a:latin typeface="HGP明朝B" panose="02020800000000000000" pitchFamily="18" charset="-128"/>
                <a:ea typeface="HGP明朝B" panose="02020800000000000000" pitchFamily="18" charset="-128"/>
              </a:rPr>
              <a:t>で</a:t>
            </a:r>
            <a:r>
              <a:rPr lang="ja-JP" altLang="en-US" sz="2800" dirty="0" smtClean="0">
                <a:latin typeface="HGP明朝B" panose="02020800000000000000" pitchFamily="18" charset="-128"/>
                <a:ea typeface="HGP明朝B" panose="02020800000000000000" pitchFamily="18" charset="-128"/>
              </a:rPr>
              <a:t>保護される人が増えている。</a:t>
            </a:r>
            <a:endParaRPr lang="en-US" altLang="ja-JP" sz="28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522985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941" y="365126"/>
            <a:ext cx="8610601" cy="1191531"/>
          </a:xfrm>
          <a:solidFill>
            <a:srgbClr val="FF0000"/>
          </a:solidFill>
        </p:spPr>
        <p:txBody>
          <a:bodyPr>
            <a:normAutofit/>
          </a:bodyPr>
          <a:lstStyle/>
          <a:p>
            <a:r>
              <a:rPr lang="ja-JP" altLang="en-US" sz="2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認知症高齢者等の</a:t>
            </a:r>
            <a:r>
              <a:rPr lang="en-US" altLang="ja-JP" sz="2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2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行方不明から安全に戻れることを願う会</a:t>
            </a:r>
            <a:r>
              <a:rPr lang="en-US" altLang="ja-JP" sz="2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2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a:t>
            </a:r>
            <a:r>
              <a:rPr lang="ja-JP" altLang="en-US" sz="3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発足</a:t>
            </a:r>
            <a:r>
              <a:rPr lang="ja-JP" altLang="en-US" sz="36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のきっかけ・理由</a:t>
            </a:r>
            <a:endParaRPr lang="ja-JP" altLang="en-US" sz="3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195941" y="1825623"/>
            <a:ext cx="8784771" cy="4564289"/>
          </a:xfrm>
          <a:ln>
            <a:solidFill>
              <a:srgbClr val="FF0000"/>
            </a:solidFill>
          </a:ln>
        </p:spPr>
        <p:txBody>
          <a:bodyPr>
            <a:normAutofit/>
          </a:bodyPr>
          <a:lstStyle/>
          <a:p>
            <a:pPr marL="0" indent="0">
              <a:buNone/>
            </a:pPr>
            <a:r>
              <a:rPr lang="en-US" altLang="ja-JP" sz="2400" dirty="0">
                <a:latin typeface="HGP明朝B" panose="02020800000000000000" pitchFamily="18" charset="-128"/>
                <a:ea typeface="HGP明朝B" panose="02020800000000000000" pitchFamily="18" charset="-128"/>
              </a:rPr>
              <a:t>2011</a:t>
            </a:r>
            <a:r>
              <a:rPr lang="ja-JP" altLang="en-US" sz="2400" dirty="0">
                <a:latin typeface="HGP明朝B" panose="02020800000000000000" pitchFamily="18" charset="-128"/>
                <a:ea typeface="HGP明朝B" panose="02020800000000000000" pitchFamily="18" charset="-128"/>
              </a:rPr>
              <a:t>年</a:t>
            </a:r>
            <a:r>
              <a:rPr lang="en-US" altLang="ja-JP" sz="2400" dirty="0">
                <a:latin typeface="HGP明朝B" panose="02020800000000000000" pitchFamily="18" charset="-128"/>
                <a:ea typeface="HGP明朝B" panose="02020800000000000000" pitchFamily="18" charset="-128"/>
              </a:rPr>
              <a:t>11</a:t>
            </a:r>
            <a:r>
              <a:rPr lang="ja-JP" altLang="en-US" sz="2400" dirty="0">
                <a:latin typeface="HGP明朝B" panose="02020800000000000000" pitchFamily="18" charset="-128"/>
                <a:ea typeface="HGP明朝B" panose="02020800000000000000" pitchFamily="18" charset="-128"/>
              </a:rPr>
              <a:t>月、北見近隣の町で認知症高齢者の行方不明から</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水深わずかな小川で死亡事故が発生。</a:t>
            </a:r>
            <a:endParaRPr lang="en-US" altLang="ja-JP" sz="2400" dirty="0">
              <a:latin typeface="HGP明朝B" panose="02020800000000000000" pitchFamily="18" charset="-128"/>
              <a:ea typeface="HGP明朝B" panose="02020800000000000000" pitchFamily="18" charset="-128"/>
            </a:endParaRPr>
          </a:p>
          <a:p>
            <a:pPr marL="0" indent="0">
              <a:buNone/>
            </a:pP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当時</a:t>
            </a:r>
            <a:r>
              <a:rPr lang="ja-JP" altLang="en-US" sz="2400" dirty="0">
                <a:latin typeface="HGP明朝B" panose="02020800000000000000" pitchFamily="18" charset="-128"/>
                <a:ea typeface="HGP明朝B" panose="02020800000000000000" pitchFamily="18" charset="-128"/>
              </a:rPr>
              <a:t>、グループホーム経営者等が集まり</a:t>
            </a:r>
            <a:r>
              <a:rPr lang="ja-JP" altLang="en-US" sz="2400" dirty="0" smtClean="0">
                <a:latin typeface="HGP明朝B" panose="02020800000000000000" pitchFamily="18" charset="-128"/>
                <a:ea typeface="HGP明朝B" panose="02020800000000000000" pitchFamily="18" charset="-128"/>
              </a:rPr>
              <a:t>、</a:t>
            </a:r>
            <a:endParaRPr lang="en-US" altLang="ja-JP" sz="2400" dirty="0" smtClean="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「自分</a:t>
            </a:r>
            <a:r>
              <a:rPr lang="ja-JP" altLang="en-US" sz="2400" dirty="0">
                <a:latin typeface="HGP明朝B" panose="02020800000000000000" pitchFamily="18" charset="-128"/>
                <a:ea typeface="HGP明朝B" panose="02020800000000000000" pitchFamily="18" charset="-128"/>
              </a:rPr>
              <a:t>達にとって</a:t>
            </a:r>
            <a:r>
              <a:rPr lang="ja-JP" altLang="en-US" sz="2400" dirty="0" smtClean="0">
                <a:latin typeface="HGP明朝B" panose="02020800000000000000" pitchFamily="18" charset="-128"/>
                <a:ea typeface="HGP明朝B" panose="02020800000000000000" pitchFamily="18" charset="-128"/>
              </a:rPr>
              <a:t>も</a:t>
            </a:r>
            <a:r>
              <a:rPr lang="ja-JP" altLang="en-US" sz="2400" dirty="0">
                <a:latin typeface="HGP明朝B" panose="02020800000000000000" pitchFamily="18" charset="-128"/>
                <a:ea typeface="HGP明朝B" panose="02020800000000000000" pitchFamily="18" charset="-128"/>
              </a:rPr>
              <a:t>、</a:t>
            </a:r>
            <a:r>
              <a:rPr lang="ja-JP" altLang="en-US" sz="2400" dirty="0" smtClean="0">
                <a:latin typeface="HGP明朝B" panose="02020800000000000000" pitchFamily="18" charset="-128"/>
                <a:ea typeface="HGP明朝B" panose="02020800000000000000" pitchFamily="18" charset="-128"/>
              </a:rPr>
              <a:t>他人</a:t>
            </a:r>
            <a:r>
              <a:rPr lang="ja-JP" altLang="en-US" sz="2400" dirty="0">
                <a:latin typeface="HGP明朝B" panose="02020800000000000000" pitchFamily="18" charset="-128"/>
                <a:ea typeface="HGP明朝B" panose="02020800000000000000" pitchFamily="18" charset="-128"/>
              </a:rPr>
              <a:t>ごとでは</a:t>
            </a:r>
            <a:r>
              <a:rPr lang="ja-JP" altLang="en-US" sz="2400" dirty="0" smtClean="0">
                <a:latin typeface="HGP明朝B" panose="02020800000000000000" pitchFamily="18" charset="-128"/>
                <a:ea typeface="HGP明朝B" panose="02020800000000000000" pitchFamily="18" charset="-128"/>
              </a:rPr>
              <a:t>ない！」</a:t>
            </a:r>
            <a:endParaRPr lang="en-US" altLang="ja-JP" sz="2400" dirty="0" smtClean="0">
              <a:latin typeface="HGP明朝B" panose="02020800000000000000" pitchFamily="18" charset="-128"/>
              <a:ea typeface="HGP明朝B" panose="02020800000000000000" pitchFamily="18" charset="-128"/>
            </a:endParaRPr>
          </a:p>
          <a:p>
            <a:pPr marL="0" indent="0">
              <a:buNone/>
            </a:pP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●認知症になると目的地へたどりつけなくなることがある。</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●認知症から</a:t>
            </a:r>
            <a:r>
              <a:rPr lang="ja-JP" altLang="en-US" sz="2400" dirty="0">
                <a:latin typeface="HGP明朝B" panose="02020800000000000000" pitchFamily="18" charset="-128"/>
                <a:ea typeface="HGP明朝B" panose="02020800000000000000" pitchFamily="18" charset="-128"/>
              </a:rPr>
              <a:t>行方不明になる人がいる事</a:t>
            </a:r>
            <a:r>
              <a:rPr lang="ja-JP" altLang="en-US" sz="2400" dirty="0" smtClean="0">
                <a:latin typeface="HGP明朝B" panose="02020800000000000000" pitchFamily="18" charset="-128"/>
                <a:ea typeface="HGP明朝B" panose="02020800000000000000" pitchFamily="18" charset="-128"/>
              </a:rPr>
              <a:t>をもっと知ってもらいたい！</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●いち早く探すボランティア</a:t>
            </a:r>
            <a:r>
              <a:rPr lang="ja-JP" altLang="en-US" sz="2400" dirty="0">
                <a:latin typeface="HGP明朝B" panose="02020800000000000000" pitchFamily="18" charset="-128"/>
                <a:ea typeface="HGP明朝B" panose="02020800000000000000" pitchFamily="18" charset="-128"/>
              </a:rPr>
              <a:t>を立ち上げてはどうか。</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a:t>
            </a:r>
            <a:r>
              <a:rPr lang="en-US" altLang="ja-JP" sz="2400" dirty="0">
                <a:latin typeface="HGP明朝B" panose="02020800000000000000" pitchFamily="18" charset="-128"/>
                <a:ea typeface="HGP明朝B" panose="02020800000000000000" pitchFamily="18" charset="-128"/>
              </a:rPr>
              <a:t>11</a:t>
            </a:r>
            <a:r>
              <a:rPr lang="ja-JP" altLang="en-US" sz="2400" dirty="0">
                <a:latin typeface="HGP明朝B" panose="02020800000000000000" pitchFamily="18" charset="-128"/>
                <a:ea typeface="HGP明朝B" panose="02020800000000000000" pitchFamily="18" charset="-128"/>
              </a:rPr>
              <a:t>月末に</a:t>
            </a:r>
            <a:r>
              <a:rPr lang="ja-JP" altLang="en-US" sz="2400" dirty="0" smtClean="0">
                <a:latin typeface="HGP明朝B" panose="02020800000000000000" pitchFamily="18" charset="-128"/>
                <a:ea typeface="HGP明朝B" panose="02020800000000000000" pitchFamily="18" charset="-128"/>
              </a:rPr>
              <a:t>話し合い、とにかく動き出した</a:t>
            </a:r>
            <a:r>
              <a:rPr lang="ja-JP" altLang="en-US" sz="2400" dirty="0">
                <a:latin typeface="HGP明朝B" panose="02020800000000000000" pitchFamily="18" charset="-128"/>
                <a:ea typeface="HGP明朝B" panose="02020800000000000000" pitchFamily="18" charset="-128"/>
              </a:rPr>
              <a:t>。</a:t>
            </a:r>
            <a:endParaRPr lang="en-US" altLang="ja-JP" sz="2400" dirty="0">
              <a:latin typeface="HGP明朝B" panose="02020800000000000000" pitchFamily="18" charset="-128"/>
              <a:ea typeface="HGP明朝B" panose="02020800000000000000" pitchFamily="18" charset="-128"/>
            </a:endParaRPr>
          </a:p>
          <a:p>
            <a:pPr marL="0" indent="0">
              <a:buNone/>
            </a:pPr>
            <a:endParaRPr lang="en-US" altLang="ja-JP" sz="1800" dirty="0">
              <a:latin typeface="HGP明朝B" panose="02020800000000000000" pitchFamily="18" charset="-128"/>
              <a:ea typeface="HGP明朝B" panose="02020800000000000000" pitchFamily="18" charset="-128"/>
            </a:endParaRPr>
          </a:p>
          <a:p>
            <a:pPr marL="0" indent="0">
              <a:buNone/>
            </a:pPr>
            <a:endParaRPr lang="en-US" altLang="ja-JP" sz="1800" dirty="0">
              <a:latin typeface="HGP明朝B" panose="02020800000000000000" pitchFamily="18" charset="-128"/>
              <a:ea typeface="HGP明朝B" panose="02020800000000000000" pitchFamily="18" charset="-128"/>
            </a:endParaRPr>
          </a:p>
          <a:p>
            <a:pPr marL="0" indent="0">
              <a:buNone/>
            </a:pPr>
            <a:endParaRPr lang="ja-JP" altLang="en-US" sz="1800" dirty="0">
              <a:latin typeface="HGP明朝B" panose="02020800000000000000" pitchFamily="18" charset="-128"/>
              <a:ea typeface="HGP明朝B" panose="02020800000000000000" pitchFamily="18"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349" y="2332776"/>
            <a:ext cx="2069920" cy="177499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686" y="5412777"/>
            <a:ext cx="888719" cy="888719"/>
          </a:xfrm>
          <a:prstGeom prst="rect">
            <a:avLst/>
          </a:prstGeom>
        </p:spPr>
      </p:pic>
    </p:spTree>
    <p:extLst>
      <p:ext uri="{BB962C8B-B14F-4D97-AF65-F5344CB8AC3E}">
        <p14:creationId xmlns:p14="http://schemas.microsoft.com/office/powerpoint/2010/main" val="396962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77" y="379981"/>
            <a:ext cx="7927523" cy="764844"/>
          </a:xfrm>
          <a:solidFill>
            <a:srgbClr val="FF000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設立経費は、</a:t>
            </a:r>
          </a:p>
        </p:txBody>
      </p:sp>
      <p:sp>
        <p:nvSpPr>
          <p:cNvPr id="3" name="コンテンツ プレースホルダー 2"/>
          <p:cNvSpPr>
            <a:spLocks noGrp="1"/>
          </p:cNvSpPr>
          <p:nvPr>
            <p:ph idx="1"/>
          </p:nvPr>
        </p:nvSpPr>
        <p:spPr>
          <a:xfrm>
            <a:off x="606877" y="1293574"/>
            <a:ext cx="7886700" cy="5214257"/>
          </a:xfrm>
          <a:ln>
            <a:solidFill>
              <a:srgbClr val="FF0000"/>
            </a:solidFill>
          </a:ln>
        </p:spPr>
        <p:txBody>
          <a:bodyPr>
            <a:normAutofit/>
          </a:bodyPr>
          <a:lstStyle/>
          <a:p>
            <a:pPr marL="0" indent="0">
              <a:buNone/>
            </a:pPr>
            <a:r>
              <a:rPr lang="ja-JP" altLang="en-US" sz="2600" dirty="0">
                <a:latin typeface="HGP明朝B" panose="02020800000000000000" pitchFamily="18" charset="-128"/>
                <a:ea typeface="HGP明朝B" panose="02020800000000000000" pitchFamily="18" charset="-128"/>
              </a:rPr>
              <a:t>北見市のパワー支援事業に申し込み必要経費を提出。</a:t>
            </a:r>
            <a:endParaRPr lang="en-US" altLang="ja-JP" sz="2600" dirty="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　　①</a:t>
            </a:r>
            <a:r>
              <a:rPr lang="ja-JP" altLang="en-US" dirty="0">
                <a:latin typeface="HGP明朝B" panose="02020800000000000000" pitchFamily="18" charset="-128"/>
                <a:ea typeface="HGP明朝B" panose="02020800000000000000" pitchFamily="18" charset="-128"/>
              </a:rPr>
              <a:t>プレゼンテーション</a:t>
            </a:r>
            <a:endParaRPr lang="en-US" altLang="ja-JP" dirty="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　　②</a:t>
            </a:r>
            <a:r>
              <a:rPr lang="ja-JP" altLang="en-US" dirty="0">
                <a:latin typeface="HGP明朝B" panose="02020800000000000000" pitchFamily="18" charset="-128"/>
                <a:ea typeface="HGP明朝B" panose="02020800000000000000" pitchFamily="18" charset="-128"/>
              </a:rPr>
              <a:t>質問⇒回答</a:t>
            </a:r>
            <a:endParaRPr lang="en-US" altLang="ja-JP" dirty="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　　③</a:t>
            </a:r>
            <a:r>
              <a:rPr lang="ja-JP" altLang="en-US" dirty="0">
                <a:latin typeface="HGP明朝B" panose="02020800000000000000" pitchFamily="18" charset="-128"/>
                <a:ea typeface="HGP明朝B" panose="02020800000000000000" pitchFamily="18" charset="-128"/>
              </a:rPr>
              <a:t>補助額が決まる。</a:t>
            </a:r>
            <a:endParaRPr lang="en-US" altLang="ja-JP" dirty="0">
              <a:latin typeface="HGP明朝B" panose="02020800000000000000" pitchFamily="18" charset="-128"/>
              <a:ea typeface="HGP明朝B" panose="02020800000000000000" pitchFamily="18" charset="-128"/>
            </a:endParaRPr>
          </a:p>
          <a:p>
            <a:pPr marL="0" indent="0">
              <a:buNone/>
            </a:pPr>
            <a:r>
              <a:rPr lang="ja-JP" altLang="en-US" dirty="0" smtClean="0">
                <a:latin typeface="HGP明朝B" panose="02020800000000000000" pitchFamily="18" charset="-128"/>
                <a:ea typeface="HGP明朝B" panose="02020800000000000000" pitchFamily="18" charset="-128"/>
              </a:rPr>
              <a:t>　　④</a:t>
            </a:r>
            <a:r>
              <a:rPr lang="en-US" altLang="ja-JP" dirty="0">
                <a:latin typeface="HGP明朝B" panose="02020800000000000000" pitchFamily="18" charset="-128"/>
                <a:ea typeface="HGP明朝B" panose="02020800000000000000" pitchFamily="18" charset="-128"/>
              </a:rPr>
              <a:t>3</a:t>
            </a:r>
            <a:r>
              <a:rPr lang="ja-JP" altLang="en-US" dirty="0">
                <a:latin typeface="HGP明朝B" panose="02020800000000000000" pitchFamily="18" charset="-128"/>
                <a:ea typeface="HGP明朝B" panose="02020800000000000000" pitchFamily="18" charset="-128"/>
              </a:rPr>
              <a:t>月末日に内容報告と質問（</a:t>
            </a:r>
            <a:r>
              <a:rPr lang="en-US" altLang="ja-JP" dirty="0">
                <a:latin typeface="HGP明朝B" panose="02020800000000000000" pitchFamily="18" charset="-128"/>
                <a:ea typeface="HGP明朝B" panose="02020800000000000000" pitchFamily="18" charset="-128"/>
              </a:rPr>
              <a:t>2</a:t>
            </a:r>
            <a:r>
              <a:rPr lang="ja-JP" altLang="en-US" dirty="0">
                <a:latin typeface="HGP明朝B" panose="02020800000000000000" pitchFamily="18" charset="-128"/>
                <a:ea typeface="HGP明朝B" panose="02020800000000000000" pitchFamily="18" charset="-128"/>
              </a:rPr>
              <a:t>回受けた）</a:t>
            </a:r>
            <a:endParaRPr lang="en-US" altLang="ja-JP" dirty="0">
              <a:latin typeface="HGP明朝B" panose="02020800000000000000" pitchFamily="18" charset="-128"/>
              <a:ea typeface="HGP明朝B" panose="02020800000000000000" pitchFamily="18" charset="-128"/>
            </a:endParaRPr>
          </a:p>
          <a:p>
            <a:pPr marL="0" indent="0">
              <a:buNone/>
            </a:pPr>
            <a:endParaRPr lang="en-US" altLang="ja-JP" sz="1000"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dirty="0" smtClean="0">
                <a:solidFill>
                  <a:srgbClr val="FF0000"/>
                </a:solidFill>
                <a:latin typeface="HGP創英角ｺﾞｼｯｸUB" panose="020B0900000000000000" pitchFamily="50" charset="-128"/>
                <a:ea typeface="HGP創英角ｺﾞｼｯｸUB" panose="020B0900000000000000" pitchFamily="50" charset="-128"/>
              </a:rPr>
              <a:t>※</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後は、</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自分たちで奔走・・・！　</a:t>
            </a:r>
            <a:endParaRPr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a:t>
            </a:r>
            <a:r>
              <a:rPr lang="ja-JP" altLang="en-US" dirty="0" smtClean="0">
                <a:latin typeface="HGP明朝B" panose="02020800000000000000" pitchFamily="18" charset="-128"/>
                <a:ea typeface="HGP明朝B" panose="02020800000000000000" pitchFamily="18" charset="-128"/>
              </a:rPr>
              <a:t>企業</a:t>
            </a:r>
            <a:r>
              <a:rPr lang="ja-JP" altLang="en-US" dirty="0">
                <a:latin typeface="HGP明朝B" panose="02020800000000000000" pitchFamily="18" charset="-128"/>
                <a:ea typeface="HGP明朝B" panose="02020800000000000000" pitchFamily="18" charset="-128"/>
              </a:rPr>
              <a:t>の会員を募集し寄付も募った。</a:t>
            </a:r>
            <a:endParaRPr lang="en-US" altLang="ja-JP" dirty="0">
              <a:latin typeface="HGP明朝B" panose="02020800000000000000" pitchFamily="18" charset="-128"/>
              <a:ea typeface="HGP明朝B" panose="02020800000000000000" pitchFamily="18" charset="-128"/>
            </a:endParaRPr>
          </a:p>
          <a:p>
            <a:pPr marL="0" indent="0">
              <a:buNone/>
            </a:pPr>
            <a:r>
              <a:rPr lang="ja-JP" altLang="en-US" dirty="0" smtClean="0">
                <a:solidFill>
                  <a:srgbClr val="FF0000"/>
                </a:solidFill>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認知症介護指導者</a:t>
            </a:r>
            <a:r>
              <a:rPr lang="ja-JP" altLang="en-US" dirty="0">
                <a:latin typeface="HGP明朝B" panose="02020800000000000000" pitchFamily="18" charset="-128"/>
                <a:ea typeface="HGP明朝B" panose="02020800000000000000" pitchFamily="18" charset="-128"/>
              </a:rPr>
              <a:t>や</a:t>
            </a:r>
            <a:r>
              <a:rPr lang="ja-JP" altLang="en-US" dirty="0" smtClean="0">
                <a:latin typeface="HGP明朝B" panose="02020800000000000000" pitchFamily="18" charset="-128"/>
                <a:ea typeface="HGP明朝B" panose="02020800000000000000" pitchFamily="18" charset="-128"/>
              </a:rPr>
              <a:t>当会</a:t>
            </a:r>
            <a:r>
              <a:rPr lang="ja-JP" altLang="en-US" dirty="0">
                <a:latin typeface="HGP明朝B" panose="02020800000000000000" pitchFamily="18" charset="-128"/>
                <a:ea typeface="HGP明朝B" panose="02020800000000000000" pitchFamily="18" charset="-128"/>
              </a:rPr>
              <a:t>副会長に</a:t>
            </a:r>
            <a:r>
              <a:rPr lang="ja-JP" altLang="en-US" dirty="0" smtClean="0">
                <a:latin typeface="HGP明朝B" panose="02020800000000000000" pitchFamily="18" charset="-128"/>
                <a:ea typeface="HGP明朝B" panose="02020800000000000000" pitchFamily="18" charset="-128"/>
              </a:rPr>
              <a:t>よる研修・講義</a:t>
            </a:r>
            <a:endParaRPr lang="en-US" altLang="ja-JP" dirty="0" smtClean="0">
              <a:latin typeface="HGP明朝B" panose="02020800000000000000" pitchFamily="18" charset="-128"/>
              <a:ea typeface="HGP明朝B" panose="02020800000000000000" pitchFamily="18" charset="-128"/>
            </a:endParaRPr>
          </a:p>
          <a:p>
            <a:pPr marL="0" indent="0">
              <a:buNone/>
            </a:pPr>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を開始し</a:t>
            </a:r>
            <a:r>
              <a:rPr lang="ja-JP" altLang="en-US" dirty="0">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参加費を活動に投入</a:t>
            </a:r>
            <a:r>
              <a:rPr lang="ja-JP" altLang="en-US" dirty="0">
                <a:latin typeface="HGP明朝B" panose="02020800000000000000" pitchFamily="18" charset="-128"/>
                <a:ea typeface="HGP明朝B" panose="02020800000000000000" pitchFamily="18" charset="-128"/>
              </a:rPr>
              <a:t>。</a:t>
            </a:r>
            <a:endParaRPr lang="en-US" altLang="ja-JP" dirty="0">
              <a:latin typeface="HGP明朝B" panose="02020800000000000000" pitchFamily="18" charset="-128"/>
              <a:ea typeface="HGP明朝B" panose="02020800000000000000" pitchFamily="18" charset="-128"/>
            </a:endParaRPr>
          </a:p>
          <a:p>
            <a:pPr marL="0" indent="0">
              <a:buNone/>
            </a:pPr>
            <a:endParaRPr lang="ja-JP" altLang="en-US" sz="2600" dirty="0">
              <a:latin typeface="HGP明朝B" panose="02020800000000000000" pitchFamily="18" charset="-128"/>
              <a:ea typeface="HGP明朝B" panose="02020800000000000000" pitchFamily="18" charset="-128"/>
            </a:endParaRPr>
          </a:p>
        </p:txBody>
      </p:sp>
      <p:sp>
        <p:nvSpPr>
          <p:cNvPr id="4" name="角丸四角形吹き出し 3"/>
          <p:cNvSpPr/>
          <p:nvPr/>
        </p:nvSpPr>
        <p:spPr>
          <a:xfrm>
            <a:off x="6006116" y="3900702"/>
            <a:ext cx="2937143" cy="1002920"/>
          </a:xfrm>
          <a:prstGeom prst="wedgeRoundRectCallout">
            <a:avLst>
              <a:gd name="adj1" fmla="val -64294"/>
              <a:gd name="adj2" fmla="val -14620"/>
              <a:gd name="adj3" fmla="val 16667"/>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51675" y="3900703"/>
            <a:ext cx="3046027" cy="1200329"/>
          </a:xfrm>
          <a:prstGeom prst="rect">
            <a:avLst/>
          </a:prstGeom>
        </p:spPr>
        <p:txBody>
          <a:bodyPr wrap="none">
            <a:spAutoFit/>
          </a:bodyPr>
          <a:lstStyle/>
          <a:p>
            <a:r>
              <a:rPr lang="ja-JP" altLang="en-US" dirty="0" smtClean="0">
                <a:solidFill>
                  <a:srgbClr val="FF0000"/>
                </a:solidFill>
                <a:latin typeface="HGPｺﾞｼｯｸE" panose="020B0900000000000000" pitchFamily="50" charset="-128"/>
                <a:ea typeface="HGPｺﾞｼｯｸE" panose="020B0900000000000000" pitchFamily="50" charset="-128"/>
              </a:rPr>
              <a:t>「無いから、やらない」</a:t>
            </a:r>
            <a:r>
              <a:rPr lang="ja-JP" altLang="en-US" dirty="0" smtClean="0">
                <a:latin typeface="HGPｺﾞｼｯｸE" panose="020B0900000000000000" pitchFamily="50" charset="-128"/>
                <a:ea typeface="HGPｺﾞｼｯｸE" panose="020B0900000000000000" pitchFamily="50" charset="-128"/>
              </a:rPr>
              <a:t>でなく</a:t>
            </a:r>
            <a:endParaRPr lang="en-US" altLang="ja-JP" dirty="0" smtClean="0">
              <a:latin typeface="HGPｺﾞｼｯｸE" panose="020B0900000000000000" pitchFamily="50" charset="-128"/>
              <a:ea typeface="HGPｺﾞｼｯｸE" panose="020B0900000000000000" pitchFamily="50" charset="-128"/>
            </a:endParaRPr>
          </a:p>
          <a:p>
            <a:r>
              <a:rPr lang="ja-JP" altLang="en-US" dirty="0" smtClean="0">
                <a:solidFill>
                  <a:srgbClr val="FF0000"/>
                </a:solidFill>
                <a:latin typeface="HGPｺﾞｼｯｸE" panose="020B0900000000000000" pitchFamily="50" charset="-128"/>
                <a:ea typeface="HGPｺﾞｼｯｸE" panose="020B0900000000000000" pitchFamily="50" charset="-128"/>
              </a:rPr>
              <a:t>「やるべきことのために、</a:t>
            </a:r>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r>
              <a:rPr lang="ja-JP" altLang="en-US" dirty="0">
                <a:solidFill>
                  <a:srgbClr val="FF0000"/>
                </a:solidFill>
                <a:latin typeface="HGPｺﾞｼｯｸE" panose="020B0900000000000000" pitchFamily="50" charset="-128"/>
                <a:ea typeface="HGPｺﾞｼｯｸE" panose="020B0900000000000000" pitchFamily="50" charset="-128"/>
              </a:rPr>
              <a:t>　</a:t>
            </a:r>
            <a:r>
              <a:rPr lang="ja-JP" altLang="en-US" dirty="0" smtClean="0">
                <a:solidFill>
                  <a:srgbClr val="FF0000"/>
                </a:solidFill>
                <a:latin typeface="HGPｺﾞｼｯｸE" panose="020B0900000000000000" pitchFamily="50" charset="-128"/>
                <a:ea typeface="HGPｺﾞｼｯｸE" panose="020B0900000000000000" pitchFamily="50" charset="-128"/>
              </a:rPr>
              <a:t>仲間と動く！仲間を増やす」</a:t>
            </a:r>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endParaRPr lang="ja-JP" altLang="en-US" dirty="0">
              <a:solidFill>
                <a:srgbClr val="FF0000"/>
              </a:solidFill>
            </a:endParaRPr>
          </a:p>
        </p:txBody>
      </p:sp>
    </p:spTree>
    <p:extLst>
      <p:ext uri="{BB962C8B-B14F-4D97-AF65-F5344CB8AC3E}">
        <p14:creationId xmlns:p14="http://schemas.microsoft.com/office/powerpoint/2010/main" val="382694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743" y="260234"/>
            <a:ext cx="8142514" cy="738211"/>
          </a:xfrm>
          <a:solidFill>
            <a:srgbClr val="FF0000"/>
          </a:solidFill>
        </p:spPr>
        <p:txBody>
          <a:bodyPr>
            <a:normAutofit/>
          </a:bodyPr>
          <a:lstStyle/>
          <a:p>
            <a:r>
              <a:rPr lang="ja-JP" altLang="en-US" sz="3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さっそく、関係機関へ呼びかけた</a:t>
            </a:r>
          </a:p>
        </p:txBody>
      </p:sp>
      <p:sp>
        <p:nvSpPr>
          <p:cNvPr id="3" name="コンテンツ プレースホルダー 2"/>
          <p:cNvSpPr>
            <a:spLocks noGrp="1"/>
          </p:cNvSpPr>
          <p:nvPr>
            <p:ph idx="1"/>
          </p:nvPr>
        </p:nvSpPr>
        <p:spPr>
          <a:xfrm>
            <a:off x="522514" y="1088566"/>
            <a:ext cx="8088086" cy="5421086"/>
          </a:xfrm>
          <a:ln>
            <a:solidFill>
              <a:srgbClr val="FF0000"/>
            </a:solidFill>
          </a:ln>
        </p:spPr>
        <p:txBody>
          <a:bodyPr>
            <a:noAutofit/>
          </a:bodyPr>
          <a:lstStyle/>
          <a:p>
            <a:pPr marL="0" indent="0">
              <a:buNone/>
            </a:pPr>
            <a:r>
              <a:rPr lang="ja-JP" altLang="en-US" sz="2400" dirty="0">
                <a:latin typeface="HGS創英ﾌﾟﾚｾﾞﾝｽEB" panose="02020800000000000000" pitchFamily="18" charset="-128"/>
                <a:ea typeface="HGS創英ﾌﾟﾚｾﾞﾝｽE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社会</a:t>
            </a:r>
            <a:r>
              <a:rPr lang="ja-JP" altLang="en-US" sz="2400" dirty="0">
                <a:latin typeface="HGP明朝B" panose="02020800000000000000" pitchFamily="18" charset="-128"/>
                <a:ea typeface="HGP明朝B" panose="02020800000000000000" pitchFamily="18" charset="-128"/>
              </a:rPr>
              <a:t>福祉協議会</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精神科</a:t>
            </a:r>
            <a:r>
              <a:rPr lang="ja-JP" altLang="en-US" sz="2400" dirty="0">
                <a:latin typeface="HGP明朝B" panose="02020800000000000000" pitchFamily="18" charset="-128"/>
                <a:ea typeface="HGP明朝B" panose="02020800000000000000" pitchFamily="18" charset="-128"/>
              </a:rPr>
              <a:t>病院</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介護</a:t>
            </a:r>
            <a:r>
              <a:rPr lang="ja-JP" altLang="en-US" sz="2400" dirty="0">
                <a:latin typeface="HGP明朝B" panose="02020800000000000000" pitchFamily="18" charset="-128"/>
                <a:ea typeface="HGP明朝B" panose="02020800000000000000" pitchFamily="18" charset="-128"/>
              </a:rPr>
              <a:t>支援専門員</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地域</a:t>
            </a:r>
            <a:r>
              <a:rPr lang="ja-JP" altLang="en-US" sz="2400" dirty="0">
                <a:latin typeface="HGP明朝B" panose="02020800000000000000" pitchFamily="18" charset="-128"/>
                <a:ea typeface="HGP明朝B" panose="02020800000000000000" pitchFamily="18" charset="-128"/>
              </a:rPr>
              <a:t>包括支援センター</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福祉事</a:t>
            </a:r>
            <a:r>
              <a:rPr lang="ja-JP" altLang="en-US" sz="2400" dirty="0">
                <a:latin typeface="HGP明朝B" panose="02020800000000000000" pitchFamily="18" charset="-128"/>
                <a:ea typeface="HGP明朝B" panose="02020800000000000000" pitchFamily="18" charset="-128"/>
              </a:rPr>
              <a:t>業者＆職員</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民生・児童委員</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町内会</a:t>
            </a:r>
            <a:r>
              <a:rPr lang="ja-JP" altLang="en-US" sz="2400" dirty="0">
                <a:latin typeface="HGP明朝B" panose="02020800000000000000" pitchFamily="18" charset="-128"/>
                <a:ea typeface="HGP明朝B" panose="02020800000000000000" pitchFamily="18" charset="-128"/>
              </a:rPr>
              <a:t>役員</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連合</a:t>
            </a:r>
            <a:r>
              <a:rPr lang="ja-JP" altLang="en-US" sz="2400" dirty="0">
                <a:latin typeface="HGP明朝B" panose="02020800000000000000" pitchFamily="18" charset="-128"/>
                <a:ea typeface="HGP明朝B" panose="02020800000000000000" pitchFamily="18" charset="-128"/>
              </a:rPr>
              <a:t>町内会役員</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お金</a:t>
            </a:r>
            <a:r>
              <a:rPr lang="ja-JP" altLang="en-US" sz="2400" dirty="0">
                <a:latin typeface="HGP明朝B" panose="02020800000000000000" pitchFamily="18" charset="-128"/>
                <a:ea typeface="HGP明朝B" panose="02020800000000000000" pitchFamily="18" charset="-128"/>
              </a:rPr>
              <a:t>のありそうな企業</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地域</a:t>
            </a:r>
            <a:r>
              <a:rPr lang="ja-JP" altLang="en-US" sz="2400" dirty="0">
                <a:latin typeface="HGP明朝B" panose="02020800000000000000" pitchFamily="18" charset="-128"/>
                <a:ea typeface="HGP明朝B" panose="02020800000000000000" pitchFamily="18" charset="-128"/>
              </a:rPr>
              <a:t>住民</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latin typeface="HGP明朝B" panose="02020800000000000000" pitchFamily="18" charset="-128"/>
                <a:ea typeface="HGP明朝B" panose="02020800000000000000" pitchFamily="18" charset="-128"/>
              </a:rPr>
              <a:t>　　認知症</a:t>
            </a:r>
            <a:r>
              <a:rPr lang="ja-JP" altLang="en-US" sz="2400" dirty="0">
                <a:latin typeface="HGP明朝B" panose="02020800000000000000" pitchFamily="18" charset="-128"/>
                <a:ea typeface="HGP明朝B" panose="02020800000000000000" pitchFamily="18" charset="-128"/>
              </a:rPr>
              <a:t>の人と家族の会</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smtClean="0">
                <a:solidFill>
                  <a:srgbClr val="FF0000"/>
                </a:solidFill>
                <a:latin typeface="HGP明朝B" panose="02020800000000000000" pitchFamily="18" charset="-128"/>
                <a:ea typeface="HGP明朝B" panose="02020800000000000000" pitchFamily="18" charset="-128"/>
              </a:rPr>
              <a:t>　　　　頭</a:t>
            </a:r>
            <a:r>
              <a:rPr lang="ja-JP" altLang="en-US" sz="2400" dirty="0">
                <a:solidFill>
                  <a:srgbClr val="FF0000"/>
                </a:solidFill>
                <a:latin typeface="HGP明朝B" panose="02020800000000000000" pitchFamily="18" charset="-128"/>
                <a:ea typeface="HGP明朝B" panose="02020800000000000000" pitchFamily="18" charset="-128"/>
              </a:rPr>
              <a:t>になってくれそうな人も同時に探した</a:t>
            </a:r>
          </a:p>
        </p:txBody>
      </p:sp>
    </p:spTree>
    <p:extLst>
      <p:ext uri="{BB962C8B-B14F-4D97-AF65-F5344CB8AC3E}">
        <p14:creationId xmlns:p14="http://schemas.microsoft.com/office/powerpoint/2010/main" val="187277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51020" y="1754371"/>
            <a:ext cx="6794204" cy="2732567"/>
          </a:xfrm>
          <a:prstGeom prst="rect">
            <a:avLst/>
          </a:prstGeom>
          <a:solidFill>
            <a:srgbClr val="E6FEF5"/>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2" name="タイトル 1"/>
          <p:cNvSpPr>
            <a:spLocks noGrp="1"/>
          </p:cNvSpPr>
          <p:nvPr>
            <p:ph type="title"/>
          </p:nvPr>
        </p:nvSpPr>
        <p:spPr>
          <a:xfrm>
            <a:off x="0" y="44038"/>
            <a:ext cx="9334057" cy="618362"/>
          </a:xfrm>
        </p:spPr>
        <p:txBody>
          <a:bodyPr>
            <a:noAutofit/>
          </a:bodyPr>
          <a:lstStyle/>
          <a:p>
            <a:r>
              <a:rPr lang="ja-JP" altLang="en-US" sz="2800" dirty="0">
                <a:latin typeface="HGP明朝B" panose="02020800000000000000" pitchFamily="18" charset="-128"/>
                <a:ea typeface="HGP明朝B" panose="02020800000000000000" pitchFamily="18" charset="-128"/>
              </a:rPr>
              <a:t>誰もが入会</a:t>
            </a:r>
            <a:r>
              <a:rPr lang="ja-JP" altLang="en-US" sz="2800" dirty="0" smtClean="0">
                <a:latin typeface="HGP明朝B" panose="02020800000000000000" pitchFamily="18" charset="-128"/>
                <a:ea typeface="HGP明朝B" panose="02020800000000000000" pitchFamily="18" charset="-128"/>
              </a:rPr>
              <a:t>しやすく、活動しやすい環境を</a:t>
            </a:r>
            <a:r>
              <a:rPr lang="ja-JP" altLang="en-US" sz="2800" dirty="0">
                <a:latin typeface="HGP明朝B" panose="02020800000000000000" pitchFamily="18" charset="-128"/>
                <a:ea typeface="HGP明朝B" panose="02020800000000000000" pitchFamily="18" charset="-128"/>
              </a:rPr>
              <a:t>検討</a:t>
            </a:r>
            <a:r>
              <a:rPr lang="ja-JP" altLang="en-US" sz="2800" dirty="0" smtClean="0">
                <a:latin typeface="HGP明朝B" panose="02020800000000000000" pitchFamily="18" charset="-128"/>
                <a:ea typeface="HGP明朝B" panose="02020800000000000000" pitchFamily="18" charset="-128"/>
              </a:rPr>
              <a:t>、</a:t>
            </a:r>
            <a:r>
              <a:rPr lang="ja-JP" altLang="en-US" sz="2800" dirty="0" smtClean="0">
                <a:solidFill>
                  <a:srgbClr val="FF0000"/>
                </a:solidFill>
                <a:latin typeface="HGP明朝B" panose="02020800000000000000" pitchFamily="18" charset="-128"/>
                <a:ea typeface="HGP明朝B" panose="02020800000000000000" pitchFamily="18" charset="-128"/>
              </a:rPr>
              <a:t>みんなでつくる</a:t>
            </a:r>
            <a:endParaRPr lang="ja-JP" altLang="en-US" sz="2800" dirty="0">
              <a:solidFill>
                <a:srgbClr val="FF0000"/>
              </a:solidFill>
              <a:latin typeface="HGP明朝B" panose="02020800000000000000" pitchFamily="18" charset="-128"/>
              <a:ea typeface="HGP明朝B" panose="02020800000000000000" pitchFamily="18" charset="-128"/>
            </a:endParaRPr>
          </a:p>
        </p:txBody>
      </p:sp>
      <p:sp>
        <p:nvSpPr>
          <p:cNvPr id="3" name="コンテンツ プレースホルダー 2"/>
          <p:cNvSpPr>
            <a:spLocks noGrp="1"/>
          </p:cNvSpPr>
          <p:nvPr>
            <p:ph idx="1"/>
          </p:nvPr>
        </p:nvSpPr>
        <p:spPr>
          <a:xfrm>
            <a:off x="115627" y="789992"/>
            <a:ext cx="9186531" cy="5855357"/>
          </a:xfrm>
          <a:ln>
            <a:noFill/>
          </a:ln>
        </p:spPr>
        <p:txBody>
          <a:bodyPr>
            <a:normAutofit/>
          </a:bodyPr>
          <a:lstStyle/>
          <a:p>
            <a:pPr marL="514350" indent="-514350">
              <a:lnSpc>
                <a:spcPts val="1700"/>
              </a:lnSpc>
              <a:buAutoNum type="arabicPeriod"/>
            </a:pPr>
            <a:r>
              <a:rPr lang="ja-JP" altLang="en-US" sz="2600" dirty="0" smtClean="0">
                <a:solidFill>
                  <a:srgbClr val="FF0000"/>
                </a:solidFill>
                <a:latin typeface="HGP明朝B" panose="02020800000000000000" pitchFamily="18" charset="-128"/>
                <a:ea typeface="HGP明朝B" panose="02020800000000000000" pitchFamily="18" charset="-128"/>
              </a:rPr>
              <a:t>会員にな</a:t>
            </a:r>
            <a:r>
              <a:rPr lang="ja-JP" altLang="en-US" sz="2600" dirty="0">
                <a:solidFill>
                  <a:srgbClr val="FF0000"/>
                </a:solidFill>
                <a:latin typeface="HGP明朝B" panose="02020800000000000000" pitchFamily="18" charset="-128"/>
                <a:ea typeface="HGP明朝B" panose="02020800000000000000" pitchFamily="18" charset="-128"/>
              </a:rPr>
              <a:t>る</a:t>
            </a:r>
            <a:r>
              <a:rPr lang="ja-JP" altLang="en-US" sz="2600" dirty="0" smtClean="0">
                <a:solidFill>
                  <a:srgbClr val="FF0000"/>
                </a:solidFill>
                <a:latin typeface="HGP明朝B" panose="02020800000000000000" pitchFamily="18" charset="-128"/>
                <a:ea typeface="HGP明朝B" panose="02020800000000000000" pitchFamily="18" charset="-128"/>
              </a:rPr>
              <a:t>ことを強制</a:t>
            </a:r>
            <a:r>
              <a:rPr lang="ja-JP" altLang="en-US" sz="2600" dirty="0">
                <a:solidFill>
                  <a:srgbClr val="FF0000"/>
                </a:solidFill>
                <a:latin typeface="HGP明朝B" panose="02020800000000000000" pitchFamily="18" charset="-128"/>
                <a:ea typeface="HGP明朝B" panose="02020800000000000000" pitchFamily="18" charset="-128"/>
              </a:rPr>
              <a:t>をしない</a:t>
            </a:r>
            <a:r>
              <a:rPr lang="ja-JP" altLang="en-US" sz="2600" dirty="0" smtClean="0">
                <a:solidFill>
                  <a:srgbClr val="FF0000"/>
                </a:solidFill>
                <a:latin typeface="HGP明朝B" panose="02020800000000000000" pitchFamily="18" charset="-128"/>
                <a:ea typeface="HGP明朝B" panose="02020800000000000000" pitchFamily="18" charset="-128"/>
              </a:rPr>
              <a:t>。願いを同じにする人が参加。</a:t>
            </a:r>
            <a:endParaRPr lang="en-US" altLang="ja-JP" sz="2600" dirty="0" smtClean="0">
              <a:solidFill>
                <a:srgbClr val="FF0000"/>
              </a:solidFill>
              <a:latin typeface="HGP明朝B" panose="02020800000000000000" pitchFamily="18" charset="-128"/>
              <a:ea typeface="HGP明朝B" panose="02020800000000000000" pitchFamily="18" charset="-128"/>
            </a:endParaRPr>
          </a:p>
          <a:p>
            <a:pPr marL="0" indent="0">
              <a:lnSpc>
                <a:spcPts val="1700"/>
              </a:lnSpc>
              <a:buNone/>
            </a:pPr>
            <a:endParaRPr lang="en-US" altLang="ja-JP" sz="2600" dirty="0" smtClean="0">
              <a:solidFill>
                <a:srgbClr val="FF0000"/>
              </a:solidFill>
              <a:latin typeface="HGP明朝B" panose="02020800000000000000" pitchFamily="18" charset="-128"/>
              <a:ea typeface="HGP明朝B" panose="02020800000000000000" pitchFamily="18" charset="-128"/>
            </a:endParaRPr>
          </a:p>
          <a:p>
            <a:pPr marL="0" indent="0">
              <a:lnSpc>
                <a:spcPts val="1700"/>
              </a:lnSpc>
              <a:buNone/>
            </a:pPr>
            <a:r>
              <a:rPr lang="ja-JP" altLang="en-US" sz="2600" dirty="0" smtClean="0">
                <a:solidFill>
                  <a:srgbClr val="FF0000"/>
                </a:solidFill>
                <a:latin typeface="HGP明朝B" panose="02020800000000000000" pitchFamily="18" charset="-128"/>
                <a:ea typeface="HGP明朝B" panose="02020800000000000000" pitchFamily="18" charset="-128"/>
              </a:rPr>
              <a:t>２</a:t>
            </a:r>
            <a:r>
              <a:rPr lang="en-US" altLang="ja-JP" sz="2600" dirty="0" smtClean="0">
                <a:solidFill>
                  <a:srgbClr val="FF0000"/>
                </a:solidFill>
                <a:latin typeface="HGP明朝B" panose="02020800000000000000" pitchFamily="18" charset="-128"/>
                <a:ea typeface="HGP明朝B" panose="02020800000000000000" pitchFamily="18" charset="-128"/>
              </a:rPr>
              <a:t>.</a:t>
            </a:r>
            <a:r>
              <a:rPr lang="ja-JP" altLang="en-US" sz="2600" dirty="0">
                <a:solidFill>
                  <a:srgbClr val="FF0000"/>
                </a:solidFill>
                <a:latin typeface="HGP明朝B" panose="02020800000000000000" pitchFamily="18" charset="-128"/>
                <a:ea typeface="HGP明朝B" panose="02020800000000000000" pitchFamily="18" charset="-128"/>
              </a:rPr>
              <a:t> </a:t>
            </a:r>
            <a:r>
              <a:rPr lang="ja-JP" altLang="en-US" sz="2600" dirty="0" smtClean="0">
                <a:solidFill>
                  <a:srgbClr val="FF0000"/>
                </a:solidFill>
                <a:latin typeface="HGP明朝B" panose="02020800000000000000" pitchFamily="18" charset="-128"/>
                <a:ea typeface="HGP明朝B" panose="02020800000000000000" pitchFamily="18" charset="-128"/>
              </a:rPr>
              <a:t>無理なく、ふだんやれるしく</a:t>
            </a:r>
            <a:r>
              <a:rPr lang="ja-JP" altLang="en-US" sz="2600" dirty="0">
                <a:solidFill>
                  <a:srgbClr val="FF0000"/>
                </a:solidFill>
                <a:latin typeface="HGP明朝B" panose="02020800000000000000" pitchFamily="18" charset="-128"/>
                <a:ea typeface="HGP明朝B" panose="02020800000000000000" pitchFamily="18" charset="-128"/>
              </a:rPr>
              <a:t>み</a:t>
            </a:r>
            <a:r>
              <a:rPr lang="ja-JP" altLang="en-US" sz="2600" dirty="0" smtClean="0">
                <a:solidFill>
                  <a:srgbClr val="FF0000"/>
                </a:solidFill>
                <a:latin typeface="HGP明朝B" panose="02020800000000000000" pitchFamily="18" charset="-128"/>
                <a:ea typeface="HGP明朝B" panose="02020800000000000000" pitchFamily="18" charset="-128"/>
              </a:rPr>
              <a:t>をつくる。</a:t>
            </a:r>
            <a:endParaRPr lang="en-US" altLang="ja-JP" sz="2600" dirty="0" smtClean="0">
              <a:solidFill>
                <a:srgbClr val="FF0000"/>
              </a:solidFill>
              <a:latin typeface="HGP明朝B" panose="02020800000000000000" pitchFamily="18" charset="-128"/>
              <a:ea typeface="HGP明朝B" panose="02020800000000000000" pitchFamily="18" charset="-128"/>
            </a:endParaRPr>
          </a:p>
          <a:p>
            <a:pPr marL="0" indent="712788">
              <a:lnSpc>
                <a:spcPts val="1700"/>
              </a:lnSpc>
              <a:buNone/>
            </a:pPr>
            <a:r>
              <a:rPr lang="en-US" altLang="ja-JP" sz="2600" dirty="0">
                <a:solidFill>
                  <a:srgbClr val="FF0000"/>
                </a:solidFill>
                <a:latin typeface="HGP明朝B" panose="02020800000000000000" pitchFamily="18" charset="-128"/>
                <a:ea typeface="HGP明朝B" panose="02020800000000000000" pitchFamily="18" charset="-128"/>
              </a:rPr>
              <a:t> </a:t>
            </a:r>
            <a:r>
              <a:rPr lang="en-US" altLang="ja-JP" sz="2600" dirty="0" smtClean="0">
                <a:solidFill>
                  <a:srgbClr val="FF0000"/>
                </a:solidFill>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①会</a:t>
            </a:r>
            <a:r>
              <a:rPr lang="ja-JP" altLang="en-US" sz="2000" dirty="0">
                <a:latin typeface="HGP明朝B" panose="02020800000000000000" pitchFamily="18" charset="-128"/>
                <a:ea typeface="HGP明朝B" panose="02020800000000000000" pitchFamily="18" charset="-128"/>
              </a:rPr>
              <a:t>からメールが配信される。　会員、約１４０名に</a:t>
            </a:r>
            <a:r>
              <a:rPr lang="ja-JP" altLang="en-US" sz="2000" dirty="0" smtClean="0">
                <a:latin typeface="HGP明朝B" panose="02020800000000000000" pitchFamily="18" charset="-128"/>
                <a:ea typeface="HGP明朝B" panose="02020800000000000000" pitchFamily="18" charset="-128"/>
              </a:rPr>
              <a:t>配信</a:t>
            </a:r>
            <a:r>
              <a:rPr lang="ja-JP" altLang="en-US" sz="2000" dirty="0">
                <a:latin typeface="HGP明朝B" panose="02020800000000000000" pitchFamily="18" charset="-128"/>
                <a:ea typeface="HGP明朝B" panose="02020800000000000000" pitchFamily="18" charset="-128"/>
              </a:rPr>
              <a:t>。</a:t>
            </a:r>
            <a:endParaRPr lang="en-US" altLang="ja-JP" sz="2000" dirty="0" smtClean="0">
              <a:latin typeface="HGP明朝B" panose="02020800000000000000" pitchFamily="18" charset="-128"/>
              <a:ea typeface="HGP明朝B" panose="02020800000000000000" pitchFamily="18" charset="-128"/>
            </a:endParaRPr>
          </a:p>
          <a:p>
            <a:pPr marL="0" indent="712788">
              <a:lnSpc>
                <a:spcPts val="1700"/>
              </a:lnSpc>
              <a:buNone/>
            </a:pP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・家</a:t>
            </a:r>
            <a:r>
              <a:rPr lang="ja-JP" altLang="en-US" sz="2000" dirty="0">
                <a:latin typeface="HGP明朝B" panose="02020800000000000000" pitchFamily="18" charset="-128"/>
                <a:ea typeface="HGP明朝B" panose="02020800000000000000" pitchFamily="18" charset="-128"/>
              </a:rPr>
              <a:t>の周りや、出かけた先</a:t>
            </a:r>
            <a:r>
              <a:rPr lang="ja-JP" altLang="en-US" sz="2000" dirty="0" smtClean="0">
                <a:latin typeface="HGP明朝B" panose="02020800000000000000" pitchFamily="18" charset="-128"/>
                <a:ea typeface="HGP明朝B" panose="02020800000000000000" pitchFamily="18" charset="-128"/>
              </a:rPr>
              <a:t>から見渡し</a:t>
            </a:r>
            <a:r>
              <a:rPr lang="ja-JP" altLang="en-US" sz="2000" dirty="0">
                <a:latin typeface="HGP明朝B" panose="02020800000000000000" pitchFamily="18" charset="-128"/>
                <a:ea typeface="HGP明朝B" panose="02020800000000000000" pitchFamily="18" charset="-128"/>
              </a:rPr>
              <a:t>該当者を心がける</a:t>
            </a:r>
            <a:r>
              <a:rPr lang="ja-JP" altLang="en-US" sz="2000" dirty="0" smtClean="0">
                <a:latin typeface="HGP明朝B" panose="02020800000000000000" pitchFamily="18" charset="-128"/>
                <a:ea typeface="HGP明朝B" panose="02020800000000000000" pitchFamily="18" charset="-128"/>
              </a:rPr>
              <a:t>。</a:t>
            </a:r>
            <a:endParaRPr lang="en-US" altLang="ja-JP" sz="2000" dirty="0" smtClean="0">
              <a:latin typeface="HGP明朝B" panose="02020800000000000000" pitchFamily="18" charset="-128"/>
              <a:ea typeface="HGP明朝B" panose="02020800000000000000" pitchFamily="18" charset="-128"/>
            </a:endParaRPr>
          </a:p>
          <a:p>
            <a:pPr marL="0" indent="712788">
              <a:lnSpc>
                <a:spcPts val="1700"/>
              </a:lnSpc>
              <a:buNone/>
            </a:pPr>
            <a:r>
              <a:rPr lang="en-US" altLang="ja-JP" sz="2000" dirty="0">
                <a:latin typeface="HGP明朝B" panose="02020800000000000000" pitchFamily="18" charset="-128"/>
                <a:ea typeface="HGP明朝B" panose="02020800000000000000" pitchFamily="18" charset="-128"/>
              </a:rPr>
              <a:t> </a:t>
            </a:r>
            <a:r>
              <a:rPr lang="en-US" altLang="ja-JP" sz="2000" dirty="0" smtClean="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a:t>
            </a: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a:t>
            </a:r>
            <a:r>
              <a:rPr lang="en-US" altLang="ja-JP" sz="2000" dirty="0" smtClean="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会員のデイサービス等の送迎時にも心がける。</a:t>
            </a:r>
          </a:p>
          <a:p>
            <a:pPr marL="0" indent="712788">
              <a:lnSpc>
                <a:spcPts val="1700"/>
              </a:lnSpc>
              <a:buNone/>
            </a:pP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・都合</a:t>
            </a:r>
            <a:r>
              <a:rPr lang="ja-JP" altLang="en-US" sz="2000" dirty="0">
                <a:latin typeface="HGP明朝B" panose="02020800000000000000" pitchFamily="18" charset="-128"/>
                <a:ea typeface="HGP明朝B" panose="02020800000000000000" pitchFamily="18" charset="-128"/>
              </a:rPr>
              <a:t>のついた人が捜索</a:t>
            </a:r>
            <a:r>
              <a:rPr lang="ja-JP" altLang="en-US" sz="2000" dirty="0" smtClean="0">
                <a:latin typeface="HGP明朝B" panose="02020800000000000000" pitchFamily="18" charset="-128"/>
                <a:ea typeface="HGP明朝B" panose="02020800000000000000" pitchFamily="18" charset="-128"/>
              </a:rPr>
              <a:t>へ加わる。</a:t>
            </a:r>
            <a:endParaRPr lang="en-US" altLang="ja-JP" sz="2000" dirty="0">
              <a:latin typeface="HGP明朝B" panose="02020800000000000000" pitchFamily="18" charset="-128"/>
              <a:ea typeface="HGP明朝B" panose="02020800000000000000" pitchFamily="18" charset="-128"/>
            </a:endParaRPr>
          </a:p>
          <a:p>
            <a:pPr marL="0" indent="712788">
              <a:lnSpc>
                <a:spcPts val="1700"/>
              </a:lnSpc>
              <a:buNone/>
            </a:pPr>
            <a:r>
              <a:rPr lang="ja-JP" altLang="en-US" sz="2000" dirty="0" smtClean="0">
                <a:latin typeface="HGP明朝B" panose="02020800000000000000" pitchFamily="18" charset="-128"/>
                <a:ea typeface="HGP明朝B" panose="02020800000000000000" pitchFamily="18" charset="-128"/>
              </a:rPr>
              <a:t>　　 　  ②</a:t>
            </a:r>
            <a:r>
              <a:rPr lang="ja-JP" altLang="en-US" sz="2000" dirty="0">
                <a:latin typeface="HGP明朝B" panose="02020800000000000000" pitchFamily="18" charset="-128"/>
                <a:ea typeface="HGP明朝B" panose="02020800000000000000" pitchFamily="18" charset="-128"/>
              </a:rPr>
              <a:t>捜索は、範囲の狭い初期捜索の</a:t>
            </a:r>
            <a:r>
              <a:rPr lang="ja-JP" altLang="en-US" sz="2000" dirty="0" smtClean="0">
                <a:latin typeface="HGP明朝B" panose="02020800000000000000" pitchFamily="18" charset="-128"/>
                <a:ea typeface="HGP明朝B" panose="02020800000000000000" pitchFamily="18" charset="-128"/>
              </a:rPr>
              <a:t>段階とする。</a:t>
            </a:r>
            <a:endParaRPr lang="en-US" altLang="ja-JP" sz="2000" dirty="0" smtClean="0">
              <a:latin typeface="HGP明朝B" panose="02020800000000000000" pitchFamily="18" charset="-128"/>
              <a:ea typeface="HGP明朝B" panose="02020800000000000000" pitchFamily="18" charset="-128"/>
            </a:endParaRPr>
          </a:p>
          <a:p>
            <a:pPr marL="0" indent="712788">
              <a:lnSpc>
                <a:spcPts val="1700"/>
              </a:lnSpc>
              <a:buNone/>
            </a:pPr>
            <a:r>
              <a:rPr lang="ja-JP" altLang="en-US" sz="2000" dirty="0">
                <a:latin typeface="HGP明朝B" panose="02020800000000000000" pitchFamily="18" charset="-128"/>
                <a:ea typeface="HGP明朝B" panose="02020800000000000000" pitchFamily="18" charset="-128"/>
              </a:rPr>
              <a:t>　</a:t>
            </a:r>
            <a:r>
              <a:rPr lang="ja-JP" altLang="en-US" sz="2000" dirty="0" smtClean="0">
                <a:latin typeface="HGP明朝B" panose="02020800000000000000" pitchFamily="18" charset="-128"/>
                <a:ea typeface="HGP明朝B" panose="02020800000000000000" pitchFamily="18" charset="-128"/>
              </a:rPr>
              <a:t>　     ③</a:t>
            </a:r>
            <a:r>
              <a:rPr lang="ja-JP" altLang="en-US" sz="2000" dirty="0">
                <a:latin typeface="HGP明朝B" panose="02020800000000000000" pitchFamily="18" charset="-128"/>
                <a:ea typeface="HGP明朝B" panose="02020800000000000000" pitchFamily="18" charset="-128"/>
              </a:rPr>
              <a:t>なるべく</a:t>
            </a:r>
            <a:r>
              <a:rPr lang="en-US" altLang="ja-JP" sz="2000" dirty="0">
                <a:latin typeface="HGP明朝B" panose="02020800000000000000" pitchFamily="18" charset="-128"/>
                <a:ea typeface="HGP明朝B" panose="02020800000000000000" pitchFamily="18" charset="-128"/>
              </a:rPr>
              <a:t>2</a:t>
            </a:r>
            <a:r>
              <a:rPr lang="ja-JP" altLang="en-US" sz="2000" dirty="0">
                <a:latin typeface="HGP明朝B" panose="02020800000000000000" pitchFamily="18" charset="-128"/>
                <a:ea typeface="HGP明朝B" panose="02020800000000000000" pitchFamily="18" charset="-128"/>
              </a:rPr>
              <a:t>人</a:t>
            </a:r>
            <a:r>
              <a:rPr lang="en-US" altLang="ja-JP" sz="2000" dirty="0">
                <a:latin typeface="HGP明朝B" panose="02020800000000000000" pitchFamily="18" charset="-128"/>
                <a:ea typeface="HGP明朝B" panose="02020800000000000000" pitchFamily="18" charset="-128"/>
              </a:rPr>
              <a:t>1</a:t>
            </a:r>
            <a:r>
              <a:rPr lang="ja-JP" altLang="en-US" sz="2000" dirty="0">
                <a:latin typeface="HGP明朝B" panose="02020800000000000000" pitchFamily="18" charset="-128"/>
                <a:ea typeface="HGP明朝B" panose="02020800000000000000" pitchFamily="18" charset="-128"/>
              </a:rPr>
              <a:t>組で探す。（徒歩・車</a:t>
            </a:r>
            <a:r>
              <a:rPr lang="ja-JP" altLang="en-US" sz="2000" dirty="0" smtClean="0">
                <a:latin typeface="HGP明朝B" panose="02020800000000000000" pitchFamily="18" charset="-128"/>
                <a:ea typeface="HGP明朝B" panose="02020800000000000000" pitchFamily="18" charset="-128"/>
              </a:rPr>
              <a:t>）</a:t>
            </a:r>
            <a:endParaRPr lang="en-US" altLang="ja-JP" sz="2000" dirty="0">
              <a:latin typeface="HGP明朝B" panose="02020800000000000000" pitchFamily="18" charset="-128"/>
              <a:ea typeface="HGP明朝B" panose="02020800000000000000" pitchFamily="18" charset="-128"/>
            </a:endParaRPr>
          </a:p>
          <a:p>
            <a:pPr marL="0" indent="712788">
              <a:lnSpc>
                <a:spcPts val="1700"/>
              </a:lnSpc>
              <a:buNone/>
            </a:pPr>
            <a:r>
              <a:rPr lang="ja-JP" altLang="en-US" sz="2000" dirty="0" smtClean="0">
                <a:latin typeface="HGP明朝B" panose="02020800000000000000" pitchFamily="18" charset="-128"/>
                <a:ea typeface="HGP明朝B" panose="02020800000000000000" pitchFamily="18" charset="-128"/>
              </a:rPr>
              <a:t>　　     ④時間</a:t>
            </a:r>
            <a:r>
              <a:rPr lang="ja-JP" altLang="en-US" sz="2000" dirty="0">
                <a:latin typeface="HGP明朝B" panose="02020800000000000000" pitchFamily="18" charset="-128"/>
                <a:ea typeface="HGP明朝B" panose="02020800000000000000" pitchFamily="18" charset="-128"/>
              </a:rPr>
              <a:t>は、</a:t>
            </a:r>
            <a:r>
              <a:rPr lang="en-US" altLang="ja-JP" sz="2000" dirty="0">
                <a:latin typeface="HGP明朝B" panose="02020800000000000000" pitchFamily="18" charset="-128"/>
                <a:ea typeface="HGP明朝B" panose="02020800000000000000" pitchFamily="18" charset="-128"/>
              </a:rPr>
              <a:t>2</a:t>
            </a:r>
            <a:r>
              <a:rPr lang="ja-JP" altLang="en-US" sz="2000" dirty="0">
                <a:latin typeface="HGP明朝B" panose="02020800000000000000" pitchFamily="18" charset="-128"/>
                <a:ea typeface="HGP明朝B" panose="02020800000000000000" pitchFamily="18" charset="-128"/>
              </a:rPr>
              <a:t>時間。その後は個別の判断に</a:t>
            </a:r>
            <a:r>
              <a:rPr lang="ja-JP" altLang="en-US" sz="2000" dirty="0" smtClean="0">
                <a:latin typeface="HGP明朝B" panose="02020800000000000000" pitchFamily="18" charset="-128"/>
                <a:ea typeface="HGP明朝B" panose="02020800000000000000" pitchFamily="18" charset="-128"/>
              </a:rPr>
              <a:t>任せる。</a:t>
            </a:r>
            <a:endParaRPr lang="en-US" altLang="ja-JP" sz="2000" dirty="0">
              <a:latin typeface="HGP明朝B" panose="02020800000000000000" pitchFamily="18" charset="-128"/>
              <a:ea typeface="HGP明朝B" panose="02020800000000000000" pitchFamily="18" charset="-128"/>
            </a:endParaRPr>
          </a:p>
          <a:p>
            <a:pPr marL="0" indent="712788">
              <a:lnSpc>
                <a:spcPts val="1700"/>
              </a:lnSpc>
              <a:buNone/>
            </a:pPr>
            <a:r>
              <a:rPr lang="ja-JP" altLang="en-US" sz="2000" dirty="0" smtClean="0">
                <a:latin typeface="HGP明朝B" panose="02020800000000000000" pitchFamily="18" charset="-128"/>
                <a:ea typeface="HGP明朝B" panose="02020800000000000000" pitchFamily="18" charset="-128"/>
              </a:rPr>
              <a:t>　　     ⑤捜索</a:t>
            </a:r>
            <a:r>
              <a:rPr lang="ja-JP" altLang="en-US" sz="2000" dirty="0">
                <a:latin typeface="HGP明朝B" panose="02020800000000000000" pitchFamily="18" charset="-128"/>
                <a:ea typeface="HGP明朝B" panose="02020800000000000000" pitchFamily="18" charset="-128"/>
              </a:rPr>
              <a:t>時間は、原則朝の</a:t>
            </a:r>
            <a:r>
              <a:rPr lang="en-US" altLang="ja-JP" sz="2000" dirty="0">
                <a:latin typeface="HGP明朝B" panose="02020800000000000000" pitchFamily="18" charset="-128"/>
                <a:ea typeface="HGP明朝B" panose="02020800000000000000" pitchFamily="18" charset="-128"/>
              </a:rPr>
              <a:t>8</a:t>
            </a:r>
            <a:r>
              <a:rPr lang="ja-JP" altLang="en-US" sz="2000" dirty="0">
                <a:latin typeface="HGP明朝B" panose="02020800000000000000" pitchFamily="18" charset="-128"/>
                <a:ea typeface="HGP明朝B" panose="02020800000000000000" pitchFamily="18" charset="-128"/>
              </a:rPr>
              <a:t>時～夜の</a:t>
            </a:r>
            <a:r>
              <a:rPr lang="en-US" altLang="ja-JP" sz="2000" dirty="0">
                <a:latin typeface="HGP明朝B" panose="02020800000000000000" pitchFamily="18" charset="-128"/>
                <a:ea typeface="HGP明朝B" panose="02020800000000000000" pitchFamily="18" charset="-128"/>
              </a:rPr>
              <a:t>8</a:t>
            </a:r>
            <a:r>
              <a:rPr lang="ja-JP" altLang="en-US" sz="2000" dirty="0">
                <a:latin typeface="HGP明朝B" panose="02020800000000000000" pitchFamily="18" charset="-128"/>
                <a:ea typeface="HGP明朝B" panose="02020800000000000000" pitchFamily="18" charset="-128"/>
              </a:rPr>
              <a:t>時まで</a:t>
            </a:r>
            <a:r>
              <a:rPr lang="ja-JP" altLang="en-US" sz="2000" dirty="0" smtClean="0">
                <a:latin typeface="HGP明朝B" panose="02020800000000000000" pitchFamily="18" charset="-128"/>
                <a:ea typeface="HGP明朝B" panose="02020800000000000000" pitchFamily="18" charset="-128"/>
              </a:rPr>
              <a:t>。</a:t>
            </a:r>
            <a:endParaRPr lang="en-US" altLang="ja-JP" sz="2000" dirty="0" smtClean="0">
              <a:latin typeface="HGP明朝B" panose="02020800000000000000" pitchFamily="18" charset="-128"/>
              <a:ea typeface="HGP明朝B" panose="02020800000000000000" pitchFamily="18" charset="-128"/>
            </a:endParaRPr>
          </a:p>
          <a:p>
            <a:pPr marL="0" indent="0">
              <a:lnSpc>
                <a:spcPts val="1700"/>
              </a:lnSpc>
              <a:buNone/>
            </a:pP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1700"/>
              </a:lnSpc>
              <a:buNone/>
            </a:pPr>
            <a:r>
              <a:rPr lang="ja-JP" altLang="en-US" sz="2400" dirty="0" smtClean="0">
                <a:solidFill>
                  <a:srgbClr val="FF0000"/>
                </a:solidFill>
                <a:latin typeface="HGP明朝B" panose="02020800000000000000" pitchFamily="18" charset="-128"/>
                <a:ea typeface="HGP明朝B" panose="02020800000000000000" pitchFamily="18" charset="-128"/>
              </a:rPr>
              <a:t>３．</a:t>
            </a:r>
            <a:r>
              <a:rPr lang="en-US" altLang="ja-JP" sz="2400" dirty="0" smtClean="0">
                <a:solidFill>
                  <a:srgbClr val="FF0000"/>
                </a:solidFill>
                <a:latin typeface="HGP明朝B" panose="02020800000000000000" pitchFamily="18" charset="-128"/>
                <a:ea typeface="HGP明朝B" panose="02020800000000000000" pitchFamily="18" charset="-128"/>
              </a:rPr>
              <a:t>24</a:t>
            </a:r>
            <a:r>
              <a:rPr lang="ja-JP" altLang="en-US" sz="2400" dirty="0" smtClean="0">
                <a:solidFill>
                  <a:srgbClr val="FF0000"/>
                </a:solidFill>
                <a:latin typeface="HGP明朝B" panose="02020800000000000000" pitchFamily="18" charset="-128"/>
                <a:ea typeface="HGP明朝B" panose="02020800000000000000" pitchFamily="18" charset="-128"/>
              </a:rPr>
              <a:t>時間</a:t>
            </a:r>
            <a:r>
              <a:rPr lang="en-US" altLang="ja-JP" sz="2400" dirty="0" smtClean="0">
                <a:solidFill>
                  <a:srgbClr val="FF0000"/>
                </a:solidFill>
                <a:latin typeface="HGP明朝B" panose="02020800000000000000" pitchFamily="18" charset="-128"/>
                <a:ea typeface="HGP明朝B" panose="02020800000000000000" pitchFamily="18" charset="-128"/>
              </a:rPr>
              <a:t>365</a:t>
            </a:r>
            <a:r>
              <a:rPr lang="ja-JP" altLang="en-US" sz="2400" dirty="0" smtClean="0">
                <a:solidFill>
                  <a:srgbClr val="FF0000"/>
                </a:solidFill>
                <a:latin typeface="HGP明朝B" panose="02020800000000000000" pitchFamily="18" charset="-128"/>
                <a:ea typeface="HGP明朝B" panose="02020800000000000000" pitchFamily="18" charset="-128"/>
              </a:rPr>
              <a:t>日　稼働する事務局をつくる。</a:t>
            </a:r>
            <a:endParaRPr lang="en-US" altLang="ja-JP" sz="2400" dirty="0">
              <a:solidFill>
                <a:srgbClr val="FF0000"/>
              </a:solidFill>
              <a:latin typeface="HGP明朝B" panose="02020800000000000000" pitchFamily="18" charset="-128"/>
              <a:ea typeface="HGP明朝B" panose="02020800000000000000" pitchFamily="18" charset="-128"/>
            </a:endParaRPr>
          </a:p>
          <a:p>
            <a:pPr marL="0" indent="0">
              <a:lnSpc>
                <a:spcPts val="1700"/>
              </a:lnSpc>
              <a:buNone/>
            </a:pPr>
            <a:r>
              <a:rPr lang="ja-JP" altLang="en-US" sz="2400" dirty="0">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　　　申込先・連絡先は、グループホーム。＊</a:t>
            </a:r>
            <a:r>
              <a:rPr lang="en-US" altLang="ja-JP" sz="2400" dirty="0" smtClean="0">
                <a:latin typeface="HGP明朝B" panose="02020800000000000000" pitchFamily="18" charset="-128"/>
                <a:ea typeface="HGP明朝B" panose="02020800000000000000" pitchFamily="18" charset="-128"/>
              </a:rPr>
              <a:t>24</a:t>
            </a:r>
            <a:r>
              <a:rPr lang="ja-JP" altLang="en-US" sz="2400" dirty="0">
                <a:latin typeface="HGP明朝B" panose="02020800000000000000" pitchFamily="18" charset="-128"/>
                <a:ea typeface="HGP明朝B" panose="02020800000000000000" pitchFamily="18" charset="-128"/>
              </a:rPr>
              <a:t>時間</a:t>
            </a:r>
            <a:r>
              <a:rPr lang="ja-JP" altLang="en-US" sz="2400" dirty="0" smtClean="0">
                <a:latin typeface="HGP明朝B" panose="02020800000000000000" pitchFamily="18" charset="-128"/>
                <a:ea typeface="HGP明朝B" panose="02020800000000000000" pitchFamily="18" charset="-128"/>
              </a:rPr>
              <a:t>受け付け</a:t>
            </a:r>
            <a:endParaRPr lang="en-US" altLang="ja-JP" sz="2400" dirty="0">
              <a:latin typeface="HGP明朝B" panose="02020800000000000000" pitchFamily="18" charset="-128"/>
              <a:ea typeface="HGP明朝B" panose="02020800000000000000" pitchFamily="18" charset="-128"/>
            </a:endParaRPr>
          </a:p>
          <a:p>
            <a:pPr marL="0" indent="0">
              <a:lnSpc>
                <a:spcPts val="1700"/>
              </a:lnSpc>
              <a:buNone/>
            </a:pP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1700"/>
              </a:lnSpc>
              <a:buNone/>
            </a:pPr>
            <a:r>
              <a:rPr lang="ja-JP" altLang="en-US" sz="2400" dirty="0" smtClean="0">
                <a:solidFill>
                  <a:srgbClr val="FF0000"/>
                </a:solidFill>
                <a:latin typeface="HGP明朝B" panose="02020800000000000000" pitchFamily="18" charset="-128"/>
                <a:ea typeface="HGP明朝B" panose="02020800000000000000" pitchFamily="18" charset="-128"/>
              </a:rPr>
              <a:t>４．捜索拠点を決める：捜索</a:t>
            </a:r>
            <a:r>
              <a:rPr lang="ja-JP" altLang="en-US" sz="2400" dirty="0">
                <a:solidFill>
                  <a:srgbClr val="FF0000"/>
                </a:solidFill>
                <a:latin typeface="HGP明朝B" panose="02020800000000000000" pitchFamily="18" charset="-128"/>
                <a:ea typeface="HGP明朝B" panose="02020800000000000000" pitchFamily="18" charset="-128"/>
              </a:rPr>
              <a:t>依頼者の近くの</a:t>
            </a:r>
            <a:r>
              <a:rPr lang="ja-JP" altLang="en-US" sz="2400" dirty="0" smtClean="0">
                <a:solidFill>
                  <a:srgbClr val="FF0000"/>
                </a:solidFill>
                <a:latin typeface="HGP明朝B" panose="02020800000000000000" pitchFamily="18" charset="-128"/>
                <a:ea typeface="HGP明朝B" panose="02020800000000000000" pitchFamily="18" charset="-128"/>
              </a:rPr>
              <a:t>スーパーとする。</a:t>
            </a:r>
            <a:endParaRPr lang="en-US" altLang="ja-JP" sz="2400" dirty="0" smtClean="0">
              <a:solidFill>
                <a:srgbClr val="FF0000"/>
              </a:solidFill>
              <a:latin typeface="HGP明朝B" panose="02020800000000000000" pitchFamily="18" charset="-128"/>
              <a:ea typeface="HGP明朝B" panose="02020800000000000000" pitchFamily="18" charset="-128"/>
            </a:endParaRPr>
          </a:p>
          <a:p>
            <a:pPr marL="0" indent="0">
              <a:lnSpc>
                <a:spcPts val="1700"/>
              </a:lnSpc>
              <a:buNone/>
            </a:pPr>
            <a:r>
              <a:rPr lang="ja-JP" altLang="en-US" sz="24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　　　</a:t>
            </a:r>
            <a:r>
              <a:rPr lang="ja-JP" altLang="en-US" sz="2400" dirty="0" smtClean="0">
                <a:latin typeface="HGP明朝B" panose="02020800000000000000" pitchFamily="18" charset="-128"/>
                <a:ea typeface="HGP明朝B" panose="02020800000000000000" pitchFamily="18" charset="-128"/>
              </a:rPr>
              <a:t>ふだんからつながり、協力関係を育てる</a:t>
            </a:r>
            <a:endParaRPr lang="en-US" altLang="ja-JP" sz="2400" dirty="0">
              <a:latin typeface="HGP明朝B" panose="02020800000000000000" pitchFamily="18" charset="-128"/>
              <a:ea typeface="HGP明朝B" panose="02020800000000000000" pitchFamily="18" charset="-128"/>
            </a:endParaRPr>
          </a:p>
        </p:txBody>
      </p:sp>
      <p:sp>
        <p:nvSpPr>
          <p:cNvPr id="4" name="正方形/長方形 3"/>
          <p:cNvSpPr/>
          <p:nvPr/>
        </p:nvSpPr>
        <p:spPr>
          <a:xfrm>
            <a:off x="115627" y="662400"/>
            <a:ext cx="8931348" cy="5982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44004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914" y="141843"/>
            <a:ext cx="8294914" cy="1325563"/>
          </a:xfrm>
          <a:solidFill>
            <a:srgbClr val="FF0000"/>
          </a:solidFill>
        </p:spPr>
        <p:txBody>
          <a:bodyPr>
            <a:noAutofit/>
          </a:bodyPr>
          <a:lstStyle/>
          <a:p>
            <a:r>
              <a:rPr lang="ja-JP" altLang="en-US" sz="32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１）地域への会の周知活動</a:t>
            </a:r>
            <a:r>
              <a:rPr lang="en-US" altLang="ja-JP"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a:r>
            <a:br>
              <a:rPr lang="en-US" altLang="ja-JP"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br>
            <a:r>
              <a:rPr lang="ja-JP" altLang="en-US"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住民への周知は</a:t>
            </a:r>
            <a:r>
              <a:rPr lang="en-US" altLang="ja-JP"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
            </a:r>
            <a:br>
              <a:rPr lang="en-US" altLang="ja-JP" sz="24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br>
            <a:r>
              <a:rPr lang="ja-JP" altLang="en-US" sz="22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現実の捜索回数と捜索模擬訓練の連動に</a:t>
            </a:r>
            <a:r>
              <a:rPr lang="ja-JP" altLang="en-US" sz="2200"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より情報が</a:t>
            </a:r>
            <a:r>
              <a:rPr lang="ja-JP" altLang="en-US" sz="2200"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伝わっていった</a:t>
            </a:r>
          </a:p>
        </p:txBody>
      </p:sp>
      <p:sp>
        <p:nvSpPr>
          <p:cNvPr id="4" name="正方形/長方形 3"/>
          <p:cNvSpPr/>
          <p:nvPr/>
        </p:nvSpPr>
        <p:spPr>
          <a:xfrm>
            <a:off x="208347" y="2126512"/>
            <a:ext cx="8814391" cy="4336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1)</a:t>
            </a:r>
            <a:r>
              <a:rPr lang="ja-JP" altLang="en-US" sz="2800" dirty="0" smtClean="0">
                <a:solidFill>
                  <a:schemeClr val="tx1"/>
                </a:solidFill>
                <a:latin typeface="HGP明朝B" panose="02020800000000000000" pitchFamily="18" charset="-128"/>
                <a:ea typeface="HGP明朝B" panose="02020800000000000000" pitchFamily="18" charset="-128"/>
              </a:rPr>
              <a:t>市内に広報車を出し、会の周知と捜索協力を依頼</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a:solidFill>
                  <a:schemeClr val="tx1"/>
                </a:solidFill>
                <a:latin typeface="HGP明朝B" panose="02020800000000000000" pitchFamily="18" charset="-128"/>
                <a:ea typeface="HGP明朝B" panose="02020800000000000000" pitchFamily="18" charset="-128"/>
              </a:rPr>
              <a:t>　</a:t>
            </a:r>
            <a:r>
              <a:rPr lang="ja-JP" altLang="en-US" sz="2800" dirty="0" smtClean="0">
                <a:solidFill>
                  <a:schemeClr val="tx1"/>
                </a:solidFill>
                <a:latin typeface="HGP明朝B" panose="02020800000000000000" pitchFamily="18" charset="-128"/>
                <a:ea typeface="HGP明朝B" panose="02020800000000000000" pitchFamily="18" charset="-128"/>
              </a:rPr>
              <a:t>　</a:t>
            </a:r>
            <a:r>
              <a:rPr lang="ja-JP" altLang="en-US" sz="28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会</a:t>
            </a:r>
            <a:r>
              <a:rPr lang="ja-JP" altLang="en-US" sz="2400" dirty="0">
                <a:solidFill>
                  <a:srgbClr val="FF0000"/>
                </a:solidFill>
                <a:latin typeface="HGP明朝B" panose="02020800000000000000" pitchFamily="18" charset="-128"/>
                <a:ea typeface="HGP明朝B" panose="02020800000000000000" pitchFamily="18" charset="-128"/>
              </a:rPr>
              <a:t>のネームを添付した車が走る</a:t>
            </a:r>
            <a:r>
              <a:rPr lang="ja-JP" altLang="en-US" sz="2400" dirty="0" smtClean="0">
                <a:solidFill>
                  <a:srgbClr val="FF0000"/>
                </a:solidFill>
                <a:latin typeface="HGP明朝B" panose="02020800000000000000" pitchFamily="18" charset="-128"/>
                <a:ea typeface="HGP明朝B" panose="02020800000000000000" pitchFamily="18" charset="-128"/>
              </a:rPr>
              <a:t>こと</a:t>
            </a:r>
            <a:r>
              <a:rPr lang="ja-JP" altLang="en-US" sz="2400" dirty="0">
                <a:solidFill>
                  <a:srgbClr val="FF0000"/>
                </a:solidFill>
                <a:latin typeface="HGP明朝B" panose="02020800000000000000" pitchFamily="18" charset="-128"/>
                <a:ea typeface="HGP明朝B" panose="02020800000000000000" pitchFamily="18" charset="-128"/>
              </a:rPr>
              <a:t>で</a:t>
            </a:r>
            <a:r>
              <a:rPr lang="ja-JP" altLang="en-US" sz="2400" dirty="0" smtClean="0">
                <a:solidFill>
                  <a:srgbClr val="FF0000"/>
                </a:solidFill>
                <a:latin typeface="HGP明朝B" panose="02020800000000000000" pitchFamily="18" charset="-128"/>
                <a:ea typeface="HGP明朝B" panose="02020800000000000000" pitchFamily="18" charset="-128"/>
              </a:rPr>
              <a:t>、</a:t>
            </a:r>
            <a:r>
              <a:rPr lang="ja-JP" altLang="en-US" sz="2400" dirty="0">
                <a:solidFill>
                  <a:srgbClr val="FF0000"/>
                </a:solidFill>
                <a:latin typeface="HGP明朝B" panose="02020800000000000000" pitchFamily="18" charset="-128"/>
                <a:ea typeface="HGP明朝B" panose="02020800000000000000" pitchFamily="18" charset="-128"/>
              </a:rPr>
              <a:t>行方不明者を</a:t>
            </a:r>
            <a:endParaRPr lang="en-US" altLang="ja-JP" sz="2400" dirty="0">
              <a:solidFill>
                <a:srgbClr val="FF0000"/>
              </a:solidFill>
              <a:latin typeface="HGP明朝B" panose="02020800000000000000" pitchFamily="18" charset="-128"/>
              <a:ea typeface="HGP明朝B" panose="02020800000000000000" pitchFamily="18" charset="-128"/>
            </a:endParaRPr>
          </a:p>
          <a:p>
            <a:r>
              <a:rPr lang="ja-JP" altLang="en-US" sz="2400" dirty="0" smtClean="0">
                <a:solidFill>
                  <a:srgbClr val="FF0000"/>
                </a:solidFill>
                <a:latin typeface="HGP明朝B" panose="02020800000000000000" pitchFamily="18" charset="-128"/>
                <a:ea typeface="HGP明朝B" panose="02020800000000000000" pitchFamily="18" charset="-128"/>
              </a:rPr>
              <a:t>　　　 探す</a:t>
            </a:r>
            <a:r>
              <a:rPr lang="ja-JP" altLang="en-US" sz="2400" dirty="0">
                <a:solidFill>
                  <a:srgbClr val="FF0000"/>
                </a:solidFill>
                <a:latin typeface="HGP明朝B" panose="02020800000000000000" pitchFamily="18" charset="-128"/>
                <a:ea typeface="HGP明朝B" panose="02020800000000000000" pitchFamily="18" charset="-128"/>
              </a:rPr>
              <a:t>広報</a:t>
            </a:r>
            <a:r>
              <a:rPr lang="ja-JP" altLang="en-US" sz="2400" dirty="0" smtClean="0">
                <a:solidFill>
                  <a:srgbClr val="FF0000"/>
                </a:solidFill>
                <a:latin typeface="HGP明朝B" panose="02020800000000000000" pitchFamily="18" charset="-128"/>
                <a:ea typeface="HGP明朝B" panose="02020800000000000000" pitchFamily="18" charset="-128"/>
              </a:rPr>
              <a:t>活動に</a:t>
            </a:r>
            <a:endParaRPr lang="en-US" altLang="ja-JP" sz="2400" dirty="0" smtClean="0">
              <a:solidFill>
                <a:srgbClr val="FF0000"/>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２</a:t>
            </a:r>
            <a:r>
              <a:rPr lang="ja-JP" altLang="en-US" sz="2800" dirty="0">
                <a:solidFill>
                  <a:schemeClr val="tx1"/>
                </a:solidFill>
                <a:latin typeface="HGP明朝B" panose="02020800000000000000" pitchFamily="18" charset="-128"/>
                <a:ea typeface="HGP明朝B" panose="02020800000000000000" pitchFamily="18" charset="-128"/>
              </a:rPr>
              <a:t>）</a:t>
            </a:r>
            <a:r>
              <a:rPr lang="ja-JP" altLang="en-US" sz="2800" dirty="0" smtClean="0">
                <a:solidFill>
                  <a:schemeClr val="tx1"/>
                </a:solidFill>
                <a:latin typeface="HGP明朝B" panose="02020800000000000000" pitchFamily="18" charset="-128"/>
                <a:ea typeface="HGP明朝B" panose="02020800000000000000" pitchFamily="18" charset="-128"/>
              </a:rPr>
              <a:t>捜索時、会員は腕章</a:t>
            </a:r>
            <a:r>
              <a:rPr lang="ja-JP" altLang="en-US" sz="2800" dirty="0">
                <a:solidFill>
                  <a:schemeClr val="tx1"/>
                </a:solidFill>
                <a:latin typeface="HGP明朝B" panose="02020800000000000000" pitchFamily="18" charset="-128"/>
                <a:ea typeface="HGP明朝B" panose="02020800000000000000" pitchFamily="18" charset="-128"/>
              </a:rPr>
              <a:t>を</a:t>
            </a:r>
            <a:r>
              <a:rPr lang="ja-JP" altLang="en-US" sz="2800" dirty="0" smtClean="0">
                <a:solidFill>
                  <a:schemeClr val="tx1"/>
                </a:solidFill>
                <a:latin typeface="HGP明朝B" panose="02020800000000000000" pitchFamily="18" charset="-128"/>
                <a:ea typeface="HGP明朝B" panose="02020800000000000000" pitchFamily="18" charset="-128"/>
              </a:rPr>
              <a:t>付けて</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a:solidFill>
                  <a:srgbClr val="FF0000"/>
                </a:solidFill>
                <a:latin typeface="HGP明朝B" panose="02020800000000000000" pitchFamily="18" charset="-128"/>
                <a:ea typeface="HGP明朝B" panose="02020800000000000000" pitchFamily="18" charset="-128"/>
              </a:rPr>
              <a:t>　</a:t>
            </a:r>
            <a:r>
              <a:rPr lang="ja-JP" altLang="en-US" sz="2800" dirty="0" smtClean="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腕章を付けた会員が町を行き交う</a:t>
            </a:r>
            <a:r>
              <a:rPr lang="ja-JP" altLang="en-US" sz="2400" dirty="0">
                <a:solidFill>
                  <a:srgbClr val="FF0000"/>
                </a:solidFill>
                <a:latin typeface="HGP明朝B" panose="02020800000000000000" pitchFamily="18" charset="-128"/>
                <a:ea typeface="HGP明朝B" panose="02020800000000000000" pitchFamily="18" charset="-128"/>
              </a:rPr>
              <a:t>こと</a:t>
            </a:r>
            <a:r>
              <a:rPr lang="ja-JP" altLang="en-US" sz="2400" dirty="0" smtClean="0">
                <a:solidFill>
                  <a:srgbClr val="FF0000"/>
                </a:solidFill>
                <a:latin typeface="HGP明朝B" panose="02020800000000000000" pitchFamily="18" charset="-128"/>
                <a:ea typeface="HGP明朝B" panose="02020800000000000000" pitchFamily="18" charset="-128"/>
              </a:rPr>
              <a:t>で、</a:t>
            </a:r>
            <a:endParaRPr lang="en-US" altLang="ja-JP" sz="2400" dirty="0" smtClean="0">
              <a:solidFill>
                <a:srgbClr val="FF0000"/>
              </a:solidFill>
              <a:latin typeface="HGP明朝B" panose="02020800000000000000" pitchFamily="18" charset="-128"/>
              <a:ea typeface="HGP明朝B" panose="02020800000000000000" pitchFamily="18" charset="-128"/>
            </a:endParaRPr>
          </a:p>
          <a:p>
            <a:r>
              <a:rPr lang="ja-JP" altLang="en-US" sz="24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　　 捜索活動が</a:t>
            </a:r>
            <a:r>
              <a:rPr lang="ja-JP" altLang="en-US" sz="2400" dirty="0">
                <a:solidFill>
                  <a:srgbClr val="FF0000"/>
                </a:solidFill>
                <a:latin typeface="HGP明朝B" panose="02020800000000000000" pitchFamily="18" charset="-128"/>
                <a:ea typeface="HGP明朝B" panose="02020800000000000000" pitchFamily="18" charset="-128"/>
              </a:rPr>
              <a:t>地域への周知作業</a:t>
            </a:r>
            <a:r>
              <a:rPr lang="ja-JP" altLang="en-US" sz="2400" dirty="0" smtClean="0">
                <a:solidFill>
                  <a:srgbClr val="FF0000"/>
                </a:solidFill>
                <a:latin typeface="HGP明朝B" panose="02020800000000000000" pitchFamily="18" charset="-128"/>
                <a:ea typeface="HGP明朝B" panose="02020800000000000000" pitchFamily="18" charset="-128"/>
              </a:rPr>
              <a:t>ともなって</a:t>
            </a:r>
            <a:r>
              <a:rPr lang="ja-JP" altLang="en-US" sz="2400" dirty="0">
                <a:solidFill>
                  <a:srgbClr val="FF0000"/>
                </a:solidFill>
                <a:latin typeface="HGP明朝B" panose="02020800000000000000" pitchFamily="18" charset="-128"/>
                <a:ea typeface="HGP明朝B" panose="02020800000000000000" pitchFamily="18" charset="-128"/>
              </a:rPr>
              <a:t>いる。</a:t>
            </a:r>
            <a:endParaRPr lang="ja-JP" altLang="en-US" sz="2400" dirty="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３</a:t>
            </a:r>
            <a:r>
              <a:rPr lang="ja-JP" altLang="en-US" sz="2800" dirty="0">
                <a:solidFill>
                  <a:schemeClr val="tx1"/>
                </a:solidFill>
                <a:latin typeface="HGP明朝B" panose="02020800000000000000" pitchFamily="18" charset="-128"/>
                <a:ea typeface="HGP明朝B" panose="02020800000000000000" pitchFamily="18" charset="-128"/>
              </a:rPr>
              <a:t>）</a:t>
            </a:r>
            <a:r>
              <a:rPr lang="ja-JP" altLang="en-US" sz="2800" dirty="0" smtClean="0">
                <a:solidFill>
                  <a:schemeClr val="tx1"/>
                </a:solidFill>
                <a:latin typeface="HGP明朝B" panose="02020800000000000000" pitchFamily="18" charset="-128"/>
                <a:ea typeface="HGP明朝B" panose="02020800000000000000" pitchFamily="18" charset="-128"/>
              </a:rPr>
              <a:t>各地域包括支援センターが捜索模擬訓練を主体的に</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en-US" altLang="ja-JP" sz="2800" dirty="0">
                <a:solidFill>
                  <a:schemeClr val="tx1"/>
                </a:solidFill>
                <a:latin typeface="HGP明朝B" panose="02020800000000000000" pitchFamily="18" charset="-128"/>
                <a:ea typeface="HGP明朝B" panose="02020800000000000000" pitchFamily="18" charset="-128"/>
              </a:rPr>
              <a:t> </a:t>
            </a:r>
            <a:r>
              <a:rPr lang="en-US" altLang="ja-JP" sz="2800" dirty="0" smtClean="0">
                <a:solidFill>
                  <a:schemeClr val="tx1"/>
                </a:solidFill>
                <a:latin typeface="HGP明朝B" panose="02020800000000000000" pitchFamily="18" charset="-128"/>
                <a:ea typeface="HGP明朝B" panose="02020800000000000000" pitchFamily="18" charset="-128"/>
              </a:rPr>
              <a:t>   </a:t>
            </a:r>
            <a:r>
              <a:rPr lang="ja-JP" altLang="en-US" sz="2800" dirty="0" smtClean="0">
                <a:solidFill>
                  <a:schemeClr val="tx1"/>
                </a:solidFill>
                <a:latin typeface="HGP明朝B" panose="02020800000000000000" pitchFamily="18" charset="-128"/>
                <a:ea typeface="HGP明朝B" panose="02020800000000000000" pitchFamily="18" charset="-128"/>
              </a:rPr>
              <a:t>開催（</a:t>
            </a:r>
            <a:r>
              <a:rPr lang="ja-JP" altLang="en-US" sz="2800" dirty="0">
                <a:solidFill>
                  <a:schemeClr val="tx1"/>
                </a:solidFill>
                <a:latin typeface="HGP明朝B" panose="02020800000000000000" pitchFamily="18" charset="-128"/>
                <a:ea typeface="HGP明朝B" panose="02020800000000000000" pitchFamily="18" charset="-128"/>
              </a:rPr>
              <a:t>会</a:t>
            </a:r>
            <a:r>
              <a:rPr lang="ja-JP" altLang="en-US" sz="2800" dirty="0" smtClean="0">
                <a:solidFill>
                  <a:schemeClr val="tx1"/>
                </a:solidFill>
                <a:latin typeface="HGP明朝B" panose="02020800000000000000" pitchFamily="18" charset="-128"/>
                <a:ea typeface="HGP明朝B" panose="02020800000000000000" pitchFamily="18" charset="-128"/>
              </a:rPr>
              <a:t>として呼びかけ・調整・後押し）</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a:solidFill>
                  <a:schemeClr val="tx1"/>
                </a:solidFill>
                <a:latin typeface="HGP明朝B" panose="02020800000000000000" pitchFamily="18" charset="-128"/>
                <a:ea typeface="HGP明朝B" panose="02020800000000000000" pitchFamily="18" charset="-128"/>
              </a:rPr>
              <a:t>　</a:t>
            </a:r>
            <a:r>
              <a:rPr lang="ja-JP" altLang="en-US" sz="2800" dirty="0" smtClean="0">
                <a:solidFill>
                  <a:schemeClr val="tx1"/>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⇒模擬訓練に地域</a:t>
            </a:r>
            <a:r>
              <a:rPr lang="ja-JP" altLang="en-US" sz="2400" dirty="0">
                <a:solidFill>
                  <a:srgbClr val="FF0000"/>
                </a:solidFill>
                <a:latin typeface="HGP明朝B" panose="02020800000000000000" pitchFamily="18" charset="-128"/>
                <a:ea typeface="HGP明朝B" panose="02020800000000000000" pitchFamily="18" charset="-128"/>
              </a:rPr>
              <a:t>の民生委員・町内会役員</a:t>
            </a:r>
            <a:r>
              <a:rPr lang="ja-JP" altLang="en-US" sz="2400" dirty="0" smtClean="0">
                <a:solidFill>
                  <a:srgbClr val="FF0000"/>
                </a:solidFill>
                <a:latin typeface="HGP明朝B" panose="02020800000000000000" pitchFamily="18" charset="-128"/>
                <a:ea typeface="HGP明朝B" panose="02020800000000000000" pitchFamily="18" charset="-128"/>
              </a:rPr>
              <a:t>等が参加するよう</a:t>
            </a:r>
            <a:endParaRPr lang="en-US" altLang="ja-JP" sz="2400" dirty="0" smtClean="0">
              <a:solidFill>
                <a:srgbClr val="FF0000"/>
              </a:solidFill>
              <a:latin typeface="HGP明朝B" panose="02020800000000000000" pitchFamily="18" charset="-128"/>
              <a:ea typeface="HGP明朝B" panose="02020800000000000000" pitchFamily="18" charset="-128"/>
            </a:endParaRPr>
          </a:p>
          <a:p>
            <a:r>
              <a:rPr lang="ja-JP" altLang="en-US" sz="2400" dirty="0">
                <a:solidFill>
                  <a:srgbClr val="FF0000"/>
                </a:solidFill>
                <a:latin typeface="HGP明朝B" panose="02020800000000000000" pitchFamily="18" charset="-128"/>
                <a:ea typeface="HGP明朝B" panose="02020800000000000000" pitchFamily="18" charset="-128"/>
              </a:rPr>
              <a:t>　</a:t>
            </a:r>
            <a:r>
              <a:rPr lang="ja-JP" altLang="en-US" sz="2400" dirty="0" smtClean="0">
                <a:solidFill>
                  <a:srgbClr val="FF0000"/>
                </a:solidFill>
                <a:latin typeface="HGP明朝B" panose="02020800000000000000" pitchFamily="18" charset="-128"/>
                <a:ea typeface="HGP明朝B" panose="02020800000000000000" pitchFamily="18" charset="-128"/>
              </a:rPr>
              <a:t>　　　になり、地域に</a:t>
            </a:r>
            <a:r>
              <a:rPr lang="ja-JP" altLang="en-US" sz="2400" dirty="0">
                <a:solidFill>
                  <a:srgbClr val="FF0000"/>
                </a:solidFill>
                <a:latin typeface="HGP明朝B" panose="02020800000000000000" pitchFamily="18" charset="-128"/>
                <a:ea typeface="HGP明朝B" panose="02020800000000000000" pitchFamily="18" charset="-128"/>
              </a:rPr>
              <a:t>周知</a:t>
            </a:r>
            <a:r>
              <a:rPr lang="ja-JP" altLang="en-US" sz="2400" dirty="0" smtClean="0">
                <a:solidFill>
                  <a:srgbClr val="FF0000"/>
                </a:solidFill>
                <a:latin typeface="HGP明朝B" panose="02020800000000000000" pitchFamily="18" charset="-128"/>
                <a:ea typeface="HGP明朝B" panose="02020800000000000000" pitchFamily="18" charset="-128"/>
              </a:rPr>
              <a:t>し</a:t>
            </a:r>
            <a:r>
              <a:rPr lang="ja-JP" altLang="en-US" sz="2400" dirty="0">
                <a:solidFill>
                  <a:srgbClr val="FF0000"/>
                </a:solidFill>
                <a:latin typeface="HGP明朝B" panose="02020800000000000000" pitchFamily="18" charset="-128"/>
                <a:ea typeface="HGP明朝B" panose="02020800000000000000" pitchFamily="18" charset="-128"/>
              </a:rPr>
              <a:t>、</a:t>
            </a:r>
            <a:r>
              <a:rPr lang="ja-JP" altLang="en-US" sz="2400" dirty="0" smtClean="0">
                <a:solidFill>
                  <a:srgbClr val="FF0000"/>
                </a:solidFill>
                <a:latin typeface="HGP明朝B" panose="02020800000000000000" pitchFamily="18" charset="-128"/>
                <a:ea typeface="HGP明朝B" panose="02020800000000000000" pitchFamily="18" charset="-128"/>
              </a:rPr>
              <a:t>牽引</a:t>
            </a:r>
            <a:r>
              <a:rPr lang="ja-JP" altLang="en-US" sz="2400" dirty="0">
                <a:solidFill>
                  <a:srgbClr val="FF0000"/>
                </a:solidFill>
                <a:latin typeface="HGP明朝B" panose="02020800000000000000" pitchFamily="18" charset="-128"/>
                <a:ea typeface="HGP明朝B" panose="02020800000000000000" pitchFamily="18" charset="-128"/>
              </a:rPr>
              <a:t>する</a:t>
            </a:r>
            <a:r>
              <a:rPr lang="ja-JP" altLang="en-US" sz="2400" dirty="0" smtClean="0">
                <a:solidFill>
                  <a:srgbClr val="FF0000"/>
                </a:solidFill>
                <a:latin typeface="HGP明朝B" panose="02020800000000000000" pitchFamily="18" charset="-128"/>
                <a:ea typeface="HGP明朝B" panose="02020800000000000000" pitchFamily="18" charset="-128"/>
              </a:rPr>
              <a:t>力を発揮するよう</a:t>
            </a:r>
            <a:r>
              <a:rPr lang="ja-JP" altLang="en-US" sz="2400" dirty="0">
                <a:solidFill>
                  <a:srgbClr val="FF0000"/>
                </a:solidFill>
                <a:latin typeface="HGP明朝B" panose="02020800000000000000" pitchFamily="18" charset="-128"/>
                <a:ea typeface="HGP明朝B" panose="02020800000000000000" pitchFamily="18" charset="-128"/>
              </a:rPr>
              <a:t>に</a:t>
            </a:r>
            <a:r>
              <a:rPr lang="ja-JP" altLang="en-US" sz="2400" dirty="0" smtClean="0">
                <a:solidFill>
                  <a:srgbClr val="FF0000"/>
                </a:solidFill>
                <a:latin typeface="HGP明朝B" panose="02020800000000000000" pitchFamily="18" charset="-128"/>
                <a:ea typeface="HGP明朝B" panose="02020800000000000000" pitchFamily="18" charset="-128"/>
              </a:rPr>
              <a:t>なった</a:t>
            </a:r>
            <a:r>
              <a:rPr lang="ja-JP" altLang="en-US" sz="2400" dirty="0">
                <a:solidFill>
                  <a:srgbClr val="FF0000"/>
                </a:solidFill>
                <a:latin typeface="HGP明朝B" panose="02020800000000000000" pitchFamily="18" charset="-128"/>
                <a:ea typeface="HGP明朝B" panose="02020800000000000000" pitchFamily="18" charset="-128"/>
              </a:rPr>
              <a:t>。</a:t>
            </a:r>
            <a:endParaRPr lang="en-US" altLang="ja-JP" sz="2400" dirty="0">
              <a:solidFill>
                <a:srgbClr val="FF0000"/>
              </a:solidFill>
              <a:latin typeface="HGP明朝B" panose="02020800000000000000" pitchFamily="18" charset="-128"/>
              <a:ea typeface="HGP明朝B" panose="02020800000000000000" pitchFamily="18" charset="-128"/>
            </a:endParaRPr>
          </a:p>
          <a:p>
            <a:r>
              <a:rPr lang="ja-JP" altLang="en-US" sz="2400" dirty="0" smtClean="0">
                <a:solidFill>
                  <a:schemeClr val="tx1"/>
                </a:solidFill>
                <a:latin typeface="HGP明朝B" panose="02020800000000000000" pitchFamily="18" charset="-128"/>
                <a:ea typeface="HGP明朝B" panose="02020800000000000000" pitchFamily="18" charset="-128"/>
              </a:rPr>
              <a:t>☆訓練を通じて、地域</a:t>
            </a:r>
            <a:r>
              <a:rPr lang="ja-JP" altLang="en-US" sz="2400" dirty="0">
                <a:solidFill>
                  <a:schemeClr val="tx1"/>
                </a:solidFill>
                <a:latin typeface="HGP明朝B" panose="02020800000000000000" pitchFamily="18" charset="-128"/>
                <a:ea typeface="HGP明朝B" panose="02020800000000000000" pitchFamily="18" charset="-128"/>
              </a:rPr>
              <a:t>包括の人の顔を知ること</a:t>
            </a:r>
            <a:r>
              <a:rPr lang="ja-JP" altLang="en-US" sz="2400" dirty="0" smtClean="0">
                <a:solidFill>
                  <a:schemeClr val="tx1"/>
                </a:solidFill>
                <a:latin typeface="HGP明朝B" panose="02020800000000000000" pitchFamily="18" charset="-128"/>
                <a:ea typeface="HGP明朝B" panose="02020800000000000000" pitchFamily="18" charset="-128"/>
              </a:rPr>
              <a:t>も、高齢者</a:t>
            </a:r>
            <a:r>
              <a:rPr lang="ja-JP" altLang="en-US" sz="2400" dirty="0">
                <a:solidFill>
                  <a:schemeClr val="tx1"/>
                </a:solidFill>
                <a:latin typeface="HGP明朝B" panose="02020800000000000000" pitchFamily="18" charset="-128"/>
                <a:ea typeface="HGP明朝B" panose="02020800000000000000" pitchFamily="18" charset="-128"/>
              </a:rPr>
              <a:t>にとっては</a:t>
            </a:r>
            <a:r>
              <a:rPr lang="ja-JP" altLang="en-US" sz="2400" dirty="0" smtClean="0">
                <a:solidFill>
                  <a:schemeClr val="tx1"/>
                </a:solidFill>
                <a:latin typeface="HGP明朝B" panose="02020800000000000000" pitchFamily="18" charset="-128"/>
                <a:ea typeface="HGP明朝B" panose="02020800000000000000" pitchFamily="18" charset="-128"/>
              </a:rPr>
              <a:t>、</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sz="2400" dirty="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心強さ</a:t>
            </a:r>
            <a:r>
              <a:rPr lang="ja-JP" altLang="en-US" sz="2400" dirty="0">
                <a:solidFill>
                  <a:schemeClr val="tx1"/>
                </a:solidFill>
                <a:latin typeface="HGP明朝B" panose="02020800000000000000" pitchFamily="18" charset="-128"/>
                <a:ea typeface="HGP明朝B" panose="02020800000000000000" pitchFamily="18" charset="-128"/>
              </a:rPr>
              <a:t>と直結のようだ</a:t>
            </a:r>
            <a:r>
              <a:rPr lang="ja-JP" altLang="en-US" sz="2400" dirty="0" smtClean="0">
                <a:solidFill>
                  <a:schemeClr val="tx1"/>
                </a:solidFill>
                <a:latin typeface="HGP明朝B" panose="02020800000000000000" pitchFamily="18" charset="-128"/>
                <a:ea typeface="HGP明朝B" panose="02020800000000000000" pitchFamily="18" charset="-128"/>
              </a:rPr>
              <a:t>。</a:t>
            </a:r>
            <a:endParaRPr lang="en-US" altLang="ja-JP" sz="2400" dirty="0" smtClean="0">
              <a:solidFill>
                <a:schemeClr val="tx1"/>
              </a:solidFill>
              <a:latin typeface="HGP明朝B" panose="02020800000000000000" pitchFamily="18" charset="-128"/>
              <a:ea typeface="HGP明朝B" panose="02020800000000000000" pitchFamily="18" charset="-128"/>
            </a:endParaRPr>
          </a:p>
          <a:p>
            <a:endParaRPr lang="en-US" altLang="ja-JP" sz="900"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81230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29" y="758420"/>
            <a:ext cx="8229600" cy="1157466"/>
          </a:xfrm>
          <a:solidFill>
            <a:srgbClr val="FF0000"/>
          </a:solidFill>
        </p:spPr>
        <p:txBody>
          <a:bodyPr>
            <a:normAutofit fontScale="90000"/>
          </a:bodyPr>
          <a:lstStyle/>
          <a:p>
            <a:pPr algn="ctr"/>
            <a: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t/>
            </a:r>
            <a:b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br>
            <a: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t/>
            </a:r>
            <a:b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br>
            <a:r>
              <a:rPr lang="ja-JP" altLang="en-US" sz="31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捜索に実際に動くこと・地域での</a:t>
            </a:r>
            <a:r>
              <a:rPr lang="ja-JP" altLang="en-US" sz="3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捜索模擬訓練から</a:t>
            </a:r>
            <a:r>
              <a:rPr lang="en-US" altLang="ja-JP" sz="3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lang="en-US" altLang="ja-JP" sz="3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lang="ja-JP" altLang="en-US" sz="3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住民</a:t>
            </a:r>
            <a:r>
              <a:rPr lang="ja-JP" altLang="en-US" sz="31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への周知が確実に進んでいる</a:t>
            </a:r>
            <a: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t/>
            </a:r>
            <a:br>
              <a:rPr lang="en-US" altLang="ja-JP" sz="2400" dirty="0">
                <a:solidFill>
                  <a:schemeClr val="bg1"/>
                </a:solidFill>
                <a:latin typeface="HGS創英ﾌﾟﾚｾﾞﾝｽEB" panose="02020800000000000000" pitchFamily="18" charset="-128"/>
                <a:ea typeface="HGS創英ﾌﾟﾚｾﾞﾝｽEB" panose="02020800000000000000" pitchFamily="18" charset="-128"/>
              </a:rPr>
            </a:br>
            <a:endParaRPr lang="ja-JP" altLang="en-US" sz="2400" dirty="0">
              <a:solidFill>
                <a:schemeClr val="bg1"/>
              </a:solidFill>
              <a:latin typeface="HGS創英ﾌﾟﾚｾﾞﾝｽEB" panose="02020800000000000000" pitchFamily="18" charset="-128"/>
              <a:ea typeface="HGS創英ﾌﾟﾚｾﾞﾝｽEB" panose="02020800000000000000" pitchFamily="18" charset="-128"/>
            </a:endParaRPr>
          </a:p>
        </p:txBody>
      </p:sp>
      <p:sp>
        <p:nvSpPr>
          <p:cNvPr id="3" name="コンテンツ プレースホルダー 2"/>
          <p:cNvSpPr>
            <a:spLocks noGrp="1"/>
          </p:cNvSpPr>
          <p:nvPr>
            <p:ph idx="1"/>
          </p:nvPr>
        </p:nvSpPr>
        <p:spPr>
          <a:xfrm>
            <a:off x="531568" y="2348881"/>
            <a:ext cx="7126532" cy="3102992"/>
          </a:xfrm>
        </p:spPr>
        <p:txBody>
          <a:bodyPr/>
          <a:lstStyle/>
          <a:p>
            <a:pPr marL="0" indent="0">
              <a:buNone/>
            </a:pPr>
            <a:r>
              <a:rPr kumimoji="1" lang="ja-JP" altLang="en-US" dirty="0" smtClean="0"/>
              <a:t>　　　　　　　　　　　　</a:t>
            </a:r>
            <a:endParaRPr kumimoji="1" lang="ja-JP" altLang="en-US" dirty="0"/>
          </a:p>
        </p:txBody>
      </p:sp>
      <p:sp>
        <p:nvSpPr>
          <p:cNvPr id="4" name="フッター プレースホルダー 3"/>
          <p:cNvSpPr>
            <a:spLocks noGrp="1"/>
          </p:cNvSpPr>
          <p:nvPr>
            <p:ph type="ftr" sz="quarter" idx="11"/>
          </p:nvPr>
        </p:nvSpPr>
        <p:spPr>
          <a:xfrm>
            <a:off x="2471063" y="5888265"/>
            <a:ext cx="3927021" cy="610506"/>
          </a:xfrm>
        </p:spPr>
        <p:txBody>
          <a:bodyPr/>
          <a:lstStyle/>
          <a:p>
            <a:r>
              <a:rPr kumimoji="1" lang="ja-JP" altLang="en-US" sz="2800" b="1" dirty="0" smtClean="0">
                <a:solidFill>
                  <a:srgbClr val="FF0000"/>
                </a:solidFill>
                <a:latin typeface="HGP創英角ｺﾞｼｯｸUB" panose="020B0900000000000000" pitchFamily="50" charset="-128"/>
                <a:ea typeface="HGP創英角ｺﾞｼｯｸUB" panose="020B0900000000000000" pitchFamily="50" charset="-128"/>
              </a:rPr>
              <a:t>地域の命を 地域で守る</a:t>
            </a:r>
            <a:endParaRPr kumimoji="1" lang="ja-JP" altLang="en-US" sz="2800"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6" name="Picture 2" descr="G:\行方不明から安全に戻れる事を願う会\写真\car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74" y="2132857"/>
            <a:ext cx="2836275"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IMG9347"/>
          <p:cNvPicPr/>
          <p:nvPr/>
        </p:nvPicPr>
        <p:blipFill>
          <a:blip r:embed="rId4">
            <a:extLst>
              <a:ext uri="{28A0092B-C50C-407E-A947-70E740481C1C}">
                <a14:useLocalDpi xmlns:a14="http://schemas.microsoft.com/office/drawing/2010/main" val="0"/>
              </a:ext>
            </a:extLst>
          </a:blip>
          <a:srcRect/>
          <a:stretch>
            <a:fillRect/>
          </a:stretch>
        </p:blipFill>
        <p:spPr bwMode="auto">
          <a:xfrm>
            <a:off x="3343635" y="2132857"/>
            <a:ext cx="2395149" cy="19169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IMG9333"/>
          <p:cNvPicPr/>
          <p:nvPr/>
        </p:nvPicPr>
        <p:blipFill>
          <a:blip r:embed="rId5">
            <a:extLst>
              <a:ext uri="{28A0092B-C50C-407E-A947-70E740481C1C}">
                <a14:useLocalDpi xmlns:a14="http://schemas.microsoft.com/office/drawing/2010/main" val="0"/>
              </a:ext>
            </a:extLst>
          </a:blip>
          <a:srcRect/>
          <a:stretch>
            <a:fillRect/>
          </a:stretch>
        </p:blipFill>
        <p:spPr bwMode="auto">
          <a:xfrm>
            <a:off x="468074" y="4131077"/>
            <a:ext cx="2836275" cy="1758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IMG9338"/>
          <p:cNvPicPr/>
          <p:nvPr/>
        </p:nvPicPr>
        <p:blipFill>
          <a:blip r:embed="rId6">
            <a:extLst>
              <a:ext uri="{28A0092B-C50C-407E-A947-70E740481C1C}">
                <a14:useLocalDpi xmlns:a14="http://schemas.microsoft.com/office/drawing/2010/main" val="0"/>
              </a:ext>
            </a:extLst>
          </a:blip>
          <a:srcRect/>
          <a:stretch>
            <a:fillRect/>
          </a:stretch>
        </p:blipFill>
        <p:spPr bwMode="auto">
          <a:xfrm>
            <a:off x="3370995" y="4131078"/>
            <a:ext cx="2530231" cy="1758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IMG9336"/>
          <p:cNvPicPr/>
          <p:nvPr/>
        </p:nvPicPr>
        <p:blipFill>
          <a:blip r:embed="rId7">
            <a:extLst>
              <a:ext uri="{28A0092B-C50C-407E-A947-70E740481C1C}">
                <a14:useLocalDpi xmlns:a14="http://schemas.microsoft.com/office/drawing/2010/main" val="0"/>
              </a:ext>
            </a:extLst>
          </a:blip>
          <a:srcRect/>
          <a:stretch>
            <a:fillRect/>
          </a:stretch>
        </p:blipFill>
        <p:spPr bwMode="auto">
          <a:xfrm>
            <a:off x="5784161" y="2132857"/>
            <a:ext cx="2312931" cy="18860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IMG9345"/>
          <p:cNvPicPr/>
          <p:nvPr/>
        </p:nvPicPr>
        <p:blipFill>
          <a:blip r:embed="rId8">
            <a:extLst>
              <a:ext uri="{28A0092B-C50C-407E-A947-70E740481C1C}">
                <a14:useLocalDpi xmlns:a14="http://schemas.microsoft.com/office/drawing/2010/main" val="0"/>
              </a:ext>
            </a:extLst>
          </a:blip>
          <a:srcRect/>
          <a:stretch>
            <a:fillRect/>
          </a:stretch>
        </p:blipFill>
        <p:spPr bwMode="auto">
          <a:xfrm>
            <a:off x="5977109" y="4131078"/>
            <a:ext cx="2350462" cy="1758091"/>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a:off x="449967" y="391947"/>
            <a:ext cx="1440000" cy="576000"/>
          </a:xfrm>
          <a:prstGeom prst="ellips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地域包括</a:t>
            </a:r>
          </a:p>
        </p:txBody>
      </p:sp>
      <p:sp>
        <p:nvSpPr>
          <p:cNvPr id="13" name="円/楕円 12"/>
          <p:cNvSpPr/>
          <p:nvPr/>
        </p:nvSpPr>
        <p:spPr>
          <a:xfrm>
            <a:off x="1798200" y="422490"/>
            <a:ext cx="1440000" cy="576000"/>
          </a:xfrm>
          <a:prstGeom prst="ellipse">
            <a:avLst/>
          </a:prstGeom>
          <a:solidFill>
            <a:srgbClr val="92D050"/>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町内会</a:t>
            </a:r>
            <a:endParaRPr lang="ja-JP" altLang="en-US" sz="135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
        <p:nvSpPr>
          <p:cNvPr id="14" name="円/楕円 13"/>
          <p:cNvSpPr/>
          <p:nvPr/>
        </p:nvSpPr>
        <p:spPr>
          <a:xfrm>
            <a:off x="3113554" y="409759"/>
            <a:ext cx="1440000" cy="576000"/>
          </a:xfrm>
          <a:prstGeom prst="ellipse">
            <a:avLst/>
          </a:prstGeom>
          <a:solidFill>
            <a:srgbClr val="B9D4ED"/>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連合町内会</a:t>
            </a:r>
          </a:p>
        </p:txBody>
      </p:sp>
      <p:sp>
        <p:nvSpPr>
          <p:cNvPr id="15" name="円/楕円 14"/>
          <p:cNvSpPr/>
          <p:nvPr/>
        </p:nvSpPr>
        <p:spPr>
          <a:xfrm>
            <a:off x="4462074" y="391947"/>
            <a:ext cx="1440000" cy="576000"/>
          </a:xfrm>
          <a:prstGeom prst="ellipse">
            <a:avLst/>
          </a:prstGeom>
          <a:solidFill>
            <a:srgbClr val="FFFF00"/>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1">
                    <a:lumMod val="50000"/>
                  </a:schemeClr>
                </a:solidFill>
                <a:latin typeface="HGS創英角ｺﾞｼｯｸUB" panose="020B0900000000000000" pitchFamily="50" charset="-128"/>
                <a:ea typeface="HGS創英角ｺﾞｼｯｸUB" panose="020B0900000000000000" pitchFamily="50" charset="-128"/>
              </a:rPr>
              <a:t>地域住民</a:t>
            </a:r>
            <a:endPar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
        <p:nvSpPr>
          <p:cNvPr id="16" name="円/楕円 15"/>
          <p:cNvSpPr/>
          <p:nvPr/>
        </p:nvSpPr>
        <p:spPr>
          <a:xfrm>
            <a:off x="5825872" y="391947"/>
            <a:ext cx="1440000" cy="576000"/>
          </a:xfrm>
          <a:prstGeom prst="ellipse">
            <a:avLst/>
          </a:prstGeom>
          <a:solidFill>
            <a:srgbClr val="FF9999"/>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警察</a:t>
            </a:r>
          </a:p>
        </p:txBody>
      </p:sp>
      <p:sp>
        <p:nvSpPr>
          <p:cNvPr id="17" name="円/楕円 16"/>
          <p:cNvSpPr/>
          <p:nvPr/>
        </p:nvSpPr>
        <p:spPr>
          <a:xfrm>
            <a:off x="7221416" y="391947"/>
            <a:ext cx="1440000" cy="576000"/>
          </a:xfrm>
          <a:prstGeom prst="ellips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福祉関係者</a:t>
            </a:r>
          </a:p>
        </p:txBody>
      </p:sp>
      <p:sp>
        <p:nvSpPr>
          <p:cNvPr id="18" name="正方形/長方形 17"/>
          <p:cNvSpPr/>
          <p:nvPr/>
        </p:nvSpPr>
        <p:spPr>
          <a:xfrm>
            <a:off x="7221416" y="1911585"/>
            <a:ext cx="1763096" cy="1139960"/>
          </a:xfrm>
          <a:prstGeom prst="rect">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模擬訓練時に</a:t>
            </a:r>
            <a:endParaRPr lang="en-US" altLang="ja-JP" sz="1600" b="1" dirty="0" smtClean="0">
              <a:solidFill>
                <a:schemeClr val="tx1"/>
              </a:solidFill>
            </a:endParaRPr>
          </a:p>
          <a:p>
            <a:pPr algn="ctr"/>
            <a:r>
              <a:rPr lang="ja-JP" altLang="en-US" sz="1600" b="1" dirty="0" smtClean="0">
                <a:solidFill>
                  <a:schemeClr val="tx1"/>
                </a:solidFill>
              </a:rPr>
              <a:t>認知症</a:t>
            </a:r>
            <a:endParaRPr lang="en-US" altLang="ja-JP" sz="1600" b="1" dirty="0">
              <a:solidFill>
                <a:schemeClr val="tx1"/>
              </a:solidFill>
            </a:endParaRPr>
          </a:p>
          <a:p>
            <a:pPr algn="ctr"/>
            <a:r>
              <a:rPr lang="ja-JP" altLang="en-US" sz="1600" b="1" dirty="0" smtClean="0">
                <a:solidFill>
                  <a:schemeClr val="tx1"/>
                </a:solidFill>
              </a:rPr>
              <a:t>サポ</a:t>
            </a:r>
            <a:r>
              <a:rPr lang="ja-JP" altLang="en-US" sz="1600" b="1" dirty="0">
                <a:solidFill>
                  <a:schemeClr val="tx1"/>
                </a:solidFill>
              </a:rPr>
              <a:t>ー</a:t>
            </a:r>
            <a:r>
              <a:rPr lang="ja-JP" altLang="en-US" sz="1600" b="1" dirty="0" smtClean="0">
                <a:solidFill>
                  <a:schemeClr val="tx1"/>
                </a:solidFill>
              </a:rPr>
              <a:t>ター</a:t>
            </a:r>
            <a:r>
              <a:rPr lang="ja-JP" altLang="en-US" sz="1600" b="1" dirty="0">
                <a:solidFill>
                  <a:schemeClr val="tx1"/>
                </a:solidFill>
              </a:rPr>
              <a:t>養成</a:t>
            </a:r>
            <a:endParaRPr lang="en-US" altLang="ja-JP" sz="1600" b="1" dirty="0">
              <a:solidFill>
                <a:schemeClr val="tx1"/>
              </a:solidFill>
            </a:endParaRPr>
          </a:p>
          <a:p>
            <a:pPr algn="ctr"/>
            <a:r>
              <a:rPr lang="ja-JP" altLang="en-US" sz="1600" b="1" dirty="0">
                <a:solidFill>
                  <a:schemeClr val="tx1"/>
                </a:solidFill>
              </a:rPr>
              <a:t>を必ず</a:t>
            </a:r>
            <a:r>
              <a:rPr lang="ja-JP" altLang="en-US" sz="1600" b="1" dirty="0" smtClean="0">
                <a:solidFill>
                  <a:schemeClr val="tx1"/>
                </a:solidFill>
              </a:rPr>
              <a:t>実施</a:t>
            </a:r>
            <a:endParaRPr lang="en-US" altLang="ja-JP" sz="1600" b="1" dirty="0" smtClean="0">
              <a:solidFill>
                <a:schemeClr val="tx1"/>
              </a:solidFill>
            </a:endParaRPr>
          </a:p>
          <a:p>
            <a:pPr algn="ctr"/>
            <a:r>
              <a:rPr lang="ja-JP" altLang="en-US" sz="1600" b="1" dirty="0" smtClean="0">
                <a:solidFill>
                  <a:schemeClr val="tx1"/>
                </a:solidFill>
              </a:rPr>
              <a:t>警察官も一緒に</a:t>
            </a:r>
            <a:endParaRPr lang="ja-JP" altLang="en-US" sz="1600" b="1" dirty="0">
              <a:solidFill>
                <a:schemeClr val="tx1"/>
              </a:solidFill>
            </a:endParaRPr>
          </a:p>
        </p:txBody>
      </p:sp>
    </p:spTree>
    <p:extLst>
      <p:ext uri="{BB962C8B-B14F-4D97-AF65-F5344CB8AC3E}">
        <p14:creationId xmlns:p14="http://schemas.microsoft.com/office/powerpoint/2010/main" val="377098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1039</TotalTime>
  <Words>1089</Words>
  <Application>Microsoft Office PowerPoint</Application>
  <PresentationFormat>画面に合わせる (4:3)</PresentationFormat>
  <Paragraphs>287</Paragraphs>
  <Slides>24</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24</vt:i4>
      </vt:variant>
    </vt:vector>
  </HeadingPairs>
  <TitlesOfParts>
    <vt:vector size="39" baseType="lpstr">
      <vt:lpstr>HGPｺﾞｼｯｸE</vt:lpstr>
      <vt:lpstr>HGP創英ﾌﾟﾚｾﾞﾝｽEB</vt:lpstr>
      <vt:lpstr>HGP創英角ｺﾞｼｯｸUB</vt:lpstr>
      <vt:lpstr>HGP創英角ﾎﾟｯﾌﾟ体</vt:lpstr>
      <vt:lpstr>HGP明朝B</vt:lpstr>
      <vt:lpstr>HGS創英ﾌﾟﾚｾﾞﾝｽEB</vt:lpstr>
      <vt:lpstr>HGS創英角ｺﾞｼｯｸUB</vt:lpstr>
      <vt:lpstr>HG創英角ｺﾞｼｯｸUB</vt:lpstr>
      <vt:lpstr>ＭＳ Ｐゴシック</vt:lpstr>
      <vt:lpstr>MS UI Gothic</vt:lpstr>
      <vt:lpstr>Arial</vt:lpstr>
      <vt:lpstr>Calibri</vt:lpstr>
      <vt:lpstr>Calibri Light</vt:lpstr>
      <vt:lpstr>Times New Roman</vt:lpstr>
      <vt:lpstr>Office テーマ</vt:lpstr>
      <vt:lpstr> 　</vt:lpstr>
      <vt:lpstr>  　　　　　　　　　　　　　　　　  人口　1１９,８４１人  (平成29年1月31日現在） 　 高齢化率   30.１％　　(平成28年1月1日現在）　　　　　　　　　　　　　　　　　　　　　　　　　　　　　　　　　　　　　　　　　　　　   南北に細長く　　面積１４２７．４１平方キロメートル　広さは北海道一位 　　　　　　　　　　　　　　　　　　　　 夏35度、冬―20度！  *夏も冬も、認知症の人等の行方不明者は命の危険  　　　　　　　　　　　　　　　　　　　　　　　　　　　　　　　　　 　  </vt:lpstr>
      <vt:lpstr>北見の認知症高齢者の行方不明者の現状は、</vt:lpstr>
      <vt:lpstr>認知症高齢者等の『行方不明から安全に戻れることを願う会』の発足のきっかけ・理由</vt:lpstr>
      <vt:lpstr>設立経費は、</vt:lpstr>
      <vt:lpstr>さっそく、関係機関へ呼びかけた</vt:lpstr>
      <vt:lpstr>誰もが入会しやすく、活動しやすい環境を検討、みんなでつくる</vt:lpstr>
      <vt:lpstr>１）地域への会の周知活動 住民への周知は 現実の捜索回数と捜索模擬訓練の連動により情報が伝わっていった</vt:lpstr>
      <vt:lpstr>  捜索に実際に動くこと・地域での捜索模擬訓練から 住民への周知が確実に進んでいる </vt:lpstr>
      <vt:lpstr>捜索模擬訓練では 生きたロールプレイ（役割演技）と振り返りを実施</vt:lpstr>
      <vt:lpstr>捜索模擬訓練中</vt:lpstr>
      <vt:lpstr>実際に捜索をしてみると</vt:lpstr>
      <vt:lpstr>捜索事例から</vt:lpstr>
      <vt:lpstr>研修も実施  　「家族のお話し＆グループワーク」</vt:lpstr>
      <vt:lpstr>フォーラム</vt:lpstr>
      <vt:lpstr>いろんな試みをし、そして 探しても、探しても発見ができない！ 　行方不明になったままの人も・・・ 　　⇒GPSをもっと活かせないか 　　＊市のGPSの貸出制度はあったが、利用・活用されていなかった・・・</vt:lpstr>
      <vt:lpstr>　　　　　　　</vt:lpstr>
      <vt:lpstr>PowerPoint プレゼンテーション</vt:lpstr>
      <vt:lpstr>PowerPoint プレゼンテーション</vt:lpstr>
      <vt:lpstr>PowerPoint プレゼンテーション</vt:lpstr>
      <vt:lpstr>北見市東相ノ内中学校（2年生全員）</vt:lpstr>
      <vt:lpstr>PowerPoint プレゼンテーション</vt:lpstr>
      <vt:lpstr>認知症があっても、 笑顔で明るく最後まで暮らせる地域つくりを、一緒に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Y.Aoyama</dc:creator>
  <cp:lastModifiedBy>kumiko nagata</cp:lastModifiedBy>
  <cp:revision>91</cp:revision>
  <cp:lastPrinted>2017-02-24T02:46:11Z</cp:lastPrinted>
  <dcterms:created xsi:type="dcterms:W3CDTF">2017-02-20T05:28:19Z</dcterms:created>
  <dcterms:modified xsi:type="dcterms:W3CDTF">2017-02-26T23:53:00Z</dcterms:modified>
</cp:coreProperties>
</file>