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591" r:id="rId2"/>
    <p:sldId id="592" r:id="rId3"/>
    <p:sldId id="540" r:id="rId4"/>
    <p:sldId id="537" r:id="rId5"/>
    <p:sldId id="543" r:id="rId6"/>
    <p:sldId id="546" r:id="rId7"/>
    <p:sldId id="544" r:id="rId8"/>
    <p:sldId id="547" r:id="rId9"/>
    <p:sldId id="552" r:id="rId10"/>
    <p:sldId id="542" r:id="rId11"/>
    <p:sldId id="541" r:id="rId12"/>
    <p:sldId id="548" r:id="rId13"/>
    <p:sldId id="550" r:id="rId14"/>
    <p:sldId id="553" r:id="rId15"/>
    <p:sldId id="557" r:id="rId16"/>
    <p:sldId id="567" r:id="rId17"/>
    <p:sldId id="559" r:id="rId18"/>
    <p:sldId id="574" r:id="rId19"/>
    <p:sldId id="575" r:id="rId20"/>
    <p:sldId id="576" r:id="rId21"/>
    <p:sldId id="577" r:id="rId22"/>
    <p:sldId id="584" r:id="rId23"/>
    <p:sldId id="588" r:id="rId24"/>
    <p:sldId id="586" r:id="rId25"/>
    <p:sldId id="578" r:id="rId26"/>
    <p:sldId id="580" r:id="rId27"/>
    <p:sldId id="581" r:id="rId28"/>
    <p:sldId id="582" r:id="rId29"/>
    <p:sldId id="590" r:id="rId30"/>
    <p:sldId id="562" r:id="rId31"/>
    <p:sldId id="565" r:id="rId32"/>
    <p:sldId id="593" r:id="rId33"/>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BAE4BC0-2CF0-4DC0-ADC5-7C54A39026C8}">
          <p14:sldIdLst/>
        </p14:section>
        <p14:section name="タイトルなしのセクション" id="{A1864C2A-D327-47B2-979C-82A22FE0351E}">
          <p14:sldIdLst>
            <p14:sldId id="591"/>
            <p14:sldId id="592"/>
            <p14:sldId id="540"/>
            <p14:sldId id="537"/>
            <p14:sldId id="543"/>
            <p14:sldId id="546"/>
            <p14:sldId id="544"/>
            <p14:sldId id="547"/>
            <p14:sldId id="552"/>
            <p14:sldId id="542"/>
            <p14:sldId id="541"/>
            <p14:sldId id="548"/>
            <p14:sldId id="550"/>
            <p14:sldId id="553"/>
            <p14:sldId id="557"/>
            <p14:sldId id="567"/>
            <p14:sldId id="559"/>
            <p14:sldId id="574"/>
            <p14:sldId id="575"/>
            <p14:sldId id="576"/>
            <p14:sldId id="577"/>
            <p14:sldId id="584"/>
            <p14:sldId id="588"/>
            <p14:sldId id="586"/>
            <p14:sldId id="578"/>
            <p14:sldId id="580"/>
            <p14:sldId id="581"/>
            <p14:sldId id="582"/>
            <p14:sldId id="590"/>
            <p14:sldId id="562"/>
            <p14:sldId id="565"/>
            <p14:sldId id="5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852"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15"/>
      <c:rotY val="20"/>
      <c:rAngAx val="1"/>
    </c:view3D>
    <c:floor>
      <c:thickness val="0"/>
    </c:floor>
    <c:sideWall>
      <c:thickness val="0"/>
    </c:sideWall>
    <c:backWall>
      <c:thickness val="0"/>
    </c:backWall>
    <c:plotArea>
      <c:layout/>
      <c:bar3DChart>
        <c:barDir val="bar"/>
        <c:grouping val="stacked"/>
        <c:varyColors val="0"/>
        <c:ser>
          <c:idx val="0"/>
          <c:order val="0"/>
          <c:invertIfNegative val="0"/>
          <c:dPt>
            <c:idx val="0"/>
            <c:invertIfNegative val="0"/>
            <c:bubble3D val="0"/>
            <c:spPr>
              <a:solidFill>
                <a:srgbClr val="00B050"/>
              </a:solidFill>
            </c:spPr>
          </c:dPt>
          <c:dPt>
            <c:idx val="1"/>
            <c:invertIfNegative val="0"/>
            <c:bubble3D val="0"/>
            <c:spPr>
              <a:solidFill>
                <a:srgbClr val="FFC000"/>
              </a:solidFill>
            </c:spPr>
          </c:dPt>
          <c:dPt>
            <c:idx val="2"/>
            <c:invertIfNegative val="0"/>
            <c:bubble3D val="0"/>
            <c:spPr>
              <a:solidFill>
                <a:srgbClr val="00B050"/>
              </a:solidFill>
            </c:spPr>
          </c:dPt>
          <c:dPt>
            <c:idx val="3"/>
            <c:invertIfNegative val="0"/>
            <c:bubble3D val="0"/>
            <c:spPr>
              <a:solidFill>
                <a:srgbClr val="00B050"/>
              </a:solidFill>
            </c:spPr>
          </c:dPt>
          <c:dPt>
            <c:idx val="4"/>
            <c:invertIfNegative val="0"/>
            <c:bubble3D val="0"/>
            <c:spPr>
              <a:solidFill>
                <a:srgbClr val="FFC000"/>
              </a:solidFill>
            </c:spPr>
          </c:dPt>
          <c:dPt>
            <c:idx val="5"/>
            <c:invertIfNegative val="0"/>
            <c:bubble3D val="0"/>
            <c:spPr>
              <a:solidFill>
                <a:srgbClr val="FFC000"/>
              </a:solidFill>
            </c:spPr>
          </c:dPt>
          <c:dLbls>
            <c:dLbl>
              <c:idx val="0"/>
              <c:layout/>
              <c:tx>
                <c:rich>
                  <a:bodyPr/>
                  <a:lstStyle/>
                  <a:p>
                    <a:r>
                      <a:rPr lang="en-US" altLang="ja-JP" smtClean="0"/>
                      <a:t>83</a:t>
                    </a:r>
                    <a:endParaRPr lang="en-US" alt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Sheet2!$C$5:$C$10</c:f>
              <c:strCache>
                <c:ptCount val="6"/>
                <c:pt idx="0">
                  <c:v>介護保険事業所</c:v>
                </c:pt>
                <c:pt idx="1">
                  <c:v>地域役員</c:v>
                </c:pt>
                <c:pt idx="2">
                  <c:v>医療機関</c:v>
                </c:pt>
                <c:pt idx="3">
                  <c:v>行政・総合支援</c:v>
                </c:pt>
                <c:pt idx="4">
                  <c:v>やさしい店認サポ済</c:v>
                </c:pt>
                <c:pt idx="5">
                  <c:v>一般</c:v>
                </c:pt>
              </c:strCache>
            </c:strRef>
          </c:cat>
          <c:val>
            <c:numRef>
              <c:f>Sheet2!$D$5:$D$10</c:f>
              <c:numCache>
                <c:formatCode>General</c:formatCode>
                <c:ptCount val="6"/>
                <c:pt idx="0">
                  <c:v>81</c:v>
                </c:pt>
                <c:pt idx="1">
                  <c:v>67</c:v>
                </c:pt>
                <c:pt idx="2">
                  <c:v>30</c:v>
                </c:pt>
                <c:pt idx="3">
                  <c:v>8</c:v>
                </c:pt>
                <c:pt idx="4">
                  <c:v>11</c:v>
                </c:pt>
                <c:pt idx="5">
                  <c:v>30</c:v>
                </c:pt>
              </c:numCache>
            </c:numRef>
          </c:val>
        </c:ser>
        <c:dLbls>
          <c:showLegendKey val="0"/>
          <c:showVal val="0"/>
          <c:showCatName val="0"/>
          <c:showSerName val="0"/>
          <c:showPercent val="0"/>
          <c:showBubbleSize val="0"/>
        </c:dLbls>
        <c:gapWidth val="150"/>
        <c:shape val="box"/>
        <c:axId val="371060176"/>
        <c:axId val="371056648"/>
        <c:axId val="0"/>
      </c:bar3DChart>
      <c:catAx>
        <c:axId val="371060176"/>
        <c:scaling>
          <c:orientation val="minMax"/>
        </c:scaling>
        <c:delete val="0"/>
        <c:axPos val="l"/>
        <c:numFmt formatCode="General" sourceLinked="0"/>
        <c:majorTickMark val="out"/>
        <c:minorTickMark val="none"/>
        <c:tickLblPos val="nextTo"/>
        <c:txPr>
          <a:bodyPr/>
          <a:lstStyle/>
          <a:p>
            <a:pPr>
              <a:defRPr sz="1600">
                <a:latin typeface="HGPｺﾞｼｯｸM" panose="020B0600000000000000" pitchFamily="50" charset="-128"/>
                <a:ea typeface="HGPｺﾞｼｯｸM" panose="020B0600000000000000" pitchFamily="50" charset="-128"/>
              </a:defRPr>
            </a:pPr>
            <a:endParaRPr lang="ja-JP"/>
          </a:p>
        </c:txPr>
        <c:crossAx val="371056648"/>
        <c:crosses val="autoZero"/>
        <c:auto val="1"/>
        <c:lblAlgn val="ctr"/>
        <c:lblOffset val="100"/>
        <c:noMultiLvlLbl val="0"/>
      </c:catAx>
      <c:valAx>
        <c:axId val="371056648"/>
        <c:scaling>
          <c:orientation val="minMax"/>
        </c:scaling>
        <c:delete val="0"/>
        <c:axPos val="b"/>
        <c:majorGridlines/>
        <c:numFmt formatCode="General" sourceLinked="1"/>
        <c:majorTickMark val="out"/>
        <c:minorTickMark val="none"/>
        <c:tickLblPos val="nextTo"/>
        <c:crossAx val="371060176"/>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3600" b="0">
                <a:latin typeface="HGPｺﾞｼｯｸM" panose="020B0600000000000000" pitchFamily="50" charset="-128"/>
                <a:ea typeface="HGPｺﾞｼｯｸM" panose="020B0600000000000000" pitchFamily="50" charset="-128"/>
              </a:defRPr>
            </a:pPr>
            <a:r>
              <a:rPr lang="ja-JP" sz="3600" b="0" dirty="0">
                <a:latin typeface="HGPｺﾞｼｯｸM" panose="020B0600000000000000" pitchFamily="50" charset="-128"/>
                <a:ea typeface="HGPｺﾞｼｯｸM" panose="020B0600000000000000" pitchFamily="50" charset="-128"/>
              </a:rPr>
              <a:t>訓練参加者数　推移</a:t>
            </a:r>
            <a:endParaRPr lang="zh-TW" sz="3600" b="0" dirty="0">
              <a:latin typeface="HGPｺﾞｼｯｸM" panose="020B0600000000000000" pitchFamily="50" charset="-128"/>
              <a:ea typeface="HGPｺﾞｼｯｸM" panose="020B0600000000000000" pitchFamily="50" charset="-128"/>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訓練参加者推移</c:v>
                </c:pt>
              </c:strCache>
            </c:strRef>
          </c:tx>
          <c:invertIfNegative val="0"/>
          <c:dPt>
            <c:idx val="2"/>
            <c:invertIfNegative val="0"/>
            <c:bubble3D val="0"/>
            <c:spPr>
              <a:solidFill>
                <a:srgbClr val="00B050"/>
              </a:solidFill>
            </c:spPr>
          </c:dPt>
          <c:dPt>
            <c:idx val="3"/>
            <c:invertIfNegative val="0"/>
            <c:bubble3D val="0"/>
            <c:spPr>
              <a:solidFill>
                <a:srgbClr val="0070C0"/>
              </a:solidFill>
            </c:spPr>
          </c:dPt>
          <c:dPt>
            <c:idx val="4"/>
            <c:invertIfNegative val="0"/>
            <c:bubble3D val="0"/>
            <c:spPr>
              <a:solidFill>
                <a:srgbClr val="FF0000"/>
              </a:solidFill>
            </c:spPr>
          </c:dPt>
          <c:dLbls>
            <c:dLbl>
              <c:idx val="0"/>
              <c:layout>
                <c:manualLayout>
                  <c:x val="2.5810140336710582E-2"/>
                  <c:y val="-4.409232307521386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376243651337746E-2"/>
                  <c:y val="-3.60755370615386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905070168355277E-2"/>
                  <c:y val="-3.80797335649573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471173482982469E-2"/>
                  <c:y val="-3.20671440547009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1694834268640432E-3"/>
                  <c:y val="-2.805875104786336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3600">
                    <a:latin typeface="HGPｺﾞｼｯｸM" panose="020B0600000000000000" pitchFamily="50" charset="-128"/>
                    <a:ea typeface="HGPｺﾞｼｯｸM" panose="020B0600000000000000"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H23</c:v>
                </c:pt>
                <c:pt idx="1">
                  <c:v>H24</c:v>
                </c:pt>
                <c:pt idx="2">
                  <c:v>H25</c:v>
                </c:pt>
                <c:pt idx="3">
                  <c:v>H26</c:v>
                </c:pt>
                <c:pt idx="4">
                  <c:v>H27</c:v>
                </c:pt>
              </c:strCache>
            </c:strRef>
          </c:cat>
          <c:val>
            <c:numRef>
              <c:f>Sheet1!$B$2:$B$6</c:f>
              <c:numCache>
                <c:formatCode>General</c:formatCode>
                <c:ptCount val="5"/>
                <c:pt idx="0">
                  <c:v>80</c:v>
                </c:pt>
                <c:pt idx="1">
                  <c:v>90</c:v>
                </c:pt>
                <c:pt idx="2">
                  <c:v>300</c:v>
                </c:pt>
                <c:pt idx="3">
                  <c:v>600</c:v>
                </c:pt>
                <c:pt idx="4">
                  <c:v>1000</c:v>
                </c:pt>
              </c:numCache>
            </c:numRef>
          </c:val>
        </c:ser>
        <c:dLbls>
          <c:showLegendKey val="0"/>
          <c:showVal val="0"/>
          <c:showCatName val="0"/>
          <c:showSerName val="0"/>
          <c:showPercent val="0"/>
          <c:showBubbleSize val="0"/>
        </c:dLbls>
        <c:gapWidth val="150"/>
        <c:shape val="box"/>
        <c:axId val="725440424"/>
        <c:axId val="725441208"/>
        <c:axId val="0"/>
      </c:bar3DChart>
      <c:catAx>
        <c:axId val="725440424"/>
        <c:scaling>
          <c:orientation val="minMax"/>
        </c:scaling>
        <c:delete val="0"/>
        <c:axPos val="b"/>
        <c:numFmt formatCode="General" sourceLinked="0"/>
        <c:majorTickMark val="out"/>
        <c:minorTickMark val="none"/>
        <c:tickLblPos val="nextTo"/>
        <c:txPr>
          <a:bodyPr/>
          <a:lstStyle/>
          <a:p>
            <a:pPr>
              <a:defRPr sz="2800">
                <a:latin typeface="HGPｺﾞｼｯｸM" panose="020B0600000000000000" pitchFamily="50" charset="-128"/>
                <a:ea typeface="HGPｺﾞｼｯｸM" panose="020B0600000000000000" pitchFamily="50" charset="-128"/>
              </a:defRPr>
            </a:pPr>
            <a:endParaRPr lang="ja-JP"/>
          </a:p>
        </c:txPr>
        <c:crossAx val="725441208"/>
        <c:crosses val="autoZero"/>
        <c:auto val="1"/>
        <c:lblAlgn val="ctr"/>
        <c:lblOffset val="100"/>
        <c:noMultiLvlLbl val="0"/>
      </c:catAx>
      <c:valAx>
        <c:axId val="725441208"/>
        <c:scaling>
          <c:orientation val="minMax"/>
        </c:scaling>
        <c:delete val="0"/>
        <c:axPos val="l"/>
        <c:majorGridlines/>
        <c:numFmt formatCode="General" sourceLinked="1"/>
        <c:majorTickMark val="out"/>
        <c:minorTickMark val="none"/>
        <c:tickLblPos val="nextTo"/>
        <c:txPr>
          <a:bodyPr/>
          <a:lstStyle/>
          <a:p>
            <a:pPr>
              <a:defRPr sz="2400">
                <a:latin typeface="HGPｺﾞｼｯｸM" panose="020B0600000000000000" pitchFamily="50" charset="-128"/>
                <a:ea typeface="HGPｺﾞｼｯｸM" panose="020B0600000000000000" pitchFamily="50" charset="-128"/>
              </a:defRPr>
            </a:pPr>
            <a:endParaRPr lang="ja-JP"/>
          </a:p>
        </c:txPr>
        <c:crossAx val="725440424"/>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55C9D-0A12-4400-A883-0EFF8BF7A66B}" type="doc">
      <dgm:prSet loTypeId="urn:microsoft.com/office/officeart/2005/8/layout/arrow2" loCatId="process" qsTypeId="urn:microsoft.com/office/officeart/2005/8/quickstyle/simple1" qsCatId="simple" csTypeId="urn:microsoft.com/office/officeart/2005/8/colors/accent6_3" csCatId="accent6" phldr="1"/>
      <dgm:spPr/>
    </dgm:pt>
    <dgm:pt modelId="{972D4AE9-EAF0-4C68-82AC-E7D6F120816F}">
      <dgm:prSet phldrT="[テキスト]" custT="1"/>
      <dgm:spPr/>
      <dgm:t>
        <a:bodyPr/>
        <a:lstStyle/>
        <a:p>
          <a:r>
            <a:rPr kumimoji="1" lang="ja-JP" altLang="en-US" sz="3200" dirty="0" smtClean="0"/>
            <a:t>圏域</a:t>
          </a:r>
          <a:endParaRPr kumimoji="1" lang="ja-JP" altLang="en-US" sz="3200" dirty="0"/>
        </a:p>
      </dgm:t>
    </dgm:pt>
    <dgm:pt modelId="{4A0D296F-709E-492F-885B-D401CD5D36D3}" type="parTrans" cxnId="{37430480-9A3F-4135-8E47-422EC06F25BF}">
      <dgm:prSet/>
      <dgm:spPr/>
      <dgm:t>
        <a:bodyPr/>
        <a:lstStyle/>
        <a:p>
          <a:endParaRPr kumimoji="1" lang="ja-JP" altLang="en-US"/>
        </a:p>
      </dgm:t>
    </dgm:pt>
    <dgm:pt modelId="{AC728400-CBEA-4617-B434-0992851A9427}" type="sibTrans" cxnId="{37430480-9A3F-4135-8E47-422EC06F25BF}">
      <dgm:prSet/>
      <dgm:spPr/>
      <dgm:t>
        <a:bodyPr/>
        <a:lstStyle/>
        <a:p>
          <a:endParaRPr kumimoji="1" lang="ja-JP" altLang="en-US"/>
        </a:p>
      </dgm:t>
    </dgm:pt>
    <dgm:pt modelId="{6E127B22-63A7-4889-A4CE-3783DA2129DC}">
      <dgm:prSet phldrT="[テキスト]" custT="1"/>
      <dgm:spPr/>
      <dgm:t>
        <a:bodyPr/>
        <a:lstStyle/>
        <a:p>
          <a:r>
            <a:rPr kumimoji="1" lang="ja-JP" altLang="en-US" sz="3200" dirty="0" smtClean="0"/>
            <a:t>左京区</a:t>
          </a:r>
          <a:endParaRPr kumimoji="1" lang="ja-JP" altLang="en-US" sz="3200" dirty="0"/>
        </a:p>
      </dgm:t>
    </dgm:pt>
    <dgm:pt modelId="{11D901ED-4BF6-4A7C-A8E4-D3F5ADFAF011}" type="parTrans" cxnId="{9EECC8FF-7DCD-4A35-A77D-6D49B5A1E6C6}">
      <dgm:prSet/>
      <dgm:spPr/>
      <dgm:t>
        <a:bodyPr/>
        <a:lstStyle/>
        <a:p>
          <a:endParaRPr kumimoji="1" lang="ja-JP" altLang="en-US"/>
        </a:p>
      </dgm:t>
    </dgm:pt>
    <dgm:pt modelId="{E2C6644C-0AAE-45C7-8BD9-942E3A5D6CA7}" type="sibTrans" cxnId="{9EECC8FF-7DCD-4A35-A77D-6D49B5A1E6C6}">
      <dgm:prSet/>
      <dgm:spPr/>
      <dgm:t>
        <a:bodyPr/>
        <a:lstStyle/>
        <a:p>
          <a:endParaRPr kumimoji="1" lang="ja-JP" altLang="en-US"/>
        </a:p>
      </dgm:t>
    </dgm:pt>
    <dgm:pt modelId="{43E1A8E2-529E-4FA8-B0DA-CE914DF0B07A}">
      <dgm:prSet phldrT="[テキスト]" custT="1"/>
      <dgm:spPr/>
      <dgm:t>
        <a:bodyPr/>
        <a:lstStyle/>
        <a:p>
          <a:r>
            <a:rPr kumimoji="1" lang="ja-JP" altLang="en-US" sz="2800" dirty="0" smtClean="0"/>
            <a:t>京都市</a:t>
          </a:r>
          <a:endParaRPr kumimoji="1" lang="ja-JP" altLang="en-US" sz="2800" dirty="0"/>
        </a:p>
      </dgm:t>
    </dgm:pt>
    <dgm:pt modelId="{03AE2374-BAC3-42EF-9F43-8105F8B12048}" type="parTrans" cxnId="{CEB73AFB-35AE-4CB8-ADE3-26DAA42882B5}">
      <dgm:prSet/>
      <dgm:spPr/>
      <dgm:t>
        <a:bodyPr/>
        <a:lstStyle/>
        <a:p>
          <a:endParaRPr kumimoji="1" lang="ja-JP" altLang="en-US"/>
        </a:p>
      </dgm:t>
    </dgm:pt>
    <dgm:pt modelId="{C2449E97-DBC2-44A4-B90E-F33B15C57394}" type="sibTrans" cxnId="{CEB73AFB-35AE-4CB8-ADE3-26DAA42882B5}">
      <dgm:prSet/>
      <dgm:spPr/>
      <dgm:t>
        <a:bodyPr/>
        <a:lstStyle/>
        <a:p>
          <a:endParaRPr kumimoji="1" lang="ja-JP" altLang="en-US"/>
        </a:p>
      </dgm:t>
    </dgm:pt>
    <dgm:pt modelId="{023D6836-4334-421F-8AAB-454DCEA646B8}">
      <dgm:prSet phldrT="[テキスト]" custT="1"/>
      <dgm:spPr/>
      <dgm:t>
        <a:bodyPr/>
        <a:lstStyle/>
        <a:p>
          <a:r>
            <a:rPr kumimoji="1" lang="ja-JP" altLang="en-US" sz="2800" dirty="0" smtClean="0"/>
            <a:t>都道府県・全国</a:t>
          </a:r>
          <a:endParaRPr kumimoji="1" lang="ja-JP" altLang="en-US" sz="2800" dirty="0"/>
        </a:p>
      </dgm:t>
    </dgm:pt>
    <dgm:pt modelId="{CF06D15D-F326-4EB2-9FA1-9E202351745D}" type="parTrans" cxnId="{A3C62EB9-C8D7-4D15-B6CE-30F1B3F59A5A}">
      <dgm:prSet/>
      <dgm:spPr/>
      <dgm:t>
        <a:bodyPr/>
        <a:lstStyle/>
        <a:p>
          <a:endParaRPr kumimoji="1" lang="ja-JP" altLang="en-US"/>
        </a:p>
      </dgm:t>
    </dgm:pt>
    <dgm:pt modelId="{1FF49523-6B9A-4A53-9D60-E12C5B82A22F}" type="sibTrans" cxnId="{A3C62EB9-C8D7-4D15-B6CE-30F1B3F59A5A}">
      <dgm:prSet/>
      <dgm:spPr/>
      <dgm:t>
        <a:bodyPr/>
        <a:lstStyle/>
        <a:p>
          <a:endParaRPr kumimoji="1" lang="ja-JP" altLang="en-US"/>
        </a:p>
      </dgm:t>
    </dgm:pt>
    <dgm:pt modelId="{662D1545-AC28-41E9-BF58-506D2C5DB743}" type="pres">
      <dgm:prSet presAssocID="{41655C9D-0A12-4400-A883-0EFF8BF7A66B}" presName="arrowDiagram" presStyleCnt="0">
        <dgm:presLayoutVars>
          <dgm:chMax val="5"/>
          <dgm:dir/>
          <dgm:resizeHandles val="exact"/>
        </dgm:presLayoutVars>
      </dgm:prSet>
      <dgm:spPr/>
    </dgm:pt>
    <dgm:pt modelId="{3DD38651-B08B-4D16-9661-31147AF320D2}" type="pres">
      <dgm:prSet presAssocID="{41655C9D-0A12-4400-A883-0EFF8BF7A66B}" presName="arrow" presStyleLbl="bgShp" presStyleIdx="0" presStyleCnt="1"/>
      <dgm:spPr/>
    </dgm:pt>
    <dgm:pt modelId="{C7F43CFC-7977-4868-AFFC-A8525303B1B8}" type="pres">
      <dgm:prSet presAssocID="{41655C9D-0A12-4400-A883-0EFF8BF7A66B}" presName="arrowDiagram4" presStyleCnt="0"/>
      <dgm:spPr/>
    </dgm:pt>
    <dgm:pt modelId="{731215EC-C389-465D-B497-68DC3BDF5F01}" type="pres">
      <dgm:prSet presAssocID="{972D4AE9-EAF0-4C68-82AC-E7D6F120816F}" presName="bullet4a" presStyleLbl="node1" presStyleIdx="0" presStyleCnt="4" custLinFactX="128539" custLinFactY="-100000" custLinFactNeighborX="200000" custLinFactNeighborY="-157901"/>
      <dgm:spPr/>
    </dgm:pt>
    <dgm:pt modelId="{E751FA01-DD2A-4CA3-B95D-80E5CDBFF639}" type="pres">
      <dgm:prSet presAssocID="{972D4AE9-EAF0-4C68-82AC-E7D6F120816F}" presName="textBox4a" presStyleLbl="revTx" presStyleIdx="0" presStyleCnt="4" custScaleX="67361" custScaleY="38953" custLinFactNeighborX="-30063" custLinFactNeighborY="-55233">
        <dgm:presLayoutVars>
          <dgm:bulletEnabled val="1"/>
        </dgm:presLayoutVars>
      </dgm:prSet>
      <dgm:spPr/>
      <dgm:t>
        <a:bodyPr/>
        <a:lstStyle/>
        <a:p>
          <a:endParaRPr kumimoji="1" lang="ja-JP" altLang="en-US"/>
        </a:p>
      </dgm:t>
    </dgm:pt>
    <dgm:pt modelId="{604D8673-3703-4CCA-8FB1-2DFE9C0519D4}" type="pres">
      <dgm:prSet presAssocID="{6E127B22-63A7-4889-A4CE-3783DA2129DC}" presName="bullet4b" presStyleLbl="node1" presStyleIdx="1" presStyleCnt="4" custLinFactX="158388" custLinFactY="-42590" custLinFactNeighborX="200000" custLinFactNeighborY="-100000"/>
      <dgm:spPr/>
    </dgm:pt>
    <dgm:pt modelId="{7BD6065E-8DA3-4631-B51B-344F0F07A640}" type="pres">
      <dgm:prSet presAssocID="{6E127B22-63A7-4889-A4CE-3783DA2129DC}" presName="textBox4b" presStyleLbl="revTx" presStyleIdx="1" presStyleCnt="4" custScaleX="78287" custScaleY="18620" custLinFactNeighborX="-2498" custLinFactNeighborY="-50962">
        <dgm:presLayoutVars>
          <dgm:bulletEnabled val="1"/>
        </dgm:presLayoutVars>
      </dgm:prSet>
      <dgm:spPr/>
      <dgm:t>
        <a:bodyPr/>
        <a:lstStyle/>
        <a:p>
          <a:endParaRPr kumimoji="1" lang="ja-JP" altLang="en-US"/>
        </a:p>
      </dgm:t>
    </dgm:pt>
    <dgm:pt modelId="{D2FD8430-BCD4-45A8-8745-FBEDD656E22C}" type="pres">
      <dgm:prSet presAssocID="{43E1A8E2-529E-4FA8-B0DA-CE914DF0B07A}" presName="bullet4c" presStyleLbl="node1" presStyleIdx="2" presStyleCnt="4" custLinFactX="112590" custLinFactY="-484" custLinFactNeighborX="200000" custLinFactNeighborY="-100000"/>
      <dgm:spPr/>
    </dgm:pt>
    <dgm:pt modelId="{9286A181-79B1-493D-A300-BDF87592999E}" type="pres">
      <dgm:prSet presAssocID="{43E1A8E2-529E-4FA8-B0DA-CE914DF0B07A}" presName="textBox4c" presStyleLbl="revTx" presStyleIdx="2" presStyleCnt="4" custScaleX="74135" custScaleY="16950" custLinFactNeighborX="21309" custLinFactNeighborY="-42077">
        <dgm:presLayoutVars>
          <dgm:bulletEnabled val="1"/>
        </dgm:presLayoutVars>
      </dgm:prSet>
      <dgm:spPr/>
      <dgm:t>
        <a:bodyPr/>
        <a:lstStyle/>
        <a:p>
          <a:endParaRPr kumimoji="1" lang="ja-JP" altLang="en-US"/>
        </a:p>
      </dgm:t>
    </dgm:pt>
    <dgm:pt modelId="{8B2F28E5-1656-40F0-9E56-C4426CFB219D}" type="pres">
      <dgm:prSet presAssocID="{023D6836-4334-421F-8AAB-454DCEA646B8}" presName="bullet4d" presStyleLbl="node1" presStyleIdx="3" presStyleCnt="4" custLinFactX="65919" custLinFactNeighborX="100000" custLinFactNeighborY="-64759"/>
      <dgm:spPr/>
    </dgm:pt>
    <dgm:pt modelId="{CC59837D-70FC-45AF-A817-84DE8B2B3690}" type="pres">
      <dgm:prSet presAssocID="{023D6836-4334-421F-8AAB-454DCEA646B8}" presName="textBox4d" presStyleLbl="revTx" presStyleIdx="3" presStyleCnt="4" custScaleY="23294" custLinFactNeighborX="22971" custLinFactNeighborY="-39682">
        <dgm:presLayoutVars>
          <dgm:bulletEnabled val="1"/>
        </dgm:presLayoutVars>
      </dgm:prSet>
      <dgm:spPr/>
      <dgm:t>
        <a:bodyPr/>
        <a:lstStyle/>
        <a:p>
          <a:endParaRPr kumimoji="1" lang="ja-JP" altLang="en-US"/>
        </a:p>
      </dgm:t>
    </dgm:pt>
  </dgm:ptLst>
  <dgm:cxnLst>
    <dgm:cxn modelId="{9EECC8FF-7DCD-4A35-A77D-6D49B5A1E6C6}" srcId="{41655C9D-0A12-4400-A883-0EFF8BF7A66B}" destId="{6E127B22-63A7-4889-A4CE-3783DA2129DC}" srcOrd="1" destOrd="0" parTransId="{11D901ED-4BF6-4A7C-A8E4-D3F5ADFAF011}" sibTransId="{E2C6644C-0AAE-45C7-8BD9-942E3A5D6CA7}"/>
    <dgm:cxn modelId="{A3C62EB9-C8D7-4D15-B6CE-30F1B3F59A5A}" srcId="{41655C9D-0A12-4400-A883-0EFF8BF7A66B}" destId="{023D6836-4334-421F-8AAB-454DCEA646B8}" srcOrd="3" destOrd="0" parTransId="{CF06D15D-F326-4EB2-9FA1-9E202351745D}" sibTransId="{1FF49523-6B9A-4A53-9D60-E12C5B82A22F}"/>
    <dgm:cxn modelId="{4932D735-6523-4971-97DE-0110823C3362}" type="presOf" srcId="{41655C9D-0A12-4400-A883-0EFF8BF7A66B}" destId="{662D1545-AC28-41E9-BF58-506D2C5DB743}" srcOrd="0" destOrd="0" presId="urn:microsoft.com/office/officeart/2005/8/layout/arrow2"/>
    <dgm:cxn modelId="{1B58C437-671B-4773-B96D-8F8BC8F7C66B}" type="presOf" srcId="{023D6836-4334-421F-8AAB-454DCEA646B8}" destId="{CC59837D-70FC-45AF-A817-84DE8B2B3690}" srcOrd="0" destOrd="0" presId="urn:microsoft.com/office/officeart/2005/8/layout/arrow2"/>
    <dgm:cxn modelId="{F33C6AD3-2357-490E-B687-DD67270F7DBF}" type="presOf" srcId="{6E127B22-63A7-4889-A4CE-3783DA2129DC}" destId="{7BD6065E-8DA3-4631-B51B-344F0F07A640}" srcOrd="0" destOrd="0" presId="urn:microsoft.com/office/officeart/2005/8/layout/arrow2"/>
    <dgm:cxn modelId="{37430480-9A3F-4135-8E47-422EC06F25BF}" srcId="{41655C9D-0A12-4400-A883-0EFF8BF7A66B}" destId="{972D4AE9-EAF0-4C68-82AC-E7D6F120816F}" srcOrd="0" destOrd="0" parTransId="{4A0D296F-709E-492F-885B-D401CD5D36D3}" sibTransId="{AC728400-CBEA-4617-B434-0992851A9427}"/>
    <dgm:cxn modelId="{CEB73AFB-35AE-4CB8-ADE3-26DAA42882B5}" srcId="{41655C9D-0A12-4400-A883-0EFF8BF7A66B}" destId="{43E1A8E2-529E-4FA8-B0DA-CE914DF0B07A}" srcOrd="2" destOrd="0" parTransId="{03AE2374-BAC3-42EF-9F43-8105F8B12048}" sibTransId="{C2449E97-DBC2-44A4-B90E-F33B15C57394}"/>
    <dgm:cxn modelId="{959C80B0-92E2-4D47-9E9E-E15D735E8D23}" type="presOf" srcId="{43E1A8E2-529E-4FA8-B0DA-CE914DF0B07A}" destId="{9286A181-79B1-493D-A300-BDF87592999E}" srcOrd="0" destOrd="0" presId="urn:microsoft.com/office/officeart/2005/8/layout/arrow2"/>
    <dgm:cxn modelId="{8748958D-BB41-49E4-A654-89CD99DDF3B2}" type="presOf" srcId="{972D4AE9-EAF0-4C68-82AC-E7D6F120816F}" destId="{E751FA01-DD2A-4CA3-B95D-80E5CDBFF639}" srcOrd="0" destOrd="0" presId="urn:microsoft.com/office/officeart/2005/8/layout/arrow2"/>
    <dgm:cxn modelId="{78853965-B306-4DDD-9935-C2CA4D089334}" type="presParOf" srcId="{662D1545-AC28-41E9-BF58-506D2C5DB743}" destId="{3DD38651-B08B-4D16-9661-31147AF320D2}" srcOrd="0" destOrd="0" presId="urn:microsoft.com/office/officeart/2005/8/layout/arrow2"/>
    <dgm:cxn modelId="{A1112A69-6F53-4330-970D-FFB1008E0CBC}" type="presParOf" srcId="{662D1545-AC28-41E9-BF58-506D2C5DB743}" destId="{C7F43CFC-7977-4868-AFFC-A8525303B1B8}" srcOrd="1" destOrd="0" presId="urn:microsoft.com/office/officeart/2005/8/layout/arrow2"/>
    <dgm:cxn modelId="{405F3267-D023-4FDF-B8EB-8F75FDFAF5B0}" type="presParOf" srcId="{C7F43CFC-7977-4868-AFFC-A8525303B1B8}" destId="{731215EC-C389-465D-B497-68DC3BDF5F01}" srcOrd="0" destOrd="0" presId="urn:microsoft.com/office/officeart/2005/8/layout/arrow2"/>
    <dgm:cxn modelId="{F4281A40-45BE-4CC4-99D1-BA4A35D5C1E7}" type="presParOf" srcId="{C7F43CFC-7977-4868-AFFC-A8525303B1B8}" destId="{E751FA01-DD2A-4CA3-B95D-80E5CDBFF639}" srcOrd="1" destOrd="0" presId="urn:microsoft.com/office/officeart/2005/8/layout/arrow2"/>
    <dgm:cxn modelId="{B3B1A8D5-2277-44BF-8142-8B246944DD62}" type="presParOf" srcId="{C7F43CFC-7977-4868-AFFC-A8525303B1B8}" destId="{604D8673-3703-4CCA-8FB1-2DFE9C0519D4}" srcOrd="2" destOrd="0" presId="urn:microsoft.com/office/officeart/2005/8/layout/arrow2"/>
    <dgm:cxn modelId="{65452E83-8656-47A8-8BA8-F236E95E03AE}" type="presParOf" srcId="{C7F43CFC-7977-4868-AFFC-A8525303B1B8}" destId="{7BD6065E-8DA3-4631-B51B-344F0F07A640}" srcOrd="3" destOrd="0" presId="urn:microsoft.com/office/officeart/2005/8/layout/arrow2"/>
    <dgm:cxn modelId="{FF5BBFBD-C3D4-4F4B-8591-DF859F6121DC}" type="presParOf" srcId="{C7F43CFC-7977-4868-AFFC-A8525303B1B8}" destId="{D2FD8430-BCD4-45A8-8745-FBEDD656E22C}" srcOrd="4" destOrd="0" presId="urn:microsoft.com/office/officeart/2005/8/layout/arrow2"/>
    <dgm:cxn modelId="{476EAB0A-E055-4B60-8F6C-4958539FF23A}" type="presParOf" srcId="{C7F43CFC-7977-4868-AFFC-A8525303B1B8}" destId="{9286A181-79B1-493D-A300-BDF87592999E}" srcOrd="5" destOrd="0" presId="urn:microsoft.com/office/officeart/2005/8/layout/arrow2"/>
    <dgm:cxn modelId="{0A58C98D-95DF-43DF-A258-171BB5530310}" type="presParOf" srcId="{C7F43CFC-7977-4868-AFFC-A8525303B1B8}" destId="{8B2F28E5-1656-40F0-9E56-C4426CFB219D}" srcOrd="6" destOrd="0" presId="urn:microsoft.com/office/officeart/2005/8/layout/arrow2"/>
    <dgm:cxn modelId="{BAAFFFD4-C379-48D6-A53C-23B19E169F03}" type="presParOf" srcId="{C7F43CFC-7977-4868-AFFC-A8525303B1B8}" destId="{CC59837D-70FC-45AF-A817-84DE8B2B3690}"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655C9D-0A12-4400-A883-0EFF8BF7A66B}" type="doc">
      <dgm:prSet loTypeId="urn:microsoft.com/office/officeart/2005/8/layout/arrow2" loCatId="process" qsTypeId="urn:microsoft.com/office/officeart/2005/8/quickstyle/simple1" qsCatId="simple" csTypeId="urn:microsoft.com/office/officeart/2005/8/colors/accent6_3" csCatId="accent6" phldr="1"/>
      <dgm:spPr/>
    </dgm:pt>
    <dgm:pt modelId="{972D4AE9-EAF0-4C68-82AC-E7D6F120816F}">
      <dgm:prSet phldrT="[テキスト]" custT="1"/>
      <dgm:spPr/>
      <dgm:t>
        <a:bodyPr/>
        <a:lstStyle/>
        <a:p>
          <a:r>
            <a:rPr kumimoji="1" lang="ja-JP" altLang="en-US" sz="3200" dirty="0" smtClean="0"/>
            <a:t>圏域</a:t>
          </a:r>
          <a:endParaRPr kumimoji="1" lang="ja-JP" altLang="en-US" sz="3200" dirty="0"/>
        </a:p>
      </dgm:t>
    </dgm:pt>
    <dgm:pt modelId="{4A0D296F-709E-492F-885B-D401CD5D36D3}" type="parTrans" cxnId="{37430480-9A3F-4135-8E47-422EC06F25BF}">
      <dgm:prSet/>
      <dgm:spPr/>
      <dgm:t>
        <a:bodyPr/>
        <a:lstStyle/>
        <a:p>
          <a:endParaRPr kumimoji="1" lang="ja-JP" altLang="en-US"/>
        </a:p>
      </dgm:t>
    </dgm:pt>
    <dgm:pt modelId="{AC728400-CBEA-4617-B434-0992851A9427}" type="sibTrans" cxnId="{37430480-9A3F-4135-8E47-422EC06F25BF}">
      <dgm:prSet/>
      <dgm:spPr/>
      <dgm:t>
        <a:bodyPr/>
        <a:lstStyle/>
        <a:p>
          <a:endParaRPr kumimoji="1" lang="ja-JP" altLang="en-US"/>
        </a:p>
      </dgm:t>
    </dgm:pt>
    <dgm:pt modelId="{6E127B22-63A7-4889-A4CE-3783DA2129DC}">
      <dgm:prSet phldrT="[テキスト]" custT="1"/>
      <dgm:spPr/>
      <dgm:t>
        <a:bodyPr/>
        <a:lstStyle/>
        <a:p>
          <a:r>
            <a:rPr kumimoji="1" lang="ja-JP" altLang="en-US" sz="3200" dirty="0" smtClean="0"/>
            <a:t>左京区</a:t>
          </a:r>
          <a:endParaRPr kumimoji="1" lang="ja-JP" altLang="en-US" sz="3200" dirty="0"/>
        </a:p>
      </dgm:t>
    </dgm:pt>
    <dgm:pt modelId="{11D901ED-4BF6-4A7C-A8E4-D3F5ADFAF011}" type="parTrans" cxnId="{9EECC8FF-7DCD-4A35-A77D-6D49B5A1E6C6}">
      <dgm:prSet/>
      <dgm:spPr/>
      <dgm:t>
        <a:bodyPr/>
        <a:lstStyle/>
        <a:p>
          <a:endParaRPr kumimoji="1" lang="ja-JP" altLang="en-US"/>
        </a:p>
      </dgm:t>
    </dgm:pt>
    <dgm:pt modelId="{E2C6644C-0AAE-45C7-8BD9-942E3A5D6CA7}" type="sibTrans" cxnId="{9EECC8FF-7DCD-4A35-A77D-6D49B5A1E6C6}">
      <dgm:prSet/>
      <dgm:spPr/>
      <dgm:t>
        <a:bodyPr/>
        <a:lstStyle/>
        <a:p>
          <a:endParaRPr kumimoji="1" lang="ja-JP" altLang="en-US"/>
        </a:p>
      </dgm:t>
    </dgm:pt>
    <dgm:pt modelId="{43E1A8E2-529E-4FA8-B0DA-CE914DF0B07A}">
      <dgm:prSet phldrT="[テキスト]" custT="1"/>
      <dgm:spPr/>
      <dgm:t>
        <a:bodyPr/>
        <a:lstStyle/>
        <a:p>
          <a:r>
            <a:rPr kumimoji="1" lang="ja-JP" altLang="en-US" sz="2800" dirty="0" smtClean="0"/>
            <a:t>京都市</a:t>
          </a:r>
          <a:endParaRPr kumimoji="1" lang="ja-JP" altLang="en-US" sz="2800" dirty="0"/>
        </a:p>
      </dgm:t>
    </dgm:pt>
    <dgm:pt modelId="{03AE2374-BAC3-42EF-9F43-8105F8B12048}" type="parTrans" cxnId="{CEB73AFB-35AE-4CB8-ADE3-26DAA42882B5}">
      <dgm:prSet/>
      <dgm:spPr/>
      <dgm:t>
        <a:bodyPr/>
        <a:lstStyle/>
        <a:p>
          <a:endParaRPr kumimoji="1" lang="ja-JP" altLang="en-US"/>
        </a:p>
      </dgm:t>
    </dgm:pt>
    <dgm:pt modelId="{C2449E97-DBC2-44A4-B90E-F33B15C57394}" type="sibTrans" cxnId="{CEB73AFB-35AE-4CB8-ADE3-26DAA42882B5}">
      <dgm:prSet/>
      <dgm:spPr/>
      <dgm:t>
        <a:bodyPr/>
        <a:lstStyle/>
        <a:p>
          <a:endParaRPr kumimoji="1" lang="ja-JP" altLang="en-US"/>
        </a:p>
      </dgm:t>
    </dgm:pt>
    <dgm:pt modelId="{023D6836-4334-421F-8AAB-454DCEA646B8}">
      <dgm:prSet phldrT="[テキスト]" custT="1"/>
      <dgm:spPr/>
      <dgm:t>
        <a:bodyPr/>
        <a:lstStyle/>
        <a:p>
          <a:r>
            <a:rPr kumimoji="1" lang="ja-JP" altLang="en-US" sz="2800" dirty="0" smtClean="0"/>
            <a:t>都道府県・全国</a:t>
          </a:r>
          <a:endParaRPr kumimoji="1" lang="ja-JP" altLang="en-US" sz="2800" dirty="0"/>
        </a:p>
      </dgm:t>
    </dgm:pt>
    <dgm:pt modelId="{CF06D15D-F326-4EB2-9FA1-9E202351745D}" type="parTrans" cxnId="{A3C62EB9-C8D7-4D15-B6CE-30F1B3F59A5A}">
      <dgm:prSet/>
      <dgm:spPr/>
      <dgm:t>
        <a:bodyPr/>
        <a:lstStyle/>
        <a:p>
          <a:endParaRPr kumimoji="1" lang="ja-JP" altLang="en-US"/>
        </a:p>
      </dgm:t>
    </dgm:pt>
    <dgm:pt modelId="{1FF49523-6B9A-4A53-9D60-E12C5B82A22F}" type="sibTrans" cxnId="{A3C62EB9-C8D7-4D15-B6CE-30F1B3F59A5A}">
      <dgm:prSet/>
      <dgm:spPr/>
      <dgm:t>
        <a:bodyPr/>
        <a:lstStyle/>
        <a:p>
          <a:endParaRPr kumimoji="1" lang="ja-JP" altLang="en-US"/>
        </a:p>
      </dgm:t>
    </dgm:pt>
    <dgm:pt modelId="{662D1545-AC28-41E9-BF58-506D2C5DB743}" type="pres">
      <dgm:prSet presAssocID="{41655C9D-0A12-4400-A883-0EFF8BF7A66B}" presName="arrowDiagram" presStyleCnt="0">
        <dgm:presLayoutVars>
          <dgm:chMax val="5"/>
          <dgm:dir/>
          <dgm:resizeHandles val="exact"/>
        </dgm:presLayoutVars>
      </dgm:prSet>
      <dgm:spPr/>
    </dgm:pt>
    <dgm:pt modelId="{3DD38651-B08B-4D16-9661-31147AF320D2}" type="pres">
      <dgm:prSet presAssocID="{41655C9D-0A12-4400-A883-0EFF8BF7A66B}" presName="arrow" presStyleLbl="bgShp" presStyleIdx="0" presStyleCnt="1"/>
      <dgm:spPr/>
    </dgm:pt>
    <dgm:pt modelId="{C7F43CFC-7977-4868-AFFC-A8525303B1B8}" type="pres">
      <dgm:prSet presAssocID="{41655C9D-0A12-4400-A883-0EFF8BF7A66B}" presName="arrowDiagram4" presStyleCnt="0"/>
      <dgm:spPr/>
    </dgm:pt>
    <dgm:pt modelId="{731215EC-C389-465D-B497-68DC3BDF5F01}" type="pres">
      <dgm:prSet presAssocID="{972D4AE9-EAF0-4C68-82AC-E7D6F120816F}" presName="bullet4a" presStyleLbl="node1" presStyleIdx="0" presStyleCnt="4" custLinFactX="128539" custLinFactY="-100000" custLinFactNeighborX="200000" custLinFactNeighborY="-157901"/>
      <dgm:spPr/>
    </dgm:pt>
    <dgm:pt modelId="{E751FA01-DD2A-4CA3-B95D-80E5CDBFF639}" type="pres">
      <dgm:prSet presAssocID="{972D4AE9-EAF0-4C68-82AC-E7D6F120816F}" presName="textBox4a" presStyleLbl="revTx" presStyleIdx="0" presStyleCnt="4" custScaleX="67361" custScaleY="38953" custLinFactNeighborX="-30063" custLinFactNeighborY="-55233">
        <dgm:presLayoutVars>
          <dgm:bulletEnabled val="1"/>
        </dgm:presLayoutVars>
      </dgm:prSet>
      <dgm:spPr/>
      <dgm:t>
        <a:bodyPr/>
        <a:lstStyle/>
        <a:p>
          <a:endParaRPr kumimoji="1" lang="ja-JP" altLang="en-US"/>
        </a:p>
      </dgm:t>
    </dgm:pt>
    <dgm:pt modelId="{604D8673-3703-4CCA-8FB1-2DFE9C0519D4}" type="pres">
      <dgm:prSet presAssocID="{6E127B22-63A7-4889-A4CE-3783DA2129DC}" presName="bullet4b" presStyleLbl="node1" presStyleIdx="1" presStyleCnt="4" custLinFactX="158388" custLinFactY="-42590" custLinFactNeighborX="200000" custLinFactNeighborY="-100000"/>
      <dgm:spPr/>
    </dgm:pt>
    <dgm:pt modelId="{7BD6065E-8DA3-4631-B51B-344F0F07A640}" type="pres">
      <dgm:prSet presAssocID="{6E127B22-63A7-4889-A4CE-3783DA2129DC}" presName="textBox4b" presStyleLbl="revTx" presStyleIdx="1" presStyleCnt="4" custScaleX="78287" custScaleY="18620" custLinFactNeighborX="-2498" custLinFactNeighborY="-50962">
        <dgm:presLayoutVars>
          <dgm:bulletEnabled val="1"/>
        </dgm:presLayoutVars>
      </dgm:prSet>
      <dgm:spPr/>
      <dgm:t>
        <a:bodyPr/>
        <a:lstStyle/>
        <a:p>
          <a:endParaRPr kumimoji="1" lang="ja-JP" altLang="en-US"/>
        </a:p>
      </dgm:t>
    </dgm:pt>
    <dgm:pt modelId="{D2FD8430-BCD4-45A8-8745-FBEDD656E22C}" type="pres">
      <dgm:prSet presAssocID="{43E1A8E2-529E-4FA8-B0DA-CE914DF0B07A}" presName="bullet4c" presStyleLbl="node1" presStyleIdx="2" presStyleCnt="4" custLinFactX="112590" custLinFactY="-484" custLinFactNeighborX="200000" custLinFactNeighborY="-100000"/>
      <dgm:spPr/>
    </dgm:pt>
    <dgm:pt modelId="{9286A181-79B1-493D-A300-BDF87592999E}" type="pres">
      <dgm:prSet presAssocID="{43E1A8E2-529E-4FA8-B0DA-CE914DF0B07A}" presName="textBox4c" presStyleLbl="revTx" presStyleIdx="2" presStyleCnt="4" custScaleX="74135" custScaleY="16950" custLinFactNeighborX="21309" custLinFactNeighborY="-42077">
        <dgm:presLayoutVars>
          <dgm:bulletEnabled val="1"/>
        </dgm:presLayoutVars>
      </dgm:prSet>
      <dgm:spPr/>
      <dgm:t>
        <a:bodyPr/>
        <a:lstStyle/>
        <a:p>
          <a:endParaRPr kumimoji="1" lang="ja-JP" altLang="en-US"/>
        </a:p>
      </dgm:t>
    </dgm:pt>
    <dgm:pt modelId="{8B2F28E5-1656-40F0-9E56-C4426CFB219D}" type="pres">
      <dgm:prSet presAssocID="{023D6836-4334-421F-8AAB-454DCEA646B8}" presName="bullet4d" presStyleLbl="node1" presStyleIdx="3" presStyleCnt="4" custLinFactX="65919" custLinFactNeighborX="100000" custLinFactNeighborY="-64759"/>
      <dgm:spPr/>
    </dgm:pt>
    <dgm:pt modelId="{CC59837D-70FC-45AF-A817-84DE8B2B3690}" type="pres">
      <dgm:prSet presAssocID="{023D6836-4334-421F-8AAB-454DCEA646B8}" presName="textBox4d" presStyleLbl="revTx" presStyleIdx="3" presStyleCnt="4" custScaleY="23294" custLinFactNeighborX="22971" custLinFactNeighborY="-39682">
        <dgm:presLayoutVars>
          <dgm:bulletEnabled val="1"/>
        </dgm:presLayoutVars>
      </dgm:prSet>
      <dgm:spPr/>
      <dgm:t>
        <a:bodyPr/>
        <a:lstStyle/>
        <a:p>
          <a:endParaRPr kumimoji="1" lang="ja-JP" altLang="en-US"/>
        </a:p>
      </dgm:t>
    </dgm:pt>
  </dgm:ptLst>
  <dgm:cxnLst>
    <dgm:cxn modelId="{776135F6-8124-4C7E-BA34-451EE64E9C3C}" type="presOf" srcId="{6E127B22-63A7-4889-A4CE-3783DA2129DC}" destId="{7BD6065E-8DA3-4631-B51B-344F0F07A640}" srcOrd="0" destOrd="0" presId="urn:microsoft.com/office/officeart/2005/8/layout/arrow2"/>
    <dgm:cxn modelId="{CCB3C4E8-E996-4F84-8EE9-975E7039350C}" type="presOf" srcId="{41655C9D-0A12-4400-A883-0EFF8BF7A66B}" destId="{662D1545-AC28-41E9-BF58-506D2C5DB743}" srcOrd="0" destOrd="0" presId="urn:microsoft.com/office/officeart/2005/8/layout/arrow2"/>
    <dgm:cxn modelId="{694170B3-E116-435E-ABC2-AD7FCE9E4BDD}" type="presOf" srcId="{023D6836-4334-421F-8AAB-454DCEA646B8}" destId="{CC59837D-70FC-45AF-A817-84DE8B2B3690}" srcOrd="0" destOrd="0" presId="urn:microsoft.com/office/officeart/2005/8/layout/arrow2"/>
    <dgm:cxn modelId="{37430480-9A3F-4135-8E47-422EC06F25BF}" srcId="{41655C9D-0A12-4400-A883-0EFF8BF7A66B}" destId="{972D4AE9-EAF0-4C68-82AC-E7D6F120816F}" srcOrd="0" destOrd="0" parTransId="{4A0D296F-709E-492F-885B-D401CD5D36D3}" sibTransId="{AC728400-CBEA-4617-B434-0992851A9427}"/>
    <dgm:cxn modelId="{CEB73AFB-35AE-4CB8-ADE3-26DAA42882B5}" srcId="{41655C9D-0A12-4400-A883-0EFF8BF7A66B}" destId="{43E1A8E2-529E-4FA8-B0DA-CE914DF0B07A}" srcOrd="2" destOrd="0" parTransId="{03AE2374-BAC3-42EF-9F43-8105F8B12048}" sibTransId="{C2449E97-DBC2-44A4-B90E-F33B15C57394}"/>
    <dgm:cxn modelId="{07A430DC-74B5-4552-BBCB-EF7F711D57AF}" type="presOf" srcId="{972D4AE9-EAF0-4C68-82AC-E7D6F120816F}" destId="{E751FA01-DD2A-4CA3-B95D-80E5CDBFF639}" srcOrd="0" destOrd="0" presId="urn:microsoft.com/office/officeart/2005/8/layout/arrow2"/>
    <dgm:cxn modelId="{A3C62EB9-C8D7-4D15-B6CE-30F1B3F59A5A}" srcId="{41655C9D-0A12-4400-A883-0EFF8BF7A66B}" destId="{023D6836-4334-421F-8AAB-454DCEA646B8}" srcOrd="3" destOrd="0" parTransId="{CF06D15D-F326-4EB2-9FA1-9E202351745D}" sibTransId="{1FF49523-6B9A-4A53-9D60-E12C5B82A22F}"/>
    <dgm:cxn modelId="{9EECC8FF-7DCD-4A35-A77D-6D49B5A1E6C6}" srcId="{41655C9D-0A12-4400-A883-0EFF8BF7A66B}" destId="{6E127B22-63A7-4889-A4CE-3783DA2129DC}" srcOrd="1" destOrd="0" parTransId="{11D901ED-4BF6-4A7C-A8E4-D3F5ADFAF011}" sibTransId="{E2C6644C-0AAE-45C7-8BD9-942E3A5D6CA7}"/>
    <dgm:cxn modelId="{31D69DDF-9507-4C4E-9C90-B9196709071C}" type="presOf" srcId="{43E1A8E2-529E-4FA8-B0DA-CE914DF0B07A}" destId="{9286A181-79B1-493D-A300-BDF87592999E}" srcOrd="0" destOrd="0" presId="urn:microsoft.com/office/officeart/2005/8/layout/arrow2"/>
    <dgm:cxn modelId="{9AA7F8A7-64F3-4226-B7DE-CC7DA367688C}" type="presParOf" srcId="{662D1545-AC28-41E9-BF58-506D2C5DB743}" destId="{3DD38651-B08B-4D16-9661-31147AF320D2}" srcOrd="0" destOrd="0" presId="urn:microsoft.com/office/officeart/2005/8/layout/arrow2"/>
    <dgm:cxn modelId="{CA5B60D7-F046-41EE-A3E7-775417A446A8}" type="presParOf" srcId="{662D1545-AC28-41E9-BF58-506D2C5DB743}" destId="{C7F43CFC-7977-4868-AFFC-A8525303B1B8}" srcOrd="1" destOrd="0" presId="urn:microsoft.com/office/officeart/2005/8/layout/arrow2"/>
    <dgm:cxn modelId="{50E0011E-07E3-4F4B-9824-454F646704B8}" type="presParOf" srcId="{C7F43CFC-7977-4868-AFFC-A8525303B1B8}" destId="{731215EC-C389-465D-B497-68DC3BDF5F01}" srcOrd="0" destOrd="0" presId="urn:microsoft.com/office/officeart/2005/8/layout/arrow2"/>
    <dgm:cxn modelId="{E84D4877-0670-448B-82CB-7D1602FC51D7}" type="presParOf" srcId="{C7F43CFC-7977-4868-AFFC-A8525303B1B8}" destId="{E751FA01-DD2A-4CA3-B95D-80E5CDBFF639}" srcOrd="1" destOrd="0" presId="urn:microsoft.com/office/officeart/2005/8/layout/arrow2"/>
    <dgm:cxn modelId="{DC04D8A6-A9E9-4E6B-ADCC-4BC32EB1CD67}" type="presParOf" srcId="{C7F43CFC-7977-4868-AFFC-A8525303B1B8}" destId="{604D8673-3703-4CCA-8FB1-2DFE9C0519D4}" srcOrd="2" destOrd="0" presId="urn:microsoft.com/office/officeart/2005/8/layout/arrow2"/>
    <dgm:cxn modelId="{5FEB13AD-7145-455F-A2FF-987E917C588C}" type="presParOf" srcId="{C7F43CFC-7977-4868-AFFC-A8525303B1B8}" destId="{7BD6065E-8DA3-4631-B51B-344F0F07A640}" srcOrd="3" destOrd="0" presId="urn:microsoft.com/office/officeart/2005/8/layout/arrow2"/>
    <dgm:cxn modelId="{98FD3443-F911-4315-A458-EEB66D6EDC53}" type="presParOf" srcId="{C7F43CFC-7977-4868-AFFC-A8525303B1B8}" destId="{D2FD8430-BCD4-45A8-8745-FBEDD656E22C}" srcOrd="4" destOrd="0" presId="urn:microsoft.com/office/officeart/2005/8/layout/arrow2"/>
    <dgm:cxn modelId="{9E5C9958-7528-4E8B-8B0E-0751CE6CA15D}" type="presParOf" srcId="{C7F43CFC-7977-4868-AFFC-A8525303B1B8}" destId="{9286A181-79B1-493D-A300-BDF87592999E}" srcOrd="5" destOrd="0" presId="urn:microsoft.com/office/officeart/2005/8/layout/arrow2"/>
    <dgm:cxn modelId="{04AE4F1D-DF51-486E-8266-01CF6C0A7F9D}" type="presParOf" srcId="{C7F43CFC-7977-4868-AFFC-A8525303B1B8}" destId="{8B2F28E5-1656-40F0-9E56-C4426CFB219D}" srcOrd="6" destOrd="0" presId="urn:microsoft.com/office/officeart/2005/8/layout/arrow2"/>
    <dgm:cxn modelId="{1FF8AEE3-6A09-434C-A050-C803714C3E72}" type="presParOf" srcId="{C7F43CFC-7977-4868-AFFC-A8525303B1B8}" destId="{CC59837D-70FC-45AF-A817-84DE8B2B3690}"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38651-B08B-4D16-9661-31147AF320D2}">
      <dsp:nvSpPr>
        <dsp:cNvPr id="0" name=""/>
        <dsp:cNvSpPr/>
      </dsp:nvSpPr>
      <dsp:spPr>
        <a:xfrm>
          <a:off x="43001" y="0"/>
          <a:ext cx="9057996" cy="5661248"/>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215EC-C389-465D-B497-68DC3BDF5F01}">
      <dsp:nvSpPr>
        <dsp:cNvPr id="0" name=""/>
        <dsp:cNvSpPr/>
      </dsp:nvSpPr>
      <dsp:spPr>
        <a:xfrm>
          <a:off x="1619672" y="3672408"/>
          <a:ext cx="208333" cy="208333"/>
        </a:xfrm>
        <a:prstGeom prst="ellips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1FA01-DD2A-4CA3-B95D-80E5CDBFF639}">
      <dsp:nvSpPr>
        <dsp:cNvPr id="0" name=""/>
        <dsp:cNvSpPr/>
      </dsp:nvSpPr>
      <dsp:spPr>
        <a:xfrm>
          <a:off x="826505" y="3980940"/>
          <a:ext cx="1043366" cy="52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92" tIns="0" rIns="0" bIns="0" numCol="1" spcCol="1270" anchor="t" anchorCtr="0">
          <a:noAutofit/>
        </a:bodyPr>
        <a:lstStyle/>
        <a:p>
          <a:pPr lvl="0" algn="l" defTabSz="1422400">
            <a:lnSpc>
              <a:spcPct val="90000"/>
            </a:lnSpc>
            <a:spcBef>
              <a:spcPct val="0"/>
            </a:spcBef>
            <a:spcAft>
              <a:spcPct val="35000"/>
            </a:spcAft>
          </a:pPr>
          <a:r>
            <a:rPr kumimoji="1" lang="ja-JP" altLang="en-US" sz="3200" kern="1200" dirty="0" smtClean="0"/>
            <a:t>圏域</a:t>
          </a:r>
          <a:endParaRPr kumimoji="1" lang="ja-JP" altLang="en-US" sz="3200" kern="1200" dirty="0"/>
        </a:p>
      </dsp:txBody>
      <dsp:txXfrm>
        <a:off x="826505" y="3980940"/>
        <a:ext cx="1043366" cy="524843"/>
      </dsp:txXfrm>
    </dsp:sp>
    <dsp:sp modelId="{604D8673-3703-4CCA-8FB1-2DFE9C0519D4}">
      <dsp:nvSpPr>
        <dsp:cNvPr id="0" name=""/>
        <dsp:cNvSpPr/>
      </dsp:nvSpPr>
      <dsp:spPr>
        <a:xfrm>
          <a:off x="3705649" y="2376265"/>
          <a:ext cx="362319" cy="362319"/>
        </a:xfrm>
        <a:prstGeom prst="ellipse">
          <a:avLst/>
        </a:prstGeom>
        <a:solidFill>
          <a:schemeClr val="accent6">
            <a:shade val="80000"/>
            <a:hueOff val="-127231"/>
            <a:satOff val="5670"/>
            <a:lumOff val="79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6065E-8DA3-4631-B51B-344F0F07A640}">
      <dsp:nvSpPr>
        <dsp:cNvPr id="0" name=""/>
        <dsp:cNvSpPr/>
      </dsp:nvSpPr>
      <dsp:spPr>
        <a:xfrm>
          <a:off x="2747292" y="2808301"/>
          <a:ext cx="1489159" cy="481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986" tIns="0" rIns="0" bIns="0" numCol="1" spcCol="1270" anchor="t" anchorCtr="0">
          <a:noAutofit/>
        </a:bodyPr>
        <a:lstStyle/>
        <a:p>
          <a:pPr lvl="0" algn="l" defTabSz="1422400">
            <a:lnSpc>
              <a:spcPct val="90000"/>
            </a:lnSpc>
            <a:spcBef>
              <a:spcPct val="0"/>
            </a:spcBef>
            <a:spcAft>
              <a:spcPct val="35000"/>
            </a:spcAft>
          </a:pPr>
          <a:r>
            <a:rPr kumimoji="1" lang="ja-JP" altLang="en-US" sz="3200" kern="1200" dirty="0" smtClean="0"/>
            <a:t>左京区</a:t>
          </a:r>
          <a:endParaRPr kumimoji="1" lang="ja-JP" altLang="en-US" sz="3200" kern="1200" dirty="0"/>
        </a:p>
      </dsp:txBody>
      <dsp:txXfrm>
        <a:off x="2747292" y="2808301"/>
        <a:ext cx="1489159" cy="481734"/>
      </dsp:txXfrm>
    </dsp:sp>
    <dsp:sp modelId="{D2FD8430-BCD4-45A8-8745-FBEDD656E22C}">
      <dsp:nvSpPr>
        <dsp:cNvPr id="0" name=""/>
        <dsp:cNvSpPr/>
      </dsp:nvSpPr>
      <dsp:spPr>
        <a:xfrm>
          <a:off x="5787335" y="1440162"/>
          <a:ext cx="480073" cy="480073"/>
        </a:xfrm>
        <a:prstGeom prst="ellipse">
          <a:avLst/>
        </a:prstGeom>
        <a:solidFill>
          <a:schemeClr val="accent6">
            <a:shade val="80000"/>
            <a:hueOff val="-254461"/>
            <a:satOff val="11339"/>
            <a:lumOff val="158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6A181-79B1-493D-A300-BDF87592999E}">
      <dsp:nvSpPr>
        <dsp:cNvPr id="0" name=""/>
        <dsp:cNvSpPr/>
      </dsp:nvSpPr>
      <dsp:spPr>
        <a:xfrm>
          <a:off x="5178044" y="2143284"/>
          <a:ext cx="1410180" cy="593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381" tIns="0" rIns="0" bIns="0" numCol="1" spcCol="1270" anchor="t" anchorCtr="0">
          <a:noAutofit/>
        </a:bodyPr>
        <a:lstStyle/>
        <a:p>
          <a:pPr lvl="0" algn="l" defTabSz="1244600">
            <a:lnSpc>
              <a:spcPct val="90000"/>
            </a:lnSpc>
            <a:spcBef>
              <a:spcPct val="0"/>
            </a:spcBef>
            <a:spcAft>
              <a:spcPct val="35000"/>
            </a:spcAft>
          </a:pPr>
          <a:r>
            <a:rPr kumimoji="1" lang="ja-JP" altLang="en-US" sz="2800" kern="1200" dirty="0" smtClean="0"/>
            <a:t>京都市</a:t>
          </a:r>
          <a:endParaRPr kumimoji="1" lang="ja-JP" altLang="en-US" sz="2800" kern="1200" dirty="0"/>
        </a:p>
      </dsp:txBody>
      <dsp:txXfrm>
        <a:off x="5178044" y="2143284"/>
        <a:ext cx="1410180" cy="593021"/>
      </dsp:txXfrm>
    </dsp:sp>
    <dsp:sp modelId="{8B2F28E5-1656-40F0-9E56-C4426CFB219D}">
      <dsp:nvSpPr>
        <dsp:cNvPr id="0" name=""/>
        <dsp:cNvSpPr/>
      </dsp:nvSpPr>
      <dsp:spPr>
        <a:xfrm>
          <a:off x="7400834" y="864097"/>
          <a:ext cx="643117" cy="643117"/>
        </a:xfrm>
        <a:prstGeom prst="ellipse">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9837D-70FC-45AF-A817-84DE8B2B3690}">
      <dsp:nvSpPr>
        <dsp:cNvPr id="0" name=""/>
        <dsp:cNvSpPr/>
      </dsp:nvSpPr>
      <dsp:spPr>
        <a:xfrm>
          <a:off x="7092288" y="1548187"/>
          <a:ext cx="1902179" cy="945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775" tIns="0" rIns="0" bIns="0" numCol="1" spcCol="1270" anchor="t" anchorCtr="0">
          <a:noAutofit/>
        </a:bodyPr>
        <a:lstStyle/>
        <a:p>
          <a:pPr lvl="0" algn="l" defTabSz="1244600">
            <a:lnSpc>
              <a:spcPct val="90000"/>
            </a:lnSpc>
            <a:spcBef>
              <a:spcPct val="0"/>
            </a:spcBef>
            <a:spcAft>
              <a:spcPct val="35000"/>
            </a:spcAft>
          </a:pPr>
          <a:r>
            <a:rPr kumimoji="1" lang="ja-JP" altLang="en-US" sz="2800" kern="1200" dirty="0" smtClean="0"/>
            <a:t>都道府県・全国</a:t>
          </a:r>
          <a:endParaRPr kumimoji="1" lang="ja-JP" altLang="en-US" sz="2800" kern="1200" dirty="0"/>
        </a:p>
      </dsp:txBody>
      <dsp:txXfrm>
        <a:off x="7092288" y="1548187"/>
        <a:ext cx="1902179" cy="945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38651-B08B-4D16-9661-31147AF320D2}">
      <dsp:nvSpPr>
        <dsp:cNvPr id="0" name=""/>
        <dsp:cNvSpPr/>
      </dsp:nvSpPr>
      <dsp:spPr>
        <a:xfrm>
          <a:off x="43001" y="0"/>
          <a:ext cx="9057996" cy="5661248"/>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215EC-C389-465D-B497-68DC3BDF5F01}">
      <dsp:nvSpPr>
        <dsp:cNvPr id="0" name=""/>
        <dsp:cNvSpPr/>
      </dsp:nvSpPr>
      <dsp:spPr>
        <a:xfrm>
          <a:off x="1619672" y="3672408"/>
          <a:ext cx="208333" cy="208333"/>
        </a:xfrm>
        <a:prstGeom prst="ellips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1FA01-DD2A-4CA3-B95D-80E5CDBFF639}">
      <dsp:nvSpPr>
        <dsp:cNvPr id="0" name=""/>
        <dsp:cNvSpPr/>
      </dsp:nvSpPr>
      <dsp:spPr>
        <a:xfrm>
          <a:off x="826505" y="3980940"/>
          <a:ext cx="1043366" cy="52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92" tIns="0" rIns="0" bIns="0" numCol="1" spcCol="1270" anchor="t" anchorCtr="0">
          <a:noAutofit/>
        </a:bodyPr>
        <a:lstStyle/>
        <a:p>
          <a:pPr lvl="0" algn="l" defTabSz="1422400">
            <a:lnSpc>
              <a:spcPct val="90000"/>
            </a:lnSpc>
            <a:spcBef>
              <a:spcPct val="0"/>
            </a:spcBef>
            <a:spcAft>
              <a:spcPct val="35000"/>
            </a:spcAft>
          </a:pPr>
          <a:r>
            <a:rPr kumimoji="1" lang="ja-JP" altLang="en-US" sz="3200" kern="1200" dirty="0" smtClean="0"/>
            <a:t>圏域</a:t>
          </a:r>
          <a:endParaRPr kumimoji="1" lang="ja-JP" altLang="en-US" sz="3200" kern="1200" dirty="0"/>
        </a:p>
      </dsp:txBody>
      <dsp:txXfrm>
        <a:off x="826505" y="3980940"/>
        <a:ext cx="1043366" cy="524843"/>
      </dsp:txXfrm>
    </dsp:sp>
    <dsp:sp modelId="{604D8673-3703-4CCA-8FB1-2DFE9C0519D4}">
      <dsp:nvSpPr>
        <dsp:cNvPr id="0" name=""/>
        <dsp:cNvSpPr/>
      </dsp:nvSpPr>
      <dsp:spPr>
        <a:xfrm>
          <a:off x="3705649" y="2376265"/>
          <a:ext cx="362319" cy="362319"/>
        </a:xfrm>
        <a:prstGeom prst="ellipse">
          <a:avLst/>
        </a:prstGeom>
        <a:solidFill>
          <a:schemeClr val="accent6">
            <a:shade val="80000"/>
            <a:hueOff val="-127231"/>
            <a:satOff val="5670"/>
            <a:lumOff val="79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6065E-8DA3-4631-B51B-344F0F07A640}">
      <dsp:nvSpPr>
        <dsp:cNvPr id="0" name=""/>
        <dsp:cNvSpPr/>
      </dsp:nvSpPr>
      <dsp:spPr>
        <a:xfrm>
          <a:off x="2747292" y="2808301"/>
          <a:ext cx="1489159" cy="481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986" tIns="0" rIns="0" bIns="0" numCol="1" spcCol="1270" anchor="t" anchorCtr="0">
          <a:noAutofit/>
        </a:bodyPr>
        <a:lstStyle/>
        <a:p>
          <a:pPr lvl="0" algn="l" defTabSz="1422400">
            <a:lnSpc>
              <a:spcPct val="90000"/>
            </a:lnSpc>
            <a:spcBef>
              <a:spcPct val="0"/>
            </a:spcBef>
            <a:spcAft>
              <a:spcPct val="35000"/>
            </a:spcAft>
          </a:pPr>
          <a:r>
            <a:rPr kumimoji="1" lang="ja-JP" altLang="en-US" sz="3200" kern="1200" dirty="0" smtClean="0"/>
            <a:t>左京区</a:t>
          </a:r>
          <a:endParaRPr kumimoji="1" lang="ja-JP" altLang="en-US" sz="3200" kern="1200" dirty="0"/>
        </a:p>
      </dsp:txBody>
      <dsp:txXfrm>
        <a:off x="2747292" y="2808301"/>
        <a:ext cx="1489159" cy="481734"/>
      </dsp:txXfrm>
    </dsp:sp>
    <dsp:sp modelId="{D2FD8430-BCD4-45A8-8745-FBEDD656E22C}">
      <dsp:nvSpPr>
        <dsp:cNvPr id="0" name=""/>
        <dsp:cNvSpPr/>
      </dsp:nvSpPr>
      <dsp:spPr>
        <a:xfrm>
          <a:off x="5787335" y="1440162"/>
          <a:ext cx="480073" cy="480073"/>
        </a:xfrm>
        <a:prstGeom prst="ellipse">
          <a:avLst/>
        </a:prstGeom>
        <a:solidFill>
          <a:schemeClr val="accent6">
            <a:shade val="80000"/>
            <a:hueOff val="-254461"/>
            <a:satOff val="11339"/>
            <a:lumOff val="158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6A181-79B1-493D-A300-BDF87592999E}">
      <dsp:nvSpPr>
        <dsp:cNvPr id="0" name=""/>
        <dsp:cNvSpPr/>
      </dsp:nvSpPr>
      <dsp:spPr>
        <a:xfrm>
          <a:off x="5178044" y="2143284"/>
          <a:ext cx="1410180" cy="593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381" tIns="0" rIns="0" bIns="0" numCol="1" spcCol="1270" anchor="t" anchorCtr="0">
          <a:noAutofit/>
        </a:bodyPr>
        <a:lstStyle/>
        <a:p>
          <a:pPr lvl="0" algn="l" defTabSz="1244600">
            <a:lnSpc>
              <a:spcPct val="90000"/>
            </a:lnSpc>
            <a:spcBef>
              <a:spcPct val="0"/>
            </a:spcBef>
            <a:spcAft>
              <a:spcPct val="35000"/>
            </a:spcAft>
          </a:pPr>
          <a:r>
            <a:rPr kumimoji="1" lang="ja-JP" altLang="en-US" sz="2800" kern="1200" dirty="0" smtClean="0"/>
            <a:t>京都市</a:t>
          </a:r>
          <a:endParaRPr kumimoji="1" lang="ja-JP" altLang="en-US" sz="2800" kern="1200" dirty="0"/>
        </a:p>
      </dsp:txBody>
      <dsp:txXfrm>
        <a:off x="5178044" y="2143284"/>
        <a:ext cx="1410180" cy="593021"/>
      </dsp:txXfrm>
    </dsp:sp>
    <dsp:sp modelId="{8B2F28E5-1656-40F0-9E56-C4426CFB219D}">
      <dsp:nvSpPr>
        <dsp:cNvPr id="0" name=""/>
        <dsp:cNvSpPr/>
      </dsp:nvSpPr>
      <dsp:spPr>
        <a:xfrm>
          <a:off x="7400834" y="864097"/>
          <a:ext cx="643117" cy="643117"/>
        </a:xfrm>
        <a:prstGeom prst="ellipse">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9837D-70FC-45AF-A817-84DE8B2B3690}">
      <dsp:nvSpPr>
        <dsp:cNvPr id="0" name=""/>
        <dsp:cNvSpPr/>
      </dsp:nvSpPr>
      <dsp:spPr>
        <a:xfrm>
          <a:off x="7092288" y="1548187"/>
          <a:ext cx="1902179" cy="945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775" tIns="0" rIns="0" bIns="0" numCol="1" spcCol="1270" anchor="t" anchorCtr="0">
          <a:noAutofit/>
        </a:bodyPr>
        <a:lstStyle/>
        <a:p>
          <a:pPr lvl="0" algn="l" defTabSz="1244600">
            <a:lnSpc>
              <a:spcPct val="90000"/>
            </a:lnSpc>
            <a:spcBef>
              <a:spcPct val="0"/>
            </a:spcBef>
            <a:spcAft>
              <a:spcPct val="35000"/>
            </a:spcAft>
          </a:pPr>
          <a:r>
            <a:rPr kumimoji="1" lang="ja-JP" altLang="en-US" sz="2800" kern="1200" dirty="0" smtClean="0"/>
            <a:t>都道府県・全国</a:t>
          </a:r>
          <a:endParaRPr kumimoji="1" lang="ja-JP" altLang="en-US" sz="2800" kern="1200" dirty="0"/>
        </a:p>
      </dsp:txBody>
      <dsp:txXfrm>
        <a:off x="7092288" y="1548187"/>
        <a:ext cx="1902179" cy="94553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0.54545</cdr:x>
      <cdr:y>0.05556</cdr:y>
    </cdr:from>
    <cdr:to>
      <cdr:x>1</cdr:x>
      <cdr:y>0.49153</cdr:y>
    </cdr:to>
    <cdr:sp macro="" textlink="">
      <cdr:nvSpPr>
        <cdr:cNvPr id="2" name="角丸四角形吹き出し 1"/>
        <cdr:cNvSpPr/>
      </cdr:nvSpPr>
      <cdr:spPr>
        <a:xfrm xmlns:a="http://schemas.openxmlformats.org/drawingml/2006/main">
          <a:off x="3888432" y="236045"/>
          <a:ext cx="3240360" cy="1852187"/>
        </a:xfrm>
        <a:prstGeom xmlns:a="http://schemas.openxmlformats.org/drawingml/2006/main" prst="wedgeRoundRectCallout">
          <a:avLst>
            <a:gd name="adj1" fmla="val -19657"/>
            <a:gd name="adj2" fmla="val 32500"/>
            <a:gd name="adj3" fmla="val 16667"/>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n-US" altLang="ja-JP" sz="2400" dirty="0">
              <a:latin typeface="HGPｺﾞｼｯｸM" panose="020B0600000000000000" pitchFamily="50" charset="-128"/>
              <a:ea typeface="HGPｺﾞｼｯｸM" panose="020B0600000000000000" pitchFamily="50" charset="-128"/>
            </a:rPr>
            <a:t>SOS</a:t>
          </a:r>
          <a:r>
            <a:rPr lang="ja-JP" altLang="en-US" sz="2400" dirty="0">
              <a:latin typeface="HGPｺﾞｼｯｸM" panose="020B0600000000000000" pitchFamily="50" charset="-128"/>
              <a:ea typeface="HGPｺﾞｼｯｸM" panose="020B0600000000000000" pitchFamily="50" charset="-128"/>
            </a:rPr>
            <a:t>ネットワーク</a:t>
          </a:r>
          <a:r>
            <a:rPr lang="ja-JP" altLang="en-US" sz="2400" dirty="0" smtClean="0">
              <a:latin typeface="HGPｺﾞｼｯｸM" panose="020B0600000000000000" pitchFamily="50" charset="-128"/>
              <a:ea typeface="HGPｺﾞｼｯｸM" panose="020B0600000000000000" pitchFamily="50" charset="-128"/>
            </a:rPr>
            <a:t>登録者</a:t>
          </a:r>
        </a:p>
        <a:p xmlns:a="http://schemas.openxmlformats.org/drawingml/2006/main">
          <a:pPr algn="r"/>
          <a:endParaRPr lang="en-US" altLang="ja-JP" sz="2400" dirty="0">
            <a:latin typeface="HGPｺﾞｼｯｸM" panose="020B0600000000000000" pitchFamily="50" charset="-128"/>
            <a:ea typeface="HGPｺﾞｼｯｸM" panose="020B0600000000000000" pitchFamily="50" charset="-128"/>
          </a:endParaRPr>
        </a:p>
        <a:p xmlns:a="http://schemas.openxmlformats.org/drawingml/2006/main">
          <a:pPr algn="r"/>
          <a:r>
            <a:rPr lang="en-US" altLang="ja-JP" sz="3600" u="sng" dirty="0" smtClean="0">
              <a:solidFill>
                <a:srgbClr val="FF0000"/>
              </a:solidFill>
              <a:latin typeface="HGPｺﾞｼｯｸM" panose="020B0600000000000000" pitchFamily="50" charset="-128"/>
              <a:ea typeface="HGPｺﾞｼｯｸM" panose="020B0600000000000000" pitchFamily="50" charset="-128"/>
            </a:rPr>
            <a:t>229</a:t>
          </a:r>
          <a:r>
            <a:rPr lang="ja-JP" altLang="en-US" sz="3600" u="sng" dirty="0" smtClean="0">
              <a:solidFill>
                <a:srgbClr val="FF0000"/>
              </a:solidFill>
              <a:latin typeface="HGPｺﾞｼｯｸM" panose="020B0600000000000000" pitchFamily="50" charset="-128"/>
              <a:ea typeface="HGPｺﾞｼｯｸM" panose="020B0600000000000000" pitchFamily="50" charset="-128"/>
            </a:rPr>
            <a:t>名</a:t>
          </a:r>
          <a:endParaRPr lang="ja-JP" altLang="en-US" sz="3600" u="sng" dirty="0">
            <a:solidFill>
              <a:srgbClr val="FF0000"/>
            </a:solidFill>
            <a:latin typeface="HGPｺﾞｼｯｸM" panose="020B0600000000000000" pitchFamily="50" charset="-128"/>
            <a:ea typeface="HGPｺﾞｼｯｸM" panose="020B0600000000000000" pitchFamily="50" charset="-128"/>
          </a:endParaRPr>
        </a:p>
        <a:p xmlns:a="http://schemas.openxmlformats.org/drawingml/2006/main">
          <a:pPr algn="r"/>
          <a:r>
            <a:rPr lang="en-US" altLang="ja-JP" sz="2000" dirty="0" smtClean="0">
              <a:solidFill>
                <a:schemeClr val="dk1"/>
              </a:solidFill>
              <a:effectLst/>
              <a:latin typeface="HGPｺﾞｼｯｸM" panose="020B0600000000000000" pitchFamily="50" charset="-128"/>
              <a:ea typeface="HGPｺﾞｼｯｸM" panose="020B0600000000000000" pitchFamily="50" charset="-128"/>
            </a:rPr>
            <a:t>H29.2.1</a:t>
          </a:r>
          <a:r>
            <a:rPr lang="ja-JP" altLang="ja-JP" sz="2000" dirty="0" smtClean="0">
              <a:solidFill>
                <a:schemeClr val="dk1"/>
              </a:solidFill>
              <a:effectLst/>
              <a:latin typeface="HGPｺﾞｼｯｸM" panose="020B0600000000000000" pitchFamily="50" charset="-128"/>
              <a:ea typeface="HGPｺﾞｼｯｸM" panose="020B0600000000000000" pitchFamily="50" charset="-128"/>
            </a:rPr>
            <a:t>現在</a:t>
          </a:r>
          <a:endParaRPr lang="ja-JP" sz="2000" dirty="0">
            <a:latin typeface="HGPｺﾞｼｯｸM" panose="020B0600000000000000" pitchFamily="50" charset="-128"/>
            <a:ea typeface="HGPｺﾞｼｯｸM" panose="020B0600000000000000"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0.26016</cdr:x>
      <cdr:y>0.46591</cdr:y>
    </cdr:from>
    <cdr:to>
      <cdr:x>0.47154</cdr:x>
      <cdr:y>0.63636</cdr:y>
    </cdr:to>
    <cdr:sp macro="" textlink="">
      <cdr:nvSpPr>
        <cdr:cNvPr id="2" name="角丸四角形吹き出し 1"/>
        <cdr:cNvSpPr/>
      </cdr:nvSpPr>
      <cdr:spPr>
        <a:xfrm xmlns:a="http://schemas.openxmlformats.org/drawingml/2006/main">
          <a:off x="2304256" y="2952328"/>
          <a:ext cx="1872208" cy="1080120"/>
        </a:xfrm>
        <a:prstGeom xmlns:a="http://schemas.openxmlformats.org/drawingml/2006/main" prst="wedgeRoundRectCallout">
          <a:avLst>
            <a:gd name="adj1" fmla="val 43745"/>
            <a:gd name="adj2" fmla="val 70025"/>
            <a:gd name="adj3" fmla="val 16667"/>
          </a:avLst>
        </a:prstGeom>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2400" dirty="0" smtClean="0">
              <a:latin typeface="HGPｺﾞｼｯｸM" panose="020B0600000000000000" pitchFamily="50" charset="-128"/>
              <a:ea typeface="HGPｺﾞｼｯｸM" panose="020B0600000000000000" pitchFamily="50" charset="-128"/>
            </a:rPr>
            <a:t>小学校授業とコラボ</a:t>
          </a:r>
          <a:endParaRPr lang="ja-JP" sz="2400" dirty="0">
            <a:latin typeface="HGPｺﾞｼｯｸM" panose="020B0600000000000000" pitchFamily="50" charset="-128"/>
            <a:ea typeface="HGPｺﾞｼｯｸM" panose="020B0600000000000000" pitchFamily="50" charset="-128"/>
          </a:endParaRPr>
        </a:p>
      </cdr:txBody>
    </cdr:sp>
  </cdr:relSizeAnchor>
  <cdr:relSizeAnchor xmlns:cdr="http://schemas.openxmlformats.org/drawingml/2006/chartDrawing">
    <cdr:from>
      <cdr:x>0.39024</cdr:x>
      <cdr:y>0.25</cdr:y>
    </cdr:from>
    <cdr:to>
      <cdr:x>0.60163</cdr:x>
      <cdr:y>0.42045</cdr:y>
    </cdr:to>
    <cdr:sp macro="" textlink="">
      <cdr:nvSpPr>
        <cdr:cNvPr id="3" name="角丸四角形吹き出し 2"/>
        <cdr:cNvSpPr/>
      </cdr:nvSpPr>
      <cdr:spPr>
        <a:xfrm xmlns:a="http://schemas.openxmlformats.org/drawingml/2006/main">
          <a:off x="3456384" y="1584176"/>
          <a:ext cx="1872208" cy="1080120"/>
        </a:xfrm>
        <a:prstGeom xmlns:a="http://schemas.openxmlformats.org/drawingml/2006/main" prst="wedgeRoundRectCallout">
          <a:avLst>
            <a:gd name="adj1" fmla="val 65452"/>
            <a:gd name="adj2" fmla="val 88838"/>
            <a:gd name="adj3" fmla="val 16667"/>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2400" dirty="0" smtClean="0">
              <a:latin typeface="HGPｺﾞｼｯｸM" panose="020B0600000000000000" pitchFamily="50" charset="-128"/>
              <a:ea typeface="HGPｺﾞｼｯｸM" panose="020B0600000000000000" pitchFamily="50" charset="-128"/>
            </a:rPr>
            <a:t>地域の行事にコラボ</a:t>
          </a:r>
          <a:endParaRPr lang="ja-JP" sz="2400" dirty="0">
            <a:latin typeface="HGPｺﾞｼｯｸM" panose="020B0600000000000000" pitchFamily="50" charset="-128"/>
            <a:ea typeface="HGPｺﾞｼｯｸM" panose="020B0600000000000000"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047" cy="34036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2" y="0"/>
            <a:ext cx="4307047" cy="340360"/>
          </a:xfrm>
          <a:prstGeom prst="rect">
            <a:avLst/>
          </a:prstGeom>
        </p:spPr>
        <p:txBody>
          <a:bodyPr vert="horz" lIns="91440" tIns="45720" rIns="91440" bIns="45720" rtlCol="0"/>
          <a:lstStyle>
            <a:lvl1pPr algn="r">
              <a:defRPr sz="1200"/>
            </a:lvl1pPr>
          </a:lstStyle>
          <a:p>
            <a:r>
              <a:rPr kumimoji="1" lang="en-US" altLang="ja-JP" smtClean="0"/>
              <a:t>2017/3/3</a:t>
            </a:r>
            <a:endParaRPr kumimoji="1" lang="ja-JP" altLang="en-US"/>
          </a:p>
        </p:txBody>
      </p:sp>
      <p:sp>
        <p:nvSpPr>
          <p:cNvPr id="4" name="フッター プレースホルダー 3"/>
          <p:cNvSpPr>
            <a:spLocks noGrp="1"/>
          </p:cNvSpPr>
          <p:nvPr>
            <p:ph type="ftr" sz="quarter" idx="2"/>
          </p:nvPr>
        </p:nvSpPr>
        <p:spPr>
          <a:xfrm>
            <a:off x="1" y="6465659"/>
            <a:ext cx="4307047" cy="34036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2" y="6465659"/>
            <a:ext cx="4307047" cy="340360"/>
          </a:xfrm>
          <a:prstGeom prst="rect">
            <a:avLst/>
          </a:prstGeom>
        </p:spPr>
        <p:txBody>
          <a:bodyPr vert="horz" lIns="91440" tIns="45720" rIns="91440" bIns="45720" rtlCol="0" anchor="b"/>
          <a:lstStyle>
            <a:lvl1pPr algn="r">
              <a:defRPr sz="1200"/>
            </a:lvl1pPr>
          </a:lstStyle>
          <a:p>
            <a:fld id="{243A806B-39BA-4F85-8544-89D02C501CAF}" type="slidenum">
              <a:rPr kumimoji="1" lang="ja-JP" altLang="en-US" smtClean="0"/>
              <a:t>‹#›</a:t>
            </a:fld>
            <a:endParaRPr kumimoji="1" lang="ja-JP" altLang="en-US"/>
          </a:p>
        </p:txBody>
      </p:sp>
    </p:spTree>
    <p:extLst>
      <p:ext uri="{BB962C8B-B14F-4D97-AF65-F5344CB8AC3E}">
        <p14:creationId xmlns:p14="http://schemas.microsoft.com/office/powerpoint/2010/main" val="326880134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047" cy="34036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0"/>
            <a:ext cx="4307047" cy="340360"/>
          </a:xfrm>
          <a:prstGeom prst="rect">
            <a:avLst/>
          </a:prstGeom>
        </p:spPr>
        <p:txBody>
          <a:bodyPr vert="horz" lIns="91440" tIns="45720" rIns="91440" bIns="45720" rtlCol="0"/>
          <a:lstStyle>
            <a:lvl1pPr algn="r">
              <a:defRPr sz="1200"/>
            </a:lvl1pPr>
          </a:lstStyle>
          <a:p>
            <a:r>
              <a:rPr kumimoji="1" lang="en-US" altLang="ja-JP" smtClean="0"/>
              <a:t>2017/3/3</a:t>
            </a:r>
            <a:endParaRPr kumimoji="1" lang="ja-JP" altLang="en-US"/>
          </a:p>
        </p:txBody>
      </p:sp>
      <p:sp>
        <p:nvSpPr>
          <p:cNvPr id="4" name="スライド イメージ プレースホルダー 3"/>
          <p:cNvSpPr>
            <a:spLocks noGrp="1" noRot="1" noChangeAspect="1"/>
          </p:cNvSpPr>
          <p:nvPr>
            <p:ph type="sldImg" idx="2"/>
          </p:nvPr>
        </p:nvSpPr>
        <p:spPr>
          <a:xfrm>
            <a:off x="3268663" y="511175"/>
            <a:ext cx="3402012" cy="2551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4" y="3233420"/>
            <a:ext cx="7951470" cy="306324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465659"/>
            <a:ext cx="4307047" cy="34036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5659"/>
            <a:ext cx="4307047" cy="340360"/>
          </a:xfrm>
          <a:prstGeom prst="rect">
            <a:avLst/>
          </a:prstGeom>
        </p:spPr>
        <p:txBody>
          <a:bodyPr vert="horz" lIns="91440" tIns="45720" rIns="91440" bIns="45720" rtlCol="0" anchor="b"/>
          <a:lstStyle>
            <a:lvl1pPr algn="r">
              <a:defRPr sz="1200"/>
            </a:lvl1pPr>
          </a:lstStyle>
          <a:p>
            <a:fld id="{43939462-9B99-4970-975B-C0B99B6F5215}" type="slidenum">
              <a:rPr kumimoji="1" lang="ja-JP" altLang="en-US" smtClean="0"/>
              <a:t>‹#›</a:t>
            </a:fld>
            <a:endParaRPr kumimoji="1" lang="ja-JP" altLang="en-US"/>
          </a:p>
        </p:txBody>
      </p:sp>
    </p:spTree>
    <p:extLst>
      <p:ext uri="{BB962C8B-B14F-4D97-AF65-F5344CB8AC3E}">
        <p14:creationId xmlns:p14="http://schemas.microsoft.com/office/powerpoint/2010/main" val="89686472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kumimoji="1" lang="en-US" altLang="ja-JP" smtClean="0"/>
              <a:t>2017/3/3</a:t>
            </a:r>
            <a:endParaRPr kumimoji="1" lang="ja-JP" altLang="en-US"/>
          </a:p>
        </p:txBody>
      </p:sp>
      <p:sp>
        <p:nvSpPr>
          <p:cNvPr id="5" name="スライド番号プレースホルダー 4"/>
          <p:cNvSpPr>
            <a:spLocks noGrp="1"/>
          </p:cNvSpPr>
          <p:nvPr>
            <p:ph type="sldNum" sz="quarter" idx="11"/>
          </p:nvPr>
        </p:nvSpPr>
        <p:spPr/>
        <p:txBody>
          <a:bodyPr/>
          <a:lstStyle/>
          <a:p>
            <a:fld id="{43939462-9B99-4970-975B-C0B99B6F5215}" type="slidenum">
              <a:rPr kumimoji="1" lang="ja-JP" altLang="en-US" smtClean="0"/>
              <a:t>1</a:t>
            </a:fld>
            <a:endParaRPr kumimoji="1" lang="ja-JP" altLang="en-US"/>
          </a:p>
        </p:txBody>
      </p:sp>
    </p:spTree>
    <p:extLst>
      <p:ext uri="{BB962C8B-B14F-4D97-AF65-F5344CB8AC3E}">
        <p14:creationId xmlns:p14="http://schemas.microsoft.com/office/powerpoint/2010/main" val="186043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21B9FAC-BB6E-47F6-8710-27613DE9261C}" type="datetimeFigureOut">
              <a:rPr kumimoji="1" lang="ja-JP" altLang="en-US" smtClean="0"/>
              <a:t>2017/2/25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E2432-0A8D-4B3C-B815-FA1049C10990}" type="slidenum">
              <a:rPr kumimoji="1" lang="ja-JP" altLang="en-US" smtClean="0"/>
              <a:t>‹#›</a:t>
            </a:fld>
            <a:endParaRPr kumimoji="1" lang="ja-JP" altLang="en-US"/>
          </a:p>
        </p:txBody>
      </p:sp>
    </p:spTree>
    <p:extLst>
      <p:ext uri="{BB962C8B-B14F-4D97-AF65-F5344CB8AC3E}">
        <p14:creationId xmlns:p14="http://schemas.microsoft.com/office/powerpoint/2010/main" val="49435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21B9FAC-BB6E-47F6-8710-27613DE9261C}" type="datetimeFigureOut">
              <a:rPr kumimoji="1" lang="ja-JP" altLang="en-US" smtClean="0"/>
              <a:t>2017/2/25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E2432-0A8D-4B3C-B815-FA1049C10990}" type="slidenum">
              <a:rPr kumimoji="1" lang="ja-JP" altLang="en-US" smtClean="0"/>
              <a:t>‹#›</a:t>
            </a:fld>
            <a:endParaRPr kumimoji="1" lang="ja-JP" altLang="en-US"/>
          </a:p>
        </p:txBody>
      </p:sp>
    </p:spTree>
    <p:extLst>
      <p:ext uri="{BB962C8B-B14F-4D97-AF65-F5344CB8AC3E}">
        <p14:creationId xmlns:p14="http://schemas.microsoft.com/office/powerpoint/2010/main" val="2087355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21B9FAC-BB6E-47F6-8710-27613DE9261C}" type="datetimeFigureOut">
              <a:rPr kumimoji="1" lang="ja-JP" altLang="en-US" smtClean="0"/>
              <a:t>2017/2/25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E2432-0A8D-4B3C-B815-FA1049C10990}" type="slidenum">
              <a:rPr kumimoji="1" lang="ja-JP" altLang="en-US" smtClean="0"/>
              <a:t>‹#›</a:t>
            </a:fld>
            <a:endParaRPr kumimoji="1" lang="ja-JP" altLang="en-US"/>
          </a:p>
        </p:txBody>
      </p:sp>
    </p:spTree>
    <p:extLst>
      <p:ext uri="{BB962C8B-B14F-4D97-AF65-F5344CB8AC3E}">
        <p14:creationId xmlns:p14="http://schemas.microsoft.com/office/powerpoint/2010/main" val="195209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21B9FAC-BB6E-47F6-8710-27613DE9261C}" type="datetimeFigureOut">
              <a:rPr kumimoji="1" lang="ja-JP" altLang="en-US" smtClean="0"/>
              <a:t>2017/2/25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E2432-0A8D-4B3C-B815-FA1049C10990}" type="slidenum">
              <a:rPr kumimoji="1" lang="ja-JP" altLang="en-US" smtClean="0"/>
              <a:t>‹#›</a:t>
            </a:fld>
            <a:endParaRPr kumimoji="1" lang="ja-JP" altLang="en-US"/>
          </a:p>
        </p:txBody>
      </p:sp>
    </p:spTree>
    <p:extLst>
      <p:ext uri="{BB962C8B-B14F-4D97-AF65-F5344CB8AC3E}">
        <p14:creationId xmlns:p14="http://schemas.microsoft.com/office/powerpoint/2010/main" val="169595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21B9FAC-BB6E-47F6-8710-27613DE9261C}" type="datetimeFigureOut">
              <a:rPr kumimoji="1" lang="ja-JP" altLang="en-US" smtClean="0"/>
              <a:t>2017/2/25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E2432-0A8D-4B3C-B815-FA1049C10990}" type="slidenum">
              <a:rPr kumimoji="1" lang="ja-JP" altLang="en-US" smtClean="0"/>
              <a:t>‹#›</a:t>
            </a:fld>
            <a:endParaRPr kumimoji="1" lang="ja-JP" altLang="en-US"/>
          </a:p>
        </p:txBody>
      </p:sp>
    </p:spTree>
    <p:extLst>
      <p:ext uri="{BB962C8B-B14F-4D97-AF65-F5344CB8AC3E}">
        <p14:creationId xmlns:p14="http://schemas.microsoft.com/office/powerpoint/2010/main" val="354481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21B9FAC-BB6E-47F6-8710-27613DE9261C}" type="datetimeFigureOut">
              <a:rPr kumimoji="1" lang="ja-JP" altLang="en-US" smtClean="0"/>
              <a:t>2017/2/25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CE2432-0A8D-4B3C-B815-FA1049C10990}" type="slidenum">
              <a:rPr kumimoji="1" lang="ja-JP" altLang="en-US" smtClean="0"/>
              <a:t>‹#›</a:t>
            </a:fld>
            <a:endParaRPr kumimoji="1" lang="ja-JP" altLang="en-US"/>
          </a:p>
        </p:txBody>
      </p:sp>
    </p:spTree>
    <p:extLst>
      <p:ext uri="{BB962C8B-B14F-4D97-AF65-F5344CB8AC3E}">
        <p14:creationId xmlns:p14="http://schemas.microsoft.com/office/powerpoint/2010/main" val="388241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21B9FAC-BB6E-47F6-8710-27613DE9261C}" type="datetimeFigureOut">
              <a:rPr kumimoji="1" lang="ja-JP" altLang="en-US" smtClean="0"/>
              <a:t>2017/2/25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1CE2432-0A8D-4B3C-B815-FA1049C10990}" type="slidenum">
              <a:rPr kumimoji="1" lang="ja-JP" altLang="en-US" smtClean="0"/>
              <a:t>‹#›</a:t>
            </a:fld>
            <a:endParaRPr kumimoji="1" lang="ja-JP" altLang="en-US"/>
          </a:p>
        </p:txBody>
      </p:sp>
    </p:spTree>
    <p:extLst>
      <p:ext uri="{BB962C8B-B14F-4D97-AF65-F5344CB8AC3E}">
        <p14:creationId xmlns:p14="http://schemas.microsoft.com/office/powerpoint/2010/main" val="342181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B9FAC-BB6E-47F6-8710-27613DE9261C}" type="datetimeFigureOut">
              <a:rPr kumimoji="1" lang="ja-JP" altLang="en-US" smtClean="0"/>
              <a:t>2017/2/25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1CE2432-0A8D-4B3C-B815-FA1049C10990}" type="slidenum">
              <a:rPr kumimoji="1" lang="ja-JP" altLang="en-US" smtClean="0"/>
              <a:t>‹#›</a:t>
            </a:fld>
            <a:endParaRPr kumimoji="1" lang="ja-JP" altLang="en-US"/>
          </a:p>
        </p:txBody>
      </p:sp>
    </p:spTree>
    <p:extLst>
      <p:ext uri="{BB962C8B-B14F-4D97-AF65-F5344CB8AC3E}">
        <p14:creationId xmlns:p14="http://schemas.microsoft.com/office/powerpoint/2010/main" val="404424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21B9FAC-BB6E-47F6-8710-27613DE9261C}" type="datetimeFigureOut">
              <a:rPr kumimoji="1" lang="ja-JP" altLang="en-US" smtClean="0"/>
              <a:t>2017/2/25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1CE2432-0A8D-4B3C-B815-FA1049C10990}" type="slidenum">
              <a:rPr kumimoji="1" lang="ja-JP" altLang="en-US" smtClean="0"/>
              <a:t>‹#›</a:t>
            </a:fld>
            <a:endParaRPr kumimoji="1" lang="ja-JP" altLang="en-US"/>
          </a:p>
        </p:txBody>
      </p:sp>
    </p:spTree>
    <p:extLst>
      <p:ext uri="{BB962C8B-B14F-4D97-AF65-F5344CB8AC3E}">
        <p14:creationId xmlns:p14="http://schemas.microsoft.com/office/powerpoint/2010/main" val="3318637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21B9FAC-BB6E-47F6-8710-27613DE9261C}" type="datetimeFigureOut">
              <a:rPr kumimoji="1" lang="ja-JP" altLang="en-US" smtClean="0"/>
              <a:t>2017/2/25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CE2432-0A8D-4B3C-B815-FA1049C10990}" type="slidenum">
              <a:rPr kumimoji="1" lang="ja-JP" altLang="en-US" smtClean="0"/>
              <a:t>‹#›</a:t>
            </a:fld>
            <a:endParaRPr kumimoji="1" lang="ja-JP" altLang="en-US"/>
          </a:p>
        </p:txBody>
      </p:sp>
    </p:spTree>
    <p:extLst>
      <p:ext uri="{BB962C8B-B14F-4D97-AF65-F5344CB8AC3E}">
        <p14:creationId xmlns:p14="http://schemas.microsoft.com/office/powerpoint/2010/main" val="196767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21B9FAC-BB6E-47F6-8710-27613DE9261C}" type="datetimeFigureOut">
              <a:rPr kumimoji="1" lang="ja-JP" altLang="en-US" smtClean="0"/>
              <a:t>2017/2/25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CE2432-0A8D-4B3C-B815-FA1049C10990}" type="slidenum">
              <a:rPr kumimoji="1" lang="ja-JP" altLang="en-US" smtClean="0"/>
              <a:t>‹#›</a:t>
            </a:fld>
            <a:endParaRPr kumimoji="1" lang="ja-JP" altLang="en-US"/>
          </a:p>
        </p:txBody>
      </p:sp>
    </p:spTree>
    <p:extLst>
      <p:ext uri="{BB962C8B-B14F-4D97-AF65-F5344CB8AC3E}">
        <p14:creationId xmlns:p14="http://schemas.microsoft.com/office/powerpoint/2010/main" val="310112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B9FAC-BB6E-47F6-8710-27613DE9261C}" type="datetimeFigureOut">
              <a:rPr kumimoji="1" lang="ja-JP" altLang="en-US" smtClean="0"/>
              <a:t>2017/2/25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E2432-0A8D-4B3C-B815-FA1049C10990}" type="slidenum">
              <a:rPr kumimoji="1" lang="ja-JP" altLang="en-US" smtClean="0"/>
              <a:t>‹#›</a:t>
            </a:fld>
            <a:endParaRPr kumimoji="1" lang="ja-JP" altLang="en-US"/>
          </a:p>
        </p:txBody>
      </p:sp>
    </p:spTree>
    <p:extLst>
      <p:ext uri="{BB962C8B-B14F-4D97-AF65-F5344CB8AC3E}">
        <p14:creationId xmlns:p14="http://schemas.microsoft.com/office/powerpoint/2010/main" val="3399866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cid:image001.jpg@01D1F928.EC1A2700"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412776"/>
            <a:ext cx="8435280" cy="1800200"/>
          </a:xfrm>
        </p:spPr>
        <p:txBody>
          <a:bodyPr>
            <a:normAutofit fontScale="90000"/>
          </a:bodyPr>
          <a:lstStyle/>
          <a:p>
            <a:pPr algn="l"/>
            <a:r>
              <a:rPr kumimoji="1" lang="ja-JP" altLang="en-US" dirty="0" smtClean="0">
                <a:latin typeface="HGPｺﾞｼｯｸM" panose="020B0600000000000000" pitchFamily="50" charset="-128"/>
                <a:ea typeface="HGPｺﾞｼｯｸM" panose="020B0600000000000000" pitchFamily="50" charset="-128"/>
              </a:rPr>
              <a:t/>
            </a:r>
            <a:br>
              <a:rPr kumimoji="1" lang="ja-JP" altLang="en-US" dirty="0" smtClean="0">
                <a:latin typeface="HGPｺﾞｼｯｸM" panose="020B0600000000000000" pitchFamily="50" charset="-128"/>
                <a:ea typeface="HGPｺﾞｼｯｸM" panose="020B0600000000000000" pitchFamily="50" charset="-128"/>
              </a:rPr>
            </a:br>
            <a:r>
              <a:rPr lang="ja-JP" altLang="ja-JP" sz="4000" dirty="0">
                <a:latin typeface="HGPｺﾞｼｯｸM" panose="020B0600000000000000" pitchFamily="50" charset="-128"/>
                <a:ea typeface="HGPｺﾞｼｯｸM" panose="020B0600000000000000" pitchFamily="50" charset="-128"/>
              </a:rPr>
              <a:t>地域の人たちや交通機関と模擬訓練</a:t>
            </a:r>
            <a:r>
              <a:rPr lang="ja-JP" altLang="ja-JP" sz="4000" dirty="0" smtClean="0">
                <a:latin typeface="HGPｺﾞｼｯｸM" panose="020B0600000000000000" pitchFamily="50" charset="-128"/>
                <a:ea typeface="HGPｺﾞｼｯｸM" panose="020B0600000000000000" pitchFamily="50" charset="-128"/>
              </a:rPr>
              <a:t>や</a:t>
            </a:r>
            <a:r>
              <a:rPr lang="ja-JP" altLang="en-US" sz="4000" dirty="0" smtClean="0">
                <a:latin typeface="HGPｺﾞｼｯｸM" panose="020B0600000000000000" pitchFamily="50" charset="-128"/>
                <a:ea typeface="HGPｺﾞｼｯｸM" panose="020B0600000000000000" pitchFamily="50" charset="-128"/>
              </a:rPr>
              <a:t/>
            </a:r>
            <a:br>
              <a:rPr lang="ja-JP" altLang="en-US" sz="4000" dirty="0" smtClean="0">
                <a:latin typeface="HGPｺﾞｼｯｸM" panose="020B0600000000000000" pitchFamily="50" charset="-128"/>
                <a:ea typeface="HGPｺﾞｼｯｸM" panose="020B0600000000000000" pitchFamily="50" charset="-128"/>
              </a:rPr>
            </a:br>
            <a:r>
              <a:rPr lang="ja-JP" altLang="ja-JP" sz="4000" dirty="0" smtClean="0">
                <a:latin typeface="HGPｺﾞｼｯｸM" panose="020B0600000000000000" pitchFamily="50" charset="-128"/>
                <a:ea typeface="HGPｺﾞｼｯｸM" panose="020B0600000000000000" pitchFamily="50" charset="-128"/>
              </a:rPr>
              <a:t>工夫</a:t>
            </a:r>
            <a:r>
              <a:rPr lang="ja-JP" altLang="ja-JP" sz="4000" dirty="0">
                <a:latin typeface="HGPｺﾞｼｯｸM" panose="020B0600000000000000" pitchFamily="50" charset="-128"/>
                <a:ea typeface="HGPｺﾞｼｯｸM" panose="020B0600000000000000" pitchFamily="50" charset="-128"/>
              </a:rPr>
              <a:t>を重ね</a:t>
            </a:r>
            <a:r>
              <a:rPr lang="ja-JP" altLang="ja-JP" sz="4000" dirty="0" smtClean="0">
                <a:latin typeface="HGPｺﾞｼｯｸM" panose="020B0600000000000000" pitchFamily="50" charset="-128"/>
                <a:ea typeface="HGPｺﾞｼｯｸM" panose="020B0600000000000000" pitchFamily="50" charset="-128"/>
              </a:rPr>
              <a:t>、見守り</a:t>
            </a:r>
            <a:r>
              <a:rPr lang="ja-JP" altLang="ja-JP" sz="4000" dirty="0">
                <a:latin typeface="HGPｺﾞｼｯｸM" panose="020B0600000000000000" pitchFamily="50" charset="-128"/>
                <a:ea typeface="HGPｺﾞｼｯｸM" panose="020B0600000000000000" pitchFamily="50" charset="-128"/>
              </a:rPr>
              <a:t>・</a:t>
            </a:r>
            <a:r>
              <a:rPr lang="en-US" altLang="ja-JP" sz="4000" dirty="0">
                <a:latin typeface="HGPｺﾞｼｯｸM" panose="020B0600000000000000" pitchFamily="50" charset="-128"/>
                <a:ea typeface="HGPｺﾞｼｯｸM" panose="020B0600000000000000" pitchFamily="50" charset="-128"/>
              </a:rPr>
              <a:t>SOS</a:t>
            </a:r>
            <a:r>
              <a:rPr lang="ja-JP" altLang="ja-JP" sz="4000" dirty="0">
                <a:latin typeface="HGPｺﾞｼｯｸM" panose="020B0600000000000000" pitchFamily="50" charset="-128"/>
                <a:ea typeface="HGPｺﾞｼｯｸM" panose="020B0600000000000000" pitchFamily="50" charset="-128"/>
              </a:rPr>
              <a:t>ネットワーク</a:t>
            </a:r>
            <a:r>
              <a:rPr lang="ja-JP" altLang="ja-JP" sz="4000" dirty="0" smtClean="0">
                <a:latin typeface="HGPｺﾞｼｯｸM" panose="020B0600000000000000" pitchFamily="50" charset="-128"/>
                <a:ea typeface="HGPｺﾞｼｯｸM" panose="020B0600000000000000" pitchFamily="50" charset="-128"/>
              </a:rPr>
              <a:t>で</a:t>
            </a:r>
            <a:r>
              <a:rPr lang="en-US" altLang="ja-JP" sz="4000" dirty="0" smtClean="0">
                <a:latin typeface="HGPｺﾞｼｯｸM" panose="020B0600000000000000" pitchFamily="50" charset="-128"/>
                <a:ea typeface="HGPｺﾞｼｯｸM" panose="020B0600000000000000" pitchFamily="50" charset="-128"/>
              </a:rPr>
              <a:t/>
            </a:r>
            <a:br>
              <a:rPr lang="en-US" altLang="ja-JP" sz="4000" dirty="0" smtClean="0">
                <a:latin typeface="HGPｺﾞｼｯｸM" panose="020B0600000000000000" pitchFamily="50" charset="-128"/>
                <a:ea typeface="HGPｺﾞｼｯｸM" panose="020B0600000000000000" pitchFamily="50" charset="-128"/>
              </a:rPr>
            </a:br>
            <a:r>
              <a:rPr lang="ja-JP" altLang="ja-JP" sz="4000" dirty="0" smtClean="0">
                <a:latin typeface="HGPｺﾞｼｯｸM" panose="020B0600000000000000" pitchFamily="50" charset="-128"/>
                <a:ea typeface="HGPｺﾞｼｯｸM" panose="020B0600000000000000" pitchFamily="50" charset="-128"/>
              </a:rPr>
              <a:t>外出</a:t>
            </a:r>
            <a:r>
              <a:rPr lang="ja-JP" altLang="ja-JP" sz="4000" dirty="0">
                <a:latin typeface="HGPｺﾞｼｯｸM" panose="020B0600000000000000" pitchFamily="50" charset="-128"/>
                <a:ea typeface="HGPｺﾞｼｯｸM" panose="020B0600000000000000" pitchFamily="50" charset="-128"/>
              </a:rPr>
              <a:t>を続けられる地域に！</a:t>
            </a:r>
            <a:endParaRPr kumimoji="1" lang="ja-JP" altLang="en-US" sz="4000" dirty="0">
              <a:latin typeface="HGPｺﾞｼｯｸM" panose="020B0600000000000000" pitchFamily="50" charset="-128"/>
              <a:ea typeface="HGPｺﾞｼｯｸM" panose="020B0600000000000000" pitchFamily="50" charset="-128"/>
            </a:endParaRPr>
          </a:p>
        </p:txBody>
      </p:sp>
      <p:sp>
        <p:nvSpPr>
          <p:cNvPr id="3" name="コンテンツ プレースホルダー 2"/>
          <p:cNvSpPr>
            <a:spLocks noGrp="1"/>
          </p:cNvSpPr>
          <p:nvPr>
            <p:ph idx="1"/>
          </p:nvPr>
        </p:nvSpPr>
        <p:spPr>
          <a:xfrm>
            <a:off x="519263" y="5229199"/>
            <a:ext cx="8435280" cy="896963"/>
          </a:xfrm>
        </p:spPr>
        <p:txBody>
          <a:bodyPr>
            <a:normAutofit/>
          </a:bodyPr>
          <a:lstStyle/>
          <a:p>
            <a:pPr marL="0" indent="0" algn="r">
              <a:buNone/>
            </a:pPr>
            <a:r>
              <a:rPr kumimoji="1" lang="ja-JP" altLang="en-US" sz="2400" dirty="0" smtClean="0">
                <a:latin typeface="HGPｺﾞｼｯｸM" panose="020B0600000000000000" pitchFamily="50" charset="-128"/>
                <a:ea typeface="HGPｺﾞｼｯｸM" panose="020B0600000000000000" pitchFamily="50" charset="-128"/>
              </a:rPr>
              <a:t>京都市岩倉地域包括支援センター</a:t>
            </a:r>
            <a:r>
              <a:rPr lang="ja-JP" altLang="en-US" sz="2400" dirty="0" smtClean="0">
                <a:latin typeface="HGPｺﾞｼｯｸM" panose="020B0600000000000000" pitchFamily="50" charset="-128"/>
                <a:ea typeface="HGPｺﾞｼｯｸM" panose="020B0600000000000000" pitchFamily="50" charset="-128"/>
              </a:rPr>
              <a:t>松本　恵生</a:t>
            </a:r>
            <a:endParaRPr lang="en-US" altLang="ja-JP" sz="2400" dirty="0" smtClean="0">
              <a:latin typeface="HGPｺﾞｼｯｸM" panose="020B0600000000000000" pitchFamily="50" charset="-128"/>
              <a:ea typeface="HGPｺﾞｼｯｸM" panose="020B0600000000000000" pitchFamily="50" charset="-128"/>
            </a:endParaRPr>
          </a:p>
          <a:p>
            <a:pPr marL="0" indent="0" algn="r">
              <a:buNone/>
            </a:pPr>
            <a:r>
              <a:rPr kumimoji="1" lang="ja-JP" altLang="en-US" sz="2400" dirty="0" smtClean="0">
                <a:latin typeface="HGPｺﾞｼｯｸM" panose="020B0600000000000000" pitchFamily="50" charset="-128"/>
                <a:ea typeface="HGPｺﾞｼｯｸM" panose="020B0600000000000000" pitchFamily="50" charset="-128"/>
              </a:rPr>
              <a:t>叡山電鉄株式会社　鉄道部　運輸課　小磯　正彦</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5197050"/>
            <a:ext cx="1068139" cy="9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4736903" y="154101"/>
            <a:ext cx="4309937" cy="461665"/>
          </a:xfrm>
          <a:prstGeom prst="rect">
            <a:avLst/>
          </a:prstGeom>
          <a:noFill/>
        </p:spPr>
        <p:txBody>
          <a:bodyPr wrap="square">
            <a:spAutoFit/>
          </a:bodyPr>
          <a:lstStyle/>
          <a:p>
            <a:pPr algn="r" fontAlgn="auto">
              <a:spcBef>
                <a:spcPts val="0"/>
              </a:spcBef>
              <a:spcAft>
                <a:spcPts val="0"/>
              </a:spcAft>
              <a:defRPr/>
            </a:pPr>
            <a:r>
              <a:rPr lang="ja-JP" altLang="en-US" sz="1200" b="1" dirty="0" smtClean="0">
                <a:ln w="1905"/>
                <a:effectLst>
                  <a:innerShdw blurRad="69850" dist="43180" dir="5400000">
                    <a:srgbClr val="000000">
                      <a:alpha val="65000"/>
                    </a:srgbClr>
                  </a:innerShdw>
                </a:effectLst>
                <a:latin typeface="+mn-lt"/>
                <a:ea typeface="+mn-ea"/>
              </a:rPr>
              <a:t>「行方不明を防ぎ、安心して外出できる地域作り」全国フォーラム</a:t>
            </a:r>
            <a:endParaRPr lang="en-US" altLang="ja-JP" sz="1200" b="1" dirty="0" smtClean="0">
              <a:ln w="1905"/>
              <a:effectLst>
                <a:innerShdw blurRad="69850" dist="43180" dir="5400000">
                  <a:srgbClr val="000000">
                    <a:alpha val="65000"/>
                  </a:srgbClr>
                </a:innerShdw>
              </a:effectLst>
              <a:latin typeface="+mn-lt"/>
              <a:ea typeface="+mn-ea"/>
            </a:endParaRPr>
          </a:p>
          <a:p>
            <a:pPr algn="r" fontAlgn="auto">
              <a:spcBef>
                <a:spcPts val="0"/>
              </a:spcBef>
              <a:spcAft>
                <a:spcPts val="0"/>
              </a:spcAft>
              <a:defRPr/>
            </a:pPr>
            <a:r>
              <a:rPr lang="ja-JP" altLang="en-US" sz="1200" b="1" dirty="0" smtClean="0">
                <a:ln w="1905"/>
                <a:effectLst>
                  <a:innerShdw blurRad="69850" dist="43180" dir="5400000">
                    <a:srgbClr val="000000">
                      <a:alpha val="65000"/>
                    </a:srgbClr>
                  </a:innerShdw>
                </a:effectLst>
                <a:latin typeface="+mn-lt"/>
                <a:ea typeface="+mn-ea"/>
              </a:rPr>
              <a:t>認知症介護研究・研修東京センター　</a:t>
            </a:r>
            <a:r>
              <a:rPr lang="en-US" altLang="ja-JP" sz="1200" b="1" dirty="0" smtClean="0">
                <a:ln w="1905"/>
                <a:effectLst>
                  <a:innerShdw blurRad="69850" dist="43180" dir="5400000">
                    <a:srgbClr val="000000">
                      <a:alpha val="65000"/>
                    </a:srgbClr>
                  </a:innerShdw>
                </a:effectLst>
                <a:latin typeface="+mn-lt"/>
                <a:ea typeface="+mn-ea"/>
              </a:rPr>
              <a:t>2017</a:t>
            </a:r>
            <a:r>
              <a:rPr lang="ja-JP" altLang="en-US" sz="1200" b="1" dirty="0" smtClean="0">
                <a:ln w="1905"/>
                <a:effectLst>
                  <a:innerShdw blurRad="69850" dist="43180" dir="5400000">
                    <a:srgbClr val="000000">
                      <a:alpha val="65000"/>
                    </a:srgbClr>
                  </a:innerShdw>
                </a:effectLst>
                <a:latin typeface="+mn-lt"/>
                <a:ea typeface="+mn-ea"/>
              </a:rPr>
              <a:t>年</a:t>
            </a:r>
            <a:r>
              <a:rPr lang="en-US" altLang="ja-JP" sz="1200" b="1" dirty="0" smtClean="0">
                <a:ln w="1905"/>
                <a:effectLst>
                  <a:innerShdw blurRad="69850" dist="43180" dir="5400000">
                    <a:srgbClr val="000000">
                      <a:alpha val="65000"/>
                    </a:srgbClr>
                  </a:innerShdw>
                </a:effectLst>
                <a:latin typeface="+mn-lt"/>
                <a:ea typeface="+mn-ea"/>
              </a:rPr>
              <a:t>3</a:t>
            </a:r>
            <a:r>
              <a:rPr lang="ja-JP" altLang="en-US" sz="1200" b="1" dirty="0" smtClean="0">
                <a:ln w="1905"/>
                <a:effectLst>
                  <a:innerShdw blurRad="69850" dist="43180" dir="5400000">
                    <a:srgbClr val="000000">
                      <a:alpha val="65000"/>
                    </a:srgbClr>
                  </a:innerShdw>
                </a:effectLst>
                <a:latin typeface="+mn-lt"/>
                <a:ea typeface="+mn-ea"/>
              </a:rPr>
              <a:t>月</a:t>
            </a:r>
            <a:r>
              <a:rPr lang="en-US" altLang="ja-JP" sz="1200" b="1" dirty="0" smtClean="0">
                <a:ln w="1905"/>
                <a:effectLst>
                  <a:innerShdw blurRad="69850" dist="43180" dir="5400000">
                    <a:srgbClr val="000000">
                      <a:alpha val="65000"/>
                    </a:srgbClr>
                  </a:innerShdw>
                </a:effectLst>
                <a:latin typeface="+mn-lt"/>
                <a:ea typeface="+mn-ea"/>
              </a:rPr>
              <a:t>3</a:t>
            </a:r>
            <a:r>
              <a:rPr lang="ja-JP" altLang="en-US" sz="1200" b="1" dirty="0" smtClean="0">
                <a:ln w="1905"/>
                <a:effectLst>
                  <a:innerShdw blurRad="69850" dist="43180" dir="5400000">
                    <a:srgbClr val="000000">
                      <a:alpha val="65000"/>
                    </a:srgbClr>
                  </a:innerShdw>
                </a:effectLst>
                <a:latin typeface="+mn-lt"/>
                <a:ea typeface="+mn-ea"/>
              </a:rPr>
              <a:t>日</a:t>
            </a:r>
            <a:r>
              <a:rPr lang="en-US" altLang="ja-JP" sz="1200" b="1" dirty="0" smtClean="0">
                <a:ln w="1905"/>
                <a:effectLst>
                  <a:innerShdw blurRad="69850" dist="43180" dir="5400000">
                    <a:srgbClr val="000000">
                      <a:alpha val="65000"/>
                    </a:srgbClr>
                  </a:innerShdw>
                </a:effectLst>
                <a:latin typeface="+mn-lt"/>
                <a:ea typeface="+mn-ea"/>
              </a:rPr>
              <a:t>(</a:t>
            </a:r>
            <a:r>
              <a:rPr lang="ja-JP" altLang="en-US" sz="1200" b="1" dirty="0">
                <a:ln w="1905"/>
                <a:effectLst>
                  <a:innerShdw blurRad="69850" dist="43180" dir="5400000">
                    <a:srgbClr val="000000">
                      <a:alpha val="65000"/>
                    </a:srgbClr>
                  </a:innerShdw>
                </a:effectLst>
                <a:latin typeface="+mn-lt"/>
                <a:ea typeface="+mn-ea"/>
              </a:rPr>
              <a:t>品川</a:t>
            </a:r>
            <a:r>
              <a:rPr lang="ja-JP" altLang="en-US" sz="1200" b="1" dirty="0" smtClean="0">
                <a:ln w="1905"/>
                <a:effectLst>
                  <a:innerShdw blurRad="69850" dist="43180" dir="5400000">
                    <a:srgbClr val="000000">
                      <a:alpha val="65000"/>
                    </a:srgbClr>
                  </a:innerShdw>
                </a:effectLst>
                <a:latin typeface="+mn-lt"/>
                <a:ea typeface="+mn-ea"/>
              </a:rPr>
              <a:t>）</a:t>
            </a:r>
            <a:endParaRPr lang="ja-JP" altLang="en-US" sz="1200" b="1" dirty="0">
              <a:ln w="1905"/>
              <a:effectLst>
                <a:innerShdw blurRad="69850" dist="43180" dir="5400000">
                  <a:srgbClr val="000000">
                    <a:alpha val="65000"/>
                  </a:srgbClr>
                </a:innerShdw>
              </a:effectLst>
              <a:latin typeface="+mn-lt"/>
              <a:ea typeface="+mn-ea"/>
            </a:endParaRPr>
          </a:p>
        </p:txBody>
      </p:sp>
      <p:sp>
        <p:nvSpPr>
          <p:cNvPr id="6" name="正方形/長方形 5"/>
          <p:cNvSpPr/>
          <p:nvPr/>
        </p:nvSpPr>
        <p:spPr>
          <a:xfrm>
            <a:off x="491660" y="1154927"/>
            <a:ext cx="8246590" cy="456535"/>
          </a:xfrm>
          <a:prstGeom prst="rect">
            <a:avLst/>
          </a:prstGeom>
          <a:noFill/>
          <a:ln>
            <a:noFill/>
          </a:ln>
        </p:spPr>
        <p:txBody>
          <a:bodyPr wrap="square">
            <a:spAutoFit/>
          </a:bodyPr>
          <a:lstStyle/>
          <a:p>
            <a:pPr marL="13335" indent="125730" algn="just">
              <a:lnSpc>
                <a:spcPts val="1400"/>
              </a:lnSpc>
              <a:spcAft>
                <a:spcPts val="0"/>
              </a:spcAft>
              <a:tabLst>
                <a:tab pos="419100" algn="l"/>
              </a:tabLst>
            </a:pPr>
            <a:r>
              <a:rPr lang="en-US" altLang="ja-JP" sz="2000" b="1" kern="100" dirty="0" smtClean="0">
                <a:latin typeface="+mj-ea"/>
                <a:cs typeface="Times New Roman" panose="02020603050405020304" pitchFamily="18" charset="0"/>
              </a:rPr>
              <a:t>5</a:t>
            </a:r>
            <a:r>
              <a:rPr lang="ja-JP" altLang="en-US" sz="2000" b="1" kern="100" dirty="0" smtClean="0">
                <a:latin typeface="+mj-ea"/>
                <a:cs typeface="Times New Roman" panose="02020603050405020304" pitchFamily="18" charset="0"/>
              </a:rPr>
              <a:t>）</a:t>
            </a:r>
            <a:r>
              <a:rPr lang="ja-JP" altLang="ja-JP" sz="2000" b="1" kern="100" dirty="0" smtClean="0">
                <a:latin typeface="+mj-ea"/>
                <a:cs typeface="Times New Roman" panose="02020603050405020304" pitchFamily="18" charset="0"/>
              </a:rPr>
              <a:t>【</a:t>
            </a:r>
            <a:r>
              <a:rPr lang="ja-JP" altLang="en-US" sz="2000" b="1" kern="100" dirty="0" smtClean="0">
                <a:latin typeface="+mj-ea"/>
                <a:cs typeface="Times New Roman" panose="02020603050405020304" pitchFamily="18" charset="0"/>
              </a:rPr>
              <a:t>地域包括支援センター</a:t>
            </a:r>
            <a:r>
              <a:rPr lang="ja-JP" altLang="ja-JP" sz="2000" b="1" kern="100" dirty="0" smtClean="0">
                <a:latin typeface="+mj-ea"/>
                <a:cs typeface="Times New Roman" panose="02020603050405020304" pitchFamily="18" charset="0"/>
              </a:rPr>
              <a:t>】</a:t>
            </a:r>
            <a:endParaRPr lang="ja-JP" altLang="ja-JP" sz="2000" b="1" kern="100" dirty="0">
              <a:latin typeface="+mj-ea"/>
              <a:cs typeface="Times New Roman" panose="02020603050405020304" pitchFamily="18" charset="0"/>
            </a:endParaRPr>
          </a:p>
          <a:p>
            <a:pPr algn="r" fontAlgn="auto">
              <a:spcBef>
                <a:spcPts val="0"/>
              </a:spcBef>
              <a:spcAft>
                <a:spcPts val="0"/>
              </a:spcAft>
              <a:defRPr/>
            </a:pPr>
            <a:endParaRPr lang="ja-JP" altLang="en-US" sz="1200" b="1" dirty="0">
              <a:ln w="1905"/>
              <a:effectLst>
                <a:innerShdw blurRad="69850" dist="43180" dir="5400000">
                  <a:srgbClr val="000000">
                    <a:alpha val="65000"/>
                  </a:srgbClr>
                </a:innerShdw>
              </a:effectLst>
              <a:latin typeface="+mn-lt"/>
              <a:ea typeface="+mn-ea"/>
            </a:endParaRPr>
          </a:p>
        </p:txBody>
      </p:sp>
      <p:sp>
        <p:nvSpPr>
          <p:cNvPr id="7" name="正方形/長方形 6"/>
          <p:cNvSpPr/>
          <p:nvPr/>
        </p:nvSpPr>
        <p:spPr>
          <a:xfrm>
            <a:off x="516752" y="842025"/>
            <a:ext cx="3314904" cy="76943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2464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新しいフォルダー\バイク.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1554" y="4005064"/>
            <a:ext cx="3648404"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0837" t="26831" r="27825" b="7258"/>
          <a:stretch/>
        </p:blipFill>
        <p:spPr bwMode="auto">
          <a:xfrm>
            <a:off x="611560" y="947999"/>
            <a:ext cx="3528392" cy="31643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E:\新しいフォルダー\岩北チーム.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610" y="1127295"/>
            <a:ext cx="3744416" cy="28057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E:\新しいフォルダー\岩北①.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933056"/>
            <a:ext cx="3528392" cy="2643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a:xfrm>
            <a:off x="467544" y="274638"/>
            <a:ext cx="8219256" cy="673361"/>
          </a:xfrm>
        </p:spPr>
        <p:txBody>
          <a:bodyPr>
            <a:normAutofit/>
          </a:bodyPr>
          <a:lstStyle/>
          <a:p>
            <a:r>
              <a:rPr kumimoji="1" lang="ja-JP" altLang="en-US" sz="3600" dirty="0" smtClean="0">
                <a:latin typeface="HGPｺﾞｼｯｸM" panose="020B0600000000000000" pitchFamily="50" charset="-128"/>
                <a:ea typeface="HGPｺﾞｼｯｸM" panose="020B0600000000000000" pitchFamily="50" charset="-128"/>
              </a:rPr>
              <a:t>行方不明者を防ぐ訓練②　</a:t>
            </a:r>
            <a:r>
              <a:rPr kumimoji="1" lang="en-US" altLang="ja-JP" sz="2700" dirty="0" smtClean="0">
                <a:latin typeface="HGPｺﾞｼｯｸM" panose="020B0600000000000000" pitchFamily="50" charset="-128"/>
                <a:ea typeface="HGPｺﾞｼｯｸM" panose="020B0600000000000000" pitchFamily="50" charset="-128"/>
              </a:rPr>
              <a:t>H23</a:t>
            </a:r>
            <a:r>
              <a:rPr kumimoji="1" lang="ja-JP" altLang="en-US" sz="2700" dirty="0" smtClean="0">
                <a:latin typeface="HGPｺﾞｼｯｸM" panose="020B0600000000000000" pitchFamily="50" charset="-128"/>
                <a:ea typeface="HGPｺﾞｼｯｸM" panose="020B0600000000000000" pitchFamily="50" charset="-128"/>
              </a:rPr>
              <a:t>～毎年実施</a:t>
            </a:r>
            <a:endParaRPr kumimoji="1" lang="ja-JP" altLang="en-US" sz="27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45977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45" t="24776" r="27327" b="8028"/>
          <a:stretch/>
        </p:blipFill>
        <p:spPr bwMode="auto">
          <a:xfrm>
            <a:off x="971600" y="260648"/>
            <a:ext cx="6984000" cy="57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3275856" y="3140648"/>
            <a:ext cx="2232248" cy="1008432"/>
          </a:xfrm>
          <a:prstGeom prst="ellipse">
            <a:avLst/>
          </a:prstGeom>
          <a:noFill/>
          <a:ln w="4762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334398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335795402"/>
              </p:ext>
            </p:extLst>
          </p:nvPr>
        </p:nvGraphicFramePr>
        <p:xfrm>
          <a:off x="179512" y="260648"/>
          <a:ext cx="8856984" cy="6336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2984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pPr>
              <a:defRPr/>
            </a:pPr>
            <a:r>
              <a:rPr lang="ja-JP" altLang="en-US" sz="4000" dirty="0" smtClean="0">
                <a:latin typeface="HGPｺﾞｼｯｸM" pitchFamily="50" charset="-128"/>
                <a:ea typeface="HGPｺﾞｼｯｸM" pitchFamily="50" charset="-128"/>
              </a:rPr>
              <a:t>私たち</a:t>
            </a:r>
            <a:r>
              <a:rPr lang="en-US" altLang="ja-JP" sz="4000" dirty="0" smtClean="0">
                <a:latin typeface="HGPｺﾞｼｯｸM" pitchFamily="50" charset="-128"/>
                <a:ea typeface="HGPｺﾞｼｯｸM" pitchFamily="50" charset="-128"/>
              </a:rPr>
              <a:t>(</a:t>
            </a:r>
            <a:r>
              <a:rPr lang="ja-JP" altLang="en-US" sz="4000" dirty="0" smtClean="0">
                <a:latin typeface="HGPｺﾞｼｯｸM" pitchFamily="50" charset="-128"/>
                <a:ea typeface="HGPｺﾞｼｯｸM" pitchFamily="50" charset="-128"/>
              </a:rPr>
              <a:t>岩倉</a:t>
            </a:r>
            <a:r>
              <a:rPr lang="en-US" altLang="ja-JP" sz="4000" dirty="0" smtClean="0">
                <a:latin typeface="HGPｺﾞｼｯｸM" pitchFamily="50" charset="-128"/>
                <a:ea typeface="HGPｺﾞｼｯｸM" pitchFamily="50" charset="-128"/>
              </a:rPr>
              <a:t>)</a:t>
            </a:r>
            <a:r>
              <a:rPr lang="ja-JP" altLang="en-US" sz="4000" dirty="0" smtClean="0">
                <a:latin typeface="HGPｺﾞｼｯｸM" pitchFamily="50" charset="-128"/>
                <a:ea typeface="HGPｺﾞｼｯｸM" pitchFamily="50" charset="-128"/>
              </a:rPr>
              <a:t>が目指すもの</a:t>
            </a:r>
            <a:endParaRPr lang="ja-JP" altLang="en-US" sz="4000" dirty="0">
              <a:latin typeface="HGPｺﾞｼｯｸM" pitchFamily="50" charset="-128"/>
              <a:ea typeface="HGPｺﾞｼｯｸM" pitchFamily="50" charset="-128"/>
            </a:endParaRPr>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3692694933"/>
              </p:ext>
            </p:extLst>
          </p:nvPr>
        </p:nvGraphicFramePr>
        <p:xfrm>
          <a:off x="0" y="1196752"/>
          <a:ext cx="914400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爆発 2 6"/>
          <p:cNvSpPr/>
          <p:nvPr/>
        </p:nvSpPr>
        <p:spPr>
          <a:xfrm>
            <a:off x="4572000" y="1124744"/>
            <a:ext cx="2843212" cy="100806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行方不明</a:t>
            </a:r>
          </a:p>
        </p:txBody>
      </p:sp>
      <p:sp>
        <p:nvSpPr>
          <p:cNvPr id="3" name="四角形吹き出し 2"/>
          <p:cNvSpPr/>
          <p:nvPr/>
        </p:nvSpPr>
        <p:spPr>
          <a:xfrm>
            <a:off x="247866" y="1700808"/>
            <a:ext cx="3244014" cy="2088232"/>
          </a:xfrm>
          <a:prstGeom prst="wedgeRectCallout">
            <a:avLst>
              <a:gd name="adj1" fmla="val 716"/>
              <a:gd name="adj2" fmla="val 96560"/>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200000"/>
              </a:lnSpc>
            </a:pPr>
            <a:r>
              <a:rPr lang="ja-JP" altLang="en-US" dirty="0">
                <a:latin typeface="HGPｺﾞｼｯｸM" panose="020B0600000000000000" pitchFamily="50" charset="-128"/>
                <a:ea typeface="HGPｺﾞｼｯｸM" panose="020B0600000000000000" pitchFamily="50" charset="-128"/>
              </a:rPr>
              <a:t>●</a:t>
            </a:r>
            <a:r>
              <a:rPr lang="ja-JP" altLang="en-US" b="1" dirty="0" smtClean="0">
                <a:latin typeface="HGPｺﾞｼｯｸM" panose="020B0600000000000000" pitchFamily="50" charset="-128"/>
                <a:ea typeface="HGPｺﾞｼｯｸM" panose="020B0600000000000000" pitchFamily="50" charset="-128"/>
              </a:rPr>
              <a:t>圏域単位　ＳＯＳネットワーク</a:t>
            </a:r>
          </a:p>
          <a:p>
            <a:pPr>
              <a:lnSpc>
                <a:spcPct val="200000"/>
              </a:lnSpc>
            </a:pPr>
            <a:r>
              <a:rPr lang="ja-JP" altLang="en-US" dirty="0">
                <a:latin typeface="HGPｺﾞｼｯｸM" panose="020B0600000000000000" pitchFamily="50" charset="-128"/>
                <a:ea typeface="HGPｺﾞｼｯｸM" panose="020B0600000000000000" pitchFamily="50" charset="-128"/>
              </a:rPr>
              <a:t>●</a:t>
            </a:r>
            <a:r>
              <a:rPr lang="ja-JP" altLang="en-US" b="1" dirty="0" smtClean="0">
                <a:latin typeface="HGPｺﾞｼｯｸM" panose="020B0600000000000000" pitchFamily="50" charset="-128"/>
                <a:ea typeface="HGPｺﾞｼｯｸM" panose="020B0600000000000000" pitchFamily="50" charset="-128"/>
              </a:rPr>
              <a:t>行方不明を防ぐ訓練　</a:t>
            </a:r>
            <a:r>
              <a:rPr lang="en-US" altLang="ja-JP" b="1" dirty="0" smtClean="0">
                <a:latin typeface="HGPｺﾞｼｯｸM" panose="020B0600000000000000" pitchFamily="50" charset="-128"/>
                <a:ea typeface="HGPｺﾞｼｯｸM" panose="020B0600000000000000" pitchFamily="50" charset="-128"/>
              </a:rPr>
              <a:t>&lt;2</a:t>
            </a:r>
            <a:r>
              <a:rPr lang="ja-JP" altLang="en-US" b="1" dirty="0" smtClean="0">
                <a:latin typeface="HGPｺﾞｼｯｸM" panose="020B0600000000000000" pitchFamily="50" charset="-128"/>
                <a:ea typeface="HGPｺﾞｼｯｸM" panose="020B0600000000000000" pitchFamily="50" charset="-128"/>
              </a:rPr>
              <a:t>種</a:t>
            </a:r>
            <a:r>
              <a:rPr lang="en-US" altLang="ja-JP" b="1" dirty="0" smtClean="0">
                <a:latin typeface="HGPｺﾞｼｯｸM" panose="020B0600000000000000" pitchFamily="50" charset="-128"/>
                <a:ea typeface="HGPｺﾞｼｯｸM" panose="020B0600000000000000" pitchFamily="50" charset="-128"/>
              </a:rPr>
              <a:t>&gt;</a:t>
            </a:r>
            <a:endParaRPr lang="ja-JP" altLang="en-US" b="1" dirty="0" smtClean="0">
              <a:latin typeface="HGPｺﾞｼｯｸM" panose="020B0600000000000000" pitchFamily="50" charset="-128"/>
              <a:ea typeface="HGPｺﾞｼｯｸM" panose="020B0600000000000000" pitchFamily="50" charset="-128"/>
            </a:endParaRPr>
          </a:p>
          <a:p>
            <a:pPr>
              <a:lnSpc>
                <a:spcPct val="200000"/>
              </a:lnSpc>
            </a:pPr>
            <a:r>
              <a:rPr lang="ja-JP" altLang="en-US" b="1" dirty="0" smtClean="0">
                <a:latin typeface="HGPｺﾞｼｯｸM" panose="020B0600000000000000" pitchFamily="50" charset="-128"/>
                <a:ea typeface="HGPｺﾞｼｯｸM" panose="020B0600000000000000" pitchFamily="50" charset="-128"/>
              </a:rPr>
              <a:t>①声かけ・普及啓発に主眼</a:t>
            </a:r>
          </a:p>
          <a:p>
            <a:pPr>
              <a:lnSpc>
                <a:spcPct val="200000"/>
              </a:lnSpc>
            </a:pPr>
            <a:r>
              <a:rPr lang="ja-JP" altLang="en-US" b="1" dirty="0" smtClean="0">
                <a:latin typeface="HGPｺﾞｼｯｸM" panose="020B0600000000000000" pitchFamily="50" charset="-128"/>
                <a:ea typeface="HGPｺﾞｼｯｸM" panose="020B0600000000000000" pitchFamily="50" charset="-128"/>
              </a:rPr>
              <a:t>②捜索・情報伝達に主眼</a:t>
            </a:r>
            <a:endParaRPr lang="en-US" altLang="ja-JP" b="1" dirty="0">
              <a:latin typeface="HGPｺﾞｼｯｸM" panose="020B0600000000000000" pitchFamily="50" charset="-128"/>
              <a:ea typeface="HGPｺﾞｼｯｸM" panose="020B0600000000000000" pitchFamily="50" charset="-128"/>
            </a:endParaRPr>
          </a:p>
        </p:txBody>
      </p:sp>
      <p:sp>
        <p:nvSpPr>
          <p:cNvPr id="8" name="四角形吹き出し 7"/>
          <p:cNvSpPr/>
          <p:nvPr/>
        </p:nvSpPr>
        <p:spPr>
          <a:xfrm>
            <a:off x="2195736" y="4729718"/>
            <a:ext cx="3244014" cy="2088232"/>
          </a:xfrm>
          <a:prstGeom prst="wedgeRectCallout">
            <a:avLst>
              <a:gd name="adj1" fmla="val 14301"/>
              <a:gd name="adj2" fmla="val -81231"/>
            </a:avLst>
          </a:prstGeom>
        </p:spPr>
        <p:style>
          <a:lnRef idx="1">
            <a:schemeClr val="accent5"/>
          </a:lnRef>
          <a:fillRef idx="2">
            <a:schemeClr val="accent5"/>
          </a:fillRef>
          <a:effectRef idx="1">
            <a:schemeClr val="accent5"/>
          </a:effectRef>
          <a:fontRef idx="minor">
            <a:schemeClr val="dk1"/>
          </a:fontRef>
        </p:style>
        <p:txBody>
          <a:bodyPr rtlCol="0" anchor="ctr"/>
          <a:lstStyle/>
          <a:p>
            <a:pPr>
              <a:lnSpc>
                <a:spcPct val="200000"/>
              </a:lnSpc>
            </a:pPr>
            <a:r>
              <a:rPr lang="ja-JP" altLang="en-US" dirty="0" smtClean="0">
                <a:latin typeface="HGPｺﾞｼｯｸM" panose="020B0600000000000000" pitchFamily="50" charset="-128"/>
                <a:ea typeface="HGPｺﾞｼｯｸM" panose="020B0600000000000000" pitchFamily="50" charset="-128"/>
              </a:rPr>
              <a:t>●区</a:t>
            </a:r>
            <a:r>
              <a:rPr lang="ja-JP" altLang="en-US" dirty="0">
                <a:latin typeface="HGPｺﾞｼｯｸM" panose="020B0600000000000000" pitchFamily="50" charset="-128"/>
                <a:ea typeface="HGPｺﾞｼｯｸM" panose="020B0600000000000000" pitchFamily="50" charset="-128"/>
              </a:rPr>
              <a:t>単位</a:t>
            </a:r>
            <a:r>
              <a:rPr lang="ja-JP" altLang="en-US" dirty="0" smtClean="0">
                <a:latin typeface="HGPｺﾞｼｯｸM" panose="020B0600000000000000" pitchFamily="50" charset="-128"/>
                <a:ea typeface="HGPｺﾞｼｯｸM" panose="020B0600000000000000" pitchFamily="50" charset="-128"/>
              </a:rPr>
              <a:t>　ＳＯＳネットワーク</a:t>
            </a:r>
          </a:p>
          <a:p>
            <a:pPr>
              <a:lnSpc>
                <a:spcPct val="200000"/>
              </a:lnSpc>
            </a:pPr>
            <a:r>
              <a:rPr lang="ja-JP" altLang="en-US" dirty="0" smtClean="0">
                <a:latin typeface="HGPｺﾞｼｯｸM" panose="020B0600000000000000" pitchFamily="50" charset="-128"/>
                <a:ea typeface="HGPｺﾞｼｯｸM" panose="020B0600000000000000" pitchFamily="50" charset="-128"/>
              </a:rPr>
              <a:t>●</a:t>
            </a:r>
            <a:r>
              <a:rPr lang="ja-JP" altLang="en-US" b="1" dirty="0" smtClean="0">
                <a:latin typeface="HGPｺﾞｼｯｸM" panose="020B0600000000000000" pitchFamily="50" charset="-128"/>
                <a:ea typeface="HGPｺﾞｼｯｸM" panose="020B0600000000000000" pitchFamily="50" charset="-128"/>
              </a:rPr>
              <a:t>交通機関との訓練</a:t>
            </a:r>
            <a:endParaRPr lang="en-US" altLang="ja-JP" b="1"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88355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8"/>
                                        </p:tgtEl>
                                        <p:attrNameLst>
                                          <p:attrName>style.color</p:attrName>
                                        </p:attrNameLst>
                                      </p:cBhvr>
                                      <p:to>
                                        <a:schemeClr val="bg1"/>
                                      </p:to>
                                    </p:animClr>
                                    <p:animClr clrSpc="rgb" dir="cw">
                                      <p:cBhvr>
                                        <p:cTn id="7" dur="250" autoRev="1" fill="remove"/>
                                        <p:tgtEl>
                                          <p:spTgt spid="8"/>
                                        </p:tgtEl>
                                        <p:attrNameLst>
                                          <p:attrName>fillcolor</p:attrName>
                                        </p:attrNameLst>
                                      </p:cBhvr>
                                      <p:to>
                                        <a:schemeClr val="bg1"/>
                                      </p:to>
                                    </p:animClr>
                                    <p:set>
                                      <p:cBhvr>
                                        <p:cTn id="8" dur="250" autoRev="1" fill="remove"/>
                                        <p:tgtEl>
                                          <p:spTgt spid="8"/>
                                        </p:tgtEl>
                                        <p:attrNameLst>
                                          <p:attrName>fill.type</p:attrName>
                                        </p:attrNameLst>
                                      </p:cBhvr>
                                      <p:to>
                                        <p:strVal val="solid"/>
                                      </p:to>
                                    </p:set>
                                    <p:set>
                                      <p:cBhvr>
                                        <p:cTn id="9" dur="250" autoRev="1" fill="remove"/>
                                        <p:tgtEl>
                                          <p:spTgt spid="8"/>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3382"/>
            <a:ext cx="8219256" cy="850106"/>
          </a:xfrm>
        </p:spPr>
        <p:txBody>
          <a:bodyPr>
            <a:normAutofit/>
          </a:bodyPr>
          <a:lstStyle/>
          <a:p>
            <a:r>
              <a:rPr kumimoji="1" lang="ja-JP" altLang="en-US" sz="3600" dirty="0" smtClean="0">
                <a:latin typeface="HGPｺﾞｼｯｸM" panose="020B0600000000000000" pitchFamily="50" charset="-128"/>
                <a:ea typeface="HGPｺﾞｼｯｸM" panose="020B0600000000000000" pitchFamily="50" charset="-128"/>
              </a:rPr>
              <a:t>交通機関との訓練</a:t>
            </a:r>
            <a:endParaRPr kumimoji="1" lang="ja-JP" altLang="en-US" sz="3600" dirty="0">
              <a:latin typeface="HGPｺﾞｼｯｸM" panose="020B0600000000000000" pitchFamily="50" charset="-128"/>
              <a:ea typeface="HGPｺﾞｼｯｸM" panose="020B0600000000000000" pitchFamily="50" charset="-128"/>
            </a:endParaRPr>
          </a:p>
        </p:txBody>
      </p:sp>
      <p:sp>
        <p:nvSpPr>
          <p:cNvPr id="3" name="コンテンツ プレースホルダー 2"/>
          <p:cNvSpPr>
            <a:spLocks noGrp="1"/>
          </p:cNvSpPr>
          <p:nvPr>
            <p:ph idx="1"/>
          </p:nvPr>
        </p:nvSpPr>
        <p:spPr>
          <a:xfrm>
            <a:off x="457200" y="1035496"/>
            <a:ext cx="8291264" cy="4929411"/>
          </a:xfrm>
        </p:spPr>
        <p:txBody>
          <a:bodyPr/>
          <a:lstStyle/>
          <a:p>
            <a:pPr marL="0" indent="0">
              <a:buNone/>
            </a:pPr>
            <a:r>
              <a:rPr kumimoji="1" lang="en-US" altLang="ja-JP" dirty="0" smtClean="0">
                <a:latin typeface="HGPｺﾞｼｯｸM" panose="020B0600000000000000" pitchFamily="50" charset="-128"/>
                <a:ea typeface="HGPｺﾞｼｯｸM" panose="020B0600000000000000" pitchFamily="50" charset="-128"/>
              </a:rPr>
              <a:t>H24 </a:t>
            </a:r>
            <a:r>
              <a:rPr kumimoji="1" lang="ja-JP" altLang="en-US" dirty="0" smtClean="0">
                <a:latin typeface="HGPｺﾞｼｯｸM" panose="020B0600000000000000" pitchFamily="50" charset="-128"/>
                <a:ea typeface="HGPｺﾞｼｯｸM" panose="020B0600000000000000" pitchFamily="50" charset="-128"/>
              </a:rPr>
              <a:t>アオイタクシー</a:t>
            </a:r>
          </a:p>
          <a:p>
            <a:pPr marL="0" indent="0">
              <a:buNone/>
            </a:pPr>
            <a:r>
              <a:rPr lang="en-US" altLang="ja-JP" dirty="0" smtClean="0">
                <a:latin typeface="HGPｺﾞｼｯｸM" panose="020B0600000000000000" pitchFamily="50" charset="-128"/>
                <a:ea typeface="HGPｺﾞｼｯｸM" panose="020B0600000000000000" pitchFamily="50" charset="-128"/>
              </a:rPr>
              <a:t>H25</a:t>
            </a:r>
            <a:r>
              <a:rPr lang="ja-JP" altLang="en-US" dirty="0" smtClean="0">
                <a:latin typeface="HGPｺﾞｼｯｸM" panose="020B0600000000000000" pitchFamily="50" charset="-128"/>
                <a:ea typeface="HGPｺﾞｼｯｸM" panose="020B0600000000000000" pitchFamily="50" charset="-128"/>
              </a:rPr>
              <a:t>叡山電車</a:t>
            </a:r>
            <a:endParaRPr lang="en-US" altLang="ja-JP" dirty="0">
              <a:latin typeface="HGPｺﾞｼｯｸM" panose="020B0600000000000000" pitchFamily="50" charset="-128"/>
              <a:ea typeface="HGPｺﾞｼｯｸM" panose="020B0600000000000000" pitchFamily="50" charset="-128"/>
            </a:endParaRPr>
          </a:p>
          <a:p>
            <a:pPr marL="0" indent="0">
              <a:buNone/>
            </a:pPr>
            <a:r>
              <a:rPr kumimoji="1" lang="en-US" altLang="ja-JP" dirty="0" smtClean="0">
                <a:latin typeface="HGPｺﾞｼｯｸM" panose="020B0600000000000000" pitchFamily="50" charset="-128"/>
                <a:ea typeface="HGPｺﾞｼｯｸM" panose="020B0600000000000000" pitchFamily="50" charset="-128"/>
              </a:rPr>
              <a:t>H26</a:t>
            </a:r>
            <a:r>
              <a:rPr kumimoji="1" lang="ja-JP" altLang="en-US" dirty="0" smtClean="0">
                <a:latin typeface="HGPｺﾞｼｯｸM" panose="020B0600000000000000" pitchFamily="50" charset="-128"/>
                <a:ea typeface="HGPｺﾞｼｯｸM" panose="020B0600000000000000" pitchFamily="50" charset="-128"/>
              </a:rPr>
              <a:t>京都バス</a:t>
            </a:r>
          </a:p>
          <a:p>
            <a:pPr marL="0" indent="0">
              <a:buNone/>
            </a:pPr>
            <a:r>
              <a:rPr lang="en-US" altLang="ja-JP" dirty="0" smtClean="0">
                <a:latin typeface="HGPｺﾞｼｯｸM" panose="020B0600000000000000" pitchFamily="50" charset="-128"/>
                <a:ea typeface="HGPｺﾞｼｯｸM" panose="020B0600000000000000" pitchFamily="50" charset="-128"/>
              </a:rPr>
              <a:t>H27</a:t>
            </a:r>
            <a:r>
              <a:rPr lang="ja-JP" altLang="en-US" dirty="0" smtClean="0">
                <a:latin typeface="HGPｺﾞｼｯｸM" panose="020B0600000000000000" pitchFamily="50" charset="-128"/>
                <a:ea typeface="HGPｺﾞｼｯｸM" panose="020B0600000000000000" pitchFamily="50" charset="-128"/>
              </a:rPr>
              <a:t>京都市営地下鉄</a:t>
            </a:r>
          </a:p>
          <a:p>
            <a:pPr marL="0" indent="0">
              <a:buNone/>
            </a:pPr>
            <a:endParaRPr lang="ja-JP" altLang="en-US" dirty="0" smtClean="0">
              <a:latin typeface="HGPｺﾞｼｯｸM" panose="020B0600000000000000" pitchFamily="50" charset="-128"/>
              <a:ea typeface="HGPｺﾞｼｯｸM" panose="020B0600000000000000" pitchFamily="50" charset="-128"/>
            </a:endParaRPr>
          </a:p>
          <a:p>
            <a:pPr marL="0" indent="0">
              <a:buNone/>
            </a:pPr>
            <a:r>
              <a:rPr kumimoji="1" lang="en-US" altLang="ja-JP" dirty="0" smtClean="0">
                <a:latin typeface="HGPｺﾞｼｯｸM" panose="020B0600000000000000" pitchFamily="50" charset="-128"/>
                <a:ea typeface="HGPｺﾞｼｯｸM" panose="020B0600000000000000" pitchFamily="50" charset="-128"/>
              </a:rPr>
              <a:t>【</a:t>
            </a:r>
            <a:r>
              <a:rPr kumimoji="1" lang="ja-JP" altLang="en-US" dirty="0" smtClean="0">
                <a:latin typeface="HGPｺﾞｼｯｸM" panose="020B0600000000000000" pitchFamily="50" charset="-128"/>
                <a:ea typeface="HGPｺﾞｼｯｸM" panose="020B0600000000000000" pitchFamily="50" charset="-128"/>
              </a:rPr>
              <a:t>Ｈ</a:t>
            </a:r>
            <a:r>
              <a:rPr kumimoji="1" lang="en-US" altLang="ja-JP" dirty="0" smtClean="0">
                <a:latin typeface="HGPｺﾞｼｯｸM" panose="020B0600000000000000" pitchFamily="50" charset="-128"/>
                <a:ea typeface="HGPｺﾞｼｯｸM" panose="020B0600000000000000" pitchFamily="50" charset="-128"/>
              </a:rPr>
              <a:t>28</a:t>
            </a:r>
            <a:r>
              <a:rPr kumimoji="1" lang="ja-JP" altLang="en-US" dirty="0" smtClean="0">
                <a:latin typeface="HGPｺﾞｼｯｸM" panose="020B0600000000000000" pitchFamily="50" charset="-128"/>
                <a:ea typeface="HGPｺﾞｼｯｸM" panose="020B0600000000000000" pitchFamily="50" charset="-128"/>
              </a:rPr>
              <a:t>度</a:t>
            </a:r>
            <a:r>
              <a:rPr kumimoji="1" lang="en-US" altLang="ja-JP" dirty="0" smtClean="0">
                <a:latin typeface="HGPｺﾞｼｯｸM" panose="020B0600000000000000" pitchFamily="50" charset="-128"/>
                <a:ea typeface="HGPｺﾞｼｯｸM" panose="020B0600000000000000" pitchFamily="50" charset="-128"/>
              </a:rPr>
              <a:t>】</a:t>
            </a:r>
            <a:endParaRPr kumimoji="1" lang="ja-JP" altLang="en-US" dirty="0" smtClean="0">
              <a:latin typeface="HGPｺﾞｼｯｸM" panose="020B0600000000000000" pitchFamily="50" charset="-128"/>
              <a:ea typeface="HGPｺﾞｼｯｸM" panose="020B0600000000000000" pitchFamily="50" charset="-128"/>
            </a:endParaRPr>
          </a:p>
          <a:p>
            <a:pPr marL="0" indent="0">
              <a:buNone/>
            </a:pPr>
            <a:r>
              <a:rPr kumimoji="1" lang="ja-JP" altLang="en-US" dirty="0" smtClean="0">
                <a:latin typeface="HGPｺﾞｼｯｸM" panose="020B0600000000000000" pitchFamily="50" charset="-128"/>
                <a:ea typeface="HGPｺﾞｼｯｸM" panose="020B0600000000000000" pitchFamily="50" charset="-128"/>
              </a:rPr>
              <a:t>京都バス・叡山電車　合同実施</a:t>
            </a:r>
          </a:p>
          <a:p>
            <a:pPr marL="0" indent="0">
              <a:buNone/>
            </a:pPr>
            <a:r>
              <a:rPr lang="ja-JP" altLang="en-US" dirty="0" smtClean="0">
                <a:latin typeface="HGPｺﾞｼｯｸM" panose="020B0600000000000000" pitchFamily="50" charset="-128"/>
                <a:ea typeface="HGPｺﾞｼｯｸM" panose="020B0600000000000000" pitchFamily="50" charset="-128"/>
              </a:rPr>
              <a:t>京都市バス</a:t>
            </a:r>
            <a:endParaRPr kumimoji="1" lang="ja-JP" altLang="en-US" dirty="0">
              <a:latin typeface="HGPｺﾞｼｯｸM" panose="020B0600000000000000" pitchFamily="50" charset="-128"/>
              <a:ea typeface="HGPｺﾞｼｯｸM" panose="020B0600000000000000" pitchFamily="50" charset="-128"/>
            </a:endParaRPr>
          </a:p>
        </p:txBody>
      </p:sp>
      <p:sp>
        <p:nvSpPr>
          <p:cNvPr id="5" name="角丸四角形吹き出し 4"/>
          <p:cNvSpPr/>
          <p:nvPr/>
        </p:nvSpPr>
        <p:spPr>
          <a:xfrm>
            <a:off x="4572000" y="980728"/>
            <a:ext cx="4464496" cy="3096344"/>
          </a:xfrm>
          <a:prstGeom prst="wedgeRoundRectCallout">
            <a:avLst>
              <a:gd name="adj1" fmla="val -38442"/>
              <a:gd name="adj2" fmla="val 4257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2800" dirty="0" smtClean="0">
                <a:latin typeface="HGPｺﾞｼｯｸM" panose="020B0600000000000000" pitchFamily="50" charset="-128"/>
                <a:ea typeface="HGPｺﾞｼｯｸM" panose="020B0600000000000000" pitchFamily="50" charset="-128"/>
              </a:rPr>
              <a:t>特色</a:t>
            </a:r>
          </a:p>
          <a:p>
            <a:r>
              <a:rPr lang="ja-JP" altLang="en-US" sz="2800" dirty="0" smtClean="0">
                <a:latin typeface="HGPｺﾞｼｯｸM" panose="020B0600000000000000" pitchFamily="50" charset="-128"/>
                <a:ea typeface="HGPｺﾞｼｯｸM" panose="020B0600000000000000" pitchFamily="50" charset="-128"/>
              </a:rPr>
              <a:t>行方不明時の</a:t>
            </a:r>
            <a:r>
              <a:rPr kumimoji="1" lang="ja-JP" altLang="en-US" sz="2800" dirty="0" smtClean="0">
                <a:latin typeface="HGPｺﾞｼｯｸM" panose="020B0600000000000000" pitchFamily="50" charset="-128"/>
                <a:ea typeface="HGPｺﾞｼｯｸM" panose="020B0600000000000000" pitchFamily="50" charset="-128"/>
              </a:rPr>
              <a:t>ネットワーク連絡先としての関わりではなく、バス・電車・営業所・駅・運転手・駅員の方を巻き込んだ訓練</a:t>
            </a:r>
            <a:endParaRPr kumimoji="1" lang="ja-JP" altLang="en-US" sz="2800" dirty="0">
              <a:latin typeface="HGPｺﾞｼｯｸM" panose="020B0600000000000000" pitchFamily="50" charset="-128"/>
              <a:ea typeface="HGPｺﾞｼｯｸM" panose="020B0600000000000000" pitchFamily="50" charset="-128"/>
            </a:endParaRPr>
          </a:p>
        </p:txBody>
      </p:sp>
      <p:sp>
        <p:nvSpPr>
          <p:cNvPr id="4" name="角丸四角形吹き出し 3"/>
          <p:cNvSpPr/>
          <p:nvPr/>
        </p:nvSpPr>
        <p:spPr>
          <a:xfrm>
            <a:off x="4572000" y="5085184"/>
            <a:ext cx="4464496" cy="1611560"/>
          </a:xfrm>
          <a:prstGeom prst="wedgeRoundRectCallout">
            <a:avLst>
              <a:gd name="adj1" fmla="val -20833"/>
              <a:gd name="adj2" fmla="val 5127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2800" dirty="0" smtClean="0">
                <a:latin typeface="HGPｺﾞｼｯｸM" panose="020B0600000000000000" pitchFamily="50" charset="-128"/>
                <a:ea typeface="HGPｺﾞｼｯｸM" panose="020B0600000000000000" pitchFamily="50" charset="-128"/>
              </a:rPr>
              <a:t>警察・交通機関・介護関係者が協力して対応訓練</a:t>
            </a:r>
            <a:r>
              <a:rPr kumimoji="1" lang="en-US" altLang="ja-JP" sz="2800" dirty="0" smtClean="0">
                <a:solidFill>
                  <a:srgbClr val="FF0000"/>
                </a:solidFill>
                <a:latin typeface="HGPｺﾞｼｯｸM" panose="020B0600000000000000" pitchFamily="50" charset="-128"/>
                <a:ea typeface="HGPｺﾞｼｯｸM" panose="020B0600000000000000" pitchFamily="50" charset="-128"/>
              </a:rPr>
              <a:t>(</a:t>
            </a:r>
            <a:r>
              <a:rPr lang="ja-JP" altLang="en-US" sz="2800" dirty="0" smtClean="0">
                <a:solidFill>
                  <a:srgbClr val="FF0000"/>
                </a:solidFill>
                <a:latin typeface="HGPｺﾞｼｯｸM" panose="020B0600000000000000" pitchFamily="50" charset="-128"/>
                <a:ea typeface="HGPｺﾞｼｯｸM" panose="020B0600000000000000" pitchFamily="50" charset="-128"/>
              </a:rPr>
              <a:t>ロールプレイ</a:t>
            </a:r>
            <a:r>
              <a:rPr lang="en-US" altLang="ja-JP" sz="2800" dirty="0" smtClean="0">
                <a:solidFill>
                  <a:srgbClr val="FF0000"/>
                </a:solidFill>
                <a:latin typeface="HGPｺﾞｼｯｸM" panose="020B0600000000000000" pitchFamily="50" charset="-128"/>
                <a:ea typeface="HGPｺﾞｼｯｸM" panose="020B0600000000000000" pitchFamily="50" charset="-128"/>
              </a:rPr>
              <a:t>)</a:t>
            </a:r>
            <a:r>
              <a:rPr lang="ja-JP" altLang="en-US" sz="2800" dirty="0" smtClean="0">
                <a:latin typeface="HGPｺﾞｼｯｸM" panose="020B0600000000000000" pitchFamily="50" charset="-128"/>
                <a:ea typeface="HGPｺﾞｼｯｸM" panose="020B0600000000000000" pitchFamily="50" charset="-128"/>
              </a:rPr>
              <a:t>を行う。</a:t>
            </a:r>
            <a:endParaRPr kumimoji="1" lang="ja-JP" altLang="en-US" sz="28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60172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764704"/>
            <a:ext cx="8229600" cy="4165923"/>
          </a:xfrm>
        </p:spPr>
        <p:txBody>
          <a:bodyPr/>
          <a:lstStyle/>
          <a:p>
            <a:pPr marL="0" indent="0">
              <a:buNone/>
            </a:pPr>
            <a:r>
              <a:rPr kumimoji="1" lang="ja-JP" altLang="en-US" dirty="0" smtClean="0">
                <a:latin typeface="HGPｺﾞｼｯｸM" panose="020B0600000000000000" pitchFamily="50" charset="-128"/>
                <a:ea typeface="HGPｺﾞｼｯｸM" panose="020B0600000000000000" pitchFamily="50" charset="-128"/>
              </a:rPr>
              <a:t>訓練の動画をご紹介させて頂きます。</a:t>
            </a:r>
            <a:endParaRPr kumimoji="1" lang="ja-JP" altLang="en-US" dirty="0">
              <a:latin typeface="HGPｺﾞｼｯｸM" panose="020B0600000000000000" pitchFamily="50" charset="-128"/>
              <a:ea typeface="HGPｺﾞｼｯｸM" panose="020B0600000000000000" pitchFamily="50" charset="-128"/>
            </a:endParaRPr>
          </a:p>
        </p:txBody>
      </p:sp>
      <p:pic>
        <p:nvPicPr>
          <p:cNvPr id="2050" name="Picture 2" descr="\\Dc2vb\careshare\介護系全体共有\京都市バス訓練28.12データー\画像\⑨.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23721"/>
          <a:stretch/>
        </p:blipFill>
        <p:spPr bwMode="auto">
          <a:xfrm>
            <a:off x="1389444" y="2852936"/>
            <a:ext cx="6298302" cy="36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682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cid:image003.jpg@01D1F7D9.698346F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51720" y="404664"/>
            <a:ext cx="4824536" cy="5914380"/>
          </a:xfrm>
          <a:prstGeom prst="rect">
            <a:avLst/>
          </a:prstGeom>
          <a:noFill/>
          <a:ln>
            <a:noFill/>
          </a:ln>
        </p:spPr>
      </p:pic>
      <p:sp>
        <p:nvSpPr>
          <p:cNvPr id="5" name="角丸四角形吹き出し 4"/>
          <p:cNvSpPr/>
          <p:nvPr/>
        </p:nvSpPr>
        <p:spPr>
          <a:xfrm>
            <a:off x="1835696" y="3068960"/>
            <a:ext cx="5328592" cy="504056"/>
          </a:xfrm>
          <a:prstGeom prst="wedgeRoundRectCallout">
            <a:avLst>
              <a:gd name="adj1" fmla="val -20613"/>
              <a:gd name="adj2" fmla="val 20637"/>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98774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6258" y="836712"/>
            <a:ext cx="3240360" cy="5055910"/>
          </a:xfrm>
          <a:prstGeom prst="rect">
            <a:avLst/>
          </a:prstGeom>
          <a:ln>
            <a:noFill/>
          </a:ln>
          <a:effectLst>
            <a:softEdge rad="112500"/>
          </a:effectLst>
        </p:spPr>
      </p:pic>
      <p:sp>
        <p:nvSpPr>
          <p:cNvPr id="8" name="スライド番号プレースホルダー 7"/>
          <p:cNvSpPr>
            <a:spLocks noGrp="1"/>
          </p:cNvSpPr>
          <p:nvPr>
            <p:ph type="sldNum" sz="quarter" idx="12"/>
          </p:nvPr>
        </p:nvSpPr>
        <p:spPr/>
        <p:txBody>
          <a:bodyPr/>
          <a:lstStyle/>
          <a:p>
            <a:fld id="{1B4EFF03-B219-4C91-B5B4-43E596E2F4BA}" type="slidenum">
              <a:rPr kumimoji="1" lang="ja-JP" altLang="en-US" smtClean="0"/>
              <a:t>17</a:t>
            </a:fld>
            <a:endParaRPr kumimoji="1" lang="ja-JP" altLang="en-US" dirty="0"/>
          </a:p>
        </p:txBody>
      </p:sp>
      <p:pic>
        <p:nvPicPr>
          <p:cNvPr id="1028" name="Picture 4" descr="C:\Users\matsumoto\Desktop\新緑もみじトンネル(日中).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59" y="836712"/>
            <a:ext cx="5080000" cy="50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365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r>
              <a:rPr kumimoji="1" lang="ja-JP" altLang="en-US" sz="2800" dirty="0" smtClean="0">
                <a:latin typeface="HGPｺﾞｼｯｸM" panose="020B0600000000000000" pitchFamily="50" charset="-128"/>
                <a:ea typeface="HGPｺﾞｼｯｸM" panose="020B0600000000000000" pitchFamily="50" charset="-128"/>
              </a:rPr>
              <a:t>交通機関の立場から</a:t>
            </a:r>
            <a:br>
              <a:rPr kumimoji="1" lang="ja-JP" altLang="en-US" sz="2800" dirty="0" smtClean="0">
                <a:latin typeface="HGPｺﾞｼｯｸM" panose="020B0600000000000000" pitchFamily="50" charset="-128"/>
                <a:ea typeface="HGPｺﾞｼｯｸM" panose="020B0600000000000000" pitchFamily="50" charset="-128"/>
              </a:rPr>
            </a:br>
            <a:r>
              <a:rPr lang="ja-JP" altLang="ja-JP" sz="2800" dirty="0">
                <a:latin typeface="HGPｺﾞｼｯｸM" panose="020B0600000000000000" pitchFamily="50" charset="-128"/>
                <a:ea typeface="HGPｺﾞｼｯｸM" panose="020B0600000000000000" pitchFamily="50" charset="-128"/>
              </a:rPr>
              <a:t>叡山電鉄株式</a:t>
            </a:r>
            <a:r>
              <a:rPr lang="ja-JP" altLang="ja-JP" sz="2800" dirty="0" smtClean="0">
                <a:latin typeface="HGPｺﾞｼｯｸM" panose="020B0600000000000000" pitchFamily="50" charset="-128"/>
                <a:ea typeface="HGPｺﾞｼｯｸM" panose="020B0600000000000000" pitchFamily="50" charset="-128"/>
              </a:rPr>
              <a:t>会社</a:t>
            </a:r>
            <a:r>
              <a:rPr lang="ja-JP" altLang="en-US" sz="2800" dirty="0" smtClean="0">
                <a:latin typeface="HGPｺﾞｼｯｸM" panose="020B0600000000000000" pitchFamily="50" charset="-128"/>
                <a:ea typeface="HGPｺﾞｼｯｸM" panose="020B0600000000000000" pitchFamily="50" charset="-128"/>
              </a:rPr>
              <a:t>　</a:t>
            </a:r>
            <a:r>
              <a:rPr lang="ja-JP" altLang="ja-JP" sz="2800" dirty="0" smtClean="0">
                <a:latin typeface="HGPｺﾞｼｯｸM" panose="020B0600000000000000" pitchFamily="50" charset="-128"/>
                <a:ea typeface="HGPｺﾞｼｯｸM" panose="020B0600000000000000" pitchFamily="50" charset="-128"/>
              </a:rPr>
              <a:t>運輸課</a:t>
            </a:r>
            <a:r>
              <a:rPr lang="ja-JP" altLang="en-US" sz="2800" dirty="0" smtClean="0">
                <a:latin typeface="HGPｺﾞｼｯｸM" panose="020B0600000000000000" pitchFamily="50" charset="-128"/>
                <a:ea typeface="HGPｺﾞｼｯｸM" panose="020B0600000000000000" pitchFamily="50" charset="-128"/>
              </a:rPr>
              <a:t>　</a:t>
            </a:r>
            <a:r>
              <a:rPr lang="ja-JP" altLang="ja-JP" sz="2800" dirty="0" smtClean="0">
                <a:latin typeface="HGPｺﾞｼｯｸM" panose="020B0600000000000000" pitchFamily="50" charset="-128"/>
                <a:ea typeface="HGPｺﾞｼｯｸM" panose="020B0600000000000000" pitchFamily="50" charset="-128"/>
              </a:rPr>
              <a:t>小磯正彦</a:t>
            </a:r>
            <a:endParaRPr kumimoji="1" lang="ja-JP" altLang="en-US" sz="2800" dirty="0">
              <a:latin typeface="HGPｺﾞｼｯｸM" panose="020B0600000000000000" pitchFamily="50" charset="-128"/>
              <a:ea typeface="HGPｺﾞｼｯｸM" panose="020B0600000000000000" pitchFamily="50" charset="-128"/>
            </a:endParaRPr>
          </a:p>
        </p:txBody>
      </p:sp>
      <p:sp>
        <p:nvSpPr>
          <p:cNvPr id="3" name="コンテンツ プレースホルダー 2"/>
          <p:cNvSpPr>
            <a:spLocks noGrp="1"/>
          </p:cNvSpPr>
          <p:nvPr>
            <p:ph idx="1"/>
          </p:nvPr>
        </p:nvSpPr>
        <p:spPr/>
        <p:txBody>
          <a:bodyPr>
            <a:normAutofit/>
          </a:bodyPr>
          <a:lstStyle/>
          <a:p>
            <a:r>
              <a:rPr lang="ja-JP" altLang="ja-JP" sz="2800" dirty="0" smtClean="0">
                <a:latin typeface="HGPｺﾞｼｯｸM" panose="020B0600000000000000" pitchFamily="50" charset="-128"/>
                <a:ea typeface="HGPｺﾞｼｯｸM" panose="020B0600000000000000" pitchFamily="50" charset="-128"/>
              </a:rPr>
              <a:t>地元</a:t>
            </a:r>
            <a:r>
              <a:rPr lang="ja-JP" altLang="ja-JP" sz="2800" dirty="0">
                <a:latin typeface="HGPｺﾞｼｯｸM" panose="020B0600000000000000" pitchFamily="50" charset="-128"/>
                <a:ea typeface="HGPｺﾞｼｯｸM" panose="020B0600000000000000" pitchFamily="50" charset="-128"/>
              </a:rPr>
              <a:t>の方では通称〝えいでん〟と呼ばれておりまして、営業路線は僅か</a:t>
            </a:r>
            <a:r>
              <a:rPr lang="en-US" altLang="ja-JP" sz="2800" dirty="0">
                <a:latin typeface="HGPｺﾞｼｯｸM" panose="020B0600000000000000" pitchFamily="50" charset="-128"/>
                <a:ea typeface="HGPｺﾞｼｯｸM" panose="020B0600000000000000" pitchFamily="50" charset="-128"/>
              </a:rPr>
              <a:t>14.4</a:t>
            </a:r>
            <a:r>
              <a:rPr lang="ja-JP" altLang="ja-JP" sz="2800" dirty="0">
                <a:latin typeface="HGPｺﾞｼｯｸM" panose="020B0600000000000000" pitchFamily="50" charset="-128"/>
                <a:ea typeface="HGPｺﾞｼｯｸM" panose="020B0600000000000000" pitchFamily="50" charset="-128"/>
              </a:rPr>
              <a:t>㎞、</a:t>
            </a:r>
            <a:r>
              <a:rPr lang="en-US" altLang="ja-JP" sz="2800" dirty="0">
                <a:latin typeface="HGPｺﾞｼｯｸM" panose="020B0600000000000000" pitchFamily="50" charset="-128"/>
                <a:ea typeface="HGPｺﾞｼｯｸM" panose="020B0600000000000000" pitchFamily="50" charset="-128"/>
              </a:rPr>
              <a:t>1</a:t>
            </a:r>
            <a:r>
              <a:rPr lang="ja-JP" altLang="ja-JP" sz="2800" dirty="0">
                <a:latin typeface="HGPｺﾞｼｯｸM" panose="020B0600000000000000" pitchFamily="50" charset="-128"/>
                <a:ea typeface="HGPｺﾞｼｯｸM" panose="020B0600000000000000" pitchFamily="50" charset="-128"/>
              </a:rPr>
              <a:t>日平均</a:t>
            </a:r>
            <a:r>
              <a:rPr lang="en-US" altLang="ja-JP" sz="2800" dirty="0">
                <a:latin typeface="HGPｺﾞｼｯｸM" panose="020B0600000000000000" pitchFamily="50" charset="-128"/>
                <a:ea typeface="HGPｺﾞｼｯｸM" panose="020B0600000000000000" pitchFamily="50" charset="-128"/>
              </a:rPr>
              <a:t>2</a:t>
            </a:r>
            <a:r>
              <a:rPr lang="ja-JP" altLang="ja-JP" sz="2800" dirty="0">
                <a:latin typeface="HGPｺﾞｼｯｸM" panose="020B0600000000000000" pitchFamily="50" charset="-128"/>
                <a:ea typeface="HGPｺﾞｼｯｸM" panose="020B0600000000000000" pitchFamily="50" charset="-128"/>
              </a:rPr>
              <a:t>万人弱の通勤・通学によります沿線住民の方の足、そして鞍馬・貴船・比叡山方面へ観光される方の足と言った二面性を持ちます中</a:t>
            </a:r>
            <a:r>
              <a:rPr lang="ja-JP" altLang="ja-JP" sz="2800" dirty="0" smtClean="0">
                <a:latin typeface="HGPｺﾞｼｯｸM" panose="020B0600000000000000" pitchFamily="50" charset="-128"/>
                <a:ea typeface="HGPｺﾞｼｯｸM" panose="020B0600000000000000" pitchFamily="50" charset="-128"/>
              </a:rPr>
              <a:t>小私鉄です</a:t>
            </a:r>
            <a:r>
              <a:rPr lang="ja-JP" altLang="en-US" sz="2800" dirty="0" smtClean="0">
                <a:latin typeface="HGPｺﾞｼｯｸM" panose="020B0600000000000000" pitchFamily="50" charset="-128"/>
                <a:ea typeface="HGPｺﾞｼｯｸM" panose="020B0600000000000000" pitchFamily="50" charset="-128"/>
              </a:rPr>
              <a:t>。</a:t>
            </a:r>
          </a:p>
          <a:p>
            <a:endParaRPr kumimoji="1" lang="ja-JP" altLang="en-US" sz="2800" dirty="0">
              <a:latin typeface="HGPｺﾞｼｯｸM" panose="020B0600000000000000" pitchFamily="50" charset="-128"/>
              <a:ea typeface="HGPｺﾞｼｯｸM" panose="020B0600000000000000" pitchFamily="50" charset="-128"/>
            </a:endParaRPr>
          </a:p>
          <a:p>
            <a:r>
              <a:rPr lang="ja-JP" altLang="ja-JP" sz="2800" dirty="0">
                <a:latin typeface="HGPｺﾞｼｯｸM" panose="020B0600000000000000" pitchFamily="50" charset="-128"/>
                <a:ea typeface="HGPｺﾞｼｯｸM" panose="020B0600000000000000" pitchFamily="50" charset="-128"/>
              </a:rPr>
              <a:t>誠に</a:t>
            </a:r>
            <a:r>
              <a:rPr lang="ja-JP" altLang="ja-JP" sz="2800" dirty="0" smtClean="0">
                <a:latin typeface="HGPｺﾞｼｯｸM" panose="020B0600000000000000" pitchFamily="50" charset="-128"/>
                <a:ea typeface="HGPｺﾞｼｯｸM" panose="020B0600000000000000" pitchFamily="50" charset="-128"/>
              </a:rPr>
              <a:t>恐縮</a:t>
            </a:r>
            <a:r>
              <a:rPr lang="ja-JP" altLang="en-US" sz="2800" dirty="0">
                <a:latin typeface="HGPｺﾞｼｯｸM" panose="020B0600000000000000" pitchFamily="50" charset="-128"/>
                <a:ea typeface="HGPｺﾞｼｯｸM" panose="020B0600000000000000" pitchFamily="50" charset="-128"/>
              </a:rPr>
              <a:t>です</a:t>
            </a:r>
            <a:r>
              <a:rPr lang="ja-JP" altLang="en-US" sz="2800" dirty="0" smtClean="0">
                <a:latin typeface="HGPｺﾞｼｯｸM" panose="020B0600000000000000" pitchFamily="50" charset="-128"/>
                <a:ea typeface="HGPｺﾞｼｯｸM" panose="020B0600000000000000" pitchFamily="50" charset="-128"/>
              </a:rPr>
              <a:t>が、</a:t>
            </a:r>
            <a:r>
              <a:rPr lang="ja-JP" altLang="ja-JP" sz="2800" dirty="0" smtClean="0">
                <a:latin typeface="HGPｺﾞｼｯｸM" panose="020B0600000000000000" pitchFamily="50" charset="-128"/>
                <a:ea typeface="HGPｺﾞｼｯｸM" panose="020B0600000000000000" pitchFamily="50" charset="-128"/>
              </a:rPr>
              <a:t>私から</a:t>
            </a:r>
            <a:r>
              <a:rPr lang="ja-JP" altLang="ja-JP" sz="2800" dirty="0">
                <a:latin typeface="HGPｺﾞｼｯｸM" panose="020B0600000000000000" pitchFamily="50" charset="-128"/>
                <a:ea typeface="HGPｺﾞｼｯｸM" panose="020B0600000000000000" pitchFamily="50" charset="-128"/>
              </a:rPr>
              <a:t>認知症の方に</a:t>
            </a:r>
            <a:r>
              <a:rPr lang="ja-JP" altLang="ja-JP" sz="2800" dirty="0" smtClean="0">
                <a:latin typeface="HGPｺﾞｼｯｸM" panose="020B0600000000000000" pitchFamily="50" charset="-128"/>
                <a:ea typeface="HGPｺﾞｼｯｸM" panose="020B0600000000000000" pitchFamily="50" charset="-128"/>
              </a:rPr>
              <a:t>関する</a:t>
            </a:r>
            <a:r>
              <a:rPr lang="ja-JP" altLang="en-US" sz="2800" dirty="0" smtClean="0">
                <a:latin typeface="HGPｺﾞｼｯｸM" panose="020B0600000000000000" pitchFamily="50" charset="-128"/>
                <a:ea typeface="HGPｺﾞｼｯｸM" panose="020B0600000000000000" pitchFamily="50" charset="-128"/>
              </a:rPr>
              <a:t>対応</a:t>
            </a:r>
            <a:r>
              <a:rPr lang="ja-JP" altLang="ja-JP" sz="2800" dirty="0" smtClean="0">
                <a:latin typeface="HGPｺﾞｼｯｸM" panose="020B0600000000000000" pitchFamily="50" charset="-128"/>
                <a:ea typeface="HGPｺﾞｼｯｸM" panose="020B0600000000000000" pitchFamily="50" charset="-128"/>
              </a:rPr>
              <a:t>談</a:t>
            </a:r>
            <a:r>
              <a:rPr lang="ja-JP" altLang="ja-JP" sz="2800" dirty="0">
                <a:latin typeface="HGPｺﾞｼｯｸM" panose="020B0600000000000000" pitchFamily="50" charset="-128"/>
                <a:ea typeface="HGPｺﾞｼｯｸM" panose="020B0600000000000000" pitchFamily="50" charset="-128"/>
              </a:rPr>
              <a:t>を２つ述べさせていただきます。</a:t>
            </a:r>
          </a:p>
          <a:p>
            <a:endParaRPr kumimoji="1" lang="ja-JP" altLang="en-US" sz="28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177906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29600" cy="5649491"/>
          </a:xfrm>
        </p:spPr>
        <p:txBody>
          <a:bodyPr>
            <a:noAutofit/>
          </a:bodyPr>
          <a:lstStyle/>
          <a:p>
            <a:r>
              <a:rPr lang="ja-JP" altLang="ja-JP" sz="2800" dirty="0">
                <a:latin typeface="HGPｺﾞｼｯｸM" panose="020B0600000000000000" pitchFamily="50" charset="-128"/>
                <a:ea typeface="HGPｺﾞｼｯｸM" panose="020B0600000000000000" pitchFamily="50" charset="-128"/>
              </a:rPr>
              <a:t>まず</a:t>
            </a:r>
            <a:r>
              <a:rPr lang="en-US" altLang="ja-JP" sz="2800" dirty="0">
                <a:latin typeface="HGPｺﾞｼｯｸM" panose="020B0600000000000000" pitchFamily="50" charset="-128"/>
                <a:ea typeface="HGPｺﾞｼｯｸM" panose="020B0600000000000000" pitchFamily="50" charset="-128"/>
              </a:rPr>
              <a:t>1</a:t>
            </a:r>
            <a:r>
              <a:rPr lang="ja-JP" altLang="ja-JP" sz="2800" dirty="0">
                <a:latin typeface="HGPｺﾞｼｯｸM" panose="020B0600000000000000" pitchFamily="50" charset="-128"/>
                <a:ea typeface="HGPｺﾞｼｯｸM" panose="020B0600000000000000" pitchFamily="50" charset="-128"/>
              </a:rPr>
              <a:t>つ目ですが、約</a:t>
            </a:r>
            <a:r>
              <a:rPr lang="en-US" altLang="ja-JP" sz="2800" dirty="0">
                <a:latin typeface="HGPｺﾞｼｯｸM" panose="020B0600000000000000" pitchFamily="50" charset="-128"/>
                <a:ea typeface="HGPｺﾞｼｯｸM" panose="020B0600000000000000" pitchFamily="50" charset="-128"/>
              </a:rPr>
              <a:t>5</a:t>
            </a:r>
            <a:r>
              <a:rPr lang="ja-JP" altLang="ja-JP" sz="2800" dirty="0">
                <a:latin typeface="HGPｺﾞｼｯｸM" panose="020B0600000000000000" pitchFamily="50" charset="-128"/>
                <a:ea typeface="HGPｺﾞｼｯｸM" panose="020B0600000000000000" pitchFamily="50" charset="-128"/>
              </a:rPr>
              <a:t>年前の終着駅で駅長勤務をしていた頃の出来事です。</a:t>
            </a:r>
          </a:p>
          <a:p>
            <a:r>
              <a:rPr lang="ja-JP" altLang="ja-JP" sz="2800" dirty="0">
                <a:latin typeface="HGPｺﾞｼｯｸM" panose="020B0600000000000000" pitchFamily="50" charset="-128"/>
                <a:ea typeface="HGPｺﾞｼｯｸM" panose="020B0600000000000000" pitchFamily="50" charset="-128"/>
              </a:rPr>
              <a:t>到着した運転士より「認知症らしき</a:t>
            </a:r>
            <a:r>
              <a:rPr lang="en-US" altLang="ja-JP" sz="2800" dirty="0">
                <a:latin typeface="HGPｺﾞｼｯｸM" panose="020B0600000000000000" pitchFamily="50" charset="-128"/>
                <a:ea typeface="HGPｺﾞｼｯｸM" panose="020B0600000000000000" pitchFamily="50" charset="-128"/>
              </a:rPr>
              <a:t>70</a:t>
            </a:r>
            <a:r>
              <a:rPr lang="ja-JP" altLang="ja-JP" sz="2800" dirty="0">
                <a:latin typeface="HGPｺﾞｼｯｸM" panose="020B0600000000000000" pitchFamily="50" charset="-128"/>
                <a:ea typeface="HGPｺﾞｼｯｸM" panose="020B0600000000000000" pitchFamily="50" charset="-128"/>
              </a:rPr>
              <a:t>歳代の女性が終着駅に着いてもなかなか降車されない」との声を聞き、車内での様子を見て「一度そちらの方で休憩いたしましょうか？」とお声掛けし、その方を駅長室にご案内して、その後二人で約</a:t>
            </a:r>
            <a:r>
              <a:rPr lang="en-US" altLang="ja-JP" sz="2800" dirty="0">
                <a:latin typeface="HGPｺﾞｼｯｸM" panose="020B0600000000000000" pitchFamily="50" charset="-128"/>
                <a:ea typeface="HGPｺﾞｼｯｸM" panose="020B0600000000000000" pitchFamily="50" charset="-128"/>
              </a:rPr>
              <a:t>15</a:t>
            </a:r>
            <a:r>
              <a:rPr lang="ja-JP" altLang="ja-JP" sz="2800" dirty="0">
                <a:latin typeface="HGPｺﾞｼｯｸM" panose="020B0600000000000000" pitchFamily="50" charset="-128"/>
                <a:ea typeface="HGPｺﾞｼｯｸM" panose="020B0600000000000000" pitchFamily="50" charset="-128"/>
              </a:rPr>
              <a:t>分間お話しさせていただく事になりました</a:t>
            </a:r>
            <a:r>
              <a:rPr lang="ja-JP" altLang="ja-JP" sz="2800" dirty="0" smtClean="0">
                <a:latin typeface="HGPｺﾞｼｯｸM" panose="020B0600000000000000" pitchFamily="50" charset="-128"/>
                <a:ea typeface="HGPｺﾞｼｯｸM" panose="020B0600000000000000" pitchFamily="50" charset="-128"/>
              </a:rPr>
              <a:t>。</a:t>
            </a:r>
            <a:endParaRPr lang="en-US" altLang="ja-JP" sz="2800" dirty="0" smtClean="0">
              <a:latin typeface="HGPｺﾞｼｯｸM" panose="020B0600000000000000" pitchFamily="50" charset="-128"/>
              <a:ea typeface="HGPｺﾞｼｯｸM" panose="020B0600000000000000" pitchFamily="50" charset="-128"/>
            </a:endParaRPr>
          </a:p>
          <a:p>
            <a:r>
              <a:rPr lang="ja-JP" altLang="ja-JP" sz="2800" dirty="0" smtClean="0">
                <a:latin typeface="HGPｺﾞｼｯｸM" panose="020B0600000000000000" pitchFamily="50" charset="-128"/>
                <a:ea typeface="HGPｺﾞｼｯｸM" panose="020B0600000000000000" pitchFamily="50" charset="-128"/>
              </a:rPr>
              <a:t>私</a:t>
            </a:r>
            <a:r>
              <a:rPr lang="ja-JP" altLang="ja-JP" sz="2800" dirty="0">
                <a:latin typeface="HGPｺﾞｼｯｸM" panose="020B0600000000000000" pitchFamily="50" charset="-128"/>
                <a:ea typeface="HGPｺﾞｼｯｸM" panose="020B0600000000000000" pitchFamily="50" charset="-128"/>
              </a:rPr>
              <a:t>が「この後どちらの方へ向かわれるのですか？」とお尋ねしますと「この後、京都駅から電車に乗って故郷の四国へ帰るんです」とにこやかに話され、疑問に思いつつ「四国までの切符はもう</a:t>
            </a:r>
            <a:r>
              <a:rPr lang="ja-JP" altLang="ja-JP" sz="2800" dirty="0" err="1">
                <a:latin typeface="HGPｺﾞｼｯｸM" panose="020B0600000000000000" pitchFamily="50" charset="-128"/>
                <a:ea typeface="HGPｺﾞｼｯｸM" panose="020B0600000000000000" pitchFamily="50" charset="-128"/>
              </a:rPr>
              <a:t>買ったはるんですか</a:t>
            </a:r>
            <a:r>
              <a:rPr lang="ja-JP" altLang="ja-JP" sz="2800" dirty="0">
                <a:latin typeface="HGPｺﾞｼｯｸM" panose="020B0600000000000000" pitchFamily="50" charset="-128"/>
                <a:ea typeface="HGPｺﾞｼｯｸM" panose="020B0600000000000000" pitchFamily="50" charset="-128"/>
              </a:rPr>
              <a:t>？」との問いに「これで足りるかなぁ？」と所持金</a:t>
            </a:r>
            <a:r>
              <a:rPr lang="en-US" altLang="ja-JP" sz="2800" dirty="0">
                <a:latin typeface="HGPｺﾞｼｯｸM" panose="020B0600000000000000" pitchFamily="50" charset="-128"/>
                <a:ea typeface="HGPｺﾞｼｯｸM" panose="020B0600000000000000" pitchFamily="50" charset="-128"/>
              </a:rPr>
              <a:t>500</a:t>
            </a:r>
            <a:r>
              <a:rPr lang="ja-JP" altLang="ja-JP" sz="2800" dirty="0">
                <a:latin typeface="HGPｺﾞｼｯｸM" panose="020B0600000000000000" pitchFamily="50" charset="-128"/>
                <a:ea typeface="HGPｺﾞｼｯｸM" panose="020B0600000000000000" pitchFamily="50" charset="-128"/>
              </a:rPr>
              <a:t>円弱を出されました。</a:t>
            </a:r>
            <a:endParaRPr kumimoji="1" lang="ja-JP" altLang="en-US" sz="28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57212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2980724" y="1124744"/>
          <a:ext cx="5983764" cy="4729911"/>
        </p:xfrm>
        <a:graphic>
          <a:graphicData uri="http://schemas.openxmlformats.org/drawingml/2006/table">
            <a:tbl>
              <a:tblPr firstRow="1" bandRow="1">
                <a:tableStyleId>{5940675A-B579-460E-94D1-54222C63F5DA}</a:tableStyleId>
              </a:tblPr>
              <a:tblGrid>
                <a:gridCol w="1495941"/>
                <a:gridCol w="1495941"/>
                <a:gridCol w="1495941"/>
                <a:gridCol w="1495941"/>
              </a:tblGrid>
              <a:tr h="845035">
                <a:tc>
                  <a:txBody>
                    <a:bodyPr/>
                    <a:lstStyle/>
                    <a:p>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smtClean="0">
                          <a:latin typeface="HGPｺﾞｼｯｸM" panose="020B0600000000000000" pitchFamily="50" charset="-128"/>
                          <a:ea typeface="HGPｺﾞｼｯｸM" panose="020B0600000000000000" pitchFamily="50" charset="-128"/>
                        </a:rPr>
                        <a:t>　京都市</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smtClean="0">
                          <a:latin typeface="HGPｺﾞｼｯｸM" panose="020B0600000000000000" pitchFamily="50" charset="-128"/>
                          <a:ea typeface="HGPｺﾞｼｯｸM" panose="020B0600000000000000" pitchFamily="50" charset="-128"/>
                        </a:rPr>
                        <a:t>　左京区</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smtClean="0">
                          <a:latin typeface="HGPｺﾞｼｯｸM" panose="020B0600000000000000" pitchFamily="50" charset="-128"/>
                          <a:ea typeface="HGPｺﾞｼｯｸM" panose="020B0600000000000000" pitchFamily="50" charset="-128"/>
                        </a:rPr>
                        <a:t>　 岩倉</a:t>
                      </a:r>
                      <a:endParaRPr kumimoji="1" lang="en-US" altLang="ja-JP" sz="2400" dirty="0" smtClean="0">
                        <a:latin typeface="HGPｺﾞｼｯｸM" panose="020B0600000000000000" pitchFamily="50" charset="-128"/>
                        <a:ea typeface="HGPｺﾞｼｯｸM" panose="020B0600000000000000" pitchFamily="50" charset="-128"/>
                      </a:endParaRPr>
                    </a:p>
                    <a:p>
                      <a:r>
                        <a:rPr kumimoji="1" lang="ja-JP" altLang="en-US" sz="2400" dirty="0" smtClean="0">
                          <a:latin typeface="HGPｺﾞｼｯｸM" panose="020B0600000000000000" pitchFamily="50" charset="-128"/>
                          <a:ea typeface="HGPｺﾞｼｯｸM" panose="020B0600000000000000" pitchFamily="50" charset="-128"/>
                        </a:rPr>
                        <a:t>　 圏域</a:t>
                      </a:r>
                      <a:endParaRPr kumimoji="1" lang="ja-JP" altLang="en-US" sz="2400" dirty="0">
                        <a:latin typeface="HGPｺﾞｼｯｸM" panose="020B0600000000000000" pitchFamily="50" charset="-128"/>
                        <a:ea typeface="HGPｺﾞｼｯｸM" panose="020B0600000000000000" pitchFamily="50" charset="-128"/>
                      </a:endParaRPr>
                    </a:p>
                  </a:txBody>
                  <a:tcPr/>
                </a:tc>
              </a:tr>
              <a:tr h="845035">
                <a:tc>
                  <a:txBody>
                    <a:bodyPr/>
                    <a:lstStyle/>
                    <a:p>
                      <a:r>
                        <a:rPr kumimoji="1" lang="ja-JP" altLang="en-US" sz="2400" dirty="0" smtClean="0">
                          <a:latin typeface="HGPｺﾞｼｯｸM" panose="020B0600000000000000" pitchFamily="50" charset="-128"/>
                          <a:ea typeface="HGPｺﾞｼｯｸM" panose="020B0600000000000000" pitchFamily="50" charset="-128"/>
                        </a:rPr>
                        <a:t>人口</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a:r>
                        <a:rPr kumimoji="1" lang="en-US" altLang="ja-JP" sz="1800" dirty="0" smtClean="0">
                          <a:latin typeface="HGPｺﾞｼｯｸM" panose="020B0600000000000000" pitchFamily="50" charset="-128"/>
                          <a:ea typeface="HGPｺﾞｼｯｸM" panose="020B0600000000000000" pitchFamily="50" charset="-128"/>
                        </a:rPr>
                        <a:t>1.419.368</a:t>
                      </a:r>
                      <a:r>
                        <a:rPr kumimoji="1" lang="ja-JP" altLang="en-US" sz="1800" dirty="0" smtClean="0">
                          <a:latin typeface="HGPｺﾞｼｯｸM" panose="020B0600000000000000" pitchFamily="50" charset="-128"/>
                          <a:ea typeface="HGPｺﾞｼｯｸM" panose="020B0600000000000000" pitchFamily="50" charset="-128"/>
                        </a:rPr>
                        <a:t>人</a:t>
                      </a:r>
                      <a:endParaRPr kumimoji="1" lang="ja-JP" altLang="en-US" sz="1800" dirty="0">
                        <a:latin typeface="HGPｺﾞｼｯｸM" panose="020B0600000000000000" pitchFamily="50" charset="-128"/>
                        <a:ea typeface="HGPｺﾞｼｯｸM" panose="020B0600000000000000" pitchFamily="50" charset="-128"/>
                      </a:endParaRPr>
                    </a:p>
                  </a:txBody>
                  <a:tcPr/>
                </a:tc>
                <a:tc>
                  <a:txBody>
                    <a:bodyPr/>
                    <a:lstStyle/>
                    <a:p>
                      <a:pPr algn="r"/>
                      <a:r>
                        <a:rPr kumimoji="1" lang="en-US" altLang="ja-JP" sz="1800" dirty="0" smtClean="0">
                          <a:latin typeface="HGPｺﾞｼｯｸM" panose="020B0600000000000000" pitchFamily="50" charset="-128"/>
                          <a:ea typeface="HGPｺﾞｼｯｸM" panose="020B0600000000000000" pitchFamily="50" charset="-128"/>
                        </a:rPr>
                        <a:t>168.269</a:t>
                      </a:r>
                      <a:r>
                        <a:rPr kumimoji="1" lang="ja-JP" altLang="en-US" sz="1800" dirty="0" smtClean="0">
                          <a:latin typeface="HGPｺﾞｼｯｸM" panose="020B0600000000000000" pitchFamily="50" charset="-128"/>
                          <a:ea typeface="HGPｺﾞｼｯｸM" panose="020B0600000000000000" pitchFamily="50" charset="-128"/>
                        </a:rPr>
                        <a:t>人</a:t>
                      </a:r>
                      <a:endParaRPr kumimoji="1" lang="ja-JP" altLang="en-US" sz="1800" dirty="0">
                        <a:latin typeface="HGPｺﾞｼｯｸM" panose="020B0600000000000000" pitchFamily="50" charset="-128"/>
                        <a:ea typeface="HGPｺﾞｼｯｸM" panose="020B0600000000000000" pitchFamily="50" charset="-128"/>
                      </a:endParaRPr>
                    </a:p>
                  </a:txBody>
                  <a:tcPr/>
                </a:tc>
                <a:tc>
                  <a:txBody>
                    <a:bodyPr/>
                    <a:lstStyle/>
                    <a:p>
                      <a:pPr algn="r"/>
                      <a:r>
                        <a:rPr kumimoji="1" lang="en-US" altLang="ja-JP" sz="1800" dirty="0" smtClean="0">
                          <a:latin typeface="HGPｺﾞｼｯｸM" panose="020B0600000000000000" pitchFamily="50" charset="-128"/>
                          <a:ea typeface="HGPｺﾞｼｯｸM" panose="020B0600000000000000" pitchFamily="50" charset="-128"/>
                        </a:rPr>
                        <a:t>28.690</a:t>
                      </a:r>
                      <a:r>
                        <a:rPr kumimoji="1" lang="ja-JP" altLang="en-US" sz="1800" dirty="0" smtClean="0">
                          <a:latin typeface="HGPｺﾞｼｯｸM" panose="020B0600000000000000" pitchFamily="50" charset="-128"/>
                          <a:ea typeface="HGPｺﾞｼｯｸM" panose="020B0600000000000000" pitchFamily="50" charset="-128"/>
                        </a:rPr>
                        <a:t>人</a:t>
                      </a:r>
                      <a:endParaRPr kumimoji="1" lang="ja-JP" altLang="en-US" sz="1800" dirty="0">
                        <a:latin typeface="HGPｺﾞｼｯｸM" panose="020B0600000000000000" pitchFamily="50" charset="-128"/>
                        <a:ea typeface="HGPｺﾞｼｯｸM" panose="020B0600000000000000" pitchFamily="50" charset="-128"/>
                      </a:endParaRPr>
                    </a:p>
                  </a:txBody>
                  <a:tcPr/>
                </a:tc>
              </a:tr>
              <a:tr h="845035">
                <a:tc>
                  <a:txBody>
                    <a:bodyPr/>
                    <a:lstStyle/>
                    <a:p>
                      <a:r>
                        <a:rPr kumimoji="1" lang="en-US" altLang="ja-JP" sz="2400" dirty="0" smtClean="0">
                          <a:latin typeface="HGPｺﾞｼｯｸM" panose="020B0600000000000000" pitchFamily="50" charset="-128"/>
                          <a:ea typeface="HGPｺﾞｼｯｸM" panose="020B0600000000000000" pitchFamily="50" charset="-128"/>
                        </a:rPr>
                        <a:t>65</a:t>
                      </a:r>
                      <a:r>
                        <a:rPr kumimoji="1" lang="ja-JP" altLang="en-US" sz="2400" dirty="0" smtClean="0">
                          <a:latin typeface="HGPｺﾞｼｯｸM" panose="020B0600000000000000" pitchFamily="50" charset="-128"/>
                          <a:ea typeface="HGPｺﾞｼｯｸM" panose="020B0600000000000000" pitchFamily="50" charset="-128"/>
                        </a:rPr>
                        <a:t>歳以上</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a:r>
                        <a:rPr kumimoji="1" lang="en-US" altLang="ja-JP" sz="1800" dirty="0" smtClean="0">
                          <a:latin typeface="HGPｺﾞｼｯｸM" panose="020B0600000000000000" pitchFamily="50" charset="-128"/>
                          <a:ea typeface="HGPｺﾞｼｯｸM" panose="020B0600000000000000" pitchFamily="50" charset="-128"/>
                        </a:rPr>
                        <a:t>386.037</a:t>
                      </a:r>
                      <a:r>
                        <a:rPr kumimoji="1" lang="ja-JP" altLang="en-US" sz="1800" dirty="0" smtClean="0">
                          <a:latin typeface="HGPｺﾞｼｯｸM" panose="020B0600000000000000" pitchFamily="50" charset="-128"/>
                          <a:ea typeface="HGPｺﾞｼｯｸM" panose="020B0600000000000000" pitchFamily="50" charset="-128"/>
                        </a:rPr>
                        <a:t>人</a:t>
                      </a:r>
                      <a:endParaRPr kumimoji="1" lang="ja-JP" altLang="en-US" sz="1800" dirty="0">
                        <a:latin typeface="HGPｺﾞｼｯｸM" panose="020B0600000000000000" pitchFamily="50" charset="-128"/>
                        <a:ea typeface="HGPｺﾞｼｯｸM" panose="020B0600000000000000" pitchFamily="50" charset="-128"/>
                      </a:endParaRPr>
                    </a:p>
                  </a:txBody>
                  <a:tcPr/>
                </a:tc>
                <a:tc>
                  <a:txBody>
                    <a:bodyPr/>
                    <a:lstStyle/>
                    <a:p>
                      <a:pPr algn="r"/>
                      <a:r>
                        <a:rPr kumimoji="1" lang="en-US" altLang="ja-JP" sz="1800" dirty="0" smtClean="0">
                          <a:latin typeface="HGPｺﾞｼｯｸM" panose="020B0600000000000000" pitchFamily="50" charset="-128"/>
                          <a:ea typeface="HGPｺﾞｼｯｸM" panose="020B0600000000000000" pitchFamily="50" charset="-128"/>
                        </a:rPr>
                        <a:t>43.899</a:t>
                      </a:r>
                      <a:r>
                        <a:rPr kumimoji="1" lang="ja-JP" altLang="en-US" sz="1800" dirty="0" smtClean="0">
                          <a:latin typeface="HGPｺﾞｼｯｸM" panose="020B0600000000000000" pitchFamily="50" charset="-128"/>
                          <a:ea typeface="HGPｺﾞｼｯｸM" panose="020B0600000000000000" pitchFamily="50" charset="-128"/>
                        </a:rPr>
                        <a:t>人</a:t>
                      </a:r>
                      <a:endParaRPr kumimoji="1" lang="ja-JP" altLang="en-US" sz="1800" dirty="0">
                        <a:latin typeface="HGPｺﾞｼｯｸM" panose="020B0600000000000000" pitchFamily="50" charset="-128"/>
                        <a:ea typeface="HGPｺﾞｼｯｸM" panose="020B0600000000000000" pitchFamily="50" charset="-128"/>
                      </a:endParaRPr>
                    </a:p>
                  </a:txBody>
                  <a:tcPr/>
                </a:tc>
                <a:tc>
                  <a:txBody>
                    <a:bodyPr/>
                    <a:lstStyle/>
                    <a:p>
                      <a:pPr algn="r"/>
                      <a:r>
                        <a:rPr kumimoji="1" lang="en-US" altLang="ja-JP" sz="1800" dirty="0" smtClean="0">
                          <a:latin typeface="HGPｺﾞｼｯｸM" panose="020B0600000000000000" pitchFamily="50" charset="-128"/>
                          <a:ea typeface="HGPｺﾞｼｯｸM" panose="020B0600000000000000" pitchFamily="50" charset="-128"/>
                        </a:rPr>
                        <a:t>6.362</a:t>
                      </a:r>
                      <a:r>
                        <a:rPr kumimoji="1" lang="ja-JP" altLang="en-US" sz="1800" dirty="0" smtClean="0">
                          <a:latin typeface="HGPｺﾞｼｯｸM" panose="020B0600000000000000" pitchFamily="50" charset="-128"/>
                          <a:ea typeface="HGPｺﾞｼｯｸM" panose="020B0600000000000000" pitchFamily="50" charset="-128"/>
                        </a:rPr>
                        <a:t>人</a:t>
                      </a:r>
                      <a:endParaRPr kumimoji="1" lang="ja-JP" altLang="en-US" sz="1800" dirty="0">
                        <a:latin typeface="HGPｺﾞｼｯｸM" panose="020B0600000000000000" pitchFamily="50" charset="-128"/>
                        <a:ea typeface="HGPｺﾞｼｯｸM" panose="020B0600000000000000" pitchFamily="50" charset="-128"/>
                      </a:endParaRPr>
                    </a:p>
                  </a:txBody>
                  <a:tcPr/>
                </a:tc>
              </a:tr>
              <a:tr h="764747">
                <a:tc>
                  <a:txBody>
                    <a:bodyPr/>
                    <a:lstStyle/>
                    <a:p>
                      <a:r>
                        <a:rPr kumimoji="1" lang="ja-JP" altLang="en-US" sz="2400" dirty="0" smtClean="0">
                          <a:latin typeface="HGPｺﾞｼｯｸM" panose="020B0600000000000000" pitchFamily="50" charset="-128"/>
                          <a:ea typeface="HGPｺﾞｼｯｸM" panose="020B0600000000000000" pitchFamily="50" charset="-128"/>
                        </a:rPr>
                        <a:t>高齢化率</a:t>
                      </a:r>
                      <a:endParaRPr kumimoji="1" lang="ja-JP" altLang="en-US" sz="2400" dirty="0">
                        <a:latin typeface="HGPｺﾞｼｯｸM" panose="020B0600000000000000" pitchFamily="50" charset="-128"/>
                        <a:ea typeface="HGPｺﾞｼｯｸM" panose="020B0600000000000000" pitchFamily="50" charset="-128"/>
                      </a:endParaRPr>
                    </a:p>
                  </a:txBody>
                  <a:tcPr/>
                </a:tc>
                <a:tc gridSpan="3">
                  <a:txBody>
                    <a:bodyPr/>
                    <a:lstStyle/>
                    <a:p>
                      <a:pPr algn="ctr"/>
                      <a:endParaRPr kumimoji="1" lang="en-US" altLang="ja-JP" sz="1800" dirty="0" smtClean="0">
                        <a:latin typeface="HGPｺﾞｼｯｸM" panose="020B0600000000000000" pitchFamily="50" charset="-128"/>
                        <a:ea typeface="HGPｺﾞｼｯｸM" panose="020B0600000000000000" pitchFamily="50" charset="-128"/>
                      </a:endParaRPr>
                    </a:p>
                    <a:p>
                      <a:pPr algn="ctr"/>
                      <a:r>
                        <a:rPr kumimoji="1" lang="en-US" altLang="ja-JP" sz="1800" dirty="0" smtClean="0">
                          <a:latin typeface="HGPｺﾞｼｯｸM" panose="020B0600000000000000" pitchFamily="50" charset="-128"/>
                          <a:ea typeface="HGPｺﾞｼｯｸM" panose="020B0600000000000000" pitchFamily="50" charset="-128"/>
                        </a:rPr>
                        <a:t>27.2</a:t>
                      </a:r>
                      <a:r>
                        <a:rPr kumimoji="1" lang="ja-JP" altLang="en-US" sz="1800" dirty="0" smtClean="0">
                          <a:latin typeface="HGPｺﾞｼｯｸM" panose="020B0600000000000000" pitchFamily="50" charset="-128"/>
                          <a:ea typeface="HGPｺﾞｼｯｸM" panose="020B0600000000000000" pitchFamily="50" charset="-128"/>
                        </a:rPr>
                        <a:t>％</a:t>
                      </a:r>
                      <a:endParaRPr kumimoji="1" lang="ja-JP" altLang="en-US" sz="1800" dirty="0">
                        <a:latin typeface="HGPｺﾞｼｯｸM" panose="020B0600000000000000" pitchFamily="50" charset="-128"/>
                        <a:ea typeface="HGPｺﾞｼｯｸM" panose="020B0600000000000000" pitchFamily="50" charset="-128"/>
                      </a:endParaRPr>
                    </a:p>
                  </a:txBody>
                  <a:tcPr/>
                </a:tc>
                <a:tc hMerge="1">
                  <a:txBody>
                    <a:bodyPr/>
                    <a:lstStyle/>
                    <a:p>
                      <a:pPr algn="r"/>
                      <a:endParaRPr kumimoji="1" lang="ja-JP" altLang="en-US" sz="1800" dirty="0">
                        <a:latin typeface="HGPｺﾞｼｯｸM" panose="020B0600000000000000" pitchFamily="50" charset="-128"/>
                        <a:ea typeface="HGPｺﾞｼｯｸM" panose="020B0600000000000000" pitchFamily="50" charset="-128"/>
                      </a:endParaRPr>
                    </a:p>
                  </a:txBody>
                  <a:tcPr/>
                </a:tc>
                <a:tc hMerge="1">
                  <a:txBody>
                    <a:bodyPr/>
                    <a:lstStyle/>
                    <a:p>
                      <a:pPr algn="r"/>
                      <a:endParaRPr kumimoji="1" lang="ja-JP" altLang="en-US" sz="1800" dirty="0">
                        <a:latin typeface="HGPｺﾞｼｯｸM" panose="020B0600000000000000" pitchFamily="50" charset="-128"/>
                        <a:ea typeface="HGPｺﾞｼｯｸM" panose="020B0600000000000000" pitchFamily="50" charset="-128"/>
                      </a:endParaRPr>
                    </a:p>
                  </a:txBody>
                  <a:tcPr/>
                </a:tc>
              </a:tr>
              <a:tr h="845035">
                <a:tc>
                  <a:txBody>
                    <a:bodyPr/>
                    <a:lstStyle/>
                    <a:p>
                      <a:r>
                        <a:rPr kumimoji="1" lang="ja-JP" altLang="en-US" sz="2400" dirty="0" smtClean="0">
                          <a:latin typeface="HGPｺﾞｼｯｸM" panose="020B0600000000000000" pitchFamily="50" charset="-128"/>
                          <a:ea typeface="HGPｺﾞｼｯｸM" panose="020B0600000000000000" pitchFamily="50" charset="-128"/>
                        </a:rPr>
                        <a:t>介護保険料</a:t>
                      </a:r>
                      <a:endParaRPr kumimoji="1" lang="ja-JP" altLang="en-US" sz="2400" dirty="0">
                        <a:latin typeface="HGPｺﾞｼｯｸM" panose="020B0600000000000000" pitchFamily="50" charset="-128"/>
                        <a:ea typeface="HGPｺﾞｼｯｸM" panose="020B0600000000000000" pitchFamily="50" charset="-128"/>
                      </a:endParaRPr>
                    </a:p>
                  </a:txBody>
                  <a:tcPr/>
                </a:tc>
                <a:tc gridSpan="3">
                  <a:txBody>
                    <a:bodyPr/>
                    <a:lstStyle/>
                    <a:p>
                      <a:pPr algn="ctr"/>
                      <a:endParaRPr kumimoji="1" lang="en-US" altLang="ja-JP" sz="1800" dirty="0" smtClean="0">
                        <a:latin typeface="HGPｺﾞｼｯｸM" panose="020B0600000000000000" pitchFamily="50" charset="-128"/>
                        <a:ea typeface="HGPｺﾞｼｯｸM" panose="020B0600000000000000" pitchFamily="50" charset="-128"/>
                      </a:endParaRPr>
                    </a:p>
                    <a:p>
                      <a:pPr algn="ctr"/>
                      <a:r>
                        <a:rPr kumimoji="1" lang="en-US" altLang="ja-JP" sz="1800" dirty="0" smtClean="0">
                          <a:latin typeface="HGPｺﾞｼｯｸM" panose="020B0600000000000000" pitchFamily="50" charset="-128"/>
                          <a:ea typeface="HGPｺﾞｼｯｸM" panose="020B0600000000000000" pitchFamily="50" charset="-128"/>
                        </a:rPr>
                        <a:t>6.080</a:t>
                      </a:r>
                      <a:r>
                        <a:rPr kumimoji="1" lang="ja-JP" altLang="en-US" sz="1800" dirty="0" smtClean="0">
                          <a:latin typeface="HGPｺﾞｼｯｸM" panose="020B0600000000000000" pitchFamily="50" charset="-128"/>
                          <a:ea typeface="HGPｺﾞｼｯｸM" panose="020B0600000000000000" pitchFamily="50" charset="-128"/>
                        </a:rPr>
                        <a:t>円</a:t>
                      </a:r>
                      <a:endParaRPr kumimoji="1" lang="ja-JP" altLang="en-US" sz="1800" dirty="0">
                        <a:latin typeface="HGPｺﾞｼｯｸM" panose="020B0600000000000000" pitchFamily="50" charset="-128"/>
                        <a:ea typeface="HGPｺﾞｼｯｸM" panose="020B0600000000000000" pitchFamily="50" charset="-128"/>
                      </a:endParaRPr>
                    </a:p>
                  </a:txBody>
                  <a:tcPr/>
                </a:tc>
                <a:tc hMerge="1">
                  <a:txBody>
                    <a:bodyPr/>
                    <a:lstStyle/>
                    <a:p>
                      <a:pPr algn="r"/>
                      <a:endParaRPr kumimoji="1" lang="ja-JP" altLang="en-US" sz="1800" dirty="0">
                        <a:latin typeface="HGPｺﾞｼｯｸM" panose="020B0600000000000000" pitchFamily="50" charset="-128"/>
                        <a:ea typeface="HGPｺﾞｼｯｸM" panose="020B0600000000000000" pitchFamily="50" charset="-128"/>
                      </a:endParaRPr>
                    </a:p>
                  </a:txBody>
                  <a:tcPr/>
                </a:tc>
                <a:tc hMerge="1">
                  <a:txBody>
                    <a:bodyPr/>
                    <a:lstStyle/>
                    <a:p>
                      <a:pPr algn="r"/>
                      <a:endParaRPr kumimoji="1" lang="ja-JP" altLang="en-US" sz="1800" dirty="0">
                        <a:latin typeface="HGPｺﾞｼｯｸM" panose="020B0600000000000000" pitchFamily="50" charset="-128"/>
                        <a:ea typeface="HGPｺﾞｼｯｸM" panose="020B0600000000000000" pitchFamily="50" charset="-128"/>
                      </a:endParaRPr>
                    </a:p>
                  </a:txBody>
                  <a:tcPr/>
                </a:tc>
              </a:tr>
              <a:tr h="585024">
                <a:tc>
                  <a:txBody>
                    <a:bodyPr/>
                    <a:lstStyle/>
                    <a:p>
                      <a:r>
                        <a:rPr kumimoji="1" lang="ja-JP" altLang="en-US" sz="2400" dirty="0" smtClean="0">
                          <a:latin typeface="HGPｺﾞｼｯｸM" panose="020B0600000000000000" pitchFamily="50" charset="-128"/>
                          <a:ea typeface="HGPｺﾞｼｯｸM" panose="020B0600000000000000" pitchFamily="50" charset="-128"/>
                        </a:rPr>
                        <a:t>包括数</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a:r>
                        <a:rPr kumimoji="1" lang="en-US" altLang="ja-JP" sz="1800" dirty="0" smtClean="0">
                          <a:latin typeface="HGPｺﾞｼｯｸM" panose="020B0600000000000000" pitchFamily="50" charset="-128"/>
                          <a:ea typeface="HGPｺﾞｼｯｸM" panose="020B0600000000000000" pitchFamily="50" charset="-128"/>
                        </a:rPr>
                        <a:t>61</a:t>
                      </a:r>
                      <a:endParaRPr kumimoji="1" lang="ja-JP" altLang="en-US" sz="1800" dirty="0">
                        <a:latin typeface="HGPｺﾞｼｯｸM" panose="020B0600000000000000" pitchFamily="50" charset="-128"/>
                        <a:ea typeface="HGPｺﾞｼｯｸM" panose="020B0600000000000000" pitchFamily="50" charset="-128"/>
                      </a:endParaRPr>
                    </a:p>
                  </a:txBody>
                  <a:tcPr/>
                </a:tc>
                <a:tc>
                  <a:txBody>
                    <a:bodyPr/>
                    <a:lstStyle/>
                    <a:p>
                      <a:pPr algn="r"/>
                      <a:r>
                        <a:rPr kumimoji="1" lang="en-US" altLang="ja-JP" sz="1800" dirty="0" smtClean="0">
                          <a:latin typeface="HGPｺﾞｼｯｸM" panose="020B0600000000000000" pitchFamily="50" charset="-128"/>
                          <a:ea typeface="HGPｺﾞｼｯｸM" panose="020B0600000000000000" pitchFamily="50" charset="-128"/>
                        </a:rPr>
                        <a:t>7</a:t>
                      </a:r>
                      <a:endParaRPr kumimoji="1" lang="ja-JP" altLang="en-US" sz="1800" dirty="0">
                        <a:latin typeface="HGPｺﾞｼｯｸM" panose="020B0600000000000000" pitchFamily="50" charset="-128"/>
                        <a:ea typeface="HGPｺﾞｼｯｸM" panose="020B0600000000000000" pitchFamily="50" charset="-128"/>
                      </a:endParaRPr>
                    </a:p>
                  </a:txBody>
                  <a:tcPr/>
                </a:tc>
                <a:tc>
                  <a:txBody>
                    <a:bodyPr/>
                    <a:lstStyle/>
                    <a:p>
                      <a:pPr algn="r"/>
                      <a:r>
                        <a:rPr kumimoji="1" lang="en-US" altLang="ja-JP" sz="1800" dirty="0" smtClean="0">
                          <a:latin typeface="HGPｺﾞｼｯｸM" panose="020B0600000000000000" pitchFamily="50" charset="-128"/>
                          <a:ea typeface="HGPｺﾞｼｯｸM" panose="020B0600000000000000" pitchFamily="50" charset="-128"/>
                        </a:rPr>
                        <a:t>1</a:t>
                      </a:r>
                      <a:endParaRPr kumimoji="1" lang="ja-JP" altLang="en-US" sz="1800" dirty="0">
                        <a:latin typeface="HGPｺﾞｼｯｸM" panose="020B0600000000000000" pitchFamily="50" charset="-128"/>
                        <a:ea typeface="HGPｺﾞｼｯｸM" panose="020B0600000000000000" pitchFamily="50" charset="-128"/>
                      </a:endParaRPr>
                    </a:p>
                  </a:txBody>
                  <a:tcPr/>
                </a:tc>
              </a:tr>
            </a:tbl>
          </a:graphicData>
        </a:graphic>
      </p:graphicFrame>
      <p:sp>
        <p:nvSpPr>
          <p:cNvPr id="10" name="タイトル 9"/>
          <p:cNvSpPr>
            <a:spLocks noGrp="1"/>
          </p:cNvSpPr>
          <p:nvPr>
            <p:ph type="title"/>
          </p:nvPr>
        </p:nvSpPr>
        <p:spPr>
          <a:xfrm>
            <a:off x="5364088" y="6165304"/>
            <a:ext cx="3672408" cy="576064"/>
          </a:xfrm>
        </p:spPr>
        <p:txBody>
          <a:bodyPr>
            <a:normAutofit/>
          </a:bodyPr>
          <a:lstStyle/>
          <a:p>
            <a:pPr algn="r"/>
            <a:r>
              <a:rPr kumimoji="1" lang="ja-JP" altLang="en-US" sz="1400" dirty="0" smtClean="0">
                <a:latin typeface="HGPｺﾞｼｯｸM" panose="020B0600000000000000" pitchFamily="50" charset="-128"/>
                <a:ea typeface="HGPｺﾞｼｯｸM" panose="020B0600000000000000" pitchFamily="50" charset="-128"/>
              </a:rPr>
              <a:t>京都市データー</a:t>
            </a:r>
            <a:br>
              <a:rPr kumimoji="1" lang="ja-JP" altLang="en-US" sz="1400" dirty="0" smtClean="0">
                <a:latin typeface="HGPｺﾞｼｯｸM" panose="020B0600000000000000" pitchFamily="50" charset="-128"/>
                <a:ea typeface="HGPｺﾞｼｯｸM" panose="020B0600000000000000" pitchFamily="50" charset="-128"/>
              </a:rPr>
            </a:br>
            <a:r>
              <a:rPr lang="ja-JP" altLang="en-US" sz="1400" dirty="0">
                <a:latin typeface="HGPｺﾞｼｯｸM" panose="020B0600000000000000" pitchFamily="50" charset="-128"/>
                <a:ea typeface="HGPｺﾞｼｯｸM" panose="020B0600000000000000" pitchFamily="50" charset="-128"/>
              </a:rPr>
              <a:t>Ｈ</a:t>
            </a:r>
            <a:r>
              <a:rPr lang="en-US" altLang="ja-JP" sz="1400" dirty="0" smtClean="0">
                <a:latin typeface="HGPｺﾞｼｯｸM" panose="020B0600000000000000" pitchFamily="50" charset="-128"/>
                <a:ea typeface="HGPｺﾞｼｯｸM" panose="020B0600000000000000" pitchFamily="50" charset="-128"/>
              </a:rPr>
              <a:t>28.6.30</a:t>
            </a:r>
            <a:r>
              <a:rPr lang="ja-JP" altLang="en-US" sz="1400" dirty="0" smtClean="0">
                <a:latin typeface="HGPｺﾞｼｯｸM" panose="020B0600000000000000" pitchFamily="50" charset="-128"/>
                <a:ea typeface="HGPｺﾞｼｯｸM" panose="020B0600000000000000" pitchFamily="50" charset="-128"/>
              </a:rPr>
              <a:t>現在</a:t>
            </a:r>
            <a:endParaRPr kumimoji="1" lang="ja-JP" altLang="en-US" sz="1400" dirty="0">
              <a:latin typeface="HGPｺﾞｼｯｸM" panose="020B0600000000000000" pitchFamily="50" charset="-128"/>
              <a:ea typeface="HGPｺﾞｼｯｸM" panose="020B0600000000000000" pitchFamily="50" charset="-128"/>
            </a:endParaRPr>
          </a:p>
        </p:txBody>
      </p:sp>
      <p:pic>
        <p:nvPicPr>
          <p:cNvPr id="2050" name="Picture 2" descr="C:\Users\matsumoto\Desktop\紅葉もみじトンネル(夜).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51270"/>
            <a:ext cx="2729205" cy="36366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689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20688"/>
            <a:ext cx="8229600" cy="5505475"/>
          </a:xfrm>
        </p:spPr>
        <p:txBody>
          <a:bodyPr>
            <a:normAutofit/>
          </a:bodyPr>
          <a:lstStyle/>
          <a:p>
            <a:pPr algn="just">
              <a:spcAft>
                <a:spcPts val="0"/>
              </a:spcAft>
            </a:pPr>
            <a:r>
              <a:rPr lang="ja-JP" altLang="ja-JP" sz="2800" kern="100" dirty="0">
                <a:latin typeface="HGPｺﾞｼｯｸM" panose="020B0600000000000000" pitchFamily="50" charset="-128"/>
                <a:ea typeface="HGPｺﾞｼｯｸM" panose="020B0600000000000000" pitchFamily="50" charset="-128"/>
                <a:cs typeface="Times New Roman"/>
              </a:rPr>
              <a:t>その後それとなしに乗車された駅やお名前・ご年齢などをお聞きした後、その方は四国で生活していた頃の楽しい思い出話しやこれまでの苦労話しを交えて、穏やかな表情で話しをされていました</a:t>
            </a:r>
            <a:r>
              <a:rPr lang="ja-JP" altLang="ja-JP" sz="2800" kern="100" dirty="0" smtClean="0">
                <a:latin typeface="HGPｺﾞｼｯｸM" panose="020B0600000000000000" pitchFamily="50" charset="-128"/>
                <a:ea typeface="HGPｺﾞｼｯｸM" panose="020B0600000000000000" pitchFamily="50" charset="-128"/>
                <a:cs typeface="Times New Roman"/>
              </a:rPr>
              <a:t>。</a:t>
            </a:r>
            <a:endParaRPr lang="en-US" altLang="ja-JP" sz="2800" kern="100" dirty="0" smtClean="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ja-JP" sz="2800" kern="100" dirty="0" smtClean="0">
                <a:latin typeface="HGPｺﾞｼｯｸM" panose="020B0600000000000000" pitchFamily="50" charset="-128"/>
                <a:ea typeface="HGPｺﾞｼｯｸM" panose="020B0600000000000000" pitchFamily="50" charset="-128"/>
                <a:cs typeface="Times New Roman"/>
              </a:rPr>
              <a:t>しかし</a:t>
            </a:r>
            <a:r>
              <a:rPr lang="ja-JP" altLang="ja-JP" sz="2800" kern="100" dirty="0">
                <a:latin typeface="HGPｺﾞｼｯｸM" panose="020B0600000000000000" pitchFamily="50" charset="-128"/>
                <a:ea typeface="HGPｺﾞｼｯｸM" panose="020B0600000000000000" pitchFamily="50" charset="-128"/>
                <a:cs typeface="Times New Roman"/>
              </a:rPr>
              <a:t>時折会話の途中で話しが嚙み合わない部分があり、心の中で「ごめんね」って呟いて、女性には内緒で駅務員に警察へ通報するよう依頼をしました。</a:t>
            </a:r>
          </a:p>
          <a:p>
            <a:r>
              <a:rPr lang="ja-JP" altLang="ja-JP" sz="2800" kern="100" dirty="0">
                <a:latin typeface="HGPｺﾞｼｯｸM" panose="020B0600000000000000" pitchFamily="50" charset="-128"/>
                <a:ea typeface="HGPｺﾞｼｯｸM" panose="020B0600000000000000" pitchFamily="50" charset="-128"/>
                <a:cs typeface="Times New Roman"/>
              </a:rPr>
              <a:t>その後警察の方が到着し、捜索願が出ていた話しをお聞きし「楽しいひと時ありがとう。いつか故郷に帰れるといいね」って心の中でささやいて一礼し、後は警察の方へお任せしました。</a:t>
            </a:r>
            <a:endParaRPr kumimoji="1" lang="ja-JP" altLang="en-US" sz="28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192273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332656"/>
            <a:ext cx="8229600" cy="5832648"/>
          </a:xfrm>
        </p:spPr>
        <p:txBody>
          <a:bodyPr>
            <a:noAutofit/>
          </a:bodyPr>
          <a:lstStyle/>
          <a:p>
            <a:r>
              <a:rPr lang="en-US" altLang="ja-JP" sz="2800" dirty="0">
                <a:latin typeface="HGPｺﾞｼｯｸM" panose="020B0600000000000000" pitchFamily="50" charset="-128"/>
                <a:ea typeface="HGPｺﾞｼｯｸM" panose="020B0600000000000000" pitchFamily="50" charset="-128"/>
              </a:rPr>
              <a:t>2</a:t>
            </a:r>
            <a:r>
              <a:rPr lang="ja-JP" altLang="ja-JP" sz="2800" dirty="0">
                <a:latin typeface="HGPｺﾞｼｯｸM" panose="020B0600000000000000" pitchFamily="50" charset="-128"/>
                <a:ea typeface="HGPｺﾞｼｯｸM" panose="020B0600000000000000" pitchFamily="50" charset="-128"/>
              </a:rPr>
              <a:t>つ目は、</a:t>
            </a:r>
            <a:r>
              <a:rPr lang="en-US" altLang="ja-JP" sz="2800" dirty="0">
                <a:latin typeface="HGPｺﾞｼｯｸM" panose="020B0600000000000000" pitchFamily="50" charset="-128"/>
                <a:ea typeface="HGPｺﾞｼｯｸM" panose="020B0600000000000000" pitchFamily="50" charset="-128"/>
              </a:rPr>
              <a:t>3</a:t>
            </a:r>
            <a:r>
              <a:rPr lang="ja-JP" altLang="ja-JP" sz="2800" dirty="0">
                <a:latin typeface="HGPｺﾞｼｯｸM" panose="020B0600000000000000" pitchFamily="50" charset="-128"/>
                <a:ea typeface="HGPｺﾞｼｯｸM" panose="020B0600000000000000" pitchFamily="50" charset="-128"/>
              </a:rPr>
              <a:t>年程前の高齢男性についてのお話です</a:t>
            </a:r>
            <a:r>
              <a:rPr lang="ja-JP" altLang="ja-JP" sz="2800" dirty="0" smtClean="0">
                <a:latin typeface="HGPｺﾞｼｯｸM" panose="020B0600000000000000" pitchFamily="50" charset="-128"/>
                <a:ea typeface="HGPｺﾞｼｯｸM" panose="020B0600000000000000" pitchFamily="50" charset="-128"/>
              </a:rPr>
              <a:t>。</a:t>
            </a:r>
            <a:endParaRPr lang="ja-JP" altLang="en-US" sz="2800" dirty="0">
              <a:latin typeface="HGPｺﾞｼｯｸM" panose="020B0600000000000000" pitchFamily="50" charset="-128"/>
              <a:ea typeface="HGPｺﾞｼｯｸM" panose="020B0600000000000000" pitchFamily="50" charset="-128"/>
            </a:endParaRPr>
          </a:p>
          <a:p>
            <a:r>
              <a:rPr lang="ja-JP" altLang="ja-JP" sz="2800" dirty="0" smtClean="0">
                <a:latin typeface="HGPｺﾞｼｯｸM" panose="020B0600000000000000" pitchFamily="50" charset="-128"/>
                <a:ea typeface="HGPｺﾞｼｯｸM" panose="020B0600000000000000" pitchFamily="50" charset="-128"/>
              </a:rPr>
              <a:t>その</a:t>
            </a:r>
            <a:r>
              <a:rPr lang="ja-JP" altLang="ja-JP" sz="2800" dirty="0">
                <a:latin typeface="HGPｺﾞｼｯｸM" panose="020B0600000000000000" pitchFamily="50" charset="-128"/>
                <a:ea typeface="HGPｺﾞｼｯｸM" panose="020B0600000000000000" pitchFamily="50" charset="-128"/>
              </a:rPr>
              <a:t>男性の方は、線路沿いのハイツに奥様とお二人で生活をされていました</a:t>
            </a:r>
            <a:r>
              <a:rPr lang="ja-JP" altLang="ja-JP" sz="2800" dirty="0" smtClean="0">
                <a:latin typeface="HGPｺﾞｼｯｸM" panose="020B0600000000000000" pitchFamily="50" charset="-128"/>
                <a:ea typeface="HGPｺﾞｼｯｸM" panose="020B0600000000000000" pitchFamily="50" charset="-128"/>
              </a:rPr>
              <a:t>。ハイツ</a:t>
            </a:r>
            <a:r>
              <a:rPr lang="ja-JP" altLang="ja-JP" sz="2800" dirty="0">
                <a:latin typeface="HGPｺﾞｼｯｸM" panose="020B0600000000000000" pitchFamily="50" charset="-128"/>
                <a:ea typeface="HGPｺﾞｼｯｸM" panose="020B0600000000000000" pitchFamily="50" charset="-128"/>
              </a:rPr>
              <a:t>の横には小さな畑があり、線路と畑には簡単な仕切りがあるのですが、運転士から「また男性が線路内に立ち入っている」「畑にあったブロック塀や石を線路内に多数投げ込んでいる」との情報が頻繁に寄せられ、その度に私または巡回勤務者が現場へ駆け付け男性</a:t>
            </a:r>
            <a:r>
              <a:rPr lang="ja-JP" altLang="ja-JP" sz="2800" dirty="0" smtClean="0">
                <a:latin typeface="HGPｺﾞｼｯｸM" panose="020B0600000000000000" pitchFamily="50" charset="-128"/>
                <a:ea typeface="HGPｺﾞｼｯｸM" panose="020B0600000000000000" pitchFamily="50" charset="-128"/>
              </a:rPr>
              <a:t>に</a:t>
            </a:r>
            <a:r>
              <a:rPr lang="ja-JP" altLang="en-US" sz="2800" dirty="0">
                <a:latin typeface="HGPｺﾞｼｯｸM" panose="020B0600000000000000" pitchFamily="50" charset="-128"/>
                <a:ea typeface="HGPｺﾞｼｯｸM" panose="020B0600000000000000" pitchFamily="50" charset="-128"/>
              </a:rPr>
              <a:t>注意</a:t>
            </a:r>
            <a:r>
              <a:rPr lang="ja-JP" altLang="ja-JP" sz="2800" dirty="0" smtClean="0">
                <a:latin typeface="HGPｺﾞｼｯｸM" panose="020B0600000000000000" pitchFamily="50" charset="-128"/>
                <a:ea typeface="HGPｺﾞｼｯｸM" panose="020B0600000000000000" pitchFamily="50" charset="-128"/>
              </a:rPr>
              <a:t>を</a:t>
            </a:r>
            <a:r>
              <a:rPr lang="ja-JP" altLang="ja-JP" sz="2800" dirty="0">
                <a:latin typeface="HGPｺﾞｼｯｸM" panose="020B0600000000000000" pitchFamily="50" charset="-128"/>
                <a:ea typeface="HGPｺﾞｼｯｸM" panose="020B0600000000000000" pitchFamily="50" charset="-128"/>
              </a:rPr>
              <a:t>し、時には警察のお世話になる事もありました。ある日、奥様に現状を説明しましたところ「実は以前、大きな家に住んでいたのですが、事業に失敗して倒産し、家も奪われ、あちこち探してやっとこのハイツに辿り着きました。もうここしか居場所がないんです」と</a:t>
            </a:r>
            <a:r>
              <a:rPr lang="ja-JP" altLang="ja-JP" sz="2800" dirty="0" smtClean="0">
                <a:latin typeface="HGPｺﾞｼｯｸM" panose="020B0600000000000000" pitchFamily="50" charset="-128"/>
                <a:ea typeface="HGPｺﾞｼｯｸM" panose="020B0600000000000000" pitchFamily="50" charset="-128"/>
              </a:rPr>
              <a:t>涙ぐまれ</a:t>
            </a:r>
            <a:r>
              <a:rPr lang="ja-JP" altLang="en-US" sz="2800" dirty="0" smtClean="0">
                <a:latin typeface="HGPｺﾞｼｯｸM" panose="020B0600000000000000" pitchFamily="50" charset="-128"/>
                <a:ea typeface="HGPｺﾞｼｯｸM" panose="020B0600000000000000" pitchFamily="50" charset="-128"/>
              </a:rPr>
              <a:t>ました。</a:t>
            </a:r>
            <a:endParaRPr lang="ja-JP" altLang="ja-JP" sz="28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942308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365104"/>
            <a:ext cx="8352928" cy="2016224"/>
          </a:xfrm>
        </p:spPr>
        <p:txBody>
          <a:bodyPr>
            <a:normAutofit/>
          </a:bodyPr>
          <a:lstStyle/>
          <a:p>
            <a:pPr algn="l"/>
            <a:r>
              <a:rPr lang="ja-JP" altLang="en-US" sz="2800" dirty="0" smtClean="0">
                <a:latin typeface="HGPｺﾞｼｯｸM" panose="020B0600000000000000" pitchFamily="50" charset="-128"/>
                <a:ea typeface="HGPｺﾞｼｯｸM" panose="020B0600000000000000" pitchFamily="50" charset="-128"/>
              </a:rPr>
              <a:t>滋賀県出身であり、県をまたがり、自転車で片道</a:t>
            </a:r>
            <a:r>
              <a:rPr lang="en-US" altLang="ja-JP" sz="2800" dirty="0" smtClean="0">
                <a:latin typeface="HGPｺﾞｼｯｸM" panose="020B0600000000000000" pitchFamily="50" charset="-128"/>
                <a:ea typeface="HGPｺﾞｼｯｸM" panose="020B0600000000000000" pitchFamily="50" charset="-128"/>
              </a:rPr>
              <a:t>4</a:t>
            </a:r>
            <a:r>
              <a:rPr lang="ja-JP" altLang="en-US" sz="2800" dirty="0" smtClean="0">
                <a:latin typeface="HGPｺﾞｼｯｸM" panose="020B0600000000000000" pitchFamily="50" charset="-128"/>
                <a:ea typeface="HGPｺﾞｼｯｸM" panose="020B0600000000000000" pitchFamily="50" charset="-128"/>
              </a:rPr>
              <a:t>時間かけて通ってた。年々、体力低下となり道中で転倒し救急搬送や、警察の方に保護してもらうことが続いていた。</a:t>
            </a:r>
            <a:r>
              <a:rPr lang="ja-JP" altLang="en-US" sz="2400" dirty="0" smtClean="0">
                <a:latin typeface="HGPｺﾞｼｯｸM" panose="020B0600000000000000" pitchFamily="50" charset="-128"/>
                <a:ea typeface="HGPｺﾞｼｯｸM" panose="020B0600000000000000" pitchFamily="50" charset="-128"/>
              </a:rPr>
              <a:t>　</a:t>
            </a:r>
            <a:endParaRPr kumimoji="1" lang="ja-JP" altLang="en-US" sz="2400" dirty="0">
              <a:latin typeface="HGPｺﾞｼｯｸM" panose="020B0600000000000000" pitchFamily="50" charset="-128"/>
              <a:ea typeface="HGPｺﾞｼｯｸM" panose="020B0600000000000000" pitchFamily="50" charset="-128"/>
            </a:endParaRPr>
          </a:p>
        </p:txBody>
      </p:sp>
      <p:pic>
        <p:nvPicPr>
          <p:cNvPr id="3074" name="Picture 2" descr="C:\Users\matsumoto\Pictures\2016-01-09\01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1" y="188640"/>
            <a:ext cx="5688632" cy="4266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13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869160"/>
            <a:ext cx="8222045" cy="1719064"/>
          </a:xfrm>
        </p:spPr>
        <p:txBody>
          <a:bodyPr>
            <a:normAutofit fontScale="90000"/>
          </a:bodyPr>
          <a:lstStyle/>
          <a:p>
            <a:pPr algn="l"/>
            <a:r>
              <a:rPr kumimoji="1" lang="ja-JP" altLang="en-US" sz="2400" dirty="0" smtClean="0">
                <a:latin typeface="HGPｺﾞｼｯｸM" panose="020B0600000000000000" pitchFamily="50" charset="-128"/>
                <a:ea typeface="HGPｺﾞｼｯｸM" panose="020B0600000000000000" pitchFamily="50" charset="-128"/>
              </a:rPr>
              <a:t>線路の軌道内に入る　</a:t>
            </a:r>
            <a:r>
              <a:rPr kumimoji="1" lang="en-US" altLang="ja-JP" sz="2400" dirty="0" smtClean="0">
                <a:latin typeface="HGPｺﾞｼｯｸM" panose="020B0600000000000000" pitchFamily="50" charset="-128"/>
                <a:ea typeface="HGPｺﾞｼｯｸM" panose="020B0600000000000000" pitchFamily="50" charset="-128"/>
              </a:rPr>
              <a:t>&amp; </a:t>
            </a:r>
            <a:r>
              <a:rPr kumimoji="1" lang="ja-JP" altLang="en-US" sz="2400" dirty="0" smtClean="0">
                <a:latin typeface="HGPｺﾞｼｯｸM" panose="020B0600000000000000" pitchFamily="50" charset="-128"/>
                <a:ea typeface="HGPｺﾞｼｯｸM" panose="020B0600000000000000" pitchFamily="50" charset="-128"/>
              </a:rPr>
              <a:t>線路に石を投げる</a:t>
            </a:r>
            <a:br>
              <a:rPr kumimoji="1" lang="ja-JP" altLang="en-US" sz="2400" dirty="0" smtClean="0">
                <a:latin typeface="HGPｺﾞｼｯｸM" panose="020B0600000000000000" pitchFamily="50" charset="-128"/>
                <a:ea typeface="HGPｺﾞｼｯｸM" panose="020B0600000000000000" pitchFamily="50" charset="-128"/>
              </a:rPr>
            </a:br>
            <a:r>
              <a:rPr lang="en-US" altLang="ja-JP" sz="2400" dirty="0">
                <a:latin typeface="HGPｺﾞｼｯｸM" panose="020B0600000000000000" pitchFamily="50" charset="-128"/>
                <a:ea typeface="HGPｺﾞｼｯｸM" panose="020B0600000000000000" pitchFamily="50" charset="-128"/>
              </a:rPr>
              <a:t>3</a:t>
            </a:r>
            <a:r>
              <a:rPr lang="ja-JP" altLang="en-US" sz="2400" dirty="0" smtClean="0">
                <a:latin typeface="HGPｺﾞｼｯｸM" panose="020B0600000000000000" pitchFamily="50" charset="-128"/>
                <a:ea typeface="HGPｺﾞｼｯｸM" panose="020B0600000000000000" pitchFamily="50" charset="-128"/>
              </a:rPr>
              <a:t>年</a:t>
            </a:r>
            <a:r>
              <a:rPr lang="ja-JP" altLang="en-US" sz="2400" dirty="0">
                <a:latin typeface="HGPｺﾞｼｯｸM" panose="020B0600000000000000" pitchFamily="50" charset="-128"/>
                <a:ea typeface="HGPｺﾞｼｯｸM" panose="020B0600000000000000" pitchFamily="50" charset="-128"/>
              </a:rPr>
              <a:t>ぐらい前</a:t>
            </a:r>
            <a:r>
              <a:rPr lang="ja-JP" altLang="en-US" sz="2400" dirty="0" smtClean="0">
                <a:latin typeface="HGPｺﾞｼｯｸM" panose="020B0600000000000000" pitchFamily="50" charset="-128"/>
                <a:ea typeface="HGPｺﾞｼｯｸM" panose="020B0600000000000000" pitchFamily="50" charset="-128"/>
              </a:rPr>
              <a:t>から上記が見られた。昨年</a:t>
            </a:r>
            <a:r>
              <a:rPr lang="ja-JP" altLang="en-US" sz="2400" dirty="0">
                <a:latin typeface="HGPｺﾞｼｯｸM" panose="020B0600000000000000" pitchFamily="50" charset="-128"/>
                <a:ea typeface="HGPｺﾞｼｯｸM" panose="020B0600000000000000" pitchFamily="50" charset="-128"/>
              </a:rPr>
              <a:t>夏頃が</a:t>
            </a:r>
            <a:r>
              <a:rPr lang="ja-JP" altLang="en-US" sz="2400" dirty="0" smtClean="0">
                <a:latin typeface="HGPｺﾞｼｯｸM" panose="020B0600000000000000" pitchFamily="50" charset="-128"/>
                <a:ea typeface="HGPｺﾞｼｯｸM" panose="020B0600000000000000" pitchFamily="50" charset="-128"/>
              </a:rPr>
              <a:t>ひどく頻繁</a:t>
            </a:r>
            <a:r>
              <a:rPr lang="ja-JP" altLang="en-US" sz="2400" dirty="0">
                <a:latin typeface="HGPｺﾞｼｯｸM" panose="020B0600000000000000" pitchFamily="50" charset="-128"/>
                <a:ea typeface="HGPｺﾞｼｯｸM" panose="020B0600000000000000" pitchFamily="50" charset="-128"/>
              </a:rPr>
              <a:t>に家に行って注意をしてきた</a:t>
            </a:r>
            <a:r>
              <a:rPr lang="ja-JP" altLang="en-US" sz="2400" dirty="0" smtClean="0">
                <a:latin typeface="HGPｺﾞｼｯｸM" panose="020B0600000000000000" pitchFamily="50" charset="-128"/>
                <a:ea typeface="HGPｺﾞｼｯｸM" panose="020B0600000000000000" pitchFamily="50" charset="-128"/>
              </a:rPr>
              <a:t>。</a:t>
            </a:r>
            <a:br>
              <a:rPr lang="ja-JP" altLang="en-US" sz="2400" dirty="0" smtClean="0">
                <a:latin typeface="HGPｺﾞｼｯｸM" panose="020B0600000000000000" pitchFamily="50" charset="-128"/>
                <a:ea typeface="HGPｺﾞｼｯｸM" panose="020B0600000000000000" pitchFamily="50" charset="-128"/>
              </a:rPr>
            </a:br>
            <a:r>
              <a:rPr lang="ja-JP" altLang="en-US" sz="2400" dirty="0" smtClean="0">
                <a:latin typeface="HGPｺﾞｼｯｸM" panose="020B0600000000000000" pitchFamily="50" charset="-128"/>
                <a:ea typeface="HGPｺﾞｼｯｸM" panose="020B0600000000000000" pitchFamily="50" charset="-128"/>
              </a:rPr>
              <a:t>対応　　ロープ　⇒　看板　⇒ネット</a:t>
            </a:r>
            <a:r>
              <a:rPr lang="ja-JP" altLang="en-US" sz="2400" dirty="0">
                <a:latin typeface="HGPｺﾞｼｯｸM" panose="020B0600000000000000" pitchFamily="50" charset="-128"/>
                <a:ea typeface="HGPｺﾞｼｯｸM" panose="020B0600000000000000" pitchFamily="50" charset="-128"/>
              </a:rPr>
              <a:t/>
            </a:r>
            <a:br>
              <a:rPr lang="ja-JP" altLang="en-US" sz="2400" dirty="0">
                <a:latin typeface="HGPｺﾞｼｯｸM" panose="020B0600000000000000" pitchFamily="50" charset="-128"/>
                <a:ea typeface="HGPｺﾞｼｯｸM" panose="020B0600000000000000" pitchFamily="50" charset="-128"/>
              </a:rPr>
            </a:br>
            <a:r>
              <a:rPr lang="ja-JP" altLang="en-US" sz="2400" dirty="0" smtClean="0">
                <a:latin typeface="HGPｺﾞｼｯｸM" panose="020B0600000000000000" pitchFamily="50" charset="-128"/>
                <a:ea typeface="HGPｺﾞｼｯｸM" panose="020B0600000000000000" pitchFamily="50" charset="-128"/>
              </a:rPr>
              <a:t>運転手は注意</a:t>
            </a:r>
            <a:r>
              <a:rPr lang="ja-JP" altLang="en-US" sz="2400" dirty="0">
                <a:latin typeface="HGPｺﾞｼｯｸM" panose="020B0600000000000000" pitchFamily="50" charset="-128"/>
                <a:ea typeface="HGPｺﾞｼｯｸM" panose="020B0600000000000000" pitchFamily="50" charset="-128"/>
              </a:rPr>
              <a:t>はしており、姿が見えれば警笛を</a:t>
            </a:r>
            <a:r>
              <a:rPr lang="ja-JP" altLang="en-US" sz="2400" dirty="0" smtClean="0">
                <a:latin typeface="HGPｺﾞｼｯｸM" panose="020B0600000000000000" pitchFamily="50" charset="-128"/>
                <a:ea typeface="HGPｺﾞｼｯｸM" panose="020B0600000000000000" pitchFamily="50" charset="-128"/>
              </a:rPr>
              <a:t>鳴らしたりしている。</a:t>
            </a:r>
            <a:endParaRPr kumimoji="1" lang="ja-JP" altLang="en-US" sz="2400" dirty="0">
              <a:latin typeface="HGPｺﾞｼｯｸM" panose="020B0600000000000000" pitchFamily="50" charset="-128"/>
              <a:ea typeface="HGPｺﾞｼｯｸM" panose="020B0600000000000000" pitchFamily="50" charset="-128"/>
            </a:endParaRPr>
          </a:p>
        </p:txBody>
      </p:sp>
      <p:pic>
        <p:nvPicPr>
          <p:cNvPr id="2050" name="Picture 2" descr="C:\Users\matsumoto\Pictures\2016-01-09\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88640"/>
            <a:ext cx="6048672" cy="45323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フローチャート : 代替処理 3"/>
          <p:cNvSpPr/>
          <p:nvPr/>
        </p:nvSpPr>
        <p:spPr>
          <a:xfrm flipV="1">
            <a:off x="3483923" y="772200"/>
            <a:ext cx="440005" cy="18002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129014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2540" y="5085184"/>
            <a:ext cx="8425924" cy="1512168"/>
          </a:xfrm>
        </p:spPr>
        <p:txBody>
          <a:bodyPr>
            <a:normAutofit fontScale="90000"/>
          </a:bodyPr>
          <a:lstStyle/>
          <a:p>
            <a:pPr algn="l"/>
            <a:r>
              <a:rPr kumimoji="1" lang="ja-JP" altLang="en-US" sz="2800" dirty="0" smtClean="0">
                <a:latin typeface="HGPｺﾞｼｯｸM" panose="020B0600000000000000" pitchFamily="50" charset="-128"/>
                <a:ea typeface="HGPｺﾞｼｯｸM" panose="020B0600000000000000" pitchFamily="50" charset="-128"/>
              </a:rPr>
              <a:t>本人の趣味</a:t>
            </a:r>
            <a:r>
              <a:rPr kumimoji="1" lang="en-US" altLang="ja-JP" sz="2800" dirty="0" smtClean="0">
                <a:latin typeface="HGPｺﾞｼｯｸM" panose="020B0600000000000000" pitchFamily="50" charset="-128"/>
                <a:ea typeface="HGPｺﾞｼｯｸM" panose="020B0600000000000000" pitchFamily="50" charset="-128"/>
              </a:rPr>
              <a:t>:</a:t>
            </a:r>
            <a:r>
              <a:rPr lang="ja-JP" altLang="en-US" sz="2800" dirty="0" smtClean="0">
                <a:latin typeface="HGPｺﾞｼｯｸM" panose="020B0600000000000000" pitchFamily="50" charset="-128"/>
                <a:ea typeface="HGPｺﾞｼｯｸM" panose="020B0600000000000000" pitchFamily="50" charset="-128"/>
              </a:rPr>
              <a:t>畑仕事</a:t>
            </a:r>
            <a:r>
              <a:rPr lang="en-US" altLang="ja-JP" sz="2800" dirty="0" smtClean="0">
                <a:latin typeface="HGPｺﾞｼｯｸM" panose="020B0600000000000000" pitchFamily="50" charset="-128"/>
                <a:ea typeface="HGPｺﾞｼｯｸM" panose="020B0600000000000000" pitchFamily="50" charset="-128"/>
              </a:rPr>
              <a:t/>
            </a:r>
            <a:br>
              <a:rPr lang="en-US" altLang="ja-JP" sz="2800" dirty="0" smtClean="0">
                <a:latin typeface="HGPｺﾞｼｯｸM" panose="020B0600000000000000" pitchFamily="50" charset="-128"/>
                <a:ea typeface="HGPｺﾞｼｯｸM" panose="020B0600000000000000" pitchFamily="50" charset="-128"/>
              </a:rPr>
            </a:br>
            <a:r>
              <a:rPr lang="ja-JP" altLang="en-US" sz="2800" dirty="0" smtClean="0">
                <a:latin typeface="HGPｺﾞｼｯｸM" panose="020B0600000000000000" pitchFamily="50" charset="-128"/>
                <a:ea typeface="HGPｺﾞｼｯｸM" panose="020B0600000000000000" pitchFamily="50" charset="-128"/>
              </a:rPr>
              <a:t>アパートの隣の空き地を畑として野菜を育てている。耕して出てきた石</a:t>
            </a:r>
            <a:r>
              <a:rPr lang="en-US" altLang="ja-JP" sz="2800" dirty="0" smtClean="0">
                <a:latin typeface="HGPｺﾞｼｯｸM" panose="020B0600000000000000" pitchFamily="50" charset="-128"/>
                <a:ea typeface="HGPｺﾞｼｯｸM" panose="020B0600000000000000" pitchFamily="50" charset="-128"/>
              </a:rPr>
              <a:t>(</a:t>
            </a:r>
            <a:r>
              <a:rPr lang="ja-JP" altLang="en-US" sz="2800" dirty="0" smtClean="0">
                <a:latin typeface="HGPｺﾞｼｯｸM" panose="020B0600000000000000" pitchFamily="50" charset="-128"/>
                <a:ea typeface="HGPｺﾞｼｯｸM" panose="020B0600000000000000" pitchFamily="50" charset="-128"/>
              </a:rPr>
              <a:t>畑にそぐわない</a:t>
            </a:r>
            <a:r>
              <a:rPr lang="en-US" altLang="ja-JP" sz="2800" dirty="0" smtClean="0">
                <a:latin typeface="HGPｺﾞｼｯｸM" panose="020B0600000000000000" pitchFamily="50" charset="-128"/>
                <a:ea typeface="HGPｺﾞｼｯｸM" panose="020B0600000000000000" pitchFamily="50" charset="-128"/>
              </a:rPr>
              <a:t>)</a:t>
            </a:r>
            <a:r>
              <a:rPr lang="ja-JP" altLang="en-US" sz="2800" dirty="0" smtClean="0">
                <a:latin typeface="HGPｺﾞｼｯｸM" panose="020B0600000000000000" pitchFamily="50" charset="-128"/>
                <a:ea typeface="HGPｺﾞｼｯｸM" panose="020B0600000000000000" pitchFamily="50" charset="-128"/>
              </a:rPr>
              <a:t>を捨てている⇒すぐそばに線路があり、“石を投げる“につながっている。</a:t>
            </a:r>
            <a:endParaRPr kumimoji="1" lang="ja-JP" altLang="en-US" sz="2800" dirty="0">
              <a:latin typeface="HGPｺﾞｼｯｸM" panose="020B0600000000000000" pitchFamily="50" charset="-128"/>
              <a:ea typeface="HGPｺﾞｼｯｸM" panose="020B0600000000000000" pitchFamily="50" charset="-128"/>
            </a:endParaRPr>
          </a:p>
        </p:txBody>
      </p:sp>
      <p:pic>
        <p:nvPicPr>
          <p:cNvPr id="1026" name="Picture 2" descr="C:\Users\matsumoto\Pictures\2016-01-09\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260648"/>
            <a:ext cx="5904656" cy="44244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405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29600" cy="6120680"/>
          </a:xfrm>
        </p:spPr>
        <p:txBody>
          <a:bodyPr>
            <a:normAutofit fontScale="85000" lnSpcReduction="10000"/>
          </a:bodyPr>
          <a:lstStyle/>
          <a:p>
            <a:r>
              <a:rPr lang="ja-JP" altLang="ja-JP" sz="3300" dirty="0">
                <a:latin typeface="HGPｺﾞｼｯｸM" panose="020B0600000000000000" pitchFamily="50" charset="-128"/>
                <a:ea typeface="HGPｺﾞｼｯｸM" panose="020B0600000000000000" pitchFamily="50" charset="-128"/>
              </a:rPr>
              <a:t>その数日後、運転士から「男性が畑にある大きな樹木を切り始め、倒れたら線路を支障する」との報告を受け、再度現場へ向かい男性に静止を求めましたが、男性は「大丈夫」との一点張りで、このままでは線路に危険が生じると判断し、警察にも応援を要請し、何とかその日は事が収まりました。</a:t>
            </a:r>
          </a:p>
          <a:p>
            <a:r>
              <a:rPr lang="ja-JP" altLang="ja-JP" sz="3300" dirty="0">
                <a:latin typeface="HGPｺﾞｼｯｸM" panose="020B0600000000000000" pitchFamily="50" charset="-128"/>
                <a:ea typeface="HGPｺﾞｼｯｸM" panose="020B0600000000000000" pitchFamily="50" charset="-128"/>
              </a:rPr>
              <a:t>その後、奥様と再会し、奥様は「私が言っても毎日喧嘩になるばかり。これからどうしたら良いのかわからない」と涙ぐんでおられました。</a:t>
            </a:r>
          </a:p>
          <a:p>
            <a:r>
              <a:rPr lang="ja-JP" altLang="ja-JP" sz="3300" dirty="0">
                <a:latin typeface="HGPｺﾞｼｯｸM" panose="020B0600000000000000" pitchFamily="50" charset="-128"/>
                <a:ea typeface="HGPｺﾞｼｯｸM" panose="020B0600000000000000" pitchFamily="50" charset="-128"/>
              </a:rPr>
              <a:t>その数日後、弊社沿線にございます京都市岩倉地域包括センター様から連絡がありまして「今後○○様の件で何かがございましたら、こちらの方へお気軽にご相談ください」との助言をいただき、そしてその数ヶ月後には「その男性の方は、終身の施設に入居されました」との報告を受け、安心いたしました。</a:t>
            </a:r>
          </a:p>
          <a:p>
            <a:endParaRPr kumimoji="1" lang="ja-JP" altLang="en-US" dirty="0"/>
          </a:p>
        </p:txBody>
      </p:sp>
    </p:spTree>
    <p:extLst>
      <p:ext uri="{BB962C8B-B14F-4D97-AF65-F5344CB8AC3E}">
        <p14:creationId xmlns:p14="http://schemas.microsoft.com/office/powerpoint/2010/main" val="158284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a:bodyPr>
          <a:lstStyle/>
          <a:p>
            <a:r>
              <a:rPr lang="ja-JP" altLang="en-US" sz="3600" dirty="0" smtClean="0">
                <a:latin typeface="HGPｺﾞｼｯｸM" panose="020B0600000000000000" pitchFamily="50" charset="-128"/>
                <a:ea typeface="HGPｺﾞｼｯｸM" panose="020B0600000000000000" pitchFamily="50" charset="-128"/>
              </a:rPr>
              <a:t>列車での声かけ訓練</a:t>
            </a:r>
            <a:endParaRPr kumimoji="1" lang="ja-JP" altLang="en-US" sz="3600" dirty="0">
              <a:latin typeface="HGPｺﾞｼｯｸM" panose="020B0600000000000000" pitchFamily="50" charset="-128"/>
              <a:ea typeface="HGPｺﾞｼｯｸM" panose="020B0600000000000000" pitchFamily="50" charset="-128"/>
            </a:endParaRPr>
          </a:p>
        </p:txBody>
      </p:sp>
      <p:sp>
        <p:nvSpPr>
          <p:cNvPr id="3" name="コンテンツ プレースホルダー 2"/>
          <p:cNvSpPr>
            <a:spLocks noGrp="1"/>
          </p:cNvSpPr>
          <p:nvPr>
            <p:ph idx="1"/>
          </p:nvPr>
        </p:nvSpPr>
        <p:spPr>
          <a:xfrm>
            <a:off x="457200" y="1052736"/>
            <a:ext cx="8229600" cy="5073427"/>
          </a:xfrm>
        </p:spPr>
        <p:txBody>
          <a:bodyPr>
            <a:normAutofit/>
          </a:bodyPr>
          <a:lstStyle/>
          <a:p>
            <a:r>
              <a:rPr lang="ja-JP" altLang="en-US" sz="2800" dirty="0" smtClean="0">
                <a:latin typeface="HGPｺﾞｼｯｸM" panose="020B0600000000000000" pitchFamily="50" charset="-128"/>
                <a:ea typeface="HGPｺﾞｼｯｸM" panose="020B0600000000000000" pitchFamily="50" charset="-128"/>
              </a:rPr>
              <a:t>平成</a:t>
            </a:r>
            <a:r>
              <a:rPr lang="en-US" altLang="ja-JP" sz="2800" dirty="0" smtClean="0">
                <a:latin typeface="HGPｺﾞｼｯｸM" panose="020B0600000000000000" pitchFamily="50" charset="-128"/>
                <a:ea typeface="HGPｺﾞｼｯｸM" panose="020B0600000000000000" pitchFamily="50" charset="-128"/>
              </a:rPr>
              <a:t>28</a:t>
            </a:r>
            <a:r>
              <a:rPr lang="ja-JP" altLang="en-US" sz="2800" dirty="0" smtClean="0">
                <a:latin typeface="HGPｺﾞｼｯｸM" panose="020B0600000000000000" pitchFamily="50" charset="-128"/>
                <a:ea typeface="HGPｺﾞｼｯｸM" panose="020B0600000000000000" pitchFamily="50" charset="-128"/>
              </a:rPr>
              <a:t>年</a:t>
            </a:r>
            <a:r>
              <a:rPr lang="en-US" altLang="ja-JP" sz="2800" dirty="0" smtClean="0">
                <a:latin typeface="HGPｺﾞｼｯｸM" panose="020B0600000000000000" pitchFamily="50" charset="-128"/>
                <a:ea typeface="HGPｺﾞｼｯｸM" panose="020B0600000000000000" pitchFamily="50" charset="-128"/>
              </a:rPr>
              <a:t>9</a:t>
            </a:r>
            <a:r>
              <a:rPr lang="ja-JP" altLang="ja-JP" sz="2800" dirty="0">
                <a:latin typeface="HGPｺﾞｼｯｸM" panose="020B0600000000000000" pitchFamily="50" charset="-128"/>
                <a:ea typeface="HGPｺﾞｼｯｸM" panose="020B0600000000000000" pitchFamily="50" charset="-128"/>
              </a:rPr>
              <a:t>月</a:t>
            </a:r>
            <a:r>
              <a:rPr lang="ja-JP" altLang="ja-JP" sz="2800" dirty="0" smtClean="0">
                <a:latin typeface="HGPｺﾞｼｯｸM" panose="020B0600000000000000" pitchFamily="50" charset="-128"/>
                <a:ea typeface="HGPｺﾞｼｯｸM" panose="020B0600000000000000" pitchFamily="50" charset="-128"/>
              </a:rPr>
              <a:t>に</a:t>
            </a:r>
            <a:r>
              <a:rPr lang="ja-JP" altLang="en-US" sz="2800" dirty="0" smtClean="0">
                <a:latin typeface="HGPｺﾞｼｯｸM" panose="020B0600000000000000" pitchFamily="50" charset="-128"/>
                <a:ea typeface="HGPｺﾞｼｯｸM" panose="020B0600000000000000" pitchFamily="50" charset="-128"/>
              </a:rPr>
              <a:t>左京区</a:t>
            </a:r>
            <a:r>
              <a:rPr lang="en-US" altLang="ja-JP" sz="2800" dirty="0" smtClean="0">
                <a:latin typeface="HGPｺﾞｼｯｸM" panose="020B0600000000000000" pitchFamily="50" charset="-128"/>
                <a:ea typeface="HGPｺﾞｼｯｸM" panose="020B0600000000000000" pitchFamily="50" charset="-128"/>
              </a:rPr>
              <a:t>7</a:t>
            </a:r>
            <a:r>
              <a:rPr lang="ja-JP" altLang="en-US" sz="2800" dirty="0" smtClean="0">
                <a:latin typeface="HGPｺﾞｼｯｸM" panose="020B0600000000000000" pitchFamily="50" charset="-128"/>
                <a:ea typeface="HGPｺﾞｼｯｸM" panose="020B0600000000000000" pitchFamily="50" charset="-128"/>
              </a:rPr>
              <a:t>包括</a:t>
            </a:r>
            <a:r>
              <a:rPr lang="ja-JP" altLang="ja-JP" sz="2800" dirty="0" smtClean="0">
                <a:latin typeface="HGPｺﾞｼｯｸM" panose="020B0600000000000000" pitchFamily="50" charset="-128"/>
                <a:ea typeface="HGPｺﾞｼｯｸM" panose="020B0600000000000000" pitchFamily="50" charset="-128"/>
              </a:rPr>
              <a:t>から</a:t>
            </a:r>
            <a:r>
              <a:rPr lang="ja-JP" altLang="ja-JP" sz="2800" dirty="0">
                <a:latin typeface="HGPｺﾞｼｯｸM" panose="020B0600000000000000" pitchFamily="50" charset="-128"/>
                <a:ea typeface="HGPｺﾞｼｯｸM" panose="020B0600000000000000" pitchFamily="50" charset="-128"/>
              </a:rPr>
              <a:t>のお声掛けによりまして、合同で〝認知症高齢者見守り声かけ訓練〟を営業列車にてさせていただく事になりました</a:t>
            </a:r>
            <a:r>
              <a:rPr lang="ja-JP" altLang="ja-JP" sz="2800" dirty="0" smtClean="0">
                <a:latin typeface="HGPｺﾞｼｯｸM" panose="020B0600000000000000" pitchFamily="50" charset="-128"/>
                <a:ea typeface="HGPｺﾞｼｯｸM" panose="020B0600000000000000" pitchFamily="50" charset="-128"/>
              </a:rPr>
              <a:t>。内容</a:t>
            </a:r>
            <a:r>
              <a:rPr lang="ja-JP" altLang="ja-JP" sz="2800" dirty="0">
                <a:latin typeface="HGPｺﾞｼｯｸM" panose="020B0600000000000000" pitchFamily="50" charset="-128"/>
                <a:ea typeface="HGPｺﾞｼｯｸM" panose="020B0600000000000000" pitchFamily="50" charset="-128"/>
              </a:rPr>
              <a:t>としましては、弊社沿線在住、独り暮らしの若年性認知症と診断された</a:t>
            </a:r>
            <a:r>
              <a:rPr lang="en-US" altLang="ja-JP" sz="2800" dirty="0">
                <a:latin typeface="HGPｺﾞｼｯｸM" panose="020B0600000000000000" pitchFamily="50" charset="-128"/>
                <a:ea typeface="HGPｺﾞｼｯｸM" panose="020B0600000000000000" pitchFamily="50" charset="-128"/>
              </a:rPr>
              <a:t>57</a:t>
            </a:r>
            <a:r>
              <a:rPr lang="ja-JP" altLang="ja-JP" sz="2800" dirty="0">
                <a:latin typeface="HGPｺﾞｼｯｸM" panose="020B0600000000000000" pitchFamily="50" charset="-128"/>
                <a:ea typeface="HGPｺﾞｼｯｸM" panose="020B0600000000000000" pitchFamily="50" charset="-128"/>
              </a:rPr>
              <a:t>歳・男性が、とある病院で外来受診の為、娘様と待ち合わせをする予定でしたがご本人が現れず、音信不通で心配された娘様が警察署及び弊社の駅へ行方不明の電話連絡をされると言う想定で行いました。</a:t>
            </a:r>
          </a:p>
          <a:p>
            <a:endParaRPr kumimoji="1" lang="ja-JP" altLang="en-US" dirty="0"/>
          </a:p>
        </p:txBody>
      </p:sp>
    </p:spTree>
    <p:extLst>
      <p:ext uri="{BB962C8B-B14F-4D97-AF65-F5344CB8AC3E}">
        <p14:creationId xmlns:p14="http://schemas.microsoft.com/office/powerpoint/2010/main" val="1117192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548680"/>
            <a:ext cx="8229600" cy="5793507"/>
          </a:xfrm>
        </p:spPr>
        <p:txBody>
          <a:bodyPr>
            <a:normAutofit/>
          </a:bodyPr>
          <a:lstStyle/>
          <a:p>
            <a:r>
              <a:rPr lang="ja-JP" altLang="ja-JP" sz="3000" dirty="0">
                <a:latin typeface="HGPｺﾞｼｯｸM" panose="020B0600000000000000" pitchFamily="50" charset="-128"/>
                <a:ea typeface="HGPｺﾞｼｯｸM" panose="020B0600000000000000" pitchFamily="50" charset="-128"/>
              </a:rPr>
              <a:t>まずは娘様から駅へのご一報におきましてご本人の特徴等の情報収集に努め、運転指令所から列車無線を活用して男性在住最寄り駅から乗車されるだろうと思われる列車へ連絡し、車内の異変に気付いた他の旅客役の申告もあり、担当運転士が当該男性の詳細を確認した上で運転指令所へ連絡を行いました。基本弊社はワンマン運行の為、担当運転士から運転指令所へ途中駅からの係員応援要請を行った後、途中駅から駆け付けた係員が男性に付き添い、その後病院最寄り駅であります終着駅におきまして、娘様と合流すると言う想定で緊張感のある合同訓練となりました。</a:t>
            </a:r>
          </a:p>
          <a:p>
            <a:endParaRPr kumimoji="1" lang="ja-JP" altLang="en-US" dirty="0"/>
          </a:p>
        </p:txBody>
      </p:sp>
    </p:spTree>
    <p:extLst>
      <p:ext uri="{BB962C8B-B14F-4D97-AF65-F5344CB8AC3E}">
        <p14:creationId xmlns:p14="http://schemas.microsoft.com/office/powerpoint/2010/main" val="832600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564904"/>
            <a:ext cx="8229600" cy="854968"/>
          </a:xfrm>
        </p:spPr>
        <p:txBody>
          <a:bodyPr>
            <a:normAutofit/>
          </a:bodyPr>
          <a:lstStyle/>
          <a:p>
            <a:r>
              <a:rPr kumimoji="1" lang="ja-JP" altLang="en-US" sz="3200" dirty="0" smtClean="0">
                <a:latin typeface="HGPｺﾞｼｯｸM" panose="020B0600000000000000" pitchFamily="50" charset="-128"/>
                <a:ea typeface="HGPｺﾞｼｯｸM" panose="020B0600000000000000" pitchFamily="50" charset="-128"/>
              </a:rPr>
              <a:t>これからの課題</a:t>
            </a:r>
            <a:endParaRPr kumimoji="1" lang="ja-JP" altLang="en-US" sz="3200" dirty="0">
              <a:latin typeface="HGPｺﾞｼｯｸM" panose="020B0600000000000000" pitchFamily="50" charset="-128"/>
              <a:ea typeface="HGPｺﾞｼｯｸM" panose="020B0600000000000000" pitchFamily="50" charset="-128"/>
            </a:endParaRPr>
          </a:p>
        </p:txBody>
      </p:sp>
      <p:sp>
        <p:nvSpPr>
          <p:cNvPr id="3" name="コンテンツ プレースホルダー 2"/>
          <p:cNvSpPr>
            <a:spLocks noGrp="1"/>
          </p:cNvSpPr>
          <p:nvPr>
            <p:ph idx="1"/>
          </p:nvPr>
        </p:nvSpPr>
        <p:spPr>
          <a:xfrm>
            <a:off x="251520" y="332656"/>
            <a:ext cx="8445624" cy="6048672"/>
          </a:xfrm>
        </p:spPr>
        <p:txBody>
          <a:bodyPr>
            <a:normAutofit fontScale="92500" lnSpcReduction="10000"/>
          </a:bodyPr>
          <a:lstStyle/>
          <a:p>
            <a:r>
              <a:rPr lang="ja-JP" altLang="ja-JP" sz="3000" dirty="0" smtClean="0">
                <a:latin typeface="HGPｺﾞｼｯｸM" panose="020B0600000000000000" pitchFamily="50" charset="-128"/>
                <a:ea typeface="HGPｺﾞｼｯｸM" panose="020B0600000000000000" pitchFamily="50" charset="-128"/>
              </a:rPr>
              <a:t>当日</a:t>
            </a:r>
            <a:r>
              <a:rPr lang="ja-JP" altLang="ja-JP" sz="3000" dirty="0">
                <a:latin typeface="HGPｺﾞｼｯｸM" panose="020B0600000000000000" pitchFamily="50" charset="-128"/>
                <a:ea typeface="HGPｺﾞｼｯｸM" panose="020B0600000000000000" pitchFamily="50" charset="-128"/>
              </a:rPr>
              <a:t>訓練の際</a:t>
            </a:r>
            <a:r>
              <a:rPr lang="ja-JP" altLang="ja-JP" sz="3000" dirty="0" smtClean="0">
                <a:latin typeface="HGPｺﾞｼｯｸM" panose="020B0600000000000000" pitchFamily="50" charset="-128"/>
                <a:ea typeface="HGPｺﾞｼｯｸM" panose="020B0600000000000000" pitchFamily="50" charset="-128"/>
              </a:rPr>
              <a:t>に</a:t>
            </a:r>
            <a:r>
              <a:rPr lang="ja-JP" altLang="en-US" sz="3000" dirty="0" smtClean="0">
                <a:latin typeface="HGPｺﾞｼｯｸM" panose="020B0600000000000000" pitchFamily="50" charset="-128"/>
                <a:ea typeface="HGPｺﾞｼｯｸM" panose="020B0600000000000000" pitchFamily="50" charset="-128"/>
              </a:rPr>
              <a:t>、</a:t>
            </a:r>
            <a:r>
              <a:rPr lang="ja-JP" altLang="ja-JP" sz="3000" dirty="0" smtClean="0">
                <a:latin typeface="HGPｺﾞｼｯｸM" panose="020B0600000000000000" pitchFamily="50" charset="-128"/>
                <a:ea typeface="HGPｺﾞｼｯｸM" panose="020B0600000000000000" pitchFamily="50" charset="-128"/>
              </a:rPr>
              <a:t>〝</a:t>
            </a:r>
            <a:r>
              <a:rPr lang="ja-JP" altLang="ja-JP" sz="3000" dirty="0">
                <a:latin typeface="HGPｺﾞｼｯｸM" panose="020B0600000000000000" pitchFamily="50" charset="-128"/>
                <a:ea typeface="HGPｺﾞｼｯｸM" panose="020B0600000000000000" pitchFamily="50" charset="-128"/>
              </a:rPr>
              <a:t>ヘルプマーク及びヘルプカードをご持参〟と言った私達にとって初めて耳にする言葉を聞き、将来徐々に普及する言葉である為、他の職員にも情報共有を行いました。</a:t>
            </a:r>
          </a:p>
          <a:p>
            <a:endParaRPr kumimoji="1" lang="ja-JP" altLang="en-US" dirty="0" smtClean="0"/>
          </a:p>
          <a:p>
            <a:endParaRPr lang="ja-JP" altLang="en-US" dirty="0"/>
          </a:p>
          <a:p>
            <a:endParaRPr kumimoji="1" lang="ja-JP" altLang="en-US" dirty="0" smtClean="0"/>
          </a:p>
          <a:p>
            <a:r>
              <a:rPr lang="ja-JP" altLang="ja-JP" sz="3000" dirty="0" smtClean="0">
                <a:latin typeface="HGPｺﾞｼｯｸM" panose="020B0600000000000000" pitchFamily="50" charset="-128"/>
                <a:ea typeface="HGPｺﾞｼｯｸM" panose="020B0600000000000000" pitchFamily="50" charset="-128"/>
              </a:rPr>
              <a:t>認知症</a:t>
            </a:r>
            <a:r>
              <a:rPr lang="ja-JP" altLang="en-US" sz="3000" dirty="0" smtClean="0">
                <a:latin typeface="HGPｺﾞｼｯｸM" panose="020B0600000000000000" pitchFamily="50" charset="-128"/>
                <a:ea typeface="HGPｺﾞｼｯｸM" panose="020B0600000000000000" pitchFamily="50" charset="-128"/>
              </a:rPr>
              <a:t>の</a:t>
            </a:r>
            <a:r>
              <a:rPr lang="ja-JP" altLang="ja-JP" sz="3000" dirty="0" smtClean="0">
                <a:latin typeface="HGPｺﾞｼｯｸM" panose="020B0600000000000000" pitchFamily="50" charset="-128"/>
                <a:ea typeface="HGPｺﾞｼｯｸM" panose="020B0600000000000000" pitchFamily="50" charset="-128"/>
              </a:rPr>
              <a:t>問題</a:t>
            </a:r>
            <a:r>
              <a:rPr lang="ja-JP" altLang="ja-JP" sz="3000" dirty="0">
                <a:latin typeface="HGPｺﾞｼｯｸM" panose="020B0600000000000000" pitchFamily="50" charset="-128"/>
                <a:ea typeface="HGPｺﾞｼｯｸM" panose="020B0600000000000000" pitchFamily="50" charset="-128"/>
              </a:rPr>
              <a:t>は重要な課題として認識しておりますが、鉄道各社におきましては限られた人員で運営しており、そのために駅係員の人数を増やしたり、私ども</a:t>
            </a:r>
            <a:r>
              <a:rPr lang="en-US" altLang="ja-JP" sz="3000" dirty="0">
                <a:latin typeface="HGPｺﾞｼｯｸM" panose="020B0600000000000000" pitchFamily="50" charset="-128"/>
                <a:ea typeface="HGPｺﾞｼｯｸM" panose="020B0600000000000000" pitchFamily="50" charset="-128"/>
              </a:rPr>
              <a:t>100</a:t>
            </a:r>
            <a:r>
              <a:rPr lang="ja-JP" altLang="ja-JP" sz="3000" dirty="0">
                <a:latin typeface="HGPｺﾞｼｯｸM" panose="020B0600000000000000" pitchFamily="50" charset="-128"/>
                <a:ea typeface="HGPｺﾞｼｯｸM" panose="020B0600000000000000" pitchFamily="50" charset="-128"/>
              </a:rPr>
              <a:t>％ご希望にお応えする事は困難かも知れませんが、皆様と連携を取りながら前向きに検討すべき課題だと感じておりますので、ご理解の程よろしくお願いいたします。</a:t>
            </a:r>
          </a:p>
          <a:p>
            <a:endParaRPr kumimoji="1" lang="ja-JP" altLang="en-US" dirty="0"/>
          </a:p>
        </p:txBody>
      </p:sp>
    </p:spTree>
    <p:extLst>
      <p:ext uri="{BB962C8B-B14F-4D97-AF65-F5344CB8AC3E}">
        <p14:creationId xmlns:p14="http://schemas.microsoft.com/office/powerpoint/2010/main" val="4033370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0" y="764704"/>
            <a:ext cx="4176464" cy="1815730"/>
          </a:xfrm>
        </p:spPr>
        <p:txBody>
          <a:bodyPr>
            <a:noAutofit/>
          </a:bodyPr>
          <a:lstStyle/>
          <a:p>
            <a:pPr algn="l"/>
            <a:r>
              <a:rPr kumimoji="1" lang="ja-JP" altLang="en-US" sz="2400" dirty="0" smtClean="0">
                <a:latin typeface="HGPｺﾞｼｯｸM" panose="020B0600000000000000" pitchFamily="50" charset="-128"/>
                <a:ea typeface="HGPｺﾞｼｯｸM" panose="020B0600000000000000" pitchFamily="50" charset="-128"/>
                <a:cs typeface="メイリオ" panose="020B0604030504040204" pitchFamily="50" charset="-128"/>
              </a:rPr>
              <a:t>叡山電車さんに事前に連絡をしておくと</a:t>
            </a:r>
            <a:r>
              <a:rPr kumimoji="1" lang="en-US" altLang="ja-JP" sz="2400" dirty="0" smtClean="0">
                <a:latin typeface="HGPｺﾞｼｯｸM" panose="020B0600000000000000" pitchFamily="50" charset="-128"/>
                <a:ea typeface="HGPｺﾞｼｯｸM" panose="020B0600000000000000" pitchFamily="50" charset="-128"/>
                <a:cs typeface="メイリオ" panose="020B0604030504040204" pitchFamily="50" charset="-128"/>
              </a:rPr>
              <a:t>…</a:t>
            </a:r>
            <a:r>
              <a:rPr kumimoji="1" lang="ja-JP" altLang="en-US" sz="2400" dirty="0" smtClean="0">
                <a:latin typeface="HGPｺﾞｼｯｸM" panose="020B0600000000000000" pitchFamily="50" charset="-128"/>
                <a:ea typeface="HGPｺﾞｼｯｸM" panose="020B0600000000000000" pitchFamily="50" charset="-128"/>
                <a:cs typeface="メイリオ" panose="020B0604030504040204" pitchFamily="50" charset="-128"/>
              </a:rPr>
              <a:t/>
            </a:r>
            <a:br>
              <a:rPr kumimoji="1" lang="ja-JP" altLang="en-US" sz="2400" dirty="0" smtClean="0">
                <a:latin typeface="HGPｺﾞｼｯｸM" panose="020B0600000000000000" pitchFamily="50" charset="-128"/>
                <a:ea typeface="HGPｺﾞｼｯｸM" panose="020B0600000000000000" pitchFamily="50" charset="-128"/>
                <a:cs typeface="メイリオ" panose="020B0604030504040204" pitchFamily="50" charset="-128"/>
              </a:rPr>
            </a:br>
            <a:r>
              <a:rPr kumimoji="1" lang="ja-JP" altLang="en-US" sz="2400" dirty="0" smtClean="0">
                <a:latin typeface="HGPｺﾞｼｯｸM" panose="020B0600000000000000" pitchFamily="50" charset="-128"/>
                <a:ea typeface="HGPｺﾞｼｯｸM" panose="020B0600000000000000" pitchFamily="50" charset="-128"/>
                <a:cs typeface="メイリオ" panose="020B0604030504040204" pitchFamily="50" charset="-128"/>
              </a:rPr>
              <a:t>スロープを準備。駅停車後、運転手さんが手際よく設置。</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1" name="Picture 3" descr="C:\Users\matsumoto\Pictures\2016-11-04\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61142"/>
            <a:ext cx="3864643" cy="2895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コンテンツ プレースホルダー 3"/>
          <p:cNvSpPr>
            <a:spLocks noGrp="1"/>
          </p:cNvSpPr>
          <p:nvPr>
            <p:ph idx="1"/>
          </p:nvPr>
        </p:nvSpPr>
        <p:spPr>
          <a:xfrm>
            <a:off x="457200" y="4365103"/>
            <a:ext cx="4186808" cy="1761059"/>
          </a:xfrm>
        </p:spPr>
        <p:txBody>
          <a:bodyPr/>
          <a:lstStyle/>
          <a:p>
            <a:r>
              <a:rPr lang="en-US" altLang="ja-JP" sz="2400" dirty="0" smtClean="0">
                <a:latin typeface="HGPｺﾞｼｯｸM" panose="020B0600000000000000" pitchFamily="50" charset="-128"/>
                <a:ea typeface="HGPｺﾞｼｯｸM" panose="020B0600000000000000" pitchFamily="50" charset="-128"/>
                <a:cs typeface="メイリオ" panose="020B0604030504040204" pitchFamily="50" charset="-128"/>
              </a:rPr>
              <a:t>2</a:t>
            </a:r>
            <a:r>
              <a:rPr lang="ja-JP" altLang="en-US" sz="2400" dirty="0" smtClean="0">
                <a:latin typeface="HGPｺﾞｼｯｸM" panose="020B0600000000000000" pitchFamily="50" charset="-128"/>
                <a:ea typeface="HGPｺﾞｼｯｸM" panose="020B0600000000000000" pitchFamily="50" charset="-128"/>
                <a:cs typeface="メイリオ" panose="020B0604030504040204" pitchFamily="50" charset="-128"/>
              </a:rPr>
              <a:t>両編成ですが、ワンマンのお一人対応。</a:t>
            </a:r>
          </a:p>
          <a:p>
            <a:r>
              <a:rPr lang="ja-JP" altLang="en-US" sz="2400" dirty="0" smtClean="0">
                <a:latin typeface="HGPｺﾞｼｯｸM" panose="020B0600000000000000" pitchFamily="50" charset="-128"/>
                <a:ea typeface="HGPｺﾞｼｯｸM" panose="020B0600000000000000" pitchFamily="50" charset="-128"/>
                <a:cs typeface="メイリオ" panose="020B0604030504040204" pitchFamily="50" charset="-128"/>
              </a:rPr>
              <a:t>延滞なく出発</a:t>
            </a:r>
            <a:r>
              <a:rPr lang="en-US" altLang="ja-JP" sz="2400" dirty="0" smtClean="0">
                <a:latin typeface="HGPｺﾞｼｯｸM" panose="020B0600000000000000" pitchFamily="50" charset="-128"/>
                <a:ea typeface="HGPｺﾞｼｯｸM" panose="020B0600000000000000" pitchFamily="50" charset="-128"/>
                <a:cs typeface="メイリオ" panose="020B0604030504040204" pitchFamily="50" charset="-128"/>
              </a:rPr>
              <a:t>!!</a:t>
            </a:r>
            <a:endParaRPr lang="ja-JP" altLang="en-US" sz="2400"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a:p>
            <a:endParaRPr kumimoji="1" lang="ja-JP" altLang="en-US" dirty="0"/>
          </a:p>
        </p:txBody>
      </p:sp>
      <p:pic>
        <p:nvPicPr>
          <p:cNvPr id="2052" name="Picture 4" descr="C:\Users\matsumoto\Pictures\2016-11-04\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509036"/>
            <a:ext cx="4069015" cy="30489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角丸四角形 7"/>
          <p:cNvSpPr/>
          <p:nvPr/>
        </p:nvSpPr>
        <p:spPr>
          <a:xfrm>
            <a:off x="8532440" y="4653136"/>
            <a:ext cx="72008" cy="144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0659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pPr>
              <a:defRPr/>
            </a:pPr>
            <a:r>
              <a:rPr lang="ja-JP" altLang="en-US" sz="4000" dirty="0" smtClean="0">
                <a:latin typeface="HGPｺﾞｼｯｸM" pitchFamily="50" charset="-128"/>
                <a:ea typeface="HGPｺﾞｼｯｸM" pitchFamily="50" charset="-128"/>
              </a:rPr>
              <a:t>私たち</a:t>
            </a:r>
            <a:r>
              <a:rPr lang="en-US" altLang="ja-JP" sz="4000" dirty="0" smtClean="0">
                <a:latin typeface="HGPｺﾞｼｯｸM" pitchFamily="50" charset="-128"/>
                <a:ea typeface="HGPｺﾞｼｯｸM" pitchFamily="50" charset="-128"/>
              </a:rPr>
              <a:t>(</a:t>
            </a:r>
            <a:r>
              <a:rPr lang="ja-JP" altLang="en-US" sz="4000" dirty="0" smtClean="0">
                <a:latin typeface="HGPｺﾞｼｯｸM" pitchFamily="50" charset="-128"/>
                <a:ea typeface="HGPｺﾞｼｯｸM" pitchFamily="50" charset="-128"/>
              </a:rPr>
              <a:t>岩倉</a:t>
            </a:r>
            <a:r>
              <a:rPr lang="en-US" altLang="ja-JP" sz="4000" dirty="0" smtClean="0">
                <a:latin typeface="HGPｺﾞｼｯｸM" pitchFamily="50" charset="-128"/>
                <a:ea typeface="HGPｺﾞｼｯｸM" pitchFamily="50" charset="-128"/>
              </a:rPr>
              <a:t>)</a:t>
            </a:r>
            <a:r>
              <a:rPr lang="ja-JP" altLang="en-US" sz="4000" dirty="0" smtClean="0">
                <a:latin typeface="HGPｺﾞｼｯｸM" pitchFamily="50" charset="-128"/>
                <a:ea typeface="HGPｺﾞｼｯｸM" pitchFamily="50" charset="-128"/>
              </a:rPr>
              <a:t>が目指すもの</a:t>
            </a:r>
            <a:endParaRPr lang="ja-JP" altLang="en-US" sz="4000" dirty="0">
              <a:latin typeface="HGPｺﾞｼｯｸM" pitchFamily="50" charset="-128"/>
              <a:ea typeface="HGPｺﾞｼｯｸM" pitchFamily="50" charset="-128"/>
            </a:endParaRPr>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3002098172"/>
              </p:ext>
            </p:extLst>
          </p:nvPr>
        </p:nvGraphicFramePr>
        <p:xfrm>
          <a:off x="0" y="1196752"/>
          <a:ext cx="914400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爆発 2 6"/>
          <p:cNvSpPr/>
          <p:nvPr/>
        </p:nvSpPr>
        <p:spPr>
          <a:xfrm>
            <a:off x="4572000" y="1124744"/>
            <a:ext cx="2843212" cy="100806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行方不明</a:t>
            </a:r>
          </a:p>
        </p:txBody>
      </p:sp>
      <p:sp>
        <p:nvSpPr>
          <p:cNvPr id="3" name="四角形吹き出し 2"/>
          <p:cNvSpPr/>
          <p:nvPr/>
        </p:nvSpPr>
        <p:spPr>
          <a:xfrm>
            <a:off x="247866" y="1700808"/>
            <a:ext cx="3244014" cy="2088232"/>
          </a:xfrm>
          <a:prstGeom prst="wedgeRectCallout">
            <a:avLst>
              <a:gd name="adj1" fmla="val 716"/>
              <a:gd name="adj2" fmla="val 96560"/>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200000"/>
              </a:lnSpc>
            </a:pPr>
            <a:r>
              <a:rPr lang="ja-JP" altLang="en-US" dirty="0">
                <a:latin typeface="HGPｺﾞｼｯｸM" panose="020B0600000000000000" pitchFamily="50" charset="-128"/>
                <a:ea typeface="HGPｺﾞｼｯｸM" panose="020B0600000000000000" pitchFamily="50" charset="-128"/>
              </a:rPr>
              <a:t>●</a:t>
            </a:r>
            <a:r>
              <a:rPr lang="ja-JP" altLang="en-US" b="1" dirty="0" smtClean="0">
                <a:latin typeface="HGPｺﾞｼｯｸM" panose="020B0600000000000000" pitchFamily="50" charset="-128"/>
                <a:ea typeface="HGPｺﾞｼｯｸM" panose="020B0600000000000000" pitchFamily="50" charset="-128"/>
              </a:rPr>
              <a:t>圏域単位　ＳＯＳネットワーク</a:t>
            </a:r>
          </a:p>
          <a:p>
            <a:pPr>
              <a:lnSpc>
                <a:spcPct val="200000"/>
              </a:lnSpc>
            </a:pPr>
            <a:r>
              <a:rPr lang="ja-JP" altLang="en-US" dirty="0">
                <a:latin typeface="HGPｺﾞｼｯｸM" panose="020B0600000000000000" pitchFamily="50" charset="-128"/>
                <a:ea typeface="HGPｺﾞｼｯｸM" panose="020B0600000000000000" pitchFamily="50" charset="-128"/>
              </a:rPr>
              <a:t>●</a:t>
            </a:r>
            <a:r>
              <a:rPr lang="ja-JP" altLang="en-US" b="1" dirty="0" smtClean="0">
                <a:latin typeface="HGPｺﾞｼｯｸM" panose="020B0600000000000000" pitchFamily="50" charset="-128"/>
                <a:ea typeface="HGPｺﾞｼｯｸM" panose="020B0600000000000000" pitchFamily="50" charset="-128"/>
              </a:rPr>
              <a:t>行方不明を防ぐ訓練　</a:t>
            </a:r>
            <a:r>
              <a:rPr lang="en-US" altLang="ja-JP" b="1" dirty="0" smtClean="0">
                <a:latin typeface="HGPｺﾞｼｯｸM" panose="020B0600000000000000" pitchFamily="50" charset="-128"/>
                <a:ea typeface="HGPｺﾞｼｯｸM" panose="020B0600000000000000" pitchFamily="50" charset="-128"/>
              </a:rPr>
              <a:t>&lt;2</a:t>
            </a:r>
            <a:r>
              <a:rPr lang="ja-JP" altLang="en-US" b="1" dirty="0" smtClean="0">
                <a:latin typeface="HGPｺﾞｼｯｸM" panose="020B0600000000000000" pitchFamily="50" charset="-128"/>
                <a:ea typeface="HGPｺﾞｼｯｸM" panose="020B0600000000000000" pitchFamily="50" charset="-128"/>
              </a:rPr>
              <a:t>種</a:t>
            </a:r>
            <a:r>
              <a:rPr lang="en-US" altLang="ja-JP" b="1" dirty="0" smtClean="0">
                <a:latin typeface="HGPｺﾞｼｯｸM" panose="020B0600000000000000" pitchFamily="50" charset="-128"/>
                <a:ea typeface="HGPｺﾞｼｯｸM" panose="020B0600000000000000" pitchFamily="50" charset="-128"/>
              </a:rPr>
              <a:t>&gt;</a:t>
            </a:r>
            <a:endParaRPr lang="ja-JP" altLang="en-US" b="1" dirty="0" smtClean="0">
              <a:latin typeface="HGPｺﾞｼｯｸM" panose="020B0600000000000000" pitchFamily="50" charset="-128"/>
              <a:ea typeface="HGPｺﾞｼｯｸM" panose="020B0600000000000000" pitchFamily="50" charset="-128"/>
            </a:endParaRPr>
          </a:p>
          <a:p>
            <a:pPr>
              <a:lnSpc>
                <a:spcPct val="200000"/>
              </a:lnSpc>
            </a:pPr>
            <a:r>
              <a:rPr lang="ja-JP" altLang="en-US" b="1" dirty="0" smtClean="0">
                <a:latin typeface="HGPｺﾞｼｯｸM" panose="020B0600000000000000" pitchFamily="50" charset="-128"/>
                <a:ea typeface="HGPｺﾞｼｯｸM" panose="020B0600000000000000" pitchFamily="50" charset="-128"/>
              </a:rPr>
              <a:t>①声かけ・普及啓発に主眼</a:t>
            </a:r>
          </a:p>
          <a:p>
            <a:pPr>
              <a:lnSpc>
                <a:spcPct val="200000"/>
              </a:lnSpc>
            </a:pPr>
            <a:r>
              <a:rPr lang="ja-JP" altLang="en-US" b="1" dirty="0" smtClean="0">
                <a:latin typeface="HGPｺﾞｼｯｸM" panose="020B0600000000000000" pitchFamily="50" charset="-128"/>
                <a:ea typeface="HGPｺﾞｼｯｸM" panose="020B0600000000000000" pitchFamily="50" charset="-128"/>
              </a:rPr>
              <a:t>②捜索・情報伝達に主眼</a:t>
            </a:r>
            <a:endParaRPr lang="en-US" altLang="ja-JP" b="1" dirty="0">
              <a:latin typeface="HGPｺﾞｼｯｸM" panose="020B0600000000000000" pitchFamily="50" charset="-128"/>
              <a:ea typeface="HGPｺﾞｼｯｸM" panose="020B0600000000000000" pitchFamily="50" charset="-128"/>
            </a:endParaRPr>
          </a:p>
        </p:txBody>
      </p:sp>
      <p:sp>
        <p:nvSpPr>
          <p:cNvPr id="8" name="四角形吹き出し 7"/>
          <p:cNvSpPr/>
          <p:nvPr/>
        </p:nvSpPr>
        <p:spPr>
          <a:xfrm>
            <a:off x="2195736" y="4729718"/>
            <a:ext cx="3244014" cy="2088232"/>
          </a:xfrm>
          <a:prstGeom prst="wedgeRectCallout">
            <a:avLst>
              <a:gd name="adj1" fmla="val 14301"/>
              <a:gd name="adj2" fmla="val -81231"/>
            </a:avLst>
          </a:prstGeom>
        </p:spPr>
        <p:style>
          <a:lnRef idx="1">
            <a:schemeClr val="accent5"/>
          </a:lnRef>
          <a:fillRef idx="2">
            <a:schemeClr val="accent5"/>
          </a:fillRef>
          <a:effectRef idx="1">
            <a:schemeClr val="accent5"/>
          </a:effectRef>
          <a:fontRef idx="minor">
            <a:schemeClr val="dk1"/>
          </a:fontRef>
        </p:style>
        <p:txBody>
          <a:bodyPr rtlCol="0" anchor="ctr"/>
          <a:lstStyle/>
          <a:p>
            <a:pPr>
              <a:lnSpc>
                <a:spcPct val="200000"/>
              </a:lnSpc>
            </a:pPr>
            <a:r>
              <a:rPr lang="ja-JP" altLang="en-US" dirty="0" smtClean="0">
                <a:latin typeface="HGPｺﾞｼｯｸM" panose="020B0600000000000000" pitchFamily="50" charset="-128"/>
                <a:ea typeface="HGPｺﾞｼｯｸM" panose="020B0600000000000000" pitchFamily="50" charset="-128"/>
              </a:rPr>
              <a:t>●区</a:t>
            </a:r>
            <a:r>
              <a:rPr lang="ja-JP" altLang="en-US" dirty="0">
                <a:latin typeface="HGPｺﾞｼｯｸM" panose="020B0600000000000000" pitchFamily="50" charset="-128"/>
                <a:ea typeface="HGPｺﾞｼｯｸM" panose="020B0600000000000000" pitchFamily="50" charset="-128"/>
              </a:rPr>
              <a:t>単位</a:t>
            </a:r>
            <a:r>
              <a:rPr lang="ja-JP" altLang="en-US" dirty="0" smtClean="0">
                <a:latin typeface="HGPｺﾞｼｯｸM" panose="020B0600000000000000" pitchFamily="50" charset="-128"/>
                <a:ea typeface="HGPｺﾞｼｯｸM" panose="020B0600000000000000" pitchFamily="50" charset="-128"/>
              </a:rPr>
              <a:t>　ＳＯＳネットワーク</a:t>
            </a:r>
          </a:p>
          <a:p>
            <a:pPr>
              <a:lnSpc>
                <a:spcPct val="200000"/>
              </a:lnSpc>
            </a:pPr>
            <a:r>
              <a:rPr lang="ja-JP" altLang="en-US" dirty="0" smtClean="0">
                <a:latin typeface="HGPｺﾞｼｯｸM" panose="020B0600000000000000" pitchFamily="50" charset="-128"/>
                <a:ea typeface="HGPｺﾞｼｯｸM" panose="020B0600000000000000" pitchFamily="50" charset="-128"/>
              </a:rPr>
              <a:t>●</a:t>
            </a:r>
            <a:r>
              <a:rPr lang="ja-JP" altLang="en-US" b="1" dirty="0" smtClean="0">
                <a:latin typeface="HGPｺﾞｼｯｸM" panose="020B0600000000000000" pitchFamily="50" charset="-128"/>
                <a:ea typeface="HGPｺﾞｼｯｸM" panose="020B0600000000000000" pitchFamily="50" charset="-128"/>
              </a:rPr>
              <a:t>交通機関との訓練</a:t>
            </a:r>
            <a:endParaRPr lang="en-US" altLang="ja-JP" b="1"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6629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5626968" cy="1143000"/>
          </a:xfrm>
        </p:spPr>
        <p:txBody>
          <a:bodyPr>
            <a:normAutofit/>
          </a:bodyPr>
          <a:lstStyle/>
          <a:p>
            <a:pPr algn="l"/>
            <a:r>
              <a:rPr kumimoji="1" lang="ja-JP" altLang="en-US" sz="3200" dirty="0" smtClean="0">
                <a:latin typeface="HGPｺﾞｼｯｸM" panose="020B0600000000000000" pitchFamily="50" charset="-128"/>
                <a:ea typeface="HGPｺﾞｼｯｸM" panose="020B0600000000000000" pitchFamily="50" charset="-128"/>
              </a:rPr>
              <a:t>Ｈ</a:t>
            </a:r>
            <a:r>
              <a:rPr kumimoji="1" lang="en-US" altLang="ja-JP" sz="3200" dirty="0" smtClean="0">
                <a:latin typeface="HGPｺﾞｼｯｸM" panose="020B0600000000000000" pitchFamily="50" charset="-128"/>
                <a:ea typeface="HGPｺﾞｼｯｸM" panose="020B0600000000000000" pitchFamily="50" charset="-128"/>
              </a:rPr>
              <a:t>28</a:t>
            </a:r>
            <a:r>
              <a:rPr kumimoji="1" lang="ja-JP" altLang="en-US" sz="3200" dirty="0" smtClean="0">
                <a:latin typeface="HGPｺﾞｼｯｸM" panose="020B0600000000000000" pitchFamily="50" charset="-128"/>
                <a:ea typeface="HGPｺﾞｼｯｸM" panose="020B0600000000000000" pitchFamily="50" charset="-128"/>
              </a:rPr>
              <a:t>捜索訓練での</a:t>
            </a:r>
            <a:br>
              <a:rPr kumimoji="1" lang="ja-JP" altLang="en-US" sz="3200" dirty="0" smtClean="0">
                <a:latin typeface="HGPｺﾞｼｯｸM" panose="020B0600000000000000" pitchFamily="50" charset="-128"/>
                <a:ea typeface="HGPｺﾞｼｯｸM" panose="020B0600000000000000" pitchFamily="50" charset="-128"/>
              </a:rPr>
            </a:br>
            <a:r>
              <a:rPr lang="ja-JP" altLang="en-US" sz="3200" dirty="0" smtClean="0">
                <a:latin typeface="HGPｺﾞｼｯｸM" panose="020B0600000000000000" pitchFamily="50" charset="-128"/>
                <a:ea typeface="HGPｺﾞｼｯｸM" panose="020B0600000000000000" pitchFamily="50" charset="-128"/>
              </a:rPr>
              <a:t>当事者の方からのメッセージ</a:t>
            </a:r>
            <a:endParaRPr kumimoji="1" lang="ja-JP" altLang="en-US" sz="3200" dirty="0">
              <a:latin typeface="HGPｺﾞｼｯｸM" panose="020B0600000000000000" pitchFamily="50" charset="-128"/>
              <a:ea typeface="HGPｺﾞｼｯｸM" panose="020B0600000000000000" pitchFamily="50" charset="-128"/>
            </a:endParaRPr>
          </a:p>
        </p:txBody>
      </p:sp>
      <p:sp>
        <p:nvSpPr>
          <p:cNvPr id="4" name="コンテンツ プレースホルダー 3"/>
          <p:cNvSpPr>
            <a:spLocks noGrp="1"/>
          </p:cNvSpPr>
          <p:nvPr>
            <p:ph idx="1"/>
          </p:nvPr>
        </p:nvSpPr>
        <p:spPr>
          <a:xfrm>
            <a:off x="5733428" y="476672"/>
            <a:ext cx="2746648" cy="1324743"/>
          </a:xfrm>
          <a:prstGeom prst="wedgeRoundRectCallout">
            <a:avLst>
              <a:gd name="adj1" fmla="val 4998"/>
              <a:gd name="adj2" fmla="val 12765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normAutofit fontScale="77500" lnSpcReduction="20000"/>
          </a:bodyPr>
          <a:lstStyle/>
          <a:p>
            <a:r>
              <a:rPr lang="ja-JP" altLang="en-US" dirty="0" smtClean="0">
                <a:latin typeface="HGPｺﾞｼｯｸM" panose="020B0600000000000000" pitchFamily="50" charset="-128"/>
                <a:ea typeface="HGPｺﾞｼｯｸM" panose="020B0600000000000000" pitchFamily="50" charset="-128"/>
              </a:rPr>
              <a:t>当事者からの声</a:t>
            </a:r>
          </a:p>
          <a:p>
            <a:r>
              <a:rPr kumimoji="1" lang="en-US" altLang="ja-JP" dirty="0" smtClean="0">
                <a:latin typeface="HGPｺﾞｼｯｸM" panose="020B0600000000000000" pitchFamily="50" charset="-128"/>
                <a:ea typeface="HGPｺﾞｼｯｸM" panose="020B0600000000000000" pitchFamily="50" charset="-128"/>
              </a:rPr>
              <a:t>T</a:t>
            </a:r>
            <a:r>
              <a:rPr kumimoji="1" lang="ja-JP" altLang="en-US" dirty="0" err="1" smtClean="0">
                <a:latin typeface="HGPｺﾞｼｯｸM" panose="020B0600000000000000" pitchFamily="50" charset="-128"/>
                <a:ea typeface="HGPｺﾞｼｯｸM" panose="020B0600000000000000" pitchFamily="50" charset="-128"/>
              </a:rPr>
              <a:t>さん</a:t>
            </a:r>
            <a:r>
              <a:rPr kumimoji="1" lang="en-US" altLang="ja-JP" dirty="0" smtClean="0">
                <a:latin typeface="HGPｺﾞｼｯｸM" panose="020B0600000000000000" pitchFamily="50" charset="-128"/>
                <a:ea typeface="HGPｺﾞｼｯｸM" panose="020B0600000000000000" pitchFamily="50" charset="-128"/>
              </a:rPr>
              <a:t>91</a:t>
            </a:r>
            <a:r>
              <a:rPr kumimoji="1" lang="ja-JP" altLang="en-US" dirty="0" smtClean="0">
                <a:latin typeface="HGPｺﾞｼｯｸM" panose="020B0600000000000000" pitchFamily="50" charset="-128"/>
                <a:ea typeface="HGPｺﾞｼｯｸM" panose="020B0600000000000000" pitchFamily="50" charset="-128"/>
              </a:rPr>
              <a:t>歳</a:t>
            </a:r>
          </a:p>
          <a:p>
            <a:r>
              <a:rPr lang="ja-JP" altLang="en-US" dirty="0" smtClean="0">
                <a:latin typeface="HGPｺﾞｼｯｸM" panose="020B0600000000000000" pitchFamily="50" charset="-128"/>
                <a:ea typeface="HGPｺﾞｼｯｸM" panose="020B0600000000000000" pitchFamily="50" charset="-128"/>
              </a:rPr>
              <a:t>元医師</a:t>
            </a:r>
            <a:endParaRPr kumimoji="1" lang="ja-JP" altLang="en-US" dirty="0" smtClean="0">
              <a:latin typeface="HGPｺﾞｼｯｸM" panose="020B0600000000000000" pitchFamily="50" charset="-128"/>
              <a:ea typeface="HGPｺﾞｼｯｸM" panose="020B0600000000000000" pitchFamily="50" charset="-128"/>
            </a:endParaRPr>
          </a:p>
        </p:txBody>
      </p:sp>
      <p:sp>
        <p:nvSpPr>
          <p:cNvPr id="5" name="テキスト ボックス 4"/>
          <p:cNvSpPr txBox="1"/>
          <p:nvPr/>
        </p:nvSpPr>
        <p:spPr>
          <a:xfrm>
            <a:off x="559196" y="2132856"/>
            <a:ext cx="7920880" cy="4401205"/>
          </a:xfrm>
          <a:prstGeom prst="rect">
            <a:avLst/>
          </a:prstGeom>
          <a:noFill/>
          <a:ln>
            <a:solidFill>
              <a:srgbClr val="0070C0"/>
            </a:solidFill>
          </a:ln>
        </p:spPr>
        <p:txBody>
          <a:bodyPr wrap="square" rtlCol="0">
            <a:spAutoFit/>
          </a:bodyPr>
          <a:lstStyle/>
          <a:p>
            <a:r>
              <a:rPr lang="ja-JP" altLang="en-US" sz="2800" dirty="0" smtClean="0">
                <a:latin typeface="HGPｺﾞｼｯｸM" panose="020B0600000000000000" pitchFamily="50" charset="-128"/>
                <a:ea typeface="HGPｺﾞｼｯｸM" panose="020B0600000000000000" pitchFamily="50" charset="-128"/>
              </a:rPr>
              <a:t>●私は認知症</a:t>
            </a:r>
            <a:r>
              <a:rPr lang="en-US" altLang="ja-JP" sz="2800" dirty="0" smtClean="0">
                <a:latin typeface="HGPｺﾞｼｯｸM" panose="020B0600000000000000" pitchFamily="50" charset="-128"/>
                <a:ea typeface="HGPｺﾞｼｯｸM" panose="020B0600000000000000" pitchFamily="50" charset="-128"/>
              </a:rPr>
              <a:t>5</a:t>
            </a:r>
            <a:r>
              <a:rPr lang="ja-JP" altLang="en-US" sz="2800" dirty="0" smtClean="0">
                <a:latin typeface="HGPｺﾞｼｯｸM" panose="020B0600000000000000" pitchFamily="50" charset="-128"/>
                <a:ea typeface="HGPｺﾞｼｯｸM" panose="020B0600000000000000" pitchFamily="50" charset="-128"/>
              </a:rPr>
              <a:t>年目です</a:t>
            </a:r>
            <a:r>
              <a:rPr kumimoji="1" lang="ja-JP" altLang="en-US" sz="2800" dirty="0" smtClean="0">
                <a:latin typeface="HGPｺﾞｼｯｸM" panose="020B0600000000000000" pitchFamily="50" charset="-128"/>
                <a:ea typeface="HGPｺﾞｼｯｸM" panose="020B0600000000000000" pitchFamily="50" charset="-128"/>
              </a:rPr>
              <a:t>。介護をしていた妻も認知症で、よく徘徊していました。私と一緒</a:t>
            </a:r>
            <a:r>
              <a:rPr lang="ja-JP" altLang="en-US" sz="2800" dirty="0">
                <a:latin typeface="HGPｺﾞｼｯｸM" panose="020B0600000000000000" pitchFamily="50" charset="-128"/>
                <a:ea typeface="HGPｺﾞｼｯｸM" panose="020B0600000000000000" pitchFamily="50" charset="-128"/>
              </a:rPr>
              <a:t>だと</a:t>
            </a:r>
            <a:r>
              <a:rPr kumimoji="1" lang="ja-JP" altLang="en-US" sz="2800" dirty="0" smtClean="0">
                <a:latin typeface="HGPｺﾞｼｯｸM" panose="020B0600000000000000" pitchFamily="50" charset="-128"/>
                <a:ea typeface="HGPｺﾞｼｯｸM" panose="020B0600000000000000" pitchFamily="50" charset="-128"/>
              </a:rPr>
              <a:t>、徘徊</a:t>
            </a:r>
            <a:r>
              <a:rPr lang="ja-JP" altLang="en-US" sz="2800" dirty="0">
                <a:latin typeface="HGPｺﾞｼｯｸM" panose="020B0600000000000000" pitchFamily="50" charset="-128"/>
                <a:ea typeface="HGPｺﾞｼｯｸM" panose="020B0600000000000000" pitchFamily="50" charset="-128"/>
              </a:rPr>
              <a:t>する</a:t>
            </a:r>
            <a:r>
              <a:rPr kumimoji="1" lang="ja-JP" altLang="en-US" sz="2800" dirty="0" smtClean="0">
                <a:latin typeface="HGPｺﾞｼｯｸM" panose="020B0600000000000000" pitchFamily="50" charset="-128"/>
                <a:ea typeface="HGPｺﾞｼｯｸM" panose="020B0600000000000000" pitchFamily="50" charset="-128"/>
              </a:rPr>
              <a:t>のですが、ヘルパーさんと一緒なら不思議と徘徊はしなかったんです</a:t>
            </a:r>
            <a:r>
              <a:rPr kumimoji="1" lang="en-US" altLang="ja-JP" sz="2800" dirty="0" smtClean="0">
                <a:latin typeface="HGPｺﾞｼｯｸM" panose="020B0600000000000000" pitchFamily="50" charset="-128"/>
                <a:ea typeface="HGPｺﾞｼｯｸM" panose="020B0600000000000000" pitchFamily="50" charset="-128"/>
              </a:rPr>
              <a:t>…</a:t>
            </a:r>
            <a:r>
              <a:rPr kumimoji="1" lang="ja-JP" altLang="en-US" sz="2800" dirty="0" err="1" smtClean="0">
                <a:latin typeface="HGPｺﾞｼｯｸM" panose="020B0600000000000000" pitchFamily="50" charset="-128"/>
                <a:ea typeface="HGPｺﾞｼｯｸM" panose="020B0600000000000000" pitchFamily="50" charset="-128"/>
              </a:rPr>
              <a:t>。</a:t>
            </a:r>
            <a:r>
              <a:rPr lang="ja-JP" altLang="en-US" sz="2800" dirty="0" smtClean="0">
                <a:latin typeface="HGPｺﾞｼｯｸM" panose="020B0600000000000000" pitchFamily="50" charset="-128"/>
                <a:ea typeface="HGPｺﾞｼｯｸM" panose="020B0600000000000000" pitchFamily="50" charset="-128"/>
              </a:rPr>
              <a:t>支援する側の関わり方が実に上手かった。笑顔が絶えなかったんです。</a:t>
            </a:r>
          </a:p>
          <a:p>
            <a:r>
              <a:rPr lang="ja-JP" altLang="en-US" sz="2800" dirty="0" smtClean="0">
                <a:latin typeface="HGPｺﾞｼｯｸM" panose="020B0600000000000000" pitchFamily="50" charset="-128"/>
                <a:ea typeface="HGPｺﾞｼｯｸM" panose="020B0600000000000000" pitchFamily="50" charset="-128"/>
              </a:rPr>
              <a:t>　“徘徊は追いかけてはダメ</a:t>
            </a:r>
            <a:r>
              <a:rPr lang="en-US" altLang="ja-JP" sz="2800" dirty="0" smtClean="0">
                <a:latin typeface="HGPｺﾞｼｯｸM" panose="020B0600000000000000" pitchFamily="50" charset="-128"/>
                <a:ea typeface="HGPｺﾞｼｯｸM" panose="020B0600000000000000" pitchFamily="50" charset="-128"/>
              </a:rPr>
              <a:t>!!</a:t>
            </a:r>
            <a:r>
              <a:rPr lang="ja-JP" altLang="en-US" sz="2800" dirty="0" smtClean="0">
                <a:latin typeface="HGPｺﾞｼｯｸM" panose="020B0600000000000000" pitchFamily="50" charset="-128"/>
                <a:ea typeface="HGPｺﾞｼｯｸM" panose="020B0600000000000000" pitchFamily="50" charset="-128"/>
              </a:rPr>
              <a:t>”認知症カフェなどの居場所を作ることで、自分らしい時間が過ごせる</a:t>
            </a:r>
            <a:r>
              <a:rPr lang="en-US" altLang="ja-JP" sz="2800" dirty="0" smtClean="0">
                <a:latin typeface="HGPｺﾞｼｯｸM" panose="020B0600000000000000" pitchFamily="50" charset="-128"/>
                <a:ea typeface="HGPｺﾞｼｯｸM" panose="020B0600000000000000" pitchFamily="50" charset="-128"/>
              </a:rPr>
              <a:t>…</a:t>
            </a:r>
            <a:r>
              <a:rPr lang="ja-JP" altLang="en-US" sz="2800" dirty="0" smtClean="0">
                <a:latin typeface="HGPｺﾞｼｯｸM" panose="020B0600000000000000" pitchFamily="50" charset="-128"/>
                <a:ea typeface="HGPｺﾞｼｯｸM" panose="020B0600000000000000" pitchFamily="50" charset="-128"/>
              </a:rPr>
              <a:t>そういうことが徘徊を防ぐ手立てだと思います。今日は、集まっているみなさんの笑顔が見れて良かったです。ありがとう。</a:t>
            </a:r>
            <a:endParaRPr kumimoji="1" lang="ja-JP" altLang="en-US" sz="280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296069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kumimoji="1" lang="ja-JP" altLang="en-US" sz="3600" dirty="0" smtClean="0">
                <a:latin typeface="HGPｺﾞｼｯｸM" panose="020B0600000000000000" pitchFamily="50" charset="-128"/>
                <a:ea typeface="HGPｺﾞｼｯｸM" panose="020B0600000000000000" pitchFamily="50" charset="-128"/>
              </a:rPr>
              <a:t>まとめ</a:t>
            </a:r>
            <a:endParaRPr kumimoji="1" lang="ja-JP" altLang="en-US" sz="3600" dirty="0">
              <a:latin typeface="HGPｺﾞｼｯｸM" panose="020B0600000000000000" pitchFamily="50" charset="-128"/>
              <a:ea typeface="HGPｺﾞｼｯｸM" panose="020B0600000000000000" pitchFamily="50" charset="-128"/>
            </a:endParaRPr>
          </a:p>
        </p:txBody>
      </p:sp>
      <p:sp>
        <p:nvSpPr>
          <p:cNvPr id="3" name="コンテンツ プレースホルダー 2"/>
          <p:cNvSpPr>
            <a:spLocks noGrp="1"/>
          </p:cNvSpPr>
          <p:nvPr>
            <p:ph idx="1"/>
          </p:nvPr>
        </p:nvSpPr>
        <p:spPr>
          <a:xfrm>
            <a:off x="179512" y="1268760"/>
            <a:ext cx="8784976" cy="4857403"/>
          </a:xfrm>
        </p:spPr>
        <p:txBody>
          <a:bodyPr>
            <a:normAutofit fontScale="77500" lnSpcReduction="20000"/>
          </a:bodyPr>
          <a:lstStyle/>
          <a:p>
            <a:r>
              <a:rPr kumimoji="1" lang="ja-JP" altLang="en-US" sz="3600" dirty="0" smtClean="0">
                <a:latin typeface="HGPｺﾞｼｯｸM" panose="020B0600000000000000" pitchFamily="50" charset="-128"/>
                <a:ea typeface="HGPｺﾞｼｯｸM" panose="020B0600000000000000" pitchFamily="50" charset="-128"/>
              </a:rPr>
              <a:t>行方不明を防ぐネットワーク構築・訓練と、</a:t>
            </a:r>
            <a:r>
              <a:rPr lang="ja-JP" altLang="en-US" sz="3600" dirty="0" smtClean="0">
                <a:latin typeface="HGPｺﾞｼｯｸM" panose="020B0600000000000000" pitchFamily="50" charset="-128"/>
                <a:ea typeface="HGPｺﾞｼｯｸM" panose="020B0600000000000000" pitchFamily="50" charset="-128"/>
              </a:rPr>
              <a:t>認知症カフェ居場所作りは、両輪ですすめていく必要がある。</a:t>
            </a:r>
          </a:p>
          <a:p>
            <a:endParaRPr kumimoji="1" lang="ja-JP" altLang="en-US" sz="3600" dirty="0" smtClean="0">
              <a:latin typeface="HGPｺﾞｼｯｸM" panose="020B0600000000000000" pitchFamily="50" charset="-128"/>
              <a:ea typeface="HGPｺﾞｼｯｸM" panose="020B0600000000000000" pitchFamily="50" charset="-128"/>
            </a:endParaRPr>
          </a:p>
          <a:p>
            <a:r>
              <a:rPr lang="ja-JP" altLang="en-US" sz="3600" dirty="0" smtClean="0">
                <a:latin typeface="HGPｺﾞｼｯｸM" panose="020B0600000000000000" pitchFamily="50" charset="-128"/>
                <a:ea typeface="HGPｺﾞｼｯｸM" panose="020B0600000000000000" pitchFamily="50" charset="-128"/>
              </a:rPr>
              <a:t>交通機関を含めた地域の意識を変える　</a:t>
            </a:r>
          </a:p>
          <a:p>
            <a:pPr marL="0" indent="0">
              <a:buNone/>
            </a:pPr>
            <a:r>
              <a:rPr kumimoji="1" lang="ja-JP" altLang="en-US" sz="3600" dirty="0">
                <a:latin typeface="HGPｺﾞｼｯｸM" panose="020B0600000000000000" pitchFamily="50" charset="-128"/>
                <a:ea typeface="HGPｺﾞｼｯｸM" panose="020B0600000000000000" pitchFamily="50" charset="-128"/>
              </a:rPr>
              <a:t>　</a:t>
            </a:r>
            <a:r>
              <a:rPr kumimoji="1" lang="ja-JP" altLang="en-US" sz="3600" dirty="0" smtClean="0">
                <a:latin typeface="HGPｺﾞｼｯｸM" panose="020B0600000000000000" pitchFamily="50" charset="-128"/>
                <a:ea typeface="HGPｺﾞｼｯｸM" panose="020B0600000000000000" pitchFamily="50" charset="-128"/>
              </a:rPr>
              <a:t>困った人　　　　　　　　　</a:t>
            </a:r>
            <a:r>
              <a:rPr kumimoji="1" lang="ja-JP" altLang="en-US" sz="3600" dirty="0" smtClean="0">
                <a:latin typeface="HGPｺﾞｼｯｸM" panose="020B0600000000000000" pitchFamily="50" charset="-128"/>
                <a:ea typeface="HGPｺﾞｼｯｸM" panose="020B0600000000000000" pitchFamily="50" charset="-128"/>
              </a:rPr>
              <a:t> ⇒</a:t>
            </a:r>
            <a:r>
              <a:rPr kumimoji="1" lang="ja-JP" altLang="en-US" sz="3600" dirty="0" smtClean="0">
                <a:latin typeface="HGPｺﾞｼｯｸM" panose="020B0600000000000000" pitchFamily="50" charset="-128"/>
                <a:ea typeface="HGPｺﾞｼｯｸM" panose="020B0600000000000000" pitchFamily="50" charset="-128"/>
              </a:rPr>
              <a:t>　警察　の流れを変える　継続</a:t>
            </a:r>
          </a:p>
          <a:p>
            <a:pPr marL="0" indent="0">
              <a:buNone/>
            </a:pPr>
            <a:r>
              <a:rPr lang="ja-JP" altLang="en-US" sz="3600" dirty="0">
                <a:latin typeface="HGPｺﾞｼｯｸM" panose="020B0600000000000000" pitchFamily="50" charset="-128"/>
                <a:ea typeface="HGPｺﾞｼｯｸM" panose="020B0600000000000000" pitchFamily="50" charset="-128"/>
              </a:rPr>
              <a:t>　</a:t>
            </a:r>
            <a:r>
              <a:rPr lang="ja-JP" altLang="en-US" sz="3600" dirty="0" smtClean="0">
                <a:latin typeface="HGPｺﾞｼｯｸM" panose="020B0600000000000000" pitchFamily="50" charset="-128"/>
                <a:ea typeface="HGPｺﾞｼｯｸM" panose="020B0600000000000000" pitchFamily="50" charset="-128"/>
              </a:rPr>
              <a:t>心配な人・知っている</a:t>
            </a:r>
            <a:r>
              <a:rPr lang="ja-JP" altLang="en-US" sz="3600" dirty="0" smtClean="0">
                <a:latin typeface="HGPｺﾞｼｯｸM" panose="020B0600000000000000" pitchFamily="50" charset="-128"/>
                <a:ea typeface="HGPｺﾞｼｯｸM" panose="020B0600000000000000" pitchFamily="50" charset="-128"/>
              </a:rPr>
              <a:t>人 ⇒</a:t>
            </a:r>
            <a:r>
              <a:rPr lang="ja-JP" altLang="en-US" sz="3600" dirty="0" smtClean="0">
                <a:latin typeface="HGPｺﾞｼｯｸM" panose="020B0600000000000000" pitchFamily="50" charset="-128"/>
                <a:ea typeface="HGPｺﾞｼｯｸM" panose="020B0600000000000000" pitchFamily="50" charset="-128"/>
              </a:rPr>
              <a:t>　ケアマネ・介護事業所</a:t>
            </a:r>
            <a:endParaRPr kumimoji="1" lang="ja-JP" altLang="en-US" sz="3600" dirty="0" smtClean="0">
              <a:latin typeface="HGPｺﾞｼｯｸM" panose="020B0600000000000000" pitchFamily="50" charset="-128"/>
              <a:ea typeface="HGPｺﾞｼｯｸM" panose="020B0600000000000000" pitchFamily="50" charset="-128"/>
            </a:endParaRPr>
          </a:p>
          <a:p>
            <a:endParaRPr kumimoji="1" lang="ja-JP" altLang="en-US" sz="3600" dirty="0">
              <a:latin typeface="HGPｺﾞｼｯｸM" panose="020B0600000000000000" pitchFamily="50" charset="-128"/>
              <a:ea typeface="HGPｺﾞｼｯｸM" panose="020B0600000000000000" pitchFamily="50" charset="-128"/>
            </a:endParaRPr>
          </a:p>
          <a:p>
            <a:r>
              <a:rPr kumimoji="1" lang="ja-JP" altLang="en-US" sz="3600" dirty="0" smtClean="0">
                <a:latin typeface="HGPｺﾞｼｯｸM" panose="020B0600000000000000" pitchFamily="50" charset="-128"/>
                <a:ea typeface="HGPｺﾞｼｯｸM" panose="020B0600000000000000" pitchFamily="50" charset="-128"/>
              </a:rPr>
              <a:t>徘徊をどう止めるか、</a:t>
            </a:r>
            <a:r>
              <a:rPr lang="ja-JP" altLang="en-US" sz="3600" dirty="0" smtClean="0">
                <a:latin typeface="HGPｺﾞｼｯｸM" panose="020B0600000000000000" pitchFamily="50" charset="-128"/>
                <a:ea typeface="HGPｺﾞｼｯｸM" panose="020B0600000000000000" pitchFamily="50" charset="-128"/>
              </a:rPr>
              <a:t>ではなく</a:t>
            </a:r>
            <a:r>
              <a:rPr lang="ja-JP" altLang="en-US" sz="3600" dirty="0" smtClean="0">
                <a:latin typeface="HGPｺﾞｼｯｸM" panose="020B0600000000000000" pitchFamily="50" charset="-128"/>
                <a:ea typeface="HGPｺﾞｼｯｸM" panose="020B0600000000000000" pitchFamily="50" charset="-128"/>
              </a:rPr>
              <a:t>、</a:t>
            </a:r>
            <a:endParaRPr lang="en-US" altLang="ja-JP" sz="3600" dirty="0" smtClean="0">
              <a:latin typeface="HGPｺﾞｼｯｸM" panose="020B0600000000000000" pitchFamily="50" charset="-128"/>
              <a:ea typeface="HGPｺﾞｼｯｸM" panose="020B0600000000000000" pitchFamily="50" charset="-128"/>
            </a:endParaRPr>
          </a:p>
          <a:p>
            <a:pPr marL="0" indent="0">
              <a:buNone/>
            </a:pPr>
            <a:r>
              <a:rPr lang="en-US" altLang="ja-JP" sz="3600" dirty="0">
                <a:latin typeface="HGPｺﾞｼｯｸM" panose="020B0600000000000000" pitchFamily="50" charset="-128"/>
                <a:ea typeface="HGPｺﾞｼｯｸM" panose="020B0600000000000000" pitchFamily="50" charset="-128"/>
              </a:rPr>
              <a:t> </a:t>
            </a:r>
            <a:r>
              <a:rPr lang="en-US" altLang="ja-JP" sz="3600" dirty="0" smtClean="0">
                <a:latin typeface="HGPｺﾞｼｯｸM" panose="020B0600000000000000" pitchFamily="50" charset="-128"/>
                <a:ea typeface="HGPｺﾞｼｯｸM" panose="020B0600000000000000" pitchFamily="50" charset="-128"/>
              </a:rPr>
              <a:t> </a:t>
            </a:r>
            <a:r>
              <a:rPr lang="ja-JP" altLang="en-US" sz="3600" dirty="0" smtClean="0">
                <a:latin typeface="HGPｺﾞｼｯｸM" panose="020B0600000000000000" pitchFamily="50" charset="-128"/>
                <a:ea typeface="HGPｺﾞｼｯｸM" panose="020B0600000000000000" pitchFamily="50" charset="-128"/>
              </a:rPr>
              <a:t>“</a:t>
            </a:r>
            <a:r>
              <a:rPr lang="ja-JP" altLang="en-US" sz="3600" dirty="0" smtClean="0">
                <a:latin typeface="HGPｺﾞｼｯｸM" panose="020B0600000000000000" pitchFamily="50" charset="-128"/>
                <a:ea typeface="HGPｺﾞｼｯｸM" panose="020B0600000000000000" pitchFamily="50" charset="-128"/>
              </a:rPr>
              <a:t>認知症になっても外出が続けられる</a:t>
            </a:r>
            <a:r>
              <a:rPr lang="en-US" altLang="ja-JP" sz="3600" dirty="0" smtClean="0">
                <a:latin typeface="HGPｺﾞｼｯｸM" panose="020B0600000000000000" pitchFamily="50" charset="-128"/>
                <a:ea typeface="HGPｺﾞｼｯｸM" panose="020B0600000000000000" pitchFamily="50" charset="-128"/>
              </a:rPr>
              <a:t>…</a:t>
            </a:r>
            <a:r>
              <a:rPr lang="ja-JP" altLang="en-US" sz="3600" dirty="0" smtClean="0">
                <a:latin typeface="HGPｺﾞｼｯｸM" panose="020B0600000000000000" pitchFamily="50" charset="-128"/>
                <a:ea typeface="HGPｺﾞｼｯｸM" panose="020B0600000000000000" pitchFamily="50" charset="-128"/>
              </a:rPr>
              <a:t>地域に</a:t>
            </a:r>
            <a:r>
              <a:rPr lang="en-US" altLang="ja-JP" sz="3600" dirty="0" smtClean="0">
                <a:latin typeface="HGPｺﾞｼｯｸM" panose="020B0600000000000000" pitchFamily="50" charset="-128"/>
                <a:ea typeface="HGPｺﾞｼｯｸM" panose="020B0600000000000000" pitchFamily="50" charset="-128"/>
              </a:rPr>
              <a:t>!!</a:t>
            </a:r>
            <a:r>
              <a:rPr lang="ja-JP" altLang="en-US" sz="3600" dirty="0" smtClean="0">
                <a:latin typeface="HGPｺﾞｼｯｸM" panose="020B0600000000000000" pitchFamily="50" charset="-128"/>
                <a:ea typeface="HGPｺﾞｼｯｸM" panose="020B0600000000000000" pitchFamily="50" charset="-128"/>
              </a:rPr>
              <a:t>”</a:t>
            </a:r>
            <a:endParaRPr lang="en-US" altLang="ja-JP" sz="3600" dirty="0" smtClean="0">
              <a:latin typeface="HGPｺﾞｼｯｸM" panose="020B0600000000000000" pitchFamily="50" charset="-128"/>
              <a:ea typeface="HGPｺﾞｼｯｸM" panose="020B0600000000000000" pitchFamily="50" charset="-128"/>
            </a:endParaRPr>
          </a:p>
          <a:p>
            <a:pPr marL="0" indent="0">
              <a:buNone/>
            </a:pPr>
            <a:r>
              <a:rPr lang="en-US" altLang="ja-JP" sz="3600" dirty="0">
                <a:latin typeface="HGPｺﾞｼｯｸM" panose="020B0600000000000000" pitchFamily="50" charset="-128"/>
                <a:ea typeface="HGPｺﾞｼｯｸM" panose="020B0600000000000000" pitchFamily="50" charset="-128"/>
              </a:rPr>
              <a:t> </a:t>
            </a:r>
            <a:r>
              <a:rPr lang="ja-JP" altLang="en-US" sz="3600" dirty="0" smtClean="0">
                <a:latin typeface="HGPｺﾞｼｯｸM" panose="020B0600000000000000" pitchFamily="50" charset="-128"/>
                <a:ea typeface="HGPｺﾞｼｯｸM" panose="020B0600000000000000" pitchFamily="50" charset="-128"/>
              </a:rPr>
              <a:t>　という視点に着目した取組みにシフトさせていく。　　　　　　　　　　　　　</a:t>
            </a:r>
          </a:p>
          <a:p>
            <a:pPr marL="0" indent="0">
              <a:buNone/>
            </a:pPr>
            <a:r>
              <a:rPr lang="ja-JP" altLang="en-US" sz="3600" dirty="0" smtClean="0">
                <a:latin typeface="HGPｺﾞｼｯｸM" panose="020B0600000000000000" pitchFamily="50" charset="-128"/>
                <a:ea typeface="HGPｺﾞｼｯｸM" panose="020B0600000000000000" pitchFamily="50" charset="-128"/>
              </a:rPr>
              <a:t>　</a:t>
            </a:r>
          </a:p>
          <a:p>
            <a:pPr marL="0" indent="0">
              <a:buNone/>
            </a:pPr>
            <a:endParaRPr kumimoji="1" lang="ja-JP" altLang="en-US"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891375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2751" y="4454875"/>
            <a:ext cx="682619" cy="64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IMG_9170"/>
          <p:cNvPicPr>
            <a:picLocks noChangeAspect="1" noChangeArrowheads="1"/>
          </p:cNvPicPr>
          <p:nvPr/>
        </p:nvPicPr>
        <p:blipFill>
          <a:blip r:embed="rId3" cstate="print">
            <a:lum bright="10000" contrast="8000"/>
          </a:blip>
          <a:srcRect/>
          <a:stretch>
            <a:fillRect/>
          </a:stretch>
        </p:blipFill>
        <p:spPr bwMode="auto">
          <a:xfrm>
            <a:off x="239698" y="1532932"/>
            <a:ext cx="2055316" cy="1359524"/>
          </a:xfrm>
          <a:prstGeom prst="rect">
            <a:avLst/>
          </a:prstGeom>
          <a:ln>
            <a:noFill/>
          </a:ln>
          <a:effectLst>
            <a:softEdge rad="112500"/>
          </a:effectLst>
        </p:spPr>
      </p:pic>
      <p:pic>
        <p:nvPicPr>
          <p:cNvPr id="5" name="Picture 4" descr="PA080037"/>
          <p:cNvPicPr>
            <a:picLocks noChangeAspect="1" noChangeArrowheads="1"/>
          </p:cNvPicPr>
          <p:nvPr/>
        </p:nvPicPr>
        <p:blipFill>
          <a:blip r:embed="rId4" cstate="print"/>
          <a:srcRect/>
          <a:stretch>
            <a:fillRect/>
          </a:stretch>
        </p:blipFill>
        <p:spPr bwMode="auto">
          <a:xfrm>
            <a:off x="6472210" y="1413961"/>
            <a:ext cx="2302027" cy="1426363"/>
          </a:xfrm>
          <a:prstGeom prst="rect">
            <a:avLst/>
          </a:prstGeom>
          <a:ln>
            <a:noFill/>
          </a:ln>
          <a:effectLst>
            <a:softEdge rad="112500"/>
          </a:effectLst>
        </p:spPr>
      </p:pic>
      <p:pic>
        <p:nvPicPr>
          <p:cNvPr id="6" name="Picture 2" descr="\\Dc2vb\careshare\岩倉地域包括支援センター\houkatsu\☆地域\地域ケア会議\26年度\H26 徘徊模擬訓練\京都バス徘徊模擬訓練\画像\運転手&amp;徘徊役.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629" y="2974789"/>
            <a:ext cx="2187713" cy="1415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コンテンツ プレースホルダー 3"/>
          <p:cNvPicPr>
            <a:picLocks noChangeAspect="1"/>
          </p:cNvPicPr>
          <p:nvPr/>
        </p:nvPicPr>
        <p:blipFill rotWithShape="1">
          <a:blip r:embed="rId6" cstate="print">
            <a:extLst>
              <a:ext uri="{28A0092B-C50C-407E-A947-70E740481C1C}">
                <a14:useLocalDpi xmlns:a14="http://schemas.microsoft.com/office/drawing/2010/main" val="0"/>
              </a:ext>
            </a:extLst>
          </a:blip>
          <a:srcRect l="7464" t="11418" r="9102" b="3669"/>
          <a:stretch/>
        </p:blipFill>
        <p:spPr>
          <a:xfrm>
            <a:off x="6544964" y="3036435"/>
            <a:ext cx="2099990" cy="1296657"/>
          </a:xfrm>
          <a:prstGeom prst="rect">
            <a:avLst/>
          </a:prstGeom>
        </p:spPr>
      </p:pic>
      <p:pic>
        <p:nvPicPr>
          <p:cNvPr id="8" name="図 7"/>
          <p:cNvPicPr>
            <a:picLocks noChangeAspect="1"/>
          </p:cNvPicPr>
          <p:nvPr/>
        </p:nvPicPr>
        <p:blipFill rotWithShape="1">
          <a:blip r:embed="rId7">
            <a:extLst>
              <a:ext uri="{28A0092B-C50C-407E-A947-70E740481C1C}">
                <a14:useLocalDpi xmlns:a14="http://schemas.microsoft.com/office/drawing/2010/main" val="0"/>
              </a:ext>
            </a:extLst>
          </a:blip>
          <a:srcRect l="3392" t="7672" r="1461"/>
          <a:stretch/>
        </p:blipFill>
        <p:spPr>
          <a:xfrm>
            <a:off x="2737923" y="1575721"/>
            <a:ext cx="3337894" cy="2739085"/>
          </a:xfrm>
          <a:prstGeom prst="rect">
            <a:avLst/>
          </a:prstGeom>
        </p:spPr>
      </p:pic>
      <p:sp>
        <p:nvSpPr>
          <p:cNvPr id="10" name="正方形/長方形 9"/>
          <p:cNvSpPr/>
          <p:nvPr/>
        </p:nvSpPr>
        <p:spPr>
          <a:xfrm>
            <a:off x="0" y="476672"/>
            <a:ext cx="9036692" cy="584775"/>
          </a:xfrm>
          <a:prstGeom prst="rect">
            <a:avLst/>
          </a:prstGeom>
        </p:spPr>
        <p:txBody>
          <a:bodyPr wrap="square">
            <a:spAutoFit/>
          </a:bodyPr>
          <a:lstStyle/>
          <a:p>
            <a:r>
              <a:rPr lang="ja-JP" altLang="en-US" sz="3200" dirty="0">
                <a:solidFill>
                  <a:srgbClr val="00B050"/>
                </a:solidFill>
                <a:latin typeface="HG丸ｺﾞｼｯｸM-PRO" panose="020F0600000000000000" pitchFamily="50" charset="-128"/>
                <a:ea typeface="HG丸ｺﾞｼｯｸM-PRO" panose="020F0600000000000000" pitchFamily="50" charset="-128"/>
              </a:rPr>
              <a:t>“認知症になっても外出が続けられる</a:t>
            </a:r>
            <a:r>
              <a:rPr lang="en-US" altLang="ja-JP" sz="3200" dirty="0">
                <a:solidFill>
                  <a:srgbClr val="00B050"/>
                </a:solidFill>
                <a:latin typeface="HG丸ｺﾞｼｯｸM-PRO" panose="020F0600000000000000" pitchFamily="50" charset="-128"/>
                <a:ea typeface="HG丸ｺﾞｼｯｸM-PRO" panose="020F0600000000000000" pitchFamily="50" charset="-128"/>
              </a:rPr>
              <a:t>…</a:t>
            </a:r>
            <a:r>
              <a:rPr lang="ja-JP" altLang="en-US" sz="3200" dirty="0">
                <a:solidFill>
                  <a:srgbClr val="00B050"/>
                </a:solidFill>
                <a:latin typeface="HG丸ｺﾞｼｯｸM-PRO" panose="020F0600000000000000" pitchFamily="50" charset="-128"/>
                <a:ea typeface="HG丸ｺﾞｼｯｸM-PRO" panose="020F0600000000000000" pitchFamily="50" charset="-128"/>
              </a:rPr>
              <a:t>地域に</a:t>
            </a:r>
            <a:r>
              <a:rPr lang="en-US" altLang="ja-JP" sz="3200" dirty="0">
                <a:solidFill>
                  <a:srgbClr val="00B050"/>
                </a:solidFill>
                <a:latin typeface="HG丸ｺﾞｼｯｸM-PRO" panose="020F0600000000000000" pitchFamily="50" charset="-128"/>
                <a:ea typeface="HG丸ｺﾞｼｯｸM-PRO" panose="020F0600000000000000" pitchFamily="50" charset="-128"/>
              </a:rPr>
              <a:t>!!</a:t>
            </a:r>
            <a:endParaRPr lang="ja-JP" altLang="en-US" sz="3200" dirty="0">
              <a:solidFill>
                <a:srgbClr val="00B050"/>
              </a:solidFill>
              <a:latin typeface="HG丸ｺﾞｼｯｸM-PRO" panose="020F0600000000000000" pitchFamily="50" charset="-128"/>
              <a:ea typeface="HG丸ｺﾞｼｯｸM-PRO" panose="020F0600000000000000" pitchFamily="50" charset="-128"/>
            </a:endParaRPr>
          </a:p>
        </p:txBody>
      </p:sp>
      <p:pic>
        <p:nvPicPr>
          <p:cNvPr id="11" name="Picture 2" descr="\\Dc2vb\careshare\岩倉地域包括支援センター\houkatsu\☆地域\地域ケア会議\25年度\H25.11.2徘徊模擬訓練\徘徊模擬訓練画像\やさしい店ﾔﾏｻﾞｷ画像.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955" y="4775694"/>
            <a:ext cx="2112235" cy="1584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3" descr="\\Dc2vb\careshare\岩倉地域包括支援センター\houkatsu\☆地域\地域ケア会議\25年度\H25.11.2徘徊模擬訓練\徘徊模擬訓練画像\やさ店　ﾌﾞﾚｰﾒﾝ.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6736" y="4822820"/>
            <a:ext cx="2247576" cy="1584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5" descr="\\Dc2vb\careshare\岩倉地域包括支援センター\houkatsu\☆地域\地域ケア会議\認知症部会\岩倉南ふれあい祭\27.11.15南ふれあい祭り\中西さん①　.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49664" y="4858732"/>
            <a:ext cx="1788692" cy="14181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c2vb\careshare\岩倉地域包括支援センター\houkatsu\☆地域\認知症あんしん京づくり推進事業\151124下鴨警察\2015-11-25\左京区の取り組み.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2166" y="4836588"/>
            <a:ext cx="1922071" cy="144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22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lang="ja-JP" altLang="en-US" sz="3600" dirty="0">
                <a:latin typeface="HGPｺﾞｼｯｸM" panose="020B0600000000000000" pitchFamily="50" charset="-128"/>
                <a:ea typeface="HGPｺﾞｼｯｸM" panose="020B0600000000000000" pitchFamily="50" charset="-128"/>
              </a:rPr>
              <a:t>圏域単位　ＳＯＳ</a:t>
            </a:r>
            <a:r>
              <a:rPr lang="ja-JP" altLang="en-US" sz="3600" dirty="0" smtClean="0">
                <a:latin typeface="HGPｺﾞｼｯｸM" panose="020B0600000000000000" pitchFamily="50" charset="-128"/>
                <a:ea typeface="HGPｺﾞｼｯｸM" panose="020B0600000000000000" pitchFamily="50" charset="-128"/>
              </a:rPr>
              <a:t>ネットワーク</a:t>
            </a:r>
            <a:endParaRPr kumimoji="1" lang="ja-JP" altLang="en-US" sz="3600" dirty="0"/>
          </a:p>
        </p:txBody>
      </p:sp>
      <p:sp>
        <p:nvSpPr>
          <p:cNvPr id="3" name="コンテンツ プレースホルダー 2"/>
          <p:cNvSpPr>
            <a:spLocks noGrp="1"/>
          </p:cNvSpPr>
          <p:nvPr>
            <p:ph idx="1"/>
          </p:nvPr>
        </p:nvSpPr>
        <p:spPr>
          <a:xfrm>
            <a:off x="457200" y="1124744"/>
            <a:ext cx="8229600" cy="5001419"/>
          </a:xfrm>
        </p:spPr>
        <p:txBody>
          <a:bodyPr/>
          <a:lstStyle/>
          <a:p>
            <a:r>
              <a:rPr lang="en-US" altLang="ja-JP" sz="2400" dirty="0" smtClean="0">
                <a:latin typeface="HGPｺﾞｼｯｸM" panose="020B0600000000000000" pitchFamily="50" charset="-128"/>
                <a:ea typeface="HGPｺﾞｼｯｸM" panose="020B0600000000000000" pitchFamily="50" charset="-128"/>
              </a:rPr>
              <a:t>H23</a:t>
            </a:r>
            <a:r>
              <a:rPr lang="ja-JP" altLang="en-US" sz="2400" dirty="0">
                <a:latin typeface="HGPｺﾞｼｯｸM" panose="020B0600000000000000" pitchFamily="50" charset="-128"/>
                <a:ea typeface="HGPｺﾞｼｯｸM" panose="020B0600000000000000" pitchFamily="50" charset="-128"/>
              </a:rPr>
              <a:t>年</a:t>
            </a:r>
            <a:r>
              <a:rPr lang="ja-JP" altLang="en-US" sz="2400" dirty="0" smtClean="0">
                <a:latin typeface="HGPｺﾞｼｯｸM" panose="020B0600000000000000" pitchFamily="50" charset="-128"/>
                <a:ea typeface="HGPｺﾞｼｯｸM" panose="020B0600000000000000" pitchFamily="50" charset="-128"/>
              </a:rPr>
              <a:t>からスタート</a:t>
            </a:r>
          </a:p>
          <a:p>
            <a:r>
              <a:rPr lang="ja-JP" altLang="en-US" sz="2400" dirty="0" smtClean="0">
                <a:latin typeface="HGPｺﾞｼｯｸM" panose="020B0600000000000000" pitchFamily="50" charset="-128"/>
                <a:ea typeface="HGPｺﾞｼｯｸM" panose="020B0600000000000000" pitchFamily="50" charset="-128"/>
              </a:rPr>
              <a:t>事前登録・いなくなった時にメールで捜索協力</a:t>
            </a:r>
          </a:p>
          <a:p>
            <a:endParaRPr lang="ja-JP" altLang="en-US" dirty="0">
              <a:solidFill>
                <a:srgbClr val="FF0000"/>
              </a:solidFill>
              <a:latin typeface="HGPｺﾞｼｯｸM" panose="020B0600000000000000" pitchFamily="50" charset="-128"/>
              <a:ea typeface="HGPｺﾞｼｯｸM" panose="020B0600000000000000" pitchFamily="50" charset="-128"/>
            </a:endParaRPr>
          </a:p>
        </p:txBody>
      </p:sp>
      <p:graphicFrame>
        <p:nvGraphicFramePr>
          <p:cNvPr id="5" name="グラフ 4"/>
          <p:cNvGraphicFramePr>
            <a:graphicFrameLocks/>
          </p:cNvGraphicFramePr>
          <p:nvPr>
            <p:extLst>
              <p:ext uri="{D42A27DB-BD31-4B8C-83A1-F6EECF244321}">
                <p14:modId xmlns:p14="http://schemas.microsoft.com/office/powerpoint/2010/main" val="3438735021"/>
              </p:ext>
            </p:extLst>
          </p:nvPr>
        </p:nvGraphicFramePr>
        <p:xfrm>
          <a:off x="683568" y="2204864"/>
          <a:ext cx="7128792"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6" name="角丸四角形吹き出し 5"/>
          <p:cNvSpPr/>
          <p:nvPr/>
        </p:nvSpPr>
        <p:spPr>
          <a:xfrm>
            <a:off x="6804248" y="980728"/>
            <a:ext cx="2160240" cy="1152128"/>
          </a:xfrm>
          <a:prstGeom prst="wedgeRoundRectCallout">
            <a:avLst>
              <a:gd name="adj1" fmla="val -20833"/>
              <a:gd name="adj2" fmla="val 4528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solidFill>
                  <a:srgbClr val="FF0000"/>
                </a:solidFill>
                <a:latin typeface="HGPｺﾞｼｯｸM" panose="020B0600000000000000" pitchFamily="50" charset="-128"/>
                <a:ea typeface="HGPｺﾞｼｯｸM" panose="020B0600000000000000" pitchFamily="50" charset="-128"/>
              </a:rPr>
              <a:t>事前登録</a:t>
            </a:r>
          </a:p>
          <a:p>
            <a:pPr algn="ctr"/>
            <a:r>
              <a:rPr kumimoji="1" lang="en-US" altLang="ja-JP" sz="2800" dirty="0" smtClean="0">
                <a:solidFill>
                  <a:srgbClr val="FF0000"/>
                </a:solidFill>
                <a:latin typeface="HGPｺﾞｼｯｸM" panose="020B0600000000000000" pitchFamily="50" charset="-128"/>
                <a:ea typeface="HGPｺﾞｼｯｸM" panose="020B0600000000000000" pitchFamily="50" charset="-128"/>
              </a:rPr>
              <a:t>20</a:t>
            </a:r>
            <a:r>
              <a:rPr kumimoji="1" lang="ja-JP" altLang="en-US" sz="2800" dirty="0" smtClean="0">
                <a:solidFill>
                  <a:srgbClr val="FF0000"/>
                </a:solidFill>
                <a:latin typeface="HGPｺﾞｼｯｸM" panose="020B0600000000000000" pitchFamily="50" charset="-128"/>
                <a:ea typeface="HGPｺﾞｼｯｸM" panose="020B0600000000000000" pitchFamily="50" charset="-128"/>
              </a:rPr>
              <a:t>名</a:t>
            </a:r>
            <a:endParaRPr kumimoji="1" lang="ja-JP" altLang="en-US" sz="2800" dirty="0">
              <a:solidFill>
                <a:srgbClr val="FF0000"/>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61265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tsumoto\Pictures\2016-11-19\ブース説明.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688" y="1155866"/>
            <a:ext cx="3530248" cy="2647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matsumoto\Pictures\2016-11-19\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019" y="1196752"/>
            <a:ext cx="4176464" cy="31295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530" y="4653136"/>
            <a:ext cx="1834763" cy="1378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310314" y="4694884"/>
            <a:ext cx="1944216" cy="1015663"/>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声かけできたらシールを貼ります</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 name="直線矢印コネクタ 4"/>
          <p:cNvCxnSpPr/>
          <p:nvPr/>
        </p:nvCxnSpPr>
        <p:spPr>
          <a:xfrm flipV="1">
            <a:off x="6084168" y="5085184"/>
            <a:ext cx="792088" cy="117531"/>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4" name="タイトル 3"/>
          <p:cNvSpPr>
            <a:spLocks noGrp="1"/>
          </p:cNvSpPr>
          <p:nvPr>
            <p:ph type="title"/>
          </p:nvPr>
        </p:nvSpPr>
        <p:spPr>
          <a:xfrm>
            <a:off x="251520" y="116632"/>
            <a:ext cx="8229600" cy="1143000"/>
          </a:xfrm>
        </p:spPr>
        <p:txBody>
          <a:bodyPr>
            <a:normAutofit/>
          </a:bodyPr>
          <a:lstStyle/>
          <a:p>
            <a:r>
              <a:rPr kumimoji="1" lang="ja-JP" altLang="en-US" sz="3600" dirty="0" smtClean="0">
                <a:latin typeface="HGPｺﾞｼｯｸM" panose="020B0600000000000000" pitchFamily="50" charset="-128"/>
                <a:ea typeface="HGPｺﾞｼｯｸM" panose="020B0600000000000000" pitchFamily="50" charset="-128"/>
              </a:rPr>
              <a:t>声かけ・認知症普及を目的とした訓練</a:t>
            </a:r>
            <a:endParaRPr kumimoji="1" lang="ja-JP" altLang="en-US" sz="3600" dirty="0">
              <a:latin typeface="HGPｺﾞｼｯｸM" panose="020B0600000000000000" pitchFamily="50" charset="-128"/>
              <a:ea typeface="HGPｺﾞｼｯｸM" panose="020B0600000000000000" pitchFamily="50" charset="-128"/>
            </a:endParaRPr>
          </a:p>
        </p:txBody>
      </p:sp>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851" y="3863262"/>
            <a:ext cx="3979168" cy="295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8817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9" y="274638"/>
            <a:ext cx="8361224" cy="1786210"/>
          </a:xfrm>
        </p:spPr>
        <p:txBody>
          <a:bodyPr>
            <a:normAutofit/>
          </a:bodyPr>
          <a:lstStyle/>
          <a:p>
            <a:pPr algn="l"/>
            <a:r>
              <a:rPr kumimoji="1" lang="ja-JP" altLang="en-US" sz="3200" dirty="0" smtClean="0">
                <a:solidFill>
                  <a:srgbClr val="FF0000"/>
                </a:solidFill>
                <a:latin typeface="HGPｺﾞｼｯｸM" panose="020B0600000000000000" pitchFamily="50" charset="-128"/>
                <a:ea typeface="HGPｺﾞｼｯｸM" panose="020B0600000000000000" pitchFamily="50" charset="-128"/>
                <a:cs typeface="メイリオ" panose="020B0604030504040204" pitchFamily="50" charset="-128"/>
              </a:rPr>
              <a:t>ミッションクリアー</a:t>
            </a:r>
            <a:r>
              <a:rPr kumimoji="1" lang="en-US" altLang="ja-JP" sz="3200" dirty="0" smtClean="0">
                <a:solidFill>
                  <a:srgbClr val="FF0000"/>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kumimoji="1" lang="en-US" altLang="ja-JP" sz="2400" dirty="0" smtClean="0">
                <a:solidFill>
                  <a:srgbClr val="FFC000"/>
                </a:solidFill>
                <a:latin typeface="HGPｺﾞｼｯｸM" panose="020B0600000000000000" pitchFamily="50" charset="-128"/>
                <a:ea typeface="HGPｺﾞｼｯｸM" panose="020B0600000000000000" pitchFamily="50" charset="-128"/>
                <a:cs typeface="メイリオ" panose="020B0604030504040204" pitchFamily="50" charset="-128"/>
              </a:rPr>
              <a:t/>
            </a:r>
            <a:br>
              <a:rPr kumimoji="1" lang="en-US" altLang="ja-JP" sz="2400" dirty="0" smtClean="0">
                <a:solidFill>
                  <a:srgbClr val="FFC000"/>
                </a:solidFill>
                <a:latin typeface="HGPｺﾞｼｯｸM" panose="020B0600000000000000" pitchFamily="50" charset="-128"/>
                <a:ea typeface="HGPｺﾞｼｯｸM" panose="020B0600000000000000" pitchFamily="50" charset="-128"/>
                <a:cs typeface="メイリオ" panose="020B0604030504040204" pitchFamily="50" charset="-128"/>
              </a:rPr>
            </a:br>
            <a:r>
              <a:rPr lang="en-US" altLang="ja-JP" sz="2400" dirty="0">
                <a:latin typeface="HGPｺﾞｼｯｸM" panose="020B0600000000000000" pitchFamily="50" charset="-128"/>
                <a:ea typeface="HGPｺﾞｼｯｸM" panose="020B0600000000000000" pitchFamily="50" charset="-128"/>
                <a:cs typeface="メイリオ" panose="020B0604030504040204" pitchFamily="50" charset="-128"/>
              </a:rPr>
              <a:t/>
            </a:r>
            <a:br>
              <a:rPr lang="en-US" altLang="ja-JP" sz="2400" dirty="0">
                <a:latin typeface="HGPｺﾞｼｯｸM" panose="020B0600000000000000" pitchFamily="50" charset="-128"/>
                <a:ea typeface="HGPｺﾞｼｯｸM" panose="020B0600000000000000" pitchFamily="50" charset="-128"/>
                <a:cs typeface="メイリオ" panose="020B0604030504040204" pitchFamily="50" charset="-128"/>
              </a:rPr>
            </a:br>
            <a:r>
              <a:rPr lang="ja-JP" altLang="en-US" sz="2400" dirty="0" smtClean="0">
                <a:latin typeface="HGPｺﾞｼｯｸM" panose="020B0600000000000000" pitchFamily="50" charset="-128"/>
                <a:ea typeface="HGPｺﾞｼｯｸM" panose="020B0600000000000000" pitchFamily="50" charset="-128"/>
                <a:cs typeface="メイリオ" panose="020B0604030504040204" pitchFamily="50" charset="-128"/>
              </a:rPr>
              <a:t>素敵な</a:t>
            </a:r>
            <a:r>
              <a:rPr lang="en-US" altLang="ja-JP" sz="2400" dirty="0" smtClean="0">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2400" dirty="0" smtClean="0">
                <a:latin typeface="HGPｺﾞｼｯｸM" panose="020B0600000000000000" pitchFamily="50" charset="-128"/>
                <a:ea typeface="HGPｺﾞｼｯｸM" panose="020B0600000000000000" pitchFamily="50" charset="-128"/>
                <a:cs typeface="メイリオ" panose="020B0604030504040204" pitchFamily="50" charset="-128"/>
              </a:rPr>
              <a:t>プレゼントがもらえました。</a:t>
            </a:r>
            <a:r>
              <a:rPr lang="ja-JP" altLang="en-US" sz="2400" dirty="0">
                <a:latin typeface="HGPｺﾞｼｯｸM" panose="020B0600000000000000" pitchFamily="50" charset="-128"/>
                <a:ea typeface="HGPｺﾞｼｯｸM" panose="020B0600000000000000" pitchFamily="50" charset="-128"/>
                <a:cs typeface="メイリオ" panose="020B0604030504040204" pitchFamily="50" charset="-128"/>
              </a:rPr>
              <a:t/>
            </a:r>
            <a:br>
              <a:rPr lang="ja-JP" altLang="en-US" sz="2400" dirty="0">
                <a:latin typeface="HGPｺﾞｼｯｸM" panose="020B0600000000000000" pitchFamily="50" charset="-128"/>
                <a:ea typeface="HGPｺﾞｼｯｸM" panose="020B0600000000000000" pitchFamily="50" charset="-128"/>
                <a:cs typeface="メイリオ" panose="020B0604030504040204" pitchFamily="50" charset="-128"/>
              </a:rPr>
            </a:br>
            <a:r>
              <a:rPr lang="ja-JP" altLang="en-US" sz="2400" dirty="0" smtClean="0">
                <a:latin typeface="HGPｺﾞｼｯｸM" panose="020B0600000000000000" pitchFamily="50" charset="-128"/>
                <a:ea typeface="HGPｺﾞｼｯｸM" panose="020B0600000000000000" pitchFamily="50" charset="-128"/>
                <a:cs typeface="メイリオ" panose="020B0604030504040204" pitchFamily="50" charset="-128"/>
              </a:rPr>
              <a:t>おも</a:t>
            </a:r>
            <a:r>
              <a:rPr lang="ja-JP" altLang="en-US" sz="2400" dirty="0" err="1" smtClean="0">
                <a:latin typeface="HGPｺﾞｼｯｸM" panose="020B0600000000000000" pitchFamily="50" charset="-128"/>
                <a:ea typeface="HGPｺﾞｼｯｸM" panose="020B0600000000000000" pitchFamily="50" charset="-128"/>
                <a:cs typeface="メイリオ" panose="020B0604030504040204" pitchFamily="50" charset="-128"/>
              </a:rPr>
              <a:t>しろ</a:t>
            </a:r>
            <a:r>
              <a:rPr lang="ja-JP" altLang="en-US" sz="2400" dirty="0" smtClean="0">
                <a:latin typeface="HGPｺﾞｼｯｸM" panose="020B0600000000000000" pitchFamily="50" charset="-128"/>
                <a:ea typeface="HGPｺﾞｼｯｸM" panose="020B0600000000000000" pitchFamily="50" charset="-128"/>
                <a:cs typeface="メイリオ" panose="020B0604030504040204" pitchFamily="50" charset="-128"/>
              </a:rPr>
              <a:t>消しゴム</a:t>
            </a:r>
            <a:endParaRPr kumimoji="1" lang="ja-JP" altLang="en-US" sz="240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pic>
        <p:nvPicPr>
          <p:cNvPr id="7170" name="Picture 2" descr="C:\Users\matsumoto\Pictures\2016-11-19\プレゼント.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042846"/>
            <a:ext cx="5664628" cy="42484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フローチャート : 代替処理 5"/>
          <p:cNvSpPr/>
          <p:nvPr/>
        </p:nvSpPr>
        <p:spPr>
          <a:xfrm>
            <a:off x="5179851" y="4365104"/>
            <a:ext cx="288032" cy="108012"/>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フローチャート : 代替処理 6"/>
          <p:cNvSpPr/>
          <p:nvPr/>
        </p:nvSpPr>
        <p:spPr>
          <a:xfrm>
            <a:off x="4891819" y="3356992"/>
            <a:ext cx="288032" cy="108012"/>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フローチャート : 代替処理 7"/>
          <p:cNvSpPr/>
          <p:nvPr/>
        </p:nvSpPr>
        <p:spPr>
          <a:xfrm>
            <a:off x="4572000" y="3068960"/>
            <a:ext cx="288032" cy="108012"/>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158" y="332656"/>
            <a:ext cx="1834763" cy="1378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864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27984" y="274638"/>
            <a:ext cx="4402832" cy="6102017"/>
          </a:xfrm>
        </p:spPr>
        <p:txBody>
          <a:bodyPr>
            <a:normAutofit/>
          </a:bodyPr>
          <a:lstStyle/>
          <a:p>
            <a:pPr algn="l"/>
            <a:r>
              <a:rPr kumimoji="1" lang="ja-JP" altLang="en-US" sz="2700" dirty="0" smtClean="0">
                <a:latin typeface="HGPｺﾞｼｯｸM" panose="020B0600000000000000" pitchFamily="50" charset="-128"/>
                <a:ea typeface="HGPｺﾞｼｯｸM" panose="020B0600000000000000" pitchFamily="50" charset="-128"/>
                <a:cs typeface="メイリオ" panose="020B0604030504040204" pitchFamily="50" charset="-128"/>
              </a:rPr>
              <a:t>声かけ訓練開始</a:t>
            </a:r>
            <a:r>
              <a:rPr kumimoji="1" lang="en-US" altLang="ja-JP" sz="2700" dirty="0" smtClean="0">
                <a:latin typeface="HGPｺﾞｼｯｸM" panose="020B0600000000000000" pitchFamily="50" charset="-128"/>
                <a:ea typeface="HGPｺﾞｼｯｸM" panose="020B0600000000000000" pitchFamily="50" charset="-128"/>
                <a:cs typeface="メイリオ" panose="020B0604030504040204" pitchFamily="50" charset="-128"/>
              </a:rPr>
              <a:t>(120</a:t>
            </a:r>
            <a:r>
              <a:rPr kumimoji="1" lang="ja-JP" altLang="en-US" sz="2700" dirty="0" smtClean="0">
                <a:latin typeface="HGPｺﾞｼｯｸM" panose="020B0600000000000000" pitchFamily="50" charset="-128"/>
                <a:ea typeface="HGPｺﾞｼｯｸM" panose="020B0600000000000000" pitchFamily="50" charset="-128"/>
                <a:cs typeface="メイリオ" panose="020B0604030504040204" pitchFamily="50" charset="-128"/>
              </a:rPr>
              <a:t>分</a:t>
            </a:r>
            <a:r>
              <a:rPr kumimoji="1" lang="en-US" altLang="ja-JP" sz="2700" dirty="0" smtClean="0">
                <a:latin typeface="HGPｺﾞｼｯｸM" panose="020B0600000000000000" pitchFamily="50" charset="-128"/>
                <a:ea typeface="HGPｺﾞｼｯｸM" panose="020B0600000000000000" pitchFamily="50" charset="-128"/>
                <a:cs typeface="メイリオ" panose="020B0604030504040204" pitchFamily="50" charset="-128"/>
              </a:rPr>
              <a:t>)!!</a:t>
            </a:r>
            <a:r>
              <a:rPr kumimoji="1" lang="ja-JP" altLang="en-US" sz="2700" dirty="0" smtClean="0">
                <a:latin typeface="HGPｺﾞｼｯｸM" panose="020B0600000000000000" pitchFamily="50" charset="-128"/>
                <a:ea typeface="HGPｺﾞｼｯｸM" panose="020B0600000000000000" pitchFamily="50" charset="-128"/>
                <a:cs typeface="メイリオ" panose="020B0604030504040204" pitchFamily="50" charset="-128"/>
              </a:rPr>
              <a:t/>
            </a:r>
            <a:br>
              <a:rPr kumimoji="1" lang="ja-JP" altLang="en-US" sz="2700" dirty="0" smtClean="0">
                <a:latin typeface="HGPｺﾞｼｯｸM" panose="020B0600000000000000" pitchFamily="50" charset="-128"/>
                <a:ea typeface="HGPｺﾞｼｯｸM" panose="020B0600000000000000" pitchFamily="50" charset="-128"/>
                <a:cs typeface="メイリオ" panose="020B0604030504040204" pitchFamily="50" charset="-128"/>
              </a:rPr>
            </a:br>
            <a:r>
              <a:rPr kumimoji="1" lang="ja-JP" altLang="en-US" sz="2700" dirty="0" smtClean="0">
                <a:latin typeface="HGPｺﾞｼｯｸM" panose="020B0600000000000000" pitchFamily="50" charset="-128"/>
                <a:ea typeface="HGPｺﾞｼｯｸM" panose="020B0600000000000000" pitchFamily="50" charset="-128"/>
                <a:cs typeface="メイリオ" panose="020B0604030504040204" pitchFamily="50" charset="-128"/>
              </a:rPr>
              <a:t>ポイント</a:t>
            </a:r>
            <a:r>
              <a:rPr kumimoji="1" lang="en-US" altLang="ja-JP" sz="2700" dirty="0" smtClean="0">
                <a:latin typeface="HGPｺﾞｼｯｸM" panose="020B0600000000000000" pitchFamily="50" charset="-128"/>
                <a:ea typeface="HGPｺﾞｼｯｸM" panose="020B0600000000000000" pitchFamily="50" charset="-128"/>
                <a:cs typeface="メイリオ" panose="020B0604030504040204" pitchFamily="50" charset="-128"/>
              </a:rPr>
              <a:t>3</a:t>
            </a:r>
            <a:r>
              <a:rPr kumimoji="1" lang="ja-JP" altLang="en-US" sz="2700" dirty="0" smtClean="0">
                <a:latin typeface="HGPｺﾞｼｯｸM" panose="020B0600000000000000" pitchFamily="50" charset="-128"/>
                <a:ea typeface="HGPｺﾞｼｯｸM" panose="020B0600000000000000" pitchFamily="50" charset="-128"/>
                <a:cs typeface="メイリオ" panose="020B0604030504040204" pitchFamily="50" charset="-128"/>
              </a:rPr>
              <a:t>カ所　</a:t>
            </a:r>
            <a:br>
              <a:rPr kumimoji="1" lang="ja-JP" altLang="en-US" sz="2700" dirty="0" smtClean="0">
                <a:latin typeface="HGPｺﾞｼｯｸM" panose="020B0600000000000000" pitchFamily="50" charset="-128"/>
                <a:ea typeface="HGPｺﾞｼｯｸM" panose="020B0600000000000000" pitchFamily="50" charset="-128"/>
                <a:cs typeface="メイリオ" panose="020B0604030504040204" pitchFamily="50" charset="-128"/>
              </a:rPr>
            </a:br>
            <a:r>
              <a:rPr lang="ja-JP" altLang="en-US" sz="2700" dirty="0">
                <a:latin typeface="HGPｺﾞｼｯｸM" panose="020B0600000000000000" pitchFamily="50" charset="-128"/>
                <a:ea typeface="HGPｺﾞｼｯｸM" panose="020B0600000000000000" pitchFamily="50" charset="-128"/>
                <a:cs typeface="メイリオ" panose="020B0604030504040204" pitchFamily="50" charset="-128"/>
              </a:rPr>
              <a:t>①</a:t>
            </a:r>
            <a:r>
              <a:rPr kumimoji="1" lang="ja-JP" altLang="en-US" sz="2700" dirty="0" smtClean="0">
                <a:latin typeface="HGPｺﾞｼｯｸM" panose="020B0600000000000000" pitchFamily="50" charset="-128"/>
                <a:ea typeface="HGPｺﾞｼｯｸM" panose="020B0600000000000000" pitchFamily="50" charset="-128"/>
                <a:cs typeface="メイリオ" panose="020B0604030504040204" pitchFamily="50" charset="-128"/>
              </a:rPr>
              <a:t>体育館</a:t>
            </a:r>
            <a:br>
              <a:rPr kumimoji="1" lang="ja-JP" altLang="en-US" sz="2700" dirty="0" smtClean="0">
                <a:latin typeface="HGPｺﾞｼｯｸM" panose="020B0600000000000000" pitchFamily="50" charset="-128"/>
                <a:ea typeface="HGPｺﾞｼｯｸM" panose="020B0600000000000000" pitchFamily="50" charset="-128"/>
                <a:cs typeface="メイリオ" panose="020B0604030504040204" pitchFamily="50" charset="-128"/>
              </a:rPr>
            </a:br>
            <a:r>
              <a:rPr kumimoji="1" lang="ja-JP" altLang="en-US" sz="2700" dirty="0" smtClean="0">
                <a:latin typeface="HGPｺﾞｼｯｸM" panose="020B0600000000000000" pitchFamily="50" charset="-128"/>
                <a:ea typeface="HGPｺﾞｼｯｸM" panose="020B0600000000000000" pitchFamily="50" charset="-128"/>
                <a:cs typeface="メイリオ" panose="020B0604030504040204" pitchFamily="50" charset="-128"/>
              </a:rPr>
              <a:t>②屋外に</a:t>
            </a:r>
            <a:r>
              <a:rPr kumimoji="1" lang="en-US" altLang="ja-JP" sz="2700" dirty="0" smtClean="0">
                <a:latin typeface="HGPｺﾞｼｯｸM" panose="020B0600000000000000" pitchFamily="50" charset="-128"/>
                <a:ea typeface="HGPｺﾞｼｯｸM" panose="020B0600000000000000" pitchFamily="50" charset="-128"/>
                <a:cs typeface="メイリオ" panose="020B0604030504040204" pitchFamily="50" charset="-128"/>
              </a:rPr>
              <a:t>2</a:t>
            </a:r>
            <a:r>
              <a:rPr kumimoji="1" lang="ja-JP" altLang="en-US" sz="2700" dirty="0" smtClean="0">
                <a:latin typeface="HGPｺﾞｼｯｸM" panose="020B0600000000000000" pitchFamily="50" charset="-128"/>
                <a:ea typeface="HGPｺﾞｼｯｸM" panose="020B0600000000000000" pitchFamily="50" charset="-128"/>
                <a:cs typeface="メイリオ" panose="020B0604030504040204" pitchFamily="50" charset="-128"/>
              </a:rPr>
              <a:t>カ所</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r>
            <a:b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r>
            <a:b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r>
            <a:b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r>
            <a:b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smtClean="0">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2400" dirty="0">
                <a:latin typeface="HGPｺﾞｼｯｸM" panose="020B0600000000000000" pitchFamily="50" charset="-128"/>
                <a:ea typeface="HGPｺﾞｼｯｸM" panose="020B0600000000000000" pitchFamily="50" charset="-128"/>
                <a:cs typeface="メイリオ" panose="020B0604030504040204" pitchFamily="50" charset="-128"/>
              </a:rPr>
              <a:t/>
            </a:r>
            <a:br>
              <a:rPr lang="ja-JP" altLang="en-US" sz="2400" dirty="0">
                <a:latin typeface="HGPｺﾞｼｯｸM" panose="020B0600000000000000" pitchFamily="50" charset="-128"/>
                <a:ea typeface="HGPｺﾞｼｯｸM" panose="020B0600000000000000" pitchFamily="50" charset="-128"/>
                <a:cs typeface="メイリオ" panose="020B0604030504040204" pitchFamily="50" charset="-128"/>
              </a:rPr>
            </a:br>
            <a:r>
              <a:rPr lang="ja-JP" altLang="en-US" sz="2400" dirty="0" smtClean="0">
                <a:latin typeface="HGPｺﾞｼｯｸM" panose="020B0600000000000000" pitchFamily="50" charset="-128"/>
                <a:ea typeface="HGPｺﾞｼｯｸM" panose="020B0600000000000000" pitchFamily="50" charset="-128"/>
                <a:cs typeface="メイリオ" panose="020B0604030504040204" pitchFamily="50" charset="-128"/>
              </a:rPr>
              <a:t>ほぼ</a:t>
            </a:r>
            <a:r>
              <a:rPr lang="ja-JP" altLang="en-US" sz="2400" dirty="0">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2400" dirty="0" smtClean="0">
                <a:latin typeface="HGPｺﾞｼｯｸM" panose="020B0600000000000000" pitchFamily="50" charset="-128"/>
                <a:ea typeface="HGPｺﾞｼｯｸM" panose="020B0600000000000000" pitchFamily="50" charset="-128"/>
                <a:cs typeface="メイリオ" panose="020B0604030504040204" pitchFamily="50" charset="-128"/>
              </a:rPr>
              <a:t>途切れることなくちびっ子たちが声かけにトライしてくれました。</a:t>
            </a:r>
            <a:r>
              <a:rPr lang="ja-JP" altLang="en-US" sz="3100" dirty="0" smtClean="0">
                <a:latin typeface="メイリオ" panose="020B0604030504040204" pitchFamily="50" charset="-128"/>
                <a:ea typeface="メイリオ" panose="020B0604030504040204" pitchFamily="50" charset="-128"/>
                <a:cs typeface="メイリオ" panose="020B0604030504040204" pitchFamily="50" charset="-128"/>
              </a:rPr>
              <a:t/>
            </a:r>
            <a:br>
              <a:rPr lang="ja-JP" altLang="en-US" sz="3100" dirty="0" smtClean="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dirty="0"/>
          </a:p>
        </p:txBody>
      </p:sp>
      <p:pic>
        <p:nvPicPr>
          <p:cNvPr id="3074" name="Picture 2" descr="C:\Users\matsumoto\Pictures\2016-11-19\声かけ①自主防.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540" y="332656"/>
            <a:ext cx="3672408" cy="27543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フローチャート : 代替処理 3"/>
          <p:cNvSpPr/>
          <p:nvPr/>
        </p:nvSpPr>
        <p:spPr>
          <a:xfrm>
            <a:off x="2123728" y="1484784"/>
            <a:ext cx="288032" cy="108012"/>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フローチャート : 代替処理 5"/>
          <p:cNvSpPr/>
          <p:nvPr/>
        </p:nvSpPr>
        <p:spPr>
          <a:xfrm>
            <a:off x="3012111" y="1916832"/>
            <a:ext cx="288032" cy="108012"/>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bg1"/>
              </a:solidFill>
            </a:endParaRPr>
          </a:p>
        </p:txBody>
      </p:sp>
      <p:pic>
        <p:nvPicPr>
          <p:cNvPr id="3076" name="Picture 4" descr="C:\Users\matsumoto\Pictures\2016-11-19\0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995626"/>
            <a:ext cx="3397125" cy="25455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2483768" y="2708920"/>
            <a:ext cx="2736304" cy="576064"/>
          </a:xfrm>
          <a:prstGeom prst="wedgeRoundRectCallout">
            <a:avLst>
              <a:gd name="adj1" fmla="val -96525"/>
              <a:gd name="adj2" fmla="val -1516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高齢者役をして頂いた地域の消防団の方</a:t>
            </a:r>
            <a:r>
              <a:rPr kumimoji="1" lang="ja-JP" altLang="en-US" dirty="0" smtClean="0"/>
              <a:t>。</a:t>
            </a:r>
            <a:endParaRPr kumimoji="1" lang="ja-JP" altLang="en-US" dirty="0"/>
          </a:p>
        </p:txBody>
      </p:sp>
      <p:sp>
        <p:nvSpPr>
          <p:cNvPr id="11" name="フローチャート : 代替処理 10"/>
          <p:cNvSpPr/>
          <p:nvPr/>
        </p:nvSpPr>
        <p:spPr>
          <a:xfrm>
            <a:off x="3012111" y="908720"/>
            <a:ext cx="288032" cy="108012"/>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bg1"/>
              </a:solidFill>
            </a:endParaRPr>
          </a:p>
        </p:txBody>
      </p:sp>
      <p:pic>
        <p:nvPicPr>
          <p:cNvPr id="12" name="Picture 2" descr="C:\Users\matsumoto\Pictures\2016-11-19\の.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42" y="3861048"/>
            <a:ext cx="3648404"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角丸四角形吹き出し 12"/>
          <p:cNvSpPr/>
          <p:nvPr/>
        </p:nvSpPr>
        <p:spPr>
          <a:xfrm>
            <a:off x="2483768" y="3415472"/>
            <a:ext cx="2736304" cy="576064"/>
          </a:xfrm>
          <a:prstGeom prst="wedgeRoundRectCallout">
            <a:avLst>
              <a:gd name="adj1" fmla="val -56665"/>
              <a:gd name="adj2" fmla="val 1829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高齢者役をして頂いた</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ＰＴＡのおとーさん方</a:t>
            </a:r>
            <a:r>
              <a:rPr kumimoji="1" lang="ja-JP" altLang="en-US" dirty="0" smtClean="0"/>
              <a:t>。</a:t>
            </a:r>
            <a:endParaRPr kumimoji="1" lang="ja-JP" altLang="en-US" dirty="0"/>
          </a:p>
        </p:txBody>
      </p:sp>
    </p:spTree>
    <p:extLst>
      <p:ext uri="{BB962C8B-B14F-4D97-AF65-F5344CB8AC3E}">
        <p14:creationId xmlns:p14="http://schemas.microsoft.com/office/powerpoint/2010/main" val="40654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08720"/>
            <a:ext cx="8147248" cy="4968553"/>
          </a:xfrm>
        </p:spPr>
        <p:txBody>
          <a:bodyPr/>
          <a:lstStyle/>
          <a:p>
            <a:r>
              <a:rPr lang="ja-JP" altLang="en-US" sz="2800" dirty="0" smtClean="0">
                <a:latin typeface="HGPｺﾞｼｯｸM" panose="020B0600000000000000" pitchFamily="50" charset="-128"/>
                <a:ea typeface="HGPｺﾞｼｯｸM" panose="020B0600000000000000" pitchFamily="50" charset="-128"/>
                <a:cs typeface="メイリオ" panose="020B0604030504040204" pitchFamily="50" charset="-128"/>
              </a:rPr>
              <a:t>明徳児童館まつり総来所者数　</a:t>
            </a:r>
            <a:r>
              <a:rPr lang="en-US" altLang="ja-JP" sz="2800" u="sng" dirty="0">
                <a:latin typeface="HGPｺﾞｼｯｸM" panose="020B0600000000000000" pitchFamily="50" charset="-128"/>
                <a:ea typeface="HGPｺﾞｼｯｸM" panose="020B0600000000000000" pitchFamily="50" charset="-128"/>
                <a:cs typeface="メイリオ" panose="020B0604030504040204" pitchFamily="50" charset="-128"/>
              </a:rPr>
              <a:t>582</a:t>
            </a:r>
            <a:r>
              <a:rPr lang="ja-JP" altLang="en-US" sz="2800" u="sng" dirty="0" smtClean="0">
                <a:latin typeface="HGPｺﾞｼｯｸM" panose="020B0600000000000000" pitchFamily="50" charset="-128"/>
                <a:ea typeface="HGPｺﾞｼｯｸM" panose="020B0600000000000000" pitchFamily="50" charset="-128"/>
                <a:cs typeface="メイリオ" panose="020B0604030504040204" pitchFamily="50" charset="-128"/>
              </a:rPr>
              <a:t>名</a:t>
            </a:r>
          </a:p>
          <a:p>
            <a:pPr marL="0" indent="0" algn="ctr">
              <a:buNone/>
            </a:pPr>
            <a:r>
              <a:rPr lang="ja-JP" altLang="en-US" sz="2800" dirty="0" smtClean="0">
                <a:latin typeface="HGPｺﾞｼｯｸM" panose="020B0600000000000000" pitchFamily="50" charset="-128"/>
                <a:ea typeface="HGPｺﾞｼｯｸM" panose="020B0600000000000000" pitchFamily="50" charset="-128"/>
                <a:cs typeface="メイリオ" panose="020B0604030504040204" pitchFamily="50" charset="-128"/>
              </a:rPr>
              <a:t>　</a:t>
            </a:r>
            <a:endParaRPr lang="en-US" altLang="ja-JP" sz="2800"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a:p>
            <a:pPr marL="0" indent="0" algn="ctr">
              <a:buNone/>
            </a:pPr>
            <a:r>
              <a:rPr lang="en-US" altLang="ja-JP" sz="2800" dirty="0" smtClean="0">
                <a:latin typeface="HGPｺﾞｼｯｸM" panose="020B0600000000000000" pitchFamily="50" charset="-128"/>
                <a:ea typeface="HGPｺﾞｼｯｸM" panose="020B0600000000000000" pitchFamily="50" charset="-128"/>
                <a:cs typeface="メイリオ" panose="020B0604030504040204" pitchFamily="50" charset="-128"/>
              </a:rPr>
              <a:t>&lt;</a:t>
            </a:r>
            <a:r>
              <a:rPr lang="ja-JP" altLang="en-US" sz="2800" dirty="0" smtClean="0">
                <a:latin typeface="HGPｺﾞｼｯｸM" panose="020B0600000000000000" pitchFamily="50" charset="-128"/>
                <a:ea typeface="HGPｺﾞｼｯｸM" panose="020B0600000000000000" pitchFamily="50" charset="-128"/>
                <a:cs typeface="メイリオ" panose="020B0604030504040204" pitchFamily="50" charset="-128"/>
              </a:rPr>
              <a:t>子供</a:t>
            </a:r>
            <a:r>
              <a:rPr lang="en-US" altLang="ja-JP" sz="2800" dirty="0" smtClean="0">
                <a:latin typeface="HGPｺﾞｼｯｸM" panose="020B0600000000000000" pitchFamily="50" charset="-128"/>
                <a:ea typeface="HGPｺﾞｼｯｸM" panose="020B0600000000000000" pitchFamily="50" charset="-128"/>
                <a:cs typeface="メイリオ" panose="020B0604030504040204" pitchFamily="50" charset="-128"/>
              </a:rPr>
              <a:t>338</a:t>
            </a:r>
            <a:r>
              <a:rPr lang="ja-JP" altLang="en-US" sz="2800" dirty="0" smtClean="0">
                <a:latin typeface="HGPｺﾞｼｯｸM" panose="020B0600000000000000" pitchFamily="50" charset="-128"/>
                <a:ea typeface="HGPｺﾞｼｯｸM" panose="020B0600000000000000" pitchFamily="50" charset="-128"/>
                <a:cs typeface="メイリオ" panose="020B0604030504040204" pitchFamily="50" charset="-128"/>
              </a:rPr>
              <a:t>名</a:t>
            </a:r>
            <a:r>
              <a:rPr lang="en-US" altLang="ja-JP" sz="2800" dirty="0" smtClean="0">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2800" dirty="0" smtClean="0">
                <a:solidFill>
                  <a:srgbClr val="FF0000"/>
                </a:solidFill>
                <a:latin typeface="HGPｺﾞｼｯｸM" panose="020B0600000000000000" pitchFamily="50" charset="-128"/>
                <a:ea typeface="HGPｺﾞｼｯｸM" panose="020B0600000000000000" pitchFamily="50" charset="-128"/>
                <a:cs typeface="メイリオ" panose="020B0604030504040204" pitchFamily="50" charset="-128"/>
              </a:rPr>
              <a:t>パパ・ママ世代</a:t>
            </a:r>
            <a:r>
              <a:rPr lang="en-US" altLang="ja-JP" sz="2800" dirty="0" smtClean="0">
                <a:solidFill>
                  <a:srgbClr val="FF0000"/>
                </a:solidFill>
                <a:latin typeface="HGPｺﾞｼｯｸM" panose="020B0600000000000000" pitchFamily="50" charset="-128"/>
                <a:ea typeface="HGPｺﾞｼｯｸM" panose="020B0600000000000000" pitchFamily="50" charset="-128"/>
                <a:cs typeface="メイリオ" panose="020B0604030504040204" pitchFamily="50" charset="-128"/>
              </a:rPr>
              <a:t>244</a:t>
            </a:r>
            <a:r>
              <a:rPr lang="ja-JP" altLang="en-US" sz="2800" dirty="0" smtClean="0">
                <a:solidFill>
                  <a:srgbClr val="FF0000"/>
                </a:solidFill>
                <a:latin typeface="HGPｺﾞｼｯｸM" panose="020B0600000000000000" pitchFamily="50" charset="-128"/>
                <a:ea typeface="HGPｺﾞｼｯｸM" panose="020B0600000000000000" pitchFamily="50" charset="-128"/>
                <a:cs typeface="メイリオ" panose="020B0604030504040204" pitchFamily="50" charset="-128"/>
              </a:rPr>
              <a:t>名</a:t>
            </a:r>
            <a:r>
              <a:rPr lang="en-US" altLang="ja-JP" sz="2800" dirty="0" smtClean="0">
                <a:latin typeface="HGPｺﾞｼｯｸM" panose="020B0600000000000000" pitchFamily="50" charset="-128"/>
                <a:ea typeface="HGPｺﾞｼｯｸM" panose="020B0600000000000000" pitchFamily="50" charset="-128"/>
                <a:cs typeface="メイリオ" panose="020B0604030504040204" pitchFamily="50" charset="-128"/>
              </a:rPr>
              <a:t>&gt;</a:t>
            </a:r>
            <a:endParaRPr lang="ja-JP" altLang="en-US" sz="2800"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a:p>
            <a:pPr marL="0" indent="0">
              <a:buNone/>
            </a:pPr>
            <a:endParaRPr lang="ja-JP" altLang="en-US" sz="2800"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a:p>
            <a:r>
              <a:rPr lang="ja-JP" altLang="en-US" sz="2800" dirty="0" smtClean="0">
                <a:latin typeface="HGPｺﾞｼｯｸM" panose="020B0600000000000000" pitchFamily="50" charset="-128"/>
                <a:ea typeface="HGPｺﾞｼｯｸM" panose="020B0600000000000000" pitchFamily="50" charset="-128"/>
                <a:cs typeface="メイリオ" panose="020B0604030504040204" pitchFamily="50" charset="-128"/>
              </a:rPr>
              <a:t>声かけ訓練　次世代　</a:t>
            </a:r>
            <a:r>
              <a:rPr lang="en-US" altLang="ja-JP" sz="2800" u="sng" dirty="0" smtClean="0">
                <a:latin typeface="HGPｺﾞｼｯｸM" panose="020B0600000000000000" pitchFamily="50" charset="-128"/>
                <a:ea typeface="HGPｺﾞｼｯｸM" panose="020B0600000000000000" pitchFamily="50" charset="-128"/>
                <a:cs typeface="メイリオ" panose="020B0604030504040204" pitchFamily="50" charset="-128"/>
              </a:rPr>
              <a:t>150</a:t>
            </a:r>
            <a:r>
              <a:rPr lang="ja-JP" altLang="en-US" sz="2800" u="sng" dirty="0" smtClean="0">
                <a:latin typeface="HGPｺﾞｼｯｸM" panose="020B0600000000000000" pitchFamily="50" charset="-128"/>
                <a:ea typeface="HGPｺﾞｼｯｸM" panose="020B0600000000000000" pitchFamily="50" charset="-128"/>
                <a:cs typeface="メイリオ" panose="020B0604030504040204" pitchFamily="50" charset="-128"/>
              </a:rPr>
              <a:t>名</a:t>
            </a:r>
          </a:p>
          <a:p>
            <a:endParaRPr lang="ja-JP" altLang="en-US" sz="2800"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a:p>
            <a:r>
              <a:rPr lang="ja-JP" altLang="en-US" sz="2800" dirty="0" smtClean="0">
                <a:latin typeface="HGPｺﾞｼｯｸM" panose="020B0600000000000000" pitchFamily="50" charset="-128"/>
                <a:ea typeface="HGPｺﾞｼｯｸM" panose="020B0600000000000000" pitchFamily="50" charset="-128"/>
                <a:cs typeface="メイリオ" panose="020B0604030504040204" pitchFamily="50" charset="-128"/>
              </a:rPr>
              <a:t>パパ・ママ世代へのサポーター講座受講の呼びかけ </a:t>
            </a:r>
            <a:r>
              <a:rPr lang="en-US" altLang="ja-JP" sz="2800" dirty="0" smtClean="0">
                <a:latin typeface="HGPｺﾞｼｯｸM" panose="020B0600000000000000" pitchFamily="50" charset="-128"/>
                <a:ea typeface="HGPｺﾞｼｯｸM" panose="020B0600000000000000" pitchFamily="50" charset="-128"/>
                <a:cs typeface="メイリオ" panose="020B0604030504040204" pitchFamily="50" charset="-128"/>
              </a:rPr>
              <a:t>&amp;  </a:t>
            </a:r>
            <a:r>
              <a:rPr lang="ja-JP" altLang="en-US" sz="2800" dirty="0" smtClean="0">
                <a:latin typeface="HGPｺﾞｼｯｸM" panose="020B0600000000000000" pitchFamily="50" charset="-128"/>
                <a:ea typeface="HGPｺﾞｼｯｸM" panose="020B0600000000000000" pitchFamily="50" charset="-128"/>
                <a:cs typeface="メイリオ" panose="020B0604030504040204" pitchFamily="50" charset="-128"/>
              </a:rPr>
              <a:t>声かけ訓練　</a:t>
            </a:r>
            <a:r>
              <a:rPr lang="en-US" altLang="ja-JP" sz="2800" u="sng" dirty="0" smtClean="0">
                <a:latin typeface="HGPｺﾞｼｯｸM" panose="020B0600000000000000" pitchFamily="50" charset="-128"/>
                <a:ea typeface="HGPｺﾞｼｯｸM" panose="020B0600000000000000" pitchFamily="50" charset="-128"/>
                <a:cs typeface="メイリオ" panose="020B0604030504040204" pitchFamily="50" charset="-128"/>
              </a:rPr>
              <a:t>115</a:t>
            </a:r>
            <a:r>
              <a:rPr lang="ja-JP" altLang="en-US" sz="2800" u="sng" dirty="0" smtClean="0">
                <a:latin typeface="HGPｺﾞｼｯｸM" panose="020B0600000000000000" pitchFamily="50" charset="-128"/>
                <a:ea typeface="HGPｺﾞｼｯｸM" panose="020B0600000000000000" pitchFamily="50" charset="-128"/>
                <a:cs typeface="メイリオ" panose="020B0604030504040204" pitchFamily="50" charset="-128"/>
              </a:rPr>
              <a:t>名</a:t>
            </a:r>
          </a:p>
          <a:p>
            <a:pPr marL="0" indent="0">
              <a:buNone/>
            </a:pPr>
            <a:endPar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3785703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607" t="14484" r="8726" b="31027"/>
          <a:stretch/>
        </p:blipFill>
        <p:spPr bwMode="auto">
          <a:xfrm>
            <a:off x="395536" y="188640"/>
            <a:ext cx="8339307"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275856" y="3140968"/>
            <a:ext cx="5472608" cy="338554"/>
          </a:xfrm>
          <a:prstGeom prst="rect">
            <a:avLst/>
          </a:prstGeom>
          <a:noFill/>
        </p:spPr>
        <p:txBody>
          <a:bodyPr wrap="square" rtlCol="0">
            <a:spAutoFit/>
          </a:bodyPr>
          <a:lstStyle/>
          <a:p>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【H28.9.30</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現在の全国の認知症サポーター数より</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吹き出し 4"/>
          <p:cNvSpPr/>
          <p:nvPr/>
        </p:nvSpPr>
        <p:spPr>
          <a:xfrm>
            <a:off x="683568" y="4149080"/>
            <a:ext cx="7128792" cy="2016224"/>
          </a:xfrm>
          <a:prstGeom prst="wedgeRoundRectCallout">
            <a:avLst>
              <a:gd name="adj1" fmla="val -13715"/>
              <a:gd name="adj2" fmla="val -11315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今回の訓練のターゲットは、子供たち</a:t>
            </a:r>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&amp;</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その若い</a:t>
            </a:r>
            <a:r>
              <a:rPr kumimoji="1"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パパ・ママ世代</a:t>
            </a:r>
            <a:r>
              <a:rPr kumimoji="1" lang="en-US" altLang="ja-JP"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もっとも、認知症のことを届けにくい世代に認知症のこと、見守れる地域に向けたメッセージをとどます</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84709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1623</TotalTime>
  <Words>1666</Words>
  <Application>Microsoft Office PowerPoint</Application>
  <PresentationFormat>画面に合わせる (4:3)</PresentationFormat>
  <Paragraphs>153</Paragraphs>
  <Slides>32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HGPｺﾞｼｯｸM</vt:lpstr>
      <vt:lpstr>HG丸ｺﾞｼｯｸM-PRO</vt:lpstr>
      <vt:lpstr>ＭＳ Ｐゴシック</vt:lpstr>
      <vt:lpstr>メイリオ</vt:lpstr>
      <vt:lpstr>Arial</vt:lpstr>
      <vt:lpstr>Calibri</vt:lpstr>
      <vt:lpstr>Times New Roman</vt:lpstr>
      <vt:lpstr>Office ​​テーマ</vt:lpstr>
      <vt:lpstr> 地域の人たちや交通機関と模擬訓練や 工夫を重ね、見守り・SOSネットワークで 外出を続けられる地域に！</vt:lpstr>
      <vt:lpstr>京都市データー Ｈ28.6.30現在</vt:lpstr>
      <vt:lpstr>私たち(岩倉)が目指すもの</vt:lpstr>
      <vt:lpstr>圏域単位　ＳＯＳネットワーク</vt:lpstr>
      <vt:lpstr>声かけ・認知症普及を目的とした訓練</vt:lpstr>
      <vt:lpstr>ミッションクリアー!!  素敵な?プレゼントがもらえました。 おもしろ消しゴム</vt:lpstr>
      <vt:lpstr>声かけ訓練開始(120分)!! ポイント3カ所　 ①体育館 ②屋外に2カ所        ← ほぼ、途切れることなくちびっ子たちが声かけにトライしてくれました。 </vt:lpstr>
      <vt:lpstr>PowerPoint プレゼンテーション</vt:lpstr>
      <vt:lpstr>PowerPoint プレゼンテーション</vt:lpstr>
      <vt:lpstr>行方不明者を防ぐ訓練②　H23～毎年実施</vt:lpstr>
      <vt:lpstr>PowerPoint プレゼンテーション</vt:lpstr>
      <vt:lpstr>PowerPoint プレゼンテーション</vt:lpstr>
      <vt:lpstr>私たち(岩倉)が目指すもの</vt:lpstr>
      <vt:lpstr>交通機関との訓練</vt:lpstr>
      <vt:lpstr>PowerPoint プレゼンテーション</vt:lpstr>
      <vt:lpstr>PowerPoint プレゼンテーション</vt:lpstr>
      <vt:lpstr>PowerPoint プレゼンテーション</vt:lpstr>
      <vt:lpstr>交通機関の立場から 叡山電鉄株式会社　運輸課　小磯正彦</vt:lpstr>
      <vt:lpstr>PowerPoint プレゼンテーション</vt:lpstr>
      <vt:lpstr>PowerPoint プレゼンテーション</vt:lpstr>
      <vt:lpstr>PowerPoint プレゼンテーション</vt:lpstr>
      <vt:lpstr>滋賀県出身であり、県をまたがり、自転車で片道4時間かけて通ってた。年々、体力低下となり道中で転倒し救急搬送や、警察の方に保護してもらうことが続いていた。　</vt:lpstr>
      <vt:lpstr>線路の軌道内に入る　&amp; 線路に石を投げる 3年ぐらい前から上記が見られた。昨年夏頃がひどく頻繁に家に行って注意をしてきた。 対応　　ロープ　⇒　看板　⇒ネット 運転手は注意はしており、姿が見えれば警笛を鳴らしたりしている。</vt:lpstr>
      <vt:lpstr>本人の趣味:畑仕事 アパートの隣の空き地を畑として野菜を育てている。耕して出てきた石(畑にそぐわない)を捨てている⇒すぐそばに線路があり、“石を投げる“につながっている。</vt:lpstr>
      <vt:lpstr>PowerPoint プレゼンテーション</vt:lpstr>
      <vt:lpstr>列車での声かけ訓練</vt:lpstr>
      <vt:lpstr>PowerPoint プレゼンテーション</vt:lpstr>
      <vt:lpstr>これからの課題</vt:lpstr>
      <vt:lpstr>叡山電車さんに事前に連絡をしておくと… スロープを準備。駅停車後、運転手さんが手際よく設置。 </vt:lpstr>
      <vt:lpstr>Ｈ28捜索訓練での 当事者の方からのメッセージ</vt:lpstr>
      <vt:lpstr>まとめ</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matsumoto</dc:creator>
  <cp:lastModifiedBy>kumiko nagata</cp:lastModifiedBy>
  <cp:revision>181</cp:revision>
  <cp:lastPrinted>2017-02-19T23:43:25Z</cp:lastPrinted>
  <dcterms:created xsi:type="dcterms:W3CDTF">2015-03-05T04:11:19Z</dcterms:created>
  <dcterms:modified xsi:type="dcterms:W3CDTF">2017-02-25T06:26:11Z</dcterms:modified>
</cp:coreProperties>
</file>