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 id="2147483787" r:id="rId2"/>
  </p:sldMasterIdLst>
  <p:notesMasterIdLst>
    <p:notesMasterId r:id="rId65"/>
  </p:notesMasterIdLst>
  <p:handoutMasterIdLst>
    <p:handoutMasterId r:id="rId66"/>
  </p:handoutMasterIdLst>
  <p:sldIdLst>
    <p:sldId id="256" r:id="rId3"/>
    <p:sldId id="460" r:id="rId4"/>
    <p:sldId id="1081" r:id="rId5"/>
    <p:sldId id="1057" r:id="rId6"/>
    <p:sldId id="1065" r:id="rId7"/>
    <p:sldId id="1066" r:id="rId8"/>
    <p:sldId id="1067" r:id="rId9"/>
    <p:sldId id="1068" r:id="rId10"/>
    <p:sldId id="1069" r:id="rId11"/>
    <p:sldId id="1070" r:id="rId12"/>
    <p:sldId id="1071" r:id="rId13"/>
    <p:sldId id="1072" r:id="rId14"/>
    <p:sldId id="1073" r:id="rId15"/>
    <p:sldId id="1074" r:id="rId16"/>
    <p:sldId id="1075" r:id="rId17"/>
    <p:sldId id="1076" r:id="rId18"/>
    <p:sldId id="1077" r:id="rId19"/>
    <p:sldId id="1078" r:id="rId20"/>
    <p:sldId id="985" r:id="rId21"/>
    <p:sldId id="1050" r:id="rId22"/>
    <p:sldId id="1052" r:id="rId23"/>
    <p:sldId id="1053" r:id="rId24"/>
    <p:sldId id="1054" r:id="rId25"/>
    <p:sldId id="1064" r:id="rId26"/>
    <p:sldId id="994" r:id="rId27"/>
    <p:sldId id="999" r:id="rId28"/>
    <p:sldId id="1083" r:id="rId29"/>
    <p:sldId id="1085" r:id="rId30"/>
    <p:sldId id="1086" r:id="rId31"/>
    <p:sldId id="1087" r:id="rId32"/>
    <p:sldId id="512" r:id="rId33"/>
    <p:sldId id="1049" r:id="rId34"/>
    <p:sldId id="783" r:id="rId35"/>
    <p:sldId id="798" r:id="rId36"/>
    <p:sldId id="782" r:id="rId37"/>
    <p:sldId id="917" r:id="rId38"/>
    <p:sldId id="918" r:id="rId39"/>
    <p:sldId id="1002" r:id="rId40"/>
    <p:sldId id="921" r:id="rId41"/>
    <p:sldId id="789" r:id="rId42"/>
    <p:sldId id="930" r:id="rId43"/>
    <p:sldId id="931" r:id="rId44"/>
    <p:sldId id="932" r:id="rId45"/>
    <p:sldId id="933" r:id="rId46"/>
    <p:sldId id="1103" r:id="rId47"/>
    <p:sldId id="1089" r:id="rId48"/>
    <p:sldId id="1090" r:id="rId49"/>
    <p:sldId id="1091" r:id="rId50"/>
    <p:sldId id="1092" r:id="rId51"/>
    <p:sldId id="948" r:id="rId52"/>
    <p:sldId id="1094" r:id="rId53"/>
    <p:sldId id="1095" r:id="rId54"/>
    <p:sldId id="1096" r:id="rId55"/>
    <p:sldId id="1097" r:id="rId56"/>
    <p:sldId id="1003" r:id="rId57"/>
    <p:sldId id="935" r:id="rId58"/>
    <p:sldId id="936" r:id="rId59"/>
    <p:sldId id="1056" r:id="rId60"/>
    <p:sldId id="1004" r:id="rId61"/>
    <p:sldId id="1005" r:id="rId62"/>
    <p:sldId id="1079" r:id="rId63"/>
    <p:sldId id="1080" r:id="rId64"/>
  </p:sldIdLst>
  <p:sldSz cx="9144000" cy="6858000" type="screen4x3"/>
  <p:notesSz cx="7099300" cy="10234613"/>
  <p:defaultTextStyle>
    <a:defPPr>
      <a:defRPr lang="ja-JP"/>
    </a:defPPr>
    <a:lvl1pPr algn="l" rtl="0" fontAlgn="base">
      <a:spcBef>
        <a:spcPct val="0"/>
      </a:spcBef>
      <a:spcAft>
        <a:spcPct val="0"/>
      </a:spcAft>
      <a:defRPr sz="2400" b="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sz="24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sz="24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sz="24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sz="24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sz="24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sz="24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sz="24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sz="2400" b="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E1"/>
    <a:srgbClr val="FFFFCC"/>
    <a:srgbClr val="003300"/>
    <a:srgbClr val="CCFFFF"/>
    <a:srgbClr val="CCFF99"/>
    <a:srgbClr val="99FF66"/>
    <a:srgbClr val="FFCCFF"/>
    <a:srgbClr val="CC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7" autoAdjust="0"/>
    <p:restoredTop sz="89272" autoAdjust="0"/>
  </p:normalViewPr>
  <p:slideViewPr>
    <p:cSldViewPr>
      <p:cViewPr varScale="1">
        <p:scale>
          <a:sx n="38" d="100"/>
          <a:sy n="38" d="100"/>
        </p:scale>
        <p:origin x="-1008" y="-102"/>
      </p:cViewPr>
      <p:guideLst>
        <p:guide orient="horz" pos="2160"/>
        <p:guide pos="2880"/>
      </p:guideLst>
    </p:cSldViewPr>
  </p:slideViewPr>
  <p:outlineViewPr>
    <p:cViewPr>
      <p:scale>
        <a:sx n="33" d="100"/>
        <a:sy n="33" d="100"/>
      </p:scale>
      <p:origin x="0" y="7122"/>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0" d="100"/>
          <a:sy n="60" d="100"/>
        </p:scale>
        <p:origin x="-2742"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slide" Target="slides/slide59.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bwMode="auto">
          <a:xfrm>
            <a:off x="1" y="1"/>
            <a:ext cx="3076028" cy="512143"/>
          </a:xfrm>
          <a:prstGeom prst="rect">
            <a:avLst/>
          </a:prstGeom>
          <a:noFill/>
          <a:ln w="9525">
            <a:noFill/>
            <a:miter lim="800000"/>
            <a:headEnd/>
            <a:tailEnd/>
          </a:ln>
          <a:effectLst/>
        </p:spPr>
        <p:txBody>
          <a:bodyPr vert="horz" wrap="square" lIns="95439" tIns="47719" rIns="95439" bIns="47719" numCol="1" anchor="t" anchorCtr="0" compatLnSpc="1">
            <a:prstTxWarp prst="textNoShape">
              <a:avLst/>
            </a:prstTxWarp>
          </a:bodyPr>
          <a:lstStyle>
            <a:lvl1pPr eaLnBrk="0" hangingPunct="0">
              <a:defRPr sz="1300">
                <a:latin typeface="Arial" charset="0"/>
              </a:defRPr>
            </a:lvl1pPr>
          </a:lstStyle>
          <a:p>
            <a:pPr>
              <a:defRPr/>
            </a:pPr>
            <a:endParaRPr lang="en-US" altLang="ja-JP"/>
          </a:p>
        </p:txBody>
      </p:sp>
      <p:sp>
        <p:nvSpPr>
          <p:cNvPr id="199683" name="Rectangle 3"/>
          <p:cNvSpPr>
            <a:spLocks noGrp="1" noChangeArrowheads="1"/>
          </p:cNvSpPr>
          <p:nvPr>
            <p:ph type="dt" sz="quarter" idx="1"/>
          </p:nvPr>
        </p:nvSpPr>
        <p:spPr bwMode="auto">
          <a:xfrm>
            <a:off x="4023273" y="1"/>
            <a:ext cx="3076028" cy="512143"/>
          </a:xfrm>
          <a:prstGeom prst="rect">
            <a:avLst/>
          </a:prstGeom>
          <a:noFill/>
          <a:ln w="9525">
            <a:noFill/>
            <a:miter lim="800000"/>
            <a:headEnd/>
            <a:tailEnd/>
          </a:ln>
          <a:effectLst/>
        </p:spPr>
        <p:txBody>
          <a:bodyPr vert="horz" wrap="square" lIns="95439" tIns="47719" rIns="95439" bIns="47719" numCol="1" anchor="t" anchorCtr="0" compatLnSpc="1">
            <a:prstTxWarp prst="textNoShape">
              <a:avLst/>
            </a:prstTxWarp>
          </a:bodyPr>
          <a:lstStyle>
            <a:lvl1pPr algn="r" eaLnBrk="0" hangingPunct="0">
              <a:defRPr sz="1300">
                <a:latin typeface="Arial" charset="0"/>
              </a:defRPr>
            </a:lvl1pPr>
          </a:lstStyle>
          <a:p>
            <a:pPr>
              <a:defRPr/>
            </a:pPr>
            <a:endParaRPr lang="en-US" altLang="ja-JP"/>
          </a:p>
        </p:txBody>
      </p:sp>
      <p:sp>
        <p:nvSpPr>
          <p:cNvPr id="199684" name="Rectangle 4"/>
          <p:cNvSpPr>
            <a:spLocks noGrp="1" noChangeArrowheads="1"/>
          </p:cNvSpPr>
          <p:nvPr>
            <p:ph type="ftr" sz="quarter" idx="2"/>
          </p:nvPr>
        </p:nvSpPr>
        <p:spPr bwMode="auto">
          <a:xfrm>
            <a:off x="1" y="9722474"/>
            <a:ext cx="3076028" cy="512143"/>
          </a:xfrm>
          <a:prstGeom prst="rect">
            <a:avLst/>
          </a:prstGeom>
          <a:noFill/>
          <a:ln w="9525">
            <a:noFill/>
            <a:miter lim="800000"/>
            <a:headEnd/>
            <a:tailEnd/>
          </a:ln>
          <a:effectLst/>
        </p:spPr>
        <p:txBody>
          <a:bodyPr vert="horz" wrap="square" lIns="95439" tIns="47719" rIns="95439" bIns="47719" numCol="1" anchor="b" anchorCtr="0" compatLnSpc="1">
            <a:prstTxWarp prst="textNoShape">
              <a:avLst/>
            </a:prstTxWarp>
          </a:bodyPr>
          <a:lstStyle>
            <a:lvl1pPr eaLnBrk="0" hangingPunct="0">
              <a:defRPr sz="1300">
                <a:latin typeface="Arial" charset="0"/>
              </a:defRPr>
            </a:lvl1pPr>
          </a:lstStyle>
          <a:p>
            <a:pPr>
              <a:defRPr/>
            </a:pPr>
            <a:endParaRPr lang="en-US" altLang="ja-JP"/>
          </a:p>
        </p:txBody>
      </p:sp>
      <p:sp>
        <p:nvSpPr>
          <p:cNvPr id="199685" name="Rectangle 5"/>
          <p:cNvSpPr>
            <a:spLocks noGrp="1" noChangeArrowheads="1"/>
          </p:cNvSpPr>
          <p:nvPr>
            <p:ph type="sldNum" sz="quarter" idx="3"/>
          </p:nvPr>
        </p:nvSpPr>
        <p:spPr bwMode="auto">
          <a:xfrm>
            <a:off x="4023273" y="9722474"/>
            <a:ext cx="3076028" cy="512143"/>
          </a:xfrm>
          <a:prstGeom prst="rect">
            <a:avLst/>
          </a:prstGeom>
          <a:noFill/>
          <a:ln w="9525">
            <a:noFill/>
            <a:miter lim="800000"/>
            <a:headEnd/>
            <a:tailEnd/>
          </a:ln>
          <a:effectLst/>
        </p:spPr>
        <p:txBody>
          <a:bodyPr vert="horz" wrap="square" lIns="95439" tIns="47719" rIns="95439" bIns="47719" numCol="1" anchor="b" anchorCtr="0" compatLnSpc="1">
            <a:prstTxWarp prst="textNoShape">
              <a:avLst/>
            </a:prstTxWarp>
          </a:bodyPr>
          <a:lstStyle>
            <a:lvl1pPr algn="r" eaLnBrk="0" hangingPunct="0">
              <a:defRPr sz="1300">
                <a:latin typeface="Arial" charset="0"/>
              </a:defRPr>
            </a:lvl1pPr>
          </a:lstStyle>
          <a:p>
            <a:pPr>
              <a:defRPr/>
            </a:pPr>
            <a:fld id="{3D84AA6A-27A4-41A4-8B3A-FEE9AC8DBC2E}" type="slidenum">
              <a:rPr lang="en-US" altLang="ja-JP"/>
              <a:pPr>
                <a:defRPr/>
              </a:pPr>
              <a:t>‹#›</a:t>
            </a:fld>
            <a:endParaRPr lang="en-US" altLang="ja-JP"/>
          </a:p>
        </p:txBody>
      </p:sp>
    </p:spTree>
    <p:extLst>
      <p:ext uri="{BB962C8B-B14F-4D97-AF65-F5344CB8AC3E}">
        <p14:creationId xmlns:p14="http://schemas.microsoft.com/office/powerpoint/2010/main" val="1454965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1026"/>
          <p:cNvSpPr>
            <a:spLocks noGrp="1" noChangeArrowheads="1"/>
          </p:cNvSpPr>
          <p:nvPr>
            <p:ph type="hdr" sz="quarter"/>
          </p:nvPr>
        </p:nvSpPr>
        <p:spPr bwMode="auto">
          <a:xfrm>
            <a:off x="1" y="1"/>
            <a:ext cx="3076028" cy="512143"/>
          </a:xfrm>
          <a:prstGeom prst="rect">
            <a:avLst/>
          </a:prstGeom>
          <a:noFill/>
          <a:ln w="9525">
            <a:noFill/>
            <a:miter lim="800000"/>
            <a:headEnd/>
            <a:tailEnd/>
          </a:ln>
          <a:effectLst/>
        </p:spPr>
        <p:txBody>
          <a:bodyPr vert="horz" wrap="square" lIns="95439" tIns="47719" rIns="95439" bIns="47719" numCol="1" anchor="t" anchorCtr="0" compatLnSpc="1">
            <a:prstTxWarp prst="textNoShape">
              <a:avLst/>
            </a:prstTxWarp>
          </a:bodyPr>
          <a:lstStyle>
            <a:lvl1pPr eaLnBrk="1" hangingPunct="1">
              <a:defRPr kumimoji="1" sz="1300" b="0">
                <a:latin typeface="Times New Roman" pitchFamily="18" charset="0"/>
              </a:defRPr>
            </a:lvl1pPr>
          </a:lstStyle>
          <a:p>
            <a:pPr>
              <a:defRPr/>
            </a:pPr>
            <a:endParaRPr lang="en-US" altLang="ja-JP"/>
          </a:p>
        </p:txBody>
      </p:sp>
      <p:sp>
        <p:nvSpPr>
          <p:cNvPr id="12291" name="Rectangle 1027"/>
          <p:cNvSpPr>
            <a:spLocks noGrp="1" noChangeArrowheads="1"/>
          </p:cNvSpPr>
          <p:nvPr>
            <p:ph type="dt" idx="1"/>
          </p:nvPr>
        </p:nvSpPr>
        <p:spPr bwMode="auto">
          <a:xfrm>
            <a:off x="4021599" y="1"/>
            <a:ext cx="3076028" cy="512143"/>
          </a:xfrm>
          <a:prstGeom prst="rect">
            <a:avLst/>
          </a:prstGeom>
          <a:noFill/>
          <a:ln w="9525">
            <a:noFill/>
            <a:miter lim="800000"/>
            <a:headEnd/>
            <a:tailEnd/>
          </a:ln>
          <a:effectLst/>
        </p:spPr>
        <p:txBody>
          <a:bodyPr vert="horz" wrap="square" lIns="95439" tIns="47719" rIns="95439" bIns="47719" numCol="1" anchor="t" anchorCtr="0" compatLnSpc="1">
            <a:prstTxWarp prst="textNoShape">
              <a:avLst/>
            </a:prstTxWarp>
          </a:bodyPr>
          <a:lstStyle>
            <a:lvl1pPr algn="r" eaLnBrk="1" hangingPunct="1">
              <a:defRPr kumimoji="1" sz="1300" b="0">
                <a:latin typeface="Times New Roman" pitchFamily="18" charset="0"/>
              </a:defRPr>
            </a:lvl1pPr>
          </a:lstStyle>
          <a:p>
            <a:pPr>
              <a:defRPr/>
            </a:pPr>
            <a:endParaRPr lang="en-US" altLang="ja-JP"/>
          </a:p>
        </p:txBody>
      </p:sp>
      <p:sp>
        <p:nvSpPr>
          <p:cNvPr id="65540" name="Rectangle 1028"/>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12293" name="Rectangle 1029"/>
          <p:cNvSpPr>
            <a:spLocks noGrp="1" noChangeArrowheads="1"/>
          </p:cNvSpPr>
          <p:nvPr>
            <p:ph type="body" sz="quarter" idx="3"/>
          </p:nvPr>
        </p:nvSpPr>
        <p:spPr bwMode="auto">
          <a:xfrm>
            <a:off x="709598" y="4861235"/>
            <a:ext cx="5680110" cy="4605988"/>
          </a:xfrm>
          <a:prstGeom prst="rect">
            <a:avLst/>
          </a:prstGeom>
          <a:noFill/>
          <a:ln w="9525">
            <a:noFill/>
            <a:miter lim="800000"/>
            <a:headEnd/>
            <a:tailEnd/>
          </a:ln>
          <a:effectLst/>
        </p:spPr>
        <p:txBody>
          <a:bodyPr vert="horz" wrap="square" lIns="95439" tIns="47719" rIns="95439" bIns="4771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294" name="Rectangle 1030"/>
          <p:cNvSpPr>
            <a:spLocks noGrp="1" noChangeArrowheads="1"/>
          </p:cNvSpPr>
          <p:nvPr>
            <p:ph type="ftr" sz="quarter" idx="4"/>
          </p:nvPr>
        </p:nvSpPr>
        <p:spPr bwMode="auto">
          <a:xfrm>
            <a:off x="1" y="9720824"/>
            <a:ext cx="3076028" cy="512142"/>
          </a:xfrm>
          <a:prstGeom prst="rect">
            <a:avLst/>
          </a:prstGeom>
          <a:noFill/>
          <a:ln w="9525">
            <a:noFill/>
            <a:miter lim="800000"/>
            <a:headEnd/>
            <a:tailEnd/>
          </a:ln>
          <a:effectLst/>
        </p:spPr>
        <p:txBody>
          <a:bodyPr vert="horz" wrap="square" lIns="95439" tIns="47719" rIns="95439" bIns="47719" numCol="1" anchor="b" anchorCtr="0" compatLnSpc="1">
            <a:prstTxWarp prst="textNoShape">
              <a:avLst/>
            </a:prstTxWarp>
          </a:bodyPr>
          <a:lstStyle>
            <a:lvl1pPr eaLnBrk="1" hangingPunct="1">
              <a:defRPr kumimoji="1" sz="1300" b="0">
                <a:latin typeface="Times New Roman" pitchFamily="18" charset="0"/>
              </a:defRPr>
            </a:lvl1pPr>
          </a:lstStyle>
          <a:p>
            <a:pPr>
              <a:defRPr/>
            </a:pPr>
            <a:endParaRPr lang="en-US" altLang="ja-JP"/>
          </a:p>
        </p:txBody>
      </p:sp>
      <p:sp>
        <p:nvSpPr>
          <p:cNvPr id="12295" name="Rectangle 1031"/>
          <p:cNvSpPr>
            <a:spLocks noGrp="1" noChangeArrowheads="1"/>
          </p:cNvSpPr>
          <p:nvPr>
            <p:ph type="sldNum" sz="quarter" idx="5"/>
          </p:nvPr>
        </p:nvSpPr>
        <p:spPr bwMode="auto">
          <a:xfrm>
            <a:off x="4021599" y="9720824"/>
            <a:ext cx="3076028" cy="512142"/>
          </a:xfrm>
          <a:prstGeom prst="rect">
            <a:avLst/>
          </a:prstGeom>
          <a:noFill/>
          <a:ln w="9525">
            <a:noFill/>
            <a:miter lim="800000"/>
            <a:headEnd/>
            <a:tailEnd/>
          </a:ln>
          <a:effectLst/>
        </p:spPr>
        <p:txBody>
          <a:bodyPr vert="horz" wrap="square" lIns="95439" tIns="47719" rIns="95439" bIns="47719" numCol="1" anchor="b" anchorCtr="0" compatLnSpc="1">
            <a:prstTxWarp prst="textNoShape">
              <a:avLst/>
            </a:prstTxWarp>
          </a:bodyPr>
          <a:lstStyle>
            <a:lvl1pPr algn="r" eaLnBrk="1" hangingPunct="1">
              <a:defRPr kumimoji="1" sz="1300" b="0">
                <a:latin typeface="Times New Roman" pitchFamily="18" charset="0"/>
              </a:defRPr>
            </a:lvl1pPr>
          </a:lstStyle>
          <a:p>
            <a:pPr>
              <a:defRPr/>
            </a:pPr>
            <a:fld id="{C129D29D-5637-4E3E-BFCF-BD73624AFAC6}" type="slidenum">
              <a:rPr lang="en-US" altLang="ja-JP"/>
              <a:pPr>
                <a:defRPr/>
              </a:pPr>
              <a:t>‹#›</a:t>
            </a:fld>
            <a:endParaRPr lang="en-US" altLang="ja-JP"/>
          </a:p>
        </p:txBody>
      </p:sp>
    </p:spTree>
    <p:extLst>
      <p:ext uri="{BB962C8B-B14F-4D97-AF65-F5344CB8AC3E}">
        <p14:creationId xmlns:p14="http://schemas.microsoft.com/office/powerpoint/2010/main" val="1247703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78E64CA6-893D-45A2-B6DF-84B7D6EC37CD}" type="slidenum">
              <a:rPr lang="en-US" altLang="ja-JP" smtClean="0"/>
              <a:pPr/>
              <a:t>1</a:t>
            </a:fld>
            <a:endParaRPr lang="en-US" altLang="ja-JP"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ja-JP" altLang="en-US" sz="2100" dirty="0"/>
          </a:p>
        </p:txBody>
      </p:sp>
    </p:spTree>
    <p:extLst>
      <p:ext uri="{BB962C8B-B14F-4D97-AF65-F5344CB8AC3E}">
        <p14:creationId xmlns:p14="http://schemas.microsoft.com/office/powerpoint/2010/main" val="2070630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平均寿命</a:t>
            </a:r>
            <a:r>
              <a:rPr lang="en-US" altLang="ja-JP" sz="1300" dirty="0"/>
              <a:t>60 </a:t>
            </a:r>
            <a:r>
              <a:rPr lang="ja-JP" altLang="en-US" sz="1300" dirty="0"/>
              <a:t>歳代の社会で、主に青</a:t>
            </a:r>
          </a:p>
          <a:p>
            <a:r>
              <a:rPr lang="ja-JP" altLang="en-US" sz="1300" dirty="0"/>
              <a:t>壮年期の患者を対象とした医療は、救命・延命、治癒、社会復帰を前提とした「病</a:t>
            </a:r>
          </a:p>
          <a:p>
            <a:r>
              <a:rPr lang="ja-JP" altLang="en-US" sz="1300" dirty="0"/>
              <a:t>院完結型」の医療であった。しかしながら、平均寿命が男性でも</a:t>
            </a:r>
            <a:r>
              <a:rPr lang="en-US" altLang="ja-JP" sz="1300" dirty="0"/>
              <a:t>80 </a:t>
            </a:r>
            <a:r>
              <a:rPr lang="ja-JP" altLang="en-US" sz="1300" dirty="0"/>
              <a:t>歳近くと</a:t>
            </a:r>
            <a:r>
              <a:rPr lang="ja-JP" altLang="en-US" sz="1300" dirty="0" err="1"/>
              <a:t>な</a:t>
            </a:r>
            <a:endParaRPr lang="ja-JP" altLang="en-US" sz="1300" dirty="0"/>
          </a:p>
          <a:p>
            <a:r>
              <a:rPr lang="ja-JP" altLang="en-US" sz="1300" dirty="0"/>
              <a:t>り、女性では</a:t>
            </a:r>
            <a:r>
              <a:rPr lang="en-US" altLang="ja-JP" sz="1300" dirty="0"/>
              <a:t>86 </a:t>
            </a:r>
            <a:r>
              <a:rPr lang="ja-JP" altLang="en-US" sz="1300" dirty="0"/>
              <a:t>歳を超えている社会では、慢性疾患による受療が多い、複数の</a:t>
            </a:r>
          </a:p>
          <a:p>
            <a:r>
              <a:rPr lang="ja-JP" altLang="en-US" sz="1300" dirty="0"/>
              <a:t>疾病を抱えるなどの特徴を持つ老齢期の患者が中心となる。そうした時代の医療</a:t>
            </a:r>
          </a:p>
          <a:p>
            <a:r>
              <a:rPr lang="ja-JP" altLang="en-US" sz="1300" dirty="0"/>
              <a:t>は、病気と共存しながらＱＯＬ</a:t>
            </a:r>
            <a:r>
              <a:rPr lang="en-US" altLang="ja-JP" sz="1300" dirty="0"/>
              <a:t>(Quality of Life)</a:t>
            </a:r>
            <a:r>
              <a:rPr lang="ja-JP" altLang="en-US" sz="1300" dirty="0"/>
              <a:t>の維持・向上を目指す医療と</a:t>
            </a:r>
          </a:p>
          <a:p>
            <a:r>
              <a:rPr lang="ja-JP" altLang="en-US" sz="1300" dirty="0"/>
              <a:t>なる。すなわち、医療はかつての「病院完結型」から、患者の住み慣れた地域や</a:t>
            </a:r>
          </a:p>
          <a:p>
            <a:r>
              <a:rPr lang="ja-JP" altLang="en-US" sz="1300" dirty="0"/>
              <a:t>自宅での生活のための医療、地域全体で治し、支える「地域完結型」の医療、実</a:t>
            </a:r>
          </a:p>
          <a:p>
            <a:r>
              <a:rPr lang="ja-JP" altLang="en-US" sz="1300" dirty="0"/>
              <a:t>のところ医療と介護、さらには住まいや自立した生活の支援までもが切れ目なく</a:t>
            </a:r>
          </a:p>
          <a:p>
            <a:r>
              <a:rPr lang="ja-JP" altLang="en-US" sz="1300" dirty="0"/>
              <a:t>つながる医療に変わらざるを得ない。</a:t>
            </a:r>
            <a:endParaRPr lang="en-US" altLang="ja-JP" sz="1300" dirty="0"/>
          </a:p>
          <a:p>
            <a:r>
              <a:rPr lang="ja-JP" altLang="en-US" sz="1300" dirty="0"/>
              <a:t>日本は諸外国に比べても人口当たり病床数が多い一方で病床当</a:t>
            </a:r>
          </a:p>
          <a:p>
            <a:r>
              <a:rPr lang="ja-JP" altLang="en-US" sz="1300" dirty="0"/>
              <a:t>たり職員数が少ないことが、密度の低い医療ひいては世界的に見ても長い入院</a:t>
            </a:r>
          </a:p>
          <a:p>
            <a:r>
              <a:rPr lang="ja-JP" altLang="en-US" sz="1300" dirty="0"/>
              <a:t>期間をもたらしている。他面、急性期治療を経過した患者を受け入れる入院機</a:t>
            </a:r>
          </a:p>
          <a:p>
            <a:r>
              <a:rPr lang="ja-JP" altLang="en-US" sz="1300" dirty="0"/>
              <a:t>能や住み慣れた地域や自宅で生活し続けたいというニーズに応える在宅医療や</a:t>
            </a:r>
          </a:p>
          <a:p>
            <a:r>
              <a:rPr lang="ja-JP" altLang="en-US" sz="1300" dirty="0"/>
              <a:t>在宅介護は十分には提供されていない。</a:t>
            </a:r>
          </a:p>
          <a:p>
            <a:r>
              <a:rPr lang="ja-JP" altLang="en-US" sz="1300" dirty="0"/>
              <a:t>そこで、急性期から亜急性期、回復期等まで、患者が状態に見合った病床で</a:t>
            </a:r>
          </a:p>
          <a:p>
            <a:r>
              <a:rPr lang="ja-JP" altLang="en-US" sz="1300" dirty="0"/>
              <a:t>その状態にふさわしい医療を受けることができるよう、急性期医療を中心に人</a:t>
            </a:r>
          </a:p>
          <a:p>
            <a:r>
              <a:rPr lang="ja-JP" altLang="en-US" sz="1300" dirty="0"/>
              <a:t>的・物的資源を集中投入し、入院期間を減らして早期の家庭復帰・社会復帰を</a:t>
            </a:r>
          </a:p>
          <a:p>
            <a:r>
              <a:rPr lang="ja-JP" altLang="en-US" sz="1300" dirty="0"/>
              <a:t>実現するとともに、受け皿となる地域の病床や在宅医療・在宅介護を充実させ</a:t>
            </a:r>
          </a:p>
          <a:p>
            <a:r>
              <a:rPr lang="ja-JP" altLang="en-US" sz="1300" dirty="0"/>
              <a:t>ていく必要がある。この時、機能分化した病床機能にふさわしい設備人員体制</a:t>
            </a:r>
          </a:p>
          <a:p>
            <a:r>
              <a:rPr lang="ja-JP" altLang="en-US" sz="1300" dirty="0"/>
              <a:t>を確保することが大切であり、病院のみならず地域の診療所をもネットワーク</a:t>
            </a:r>
          </a:p>
          <a:p>
            <a:r>
              <a:rPr lang="ja-JP" altLang="en-US" sz="1300" dirty="0"/>
              <a:t>に組み込み、医療資源として有効に活用していくことが必要となる。</a:t>
            </a:r>
          </a:p>
          <a:p>
            <a:r>
              <a:rPr lang="ja-JP" altLang="en-US" sz="1300" dirty="0"/>
              <a:t>その際、適切な場で適切な医療を提供できる人材が確保できるよう、職能団</a:t>
            </a:r>
          </a:p>
          <a:p>
            <a:r>
              <a:rPr lang="ja-JP" altLang="en-US" sz="1300" dirty="0"/>
              <a:t>体には、中心となって、計画的に養成・研修することを考えていく責務がある。</a:t>
            </a:r>
            <a:endParaRPr lang="en-US" altLang="ja-JP" sz="1300" dirty="0"/>
          </a:p>
          <a:p>
            <a:r>
              <a:rPr lang="ja-JP" altLang="en-US" sz="1300" dirty="0"/>
              <a:t>「病院完結型」の医療から「地域完結型」の医療への転換が成功すると、こ</a:t>
            </a:r>
          </a:p>
          <a:p>
            <a:r>
              <a:rPr lang="ja-JP" altLang="en-US" sz="1300" dirty="0" err="1"/>
              <a:t>れま</a:t>
            </a:r>
            <a:r>
              <a:rPr lang="ja-JP" altLang="en-US" sz="1300" dirty="0"/>
              <a:t>で</a:t>
            </a:r>
            <a:r>
              <a:rPr lang="en-US" altLang="ja-JP" sz="1300" dirty="0"/>
              <a:t>1 </a:t>
            </a:r>
            <a:r>
              <a:rPr lang="ja-JP" altLang="en-US" sz="1300" dirty="0" err="1"/>
              <a:t>つの</a:t>
            </a:r>
            <a:r>
              <a:rPr lang="ja-JP" altLang="en-US" sz="1300" dirty="0"/>
              <a:t>病院に居続けることのできた患者は、病状に見合った医療施設、</a:t>
            </a:r>
          </a:p>
          <a:p>
            <a:r>
              <a:rPr lang="ja-JP" altLang="en-US" sz="1300" dirty="0"/>
              <a:t>介護施設、さらには在宅へと移動を求められることになる。居場所の移動を伴</a:t>
            </a:r>
          </a:p>
          <a:p>
            <a:r>
              <a:rPr lang="ja-JP" altLang="en-US" sz="1300" dirty="0"/>
              <a:t>いながら利用者のＱＯＬを維持し家族の不安を緩和していくためには、提供側</a:t>
            </a:r>
          </a:p>
          <a:p>
            <a:r>
              <a:rPr lang="ja-JP" altLang="en-US" sz="1300" dirty="0"/>
              <a:t>が移動先への紹介を準備するシステムの確立が求められる。ゆえに、高度急性</a:t>
            </a:r>
          </a:p>
          <a:p>
            <a:r>
              <a:rPr lang="ja-JP" altLang="en-US" sz="1300" dirty="0"/>
              <a:t>期から在宅介護までの一連の流れ、容態急変時に逆流することさえある流れに</a:t>
            </a:r>
          </a:p>
          <a:p>
            <a:r>
              <a:rPr lang="ja-JP" altLang="en-US" sz="1300" dirty="0"/>
              <a:t>おいて、川上に位置する病床の機能分化という政策の展開は、退院患者の受入</a:t>
            </a:r>
          </a:p>
          <a:p>
            <a:r>
              <a:rPr lang="ja-JP" altLang="en-US" sz="1300" dirty="0"/>
              <a:t>れ体制の整備という川下の政策と同時に行われるべきものであり、川上から川</a:t>
            </a:r>
          </a:p>
          <a:p>
            <a:r>
              <a:rPr lang="ja-JP" altLang="en-US" sz="1300" dirty="0"/>
              <a:t>下までの提供者間のネットワーク化は新しい医療・介護制度の下では必要不可</a:t>
            </a:r>
          </a:p>
          <a:p>
            <a:r>
              <a:rPr lang="ja-JP" altLang="en-US" sz="1300" dirty="0"/>
              <a:t>欠となる。</a:t>
            </a:r>
            <a:endParaRPr lang="en-US" altLang="ja-JP" sz="1300" dirty="0"/>
          </a:p>
          <a:p>
            <a:endParaRPr lang="en-US" altLang="ja-JP" sz="1300" dirty="0"/>
          </a:p>
          <a:p>
            <a:r>
              <a:rPr lang="ja-JP" altLang="en-US" sz="1300" dirty="0"/>
              <a:t>いつでも好きなところで</a:t>
            </a:r>
          </a:p>
          <a:p>
            <a:r>
              <a:rPr lang="ja-JP" altLang="en-US" sz="1300" dirty="0"/>
              <a:t>お金の心配をせずに求める</a:t>
            </a:r>
          </a:p>
          <a:p>
            <a:r>
              <a:rPr lang="ja-JP" altLang="en-US" sz="1300" dirty="0"/>
              <a:t>医療を受けることができる</a:t>
            </a:r>
          </a:p>
          <a:p>
            <a:r>
              <a:rPr lang="ja-JP" altLang="en-US" sz="1300" dirty="0"/>
              <a:t>必要なときに適切な医療を</a:t>
            </a:r>
          </a:p>
          <a:p>
            <a:r>
              <a:rPr lang="ja-JP" altLang="en-US" sz="1300" dirty="0"/>
              <a:t>適切な場所で最小の費用で</a:t>
            </a:r>
          </a:p>
          <a:p>
            <a:r>
              <a:rPr lang="ja-JP" altLang="en-US" sz="1300" dirty="0"/>
              <a:t>受けることができる</a:t>
            </a:r>
            <a:endParaRPr lang="en-US" altLang="ja-JP" sz="1300" dirty="0"/>
          </a:p>
          <a:p>
            <a:r>
              <a:rPr lang="ja-JP" altLang="en-US" sz="1300" dirty="0"/>
              <a:t>１．疾病構造に合った医療とその提供体制</a:t>
            </a:r>
          </a:p>
          <a:p>
            <a:r>
              <a:rPr lang="ja-JP" altLang="en-US" sz="1300" dirty="0"/>
              <a:t>２．疾病・障害に合った適切な場での</a:t>
            </a:r>
          </a:p>
          <a:p>
            <a:r>
              <a:rPr lang="ja-JP" altLang="en-US" sz="1300" dirty="0"/>
              <a:t>医療の提供</a:t>
            </a:r>
          </a:p>
          <a:p>
            <a:r>
              <a:rPr lang="ja-JP" altLang="en-US" sz="1300" dirty="0"/>
              <a:t>３．必要度・重症度に合った医療の提供</a:t>
            </a:r>
          </a:p>
          <a:p>
            <a:r>
              <a:rPr lang="ja-JP" altLang="en-US" sz="1300" dirty="0"/>
              <a:t>４．根拠に基づいた医療の提供</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129D29D-5637-4E3E-BFCF-BD73624AFAC6}" type="slidenum">
              <a:rPr lang="en-US" altLang="ja-JP" smtClean="0"/>
              <a:pPr>
                <a:defRPr/>
              </a:pPr>
              <a:t>21</a:t>
            </a:fld>
            <a:endParaRPr lang="en-US" altLang="ja-JP"/>
          </a:p>
        </p:txBody>
      </p:sp>
    </p:spTree>
    <p:extLst>
      <p:ext uri="{BB962C8B-B14F-4D97-AF65-F5344CB8AC3E}">
        <p14:creationId xmlns:p14="http://schemas.microsoft.com/office/powerpoint/2010/main" val="60298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平均寿命</a:t>
            </a:r>
            <a:r>
              <a:rPr lang="en-US" altLang="ja-JP" sz="1300" dirty="0"/>
              <a:t>60 </a:t>
            </a:r>
            <a:r>
              <a:rPr lang="ja-JP" altLang="en-US" sz="1300" dirty="0"/>
              <a:t>歳代の社会で、主に青</a:t>
            </a:r>
          </a:p>
          <a:p>
            <a:r>
              <a:rPr lang="ja-JP" altLang="en-US" sz="1300" dirty="0"/>
              <a:t>壮年期の患者を対象とした医療は、救命・延命、治癒、社会復帰を前提とした「病</a:t>
            </a:r>
          </a:p>
          <a:p>
            <a:r>
              <a:rPr lang="ja-JP" altLang="en-US" sz="1300" dirty="0"/>
              <a:t>院完結型」の医療であった。しかしながら、平均寿命が男性でも</a:t>
            </a:r>
            <a:r>
              <a:rPr lang="en-US" altLang="ja-JP" sz="1300" dirty="0"/>
              <a:t>80 </a:t>
            </a:r>
            <a:r>
              <a:rPr lang="ja-JP" altLang="en-US" sz="1300" dirty="0"/>
              <a:t>歳近くと</a:t>
            </a:r>
            <a:r>
              <a:rPr lang="ja-JP" altLang="en-US" sz="1300" dirty="0" err="1"/>
              <a:t>な</a:t>
            </a:r>
            <a:endParaRPr lang="ja-JP" altLang="en-US" sz="1300" dirty="0"/>
          </a:p>
          <a:p>
            <a:r>
              <a:rPr lang="ja-JP" altLang="en-US" sz="1300" dirty="0"/>
              <a:t>り、女性では</a:t>
            </a:r>
            <a:r>
              <a:rPr lang="en-US" altLang="ja-JP" sz="1300" dirty="0"/>
              <a:t>86 </a:t>
            </a:r>
            <a:r>
              <a:rPr lang="ja-JP" altLang="en-US" sz="1300" dirty="0"/>
              <a:t>歳を超えている社会では、慢性疾患による受療が多い、複数の</a:t>
            </a:r>
          </a:p>
          <a:p>
            <a:r>
              <a:rPr lang="ja-JP" altLang="en-US" sz="1300" dirty="0"/>
              <a:t>疾病を抱えるなどの特徴を持つ老齢期の患者が中心となる。そうした時代の医療</a:t>
            </a:r>
          </a:p>
          <a:p>
            <a:r>
              <a:rPr lang="ja-JP" altLang="en-US" sz="1300" dirty="0"/>
              <a:t>は、病気と共存しながらＱＯＬ</a:t>
            </a:r>
            <a:r>
              <a:rPr lang="en-US" altLang="ja-JP" sz="1300" dirty="0"/>
              <a:t>(Quality of Life)</a:t>
            </a:r>
            <a:r>
              <a:rPr lang="ja-JP" altLang="en-US" sz="1300" dirty="0"/>
              <a:t>の維持・向上を目指す医療と</a:t>
            </a:r>
          </a:p>
          <a:p>
            <a:r>
              <a:rPr lang="ja-JP" altLang="en-US" sz="1300" dirty="0"/>
              <a:t>なる。すなわち、医療はかつての「病院完結型」から、患者の住み慣れた地域や</a:t>
            </a:r>
          </a:p>
          <a:p>
            <a:r>
              <a:rPr lang="ja-JP" altLang="en-US" sz="1300" dirty="0"/>
              <a:t>自宅での生活のための医療、地域全体で治し、支える「地域完結型」の医療、実</a:t>
            </a:r>
          </a:p>
          <a:p>
            <a:r>
              <a:rPr lang="ja-JP" altLang="en-US" sz="1300" dirty="0"/>
              <a:t>のところ医療と介護、さらには住まいや自立した生活の支援までもが切れ目なく</a:t>
            </a:r>
          </a:p>
          <a:p>
            <a:r>
              <a:rPr lang="ja-JP" altLang="en-US" sz="1300" dirty="0"/>
              <a:t>つながる医療に変わらざるを得ない。</a:t>
            </a:r>
            <a:endParaRPr lang="en-US" altLang="ja-JP" sz="1300" dirty="0"/>
          </a:p>
          <a:p>
            <a:r>
              <a:rPr lang="ja-JP" altLang="en-US" sz="1300" dirty="0"/>
              <a:t>日本は諸外国に比べても人口当たり病床数が多い一方で病床当</a:t>
            </a:r>
          </a:p>
          <a:p>
            <a:r>
              <a:rPr lang="ja-JP" altLang="en-US" sz="1300" dirty="0"/>
              <a:t>たり職員数が少ないことが、密度の低い医療ひいては世界的に見ても長い入院</a:t>
            </a:r>
          </a:p>
          <a:p>
            <a:r>
              <a:rPr lang="ja-JP" altLang="en-US" sz="1300" dirty="0"/>
              <a:t>期間をもたらしている。他面、急性期治療を経過した患者を受け入れる入院機</a:t>
            </a:r>
          </a:p>
          <a:p>
            <a:r>
              <a:rPr lang="ja-JP" altLang="en-US" sz="1300" dirty="0"/>
              <a:t>能や住み慣れた地域や自宅で生活し続けたいというニーズに応える在宅医療や</a:t>
            </a:r>
          </a:p>
          <a:p>
            <a:r>
              <a:rPr lang="ja-JP" altLang="en-US" sz="1300" dirty="0"/>
              <a:t>在宅介護は十分には提供されていない。</a:t>
            </a:r>
          </a:p>
          <a:p>
            <a:r>
              <a:rPr lang="ja-JP" altLang="en-US" sz="1300" dirty="0"/>
              <a:t>そこで、急性期から亜急性期、回復期等まで、患者が状態に見合った病床で</a:t>
            </a:r>
          </a:p>
          <a:p>
            <a:r>
              <a:rPr lang="ja-JP" altLang="en-US" sz="1300" dirty="0"/>
              <a:t>その状態にふさわしい医療を受けることができるよう、急性期医療を中心に人</a:t>
            </a:r>
          </a:p>
          <a:p>
            <a:r>
              <a:rPr lang="ja-JP" altLang="en-US" sz="1300" dirty="0"/>
              <a:t>的・物的資源を集中投入し、入院期間を減らして早期の家庭復帰・社会復帰を</a:t>
            </a:r>
          </a:p>
          <a:p>
            <a:r>
              <a:rPr lang="ja-JP" altLang="en-US" sz="1300" dirty="0"/>
              <a:t>実現するとともに、受け皿となる地域の病床や在宅医療・在宅介護を充実させ</a:t>
            </a:r>
          </a:p>
          <a:p>
            <a:r>
              <a:rPr lang="ja-JP" altLang="en-US" sz="1300" dirty="0"/>
              <a:t>ていく必要がある。この時、機能分化した病床機能にふさわしい設備人員体制</a:t>
            </a:r>
          </a:p>
          <a:p>
            <a:r>
              <a:rPr lang="ja-JP" altLang="en-US" sz="1300" dirty="0"/>
              <a:t>を確保することが大切であり、病院のみならず地域の診療所をもネットワーク</a:t>
            </a:r>
          </a:p>
          <a:p>
            <a:r>
              <a:rPr lang="ja-JP" altLang="en-US" sz="1300" dirty="0"/>
              <a:t>に組み込み、医療資源として有効に活用していくことが必要となる。</a:t>
            </a:r>
          </a:p>
          <a:p>
            <a:r>
              <a:rPr lang="ja-JP" altLang="en-US" sz="1300" dirty="0"/>
              <a:t>その際、適切な場で適切な医療を提供できる人材が確保できるよう、職能団</a:t>
            </a:r>
          </a:p>
          <a:p>
            <a:r>
              <a:rPr lang="ja-JP" altLang="en-US" sz="1300" dirty="0"/>
              <a:t>体には、中心となって、計画的に養成・研修することを考えていく責務がある。</a:t>
            </a:r>
            <a:endParaRPr lang="en-US" altLang="ja-JP" sz="1300" dirty="0"/>
          </a:p>
          <a:p>
            <a:r>
              <a:rPr lang="ja-JP" altLang="en-US" sz="1300" dirty="0"/>
              <a:t>「病院完結型」の医療から「地域完結型」の医療への転換が成功すると、こ</a:t>
            </a:r>
          </a:p>
          <a:p>
            <a:r>
              <a:rPr lang="ja-JP" altLang="en-US" sz="1300" dirty="0" err="1"/>
              <a:t>れま</a:t>
            </a:r>
            <a:r>
              <a:rPr lang="ja-JP" altLang="en-US" sz="1300" dirty="0"/>
              <a:t>で</a:t>
            </a:r>
            <a:r>
              <a:rPr lang="en-US" altLang="ja-JP" sz="1300" dirty="0"/>
              <a:t>1 </a:t>
            </a:r>
            <a:r>
              <a:rPr lang="ja-JP" altLang="en-US" sz="1300" dirty="0" err="1"/>
              <a:t>つの</a:t>
            </a:r>
            <a:r>
              <a:rPr lang="ja-JP" altLang="en-US" sz="1300" dirty="0"/>
              <a:t>病院に居続けることのできた患者は、病状に見合った医療施設、</a:t>
            </a:r>
          </a:p>
          <a:p>
            <a:r>
              <a:rPr lang="ja-JP" altLang="en-US" sz="1300" dirty="0"/>
              <a:t>介護施設、さらには在宅へと移動を求められることになる。居場所の移動を伴</a:t>
            </a:r>
          </a:p>
          <a:p>
            <a:r>
              <a:rPr lang="ja-JP" altLang="en-US" sz="1300" dirty="0"/>
              <a:t>いながら利用者のＱＯＬを維持し家族の不安を緩和していくためには、提供側</a:t>
            </a:r>
          </a:p>
          <a:p>
            <a:r>
              <a:rPr lang="ja-JP" altLang="en-US" sz="1300" dirty="0"/>
              <a:t>が移動先への紹介を準備するシステムの確立が求められる。ゆえに、高度急性</a:t>
            </a:r>
          </a:p>
          <a:p>
            <a:r>
              <a:rPr lang="ja-JP" altLang="en-US" sz="1300" dirty="0"/>
              <a:t>期から在宅介護までの一連の流れ、容態急変時に逆流することさえある流れに</a:t>
            </a:r>
          </a:p>
          <a:p>
            <a:r>
              <a:rPr lang="ja-JP" altLang="en-US" sz="1300" dirty="0"/>
              <a:t>おいて、川上に位置する病床の機能分化という政策の展開は、退院患者の受入</a:t>
            </a:r>
          </a:p>
          <a:p>
            <a:r>
              <a:rPr lang="ja-JP" altLang="en-US" sz="1300" dirty="0"/>
              <a:t>れ体制の整備という川下の政策と同時に行われるべきものであり、川上から川</a:t>
            </a:r>
          </a:p>
          <a:p>
            <a:r>
              <a:rPr lang="ja-JP" altLang="en-US" sz="1300" dirty="0"/>
              <a:t>下までの提供者間のネットワーク化は新しい医療・介護制度の下では必要不可</a:t>
            </a:r>
          </a:p>
          <a:p>
            <a:r>
              <a:rPr lang="ja-JP" altLang="en-US" sz="1300" dirty="0"/>
              <a:t>欠となる。</a:t>
            </a:r>
            <a:endParaRPr lang="en-US" altLang="ja-JP" sz="1300" dirty="0"/>
          </a:p>
          <a:p>
            <a:endParaRPr lang="en-US" altLang="ja-JP" sz="1300" dirty="0"/>
          </a:p>
          <a:p>
            <a:r>
              <a:rPr lang="ja-JP" altLang="en-US" sz="1300" dirty="0"/>
              <a:t>いつでも好きなところで</a:t>
            </a:r>
          </a:p>
          <a:p>
            <a:r>
              <a:rPr lang="ja-JP" altLang="en-US" sz="1300" dirty="0"/>
              <a:t>お金の心配をせずに求める</a:t>
            </a:r>
          </a:p>
          <a:p>
            <a:r>
              <a:rPr lang="ja-JP" altLang="en-US" sz="1300" dirty="0"/>
              <a:t>医療を受けることができる</a:t>
            </a:r>
          </a:p>
          <a:p>
            <a:r>
              <a:rPr lang="ja-JP" altLang="en-US" sz="1300" dirty="0"/>
              <a:t>必要なときに適切な医療を</a:t>
            </a:r>
          </a:p>
          <a:p>
            <a:r>
              <a:rPr lang="ja-JP" altLang="en-US" sz="1300" dirty="0"/>
              <a:t>適切な場所で最小の費用で</a:t>
            </a:r>
          </a:p>
          <a:p>
            <a:r>
              <a:rPr lang="ja-JP" altLang="en-US" sz="1300" dirty="0"/>
              <a:t>受けることができる</a:t>
            </a:r>
            <a:endParaRPr lang="en-US" altLang="ja-JP" sz="1300" dirty="0"/>
          </a:p>
          <a:p>
            <a:r>
              <a:rPr lang="ja-JP" altLang="en-US" sz="1300" dirty="0"/>
              <a:t>１．疾病構造に合った医療とその提供体制</a:t>
            </a:r>
          </a:p>
          <a:p>
            <a:r>
              <a:rPr lang="ja-JP" altLang="en-US" sz="1300" dirty="0"/>
              <a:t>２．疾病・障害に合った適切な場での</a:t>
            </a:r>
          </a:p>
          <a:p>
            <a:r>
              <a:rPr lang="ja-JP" altLang="en-US" sz="1300" dirty="0"/>
              <a:t>医療の提供</a:t>
            </a:r>
          </a:p>
          <a:p>
            <a:r>
              <a:rPr lang="ja-JP" altLang="en-US" sz="1300" dirty="0"/>
              <a:t>３．必要度・重症度に合った医療の提供</a:t>
            </a:r>
          </a:p>
          <a:p>
            <a:r>
              <a:rPr lang="ja-JP" altLang="en-US" sz="1300" dirty="0"/>
              <a:t>４．根拠に基づいた医療の提供</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129D29D-5637-4E3E-BFCF-BD73624AFAC6}" type="slidenum">
              <a:rPr lang="en-US" altLang="ja-JP" smtClean="0"/>
              <a:pPr>
                <a:defRPr/>
              </a:pPr>
              <a:t>22</a:t>
            </a:fld>
            <a:endParaRPr lang="en-US" altLang="ja-JP"/>
          </a:p>
        </p:txBody>
      </p:sp>
    </p:spTree>
    <p:extLst>
      <p:ext uri="{BB962C8B-B14F-4D97-AF65-F5344CB8AC3E}">
        <p14:creationId xmlns:p14="http://schemas.microsoft.com/office/powerpoint/2010/main" val="1405436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50" charset="-128"/>
              </a:defRPr>
            </a:lvl1pPr>
            <a:lvl2pPr marL="775370" indent="-298220" eaLnBrk="0" hangingPunct="0">
              <a:defRPr sz="2500" b="1">
                <a:solidFill>
                  <a:schemeClr val="tx1"/>
                </a:solidFill>
                <a:latin typeface="Arial" pitchFamily="34" charset="0"/>
                <a:ea typeface="ＭＳ Ｐゴシック" pitchFamily="50" charset="-128"/>
              </a:defRPr>
            </a:lvl2pPr>
            <a:lvl3pPr marL="1192878" indent="-238576" eaLnBrk="0" hangingPunct="0">
              <a:defRPr sz="2500" b="1">
                <a:solidFill>
                  <a:schemeClr val="tx1"/>
                </a:solidFill>
                <a:latin typeface="Arial" pitchFamily="34" charset="0"/>
                <a:ea typeface="ＭＳ Ｐゴシック" pitchFamily="50" charset="-128"/>
              </a:defRPr>
            </a:lvl3pPr>
            <a:lvl4pPr marL="1670028" indent="-238576" eaLnBrk="0" hangingPunct="0">
              <a:defRPr sz="2500" b="1">
                <a:solidFill>
                  <a:schemeClr val="tx1"/>
                </a:solidFill>
                <a:latin typeface="Arial" pitchFamily="34" charset="0"/>
                <a:ea typeface="ＭＳ Ｐゴシック" pitchFamily="50" charset="-128"/>
              </a:defRPr>
            </a:lvl4pPr>
            <a:lvl5pPr marL="2147180" indent="-238576" eaLnBrk="0" hangingPunct="0">
              <a:defRPr sz="2500" b="1">
                <a:solidFill>
                  <a:schemeClr val="tx1"/>
                </a:solidFill>
                <a:latin typeface="Arial" pitchFamily="34" charset="0"/>
                <a:ea typeface="ＭＳ Ｐゴシック" pitchFamily="50" charset="-128"/>
              </a:defRPr>
            </a:lvl5pPr>
            <a:lvl6pPr marL="2624331" indent="-238576" eaLnBrk="0" fontAlgn="base" hangingPunct="0">
              <a:spcBef>
                <a:spcPct val="0"/>
              </a:spcBef>
              <a:spcAft>
                <a:spcPct val="0"/>
              </a:spcAft>
              <a:defRPr sz="2500" b="1">
                <a:solidFill>
                  <a:schemeClr val="tx1"/>
                </a:solidFill>
                <a:latin typeface="Arial" pitchFamily="34" charset="0"/>
                <a:ea typeface="ＭＳ Ｐゴシック" pitchFamily="50" charset="-128"/>
              </a:defRPr>
            </a:lvl6pPr>
            <a:lvl7pPr marL="3101482" indent="-238576" eaLnBrk="0" fontAlgn="base" hangingPunct="0">
              <a:spcBef>
                <a:spcPct val="0"/>
              </a:spcBef>
              <a:spcAft>
                <a:spcPct val="0"/>
              </a:spcAft>
              <a:defRPr sz="2500" b="1">
                <a:solidFill>
                  <a:schemeClr val="tx1"/>
                </a:solidFill>
                <a:latin typeface="Arial" pitchFamily="34" charset="0"/>
                <a:ea typeface="ＭＳ Ｐゴシック" pitchFamily="50" charset="-128"/>
              </a:defRPr>
            </a:lvl7pPr>
            <a:lvl8pPr marL="3578634" indent="-238576" eaLnBrk="0" fontAlgn="base" hangingPunct="0">
              <a:spcBef>
                <a:spcPct val="0"/>
              </a:spcBef>
              <a:spcAft>
                <a:spcPct val="0"/>
              </a:spcAft>
              <a:defRPr sz="2500" b="1">
                <a:solidFill>
                  <a:schemeClr val="tx1"/>
                </a:solidFill>
                <a:latin typeface="Arial" pitchFamily="34" charset="0"/>
                <a:ea typeface="ＭＳ Ｐゴシック" pitchFamily="50" charset="-128"/>
              </a:defRPr>
            </a:lvl8pPr>
            <a:lvl9pPr marL="4055784" indent="-238576" eaLnBrk="0" fontAlgn="base" hangingPunct="0">
              <a:spcBef>
                <a:spcPct val="0"/>
              </a:spcBef>
              <a:spcAft>
                <a:spcPct val="0"/>
              </a:spcAft>
              <a:defRPr sz="2500" b="1">
                <a:solidFill>
                  <a:schemeClr val="tx1"/>
                </a:solidFill>
                <a:latin typeface="Arial" pitchFamily="34" charset="0"/>
                <a:ea typeface="ＭＳ Ｐゴシック" pitchFamily="50" charset="-128"/>
              </a:defRPr>
            </a:lvl9pPr>
          </a:lstStyle>
          <a:p>
            <a:pPr eaLnBrk="1" hangingPunct="1"/>
            <a:fld id="{4B6D7015-9F9B-4C98-804D-E5DF45C2C07D}" type="slidenum">
              <a:rPr lang="en-US" altLang="ja-JP" sz="1300" b="0">
                <a:solidFill>
                  <a:srgbClr val="000000"/>
                </a:solidFill>
                <a:latin typeface="Times New Roman" pitchFamily="18" charset="0"/>
              </a:rPr>
              <a:pPr eaLnBrk="1" hangingPunct="1"/>
              <a:t>25</a:t>
            </a:fld>
            <a:endParaRPr lang="en-US" altLang="ja-JP" sz="1300" b="0">
              <a:solidFill>
                <a:srgbClr val="000000"/>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extLst>
      <p:ext uri="{BB962C8B-B14F-4D97-AF65-F5344CB8AC3E}">
        <p14:creationId xmlns:p14="http://schemas.microsoft.com/office/powerpoint/2010/main" val="1892531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ＭＳ Ｐゴシック" pitchFamily="50" charset="-128"/>
              </a:defRPr>
            </a:lvl1pPr>
            <a:lvl2pPr marL="775370" indent="-298220" eaLnBrk="0" hangingPunct="0">
              <a:defRPr sz="2500" b="1">
                <a:solidFill>
                  <a:schemeClr val="tx1"/>
                </a:solidFill>
                <a:latin typeface="Arial" pitchFamily="34" charset="0"/>
                <a:ea typeface="ＭＳ Ｐゴシック" pitchFamily="50" charset="-128"/>
              </a:defRPr>
            </a:lvl2pPr>
            <a:lvl3pPr marL="1192878" indent="-238576" eaLnBrk="0" hangingPunct="0">
              <a:defRPr sz="2500" b="1">
                <a:solidFill>
                  <a:schemeClr val="tx1"/>
                </a:solidFill>
                <a:latin typeface="Arial" pitchFamily="34" charset="0"/>
                <a:ea typeface="ＭＳ Ｐゴシック" pitchFamily="50" charset="-128"/>
              </a:defRPr>
            </a:lvl3pPr>
            <a:lvl4pPr marL="1670028" indent="-238576" eaLnBrk="0" hangingPunct="0">
              <a:defRPr sz="2500" b="1">
                <a:solidFill>
                  <a:schemeClr val="tx1"/>
                </a:solidFill>
                <a:latin typeface="Arial" pitchFamily="34" charset="0"/>
                <a:ea typeface="ＭＳ Ｐゴシック" pitchFamily="50" charset="-128"/>
              </a:defRPr>
            </a:lvl4pPr>
            <a:lvl5pPr marL="2147180" indent="-238576" eaLnBrk="0" hangingPunct="0">
              <a:defRPr sz="2500" b="1">
                <a:solidFill>
                  <a:schemeClr val="tx1"/>
                </a:solidFill>
                <a:latin typeface="Arial" pitchFamily="34" charset="0"/>
                <a:ea typeface="ＭＳ Ｐゴシック" pitchFamily="50" charset="-128"/>
              </a:defRPr>
            </a:lvl5pPr>
            <a:lvl6pPr marL="2624331" indent="-238576" eaLnBrk="0" fontAlgn="base" hangingPunct="0">
              <a:spcBef>
                <a:spcPct val="0"/>
              </a:spcBef>
              <a:spcAft>
                <a:spcPct val="0"/>
              </a:spcAft>
              <a:defRPr sz="2500" b="1">
                <a:solidFill>
                  <a:schemeClr val="tx1"/>
                </a:solidFill>
                <a:latin typeface="Arial" pitchFamily="34" charset="0"/>
                <a:ea typeface="ＭＳ Ｐゴシック" pitchFamily="50" charset="-128"/>
              </a:defRPr>
            </a:lvl6pPr>
            <a:lvl7pPr marL="3101482" indent="-238576" eaLnBrk="0" fontAlgn="base" hangingPunct="0">
              <a:spcBef>
                <a:spcPct val="0"/>
              </a:spcBef>
              <a:spcAft>
                <a:spcPct val="0"/>
              </a:spcAft>
              <a:defRPr sz="2500" b="1">
                <a:solidFill>
                  <a:schemeClr val="tx1"/>
                </a:solidFill>
                <a:latin typeface="Arial" pitchFamily="34" charset="0"/>
                <a:ea typeface="ＭＳ Ｐゴシック" pitchFamily="50" charset="-128"/>
              </a:defRPr>
            </a:lvl7pPr>
            <a:lvl8pPr marL="3578634" indent="-238576" eaLnBrk="0" fontAlgn="base" hangingPunct="0">
              <a:spcBef>
                <a:spcPct val="0"/>
              </a:spcBef>
              <a:spcAft>
                <a:spcPct val="0"/>
              </a:spcAft>
              <a:defRPr sz="2500" b="1">
                <a:solidFill>
                  <a:schemeClr val="tx1"/>
                </a:solidFill>
                <a:latin typeface="Arial" pitchFamily="34" charset="0"/>
                <a:ea typeface="ＭＳ Ｐゴシック" pitchFamily="50" charset="-128"/>
              </a:defRPr>
            </a:lvl8pPr>
            <a:lvl9pPr marL="4055784" indent="-238576" eaLnBrk="0" fontAlgn="base" hangingPunct="0">
              <a:spcBef>
                <a:spcPct val="0"/>
              </a:spcBef>
              <a:spcAft>
                <a:spcPct val="0"/>
              </a:spcAft>
              <a:defRPr sz="2500" b="1">
                <a:solidFill>
                  <a:schemeClr val="tx1"/>
                </a:solidFill>
                <a:latin typeface="Arial" pitchFamily="34" charset="0"/>
                <a:ea typeface="ＭＳ Ｐゴシック" pitchFamily="50" charset="-128"/>
              </a:defRPr>
            </a:lvl9pPr>
          </a:lstStyle>
          <a:p>
            <a:pPr eaLnBrk="1" hangingPunct="1"/>
            <a:fld id="{4B6D7015-9F9B-4C98-804D-E5DF45C2C07D}" type="slidenum">
              <a:rPr lang="en-US" altLang="ja-JP" sz="1300" b="0">
                <a:solidFill>
                  <a:srgbClr val="000000"/>
                </a:solidFill>
                <a:latin typeface="Times New Roman" pitchFamily="18" charset="0"/>
              </a:rPr>
              <a:pPr eaLnBrk="1" hangingPunct="1"/>
              <a:t>26</a:t>
            </a:fld>
            <a:endParaRPr lang="en-US" altLang="ja-JP" sz="1300" b="0">
              <a:solidFill>
                <a:srgbClr val="000000"/>
              </a:solidFill>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smtClean="0"/>
          </a:p>
        </p:txBody>
      </p:sp>
    </p:spTree>
    <p:extLst>
      <p:ext uri="{BB962C8B-B14F-4D97-AF65-F5344CB8AC3E}">
        <p14:creationId xmlns:p14="http://schemas.microsoft.com/office/powerpoint/2010/main" val="299101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50" charset="-128"/>
              </a:defRPr>
            </a:lvl1pPr>
            <a:lvl2pPr marL="742605" indent="-285618" eaLnBrk="0" hangingPunct="0">
              <a:defRPr sz="2400" b="1">
                <a:solidFill>
                  <a:schemeClr val="tx1"/>
                </a:solidFill>
                <a:latin typeface="Arial" pitchFamily="34" charset="0"/>
                <a:ea typeface="ＭＳ Ｐゴシック" pitchFamily="50" charset="-128"/>
              </a:defRPr>
            </a:lvl2pPr>
            <a:lvl3pPr marL="1142470" indent="-228494" eaLnBrk="0" hangingPunct="0">
              <a:defRPr sz="2400" b="1">
                <a:solidFill>
                  <a:schemeClr val="tx1"/>
                </a:solidFill>
                <a:latin typeface="Arial" pitchFamily="34" charset="0"/>
                <a:ea typeface="ＭＳ Ｐゴシック" pitchFamily="50" charset="-128"/>
              </a:defRPr>
            </a:lvl3pPr>
            <a:lvl4pPr marL="1599458" indent="-228494" eaLnBrk="0" hangingPunct="0">
              <a:defRPr sz="2400" b="1">
                <a:solidFill>
                  <a:schemeClr val="tx1"/>
                </a:solidFill>
                <a:latin typeface="Arial" pitchFamily="34" charset="0"/>
                <a:ea typeface="ＭＳ Ｐゴシック" pitchFamily="50" charset="-128"/>
              </a:defRPr>
            </a:lvl4pPr>
            <a:lvl5pPr marL="2056445" indent="-228494" eaLnBrk="0" hangingPunct="0">
              <a:defRPr sz="2400" b="1">
                <a:solidFill>
                  <a:schemeClr val="tx1"/>
                </a:solidFill>
                <a:latin typeface="Arial" pitchFamily="34" charset="0"/>
                <a:ea typeface="ＭＳ Ｐゴシック" pitchFamily="50" charset="-128"/>
              </a:defRPr>
            </a:lvl5pPr>
            <a:lvl6pPr marL="251343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042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7409"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4397"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fld id="{415266A9-D388-455E-970E-136FB54C44C1}" type="slidenum">
              <a:rPr lang="en-US" altLang="ja-JP" sz="1400" b="0">
                <a:solidFill>
                  <a:srgbClr val="000000"/>
                </a:solidFill>
                <a:latin typeface="Times New Roman" pitchFamily="18" charset="0"/>
              </a:rPr>
              <a:pPr eaLnBrk="1" hangingPunct="1"/>
              <a:t>31</a:t>
            </a:fld>
            <a:endParaRPr lang="en-US" altLang="ja-JP" sz="1400" b="0">
              <a:solidFill>
                <a:srgbClr val="000000"/>
              </a:solidFill>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a:p>
            <a:pPr eaLnBrk="1" hangingPunct="1"/>
            <a:endParaRPr lang="en-US" altLang="ja-JP" smtClean="0"/>
          </a:p>
        </p:txBody>
      </p:sp>
    </p:spTree>
    <p:extLst>
      <p:ext uri="{BB962C8B-B14F-4D97-AF65-F5344CB8AC3E}">
        <p14:creationId xmlns:p14="http://schemas.microsoft.com/office/powerpoint/2010/main" val="214560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50" charset="-128"/>
              </a:defRPr>
            </a:lvl1pPr>
            <a:lvl2pPr marL="742605" indent="-285618" eaLnBrk="0" hangingPunct="0">
              <a:defRPr sz="2400" b="1">
                <a:solidFill>
                  <a:schemeClr val="tx1"/>
                </a:solidFill>
                <a:latin typeface="Arial" pitchFamily="34" charset="0"/>
                <a:ea typeface="ＭＳ Ｐゴシック" pitchFamily="50" charset="-128"/>
              </a:defRPr>
            </a:lvl2pPr>
            <a:lvl3pPr marL="1142470" indent="-228494" eaLnBrk="0" hangingPunct="0">
              <a:defRPr sz="2400" b="1">
                <a:solidFill>
                  <a:schemeClr val="tx1"/>
                </a:solidFill>
                <a:latin typeface="Arial" pitchFamily="34" charset="0"/>
                <a:ea typeface="ＭＳ Ｐゴシック" pitchFamily="50" charset="-128"/>
              </a:defRPr>
            </a:lvl3pPr>
            <a:lvl4pPr marL="1599458" indent="-228494" eaLnBrk="0" hangingPunct="0">
              <a:defRPr sz="2400" b="1">
                <a:solidFill>
                  <a:schemeClr val="tx1"/>
                </a:solidFill>
                <a:latin typeface="Arial" pitchFamily="34" charset="0"/>
                <a:ea typeface="ＭＳ Ｐゴシック" pitchFamily="50" charset="-128"/>
              </a:defRPr>
            </a:lvl4pPr>
            <a:lvl5pPr marL="2056445" indent="-228494" eaLnBrk="0" hangingPunct="0">
              <a:defRPr sz="2400" b="1">
                <a:solidFill>
                  <a:schemeClr val="tx1"/>
                </a:solidFill>
                <a:latin typeface="Arial" pitchFamily="34" charset="0"/>
                <a:ea typeface="ＭＳ Ｐゴシック" pitchFamily="50" charset="-128"/>
              </a:defRPr>
            </a:lvl5pPr>
            <a:lvl6pPr marL="251343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042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7409"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4397"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fld id="{415266A9-D388-455E-970E-136FB54C44C1}" type="slidenum">
              <a:rPr lang="en-US" altLang="ja-JP" sz="1400" b="0">
                <a:solidFill>
                  <a:srgbClr val="000000"/>
                </a:solidFill>
                <a:latin typeface="Times New Roman" pitchFamily="18" charset="0"/>
              </a:rPr>
              <a:pPr eaLnBrk="1" hangingPunct="1"/>
              <a:t>38</a:t>
            </a:fld>
            <a:endParaRPr lang="en-US" altLang="ja-JP" sz="1400" b="0">
              <a:solidFill>
                <a:srgbClr val="000000"/>
              </a:solidFill>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a:p>
            <a:pPr eaLnBrk="1" hangingPunct="1"/>
            <a:endParaRPr lang="en-US" altLang="ja-JP" smtClean="0"/>
          </a:p>
        </p:txBody>
      </p:sp>
    </p:spTree>
    <p:extLst>
      <p:ext uri="{BB962C8B-B14F-4D97-AF65-F5344CB8AC3E}">
        <p14:creationId xmlns:p14="http://schemas.microsoft.com/office/powerpoint/2010/main" val="1036596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総合診療専門医育成の為の研修プログラム</a:t>
            </a:r>
          </a:p>
          <a:p>
            <a:r>
              <a:rPr kumimoji="1" lang="ja-JP" altLang="en-US" dirty="0" smtClean="0"/>
              <a:t>○ 研修プログラムについてはプライマリ・ケア連合学会・内科学会・小</a:t>
            </a:r>
          </a:p>
          <a:p>
            <a:r>
              <a:rPr kumimoji="1" lang="ja-JP" altLang="en-US" dirty="0" smtClean="0"/>
              <a:t>児科学会・外科学会・救急医学会・整形外科学会・産科婦人科学会等</a:t>
            </a:r>
          </a:p>
          <a:p>
            <a:r>
              <a:rPr kumimoji="1" lang="ja-JP" altLang="en-US" dirty="0" smtClean="0"/>
              <a:t>複数の関連する学会</a:t>
            </a:r>
            <a:r>
              <a:rPr kumimoji="1" lang="en-US" altLang="ja-JP" dirty="0" smtClean="0"/>
              <a:t>､</a:t>
            </a:r>
            <a:r>
              <a:rPr kumimoji="1" lang="ja-JP" altLang="en-US" dirty="0" smtClean="0"/>
              <a:t>並びに日本医師会が協力して早急に委員会 </a:t>
            </a:r>
            <a:r>
              <a:rPr kumimoji="1" lang="en-US" altLang="ja-JP" dirty="0" smtClean="0"/>
              <a:t>(</a:t>
            </a:r>
            <a:r>
              <a:rPr kumimoji="1" lang="ja-JP" altLang="en-US" dirty="0" smtClean="0"/>
              <a:t>ボ</a:t>
            </a:r>
          </a:p>
          <a:p>
            <a:r>
              <a:rPr kumimoji="1" lang="ja-JP" altLang="en-US" dirty="0" err="1" smtClean="0"/>
              <a:t>ー</a:t>
            </a:r>
            <a:r>
              <a:rPr kumimoji="1" lang="ja-JP" altLang="en-US" dirty="0" smtClean="0"/>
              <a:t>ド</a:t>
            </a:r>
            <a:r>
              <a:rPr kumimoji="1" lang="en-US" altLang="ja-JP" dirty="0" smtClean="0"/>
              <a:t>)  </a:t>
            </a:r>
            <a:r>
              <a:rPr kumimoji="1" lang="ja-JP" altLang="en-US" dirty="0" smtClean="0"/>
              <a:t>を組織して策定する事が求められる。</a:t>
            </a:r>
            <a:r>
              <a:rPr kumimoji="1" lang="en-US" altLang="ja-JP" dirty="0" smtClean="0"/>
              <a:t>3</a:t>
            </a:r>
          </a:p>
          <a:p>
            <a:r>
              <a:rPr kumimoji="1" lang="en-US" altLang="ja-JP" dirty="0" smtClean="0"/>
              <a:t>○ </a:t>
            </a:r>
            <a:r>
              <a:rPr kumimoji="1" lang="ja-JP" altLang="en-US" dirty="0" smtClean="0"/>
              <a:t>総合診療専門医の診療能力の中核となるのは内科・小児科であり、内</a:t>
            </a:r>
          </a:p>
          <a:p>
            <a:r>
              <a:rPr kumimoji="1" lang="ja-JP" altLang="en-US" dirty="0" smtClean="0"/>
              <a:t>科・小児科領域の指導医から一定の指導が受けられるよう研修プログ</a:t>
            </a:r>
          </a:p>
          <a:p>
            <a:r>
              <a:rPr kumimoji="1" lang="ja-JP" altLang="en-US" dirty="0" smtClean="0"/>
              <a:t>ラム作成に際して特に配慮する必要がある。</a:t>
            </a:r>
          </a:p>
          <a:p>
            <a:r>
              <a:rPr kumimoji="1" lang="ja-JP" altLang="en-US" dirty="0" smtClean="0"/>
              <a:t>○ 総合診療専門医の研修については、日本の医療を担って来た地域の実</a:t>
            </a:r>
          </a:p>
          <a:p>
            <a:r>
              <a:rPr kumimoji="1" lang="ja-JP" altLang="en-US" dirty="0" smtClean="0"/>
              <a:t>地医家・開業医も指導医として研修に関与してもらう必要があり、日</a:t>
            </a:r>
          </a:p>
          <a:p>
            <a:r>
              <a:rPr kumimoji="1" lang="ja-JP" altLang="en-US" dirty="0" smtClean="0"/>
              <a:t>本医師会の協力も必要である。</a:t>
            </a:r>
            <a:endParaRPr kumimoji="1" lang="en-US" altLang="ja-JP" dirty="0" smtClean="0"/>
          </a:p>
          <a:p>
            <a:r>
              <a:rPr kumimoji="1" lang="ja-JP" altLang="en-US" dirty="0" smtClean="0"/>
              <a:t>研修プログラムの基本的な枠組みとして以下の考えが示された。</a:t>
            </a:r>
          </a:p>
          <a:p>
            <a:r>
              <a:rPr kumimoji="1" lang="ja-JP" altLang="en-US" dirty="0" smtClean="0"/>
              <a:t>        内科・小児科・救急を必須とし、その他領域別研修として外科・整形</a:t>
            </a:r>
          </a:p>
          <a:p>
            <a:r>
              <a:rPr kumimoji="1" lang="ja-JP" altLang="en-US" dirty="0" smtClean="0"/>
              <a:t>外科・産婦人科等を研修する。診療所或は在宅診療を実施している小</a:t>
            </a:r>
          </a:p>
          <a:p>
            <a:r>
              <a:rPr kumimoji="1" lang="ja-JP" altLang="en-US" dirty="0" smtClean="0"/>
              <a:t>病院、中規模以上の病院の総合診療部門、内科、小児科、救急を組み</a:t>
            </a:r>
          </a:p>
          <a:p>
            <a:r>
              <a:rPr kumimoji="1" lang="ja-JP" altLang="en-US" dirty="0" smtClean="0"/>
              <a:t>合わせた研修で日常よく遭遇する症候や疾患</a:t>
            </a:r>
            <a:r>
              <a:rPr kumimoji="1" lang="en-US" altLang="ja-JP" dirty="0" smtClean="0"/>
              <a:t>(</a:t>
            </a:r>
            <a:r>
              <a:rPr kumimoji="1" lang="ja-JP" altLang="en-US" dirty="0" smtClean="0"/>
              <a:t>外傷も含む</a:t>
            </a:r>
            <a:r>
              <a:rPr kumimoji="1" lang="en-US" altLang="ja-JP" dirty="0" smtClean="0"/>
              <a:t>) </a:t>
            </a:r>
            <a:r>
              <a:rPr kumimoji="1" lang="ja-JP" altLang="en-US" dirty="0" err="1" smtClean="0"/>
              <a:t>への</a:t>
            </a:r>
            <a:r>
              <a:rPr kumimoji="1" lang="ja-JP" altLang="en-US" dirty="0" smtClean="0"/>
              <a:t>対応を</a:t>
            </a:r>
          </a:p>
          <a:p>
            <a:r>
              <a:rPr kumimoji="1" lang="ja-JP" altLang="en-US" dirty="0" smtClean="0"/>
              <a:t>中心とした外来診療，救急診療，在宅ケアを含む訪問診療を学ぶ。</a:t>
            </a:r>
          </a:p>
          <a:p>
            <a:r>
              <a:rPr kumimoji="1" lang="ja-JP" altLang="en-US" dirty="0" smtClean="0"/>
              <a:t>○ 研修環境が異なっても「地域を診る」という総合診療専門医の専門能</a:t>
            </a:r>
          </a:p>
          <a:p>
            <a:r>
              <a:rPr kumimoji="1" lang="ja-JP" altLang="en-US" dirty="0" smtClean="0"/>
              <a:t>力が身につけられるよう研修施設や指導医の認定等をボードにおいて</a:t>
            </a:r>
          </a:p>
          <a:p>
            <a:r>
              <a:rPr kumimoji="1" lang="ja-JP" altLang="en-US" dirty="0" smtClean="0"/>
              <a:t>早急に議論する。</a:t>
            </a:r>
          </a:p>
          <a:p>
            <a:r>
              <a:rPr kumimoji="1" lang="ja-JP" altLang="en-US" dirty="0" smtClean="0"/>
              <a:t>○ 研修目標については </a:t>
            </a:r>
            <a:r>
              <a:rPr kumimoji="1" lang="en-US" altLang="ja-JP" dirty="0" smtClean="0"/>
              <a:t>2009 </a:t>
            </a:r>
            <a:r>
              <a:rPr kumimoji="1" lang="ja-JP" altLang="en-US" dirty="0" smtClean="0"/>
              <a:t>年に日本医師会が作成した生涯教育カリキ</a:t>
            </a:r>
          </a:p>
          <a:p>
            <a:r>
              <a:rPr kumimoji="1" lang="ja-JP" altLang="en-US" dirty="0" smtClean="0"/>
              <a:t>ュラムを基盤にしてボードで更に協議する必要があるが，専門医資格</a:t>
            </a:r>
          </a:p>
          <a:p>
            <a:r>
              <a:rPr kumimoji="1" lang="ja-JP" altLang="en-US" dirty="0" smtClean="0"/>
              <a:t>更新の際も同カリキュラムの活用を考慮する。</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129D29D-5637-4E3E-BFCF-BD73624AFAC6}" type="slidenum">
              <a:rPr lang="en-US" altLang="ja-JP" smtClean="0"/>
              <a:pPr>
                <a:defRPr/>
              </a:pPr>
              <a:t>39</a:t>
            </a:fld>
            <a:endParaRPr lang="en-US" altLang="ja-JP"/>
          </a:p>
        </p:txBody>
      </p:sp>
    </p:spTree>
    <p:extLst>
      <p:ext uri="{BB962C8B-B14F-4D97-AF65-F5344CB8AC3E}">
        <p14:creationId xmlns:p14="http://schemas.microsoft.com/office/powerpoint/2010/main" val="371512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eaLnBrk="0" fontAlgn="base" hangingPunct="0"/>
            <a:r>
              <a:rPr lang="ja-JP" altLang="ja-JP" dirty="0">
                <a:solidFill>
                  <a:schemeClr val="tx2"/>
                </a:solidFill>
              </a:rPr>
              <a:t>総合診療とは何か（誰が担うのか、は後で）</a:t>
            </a:r>
            <a:r>
              <a:rPr lang="ja-JP" altLang="ja-JP" dirty="0"/>
              <a:t>定義は人によって違うので、今日は「私が考える総合診療」で話を進めさせていただく。</a:t>
            </a:r>
          </a:p>
          <a:p>
            <a:pPr rtl="0" eaLnBrk="0" fontAlgn="base" hangingPunct="0"/>
            <a:r>
              <a:rPr lang="ja-JP" altLang="ja-JP" dirty="0"/>
              <a:t>最初に、診療行為そのものを定義したい。誰が実施するかは後で述べる。その意味で、ここでは「総合診療能力」という言葉で話をさせていただく。</a:t>
            </a:r>
          </a:p>
          <a:p>
            <a:pPr rtl="0" eaLnBrk="0" fontAlgn="base" hangingPunct="0"/>
            <a:r>
              <a:rPr lang="ja-JP" altLang="ja-JP" dirty="0"/>
              <a:t>キーワードは、穴なく幅広いこと、選り好みしないこと。</a:t>
            </a:r>
          </a:p>
          <a:p>
            <a:pPr rtl="0" eaLnBrk="0" fontAlgn="base" hangingPunct="0"/>
            <a:r>
              <a:rPr lang="ja-JP" altLang="ja-JP" dirty="0"/>
              <a:t>したがって、以下は｢今日私が定義する意味での｣総合診療とは言えない。</a:t>
            </a:r>
          </a:p>
          <a:p>
            <a:pPr rtl="0" eaLnBrk="0" fontAlgn="base" hangingPunct="0"/>
            <a:r>
              <a:rPr lang="ja-JP" altLang="ja-JP" dirty="0"/>
              <a:t>複数の臓器を診る「○臓も○臓も診る」</a:t>
            </a:r>
          </a:p>
          <a:p>
            <a:pPr rtl="0" eaLnBrk="0" fontAlgn="base" hangingPunct="0"/>
            <a:r>
              <a:rPr lang="ja-JP" altLang="ja-JP" dirty="0"/>
              <a:t>領域を限定しているもの「○○に関しては総合診療」</a:t>
            </a:r>
          </a:p>
          <a:p>
            <a:pPr rtl="0" eaLnBrk="0" fontAlgn="base" hangingPunct="0"/>
            <a:r>
              <a:rPr lang="ja-JP" altLang="ja-JP" dirty="0"/>
              <a:t>鑑別診断屋、初期救急のみ</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129D29D-5637-4E3E-BFCF-BD73624AFAC6}" type="slidenum">
              <a:rPr lang="en-US" altLang="ja-JP" smtClean="0"/>
              <a:pPr>
                <a:defRPr/>
              </a:pPr>
              <a:t>40</a:t>
            </a:fld>
            <a:endParaRPr lang="en-US" altLang="ja-JP"/>
          </a:p>
        </p:txBody>
      </p:sp>
    </p:spTree>
    <p:extLst>
      <p:ext uri="{BB962C8B-B14F-4D97-AF65-F5344CB8AC3E}">
        <p14:creationId xmlns:p14="http://schemas.microsoft.com/office/powerpoint/2010/main" val="1322427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タイトル</a:t>
            </a:r>
            <a:endParaRPr kumimoji="1" lang="en-US" altLang="ja-JP" dirty="0" smtClean="0"/>
          </a:p>
          <a:p>
            <a:r>
              <a:rPr kumimoji="1" lang="ja-JP" altLang="en-US" dirty="0" smtClean="0"/>
              <a:t>　「すべてについて</a:t>
            </a:r>
            <a:r>
              <a:rPr kumimoji="1" lang="en-US" altLang="ja-JP" dirty="0" smtClean="0"/>
              <a:t>1</a:t>
            </a:r>
            <a:r>
              <a:rPr kumimoji="1" lang="ja-JP" altLang="en-US" dirty="0" smtClean="0"/>
              <a:t>人で」→チーム医療を行わず、単独診療しているような印象を与える。</a:t>
            </a:r>
            <a:endParaRPr kumimoji="1" lang="en-US" altLang="ja-JP" dirty="0" smtClean="0"/>
          </a:p>
          <a:p>
            <a:r>
              <a:rPr kumimoji="1" lang="ja-JP" altLang="en-US" dirty="0" smtClean="0"/>
              <a:t>ウィメンズヘルス</a:t>
            </a:r>
            <a:endParaRPr kumimoji="1" lang="en-US" altLang="ja-JP" dirty="0" smtClean="0"/>
          </a:p>
          <a:p>
            <a:r>
              <a:rPr kumimoji="1" lang="ja-JP" altLang="en-US" dirty="0" smtClean="0"/>
              <a:t>　婦人科領域が足りない、という指摘があったため追加。（それに伴い、内科が多すぎるので一つ削除）</a:t>
            </a:r>
            <a:endParaRPr kumimoji="1" lang="ja-JP" altLang="en-US" dirty="0"/>
          </a:p>
        </p:txBody>
      </p:sp>
      <p:sp>
        <p:nvSpPr>
          <p:cNvPr id="4" name="スライド番号プレースホルダ 3"/>
          <p:cNvSpPr>
            <a:spLocks noGrp="1"/>
          </p:cNvSpPr>
          <p:nvPr>
            <p:ph type="sldNum" sz="quarter" idx="10"/>
          </p:nvPr>
        </p:nvSpPr>
        <p:spPr/>
        <p:txBody>
          <a:bodyPr/>
          <a:lstStyle/>
          <a:p>
            <a:fld id="{CE09A8AB-10E1-4DB3-8768-15321B884004}" type="slidenum">
              <a:rPr kumimoji="1" lang="ja-JP" altLang="en-US" smtClean="0"/>
              <a:pPr/>
              <a:t>41</a:t>
            </a:fld>
            <a:endParaRPr kumimoji="1" lang="ja-JP" altLang="en-US"/>
          </a:p>
        </p:txBody>
      </p:sp>
    </p:spTree>
    <p:extLst>
      <p:ext uri="{BB962C8B-B14F-4D97-AF65-F5344CB8AC3E}">
        <p14:creationId xmlns:p14="http://schemas.microsoft.com/office/powerpoint/2010/main" val="991455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鼻出血の出血部位の確認および止血処置について、「全例必ずできるのか」と専門医から突っ込まれる可能性があるため。</a:t>
            </a:r>
            <a:endParaRPr kumimoji="1" lang="ja-JP" altLang="en-US" dirty="0"/>
          </a:p>
        </p:txBody>
      </p:sp>
      <p:sp>
        <p:nvSpPr>
          <p:cNvPr id="4" name="スライド番号プレースホルダ 3"/>
          <p:cNvSpPr>
            <a:spLocks noGrp="1"/>
          </p:cNvSpPr>
          <p:nvPr>
            <p:ph type="sldNum" sz="quarter" idx="10"/>
          </p:nvPr>
        </p:nvSpPr>
        <p:spPr/>
        <p:txBody>
          <a:bodyPr/>
          <a:lstStyle/>
          <a:p>
            <a:fld id="{CE09A8AB-10E1-4DB3-8768-15321B884004}" type="slidenum">
              <a:rPr kumimoji="1" lang="ja-JP" altLang="en-US" smtClean="0"/>
              <a:pPr/>
              <a:t>42</a:t>
            </a:fld>
            <a:endParaRPr kumimoji="1" lang="ja-JP" altLang="en-US"/>
          </a:p>
        </p:txBody>
      </p:sp>
    </p:spTree>
    <p:extLst>
      <p:ext uri="{BB962C8B-B14F-4D97-AF65-F5344CB8AC3E}">
        <p14:creationId xmlns:p14="http://schemas.microsoft.com/office/powerpoint/2010/main" val="3594786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9B8FE84-BC8D-4C51-904E-D82418FB587C}" type="slidenum">
              <a:rPr lang="en-US" altLang="ja-JP" smtClean="0"/>
              <a:pPr/>
              <a:t>2</a:t>
            </a:fld>
            <a:endParaRPr lang="en-US" altLang="ja-JP"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2454058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緩和医療</a:t>
            </a:r>
            <a:endParaRPr kumimoji="1" lang="en-US" altLang="ja-JP" dirty="0" smtClean="0"/>
          </a:p>
          <a:p>
            <a:r>
              <a:rPr kumimoji="1" lang="ja-JP" altLang="en-US" dirty="0" smtClean="0"/>
              <a:t>　緩和医療は、癌末期にのみ行うものではなく、診断早期から行うものであること、また最近では非癌患者の緩和医療も注目されていることを考慮して変更</a:t>
            </a:r>
            <a:endParaRPr kumimoji="1" lang="en-US" altLang="ja-JP" dirty="0" smtClean="0"/>
          </a:p>
          <a:p>
            <a:r>
              <a:rPr kumimoji="1" lang="ja-JP" altLang="en-US" dirty="0" smtClean="0"/>
              <a:t>リンパ腫</a:t>
            </a:r>
            <a:endParaRPr kumimoji="1" lang="en-US" altLang="ja-JP" dirty="0" smtClean="0"/>
          </a:p>
          <a:p>
            <a:r>
              <a:rPr kumimoji="1" lang="ja-JP" altLang="en-US" dirty="0" smtClean="0"/>
              <a:t>　確定診断は病理診断、遺伝子解析で行うものであるため。</a:t>
            </a:r>
            <a:endParaRPr kumimoji="1" lang="ja-JP" altLang="en-US" dirty="0"/>
          </a:p>
        </p:txBody>
      </p:sp>
      <p:sp>
        <p:nvSpPr>
          <p:cNvPr id="4" name="スライド番号プレースホルダ 3"/>
          <p:cNvSpPr>
            <a:spLocks noGrp="1"/>
          </p:cNvSpPr>
          <p:nvPr>
            <p:ph type="sldNum" sz="quarter" idx="10"/>
          </p:nvPr>
        </p:nvSpPr>
        <p:spPr/>
        <p:txBody>
          <a:bodyPr/>
          <a:lstStyle/>
          <a:p>
            <a:fld id="{CE09A8AB-10E1-4DB3-8768-15321B884004}" type="slidenum">
              <a:rPr kumimoji="1" lang="ja-JP" altLang="en-US" smtClean="0"/>
              <a:pPr/>
              <a:t>43</a:t>
            </a:fld>
            <a:endParaRPr kumimoji="1" lang="ja-JP" altLang="en-US"/>
          </a:p>
        </p:txBody>
      </p:sp>
    </p:spTree>
    <p:extLst>
      <p:ext uri="{BB962C8B-B14F-4D97-AF65-F5344CB8AC3E}">
        <p14:creationId xmlns:p14="http://schemas.microsoft.com/office/powerpoint/2010/main" val="9512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E09A8AB-10E1-4DB3-8768-15321B884004}" type="slidenum">
              <a:rPr kumimoji="1" lang="ja-JP" altLang="en-US" smtClean="0"/>
              <a:pPr/>
              <a:t>44</a:t>
            </a:fld>
            <a:endParaRPr kumimoji="1" lang="ja-JP" altLang="en-US"/>
          </a:p>
        </p:txBody>
      </p:sp>
    </p:spTree>
    <p:extLst>
      <p:ext uri="{BB962C8B-B14F-4D97-AF65-F5344CB8AC3E}">
        <p14:creationId xmlns:p14="http://schemas.microsoft.com/office/powerpoint/2010/main" val="1668665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50" charset="-128"/>
              </a:defRPr>
            </a:lvl1pPr>
            <a:lvl2pPr marL="742630" indent="-285627" eaLnBrk="0" hangingPunct="0">
              <a:defRPr sz="2400" b="1">
                <a:solidFill>
                  <a:schemeClr val="tx1"/>
                </a:solidFill>
                <a:latin typeface="Arial" pitchFamily="34" charset="0"/>
                <a:ea typeface="ＭＳ Ｐゴシック" pitchFamily="50" charset="-128"/>
              </a:defRPr>
            </a:lvl2pPr>
            <a:lvl3pPr marL="1142508" indent="-228501" eaLnBrk="0" hangingPunct="0">
              <a:defRPr sz="2400" b="1">
                <a:solidFill>
                  <a:schemeClr val="tx1"/>
                </a:solidFill>
                <a:latin typeface="Arial" pitchFamily="34" charset="0"/>
                <a:ea typeface="ＭＳ Ｐゴシック" pitchFamily="50" charset="-128"/>
              </a:defRPr>
            </a:lvl3pPr>
            <a:lvl4pPr marL="1599512" indent="-228501" eaLnBrk="0" hangingPunct="0">
              <a:defRPr sz="2400" b="1">
                <a:solidFill>
                  <a:schemeClr val="tx1"/>
                </a:solidFill>
                <a:latin typeface="Arial" pitchFamily="34" charset="0"/>
                <a:ea typeface="ＭＳ Ｐゴシック" pitchFamily="50" charset="-128"/>
              </a:defRPr>
            </a:lvl4pPr>
            <a:lvl5pPr marL="2056514" indent="-228501" eaLnBrk="0" hangingPunct="0">
              <a:defRPr sz="2400" b="1">
                <a:solidFill>
                  <a:schemeClr val="tx1"/>
                </a:solidFill>
                <a:latin typeface="Arial" pitchFamily="34" charset="0"/>
                <a:ea typeface="ＭＳ Ｐゴシック" pitchFamily="50" charset="-128"/>
              </a:defRPr>
            </a:lvl5pPr>
            <a:lvl6pPr marL="2513516" indent="-228501"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0521" indent="-228501"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7524" indent="-228501"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4528" indent="-228501"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fld id="{415266A9-D388-455E-970E-136FB54C44C1}" type="slidenum">
              <a:rPr lang="en-US" altLang="ja-JP" sz="1400" b="0">
                <a:solidFill>
                  <a:srgbClr val="000000"/>
                </a:solidFill>
                <a:latin typeface="Times New Roman" pitchFamily="18" charset="0"/>
              </a:rPr>
              <a:pPr eaLnBrk="1" hangingPunct="1"/>
              <a:t>45</a:t>
            </a:fld>
            <a:endParaRPr lang="en-US" altLang="ja-JP" sz="1400" b="0">
              <a:solidFill>
                <a:srgbClr val="000000"/>
              </a:solidFill>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a:p>
            <a:pPr eaLnBrk="1" hangingPunct="1"/>
            <a:endParaRPr lang="en-US" altLang="ja-JP" smtClean="0"/>
          </a:p>
        </p:txBody>
      </p:sp>
    </p:spTree>
    <p:extLst>
      <p:ext uri="{BB962C8B-B14F-4D97-AF65-F5344CB8AC3E}">
        <p14:creationId xmlns:p14="http://schemas.microsoft.com/office/powerpoint/2010/main" val="22475040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129D29D-5637-4E3E-BFCF-BD73624AFAC6}" type="slidenum">
              <a:rPr lang="en-US" altLang="ja-JP" smtClean="0"/>
              <a:pPr>
                <a:defRPr/>
              </a:pPr>
              <a:t>49</a:t>
            </a:fld>
            <a:endParaRPr lang="en-US" altLang="ja-JP"/>
          </a:p>
        </p:txBody>
      </p:sp>
    </p:spTree>
    <p:extLst>
      <p:ext uri="{BB962C8B-B14F-4D97-AF65-F5344CB8AC3E}">
        <p14:creationId xmlns:p14="http://schemas.microsoft.com/office/powerpoint/2010/main" val="1386803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47500" lnSpcReduction="20000"/>
          </a:bodyPr>
          <a:lstStyle/>
          <a:p>
            <a:r>
              <a:rPr lang="ja-JP" altLang="en-US" dirty="0">
                <a:latin typeface="+mn-lt"/>
                <a:ea typeface="+mn-ea"/>
              </a:rPr>
              <a:t>（プログラムの期間）</a:t>
            </a:r>
            <a:br>
              <a:rPr lang="ja-JP" altLang="en-US" dirty="0">
                <a:latin typeface="+mn-lt"/>
                <a:ea typeface="+mn-ea"/>
              </a:rPr>
            </a:br>
            <a:r>
              <a:rPr lang="ja-JP" altLang="en-US" dirty="0">
                <a:latin typeface="+mn-lt"/>
                <a:ea typeface="+mn-ea"/>
              </a:rPr>
              <a:t>プログラムの期間は</a:t>
            </a:r>
            <a:r>
              <a:rPr lang="en-US" altLang="ja-JP" dirty="0">
                <a:latin typeface="+mn-lt"/>
                <a:ea typeface="+mn-ea"/>
              </a:rPr>
              <a:t>3</a:t>
            </a:r>
            <a:r>
              <a:rPr lang="ja-JP" altLang="en-US" dirty="0">
                <a:latin typeface="+mn-lt"/>
                <a:ea typeface="+mn-ea"/>
              </a:rPr>
              <a:t>年間とする。</a:t>
            </a:r>
          </a:p>
          <a:p>
            <a:r>
              <a:rPr lang="en-US" altLang="ja-JP" dirty="0">
                <a:latin typeface="+mn-lt"/>
                <a:ea typeface="+mn-ea"/>
              </a:rPr>
              <a:t>※ 3</a:t>
            </a:r>
            <a:r>
              <a:rPr lang="ja-JP" altLang="en-US" dirty="0">
                <a:latin typeface="+mn-lt"/>
                <a:ea typeface="+mn-ea"/>
              </a:rPr>
              <a:t>年間を超えるプログラムも認める。その場合は認定されたプログラムの期間の満了を、要綱第</a:t>
            </a:r>
            <a:r>
              <a:rPr lang="en-US" altLang="ja-JP" dirty="0">
                <a:latin typeface="+mn-lt"/>
                <a:ea typeface="+mn-ea"/>
              </a:rPr>
              <a:t>16</a:t>
            </a:r>
            <a:r>
              <a:rPr lang="ja-JP" altLang="en-US" dirty="0">
                <a:latin typeface="+mn-lt"/>
                <a:ea typeface="+mn-ea"/>
              </a:rPr>
              <a:t>条でいう後期研修の修了の要件とする。</a:t>
            </a:r>
          </a:p>
          <a:p>
            <a:r>
              <a:rPr lang="ja-JP" altLang="en-US" dirty="0">
                <a:latin typeface="+mn-lt"/>
                <a:ea typeface="+mn-ea"/>
              </a:rPr>
              <a:t>（プログラム内容） </a:t>
            </a:r>
            <a:br>
              <a:rPr lang="ja-JP" altLang="en-US" dirty="0">
                <a:latin typeface="+mn-lt"/>
                <a:ea typeface="+mn-ea"/>
              </a:rPr>
            </a:br>
            <a:r>
              <a:rPr lang="ja-JP" altLang="en-US" dirty="0">
                <a:latin typeface="+mn-lt"/>
                <a:ea typeface="+mn-ea"/>
              </a:rPr>
              <a:t>プログラムは、家庭医療専門研修と家庭医に必要な領域別研修とで構成する。</a:t>
            </a:r>
          </a:p>
          <a:p>
            <a:r>
              <a:rPr lang="ja-JP" altLang="en-US" dirty="0">
                <a:latin typeface="+mn-lt"/>
                <a:ea typeface="+mn-ea"/>
              </a:rPr>
              <a:t>（研修施設） </a:t>
            </a:r>
            <a:br>
              <a:rPr lang="ja-JP" altLang="en-US" dirty="0">
                <a:latin typeface="+mn-lt"/>
                <a:ea typeface="+mn-ea"/>
              </a:rPr>
            </a:br>
            <a:r>
              <a:rPr lang="ja-JP" altLang="en-US" dirty="0">
                <a:latin typeface="+mn-lt"/>
                <a:ea typeface="+mn-ea"/>
              </a:rPr>
              <a:t>プログラムには、次の</a:t>
            </a:r>
            <a:r>
              <a:rPr lang="en-US" altLang="ja-JP" dirty="0">
                <a:latin typeface="+mn-lt"/>
                <a:ea typeface="+mn-ea"/>
              </a:rPr>
              <a:t>2</a:t>
            </a:r>
            <a:r>
              <a:rPr lang="ja-JP" altLang="en-US" dirty="0" err="1">
                <a:latin typeface="+mn-lt"/>
                <a:ea typeface="+mn-ea"/>
              </a:rPr>
              <a:t>つの</a:t>
            </a:r>
            <a:r>
              <a:rPr lang="ja-JP" altLang="en-US" dirty="0">
                <a:latin typeface="+mn-lt"/>
                <a:ea typeface="+mn-ea"/>
              </a:rPr>
              <a:t>施設が必要である。</a:t>
            </a:r>
          </a:p>
          <a:p>
            <a:r>
              <a:rPr lang="ja-JP" altLang="en-US" dirty="0">
                <a:latin typeface="+mn-lt"/>
                <a:ea typeface="+mn-ea"/>
              </a:rPr>
              <a:t>家庭医療専門研修を行うための、主として家庭医療を実践している診療所または小病院</a:t>
            </a:r>
          </a:p>
          <a:p>
            <a:r>
              <a:rPr lang="ja-JP" altLang="en-US" dirty="0">
                <a:latin typeface="+mn-lt"/>
                <a:ea typeface="+mn-ea"/>
              </a:rPr>
              <a:t>家庭医に必要な領域別研修を行うための病院または診療所</a:t>
            </a:r>
          </a:p>
          <a:p>
            <a:r>
              <a:rPr lang="ja-JP" altLang="en-US" dirty="0">
                <a:latin typeface="+mn-lt"/>
                <a:ea typeface="+mn-ea"/>
              </a:rPr>
              <a:t>（家庭医療専門研修） </a:t>
            </a:r>
            <a:br>
              <a:rPr lang="ja-JP" altLang="en-US" dirty="0">
                <a:latin typeface="+mn-lt"/>
                <a:ea typeface="+mn-ea"/>
              </a:rPr>
            </a:br>
            <a:r>
              <a:rPr lang="ja-JP" altLang="en-US" dirty="0">
                <a:latin typeface="+mn-lt"/>
                <a:ea typeface="+mn-ea"/>
              </a:rPr>
              <a:t>家庭医療専門研修は第３条の</a:t>
            </a:r>
            <a:r>
              <a:rPr lang="en-US" altLang="ja-JP" dirty="0">
                <a:latin typeface="+mn-lt"/>
                <a:ea typeface="+mn-ea"/>
              </a:rPr>
              <a:t>(1)</a:t>
            </a:r>
            <a:r>
              <a:rPr lang="ja-JP" altLang="en-US" dirty="0">
                <a:latin typeface="+mn-lt"/>
                <a:ea typeface="+mn-ea"/>
              </a:rPr>
              <a:t>に定める施設で、６ヶ月以上行わなければならない。この施設では家庭医療専門研修の全期間を通して要綱第３条別表に従った研修ができなければならない。</a:t>
            </a:r>
          </a:p>
          <a:p>
            <a:r>
              <a:rPr lang="ja-JP" altLang="en-US" dirty="0">
                <a:latin typeface="+mn-lt"/>
                <a:ea typeface="+mn-ea"/>
              </a:rPr>
              <a:t>家庭医療専門研修には、生活習慣病などの慢性疾患に対する継続的な外来診療、及び、在宅患者に対する計画的な訪問診療の研修を加えなければならない</a:t>
            </a:r>
          </a:p>
          <a:p>
            <a:r>
              <a:rPr lang="ja-JP" altLang="en-US" dirty="0">
                <a:latin typeface="+mn-lt"/>
                <a:ea typeface="+mn-ea"/>
              </a:rPr>
              <a:t>家庭医療専門研修は原則としてブロック単位での研修とするが、週</a:t>
            </a:r>
            <a:r>
              <a:rPr lang="en-US" altLang="ja-JP" dirty="0">
                <a:latin typeface="+mn-lt"/>
                <a:ea typeface="+mn-ea"/>
              </a:rPr>
              <a:t>1</a:t>
            </a:r>
            <a:r>
              <a:rPr lang="ja-JP" altLang="en-US" dirty="0">
                <a:latin typeface="+mn-lt"/>
                <a:ea typeface="+mn-ea"/>
              </a:rPr>
              <a:t>日</a:t>
            </a:r>
            <a:r>
              <a:rPr lang="en-US" altLang="ja-JP" dirty="0">
                <a:latin typeface="+mn-lt"/>
                <a:ea typeface="+mn-ea"/>
              </a:rPr>
              <a:t>4</a:t>
            </a:r>
            <a:r>
              <a:rPr lang="ja-JP" altLang="en-US" dirty="0">
                <a:latin typeface="+mn-lt"/>
                <a:ea typeface="+mn-ea"/>
              </a:rPr>
              <a:t>か月、週半日</a:t>
            </a:r>
            <a:r>
              <a:rPr lang="en-US" altLang="ja-JP" dirty="0">
                <a:latin typeface="+mn-lt"/>
                <a:ea typeface="+mn-ea"/>
              </a:rPr>
              <a:t>8</a:t>
            </a:r>
            <a:r>
              <a:rPr lang="ja-JP" altLang="en-US" dirty="0">
                <a:latin typeface="+mn-lt"/>
                <a:ea typeface="+mn-ea"/>
              </a:rPr>
              <a:t>か月の研修経験をブロック研修期間</a:t>
            </a:r>
            <a:r>
              <a:rPr lang="en-US" altLang="ja-JP" dirty="0">
                <a:latin typeface="+mn-lt"/>
                <a:ea typeface="+mn-ea"/>
              </a:rPr>
              <a:t>1</a:t>
            </a:r>
            <a:r>
              <a:rPr lang="ja-JP" altLang="en-US" dirty="0">
                <a:latin typeface="+mn-lt"/>
                <a:ea typeface="+mn-ea"/>
              </a:rPr>
              <a:t>か月と置き換えることができる。その場合は、家庭医療専門研修を１つの研修施設にて行うこととする。</a:t>
            </a:r>
          </a:p>
          <a:p>
            <a:r>
              <a:rPr lang="ja-JP" altLang="en-US" dirty="0">
                <a:latin typeface="+mn-lt"/>
                <a:ea typeface="+mn-ea"/>
              </a:rPr>
              <a:t>（必修の領域別研修） </a:t>
            </a:r>
            <a:br>
              <a:rPr lang="ja-JP" altLang="en-US" dirty="0">
                <a:latin typeface="+mn-lt"/>
                <a:ea typeface="+mn-ea"/>
              </a:rPr>
            </a:br>
            <a:r>
              <a:rPr lang="ja-JP" altLang="en-US" dirty="0">
                <a:latin typeface="+mn-lt"/>
                <a:ea typeface="+mn-ea"/>
              </a:rPr>
              <a:t>領域別研修は病院で内科の入院および外来研修を</a:t>
            </a:r>
            <a:r>
              <a:rPr lang="en-US" altLang="ja-JP" dirty="0">
                <a:latin typeface="+mn-lt"/>
                <a:ea typeface="+mn-ea"/>
              </a:rPr>
              <a:t>6</a:t>
            </a:r>
            <a:r>
              <a:rPr lang="ja-JP" altLang="en-US" dirty="0">
                <a:latin typeface="+mn-lt"/>
                <a:ea typeface="+mn-ea"/>
              </a:rPr>
              <a:t>ヶ月以上、小児科の入院および外来研修を</a:t>
            </a:r>
            <a:r>
              <a:rPr lang="en-US" altLang="ja-JP" dirty="0">
                <a:latin typeface="+mn-lt"/>
                <a:ea typeface="+mn-ea"/>
              </a:rPr>
              <a:t>3</a:t>
            </a:r>
            <a:r>
              <a:rPr lang="ja-JP" altLang="en-US" dirty="0">
                <a:latin typeface="+mn-lt"/>
                <a:ea typeface="+mn-ea"/>
              </a:rPr>
              <a:t>ヶ月以上行うことを必須とする。内科、小児科ともに連続した期間であることが望ましい。</a:t>
            </a:r>
          </a:p>
          <a:p>
            <a:r>
              <a:rPr lang="ja-JP" altLang="en-US" dirty="0">
                <a:latin typeface="+mn-lt"/>
                <a:ea typeface="+mn-ea"/>
              </a:rPr>
              <a:t>内科は臓器別内科でない総合（一般）内科、総合診療科とする。ただし、家庭医の研修に必要な範囲内で臓器別内科が含まれていてもよい。</a:t>
            </a:r>
          </a:p>
          <a:p>
            <a:r>
              <a:rPr lang="ja-JP" altLang="en-US" dirty="0">
                <a:latin typeface="+mn-lt"/>
                <a:ea typeface="+mn-ea"/>
              </a:rPr>
              <a:t>小児科は総合的に小児科領域の研修ができる施設でなければならない。</a:t>
            </a:r>
          </a:p>
          <a:p>
            <a:r>
              <a:rPr lang="ja-JP" altLang="en-US" dirty="0">
                <a:latin typeface="+mn-lt"/>
                <a:ea typeface="+mn-ea"/>
              </a:rPr>
              <a:t>（望ましい領域別研修） </a:t>
            </a:r>
            <a:br>
              <a:rPr lang="ja-JP" altLang="en-US" dirty="0">
                <a:latin typeface="+mn-lt"/>
                <a:ea typeface="+mn-ea"/>
              </a:rPr>
            </a:br>
            <a:r>
              <a:rPr lang="ja-JP" altLang="en-US" dirty="0">
                <a:latin typeface="+mn-lt"/>
                <a:ea typeface="+mn-ea"/>
              </a:rPr>
              <a:t>次の領域の研修を病院または診療所で行うことが望ましい。その研修期間はプログラム毎に設定でき、必ずしも連続した期間でなくてよい。研修が行えない領域は、家庭医療専門研修の中で指導できるよう努めなければならない。</a:t>
            </a:r>
            <a:br>
              <a:rPr lang="ja-JP" altLang="en-US" dirty="0">
                <a:latin typeface="+mn-lt"/>
                <a:ea typeface="+mn-ea"/>
              </a:rPr>
            </a:br>
            <a:r>
              <a:rPr lang="en-US" altLang="ja-JP" dirty="0">
                <a:latin typeface="+mn-lt"/>
                <a:ea typeface="+mn-ea"/>
              </a:rPr>
              <a:t>(1)</a:t>
            </a:r>
            <a:r>
              <a:rPr lang="ja-JP" altLang="en-US" dirty="0">
                <a:latin typeface="+mn-lt"/>
                <a:ea typeface="+mn-ea"/>
              </a:rPr>
              <a:t>　一般外科 </a:t>
            </a:r>
            <a:br>
              <a:rPr lang="ja-JP" altLang="en-US" dirty="0">
                <a:latin typeface="+mn-lt"/>
                <a:ea typeface="+mn-ea"/>
              </a:rPr>
            </a:br>
            <a:r>
              <a:rPr lang="en-US" altLang="ja-JP" dirty="0">
                <a:latin typeface="+mn-lt"/>
                <a:ea typeface="+mn-ea"/>
              </a:rPr>
              <a:t>(2)</a:t>
            </a:r>
            <a:r>
              <a:rPr lang="ja-JP" altLang="en-US" dirty="0">
                <a:latin typeface="+mn-lt"/>
                <a:ea typeface="+mn-ea"/>
              </a:rPr>
              <a:t>　産科婦人科 </a:t>
            </a:r>
            <a:br>
              <a:rPr lang="ja-JP" altLang="en-US" dirty="0">
                <a:latin typeface="+mn-lt"/>
                <a:ea typeface="+mn-ea"/>
              </a:rPr>
            </a:br>
            <a:r>
              <a:rPr lang="en-US" altLang="ja-JP" dirty="0">
                <a:latin typeface="+mn-lt"/>
                <a:ea typeface="+mn-ea"/>
              </a:rPr>
              <a:t>(3)</a:t>
            </a:r>
            <a:r>
              <a:rPr lang="ja-JP" altLang="en-US" dirty="0">
                <a:latin typeface="+mn-lt"/>
                <a:ea typeface="+mn-ea"/>
              </a:rPr>
              <a:t>　精神科または心療内科 </a:t>
            </a:r>
            <a:br>
              <a:rPr lang="ja-JP" altLang="en-US" dirty="0">
                <a:latin typeface="+mn-lt"/>
                <a:ea typeface="+mn-ea"/>
              </a:rPr>
            </a:br>
            <a:r>
              <a:rPr lang="en-US" altLang="ja-JP" dirty="0">
                <a:latin typeface="+mn-lt"/>
                <a:ea typeface="+mn-ea"/>
              </a:rPr>
              <a:t>(4)</a:t>
            </a:r>
            <a:r>
              <a:rPr lang="ja-JP" altLang="en-US" dirty="0">
                <a:latin typeface="+mn-lt"/>
                <a:ea typeface="+mn-ea"/>
              </a:rPr>
              <a:t>　救急医学 </a:t>
            </a:r>
            <a:br>
              <a:rPr lang="ja-JP" altLang="en-US" dirty="0">
                <a:latin typeface="+mn-lt"/>
                <a:ea typeface="+mn-ea"/>
              </a:rPr>
            </a:br>
            <a:r>
              <a:rPr lang="en-US" altLang="ja-JP" dirty="0">
                <a:latin typeface="+mn-lt"/>
                <a:ea typeface="+mn-ea"/>
              </a:rPr>
              <a:t>(5)</a:t>
            </a:r>
            <a:r>
              <a:rPr lang="ja-JP" altLang="en-US" dirty="0">
                <a:latin typeface="+mn-lt"/>
                <a:ea typeface="+mn-ea"/>
              </a:rPr>
              <a:t>　整形外科 </a:t>
            </a:r>
            <a:br>
              <a:rPr lang="ja-JP" altLang="en-US" dirty="0">
                <a:latin typeface="+mn-lt"/>
                <a:ea typeface="+mn-ea"/>
              </a:rPr>
            </a:br>
            <a:r>
              <a:rPr lang="en-US" altLang="ja-JP" dirty="0">
                <a:latin typeface="+mn-lt"/>
                <a:ea typeface="+mn-ea"/>
              </a:rPr>
              <a:t>(6)</a:t>
            </a:r>
            <a:r>
              <a:rPr lang="ja-JP" altLang="en-US" dirty="0">
                <a:latin typeface="+mn-lt"/>
                <a:ea typeface="+mn-ea"/>
              </a:rPr>
              <a:t>　皮膚科 </a:t>
            </a:r>
            <a:br>
              <a:rPr lang="ja-JP" altLang="en-US" dirty="0">
                <a:latin typeface="+mn-lt"/>
                <a:ea typeface="+mn-ea"/>
              </a:rPr>
            </a:br>
            <a:r>
              <a:rPr lang="en-US" altLang="ja-JP" dirty="0">
                <a:latin typeface="+mn-lt"/>
                <a:ea typeface="+mn-ea"/>
              </a:rPr>
              <a:t>(7)</a:t>
            </a:r>
            <a:r>
              <a:rPr lang="ja-JP" altLang="en-US" dirty="0">
                <a:latin typeface="+mn-lt"/>
                <a:ea typeface="+mn-ea"/>
              </a:rPr>
              <a:t>　泌尿器科 </a:t>
            </a:r>
            <a:br>
              <a:rPr lang="ja-JP" altLang="en-US" dirty="0">
                <a:latin typeface="+mn-lt"/>
                <a:ea typeface="+mn-ea"/>
              </a:rPr>
            </a:br>
            <a:r>
              <a:rPr lang="en-US" altLang="ja-JP" dirty="0">
                <a:latin typeface="+mn-lt"/>
                <a:ea typeface="+mn-ea"/>
              </a:rPr>
              <a:t>(8)</a:t>
            </a:r>
            <a:r>
              <a:rPr lang="ja-JP" altLang="en-US" dirty="0">
                <a:latin typeface="+mn-lt"/>
                <a:ea typeface="+mn-ea"/>
              </a:rPr>
              <a:t>　眼科 </a:t>
            </a:r>
            <a:br>
              <a:rPr lang="ja-JP" altLang="en-US" dirty="0">
                <a:latin typeface="+mn-lt"/>
                <a:ea typeface="+mn-ea"/>
              </a:rPr>
            </a:br>
            <a:r>
              <a:rPr lang="en-US" altLang="ja-JP" dirty="0">
                <a:latin typeface="+mn-lt"/>
                <a:ea typeface="+mn-ea"/>
              </a:rPr>
              <a:t>(9)</a:t>
            </a:r>
            <a:r>
              <a:rPr lang="ja-JP" altLang="en-US" dirty="0">
                <a:latin typeface="+mn-lt"/>
                <a:ea typeface="+mn-ea"/>
              </a:rPr>
              <a:t>　耳鼻咽喉科 </a:t>
            </a:r>
            <a:br>
              <a:rPr lang="ja-JP" altLang="en-US" dirty="0">
                <a:latin typeface="+mn-lt"/>
                <a:ea typeface="+mn-ea"/>
              </a:rPr>
            </a:br>
            <a:r>
              <a:rPr lang="en-US" altLang="ja-JP" dirty="0">
                <a:latin typeface="+mn-lt"/>
                <a:ea typeface="+mn-ea"/>
              </a:rPr>
              <a:t>(10) </a:t>
            </a:r>
            <a:r>
              <a:rPr lang="ja-JP" altLang="en-US" dirty="0">
                <a:latin typeface="+mn-lt"/>
                <a:ea typeface="+mn-ea"/>
              </a:rPr>
              <a:t>放射線科（診断・撮影） </a:t>
            </a:r>
            <a:br>
              <a:rPr lang="ja-JP" altLang="en-US" dirty="0">
                <a:latin typeface="+mn-lt"/>
                <a:ea typeface="+mn-ea"/>
              </a:rPr>
            </a:br>
            <a:r>
              <a:rPr lang="en-US" altLang="ja-JP" dirty="0">
                <a:latin typeface="+mn-lt"/>
                <a:ea typeface="+mn-ea"/>
              </a:rPr>
              <a:t>(11) </a:t>
            </a:r>
            <a:r>
              <a:rPr lang="ja-JP" altLang="en-US" dirty="0">
                <a:latin typeface="+mn-lt"/>
                <a:ea typeface="+mn-ea"/>
              </a:rPr>
              <a:t>臨床検査・生理検査 </a:t>
            </a:r>
            <a:br>
              <a:rPr lang="ja-JP" altLang="en-US" dirty="0">
                <a:latin typeface="+mn-lt"/>
                <a:ea typeface="+mn-ea"/>
              </a:rPr>
            </a:br>
            <a:r>
              <a:rPr lang="en-US" altLang="ja-JP" dirty="0">
                <a:latin typeface="+mn-lt"/>
                <a:ea typeface="+mn-ea"/>
              </a:rPr>
              <a:t>(12) </a:t>
            </a:r>
            <a:r>
              <a:rPr lang="ja-JP" altLang="en-US" dirty="0">
                <a:latin typeface="+mn-lt"/>
                <a:ea typeface="+mn-ea"/>
              </a:rPr>
              <a:t>その他の選択科</a:t>
            </a:r>
          </a:p>
          <a:p>
            <a:r>
              <a:rPr lang="ja-JP" altLang="en-US" dirty="0">
                <a:latin typeface="+mn-lt"/>
                <a:ea typeface="+mn-ea"/>
              </a:rPr>
              <a:t>（人員）</a:t>
            </a:r>
            <a:br>
              <a:rPr lang="ja-JP" altLang="en-US" dirty="0">
                <a:latin typeface="+mn-lt"/>
                <a:ea typeface="+mn-ea"/>
              </a:rPr>
            </a:br>
            <a:r>
              <a:rPr lang="ja-JP" altLang="en-US" dirty="0">
                <a:latin typeface="+mn-lt"/>
                <a:ea typeface="+mn-ea"/>
              </a:rPr>
              <a:t>プログラムの管理・運営・教育の中心的な役割を果たす人員として次の者を置かなければならない。</a:t>
            </a:r>
            <a:br>
              <a:rPr lang="ja-JP" altLang="en-US" dirty="0">
                <a:latin typeface="+mn-lt"/>
                <a:ea typeface="+mn-ea"/>
              </a:rPr>
            </a:br>
            <a:r>
              <a:rPr lang="en-US" altLang="ja-JP" dirty="0">
                <a:latin typeface="+mn-lt"/>
                <a:ea typeface="+mn-ea"/>
              </a:rPr>
              <a:t>(1)</a:t>
            </a:r>
            <a:r>
              <a:rPr lang="ja-JP" altLang="en-US" dirty="0">
                <a:latin typeface="+mn-lt"/>
                <a:ea typeface="+mn-ea"/>
              </a:rPr>
              <a:t>　要綱第</a:t>
            </a:r>
            <a:r>
              <a:rPr lang="en-US" altLang="ja-JP" dirty="0">
                <a:latin typeface="+mn-lt"/>
                <a:ea typeface="+mn-ea"/>
              </a:rPr>
              <a:t>7</a:t>
            </a:r>
            <a:r>
              <a:rPr lang="ja-JP" altLang="en-US" dirty="0">
                <a:latin typeface="+mn-lt"/>
                <a:ea typeface="+mn-ea"/>
              </a:rPr>
              <a:t>条に定めるプログラム責任者を</a:t>
            </a:r>
            <a:r>
              <a:rPr lang="en-US" altLang="ja-JP" dirty="0">
                <a:latin typeface="+mn-lt"/>
                <a:ea typeface="+mn-ea"/>
              </a:rPr>
              <a:t>1</a:t>
            </a:r>
            <a:r>
              <a:rPr lang="ja-JP" altLang="en-US" dirty="0">
                <a:latin typeface="+mn-lt"/>
                <a:ea typeface="+mn-ea"/>
              </a:rPr>
              <a:t>名（*</a:t>
            </a:r>
            <a:r>
              <a:rPr lang="en-US" altLang="ja-JP" dirty="0">
                <a:latin typeface="+mn-lt"/>
                <a:ea typeface="+mn-ea"/>
              </a:rPr>
              <a:t>1</a:t>
            </a:r>
            <a:r>
              <a:rPr lang="ja-JP" altLang="en-US" dirty="0">
                <a:latin typeface="+mn-lt"/>
                <a:ea typeface="+mn-ea"/>
              </a:rPr>
              <a:t>） </a:t>
            </a:r>
            <a:br>
              <a:rPr lang="ja-JP" altLang="en-US" dirty="0">
                <a:latin typeface="+mn-lt"/>
                <a:ea typeface="+mn-ea"/>
              </a:rPr>
            </a:br>
            <a:r>
              <a:rPr lang="en-US" altLang="ja-JP" dirty="0">
                <a:latin typeface="+mn-lt"/>
                <a:ea typeface="+mn-ea"/>
              </a:rPr>
              <a:t>(2)</a:t>
            </a:r>
            <a:r>
              <a:rPr lang="ja-JP" altLang="en-US" dirty="0">
                <a:latin typeface="+mn-lt"/>
                <a:ea typeface="+mn-ea"/>
              </a:rPr>
              <a:t>　本細則第４条に定める研修においては、要綱</a:t>
            </a:r>
            <a:r>
              <a:rPr lang="en-US" altLang="ja-JP" dirty="0">
                <a:latin typeface="+mn-lt"/>
                <a:ea typeface="+mn-ea"/>
              </a:rPr>
              <a:t>28</a:t>
            </a:r>
            <a:r>
              <a:rPr lang="ja-JP" altLang="en-US" dirty="0">
                <a:latin typeface="+mn-lt"/>
                <a:ea typeface="+mn-ea"/>
              </a:rPr>
              <a:t>条に定める認定指導医を、その施設で同時に家庭医療専門研修中の後期研修医</a:t>
            </a:r>
            <a:r>
              <a:rPr lang="en-US" altLang="ja-JP" dirty="0">
                <a:latin typeface="+mn-lt"/>
                <a:ea typeface="+mn-ea"/>
              </a:rPr>
              <a:t>3</a:t>
            </a:r>
            <a:r>
              <a:rPr lang="ja-JP" altLang="en-US" dirty="0">
                <a:latin typeface="+mn-lt"/>
                <a:ea typeface="+mn-ea"/>
              </a:rPr>
              <a:t>名に対して１名以上 </a:t>
            </a:r>
            <a:br>
              <a:rPr lang="ja-JP" altLang="en-US" dirty="0">
                <a:latin typeface="+mn-lt"/>
                <a:ea typeface="+mn-ea"/>
              </a:rPr>
            </a:br>
            <a:r>
              <a:rPr lang="en-US" altLang="ja-JP" dirty="0">
                <a:latin typeface="+mn-lt"/>
                <a:ea typeface="+mn-ea"/>
              </a:rPr>
              <a:t>(3)</a:t>
            </a:r>
            <a:r>
              <a:rPr lang="ja-JP" altLang="en-US" dirty="0">
                <a:latin typeface="+mn-lt"/>
                <a:ea typeface="+mn-ea"/>
              </a:rPr>
              <a:t>　各領域別研修の指導医を各領域毎に</a:t>
            </a:r>
            <a:r>
              <a:rPr lang="en-US" altLang="ja-JP" dirty="0">
                <a:latin typeface="+mn-lt"/>
                <a:ea typeface="+mn-ea"/>
              </a:rPr>
              <a:t>1</a:t>
            </a:r>
            <a:r>
              <a:rPr lang="ja-JP" altLang="en-US" dirty="0">
                <a:latin typeface="+mn-lt"/>
                <a:ea typeface="+mn-ea"/>
              </a:rPr>
              <a:t>名以上（当該専門領域の学会が定める指導医資格は必要としない）</a:t>
            </a:r>
          </a:p>
          <a:p>
            <a:r>
              <a:rPr lang="ja-JP" altLang="en-US" dirty="0">
                <a:latin typeface="+mn-lt"/>
                <a:ea typeface="+mn-ea"/>
              </a:rPr>
              <a:t>（協力者） </a:t>
            </a:r>
            <a:br>
              <a:rPr lang="ja-JP" altLang="en-US" dirty="0">
                <a:latin typeface="+mn-lt"/>
                <a:ea typeface="+mn-ea"/>
              </a:rPr>
            </a:br>
            <a:r>
              <a:rPr lang="ja-JP" altLang="en-US" dirty="0">
                <a:latin typeface="+mn-lt"/>
                <a:ea typeface="+mn-ea"/>
              </a:rPr>
              <a:t>プログラムにおける教育には、医師だけでなく医療関係職種、保健・福祉関係職種、地域の住民、医療機関の利用者などの協力を得られるようにしなければならない。</a:t>
            </a:r>
          </a:p>
          <a:p>
            <a:r>
              <a:rPr lang="ja-JP" altLang="en-US" dirty="0">
                <a:latin typeface="+mn-lt"/>
                <a:ea typeface="+mn-ea"/>
              </a:rPr>
              <a:t>＊</a:t>
            </a:r>
            <a:r>
              <a:rPr lang="en-US" altLang="ja-JP" dirty="0">
                <a:latin typeface="+mn-lt"/>
                <a:ea typeface="+mn-ea"/>
              </a:rPr>
              <a:t>1 </a:t>
            </a:r>
            <a:r>
              <a:rPr lang="ja-JP" altLang="en-US" dirty="0">
                <a:latin typeface="+mn-lt"/>
                <a:ea typeface="+mn-ea"/>
              </a:rPr>
              <a:t>プログラム責任者になろうとする者に限って、本学会会員であれば専門医または認定医でなくても所定の指導医講習の受講歴をもって指導医の認定申請ができます（要綱附則第</a:t>
            </a:r>
            <a:r>
              <a:rPr lang="en-US" altLang="ja-JP" dirty="0">
                <a:latin typeface="+mn-lt"/>
                <a:ea typeface="+mn-ea"/>
              </a:rPr>
              <a:t>7</a:t>
            </a:r>
            <a:r>
              <a:rPr lang="ja-JP" altLang="en-US" dirty="0">
                <a:latin typeface="+mn-lt"/>
                <a:ea typeface="+mn-ea"/>
              </a:rPr>
              <a:t>条参照）。ただし、</a:t>
            </a:r>
            <a:r>
              <a:rPr lang="en-US" altLang="ja-JP" dirty="0">
                <a:latin typeface="+mn-lt"/>
                <a:ea typeface="+mn-ea"/>
              </a:rPr>
              <a:t>2013</a:t>
            </a:r>
            <a:r>
              <a:rPr lang="ja-JP" altLang="en-US" dirty="0">
                <a:latin typeface="+mn-lt"/>
                <a:ea typeface="+mn-ea"/>
              </a:rPr>
              <a:t>年度までに専門医または認定医を取得しなければ、</a:t>
            </a:r>
            <a:r>
              <a:rPr lang="en-US" altLang="ja-JP" dirty="0">
                <a:latin typeface="+mn-lt"/>
                <a:ea typeface="+mn-ea"/>
              </a:rPr>
              <a:t>2014</a:t>
            </a:r>
            <a:r>
              <a:rPr lang="ja-JP" altLang="en-US" dirty="0">
                <a:latin typeface="+mn-lt"/>
                <a:ea typeface="+mn-ea"/>
              </a:rPr>
              <a:t>年</a:t>
            </a:r>
            <a:r>
              <a:rPr lang="en-US" altLang="ja-JP" dirty="0">
                <a:latin typeface="+mn-lt"/>
                <a:ea typeface="+mn-ea"/>
              </a:rPr>
              <a:t>4</a:t>
            </a:r>
            <a:r>
              <a:rPr lang="ja-JP" altLang="en-US" dirty="0">
                <a:latin typeface="+mn-lt"/>
                <a:ea typeface="+mn-ea"/>
              </a:rPr>
              <a:t>月以降は指導医の資格が失効し、同時にプログラム責任者の資格も失効します。</a:t>
            </a:r>
          </a:p>
          <a:p>
            <a:endParaRPr kumimoji="1" lang="ja-JP" altLang="en-US" dirty="0"/>
          </a:p>
        </p:txBody>
      </p:sp>
      <p:sp>
        <p:nvSpPr>
          <p:cNvPr id="4" name="スライド番号プレースホルダ 3"/>
          <p:cNvSpPr>
            <a:spLocks noGrp="1"/>
          </p:cNvSpPr>
          <p:nvPr>
            <p:ph type="sldNum" sz="quarter" idx="10"/>
          </p:nvPr>
        </p:nvSpPr>
        <p:spPr/>
        <p:txBody>
          <a:bodyPr/>
          <a:lstStyle/>
          <a:p>
            <a:fld id="{CE09A8AB-10E1-4DB3-8768-15321B884004}" type="slidenum">
              <a:rPr kumimoji="1" lang="ja-JP" altLang="en-US" smtClean="0"/>
              <a:pPr/>
              <a:t>50</a:t>
            </a:fld>
            <a:endParaRPr kumimoji="1" lang="ja-JP" altLang="en-US"/>
          </a:p>
        </p:txBody>
      </p:sp>
    </p:spTree>
    <p:extLst>
      <p:ext uri="{BB962C8B-B14F-4D97-AF65-F5344CB8AC3E}">
        <p14:creationId xmlns:p14="http://schemas.microsoft.com/office/powerpoint/2010/main" val="4146795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latin typeface="+mn-lt"/>
                <a:ea typeface="+mn-ea"/>
              </a:rPr>
              <a:t>（</a:t>
            </a:r>
            <a:endParaRPr kumimoji="1" lang="ja-JP" altLang="en-US" dirty="0"/>
          </a:p>
        </p:txBody>
      </p:sp>
      <p:sp>
        <p:nvSpPr>
          <p:cNvPr id="4" name="スライド番号プレースホルダ 3"/>
          <p:cNvSpPr>
            <a:spLocks noGrp="1"/>
          </p:cNvSpPr>
          <p:nvPr>
            <p:ph type="sldNum" sz="quarter" idx="10"/>
          </p:nvPr>
        </p:nvSpPr>
        <p:spPr/>
        <p:txBody>
          <a:bodyPr/>
          <a:lstStyle/>
          <a:p>
            <a:fld id="{CE09A8AB-10E1-4DB3-8768-15321B884004}" type="slidenum">
              <a:rPr kumimoji="1" lang="ja-JP" altLang="en-US" smtClean="0"/>
              <a:pPr/>
              <a:t>51</a:t>
            </a:fld>
            <a:endParaRPr kumimoji="1" lang="ja-JP" altLang="en-US"/>
          </a:p>
        </p:txBody>
      </p:sp>
    </p:spTree>
    <p:extLst>
      <p:ext uri="{BB962C8B-B14F-4D97-AF65-F5344CB8AC3E}">
        <p14:creationId xmlns:p14="http://schemas.microsoft.com/office/powerpoint/2010/main" val="381927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CE09A8AB-10E1-4DB3-8768-15321B884004}" type="slidenum">
              <a:rPr kumimoji="1" lang="ja-JP" altLang="en-US" smtClean="0"/>
              <a:pPr/>
              <a:t>52</a:t>
            </a:fld>
            <a:endParaRPr kumimoji="1" lang="ja-JP" altLang="en-US"/>
          </a:p>
        </p:txBody>
      </p:sp>
    </p:spTree>
    <p:extLst>
      <p:ext uri="{BB962C8B-B14F-4D97-AF65-F5344CB8AC3E}">
        <p14:creationId xmlns:p14="http://schemas.microsoft.com/office/powerpoint/2010/main" val="2919602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a:ln/>
        </p:spPr>
      </p:sp>
      <p:sp>
        <p:nvSpPr>
          <p:cNvPr id="3" name="ノート プレースホルダ 2"/>
          <p:cNvSpPr>
            <a:spLocks noGrp="1"/>
          </p:cNvSpPr>
          <p:nvPr>
            <p:ph type="body" idx="1"/>
          </p:nvPr>
        </p:nvSpPr>
        <p:spPr/>
        <p:txBody>
          <a:bodyPr>
            <a:normAutofit/>
          </a:bodyPr>
          <a:lstStyle/>
          <a:p>
            <a:pPr>
              <a:defRPr/>
            </a:pPr>
            <a:endParaRPr lang="ja-JP" altLang="en-US" dirty="0">
              <a:cs typeface="+mn-cs"/>
            </a:endParaRPr>
          </a:p>
        </p:txBody>
      </p:sp>
      <p:sp>
        <p:nvSpPr>
          <p:cNvPr id="18436" name="スライド番号プレースホルダ 3"/>
          <p:cNvSpPr>
            <a:spLocks noGrp="1"/>
          </p:cNvSpPr>
          <p:nvPr>
            <p:ph type="sldNum" sz="quarter" idx="5"/>
          </p:nvPr>
        </p:nvSpPr>
        <p:spPr>
          <a:noFill/>
        </p:spPr>
        <p:txBody>
          <a:bodyPr/>
          <a:lstStyle/>
          <a:p>
            <a:fld id="{3A9C57E9-614C-E54C-9BBF-5D893061A455}" type="slidenum">
              <a:rPr lang="ja-JP" altLang="en-US"/>
              <a:pPr/>
              <a:t>53</a:t>
            </a:fld>
            <a:endParaRPr lang="ja-JP" altLang="en-US"/>
          </a:p>
        </p:txBody>
      </p:sp>
    </p:spTree>
    <p:extLst>
      <p:ext uri="{BB962C8B-B14F-4D97-AF65-F5344CB8AC3E}">
        <p14:creationId xmlns:p14="http://schemas.microsoft.com/office/powerpoint/2010/main" val="4084030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50" charset="-128"/>
              </a:defRPr>
            </a:lvl1pPr>
            <a:lvl2pPr marL="742605" indent="-285618" eaLnBrk="0" hangingPunct="0">
              <a:defRPr sz="2400" b="1">
                <a:solidFill>
                  <a:schemeClr val="tx1"/>
                </a:solidFill>
                <a:latin typeface="Arial" pitchFamily="34" charset="0"/>
                <a:ea typeface="ＭＳ Ｐゴシック" pitchFamily="50" charset="-128"/>
              </a:defRPr>
            </a:lvl2pPr>
            <a:lvl3pPr marL="1142470" indent="-228494" eaLnBrk="0" hangingPunct="0">
              <a:defRPr sz="2400" b="1">
                <a:solidFill>
                  <a:schemeClr val="tx1"/>
                </a:solidFill>
                <a:latin typeface="Arial" pitchFamily="34" charset="0"/>
                <a:ea typeface="ＭＳ Ｐゴシック" pitchFamily="50" charset="-128"/>
              </a:defRPr>
            </a:lvl3pPr>
            <a:lvl4pPr marL="1599458" indent="-228494" eaLnBrk="0" hangingPunct="0">
              <a:defRPr sz="2400" b="1">
                <a:solidFill>
                  <a:schemeClr val="tx1"/>
                </a:solidFill>
                <a:latin typeface="Arial" pitchFamily="34" charset="0"/>
                <a:ea typeface="ＭＳ Ｐゴシック" pitchFamily="50" charset="-128"/>
              </a:defRPr>
            </a:lvl4pPr>
            <a:lvl5pPr marL="2056445" indent="-228494" eaLnBrk="0" hangingPunct="0">
              <a:defRPr sz="2400" b="1">
                <a:solidFill>
                  <a:schemeClr val="tx1"/>
                </a:solidFill>
                <a:latin typeface="Arial" pitchFamily="34" charset="0"/>
                <a:ea typeface="ＭＳ Ｐゴシック" pitchFamily="50" charset="-128"/>
              </a:defRPr>
            </a:lvl5pPr>
            <a:lvl6pPr marL="251343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042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7409"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4397"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fld id="{415266A9-D388-455E-970E-136FB54C44C1}" type="slidenum">
              <a:rPr lang="en-US" altLang="ja-JP" sz="1400" b="0">
                <a:solidFill>
                  <a:srgbClr val="000000"/>
                </a:solidFill>
                <a:latin typeface="Times New Roman" pitchFamily="18" charset="0"/>
              </a:rPr>
              <a:pPr eaLnBrk="1" hangingPunct="1"/>
              <a:t>55</a:t>
            </a:fld>
            <a:endParaRPr lang="en-US" altLang="ja-JP" sz="1400" b="0">
              <a:solidFill>
                <a:srgbClr val="000000"/>
              </a:solidFill>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a:p>
            <a:pPr eaLnBrk="1" hangingPunct="1"/>
            <a:endParaRPr lang="en-US" altLang="ja-JP" smtClean="0"/>
          </a:p>
        </p:txBody>
      </p:sp>
    </p:spTree>
    <p:extLst>
      <p:ext uri="{BB962C8B-B14F-4D97-AF65-F5344CB8AC3E}">
        <p14:creationId xmlns:p14="http://schemas.microsoft.com/office/powerpoint/2010/main" val="529827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9B8FE84-BC8D-4C51-904E-D82418FB587C}" type="slidenum">
              <a:rPr lang="en-US" altLang="ja-JP" smtClean="0"/>
              <a:pPr/>
              <a:t>59</a:t>
            </a:fld>
            <a:endParaRPr lang="en-US" altLang="ja-JP"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288668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50" charset="-128"/>
              </a:defRPr>
            </a:lvl1pPr>
            <a:lvl2pPr marL="742605" indent="-285618" eaLnBrk="0" hangingPunct="0">
              <a:defRPr sz="2400" b="1">
                <a:solidFill>
                  <a:schemeClr val="tx1"/>
                </a:solidFill>
                <a:latin typeface="Arial" pitchFamily="34" charset="0"/>
                <a:ea typeface="ＭＳ Ｐゴシック" pitchFamily="50" charset="-128"/>
              </a:defRPr>
            </a:lvl2pPr>
            <a:lvl3pPr marL="1142470" indent="-228494" eaLnBrk="0" hangingPunct="0">
              <a:defRPr sz="2400" b="1">
                <a:solidFill>
                  <a:schemeClr val="tx1"/>
                </a:solidFill>
                <a:latin typeface="Arial" pitchFamily="34" charset="0"/>
                <a:ea typeface="ＭＳ Ｐゴシック" pitchFamily="50" charset="-128"/>
              </a:defRPr>
            </a:lvl3pPr>
            <a:lvl4pPr marL="1599458" indent="-228494" eaLnBrk="0" hangingPunct="0">
              <a:defRPr sz="2400" b="1">
                <a:solidFill>
                  <a:schemeClr val="tx1"/>
                </a:solidFill>
                <a:latin typeface="Arial" pitchFamily="34" charset="0"/>
                <a:ea typeface="ＭＳ Ｐゴシック" pitchFamily="50" charset="-128"/>
              </a:defRPr>
            </a:lvl4pPr>
            <a:lvl5pPr marL="2056445" indent="-228494" eaLnBrk="0" hangingPunct="0">
              <a:defRPr sz="2400" b="1">
                <a:solidFill>
                  <a:schemeClr val="tx1"/>
                </a:solidFill>
                <a:latin typeface="Arial" pitchFamily="34" charset="0"/>
                <a:ea typeface="ＭＳ Ｐゴシック" pitchFamily="50" charset="-128"/>
              </a:defRPr>
            </a:lvl5pPr>
            <a:lvl6pPr marL="251343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042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7409"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4397"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fld id="{415266A9-D388-455E-970E-136FB54C44C1}" type="slidenum">
              <a:rPr lang="en-US" altLang="ja-JP" sz="1400" b="0">
                <a:solidFill>
                  <a:srgbClr val="000000"/>
                </a:solidFill>
                <a:latin typeface="Times New Roman" pitchFamily="18" charset="0"/>
              </a:rPr>
              <a:pPr eaLnBrk="1" hangingPunct="1"/>
              <a:t>3</a:t>
            </a:fld>
            <a:endParaRPr lang="en-US" altLang="ja-JP" sz="1400" b="0">
              <a:solidFill>
                <a:srgbClr val="000000"/>
              </a:solidFill>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a:p>
            <a:pPr eaLnBrk="1" hangingPunct="1"/>
            <a:endParaRPr lang="en-US" altLang="ja-JP" smtClean="0"/>
          </a:p>
        </p:txBody>
      </p:sp>
    </p:spTree>
    <p:extLst>
      <p:ext uri="{BB962C8B-B14F-4D97-AF65-F5344CB8AC3E}">
        <p14:creationId xmlns:p14="http://schemas.microsoft.com/office/powerpoint/2010/main" val="40402773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C9B8FE84-BC8D-4C51-904E-D82418FB587C}" type="slidenum">
              <a:rPr lang="en-US" altLang="ja-JP" smtClean="0"/>
              <a:pPr/>
              <a:t>60</a:t>
            </a:fld>
            <a:endParaRPr lang="en-US" altLang="ja-JP"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ja-JP" altLang="ja-JP" dirty="0" smtClean="0"/>
          </a:p>
        </p:txBody>
      </p:sp>
    </p:spTree>
    <p:extLst>
      <p:ext uri="{BB962C8B-B14F-4D97-AF65-F5344CB8AC3E}">
        <p14:creationId xmlns:p14="http://schemas.microsoft.com/office/powerpoint/2010/main" val="904470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C129D29D-5637-4E3E-BFCF-BD73624AFAC6}" type="slidenum">
              <a:rPr lang="en-US" altLang="ja-JP" smtClean="0"/>
              <a:pPr>
                <a:defRPr/>
              </a:pPr>
              <a:t>62</a:t>
            </a:fld>
            <a:endParaRPr lang="en-US" altLang="ja-JP"/>
          </a:p>
        </p:txBody>
      </p:sp>
    </p:spTree>
    <p:extLst>
      <p:ext uri="{BB962C8B-B14F-4D97-AF65-F5344CB8AC3E}">
        <p14:creationId xmlns:p14="http://schemas.microsoft.com/office/powerpoint/2010/main" val="173144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31"/>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b="1">
                <a:solidFill>
                  <a:schemeClr val="tx1"/>
                </a:solidFill>
                <a:latin typeface="Arial" pitchFamily="34" charset="0"/>
                <a:ea typeface="ＭＳ Ｐゴシック" pitchFamily="50" charset="-128"/>
              </a:defRPr>
            </a:lvl1pPr>
            <a:lvl2pPr marL="809127" indent="-311203" eaLnBrk="0" hangingPunct="0">
              <a:defRPr sz="2600" b="1">
                <a:solidFill>
                  <a:schemeClr val="tx1"/>
                </a:solidFill>
                <a:latin typeface="Arial" pitchFamily="34" charset="0"/>
                <a:ea typeface="ＭＳ Ｐゴシック" pitchFamily="50" charset="-128"/>
              </a:defRPr>
            </a:lvl2pPr>
            <a:lvl3pPr marL="1244810" indent="-248963" eaLnBrk="0" hangingPunct="0">
              <a:defRPr sz="2600" b="1">
                <a:solidFill>
                  <a:schemeClr val="tx1"/>
                </a:solidFill>
                <a:latin typeface="Arial" pitchFamily="34" charset="0"/>
                <a:ea typeface="ＭＳ Ｐゴシック" pitchFamily="50" charset="-128"/>
              </a:defRPr>
            </a:lvl3pPr>
            <a:lvl4pPr marL="1742736" indent="-248963" eaLnBrk="0" hangingPunct="0">
              <a:defRPr sz="2600" b="1">
                <a:solidFill>
                  <a:schemeClr val="tx1"/>
                </a:solidFill>
                <a:latin typeface="Arial" pitchFamily="34" charset="0"/>
                <a:ea typeface="ＭＳ Ｐゴシック" pitchFamily="50" charset="-128"/>
              </a:defRPr>
            </a:lvl4pPr>
            <a:lvl5pPr marL="2240660" indent="-248963" eaLnBrk="0" hangingPunct="0">
              <a:defRPr sz="2600" b="1">
                <a:solidFill>
                  <a:schemeClr val="tx1"/>
                </a:solidFill>
                <a:latin typeface="Arial" pitchFamily="34" charset="0"/>
                <a:ea typeface="ＭＳ Ｐゴシック" pitchFamily="50" charset="-128"/>
              </a:defRPr>
            </a:lvl5pPr>
            <a:lvl6pPr marL="2738583" indent="-248963" eaLnBrk="0" fontAlgn="base" hangingPunct="0">
              <a:spcBef>
                <a:spcPct val="0"/>
              </a:spcBef>
              <a:spcAft>
                <a:spcPct val="0"/>
              </a:spcAft>
              <a:defRPr sz="2600" b="1">
                <a:solidFill>
                  <a:schemeClr val="tx1"/>
                </a:solidFill>
                <a:latin typeface="Arial" pitchFamily="34" charset="0"/>
                <a:ea typeface="ＭＳ Ｐゴシック" pitchFamily="50" charset="-128"/>
              </a:defRPr>
            </a:lvl6pPr>
            <a:lvl7pPr marL="3236509" indent="-248963" eaLnBrk="0" fontAlgn="base" hangingPunct="0">
              <a:spcBef>
                <a:spcPct val="0"/>
              </a:spcBef>
              <a:spcAft>
                <a:spcPct val="0"/>
              </a:spcAft>
              <a:defRPr sz="2600" b="1">
                <a:solidFill>
                  <a:schemeClr val="tx1"/>
                </a:solidFill>
                <a:latin typeface="Arial" pitchFamily="34" charset="0"/>
                <a:ea typeface="ＭＳ Ｐゴシック" pitchFamily="50" charset="-128"/>
              </a:defRPr>
            </a:lvl7pPr>
            <a:lvl8pPr marL="3734433" indent="-248963" eaLnBrk="0" fontAlgn="base" hangingPunct="0">
              <a:spcBef>
                <a:spcPct val="0"/>
              </a:spcBef>
              <a:spcAft>
                <a:spcPct val="0"/>
              </a:spcAft>
              <a:defRPr sz="2600" b="1">
                <a:solidFill>
                  <a:schemeClr val="tx1"/>
                </a:solidFill>
                <a:latin typeface="Arial" pitchFamily="34" charset="0"/>
                <a:ea typeface="ＭＳ Ｐゴシック" pitchFamily="50" charset="-128"/>
              </a:defRPr>
            </a:lvl8pPr>
            <a:lvl9pPr marL="4232356" indent="-248963" eaLnBrk="0" fontAlgn="base" hangingPunct="0">
              <a:spcBef>
                <a:spcPct val="0"/>
              </a:spcBef>
              <a:spcAft>
                <a:spcPct val="0"/>
              </a:spcAft>
              <a:defRPr sz="2600" b="1">
                <a:solidFill>
                  <a:schemeClr val="tx1"/>
                </a:solidFill>
                <a:latin typeface="Arial" pitchFamily="34" charset="0"/>
                <a:ea typeface="ＭＳ Ｐゴシック" pitchFamily="50" charset="-128"/>
              </a:defRPr>
            </a:lvl9pPr>
          </a:lstStyle>
          <a:p>
            <a:pPr eaLnBrk="1" hangingPunct="1">
              <a:defRPr/>
            </a:pPr>
            <a:fld id="{4BB53E58-5D2F-493E-BDAC-E786FD6591E3}" type="slidenum">
              <a:rPr lang="en-US" altLang="ja-JP" sz="1400" b="0">
                <a:latin typeface="Times New Roman" pitchFamily="18" charset="0"/>
              </a:rPr>
              <a:pPr eaLnBrk="1" hangingPunct="1">
                <a:defRPr/>
              </a:pPr>
              <a:t>4</a:t>
            </a:fld>
            <a:endParaRPr lang="en-US" altLang="ja-JP" sz="1400" b="0">
              <a:latin typeface="Times New Roman"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200"/>
          </a:p>
        </p:txBody>
      </p:sp>
    </p:spTree>
    <p:extLst>
      <p:ext uri="{BB962C8B-B14F-4D97-AF65-F5344CB8AC3E}">
        <p14:creationId xmlns:p14="http://schemas.microsoft.com/office/powerpoint/2010/main" val="4110629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50" charset="-128"/>
              </a:defRPr>
            </a:lvl1pPr>
            <a:lvl2pPr marL="743005" indent="-285771" eaLnBrk="0" hangingPunct="0">
              <a:defRPr sz="2400" b="1">
                <a:solidFill>
                  <a:schemeClr val="tx1"/>
                </a:solidFill>
                <a:latin typeface="Arial" pitchFamily="34" charset="0"/>
                <a:ea typeface="ＭＳ Ｐゴシック" pitchFamily="50" charset="-128"/>
              </a:defRPr>
            </a:lvl2pPr>
            <a:lvl3pPr marL="1143085" indent="-228617" eaLnBrk="0" hangingPunct="0">
              <a:defRPr sz="2400" b="1">
                <a:solidFill>
                  <a:schemeClr val="tx1"/>
                </a:solidFill>
                <a:latin typeface="Arial" pitchFamily="34" charset="0"/>
                <a:ea typeface="ＭＳ Ｐゴシック" pitchFamily="50" charset="-128"/>
              </a:defRPr>
            </a:lvl3pPr>
            <a:lvl4pPr marL="1600318" indent="-228617" eaLnBrk="0" hangingPunct="0">
              <a:defRPr sz="2400" b="1">
                <a:solidFill>
                  <a:schemeClr val="tx1"/>
                </a:solidFill>
                <a:latin typeface="Arial" pitchFamily="34" charset="0"/>
                <a:ea typeface="ＭＳ Ｐゴシック" pitchFamily="50" charset="-128"/>
              </a:defRPr>
            </a:lvl4pPr>
            <a:lvl5pPr marL="2057552" indent="-228617" eaLnBrk="0" hangingPunct="0">
              <a:defRPr sz="2400" b="1">
                <a:solidFill>
                  <a:schemeClr val="tx1"/>
                </a:solidFill>
                <a:latin typeface="Arial" pitchFamily="34" charset="0"/>
                <a:ea typeface="ＭＳ Ｐゴシック" pitchFamily="50" charset="-128"/>
              </a:defRPr>
            </a:lvl5pPr>
            <a:lvl6pPr marL="2514785"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2018"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9253"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6486"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fld id="{14DF9415-51FF-4EB9-BDFE-0BC4A6C927A3}" type="slidenum">
              <a:rPr lang="en-US" altLang="ja-JP" sz="1300" b="0">
                <a:latin typeface="Times New Roman" pitchFamily="18" charset="0"/>
              </a:rPr>
              <a:pPr eaLnBrk="1" hangingPunct="1"/>
              <a:t>5</a:t>
            </a:fld>
            <a:endParaRPr lang="en-US" altLang="ja-JP" sz="1300" b="0">
              <a:latin typeface="Times New Roman"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100"/>
          </a:p>
        </p:txBody>
      </p:sp>
    </p:spTree>
    <p:extLst>
      <p:ext uri="{BB962C8B-B14F-4D97-AF65-F5344CB8AC3E}">
        <p14:creationId xmlns:p14="http://schemas.microsoft.com/office/powerpoint/2010/main" val="40411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50" charset="-128"/>
              </a:defRPr>
            </a:lvl1pPr>
            <a:lvl2pPr marL="743005" indent="-285771" eaLnBrk="0" hangingPunct="0">
              <a:defRPr sz="2400" b="1">
                <a:solidFill>
                  <a:schemeClr val="tx1"/>
                </a:solidFill>
                <a:latin typeface="Arial" pitchFamily="34" charset="0"/>
                <a:ea typeface="ＭＳ Ｐゴシック" pitchFamily="50" charset="-128"/>
              </a:defRPr>
            </a:lvl2pPr>
            <a:lvl3pPr marL="1143085" indent="-228617" eaLnBrk="0" hangingPunct="0">
              <a:defRPr sz="2400" b="1">
                <a:solidFill>
                  <a:schemeClr val="tx1"/>
                </a:solidFill>
                <a:latin typeface="Arial" pitchFamily="34" charset="0"/>
                <a:ea typeface="ＭＳ Ｐゴシック" pitchFamily="50" charset="-128"/>
              </a:defRPr>
            </a:lvl3pPr>
            <a:lvl4pPr marL="1600318" indent="-228617" eaLnBrk="0" hangingPunct="0">
              <a:defRPr sz="2400" b="1">
                <a:solidFill>
                  <a:schemeClr val="tx1"/>
                </a:solidFill>
                <a:latin typeface="Arial" pitchFamily="34" charset="0"/>
                <a:ea typeface="ＭＳ Ｐゴシック" pitchFamily="50" charset="-128"/>
              </a:defRPr>
            </a:lvl4pPr>
            <a:lvl5pPr marL="2057552" indent="-228617" eaLnBrk="0" hangingPunct="0">
              <a:defRPr sz="2400" b="1">
                <a:solidFill>
                  <a:schemeClr val="tx1"/>
                </a:solidFill>
                <a:latin typeface="Arial" pitchFamily="34" charset="0"/>
                <a:ea typeface="ＭＳ Ｐゴシック" pitchFamily="50" charset="-128"/>
              </a:defRPr>
            </a:lvl5pPr>
            <a:lvl6pPr marL="2514785"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2018"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9253"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6486"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fld id="{DC0E48E7-53E2-4FB0-9FA7-A0E8A55DB314}" type="slidenum">
              <a:rPr lang="en-US" altLang="ja-JP" sz="1300" b="0">
                <a:latin typeface="Times New Roman" pitchFamily="18" charset="0"/>
              </a:rPr>
              <a:pPr eaLnBrk="1" hangingPunct="1"/>
              <a:t>17</a:t>
            </a:fld>
            <a:endParaRPr lang="en-US" altLang="ja-JP" sz="1300" b="0">
              <a:latin typeface="Times New Roman"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z="2100"/>
          </a:p>
        </p:txBody>
      </p:sp>
    </p:spTree>
    <p:extLst>
      <p:ext uri="{BB962C8B-B14F-4D97-AF65-F5344CB8AC3E}">
        <p14:creationId xmlns:p14="http://schemas.microsoft.com/office/powerpoint/2010/main" val="3206265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50" charset="-128"/>
              </a:defRPr>
            </a:lvl1pPr>
            <a:lvl2pPr marL="743005" indent="-285771" eaLnBrk="0" hangingPunct="0">
              <a:defRPr sz="2400" b="1">
                <a:solidFill>
                  <a:schemeClr val="tx1"/>
                </a:solidFill>
                <a:latin typeface="Arial" pitchFamily="34" charset="0"/>
                <a:ea typeface="ＭＳ Ｐゴシック" pitchFamily="50" charset="-128"/>
              </a:defRPr>
            </a:lvl2pPr>
            <a:lvl3pPr marL="1143085" indent="-228617" eaLnBrk="0" hangingPunct="0">
              <a:defRPr sz="2400" b="1">
                <a:solidFill>
                  <a:schemeClr val="tx1"/>
                </a:solidFill>
                <a:latin typeface="Arial" pitchFamily="34" charset="0"/>
                <a:ea typeface="ＭＳ Ｐゴシック" pitchFamily="50" charset="-128"/>
              </a:defRPr>
            </a:lvl3pPr>
            <a:lvl4pPr marL="1600318" indent="-228617" eaLnBrk="0" hangingPunct="0">
              <a:defRPr sz="2400" b="1">
                <a:solidFill>
                  <a:schemeClr val="tx1"/>
                </a:solidFill>
                <a:latin typeface="Arial" pitchFamily="34" charset="0"/>
                <a:ea typeface="ＭＳ Ｐゴシック" pitchFamily="50" charset="-128"/>
              </a:defRPr>
            </a:lvl4pPr>
            <a:lvl5pPr marL="2057552" indent="-228617" eaLnBrk="0" hangingPunct="0">
              <a:defRPr sz="2400" b="1">
                <a:solidFill>
                  <a:schemeClr val="tx1"/>
                </a:solidFill>
                <a:latin typeface="Arial" pitchFamily="34" charset="0"/>
                <a:ea typeface="ＭＳ Ｐゴシック" pitchFamily="50" charset="-128"/>
              </a:defRPr>
            </a:lvl5pPr>
            <a:lvl6pPr marL="2514785"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2018"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9253"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6486" indent="-228617"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fld id="{F530F922-D0C4-4C8C-AEE9-1FEC5104B602}" type="slidenum">
              <a:rPr lang="en-US" altLang="ja-JP" sz="1300" b="0">
                <a:latin typeface="Times New Roman" pitchFamily="18" charset="0"/>
              </a:rPr>
              <a:pPr eaLnBrk="1" hangingPunct="1"/>
              <a:t>18</a:t>
            </a:fld>
            <a:endParaRPr lang="en-US" altLang="ja-JP" sz="1300" b="0">
              <a:latin typeface="Times New Roman"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2100"/>
              <a:t>どなたでも、なんでも、いつでも診ます</a:t>
            </a:r>
          </a:p>
        </p:txBody>
      </p:sp>
    </p:spTree>
    <p:extLst>
      <p:ext uri="{BB962C8B-B14F-4D97-AF65-F5344CB8AC3E}">
        <p14:creationId xmlns:p14="http://schemas.microsoft.com/office/powerpoint/2010/main" val="2843444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pitchFamily="34" charset="0"/>
                <a:ea typeface="ＭＳ Ｐゴシック" pitchFamily="50" charset="-128"/>
              </a:defRPr>
            </a:lvl1pPr>
            <a:lvl2pPr marL="742605" indent="-285618" eaLnBrk="0" hangingPunct="0">
              <a:defRPr sz="2400" b="1">
                <a:solidFill>
                  <a:schemeClr val="tx1"/>
                </a:solidFill>
                <a:latin typeface="Arial" pitchFamily="34" charset="0"/>
                <a:ea typeface="ＭＳ Ｐゴシック" pitchFamily="50" charset="-128"/>
              </a:defRPr>
            </a:lvl2pPr>
            <a:lvl3pPr marL="1142470" indent="-228494" eaLnBrk="0" hangingPunct="0">
              <a:defRPr sz="2400" b="1">
                <a:solidFill>
                  <a:schemeClr val="tx1"/>
                </a:solidFill>
                <a:latin typeface="Arial" pitchFamily="34" charset="0"/>
                <a:ea typeface="ＭＳ Ｐゴシック" pitchFamily="50" charset="-128"/>
              </a:defRPr>
            </a:lvl3pPr>
            <a:lvl4pPr marL="1599458" indent="-228494" eaLnBrk="0" hangingPunct="0">
              <a:defRPr sz="2400" b="1">
                <a:solidFill>
                  <a:schemeClr val="tx1"/>
                </a:solidFill>
                <a:latin typeface="Arial" pitchFamily="34" charset="0"/>
                <a:ea typeface="ＭＳ Ｐゴシック" pitchFamily="50" charset="-128"/>
              </a:defRPr>
            </a:lvl4pPr>
            <a:lvl5pPr marL="2056445" indent="-228494" eaLnBrk="0" hangingPunct="0">
              <a:defRPr sz="2400" b="1">
                <a:solidFill>
                  <a:schemeClr val="tx1"/>
                </a:solidFill>
                <a:latin typeface="Arial" pitchFamily="34" charset="0"/>
                <a:ea typeface="ＭＳ Ｐゴシック" pitchFamily="50" charset="-128"/>
              </a:defRPr>
            </a:lvl5pPr>
            <a:lvl6pPr marL="251343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0421"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7409"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4397" indent="-228494"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fld id="{415266A9-D388-455E-970E-136FB54C44C1}" type="slidenum">
              <a:rPr lang="en-US" altLang="ja-JP" sz="1400" b="0">
                <a:solidFill>
                  <a:srgbClr val="000000"/>
                </a:solidFill>
                <a:latin typeface="Times New Roman" pitchFamily="18" charset="0"/>
              </a:rPr>
              <a:pPr eaLnBrk="1" hangingPunct="1"/>
              <a:t>19</a:t>
            </a:fld>
            <a:endParaRPr lang="en-US" altLang="ja-JP" sz="1400" b="0">
              <a:solidFill>
                <a:srgbClr val="000000"/>
              </a:solidFill>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p>
          <a:p>
            <a:pPr eaLnBrk="1" hangingPunct="1"/>
            <a:endParaRPr lang="en-US" altLang="ja-JP" smtClean="0"/>
          </a:p>
        </p:txBody>
      </p:sp>
    </p:spTree>
    <p:extLst>
      <p:ext uri="{BB962C8B-B14F-4D97-AF65-F5344CB8AC3E}">
        <p14:creationId xmlns:p14="http://schemas.microsoft.com/office/powerpoint/2010/main" val="1908072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anose="020B0604020202020204" pitchFamily="34" charset="0"/>
                <a:ea typeface="ＭＳ Ｐゴシック" panose="020B0600070205080204" pitchFamily="50" charset="-128"/>
              </a:defRPr>
            </a:lvl1pPr>
            <a:lvl2pPr marL="775640" indent="-298323" eaLnBrk="0" hangingPunct="0">
              <a:defRPr sz="2500" b="1">
                <a:solidFill>
                  <a:schemeClr val="tx1"/>
                </a:solidFill>
                <a:latin typeface="Arial" panose="020B0604020202020204" pitchFamily="34" charset="0"/>
                <a:ea typeface="ＭＳ Ｐゴシック" panose="020B0600070205080204" pitchFamily="50" charset="-128"/>
              </a:defRPr>
            </a:lvl2pPr>
            <a:lvl3pPr marL="1193292" indent="-238658" eaLnBrk="0" hangingPunct="0">
              <a:defRPr sz="2500" b="1">
                <a:solidFill>
                  <a:schemeClr val="tx1"/>
                </a:solidFill>
                <a:latin typeface="Arial" panose="020B0604020202020204" pitchFamily="34" charset="0"/>
                <a:ea typeface="ＭＳ Ｐゴシック" panose="020B0600070205080204" pitchFamily="50" charset="-128"/>
              </a:defRPr>
            </a:lvl3pPr>
            <a:lvl4pPr marL="1670609" indent="-238658" eaLnBrk="0" hangingPunct="0">
              <a:defRPr sz="2500" b="1">
                <a:solidFill>
                  <a:schemeClr val="tx1"/>
                </a:solidFill>
                <a:latin typeface="Arial" panose="020B0604020202020204" pitchFamily="34" charset="0"/>
                <a:ea typeface="ＭＳ Ｐゴシック" panose="020B0600070205080204" pitchFamily="50" charset="-128"/>
              </a:defRPr>
            </a:lvl4pPr>
            <a:lvl5pPr marL="2147926" indent="-238658" eaLnBrk="0" hangingPunct="0">
              <a:defRPr sz="2500" b="1">
                <a:solidFill>
                  <a:schemeClr val="tx1"/>
                </a:solidFill>
                <a:latin typeface="Arial" panose="020B0604020202020204" pitchFamily="34" charset="0"/>
                <a:ea typeface="ＭＳ Ｐゴシック" panose="020B0600070205080204" pitchFamily="50" charset="-128"/>
              </a:defRPr>
            </a:lvl5pPr>
            <a:lvl6pPr marL="2625242" indent="-238658" eaLnBrk="0" fontAlgn="base" hangingPunct="0">
              <a:spcBef>
                <a:spcPct val="0"/>
              </a:spcBef>
              <a:spcAft>
                <a:spcPct val="0"/>
              </a:spcAft>
              <a:defRPr sz="2500" b="1">
                <a:solidFill>
                  <a:schemeClr val="tx1"/>
                </a:solidFill>
                <a:latin typeface="Arial" panose="020B0604020202020204" pitchFamily="34" charset="0"/>
                <a:ea typeface="ＭＳ Ｐゴシック" panose="020B0600070205080204" pitchFamily="50" charset="-128"/>
              </a:defRPr>
            </a:lvl6pPr>
            <a:lvl7pPr marL="3102559" indent="-238658" eaLnBrk="0" fontAlgn="base" hangingPunct="0">
              <a:spcBef>
                <a:spcPct val="0"/>
              </a:spcBef>
              <a:spcAft>
                <a:spcPct val="0"/>
              </a:spcAft>
              <a:defRPr sz="2500" b="1">
                <a:solidFill>
                  <a:schemeClr val="tx1"/>
                </a:solidFill>
                <a:latin typeface="Arial" panose="020B0604020202020204" pitchFamily="34" charset="0"/>
                <a:ea typeface="ＭＳ Ｐゴシック" panose="020B0600070205080204" pitchFamily="50" charset="-128"/>
              </a:defRPr>
            </a:lvl7pPr>
            <a:lvl8pPr marL="3579876" indent="-238658" eaLnBrk="0" fontAlgn="base" hangingPunct="0">
              <a:spcBef>
                <a:spcPct val="0"/>
              </a:spcBef>
              <a:spcAft>
                <a:spcPct val="0"/>
              </a:spcAft>
              <a:defRPr sz="2500" b="1">
                <a:solidFill>
                  <a:schemeClr val="tx1"/>
                </a:solidFill>
                <a:latin typeface="Arial" panose="020B0604020202020204" pitchFamily="34" charset="0"/>
                <a:ea typeface="ＭＳ Ｐゴシック" panose="020B0600070205080204" pitchFamily="50" charset="-128"/>
              </a:defRPr>
            </a:lvl8pPr>
            <a:lvl9pPr marL="4057193" indent="-238658" eaLnBrk="0" fontAlgn="base" hangingPunct="0">
              <a:spcBef>
                <a:spcPct val="0"/>
              </a:spcBef>
              <a:spcAft>
                <a:spcPct val="0"/>
              </a:spcAft>
              <a:defRPr sz="2500" b="1">
                <a:solidFill>
                  <a:schemeClr val="tx1"/>
                </a:solidFill>
                <a:latin typeface="Arial" panose="020B0604020202020204" pitchFamily="34" charset="0"/>
                <a:ea typeface="ＭＳ Ｐゴシック" panose="020B0600070205080204" pitchFamily="50" charset="-128"/>
              </a:defRPr>
            </a:lvl9pPr>
          </a:lstStyle>
          <a:p>
            <a:pPr eaLnBrk="1" hangingPunct="1"/>
            <a:fld id="{DE34BB0A-DF5B-4631-A37F-25A29299AEDA}" type="slidenum">
              <a:rPr lang="en-US" altLang="ja-JP" sz="1300" b="0">
                <a:latin typeface="Times New Roman" panose="02020603050405020304" pitchFamily="18" charset="0"/>
              </a:rPr>
              <a:pPr eaLnBrk="1" hangingPunct="1"/>
              <a:t>20</a:t>
            </a:fld>
            <a:endParaRPr lang="en-US" altLang="ja-JP" sz="1300" b="0">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t>病歴は医療面接で収集</a:t>
            </a:r>
          </a:p>
        </p:txBody>
      </p:sp>
    </p:spTree>
    <p:extLst>
      <p:ext uri="{BB962C8B-B14F-4D97-AF65-F5344CB8AC3E}">
        <p14:creationId xmlns:p14="http://schemas.microsoft.com/office/powerpoint/2010/main" val="474262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extLst>
      <p:ext uri="{BB962C8B-B14F-4D97-AF65-F5344CB8AC3E}">
        <p14:creationId xmlns:p14="http://schemas.microsoft.com/office/powerpoint/2010/main" val="259901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2"/>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70671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9"/>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674114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7806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101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2258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7353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59922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0217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6798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01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2"/>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66765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7459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299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lang="ja-JP" altLang="en-US" smtClean="0">
                <a:solidFill>
                  <a:prstClr val="black">
                    <a:tint val="75000"/>
                  </a:prstClr>
                </a:solidFill>
              </a:rPr>
              <a:pPr/>
              <a:t>2014/2/7</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6396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extLst>
      <p:ext uri="{BB962C8B-B14F-4D97-AF65-F5344CB8AC3E}">
        <p14:creationId xmlns:p14="http://schemas.microsoft.com/office/powerpoint/2010/main" val="394632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8955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2061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extLst>
      <p:ext uri="{BB962C8B-B14F-4D97-AF65-F5344CB8AC3E}">
        <p14:creationId xmlns:p14="http://schemas.microsoft.com/office/powerpoint/2010/main" val="208978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54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59035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extLst>
      <p:ext uri="{BB962C8B-B14F-4D97-AF65-F5344CB8AC3E}">
        <p14:creationId xmlns:p14="http://schemas.microsoft.com/office/powerpoint/2010/main" val="196943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ECFF"/>
            </a:gs>
            <a:gs pos="50000">
              <a:srgbClr val="E9F7FF"/>
            </a:gs>
            <a:gs pos="100000">
              <a:srgbClr val="CCECFF"/>
            </a:gs>
          </a:gsLst>
          <a:lin ang="2700000" scaled="1"/>
        </a:gradFill>
        <a:effectLst/>
      </p:bgPr>
    </p:bg>
    <p:spTree>
      <p:nvGrpSpPr>
        <p:cNvPr id="1" name=""/>
        <p:cNvGrpSpPr/>
        <p:nvPr/>
      </p:nvGrpSpPr>
      <p:grpSpPr>
        <a:xfrm>
          <a:off x="0" y="0"/>
          <a:ext cx="0" cy="0"/>
          <a:chOff x="0" y="0"/>
          <a:chExt cx="0" cy="0"/>
        </a:xfrm>
      </p:grpSpPr>
      <p:sp>
        <p:nvSpPr>
          <p:cNvPr id="1026" name="Text Box 2"/>
          <p:cNvSpPr txBox="1">
            <a:spLocks noChangeArrowheads="1"/>
          </p:cNvSpPr>
          <p:nvPr userDrawn="1"/>
        </p:nvSpPr>
        <p:spPr bwMode="auto">
          <a:xfrm>
            <a:off x="2298700" y="6518275"/>
            <a:ext cx="6751638" cy="274638"/>
          </a:xfrm>
          <a:prstGeom prst="rect">
            <a:avLst/>
          </a:prstGeom>
          <a:noFill/>
          <a:ln>
            <a:noFill/>
          </a:ln>
          <a:extLst/>
        </p:spPr>
        <p:txBody>
          <a:bodyPr>
            <a:spAutoFit/>
          </a:bodyPr>
          <a:lstStyle>
            <a:lvl1pPr eaLnBrk="0" hangingPunct="0">
              <a:defRPr sz="2400" b="1">
                <a:solidFill>
                  <a:schemeClr val="tx1"/>
                </a:solidFill>
                <a:latin typeface="Arial" pitchFamily="34" charset="0"/>
                <a:ea typeface="ＭＳ Ｐゴシック" pitchFamily="50" charset="-128"/>
              </a:defRPr>
            </a:lvl1pPr>
            <a:lvl2pPr marL="742950" indent="-285750" eaLnBrk="0" hangingPunct="0">
              <a:defRPr sz="2400" b="1">
                <a:solidFill>
                  <a:schemeClr val="tx1"/>
                </a:solidFill>
                <a:latin typeface="Arial" pitchFamily="34" charset="0"/>
                <a:ea typeface="ＭＳ Ｐゴシック" pitchFamily="50" charset="-128"/>
              </a:defRPr>
            </a:lvl2pPr>
            <a:lvl3pPr marL="1143000" indent="-228600" eaLnBrk="0" hangingPunct="0">
              <a:defRPr sz="2400" b="1">
                <a:solidFill>
                  <a:schemeClr val="tx1"/>
                </a:solidFill>
                <a:latin typeface="Arial" pitchFamily="34" charset="0"/>
                <a:ea typeface="ＭＳ Ｐゴシック" pitchFamily="50" charset="-128"/>
              </a:defRPr>
            </a:lvl3pPr>
            <a:lvl4pPr marL="1600200" indent="-228600" eaLnBrk="0" hangingPunct="0">
              <a:defRPr sz="2400" b="1">
                <a:solidFill>
                  <a:schemeClr val="tx1"/>
                </a:solidFill>
                <a:latin typeface="Arial" pitchFamily="34" charset="0"/>
                <a:ea typeface="ＭＳ Ｐゴシック" pitchFamily="50" charset="-128"/>
              </a:defRPr>
            </a:lvl4pPr>
            <a:lvl5pPr marL="2057400" indent="-228600" eaLnBrk="0" hangingPunct="0">
              <a:defRPr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algn="ctr" eaLnBrk="1" hangingPunct="1">
              <a:defRPr/>
            </a:pPr>
            <a:r>
              <a:rPr kumimoji="1" lang="en-US" altLang="ja-JP" sz="1200" i="1" smtClean="0">
                <a:solidFill>
                  <a:srgbClr val="524258"/>
                </a:solidFill>
                <a:latin typeface="Century" pitchFamily="18" charset="0"/>
                <a:ea typeface="Osaka"/>
                <a:cs typeface="Osaka"/>
              </a:rPr>
              <a:t>Department of Primary Care and Medical Education  University of Tsukuba</a:t>
            </a:r>
          </a:p>
        </p:txBody>
      </p:sp>
      <p:pic>
        <p:nvPicPr>
          <p:cNvPr id="1027" name="Picture 3"/>
          <p:cNvPicPr>
            <a:picLocks noChangeAspect="1" noChangeArrowheads="1"/>
          </p:cNvPicPr>
          <p:nvPr userDrawn="1"/>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551863" y="6246813"/>
            <a:ext cx="530225"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4"/>
          <p:cNvSpPr>
            <a:spLocks noChangeShapeType="1"/>
          </p:cNvSpPr>
          <p:nvPr userDrawn="1"/>
        </p:nvSpPr>
        <p:spPr bwMode="auto">
          <a:xfrm>
            <a:off x="301625" y="6481763"/>
            <a:ext cx="8150225" cy="14287"/>
          </a:xfrm>
          <a:prstGeom prst="line">
            <a:avLst/>
          </a:prstGeom>
          <a:noFill/>
          <a:ln w="57150" cmpd="thinThick">
            <a:solidFill>
              <a:srgbClr val="7F00AC">
                <a:alpha val="45882"/>
              </a:srgbClr>
            </a:solidFill>
            <a:round/>
            <a:headEnd/>
            <a:tailEnd/>
          </a:ln>
        </p:spPr>
        <p:txBody>
          <a:bodyPr wrap="none" anchor="ctr"/>
          <a:lstStyle/>
          <a:p>
            <a:pPr>
              <a:defRPr/>
            </a:pPr>
            <a:endParaRPr lang="ja-JP" altLang="en-US">
              <a:solidFill>
                <a:srgbClr val="000000"/>
              </a:solidFill>
            </a:endParaRPr>
          </a:p>
        </p:txBody>
      </p:sp>
    </p:spTree>
    <p:extLst>
      <p:ext uri="{BB962C8B-B14F-4D97-AF65-F5344CB8AC3E}">
        <p14:creationId xmlns:p14="http://schemas.microsoft.com/office/powerpoint/2010/main" val="382226822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rtl="0" eaLnBrk="0" fontAlgn="base" hangingPunct="0">
        <a:spcBef>
          <a:spcPct val="0"/>
        </a:spcBef>
        <a:spcAft>
          <a:spcPct val="0"/>
        </a:spcAft>
        <a:defRPr kumimoji="1" sz="4400">
          <a:solidFill>
            <a:schemeClr val="tx2"/>
          </a:solidFill>
          <a:latin typeface="+mj-lt"/>
          <a:ea typeface="+mj-ea"/>
          <a:cs typeface="Osaka"/>
        </a:defRPr>
      </a:lvl1pPr>
      <a:lvl2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Osaka"/>
        </a:defRPr>
      </a:lvl2pPr>
      <a:lvl3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Osaka"/>
        </a:defRPr>
      </a:lvl3pPr>
      <a:lvl4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Osaka"/>
        </a:defRPr>
      </a:lvl4pPr>
      <a:lvl5pPr algn="ctr" rtl="0" eaLnBrk="0" fontAlgn="base" hangingPunct="0">
        <a:spcBef>
          <a:spcPct val="0"/>
        </a:spcBef>
        <a:spcAft>
          <a:spcPct val="0"/>
        </a:spcAft>
        <a:defRPr kumimoji="1" sz="4400">
          <a:solidFill>
            <a:schemeClr val="tx2"/>
          </a:solidFill>
          <a:latin typeface="メイリオ" pitchFamily="50" charset="-128"/>
          <a:ea typeface="メイリオ" pitchFamily="50" charset="-128"/>
          <a:cs typeface="Osaka"/>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Osaka"/>
        </a:defRPr>
      </a:lvl1pPr>
      <a:lvl2pPr marL="742950" indent="-285750" algn="l" rtl="0" eaLnBrk="0" fontAlgn="base" hangingPunct="0">
        <a:spcBef>
          <a:spcPct val="20000"/>
        </a:spcBef>
        <a:spcAft>
          <a:spcPct val="0"/>
        </a:spcAft>
        <a:buChar char="–"/>
        <a:defRPr kumimoji="1" sz="2800">
          <a:solidFill>
            <a:schemeClr val="tx1"/>
          </a:solidFill>
          <a:latin typeface="+mn-lt"/>
          <a:ea typeface="+mn-ea"/>
          <a:cs typeface="Osaka"/>
        </a:defRPr>
      </a:lvl2pPr>
      <a:lvl3pPr marL="1143000" indent="-228600" algn="l" rtl="0" eaLnBrk="0" fontAlgn="base" hangingPunct="0">
        <a:spcBef>
          <a:spcPct val="20000"/>
        </a:spcBef>
        <a:spcAft>
          <a:spcPct val="0"/>
        </a:spcAft>
        <a:buChar char="•"/>
        <a:defRPr kumimoji="1" sz="2400">
          <a:solidFill>
            <a:schemeClr val="tx1"/>
          </a:solidFill>
          <a:latin typeface="+mn-lt"/>
          <a:ea typeface="+mn-ea"/>
          <a:cs typeface="Osaka"/>
        </a:defRPr>
      </a:lvl3pPr>
      <a:lvl4pPr marL="1600200" indent="-228600" algn="l" rtl="0" eaLnBrk="0" fontAlgn="base" hangingPunct="0">
        <a:spcBef>
          <a:spcPct val="20000"/>
        </a:spcBef>
        <a:spcAft>
          <a:spcPct val="0"/>
        </a:spcAft>
        <a:buChar char="–"/>
        <a:defRPr kumimoji="1" sz="2000">
          <a:solidFill>
            <a:schemeClr val="tx1"/>
          </a:solidFill>
          <a:latin typeface="+mn-lt"/>
          <a:ea typeface="+mn-ea"/>
          <a:cs typeface="Osaka"/>
        </a:defRPr>
      </a:lvl4pPr>
      <a:lvl5pPr marL="2057400" indent="-228600" algn="l" rtl="0" eaLnBrk="0" fontAlgn="base" hangingPunct="0">
        <a:spcBef>
          <a:spcPct val="20000"/>
        </a:spcBef>
        <a:spcAft>
          <a:spcPct val="0"/>
        </a:spcAft>
        <a:buChar char="»"/>
        <a:defRPr kumimoji="1" sz="2000">
          <a:solidFill>
            <a:schemeClr val="tx1"/>
          </a:solidFill>
          <a:latin typeface="+mn-lt"/>
          <a:ea typeface="+mn-ea"/>
          <a:cs typeface="Osak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E90ED720-0104-4369-84BC-D37694168613}" type="datetimeFigureOut">
              <a:rPr kumimoji="1" lang="ja-JP" altLang="en-US" b="0" smtClean="0">
                <a:solidFill>
                  <a:prstClr val="black">
                    <a:tint val="75000"/>
                  </a:prstClr>
                </a:solidFill>
                <a:latin typeface="Calibri"/>
                <a:ea typeface="ＭＳ Ｐゴシック"/>
              </a:rPr>
              <a:pPr fontAlgn="auto">
                <a:spcBef>
                  <a:spcPts val="0"/>
                </a:spcBef>
                <a:spcAft>
                  <a:spcPts val="0"/>
                </a:spcAft>
              </a:pPr>
              <a:t>2014/2/7</a:t>
            </a:fld>
            <a:endParaRPr kumimoji="1" lang="ja-JP" altLang="en-US" b="0">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1" lang="ja-JP" altLang="en-US" b="0">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2D8002D-B5B0-4BAC-B1F6-782DDCCE6D9C}" type="slidenum">
              <a:rPr kumimoji="1" lang="ja-JP" altLang="en-US" b="0" smtClean="0">
                <a:solidFill>
                  <a:prstClr val="black">
                    <a:tint val="75000"/>
                  </a:prstClr>
                </a:solidFill>
                <a:latin typeface="Calibri"/>
                <a:ea typeface="ＭＳ Ｐゴシック"/>
              </a:rPr>
              <a:pPr fontAlgn="auto">
                <a:spcBef>
                  <a:spcPts val="0"/>
                </a:spcBef>
                <a:spcAft>
                  <a:spcPts val="0"/>
                </a:spcAft>
              </a:pPr>
              <a:t>‹#›</a:t>
            </a:fld>
            <a:endParaRPr kumimoji="1" lang="ja-JP" altLang="en-US" b="0">
              <a:solidFill>
                <a:prstClr val="black">
                  <a:tint val="75000"/>
                </a:prstClr>
              </a:solidFill>
              <a:latin typeface="Calibri"/>
              <a:ea typeface="ＭＳ Ｐゴシック"/>
            </a:endParaRPr>
          </a:p>
        </p:txBody>
      </p:sp>
    </p:spTree>
    <p:extLst>
      <p:ext uri="{BB962C8B-B14F-4D97-AF65-F5344CB8AC3E}">
        <p14:creationId xmlns:p14="http://schemas.microsoft.com/office/powerpoint/2010/main" val="307774097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5.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gif"/><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pn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gif"/><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52.png"/><Relationship Id="rId12" Type="http://schemas.openxmlformats.org/officeDocument/2006/relationships/image" Target="../media/image54.png"/><Relationship Id="rId2" Type="http://schemas.openxmlformats.org/officeDocument/2006/relationships/image" Target="../media/image46.jpeg"/><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51.png"/><Relationship Id="rId10" Type="http://schemas.openxmlformats.org/officeDocument/2006/relationships/image" Target="../media/image53.png"/><Relationship Id="rId4" Type="http://schemas.openxmlformats.org/officeDocument/2006/relationships/image" Target="../media/image50.png"/><Relationship Id="rId9" Type="http://schemas.openxmlformats.org/officeDocument/2006/relationships/image" Target="../media/image48.png"/><Relationship Id="rId14" Type="http://schemas.microsoft.com/office/2007/relationships/hdphoto" Target="../media/hdphoto5.wdp"/></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5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63.png"/><Relationship Id="rId4" Type="http://schemas.openxmlformats.org/officeDocument/2006/relationships/image" Target="../media/image62.jpeg"/></Relationships>
</file>

<file path=ppt/slides/_rels/slide6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bwMode="auto">
          <a:xfrm>
            <a:off x="323528" y="2276872"/>
            <a:ext cx="8640960" cy="1715641"/>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0"/>
              </a:spcBef>
            </a:pPr>
            <a:r>
              <a:rPr lang="ja-JP" altLang="en-US" sz="4000" dirty="0">
                <a:latin typeface="メイリオ" pitchFamily="50" charset="-128"/>
                <a:ea typeface="メイリオ" pitchFamily="50" charset="-128"/>
              </a:rPr>
              <a:t>新しい総合診療専門医制度の動向とそのインパクト</a:t>
            </a:r>
            <a:endParaRPr lang="ja-JP" altLang="en-US" sz="2800" dirty="0" smtClean="0">
              <a:latin typeface="メイリオ" pitchFamily="50" charset="-128"/>
              <a:ea typeface="メイリオ" pitchFamily="50" charset="-128"/>
            </a:endParaRPr>
          </a:p>
        </p:txBody>
      </p:sp>
      <p:sp>
        <p:nvSpPr>
          <p:cNvPr id="35843" name="Rectangle 3"/>
          <p:cNvSpPr>
            <a:spLocks noGrp="1" noChangeArrowheads="1"/>
          </p:cNvSpPr>
          <p:nvPr>
            <p:ph type="subTitle" idx="1"/>
          </p:nvPr>
        </p:nvSpPr>
        <p:spPr bwMode="auto">
          <a:xfrm>
            <a:off x="1691680" y="4149080"/>
            <a:ext cx="6715125" cy="2016224"/>
          </a:xfrm>
          <a:noFill/>
          <a:ln>
            <a:miter lim="800000"/>
            <a:headEnd/>
            <a:tailEnd/>
          </a:ln>
        </p:spPr>
        <p:txBody>
          <a:bodyPr vert="horz" wrap="square" lIns="91440" tIns="45720" rIns="91440" bIns="45720" numCol="1" anchor="t" anchorCtr="0" compatLnSpc="1">
            <a:prstTxWarp prst="textNoShape">
              <a:avLst/>
            </a:prstTxWarp>
          </a:bodyPr>
          <a:lstStyle/>
          <a:p>
            <a:pPr algn="r" eaLnBrk="1" hangingPunct="1">
              <a:lnSpc>
                <a:spcPct val="90000"/>
              </a:lnSpc>
            </a:pPr>
            <a:r>
              <a:rPr lang="ja-JP" altLang="en-US" sz="2000" dirty="0" smtClean="0">
                <a:latin typeface="メイリオ" pitchFamily="50" charset="-128"/>
                <a:ea typeface="メイリオ" pitchFamily="50" charset="-128"/>
              </a:rPr>
              <a:t>筑波大学 医学医療系 地域医療教育学</a:t>
            </a:r>
            <a:endParaRPr lang="en-US" altLang="ja-JP" sz="2000" dirty="0" smtClean="0">
              <a:latin typeface="メイリオ" pitchFamily="50" charset="-128"/>
              <a:ea typeface="メイリオ" pitchFamily="50" charset="-128"/>
            </a:endParaRPr>
          </a:p>
          <a:p>
            <a:pPr algn="r" eaLnBrk="1" hangingPunct="1">
              <a:lnSpc>
                <a:spcPct val="90000"/>
              </a:lnSpc>
            </a:pPr>
            <a:r>
              <a:rPr lang="ja-JP" altLang="en-US" sz="2000" dirty="0" smtClean="0">
                <a:latin typeface="メイリオ" pitchFamily="50" charset="-128"/>
                <a:ea typeface="メイリオ" pitchFamily="50" charset="-128"/>
              </a:rPr>
              <a:t>筑波大学附属病院 総合診療科</a:t>
            </a:r>
            <a:endParaRPr lang="en-US" altLang="ja-JP" sz="2000" dirty="0" smtClean="0">
              <a:latin typeface="メイリオ" pitchFamily="50" charset="-128"/>
              <a:ea typeface="メイリオ" pitchFamily="50" charset="-128"/>
            </a:endParaRPr>
          </a:p>
          <a:p>
            <a:pPr algn="r" eaLnBrk="1" hangingPunct="1">
              <a:lnSpc>
                <a:spcPct val="90000"/>
              </a:lnSpc>
              <a:spcBef>
                <a:spcPts val="1200"/>
              </a:spcBef>
            </a:pPr>
            <a:r>
              <a:rPr lang="ja-JP" altLang="en-US" sz="2000" dirty="0">
                <a:latin typeface="メイリオ" pitchFamily="50" charset="-128"/>
                <a:ea typeface="メイリオ" pitchFamily="50" charset="-128"/>
              </a:rPr>
              <a:t>日本プライマリ・ケア連合</a:t>
            </a:r>
            <a:r>
              <a:rPr lang="ja-JP" altLang="en-US" sz="2000" dirty="0" smtClean="0">
                <a:latin typeface="メイリオ" pitchFamily="50" charset="-128"/>
                <a:ea typeface="メイリオ" pitchFamily="50" charset="-128"/>
              </a:rPr>
              <a:t>学会 副理事長</a:t>
            </a:r>
            <a:endParaRPr lang="en-US" altLang="ja-JP" sz="2000" dirty="0" smtClean="0">
              <a:latin typeface="メイリオ" pitchFamily="50" charset="-128"/>
              <a:ea typeface="メイリオ" pitchFamily="50" charset="-128"/>
            </a:endParaRPr>
          </a:p>
          <a:p>
            <a:pPr algn="r" eaLnBrk="1" hangingPunct="1">
              <a:lnSpc>
                <a:spcPct val="90000"/>
              </a:lnSpc>
              <a:spcBef>
                <a:spcPts val="1800"/>
              </a:spcBef>
            </a:pPr>
            <a:r>
              <a:rPr lang="ja-JP" altLang="en-US" sz="3600" dirty="0" smtClean="0">
                <a:latin typeface="メイリオ" pitchFamily="50" charset="-128"/>
                <a:ea typeface="メイリオ" pitchFamily="50" charset="-128"/>
              </a:rPr>
              <a:t> </a:t>
            </a:r>
            <a:r>
              <a:rPr lang="ja-JP" altLang="en-US" dirty="0" smtClean="0">
                <a:latin typeface="メイリオ" pitchFamily="50" charset="-128"/>
                <a:ea typeface="メイリオ" pitchFamily="50" charset="-128"/>
              </a:rPr>
              <a:t>前野　哲博</a:t>
            </a:r>
            <a:endParaRPr lang="ja-JP" altLang="en-US" sz="3600" dirty="0" smtClean="0">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bwMode="auto">
          <a:xfrm>
            <a:off x="468313" y="2916767"/>
            <a:ext cx="8229600"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5867">
                <a:latin typeface="メイリオ" pitchFamily="50" charset="-128"/>
                <a:ea typeface="メイリオ" pitchFamily="50" charset="-128"/>
                <a:cs typeface="メイリオ" pitchFamily="50" charset="-128"/>
              </a:rPr>
              <a:t>まるごと診る</a:t>
            </a:r>
          </a:p>
        </p:txBody>
      </p:sp>
    </p:spTree>
    <p:extLst>
      <p:ext uri="{BB962C8B-B14F-4D97-AF65-F5344CB8AC3E}">
        <p14:creationId xmlns:p14="http://schemas.microsoft.com/office/powerpoint/2010/main" val="3106589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5073650" y="3635024"/>
            <a:ext cx="3873500" cy="2034822"/>
          </a:xfrm>
          <a:prstGeom prst="ellipse">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133"/>
          </a:p>
        </p:txBody>
      </p:sp>
      <p:sp>
        <p:nvSpPr>
          <p:cNvPr id="5" name="円/楕円 4"/>
          <p:cNvSpPr/>
          <p:nvPr/>
        </p:nvSpPr>
        <p:spPr>
          <a:xfrm>
            <a:off x="700088" y="3635024"/>
            <a:ext cx="3871912" cy="2034822"/>
          </a:xfrm>
          <a:prstGeom prst="ellipse">
            <a:avLst/>
          </a:prstGeom>
          <a:solidFill>
            <a:schemeClr val="tx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133"/>
          </a:p>
        </p:txBody>
      </p:sp>
      <p:sp>
        <p:nvSpPr>
          <p:cNvPr id="45060" name="タイトル 1"/>
          <p:cNvSpPr>
            <a:spLocks noGrp="1"/>
          </p:cNvSpPr>
          <p:nvPr>
            <p:ph type="title"/>
          </p:nvPr>
        </p:nvSpPr>
        <p:spPr bwMode="auto">
          <a:xfrm>
            <a:off x="457200" y="625122"/>
            <a:ext cx="8229600" cy="7563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2844">
                <a:latin typeface="メイリオ" pitchFamily="50" charset="-128"/>
                <a:ea typeface="メイリオ" pitchFamily="50" charset="-128"/>
                <a:cs typeface="メイリオ" pitchFamily="50" charset="-128"/>
              </a:rPr>
              <a:t>健康について困っていることは？</a:t>
            </a:r>
          </a:p>
        </p:txBody>
      </p:sp>
      <p:pic>
        <p:nvPicPr>
          <p:cNvPr id="45061" name="Picture 2" descr="C:\Users\S.Yokoya\Documents\筑波大学\北茨城\北茨城家庭医療センター構想\イラスト\困るおじさん.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1" y="4649613"/>
            <a:ext cx="1643063" cy="170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3" descr="C:\Users\S.Yokoya\Documents\筑波大学\北茨城\北茨城家庭医療センター構想\イラスト\不安なおばさん.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560711"/>
            <a:ext cx="1284288" cy="179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4" descr="C:\Users\S.Yokoya\Documents\筑波大学\北茨城\北茨城家庭医療センター構想\イラスト\水虫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01" y="4161367"/>
            <a:ext cx="1196975" cy="125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 descr="C:\Users\S.Yokoya\Documents\筑波大学\北茨城\北茨城家庭医療センター構想\イラスト\腰痛2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6701" y="3529191"/>
            <a:ext cx="1076325" cy="105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descr="C:\Users\S.Yokoya\Documents\筑波大学\北茨城\北茨城家庭医療センター構想\イラスト\めまい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3526" y="3659013"/>
            <a:ext cx="1011238" cy="111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9" descr="C:\Users\S.Yokoya\Documents\筑波大学\北茨城\北茨城家庭医療センター構想\イラスト\膝痛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8713" y="4121856"/>
            <a:ext cx="1250950" cy="12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0" descr="C:\Users\S.Yokoya\Documents\筑波大学\北茨城\北茨城家庭医療センター構想\イラスト\咳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37239" y="3608211"/>
            <a:ext cx="823912" cy="9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1" descr="C:\Users\S.Yokoya\Documents\筑波大学\北茨城\北茨城家庭医療センター構想\イラスト\胸痛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7050" y="3543302"/>
            <a:ext cx="973138" cy="91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2" descr="C:\Users\S.Yokoya\Documents\筑波大学\北茨城\北茨城家庭医療センター構想\イラスト\うつM.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78100" y="3551769"/>
            <a:ext cx="1077913" cy="8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0" name="Picture 13" descr="C:\Users\S.Yokoya\Documents\筑波大学\北茨城\北茨城家庭医療センター構想\イラスト\夜間頻尿M.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1063" y="3767667"/>
            <a:ext cx="1428750" cy="196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26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fade">
                                      <p:cBhvr>
                                        <p:cTn id="13" dur="500"/>
                                        <p:tgtEl>
                                          <p:spTgt spid="9223"/>
                                        </p:tgtEl>
                                      </p:cBhvr>
                                    </p:animEffect>
                                  </p:childTnLst>
                                </p:cTn>
                              </p:par>
                              <p:par>
                                <p:cTn id="14" presetID="10" presetClass="entr" presetSubtype="0" fill="hold" nodeType="withEffect">
                                  <p:stCondLst>
                                    <p:cond delay="0"/>
                                  </p:stCondLst>
                                  <p:childTnLst>
                                    <p:set>
                                      <p:cBhvr>
                                        <p:cTn id="15" dur="1" fill="hold">
                                          <p:stCondLst>
                                            <p:cond delay="0"/>
                                          </p:stCondLst>
                                        </p:cTn>
                                        <p:tgtEl>
                                          <p:spTgt spid="9224"/>
                                        </p:tgtEl>
                                        <p:attrNameLst>
                                          <p:attrName>style.visibility</p:attrName>
                                        </p:attrNameLst>
                                      </p:cBhvr>
                                      <p:to>
                                        <p:strVal val="visible"/>
                                      </p:to>
                                    </p:set>
                                    <p:animEffect transition="in" filter="fade">
                                      <p:cBhvr>
                                        <p:cTn id="16" dur="500"/>
                                        <p:tgtEl>
                                          <p:spTgt spid="9224"/>
                                        </p:tgtEl>
                                      </p:cBhvr>
                                    </p:animEffect>
                                  </p:childTnLst>
                                </p:cTn>
                              </p:par>
                              <p:par>
                                <p:cTn id="17" presetID="10" presetClass="entr" presetSubtype="0" fill="hold" nodeType="withEffect">
                                  <p:stCondLst>
                                    <p:cond delay="0"/>
                                  </p:stCondLst>
                                  <p:childTnLst>
                                    <p:set>
                                      <p:cBhvr>
                                        <p:cTn id="18" dur="1" fill="hold">
                                          <p:stCondLst>
                                            <p:cond delay="0"/>
                                          </p:stCondLst>
                                        </p:cTn>
                                        <p:tgtEl>
                                          <p:spTgt spid="9225"/>
                                        </p:tgtEl>
                                        <p:attrNameLst>
                                          <p:attrName>style.visibility</p:attrName>
                                        </p:attrNameLst>
                                      </p:cBhvr>
                                      <p:to>
                                        <p:strVal val="visible"/>
                                      </p:to>
                                    </p:set>
                                    <p:animEffect transition="in" filter="fade">
                                      <p:cBhvr>
                                        <p:cTn id="19" dur="500"/>
                                        <p:tgtEl>
                                          <p:spTgt spid="9225"/>
                                        </p:tgtEl>
                                      </p:cBhvr>
                                    </p:animEffect>
                                  </p:childTnLst>
                                </p:cTn>
                              </p:par>
                              <p:par>
                                <p:cTn id="20" presetID="10" presetClass="entr" presetSubtype="0" fill="hold" nodeType="with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fade">
                                      <p:cBhvr>
                                        <p:cTn id="22" dur="500"/>
                                        <p:tgtEl>
                                          <p:spTgt spid="9226"/>
                                        </p:tgtEl>
                                      </p:cBhvr>
                                    </p:animEffect>
                                  </p:childTnLst>
                                </p:cTn>
                              </p:par>
                              <p:par>
                                <p:cTn id="23" presetID="10" presetClass="entr" presetSubtype="0" fill="hold" nodeType="withEffect">
                                  <p:stCondLst>
                                    <p:cond delay="0"/>
                                  </p:stCondLst>
                                  <p:childTnLst>
                                    <p:set>
                                      <p:cBhvr>
                                        <p:cTn id="24" dur="1" fill="hold">
                                          <p:stCondLst>
                                            <p:cond delay="0"/>
                                          </p:stCondLst>
                                        </p:cTn>
                                        <p:tgtEl>
                                          <p:spTgt spid="9227"/>
                                        </p:tgtEl>
                                        <p:attrNameLst>
                                          <p:attrName>style.visibility</p:attrName>
                                        </p:attrNameLst>
                                      </p:cBhvr>
                                      <p:to>
                                        <p:strVal val="visible"/>
                                      </p:to>
                                    </p:set>
                                    <p:animEffect transition="in" filter="fade">
                                      <p:cBhvr>
                                        <p:cTn id="25" dur="500"/>
                                        <p:tgtEl>
                                          <p:spTgt spid="9227"/>
                                        </p:tgtEl>
                                      </p:cBhvr>
                                    </p:animEffect>
                                  </p:childTnLst>
                                </p:cTn>
                              </p:par>
                              <p:par>
                                <p:cTn id="26" presetID="10" presetClass="entr" presetSubtype="0" fill="hold" nodeType="withEffect">
                                  <p:stCondLst>
                                    <p:cond delay="0"/>
                                  </p:stCondLst>
                                  <p:childTnLst>
                                    <p:set>
                                      <p:cBhvr>
                                        <p:cTn id="27" dur="1" fill="hold">
                                          <p:stCondLst>
                                            <p:cond delay="0"/>
                                          </p:stCondLst>
                                        </p:cTn>
                                        <p:tgtEl>
                                          <p:spTgt spid="9228"/>
                                        </p:tgtEl>
                                        <p:attrNameLst>
                                          <p:attrName>style.visibility</p:attrName>
                                        </p:attrNameLst>
                                      </p:cBhvr>
                                      <p:to>
                                        <p:strVal val="visible"/>
                                      </p:to>
                                    </p:set>
                                    <p:animEffect transition="in" filter="fade">
                                      <p:cBhvr>
                                        <p:cTn id="28" dur="500"/>
                                        <p:tgtEl>
                                          <p:spTgt spid="9228"/>
                                        </p:tgtEl>
                                      </p:cBhvr>
                                    </p:animEffect>
                                  </p:childTnLst>
                                </p:cTn>
                              </p:par>
                              <p:par>
                                <p:cTn id="29" presetID="10" presetClass="entr" presetSubtype="0" fill="hold" nodeType="withEffect">
                                  <p:stCondLst>
                                    <p:cond delay="0"/>
                                  </p:stCondLst>
                                  <p:childTnLst>
                                    <p:set>
                                      <p:cBhvr>
                                        <p:cTn id="30" dur="1" fill="hold">
                                          <p:stCondLst>
                                            <p:cond delay="0"/>
                                          </p:stCondLst>
                                        </p:cTn>
                                        <p:tgtEl>
                                          <p:spTgt spid="9229"/>
                                        </p:tgtEl>
                                        <p:attrNameLst>
                                          <p:attrName>style.visibility</p:attrName>
                                        </p:attrNameLst>
                                      </p:cBhvr>
                                      <p:to>
                                        <p:strVal val="visible"/>
                                      </p:to>
                                    </p:set>
                                    <p:animEffect transition="in" filter="fade">
                                      <p:cBhvr>
                                        <p:cTn id="31" dur="500"/>
                                        <p:tgtEl>
                                          <p:spTgt spid="9229"/>
                                        </p:tgtEl>
                                      </p:cBhvr>
                                    </p:animEffect>
                                  </p:childTnLst>
                                </p:cTn>
                              </p:par>
                              <p:par>
                                <p:cTn id="32" presetID="10" presetClass="entr" presetSubtype="0" fill="hold" nodeType="withEffect">
                                  <p:stCondLst>
                                    <p:cond delay="0"/>
                                  </p:stCondLst>
                                  <p:childTnLst>
                                    <p:set>
                                      <p:cBhvr>
                                        <p:cTn id="33" dur="1" fill="hold">
                                          <p:stCondLst>
                                            <p:cond delay="0"/>
                                          </p:stCondLst>
                                        </p:cTn>
                                        <p:tgtEl>
                                          <p:spTgt spid="9230"/>
                                        </p:tgtEl>
                                        <p:attrNameLst>
                                          <p:attrName>style.visibility</p:attrName>
                                        </p:attrNameLst>
                                      </p:cBhvr>
                                      <p:to>
                                        <p:strVal val="visible"/>
                                      </p:to>
                                    </p:set>
                                    <p:animEffect transition="in" filter="fade">
                                      <p:cBhvr>
                                        <p:cTn id="34" dur="5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円/楕円 23"/>
          <p:cNvSpPr/>
          <p:nvPr/>
        </p:nvSpPr>
        <p:spPr>
          <a:xfrm>
            <a:off x="5073650" y="3635024"/>
            <a:ext cx="3873500" cy="2034822"/>
          </a:xfrm>
          <a:prstGeom prst="ellipse">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133"/>
          </a:p>
        </p:txBody>
      </p:sp>
      <p:sp>
        <p:nvSpPr>
          <p:cNvPr id="5" name="円/楕円 4"/>
          <p:cNvSpPr/>
          <p:nvPr/>
        </p:nvSpPr>
        <p:spPr>
          <a:xfrm>
            <a:off x="700088" y="3635024"/>
            <a:ext cx="3871912" cy="2034822"/>
          </a:xfrm>
          <a:prstGeom prst="ellipse">
            <a:avLst/>
          </a:prstGeom>
          <a:solidFill>
            <a:schemeClr val="tx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133"/>
          </a:p>
        </p:txBody>
      </p:sp>
      <p:sp>
        <p:nvSpPr>
          <p:cNvPr id="46084" name="タイトル 1"/>
          <p:cNvSpPr>
            <a:spLocks noGrp="1"/>
          </p:cNvSpPr>
          <p:nvPr>
            <p:ph type="title"/>
          </p:nvPr>
        </p:nvSpPr>
        <p:spPr bwMode="auto">
          <a:xfrm>
            <a:off x="457200" y="625122"/>
            <a:ext cx="8229600" cy="7563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2844">
                <a:latin typeface="メイリオ" pitchFamily="50" charset="-128"/>
                <a:ea typeface="メイリオ" pitchFamily="50" charset="-128"/>
                <a:cs typeface="メイリオ" pitchFamily="50" charset="-128"/>
              </a:rPr>
              <a:t>臓器別専門医のみによる医療モデル</a:t>
            </a:r>
          </a:p>
        </p:txBody>
      </p:sp>
      <p:pic>
        <p:nvPicPr>
          <p:cNvPr id="46085" name="Picture 2" descr="C:\Users\S.Yokoya\Documents\筑波大学\北茨城\北茨城家庭医療センター構想\イラスト\困るおじさん.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1" y="4649613"/>
            <a:ext cx="1643063" cy="1707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descr="C:\Users\S.Yokoya\Documents\筑波大学\北茨城\北茨城家庭医療センター構想\イラスト\不安なおばさん.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560711"/>
            <a:ext cx="1284288" cy="1796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4" descr="C:\Users\S.Yokoya\Documents\筑波大学\北茨城\北茨城家庭医療センター構想\イラスト\水虫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01" y="4161367"/>
            <a:ext cx="1196975" cy="125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5" descr="C:\Users\S.Yokoya\Documents\筑波大学\北茨城\北茨城家庭医療センター構想\イラスト\腰痛2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36701" y="3529191"/>
            <a:ext cx="1076325" cy="105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7" descr="C:\Users\S.Yokoya\Documents\筑波大学\北茨城\北茨城家庭医療センター構想\イラスト\めまい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3526" y="3659013"/>
            <a:ext cx="1011238" cy="111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9" descr="C:\Users\S.Yokoya\Documents\筑波大学\北茨城\北茨城家庭医療センター構想\イラスト\膝痛F.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8713" y="4121856"/>
            <a:ext cx="1250950" cy="12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10" descr="C:\Users\S.Yokoya\Documents\筑波大学\北茨城\北茨城家庭医療センター構想\イラスト\咳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37239" y="3608211"/>
            <a:ext cx="823912" cy="9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2" name="Picture 11" descr="C:\Users\S.Yokoya\Documents\筑波大学\北茨城\北茨城家庭医療センター構想\イラスト\胸痛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7050" y="3543302"/>
            <a:ext cx="973138" cy="91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Picture 12" descr="C:\Users\S.Yokoya\Documents\筑波大学\北茨城\北茨城家庭医療センター構想\イラスト\うつM.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78100" y="3551769"/>
            <a:ext cx="1077913" cy="8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4" name="Picture 13" descr="C:\Users\S.Yokoya\Documents\筑波大学\北茨城\北茨城家庭医療センター構想\イラスト\夜間頻尿M.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21063" y="3767667"/>
            <a:ext cx="1428750" cy="196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ボックス 3"/>
          <p:cNvSpPr txBox="1"/>
          <p:nvPr/>
        </p:nvSpPr>
        <p:spPr>
          <a:xfrm>
            <a:off x="228600" y="2149122"/>
            <a:ext cx="1060450" cy="420628"/>
          </a:xfrm>
          <a:prstGeom prst="rect">
            <a:avLst/>
          </a:prstGeom>
          <a:gradFill>
            <a:gsLst>
              <a:gs pos="0">
                <a:schemeClr val="tx2">
                  <a:lumMod val="20000"/>
                  <a:lumOff val="80000"/>
                </a:schemeClr>
              </a:gs>
              <a:gs pos="50000">
                <a:schemeClr val="accent1">
                  <a:tint val="44500"/>
                  <a:satMod val="160000"/>
                  <a:lumMod val="50000"/>
                  <a:lumOff val="50000"/>
                </a:schemeClr>
              </a:gs>
              <a:gs pos="100000">
                <a:schemeClr val="accent1">
                  <a:tint val="23500"/>
                  <a:satMod val="160000"/>
                  <a:lumMod val="0"/>
                  <a:lumOff val="100000"/>
                </a:schemeClr>
              </a:gs>
            </a:gsLst>
            <a:lin ang="5400000" scaled="0"/>
          </a:gradFill>
          <a:ln w="6350">
            <a:solidFill>
              <a:schemeClr val="accent1"/>
            </a:solidFill>
          </a:ln>
          <a:effectLst>
            <a:outerShdw blurRad="50800" dist="38100" dir="2700000" algn="tl" rotWithShape="0">
              <a:prstClr val="black">
                <a:alpha val="40000"/>
              </a:prstClr>
            </a:outerShdw>
          </a:effectLst>
        </p:spPr>
        <p:txBody>
          <a:bodyPr>
            <a:spAutoFit/>
          </a:bodyPr>
          <a:lstStyle/>
          <a:p>
            <a:pPr algn="ctr">
              <a:lnSpc>
                <a:spcPct val="120000"/>
              </a:lnSpc>
              <a:defRPr/>
            </a:pPr>
            <a:r>
              <a:rPr lang="ja-JP" altLang="en-US" sz="1778" dirty="0">
                <a:latin typeface="メイリオ" pitchFamily="50" charset="-128"/>
                <a:ea typeface="メイリオ" pitchFamily="50" charset="-128"/>
                <a:cs typeface="メイリオ" pitchFamily="50" charset="-128"/>
              </a:rPr>
              <a:t>皮膚科</a:t>
            </a:r>
          </a:p>
        </p:txBody>
      </p:sp>
      <p:sp>
        <p:nvSpPr>
          <p:cNvPr id="17" name="テキスト ボックス 16"/>
          <p:cNvSpPr txBox="1"/>
          <p:nvPr/>
        </p:nvSpPr>
        <p:spPr>
          <a:xfrm>
            <a:off x="1470026" y="2384778"/>
            <a:ext cx="1355725" cy="420628"/>
          </a:xfrm>
          <a:prstGeom prst="rect">
            <a:avLst/>
          </a:prstGeom>
          <a:gradFill>
            <a:gsLst>
              <a:gs pos="0">
                <a:schemeClr val="tx2">
                  <a:lumMod val="20000"/>
                  <a:lumOff val="80000"/>
                </a:schemeClr>
              </a:gs>
              <a:gs pos="50000">
                <a:schemeClr val="accent1">
                  <a:tint val="44500"/>
                  <a:satMod val="160000"/>
                  <a:lumMod val="50000"/>
                  <a:lumOff val="50000"/>
                </a:schemeClr>
              </a:gs>
              <a:gs pos="100000">
                <a:schemeClr val="accent1">
                  <a:tint val="23500"/>
                  <a:satMod val="160000"/>
                  <a:lumMod val="0"/>
                  <a:lumOff val="100000"/>
                </a:schemeClr>
              </a:gs>
            </a:gsLst>
            <a:lin ang="5400000" scaled="0"/>
          </a:gradFill>
          <a:ln w="6350">
            <a:solidFill>
              <a:schemeClr val="accent1"/>
            </a:solidFill>
          </a:ln>
          <a:effectLst>
            <a:outerShdw blurRad="50800" dist="38100" dir="2700000" algn="tl" rotWithShape="0">
              <a:prstClr val="black">
                <a:alpha val="40000"/>
              </a:prstClr>
            </a:outerShdw>
          </a:effectLst>
        </p:spPr>
        <p:txBody>
          <a:bodyPr>
            <a:spAutoFit/>
          </a:bodyPr>
          <a:lstStyle/>
          <a:p>
            <a:pPr algn="ctr">
              <a:lnSpc>
                <a:spcPct val="120000"/>
              </a:lnSpc>
              <a:defRPr/>
            </a:pPr>
            <a:r>
              <a:rPr lang="ja-JP" altLang="en-US" sz="1778" dirty="0">
                <a:latin typeface="メイリオ" pitchFamily="50" charset="-128"/>
                <a:ea typeface="メイリオ" pitchFamily="50" charset="-128"/>
                <a:cs typeface="メイリオ" pitchFamily="50" charset="-128"/>
              </a:rPr>
              <a:t>整形外科</a:t>
            </a:r>
          </a:p>
        </p:txBody>
      </p:sp>
      <p:sp>
        <p:nvSpPr>
          <p:cNvPr id="18" name="テキスト ボックス 17"/>
          <p:cNvSpPr txBox="1"/>
          <p:nvPr/>
        </p:nvSpPr>
        <p:spPr>
          <a:xfrm>
            <a:off x="2444751" y="1825978"/>
            <a:ext cx="1339850" cy="420628"/>
          </a:xfrm>
          <a:prstGeom prst="rect">
            <a:avLst/>
          </a:prstGeom>
          <a:gradFill>
            <a:gsLst>
              <a:gs pos="0">
                <a:schemeClr val="tx2">
                  <a:lumMod val="20000"/>
                  <a:lumOff val="80000"/>
                </a:schemeClr>
              </a:gs>
              <a:gs pos="50000">
                <a:schemeClr val="accent1">
                  <a:tint val="44500"/>
                  <a:satMod val="160000"/>
                  <a:lumMod val="50000"/>
                  <a:lumOff val="50000"/>
                </a:schemeClr>
              </a:gs>
              <a:gs pos="100000">
                <a:schemeClr val="accent1">
                  <a:tint val="23500"/>
                  <a:satMod val="160000"/>
                  <a:lumMod val="0"/>
                  <a:lumOff val="100000"/>
                </a:schemeClr>
              </a:gs>
            </a:gsLst>
            <a:lin ang="5400000" scaled="0"/>
          </a:gradFill>
          <a:ln w="6350">
            <a:solidFill>
              <a:schemeClr val="accent1"/>
            </a:solidFill>
          </a:ln>
          <a:effectLst>
            <a:outerShdw blurRad="50800" dist="38100" dir="2700000" algn="tl" rotWithShape="0">
              <a:prstClr val="black">
                <a:alpha val="40000"/>
              </a:prstClr>
            </a:outerShdw>
          </a:effectLst>
        </p:spPr>
        <p:txBody>
          <a:bodyPr>
            <a:spAutoFit/>
          </a:bodyPr>
          <a:lstStyle/>
          <a:p>
            <a:pPr algn="ctr">
              <a:lnSpc>
                <a:spcPct val="120000"/>
              </a:lnSpc>
              <a:defRPr/>
            </a:pPr>
            <a:r>
              <a:rPr lang="ja-JP" altLang="en-US" sz="1778" dirty="0">
                <a:latin typeface="メイリオ" pitchFamily="50" charset="-128"/>
                <a:ea typeface="メイリオ" pitchFamily="50" charset="-128"/>
                <a:cs typeface="メイリオ" pitchFamily="50" charset="-128"/>
              </a:rPr>
              <a:t>精神科</a:t>
            </a:r>
          </a:p>
        </p:txBody>
      </p:sp>
      <p:sp>
        <p:nvSpPr>
          <p:cNvPr id="19" name="テキスト ボックス 18"/>
          <p:cNvSpPr txBox="1"/>
          <p:nvPr/>
        </p:nvSpPr>
        <p:spPr>
          <a:xfrm>
            <a:off x="3779839" y="2016478"/>
            <a:ext cx="1271587" cy="420628"/>
          </a:xfrm>
          <a:prstGeom prst="rect">
            <a:avLst/>
          </a:prstGeom>
          <a:gradFill>
            <a:gsLst>
              <a:gs pos="0">
                <a:schemeClr val="tx2">
                  <a:lumMod val="20000"/>
                  <a:lumOff val="80000"/>
                </a:schemeClr>
              </a:gs>
              <a:gs pos="50000">
                <a:schemeClr val="accent1">
                  <a:tint val="44500"/>
                  <a:satMod val="160000"/>
                  <a:lumMod val="50000"/>
                  <a:lumOff val="50000"/>
                </a:schemeClr>
              </a:gs>
              <a:gs pos="100000">
                <a:schemeClr val="accent1">
                  <a:tint val="23500"/>
                  <a:satMod val="160000"/>
                  <a:lumMod val="0"/>
                  <a:lumOff val="100000"/>
                </a:schemeClr>
              </a:gs>
            </a:gsLst>
            <a:lin ang="5400000" scaled="0"/>
          </a:gradFill>
          <a:ln w="6350">
            <a:solidFill>
              <a:schemeClr val="accent1"/>
            </a:solidFill>
          </a:ln>
          <a:effectLst>
            <a:outerShdw blurRad="50800" dist="38100" dir="2700000" algn="tl" rotWithShape="0">
              <a:prstClr val="black">
                <a:alpha val="40000"/>
              </a:prstClr>
            </a:outerShdw>
          </a:effectLst>
        </p:spPr>
        <p:txBody>
          <a:bodyPr>
            <a:spAutoFit/>
          </a:bodyPr>
          <a:lstStyle/>
          <a:p>
            <a:pPr algn="ctr">
              <a:lnSpc>
                <a:spcPct val="120000"/>
              </a:lnSpc>
              <a:defRPr/>
            </a:pPr>
            <a:r>
              <a:rPr lang="ja-JP" altLang="en-US" sz="1778" dirty="0">
                <a:latin typeface="メイリオ" pitchFamily="50" charset="-128"/>
                <a:ea typeface="メイリオ" pitchFamily="50" charset="-128"/>
                <a:cs typeface="メイリオ" pitchFamily="50" charset="-128"/>
              </a:rPr>
              <a:t>泌尿器科</a:t>
            </a:r>
          </a:p>
        </p:txBody>
      </p:sp>
      <p:sp>
        <p:nvSpPr>
          <p:cNvPr id="20" name="テキスト ボックス 19"/>
          <p:cNvSpPr txBox="1"/>
          <p:nvPr/>
        </p:nvSpPr>
        <p:spPr>
          <a:xfrm>
            <a:off x="7416800" y="1957211"/>
            <a:ext cx="1530350" cy="420628"/>
          </a:xfrm>
          <a:prstGeom prst="rect">
            <a:avLst/>
          </a:prstGeom>
          <a:gradFill>
            <a:gsLst>
              <a:gs pos="0">
                <a:schemeClr val="tx2">
                  <a:lumMod val="20000"/>
                  <a:lumOff val="80000"/>
                </a:schemeClr>
              </a:gs>
              <a:gs pos="50000">
                <a:schemeClr val="accent1">
                  <a:tint val="44500"/>
                  <a:satMod val="160000"/>
                  <a:lumMod val="50000"/>
                  <a:lumOff val="50000"/>
                </a:schemeClr>
              </a:gs>
              <a:gs pos="100000">
                <a:schemeClr val="accent1">
                  <a:tint val="23500"/>
                  <a:satMod val="160000"/>
                  <a:lumMod val="0"/>
                  <a:lumOff val="100000"/>
                </a:schemeClr>
              </a:gs>
            </a:gsLst>
            <a:lin ang="5400000" scaled="0"/>
          </a:gradFill>
          <a:ln w="6350">
            <a:solidFill>
              <a:schemeClr val="accent1"/>
            </a:solidFill>
          </a:ln>
          <a:effectLst>
            <a:outerShdw blurRad="50800" dist="38100" dir="2700000" algn="tl" rotWithShape="0">
              <a:prstClr val="black">
                <a:alpha val="40000"/>
              </a:prstClr>
            </a:outerShdw>
          </a:effectLst>
        </p:spPr>
        <p:txBody>
          <a:bodyPr>
            <a:spAutoFit/>
          </a:bodyPr>
          <a:lstStyle/>
          <a:p>
            <a:pPr algn="ctr">
              <a:lnSpc>
                <a:spcPct val="120000"/>
              </a:lnSpc>
              <a:defRPr/>
            </a:pPr>
            <a:r>
              <a:rPr lang="ja-JP" altLang="en-US" sz="1778" dirty="0">
                <a:latin typeface="メイリオ" pitchFamily="50" charset="-128"/>
                <a:ea typeface="メイリオ" pitchFamily="50" charset="-128"/>
                <a:cs typeface="メイリオ" pitchFamily="50" charset="-128"/>
              </a:rPr>
              <a:t>耳鼻咽喉科</a:t>
            </a:r>
          </a:p>
        </p:txBody>
      </p:sp>
      <p:sp>
        <p:nvSpPr>
          <p:cNvPr id="21" name="テキスト ボックス 20"/>
          <p:cNvSpPr txBox="1"/>
          <p:nvPr/>
        </p:nvSpPr>
        <p:spPr>
          <a:xfrm>
            <a:off x="6176963" y="2532945"/>
            <a:ext cx="1236662" cy="420628"/>
          </a:xfrm>
          <a:prstGeom prst="rect">
            <a:avLst/>
          </a:prstGeom>
          <a:gradFill>
            <a:gsLst>
              <a:gs pos="0">
                <a:schemeClr val="tx2">
                  <a:lumMod val="20000"/>
                  <a:lumOff val="80000"/>
                </a:schemeClr>
              </a:gs>
              <a:gs pos="50000">
                <a:schemeClr val="accent1">
                  <a:tint val="44500"/>
                  <a:satMod val="160000"/>
                  <a:lumMod val="50000"/>
                  <a:lumOff val="50000"/>
                </a:schemeClr>
              </a:gs>
              <a:gs pos="100000">
                <a:schemeClr val="accent1">
                  <a:tint val="23500"/>
                  <a:satMod val="160000"/>
                  <a:lumMod val="0"/>
                  <a:lumOff val="100000"/>
                </a:schemeClr>
              </a:gs>
            </a:gsLst>
            <a:lin ang="5400000" scaled="0"/>
          </a:gradFill>
          <a:ln w="6350">
            <a:solidFill>
              <a:schemeClr val="accent1"/>
            </a:solidFill>
          </a:ln>
          <a:effectLst>
            <a:outerShdw blurRad="50800" dist="38100" dir="2700000" algn="tl" rotWithShape="0">
              <a:prstClr val="black">
                <a:alpha val="40000"/>
              </a:prstClr>
            </a:outerShdw>
          </a:effectLst>
        </p:spPr>
        <p:txBody>
          <a:bodyPr>
            <a:spAutoFit/>
          </a:bodyPr>
          <a:lstStyle/>
          <a:p>
            <a:pPr algn="ctr">
              <a:lnSpc>
                <a:spcPct val="120000"/>
              </a:lnSpc>
              <a:defRPr/>
            </a:pPr>
            <a:r>
              <a:rPr lang="ja-JP" altLang="en-US" sz="1778" dirty="0">
                <a:latin typeface="メイリオ" pitchFamily="50" charset="-128"/>
                <a:ea typeface="メイリオ" pitchFamily="50" charset="-128"/>
                <a:cs typeface="メイリオ" pitchFamily="50" charset="-128"/>
              </a:rPr>
              <a:t>循環器科</a:t>
            </a:r>
          </a:p>
        </p:txBody>
      </p:sp>
      <p:sp>
        <p:nvSpPr>
          <p:cNvPr id="22" name="テキスト ボックス 21"/>
          <p:cNvSpPr txBox="1"/>
          <p:nvPr/>
        </p:nvSpPr>
        <p:spPr>
          <a:xfrm>
            <a:off x="4916489" y="2532945"/>
            <a:ext cx="1236662" cy="420628"/>
          </a:xfrm>
          <a:prstGeom prst="rect">
            <a:avLst/>
          </a:prstGeom>
          <a:gradFill>
            <a:gsLst>
              <a:gs pos="0">
                <a:schemeClr val="tx2">
                  <a:lumMod val="20000"/>
                  <a:lumOff val="80000"/>
                </a:schemeClr>
              </a:gs>
              <a:gs pos="50000">
                <a:schemeClr val="accent1">
                  <a:tint val="44500"/>
                  <a:satMod val="160000"/>
                  <a:lumMod val="50000"/>
                  <a:lumOff val="50000"/>
                </a:schemeClr>
              </a:gs>
              <a:gs pos="100000">
                <a:schemeClr val="accent1">
                  <a:tint val="23500"/>
                  <a:satMod val="160000"/>
                  <a:lumMod val="0"/>
                  <a:lumOff val="100000"/>
                </a:schemeClr>
              </a:gs>
            </a:gsLst>
            <a:lin ang="5400000" scaled="0"/>
          </a:gradFill>
          <a:ln w="6350">
            <a:solidFill>
              <a:schemeClr val="accent1"/>
            </a:solidFill>
          </a:ln>
          <a:effectLst>
            <a:outerShdw blurRad="50800" dist="38100" dir="2700000" algn="tl" rotWithShape="0">
              <a:prstClr val="black">
                <a:alpha val="40000"/>
              </a:prstClr>
            </a:outerShdw>
          </a:effectLst>
        </p:spPr>
        <p:txBody>
          <a:bodyPr>
            <a:spAutoFit/>
          </a:bodyPr>
          <a:lstStyle/>
          <a:p>
            <a:pPr algn="ctr">
              <a:lnSpc>
                <a:spcPct val="120000"/>
              </a:lnSpc>
              <a:defRPr/>
            </a:pPr>
            <a:r>
              <a:rPr lang="ja-JP" altLang="en-US" sz="1778" dirty="0">
                <a:latin typeface="メイリオ" pitchFamily="50" charset="-128"/>
                <a:ea typeface="メイリオ" pitchFamily="50" charset="-128"/>
                <a:cs typeface="メイリオ" pitchFamily="50" charset="-128"/>
              </a:rPr>
              <a:t>呼吸器科</a:t>
            </a:r>
          </a:p>
        </p:txBody>
      </p:sp>
      <p:cxnSp>
        <p:nvCxnSpPr>
          <p:cNvPr id="7" name="直線矢印コネクタ 6"/>
          <p:cNvCxnSpPr>
            <a:endCxn id="4" idx="2"/>
          </p:cNvCxnSpPr>
          <p:nvPr/>
        </p:nvCxnSpPr>
        <p:spPr>
          <a:xfrm flipH="1" flipV="1">
            <a:off x="758825" y="2569750"/>
            <a:ext cx="212726" cy="1485784"/>
          </a:xfrm>
          <a:prstGeom prst="straightConnector1">
            <a:avLst/>
          </a:prstGeom>
          <a:ln w="38100">
            <a:tailEnd type="arrow" w="med" len="lg"/>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a:endCxn id="17" idx="2"/>
          </p:cNvCxnSpPr>
          <p:nvPr/>
        </p:nvCxnSpPr>
        <p:spPr>
          <a:xfrm flipV="1">
            <a:off x="1908176" y="2805406"/>
            <a:ext cx="239713" cy="674396"/>
          </a:xfrm>
          <a:prstGeom prst="straightConnector1">
            <a:avLst/>
          </a:prstGeom>
          <a:ln w="38100">
            <a:tailEnd type="arrow" w="med" len="lg"/>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endCxn id="18" idx="2"/>
          </p:cNvCxnSpPr>
          <p:nvPr/>
        </p:nvCxnSpPr>
        <p:spPr>
          <a:xfrm flipV="1">
            <a:off x="3027363" y="2246606"/>
            <a:ext cx="87313" cy="1182396"/>
          </a:xfrm>
          <a:prstGeom prst="straightConnector1">
            <a:avLst/>
          </a:prstGeom>
          <a:ln w="38100">
            <a:tailEnd type="arrow" w="med" len="lg"/>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endCxn id="19" idx="2"/>
          </p:cNvCxnSpPr>
          <p:nvPr/>
        </p:nvCxnSpPr>
        <p:spPr>
          <a:xfrm flipV="1">
            <a:off x="3995738" y="2437106"/>
            <a:ext cx="419895" cy="1281174"/>
          </a:xfrm>
          <a:prstGeom prst="straightConnector1">
            <a:avLst/>
          </a:prstGeom>
          <a:ln w="38100">
            <a:tailEnd type="arrow" w="med" len="lg"/>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endCxn id="21" idx="2"/>
          </p:cNvCxnSpPr>
          <p:nvPr/>
        </p:nvCxnSpPr>
        <p:spPr>
          <a:xfrm flipH="1" flipV="1">
            <a:off x="6795294" y="2953573"/>
            <a:ext cx="369095" cy="575620"/>
          </a:xfrm>
          <a:prstGeom prst="straightConnector1">
            <a:avLst/>
          </a:prstGeom>
          <a:ln w="38100">
            <a:solidFill>
              <a:srgbClr val="CC006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endCxn id="22" idx="2"/>
          </p:cNvCxnSpPr>
          <p:nvPr/>
        </p:nvCxnSpPr>
        <p:spPr>
          <a:xfrm flipH="1" flipV="1">
            <a:off x="5534820" y="2953573"/>
            <a:ext cx="500856" cy="681452"/>
          </a:xfrm>
          <a:prstGeom prst="straightConnector1">
            <a:avLst/>
          </a:prstGeom>
          <a:ln w="38100">
            <a:solidFill>
              <a:srgbClr val="CC006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flipV="1">
            <a:off x="2695576" y="2762955"/>
            <a:ext cx="2524125" cy="1292578"/>
          </a:xfrm>
          <a:prstGeom prst="straightConnector1">
            <a:avLst/>
          </a:prstGeom>
          <a:ln w="38100">
            <a:solidFill>
              <a:srgbClr val="CC0066"/>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endCxn id="20" idx="2"/>
          </p:cNvCxnSpPr>
          <p:nvPr/>
        </p:nvCxnSpPr>
        <p:spPr>
          <a:xfrm flipH="1" flipV="1">
            <a:off x="8181975" y="2377839"/>
            <a:ext cx="206376" cy="1340440"/>
          </a:xfrm>
          <a:prstGeom prst="straightConnector1">
            <a:avLst/>
          </a:prstGeom>
          <a:ln w="38100">
            <a:solidFill>
              <a:srgbClr val="CC0066"/>
            </a:solidFill>
            <a:tailEnd type="arrow"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008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円/楕円 48"/>
          <p:cNvSpPr/>
          <p:nvPr/>
        </p:nvSpPr>
        <p:spPr>
          <a:xfrm>
            <a:off x="3995738" y="1316569"/>
            <a:ext cx="2881312" cy="2063044"/>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ja-JP" altLang="en-US" sz="2133">
              <a:latin typeface="メイリオ" pitchFamily="50" charset="-128"/>
              <a:ea typeface="メイリオ" pitchFamily="50" charset="-128"/>
              <a:cs typeface="メイリオ" pitchFamily="50" charset="-128"/>
            </a:endParaRPr>
          </a:p>
        </p:txBody>
      </p:sp>
      <p:sp>
        <p:nvSpPr>
          <p:cNvPr id="24" name="円/楕円 23"/>
          <p:cNvSpPr/>
          <p:nvPr/>
        </p:nvSpPr>
        <p:spPr>
          <a:xfrm>
            <a:off x="5073650" y="3635024"/>
            <a:ext cx="3873500" cy="2034822"/>
          </a:xfrm>
          <a:prstGeom prst="ellipse">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133"/>
          </a:p>
        </p:txBody>
      </p:sp>
      <p:sp>
        <p:nvSpPr>
          <p:cNvPr id="5" name="円/楕円 4"/>
          <p:cNvSpPr/>
          <p:nvPr/>
        </p:nvSpPr>
        <p:spPr>
          <a:xfrm>
            <a:off x="700088" y="3635024"/>
            <a:ext cx="3871912" cy="2034822"/>
          </a:xfrm>
          <a:prstGeom prst="ellipse">
            <a:avLst/>
          </a:prstGeom>
          <a:solidFill>
            <a:schemeClr val="tx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133"/>
          </a:p>
        </p:txBody>
      </p:sp>
      <p:pic>
        <p:nvPicPr>
          <p:cNvPr id="47109" name="Picture 4" descr="C:\Users\S.Yokoya\Documents\筑波大学\北茨城\北茨城家庭医療センター構想\イラスト\水虫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301" y="4161367"/>
            <a:ext cx="1196975" cy="1251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5" descr="C:\Users\S.Yokoya\Documents\筑波大学\北茨城\北茨城家庭医療センター構想\イラスト\腰痛2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701" y="3529191"/>
            <a:ext cx="1076325" cy="105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C:\Users\S.Yokoya\Documents\筑波大学\北茨城\北茨城家庭医療センター構想\イラスト\めまい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3526" y="3659013"/>
            <a:ext cx="1011238" cy="111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9" descr="C:\Users\S.Yokoya\Documents\筑波大学\北茨城\北茨城家庭医療センター構想\イラスト\膝痛F.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8713" y="4121856"/>
            <a:ext cx="1250950" cy="1291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0" descr="C:\Users\S.Yokoya\Documents\筑波大学\北茨城\北茨城家庭医療センター構想\イラスト\咳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7239" y="3608211"/>
            <a:ext cx="823912" cy="90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11" descr="C:\Users\S.Yokoya\Documents\筑波大学\北茨城\北茨城家庭医療センター構想\イラスト\胸痛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77050" y="3543302"/>
            <a:ext cx="973138" cy="91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5" name="Picture 12" descr="C:\Users\S.Yokoya\Documents\筑波大学\北茨城\北茨城家庭医療センター構想\イラスト\うつ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78100" y="3551769"/>
            <a:ext cx="1077913" cy="8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13" descr="C:\Users\S.Yokoya\Documents\筑波大学\北茨城\北茨城家庭医療センター構想\イラスト\夜間頻尿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21063" y="3767667"/>
            <a:ext cx="1428750" cy="1965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8" descr="I:\素材集\健康・医療\イラスト\13_医療キャラクター\GUM06_CL1305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8750" y="1085145"/>
            <a:ext cx="1222375" cy="1984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8" name="Picture 7" descr="I:\素材集\健康・医療\イラスト\13_医療キャラクター\GUM06_CL1306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7050" y="1181102"/>
            <a:ext cx="95408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テキスト ボックス 45"/>
          <p:cNvSpPr txBox="1"/>
          <p:nvPr/>
        </p:nvSpPr>
        <p:spPr>
          <a:xfrm>
            <a:off x="4422775" y="2921001"/>
            <a:ext cx="1889125" cy="486223"/>
          </a:xfrm>
          <a:prstGeom prst="rect">
            <a:avLst/>
          </a:prstGeom>
          <a:gradFill>
            <a:gsLst>
              <a:gs pos="0">
                <a:schemeClr val="accent2">
                  <a:lumMod val="50000"/>
                  <a:lumOff val="50000"/>
                </a:schemeClr>
              </a:gs>
              <a:gs pos="50000">
                <a:schemeClr val="accent2">
                  <a:lumMod val="24000"/>
                  <a:lumOff val="76000"/>
                </a:schemeClr>
              </a:gs>
              <a:gs pos="100000">
                <a:schemeClr val="accent2">
                  <a:lumMod val="0"/>
                  <a:lumOff val="100000"/>
                </a:schemeClr>
              </a:gs>
            </a:gsLst>
            <a:lin ang="5400000" scaled="0"/>
          </a:gradFill>
          <a:ln w="6350">
            <a:solidFill>
              <a:schemeClr val="accent2">
                <a:lumMod val="75000"/>
              </a:schemeClr>
            </a:solidFill>
          </a:ln>
          <a:effectLst>
            <a:outerShdw blurRad="50800" dist="38100" dir="2700000" algn="tl" rotWithShape="0">
              <a:prstClr val="black">
                <a:alpha val="40000"/>
              </a:prstClr>
            </a:outerShdw>
          </a:effectLst>
        </p:spPr>
        <p:txBody>
          <a:bodyPr wrap="square">
            <a:spAutoFit/>
          </a:bodyPr>
          <a:lstStyle/>
          <a:p>
            <a:pPr algn="ctr">
              <a:lnSpc>
                <a:spcPct val="120000"/>
              </a:lnSpc>
              <a:defRPr/>
            </a:pPr>
            <a:r>
              <a:rPr lang="ja-JP" altLang="en-US" sz="2133" dirty="0" smtClean="0">
                <a:latin typeface="メイリオ" pitchFamily="50" charset="-128"/>
                <a:ea typeface="メイリオ" pitchFamily="50" charset="-128"/>
                <a:cs typeface="メイリオ" pitchFamily="50" charset="-128"/>
              </a:rPr>
              <a:t>総合診療医</a:t>
            </a:r>
            <a:endParaRPr lang="ja-JP" altLang="en-US" sz="2133" dirty="0">
              <a:latin typeface="メイリオ" pitchFamily="50" charset="-128"/>
              <a:ea typeface="メイリオ" pitchFamily="50" charset="-128"/>
              <a:cs typeface="メイリオ" pitchFamily="50" charset="-128"/>
            </a:endParaRPr>
          </a:p>
        </p:txBody>
      </p:sp>
      <p:sp>
        <p:nvSpPr>
          <p:cNvPr id="54" name="円/楕円 53"/>
          <p:cNvSpPr/>
          <p:nvPr/>
        </p:nvSpPr>
        <p:spPr>
          <a:xfrm>
            <a:off x="395289" y="1430868"/>
            <a:ext cx="2465387" cy="1476022"/>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ja-JP" altLang="en-US" sz="2133">
              <a:latin typeface="メイリオ" pitchFamily="50" charset="-128"/>
              <a:ea typeface="メイリオ" pitchFamily="50" charset="-128"/>
              <a:cs typeface="メイリオ" pitchFamily="50" charset="-128"/>
            </a:endParaRPr>
          </a:p>
        </p:txBody>
      </p:sp>
      <p:pic>
        <p:nvPicPr>
          <p:cNvPr id="47121" name="Picture 2" descr="I:\素材集\健康・医療\イラスト\13_医療キャラクター\GUM06_CL13038.jpg"/>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2614" y="1219200"/>
            <a:ext cx="833437" cy="168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2" name="グループ化 26"/>
          <p:cNvGrpSpPr>
            <a:grpSpLocks/>
          </p:cNvGrpSpPr>
          <p:nvPr/>
        </p:nvGrpSpPr>
        <p:grpSpPr bwMode="auto">
          <a:xfrm>
            <a:off x="1373189" y="1306689"/>
            <a:ext cx="719137" cy="1610078"/>
            <a:chOff x="7581589" y="4250531"/>
            <a:chExt cx="1160774" cy="2578894"/>
          </a:xfrm>
        </p:grpSpPr>
        <p:grpSp>
          <p:nvGrpSpPr>
            <p:cNvPr id="47133" name="グループ化 12"/>
            <p:cNvGrpSpPr>
              <a:grpSpLocks/>
            </p:cNvGrpSpPr>
            <p:nvPr/>
          </p:nvGrpSpPr>
          <p:grpSpPr bwMode="auto">
            <a:xfrm>
              <a:off x="7668344" y="4250531"/>
              <a:ext cx="1074019" cy="2578894"/>
              <a:chOff x="5706695" y="0"/>
              <a:chExt cx="1241569" cy="2835696"/>
            </a:xfrm>
          </p:grpSpPr>
          <p:sp>
            <p:nvSpPr>
              <p:cNvPr id="60" name="フリーフォーム 59"/>
              <p:cNvSpPr/>
              <p:nvPr/>
            </p:nvSpPr>
            <p:spPr bwMode="auto">
              <a:xfrm>
                <a:off x="5707119" y="765464"/>
                <a:ext cx="1173017" cy="1379327"/>
              </a:xfrm>
              <a:custGeom>
                <a:avLst/>
                <a:gdLst>
                  <a:gd name="connsiteX0" fmla="*/ 0 w 936104"/>
                  <a:gd name="connsiteY0" fmla="*/ 267230 h 1368152"/>
                  <a:gd name="connsiteX1" fmla="*/ 78270 w 936104"/>
                  <a:gd name="connsiteY1" fmla="*/ 78270 h 1368152"/>
                  <a:gd name="connsiteX2" fmla="*/ 267230 w 936104"/>
                  <a:gd name="connsiteY2" fmla="*/ 0 h 1368152"/>
                  <a:gd name="connsiteX3" fmla="*/ 668874 w 936104"/>
                  <a:gd name="connsiteY3" fmla="*/ 0 h 1368152"/>
                  <a:gd name="connsiteX4" fmla="*/ 857834 w 936104"/>
                  <a:gd name="connsiteY4" fmla="*/ 78270 h 1368152"/>
                  <a:gd name="connsiteX5" fmla="*/ 936104 w 936104"/>
                  <a:gd name="connsiteY5" fmla="*/ 267230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68874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216024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1091178"/>
                  <a:gd name="connsiteY0" fmla="*/ 267230 h 1368152"/>
                  <a:gd name="connsiteX1" fmla="*/ 78270 w 1091178"/>
                  <a:gd name="connsiteY1" fmla="*/ 78270 h 1368152"/>
                  <a:gd name="connsiteX2" fmla="*/ 267230 w 1091178"/>
                  <a:gd name="connsiteY2" fmla="*/ 0 h 1368152"/>
                  <a:gd name="connsiteX3" fmla="*/ 648072 w 1091178"/>
                  <a:gd name="connsiteY3" fmla="*/ 0 h 1368152"/>
                  <a:gd name="connsiteX4" fmla="*/ 857834 w 1091178"/>
                  <a:gd name="connsiteY4" fmla="*/ 78270 h 1368152"/>
                  <a:gd name="connsiteX5" fmla="*/ 936104 w 1091178"/>
                  <a:gd name="connsiteY5" fmla="*/ 216024 h 1368152"/>
                  <a:gd name="connsiteX6" fmla="*/ 936104 w 1091178"/>
                  <a:gd name="connsiteY6" fmla="*/ 1100922 h 1368152"/>
                  <a:gd name="connsiteX7" fmla="*/ 857834 w 1091178"/>
                  <a:gd name="connsiteY7" fmla="*/ 1289882 h 1368152"/>
                  <a:gd name="connsiteX8" fmla="*/ 668874 w 1091178"/>
                  <a:gd name="connsiteY8" fmla="*/ 1368152 h 1368152"/>
                  <a:gd name="connsiteX9" fmla="*/ 267230 w 1091178"/>
                  <a:gd name="connsiteY9" fmla="*/ 1368152 h 1368152"/>
                  <a:gd name="connsiteX10" fmla="*/ 78270 w 1091178"/>
                  <a:gd name="connsiteY10" fmla="*/ 1289882 h 1368152"/>
                  <a:gd name="connsiteX11" fmla="*/ 0 w 1091178"/>
                  <a:gd name="connsiteY11" fmla="*/ 1100922 h 1368152"/>
                  <a:gd name="connsiteX12" fmla="*/ 0 w 1091178"/>
                  <a:gd name="connsiteY12"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216024 h 1368152"/>
                  <a:gd name="connsiteX6" fmla="*/ 1008112 w 1008112"/>
                  <a:gd name="connsiteY6" fmla="*/ 288032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144016 h 1368152"/>
                  <a:gd name="connsiteX6" fmla="*/ 1008112 w 1008112"/>
                  <a:gd name="connsiteY6" fmla="*/ 288032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144016 h 1368152"/>
                  <a:gd name="connsiteX6" fmla="*/ 1008112 w 1008112"/>
                  <a:gd name="connsiteY6" fmla="*/ 504056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20113"/>
                  <a:gd name="connsiteY0" fmla="*/ 267230 h 1368152"/>
                  <a:gd name="connsiteX1" fmla="*/ 78270 w 1020113"/>
                  <a:gd name="connsiteY1" fmla="*/ 78270 h 1368152"/>
                  <a:gd name="connsiteX2" fmla="*/ 267230 w 1020113"/>
                  <a:gd name="connsiteY2" fmla="*/ 0 h 1368152"/>
                  <a:gd name="connsiteX3" fmla="*/ 648072 w 1020113"/>
                  <a:gd name="connsiteY3" fmla="*/ 0 h 1368152"/>
                  <a:gd name="connsiteX4" fmla="*/ 857834 w 1020113"/>
                  <a:gd name="connsiteY4" fmla="*/ 78270 h 1368152"/>
                  <a:gd name="connsiteX5" fmla="*/ 936104 w 1020113"/>
                  <a:gd name="connsiteY5" fmla="*/ 144016 h 1368152"/>
                  <a:gd name="connsiteX6" fmla="*/ 1008112 w 1020113"/>
                  <a:gd name="connsiteY6" fmla="*/ 288032 h 1368152"/>
                  <a:gd name="connsiteX7" fmla="*/ 1008112 w 1020113"/>
                  <a:gd name="connsiteY7" fmla="*/ 504056 h 1368152"/>
                  <a:gd name="connsiteX8" fmla="*/ 936104 w 1020113"/>
                  <a:gd name="connsiteY8" fmla="*/ 1100922 h 1368152"/>
                  <a:gd name="connsiteX9" fmla="*/ 857834 w 1020113"/>
                  <a:gd name="connsiteY9" fmla="*/ 1289882 h 1368152"/>
                  <a:gd name="connsiteX10" fmla="*/ 668874 w 1020113"/>
                  <a:gd name="connsiteY10" fmla="*/ 1368152 h 1368152"/>
                  <a:gd name="connsiteX11" fmla="*/ 267230 w 1020113"/>
                  <a:gd name="connsiteY11" fmla="*/ 1368152 h 1368152"/>
                  <a:gd name="connsiteX12" fmla="*/ 78270 w 1020113"/>
                  <a:gd name="connsiteY12" fmla="*/ 1289882 h 1368152"/>
                  <a:gd name="connsiteX13" fmla="*/ 0 w 1020113"/>
                  <a:gd name="connsiteY13" fmla="*/ 1100922 h 1368152"/>
                  <a:gd name="connsiteX14" fmla="*/ 0 w 1020113"/>
                  <a:gd name="connsiteY14" fmla="*/ 267230 h 1368152"/>
                  <a:gd name="connsiteX0" fmla="*/ 0 w 1020113"/>
                  <a:gd name="connsiteY0" fmla="*/ 267230 h 1368152"/>
                  <a:gd name="connsiteX1" fmla="*/ 78270 w 1020113"/>
                  <a:gd name="connsiteY1" fmla="*/ 78270 h 1368152"/>
                  <a:gd name="connsiteX2" fmla="*/ 267230 w 1020113"/>
                  <a:gd name="connsiteY2" fmla="*/ 0 h 1368152"/>
                  <a:gd name="connsiteX3" fmla="*/ 648072 w 1020113"/>
                  <a:gd name="connsiteY3" fmla="*/ 0 h 1368152"/>
                  <a:gd name="connsiteX4" fmla="*/ 857834 w 1020113"/>
                  <a:gd name="connsiteY4" fmla="*/ 78270 h 1368152"/>
                  <a:gd name="connsiteX5" fmla="*/ 936104 w 1020113"/>
                  <a:gd name="connsiteY5" fmla="*/ 144016 h 1368152"/>
                  <a:gd name="connsiteX6" fmla="*/ 1008112 w 1020113"/>
                  <a:gd name="connsiteY6" fmla="*/ 288032 h 1368152"/>
                  <a:gd name="connsiteX7" fmla="*/ 1008112 w 1020113"/>
                  <a:gd name="connsiteY7" fmla="*/ 360040 h 1368152"/>
                  <a:gd name="connsiteX8" fmla="*/ 936104 w 1020113"/>
                  <a:gd name="connsiteY8" fmla="*/ 1100922 h 1368152"/>
                  <a:gd name="connsiteX9" fmla="*/ 857834 w 1020113"/>
                  <a:gd name="connsiteY9" fmla="*/ 1289882 h 1368152"/>
                  <a:gd name="connsiteX10" fmla="*/ 668874 w 1020113"/>
                  <a:gd name="connsiteY10" fmla="*/ 1368152 h 1368152"/>
                  <a:gd name="connsiteX11" fmla="*/ 267230 w 1020113"/>
                  <a:gd name="connsiteY11" fmla="*/ 1368152 h 1368152"/>
                  <a:gd name="connsiteX12" fmla="*/ 78270 w 1020113"/>
                  <a:gd name="connsiteY12" fmla="*/ 1289882 h 1368152"/>
                  <a:gd name="connsiteX13" fmla="*/ 0 w 1020113"/>
                  <a:gd name="connsiteY13" fmla="*/ 1100922 h 1368152"/>
                  <a:gd name="connsiteX14" fmla="*/ 0 w 1020113"/>
                  <a:gd name="connsiteY14" fmla="*/ 267230 h 1368152"/>
                  <a:gd name="connsiteX0" fmla="*/ 0 w 1092121"/>
                  <a:gd name="connsiteY0" fmla="*/ 267230 h 1368152"/>
                  <a:gd name="connsiteX1" fmla="*/ 78270 w 1092121"/>
                  <a:gd name="connsiteY1" fmla="*/ 78270 h 1368152"/>
                  <a:gd name="connsiteX2" fmla="*/ 267230 w 1092121"/>
                  <a:gd name="connsiteY2" fmla="*/ 0 h 1368152"/>
                  <a:gd name="connsiteX3" fmla="*/ 648072 w 1092121"/>
                  <a:gd name="connsiteY3" fmla="*/ 0 h 1368152"/>
                  <a:gd name="connsiteX4" fmla="*/ 857834 w 1092121"/>
                  <a:gd name="connsiteY4" fmla="*/ 78270 h 1368152"/>
                  <a:gd name="connsiteX5" fmla="*/ 936104 w 1092121"/>
                  <a:gd name="connsiteY5" fmla="*/ 144016 h 1368152"/>
                  <a:gd name="connsiteX6" fmla="*/ 1008112 w 1092121"/>
                  <a:gd name="connsiteY6" fmla="*/ 288032 h 1368152"/>
                  <a:gd name="connsiteX7" fmla="*/ 1008112 w 1092121"/>
                  <a:gd name="connsiteY7" fmla="*/ 360040 h 1368152"/>
                  <a:gd name="connsiteX8" fmla="*/ 1080120 w 1092121"/>
                  <a:gd name="connsiteY8" fmla="*/ 504056 h 1368152"/>
                  <a:gd name="connsiteX9" fmla="*/ 936104 w 1092121"/>
                  <a:gd name="connsiteY9" fmla="*/ 1100922 h 1368152"/>
                  <a:gd name="connsiteX10" fmla="*/ 857834 w 1092121"/>
                  <a:gd name="connsiteY10" fmla="*/ 1289882 h 1368152"/>
                  <a:gd name="connsiteX11" fmla="*/ 668874 w 1092121"/>
                  <a:gd name="connsiteY11" fmla="*/ 1368152 h 1368152"/>
                  <a:gd name="connsiteX12" fmla="*/ 267230 w 1092121"/>
                  <a:gd name="connsiteY12" fmla="*/ 1368152 h 1368152"/>
                  <a:gd name="connsiteX13" fmla="*/ 78270 w 1092121"/>
                  <a:gd name="connsiteY13" fmla="*/ 1289882 h 1368152"/>
                  <a:gd name="connsiteX14" fmla="*/ 0 w 1092121"/>
                  <a:gd name="connsiteY14" fmla="*/ 1100922 h 1368152"/>
                  <a:gd name="connsiteX15" fmla="*/ 0 w 1092121"/>
                  <a:gd name="connsiteY15" fmla="*/ 267230 h 1368152"/>
                  <a:gd name="connsiteX0" fmla="*/ 0 w 1095363"/>
                  <a:gd name="connsiteY0" fmla="*/ 267230 h 1368152"/>
                  <a:gd name="connsiteX1" fmla="*/ 78270 w 1095363"/>
                  <a:gd name="connsiteY1" fmla="*/ 78270 h 1368152"/>
                  <a:gd name="connsiteX2" fmla="*/ 267230 w 1095363"/>
                  <a:gd name="connsiteY2" fmla="*/ 0 h 1368152"/>
                  <a:gd name="connsiteX3" fmla="*/ 648072 w 1095363"/>
                  <a:gd name="connsiteY3" fmla="*/ 0 h 1368152"/>
                  <a:gd name="connsiteX4" fmla="*/ 857834 w 1095363"/>
                  <a:gd name="connsiteY4" fmla="*/ 78270 h 1368152"/>
                  <a:gd name="connsiteX5" fmla="*/ 936104 w 1095363"/>
                  <a:gd name="connsiteY5" fmla="*/ 144016 h 1368152"/>
                  <a:gd name="connsiteX6" fmla="*/ 1008112 w 1095363"/>
                  <a:gd name="connsiteY6" fmla="*/ 288032 h 1368152"/>
                  <a:gd name="connsiteX7" fmla="*/ 1008112 w 1095363"/>
                  <a:gd name="connsiteY7" fmla="*/ 360040 h 1368152"/>
                  <a:gd name="connsiteX8" fmla="*/ 1027565 w 1095363"/>
                  <a:gd name="connsiteY8" fmla="*/ 428818 h 1368152"/>
                  <a:gd name="connsiteX9" fmla="*/ 1080120 w 1095363"/>
                  <a:gd name="connsiteY9" fmla="*/ 504056 h 1368152"/>
                  <a:gd name="connsiteX10" fmla="*/ 936104 w 1095363"/>
                  <a:gd name="connsiteY10" fmla="*/ 1100922 h 1368152"/>
                  <a:gd name="connsiteX11" fmla="*/ 857834 w 1095363"/>
                  <a:gd name="connsiteY11" fmla="*/ 1289882 h 1368152"/>
                  <a:gd name="connsiteX12" fmla="*/ 668874 w 1095363"/>
                  <a:gd name="connsiteY12" fmla="*/ 1368152 h 1368152"/>
                  <a:gd name="connsiteX13" fmla="*/ 267230 w 1095363"/>
                  <a:gd name="connsiteY13" fmla="*/ 1368152 h 1368152"/>
                  <a:gd name="connsiteX14" fmla="*/ 78270 w 1095363"/>
                  <a:gd name="connsiteY14" fmla="*/ 1289882 h 1368152"/>
                  <a:gd name="connsiteX15" fmla="*/ 0 w 1095363"/>
                  <a:gd name="connsiteY15" fmla="*/ 1100922 h 1368152"/>
                  <a:gd name="connsiteX16" fmla="*/ 0 w 1095363"/>
                  <a:gd name="connsiteY16" fmla="*/ 267230 h 1368152"/>
                  <a:gd name="connsiteX0" fmla="*/ 0 w 1098037"/>
                  <a:gd name="connsiteY0" fmla="*/ 267230 h 1396806"/>
                  <a:gd name="connsiteX1" fmla="*/ 78270 w 1098037"/>
                  <a:gd name="connsiteY1" fmla="*/ 78270 h 1396806"/>
                  <a:gd name="connsiteX2" fmla="*/ 267230 w 1098037"/>
                  <a:gd name="connsiteY2" fmla="*/ 0 h 1396806"/>
                  <a:gd name="connsiteX3" fmla="*/ 648072 w 1098037"/>
                  <a:gd name="connsiteY3" fmla="*/ 0 h 1396806"/>
                  <a:gd name="connsiteX4" fmla="*/ 857834 w 1098037"/>
                  <a:gd name="connsiteY4" fmla="*/ 78270 h 1396806"/>
                  <a:gd name="connsiteX5" fmla="*/ 936104 w 1098037"/>
                  <a:gd name="connsiteY5" fmla="*/ 144016 h 1396806"/>
                  <a:gd name="connsiteX6" fmla="*/ 1008112 w 1098037"/>
                  <a:gd name="connsiteY6" fmla="*/ 288032 h 1396806"/>
                  <a:gd name="connsiteX7" fmla="*/ 1008112 w 1098037"/>
                  <a:gd name="connsiteY7" fmla="*/ 360040 h 1396806"/>
                  <a:gd name="connsiteX8" fmla="*/ 1027565 w 1098037"/>
                  <a:gd name="connsiteY8" fmla="*/ 428818 h 1396806"/>
                  <a:gd name="connsiteX9" fmla="*/ 1080120 w 1098037"/>
                  <a:gd name="connsiteY9" fmla="*/ 504056 h 1396806"/>
                  <a:gd name="connsiteX10" fmla="*/ 920062 w 1098037"/>
                  <a:gd name="connsiteY10" fmla="*/ 726606 h 1396806"/>
                  <a:gd name="connsiteX11" fmla="*/ 857834 w 1098037"/>
                  <a:gd name="connsiteY11" fmla="*/ 1289882 h 1396806"/>
                  <a:gd name="connsiteX12" fmla="*/ 668874 w 1098037"/>
                  <a:gd name="connsiteY12" fmla="*/ 1368152 h 1396806"/>
                  <a:gd name="connsiteX13" fmla="*/ 267230 w 1098037"/>
                  <a:gd name="connsiteY13" fmla="*/ 1368152 h 1396806"/>
                  <a:gd name="connsiteX14" fmla="*/ 78270 w 1098037"/>
                  <a:gd name="connsiteY14" fmla="*/ 1289882 h 1396806"/>
                  <a:gd name="connsiteX15" fmla="*/ 0 w 1098037"/>
                  <a:gd name="connsiteY15" fmla="*/ 1100922 h 1396806"/>
                  <a:gd name="connsiteX16" fmla="*/ 0 w 1098037"/>
                  <a:gd name="connsiteY16" fmla="*/ 267230 h 1396806"/>
                  <a:gd name="connsiteX0" fmla="*/ 0 w 1085052"/>
                  <a:gd name="connsiteY0" fmla="*/ 267230 h 1396806"/>
                  <a:gd name="connsiteX1" fmla="*/ 78270 w 1085052"/>
                  <a:gd name="connsiteY1" fmla="*/ 78270 h 1396806"/>
                  <a:gd name="connsiteX2" fmla="*/ 267230 w 1085052"/>
                  <a:gd name="connsiteY2" fmla="*/ 0 h 1396806"/>
                  <a:gd name="connsiteX3" fmla="*/ 648072 w 1085052"/>
                  <a:gd name="connsiteY3" fmla="*/ 0 h 1396806"/>
                  <a:gd name="connsiteX4" fmla="*/ 857834 w 1085052"/>
                  <a:gd name="connsiteY4" fmla="*/ 78270 h 1396806"/>
                  <a:gd name="connsiteX5" fmla="*/ 936104 w 1085052"/>
                  <a:gd name="connsiteY5" fmla="*/ 144016 h 1396806"/>
                  <a:gd name="connsiteX6" fmla="*/ 1008112 w 1085052"/>
                  <a:gd name="connsiteY6" fmla="*/ 288032 h 1396806"/>
                  <a:gd name="connsiteX7" fmla="*/ 1008112 w 1085052"/>
                  <a:gd name="connsiteY7" fmla="*/ 360040 h 1396806"/>
                  <a:gd name="connsiteX8" fmla="*/ 1027565 w 1085052"/>
                  <a:gd name="connsiteY8" fmla="*/ 428818 h 1396806"/>
                  <a:gd name="connsiteX9" fmla="*/ 1080120 w 1085052"/>
                  <a:gd name="connsiteY9" fmla="*/ 504056 h 1396806"/>
                  <a:gd name="connsiteX10" fmla="*/ 997974 w 1085052"/>
                  <a:gd name="connsiteY10" fmla="*/ 653770 h 1396806"/>
                  <a:gd name="connsiteX11" fmla="*/ 920062 w 1085052"/>
                  <a:gd name="connsiteY11" fmla="*/ 726606 h 1396806"/>
                  <a:gd name="connsiteX12" fmla="*/ 857834 w 1085052"/>
                  <a:gd name="connsiteY12" fmla="*/ 1289882 h 1396806"/>
                  <a:gd name="connsiteX13" fmla="*/ 668874 w 1085052"/>
                  <a:gd name="connsiteY13" fmla="*/ 1368152 h 1396806"/>
                  <a:gd name="connsiteX14" fmla="*/ 267230 w 1085052"/>
                  <a:gd name="connsiteY14" fmla="*/ 1368152 h 1396806"/>
                  <a:gd name="connsiteX15" fmla="*/ 78270 w 1085052"/>
                  <a:gd name="connsiteY15" fmla="*/ 1289882 h 1396806"/>
                  <a:gd name="connsiteX16" fmla="*/ 0 w 1085052"/>
                  <a:gd name="connsiteY16" fmla="*/ 1100922 h 1396806"/>
                  <a:gd name="connsiteX17" fmla="*/ 0 w 1085052"/>
                  <a:gd name="connsiteY17" fmla="*/ 267230 h 1396806"/>
                  <a:gd name="connsiteX0" fmla="*/ 0 w 1085052"/>
                  <a:gd name="connsiteY0" fmla="*/ 267230 h 1396806"/>
                  <a:gd name="connsiteX1" fmla="*/ 78270 w 1085052"/>
                  <a:gd name="connsiteY1" fmla="*/ 78270 h 1396806"/>
                  <a:gd name="connsiteX2" fmla="*/ 267230 w 1085052"/>
                  <a:gd name="connsiteY2" fmla="*/ 0 h 1396806"/>
                  <a:gd name="connsiteX3" fmla="*/ 648072 w 1085052"/>
                  <a:gd name="connsiteY3" fmla="*/ 0 h 1396806"/>
                  <a:gd name="connsiteX4" fmla="*/ 857834 w 1085052"/>
                  <a:gd name="connsiteY4" fmla="*/ 78270 h 1396806"/>
                  <a:gd name="connsiteX5" fmla="*/ 936104 w 1085052"/>
                  <a:gd name="connsiteY5" fmla="*/ 144016 h 1396806"/>
                  <a:gd name="connsiteX6" fmla="*/ 1008112 w 1085052"/>
                  <a:gd name="connsiteY6" fmla="*/ 288032 h 1396806"/>
                  <a:gd name="connsiteX7" fmla="*/ 1008112 w 1085052"/>
                  <a:gd name="connsiteY7" fmla="*/ 360040 h 1396806"/>
                  <a:gd name="connsiteX8" fmla="*/ 1027565 w 1085052"/>
                  <a:gd name="connsiteY8" fmla="*/ 428818 h 1396806"/>
                  <a:gd name="connsiteX9" fmla="*/ 1080120 w 1085052"/>
                  <a:gd name="connsiteY9" fmla="*/ 504056 h 1396806"/>
                  <a:gd name="connsiteX10" fmla="*/ 997974 w 1085052"/>
                  <a:gd name="connsiteY10" fmla="*/ 653770 h 1396806"/>
                  <a:gd name="connsiteX11" fmla="*/ 920062 w 1085052"/>
                  <a:gd name="connsiteY11" fmla="*/ 726606 h 1396806"/>
                  <a:gd name="connsiteX12" fmla="*/ 889919 w 1085052"/>
                  <a:gd name="connsiteY12" fmla="*/ 1289882 h 1396806"/>
                  <a:gd name="connsiteX13" fmla="*/ 668874 w 1085052"/>
                  <a:gd name="connsiteY13" fmla="*/ 1368152 h 1396806"/>
                  <a:gd name="connsiteX14" fmla="*/ 267230 w 1085052"/>
                  <a:gd name="connsiteY14" fmla="*/ 1368152 h 1396806"/>
                  <a:gd name="connsiteX15" fmla="*/ 78270 w 1085052"/>
                  <a:gd name="connsiteY15" fmla="*/ 1289882 h 1396806"/>
                  <a:gd name="connsiteX16" fmla="*/ 0 w 1085052"/>
                  <a:gd name="connsiteY16" fmla="*/ 1100922 h 1396806"/>
                  <a:gd name="connsiteX17" fmla="*/ 0 w 1085052"/>
                  <a:gd name="connsiteY17" fmla="*/ 267230 h 1396806"/>
                  <a:gd name="connsiteX0" fmla="*/ 0 w 1085052"/>
                  <a:gd name="connsiteY0" fmla="*/ 267230 h 1389676"/>
                  <a:gd name="connsiteX1" fmla="*/ 78270 w 1085052"/>
                  <a:gd name="connsiteY1" fmla="*/ 78270 h 1389676"/>
                  <a:gd name="connsiteX2" fmla="*/ 267230 w 1085052"/>
                  <a:gd name="connsiteY2" fmla="*/ 0 h 1389676"/>
                  <a:gd name="connsiteX3" fmla="*/ 648072 w 1085052"/>
                  <a:gd name="connsiteY3" fmla="*/ 0 h 1389676"/>
                  <a:gd name="connsiteX4" fmla="*/ 857834 w 1085052"/>
                  <a:gd name="connsiteY4" fmla="*/ 78270 h 1389676"/>
                  <a:gd name="connsiteX5" fmla="*/ 936104 w 1085052"/>
                  <a:gd name="connsiteY5" fmla="*/ 144016 h 1389676"/>
                  <a:gd name="connsiteX6" fmla="*/ 1008112 w 1085052"/>
                  <a:gd name="connsiteY6" fmla="*/ 288032 h 1389676"/>
                  <a:gd name="connsiteX7" fmla="*/ 1008112 w 1085052"/>
                  <a:gd name="connsiteY7" fmla="*/ 360040 h 1389676"/>
                  <a:gd name="connsiteX8" fmla="*/ 1027565 w 1085052"/>
                  <a:gd name="connsiteY8" fmla="*/ 428818 h 1389676"/>
                  <a:gd name="connsiteX9" fmla="*/ 1080120 w 1085052"/>
                  <a:gd name="connsiteY9" fmla="*/ 504056 h 1389676"/>
                  <a:gd name="connsiteX10" fmla="*/ 997974 w 1085052"/>
                  <a:gd name="connsiteY10" fmla="*/ 653770 h 1389676"/>
                  <a:gd name="connsiteX11" fmla="*/ 920062 w 1085052"/>
                  <a:gd name="connsiteY11" fmla="*/ 726606 h 1389676"/>
                  <a:gd name="connsiteX12" fmla="*/ 889919 w 1085052"/>
                  <a:gd name="connsiteY12" fmla="*/ 1289882 h 1389676"/>
                  <a:gd name="connsiteX13" fmla="*/ 663526 w 1085052"/>
                  <a:gd name="connsiteY13" fmla="*/ 1325373 h 1389676"/>
                  <a:gd name="connsiteX14" fmla="*/ 267230 w 1085052"/>
                  <a:gd name="connsiteY14" fmla="*/ 1368152 h 1389676"/>
                  <a:gd name="connsiteX15" fmla="*/ 78270 w 1085052"/>
                  <a:gd name="connsiteY15" fmla="*/ 1289882 h 1389676"/>
                  <a:gd name="connsiteX16" fmla="*/ 0 w 1085052"/>
                  <a:gd name="connsiteY16" fmla="*/ 1100922 h 1389676"/>
                  <a:gd name="connsiteX17" fmla="*/ 0 w 1085052"/>
                  <a:gd name="connsiteY17" fmla="*/ 267230 h 1389676"/>
                  <a:gd name="connsiteX0" fmla="*/ 0 w 1085052"/>
                  <a:gd name="connsiteY0" fmla="*/ 267230 h 1389676"/>
                  <a:gd name="connsiteX1" fmla="*/ 78270 w 1085052"/>
                  <a:gd name="connsiteY1" fmla="*/ 78270 h 1389676"/>
                  <a:gd name="connsiteX2" fmla="*/ 267230 w 1085052"/>
                  <a:gd name="connsiteY2" fmla="*/ 0 h 1389676"/>
                  <a:gd name="connsiteX3" fmla="*/ 648072 w 1085052"/>
                  <a:gd name="connsiteY3" fmla="*/ 0 h 1389676"/>
                  <a:gd name="connsiteX4" fmla="*/ 857834 w 1085052"/>
                  <a:gd name="connsiteY4" fmla="*/ 78270 h 1389676"/>
                  <a:gd name="connsiteX5" fmla="*/ 936104 w 1085052"/>
                  <a:gd name="connsiteY5" fmla="*/ 144016 h 1389676"/>
                  <a:gd name="connsiteX6" fmla="*/ 1008112 w 1085052"/>
                  <a:gd name="connsiteY6" fmla="*/ 288032 h 1389676"/>
                  <a:gd name="connsiteX7" fmla="*/ 1008112 w 1085052"/>
                  <a:gd name="connsiteY7" fmla="*/ 360040 h 1389676"/>
                  <a:gd name="connsiteX8" fmla="*/ 1027565 w 1085052"/>
                  <a:gd name="connsiteY8" fmla="*/ 428818 h 1389676"/>
                  <a:gd name="connsiteX9" fmla="*/ 1080120 w 1085052"/>
                  <a:gd name="connsiteY9" fmla="*/ 504056 h 1389676"/>
                  <a:gd name="connsiteX10" fmla="*/ 997974 w 1085052"/>
                  <a:gd name="connsiteY10" fmla="*/ 653770 h 1389676"/>
                  <a:gd name="connsiteX11" fmla="*/ 920062 w 1085052"/>
                  <a:gd name="connsiteY11" fmla="*/ 726606 h 1389676"/>
                  <a:gd name="connsiteX12" fmla="*/ 889919 w 1085052"/>
                  <a:gd name="connsiteY12" fmla="*/ 1289882 h 1389676"/>
                  <a:gd name="connsiteX13" fmla="*/ 663526 w 1085052"/>
                  <a:gd name="connsiteY13" fmla="*/ 1325373 h 1389676"/>
                  <a:gd name="connsiteX14" fmla="*/ 267230 w 1085052"/>
                  <a:gd name="connsiteY14" fmla="*/ 1368152 h 1389676"/>
                  <a:gd name="connsiteX15" fmla="*/ 78270 w 1085052"/>
                  <a:gd name="connsiteY15" fmla="*/ 1289882 h 1389676"/>
                  <a:gd name="connsiteX16" fmla="*/ 0 w 1085052"/>
                  <a:gd name="connsiteY16" fmla="*/ 1100922 h 1389676"/>
                  <a:gd name="connsiteX17" fmla="*/ 0 w 1085052"/>
                  <a:gd name="connsiteY17" fmla="*/ 267230 h 1389676"/>
                  <a:gd name="connsiteX0" fmla="*/ 0 w 1157060"/>
                  <a:gd name="connsiteY0" fmla="*/ 216024 h 1389676"/>
                  <a:gd name="connsiteX1" fmla="*/ 150278 w 1157060"/>
                  <a:gd name="connsiteY1" fmla="*/ 78270 h 1389676"/>
                  <a:gd name="connsiteX2" fmla="*/ 339238 w 1157060"/>
                  <a:gd name="connsiteY2" fmla="*/ 0 h 1389676"/>
                  <a:gd name="connsiteX3" fmla="*/ 720080 w 1157060"/>
                  <a:gd name="connsiteY3" fmla="*/ 0 h 1389676"/>
                  <a:gd name="connsiteX4" fmla="*/ 929842 w 1157060"/>
                  <a:gd name="connsiteY4" fmla="*/ 78270 h 1389676"/>
                  <a:gd name="connsiteX5" fmla="*/ 1008112 w 1157060"/>
                  <a:gd name="connsiteY5" fmla="*/ 144016 h 1389676"/>
                  <a:gd name="connsiteX6" fmla="*/ 1080120 w 1157060"/>
                  <a:gd name="connsiteY6" fmla="*/ 288032 h 1389676"/>
                  <a:gd name="connsiteX7" fmla="*/ 1080120 w 1157060"/>
                  <a:gd name="connsiteY7" fmla="*/ 360040 h 1389676"/>
                  <a:gd name="connsiteX8" fmla="*/ 1099573 w 1157060"/>
                  <a:gd name="connsiteY8" fmla="*/ 428818 h 1389676"/>
                  <a:gd name="connsiteX9" fmla="*/ 1152128 w 1157060"/>
                  <a:gd name="connsiteY9" fmla="*/ 504056 h 1389676"/>
                  <a:gd name="connsiteX10" fmla="*/ 1069982 w 1157060"/>
                  <a:gd name="connsiteY10" fmla="*/ 653770 h 1389676"/>
                  <a:gd name="connsiteX11" fmla="*/ 992070 w 1157060"/>
                  <a:gd name="connsiteY11" fmla="*/ 726606 h 1389676"/>
                  <a:gd name="connsiteX12" fmla="*/ 961927 w 1157060"/>
                  <a:gd name="connsiteY12" fmla="*/ 1289882 h 1389676"/>
                  <a:gd name="connsiteX13" fmla="*/ 735534 w 1157060"/>
                  <a:gd name="connsiteY13" fmla="*/ 1325373 h 1389676"/>
                  <a:gd name="connsiteX14" fmla="*/ 339238 w 1157060"/>
                  <a:gd name="connsiteY14" fmla="*/ 1368152 h 1389676"/>
                  <a:gd name="connsiteX15" fmla="*/ 150278 w 1157060"/>
                  <a:gd name="connsiteY15" fmla="*/ 1289882 h 1389676"/>
                  <a:gd name="connsiteX16" fmla="*/ 72008 w 1157060"/>
                  <a:gd name="connsiteY16" fmla="*/ 1100922 h 1389676"/>
                  <a:gd name="connsiteX17" fmla="*/ 0 w 1157060"/>
                  <a:gd name="connsiteY17" fmla="*/ 216024 h 1389676"/>
                  <a:gd name="connsiteX0" fmla="*/ 0 w 1157060"/>
                  <a:gd name="connsiteY0" fmla="*/ 216024 h 1389676"/>
                  <a:gd name="connsiteX1" fmla="*/ 150278 w 1157060"/>
                  <a:gd name="connsiteY1" fmla="*/ 78270 h 1389676"/>
                  <a:gd name="connsiteX2" fmla="*/ 339238 w 1157060"/>
                  <a:gd name="connsiteY2" fmla="*/ 0 h 1389676"/>
                  <a:gd name="connsiteX3" fmla="*/ 720080 w 1157060"/>
                  <a:gd name="connsiteY3" fmla="*/ 0 h 1389676"/>
                  <a:gd name="connsiteX4" fmla="*/ 929842 w 1157060"/>
                  <a:gd name="connsiteY4" fmla="*/ 78270 h 1389676"/>
                  <a:gd name="connsiteX5" fmla="*/ 1008112 w 1157060"/>
                  <a:gd name="connsiteY5" fmla="*/ 144016 h 1389676"/>
                  <a:gd name="connsiteX6" fmla="*/ 1080120 w 1157060"/>
                  <a:gd name="connsiteY6" fmla="*/ 288032 h 1389676"/>
                  <a:gd name="connsiteX7" fmla="*/ 1080120 w 1157060"/>
                  <a:gd name="connsiteY7" fmla="*/ 360040 h 1389676"/>
                  <a:gd name="connsiteX8" fmla="*/ 1099573 w 1157060"/>
                  <a:gd name="connsiteY8" fmla="*/ 428818 h 1389676"/>
                  <a:gd name="connsiteX9" fmla="*/ 1152128 w 1157060"/>
                  <a:gd name="connsiteY9" fmla="*/ 504056 h 1389676"/>
                  <a:gd name="connsiteX10" fmla="*/ 1069982 w 1157060"/>
                  <a:gd name="connsiteY10" fmla="*/ 653770 h 1389676"/>
                  <a:gd name="connsiteX11" fmla="*/ 992070 w 1157060"/>
                  <a:gd name="connsiteY11" fmla="*/ 726606 h 1389676"/>
                  <a:gd name="connsiteX12" fmla="*/ 961927 w 1157060"/>
                  <a:gd name="connsiteY12" fmla="*/ 1289882 h 1389676"/>
                  <a:gd name="connsiteX13" fmla="*/ 735534 w 1157060"/>
                  <a:gd name="connsiteY13" fmla="*/ 1325373 h 1389676"/>
                  <a:gd name="connsiteX14" fmla="*/ 339238 w 1157060"/>
                  <a:gd name="connsiteY14" fmla="*/ 1368152 h 1389676"/>
                  <a:gd name="connsiteX15" fmla="*/ 150278 w 1157060"/>
                  <a:gd name="connsiteY15" fmla="*/ 1289882 h 1389676"/>
                  <a:gd name="connsiteX16" fmla="*/ 72008 w 1157060"/>
                  <a:gd name="connsiteY16" fmla="*/ 1100922 h 1389676"/>
                  <a:gd name="connsiteX17" fmla="*/ 0 w 1157060"/>
                  <a:gd name="connsiteY17"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17432 w 1174492"/>
                  <a:gd name="connsiteY17" fmla="*/ 360040 h 1389676"/>
                  <a:gd name="connsiteX18" fmla="*/ 17432 w 1174492"/>
                  <a:gd name="connsiteY18"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89440 w 1174492"/>
                  <a:gd name="connsiteY17" fmla="*/ 504056 h 1389676"/>
                  <a:gd name="connsiteX18" fmla="*/ 17432 w 1174492"/>
                  <a:gd name="connsiteY18" fmla="*/ 360040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89440 w 1174492"/>
                  <a:gd name="connsiteY17" fmla="*/ 504056 h 1389676"/>
                  <a:gd name="connsiteX18" fmla="*/ 17432 w 1174492"/>
                  <a:gd name="connsiteY18" fmla="*/ 432048 h 1389676"/>
                  <a:gd name="connsiteX19" fmla="*/ 17432 w 1174492"/>
                  <a:gd name="connsiteY19" fmla="*/ 216024 h 1389676"/>
                  <a:gd name="connsiteX0" fmla="*/ 24003 w 1181063"/>
                  <a:gd name="connsiteY0" fmla="*/ 216024 h 1389676"/>
                  <a:gd name="connsiteX1" fmla="*/ 174281 w 1181063"/>
                  <a:gd name="connsiteY1" fmla="*/ 78270 h 1389676"/>
                  <a:gd name="connsiteX2" fmla="*/ 363241 w 1181063"/>
                  <a:gd name="connsiteY2" fmla="*/ 0 h 1389676"/>
                  <a:gd name="connsiteX3" fmla="*/ 744083 w 1181063"/>
                  <a:gd name="connsiteY3" fmla="*/ 0 h 1389676"/>
                  <a:gd name="connsiteX4" fmla="*/ 953845 w 1181063"/>
                  <a:gd name="connsiteY4" fmla="*/ 78270 h 1389676"/>
                  <a:gd name="connsiteX5" fmla="*/ 1032115 w 1181063"/>
                  <a:gd name="connsiteY5" fmla="*/ 144016 h 1389676"/>
                  <a:gd name="connsiteX6" fmla="*/ 1104123 w 1181063"/>
                  <a:gd name="connsiteY6" fmla="*/ 288032 h 1389676"/>
                  <a:gd name="connsiteX7" fmla="*/ 1104123 w 1181063"/>
                  <a:gd name="connsiteY7" fmla="*/ 360040 h 1389676"/>
                  <a:gd name="connsiteX8" fmla="*/ 1123576 w 1181063"/>
                  <a:gd name="connsiteY8" fmla="*/ 428818 h 1389676"/>
                  <a:gd name="connsiteX9" fmla="*/ 1176131 w 1181063"/>
                  <a:gd name="connsiteY9" fmla="*/ 504056 h 1389676"/>
                  <a:gd name="connsiteX10" fmla="*/ 1093985 w 1181063"/>
                  <a:gd name="connsiteY10" fmla="*/ 653770 h 1389676"/>
                  <a:gd name="connsiteX11" fmla="*/ 1016073 w 1181063"/>
                  <a:gd name="connsiteY11" fmla="*/ 726606 h 1389676"/>
                  <a:gd name="connsiteX12" fmla="*/ 985930 w 1181063"/>
                  <a:gd name="connsiteY12" fmla="*/ 1289882 h 1389676"/>
                  <a:gd name="connsiteX13" fmla="*/ 759537 w 1181063"/>
                  <a:gd name="connsiteY13" fmla="*/ 1325373 h 1389676"/>
                  <a:gd name="connsiteX14" fmla="*/ 363241 w 1181063"/>
                  <a:gd name="connsiteY14" fmla="*/ 1368152 h 1389676"/>
                  <a:gd name="connsiteX15" fmla="*/ 174281 w 1181063"/>
                  <a:gd name="connsiteY15" fmla="*/ 1289882 h 1389676"/>
                  <a:gd name="connsiteX16" fmla="*/ 96011 w 1181063"/>
                  <a:gd name="connsiteY16" fmla="*/ 1100922 h 1389676"/>
                  <a:gd name="connsiteX17" fmla="*/ 168019 w 1181063"/>
                  <a:gd name="connsiteY17" fmla="*/ 504056 h 1389676"/>
                  <a:gd name="connsiteX18" fmla="*/ 24003 w 1181063"/>
                  <a:gd name="connsiteY18" fmla="*/ 432048 h 1389676"/>
                  <a:gd name="connsiteX19" fmla="*/ 24003 w 1181063"/>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98194 w 1174492"/>
                  <a:gd name="connsiteY15" fmla="*/ 1241756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36068 h 1389676"/>
                  <a:gd name="connsiteX15" fmla="*/ 98194 w 1174492"/>
                  <a:gd name="connsiteY15" fmla="*/ 1241756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36068 h 1389676"/>
                  <a:gd name="connsiteX15" fmla="*/ 98194 w 1174492"/>
                  <a:gd name="connsiteY15" fmla="*/ 1257798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2649"/>
                  <a:gd name="connsiteY0" fmla="*/ 216024 h 1389676"/>
                  <a:gd name="connsiteX1" fmla="*/ 167710 w 1172649"/>
                  <a:gd name="connsiteY1" fmla="*/ 78270 h 1389676"/>
                  <a:gd name="connsiteX2" fmla="*/ 356670 w 1172649"/>
                  <a:gd name="connsiteY2" fmla="*/ 0 h 1389676"/>
                  <a:gd name="connsiteX3" fmla="*/ 737512 w 1172649"/>
                  <a:gd name="connsiteY3" fmla="*/ 0 h 1389676"/>
                  <a:gd name="connsiteX4" fmla="*/ 947274 w 1172649"/>
                  <a:gd name="connsiteY4" fmla="*/ 78270 h 1389676"/>
                  <a:gd name="connsiteX5" fmla="*/ 1025544 w 1172649"/>
                  <a:gd name="connsiteY5" fmla="*/ 144016 h 1389676"/>
                  <a:gd name="connsiteX6" fmla="*/ 1097552 w 1172649"/>
                  <a:gd name="connsiteY6" fmla="*/ 288032 h 1389676"/>
                  <a:gd name="connsiteX7" fmla="*/ 1097552 w 1172649"/>
                  <a:gd name="connsiteY7" fmla="*/ 360040 h 1389676"/>
                  <a:gd name="connsiteX8" fmla="*/ 1117005 w 1172649"/>
                  <a:gd name="connsiteY8" fmla="*/ 428818 h 1389676"/>
                  <a:gd name="connsiteX9" fmla="*/ 1169560 w 1172649"/>
                  <a:gd name="connsiteY9" fmla="*/ 504056 h 1389676"/>
                  <a:gd name="connsiteX10" fmla="*/ 1135541 w 1172649"/>
                  <a:gd name="connsiteY10" fmla="*/ 621686 h 1389676"/>
                  <a:gd name="connsiteX11" fmla="*/ 1009502 w 1172649"/>
                  <a:gd name="connsiteY11" fmla="*/ 726606 h 1389676"/>
                  <a:gd name="connsiteX12" fmla="*/ 979359 w 1172649"/>
                  <a:gd name="connsiteY12" fmla="*/ 1289882 h 1389676"/>
                  <a:gd name="connsiteX13" fmla="*/ 752966 w 1172649"/>
                  <a:gd name="connsiteY13" fmla="*/ 1325373 h 1389676"/>
                  <a:gd name="connsiteX14" fmla="*/ 356670 w 1172649"/>
                  <a:gd name="connsiteY14" fmla="*/ 1336068 h 1389676"/>
                  <a:gd name="connsiteX15" fmla="*/ 98194 w 1172649"/>
                  <a:gd name="connsiteY15" fmla="*/ 1257798 h 1389676"/>
                  <a:gd name="connsiteX16" fmla="*/ 89440 w 1172649"/>
                  <a:gd name="connsiteY16" fmla="*/ 1100922 h 1389676"/>
                  <a:gd name="connsiteX17" fmla="*/ 116588 w 1172649"/>
                  <a:gd name="connsiteY17" fmla="*/ 497275 h 1389676"/>
                  <a:gd name="connsiteX18" fmla="*/ 17432 w 1172649"/>
                  <a:gd name="connsiteY18" fmla="*/ 432048 h 1389676"/>
                  <a:gd name="connsiteX19" fmla="*/ 17432 w 1172649"/>
                  <a:gd name="connsiteY19" fmla="*/ 216024 h 1389676"/>
                  <a:gd name="connsiteX0" fmla="*/ 17432 w 1172649"/>
                  <a:gd name="connsiteY0" fmla="*/ 216024 h 1389676"/>
                  <a:gd name="connsiteX1" fmla="*/ 167710 w 1172649"/>
                  <a:gd name="connsiteY1" fmla="*/ 78270 h 1389676"/>
                  <a:gd name="connsiteX2" fmla="*/ 356670 w 1172649"/>
                  <a:gd name="connsiteY2" fmla="*/ 0 h 1389676"/>
                  <a:gd name="connsiteX3" fmla="*/ 737512 w 1172649"/>
                  <a:gd name="connsiteY3" fmla="*/ 0 h 1389676"/>
                  <a:gd name="connsiteX4" fmla="*/ 947274 w 1172649"/>
                  <a:gd name="connsiteY4" fmla="*/ 78270 h 1389676"/>
                  <a:gd name="connsiteX5" fmla="*/ 1025544 w 1172649"/>
                  <a:gd name="connsiteY5" fmla="*/ 144016 h 1389676"/>
                  <a:gd name="connsiteX6" fmla="*/ 1097552 w 1172649"/>
                  <a:gd name="connsiteY6" fmla="*/ 288032 h 1389676"/>
                  <a:gd name="connsiteX7" fmla="*/ 1097552 w 1172649"/>
                  <a:gd name="connsiteY7" fmla="*/ 360040 h 1389676"/>
                  <a:gd name="connsiteX8" fmla="*/ 1117005 w 1172649"/>
                  <a:gd name="connsiteY8" fmla="*/ 428818 h 1389676"/>
                  <a:gd name="connsiteX9" fmla="*/ 1169560 w 1172649"/>
                  <a:gd name="connsiteY9" fmla="*/ 504056 h 1389676"/>
                  <a:gd name="connsiteX10" fmla="*/ 1135541 w 1172649"/>
                  <a:gd name="connsiteY10" fmla="*/ 621686 h 1389676"/>
                  <a:gd name="connsiteX11" fmla="*/ 1057726 w 1172649"/>
                  <a:gd name="connsiteY11" fmla="*/ 695128 h 1389676"/>
                  <a:gd name="connsiteX12" fmla="*/ 1009502 w 1172649"/>
                  <a:gd name="connsiteY12" fmla="*/ 726606 h 1389676"/>
                  <a:gd name="connsiteX13" fmla="*/ 979359 w 1172649"/>
                  <a:gd name="connsiteY13" fmla="*/ 1289882 h 1389676"/>
                  <a:gd name="connsiteX14" fmla="*/ 752966 w 1172649"/>
                  <a:gd name="connsiteY14" fmla="*/ 1325373 h 1389676"/>
                  <a:gd name="connsiteX15" fmla="*/ 356670 w 1172649"/>
                  <a:gd name="connsiteY15" fmla="*/ 1336068 h 1389676"/>
                  <a:gd name="connsiteX16" fmla="*/ 98194 w 1172649"/>
                  <a:gd name="connsiteY16" fmla="*/ 1257798 h 1389676"/>
                  <a:gd name="connsiteX17" fmla="*/ 89440 w 1172649"/>
                  <a:gd name="connsiteY17" fmla="*/ 1100922 h 1389676"/>
                  <a:gd name="connsiteX18" fmla="*/ 116588 w 1172649"/>
                  <a:gd name="connsiteY18" fmla="*/ 497275 h 1389676"/>
                  <a:gd name="connsiteX19" fmla="*/ 17432 w 1172649"/>
                  <a:gd name="connsiteY19" fmla="*/ 432048 h 1389676"/>
                  <a:gd name="connsiteX20" fmla="*/ 17432 w 1172649"/>
                  <a:gd name="connsiteY20" fmla="*/ 216024 h 1389676"/>
                  <a:gd name="connsiteX0" fmla="*/ 17432 w 1172649"/>
                  <a:gd name="connsiteY0" fmla="*/ 216024 h 1379873"/>
                  <a:gd name="connsiteX1" fmla="*/ 167710 w 1172649"/>
                  <a:gd name="connsiteY1" fmla="*/ 78270 h 1379873"/>
                  <a:gd name="connsiteX2" fmla="*/ 356670 w 1172649"/>
                  <a:gd name="connsiteY2" fmla="*/ 0 h 1379873"/>
                  <a:gd name="connsiteX3" fmla="*/ 737512 w 1172649"/>
                  <a:gd name="connsiteY3" fmla="*/ 0 h 1379873"/>
                  <a:gd name="connsiteX4" fmla="*/ 947274 w 1172649"/>
                  <a:gd name="connsiteY4" fmla="*/ 78270 h 1379873"/>
                  <a:gd name="connsiteX5" fmla="*/ 1025544 w 1172649"/>
                  <a:gd name="connsiteY5" fmla="*/ 144016 h 1379873"/>
                  <a:gd name="connsiteX6" fmla="*/ 1097552 w 1172649"/>
                  <a:gd name="connsiteY6" fmla="*/ 288032 h 1379873"/>
                  <a:gd name="connsiteX7" fmla="*/ 1097552 w 1172649"/>
                  <a:gd name="connsiteY7" fmla="*/ 360040 h 1379873"/>
                  <a:gd name="connsiteX8" fmla="*/ 1117005 w 1172649"/>
                  <a:gd name="connsiteY8" fmla="*/ 428818 h 1379873"/>
                  <a:gd name="connsiteX9" fmla="*/ 1169560 w 1172649"/>
                  <a:gd name="connsiteY9" fmla="*/ 504056 h 1379873"/>
                  <a:gd name="connsiteX10" fmla="*/ 1135541 w 1172649"/>
                  <a:gd name="connsiteY10" fmla="*/ 621686 h 1379873"/>
                  <a:gd name="connsiteX11" fmla="*/ 1057726 w 1172649"/>
                  <a:gd name="connsiteY11" fmla="*/ 695128 h 1379873"/>
                  <a:gd name="connsiteX12" fmla="*/ 1009502 w 1172649"/>
                  <a:gd name="connsiteY12" fmla="*/ 785427 h 1379873"/>
                  <a:gd name="connsiteX13" fmla="*/ 979359 w 1172649"/>
                  <a:gd name="connsiteY13" fmla="*/ 1289882 h 1379873"/>
                  <a:gd name="connsiteX14" fmla="*/ 752966 w 1172649"/>
                  <a:gd name="connsiteY14" fmla="*/ 1325373 h 1379873"/>
                  <a:gd name="connsiteX15" fmla="*/ 356670 w 1172649"/>
                  <a:gd name="connsiteY15" fmla="*/ 1336068 h 1379873"/>
                  <a:gd name="connsiteX16" fmla="*/ 98194 w 1172649"/>
                  <a:gd name="connsiteY16" fmla="*/ 1257798 h 1379873"/>
                  <a:gd name="connsiteX17" fmla="*/ 89440 w 1172649"/>
                  <a:gd name="connsiteY17" fmla="*/ 1100922 h 1379873"/>
                  <a:gd name="connsiteX18" fmla="*/ 116588 w 1172649"/>
                  <a:gd name="connsiteY18" fmla="*/ 497275 h 1379873"/>
                  <a:gd name="connsiteX19" fmla="*/ 17432 w 1172649"/>
                  <a:gd name="connsiteY19" fmla="*/ 432048 h 1379873"/>
                  <a:gd name="connsiteX20" fmla="*/ 17432 w 1172649"/>
                  <a:gd name="connsiteY20" fmla="*/ 216024 h 137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2649" h="1379873">
                    <a:moveTo>
                      <a:pt x="17432" y="216024"/>
                    </a:moveTo>
                    <a:cubicBezTo>
                      <a:pt x="17432" y="145150"/>
                      <a:pt x="111170" y="114274"/>
                      <a:pt x="167710" y="78270"/>
                    </a:cubicBezTo>
                    <a:cubicBezTo>
                      <a:pt x="224250" y="42266"/>
                      <a:pt x="285797" y="0"/>
                      <a:pt x="356670" y="0"/>
                    </a:cubicBezTo>
                    <a:lnTo>
                      <a:pt x="737512" y="0"/>
                    </a:lnTo>
                    <a:cubicBezTo>
                      <a:pt x="808120" y="53443"/>
                      <a:pt x="899269" y="54267"/>
                      <a:pt x="947274" y="78270"/>
                    </a:cubicBezTo>
                    <a:cubicBezTo>
                      <a:pt x="995279" y="102273"/>
                      <a:pt x="1000498" y="109056"/>
                      <a:pt x="1025544" y="144016"/>
                    </a:cubicBezTo>
                    <a:cubicBezTo>
                      <a:pt x="1050590" y="178976"/>
                      <a:pt x="1085551" y="252028"/>
                      <a:pt x="1097552" y="288032"/>
                    </a:cubicBezTo>
                    <a:cubicBezTo>
                      <a:pt x="1109553" y="324036"/>
                      <a:pt x="1094310" y="336576"/>
                      <a:pt x="1097552" y="360040"/>
                    </a:cubicBezTo>
                    <a:cubicBezTo>
                      <a:pt x="1100794" y="383504"/>
                      <a:pt x="1105004" y="404815"/>
                      <a:pt x="1117005" y="428818"/>
                    </a:cubicBezTo>
                    <a:cubicBezTo>
                      <a:pt x="1129006" y="452821"/>
                      <a:pt x="1166471" y="471911"/>
                      <a:pt x="1169560" y="504056"/>
                    </a:cubicBezTo>
                    <a:cubicBezTo>
                      <a:pt x="1172649" y="536201"/>
                      <a:pt x="1154180" y="589841"/>
                      <a:pt x="1135541" y="621686"/>
                    </a:cubicBezTo>
                    <a:cubicBezTo>
                      <a:pt x="1116902" y="653531"/>
                      <a:pt x="1078732" y="667838"/>
                      <a:pt x="1057726" y="695128"/>
                    </a:cubicBezTo>
                    <a:cubicBezTo>
                      <a:pt x="1036720" y="722418"/>
                      <a:pt x="1019889" y="680063"/>
                      <a:pt x="1009502" y="785427"/>
                    </a:cubicBezTo>
                    <a:cubicBezTo>
                      <a:pt x="1009502" y="856301"/>
                      <a:pt x="1022115" y="1199891"/>
                      <a:pt x="979359" y="1289882"/>
                    </a:cubicBezTo>
                    <a:cubicBezTo>
                      <a:pt x="936603" y="1379873"/>
                      <a:pt x="813145" y="1309331"/>
                      <a:pt x="752966" y="1325373"/>
                    </a:cubicBezTo>
                    <a:lnTo>
                      <a:pt x="356670" y="1336068"/>
                    </a:lnTo>
                    <a:cubicBezTo>
                      <a:pt x="285796" y="1336068"/>
                      <a:pt x="142732" y="1296989"/>
                      <a:pt x="98194" y="1257798"/>
                    </a:cubicBezTo>
                    <a:cubicBezTo>
                      <a:pt x="53656" y="1218607"/>
                      <a:pt x="86374" y="1227676"/>
                      <a:pt x="89440" y="1100922"/>
                    </a:cubicBezTo>
                    <a:cubicBezTo>
                      <a:pt x="92506" y="974168"/>
                      <a:pt x="128589" y="608754"/>
                      <a:pt x="116588" y="497275"/>
                    </a:cubicBezTo>
                    <a:cubicBezTo>
                      <a:pt x="104587" y="385796"/>
                      <a:pt x="33958" y="478923"/>
                      <a:pt x="17432" y="432048"/>
                    </a:cubicBezTo>
                    <a:cubicBezTo>
                      <a:pt x="906" y="385173"/>
                      <a:pt x="0" y="264468"/>
                      <a:pt x="17432" y="216024"/>
                    </a:cubicBezTo>
                    <a:close/>
                  </a:path>
                </a:pathLst>
              </a:custGeom>
              <a:solidFill>
                <a:schemeClr val="bg1"/>
              </a:solidFill>
              <a:ln w="9525" cap="flat" cmpd="sng" algn="ctr">
                <a:noFill/>
                <a:prstDash val="solid"/>
                <a:round/>
                <a:headEnd type="none" w="med" len="med"/>
                <a:tailEnd type="none" w="med" len="med"/>
              </a:ln>
              <a:effectLst/>
            </p:spPr>
            <p:txBody>
              <a:bodyPr/>
              <a:lstStyle/>
              <a:p>
                <a:pPr>
                  <a:lnSpc>
                    <a:spcPct val="120000"/>
                  </a:lnSpc>
                  <a:defRPr/>
                </a:pPr>
                <a:endParaRPr lang="ja-JP" altLang="en-US" sz="2133">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pic>
            <p:nvPicPr>
              <p:cNvPr id="47137" name="Picture 10" descr="C:\Users\maeno\Desktop\図1.jp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b="-2049"/>
              <a:stretch>
                <a:fillRect/>
              </a:stretch>
            </p:blipFill>
            <p:spPr bwMode="auto">
              <a:xfrm>
                <a:off x="5724127" y="0"/>
                <a:ext cx="1224137" cy="283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34" name="Picture 200"/>
            <p:cNvPicPr>
              <a:picLocks noChangeAspect="1" noChangeArrowheads="1"/>
            </p:cNvPicPr>
            <p:nvPr/>
          </p:nvPicPr>
          <p:blipFill>
            <a:blip r:embed="rId14" cstate="print">
              <a:clrChange>
                <a:clrFrom>
                  <a:srgbClr val="8AFDF1"/>
                </a:clrFrom>
                <a:clrTo>
                  <a:srgbClr val="8AFDF1">
                    <a:alpha val="0"/>
                  </a:srgbClr>
                </a:clrTo>
              </a:clrChange>
              <a:extLst>
                <a:ext uri="{28A0092B-C50C-407E-A947-70E740481C1C}">
                  <a14:useLocalDpi xmlns:a14="http://schemas.microsoft.com/office/drawing/2010/main" val="0"/>
                </a:ext>
              </a:extLst>
            </a:blip>
            <a:srcRect/>
            <a:stretch>
              <a:fillRect/>
            </a:stretch>
          </p:blipFill>
          <p:spPr bwMode="auto">
            <a:xfrm flipH="1">
              <a:off x="7581589" y="4996314"/>
              <a:ext cx="25558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フリーフォーム 58"/>
            <p:cNvSpPr/>
            <p:nvPr/>
          </p:nvSpPr>
          <p:spPr>
            <a:xfrm>
              <a:off x="7766083" y="5012221"/>
              <a:ext cx="33311" cy="562790"/>
            </a:xfrm>
            <a:custGeom>
              <a:avLst/>
              <a:gdLst>
                <a:gd name="connsiteX0" fmla="*/ 35170 w 35170"/>
                <a:gd name="connsiteY0" fmla="*/ 0 h 562708"/>
                <a:gd name="connsiteX1" fmla="*/ 31262 w 35170"/>
                <a:gd name="connsiteY1" fmla="*/ 62523 h 562708"/>
                <a:gd name="connsiteX2" fmla="*/ 23446 w 35170"/>
                <a:gd name="connsiteY2" fmla="*/ 152400 h 562708"/>
                <a:gd name="connsiteX3" fmla="*/ 19539 w 35170"/>
                <a:gd name="connsiteY3" fmla="*/ 187570 h 562708"/>
                <a:gd name="connsiteX4" fmla="*/ 15631 w 35170"/>
                <a:gd name="connsiteY4" fmla="*/ 199293 h 562708"/>
                <a:gd name="connsiteX5" fmla="*/ 19539 w 35170"/>
                <a:gd name="connsiteY5" fmla="*/ 242277 h 562708"/>
                <a:gd name="connsiteX6" fmla="*/ 15631 w 35170"/>
                <a:gd name="connsiteY6" fmla="*/ 293077 h 562708"/>
                <a:gd name="connsiteX7" fmla="*/ 7816 w 35170"/>
                <a:gd name="connsiteY7" fmla="*/ 320431 h 562708"/>
                <a:gd name="connsiteX8" fmla="*/ 11723 w 35170"/>
                <a:gd name="connsiteY8" fmla="*/ 398585 h 562708"/>
                <a:gd name="connsiteX9" fmla="*/ 3908 w 35170"/>
                <a:gd name="connsiteY9" fmla="*/ 484554 h 562708"/>
                <a:gd name="connsiteX10" fmla="*/ 3908 w 35170"/>
                <a:gd name="connsiteY10" fmla="*/ 554893 h 562708"/>
                <a:gd name="connsiteX11" fmla="*/ 0 w 35170"/>
                <a:gd name="connsiteY11" fmla="*/ 562708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70" h="562708">
                  <a:moveTo>
                    <a:pt x="35170" y="0"/>
                  </a:moveTo>
                  <a:cubicBezTo>
                    <a:pt x="33867" y="20841"/>
                    <a:pt x="32420" y="41673"/>
                    <a:pt x="31262" y="62523"/>
                  </a:cubicBezTo>
                  <a:cubicBezTo>
                    <a:pt x="26600" y="146436"/>
                    <a:pt x="35690" y="115672"/>
                    <a:pt x="23446" y="152400"/>
                  </a:cubicBezTo>
                  <a:cubicBezTo>
                    <a:pt x="22144" y="164123"/>
                    <a:pt x="21478" y="175935"/>
                    <a:pt x="19539" y="187570"/>
                  </a:cubicBezTo>
                  <a:cubicBezTo>
                    <a:pt x="18862" y="191633"/>
                    <a:pt x="15631" y="195174"/>
                    <a:pt x="15631" y="199293"/>
                  </a:cubicBezTo>
                  <a:cubicBezTo>
                    <a:pt x="15631" y="213680"/>
                    <a:pt x="18236" y="227949"/>
                    <a:pt x="19539" y="242277"/>
                  </a:cubicBezTo>
                  <a:cubicBezTo>
                    <a:pt x="18236" y="259210"/>
                    <a:pt x="17616" y="276210"/>
                    <a:pt x="15631" y="293077"/>
                  </a:cubicBezTo>
                  <a:cubicBezTo>
                    <a:pt x="14739" y="300656"/>
                    <a:pt x="10342" y="312853"/>
                    <a:pt x="7816" y="320431"/>
                  </a:cubicBezTo>
                  <a:cubicBezTo>
                    <a:pt x="9118" y="346482"/>
                    <a:pt x="12344" y="372509"/>
                    <a:pt x="11723" y="398585"/>
                  </a:cubicBezTo>
                  <a:cubicBezTo>
                    <a:pt x="11038" y="427351"/>
                    <a:pt x="3908" y="484554"/>
                    <a:pt x="3908" y="484554"/>
                  </a:cubicBezTo>
                  <a:cubicBezTo>
                    <a:pt x="8304" y="519724"/>
                    <a:pt x="10276" y="516687"/>
                    <a:pt x="3908" y="554893"/>
                  </a:cubicBezTo>
                  <a:cubicBezTo>
                    <a:pt x="3429" y="557766"/>
                    <a:pt x="1303" y="560103"/>
                    <a:pt x="0" y="562708"/>
                  </a:cubicBezTo>
                </a:path>
              </a:pathLst>
            </a:custGeom>
            <a:ln w="19050">
              <a:solidFill>
                <a:schemeClr val="tx1">
                  <a:lumMod val="75000"/>
                  <a:lumOff val="25000"/>
                </a:schemeClr>
              </a:solidFill>
            </a:ln>
          </p:spPr>
          <p:txBody>
            <a:bodyPr wrap="none"/>
            <a:lstStyle/>
            <a:p>
              <a:pPr eaLnBrk="0" hangingPunct="0">
                <a:lnSpc>
                  <a:spcPct val="120000"/>
                </a:lnSpc>
                <a:defRPr/>
              </a:pPr>
              <a:endParaRPr lang="ja-JP" altLang="en-US" sz="2133">
                <a:latin typeface="メイリオ" pitchFamily="50" charset="-128"/>
                <a:ea typeface="メイリオ" pitchFamily="50" charset="-128"/>
                <a:cs typeface="メイリオ" pitchFamily="50" charset="-128"/>
              </a:endParaRPr>
            </a:p>
          </p:txBody>
        </p:sp>
      </p:grpSp>
      <p:sp>
        <p:nvSpPr>
          <p:cNvPr id="62" name="テキスト ボックス 61"/>
          <p:cNvSpPr txBox="1"/>
          <p:nvPr/>
        </p:nvSpPr>
        <p:spPr>
          <a:xfrm>
            <a:off x="1951038" y="1282702"/>
            <a:ext cx="2044700" cy="486223"/>
          </a:xfrm>
          <a:prstGeom prst="rect">
            <a:avLst/>
          </a:prstGeom>
          <a:gradFill>
            <a:gsLst>
              <a:gs pos="0">
                <a:schemeClr val="tx2">
                  <a:lumMod val="20000"/>
                  <a:lumOff val="80000"/>
                </a:schemeClr>
              </a:gs>
              <a:gs pos="50000">
                <a:schemeClr val="accent1">
                  <a:tint val="44500"/>
                  <a:satMod val="160000"/>
                  <a:lumMod val="50000"/>
                  <a:lumOff val="50000"/>
                </a:schemeClr>
              </a:gs>
              <a:gs pos="100000">
                <a:schemeClr val="accent1">
                  <a:tint val="23500"/>
                  <a:satMod val="160000"/>
                  <a:lumMod val="0"/>
                  <a:lumOff val="100000"/>
                </a:schemeClr>
              </a:gs>
            </a:gsLst>
            <a:lin ang="5400000" scaled="0"/>
          </a:gradFill>
          <a:ln w="6350">
            <a:solidFill>
              <a:schemeClr val="accent1"/>
            </a:solidFill>
          </a:ln>
          <a:effectLst>
            <a:outerShdw blurRad="50800" dist="38100" dir="2700000" algn="tl" rotWithShape="0">
              <a:prstClr val="black">
                <a:alpha val="40000"/>
              </a:prstClr>
            </a:outerShdw>
          </a:effectLst>
        </p:spPr>
        <p:txBody>
          <a:bodyPr>
            <a:spAutoFit/>
          </a:bodyPr>
          <a:lstStyle/>
          <a:p>
            <a:pPr algn="ctr">
              <a:lnSpc>
                <a:spcPct val="120000"/>
              </a:lnSpc>
              <a:defRPr/>
            </a:pPr>
            <a:r>
              <a:rPr lang="ja-JP" altLang="en-US" sz="2133" dirty="0">
                <a:latin typeface="メイリオ" pitchFamily="50" charset="-128"/>
                <a:ea typeface="メイリオ" pitchFamily="50" charset="-128"/>
                <a:cs typeface="メイリオ" pitchFamily="50" charset="-128"/>
              </a:rPr>
              <a:t>臓器別専門医</a:t>
            </a:r>
          </a:p>
        </p:txBody>
      </p:sp>
      <p:sp>
        <p:nvSpPr>
          <p:cNvPr id="47124" name="テキスト ボックス 27"/>
          <p:cNvSpPr txBox="1">
            <a:spLocks noChangeArrowheads="1"/>
          </p:cNvSpPr>
          <p:nvPr/>
        </p:nvSpPr>
        <p:spPr bwMode="auto">
          <a:xfrm>
            <a:off x="1981201" y="1882423"/>
            <a:ext cx="993775"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pitchFamily="34" charset="0"/>
                <a:ea typeface="ＭＳ Ｐゴシック" pitchFamily="50" charset="-128"/>
              </a:defRPr>
            </a:lvl1pPr>
            <a:lvl2pPr marL="742950" indent="-285750" eaLnBrk="0" hangingPunct="0">
              <a:defRPr sz="2400" b="1">
                <a:solidFill>
                  <a:schemeClr val="tx1"/>
                </a:solidFill>
                <a:latin typeface="Arial" pitchFamily="34" charset="0"/>
                <a:ea typeface="ＭＳ Ｐゴシック" pitchFamily="50" charset="-128"/>
              </a:defRPr>
            </a:lvl2pPr>
            <a:lvl3pPr marL="1143000" indent="-228600" eaLnBrk="0" hangingPunct="0">
              <a:defRPr sz="2400" b="1">
                <a:solidFill>
                  <a:schemeClr val="tx1"/>
                </a:solidFill>
                <a:latin typeface="Arial" pitchFamily="34" charset="0"/>
                <a:ea typeface="ＭＳ Ｐゴシック" pitchFamily="50" charset="-128"/>
              </a:defRPr>
            </a:lvl3pPr>
            <a:lvl4pPr marL="1600200" indent="-228600" eaLnBrk="0" hangingPunct="0">
              <a:defRPr sz="2400" b="1">
                <a:solidFill>
                  <a:schemeClr val="tx1"/>
                </a:solidFill>
                <a:latin typeface="Arial" pitchFamily="34" charset="0"/>
                <a:ea typeface="ＭＳ Ｐゴシック" pitchFamily="50" charset="-128"/>
              </a:defRPr>
            </a:lvl4pPr>
            <a:lvl5pPr marL="2057400" indent="-228600" eaLnBrk="0" hangingPunct="0">
              <a:defRPr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lnSpc>
                <a:spcPct val="120000"/>
              </a:lnSpc>
            </a:pPr>
            <a:r>
              <a:rPr kumimoji="1" lang="ja-JP" altLang="en-US" sz="3200">
                <a:solidFill>
                  <a:srgbClr val="FF8840"/>
                </a:solidFill>
                <a:latin typeface="Osaka" charset="-128"/>
                <a:ea typeface="メイリオ" pitchFamily="50" charset="-128"/>
                <a:cs typeface="メイリオ" pitchFamily="50" charset="-128"/>
              </a:rPr>
              <a:t>・・・</a:t>
            </a:r>
          </a:p>
        </p:txBody>
      </p:sp>
      <p:cxnSp>
        <p:nvCxnSpPr>
          <p:cNvPr id="47" name="直線矢印コネクタ 46"/>
          <p:cNvCxnSpPr/>
          <p:nvPr/>
        </p:nvCxnSpPr>
        <p:spPr>
          <a:xfrm>
            <a:off x="2843214" y="2218267"/>
            <a:ext cx="1152525" cy="0"/>
          </a:xfrm>
          <a:prstGeom prst="straightConnector1">
            <a:avLst/>
          </a:prstGeom>
          <a:ln w="63500">
            <a:solidFill>
              <a:schemeClr val="accent3">
                <a:lumMod val="75000"/>
                <a:alpha val="74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7126" name="Picture 2" descr="C:\Users\S.Yokoya\Documents\筑波大学\北茨城\北茨城家庭医療センター構想\イラスト\わかったおじさん.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52563" y="4649613"/>
            <a:ext cx="1968500" cy="171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3" descr="C:\Users\S.Yokoya\Documents\筑波大学\北茨城\北茨城家庭医療センター構想\イラスト\すっきりおばさん.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99138" y="4532490"/>
            <a:ext cx="2228850" cy="17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右中かっこ 5"/>
          <p:cNvSpPr/>
          <p:nvPr/>
        </p:nvSpPr>
        <p:spPr>
          <a:xfrm rot="16200000">
            <a:off x="2319603" y="1566775"/>
            <a:ext cx="677333" cy="3814762"/>
          </a:xfrm>
          <a:prstGeom prst="rightBrace">
            <a:avLst>
              <a:gd name="adj1" fmla="val 31711"/>
              <a:gd name="adj2" fmla="val 50000"/>
            </a:avLst>
          </a:prstGeom>
          <a:ln w="635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2133"/>
          </a:p>
        </p:txBody>
      </p:sp>
      <p:sp>
        <p:nvSpPr>
          <p:cNvPr id="35" name="右中かっこ 34"/>
          <p:cNvSpPr/>
          <p:nvPr/>
        </p:nvSpPr>
        <p:spPr>
          <a:xfrm rot="16200000">
            <a:off x="6716184" y="1567568"/>
            <a:ext cx="677333" cy="3813175"/>
          </a:xfrm>
          <a:prstGeom prst="rightBrace">
            <a:avLst>
              <a:gd name="adj1" fmla="val 31711"/>
              <a:gd name="adj2" fmla="val 50000"/>
            </a:avLst>
          </a:prstGeom>
          <a:ln w="63500">
            <a:solidFill>
              <a:srgbClr val="CC0066"/>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sz="2133"/>
          </a:p>
        </p:txBody>
      </p:sp>
      <p:sp>
        <p:nvSpPr>
          <p:cNvPr id="11" name="フリーフォーム 10"/>
          <p:cNvSpPr/>
          <p:nvPr/>
        </p:nvSpPr>
        <p:spPr>
          <a:xfrm rot="21291807">
            <a:off x="6727826" y="2568224"/>
            <a:ext cx="320675" cy="529167"/>
          </a:xfrm>
          <a:custGeom>
            <a:avLst/>
            <a:gdLst>
              <a:gd name="connsiteX0" fmla="*/ 223024 w 272318"/>
              <a:gd name="connsiteY0" fmla="*/ 568712 h 568712"/>
              <a:gd name="connsiteX1" fmla="*/ 256478 w 272318"/>
              <a:gd name="connsiteY1" fmla="*/ 223024 h 568712"/>
              <a:gd name="connsiteX2" fmla="*/ 0 w 272318"/>
              <a:gd name="connsiteY2" fmla="*/ 0 h 568712"/>
              <a:gd name="connsiteX0" fmla="*/ 277258 w 298512"/>
              <a:gd name="connsiteY0" fmla="*/ 516266 h 516266"/>
              <a:gd name="connsiteX1" fmla="*/ 256478 w 298512"/>
              <a:gd name="connsiteY1" fmla="*/ 223024 h 516266"/>
              <a:gd name="connsiteX2" fmla="*/ 0 w 298512"/>
              <a:gd name="connsiteY2" fmla="*/ 0 h 516266"/>
              <a:gd name="connsiteX0" fmla="*/ 277258 w 293200"/>
              <a:gd name="connsiteY0" fmla="*/ 516266 h 516266"/>
              <a:gd name="connsiteX1" fmla="*/ 238399 w 293200"/>
              <a:gd name="connsiteY1" fmla="*/ 254492 h 516266"/>
              <a:gd name="connsiteX2" fmla="*/ 0 w 293200"/>
              <a:gd name="connsiteY2" fmla="*/ 0 h 516266"/>
              <a:gd name="connsiteX0" fmla="*/ 277258 w 290488"/>
              <a:gd name="connsiteY0" fmla="*/ 516266 h 516266"/>
              <a:gd name="connsiteX1" fmla="*/ 224839 w 290488"/>
              <a:gd name="connsiteY1" fmla="*/ 254492 h 516266"/>
              <a:gd name="connsiteX2" fmla="*/ 0 w 290488"/>
              <a:gd name="connsiteY2" fmla="*/ 0 h 516266"/>
              <a:gd name="connsiteX0" fmla="*/ 308895 w 322964"/>
              <a:gd name="connsiteY0" fmla="*/ 421864 h 421864"/>
              <a:gd name="connsiteX1" fmla="*/ 256476 w 322964"/>
              <a:gd name="connsiteY1" fmla="*/ 160090 h 421864"/>
              <a:gd name="connsiteX2" fmla="*/ 0 w 322964"/>
              <a:gd name="connsiteY2" fmla="*/ 0 h 421864"/>
              <a:gd name="connsiteX0" fmla="*/ 308895 w 318668"/>
              <a:gd name="connsiteY0" fmla="*/ 421864 h 421864"/>
              <a:gd name="connsiteX1" fmla="*/ 224839 w 318668"/>
              <a:gd name="connsiteY1" fmla="*/ 196802 h 421864"/>
              <a:gd name="connsiteX2" fmla="*/ 0 w 318668"/>
              <a:gd name="connsiteY2" fmla="*/ 0 h 421864"/>
              <a:gd name="connsiteX0" fmla="*/ 308895 w 319625"/>
              <a:gd name="connsiteY0" fmla="*/ 421864 h 421864"/>
              <a:gd name="connsiteX1" fmla="*/ 233879 w 319625"/>
              <a:gd name="connsiteY1" fmla="*/ 149601 h 421864"/>
              <a:gd name="connsiteX2" fmla="*/ 0 w 319625"/>
              <a:gd name="connsiteY2" fmla="*/ 0 h 421864"/>
            </a:gdLst>
            <a:ahLst/>
            <a:cxnLst>
              <a:cxn ang="0">
                <a:pos x="connsiteX0" y="connsiteY0"/>
              </a:cxn>
              <a:cxn ang="0">
                <a:pos x="connsiteX1" y="connsiteY1"/>
              </a:cxn>
              <a:cxn ang="0">
                <a:pos x="connsiteX2" y="connsiteY2"/>
              </a:cxn>
            </a:cxnLst>
            <a:rect l="l" t="t" r="r" b="b"/>
            <a:pathLst>
              <a:path w="319625" h="421864">
                <a:moveTo>
                  <a:pt x="308895" y="421864"/>
                </a:moveTo>
                <a:cubicBezTo>
                  <a:pt x="344207" y="296412"/>
                  <a:pt x="285362" y="219912"/>
                  <a:pt x="233879" y="149601"/>
                </a:cubicBezTo>
                <a:cubicBezTo>
                  <a:pt x="182396" y="79290"/>
                  <a:pt x="0" y="0"/>
                  <a:pt x="0" y="0"/>
                </a:cubicBezTo>
              </a:path>
            </a:pathLst>
          </a:custGeom>
          <a:noFill/>
          <a:ln w="63500">
            <a:solidFill>
              <a:srgbClr val="CC0066"/>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ja-JP" altLang="en-US" sz="2133">
              <a:latin typeface="メイリオ" pitchFamily="50" charset="-128"/>
              <a:ea typeface="メイリオ" pitchFamily="50" charset="-128"/>
              <a:cs typeface="メイリオ" pitchFamily="50" charset="-128"/>
            </a:endParaRPr>
          </a:p>
        </p:txBody>
      </p:sp>
      <p:sp>
        <p:nvSpPr>
          <p:cNvPr id="41" name="フリーフォーム 40"/>
          <p:cNvSpPr/>
          <p:nvPr/>
        </p:nvSpPr>
        <p:spPr>
          <a:xfrm rot="398042" flipH="1">
            <a:off x="2628900" y="2469444"/>
            <a:ext cx="1470025" cy="694267"/>
          </a:xfrm>
          <a:custGeom>
            <a:avLst/>
            <a:gdLst>
              <a:gd name="connsiteX0" fmla="*/ 223024 w 272318"/>
              <a:gd name="connsiteY0" fmla="*/ 568712 h 568712"/>
              <a:gd name="connsiteX1" fmla="*/ 256478 w 272318"/>
              <a:gd name="connsiteY1" fmla="*/ 223024 h 568712"/>
              <a:gd name="connsiteX2" fmla="*/ 0 w 272318"/>
              <a:gd name="connsiteY2" fmla="*/ 0 h 568712"/>
              <a:gd name="connsiteX0" fmla="*/ 277258 w 298512"/>
              <a:gd name="connsiteY0" fmla="*/ 516266 h 516266"/>
              <a:gd name="connsiteX1" fmla="*/ 256478 w 298512"/>
              <a:gd name="connsiteY1" fmla="*/ 223024 h 516266"/>
              <a:gd name="connsiteX2" fmla="*/ 0 w 298512"/>
              <a:gd name="connsiteY2" fmla="*/ 0 h 516266"/>
              <a:gd name="connsiteX0" fmla="*/ 277258 w 293200"/>
              <a:gd name="connsiteY0" fmla="*/ 516266 h 516266"/>
              <a:gd name="connsiteX1" fmla="*/ 238399 w 293200"/>
              <a:gd name="connsiteY1" fmla="*/ 254492 h 516266"/>
              <a:gd name="connsiteX2" fmla="*/ 0 w 293200"/>
              <a:gd name="connsiteY2" fmla="*/ 0 h 516266"/>
              <a:gd name="connsiteX0" fmla="*/ 277258 w 290488"/>
              <a:gd name="connsiteY0" fmla="*/ 516266 h 516266"/>
              <a:gd name="connsiteX1" fmla="*/ 224839 w 290488"/>
              <a:gd name="connsiteY1" fmla="*/ 254492 h 516266"/>
              <a:gd name="connsiteX2" fmla="*/ 0 w 290488"/>
              <a:gd name="connsiteY2" fmla="*/ 0 h 516266"/>
              <a:gd name="connsiteX0" fmla="*/ 308895 w 322964"/>
              <a:gd name="connsiteY0" fmla="*/ 421864 h 421864"/>
              <a:gd name="connsiteX1" fmla="*/ 256476 w 322964"/>
              <a:gd name="connsiteY1" fmla="*/ 160090 h 421864"/>
              <a:gd name="connsiteX2" fmla="*/ 0 w 322964"/>
              <a:gd name="connsiteY2" fmla="*/ 0 h 421864"/>
              <a:gd name="connsiteX0" fmla="*/ 308895 w 318668"/>
              <a:gd name="connsiteY0" fmla="*/ 421864 h 421864"/>
              <a:gd name="connsiteX1" fmla="*/ 224839 w 318668"/>
              <a:gd name="connsiteY1" fmla="*/ 196802 h 421864"/>
              <a:gd name="connsiteX2" fmla="*/ 0 w 318668"/>
              <a:gd name="connsiteY2" fmla="*/ 0 h 421864"/>
              <a:gd name="connsiteX0" fmla="*/ 308895 w 319625"/>
              <a:gd name="connsiteY0" fmla="*/ 421864 h 421864"/>
              <a:gd name="connsiteX1" fmla="*/ 233879 w 319625"/>
              <a:gd name="connsiteY1" fmla="*/ 149601 h 421864"/>
              <a:gd name="connsiteX2" fmla="*/ 0 w 319625"/>
              <a:gd name="connsiteY2" fmla="*/ 0 h 421864"/>
            </a:gdLst>
            <a:ahLst/>
            <a:cxnLst>
              <a:cxn ang="0">
                <a:pos x="connsiteX0" y="connsiteY0"/>
              </a:cxn>
              <a:cxn ang="0">
                <a:pos x="connsiteX1" y="connsiteY1"/>
              </a:cxn>
              <a:cxn ang="0">
                <a:pos x="connsiteX2" y="connsiteY2"/>
              </a:cxn>
            </a:cxnLst>
            <a:rect l="l" t="t" r="r" b="b"/>
            <a:pathLst>
              <a:path w="319625" h="421864">
                <a:moveTo>
                  <a:pt x="308895" y="421864"/>
                </a:moveTo>
                <a:cubicBezTo>
                  <a:pt x="344207" y="296412"/>
                  <a:pt x="285362" y="219912"/>
                  <a:pt x="233879" y="149601"/>
                </a:cubicBezTo>
                <a:cubicBezTo>
                  <a:pt x="182396" y="79290"/>
                  <a:pt x="0" y="0"/>
                  <a:pt x="0" y="0"/>
                </a:cubicBezTo>
              </a:path>
            </a:pathLst>
          </a:custGeom>
          <a:noFill/>
          <a:ln w="63500">
            <a:solidFill>
              <a:schemeClr val="accent1"/>
            </a:solidFill>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ja-JP" altLang="en-US" sz="2133">
              <a:latin typeface="メイリオ" pitchFamily="50" charset="-128"/>
              <a:ea typeface="メイリオ" pitchFamily="50" charset="-128"/>
              <a:cs typeface="メイリオ" pitchFamily="50" charset="-128"/>
            </a:endParaRPr>
          </a:p>
        </p:txBody>
      </p:sp>
      <p:sp>
        <p:nvSpPr>
          <p:cNvPr id="43" name="テキスト ボックス 42"/>
          <p:cNvSpPr txBox="1"/>
          <p:nvPr/>
        </p:nvSpPr>
        <p:spPr>
          <a:xfrm>
            <a:off x="449264" y="499796"/>
            <a:ext cx="8256587" cy="617541"/>
          </a:xfrm>
          <a:prstGeom prst="rect">
            <a:avLst/>
          </a:prstGeom>
          <a:solidFill>
            <a:schemeClr val="accent5">
              <a:lumMod val="75000"/>
            </a:schemeClr>
          </a:solidFill>
        </p:spPr>
        <p:txBody>
          <a:bodyPr anchor="ctr" anchorCtr="1">
            <a:spAutoFit/>
          </a:bodyPr>
          <a:lstStyle/>
          <a:p>
            <a:pPr>
              <a:lnSpc>
                <a:spcPct val="120000"/>
              </a:lnSpc>
              <a:defRPr/>
            </a:pPr>
            <a:r>
              <a:rPr lang="ja-JP" altLang="en-US" sz="2844" dirty="0">
                <a:solidFill>
                  <a:schemeClr val="bg1"/>
                </a:solidFill>
                <a:latin typeface="メイリオ" pitchFamily="50" charset="-128"/>
                <a:ea typeface="メイリオ" pitchFamily="50" charset="-128"/>
                <a:cs typeface="メイリオ" pitchFamily="50" charset="-128"/>
              </a:rPr>
              <a:t>全科対応する総合診療医による医療モデル</a:t>
            </a:r>
          </a:p>
        </p:txBody>
      </p:sp>
      <p:sp>
        <p:nvSpPr>
          <p:cNvPr id="34" name="角丸四角形 33"/>
          <p:cNvSpPr/>
          <p:nvPr/>
        </p:nvSpPr>
        <p:spPr bwMode="auto">
          <a:xfrm>
            <a:off x="2015085" y="2462640"/>
            <a:ext cx="5637212" cy="1934633"/>
          </a:xfrm>
          <a:prstGeom prst="roundRect">
            <a:avLst/>
          </a:prstGeom>
          <a:solidFill>
            <a:srgbClr val="FF0000">
              <a:alpha val="80000"/>
            </a:srgbClr>
          </a:solidFill>
          <a:ln w="9525" cap="flat" cmpd="sng" algn="ctr">
            <a:solidFill>
              <a:srgbClr val="C00000"/>
            </a:solidFill>
            <a:prstDash val="solid"/>
            <a:round/>
            <a:headEnd type="none" w="med" len="med"/>
            <a:tailEnd type="none" w="med" len="med"/>
          </a:ln>
          <a:effectLst>
            <a:outerShdw blurRad="50800" dist="38100" dir="5400000" algn="t" rotWithShape="0">
              <a:prstClr val="black">
                <a:alpha val="40000"/>
              </a:prstClr>
            </a:outerShdw>
          </a:effectLst>
        </p:spPr>
        <p:txBody>
          <a:bodyPr wrap="none" anchor="ctr" anchorCtr="1"/>
          <a:lstStyle/>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まるごと診る</a:t>
            </a:r>
            <a:endParaRPr lang="en-US" altLang="ja-JP" sz="3911" dirty="0">
              <a:solidFill>
                <a:schemeClr val="bg1"/>
              </a:solidFill>
              <a:latin typeface="メイリオ" pitchFamily="50" charset="-128"/>
              <a:ea typeface="メイリオ" pitchFamily="50" charset="-128"/>
              <a:cs typeface="メイリオ" pitchFamily="50" charset="-128"/>
            </a:endParaRPr>
          </a:p>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a:t>
            </a:r>
            <a:endParaRPr lang="en-US" altLang="ja-JP" sz="3911" dirty="0">
              <a:solidFill>
                <a:schemeClr val="bg1"/>
              </a:solidFill>
              <a:latin typeface="メイリオ" pitchFamily="50" charset="-128"/>
              <a:ea typeface="メイリオ" pitchFamily="50" charset="-128"/>
              <a:cs typeface="メイリオ" pitchFamily="50" charset="-128"/>
            </a:endParaRPr>
          </a:p>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総合診療</a:t>
            </a:r>
          </a:p>
        </p:txBody>
      </p:sp>
    </p:spTree>
    <p:extLst>
      <p:ext uri="{BB962C8B-B14F-4D97-AF65-F5344CB8AC3E}">
        <p14:creationId xmlns:p14="http://schemas.microsoft.com/office/powerpoint/2010/main" val="155897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bwMode="auto">
          <a:xfrm>
            <a:off x="468313" y="2916767"/>
            <a:ext cx="8229600"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5867">
                <a:latin typeface="メイリオ" pitchFamily="50" charset="-128"/>
                <a:ea typeface="メイリオ" pitchFamily="50" charset="-128"/>
                <a:cs typeface="メイリオ" pitchFamily="50" charset="-128"/>
              </a:rPr>
              <a:t>ずっと診る</a:t>
            </a:r>
          </a:p>
        </p:txBody>
      </p:sp>
    </p:spTree>
    <p:extLst>
      <p:ext uri="{BB962C8B-B14F-4D97-AF65-F5344CB8AC3E}">
        <p14:creationId xmlns:p14="http://schemas.microsoft.com/office/powerpoint/2010/main" val="1694867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xfrm>
            <a:off x="506413" y="757767"/>
            <a:ext cx="8229600"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3200">
                <a:latin typeface="メイリオ" pitchFamily="50" charset="-128"/>
                <a:ea typeface="メイリオ" pitchFamily="50" charset="-128"/>
                <a:cs typeface="メイリオ" pitchFamily="50" charset="-128"/>
              </a:rPr>
              <a:t>こう言われたら？</a:t>
            </a:r>
          </a:p>
        </p:txBody>
      </p:sp>
      <p:pic>
        <p:nvPicPr>
          <p:cNvPr id="54275" name="Picture 3" descr="C:\Users\maeno\Desktop\とりあえず\doctor4_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378200"/>
            <a:ext cx="2686050" cy="2727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5" descr="C:\Users\maeno\Desktop\とりあえず\doctor_illust02_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416300"/>
            <a:ext cx="2611438" cy="2652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C:\Users\maeno\Desktop\とりあえず\kazoku.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2463800"/>
            <a:ext cx="3529012" cy="364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角丸四角形吹き出し 4"/>
          <p:cNvSpPr>
            <a:spLocks noChangeArrowheads="1"/>
          </p:cNvSpPr>
          <p:nvPr/>
        </p:nvSpPr>
        <p:spPr bwMode="auto">
          <a:xfrm>
            <a:off x="611189" y="1375835"/>
            <a:ext cx="3567112" cy="870655"/>
          </a:xfrm>
          <a:prstGeom prst="wedgeRoundRectCallout">
            <a:avLst>
              <a:gd name="adj1" fmla="val -444"/>
              <a:gd name="adj2" fmla="val 91843"/>
              <a:gd name="adj3" fmla="val 16667"/>
            </a:avLst>
          </a:prstGeom>
          <a:solidFill>
            <a:srgbClr val="FFFFCC"/>
          </a:solidFill>
          <a:ln w="9525" algn="ctr">
            <a:solidFill>
              <a:schemeClr val="tx1"/>
            </a:solidFill>
            <a:round/>
            <a:headEnd/>
            <a:tailEnd/>
          </a:ln>
        </p:spPr>
        <p:txBody>
          <a:bodyPr wrap="none"/>
          <a:lstStyle/>
          <a:p>
            <a:pPr eaLnBrk="0" hangingPunct="0"/>
            <a:r>
              <a:rPr kumimoji="1" lang="ja-JP" altLang="en-US" sz="2133" b="0">
                <a:solidFill>
                  <a:srgbClr val="000000"/>
                </a:solidFill>
                <a:latin typeface="メイリオ" pitchFamily="50" charset="-128"/>
                <a:ea typeface="メイリオ" pitchFamily="50" charset="-128"/>
                <a:cs typeface="メイリオ" pitchFamily="50" charset="-128"/>
              </a:rPr>
              <a:t>私たちが病気になったら</a:t>
            </a:r>
            <a:endParaRPr kumimoji="1" lang="en-US" altLang="ja-JP" sz="2133" b="0">
              <a:solidFill>
                <a:srgbClr val="000000"/>
              </a:solidFill>
              <a:latin typeface="メイリオ" pitchFamily="50" charset="-128"/>
              <a:ea typeface="メイリオ" pitchFamily="50" charset="-128"/>
              <a:cs typeface="メイリオ" pitchFamily="50" charset="-128"/>
            </a:endParaRPr>
          </a:p>
          <a:p>
            <a:pPr eaLnBrk="0" hangingPunct="0"/>
            <a:r>
              <a:rPr kumimoji="1" lang="ja-JP" altLang="en-US" sz="2133" b="0">
                <a:solidFill>
                  <a:srgbClr val="000000"/>
                </a:solidFill>
                <a:latin typeface="メイリオ" pitchFamily="50" charset="-128"/>
                <a:ea typeface="メイリオ" pitchFamily="50" charset="-128"/>
                <a:cs typeface="メイリオ" pitchFamily="50" charset="-128"/>
              </a:rPr>
              <a:t>診てもらえますか？</a:t>
            </a:r>
          </a:p>
        </p:txBody>
      </p:sp>
      <p:sp>
        <p:nvSpPr>
          <p:cNvPr id="12" name="角丸四角形吹き出し 11"/>
          <p:cNvSpPr>
            <a:spLocks noChangeArrowheads="1"/>
          </p:cNvSpPr>
          <p:nvPr/>
        </p:nvSpPr>
        <p:spPr bwMode="auto">
          <a:xfrm>
            <a:off x="5195889" y="1365957"/>
            <a:ext cx="3024187" cy="1471789"/>
          </a:xfrm>
          <a:prstGeom prst="wedgeRoundRectCallout">
            <a:avLst>
              <a:gd name="adj1" fmla="val -3241"/>
              <a:gd name="adj2" fmla="val 104556"/>
              <a:gd name="adj3" fmla="val 16667"/>
            </a:avLst>
          </a:prstGeom>
          <a:solidFill>
            <a:srgbClr val="FFFFCC"/>
          </a:solidFill>
          <a:ln w="9525" algn="ctr">
            <a:solidFill>
              <a:schemeClr val="tx1"/>
            </a:solidFill>
            <a:round/>
            <a:headEnd/>
            <a:tailEnd/>
          </a:ln>
        </p:spPr>
        <p:txBody>
          <a:bodyPr wrap="none"/>
          <a:lstStyle/>
          <a:p>
            <a:pPr eaLnBrk="0" hangingPunct="0"/>
            <a:r>
              <a:rPr kumimoji="1" lang="ja-JP" altLang="en-US" sz="2133" b="0">
                <a:solidFill>
                  <a:srgbClr val="000000"/>
                </a:solidFill>
                <a:latin typeface="メイリオ" pitchFamily="50" charset="-128"/>
                <a:ea typeface="メイリオ" pitchFamily="50" charset="-128"/>
                <a:cs typeface="メイリオ" pitchFamily="50" charset="-128"/>
              </a:rPr>
              <a:t>うーん、</a:t>
            </a:r>
            <a:endParaRPr kumimoji="1" lang="en-US" altLang="ja-JP" sz="2133" b="0">
              <a:solidFill>
                <a:srgbClr val="000000"/>
              </a:solidFill>
              <a:latin typeface="メイリオ" pitchFamily="50" charset="-128"/>
              <a:ea typeface="メイリオ" pitchFamily="50" charset="-128"/>
              <a:cs typeface="メイリオ" pitchFamily="50" charset="-128"/>
            </a:endParaRPr>
          </a:p>
          <a:p>
            <a:pPr eaLnBrk="0" hangingPunct="0"/>
            <a:r>
              <a:rPr kumimoji="1" lang="ja-JP" altLang="en-US" sz="2133" b="0">
                <a:solidFill>
                  <a:srgbClr val="000000"/>
                </a:solidFill>
                <a:latin typeface="メイリオ" pitchFamily="50" charset="-128"/>
                <a:ea typeface="メイリオ" pitchFamily="50" charset="-128"/>
                <a:cs typeface="メイリオ" pitchFamily="50" charset="-128"/>
              </a:rPr>
              <a:t>○○の病気だったら</a:t>
            </a:r>
            <a:endParaRPr kumimoji="1" lang="en-US" altLang="ja-JP" sz="2133" b="0">
              <a:solidFill>
                <a:srgbClr val="000000"/>
              </a:solidFill>
              <a:latin typeface="メイリオ" pitchFamily="50" charset="-128"/>
              <a:ea typeface="メイリオ" pitchFamily="50" charset="-128"/>
              <a:cs typeface="メイリオ" pitchFamily="50" charset="-128"/>
            </a:endParaRPr>
          </a:p>
          <a:p>
            <a:pPr eaLnBrk="0" hangingPunct="0"/>
            <a:r>
              <a:rPr kumimoji="1" lang="ja-JP" altLang="en-US" sz="2133" b="0">
                <a:solidFill>
                  <a:srgbClr val="000000"/>
                </a:solidFill>
                <a:latin typeface="メイリオ" pitchFamily="50" charset="-128"/>
                <a:ea typeface="メイリオ" pitchFamily="50" charset="-128"/>
                <a:cs typeface="メイリオ" pitchFamily="50" charset="-128"/>
              </a:rPr>
              <a:t>診てあげられる</a:t>
            </a:r>
            <a:endParaRPr kumimoji="1" lang="en-US" altLang="ja-JP" sz="2133" b="0">
              <a:solidFill>
                <a:srgbClr val="000000"/>
              </a:solidFill>
              <a:latin typeface="メイリオ" pitchFamily="50" charset="-128"/>
              <a:ea typeface="メイリオ" pitchFamily="50" charset="-128"/>
              <a:cs typeface="メイリオ" pitchFamily="50" charset="-128"/>
            </a:endParaRPr>
          </a:p>
          <a:p>
            <a:pPr eaLnBrk="0" hangingPunct="0"/>
            <a:r>
              <a:rPr kumimoji="1" lang="ja-JP" altLang="en-US" sz="2133" b="0">
                <a:solidFill>
                  <a:srgbClr val="000000"/>
                </a:solidFill>
                <a:latin typeface="メイリオ" pitchFamily="50" charset="-128"/>
                <a:ea typeface="メイリオ" pitchFamily="50" charset="-128"/>
                <a:cs typeface="メイリオ" pitchFamily="50" charset="-128"/>
              </a:rPr>
              <a:t>けどねえ・・・</a:t>
            </a:r>
          </a:p>
        </p:txBody>
      </p:sp>
      <p:sp>
        <p:nvSpPr>
          <p:cNvPr id="13" name="角丸四角形吹き出し 12"/>
          <p:cNvSpPr>
            <a:spLocks noChangeArrowheads="1"/>
          </p:cNvSpPr>
          <p:nvPr/>
        </p:nvSpPr>
        <p:spPr bwMode="auto">
          <a:xfrm>
            <a:off x="5205413" y="1365956"/>
            <a:ext cx="3024187" cy="1230489"/>
          </a:xfrm>
          <a:prstGeom prst="wedgeRoundRectCallout">
            <a:avLst>
              <a:gd name="adj1" fmla="val -3241"/>
              <a:gd name="adj2" fmla="val 133366"/>
              <a:gd name="adj3" fmla="val 16667"/>
            </a:avLst>
          </a:prstGeom>
          <a:solidFill>
            <a:srgbClr val="FFFFCC"/>
          </a:solidFill>
          <a:ln w="9525" algn="ctr">
            <a:solidFill>
              <a:schemeClr val="tx1"/>
            </a:solidFill>
            <a:round/>
            <a:headEnd/>
            <a:tailEnd/>
          </a:ln>
        </p:spPr>
        <p:txBody>
          <a:bodyPr wrap="none"/>
          <a:lstStyle/>
          <a:p>
            <a:pPr eaLnBrk="0" hangingPunct="0"/>
            <a:r>
              <a:rPr kumimoji="1" lang="ja-JP" altLang="en-US" sz="2133" b="0">
                <a:solidFill>
                  <a:srgbClr val="000000"/>
                </a:solidFill>
                <a:latin typeface="メイリオ" pitchFamily="50" charset="-128"/>
                <a:ea typeface="メイリオ" pitchFamily="50" charset="-128"/>
                <a:cs typeface="メイリオ" pitchFamily="50" charset="-128"/>
              </a:rPr>
              <a:t>ええ、困ったことが</a:t>
            </a:r>
            <a:endParaRPr kumimoji="1" lang="en-US" altLang="ja-JP" sz="2133" b="0">
              <a:solidFill>
                <a:srgbClr val="000000"/>
              </a:solidFill>
              <a:latin typeface="メイリオ" pitchFamily="50" charset="-128"/>
              <a:ea typeface="メイリオ" pitchFamily="50" charset="-128"/>
              <a:cs typeface="メイリオ" pitchFamily="50" charset="-128"/>
            </a:endParaRPr>
          </a:p>
          <a:p>
            <a:pPr eaLnBrk="0" hangingPunct="0"/>
            <a:r>
              <a:rPr kumimoji="1" lang="ja-JP" altLang="en-US" sz="2133" b="0">
                <a:solidFill>
                  <a:srgbClr val="000000"/>
                </a:solidFill>
                <a:latin typeface="メイリオ" pitchFamily="50" charset="-128"/>
                <a:ea typeface="メイリオ" pitchFamily="50" charset="-128"/>
                <a:cs typeface="メイリオ" pitchFamily="50" charset="-128"/>
              </a:rPr>
              <a:t>あったら何でも</a:t>
            </a:r>
            <a:endParaRPr kumimoji="1" lang="en-US" altLang="ja-JP" sz="2133" b="0">
              <a:solidFill>
                <a:srgbClr val="000000"/>
              </a:solidFill>
              <a:latin typeface="メイリオ" pitchFamily="50" charset="-128"/>
              <a:ea typeface="メイリオ" pitchFamily="50" charset="-128"/>
              <a:cs typeface="メイリオ" pitchFamily="50" charset="-128"/>
            </a:endParaRPr>
          </a:p>
          <a:p>
            <a:pPr eaLnBrk="0" hangingPunct="0"/>
            <a:r>
              <a:rPr kumimoji="1" lang="ja-JP" altLang="en-US" sz="2133" b="0">
                <a:solidFill>
                  <a:srgbClr val="000000"/>
                </a:solidFill>
                <a:latin typeface="メイリオ" pitchFamily="50" charset="-128"/>
                <a:ea typeface="メイリオ" pitchFamily="50" charset="-128"/>
                <a:cs typeface="メイリオ" pitchFamily="50" charset="-128"/>
              </a:rPr>
              <a:t>相談してください！</a:t>
            </a:r>
          </a:p>
        </p:txBody>
      </p:sp>
    </p:spTree>
    <p:extLst>
      <p:ext uri="{BB962C8B-B14F-4D97-AF65-F5344CB8AC3E}">
        <p14:creationId xmlns:p14="http://schemas.microsoft.com/office/powerpoint/2010/main" val="3522189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4275"/>
                                        </p:tgtEl>
                                        <p:attrNameLst>
                                          <p:attrName>style.visibility</p:attrName>
                                        </p:attrNameLst>
                                      </p:cBhvr>
                                      <p:to>
                                        <p:strVal val="visible"/>
                                      </p:to>
                                    </p:set>
                                    <p:animEffect transition="in" filter="fade">
                                      <p:cBhvr>
                                        <p:cTn id="13" dur="500"/>
                                        <p:tgtEl>
                                          <p:spTgt spid="5427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500"/>
                                        <p:tgtEl>
                                          <p:spTgt spid="54275"/>
                                        </p:tgtEl>
                                      </p:cBhvr>
                                    </p:animEffect>
                                    <p:set>
                                      <p:cBhvr>
                                        <p:cTn id="21" dur="1" fill="hold">
                                          <p:stCondLst>
                                            <p:cond delay="499"/>
                                          </p:stCondLst>
                                        </p:cTn>
                                        <p:tgtEl>
                                          <p:spTgt spid="54275"/>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54277"/>
                                        </p:tgtEl>
                                        <p:attrNameLst>
                                          <p:attrName>style.visibility</p:attrName>
                                        </p:attrNameLst>
                                      </p:cBhvr>
                                      <p:to>
                                        <p:strVal val="visible"/>
                                      </p:to>
                                    </p:set>
                                    <p:animEffect transition="in" filter="fade">
                                      <p:cBhvr>
                                        <p:cTn id="27" dur="500"/>
                                        <p:tgtEl>
                                          <p:spTgt spid="5427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2" grpId="1"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円/楕円 89"/>
          <p:cNvSpPr/>
          <p:nvPr/>
        </p:nvSpPr>
        <p:spPr bwMode="auto">
          <a:xfrm>
            <a:off x="107505" y="1828822"/>
            <a:ext cx="7552630" cy="3904434"/>
          </a:xfrm>
          <a:prstGeom prst="ellipse">
            <a:avLst/>
          </a:prstGeom>
          <a:solidFill>
            <a:srgbClr val="CCFFCC"/>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wrap="none"/>
          <a:lstStyle/>
          <a:p>
            <a:pPr eaLnBrk="0" hangingPunct="0">
              <a:defRPr/>
            </a:pPr>
            <a:endParaRPr lang="ja-JP" altLang="en-US" sz="2133">
              <a:latin typeface="Arial" charset="0"/>
            </a:endParaRPr>
          </a:p>
        </p:txBody>
      </p:sp>
      <p:sp>
        <p:nvSpPr>
          <p:cNvPr id="2" name="左矢印 1"/>
          <p:cNvSpPr/>
          <p:nvPr/>
        </p:nvSpPr>
        <p:spPr bwMode="auto">
          <a:xfrm>
            <a:off x="251521" y="2897365"/>
            <a:ext cx="7402300" cy="967316"/>
          </a:xfrm>
          <a:prstGeom prst="leftArrow">
            <a:avLst/>
          </a:prstGeom>
          <a:solidFill>
            <a:srgbClr val="FFC000"/>
          </a:solidFill>
          <a:ln w="9525" cap="flat" cmpd="sng" algn="ctr">
            <a:solidFill>
              <a:srgbClr val="FFC000"/>
            </a:solidFill>
            <a:prstDash val="solid"/>
            <a:round/>
            <a:headEnd type="none" w="med" len="med"/>
            <a:tailEnd type="none" w="med" len="med"/>
          </a:ln>
          <a:effectLst/>
        </p:spPr>
        <p:txBody>
          <a:bodyPr vert="horz" wrap="none" lIns="81280" tIns="40640" rIns="81280" bIns="40640" numCol="1" rtlCol="0" anchor="t" anchorCtr="0" compatLnSpc="1">
            <a:prstTxWarp prst="textNoShape">
              <a:avLst/>
            </a:prstTxWarp>
          </a:bodyPr>
          <a:lstStyle/>
          <a:p>
            <a:pPr defTabSz="812810" eaLnBrk="0" hangingPunct="0"/>
            <a:endParaRPr lang="ja-JP" altLang="en-US" sz="2133">
              <a:latin typeface="Arial" charset="0"/>
            </a:endParaRPr>
          </a:p>
        </p:txBody>
      </p:sp>
      <p:sp>
        <p:nvSpPr>
          <p:cNvPr id="50181"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3556">
                <a:ea typeface="メイリオ" pitchFamily="50" charset="-128"/>
                <a:cs typeface="メイリオ" pitchFamily="50" charset="-128"/>
              </a:rPr>
              <a:t>「かかりつけ医」とは？</a:t>
            </a:r>
          </a:p>
        </p:txBody>
      </p:sp>
      <p:sp>
        <p:nvSpPr>
          <p:cNvPr id="128" name="円形吹き出し 127"/>
          <p:cNvSpPr/>
          <p:nvPr/>
        </p:nvSpPr>
        <p:spPr bwMode="auto">
          <a:xfrm>
            <a:off x="5262564" y="4682068"/>
            <a:ext cx="817562" cy="476956"/>
          </a:xfrm>
          <a:prstGeom prst="wedgeEllipseCallout">
            <a:avLst>
              <a:gd name="adj1" fmla="val 733"/>
              <a:gd name="adj2" fmla="val -107444"/>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熱がある</a:t>
            </a:r>
          </a:p>
        </p:txBody>
      </p:sp>
      <p:sp>
        <p:nvSpPr>
          <p:cNvPr id="130" name="円形吹き出し 129"/>
          <p:cNvSpPr/>
          <p:nvPr/>
        </p:nvSpPr>
        <p:spPr bwMode="auto">
          <a:xfrm>
            <a:off x="1936751" y="4641146"/>
            <a:ext cx="817563" cy="476956"/>
          </a:xfrm>
          <a:prstGeom prst="wedgeEllipseCallout">
            <a:avLst>
              <a:gd name="adj1" fmla="val -6114"/>
              <a:gd name="adj2" fmla="val -9353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介護が</a:t>
            </a:r>
            <a:endParaRPr lang="en-US" altLang="ja-JP" sz="1244" dirty="0">
              <a:latin typeface="Arial" charset="0"/>
            </a:endParaRPr>
          </a:p>
          <a:p>
            <a:pPr algn="ctr" eaLnBrk="0" hangingPunct="0">
              <a:defRPr/>
            </a:pPr>
            <a:r>
              <a:rPr lang="ja-JP" altLang="en-US" sz="1244" dirty="0">
                <a:latin typeface="Arial" charset="0"/>
              </a:rPr>
              <a:t>大変</a:t>
            </a:r>
          </a:p>
        </p:txBody>
      </p:sp>
      <p:sp>
        <p:nvSpPr>
          <p:cNvPr id="131" name="円形吹き出し 130"/>
          <p:cNvSpPr/>
          <p:nvPr/>
        </p:nvSpPr>
        <p:spPr bwMode="auto">
          <a:xfrm>
            <a:off x="3143251" y="4690535"/>
            <a:ext cx="815975" cy="478367"/>
          </a:xfrm>
          <a:prstGeom prst="wedgeEllipseCallout">
            <a:avLst>
              <a:gd name="adj1" fmla="val -5647"/>
              <a:gd name="adj2" fmla="val -113046"/>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予防接種</a:t>
            </a:r>
            <a:endParaRPr lang="en-US" altLang="ja-JP" sz="1244" dirty="0">
              <a:latin typeface="Arial" charset="0"/>
            </a:endParaRPr>
          </a:p>
          <a:p>
            <a:pPr algn="ctr" eaLnBrk="0" hangingPunct="0">
              <a:defRPr/>
            </a:pPr>
            <a:r>
              <a:rPr lang="ja-JP" altLang="en-US" sz="1244" dirty="0">
                <a:latin typeface="Arial" charset="0"/>
              </a:rPr>
              <a:t>希望</a:t>
            </a:r>
          </a:p>
        </p:txBody>
      </p:sp>
      <p:sp>
        <p:nvSpPr>
          <p:cNvPr id="138" name="円形吹き出し 137"/>
          <p:cNvSpPr/>
          <p:nvPr/>
        </p:nvSpPr>
        <p:spPr bwMode="auto">
          <a:xfrm>
            <a:off x="847725" y="4641146"/>
            <a:ext cx="815975" cy="476956"/>
          </a:xfrm>
          <a:prstGeom prst="wedgeEllipseCallout">
            <a:avLst>
              <a:gd name="adj1" fmla="val -8321"/>
              <a:gd name="adj2" fmla="val -103966"/>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高血圧</a:t>
            </a:r>
            <a:endParaRPr lang="en-US" altLang="ja-JP" sz="1244" dirty="0">
              <a:latin typeface="Arial" charset="0"/>
            </a:endParaRPr>
          </a:p>
          <a:p>
            <a:pPr algn="ctr" eaLnBrk="0" hangingPunct="0">
              <a:defRPr/>
            </a:pPr>
            <a:r>
              <a:rPr lang="ja-JP" altLang="en-US" sz="1244" dirty="0">
                <a:latin typeface="Arial" charset="0"/>
              </a:rPr>
              <a:t>糖尿病</a:t>
            </a:r>
          </a:p>
        </p:txBody>
      </p:sp>
      <p:sp>
        <p:nvSpPr>
          <p:cNvPr id="141" name="円形吹き出し 140"/>
          <p:cNvSpPr/>
          <p:nvPr/>
        </p:nvSpPr>
        <p:spPr bwMode="auto">
          <a:xfrm>
            <a:off x="4230688" y="4641146"/>
            <a:ext cx="817562" cy="476956"/>
          </a:xfrm>
          <a:prstGeom prst="wedgeEllipseCallout">
            <a:avLst>
              <a:gd name="adj1" fmla="val -13763"/>
              <a:gd name="adj2" fmla="val -99010"/>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気分が</a:t>
            </a:r>
            <a:endParaRPr lang="en-US" altLang="ja-JP" sz="1244" dirty="0">
              <a:latin typeface="Arial" charset="0"/>
            </a:endParaRPr>
          </a:p>
          <a:p>
            <a:pPr algn="ctr" eaLnBrk="0" hangingPunct="0">
              <a:defRPr/>
            </a:pPr>
            <a:r>
              <a:rPr lang="ja-JP" altLang="en-US" sz="1244" dirty="0">
                <a:latin typeface="Arial" charset="0"/>
              </a:rPr>
              <a:t>沈む</a:t>
            </a:r>
          </a:p>
        </p:txBody>
      </p:sp>
      <p:sp>
        <p:nvSpPr>
          <p:cNvPr id="142" name="円形吹き出し 141"/>
          <p:cNvSpPr/>
          <p:nvPr/>
        </p:nvSpPr>
        <p:spPr bwMode="auto">
          <a:xfrm>
            <a:off x="6273800" y="4682068"/>
            <a:ext cx="815975" cy="476956"/>
          </a:xfrm>
          <a:prstGeom prst="wedgeEllipseCallout">
            <a:avLst>
              <a:gd name="adj1" fmla="val -15182"/>
              <a:gd name="adj2" fmla="val -121355"/>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転んで</a:t>
            </a:r>
            <a:endParaRPr lang="en-US" altLang="ja-JP" sz="1244" dirty="0">
              <a:latin typeface="Arial" charset="0"/>
            </a:endParaRPr>
          </a:p>
          <a:p>
            <a:pPr algn="ctr" eaLnBrk="0" hangingPunct="0">
              <a:defRPr/>
            </a:pPr>
            <a:r>
              <a:rPr lang="ja-JP" altLang="en-US" sz="1244" dirty="0">
                <a:latin typeface="Arial" charset="0"/>
              </a:rPr>
              <a:t>ケガ</a:t>
            </a:r>
          </a:p>
        </p:txBody>
      </p:sp>
      <p:pic>
        <p:nvPicPr>
          <p:cNvPr id="50188" name="Picture 46"/>
          <p:cNvPicPr>
            <a:picLocks noChangeAspect="1" noChangeArrowheads="1"/>
          </p:cNvPicPr>
          <p:nvPr/>
        </p:nvPicPr>
        <p:blipFill>
          <a:blip r:embed="rId2">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7732713" y="2425700"/>
            <a:ext cx="1376362" cy="22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3" descr="C:\Users\maeno\Downloads\girl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2788355"/>
            <a:ext cx="782638" cy="16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0" name="Picture 14" descr="C:\Users\maeno\Downloads\girl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789" y="3155246"/>
            <a:ext cx="719137" cy="128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1" name="Picture 15" descr="C:\Users\maeno\Downloads\coolbiz.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7038" y="2149124"/>
            <a:ext cx="846137" cy="2429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2" name="Picture 16" descr="C:\Users\maeno\Downloads\mother_fumira.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5438" y="2182991"/>
            <a:ext cx="1371600" cy="239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3" name="Picture 17" descr="C:\Users\maeno\Downloads\grandmather.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2788" y="2054579"/>
            <a:ext cx="927100" cy="253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94" name="Picture 18" descr="C:\Users\maeno\Downloads\obaasan.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6089" y="1765302"/>
            <a:ext cx="1576387" cy="285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角丸四角形 17"/>
          <p:cNvSpPr/>
          <p:nvPr/>
        </p:nvSpPr>
        <p:spPr bwMode="auto">
          <a:xfrm>
            <a:off x="925513" y="3009900"/>
            <a:ext cx="5637212" cy="1934633"/>
          </a:xfrm>
          <a:prstGeom prst="roundRect">
            <a:avLst/>
          </a:prstGeom>
          <a:solidFill>
            <a:srgbClr val="FF0000">
              <a:alpha val="80000"/>
            </a:srgbClr>
          </a:solidFill>
          <a:ln w="9525" cap="flat" cmpd="sng" algn="ctr">
            <a:solidFill>
              <a:srgbClr val="C00000"/>
            </a:solidFill>
            <a:prstDash val="solid"/>
            <a:round/>
            <a:headEnd type="none" w="med" len="med"/>
            <a:tailEnd type="none" w="med" len="med"/>
          </a:ln>
          <a:effectLst>
            <a:outerShdw blurRad="50800" dist="38100" dir="5400000" algn="t" rotWithShape="0">
              <a:prstClr val="black">
                <a:alpha val="40000"/>
              </a:prstClr>
            </a:outerShdw>
          </a:effectLst>
        </p:spPr>
        <p:txBody>
          <a:bodyPr wrap="none" anchor="ctr" anchorCtr="1"/>
          <a:lstStyle/>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継続的に診る</a:t>
            </a:r>
            <a:endParaRPr lang="en-US" altLang="ja-JP" sz="3911" dirty="0">
              <a:solidFill>
                <a:schemeClr val="bg1"/>
              </a:solidFill>
              <a:latin typeface="メイリオ" pitchFamily="50" charset="-128"/>
              <a:ea typeface="メイリオ" pitchFamily="50" charset="-128"/>
              <a:cs typeface="メイリオ" pitchFamily="50" charset="-128"/>
            </a:endParaRPr>
          </a:p>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a:t>
            </a:r>
            <a:endParaRPr lang="en-US" altLang="ja-JP" sz="3911" dirty="0">
              <a:solidFill>
                <a:schemeClr val="bg1"/>
              </a:solidFill>
              <a:latin typeface="メイリオ" pitchFamily="50" charset="-128"/>
              <a:ea typeface="メイリオ" pitchFamily="50" charset="-128"/>
              <a:cs typeface="メイリオ" pitchFamily="50" charset="-128"/>
            </a:endParaRPr>
          </a:p>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総合診療</a:t>
            </a:r>
          </a:p>
        </p:txBody>
      </p:sp>
    </p:spTree>
    <p:extLst>
      <p:ext uri="{BB962C8B-B14F-4D97-AF65-F5344CB8AC3E}">
        <p14:creationId xmlns:p14="http://schemas.microsoft.com/office/powerpoint/2010/main" val="1001713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214314" y="762000"/>
            <a:ext cx="8643937"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eaLnBrk="1" hangingPunct="1"/>
            <a:r>
              <a:rPr lang="ja-JP" altLang="en-US" smtClean="0">
                <a:solidFill>
                  <a:schemeClr val="tx1"/>
                </a:solidFill>
                <a:ea typeface="メイリオ" pitchFamily="50" charset="-128"/>
                <a:cs typeface="メイリオ" pitchFamily="50" charset="-128"/>
              </a:rPr>
              <a:t>総合診療の「最終目標」は･･･</a:t>
            </a:r>
          </a:p>
        </p:txBody>
      </p:sp>
      <p:sp>
        <p:nvSpPr>
          <p:cNvPr id="17411" name="Rectangle 3"/>
          <p:cNvSpPr>
            <a:spLocks noGrp="1" noChangeArrowheads="1"/>
          </p:cNvSpPr>
          <p:nvPr>
            <p:ph idx="1"/>
          </p:nvPr>
        </p:nvSpPr>
        <p:spPr bwMode="auto">
          <a:xfrm>
            <a:off x="1074738" y="1862666"/>
            <a:ext cx="4443412" cy="31002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eaLnBrk="1" hangingPunct="1">
              <a:spcBef>
                <a:spcPts val="2133"/>
              </a:spcBef>
              <a:defRPr/>
            </a:pPr>
            <a:r>
              <a:rPr lang="en-US" altLang="ja-JP" sz="4267" dirty="0">
                <a:ea typeface="メイリオ" pitchFamily="50" charset="-128"/>
                <a:cs typeface="メイリオ" pitchFamily="50" charset="-128"/>
              </a:rPr>
              <a:t>｢</a:t>
            </a:r>
            <a:r>
              <a:rPr lang="ja-JP" altLang="en-US" sz="4267" dirty="0">
                <a:ea typeface="メイリオ" pitchFamily="50" charset="-128"/>
                <a:cs typeface="メイリオ" pitchFamily="50" charset="-128"/>
              </a:rPr>
              <a:t>場</a:t>
            </a:r>
            <a:r>
              <a:rPr lang="en-US" altLang="ja-JP" sz="4267" dirty="0">
                <a:ea typeface="メイリオ" pitchFamily="50" charset="-128"/>
                <a:cs typeface="メイリオ" pitchFamily="50" charset="-128"/>
              </a:rPr>
              <a:t>｣</a:t>
            </a:r>
            <a:r>
              <a:rPr lang="ja-JP" altLang="en-US" sz="4267" dirty="0">
                <a:ea typeface="メイリオ" pitchFamily="50" charset="-128"/>
                <a:cs typeface="メイリオ" pitchFamily="50" charset="-128"/>
              </a:rPr>
              <a:t>を診る</a:t>
            </a:r>
            <a:endParaRPr lang="en-US" altLang="ja-JP" sz="4267" dirty="0">
              <a:ea typeface="メイリオ" pitchFamily="50" charset="-128"/>
              <a:cs typeface="メイリオ" pitchFamily="50" charset="-128"/>
            </a:endParaRPr>
          </a:p>
          <a:p>
            <a:pPr eaLnBrk="1" hangingPunct="1">
              <a:spcBef>
                <a:spcPts val="2133"/>
              </a:spcBef>
              <a:defRPr/>
            </a:pPr>
            <a:r>
              <a:rPr lang="ja-JP" altLang="en-US" sz="4267" dirty="0">
                <a:ea typeface="メイリオ" pitchFamily="50" charset="-128"/>
                <a:cs typeface="メイリオ" pitchFamily="50" charset="-128"/>
              </a:rPr>
              <a:t>まるごと診る</a:t>
            </a:r>
            <a:endParaRPr lang="en-US" altLang="ja-JP" sz="4267" dirty="0">
              <a:ea typeface="メイリオ" pitchFamily="50" charset="-128"/>
              <a:cs typeface="メイリオ" pitchFamily="50" charset="-128"/>
            </a:endParaRPr>
          </a:p>
          <a:p>
            <a:pPr eaLnBrk="1" hangingPunct="1">
              <a:spcBef>
                <a:spcPts val="2133"/>
              </a:spcBef>
              <a:defRPr/>
            </a:pPr>
            <a:r>
              <a:rPr lang="ja-JP" altLang="en-US" sz="4267" dirty="0">
                <a:ea typeface="メイリオ" pitchFamily="50" charset="-128"/>
                <a:cs typeface="メイリオ" pitchFamily="50" charset="-128"/>
              </a:rPr>
              <a:t>ずっと診る</a:t>
            </a:r>
            <a:endParaRPr lang="en-US" altLang="ja-JP" sz="4267" dirty="0">
              <a:ea typeface="メイリオ" pitchFamily="50" charset="-128"/>
              <a:cs typeface="メイリオ" pitchFamily="50" charset="-128"/>
            </a:endParaRPr>
          </a:p>
          <a:p>
            <a:pPr marL="0" indent="0" eaLnBrk="1" hangingPunct="1">
              <a:buNone/>
              <a:defRPr/>
            </a:pPr>
            <a:endParaRPr lang="en-US" altLang="ja-JP" sz="4267" dirty="0">
              <a:ea typeface="メイリオ" pitchFamily="50" charset="-128"/>
              <a:cs typeface="メイリオ" pitchFamily="50" charset="-128"/>
            </a:endParaRPr>
          </a:p>
        </p:txBody>
      </p:sp>
      <p:sp>
        <p:nvSpPr>
          <p:cNvPr id="51204" name="テキスト ボックス 1"/>
          <p:cNvSpPr txBox="1">
            <a:spLocks noChangeArrowheads="1"/>
          </p:cNvSpPr>
          <p:nvPr/>
        </p:nvSpPr>
        <p:spPr bwMode="auto">
          <a:xfrm>
            <a:off x="1025525" y="4731456"/>
            <a:ext cx="4011034"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ＭＳ Ｐゴシック" pitchFamily="50" charset="-128"/>
              </a:defRPr>
            </a:lvl1pPr>
            <a:lvl2pPr marL="742950" indent="-285750" eaLnBrk="0" hangingPunct="0">
              <a:defRPr sz="2400" b="1">
                <a:solidFill>
                  <a:schemeClr val="tx1"/>
                </a:solidFill>
                <a:latin typeface="Arial" pitchFamily="34" charset="0"/>
                <a:ea typeface="ＭＳ Ｐゴシック" pitchFamily="50" charset="-128"/>
              </a:defRPr>
            </a:lvl2pPr>
            <a:lvl3pPr marL="1143000" indent="-228600" eaLnBrk="0" hangingPunct="0">
              <a:defRPr sz="2400" b="1">
                <a:solidFill>
                  <a:schemeClr val="tx1"/>
                </a:solidFill>
                <a:latin typeface="Arial" pitchFamily="34" charset="0"/>
                <a:ea typeface="ＭＳ Ｐゴシック" pitchFamily="50" charset="-128"/>
              </a:defRPr>
            </a:lvl3pPr>
            <a:lvl4pPr marL="1600200" indent="-228600" eaLnBrk="0" hangingPunct="0">
              <a:defRPr sz="2400" b="1">
                <a:solidFill>
                  <a:schemeClr val="tx1"/>
                </a:solidFill>
                <a:latin typeface="Arial" pitchFamily="34" charset="0"/>
                <a:ea typeface="ＭＳ Ｐゴシック" pitchFamily="50" charset="-128"/>
              </a:defRPr>
            </a:lvl4pPr>
            <a:lvl5pPr marL="2057400" indent="-228600" eaLnBrk="0" hangingPunct="0">
              <a:defRPr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r>
              <a:rPr kumimoji="1" lang="ja-JP" altLang="en-US" sz="4267" b="0">
                <a:latin typeface="メイリオ" pitchFamily="50" charset="-128"/>
                <a:ea typeface="メイリオ" pitchFamily="50" charset="-128"/>
                <a:cs typeface="メイリオ" pitchFamily="50" charset="-128"/>
              </a:rPr>
              <a:t>医者になること</a:t>
            </a:r>
          </a:p>
        </p:txBody>
      </p:sp>
      <p:grpSp>
        <p:nvGrpSpPr>
          <p:cNvPr id="51205" name="グループ化 4"/>
          <p:cNvGrpSpPr>
            <a:grpSpLocks/>
          </p:cNvGrpSpPr>
          <p:nvPr/>
        </p:nvGrpSpPr>
        <p:grpSpPr bwMode="auto">
          <a:xfrm>
            <a:off x="5164139" y="1443567"/>
            <a:ext cx="2746375" cy="1470378"/>
            <a:chOff x="322263" y="858838"/>
            <a:chExt cx="4148137" cy="1997075"/>
          </a:xfrm>
        </p:grpSpPr>
        <p:grpSp>
          <p:nvGrpSpPr>
            <p:cNvPr id="51220" name="グループ化 143"/>
            <p:cNvGrpSpPr>
              <a:grpSpLocks/>
            </p:cNvGrpSpPr>
            <p:nvPr/>
          </p:nvGrpSpPr>
          <p:grpSpPr bwMode="auto">
            <a:xfrm>
              <a:off x="322263" y="1143000"/>
              <a:ext cx="3375025" cy="1712913"/>
              <a:chOff x="0" y="2071678"/>
              <a:chExt cx="7643834" cy="4429156"/>
            </a:xfrm>
          </p:grpSpPr>
          <p:sp>
            <p:nvSpPr>
              <p:cNvPr id="20" name="円/楕円 19"/>
              <p:cNvSpPr/>
              <p:nvPr/>
            </p:nvSpPr>
            <p:spPr bwMode="auto">
              <a:xfrm>
                <a:off x="142844" y="2857496"/>
                <a:ext cx="7429552" cy="3643338"/>
              </a:xfrm>
              <a:prstGeom prst="ellipse">
                <a:avLst/>
              </a:prstGeom>
              <a:solidFill>
                <a:srgbClr val="CCFFCC"/>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wrap="none"/>
              <a:lstStyle/>
              <a:p>
                <a:pPr eaLnBrk="0" hangingPunct="0">
                  <a:defRPr/>
                </a:pPr>
                <a:endParaRPr lang="ja-JP" altLang="en-US" sz="622">
                  <a:latin typeface="Arial" charset="0"/>
                </a:endParaRPr>
              </a:p>
            </p:txBody>
          </p:sp>
          <p:grpSp>
            <p:nvGrpSpPr>
              <p:cNvPr id="21" name="グループ化 44"/>
              <p:cNvGrpSpPr/>
              <p:nvPr/>
            </p:nvGrpSpPr>
            <p:grpSpPr>
              <a:xfrm rot="16200000">
                <a:off x="5467816" y="4319134"/>
                <a:ext cx="533400" cy="1324899"/>
                <a:chOff x="7189760" y="1744941"/>
                <a:chExt cx="533400" cy="1324899"/>
              </a:xfrm>
              <a:solidFill>
                <a:srgbClr val="66FF66"/>
              </a:solidFill>
            </p:grpSpPr>
            <p:sp>
              <p:nvSpPr>
                <p:cNvPr id="89"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90"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91"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92"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22" name="グループ化 54"/>
              <p:cNvGrpSpPr/>
              <p:nvPr/>
            </p:nvGrpSpPr>
            <p:grpSpPr>
              <a:xfrm>
                <a:off x="2357422" y="4857760"/>
                <a:ext cx="533400" cy="1324899"/>
                <a:chOff x="7189760" y="1744941"/>
                <a:chExt cx="533400" cy="1324899"/>
              </a:xfrm>
              <a:solidFill>
                <a:srgbClr val="0000FF"/>
              </a:solidFill>
            </p:grpSpPr>
            <p:sp>
              <p:nvSpPr>
                <p:cNvPr id="85"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86"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87"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88"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51239" name="グループ化 59"/>
              <p:cNvGrpSpPr>
                <a:grpSpLocks/>
              </p:cNvGrpSpPr>
              <p:nvPr/>
            </p:nvGrpSpPr>
            <p:grpSpPr bwMode="auto">
              <a:xfrm>
                <a:off x="2285984" y="2928934"/>
                <a:ext cx="533400" cy="1324899"/>
                <a:chOff x="7189760" y="1744941"/>
                <a:chExt cx="533400" cy="1324899"/>
              </a:xfrm>
            </p:grpSpPr>
            <p:sp>
              <p:nvSpPr>
                <p:cNvPr id="81" name="Oval 14"/>
                <p:cNvSpPr>
                  <a:spLocks noChangeArrowheads="1"/>
                </p:cNvSpPr>
                <p:nvPr/>
              </p:nvSpPr>
              <p:spPr bwMode="auto">
                <a:xfrm>
                  <a:off x="7266051" y="1743720"/>
                  <a:ext cx="380137" cy="391508"/>
                </a:xfrm>
                <a:prstGeom prst="ellipse">
                  <a:avLst/>
                </a:prstGeom>
                <a:solidFill>
                  <a:srgbClr val="81F1F1"/>
                </a:solid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82" name="Rectangle 15"/>
                <p:cNvSpPr>
                  <a:spLocks noChangeArrowheads="1"/>
                </p:cNvSpPr>
                <p:nvPr/>
              </p:nvSpPr>
              <p:spPr bwMode="auto">
                <a:xfrm>
                  <a:off x="7190023" y="2140183"/>
                  <a:ext cx="532192" cy="693809"/>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622"/>
                </a:p>
              </p:txBody>
            </p:sp>
            <p:sp>
              <p:nvSpPr>
                <p:cNvPr id="83" name="Rectangle 17"/>
                <p:cNvSpPr>
                  <a:spLocks noChangeArrowheads="1"/>
                </p:cNvSpPr>
                <p:nvPr/>
              </p:nvSpPr>
              <p:spPr bwMode="auto">
                <a:xfrm>
                  <a:off x="7336650" y="2833992"/>
                  <a:ext cx="81456" cy="232923"/>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622"/>
                </a:p>
              </p:txBody>
            </p:sp>
            <p:sp>
              <p:nvSpPr>
                <p:cNvPr id="84" name="Rectangle 18"/>
                <p:cNvSpPr>
                  <a:spLocks noChangeArrowheads="1"/>
                </p:cNvSpPr>
                <p:nvPr/>
              </p:nvSpPr>
              <p:spPr bwMode="auto">
                <a:xfrm>
                  <a:off x="7537578" y="2833992"/>
                  <a:ext cx="76027" cy="232923"/>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24" name="グループ化 64"/>
              <p:cNvGrpSpPr/>
              <p:nvPr/>
            </p:nvGrpSpPr>
            <p:grpSpPr>
              <a:xfrm>
                <a:off x="5429256" y="2643182"/>
                <a:ext cx="533400" cy="1324899"/>
                <a:chOff x="7189760" y="1744941"/>
                <a:chExt cx="533400" cy="1324899"/>
              </a:xfrm>
              <a:solidFill>
                <a:srgbClr val="FFFFCC"/>
              </a:solidFill>
            </p:grpSpPr>
            <p:sp>
              <p:nvSpPr>
                <p:cNvPr id="77"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78"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79"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80"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25" name="グループ化 74"/>
              <p:cNvGrpSpPr/>
              <p:nvPr/>
            </p:nvGrpSpPr>
            <p:grpSpPr>
              <a:xfrm>
                <a:off x="3428992" y="4857760"/>
                <a:ext cx="785812" cy="1370695"/>
                <a:chOff x="1447773" y="1774944"/>
                <a:chExt cx="785812" cy="1370695"/>
              </a:xfrm>
              <a:solidFill>
                <a:srgbClr val="FFCC66"/>
              </a:solidFill>
            </p:grpSpPr>
            <p:sp>
              <p:nvSpPr>
                <p:cNvPr id="73"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74"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75"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76"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26" name="グループ化 79"/>
              <p:cNvGrpSpPr/>
              <p:nvPr/>
            </p:nvGrpSpPr>
            <p:grpSpPr>
              <a:xfrm>
                <a:off x="3929058" y="3214686"/>
                <a:ext cx="785812" cy="1370695"/>
                <a:chOff x="1447773" y="1774944"/>
                <a:chExt cx="785812" cy="1370695"/>
              </a:xfrm>
              <a:solidFill>
                <a:srgbClr val="9999FF"/>
              </a:solidFill>
            </p:grpSpPr>
            <p:sp>
              <p:nvSpPr>
                <p:cNvPr id="69"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70"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71"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72"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51243" name="グループ化 84"/>
              <p:cNvGrpSpPr>
                <a:grpSpLocks/>
              </p:cNvGrpSpPr>
              <p:nvPr/>
            </p:nvGrpSpPr>
            <p:grpSpPr bwMode="auto">
              <a:xfrm>
                <a:off x="928662" y="2714620"/>
                <a:ext cx="785812" cy="1370695"/>
                <a:chOff x="1447773" y="1774944"/>
                <a:chExt cx="785812" cy="1370695"/>
              </a:xfrm>
            </p:grpSpPr>
            <p:sp>
              <p:nvSpPr>
                <p:cNvPr id="65" name="AutoShape 43"/>
                <p:cNvSpPr>
                  <a:spLocks noChangeArrowheads="1"/>
                </p:cNvSpPr>
                <p:nvPr/>
              </p:nvSpPr>
              <p:spPr bwMode="auto">
                <a:xfrm>
                  <a:off x="1447729" y="2151580"/>
                  <a:ext cx="787427" cy="758233"/>
                </a:xfrm>
                <a:prstGeom prst="flowChartExtra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622"/>
                </a:p>
              </p:txBody>
            </p:sp>
            <p:sp>
              <p:nvSpPr>
                <p:cNvPr id="66" name="Oval 45"/>
                <p:cNvSpPr>
                  <a:spLocks noChangeArrowheads="1"/>
                </p:cNvSpPr>
                <p:nvPr/>
              </p:nvSpPr>
              <p:spPr bwMode="auto">
                <a:xfrm>
                  <a:off x="1648659" y="1774941"/>
                  <a:ext cx="380136" cy="391505"/>
                </a:xfrm>
                <a:prstGeom prst="ellipse">
                  <a:avLst/>
                </a:prstGeom>
                <a:solidFill>
                  <a:srgbClr val="FA8CED"/>
                </a:solid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67" name="Rectangle 47"/>
                <p:cNvSpPr>
                  <a:spLocks noChangeArrowheads="1"/>
                </p:cNvSpPr>
                <p:nvPr/>
              </p:nvSpPr>
              <p:spPr bwMode="auto">
                <a:xfrm>
                  <a:off x="1670381" y="2909813"/>
                  <a:ext cx="81456" cy="232923"/>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622"/>
                </a:p>
              </p:txBody>
            </p:sp>
            <p:sp>
              <p:nvSpPr>
                <p:cNvPr id="68" name="Rectangle 48"/>
                <p:cNvSpPr>
                  <a:spLocks noChangeArrowheads="1"/>
                </p:cNvSpPr>
                <p:nvPr/>
              </p:nvSpPr>
              <p:spPr bwMode="auto">
                <a:xfrm>
                  <a:off x="1909324" y="2909813"/>
                  <a:ext cx="76027" cy="232923"/>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28" name="グループ化 89"/>
              <p:cNvGrpSpPr/>
              <p:nvPr/>
            </p:nvGrpSpPr>
            <p:grpSpPr>
              <a:xfrm>
                <a:off x="642910" y="4214818"/>
                <a:ext cx="785812" cy="1370695"/>
                <a:chOff x="1447773" y="1774944"/>
                <a:chExt cx="785812" cy="1370695"/>
              </a:xfrm>
              <a:solidFill>
                <a:srgbClr val="FFFFCC"/>
              </a:solidFill>
            </p:grpSpPr>
            <p:sp>
              <p:nvSpPr>
                <p:cNvPr id="6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6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6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6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29" name="グループ化 99"/>
              <p:cNvGrpSpPr/>
              <p:nvPr/>
            </p:nvGrpSpPr>
            <p:grpSpPr>
              <a:xfrm>
                <a:off x="3000364" y="3500438"/>
                <a:ext cx="290922" cy="703438"/>
                <a:chOff x="7189760" y="1744941"/>
                <a:chExt cx="533400" cy="1324899"/>
              </a:xfrm>
              <a:solidFill>
                <a:srgbClr val="FFCC66"/>
              </a:solidFill>
            </p:grpSpPr>
            <p:sp>
              <p:nvSpPr>
                <p:cNvPr id="57"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58"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59"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60"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30" name="グループ化 104"/>
              <p:cNvGrpSpPr/>
              <p:nvPr/>
            </p:nvGrpSpPr>
            <p:grpSpPr>
              <a:xfrm>
                <a:off x="1500166" y="4929198"/>
                <a:ext cx="290922" cy="703438"/>
                <a:chOff x="7189760" y="1744941"/>
                <a:chExt cx="533400" cy="1324899"/>
              </a:xfrm>
              <a:solidFill>
                <a:srgbClr val="9999FF"/>
              </a:solidFill>
            </p:grpSpPr>
            <p:sp>
              <p:nvSpPr>
                <p:cNvPr id="53"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54"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55"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56"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grpSp>
            <p:nvGrpSpPr>
              <p:cNvPr id="31" name="グループ化 109"/>
              <p:cNvGrpSpPr/>
              <p:nvPr/>
            </p:nvGrpSpPr>
            <p:grpSpPr>
              <a:xfrm>
                <a:off x="4357686" y="5429264"/>
                <a:ext cx="428590" cy="727753"/>
                <a:chOff x="1447773" y="1774944"/>
                <a:chExt cx="785812" cy="1370695"/>
              </a:xfrm>
              <a:solidFill>
                <a:srgbClr val="66FF66"/>
              </a:solidFill>
            </p:grpSpPr>
            <p:sp>
              <p:nvSpPr>
                <p:cNvPr id="49"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50"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51"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52"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sp>
            <p:nvSpPr>
              <p:cNvPr id="32" name="円形吹き出し 31"/>
              <p:cNvSpPr/>
              <p:nvPr/>
            </p:nvSpPr>
            <p:spPr bwMode="auto">
              <a:xfrm>
                <a:off x="1498823" y="2070364"/>
                <a:ext cx="858022" cy="56991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eaLnBrk="0" hangingPunct="0">
                  <a:defRPr/>
                </a:pPr>
                <a:r>
                  <a:rPr lang="ja-JP" altLang="en-US" sz="267" dirty="0">
                    <a:latin typeface="Arial" charset="0"/>
                  </a:rPr>
                  <a:t>頭が痛い</a:t>
                </a:r>
              </a:p>
            </p:txBody>
          </p:sp>
          <p:sp>
            <p:nvSpPr>
              <p:cNvPr id="33" name="円形吹き出し 32"/>
              <p:cNvSpPr/>
              <p:nvPr/>
            </p:nvSpPr>
            <p:spPr bwMode="auto">
              <a:xfrm>
                <a:off x="2715259" y="2283461"/>
                <a:ext cx="858022" cy="56991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めまいが</a:t>
                </a:r>
                <a:endParaRPr lang="en-US" altLang="ja-JP" sz="267" dirty="0">
                  <a:latin typeface="Arial" charset="0"/>
                </a:endParaRPr>
              </a:p>
              <a:p>
                <a:pPr algn="ctr" eaLnBrk="0" hangingPunct="0">
                  <a:defRPr/>
                </a:pPr>
                <a:r>
                  <a:rPr lang="ja-JP" altLang="en-US" sz="267" dirty="0">
                    <a:latin typeface="Arial" charset="0"/>
                  </a:rPr>
                  <a:t>する</a:t>
                </a:r>
              </a:p>
            </p:txBody>
          </p:sp>
          <p:sp>
            <p:nvSpPr>
              <p:cNvPr id="34" name="円形吹き出し 33"/>
              <p:cNvSpPr/>
              <p:nvPr/>
            </p:nvSpPr>
            <p:spPr bwMode="auto">
              <a:xfrm>
                <a:off x="3214867" y="2853378"/>
                <a:ext cx="858022" cy="574871"/>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熱がある</a:t>
                </a:r>
              </a:p>
            </p:txBody>
          </p:sp>
          <p:sp>
            <p:nvSpPr>
              <p:cNvPr id="35" name="円形吹き出し 34"/>
              <p:cNvSpPr/>
              <p:nvPr/>
            </p:nvSpPr>
            <p:spPr bwMode="auto">
              <a:xfrm>
                <a:off x="5859528" y="2070364"/>
                <a:ext cx="852593" cy="56991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たばこを</a:t>
                </a:r>
                <a:endParaRPr lang="en-US" altLang="ja-JP" sz="267" dirty="0">
                  <a:latin typeface="Arial" charset="0"/>
                </a:endParaRPr>
              </a:p>
              <a:p>
                <a:pPr algn="ctr" eaLnBrk="0" hangingPunct="0">
                  <a:defRPr/>
                </a:pPr>
                <a:r>
                  <a:rPr lang="ja-JP" altLang="en-US" sz="267" dirty="0">
                    <a:latin typeface="Arial" charset="0"/>
                  </a:rPr>
                  <a:t>やめたい</a:t>
                </a:r>
              </a:p>
            </p:txBody>
          </p:sp>
          <p:sp>
            <p:nvSpPr>
              <p:cNvPr id="36" name="円形吹き出し 35"/>
              <p:cNvSpPr/>
              <p:nvPr/>
            </p:nvSpPr>
            <p:spPr bwMode="auto">
              <a:xfrm>
                <a:off x="6788148" y="2997094"/>
                <a:ext cx="858022" cy="56991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介護が</a:t>
                </a:r>
                <a:endParaRPr lang="en-US" altLang="ja-JP" sz="267" dirty="0">
                  <a:latin typeface="Arial" charset="0"/>
                </a:endParaRPr>
              </a:p>
              <a:p>
                <a:pPr algn="ctr" eaLnBrk="0" hangingPunct="0">
                  <a:defRPr/>
                </a:pPr>
                <a:r>
                  <a:rPr lang="ja-JP" altLang="en-US" sz="267" dirty="0">
                    <a:latin typeface="Arial" charset="0"/>
                  </a:rPr>
                  <a:t>大変</a:t>
                </a:r>
              </a:p>
            </p:txBody>
          </p:sp>
          <p:sp>
            <p:nvSpPr>
              <p:cNvPr id="37" name="円形吹き出し 36"/>
              <p:cNvSpPr/>
              <p:nvPr/>
            </p:nvSpPr>
            <p:spPr bwMode="auto">
              <a:xfrm>
                <a:off x="5072105" y="5574101"/>
                <a:ext cx="858022" cy="569917"/>
              </a:xfrm>
              <a:prstGeom prst="wedgeEllipseCallout">
                <a:avLst>
                  <a:gd name="adj1" fmla="val -90346"/>
                  <a:gd name="adj2" fmla="val -4716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予防接種</a:t>
                </a:r>
                <a:endParaRPr lang="en-US" altLang="ja-JP" sz="267" dirty="0">
                  <a:latin typeface="Arial" charset="0"/>
                </a:endParaRPr>
              </a:p>
              <a:p>
                <a:pPr algn="ctr" eaLnBrk="0" hangingPunct="0">
                  <a:defRPr/>
                </a:pPr>
                <a:r>
                  <a:rPr lang="ja-JP" altLang="en-US" sz="267" dirty="0">
                    <a:latin typeface="Arial" charset="0"/>
                  </a:rPr>
                  <a:t>希望</a:t>
                </a:r>
              </a:p>
            </p:txBody>
          </p:sp>
          <p:grpSp>
            <p:nvGrpSpPr>
              <p:cNvPr id="38" name="グループ化 69"/>
              <p:cNvGrpSpPr/>
              <p:nvPr/>
            </p:nvGrpSpPr>
            <p:grpSpPr>
              <a:xfrm>
                <a:off x="6286512" y="3643314"/>
                <a:ext cx="785812" cy="1370695"/>
                <a:chOff x="1447773" y="1774944"/>
                <a:chExt cx="785812" cy="1370695"/>
              </a:xfrm>
              <a:solidFill>
                <a:srgbClr val="66FF66"/>
              </a:solidFill>
            </p:grpSpPr>
            <p:sp>
              <p:nvSpPr>
                <p:cNvPr id="45"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46"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622">
                    <a:solidFill>
                      <a:srgbClr val="E49EDF"/>
                    </a:solidFill>
                  </a:endParaRPr>
                </a:p>
              </p:txBody>
            </p:sp>
            <p:sp>
              <p:nvSpPr>
                <p:cNvPr id="47"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sp>
              <p:nvSpPr>
                <p:cNvPr id="48"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622"/>
                </a:p>
              </p:txBody>
            </p:sp>
          </p:grpSp>
          <p:sp>
            <p:nvSpPr>
              <p:cNvPr id="39" name="円形吹き出し 38"/>
              <p:cNvSpPr/>
              <p:nvPr/>
            </p:nvSpPr>
            <p:spPr bwMode="auto">
              <a:xfrm>
                <a:off x="5289325" y="4072500"/>
                <a:ext cx="858022" cy="56991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認知症</a:t>
                </a:r>
                <a:endParaRPr lang="en-US" altLang="ja-JP" sz="267" dirty="0">
                  <a:latin typeface="Arial" charset="0"/>
                </a:endParaRPr>
              </a:p>
              <a:p>
                <a:pPr algn="ctr" eaLnBrk="0" hangingPunct="0">
                  <a:defRPr/>
                </a:pPr>
                <a:r>
                  <a:rPr lang="ja-JP" altLang="en-US" sz="267" dirty="0">
                    <a:latin typeface="Arial" charset="0"/>
                  </a:rPr>
                  <a:t>寝たきり</a:t>
                </a:r>
              </a:p>
            </p:txBody>
          </p:sp>
          <p:sp>
            <p:nvSpPr>
              <p:cNvPr id="40" name="円形吹き出し 39"/>
              <p:cNvSpPr/>
              <p:nvPr/>
            </p:nvSpPr>
            <p:spPr bwMode="auto">
              <a:xfrm>
                <a:off x="4355276" y="2570896"/>
                <a:ext cx="858022" cy="56991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高血圧</a:t>
                </a:r>
                <a:endParaRPr lang="en-US" altLang="ja-JP" sz="267" dirty="0">
                  <a:latin typeface="Arial" charset="0"/>
                </a:endParaRPr>
              </a:p>
              <a:p>
                <a:pPr algn="ctr" eaLnBrk="0" hangingPunct="0">
                  <a:defRPr/>
                </a:pPr>
                <a:r>
                  <a:rPr lang="ja-JP" altLang="en-US" sz="267" dirty="0">
                    <a:latin typeface="Arial" charset="0"/>
                  </a:rPr>
                  <a:t>糖尿病</a:t>
                </a:r>
              </a:p>
            </p:txBody>
          </p:sp>
          <p:sp>
            <p:nvSpPr>
              <p:cNvPr id="41" name="円形吹き出し 40"/>
              <p:cNvSpPr/>
              <p:nvPr/>
            </p:nvSpPr>
            <p:spPr bwMode="auto">
              <a:xfrm>
                <a:off x="2785854" y="4285597"/>
                <a:ext cx="863454" cy="574871"/>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膝が</a:t>
                </a:r>
                <a:endParaRPr lang="en-US" altLang="ja-JP" sz="267" dirty="0">
                  <a:latin typeface="Arial" charset="0"/>
                </a:endParaRPr>
              </a:p>
              <a:p>
                <a:pPr algn="ctr" eaLnBrk="0" hangingPunct="0">
                  <a:defRPr/>
                </a:pPr>
                <a:r>
                  <a:rPr lang="ja-JP" altLang="en-US" sz="267" dirty="0">
                    <a:latin typeface="Arial" charset="0"/>
                  </a:rPr>
                  <a:t>痛い</a:t>
                </a:r>
              </a:p>
            </p:txBody>
          </p:sp>
          <p:sp>
            <p:nvSpPr>
              <p:cNvPr id="42" name="円形吹き出し 41"/>
              <p:cNvSpPr/>
              <p:nvPr/>
            </p:nvSpPr>
            <p:spPr bwMode="auto">
              <a:xfrm>
                <a:off x="4143484" y="4716752"/>
                <a:ext cx="858022" cy="569914"/>
              </a:xfrm>
              <a:prstGeom prst="wedgeEllipseCallout">
                <a:avLst>
                  <a:gd name="adj1" fmla="val -63979"/>
                  <a:gd name="adj2" fmla="val 15759"/>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気分が</a:t>
                </a:r>
                <a:endParaRPr lang="en-US" altLang="ja-JP" sz="267" dirty="0">
                  <a:latin typeface="Arial" charset="0"/>
                </a:endParaRPr>
              </a:p>
              <a:p>
                <a:pPr algn="ctr" eaLnBrk="0" hangingPunct="0">
                  <a:defRPr/>
                </a:pPr>
                <a:r>
                  <a:rPr lang="ja-JP" altLang="en-US" sz="267" dirty="0">
                    <a:latin typeface="Arial" charset="0"/>
                  </a:rPr>
                  <a:t>沈む</a:t>
                </a:r>
              </a:p>
            </p:txBody>
          </p:sp>
          <p:sp>
            <p:nvSpPr>
              <p:cNvPr id="43" name="円形吹き出し 42"/>
              <p:cNvSpPr/>
              <p:nvPr/>
            </p:nvSpPr>
            <p:spPr bwMode="auto">
              <a:xfrm>
                <a:off x="1716044" y="4216216"/>
                <a:ext cx="858022" cy="56991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転んで</a:t>
                </a:r>
                <a:endParaRPr lang="en-US" altLang="ja-JP" sz="267" dirty="0">
                  <a:latin typeface="Arial" charset="0"/>
                </a:endParaRPr>
              </a:p>
              <a:p>
                <a:pPr algn="ctr" eaLnBrk="0" hangingPunct="0">
                  <a:defRPr/>
                </a:pPr>
                <a:r>
                  <a:rPr lang="ja-JP" altLang="en-US" sz="267" dirty="0">
                    <a:latin typeface="Arial" charset="0"/>
                  </a:rPr>
                  <a:t>ケガ</a:t>
                </a:r>
              </a:p>
            </p:txBody>
          </p:sp>
          <p:sp>
            <p:nvSpPr>
              <p:cNvPr id="44" name="円形吹き出し 43"/>
              <p:cNvSpPr/>
              <p:nvPr/>
            </p:nvSpPr>
            <p:spPr bwMode="auto">
              <a:xfrm>
                <a:off x="0" y="3641345"/>
                <a:ext cx="858022" cy="574871"/>
              </a:xfrm>
              <a:prstGeom prst="wedgeEllipseCallout">
                <a:avLst>
                  <a:gd name="adj1" fmla="val 46282"/>
                  <a:gd name="adj2" fmla="val 67894"/>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267" dirty="0">
                    <a:latin typeface="Arial" charset="0"/>
                  </a:rPr>
                  <a:t>発疹が</a:t>
                </a:r>
                <a:endParaRPr lang="en-US" altLang="ja-JP" sz="267" dirty="0">
                  <a:latin typeface="Arial" charset="0"/>
                </a:endParaRPr>
              </a:p>
              <a:p>
                <a:pPr algn="ctr" eaLnBrk="0" hangingPunct="0">
                  <a:defRPr/>
                </a:pPr>
                <a:r>
                  <a:rPr lang="ja-JP" altLang="en-US" sz="267" dirty="0">
                    <a:latin typeface="Arial" charset="0"/>
                  </a:rPr>
                  <a:t>ある</a:t>
                </a:r>
                <a:endParaRPr lang="en-US" altLang="ja-JP" sz="267" dirty="0">
                  <a:latin typeface="Arial" charset="0"/>
                </a:endParaRPr>
              </a:p>
            </p:txBody>
          </p:sp>
        </p:grpSp>
        <p:cxnSp>
          <p:nvCxnSpPr>
            <p:cNvPr id="51221" name="直線矢印コネクタ 421"/>
            <p:cNvCxnSpPr>
              <a:cxnSpLocks noChangeShapeType="1"/>
            </p:cNvCxnSpPr>
            <p:nvPr/>
          </p:nvCxnSpPr>
          <p:spPr bwMode="auto">
            <a:xfrm flipV="1">
              <a:off x="987425" y="1360488"/>
              <a:ext cx="2514600" cy="19050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pic>
          <p:nvPicPr>
            <p:cNvPr id="51222" name="Picture 46"/>
            <p:cNvPicPr>
              <a:picLocks noChangeAspect="1" noChangeArrowheads="1"/>
            </p:cNvPicPr>
            <p:nvPr/>
          </p:nvPicPr>
          <p:blipFill>
            <a:blip r:embed="rId3">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3511550" y="858838"/>
              <a:ext cx="9588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1223" name="直線矢印コネクタ 421"/>
            <p:cNvCxnSpPr>
              <a:cxnSpLocks noChangeShapeType="1"/>
            </p:cNvCxnSpPr>
            <p:nvPr/>
          </p:nvCxnSpPr>
          <p:spPr bwMode="auto">
            <a:xfrm flipV="1">
              <a:off x="1547813" y="1455738"/>
              <a:ext cx="1954212" cy="141287"/>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24" name="直線矢印コネクタ 421"/>
            <p:cNvCxnSpPr>
              <a:cxnSpLocks noChangeShapeType="1"/>
            </p:cNvCxnSpPr>
            <p:nvPr/>
          </p:nvCxnSpPr>
          <p:spPr bwMode="auto">
            <a:xfrm flipV="1">
              <a:off x="1755775" y="1543050"/>
              <a:ext cx="1752600" cy="28257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25" name="直線矢印コネクタ 421"/>
            <p:cNvCxnSpPr>
              <a:cxnSpLocks noChangeShapeType="1"/>
            </p:cNvCxnSpPr>
            <p:nvPr/>
          </p:nvCxnSpPr>
          <p:spPr bwMode="auto">
            <a:xfrm flipV="1">
              <a:off x="2297113" y="1584325"/>
              <a:ext cx="1220787" cy="233363"/>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26" name="直線矢印コネクタ 421"/>
            <p:cNvCxnSpPr>
              <a:cxnSpLocks noChangeShapeType="1"/>
              <a:endCxn id="36" idx="0"/>
            </p:cNvCxnSpPr>
            <p:nvPr/>
          </p:nvCxnSpPr>
          <p:spPr bwMode="auto">
            <a:xfrm flipV="1">
              <a:off x="2970213" y="1501775"/>
              <a:ext cx="538162" cy="68263"/>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27" name="直線矢印コネクタ 421"/>
            <p:cNvCxnSpPr>
              <a:cxnSpLocks noChangeShapeType="1"/>
              <a:endCxn id="36" idx="4"/>
            </p:cNvCxnSpPr>
            <p:nvPr/>
          </p:nvCxnSpPr>
          <p:spPr bwMode="auto">
            <a:xfrm flipV="1">
              <a:off x="3317875" y="1722438"/>
              <a:ext cx="190500" cy="230187"/>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28" name="直線矢印コネクタ 421"/>
            <p:cNvCxnSpPr>
              <a:cxnSpLocks noChangeShapeType="1"/>
              <a:endCxn id="36" idx="4"/>
            </p:cNvCxnSpPr>
            <p:nvPr/>
          </p:nvCxnSpPr>
          <p:spPr bwMode="auto">
            <a:xfrm flipV="1">
              <a:off x="2809875" y="1722438"/>
              <a:ext cx="696913" cy="442912"/>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29" name="直線矢印コネクタ 421"/>
            <p:cNvCxnSpPr>
              <a:cxnSpLocks noChangeShapeType="1"/>
            </p:cNvCxnSpPr>
            <p:nvPr/>
          </p:nvCxnSpPr>
          <p:spPr bwMode="auto">
            <a:xfrm flipV="1">
              <a:off x="2360613" y="1817688"/>
              <a:ext cx="1157287" cy="71755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30" name="直線矢印コネクタ 421"/>
            <p:cNvCxnSpPr>
              <a:cxnSpLocks noChangeShapeType="1"/>
            </p:cNvCxnSpPr>
            <p:nvPr/>
          </p:nvCxnSpPr>
          <p:spPr bwMode="auto">
            <a:xfrm flipV="1">
              <a:off x="2090738" y="1647825"/>
              <a:ext cx="1355725" cy="738188"/>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31" name="直線矢印コネクタ 421"/>
            <p:cNvCxnSpPr>
              <a:cxnSpLocks noChangeShapeType="1"/>
            </p:cNvCxnSpPr>
            <p:nvPr/>
          </p:nvCxnSpPr>
          <p:spPr bwMode="auto">
            <a:xfrm flipV="1">
              <a:off x="1598613" y="1646238"/>
              <a:ext cx="1909762" cy="69532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32" name="直線矢印コネクタ 421"/>
            <p:cNvCxnSpPr>
              <a:cxnSpLocks noChangeShapeType="1"/>
              <a:endCxn id="36" idx="3"/>
            </p:cNvCxnSpPr>
            <p:nvPr/>
          </p:nvCxnSpPr>
          <p:spPr bwMode="auto">
            <a:xfrm flipV="1">
              <a:off x="1117600" y="1690688"/>
              <a:ext cx="2255838" cy="62547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51233" name="直線矢印コネクタ 421"/>
            <p:cNvCxnSpPr>
              <a:cxnSpLocks noChangeShapeType="1"/>
            </p:cNvCxnSpPr>
            <p:nvPr/>
          </p:nvCxnSpPr>
          <p:spPr bwMode="auto">
            <a:xfrm flipV="1">
              <a:off x="779463" y="1628775"/>
              <a:ext cx="2728912" cy="48895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grpSp>
      <p:grpSp>
        <p:nvGrpSpPr>
          <p:cNvPr id="51206" name="グループ化 92"/>
          <p:cNvGrpSpPr>
            <a:grpSpLocks/>
          </p:cNvGrpSpPr>
          <p:nvPr/>
        </p:nvGrpSpPr>
        <p:grpSpPr bwMode="auto">
          <a:xfrm>
            <a:off x="6560997" y="2847100"/>
            <a:ext cx="2278062" cy="1418167"/>
            <a:chOff x="5556250" y="3557588"/>
            <a:chExt cx="4510088" cy="3111500"/>
          </a:xfrm>
        </p:grpSpPr>
        <p:sp>
          <p:nvSpPr>
            <p:cNvPr id="94" name="円/楕円 93"/>
            <p:cNvSpPr/>
            <p:nvPr/>
          </p:nvSpPr>
          <p:spPr>
            <a:xfrm>
              <a:off x="5707110" y="3659758"/>
              <a:ext cx="4359228" cy="2291054"/>
            </a:xfrm>
            <a:prstGeom prst="ellipse">
              <a:avLst/>
            </a:prstGeom>
            <a:solidFill>
              <a:schemeClr val="accent6">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133"/>
            </a:p>
          </p:txBody>
        </p:sp>
        <p:pic>
          <p:nvPicPr>
            <p:cNvPr id="51215" name="Picture 7" descr="C:\Users\S.Yokoya\Documents\筑波大学\北茨城\北茨城家庭医療センター構想\イラスト\めまい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69363" y="3687763"/>
              <a:ext cx="11366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9" descr="C:\Users\S.Yokoya\Documents\筑波大学\北茨城\北茨城家庭医療センター構想\イラスト\膝痛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56250" y="4208463"/>
              <a:ext cx="14065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10" descr="C:\Users\S.Yokoya\Documents\筑波大学\北茨城\北茨城家庭医療センター構想\イラスト\咳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7488" y="3630613"/>
              <a:ext cx="925512"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11" descr="C:\Users\S.Yokoya\Documents\筑波大学\北茨城\北茨城家庭医療センター構想\イラスト\胸痛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5888" y="3557588"/>
              <a:ext cx="1095375" cy="102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9" name="Picture 3" descr="C:\Users\S.Yokoya\Documents\筑波大学\北茨城\北茨城家庭医療センター構想\イラスト\すっきりおばさん.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4625" y="4670425"/>
              <a:ext cx="2506663"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07" name="グループ化 99"/>
          <p:cNvGrpSpPr>
            <a:grpSpLocks/>
          </p:cNvGrpSpPr>
          <p:nvPr/>
        </p:nvGrpSpPr>
        <p:grpSpPr bwMode="auto">
          <a:xfrm>
            <a:off x="5466839" y="4140354"/>
            <a:ext cx="3317538" cy="1417344"/>
            <a:chOff x="501650" y="1557338"/>
            <a:chExt cx="7396163" cy="3209925"/>
          </a:xfrm>
        </p:grpSpPr>
        <p:pic>
          <p:nvPicPr>
            <p:cNvPr id="51208" name="Picture 13" descr="C:\Users\maeno\Downloads\girl1.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54713" y="2708275"/>
              <a:ext cx="879475"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4" descr="C:\Users\maeno\Downloads\girl2.gi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88188" y="3121025"/>
              <a:ext cx="8096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5" descr="C:\Users\maeno\Downloads\coolbiz.gi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67263" y="1989138"/>
              <a:ext cx="950912"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6" descr="C:\Users\maeno\Downloads\mother_fumira.gi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24213" y="2027238"/>
              <a:ext cx="154305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7" descr="C:\Users\maeno\Downloads\grandmather.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30438" y="1882775"/>
              <a:ext cx="104298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8" descr="C:\Users\maeno\Downloads\obaasan.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1650" y="1557338"/>
              <a:ext cx="1773238"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7" name="角丸四角形 106"/>
          <p:cNvSpPr>
            <a:spLocks noChangeArrowheads="1"/>
          </p:cNvSpPr>
          <p:nvPr/>
        </p:nvSpPr>
        <p:spPr bwMode="auto">
          <a:xfrm>
            <a:off x="467544" y="5649504"/>
            <a:ext cx="8481764" cy="877888"/>
          </a:xfrm>
          <a:prstGeom prst="roundRect">
            <a:avLst>
              <a:gd name="adj" fmla="val 16667"/>
            </a:avLst>
          </a:prstGeom>
          <a:solidFill>
            <a:srgbClr val="0000FF"/>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0" hangingPunct="0">
              <a:defRPr/>
            </a:pPr>
            <a:r>
              <a:rPr lang="ja-JP" altLang="en-US" sz="2800" dirty="0" smtClean="0">
                <a:solidFill>
                  <a:srgbClr val="FFFFFF"/>
                </a:solidFill>
                <a:latin typeface="メイリオ" pitchFamily="50" charset="-128"/>
                <a:ea typeface="メイリオ" pitchFamily="50" charset="-128"/>
              </a:rPr>
              <a:t>「総合診療能力」は、目的ではなく手段である</a:t>
            </a:r>
            <a:endParaRPr lang="ja-JP" altLang="en-US" sz="2800" dirty="0">
              <a:solidFill>
                <a:srgbClr val="FFFFFF"/>
              </a:solidFill>
              <a:latin typeface="メイリオ" pitchFamily="50" charset="-128"/>
              <a:ea typeface="メイリオ" pitchFamily="50" charset="-128"/>
            </a:endParaRPr>
          </a:p>
        </p:txBody>
      </p:sp>
    </p:spTree>
    <p:extLst>
      <p:ext uri="{BB962C8B-B14F-4D97-AF65-F5344CB8AC3E}">
        <p14:creationId xmlns:p14="http://schemas.microsoft.com/office/powerpoint/2010/main" val="177988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anim calcmode="lin" valueType="num">
                                      <p:cBhvr>
                                        <p:cTn id="8" dur="1000" fill="hold"/>
                                        <p:tgtEl>
                                          <p:spTgt spid="107"/>
                                        </p:tgtEl>
                                        <p:attrNameLst>
                                          <p:attrName>ppt_x</p:attrName>
                                        </p:attrNameLst>
                                      </p:cBhvr>
                                      <p:tavLst>
                                        <p:tav tm="0">
                                          <p:val>
                                            <p:strVal val="#ppt_x"/>
                                          </p:val>
                                        </p:tav>
                                        <p:tav tm="100000">
                                          <p:val>
                                            <p:strVal val="#ppt_x"/>
                                          </p:val>
                                        </p:tav>
                                      </p:tavLst>
                                    </p:anim>
                                    <p:anim calcmode="lin" valueType="num">
                                      <p:cBhvr>
                                        <p:cTn id="9" dur="900" decel="100000" fill="hold"/>
                                        <p:tgtEl>
                                          <p:spTgt spid="10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214314" y="762000"/>
            <a:ext cx="8643937"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eaLnBrk="1" hangingPunct="1"/>
            <a:r>
              <a:rPr lang="ja-JP" altLang="en-US" dirty="0" smtClean="0">
                <a:solidFill>
                  <a:schemeClr val="tx1"/>
                </a:solidFill>
                <a:ea typeface="メイリオ" pitchFamily="50" charset="-128"/>
                <a:cs typeface="メイリオ" pitchFamily="50" charset="-128"/>
              </a:rPr>
              <a:t>総合診療は･･･</a:t>
            </a:r>
          </a:p>
        </p:txBody>
      </p:sp>
      <p:sp>
        <p:nvSpPr>
          <p:cNvPr id="11" name="角丸四角形 10"/>
          <p:cNvSpPr/>
          <p:nvPr/>
        </p:nvSpPr>
        <p:spPr bwMode="auto">
          <a:xfrm>
            <a:off x="988758" y="2438207"/>
            <a:ext cx="7140908" cy="602390"/>
          </a:xfrm>
          <a:prstGeom prst="round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96000"/>
          <a:lstStyle/>
          <a:p>
            <a:pPr algn="ctr">
              <a:spcBef>
                <a:spcPts val="2133"/>
              </a:spcBef>
              <a:defRPr/>
            </a:pPr>
            <a:r>
              <a:rPr lang="en-US" altLang="ja-JP" sz="2489" dirty="0">
                <a:solidFill>
                  <a:schemeClr val="bg1"/>
                </a:solidFill>
                <a:ea typeface="メイリオ" pitchFamily="50" charset="-128"/>
                <a:cs typeface="メイリオ" pitchFamily="50" charset="-128"/>
              </a:rPr>
              <a:t>｢</a:t>
            </a:r>
            <a:r>
              <a:rPr lang="ja-JP" altLang="en-US" sz="2489" dirty="0">
                <a:solidFill>
                  <a:schemeClr val="bg1"/>
                </a:solidFill>
                <a:ea typeface="メイリオ" pitchFamily="50" charset="-128"/>
                <a:cs typeface="メイリオ" pitchFamily="50" charset="-128"/>
              </a:rPr>
              <a:t>場</a:t>
            </a:r>
            <a:r>
              <a:rPr lang="en-US" altLang="ja-JP" sz="2489" dirty="0">
                <a:solidFill>
                  <a:schemeClr val="bg1"/>
                </a:solidFill>
                <a:ea typeface="メイリオ" pitchFamily="50" charset="-128"/>
                <a:cs typeface="メイリオ" pitchFamily="50" charset="-128"/>
              </a:rPr>
              <a:t>｣</a:t>
            </a:r>
            <a:r>
              <a:rPr lang="ja-JP" altLang="en-US" sz="2489" dirty="0">
                <a:solidFill>
                  <a:schemeClr val="bg1"/>
                </a:solidFill>
                <a:ea typeface="メイリオ" pitchFamily="50" charset="-128"/>
                <a:cs typeface="メイリオ" pitchFamily="50" charset="-128"/>
              </a:rPr>
              <a:t>を、まるごと、ずっと診る医者</a:t>
            </a:r>
            <a:endParaRPr lang="en-US" altLang="ja-JP" sz="2489" dirty="0">
              <a:solidFill>
                <a:schemeClr val="bg1"/>
              </a:solidFill>
              <a:ea typeface="メイリオ" pitchFamily="50" charset="-128"/>
              <a:cs typeface="メイリオ" pitchFamily="50" charset="-128"/>
            </a:endParaRPr>
          </a:p>
        </p:txBody>
      </p:sp>
      <p:sp>
        <p:nvSpPr>
          <p:cNvPr id="12" name="角丸四角形 11"/>
          <p:cNvSpPr/>
          <p:nvPr/>
        </p:nvSpPr>
        <p:spPr bwMode="auto">
          <a:xfrm>
            <a:off x="988758" y="4585172"/>
            <a:ext cx="7140908" cy="602390"/>
          </a:xfrm>
          <a:prstGeom prst="round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tIns="96000"/>
          <a:lstStyle/>
          <a:p>
            <a:pPr algn="ctr">
              <a:spcBef>
                <a:spcPts val="2133"/>
              </a:spcBef>
              <a:defRPr/>
            </a:pPr>
            <a:r>
              <a:rPr lang="ja-JP" altLang="en-US" sz="2489" dirty="0">
                <a:solidFill>
                  <a:schemeClr val="bg1"/>
                </a:solidFill>
                <a:ea typeface="メイリオ" pitchFamily="50" charset="-128"/>
                <a:cs typeface="メイリオ" pitchFamily="50" charset="-128"/>
              </a:rPr>
              <a:t>近くで</a:t>
            </a:r>
            <a:r>
              <a:rPr lang="en-US" altLang="ja-JP" sz="2489" dirty="0">
                <a:solidFill>
                  <a:schemeClr val="bg1"/>
                </a:solidFill>
                <a:ea typeface="メイリオ" pitchFamily="50" charset="-128"/>
                <a:cs typeface="メイリオ" pitchFamily="50" charset="-128"/>
              </a:rPr>
              <a:t>､</a:t>
            </a:r>
            <a:r>
              <a:rPr lang="ja-JP" altLang="en-US" sz="2489" dirty="0">
                <a:solidFill>
                  <a:schemeClr val="bg1"/>
                </a:solidFill>
                <a:ea typeface="メイリオ" pitchFamily="50" charset="-128"/>
                <a:cs typeface="メイリオ" pitchFamily="50" charset="-128"/>
              </a:rPr>
              <a:t>何でも</a:t>
            </a:r>
            <a:r>
              <a:rPr lang="en-US" altLang="ja-JP" sz="2489" dirty="0">
                <a:solidFill>
                  <a:schemeClr val="bg1"/>
                </a:solidFill>
                <a:ea typeface="メイリオ" pitchFamily="50" charset="-128"/>
                <a:cs typeface="メイリオ" pitchFamily="50" charset="-128"/>
              </a:rPr>
              <a:t>､</a:t>
            </a:r>
            <a:r>
              <a:rPr lang="ja-JP" altLang="en-US" sz="2489" dirty="0">
                <a:solidFill>
                  <a:schemeClr val="bg1"/>
                </a:solidFill>
                <a:ea typeface="メイリオ" pitchFamily="50" charset="-128"/>
                <a:cs typeface="メイリオ" pitchFamily="50" charset="-128"/>
              </a:rPr>
              <a:t>いつでも相談できる医者</a:t>
            </a:r>
            <a:endParaRPr lang="en-US" altLang="ja-JP" sz="2489" dirty="0">
              <a:solidFill>
                <a:schemeClr val="bg1"/>
              </a:solidFill>
              <a:ea typeface="メイリオ" pitchFamily="50" charset="-128"/>
              <a:cs typeface="メイリオ" pitchFamily="50" charset="-128"/>
            </a:endParaRPr>
          </a:p>
        </p:txBody>
      </p:sp>
      <p:sp>
        <p:nvSpPr>
          <p:cNvPr id="52237" name="下矢印 1"/>
          <p:cNvSpPr>
            <a:spLocks noChangeArrowheads="1"/>
          </p:cNvSpPr>
          <p:nvPr/>
        </p:nvSpPr>
        <p:spPr bwMode="auto">
          <a:xfrm>
            <a:off x="4096897" y="3059833"/>
            <a:ext cx="1008062" cy="1525339"/>
          </a:xfrm>
          <a:prstGeom prst="downArrow">
            <a:avLst>
              <a:gd name="adj1" fmla="val 50000"/>
              <a:gd name="adj2" fmla="val 50000"/>
            </a:avLst>
          </a:prstGeom>
          <a:solidFill>
            <a:srgbClr val="FFC000"/>
          </a:solidFill>
          <a:ln w="9525" algn="ctr">
            <a:solidFill>
              <a:schemeClr val="tx1"/>
            </a:solidFill>
            <a:round/>
            <a:headEnd/>
            <a:tailEnd/>
          </a:ln>
        </p:spPr>
        <p:txBody>
          <a:bodyPr wrap="none"/>
          <a:lstStyle/>
          <a:p>
            <a:pPr eaLnBrk="0" hangingPunct="0"/>
            <a:endParaRPr lang="ja-JP" altLang="en-US" sz="2133"/>
          </a:p>
        </p:txBody>
      </p:sp>
      <p:grpSp>
        <p:nvGrpSpPr>
          <p:cNvPr id="3" name="グループ化 2"/>
          <p:cNvGrpSpPr/>
          <p:nvPr/>
        </p:nvGrpSpPr>
        <p:grpSpPr>
          <a:xfrm>
            <a:off x="136084" y="4229644"/>
            <a:ext cx="8713788" cy="997656"/>
            <a:chOff x="250825" y="5308600"/>
            <a:chExt cx="8713788" cy="1122363"/>
          </a:xfrm>
        </p:grpSpPr>
        <p:pic>
          <p:nvPicPr>
            <p:cNvPr id="52238" name="Picture 2" descr="C:\Users\S.Yokoya\Documents\筑波大学\北茨城\北茨城家庭医療センター構想\イラスト\わかったおじさん.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5113" y="5373688"/>
              <a:ext cx="1079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3" descr="C:\Users\S.Yokoya\Documents\筑波大学\北茨城\北茨城家庭医療センター構想\イラスト\すっきりおばさん.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25" y="5308600"/>
              <a:ext cx="122396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グループ化 1"/>
          <p:cNvGrpSpPr/>
          <p:nvPr/>
        </p:nvGrpSpPr>
        <p:grpSpPr>
          <a:xfrm>
            <a:off x="425009" y="1875911"/>
            <a:ext cx="8424863" cy="1341967"/>
            <a:chOff x="539750" y="3575050"/>
            <a:chExt cx="8424863" cy="1509713"/>
          </a:xfrm>
        </p:grpSpPr>
        <p:pic>
          <p:nvPicPr>
            <p:cNvPr id="18" name="Picture 5" descr="C:\Users\maeno\Desktop\とりあえず\doctor_illust02_03.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7800" y="3575050"/>
              <a:ext cx="1166813"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1" name="Picture 2" descr="お医者さんの顔イラスト２・腰に手を当てて笑顔"/>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750" y="3721100"/>
              <a:ext cx="11938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93286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2237"/>
                                        </p:tgtEl>
                                        <p:attrNameLst>
                                          <p:attrName>style.visibility</p:attrName>
                                        </p:attrNameLst>
                                      </p:cBhvr>
                                      <p:to>
                                        <p:strVal val="visible"/>
                                      </p:to>
                                    </p:set>
                                    <p:animEffect transition="in" filter="wipe(up)">
                                      <p:cBhvr>
                                        <p:cTn id="13" dur="500"/>
                                        <p:tgtEl>
                                          <p:spTgt spid="52237"/>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bwMode="auto">
          <a:xfrm>
            <a:off x="496888" y="2773784"/>
            <a:ext cx="8177212" cy="231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ja-JP" altLang="en-US" sz="4000" dirty="0" smtClean="0">
                <a:solidFill>
                  <a:schemeClr val="tx1"/>
                </a:solidFill>
                <a:latin typeface="メイリオ" pitchFamily="50" charset="-128"/>
                <a:ea typeface="メイリオ" pitchFamily="50" charset="-128"/>
                <a:cs typeface="メイリオ" pitchFamily="50" charset="-128"/>
              </a:rPr>
              <a:t>総合診療医への期待</a:t>
            </a:r>
          </a:p>
        </p:txBody>
      </p:sp>
      <p:cxnSp>
        <p:nvCxnSpPr>
          <p:cNvPr id="6" name="直線コネクタ 5"/>
          <p:cNvCxnSpPr/>
          <p:nvPr/>
        </p:nvCxnSpPr>
        <p:spPr bwMode="auto">
          <a:xfrm>
            <a:off x="666750" y="3409950"/>
            <a:ext cx="794226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390729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69900" y="571500"/>
            <a:ext cx="842645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ja-JP" altLang="en-US" sz="4000" dirty="0" smtClean="0">
                <a:solidFill>
                  <a:schemeClr val="tx1"/>
                </a:solidFill>
                <a:latin typeface="メイリオ" pitchFamily="50" charset="-128"/>
                <a:ea typeface="メイリオ" pitchFamily="50" charset="-128"/>
              </a:rPr>
              <a:t>内容</a:t>
            </a:r>
          </a:p>
        </p:txBody>
      </p:sp>
      <p:sp>
        <p:nvSpPr>
          <p:cNvPr id="5123" name="Rectangle 3"/>
          <p:cNvSpPr>
            <a:spLocks noGrp="1" noChangeArrowheads="1"/>
          </p:cNvSpPr>
          <p:nvPr>
            <p:ph idx="1"/>
          </p:nvPr>
        </p:nvSpPr>
        <p:spPr bwMode="auto">
          <a:xfrm>
            <a:off x="1907704" y="1714500"/>
            <a:ext cx="6408712" cy="4536504"/>
          </a:xfrm>
          <a:noFill/>
          <a:ln>
            <a:miter lim="800000"/>
            <a:headEnd/>
            <a:tailEnd/>
          </a:ln>
        </p:spPr>
        <p:txBody>
          <a:bodyPr vert="horz" wrap="square" lIns="91440" tIns="45720" rIns="91440" bIns="45720" numCol="1" anchor="t" anchorCtr="0" compatLnSpc="1">
            <a:prstTxWarp prst="textNoShape">
              <a:avLst/>
            </a:prstTxWarp>
          </a:bodyPr>
          <a:lstStyle/>
          <a:p>
            <a:pPr marL="533400" indent="-533400" eaLnBrk="1" hangingPunct="1">
              <a:spcBef>
                <a:spcPts val="1800"/>
              </a:spcBef>
              <a:spcAft>
                <a:spcPts val="1200"/>
              </a:spcAft>
              <a:buFont typeface="Times" charset="0"/>
              <a:buAutoNum type="arabicPeriod"/>
            </a:pPr>
            <a:r>
              <a:rPr lang="ja-JP" altLang="en-US" dirty="0" smtClean="0">
                <a:latin typeface="メイリオ" pitchFamily="50" charset="-128"/>
                <a:ea typeface="メイリオ" pitchFamily="50" charset="-128"/>
              </a:rPr>
              <a:t>総合診療とは？</a:t>
            </a:r>
            <a:endParaRPr lang="en-US" altLang="ja-JP" dirty="0" smtClean="0">
              <a:latin typeface="メイリオ" pitchFamily="50" charset="-128"/>
              <a:ea typeface="メイリオ" pitchFamily="50" charset="-128"/>
            </a:endParaRPr>
          </a:p>
          <a:p>
            <a:pPr marL="533400" indent="-533400" eaLnBrk="1" hangingPunct="1">
              <a:spcBef>
                <a:spcPts val="1800"/>
              </a:spcBef>
              <a:spcAft>
                <a:spcPts val="1200"/>
              </a:spcAft>
              <a:buFont typeface="Times" charset="0"/>
              <a:buAutoNum type="arabicPeriod"/>
            </a:pPr>
            <a:r>
              <a:rPr lang="ja-JP" altLang="en-US" dirty="0" smtClean="0">
                <a:latin typeface="メイリオ" pitchFamily="50" charset="-128"/>
                <a:ea typeface="メイリオ" pitchFamily="50" charset="-128"/>
              </a:rPr>
              <a:t>総合診療医への期待</a:t>
            </a:r>
            <a:endParaRPr lang="en-US" altLang="ja-JP" dirty="0" smtClean="0">
              <a:latin typeface="メイリオ" pitchFamily="50" charset="-128"/>
              <a:ea typeface="メイリオ" pitchFamily="50" charset="-128"/>
            </a:endParaRPr>
          </a:p>
          <a:p>
            <a:pPr marL="533400" indent="-533400" eaLnBrk="1" hangingPunct="1">
              <a:spcBef>
                <a:spcPts val="1800"/>
              </a:spcBef>
              <a:spcAft>
                <a:spcPts val="1200"/>
              </a:spcAft>
              <a:buFont typeface="Times" charset="0"/>
              <a:buAutoNum type="arabicPeriod"/>
            </a:pPr>
            <a:r>
              <a:rPr lang="ja-JP" altLang="en-US" dirty="0" smtClean="0">
                <a:latin typeface="メイリオ" pitchFamily="50" charset="-128"/>
                <a:ea typeface="メイリオ" pitchFamily="50" charset="-128"/>
              </a:rPr>
              <a:t>新しい専門医制度の動向</a:t>
            </a:r>
            <a:endParaRPr lang="en-US" altLang="ja-JP" dirty="0" smtClean="0">
              <a:latin typeface="メイリオ" pitchFamily="50" charset="-128"/>
              <a:ea typeface="メイリオ" pitchFamily="50" charset="-128"/>
            </a:endParaRPr>
          </a:p>
          <a:p>
            <a:pPr marL="533400" indent="-533400" eaLnBrk="1" hangingPunct="1">
              <a:spcBef>
                <a:spcPts val="1800"/>
              </a:spcBef>
              <a:spcAft>
                <a:spcPts val="1200"/>
              </a:spcAft>
              <a:buFont typeface="Times" charset="0"/>
              <a:buAutoNum type="arabicPeriod"/>
            </a:pPr>
            <a:r>
              <a:rPr lang="ja-JP" altLang="en-US" dirty="0">
                <a:latin typeface="メイリオ" pitchFamily="50" charset="-128"/>
                <a:ea typeface="メイリオ" pitchFamily="50" charset="-128"/>
              </a:rPr>
              <a:t>総合</a:t>
            </a:r>
            <a:r>
              <a:rPr lang="ja-JP" altLang="en-US" dirty="0" smtClean="0">
                <a:latin typeface="メイリオ" pitchFamily="50" charset="-128"/>
                <a:ea typeface="メイリオ" pitchFamily="50" charset="-128"/>
              </a:rPr>
              <a:t>診療専門医の位置づけ</a:t>
            </a:r>
            <a:endParaRPr lang="en-US" altLang="ja-JP" dirty="0" smtClean="0">
              <a:latin typeface="メイリオ" pitchFamily="50" charset="-128"/>
              <a:ea typeface="メイリオ" pitchFamily="50" charset="-128"/>
            </a:endParaRPr>
          </a:p>
          <a:p>
            <a:pPr marL="533400" indent="-533400" eaLnBrk="1" hangingPunct="1">
              <a:spcBef>
                <a:spcPts val="1800"/>
              </a:spcBef>
              <a:spcAft>
                <a:spcPts val="1200"/>
              </a:spcAft>
              <a:buFont typeface="Times" charset="0"/>
              <a:buAutoNum type="arabicPeriod"/>
            </a:pPr>
            <a:r>
              <a:rPr lang="ja-JP" altLang="en-US" dirty="0" smtClean="0">
                <a:latin typeface="メイリオ" pitchFamily="50" charset="-128"/>
                <a:ea typeface="メイリオ" pitchFamily="50" charset="-128"/>
              </a:rPr>
              <a:t>総合診療専門医のゆくえ</a:t>
            </a:r>
            <a:endParaRPr lang="en-US" altLang="ja-JP" dirty="0" smtClean="0">
              <a:latin typeface="メイリオ" pitchFamily="50" charset="-128"/>
              <a:ea typeface="メイリオ"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457199" y="20609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超</a:t>
            </a:r>
            <a:r>
              <a:rPr lang="ja-JP" altLang="en-US" dirty="0" smtClean="0"/>
              <a:t>高齢社会の到来</a:t>
            </a:r>
          </a:p>
        </p:txBody>
      </p:sp>
      <p:sp>
        <p:nvSpPr>
          <p:cNvPr id="5127" name="テキスト ボックス 11"/>
          <p:cNvSpPr txBox="1">
            <a:spLocks noChangeArrowheads="1"/>
          </p:cNvSpPr>
          <p:nvPr/>
        </p:nvSpPr>
        <p:spPr bwMode="auto">
          <a:xfrm>
            <a:off x="1357313" y="2214563"/>
            <a:ext cx="8032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a:t>男性</a:t>
            </a:r>
          </a:p>
        </p:txBody>
      </p:sp>
      <p:sp>
        <p:nvSpPr>
          <p:cNvPr id="5128" name="テキスト ボックス 12"/>
          <p:cNvSpPr txBox="1">
            <a:spLocks noChangeArrowheads="1"/>
          </p:cNvSpPr>
          <p:nvPr/>
        </p:nvSpPr>
        <p:spPr bwMode="auto">
          <a:xfrm>
            <a:off x="7072313" y="2143125"/>
            <a:ext cx="80327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50" charset="-128"/>
              </a:defRPr>
            </a:lvl9pPr>
          </a:lstStyle>
          <a:p>
            <a:pPr eaLnBrk="1" hangingPunct="1"/>
            <a:r>
              <a:rPr kumimoji="1" lang="ja-JP" altLang="en-US"/>
              <a:t>女性</a:t>
            </a:r>
          </a:p>
        </p:txBody>
      </p:sp>
      <p:pic>
        <p:nvPicPr>
          <p:cNvPr id="9" name="Picture 2" descr="http://www.ipss.go.jp/site-ad/TopPageData/Pyramid-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6017" y="845772"/>
            <a:ext cx="8771965" cy="5844429"/>
          </a:xfrm>
          <a:prstGeom prst="rect">
            <a:avLst/>
          </a:prstGeom>
          <a:noFill/>
          <a:extLst>
            <a:ext uri="{909E8E84-426E-40DD-AFC4-6F175D3DCCD1}">
              <a14:hiddenFill xmlns:a14="http://schemas.microsoft.com/office/drawing/2010/main">
                <a:solidFill>
                  <a:srgbClr val="FFFFFF"/>
                </a:solidFill>
              </a14:hiddenFill>
            </a:ext>
          </a:extLst>
        </p:spPr>
      </p:pic>
      <p:cxnSp>
        <p:nvCxnSpPr>
          <p:cNvPr id="5126" name="直線コネクタ 9"/>
          <p:cNvCxnSpPr>
            <a:cxnSpLocks noChangeShapeType="1"/>
          </p:cNvCxnSpPr>
          <p:nvPr/>
        </p:nvCxnSpPr>
        <p:spPr bwMode="auto">
          <a:xfrm>
            <a:off x="16241" y="3059232"/>
            <a:ext cx="9144000" cy="1587"/>
          </a:xfrm>
          <a:prstGeom prst="line">
            <a:avLst/>
          </a:prstGeom>
          <a:noFill/>
          <a:ln w="28575" algn="ctr">
            <a:solidFill>
              <a:srgbClr val="0070C0"/>
            </a:solidFill>
            <a:round/>
            <a:headEnd/>
            <a:tailEnd/>
          </a:ln>
        </p:spPr>
      </p:cxnSp>
    </p:spTree>
    <p:extLst>
      <p:ext uri="{BB962C8B-B14F-4D97-AF65-F5344CB8AC3E}">
        <p14:creationId xmlns:p14="http://schemas.microsoft.com/office/powerpoint/2010/main" val="636229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病院完結型から地域完結型へ</a:t>
            </a:r>
            <a:endParaRPr kumimoji="1" lang="ja-JP" altLang="en-US" dirty="0"/>
          </a:p>
        </p:txBody>
      </p:sp>
      <p:sp>
        <p:nvSpPr>
          <p:cNvPr id="6" name="テキスト ボックス 5"/>
          <p:cNvSpPr txBox="1"/>
          <p:nvPr/>
        </p:nvSpPr>
        <p:spPr>
          <a:xfrm>
            <a:off x="921622" y="4869160"/>
            <a:ext cx="2339102" cy="830997"/>
          </a:xfrm>
          <a:prstGeom prst="rect">
            <a:avLst/>
          </a:prstGeom>
          <a:noFill/>
        </p:spPr>
        <p:txBody>
          <a:bodyPr wrap="none" rtlCol="0">
            <a:spAutoFit/>
          </a:bodyPr>
          <a:lstStyle/>
          <a:p>
            <a:pPr algn="ctr"/>
            <a:r>
              <a:rPr kumimoji="1" lang="ja-JP" altLang="en-US" b="0" dirty="0" smtClean="0">
                <a:latin typeface="+mn-ea"/>
                <a:ea typeface="+mn-ea"/>
              </a:rPr>
              <a:t>救命・延命・</a:t>
            </a:r>
            <a:endParaRPr kumimoji="1" lang="en-US" altLang="ja-JP" b="0" dirty="0" smtClean="0">
              <a:latin typeface="+mn-ea"/>
              <a:ea typeface="+mn-ea"/>
            </a:endParaRPr>
          </a:p>
          <a:p>
            <a:pPr algn="ctr"/>
            <a:r>
              <a:rPr kumimoji="1" lang="ja-JP" altLang="en-US" b="0" dirty="0" smtClean="0">
                <a:latin typeface="+mn-ea"/>
                <a:ea typeface="+mn-ea"/>
              </a:rPr>
              <a:t>治癒・社会復帰</a:t>
            </a:r>
            <a:endParaRPr kumimoji="1" lang="ja-JP" altLang="en-US" b="0" dirty="0">
              <a:latin typeface="+mn-ea"/>
              <a:ea typeface="+mn-ea"/>
            </a:endParaRPr>
          </a:p>
        </p:txBody>
      </p:sp>
      <p:sp>
        <p:nvSpPr>
          <p:cNvPr id="7" name="テキスト ボックス 6"/>
          <p:cNvSpPr txBox="1"/>
          <p:nvPr/>
        </p:nvSpPr>
        <p:spPr>
          <a:xfrm>
            <a:off x="5167798" y="4869160"/>
            <a:ext cx="3262432" cy="830997"/>
          </a:xfrm>
          <a:prstGeom prst="rect">
            <a:avLst/>
          </a:prstGeom>
          <a:noFill/>
        </p:spPr>
        <p:txBody>
          <a:bodyPr wrap="none" rtlCol="0">
            <a:spAutoFit/>
          </a:bodyPr>
          <a:lstStyle/>
          <a:p>
            <a:pPr algn="ctr"/>
            <a:r>
              <a:rPr kumimoji="1" lang="ja-JP" altLang="en-US" b="0" dirty="0" smtClean="0">
                <a:latin typeface="+mn-ea"/>
                <a:ea typeface="+mn-ea"/>
              </a:rPr>
              <a:t>健康な人を前提とした</a:t>
            </a:r>
            <a:endParaRPr kumimoji="1" lang="en-US" altLang="ja-JP" b="0" dirty="0" smtClean="0">
              <a:latin typeface="+mn-ea"/>
              <a:ea typeface="+mn-ea"/>
            </a:endParaRPr>
          </a:p>
          <a:p>
            <a:pPr algn="ctr"/>
            <a:r>
              <a:rPr kumimoji="1" lang="ja-JP" altLang="en-US" b="0" dirty="0" smtClean="0">
                <a:latin typeface="+mn-ea"/>
                <a:ea typeface="+mn-ea"/>
              </a:rPr>
              <a:t>暮らしの場</a:t>
            </a:r>
            <a:endParaRPr kumimoji="1" lang="ja-JP" altLang="en-US" b="0" dirty="0">
              <a:latin typeface="+mn-ea"/>
              <a:ea typeface="+mn-ea"/>
            </a:endParaRPr>
          </a:p>
        </p:txBody>
      </p:sp>
      <p:sp>
        <p:nvSpPr>
          <p:cNvPr id="8" name="テキスト ボックス 7"/>
          <p:cNvSpPr txBox="1"/>
          <p:nvPr/>
        </p:nvSpPr>
        <p:spPr>
          <a:xfrm>
            <a:off x="3059832" y="1124744"/>
            <a:ext cx="3057247" cy="584775"/>
          </a:xfrm>
          <a:prstGeom prst="rect">
            <a:avLst/>
          </a:prstGeom>
          <a:noFill/>
        </p:spPr>
        <p:txBody>
          <a:bodyPr wrap="none" rtlCol="0">
            <a:spAutoFit/>
          </a:bodyPr>
          <a:lstStyle/>
          <a:p>
            <a:r>
              <a:rPr kumimoji="1" lang="ja-JP" altLang="en-US" sz="3200" dirty="0" smtClean="0">
                <a:solidFill>
                  <a:srgbClr val="0000FF"/>
                </a:solidFill>
                <a:latin typeface="+mn-ea"/>
                <a:ea typeface="+mn-ea"/>
              </a:rPr>
              <a:t>これまでの医療</a:t>
            </a:r>
            <a:endParaRPr kumimoji="1" lang="ja-JP" altLang="en-US" sz="3200" dirty="0">
              <a:solidFill>
                <a:srgbClr val="0000FF"/>
              </a:solidFill>
              <a:latin typeface="+mn-ea"/>
              <a:ea typeface="+mn-ea"/>
            </a:endParaRPr>
          </a:p>
        </p:txBody>
      </p:sp>
      <p:grpSp>
        <p:nvGrpSpPr>
          <p:cNvPr id="83" name="グループ化 82"/>
          <p:cNvGrpSpPr/>
          <p:nvPr/>
        </p:nvGrpSpPr>
        <p:grpSpPr>
          <a:xfrm>
            <a:off x="4372431" y="1994649"/>
            <a:ext cx="4500424" cy="3023445"/>
            <a:chOff x="3966824" y="2204864"/>
            <a:chExt cx="5122055" cy="3023445"/>
          </a:xfrm>
        </p:grpSpPr>
        <p:pic>
          <p:nvPicPr>
            <p:cNvPr id="9" name="Picture 2" descr="C:\Users\maenotetsuhiro\Dropbox\My Documents\講演・取材\総合診療\HiRes.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966824" y="2204864"/>
              <a:ext cx="5122055" cy="3023445"/>
            </a:xfrm>
            <a:prstGeom prst="rect">
              <a:avLst/>
            </a:prstGeom>
            <a:noFill/>
            <a:extLst>
              <a:ext uri="{909E8E84-426E-40DD-AFC4-6F175D3DCCD1}">
                <a14:hiddenFill xmlns:a14="http://schemas.microsoft.com/office/drawing/2010/main">
                  <a:solidFill>
                    <a:srgbClr val="FFFFFF"/>
                  </a:solidFill>
                </a14:hiddenFill>
              </a:ext>
            </a:extLst>
          </p:spPr>
        </p:pic>
        <p:sp>
          <p:nvSpPr>
            <p:cNvPr id="13" name="円/楕円 12"/>
            <p:cNvSpPr/>
            <p:nvPr/>
          </p:nvSpPr>
          <p:spPr bwMode="auto">
            <a:xfrm>
              <a:off x="4280185" y="2308161"/>
              <a:ext cx="4560646" cy="2751534"/>
            </a:xfrm>
            <a:prstGeom prst="ellipse">
              <a:avLst/>
            </a:prstGeom>
            <a:solidFill>
              <a:srgbClr val="FFFFFF">
                <a:alpha val="74902"/>
              </a:srgb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ja-JP" altLang="en-US" smtClean="0">
                <a:solidFill>
                  <a:srgbClr val="000000"/>
                </a:solidFill>
                <a:latin typeface="Arial" charset="0"/>
              </a:endParaRPr>
            </a:p>
          </p:txBody>
        </p:sp>
        <p:pic>
          <p:nvPicPr>
            <p:cNvPr id="11" name="Picture 9" descr="C:\Users\S.Yokoya\Documents\筑波大学\北茨城\北茨城家庭医療センター構想\イラスト\人々.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373" y="2697499"/>
              <a:ext cx="4154269" cy="20381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グループ化 26"/>
          <p:cNvGrpSpPr>
            <a:grpSpLocks/>
          </p:cNvGrpSpPr>
          <p:nvPr/>
        </p:nvGrpSpPr>
        <p:grpSpPr bwMode="auto">
          <a:xfrm>
            <a:off x="755576" y="1844824"/>
            <a:ext cx="1022350" cy="2406426"/>
            <a:chOff x="7581589" y="4250531"/>
            <a:chExt cx="1160774" cy="2578894"/>
          </a:xfrm>
        </p:grpSpPr>
        <p:grpSp>
          <p:nvGrpSpPr>
            <p:cNvPr id="75" name="グループ化 12"/>
            <p:cNvGrpSpPr>
              <a:grpSpLocks/>
            </p:cNvGrpSpPr>
            <p:nvPr/>
          </p:nvGrpSpPr>
          <p:grpSpPr bwMode="auto">
            <a:xfrm>
              <a:off x="7668344" y="4250531"/>
              <a:ext cx="1074019" cy="2578894"/>
              <a:chOff x="5706695" y="0"/>
              <a:chExt cx="1241569" cy="2835696"/>
            </a:xfrm>
          </p:grpSpPr>
          <p:sp>
            <p:nvSpPr>
              <p:cNvPr id="78" name="フリーフォーム 77"/>
              <p:cNvSpPr/>
              <p:nvPr/>
            </p:nvSpPr>
            <p:spPr bwMode="auto">
              <a:xfrm>
                <a:off x="5706421" y="765973"/>
                <a:ext cx="1173084" cy="1378752"/>
              </a:xfrm>
              <a:custGeom>
                <a:avLst/>
                <a:gdLst>
                  <a:gd name="connsiteX0" fmla="*/ 0 w 936104"/>
                  <a:gd name="connsiteY0" fmla="*/ 267230 h 1368152"/>
                  <a:gd name="connsiteX1" fmla="*/ 78270 w 936104"/>
                  <a:gd name="connsiteY1" fmla="*/ 78270 h 1368152"/>
                  <a:gd name="connsiteX2" fmla="*/ 267230 w 936104"/>
                  <a:gd name="connsiteY2" fmla="*/ 0 h 1368152"/>
                  <a:gd name="connsiteX3" fmla="*/ 668874 w 936104"/>
                  <a:gd name="connsiteY3" fmla="*/ 0 h 1368152"/>
                  <a:gd name="connsiteX4" fmla="*/ 857834 w 936104"/>
                  <a:gd name="connsiteY4" fmla="*/ 78270 h 1368152"/>
                  <a:gd name="connsiteX5" fmla="*/ 936104 w 936104"/>
                  <a:gd name="connsiteY5" fmla="*/ 267230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68874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216024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1091178"/>
                  <a:gd name="connsiteY0" fmla="*/ 267230 h 1368152"/>
                  <a:gd name="connsiteX1" fmla="*/ 78270 w 1091178"/>
                  <a:gd name="connsiteY1" fmla="*/ 78270 h 1368152"/>
                  <a:gd name="connsiteX2" fmla="*/ 267230 w 1091178"/>
                  <a:gd name="connsiteY2" fmla="*/ 0 h 1368152"/>
                  <a:gd name="connsiteX3" fmla="*/ 648072 w 1091178"/>
                  <a:gd name="connsiteY3" fmla="*/ 0 h 1368152"/>
                  <a:gd name="connsiteX4" fmla="*/ 857834 w 1091178"/>
                  <a:gd name="connsiteY4" fmla="*/ 78270 h 1368152"/>
                  <a:gd name="connsiteX5" fmla="*/ 936104 w 1091178"/>
                  <a:gd name="connsiteY5" fmla="*/ 216024 h 1368152"/>
                  <a:gd name="connsiteX6" fmla="*/ 936104 w 1091178"/>
                  <a:gd name="connsiteY6" fmla="*/ 1100922 h 1368152"/>
                  <a:gd name="connsiteX7" fmla="*/ 857834 w 1091178"/>
                  <a:gd name="connsiteY7" fmla="*/ 1289882 h 1368152"/>
                  <a:gd name="connsiteX8" fmla="*/ 668874 w 1091178"/>
                  <a:gd name="connsiteY8" fmla="*/ 1368152 h 1368152"/>
                  <a:gd name="connsiteX9" fmla="*/ 267230 w 1091178"/>
                  <a:gd name="connsiteY9" fmla="*/ 1368152 h 1368152"/>
                  <a:gd name="connsiteX10" fmla="*/ 78270 w 1091178"/>
                  <a:gd name="connsiteY10" fmla="*/ 1289882 h 1368152"/>
                  <a:gd name="connsiteX11" fmla="*/ 0 w 1091178"/>
                  <a:gd name="connsiteY11" fmla="*/ 1100922 h 1368152"/>
                  <a:gd name="connsiteX12" fmla="*/ 0 w 1091178"/>
                  <a:gd name="connsiteY12"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216024 h 1368152"/>
                  <a:gd name="connsiteX6" fmla="*/ 1008112 w 1008112"/>
                  <a:gd name="connsiteY6" fmla="*/ 288032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144016 h 1368152"/>
                  <a:gd name="connsiteX6" fmla="*/ 1008112 w 1008112"/>
                  <a:gd name="connsiteY6" fmla="*/ 288032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144016 h 1368152"/>
                  <a:gd name="connsiteX6" fmla="*/ 1008112 w 1008112"/>
                  <a:gd name="connsiteY6" fmla="*/ 504056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20113"/>
                  <a:gd name="connsiteY0" fmla="*/ 267230 h 1368152"/>
                  <a:gd name="connsiteX1" fmla="*/ 78270 w 1020113"/>
                  <a:gd name="connsiteY1" fmla="*/ 78270 h 1368152"/>
                  <a:gd name="connsiteX2" fmla="*/ 267230 w 1020113"/>
                  <a:gd name="connsiteY2" fmla="*/ 0 h 1368152"/>
                  <a:gd name="connsiteX3" fmla="*/ 648072 w 1020113"/>
                  <a:gd name="connsiteY3" fmla="*/ 0 h 1368152"/>
                  <a:gd name="connsiteX4" fmla="*/ 857834 w 1020113"/>
                  <a:gd name="connsiteY4" fmla="*/ 78270 h 1368152"/>
                  <a:gd name="connsiteX5" fmla="*/ 936104 w 1020113"/>
                  <a:gd name="connsiteY5" fmla="*/ 144016 h 1368152"/>
                  <a:gd name="connsiteX6" fmla="*/ 1008112 w 1020113"/>
                  <a:gd name="connsiteY6" fmla="*/ 288032 h 1368152"/>
                  <a:gd name="connsiteX7" fmla="*/ 1008112 w 1020113"/>
                  <a:gd name="connsiteY7" fmla="*/ 504056 h 1368152"/>
                  <a:gd name="connsiteX8" fmla="*/ 936104 w 1020113"/>
                  <a:gd name="connsiteY8" fmla="*/ 1100922 h 1368152"/>
                  <a:gd name="connsiteX9" fmla="*/ 857834 w 1020113"/>
                  <a:gd name="connsiteY9" fmla="*/ 1289882 h 1368152"/>
                  <a:gd name="connsiteX10" fmla="*/ 668874 w 1020113"/>
                  <a:gd name="connsiteY10" fmla="*/ 1368152 h 1368152"/>
                  <a:gd name="connsiteX11" fmla="*/ 267230 w 1020113"/>
                  <a:gd name="connsiteY11" fmla="*/ 1368152 h 1368152"/>
                  <a:gd name="connsiteX12" fmla="*/ 78270 w 1020113"/>
                  <a:gd name="connsiteY12" fmla="*/ 1289882 h 1368152"/>
                  <a:gd name="connsiteX13" fmla="*/ 0 w 1020113"/>
                  <a:gd name="connsiteY13" fmla="*/ 1100922 h 1368152"/>
                  <a:gd name="connsiteX14" fmla="*/ 0 w 1020113"/>
                  <a:gd name="connsiteY14" fmla="*/ 267230 h 1368152"/>
                  <a:gd name="connsiteX0" fmla="*/ 0 w 1020113"/>
                  <a:gd name="connsiteY0" fmla="*/ 267230 h 1368152"/>
                  <a:gd name="connsiteX1" fmla="*/ 78270 w 1020113"/>
                  <a:gd name="connsiteY1" fmla="*/ 78270 h 1368152"/>
                  <a:gd name="connsiteX2" fmla="*/ 267230 w 1020113"/>
                  <a:gd name="connsiteY2" fmla="*/ 0 h 1368152"/>
                  <a:gd name="connsiteX3" fmla="*/ 648072 w 1020113"/>
                  <a:gd name="connsiteY3" fmla="*/ 0 h 1368152"/>
                  <a:gd name="connsiteX4" fmla="*/ 857834 w 1020113"/>
                  <a:gd name="connsiteY4" fmla="*/ 78270 h 1368152"/>
                  <a:gd name="connsiteX5" fmla="*/ 936104 w 1020113"/>
                  <a:gd name="connsiteY5" fmla="*/ 144016 h 1368152"/>
                  <a:gd name="connsiteX6" fmla="*/ 1008112 w 1020113"/>
                  <a:gd name="connsiteY6" fmla="*/ 288032 h 1368152"/>
                  <a:gd name="connsiteX7" fmla="*/ 1008112 w 1020113"/>
                  <a:gd name="connsiteY7" fmla="*/ 360040 h 1368152"/>
                  <a:gd name="connsiteX8" fmla="*/ 936104 w 1020113"/>
                  <a:gd name="connsiteY8" fmla="*/ 1100922 h 1368152"/>
                  <a:gd name="connsiteX9" fmla="*/ 857834 w 1020113"/>
                  <a:gd name="connsiteY9" fmla="*/ 1289882 h 1368152"/>
                  <a:gd name="connsiteX10" fmla="*/ 668874 w 1020113"/>
                  <a:gd name="connsiteY10" fmla="*/ 1368152 h 1368152"/>
                  <a:gd name="connsiteX11" fmla="*/ 267230 w 1020113"/>
                  <a:gd name="connsiteY11" fmla="*/ 1368152 h 1368152"/>
                  <a:gd name="connsiteX12" fmla="*/ 78270 w 1020113"/>
                  <a:gd name="connsiteY12" fmla="*/ 1289882 h 1368152"/>
                  <a:gd name="connsiteX13" fmla="*/ 0 w 1020113"/>
                  <a:gd name="connsiteY13" fmla="*/ 1100922 h 1368152"/>
                  <a:gd name="connsiteX14" fmla="*/ 0 w 1020113"/>
                  <a:gd name="connsiteY14" fmla="*/ 267230 h 1368152"/>
                  <a:gd name="connsiteX0" fmla="*/ 0 w 1092121"/>
                  <a:gd name="connsiteY0" fmla="*/ 267230 h 1368152"/>
                  <a:gd name="connsiteX1" fmla="*/ 78270 w 1092121"/>
                  <a:gd name="connsiteY1" fmla="*/ 78270 h 1368152"/>
                  <a:gd name="connsiteX2" fmla="*/ 267230 w 1092121"/>
                  <a:gd name="connsiteY2" fmla="*/ 0 h 1368152"/>
                  <a:gd name="connsiteX3" fmla="*/ 648072 w 1092121"/>
                  <a:gd name="connsiteY3" fmla="*/ 0 h 1368152"/>
                  <a:gd name="connsiteX4" fmla="*/ 857834 w 1092121"/>
                  <a:gd name="connsiteY4" fmla="*/ 78270 h 1368152"/>
                  <a:gd name="connsiteX5" fmla="*/ 936104 w 1092121"/>
                  <a:gd name="connsiteY5" fmla="*/ 144016 h 1368152"/>
                  <a:gd name="connsiteX6" fmla="*/ 1008112 w 1092121"/>
                  <a:gd name="connsiteY6" fmla="*/ 288032 h 1368152"/>
                  <a:gd name="connsiteX7" fmla="*/ 1008112 w 1092121"/>
                  <a:gd name="connsiteY7" fmla="*/ 360040 h 1368152"/>
                  <a:gd name="connsiteX8" fmla="*/ 1080120 w 1092121"/>
                  <a:gd name="connsiteY8" fmla="*/ 504056 h 1368152"/>
                  <a:gd name="connsiteX9" fmla="*/ 936104 w 1092121"/>
                  <a:gd name="connsiteY9" fmla="*/ 1100922 h 1368152"/>
                  <a:gd name="connsiteX10" fmla="*/ 857834 w 1092121"/>
                  <a:gd name="connsiteY10" fmla="*/ 1289882 h 1368152"/>
                  <a:gd name="connsiteX11" fmla="*/ 668874 w 1092121"/>
                  <a:gd name="connsiteY11" fmla="*/ 1368152 h 1368152"/>
                  <a:gd name="connsiteX12" fmla="*/ 267230 w 1092121"/>
                  <a:gd name="connsiteY12" fmla="*/ 1368152 h 1368152"/>
                  <a:gd name="connsiteX13" fmla="*/ 78270 w 1092121"/>
                  <a:gd name="connsiteY13" fmla="*/ 1289882 h 1368152"/>
                  <a:gd name="connsiteX14" fmla="*/ 0 w 1092121"/>
                  <a:gd name="connsiteY14" fmla="*/ 1100922 h 1368152"/>
                  <a:gd name="connsiteX15" fmla="*/ 0 w 1092121"/>
                  <a:gd name="connsiteY15" fmla="*/ 267230 h 1368152"/>
                  <a:gd name="connsiteX0" fmla="*/ 0 w 1095363"/>
                  <a:gd name="connsiteY0" fmla="*/ 267230 h 1368152"/>
                  <a:gd name="connsiteX1" fmla="*/ 78270 w 1095363"/>
                  <a:gd name="connsiteY1" fmla="*/ 78270 h 1368152"/>
                  <a:gd name="connsiteX2" fmla="*/ 267230 w 1095363"/>
                  <a:gd name="connsiteY2" fmla="*/ 0 h 1368152"/>
                  <a:gd name="connsiteX3" fmla="*/ 648072 w 1095363"/>
                  <a:gd name="connsiteY3" fmla="*/ 0 h 1368152"/>
                  <a:gd name="connsiteX4" fmla="*/ 857834 w 1095363"/>
                  <a:gd name="connsiteY4" fmla="*/ 78270 h 1368152"/>
                  <a:gd name="connsiteX5" fmla="*/ 936104 w 1095363"/>
                  <a:gd name="connsiteY5" fmla="*/ 144016 h 1368152"/>
                  <a:gd name="connsiteX6" fmla="*/ 1008112 w 1095363"/>
                  <a:gd name="connsiteY6" fmla="*/ 288032 h 1368152"/>
                  <a:gd name="connsiteX7" fmla="*/ 1008112 w 1095363"/>
                  <a:gd name="connsiteY7" fmla="*/ 360040 h 1368152"/>
                  <a:gd name="connsiteX8" fmla="*/ 1027565 w 1095363"/>
                  <a:gd name="connsiteY8" fmla="*/ 428818 h 1368152"/>
                  <a:gd name="connsiteX9" fmla="*/ 1080120 w 1095363"/>
                  <a:gd name="connsiteY9" fmla="*/ 504056 h 1368152"/>
                  <a:gd name="connsiteX10" fmla="*/ 936104 w 1095363"/>
                  <a:gd name="connsiteY10" fmla="*/ 1100922 h 1368152"/>
                  <a:gd name="connsiteX11" fmla="*/ 857834 w 1095363"/>
                  <a:gd name="connsiteY11" fmla="*/ 1289882 h 1368152"/>
                  <a:gd name="connsiteX12" fmla="*/ 668874 w 1095363"/>
                  <a:gd name="connsiteY12" fmla="*/ 1368152 h 1368152"/>
                  <a:gd name="connsiteX13" fmla="*/ 267230 w 1095363"/>
                  <a:gd name="connsiteY13" fmla="*/ 1368152 h 1368152"/>
                  <a:gd name="connsiteX14" fmla="*/ 78270 w 1095363"/>
                  <a:gd name="connsiteY14" fmla="*/ 1289882 h 1368152"/>
                  <a:gd name="connsiteX15" fmla="*/ 0 w 1095363"/>
                  <a:gd name="connsiteY15" fmla="*/ 1100922 h 1368152"/>
                  <a:gd name="connsiteX16" fmla="*/ 0 w 1095363"/>
                  <a:gd name="connsiteY16" fmla="*/ 267230 h 1368152"/>
                  <a:gd name="connsiteX0" fmla="*/ 0 w 1098037"/>
                  <a:gd name="connsiteY0" fmla="*/ 267230 h 1396806"/>
                  <a:gd name="connsiteX1" fmla="*/ 78270 w 1098037"/>
                  <a:gd name="connsiteY1" fmla="*/ 78270 h 1396806"/>
                  <a:gd name="connsiteX2" fmla="*/ 267230 w 1098037"/>
                  <a:gd name="connsiteY2" fmla="*/ 0 h 1396806"/>
                  <a:gd name="connsiteX3" fmla="*/ 648072 w 1098037"/>
                  <a:gd name="connsiteY3" fmla="*/ 0 h 1396806"/>
                  <a:gd name="connsiteX4" fmla="*/ 857834 w 1098037"/>
                  <a:gd name="connsiteY4" fmla="*/ 78270 h 1396806"/>
                  <a:gd name="connsiteX5" fmla="*/ 936104 w 1098037"/>
                  <a:gd name="connsiteY5" fmla="*/ 144016 h 1396806"/>
                  <a:gd name="connsiteX6" fmla="*/ 1008112 w 1098037"/>
                  <a:gd name="connsiteY6" fmla="*/ 288032 h 1396806"/>
                  <a:gd name="connsiteX7" fmla="*/ 1008112 w 1098037"/>
                  <a:gd name="connsiteY7" fmla="*/ 360040 h 1396806"/>
                  <a:gd name="connsiteX8" fmla="*/ 1027565 w 1098037"/>
                  <a:gd name="connsiteY8" fmla="*/ 428818 h 1396806"/>
                  <a:gd name="connsiteX9" fmla="*/ 1080120 w 1098037"/>
                  <a:gd name="connsiteY9" fmla="*/ 504056 h 1396806"/>
                  <a:gd name="connsiteX10" fmla="*/ 920062 w 1098037"/>
                  <a:gd name="connsiteY10" fmla="*/ 726606 h 1396806"/>
                  <a:gd name="connsiteX11" fmla="*/ 857834 w 1098037"/>
                  <a:gd name="connsiteY11" fmla="*/ 1289882 h 1396806"/>
                  <a:gd name="connsiteX12" fmla="*/ 668874 w 1098037"/>
                  <a:gd name="connsiteY12" fmla="*/ 1368152 h 1396806"/>
                  <a:gd name="connsiteX13" fmla="*/ 267230 w 1098037"/>
                  <a:gd name="connsiteY13" fmla="*/ 1368152 h 1396806"/>
                  <a:gd name="connsiteX14" fmla="*/ 78270 w 1098037"/>
                  <a:gd name="connsiteY14" fmla="*/ 1289882 h 1396806"/>
                  <a:gd name="connsiteX15" fmla="*/ 0 w 1098037"/>
                  <a:gd name="connsiteY15" fmla="*/ 1100922 h 1396806"/>
                  <a:gd name="connsiteX16" fmla="*/ 0 w 1098037"/>
                  <a:gd name="connsiteY16" fmla="*/ 267230 h 1396806"/>
                  <a:gd name="connsiteX0" fmla="*/ 0 w 1085052"/>
                  <a:gd name="connsiteY0" fmla="*/ 267230 h 1396806"/>
                  <a:gd name="connsiteX1" fmla="*/ 78270 w 1085052"/>
                  <a:gd name="connsiteY1" fmla="*/ 78270 h 1396806"/>
                  <a:gd name="connsiteX2" fmla="*/ 267230 w 1085052"/>
                  <a:gd name="connsiteY2" fmla="*/ 0 h 1396806"/>
                  <a:gd name="connsiteX3" fmla="*/ 648072 w 1085052"/>
                  <a:gd name="connsiteY3" fmla="*/ 0 h 1396806"/>
                  <a:gd name="connsiteX4" fmla="*/ 857834 w 1085052"/>
                  <a:gd name="connsiteY4" fmla="*/ 78270 h 1396806"/>
                  <a:gd name="connsiteX5" fmla="*/ 936104 w 1085052"/>
                  <a:gd name="connsiteY5" fmla="*/ 144016 h 1396806"/>
                  <a:gd name="connsiteX6" fmla="*/ 1008112 w 1085052"/>
                  <a:gd name="connsiteY6" fmla="*/ 288032 h 1396806"/>
                  <a:gd name="connsiteX7" fmla="*/ 1008112 w 1085052"/>
                  <a:gd name="connsiteY7" fmla="*/ 360040 h 1396806"/>
                  <a:gd name="connsiteX8" fmla="*/ 1027565 w 1085052"/>
                  <a:gd name="connsiteY8" fmla="*/ 428818 h 1396806"/>
                  <a:gd name="connsiteX9" fmla="*/ 1080120 w 1085052"/>
                  <a:gd name="connsiteY9" fmla="*/ 504056 h 1396806"/>
                  <a:gd name="connsiteX10" fmla="*/ 997974 w 1085052"/>
                  <a:gd name="connsiteY10" fmla="*/ 653770 h 1396806"/>
                  <a:gd name="connsiteX11" fmla="*/ 920062 w 1085052"/>
                  <a:gd name="connsiteY11" fmla="*/ 726606 h 1396806"/>
                  <a:gd name="connsiteX12" fmla="*/ 857834 w 1085052"/>
                  <a:gd name="connsiteY12" fmla="*/ 1289882 h 1396806"/>
                  <a:gd name="connsiteX13" fmla="*/ 668874 w 1085052"/>
                  <a:gd name="connsiteY13" fmla="*/ 1368152 h 1396806"/>
                  <a:gd name="connsiteX14" fmla="*/ 267230 w 1085052"/>
                  <a:gd name="connsiteY14" fmla="*/ 1368152 h 1396806"/>
                  <a:gd name="connsiteX15" fmla="*/ 78270 w 1085052"/>
                  <a:gd name="connsiteY15" fmla="*/ 1289882 h 1396806"/>
                  <a:gd name="connsiteX16" fmla="*/ 0 w 1085052"/>
                  <a:gd name="connsiteY16" fmla="*/ 1100922 h 1396806"/>
                  <a:gd name="connsiteX17" fmla="*/ 0 w 1085052"/>
                  <a:gd name="connsiteY17" fmla="*/ 267230 h 1396806"/>
                  <a:gd name="connsiteX0" fmla="*/ 0 w 1085052"/>
                  <a:gd name="connsiteY0" fmla="*/ 267230 h 1396806"/>
                  <a:gd name="connsiteX1" fmla="*/ 78270 w 1085052"/>
                  <a:gd name="connsiteY1" fmla="*/ 78270 h 1396806"/>
                  <a:gd name="connsiteX2" fmla="*/ 267230 w 1085052"/>
                  <a:gd name="connsiteY2" fmla="*/ 0 h 1396806"/>
                  <a:gd name="connsiteX3" fmla="*/ 648072 w 1085052"/>
                  <a:gd name="connsiteY3" fmla="*/ 0 h 1396806"/>
                  <a:gd name="connsiteX4" fmla="*/ 857834 w 1085052"/>
                  <a:gd name="connsiteY4" fmla="*/ 78270 h 1396806"/>
                  <a:gd name="connsiteX5" fmla="*/ 936104 w 1085052"/>
                  <a:gd name="connsiteY5" fmla="*/ 144016 h 1396806"/>
                  <a:gd name="connsiteX6" fmla="*/ 1008112 w 1085052"/>
                  <a:gd name="connsiteY6" fmla="*/ 288032 h 1396806"/>
                  <a:gd name="connsiteX7" fmla="*/ 1008112 w 1085052"/>
                  <a:gd name="connsiteY7" fmla="*/ 360040 h 1396806"/>
                  <a:gd name="connsiteX8" fmla="*/ 1027565 w 1085052"/>
                  <a:gd name="connsiteY8" fmla="*/ 428818 h 1396806"/>
                  <a:gd name="connsiteX9" fmla="*/ 1080120 w 1085052"/>
                  <a:gd name="connsiteY9" fmla="*/ 504056 h 1396806"/>
                  <a:gd name="connsiteX10" fmla="*/ 997974 w 1085052"/>
                  <a:gd name="connsiteY10" fmla="*/ 653770 h 1396806"/>
                  <a:gd name="connsiteX11" fmla="*/ 920062 w 1085052"/>
                  <a:gd name="connsiteY11" fmla="*/ 726606 h 1396806"/>
                  <a:gd name="connsiteX12" fmla="*/ 889919 w 1085052"/>
                  <a:gd name="connsiteY12" fmla="*/ 1289882 h 1396806"/>
                  <a:gd name="connsiteX13" fmla="*/ 668874 w 1085052"/>
                  <a:gd name="connsiteY13" fmla="*/ 1368152 h 1396806"/>
                  <a:gd name="connsiteX14" fmla="*/ 267230 w 1085052"/>
                  <a:gd name="connsiteY14" fmla="*/ 1368152 h 1396806"/>
                  <a:gd name="connsiteX15" fmla="*/ 78270 w 1085052"/>
                  <a:gd name="connsiteY15" fmla="*/ 1289882 h 1396806"/>
                  <a:gd name="connsiteX16" fmla="*/ 0 w 1085052"/>
                  <a:gd name="connsiteY16" fmla="*/ 1100922 h 1396806"/>
                  <a:gd name="connsiteX17" fmla="*/ 0 w 1085052"/>
                  <a:gd name="connsiteY17" fmla="*/ 267230 h 1396806"/>
                  <a:gd name="connsiteX0" fmla="*/ 0 w 1085052"/>
                  <a:gd name="connsiteY0" fmla="*/ 267230 h 1389676"/>
                  <a:gd name="connsiteX1" fmla="*/ 78270 w 1085052"/>
                  <a:gd name="connsiteY1" fmla="*/ 78270 h 1389676"/>
                  <a:gd name="connsiteX2" fmla="*/ 267230 w 1085052"/>
                  <a:gd name="connsiteY2" fmla="*/ 0 h 1389676"/>
                  <a:gd name="connsiteX3" fmla="*/ 648072 w 1085052"/>
                  <a:gd name="connsiteY3" fmla="*/ 0 h 1389676"/>
                  <a:gd name="connsiteX4" fmla="*/ 857834 w 1085052"/>
                  <a:gd name="connsiteY4" fmla="*/ 78270 h 1389676"/>
                  <a:gd name="connsiteX5" fmla="*/ 936104 w 1085052"/>
                  <a:gd name="connsiteY5" fmla="*/ 144016 h 1389676"/>
                  <a:gd name="connsiteX6" fmla="*/ 1008112 w 1085052"/>
                  <a:gd name="connsiteY6" fmla="*/ 288032 h 1389676"/>
                  <a:gd name="connsiteX7" fmla="*/ 1008112 w 1085052"/>
                  <a:gd name="connsiteY7" fmla="*/ 360040 h 1389676"/>
                  <a:gd name="connsiteX8" fmla="*/ 1027565 w 1085052"/>
                  <a:gd name="connsiteY8" fmla="*/ 428818 h 1389676"/>
                  <a:gd name="connsiteX9" fmla="*/ 1080120 w 1085052"/>
                  <a:gd name="connsiteY9" fmla="*/ 504056 h 1389676"/>
                  <a:gd name="connsiteX10" fmla="*/ 997974 w 1085052"/>
                  <a:gd name="connsiteY10" fmla="*/ 653770 h 1389676"/>
                  <a:gd name="connsiteX11" fmla="*/ 920062 w 1085052"/>
                  <a:gd name="connsiteY11" fmla="*/ 726606 h 1389676"/>
                  <a:gd name="connsiteX12" fmla="*/ 889919 w 1085052"/>
                  <a:gd name="connsiteY12" fmla="*/ 1289882 h 1389676"/>
                  <a:gd name="connsiteX13" fmla="*/ 663526 w 1085052"/>
                  <a:gd name="connsiteY13" fmla="*/ 1325373 h 1389676"/>
                  <a:gd name="connsiteX14" fmla="*/ 267230 w 1085052"/>
                  <a:gd name="connsiteY14" fmla="*/ 1368152 h 1389676"/>
                  <a:gd name="connsiteX15" fmla="*/ 78270 w 1085052"/>
                  <a:gd name="connsiteY15" fmla="*/ 1289882 h 1389676"/>
                  <a:gd name="connsiteX16" fmla="*/ 0 w 1085052"/>
                  <a:gd name="connsiteY16" fmla="*/ 1100922 h 1389676"/>
                  <a:gd name="connsiteX17" fmla="*/ 0 w 1085052"/>
                  <a:gd name="connsiteY17" fmla="*/ 267230 h 1389676"/>
                  <a:gd name="connsiteX0" fmla="*/ 0 w 1085052"/>
                  <a:gd name="connsiteY0" fmla="*/ 267230 h 1389676"/>
                  <a:gd name="connsiteX1" fmla="*/ 78270 w 1085052"/>
                  <a:gd name="connsiteY1" fmla="*/ 78270 h 1389676"/>
                  <a:gd name="connsiteX2" fmla="*/ 267230 w 1085052"/>
                  <a:gd name="connsiteY2" fmla="*/ 0 h 1389676"/>
                  <a:gd name="connsiteX3" fmla="*/ 648072 w 1085052"/>
                  <a:gd name="connsiteY3" fmla="*/ 0 h 1389676"/>
                  <a:gd name="connsiteX4" fmla="*/ 857834 w 1085052"/>
                  <a:gd name="connsiteY4" fmla="*/ 78270 h 1389676"/>
                  <a:gd name="connsiteX5" fmla="*/ 936104 w 1085052"/>
                  <a:gd name="connsiteY5" fmla="*/ 144016 h 1389676"/>
                  <a:gd name="connsiteX6" fmla="*/ 1008112 w 1085052"/>
                  <a:gd name="connsiteY6" fmla="*/ 288032 h 1389676"/>
                  <a:gd name="connsiteX7" fmla="*/ 1008112 w 1085052"/>
                  <a:gd name="connsiteY7" fmla="*/ 360040 h 1389676"/>
                  <a:gd name="connsiteX8" fmla="*/ 1027565 w 1085052"/>
                  <a:gd name="connsiteY8" fmla="*/ 428818 h 1389676"/>
                  <a:gd name="connsiteX9" fmla="*/ 1080120 w 1085052"/>
                  <a:gd name="connsiteY9" fmla="*/ 504056 h 1389676"/>
                  <a:gd name="connsiteX10" fmla="*/ 997974 w 1085052"/>
                  <a:gd name="connsiteY10" fmla="*/ 653770 h 1389676"/>
                  <a:gd name="connsiteX11" fmla="*/ 920062 w 1085052"/>
                  <a:gd name="connsiteY11" fmla="*/ 726606 h 1389676"/>
                  <a:gd name="connsiteX12" fmla="*/ 889919 w 1085052"/>
                  <a:gd name="connsiteY12" fmla="*/ 1289882 h 1389676"/>
                  <a:gd name="connsiteX13" fmla="*/ 663526 w 1085052"/>
                  <a:gd name="connsiteY13" fmla="*/ 1325373 h 1389676"/>
                  <a:gd name="connsiteX14" fmla="*/ 267230 w 1085052"/>
                  <a:gd name="connsiteY14" fmla="*/ 1368152 h 1389676"/>
                  <a:gd name="connsiteX15" fmla="*/ 78270 w 1085052"/>
                  <a:gd name="connsiteY15" fmla="*/ 1289882 h 1389676"/>
                  <a:gd name="connsiteX16" fmla="*/ 0 w 1085052"/>
                  <a:gd name="connsiteY16" fmla="*/ 1100922 h 1389676"/>
                  <a:gd name="connsiteX17" fmla="*/ 0 w 1085052"/>
                  <a:gd name="connsiteY17" fmla="*/ 267230 h 1389676"/>
                  <a:gd name="connsiteX0" fmla="*/ 0 w 1157060"/>
                  <a:gd name="connsiteY0" fmla="*/ 216024 h 1389676"/>
                  <a:gd name="connsiteX1" fmla="*/ 150278 w 1157060"/>
                  <a:gd name="connsiteY1" fmla="*/ 78270 h 1389676"/>
                  <a:gd name="connsiteX2" fmla="*/ 339238 w 1157060"/>
                  <a:gd name="connsiteY2" fmla="*/ 0 h 1389676"/>
                  <a:gd name="connsiteX3" fmla="*/ 720080 w 1157060"/>
                  <a:gd name="connsiteY3" fmla="*/ 0 h 1389676"/>
                  <a:gd name="connsiteX4" fmla="*/ 929842 w 1157060"/>
                  <a:gd name="connsiteY4" fmla="*/ 78270 h 1389676"/>
                  <a:gd name="connsiteX5" fmla="*/ 1008112 w 1157060"/>
                  <a:gd name="connsiteY5" fmla="*/ 144016 h 1389676"/>
                  <a:gd name="connsiteX6" fmla="*/ 1080120 w 1157060"/>
                  <a:gd name="connsiteY6" fmla="*/ 288032 h 1389676"/>
                  <a:gd name="connsiteX7" fmla="*/ 1080120 w 1157060"/>
                  <a:gd name="connsiteY7" fmla="*/ 360040 h 1389676"/>
                  <a:gd name="connsiteX8" fmla="*/ 1099573 w 1157060"/>
                  <a:gd name="connsiteY8" fmla="*/ 428818 h 1389676"/>
                  <a:gd name="connsiteX9" fmla="*/ 1152128 w 1157060"/>
                  <a:gd name="connsiteY9" fmla="*/ 504056 h 1389676"/>
                  <a:gd name="connsiteX10" fmla="*/ 1069982 w 1157060"/>
                  <a:gd name="connsiteY10" fmla="*/ 653770 h 1389676"/>
                  <a:gd name="connsiteX11" fmla="*/ 992070 w 1157060"/>
                  <a:gd name="connsiteY11" fmla="*/ 726606 h 1389676"/>
                  <a:gd name="connsiteX12" fmla="*/ 961927 w 1157060"/>
                  <a:gd name="connsiteY12" fmla="*/ 1289882 h 1389676"/>
                  <a:gd name="connsiteX13" fmla="*/ 735534 w 1157060"/>
                  <a:gd name="connsiteY13" fmla="*/ 1325373 h 1389676"/>
                  <a:gd name="connsiteX14" fmla="*/ 339238 w 1157060"/>
                  <a:gd name="connsiteY14" fmla="*/ 1368152 h 1389676"/>
                  <a:gd name="connsiteX15" fmla="*/ 150278 w 1157060"/>
                  <a:gd name="connsiteY15" fmla="*/ 1289882 h 1389676"/>
                  <a:gd name="connsiteX16" fmla="*/ 72008 w 1157060"/>
                  <a:gd name="connsiteY16" fmla="*/ 1100922 h 1389676"/>
                  <a:gd name="connsiteX17" fmla="*/ 0 w 1157060"/>
                  <a:gd name="connsiteY17" fmla="*/ 216024 h 1389676"/>
                  <a:gd name="connsiteX0" fmla="*/ 0 w 1157060"/>
                  <a:gd name="connsiteY0" fmla="*/ 216024 h 1389676"/>
                  <a:gd name="connsiteX1" fmla="*/ 150278 w 1157060"/>
                  <a:gd name="connsiteY1" fmla="*/ 78270 h 1389676"/>
                  <a:gd name="connsiteX2" fmla="*/ 339238 w 1157060"/>
                  <a:gd name="connsiteY2" fmla="*/ 0 h 1389676"/>
                  <a:gd name="connsiteX3" fmla="*/ 720080 w 1157060"/>
                  <a:gd name="connsiteY3" fmla="*/ 0 h 1389676"/>
                  <a:gd name="connsiteX4" fmla="*/ 929842 w 1157060"/>
                  <a:gd name="connsiteY4" fmla="*/ 78270 h 1389676"/>
                  <a:gd name="connsiteX5" fmla="*/ 1008112 w 1157060"/>
                  <a:gd name="connsiteY5" fmla="*/ 144016 h 1389676"/>
                  <a:gd name="connsiteX6" fmla="*/ 1080120 w 1157060"/>
                  <a:gd name="connsiteY6" fmla="*/ 288032 h 1389676"/>
                  <a:gd name="connsiteX7" fmla="*/ 1080120 w 1157060"/>
                  <a:gd name="connsiteY7" fmla="*/ 360040 h 1389676"/>
                  <a:gd name="connsiteX8" fmla="*/ 1099573 w 1157060"/>
                  <a:gd name="connsiteY8" fmla="*/ 428818 h 1389676"/>
                  <a:gd name="connsiteX9" fmla="*/ 1152128 w 1157060"/>
                  <a:gd name="connsiteY9" fmla="*/ 504056 h 1389676"/>
                  <a:gd name="connsiteX10" fmla="*/ 1069982 w 1157060"/>
                  <a:gd name="connsiteY10" fmla="*/ 653770 h 1389676"/>
                  <a:gd name="connsiteX11" fmla="*/ 992070 w 1157060"/>
                  <a:gd name="connsiteY11" fmla="*/ 726606 h 1389676"/>
                  <a:gd name="connsiteX12" fmla="*/ 961927 w 1157060"/>
                  <a:gd name="connsiteY12" fmla="*/ 1289882 h 1389676"/>
                  <a:gd name="connsiteX13" fmla="*/ 735534 w 1157060"/>
                  <a:gd name="connsiteY13" fmla="*/ 1325373 h 1389676"/>
                  <a:gd name="connsiteX14" fmla="*/ 339238 w 1157060"/>
                  <a:gd name="connsiteY14" fmla="*/ 1368152 h 1389676"/>
                  <a:gd name="connsiteX15" fmla="*/ 150278 w 1157060"/>
                  <a:gd name="connsiteY15" fmla="*/ 1289882 h 1389676"/>
                  <a:gd name="connsiteX16" fmla="*/ 72008 w 1157060"/>
                  <a:gd name="connsiteY16" fmla="*/ 1100922 h 1389676"/>
                  <a:gd name="connsiteX17" fmla="*/ 0 w 1157060"/>
                  <a:gd name="connsiteY17"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17432 w 1174492"/>
                  <a:gd name="connsiteY17" fmla="*/ 360040 h 1389676"/>
                  <a:gd name="connsiteX18" fmla="*/ 17432 w 1174492"/>
                  <a:gd name="connsiteY18"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89440 w 1174492"/>
                  <a:gd name="connsiteY17" fmla="*/ 504056 h 1389676"/>
                  <a:gd name="connsiteX18" fmla="*/ 17432 w 1174492"/>
                  <a:gd name="connsiteY18" fmla="*/ 360040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89440 w 1174492"/>
                  <a:gd name="connsiteY17" fmla="*/ 504056 h 1389676"/>
                  <a:gd name="connsiteX18" fmla="*/ 17432 w 1174492"/>
                  <a:gd name="connsiteY18" fmla="*/ 432048 h 1389676"/>
                  <a:gd name="connsiteX19" fmla="*/ 17432 w 1174492"/>
                  <a:gd name="connsiteY19" fmla="*/ 216024 h 1389676"/>
                  <a:gd name="connsiteX0" fmla="*/ 24003 w 1181063"/>
                  <a:gd name="connsiteY0" fmla="*/ 216024 h 1389676"/>
                  <a:gd name="connsiteX1" fmla="*/ 174281 w 1181063"/>
                  <a:gd name="connsiteY1" fmla="*/ 78270 h 1389676"/>
                  <a:gd name="connsiteX2" fmla="*/ 363241 w 1181063"/>
                  <a:gd name="connsiteY2" fmla="*/ 0 h 1389676"/>
                  <a:gd name="connsiteX3" fmla="*/ 744083 w 1181063"/>
                  <a:gd name="connsiteY3" fmla="*/ 0 h 1389676"/>
                  <a:gd name="connsiteX4" fmla="*/ 953845 w 1181063"/>
                  <a:gd name="connsiteY4" fmla="*/ 78270 h 1389676"/>
                  <a:gd name="connsiteX5" fmla="*/ 1032115 w 1181063"/>
                  <a:gd name="connsiteY5" fmla="*/ 144016 h 1389676"/>
                  <a:gd name="connsiteX6" fmla="*/ 1104123 w 1181063"/>
                  <a:gd name="connsiteY6" fmla="*/ 288032 h 1389676"/>
                  <a:gd name="connsiteX7" fmla="*/ 1104123 w 1181063"/>
                  <a:gd name="connsiteY7" fmla="*/ 360040 h 1389676"/>
                  <a:gd name="connsiteX8" fmla="*/ 1123576 w 1181063"/>
                  <a:gd name="connsiteY8" fmla="*/ 428818 h 1389676"/>
                  <a:gd name="connsiteX9" fmla="*/ 1176131 w 1181063"/>
                  <a:gd name="connsiteY9" fmla="*/ 504056 h 1389676"/>
                  <a:gd name="connsiteX10" fmla="*/ 1093985 w 1181063"/>
                  <a:gd name="connsiteY10" fmla="*/ 653770 h 1389676"/>
                  <a:gd name="connsiteX11" fmla="*/ 1016073 w 1181063"/>
                  <a:gd name="connsiteY11" fmla="*/ 726606 h 1389676"/>
                  <a:gd name="connsiteX12" fmla="*/ 985930 w 1181063"/>
                  <a:gd name="connsiteY12" fmla="*/ 1289882 h 1389676"/>
                  <a:gd name="connsiteX13" fmla="*/ 759537 w 1181063"/>
                  <a:gd name="connsiteY13" fmla="*/ 1325373 h 1389676"/>
                  <a:gd name="connsiteX14" fmla="*/ 363241 w 1181063"/>
                  <a:gd name="connsiteY14" fmla="*/ 1368152 h 1389676"/>
                  <a:gd name="connsiteX15" fmla="*/ 174281 w 1181063"/>
                  <a:gd name="connsiteY15" fmla="*/ 1289882 h 1389676"/>
                  <a:gd name="connsiteX16" fmla="*/ 96011 w 1181063"/>
                  <a:gd name="connsiteY16" fmla="*/ 1100922 h 1389676"/>
                  <a:gd name="connsiteX17" fmla="*/ 168019 w 1181063"/>
                  <a:gd name="connsiteY17" fmla="*/ 504056 h 1389676"/>
                  <a:gd name="connsiteX18" fmla="*/ 24003 w 1181063"/>
                  <a:gd name="connsiteY18" fmla="*/ 432048 h 1389676"/>
                  <a:gd name="connsiteX19" fmla="*/ 24003 w 1181063"/>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98194 w 1174492"/>
                  <a:gd name="connsiteY15" fmla="*/ 1241756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36068 h 1389676"/>
                  <a:gd name="connsiteX15" fmla="*/ 98194 w 1174492"/>
                  <a:gd name="connsiteY15" fmla="*/ 1241756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36068 h 1389676"/>
                  <a:gd name="connsiteX15" fmla="*/ 98194 w 1174492"/>
                  <a:gd name="connsiteY15" fmla="*/ 1257798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2649"/>
                  <a:gd name="connsiteY0" fmla="*/ 216024 h 1389676"/>
                  <a:gd name="connsiteX1" fmla="*/ 167710 w 1172649"/>
                  <a:gd name="connsiteY1" fmla="*/ 78270 h 1389676"/>
                  <a:gd name="connsiteX2" fmla="*/ 356670 w 1172649"/>
                  <a:gd name="connsiteY2" fmla="*/ 0 h 1389676"/>
                  <a:gd name="connsiteX3" fmla="*/ 737512 w 1172649"/>
                  <a:gd name="connsiteY3" fmla="*/ 0 h 1389676"/>
                  <a:gd name="connsiteX4" fmla="*/ 947274 w 1172649"/>
                  <a:gd name="connsiteY4" fmla="*/ 78270 h 1389676"/>
                  <a:gd name="connsiteX5" fmla="*/ 1025544 w 1172649"/>
                  <a:gd name="connsiteY5" fmla="*/ 144016 h 1389676"/>
                  <a:gd name="connsiteX6" fmla="*/ 1097552 w 1172649"/>
                  <a:gd name="connsiteY6" fmla="*/ 288032 h 1389676"/>
                  <a:gd name="connsiteX7" fmla="*/ 1097552 w 1172649"/>
                  <a:gd name="connsiteY7" fmla="*/ 360040 h 1389676"/>
                  <a:gd name="connsiteX8" fmla="*/ 1117005 w 1172649"/>
                  <a:gd name="connsiteY8" fmla="*/ 428818 h 1389676"/>
                  <a:gd name="connsiteX9" fmla="*/ 1169560 w 1172649"/>
                  <a:gd name="connsiteY9" fmla="*/ 504056 h 1389676"/>
                  <a:gd name="connsiteX10" fmla="*/ 1135541 w 1172649"/>
                  <a:gd name="connsiteY10" fmla="*/ 621686 h 1389676"/>
                  <a:gd name="connsiteX11" fmla="*/ 1009502 w 1172649"/>
                  <a:gd name="connsiteY11" fmla="*/ 726606 h 1389676"/>
                  <a:gd name="connsiteX12" fmla="*/ 979359 w 1172649"/>
                  <a:gd name="connsiteY12" fmla="*/ 1289882 h 1389676"/>
                  <a:gd name="connsiteX13" fmla="*/ 752966 w 1172649"/>
                  <a:gd name="connsiteY13" fmla="*/ 1325373 h 1389676"/>
                  <a:gd name="connsiteX14" fmla="*/ 356670 w 1172649"/>
                  <a:gd name="connsiteY14" fmla="*/ 1336068 h 1389676"/>
                  <a:gd name="connsiteX15" fmla="*/ 98194 w 1172649"/>
                  <a:gd name="connsiteY15" fmla="*/ 1257798 h 1389676"/>
                  <a:gd name="connsiteX16" fmla="*/ 89440 w 1172649"/>
                  <a:gd name="connsiteY16" fmla="*/ 1100922 h 1389676"/>
                  <a:gd name="connsiteX17" fmla="*/ 116588 w 1172649"/>
                  <a:gd name="connsiteY17" fmla="*/ 497275 h 1389676"/>
                  <a:gd name="connsiteX18" fmla="*/ 17432 w 1172649"/>
                  <a:gd name="connsiteY18" fmla="*/ 432048 h 1389676"/>
                  <a:gd name="connsiteX19" fmla="*/ 17432 w 1172649"/>
                  <a:gd name="connsiteY19" fmla="*/ 216024 h 1389676"/>
                  <a:gd name="connsiteX0" fmla="*/ 17432 w 1172649"/>
                  <a:gd name="connsiteY0" fmla="*/ 216024 h 1389676"/>
                  <a:gd name="connsiteX1" fmla="*/ 167710 w 1172649"/>
                  <a:gd name="connsiteY1" fmla="*/ 78270 h 1389676"/>
                  <a:gd name="connsiteX2" fmla="*/ 356670 w 1172649"/>
                  <a:gd name="connsiteY2" fmla="*/ 0 h 1389676"/>
                  <a:gd name="connsiteX3" fmla="*/ 737512 w 1172649"/>
                  <a:gd name="connsiteY3" fmla="*/ 0 h 1389676"/>
                  <a:gd name="connsiteX4" fmla="*/ 947274 w 1172649"/>
                  <a:gd name="connsiteY4" fmla="*/ 78270 h 1389676"/>
                  <a:gd name="connsiteX5" fmla="*/ 1025544 w 1172649"/>
                  <a:gd name="connsiteY5" fmla="*/ 144016 h 1389676"/>
                  <a:gd name="connsiteX6" fmla="*/ 1097552 w 1172649"/>
                  <a:gd name="connsiteY6" fmla="*/ 288032 h 1389676"/>
                  <a:gd name="connsiteX7" fmla="*/ 1097552 w 1172649"/>
                  <a:gd name="connsiteY7" fmla="*/ 360040 h 1389676"/>
                  <a:gd name="connsiteX8" fmla="*/ 1117005 w 1172649"/>
                  <a:gd name="connsiteY8" fmla="*/ 428818 h 1389676"/>
                  <a:gd name="connsiteX9" fmla="*/ 1169560 w 1172649"/>
                  <a:gd name="connsiteY9" fmla="*/ 504056 h 1389676"/>
                  <a:gd name="connsiteX10" fmla="*/ 1135541 w 1172649"/>
                  <a:gd name="connsiteY10" fmla="*/ 621686 h 1389676"/>
                  <a:gd name="connsiteX11" fmla="*/ 1057726 w 1172649"/>
                  <a:gd name="connsiteY11" fmla="*/ 695128 h 1389676"/>
                  <a:gd name="connsiteX12" fmla="*/ 1009502 w 1172649"/>
                  <a:gd name="connsiteY12" fmla="*/ 726606 h 1389676"/>
                  <a:gd name="connsiteX13" fmla="*/ 979359 w 1172649"/>
                  <a:gd name="connsiteY13" fmla="*/ 1289882 h 1389676"/>
                  <a:gd name="connsiteX14" fmla="*/ 752966 w 1172649"/>
                  <a:gd name="connsiteY14" fmla="*/ 1325373 h 1389676"/>
                  <a:gd name="connsiteX15" fmla="*/ 356670 w 1172649"/>
                  <a:gd name="connsiteY15" fmla="*/ 1336068 h 1389676"/>
                  <a:gd name="connsiteX16" fmla="*/ 98194 w 1172649"/>
                  <a:gd name="connsiteY16" fmla="*/ 1257798 h 1389676"/>
                  <a:gd name="connsiteX17" fmla="*/ 89440 w 1172649"/>
                  <a:gd name="connsiteY17" fmla="*/ 1100922 h 1389676"/>
                  <a:gd name="connsiteX18" fmla="*/ 116588 w 1172649"/>
                  <a:gd name="connsiteY18" fmla="*/ 497275 h 1389676"/>
                  <a:gd name="connsiteX19" fmla="*/ 17432 w 1172649"/>
                  <a:gd name="connsiteY19" fmla="*/ 432048 h 1389676"/>
                  <a:gd name="connsiteX20" fmla="*/ 17432 w 1172649"/>
                  <a:gd name="connsiteY20" fmla="*/ 216024 h 1389676"/>
                  <a:gd name="connsiteX0" fmla="*/ 17432 w 1172649"/>
                  <a:gd name="connsiteY0" fmla="*/ 216024 h 1379873"/>
                  <a:gd name="connsiteX1" fmla="*/ 167710 w 1172649"/>
                  <a:gd name="connsiteY1" fmla="*/ 78270 h 1379873"/>
                  <a:gd name="connsiteX2" fmla="*/ 356670 w 1172649"/>
                  <a:gd name="connsiteY2" fmla="*/ 0 h 1379873"/>
                  <a:gd name="connsiteX3" fmla="*/ 737512 w 1172649"/>
                  <a:gd name="connsiteY3" fmla="*/ 0 h 1379873"/>
                  <a:gd name="connsiteX4" fmla="*/ 947274 w 1172649"/>
                  <a:gd name="connsiteY4" fmla="*/ 78270 h 1379873"/>
                  <a:gd name="connsiteX5" fmla="*/ 1025544 w 1172649"/>
                  <a:gd name="connsiteY5" fmla="*/ 144016 h 1379873"/>
                  <a:gd name="connsiteX6" fmla="*/ 1097552 w 1172649"/>
                  <a:gd name="connsiteY6" fmla="*/ 288032 h 1379873"/>
                  <a:gd name="connsiteX7" fmla="*/ 1097552 w 1172649"/>
                  <a:gd name="connsiteY7" fmla="*/ 360040 h 1379873"/>
                  <a:gd name="connsiteX8" fmla="*/ 1117005 w 1172649"/>
                  <a:gd name="connsiteY8" fmla="*/ 428818 h 1379873"/>
                  <a:gd name="connsiteX9" fmla="*/ 1169560 w 1172649"/>
                  <a:gd name="connsiteY9" fmla="*/ 504056 h 1379873"/>
                  <a:gd name="connsiteX10" fmla="*/ 1135541 w 1172649"/>
                  <a:gd name="connsiteY10" fmla="*/ 621686 h 1379873"/>
                  <a:gd name="connsiteX11" fmla="*/ 1057726 w 1172649"/>
                  <a:gd name="connsiteY11" fmla="*/ 695128 h 1379873"/>
                  <a:gd name="connsiteX12" fmla="*/ 1009502 w 1172649"/>
                  <a:gd name="connsiteY12" fmla="*/ 785427 h 1379873"/>
                  <a:gd name="connsiteX13" fmla="*/ 979359 w 1172649"/>
                  <a:gd name="connsiteY13" fmla="*/ 1289882 h 1379873"/>
                  <a:gd name="connsiteX14" fmla="*/ 752966 w 1172649"/>
                  <a:gd name="connsiteY14" fmla="*/ 1325373 h 1379873"/>
                  <a:gd name="connsiteX15" fmla="*/ 356670 w 1172649"/>
                  <a:gd name="connsiteY15" fmla="*/ 1336068 h 1379873"/>
                  <a:gd name="connsiteX16" fmla="*/ 98194 w 1172649"/>
                  <a:gd name="connsiteY16" fmla="*/ 1257798 h 1379873"/>
                  <a:gd name="connsiteX17" fmla="*/ 89440 w 1172649"/>
                  <a:gd name="connsiteY17" fmla="*/ 1100922 h 1379873"/>
                  <a:gd name="connsiteX18" fmla="*/ 116588 w 1172649"/>
                  <a:gd name="connsiteY18" fmla="*/ 497275 h 1379873"/>
                  <a:gd name="connsiteX19" fmla="*/ 17432 w 1172649"/>
                  <a:gd name="connsiteY19" fmla="*/ 432048 h 1379873"/>
                  <a:gd name="connsiteX20" fmla="*/ 17432 w 1172649"/>
                  <a:gd name="connsiteY20" fmla="*/ 216024 h 137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2649" h="1379873">
                    <a:moveTo>
                      <a:pt x="17432" y="216024"/>
                    </a:moveTo>
                    <a:cubicBezTo>
                      <a:pt x="17432" y="145150"/>
                      <a:pt x="111170" y="114274"/>
                      <a:pt x="167710" y="78270"/>
                    </a:cubicBezTo>
                    <a:cubicBezTo>
                      <a:pt x="224250" y="42266"/>
                      <a:pt x="285797" y="0"/>
                      <a:pt x="356670" y="0"/>
                    </a:cubicBezTo>
                    <a:lnTo>
                      <a:pt x="737512" y="0"/>
                    </a:lnTo>
                    <a:cubicBezTo>
                      <a:pt x="808120" y="53443"/>
                      <a:pt x="899269" y="54267"/>
                      <a:pt x="947274" y="78270"/>
                    </a:cubicBezTo>
                    <a:cubicBezTo>
                      <a:pt x="995279" y="102273"/>
                      <a:pt x="1000498" y="109056"/>
                      <a:pt x="1025544" y="144016"/>
                    </a:cubicBezTo>
                    <a:cubicBezTo>
                      <a:pt x="1050590" y="178976"/>
                      <a:pt x="1085551" y="252028"/>
                      <a:pt x="1097552" y="288032"/>
                    </a:cubicBezTo>
                    <a:cubicBezTo>
                      <a:pt x="1109553" y="324036"/>
                      <a:pt x="1094310" y="336576"/>
                      <a:pt x="1097552" y="360040"/>
                    </a:cubicBezTo>
                    <a:cubicBezTo>
                      <a:pt x="1100794" y="383504"/>
                      <a:pt x="1105004" y="404815"/>
                      <a:pt x="1117005" y="428818"/>
                    </a:cubicBezTo>
                    <a:cubicBezTo>
                      <a:pt x="1129006" y="452821"/>
                      <a:pt x="1166471" y="471911"/>
                      <a:pt x="1169560" y="504056"/>
                    </a:cubicBezTo>
                    <a:cubicBezTo>
                      <a:pt x="1172649" y="536201"/>
                      <a:pt x="1154180" y="589841"/>
                      <a:pt x="1135541" y="621686"/>
                    </a:cubicBezTo>
                    <a:cubicBezTo>
                      <a:pt x="1116902" y="653531"/>
                      <a:pt x="1078732" y="667838"/>
                      <a:pt x="1057726" y="695128"/>
                    </a:cubicBezTo>
                    <a:cubicBezTo>
                      <a:pt x="1036720" y="722418"/>
                      <a:pt x="1019889" y="680063"/>
                      <a:pt x="1009502" y="785427"/>
                    </a:cubicBezTo>
                    <a:cubicBezTo>
                      <a:pt x="1009502" y="856301"/>
                      <a:pt x="1022115" y="1199891"/>
                      <a:pt x="979359" y="1289882"/>
                    </a:cubicBezTo>
                    <a:cubicBezTo>
                      <a:pt x="936603" y="1379873"/>
                      <a:pt x="813145" y="1309331"/>
                      <a:pt x="752966" y="1325373"/>
                    </a:cubicBezTo>
                    <a:lnTo>
                      <a:pt x="356670" y="1336068"/>
                    </a:lnTo>
                    <a:cubicBezTo>
                      <a:pt x="285796" y="1336068"/>
                      <a:pt x="142732" y="1296989"/>
                      <a:pt x="98194" y="1257798"/>
                    </a:cubicBezTo>
                    <a:cubicBezTo>
                      <a:pt x="53656" y="1218607"/>
                      <a:pt x="86374" y="1227676"/>
                      <a:pt x="89440" y="1100922"/>
                    </a:cubicBezTo>
                    <a:cubicBezTo>
                      <a:pt x="92506" y="974168"/>
                      <a:pt x="128589" y="608754"/>
                      <a:pt x="116588" y="497275"/>
                    </a:cubicBezTo>
                    <a:cubicBezTo>
                      <a:pt x="104587" y="385796"/>
                      <a:pt x="33958" y="478923"/>
                      <a:pt x="17432" y="432048"/>
                    </a:cubicBezTo>
                    <a:cubicBezTo>
                      <a:pt x="906" y="385173"/>
                      <a:pt x="0" y="264468"/>
                      <a:pt x="17432" y="216024"/>
                    </a:cubicBezTo>
                    <a:close/>
                  </a:path>
                </a:pathLst>
              </a:custGeom>
              <a:solidFill>
                <a:schemeClr val="bg1"/>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1" lang="ja-JP" altLang="en-US" sz="1800" b="0">
                  <a:solidFill>
                    <a:srgbClr val="000000"/>
                  </a:solidFill>
                  <a:effectLst>
                    <a:outerShdw blurRad="38100" dist="38100" dir="2700000" algn="tl">
                      <a:srgbClr val="000000">
                        <a:alpha val="43137"/>
                      </a:srgbClr>
                    </a:outerShdw>
                  </a:effectLst>
                  <a:latin typeface="Times" charset="0"/>
                  <a:ea typeface="Osaka" charset="-128"/>
                </a:endParaRPr>
              </a:p>
            </p:txBody>
          </p:sp>
          <p:pic>
            <p:nvPicPr>
              <p:cNvPr id="79" name="Picture 10" descr="C:\Users\maeno\Desktop\図1.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b="-2049"/>
              <a:stretch>
                <a:fillRect/>
              </a:stretch>
            </p:blipFill>
            <p:spPr bwMode="auto">
              <a:xfrm>
                <a:off x="5724127" y="0"/>
                <a:ext cx="1224137" cy="283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 name="Picture 200"/>
            <p:cNvPicPr>
              <a:picLocks noChangeAspect="1" noChangeArrowheads="1"/>
            </p:cNvPicPr>
            <p:nvPr/>
          </p:nvPicPr>
          <p:blipFill>
            <a:blip r:embed="rId7" cstate="email">
              <a:clrChange>
                <a:clrFrom>
                  <a:srgbClr val="8AFDF1"/>
                </a:clrFrom>
                <a:clrTo>
                  <a:srgbClr val="8AFDF1">
                    <a:alpha val="0"/>
                  </a:srgbClr>
                </a:clrTo>
              </a:clrChange>
              <a:extLst>
                <a:ext uri="{28A0092B-C50C-407E-A947-70E740481C1C}">
                  <a14:useLocalDpi xmlns:a14="http://schemas.microsoft.com/office/drawing/2010/main"/>
                </a:ext>
              </a:extLst>
            </a:blip>
            <a:srcRect/>
            <a:stretch>
              <a:fillRect/>
            </a:stretch>
          </p:blipFill>
          <p:spPr bwMode="auto">
            <a:xfrm flipH="1">
              <a:off x="7581589" y="4996314"/>
              <a:ext cx="25558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フリーフォーム 76"/>
            <p:cNvSpPr/>
            <p:nvPr/>
          </p:nvSpPr>
          <p:spPr>
            <a:xfrm>
              <a:off x="7765438" y="5012444"/>
              <a:ext cx="34247" cy="563090"/>
            </a:xfrm>
            <a:custGeom>
              <a:avLst/>
              <a:gdLst>
                <a:gd name="connsiteX0" fmla="*/ 35170 w 35170"/>
                <a:gd name="connsiteY0" fmla="*/ 0 h 562708"/>
                <a:gd name="connsiteX1" fmla="*/ 31262 w 35170"/>
                <a:gd name="connsiteY1" fmla="*/ 62523 h 562708"/>
                <a:gd name="connsiteX2" fmla="*/ 23446 w 35170"/>
                <a:gd name="connsiteY2" fmla="*/ 152400 h 562708"/>
                <a:gd name="connsiteX3" fmla="*/ 19539 w 35170"/>
                <a:gd name="connsiteY3" fmla="*/ 187570 h 562708"/>
                <a:gd name="connsiteX4" fmla="*/ 15631 w 35170"/>
                <a:gd name="connsiteY4" fmla="*/ 199293 h 562708"/>
                <a:gd name="connsiteX5" fmla="*/ 19539 w 35170"/>
                <a:gd name="connsiteY5" fmla="*/ 242277 h 562708"/>
                <a:gd name="connsiteX6" fmla="*/ 15631 w 35170"/>
                <a:gd name="connsiteY6" fmla="*/ 293077 h 562708"/>
                <a:gd name="connsiteX7" fmla="*/ 7816 w 35170"/>
                <a:gd name="connsiteY7" fmla="*/ 320431 h 562708"/>
                <a:gd name="connsiteX8" fmla="*/ 11723 w 35170"/>
                <a:gd name="connsiteY8" fmla="*/ 398585 h 562708"/>
                <a:gd name="connsiteX9" fmla="*/ 3908 w 35170"/>
                <a:gd name="connsiteY9" fmla="*/ 484554 h 562708"/>
                <a:gd name="connsiteX10" fmla="*/ 3908 w 35170"/>
                <a:gd name="connsiteY10" fmla="*/ 554893 h 562708"/>
                <a:gd name="connsiteX11" fmla="*/ 0 w 35170"/>
                <a:gd name="connsiteY11" fmla="*/ 562708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70" h="562708">
                  <a:moveTo>
                    <a:pt x="35170" y="0"/>
                  </a:moveTo>
                  <a:cubicBezTo>
                    <a:pt x="33867" y="20841"/>
                    <a:pt x="32420" y="41673"/>
                    <a:pt x="31262" y="62523"/>
                  </a:cubicBezTo>
                  <a:cubicBezTo>
                    <a:pt x="26600" y="146436"/>
                    <a:pt x="35690" y="115672"/>
                    <a:pt x="23446" y="152400"/>
                  </a:cubicBezTo>
                  <a:cubicBezTo>
                    <a:pt x="22144" y="164123"/>
                    <a:pt x="21478" y="175935"/>
                    <a:pt x="19539" y="187570"/>
                  </a:cubicBezTo>
                  <a:cubicBezTo>
                    <a:pt x="18862" y="191633"/>
                    <a:pt x="15631" y="195174"/>
                    <a:pt x="15631" y="199293"/>
                  </a:cubicBezTo>
                  <a:cubicBezTo>
                    <a:pt x="15631" y="213680"/>
                    <a:pt x="18236" y="227949"/>
                    <a:pt x="19539" y="242277"/>
                  </a:cubicBezTo>
                  <a:cubicBezTo>
                    <a:pt x="18236" y="259210"/>
                    <a:pt x="17616" y="276210"/>
                    <a:pt x="15631" y="293077"/>
                  </a:cubicBezTo>
                  <a:cubicBezTo>
                    <a:pt x="14739" y="300656"/>
                    <a:pt x="10342" y="312853"/>
                    <a:pt x="7816" y="320431"/>
                  </a:cubicBezTo>
                  <a:cubicBezTo>
                    <a:pt x="9118" y="346482"/>
                    <a:pt x="12344" y="372509"/>
                    <a:pt x="11723" y="398585"/>
                  </a:cubicBezTo>
                  <a:cubicBezTo>
                    <a:pt x="11038" y="427351"/>
                    <a:pt x="3908" y="484554"/>
                    <a:pt x="3908" y="484554"/>
                  </a:cubicBezTo>
                  <a:cubicBezTo>
                    <a:pt x="8304" y="519724"/>
                    <a:pt x="10276" y="516687"/>
                    <a:pt x="3908" y="554893"/>
                  </a:cubicBezTo>
                  <a:cubicBezTo>
                    <a:pt x="3429" y="557766"/>
                    <a:pt x="1303" y="560103"/>
                    <a:pt x="0" y="562708"/>
                  </a:cubicBezTo>
                </a:path>
              </a:pathLst>
            </a:custGeom>
            <a:ln w="19050">
              <a:solidFill>
                <a:schemeClr val="tx1">
                  <a:lumMod val="75000"/>
                  <a:lumOff val="25000"/>
                </a:schemeClr>
              </a:solidFill>
            </a:ln>
          </p:spPr>
          <p:txBody>
            <a:bodyPr wrap="none"/>
            <a:lstStyle/>
            <a:p>
              <a:pPr eaLnBrk="0" fontAlgn="auto" hangingPunct="0">
                <a:spcBef>
                  <a:spcPts val="0"/>
                </a:spcBef>
                <a:spcAft>
                  <a:spcPts val="0"/>
                </a:spcAft>
                <a:defRPr/>
              </a:pPr>
              <a:endParaRPr kumimoji="1" lang="ja-JP" altLang="en-US" sz="1800" b="0">
                <a:solidFill>
                  <a:srgbClr val="000000"/>
                </a:solidFill>
                <a:latin typeface="Arial" charset="0"/>
                <a:ea typeface="メイリオ"/>
              </a:endParaRPr>
            </a:p>
          </p:txBody>
        </p:sp>
      </p:grpSp>
      <p:pic>
        <p:nvPicPr>
          <p:cNvPr id="80" name="Picture 4"/>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67769" y="2416195"/>
            <a:ext cx="2511915" cy="238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環状矢印 84"/>
          <p:cNvSpPr/>
          <p:nvPr/>
        </p:nvSpPr>
        <p:spPr bwMode="auto">
          <a:xfrm>
            <a:off x="2770614" y="2220848"/>
            <a:ext cx="2055676" cy="2041713"/>
          </a:xfrm>
          <a:prstGeom prst="circularArrow">
            <a:avLst>
              <a:gd name="adj1" fmla="val 8362"/>
              <a:gd name="adj2" fmla="val 1159861"/>
              <a:gd name="adj3" fmla="val 20105266"/>
              <a:gd name="adj4" fmla="val 11177400"/>
              <a:gd name="adj5" fmla="val 13555"/>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86" name="環状矢印 85"/>
          <p:cNvSpPr/>
          <p:nvPr/>
        </p:nvSpPr>
        <p:spPr bwMode="auto">
          <a:xfrm flipH="1" flipV="1">
            <a:off x="2843808" y="2508156"/>
            <a:ext cx="2055676" cy="2041713"/>
          </a:xfrm>
          <a:prstGeom prst="circularArrow">
            <a:avLst>
              <a:gd name="adj1" fmla="val 8362"/>
              <a:gd name="adj2" fmla="val 1159861"/>
              <a:gd name="adj3" fmla="val 20105266"/>
              <a:gd name="adj4" fmla="val 11177400"/>
              <a:gd name="adj5" fmla="val 13555"/>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87" name="角丸四角形 86"/>
          <p:cNvSpPr>
            <a:spLocks noChangeArrowheads="1"/>
          </p:cNvSpPr>
          <p:nvPr/>
        </p:nvSpPr>
        <p:spPr bwMode="auto">
          <a:xfrm>
            <a:off x="2307501" y="5935488"/>
            <a:ext cx="4680520" cy="661864"/>
          </a:xfrm>
          <a:prstGeom prst="roundRect">
            <a:avLst>
              <a:gd name="adj" fmla="val 16667"/>
            </a:avLst>
          </a:prstGeom>
          <a:solidFill>
            <a:srgbClr val="FF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0" fontAlgn="auto" hangingPunct="0">
              <a:spcBef>
                <a:spcPts val="0"/>
              </a:spcBef>
              <a:spcAft>
                <a:spcPts val="0"/>
              </a:spcAft>
              <a:defRPr/>
            </a:pPr>
            <a:r>
              <a:rPr kumimoji="1" lang="ja-JP" altLang="en-US" sz="3600" dirty="0" smtClean="0">
                <a:solidFill>
                  <a:srgbClr val="FFFFFF"/>
                </a:solidFill>
                <a:latin typeface="メイリオ" pitchFamily="50" charset="-128"/>
                <a:ea typeface="メイリオ" pitchFamily="50" charset="-128"/>
              </a:rPr>
              <a:t>病院完結型医療</a:t>
            </a:r>
            <a:endParaRPr kumimoji="1" lang="ja-JP" altLang="en-US" sz="3600" dirty="0">
              <a:solidFill>
                <a:srgbClr val="FFFFFF"/>
              </a:solidFill>
              <a:latin typeface="メイリオ" pitchFamily="50" charset="-128"/>
              <a:ea typeface="メイリオ" pitchFamily="50" charset="-128"/>
            </a:endParaRPr>
          </a:p>
        </p:txBody>
      </p:sp>
    </p:spTree>
    <p:extLst>
      <p:ext uri="{BB962C8B-B14F-4D97-AF65-F5344CB8AC3E}">
        <p14:creationId xmlns:p14="http://schemas.microsoft.com/office/powerpoint/2010/main" val="3512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900" decel="100000" fill="hold"/>
                                        <p:tgtEl>
                                          <p:spTgt spid="8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病院完結型から地域完結型へ</a:t>
            </a:r>
            <a:endParaRPr kumimoji="1" lang="ja-JP" altLang="en-US" dirty="0"/>
          </a:p>
        </p:txBody>
      </p:sp>
      <p:sp>
        <p:nvSpPr>
          <p:cNvPr id="8" name="テキスト ボックス 7"/>
          <p:cNvSpPr txBox="1"/>
          <p:nvPr/>
        </p:nvSpPr>
        <p:spPr>
          <a:xfrm>
            <a:off x="3059832" y="1124744"/>
            <a:ext cx="3057247" cy="584775"/>
          </a:xfrm>
          <a:prstGeom prst="rect">
            <a:avLst/>
          </a:prstGeom>
          <a:noFill/>
        </p:spPr>
        <p:txBody>
          <a:bodyPr wrap="none" rtlCol="0">
            <a:spAutoFit/>
          </a:bodyPr>
          <a:lstStyle/>
          <a:p>
            <a:r>
              <a:rPr kumimoji="1" lang="ja-JP" altLang="en-US" sz="3200" dirty="0" smtClean="0">
                <a:solidFill>
                  <a:srgbClr val="0000FF"/>
                </a:solidFill>
                <a:latin typeface="+mn-ea"/>
                <a:ea typeface="+mn-ea"/>
              </a:rPr>
              <a:t>これからの医療</a:t>
            </a:r>
            <a:endParaRPr kumimoji="1" lang="ja-JP" altLang="en-US" sz="3200" dirty="0">
              <a:solidFill>
                <a:srgbClr val="0000FF"/>
              </a:solidFill>
              <a:latin typeface="+mn-ea"/>
              <a:ea typeface="+mn-ea"/>
            </a:endParaRPr>
          </a:p>
        </p:txBody>
      </p:sp>
      <p:grpSp>
        <p:nvGrpSpPr>
          <p:cNvPr id="83" name="グループ化 82"/>
          <p:cNvGrpSpPr/>
          <p:nvPr/>
        </p:nvGrpSpPr>
        <p:grpSpPr>
          <a:xfrm>
            <a:off x="4372431" y="1994649"/>
            <a:ext cx="4500424" cy="3023445"/>
            <a:chOff x="3966824" y="2204864"/>
            <a:chExt cx="5122055" cy="3023445"/>
          </a:xfrm>
        </p:grpSpPr>
        <p:pic>
          <p:nvPicPr>
            <p:cNvPr id="9" name="Picture 2" descr="C:\Users\maenotetsuhiro\Dropbox\My Documents\講演・取材\総合診療\HiRes.jp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3966824" y="2204864"/>
              <a:ext cx="5122055" cy="3023445"/>
            </a:xfrm>
            <a:prstGeom prst="rect">
              <a:avLst/>
            </a:prstGeom>
            <a:noFill/>
            <a:extLst>
              <a:ext uri="{909E8E84-426E-40DD-AFC4-6F175D3DCCD1}">
                <a14:hiddenFill xmlns:a14="http://schemas.microsoft.com/office/drawing/2010/main">
                  <a:solidFill>
                    <a:srgbClr val="FFFFFF"/>
                  </a:solidFill>
                </a14:hiddenFill>
              </a:ext>
            </a:extLst>
          </p:spPr>
        </p:pic>
        <p:sp>
          <p:nvSpPr>
            <p:cNvPr id="13" name="円/楕円 12"/>
            <p:cNvSpPr/>
            <p:nvPr/>
          </p:nvSpPr>
          <p:spPr bwMode="auto">
            <a:xfrm>
              <a:off x="4280185" y="2324490"/>
              <a:ext cx="4560646" cy="2751534"/>
            </a:xfrm>
            <a:prstGeom prst="ellipse">
              <a:avLst/>
            </a:prstGeom>
            <a:solidFill>
              <a:srgbClr val="FFFFFF">
                <a:alpha val="74902"/>
              </a:srgbClr>
            </a:solidFill>
            <a:ln w="9525" cap="flat" cmpd="sng" algn="ctr">
              <a:solidFill>
                <a:schemeClr val="bg1">
                  <a:lumMod val="65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0" hangingPunct="0"/>
              <a:endParaRPr lang="ja-JP" altLang="en-US" smtClean="0">
                <a:solidFill>
                  <a:srgbClr val="000000"/>
                </a:solidFill>
                <a:latin typeface="Arial" charset="0"/>
              </a:endParaRPr>
            </a:p>
          </p:txBody>
        </p:sp>
        <p:pic>
          <p:nvPicPr>
            <p:cNvPr id="11" name="Picture 9" descr="C:\Users\S.Yokoya\Documents\筑波大学\北茨城\北茨城家庭医療センター構想\イラスト\人々.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373" y="2697499"/>
              <a:ext cx="4154269" cy="20381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4" name="グループ化 26"/>
          <p:cNvGrpSpPr>
            <a:grpSpLocks/>
          </p:cNvGrpSpPr>
          <p:nvPr/>
        </p:nvGrpSpPr>
        <p:grpSpPr bwMode="auto">
          <a:xfrm>
            <a:off x="755576" y="1844824"/>
            <a:ext cx="1022350" cy="2406426"/>
            <a:chOff x="7581589" y="4250531"/>
            <a:chExt cx="1160774" cy="2578894"/>
          </a:xfrm>
        </p:grpSpPr>
        <p:grpSp>
          <p:nvGrpSpPr>
            <p:cNvPr id="75" name="グループ化 12"/>
            <p:cNvGrpSpPr>
              <a:grpSpLocks/>
            </p:cNvGrpSpPr>
            <p:nvPr/>
          </p:nvGrpSpPr>
          <p:grpSpPr bwMode="auto">
            <a:xfrm>
              <a:off x="7668344" y="4250531"/>
              <a:ext cx="1074019" cy="2578894"/>
              <a:chOff x="5706695" y="0"/>
              <a:chExt cx="1241569" cy="2835696"/>
            </a:xfrm>
          </p:grpSpPr>
          <p:sp>
            <p:nvSpPr>
              <p:cNvPr id="78" name="フリーフォーム 77"/>
              <p:cNvSpPr/>
              <p:nvPr/>
            </p:nvSpPr>
            <p:spPr bwMode="auto">
              <a:xfrm>
                <a:off x="5706421" y="765973"/>
                <a:ext cx="1173084" cy="1378752"/>
              </a:xfrm>
              <a:custGeom>
                <a:avLst/>
                <a:gdLst>
                  <a:gd name="connsiteX0" fmla="*/ 0 w 936104"/>
                  <a:gd name="connsiteY0" fmla="*/ 267230 h 1368152"/>
                  <a:gd name="connsiteX1" fmla="*/ 78270 w 936104"/>
                  <a:gd name="connsiteY1" fmla="*/ 78270 h 1368152"/>
                  <a:gd name="connsiteX2" fmla="*/ 267230 w 936104"/>
                  <a:gd name="connsiteY2" fmla="*/ 0 h 1368152"/>
                  <a:gd name="connsiteX3" fmla="*/ 668874 w 936104"/>
                  <a:gd name="connsiteY3" fmla="*/ 0 h 1368152"/>
                  <a:gd name="connsiteX4" fmla="*/ 857834 w 936104"/>
                  <a:gd name="connsiteY4" fmla="*/ 78270 h 1368152"/>
                  <a:gd name="connsiteX5" fmla="*/ 936104 w 936104"/>
                  <a:gd name="connsiteY5" fmla="*/ 267230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68874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216024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1091178"/>
                  <a:gd name="connsiteY0" fmla="*/ 267230 h 1368152"/>
                  <a:gd name="connsiteX1" fmla="*/ 78270 w 1091178"/>
                  <a:gd name="connsiteY1" fmla="*/ 78270 h 1368152"/>
                  <a:gd name="connsiteX2" fmla="*/ 267230 w 1091178"/>
                  <a:gd name="connsiteY2" fmla="*/ 0 h 1368152"/>
                  <a:gd name="connsiteX3" fmla="*/ 648072 w 1091178"/>
                  <a:gd name="connsiteY3" fmla="*/ 0 h 1368152"/>
                  <a:gd name="connsiteX4" fmla="*/ 857834 w 1091178"/>
                  <a:gd name="connsiteY4" fmla="*/ 78270 h 1368152"/>
                  <a:gd name="connsiteX5" fmla="*/ 936104 w 1091178"/>
                  <a:gd name="connsiteY5" fmla="*/ 216024 h 1368152"/>
                  <a:gd name="connsiteX6" fmla="*/ 936104 w 1091178"/>
                  <a:gd name="connsiteY6" fmla="*/ 1100922 h 1368152"/>
                  <a:gd name="connsiteX7" fmla="*/ 857834 w 1091178"/>
                  <a:gd name="connsiteY7" fmla="*/ 1289882 h 1368152"/>
                  <a:gd name="connsiteX8" fmla="*/ 668874 w 1091178"/>
                  <a:gd name="connsiteY8" fmla="*/ 1368152 h 1368152"/>
                  <a:gd name="connsiteX9" fmla="*/ 267230 w 1091178"/>
                  <a:gd name="connsiteY9" fmla="*/ 1368152 h 1368152"/>
                  <a:gd name="connsiteX10" fmla="*/ 78270 w 1091178"/>
                  <a:gd name="connsiteY10" fmla="*/ 1289882 h 1368152"/>
                  <a:gd name="connsiteX11" fmla="*/ 0 w 1091178"/>
                  <a:gd name="connsiteY11" fmla="*/ 1100922 h 1368152"/>
                  <a:gd name="connsiteX12" fmla="*/ 0 w 1091178"/>
                  <a:gd name="connsiteY12"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216024 h 1368152"/>
                  <a:gd name="connsiteX6" fmla="*/ 1008112 w 1008112"/>
                  <a:gd name="connsiteY6" fmla="*/ 288032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144016 h 1368152"/>
                  <a:gd name="connsiteX6" fmla="*/ 1008112 w 1008112"/>
                  <a:gd name="connsiteY6" fmla="*/ 288032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144016 h 1368152"/>
                  <a:gd name="connsiteX6" fmla="*/ 1008112 w 1008112"/>
                  <a:gd name="connsiteY6" fmla="*/ 504056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20113"/>
                  <a:gd name="connsiteY0" fmla="*/ 267230 h 1368152"/>
                  <a:gd name="connsiteX1" fmla="*/ 78270 w 1020113"/>
                  <a:gd name="connsiteY1" fmla="*/ 78270 h 1368152"/>
                  <a:gd name="connsiteX2" fmla="*/ 267230 w 1020113"/>
                  <a:gd name="connsiteY2" fmla="*/ 0 h 1368152"/>
                  <a:gd name="connsiteX3" fmla="*/ 648072 w 1020113"/>
                  <a:gd name="connsiteY3" fmla="*/ 0 h 1368152"/>
                  <a:gd name="connsiteX4" fmla="*/ 857834 w 1020113"/>
                  <a:gd name="connsiteY4" fmla="*/ 78270 h 1368152"/>
                  <a:gd name="connsiteX5" fmla="*/ 936104 w 1020113"/>
                  <a:gd name="connsiteY5" fmla="*/ 144016 h 1368152"/>
                  <a:gd name="connsiteX6" fmla="*/ 1008112 w 1020113"/>
                  <a:gd name="connsiteY6" fmla="*/ 288032 h 1368152"/>
                  <a:gd name="connsiteX7" fmla="*/ 1008112 w 1020113"/>
                  <a:gd name="connsiteY7" fmla="*/ 504056 h 1368152"/>
                  <a:gd name="connsiteX8" fmla="*/ 936104 w 1020113"/>
                  <a:gd name="connsiteY8" fmla="*/ 1100922 h 1368152"/>
                  <a:gd name="connsiteX9" fmla="*/ 857834 w 1020113"/>
                  <a:gd name="connsiteY9" fmla="*/ 1289882 h 1368152"/>
                  <a:gd name="connsiteX10" fmla="*/ 668874 w 1020113"/>
                  <a:gd name="connsiteY10" fmla="*/ 1368152 h 1368152"/>
                  <a:gd name="connsiteX11" fmla="*/ 267230 w 1020113"/>
                  <a:gd name="connsiteY11" fmla="*/ 1368152 h 1368152"/>
                  <a:gd name="connsiteX12" fmla="*/ 78270 w 1020113"/>
                  <a:gd name="connsiteY12" fmla="*/ 1289882 h 1368152"/>
                  <a:gd name="connsiteX13" fmla="*/ 0 w 1020113"/>
                  <a:gd name="connsiteY13" fmla="*/ 1100922 h 1368152"/>
                  <a:gd name="connsiteX14" fmla="*/ 0 w 1020113"/>
                  <a:gd name="connsiteY14" fmla="*/ 267230 h 1368152"/>
                  <a:gd name="connsiteX0" fmla="*/ 0 w 1020113"/>
                  <a:gd name="connsiteY0" fmla="*/ 267230 h 1368152"/>
                  <a:gd name="connsiteX1" fmla="*/ 78270 w 1020113"/>
                  <a:gd name="connsiteY1" fmla="*/ 78270 h 1368152"/>
                  <a:gd name="connsiteX2" fmla="*/ 267230 w 1020113"/>
                  <a:gd name="connsiteY2" fmla="*/ 0 h 1368152"/>
                  <a:gd name="connsiteX3" fmla="*/ 648072 w 1020113"/>
                  <a:gd name="connsiteY3" fmla="*/ 0 h 1368152"/>
                  <a:gd name="connsiteX4" fmla="*/ 857834 w 1020113"/>
                  <a:gd name="connsiteY4" fmla="*/ 78270 h 1368152"/>
                  <a:gd name="connsiteX5" fmla="*/ 936104 w 1020113"/>
                  <a:gd name="connsiteY5" fmla="*/ 144016 h 1368152"/>
                  <a:gd name="connsiteX6" fmla="*/ 1008112 w 1020113"/>
                  <a:gd name="connsiteY6" fmla="*/ 288032 h 1368152"/>
                  <a:gd name="connsiteX7" fmla="*/ 1008112 w 1020113"/>
                  <a:gd name="connsiteY7" fmla="*/ 360040 h 1368152"/>
                  <a:gd name="connsiteX8" fmla="*/ 936104 w 1020113"/>
                  <a:gd name="connsiteY8" fmla="*/ 1100922 h 1368152"/>
                  <a:gd name="connsiteX9" fmla="*/ 857834 w 1020113"/>
                  <a:gd name="connsiteY9" fmla="*/ 1289882 h 1368152"/>
                  <a:gd name="connsiteX10" fmla="*/ 668874 w 1020113"/>
                  <a:gd name="connsiteY10" fmla="*/ 1368152 h 1368152"/>
                  <a:gd name="connsiteX11" fmla="*/ 267230 w 1020113"/>
                  <a:gd name="connsiteY11" fmla="*/ 1368152 h 1368152"/>
                  <a:gd name="connsiteX12" fmla="*/ 78270 w 1020113"/>
                  <a:gd name="connsiteY12" fmla="*/ 1289882 h 1368152"/>
                  <a:gd name="connsiteX13" fmla="*/ 0 w 1020113"/>
                  <a:gd name="connsiteY13" fmla="*/ 1100922 h 1368152"/>
                  <a:gd name="connsiteX14" fmla="*/ 0 w 1020113"/>
                  <a:gd name="connsiteY14" fmla="*/ 267230 h 1368152"/>
                  <a:gd name="connsiteX0" fmla="*/ 0 w 1092121"/>
                  <a:gd name="connsiteY0" fmla="*/ 267230 h 1368152"/>
                  <a:gd name="connsiteX1" fmla="*/ 78270 w 1092121"/>
                  <a:gd name="connsiteY1" fmla="*/ 78270 h 1368152"/>
                  <a:gd name="connsiteX2" fmla="*/ 267230 w 1092121"/>
                  <a:gd name="connsiteY2" fmla="*/ 0 h 1368152"/>
                  <a:gd name="connsiteX3" fmla="*/ 648072 w 1092121"/>
                  <a:gd name="connsiteY3" fmla="*/ 0 h 1368152"/>
                  <a:gd name="connsiteX4" fmla="*/ 857834 w 1092121"/>
                  <a:gd name="connsiteY4" fmla="*/ 78270 h 1368152"/>
                  <a:gd name="connsiteX5" fmla="*/ 936104 w 1092121"/>
                  <a:gd name="connsiteY5" fmla="*/ 144016 h 1368152"/>
                  <a:gd name="connsiteX6" fmla="*/ 1008112 w 1092121"/>
                  <a:gd name="connsiteY6" fmla="*/ 288032 h 1368152"/>
                  <a:gd name="connsiteX7" fmla="*/ 1008112 w 1092121"/>
                  <a:gd name="connsiteY7" fmla="*/ 360040 h 1368152"/>
                  <a:gd name="connsiteX8" fmla="*/ 1080120 w 1092121"/>
                  <a:gd name="connsiteY8" fmla="*/ 504056 h 1368152"/>
                  <a:gd name="connsiteX9" fmla="*/ 936104 w 1092121"/>
                  <a:gd name="connsiteY9" fmla="*/ 1100922 h 1368152"/>
                  <a:gd name="connsiteX10" fmla="*/ 857834 w 1092121"/>
                  <a:gd name="connsiteY10" fmla="*/ 1289882 h 1368152"/>
                  <a:gd name="connsiteX11" fmla="*/ 668874 w 1092121"/>
                  <a:gd name="connsiteY11" fmla="*/ 1368152 h 1368152"/>
                  <a:gd name="connsiteX12" fmla="*/ 267230 w 1092121"/>
                  <a:gd name="connsiteY12" fmla="*/ 1368152 h 1368152"/>
                  <a:gd name="connsiteX13" fmla="*/ 78270 w 1092121"/>
                  <a:gd name="connsiteY13" fmla="*/ 1289882 h 1368152"/>
                  <a:gd name="connsiteX14" fmla="*/ 0 w 1092121"/>
                  <a:gd name="connsiteY14" fmla="*/ 1100922 h 1368152"/>
                  <a:gd name="connsiteX15" fmla="*/ 0 w 1092121"/>
                  <a:gd name="connsiteY15" fmla="*/ 267230 h 1368152"/>
                  <a:gd name="connsiteX0" fmla="*/ 0 w 1095363"/>
                  <a:gd name="connsiteY0" fmla="*/ 267230 h 1368152"/>
                  <a:gd name="connsiteX1" fmla="*/ 78270 w 1095363"/>
                  <a:gd name="connsiteY1" fmla="*/ 78270 h 1368152"/>
                  <a:gd name="connsiteX2" fmla="*/ 267230 w 1095363"/>
                  <a:gd name="connsiteY2" fmla="*/ 0 h 1368152"/>
                  <a:gd name="connsiteX3" fmla="*/ 648072 w 1095363"/>
                  <a:gd name="connsiteY3" fmla="*/ 0 h 1368152"/>
                  <a:gd name="connsiteX4" fmla="*/ 857834 w 1095363"/>
                  <a:gd name="connsiteY4" fmla="*/ 78270 h 1368152"/>
                  <a:gd name="connsiteX5" fmla="*/ 936104 w 1095363"/>
                  <a:gd name="connsiteY5" fmla="*/ 144016 h 1368152"/>
                  <a:gd name="connsiteX6" fmla="*/ 1008112 w 1095363"/>
                  <a:gd name="connsiteY6" fmla="*/ 288032 h 1368152"/>
                  <a:gd name="connsiteX7" fmla="*/ 1008112 w 1095363"/>
                  <a:gd name="connsiteY7" fmla="*/ 360040 h 1368152"/>
                  <a:gd name="connsiteX8" fmla="*/ 1027565 w 1095363"/>
                  <a:gd name="connsiteY8" fmla="*/ 428818 h 1368152"/>
                  <a:gd name="connsiteX9" fmla="*/ 1080120 w 1095363"/>
                  <a:gd name="connsiteY9" fmla="*/ 504056 h 1368152"/>
                  <a:gd name="connsiteX10" fmla="*/ 936104 w 1095363"/>
                  <a:gd name="connsiteY10" fmla="*/ 1100922 h 1368152"/>
                  <a:gd name="connsiteX11" fmla="*/ 857834 w 1095363"/>
                  <a:gd name="connsiteY11" fmla="*/ 1289882 h 1368152"/>
                  <a:gd name="connsiteX12" fmla="*/ 668874 w 1095363"/>
                  <a:gd name="connsiteY12" fmla="*/ 1368152 h 1368152"/>
                  <a:gd name="connsiteX13" fmla="*/ 267230 w 1095363"/>
                  <a:gd name="connsiteY13" fmla="*/ 1368152 h 1368152"/>
                  <a:gd name="connsiteX14" fmla="*/ 78270 w 1095363"/>
                  <a:gd name="connsiteY14" fmla="*/ 1289882 h 1368152"/>
                  <a:gd name="connsiteX15" fmla="*/ 0 w 1095363"/>
                  <a:gd name="connsiteY15" fmla="*/ 1100922 h 1368152"/>
                  <a:gd name="connsiteX16" fmla="*/ 0 w 1095363"/>
                  <a:gd name="connsiteY16" fmla="*/ 267230 h 1368152"/>
                  <a:gd name="connsiteX0" fmla="*/ 0 w 1098037"/>
                  <a:gd name="connsiteY0" fmla="*/ 267230 h 1396806"/>
                  <a:gd name="connsiteX1" fmla="*/ 78270 w 1098037"/>
                  <a:gd name="connsiteY1" fmla="*/ 78270 h 1396806"/>
                  <a:gd name="connsiteX2" fmla="*/ 267230 w 1098037"/>
                  <a:gd name="connsiteY2" fmla="*/ 0 h 1396806"/>
                  <a:gd name="connsiteX3" fmla="*/ 648072 w 1098037"/>
                  <a:gd name="connsiteY3" fmla="*/ 0 h 1396806"/>
                  <a:gd name="connsiteX4" fmla="*/ 857834 w 1098037"/>
                  <a:gd name="connsiteY4" fmla="*/ 78270 h 1396806"/>
                  <a:gd name="connsiteX5" fmla="*/ 936104 w 1098037"/>
                  <a:gd name="connsiteY5" fmla="*/ 144016 h 1396806"/>
                  <a:gd name="connsiteX6" fmla="*/ 1008112 w 1098037"/>
                  <a:gd name="connsiteY6" fmla="*/ 288032 h 1396806"/>
                  <a:gd name="connsiteX7" fmla="*/ 1008112 w 1098037"/>
                  <a:gd name="connsiteY7" fmla="*/ 360040 h 1396806"/>
                  <a:gd name="connsiteX8" fmla="*/ 1027565 w 1098037"/>
                  <a:gd name="connsiteY8" fmla="*/ 428818 h 1396806"/>
                  <a:gd name="connsiteX9" fmla="*/ 1080120 w 1098037"/>
                  <a:gd name="connsiteY9" fmla="*/ 504056 h 1396806"/>
                  <a:gd name="connsiteX10" fmla="*/ 920062 w 1098037"/>
                  <a:gd name="connsiteY10" fmla="*/ 726606 h 1396806"/>
                  <a:gd name="connsiteX11" fmla="*/ 857834 w 1098037"/>
                  <a:gd name="connsiteY11" fmla="*/ 1289882 h 1396806"/>
                  <a:gd name="connsiteX12" fmla="*/ 668874 w 1098037"/>
                  <a:gd name="connsiteY12" fmla="*/ 1368152 h 1396806"/>
                  <a:gd name="connsiteX13" fmla="*/ 267230 w 1098037"/>
                  <a:gd name="connsiteY13" fmla="*/ 1368152 h 1396806"/>
                  <a:gd name="connsiteX14" fmla="*/ 78270 w 1098037"/>
                  <a:gd name="connsiteY14" fmla="*/ 1289882 h 1396806"/>
                  <a:gd name="connsiteX15" fmla="*/ 0 w 1098037"/>
                  <a:gd name="connsiteY15" fmla="*/ 1100922 h 1396806"/>
                  <a:gd name="connsiteX16" fmla="*/ 0 w 1098037"/>
                  <a:gd name="connsiteY16" fmla="*/ 267230 h 1396806"/>
                  <a:gd name="connsiteX0" fmla="*/ 0 w 1085052"/>
                  <a:gd name="connsiteY0" fmla="*/ 267230 h 1396806"/>
                  <a:gd name="connsiteX1" fmla="*/ 78270 w 1085052"/>
                  <a:gd name="connsiteY1" fmla="*/ 78270 h 1396806"/>
                  <a:gd name="connsiteX2" fmla="*/ 267230 w 1085052"/>
                  <a:gd name="connsiteY2" fmla="*/ 0 h 1396806"/>
                  <a:gd name="connsiteX3" fmla="*/ 648072 w 1085052"/>
                  <a:gd name="connsiteY3" fmla="*/ 0 h 1396806"/>
                  <a:gd name="connsiteX4" fmla="*/ 857834 w 1085052"/>
                  <a:gd name="connsiteY4" fmla="*/ 78270 h 1396806"/>
                  <a:gd name="connsiteX5" fmla="*/ 936104 w 1085052"/>
                  <a:gd name="connsiteY5" fmla="*/ 144016 h 1396806"/>
                  <a:gd name="connsiteX6" fmla="*/ 1008112 w 1085052"/>
                  <a:gd name="connsiteY6" fmla="*/ 288032 h 1396806"/>
                  <a:gd name="connsiteX7" fmla="*/ 1008112 w 1085052"/>
                  <a:gd name="connsiteY7" fmla="*/ 360040 h 1396806"/>
                  <a:gd name="connsiteX8" fmla="*/ 1027565 w 1085052"/>
                  <a:gd name="connsiteY8" fmla="*/ 428818 h 1396806"/>
                  <a:gd name="connsiteX9" fmla="*/ 1080120 w 1085052"/>
                  <a:gd name="connsiteY9" fmla="*/ 504056 h 1396806"/>
                  <a:gd name="connsiteX10" fmla="*/ 997974 w 1085052"/>
                  <a:gd name="connsiteY10" fmla="*/ 653770 h 1396806"/>
                  <a:gd name="connsiteX11" fmla="*/ 920062 w 1085052"/>
                  <a:gd name="connsiteY11" fmla="*/ 726606 h 1396806"/>
                  <a:gd name="connsiteX12" fmla="*/ 857834 w 1085052"/>
                  <a:gd name="connsiteY12" fmla="*/ 1289882 h 1396806"/>
                  <a:gd name="connsiteX13" fmla="*/ 668874 w 1085052"/>
                  <a:gd name="connsiteY13" fmla="*/ 1368152 h 1396806"/>
                  <a:gd name="connsiteX14" fmla="*/ 267230 w 1085052"/>
                  <a:gd name="connsiteY14" fmla="*/ 1368152 h 1396806"/>
                  <a:gd name="connsiteX15" fmla="*/ 78270 w 1085052"/>
                  <a:gd name="connsiteY15" fmla="*/ 1289882 h 1396806"/>
                  <a:gd name="connsiteX16" fmla="*/ 0 w 1085052"/>
                  <a:gd name="connsiteY16" fmla="*/ 1100922 h 1396806"/>
                  <a:gd name="connsiteX17" fmla="*/ 0 w 1085052"/>
                  <a:gd name="connsiteY17" fmla="*/ 267230 h 1396806"/>
                  <a:gd name="connsiteX0" fmla="*/ 0 w 1085052"/>
                  <a:gd name="connsiteY0" fmla="*/ 267230 h 1396806"/>
                  <a:gd name="connsiteX1" fmla="*/ 78270 w 1085052"/>
                  <a:gd name="connsiteY1" fmla="*/ 78270 h 1396806"/>
                  <a:gd name="connsiteX2" fmla="*/ 267230 w 1085052"/>
                  <a:gd name="connsiteY2" fmla="*/ 0 h 1396806"/>
                  <a:gd name="connsiteX3" fmla="*/ 648072 w 1085052"/>
                  <a:gd name="connsiteY3" fmla="*/ 0 h 1396806"/>
                  <a:gd name="connsiteX4" fmla="*/ 857834 w 1085052"/>
                  <a:gd name="connsiteY4" fmla="*/ 78270 h 1396806"/>
                  <a:gd name="connsiteX5" fmla="*/ 936104 w 1085052"/>
                  <a:gd name="connsiteY5" fmla="*/ 144016 h 1396806"/>
                  <a:gd name="connsiteX6" fmla="*/ 1008112 w 1085052"/>
                  <a:gd name="connsiteY6" fmla="*/ 288032 h 1396806"/>
                  <a:gd name="connsiteX7" fmla="*/ 1008112 w 1085052"/>
                  <a:gd name="connsiteY7" fmla="*/ 360040 h 1396806"/>
                  <a:gd name="connsiteX8" fmla="*/ 1027565 w 1085052"/>
                  <a:gd name="connsiteY8" fmla="*/ 428818 h 1396806"/>
                  <a:gd name="connsiteX9" fmla="*/ 1080120 w 1085052"/>
                  <a:gd name="connsiteY9" fmla="*/ 504056 h 1396806"/>
                  <a:gd name="connsiteX10" fmla="*/ 997974 w 1085052"/>
                  <a:gd name="connsiteY10" fmla="*/ 653770 h 1396806"/>
                  <a:gd name="connsiteX11" fmla="*/ 920062 w 1085052"/>
                  <a:gd name="connsiteY11" fmla="*/ 726606 h 1396806"/>
                  <a:gd name="connsiteX12" fmla="*/ 889919 w 1085052"/>
                  <a:gd name="connsiteY12" fmla="*/ 1289882 h 1396806"/>
                  <a:gd name="connsiteX13" fmla="*/ 668874 w 1085052"/>
                  <a:gd name="connsiteY13" fmla="*/ 1368152 h 1396806"/>
                  <a:gd name="connsiteX14" fmla="*/ 267230 w 1085052"/>
                  <a:gd name="connsiteY14" fmla="*/ 1368152 h 1396806"/>
                  <a:gd name="connsiteX15" fmla="*/ 78270 w 1085052"/>
                  <a:gd name="connsiteY15" fmla="*/ 1289882 h 1396806"/>
                  <a:gd name="connsiteX16" fmla="*/ 0 w 1085052"/>
                  <a:gd name="connsiteY16" fmla="*/ 1100922 h 1396806"/>
                  <a:gd name="connsiteX17" fmla="*/ 0 w 1085052"/>
                  <a:gd name="connsiteY17" fmla="*/ 267230 h 1396806"/>
                  <a:gd name="connsiteX0" fmla="*/ 0 w 1085052"/>
                  <a:gd name="connsiteY0" fmla="*/ 267230 h 1389676"/>
                  <a:gd name="connsiteX1" fmla="*/ 78270 w 1085052"/>
                  <a:gd name="connsiteY1" fmla="*/ 78270 h 1389676"/>
                  <a:gd name="connsiteX2" fmla="*/ 267230 w 1085052"/>
                  <a:gd name="connsiteY2" fmla="*/ 0 h 1389676"/>
                  <a:gd name="connsiteX3" fmla="*/ 648072 w 1085052"/>
                  <a:gd name="connsiteY3" fmla="*/ 0 h 1389676"/>
                  <a:gd name="connsiteX4" fmla="*/ 857834 w 1085052"/>
                  <a:gd name="connsiteY4" fmla="*/ 78270 h 1389676"/>
                  <a:gd name="connsiteX5" fmla="*/ 936104 w 1085052"/>
                  <a:gd name="connsiteY5" fmla="*/ 144016 h 1389676"/>
                  <a:gd name="connsiteX6" fmla="*/ 1008112 w 1085052"/>
                  <a:gd name="connsiteY6" fmla="*/ 288032 h 1389676"/>
                  <a:gd name="connsiteX7" fmla="*/ 1008112 w 1085052"/>
                  <a:gd name="connsiteY7" fmla="*/ 360040 h 1389676"/>
                  <a:gd name="connsiteX8" fmla="*/ 1027565 w 1085052"/>
                  <a:gd name="connsiteY8" fmla="*/ 428818 h 1389676"/>
                  <a:gd name="connsiteX9" fmla="*/ 1080120 w 1085052"/>
                  <a:gd name="connsiteY9" fmla="*/ 504056 h 1389676"/>
                  <a:gd name="connsiteX10" fmla="*/ 997974 w 1085052"/>
                  <a:gd name="connsiteY10" fmla="*/ 653770 h 1389676"/>
                  <a:gd name="connsiteX11" fmla="*/ 920062 w 1085052"/>
                  <a:gd name="connsiteY11" fmla="*/ 726606 h 1389676"/>
                  <a:gd name="connsiteX12" fmla="*/ 889919 w 1085052"/>
                  <a:gd name="connsiteY12" fmla="*/ 1289882 h 1389676"/>
                  <a:gd name="connsiteX13" fmla="*/ 663526 w 1085052"/>
                  <a:gd name="connsiteY13" fmla="*/ 1325373 h 1389676"/>
                  <a:gd name="connsiteX14" fmla="*/ 267230 w 1085052"/>
                  <a:gd name="connsiteY14" fmla="*/ 1368152 h 1389676"/>
                  <a:gd name="connsiteX15" fmla="*/ 78270 w 1085052"/>
                  <a:gd name="connsiteY15" fmla="*/ 1289882 h 1389676"/>
                  <a:gd name="connsiteX16" fmla="*/ 0 w 1085052"/>
                  <a:gd name="connsiteY16" fmla="*/ 1100922 h 1389676"/>
                  <a:gd name="connsiteX17" fmla="*/ 0 w 1085052"/>
                  <a:gd name="connsiteY17" fmla="*/ 267230 h 1389676"/>
                  <a:gd name="connsiteX0" fmla="*/ 0 w 1085052"/>
                  <a:gd name="connsiteY0" fmla="*/ 267230 h 1389676"/>
                  <a:gd name="connsiteX1" fmla="*/ 78270 w 1085052"/>
                  <a:gd name="connsiteY1" fmla="*/ 78270 h 1389676"/>
                  <a:gd name="connsiteX2" fmla="*/ 267230 w 1085052"/>
                  <a:gd name="connsiteY2" fmla="*/ 0 h 1389676"/>
                  <a:gd name="connsiteX3" fmla="*/ 648072 w 1085052"/>
                  <a:gd name="connsiteY3" fmla="*/ 0 h 1389676"/>
                  <a:gd name="connsiteX4" fmla="*/ 857834 w 1085052"/>
                  <a:gd name="connsiteY4" fmla="*/ 78270 h 1389676"/>
                  <a:gd name="connsiteX5" fmla="*/ 936104 w 1085052"/>
                  <a:gd name="connsiteY5" fmla="*/ 144016 h 1389676"/>
                  <a:gd name="connsiteX6" fmla="*/ 1008112 w 1085052"/>
                  <a:gd name="connsiteY6" fmla="*/ 288032 h 1389676"/>
                  <a:gd name="connsiteX7" fmla="*/ 1008112 w 1085052"/>
                  <a:gd name="connsiteY7" fmla="*/ 360040 h 1389676"/>
                  <a:gd name="connsiteX8" fmla="*/ 1027565 w 1085052"/>
                  <a:gd name="connsiteY8" fmla="*/ 428818 h 1389676"/>
                  <a:gd name="connsiteX9" fmla="*/ 1080120 w 1085052"/>
                  <a:gd name="connsiteY9" fmla="*/ 504056 h 1389676"/>
                  <a:gd name="connsiteX10" fmla="*/ 997974 w 1085052"/>
                  <a:gd name="connsiteY10" fmla="*/ 653770 h 1389676"/>
                  <a:gd name="connsiteX11" fmla="*/ 920062 w 1085052"/>
                  <a:gd name="connsiteY11" fmla="*/ 726606 h 1389676"/>
                  <a:gd name="connsiteX12" fmla="*/ 889919 w 1085052"/>
                  <a:gd name="connsiteY12" fmla="*/ 1289882 h 1389676"/>
                  <a:gd name="connsiteX13" fmla="*/ 663526 w 1085052"/>
                  <a:gd name="connsiteY13" fmla="*/ 1325373 h 1389676"/>
                  <a:gd name="connsiteX14" fmla="*/ 267230 w 1085052"/>
                  <a:gd name="connsiteY14" fmla="*/ 1368152 h 1389676"/>
                  <a:gd name="connsiteX15" fmla="*/ 78270 w 1085052"/>
                  <a:gd name="connsiteY15" fmla="*/ 1289882 h 1389676"/>
                  <a:gd name="connsiteX16" fmla="*/ 0 w 1085052"/>
                  <a:gd name="connsiteY16" fmla="*/ 1100922 h 1389676"/>
                  <a:gd name="connsiteX17" fmla="*/ 0 w 1085052"/>
                  <a:gd name="connsiteY17" fmla="*/ 267230 h 1389676"/>
                  <a:gd name="connsiteX0" fmla="*/ 0 w 1157060"/>
                  <a:gd name="connsiteY0" fmla="*/ 216024 h 1389676"/>
                  <a:gd name="connsiteX1" fmla="*/ 150278 w 1157060"/>
                  <a:gd name="connsiteY1" fmla="*/ 78270 h 1389676"/>
                  <a:gd name="connsiteX2" fmla="*/ 339238 w 1157060"/>
                  <a:gd name="connsiteY2" fmla="*/ 0 h 1389676"/>
                  <a:gd name="connsiteX3" fmla="*/ 720080 w 1157060"/>
                  <a:gd name="connsiteY3" fmla="*/ 0 h 1389676"/>
                  <a:gd name="connsiteX4" fmla="*/ 929842 w 1157060"/>
                  <a:gd name="connsiteY4" fmla="*/ 78270 h 1389676"/>
                  <a:gd name="connsiteX5" fmla="*/ 1008112 w 1157060"/>
                  <a:gd name="connsiteY5" fmla="*/ 144016 h 1389676"/>
                  <a:gd name="connsiteX6" fmla="*/ 1080120 w 1157060"/>
                  <a:gd name="connsiteY6" fmla="*/ 288032 h 1389676"/>
                  <a:gd name="connsiteX7" fmla="*/ 1080120 w 1157060"/>
                  <a:gd name="connsiteY7" fmla="*/ 360040 h 1389676"/>
                  <a:gd name="connsiteX8" fmla="*/ 1099573 w 1157060"/>
                  <a:gd name="connsiteY8" fmla="*/ 428818 h 1389676"/>
                  <a:gd name="connsiteX9" fmla="*/ 1152128 w 1157060"/>
                  <a:gd name="connsiteY9" fmla="*/ 504056 h 1389676"/>
                  <a:gd name="connsiteX10" fmla="*/ 1069982 w 1157060"/>
                  <a:gd name="connsiteY10" fmla="*/ 653770 h 1389676"/>
                  <a:gd name="connsiteX11" fmla="*/ 992070 w 1157060"/>
                  <a:gd name="connsiteY11" fmla="*/ 726606 h 1389676"/>
                  <a:gd name="connsiteX12" fmla="*/ 961927 w 1157060"/>
                  <a:gd name="connsiteY12" fmla="*/ 1289882 h 1389676"/>
                  <a:gd name="connsiteX13" fmla="*/ 735534 w 1157060"/>
                  <a:gd name="connsiteY13" fmla="*/ 1325373 h 1389676"/>
                  <a:gd name="connsiteX14" fmla="*/ 339238 w 1157060"/>
                  <a:gd name="connsiteY14" fmla="*/ 1368152 h 1389676"/>
                  <a:gd name="connsiteX15" fmla="*/ 150278 w 1157060"/>
                  <a:gd name="connsiteY15" fmla="*/ 1289882 h 1389676"/>
                  <a:gd name="connsiteX16" fmla="*/ 72008 w 1157060"/>
                  <a:gd name="connsiteY16" fmla="*/ 1100922 h 1389676"/>
                  <a:gd name="connsiteX17" fmla="*/ 0 w 1157060"/>
                  <a:gd name="connsiteY17" fmla="*/ 216024 h 1389676"/>
                  <a:gd name="connsiteX0" fmla="*/ 0 w 1157060"/>
                  <a:gd name="connsiteY0" fmla="*/ 216024 h 1389676"/>
                  <a:gd name="connsiteX1" fmla="*/ 150278 w 1157060"/>
                  <a:gd name="connsiteY1" fmla="*/ 78270 h 1389676"/>
                  <a:gd name="connsiteX2" fmla="*/ 339238 w 1157060"/>
                  <a:gd name="connsiteY2" fmla="*/ 0 h 1389676"/>
                  <a:gd name="connsiteX3" fmla="*/ 720080 w 1157060"/>
                  <a:gd name="connsiteY3" fmla="*/ 0 h 1389676"/>
                  <a:gd name="connsiteX4" fmla="*/ 929842 w 1157060"/>
                  <a:gd name="connsiteY4" fmla="*/ 78270 h 1389676"/>
                  <a:gd name="connsiteX5" fmla="*/ 1008112 w 1157060"/>
                  <a:gd name="connsiteY5" fmla="*/ 144016 h 1389676"/>
                  <a:gd name="connsiteX6" fmla="*/ 1080120 w 1157060"/>
                  <a:gd name="connsiteY6" fmla="*/ 288032 h 1389676"/>
                  <a:gd name="connsiteX7" fmla="*/ 1080120 w 1157060"/>
                  <a:gd name="connsiteY7" fmla="*/ 360040 h 1389676"/>
                  <a:gd name="connsiteX8" fmla="*/ 1099573 w 1157060"/>
                  <a:gd name="connsiteY8" fmla="*/ 428818 h 1389676"/>
                  <a:gd name="connsiteX9" fmla="*/ 1152128 w 1157060"/>
                  <a:gd name="connsiteY9" fmla="*/ 504056 h 1389676"/>
                  <a:gd name="connsiteX10" fmla="*/ 1069982 w 1157060"/>
                  <a:gd name="connsiteY10" fmla="*/ 653770 h 1389676"/>
                  <a:gd name="connsiteX11" fmla="*/ 992070 w 1157060"/>
                  <a:gd name="connsiteY11" fmla="*/ 726606 h 1389676"/>
                  <a:gd name="connsiteX12" fmla="*/ 961927 w 1157060"/>
                  <a:gd name="connsiteY12" fmla="*/ 1289882 h 1389676"/>
                  <a:gd name="connsiteX13" fmla="*/ 735534 w 1157060"/>
                  <a:gd name="connsiteY13" fmla="*/ 1325373 h 1389676"/>
                  <a:gd name="connsiteX14" fmla="*/ 339238 w 1157060"/>
                  <a:gd name="connsiteY14" fmla="*/ 1368152 h 1389676"/>
                  <a:gd name="connsiteX15" fmla="*/ 150278 w 1157060"/>
                  <a:gd name="connsiteY15" fmla="*/ 1289882 h 1389676"/>
                  <a:gd name="connsiteX16" fmla="*/ 72008 w 1157060"/>
                  <a:gd name="connsiteY16" fmla="*/ 1100922 h 1389676"/>
                  <a:gd name="connsiteX17" fmla="*/ 0 w 1157060"/>
                  <a:gd name="connsiteY17"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17432 w 1174492"/>
                  <a:gd name="connsiteY17" fmla="*/ 360040 h 1389676"/>
                  <a:gd name="connsiteX18" fmla="*/ 17432 w 1174492"/>
                  <a:gd name="connsiteY18"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89440 w 1174492"/>
                  <a:gd name="connsiteY17" fmla="*/ 504056 h 1389676"/>
                  <a:gd name="connsiteX18" fmla="*/ 17432 w 1174492"/>
                  <a:gd name="connsiteY18" fmla="*/ 360040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89440 w 1174492"/>
                  <a:gd name="connsiteY17" fmla="*/ 504056 h 1389676"/>
                  <a:gd name="connsiteX18" fmla="*/ 17432 w 1174492"/>
                  <a:gd name="connsiteY18" fmla="*/ 432048 h 1389676"/>
                  <a:gd name="connsiteX19" fmla="*/ 17432 w 1174492"/>
                  <a:gd name="connsiteY19" fmla="*/ 216024 h 1389676"/>
                  <a:gd name="connsiteX0" fmla="*/ 24003 w 1181063"/>
                  <a:gd name="connsiteY0" fmla="*/ 216024 h 1389676"/>
                  <a:gd name="connsiteX1" fmla="*/ 174281 w 1181063"/>
                  <a:gd name="connsiteY1" fmla="*/ 78270 h 1389676"/>
                  <a:gd name="connsiteX2" fmla="*/ 363241 w 1181063"/>
                  <a:gd name="connsiteY2" fmla="*/ 0 h 1389676"/>
                  <a:gd name="connsiteX3" fmla="*/ 744083 w 1181063"/>
                  <a:gd name="connsiteY3" fmla="*/ 0 h 1389676"/>
                  <a:gd name="connsiteX4" fmla="*/ 953845 w 1181063"/>
                  <a:gd name="connsiteY4" fmla="*/ 78270 h 1389676"/>
                  <a:gd name="connsiteX5" fmla="*/ 1032115 w 1181063"/>
                  <a:gd name="connsiteY5" fmla="*/ 144016 h 1389676"/>
                  <a:gd name="connsiteX6" fmla="*/ 1104123 w 1181063"/>
                  <a:gd name="connsiteY6" fmla="*/ 288032 h 1389676"/>
                  <a:gd name="connsiteX7" fmla="*/ 1104123 w 1181063"/>
                  <a:gd name="connsiteY7" fmla="*/ 360040 h 1389676"/>
                  <a:gd name="connsiteX8" fmla="*/ 1123576 w 1181063"/>
                  <a:gd name="connsiteY8" fmla="*/ 428818 h 1389676"/>
                  <a:gd name="connsiteX9" fmla="*/ 1176131 w 1181063"/>
                  <a:gd name="connsiteY9" fmla="*/ 504056 h 1389676"/>
                  <a:gd name="connsiteX10" fmla="*/ 1093985 w 1181063"/>
                  <a:gd name="connsiteY10" fmla="*/ 653770 h 1389676"/>
                  <a:gd name="connsiteX11" fmla="*/ 1016073 w 1181063"/>
                  <a:gd name="connsiteY11" fmla="*/ 726606 h 1389676"/>
                  <a:gd name="connsiteX12" fmla="*/ 985930 w 1181063"/>
                  <a:gd name="connsiteY12" fmla="*/ 1289882 h 1389676"/>
                  <a:gd name="connsiteX13" fmla="*/ 759537 w 1181063"/>
                  <a:gd name="connsiteY13" fmla="*/ 1325373 h 1389676"/>
                  <a:gd name="connsiteX14" fmla="*/ 363241 w 1181063"/>
                  <a:gd name="connsiteY14" fmla="*/ 1368152 h 1389676"/>
                  <a:gd name="connsiteX15" fmla="*/ 174281 w 1181063"/>
                  <a:gd name="connsiteY15" fmla="*/ 1289882 h 1389676"/>
                  <a:gd name="connsiteX16" fmla="*/ 96011 w 1181063"/>
                  <a:gd name="connsiteY16" fmla="*/ 1100922 h 1389676"/>
                  <a:gd name="connsiteX17" fmla="*/ 168019 w 1181063"/>
                  <a:gd name="connsiteY17" fmla="*/ 504056 h 1389676"/>
                  <a:gd name="connsiteX18" fmla="*/ 24003 w 1181063"/>
                  <a:gd name="connsiteY18" fmla="*/ 432048 h 1389676"/>
                  <a:gd name="connsiteX19" fmla="*/ 24003 w 1181063"/>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98194 w 1174492"/>
                  <a:gd name="connsiteY15" fmla="*/ 1241756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36068 h 1389676"/>
                  <a:gd name="connsiteX15" fmla="*/ 98194 w 1174492"/>
                  <a:gd name="connsiteY15" fmla="*/ 1241756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36068 h 1389676"/>
                  <a:gd name="connsiteX15" fmla="*/ 98194 w 1174492"/>
                  <a:gd name="connsiteY15" fmla="*/ 1257798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2649"/>
                  <a:gd name="connsiteY0" fmla="*/ 216024 h 1389676"/>
                  <a:gd name="connsiteX1" fmla="*/ 167710 w 1172649"/>
                  <a:gd name="connsiteY1" fmla="*/ 78270 h 1389676"/>
                  <a:gd name="connsiteX2" fmla="*/ 356670 w 1172649"/>
                  <a:gd name="connsiteY2" fmla="*/ 0 h 1389676"/>
                  <a:gd name="connsiteX3" fmla="*/ 737512 w 1172649"/>
                  <a:gd name="connsiteY3" fmla="*/ 0 h 1389676"/>
                  <a:gd name="connsiteX4" fmla="*/ 947274 w 1172649"/>
                  <a:gd name="connsiteY4" fmla="*/ 78270 h 1389676"/>
                  <a:gd name="connsiteX5" fmla="*/ 1025544 w 1172649"/>
                  <a:gd name="connsiteY5" fmla="*/ 144016 h 1389676"/>
                  <a:gd name="connsiteX6" fmla="*/ 1097552 w 1172649"/>
                  <a:gd name="connsiteY6" fmla="*/ 288032 h 1389676"/>
                  <a:gd name="connsiteX7" fmla="*/ 1097552 w 1172649"/>
                  <a:gd name="connsiteY7" fmla="*/ 360040 h 1389676"/>
                  <a:gd name="connsiteX8" fmla="*/ 1117005 w 1172649"/>
                  <a:gd name="connsiteY8" fmla="*/ 428818 h 1389676"/>
                  <a:gd name="connsiteX9" fmla="*/ 1169560 w 1172649"/>
                  <a:gd name="connsiteY9" fmla="*/ 504056 h 1389676"/>
                  <a:gd name="connsiteX10" fmla="*/ 1135541 w 1172649"/>
                  <a:gd name="connsiteY10" fmla="*/ 621686 h 1389676"/>
                  <a:gd name="connsiteX11" fmla="*/ 1009502 w 1172649"/>
                  <a:gd name="connsiteY11" fmla="*/ 726606 h 1389676"/>
                  <a:gd name="connsiteX12" fmla="*/ 979359 w 1172649"/>
                  <a:gd name="connsiteY12" fmla="*/ 1289882 h 1389676"/>
                  <a:gd name="connsiteX13" fmla="*/ 752966 w 1172649"/>
                  <a:gd name="connsiteY13" fmla="*/ 1325373 h 1389676"/>
                  <a:gd name="connsiteX14" fmla="*/ 356670 w 1172649"/>
                  <a:gd name="connsiteY14" fmla="*/ 1336068 h 1389676"/>
                  <a:gd name="connsiteX15" fmla="*/ 98194 w 1172649"/>
                  <a:gd name="connsiteY15" fmla="*/ 1257798 h 1389676"/>
                  <a:gd name="connsiteX16" fmla="*/ 89440 w 1172649"/>
                  <a:gd name="connsiteY16" fmla="*/ 1100922 h 1389676"/>
                  <a:gd name="connsiteX17" fmla="*/ 116588 w 1172649"/>
                  <a:gd name="connsiteY17" fmla="*/ 497275 h 1389676"/>
                  <a:gd name="connsiteX18" fmla="*/ 17432 w 1172649"/>
                  <a:gd name="connsiteY18" fmla="*/ 432048 h 1389676"/>
                  <a:gd name="connsiteX19" fmla="*/ 17432 w 1172649"/>
                  <a:gd name="connsiteY19" fmla="*/ 216024 h 1389676"/>
                  <a:gd name="connsiteX0" fmla="*/ 17432 w 1172649"/>
                  <a:gd name="connsiteY0" fmla="*/ 216024 h 1389676"/>
                  <a:gd name="connsiteX1" fmla="*/ 167710 w 1172649"/>
                  <a:gd name="connsiteY1" fmla="*/ 78270 h 1389676"/>
                  <a:gd name="connsiteX2" fmla="*/ 356670 w 1172649"/>
                  <a:gd name="connsiteY2" fmla="*/ 0 h 1389676"/>
                  <a:gd name="connsiteX3" fmla="*/ 737512 w 1172649"/>
                  <a:gd name="connsiteY3" fmla="*/ 0 h 1389676"/>
                  <a:gd name="connsiteX4" fmla="*/ 947274 w 1172649"/>
                  <a:gd name="connsiteY4" fmla="*/ 78270 h 1389676"/>
                  <a:gd name="connsiteX5" fmla="*/ 1025544 w 1172649"/>
                  <a:gd name="connsiteY5" fmla="*/ 144016 h 1389676"/>
                  <a:gd name="connsiteX6" fmla="*/ 1097552 w 1172649"/>
                  <a:gd name="connsiteY6" fmla="*/ 288032 h 1389676"/>
                  <a:gd name="connsiteX7" fmla="*/ 1097552 w 1172649"/>
                  <a:gd name="connsiteY7" fmla="*/ 360040 h 1389676"/>
                  <a:gd name="connsiteX8" fmla="*/ 1117005 w 1172649"/>
                  <a:gd name="connsiteY8" fmla="*/ 428818 h 1389676"/>
                  <a:gd name="connsiteX9" fmla="*/ 1169560 w 1172649"/>
                  <a:gd name="connsiteY9" fmla="*/ 504056 h 1389676"/>
                  <a:gd name="connsiteX10" fmla="*/ 1135541 w 1172649"/>
                  <a:gd name="connsiteY10" fmla="*/ 621686 h 1389676"/>
                  <a:gd name="connsiteX11" fmla="*/ 1057726 w 1172649"/>
                  <a:gd name="connsiteY11" fmla="*/ 695128 h 1389676"/>
                  <a:gd name="connsiteX12" fmla="*/ 1009502 w 1172649"/>
                  <a:gd name="connsiteY12" fmla="*/ 726606 h 1389676"/>
                  <a:gd name="connsiteX13" fmla="*/ 979359 w 1172649"/>
                  <a:gd name="connsiteY13" fmla="*/ 1289882 h 1389676"/>
                  <a:gd name="connsiteX14" fmla="*/ 752966 w 1172649"/>
                  <a:gd name="connsiteY14" fmla="*/ 1325373 h 1389676"/>
                  <a:gd name="connsiteX15" fmla="*/ 356670 w 1172649"/>
                  <a:gd name="connsiteY15" fmla="*/ 1336068 h 1389676"/>
                  <a:gd name="connsiteX16" fmla="*/ 98194 w 1172649"/>
                  <a:gd name="connsiteY16" fmla="*/ 1257798 h 1389676"/>
                  <a:gd name="connsiteX17" fmla="*/ 89440 w 1172649"/>
                  <a:gd name="connsiteY17" fmla="*/ 1100922 h 1389676"/>
                  <a:gd name="connsiteX18" fmla="*/ 116588 w 1172649"/>
                  <a:gd name="connsiteY18" fmla="*/ 497275 h 1389676"/>
                  <a:gd name="connsiteX19" fmla="*/ 17432 w 1172649"/>
                  <a:gd name="connsiteY19" fmla="*/ 432048 h 1389676"/>
                  <a:gd name="connsiteX20" fmla="*/ 17432 w 1172649"/>
                  <a:gd name="connsiteY20" fmla="*/ 216024 h 1389676"/>
                  <a:gd name="connsiteX0" fmla="*/ 17432 w 1172649"/>
                  <a:gd name="connsiteY0" fmla="*/ 216024 h 1379873"/>
                  <a:gd name="connsiteX1" fmla="*/ 167710 w 1172649"/>
                  <a:gd name="connsiteY1" fmla="*/ 78270 h 1379873"/>
                  <a:gd name="connsiteX2" fmla="*/ 356670 w 1172649"/>
                  <a:gd name="connsiteY2" fmla="*/ 0 h 1379873"/>
                  <a:gd name="connsiteX3" fmla="*/ 737512 w 1172649"/>
                  <a:gd name="connsiteY3" fmla="*/ 0 h 1379873"/>
                  <a:gd name="connsiteX4" fmla="*/ 947274 w 1172649"/>
                  <a:gd name="connsiteY4" fmla="*/ 78270 h 1379873"/>
                  <a:gd name="connsiteX5" fmla="*/ 1025544 w 1172649"/>
                  <a:gd name="connsiteY5" fmla="*/ 144016 h 1379873"/>
                  <a:gd name="connsiteX6" fmla="*/ 1097552 w 1172649"/>
                  <a:gd name="connsiteY6" fmla="*/ 288032 h 1379873"/>
                  <a:gd name="connsiteX7" fmla="*/ 1097552 w 1172649"/>
                  <a:gd name="connsiteY7" fmla="*/ 360040 h 1379873"/>
                  <a:gd name="connsiteX8" fmla="*/ 1117005 w 1172649"/>
                  <a:gd name="connsiteY8" fmla="*/ 428818 h 1379873"/>
                  <a:gd name="connsiteX9" fmla="*/ 1169560 w 1172649"/>
                  <a:gd name="connsiteY9" fmla="*/ 504056 h 1379873"/>
                  <a:gd name="connsiteX10" fmla="*/ 1135541 w 1172649"/>
                  <a:gd name="connsiteY10" fmla="*/ 621686 h 1379873"/>
                  <a:gd name="connsiteX11" fmla="*/ 1057726 w 1172649"/>
                  <a:gd name="connsiteY11" fmla="*/ 695128 h 1379873"/>
                  <a:gd name="connsiteX12" fmla="*/ 1009502 w 1172649"/>
                  <a:gd name="connsiteY12" fmla="*/ 785427 h 1379873"/>
                  <a:gd name="connsiteX13" fmla="*/ 979359 w 1172649"/>
                  <a:gd name="connsiteY13" fmla="*/ 1289882 h 1379873"/>
                  <a:gd name="connsiteX14" fmla="*/ 752966 w 1172649"/>
                  <a:gd name="connsiteY14" fmla="*/ 1325373 h 1379873"/>
                  <a:gd name="connsiteX15" fmla="*/ 356670 w 1172649"/>
                  <a:gd name="connsiteY15" fmla="*/ 1336068 h 1379873"/>
                  <a:gd name="connsiteX16" fmla="*/ 98194 w 1172649"/>
                  <a:gd name="connsiteY16" fmla="*/ 1257798 h 1379873"/>
                  <a:gd name="connsiteX17" fmla="*/ 89440 w 1172649"/>
                  <a:gd name="connsiteY17" fmla="*/ 1100922 h 1379873"/>
                  <a:gd name="connsiteX18" fmla="*/ 116588 w 1172649"/>
                  <a:gd name="connsiteY18" fmla="*/ 497275 h 1379873"/>
                  <a:gd name="connsiteX19" fmla="*/ 17432 w 1172649"/>
                  <a:gd name="connsiteY19" fmla="*/ 432048 h 1379873"/>
                  <a:gd name="connsiteX20" fmla="*/ 17432 w 1172649"/>
                  <a:gd name="connsiteY20" fmla="*/ 216024 h 137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2649" h="1379873">
                    <a:moveTo>
                      <a:pt x="17432" y="216024"/>
                    </a:moveTo>
                    <a:cubicBezTo>
                      <a:pt x="17432" y="145150"/>
                      <a:pt x="111170" y="114274"/>
                      <a:pt x="167710" y="78270"/>
                    </a:cubicBezTo>
                    <a:cubicBezTo>
                      <a:pt x="224250" y="42266"/>
                      <a:pt x="285797" y="0"/>
                      <a:pt x="356670" y="0"/>
                    </a:cubicBezTo>
                    <a:lnTo>
                      <a:pt x="737512" y="0"/>
                    </a:lnTo>
                    <a:cubicBezTo>
                      <a:pt x="808120" y="53443"/>
                      <a:pt x="899269" y="54267"/>
                      <a:pt x="947274" y="78270"/>
                    </a:cubicBezTo>
                    <a:cubicBezTo>
                      <a:pt x="995279" y="102273"/>
                      <a:pt x="1000498" y="109056"/>
                      <a:pt x="1025544" y="144016"/>
                    </a:cubicBezTo>
                    <a:cubicBezTo>
                      <a:pt x="1050590" y="178976"/>
                      <a:pt x="1085551" y="252028"/>
                      <a:pt x="1097552" y="288032"/>
                    </a:cubicBezTo>
                    <a:cubicBezTo>
                      <a:pt x="1109553" y="324036"/>
                      <a:pt x="1094310" y="336576"/>
                      <a:pt x="1097552" y="360040"/>
                    </a:cubicBezTo>
                    <a:cubicBezTo>
                      <a:pt x="1100794" y="383504"/>
                      <a:pt x="1105004" y="404815"/>
                      <a:pt x="1117005" y="428818"/>
                    </a:cubicBezTo>
                    <a:cubicBezTo>
                      <a:pt x="1129006" y="452821"/>
                      <a:pt x="1166471" y="471911"/>
                      <a:pt x="1169560" y="504056"/>
                    </a:cubicBezTo>
                    <a:cubicBezTo>
                      <a:pt x="1172649" y="536201"/>
                      <a:pt x="1154180" y="589841"/>
                      <a:pt x="1135541" y="621686"/>
                    </a:cubicBezTo>
                    <a:cubicBezTo>
                      <a:pt x="1116902" y="653531"/>
                      <a:pt x="1078732" y="667838"/>
                      <a:pt x="1057726" y="695128"/>
                    </a:cubicBezTo>
                    <a:cubicBezTo>
                      <a:pt x="1036720" y="722418"/>
                      <a:pt x="1019889" y="680063"/>
                      <a:pt x="1009502" y="785427"/>
                    </a:cubicBezTo>
                    <a:cubicBezTo>
                      <a:pt x="1009502" y="856301"/>
                      <a:pt x="1022115" y="1199891"/>
                      <a:pt x="979359" y="1289882"/>
                    </a:cubicBezTo>
                    <a:cubicBezTo>
                      <a:pt x="936603" y="1379873"/>
                      <a:pt x="813145" y="1309331"/>
                      <a:pt x="752966" y="1325373"/>
                    </a:cubicBezTo>
                    <a:lnTo>
                      <a:pt x="356670" y="1336068"/>
                    </a:lnTo>
                    <a:cubicBezTo>
                      <a:pt x="285796" y="1336068"/>
                      <a:pt x="142732" y="1296989"/>
                      <a:pt x="98194" y="1257798"/>
                    </a:cubicBezTo>
                    <a:cubicBezTo>
                      <a:pt x="53656" y="1218607"/>
                      <a:pt x="86374" y="1227676"/>
                      <a:pt x="89440" y="1100922"/>
                    </a:cubicBezTo>
                    <a:cubicBezTo>
                      <a:pt x="92506" y="974168"/>
                      <a:pt x="128589" y="608754"/>
                      <a:pt x="116588" y="497275"/>
                    </a:cubicBezTo>
                    <a:cubicBezTo>
                      <a:pt x="104587" y="385796"/>
                      <a:pt x="33958" y="478923"/>
                      <a:pt x="17432" y="432048"/>
                    </a:cubicBezTo>
                    <a:cubicBezTo>
                      <a:pt x="906" y="385173"/>
                      <a:pt x="0" y="264468"/>
                      <a:pt x="17432" y="216024"/>
                    </a:cubicBezTo>
                    <a:close/>
                  </a:path>
                </a:pathLst>
              </a:custGeom>
              <a:solidFill>
                <a:schemeClr val="bg1"/>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1" lang="ja-JP" altLang="en-US" sz="1800" b="0">
                  <a:solidFill>
                    <a:srgbClr val="000000"/>
                  </a:solidFill>
                  <a:effectLst>
                    <a:outerShdw blurRad="38100" dist="38100" dir="2700000" algn="tl">
                      <a:srgbClr val="000000">
                        <a:alpha val="43137"/>
                      </a:srgbClr>
                    </a:outerShdw>
                  </a:effectLst>
                  <a:latin typeface="Times" charset="0"/>
                  <a:ea typeface="Osaka" charset="-128"/>
                </a:endParaRPr>
              </a:p>
            </p:txBody>
          </p:sp>
          <p:pic>
            <p:nvPicPr>
              <p:cNvPr id="79" name="Picture 10" descr="C:\Users\maeno\Desktop\図1.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b="-2049"/>
              <a:stretch>
                <a:fillRect/>
              </a:stretch>
            </p:blipFill>
            <p:spPr bwMode="auto">
              <a:xfrm>
                <a:off x="5724127" y="0"/>
                <a:ext cx="1224137" cy="283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6" name="Picture 200"/>
            <p:cNvPicPr>
              <a:picLocks noChangeAspect="1" noChangeArrowheads="1"/>
            </p:cNvPicPr>
            <p:nvPr/>
          </p:nvPicPr>
          <p:blipFill>
            <a:blip r:embed="rId7" cstate="email">
              <a:clrChange>
                <a:clrFrom>
                  <a:srgbClr val="8AFDF1"/>
                </a:clrFrom>
                <a:clrTo>
                  <a:srgbClr val="8AFDF1">
                    <a:alpha val="0"/>
                  </a:srgbClr>
                </a:clrTo>
              </a:clrChange>
              <a:extLst>
                <a:ext uri="{28A0092B-C50C-407E-A947-70E740481C1C}">
                  <a14:useLocalDpi xmlns:a14="http://schemas.microsoft.com/office/drawing/2010/main"/>
                </a:ext>
              </a:extLst>
            </a:blip>
            <a:srcRect/>
            <a:stretch>
              <a:fillRect/>
            </a:stretch>
          </p:blipFill>
          <p:spPr bwMode="auto">
            <a:xfrm flipH="1">
              <a:off x="7581589" y="4996314"/>
              <a:ext cx="25558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フリーフォーム 76"/>
            <p:cNvSpPr/>
            <p:nvPr/>
          </p:nvSpPr>
          <p:spPr>
            <a:xfrm>
              <a:off x="7765438" y="5012444"/>
              <a:ext cx="34247" cy="563090"/>
            </a:xfrm>
            <a:custGeom>
              <a:avLst/>
              <a:gdLst>
                <a:gd name="connsiteX0" fmla="*/ 35170 w 35170"/>
                <a:gd name="connsiteY0" fmla="*/ 0 h 562708"/>
                <a:gd name="connsiteX1" fmla="*/ 31262 w 35170"/>
                <a:gd name="connsiteY1" fmla="*/ 62523 h 562708"/>
                <a:gd name="connsiteX2" fmla="*/ 23446 w 35170"/>
                <a:gd name="connsiteY2" fmla="*/ 152400 h 562708"/>
                <a:gd name="connsiteX3" fmla="*/ 19539 w 35170"/>
                <a:gd name="connsiteY3" fmla="*/ 187570 h 562708"/>
                <a:gd name="connsiteX4" fmla="*/ 15631 w 35170"/>
                <a:gd name="connsiteY4" fmla="*/ 199293 h 562708"/>
                <a:gd name="connsiteX5" fmla="*/ 19539 w 35170"/>
                <a:gd name="connsiteY5" fmla="*/ 242277 h 562708"/>
                <a:gd name="connsiteX6" fmla="*/ 15631 w 35170"/>
                <a:gd name="connsiteY6" fmla="*/ 293077 h 562708"/>
                <a:gd name="connsiteX7" fmla="*/ 7816 w 35170"/>
                <a:gd name="connsiteY7" fmla="*/ 320431 h 562708"/>
                <a:gd name="connsiteX8" fmla="*/ 11723 w 35170"/>
                <a:gd name="connsiteY8" fmla="*/ 398585 h 562708"/>
                <a:gd name="connsiteX9" fmla="*/ 3908 w 35170"/>
                <a:gd name="connsiteY9" fmla="*/ 484554 h 562708"/>
                <a:gd name="connsiteX10" fmla="*/ 3908 w 35170"/>
                <a:gd name="connsiteY10" fmla="*/ 554893 h 562708"/>
                <a:gd name="connsiteX11" fmla="*/ 0 w 35170"/>
                <a:gd name="connsiteY11" fmla="*/ 562708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70" h="562708">
                  <a:moveTo>
                    <a:pt x="35170" y="0"/>
                  </a:moveTo>
                  <a:cubicBezTo>
                    <a:pt x="33867" y="20841"/>
                    <a:pt x="32420" y="41673"/>
                    <a:pt x="31262" y="62523"/>
                  </a:cubicBezTo>
                  <a:cubicBezTo>
                    <a:pt x="26600" y="146436"/>
                    <a:pt x="35690" y="115672"/>
                    <a:pt x="23446" y="152400"/>
                  </a:cubicBezTo>
                  <a:cubicBezTo>
                    <a:pt x="22144" y="164123"/>
                    <a:pt x="21478" y="175935"/>
                    <a:pt x="19539" y="187570"/>
                  </a:cubicBezTo>
                  <a:cubicBezTo>
                    <a:pt x="18862" y="191633"/>
                    <a:pt x="15631" y="195174"/>
                    <a:pt x="15631" y="199293"/>
                  </a:cubicBezTo>
                  <a:cubicBezTo>
                    <a:pt x="15631" y="213680"/>
                    <a:pt x="18236" y="227949"/>
                    <a:pt x="19539" y="242277"/>
                  </a:cubicBezTo>
                  <a:cubicBezTo>
                    <a:pt x="18236" y="259210"/>
                    <a:pt x="17616" y="276210"/>
                    <a:pt x="15631" y="293077"/>
                  </a:cubicBezTo>
                  <a:cubicBezTo>
                    <a:pt x="14739" y="300656"/>
                    <a:pt x="10342" y="312853"/>
                    <a:pt x="7816" y="320431"/>
                  </a:cubicBezTo>
                  <a:cubicBezTo>
                    <a:pt x="9118" y="346482"/>
                    <a:pt x="12344" y="372509"/>
                    <a:pt x="11723" y="398585"/>
                  </a:cubicBezTo>
                  <a:cubicBezTo>
                    <a:pt x="11038" y="427351"/>
                    <a:pt x="3908" y="484554"/>
                    <a:pt x="3908" y="484554"/>
                  </a:cubicBezTo>
                  <a:cubicBezTo>
                    <a:pt x="8304" y="519724"/>
                    <a:pt x="10276" y="516687"/>
                    <a:pt x="3908" y="554893"/>
                  </a:cubicBezTo>
                  <a:cubicBezTo>
                    <a:pt x="3429" y="557766"/>
                    <a:pt x="1303" y="560103"/>
                    <a:pt x="0" y="562708"/>
                  </a:cubicBezTo>
                </a:path>
              </a:pathLst>
            </a:custGeom>
            <a:ln w="19050">
              <a:solidFill>
                <a:schemeClr val="tx1">
                  <a:lumMod val="75000"/>
                  <a:lumOff val="25000"/>
                </a:schemeClr>
              </a:solidFill>
            </a:ln>
          </p:spPr>
          <p:txBody>
            <a:bodyPr wrap="none"/>
            <a:lstStyle/>
            <a:p>
              <a:pPr eaLnBrk="0" fontAlgn="auto" hangingPunct="0">
                <a:spcBef>
                  <a:spcPts val="0"/>
                </a:spcBef>
                <a:spcAft>
                  <a:spcPts val="0"/>
                </a:spcAft>
                <a:defRPr/>
              </a:pPr>
              <a:endParaRPr kumimoji="1" lang="ja-JP" altLang="en-US" sz="1800" b="0">
                <a:solidFill>
                  <a:srgbClr val="000000"/>
                </a:solidFill>
                <a:latin typeface="Arial" charset="0"/>
                <a:ea typeface="メイリオ"/>
              </a:endParaRPr>
            </a:p>
          </p:txBody>
        </p:sp>
      </p:grpSp>
      <p:pic>
        <p:nvPicPr>
          <p:cNvPr id="80" name="Picture 4"/>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867769" y="2416195"/>
            <a:ext cx="2511915" cy="238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環状矢印 84"/>
          <p:cNvSpPr/>
          <p:nvPr/>
        </p:nvSpPr>
        <p:spPr bwMode="auto">
          <a:xfrm>
            <a:off x="2770614" y="2220848"/>
            <a:ext cx="2055676" cy="2041713"/>
          </a:xfrm>
          <a:prstGeom prst="circularArrow">
            <a:avLst>
              <a:gd name="adj1" fmla="val 8362"/>
              <a:gd name="adj2" fmla="val 1159861"/>
              <a:gd name="adj3" fmla="val 20105266"/>
              <a:gd name="adj4" fmla="val 11177400"/>
              <a:gd name="adj5" fmla="val 13555"/>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86" name="環状矢印 85"/>
          <p:cNvSpPr/>
          <p:nvPr/>
        </p:nvSpPr>
        <p:spPr bwMode="auto">
          <a:xfrm flipH="1" flipV="1">
            <a:off x="2843808" y="2508156"/>
            <a:ext cx="2055676" cy="2041713"/>
          </a:xfrm>
          <a:prstGeom prst="circularArrow">
            <a:avLst>
              <a:gd name="adj1" fmla="val 8362"/>
              <a:gd name="adj2" fmla="val 1159861"/>
              <a:gd name="adj3" fmla="val 20105266"/>
              <a:gd name="adj4" fmla="val 11177400"/>
              <a:gd name="adj5" fmla="val 13555"/>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87" name="角丸四角形 86"/>
          <p:cNvSpPr>
            <a:spLocks noChangeArrowheads="1"/>
          </p:cNvSpPr>
          <p:nvPr/>
        </p:nvSpPr>
        <p:spPr bwMode="auto">
          <a:xfrm>
            <a:off x="2307501" y="5935488"/>
            <a:ext cx="4680520" cy="661864"/>
          </a:xfrm>
          <a:prstGeom prst="roundRect">
            <a:avLst>
              <a:gd name="adj" fmla="val 16667"/>
            </a:avLst>
          </a:prstGeom>
          <a:solidFill>
            <a:srgbClr val="FF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0" fontAlgn="auto" hangingPunct="0">
              <a:spcBef>
                <a:spcPts val="0"/>
              </a:spcBef>
              <a:spcAft>
                <a:spcPts val="0"/>
              </a:spcAft>
              <a:defRPr/>
            </a:pPr>
            <a:r>
              <a:rPr kumimoji="1" lang="ja-JP" altLang="en-US" sz="3600" dirty="0" smtClean="0">
                <a:solidFill>
                  <a:srgbClr val="FFFFFF"/>
                </a:solidFill>
                <a:latin typeface="メイリオ" pitchFamily="50" charset="-128"/>
                <a:ea typeface="メイリオ" pitchFamily="50" charset="-128"/>
              </a:rPr>
              <a:t>地域完結型医療</a:t>
            </a:r>
            <a:endParaRPr kumimoji="1" lang="ja-JP" altLang="en-US" sz="3600" dirty="0">
              <a:solidFill>
                <a:srgbClr val="FFFFFF"/>
              </a:solidFill>
              <a:latin typeface="メイリオ" pitchFamily="50" charset="-128"/>
              <a:ea typeface="メイリオ" pitchFamily="50" charset="-128"/>
            </a:endParaRPr>
          </a:p>
        </p:txBody>
      </p:sp>
      <p:sp>
        <p:nvSpPr>
          <p:cNvPr id="90" name="テキスト ボックス 89"/>
          <p:cNvSpPr txBox="1"/>
          <p:nvPr/>
        </p:nvSpPr>
        <p:spPr>
          <a:xfrm>
            <a:off x="246874" y="4820959"/>
            <a:ext cx="4185762" cy="1200329"/>
          </a:xfrm>
          <a:prstGeom prst="rect">
            <a:avLst/>
          </a:prstGeom>
          <a:noFill/>
        </p:spPr>
        <p:txBody>
          <a:bodyPr wrap="none" rtlCol="0">
            <a:spAutoFit/>
          </a:bodyPr>
          <a:lstStyle/>
          <a:p>
            <a:pPr algn="ctr"/>
            <a:r>
              <a:rPr kumimoji="1" lang="ja-JP" altLang="en-US" b="0" dirty="0" smtClean="0">
                <a:latin typeface="+mn-ea"/>
                <a:ea typeface="+mn-ea"/>
              </a:rPr>
              <a:t>急性期・亜急性期・回復期に</a:t>
            </a:r>
            <a:endParaRPr kumimoji="1" lang="en-US" altLang="ja-JP" b="0" dirty="0" smtClean="0">
              <a:latin typeface="+mn-ea"/>
              <a:ea typeface="+mn-ea"/>
            </a:endParaRPr>
          </a:p>
          <a:p>
            <a:pPr algn="ctr"/>
            <a:r>
              <a:rPr kumimoji="1" lang="ja-JP" altLang="en-US" b="0" dirty="0" smtClean="0">
                <a:latin typeface="+mn-ea"/>
                <a:ea typeface="+mn-ea"/>
              </a:rPr>
              <a:t>機能分化して、切れ目なく</a:t>
            </a:r>
            <a:endParaRPr kumimoji="1" lang="en-US" altLang="ja-JP" b="0" dirty="0" smtClean="0">
              <a:latin typeface="+mn-ea"/>
              <a:ea typeface="+mn-ea"/>
            </a:endParaRPr>
          </a:p>
          <a:p>
            <a:pPr algn="ctr"/>
            <a:r>
              <a:rPr kumimoji="1" lang="ja-JP" altLang="en-US" b="0" dirty="0" smtClean="0">
                <a:latin typeface="+mn-ea"/>
                <a:ea typeface="+mn-ea"/>
              </a:rPr>
              <a:t>受け皿となる地域につなぐ</a:t>
            </a:r>
            <a:endParaRPr kumimoji="1" lang="ja-JP" altLang="en-US" b="0" dirty="0">
              <a:latin typeface="+mn-ea"/>
              <a:ea typeface="+mn-ea"/>
            </a:endParaRPr>
          </a:p>
        </p:txBody>
      </p:sp>
      <p:sp>
        <p:nvSpPr>
          <p:cNvPr id="91" name="テキスト ボックス 90"/>
          <p:cNvSpPr txBox="1"/>
          <p:nvPr/>
        </p:nvSpPr>
        <p:spPr>
          <a:xfrm>
            <a:off x="4806359" y="4935810"/>
            <a:ext cx="3942105" cy="830997"/>
          </a:xfrm>
          <a:prstGeom prst="rect">
            <a:avLst/>
          </a:prstGeom>
          <a:noFill/>
        </p:spPr>
        <p:txBody>
          <a:bodyPr wrap="none" rtlCol="0">
            <a:spAutoFit/>
          </a:bodyPr>
          <a:lstStyle/>
          <a:p>
            <a:pPr algn="ctr"/>
            <a:r>
              <a:rPr kumimoji="1" lang="ja-JP" altLang="en-US" b="0" dirty="0">
                <a:latin typeface="+mn-ea"/>
                <a:ea typeface="+mn-ea"/>
              </a:rPr>
              <a:t>病気と共存</a:t>
            </a:r>
            <a:r>
              <a:rPr kumimoji="1" lang="ja-JP" altLang="en-US" b="0" dirty="0" smtClean="0">
                <a:latin typeface="+mn-ea"/>
                <a:ea typeface="+mn-ea"/>
              </a:rPr>
              <a:t>しながら</a:t>
            </a:r>
            <a:endParaRPr kumimoji="1" lang="en-US" altLang="ja-JP" b="0" dirty="0" smtClean="0">
              <a:latin typeface="+mn-ea"/>
              <a:ea typeface="+mn-ea"/>
            </a:endParaRPr>
          </a:p>
          <a:p>
            <a:pPr algn="ctr"/>
            <a:r>
              <a:rPr kumimoji="1" lang="en-US" altLang="ja-JP" b="0" dirty="0" smtClean="0">
                <a:latin typeface="+mn-ea"/>
                <a:ea typeface="+mn-ea"/>
              </a:rPr>
              <a:t>QOL</a:t>
            </a:r>
            <a:r>
              <a:rPr kumimoji="1" lang="ja-JP" altLang="en-US" b="0" dirty="0" smtClean="0">
                <a:latin typeface="+mn-ea"/>
                <a:ea typeface="+mn-ea"/>
              </a:rPr>
              <a:t>の維持・向上を目指す</a:t>
            </a:r>
            <a:endParaRPr kumimoji="1" lang="ja-JP" altLang="en-US" b="0" dirty="0">
              <a:latin typeface="+mn-ea"/>
              <a:ea typeface="+mn-ea"/>
            </a:endParaRPr>
          </a:p>
        </p:txBody>
      </p:sp>
    </p:spTree>
    <p:extLst>
      <p:ext uri="{BB962C8B-B14F-4D97-AF65-F5344CB8AC3E}">
        <p14:creationId xmlns:p14="http://schemas.microsoft.com/office/powerpoint/2010/main" val="367541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anim calcmode="lin" valueType="num">
                                      <p:cBhvr>
                                        <p:cTn id="8" dur="1000" fill="hold"/>
                                        <p:tgtEl>
                                          <p:spTgt spid="87"/>
                                        </p:tgtEl>
                                        <p:attrNameLst>
                                          <p:attrName>ppt_x</p:attrName>
                                        </p:attrNameLst>
                                      </p:cBhvr>
                                      <p:tavLst>
                                        <p:tav tm="0">
                                          <p:val>
                                            <p:strVal val="#ppt_x"/>
                                          </p:val>
                                        </p:tav>
                                        <p:tav tm="100000">
                                          <p:val>
                                            <p:strVal val="#ppt_x"/>
                                          </p:val>
                                        </p:tav>
                                      </p:tavLst>
                                    </p:anim>
                                    <p:anim calcmode="lin" valueType="num">
                                      <p:cBhvr>
                                        <p:cTn id="9" dur="900" decel="100000" fill="hold"/>
                                        <p:tgtEl>
                                          <p:spTgt spid="8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地域包括ケアシステム</a:t>
            </a:r>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 b="-2"/>
          <a:stretch/>
        </p:blipFill>
        <p:spPr bwMode="auto">
          <a:xfrm>
            <a:off x="16455" y="980728"/>
            <a:ext cx="9143999" cy="5824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873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フローチャート : 論理積ゲート 298"/>
          <p:cNvSpPr/>
          <p:nvPr/>
        </p:nvSpPr>
        <p:spPr bwMode="auto">
          <a:xfrm>
            <a:off x="0" y="1052735"/>
            <a:ext cx="6349996" cy="5400601"/>
          </a:xfrm>
          <a:prstGeom prst="flowChartDelay">
            <a:avLst/>
          </a:prstGeom>
          <a:solidFill>
            <a:srgbClr val="FFFFE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wrap="none"/>
          <a:lstStyle/>
          <a:p>
            <a:pPr eaLnBrk="0" fontAlgn="auto" hangingPunct="0">
              <a:spcBef>
                <a:spcPts val="0"/>
              </a:spcBef>
              <a:spcAft>
                <a:spcPts val="0"/>
              </a:spcAft>
              <a:defRPr/>
            </a:pPr>
            <a:endParaRPr kumimoji="1" lang="ja-JP" altLang="en-US" sz="700" b="0" dirty="0">
              <a:solidFill>
                <a:srgbClr val="000000"/>
              </a:solidFill>
              <a:latin typeface="Arial" charset="0"/>
              <a:ea typeface="メイリオ"/>
            </a:endParaRPr>
          </a:p>
        </p:txBody>
      </p:sp>
      <p:sp>
        <p:nvSpPr>
          <p:cNvPr id="28674" name="タイトル 1"/>
          <p:cNvSpPr>
            <a:spLocks noGrp="1"/>
          </p:cNvSpPr>
          <p:nvPr>
            <p:ph type="title"/>
          </p:nvPr>
        </p:nvSpPr>
        <p:spPr bwMode="auto">
          <a:xfrm>
            <a:off x="179512" y="214313"/>
            <a:ext cx="871296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3600" dirty="0" smtClean="0">
                <a:latin typeface="メイリオ" pitchFamily="50" charset="-128"/>
                <a:ea typeface="メイリオ" pitchFamily="50" charset="-128"/>
                <a:cs typeface="メイリオ" pitchFamily="50" charset="-128"/>
              </a:rPr>
              <a:t>総合診療医と臓器専門医の理想的な連携</a:t>
            </a:r>
          </a:p>
        </p:txBody>
      </p:sp>
      <p:grpSp>
        <p:nvGrpSpPr>
          <p:cNvPr id="28675" name="グループ化 143"/>
          <p:cNvGrpSpPr>
            <a:grpSpLocks/>
          </p:cNvGrpSpPr>
          <p:nvPr/>
        </p:nvGrpSpPr>
        <p:grpSpPr bwMode="auto">
          <a:xfrm>
            <a:off x="177800" y="1644079"/>
            <a:ext cx="3000375" cy="1712913"/>
            <a:chOff x="0" y="2071678"/>
            <a:chExt cx="7643834" cy="4429156"/>
          </a:xfrm>
        </p:grpSpPr>
        <p:sp>
          <p:nvSpPr>
            <p:cNvPr id="126" name="円/楕円 125"/>
            <p:cNvSpPr/>
            <p:nvPr/>
          </p:nvSpPr>
          <p:spPr bwMode="auto">
            <a:xfrm>
              <a:off x="142844" y="2857496"/>
              <a:ext cx="7429552" cy="3643338"/>
            </a:xfrm>
            <a:prstGeom prst="ellipse">
              <a:avLst/>
            </a:prstGeom>
            <a:solidFill>
              <a:srgbClr val="CCFFCC"/>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wrap="none"/>
            <a:lstStyle/>
            <a:p>
              <a:pPr eaLnBrk="0" fontAlgn="auto" hangingPunct="0">
                <a:spcBef>
                  <a:spcPts val="0"/>
                </a:spcBef>
                <a:spcAft>
                  <a:spcPts val="0"/>
                </a:spcAft>
                <a:defRPr/>
              </a:pPr>
              <a:endParaRPr kumimoji="1" lang="ja-JP" altLang="en-US" sz="700" b="0">
                <a:solidFill>
                  <a:srgbClr val="000000"/>
                </a:solidFill>
                <a:latin typeface="Arial" charset="0"/>
                <a:ea typeface="メイリオ"/>
              </a:endParaRPr>
            </a:p>
          </p:txBody>
        </p:sp>
        <p:grpSp>
          <p:nvGrpSpPr>
            <p:cNvPr id="3" name="グループ化 44"/>
            <p:cNvGrpSpPr/>
            <p:nvPr/>
          </p:nvGrpSpPr>
          <p:grpSpPr>
            <a:xfrm rot="16200000">
              <a:off x="5467816" y="4319134"/>
              <a:ext cx="533400" cy="1324899"/>
              <a:chOff x="7189760" y="1744941"/>
              <a:chExt cx="533400" cy="1324899"/>
            </a:xfrm>
            <a:solidFill>
              <a:srgbClr val="66FF66"/>
            </a:solidFill>
          </p:grpSpPr>
          <p:sp>
            <p:nvSpPr>
              <p:cNvPr id="4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4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4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4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4" name="グループ化 54"/>
            <p:cNvGrpSpPr/>
            <p:nvPr/>
          </p:nvGrpSpPr>
          <p:grpSpPr>
            <a:xfrm>
              <a:off x="2357422" y="4857760"/>
              <a:ext cx="533400" cy="1324899"/>
              <a:chOff x="7189760" y="1744941"/>
              <a:chExt cx="533400" cy="1324899"/>
            </a:xfrm>
            <a:solidFill>
              <a:srgbClr val="0000FF"/>
            </a:solidFill>
          </p:grpSpPr>
          <p:sp>
            <p:nvSpPr>
              <p:cNvPr id="5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803" name="グループ化 59"/>
            <p:cNvGrpSpPr>
              <a:grpSpLocks/>
            </p:cNvGrpSpPr>
            <p:nvPr/>
          </p:nvGrpSpPr>
          <p:grpSpPr bwMode="auto">
            <a:xfrm>
              <a:off x="2285984" y="2928934"/>
              <a:ext cx="533400" cy="1324899"/>
              <a:chOff x="7189760" y="1744941"/>
              <a:chExt cx="533400" cy="1324899"/>
            </a:xfrm>
          </p:grpSpPr>
          <p:sp>
            <p:nvSpPr>
              <p:cNvPr id="61" name="Oval 14"/>
              <p:cNvSpPr>
                <a:spLocks noChangeArrowheads="1"/>
              </p:cNvSpPr>
              <p:nvPr/>
            </p:nvSpPr>
            <p:spPr bwMode="auto">
              <a:xfrm>
                <a:off x="7265679" y="1745603"/>
                <a:ext cx="380170" cy="389961"/>
              </a:xfrm>
              <a:prstGeom prst="ellipse">
                <a:avLst/>
              </a:prstGeom>
              <a:solidFill>
                <a:srgbClr val="81F1F1"/>
              </a:solid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62" name="Rectangle 15"/>
              <p:cNvSpPr>
                <a:spLocks noChangeArrowheads="1"/>
              </p:cNvSpPr>
              <p:nvPr/>
            </p:nvSpPr>
            <p:spPr bwMode="auto">
              <a:xfrm>
                <a:off x="7188838" y="2139670"/>
                <a:ext cx="533856" cy="697828"/>
              </a:xfrm>
              <a:prstGeom prst="rect">
                <a:avLst/>
              </a:prstGeom>
              <a:solidFill>
                <a:srgbClr val="81F1F1"/>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63" name="Rectangle 17"/>
              <p:cNvSpPr>
                <a:spLocks noChangeArrowheads="1"/>
              </p:cNvSpPr>
              <p:nvPr/>
            </p:nvSpPr>
            <p:spPr bwMode="auto">
              <a:xfrm>
                <a:off x="7338478" y="2837498"/>
                <a:ext cx="76844" cy="233976"/>
              </a:xfrm>
              <a:prstGeom prst="rect">
                <a:avLst/>
              </a:prstGeom>
              <a:solidFill>
                <a:srgbClr val="81F1F1"/>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64" name="Rectangle 18"/>
              <p:cNvSpPr>
                <a:spLocks noChangeArrowheads="1"/>
              </p:cNvSpPr>
              <p:nvPr/>
            </p:nvSpPr>
            <p:spPr bwMode="auto">
              <a:xfrm>
                <a:off x="7536653" y="2837498"/>
                <a:ext cx="76842" cy="233976"/>
              </a:xfrm>
              <a:prstGeom prst="rect">
                <a:avLst/>
              </a:prstGeom>
              <a:solidFill>
                <a:srgbClr val="81F1F1"/>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6" name="グループ化 64"/>
            <p:cNvGrpSpPr/>
            <p:nvPr/>
          </p:nvGrpSpPr>
          <p:grpSpPr>
            <a:xfrm>
              <a:off x="5429256" y="2643182"/>
              <a:ext cx="533400" cy="1324899"/>
              <a:chOff x="7189760" y="1744941"/>
              <a:chExt cx="533400" cy="1324899"/>
            </a:xfrm>
            <a:solidFill>
              <a:srgbClr val="FFFFCC"/>
            </a:solidFill>
          </p:grpSpPr>
          <p:sp>
            <p:nvSpPr>
              <p:cNvPr id="6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6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6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6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7" name="グループ化 74"/>
            <p:cNvGrpSpPr/>
            <p:nvPr/>
          </p:nvGrpSpPr>
          <p:grpSpPr>
            <a:xfrm>
              <a:off x="3428992" y="4857760"/>
              <a:ext cx="785812" cy="1370695"/>
              <a:chOff x="1447773" y="1774944"/>
              <a:chExt cx="785812" cy="1370695"/>
            </a:xfrm>
            <a:solidFill>
              <a:srgbClr val="FFCC66"/>
            </a:solidFill>
          </p:grpSpPr>
          <p:sp>
            <p:nvSpPr>
              <p:cNvPr id="76"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77"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78"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79"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8" name="グループ化 79"/>
            <p:cNvGrpSpPr/>
            <p:nvPr/>
          </p:nvGrpSpPr>
          <p:grpSpPr>
            <a:xfrm>
              <a:off x="3929058" y="3214686"/>
              <a:ext cx="785812" cy="1370695"/>
              <a:chOff x="1447773" y="1774944"/>
              <a:chExt cx="785812" cy="1370695"/>
            </a:xfrm>
            <a:solidFill>
              <a:srgbClr val="9999FF"/>
            </a:solidFill>
          </p:grpSpPr>
          <p:sp>
            <p:nvSpPr>
              <p:cNvPr id="8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8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8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8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807" name="グループ化 84"/>
            <p:cNvGrpSpPr>
              <a:grpSpLocks/>
            </p:cNvGrpSpPr>
            <p:nvPr/>
          </p:nvGrpSpPr>
          <p:grpSpPr bwMode="auto">
            <a:xfrm>
              <a:off x="928662" y="2714620"/>
              <a:ext cx="785812" cy="1370695"/>
              <a:chOff x="1447773" y="1774944"/>
              <a:chExt cx="785812" cy="1370695"/>
            </a:xfrm>
          </p:grpSpPr>
          <p:sp>
            <p:nvSpPr>
              <p:cNvPr id="86" name="AutoShape 43"/>
              <p:cNvSpPr>
                <a:spLocks noChangeArrowheads="1"/>
              </p:cNvSpPr>
              <p:nvPr/>
            </p:nvSpPr>
            <p:spPr bwMode="auto">
              <a:xfrm>
                <a:off x="1449312" y="2154115"/>
                <a:ext cx="784604" cy="759399"/>
              </a:xfrm>
              <a:prstGeom prst="flowChartExtract">
                <a:avLst/>
              </a:prstGeom>
              <a:solidFill>
                <a:srgbClr val="FA8CED"/>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87" name="Oval 45"/>
              <p:cNvSpPr>
                <a:spLocks noChangeArrowheads="1"/>
              </p:cNvSpPr>
              <p:nvPr/>
            </p:nvSpPr>
            <p:spPr bwMode="auto">
              <a:xfrm>
                <a:off x="1647486" y="1776467"/>
                <a:ext cx="380169" cy="389961"/>
              </a:xfrm>
              <a:prstGeom prst="ellipse">
                <a:avLst/>
              </a:prstGeom>
              <a:solidFill>
                <a:srgbClr val="FA8CED"/>
              </a:solid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88" name="Rectangle 47"/>
              <p:cNvSpPr>
                <a:spLocks noChangeArrowheads="1"/>
              </p:cNvSpPr>
              <p:nvPr/>
            </p:nvSpPr>
            <p:spPr bwMode="auto">
              <a:xfrm>
                <a:off x="1671752" y="2913514"/>
                <a:ext cx="76841" cy="233979"/>
              </a:xfrm>
              <a:prstGeom prst="rect">
                <a:avLst/>
              </a:prstGeom>
              <a:solidFill>
                <a:srgbClr val="FA8CED"/>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89" name="Rectangle 48"/>
              <p:cNvSpPr>
                <a:spLocks noChangeArrowheads="1"/>
              </p:cNvSpPr>
              <p:nvPr/>
            </p:nvSpPr>
            <p:spPr bwMode="auto">
              <a:xfrm>
                <a:off x="1910368" y="2913514"/>
                <a:ext cx="76844" cy="233979"/>
              </a:xfrm>
              <a:prstGeom prst="rect">
                <a:avLst/>
              </a:prstGeom>
              <a:solidFill>
                <a:srgbClr val="FA8CED"/>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10" name="グループ化 89"/>
            <p:cNvGrpSpPr/>
            <p:nvPr/>
          </p:nvGrpSpPr>
          <p:grpSpPr>
            <a:xfrm>
              <a:off x="642910" y="4214818"/>
              <a:ext cx="785812" cy="1370695"/>
              <a:chOff x="1447773" y="1774944"/>
              <a:chExt cx="785812" cy="1370695"/>
            </a:xfrm>
            <a:solidFill>
              <a:srgbClr val="FFFFCC"/>
            </a:solidFill>
          </p:grpSpPr>
          <p:sp>
            <p:nvSpPr>
              <p:cNvPr id="9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9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9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9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11" name="グループ化 99"/>
            <p:cNvGrpSpPr/>
            <p:nvPr/>
          </p:nvGrpSpPr>
          <p:grpSpPr>
            <a:xfrm>
              <a:off x="3000364" y="3500438"/>
              <a:ext cx="290922" cy="703438"/>
              <a:chOff x="7189760" y="1744941"/>
              <a:chExt cx="533400" cy="1324899"/>
            </a:xfrm>
            <a:solidFill>
              <a:srgbClr val="FFCC66"/>
            </a:solidFill>
          </p:grpSpPr>
          <p:sp>
            <p:nvSpPr>
              <p:cNvPr id="101"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102"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103"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104"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12" name="グループ化 104"/>
            <p:cNvGrpSpPr/>
            <p:nvPr/>
          </p:nvGrpSpPr>
          <p:grpSpPr>
            <a:xfrm>
              <a:off x="1500166" y="4929198"/>
              <a:ext cx="290922" cy="703438"/>
              <a:chOff x="7189760" y="1744941"/>
              <a:chExt cx="533400" cy="1324899"/>
            </a:xfrm>
            <a:solidFill>
              <a:srgbClr val="9999FF"/>
            </a:solidFill>
          </p:grpSpPr>
          <p:sp>
            <p:nvSpPr>
              <p:cNvPr id="10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10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10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10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13" name="グループ化 109"/>
            <p:cNvGrpSpPr/>
            <p:nvPr/>
          </p:nvGrpSpPr>
          <p:grpSpPr>
            <a:xfrm>
              <a:off x="4357686" y="5429264"/>
              <a:ext cx="428590" cy="727753"/>
              <a:chOff x="1447773" y="1774944"/>
              <a:chExt cx="785812" cy="1370695"/>
            </a:xfrm>
            <a:solidFill>
              <a:srgbClr val="66FF66"/>
            </a:solidFill>
          </p:grpSpPr>
          <p:sp>
            <p:nvSpPr>
              <p:cNvPr id="11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11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11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11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sp>
          <p:nvSpPr>
            <p:cNvPr id="125" name="円形吹き出し 124"/>
            <p:cNvSpPr/>
            <p:nvPr/>
          </p:nvSpPr>
          <p:spPr bwMode="auto">
            <a:xfrm>
              <a:off x="1500458" y="2071678"/>
              <a:ext cx="857404" cy="570578"/>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eaLnBrk="0" fontAlgn="auto" hangingPunct="0">
                <a:spcBef>
                  <a:spcPts val="0"/>
                </a:spcBef>
                <a:spcAft>
                  <a:spcPts val="0"/>
                </a:spcAft>
                <a:defRPr/>
              </a:pPr>
              <a:r>
                <a:rPr kumimoji="1" lang="ja-JP" altLang="en-US" sz="300" b="0" dirty="0">
                  <a:solidFill>
                    <a:srgbClr val="000000"/>
                  </a:solidFill>
                  <a:latin typeface="Arial" charset="0"/>
                  <a:ea typeface="メイリオ"/>
                </a:rPr>
                <a:t>頭が痛い</a:t>
              </a:r>
            </a:p>
          </p:txBody>
        </p:sp>
        <p:sp>
          <p:nvSpPr>
            <p:cNvPr id="127" name="円形吹き出し 126"/>
            <p:cNvSpPr/>
            <p:nvPr/>
          </p:nvSpPr>
          <p:spPr bwMode="auto">
            <a:xfrm>
              <a:off x="2713765" y="2285131"/>
              <a:ext cx="857404" cy="570578"/>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めまいが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する</a:t>
              </a:r>
            </a:p>
          </p:txBody>
        </p:sp>
        <p:sp>
          <p:nvSpPr>
            <p:cNvPr id="128" name="円形吹き出し 127"/>
            <p:cNvSpPr/>
            <p:nvPr/>
          </p:nvSpPr>
          <p:spPr bwMode="auto">
            <a:xfrm>
              <a:off x="3215265" y="2855709"/>
              <a:ext cx="857404" cy="574682"/>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熱がある</a:t>
              </a:r>
            </a:p>
          </p:txBody>
        </p:sp>
        <p:sp>
          <p:nvSpPr>
            <p:cNvPr id="129" name="円形吹き出し 128"/>
            <p:cNvSpPr/>
            <p:nvPr/>
          </p:nvSpPr>
          <p:spPr bwMode="auto">
            <a:xfrm>
              <a:off x="5856228" y="2071678"/>
              <a:ext cx="857404" cy="570578"/>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たばこを</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やめたい</a:t>
              </a:r>
            </a:p>
          </p:txBody>
        </p:sp>
        <p:sp>
          <p:nvSpPr>
            <p:cNvPr id="130" name="円形吹き出し 129"/>
            <p:cNvSpPr/>
            <p:nvPr/>
          </p:nvSpPr>
          <p:spPr bwMode="auto">
            <a:xfrm>
              <a:off x="6786430" y="2999379"/>
              <a:ext cx="857404" cy="570578"/>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介護が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大変</a:t>
              </a:r>
            </a:p>
          </p:txBody>
        </p:sp>
        <p:sp>
          <p:nvSpPr>
            <p:cNvPr id="131" name="円形吹き出し 130"/>
            <p:cNvSpPr/>
            <p:nvPr/>
          </p:nvSpPr>
          <p:spPr bwMode="auto">
            <a:xfrm>
              <a:off x="5071623" y="5573133"/>
              <a:ext cx="857404" cy="570576"/>
            </a:xfrm>
            <a:prstGeom prst="wedgeEllipseCallout">
              <a:avLst>
                <a:gd name="adj1" fmla="val -90346"/>
                <a:gd name="adj2" fmla="val -4716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予防接種</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希望</a:t>
              </a:r>
            </a:p>
          </p:txBody>
        </p:sp>
        <p:grpSp>
          <p:nvGrpSpPr>
            <p:cNvPr id="14" name="グループ化 69"/>
            <p:cNvGrpSpPr/>
            <p:nvPr/>
          </p:nvGrpSpPr>
          <p:grpSpPr>
            <a:xfrm>
              <a:off x="6286512" y="3643314"/>
              <a:ext cx="785812" cy="1370695"/>
              <a:chOff x="1447773" y="1774944"/>
              <a:chExt cx="785812" cy="1370695"/>
            </a:xfrm>
            <a:solidFill>
              <a:srgbClr val="66FF66"/>
            </a:solidFill>
          </p:grpSpPr>
          <p:sp>
            <p:nvSpPr>
              <p:cNvPr id="133"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134"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135"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136"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sp>
          <p:nvSpPr>
            <p:cNvPr id="137" name="円形吹き出し 136"/>
            <p:cNvSpPr/>
            <p:nvPr/>
          </p:nvSpPr>
          <p:spPr bwMode="auto">
            <a:xfrm>
              <a:off x="5285975" y="4070751"/>
              <a:ext cx="857404" cy="574682"/>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認知症</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寝たきり</a:t>
              </a:r>
            </a:p>
          </p:txBody>
        </p:sp>
        <p:sp>
          <p:nvSpPr>
            <p:cNvPr id="138" name="円形吹き出し 137"/>
            <p:cNvSpPr/>
            <p:nvPr/>
          </p:nvSpPr>
          <p:spPr bwMode="auto">
            <a:xfrm>
              <a:off x="4355773" y="2572472"/>
              <a:ext cx="857404" cy="570578"/>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高血圧</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糖尿病</a:t>
              </a:r>
            </a:p>
          </p:txBody>
        </p:sp>
        <p:sp>
          <p:nvSpPr>
            <p:cNvPr id="140" name="円形吹き出し 139"/>
            <p:cNvSpPr/>
            <p:nvPr/>
          </p:nvSpPr>
          <p:spPr bwMode="auto">
            <a:xfrm>
              <a:off x="2786563" y="4288308"/>
              <a:ext cx="857404" cy="570578"/>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膝が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痛い</a:t>
              </a:r>
            </a:p>
          </p:txBody>
        </p:sp>
        <p:sp>
          <p:nvSpPr>
            <p:cNvPr id="141" name="円形吹き出し 140"/>
            <p:cNvSpPr/>
            <p:nvPr/>
          </p:nvSpPr>
          <p:spPr bwMode="auto">
            <a:xfrm>
              <a:off x="4141421" y="4715214"/>
              <a:ext cx="857404" cy="570578"/>
            </a:xfrm>
            <a:prstGeom prst="wedgeEllipseCallout">
              <a:avLst>
                <a:gd name="adj1" fmla="val -63979"/>
                <a:gd name="adj2" fmla="val 15759"/>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気分が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沈む</a:t>
              </a:r>
            </a:p>
          </p:txBody>
        </p:sp>
        <p:sp>
          <p:nvSpPr>
            <p:cNvPr id="142" name="円形吹き出し 141"/>
            <p:cNvSpPr/>
            <p:nvPr/>
          </p:nvSpPr>
          <p:spPr bwMode="auto">
            <a:xfrm>
              <a:off x="1714807" y="4214420"/>
              <a:ext cx="857404" cy="570578"/>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転んで</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ケガ</a:t>
              </a:r>
            </a:p>
          </p:txBody>
        </p:sp>
        <p:sp>
          <p:nvSpPr>
            <p:cNvPr id="143" name="円形吹き出し 142"/>
            <p:cNvSpPr/>
            <p:nvPr/>
          </p:nvSpPr>
          <p:spPr bwMode="auto">
            <a:xfrm>
              <a:off x="0" y="3643844"/>
              <a:ext cx="857404" cy="570576"/>
            </a:xfrm>
            <a:prstGeom prst="wedgeEllipseCallout">
              <a:avLst>
                <a:gd name="adj1" fmla="val 46282"/>
                <a:gd name="adj2" fmla="val 67894"/>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発疹が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ある</a:t>
              </a:r>
              <a:endParaRPr kumimoji="1" lang="en-US" altLang="ja-JP" sz="300" b="0" dirty="0">
                <a:solidFill>
                  <a:srgbClr val="000000"/>
                </a:solidFill>
                <a:latin typeface="Arial" charset="0"/>
                <a:ea typeface="メイリオ"/>
              </a:endParaRPr>
            </a:p>
          </p:txBody>
        </p:sp>
      </p:grpSp>
      <p:cxnSp>
        <p:nvCxnSpPr>
          <p:cNvPr id="28677" name="直線矢印コネクタ 421"/>
          <p:cNvCxnSpPr>
            <a:cxnSpLocks noChangeShapeType="1"/>
          </p:cNvCxnSpPr>
          <p:nvPr/>
        </p:nvCxnSpPr>
        <p:spPr bwMode="auto">
          <a:xfrm flipV="1">
            <a:off x="769938" y="1861567"/>
            <a:ext cx="2235200" cy="19050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79" name="直線矢印コネクタ 426"/>
          <p:cNvCxnSpPr>
            <a:cxnSpLocks noChangeShapeType="1"/>
          </p:cNvCxnSpPr>
          <p:nvPr/>
        </p:nvCxnSpPr>
        <p:spPr bwMode="auto">
          <a:xfrm flipV="1">
            <a:off x="5722322" y="3383147"/>
            <a:ext cx="1306522" cy="19566"/>
          </a:xfrm>
          <a:prstGeom prst="straightConnector1">
            <a:avLst/>
          </a:prstGeom>
          <a:noFill/>
          <a:ln w="38100" algn="ctr">
            <a:solidFill>
              <a:srgbClr val="0000FF"/>
            </a:solidFill>
            <a:round/>
            <a:headEnd type="arrow"/>
            <a:tailEnd type="arrow" w="med" len="med"/>
          </a:ln>
          <a:extLst>
            <a:ext uri="{909E8E84-426E-40DD-AFC4-6F175D3DCCD1}">
              <a14:hiddenFill xmlns:a14="http://schemas.microsoft.com/office/drawing/2010/main">
                <a:noFill/>
              </a14:hiddenFill>
            </a:ext>
          </a:extLst>
        </p:spPr>
      </p:cxnSp>
      <p:grpSp>
        <p:nvGrpSpPr>
          <p:cNvPr id="28682" name="グループ化 26"/>
          <p:cNvGrpSpPr>
            <a:grpSpLocks/>
          </p:cNvGrpSpPr>
          <p:nvPr/>
        </p:nvGrpSpPr>
        <p:grpSpPr bwMode="auto">
          <a:xfrm>
            <a:off x="7871722" y="1533578"/>
            <a:ext cx="1022350" cy="2406426"/>
            <a:chOff x="7581589" y="4250531"/>
            <a:chExt cx="1160774" cy="2578894"/>
          </a:xfrm>
        </p:grpSpPr>
        <p:grpSp>
          <p:nvGrpSpPr>
            <p:cNvPr id="28793" name="グループ化 12"/>
            <p:cNvGrpSpPr>
              <a:grpSpLocks/>
            </p:cNvGrpSpPr>
            <p:nvPr/>
          </p:nvGrpSpPr>
          <p:grpSpPr bwMode="auto">
            <a:xfrm>
              <a:off x="7668344" y="4250531"/>
              <a:ext cx="1074019" cy="2578894"/>
              <a:chOff x="5706695" y="0"/>
              <a:chExt cx="1241569" cy="2835696"/>
            </a:xfrm>
          </p:grpSpPr>
          <p:sp>
            <p:nvSpPr>
              <p:cNvPr id="419" name="フリーフォーム 418"/>
              <p:cNvSpPr/>
              <p:nvPr/>
            </p:nvSpPr>
            <p:spPr bwMode="auto">
              <a:xfrm>
                <a:off x="5706421" y="765973"/>
                <a:ext cx="1173084" cy="1378752"/>
              </a:xfrm>
              <a:custGeom>
                <a:avLst/>
                <a:gdLst>
                  <a:gd name="connsiteX0" fmla="*/ 0 w 936104"/>
                  <a:gd name="connsiteY0" fmla="*/ 267230 h 1368152"/>
                  <a:gd name="connsiteX1" fmla="*/ 78270 w 936104"/>
                  <a:gd name="connsiteY1" fmla="*/ 78270 h 1368152"/>
                  <a:gd name="connsiteX2" fmla="*/ 267230 w 936104"/>
                  <a:gd name="connsiteY2" fmla="*/ 0 h 1368152"/>
                  <a:gd name="connsiteX3" fmla="*/ 668874 w 936104"/>
                  <a:gd name="connsiteY3" fmla="*/ 0 h 1368152"/>
                  <a:gd name="connsiteX4" fmla="*/ 857834 w 936104"/>
                  <a:gd name="connsiteY4" fmla="*/ 78270 h 1368152"/>
                  <a:gd name="connsiteX5" fmla="*/ 936104 w 936104"/>
                  <a:gd name="connsiteY5" fmla="*/ 267230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68874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720080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144016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936104"/>
                  <a:gd name="connsiteY0" fmla="*/ 267230 h 1368152"/>
                  <a:gd name="connsiteX1" fmla="*/ 78270 w 936104"/>
                  <a:gd name="connsiteY1" fmla="*/ 78270 h 1368152"/>
                  <a:gd name="connsiteX2" fmla="*/ 267230 w 936104"/>
                  <a:gd name="connsiteY2" fmla="*/ 0 h 1368152"/>
                  <a:gd name="connsiteX3" fmla="*/ 648072 w 936104"/>
                  <a:gd name="connsiteY3" fmla="*/ 0 h 1368152"/>
                  <a:gd name="connsiteX4" fmla="*/ 857834 w 936104"/>
                  <a:gd name="connsiteY4" fmla="*/ 78270 h 1368152"/>
                  <a:gd name="connsiteX5" fmla="*/ 936104 w 936104"/>
                  <a:gd name="connsiteY5" fmla="*/ 216024 h 1368152"/>
                  <a:gd name="connsiteX6" fmla="*/ 936104 w 936104"/>
                  <a:gd name="connsiteY6" fmla="*/ 1100922 h 1368152"/>
                  <a:gd name="connsiteX7" fmla="*/ 857834 w 936104"/>
                  <a:gd name="connsiteY7" fmla="*/ 1289882 h 1368152"/>
                  <a:gd name="connsiteX8" fmla="*/ 668874 w 936104"/>
                  <a:gd name="connsiteY8" fmla="*/ 1368152 h 1368152"/>
                  <a:gd name="connsiteX9" fmla="*/ 267230 w 936104"/>
                  <a:gd name="connsiteY9" fmla="*/ 1368152 h 1368152"/>
                  <a:gd name="connsiteX10" fmla="*/ 78270 w 936104"/>
                  <a:gd name="connsiteY10" fmla="*/ 1289882 h 1368152"/>
                  <a:gd name="connsiteX11" fmla="*/ 0 w 936104"/>
                  <a:gd name="connsiteY11" fmla="*/ 1100922 h 1368152"/>
                  <a:gd name="connsiteX12" fmla="*/ 0 w 936104"/>
                  <a:gd name="connsiteY12" fmla="*/ 267230 h 1368152"/>
                  <a:gd name="connsiteX0" fmla="*/ 0 w 1091178"/>
                  <a:gd name="connsiteY0" fmla="*/ 267230 h 1368152"/>
                  <a:gd name="connsiteX1" fmla="*/ 78270 w 1091178"/>
                  <a:gd name="connsiteY1" fmla="*/ 78270 h 1368152"/>
                  <a:gd name="connsiteX2" fmla="*/ 267230 w 1091178"/>
                  <a:gd name="connsiteY2" fmla="*/ 0 h 1368152"/>
                  <a:gd name="connsiteX3" fmla="*/ 648072 w 1091178"/>
                  <a:gd name="connsiteY3" fmla="*/ 0 h 1368152"/>
                  <a:gd name="connsiteX4" fmla="*/ 857834 w 1091178"/>
                  <a:gd name="connsiteY4" fmla="*/ 78270 h 1368152"/>
                  <a:gd name="connsiteX5" fmla="*/ 936104 w 1091178"/>
                  <a:gd name="connsiteY5" fmla="*/ 216024 h 1368152"/>
                  <a:gd name="connsiteX6" fmla="*/ 936104 w 1091178"/>
                  <a:gd name="connsiteY6" fmla="*/ 1100922 h 1368152"/>
                  <a:gd name="connsiteX7" fmla="*/ 857834 w 1091178"/>
                  <a:gd name="connsiteY7" fmla="*/ 1289882 h 1368152"/>
                  <a:gd name="connsiteX8" fmla="*/ 668874 w 1091178"/>
                  <a:gd name="connsiteY8" fmla="*/ 1368152 h 1368152"/>
                  <a:gd name="connsiteX9" fmla="*/ 267230 w 1091178"/>
                  <a:gd name="connsiteY9" fmla="*/ 1368152 h 1368152"/>
                  <a:gd name="connsiteX10" fmla="*/ 78270 w 1091178"/>
                  <a:gd name="connsiteY10" fmla="*/ 1289882 h 1368152"/>
                  <a:gd name="connsiteX11" fmla="*/ 0 w 1091178"/>
                  <a:gd name="connsiteY11" fmla="*/ 1100922 h 1368152"/>
                  <a:gd name="connsiteX12" fmla="*/ 0 w 1091178"/>
                  <a:gd name="connsiteY12"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216024 h 1368152"/>
                  <a:gd name="connsiteX6" fmla="*/ 1008112 w 1008112"/>
                  <a:gd name="connsiteY6" fmla="*/ 288032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144016 h 1368152"/>
                  <a:gd name="connsiteX6" fmla="*/ 1008112 w 1008112"/>
                  <a:gd name="connsiteY6" fmla="*/ 288032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08112"/>
                  <a:gd name="connsiteY0" fmla="*/ 267230 h 1368152"/>
                  <a:gd name="connsiteX1" fmla="*/ 78270 w 1008112"/>
                  <a:gd name="connsiteY1" fmla="*/ 78270 h 1368152"/>
                  <a:gd name="connsiteX2" fmla="*/ 267230 w 1008112"/>
                  <a:gd name="connsiteY2" fmla="*/ 0 h 1368152"/>
                  <a:gd name="connsiteX3" fmla="*/ 648072 w 1008112"/>
                  <a:gd name="connsiteY3" fmla="*/ 0 h 1368152"/>
                  <a:gd name="connsiteX4" fmla="*/ 857834 w 1008112"/>
                  <a:gd name="connsiteY4" fmla="*/ 78270 h 1368152"/>
                  <a:gd name="connsiteX5" fmla="*/ 936104 w 1008112"/>
                  <a:gd name="connsiteY5" fmla="*/ 144016 h 1368152"/>
                  <a:gd name="connsiteX6" fmla="*/ 1008112 w 1008112"/>
                  <a:gd name="connsiteY6" fmla="*/ 504056 h 1368152"/>
                  <a:gd name="connsiteX7" fmla="*/ 936104 w 1008112"/>
                  <a:gd name="connsiteY7" fmla="*/ 1100922 h 1368152"/>
                  <a:gd name="connsiteX8" fmla="*/ 857834 w 1008112"/>
                  <a:gd name="connsiteY8" fmla="*/ 1289882 h 1368152"/>
                  <a:gd name="connsiteX9" fmla="*/ 668874 w 1008112"/>
                  <a:gd name="connsiteY9" fmla="*/ 1368152 h 1368152"/>
                  <a:gd name="connsiteX10" fmla="*/ 267230 w 1008112"/>
                  <a:gd name="connsiteY10" fmla="*/ 1368152 h 1368152"/>
                  <a:gd name="connsiteX11" fmla="*/ 78270 w 1008112"/>
                  <a:gd name="connsiteY11" fmla="*/ 1289882 h 1368152"/>
                  <a:gd name="connsiteX12" fmla="*/ 0 w 1008112"/>
                  <a:gd name="connsiteY12" fmla="*/ 1100922 h 1368152"/>
                  <a:gd name="connsiteX13" fmla="*/ 0 w 1008112"/>
                  <a:gd name="connsiteY13" fmla="*/ 267230 h 1368152"/>
                  <a:gd name="connsiteX0" fmla="*/ 0 w 1020113"/>
                  <a:gd name="connsiteY0" fmla="*/ 267230 h 1368152"/>
                  <a:gd name="connsiteX1" fmla="*/ 78270 w 1020113"/>
                  <a:gd name="connsiteY1" fmla="*/ 78270 h 1368152"/>
                  <a:gd name="connsiteX2" fmla="*/ 267230 w 1020113"/>
                  <a:gd name="connsiteY2" fmla="*/ 0 h 1368152"/>
                  <a:gd name="connsiteX3" fmla="*/ 648072 w 1020113"/>
                  <a:gd name="connsiteY3" fmla="*/ 0 h 1368152"/>
                  <a:gd name="connsiteX4" fmla="*/ 857834 w 1020113"/>
                  <a:gd name="connsiteY4" fmla="*/ 78270 h 1368152"/>
                  <a:gd name="connsiteX5" fmla="*/ 936104 w 1020113"/>
                  <a:gd name="connsiteY5" fmla="*/ 144016 h 1368152"/>
                  <a:gd name="connsiteX6" fmla="*/ 1008112 w 1020113"/>
                  <a:gd name="connsiteY6" fmla="*/ 288032 h 1368152"/>
                  <a:gd name="connsiteX7" fmla="*/ 1008112 w 1020113"/>
                  <a:gd name="connsiteY7" fmla="*/ 504056 h 1368152"/>
                  <a:gd name="connsiteX8" fmla="*/ 936104 w 1020113"/>
                  <a:gd name="connsiteY8" fmla="*/ 1100922 h 1368152"/>
                  <a:gd name="connsiteX9" fmla="*/ 857834 w 1020113"/>
                  <a:gd name="connsiteY9" fmla="*/ 1289882 h 1368152"/>
                  <a:gd name="connsiteX10" fmla="*/ 668874 w 1020113"/>
                  <a:gd name="connsiteY10" fmla="*/ 1368152 h 1368152"/>
                  <a:gd name="connsiteX11" fmla="*/ 267230 w 1020113"/>
                  <a:gd name="connsiteY11" fmla="*/ 1368152 h 1368152"/>
                  <a:gd name="connsiteX12" fmla="*/ 78270 w 1020113"/>
                  <a:gd name="connsiteY12" fmla="*/ 1289882 h 1368152"/>
                  <a:gd name="connsiteX13" fmla="*/ 0 w 1020113"/>
                  <a:gd name="connsiteY13" fmla="*/ 1100922 h 1368152"/>
                  <a:gd name="connsiteX14" fmla="*/ 0 w 1020113"/>
                  <a:gd name="connsiteY14" fmla="*/ 267230 h 1368152"/>
                  <a:gd name="connsiteX0" fmla="*/ 0 w 1020113"/>
                  <a:gd name="connsiteY0" fmla="*/ 267230 h 1368152"/>
                  <a:gd name="connsiteX1" fmla="*/ 78270 w 1020113"/>
                  <a:gd name="connsiteY1" fmla="*/ 78270 h 1368152"/>
                  <a:gd name="connsiteX2" fmla="*/ 267230 w 1020113"/>
                  <a:gd name="connsiteY2" fmla="*/ 0 h 1368152"/>
                  <a:gd name="connsiteX3" fmla="*/ 648072 w 1020113"/>
                  <a:gd name="connsiteY3" fmla="*/ 0 h 1368152"/>
                  <a:gd name="connsiteX4" fmla="*/ 857834 w 1020113"/>
                  <a:gd name="connsiteY4" fmla="*/ 78270 h 1368152"/>
                  <a:gd name="connsiteX5" fmla="*/ 936104 w 1020113"/>
                  <a:gd name="connsiteY5" fmla="*/ 144016 h 1368152"/>
                  <a:gd name="connsiteX6" fmla="*/ 1008112 w 1020113"/>
                  <a:gd name="connsiteY6" fmla="*/ 288032 h 1368152"/>
                  <a:gd name="connsiteX7" fmla="*/ 1008112 w 1020113"/>
                  <a:gd name="connsiteY7" fmla="*/ 360040 h 1368152"/>
                  <a:gd name="connsiteX8" fmla="*/ 936104 w 1020113"/>
                  <a:gd name="connsiteY8" fmla="*/ 1100922 h 1368152"/>
                  <a:gd name="connsiteX9" fmla="*/ 857834 w 1020113"/>
                  <a:gd name="connsiteY9" fmla="*/ 1289882 h 1368152"/>
                  <a:gd name="connsiteX10" fmla="*/ 668874 w 1020113"/>
                  <a:gd name="connsiteY10" fmla="*/ 1368152 h 1368152"/>
                  <a:gd name="connsiteX11" fmla="*/ 267230 w 1020113"/>
                  <a:gd name="connsiteY11" fmla="*/ 1368152 h 1368152"/>
                  <a:gd name="connsiteX12" fmla="*/ 78270 w 1020113"/>
                  <a:gd name="connsiteY12" fmla="*/ 1289882 h 1368152"/>
                  <a:gd name="connsiteX13" fmla="*/ 0 w 1020113"/>
                  <a:gd name="connsiteY13" fmla="*/ 1100922 h 1368152"/>
                  <a:gd name="connsiteX14" fmla="*/ 0 w 1020113"/>
                  <a:gd name="connsiteY14" fmla="*/ 267230 h 1368152"/>
                  <a:gd name="connsiteX0" fmla="*/ 0 w 1092121"/>
                  <a:gd name="connsiteY0" fmla="*/ 267230 h 1368152"/>
                  <a:gd name="connsiteX1" fmla="*/ 78270 w 1092121"/>
                  <a:gd name="connsiteY1" fmla="*/ 78270 h 1368152"/>
                  <a:gd name="connsiteX2" fmla="*/ 267230 w 1092121"/>
                  <a:gd name="connsiteY2" fmla="*/ 0 h 1368152"/>
                  <a:gd name="connsiteX3" fmla="*/ 648072 w 1092121"/>
                  <a:gd name="connsiteY3" fmla="*/ 0 h 1368152"/>
                  <a:gd name="connsiteX4" fmla="*/ 857834 w 1092121"/>
                  <a:gd name="connsiteY4" fmla="*/ 78270 h 1368152"/>
                  <a:gd name="connsiteX5" fmla="*/ 936104 w 1092121"/>
                  <a:gd name="connsiteY5" fmla="*/ 144016 h 1368152"/>
                  <a:gd name="connsiteX6" fmla="*/ 1008112 w 1092121"/>
                  <a:gd name="connsiteY6" fmla="*/ 288032 h 1368152"/>
                  <a:gd name="connsiteX7" fmla="*/ 1008112 w 1092121"/>
                  <a:gd name="connsiteY7" fmla="*/ 360040 h 1368152"/>
                  <a:gd name="connsiteX8" fmla="*/ 1080120 w 1092121"/>
                  <a:gd name="connsiteY8" fmla="*/ 504056 h 1368152"/>
                  <a:gd name="connsiteX9" fmla="*/ 936104 w 1092121"/>
                  <a:gd name="connsiteY9" fmla="*/ 1100922 h 1368152"/>
                  <a:gd name="connsiteX10" fmla="*/ 857834 w 1092121"/>
                  <a:gd name="connsiteY10" fmla="*/ 1289882 h 1368152"/>
                  <a:gd name="connsiteX11" fmla="*/ 668874 w 1092121"/>
                  <a:gd name="connsiteY11" fmla="*/ 1368152 h 1368152"/>
                  <a:gd name="connsiteX12" fmla="*/ 267230 w 1092121"/>
                  <a:gd name="connsiteY12" fmla="*/ 1368152 h 1368152"/>
                  <a:gd name="connsiteX13" fmla="*/ 78270 w 1092121"/>
                  <a:gd name="connsiteY13" fmla="*/ 1289882 h 1368152"/>
                  <a:gd name="connsiteX14" fmla="*/ 0 w 1092121"/>
                  <a:gd name="connsiteY14" fmla="*/ 1100922 h 1368152"/>
                  <a:gd name="connsiteX15" fmla="*/ 0 w 1092121"/>
                  <a:gd name="connsiteY15" fmla="*/ 267230 h 1368152"/>
                  <a:gd name="connsiteX0" fmla="*/ 0 w 1095363"/>
                  <a:gd name="connsiteY0" fmla="*/ 267230 h 1368152"/>
                  <a:gd name="connsiteX1" fmla="*/ 78270 w 1095363"/>
                  <a:gd name="connsiteY1" fmla="*/ 78270 h 1368152"/>
                  <a:gd name="connsiteX2" fmla="*/ 267230 w 1095363"/>
                  <a:gd name="connsiteY2" fmla="*/ 0 h 1368152"/>
                  <a:gd name="connsiteX3" fmla="*/ 648072 w 1095363"/>
                  <a:gd name="connsiteY3" fmla="*/ 0 h 1368152"/>
                  <a:gd name="connsiteX4" fmla="*/ 857834 w 1095363"/>
                  <a:gd name="connsiteY4" fmla="*/ 78270 h 1368152"/>
                  <a:gd name="connsiteX5" fmla="*/ 936104 w 1095363"/>
                  <a:gd name="connsiteY5" fmla="*/ 144016 h 1368152"/>
                  <a:gd name="connsiteX6" fmla="*/ 1008112 w 1095363"/>
                  <a:gd name="connsiteY6" fmla="*/ 288032 h 1368152"/>
                  <a:gd name="connsiteX7" fmla="*/ 1008112 w 1095363"/>
                  <a:gd name="connsiteY7" fmla="*/ 360040 h 1368152"/>
                  <a:gd name="connsiteX8" fmla="*/ 1027565 w 1095363"/>
                  <a:gd name="connsiteY8" fmla="*/ 428818 h 1368152"/>
                  <a:gd name="connsiteX9" fmla="*/ 1080120 w 1095363"/>
                  <a:gd name="connsiteY9" fmla="*/ 504056 h 1368152"/>
                  <a:gd name="connsiteX10" fmla="*/ 936104 w 1095363"/>
                  <a:gd name="connsiteY10" fmla="*/ 1100922 h 1368152"/>
                  <a:gd name="connsiteX11" fmla="*/ 857834 w 1095363"/>
                  <a:gd name="connsiteY11" fmla="*/ 1289882 h 1368152"/>
                  <a:gd name="connsiteX12" fmla="*/ 668874 w 1095363"/>
                  <a:gd name="connsiteY12" fmla="*/ 1368152 h 1368152"/>
                  <a:gd name="connsiteX13" fmla="*/ 267230 w 1095363"/>
                  <a:gd name="connsiteY13" fmla="*/ 1368152 h 1368152"/>
                  <a:gd name="connsiteX14" fmla="*/ 78270 w 1095363"/>
                  <a:gd name="connsiteY14" fmla="*/ 1289882 h 1368152"/>
                  <a:gd name="connsiteX15" fmla="*/ 0 w 1095363"/>
                  <a:gd name="connsiteY15" fmla="*/ 1100922 h 1368152"/>
                  <a:gd name="connsiteX16" fmla="*/ 0 w 1095363"/>
                  <a:gd name="connsiteY16" fmla="*/ 267230 h 1368152"/>
                  <a:gd name="connsiteX0" fmla="*/ 0 w 1098037"/>
                  <a:gd name="connsiteY0" fmla="*/ 267230 h 1396806"/>
                  <a:gd name="connsiteX1" fmla="*/ 78270 w 1098037"/>
                  <a:gd name="connsiteY1" fmla="*/ 78270 h 1396806"/>
                  <a:gd name="connsiteX2" fmla="*/ 267230 w 1098037"/>
                  <a:gd name="connsiteY2" fmla="*/ 0 h 1396806"/>
                  <a:gd name="connsiteX3" fmla="*/ 648072 w 1098037"/>
                  <a:gd name="connsiteY3" fmla="*/ 0 h 1396806"/>
                  <a:gd name="connsiteX4" fmla="*/ 857834 w 1098037"/>
                  <a:gd name="connsiteY4" fmla="*/ 78270 h 1396806"/>
                  <a:gd name="connsiteX5" fmla="*/ 936104 w 1098037"/>
                  <a:gd name="connsiteY5" fmla="*/ 144016 h 1396806"/>
                  <a:gd name="connsiteX6" fmla="*/ 1008112 w 1098037"/>
                  <a:gd name="connsiteY6" fmla="*/ 288032 h 1396806"/>
                  <a:gd name="connsiteX7" fmla="*/ 1008112 w 1098037"/>
                  <a:gd name="connsiteY7" fmla="*/ 360040 h 1396806"/>
                  <a:gd name="connsiteX8" fmla="*/ 1027565 w 1098037"/>
                  <a:gd name="connsiteY8" fmla="*/ 428818 h 1396806"/>
                  <a:gd name="connsiteX9" fmla="*/ 1080120 w 1098037"/>
                  <a:gd name="connsiteY9" fmla="*/ 504056 h 1396806"/>
                  <a:gd name="connsiteX10" fmla="*/ 920062 w 1098037"/>
                  <a:gd name="connsiteY10" fmla="*/ 726606 h 1396806"/>
                  <a:gd name="connsiteX11" fmla="*/ 857834 w 1098037"/>
                  <a:gd name="connsiteY11" fmla="*/ 1289882 h 1396806"/>
                  <a:gd name="connsiteX12" fmla="*/ 668874 w 1098037"/>
                  <a:gd name="connsiteY12" fmla="*/ 1368152 h 1396806"/>
                  <a:gd name="connsiteX13" fmla="*/ 267230 w 1098037"/>
                  <a:gd name="connsiteY13" fmla="*/ 1368152 h 1396806"/>
                  <a:gd name="connsiteX14" fmla="*/ 78270 w 1098037"/>
                  <a:gd name="connsiteY14" fmla="*/ 1289882 h 1396806"/>
                  <a:gd name="connsiteX15" fmla="*/ 0 w 1098037"/>
                  <a:gd name="connsiteY15" fmla="*/ 1100922 h 1396806"/>
                  <a:gd name="connsiteX16" fmla="*/ 0 w 1098037"/>
                  <a:gd name="connsiteY16" fmla="*/ 267230 h 1396806"/>
                  <a:gd name="connsiteX0" fmla="*/ 0 w 1085052"/>
                  <a:gd name="connsiteY0" fmla="*/ 267230 h 1396806"/>
                  <a:gd name="connsiteX1" fmla="*/ 78270 w 1085052"/>
                  <a:gd name="connsiteY1" fmla="*/ 78270 h 1396806"/>
                  <a:gd name="connsiteX2" fmla="*/ 267230 w 1085052"/>
                  <a:gd name="connsiteY2" fmla="*/ 0 h 1396806"/>
                  <a:gd name="connsiteX3" fmla="*/ 648072 w 1085052"/>
                  <a:gd name="connsiteY3" fmla="*/ 0 h 1396806"/>
                  <a:gd name="connsiteX4" fmla="*/ 857834 w 1085052"/>
                  <a:gd name="connsiteY4" fmla="*/ 78270 h 1396806"/>
                  <a:gd name="connsiteX5" fmla="*/ 936104 w 1085052"/>
                  <a:gd name="connsiteY5" fmla="*/ 144016 h 1396806"/>
                  <a:gd name="connsiteX6" fmla="*/ 1008112 w 1085052"/>
                  <a:gd name="connsiteY6" fmla="*/ 288032 h 1396806"/>
                  <a:gd name="connsiteX7" fmla="*/ 1008112 w 1085052"/>
                  <a:gd name="connsiteY7" fmla="*/ 360040 h 1396806"/>
                  <a:gd name="connsiteX8" fmla="*/ 1027565 w 1085052"/>
                  <a:gd name="connsiteY8" fmla="*/ 428818 h 1396806"/>
                  <a:gd name="connsiteX9" fmla="*/ 1080120 w 1085052"/>
                  <a:gd name="connsiteY9" fmla="*/ 504056 h 1396806"/>
                  <a:gd name="connsiteX10" fmla="*/ 997974 w 1085052"/>
                  <a:gd name="connsiteY10" fmla="*/ 653770 h 1396806"/>
                  <a:gd name="connsiteX11" fmla="*/ 920062 w 1085052"/>
                  <a:gd name="connsiteY11" fmla="*/ 726606 h 1396806"/>
                  <a:gd name="connsiteX12" fmla="*/ 857834 w 1085052"/>
                  <a:gd name="connsiteY12" fmla="*/ 1289882 h 1396806"/>
                  <a:gd name="connsiteX13" fmla="*/ 668874 w 1085052"/>
                  <a:gd name="connsiteY13" fmla="*/ 1368152 h 1396806"/>
                  <a:gd name="connsiteX14" fmla="*/ 267230 w 1085052"/>
                  <a:gd name="connsiteY14" fmla="*/ 1368152 h 1396806"/>
                  <a:gd name="connsiteX15" fmla="*/ 78270 w 1085052"/>
                  <a:gd name="connsiteY15" fmla="*/ 1289882 h 1396806"/>
                  <a:gd name="connsiteX16" fmla="*/ 0 w 1085052"/>
                  <a:gd name="connsiteY16" fmla="*/ 1100922 h 1396806"/>
                  <a:gd name="connsiteX17" fmla="*/ 0 w 1085052"/>
                  <a:gd name="connsiteY17" fmla="*/ 267230 h 1396806"/>
                  <a:gd name="connsiteX0" fmla="*/ 0 w 1085052"/>
                  <a:gd name="connsiteY0" fmla="*/ 267230 h 1396806"/>
                  <a:gd name="connsiteX1" fmla="*/ 78270 w 1085052"/>
                  <a:gd name="connsiteY1" fmla="*/ 78270 h 1396806"/>
                  <a:gd name="connsiteX2" fmla="*/ 267230 w 1085052"/>
                  <a:gd name="connsiteY2" fmla="*/ 0 h 1396806"/>
                  <a:gd name="connsiteX3" fmla="*/ 648072 w 1085052"/>
                  <a:gd name="connsiteY3" fmla="*/ 0 h 1396806"/>
                  <a:gd name="connsiteX4" fmla="*/ 857834 w 1085052"/>
                  <a:gd name="connsiteY4" fmla="*/ 78270 h 1396806"/>
                  <a:gd name="connsiteX5" fmla="*/ 936104 w 1085052"/>
                  <a:gd name="connsiteY5" fmla="*/ 144016 h 1396806"/>
                  <a:gd name="connsiteX6" fmla="*/ 1008112 w 1085052"/>
                  <a:gd name="connsiteY6" fmla="*/ 288032 h 1396806"/>
                  <a:gd name="connsiteX7" fmla="*/ 1008112 w 1085052"/>
                  <a:gd name="connsiteY7" fmla="*/ 360040 h 1396806"/>
                  <a:gd name="connsiteX8" fmla="*/ 1027565 w 1085052"/>
                  <a:gd name="connsiteY8" fmla="*/ 428818 h 1396806"/>
                  <a:gd name="connsiteX9" fmla="*/ 1080120 w 1085052"/>
                  <a:gd name="connsiteY9" fmla="*/ 504056 h 1396806"/>
                  <a:gd name="connsiteX10" fmla="*/ 997974 w 1085052"/>
                  <a:gd name="connsiteY10" fmla="*/ 653770 h 1396806"/>
                  <a:gd name="connsiteX11" fmla="*/ 920062 w 1085052"/>
                  <a:gd name="connsiteY11" fmla="*/ 726606 h 1396806"/>
                  <a:gd name="connsiteX12" fmla="*/ 889919 w 1085052"/>
                  <a:gd name="connsiteY12" fmla="*/ 1289882 h 1396806"/>
                  <a:gd name="connsiteX13" fmla="*/ 668874 w 1085052"/>
                  <a:gd name="connsiteY13" fmla="*/ 1368152 h 1396806"/>
                  <a:gd name="connsiteX14" fmla="*/ 267230 w 1085052"/>
                  <a:gd name="connsiteY14" fmla="*/ 1368152 h 1396806"/>
                  <a:gd name="connsiteX15" fmla="*/ 78270 w 1085052"/>
                  <a:gd name="connsiteY15" fmla="*/ 1289882 h 1396806"/>
                  <a:gd name="connsiteX16" fmla="*/ 0 w 1085052"/>
                  <a:gd name="connsiteY16" fmla="*/ 1100922 h 1396806"/>
                  <a:gd name="connsiteX17" fmla="*/ 0 w 1085052"/>
                  <a:gd name="connsiteY17" fmla="*/ 267230 h 1396806"/>
                  <a:gd name="connsiteX0" fmla="*/ 0 w 1085052"/>
                  <a:gd name="connsiteY0" fmla="*/ 267230 h 1389676"/>
                  <a:gd name="connsiteX1" fmla="*/ 78270 w 1085052"/>
                  <a:gd name="connsiteY1" fmla="*/ 78270 h 1389676"/>
                  <a:gd name="connsiteX2" fmla="*/ 267230 w 1085052"/>
                  <a:gd name="connsiteY2" fmla="*/ 0 h 1389676"/>
                  <a:gd name="connsiteX3" fmla="*/ 648072 w 1085052"/>
                  <a:gd name="connsiteY3" fmla="*/ 0 h 1389676"/>
                  <a:gd name="connsiteX4" fmla="*/ 857834 w 1085052"/>
                  <a:gd name="connsiteY4" fmla="*/ 78270 h 1389676"/>
                  <a:gd name="connsiteX5" fmla="*/ 936104 w 1085052"/>
                  <a:gd name="connsiteY5" fmla="*/ 144016 h 1389676"/>
                  <a:gd name="connsiteX6" fmla="*/ 1008112 w 1085052"/>
                  <a:gd name="connsiteY6" fmla="*/ 288032 h 1389676"/>
                  <a:gd name="connsiteX7" fmla="*/ 1008112 w 1085052"/>
                  <a:gd name="connsiteY7" fmla="*/ 360040 h 1389676"/>
                  <a:gd name="connsiteX8" fmla="*/ 1027565 w 1085052"/>
                  <a:gd name="connsiteY8" fmla="*/ 428818 h 1389676"/>
                  <a:gd name="connsiteX9" fmla="*/ 1080120 w 1085052"/>
                  <a:gd name="connsiteY9" fmla="*/ 504056 h 1389676"/>
                  <a:gd name="connsiteX10" fmla="*/ 997974 w 1085052"/>
                  <a:gd name="connsiteY10" fmla="*/ 653770 h 1389676"/>
                  <a:gd name="connsiteX11" fmla="*/ 920062 w 1085052"/>
                  <a:gd name="connsiteY11" fmla="*/ 726606 h 1389676"/>
                  <a:gd name="connsiteX12" fmla="*/ 889919 w 1085052"/>
                  <a:gd name="connsiteY12" fmla="*/ 1289882 h 1389676"/>
                  <a:gd name="connsiteX13" fmla="*/ 663526 w 1085052"/>
                  <a:gd name="connsiteY13" fmla="*/ 1325373 h 1389676"/>
                  <a:gd name="connsiteX14" fmla="*/ 267230 w 1085052"/>
                  <a:gd name="connsiteY14" fmla="*/ 1368152 h 1389676"/>
                  <a:gd name="connsiteX15" fmla="*/ 78270 w 1085052"/>
                  <a:gd name="connsiteY15" fmla="*/ 1289882 h 1389676"/>
                  <a:gd name="connsiteX16" fmla="*/ 0 w 1085052"/>
                  <a:gd name="connsiteY16" fmla="*/ 1100922 h 1389676"/>
                  <a:gd name="connsiteX17" fmla="*/ 0 w 1085052"/>
                  <a:gd name="connsiteY17" fmla="*/ 267230 h 1389676"/>
                  <a:gd name="connsiteX0" fmla="*/ 0 w 1085052"/>
                  <a:gd name="connsiteY0" fmla="*/ 267230 h 1389676"/>
                  <a:gd name="connsiteX1" fmla="*/ 78270 w 1085052"/>
                  <a:gd name="connsiteY1" fmla="*/ 78270 h 1389676"/>
                  <a:gd name="connsiteX2" fmla="*/ 267230 w 1085052"/>
                  <a:gd name="connsiteY2" fmla="*/ 0 h 1389676"/>
                  <a:gd name="connsiteX3" fmla="*/ 648072 w 1085052"/>
                  <a:gd name="connsiteY3" fmla="*/ 0 h 1389676"/>
                  <a:gd name="connsiteX4" fmla="*/ 857834 w 1085052"/>
                  <a:gd name="connsiteY4" fmla="*/ 78270 h 1389676"/>
                  <a:gd name="connsiteX5" fmla="*/ 936104 w 1085052"/>
                  <a:gd name="connsiteY5" fmla="*/ 144016 h 1389676"/>
                  <a:gd name="connsiteX6" fmla="*/ 1008112 w 1085052"/>
                  <a:gd name="connsiteY6" fmla="*/ 288032 h 1389676"/>
                  <a:gd name="connsiteX7" fmla="*/ 1008112 w 1085052"/>
                  <a:gd name="connsiteY7" fmla="*/ 360040 h 1389676"/>
                  <a:gd name="connsiteX8" fmla="*/ 1027565 w 1085052"/>
                  <a:gd name="connsiteY8" fmla="*/ 428818 h 1389676"/>
                  <a:gd name="connsiteX9" fmla="*/ 1080120 w 1085052"/>
                  <a:gd name="connsiteY9" fmla="*/ 504056 h 1389676"/>
                  <a:gd name="connsiteX10" fmla="*/ 997974 w 1085052"/>
                  <a:gd name="connsiteY10" fmla="*/ 653770 h 1389676"/>
                  <a:gd name="connsiteX11" fmla="*/ 920062 w 1085052"/>
                  <a:gd name="connsiteY11" fmla="*/ 726606 h 1389676"/>
                  <a:gd name="connsiteX12" fmla="*/ 889919 w 1085052"/>
                  <a:gd name="connsiteY12" fmla="*/ 1289882 h 1389676"/>
                  <a:gd name="connsiteX13" fmla="*/ 663526 w 1085052"/>
                  <a:gd name="connsiteY13" fmla="*/ 1325373 h 1389676"/>
                  <a:gd name="connsiteX14" fmla="*/ 267230 w 1085052"/>
                  <a:gd name="connsiteY14" fmla="*/ 1368152 h 1389676"/>
                  <a:gd name="connsiteX15" fmla="*/ 78270 w 1085052"/>
                  <a:gd name="connsiteY15" fmla="*/ 1289882 h 1389676"/>
                  <a:gd name="connsiteX16" fmla="*/ 0 w 1085052"/>
                  <a:gd name="connsiteY16" fmla="*/ 1100922 h 1389676"/>
                  <a:gd name="connsiteX17" fmla="*/ 0 w 1085052"/>
                  <a:gd name="connsiteY17" fmla="*/ 267230 h 1389676"/>
                  <a:gd name="connsiteX0" fmla="*/ 0 w 1157060"/>
                  <a:gd name="connsiteY0" fmla="*/ 216024 h 1389676"/>
                  <a:gd name="connsiteX1" fmla="*/ 150278 w 1157060"/>
                  <a:gd name="connsiteY1" fmla="*/ 78270 h 1389676"/>
                  <a:gd name="connsiteX2" fmla="*/ 339238 w 1157060"/>
                  <a:gd name="connsiteY2" fmla="*/ 0 h 1389676"/>
                  <a:gd name="connsiteX3" fmla="*/ 720080 w 1157060"/>
                  <a:gd name="connsiteY3" fmla="*/ 0 h 1389676"/>
                  <a:gd name="connsiteX4" fmla="*/ 929842 w 1157060"/>
                  <a:gd name="connsiteY4" fmla="*/ 78270 h 1389676"/>
                  <a:gd name="connsiteX5" fmla="*/ 1008112 w 1157060"/>
                  <a:gd name="connsiteY5" fmla="*/ 144016 h 1389676"/>
                  <a:gd name="connsiteX6" fmla="*/ 1080120 w 1157060"/>
                  <a:gd name="connsiteY6" fmla="*/ 288032 h 1389676"/>
                  <a:gd name="connsiteX7" fmla="*/ 1080120 w 1157060"/>
                  <a:gd name="connsiteY7" fmla="*/ 360040 h 1389676"/>
                  <a:gd name="connsiteX8" fmla="*/ 1099573 w 1157060"/>
                  <a:gd name="connsiteY8" fmla="*/ 428818 h 1389676"/>
                  <a:gd name="connsiteX9" fmla="*/ 1152128 w 1157060"/>
                  <a:gd name="connsiteY9" fmla="*/ 504056 h 1389676"/>
                  <a:gd name="connsiteX10" fmla="*/ 1069982 w 1157060"/>
                  <a:gd name="connsiteY10" fmla="*/ 653770 h 1389676"/>
                  <a:gd name="connsiteX11" fmla="*/ 992070 w 1157060"/>
                  <a:gd name="connsiteY11" fmla="*/ 726606 h 1389676"/>
                  <a:gd name="connsiteX12" fmla="*/ 961927 w 1157060"/>
                  <a:gd name="connsiteY12" fmla="*/ 1289882 h 1389676"/>
                  <a:gd name="connsiteX13" fmla="*/ 735534 w 1157060"/>
                  <a:gd name="connsiteY13" fmla="*/ 1325373 h 1389676"/>
                  <a:gd name="connsiteX14" fmla="*/ 339238 w 1157060"/>
                  <a:gd name="connsiteY14" fmla="*/ 1368152 h 1389676"/>
                  <a:gd name="connsiteX15" fmla="*/ 150278 w 1157060"/>
                  <a:gd name="connsiteY15" fmla="*/ 1289882 h 1389676"/>
                  <a:gd name="connsiteX16" fmla="*/ 72008 w 1157060"/>
                  <a:gd name="connsiteY16" fmla="*/ 1100922 h 1389676"/>
                  <a:gd name="connsiteX17" fmla="*/ 0 w 1157060"/>
                  <a:gd name="connsiteY17" fmla="*/ 216024 h 1389676"/>
                  <a:gd name="connsiteX0" fmla="*/ 0 w 1157060"/>
                  <a:gd name="connsiteY0" fmla="*/ 216024 h 1389676"/>
                  <a:gd name="connsiteX1" fmla="*/ 150278 w 1157060"/>
                  <a:gd name="connsiteY1" fmla="*/ 78270 h 1389676"/>
                  <a:gd name="connsiteX2" fmla="*/ 339238 w 1157060"/>
                  <a:gd name="connsiteY2" fmla="*/ 0 h 1389676"/>
                  <a:gd name="connsiteX3" fmla="*/ 720080 w 1157060"/>
                  <a:gd name="connsiteY3" fmla="*/ 0 h 1389676"/>
                  <a:gd name="connsiteX4" fmla="*/ 929842 w 1157060"/>
                  <a:gd name="connsiteY4" fmla="*/ 78270 h 1389676"/>
                  <a:gd name="connsiteX5" fmla="*/ 1008112 w 1157060"/>
                  <a:gd name="connsiteY5" fmla="*/ 144016 h 1389676"/>
                  <a:gd name="connsiteX6" fmla="*/ 1080120 w 1157060"/>
                  <a:gd name="connsiteY6" fmla="*/ 288032 h 1389676"/>
                  <a:gd name="connsiteX7" fmla="*/ 1080120 w 1157060"/>
                  <a:gd name="connsiteY7" fmla="*/ 360040 h 1389676"/>
                  <a:gd name="connsiteX8" fmla="*/ 1099573 w 1157060"/>
                  <a:gd name="connsiteY8" fmla="*/ 428818 h 1389676"/>
                  <a:gd name="connsiteX9" fmla="*/ 1152128 w 1157060"/>
                  <a:gd name="connsiteY9" fmla="*/ 504056 h 1389676"/>
                  <a:gd name="connsiteX10" fmla="*/ 1069982 w 1157060"/>
                  <a:gd name="connsiteY10" fmla="*/ 653770 h 1389676"/>
                  <a:gd name="connsiteX11" fmla="*/ 992070 w 1157060"/>
                  <a:gd name="connsiteY11" fmla="*/ 726606 h 1389676"/>
                  <a:gd name="connsiteX12" fmla="*/ 961927 w 1157060"/>
                  <a:gd name="connsiteY12" fmla="*/ 1289882 h 1389676"/>
                  <a:gd name="connsiteX13" fmla="*/ 735534 w 1157060"/>
                  <a:gd name="connsiteY13" fmla="*/ 1325373 h 1389676"/>
                  <a:gd name="connsiteX14" fmla="*/ 339238 w 1157060"/>
                  <a:gd name="connsiteY14" fmla="*/ 1368152 h 1389676"/>
                  <a:gd name="connsiteX15" fmla="*/ 150278 w 1157060"/>
                  <a:gd name="connsiteY15" fmla="*/ 1289882 h 1389676"/>
                  <a:gd name="connsiteX16" fmla="*/ 72008 w 1157060"/>
                  <a:gd name="connsiteY16" fmla="*/ 1100922 h 1389676"/>
                  <a:gd name="connsiteX17" fmla="*/ 0 w 1157060"/>
                  <a:gd name="connsiteY17"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17432 w 1174492"/>
                  <a:gd name="connsiteY17" fmla="*/ 360040 h 1389676"/>
                  <a:gd name="connsiteX18" fmla="*/ 17432 w 1174492"/>
                  <a:gd name="connsiteY18"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89440 w 1174492"/>
                  <a:gd name="connsiteY17" fmla="*/ 504056 h 1389676"/>
                  <a:gd name="connsiteX18" fmla="*/ 17432 w 1174492"/>
                  <a:gd name="connsiteY18" fmla="*/ 360040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89440 w 1174492"/>
                  <a:gd name="connsiteY17" fmla="*/ 504056 h 1389676"/>
                  <a:gd name="connsiteX18" fmla="*/ 17432 w 1174492"/>
                  <a:gd name="connsiteY18" fmla="*/ 432048 h 1389676"/>
                  <a:gd name="connsiteX19" fmla="*/ 17432 w 1174492"/>
                  <a:gd name="connsiteY19" fmla="*/ 216024 h 1389676"/>
                  <a:gd name="connsiteX0" fmla="*/ 24003 w 1181063"/>
                  <a:gd name="connsiteY0" fmla="*/ 216024 h 1389676"/>
                  <a:gd name="connsiteX1" fmla="*/ 174281 w 1181063"/>
                  <a:gd name="connsiteY1" fmla="*/ 78270 h 1389676"/>
                  <a:gd name="connsiteX2" fmla="*/ 363241 w 1181063"/>
                  <a:gd name="connsiteY2" fmla="*/ 0 h 1389676"/>
                  <a:gd name="connsiteX3" fmla="*/ 744083 w 1181063"/>
                  <a:gd name="connsiteY3" fmla="*/ 0 h 1389676"/>
                  <a:gd name="connsiteX4" fmla="*/ 953845 w 1181063"/>
                  <a:gd name="connsiteY4" fmla="*/ 78270 h 1389676"/>
                  <a:gd name="connsiteX5" fmla="*/ 1032115 w 1181063"/>
                  <a:gd name="connsiteY5" fmla="*/ 144016 h 1389676"/>
                  <a:gd name="connsiteX6" fmla="*/ 1104123 w 1181063"/>
                  <a:gd name="connsiteY6" fmla="*/ 288032 h 1389676"/>
                  <a:gd name="connsiteX7" fmla="*/ 1104123 w 1181063"/>
                  <a:gd name="connsiteY7" fmla="*/ 360040 h 1389676"/>
                  <a:gd name="connsiteX8" fmla="*/ 1123576 w 1181063"/>
                  <a:gd name="connsiteY8" fmla="*/ 428818 h 1389676"/>
                  <a:gd name="connsiteX9" fmla="*/ 1176131 w 1181063"/>
                  <a:gd name="connsiteY9" fmla="*/ 504056 h 1389676"/>
                  <a:gd name="connsiteX10" fmla="*/ 1093985 w 1181063"/>
                  <a:gd name="connsiteY10" fmla="*/ 653770 h 1389676"/>
                  <a:gd name="connsiteX11" fmla="*/ 1016073 w 1181063"/>
                  <a:gd name="connsiteY11" fmla="*/ 726606 h 1389676"/>
                  <a:gd name="connsiteX12" fmla="*/ 985930 w 1181063"/>
                  <a:gd name="connsiteY12" fmla="*/ 1289882 h 1389676"/>
                  <a:gd name="connsiteX13" fmla="*/ 759537 w 1181063"/>
                  <a:gd name="connsiteY13" fmla="*/ 1325373 h 1389676"/>
                  <a:gd name="connsiteX14" fmla="*/ 363241 w 1181063"/>
                  <a:gd name="connsiteY14" fmla="*/ 1368152 h 1389676"/>
                  <a:gd name="connsiteX15" fmla="*/ 174281 w 1181063"/>
                  <a:gd name="connsiteY15" fmla="*/ 1289882 h 1389676"/>
                  <a:gd name="connsiteX16" fmla="*/ 96011 w 1181063"/>
                  <a:gd name="connsiteY16" fmla="*/ 1100922 h 1389676"/>
                  <a:gd name="connsiteX17" fmla="*/ 168019 w 1181063"/>
                  <a:gd name="connsiteY17" fmla="*/ 504056 h 1389676"/>
                  <a:gd name="connsiteX18" fmla="*/ 24003 w 1181063"/>
                  <a:gd name="connsiteY18" fmla="*/ 432048 h 1389676"/>
                  <a:gd name="connsiteX19" fmla="*/ 24003 w 1181063"/>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167710 w 1174492"/>
                  <a:gd name="connsiteY15" fmla="*/ 1289882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68152 h 1389676"/>
                  <a:gd name="connsiteX15" fmla="*/ 98194 w 1174492"/>
                  <a:gd name="connsiteY15" fmla="*/ 1241756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36068 h 1389676"/>
                  <a:gd name="connsiteX15" fmla="*/ 98194 w 1174492"/>
                  <a:gd name="connsiteY15" fmla="*/ 1241756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4492"/>
                  <a:gd name="connsiteY0" fmla="*/ 216024 h 1389676"/>
                  <a:gd name="connsiteX1" fmla="*/ 167710 w 1174492"/>
                  <a:gd name="connsiteY1" fmla="*/ 78270 h 1389676"/>
                  <a:gd name="connsiteX2" fmla="*/ 356670 w 1174492"/>
                  <a:gd name="connsiteY2" fmla="*/ 0 h 1389676"/>
                  <a:gd name="connsiteX3" fmla="*/ 737512 w 1174492"/>
                  <a:gd name="connsiteY3" fmla="*/ 0 h 1389676"/>
                  <a:gd name="connsiteX4" fmla="*/ 947274 w 1174492"/>
                  <a:gd name="connsiteY4" fmla="*/ 78270 h 1389676"/>
                  <a:gd name="connsiteX5" fmla="*/ 1025544 w 1174492"/>
                  <a:gd name="connsiteY5" fmla="*/ 144016 h 1389676"/>
                  <a:gd name="connsiteX6" fmla="*/ 1097552 w 1174492"/>
                  <a:gd name="connsiteY6" fmla="*/ 288032 h 1389676"/>
                  <a:gd name="connsiteX7" fmla="*/ 1097552 w 1174492"/>
                  <a:gd name="connsiteY7" fmla="*/ 360040 h 1389676"/>
                  <a:gd name="connsiteX8" fmla="*/ 1117005 w 1174492"/>
                  <a:gd name="connsiteY8" fmla="*/ 428818 h 1389676"/>
                  <a:gd name="connsiteX9" fmla="*/ 1169560 w 1174492"/>
                  <a:gd name="connsiteY9" fmla="*/ 504056 h 1389676"/>
                  <a:gd name="connsiteX10" fmla="*/ 1087414 w 1174492"/>
                  <a:gd name="connsiteY10" fmla="*/ 653770 h 1389676"/>
                  <a:gd name="connsiteX11" fmla="*/ 1009502 w 1174492"/>
                  <a:gd name="connsiteY11" fmla="*/ 726606 h 1389676"/>
                  <a:gd name="connsiteX12" fmla="*/ 979359 w 1174492"/>
                  <a:gd name="connsiteY12" fmla="*/ 1289882 h 1389676"/>
                  <a:gd name="connsiteX13" fmla="*/ 752966 w 1174492"/>
                  <a:gd name="connsiteY13" fmla="*/ 1325373 h 1389676"/>
                  <a:gd name="connsiteX14" fmla="*/ 356670 w 1174492"/>
                  <a:gd name="connsiteY14" fmla="*/ 1336068 h 1389676"/>
                  <a:gd name="connsiteX15" fmla="*/ 98194 w 1174492"/>
                  <a:gd name="connsiteY15" fmla="*/ 1257798 h 1389676"/>
                  <a:gd name="connsiteX16" fmla="*/ 89440 w 1174492"/>
                  <a:gd name="connsiteY16" fmla="*/ 1100922 h 1389676"/>
                  <a:gd name="connsiteX17" fmla="*/ 116588 w 1174492"/>
                  <a:gd name="connsiteY17" fmla="*/ 497275 h 1389676"/>
                  <a:gd name="connsiteX18" fmla="*/ 17432 w 1174492"/>
                  <a:gd name="connsiteY18" fmla="*/ 432048 h 1389676"/>
                  <a:gd name="connsiteX19" fmla="*/ 17432 w 1174492"/>
                  <a:gd name="connsiteY19" fmla="*/ 216024 h 1389676"/>
                  <a:gd name="connsiteX0" fmla="*/ 17432 w 1172649"/>
                  <a:gd name="connsiteY0" fmla="*/ 216024 h 1389676"/>
                  <a:gd name="connsiteX1" fmla="*/ 167710 w 1172649"/>
                  <a:gd name="connsiteY1" fmla="*/ 78270 h 1389676"/>
                  <a:gd name="connsiteX2" fmla="*/ 356670 w 1172649"/>
                  <a:gd name="connsiteY2" fmla="*/ 0 h 1389676"/>
                  <a:gd name="connsiteX3" fmla="*/ 737512 w 1172649"/>
                  <a:gd name="connsiteY3" fmla="*/ 0 h 1389676"/>
                  <a:gd name="connsiteX4" fmla="*/ 947274 w 1172649"/>
                  <a:gd name="connsiteY4" fmla="*/ 78270 h 1389676"/>
                  <a:gd name="connsiteX5" fmla="*/ 1025544 w 1172649"/>
                  <a:gd name="connsiteY5" fmla="*/ 144016 h 1389676"/>
                  <a:gd name="connsiteX6" fmla="*/ 1097552 w 1172649"/>
                  <a:gd name="connsiteY6" fmla="*/ 288032 h 1389676"/>
                  <a:gd name="connsiteX7" fmla="*/ 1097552 w 1172649"/>
                  <a:gd name="connsiteY7" fmla="*/ 360040 h 1389676"/>
                  <a:gd name="connsiteX8" fmla="*/ 1117005 w 1172649"/>
                  <a:gd name="connsiteY8" fmla="*/ 428818 h 1389676"/>
                  <a:gd name="connsiteX9" fmla="*/ 1169560 w 1172649"/>
                  <a:gd name="connsiteY9" fmla="*/ 504056 h 1389676"/>
                  <a:gd name="connsiteX10" fmla="*/ 1135541 w 1172649"/>
                  <a:gd name="connsiteY10" fmla="*/ 621686 h 1389676"/>
                  <a:gd name="connsiteX11" fmla="*/ 1009502 w 1172649"/>
                  <a:gd name="connsiteY11" fmla="*/ 726606 h 1389676"/>
                  <a:gd name="connsiteX12" fmla="*/ 979359 w 1172649"/>
                  <a:gd name="connsiteY12" fmla="*/ 1289882 h 1389676"/>
                  <a:gd name="connsiteX13" fmla="*/ 752966 w 1172649"/>
                  <a:gd name="connsiteY13" fmla="*/ 1325373 h 1389676"/>
                  <a:gd name="connsiteX14" fmla="*/ 356670 w 1172649"/>
                  <a:gd name="connsiteY14" fmla="*/ 1336068 h 1389676"/>
                  <a:gd name="connsiteX15" fmla="*/ 98194 w 1172649"/>
                  <a:gd name="connsiteY15" fmla="*/ 1257798 h 1389676"/>
                  <a:gd name="connsiteX16" fmla="*/ 89440 w 1172649"/>
                  <a:gd name="connsiteY16" fmla="*/ 1100922 h 1389676"/>
                  <a:gd name="connsiteX17" fmla="*/ 116588 w 1172649"/>
                  <a:gd name="connsiteY17" fmla="*/ 497275 h 1389676"/>
                  <a:gd name="connsiteX18" fmla="*/ 17432 w 1172649"/>
                  <a:gd name="connsiteY18" fmla="*/ 432048 h 1389676"/>
                  <a:gd name="connsiteX19" fmla="*/ 17432 w 1172649"/>
                  <a:gd name="connsiteY19" fmla="*/ 216024 h 1389676"/>
                  <a:gd name="connsiteX0" fmla="*/ 17432 w 1172649"/>
                  <a:gd name="connsiteY0" fmla="*/ 216024 h 1389676"/>
                  <a:gd name="connsiteX1" fmla="*/ 167710 w 1172649"/>
                  <a:gd name="connsiteY1" fmla="*/ 78270 h 1389676"/>
                  <a:gd name="connsiteX2" fmla="*/ 356670 w 1172649"/>
                  <a:gd name="connsiteY2" fmla="*/ 0 h 1389676"/>
                  <a:gd name="connsiteX3" fmla="*/ 737512 w 1172649"/>
                  <a:gd name="connsiteY3" fmla="*/ 0 h 1389676"/>
                  <a:gd name="connsiteX4" fmla="*/ 947274 w 1172649"/>
                  <a:gd name="connsiteY4" fmla="*/ 78270 h 1389676"/>
                  <a:gd name="connsiteX5" fmla="*/ 1025544 w 1172649"/>
                  <a:gd name="connsiteY5" fmla="*/ 144016 h 1389676"/>
                  <a:gd name="connsiteX6" fmla="*/ 1097552 w 1172649"/>
                  <a:gd name="connsiteY6" fmla="*/ 288032 h 1389676"/>
                  <a:gd name="connsiteX7" fmla="*/ 1097552 w 1172649"/>
                  <a:gd name="connsiteY7" fmla="*/ 360040 h 1389676"/>
                  <a:gd name="connsiteX8" fmla="*/ 1117005 w 1172649"/>
                  <a:gd name="connsiteY8" fmla="*/ 428818 h 1389676"/>
                  <a:gd name="connsiteX9" fmla="*/ 1169560 w 1172649"/>
                  <a:gd name="connsiteY9" fmla="*/ 504056 h 1389676"/>
                  <a:gd name="connsiteX10" fmla="*/ 1135541 w 1172649"/>
                  <a:gd name="connsiteY10" fmla="*/ 621686 h 1389676"/>
                  <a:gd name="connsiteX11" fmla="*/ 1057726 w 1172649"/>
                  <a:gd name="connsiteY11" fmla="*/ 695128 h 1389676"/>
                  <a:gd name="connsiteX12" fmla="*/ 1009502 w 1172649"/>
                  <a:gd name="connsiteY12" fmla="*/ 726606 h 1389676"/>
                  <a:gd name="connsiteX13" fmla="*/ 979359 w 1172649"/>
                  <a:gd name="connsiteY13" fmla="*/ 1289882 h 1389676"/>
                  <a:gd name="connsiteX14" fmla="*/ 752966 w 1172649"/>
                  <a:gd name="connsiteY14" fmla="*/ 1325373 h 1389676"/>
                  <a:gd name="connsiteX15" fmla="*/ 356670 w 1172649"/>
                  <a:gd name="connsiteY15" fmla="*/ 1336068 h 1389676"/>
                  <a:gd name="connsiteX16" fmla="*/ 98194 w 1172649"/>
                  <a:gd name="connsiteY16" fmla="*/ 1257798 h 1389676"/>
                  <a:gd name="connsiteX17" fmla="*/ 89440 w 1172649"/>
                  <a:gd name="connsiteY17" fmla="*/ 1100922 h 1389676"/>
                  <a:gd name="connsiteX18" fmla="*/ 116588 w 1172649"/>
                  <a:gd name="connsiteY18" fmla="*/ 497275 h 1389676"/>
                  <a:gd name="connsiteX19" fmla="*/ 17432 w 1172649"/>
                  <a:gd name="connsiteY19" fmla="*/ 432048 h 1389676"/>
                  <a:gd name="connsiteX20" fmla="*/ 17432 w 1172649"/>
                  <a:gd name="connsiteY20" fmla="*/ 216024 h 1389676"/>
                  <a:gd name="connsiteX0" fmla="*/ 17432 w 1172649"/>
                  <a:gd name="connsiteY0" fmla="*/ 216024 h 1379873"/>
                  <a:gd name="connsiteX1" fmla="*/ 167710 w 1172649"/>
                  <a:gd name="connsiteY1" fmla="*/ 78270 h 1379873"/>
                  <a:gd name="connsiteX2" fmla="*/ 356670 w 1172649"/>
                  <a:gd name="connsiteY2" fmla="*/ 0 h 1379873"/>
                  <a:gd name="connsiteX3" fmla="*/ 737512 w 1172649"/>
                  <a:gd name="connsiteY3" fmla="*/ 0 h 1379873"/>
                  <a:gd name="connsiteX4" fmla="*/ 947274 w 1172649"/>
                  <a:gd name="connsiteY4" fmla="*/ 78270 h 1379873"/>
                  <a:gd name="connsiteX5" fmla="*/ 1025544 w 1172649"/>
                  <a:gd name="connsiteY5" fmla="*/ 144016 h 1379873"/>
                  <a:gd name="connsiteX6" fmla="*/ 1097552 w 1172649"/>
                  <a:gd name="connsiteY6" fmla="*/ 288032 h 1379873"/>
                  <a:gd name="connsiteX7" fmla="*/ 1097552 w 1172649"/>
                  <a:gd name="connsiteY7" fmla="*/ 360040 h 1379873"/>
                  <a:gd name="connsiteX8" fmla="*/ 1117005 w 1172649"/>
                  <a:gd name="connsiteY8" fmla="*/ 428818 h 1379873"/>
                  <a:gd name="connsiteX9" fmla="*/ 1169560 w 1172649"/>
                  <a:gd name="connsiteY9" fmla="*/ 504056 h 1379873"/>
                  <a:gd name="connsiteX10" fmla="*/ 1135541 w 1172649"/>
                  <a:gd name="connsiteY10" fmla="*/ 621686 h 1379873"/>
                  <a:gd name="connsiteX11" fmla="*/ 1057726 w 1172649"/>
                  <a:gd name="connsiteY11" fmla="*/ 695128 h 1379873"/>
                  <a:gd name="connsiteX12" fmla="*/ 1009502 w 1172649"/>
                  <a:gd name="connsiteY12" fmla="*/ 785427 h 1379873"/>
                  <a:gd name="connsiteX13" fmla="*/ 979359 w 1172649"/>
                  <a:gd name="connsiteY13" fmla="*/ 1289882 h 1379873"/>
                  <a:gd name="connsiteX14" fmla="*/ 752966 w 1172649"/>
                  <a:gd name="connsiteY14" fmla="*/ 1325373 h 1379873"/>
                  <a:gd name="connsiteX15" fmla="*/ 356670 w 1172649"/>
                  <a:gd name="connsiteY15" fmla="*/ 1336068 h 1379873"/>
                  <a:gd name="connsiteX16" fmla="*/ 98194 w 1172649"/>
                  <a:gd name="connsiteY16" fmla="*/ 1257798 h 1379873"/>
                  <a:gd name="connsiteX17" fmla="*/ 89440 w 1172649"/>
                  <a:gd name="connsiteY17" fmla="*/ 1100922 h 1379873"/>
                  <a:gd name="connsiteX18" fmla="*/ 116588 w 1172649"/>
                  <a:gd name="connsiteY18" fmla="*/ 497275 h 1379873"/>
                  <a:gd name="connsiteX19" fmla="*/ 17432 w 1172649"/>
                  <a:gd name="connsiteY19" fmla="*/ 432048 h 1379873"/>
                  <a:gd name="connsiteX20" fmla="*/ 17432 w 1172649"/>
                  <a:gd name="connsiteY20" fmla="*/ 216024 h 137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72649" h="1379873">
                    <a:moveTo>
                      <a:pt x="17432" y="216024"/>
                    </a:moveTo>
                    <a:cubicBezTo>
                      <a:pt x="17432" y="145150"/>
                      <a:pt x="111170" y="114274"/>
                      <a:pt x="167710" y="78270"/>
                    </a:cubicBezTo>
                    <a:cubicBezTo>
                      <a:pt x="224250" y="42266"/>
                      <a:pt x="285797" y="0"/>
                      <a:pt x="356670" y="0"/>
                    </a:cubicBezTo>
                    <a:lnTo>
                      <a:pt x="737512" y="0"/>
                    </a:lnTo>
                    <a:cubicBezTo>
                      <a:pt x="808120" y="53443"/>
                      <a:pt x="899269" y="54267"/>
                      <a:pt x="947274" y="78270"/>
                    </a:cubicBezTo>
                    <a:cubicBezTo>
                      <a:pt x="995279" y="102273"/>
                      <a:pt x="1000498" y="109056"/>
                      <a:pt x="1025544" y="144016"/>
                    </a:cubicBezTo>
                    <a:cubicBezTo>
                      <a:pt x="1050590" y="178976"/>
                      <a:pt x="1085551" y="252028"/>
                      <a:pt x="1097552" y="288032"/>
                    </a:cubicBezTo>
                    <a:cubicBezTo>
                      <a:pt x="1109553" y="324036"/>
                      <a:pt x="1094310" y="336576"/>
                      <a:pt x="1097552" y="360040"/>
                    </a:cubicBezTo>
                    <a:cubicBezTo>
                      <a:pt x="1100794" y="383504"/>
                      <a:pt x="1105004" y="404815"/>
                      <a:pt x="1117005" y="428818"/>
                    </a:cubicBezTo>
                    <a:cubicBezTo>
                      <a:pt x="1129006" y="452821"/>
                      <a:pt x="1166471" y="471911"/>
                      <a:pt x="1169560" y="504056"/>
                    </a:cubicBezTo>
                    <a:cubicBezTo>
                      <a:pt x="1172649" y="536201"/>
                      <a:pt x="1154180" y="589841"/>
                      <a:pt x="1135541" y="621686"/>
                    </a:cubicBezTo>
                    <a:cubicBezTo>
                      <a:pt x="1116902" y="653531"/>
                      <a:pt x="1078732" y="667838"/>
                      <a:pt x="1057726" y="695128"/>
                    </a:cubicBezTo>
                    <a:cubicBezTo>
                      <a:pt x="1036720" y="722418"/>
                      <a:pt x="1019889" y="680063"/>
                      <a:pt x="1009502" y="785427"/>
                    </a:cubicBezTo>
                    <a:cubicBezTo>
                      <a:pt x="1009502" y="856301"/>
                      <a:pt x="1022115" y="1199891"/>
                      <a:pt x="979359" y="1289882"/>
                    </a:cubicBezTo>
                    <a:cubicBezTo>
                      <a:pt x="936603" y="1379873"/>
                      <a:pt x="813145" y="1309331"/>
                      <a:pt x="752966" y="1325373"/>
                    </a:cubicBezTo>
                    <a:lnTo>
                      <a:pt x="356670" y="1336068"/>
                    </a:lnTo>
                    <a:cubicBezTo>
                      <a:pt x="285796" y="1336068"/>
                      <a:pt x="142732" y="1296989"/>
                      <a:pt x="98194" y="1257798"/>
                    </a:cubicBezTo>
                    <a:cubicBezTo>
                      <a:pt x="53656" y="1218607"/>
                      <a:pt x="86374" y="1227676"/>
                      <a:pt x="89440" y="1100922"/>
                    </a:cubicBezTo>
                    <a:cubicBezTo>
                      <a:pt x="92506" y="974168"/>
                      <a:pt x="128589" y="608754"/>
                      <a:pt x="116588" y="497275"/>
                    </a:cubicBezTo>
                    <a:cubicBezTo>
                      <a:pt x="104587" y="385796"/>
                      <a:pt x="33958" y="478923"/>
                      <a:pt x="17432" y="432048"/>
                    </a:cubicBezTo>
                    <a:cubicBezTo>
                      <a:pt x="906" y="385173"/>
                      <a:pt x="0" y="264468"/>
                      <a:pt x="17432" y="216024"/>
                    </a:cubicBezTo>
                    <a:close/>
                  </a:path>
                </a:pathLst>
              </a:custGeom>
              <a:solidFill>
                <a:schemeClr val="bg1"/>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1" lang="ja-JP" altLang="en-US" sz="1800" b="0">
                  <a:solidFill>
                    <a:srgbClr val="000000"/>
                  </a:solidFill>
                  <a:effectLst>
                    <a:outerShdw blurRad="38100" dist="38100" dir="2700000" algn="tl">
                      <a:srgbClr val="000000">
                        <a:alpha val="43137"/>
                      </a:srgbClr>
                    </a:outerShdw>
                  </a:effectLst>
                  <a:latin typeface="Times" charset="0"/>
                  <a:ea typeface="Osaka" charset="-128"/>
                </a:endParaRPr>
              </a:p>
            </p:txBody>
          </p:sp>
          <p:pic>
            <p:nvPicPr>
              <p:cNvPr id="28797" name="Picture 10" descr="C:\Users\maeno\Desktop\図1.jpg"/>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b="-2049"/>
              <a:stretch>
                <a:fillRect/>
              </a:stretch>
            </p:blipFill>
            <p:spPr bwMode="auto">
              <a:xfrm>
                <a:off x="5724127" y="0"/>
                <a:ext cx="1224137" cy="2835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794" name="Picture 200"/>
            <p:cNvPicPr>
              <a:picLocks noChangeAspect="1" noChangeArrowheads="1"/>
            </p:cNvPicPr>
            <p:nvPr/>
          </p:nvPicPr>
          <p:blipFill>
            <a:blip r:embed="rId3" cstate="email">
              <a:clrChange>
                <a:clrFrom>
                  <a:srgbClr val="8AFDF1"/>
                </a:clrFrom>
                <a:clrTo>
                  <a:srgbClr val="8AFDF1">
                    <a:alpha val="0"/>
                  </a:srgbClr>
                </a:clrTo>
              </a:clrChange>
              <a:extLst>
                <a:ext uri="{28A0092B-C50C-407E-A947-70E740481C1C}">
                  <a14:useLocalDpi xmlns:a14="http://schemas.microsoft.com/office/drawing/2010/main"/>
                </a:ext>
              </a:extLst>
            </a:blip>
            <a:srcRect/>
            <a:stretch>
              <a:fillRect/>
            </a:stretch>
          </p:blipFill>
          <p:spPr bwMode="auto">
            <a:xfrm flipH="1">
              <a:off x="7581589" y="4996314"/>
              <a:ext cx="25558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フリーフォーム 22"/>
            <p:cNvSpPr/>
            <p:nvPr/>
          </p:nvSpPr>
          <p:spPr>
            <a:xfrm>
              <a:off x="7765438" y="5012444"/>
              <a:ext cx="34247" cy="563090"/>
            </a:xfrm>
            <a:custGeom>
              <a:avLst/>
              <a:gdLst>
                <a:gd name="connsiteX0" fmla="*/ 35170 w 35170"/>
                <a:gd name="connsiteY0" fmla="*/ 0 h 562708"/>
                <a:gd name="connsiteX1" fmla="*/ 31262 w 35170"/>
                <a:gd name="connsiteY1" fmla="*/ 62523 h 562708"/>
                <a:gd name="connsiteX2" fmla="*/ 23446 w 35170"/>
                <a:gd name="connsiteY2" fmla="*/ 152400 h 562708"/>
                <a:gd name="connsiteX3" fmla="*/ 19539 w 35170"/>
                <a:gd name="connsiteY3" fmla="*/ 187570 h 562708"/>
                <a:gd name="connsiteX4" fmla="*/ 15631 w 35170"/>
                <a:gd name="connsiteY4" fmla="*/ 199293 h 562708"/>
                <a:gd name="connsiteX5" fmla="*/ 19539 w 35170"/>
                <a:gd name="connsiteY5" fmla="*/ 242277 h 562708"/>
                <a:gd name="connsiteX6" fmla="*/ 15631 w 35170"/>
                <a:gd name="connsiteY6" fmla="*/ 293077 h 562708"/>
                <a:gd name="connsiteX7" fmla="*/ 7816 w 35170"/>
                <a:gd name="connsiteY7" fmla="*/ 320431 h 562708"/>
                <a:gd name="connsiteX8" fmla="*/ 11723 w 35170"/>
                <a:gd name="connsiteY8" fmla="*/ 398585 h 562708"/>
                <a:gd name="connsiteX9" fmla="*/ 3908 w 35170"/>
                <a:gd name="connsiteY9" fmla="*/ 484554 h 562708"/>
                <a:gd name="connsiteX10" fmla="*/ 3908 w 35170"/>
                <a:gd name="connsiteY10" fmla="*/ 554893 h 562708"/>
                <a:gd name="connsiteX11" fmla="*/ 0 w 35170"/>
                <a:gd name="connsiteY11" fmla="*/ 562708 h 56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170" h="562708">
                  <a:moveTo>
                    <a:pt x="35170" y="0"/>
                  </a:moveTo>
                  <a:cubicBezTo>
                    <a:pt x="33867" y="20841"/>
                    <a:pt x="32420" y="41673"/>
                    <a:pt x="31262" y="62523"/>
                  </a:cubicBezTo>
                  <a:cubicBezTo>
                    <a:pt x="26600" y="146436"/>
                    <a:pt x="35690" y="115672"/>
                    <a:pt x="23446" y="152400"/>
                  </a:cubicBezTo>
                  <a:cubicBezTo>
                    <a:pt x="22144" y="164123"/>
                    <a:pt x="21478" y="175935"/>
                    <a:pt x="19539" y="187570"/>
                  </a:cubicBezTo>
                  <a:cubicBezTo>
                    <a:pt x="18862" y="191633"/>
                    <a:pt x="15631" y="195174"/>
                    <a:pt x="15631" y="199293"/>
                  </a:cubicBezTo>
                  <a:cubicBezTo>
                    <a:pt x="15631" y="213680"/>
                    <a:pt x="18236" y="227949"/>
                    <a:pt x="19539" y="242277"/>
                  </a:cubicBezTo>
                  <a:cubicBezTo>
                    <a:pt x="18236" y="259210"/>
                    <a:pt x="17616" y="276210"/>
                    <a:pt x="15631" y="293077"/>
                  </a:cubicBezTo>
                  <a:cubicBezTo>
                    <a:pt x="14739" y="300656"/>
                    <a:pt x="10342" y="312853"/>
                    <a:pt x="7816" y="320431"/>
                  </a:cubicBezTo>
                  <a:cubicBezTo>
                    <a:pt x="9118" y="346482"/>
                    <a:pt x="12344" y="372509"/>
                    <a:pt x="11723" y="398585"/>
                  </a:cubicBezTo>
                  <a:cubicBezTo>
                    <a:pt x="11038" y="427351"/>
                    <a:pt x="3908" y="484554"/>
                    <a:pt x="3908" y="484554"/>
                  </a:cubicBezTo>
                  <a:cubicBezTo>
                    <a:pt x="8304" y="519724"/>
                    <a:pt x="10276" y="516687"/>
                    <a:pt x="3908" y="554893"/>
                  </a:cubicBezTo>
                  <a:cubicBezTo>
                    <a:pt x="3429" y="557766"/>
                    <a:pt x="1303" y="560103"/>
                    <a:pt x="0" y="562708"/>
                  </a:cubicBezTo>
                </a:path>
              </a:pathLst>
            </a:custGeom>
            <a:ln w="19050">
              <a:solidFill>
                <a:schemeClr val="tx1">
                  <a:lumMod val="75000"/>
                  <a:lumOff val="25000"/>
                </a:schemeClr>
              </a:solidFill>
            </a:ln>
          </p:spPr>
          <p:txBody>
            <a:bodyPr wrap="none"/>
            <a:lstStyle/>
            <a:p>
              <a:pPr eaLnBrk="0" fontAlgn="auto" hangingPunct="0">
                <a:spcBef>
                  <a:spcPts val="0"/>
                </a:spcBef>
                <a:spcAft>
                  <a:spcPts val="0"/>
                </a:spcAft>
                <a:defRPr/>
              </a:pPr>
              <a:endParaRPr kumimoji="1" lang="ja-JP" altLang="en-US" sz="1800" b="0">
                <a:solidFill>
                  <a:srgbClr val="000000"/>
                </a:solidFill>
                <a:latin typeface="Arial" charset="0"/>
                <a:ea typeface="メイリオ"/>
              </a:endParaRPr>
            </a:p>
          </p:txBody>
        </p:sp>
      </p:grpSp>
      <p:pic>
        <p:nvPicPr>
          <p:cNvPr id="28683" name="Picture 46"/>
          <p:cNvPicPr>
            <a:picLocks noChangeAspect="1" noChangeArrowheads="1"/>
          </p:cNvPicPr>
          <p:nvPr/>
        </p:nvPicPr>
        <p:blipFill>
          <a:blip r:embed="rId4" cstate="screen">
            <a:clrChange>
              <a:clrFrom>
                <a:srgbClr val="0000FF"/>
              </a:clrFrom>
              <a:clrTo>
                <a:srgbClr val="0000FF">
                  <a:alpha val="0"/>
                </a:srgbClr>
              </a:clrTo>
            </a:clrChange>
            <a:extLst>
              <a:ext uri="{28A0092B-C50C-407E-A947-70E740481C1C}">
                <a14:useLocalDpi xmlns:a14="http://schemas.microsoft.com/office/drawing/2010/main"/>
              </a:ext>
            </a:extLst>
          </a:blip>
          <a:srcRect/>
          <a:stretch>
            <a:fillRect/>
          </a:stretch>
        </p:blipFill>
        <p:spPr bwMode="auto">
          <a:xfrm>
            <a:off x="3068466" y="1563305"/>
            <a:ext cx="790033" cy="1438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685" name="直線矢印コネクタ 421"/>
          <p:cNvCxnSpPr>
            <a:cxnSpLocks noChangeShapeType="1"/>
          </p:cNvCxnSpPr>
          <p:nvPr/>
        </p:nvCxnSpPr>
        <p:spPr bwMode="auto">
          <a:xfrm flipV="1">
            <a:off x="1268413" y="1956817"/>
            <a:ext cx="1736725" cy="141287"/>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86" name="直線矢印コネクタ 421"/>
          <p:cNvCxnSpPr>
            <a:cxnSpLocks noChangeShapeType="1"/>
          </p:cNvCxnSpPr>
          <p:nvPr/>
        </p:nvCxnSpPr>
        <p:spPr bwMode="auto">
          <a:xfrm flipV="1">
            <a:off x="1452563" y="2044129"/>
            <a:ext cx="1557337" cy="28257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87" name="直線矢印コネクタ 421"/>
          <p:cNvCxnSpPr>
            <a:cxnSpLocks noChangeShapeType="1"/>
          </p:cNvCxnSpPr>
          <p:nvPr/>
        </p:nvCxnSpPr>
        <p:spPr bwMode="auto">
          <a:xfrm flipV="1">
            <a:off x="1933575" y="2085404"/>
            <a:ext cx="1085850" cy="233363"/>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88" name="直線矢印コネクタ 421"/>
          <p:cNvCxnSpPr>
            <a:cxnSpLocks noChangeShapeType="1"/>
            <a:endCxn id="130" idx="0"/>
          </p:cNvCxnSpPr>
          <p:nvPr/>
        </p:nvCxnSpPr>
        <p:spPr bwMode="auto">
          <a:xfrm flipV="1">
            <a:off x="2532063" y="2002854"/>
            <a:ext cx="477837" cy="68263"/>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89" name="直線矢印コネクタ 421"/>
          <p:cNvCxnSpPr>
            <a:cxnSpLocks noChangeShapeType="1"/>
            <a:endCxn id="130" idx="4"/>
          </p:cNvCxnSpPr>
          <p:nvPr/>
        </p:nvCxnSpPr>
        <p:spPr bwMode="auto">
          <a:xfrm flipV="1">
            <a:off x="2841625" y="2223517"/>
            <a:ext cx="168275" cy="230187"/>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90" name="直線矢印コネクタ 421"/>
          <p:cNvCxnSpPr>
            <a:cxnSpLocks noChangeShapeType="1"/>
          </p:cNvCxnSpPr>
          <p:nvPr/>
        </p:nvCxnSpPr>
        <p:spPr bwMode="auto">
          <a:xfrm>
            <a:off x="3858499" y="2468677"/>
            <a:ext cx="678623" cy="418415"/>
          </a:xfrm>
          <a:prstGeom prst="straightConnector1">
            <a:avLst/>
          </a:prstGeom>
          <a:noFill/>
          <a:ln w="38100" algn="ctr">
            <a:solidFill>
              <a:srgbClr val="0000FF"/>
            </a:solidFill>
            <a:round/>
            <a:headEnd type="arrow"/>
            <a:tailEnd type="arrow" w="med" len="med"/>
          </a:ln>
          <a:extLst>
            <a:ext uri="{909E8E84-426E-40DD-AFC4-6F175D3DCCD1}">
              <a14:hiddenFill xmlns:a14="http://schemas.microsoft.com/office/drawing/2010/main">
                <a:noFill/>
              </a14:hiddenFill>
            </a:ext>
          </a:extLst>
        </p:spPr>
      </p:cxnSp>
      <p:cxnSp>
        <p:nvCxnSpPr>
          <p:cNvPr id="28691" name="直線矢印コネクタ 421"/>
          <p:cNvCxnSpPr>
            <a:cxnSpLocks noChangeShapeType="1"/>
          </p:cNvCxnSpPr>
          <p:nvPr/>
        </p:nvCxnSpPr>
        <p:spPr bwMode="auto">
          <a:xfrm>
            <a:off x="2091353" y="3108548"/>
            <a:ext cx="2397520" cy="313731"/>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92" name="直線矢印コネクタ 421"/>
          <p:cNvCxnSpPr>
            <a:cxnSpLocks noChangeShapeType="1"/>
            <a:stCxn id="141" idx="8"/>
          </p:cNvCxnSpPr>
          <p:nvPr/>
        </p:nvCxnSpPr>
        <p:spPr bwMode="auto">
          <a:xfrm>
            <a:off x="1756354" y="2811535"/>
            <a:ext cx="2756269" cy="48980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93" name="直線矢印コネクタ 421"/>
          <p:cNvCxnSpPr>
            <a:cxnSpLocks noChangeShapeType="1"/>
          </p:cNvCxnSpPr>
          <p:nvPr/>
        </p:nvCxnSpPr>
        <p:spPr bwMode="auto">
          <a:xfrm flipV="1">
            <a:off x="1312863" y="2147317"/>
            <a:ext cx="1697037" cy="69532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94" name="直線矢印コネクタ 421"/>
          <p:cNvCxnSpPr>
            <a:cxnSpLocks noChangeShapeType="1"/>
            <a:endCxn id="130" idx="3"/>
          </p:cNvCxnSpPr>
          <p:nvPr/>
        </p:nvCxnSpPr>
        <p:spPr bwMode="auto">
          <a:xfrm flipV="1">
            <a:off x="885825" y="2191767"/>
            <a:ext cx="2005013" cy="62547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695" name="直線矢印コネクタ 421"/>
          <p:cNvCxnSpPr>
            <a:cxnSpLocks noChangeShapeType="1"/>
          </p:cNvCxnSpPr>
          <p:nvPr/>
        </p:nvCxnSpPr>
        <p:spPr bwMode="auto">
          <a:xfrm flipV="1">
            <a:off x="584200" y="2129854"/>
            <a:ext cx="2425700" cy="48895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grpSp>
        <p:nvGrpSpPr>
          <p:cNvPr id="28709" name="グループ化 143"/>
          <p:cNvGrpSpPr>
            <a:grpSpLocks/>
          </p:cNvGrpSpPr>
          <p:nvPr/>
        </p:nvGrpSpPr>
        <p:grpSpPr bwMode="auto">
          <a:xfrm>
            <a:off x="316631" y="4164360"/>
            <a:ext cx="3000375" cy="1712912"/>
            <a:chOff x="0" y="2071678"/>
            <a:chExt cx="7643834" cy="4429156"/>
          </a:xfrm>
        </p:grpSpPr>
        <p:sp>
          <p:nvSpPr>
            <p:cNvPr id="522" name="円/楕円 521"/>
            <p:cNvSpPr/>
            <p:nvPr/>
          </p:nvSpPr>
          <p:spPr bwMode="auto">
            <a:xfrm>
              <a:off x="142844" y="2857496"/>
              <a:ext cx="7429552" cy="3643338"/>
            </a:xfrm>
            <a:prstGeom prst="ellipse">
              <a:avLst/>
            </a:prstGeom>
            <a:solidFill>
              <a:srgbClr val="CCFFCC"/>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wrap="none"/>
            <a:lstStyle/>
            <a:p>
              <a:pPr eaLnBrk="0" fontAlgn="auto" hangingPunct="0">
                <a:spcBef>
                  <a:spcPts val="0"/>
                </a:spcBef>
                <a:spcAft>
                  <a:spcPts val="0"/>
                </a:spcAft>
                <a:defRPr/>
              </a:pPr>
              <a:endParaRPr kumimoji="1" lang="ja-JP" altLang="en-US" sz="700" b="0">
                <a:solidFill>
                  <a:srgbClr val="000000"/>
                </a:solidFill>
                <a:latin typeface="Arial" charset="0"/>
                <a:ea typeface="メイリオ"/>
              </a:endParaRPr>
            </a:p>
          </p:txBody>
        </p:sp>
        <p:grpSp>
          <p:nvGrpSpPr>
            <p:cNvPr id="2" name="グループ化 44"/>
            <p:cNvGrpSpPr/>
            <p:nvPr/>
          </p:nvGrpSpPr>
          <p:grpSpPr>
            <a:xfrm rot="16200000">
              <a:off x="5467816" y="4319134"/>
              <a:ext cx="533400" cy="1324899"/>
              <a:chOff x="7189760" y="1744941"/>
              <a:chExt cx="533400" cy="1324899"/>
            </a:xfrm>
            <a:solidFill>
              <a:srgbClr val="66FF66"/>
            </a:solidFill>
          </p:grpSpPr>
          <p:sp>
            <p:nvSpPr>
              <p:cNvPr id="591"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92"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93"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94"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723" name="グループ化 54"/>
            <p:cNvGrpSpPr/>
            <p:nvPr/>
          </p:nvGrpSpPr>
          <p:grpSpPr>
            <a:xfrm>
              <a:off x="2357422" y="4857760"/>
              <a:ext cx="533400" cy="1324899"/>
              <a:chOff x="7189760" y="1744941"/>
              <a:chExt cx="533400" cy="1324899"/>
            </a:xfrm>
            <a:solidFill>
              <a:srgbClr val="0000FF"/>
            </a:solidFill>
          </p:grpSpPr>
          <p:sp>
            <p:nvSpPr>
              <p:cNvPr id="587"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88"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89"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90"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728" name="グループ化 59"/>
            <p:cNvGrpSpPr>
              <a:grpSpLocks/>
            </p:cNvGrpSpPr>
            <p:nvPr/>
          </p:nvGrpSpPr>
          <p:grpSpPr bwMode="auto">
            <a:xfrm>
              <a:off x="2285984" y="2928934"/>
              <a:ext cx="533400" cy="1324899"/>
              <a:chOff x="7189760" y="1744941"/>
              <a:chExt cx="533400" cy="1324899"/>
            </a:xfrm>
          </p:grpSpPr>
          <p:sp>
            <p:nvSpPr>
              <p:cNvPr id="583" name="Oval 14"/>
              <p:cNvSpPr>
                <a:spLocks noChangeArrowheads="1"/>
              </p:cNvSpPr>
              <p:nvPr/>
            </p:nvSpPr>
            <p:spPr bwMode="auto">
              <a:xfrm>
                <a:off x="7265679" y="1745603"/>
                <a:ext cx="380170" cy="389964"/>
              </a:xfrm>
              <a:prstGeom prst="ellipse">
                <a:avLst/>
              </a:prstGeom>
              <a:solidFill>
                <a:srgbClr val="81F1F1"/>
              </a:solid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84" name="Rectangle 15"/>
              <p:cNvSpPr>
                <a:spLocks noChangeArrowheads="1"/>
              </p:cNvSpPr>
              <p:nvPr/>
            </p:nvSpPr>
            <p:spPr bwMode="auto">
              <a:xfrm>
                <a:off x="7188838" y="2139670"/>
                <a:ext cx="533856" cy="697828"/>
              </a:xfrm>
              <a:prstGeom prst="rect">
                <a:avLst/>
              </a:prstGeom>
              <a:solidFill>
                <a:srgbClr val="81F1F1"/>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85" name="Rectangle 17"/>
              <p:cNvSpPr>
                <a:spLocks noChangeArrowheads="1"/>
              </p:cNvSpPr>
              <p:nvPr/>
            </p:nvSpPr>
            <p:spPr bwMode="auto">
              <a:xfrm>
                <a:off x="7338478" y="2837498"/>
                <a:ext cx="76844" cy="233979"/>
              </a:xfrm>
              <a:prstGeom prst="rect">
                <a:avLst/>
              </a:prstGeom>
              <a:solidFill>
                <a:srgbClr val="81F1F1"/>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86" name="Rectangle 18"/>
              <p:cNvSpPr>
                <a:spLocks noChangeArrowheads="1"/>
              </p:cNvSpPr>
              <p:nvPr/>
            </p:nvSpPr>
            <p:spPr bwMode="auto">
              <a:xfrm>
                <a:off x="7536653" y="2837498"/>
                <a:ext cx="76842" cy="233979"/>
              </a:xfrm>
              <a:prstGeom prst="rect">
                <a:avLst/>
              </a:prstGeom>
              <a:solidFill>
                <a:srgbClr val="81F1F1"/>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725" name="グループ化 64"/>
            <p:cNvGrpSpPr/>
            <p:nvPr/>
          </p:nvGrpSpPr>
          <p:grpSpPr>
            <a:xfrm>
              <a:off x="5429256" y="2643182"/>
              <a:ext cx="533400" cy="1324899"/>
              <a:chOff x="7189760" y="1744941"/>
              <a:chExt cx="533400" cy="1324899"/>
            </a:xfrm>
            <a:solidFill>
              <a:srgbClr val="FFFFCC"/>
            </a:solidFill>
          </p:grpSpPr>
          <p:sp>
            <p:nvSpPr>
              <p:cNvPr id="579"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80"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81"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82"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726" name="グループ化 74"/>
            <p:cNvGrpSpPr/>
            <p:nvPr/>
          </p:nvGrpSpPr>
          <p:grpSpPr>
            <a:xfrm>
              <a:off x="3428992" y="4857760"/>
              <a:ext cx="785812" cy="1370695"/>
              <a:chOff x="1447773" y="1774944"/>
              <a:chExt cx="785812" cy="1370695"/>
            </a:xfrm>
            <a:solidFill>
              <a:srgbClr val="FFCC66"/>
            </a:solidFill>
          </p:grpSpPr>
          <p:sp>
            <p:nvSpPr>
              <p:cNvPr id="575"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76"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77"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78"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727" name="グループ化 79"/>
            <p:cNvGrpSpPr/>
            <p:nvPr/>
          </p:nvGrpSpPr>
          <p:grpSpPr>
            <a:xfrm>
              <a:off x="3929058" y="3214686"/>
              <a:ext cx="785812" cy="1370695"/>
              <a:chOff x="1447773" y="1774944"/>
              <a:chExt cx="785812" cy="1370695"/>
            </a:xfrm>
            <a:solidFill>
              <a:srgbClr val="9999FF"/>
            </a:solidFill>
          </p:grpSpPr>
          <p:sp>
            <p:nvSpPr>
              <p:cNvPr id="57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7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7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7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732" name="グループ化 84"/>
            <p:cNvGrpSpPr>
              <a:grpSpLocks/>
            </p:cNvGrpSpPr>
            <p:nvPr/>
          </p:nvGrpSpPr>
          <p:grpSpPr bwMode="auto">
            <a:xfrm>
              <a:off x="928662" y="2714620"/>
              <a:ext cx="785812" cy="1370695"/>
              <a:chOff x="1447773" y="1774944"/>
              <a:chExt cx="785812" cy="1370695"/>
            </a:xfrm>
          </p:grpSpPr>
          <p:sp>
            <p:nvSpPr>
              <p:cNvPr id="567" name="AutoShape 43"/>
              <p:cNvSpPr>
                <a:spLocks noChangeArrowheads="1"/>
              </p:cNvSpPr>
              <p:nvPr/>
            </p:nvSpPr>
            <p:spPr bwMode="auto">
              <a:xfrm>
                <a:off x="1449312" y="2154113"/>
                <a:ext cx="784604" cy="759403"/>
              </a:xfrm>
              <a:prstGeom prst="flowChartExtract">
                <a:avLst/>
              </a:prstGeom>
              <a:solidFill>
                <a:srgbClr val="FA8CED"/>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68" name="Oval 45"/>
              <p:cNvSpPr>
                <a:spLocks noChangeArrowheads="1"/>
              </p:cNvSpPr>
              <p:nvPr/>
            </p:nvSpPr>
            <p:spPr bwMode="auto">
              <a:xfrm>
                <a:off x="1647486" y="1776464"/>
                <a:ext cx="380169" cy="389965"/>
              </a:xfrm>
              <a:prstGeom prst="ellipse">
                <a:avLst/>
              </a:prstGeom>
              <a:solidFill>
                <a:srgbClr val="FA8CED"/>
              </a:solid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69" name="Rectangle 47"/>
              <p:cNvSpPr>
                <a:spLocks noChangeArrowheads="1"/>
              </p:cNvSpPr>
              <p:nvPr/>
            </p:nvSpPr>
            <p:spPr bwMode="auto">
              <a:xfrm>
                <a:off x="1671752" y="2913516"/>
                <a:ext cx="76841" cy="233977"/>
              </a:xfrm>
              <a:prstGeom prst="rect">
                <a:avLst/>
              </a:prstGeom>
              <a:solidFill>
                <a:srgbClr val="FA8CED"/>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70" name="Rectangle 48"/>
              <p:cNvSpPr>
                <a:spLocks noChangeArrowheads="1"/>
              </p:cNvSpPr>
              <p:nvPr/>
            </p:nvSpPr>
            <p:spPr bwMode="auto">
              <a:xfrm>
                <a:off x="1910368" y="2913516"/>
                <a:ext cx="76844" cy="233977"/>
              </a:xfrm>
              <a:prstGeom prst="rect">
                <a:avLst/>
              </a:prstGeom>
              <a:solidFill>
                <a:srgbClr val="FA8CED"/>
              </a:solid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729" name="グループ化 89"/>
            <p:cNvGrpSpPr/>
            <p:nvPr/>
          </p:nvGrpSpPr>
          <p:grpSpPr>
            <a:xfrm>
              <a:off x="642910" y="4214818"/>
              <a:ext cx="785812" cy="1370695"/>
              <a:chOff x="1447773" y="1774944"/>
              <a:chExt cx="785812" cy="1370695"/>
            </a:xfrm>
            <a:solidFill>
              <a:srgbClr val="FFFFCC"/>
            </a:solidFill>
          </p:grpSpPr>
          <p:sp>
            <p:nvSpPr>
              <p:cNvPr id="563"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64"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65"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66"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730" name="グループ化 99"/>
            <p:cNvGrpSpPr/>
            <p:nvPr/>
          </p:nvGrpSpPr>
          <p:grpSpPr>
            <a:xfrm>
              <a:off x="3000364" y="3500438"/>
              <a:ext cx="290922" cy="703438"/>
              <a:chOff x="7189760" y="1744941"/>
              <a:chExt cx="533400" cy="1324899"/>
            </a:xfrm>
            <a:solidFill>
              <a:srgbClr val="FFCC66"/>
            </a:solidFill>
          </p:grpSpPr>
          <p:sp>
            <p:nvSpPr>
              <p:cNvPr id="559"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60"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61"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62"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28731" name="グループ化 104"/>
            <p:cNvGrpSpPr/>
            <p:nvPr/>
          </p:nvGrpSpPr>
          <p:grpSpPr>
            <a:xfrm>
              <a:off x="1500166" y="4929198"/>
              <a:ext cx="290922" cy="703438"/>
              <a:chOff x="7189760" y="1744941"/>
              <a:chExt cx="533400" cy="1324899"/>
            </a:xfrm>
            <a:solidFill>
              <a:srgbClr val="9999FF"/>
            </a:solidFill>
          </p:grpSpPr>
          <p:sp>
            <p:nvSpPr>
              <p:cNvPr id="555"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56"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57"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58"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grpSp>
          <p:nvGrpSpPr>
            <p:cNvPr id="5" name="グループ化 109"/>
            <p:cNvGrpSpPr/>
            <p:nvPr/>
          </p:nvGrpSpPr>
          <p:grpSpPr>
            <a:xfrm>
              <a:off x="4357686" y="5429264"/>
              <a:ext cx="428590" cy="727753"/>
              <a:chOff x="1447773" y="1774944"/>
              <a:chExt cx="785812" cy="1370695"/>
            </a:xfrm>
            <a:solidFill>
              <a:srgbClr val="66FF66"/>
            </a:solidFill>
          </p:grpSpPr>
          <p:sp>
            <p:nvSpPr>
              <p:cNvPr id="55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5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5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5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sp>
          <p:nvSpPr>
            <p:cNvPr id="534" name="円形吹き出し 533"/>
            <p:cNvSpPr/>
            <p:nvPr/>
          </p:nvSpPr>
          <p:spPr bwMode="auto">
            <a:xfrm>
              <a:off x="1500458" y="2071678"/>
              <a:ext cx="857404" cy="570576"/>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eaLnBrk="0" fontAlgn="auto" hangingPunct="0">
                <a:spcBef>
                  <a:spcPts val="0"/>
                </a:spcBef>
                <a:spcAft>
                  <a:spcPts val="0"/>
                </a:spcAft>
                <a:defRPr/>
              </a:pPr>
              <a:r>
                <a:rPr kumimoji="1" lang="ja-JP" altLang="en-US" sz="300" b="0" dirty="0">
                  <a:solidFill>
                    <a:srgbClr val="000000"/>
                  </a:solidFill>
                  <a:latin typeface="Arial" charset="0"/>
                  <a:ea typeface="メイリオ"/>
                </a:rPr>
                <a:t>頭が痛い</a:t>
              </a:r>
            </a:p>
          </p:txBody>
        </p:sp>
        <p:sp>
          <p:nvSpPr>
            <p:cNvPr id="535" name="円形吹き出し 534"/>
            <p:cNvSpPr/>
            <p:nvPr/>
          </p:nvSpPr>
          <p:spPr bwMode="auto">
            <a:xfrm>
              <a:off x="2713765" y="2285131"/>
              <a:ext cx="857404" cy="570576"/>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めまいが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する</a:t>
              </a:r>
            </a:p>
          </p:txBody>
        </p:sp>
        <p:sp>
          <p:nvSpPr>
            <p:cNvPr id="536" name="円形吹き出し 535"/>
            <p:cNvSpPr/>
            <p:nvPr/>
          </p:nvSpPr>
          <p:spPr bwMode="auto">
            <a:xfrm>
              <a:off x="3215265" y="2855707"/>
              <a:ext cx="857404" cy="574682"/>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熱がある</a:t>
              </a:r>
            </a:p>
          </p:txBody>
        </p:sp>
        <p:sp>
          <p:nvSpPr>
            <p:cNvPr id="537" name="円形吹き出し 536"/>
            <p:cNvSpPr/>
            <p:nvPr/>
          </p:nvSpPr>
          <p:spPr bwMode="auto">
            <a:xfrm>
              <a:off x="5856228" y="2071678"/>
              <a:ext cx="857404" cy="570576"/>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たばこを</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やめたい</a:t>
              </a:r>
            </a:p>
          </p:txBody>
        </p:sp>
        <p:sp>
          <p:nvSpPr>
            <p:cNvPr id="538" name="円形吹き出し 537"/>
            <p:cNvSpPr/>
            <p:nvPr/>
          </p:nvSpPr>
          <p:spPr bwMode="auto">
            <a:xfrm>
              <a:off x="6786430" y="2999379"/>
              <a:ext cx="857404" cy="570576"/>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介護が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大変</a:t>
              </a:r>
            </a:p>
          </p:txBody>
        </p:sp>
        <p:sp>
          <p:nvSpPr>
            <p:cNvPr id="539" name="円形吹き出し 538"/>
            <p:cNvSpPr/>
            <p:nvPr/>
          </p:nvSpPr>
          <p:spPr bwMode="auto">
            <a:xfrm>
              <a:off x="5071623" y="5573133"/>
              <a:ext cx="857404" cy="570579"/>
            </a:xfrm>
            <a:prstGeom prst="wedgeEllipseCallout">
              <a:avLst>
                <a:gd name="adj1" fmla="val -90346"/>
                <a:gd name="adj2" fmla="val -4716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予防接種</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希望</a:t>
              </a:r>
            </a:p>
          </p:txBody>
        </p:sp>
        <p:grpSp>
          <p:nvGrpSpPr>
            <p:cNvPr id="28733" name="グループ化 69"/>
            <p:cNvGrpSpPr/>
            <p:nvPr/>
          </p:nvGrpSpPr>
          <p:grpSpPr>
            <a:xfrm>
              <a:off x="6286512" y="3643314"/>
              <a:ext cx="785812" cy="1370695"/>
              <a:chOff x="1447773" y="1774944"/>
              <a:chExt cx="785812" cy="1370695"/>
            </a:xfrm>
            <a:solidFill>
              <a:srgbClr val="66FF66"/>
            </a:solidFill>
          </p:grpSpPr>
          <p:sp>
            <p:nvSpPr>
              <p:cNvPr id="547"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48"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fontAlgn="auto">
                  <a:spcBef>
                    <a:spcPts val="0"/>
                  </a:spcBef>
                  <a:spcAft>
                    <a:spcPts val="0"/>
                  </a:spcAft>
                  <a:defRPr/>
                </a:pPr>
                <a:endParaRPr kumimoji="1" lang="ja-JP" altLang="ja-JP" sz="700" b="0">
                  <a:solidFill>
                    <a:srgbClr val="E49EDF"/>
                  </a:solidFill>
                  <a:latin typeface="メイリオ"/>
                  <a:ea typeface="メイリオ"/>
                </a:endParaRPr>
              </a:p>
            </p:txBody>
          </p:sp>
          <p:sp>
            <p:nvSpPr>
              <p:cNvPr id="549"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sp>
            <p:nvSpPr>
              <p:cNvPr id="550"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fontAlgn="auto">
                  <a:spcBef>
                    <a:spcPts val="0"/>
                  </a:spcBef>
                  <a:spcAft>
                    <a:spcPts val="0"/>
                  </a:spcAft>
                  <a:defRPr/>
                </a:pPr>
                <a:endParaRPr kumimoji="1" lang="ja-JP" altLang="en-US" sz="700" b="0">
                  <a:solidFill>
                    <a:srgbClr val="000000"/>
                  </a:solidFill>
                  <a:latin typeface="メイリオ"/>
                  <a:ea typeface="メイリオ"/>
                </a:endParaRPr>
              </a:p>
            </p:txBody>
          </p:sp>
        </p:grpSp>
        <p:sp>
          <p:nvSpPr>
            <p:cNvPr id="541" name="円形吹き出し 540"/>
            <p:cNvSpPr/>
            <p:nvPr/>
          </p:nvSpPr>
          <p:spPr bwMode="auto">
            <a:xfrm>
              <a:off x="5285975" y="4070750"/>
              <a:ext cx="857404" cy="574682"/>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認知症</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寝たきり</a:t>
              </a:r>
            </a:p>
          </p:txBody>
        </p:sp>
        <p:sp>
          <p:nvSpPr>
            <p:cNvPr id="542" name="円形吹き出し 541"/>
            <p:cNvSpPr/>
            <p:nvPr/>
          </p:nvSpPr>
          <p:spPr bwMode="auto">
            <a:xfrm>
              <a:off x="4355773" y="2572472"/>
              <a:ext cx="857404" cy="570576"/>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高血圧</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糖尿病</a:t>
              </a:r>
            </a:p>
          </p:txBody>
        </p:sp>
        <p:sp>
          <p:nvSpPr>
            <p:cNvPr id="543" name="円形吹き出し 542"/>
            <p:cNvSpPr/>
            <p:nvPr/>
          </p:nvSpPr>
          <p:spPr bwMode="auto">
            <a:xfrm>
              <a:off x="2786563" y="4288309"/>
              <a:ext cx="857404" cy="570576"/>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膝が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痛い</a:t>
              </a:r>
            </a:p>
          </p:txBody>
        </p:sp>
        <p:sp>
          <p:nvSpPr>
            <p:cNvPr id="544" name="円形吹き出し 543"/>
            <p:cNvSpPr/>
            <p:nvPr/>
          </p:nvSpPr>
          <p:spPr bwMode="auto">
            <a:xfrm>
              <a:off x="4141421" y="4715216"/>
              <a:ext cx="857404" cy="570576"/>
            </a:xfrm>
            <a:prstGeom prst="wedgeEllipseCallout">
              <a:avLst>
                <a:gd name="adj1" fmla="val -63979"/>
                <a:gd name="adj2" fmla="val 15759"/>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気分が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沈む</a:t>
              </a:r>
            </a:p>
          </p:txBody>
        </p:sp>
        <p:sp>
          <p:nvSpPr>
            <p:cNvPr id="545" name="円形吹き出し 544"/>
            <p:cNvSpPr/>
            <p:nvPr/>
          </p:nvSpPr>
          <p:spPr bwMode="auto">
            <a:xfrm>
              <a:off x="1714807" y="4214421"/>
              <a:ext cx="857404" cy="570576"/>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転んで</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ケガ</a:t>
              </a:r>
            </a:p>
          </p:txBody>
        </p:sp>
        <p:sp>
          <p:nvSpPr>
            <p:cNvPr id="546" name="円形吹き出し 545"/>
            <p:cNvSpPr/>
            <p:nvPr/>
          </p:nvSpPr>
          <p:spPr bwMode="auto">
            <a:xfrm>
              <a:off x="0" y="3643843"/>
              <a:ext cx="857404" cy="570579"/>
            </a:xfrm>
            <a:prstGeom prst="wedgeEllipseCallout">
              <a:avLst>
                <a:gd name="adj1" fmla="val 46282"/>
                <a:gd name="adj2" fmla="val 67894"/>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6000" tIns="36000" rIns="36000" bIns="36000" anchor="ctr" anchorCtr="1"/>
            <a:lstStyle/>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発疹が</a:t>
              </a:r>
              <a:endParaRPr kumimoji="1" lang="en-US" altLang="ja-JP" sz="300" b="0" dirty="0">
                <a:solidFill>
                  <a:srgbClr val="000000"/>
                </a:solidFill>
                <a:latin typeface="Arial" charset="0"/>
                <a:ea typeface="メイリオ"/>
              </a:endParaRPr>
            </a:p>
            <a:p>
              <a:pPr algn="ctr" eaLnBrk="0" fontAlgn="auto" hangingPunct="0">
                <a:spcBef>
                  <a:spcPts val="0"/>
                </a:spcBef>
                <a:spcAft>
                  <a:spcPts val="0"/>
                </a:spcAft>
                <a:defRPr/>
              </a:pPr>
              <a:r>
                <a:rPr kumimoji="1" lang="ja-JP" altLang="en-US" sz="300" b="0" dirty="0">
                  <a:solidFill>
                    <a:srgbClr val="000000"/>
                  </a:solidFill>
                  <a:latin typeface="Arial" charset="0"/>
                  <a:ea typeface="メイリオ"/>
                </a:rPr>
                <a:t>ある</a:t>
              </a:r>
              <a:endParaRPr kumimoji="1" lang="en-US" altLang="ja-JP" sz="300" b="0" dirty="0">
                <a:solidFill>
                  <a:srgbClr val="000000"/>
                </a:solidFill>
                <a:latin typeface="Arial" charset="0"/>
                <a:ea typeface="メイリオ"/>
              </a:endParaRPr>
            </a:p>
          </p:txBody>
        </p:sp>
      </p:grpSp>
      <p:cxnSp>
        <p:nvCxnSpPr>
          <p:cNvPr id="28710" name="直線矢印コネクタ 421"/>
          <p:cNvCxnSpPr>
            <a:cxnSpLocks noChangeShapeType="1"/>
          </p:cNvCxnSpPr>
          <p:nvPr/>
        </p:nvCxnSpPr>
        <p:spPr bwMode="auto">
          <a:xfrm flipV="1">
            <a:off x="950026" y="3538848"/>
            <a:ext cx="3538847" cy="914399"/>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11" name="直線矢印コネクタ 421"/>
          <p:cNvCxnSpPr>
            <a:cxnSpLocks noChangeShapeType="1"/>
          </p:cNvCxnSpPr>
          <p:nvPr/>
        </p:nvCxnSpPr>
        <p:spPr bwMode="auto">
          <a:xfrm flipV="1">
            <a:off x="1472540" y="3645726"/>
            <a:ext cx="3016333" cy="1068778"/>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12" name="直線矢印コネクタ 421"/>
          <p:cNvCxnSpPr>
            <a:cxnSpLocks noChangeShapeType="1"/>
          </p:cNvCxnSpPr>
          <p:nvPr/>
        </p:nvCxnSpPr>
        <p:spPr bwMode="auto">
          <a:xfrm flipV="1">
            <a:off x="1591394" y="4564410"/>
            <a:ext cx="1557337" cy="28257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13" name="直線矢印コネクタ 421"/>
          <p:cNvCxnSpPr>
            <a:cxnSpLocks noChangeShapeType="1"/>
          </p:cNvCxnSpPr>
          <p:nvPr/>
        </p:nvCxnSpPr>
        <p:spPr bwMode="auto">
          <a:xfrm flipV="1">
            <a:off x="2072406" y="4607272"/>
            <a:ext cx="1085850" cy="23177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14" name="直線矢印コネクタ 421"/>
          <p:cNvCxnSpPr>
            <a:cxnSpLocks noChangeShapeType="1"/>
            <a:endCxn id="538" idx="0"/>
          </p:cNvCxnSpPr>
          <p:nvPr/>
        </p:nvCxnSpPr>
        <p:spPr bwMode="auto">
          <a:xfrm flipV="1">
            <a:off x="2670894" y="4523135"/>
            <a:ext cx="477837" cy="68262"/>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15" name="直線矢印コネクタ 421"/>
          <p:cNvCxnSpPr>
            <a:cxnSpLocks noChangeShapeType="1"/>
            <a:endCxn id="538" idx="4"/>
          </p:cNvCxnSpPr>
          <p:nvPr/>
        </p:nvCxnSpPr>
        <p:spPr bwMode="auto">
          <a:xfrm flipV="1">
            <a:off x="2982044" y="4743797"/>
            <a:ext cx="166687" cy="230188"/>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16" name="直線矢印コネクタ 421"/>
          <p:cNvCxnSpPr>
            <a:cxnSpLocks noChangeShapeType="1"/>
            <a:endCxn id="538" idx="4"/>
          </p:cNvCxnSpPr>
          <p:nvPr/>
        </p:nvCxnSpPr>
        <p:spPr bwMode="auto">
          <a:xfrm flipV="1">
            <a:off x="2529606" y="4743797"/>
            <a:ext cx="619125" cy="44450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17" name="直線矢印コネクタ 421"/>
          <p:cNvCxnSpPr>
            <a:cxnSpLocks noChangeShapeType="1"/>
          </p:cNvCxnSpPr>
          <p:nvPr/>
        </p:nvCxnSpPr>
        <p:spPr bwMode="auto">
          <a:xfrm flipV="1">
            <a:off x="2129556" y="4839047"/>
            <a:ext cx="1028700" cy="717550"/>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18" name="直線矢印コネクタ 421"/>
          <p:cNvCxnSpPr>
            <a:cxnSpLocks noChangeShapeType="1"/>
          </p:cNvCxnSpPr>
          <p:nvPr/>
        </p:nvCxnSpPr>
        <p:spPr bwMode="auto">
          <a:xfrm flipV="1">
            <a:off x="1891431" y="4669185"/>
            <a:ext cx="1203325" cy="738187"/>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19" name="直線矢印コネクタ 421"/>
          <p:cNvCxnSpPr>
            <a:cxnSpLocks noChangeShapeType="1"/>
          </p:cNvCxnSpPr>
          <p:nvPr/>
        </p:nvCxnSpPr>
        <p:spPr bwMode="auto">
          <a:xfrm flipV="1">
            <a:off x="1451694" y="4669185"/>
            <a:ext cx="1697037" cy="69532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20" name="直線矢印コネクタ 421"/>
          <p:cNvCxnSpPr>
            <a:cxnSpLocks noChangeShapeType="1"/>
            <a:endCxn id="538" idx="3"/>
          </p:cNvCxnSpPr>
          <p:nvPr/>
        </p:nvCxnSpPr>
        <p:spPr bwMode="auto">
          <a:xfrm flipV="1">
            <a:off x="1024656" y="4712047"/>
            <a:ext cx="2005013" cy="625475"/>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cxnSp>
        <p:nvCxnSpPr>
          <p:cNvPr id="28721" name="直線矢印コネクタ 421"/>
          <p:cNvCxnSpPr>
            <a:cxnSpLocks noChangeShapeType="1"/>
          </p:cNvCxnSpPr>
          <p:nvPr/>
        </p:nvCxnSpPr>
        <p:spPr bwMode="auto">
          <a:xfrm flipV="1">
            <a:off x="724619" y="4650135"/>
            <a:ext cx="2424112" cy="490537"/>
          </a:xfrm>
          <a:prstGeom prst="straightConnector1">
            <a:avLst/>
          </a:prstGeom>
          <a:noFill/>
          <a:ln w="9525" algn="ctr">
            <a:solidFill>
              <a:srgbClr val="0000FF"/>
            </a:solidFill>
            <a:round/>
            <a:headEnd/>
            <a:tailEnd type="arrow" w="med" len="med"/>
          </a:ln>
          <a:extLst>
            <a:ext uri="{909E8E84-426E-40DD-AFC4-6F175D3DCCD1}">
              <a14:hiddenFill xmlns:a14="http://schemas.microsoft.com/office/drawing/2010/main">
                <a:noFill/>
              </a14:hiddenFill>
            </a:ext>
          </a:extLst>
        </p:spPr>
      </p:cxnSp>
      <p:pic>
        <p:nvPicPr>
          <p:cNvPr id="1026" name="Picture 2"/>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0" b="100000" l="1600" r="99733">
                        <a14:foregroundMark x1="46133" y1="6613" x2="46133" y2="6613"/>
                        <a14:foregroundMark x1="51733" y1="7903" x2="51733" y2="7903"/>
                        <a14:foregroundMark x1="61333" y1="8387" x2="61333" y2="8387"/>
                        <a14:foregroundMark x1="63733" y1="6613" x2="63733" y2="6613"/>
                        <a14:foregroundMark x1="60800" y1="3387" x2="60800" y2="3387"/>
                        <a14:foregroundMark x1="60800" y1="3387" x2="60800" y2="3387"/>
                        <a14:foregroundMark x1="49867" y1="2258" x2="49867" y2="2258"/>
                        <a14:foregroundMark x1="41067" y1="2419" x2="41067" y2="2419"/>
                        <a14:foregroundMark x1="35733" y1="5161" x2="35733" y2="5161"/>
                        <a14:foregroundMark x1="32000" y1="9355" x2="32000" y2="9355"/>
                        <a14:foregroundMark x1="36267" y1="11774" x2="36267" y2="11774"/>
                        <a14:foregroundMark x1="36267" y1="9516" x2="36267" y2="9516"/>
                        <a14:foregroundMark x1="37867" y1="7258" x2="37867" y2="7258"/>
                        <a14:foregroundMark x1="32267" y1="11452" x2="32267" y2="11452"/>
                        <a14:foregroundMark x1="31200" y1="12419" x2="31200" y2="12419"/>
                        <a14:foregroundMark x1="30667" y1="13548" x2="30667" y2="13548"/>
                        <a14:foregroundMark x1="43467" y1="15968" x2="43467" y2="15968"/>
                        <a14:foregroundMark x1="46667" y1="12742" x2="46667" y2="12742"/>
                        <a14:foregroundMark x1="40800" y1="16774" x2="40800" y2="16774"/>
                        <a14:foregroundMark x1="31200" y1="17419" x2="31200" y2="17419"/>
                        <a14:foregroundMark x1="67733" y1="15806" x2="67733" y2="15806"/>
                        <a14:foregroundMark x1="60000" y1="17097" x2="60000" y2="17097"/>
                        <a14:foregroundMark x1="44533" y1="18226" x2="44533" y2="18226"/>
                        <a14:foregroundMark x1="65067" y1="31613" x2="65067" y2="31613"/>
                        <a14:foregroundMark x1="64800" y1="36935" x2="64800" y2="36935"/>
                        <a14:foregroundMark x1="66400" y1="42581" x2="66133" y2="43387"/>
                        <a14:foregroundMark x1="64533" y1="28065" x2="64533" y2="28065"/>
                        <a14:foregroundMark x1="38133" y1="27097" x2="38133" y2="27097"/>
                        <a14:foregroundMark x1="34667" y1="27097" x2="34667" y2="27097"/>
                        <a14:foregroundMark x1="35200" y1="31290" x2="35200" y2="32097"/>
                        <a14:foregroundMark x1="33600" y1="37742" x2="33600" y2="37742"/>
                        <a14:foregroundMark x1="30400" y1="39516" x2="30400" y2="39516"/>
                        <a14:foregroundMark x1="40267" y1="37581" x2="40267" y2="37581"/>
                        <a14:foregroundMark x1="43733" y1="41935" x2="44000" y2="45161"/>
                        <a14:foregroundMark x1="44533" y1="48226" x2="44533" y2="48226"/>
                        <a14:foregroundMark x1="44267" y1="54194" x2="44267" y2="54194"/>
                        <a14:foregroundMark x1="26400" y1="54032" x2="26400" y2="54032"/>
                        <a14:foregroundMark x1="26667" y1="49516" x2="26667" y2="49516"/>
                        <a14:foregroundMark x1="26667" y1="44032" x2="26667" y2="44032"/>
                        <a14:foregroundMark x1="47200" y1="30161" x2="47200" y2="30161"/>
                        <a14:foregroundMark x1="66400" y1="16774" x2="66400" y2="16774"/>
                        <a14:foregroundMark x1="65600" y1="7742" x2="65600" y2="7742"/>
                        <a14:foregroundMark x1="68267" y1="10645" x2="68267" y2="10645"/>
                        <a14:foregroundMark x1="67467" y1="9516" x2="67467" y2="9516"/>
                        <a14:foregroundMark x1="66400" y1="12258" x2="66400" y2="12258"/>
                        <a14:foregroundMark x1="69333" y1="16613" x2="69333" y2="16613"/>
                        <a14:foregroundMark x1="32267" y1="18226" x2="32267" y2="18226"/>
                        <a14:foregroundMark x1="54751" y1="7377" x2="54751" y2="7377"/>
                        <a14:backgroundMark x1="56267" y1="1129" x2="56267" y2="1129"/>
                        <a14:backgroundMark x1="52000" y1="645" x2="52000" y2="645"/>
                        <a14:backgroundMark x1="49333" y1="323" x2="49333" y2="323"/>
                        <a14:backgroundMark x1="42933" y1="323" x2="42933" y2="323"/>
                        <a14:backgroundMark x1="43733" y1="323" x2="43733" y2="323"/>
                      </a14:backgroundRemoval>
                    </a14:imgEffect>
                  </a14:imgLayer>
                </a14:imgProps>
              </a:ext>
              <a:ext uri="{28A0092B-C50C-407E-A947-70E740481C1C}">
                <a14:useLocalDpi xmlns:a14="http://schemas.microsoft.com/office/drawing/2010/main"/>
              </a:ext>
            </a:extLst>
          </a:blip>
          <a:srcRect/>
          <a:stretch>
            <a:fillRect/>
          </a:stretch>
        </p:blipFill>
        <p:spPr bwMode="auto">
          <a:xfrm>
            <a:off x="4788024" y="2333054"/>
            <a:ext cx="905790" cy="149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cstate="screen">
            <a:extLst>
              <a:ext uri="{BEBA8EAE-BF5A-486C-A8C5-ECC9F3942E4B}">
                <a14:imgProps xmlns:a14="http://schemas.microsoft.com/office/drawing/2010/main">
                  <a14:imgLayer r:embed="rId8">
                    <a14:imgEffect>
                      <a14:backgroundRemoval t="0" b="100000" l="0" r="100000">
                        <a14:foregroundMark x1="26263" y1="10698" x2="26263" y2="10698"/>
                        <a14:foregroundMark x1="59933" y1="13953" x2="59933" y2="13953"/>
                        <a14:foregroundMark x1="54545" y1="13023" x2="54545" y2="13023"/>
                        <a14:foregroundMark x1="60606" y1="9767" x2="60606" y2="9767"/>
                        <a14:foregroundMark x1="37710" y1="12558" x2="37710" y2="12558"/>
                        <a14:foregroundMark x1="32997" y1="12093" x2="32997" y2="12093"/>
                        <a14:foregroundMark x1="33333" y1="8837" x2="33333" y2="8837"/>
                        <a14:foregroundMark x1="70707" y1="24186" x2="70707" y2="24186"/>
                        <a14:foregroundMark x1="28283" y1="25116" x2="28283" y2="25116"/>
                        <a14:foregroundMark x1="81481" y1="92558" x2="81481" y2="92558"/>
                        <a14:foregroundMark x1="51852" y1="86047" x2="51852" y2="86047"/>
                        <a14:foregroundMark x1="56229" y1="84186" x2="56229" y2="84186"/>
                        <a14:foregroundMark x1="46801" y1="78140" x2="46801" y2="78140"/>
                        <a14:foregroundMark x1="50842" y1="14419" x2="50842" y2="14419"/>
                        <a14:foregroundMark x1="34680" y1="17674" x2="34680" y2="17674"/>
                        <a14:foregroundMark x1="54882" y1="7442" x2="54882" y2="7442"/>
                        <a14:foregroundMark x1="55556" y1="5116" x2="55556" y2="5116"/>
                        <a14:foregroundMark x1="45455" y1="6047" x2="45455" y2="6047"/>
                        <a14:foregroundMark x1="49158" y1="15814" x2="49158" y2="15814"/>
                        <a14:foregroundMark x1="49158" y1="15814" x2="49158" y2="15814"/>
                        <a14:foregroundMark x1="62963" y1="15814" x2="62963" y2="15814"/>
                        <a14:foregroundMark x1="64983" y1="13023" x2="64983" y2="13023"/>
                        <a14:foregroundMark x1="70034" y1="11628" x2="70034" y2="11628"/>
                        <a14:foregroundMark x1="67677" y1="15349" x2="67677" y2="15349"/>
                        <a14:foregroundMark x1="68013" y1="19535" x2="68013" y2="19535"/>
                        <a14:foregroundMark x1="60943" y1="14419" x2="60943" y2="14419"/>
                        <a14:foregroundMark x1="59596" y1="13488" x2="59596" y2="13488"/>
                        <a14:foregroundMark x1="56566" y1="9767" x2="56566" y2="9767"/>
                        <a14:foregroundMark x1="58249" y1="13023" x2="58249" y2="13023"/>
                        <a14:foregroundMark x1="54882" y1="16279" x2="54882" y2="16279"/>
                        <a14:foregroundMark x1="56902" y1="16279" x2="56902" y2="16279"/>
                        <a14:foregroundMark x1="58249" y1="17209" x2="58249" y2="17209"/>
                        <a14:foregroundMark x1="59596" y1="17209" x2="59596" y2="17209"/>
                        <a14:foregroundMark x1="47475" y1="11163" x2="47475" y2="11163"/>
                        <a14:foregroundMark x1="48485" y1="14419" x2="48485" y2="14419"/>
                        <a14:foregroundMark x1="51515" y1="12558" x2="51515" y2="12558"/>
                        <a14:foregroundMark x1="52525" y1="9767" x2="52525" y2="9767"/>
                        <a14:foregroundMark x1="52525" y1="9767" x2="52525" y2="9767"/>
                        <a14:foregroundMark x1="37374" y1="13023" x2="37374" y2="13023"/>
                        <a14:foregroundMark x1="35690" y1="9767" x2="35690" y2="9767"/>
                        <a14:foregroundMark x1="35690" y1="9767" x2="35690" y2="9767"/>
                        <a14:foregroundMark x1="45791" y1="86512" x2="45791" y2="86512"/>
                        <a14:foregroundMark x1="45791" y1="86512" x2="45791" y2="86512"/>
                        <a14:foregroundMark x1="17845" y1="91163" x2="17845" y2="91163"/>
                        <a14:foregroundMark x1="23232" y1="96279" x2="23232" y2="96279"/>
                        <a14:foregroundMark x1="31650" y1="97674" x2="31650" y2="97674"/>
                        <a14:foregroundMark x1="34343" y1="96279" x2="34343" y2="96279"/>
                        <a14:foregroundMark x1="38047" y1="96279" x2="38047" y2="96279"/>
                        <a14:foregroundMark x1="65320" y1="95349" x2="65320" y2="95349"/>
                        <a14:foregroundMark x1="80471" y1="96279" x2="80471" y2="96279"/>
                        <a14:foregroundMark x1="59933" y1="93953" x2="59933" y2="93953"/>
                        <a14:foregroundMark x1="60943" y1="85116" x2="60943" y2="85116"/>
                        <a14:foregroundMark x1="60269" y1="77674" x2="60269" y2="77674"/>
                        <a14:foregroundMark x1="60269" y1="73023" x2="60269" y2="73023"/>
                        <a14:foregroundMark x1="39731" y1="76744" x2="39731" y2="76744"/>
                        <a14:foregroundMark x1="65320" y1="12093" x2="65320" y2="12093"/>
                        <a14:foregroundMark x1="50168" y1="74884" x2="50168" y2="74884"/>
                        <a14:foregroundMark x1="32997" y1="2326" x2="32997" y2="2326"/>
                        <a14:foregroundMark x1="33670" y1="2791" x2="33670" y2="2791"/>
                        <a14:foregroundMark x1="36364" y1="2791" x2="36364" y2="2791"/>
                        <a14:foregroundMark x1="38721" y1="2791" x2="38721" y2="2791"/>
                        <a14:foregroundMark x1="40067" y1="2791" x2="40067" y2="2791"/>
                        <a14:foregroundMark x1="49158" y1="2791" x2="49158" y2="2791"/>
                        <a14:foregroundMark x1="56902" y1="2791" x2="56902" y2="2791"/>
                        <a14:foregroundMark x1="69360" y1="3256" x2="69360" y2="3256"/>
                        <a14:foregroundMark x1="76094" y1="3256" x2="76094" y2="3256"/>
                        <a14:foregroundMark x1="76094" y1="6977" x2="76094" y2="6977"/>
                        <a14:foregroundMark x1="75758" y1="17674" x2="75758" y2="17674"/>
                        <a14:foregroundMark x1="73064" y1="21860" x2="73064" y2="21860"/>
                        <a14:foregroundMark x1="35017" y1="13023" x2="35017" y2="13023"/>
                        <a14:foregroundMark x1="22222" y1="7442" x2="22222" y2="7442"/>
                        <a14:foregroundMark x1="22559" y1="14884" x2="22559" y2="14884"/>
                        <a14:foregroundMark x1="24916" y1="21860" x2="24916" y2="21860"/>
                      </a14:backgroundRemoval>
                    </a14:imgEffect>
                  </a14:imgLayer>
                </a14:imgProps>
              </a:ext>
              <a:ext uri="{28A0092B-C50C-407E-A947-70E740481C1C}">
                <a14:useLocalDpi xmlns:a14="http://schemas.microsoft.com/office/drawing/2010/main"/>
              </a:ext>
            </a:extLst>
          </a:blip>
          <a:srcRect/>
          <a:stretch>
            <a:fillRect/>
          </a:stretch>
        </p:blipFill>
        <p:spPr bwMode="auto">
          <a:xfrm>
            <a:off x="4324366" y="2887092"/>
            <a:ext cx="1620494" cy="1173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623477" y="2444682"/>
            <a:ext cx="2511915" cy="238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3" name="Picture 5"/>
          <p:cNvPicPr>
            <a:picLocks noChangeAspect="1" noChangeArrowheads="1"/>
          </p:cNvPicPr>
          <p:nvPr/>
        </p:nvPicPr>
        <p:blipFill>
          <a:blip r:embed="rId10" cstate="screen">
            <a:extLst>
              <a:ext uri="{BEBA8EAE-BF5A-486C-A8C5-ECC9F3942E4B}">
                <a14:imgProps xmlns:a14="http://schemas.microsoft.com/office/drawing/2010/main">
                  <a14:imgLayer r:embed="rId11">
                    <a14:imgEffect>
                      <a14:backgroundRemoval t="0" b="100000" l="256" r="100000">
                        <a14:foregroundMark x1="31202" y1="46835" x2="31202" y2="46835"/>
                        <a14:foregroundMark x1="28645" y1="44726" x2="28645" y2="44726"/>
                        <a14:foregroundMark x1="28645" y1="44726" x2="28645" y2="44726"/>
                        <a14:foregroundMark x1="48593" y1="43038" x2="48593" y2="43038"/>
                        <a14:foregroundMark x1="48593" y1="43038" x2="48593" y2="43038"/>
                        <a14:foregroundMark x1="50895" y1="39662" x2="50895" y2="39662"/>
                        <a14:foregroundMark x1="50639" y1="39241" x2="50639" y2="39241"/>
                        <a14:foregroundMark x1="46803" y1="75105" x2="46803" y2="75105"/>
                        <a14:foregroundMark x1="28645" y1="72574" x2="28645" y2="72574"/>
                        <a14:foregroundMark x1="11253" y1="21941" x2="11253" y2="21941"/>
                        <a14:foregroundMark x1="6394" y1="24895" x2="6394" y2="24895"/>
                        <a14:foregroundMark x1="7928" y1="34599" x2="7928" y2="34599"/>
                        <a14:foregroundMark x1="8184" y1="48523" x2="8184" y2="48523"/>
                        <a14:foregroundMark x1="10230" y1="57806" x2="10230" y2="57806"/>
                        <a14:foregroundMark x1="13811" y1="53165" x2="13811" y2="53165"/>
                        <a14:foregroundMark x1="14578" y1="41350" x2="14578" y2="41350"/>
                        <a14:foregroundMark x1="93095" y1="39241" x2="93095" y2="39241"/>
                        <a14:foregroundMark x1="93095" y1="80169" x2="93095" y2="80169"/>
                        <a14:foregroundMark x1="10230" y1="38397" x2="10230" y2="38397"/>
                        <a14:foregroundMark x1="47059" y1="82700" x2="47059" y2="82700"/>
                        <a14:foregroundMark x1="13555" y1="64135" x2="13555" y2="64135"/>
                        <a14:foregroundMark x1="14834" y1="70464" x2="14834" y2="70464"/>
                        <a14:foregroundMark x1="14578" y1="82700" x2="14578" y2="82700"/>
                      </a14:backgroundRemoval>
                    </a14:imgEffect>
                  </a14:imgLayer>
                </a14:imgProps>
              </a:ext>
              <a:ext uri="{28A0092B-C50C-407E-A947-70E740481C1C}">
                <a14:useLocalDpi xmlns:a14="http://schemas.microsoft.com/office/drawing/2010/main"/>
              </a:ext>
            </a:extLst>
          </a:blip>
          <a:srcRect/>
          <a:stretch>
            <a:fillRect/>
          </a:stretch>
        </p:blipFill>
        <p:spPr bwMode="auto">
          <a:xfrm>
            <a:off x="2701999" y="2482935"/>
            <a:ext cx="1011517" cy="613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87" name="直線矢印コネクタ 422"/>
          <p:cNvCxnSpPr>
            <a:cxnSpLocks noChangeShapeType="1"/>
          </p:cNvCxnSpPr>
          <p:nvPr/>
        </p:nvCxnSpPr>
        <p:spPr bwMode="auto">
          <a:xfrm flipV="1">
            <a:off x="3919343" y="4007195"/>
            <a:ext cx="617779" cy="481808"/>
          </a:xfrm>
          <a:prstGeom prst="straightConnector1">
            <a:avLst/>
          </a:prstGeom>
          <a:noFill/>
          <a:ln w="38100" algn="ctr">
            <a:solidFill>
              <a:srgbClr val="0000FF"/>
            </a:solidFill>
            <a:round/>
            <a:headEnd type="arrow"/>
            <a:tailEnd type="arrow" w="med" len="med"/>
          </a:ln>
          <a:extLst>
            <a:ext uri="{909E8E84-426E-40DD-AFC4-6F175D3DCCD1}">
              <a14:hiddenFill xmlns:a14="http://schemas.microsoft.com/office/drawing/2010/main">
                <a:noFill/>
              </a14:hiddenFill>
            </a:ext>
          </a:extLst>
        </p:spPr>
      </p:cxnSp>
      <p:pic>
        <p:nvPicPr>
          <p:cNvPr id="300" name="Picture 48"/>
          <p:cNvPicPr>
            <a:picLocks noChangeAspect="1" noChangeArrowheads="1"/>
          </p:cNvPicPr>
          <p:nvPr/>
        </p:nvPicPr>
        <p:blipFill>
          <a:blip r:embed="rId12" cstate="screen">
            <a:clrChange>
              <a:clrFrom>
                <a:srgbClr val="0000FF"/>
              </a:clrFrom>
              <a:clrTo>
                <a:srgbClr val="0000FF">
                  <a:alpha val="0"/>
                </a:srgbClr>
              </a:clrTo>
            </a:clrChange>
            <a:extLst>
              <a:ext uri="{28A0092B-C50C-407E-A947-70E740481C1C}">
                <a14:useLocalDpi xmlns:a14="http://schemas.microsoft.com/office/drawing/2010/main"/>
              </a:ext>
            </a:extLst>
          </a:blip>
          <a:srcRect/>
          <a:stretch>
            <a:fillRect/>
          </a:stretch>
        </p:blipFill>
        <p:spPr bwMode="auto">
          <a:xfrm>
            <a:off x="3037432" y="3995290"/>
            <a:ext cx="898525"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84" name="フリーフォーム 28783"/>
          <p:cNvSpPr/>
          <p:nvPr/>
        </p:nvSpPr>
        <p:spPr bwMode="auto">
          <a:xfrm rot="420937">
            <a:off x="3994593" y="3597285"/>
            <a:ext cx="2952277" cy="1413163"/>
          </a:xfrm>
          <a:custGeom>
            <a:avLst/>
            <a:gdLst>
              <a:gd name="connsiteX0" fmla="*/ 0 w 3146961"/>
              <a:gd name="connsiteY0" fmla="*/ 1413163 h 1413163"/>
              <a:gd name="connsiteX1" fmla="*/ 1864426 w 3146961"/>
              <a:gd name="connsiteY1" fmla="*/ 866898 h 1413163"/>
              <a:gd name="connsiteX2" fmla="*/ 3146961 w 3146961"/>
              <a:gd name="connsiteY2" fmla="*/ 0 h 1413163"/>
            </a:gdLst>
            <a:ahLst/>
            <a:cxnLst>
              <a:cxn ang="0">
                <a:pos x="connsiteX0" y="connsiteY0"/>
              </a:cxn>
              <a:cxn ang="0">
                <a:pos x="connsiteX1" y="connsiteY1"/>
              </a:cxn>
              <a:cxn ang="0">
                <a:pos x="connsiteX2" y="connsiteY2"/>
              </a:cxn>
            </a:cxnLst>
            <a:rect l="l" t="t" r="r" b="b"/>
            <a:pathLst>
              <a:path w="3146961" h="1413163">
                <a:moveTo>
                  <a:pt x="0" y="1413163"/>
                </a:moveTo>
                <a:cubicBezTo>
                  <a:pt x="669966" y="1257794"/>
                  <a:pt x="1339933" y="1102425"/>
                  <a:pt x="1864426" y="866898"/>
                </a:cubicBezTo>
                <a:cubicBezTo>
                  <a:pt x="2388919" y="631371"/>
                  <a:pt x="2767940" y="315685"/>
                  <a:pt x="3146961" y="0"/>
                </a:cubicBezTo>
              </a:path>
            </a:pathLst>
          </a:custGeom>
          <a:noFill/>
          <a:ln w="38100" cap="flat" cmpd="sng" algn="ctr">
            <a:solidFill>
              <a:srgbClr val="0000FF"/>
            </a:solidFill>
            <a:prstDash val="solid"/>
            <a:round/>
            <a:headEnd type="arrow" w="med" len="med"/>
            <a:tailEnd type="arrow"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311" name="フリーフォーム 310"/>
          <p:cNvSpPr/>
          <p:nvPr/>
        </p:nvSpPr>
        <p:spPr bwMode="auto">
          <a:xfrm rot="-60000" flipV="1">
            <a:off x="3927262" y="1930902"/>
            <a:ext cx="3093663" cy="934479"/>
          </a:xfrm>
          <a:custGeom>
            <a:avLst/>
            <a:gdLst>
              <a:gd name="connsiteX0" fmla="*/ 0 w 3146961"/>
              <a:gd name="connsiteY0" fmla="*/ 1413163 h 1413163"/>
              <a:gd name="connsiteX1" fmla="*/ 1864426 w 3146961"/>
              <a:gd name="connsiteY1" fmla="*/ 866898 h 1413163"/>
              <a:gd name="connsiteX2" fmla="*/ 3146961 w 3146961"/>
              <a:gd name="connsiteY2" fmla="*/ 0 h 1413163"/>
              <a:gd name="connsiteX0" fmla="*/ 0 w 3254237"/>
              <a:gd name="connsiteY0" fmla="*/ 1386464 h 1386464"/>
              <a:gd name="connsiteX1" fmla="*/ 1971702 w 3254237"/>
              <a:gd name="connsiteY1" fmla="*/ 866898 h 1386464"/>
              <a:gd name="connsiteX2" fmla="*/ 3254237 w 3254237"/>
              <a:gd name="connsiteY2" fmla="*/ 0 h 1386464"/>
              <a:gd name="connsiteX0" fmla="*/ 0 w 3220275"/>
              <a:gd name="connsiteY0" fmla="*/ 1269807 h 1269806"/>
              <a:gd name="connsiteX1" fmla="*/ 1937740 w 3220275"/>
              <a:gd name="connsiteY1" fmla="*/ 866898 h 1269806"/>
              <a:gd name="connsiteX2" fmla="*/ 3220275 w 3220275"/>
              <a:gd name="connsiteY2" fmla="*/ 0 h 1269806"/>
              <a:gd name="connsiteX0" fmla="*/ 0 w 3220275"/>
              <a:gd name="connsiteY0" fmla="*/ 1269807 h 1269807"/>
              <a:gd name="connsiteX1" fmla="*/ 829014 w 3220275"/>
              <a:gd name="connsiteY1" fmla="*/ 1111692 h 1269807"/>
              <a:gd name="connsiteX2" fmla="*/ 1937740 w 3220275"/>
              <a:gd name="connsiteY2" fmla="*/ 866898 h 1269807"/>
              <a:gd name="connsiteX3" fmla="*/ 3220275 w 3220275"/>
              <a:gd name="connsiteY3" fmla="*/ 0 h 1269807"/>
              <a:gd name="connsiteX0" fmla="*/ 0 w 3245265"/>
              <a:gd name="connsiteY0" fmla="*/ 1183391 h 1183392"/>
              <a:gd name="connsiteX1" fmla="*/ 854004 w 3245265"/>
              <a:gd name="connsiteY1" fmla="*/ 1111692 h 1183392"/>
              <a:gd name="connsiteX2" fmla="*/ 1962730 w 3245265"/>
              <a:gd name="connsiteY2" fmla="*/ 866898 h 1183392"/>
              <a:gd name="connsiteX3" fmla="*/ 3245265 w 3245265"/>
              <a:gd name="connsiteY3" fmla="*/ 0 h 1183392"/>
              <a:gd name="connsiteX0" fmla="*/ 0 w 3245265"/>
              <a:gd name="connsiteY0" fmla="*/ 1183391 h 1183391"/>
              <a:gd name="connsiteX1" fmla="*/ 854004 w 3245265"/>
              <a:gd name="connsiteY1" fmla="*/ 1111692 h 1183391"/>
              <a:gd name="connsiteX2" fmla="*/ 1962730 w 3245265"/>
              <a:gd name="connsiteY2" fmla="*/ 866898 h 1183391"/>
              <a:gd name="connsiteX3" fmla="*/ 3245265 w 3245265"/>
              <a:gd name="connsiteY3" fmla="*/ 0 h 1183391"/>
              <a:gd name="connsiteX0" fmla="*/ 0 w 3257760"/>
              <a:gd name="connsiteY0" fmla="*/ 1140183 h 1140183"/>
              <a:gd name="connsiteX1" fmla="*/ 866499 w 3257760"/>
              <a:gd name="connsiteY1" fmla="*/ 1111692 h 1140183"/>
              <a:gd name="connsiteX2" fmla="*/ 1975225 w 3257760"/>
              <a:gd name="connsiteY2" fmla="*/ 866898 h 1140183"/>
              <a:gd name="connsiteX3" fmla="*/ 3257760 w 3257760"/>
              <a:gd name="connsiteY3" fmla="*/ 0 h 1140183"/>
            </a:gdLst>
            <a:ahLst/>
            <a:cxnLst>
              <a:cxn ang="0">
                <a:pos x="connsiteX0" y="connsiteY0"/>
              </a:cxn>
              <a:cxn ang="0">
                <a:pos x="connsiteX1" y="connsiteY1"/>
              </a:cxn>
              <a:cxn ang="0">
                <a:pos x="connsiteX2" y="connsiteY2"/>
              </a:cxn>
              <a:cxn ang="0">
                <a:pos x="connsiteX3" y="connsiteY3"/>
              </a:cxn>
            </a:cxnLst>
            <a:rect l="l" t="t" r="r" b="b"/>
            <a:pathLst>
              <a:path w="3257760" h="1140183">
                <a:moveTo>
                  <a:pt x="0" y="1140183"/>
                </a:moveTo>
                <a:cubicBezTo>
                  <a:pt x="138169" y="1113831"/>
                  <a:pt x="495633" y="1150880"/>
                  <a:pt x="866499" y="1111692"/>
                </a:cubicBezTo>
                <a:cubicBezTo>
                  <a:pt x="1189456" y="1044541"/>
                  <a:pt x="1576682" y="1052180"/>
                  <a:pt x="1975225" y="866898"/>
                </a:cubicBezTo>
                <a:cubicBezTo>
                  <a:pt x="2511937" y="655264"/>
                  <a:pt x="2878739" y="315685"/>
                  <a:pt x="3257760" y="0"/>
                </a:cubicBezTo>
              </a:path>
            </a:pathLst>
          </a:custGeom>
          <a:noFill/>
          <a:ln w="38100" cap="flat" cmpd="sng" algn="ctr">
            <a:solidFill>
              <a:srgbClr val="0000FF"/>
            </a:solidFill>
            <a:prstDash val="solid"/>
            <a:round/>
            <a:headEnd type="arrow" w="med" len="med"/>
            <a:tailEnd type="arrow"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pic>
        <p:nvPicPr>
          <p:cNvPr id="284" name="Picture 5"/>
          <p:cNvPicPr>
            <a:picLocks noChangeAspect="1" noChangeArrowheads="1"/>
          </p:cNvPicPr>
          <p:nvPr/>
        </p:nvPicPr>
        <p:blipFill>
          <a:blip r:embed="rId13" cstate="screen">
            <a:extLst>
              <a:ext uri="{BEBA8EAE-BF5A-486C-A8C5-ECC9F3942E4B}">
                <a14:imgProps xmlns:a14="http://schemas.microsoft.com/office/drawing/2010/main">
                  <a14:imgLayer r:embed="rId14">
                    <a14:imgEffect>
                      <a14:backgroundRemoval t="0" b="100000" l="256" r="100000">
                        <a14:foregroundMark x1="31202" y1="46835" x2="31202" y2="46835"/>
                        <a14:foregroundMark x1="28645" y1="44726" x2="28645" y2="44726"/>
                        <a14:foregroundMark x1="28645" y1="44726" x2="28645" y2="44726"/>
                        <a14:foregroundMark x1="48593" y1="43038" x2="48593" y2="43038"/>
                        <a14:foregroundMark x1="48593" y1="43038" x2="48593" y2="43038"/>
                        <a14:foregroundMark x1="50895" y1="39662" x2="50895" y2="39662"/>
                        <a14:foregroundMark x1="50639" y1="39241" x2="50639" y2="39241"/>
                        <a14:foregroundMark x1="46803" y1="75105" x2="46803" y2="75105"/>
                        <a14:foregroundMark x1="28645" y1="72574" x2="28645" y2="72574"/>
                        <a14:foregroundMark x1="11253" y1="21941" x2="11253" y2="21941"/>
                        <a14:foregroundMark x1="6394" y1="24895" x2="6394" y2="24895"/>
                        <a14:foregroundMark x1="7928" y1="34599" x2="7928" y2="34599"/>
                        <a14:foregroundMark x1="8184" y1="48523" x2="8184" y2="48523"/>
                        <a14:foregroundMark x1="10230" y1="57806" x2="10230" y2="57806"/>
                        <a14:foregroundMark x1="13811" y1="53165" x2="13811" y2="53165"/>
                        <a14:foregroundMark x1="14578" y1="41350" x2="14578" y2="41350"/>
                        <a14:foregroundMark x1="93095" y1="39241" x2="93095" y2="39241"/>
                        <a14:foregroundMark x1="93095" y1="80169" x2="93095" y2="80169"/>
                        <a14:foregroundMark x1="10230" y1="38397" x2="10230" y2="38397"/>
                        <a14:foregroundMark x1="47059" y1="82700" x2="47059" y2="82700"/>
                        <a14:foregroundMark x1="13555" y1="64135" x2="13555" y2="64135"/>
                        <a14:foregroundMark x1="14834" y1="70464" x2="14834" y2="70464"/>
                        <a14:foregroundMark x1="14578" y1="82700" x2="14578" y2="82700"/>
                      </a14:backgroundRemoval>
                    </a14:imgEffect>
                  </a14:imgLayer>
                </a14:imgProps>
              </a:ext>
              <a:ext uri="{28A0092B-C50C-407E-A947-70E740481C1C}">
                <a14:useLocalDpi xmlns:a14="http://schemas.microsoft.com/office/drawing/2010/main"/>
              </a:ext>
            </a:extLst>
          </a:blip>
          <a:srcRect/>
          <a:stretch>
            <a:fillRect/>
          </a:stretch>
        </p:blipFill>
        <p:spPr bwMode="auto">
          <a:xfrm>
            <a:off x="2778177" y="5048597"/>
            <a:ext cx="1181453" cy="716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2734052" y="3016614"/>
            <a:ext cx="1184940" cy="276999"/>
          </a:xfrm>
          <a:prstGeom prst="rect">
            <a:avLst/>
          </a:prstGeom>
          <a:noFill/>
        </p:spPr>
        <p:txBody>
          <a:bodyPr wrap="none" rtlCol="0">
            <a:spAutoFit/>
          </a:bodyPr>
          <a:lstStyle/>
          <a:p>
            <a:r>
              <a:rPr kumimoji="1" lang="ja-JP" altLang="en-US" sz="1200" dirty="0" smtClean="0">
                <a:latin typeface="メイリオ" pitchFamily="50" charset="-128"/>
                <a:ea typeface="メイリオ" pitchFamily="50" charset="-128"/>
                <a:cs typeface="メイリオ" pitchFamily="50" charset="-128"/>
              </a:rPr>
              <a:t>診療所･小病院</a:t>
            </a:r>
            <a:endParaRPr kumimoji="1" lang="ja-JP" altLang="en-US" sz="1200" dirty="0">
              <a:latin typeface="メイリオ" pitchFamily="50" charset="-128"/>
              <a:ea typeface="メイリオ" pitchFamily="50" charset="-128"/>
              <a:cs typeface="メイリオ" pitchFamily="50" charset="-128"/>
            </a:endParaRPr>
          </a:p>
        </p:txBody>
      </p:sp>
      <p:sp>
        <p:nvSpPr>
          <p:cNvPr id="202" name="テキスト ボックス 201"/>
          <p:cNvSpPr txBox="1"/>
          <p:nvPr/>
        </p:nvSpPr>
        <p:spPr>
          <a:xfrm>
            <a:off x="2810996" y="5672281"/>
            <a:ext cx="1184940" cy="276999"/>
          </a:xfrm>
          <a:prstGeom prst="rect">
            <a:avLst/>
          </a:prstGeom>
          <a:noFill/>
        </p:spPr>
        <p:txBody>
          <a:bodyPr wrap="none" rtlCol="0">
            <a:spAutoFit/>
          </a:bodyPr>
          <a:lstStyle/>
          <a:p>
            <a:r>
              <a:rPr kumimoji="1" lang="ja-JP" altLang="en-US" sz="1200" dirty="0" smtClean="0">
                <a:latin typeface="メイリオ" pitchFamily="50" charset="-128"/>
                <a:ea typeface="メイリオ" pitchFamily="50" charset="-128"/>
                <a:cs typeface="メイリオ" pitchFamily="50" charset="-128"/>
              </a:rPr>
              <a:t>診療所･小病院</a:t>
            </a:r>
            <a:endParaRPr kumimoji="1" lang="ja-JP" altLang="en-US" sz="1200" dirty="0">
              <a:latin typeface="メイリオ" pitchFamily="50" charset="-128"/>
              <a:ea typeface="メイリオ" pitchFamily="50" charset="-128"/>
              <a:cs typeface="メイリオ" pitchFamily="50" charset="-128"/>
            </a:endParaRPr>
          </a:p>
        </p:txBody>
      </p:sp>
      <p:sp>
        <p:nvSpPr>
          <p:cNvPr id="203" name="テキスト ボックス 202"/>
          <p:cNvSpPr txBox="1"/>
          <p:nvPr/>
        </p:nvSpPr>
        <p:spPr>
          <a:xfrm>
            <a:off x="4610704" y="4005064"/>
            <a:ext cx="1107996" cy="276999"/>
          </a:xfrm>
          <a:prstGeom prst="rect">
            <a:avLst/>
          </a:prstGeom>
          <a:noFill/>
        </p:spPr>
        <p:txBody>
          <a:bodyPr wrap="none" rtlCol="0">
            <a:spAutoFit/>
          </a:bodyPr>
          <a:lstStyle/>
          <a:p>
            <a:r>
              <a:rPr kumimoji="1" lang="ja-JP" altLang="en-US" sz="1200" dirty="0" smtClean="0">
                <a:latin typeface="メイリオ" pitchFamily="50" charset="-128"/>
                <a:ea typeface="メイリオ" pitchFamily="50" charset="-128"/>
                <a:cs typeface="メイリオ" pitchFamily="50" charset="-128"/>
              </a:rPr>
              <a:t>地域中核病院</a:t>
            </a:r>
            <a:endParaRPr kumimoji="1" lang="ja-JP" altLang="en-US" sz="1200"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7334478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bwMode="auto">
          <a:xfrm>
            <a:off x="250825" y="476250"/>
            <a:ext cx="8672513"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kumimoji="0" lang="ja-JP" altLang="en-US" sz="4000" dirty="0" smtClean="0">
                <a:solidFill>
                  <a:srgbClr val="010000"/>
                </a:solidFill>
                <a:latin typeface="メイリオ" pitchFamily="50" charset="-128"/>
                <a:ea typeface="メイリオ" pitchFamily="50" charset="-128"/>
                <a:cs typeface="メイリオ" pitchFamily="50" charset="-128"/>
              </a:rPr>
              <a:t>病院総合医？　家庭医？</a:t>
            </a:r>
          </a:p>
        </p:txBody>
      </p:sp>
      <p:sp>
        <p:nvSpPr>
          <p:cNvPr id="243715" name="Rectangle 3"/>
          <p:cNvSpPr>
            <a:spLocks noChangeArrowheads="1"/>
          </p:cNvSpPr>
          <p:nvPr/>
        </p:nvSpPr>
        <p:spPr bwMode="auto">
          <a:xfrm>
            <a:off x="566336" y="2082807"/>
            <a:ext cx="8352928" cy="1152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spcBef>
                <a:spcPts val="0"/>
              </a:spcBef>
              <a:spcAft>
                <a:spcPts val="600"/>
              </a:spcAft>
            </a:pPr>
            <a:r>
              <a:rPr lang="ja-JP" altLang="en-US" b="0" dirty="0" smtClean="0">
                <a:solidFill>
                  <a:srgbClr val="010000"/>
                </a:solidFill>
                <a:latin typeface="メイリオ" pitchFamily="50" charset="-128"/>
                <a:ea typeface="メイリオ" pitchFamily="50" charset="-128"/>
                <a:cs typeface="メイリオ" pitchFamily="50" charset="-128"/>
              </a:rPr>
              <a:t>日常的</a:t>
            </a:r>
            <a:r>
              <a:rPr lang="ja-JP" altLang="en-US" b="0" dirty="0">
                <a:solidFill>
                  <a:srgbClr val="010000"/>
                </a:solidFill>
                <a:latin typeface="メイリオ" pitchFamily="50" charset="-128"/>
                <a:ea typeface="メイリオ" pitchFamily="50" charset="-128"/>
                <a:cs typeface="メイリオ" pitchFamily="50" charset="-128"/>
              </a:rPr>
              <a:t>に頻度の高い疾病や傷害に対応出来る事に加えて、地域によって異なる医療ニーズに的確に対応</a:t>
            </a:r>
            <a:r>
              <a:rPr lang="ja-JP" altLang="en-US" b="0" dirty="0" smtClean="0">
                <a:solidFill>
                  <a:srgbClr val="010000"/>
                </a:solidFill>
                <a:latin typeface="メイリオ" pitchFamily="50" charset="-128"/>
                <a:ea typeface="メイリオ" pitchFamily="50" charset="-128"/>
                <a:cs typeface="メイリオ" pitchFamily="50" charset="-128"/>
              </a:rPr>
              <a:t>出来る</a:t>
            </a:r>
            <a:r>
              <a:rPr lang="en-US" altLang="ja-JP" b="0" dirty="0" smtClean="0">
                <a:solidFill>
                  <a:srgbClr val="010000"/>
                </a:solidFill>
                <a:latin typeface="メイリオ" pitchFamily="50" charset="-128"/>
                <a:ea typeface="メイリオ" pitchFamily="50" charset="-128"/>
                <a:cs typeface="メイリオ" pitchFamily="50" charset="-128"/>
              </a:rPr>
              <a:t/>
            </a:r>
            <a:br>
              <a:rPr lang="en-US" altLang="ja-JP" b="0" dirty="0" smtClean="0">
                <a:solidFill>
                  <a:srgbClr val="010000"/>
                </a:solidFill>
                <a:latin typeface="メイリオ" pitchFamily="50" charset="-128"/>
                <a:ea typeface="メイリオ" pitchFamily="50" charset="-128"/>
                <a:cs typeface="メイリオ" pitchFamily="50" charset="-128"/>
              </a:rPr>
            </a:br>
            <a:r>
              <a:rPr lang="ja-JP" altLang="en-US" b="0" dirty="0" smtClean="0">
                <a:solidFill>
                  <a:srgbClr val="010000"/>
                </a:solidFill>
                <a:latin typeface="メイリオ" pitchFamily="50" charset="-128"/>
                <a:ea typeface="メイリオ" pitchFamily="50" charset="-128"/>
                <a:cs typeface="メイリオ" pitchFamily="50" charset="-128"/>
              </a:rPr>
              <a:t>「</a:t>
            </a:r>
            <a:r>
              <a:rPr lang="ja-JP" altLang="en-US" b="0" dirty="0">
                <a:solidFill>
                  <a:srgbClr val="010000"/>
                </a:solidFill>
                <a:latin typeface="メイリオ" pitchFamily="50" charset="-128"/>
                <a:ea typeface="メイリオ" pitchFamily="50" charset="-128"/>
                <a:cs typeface="メイリオ" pitchFamily="50" charset="-128"/>
              </a:rPr>
              <a:t>地域を診る医師</a:t>
            </a:r>
            <a:r>
              <a:rPr lang="ja-JP" altLang="en-US" b="0" dirty="0" smtClean="0">
                <a:solidFill>
                  <a:srgbClr val="010000"/>
                </a:solidFill>
                <a:latin typeface="メイリオ" pitchFamily="50" charset="-128"/>
                <a:ea typeface="メイリオ" pitchFamily="50" charset="-128"/>
                <a:cs typeface="メイリオ" pitchFamily="50" charset="-128"/>
              </a:rPr>
              <a:t>」</a:t>
            </a:r>
            <a:r>
              <a:rPr lang="en-US" altLang="ja-JP" b="0" dirty="0" smtClean="0">
                <a:solidFill>
                  <a:srgbClr val="010000"/>
                </a:solidFill>
                <a:latin typeface="メイリオ" pitchFamily="50" charset="-128"/>
                <a:ea typeface="メイリオ" pitchFamily="50" charset="-128"/>
                <a:cs typeface="メイリオ" pitchFamily="50" charset="-128"/>
              </a:rPr>
              <a:t/>
            </a:r>
            <a:br>
              <a:rPr lang="en-US" altLang="ja-JP" b="0" dirty="0" smtClean="0">
                <a:solidFill>
                  <a:srgbClr val="010000"/>
                </a:solidFill>
                <a:latin typeface="メイリオ" pitchFamily="50" charset="-128"/>
                <a:ea typeface="メイリオ" pitchFamily="50" charset="-128"/>
                <a:cs typeface="メイリオ" pitchFamily="50" charset="-128"/>
              </a:rPr>
            </a:br>
            <a:endParaRPr lang="en-US" altLang="ja-JP" dirty="0" smtClean="0">
              <a:solidFill>
                <a:srgbClr val="FF0000"/>
              </a:solidFill>
              <a:latin typeface="メイリオ" pitchFamily="50" charset="-128"/>
              <a:ea typeface="メイリオ" pitchFamily="50" charset="-128"/>
              <a:cs typeface="メイリオ" pitchFamily="50" charset="-128"/>
            </a:endParaRPr>
          </a:p>
        </p:txBody>
      </p:sp>
      <p:sp>
        <p:nvSpPr>
          <p:cNvPr id="2" name="下矢印 1"/>
          <p:cNvSpPr/>
          <p:nvPr/>
        </p:nvSpPr>
        <p:spPr bwMode="auto">
          <a:xfrm>
            <a:off x="6564159" y="3301437"/>
            <a:ext cx="648072" cy="80661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6" name="正方形/長方形 5"/>
          <p:cNvSpPr/>
          <p:nvPr/>
        </p:nvSpPr>
        <p:spPr>
          <a:xfrm>
            <a:off x="2594108" y="1340768"/>
            <a:ext cx="4288353" cy="584775"/>
          </a:xfrm>
          <a:prstGeom prst="rect">
            <a:avLst/>
          </a:prstGeom>
        </p:spPr>
        <p:txBody>
          <a:bodyPr wrap="none">
            <a:spAutoFit/>
          </a:bodyPr>
          <a:lstStyle/>
          <a:p>
            <a:pPr>
              <a:spcBef>
                <a:spcPts val="0"/>
              </a:spcBef>
              <a:spcAft>
                <a:spcPts val="600"/>
              </a:spcAft>
            </a:pPr>
            <a:r>
              <a:rPr lang="ja-JP" altLang="en-US" sz="3200" dirty="0">
                <a:solidFill>
                  <a:srgbClr val="0000FF"/>
                </a:solidFill>
                <a:latin typeface="メイリオ" pitchFamily="50" charset="-128"/>
                <a:ea typeface="メイリオ" pitchFamily="50" charset="-128"/>
                <a:cs typeface="メイリオ" pitchFamily="50" charset="-128"/>
              </a:rPr>
              <a:t>総合</a:t>
            </a:r>
            <a:r>
              <a:rPr lang="ja-JP" altLang="en-US" sz="3200" dirty="0" smtClean="0">
                <a:solidFill>
                  <a:srgbClr val="0000FF"/>
                </a:solidFill>
                <a:latin typeface="メイリオ" pitchFamily="50" charset="-128"/>
                <a:ea typeface="メイリオ" pitchFamily="50" charset="-128"/>
                <a:cs typeface="メイリオ" pitchFamily="50" charset="-128"/>
              </a:rPr>
              <a:t>診療専門医</a:t>
            </a:r>
            <a:r>
              <a:rPr lang="ja-JP" altLang="en-US" sz="3200" dirty="0">
                <a:solidFill>
                  <a:srgbClr val="0000FF"/>
                </a:solidFill>
                <a:latin typeface="メイリオ" pitchFamily="50" charset="-128"/>
                <a:ea typeface="メイリオ" pitchFamily="50" charset="-128"/>
                <a:cs typeface="メイリオ" pitchFamily="50" charset="-128"/>
              </a:rPr>
              <a:t>とは？</a:t>
            </a:r>
            <a:endParaRPr lang="en-US" altLang="ja-JP" sz="3200" dirty="0">
              <a:solidFill>
                <a:srgbClr val="0000FF"/>
              </a:solidFill>
              <a:latin typeface="メイリオ" pitchFamily="50" charset="-128"/>
              <a:ea typeface="メイリオ" pitchFamily="50" charset="-128"/>
              <a:cs typeface="メイリオ" pitchFamily="50" charset="-128"/>
            </a:endParaRPr>
          </a:p>
        </p:txBody>
      </p:sp>
      <p:sp>
        <p:nvSpPr>
          <p:cNvPr id="3" name="正方形/長方形 2"/>
          <p:cNvSpPr/>
          <p:nvPr/>
        </p:nvSpPr>
        <p:spPr>
          <a:xfrm>
            <a:off x="5253051" y="4252064"/>
            <a:ext cx="3270289" cy="1569660"/>
          </a:xfrm>
          <a:prstGeom prst="rect">
            <a:avLst/>
          </a:prstGeom>
        </p:spPr>
        <p:txBody>
          <a:bodyPr wrap="square">
            <a:spAutoFit/>
          </a:bodyPr>
          <a:lstStyle/>
          <a:p>
            <a:pPr algn="ctr"/>
            <a:r>
              <a:rPr lang="ja-JP" altLang="en-US" b="0" dirty="0" smtClean="0">
                <a:latin typeface="+mn-ea"/>
                <a:ea typeface="+mn-ea"/>
              </a:rPr>
              <a:t>「地域を診る」には、</a:t>
            </a:r>
            <a:endParaRPr lang="en-US" altLang="ja-JP" b="0" dirty="0" smtClean="0">
              <a:latin typeface="+mn-ea"/>
              <a:ea typeface="+mn-ea"/>
            </a:endParaRPr>
          </a:p>
          <a:p>
            <a:pPr algn="ctr"/>
            <a:r>
              <a:rPr lang="ja-JP" altLang="en-US" b="0" dirty="0" smtClean="0">
                <a:latin typeface="+mn-ea"/>
                <a:ea typeface="+mn-ea"/>
              </a:rPr>
              <a:t>家庭医も、</a:t>
            </a:r>
            <a:endParaRPr lang="en-US" altLang="ja-JP" b="0" dirty="0" smtClean="0">
              <a:latin typeface="+mn-ea"/>
              <a:ea typeface="+mn-ea"/>
            </a:endParaRPr>
          </a:p>
          <a:p>
            <a:pPr algn="ctr"/>
            <a:r>
              <a:rPr lang="ja-JP" altLang="en-US" b="0" dirty="0" smtClean="0">
                <a:latin typeface="+mn-ea"/>
                <a:ea typeface="+mn-ea"/>
              </a:rPr>
              <a:t>病院総合医も、</a:t>
            </a:r>
            <a:endParaRPr lang="en-US" altLang="ja-JP" b="0" dirty="0" smtClean="0">
              <a:latin typeface="+mn-ea"/>
              <a:ea typeface="+mn-ea"/>
            </a:endParaRPr>
          </a:p>
          <a:p>
            <a:pPr algn="ctr"/>
            <a:r>
              <a:rPr lang="ja-JP" altLang="en-US" b="0" dirty="0" smtClean="0">
                <a:latin typeface="+mn-ea"/>
                <a:ea typeface="+mn-ea"/>
              </a:rPr>
              <a:t>どちらも必要</a:t>
            </a:r>
            <a:endParaRPr lang="ja-JP" altLang="en-US" b="0" dirty="0">
              <a:latin typeface="+mn-ea"/>
              <a:ea typeface="+mn-ea"/>
            </a:endParaRP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4" y="3704746"/>
            <a:ext cx="4581525" cy="2721769"/>
          </a:xfrm>
          <a:prstGeom prst="rect">
            <a:avLst/>
          </a:prstGeom>
          <a:solidFill>
            <a:schemeClr val="accent5">
              <a:lumMod val="40000"/>
              <a:lumOff val="60000"/>
            </a:schemeClr>
          </a:solidFill>
          <a:ln w="9525">
            <a:solidFill>
              <a:schemeClr val="tx1"/>
            </a:solidFill>
            <a:miter lim="800000"/>
            <a:headEnd/>
            <a:tailEnd/>
          </a:ln>
          <a:effectLst/>
        </p:spPr>
      </p:pic>
      <p:sp>
        <p:nvSpPr>
          <p:cNvPr id="5" name="円/楕円 4"/>
          <p:cNvSpPr/>
          <p:nvPr/>
        </p:nvSpPr>
        <p:spPr bwMode="auto">
          <a:xfrm>
            <a:off x="1495839" y="3848762"/>
            <a:ext cx="2016224" cy="237626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18880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bwMode="auto">
          <a:xfrm>
            <a:off x="250825" y="476250"/>
            <a:ext cx="8672513" cy="865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50000"/>
              </a:spcBef>
            </a:pPr>
            <a:r>
              <a:rPr kumimoji="0" lang="ja-JP" altLang="en-US" sz="4000" dirty="0" smtClean="0">
                <a:solidFill>
                  <a:srgbClr val="010000"/>
                </a:solidFill>
                <a:latin typeface="メイリオ" pitchFamily="50" charset="-128"/>
                <a:ea typeface="メイリオ" pitchFamily="50" charset="-128"/>
                <a:cs typeface="メイリオ" pitchFamily="50" charset="-128"/>
              </a:rPr>
              <a:t>病院総合医？　家庭医？</a:t>
            </a:r>
          </a:p>
        </p:txBody>
      </p:sp>
      <p:sp>
        <p:nvSpPr>
          <p:cNvPr id="2" name="下矢印 1"/>
          <p:cNvSpPr/>
          <p:nvPr/>
        </p:nvSpPr>
        <p:spPr bwMode="auto">
          <a:xfrm>
            <a:off x="6587285" y="3301437"/>
            <a:ext cx="648072" cy="631619"/>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3" name="正方形/長方形 2"/>
          <p:cNvSpPr/>
          <p:nvPr/>
        </p:nvSpPr>
        <p:spPr>
          <a:xfrm>
            <a:off x="439302" y="1479555"/>
            <a:ext cx="8487826" cy="1877437"/>
          </a:xfrm>
          <a:prstGeom prst="rect">
            <a:avLst/>
          </a:prstGeom>
        </p:spPr>
        <p:txBody>
          <a:bodyPr wrap="square">
            <a:spAutoFit/>
          </a:bodyPr>
          <a:lstStyle/>
          <a:p>
            <a:pPr marL="342900" indent="-342900">
              <a:spcBef>
                <a:spcPts val="1200"/>
              </a:spcBef>
              <a:buFont typeface="Arial" pitchFamily="34" charset="0"/>
              <a:buChar char="•"/>
            </a:pPr>
            <a:r>
              <a:rPr lang="ja-JP" altLang="en-US" b="0" dirty="0" smtClean="0">
                <a:solidFill>
                  <a:srgbClr val="010000"/>
                </a:solidFill>
                <a:latin typeface="メイリオ" pitchFamily="50" charset="-128"/>
                <a:ea typeface="メイリオ" pitchFamily="50" charset="-128"/>
                <a:cs typeface="メイリオ" pitchFamily="50" charset="-128"/>
              </a:rPr>
              <a:t>専門医としての総合診療医は、「どちらか」ではなく</a:t>
            </a:r>
            <a:r>
              <a:rPr lang="en-US" altLang="ja-JP" b="0" dirty="0" smtClean="0">
                <a:solidFill>
                  <a:srgbClr val="010000"/>
                </a:solidFill>
                <a:latin typeface="メイリオ" pitchFamily="50" charset="-128"/>
                <a:ea typeface="メイリオ" pitchFamily="50" charset="-128"/>
                <a:cs typeface="メイリオ" pitchFamily="50" charset="-128"/>
              </a:rPr>
              <a:t/>
            </a:r>
            <a:br>
              <a:rPr lang="en-US" altLang="ja-JP" b="0" dirty="0" smtClean="0">
                <a:solidFill>
                  <a:srgbClr val="010000"/>
                </a:solidFill>
                <a:latin typeface="メイリオ" pitchFamily="50" charset="-128"/>
                <a:ea typeface="メイリオ" pitchFamily="50" charset="-128"/>
                <a:cs typeface="メイリオ" pitchFamily="50" charset="-128"/>
              </a:rPr>
            </a:br>
            <a:r>
              <a:rPr lang="ja-JP" altLang="en-US" b="0" dirty="0" smtClean="0">
                <a:solidFill>
                  <a:srgbClr val="010000"/>
                </a:solidFill>
                <a:latin typeface="メイリオ" pitchFamily="50" charset="-128"/>
                <a:ea typeface="メイリオ" pitchFamily="50" charset="-128"/>
                <a:cs typeface="メイリオ" pitchFamily="50" charset="-128"/>
              </a:rPr>
              <a:t>「どちらも」対応できる医師でなければならない</a:t>
            </a:r>
            <a:endParaRPr lang="en-US" altLang="ja-JP" b="0" dirty="0" smtClean="0">
              <a:solidFill>
                <a:srgbClr val="010000"/>
              </a:solidFill>
              <a:latin typeface="メイリオ" pitchFamily="50" charset="-128"/>
              <a:ea typeface="メイリオ" pitchFamily="50" charset="-128"/>
              <a:cs typeface="メイリオ" pitchFamily="50" charset="-128"/>
            </a:endParaRPr>
          </a:p>
          <a:p>
            <a:pPr marL="342900" indent="-342900">
              <a:spcBef>
                <a:spcPts val="1200"/>
              </a:spcBef>
              <a:buFont typeface="Arial" pitchFamily="34" charset="0"/>
              <a:buChar char="•"/>
            </a:pPr>
            <a:r>
              <a:rPr lang="ja-JP" altLang="en-US" b="0" dirty="0" smtClean="0">
                <a:solidFill>
                  <a:srgbClr val="010000"/>
                </a:solidFill>
                <a:latin typeface="メイリオ" pitchFamily="50" charset="-128"/>
                <a:ea typeface="メイリオ" pitchFamily="50" charset="-128"/>
                <a:cs typeface="メイリオ" pitchFamily="50" charset="-128"/>
              </a:rPr>
              <a:t>ベースとなる臨床能力には根本的な違いはない</a:t>
            </a:r>
            <a:endParaRPr lang="en-US" altLang="ja-JP" b="0" dirty="0" smtClean="0">
              <a:solidFill>
                <a:srgbClr val="010000"/>
              </a:solidFill>
              <a:latin typeface="メイリオ" pitchFamily="50" charset="-128"/>
              <a:ea typeface="メイリオ" pitchFamily="50" charset="-128"/>
              <a:cs typeface="メイリオ" pitchFamily="50" charset="-128"/>
            </a:endParaRPr>
          </a:p>
          <a:p>
            <a:pPr marL="342900" indent="-342900">
              <a:spcBef>
                <a:spcPts val="1200"/>
              </a:spcBef>
              <a:buFont typeface="Arial" pitchFamily="34" charset="0"/>
              <a:buChar char="•"/>
            </a:pPr>
            <a:r>
              <a:rPr lang="ja-JP" altLang="en-US" b="0" dirty="0" smtClean="0">
                <a:solidFill>
                  <a:srgbClr val="010000"/>
                </a:solidFill>
                <a:latin typeface="メイリオ" pitchFamily="50" charset="-128"/>
                <a:ea typeface="メイリオ" pitchFamily="50" charset="-128"/>
                <a:cs typeface="メイリオ" pitchFamily="50" charset="-128"/>
              </a:rPr>
              <a:t>最終的</a:t>
            </a:r>
            <a:r>
              <a:rPr lang="ja-JP" altLang="en-US" b="0" dirty="0">
                <a:solidFill>
                  <a:srgbClr val="010000"/>
                </a:solidFill>
                <a:latin typeface="メイリオ" pitchFamily="50" charset="-128"/>
                <a:ea typeface="メイリオ" pitchFamily="50" charset="-128"/>
                <a:cs typeface="メイリオ" pitchFamily="50" charset="-128"/>
              </a:rPr>
              <a:t>にどちらで働くに</a:t>
            </a:r>
            <a:r>
              <a:rPr lang="ja-JP" altLang="en-US" b="0" dirty="0" smtClean="0">
                <a:solidFill>
                  <a:srgbClr val="010000"/>
                </a:solidFill>
                <a:latin typeface="メイリオ" pitchFamily="50" charset="-128"/>
                <a:ea typeface="メイリオ" pitchFamily="50" charset="-128"/>
                <a:cs typeface="メイリオ" pitchFamily="50" charset="-128"/>
              </a:rPr>
              <a:t>しても、お互いのスキルは必要</a:t>
            </a:r>
            <a:endParaRPr lang="ja-JP" altLang="en-US" dirty="0"/>
          </a:p>
        </p:txBody>
      </p:sp>
      <p:sp>
        <p:nvSpPr>
          <p:cNvPr id="9" name="正方形/長方形 8"/>
          <p:cNvSpPr/>
          <p:nvPr/>
        </p:nvSpPr>
        <p:spPr>
          <a:xfrm>
            <a:off x="5220072" y="4000415"/>
            <a:ext cx="3597559" cy="2092881"/>
          </a:xfrm>
          <a:prstGeom prst="rect">
            <a:avLst/>
          </a:prstGeom>
          <a:ln>
            <a:solidFill>
              <a:schemeClr val="bg1">
                <a:lumMod val="50000"/>
              </a:schemeClr>
            </a:solidFill>
          </a:ln>
        </p:spPr>
        <p:txBody>
          <a:bodyPr wrap="square">
            <a:spAutoFit/>
          </a:bodyPr>
          <a:lstStyle/>
          <a:p>
            <a:pPr marL="177800" indent="-177800">
              <a:buFont typeface="Arial" pitchFamily="34" charset="0"/>
              <a:buChar char="•"/>
            </a:pPr>
            <a:r>
              <a:rPr lang="ja-JP" altLang="en-US" b="0" dirty="0" smtClean="0">
                <a:solidFill>
                  <a:srgbClr val="010000"/>
                </a:solidFill>
                <a:latin typeface="メイリオ" pitchFamily="50" charset="-128"/>
                <a:ea typeface="メイリオ" pitchFamily="50" charset="-128"/>
                <a:cs typeface="メイリオ" pitchFamily="50" charset="-128"/>
              </a:rPr>
              <a:t>どちらも研修すべき</a:t>
            </a:r>
            <a:r>
              <a:rPr lang="en-US" altLang="ja-JP" b="0" dirty="0" smtClean="0">
                <a:solidFill>
                  <a:srgbClr val="010000"/>
                </a:solidFill>
                <a:latin typeface="メイリオ" pitchFamily="50" charset="-128"/>
                <a:ea typeface="メイリオ" pitchFamily="50" charset="-128"/>
                <a:cs typeface="メイリオ" pitchFamily="50" charset="-128"/>
              </a:rPr>
              <a:t/>
            </a:r>
            <a:br>
              <a:rPr lang="en-US" altLang="ja-JP" b="0" dirty="0" smtClean="0">
                <a:solidFill>
                  <a:srgbClr val="010000"/>
                </a:solidFill>
                <a:latin typeface="メイリオ" pitchFamily="50" charset="-128"/>
                <a:ea typeface="メイリオ" pitchFamily="50" charset="-128"/>
                <a:cs typeface="メイリオ" pitchFamily="50" charset="-128"/>
              </a:rPr>
            </a:br>
            <a:r>
              <a:rPr lang="en-US" altLang="ja-JP" sz="2000" b="0" dirty="0" smtClean="0">
                <a:solidFill>
                  <a:srgbClr val="010000"/>
                </a:solidFill>
                <a:latin typeface="メイリオ" pitchFamily="50" charset="-128"/>
                <a:ea typeface="メイリオ" pitchFamily="50" charset="-128"/>
                <a:cs typeface="メイリオ" pitchFamily="50" charset="-128"/>
              </a:rPr>
              <a:t>(</a:t>
            </a:r>
            <a:r>
              <a:rPr lang="ja-JP" altLang="en-US" sz="2000" b="0" dirty="0" smtClean="0">
                <a:solidFill>
                  <a:srgbClr val="010000"/>
                </a:solidFill>
                <a:latin typeface="メイリオ" pitchFamily="50" charset="-128"/>
                <a:ea typeface="メイリオ" pitchFamily="50" charset="-128"/>
                <a:cs typeface="メイリオ" pitchFamily="50" charset="-128"/>
              </a:rPr>
              <a:t>重みづけは違ってよい</a:t>
            </a:r>
            <a:r>
              <a:rPr lang="en-US" altLang="ja-JP" sz="2000" b="0" dirty="0" smtClean="0">
                <a:solidFill>
                  <a:srgbClr val="010000"/>
                </a:solidFill>
                <a:latin typeface="メイリオ" pitchFamily="50" charset="-128"/>
                <a:ea typeface="メイリオ" pitchFamily="50" charset="-128"/>
                <a:cs typeface="メイリオ" pitchFamily="50" charset="-128"/>
              </a:rPr>
              <a:t>)</a:t>
            </a:r>
          </a:p>
          <a:p>
            <a:pPr marL="177800" indent="-177800">
              <a:spcBef>
                <a:spcPts val="1200"/>
              </a:spcBef>
              <a:buFont typeface="Arial" pitchFamily="34" charset="0"/>
              <a:buChar char="•"/>
            </a:pPr>
            <a:r>
              <a:rPr lang="ja-JP" altLang="en-US" b="0" dirty="0">
                <a:solidFill>
                  <a:srgbClr val="010000"/>
                </a:solidFill>
                <a:latin typeface="メイリオ" pitchFamily="50" charset="-128"/>
                <a:ea typeface="メイリオ" pitchFamily="50" charset="-128"/>
                <a:cs typeface="メイリオ" pitchFamily="50" charset="-128"/>
              </a:rPr>
              <a:t>広い基盤を身につけて</a:t>
            </a:r>
            <a:r>
              <a:rPr lang="ja-JP" altLang="en-US" b="0" dirty="0" smtClean="0">
                <a:solidFill>
                  <a:srgbClr val="010000"/>
                </a:solidFill>
                <a:latin typeface="メイリオ" pitchFamily="50" charset="-128"/>
                <a:ea typeface="メイリオ" pitchFamily="50" charset="-128"/>
                <a:cs typeface="メイリオ" pitchFamily="50" charset="-128"/>
              </a:rPr>
              <a:t>から、どちらに軸足を置くか決めればよい</a:t>
            </a:r>
            <a:endParaRPr lang="en-US" altLang="ja-JP" b="0" dirty="0" smtClean="0">
              <a:solidFill>
                <a:srgbClr val="010000"/>
              </a:solidFill>
              <a:latin typeface="メイリオ" pitchFamily="50" charset="-128"/>
              <a:ea typeface="メイリオ" pitchFamily="50" charset="-128"/>
              <a:cs typeface="メイリオ" pitchFamily="50" charset="-128"/>
            </a:endParaRPr>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4" y="3704746"/>
            <a:ext cx="4581525" cy="2721769"/>
          </a:xfrm>
          <a:prstGeom prst="rect">
            <a:avLst/>
          </a:prstGeom>
          <a:solidFill>
            <a:schemeClr val="accent5">
              <a:lumMod val="40000"/>
              <a:lumOff val="60000"/>
            </a:schemeClr>
          </a:solidFill>
          <a:ln w="9525">
            <a:solidFill>
              <a:schemeClr val="tx1"/>
            </a:solidFill>
            <a:miter lim="800000"/>
            <a:headEnd/>
            <a:tailEnd/>
          </a:ln>
          <a:effectLst/>
        </p:spPr>
      </p:pic>
      <p:sp>
        <p:nvSpPr>
          <p:cNvPr id="11" name="円/楕円 10"/>
          <p:cNvSpPr/>
          <p:nvPr/>
        </p:nvSpPr>
        <p:spPr bwMode="auto">
          <a:xfrm>
            <a:off x="1495839" y="3848762"/>
            <a:ext cx="2016224" cy="2376264"/>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70863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lstStyle/>
          <a:p>
            <a:r>
              <a:rPr lang="en-US" altLang="ja-JP" sz="3200" dirty="0" smtClean="0"/>
              <a:t>｢</a:t>
            </a:r>
            <a:r>
              <a:rPr lang="ja-JP" altLang="en-US" sz="3200" dirty="0" smtClean="0"/>
              <a:t>社会保障制度改革国民会議報告書</a:t>
            </a:r>
            <a:r>
              <a:rPr lang="en-US" altLang="ja-JP" sz="3200" dirty="0" smtClean="0"/>
              <a:t>｣</a:t>
            </a:r>
            <a:r>
              <a:rPr lang="ja-JP" altLang="en-US" sz="3200" dirty="0" smtClean="0"/>
              <a:t>より</a:t>
            </a:r>
            <a:r>
              <a:rPr lang="ja-JP" altLang="en-US" sz="3200" dirty="0"/>
              <a:t>抜粋</a:t>
            </a:r>
            <a:endParaRPr kumimoji="1" lang="ja-JP" altLang="en-US" sz="3200" dirty="0"/>
          </a:p>
        </p:txBody>
      </p:sp>
      <p:sp>
        <p:nvSpPr>
          <p:cNvPr id="3" name="コンテンツ プレースホルダー 2"/>
          <p:cNvSpPr>
            <a:spLocks noGrp="1"/>
          </p:cNvSpPr>
          <p:nvPr>
            <p:ph idx="1"/>
          </p:nvPr>
        </p:nvSpPr>
        <p:spPr>
          <a:xfrm>
            <a:off x="467544" y="1135285"/>
            <a:ext cx="8352928" cy="5174035"/>
          </a:xfrm>
        </p:spPr>
        <p:txBody>
          <a:bodyPr/>
          <a:lstStyle/>
          <a:p>
            <a:pPr marL="0" indent="0">
              <a:buNone/>
            </a:pPr>
            <a:r>
              <a:rPr lang="en-US" altLang="ja-JP" sz="2000" dirty="0" smtClean="0"/>
              <a:t>Ⅱ </a:t>
            </a:r>
            <a:r>
              <a:rPr lang="ja-JP" altLang="en-US" sz="2000" dirty="0"/>
              <a:t>医療・介護分野の</a:t>
            </a:r>
            <a:r>
              <a:rPr lang="ja-JP" altLang="en-US" sz="2000" dirty="0" smtClean="0"/>
              <a:t>改革</a:t>
            </a:r>
            <a:endParaRPr lang="en-US" altLang="ja-JP" sz="2000" dirty="0" smtClean="0"/>
          </a:p>
          <a:p>
            <a:pPr marL="0" indent="0">
              <a:buNone/>
            </a:pPr>
            <a:r>
              <a:rPr lang="ja-JP" altLang="en-US" sz="2000" dirty="0" smtClean="0"/>
              <a:t> ２ </a:t>
            </a:r>
            <a:r>
              <a:rPr lang="ja-JP" altLang="en-US" sz="2000" dirty="0"/>
              <a:t>医療・介護サービスの提供体制</a:t>
            </a:r>
            <a:r>
              <a:rPr lang="ja-JP" altLang="en-US" sz="2000" dirty="0" smtClean="0"/>
              <a:t>改革</a:t>
            </a:r>
            <a:endParaRPr lang="en-US" altLang="ja-JP" sz="2000" dirty="0" smtClean="0"/>
          </a:p>
          <a:p>
            <a:pPr marL="0" indent="0">
              <a:buNone/>
            </a:pPr>
            <a:r>
              <a:rPr lang="ja-JP" altLang="en-US" sz="2000" dirty="0"/>
              <a:t>（６）医療の</a:t>
            </a:r>
            <a:r>
              <a:rPr lang="ja-JP" altLang="en-US" sz="2000" dirty="0" smtClean="0"/>
              <a:t>在り方</a:t>
            </a:r>
            <a:endParaRPr lang="en-US" altLang="ja-JP" sz="2000" dirty="0" smtClean="0"/>
          </a:p>
          <a:p>
            <a:pPr marL="0" indent="0">
              <a:spcBef>
                <a:spcPts val="0"/>
              </a:spcBef>
              <a:buNone/>
            </a:pPr>
            <a:r>
              <a:rPr lang="ja-JP" altLang="en-US" sz="2000" dirty="0"/>
              <a:t>　</a:t>
            </a:r>
            <a:r>
              <a:rPr lang="ja-JP" altLang="en-US" sz="2000" dirty="0" smtClean="0"/>
              <a:t>医療</a:t>
            </a:r>
            <a:r>
              <a:rPr lang="ja-JP" altLang="en-US" sz="2000" dirty="0"/>
              <a:t>の在り方そのものも変化を求められている</a:t>
            </a:r>
            <a:r>
              <a:rPr lang="ja-JP" altLang="en-US" sz="2000" dirty="0" smtClean="0"/>
              <a:t>。</a:t>
            </a:r>
            <a:endParaRPr lang="en-US" altLang="ja-JP" sz="2000" dirty="0" smtClean="0"/>
          </a:p>
          <a:p>
            <a:pPr marL="0" indent="0">
              <a:spcBef>
                <a:spcPts val="0"/>
              </a:spcBef>
              <a:buNone/>
            </a:pPr>
            <a:r>
              <a:rPr lang="ja-JP" altLang="en-US" sz="2000" dirty="0" smtClean="0"/>
              <a:t>　高齢化</a:t>
            </a:r>
            <a:r>
              <a:rPr lang="ja-JP" altLang="en-US" sz="2000" dirty="0"/>
              <a:t>等に伴い、特定の臓器や疾患を超えた多様な問題を抱える患者が増加</a:t>
            </a:r>
            <a:r>
              <a:rPr lang="ja-JP" altLang="en-US" sz="2000" dirty="0" smtClean="0"/>
              <a:t>する</a:t>
            </a:r>
            <a:r>
              <a:rPr lang="ja-JP" altLang="en-US" sz="2000" dirty="0"/>
              <a:t>中、これらの患者にとっては、複数の従来の領域別専門医による診療よりも</a:t>
            </a:r>
            <a:r>
              <a:rPr lang="ja-JP" altLang="en-US" sz="2000" b="1" dirty="0" smtClean="0">
                <a:solidFill>
                  <a:srgbClr val="FF0000"/>
                </a:solidFill>
              </a:rPr>
              <a:t>総合的</a:t>
            </a:r>
            <a:r>
              <a:rPr lang="ja-JP" altLang="en-US" sz="2000" b="1" dirty="0">
                <a:solidFill>
                  <a:srgbClr val="FF0000"/>
                </a:solidFill>
              </a:rPr>
              <a:t>な診療能力を有する医師</a:t>
            </a:r>
            <a:r>
              <a:rPr lang="en-US" altLang="ja-JP" sz="2000" b="1" dirty="0">
                <a:solidFill>
                  <a:srgbClr val="FF0000"/>
                </a:solidFill>
              </a:rPr>
              <a:t>(</a:t>
            </a:r>
            <a:r>
              <a:rPr lang="ja-JP" altLang="en-US" sz="2000" b="1" dirty="0">
                <a:solidFill>
                  <a:srgbClr val="FF0000"/>
                </a:solidFill>
              </a:rPr>
              <a:t>総合診療医</a:t>
            </a:r>
            <a:r>
              <a:rPr lang="en-US" altLang="ja-JP" sz="2000" b="1" dirty="0">
                <a:solidFill>
                  <a:srgbClr val="FF0000"/>
                </a:solidFill>
              </a:rPr>
              <a:t>)</a:t>
            </a:r>
            <a:r>
              <a:rPr lang="ja-JP" altLang="en-US" sz="2000" b="1" dirty="0">
                <a:solidFill>
                  <a:srgbClr val="FF0000"/>
                </a:solidFill>
              </a:rPr>
              <a:t>による診療の方か適切</a:t>
            </a:r>
            <a:r>
              <a:rPr lang="ja-JP" altLang="en-US" sz="2000" dirty="0"/>
              <a:t>な場合が多い</a:t>
            </a:r>
            <a:r>
              <a:rPr lang="ja-JP" altLang="en-US" sz="2000" dirty="0" smtClean="0"/>
              <a:t>。</a:t>
            </a:r>
            <a:endParaRPr lang="en-US" altLang="ja-JP" sz="2000" dirty="0" smtClean="0"/>
          </a:p>
          <a:p>
            <a:pPr marL="0" indent="0">
              <a:spcBef>
                <a:spcPts val="600"/>
              </a:spcBef>
              <a:buNone/>
            </a:pPr>
            <a:r>
              <a:rPr lang="ja-JP" altLang="en-US" sz="2000" dirty="0"/>
              <a:t>　</a:t>
            </a:r>
            <a:r>
              <a:rPr lang="ja-JP" altLang="en-US" sz="2000" dirty="0" smtClean="0"/>
              <a:t>これらの</a:t>
            </a:r>
            <a:r>
              <a:rPr lang="ja-JP" altLang="en-US" sz="2000" dirty="0"/>
              <a:t>医師が幅広い領域の疾病と傷害等について、適切な初期対応と必要に</a:t>
            </a:r>
            <a:r>
              <a:rPr lang="ja-JP" altLang="en-US" sz="2000" dirty="0" smtClean="0"/>
              <a:t>応じた</a:t>
            </a:r>
            <a:r>
              <a:rPr lang="ja-JP" altLang="en-US" sz="2000" dirty="0"/>
              <a:t>継続医療を提供することで、</a:t>
            </a:r>
            <a:r>
              <a:rPr lang="ja-JP" altLang="en-US" sz="2000" b="1" dirty="0">
                <a:solidFill>
                  <a:srgbClr val="FF0000"/>
                </a:solidFill>
              </a:rPr>
              <a:t>地域によって異なる医療ニーズに的確に</a:t>
            </a:r>
            <a:r>
              <a:rPr lang="ja-JP" altLang="en-US" sz="2000" b="1" dirty="0" smtClean="0">
                <a:solidFill>
                  <a:srgbClr val="FF0000"/>
                </a:solidFill>
              </a:rPr>
              <a:t>対応できる</a:t>
            </a:r>
            <a:r>
              <a:rPr lang="ja-JP" altLang="en-US" sz="2000" dirty="0" smtClean="0"/>
              <a:t>と</a:t>
            </a:r>
            <a:r>
              <a:rPr lang="ja-JP" altLang="en-US" sz="2000" dirty="0"/>
              <a:t>考えられ、さらに、他の領域別専門医や他職種と連携することで、全体と</a:t>
            </a:r>
            <a:r>
              <a:rPr lang="ja-JP" altLang="en-US" sz="2000" dirty="0" smtClean="0"/>
              <a:t>して</a:t>
            </a:r>
            <a:r>
              <a:rPr lang="ja-JP" altLang="en-US" sz="2000" dirty="0"/>
              <a:t>多様な医療サービスを包括的かつ柔軟に提供することかできる</a:t>
            </a:r>
            <a:r>
              <a:rPr lang="ja-JP" altLang="en-US" sz="2000" dirty="0" smtClean="0"/>
              <a:t>。</a:t>
            </a:r>
            <a:endParaRPr lang="ja-JP" altLang="en-US" sz="2000" dirty="0"/>
          </a:p>
          <a:p>
            <a:pPr marL="0" indent="0">
              <a:spcBef>
                <a:spcPts val="600"/>
              </a:spcBef>
              <a:buNone/>
            </a:pPr>
            <a:r>
              <a:rPr lang="ja-JP" altLang="en-US" sz="2000" dirty="0"/>
              <a:t>　このように</a:t>
            </a:r>
            <a:r>
              <a:rPr lang="ja-JP" altLang="en-US" sz="2000" b="1" dirty="0">
                <a:solidFill>
                  <a:srgbClr val="FF0000"/>
                </a:solidFill>
              </a:rPr>
              <a:t>「総合診療医」は地域医療の核となり得る存在</a:t>
            </a:r>
            <a:r>
              <a:rPr lang="ja-JP" altLang="en-US" sz="2000" dirty="0"/>
              <a:t>であり、その</a:t>
            </a:r>
            <a:r>
              <a:rPr lang="ja-JP" altLang="en-US" sz="2000" dirty="0" smtClean="0"/>
              <a:t>専門性を</a:t>
            </a:r>
            <a:r>
              <a:rPr lang="ja-JP" altLang="en-US" sz="2000" dirty="0"/>
              <a:t>評価する取組</a:t>
            </a:r>
            <a:r>
              <a:rPr lang="en-US" altLang="ja-JP" sz="2000" dirty="0"/>
              <a:t>(</a:t>
            </a:r>
            <a:r>
              <a:rPr lang="ja-JP" altLang="en-US" sz="2000" dirty="0"/>
              <a:t>「総合診療専門医」</a:t>
            </a:r>
            <a:r>
              <a:rPr lang="en-US" altLang="ja-JP" sz="2000" dirty="0"/>
              <a:t>)</a:t>
            </a:r>
            <a:r>
              <a:rPr lang="ja-JP" altLang="en-US" sz="2000" dirty="0"/>
              <a:t>を支援するとともに、</a:t>
            </a:r>
            <a:r>
              <a:rPr lang="ja-JP" altLang="en-US" sz="2000" b="1" dirty="0">
                <a:solidFill>
                  <a:srgbClr val="FF0000"/>
                </a:solidFill>
              </a:rPr>
              <a:t>その養成と国民へ</a:t>
            </a:r>
            <a:r>
              <a:rPr lang="ja-JP" altLang="en-US" sz="2000" b="1" dirty="0" smtClean="0">
                <a:solidFill>
                  <a:srgbClr val="FF0000"/>
                </a:solidFill>
              </a:rPr>
              <a:t>の周知を図ることが重要</a:t>
            </a:r>
            <a:r>
              <a:rPr lang="ja-JP" altLang="en-US" sz="2000" dirty="0" smtClean="0"/>
              <a:t>である。</a:t>
            </a:r>
            <a:endParaRPr kumimoji="1" lang="ja-JP" altLang="en-US" sz="2000" dirty="0"/>
          </a:p>
        </p:txBody>
      </p:sp>
    </p:spTree>
    <p:extLst>
      <p:ext uri="{BB962C8B-B14F-4D97-AF65-F5344CB8AC3E}">
        <p14:creationId xmlns:p14="http://schemas.microsoft.com/office/powerpoint/2010/main" val="2244414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7" r="3991"/>
          <a:stretch/>
        </p:blipFill>
        <p:spPr bwMode="auto">
          <a:xfrm>
            <a:off x="-36512" y="-9672"/>
            <a:ext cx="9180512" cy="6867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85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980728"/>
          </a:xfrm>
        </p:spPr>
        <p:style>
          <a:lnRef idx="1">
            <a:schemeClr val="accent1"/>
          </a:lnRef>
          <a:fillRef idx="2">
            <a:schemeClr val="accent1"/>
          </a:fillRef>
          <a:effectRef idx="1">
            <a:schemeClr val="accent1"/>
          </a:effectRef>
          <a:fontRef idx="minor">
            <a:schemeClr val="dk1"/>
          </a:fontRef>
        </p:style>
        <p:txBody>
          <a:bodyPr/>
          <a:lstStyle/>
          <a:p>
            <a:r>
              <a:rPr kumimoji="1" lang="ja-JP" altLang="en-US" sz="3200" dirty="0" smtClean="0"/>
              <a:t>平成２６年度予算　概算要求</a:t>
            </a:r>
            <a:endParaRPr kumimoji="1" lang="ja-JP" altLang="en-US" sz="3200" dirty="0"/>
          </a:p>
        </p:txBody>
      </p:sp>
      <p:sp>
        <p:nvSpPr>
          <p:cNvPr id="9" name="Rectangle 2"/>
          <p:cNvSpPr>
            <a:spLocks noGrp="1" noChangeArrowheads="1"/>
          </p:cNvSpPr>
          <p:nvPr>
            <p:ph idx="1"/>
          </p:nvPr>
        </p:nvSpPr>
        <p:spPr bwMode="auto">
          <a:xfrm>
            <a:off x="0" y="1670612"/>
            <a:ext cx="9151398"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ja-JP" altLang="en-US" dirty="0" smtClean="0">
                <a:solidFill>
                  <a:srgbClr val="FF0000"/>
                </a:solidFill>
              </a:rPr>
              <a:t>専門医に関する新たな仕組みの導入に向けた支援</a:t>
            </a:r>
            <a:endParaRPr lang="en-US" altLang="ja-JP" dirty="0" smtClean="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dirty="0" smtClean="0">
                <a:solidFill>
                  <a:srgbClr val="FF0000"/>
                </a:solidFill>
              </a:rPr>
              <a:t>　　（新規）　　　　　　　　　　　　　　　　　　　　９．７億円</a:t>
            </a:r>
            <a:endParaRPr lang="en-US" altLang="ja-JP" dirty="0" smtClean="0">
              <a:solidFill>
                <a:srgbClr val="FF0000"/>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dirty="0" smtClean="0"/>
              <a:t>　　</a:t>
            </a:r>
            <a:endParaRPr lang="en-US" altLang="ja-JP" dirty="0" smtClean="0"/>
          </a:p>
          <a:p>
            <a:pPr marL="0" marR="0" lvl="0" indent="0" algn="l" defTabSz="914400" rtl="0" eaLnBrk="1" fontAlgn="base" latinLnBrk="0" hangingPunct="1">
              <a:lnSpc>
                <a:spcPct val="100000"/>
              </a:lnSpc>
              <a:spcBef>
                <a:spcPct val="0"/>
              </a:spcBef>
              <a:spcAft>
                <a:spcPct val="0"/>
              </a:spcAft>
              <a:buClrTx/>
              <a:buSzTx/>
              <a:buFontTx/>
              <a:buNone/>
              <a:tabLst/>
            </a:pPr>
            <a:r>
              <a:rPr lang="ja-JP" altLang="en-US" dirty="0" smtClean="0"/>
              <a:t>医師の質の一層の向上を図ることなどを目的とする専門医に関する新たな仕組みが円滑に構築されるよう、</a:t>
            </a:r>
            <a:r>
              <a:rPr lang="ja-JP" altLang="en-US" dirty="0" smtClean="0">
                <a:solidFill>
                  <a:srgbClr val="FF0000"/>
                </a:solidFill>
              </a:rPr>
              <a:t>研修病院に対する専門医の養成プログラムの作成支援等</a:t>
            </a:r>
            <a:r>
              <a:rPr lang="ja-JP" altLang="en-US" dirty="0" smtClean="0"/>
              <a:t>を行う。</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b="0" i="0" u="none" strike="noStrike" cap="none" normalizeH="0" baseline="0" dirty="0" smtClean="0">
                <a:ln>
                  <a:noFill/>
                </a:ln>
                <a:effectLst/>
                <a:latin typeface="Arial" charset="0"/>
                <a:ea typeface="ＭＳ Ｐゴシック" charset="-128"/>
                <a:cs typeface="ＭＳ Ｐゴシック" charset="-128"/>
              </a:rPr>
              <a:t/>
            </a:r>
            <a:br>
              <a:rPr kumimoji="1" lang="ja-JP" b="0" i="0" u="none" strike="noStrike" cap="none" normalizeH="0" baseline="0" dirty="0" smtClean="0">
                <a:ln>
                  <a:noFill/>
                </a:ln>
                <a:effectLst/>
                <a:latin typeface="Arial" charset="0"/>
                <a:ea typeface="ＭＳ Ｐゴシック" charset="-128"/>
                <a:cs typeface="ＭＳ Ｐゴシック" charset="-128"/>
              </a:rPr>
            </a:br>
            <a:endParaRPr kumimoji="1" lang="ja-JP" b="0" i="0" u="none" strike="noStrike" cap="none" normalizeH="0" baseline="0" dirty="0" smtClean="0">
              <a:ln>
                <a:noFill/>
              </a:ln>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064954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bwMode="auto">
          <a:xfrm>
            <a:off x="496888" y="2773784"/>
            <a:ext cx="8177212" cy="231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ja-JP" altLang="en-US" sz="4000" dirty="0" smtClean="0">
                <a:solidFill>
                  <a:schemeClr val="tx1"/>
                </a:solidFill>
                <a:latin typeface="メイリオ" pitchFamily="50" charset="-128"/>
                <a:ea typeface="メイリオ" pitchFamily="50" charset="-128"/>
                <a:cs typeface="メイリオ" pitchFamily="50" charset="-128"/>
              </a:rPr>
              <a:t>総合診療とは？</a:t>
            </a:r>
          </a:p>
        </p:txBody>
      </p:sp>
      <p:cxnSp>
        <p:nvCxnSpPr>
          <p:cNvPr id="6" name="直線コネクタ 5"/>
          <p:cNvCxnSpPr/>
          <p:nvPr/>
        </p:nvCxnSpPr>
        <p:spPr bwMode="auto">
          <a:xfrm>
            <a:off x="666750" y="3409950"/>
            <a:ext cx="794226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0772180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2113" y="2"/>
            <a:ext cx="9091887" cy="476671"/>
          </a:xfrm>
          <a:prstGeom prst="rect">
            <a:avLst/>
          </a:prstGeom>
          <a:solidFill>
            <a:schemeClr val="accent5">
              <a:lumMod val="40000"/>
              <a:lumOff val="60000"/>
            </a:schemeClr>
          </a:solidFill>
          <a:ln>
            <a:solidFill>
              <a:schemeClr val="tx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9907" tIns="44953" rIns="89907" bIns="44953" anchor="ctr"/>
          <a:lstStyle/>
          <a:p>
            <a:pPr algn="ctr" fontAlgn="auto">
              <a:spcBef>
                <a:spcPts val="0"/>
              </a:spcBef>
              <a:spcAft>
                <a:spcPts val="0"/>
              </a:spcAft>
              <a:defRPr/>
            </a:pPr>
            <a:r>
              <a:rPr kumimoji="1" lang="ja-JP" altLang="en-US" sz="1800" dirty="0" smtClean="0">
                <a:solidFill>
                  <a:prstClr val="black"/>
                </a:solidFill>
                <a:latin typeface="ＭＳ Ｐゴシック"/>
              </a:rPr>
              <a:t>地域医療との関係</a:t>
            </a:r>
            <a:endParaRPr kumimoji="1" lang="ja-JP" altLang="en-US" sz="1800" dirty="0">
              <a:solidFill>
                <a:prstClr val="black"/>
              </a:solidFill>
              <a:latin typeface="ＭＳ Ｐゴシック"/>
            </a:endParaRPr>
          </a:p>
        </p:txBody>
      </p:sp>
      <p:sp>
        <p:nvSpPr>
          <p:cNvPr id="15" name="角丸四角形 14"/>
          <p:cNvSpPr/>
          <p:nvPr/>
        </p:nvSpPr>
        <p:spPr>
          <a:xfrm>
            <a:off x="0" y="476672"/>
            <a:ext cx="9144000" cy="1872208"/>
          </a:xfrm>
          <a:prstGeom prst="roundRect">
            <a:avLst>
              <a:gd name="adj" fmla="val 0"/>
            </a:avLst>
          </a:prstGeom>
          <a:noFill/>
        </p:spPr>
        <p:style>
          <a:lnRef idx="2">
            <a:schemeClr val="accent1">
              <a:shade val="50000"/>
            </a:schemeClr>
          </a:lnRef>
          <a:fillRef idx="1">
            <a:schemeClr val="accent1"/>
          </a:fillRef>
          <a:effectRef idx="0">
            <a:schemeClr val="accent1"/>
          </a:effectRef>
          <a:fontRef idx="minor">
            <a:schemeClr val="lt1"/>
          </a:fontRef>
        </p:style>
        <p:txBody>
          <a:bodyPr lIns="89907" tIns="44953" rIns="89907" bIns="44953" anchor="ctr"/>
          <a:lstStyle/>
          <a:p>
            <a:pPr marL="353966" indent="-176983" fontAlgn="auto">
              <a:spcBef>
                <a:spcPts val="0"/>
              </a:spcBef>
              <a:spcAft>
                <a:spcPts val="0"/>
              </a:spcAft>
              <a:defRPr/>
            </a:pPr>
            <a:r>
              <a:rPr kumimoji="1" lang="ja-JP" altLang="en-US" sz="1500" b="0" dirty="0" smtClean="0">
                <a:solidFill>
                  <a:prstClr val="black"/>
                </a:solidFill>
                <a:latin typeface="HG丸ｺﾞｼｯｸM-PRO" pitchFamily="50" charset="-128"/>
                <a:ea typeface="HG丸ｺﾞｼｯｸM-PRO" pitchFamily="50" charset="-128"/>
              </a:rPr>
              <a:t>○専門医の養成は、第三者機関に認定された養成プログラムに基づき、</a:t>
            </a:r>
            <a:r>
              <a:rPr kumimoji="1" lang="ja-JP" altLang="en-US" sz="1500" b="0" u="sng" dirty="0" smtClean="0">
                <a:solidFill>
                  <a:srgbClr val="FF0000"/>
                </a:solidFill>
                <a:latin typeface="HG丸ｺﾞｼｯｸM-PRO" pitchFamily="50" charset="-128"/>
                <a:ea typeface="HG丸ｺﾞｼｯｸM-PRO" pitchFamily="50" charset="-128"/>
              </a:rPr>
              <a:t>大学病院等の基幹病院と地域の協力病院等（診療所を含む）が病院群を構成</a:t>
            </a:r>
            <a:r>
              <a:rPr kumimoji="1" lang="ja-JP" altLang="en-US" sz="1500" b="0" dirty="0" smtClean="0">
                <a:solidFill>
                  <a:prstClr val="black"/>
                </a:solidFill>
                <a:latin typeface="HG丸ｺﾞｼｯｸM-PRO" pitchFamily="50" charset="-128"/>
                <a:ea typeface="HG丸ｺﾞｼｯｸM-PRO" pitchFamily="50" charset="-128"/>
              </a:rPr>
              <a:t>して実施。</a:t>
            </a:r>
            <a:endParaRPr kumimoji="1" lang="en-US" altLang="ja-JP" sz="1500" b="0" dirty="0" smtClean="0">
              <a:solidFill>
                <a:prstClr val="black"/>
              </a:solidFill>
              <a:latin typeface="HG丸ｺﾞｼｯｸM-PRO" pitchFamily="50" charset="-128"/>
              <a:ea typeface="HG丸ｺﾞｼｯｸM-PRO" pitchFamily="50" charset="-128"/>
            </a:endParaRPr>
          </a:p>
          <a:p>
            <a:pPr marL="353966" indent="-176983" fontAlgn="auto">
              <a:spcBef>
                <a:spcPts val="0"/>
              </a:spcBef>
              <a:spcAft>
                <a:spcPts val="0"/>
              </a:spcAft>
              <a:defRPr/>
            </a:pPr>
            <a:r>
              <a:rPr kumimoji="1" lang="ja-JP" altLang="en-US" sz="1500" b="0" dirty="0" smtClean="0">
                <a:solidFill>
                  <a:prstClr val="black"/>
                </a:solidFill>
                <a:latin typeface="HG丸ｺﾞｼｯｸM-PRO" pitchFamily="50" charset="-128"/>
                <a:ea typeface="HG丸ｺﾞｼｯｸM-PRO" pitchFamily="50" charset="-128"/>
              </a:rPr>
              <a:t>　　　　</a:t>
            </a:r>
            <a:r>
              <a:rPr kumimoji="1" lang="en-US" altLang="ja-JP" sz="1200" b="0" dirty="0" smtClean="0">
                <a:solidFill>
                  <a:prstClr val="black"/>
                </a:solidFill>
                <a:latin typeface="HG丸ｺﾞｼｯｸM-PRO" pitchFamily="50" charset="-128"/>
                <a:ea typeface="HG丸ｺﾞｼｯｸM-PRO" pitchFamily="50" charset="-128"/>
              </a:rPr>
              <a:t>※ </a:t>
            </a:r>
            <a:r>
              <a:rPr kumimoji="1" lang="ja-JP" altLang="en-US" sz="1200" b="0" dirty="0" smtClean="0">
                <a:solidFill>
                  <a:prstClr val="black"/>
                </a:solidFill>
                <a:latin typeface="HG丸ｺﾞｼｯｸM-PRO" pitchFamily="50" charset="-128"/>
                <a:ea typeface="HG丸ｺﾞｼｯｸM-PRO" pitchFamily="50" charset="-128"/>
              </a:rPr>
              <a:t>研修施設は、必要に応じて都道府県（地域医療支援センター等）と連携。</a:t>
            </a:r>
            <a:endParaRPr kumimoji="1" lang="en-US" altLang="ja-JP" sz="1500" b="0" dirty="0" smtClean="0">
              <a:solidFill>
                <a:prstClr val="black"/>
              </a:solidFill>
              <a:latin typeface="HG丸ｺﾞｼｯｸM-PRO" pitchFamily="50" charset="-128"/>
              <a:ea typeface="HG丸ｺﾞｼｯｸM-PRO" pitchFamily="50" charset="-128"/>
            </a:endParaRPr>
          </a:p>
          <a:p>
            <a:pPr marL="353966" indent="-176983" fontAlgn="auto">
              <a:spcBef>
                <a:spcPts val="0"/>
              </a:spcBef>
              <a:spcAft>
                <a:spcPts val="0"/>
              </a:spcAft>
              <a:defRPr/>
            </a:pPr>
            <a:r>
              <a:rPr kumimoji="1" lang="ja-JP" altLang="en-US" sz="1500" b="0" dirty="0" smtClean="0">
                <a:solidFill>
                  <a:prstClr val="black"/>
                </a:solidFill>
                <a:latin typeface="HG丸ｺﾞｼｯｸM-PRO" pitchFamily="50" charset="-128"/>
                <a:ea typeface="HG丸ｺﾞｼｯｸM-PRO" pitchFamily="50" charset="-128"/>
              </a:rPr>
              <a:t>○研修施設が養成プログラムを作成するにあたり、</a:t>
            </a:r>
            <a:r>
              <a:rPr kumimoji="1" lang="ja-JP" altLang="en-US" sz="1500" b="0" u="sng" dirty="0" smtClean="0">
                <a:solidFill>
                  <a:prstClr val="black"/>
                </a:solidFill>
                <a:latin typeface="HG丸ｺﾞｼｯｸM-PRO" pitchFamily="50" charset="-128"/>
                <a:ea typeface="HG丸ｺﾞｼｯｸM-PRO" pitchFamily="50" charset="-128"/>
              </a:rPr>
              <a:t>地域医療に配慮した病院群の設定や養成プログラムの作成等に対する</a:t>
            </a:r>
            <a:r>
              <a:rPr kumimoji="1" lang="ja-JP" altLang="en-US" sz="1500" b="0" u="sng" dirty="0" smtClean="0">
                <a:solidFill>
                  <a:srgbClr val="FF0000"/>
                </a:solidFill>
                <a:latin typeface="HG丸ｺﾞｼｯｸM-PRO" pitchFamily="50" charset="-128"/>
                <a:ea typeface="HG丸ｺﾞｼｯｸM-PRO" pitchFamily="50" charset="-128"/>
              </a:rPr>
              <a:t>公的な支援</a:t>
            </a:r>
            <a:r>
              <a:rPr kumimoji="1" lang="ja-JP" altLang="en-US" sz="1500" b="0" u="sng" dirty="0" smtClean="0">
                <a:solidFill>
                  <a:prstClr val="black"/>
                </a:solidFill>
                <a:latin typeface="HG丸ｺﾞｼｯｸM-PRO" pitchFamily="50" charset="-128"/>
                <a:ea typeface="HG丸ｺﾞｼｯｸM-PRO" pitchFamily="50" charset="-128"/>
              </a:rPr>
              <a:t>を検討。</a:t>
            </a:r>
            <a:endParaRPr kumimoji="1" lang="en-US" altLang="ja-JP" sz="1500" b="0" u="sng" dirty="0" smtClean="0">
              <a:solidFill>
                <a:prstClr val="black"/>
              </a:solidFill>
              <a:latin typeface="HG丸ｺﾞｼｯｸM-PRO" pitchFamily="50" charset="-128"/>
              <a:ea typeface="HG丸ｺﾞｼｯｸM-PRO" pitchFamily="50" charset="-128"/>
            </a:endParaRPr>
          </a:p>
          <a:p>
            <a:pPr marL="353966" indent="-176983" fontAlgn="auto">
              <a:spcBef>
                <a:spcPts val="0"/>
              </a:spcBef>
              <a:spcAft>
                <a:spcPts val="0"/>
              </a:spcAft>
              <a:defRPr/>
            </a:pPr>
            <a:r>
              <a:rPr kumimoji="1" lang="ja-JP" altLang="en-US" sz="1500" b="0" dirty="0" smtClean="0">
                <a:solidFill>
                  <a:prstClr val="black"/>
                </a:solidFill>
                <a:latin typeface="HG丸ｺﾞｼｯｸM-PRO" pitchFamily="50" charset="-128"/>
                <a:ea typeface="HG丸ｺﾞｼｯｸM-PRO" pitchFamily="50" charset="-128"/>
              </a:rPr>
              <a:t>○</a:t>
            </a:r>
            <a:r>
              <a:rPr kumimoji="1" lang="ja-JP" altLang="en-US" sz="1500" b="0" u="sng" dirty="0" smtClean="0">
                <a:solidFill>
                  <a:srgbClr val="FF0000"/>
                </a:solidFill>
                <a:latin typeface="HG丸ｺﾞｼｯｸM-PRO" pitchFamily="50" charset="-128"/>
                <a:ea typeface="HG丸ｺﾞｼｯｸM-PRO" pitchFamily="50" charset="-128"/>
              </a:rPr>
              <a:t>専門医の養成数は、</a:t>
            </a:r>
            <a:r>
              <a:rPr kumimoji="1" lang="ja-JP" altLang="en-US" sz="1500" b="0" dirty="0" smtClean="0">
                <a:solidFill>
                  <a:srgbClr val="FF0000"/>
                </a:solidFill>
                <a:latin typeface="HG丸ｺﾞｼｯｸM-PRO" pitchFamily="50" charset="-128"/>
                <a:ea typeface="HG丸ｺﾞｼｯｸM-PRO" pitchFamily="50" charset="-128"/>
              </a:rPr>
              <a:t>患者数や研修体制等を踏まえ、</a:t>
            </a:r>
            <a:r>
              <a:rPr kumimoji="1" lang="ja-JP" altLang="en-US" sz="1500" b="0" u="sng" dirty="0" smtClean="0">
                <a:solidFill>
                  <a:srgbClr val="FF0000"/>
                </a:solidFill>
                <a:latin typeface="HG丸ｺﾞｼｯｸM-PRO" pitchFamily="50" charset="-128"/>
                <a:ea typeface="HG丸ｺﾞｼｯｸM-PRO" pitchFamily="50" charset="-128"/>
              </a:rPr>
              <a:t>地域の実情を総合的に勘案して設定。</a:t>
            </a:r>
            <a:endParaRPr kumimoji="1" lang="en-US" altLang="ja-JP" sz="1500" b="0" u="sng" dirty="0" smtClean="0">
              <a:solidFill>
                <a:srgbClr val="FF0000"/>
              </a:solidFill>
              <a:latin typeface="HG丸ｺﾞｼｯｸM-PRO" pitchFamily="50" charset="-128"/>
              <a:ea typeface="HG丸ｺﾞｼｯｸM-PRO" pitchFamily="50" charset="-128"/>
            </a:endParaRPr>
          </a:p>
          <a:p>
            <a:pPr marL="353966" indent="-176983" fontAlgn="auto">
              <a:spcBef>
                <a:spcPts val="0"/>
              </a:spcBef>
              <a:spcAft>
                <a:spcPts val="0"/>
              </a:spcAft>
              <a:defRPr/>
            </a:pPr>
            <a:r>
              <a:rPr kumimoji="1" lang="ja-JP" altLang="en-US" sz="1500" b="0" dirty="0" smtClean="0">
                <a:solidFill>
                  <a:prstClr val="black"/>
                </a:solidFill>
                <a:latin typeface="HG丸ｺﾞｼｯｸM-PRO" pitchFamily="50" charset="-128"/>
                <a:ea typeface="HG丸ｺﾞｼｯｸM-PRO" pitchFamily="50" charset="-128"/>
              </a:rPr>
              <a:t>○少なくとも、</a:t>
            </a:r>
            <a:r>
              <a:rPr kumimoji="1" lang="ja-JP" altLang="en-US" sz="1500" b="0" u="sng" dirty="0" smtClean="0">
                <a:solidFill>
                  <a:prstClr val="black"/>
                </a:solidFill>
                <a:latin typeface="HG丸ｺﾞｼｯｸM-PRO" pitchFamily="50" charset="-128"/>
                <a:ea typeface="HG丸ｺﾞｼｯｸM-PRO" pitchFamily="50" charset="-128"/>
              </a:rPr>
              <a:t>現在以上に医師が偏在することのないよう</a:t>
            </a:r>
            <a:r>
              <a:rPr kumimoji="1" lang="ja-JP" altLang="en-US" sz="1500" b="0" dirty="0" smtClean="0">
                <a:solidFill>
                  <a:prstClr val="black"/>
                </a:solidFill>
                <a:latin typeface="HG丸ｺﾞｼｯｸM-PRO" pitchFamily="50" charset="-128"/>
                <a:ea typeface="HG丸ｺﾞｼｯｸM-PRO" pitchFamily="50" charset="-128"/>
              </a:rPr>
              <a:t>、地域医療に十分配慮。</a:t>
            </a:r>
            <a:endParaRPr kumimoji="1" lang="en-US" altLang="ja-JP" sz="1500" b="0" dirty="0" smtClean="0">
              <a:solidFill>
                <a:prstClr val="black"/>
              </a:solidFill>
              <a:latin typeface="HG丸ｺﾞｼｯｸM-PRO" pitchFamily="50" charset="-128"/>
              <a:ea typeface="HG丸ｺﾞｼｯｸM-PRO" pitchFamily="50" charset="-128"/>
            </a:endParaRPr>
          </a:p>
        </p:txBody>
      </p:sp>
      <p:pic>
        <p:nvPicPr>
          <p:cNvPr id="1031" name="Picture 7"/>
          <p:cNvPicPr>
            <a:picLocks noChangeAspect="1" noChangeArrowheads="1"/>
          </p:cNvPicPr>
          <p:nvPr/>
        </p:nvPicPr>
        <p:blipFill>
          <a:blip r:embed="rId2" cstate="print"/>
          <a:srcRect/>
          <a:stretch>
            <a:fillRect/>
          </a:stretch>
        </p:blipFill>
        <p:spPr bwMode="auto">
          <a:xfrm>
            <a:off x="52113" y="2348881"/>
            <a:ext cx="9091887" cy="4509120"/>
          </a:xfrm>
          <a:prstGeom prst="rect">
            <a:avLst/>
          </a:prstGeom>
          <a:noFill/>
          <a:ln w="9525">
            <a:noFill/>
            <a:miter lim="800000"/>
            <a:headEnd/>
            <a:tailEnd/>
          </a:ln>
        </p:spPr>
      </p:pic>
      <p:sp>
        <p:nvSpPr>
          <p:cNvPr id="7" name="スライド番号プレースホルダ 6"/>
          <p:cNvSpPr>
            <a:spLocks noGrp="1"/>
          </p:cNvSpPr>
          <p:nvPr>
            <p:ph type="sldNum" sz="quarter" idx="12"/>
          </p:nvPr>
        </p:nvSpPr>
        <p:spPr/>
        <p:txBody>
          <a:bodyPr/>
          <a:lstStyle/>
          <a:p>
            <a:pPr>
              <a:defRPr/>
            </a:pPr>
            <a:r>
              <a:rPr lang="ja-JP" altLang="en-US" dirty="0" smtClean="0">
                <a:solidFill>
                  <a:prstClr val="black">
                    <a:tint val="75000"/>
                  </a:prstClr>
                </a:solidFill>
              </a:rPr>
              <a:t>８</a:t>
            </a:r>
            <a:endParaRPr lang="ja-JP" altLang="en-US" dirty="0">
              <a:solidFill>
                <a:prstClr val="black">
                  <a:tint val="75000"/>
                </a:prstClr>
              </a:solidFill>
            </a:endParaRPr>
          </a:p>
        </p:txBody>
      </p:sp>
    </p:spTree>
    <p:extLst>
      <p:ext uri="{BB962C8B-B14F-4D97-AF65-F5344CB8AC3E}">
        <p14:creationId xmlns:p14="http://schemas.microsoft.com/office/powerpoint/2010/main" val="2548621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bwMode="auto">
          <a:xfrm>
            <a:off x="496888" y="2773784"/>
            <a:ext cx="8177212" cy="231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ja-JP" altLang="en-US" sz="4000" dirty="0" smtClean="0">
                <a:solidFill>
                  <a:schemeClr val="tx1"/>
                </a:solidFill>
                <a:latin typeface="メイリオ" pitchFamily="50" charset="-128"/>
                <a:ea typeface="メイリオ" pitchFamily="50" charset="-128"/>
                <a:cs typeface="メイリオ" pitchFamily="50" charset="-128"/>
              </a:rPr>
              <a:t>我が国における専門医制度の動向</a:t>
            </a:r>
          </a:p>
        </p:txBody>
      </p:sp>
      <p:cxnSp>
        <p:nvCxnSpPr>
          <p:cNvPr id="6" name="直線コネクタ 5"/>
          <p:cNvCxnSpPr/>
          <p:nvPr/>
        </p:nvCxnSpPr>
        <p:spPr bwMode="auto">
          <a:xfrm>
            <a:off x="666750" y="3409950"/>
            <a:ext cx="794226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6962324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t>専門医の在り方に関する</a:t>
            </a:r>
            <a:r>
              <a:rPr lang="ja-JP" altLang="en-US" sz="4000" dirty="0" smtClean="0"/>
              <a:t>検討会</a:t>
            </a:r>
            <a:endParaRPr kumimoji="1" lang="ja-JP" altLang="en-US" sz="4000" dirty="0"/>
          </a:p>
        </p:txBody>
      </p:sp>
      <p:sp>
        <p:nvSpPr>
          <p:cNvPr id="3" name="コンテンツ プレースホルダー 2"/>
          <p:cNvSpPr>
            <a:spLocks noGrp="1"/>
          </p:cNvSpPr>
          <p:nvPr>
            <p:ph idx="1"/>
          </p:nvPr>
        </p:nvSpPr>
        <p:spPr>
          <a:xfrm>
            <a:off x="457200" y="1340768"/>
            <a:ext cx="8229600" cy="4525963"/>
          </a:xfrm>
        </p:spPr>
        <p:txBody>
          <a:bodyPr/>
          <a:lstStyle/>
          <a:p>
            <a:r>
              <a:rPr lang="ja-JP" altLang="en-US" sz="2800" dirty="0" smtClean="0"/>
              <a:t>現在、専門医は学会単位で認定している</a:t>
            </a:r>
            <a:endParaRPr lang="en-US" altLang="ja-JP" sz="2800" dirty="0" smtClean="0"/>
          </a:p>
          <a:p>
            <a:r>
              <a:rPr lang="ja-JP" altLang="en-US" sz="2800" dirty="0" smtClean="0"/>
              <a:t>認定</a:t>
            </a:r>
            <a:r>
              <a:rPr lang="ja-JP" altLang="en-US" sz="2800" dirty="0"/>
              <a:t>基準が統一されておらず、</a:t>
            </a:r>
            <a:r>
              <a:rPr lang="ja-JP" altLang="en-US" sz="2800" dirty="0" smtClean="0"/>
              <a:t>専門医</a:t>
            </a:r>
            <a:r>
              <a:rPr lang="ja-JP" altLang="en-US" sz="2800" dirty="0"/>
              <a:t>として有すべき</a:t>
            </a:r>
            <a:r>
              <a:rPr lang="ja-JP" altLang="en-US" sz="2800" dirty="0" smtClean="0"/>
              <a:t>能力のコンセンサスが得られていない</a:t>
            </a:r>
            <a:endParaRPr lang="en-US" altLang="ja-JP" sz="2800" dirty="0" smtClean="0"/>
          </a:p>
          <a:p>
            <a:r>
              <a:rPr lang="ja-JP" altLang="en-US" sz="2800" dirty="0" smtClean="0"/>
              <a:t>医師</a:t>
            </a:r>
            <a:r>
              <a:rPr lang="ja-JP" altLang="en-US" sz="2800" dirty="0"/>
              <a:t>の地域偏在・診療科</a:t>
            </a:r>
            <a:r>
              <a:rPr lang="ja-JP" altLang="en-US" sz="2800" dirty="0" smtClean="0"/>
              <a:t>偏在への配慮も必要</a:t>
            </a:r>
            <a:endParaRPr lang="ja-JP" altLang="en-US" sz="2800" dirty="0"/>
          </a:p>
          <a:p>
            <a:r>
              <a:rPr lang="ja-JP" altLang="en-US" sz="2800" dirty="0" smtClean="0"/>
              <a:t>医師</a:t>
            </a:r>
            <a:r>
              <a:rPr lang="ja-JP" altLang="en-US" sz="2800" dirty="0"/>
              <a:t>の質の一層の向上及び医師の</a:t>
            </a:r>
            <a:r>
              <a:rPr lang="ja-JP" altLang="en-US" sz="2800" dirty="0" smtClean="0"/>
              <a:t>偏在是正</a:t>
            </a:r>
            <a:r>
              <a:rPr lang="ja-JP" altLang="en-US" sz="2800" dirty="0"/>
              <a:t>を図る</a:t>
            </a:r>
            <a:r>
              <a:rPr lang="ja-JP" altLang="en-US" sz="2800" dirty="0" smtClean="0"/>
              <a:t>ことが目的</a:t>
            </a:r>
            <a:r>
              <a:rPr lang="ja-JP" altLang="en-US" sz="2800" dirty="0"/>
              <a:t>として、厚生</a:t>
            </a:r>
            <a:r>
              <a:rPr lang="ja-JP" altLang="en-US" sz="2800" dirty="0" smtClean="0"/>
              <a:t>労働省に設置された検討会</a:t>
            </a:r>
            <a:endParaRPr lang="en-US" altLang="ja-JP" sz="2800" dirty="0" smtClean="0"/>
          </a:p>
          <a:p>
            <a:r>
              <a:rPr lang="ja-JP" altLang="en-US" sz="2800" dirty="0" smtClean="0"/>
              <a:t>本年</a:t>
            </a:r>
            <a:r>
              <a:rPr lang="en-US" altLang="ja-JP" sz="2800" dirty="0" smtClean="0"/>
              <a:t>4</a:t>
            </a:r>
            <a:r>
              <a:rPr lang="ja-JP" altLang="en-US" sz="2800" dirty="0" smtClean="0"/>
              <a:t>月に最終報告書が提出された</a:t>
            </a:r>
            <a:endParaRPr lang="en-US" altLang="ja-JP" sz="2800" dirty="0" smtClean="0"/>
          </a:p>
          <a:p>
            <a:pPr marL="0" indent="0">
              <a:buNone/>
            </a:pPr>
            <a:endParaRPr lang="en-US" altLang="ja-JP" sz="2000" dirty="0" smtClean="0"/>
          </a:p>
          <a:p>
            <a:pPr marL="0" indent="0">
              <a:buNone/>
            </a:pPr>
            <a:r>
              <a:rPr lang="en-US" altLang="ja-JP" sz="2400" dirty="0" smtClean="0"/>
              <a:t>http</a:t>
            </a:r>
            <a:r>
              <a:rPr lang="en-US" altLang="ja-JP" sz="2400" dirty="0"/>
              <a:t>://www.mhlw.go.jp/stf/shingi/2r985200000300ju-att/2r985200000300lb.pdf</a:t>
            </a:r>
            <a:endParaRPr kumimoji="1" lang="ja-JP" altLang="en-US" sz="2400" dirty="0"/>
          </a:p>
        </p:txBody>
      </p:sp>
    </p:spTree>
    <p:extLst>
      <p:ext uri="{BB962C8B-B14F-4D97-AF65-F5344CB8AC3E}">
        <p14:creationId xmlns:p14="http://schemas.microsoft.com/office/powerpoint/2010/main" val="37640121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p:spPr>
        <p:txBody>
          <a:bodyPr/>
          <a:lstStyle/>
          <a:p>
            <a:r>
              <a:rPr lang="ja-JP" altLang="en-US" sz="3600" dirty="0" smtClean="0">
                <a:latin typeface="メイリオ" pitchFamily="50" charset="-128"/>
                <a:ea typeface="メイリオ" pitchFamily="50" charset="-128"/>
                <a:cs typeface="メイリオ" pitchFamily="50" charset="-128"/>
              </a:rPr>
              <a:t>専門医制度の改革</a:t>
            </a:r>
            <a:endParaRPr kumimoji="1" lang="ja-JP" altLang="en-US" sz="3600" dirty="0">
              <a:latin typeface="メイリオ" pitchFamily="50" charset="-128"/>
              <a:ea typeface="メイリオ" pitchFamily="50" charset="-128"/>
              <a:cs typeface="メイリオ" pitchFamily="50" charset="-128"/>
            </a:endParaRPr>
          </a:p>
        </p:txBody>
      </p:sp>
      <p:sp>
        <p:nvSpPr>
          <p:cNvPr id="3" name="コンテンツ プレースホルダー 2"/>
          <p:cNvSpPr>
            <a:spLocks noGrp="1"/>
          </p:cNvSpPr>
          <p:nvPr>
            <p:ph idx="1"/>
          </p:nvPr>
        </p:nvSpPr>
        <p:spPr>
          <a:xfrm>
            <a:off x="395536" y="1412776"/>
            <a:ext cx="8568952" cy="5184576"/>
          </a:xfrm>
        </p:spPr>
        <p:txBody>
          <a:bodyPr/>
          <a:lstStyle/>
          <a:p>
            <a:pPr marL="0" indent="0">
              <a:spcBef>
                <a:spcPts val="1200"/>
              </a:spcBef>
              <a:buNone/>
            </a:pPr>
            <a:r>
              <a:rPr lang="ja-JP" altLang="en-US" sz="2800" dirty="0" smtClean="0">
                <a:latin typeface="メイリオ" pitchFamily="50" charset="-128"/>
                <a:ea typeface="メイリオ" pitchFamily="50" charset="-128"/>
                <a:cs typeface="メイリオ" pitchFamily="50" charset="-128"/>
              </a:rPr>
              <a:t>これまでの制度</a:t>
            </a:r>
            <a:endParaRPr lang="en-US" altLang="ja-JP" sz="2800"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l"/>
            </a:pPr>
            <a:r>
              <a:rPr lang="ja-JP" altLang="en-US" sz="2800" dirty="0" smtClean="0">
                <a:solidFill>
                  <a:srgbClr val="0000FF"/>
                </a:solidFill>
                <a:latin typeface="メイリオ" pitchFamily="50" charset="-128"/>
                <a:ea typeface="メイリオ" pitchFamily="50" charset="-128"/>
                <a:cs typeface="メイリオ" pitchFamily="50" charset="-128"/>
              </a:rPr>
              <a:t>学会の、学会による、学会のための制度</a:t>
            </a:r>
            <a:endParaRPr lang="en-US" altLang="ja-JP" sz="2800" dirty="0" smtClean="0">
              <a:solidFill>
                <a:srgbClr val="0000FF"/>
              </a:solidFill>
              <a:latin typeface="メイリオ" pitchFamily="50" charset="-128"/>
              <a:ea typeface="メイリオ" pitchFamily="50" charset="-128"/>
              <a:cs typeface="メイリオ" pitchFamily="50" charset="-128"/>
            </a:endParaRPr>
          </a:p>
          <a:p>
            <a:pPr lvl="1">
              <a:spcBef>
                <a:spcPts val="1200"/>
              </a:spcBef>
            </a:pP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年会費納入</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など、能力と関係ない条件が含まれる</a:t>
            </a:r>
            <a:endParaRPr lang="en-US" altLang="ja-JP" sz="2400" dirty="0" smtClean="0">
              <a:latin typeface="メイリオ" pitchFamily="50" charset="-128"/>
              <a:ea typeface="メイリオ" pitchFamily="50" charset="-128"/>
              <a:cs typeface="メイリオ" pitchFamily="50" charset="-128"/>
            </a:endParaRPr>
          </a:p>
          <a:p>
            <a:pPr lvl="1">
              <a:spcBef>
                <a:spcPts val="1200"/>
              </a:spcBef>
            </a:pPr>
            <a:r>
              <a:rPr lang="ja-JP" altLang="en-US" sz="2400" dirty="0" smtClean="0">
                <a:latin typeface="メイリオ" pitchFamily="50" charset="-128"/>
                <a:ea typeface="メイリオ" pitchFamily="50" charset="-128"/>
                <a:cs typeface="メイリオ" pitchFamily="50" charset="-128"/>
              </a:rPr>
              <a:t>国民への責任＜お家の事情　になりがち</a:t>
            </a:r>
            <a:endParaRPr lang="en-US" altLang="ja-JP" sz="2400" dirty="0" smtClean="0">
              <a:latin typeface="メイリオ" pitchFamily="50" charset="-128"/>
              <a:ea typeface="メイリオ" pitchFamily="50" charset="-128"/>
              <a:cs typeface="メイリオ" pitchFamily="50" charset="-128"/>
            </a:endParaRPr>
          </a:p>
          <a:p>
            <a:pPr lvl="1">
              <a:spcBef>
                <a:spcPts val="1200"/>
              </a:spcBef>
            </a:pPr>
            <a:r>
              <a:rPr lang="ja-JP" altLang="en-US" sz="2400" dirty="0" smtClean="0">
                <a:latin typeface="メイリオ" pitchFamily="50" charset="-128"/>
                <a:ea typeface="メイリオ" pitchFamily="50" charset="-128"/>
                <a:cs typeface="メイリオ" pitchFamily="50" charset="-128"/>
              </a:rPr>
              <a:t>どうしても身内に甘く、現状追認になりがち</a:t>
            </a:r>
            <a:endParaRPr lang="en-US" altLang="ja-JP" sz="2400" dirty="0" smtClean="0">
              <a:latin typeface="メイリオ" pitchFamily="50" charset="-128"/>
              <a:ea typeface="メイリオ" pitchFamily="50" charset="-128"/>
              <a:cs typeface="メイリオ" pitchFamily="50" charset="-128"/>
            </a:endParaRPr>
          </a:p>
          <a:p>
            <a:pPr lvl="1">
              <a:spcBef>
                <a:spcPts val="1200"/>
              </a:spcBef>
            </a:pPr>
            <a:r>
              <a:rPr lang="en-US" altLang="ja-JP" sz="2400" dirty="0">
                <a:latin typeface="メイリオ" pitchFamily="50" charset="-128"/>
                <a:ea typeface="メイリオ" pitchFamily="50" charset="-128"/>
                <a:cs typeface="メイリオ" pitchFamily="50" charset="-128"/>
              </a:rPr>
              <a:t>｢</a:t>
            </a:r>
            <a:r>
              <a:rPr lang="ja-JP" altLang="en-US" sz="2400" dirty="0">
                <a:latin typeface="メイリオ" pitchFamily="50" charset="-128"/>
                <a:ea typeface="メイリオ" pitchFamily="50" charset="-128"/>
                <a:cs typeface="メイリオ" pitchFamily="50" charset="-128"/>
              </a:rPr>
              <a:t>製造過程</a:t>
            </a:r>
            <a:r>
              <a:rPr lang="en-US" altLang="ja-JP" sz="2400" dirty="0">
                <a:latin typeface="メイリオ" pitchFamily="50" charset="-128"/>
                <a:ea typeface="メイリオ" pitchFamily="50" charset="-128"/>
                <a:cs typeface="メイリオ" pitchFamily="50" charset="-128"/>
              </a:rPr>
              <a:t>｣(</a:t>
            </a:r>
            <a:r>
              <a:rPr lang="ja-JP" altLang="en-US" sz="2400" dirty="0">
                <a:latin typeface="メイリオ" pitchFamily="50" charset="-128"/>
                <a:ea typeface="メイリオ" pitchFamily="50" charset="-128"/>
                <a:cs typeface="メイリオ" pitchFamily="50" charset="-128"/>
              </a:rPr>
              <a:t>プログラム</a:t>
            </a:r>
            <a:r>
              <a:rPr lang="en-US" altLang="ja-JP" sz="2400" dirty="0">
                <a:latin typeface="メイリオ" pitchFamily="50" charset="-128"/>
                <a:ea typeface="メイリオ" pitchFamily="50" charset="-128"/>
                <a:cs typeface="メイリオ" pitchFamily="50" charset="-128"/>
              </a:rPr>
              <a:t>)､｢</a:t>
            </a:r>
            <a:r>
              <a:rPr lang="ja-JP" altLang="en-US" sz="2400" dirty="0">
                <a:latin typeface="メイリオ" pitchFamily="50" charset="-128"/>
                <a:ea typeface="メイリオ" pitchFamily="50" charset="-128"/>
                <a:cs typeface="メイリオ" pitchFamily="50" charset="-128"/>
              </a:rPr>
              <a:t>品質</a:t>
            </a:r>
            <a:r>
              <a:rPr lang="en-US" altLang="ja-JP" sz="2400" dirty="0">
                <a:latin typeface="メイリオ" pitchFamily="50" charset="-128"/>
                <a:ea typeface="メイリオ" pitchFamily="50" charset="-128"/>
                <a:cs typeface="メイリオ" pitchFamily="50" charset="-128"/>
              </a:rPr>
              <a:t>｣(</a:t>
            </a:r>
            <a:r>
              <a:rPr lang="ja-JP" altLang="en-US" sz="2400" dirty="0">
                <a:latin typeface="メイリオ" pitchFamily="50" charset="-128"/>
                <a:ea typeface="メイリオ" pitchFamily="50" charset="-128"/>
                <a:cs typeface="メイリオ" pitchFamily="50" charset="-128"/>
              </a:rPr>
              <a:t>認定試験</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に対する</a:t>
            </a:r>
            <a:r>
              <a:rPr lang="en-US" altLang="ja-JP" sz="2400" dirty="0" smtClean="0">
                <a:latin typeface="メイリオ" pitchFamily="50" charset="-128"/>
                <a:ea typeface="メイリオ" pitchFamily="50" charset="-128"/>
                <a:cs typeface="メイリオ" pitchFamily="50" charset="-128"/>
              </a:rPr>
              <a:t/>
            </a:r>
            <a:br>
              <a:rPr lang="en-US" altLang="ja-JP" sz="2400" dirty="0" smtClean="0">
                <a:latin typeface="メイリオ" pitchFamily="50" charset="-128"/>
                <a:ea typeface="メイリオ" pitchFamily="50" charset="-128"/>
                <a:cs typeface="メイリオ" pitchFamily="50" charset="-128"/>
              </a:rPr>
            </a:br>
            <a:r>
              <a:rPr lang="ja-JP" altLang="en-US" sz="2400" dirty="0" smtClean="0">
                <a:latin typeface="メイリオ" pitchFamily="50" charset="-128"/>
                <a:ea typeface="メイリオ" pitchFamily="50" charset="-128"/>
                <a:cs typeface="メイリオ" pitchFamily="50" charset="-128"/>
              </a:rPr>
              <a:t>保証</a:t>
            </a:r>
            <a:r>
              <a:rPr lang="ja-JP" altLang="en-US" sz="2400" dirty="0">
                <a:latin typeface="メイリオ" pitchFamily="50" charset="-128"/>
                <a:ea typeface="メイリオ" pitchFamily="50" charset="-128"/>
                <a:cs typeface="メイリオ" pitchFamily="50" charset="-128"/>
              </a:rPr>
              <a:t>が不明確</a:t>
            </a:r>
            <a:endParaRPr lang="en-US" altLang="ja-JP" sz="2400" dirty="0">
              <a:latin typeface="メイリオ" pitchFamily="50" charset="-128"/>
              <a:ea typeface="メイリオ" pitchFamily="50" charset="-128"/>
              <a:cs typeface="メイリオ" pitchFamily="50" charset="-128"/>
            </a:endParaRPr>
          </a:p>
          <a:p>
            <a:pPr lvl="1">
              <a:spcBef>
                <a:spcPts val="1200"/>
              </a:spcBef>
            </a:pPr>
            <a:r>
              <a:rPr lang="ja-JP" altLang="en-US" sz="2400" dirty="0" smtClean="0">
                <a:latin typeface="メイリオ" pitchFamily="50" charset="-128"/>
                <a:ea typeface="メイリオ" pitchFamily="50" charset="-128"/>
                <a:cs typeface="メイリオ" pitchFamily="50" charset="-128"/>
              </a:rPr>
              <a:t>学会</a:t>
            </a:r>
            <a:r>
              <a:rPr lang="ja-JP" altLang="en-US" sz="2400" dirty="0">
                <a:latin typeface="メイリオ" pitchFamily="50" charset="-128"/>
                <a:ea typeface="メイリオ" pitchFamily="50" charset="-128"/>
                <a:cs typeface="メイリオ" pitchFamily="50" charset="-128"/>
              </a:rPr>
              <a:t>に</a:t>
            </a:r>
            <a:r>
              <a:rPr lang="ja-JP" altLang="en-US" sz="2400" dirty="0" smtClean="0">
                <a:latin typeface="メイリオ" pitchFamily="50" charset="-128"/>
                <a:ea typeface="メイリオ" pitchFamily="50" charset="-128"/>
                <a:cs typeface="メイリオ" pitchFamily="50" charset="-128"/>
              </a:rPr>
              <a:t>よりバラバラで国民にわかりにくい</a:t>
            </a:r>
            <a:r>
              <a:rPr lang="en-US" altLang="ja-JP" sz="2400" dirty="0" smtClean="0">
                <a:latin typeface="メイリオ" pitchFamily="50" charset="-128"/>
                <a:ea typeface="メイリオ" pitchFamily="50" charset="-128"/>
                <a:cs typeface="メイリオ" pitchFamily="50" charset="-128"/>
              </a:rPr>
              <a:t/>
            </a:r>
            <a:br>
              <a:rPr lang="en-US" altLang="ja-JP" sz="2400" dirty="0" smtClean="0">
                <a:latin typeface="メイリオ" pitchFamily="50" charset="-128"/>
                <a:ea typeface="メイリオ" pitchFamily="50" charset="-128"/>
                <a:cs typeface="メイリオ" pitchFamily="50" charset="-128"/>
              </a:rPr>
            </a:b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標榜でき</a:t>
            </a:r>
            <a:r>
              <a:rPr kumimoji="1" lang="ja-JP" altLang="en-US" sz="2400" dirty="0" smtClean="0">
                <a:latin typeface="メイリオ" pitchFamily="50" charset="-128"/>
                <a:ea typeface="メイリオ" pitchFamily="50" charset="-128"/>
                <a:cs typeface="メイリオ" pitchFamily="50" charset="-128"/>
              </a:rPr>
              <a:t>るのに</a:t>
            </a:r>
            <a:r>
              <a:rPr kumimoji="1" lang="en-US" altLang="ja-JP" sz="2400" dirty="0" smtClean="0">
                <a:latin typeface="メイリオ" pitchFamily="50" charset="-128"/>
                <a:ea typeface="メイリオ" pitchFamily="50" charset="-128"/>
                <a:cs typeface="メイリオ" pitchFamily="50" charset="-128"/>
              </a:rPr>
              <a:t>!)</a:t>
            </a:r>
          </a:p>
        </p:txBody>
      </p:sp>
    </p:spTree>
    <p:extLst>
      <p:ext uri="{BB962C8B-B14F-4D97-AF65-F5344CB8AC3E}">
        <p14:creationId xmlns:p14="http://schemas.microsoft.com/office/powerpoint/2010/main" val="689955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txBox="1">
            <a:spLocks/>
          </p:cNvSpPr>
          <p:nvPr/>
        </p:nvSpPr>
        <p:spPr>
          <a:xfrm>
            <a:off x="395536" y="1412776"/>
            <a:ext cx="8568952" cy="5184576"/>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spcBef>
                <a:spcPts val="1200"/>
              </a:spcBef>
              <a:buFontTx/>
              <a:buNone/>
            </a:pPr>
            <a:endParaRPr lang="en-US" altLang="ja-JP" sz="2800" b="0" dirty="0" smtClean="0">
              <a:solidFill>
                <a:srgbClr val="0000FF"/>
              </a:solidFill>
              <a:latin typeface="メイリオ" pitchFamily="50" charset="-128"/>
              <a:ea typeface="メイリオ" pitchFamily="50" charset="-128"/>
              <a:cs typeface="メイリオ" pitchFamily="50" charset="-128"/>
            </a:endParaRPr>
          </a:p>
          <a:p>
            <a:pPr>
              <a:spcBef>
                <a:spcPts val="1200"/>
              </a:spcBef>
              <a:buFont typeface="Wingdings" pitchFamily="2" charset="2"/>
              <a:buChar char="l"/>
            </a:pPr>
            <a:r>
              <a:rPr lang="ja-JP" altLang="en-US" sz="2800" b="0" dirty="0" smtClean="0">
                <a:solidFill>
                  <a:srgbClr val="0000FF"/>
                </a:solidFill>
                <a:latin typeface="メイリオ" pitchFamily="50" charset="-128"/>
                <a:ea typeface="メイリオ" pitchFamily="50" charset="-128"/>
                <a:cs typeface="メイリオ" pitchFamily="50" charset="-128"/>
              </a:rPr>
              <a:t>国民の、国民による、国民のための制度</a:t>
            </a:r>
            <a:endParaRPr lang="en-US" altLang="ja-JP" sz="2800" b="0" dirty="0" smtClean="0">
              <a:solidFill>
                <a:srgbClr val="0000FF"/>
              </a:solidFill>
              <a:latin typeface="メイリオ" pitchFamily="50" charset="-128"/>
              <a:ea typeface="メイリオ" pitchFamily="50" charset="-128"/>
              <a:cs typeface="メイリオ" pitchFamily="50" charset="-128"/>
            </a:endParaRPr>
          </a:p>
          <a:p>
            <a:pPr lvl="1">
              <a:spcBef>
                <a:spcPts val="1200"/>
              </a:spcBef>
            </a:pPr>
            <a:r>
              <a:rPr lang="ja-JP" altLang="en-US" sz="2400" b="0" dirty="0" smtClean="0">
                <a:latin typeface="メイリオ" pitchFamily="50" charset="-128"/>
                <a:ea typeface="メイリオ" pitchFamily="50" charset="-128"/>
                <a:cs typeface="メイリオ" pitchFamily="50" charset="-128"/>
              </a:rPr>
              <a:t>中立的第三者機関（</a:t>
            </a:r>
            <a:r>
              <a:rPr lang="en-US" altLang="ja-JP" sz="2400" b="0" dirty="0" smtClean="0">
                <a:latin typeface="メイリオ" pitchFamily="50" charset="-128"/>
                <a:ea typeface="メイリオ" pitchFamily="50" charset="-128"/>
                <a:cs typeface="メイリオ" pitchFamily="50" charset="-128"/>
              </a:rPr>
              <a:t>board</a:t>
            </a:r>
            <a:r>
              <a:rPr lang="ja-JP" altLang="en-US" sz="2400" b="0" dirty="0" smtClean="0">
                <a:latin typeface="メイリオ" pitchFamily="50" charset="-128"/>
                <a:ea typeface="メイリオ" pitchFamily="50" charset="-128"/>
                <a:cs typeface="メイリオ" pitchFamily="50" charset="-128"/>
              </a:rPr>
              <a:t>）が認定する</a:t>
            </a:r>
            <a:endParaRPr lang="en-US" altLang="ja-JP" sz="2400" b="0" dirty="0" smtClean="0">
              <a:latin typeface="メイリオ" pitchFamily="50" charset="-128"/>
              <a:ea typeface="メイリオ" pitchFamily="50" charset="-128"/>
              <a:cs typeface="メイリオ" pitchFamily="50" charset="-128"/>
            </a:endParaRPr>
          </a:p>
          <a:p>
            <a:pPr lvl="1">
              <a:spcBef>
                <a:spcPts val="1200"/>
              </a:spcBef>
            </a:pPr>
            <a:r>
              <a:rPr lang="ja-JP" altLang="en-US" sz="2400" b="0" dirty="0" smtClean="0">
                <a:latin typeface="メイリオ" pitchFamily="50" charset="-128"/>
                <a:ea typeface="メイリオ" pitchFamily="50" charset="-128"/>
                <a:cs typeface="メイリオ" pitchFamily="50" charset="-128"/>
              </a:rPr>
              <a:t>専門医の認定、研修プログラム・研修施設の認定を行う</a:t>
            </a:r>
            <a:endParaRPr lang="en-US" altLang="ja-JP" sz="2400" b="0" dirty="0" smtClean="0">
              <a:latin typeface="メイリオ" pitchFamily="50" charset="-128"/>
              <a:ea typeface="メイリオ" pitchFamily="50" charset="-128"/>
              <a:cs typeface="メイリオ" pitchFamily="50" charset="-128"/>
            </a:endParaRPr>
          </a:p>
          <a:p>
            <a:pPr lvl="1">
              <a:spcBef>
                <a:spcPts val="1200"/>
              </a:spcBef>
            </a:pPr>
            <a:r>
              <a:rPr lang="ja-JP" altLang="en-US" sz="2400" b="0" dirty="0">
                <a:latin typeface="メイリオ" pitchFamily="50" charset="-128"/>
                <a:ea typeface="メイリオ" pitchFamily="50" charset="-128"/>
                <a:cs typeface="メイリオ" pitchFamily="50" charset="-128"/>
              </a:rPr>
              <a:t>基本領域とサブスペシャリティ領域の２階建てとする</a:t>
            </a:r>
          </a:p>
          <a:p>
            <a:pPr lvl="2">
              <a:spcBef>
                <a:spcPts val="1200"/>
              </a:spcBef>
            </a:pPr>
            <a:r>
              <a:rPr lang="ja-JP" altLang="en-US" sz="2000" b="0" dirty="0">
                <a:latin typeface="メイリオ" pitchFamily="50" charset="-128"/>
                <a:ea typeface="メイリオ" pitchFamily="50" charset="-128"/>
                <a:cs typeface="メイリオ" pitchFamily="50" charset="-128"/>
              </a:rPr>
              <a:t>基本領域：初期研修を修了した医師が必ずどれかを取得する</a:t>
            </a:r>
            <a:r>
              <a:rPr lang="en-US" altLang="ja-JP" sz="2000" b="0" dirty="0">
                <a:latin typeface="メイリオ" pitchFamily="50" charset="-128"/>
                <a:ea typeface="メイリオ" pitchFamily="50" charset="-128"/>
                <a:cs typeface="メイリオ" pitchFamily="50" charset="-128"/>
              </a:rPr>
              <a:t/>
            </a:r>
            <a:br>
              <a:rPr lang="en-US" altLang="ja-JP" sz="2000" b="0" dirty="0">
                <a:latin typeface="メイリオ" pitchFamily="50" charset="-128"/>
                <a:ea typeface="メイリオ" pitchFamily="50" charset="-128"/>
                <a:cs typeface="メイリオ" pitchFamily="50" charset="-128"/>
              </a:rPr>
            </a:br>
            <a:r>
              <a:rPr lang="ja-JP" altLang="en-US" sz="2000" b="0" dirty="0">
                <a:latin typeface="メイリオ" pitchFamily="50" charset="-128"/>
                <a:ea typeface="メイリオ" pitchFamily="50" charset="-128"/>
                <a:cs typeface="メイリオ" pitchFamily="50" charset="-128"/>
              </a:rPr>
              <a:t>　　　　 （総合診療医を入れて</a:t>
            </a:r>
            <a:r>
              <a:rPr lang="en-US" altLang="ja-JP" sz="2000" b="0" dirty="0">
                <a:latin typeface="メイリオ" pitchFamily="50" charset="-128"/>
                <a:ea typeface="メイリオ" pitchFamily="50" charset="-128"/>
                <a:cs typeface="メイリオ" pitchFamily="50" charset="-128"/>
              </a:rPr>
              <a:t>19</a:t>
            </a:r>
            <a:r>
              <a:rPr lang="ja-JP" altLang="en-US" sz="2000" b="0" dirty="0">
                <a:latin typeface="メイリオ" pitchFamily="50" charset="-128"/>
                <a:ea typeface="メイリオ" pitchFamily="50" charset="-128"/>
                <a:cs typeface="メイリオ" pitchFamily="50" charset="-128"/>
              </a:rPr>
              <a:t>領域）</a:t>
            </a:r>
            <a:endParaRPr lang="en-US" altLang="ja-JP" sz="2000" b="0" dirty="0">
              <a:latin typeface="メイリオ" pitchFamily="50" charset="-128"/>
              <a:ea typeface="メイリオ" pitchFamily="50" charset="-128"/>
              <a:cs typeface="メイリオ" pitchFamily="50" charset="-128"/>
            </a:endParaRPr>
          </a:p>
          <a:p>
            <a:pPr lvl="2">
              <a:spcBef>
                <a:spcPts val="1200"/>
              </a:spcBef>
            </a:pPr>
            <a:r>
              <a:rPr lang="ja-JP" altLang="en-US" sz="2000" b="0" dirty="0">
                <a:latin typeface="メイリオ" pitchFamily="50" charset="-128"/>
                <a:ea typeface="メイリオ" pitchFamily="50" charset="-128"/>
                <a:cs typeface="メイリオ" pitchFamily="50" charset="-128"/>
              </a:rPr>
              <a:t>サブスペシャリティ：基本領域の専門医取得後に取得する</a:t>
            </a:r>
            <a:endParaRPr lang="en-US" altLang="ja-JP" sz="2000" b="0" dirty="0">
              <a:latin typeface="メイリオ" pitchFamily="50" charset="-128"/>
              <a:ea typeface="メイリオ" pitchFamily="50" charset="-128"/>
              <a:cs typeface="メイリオ" pitchFamily="50" charset="-128"/>
            </a:endParaRPr>
          </a:p>
          <a:p>
            <a:pPr lvl="1">
              <a:spcBef>
                <a:spcPts val="1200"/>
              </a:spcBef>
            </a:pPr>
            <a:r>
              <a:rPr lang="ja-JP" altLang="en-US" sz="2400" dirty="0" smtClean="0">
                <a:solidFill>
                  <a:srgbClr val="FF0000"/>
                </a:solidFill>
                <a:latin typeface="メイリオ" pitchFamily="50" charset="-128"/>
                <a:ea typeface="メイリオ" pitchFamily="50" charset="-128"/>
                <a:cs typeface="メイリオ" pitchFamily="50" charset="-128"/>
              </a:rPr>
              <a:t>総合診療専門医</a:t>
            </a:r>
            <a:r>
              <a:rPr lang="ja-JP" altLang="en-US" sz="2400" b="0" dirty="0" smtClean="0">
                <a:solidFill>
                  <a:prstClr val="black"/>
                </a:solidFill>
                <a:latin typeface="メイリオ" pitchFamily="50" charset="-128"/>
                <a:ea typeface="メイリオ" pitchFamily="50" charset="-128"/>
                <a:cs typeface="メイリオ" pitchFamily="50" charset="-128"/>
              </a:rPr>
              <a:t>を新設する</a:t>
            </a:r>
            <a:endParaRPr lang="en-US" altLang="ja-JP" sz="2400" b="0" dirty="0" smtClean="0">
              <a:latin typeface="メイリオ" pitchFamily="50" charset="-128"/>
              <a:ea typeface="メイリオ" pitchFamily="50" charset="-128"/>
              <a:cs typeface="メイリオ" pitchFamily="50" charset="-128"/>
            </a:endParaRPr>
          </a:p>
        </p:txBody>
      </p:sp>
      <p:sp>
        <p:nvSpPr>
          <p:cNvPr id="2" name="タイトル 1"/>
          <p:cNvSpPr>
            <a:spLocks noGrp="1"/>
          </p:cNvSpPr>
          <p:nvPr>
            <p:ph type="title"/>
          </p:nvPr>
        </p:nvSpPr>
        <p:spPr>
          <a:xfrm>
            <a:off x="457200" y="557808"/>
            <a:ext cx="8229600" cy="1143000"/>
          </a:xfrm>
        </p:spPr>
        <p:txBody>
          <a:bodyPr/>
          <a:lstStyle/>
          <a:p>
            <a:r>
              <a:rPr lang="ja-JP" altLang="en-US" sz="3600" dirty="0" smtClean="0">
                <a:latin typeface="メイリオ" pitchFamily="50" charset="-128"/>
                <a:ea typeface="メイリオ" pitchFamily="50" charset="-128"/>
                <a:cs typeface="メイリオ" pitchFamily="50" charset="-128"/>
              </a:rPr>
              <a:t>専門医制度の改革</a:t>
            </a:r>
            <a:endParaRPr kumimoji="1" lang="ja-JP" altLang="en-US" sz="3600" dirty="0">
              <a:latin typeface="メイリオ" pitchFamily="50" charset="-128"/>
              <a:ea typeface="メイリオ" pitchFamily="50" charset="-128"/>
              <a:cs typeface="メイリオ" pitchFamily="50" charset="-128"/>
            </a:endParaRPr>
          </a:p>
        </p:txBody>
      </p:sp>
      <p:sp>
        <p:nvSpPr>
          <p:cNvPr id="4" name="正方形/長方形 3"/>
          <p:cNvSpPr/>
          <p:nvPr/>
        </p:nvSpPr>
        <p:spPr>
          <a:xfrm>
            <a:off x="395536" y="1400744"/>
            <a:ext cx="2698175" cy="523220"/>
          </a:xfrm>
          <a:prstGeom prst="rect">
            <a:avLst/>
          </a:prstGeom>
        </p:spPr>
        <p:txBody>
          <a:bodyPr wrap="none">
            <a:spAutoFit/>
          </a:bodyPr>
          <a:lstStyle/>
          <a:p>
            <a:r>
              <a:rPr lang="ja-JP" altLang="en-US" sz="2800" b="0" dirty="0" smtClean="0">
                <a:solidFill>
                  <a:srgbClr val="FF0000"/>
                </a:solidFill>
                <a:latin typeface="メイリオ" pitchFamily="50" charset="-128"/>
                <a:ea typeface="メイリオ" pitchFamily="50" charset="-128"/>
                <a:cs typeface="メイリオ" pitchFamily="50" charset="-128"/>
              </a:rPr>
              <a:t>これ</a:t>
            </a:r>
            <a:r>
              <a:rPr lang="ja-JP" altLang="en-US" sz="2800" b="0" dirty="0">
                <a:solidFill>
                  <a:srgbClr val="FF0000"/>
                </a:solidFill>
                <a:latin typeface="メイリオ" pitchFamily="50" charset="-128"/>
                <a:ea typeface="メイリオ" pitchFamily="50" charset="-128"/>
                <a:cs typeface="メイリオ" pitchFamily="50" charset="-128"/>
              </a:rPr>
              <a:t>から</a:t>
            </a:r>
            <a:r>
              <a:rPr lang="ja-JP" altLang="en-US" sz="2800" b="0" dirty="0" smtClean="0">
                <a:solidFill>
                  <a:srgbClr val="FF0000"/>
                </a:solidFill>
                <a:latin typeface="メイリオ" pitchFamily="50" charset="-128"/>
                <a:ea typeface="メイリオ" pitchFamily="50" charset="-128"/>
                <a:cs typeface="メイリオ" pitchFamily="50" charset="-128"/>
              </a:rPr>
              <a:t>の制度</a:t>
            </a:r>
            <a:endParaRPr lang="ja-JP" altLang="en-US" sz="2800" b="0" dirty="0">
              <a:solidFill>
                <a:srgbClr val="FF0000"/>
              </a:solidFill>
            </a:endParaRPr>
          </a:p>
        </p:txBody>
      </p:sp>
    </p:spTree>
    <p:extLst>
      <p:ext uri="{BB962C8B-B14F-4D97-AF65-F5344CB8AC3E}">
        <p14:creationId xmlns:p14="http://schemas.microsoft.com/office/powerpoint/2010/main" val="374743372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p:spPr>
        <p:txBody>
          <a:bodyPr/>
          <a:lstStyle/>
          <a:p>
            <a:r>
              <a:rPr kumimoji="1" lang="ja-JP" altLang="en-US" sz="3600" dirty="0" smtClean="0">
                <a:latin typeface="メイリオ" pitchFamily="50" charset="-128"/>
                <a:ea typeface="メイリオ" pitchFamily="50" charset="-128"/>
                <a:cs typeface="メイリオ" pitchFamily="50" charset="-128"/>
              </a:rPr>
              <a:t>専門医の「定義」</a:t>
            </a:r>
            <a:endParaRPr kumimoji="1" lang="ja-JP" altLang="en-US" sz="3600" dirty="0">
              <a:latin typeface="メイリオ" pitchFamily="50" charset="-128"/>
              <a:ea typeface="メイリオ" pitchFamily="50" charset="-128"/>
              <a:cs typeface="メイリオ" pitchFamily="50" charset="-128"/>
            </a:endParaRPr>
          </a:p>
        </p:txBody>
      </p:sp>
      <p:sp>
        <p:nvSpPr>
          <p:cNvPr id="3" name="コンテンツ プレースホルダー 2"/>
          <p:cNvSpPr>
            <a:spLocks noGrp="1"/>
          </p:cNvSpPr>
          <p:nvPr>
            <p:ph idx="1"/>
          </p:nvPr>
        </p:nvSpPr>
        <p:spPr>
          <a:xfrm>
            <a:off x="822095" y="3933056"/>
            <a:ext cx="7560840" cy="2088232"/>
          </a:xfrm>
          <a:ln>
            <a:solidFill>
              <a:schemeClr val="bg1">
                <a:lumMod val="50000"/>
              </a:schemeClr>
            </a:solidFill>
          </a:ln>
        </p:spPr>
        <p:txBody>
          <a:bodyPr tIns="144000"/>
          <a:lstStyle/>
          <a:p>
            <a:pPr marL="0" indent="0">
              <a:spcBef>
                <a:spcPts val="1200"/>
              </a:spcBef>
              <a:buNone/>
            </a:pPr>
            <a:r>
              <a:rPr lang="ja-JP" altLang="en-US" dirty="0" smtClean="0"/>
              <a:t>それぞれ</a:t>
            </a:r>
            <a:r>
              <a:rPr lang="ja-JP" altLang="en-US" dirty="0"/>
              <a:t>の診療領域に</a:t>
            </a:r>
            <a:r>
              <a:rPr lang="ja-JP" altLang="en-US" dirty="0" smtClean="0"/>
              <a:t>おける適切</a:t>
            </a:r>
            <a:r>
              <a:rPr lang="ja-JP" altLang="en-US" dirty="0"/>
              <a:t>な教育を</a:t>
            </a:r>
            <a:r>
              <a:rPr lang="ja-JP" altLang="en-US" dirty="0" smtClean="0"/>
              <a:t>受けて、十分</a:t>
            </a:r>
            <a:r>
              <a:rPr lang="ja-JP" altLang="en-US" dirty="0"/>
              <a:t>な知識・経験を持ち、 患者から信頼</a:t>
            </a:r>
            <a:r>
              <a:rPr lang="ja-JP" altLang="en-US" dirty="0" smtClean="0"/>
              <a:t>される</a:t>
            </a:r>
            <a:r>
              <a:rPr lang="ja-JP" altLang="en-US" b="1" dirty="0" smtClean="0">
                <a:solidFill>
                  <a:srgbClr val="0000FF"/>
                </a:solidFill>
              </a:rPr>
              <a:t>標準的</a:t>
            </a:r>
            <a:r>
              <a:rPr lang="ja-JP" altLang="en-US" b="1" dirty="0">
                <a:solidFill>
                  <a:srgbClr val="0000FF"/>
                </a:solidFill>
              </a:rPr>
              <a:t>な</a:t>
            </a:r>
            <a:r>
              <a:rPr lang="en-US" altLang="ja-JP" dirty="0">
                <a:solidFill>
                  <a:srgbClr val="0000FF"/>
                </a:solidFill>
              </a:rPr>
              <a:t> </a:t>
            </a:r>
            <a:r>
              <a:rPr lang="ja-JP" altLang="en-US" dirty="0"/>
              <a:t>医療を提供できる</a:t>
            </a:r>
            <a:r>
              <a:rPr lang="ja-JP" altLang="en-US" dirty="0" smtClean="0"/>
              <a:t>医師</a:t>
            </a:r>
            <a:endParaRPr lang="en-US" altLang="ja-JP" dirty="0" smtClean="0"/>
          </a:p>
        </p:txBody>
      </p:sp>
      <p:sp>
        <p:nvSpPr>
          <p:cNvPr id="5" name="テキスト ボックス 4"/>
          <p:cNvSpPr txBox="1"/>
          <p:nvPr/>
        </p:nvSpPr>
        <p:spPr>
          <a:xfrm>
            <a:off x="2339752" y="1713253"/>
            <a:ext cx="4288353" cy="1569660"/>
          </a:xfrm>
          <a:prstGeom prst="rect">
            <a:avLst/>
          </a:prstGeom>
          <a:noFill/>
        </p:spPr>
        <p:txBody>
          <a:bodyPr wrap="none" rtlCol="0">
            <a:spAutoFit/>
          </a:bodyPr>
          <a:lstStyle/>
          <a:p>
            <a:r>
              <a:rPr kumimoji="1" lang="ja-JP" altLang="en-US" sz="3200" b="0" dirty="0" smtClean="0">
                <a:latin typeface="+mn-ea"/>
                <a:ea typeface="+mn-ea"/>
              </a:rPr>
              <a:t>専門医は</a:t>
            </a:r>
            <a:endParaRPr kumimoji="1" lang="en-US" altLang="ja-JP" sz="3200" b="0" dirty="0" smtClean="0">
              <a:latin typeface="+mn-ea"/>
              <a:ea typeface="+mn-ea"/>
            </a:endParaRPr>
          </a:p>
          <a:p>
            <a:r>
              <a:rPr kumimoji="1" lang="ja-JP" altLang="en-US" sz="3200" b="0" dirty="0" smtClean="0">
                <a:latin typeface="+mn-ea"/>
                <a:ea typeface="+mn-ea"/>
              </a:rPr>
              <a:t>　スーパードクター？</a:t>
            </a:r>
            <a:endParaRPr kumimoji="1" lang="en-US" altLang="ja-JP" sz="3200" b="0" dirty="0" smtClean="0">
              <a:latin typeface="+mn-ea"/>
              <a:ea typeface="+mn-ea"/>
            </a:endParaRPr>
          </a:p>
          <a:p>
            <a:r>
              <a:rPr kumimoji="1" lang="ja-JP" altLang="en-US" sz="3200" b="0" dirty="0" smtClean="0">
                <a:latin typeface="+mn-ea"/>
                <a:ea typeface="+mn-ea"/>
              </a:rPr>
              <a:t>　芸を極めた達人？</a:t>
            </a:r>
            <a:endParaRPr kumimoji="1" lang="en-US" altLang="ja-JP" sz="3200" b="0" dirty="0" smtClean="0">
              <a:latin typeface="+mn-ea"/>
              <a:ea typeface="+mn-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76256" y="1426620"/>
            <a:ext cx="1498095" cy="214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3568" y="1460719"/>
            <a:ext cx="1511131" cy="195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3217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直線コネクタ 55"/>
          <p:cNvCxnSpPr/>
          <p:nvPr/>
        </p:nvCxnSpPr>
        <p:spPr bwMode="auto">
          <a:xfrm flipV="1">
            <a:off x="7974057"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sp>
        <p:nvSpPr>
          <p:cNvPr id="2" name="タイトル 1"/>
          <p:cNvSpPr>
            <a:spLocks noGrp="1"/>
          </p:cNvSpPr>
          <p:nvPr>
            <p:ph type="title"/>
          </p:nvPr>
        </p:nvSpPr>
        <p:spPr>
          <a:xfrm>
            <a:off x="496562" y="208890"/>
            <a:ext cx="8229600" cy="1143000"/>
          </a:xfrm>
        </p:spPr>
        <p:txBody>
          <a:bodyPr/>
          <a:lstStyle/>
          <a:p>
            <a:r>
              <a:rPr kumimoji="1" lang="ja-JP" altLang="en-US" sz="3200" dirty="0" smtClean="0">
                <a:latin typeface="メイリオ" pitchFamily="50" charset="-128"/>
                <a:ea typeface="メイリオ" pitchFamily="50" charset="-128"/>
                <a:cs typeface="メイリオ" pitchFamily="50" charset="-128"/>
              </a:rPr>
              <a:t>専門医のキャリアパス（現在）</a:t>
            </a:r>
            <a:endParaRPr kumimoji="1" lang="ja-JP" altLang="en-US" sz="3200" dirty="0">
              <a:latin typeface="メイリオ" pitchFamily="50" charset="-128"/>
              <a:ea typeface="メイリオ" pitchFamily="50" charset="-128"/>
              <a:cs typeface="メイリオ" pitchFamily="50" charset="-128"/>
            </a:endParaRPr>
          </a:p>
        </p:txBody>
      </p:sp>
      <p:cxnSp>
        <p:nvCxnSpPr>
          <p:cNvPr id="38" name="直線コネクタ 37"/>
          <p:cNvCxnSpPr/>
          <p:nvPr/>
        </p:nvCxnSpPr>
        <p:spPr bwMode="auto">
          <a:xfrm flipV="1">
            <a:off x="1241953"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39" name="直線コネクタ 38"/>
          <p:cNvCxnSpPr/>
          <p:nvPr/>
        </p:nvCxnSpPr>
        <p:spPr bwMode="auto">
          <a:xfrm flipV="1">
            <a:off x="1638685"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0" name="直線コネクタ 39"/>
          <p:cNvCxnSpPr/>
          <p:nvPr/>
        </p:nvCxnSpPr>
        <p:spPr bwMode="auto">
          <a:xfrm flipV="1">
            <a:off x="2052476"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1" name="直線コネクタ 40"/>
          <p:cNvCxnSpPr/>
          <p:nvPr/>
        </p:nvCxnSpPr>
        <p:spPr bwMode="auto">
          <a:xfrm flipV="1">
            <a:off x="2445491" y="4654617"/>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2" name="直線コネクタ 41"/>
          <p:cNvCxnSpPr/>
          <p:nvPr/>
        </p:nvCxnSpPr>
        <p:spPr bwMode="auto">
          <a:xfrm flipV="1">
            <a:off x="3219131" y="4654617"/>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3" name="直線コネクタ 42"/>
          <p:cNvCxnSpPr/>
          <p:nvPr/>
        </p:nvCxnSpPr>
        <p:spPr bwMode="auto">
          <a:xfrm flipV="1">
            <a:off x="2827082"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4" name="直線コネクタ 43"/>
          <p:cNvCxnSpPr/>
          <p:nvPr/>
        </p:nvCxnSpPr>
        <p:spPr bwMode="auto">
          <a:xfrm flipV="1">
            <a:off x="3219130"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5" name="直線コネクタ 44"/>
          <p:cNvCxnSpPr/>
          <p:nvPr/>
        </p:nvCxnSpPr>
        <p:spPr bwMode="auto">
          <a:xfrm flipV="1">
            <a:off x="3615862"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6" name="直線コネクタ 45"/>
          <p:cNvCxnSpPr/>
          <p:nvPr/>
        </p:nvCxnSpPr>
        <p:spPr bwMode="auto">
          <a:xfrm flipV="1">
            <a:off x="4029653"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7" name="直線コネクタ 46"/>
          <p:cNvCxnSpPr/>
          <p:nvPr/>
        </p:nvCxnSpPr>
        <p:spPr bwMode="auto">
          <a:xfrm flipV="1">
            <a:off x="4422668"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8" name="直線コネクタ 47"/>
          <p:cNvCxnSpPr/>
          <p:nvPr/>
        </p:nvCxnSpPr>
        <p:spPr bwMode="auto">
          <a:xfrm flipV="1">
            <a:off x="5196308"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9" name="直線コネクタ 48"/>
          <p:cNvCxnSpPr/>
          <p:nvPr/>
        </p:nvCxnSpPr>
        <p:spPr bwMode="auto">
          <a:xfrm flipV="1">
            <a:off x="4804259"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0" name="直線コネクタ 49"/>
          <p:cNvCxnSpPr/>
          <p:nvPr/>
        </p:nvCxnSpPr>
        <p:spPr bwMode="auto">
          <a:xfrm flipV="1">
            <a:off x="5600809" y="4659863"/>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1" name="直線コネクタ 50"/>
          <p:cNvCxnSpPr/>
          <p:nvPr/>
        </p:nvCxnSpPr>
        <p:spPr bwMode="auto">
          <a:xfrm flipV="1">
            <a:off x="5997541" y="4659863"/>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2" name="直線コネクタ 51"/>
          <p:cNvCxnSpPr/>
          <p:nvPr/>
        </p:nvCxnSpPr>
        <p:spPr bwMode="auto">
          <a:xfrm flipV="1">
            <a:off x="6411332" y="4659863"/>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3" name="直線コネクタ 52"/>
          <p:cNvCxnSpPr/>
          <p:nvPr/>
        </p:nvCxnSpPr>
        <p:spPr bwMode="auto">
          <a:xfrm flipV="1">
            <a:off x="6804347" y="4651562"/>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4" name="直線コネクタ 53"/>
          <p:cNvCxnSpPr/>
          <p:nvPr/>
        </p:nvCxnSpPr>
        <p:spPr bwMode="auto">
          <a:xfrm flipV="1">
            <a:off x="7577987" y="4651562"/>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5" name="直線コネクタ 54"/>
          <p:cNvCxnSpPr/>
          <p:nvPr/>
        </p:nvCxnSpPr>
        <p:spPr bwMode="auto">
          <a:xfrm flipV="1">
            <a:off x="7185938" y="4659863"/>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sp>
        <p:nvSpPr>
          <p:cNvPr id="80" name="角丸四角形 79"/>
          <p:cNvSpPr/>
          <p:nvPr/>
        </p:nvSpPr>
        <p:spPr bwMode="auto">
          <a:xfrm>
            <a:off x="1233030" y="1148480"/>
            <a:ext cx="2175565"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消化器内視鏡専門医</a:t>
            </a:r>
          </a:p>
        </p:txBody>
      </p:sp>
      <p:sp>
        <p:nvSpPr>
          <p:cNvPr id="81" name="角丸四角形 80"/>
          <p:cNvSpPr/>
          <p:nvPr/>
        </p:nvSpPr>
        <p:spPr bwMode="auto">
          <a:xfrm>
            <a:off x="1170933" y="1554111"/>
            <a:ext cx="1777603"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大腸肛門病専門医</a:t>
            </a:r>
          </a:p>
        </p:txBody>
      </p:sp>
      <p:sp>
        <p:nvSpPr>
          <p:cNvPr id="82" name="角丸四角形 81"/>
          <p:cNvSpPr/>
          <p:nvPr/>
        </p:nvSpPr>
        <p:spPr bwMode="auto">
          <a:xfrm>
            <a:off x="4547845" y="1623529"/>
            <a:ext cx="1177399"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肝臓専門医</a:t>
            </a:r>
          </a:p>
        </p:txBody>
      </p:sp>
      <p:sp>
        <p:nvSpPr>
          <p:cNvPr id="83" name="角丸四角形 82"/>
          <p:cNvSpPr/>
          <p:nvPr/>
        </p:nvSpPr>
        <p:spPr bwMode="auto">
          <a:xfrm>
            <a:off x="1207880" y="2039190"/>
            <a:ext cx="1606477"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消化器病専門医</a:t>
            </a:r>
          </a:p>
        </p:txBody>
      </p:sp>
      <p:sp>
        <p:nvSpPr>
          <p:cNvPr id="85" name="角丸四角形 84"/>
          <p:cNvSpPr/>
          <p:nvPr/>
        </p:nvSpPr>
        <p:spPr bwMode="auto">
          <a:xfrm>
            <a:off x="3070830" y="1592727"/>
            <a:ext cx="1328043"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透析専門医</a:t>
            </a:r>
          </a:p>
        </p:txBody>
      </p:sp>
      <p:sp>
        <p:nvSpPr>
          <p:cNvPr id="86" name="角丸四角形 85"/>
          <p:cNvSpPr/>
          <p:nvPr/>
        </p:nvSpPr>
        <p:spPr bwMode="auto">
          <a:xfrm>
            <a:off x="5126131" y="2032145"/>
            <a:ext cx="1626390"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小児神経専門医</a:t>
            </a:r>
          </a:p>
        </p:txBody>
      </p:sp>
      <p:sp>
        <p:nvSpPr>
          <p:cNvPr id="88" name="角丸四角形 87"/>
          <p:cNvSpPr/>
          <p:nvPr/>
        </p:nvSpPr>
        <p:spPr bwMode="auto">
          <a:xfrm>
            <a:off x="2958513" y="2060880"/>
            <a:ext cx="1802310"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呼吸器外科専門医</a:t>
            </a:r>
          </a:p>
        </p:txBody>
      </p:sp>
      <p:sp>
        <p:nvSpPr>
          <p:cNvPr id="89" name="角丸四角形 88"/>
          <p:cNvSpPr/>
          <p:nvPr/>
        </p:nvSpPr>
        <p:spPr bwMode="auto">
          <a:xfrm>
            <a:off x="5868145" y="1628832"/>
            <a:ext cx="2861018"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一般病院連携精神医学専門医</a:t>
            </a:r>
          </a:p>
        </p:txBody>
      </p:sp>
      <p:sp>
        <p:nvSpPr>
          <p:cNvPr id="90" name="角丸四角形 89"/>
          <p:cNvSpPr/>
          <p:nvPr/>
        </p:nvSpPr>
        <p:spPr bwMode="auto">
          <a:xfrm>
            <a:off x="7003252" y="1136214"/>
            <a:ext cx="1626390"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レーザー専門医</a:t>
            </a:r>
          </a:p>
        </p:txBody>
      </p:sp>
      <p:sp>
        <p:nvSpPr>
          <p:cNvPr id="91" name="角丸四角形 90"/>
          <p:cNvSpPr/>
          <p:nvPr/>
        </p:nvSpPr>
        <p:spPr bwMode="auto">
          <a:xfrm>
            <a:off x="3574689" y="1136214"/>
            <a:ext cx="1574499"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核医学専門医</a:t>
            </a:r>
          </a:p>
        </p:txBody>
      </p:sp>
      <p:sp>
        <p:nvSpPr>
          <p:cNvPr id="92" name="角丸四角形 91"/>
          <p:cNvSpPr/>
          <p:nvPr/>
        </p:nvSpPr>
        <p:spPr bwMode="auto">
          <a:xfrm>
            <a:off x="5264200" y="1124744"/>
            <a:ext cx="1626390"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老年病専門医</a:t>
            </a:r>
          </a:p>
        </p:txBody>
      </p:sp>
      <p:sp>
        <p:nvSpPr>
          <p:cNvPr id="79" name="角丸四角形 78"/>
          <p:cNvSpPr/>
          <p:nvPr/>
        </p:nvSpPr>
        <p:spPr bwMode="auto">
          <a:xfrm>
            <a:off x="6850528" y="2043816"/>
            <a:ext cx="1779113" cy="288000"/>
          </a:xfrm>
          <a:prstGeom prst="roundRect">
            <a:avLst/>
          </a:prstGeom>
          <a:solidFill>
            <a:srgbClr val="FFCCFF"/>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家庭医療専門医</a:t>
            </a:r>
          </a:p>
        </p:txBody>
      </p:sp>
      <p:cxnSp>
        <p:nvCxnSpPr>
          <p:cNvPr id="93" name="直線コネクタ 92"/>
          <p:cNvCxnSpPr/>
          <p:nvPr/>
        </p:nvCxnSpPr>
        <p:spPr bwMode="auto">
          <a:xfrm flipV="1">
            <a:off x="7979926" y="2462568"/>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4" name="直線コネクタ 93"/>
          <p:cNvCxnSpPr/>
          <p:nvPr/>
        </p:nvCxnSpPr>
        <p:spPr bwMode="auto">
          <a:xfrm flipV="1">
            <a:off x="1247822" y="2454267"/>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5" name="直線コネクタ 94"/>
          <p:cNvCxnSpPr/>
          <p:nvPr/>
        </p:nvCxnSpPr>
        <p:spPr bwMode="auto">
          <a:xfrm flipV="1">
            <a:off x="1644554" y="2454267"/>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6" name="直線コネクタ 95"/>
          <p:cNvCxnSpPr/>
          <p:nvPr/>
        </p:nvCxnSpPr>
        <p:spPr bwMode="auto">
          <a:xfrm flipV="1">
            <a:off x="2058345" y="2454267"/>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7" name="直線コネクタ 96"/>
          <p:cNvCxnSpPr/>
          <p:nvPr/>
        </p:nvCxnSpPr>
        <p:spPr bwMode="auto">
          <a:xfrm flipV="1">
            <a:off x="2451360" y="2445966"/>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8" name="直線コネクタ 97"/>
          <p:cNvCxnSpPr/>
          <p:nvPr/>
        </p:nvCxnSpPr>
        <p:spPr bwMode="auto">
          <a:xfrm flipV="1">
            <a:off x="3225000" y="2445966"/>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9" name="直線コネクタ 98"/>
          <p:cNvCxnSpPr/>
          <p:nvPr/>
        </p:nvCxnSpPr>
        <p:spPr bwMode="auto">
          <a:xfrm flipV="1">
            <a:off x="2832951" y="2454267"/>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0" name="直線コネクタ 99"/>
          <p:cNvCxnSpPr/>
          <p:nvPr/>
        </p:nvCxnSpPr>
        <p:spPr bwMode="auto">
          <a:xfrm flipV="1">
            <a:off x="3224999" y="2462568"/>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1" name="直線コネクタ 100"/>
          <p:cNvCxnSpPr/>
          <p:nvPr/>
        </p:nvCxnSpPr>
        <p:spPr bwMode="auto">
          <a:xfrm flipV="1">
            <a:off x="3621731" y="2462568"/>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2" name="直線コネクタ 101"/>
          <p:cNvCxnSpPr/>
          <p:nvPr/>
        </p:nvCxnSpPr>
        <p:spPr bwMode="auto">
          <a:xfrm flipV="1">
            <a:off x="4035522" y="2462568"/>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3" name="直線コネクタ 102"/>
          <p:cNvCxnSpPr/>
          <p:nvPr/>
        </p:nvCxnSpPr>
        <p:spPr bwMode="auto">
          <a:xfrm flipV="1">
            <a:off x="4428537" y="2454267"/>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4" name="直線コネクタ 103"/>
          <p:cNvCxnSpPr/>
          <p:nvPr/>
        </p:nvCxnSpPr>
        <p:spPr bwMode="auto">
          <a:xfrm flipV="1">
            <a:off x="5202177" y="2454267"/>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5" name="直線コネクタ 104"/>
          <p:cNvCxnSpPr/>
          <p:nvPr/>
        </p:nvCxnSpPr>
        <p:spPr bwMode="auto">
          <a:xfrm flipV="1">
            <a:off x="4810128" y="2462568"/>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6" name="直線コネクタ 105"/>
          <p:cNvCxnSpPr/>
          <p:nvPr/>
        </p:nvCxnSpPr>
        <p:spPr bwMode="auto">
          <a:xfrm flipV="1">
            <a:off x="5606678" y="2451212"/>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7" name="直線コネクタ 106"/>
          <p:cNvCxnSpPr/>
          <p:nvPr/>
        </p:nvCxnSpPr>
        <p:spPr bwMode="auto">
          <a:xfrm flipV="1">
            <a:off x="6003410" y="2451212"/>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8" name="直線コネクタ 107"/>
          <p:cNvCxnSpPr/>
          <p:nvPr/>
        </p:nvCxnSpPr>
        <p:spPr bwMode="auto">
          <a:xfrm flipV="1">
            <a:off x="6417201" y="2451212"/>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9" name="直線コネクタ 108"/>
          <p:cNvCxnSpPr/>
          <p:nvPr/>
        </p:nvCxnSpPr>
        <p:spPr bwMode="auto">
          <a:xfrm flipV="1">
            <a:off x="6810216" y="2442911"/>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10" name="直線コネクタ 109"/>
          <p:cNvCxnSpPr/>
          <p:nvPr/>
        </p:nvCxnSpPr>
        <p:spPr bwMode="auto">
          <a:xfrm flipV="1">
            <a:off x="7583856" y="2442911"/>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11" name="直線コネクタ 110"/>
          <p:cNvCxnSpPr/>
          <p:nvPr/>
        </p:nvCxnSpPr>
        <p:spPr bwMode="auto">
          <a:xfrm flipV="1">
            <a:off x="7191807" y="2451212"/>
            <a:ext cx="0" cy="432048"/>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sp>
        <p:nvSpPr>
          <p:cNvPr id="3" name="正方形/長方形 2"/>
          <p:cNvSpPr/>
          <p:nvPr/>
        </p:nvSpPr>
        <p:spPr bwMode="auto">
          <a:xfrm>
            <a:off x="1043609" y="947776"/>
            <a:ext cx="7848871" cy="1495135"/>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cxnSp>
        <p:nvCxnSpPr>
          <p:cNvPr id="112" name="直線コネクタ 111"/>
          <p:cNvCxnSpPr/>
          <p:nvPr/>
        </p:nvCxnSpPr>
        <p:spPr bwMode="auto">
          <a:xfrm flipV="1">
            <a:off x="8488187" y="2442911"/>
            <a:ext cx="0" cy="3060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13" name="直線コネクタ 112"/>
          <p:cNvCxnSpPr/>
          <p:nvPr/>
        </p:nvCxnSpPr>
        <p:spPr bwMode="auto">
          <a:xfrm flipV="1">
            <a:off x="7770792" y="2450346"/>
            <a:ext cx="0" cy="3060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14" name="直線コネクタ 113"/>
          <p:cNvCxnSpPr/>
          <p:nvPr/>
        </p:nvCxnSpPr>
        <p:spPr bwMode="auto">
          <a:xfrm flipV="1">
            <a:off x="6594382" y="2445966"/>
            <a:ext cx="0" cy="3060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15" name="直線コネクタ 114"/>
          <p:cNvCxnSpPr/>
          <p:nvPr/>
        </p:nvCxnSpPr>
        <p:spPr bwMode="auto">
          <a:xfrm flipV="1">
            <a:off x="8297355" y="2454267"/>
            <a:ext cx="0" cy="3060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16" name="直線コネクタ 115"/>
          <p:cNvCxnSpPr/>
          <p:nvPr/>
        </p:nvCxnSpPr>
        <p:spPr bwMode="auto">
          <a:xfrm flipV="1">
            <a:off x="7369349" y="2450346"/>
            <a:ext cx="0" cy="3060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sp>
        <p:nvSpPr>
          <p:cNvPr id="6" name="角丸四角形 5"/>
          <p:cNvSpPr/>
          <p:nvPr/>
        </p:nvSpPr>
        <p:spPr bwMode="auto">
          <a:xfrm>
            <a:off x="251520" y="2750600"/>
            <a:ext cx="648072" cy="219729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基本領域</a:t>
            </a:r>
          </a:p>
        </p:txBody>
      </p:sp>
      <p:sp>
        <p:nvSpPr>
          <p:cNvPr id="117" name="角丸四角形 116"/>
          <p:cNvSpPr/>
          <p:nvPr/>
        </p:nvSpPr>
        <p:spPr bwMode="auto">
          <a:xfrm>
            <a:off x="251520" y="764704"/>
            <a:ext cx="648072" cy="179862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eaLnBrk="0" hangingPunct="0"/>
            <a:r>
              <a:rPr lang="ja-JP" altLang="en-US" sz="1800" b="0" dirty="0">
                <a:latin typeface="メイリオ" pitchFamily="50" charset="-128"/>
                <a:ea typeface="メイリオ" pitchFamily="50" charset="-128"/>
                <a:cs typeface="メイリオ" pitchFamily="50" charset="-128"/>
              </a:rPr>
              <a:t>サブスペ</a:t>
            </a:r>
            <a:endParaRPr kumimoji="0" lang="en-US" altLang="ja-JP"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p>
            <a:pPr marL="0" marR="0" indent="0"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シャルティー</a:t>
            </a:r>
          </a:p>
        </p:txBody>
      </p:sp>
      <p:sp>
        <p:nvSpPr>
          <p:cNvPr id="4" name="正方形/長方形 3"/>
          <p:cNvSpPr/>
          <p:nvPr/>
        </p:nvSpPr>
        <p:spPr bwMode="auto">
          <a:xfrm>
            <a:off x="1043609" y="5083611"/>
            <a:ext cx="7525480" cy="50400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chemeClr val="bg1"/>
                </a:solidFill>
                <a:effectLst/>
                <a:latin typeface="メイリオ" pitchFamily="50" charset="-128"/>
                <a:ea typeface="メイリオ" pitchFamily="50" charset="-128"/>
                <a:cs typeface="メイリオ" pitchFamily="50" charset="-128"/>
              </a:rPr>
              <a:t>初期研修（</a:t>
            </a:r>
            <a:r>
              <a:rPr kumimoji="0" lang="en-US" altLang="ja-JP" sz="2400" b="1" i="0" u="none" strike="noStrike" cap="none" normalizeH="0" baseline="0" dirty="0" smtClean="0">
                <a:ln>
                  <a:noFill/>
                </a:ln>
                <a:solidFill>
                  <a:schemeClr val="bg1"/>
                </a:solidFill>
                <a:effectLst/>
                <a:latin typeface="メイリオ" pitchFamily="50" charset="-128"/>
                <a:ea typeface="メイリオ" pitchFamily="50" charset="-128"/>
                <a:cs typeface="メイリオ" pitchFamily="50" charset="-128"/>
              </a:rPr>
              <a:t>2</a:t>
            </a:r>
            <a:r>
              <a:rPr kumimoji="0" lang="ja-JP" altLang="en-US" sz="2400" b="1" i="0" u="none" strike="noStrike" cap="none" normalizeH="0" baseline="0" dirty="0" smtClean="0">
                <a:ln>
                  <a:noFill/>
                </a:ln>
                <a:solidFill>
                  <a:schemeClr val="bg1"/>
                </a:solidFill>
                <a:effectLst/>
                <a:latin typeface="メイリオ" pitchFamily="50" charset="-128"/>
                <a:ea typeface="メイリオ" pitchFamily="50" charset="-128"/>
                <a:cs typeface="メイリオ" pitchFamily="50" charset="-128"/>
              </a:rPr>
              <a:t>年）</a:t>
            </a:r>
          </a:p>
        </p:txBody>
      </p:sp>
      <p:grpSp>
        <p:nvGrpSpPr>
          <p:cNvPr id="78" name="グループ化 77"/>
          <p:cNvGrpSpPr/>
          <p:nvPr/>
        </p:nvGrpSpPr>
        <p:grpSpPr>
          <a:xfrm>
            <a:off x="1117236" y="2707347"/>
            <a:ext cx="6981452" cy="2232000"/>
            <a:chOff x="1029252" y="1052736"/>
            <a:chExt cx="6981452" cy="2464535"/>
          </a:xfrm>
        </p:grpSpPr>
        <p:sp>
          <p:nvSpPr>
            <p:cNvPr id="60" name="円柱 59"/>
            <p:cNvSpPr/>
            <p:nvPr/>
          </p:nvSpPr>
          <p:spPr bwMode="auto">
            <a:xfrm>
              <a:off x="5784179"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麻酔科専門医</a:t>
              </a:r>
            </a:p>
          </p:txBody>
        </p:sp>
        <p:sp>
          <p:nvSpPr>
            <p:cNvPr id="61" name="円柱 60"/>
            <p:cNvSpPr/>
            <p:nvPr/>
          </p:nvSpPr>
          <p:spPr bwMode="auto">
            <a:xfrm>
              <a:off x="6180911"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病理専門医</a:t>
              </a:r>
            </a:p>
          </p:txBody>
        </p:sp>
        <p:sp>
          <p:nvSpPr>
            <p:cNvPr id="62" name="円柱 61"/>
            <p:cNvSpPr/>
            <p:nvPr/>
          </p:nvSpPr>
          <p:spPr bwMode="auto">
            <a:xfrm>
              <a:off x="6578868"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臨床検査専門医</a:t>
              </a:r>
            </a:p>
          </p:txBody>
        </p:sp>
        <p:sp>
          <p:nvSpPr>
            <p:cNvPr id="63" name="円柱 62"/>
            <p:cNvSpPr/>
            <p:nvPr/>
          </p:nvSpPr>
          <p:spPr bwMode="auto">
            <a:xfrm>
              <a:off x="6975600"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救急科専門医</a:t>
              </a:r>
            </a:p>
          </p:txBody>
        </p:sp>
        <p:sp>
          <p:nvSpPr>
            <p:cNvPr id="64" name="円柱 63"/>
            <p:cNvSpPr/>
            <p:nvPr/>
          </p:nvSpPr>
          <p:spPr bwMode="auto">
            <a:xfrm>
              <a:off x="7364625"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形成外科専門医</a:t>
              </a:r>
            </a:p>
          </p:txBody>
        </p:sp>
        <p:sp>
          <p:nvSpPr>
            <p:cNvPr id="65" name="円柱 64"/>
            <p:cNvSpPr/>
            <p:nvPr/>
          </p:nvSpPr>
          <p:spPr bwMode="auto">
            <a:xfrm>
              <a:off x="7761356"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リハビリテーション専門医</a:t>
              </a:r>
            </a:p>
          </p:txBody>
        </p:sp>
        <p:sp>
          <p:nvSpPr>
            <p:cNvPr id="66" name="円柱 65"/>
            <p:cNvSpPr/>
            <p:nvPr/>
          </p:nvSpPr>
          <p:spPr bwMode="auto">
            <a:xfrm>
              <a:off x="3403161"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産婦人科専門医</a:t>
              </a:r>
            </a:p>
          </p:txBody>
        </p:sp>
        <p:sp>
          <p:nvSpPr>
            <p:cNvPr id="67" name="円柱 66"/>
            <p:cNvSpPr/>
            <p:nvPr/>
          </p:nvSpPr>
          <p:spPr bwMode="auto">
            <a:xfrm>
              <a:off x="3799893"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眼科専門医</a:t>
              </a:r>
            </a:p>
          </p:txBody>
        </p:sp>
        <p:sp>
          <p:nvSpPr>
            <p:cNvPr id="68" name="円柱 67"/>
            <p:cNvSpPr/>
            <p:nvPr/>
          </p:nvSpPr>
          <p:spPr bwMode="auto">
            <a:xfrm>
              <a:off x="4197850"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耳鼻咽喉科専門医</a:t>
              </a:r>
            </a:p>
          </p:txBody>
        </p:sp>
        <p:sp>
          <p:nvSpPr>
            <p:cNvPr id="69" name="円柱 68"/>
            <p:cNvSpPr/>
            <p:nvPr/>
          </p:nvSpPr>
          <p:spPr bwMode="auto">
            <a:xfrm>
              <a:off x="4594582"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泌尿器科専門医</a:t>
              </a:r>
            </a:p>
          </p:txBody>
        </p:sp>
        <p:sp>
          <p:nvSpPr>
            <p:cNvPr id="70" name="円柱 69"/>
            <p:cNvSpPr/>
            <p:nvPr/>
          </p:nvSpPr>
          <p:spPr bwMode="auto">
            <a:xfrm>
              <a:off x="4983607"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脳神経外科専門医</a:t>
              </a:r>
            </a:p>
          </p:txBody>
        </p:sp>
        <p:sp>
          <p:nvSpPr>
            <p:cNvPr id="71" name="円柱 70"/>
            <p:cNvSpPr/>
            <p:nvPr/>
          </p:nvSpPr>
          <p:spPr bwMode="auto">
            <a:xfrm>
              <a:off x="5380339"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放射線科専門医</a:t>
              </a:r>
            </a:p>
          </p:txBody>
        </p:sp>
        <p:sp>
          <p:nvSpPr>
            <p:cNvPr id="72" name="円柱 71"/>
            <p:cNvSpPr/>
            <p:nvPr/>
          </p:nvSpPr>
          <p:spPr bwMode="auto">
            <a:xfrm>
              <a:off x="1029252"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総合内科専門医</a:t>
              </a:r>
            </a:p>
          </p:txBody>
        </p:sp>
        <p:sp>
          <p:nvSpPr>
            <p:cNvPr id="73" name="円柱 72"/>
            <p:cNvSpPr/>
            <p:nvPr/>
          </p:nvSpPr>
          <p:spPr bwMode="auto">
            <a:xfrm>
              <a:off x="1425984"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小児科専門医</a:t>
              </a:r>
            </a:p>
          </p:txBody>
        </p:sp>
        <p:sp>
          <p:nvSpPr>
            <p:cNvPr id="74" name="円柱 73"/>
            <p:cNvSpPr/>
            <p:nvPr/>
          </p:nvSpPr>
          <p:spPr bwMode="auto">
            <a:xfrm>
              <a:off x="1823941"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皮膚科専門医</a:t>
              </a:r>
            </a:p>
          </p:txBody>
        </p:sp>
        <p:sp>
          <p:nvSpPr>
            <p:cNvPr id="75" name="円柱 74"/>
            <p:cNvSpPr/>
            <p:nvPr/>
          </p:nvSpPr>
          <p:spPr bwMode="auto">
            <a:xfrm>
              <a:off x="2220673"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精神科専門医</a:t>
              </a:r>
            </a:p>
          </p:txBody>
        </p:sp>
        <p:sp>
          <p:nvSpPr>
            <p:cNvPr id="76" name="円柱 75"/>
            <p:cNvSpPr/>
            <p:nvPr/>
          </p:nvSpPr>
          <p:spPr bwMode="auto">
            <a:xfrm>
              <a:off x="2609698"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外科専門医</a:t>
              </a:r>
            </a:p>
          </p:txBody>
        </p:sp>
        <p:sp>
          <p:nvSpPr>
            <p:cNvPr id="77" name="円柱 76"/>
            <p:cNvSpPr/>
            <p:nvPr/>
          </p:nvSpPr>
          <p:spPr bwMode="auto">
            <a:xfrm>
              <a:off x="3006430" y="1052736"/>
              <a:ext cx="249348" cy="2464535"/>
            </a:xfrm>
            <a:prstGeom prst="can">
              <a:avLst/>
            </a:prstGeom>
            <a:solidFill>
              <a:srgbClr val="CCFFCC"/>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整形外科専門医</a:t>
              </a:r>
            </a:p>
          </p:txBody>
        </p:sp>
      </p:grpSp>
      <p:sp>
        <p:nvSpPr>
          <p:cNvPr id="84" name="正方形/長方形 83"/>
          <p:cNvSpPr/>
          <p:nvPr/>
        </p:nvSpPr>
        <p:spPr bwMode="auto">
          <a:xfrm>
            <a:off x="1037417" y="5965322"/>
            <a:ext cx="7525480" cy="50400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chemeClr val="bg1"/>
                </a:solidFill>
                <a:effectLst/>
                <a:latin typeface="メイリオ" pitchFamily="50" charset="-128"/>
                <a:ea typeface="メイリオ" pitchFamily="50" charset="-128"/>
                <a:cs typeface="メイリオ" pitchFamily="50" charset="-128"/>
              </a:rPr>
              <a:t>卒前教育</a:t>
            </a:r>
          </a:p>
        </p:txBody>
      </p:sp>
      <p:sp>
        <p:nvSpPr>
          <p:cNvPr id="5" name="上矢印 4"/>
          <p:cNvSpPr/>
          <p:nvPr/>
        </p:nvSpPr>
        <p:spPr bwMode="auto">
          <a:xfrm>
            <a:off x="4428537" y="5603653"/>
            <a:ext cx="773640" cy="361669"/>
          </a:xfrm>
          <a:prstGeom prst="upArrow">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9802850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7" name="直線コネクタ 136"/>
          <p:cNvCxnSpPr/>
          <p:nvPr/>
        </p:nvCxnSpPr>
        <p:spPr bwMode="auto">
          <a:xfrm flipV="1">
            <a:off x="8356647" y="4672857"/>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6" name="直線コネクタ 55"/>
          <p:cNvCxnSpPr/>
          <p:nvPr/>
        </p:nvCxnSpPr>
        <p:spPr bwMode="auto">
          <a:xfrm flipV="1">
            <a:off x="7974057"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sp>
        <p:nvSpPr>
          <p:cNvPr id="2" name="タイトル 1"/>
          <p:cNvSpPr>
            <a:spLocks noGrp="1"/>
          </p:cNvSpPr>
          <p:nvPr>
            <p:ph type="title"/>
          </p:nvPr>
        </p:nvSpPr>
        <p:spPr>
          <a:xfrm>
            <a:off x="496562" y="208890"/>
            <a:ext cx="8229600" cy="1143000"/>
          </a:xfrm>
        </p:spPr>
        <p:txBody>
          <a:bodyPr/>
          <a:lstStyle/>
          <a:p>
            <a:r>
              <a:rPr kumimoji="1" lang="ja-JP" altLang="en-US" sz="3200" dirty="0" smtClean="0">
                <a:latin typeface="メイリオ" pitchFamily="50" charset="-128"/>
                <a:ea typeface="メイリオ" pitchFamily="50" charset="-128"/>
                <a:cs typeface="メイリオ" pitchFamily="50" charset="-128"/>
              </a:rPr>
              <a:t>専門医のキャリアパス（新制度発足後）</a:t>
            </a:r>
            <a:endParaRPr kumimoji="1" lang="ja-JP" altLang="en-US" sz="3200" dirty="0">
              <a:latin typeface="メイリオ" pitchFamily="50" charset="-128"/>
              <a:ea typeface="メイリオ" pitchFamily="50" charset="-128"/>
              <a:cs typeface="メイリオ" pitchFamily="50" charset="-128"/>
            </a:endParaRPr>
          </a:p>
        </p:txBody>
      </p:sp>
      <p:cxnSp>
        <p:nvCxnSpPr>
          <p:cNvPr id="38" name="直線コネクタ 37"/>
          <p:cNvCxnSpPr/>
          <p:nvPr/>
        </p:nvCxnSpPr>
        <p:spPr bwMode="auto">
          <a:xfrm flipV="1">
            <a:off x="1241953"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39" name="直線コネクタ 38"/>
          <p:cNvCxnSpPr/>
          <p:nvPr/>
        </p:nvCxnSpPr>
        <p:spPr bwMode="auto">
          <a:xfrm flipV="1">
            <a:off x="1638685"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0" name="直線コネクタ 39"/>
          <p:cNvCxnSpPr/>
          <p:nvPr/>
        </p:nvCxnSpPr>
        <p:spPr bwMode="auto">
          <a:xfrm flipV="1">
            <a:off x="2051720"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1" name="直線コネクタ 40"/>
          <p:cNvCxnSpPr/>
          <p:nvPr/>
        </p:nvCxnSpPr>
        <p:spPr bwMode="auto">
          <a:xfrm flipV="1">
            <a:off x="2435552" y="4654617"/>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2" name="直線コネクタ 41"/>
          <p:cNvCxnSpPr/>
          <p:nvPr/>
        </p:nvCxnSpPr>
        <p:spPr bwMode="auto">
          <a:xfrm flipV="1">
            <a:off x="3219131" y="4654617"/>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3" name="直線コネクタ 42"/>
          <p:cNvCxnSpPr/>
          <p:nvPr/>
        </p:nvCxnSpPr>
        <p:spPr bwMode="auto">
          <a:xfrm flipV="1">
            <a:off x="2827082"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4" name="直線コネクタ 43"/>
          <p:cNvCxnSpPr/>
          <p:nvPr/>
        </p:nvCxnSpPr>
        <p:spPr bwMode="auto">
          <a:xfrm flipV="1">
            <a:off x="3219130"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5" name="直線コネクタ 44"/>
          <p:cNvCxnSpPr/>
          <p:nvPr/>
        </p:nvCxnSpPr>
        <p:spPr bwMode="auto">
          <a:xfrm flipV="1">
            <a:off x="3615862"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6" name="直線コネクタ 45"/>
          <p:cNvCxnSpPr/>
          <p:nvPr/>
        </p:nvCxnSpPr>
        <p:spPr bwMode="auto">
          <a:xfrm flipV="1">
            <a:off x="4029653"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7" name="直線コネクタ 46"/>
          <p:cNvCxnSpPr/>
          <p:nvPr/>
        </p:nvCxnSpPr>
        <p:spPr bwMode="auto">
          <a:xfrm flipV="1">
            <a:off x="4422668"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8" name="直線コネクタ 47"/>
          <p:cNvCxnSpPr/>
          <p:nvPr/>
        </p:nvCxnSpPr>
        <p:spPr bwMode="auto">
          <a:xfrm flipV="1">
            <a:off x="5196308" y="4662918"/>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49" name="直線コネクタ 48"/>
          <p:cNvCxnSpPr/>
          <p:nvPr/>
        </p:nvCxnSpPr>
        <p:spPr bwMode="auto">
          <a:xfrm flipV="1">
            <a:off x="4804259" y="4671219"/>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0" name="直線コネクタ 49"/>
          <p:cNvCxnSpPr/>
          <p:nvPr/>
        </p:nvCxnSpPr>
        <p:spPr bwMode="auto">
          <a:xfrm flipV="1">
            <a:off x="5600809" y="4659863"/>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1" name="直線コネクタ 50"/>
          <p:cNvCxnSpPr/>
          <p:nvPr/>
        </p:nvCxnSpPr>
        <p:spPr bwMode="auto">
          <a:xfrm flipV="1">
            <a:off x="5997541" y="4659863"/>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2" name="直線コネクタ 51"/>
          <p:cNvCxnSpPr/>
          <p:nvPr/>
        </p:nvCxnSpPr>
        <p:spPr bwMode="auto">
          <a:xfrm flipV="1">
            <a:off x="6411332" y="4659863"/>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3" name="直線コネクタ 52"/>
          <p:cNvCxnSpPr/>
          <p:nvPr/>
        </p:nvCxnSpPr>
        <p:spPr bwMode="auto">
          <a:xfrm flipV="1">
            <a:off x="6804347" y="4651562"/>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4" name="直線コネクタ 53"/>
          <p:cNvCxnSpPr/>
          <p:nvPr/>
        </p:nvCxnSpPr>
        <p:spPr bwMode="auto">
          <a:xfrm flipV="1">
            <a:off x="7577987" y="4651562"/>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cxnSp>
        <p:nvCxnSpPr>
          <p:cNvPr id="55" name="直線コネクタ 54"/>
          <p:cNvCxnSpPr/>
          <p:nvPr/>
        </p:nvCxnSpPr>
        <p:spPr bwMode="auto">
          <a:xfrm flipV="1">
            <a:off x="7185938" y="4659863"/>
            <a:ext cx="0" cy="432048"/>
          </a:xfrm>
          <a:prstGeom prst="line">
            <a:avLst/>
          </a:prstGeom>
          <a:solidFill>
            <a:schemeClr val="accent1"/>
          </a:solidFill>
          <a:ln w="28575" cap="flat" cmpd="sng" algn="ctr">
            <a:solidFill>
              <a:srgbClr val="00B0F0"/>
            </a:solidFill>
            <a:prstDash val="solid"/>
            <a:round/>
            <a:headEnd type="none" w="med" len="med"/>
            <a:tailEnd type="none" w="med" len="med"/>
          </a:ln>
          <a:effectLst/>
        </p:spPr>
      </p:cxnSp>
      <p:sp>
        <p:nvSpPr>
          <p:cNvPr id="80" name="角丸四角形 79"/>
          <p:cNvSpPr/>
          <p:nvPr/>
        </p:nvSpPr>
        <p:spPr bwMode="auto">
          <a:xfrm>
            <a:off x="1233030" y="1148480"/>
            <a:ext cx="2175565"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消化器内視鏡専門医</a:t>
            </a:r>
          </a:p>
        </p:txBody>
      </p:sp>
      <p:sp>
        <p:nvSpPr>
          <p:cNvPr id="81" name="角丸四角形 80"/>
          <p:cNvSpPr/>
          <p:nvPr/>
        </p:nvSpPr>
        <p:spPr bwMode="auto">
          <a:xfrm>
            <a:off x="1170933" y="1554111"/>
            <a:ext cx="1777603"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大腸肛門病専門医</a:t>
            </a:r>
          </a:p>
        </p:txBody>
      </p:sp>
      <p:sp>
        <p:nvSpPr>
          <p:cNvPr id="82" name="角丸四角形 81"/>
          <p:cNvSpPr/>
          <p:nvPr/>
        </p:nvSpPr>
        <p:spPr bwMode="auto">
          <a:xfrm>
            <a:off x="4547845" y="1623529"/>
            <a:ext cx="1177399"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肝臓専門医</a:t>
            </a:r>
          </a:p>
        </p:txBody>
      </p:sp>
      <p:sp>
        <p:nvSpPr>
          <p:cNvPr id="83" name="角丸四角形 82"/>
          <p:cNvSpPr/>
          <p:nvPr/>
        </p:nvSpPr>
        <p:spPr bwMode="auto">
          <a:xfrm>
            <a:off x="1207880" y="2039190"/>
            <a:ext cx="1606477"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消化器病専門医</a:t>
            </a:r>
          </a:p>
        </p:txBody>
      </p:sp>
      <p:sp>
        <p:nvSpPr>
          <p:cNvPr id="85" name="角丸四角形 84"/>
          <p:cNvSpPr/>
          <p:nvPr/>
        </p:nvSpPr>
        <p:spPr bwMode="auto">
          <a:xfrm>
            <a:off x="3070830" y="1592727"/>
            <a:ext cx="1328043"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透析専門医</a:t>
            </a:r>
          </a:p>
        </p:txBody>
      </p:sp>
      <p:sp>
        <p:nvSpPr>
          <p:cNvPr id="86" name="角丸四角形 85"/>
          <p:cNvSpPr/>
          <p:nvPr/>
        </p:nvSpPr>
        <p:spPr bwMode="auto">
          <a:xfrm>
            <a:off x="5126131" y="2032145"/>
            <a:ext cx="1626390"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小児神経専門医</a:t>
            </a:r>
          </a:p>
        </p:txBody>
      </p:sp>
      <p:sp>
        <p:nvSpPr>
          <p:cNvPr id="88" name="角丸四角形 87"/>
          <p:cNvSpPr/>
          <p:nvPr/>
        </p:nvSpPr>
        <p:spPr bwMode="auto">
          <a:xfrm>
            <a:off x="2958513" y="2060880"/>
            <a:ext cx="1802310"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呼吸器外科専門医</a:t>
            </a:r>
          </a:p>
        </p:txBody>
      </p:sp>
      <p:sp>
        <p:nvSpPr>
          <p:cNvPr id="89" name="角丸四角形 88"/>
          <p:cNvSpPr/>
          <p:nvPr/>
        </p:nvSpPr>
        <p:spPr bwMode="auto">
          <a:xfrm>
            <a:off x="5868145" y="1628832"/>
            <a:ext cx="2861018"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一般病院連携精神医学専門医</a:t>
            </a:r>
          </a:p>
        </p:txBody>
      </p:sp>
      <p:sp>
        <p:nvSpPr>
          <p:cNvPr id="90" name="角丸四角形 89"/>
          <p:cNvSpPr/>
          <p:nvPr/>
        </p:nvSpPr>
        <p:spPr bwMode="auto">
          <a:xfrm>
            <a:off x="7003252" y="1136214"/>
            <a:ext cx="1626390"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レーザー専門医</a:t>
            </a:r>
          </a:p>
        </p:txBody>
      </p:sp>
      <p:sp>
        <p:nvSpPr>
          <p:cNvPr id="91" name="角丸四角形 90"/>
          <p:cNvSpPr/>
          <p:nvPr/>
        </p:nvSpPr>
        <p:spPr bwMode="auto">
          <a:xfrm>
            <a:off x="3574689" y="1136214"/>
            <a:ext cx="1574499"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核医学専門医</a:t>
            </a:r>
          </a:p>
        </p:txBody>
      </p:sp>
      <p:sp>
        <p:nvSpPr>
          <p:cNvPr id="92" name="角丸四角形 91"/>
          <p:cNvSpPr/>
          <p:nvPr/>
        </p:nvSpPr>
        <p:spPr bwMode="auto">
          <a:xfrm>
            <a:off x="5264200" y="1124744"/>
            <a:ext cx="1626390" cy="2880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6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老年病専門医</a:t>
            </a:r>
          </a:p>
        </p:txBody>
      </p:sp>
      <p:sp>
        <p:nvSpPr>
          <p:cNvPr id="3" name="正方形/長方形 2"/>
          <p:cNvSpPr/>
          <p:nvPr/>
        </p:nvSpPr>
        <p:spPr bwMode="auto">
          <a:xfrm>
            <a:off x="1043609" y="947776"/>
            <a:ext cx="7848871" cy="1495135"/>
          </a:xfrm>
          <a:prstGeom prst="rect">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6" name="角丸四角形 5"/>
          <p:cNvSpPr/>
          <p:nvPr/>
        </p:nvSpPr>
        <p:spPr bwMode="auto">
          <a:xfrm>
            <a:off x="251520" y="2750600"/>
            <a:ext cx="648072" cy="219729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基本領域</a:t>
            </a:r>
          </a:p>
        </p:txBody>
      </p:sp>
      <p:sp>
        <p:nvSpPr>
          <p:cNvPr id="117" name="角丸四角形 116"/>
          <p:cNvSpPr/>
          <p:nvPr/>
        </p:nvSpPr>
        <p:spPr bwMode="auto">
          <a:xfrm>
            <a:off x="251520" y="764704"/>
            <a:ext cx="648072" cy="1798628"/>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eaLnBrk="0" hangingPunct="0"/>
            <a:r>
              <a:rPr lang="ja-JP" altLang="en-US" sz="1800" b="0" dirty="0">
                <a:latin typeface="メイリオ" pitchFamily="50" charset="-128"/>
                <a:ea typeface="メイリオ" pitchFamily="50" charset="-128"/>
                <a:cs typeface="メイリオ" pitchFamily="50" charset="-128"/>
              </a:rPr>
              <a:t>サブスペ</a:t>
            </a:r>
            <a:endParaRPr kumimoji="0" lang="en-US" altLang="ja-JP"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a:p>
            <a:pPr marL="0" marR="0" indent="0"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シャルティー</a:t>
            </a:r>
          </a:p>
        </p:txBody>
      </p:sp>
      <p:sp>
        <p:nvSpPr>
          <p:cNvPr id="4" name="正方形/長方形 3"/>
          <p:cNvSpPr/>
          <p:nvPr/>
        </p:nvSpPr>
        <p:spPr bwMode="auto">
          <a:xfrm>
            <a:off x="1043609" y="5083611"/>
            <a:ext cx="7525480" cy="50400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chemeClr val="bg1"/>
                </a:solidFill>
                <a:effectLst/>
                <a:latin typeface="メイリオ" pitchFamily="50" charset="-128"/>
                <a:ea typeface="メイリオ" pitchFamily="50" charset="-128"/>
                <a:cs typeface="メイリオ" pitchFamily="50" charset="-128"/>
              </a:rPr>
              <a:t>初期研修（</a:t>
            </a:r>
            <a:r>
              <a:rPr kumimoji="0" lang="en-US" altLang="ja-JP" sz="2400" b="1" i="0" u="none" strike="noStrike" cap="none" normalizeH="0" baseline="0" dirty="0" smtClean="0">
                <a:ln>
                  <a:noFill/>
                </a:ln>
                <a:solidFill>
                  <a:schemeClr val="bg1"/>
                </a:solidFill>
                <a:effectLst/>
                <a:latin typeface="メイリオ" pitchFamily="50" charset="-128"/>
                <a:ea typeface="メイリオ" pitchFamily="50" charset="-128"/>
                <a:cs typeface="メイリオ" pitchFamily="50" charset="-128"/>
              </a:rPr>
              <a:t>2</a:t>
            </a:r>
            <a:r>
              <a:rPr kumimoji="0" lang="ja-JP" altLang="en-US" sz="2400" b="1" i="0" u="none" strike="noStrike" cap="none" normalizeH="0" baseline="0" dirty="0" smtClean="0">
                <a:ln>
                  <a:noFill/>
                </a:ln>
                <a:solidFill>
                  <a:schemeClr val="bg1"/>
                </a:solidFill>
                <a:effectLst/>
                <a:latin typeface="メイリオ" pitchFamily="50" charset="-128"/>
                <a:ea typeface="メイリオ" pitchFamily="50" charset="-128"/>
                <a:cs typeface="メイリオ" pitchFamily="50" charset="-128"/>
              </a:rPr>
              <a:t>年）</a:t>
            </a:r>
          </a:p>
        </p:txBody>
      </p:sp>
      <p:sp>
        <p:nvSpPr>
          <p:cNvPr id="84" name="正方形/長方形 83"/>
          <p:cNvSpPr/>
          <p:nvPr/>
        </p:nvSpPr>
        <p:spPr bwMode="auto">
          <a:xfrm>
            <a:off x="1037417" y="5965322"/>
            <a:ext cx="7525480" cy="504000"/>
          </a:xfrm>
          <a:prstGeom prst="rect">
            <a:avLst/>
          </a:prstGeom>
          <a:solidFill>
            <a:srgbClr val="7030A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400" b="1" i="0" u="none" strike="noStrike" cap="none" normalizeH="0" baseline="0" dirty="0" smtClean="0">
                <a:ln>
                  <a:noFill/>
                </a:ln>
                <a:solidFill>
                  <a:schemeClr val="bg1"/>
                </a:solidFill>
                <a:effectLst/>
                <a:latin typeface="メイリオ" pitchFamily="50" charset="-128"/>
                <a:ea typeface="メイリオ" pitchFamily="50" charset="-128"/>
                <a:cs typeface="メイリオ" pitchFamily="50" charset="-128"/>
              </a:rPr>
              <a:t>卒前教育</a:t>
            </a:r>
          </a:p>
        </p:txBody>
      </p:sp>
      <p:sp>
        <p:nvSpPr>
          <p:cNvPr id="5" name="上矢印 4"/>
          <p:cNvSpPr/>
          <p:nvPr/>
        </p:nvSpPr>
        <p:spPr bwMode="auto">
          <a:xfrm>
            <a:off x="4428537" y="5603653"/>
            <a:ext cx="773640" cy="361669"/>
          </a:xfrm>
          <a:prstGeom prst="upArrow">
            <a:avLst/>
          </a:prstGeom>
          <a:solidFill>
            <a:srgbClr val="00B0F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grpSp>
        <p:nvGrpSpPr>
          <p:cNvPr id="87" name="グループ化 86"/>
          <p:cNvGrpSpPr/>
          <p:nvPr/>
        </p:nvGrpSpPr>
        <p:grpSpPr>
          <a:xfrm>
            <a:off x="1035380" y="2709168"/>
            <a:ext cx="7128792" cy="2232000"/>
            <a:chOff x="3140794" y="3517271"/>
            <a:chExt cx="5175590" cy="1656184"/>
          </a:xfrm>
          <a:solidFill>
            <a:srgbClr val="CCFFCC"/>
          </a:solidFill>
        </p:grpSpPr>
        <p:sp>
          <p:nvSpPr>
            <p:cNvPr id="118" name="円柱 117"/>
            <p:cNvSpPr/>
            <p:nvPr/>
          </p:nvSpPr>
          <p:spPr bwMode="auto">
            <a:xfrm>
              <a:off x="6592929"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麻酔科専門医</a:t>
              </a:r>
            </a:p>
          </p:txBody>
        </p:sp>
        <p:sp>
          <p:nvSpPr>
            <p:cNvPr id="119" name="円柱 118"/>
            <p:cNvSpPr/>
            <p:nvPr/>
          </p:nvSpPr>
          <p:spPr bwMode="auto">
            <a:xfrm>
              <a:off x="6880961"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病理専門医</a:t>
              </a:r>
            </a:p>
          </p:txBody>
        </p:sp>
        <p:sp>
          <p:nvSpPr>
            <p:cNvPr id="120" name="円柱 119"/>
            <p:cNvSpPr/>
            <p:nvPr/>
          </p:nvSpPr>
          <p:spPr bwMode="auto">
            <a:xfrm>
              <a:off x="7169883"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臨床検査専門医</a:t>
              </a:r>
            </a:p>
          </p:txBody>
        </p:sp>
        <p:sp>
          <p:nvSpPr>
            <p:cNvPr id="121" name="円柱 120"/>
            <p:cNvSpPr/>
            <p:nvPr/>
          </p:nvSpPr>
          <p:spPr bwMode="auto">
            <a:xfrm>
              <a:off x="7457915"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救急科専門医</a:t>
              </a:r>
            </a:p>
          </p:txBody>
        </p:sp>
        <p:sp>
          <p:nvSpPr>
            <p:cNvPr id="122" name="円柱 121"/>
            <p:cNvSpPr/>
            <p:nvPr/>
          </p:nvSpPr>
          <p:spPr bwMode="auto">
            <a:xfrm>
              <a:off x="7740352"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形成外科専門医</a:t>
              </a:r>
            </a:p>
          </p:txBody>
        </p:sp>
        <p:sp>
          <p:nvSpPr>
            <p:cNvPr id="123" name="円柱 122"/>
            <p:cNvSpPr/>
            <p:nvPr/>
          </p:nvSpPr>
          <p:spPr bwMode="auto">
            <a:xfrm>
              <a:off x="8028384"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リハビリテーション専門医</a:t>
              </a:r>
            </a:p>
          </p:txBody>
        </p:sp>
        <p:sp>
          <p:nvSpPr>
            <p:cNvPr id="124" name="円柱 123"/>
            <p:cNvSpPr/>
            <p:nvPr/>
          </p:nvSpPr>
          <p:spPr bwMode="auto">
            <a:xfrm>
              <a:off x="4864281"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産婦人科専門医</a:t>
              </a:r>
            </a:p>
          </p:txBody>
        </p:sp>
        <p:sp>
          <p:nvSpPr>
            <p:cNvPr id="125" name="円柱 124"/>
            <p:cNvSpPr/>
            <p:nvPr/>
          </p:nvSpPr>
          <p:spPr bwMode="auto">
            <a:xfrm>
              <a:off x="5152313"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眼科専門医</a:t>
              </a:r>
            </a:p>
          </p:txBody>
        </p:sp>
        <p:sp>
          <p:nvSpPr>
            <p:cNvPr id="126" name="円柱 125"/>
            <p:cNvSpPr/>
            <p:nvPr/>
          </p:nvSpPr>
          <p:spPr bwMode="auto">
            <a:xfrm>
              <a:off x="5441235"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耳鼻咽喉科専門医</a:t>
              </a:r>
            </a:p>
          </p:txBody>
        </p:sp>
        <p:sp>
          <p:nvSpPr>
            <p:cNvPr id="127" name="円柱 126"/>
            <p:cNvSpPr/>
            <p:nvPr/>
          </p:nvSpPr>
          <p:spPr bwMode="auto">
            <a:xfrm>
              <a:off x="5729267"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泌尿器科専門医</a:t>
              </a:r>
            </a:p>
          </p:txBody>
        </p:sp>
        <p:sp>
          <p:nvSpPr>
            <p:cNvPr id="128" name="円柱 127"/>
            <p:cNvSpPr/>
            <p:nvPr/>
          </p:nvSpPr>
          <p:spPr bwMode="auto">
            <a:xfrm>
              <a:off x="6011704"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脳神経外科専門医</a:t>
              </a:r>
            </a:p>
          </p:txBody>
        </p:sp>
        <p:sp>
          <p:nvSpPr>
            <p:cNvPr id="129" name="円柱 128"/>
            <p:cNvSpPr/>
            <p:nvPr/>
          </p:nvSpPr>
          <p:spPr bwMode="auto">
            <a:xfrm>
              <a:off x="6299736"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放射線科専門医</a:t>
              </a:r>
            </a:p>
          </p:txBody>
        </p:sp>
        <p:sp>
          <p:nvSpPr>
            <p:cNvPr id="130" name="円柱 129"/>
            <p:cNvSpPr/>
            <p:nvPr/>
          </p:nvSpPr>
          <p:spPr bwMode="auto">
            <a:xfrm>
              <a:off x="3140794"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内科専門医</a:t>
              </a:r>
            </a:p>
          </p:txBody>
        </p:sp>
        <p:sp>
          <p:nvSpPr>
            <p:cNvPr id="131" name="円柱 130"/>
            <p:cNvSpPr/>
            <p:nvPr/>
          </p:nvSpPr>
          <p:spPr bwMode="auto">
            <a:xfrm>
              <a:off x="3428826"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小児科専門医</a:t>
              </a:r>
            </a:p>
          </p:txBody>
        </p:sp>
        <p:sp>
          <p:nvSpPr>
            <p:cNvPr id="132" name="円柱 131"/>
            <p:cNvSpPr/>
            <p:nvPr/>
          </p:nvSpPr>
          <p:spPr bwMode="auto">
            <a:xfrm>
              <a:off x="3717748"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皮膚科専門医</a:t>
              </a:r>
            </a:p>
          </p:txBody>
        </p:sp>
        <p:sp>
          <p:nvSpPr>
            <p:cNvPr id="133" name="円柱 132"/>
            <p:cNvSpPr/>
            <p:nvPr/>
          </p:nvSpPr>
          <p:spPr bwMode="auto">
            <a:xfrm>
              <a:off x="4005780"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精神科専門医</a:t>
              </a:r>
            </a:p>
          </p:txBody>
        </p:sp>
        <p:sp>
          <p:nvSpPr>
            <p:cNvPr id="134" name="円柱 133"/>
            <p:cNvSpPr/>
            <p:nvPr/>
          </p:nvSpPr>
          <p:spPr bwMode="auto">
            <a:xfrm>
              <a:off x="4288217"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外科専門医</a:t>
              </a:r>
            </a:p>
          </p:txBody>
        </p:sp>
        <p:sp>
          <p:nvSpPr>
            <p:cNvPr id="135" name="円柱 134"/>
            <p:cNvSpPr/>
            <p:nvPr/>
          </p:nvSpPr>
          <p:spPr bwMode="auto">
            <a:xfrm>
              <a:off x="4576249" y="3517271"/>
              <a:ext cx="288000" cy="1656184"/>
            </a:xfrm>
            <a:prstGeom prst="can">
              <a:avLst/>
            </a:prstGeom>
            <a:grp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整形外科専門医</a:t>
              </a:r>
            </a:p>
          </p:txBody>
        </p:sp>
      </p:grpSp>
      <p:sp>
        <p:nvSpPr>
          <p:cNvPr id="136" name="円柱 135"/>
          <p:cNvSpPr/>
          <p:nvPr/>
        </p:nvSpPr>
        <p:spPr bwMode="auto">
          <a:xfrm>
            <a:off x="8164172" y="2708920"/>
            <a:ext cx="396688" cy="2232000"/>
          </a:xfrm>
          <a:prstGeom prst="can">
            <a:avLst/>
          </a:prstGeom>
          <a:solidFill>
            <a:srgbClr val="FFCCFF"/>
          </a:solidFill>
          <a:ln w="9525" cap="flat" cmpd="sng" algn="ctr">
            <a:solidFill>
              <a:schemeClr val="tx1"/>
            </a:solidFill>
            <a:prstDash val="solid"/>
            <a:round/>
            <a:headEnd type="none" w="med" len="med"/>
            <a:tailEnd type="none" w="med" len="med"/>
          </a:ln>
          <a:effectLst/>
        </p:spPr>
        <p:txBody>
          <a:bodyPr vert="eaVert" wrap="none" lIns="36000" tIns="45720" rIns="108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18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rPr>
              <a:t>総合診療専門医</a:t>
            </a:r>
          </a:p>
        </p:txBody>
      </p:sp>
      <p:cxnSp>
        <p:nvCxnSpPr>
          <p:cNvPr id="93" name="直線コネクタ 92"/>
          <p:cNvCxnSpPr/>
          <p:nvPr/>
        </p:nvCxnSpPr>
        <p:spPr bwMode="auto">
          <a:xfrm flipV="1">
            <a:off x="7979926" y="2452629"/>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4" name="直線コネクタ 93"/>
          <p:cNvCxnSpPr/>
          <p:nvPr/>
        </p:nvCxnSpPr>
        <p:spPr bwMode="auto">
          <a:xfrm flipV="1">
            <a:off x="1247822" y="2454267"/>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5" name="直線コネクタ 94"/>
          <p:cNvCxnSpPr/>
          <p:nvPr/>
        </p:nvCxnSpPr>
        <p:spPr bwMode="auto">
          <a:xfrm flipV="1">
            <a:off x="1644554" y="2454267"/>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6" name="直線コネクタ 95"/>
          <p:cNvCxnSpPr/>
          <p:nvPr/>
        </p:nvCxnSpPr>
        <p:spPr bwMode="auto">
          <a:xfrm flipV="1">
            <a:off x="2038467" y="2454267"/>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7" name="直線コネクタ 96"/>
          <p:cNvCxnSpPr/>
          <p:nvPr/>
        </p:nvCxnSpPr>
        <p:spPr bwMode="auto">
          <a:xfrm flipV="1">
            <a:off x="2431482" y="2445966"/>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8" name="直線コネクタ 97"/>
          <p:cNvCxnSpPr/>
          <p:nvPr/>
        </p:nvCxnSpPr>
        <p:spPr bwMode="auto">
          <a:xfrm flipV="1">
            <a:off x="3225000" y="2445966"/>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99" name="直線コネクタ 98"/>
          <p:cNvCxnSpPr/>
          <p:nvPr/>
        </p:nvCxnSpPr>
        <p:spPr bwMode="auto">
          <a:xfrm flipV="1">
            <a:off x="2823012" y="2454267"/>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1" name="直線コネクタ 100"/>
          <p:cNvCxnSpPr/>
          <p:nvPr/>
        </p:nvCxnSpPr>
        <p:spPr bwMode="auto">
          <a:xfrm flipV="1">
            <a:off x="3605689" y="2446526"/>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2" name="直線コネクタ 101"/>
          <p:cNvCxnSpPr/>
          <p:nvPr/>
        </p:nvCxnSpPr>
        <p:spPr bwMode="auto">
          <a:xfrm flipV="1">
            <a:off x="4015644" y="2452629"/>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3" name="直線コネクタ 102"/>
          <p:cNvCxnSpPr/>
          <p:nvPr/>
        </p:nvCxnSpPr>
        <p:spPr bwMode="auto">
          <a:xfrm flipV="1">
            <a:off x="4408659" y="2454267"/>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4" name="直線コネクタ 103"/>
          <p:cNvCxnSpPr/>
          <p:nvPr/>
        </p:nvCxnSpPr>
        <p:spPr bwMode="auto">
          <a:xfrm flipV="1">
            <a:off x="5202177" y="2454267"/>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5" name="直線コネクタ 104"/>
          <p:cNvCxnSpPr/>
          <p:nvPr/>
        </p:nvCxnSpPr>
        <p:spPr bwMode="auto">
          <a:xfrm flipV="1">
            <a:off x="4800189" y="2452629"/>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6" name="直線コネクタ 105"/>
          <p:cNvCxnSpPr/>
          <p:nvPr/>
        </p:nvCxnSpPr>
        <p:spPr bwMode="auto">
          <a:xfrm flipV="1">
            <a:off x="5596739" y="2451212"/>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7" name="直線コネクタ 106"/>
          <p:cNvCxnSpPr/>
          <p:nvPr/>
        </p:nvCxnSpPr>
        <p:spPr bwMode="auto">
          <a:xfrm flipV="1">
            <a:off x="6003410" y="2451212"/>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8" name="直線コネクタ 107"/>
          <p:cNvCxnSpPr/>
          <p:nvPr/>
        </p:nvCxnSpPr>
        <p:spPr bwMode="auto">
          <a:xfrm flipV="1">
            <a:off x="6417201" y="2451212"/>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09" name="直線コネクタ 108"/>
          <p:cNvCxnSpPr/>
          <p:nvPr/>
        </p:nvCxnSpPr>
        <p:spPr bwMode="auto">
          <a:xfrm flipV="1">
            <a:off x="6810216" y="2442911"/>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10" name="直線コネクタ 109"/>
          <p:cNvCxnSpPr/>
          <p:nvPr/>
        </p:nvCxnSpPr>
        <p:spPr bwMode="auto">
          <a:xfrm flipV="1">
            <a:off x="7583856" y="2442911"/>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11" name="直線コネクタ 110"/>
          <p:cNvCxnSpPr/>
          <p:nvPr/>
        </p:nvCxnSpPr>
        <p:spPr bwMode="auto">
          <a:xfrm flipV="1">
            <a:off x="7191807" y="2451212"/>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cxnSp>
        <p:nvCxnSpPr>
          <p:cNvPr id="138" name="直線コネクタ 137"/>
          <p:cNvCxnSpPr/>
          <p:nvPr/>
        </p:nvCxnSpPr>
        <p:spPr bwMode="auto">
          <a:xfrm flipV="1">
            <a:off x="8362516" y="2454267"/>
            <a:ext cx="0" cy="324000"/>
          </a:xfrm>
          <a:prstGeom prst="line">
            <a:avLst/>
          </a:prstGeom>
          <a:solidFill>
            <a:schemeClr val="accent1"/>
          </a:solidFill>
          <a:ln w="28575" cap="flat" cmpd="sng" algn="ctr">
            <a:solidFill>
              <a:srgbClr val="00B0F0"/>
            </a:solidFill>
            <a:prstDash val="solid"/>
            <a:round/>
            <a:headEnd type="none" w="med" len="med"/>
            <a:tailEnd type="triangle" w="med" len="med"/>
          </a:ln>
          <a:effectLst/>
        </p:spPr>
      </p:cxnSp>
      <p:sp>
        <p:nvSpPr>
          <p:cNvPr id="7" name="正方形/長方形 6"/>
          <p:cNvSpPr/>
          <p:nvPr/>
        </p:nvSpPr>
        <p:spPr bwMode="auto">
          <a:xfrm>
            <a:off x="1043609" y="2708920"/>
            <a:ext cx="7525480" cy="2232000"/>
          </a:xfrm>
          <a:prstGeom prst="rect">
            <a:avLst/>
          </a:prstGeom>
          <a:solidFill>
            <a:srgbClr val="6600CC">
              <a:alpha val="80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3600" b="1" i="0" u="none" strike="noStrike" cap="none" normalizeH="0" baseline="0" dirty="0" smtClean="0">
                <a:ln>
                  <a:noFill/>
                </a:ln>
                <a:solidFill>
                  <a:schemeClr val="bg1"/>
                </a:solidFill>
                <a:effectLst/>
                <a:latin typeface="+mn-ea"/>
                <a:ea typeface="+mn-ea"/>
              </a:rPr>
              <a:t>後期研修の必修化</a:t>
            </a:r>
          </a:p>
        </p:txBody>
      </p:sp>
      <p:sp>
        <p:nvSpPr>
          <p:cNvPr id="141" name="角丸四角形 140"/>
          <p:cNvSpPr/>
          <p:nvPr/>
        </p:nvSpPr>
        <p:spPr bwMode="auto">
          <a:xfrm>
            <a:off x="1923313" y="707686"/>
            <a:ext cx="5961055" cy="358467"/>
          </a:xfrm>
          <a:prstGeom prst="roundRect">
            <a:avLst/>
          </a:prstGeom>
          <a:solidFill>
            <a:srgbClr val="FFFFFF"/>
          </a:solidFill>
          <a:ln w="9525" cap="flat" cmpd="sng" algn="ctr">
            <a:solidFill>
              <a:schemeClr val="bg1">
                <a:lumMod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b="0" dirty="0" smtClean="0">
                <a:latin typeface="メイリオ" pitchFamily="50" charset="-128"/>
                <a:ea typeface="メイリオ" pitchFamily="50" charset="-128"/>
                <a:cs typeface="メイリオ" pitchFamily="50" charset="-128"/>
              </a:rPr>
              <a:t>今後、領域別に設定する方針で見直す予定</a:t>
            </a:r>
            <a:endParaRPr kumimoji="0" lang="ja-JP" altLang="en-US" sz="2000" b="0" i="0" u="none" strike="noStrike" cap="none" normalizeH="0" baseline="0" dirty="0" smtClean="0">
              <a:ln>
                <a:noFill/>
              </a:ln>
              <a:solidFill>
                <a:schemeClr val="tx1"/>
              </a:solidFill>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9553692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bwMode="auto">
          <a:xfrm>
            <a:off x="496888" y="2773784"/>
            <a:ext cx="8177212" cy="2311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defRPr/>
            </a:pPr>
            <a:r>
              <a:rPr lang="ja-JP" altLang="en-US" sz="4000" dirty="0" smtClean="0">
                <a:solidFill>
                  <a:schemeClr val="tx1"/>
                </a:solidFill>
                <a:latin typeface="メイリオ" pitchFamily="50" charset="-128"/>
                <a:ea typeface="メイリオ" pitchFamily="50" charset="-128"/>
                <a:cs typeface="メイリオ" pitchFamily="50" charset="-128"/>
              </a:rPr>
              <a:t>総合診療専門医の位置づけ</a:t>
            </a:r>
          </a:p>
        </p:txBody>
      </p:sp>
      <p:cxnSp>
        <p:nvCxnSpPr>
          <p:cNvPr id="6" name="直線コネクタ 5"/>
          <p:cNvCxnSpPr/>
          <p:nvPr/>
        </p:nvCxnSpPr>
        <p:spPr bwMode="auto">
          <a:xfrm>
            <a:off x="666750" y="3409950"/>
            <a:ext cx="7942263"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17767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8229600" cy="1143000"/>
          </a:xfrm>
        </p:spPr>
        <p:txBody>
          <a:bodyPr/>
          <a:lstStyle/>
          <a:p>
            <a:r>
              <a:rPr lang="ja-JP" altLang="en-US" dirty="0" smtClean="0"/>
              <a:t>総合診療専門医のあり方</a:t>
            </a:r>
            <a:endParaRPr kumimoji="1" lang="ja-JP" altLang="en-US" dirty="0"/>
          </a:p>
        </p:txBody>
      </p:sp>
      <p:sp>
        <p:nvSpPr>
          <p:cNvPr id="3" name="コンテンツ プレースホルダー 2"/>
          <p:cNvSpPr>
            <a:spLocks noGrp="1"/>
          </p:cNvSpPr>
          <p:nvPr>
            <p:ph idx="1"/>
          </p:nvPr>
        </p:nvSpPr>
        <p:spPr>
          <a:xfrm>
            <a:off x="251520" y="980728"/>
            <a:ext cx="8784976" cy="5501208"/>
          </a:xfrm>
        </p:spPr>
        <p:txBody>
          <a:bodyPr>
            <a:noAutofit/>
          </a:bodyPr>
          <a:lstStyle/>
          <a:p>
            <a:pPr marL="0" indent="0">
              <a:buNone/>
            </a:pPr>
            <a:endParaRPr lang="ja-JP" altLang="en-US" sz="2400" dirty="0">
              <a:latin typeface="+mn-ea"/>
            </a:endParaRPr>
          </a:p>
          <a:p>
            <a:pPr marL="0" indent="0">
              <a:buNone/>
            </a:pPr>
            <a:r>
              <a:rPr lang="ja-JP" altLang="en-US" sz="2400" dirty="0"/>
              <a:t>総合診療医に</a:t>
            </a:r>
            <a:r>
              <a:rPr lang="ja-JP" altLang="en-US" sz="2400" dirty="0" smtClean="0"/>
              <a:t>は</a:t>
            </a:r>
            <a:r>
              <a:rPr lang="en-US" altLang="ja-JP" sz="2400" dirty="0" smtClean="0"/>
              <a:t>､</a:t>
            </a:r>
            <a:r>
              <a:rPr lang="ja-JP" altLang="en-US" sz="2400" dirty="0" smtClean="0"/>
              <a:t>日常的</a:t>
            </a:r>
            <a:r>
              <a:rPr lang="ja-JP" altLang="en-US" sz="2400" dirty="0"/>
              <a:t>に</a:t>
            </a:r>
            <a:r>
              <a:rPr lang="ja-JP" altLang="en-US" sz="2400" b="1" dirty="0">
                <a:solidFill>
                  <a:srgbClr val="FF0000"/>
                </a:solidFill>
              </a:rPr>
              <a:t>頻度が</a:t>
            </a:r>
            <a:r>
              <a:rPr lang="ja-JP" altLang="en-US" sz="2400" b="1" dirty="0" smtClean="0">
                <a:solidFill>
                  <a:srgbClr val="FF0000"/>
                </a:solidFill>
              </a:rPr>
              <a:t>高く</a:t>
            </a:r>
            <a:r>
              <a:rPr lang="en-US" altLang="ja-JP" sz="2400" b="1" dirty="0" smtClean="0">
                <a:solidFill>
                  <a:srgbClr val="FF0000"/>
                </a:solidFill>
              </a:rPr>
              <a:t>､</a:t>
            </a:r>
            <a:r>
              <a:rPr lang="ja-JP" altLang="en-US" sz="2400" b="1" dirty="0" smtClean="0">
                <a:solidFill>
                  <a:srgbClr val="FF0000"/>
                </a:solidFill>
              </a:rPr>
              <a:t>幅広い</a:t>
            </a:r>
            <a:r>
              <a:rPr lang="ja-JP" altLang="en-US" sz="2400" b="1" dirty="0">
                <a:solidFill>
                  <a:srgbClr val="FF0000"/>
                </a:solidFill>
              </a:rPr>
              <a:t>領域の疾病と傷害等</a:t>
            </a:r>
            <a:r>
              <a:rPr lang="ja-JP" altLang="en-US" sz="2400" dirty="0"/>
              <a:t>に</a:t>
            </a:r>
            <a:r>
              <a:rPr lang="ja-JP" altLang="en-US" sz="2400" dirty="0" smtClean="0"/>
              <a:t>ついて</a:t>
            </a:r>
            <a:r>
              <a:rPr lang="en-US" altLang="ja-JP" sz="2400" dirty="0" smtClean="0"/>
              <a:t>､</a:t>
            </a:r>
            <a:r>
              <a:rPr lang="ja-JP" altLang="en-US" sz="2400" dirty="0" smtClean="0"/>
              <a:t>わが国</a:t>
            </a:r>
            <a:r>
              <a:rPr lang="ja-JP" altLang="en-US" sz="2400" dirty="0"/>
              <a:t>の医療提供体制の中</a:t>
            </a:r>
            <a:r>
              <a:rPr lang="ja-JP" altLang="en-US" sz="2400" dirty="0" smtClean="0"/>
              <a:t>で</a:t>
            </a:r>
            <a:r>
              <a:rPr lang="en-US" altLang="ja-JP" sz="2400" dirty="0" smtClean="0"/>
              <a:t>､</a:t>
            </a:r>
            <a:r>
              <a:rPr lang="ja-JP" altLang="en-US" sz="2400" b="1" dirty="0" smtClean="0">
                <a:solidFill>
                  <a:srgbClr val="FF0000"/>
                </a:solidFill>
              </a:rPr>
              <a:t>適切</a:t>
            </a:r>
            <a:r>
              <a:rPr lang="ja-JP" altLang="en-US" sz="2400" b="1" dirty="0">
                <a:solidFill>
                  <a:srgbClr val="FF0000"/>
                </a:solidFill>
              </a:rPr>
              <a:t>な初期対応と必要に応じた継続医療</a:t>
            </a:r>
            <a:r>
              <a:rPr lang="ja-JP" altLang="en-US" sz="2400" dirty="0"/>
              <a:t>を全人的に提供することが求められる。 </a:t>
            </a:r>
          </a:p>
          <a:p>
            <a:pPr marL="0" indent="0">
              <a:spcBef>
                <a:spcPts val="1800"/>
              </a:spcBef>
              <a:buNone/>
            </a:pPr>
            <a:r>
              <a:rPr lang="ja-JP" altLang="en-US" sz="2400" dirty="0" smtClean="0">
                <a:latin typeface="+mn-ea"/>
              </a:rPr>
              <a:t>総合</a:t>
            </a:r>
            <a:r>
              <a:rPr lang="ja-JP" altLang="en-US" sz="2400" dirty="0">
                <a:latin typeface="+mn-ea"/>
              </a:rPr>
              <a:t>診療専門医</a:t>
            </a:r>
            <a:r>
              <a:rPr lang="ja-JP" altLang="en-US" sz="2400" dirty="0" smtClean="0">
                <a:latin typeface="+mn-ea"/>
              </a:rPr>
              <a:t>は</a:t>
            </a:r>
            <a:r>
              <a:rPr lang="en-US" altLang="ja-JP" sz="2400" dirty="0" smtClean="0">
                <a:latin typeface="+mn-ea"/>
              </a:rPr>
              <a:t>､</a:t>
            </a:r>
            <a:r>
              <a:rPr lang="ja-JP" altLang="en-US" sz="2400" dirty="0" smtClean="0">
                <a:latin typeface="+mn-ea"/>
              </a:rPr>
              <a:t>従来</a:t>
            </a:r>
            <a:r>
              <a:rPr lang="ja-JP" altLang="en-US" sz="2400" dirty="0">
                <a:latin typeface="+mn-ea"/>
              </a:rPr>
              <a:t>の領域別専門医が「深さ」が特徴であるのに</a:t>
            </a:r>
            <a:r>
              <a:rPr lang="ja-JP" altLang="en-US" sz="2400" dirty="0" smtClean="0">
                <a:latin typeface="+mn-ea"/>
              </a:rPr>
              <a:t>対し</a:t>
            </a:r>
            <a:r>
              <a:rPr lang="en-US" altLang="ja-JP" sz="2400" dirty="0" smtClean="0">
                <a:latin typeface="+mn-ea"/>
              </a:rPr>
              <a:t>､</a:t>
            </a:r>
            <a:r>
              <a:rPr lang="ja-JP" altLang="en-US" sz="2400" b="1" dirty="0" smtClean="0">
                <a:solidFill>
                  <a:srgbClr val="FF0000"/>
                </a:solidFill>
                <a:latin typeface="+mn-ea"/>
              </a:rPr>
              <a:t>「扱う問題</a:t>
            </a:r>
            <a:r>
              <a:rPr lang="ja-JP" altLang="en-US" sz="2400" b="1" dirty="0">
                <a:solidFill>
                  <a:srgbClr val="FF0000"/>
                </a:solidFill>
                <a:latin typeface="+mn-ea"/>
              </a:rPr>
              <a:t>の広さと多様性」</a:t>
            </a:r>
            <a:r>
              <a:rPr lang="ja-JP" altLang="en-US" sz="2400" dirty="0">
                <a:latin typeface="+mn-ea"/>
              </a:rPr>
              <a:t>が特徴で</a:t>
            </a:r>
            <a:r>
              <a:rPr lang="ja-JP" altLang="en-US" sz="2400" dirty="0" smtClean="0">
                <a:latin typeface="+mn-ea"/>
              </a:rPr>
              <a:t>あり</a:t>
            </a:r>
            <a:r>
              <a:rPr lang="en-US" altLang="ja-JP" sz="2400" dirty="0" smtClean="0">
                <a:latin typeface="+mn-ea"/>
              </a:rPr>
              <a:t>､</a:t>
            </a:r>
            <a:r>
              <a:rPr lang="ja-JP" altLang="en-US" sz="2400" dirty="0" smtClean="0">
                <a:latin typeface="+mn-ea"/>
              </a:rPr>
              <a:t>専門医</a:t>
            </a:r>
            <a:r>
              <a:rPr lang="ja-JP" altLang="en-US" sz="2400" dirty="0">
                <a:latin typeface="+mn-ea"/>
              </a:rPr>
              <a:t>の一つとして基本領域に加えるべきで</a:t>
            </a:r>
            <a:r>
              <a:rPr lang="ja-JP" altLang="en-US" sz="2400" dirty="0" smtClean="0">
                <a:latin typeface="+mn-ea"/>
              </a:rPr>
              <a:t>ある。</a:t>
            </a:r>
            <a:endParaRPr lang="ja-JP" altLang="en-US" sz="2400" dirty="0" smtClean="0"/>
          </a:p>
          <a:p>
            <a:pPr marL="0" indent="0">
              <a:spcBef>
                <a:spcPts val="1800"/>
              </a:spcBef>
              <a:buNone/>
            </a:pPr>
            <a:r>
              <a:rPr lang="ja-JP" altLang="en-US" sz="2400" dirty="0" smtClean="0"/>
              <a:t>総合</a:t>
            </a:r>
            <a:r>
              <a:rPr lang="ja-JP" altLang="en-US" sz="2400" dirty="0"/>
              <a:t>診療専門医に</a:t>
            </a:r>
            <a:r>
              <a:rPr lang="ja-JP" altLang="en-US" sz="2400" dirty="0" smtClean="0"/>
              <a:t>は</a:t>
            </a:r>
            <a:r>
              <a:rPr lang="en-US" altLang="ja-JP" sz="2400" dirty="0" smtClean="0"/>
              <a:t>､</a:t>
            </a:r>
            <a:r>
              <a:rPr lang="ja-JP" altLang="en-US" sz="2400" dirty="0" smtClean="0"/>
              <a:t>地域</a:t>
            </a:r>
            <a:r>
              <a:rPr lang="ja-JP" altLang="en-US" sz="2400" dirty="0"/>
              <a:t>によって異なるニーズに的確に対応できる</a:t>
            </a:r>
            <a:r>
              <a:rPr lang="ja-JP" altLang="en-US" sz="2400" b="1" dirty="0">
                <a:solidFill>
                  <a:srgbClr val="FF0000"/>
                </a:solidFill>
              </a:rPr>
              <a:t>「地域を診る医師」</a:t>
            </a:r>
            <a:r>
              <a:rPr lang="ja-JP" altLang="en-US" sz="2400" dirty="0"/>
              <a:t>としての視点も重要で</a:t>
            </a:r>
            <a:r>
              <a:rPr lang="ja-JP" altLang="en-US" sz="2400" dirty="0" smtClean="0"/>
              <a:t>あり</a:t>
            </a:r>
            <a:r>
              <a:rPr lang="en-US" altLang="ja-JP" sz="2400" dirty="0" smtClean="0"/>
              <a:t>､</a:t>
            </a:r>
            <a:r>
              <a:rPr lang="ja-JP" altLang="en-US" sz="2400" dirty="0" smtClean="0"/>
              <a:t>他</a:t>
            </a:r>
            <a:r>
              <a:rPr lang="ja-JP" altLang="en-US" sz="2400" dirty="0"/>
              <a:t>の領域別専門医や他職種と連携</a:t>
            </a:r>
            <a:r>
              <a:rPr lang="ja-JP" altLang="en-US" sz="2400" dirty="0" smtClean="0"/>
              <a:t>して</a:t>
            </a:r>
            <a:r>
              <a:rPr lang="en-US" altLang="ja-JP" sz="2400" dirty="0" smtClean="0"/>
              <a:t>､</a:t>
            </a:r>
            <a:r>
              <a:rPr lang="ja-JP" altLang="en-US" sz="2400" b="1" dirty="0" smtClean="0">
                <a:solidFill>
                  <a:srgbClr val="FF0000"/>
                </a:solidFill>
              </a:rPr>
              <a:t>多様</a:t>
            </a:r>
            <a:r>
              <a:rPr lang="ja-JP" altLang="en-US" sz="2400" b="1" dirty="0">
                <a:solidFill>
                  <a:srgbClr val="FF0000"/>
                </a:solidFill>
              </a:rPr>
              <a:t>な医療サービスを包括的かつ柔軟に提供</a:t>
            </a:r>
            <a:r>
              <a:rPr lang="ja-JP" altLang="en-US" sz="2400" dirty="0"/>
              <a:t>することが期待される。 </a:t>
            </a:r>
          </a:p>
        </p:txBody>
      </p:sp>
      <p:sp>
        <p:nvSpPr>
          <p:cNvPr id="4" name="角丸四角形 3"/>
          <p:cNvSpPr>
            <a:spLocks noChangeArrowheads="1"/>
          </p:cNvSpPr>
          <p:nvPr/>
        </p:nvSpPr>
        <p:spPr bwMode="auto">
          <a:xfrm>
            <a:off x="1763688" y="5661248"/>
            <a:ext cx="6000762" cy="877888"/>
          </a:xfrm>
          <a:prstGeom prst="roundRect">
            <a:avLst>
              <a:gd name="adj" fmla="val 16667"/>
            </a:avLst>
          </a:prstGeom>
          <a:solidFill>
            <a:srgbClr val="FF0000"/>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0" fontAlgn="auto" hangingPunct="0">
              <a:spcBef>
                <a:spcPts val="0"/>
              </a:spcBef>
              <a:spcAft>
                <a:spcPts val="0"/>
              </a:spcAft>
              <a:defRPr/>
            </a:pPr>
            <a:r>
              <a:rPr kumimoji="1" lang="ja-JP" altLang="en-US" sz="3600" dirty="0" smtClean="0">
                <a:solidFill>
                  <a:srgbClr val="FFFFFF"/>
                </a:solidFill>
                <a:latin typeface="メイリオ" pitchFamily="50" charset="-128"/>
                <a:ea typeface="メイリオ" pitchFamily="50" charset="-128"/>
              </a:rPr>
              <a:t>キーワードは「地域」</a:t>
            </a:r>
            <a:endParaRPr kumimoji="1" lang="ja-JP" altLang="en-US" sz="3600" dirty="0">
              <a:solidFill>
                <a:srgbClr val="FFFFFF"/>
              </a:solidFill>
              <a:latin typeface="メイリオ" pitchFamily="50" charset="-128"/>
              <a:ea typeface="メイリオ" pitchFamily="50" charset="-128"/>
            </a:endParaRPr>
          </a:p>
        </p:txBody>
      </p:sp>
    </p:spTree>
    <p:extLst>
      <p:ext uri="{BB962C8B-B14F-4D97-AF65-F5344CB8AC3E}">
        <p14:creationId xmlns:p14="http://schemas.microsoft.com/office/powerpoint/2010/main" val="140456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14489" y="428625"/>
            <a:ext cx="864446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mtClean="0">
                <a:solidFill>
                  <a:schemeClr val="tx1"/>
                </a:solidFill>
                <a:ea typeface="メイリオ" pitchFamily="50" charset="-128"/>
                <a:cs typeface="メイリオ" pitchFamily="50" charset="-128"/>
              </a:rPr>
              <a:t>総合診療とは？</a:t>
            </a:r>
          </a:p>
        </p:txBody>
      </p:sp>
      <p:sp>
        <p:nvSpPr>
          <p:cNvPr id="17411" name="Rectangle 3"/>
          <p:cNvSpPr>
            <a:spLocks noGrp="1" noChangeArrowheads="1"/>
          </p:cNvSpPr>
          <p:nvPr>
            <p:ph idx="1"/>
          </p:nvPr>
        </p:nvSpPr>
        <p:spPr bwMode="auto">
          <a:xfrm>
            <a:off x="972256" y="1844675"/>
            <a:ext cx="7167033" cy="1212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ja-JP" altLang="en-US" sz="2800" smtClean="0">
                <a:ea typeface="メイリオ" pitchFamily="50" charset="-128"/>
                <a:cs typeface="メイリオ" pitchFamily="50" charset="-128"/>
              </a:rPr>
              <a:t>診断困難な患者の診断をつける</a:t>
            </a:r>
            <a:endParaRPr lang="en-US" altLang="ja-JP" sz="2800" smtClean="0">
              <a:ea typeface="メイリオ" pitchFamily="50" charset="-128"/>
              <a:cs typeface="メイリオ" pitchFamily="50" charset="-128"/>
            </a:endParaRPr>
          </a:p>
          <a:p>
            <a:pPr eaLnBrk="1" hangingPunct="1"/>
            <a:r>
              <a:rPr lang="ja-JP" altLang="en-US" sz="2800" smtClean="0">
                <a:ea typeface="メイリオ" pitchFamily="50" charset="-128"/>
                <a:cs typeface="メイリオ" pitchFamily="50" charset="-128"/>
              </a:rPr>
              <a:t>外来の振り分け役</a:t>
            </a:r>
            <a:endParaRPr lang="en-US" altLang="ja-JP" sz="2800" smtClean="0">
              <a:ea typeface="メイリオ" pitchFamily="50" charset="-128"/>
              <a:cs typeface="メイリオ" pitchFamily="50" charset="-128"/>
            </a:endParaRPr>
          </a:p>
        </p:txBody>
      </p:sp>
      <p:sp>
        <p:nvSpPr>
          <p:cNvPr id="3" name="正方形/長方形 2"/>
          <p:cNvSpPr/>
          <p:nvPr/>
        </p:nvSpPr>
        <p:spPr>
          <a:xfrm>
            <a:off x="972256" y="3284538"/>
            <a:ext cx="6965244" cy="1471612"/>
          </a:xfrm>
          <a:prstGeom prst="rect">
            <a:avLst/>
          </a:prstGeom>
        </p:spPr>
        <p:txBody>
          <a:bodyPr>
            <a:spAutoFit/>
          </a:bodyPr>
          <a:lstStyle/>
          <a:p>
            <a:pPr marL="342900" indent="-342900">
              <a:spcBef>
                <a:spcPct val="20000"/>
              </a:spcBef>
              <a:buFontTx/>
              <a:buChar char="•"/>
              <a:defRPr/>
            </a:pPr>
            <a:r>
              <a:rPr lang="ja-JP" altLang="en-US" sz="2800" b="0" kern="0" dirty="0">
                <a:solidFill>
                  <a:srgbClr val="000000"/>
                </a:solidFill>
                <a:latin typeface="メイリオ"/>
                <a:ea typeface="メイリオ"/>
                <a:cs typeface="メイリオ" pitchFamily="50" charset="-128"/>
              </a:rPr>
              <a:t>幅広い知識を持っていて、</a:t>
            </a:r>
            <a:r>
              <a:rPr lang="en-US" altLang="ja-JP" sz="2800" b="0" kern="0" dirty="0">
                <a:solidFill>
                  <a:srgbClr val="000000"/>
                </a:solidFill>
                <a:latin typeface="メイリオ"/>
                <a:ea typeface="メイリオ"/>
                <a:cs typeface="メイリオ" pitchFamily="50" charset="-128"/>
              </a:rPr>
              <a:t/>
            </a:r>
            <a:br>
              <a:rPr lang="en-US" altLang="ja-JP" sz="2800" b="0" kern="0" dirty="0">
                <a:solidFill>
                  <a:srgbClr val="000000"/>
                </a:solidFill>
                <a:latin typeface="メイリオ"/>
                <a:ea typeface="メイリオ"/>
                <a:cs typeface="メイリオ" pitchFamily="50" charset="-128"/>
              </a:rPr>
            </a:br>
            <a:r>
              <a:rPr lang="ja-JP" altLang="en-US" sz="2800" b="0" kern="0" dirty="0">
                <a:solidFill>
                  <a:srgbClr val="000000"/>
                </a:solidFill>
                <a:latin typeface="メイリオ"/>
                <a:ea typeface="メイリオ"/>
                <a:cs typeface="メイリオ" pitchFamily="50" charset="-128"/>
              </a:rPr>
              <a:t>あらゆる領域の疾患に対応できる</a:t>
            </a:r>
            <a:endParaRPr lang="en-US" altLang="ja-JP" sz="2800" b="0" kern="0" dirty="0">
              <a:solidFill>
                <a:srgbClr val="000000"/>
              </a:solidFill>
              <a:latin typeface="メイリオ"/>
              <a:ea typeface="メイリオ"/>
              <a:cs typeface="メイリオ" pitchFamily="50" charset="-128"/>
            </a:endParaRPr>
          </a:p>
          <a:p>
            <a:pPr marL="342900" indent="-342900">
              <a:spcBef>
                <a:spcPct val="20000"/>
              </a:spcBef>
              <a:buFontTx/>
              <a:buChar char="•"/>
              <a:defRPr/>
            </a:pPr>
            <a:r>
              <a:rPr lang="ja-JP" altLang="en-US" sz="2800" b="0" kern="0" dirty="0">
                <a:solidFill>
                  <a:srgbClr val="000000"/>
                </a:solidFill>
                <a:latin typeface="メイリオ"/>
                <a:ea typeface="メイリオ"/>
                <a:cs typeface="メイリオ" pitchFamily="50" charset="-128"/>
              </a:rPr>
              <a:t>広く浅く対応する</a:t>
            </a:r>
            <a:endParaRPr lang="en-US" altLang="ja-JP" sz="2800" b="0" kern="0" dirty="0">
              <a:solidFill>
                <a:srgbClr val="000000"/>
              </a:solidFill>
              <a:latin typeface="メイリオ"/>
              <a:ea typeface="メイリオ"/>
              <a:cs typeface="メイリオ" pitchFamily="50" charset="-128"/>
            </a:endParaRPr>
          </a:p>
        </p:txBody>
      </p:sp>
      <p:sp>
        <p:nvSpPr>
          <p:cNvPr id="7" name="角丸四角形 6"/>
          <p:cNvSpPr>
            <a:spLocks noChangeArrowheads="1"/>
          </p:cNvSpPr>
          <p:nvPr/>
        </p:nvSpPr>
        <p:spPr bwMode="auto">
          <a:xfrm>
            <a:off x="1115616" y="5157192"/>
            <a:ext cx="7128792" cy="877888"/>
          </a:xfrm>
          <a:prstGeom prst="roundRect">
            <a:avLst>
              <a:gd name="adj" fmla="val 16667"/>
            </a:avLst>
          </a:prstGeom>
          <a:solidFill>
            <a:srgbClr val="0000FF"/>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1"/>
          <a:lstStyle/>
          <a:p>
            <a:pPr algn="ctr" eaLnBrk="0" hangingPunct="0">
              <a:defRPr/>
            </a:pPr>
            <a:r>
              <a:rPr lang="ja-JP" altLang="en-US" sz="3200" dirty="0">
                <a:solidFill>
                  <a:srgbClr val="FFFFFF"/>
                </a:solidFill>
                <a:latin typeface="メイリオ" pitchFamily="50" charset="-128"/>
                <a:ea typeface="メイリオ" pitchFamily="50" charset="-128"/>
              </a:rPr>
              <a:t>何のために、幅広く対応するのか？</a:t>
            </a:r>
          </a:p>
        </p:txBody>
      </p:sp>
    </p:spTree>
    <p:extLst>
      <p:ext uri="{BB962C8B-B14F-4D97-AF65-F5344CB8AC3E}">
        <p14:creationId xmlns:p14="http://schemas.microsoft.com/office/powerpoint/2010/main" val="12490409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29600" cy="1143000"/>
          </a:xfrm>
        </p:spPr>
        <p:txBody>
          <a:bodyPr/>
          <a:lstStyle/>
          <a:p>
            <a:r>
              <a:rPr kumimoji="1" lang="ja-JP" altLang="en-US" sz="4000" dirty="0" smtClean="0"/>
              <a:t>総合診療医の「専門性」とは</a:t>
            </a:r>
            <a:endParaRPr kumimoji="1" lang="ja-JP" altLang="en-US" sz="4000" dirty="0"/>
          </a:p>
        </p:txBody>
      </p:sp>
      <p:sp>
        <p:nvSpPr>
          <p:cNvPr id="7" name="コンテンツ プレースホルダー 6"/>
          <p:cNvSpPr>
            <a:spLocks noGrp="1"/>
          </p:cNvSpPr>
          <p:nvPr>
            <p:ph idx="1"/>
          </p:nvPr>
        </p:nvSpPr>
        <p:spPr>
          <a:xfrm>
            <a:off x="395536" y="1268760"/>
            <a:ext cx="8496944" cy="4968552"/>
          </a:xfrm>
        </p:spPr>
        <p:txBody>
          <a:bodyPr/>
          <a:lstStyle/>
          <a:p>
            <a:pPr marL="457200" indent="-457200">
              <a:spcBef>
                <a:spcPts val="1200"/>
              </a:spcBef>
              <a:buFont typeface="Arial" pitchFamily="34" charset="0"/>
              <a:buChar char="•"/>
            </a:pPr>
            <a:r>
              <a:rPr lang="ja-JP" altLang="en-US" dirty="0" smtClean="0"/>
              <a:t>専門性＝他の専門医には</a:t>
            </a:r>
            <a:r>
              <a:rPr lang="en-US" altLang="ja-JP" dirty="0" smtClean="0"/>
              <a:t>(</a:t>
            </a:r>
            <a:r>
              <a:rPr lang="ja-JP" altLang="en-US" dirty="0" smtClean="0"/>
              <a:t>簡単には</a:t>
            </a:r>
            <a:r>
              <a:rPr lang="en-US" altLang="ja-JP" dirty="0" smtClean="0"/>
              <a:t>)</a:t>
            </a:r>
            <a:br>
              <a:rPr lang="en-US" altLang="ja-JP" dirty="0" smtClean="0"/>
            </a:br>
            <a:r>
              <a:rPr lang="ja-JP" altLang="en-US" dirty="0" smtClean="0"/>
              <a:t>できないもの</a:t>
            </a:r>
            <a:endParaRPr lang="en-US" altLang="ja-JP" dirty="0" smtClean="0"/>
          </a:p>
          <a:p>
            <a:pPr marL="857250" lvl="1" indent="-457200">
              <a:spcBef>
                <a:spcPts val="1200"/>
              </a:spcBef>
              <a:buFont typeface="Arial" pitchFamily="34" charset="0"/>
              <a:buChar char="•"/>
            </a:pPr>
            <a:r>
              <a:rPr lang="ja-JP" altLang="en-US" dirty="0" smtClean="0"/>
              <a:t>幅広さ</a:t>
            </a:r>
            <a:endParaRPr lang="en-US" altLang="ja-JP" dirty="0" smtClean="0"/>
          </a:p>
          <a:p>
            <a:pPr marL="857250" lvl="1" indent="-457200">
              <a:spcBef>
                <a:spcPts val="1200"/>
              </a:spcBef>
              <a:buFont typeface="Arial" pitchFamily="34" charset="0"/>
              <a:buChar char="•"/>
            </a:pPr>
            <a:r>
              <a:rPr lang="ja-JP" altLang="en-US" dirty="0" smtClean="0"/>
              <a:t>地域を診る</a:t>
            </a:r>
            <a:endParaRPr lang="en-US" altLang="ja-JP" dirty="0" smtClean="0"/>
          </a:p>
          <a:p>
            <a:pPr marL="1257300" lvl="2" indent="-457200">
              <a:spcBef>
                <a:spcPts val="600"/>
              </a:spcBef>
              <a:buFont typeface="Arial" pitchFamily="34" charset="0"/>
              <a:buChar char="•"/>
            </a:pPr>
            <a:r>
              <a:rPr lang="ja-JP" altLang="en-US" dirty="0"/>
              <a:t>臓器、</a:t>
            </a:r>
            <a:r>
              <a:rPr lang="ja-JP" altLang="en-US" dirty="0" smtClean="0"/>
              <a:t>年齢、性別</a:t>
            </a:r>
            <a:endParaRPr lang="en-US" altLang="ja-JP" dirty="0" smtClean="0"/>
          </a:p>
          <a:p>
            <a:pPr marL="1257300" lvl="2" indent="-457200">
              <a:spcBef>
                <a:spcPts val="600"/>
              </a:spcBef>
              <a:buFont typeface="Arial" pitchFamily="34" charset="0"/>
              <a:buChar char="•"/>
            </a:pPr>
            <a:r>
              <a:rPr lang="ja-JP" altLang="en-US" dirty="0" smtClean="0"/>
              <a:t>急性期</a:t>
            </a:r>
            <a:r>
              <a:rPr lang="ja-JP" altLang="en-US" dirty="0" err="1" smtClean="0"/>
              <a:t>ー</a:t>
            </a:r>
            <a:r>
              <a:rPr lang="ja-JP" altLang="en-US" dirty="0" smtClean="0"/>
              <a:t>慢性期</a:t>
            </a:r>
            <a:r>
              <a:rPr lang="ja-JP" altLang="en-US" dirty="0" err="1" smtClean="0"/>
              <a:t>ー</a:t>
            </a:r>
            <a:r>
              <a:rPr lang="ja-JP" altLang="en-US" dirty="0" smtClean="0"/>
              <a:t>臨死期</a:t>
            </a:r>
            <a:endParaRPr lang="en-US" altLang="ja-JP" dirty="0" smtClean="0"/>
          </a:p>
          <a:p>
            <a:pPr marL="1257300" lvl="2" indent="-457200">
              <a:spcBef>
                <a:spcPts val="600"/>
              </a:spcBef>
              <a:buFont typeface="Arial" pitchFamily="34" charset="0"/>
              <a:buChar char="•"/>
            </a:pPr>
            <a:r>
              <a:rPr lang="ja-JP" altLang="en-US" dirty="0" smtClean="0"/>
              <a:t>入院</a:t>
            </a:r>
            <a:r>
              <a:rPr lang="ja-JP" altLang="en-US" dirty="0" err="1" smtClean="0"/>
              <a:t>ー</a:t>
            </a:r>
            <a:r>
              <a:rPr lang="ja-JP" altLang="en-US" dirty="0" smtClean="0"/>
              <a:t>在宅</a:t>
            </a:r>
            <a:endParaRPr lang="en-US" altLang="ja-JP" dirty="0"/>
          </a:p>
          <a:p>
            <a:pPr marL="1257300" lvl="2" indent="-457200">
              <a:spcBef>
                <a:spcPts val="600"/>
              </a:spcBef>
              <a:buFont typeface="Arial" pitchFamily="34" charset="0"/>
              <a:buChar char="•"/>
            </a:pPr>
            <a:r>
              <a:rPr lang="ja-JP" altLang="en-US" dirty="0" smtClean="0"/>
              <a:t>身体因</a:t>
            </a:r>
            <a:r>
              <a:rPr lang="ja-JP" altLang="en-US" dirty="0" err="1" smtClean="0"/>
              <a:t>ー</a:t>
            </a:r>
            <a:r>
              <a:rPr lang="ja-JP" altLang="en-US" dirty="0" smtClean="0"/>
              <a:t>心因</a:t>
            </a:r>
            <a:endParaRPr lang="en-US" altLang="ja-JP" dirty="0" smtClean="0"/>
          </a:p>
          <a:p>
            <a:pPr marL="1257300" lvl="2" indent="-457200">
              <a:spcBef>
                <a:spcPts val="600"/>
              </a:spcBef>
              <a:buFont typeface="Arial" pitchFamily="34" charset="0"/>
              <a:buChar char="•"/>
            </a:pPr>
            <a:r>
              <a:rPr lang="ja-JP" altLang="en-US" dirty="0" smtClean="0"/>
              <a:t>臓器</a:t>
            </a:r>
            <a:r>
              <a:rPr lang="ja-JP" altLang="en-US" dirty="0" err="1" smtClean="0"/>
              <a:t>ー</a:t>
            </a:r>
            <a:r>
              <a:rPr lang="ja-JP" altLang="en-US" dirty="0" smtClean="0"/>
              <a:t>個人</a:t>
            </a:r>
            <a:r>
              <a:rPr lang="ja-JP" altLang="en-US" dirty="0" err="1" smtClean="0"/>
              <a:t>ー</a:t>
            </a:r>
            <a:r>
              <a:rPr lang="ja-JP" altLang="en-US" dirty="0" smtClean="0"/>
              <a:t>家族</a:t>
            </a:r>
            <a:r>
              <a:rPr lang="ja-JP" altLang="en-US" dirty="0" err="1" smtClean="0"/>
              <a:t>ー</a:t>
            </a:r>
            <a:r>
              <a:rPr lang="ja-JP" altLang="en-US" dirty="0" smtClean="0"/>
              <a:t>コミュニティ</a:t>
            </a:r>
            <a:endParaRPr lang="en-US" altLang="ja-JP" dirty="0" smtClean="0"/>
          </a:p>
          <a:p>
            <a:pPr marL="1257300" lvl="2" indent="-457200">
              <a:spcBef>
                <a:spcPts val="600"/>
              </a:spcBef>
              <a:buFont typeface="Arial" pitchFamily="34" charset="0"/>
              <a:buChar char="•"/>
            </a:pPr>
            <a:r>
              <a:rPr lang="ja-JP" altLang="en-US" dirty="0" smtClean="0"/>
              <a:t>保健</a:t>
            </a:r>
            <a:r>
              <a:rPr lang="ja-JP" altLang="en-US" dirty="0" err="1" smtClean="0"/>
              <a:t>ー</a:t>
            </a:r>
            <a:r>
              <a:rPr lang="ja-JP" altLang="en-US" dirty="0" smtClean="0"/>
              <a:t>医療</a:t>
            </a:r>
            <a:r>
              <a:rPr lang="ja-JP" altLang="en-US" dirty="0" err="1" smtClean="0"/>
              <a:t>ー</a:t>
            </a:r>
            <a:r>
              <a:rPr lang="ja-JP" altLang="en-US" dirty="0" smtClean="0"/>
              <a:t>福祉</a:t>
            </a:r>
            <a:endParaRPr lang="en-US" altLang="ja-JP" dirty="0"/>
          </a:p>
        </p:txBody>
      </p:sp>
      <p:sp>
        <p:nvSpPr>
          <p:cNvPr id="3" name="正方形/長方形 2"/>
          <p:cNvSpPr/>
          <p:nvPr/>
        </p:nvSpPr>
        <p:spPr>
          <a:xfrm>
            <a:off x="251520" y="6135687"/>
            <a:ext cx="8136904" cy="461665"/>
          </a:xfrm>
          <a:prstGeom prst="rect">
            <a:avLst/>
          </a:prstGeom>
        </p:spPr>
        <p:txBody>
          <a:bodyPr wrap="square">
            <a:spAutoFit/>
          </a:bodyPr>
          <a:lstStyle/>
          <a:p>
            <a:pPr marL="0" indent="0">
              <a:spcBef>
                <a:spcPts val="600"/>
              </a:spcBef>
              <a:buNone/>
            </a:pPr>
            <a:r>
              <a:rPr lang="en-US" altLang="ja-JP" b="0" dirty="0">
                <a:latin typeface="+mn-ea"/>
                <a:ea typeface="+mn-ea"/>
              </a:rPr>
              <a:t>※</a:t>
            </a:r>
            <a:r>
              <a:rPr lang="ja-JP" altLang="en-US" b="0" dirty="0">
                <a:latin typeface="+mn-ea"/>
                <a:ea typeface="+mn-ea"/>
              </a:rPr>
              <a:t>初期研修では不十分というコンセンサスは得られている</a:t>
            </a:r>
            <a:endParaRPr lang="en-US" altLang="ja-JP" b="0" dirty="0">
              <a:latin typeface="+mn-ea"/>
              <a:ea typeface="+mn-ea"/>
            </a:endParaRPr>
          </a:p>
        </p:txBody>
      </p:sp>
    </p:spTree>
    <p:extLst>
      <p:ext uri="{BB962C8B-B14F-4D97-AF65-F5344CB8AC3E}">
        <p14:creationId xmlns:p14="http://schemas.microsoft.com/office/powerpoint/2010/main" val="6526310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9776"/>
            <a:ext cx="8507288" cy="1143000"/>
          </a:xfrm>
        </p:spPr>
        <p:txBody>
          <a:bodyPr>
            <a:normAutofit fontScale="90000"/>
          </a:bodyPr>
          <a:lstStyle/>
          <a:p>
            <a:r>
              <a:rPr lang="ja-JP" altLang="en-US" sz="3600" dirty="0" smtClean="0">
                <a:solidFill>
                  <a:schemeClr val="tx1"/>
                </a:solidFill>
                <a:latin typeface="+mn-ea"/>
                <a:ea typeface="+mn-ea"/>
              </a:rPr>
              <a:t>総合診療専門医が備えるべき臨床能力の例示</a:t>
            </a:r>
            <a:r>
              <a:rPr lang="en-US" altLang="ja-JP" sz="3600" dirty="0" smtClean="0">
                <a:solidFill>
                  <a:schemeClr val="tx1"/>
                </a:solidFill>
                <a:latin typeface="+mn-ea"/>
                <a:ea typeface="+mn-ea"/>
              </a:rPr>
              <a:t/>
            </a:r>
            <a:br>
              <a:rPr lang="en-US" altLang="ja-JP" sz="3600" dirty="0" smtClean="0">
                <a:solidFill>
                  <a:schemeClr val="tx1"/>
                </a:solidFill>
                <a:latin typeface="+mn-ea"/>
                <a:ea typeface="+mn-ea"/>
              </a:rPr>
            </a:br>
            <a:r>
              <a:rPr lang="ja-JP" altLang="en-US" sz="2700" dirty="0" smtClean="0">
                <a:solidFill>
                  <a:schemeClr val="tx1"/>
                </a:solidFill>
                <a:latin typeface="+mn-ea"/>
                <a:ea typeface="+mn-ea"/>
              </a:rPr>
              <a:t>（</a:t>
            </a:r>
            <a:r>
              <a:rPr lang="en-US" altLang="ja-JP" sz="2700" dirty="0" smtClean="0">
                <a:solidFill>
                  <a:schemeClr val="tx1"/>
                </a:solidFill>
                <a:latin typeface="+mn-ea"/>
                <a:ea typeface="+mn-ea"/>
              </a:rPr>
              <a:t>1</a:t>
            </a:r>
            <a:r>
              <a:rPr lang="ja-JP" altLang="en-US" sz="2700" dirty="0" smtClean="0">
                <a:solidFill>
                  <a:schemeClr val="tx1"/>
                </a:solidFill>
                <a:latin typeface="+mn-ea"/>
                <a:ea typeface="+mn-ea"/>
              </a:rPr>
              <a:t>人の専門医が</a:t>
            </a:r>
            <a:r>
              <a:rPr lang="en-US" altLang="ja-JP" sz="2700" dirty="0" smtClean="0">
                <a:solidFill>
                  <a:schemeClr val="tx1"/>
                </a:solidFill>
                <a:latin typeface="+mn-ea"/>
                <a:ea typeface="+mn-ea"/>
              </a:rPr>
              <a:t>､</a:t>
            </a:r>
            <a:r>
              <a:rPr lang="ja-JP" altLang="en-US" sz="2700" dirty="0" smtClean="0">
                <a:solidFill>
                  <a:schemeClr val="tx1"/>
                </a:solidFill>
                <a:latin typeface="+mn-ea"/>
                <a:ea typeface="+mn-ea"/>
              </a:rPr>
              <a:t>以下のすべての項目を実践できること</a:t>
            </a:r>
            <a:r>
              <a:rPr lang="ja-JP" altLang="en-US" sz="2700" b="1" dirty="0" smtClean="0">
                <a:solidFill>
                  <a:schemeClr val="tx1"/>
                </a:solidFill>
                <a:latin typeface="+mn-ea"/>
                <a:ea typeface="+mn-ea"/>
              </a:rPr>
              <a:t>）</a:t>
            </a:r>
            <a:endParaRPr lang="ja-JP" altLang="en-US" sz="2700" dirty="0">
              <a:solidFill>
                <a:schemeClr val="tx1"/>
              </a:solidFill>
              <a:latin typeface="+mn-ea"/>
              <a:ea typeface="+mn-ea"/>
            </a:endParaRPr>
          </a:p>
        </p:txBody>
      </p:sp>
      <p:sp>
        <p:nvSpPr>
          <p:cNvPr id="3" name="コンテンツ プレースホルダ 2"/>
          <p:cNvSpPr>
            <a:spLocks noGrp="1"/>
          </p:cNvSpPr>
          <p:nvPr>
            <p:ph idx="1"/>
          </p:nvPr>
        </p:nvSpPr>
        <p:spPr>
          <a:xfrm>
            <a:off x="323528" y="1556792"/>
            <a:ext cx="8352928" cy="5328592"/>
          </a:xfrm>
        </p:spPr>
        <p:txBody>
          <a:bodyPr>
            <a:noAutofit/>
          </a:bodyPr>
          <a:lstStyle/>
          <a:p>
            <a:r>
              <a:rPr lang="ja-JP" altLang="en-US" sz="2800" dirty="0" smtClean="0">
                <a:latin typeface="+mn-ea"/>
                <a:ea typeface="+mn-ea"/>
              </a:rPr>
              <a:t>外来で</a:t>
            </a:r>
            <a:endParaRPr lang="en-US" altLang="ja-JP" sz="2800" dirty="0" smtClean="0">
              <a:latin typeface="+mn-ea"/>
              <a:ea typeface="+mn-ea"/>
            </a:endParaRPr>
          </a:p>
          <a:p>
            <a:pPr lvl="1">
              <a:spcBef>
                <a:spcPts val="600"/>
              </a:spcBef>
              <a:spcAft>
                <a:spcPts val="600"/>
              </a:spcAft>
            </a:pPr>
            <a:r>
              <a:rPr lang="ja-JP" altLang="en-US" sz="2000" dirty="0" smtClean="0">
                <a:latin typeface="+mn-ea"/>
              </a:rPr>
              <a:t>健診で初めて高血圧を指摘された患者について</a:t>
            </a:r>
            <a:r>
              <a:rPr lang="en-US" altLang="ja-JP" sz="2000" dirty="0" smtClean="0">
                <a:latin typeface="+mn-ea"/>
              </a:rPr>
              <a:t>､</a:t>
            </a:r>
            <a:r>
              <a:rPr lang="ja-JP" altLang="en-US" sz="2000" dirty="0" smtClean="0">
                <a:latin typeface="+mn-ea"/>
              </a:rPr>
              <a:t>疾患の説明</a:t>
            </a:r>
            <a:r>
              <a:rPr lang="en-US" altLang="ja-JP" sz="2000" dirty="0" smtClean="0">
                <a:latin typeface="+mn-ea"/>
              </a:rPr>
              <a:t>､</a:t>
            </a:r>
            <a:r>
              <a:rPr lang="ja-JP" altLang="en-US" sz="2000" dirty="0" smtClean="0">
                <a:latin typeface="+mn-ea"/>
              </a:rPr>
              <a:t>二次性高血圧の除外</a:t>
            </a:r>
            <a:r>
              <a:rPr lang="en-US" altLang="ja-JP" sz="2000" dirty="0" smtClean="0">
                <a:latin typeface="+mn-ea"/>
              </a:rPr>
              <a:t>､</a:t>
            </a:r>
            <a:r>
              <a:rPr lang="ja-JP" altLang="en-US" sz="2000" dirty="0" smtClean="0">
                <a:latin typeface="+mn-ea"/>
              </a:rPr>
              <a:t>食事運動指導</a:t>
            </a:r>
            <a:r>
              <a:rPr lang="en-US" altLang="ja-JP" sz="2000" dirty="0" smtClean="0">
                <a:latin typeface="+mn-ea"/>
              </a:rPr>
              <a:t>､</a:t>
            </a:r>
            <a:r>
              <a:rPr lang="ja-JP" altLang="en-US" sz="2000" dirty="0" smtClean="0">
                <a:latin typeface="+mn-ea"/>
              </a:rPr>
              <a:t>自宅血圧管理指導</a:t>
            </a:r>
            <a:r>
              <a:rPr lang="en-US" altLang="ja-JP" sz="2000" dirty="0" smtClean="0">
                <a:latin typeface="+mn-ea"/>
              </a:rPr>
              <a:t>､</a:t>
            </a:r>
            <a:r>
              <a:rPr lang="ja-JP" altLang="en-US" sz="2000" dirty="0" smtClean="0">
                <a:latin typeface="+mn-ea"/>
              </a:rPr>
              <a:t>禁煙指導ができる</a:t>
            </a:r>
            <a:endParaRPr lang="en-US" altLang="ja-JP" sz="2000" dirty="0" smtClean="0">
              <a:latin typeface="+mn-ea"/>
            </a:endParaRPr>
          </a:p>
          <a:p>
            <a:pPr lvl="1">
              <a:spcBef>
                <a:spcPts val="600"/>
              </a:spcBef>
              <a:spcAft>
                <a:spcPts val="600"/>
              </a:spcAft>
            </a:pPr>
            <a:r>
              <a:rPr lang="ja-JP" altLang="en-US" sz="2000" dirty="0">
                <a:latin typeface="+mn-ea"/>
              </a:rPr>
              <a:t>不眠</a:t>
            </a:r>
            <a:r>
              <a:rPr lang="ja-JP" altLang="en-US" sz="2000" dirty="0" smtClean="0">
                <a:latin typeface="+mn-ea"/>
              </a:rPr>
              <a:t>と頭痛で</a:t>
            </a:r>
            <a:r>
              <a:rPr lang="ja-JP" altLang="en-US" sz="2000" dirty="0">
                <a:latin typeface="+mn-ea"/>
              </a:rPr>
              <a:t>受診した患者に</a:t>
            </a:r>
            <a:r>
              <a:rPr lang="ja-JP" altLang="en-US" sz="2000" dirty="0" smtClean="0">
                <a:latin typeface="+mn-ea"/>
              </a:rPr>
              <a:t>ついて</a:t>
            </a:r>
            <a:r>
              <a:rPr lang="en-US" altLang="ja-JP" sz="2000" dirty="0" smtClean="0">
                <a:latin typeface="+mn-ea"/>
              </a:rPr>
              <a:t>､</a:t>
            </a:r>
            <a:r>
              <a:rPr lang="ja-JP" altLang="en-US" sz="2000" dirty="0" smtClean="0">
                <a:latin typeface="+mn-ea"/>
              </a:rPr>
              <a:t>うつ病を的確に診断し</a:t>
            </a:r>
            <a:r>
              <a:rPr lang="en-US" altLang="ja-JP" sz="2000" dirty="0" smtClean="0">
                <a:latin typeface="+mn-ea"/>
              </a:rPr>
              <a:t>､</a:t>
            </a:r>
            <a:r>
              <a:rPr lang="ja-JP" altLang="en-US" sz="2000" dirty="0" smtClean="0">
                <a:latin typeface="+mn-ea"/>
              </a:rPr>
              <a:t>自殺念慮を確認して精神科に適切にコンサルトできる</a:t>
            </a:r>
            <a:endParaRPr lang="en-US" altLang="ja-JP" sz="2000" dirty="0" smtClean="0">
              <a:latin typeface="+mn-ea"/>
            </a:endParaRPr>
          </a:p>
          <a:p>
            <a:pPr lvl="1">
              <a:spcBef>
                <a:spcPts val="600"/>
              </a:spcBef>
              <a:spcAft>
                <a:spcPts val="600"/>
              </a:spcAft>
            </a:pPr>
            <a:r>
              <a:rPr lang="ja-JP" altLang="en-US" sz="2000" dirty="0" smtClean="0">
                <a:latin typeface="+mn-ea"/>
              </a:rPr>
              <a:t>動悸</a:t>
            </a:r>
            <a:r>
              <a:rPr lang="en-US" altLang="ja-JP" sz="2000" dirty="0" smtClean="0">
                <a:latin typeface="+mn-ea"/>
              </a:rPr>
              <a:t>､</a:t>
            </a:r>
            <a:r>
              <a:rPr lang="ja-JP" altLang="en-US" sz="2000" dirty="0" smtClean="0">
                <a:latin typeface="+mn-ea"/>
              </a:rPr>
              <a:t>全身倦怠で受診した患者について</a:t>
            </a:r>
            <a:r>
              <a:rPr lang="en-US" altLang="ja-JP" sz="2000" dirty="0" smtClean="0">
                <a:latin typeface="+mn-ea"/>
              </a:rPr>
              <a:t>､</a:t>
            </a:r>
            <a:r>
              <a:rPr lang="ja-JP" altLang="en-US" sz="2000" dirty="0" smtClean="0">
                <a:latin typeface="+mn-ea"/>
              </a:rPr>
              <a:t>適切な鑑別診断を行ってバセドウ病と診断し</a:t>
            </a:r>
            <a:r>
              <a:rPr lang="en-US" altLang="ja-JP" sz="2000" dirty="0" smtClean="0">
                <a:latin typeface="+mn-ea"/>
              </a:rPr>
              <a:t>､</a:t>
            </a:r>
            <a:r>
              <a:rPr lang="ja-JP" altLang="en-US" sz="2000" dirty="0" smtClean="0">
                <a:latin typeface="+mn-ea"/>
              </a:rPr>
              <a:t>抗甲状腺薬による治療を開始できる</a:t>
            </a:r>
            <a:endParaRPr lang="en-US" altLang="ja-JP" sz="2000" dirty="0" smtClean="0">
              <a:latin typeface="+mn-ea"/>
            </a:endParaRPr>
          </a:p>
          <a:p>
            <a:pPr lvl="1">
              <a:spcBef>
                <a:spcPts val="600"/>
              </a:spcBef>
              <a:spcAft>
                <a:spcPts val="600"/>
              </a:spcAft>
            </a:pPr>
            <a:r>
              <a:rPr lang="ja-JP" altLang="ja-JP" sz="2000" dirty="0" smtClean="0"/>
              <a:t>女性</a:t>
            </a:r>
            <a:r>
              <a:rPr lang="ja-JP" altLang="ja-JP" sz="2000" dirty="0"/>
              <a:t>の月経前症候群や更年期障害の診断と治療</a:t>
            </a:r>
            <a:r>
              <a:rPr lang="ja-JP" altLang="ja-JP" sz="2000" dirty="0" smtClean="0"/>
              <a:t>を</a:t>
            </a:r>
            <a:r>
              <a:rPr lang="ja-JP" altLang="en-US" sz="2000" dirty="0" smtClean="0"/>
              <a:t>行い</a:t>
            </a:r>
            <a:r>
              <a:rPr lang="ja-JP" altLang="en-US" sz="2000" dirty="0"/>
              <a:t>、</a:t>
            </a:r>
            <a:r>
              <a:rPr lang="ja-JP" altLang="ja-JP" sz="2000" dirty="0" smtClean="0"/>
              <a:t>必要</a:t>
            </a:r>
            <a:r>
              <a:rPr lang="ja-JP" altLang="en-US" sz="2000" dirty="0" smtClean="0"/>
              <a:t>に応じて</a:t>
            </a:r>
            <a:r>
              <a:rPr lang="ja-JP" altLang="ja-JP" sz="2000" dirty="0" smtClean="0"/>
              <a:t>専門科</a:t>
            </a:r>
            <a:r>
              <a:rPr lang="ja-JP" altLang="ja-JP" sz="2000" dirty="0"/>
              <a:t>に</a:t>
            </a:r>
            <a:r>
              <a:rPr lang="ja-JP" altLang="ja-JP" sz="2000" dirty="0" smtClean="0"/>
              <a:t>コンサルテーション</a:t>
            </a:r>
            <a:r>
              <a:rPr lang="ja-JP" altLang="en-US" sz="2000" dirty="0" smtClean="0"/>
              <a:t>できる</a:t>
            </a:r>
            <a:r>
              <a:rPr lang="ja-JP" altLang="ja-JP" sz="2000" dirty="0" smtClean="0"/>
              <a:t>。</a:t>
            </a:r>
            <a:endParaRPr lang="ja-JP" altLang="ja-JP" sz="2000" dirty="0"/>
          </a:p>
          <a:p>
            <a:pPr lvl="1">
              <a:spcBef>
                <a:spcPts val="600"/>
              </a:spcBef>
              <a:spcAft>
                <a:spcPts val="600"/>
              </a:spcAft>
            </a:pPr>
            <a:r>
              <a:rPr lang="ja-JP" altLang="en-US" sz="2000" dirty="0" smtClean="0">
                <a:latin typeface="+mn-ea"/>
              </a:rPr>
              <a:t>小児の予防接種について</a:t>
            </a:r>
            <a:r>
              <a:rPr lang="en-US" altLang="ja-JP" sz="2000" dirty="0" smtClean="0">
                <a:latin typeface="+mn-ea"/>
              </a:rPr>
              <a:t>､</a:t>
            </a:r>
            <a:r>
              <a:rPr lang="ja-JP" altLang="en-US" sz="2000" dirty="0" smtClean="0">
                <a:latin typeface="+mn-ea"/>
              </a:rPr>
              <a:t>母親に正確に説明し</a:t>
            </a:r>
            <a:r>
              <a:rPr lang="en-US" altLang="ja-JP" sz="2000" dirty="0" smtClean="0">
                <a:latin typeface="+mn-ea"/>
              </a:rPr>
              <a:t>､</a:t>
            </a:r>
            <a:r>
              <a:rPr lang="ja-JP" altLang="en-US" sz="2000" dirty="0" smtClean="0">
                <a:latin typeface="+mn-ea"/>
              </a:rPr>
              <a:t>適切に実施できる</a:t>
            </a:r>
            <a:endParaRPr lang="en-US" altLang="ja-JP" sz="2000" dirty="0" smtClean="0">
              <a:latin typeface="+mn-ea"/>
            </a:endParaRPr>
          </a:p>
        </p:txBody>
      </p:sp>
    </p:spTree>
    <p:extLst>
      <p:ext uri="{BB962C8B-B14F-4D97-AF65-F5344CB8AC3E}">
        <p14:creationId xmlns:p14="http://schemas.microsoft.com/office/powerpoint/2010/main" val="30848773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7903" y="274638"/>
            <a:ext cx="8568952" cy="1143000"/>
          </a:xfrm>
        </p:spPr>
        <p:txBody>
          <a:bodyPr>
            <a:normAutofit fontScale="90000"/>
          </a:bodyPr>
          <a:lstStyle/>
          <a:p>
            <a:r>
              <a:rPr lang="ja-JP" altLang="en-US" sz="3600" dirty="0">
                <a:solidFill>
                  <a:schemeClr val="tx1"/>
                </a:solidFill>
              </a:rPr>
              <a:t>総合診療専門医が備えるべき臨床能力の例示</a:t>
            </a:r>
            <a:r>
              <a:rPr lang="en-US" altLang="ja-JP" sz="3600" dirty="0">
                <a:solidFill>
                  <a:schemeClr val="tx1"/>
                </a:solidFill>
              </a:rPr>
              <a:t/>
            </a:r>
            <a:br>
              <a:rPr lang="en-US" altLang="ja-JP" sz="3600" dirty="0">
                <a:solidFill>
                  <a:schemeClr val="tx1"/>
                </a:solidFill>
              </a:rPr>
            </a:br>
            <a:r>
              <a:rPr lang="ja-JP" altLang="en-US" sz="2700" dirty="0" smtClean="0">
                <a:solidFill>
                  <a:schemeClr val="tx1"/>
                </a:solidFill>
              </a:rPr>
              <a:t>（</a:t>
            </a:r>
            <a:r>
              <a:rPr lang="en-US" altLang="ja-JP" sz="2700" dirty="0" smtClean="0">
                <a:solidFill>
                  <a:schemeClr val="tx1"/>
                </a:solidFill>
              </a:rPr>
              <a:t>1</a:t>
            </a:r>
            <a:r>
              <a:rPr lang="ja-JP" altLang="en-US" sz="2700" dirty="0" smtClean="0">
                <a:solidFill>
                  <a:schemeClr val="tx1"/>
                </a:solidFill>
              </a:rPr>
              <a:t>人の専門医</a:t>
            </a:r>
            <a:r>
              <a:rPr lang="ja-JP" altLang="en-US" sz="2700" dirty="0">
                <a:solidFill>
                  <a:schemeClr val="tx1"/>
                </a:solidFill>
              </a:rPr>
              <a:t>が</a:t>
            </a:r>
            <a:r>
              <a:rPr lang="en-US" altLang="ja-JP" sz="2700" dirty="0" smtClean="0">
                <a:solidFill>
                  <a:schemeClr val="tx1"/>
                </a:solidFill>
              </a:rPr>
              <a:t>､</a:t>
            </a:r>
            <a:r>
              <a:rPr lang="ja-JP" altLang="en-US" sz="2700" dirty="0">
                <a:solidFill>
                  <a:schemeClr val="tx1"/>
                </a:solidFill>
              </a:rPr>
              <a:t>以下</a:t>
            </a:r>
            <a:r>
              <a:rPr lang="ja-JP" altLang="en-US" sz="2700" dirty="0" smtClean="0">
                <a:solidFill>
                  <a:schemeClr val="tx1"/>
                </a:solidFill>
              </a:rPr>
              <a:t>のすべての項目</a:t>
            </a:r>
            <a:r>
              <a:rPr lang="ja-JP" altLang="en-US" sz="2700" dirty="0">
                <a:solidFill>
                  <a:schemeClr val="tx1"/>
                </a:solidFill>
              </a:rPr>
              <a:t>を</a:t>
            </a:r>
            <a:r>
              <a:rPr lang="ja-JP" altLang="en-US" sz="2700" dirty="0" smtClean="0">
                <a:solidFill>
                  <a:schemeClr val="tx1"/>
                </a:solidFill>
              </a:rPr>
              <a:t>実践</a:t>
            </a:r>
            <a:r>
              <a:rPr lang="ja-JP" altLang="en-US" sz="2700" dirty="0">
                <a:solidFill>
                  <a:schemeClr val="tx1"/>
                </a:solidFill>
              </a:rPr>
              <a:t>できること</a:t>
            </a:r>
            <a:r>
              <a:rPr lang="ja-JP" altLang="en-US" sz="2700" b="1" dirty="0">
                <a:solidFill>
                  <a:schemeClr val="tx1"/>
                </a:solidFill>
              </a:rPr>
              <a:t>）</a:t>
            </a:r>
            <a:endParaRPr lang="ja-JP" altLang="en-US" sz="3600" dirty="0">
              <a:solidFill>
                <a:schemeClr val="tx1"/>
              </a:solidFill>
              <a:latin typeface="+mn-ea"/>
              <a:ea typeface="+mn-ea"/>
            </a:endParaRPr>
          </a:p>
        </p:txBody>
      </p:sp>
      <p:sp>
        <p:nvSpPr>
          <p:cNvPr id="3" name="コンテンツ プレースホルダ 2"/>
          <p:cNvSpPr>
            <a:spLocks noGrp="1"/>
          </p:cNvSpPr>
          <p:nvPr>
            <p:ph idx="1"/>
          </p:nvPr>
        </p:nvSpPr>
        <p:spPr>
          <a:xfrm>
            <a:off x="323528" y="1556792"/>
            <a:ext cx="8352928" cy="5328592"/>
          </a:xfrm>
        </p:spPr>
        <p:txBody>
          <a:bodyPr>
            <a:noAutofit/>
          </a:bodyPr>
          <a:lstStyle/>
          <a:p>
            <a:r>
              <a:rPr lang="ja-JP" altLang="en-US" sz="2800" dirty="0" smtClean="0">
                <a:latin typeface="+mn-ea"/>
                <a:ea typeface="+mn-ea"/>
              </a:rPr>
              <a:t>救急当直で</a:t>
            </a:r>
            <a:endParaRPr lang="en-US" altLang="ja-JP" sz="2800" dirty="0" smtClean="0">
              <a:latin typeface="+mn-ea"/>
              <a:ea typeface="+mn-ea"/>
            </a:endParaRPr>
          </a:p>
          <a:p>
            <a:pPr lvl="1">
              <a:spcBef>
                <a:spcPts val="600"/>
              </a:spcBef>
              <a:spcAft>
                <a:spcPts val="600"/>
              </a:spcAft>
            </a:pPr>
            <a:r>
              <a:rPr lang="ja-JP" altLang="en-US" sz="2000" dirty="0" smtClean="0">
                <a:latin typeface="+mn-ea"/>
              </a:rPr>
              <a:t>気管支喘息中発作で受診した小児患者にガイドラインに準拠した治療を行って</a:t>
            </a:r>
            <a:r>
              <a:rPr lang="en-US" altLang="ja-JP" sz="2000" dirty="0" smtClean="0">
                <a:latin typeface="+mn-ea"/>
              </a:rPr>
              <a:t>､</a:t>
            </a:r>
            <a:r>
              <a:rPr lang="ja-JP" altLang="en-US" sz="2000" dirty="0" smtClean="0">
                <a:latin typeface="+mn-ea"/>
              </a:rPr>
              <a:t>翌日の小児科外来受診を指示できる</a:t>
            </a:r>
            <a:endParaRPr lang="en-US" altLang="ja-JP" sz="2000" dirty="0" smtClean="0">
              <a:latin typeface="+mn-ea"/>
            </a:endParaRPr>
          </a:p>
          <a:p>
            <a:pPr lvl="1">
              <a:spcBef>
                <a:spcPts val="600"/>
              </a:spcBef>
              <a:spcAft>
                <a:spcPts val="600"/>
              </a:spcAft>
            </a:pPr>
            <a:r>
              <a:rPr lang="ja-JP" altLang="en-US" sz="2000" dirty="0" smtClean="0">
                <a:latin typeface="+mn-ea"/>
              </a:rPr>
              <a:t>テニスのプレー中に転倒して足首痛を訴える患者について</a:t>
            </a:r>
            <a:r>
              <a:rPr lang="en-US" altLang="ja-JP" sz="2000" dirty="0" smtClean="0">
                <a:latin typeface="+mn-ea"/>
              </a:rPr>
              <a:t>､</a:t>
            </a:r>
            <a:r>
              <a:rPr lang="ja-JP" altLang="en-US" sz="2000" dirty="0" smtClean="0"/>
              <a:t>適切</a:t>
            </a:r>
            <a:r>
              <a:rPr lang="ja-JP" altLang="en-US" sz="2000" dirty="0"/>
              <a:t>な初期評価・治療、および必要に応じて固定まで行い、整形外科受診を指示できる。</a:t>
            </a:r>
            <a:endParaRPr lang="en-US" altLang="ja-JP" sz="2000" dirty="0" smtClean="0">
              <a:latin typeface="+mn-ea"/>
            </a:endParaRPr>
          </a:p>
          <a:p>
            <a:pPr lvl="1">
              <a:spcBef>
                <a:spcPts val="600"/>
              </a:spcBef>
              <a:spcAft>
                <a:spcPts val="600"/>
              </a:spcAft>
            </a:pPr>
            <a:r>
              <a:rPr lang="ja-JP" altLang="en-US" sz="2000" dirty="0" smtClean="0">
                <a:latin typeface="+mn-ea"/>
              </a:rPr>
              <a:t>胸背部痛で受診した患者について</a:t>
            </a:r>
            <a:r>
              <a:rPr lang="en-US" altLang="ja-JP" sz="2000" dirty="0" smtClean="0">
                <a:latin typeface="+mn-ea"/>
              </a:rPr>
              <a:t>､</a:t>
            </a:r>
            <a:r>
              <a:rPr lang="ja-JP" altLang="en-US" sz="2000" dirty="0" smtClean="0">
                <a:latin typeface="+mn-ea"/>
              </a:rPr>
              <a:t>大動脈解離と診断して循環器外科医に適切にコンサルトできる。</a:t>
            </a:r>
            <a:endParaRPr lang="en-US" altLang="ja-JP" sz="2000" dirty="0" smtClean="0">
              <a:latin typeface="+mn-ea"/>
            </a:endParaRPr>
          </a:p>
          <a:p>
            <a:pPr lvl="1">
              <a:spcBef>
                <a:spcPts val="600"/>
              </a:spcBef>
              <a:spcAft>
                <a:spcPts val="600"/>
              </a:spcAft>
            </a:pPr>
            <a:r>
              <a:rPr lang="ja-JP" altLang="en-US" sz="2000" dirty="0" smtClean="0">
                <a:latin typeface="+mn-ea"/>
              </a:rPr>
              <a:t>鼻出血で受診した患者について</a:t>
            </a:r>
            <a:r>
              <a:rPr lang="en-US" altLang="ja-JP" sz="2000" dirty="0" err="1" smtClean="0">
                <a:latin typeface="+mn-ea"/>
              </a:rPr>
              <a:t>､</a:t>
            </a:r>
            <a:r>
              <a:rPr lang="ja-JP" altLang="en-US" sz="2000" dirty="0" smtClean="0">
                <a:latin typeface="+mn-ea"/>
              </a:rPr>
              <a:t>止血処置を含めた適切な初期対応ができる</a:t>
            </a:r>
            <a:endParaRPr lang="en-US" altLang="ja-JP" sz="2000" dirty="0" smtClean="0">
              <a:latin typeface="+mn-ea"/>
            </a:endParaRPr>
          </a:p>
          <a:p>
            <a:pPr lvl="1">
              <a:spcBef>
                <a:spcPts val="600"/>
              </a:spcBef>
              <a:spcAft>
                <a:spcPts val="600"/>
              </a:spcAft>
            </a:pPr>
            <a:r>
              <a:rPr lang="ja-JP" altLang="en-US" sz="2000" dirty="0">
                <a:latin typeface="+mn-ea"/>
              </a:rPr>
              <a:t>食欲</a:t>
            </a:r>
            <a:r>
              <a:rPr lang="ja-JP" altLang="en-US" sz="2000" dirty="0" smtClean="0">
                <a:latin typeface="+mn-ea"/>
              </a:rPr>
              <a:t>不振</a:t>
            </a:r>
            <a:r>
              <a:rPr lang="en-US" altLang="ja-JP" sz="2000" dirty="0" smtClean="0">
                <a:latin typeface="+mn-ea"/>
              </a:rPr>
              <a:t>､ADL</a:t>
            </a:r>
            <a:r>
              <a:rPr lang="ja-JP" altLang="en-US" sz="2000" dirty="0" smtClean="0">
                <a:latin typeface="+mn-ea"/>
              </a:rPr>
              <a:t>低下で受診した高齢患者について</a:t>
            </a:r>
            <a:r>
              <a:rPr lang="en-US" altLang="ja-JP" sz="2000" dirty="0" smtClean="0">
                <a:latin typeface="+mn-ea"/>
              </a:rPr>
              <a:t>､</a:t>
            </a:r>
            <a:r>
              <a:rPr lang="ja-JP" altLang="en-US" sz="2000" dirty="0" smtClean="0">
                <a:latin typeface="+mn-ea"/>
              </a:rPr>
              <a:t>肺炎と診断して入院の判断ができる。</a:t>
            </a:r>
            <a:endParaRPr lang="en-US" altLang="ja-JP" sz="2000" dirty="0" smtClean="0">
              <a:latin typeface="+mn-ea"/>
            </a:endParaRPr>
          </a:p>
        </p:txBody>
      </p:sp>
    </p:spTree>
    <p:extLst>
      <p:ext uri="{BB962C8B-B14F-4D97-AF65-F5344CB8AC3E}">
        <p14:creationId xmlns:p14="http://schemas.microsoft.com/office/powerpoint/2010/main" val="2667548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496944" cy="1143000"/>
          </a:xfrm>
        </p:spPr>
        <p:txBody>
          <a:bodyPr>
            <a:normAutofit fontScale="90000"/>
          </a:bodyPr>
          <a:lstStyle/>
          <a:p>
            <a:r>
              <a:rPr lang="ja-JP" altLang="en-US" sz="3600" dirty="0">
                <a:solidFill>
                  <a:schemeClr val="tx1"/>
                </a:solidFill>
              </a:rPr>
              <a:t>総合診療専門医が備えるべき臨床能力の例示</a:t>
            </a:r>
            <a:r>
              <a:rPr lang="en-US" altLang="ja-JP" sz="3600" dirty="0">
                <a:solidFill>
                  <a:schemeClr val="tx1"/>
                </a:solidFill>
              </a:rPr>
              <a:t/>
            </a:r>
            <a:br>
              <a:rPr lang="en-US" altLang="ja-JP" sz="3600" dirty="0">
                <a:solidFill>
                  <a:schemeClr val="tx1"/>
                </a:solidFill>
              </a:rPr>
            </a:br>
            <a:r>
              <a:rPr lang="ja-JP" altLang="en-US" sz="2700" dirty="0">
                <a:solidFill>
                  <a:schemeClr val="tx1"/>
                </a:solidFill>
              </a:rPr>
              <a:t>（</a:t>
            </a:r>
            <a:r>
              <a:rPr lang="en-US" altLang="ja-JP" sz="2700" dirty="0">
                <a:solidFill>
                  <a:schemeClr val="tx1"/>
                </a:solidFill>
              </a:rPr>
              <a:t>1</a:t>
            </a:r>
            <a:r>
              <a:rPr lang="ja-JP" altLang="en-US" sz="2700" dirty="0">
                <a:solidFill>
                  <a:schemeClr val="tx1"/>
                </a:solidFill>
              </a:rPr>
              <a:t>人の専門医が</a:t>
            </a:r>
            <a:r>
              <a:rPr lang="en-US" altLang="ja-JP" sz="2700" dirty="0">
                <a:solidFill>
                  <a:schemeClr val="tx1"/>
                </a:solidFill>
              </a:rPr>
              <a:t>､</a:t>
            </a:r>
            <a:r>
              <a:rPr lang="ja-JP" altLang="en-US" sz="2700" dirty="0">
                <a:solidFill>
                  <a:schemeClr val="tx1"/>
                </a:solidFill>
              </a:rPr>
              <a:t>以下のすべての項目を実践できること</a:t>
            </a:r>
            <a:r>
              <a:rPr lang="ja-JP" altLang="en-US" sz="2700" b="1" dirty="0">
                <a:solidFill>
                  <a:schemeClr val="tx1"/>
                </a:solidFill>
              </a:rPr>
              <a:t>）</a:t>
            </a:r>
            <a:endParaRPr lang="ja-JP" altLang="en-US" sz="3600" dirty="0">
              <a:solidFill>
                <a:schemeClr val="tx1"/>
              </a:solidFill>
              <a:latin typeface="+mn-ea"/>
              <a:ea typeface="+mn-ea"/>
            </a:endParaRPr>
          </a:p>
        </p:txBody>
      </p:sp>
      <p:sp>
        <p:nvSpPr>
          <p:cNvPr id="3" name="コンテンツ プレースホルダ 2"/>
          <p:cNvSpPr>
            <a:spLocks noGrp="1"/>
          </p:cNvSpPr>
          <p:nvPr>
            <p:ph idx="1"/>
          </p:nvPr>
        </p:nvSpPr>
        <p:spPr>
          <a:xfrm>
            <a:off x="323528" y="1556792"/>
            <a:ext cx="8352928" cy="5328592"/>
          </a:xfrm>
        </p:spPr>
        <p:txBody>
          <a:bodyPr>
            <a:noAutofit/>
          </a:bodyPr>
          <a:lstStyle/>
          <a:p>
            <a:r>
              <a:rPr lang="ja-JP" altLang="en-US" sz="2800" dirty="0" smtClean="0">
                <a:latin typeface="+mn-ea"/>
                <a:ea typeface="+mn-ea"/>
              </a:rPr>
              <a:t>病棟で</a:t>
            </a:r>
            <a:endParaRPr lang="en-US" altLang="ja-JP" sz="2800" dirty="0" smtClean="0">
              <a:latin typeface="+mn-ea"/>
              <a:ea typeface="+mn-ea"/>
            </a:endParaRPr>
          </a:p>
          <a:p>
            <a:pPr lvl="1">
              <a:spcBef>
                <a:spcPts val="600"/>
              </a:spcBef>
              <a:spcAft>
                <a:spcPts val="600"/>
              </a:spcAft>
            </a:pPr>
            <a:r>
              <a:rPr lang="ja-JP" altLang="en-US" sz="2000" dirty="0" smtClean="0">
                <a:latin typeface="+mn-ea"/>
                <a:ea typeface="+mn-ea"/>
              </a:rPr>
              <a:t>脳梗塞後遺症</a:t>
            </a:r>
            <a:r>
              <a:rPr lang="en-US" altLang="ja-JP" sz="2000" dirty="0" smtClean="0">
                <a:latin typeface="+mn-ea"/>
                <a:ea typeface="+mn-ea"/>
              </a:rPr>
              <a:t>､</a:t>
            </a:r>
            <a:r>
              <a:rPr lang="ja-JP" altLang="en-US" sz="2000" dirty="0" smtClean="0">
                <a:latin typeface="+mn-ea"/>
                <a:ea typeface="+mn-ea"/>
              </a:rPr>
              <a:t>認知症</a:t>
            </a:r>
            <a:r>
              <a:rPr lang="en-US" altLang="ja-JP" sz="2000" dirty="0" smtClean="0">
                <a:latin typeface="+mn-ea"/>
                <a:ea typeface="+mn-ea"/>
              </a:rPr>
              <a:t>､</a:t>
            </a:r>
            <a:r>
              <a:rPr lang="ja-JP" altLang="en-US" sz="2000" dirty="0" smtClean="0">
                <a:latin typeface="+mn-ea"/>
                <a:ea typeface="+mn-ea"/>
              </a:rPr>
              <a:t>糖尿病があり</a:t>
            </a:r>
            <a:r>
              <a:rPr lang="en-US" altLang="ja-JP" sz="2000" dirty="0" smtClean="0">
                <a:latin typeface="+mn-ea"/>
                <a:ea typeface="+mn-ea"/>
              </a:rPr>
              <a:t>､</a:t>
            </a:r>
            <a:r>
              <a:rPr lang="ja-JP" altLang="en-US" sz="2000" dirty="0" smtClean="0">
                <a:latin typeface="+mn-ea"/>
                <a:ea typeface="+mn-ea"/>
              </a:rPr>
              <a:t>誤嚥性肺炎で入院した高齢患者の全体のマネジメントができる</a:t>
            </a:r>
            <a:endParaRPr lang="en-US" altLang="ja-JP" sz="2000" dirty="0" smtClean="0">
              <a:latin typeface="+mn-ea"/>
              <a:ea typeface="+mn-ea"/>
            </a:endParaRPr>
          </a:p>
          <a:p>
            <a:pPr lvl="1">
              <a:spcBef>
                <a:spcPts val="600"/>
              </a:spcBef>
              <a:spcAft>
                <a:spcPts val="600"/>
              </a:spcAft>
            </a:pPr>
            <a:r>
              <a:rPr lang="ja-JP" altLang="en-US" sz="2000" dirty="0" smtClean="0">
                <a:latin typeface="+mn-ea"/>
                <a:ea typeface="+mn-ea"/>
              </a:rPr>
              <a:t>様々な症状緩和や倫理面の配慮を含めた癌・非癌患者の緩和医療ができる</a:t>
            </a:r>
            <a:endParaRPr lang="en-US" altLang="ja-JP" sz="2000" dirty="0" smtClean="0">
              <a:latin typeface="+mn-ea"/>
              <a:ea typeface="+mn-ea"/>
            </a:endParaRPr>
          </a:p>
          <a:p>
            <a:pPr lvl="1">
              <a:spcBef>
                <a:spcPts val="600"/>
              </a:spcBef>
              <a:spcAft>
                <a:spcPts val="600"/>
              </a:spcAft>
            </a:pPr>
            <a:r>
              <a:rPr lang="ja-JP" altLang="en-US" sz="2000" dirty="0" smtClean="0">
                <a:latin typeface="+mn-ea"/>
                <a:ea typeface="+mn-ea"/>
              </a:rPr>
              <a:t>熱中症で</a:t>
            </a:r>
            <a:r>
              <a:rPr lang="ja-JP" altLang="en-US" sz="2000" dirty="0">
                <a:latin typeface="+mn-ea"/>
                <a:ea typeface="+mn-ea"/>
              </a:rPr>
              <a:t>入院した独居</a:t>
            </a:r>
            <a:r>
              <a:rPr lang="ja-JP" altLang="en-US" sz="2000" dirty="0" smtClean="0">
                <a:latin typeface="+mn-ea"/>
                <a:ea typeface="+mn-ea"/>
              </a:rPr>
              <a:t>老人</a:t>
            </a:r>
            <a:r>
              <a:rPr lang="ja-JP" altLang="en-US" sz="2000" dirty="0">
                <a:latin typeface="+mn-ea"/>
                <a:ea typeface="+mn-ea"/>
              </a:rPr>
              <a:t>に</a:t>
            </a:r>
            <a:r>
              <a:rPr lang="ja-JP" altLang="en-US" sz="2000" dirty="0" smtClean="0">
                <a:latin typeface="+mn-ea"/>
                <a:ea typeface="+mn-ea"/>
              </a:rPr>
              <a:t>ついて</a:t>
            </a:r>
            <a:r>
              <a:rPr lang="en-US" altLang="ja-JP" sz="2000" dirty="0" smtClean="0">
                <a:latin typeface="+mn-ea"/>
                <a:ea typeface="+mn-ea"/>
              </a:rPr>
              <a:t>､</a:t>
            </a:r>
            <a:r>
              <a:rPr lang="ja-JP" altLang="en-US" sz="2000" dirty="0" smtClean="0">
                <a:latin typeface="+mn-ea"/>
                <a:ea typeface="+mn-ea"/>
              </a:rPr>
              <a:t>脱水の補正を行い</a:t>
            </a:r>
            <a:r>
              <a:rPr lang="en-US" altLang="ja-JP" sz="2000" dirty="0" smtClean="0">
                <a:latin typeface="+mn-ea"/>
                <a:ea typeface="+mn-ea"/>
              </a:rPr>
              <a:t>､</a:t>
            </a:r>
            <a:r>
              <a:rPr lang="ja-JP" altLang="en-US" sz="2000" dirty="0" smtClean="0">
                <a:latin typeface="+mn-ea"/>
                <a:ea typeface="+mn-ea"/>
              </a:rPr>
              <a:t>全身状態の改善を図るとともに</a:t>
            </a:r>
            <a:r>
              <a:rPr lang="en-US" altLang="ja-JP" sz="2000" dirty="0" smtClean="0">
                <a:latin typeface="+mn-ea"/>
                <a:ea typeface="+mn-ea"/>
              </a:rPr>
              <a:t>､</a:t>
            </a:r>
            <a:r>
              <a:rPr lang="ja-JP" altLang="en-US" sz="2000" dirty="0" smtClean="0">
                <a:latin typeface="+mn-ea"/>
                <a:ea typeface="+mn-ea"/>
              </a:rPr>
              <a:t>退院後のケアプランの調整ができる。</a:t>
            </a:r>
            <a:endParaRPr lang="en-US" altLang="ja-JP" sz="2000" dirty="0" smtClean="0">
              <a:latin typeface="+mn-ea"/>
              <a:ea typeface="+mn-ea"/>
            </a:endParaRPr>
          </a:p>
          <a:p>
            <a:pPr lvl="1">
              <a:spcBef>
                <a:spcPts val="600"/>
              </a:spcBef>
              <a:spcAft>
                <a:spcPts val="600"/>
              </a:spcAft>
            </a:pPr>
            <a:r>
              <a:rPr lang="ja-JP" altLang="en-US" sz="2000" dirty="0" smtClean="0">
                <a:latin typeface="+mn-ea"/>
                <a:ea typeface="+mn-ea"/>
              </a:rPr>
              <a:t>不明熱で入院した患者について全身精査を行い</a:t>
            </a:r>
            <a:r>
              <a:rPr lang="en-US" altLang="ja-JP" sz="2000" dirty="0" smtClean="0">
                <a:latin typeface="+mn-ea"/>
                <a:ea typeface="+mn-ea"/>
              </a:rPr>
              <a:t>､</a:t>
            </a:r>
            <a:r>
              <a:rPr lang="ja-JP" altLang="en-US" sz="2000" dirty="0" smtClean="0">
                <a:latin typeface="+mn-ea"/>
                <a:ea typeface="+mn-ea"/>
              </a:rPr>
              <a:t>悪性リンパ腫を疑って血液内科専門医にコンサルトできる。</a:t>
            </a:r>
            <a:endParaRPr lang="en-US" altLang="ja-JP" sz="2000" dirty="0" smtClean="0">
              <a:latin typeface="+mn-ea"/>
              <a:ea typeface="+mn-ea"/>
            </a:endParaRPr>
          </a:p>
          <a:p>
            <a:pPr lvl="1">
              <a:spcBef>
                <a:spcPts val="600"/>
              </a:spcBef>
              <a:spcAft>
                <a:spcPts val="600"/>
              </a:spcAft>
            </a:pPr>
            <a:r>
              <a:rPr lang="ja-JP" altLang="en-US" sz="2000" dirty="0" smtClean="0">
                <a:latin typeface="+mn-ea"/>
                <a:ea typeface="+mn-ea"/>
              </a:rPr>
              <a:t>外科の依頼を受けて</a:t>
            </a:r>
            <a:r>
              <a:rPr lang="en-US" altLang="ja-JP" sz="2000" dirty="0" smtClean="0">
                <a:latin typeface="+mn-ea"/>
                <a:ea typeface="+mn-ea"/>
              </a:rPr>
              <a:t>､</a:t>
            </a:r>
            <a:r>
              <a:rPr lang="ja-JP" altLang="en-US" sz="2000" dirty="0" smtClean="0">
                <a:latin typeface="+mn-ea"/>
                <a:ea typeface="+mn-ea"/>
              </a:rPr>
              <a:t>糖尿病患者の周術期の血糖コントロールができる</a:t>
            </a:r>
            <a:endParaRPr lang="en-US" altLang="ja-JP" sz="2000" dirty="0" smtClean="0">
              <a:latin typeface="+mn-ea"/>
              <a:ea typeface="+mn-ea"/>
            </a:endParaRPr>
          </a:p>
        </p:txBody>
      </p:sp>
    </p:spTree>
    <p:extLst>
      <p:ext uri="{BB962C8B-B14F-4D97-AF65-F5344CB8AC3E}">
        <p14:creationId xmlns:p14="http://schemas.microsoft.com/office/powerpoint/2010/main" val="26727338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fontScale="90000"/>
          </a:bodyPr>
          <a:lstStyle/>
          <a:p>
            <a:r>
              <a:rPr lang="ja-JP" altLang="en-US" sz="3600" dirty="0">
                <a:solidFill>
                  <a:schemeClr val="tx1"/>
                </a:solidFill>
              </a:rPr>
              <a:t>総合診療専門医が備えるべき臨床能力の例示</a:t>
            </a:r>
            <a:r>
              <a:rPr lang="en-US" altLang="ja-JP" sz="3600" dirty="0">
                <a:solidFill>
                  <a:schemeClr val="tx1"/>
                </a:solidFill>
              </a:rPr>
              <a:t/>
            </a:r>
            <a:br>
              <a:rPr lang="en-US" altLang="ja-JP" sz="3600" dirty="0">
                <a:solidFill>
                  <a:schemeClr val="tx1"/>
                </a:solidFill>
              </a:rPr>
            </a:br>
            <a:r>
              <a:rPr lang="ja-JP" altLang="en-US" sz="2700" dirty="0">
                <a:solidFill>
                  <a:schemeClr val="tx1"/>
                </a:solidFill>
              </a:rPr>
              <a:t>（</a:t>
            </a:r>
            <a:r>
              <a:rPr lang="en-US" altLang="ja-JP" sz="2700" dirty="0">
                <a:solidFill>
                  <a:schemeClr val="tx1"/>
                </a:solidFill>
              </a:rPr>
              <a:t>1</a:t>
            </a:r>
            <a:r>
              <a:rPr lang="ja-JP" altLang="en-US" sz="2700" dirty="0">
                <a:solidFill>
                  <a:schemeClr val="tx1"/>
                </a:solidFill>
              </a:rPr>
              <a:t>人の専門医が</a:t>
            </a:r>
            <a:r>
              <a:rPr lang="en-US" altLang="ja-JP" sz="2700" dirty="0">
                <a:solidFill>
                  <a:schemeClr val="tx1"/>
                </a:solidFill>
              </a:rPr>
              <a:t>､</a:t>
            </a:r>
            <a:r>
              <a:rPr lang="ja-JP" altLang="en-US" sz="2700" dirty="0">
                <a:solidFill>
                  <a:schemeClr val="tx1"/>
                </a:solidFill>
              </a:rPr>
              <a:t>以下のすべての項目を実践できること</a:t>
            </a:r>
            <a:r>
              <a:rPr lang="ja-JP" altLang="en-US" sz="2700" b="1" dirty="0">
                <a:solidFill>
                  <a:schemeClr val="tx1"/>
                </a:solidFill>
              </a:rPr>
              <a:t>）</a:t>
            </a:r>
            <a:endParaRPr lang="ja-JP" altLang="en-US" sz="3600" dirty="0">
              <a:solidFill>
                <a:schemeClr val="tx1"/>
              </a:solidFill>
              <a:latin typeface="+mn-ea"/>
              <a:ea typeface="+mn-ea"/>
            </a:endParaRPr>
          </a:p>
        </p:txBody>
      </p:sp>
      <p:sp>
        <p:nvSpPr>
          <p:cNvPr id="3" name="コンテンツ プレースホルダ 2"/>
          <p:cNvSpPr>
            <a:spLocks noGrp="1"/>
          </p:cNvSpPr>
          <p:nvPr>
            <p:ph idx="1"/>
          </p:nvPr>
        </p:nvSpPr>
        <p:spPr>
          <a:xfrm>
            <a:off x="323528" y="1556792"/>
            <a:ext cx="8352928" cy="5328592"/>
          </a:xfrm>
        </p:spPr>
        <p:txBody>
          <a:bodyPr>
            <a:noAutofit/>
          </a:bodyPr>
          <a:lstStyle/>
          <a:p>
            <a:r>
              <a:rPr lang="ja-JP" altLang="en-US" sz="2800" dirty="0" smtClean="0">
                <a:latin typeface="+mn-ea"/>
                <a:ea typeface="+mn-ea"/>
              </a:rPr>
              <a:t>地域で</a:t>
            </a:r>
            <a:endParaRPr lang="en-US" altLang="ja-JP" sz="2800" dirty="0" smtClean="0">
              <a:latin typeface="+mn-ea"/>
              <a:ea typeface="+mn-ea"/>
            </a:endParaRPr>
          </a:p>
          <a:p>
            <a:pPr lvl="1">
              <a:spcBef>
                <a:spcPts val="600"/>
              </a:spcBef>
              <a:spcAft>
                <a:spcPts val="600"/>
              </a:spcAft>
            </a:pPr>
            <a:r>
              <a:rPr lang="ja-JP" altLang="en-US" sz="2000" dirty="0" smtClean="0">
                <a:latin typeface="+mn-ea"/>
                <a:ea typeface="+mn-ea"/>
              </a:rPr>
              <a:t>寝たきりで</a:t>
            </a:r>
            <a:r>
              <a:rPr lang="ja-JP" altLang="en-US" sz="2000" dirty="0">
                <a:latin typeface="+mn-ea"/>
                <a:ea typeface="+mn-ea"/>
              </a:rPr>
              <a:t>褥瘡を</a:t>
            </a:r>
            <a:r>
              <a:rPr lang="ja-JP" altLang="en-US" sz="2000" dirty="0" smtClean="0">
                <a:latin typeface="+mn-ea"/>
                <a:ea typeface="+mn-ea"/>
              </a:rPr>
              <a:t>作った患者の訪問診療を行い</a:t>
            </a:r>
            <a:r>
              <a:rPr lang="en-US" altLang="ja-JP" sz="2000" dirty="0" smtClean="0">
                <a:latin typeface="+mn-ea"/>
                <a:ea typeface="+mn-ea"/>
              </a:rPr>
              <a:t>､</a:t>
            </a:r>
            <a:r>
              <a:rPr lang="ja-JP" altLang="en-US" sz="2000" dirty="0" smtClean="0">
                <a:latin typeface="+mn-ea"/>
                <a:ea typeface="+mn-ea"/>
              </a:rPr>
              <a:t>褥瘡の治療を行うとともに</a:t>
            </a:r>
            <a:r>
              <a:rPr lang="en-US" altLang="ja-JP" sz="2000" dirty="0" smtClean="0">
                <a:latin typeface="+mn-ea"/>
                <a:ea typeface="+mn-ea"/>
              </a:rPr>
              <a:t>､</a:t>
            </a:r>
            <a:r>
              <a:rPr lang="ja-JP" altLang="en-US" sz="2000" dirty="0" smtClean="0">
                <a:latin typeface="+mn-ea"/>
                <a:ea typeface="+mn-ea"/>
              </a:rPr>
              <a:t>ケアマネージャーや介護職と相談して</a:t>
            </a:r>
            <a:r>
              <a:rPr lang="en-US" altLang="ja-JP" sz="2000" dirty="0" smtClean="0">
                <a:latin typeface="+mn-ea"/>
                <a:ea typeface="+mn-ea"/>
              </a:rPr>
              <a:t>､</a:t>
            </a:r>
            <a:r>
              <a:rPr lang="ja-JP" altLang="en-US" sz="2000" dirty="0" smtClean="0">
                <a:latin typeface="+mn-ea"/>
                <a:ea typeface="+mn-ea"/>
              </a:rPr>
              <a:t>ケアプランを見直すことができる</a:t>
            </a:r>
            <a:endParaRPr lang="en-US" altLang="ja-JP" sz="2000" dirty="0" smtClean="0">
              <a:latin typeface="+mn-ea"/>
              <a:ea typeface="+mn-ea"/>
            </a:endParaRPr>
          </a:p>
          <a:p>
            <a:pPr lvl="1">
              <a:spcBef>
                <a:spcPts val="600"/>
              </a:spcBef>
              <a:spcAft>
                <a:spcPts val="600"/>
              </a:spcAft>
            </a:pPr>
            <a:r>
              <a:rPr lang="en-US" altLang="ja-JP" sz="2000" dirty="0" smtClean="0">
                <a:latin typeface="+mn-ea"/>
                <a:ea typeface="+mn-ea"/>
              </a:rPr>
              <a:t>COPD</a:t>
            </a:r>
            <a:r>
              <a:rPr lang="ja-JP" altLang="en-US" sz="2000" dirty="0" smtClean="0">
                <a:latin typeface="+mn-ea"/>
                <a:ea typeface="+mn-ea"/>
              </a:rPr>
              <a:t>で在宅酸素療法を受けている患者の医学的管理を行うとともに</a:t>
            </a:r>
            <a:r>
              <a:rPr lang="en-US" altLang="ja-JP" sz="2000" dirty="0" smtClean="0">
                <a:latin typeface="+mn-ea"/>
                <a:ea typeface="+mn-ea"/>
              </a:rPr>
              <a:t>､</a:t>
            </a:r>
            <a:r>
              <a:rPr lang="ja-JP" altLang="en-US" sz="2000" dirty="0" smtClean="0">
                <a:latin typeface="+mn-ea"/>
                <a:ea typeface="+mn-ea"/>
              </a:rPr>
              <a:t>訪問看護師</a:t>
            </a:r>
            <a:r>
              <a:rPr lang="en-US" altLang="ja-JP" sz="2000" dirty="0" smtClean="0">
                <a:latin typeface="+mn-ea"/>
                <a:ea typeface="+mn-ea"/>
              </a:rPr>
              <a:t>､</a:t>
            </a:r>
            <a:r>
              <a:rPr lang="ja-JP" altLang="en-US" sz="2000" dirty="0" smtClean="0">
                <a:latin typeface="+mn-ea"/>
                <a:ea typeface="+mn-ea"/>
              </a:rPr>
              <a:t>理学療法士と協力して</a:t>
            </a:r>
            <a:r>
              <a:rPr lang="en-US" altLang="ja-JP" sz="2000" dirty="0" smtClean="0">
                <a:latin typeface="+mn-ea"/>
                <a:ea typeface="+mn-ea"/>
              </a:rPr>
              <a:t>､ADL</a:t>
            </a:r>
            <a:r>
              <a:rPr lang="ja-JP" altLang="en-US" sz="2000" dirty="0" smtClean="0">
                <a:latin typeface="+mn-ea"/>
                <a:ea typeface="+mn-ea"/>
              </a:rPr>
              <a:t>の維持に努めることができる</a:t>
            </a:r>
            <a:endParaRPr lang="en-US" altLang="ja-JP" sz="2000" dirty="0" smtClean="0">
              <a:latin typeface="+mn-ea"/>
              <a:ea typeface="+mn-ea"/>
            </a:endParaRPr>
          </a:p>
          <a:p>
            <a:pPr lvl="1">
              <a:spcBef>
                <a:spcPts val="600"/>
              </a:spcBef>
              <a:spcAft>
                <a:spcPts val="600"/>
              </a:spcAft>
            </a:pPr>
            <a:r>
              <a:rPr lang="ja-JP" altLang="en-US" sz="2000" dirty="0" smtClean="0">
                <a:latin typeface="+mn-ea"/>
                <a:ea typeface="+mn-ea"/>
              </a:rPr>
              <a:t>学校医として</a:t>
            </a:r>
            <a:r>
              <a:rPr lang="en-US" altLang="ja-JP" sz="2000" dirty="0" smtClean="0">
                <a:latin typeface="+mn-ea"/>
                <a:ea typeface="+mn-ea"/>
              </a:rPr>
              <a:t>､</a:t>
            </a:r>
            <a:r>
              <a:rPr lang="ja-JP" altLang="en-US" sz="2000" dirty="0" smtClean="0">
                <a:latin typeface="+mn-ea"/>
                <a:ea typeface="+mn-ea"/>
              </a:rPr>
              <a:t>小学生の健康管理と学校への適切な助言ができる</a:t>
            </a:r>
            <a:endParaRPr lang="en-US" altLang="ja-JP" sz="2000" dirty="0" smtClean="0">
              <a:latin typeface="+mn-ea"/>
              <a:ea typeface="+mn-ea"/>
            </a:endParaRPr>
          </a:p>
          <a:p>
            <a:pPr lvl="1">
              <a:spcBef>
                <a:spcPts val="600"/>
              </a:spcBef>
              <a:spcAft>
                <a:spcPts val="600"/>
              </a:spcAft>
            </a:pPr>
            <a:r>
              <a:rPr lang="ja-JP" altLang="en-US" sz="2000" dirty="0" smtClean="0">
                <a:latin typeface="+mn-ea"/>
                <a:ea typeface="+mn-ea"/>
              </a:rPr>
              <a:t>地域住民を対象として</a:t>
            </a:r>
            <a:r>
              <a:rPr lang="en-US" altLang="ja-JP" sz="2000" dirty="0" smtClean="0">
                <a:latin typeface="+mn-ea"/>
                <a:ea typeface="+mn-ea"/>
              </a:rPr>
              <a:t>､</a:t>
            </a:r>
            <a:r>
              <a:rPr lang="ja-JP" altLang="en-US" sz="2000" dirty="0" smtClean="0">
                <a:latin typeface="+mn-ea"/>
                <a:ea typeface="+mn-ea"/>
              </a:rPr>
              <a:t>禁煙教室を開催できる</a:t>
            </a:r>
            <a:endParaRPr lang="en-US" altLang="ja-JP" sz="2000" dirty="0" smtClean="0">
              <a:latin typeface="+mn-ea"/>
              <a:ea typeface="+mn-ea"/>
            </a:endParaRPr>
          </a:p>
          <a:p>
            <a:pPr lvl="1">
              <a:spcBef>
                <a:spcPts val="600"/>
              </a:spcBef>
              <a:spcAft>
                <a:spcPts val="600"/>
              </a:spcAft>
            </a:pPr>
            <a:r>
              <a:rPr lang="ja-JP" altLang="en-US" sz="2000" dirty="0">
                <a:latin typeface="+mn-ea"/>
                <a:ea typeface="+mn-ea"/>
              </a:rPr>
              <a:t>地方自治体の担当者</a:t>
            </a:r>
            <a:r>
              <a:rPr lang="ja-JP" altLang="en-US" sz="2000" dirty="0" smtClean="0">
                <a:latin typeface="+mn-ea"/>
                <a:ea typeface="+mn-ea"/>
              </a:rPr>
              <a:t>と協力して</a:t>
            </a:r>
            <a:r>
              <a:rPr lang="en-US" altLang="ja-JP" sz="2000" dirty="0" smtClean="0">
                <a:latin typeface="+mn-ea"/>
                <a:ea typeface="+mn-ea"/>
              </a:rPr>
              <a:t>､</a:t>
            </a:r>
            <a:r>
              <a:rPr lang="ja-JP" altLang="en-US" sz="2000" dirty="0" smtClean="0">
                <a:latin typeface="+mn-ea"/>
                <a:ea typeface="+mn-ea"/>
              </a:rPr>
              <a:t>子宮頚癌ワクチンの導入に関する協議に参画できる</a:t>
            </a:r>
            <a:endParaRPr lang="en-US" altLang="ja-JP" sz="2000" dirty="0" smtClean="0">
              <a:latin typeface="+mn-ea"/>
              <a:ea typeface="+mn-ea"/>
            </a:endParaRPr>
          </a:p>
        </p:txBody>
      </p:sp>
    </p:spTree>
    <p:extLst>
      <p:ext uri="{BB962C8B-B14F-4D97-AF65-F5344CB8AC3E}">
        <p14:creationId xmlns:p14="http://schemas.microsoft.com/office/powerpoint/2010/main" val="17193618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bwMode="auto">
          <a:xfrm>
            <a:off x="496888" y="2788642"/>
            <a:ext cx="8177212" cy="15044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indent="0" algn="ctr" defTabSz="914400" rtl="0" eaLnBrk="1" fontAlgn="base" latinLnBrk="0" hangingPunct="1">
              <a:lnSpc>
                <a:spcPts val="5000"/>
              </a:lnSpc>
              <a:spcBef>
                <a:spcPct val="0"/>
              </a:spcBef>
              <a:spcAft>
                <a:spcPct val="0"/>
              </a:spcAft>
              <a:buClrTx/>
              <a:buSzTx/>
              <a:buFontTx/>
              <a:buNone/>
              <a:tabLst/>
              <a:defRPr/>
            </a:pPr>
            <a:r>
              <a:rPr lang="ja-JP" altLang="en-US" sz="3600" dirty="0" smtClean="0">
                <a:solidFill>
                  <a:schemeClr val="tx1"/>
                </a:solidFill>
                <a:latin typeface="メイリオ" pitchFamily="50" charset="-128"/>
                <a:ea typeface="メイリオ" pitchFamily="50" charset="-128"/>
                <a:cs typeface="メイリオ" pitchFamily="50" charset="-128"/>
              </a:rPr>
              <a:t>日本プライマリ・ケア連合学会</a:t>
            </a:r>
            <a:r>
              <a:rPr lang="en-US" altLang="ja-JP" sz="3600" dirty="0" smtClean="0">
                <a:solidFill>
                  <a:schemeClr val="tx1"/>
                </a:solidFill>
                <a:latin typeface="メイリオ" pitchFamily="50" charset="-128"/>
                <a:ea typeface="メイリオ" pitchFamily="50" charset="-128"/>
                <a:cs typeface="メイリオ" pitchFamily="50" charset="-128"/>
              </a:rPr>
              <a:t/>
            </a:r>
            <a:br>
              <a:rPr lang="en-US" altLang="ja-JP" sz="3600" dirty="0" smtClean="0">
                <a:solidFill>
                  <a:schemeClr val="tx1"/>
                </a:solidFill>
                <a:latin typeface="メイリオ" pitchFamily="50" charset="-128"/>
                <a:ea typeface="メイリオ" pitchFamily="50" charset="-128"/>
                <a:cs typeface="メイリオ" pitchFamily="50" charset="-128"/>
              </a:rPr>
            </a:br>
            <a:r>
              <a:rPr lang="ja-JP" altLang="en-US" sz="3600" dirty="0" smtClean="0">
                <a:solidFill>
                  <a:schemeClr val="tx1"/>
                </a:solidFill>
                <a:latin typeface="メイリオ" pitchFamily="50" charset="-128"/>
                <a:ea typeface="メイリオ" pitchFamily="50" charset="-128"/>
                <a:cs typeface="メイリオ" pitchFamily="50" charset="-128"/>
              </a:rPr>
              <a:t>改訂後期研修プログラムの概要</a:t>
            </a:r>
            <a:r>
              <a:rPr lang="en-US" altLang="ja-JP" sz="3600" dirty="0" smtClean="0">
                <a:solidFill>
                  <a:schemeClr val="tx1"/>
                </a:solidFill>
                <a:latin typeface="メイリオ" pitchFamily="50" charset="-128"/>
                <a:ea typeface="メイリオ" pitchFamily="50" charset="-128"/>
                <a:cs typeface="メイリオ" pitchFamily="50" charset="-128"/>
              </a:rPr>
              <a:t/>
            </a:r>
            <a:br>
              <a:rPr lang="en-US" altLang="ja-JP" sz="3600" dirty="0" smtClean="0">
                <a:solidFill>
                  <a:schemeClr val="tx1"/>
                </a:solidFill>
                <a:latin typeface="メイリオ" pitchFamily="50" charset="-128"/>
                <a:ea typeface="メイリオ" pitchFamily="50" charset="-128"/>
                <a:cs typeface="メイリオ" pitchFamily="50" charset="-128"/>
              </a:rPr>
            </a:br>
            <a:endParaRPr lang="ja-JP" altLang="en-US" sz="3600" dirty="0" smtClean="0">
              <a:solidFill>
                <a:schemeClr val="tx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56181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p:spPr>
        <p:txBody>
          <a:bodyPr/>
          <a:lstStyle/>
          <a:p>
            <a:r>
              <a:rPr kumimoji="1" lang="ja-JP" altLang="en-US" dirty="0" smtClean="0"/>
              <a:t>基本的な考え方</a:t>
            </a:r>
            <a:endParaRPr kumimoji="1" lang="ja-JP" altLang="en-US" dirty="0"/>
          </a:p>
        </p:txBody>
      </p:sp>
      <p:sp>
        <p:nvSpPr>
          <p:cNvPr id="3" name="コンテンツ プレースホルダー 2"/>
          <p:cNvSpPr>
            <a:spLocks noGrp="1"/>
          </p:cNvSpPr>
          <p:nvPr>
            <p:ph idx="1"/>
          </p:nvPr>
        </p:nvSpPr>
        <p:spPr>
          <a:xfrm>
            <a:off x="467544" y="1484784"/>
            <a:ext cx="8568952" cy="5112568"/>
          </a:xfrm>
        </p:spPr>
        <p:txBody>
          <a:bodyPr/>
          <a:lstStyle/>
          <a:p>
            <a:r>
              <a:rPr kumimoji="1" lang="en-US" altLang="ja-JP" dirty="0" smtClean="0">
                <a:solidFill>
                  <a:srgbClr val="0033CC"/>
                </a:solidFill>
              </a:rPr>
              <a:t>｢</a:t>
            </a:r>
            <a:r>
              <a:rPr kumimoji="1" lang="ja-JP" altLang="en-US" dirty="0" smtClean="0">
                <a:solidFill>
                  <a:srgbClr val="0033CC"/>
                </a:solidFill>
              </a:rPr>
              <a:t>現状追認</a:t>
            </a:r>
            <a:r>
              <a:rPr kumimoji="1" lang="en-US" altLang="ja-JP" dirty="0" smtClean="0">
                <a:solidFill>
                  <a:srgbClr val="0033CC"/>
                </a:solidFill>
              </a:rPr>
              <a:t>｣</a:t>
            </a:r>
            <a:r>
              <a:rPr kumimoji="1" lang="ja-JP" altLang="en-US" dirty="0" smtClean="0">
                <a:solidFill>
                  <a:srgbClr val="0033CC"/>
                </a:solidFill>
              </a:rPr>
              <a:t>より</a:t>
            </a:r>
            <a:r>
              <a:rPr kumimoji="1" lang="en-US" altLang="ja-JP" dirty="0" smtClean="0">
                <a:solidFill>
                  <a:srgbClr val="0033CC"/>
                </a:solidFill>
              </a:rPr>
              <a:t>｢</a:t>
            </a:r>
            <a:r>
              <a:rPr kumimoji="1" lang="ja-JP" altLang="en-US" dirty="0" smtClean="0">
                <a:solidFill>
                  <a:srgbClr val="0033CC"/>
                </a:solidFill>
              </a:rPr>
              <a:t>あるべき姿</a:t>
            </a:r>
            <a:r>
              <a:rPr kumimoji="1" lang="en-US" altLang="ja-JP" dirty="0" smtClean="0">
                <a:solidFill>
                  <a:srgbClr val="0033CC"/>
                </a:solidFill>
              </a:rPr>
              <a:t>｣</a:t>
            </a:r>
            <a:r>
              <a:rPr lang="ja-JP" altLang="en-US" dirty="0" smtClean="0">
                <a:solidFill>
                  <a:srgbClr val="0033CC"/>
                </a:solidFill>
              </a:rPr>
              <a:t>を重視したい</a:t>
            </a:r>
            <a:endParaRPr lang="en-US" altLang="ja-JP" dirty="0" smtClean="0">
              <a:solidFill>
                <a:srgbClr val="0033CC"/>
              </a:solidFill>
            </a:endParaRPr>
          </a:p>
          <a:p>
            <a:pPr lvl="1"/>
            <a:r>
              <a:rPr lang="ja-JP" altLang="en-US" sz="2400" dirty="0"/>
              <a:t>国民の理解が得られるような明確な制度に</a:t>
            </a:r>
            <a:r>
              <a:rPr lang="ja-JP" altLang="en-US" sz="2400" dirty="0" smtClean="0"/>
              <a:t>する</a:t>
            </a:r>
            <a:endParaRPr lang="en-US" altLang="ja-JP" sz="2400" dirty="0"/>
          </a:p>
          <a:p>
            <a:pPr marL="914400" lvl="2" indent="0">
              <a:buNone/>
            </a:pPr>
            <a:r>
              <a:rPr kumimoji="1" lang="ja-JP" altLang="en-US" sz="2000" dirty="0" smtClean="0"/>
              <a:t>総合診療医には、誰でもわかる高度専門技術がない</a:t>
            </a:r>
            <a:r>
              <a:rPr lang="en-US" altLang="ja-JP" sz="2000" dirty="0"/>
              <a:t/>
            </a:r>
            <a:br>
              <a:rPr lang="en-US" altLang="ja-JP" sz="2000" dirty="0"/>
            </a:br>
            <a:r>
              <a:rPr lang="ja-JP" altLang="en-US" sz="2000" dirty="0" smtClean="0"/>
              <a:t>→専門性を明確にしないと</a:t>
            </a:r>
            <a:r>
              <a:rPr lang="en-US" altLang="ja-JP" sz="2000" dirty="0" smtClean="0"/>
              <a:t>identity</a:t>
            </a:r>
            <a:r>
              <a:rPr lang="ja-JP" altLang="en-US" sz="2000" dirty="0" smtClean="0"/>
              <a:t>が確立できない</a:t>
            </a:r>
            <a:r>
              <a:rPr lang="en-US" altLang="ja-JP" sz="2000" dirty="0" smtClean="0"/>
              <a:t/>
            </a:r>
            <a:br>
              <a:rPr lang="en-US" altLang="ja-JP" sz="2000" dirty="0" smtClean="0"/>
            </a:br>
            <a:r>
              <a:rPr lang="ja-JP" altLang="en-US" sz="2000" dirty="0" smtClean="0"/>
              <a:t>　→若手医師が入らない</a:t>
            </a:r>
            <a:endParaRPr kumimoji="1" lang="en-US" altLang="ja-JP" sz="2000" dirty="0" smtClean="0"/>
          </a:p>
          <a:p>
            <a:pPr lvl="1"/>
            <a:r>
              <a:rPr kumimoji="1" lang="ja-JP" altLang="en-US" sz="2400" dirty="0" smtClean="0"/>
              <a:t>原理原則を重視するあまり</a:t>
            </a:r>
            <a:r>
              <a:rPr kumimoji="1" lang="en-US" altLang="ja-JP" sz="2400" dirty="0" smtClean="0"/>
              <a:t>､</a:t>
            </a:r>
            <a:r>
              <a:rPr kumimoji="1" lang="ja-JP" altLang="en-US" sz="2400" dirty="0" smtClean="0"/>
              <a:t>地域がついて行けない</a:t>
            </a:r>
            <a:r>
              <a:rPr kumimoji="1" lang="en-US" altLang="ja-JP" sz="2400" dirty="0" smtClean="0"/>
              <a:t/>
            </a:r>
            <a:br>
              <a:rPr kumimoji="1" lang="en-US" altLang="ja-JP" sz="2400" dirty="0" smtClean="0"/>
            </a:br>
            <a:r>
              <a:rPr kumimoji="1" lang="ja-JP" altLang="en-US" sz="2400" dirty="0" smtClean="0"/>
              <a:t>仕組みにはしない。ただし</a:t>
            </a:r>
            <a:r>
              <a:rPr kumimoji="1" lang="en-US" altLang="ja-JP" sz="2400" dirty="0" smtClean="0"/>
              <a:t>､</a:t>
            </a:r>
            <a:r>
              <a:rPr kumimoji="1" lang="ja-JP" altLang="en-US" sz="2400" dirty="0" smtClean="0"/>
              <a:t>単なる現状追認はしない</a:t>
            </a:r>
            <a:endParaRPr kumimoji="1" lang="en-US" altLang="ja-JP" sz="2400" dirty="0" smtClean="0"/>
          </a:p>
          <a:p>
            <a:pPr>
              <a:spcBef>
                <a:spcPts val="2400"/>
              </a:spcBef>
            </a:pPr>
            <a:r>
              <a:rPr kumimoji="1" lang="ja-JP" altLang="en-US" dirty="0" smtClean="0">
                <a:solidFill>
                  <a:srgbClr val="0033CC"/>
                </a:solidFill>
              </a:rPr>
              <a:t>地域医療の現場を大切にしたい</a:t>
            </a:r>
            <a:endParaRPr lang="en-US" altLang="ja-JP" dirty="0" smtClean="0">
              <a:solidFill>
                <a:srgbClr val="0033CC"/>
              </a:solidFill>
            </a:endParaRPr>
          </a:p>
          <a:p>
            <a:pPr lvl="1">
              <a:spcBef>
                <a:spcPts val="0"/>
              </a:spcBef>
            </a:pPr>
            <a:r>
              <a:rPr lang="ja-JP" altLang="en-US" sz="2400" dirty="0" smtClean="0"/>
              <a:t>地域が専門研修に最適なのは総合診療医の特徴</a:t>
            </a:r>
            <a:endParaRPr lang="en-US" altLang="ja-JP" sz="2400" dirty="0" smtClean="0"/>
          </a:p>
          <a:p>
            <a:pPr lvl="1">
              <a:spcBef>
                <a:spcPts val="0"/>
              </a:spcBef>
            </a:pPr>
            <a:r>
              <a:rPr lang="ja-JP" altLang="en-US" sz="2400" dirty="0" smtClean="0"/>
              <a:t>地域で活躍している医師のキャリアを大切にしたい</a:t>
            </a:r>
            <a:endParaRPr kumimoji="1" lang="en-US" altLang="ja-JP" sz="2400" dirty="0" smtClean="0"/>
          </a:p>
        </p:txBody>
      </p:sp>
    </p:spTree>
    <p:extLst>
      <p:ext uri="{BB962C8B-B14F-4D97-AF65-F5344CB8AC3E}">
        <p14:creationId xmlns:p14="http://schemas.microsoft.com/office/powerpoint/2010/main" val="40606988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p:spPr>
        <p:txBody>
          <a:bodyPr/>
          <a:lstStyle/>
          <a:p>
            <a:r>
              <a:rPr kumimoji="1" lang="ja-JP" altLang="en-US" dirty="0" smtClean="0"/>
              <a:t>基本的な考え方</a:t>
            </a:r>
            <a:endParaRPr kumimoji="1" lang="ja-JP" altLang="en-US" dirty="0"/>
          </a:p>
        </p:txBody>
      </p:sp>
      <p:sp>
        <p:nvSpPr>
          <p:cNvPr id="3" name="コンテンツ プレースホルダー 2"/>
          <p:cNvSpPr>
            <a:spLocks noGrp="1"/>
          </p:cNvSpPr>
          <p:nvPr>
            <p:ph idx="1"/>
          </p:nvPr>
        </p:nvSpPr>
        <p:spPr>
          <a:xfrm>
            <a:off x="467544" y="1484784"/>
            <a:ext cx="8676456" cy="5328592"/>
          </a:xfrm>
        </p:spPr>
        <p:txBody>
          <a:bodyPr/>
          <a:lstStyle/>
          <a:p>
            <a:r>
              <a:rPr kumimoji="1" lang="en-US" altLang="ja-JP" dirty="0" smtClean="0">
                <a:solidFill>
                  <a:srgbClr val="0033CC"/>
                </a:solidFill>
              </a:rPr>
              <a:t>｢</a:t>
            </a:r>
            <a:r>
              <a:rPr kumimoji="1" lang="ja-JP" altLang="en-US" dirty="0" smtClean="0">
                <a:solidFill>
                  <a:srgbClr val="0033CC"/>
                </a:solidFill>
              </a:rPr>
              <a:t>家庭医</a:t>
            </a:r>
            <a:r>
              <a:rPr kumimoji="1" lang="en-US" altLang="ja-JP" dirty="0" smtClean="0">
                <a:solidFill>
                  <a:srgbClr val="0033CC"/>
                </a:solidFill>
              </a:rPr>
              <a:t>｣｢</a:t>
            </a:r>
            <a:r>
              <a:rPr kumimoji="1" lang="ja-JP" altLang="en-US" dirty="0" smtClean="0">
                <a:solidFill>
                  <a:srgbClr val="0033CC"/>
                </a:solidFill>
              </a:rPr>
              <a:t>病院総合医</a:t>
            </a:r>
            <a:r>
              <a:rPr kumimoji="1" lang="en-US" altLang="ja-JP" dirty="0" smtClean="0">
                <a:solidFill>
                  <a:srgbClr val="0033CC"/>
                </a:solidFill>
              </a:rPr>
              <a:t>｣</a:t>
            </a:r>
            <a:r>
              <a:rPr kumimoji="1" lang="ja-JP" altLang="en-US" dirty="0" smtClean="0">
                <a:solidFill>
                  <a:srgbClr val="0033CC"/>
                </a:solidFill>
              </a:rPr>
              <a:t>両方を大切にしたい</a:t>
            </a:r>
            <a:endParaRPr lang="en-US" altLang="ja-JP" dirty="0" smtClean="0">
              <a:solidFill>
                <a:srgbClr val="0033CC"/>
              </a:solidFill>
            </a:endParaRPr>
          </a:p>
          <a:p>
            <a:pPr lvl="1">
              <a:spcBef>
                <a:spcPts val="0"/>
              </a:spcBef>
            </a:pPr>
            <a:r>
              <a:rPr lang="ja-JP" altLang="en-US" sz="2400" dirty="0"/>
              <a:t>ジェネラリストとしての共通点は極めて多い</a:t>
            </a:r>
            <a:endParaRPr lang="en-US" altLang="ja-JP" sz="2400" dirty="0"/>
          </a:p>
          <a:p>
            <a:pPr lvl="1">
              <a:spcBef>
                <a:spcPts val="0"/>
              </a:spcBef>
            </a:pPr>
            <a:r>
              <a:rPr lang="ja-JP" altLang="en-US" sz="2400" dirty="0"/>
              <a:t>同じマインドを共有</a:t>
            </a:r>
            <a:r>
              <a:rPr lang="ja-JP" altLang="en-US" sz="2400" dirty="0" smtClean="0"/>
              <a:t>して一緒に歩んできた経緯がある</a:t>
            </a:r>
            <a:endParaRPr lang="en-US" altLang="ja-JP" sz="2400" dirty="0" smtClean="0"/>
          </a:p>
          <a:p>
            <a:pPr lvl="1">
              <a:spcBef>
                <a:spcPts val="0"/>
              </a:spcBef>
            </a:pPr>
            <a:r>
              <a:rPr kumimoji="1" lang="ja-JP" altLang="en-US" sz="2400" dirty="0" smtClean="0"/>
              <a:t>お互い、お互いのスキルと経験が必要</a:t>
            </a:r>
            <a:endParaRPr kumimoji="1" lang="en-US" altLang="ja-JP" sz="2400" dirty="0" smtClean="0"/>
          </a:p>
          <a:p>
            <a:pPr>
              <a:spcBef>
                <a:spcPts val="2400"/>
              </a:spcBef>
            </a:pPr>
            <a:r>
              <a:rPr lang="ja-JP" altLang="en-US" spc="-100" dirty="0" smtClean="0">
                <a:solidFill>
                  <a:srgbClr val="0033CC"/>
                </a:solidFill>
              </a:rPr>
              <a:t>ステークホルダーとの関係性を大切にしたい</a:t>
            </a:r>
            <a:endParaRPr kumimoji="1" lang="en-US" altLang="ja-JP" sz="2400" dirty="0" smtClean="0"/>
          </a:p>
          <a:p>
            <a:pPr lvl="1">
              <a:spcBef>
                <a:spcPts val="0"/>
              </a:spcBef>
            </a:pPr>
            <a:r>
              <a:rPr lang="ja-JP" altLang="en-US" dirty="0"/>
              <a:t>内科・小児科など</a:t>
            </a:r>
          </a:p>
          <a:p>
            <a:pPr lvl="2">
              <a:spcBef>
                <a:spcPts val="0"/>
              </a:spcBef>
            </a:pPr>
            <a:r>
              <a:rPr lang="ja-JP" altLang="en-US" dirty="0"/>
              <a:t>幅広い診療領域をカバーしてきたこれまでの実績</a:t>
            </a:r>
          </a:p>
          <a:p>
            <a:pPr lvl="1">
              <a:spcBef>
                <a:spcPts val="0"/>
              </a:spcBef>
            </a:pPr>
            <a:r>
              <a:rPr lang="ja-JP" altLang="en-US" dirty="0"/>
              <a:t>医師会</a:t>
            </a:r>
          </a:p>
          <a:p>
            <a:pPr lvl="2">
              <a:spcBef>
                <a:spcPts val="0"/>
              </a:spcBef>
            </a:pPr>
            <a:r>
              <a:rPr lang="ja-JP" altLang="en-US" dirty="0"/>
              <a:t>地域の第一線で活躍される先生方との協働</a:t>
            </a:r>
          </a:p>
          <a:p>
            <a:pPr lvl="1">
              <a:spcBef>
                <a:spcPts val="0"/>
              </a:spcBef>
            </a:pPr>
            <a:r>
              <a:rPr lang="ja-JP" altLang="en-US" dirty="0"/>
              <a:t>国</a:t>
            </a:r>
          </a:p>
          <a:p>
            <a:pPr lvl="2">
              <a:spcBef>
                <a:spcPts val="0"/>
              </a:spcBef>
            </a:pPr>
            <a:r>
              <a:rPr lang="ja-JP" altLang="en-US" dirty="0"/>
              <a:t>超高齢化社会における地域医療の制度設計の</a:t>
            </a:r>
            <a:r>
              <a:rPr lang="ja-JP" altLang="en-US" dirty="0" smtClean="0"/>
              <a:t>責務</a:t>
            </a:r>
            <a:endParaRPr lang="ja-JP" altLang="en-US" dirty="0"/>
          </a:p>
        </p:txBody>
      </p:sp>
    </p:spTree>
    <p:extLst>
      <p:ext uri="{BB962C8B-B14F-4D97-AF65-F5344CB8AC3E}">
        <p14:creationId xmlns:p14="http://schemas.microsoft.com/office/powerpoint/2010/main" val="1947453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48680"/>
            <a:ext cx="8373616" cy="1143000"/>
          </a:xfrm>
        </p:spPr>
        <p:txBody>
          <a:bodyPr/>
          <a:lstStyle/>
          <a:p>
            <a:r>
              <a:rPr kumimoji="1" lang="ja-JP" altLang="en-US" sz="3600" dirty="0" smtClean="0">
                <a:latin typeface="メイリオ" panose="020B0604030504040204" pitchFamily="50" charset="-128"/>
                <a:ea typeface="メイリオ" panose="020B0604030504040204" pitchFamily="50" charset="-128"/>
              </a:rPr>
              <a:t>専門医制度に</a:t>
            </a:r>
            <a:r>
              <a:rPr lang="ja-JP" altLang="en-US" sz="3600" dirty="0">
                <a:latin typeface="メイリオ" panose="020B0604030504040204" pitchFamily="50" charset="-128"/>
                <a:ea typeface="メイリオ" panose="020B0604030504040204" pitchFamily="50" charset="-128"/>
              </a:rPr>
              <a:t>対する</a:t>
            </a:r>
            <a:r>
              <a:rPr kumimoji="1" lang="ja-JP" altLang="en-US" sz="3600" dirty="0" smtClean="0">
                <a:latin typeface="メイリオ" panose="020B0604030504040204" pitchFamily="50" charset="-128"/>
                <a:ea typeface="メイリオ" panose="020B0604030504040204" pitchFamily="50" charset="-128"/>
              </a:rPr>
              <a:t>本学会の基本方針</a:t>
            </a:r>
            <a:endParaRPr kumimoji="1" lang="ja-JP" altLang="en-US" sz="3600" dirty="0">
              <a:latin typeface="メイリオ" panose="020B0604030504040204" pitchFamily="50" charset="-128"/>
              <a:ea typeface="メイリオ" panose="020B0604030504040204" pitchFamily="50" charset="-128"/>
            </a:endParaRPr>
          </a:p>
        </p:txBody>
      </p:sp>
      <p:sp>
        <p:nvSpPr>
          <p:cNvPr id="3" name="コンテンツ プレースホルダー 2"/>
          <p:cNvSpPr>
            <a:spLocks noGrp="1"/>
          </p:cNvSpPr>
          <p:nvPr>
            <p:ph idx="1"/>
          </p:nvPr>
        </p:nvSpPr>
        <p:spPr>
          <a:xfrm>
            <a:off x="457200" y="1600200"/>
            <a:ext cx="8363272" cy="4525963"/>
          </a:xfrm>
        </p:spPr>
        <p:txBody>
          <a:bodyPr/>
          <a:lstStyle/>
          <a:p>
            <a:pPr>
              <a:spcBef>
                <a:spcPts val="1800"/>
              </a:spcBef>
            </a:pPr>
            <a:r>
              <a:rPr lang="en-US" altLang="ja-JP" sz="2800" dirty="0" smtClean="0">
                <a:latin typeface="メイリオ" panose="020B0604030504040204" pitchFamily="50" charset="-128"/>
                <a:ea typeface="メイリオ" panose="020B0604030504040204" pitchFamily="50" charset="-128"/>
              </a:rPr>
              <a:t>2017</a:t>
            </a:r>
            <a:r>
              <a:rPr lang="ja-JP" altLang="en-US" sz="2800" dirty="0" smtClean="0">
                <a:latin typeface="メイリオ" panose="020B0604030504040204" pitchFamily="50" charset="-128"/>
                <a:ea typeface="メイリオ" panose="020B0604030504040204" pitchFamily="50" charset="-128"/>
              </a:rPr>
              <a:t>年に始まる新しい専門医制度に先駆けて、本学会</a:t>
            </a:r>
            <a:r>
              <a:rPr lang="ja-JP" altLang="en-US" sz="2800" dirty="0">
                <a:latin typeface="メイリオ" panose="020B0604030504040204" pitchFamily="50" charset="-128"/>
                <a:ea typeface="メイリオ" panose="020B0604030504040204" pitchFamily="50" charset="-128"/>
              </a:rPr>
              <a:t>が考える「あるべき姿」に</a:t>
            </a:r>
            <a:r>
              <a:rPr lang="ja-JP" altLang="en-US" sz="2800" dirty="0" smtClean="0">
                <a:latin typeface="メイリオ" panose="020B0604030504040204" pitchFamily="50" charset="-128"/>
                <a:ea typeface="メイリオ" panose="020B0604030504040204" pitchFamily="50" charset="-128"/>
              </a:rPr>
              <a:t>近い学会独自の新しい専門医制度</a:t>
            </a:r>
            <a:r>
              <a:rPr lang="en-US" altLang="ja-JP" sz="2800" dirty="0" smtClean="0">
                <a:latin typeface="メイリオ" panose="020B0604030504040204" pitchFamily="50" charset="-128"/>
                <a:ea typeface="メイリオ" panose="020B0604030504040204" pitchFamily="50" charset="-128"/>
              </a:rPr>
              <a:t>(ver2)</a:t>
            </a:r>
            <a:r>
              <a:rPr lang="ja-JP" altLang="en-US" sz="2800" dirty="0" smtClean="0">
                <a:latin typeface="メイリオ" panose="020B0604030504040204" pitchFamily="50" charset="-128"/>
                <a:ea typeface="メイリオ" panose="020B0604030504040204" pitchFamily="50" charset="-128"/>
              </a:rPr>
              <a:t>を</a:t>
            </a:r>
            <a:r>
              <a:rPr lang="en-US" altLang="ja-JP" sz="2800" dirty="0">
                <a:latin typeface="メイリオ" panose="020B0604030504040204" pitchFamily="50" charset="-128"/>
                <a:ea typeface="メイリオ" panose="020B0604030504040204" pitchFamily="50" charset="-128"/>
              </a:rPr>
              <a:t>2014</a:t>
            </a:r>
            <a:r>
              <a:rPr lang="ja-JP" altLang="en-US" sz="2800" dirty="0">
                <a:latin typeface="メイリオ" panose="020B0604030504040204" pitchFamily="50" charset="-128"/>
                <a:ea typeface="メイリオ" panose="020B0604030504040204" pitchFamily="50" charset="-128"/>
              </a:rPr>
              <a:t>年度からスタート</a:t>
            </a:r>
            <a:r>
              <a:rPr lang="ja-JP" altLang="en-US" sz="2800" dirty="0" smtClean="0">
                <a:latin typeface="メイリオ" panose="020B0604030504040204" pitchFamily="50" charset="-128"/>
                <a:ea typeface="メイリオ" panose="020B0604030504040204" pitchFamily="50" charset="-128"/>
              </a:rPr>
              <a:t>させる。</a:t>
            </a:r>
            <a:endParaRPr lang="en-US" altLang="ja-JP" sz="2800" dirty="0" smtClean="0">
              <a:latin typeface="メイリオ" panose="020B0604030504040204" pitchFamily="50" charset="-128"/>
              <a:ea typeface="メイリオ" panose="020B0604030504040204" pitchFamily="50" charset="-128"/>
            </a:endParaRPr>
          </a:p>
          <a:p>
            <a:pPr>
              <a:spcBef>
                <a:spcPts val="1800"/>
              </a:spcBef>
            </a:pPr>
            <a:r>
              <a:rPr lang="ja-JP" altLang="en-US" sz="2800" dirty="0" smtClean="0">
                <a:latin typeface="メイリオ" panose="020B0604030504040204" pitchFamily="50" charset="-128"/>
                <a:ea typeface="メイリオ" panose="020B0604030504040204" pitchFamily="50" charset="-128"/>
              </a:rPr>
              <a:t>現行制度</a:t>
            </a:r>
            <a:r>
              <a:rPr lang="en-US" altLang="ja-JP" sz="2800" dirty="0" smtClean="0">
                <a:latin typeface="メイリオ" panose="020B0604030504040204" pitchFamily="50" charset="-128"/>
                <a:ea typeface="メイリオ" panose="020B0604030504040204" pitchFamily="50" charset="-128"/>
              </a:rPr>
              <a:t>(ver1)</a:t>
            </a:r>
            <a:r>
              <a:rPr lang="ja-JP" altLang="en-US" sz="2800" dirty="0" smtClean="0">
                <a:latin typeface="メイリオ" panose="020B0604030504040204" pitchFamily="50" charset="-128"/>
                <a:ea typeface="メイリオ" panose="020B0604030504040204" pitchFamily="50" charset="-128"/>
              </a:rPr>
              <a:t>は、移行措置を終了して本則を適用したうえで</a:t>
            </a:r>
            <a:r>
              <a:rPr lang="en-US" altLang="ja-JP" sz="2800" dirty="0" smtClean="0">
                <a:latin typeface="メイリオ" panose="020B0604030504040204" pitchFamily="50" charset="-128"/>
                <a:ea typeface="メイリオ" panose="020B0604030504040204" pitchFamily="50" charset="-128"/>
              </a:rPr>
              <a:t>､2017</a:t>
            </a:r>
            <a:r>
              <a:rPr lang="ja-JP" altLang="en-US" sz="2800" dirty="0" smtClean="0">
                <a:latin typeface="メイリオ" panose="020B0604030504040204" pitchFamily="50" charset="-128"/>
                <a:ea typeface="メイリオ" panose="020B0604030504040204" pitchFamily="50" charset="-128"/>
              </a:rPr>
              <a:t>年３月を期限として残す。</a:t>
            </a:r>
            <a:endParaRPr lang="en-US" altLang="ja-JP" sz="2800" dirty="0" smtClean="0">
              <a:latin typeface="メイリオ" panose="020B0604030504040204" pitchFamily="50" charset="-128"/>
              <a:ea typeface="メイリオ" panose="020B0604030504040204" pitchFamily="50" charset="-128"/>
            </a:endParaRPr>
          </a:p>
          <a:p>
            <a:pPr>
              <a:spcBef>
                <a:spcPts val="1800"/>
              </a:spcBef>
            </a:pPr>
            <a:r>
              <a:rPr lang="ja-JP" altLang="en-US" sz="2800" dirty="0">
                <a:latin typeface="メイリオ" panose="020B0604030504040204" pitchFamily="50" charset="-128"/>
                <a:ea typeface="メイリオ" panose="020B0604030504040204" pitchFamily="50" charset="-128"/>
              </a:rPr>
              <a:t>まずは新卒むけプログラムを整備する。</a:t>
            </a:r>
            <a:r>
              <a:rPr lang="ja-JP" altLang="en-US" sz="2800" dirty="0" smtClean="0">
                <a:latin typeface="メイリオ" panose="020B0604030504040204" pitchFamily="50" charset="-128"/>
                <a:ea typeface="メイリオ" panose="020B0604030504040204" pitchFamily="50" charset="-128"/>
              </a:rPr>
              <a:t>その後、</a:t>
            </a:r>
            <a:r>
              <a:rPr lang="ja-JP" altLang="en-US" sz="2800" dirty="0">
                <a:latin typeface="メイリオ" panose="020B0604030504040204" pitchFamily="50" charset="-128"/>
                <a:ea typeface="メイリオ" panose="020B0604030504040204" pitchFamily="50" charset="-128"/>
              </a:rPr>
              <a:t>他領域専門医や地域の第一線で活躍する医師向けのプログラムを整備する。</a:t>
            </a:r>
            <a:endParaRPr lang="en-US" altLang="ja-JP" sz="2800" dirty="0">
              <a:latin typeface="メイリオ" panose="020B0604030504040204" pitchFamily="50" charset="-128"/>
              <a:ea typeface="メイリオ" panose="020B0604030504040204" pitchFamily="50" charset="-128"/>
            </a:endParaRPr>
          </a:p>
          <a:p>
            <a:pPr>
              <a:spcBef>
                <a:spcPts val="1800"/>
              </a:spcBef>
            </a:pPr>
            <a:endParaRPr lang="en-US" altLang="ja-JP" sz="28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85661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8229600" cy="1143000"/>
          </a:xfrm>
        </p:spPr>
        <p:txBody>
          <a:bodyPr/>
          <a:lstStyle/>
          <a:p>
            <a:r>
              <a:rPr kumimoji="1" lang="ja-JP" altLang="en-US" dirty="0" smtClean="0"/>
              <a:t>タイムスケジュール</a:t>
            </a:r>
            <a:endParaRPr kumimoji="1" lang="ja-JP" altLang="en-US" dirty="0"/>
          </a:p>
        </p:txBody>
      </p:sp>
      <p:graphicFrame>
        <p:nvGraphicFramePr>
          <p:cNvPr id="4" name="コンテンツ プレースホルダー 3"/>
          <p:cNvGraphicFramePr>
            <a:graphicFrameLocks noGrp="1"/>
          </p:cNvGraphicFramePr>
          <p:nvPr>
            <p:ph idx="1"/>
            <p:extLst/>
          </p:nvPr>
        </p:nvGraphicFramePr>
        <p:xfrm>
          <a:off x="251518" y="1196752"/>
          <a:ext cx="8712972" cy="4536503"/>
        </p:xfrm>
        <a:graphic>
          <a:graphicData uri="http://schemas.openxmlformats.org/drawingml/2006/table">
            <a:tbl>
              <a:tblPr firstRow="1" bandRow="1">
                <a:tableStyleId>{5940675A-B579-460E-94D1-54222C63F5DA}</a:tableStyleId>
              </a:tblPr>
              <a:tblGrid>
                <a:gridCol w="968108"/>
                <a:gridCol w="968108"/>
                <a:gridCol w="968108"/>
                <a:gridCol w="968108"/>
                <a:gridCol w="968108"/>
                <a:gridCol w="968108"/>
                <a:gridCol w="968108"/>
                <a:gridCol w="968108"/>
                <a:gridCol w="968108"/>
              </a:tblGrid>
              <a:tr h="648071">
                <a:tc>
                  <a:txBody>
                    <a:bodyPr/>
                    <a:lstStyle/>
                    <a:p>
                      <a:pPr algn="ctr"/>
                      <a:endParaRPr kumimoji="1" lang="ja-JP" altLang="en-US" dirty="0"/>
                    </a:p>
                  </a:txBody>
                  <a:tcPr marL="36000" marR="36000" marT="36000" marB="36000">
                    <a:lnR w="12700" cap="flat" cmpd="sng" algn="ctr">
                      <a:solidFill>
                        <a:schemeClr val="tx1"/>
                      </a:solidFill>
                      <a:prstDash val="solid"/>
                      <a:round/>
                      <a:headEnd type="none" w="med" len="med"/>
                      <a:tailEnd type="none" w="med" len="med"/>
                    </a:lnR>
                    <a:solidFill>
                      <a:schemeClr val="bg1"/>
                    </a:solidFill>
                  </a:tcPr>
                </a:tc>
                <a:tc>
                  <a:txBody>
                    <a:bodyPr/>
                    <a:lstStyle/>
                    <a:p>
                      <a:pPr algn="ctr"/>
                      <a:r>
                        <a:rPr kumimoji="1" lang="en-US" altLang="ja-JP" sz="2400" dirty="0" smtClean="0"/>
                        <a:t>2013</a:t>
                      </a:r>
                      <a:endParaRPr kumimoji="1" lang="ja-JP" altLang="en-US" sz="2400" dirty="0"/>
                    </a:p>
                  </a:txBody>
                  <a:tcPr marL="36000" marR="36000" marT="36000" marB="3600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solidFill>
                      <a:schemeClr val="bg1"/>
                    </a:solidFill>
                  </a:tcPr>
                </a:tc>
                <a:tc>
                  <a:txBody>
                    <a:bodyPr/>
                    <a:lstStyle/>
                    <a:p>
                      <a:pPr algn="ctr"/>
                      <a:r>
                        <a:rPr kumimoji="1" lang="en-US" altLang="ja-JP" sz="2400" dirty="0" smtClean="0"/>
                        <a:t>2014</a:t>
                      </a:r>
                      <a:endParaRPr kumimoji="1" lang="ja-JP" altLang="en-US" sz="2400" dirty="0"/>
                    </a:p>
                  </a:txBody>
                  <a:tcPr marL="36000" marR="36000" marT="36000" marB="36000" anchor="ctr" anchorCtr="1">
                    <a:lnL w="12700"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2400" dirty="0" smtClean="0"/>
                        <a:t>2015</a:t>
                      </a:r>
                      <a:endParaRPr kumimoji="1" lang="ja-JP" altLang="en-US" sz="2400" dirty="0"/>
                    </a:p>
                  </a:txBody>
                  <a:tcPr marL="36000" marR="36000" marT="36000" marB="3600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2400" dirty="0" smtClean="0"/>
                        <a:t>2016</a:t>
                      </a:r>
                      <a:endParaRPr kumimoji="1" lang="ja-JP" altLang="en-US" sz="2400" dirty="0"/>
                    </a:p>
                  </a:txBody>
                  <a:tcPr marL="36000" marR="36000" marT="36000" marB="3600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2400" dirty="0" smtClean="0"/>
                        <a:t>2017</a:t>
                      </a:r>
                      <a:endParaRPr kumimoji="1" lang="ja-JP" altLang="en-US" sz="2400" dirty="0"/>
                    </a:p>
                  </a:txBody>
                  <a:tcPr marL="36000" marR="36000" marT="36000" marB="3600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2400" dirty="0" smtClean="0"/>
                        <a:t>2018</a:t>
                      </a:r>
                      <a:endParaRPr kumimoji="1" lang="ja-JP" altLang="en-US" sz="2400" dirty="0"/>
                    </a:p>
                  </a:txBody>
                  <a:tcPr marL="36000" marR="36000" marT="36000" marB="3600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2400" dirty="0" smtClean="0"/>
                        <a:t>2019</a:t>
                      </a:r>
                      <a:endParaRPr kumimoji="1" lang="ja-JP" altLang="en-US" sz="2400" dirty="0"/>
                    </a:p>
                  </a:txBody>
                  <a:tcPr marL="36000" marR="36000" marT="36000" marB="36000" anchor="ctr" anchorCtr="1">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en-US" altLang="ja-JP" sz="2400" dirty="0" smtClean="0"/>
                        <a:t>2020</a:t>
                      </a:r>
                      <a:endParaRPr kumimoji="1" lang="ja-JP" altLang="en-US" sz="2400" dirty="0"/>
                    </a:p>
                  </a:txBody>
                  <a:tcPr marL="36000" marR="36000" marT="36000" marB="36000" anchor="ctr" anchorCtr="1">
                    <a:lnL w="12700" cap="flat" cmpd="sng" algn="ctr">
                      <a:solidFill>
                        <a:schemeClr val="tx1"/>
                      </a:solidFill>
                      <a:prstDash val="sysDot"/>
                      <a:round/>
                      <a:headEnd type="none" w="med" len="med"/>
                      <a:tailEnd type="none" w="med" len="med"/>
                    </a:lnL>
                    <a:solidFill>
                      <a:schemeClr val="bg1"/>
                    </a:solidFill>
                  </a:tcPr>
                </a:tc>
              </a:tr>
              <a:tr h="1296144">
                <a:tc>
                  <a:txBody>
                    <a:bodyPr/>
                    <a:lstStyle/>
                    <a:p>
                      <a:pPr algn="ctr"/>
                      <a:r>
                        <a:rPr kumimoji="1" lang="en-US" altLang="ja-JP" sz="2000" dirty="0" smtClean="0"/>
                        <a:t>ver1</a:t>
                      </a:r>
                      <a:endParaRPr kumimoji="1" lang="ja-JP" altLang="en-US" sz="2000" dirty="0"/>
                    </a:p>
                  </a:txBody>
                  <a:tcPr marL="36000" marR="36000" marT="36000" marB="36000" anchor="ctr" anchorCtr="1">
                    <a:lnR w="12700" cap="flat" cmpd="sng" algn="ctr">
                      <a:solidFill>
                        <a:schemeClr val="tx1"/>
                      </a:solidFill>
                      <a:prstDash val="solid"/>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endParaRPr kumimoji="1" lang="en-US" altLang="ja-JP" sz="1600" dirty="0" smtClean="0"/>
                    </a:p>
                    <a:p>
                      <a:pPr algn="ctr"/>
                      <a:r>
                        <a:rPr kumimoji="1" lang="ja-JP" altLang="en-US" sz="1600" dirty="0" smtClean="0"/>
                        <a:t>移行措置</a:t>
                      </a:r>
                      <a:endParaRPr kumimoji="1" lang="en-US" altLang="ja-JP" sz="1600" dirty="0" smtClean="0"/>
                    </a:p>
                    <a:p>
                      <a:pPr algn="ctr"/>
                      <a:r>
                        <a:rPr kumimoji="1" lang="ja-JP" altLang="en-US" sz="1600" dirty="0" smtClean="0"/>
                        <a:t>あり</a:t>
                      </a:r>
                      <a:endParaRPr kumimoji="1" lang="ja-JP" altLang="en-US" sz="16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endParaRPr kumimoji="1" lang="en-US" altLang="ja-JP" sz="1600" dirty="0" smtClean="0"/>
                    </a:p>
                    <a:p>
                      <a:pPr algn="ctr"/>
                      <a:endParaRPr kumimoji="1" lang="ja-JP" altLang="en-US" sz="1600" dirty="0"/>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endParaRPr kumimoji="1" lang="en-US" altLang="ja-JP" sz="1600" dirty="0" smtClean="0"/>
                    </a:p>
                    <a:p>
                      <a:pPr algn="ctr"/>
                      <a:r>
                        <a:rPr kumimoji="1" lang="ja-JP" altLang="en-US" sz="1600" dirty="0" smtClean="0"/>
                        <a:t>移行措置</a:t>
                      </a:r>
                      <a:endParaRPr kumimoji="1" lang="en-US" altLang="ja-JP" sz="1600" dirty="0" smtClean="0"/>
                    </a:p>
                    <a:p>
                      <a:pPr algn="ctr"/>
                      <a:r>
                        <a:rPr kumimoji="1" lang="ja-JP" altLang="en-US" sz="1600" dirty="0" smtClean="0"/>
                        <a:t>なし</a:t>
                      </a: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600" dirty="0" smtClean="0"/>
                        <a:t>採用停止</a:t>
                      </a:r>
                      <a:endParaRPr kumimoji="1" lang="en-US" altLang="ja-JP" sz="1600" dirty="0" smtClean="0"/>
                    </a:p>
                    <a:p>
                      <a:pPr algn="ctr"/>
                      <a:endParaRPr kumimoji="1" lang="en-US" altLang="ja-JP" sz="1600" dirty="0" smtClean="0"/>
                    </a:p>
                    <a:p>
                      <a:pPr algn="ctr"/>
                      <a:endParaRPr kumimoji="1" lang="en-US" altLang="ja-JP" sz="1600" dirty="0" smtClean="0"/>
                    </a:p>
                  </a:txBody>
                  <a:tcPr marL="36000" marR="36000" marT="108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endParaRPr kumimoji="1" lang="en-US" altLang="ja-JP" sz="1600" dirty="0" smtClean="0"/>
                    </a:p>
                    <a:p>
                      <a:pPr algn="ctr"/>
                      <a:r>
                        <a:rPr kumimoji="1" lang="ja-JP" altLang="en-US" sz="1600" dirty="0" smtClean="0"/>
                        <a:t>運用・</a:t>
                      </a:r>
                      <a:endParaRPr kumimoji="1" lang="en-US" altLang="ja-JP" sz="1600" dirty="0" smtClean="0"/>
                    </a:p>
                    <a:p>
                      <a:pPr algn="ctr"/>
                      <a:r>
                        <a:rPr kumimoji="1" lang="ja-JP" altLang="en-US" sz="1600" dirty="0" smtClean="0"/>
                        <a:t>認定試験</a:t>
                      </a: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r>
                        <a:rPr kumimoji="1" lang="ja-JP" altLang="en-US" sz="1600" dirty="0" smtClean="0"/>
                        <a:t>廃止</a:t>
                      </a:r>
                      <a:endParaRPr kumimoji="1" lang="en-US" altLang="ja-JP" sz="1600" dirty="0" smtClean="0"/>
                    </a:p>
                  </a:txBody>
                  <a:tcPr marL="36000" marR="36000" marT="36000" marB="36000">
                    <a:lnL w="12700" cap="flat" cmpd="sng" algn="ctr">
                      <a:solidFill>
                        <a:schemeClr val="tx1"/>
                      </a:solidFill>
                      <a:prstDash val="sysDot"/>
                      <a:round/>
                      <a:headEnd type="none" w="med" len="med"/>
                      <a:tailEnd type="none" w="med" len="med"/>
                    </a:lnL>
                    <a:solidFill>
                      <a:schemeClr val="bg1"/>
                    </a:solidFill>
                  </a:tcPr>
                </a:tc>
              </a:tr>
              <a:tr h="1296144">
                <a:tc>
                  <a:txBody>
                    <a:bodyPr/>
                    <a:lstStyle/>
                    <a:p>
                      <a:pPr algn="ctr"/>
                      <a:r>
                        <a:rPr kumimoji="1" lang="en-US" altLang="ja-JP" sz="2000" dirty="0" smtClean="0"/>
                        <a:t>ver2</a:t>
                      </a:r>
                      <a:endParaRPr kumimoji="1" lang="ja-JP" altLang="en-US" sz="2000" dirty="0"/>
                    </a:p>
                  </a:txBody>
                  <a:tcPr marL="36000" marR="36000" marT="36000" marB="36000" anchor="ctr" anchorCtr="1">
                    <a:lnR w="12700" cap="flat" cmpd="sng" algn="ctr">
                      <a:solidFill>
                        <a:schemeClr val="tx1"/>
                      </a:solidFill>
                      <a:prstDash val="solid"/>
                      <a:round/>
                      <a:headEnd type="none" w="med" len="med"/>
                      <a:tailEnd type="none" w="med" len="med"/>
                    </a:lnR>
                    <a:solidFill>
                      <a:schemeClr val="bg1"/>
                    </a:solidFill>
                  </a:tcPr>
                </a:tc>
                <a:tc>
                  <a:txBody>
                    <a:bodyPr/>
                    <a:lstStyle/>
                    <a:p>
                      <a:pPr algn="ctr"/>
                      <a:endParaRPr kumimoji="1" lang="en-US" altLang="ja-JP" sz="1600" dirty="0" smtClean="0"/>
                    </a:p>
                    <a:p>
                      <a:pPr algn="ctr"/>
                      <a:r>
                        <a:rPr kumimoji="1" lang="ja-JP" altLang="en-US" sz="1600" dirty="0" smtClean="0"/>
                        <a:t>プログラム確定</a:t>
                      </a:r>
                      <a:endParaRPr kumimoji="1" lang="en-US" altLang="ja-JP" sz="1600" dirty="0" smtClean="0"/>
                    </a:p>
                    <a:p>
                      <a:pPr algn="ctr"/>
                      <a:r>
                        <a:rPr kumimoji="1" lang="ja-JP" altLang="en-US" sz="1600" dirty="0" smtClean="0"/>
                        <a:t>認定作業</a:t>
                      </a:r>
                      <a:endParaRPr kumimoji="1" lang="ja-JP" altLang="en-US" sz="16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solidFill>
                      <a:schemeClr val="bg1"/>
                    </a:solidFill>
                  </a:tcPr>
                </a:tc>
                <a:tc>
                  <a:txBody>
                    <a:bodyPr/>
                    <a:lstStyle/>
                    <a:p>
                      <a:pPr algn="ctr"/>
                      <a:endParaRPr kumimoji="1" lang="ja-JP" altLang="en-US" sz="1600" dirty="0"/>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endParaRPr kumimoji="1" lang="en-US" altLang="ja-JP" sz="1600" dirty="0" smtClean="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600" dirty="0" smtClean="0"/>
                        <a:t>採用停止</a:t>
                      </a:r>
                      <a:endParaRPr kumimoji="1" lang="en-US" altLang="ja-JP" sz="1600" dirty="0" smtClean="0"/>
                    </a:p>
                    <a:p>
                      <a:pPr algn="ctr"/>
                      <a:endParaRPr kumimoji="1" lang="en-US" altLang="ja-JP" sz="1600" dirty="0" smtClean="0"/>
                    </a:p>
                  </a:txBody>
                  <a:tcPr marL="36000" marR="36000" marT="108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endParaRPr kumimoji="1" lang="en-US" altLang="ja-JP" sz="1600" dirty="0" smtClean="0"/>
                    </a:p>
                    <a:p>
                      <a:pPr algn="ctr"/>
                      <a:r>
                        <a:rPr kumimoji="1" lang="ja-JP" altLang="en-US" sz="1600" dirty="0" smtClean="0"/>
                        <a:t>運用・</a:t>
                      </a:r>
                      <a:endParaRPr kumimoji="1" lang="en-US" altLang="ja-JP" sz="1600" dirty="0" smtClean="0"/>
                    </a:p>
                    <a:p>
                      <a:pPr algn="ctr"/>
                      <a:r>
                        <a:rPr kumimoji="1" lang="ja-JP" altLang="en-US" sz="1600" dirty="0" smtClean="0"/>
                        <a:t>認定試験</a:t>
                      </a:r>
                      <a:endParaRPr kumimoji="1" lang="en-US" altLang="ja-JP" sz="1600" dirty="0" smtClean="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r>
                        <a:rPr kumimoji="1" lang="ja-JP" altLang="en-US" sz="1600" dirty="0" smtClean="0"/>
                        <a:t>廃止</a:t>
                      </a: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solidFill>
                      <a:schemeClr val="bg1"/>
                    </a:solidFill>
                  </a:tcPr>
                </a:tc>
              </a:tr>
              <a:tr h="1296144">
                <a:tc>
                  <a:txBody>
                    <a:bodyPr/>
                    <a:lstStyle/>
                    <a:p>
                      <a:pPr algn="ctr"/>
                      <a:r>
                        <a:rPr kumimoji="1" lang="en-US" altLang="ja-JP" sz="2000" dirty="0" smtClean="0"/>
                        <a:t>Board</a:t>
                      </a:r>
                      <a:r>
                        <a:rPr kumimoji="1" lang="ja-JP" altLang="en-US" sz="2000" dirty="0" smtClean="0"/>
                        <a:t>認定</a:t>
                      </a:r>
                      <a:endParaRPr kumimoji="1" lang="ja-JP" altLang="en-US" sz="2000" dirty="0"/>
                    </a:p>
                  </a:txBody>
                  <a:tcPr marL="36000" marR="36000" marT="36000" marB="36000" anchor="ctr" anchorCtr="1">
                    <a:lnR w="12700" cap="flat" cmpd="sng" algn="ctr">
                      <a:solidFill>
                        <a:schemeClr val="tx1"/>
                      </a:solidFill>
                      <a:prstDash val="solid"/>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r>
                        <a:rPr kumimoji="1" lang="en-US" altLang="ja-JP" sz="1600" dirty="0" smtClean="0"/>
                        <a:t>Board</a:t>
                      </a:r>
                      <a:r>
                        <a:rPr kumimoji="1" lang="ja-JP" altLang="en-US" sz="1600" dirty="0" smtClean="0"/>
                        <a:t>の</a:t>
                      </a:r>
                      <a:endParaRPr kumimoji="1" lang="en-US" altLang="ja-JP" sz="1600" dirty="0" smtClean="0"/>
                    </a:p>
                    <a:p>
                      <a:pPr algn="ctr"/>
                      <a:r>
                        <a:rPr kumimoji="1" lang="ja-JP" altLang="en-US" sz="1600" dirty="0" smtClean="0"/>
                        <a:t>設置</a:t>
                      </a:r>
                      <a:endParaRPr kumimoji="1" lang="ja-JP" altLang="en-US" sz="1600" dirty="0"/>
                    </a:p>
                  </a:txBody>
                  <a:tcPr marL="36000" marR="36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r>
                        <a:rPr kumimoji="1" lang="ja-JP" altLang="en-US" sz="1600" dirty="0" smtClean="0"/>
                        <a:t>基準作成</a:t>
                      </a:r>
                      <a:endParaRPr kumimoji="1" lang="en-US" altLang="ja-JP" sz="1600" dirty="0" smtClean="0"/>
                    </a:p>
                  </a:txBody>
                  <a:tcPr marL="36000" marR="36000" marT="36000" marB="36000">
                    <a:lnL w="12700"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r>
                        <a:rPr kumimoji="1" lang="ja-JP" altLang="en-US" sz="1600" dirty="0" smtClean="0"/>
                        <a:t>プログラム認定</a:t>
                      </a: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r>
                        <a:rPr kumimoji="1" lang="ja-JP" altLang="en-US" sz="1600" dirty="0" smtClean="0"/>
                        <a:t>研修医</a:t>
                      </a:r>
                      <a:endParaRPr kumimoji="1" lang="en-US" altLang="ja-JP" sz="1600" dirty="0" smtClean="0"/>
                    </a:p>
                    <a:p>
                      <a:pPr algn="ctr"/>
                      <a:r>
                        <a:rPr kumimoji="1" lang="ja-JP" altLang="en-US" sz="1600" dirty="0" smtClean="0"/>
                        <a:t>募集</a:t>
                      </a: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r>
                        <a:rPr kumimoji="1" lang="ja-JP" altLang="en-US" sz="1600" dirty="0" smtClean="0"/>
                        <a:t>採用開始</a:t>
                      </a:r>
                      <a:endParaRPr kumimoji="1" lang="ja-JP" altLang="en-US" sz="1600" dirty="0"/>
                    </a:p>
                  </a:txBody>
                  <a:tcPr marL="36000" marR="36000" marT="108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bg1"/>
                    </a:solidFill>
                  </a:tcPr>
                </a:tc>
                <a:tc>
                  <a:txBody>
                    <a:bodyPr/>
                    <a:lstStyle/>
                    <a:p>
                      <a:pPr algn="ctr"/>
                      <a:endParaRPr kumimoji="1" lang="en-US" altLang="ja-JP" sz="1600" dirty="0" smtClean="0"/>
                    </a:p>
                    <a:p>
                      <a:pPr algn="ctr"/>
                      <a:endParaRPr kumimoji="1" lang="en-US" altLang="ja-JP" sz="1600" dirty="0" smtClean="0"/>
                    </a:p>
                    <a:p>
                      <a:pPr algn="ctr"/>
                      <a:endParaRPr kumimoji="1" lang="en-US" altLang="ja-JP" sz="1600" dirty="0" smtClean="0"/>
                    </a:p>
                    <a:p>
                      <a:pPr algn="ctr"/>
                      <a:r>
                        <a:rPr kumimoji="1" lang="ja-JP" altLang="en-US" sz="1600" dirty="0" smtClean="0"/>
                        <a:t>第１回</a:t>
                      </a:r>
                      <a:endParaRPr kumimoji="1" lang="en-US" altLang="ja-JP" sz="1600" dirty="0" smtClean="0"/>
                    </a:p>
                    <a:p>
                      <a:pPr algn="ctr"/>
                      <a:r>
                        <a:rPr kumimoji="1" lang="ja-JP" altLang="en-US" sz="1600" dirty="0" smtClean="0"/>
                        <a:t>認定試験</a:t>
                      </a:r>
                      <a:endParaRPr kumimoji="1" lang="ja-JP" altLang="en-US" sz="1600" dirty="0"/>
                    </a:p>
                  </a:txBody>
                  <a:tcPr marL="36000" marR="36000" marT="36000" marB="36000">
                    <a:lnL w="12700" cap="flat" cmpd="sng" algn="ctr">
                      <a:solidFill>
                        <a:schemeClr val="tx1"/>
                      </a:solidFill>
                      <a:prstDash val="sysDot"/>
                      <a:round/>
                      <a:headEnd type="none" w="med" len="med"/>
                      <a:tailEnd type="none" w="med" len="med"/>
                    </a:lnL>
                    <a:solidFill>
                      <a:schemeClr val="bg1"/>
                    </a:solidFill>
                  </a:tcPr>
                </a:tc>
              </a:tr>
            </a:tbl>
          </a:graphicData>
        </a:graphic>
      </p:graphicFrame>
      <p:sp>
        <p:nvSpPr>
          <p:cNvPr id="5" name="ストライプ矢印 4"/>
          <p:cNvSpPr/>
          <p:nvPr/>
        </p:nvSpPr>
        <p:spPr bwMode="auto">
          <a:xfrm>
            <a:off x="1242699" y="2132855"/>
            <a:ext cx="936104" cy="432048"/>
          </a:xfrm>
          <a:prstGeom prst="stripedRightArrow">
            <a:avLst/>
          </a:prstGeom>
          <a:solidFill>
            <a:srgbClr val="FFFF99"/>
          </a:solidFill>
          <a:ln w="95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6" name="右矢印 5"/>
          <p:cNvSpPr/>
          <p:nvPr/>
        </p:nvSpPr>
        <p:spPr bwMode="auto">
          <a:xfrm>
            <a:off x="2178803" y="2132855"/>
            <a:ext cx="2897253" cy="432000"/>
          </a:xfrm>
          <a:prstGeom prst="rightArrow">
            <a:avLst/>
          </a:prstGeom>
          <a:solidFill>
            <a:srgbClr val="FFFF66"/>
          </a:solidFill>
          <a:ln w="95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7" name="右矢印 6"/>
          <p:cNvSpPr/>
          <p:nvPr/>
        </p:nvSpPr>
        <p:spPr bwMode="auto">
          <a:xfrm>
            <a:off x="2178803" y="3501007"/>
            <a:ext cx="2897253" cy="432000"/>
          </a:xfrm>
          <a:prstGeom prst="rightArrow">
            <a:avLst/>
          </a:prstGeom>
          <a:solidFill>
            <a:srgbClr val="FF99FF"/>
          </a:solidFill>
          <a:ln w="95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8" name="右矢印 7"/>
          <p:cNvSpPr/>
          <p:nvPr/>
        </p:nvSpPr>
        <p:spPr bwMode="auto">
          <a:xfrm>
            <a:off x="5114198" y="2132855"/>
            <a:ext cx="2897253" cy="432000"/>
          </a:xfrm>
          <a:prstGeom prst="rightArrow">
            <a:avLst/>
          </a:prstGeom>
          <a:solidFill>
            <a:srgbClr val="FFFFCC"/>
          </a:solidFill>
          <a:ln w="95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9" name="右矢印 8"/>
          <p:cNvSpPr/>
          <p:nvPr/>
        </p:nvSpPr>
        <p:spPr bwMode="auto">
          <a:xfrm>
            <a:off x="5114198" y="3501007"/>
            <a:ext cx="2897253" cy="432000"/>
          </a:xfrm>
          <a:prstGeom prst="rightArrow">
            <a:avLst/>
          </a:prstGeom>
          <a:solidFill>
            <a:srgbClr val="FFCCFF"/>
          </a:solidFill>
          <a:ln w="95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0" name="右矢印 9"/>
          <p:cNvSpPr/>
          <p:nvPr/>
        </p:nvSpPr>
        <p:spPr bwMode="auto">
          <a:xfrm>
            <a:off x="5098753" y="4797151"/>
            <a:ext cx="3865735" cy="432000"/>
          </a:xfrm>
          <a:prstGeom prst="rightArrow">
            <a:avLst/>
          </a:prstGeom>
          <a:solidFill>
            <a:srgbClr val="66FF66"/>
          </a:solidFill>
          <a:ln w="9525" cap="flat" cmpd="sng" algn="ctr">
            <a:solidFill>
              <a:schemeClr val="tx1">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710133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214314" y="762000"/>
            <a:ext cx="8643937"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eaLnBrk="1" hangingPunct="1"/>
            <a:r>
              <a:rPr lang="ja-JP" altLang="en-US" smtClean="0">
                <a:solidFill>
                  <a:schemeClr val="tx1"/>
                </a:solidFill>
                <a:ea typeface="メイリオ" pitchFamily="50" charset="-128"/>
                <a:cs typeface="メイリオ" pitchFamily="50" charset="-128"/>
              </a:rPr>
              <a:t>総合診療の「最終目標」は･･･</a:t>
            </a:r>
          </a:p>
        </p:txBody>
      </p:sp>
      <p:sp>
        <p:nvSpPr>
          <p:cNvPr id="17411" name="Rectangle 3"/>
          <p:cNvSpPr>
            <a:spLocks noGrp="1" noChangeArrowheads="1"/>
          </p:cNvSpPr>
          <p:nvPr>
            <p:ph idx="1"/>
          </p:nvPr>
        </p:nvSpPr>
        <p:spPr bwMode="auto">
          <a:xfrm>
            <a:off x="2230439" y="2166057"/>
            <a:ext cx="4443412" cy="310021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pPr eaLnBrk="1" hangingPunct="1">
              <a:spcBef>
                <a:spcPts val="2133"/>
              </a:spcBef>
              <a:defRPr/>
            </a:pPr>
            <a:r>
              <a:rPr lang="en-US" altLang="ja-JP" sz="4267" dirty="0">
                <a:ea typeface="メイリオ" pitchFamily="50" charset="-128"/>
                <a:cs typeface="メイリオ" pitchFamily="50" charset="-128"/>
              </a:rPr>
              <a:t>｢</a:t>
            </a:r>
            <a:r>
              <a:rPr lang="ja-JP" altLang="en-US" sz="4267" dirty="0">
                <a:ea typeface="メイリオ" pitchFamily="50" charset="-128"/>
                <a:cs typeface="メイリオ" pitchFamily="50" charset="-128"/>
              </a:rPr>
              <a:t>場</a:t>
            </a:r>
            <a:r>
              <a:rPr lang="en-US" altLang="ja-JP" sz="4267" dirty="0">
                <a:ea typeface="メイリオ" pitchFamily="50" charset="-128"/>
                <a:cs typeface="メイリオ" pitchFamily="50" charset="-128"/>
              </a:rPr>
              <a:t>｣</a:t>
            </a:r>
            <a:r>
              <a:rPr lang="ja-JP" altLang="en-US" sz="4267" dirty="0">
                <a:ea typeface="メイリオ" pitchFamily="50" charset="-128"/>
                <a:cs typeface="メイリオ" pitchFamily="50" charset="-128"/>
              </a:rPr>
              <a:t>を診る</a:t>
            </a:r>
            <a:endParaRPr lang="en-US" altLang="ja-JP" sz="4267" dirty="0">
              <a:ea typeface="メイリオ" pitchFamily="50" charset="-128"/>
              <a:cs typeface="メイリオ" pitchFamily="50" charset="-128"/>
            </a:endParaRPr>
          </a:p>
          <a:p>
            <a:pPr eaLnBrk="1" hangingPunct="1">
              <a:spcBef>
                <a:spcPts val="2133"/>
              </a:spcBef>
              <a:defRPr/>
            </a:pPr>
            <a:r>
              <a:rPr lang="ja-JP" altLang="en-US" sz="4267" dirty="0">
                <a:ea typeface="メイリオ" pitchFamily="50" charset="-128"/>
                <a:cs typeface="メイリオ" pitchFamily="50" charset="-128"/>
              </a:rPr>
              <a:t>まるごと診る</a:t>
            </a:r>
            <a:endParaRPr lang="en-US" altLang="ja-JP" sz="4267" dirty="0">
              <a:ea typeface="メイリオ" pitchFamily="50" charset="-128"/>
              <a:cs typeface="メイリオ" pitchFamily="50" charset="-128"/>
            </a:endParaRPr>
          </a:p>
          <a:p>
            <a:pPr eaLnBrk="1" hangingPunct="1">
              <a:spcBef>
                <a:spcPts val="2133"/>
              </a:spcBef>
              <a:defRPr/>
            </a:pPr>
            <a:r>
              <a:rPr lang="ja-JP" altLang="en-US" sz="4267" dirty="0">
                <a:ea typeface="メイリオ" pitchFamily="50" charset="-128"/>
                <a:cs typeface="メイリオ" pitchFamily="50" charset="-128"/>
              </a:rPr>
              <a:t>ずっと診る</a:t>
            </a:r>
            <a:endParaRPr lang="en-US" altLang="ja-JP" sz="4267" dirty="0">
              <a:ea typeface="メイリオ" pitchFamily="50" charset="-128"/>
              <a:cs typeface="メイリオ" pitchFamily="50" charset="-128"/>
            </a:endParaRPr>
          </a:p>
          <a:p>
            <a:pPr marL="0" indent="0" eaLnBrk="1" hangingPunct="1">
              <a:buNone/>
              <a:defRPr/>
            </a:pPr>
            <a:endParaRPr lang="en-US" altLang="ja-JP" sz="4267" dirty="0">
              <a:ea typeface="メイリオ" pitchFamily="50" charset="-128"/>
              <a:cs typeface="メイリオ" pitchFamily="50" charset="-128"/>
            </a:endParaRPr>
          </a:p>
        </p:txBody>
      </p:sp>
      <p:sp>
        <p:nvSpPr>
          <p:cNvPr id="36868" name="テキスト ボックス 1"/>
          <p:cNvSpPr txBox="1">
            <a:spLocks noChangeArrowheads="1"/>
          </p:cNvSpPr>
          <p:nvPr/>
        </p:nvSpPr>
        <p:spPr bwMode="auto">
          <a:xfrm>
            <a:off x="2339976" y="5092701"/>
            <a:ext cx="4011034"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pitchFamily="34" charset="0"/>
                <a:ea typeface="ＭＳ Ｐゴシック" pitchFamily="50" charset="-128"/>
              </a:defRPr>
            </a:lvl1pPr>
            <a:lvl2pPr marL="742950" indent="-285750" eaLnBrk="0" hangingPunct="0">
              <a:defRPr sz="2400" b="1">
                <a:solidFill>
                  <a:schemeClr val="tx1"/>
                </a:solidFill>
                <a:latin typeface="Arial" pitchFamily="34" charset="0"/>
                <a:ea typeface="ＭＳ Ｐゴシック" pitchFamily="50" charset="-128"/>
              </a:defRPr>
            </a:lvl2pPr>
            <a:lvl3pPr marL="1143000" indent="-228600" eaLnBrk="0" hangingPunct="0">
              <a:defRPr sz="2400" b="1">
                <a:solidFill>
                  <a:schemeClr val="tx1"/>
                </a:solidFill>
                <a:latin typeface="Arial" pitchFamily="34" charset="0"/>
                <a:ea typeface="ＭＳ Ｐゴシック" pitchFamily="50" charset="-128"/>
              </a:defRPr>
            </a:lvl3pPr>
            <a:lvl4pPr marL="1600200" indent="-228600" eaLnBrk="0" hangingPunct="0">
              <a:defRPr sz="2400" b="1">
                <a:solidFill>
                  <a:schemeClr val="tx1"/>
                </a:solidFill>
                <a:latin typeface="Arial" pitchFamily="34" charset="0"/>
                <a:ea typeface="ＭＳ Ｐゴシック" pitchFamily="50" charset="-128"/>
              </a:defRPr>
            </a:lvl4pPr>
            <a:lvl5pPr marL="2057400" indent="-228600" eaLnBrk="0" hangingPunct="0">
              <a:defRPr sz="2400" b="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50" charset="-128"/>
              </a:defRPr>
            </a:lvl9pPr>
          </a:lstStyle>
          <a:p>
            <a:pPr eaLnBrk="1" hangingPunct="1"/>
            <a:r>
              <a:rPr kumimoji="1" lang="ja-JP" altLang="en-US" sz="4267" b="0">
                <a:latin typeface="メイリオ" pitchFamily="50" charset="-128"/>
                <a:ea typeface="メイリオ" pitchFamily="50" charset="-128"/>
                <a:cs typeface="メイリオ" pitchFamily="50" charset="-128"/>
              </a:rPr>
              <a:t>医者になること</a:t>
            </a:r>
          </a:p>
        </p:txBody>
      </p:sp>
    </p:spTree>
    <p:extLst>
      <p:ext uri="{BB962C8B-B14F-4D97-AF65-F5344CB8AC3E}">
        <p14:creationId xmlns:p14="http://schemas.microsoft.com/office/powerpoint/2010/main" val="2880196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143000"/>
          </a:xfrm>
        </p:spPr>
        <p:txBody>
          <a:bodyPr>
            <a:normAutofit/>
          </a:bodyPr>
          <a:lstStyle/>
          <a:p>
            <a:r>
              <a:rPr lang="ja-JP" altLang="en-US" dirty="0" smtClean="0">
                <a:solidFill>
                  <a:schemeClr val="tx1"/>
                </a:solidFill>
                <a:latin typeface="+mn-ea"/>
                <a:ea typeface="+mn-ea"/>
              </a:rPr>
              <a:t>概要</a:t>
            </a:r>
            <a:endParaRPr lang="ja-JP" altLang="en-US" dirty="0">
              <a:solidFill>
                <a:schemeClr val="tx1"/>
              </a:solidFill>
              <a:latin typeface="+mn-ea"/>
              <a:ea typeface="+mn-ea"/>
            </a:endParaRPr>
          </a:p>
        </p:txBody>
      </p:sp>
      <p:sp>
        <p:nvSpPr>
          <p:cNvPr id="3" name="コンテンツ プレースホルダ 2"/>
          <p:cNvSpPr>
            <a:spLocks noGrp="1"/>
          </p:cNvSpPr>
          <p:nvPr>
            <p:ph idx="1"/>
          </p:nvPr>
        </p:nvSpPr>
        <p:spPr>
          <a:xfrm>
            <a:off x="194994" y="1772816"/>
            <a:ext cx="8928992" cy="4648200"/>
          </a:xfrm>
        </p:spPr>
        <p:txBody>
          <a:bodyPr>
            <a:noAutofit/>
          </a:bodyPr>
          <a:lstStyle/>
          <a:p>
            <a:r>
              <a:rPr lang="ja-JP" altLang="en-US" sz="2800" dirty="0" smtClean="0">
                <a:latin typeface="+mn-ea"/>
                <a:ea typeface="+mn-ea"/>
              </a:rPr>
              <a:t>研修期間：</a:t>
            </a:r>
            <a:r>
              <a:rPr lang="en-US" altLang="ja-JP" sz="2800" dirty="0" smtClean="0">
                <a:latin typeface="+mn-ea"/>
                <a:ea typeface="+mn-ea"/>
              </a:rPr>
              <a:t>3</a:t>
            </a:r>
            <a:r>
              <a:rPr lang="ja-JP" altLang="en-US" sz="2800" dirty="0" smtClean="0">
                <a:latin typeface="+mn-ea"/>
                <a:ea typeface="+mn-ea"/>
              </a:rPr>
              <a:t>年以上</a:t>
            </a:r>
            <a:endParaRPr lang="en-US" altLang="ja-JP" sz="2800" dirty="0" smtClean="0">
              <a:latin typeface="+mn-ea"/>
              <a:ea typeface="+mn-ea"/>
            </a:endParaRPr>
          </a:p>
          <a:p>
            <a:r>
              <a:rPr lang="ja-JP" altLang="en-US" sz="2800" dirty="0" smtClean="0">
                <a:latin typeface="+mn-ea"/>
                <a:ea typeface="+mn-ea"/>
              </a:rPr>
              <a:t>研修科目</a:t>
            </a:r>
            <a:endParaRPr lang="en-US" altLang="ja-JP" sz="2800" dirty="0" smtClean="0">
              <a:latin typeface="+mn-ea"/>
              <a:ea typeface="+mn-ea"/>
            </a:endParaRPr>
          </a:p>
          <a:p>
            <a:pPr lvl="1">
              <a:spcBef>
                <a:spcPts val="0"/>
              </a:spcBef>
            </a:pPr>
            <a:r>
              <a:rPr lang="ja-JP" altLang="en-US" dirty="0" smtClean="0">
                <a:latin typeface="+mn-ea"/>
                <a:ea typeface="+mn-ea"/>
              </a:rPr>
              <a:t>総合診療専門研修（</a:t>
            </a:r>
            <a:r>
              <a:rPr lang="en-US" altLang="ja-JP" dirty="0" smtClean="0">
                <a:latin typeface="+mn-ea"/>
                <a:ea typeface="+mn-ea"/>
              </a:rPr>
              <a:t>18</a:t>
            </a:r>
            <a:r>
              <a:rPr lang="ja-JP" altLang="en-US" dirty="0" smtClean="0">
                <a:latin typeface="+mn-ea"/>
                <a:ea typeface="+mn-ea"/>
              </a:rPr>
              <a:t>か月以上）</a:t>
            </a:r>
            <a:endParaRPr lang="en-US" altLang="ja-JP" dirty="0" smtClean="0">
              <a:latin typeface="+mn-ea"/>
              <a:ea typeface="+mn-ea"/>
            </a:endParaRPr>
          </a:p>
          <a:p>
            <a:pPr marL="987425" lvl="2" indent="-268288">
              <a:spcBef>
                <a:spcPts val="0"/>
              </a:spcBef>
            </a:pPr>
            <a:r>
              <a:rPr lang="ja-JP" altLang="en-US" sz="2000" dirty="0" smtClean="0">
                <a:latin typeface="+mn-ea"/>
              </a:rPr>
              <a:t>診療所・小病院（研修</a:t>
            </a:r>
            <a:r>
              <a:rPr lang="en-US" altLang="ja-JP" sz="2000" dirty="0" smtClean="0">
                <a:latin typeface="+mn-ea"/>
              </a:rPr>
              <a:t>Ⅰ</a:t>
            </a:r>
            <a:r>
              <a:rPr lang="ja-JP" altLang="en-US" sz="2000" dirty="0" smtClean="0">
                <a:latin typeface="+mn-ea"/>
              </a:rPr>
              <a:t>）、病院総合診療部門（研修</a:t>
            </a:r>
            <a:r>
              <a:rPr lang="en-US" altLang="ja-JP" sz="2000" dirty="0" smtClean="0">
                <a:latin typeface="+mn-ea"/>
              </a:rPr>
              <a:t>Ⅱ</a:t>
            </a:r>
            <a:r>
              <a:rPr lang="ja-JP" altLang="en-US" sz="2000" dirty="0" smtClean="0">
                <a:latin typeface="+mn-ea"/>
              </a:rPr>
              <a:t>）の両方で研修する（それぞれ６か月以上</a:t>
            </a:r>
            <a:endParaRPr lang="en-US" altLang="ja-JP" dirty="0" smtClean="0">
              <a:latin typeface="+mn-ea"/>
            </a:endParaRPr>
          </a:p>
          <a:p>
            <a:pPr lvl="1">
              <a:lnSpc>
                <a:spcPct val="110000"/>
              </a:lnSpc>
              <a:spcBef>
                <a:spcPts val="1200"/>
              </a:spcBef>
            </a:pPr>
            <a:r>
              <a:rPr lang="ja-JP" altLang="en-US" dirty="0" smtClean="0">
                <a:latin typeface="+mn-ea"/>
              </a:rPr>
              <a:t>総合診療医に必要な領域別研修（</a:t>
            </a:r>
            <a:r>
              <a:rPr lang="en-US" altLang="ja-JP" dirty="0" smtClean="0">
                <a:latin typeface="+mn-ea"/>
              </a:rPr>
              <a:t>12</a:t>
            </a:r>
            <a:r>
              <a:rPr lang="ja-JP" altLang="en-US" dirty="0" smtClean="0">
                <a:latin typeface="+mn-ea"/>
              </a:rPr>
              <a:t>か月以上）</a:t>
            </a:r>
            <a:endParaRPr lang="en-US" altLang="ja-JP" dirty="0" smtClean="0">
              <a:latin typeface="+mn-ea"/>
            </a:endParaRPr>
          </a:p>
          <a:p>
            <a:pPr marL="987425" lvl="2" indent="-268288">
              <a:spcBef>
                <a:spcPts val="0"/>
              </a:spcBef>
            </a:pPr>
            <a:r>
              <a:rPr lang="ja-JP" altLang="en-US" sz="2000" dirty="0" smtClean="0">
                <a:latin typeface="+mn-ea"/>
              </a:rPr>
              <a:t>内科</a:t>
            </a:r>
            <a:r>
              <a:rPr lang="ja-JP" altLang="en-US" sz="2000" dirty="0">
                <a:latin typeface="+mn-ea"/>
              </a:rPr>
              <a:t>は</a:t>
            </a:r>
            <a:r>
              <a:rPr lang="ja-JP" altLang="en-US" sz="2000" dirty="0" smtClean="0">
                <a:latin typeface="+mn-ea"/>
              </a:rPr>
              <a:t>６か月</a:t>
            </a:r>
            <a:r>
              <a:rPr lang="en-US" altLang="ja-JP" sz="2000" dirty="0">
                <a:latin typeface="+mn-ea"/>
              </a:rPr>
              <a:t>､</a:t>
            </a:r>
            <a:r>
              <a:rPr lang="ja-JP" altLang="en-US" sz="2000" dirty="0" smtClean="0">
                <a:latin typeface="+mn-ea"/>
              </a:rPr>
              <a:t>小児科</a:t>
            </a:r>
            <a:r>
              <a:rPr lang="ja-JP" altLang="en-US" sz="2000" dirty="0">
                <a:latin typeface="+mn-ea"/>
              </a:rPr>
              <a:t>は</a:t>
            </a:r>
            <a:r>
              <a:rPr lang="ja-JP" altLang="en-US" sz="2000" dirty="0" smtClean="0">
                <a:latin typeface="+mn-ea"/>
              </a:rPr>
              <a:t>３か月</a:t>
            </a:r>
            <a:r>
              <a:rPr lang="en-US" altLang="ja-JP" sz="2000" dirty="0">
                <a:latin typeface="+mn-ea"/>
              </a:rPr>
              <a:t>､</a:t>
            </a:r>
            <a:r>
              <a:rPr lang="ja-JP" altLang="en-US" sz="2000" dirty="0" smtClean="0">
                <a:latin typeface="+mn-ea"/>
              </a:rPr>
              <a:t>救急は３</a:t>
            </a:r>
            <a:r>
              <a:rPr lang="ja-JP" altLang="en-US" sz="2000" dirty="0">
                <a:latin typeface="+mn-ea"/>
              </a:rPr>
              <a:t>か</a:t>
            </a:r>
            <a:r>
              <a:rPr lang="ja-JP" altLang="en-US" sz="2000" dirty="0" smtClean="0">
                <a:latin typeface="+mn-ea"/>
              </a:rPr>
              <a:t>月</a:t>
            </a:r>
            <a:r>
              <a:rPr lang="ja-JP" altLang="en-US" sz="2000" dirty="0" smtClean="0">
                <a:latin typeface="+mn-ea"/>
                <a:ea typeface="+mn-ea"/>
              </a:rPr>
              <a:t>相当を必修と</a:t>
            </a:r>
            <a:r>
              <a:rPr lang="ja-JP" altLang="en-US" sz="2000" dirty="0">
                <a:latin typeface="+mn-ea"/>
                <a:ea typeface="+mn-ea"/>
              </a:rPr>
              <a:t>する</a:t>
            </a:r>
            <a:r>
              <a:rPr lang="ja-JP" altLang="en-US" sz="2000" dirty="0" smtClean="0">
                <a:latin typeface="+mn-ea"/>
                <a:ea typeface="+mn-ea"/>
              </a:rPr>
              <a:t>。</a:t>
            </a:r>
            <a:endParaRPr lang="en-US" altLang="ja-JP" sz="2000" dirty="0" smtClean="0">
              <a:latin typeface="+mn-ea"/>
              <a:ea typeface="+mn-ea"/>
            </a:endParaRPr>
          </a:p>
          <a:p>
            <a:pPr marL="987425" lvl="2" indent="-268288"/>
            <a:r>
              <a:rPr lang="ja-JP" altLang="en-US" sz="2000" dirty="0" smtClean="0">
                <a:latin typeface="+mn-ea"/>
                <a:ea typeface="+mn-ea"/>
              </a:rPr>
              <a:t>その他、領域別研修として外科</a:t>
            </a:r>
            <a:r>
              <a:rPr lang="en-US" altLang="ja-JP" sz="2000" dirty="0" smtClean="0">
                <a:latin typeface="+mn-ea"/>
                <a:ea typeface="+mn-ea"/>
              </a:rPr>
              <a:t>､</a:t>
            </a:r>
            <a:r>
              <a:rPr lang="ja-JP" altLang="en-US" sz="2000" dirty="0" smtClean="0">
                <a:latin typeface="+mn-ea"/>
                <a:ea typeface="+mn-ea"/>
              </a:rPr>
              <a:t>整形外科</a:t>
            </a:r>
            <a:r>
              <a:rPr lang="en-US" altLang="ja-JP" sz="2000" dirty="0">
                <a:latin typeface="+mn-ea"/>
              </a:rPr>
              <a:t>､</a:t>
            </a:r>
            <a:r>
              <a:rPr lang="ja-JP" altLang="en-US" sz="2000" dirty="0" smtClean="0">
                <a:latin typeface="+mn-ea"/>
                <a:ea typeface="+mn-ea"/>
              </a:rPr>
              <a:t>産婦人科</a:t>
            </a:r>
            <a:r>
              <a:rPr lang="en-US" altLang="ja-JP" sz="2000" dirty="0">
                <a:latin typeface="+mn-ea"/>
              </a:rPr>
              <a:t>､</a:t>
            </a:r>
            <a:r>
              <a:rPr lang="ja-JP" altLang="en-US" sz="2000" dirty="0" smtClean="0">
                <a:latin typeface="+mn-ea"/>
                <a:ea typeface="+mn-ea"/>
              </a:rPr>
              <a:t>精神科</a:t>
            </a:r>
            <a:r>
              <a:rPr lang="en-US" altLang="ja-JP" sz="2000" dirty="0" smtClean="0">
                <a:latin typeface="+mn-ea"/>
              </a:rPr>
              <a:t>､</a:t>
            </a:r>
            <a:br>
              <a:rPr lang="en-US" altLang="ja-JP" sz="2000" dirty="0" smtClean="0">
                <a:latin typeface="+mn-ea"/>
              </a:rPr>
            </a:br>
            <a:r>
              <a:rPr lang="ja-JP" altLang="en-US" sz="2000" dirty="0" smtClean="0">
                <a:latin typeface="+mn-ea"/>
                <a:ea typeface="+mn-ea"/>
              </a:rPr>
              <a:t>皮膚科などの各科で研修</a:t>
            </a:r>
            <a:endParaRPr lang="en-US" altLang="ja-JP" sz="2000" dirty="0" smtClean="0">
              <a:latin typeface="+mn-ea"/>
              <a:ea typeface="+mn-ea"/>
            </a:endParaRPr>
          </a:p>
          <a:p>
            <a:pPr marL="457200" lvl="1" indent="0">
              <a:buNone/>
            </a:pPr>
            <a:r>
              <a:rPr lang="ja-JP" altLang="en-US" sz="2400" dirty="0" smtClean="0">
                <a:latin typeface="+mn-ea"/>
                <a:ea typeface="+mn-ea"/>
              </a:rPr>
              <a:t>　</a:t>
            </a:r>
            <a:r>
              <a:rPr lang="en-US" altLang="ja-JP" sz="2400" dirty="0" smtClean="0">
                <a:latin typeface="+mn-ea"/>
                <a:ea typeface="+mn-ea"/>
              </a:rPr>
              <a:t>※</a:t>
            </a:r>
            <a:r>
              <a:rPr lang="ja-JP" altLang="en-US" sz="2400" dirty="0" smtClean="0">
                <a:latin typeface="+mn-ea"/>
                <a:ea typeface="+mn-ea"/>
              </a:rPr>
              <a:t>研修内容は、関連学会・医師会と協力して作成</a:t>
            </a:r>
            <a:endParaRPr lang="en-US" altLang="ja-JP" sz="2400" dirty="0" smtClean="0">
              <a:latin typeface="+mn-ea"/>
              <a:ea typeface="+mn-ea"/>
            </a:endParaRPr>
          </a:p>
        </p:txBody>
      </p:sp>
    </p:spTree>
    <p:extLst>
      <p:ext uri="{BB962C8B-B14F-4D97-AF65-F5344CB8AC3E}">
        <p14:creationId xmlns:p14="http://schemas.microsoft.com/office/powerpoint/2010/main" val="38685487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332656"/>
            <a:ext cx="8229600" cy="692696"/>
          </a:xfrm>
        </p:spPr>
        <p:txBody>
          <a:bodyPr>
            <a:noAutofit/>
          </a:bodyPr>
          <a:lstStyle/>
          <a:p>
            <a:r>
              <a:rPr lang="ja-JP" altLang="en-US" sz="4000" dirty="0" smtClean="0">
                <a:latin typeface="メイリオ" pitchFamily="50" charset="-128"/>
                <a:ea typeface="メイリオ" pitchFamily="50" charset="-128"/>
              </a:rPr>
              <a:t>研修プログラムの一例</a:t>
            </a:r>
            <a:endParaRPr lang="ja-JP" altLang="en-US" sz="4000" dirty="0">
              <a:latin typeface="メイリオ" pitchFamily="50" charset="-128"/>
              <a:ea typeface="メイリオ"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748385421"/>
              </p:ext>
            </p:extLst>
          </p:nvPr>
        </p:nvGraphicFramePr>
        <p:xfrm>
          <a:off x="323528" y="1779240"/>
          <a:ext cx="8565837" cy="3810000"/>
        </p:xfrm>
        <a:graphic>
          <a:graphicData uri="http://schemas.openxmlformats.org/drawingml/2006/table">
            <a:tbl>
              <a:tblPr firstRow="1" bandRow="1">
                <a:tableStyleId>{69012ECD-51FC-41F1-AA8D-1B2483CD663E}</a:tableStyleId>
              </a:tblPr>
              <a:tblGrid>
                <a:gridCol w="827295"/>
                <a:gridCol w="485690"/>
                <a:gridCol w="656492"/>
                <a:gridCol w="656492"/>
                <a:gridCol w="656492"/>
                <a:gridCol w="656493"/>
                <a:gridCol w="656492"/>
                <a:gridCol w="687931"/>
                <a:gridCol w="656492"/>
                <a:gridCol w="656492"/>
                <a:gridCol w="656492"/>
                <a:gridCol w="656492"/>
                <a:gridCol w="656492"/>
              </a:tblGrid>
              <a:tr h="638646">
                <a:tc>
                  <a:txBody>
                    <a:bodyPr/>
                    <a:lstStyle/>
                    <a:p>
                      <a:pPr algn="ctr"/>
                      <a:endParaRPr kumimoji="1" lang="ja-JP" altLang="en-US" dirty="0"/>
                    </a:p>
                  </a:txBody>
                  <a:tcPr anchor="ctr" anchorCtr="1">
                    <a:lnR w="12700" cap="flat" cmpd="sng" algn="ctr">
                      <a:solidFill>
                        <a:schemeClr val="tx1"/>
                      </a:solidFill>
                      <a:prstDash val="solid"/>
                      <a:round/>
                      <a:headEnd type="none" w="med" len="med"/>
                      <a:tailEnd type="none" w="med" len="med"/>
                    </a:lnR>
                  </a:tcPr>
                </a:tc>
                <a:tc>
                  <a:txBody>
                    <a:bodyPr/>
                    <a:lstStyle/>
                    <a:p>
                      <a:pPr algn="ctr"/>
                      <a:r>
                        <a:rPr kumimoji="1" lang="en-US" altLang="ja-JP" sz="2400" dirty="0" smtClean="0"/>
                        <a:t>4</a:t>
                      </a:r>
                      <a:endParaRPr kumimoji="1" lang="ja-JP" altLang="en-US" sz="2400" dirty="0"/>
                    </a:p>
                  </a:txBody>
                  <a:tcPr anchor="ctr" anchorCtr="1">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2400" dirty="0" smtClean="0"/>
                        <a:t>5</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2400" dirty="0" smtClean="0"/>
                        <a:t>6</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2400" dirty="0" smtClean="0"/>
                        <a:t>7</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2400" dirty="0" smtClean="0"/>
                        <a:t>8</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2400" dirty="0" smtClean="0"/>
                        <a:t>9</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2400" dirty="0" smtClean="0"/>
                        <a:t>10</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2400" dirty="0" smtClean="0"/>
                        <a:t>11</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2400" dirty="0" smtClean="0"/>
                        <a:t>12</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2400" dirty="0" smtClean="0"/>
                        <a:t>1</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1F497D">
                          <a:lumMod val="40000"/>
                          <a:lumOff val="60000"/>
                        </a:srgbClr>
                      </a:solidFill>
                      <a:prstDash val="solid"/>
                      <a:round/>
                      <a:headEnd type="none" w="med" len="med"/>
                      <a:tailEnd type="none" w="med" len="med"/>
                    </a:lnB>
                  </a:tcPr>
                </a:tc>
                <a:tc>
                  <a:txBody>
                    <a:bodyPr/>
                    <a:lstStyle/>
                    <a:p>
                      <a:pPr algn="ctr"/>
                      <a:r>
                        <a:rPr kumimoji="1" lang="en-US" altLang="ja-JP" sz="2400" dirty="0" smtClean="0"/>
                        <a:t>2</a:t>
                      </a:r>
                      <a:endParaRPr kumimoji="1" lang="ja-JP" altLang="en-US" sz="2400" dirty="0"/>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rgbClr val="1F497D">
                          <a:lumMod val="40000"/>
                          <a:lumOff val="60000"/>
                        </a:srgbClr>
                      </a:solidFill>
                      <a:prstDash val="solid"/>
                      <a:round/>
                      <a:headEnd type="none" w="med" len="med"/>
                      <a:tailEnd type="none" w="med" len="med"/>
                    </a:lnB>
                  </a:tcPr>
                </a:tc>
                <a:tc>
                  <a:txBody>
                    <a:bodyPr/>
                    <a:lstStyle/>
                    <a:p>
                      <a:pPr algn="ctr"/>
                      <a:r>
                        <a:rPr kumimoji="1" lang="en-US" altLang="ja-JP" sz="2400" dirty="0" smtClean="0"/>
                        <a:t>3</a:t>
                      </a:r>
                      <a:endParaRPr kumimoji="1" lang="ja-JP" altLang="en-US" sz="2400" dirty="0"/>
                    </a:p>
                  </a:txBody>
                  <a:tcPr anchor="ctr" anchorCtr="1">
                    <a:lnL w="12700" cap="flat" cmpd="sng" algn="ctr">
                      <a:solidFill>
                        <a:schemeClr val="bg1"/>
                      </a:solidFill>
                      <a:prstDash val="solid"/>
                      <a:round/>
                      <a:headEnd type="none" w="med" len="med"/>
                      <a:tailEnd type="none" w="med" len="med"/>
                    </a:lnL>
                    <a:lnB w="12700" cap="flat" cmpd="sng" algn="ctr">
                      <a:solidFill>
                        <a:srgbClr val="1F497D">
                          <a:lumMod val="40000"/>
                          <a:lumOff val="60000"/>
                        </a:srgbClr>
                      </a:solidFill>
                      <a:prstDash val="solid"/>
                      <a:round/>
                      <a:headEnd type="none" w="med" len="med"/>
                      <a:tailEnd type="none" w="med" len="med"/>
                    </a:lnB>
                  </a:tcPr>
                </a:tc>
              </a:tr>
              <a:tr h="1057118">
                <a:tc>
                  <a:txBody>
                    <a:bodyPr/>
                    <a:lstStyle/>
                    <a:p>
                      <a:pPr algn="ctr"/>
                      <a:r>
                        <a:rPr kumimoji="1" lang="ja-JP" altLang="en-US" dirty="0" smtClean="0"/>
                        <a:t>後期研修</a:t>
                      </a:r>
                      <a:endParaRPr kumimoji="1" lang="en-US" altLang="ja-JP" dirty="0" smtClean="0"/>
                    </a:p>
                    <a:p>
                      <a:pPr algn="ctr"/>
                      <a:r>
                        <a:rPr kumimoji="1" lang="en-US" altLang="ja-JP" dirty="0" smtClean="0"/>
                        <a:t>1</a:t>
                      </a:r>
                      <a:r>
                        <a:rPr kumimoji="1" lang="ja-JP" altLang="en-US" dirty="0" smtClean="0"/>
                        <a:t>年目</a:t>
                      </a:r>
                      <a:endParaRPr kumimoji="1" lang="ja-JP" altLang="en-US" dirty="0"/>
                    </a:p>
                  </a:txBody>
                  <a:tcPr vert="eaVert" anchor="ctr" anchorCtr="1">
                    <a:lnR w="12700" cap="flat" cmpd="sng" algn="ctr">
                      <a:solidFill>
                        <a:schemeClr val="tx1"/>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gridSpan="6">
                  <a:txBody>
                    <a:bodyPr/>
                    <a:lstStyle/>
                    <a:p>
                      <a:pPr algn="ctr"/>
                      <a:r>
                        <a:rPr kumimoji="1" lang="ja-JP" altLang="en-US" sz="2800" dirty="0" smtClean="0"/>
                        <a:t>必修</a:t>
                      </a:r>
                      <a:endParaRPr kumimoji="1" lang="en-US" altLang="ja-JP" sz="2800" dirty="0" smtClean="0"/>
                    </a:p>
                    <a:p>
                      <a:pPr algn="ctr"/>
                      <a:r>
                        <a:rPr kumimoji="1" lang="ja-JP" altLang="en-US" sz="2800" dirty="0" smtClean="0"/>
                        <a:t>内科</a:t>
                      </a:r>
                      <a:endParaRPr kumimoji="1" lang="ja-JP" altLang="en-US" sz="2800" dirty="0"/>
                    </a:p>
                  </a:txBody>
                  <a:tcPr anchor="ctr" anchorCtr="1">
                    <a:lnL w="12700"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ja-JP" altLang="en-US" sz="2800" dirty="0" smtClean="0"/>
                        <a:t>必修</a:t>
                      </a:r>
                      <a:endParaRPr kumimoji="1" lang="en-US" altLang="ja-JP" sz="2800" dirty="0" smtClean="0"/>
                    </a:p>
                    <a:p>
                      <a:pPr algn="ctr"/>
                      <a:r>
                        <a:rPr kumimoji="1" lang="ja-JP" altLang="en-US" sz="2800" dirty="0" smtClean="0"/>
                        <a:t>小児科</a:t>
                      </a:r>
                    </a:p>
                  </a:txBody>
                  <a:tcPr anchor="ctr" anchorCtr="1">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B w="12700" cap="flat" cmpd="sng" algn="ctr">
                      <a:solidFill>
                        <a:schemeClr val="accent1">
                          <a:lumMod val="75000"/>
                        </a:schemeClr>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必修</a:t>
                      </a:r>
                      <a:endParaRPr kumimoji="1" lang="en-US" altLang="ja-JP" sz="2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救急</a:t>
                      </a:r>
                      <a:endParaRPr kumimoji="1" lang="en-US" altLang="ja-JP" sz="2800" dirty="0" smtClean="0"/>
                    </a:p>
                  </a:txBody>
                  <a:tcPr anchor="ctr" anchorCtr="1">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rgbClr val="1F497D">
                          <a:lumMod val="40000"/>
                          <a:lumOff val="60000"/>
                        </a:srgb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r>
              <a:tr h="1057118">
                <a:tc>
                  <a:txBody>
                    <a:bodyPr/>
                    <a:lstStyle/>
                    <a:p>
                      <a:pPr algn="ctr"/>
                      <a:r>
                        <a:rPr kumimoji="1" lang="ja-JP" altLang="en-US" dirty="0" smtClean="0"/>
                        <a:t>後期研修</a:t>
                      </a:r>
                      <a:endParaRPr kumimoji="1" lang="en-US" altLang="ja-JP" dirty="0" smtClean="0"/>
                    </a:p>
                    <a:p>
                      <a:pPr algn="ctr"/>
                      <a:r>
                        <a:rPr kumimoji="1" lang="ja-JP" altLang="en-US" dirty="0" smtClean="0"/>
                        <a:t>２年目</a:t>
                      </a:r>
                      <a:endParaRPr kumimoji="1" lang="ja-JP" altLang="en-US" dirty="0"/>
                    </a:p>
                  </a:txBody>
                  <a:tcPr vert="eaVert" anchor="ctr" anchorCtr="1">
                    <a:lnR w="12700" cap="flat" cmpd="sng" algn="ctr">
                      <a:solidFill>
                        <a:schemeClr val="tx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grid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solidFill>
                            <a:schemeClr val="tx1"/>
                          </a:solidFill>
                        </a:rPr>
                        <a:t>総合診療専門研修</a:t>
                      </a:r>
                      <a:r>
                        <a:rPr kumimoji="1" lang="en-US" altLang="ja-JP" sz="2800" dirty="0" smtClean="0">
                          <a:solidFill>
                            <a:schemeClr val="tx1"/>
                          </a:solidFill>
                        </a:rPr>
                        <a:t>Ⅰ</a:t>
                      </a:r>
                      <a:r>
                        <a:rPr kumimoji="1" lang="ja-JP" altLang="en-US" sz="2800" dirty="0" smtClean="0">
                          <a:solidFill>
                            <a:schemeClr val="tx1"/>
                          </a:solidFill>
                        </a:rPr>
                        <a:t>（診療所・小病院）</a:t>
                      </a:r>
                      <a:endParaRPr kumimoji="1" lang="en-US" altLang="ja-JP" sz="28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100" dirty="0" smtClean="0">
                          <a:solidFill>
                            <a:schemeClr val="tx1"/>
                          </a:solidFill>
                          <a:latin typeface=""/>
                          <a:cs typeface=""/>
                        </a:rPr>
                        <a:t>＋領域別研修（</a:t>
                      </a:r>
                      <a:r>
                        <a:rPr kumimoji="1" lang="ja-JP" altLang="en-US" sz="2100" baseline="0" dirty="0" smtClean="0">
                          <a:solidFill>
                            <a:schemeClr val="tx1"/>
                          </a:solidFill>
                          <a:latin typeface=""/>
                          <a:cs typeface=""/>
                        </a:rPr>
                        <a:t>１日</a:t>
                      </a:r>
                      <a:r>
                        <a:rPr kumimoji="1" lang="en-US" altLang="ja-JP" sz="2100" baseline="0" dirty="0" smtClean="0">
                          <a:solidFill>
                            <a:schemeClr val="tx1"/>
                          </a:solidFill>
                          <a:latin typeface=""/>
                          <a:cs typeface=""/>
                        </a:rPr>
                        <a:t>/</a:t>
                      </a:r>
                      <a:r>
                        <a:rPr kumimoji="1" lang="ja-JP" altLang="en-US" sz="2100" baseline="0" dirty="0" smtClean="0">
                          <a:solidFill>
                            <a:schemeClr val="tx1"/>
                          </a:solidFill>
                          <a:latin typeface=""/>
                          <a:cs typeface=""/>
                        </a:rPr>
                        <a:t>週</a:t>
                      </a:r>
                      <a:r>
                        <a:rPr kumimoji="1" lang="ja-JP" altLang="en-US" sz="2100" dirty="0" smtClean="0">
                          <a:solidFill>
                            <a:schemeClr val="tx1"/>
                          </a:solidFill>
                          <a:latin typeface=""/>
                          <a:cs typeface=""/>
                        </a:rPr>
                        <a:t>）</a:t>
                      </a:r>
                      <a:r>
                        <a:rPr kumimoji="1" lang="en-US" altLang="ja-JP" sz="2100" dirty="0" smtClean="0">
                          <a:solidFill>
                            <a:schemeClr val="tx1"/>
                          </a:solidFill>
                          <a:latin typeface=""/>
                          <a:cs typeface=""/>
                        </a:rPr>
                        <a:t>【</a:t>
                      </a:r>
                      <a:r>
                        <a:rPr kumimoji="1" lang="ja-JP" altLang="en-US" sz="2100" dirty="0" smtClean="0">
                          <a:solidFill>
                            <a:schemeClr val="tx1"/>
                          </a:solidFill>
                          <a:latin typeface=""/>
                          <a:cs typeface=""/>
                        </a:rPr>
                        <a:t>精神科</a:t>
                      </a:r>
                      <a:r>
                        <a:rPr kumimoji="1" lang="en-US" altLang="ja-JP" sz="2100" dirty="0" smtClean="0">
                          <a:solidFill>
                            <a:schemeClr val="tx1"/>
                          </a:solidFill>
                          <a:latin typeface=""/>
                          <a:cs typeface=""/>
                        </a:rPr>
                        <a:t>､</a:t>
                      </a:r>
                      <a:r>
                        <a:rPr kumimoji="1" lang="ja-JP" altLang="en-US" sz="2100" dirty="0" smtClean="0">
                          <a:solidFill>
                            <a:schemeClr val="tx1"/>
                          </a:solidFill>
                          <a:latin typeface=""/>
                          <a:cs typeface=""/>
                        </a:rPr>
                        <a:t>皮膚科</a:t>
                      </a:r>
                      <a:r>
                        <a:rPr kumimoji="1" lang="en-US" altLang="ja-JP" sz="2100" dirty="0" smtClean="0">
                          <a:solidFill>
                            <a:schemeClr val="tx1"/>
                          </a:solidFill>
                          <a:latin typeface=""/>
                          <a:cs typeface=""/>
                        </a:rPr>
                        <a:t>】</a:t>
                      </a:r>
                    </a:p>
                  </a:txBody>
                  <a:tcPr anchor="ctr" anchorCtr="1">
                    <a:lnL w="12700" cap="flat" cmpd="sng" algn="ctr">
                      <a:solidFill>
                        <a:schemeClr val="tx1"/>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sz="2800" dirty="0"/>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sz="2800" dirty="0"/>
                    </a:p>
                  </a:txBody>
                  <a:tcPr anchor="ctr" anchorCtr="1">
                    <a:lnL w="12700" cap="flat" cmpd="sng" algn="ctr">
                      <a:solidFill>
                        <a:schemeClr val="tx1"/>
                      </a:solidFill>
                      <a:prstDash val="solid"/>
                      <a:round/>
                      <a:headEnd type="none" w="med" len="med"/>
                      <a:tailEnd type="none" w="med" len="med"/>
                    </a:lnL>
                  </a:tcPr>
                </a:tc>
                <a:tc hMerge="1">
                  <a:txBody>
                    <a:bodyPr/>
                    <a:lstStyle/>
                    <a:p>
                      <a:endParaRPr kumimoji="1" lang="ja-JP" altLang="en-US" dirty="0"/>
                    </a:p>
                  </a:txBody>
                  <a:tcPr/>
                </a:tc>
                <a:tc hMerge="1">
                  <a:txBody>
                    <a:bodyPr/>
                    <a:lstStyle/>
                    <a:p>
                      <a:endParaRPr kumimoji="1" lang="ja-JP" altLang="en-US" dirty="0"/>
                    </a:p>
                  </a:txBody>
                  <a:tcPr/>
                </a:tc>
              </a:tr>
              <a:tr h="1057118">
                <a:tc>
                  <a:txBody>
                    <a:bodyPr/>
                    <a:lstStyle/>
                    <a:p>
                      <a:pPr algn="ctr"/>
                      <a:r>
                        <a:rPr kumimoji="1" lang="ja-JP" altLang="en-US" dirty="0" smtClean="0"/>
                        <a:t>後期研修</a:t>
                      </a:r>
                      <a:endParaRPr kumimoji="1" lang="en-US" altLang="ja-JP" dirty="0" smtClean="0"/>
                    </a:p>
                    <a:p>
                      <a:pPr algn="ctr"/>
                      <a:r>
                        <a:rPr kumimoji="1" lang="ja-JP" altLang="en-US" dirty="0" smtClean="0"/>
                        <a:t>３年目</a:t>
                      </a:r>
                      <a:endParaRPr kumimoji="1" lang="ja-JP" altLang="en-US" dirty="0"/>
                    </a:p>
                  </a:txBody>
                  <a:tcPr vert="eaVert" anchor="ctr" anchorCtr="1">
                    <a:lnR w="12700" cap="flat" cmpd="sng" algn="ctr">
                      <a:solidFill>
                        <a:schemeClr val="tx1"/>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総合診療専門研修</a:t>
                      </a:r>
                      <a:r>
                        <a:rPr kumimoji="1" lang="en-US" altLang="ja-JP" sz="2800" dirty="0" smtClean="0"/>
                        <a:t>Ⅱ</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800" dirty="0" smtClean="0"/>
                        <a:t>（病院総合診療部門）</a:t>
                      </a:r>
                      <a:endParaRPr kumimoji="1" lang="en-US" altLang="ja-JP" sz="2100" dirty="0" smtClean="0">
                        <a:latin typeface=""/>
                        <a:cs typeface=""/>
                      </a:endParaRPr>
                    </a:p>
                  </a:txBody>
                  <a:tcPr anchor="ctr" anchorCtr="1">
                    <a:lnL w="12700" cap="flat" cmpd="sng" algn="ctr">
                      <a:solidFill>
                        <a:schemeClr val="tx1"/>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tc hMerge="1">
                  <a:txBody>
                    <a:bodyPr/>
                    <a:lstStyle/>
                    <a:p>
                      <a:pPr algn="ctr"/>
                      <a:endParaRPr kumimoji="1" lang="en-US" altLang="ja-JP" sz="2800" dirty="0" smtClean="0"/>
                    </a:p>
                  </a:txBody>
                  <a:tcPr anchor="ctr" anchorCtr="1">
                    <a:lnL w="12700" cap="flat" cmpd="sng" algn="ctr">
                      <a:solidFill>
                        <a:schemeClr val="accent1">
                          <a:lumMod val="75000"/>
                        </a:schemeClr>
                      </a:solidFill>
                      <a:prstDash val="solid"/>
                      <a:round/>
                      <a:headEnd type="none" w="med" len="med"/>
                      <a:tailEnd type="none" w="med" len="med"/>
                    </a:ln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100" dirty="0" smtClean="0">
                          <a:solidFill>
                            <a:schemeClr val="tx1"/>
                          </a:solidFill>
                          <a:latin typeface=""/>
                          <a:cs typeface=""/>
                        </a:rPr>
                        <a:t>領域別研修</a:t>
                      </a:r>
                      <a:endParaRPr kumimoji="1" lang="en-US" altLang="ja-JP" sz="2100" dirty="0" smtClean="0">
                        <a:solidFill>
                          <a:schemeClr val="tx1"/>
                        </a:solidFill>
                        <a:latin typeface=""/>
                        <a:cs typeface=""/>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100" dirty="0" smtClean="0">
                          <a:solidFill>
                            <a:schemeClr val="tx1"/>
                          </a:solidFill>
                          <a:latin typeface=""/>
                          <a:cs typeface=""/>
                        </a:rPr>
                        <a:t>【</a:t>
                      </a:r>
                      <a:r>
                        <a:rPr kumimoji="1" lang="ja-JP" altLang="en-US" sz="2100" dirty="0" smtClean="0">
                          <a:solidFill>
                            <a:schemeClr val="tx1"/>
                          </a:solidFill>
                          <a:latin typeface=""/>
                          <a:cs typeface=""/>
                        </a:rPr>
                        <a:t>整形外科</a:t>
                      </a:r>
                      <a:r>
                        <a:rPr kumimoji="1" lang="en-US" altLang="ja-JP" sz="2100" dirty="0" smtClean="0">
                          <a:solidFill>
                            <a:schemeClr val="tx1"/>
                          </a:solidFill>
                          <a:latin typeface=""/>
                          <a:cs typeface=""/>
                        </a:rPr>
                        <a:t>】</a:t>
                      </a:r>
                    </a:p>
                  </a:txBody>
                  <a:tcPr anchor="ctr" anchorCtr="1">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tcPr>
                </a:tc>
                <a:tc hMerge="1">
                  <a:txBody>
                    <a:bodyPr/>
                    <a:lstStyle/>
                    <a:p>
                      <a:endParaRPr kumimoji="1" lang="ja-JP" altLang="en-US" dirty="0"/>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2100" dirty="0" smtClean="0">
                        <a:latin typeface=""/>
                        <a:cs typeface=""/>
                      </a:endParaRPr>
                    </a:p>
                  </a:txBody>
                  <a:tcPr anchor="ctr" anchorCtr="1">
                    <a:lnL w="12700" cap="flat" cmpd="sng" algn="ctr">
                      <a:solidFill>
                        <a:schemeClr val="accent1">
                          <a:lumMod val="75000"/>
                        </a:schemeClr>
                      </a:solidFill>
                      <a:prstDash val="solid"/>
                      <a:round/>
                      <a:headEnd type="none" w="med" len="med"/>
                      <a:tailEnd type="none" w="med" len="med"/>
                    </a:lnL>
                    <a:lnT w="12700" cap="flat" cmpd="sng" algn="ctr">
                      <a:solidFill>
                        <a:srgbClr val="1F497D">
                          <a:lumMod val="40000"/>
                          <a:lumOff val="60000"/>
                        </a:srgbClr>
                      </a:solidFill>
                      <a:prstDash val="solid"/>
                      <a:round/>
                      <a:headEnd type="none" w="med" len="med"/>
                      <a:tailEnd type="none" w="med" len="med"/>
                    </a:lnT>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100" dirty="0" smtClean="0">
                          <a:latin typeface=""/>
                          <a:cs typeface=""/>
                        </a:rPr>
                        <a:t>領域別研修</a:t>
                      </a:r>
                      <a:endParaRPr kumimoji="1" lang="en-US" altLang="ja-JP" sz="2100" dirty="0" smtClean="0">
                        <a:latin typeface=""/>
                        <a:cs typeface=""/>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100" dirty="0" smtClean="0">
                          <a:latin typeface=""/>
                          <a:cs typeface=""/>
                        </a:rPr>
                        <a:t>【</a:t>
                      </a:r>
                      <a:r>
                        <a:rPr kumimoji="1" lang="ja-JP" altLang="en-US" sz="2100" dirty="0" smtClean="0">
                          <a:latin typeface=""/>
                          <a:cs typeface=""/>
                        </a:rPr>
                        <a:t>産婦人科</a:t>
                      </a:r>
                      <a:r>
                        <a:rPr kumimoji="1" lang="en-US" altLang="ja-JP" sz="2100" dirty="0" smtClean="0">
                          <a:latin typeface=""/>
                          <a:cs typeface=""/>
                        </a:rPr>
                        <a:t>】</a:t>
                      </a:r>
                    </a:p>
                  </a:txBody>
                  <a:tcPr anchor="ctr" anchorCtr="1">
                    <a:lnL w="12700" cap="flat" cmpd="sng" algn="ctr">
                      <a:solidFill>
                        <a:schemeClr val="accent1">
                          <a:lumMod val="75000"/>
                        </a:schemeClr>
                      </a:solidFill>
                      <a:prstDash val="solid"/>
                      <a:round/>
                      <a:headEnd type="none" w="med" len="med"/>
                      <a:tailEnd type="none" w="med" len="med"/>
                    </a:lnL>
                    <a:lnT w="12700" cap="flat" cmpd="sng" algn="ctr">
                      <a:solidFill>
                        <a:schemeClr val="accent1">
                          <a:lumMod val="75000"/>
                        </a:schemeClr>
                      </a:solidFill>
                      <a:prstDash val="solid"/>
                      <a:round/>
                      <a:headEnd type="none" w="med" len="med"/>
                      <a:tailEnd type="none" w="med" len="med"/>
                    </a:lnT>
                  </a:tcPr>
                </a:tc>
                <a:tc hMerge="1">
                  <a:txBody>
                    <a:bodyPr/>
                    <a:lstStyle/>
                    <a:p>
                      <a:endParaRPr kumimoji="1" lang="ja-JP" altLang="en-US" dirty="0"/>
                    </a:p>
                  </a:txBody>
                  <a:tcPr/>
                </a:tc>
                <a:tc hMerge="1">
                  <a:txBody>
                    <a:bodyPr/>
                    <a:lstStyle/>
                    <a:p>
                      <a:endParaRPr kumimoji="1" lang="ja-JP" altLang="en-US" dirty="0"/>
                    </a:p>
                  </a:txBody>
                  <a:tcPr/>
                </a:tc>
              </a:tr>
            </a:tbl>
          </a:graphicData>
        </a:graphic>
      </p:graphicFrame>
    </p:spTree>
    <p:extLst>
      <p:ext uri="{BB962C8B-B14F-4D97-AF65-F5344CB8AC3E}">
        <p14:creationId xmlns:p14="http://schemas.microsoft.com/office/powerpoint/2010/main" val="7045471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latin typeface="メイリオ" pitchFamily="50" charset="-128"/>
                <a:ea typeface="メイリオ" pitchFamily="50" charset="-128"/>
                <a:cs typeface="メイリオ" pitchFamily="50" charset="-128"/>
              </a:rPr>
              <a:t>総合診療専門研修</a:t>
            </a:r>
            <a:r>
              <a:rPr lang="en-US" altLang="ja-JP" dirty="0" smtClean="0">
                <a:latin typeface="メイリオ" pitchFamily="50" charset="-128"/>
                <a:ea typeface="メイリオ" pitchFamily="50" charset="-128"/>
                <a:cs typeface="メイリオ" pitchFamily="50" charset="-128"/>
              </a:rPr>
              <a:t>Ⅰ</a:t>
            </a:r>
            <a:br>
              <a:rPr lang="en-US" altLang="ja-JP" dirty="0" smtClean="0">
                <a:latin typeface="メイリオ" pitchFamily="50" charset="-128"/>
                <a:ea typeface="メイリオ" pitchFamily="50" charset="-128"/>
                <a:cs typeface="メイリオ" pitchFamily="50" charset="-128"/>
              </a:rPr>
            </a:br>
            <a:r>
              <a:rPr lang="ja-JP" altLang="en-US" dirty="0" smtClean="0">
                <a:latin typeface="メイリオ" pitchFamily="50" charset="-128"/>
                <a:ea typeface="メイリオ" pitchFamily="50" charset="-128"/>
                <a:cs typeface="メイリオ" pitchFamily="50" charset="-128"/>
              </a:rPr>
              <a:t>診療所・小病院研修</a:t>
            </a:r>
            <a:endParaRPr lang="ja-JP" altLang="en-US" dirty="0">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23528" y="1600200"/>
            <a:ext cx="8568952" cy="4988024"/>
          </a:xfrm>
        </p:spPr>
        <p:txBody>
          <a:bodyPr>
            <a:normAutofit/>
          </a:bodyPr>
          <a:lstStyle/>
          <a:p>
            <a:pPr lvl="0"/>
            <a:r>
              <a:rPr lang="ja-JP" altLang="en-US" sz="2400" dirty="0" smtClean="0">
                <a:latin typeface="メイリオ" pitchFamily="50" charset="-128"/>
                <a:ea typeface="メイリオ" pitchFamily="50" charset="-128"/>
              </a:rPr>
              <a:t>研修施設：診療所または地域の小病院</a:t>
            </a:r>
            <a:endParaRPr lang="en-US" altLang="ja-JP" sz="2400" dirty="0" smtClean="0">
              <a:latin typeface="メイリオ" pitchFamily="50" charset="-128"/>
              <a:ea typeface="メイリオ" pitchFamily="50" charset="-128"/>
            </a:endParaRPr>
          </a:p>
          <a:p>
            <a:pPr lvl="1"/>
            <a:r>
              <a:rPr lang="ja-JP" altLang="en-US" sz="2000" dirty="0" smtClean="0">
                <a:latin typeface="メイリオ" pitchFamily="50" charset="-128"/>
                <a:ea typeface="メイリオ" pitchFamily="50" charset="-128"/>
              </a:rPr>
              <a:t>小病院の規模についても研修内容の各種要件が担保されれば病床数などで一律には規定しない</a:t>
            </a:r>
            <a:endParaRPr lang="en-US" altLang="ja-JP" sz="2000" dirty="0" smtClean="0">
              <a:latin typeface="メイリオ" pitchFamily="50" charset="-128"/>
              <a:ea typeface="メイリオ" pitchFamily="50" charset="-128"/>
            </a:endParaRPr>
          </a:p>
          <a:p>
            <a:pPr lvl="0"/>
            <a:r>
              <a:rPr lang="ja-JP" altLang="en-US" sz="2400" dirty="0" smtClean="0">
                <a:latin typeface="メイリオ" pitchFamily="50" charset="-128"/>
                <a:ea typeface="メイリオ" pitchFamily="50" charset="-128"/>
              </a:rPr>
              <a:t>指導医：学会認定指導医</a:t>
            </a:r>
            <a:endParaRPr lang="en-US" altLang="ja-JP" sz="2400" dirty="0" smtClean="0">
              <a:latin typeface="メイリオ" pitchFamily="50" charset="-128"/>
              <a:ea typeface="メイリオ" pitchFamily="50" charset="-128"/>
            </a:endParaRPr>
          </a:p>
          <a:p>
            <a:pPr lvl="0"/>
            <a:r>
              <a:rPr lang="ja-JP" altLang="en-US" sz="2400" dirty="0" smtClean="0">
                <a:latin typeface="メイリオ" pitchFamily="50" charset="-128"/>
                <a:ea typeface="メイリオ" pitchFamily="50" charset="-128"/>
              </a:rPr>
              <a:t>研修内容：</a:t>
            </a:r>
            <a:endParaRPr lang="en-US" altLang="ja-JP" sz="2400" dirty="0" smtClean="0">
              <a:latin typeface="メイリオ" pitchFamily="50" charset="-128"/>
              <a:ea typeface="メイリオ" pitchFamily="50" charset="-128"/>
            </a:endParaRPr>
          </a:p>
          <a:p>
            <a:pPr lvl="1"/>
            <a:r>
              <a:rPr lang="ja-JP" altLang="en-US" sz="2400" dirty="0" smtClean="0">
                <a:latin typeface="メイリオ" pitchFamily="50" charset="-128"/>
                <a:ea typeface="メイリオ" pitchFamily="50" charset="-128"/>
              </a:rPr>
              <a:t>外来診療：日常良く遭遇する症候や疾患への対応（外傷も含む）、生活習慣病のコントロール、患者教育、心理社会的問題への対応、</a:t>
            </a:r>
            <a:r>
              <a:rPr lang="ja-JP" altLang="en-US" sz="2400" dirty="0" smtClean="0">
                <a:solidFill>
                  <a:srgbClr val="000000"/>
                </a:solidFill>
                <a:latin typeface="メイリオ" pitchFamily="50" charset="-128"/>
                <a:ea typeface="メイリオ" pitchFamily="50" charset="-128"/>
              </a:rPr>
              <a:t>高齢者ケア（認知症を含む）、</a:t>
            </a:r>
            <a:r>
              <a:rPr lang="ja-JP" altLang="en-US" sz="2400" dirty="0" smtClean="0">
                <a:latin typeface="メイリオ" pitchFamily="50" charset="-128"/>
                <a:ea typeface="メイリオ" pitchFamily="50" charset="-128"/>
              </a:rPr>
              <a:t>包括ケア、継続ケア、家族志向型ケアなどを経験する</a:t>
            </a:r>
            <a:endParaRPr lang="en-US" altLang="ja-JP" sz="2400" dirty="0" smtClean="0">
              <a:latin typeface="メイリオ" pitchFamily="50" charset="-128"/>
              <a:ea typeface="メイリオ" pitchFamily="50" charset="-128"/>
            </a:endParaRPr>
          </a:p>
          <a:p>
            <a:pPr lvl="1"/>
            <a:r>
              <a:rPr lang="ja-JP" altLang="en-US" sz="2400" dirty="0" smtClean="0">
                <a:latin typeface="メイリオ" pitchFamily="50" charset="-128"/>
                <a:ea typeface="メイリオ" pitchFamily="50" charset="-128"/>
              </a:rPr>
              <a:t>訪問診療：在宅ケア、介護施設との連携などを経験し在宅</a:t>
            </a:r>
            <a:r>
              <a:rPr lang="ja-JP" altLang="en-US" sz="2400" dirty="0" smtClean="0">
                <a:solidFill>
                  <a:srgbClr val="000000"/>
                </a:solidFill>
                <a:latin typeface="メイリオ" pitchFamily="50" charset="-128"/>
                <a:ea typeface="メイリオ" pitchFamily="50" charset="-128"/>
              </a:rPr>
              <a:t>緩和</a:t>
            </a:r>
            <a:r>
              <a:rPr lang="ja-JP" altLang="en-US" sz="2400" dirty="0" smtClean="0">
                <a:latin typeface="メイリオ" pitchFamily="50" charset="-128"/>
                <a:ea typeface="メイリオ" pitchFamily="50" charset="-128"/>
              </a:rPr>
              <a:t>ケアにも従事</a:t>
            </a:r>
            <a:endParaRPr lang="en-US" altLang="ja-JP" sz="2400" dirty="0" smtClean="0">
              <a:latin typeface="メイリオ" pitchFamily="50" charset="-128"/>
              <a:ea typeface="メイリオ" pitchFamily="50" charset="-128"/>
            </a:endParaRPr>
          </a:p>
          <a:p>
            <a:pPr lvl="1"/>
            <a:r>
              <a:rPr lang="ja-JP" altLang="en-US" sz="2400" dirty="0" smtClean="0">
                <a:latin typeface="メイリオ" pitchFamily="50" charset="-128"/>
                <a:ea typeface="メイリオ" pitchFamily="50" charset="-128"/>
              </a:rPr>
              <a:t>地域包括ケア：学校医、地域保健活動などに参加する</a:t>
            </a:r>
            <a:endParaRPr lang="en-US" altLang="ja-JP" sz="2400" dirty="0" smtClean="0">
              <a:latin typeface="メイリオ" pitchFamily="50" charset="-128"/>
              <a:ea typeface="メイリオ" pitchFamily="50" charset="-128"/>
            </a:endParaRPr>
          </a:p>
        </p:txBody>
      </p:sp>
    </p:spTree>
    <p:extLst>
      <p:ext uri="{BB962C8B-B14F-4D97-AF65-F5344CB8AC3E}">
        <p14:creationId xmlns:p14="http://schemas.microsoft.com/office/powerpoint/2010/main" val="1834944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normAutofit fontScale="90000"/>
          </a:bodyPr>
          <a:lstStyle/>
          <a:p>
            <a:pPr eaLnBrk="1" hangingPunct="1"/>
            <a:r>
              <a:rPr lang="ja-JP" altLang="en-US" sz="4000" dirty="0">
                <a:latin typeface="メイリオ" pitchFamily="50" charset="-128"/>
                <a:ea typeface="メイリオ" pitchFamily="50" charset="-128"/>
                <a:cs typeface="メイリオ" pitchFamily="-111" charset="-128"/>
              </a:rPr>
              <a:t>総合診療</a:t>
            </a:r>
            <a:r>
              <a:rPr lang="ja-JP" sz="4000" dirty="0">
                <a:latin typeface="メイリオ" pitchFamily="50" charset="-128"/>
                <a:ea typeface="メイリオ" pitchFamily="50" charset="-128"/>
                <a:cs typeface="メイリオ" pitchFamily="-111" charset="-128"/>
              </a:rPr>
              <a:t>専門研修</a:t>
            </a:r>
            <a:r>
              <a:rPr lang="en-US" altLang="ja-JP" sz="4000" dirty="0">
                <a:latin typeface="メイリオ" pitchFamily="50" charset="-128"/>
                <a:ea typeface="メイリオ" pitchFamily="50" charset="-128"/>
                <a:cs typeface="メイリオ" pitchFamily="-111" charset="-128"/>
              </a:rPr>
              <a:t>Ⅱ</a:t>
            </a:r>
            <a:br>
              <a:rPr lang="en-US" altLang="ja-JP" sz="4000" dirty="0">
                <a:latin typeface="メイリオ" pitchFamily="50" charset="-128"/>
                <a:ea typeface="メイリオ" pitchFamily="50" charset="-128"/>
                <a:cs typeface="メイリオ" pitchFamily="-111" charset="-128"/>
              </a:rPr>
            </a:br>
            <a:r>
              <a:rPr lang="ja-JP" altLang="en-US" sz="4000" dirty="0">
                <a:latin typeface="メイリオ" pitchFamily="50" charset="-128"/>
                <a:ea typeface="メイリオ" pitchFamily="50" charset="-128"/>
              </a:rPr>
              <a:t>病院総合診療部門研修</a:t>
            </a:r>
          </a:p>
        </p:txBody>
      </p:sp>
      <p:sp>
        <p:nvSpPr>
          <p:cNvPr id="3" name="コンテンツ プレースホルダ 2"/>
          <p:cNvSpPr>
            <a:spLocks noGrp="1"/>
          </p:cNvSpPr>
          <p:nvPr>
            <p:ph idx="1"/>
          </p:nvPr>
        </p:nvSpPr>
        <p:spPr>
          <a:xfrm>
            <a:off x="539552" y="1772816"/>
            <a:ext cx="8352928" cy="4374205"/>
          </a:xfrm>
        </p:spPr>
        <p:txBody>
          <a:bodyPr rtlCol="0">
            <a:noAutofit/>
          </a:bodyPr>
          <a:lstStyle/>
          <a:p>
            <a:pPr lvl="0"/>
            <a:r>
              <a:rPr lang="ja-JP" altLang="en-US" sz="2800" dirty="0" smtClean="0">
                <a:latin typeface="メイリオ" pitchFamily="50" charset="-128"/>
                <a:ea typeface="メイリオ" pitchFamily="50" charset="-128"/>
              </a:rPr>
              <a:t>研修施設：病院における総合診療部門</a:t>
            </a:r>
            <a:endParaRPr lang="en-US" altLang="ja-JP" sz="2800" dirty="0" smtClean="0">
              <a:latin typeface="メイリオ" pitchFamily="50" charset="-128"/>
              <a:ea typeface="メイリオ" pitchFamily="50" charset="-128"/>
            </a:endParaRPr>
          </a:p>
          <a:p>
            <a:pPr lvl="1"/>
            <a:r>
              <a:rPr lang="ja-JP" altLang="en-US" sz="2400" dirty="0" smtClean="0">
                <a:latin typeface="メイリオ" pitchFamily="50" charset="-128"/>
                <a:ea typeface="メイリオ" pitchFamily="50" charset="-128"/>
              </a:rPr>
              <a:t>病院の規模については研修内容の各種要件が担保されれば病床数などで一律には規定しない</a:t>
            </a:r>
            <a:endParaRPr lang="en-US" altLang="ja-JP" sz="2400" dirty="0" smtClean="0">
              <a:latin typeface="メイリオ" pitchFamily="50" charset="-128"/>
              <a:ea typeface="メイリオ" pitchFamily="50" charset="-128"/>
            </a:endParaRPr>
          </a:p>
          <a:p>
            <a:pPr lvl="1"/>
            <a:r>
              <a:rPr lang="ja-JP" altLang="en-US" sz="2400" dirty="0" smtClean="0">
                <a:latin typeface="メイリオ" pitchFamily="50" charset="-128"/>
                <a:ea typeface="メイリオ" pitchFamily="50" charset="-128"/>
              </a:rPr>
              <a:t>総合診療部門とは総合診療科、総合内科、一般内科等を指す</a:t>
            </a:r>
            <a:endParaRPr lang="en-US" altLang="ja-JP" sz="2400" dirty="0" smtClean="0">
              <a:latin typeface="メイリオ" pitchFamily="50" charset="-128"/>
              <a:ea typeface="メイリオ" pitchFamily="50" charset="-128"/>
            </a:endParaRPr>
          </a:p>
          <a:p>
            <a:pPr lvl="1"/>
            <a:r>
              <a:rPr lang="ja-JP" altLang="en-US" sz="2400" dirty="0" smtClean="0">
                <a:latin typeface="メイリオ" pitchFamily="50" charset="-128"/>
                <a:ea typeface="メイリオ" pitchFamily="50" charset="-128"/>
              </a:rPr>
              <a:t>総合診療部門は一般病床を有し、救急医療を提供している必要がある</a:t>
            </a:r>
            <a:endParaRPr lang="en-US" altLang="ja-JP" sz="2400" dirty="0" smtClean="0">
              <a:latin typeface="メイリオ" pitchFamily="50" charset="-128"/>
              <a:ea typeface="メイリオ" pitchFamily="50" charset="-128"/>
            </a:endParaRPr>
          </a:p>
          <a:p>
            <a:pPr lvl="1"/>
            <a:endParaRPr lang="en-US" altLang="ja-JP" sz="2400" dirty="0" smtClean="0">
              <a:latin typeface="メイリオ" pitchFamily="50" charset="-128"/>
              <a:ea typeface="メイリオ" pitchFamily="50" charset="-128"/>
            </a:endParaRPr>
          </a:p>
          <a:p>
            <a:pPr eaLnBrk="1" fontAlgn="auto" hangingPunct="1">
              <a:spcAft>
                <a:spcPts val="0"/>
              </a:spcAft>
              <a:buFont typeface="Arial" pitchFamily="34" charset="0"/>
              <a:buChar char="•"/>
              <a:defRPr/>
            </a:pPr>
            <a:r>
              <a:rPr lang="ja-JP" altLang="en-US" sz="2800" dirty="0" smtClean="0">
                <a:latin typeface="メイリオ" pitchFamily="50" charset="-128"/>
                <a:ea typeface="メイリオ" pitchFamily="50" charset="-128"/>
                <a:cs typeface="+mn-cs"/>
              </a:rPr>
              <a:t>指導医：学会認定指導医</a:t>
            </a:r>
          </a:p>
        </p:txBody>
      </p:sp>
    </p:spTree>
    <p:extLst>
      <p:ext uri="{BB962C8B-B14F-4D97-AF65-F5344CB8AC3E}">
        <p14:creationId xmlns:p14="http://schemas.microsoft.com/office/powerpoint/2010/main" val="3282726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3600" dirty="0">
                <a:solidFill>
                  <a:prstClr val="black"/>
                </a:solidFill>
                <a:latin typeface="メイリオ" pitchFamily="50" charset="-128"/>
                <a:ea typeface="メイリオ" pitchFamily="50" charset="-128"/>
                <a:cs typeface="メイリオ" pitchFamily="-111" charset="-128"/>
              </a:rPr>
              <a:t>総合診療専門研修</a:t>
            </a:r>
            <a:r>
              <a:rPr lang="en-US" altLang="ja-JP" sz="3600" dirty="0">
                <a:solidFill>
                  <a:prstClr val="black"/>
                </a:solidFill>
                <a:latin typeface="メイリオ" pitchFamily="50" charset="-128"/>
                <a:ea typeface="メイリオ" pitchFamily="50" charset="-128"/>
                <a:cs typeface="メイリオ" pitchFamily="-111" charset="-128"/>
              </a:rPr>
              <a:t>Ⅱ</a:t>
            </a:r>
            <a:br>
              <a:rPr lang="en-US" altLang="ja-JP" sz="3600" dirty="0">
                <a:solidFill>
                  <a:prstClr val="black"/>
                </a:solidFill>
                <a:latin typeface="メイリオ" pitchFamily="50" charset="-128"/>
                <a:ea typeface="メイリオ" pitchFamily="50" charset="-128"/>
                <a:cs typeface="メイリオ" pitchFamily="-111" charset="-128"/>
              </a:rPr>
            </a:br>
            <a:r>
              <a:rPr lang="ja-JP" altLang="en-US" sz="3600" dirty="0">
                <a:solidFill>
                  <a:prstClr val="black"/>
                </a:solidFill>
                <a:latin typeface="メイリオ" pitchFamily="50" charset="-128"/>
                <a:ea typeface="メイリオ" pitchFamily="50" charset="-128"/>
              </a:rPr>
              <a:t>病院総合診療部門研修</a:t>
            </a:r>
            <a:endParaRPr lang="ja-JP" altLang="en-US" dirty="0">
              <a:latin typeface="メイリオ" pitchFamily="50" charset="-128"/>
              <a:ea typeface="メイリオ" pitchFamily="50" charset="-128"/>
            </a:endParaRPr>
          </a:p>
        </p:txBody>
      </p:sp>
      <p:sp>
        <p:nvSpPr>
          <p:cNvPr id="3" name="コンテンツ プレースホルダ 2"/>
          <p:cNvSpPr>
            <a:spLocks noGrp="1"/>
          </p:cNvSpPr>
          <p:nvPr>
            <p:ph idx="1"/>
          </p:nvPr>
        </p:nvSpPr>
        <p:spPr>
          <a:xfrm>
            <a:off x="457200" y="1600200"/>
            <a:ext cx="8363272" cy="4525963"/>
          </a:xfrm>
        </p:spPr>
        <p:txBody>
          <a:bodyPr>
            <a:noAutofit/>
          </a:bodyPr>
          <a:lstStyle/>
          <a:p>
            <a:pPr>
              <a:defRPr/>
            </a:pPr>
            <a:r>
              <a:rPr lang="ja-JP" altLang="en-US" dirty="0" smtClean="0">
                <a:latin typeface="メイリオ" pitchFamily="50" charset="-128"/>
                <a:ea typeface="メイリオ" pitchFamily="50" charset="-128"/>
              </a:rPr>
              <a:t>研修内容：</a:t>
            </a:r>
            <a:endParaRPr lang="en-US" altLang="ja-JP" dirty="0" smtClean="0">
              <a:latin typeface="メイリオ" pitchFamily="50" charset="-128"/>
              <a:ea typeface="メイリオ" pitchFamily="50" charset="-128"/>
            </a:endParaRPr>
          </a:p>
          <a:p>
            <a:pPr lvl="1">
              <a:defRPr/>
            </a:pPr>
            <a:r>
              <a:rPr lang="ja-JP" altLang="en-US" dirty="0" smtClean="0">
                <a:latin typeface="メイリオ" pitchFamily="50" charset="-128"/>
                <a:ea typeface="メイリオ" pitchFamily="50" charset="-128"/>
              </a:rPr>
              <a:t>病棟診療</a:t>
            </a:r>
            <a:endParaRPr lang="en-US" altLang="ja-JP" dirty="0" smtClean="0">
              <a:latin typeface="メイリオ" pitchFamily="50" charset="-128"/>
              <a:ea typeface="メイリオ" pitchFamily="50" charset="-128"/>
            </a:endParaRPr>
          </a:p>
          <a:p>
            <a:pPr lvl="2">
              <a:buFont typeface="Arial" pitchFamily="34" charset="0"/>
              <a:buChar char="–"/>
              <a:defRPr/>
            </a:pPr>
            <a:r>
              <a:rPr lang="ja-JP" altLang="en-US" dirty="0" smtClean="0">
                <a:latin typeface="メイリオ" pitchFamily="50" charset="-128"/>
                <a:ea typeface="メイリオ" pitchFamily="50" charset="-128"/>
              </a:rPr>
              <a:t>臓器別ではない病棟で、主として高度医療技術の必要のない成人・高齢入院患者や複数の健康問題</a:t>
            </a:r>
            <a:r>
              <a:rPr lang="en-US" altLang="ja-JP" dirty="0" smtClean="0">
                <a:latin typeface="メイリオ" pitchFamily="50" charset="-128"/>
                <a:ea typeface="メイリオ" pitchFamily="50" charset="-128"/>
              </a:rPr>
              <a:t>(</a:t>
            </a:r>
            <a:r>
              <a:rPr lang="ja-JP" altLang="en-US" dirty="0" smtClean="0">
                <a:latin typeface="メイリオ" pitchFamily="50" charset="-128"/>
                <a:ea typeface="メイリオ" pitchFamily="50" charset="-128"/>
              </a:rPr>
              <a:t>心理・社会・倫理的問題を含む）を抱える患者の包括ケア、癌・非癌患者の緩和ケアなどを経験する</a:t>
            </a:r>
            <a:endParaRPr lang="en-US" altLang="ja-JP" dirty="0" smtClean="0">
              <a:latin typeface="メイリオ" pitchFamily="50" charset="-128"/>
              <a:ea typeface="メイリオ" pitchFamily="50" charset="-128"/>
            </a:endParaRPr>
          </a:p>
          <a:p>
            <a:pPr lvl="1">
              <a:defRPr/>
            </a:pPr>
            <a:r>
              <a:rPr lang="ja-JP" altLang="en-US" dirty="0" smtClean="0">
                <a:latin typeface="メイリオ" pitchFamily="50" charset="-128"/>
                <a:ea typeface="メイリオ" pitchFamily="50" charset="-128"/>
              </a:rPr>
              <a:t>外来診療</a:t>
            </a:r>
            <a:endParaRPr lang="en-US" altLang="ja-JP" dirty="0" smtClean="0">
              <a:latin typeface="メイリオ" pitchFamily="50" charset="-128"/>
              <a:ea typeface="メイリオ" pitchFamily="50" charset="-128"/>
            </a:endParaRPr>
          </a:p>
          <a:p>
            <a:pPr lvl="2">
              <a:buFont typeface="Arial" pitchFamily="34" charset="0"/>
              <a:buChar char="–"/>
              <a:defRPr/>
            </a:pPr>
            <a:r>
              <a:rPr lang="ja-JP" altLang="en-US" dirty="0" smtClean="0">
                <a:latin typeface="メイリオ" pitchFamily="50" charset="-128"/>
                <a:ea typeface="メイリオ" pitchFamily="50" charset="-128"/>
              </a:rPr>
              <a:t>臓器別ではない外来で、救急患者も含む初診患者を数多く経験し、複数の健康問題をもつ患者への包括的ケアを経験する</a:t>
            </a:r>
            <a:endParaRPr lang="en-US" altLang="ja-JP" dirty="0" smtClean="0">
              <a:latin typeface="メイリオ" pitchFamily="50" charset="-128"/>
              <a:ea typeface="メイリオ" pitchFamily="50" charset="-128"/>
            </a:endParaRPr>
          </a:p>
        </p:txBody>
      </p:sp>
    </p:spTree>
    <p:extLst>
      <p:ext uri="{BB962C8B-B14F-4D97-AF65-F5344CB8AC3E}">
        <p14:creationId xmlns:p14="http://schemas.microsoft.com/office/powerpoint/2010/main" val="41911061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bwMode="auto">
          <a:xfrm>
            <a:off x="496888" y="2788642"/>
            <a:ext cx="8177212" cy="15044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indent="0" algn="ctr" defTabSz="914400" rtl="0" eaLnBrk="1" fontAlgn="base" latinLnBrk="0" hangingPunct="1">
              <a:lnSpc>
                <a:spcPts val="5000"/>
              </a:lnSpc>
              <a:spcBef>
                <a:spcPct val="0"/>
              </a:spcBef>
              <a:spcAft>
                <a:spcPct val="0"/>
              </a:spcAft>
              <a:buClrTx/>
              <a:buSzTx/>
              <a:buFontTx/>
              <a:buNone/>
              <a:tabLst/>
              <a:defRPr/>
            </a:pPr>
            <a:r>
              <a:rPr lang="ja-JP" altLang="en-US" sz="4000" dirty="0" smtClean="0">
                <a:solidFill>
                  <a:schemeClr val="tx1"/>
                </a:solidFill>
                <a:latin typeface="メイリオ" pitchFamily="50" charset="-128"/>
                <a:ea typeface="メイリオ" pitchFamily="50" charset="-128"/>
                <a:cs typeface="メイリオ" pitchFamily="50" charset="-128"/>
              </a:rPr>
              <a:t>総合診療専門医のゆくえ</a:t>
            </a:r>
          </a:p>
        </p:txBody>
      </p:sp>
      <p:cxnSp>
        <p:nvCxnSpPr>
          <p:cNvPr id="6" name="直線コネクタ 5"/>
          <p:cNvCxnSpPr/>
          <p:nvPr/>
        </p:nvCxnSpPr>
        <p:spPr bwMode="auto">
          <a:xfrm>
            <a:off x="666750" y="3409950"/>
            <a:ext cx="7942263" cy="0"/>
          </a:xfrm>
          <a:prstGeom prst="line">
            <a:avLst/>
          </a:prstGeom>
          <a:ln>
            <a:solidFill>
              <a:srgbClr val="3333FF"/>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6976157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188640"/>
            <a:ext cx="8229600" cy="1143000"/>
          </a:xfrm>
        </p:spPr>
        <p:txBody>
          <a:bodyPr/>
          <a:lstStyle/>
          <a:p>
            <a:r>
              <a:rPr kumimoji="1" lang="ja-JP" altLang="en-US" sz="3600" dirty="0" smtClean="0"/>
              <a:t>総合診療のキャリアパス（現在）</a:t>
            </a:r>
            <a:endParaRPr kumimoji="1" lang="ja-JP" altLang="en-US" sz="36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85339913"/>
              </p:ext>
            </p:extLst>
          </p:nvPr>
        </p:nvGraphicFramePr>
        <p:xfrm>
          <a:off x="518864" y="764704"/>
          <a:ext cx="8229600" cy="5949280"/>
        </p:xfrm>
        <a:graphic>
          <a:graphicData uri="http://schemas.openxmlformats.org/drawingml/2006/table">
            <a:tbl>
              <a:tblPr firstRow="1" bandRow="1">
                <a:tableStyleId>{69C7853C-536D-4A76-A0AE-DD22124D55A5}</a:tableStyleId>
              </a:tblPr>
              <a:tblGrid>
                <a:gridCol w="1645920"/>
                <a:gridCol w="1645920"/>
                <a:gridCol w="1645920"/>
                <a:gridCol w="1645920"/>
                <a:gridCol w="1645920"/>
              </a:tblGrid>
              <a:tr h="5949280">
                <a:tc>
                  <a:txBody>
                    <a:bodyPr/>
                    <a:lstStyle/>
                    <a:p>
                      <a:pPr algn="ctr"/>
                      <a:r>
                        <a:rPr kumimoji="1" lang="en-US" altLang="ja-JP" dirty="0" smtClean="0">
                          <a:solidFill>
                            <a:schemeClr val="tx1"/>
                          </a:solidFill>
                        </a:rPr>
                        <a:t>20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20000"/>
                        <a:lumOff val="80000"/>
                      </a:schemeClr>
                    </a:solidFill>
                  </a:tcPr>
                </a:tc>
                <a:tc>
                  <a:txBody>
                    <a:bodyPr/>
                    <a:lstStyle/>
                    <a:p>
                      <a:pPr algn="ctr"/>
                      <a:r>
                        <a:rPr kumimoji="1" lang="en-US" altLang="ja-JP" dirty="0" smtClean="0">
                          <a:solidFill>
                            <a:schemeClr val="tx1"/>
                          </a:solidFill>
                        </a:rPr>
                        <a:t>30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40000"/>
                        <a:lumOff val="60000"/>
                      </a:schemeClr>
                    </a:solidFill>
                  </a:tcPr>
                </a:tc>
                <a:tc>
                  <a:txBody>
                    <a:bodyPr/>
                    <a:lstStyle/>
                    <a:p>
                      <a:pPr algn="ctr"/>
                      <a:r>
                        <a:rPr kumimoji="1" lang="en-US" altLang="ja-JP" dirty="0" smtClean="0">
                          <a:solidFill>
                            <a:schemeClr val="tx1"/>
                          </a:solidFill>
                        </a:rPr>
                        <a:t>40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20000"/>
                        <a:lumOff val="80000"/>
                      </a:schemeClr>
                    </a:solidFill>
                  </a:tcPr>
                </a:tc>
                <a:tc>
                  <a:txBody>
                    <a:bodyPr/>
                    <a:lstStyle/>
                    <a:p>
                      <a:pPr algn="ctr"/>
                      <a:r>
                        <a:rPr kumimoji="1" lang="en-US" altLang="ja-JP" dirty="0" smtClean="0">
                          <a:solidFill>
                            <a:schemeClr val="tx1"/>
                          </a:solidFill>
                        </a:rPr>
                        <a:t>50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40000"/>
                        <a:lumOff val="60000"/>
                      </a:schemeClr>
                    </a:solidFill>
                  </a:tcPr>
                </a:tc>
                <a:tc>
                  <a:txBody>
                    <a:bodyPr/>
                    <a:lstStyle/>
                    <a:p>
                      <a:pPr algn="ctr"/>
                      <a:r>
                        <a:rPr kumimoji="1" lang="en-US" altLang="ja-JP" dirty="0" smtClean="0">
                          <a:solidFill>
                            <a:schemeClr val="tx1"/>
                          </a:solidFill>
                        </a:rPr>
                        <a:t>60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20000"/>
                        <a:lumOff val="80000"/>
                      </a:schemeClr>
                    </a:solidFill>
                  </a:tcPr>
                </a:tc>
              </a:tr>
            </a:tbl>
          </a:graphicData>
        </a:graphic>
      </p:graphicFrame>
      <p:sp>
        <p:nvSpPr>
          <p:cNvPr id="8" name="正方形/長方形 7"/>
          <p:cNvSpPr/>
          <p:nvPr/>
        </p:nvSpPr>
        <p:spPr bwMode="auto">
          <a:xfrm>
            <a:off x="1085800" y="1143794"/>
            <a:ext cx="411374" cy="4805487"/>
          </a:xfrm>
          <a:prstGeom prst="rect">
            <a:avLst/>
          </a:prstGeom>
          <a:solidFill>
            <a:srgbClr val="CCFF99"/>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Arial" charset="0"/>
                <a:ea typeface="ＭＳ Ｐゴシック" pitchFamily="50" charset="-128"/>
              </a:rPr>
              <a:t>初期研修</a:t>
            </a:r>
          </a:p>
        </p:txBody>
      </p:sp>
      <p:sp>
        <p:nvSpPr>
          <p:cNvPr id="9" name="正方形/長方形 8"/>
          <p:cNvSpPr/>
          <p:nvPr/>
        </p:nvSpPr>
        <p:spPr bwMode="auto">
          <a:xfrm>
            <a:off x="1497868" y="1143794"/>
            <a:ext cx="389148" cy="20355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Arial" charset="0"/>
                <a:ea typeface="ＭＳ Ｐゴシック" pitchFamily="50" charset="-128"/>
              </a:rPr>
              <a:t>内科認定医</a:t>
            </a:r>
          </a:p>
        </p:txBody>
      </p:sp>
      <p:sp>
        <p:nvSpPr>
          <p:cNvPr id="11" name="正方形/長方形 10"/>
          <p:cNvSpPr/>
          <p:nvPr/>
        </p:nvSpPr>
        <p:spPr bwMode="auto">
          <a:xfrm>
            <a:off x="1887016" y="1148780"/>
            <a:ext cx="648072" cy="1008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○○内科</a:t>
            </a:r>
            <a:endParaRPr kumimoji="0" lang="en-US" altLang="ja-JP" sz="1800" b="1" i="0" u="none" strike="noStrike" cap="none" normalizeH="0" baseline="0" dirty="0" smtClean="0">
              <a:ln>
                <a:noFill/>
              </a:ln>
              <a:solidFill>
                <a:schemeClr val="tx1"/>
              </a:solidFill>
              <a:effectLst/>
              <a:latin typeface="Arial" charset="0"/>
              <a:ea typeface="ＭＳ Ｐゴシック" pitchFamily="50"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専門医</a:t>
            </a:r>
          </a:p>
        </p:txBody>
      </p:sp>
      <p:sp>
        <p:nvSpPr>
          <p:cNvPr id="12" name="正方形/長方形 11"/>
          <p:cNvSpPr/>
          <p:nvPr/>
        </p:nvSpPr>
        <p:spPr bwMode="auto">
          <a:xfrm>
            <a:off x="1517798" y="4725256"/>
            <a:ext cx="648072" cy="1008000"/>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1800" dirty="0">
                <a:latin typeface="Arial" charset="0"/>
              </a:rPr>
              <a:t>家庭医療</a:t>
            </a:r>
            <a:endParaRPr kumimoji="0" lang="en-US" altLang="ja-JP" sz="1800" b="1" i="0" u="none" strike="noStrike" cap="none" normalizeH="0" baseline="0" dirty="0" smtClean="0">
              <a:ln>
                <a:noFill/>
              </a:ln>
              <a:solidFill>
                <a:schemeClr val="tx1"/>
              </a:solidFill>
              <a:effectLst/>
              <a:latin typeface="Arial" charset="0"/>
              <a:ea typeface="ＭＳ Ｐゴシック" pitchFamily="50"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専門医</a:t>
            </a:r>
          </a:p>
        </p:txBody>
      </p:sp>
      <p:sp>
        <p:nvSpPr>
          <p:cNvPr id="13" name="正方形/長方形 12"/>
          <p:cNvSpPr/>
          <p:nvPr/>
        </p:nvSpPr>
        <p:spPr bwMode="auto">
          <a:xfrm>
            <a:off x="1887016" y="2171354"/>
            <a:ext cx="648072" cy="1008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algn="ctr" eaLnBrk="0" hangingPunct="0"/>
            <a:r>
              <a:rPr lang="ja-JP" altLang="en-US" sz="1800" dirty="0">
                <a:latin typeface="Arial" charset="0"/>
              </a:rPr>
              <a:t>総合</a:t>
            </a:r>
            <a:r>
              <a:rPr lang="ja-JP" altLang="en-US" sz="1800" dirty="0" smtClean="0">
                <a:latin typeface="Arial" charset="0"/>
              </a:rPr>
              <a:t>内科</a:t>
            </a:r>
            <a:endParaRPr lang="en-US" altLang="ja-JP" sz="1800" dirty="0" smtClean="0">
              <a:latin typeface="Arial" charset="0"/>
            </a:endParaRPr>
          </a:p>
          <a:p>
            <a:pPr algn="ctr" eaLnBrk="0" hangingPunct="0"/>
            <a:r>
              <a:rPr lang="ja-JP" altLang="en-US" sz="1800" dirty="0" smtClean="0">
                <a:latin typeface="Arial" charset="0"/>
              </a:rPr>
              <a:t>専門医</a:t>
            </a:r>
            <a:endParaRPr kumimoji="0" lang="ja-JP" altLang="en-US" sz="1800" b="1" i="0" u="none" strike="noStrike" cap="none" normalizeH="0" baseline="0" dirty="0" smtClean="0">
              <a:ln>
                <a:noFill/>
              </a:ln>
              <a:solidFill>
                <a:schemeClr val="tx1"/>
              </a:solidFill>
              <a:effectLst/>
              <a:latin typeface="Arial" charset="0"/>
            </a:endParaRPr>
          </a:p>
        </p:txBody>
      </p:sp>
      <p:sp>
        <p:nvSpPr>
          <p:cNvPr id="14" name="正方形/長方形 13"/>
          <p:cNvSpPr/>
          <p:nvPr/>
        </p:nvSpPr>
        <p:spPr bwMode="auto">
          <a:xfrm>
            <a:off x="1497174" y="3212976"/>
            <a:ext cx="713878" cy="1008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algn="ctr" eaLnBrk="0" hangingPunct="0"/>
            <a:r>
              <a:rPr lang="ja-JP" altLang="en-US" sz="1800" dirty="0" smtClean="0">
                <a:latin typeface="Arial" charset="0"/>
              </a:rPr>
              <a:t>○○科</a:t>
            </a:r>
            <a:endParaRPr lang="en-US" altLang="ja-JP" sz="1800" dirty="0" smtClean="0">
              <a:latin typeface="Arial" charset="0"/>
            </a:endParaRPr>
          </a:p>
          <a:p>
            <a:pPr algn="ctr" eaLnBrk="0" hangingPunct="0"/>
            <a:r>
              <a:rPr lang="ja-JP" altLang="en-US" sz="1800" dirty="0" smtClean="0">
                <a:latin typeface="Arial" charset="0"/>
              </a:rPr>
              <a:t>専門医</a:t>
            </a:r>
            <a:endParaRPr kumimoji="0" lang="ja-JP" altLang="en-US" sz="1800" b="1" i="0" u="none" strike="noStrike" cap="none" normalizeH="0" baseline="0" dirty="0" smtClean="0">
              <a:ln>
                <a:noFill/>
              </a:ln>
              <a:solidFill>
                <a:schemeClr val="tx1"/>
              </a:solidFill>
              <a:effectLst/>
              <a:latin typeface="Arial" charset="0"/>
            </a:endParaRPr>
          </a:p>
        </p:txBody>
      </p:sp>
      <p:sp>
        <p:nvSpPr>
          <p:cNvPr id="15" name="右矢印 14"/>
          <p:cNvSpPr/>
          <p:nvPr/>
        </p:nvSpPr>
        <p:spPr bwMode="auto">
          <a:xfrm>
            <a:off x="2535088" y="1431826"/>
            <a:ext cx="2232248" cy="50405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6" name="右矢印 15"/>
          <p:cNvSpPr/>
          <p:nvPr/>
        </p:nvSpPr>
        <p:spPr bwMode="auto">
          <a:xfrm>
            <a:off x="4839344" y="1431826"/>
            <a:ext cx="3816424"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8" name="右矢印 17"/>
          <p:cNvSpPr/>
          <p:nvPr/>
        </p:nvSpPr>
        <p:spPr bwMode="auto">
          <a:xfrm>
            <a:off x="2535088" y="2354470"/>
            <a:ext cx="6120680"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1" name="右矢印 20"/>
          <p:cNvSpPr/>
          <p:nvPr/>
        </p:nvSpPr>
        <p:spPr bwMode="auto">
          <a:xfrm>
            <a:off x="2211052" y="3429000"/>
            <a:ext cx="2556284" cy="50405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2" name="右矢印 21"/>
          <p:cNvSpPr/>
          <p:nvPr/>
        </p:nvSpPr>
        <p:spPr bwMode="auto">
          <a:xfrm>
            <a:off x="4839344" y="3429000"/>
            <a:ext cx="3816424"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4" name="正方形/長方形 23"/>
          <p:cNvSpPr/>
          <p:nvPr/>
        </p:nvSpPr>
        <p:spPr bwMode="auto">
          <a:xfrm>
            <a:off x="446856" y="1144361"/>
            <a:ext cx="638944" cy="4804920"/>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Arial" charset="0"/>
                <a:ea typeface="ＭＳ Ｐゴシック" pitchFamily="50" charset="-128"/>
              </a:rPr>
              <a:t>卒前教育</a:t>
            </a:r>
          </a:p>
        </p:txBody>
      </p:sp>
      <p:sp>
        <p:nvSpPr>
          <p:cNvPr id="25" name="右矢印 24"/>
          <p:cNvSpPr/>
          <p:nvPr/>
        </p:nvSpPr>
        <p:spPr bwMode="auto">
          <a:xfrm>
            <a:off x="1497174" y="4221200"/>
            <a:ext cx="7158594"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6" name="右矢印 25"/>
          <p:cNvSpPr/>
          <p:nvPr/>
        </p:nvSpPr>
        <p:spPr bwMode="auto">
          <a:xfrm>
            <a:off x="2165870" y="4922118"/>
            <a:ext cx="6489898"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grpSp>
        <p:nvGrpSpPr>
          <p:cNvPr id="27" name="グループ化 26"/>
          <p:cNvGrpSpPr/>
          <p:nvPr/>
        </p:nvGrpSpPr>
        <p:grpSpPr>
          <a:xfrm>
            <a:off x="2526297" y="6058887"/>
            <a:ext cx="6186309" cy="646331"/>
            <a:chOff x="4882194" y="6179110"/>
            <a:chExt cx="6186309" cy="646331"/>
          </a:xfrm>
        </p:grpSpPr>
        <p:sp>
          <p:nvSpPr>
            <p:cNvPr id="28" name="右矢印 27"/>
            <p:cNvSpPr/>
            <p:nvPr/>
          </p:nvSpPr>
          <p:spPr bwMode="auto">
            <a:xfrm>
              <a:off x="4997068" y="6320663"/>
              <a:ext cx="761746" cy="363223"/>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9" name="テキスト ボックス 28"/>
            <p:cNvSpPr txBox="1"/>
            <p:nvPr/>
          </p:nvSpPr>
          <p:spPr>
            <a:xfrm>
              <a:off x="4882194" y="6179110"/>
              <a:ext cx="6186309" cy="646331"/>
            </a:xfrm>
            <a:prstGeom prst="rect">
              <a:avLst/>
            </a:prstGeom>
            <a:noFill/>
            <a:ln>
              <a:solidFill>
                <a:schemeClr val="bg1">
                  <a:lumMod val="50000"/>
                </a:schemeClr>
              </a:solidFill>
            </a:ln>
          </p:spPr>
          <p:txBody>
            <a:bodyPr wrap="none" rtlCol="0">
              <a:spAutoFit/>
            </a:bodyPr>
            <a:lstStyle/>
            <a:p>
              <a:r>
                <a:rPr kumimoji="1" lang="ja-JP" altLang="en-US" sz="1800" b="0" dirty="0" smtClean="0">
                  <a:latin typeface="+mn-ea"/>
                  <a:ea typeface="+mn-ea"/>
                </a:rPr>
                <a:t>　　　　地域で内科・小児科・外科などの特定の診療科に</a:t>
              </a:r>
              <a:endParaRPr kumimoji="1" lang="en-US" altLang="ja-JP" sz="1800" b="0" dirty="0" smtClean="0">
                <a:latin typeface="+mn-ea"/>
                <a:ea typeface="+mn-ea"/>
              </a:endParaRPr>
            </a:p>
            <a:p>
              <a:r>
                <a:rPr kumimoji="1" lang="ja-JP" altLang="en-US" sz="1800" b="0" dirty="0" smtClean="0">
                  <a:latin typeface="+mn-ea"/>
                  <a:ea typeface="+mn-ea"/>
                </a:rPr>
                <a:t>　　　　とどまらず、総合診療に従事する期間</a:t>
              </a:r>
              <a:endParaRPr kumimoji="1" lang="ja-JP" altLang="en-US" sz="1800" b="0" dirty="0">
                <a:latin typeface="+mn-ea"/>
                <a:ea typeface="+mn-ea"/>
              </a:endParaRPr>
            </a:p>
          </p:txBody>
        </p:sp>
      </p:grpSp>
    </p:spTree>
    <p:extLst>
      <p:ext uri="{BB962C8B-B14F-4D97-AF65-F5344CB8AC3E}">
        <p14:creationId xmlns:p14="http://schemas.microsoft.com/office/powerpoint/2010/main" val="35410098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188640"/>
            <a:ext cx="8229600" cy="1143000"/>
          </a:xfrm>
        </p:spPr>
        <p:txBody>
          <a:bodyPr/>
          <a:lstStyle/>
          <a:p>
            <a:r>
              <a:rPr kumimoji="1" lang="ja-JP" altLang="en-US" sz="3600" dirty="0" smtClean="0"/>
              <a:t>総合診療のキャリアパス（将来）</a:t>
            </a:r>
            <a:endParaRPr kumimoji="1" lang="ja-JP" altLang="en-US" sz="36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31026660"/>
              </p:ext>
            </p:extLst>
          </p:nvPr>
        </p:nvGraphicFramePr>
        <p:xfrm>
          <a:off x="518864" y="764704"/>
          <a:ext cx="8229600" cy="5949168"/>
        </p:xfrm>
        <a:graphic>
          <a:graphicData uri="http://schemas.openxmlformats.org/drawingml/2006/table">
            <a:tbl>
              <a:tblPr firstRow="1" bandRow="1">
                <a:tableStyleId>{69C7853C-536D-4A76-A0AE-DD22124D55A5}</a:tableStyleId>
              </a:tblPr>
              <a:tblGrid>
                <a:gridCol w="1645920"/>
                <a:gridCol w="1645920"/>
                <a:gridCol w="1645920"/>
                <a:gridCol w="1645920"/>
                <a:gridCol w="1645920"/>
              </a:tblGrid>
              <a:tr h="5949168">
                <a:tc>
                  <a:txBody>
                    <a:bodyPr/>
                    <a:lstStyle/>
                    <a:p>
                      <a:pPr algn="ctr"/>
                      <a:r>
                        <a:rPr kumimoji="1" lang="en-US" altLang="ja-JP" dirty="0" smtClean="0">
                          <a:solidFill>
                            <a:schemeClr val="tx1"/>
                          </a:solidFill>
                        </a:rPr>
                        <a:t>20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20000"/>
                        <a:lumOff val="80000"/>
                      </a:schemeClr>
                    </a:solidFill>
                  </a:tcPr>
                </a:tc>
                <a:tc>
                  <a:txBody>
                    <a:bodyPr/>
                    <a:lstStyle/>
                    <a:p>
                      <a:pPr algn="ctr"/>
                      <a:r>
                        <a:rPr kumimoji="1" lang="en-US" altLang="ja-JP" dirty="0" smtClean="0">
                          <a:solidFill>
                            <a:schemeClr val="tx1"/>
                          </a:solidFill>
                        </a:rPr>
                        <a:t>30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40000"/>
                        <a:lumOff val="60000"/>
                      </a:schemeClr>
                    </a:solidFill>
                  </a:tcPr>
                </a:tc>
                <a:tc>
                  <a:txBody>
                    <a:bodyPr/>
                    <a:lstStyle/>
                    <a:p>
                      <a:pPr algn="ctr"/>
                      <a:r>
                        <a:rPr kumimoji="1" lang="en-US" altLang="ja-JP" dirty="0" smtClean="0">
                          <a:solidFill>
                            <a:schemeClr val="tx1"/>
                          </a:solidFill>
                        </a:rPr>
                        <a:t>40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20000"/>
                        <a:lumOff val="80000"/>
                      </a:schemeClr>
                    </a:solidFill>
                  </a:tcPr>
                </a:tc>
                <a:tc>
                  <a:txBody>
                    <a:bodyPr/>
                    <a:lstStyle/>
                    <a:p>
                      <a:pPr algn="ctr"/>
                      <a:r>
                        <a:rPr kumimoji="1" lang="en-US" altLang="ja-JP" dirty="0" smtClean="0">
                          <a:solidFill>
                            <a:schemeClr val="tx1"/>
                          </a:solidFill>
                        </a:rPr>
                        <a:t>50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40000"/>
                        <a:lumOff val="60000"/>
                      </a:schemeClr>
                    </a:solidFill>
                  </a:tcPr>
                </a:tc>
                <a:tc>
                  <a:txBody>
                    <a:bodyPr/>
                    <a:lstStyle/>
                    <a:p>
                      <a:pPr algn="ctr"/>
                      <a:r>
                        <a:rPr kumimoji="1" lang="en-US" altLang="ja-JP" dirty="0" smtClean="0">
                          <a:solidFill>
                            <a:schemeClr val="tx1"/>
                          </a:solidFill>
                        </a:rPr>
                        <a:t>60</a:t>
                      </a:r>
                      <a:r>
                        <a:rPr kumimoji="1" lang="ja-JP" altLang="en-US" dirty="0" smtClean="0">
                          <a:solidFill>
                            <a:schemeClr val="tx1"/>
                          </a:solidFill>
                        </a:rPr>
                        <a:t>代</a:t>
                      </a:r>
                      <a:endParaRPr kumimoji="1" lang="ja-JP" altLang="en-US" dirty="0">
                        <a:solidFill>
                          <a:schemeClr val="tx1"/>
                        </a:solidFill>
                      </a:endParaRPr>
                    </a:p>
                  </a:txBody>
                  <a:tcPr>
                    <a:solidFill>
                      <a:schemeClr val="accent6">
                        <a:lumMod val="20000"/>
                        <a:lumOff val="80000"/>
                      </a:schemeClr>
                    </a:solidFill>
                  </a:tcPr>
                </a:tc>
              </a:tr>
            </a:tbl>
          </a:graphicData>
        </a:graphic>
      </p:graphicFrame>
      <p:sp>
        <p:nvSpPr>
          <p:cNvPr id="8" name="正方形/長方形 7"/>
          <p:cNvSpPr/>
          <p:nvPr/>
        </p:nvSpPr>
        <p:spPr bwMode="auto">
          <a:xfrm>
            <a:off x="1085800" y="1169368"/>
            <a:ext cx="411374" cy="4853661"/>
          </a:xfrm>
          <a:prstGeom prst="rect">
            <a:avLst/>
          </a:prstGeom>
          <a:solidFill>
            <a:srgbClr val="CCFF99"/>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Arial" charset="0"/>
                <a:ea typeface="ＭＳ Ｐゴシック" pitchFamily="50" charset="-128"/>
              </a:rPr>
              <a:t>初期研修</a:t>
            </a:r>
          </a:p>
        </p:txBody>
      </p:sp>
      <p:sp>
        <p:nvSpPr>
          <p:cNvPr id="9" name="正方形/長方形 8"/>
          <p:cNvSpPr/>
          <p:nvPr/>
        </p:nvSpPr>
        <p:spPr bwMode="auto">
          <a:xfrm>
            <a:off x="1497868" y="1169368"/>
            <a:ext cx="605172" cy="20355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Arial" charset="0"/>
                <a:ea typeface="ＭＳ Ｐゴシック" pitchFamily="50" charset="-128"/>
              </a:rPr>
              <a:t>内科専門医</a:t>
            </a:r>
          </a:p>
        </p:txBody>
      </p:sp>
      <p:sp>
        <p:nvSpPr>
          <p:cNvPr id="12" name="正方形/長方形 11"/>
          <p:cNvSpPr/>
          <p:nvPr/>
        </p:nvSpPr>
        <p:spPr bwMode="auto">
          <a:xfrm>
            <a:off x="1517798" y="4632621"/>
            <a:ext cx="648072" cy="1368000"/>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総合診療</a:t>
            </a:r>
            <a:endParaRPr kumimoji="0" lang="en-US" altLang="ja-JP" sz="1800" b="1" i="0" u="none" strike="noStrike" cap="none" normalizeH="0" baseline="0" dirty="0" smtClean="0">
              <a:ln>
                <a:noFill/>
              </a:ln>
              <a:solidFill>
                <a:schemeClr val="tx1"/>
              </a:solidFill>
              <a:effectLst/>
              <a:latin typeface="Arial" charset="0"/>
              <a:ea typeface="ＭＳ Ｐゴシック" pitchFamily="50"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専門医</a:t>
            </a:r>
          </a:p>
        </p:txBody>
      </p:sp>
      <p:sp>
        <p:nvSpPr>
          <p:cNvPr id="14" name="正方形/長方形 13"/>
          <p:cNvSpPr/>
          <p:nvPr/>
        </p:nvSpPr>
        <p:spPr bwMode="auto">
          <a:xfrm>
            <a:off x="1497174" y="3264357"/>
            <a:ext cx="713878" cy="79208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algn="ctr" eaLnBrk="0" hangingPunct="0"/>
            <a:r>
              <a:rPr lang="ja-JP" altLang="en-US" sz="1800" dirty="0" smtClean="0">
                <a:latin typeface="Arial" charset="0"/>
              </a:rPr>
              <a:t>○○科</a:t>
            </a:r>
            <a:endParaRPr lang="en-US" altLang="ja-JP" sz="1800" dirty="0" smtClean="0">
              <a:latin typeface="Arial" charset="0"/>
            </a:endParaRPr>
          </a:p>
          <a:p>
            <a:pPr algn="ctr" eaLnBrk="0" hangingPunct="0"/>
            <a:r>
              <a:rPr lang="ja-JP" altLang="en-US" sz="1800" dirty="0" smtClean="0">
                <a:latin typeface="Arial" charset="0"/>
              </a:rPr>
              <a:t>専門医</a:t>
            </a:r>
            <a:endParaRPr kumimoji="0" lang="ja-JP" altLang="en-US" sz="1800" b="1" i="0" u="none" strike="noStrike" cap="none" normalizeH="0" baseline="0" dirty="0" smtClean="0">
              <a:ln>
                <a:noFill/>
              </a:ln>
              <a:solidFill>
                <a:schemeClr val="tx1"/>
              </a:solidFill>
              <a:effectLst/>
              <a:latin typeface="Arial" charset="0"/>
            </a:endParaRPr>
          </a:p>
        </p:txBody>
      </p:sp>
      <p:sp>
        <p:nvSpPr>
          <p:cNvPr id="15" name="右矢印 14"/>
          <p:cNvSpPr/>
          <p:nvPr/>
        </p:nvSpPr>
        <p:spPr bwMode="auto">
          <a:xfrm>
            <a:off x="2535088" y="1457400"/>
            <a:ext cx="2232248" cy="50405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6" name="右矢印 15"/>
          <p:cNvSpPr/>
          <p:nvPr/>
        </p:nvSpPr>
        <p:spPr bwMode="auto">
          <a:xfrm>
            <a:off x="4839344" y="1457400"/>
            <a:ext cx="3816424"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8" name="右矢印 17"/>
          <p:cNvSpPr/>
          <p:nvPr/>
        </p:nvSpPr>
        <p:spPr bwMode="auto">
          <a:xfrm>
            <a:off x="2535088" y="2365530"/>
            <a:ext cx="6120680" cy="504056"/>
          </a:xfrm>
          <a:prstGeom prst="rightArrow">
            <a:avLst/>
          </a:prstGeom>
          <a:noFill/>
          <a:ln w="9525" cap="flat" cmpd="sng" algn="ctr">
            <a:solidFill>
              <a:schemeClr val="tx1"/>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1" name="右矢印 20"/>
          <p:cNvSpPr/>
          <p:nvPr/>
        </p:nvSpPr>
        <p:spPr bwMode="auto">
          <a:xfrm>
            <a:off x="2211052" y="3408373"/>
            <a:ext cx="2556284" cy="50405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2" name="右矢印 21"/>
          <p:cNvSpPr/>
          <p:nvPr/>
        </p:nvSpPr>
        <p:spPr bwMode="auto">
          <a:xfrm>
            <a:off x="4839344" y="3408373"/>
            <a:ext cx="3816424"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4" name="正方形/長方形 23"/>
          <p:cNvSpPr/>
          <p:nvPr/>
        </p:nvSpPr>
        <p:spPr bwMode="auto">
          <a:xfrm>
            <a:off x="446856" y="1155304"/>
            <a:ext cx="638944" cy="4867725"/>
          </a:xfrm>
          <a:prstGeom prst="rect">
            <a:avLst/>
          </a:prstGeom>
          <a:solidFill>
            <a:srgbClr val="CCFFFF"/>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Arial" charset="0"/>
                <a:ea typeface="ＭＳ Ｐゴシック" pitchFamily="50" charset="-128"/>
              </a:rPr>
              <a:t>卒前教育</a:t>
            </a:r>
          </a:p>
        </p:txBody>
      </p:sp>
      <p:sp>
        <p:nvSpPr>
          <p:cNvPr id="25" name="右矢印 24"/>
          <p:cNvSpPr/>
          <p:nvPr/>
        </p:nvSpPr>
        <p:spPr bwMode="auto">
          <a:xfrm>
            <a:off x="1497174" y="4113939"/>
            <a:ext cx="7158594" cy="504056"/>
          </a:xfrm>
          <a:prstGeom prst="rightArrow">
            <a:avLst/>
          </a:prstGeom>
          <a:noFill/>
          <a:ln w="9525" cap="flat" cmpd="sng" algn="ctr">
            <a:solidFill>
              <a:schemeClr val="tx1"/>
            </a:solidFill>
            <a:prstDash val="sysDot"/>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6" name="右矢印 25"/>
          <p:cNvSpPr/>
          <p:nvPr/>
        </p:nvSpPr>
        <p:spPr bwMode="auto">
          <a:xfrm>
            <a:off x="2165870" y="4704517"/>
            <a:ext cx="6489898"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27" name="正方形/長方形 26"/>
          <p:cNvSpPr/>
          <p:nvPr/>
        </p:nvSpPr>
        <p:spPr bwMode="auto">
          <a:xfrm>
            <a:off x="4795328" y="1215680"/>
            <a:ext cx="648072" cy="1008000"/>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総合診療</a:t>
            </a:r>
            <a:endParaRPr kumimoji="0" lang="en-US" altLang="ja-JP" sz="1800" b="1" i="0" u="none" strike="noStrike" cap="none" normalizeH="0" baseline="0" dirty="0" smtClean="0">
              <a:ln>
                <a:noFill/>
              </a:ln>
              <a:solidFill>
                <a:schemeClr val="tx1"/>
              </a:solidFill>
              <a:effectLst/>
              <a:latin typeface="Arial" charset="0"/>
              <a:ea typeface="ＭＳ Ｐゴシック" pitchFamily="50"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専門医</a:t>
            </a:r>
          </a:p>
        </p:txBody>
      </p:sp>
      <p:sp>
        <p:nvSpPr>
          <p:cNvPr id="28" name="正方形/長方形 27"/>
          <p:cNvSpPr/>
          <p:nvPr/>
        </p:nvSpPr>
        <p:spPr bwMode="auto">
          <a:xfrm>
            <a:off x="4758927" y="3156401"/>
            <a:ext cx="648072" cy="1008000"/>
          </a:xfrm>
          <a:prstGeom prst="rect">
            <a:avLst/>
          </a:prstGeom>
          <a:solidFill>
            <a:srgbClr val="FFCCFF"/>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総合診療</a:t>
            </a:r>
            <a:endParaRPr kumimoji="0" lang="en-US" altLang="ja-JP" sz="1800" b="1" i="0" u="none" strike="noStrike" cap="none" normalizeH="0" baseline="0" dirty="0" smtClean="0">
              <a:ln>
                <a:noFill/>
              </a:ln>
              <a:solidFill>
                <a:schemeClr val="tx1"/>
              </a:solidFill>
              <a:effectLst/>
              <a:latin typeface="Arial" charset="0"/>
              <a:ea typeface="ＭＳ Ｐゴシック" pitchFamily="50"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専門医</a:t>
            </a:r>
          </a:p>
        </p:txBody>
      </p:sp>
      <p:sp>
        <p:nvSpPr>
          <p:cNvPr id="36" name="右矢印 35"/>
          <p:cNvSpPr/>
          <p:nvPr/>
        </p:nvSpPr>
        <p:spPr bwMode="auto">
          <a:xfrm>
            <a:off x="2535088" y="2354470"/>
            <a:ext cx="6120680"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11" name="正方形/長方形 10"/>
          <p:cNvSpPr/>
          <p:nvPr/>
        </p:nvSpPr>
        <p:spPr bwMode="auto">
          <a:xfrm>
            <a:off x="2031032" y="1155304"/>
            <a:ext cx="720000" cy="1008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○○内科</a:t>
            </a:r>
            <a:endParaRPr kumimoji="0" lang="en-US" altLang="ja-JP" sz="1800" b="1" i="0" u="none" strike="noStrike" cap="none" normalizeH="0" baseline="0" dirty="0" smtClean="0">
              <a:ln>
                <a:noFill/>
              </a:ln>
              <a:solidFill>
                <a:schemeClr val="tx1"/>
              </a:solidFill>
              <a:effectLst/>
              <a:latin typeface="Arial" charset="0"/>
              <a:ea typeface="ＭＳ Ｐゴシック" pitchFamily="50"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専門医</a:t>
            </a:r>
          </a:p>
        </p:txBody>
      </p:sp>
      <p:sp>
        <p:nvSpPr>
          <p:cNvPr id="13" name="正方形/長方形 12"/>
          <p:cNvSpPr/>
          <p:nvPr/>
        </p:nvSpPr>
        <p:spPr bwMode="auto">
          <a:xfrm>
            <a:off x="2103040" y="2196928"/>
            <a:ext cx="648072" cy="1008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algn="ctr" eaLnBrk="0" hangingPunct="0"/>
            <a:r>
              <a:rPr lang="ja-JP" altLang="en-US" sz="1800" dirty="0">
                <a:latin typeface="Arial" charset="0"/>
              </a:rPr>
              <a:t>総合</a:t>
            </a:r>
            <a:r>
              <a:rPr lang="ja-JP" altLang="en-US" sz="1800" dirty="0" smtClean="0">
                <a:latin typeface="Arial" charset="0"/>
              </a:rPr>
              <a:t>内科</a:t>
            </a:r>
            <a:endParaRPr lang="en-US" altLang="ja-JP" sz="1800" dirty="0" smtClean="0">
              <a:latin typeface="Arial" charset="0"/>
            </a:endParaRPr>
          </a:p>
          <a:p>
            <a:pPr algn="ctr" eaLnBrk="0" hangingPunct="0"/>
            <a:r>
              <a:rPr lang="ja-JP" altLang="en-US" sz="1800" dirty="0" smtClean="0">
                <a:latin typeface="Arial" charset="0"/>
              </a:rPr>
              <a:t>専門医</a:t>
            </a:r>
            <a:endParaRPr kumimoji="0" lang="ja-JP" altLang="en-US" sz="1800" b="1" i="0" u="none" strike="noStrike" cap="none" normalizeH="0" baseline="0" dirty="0" smtClean="0">
              <a:ln>
                <a:noFill/>
              </a:ln>
              <a:solidFill>
                <a:schemeClr val="tx1"/>
              </a:solidFill>
              <a:effectLst/>
              <a:latin typeface="Arial" charset="0"/>
            </a:endParaRPr>
          </a:p>
        </p:txBody>
      </p:sp>
      <p:sp>
        <p:nvSpPr>
          <p:cNvPr id="31" name="乗算記号 30"/>
          <p:cNvSpPr/>
          <p:nvPr/>
        </p:nvSpPr>
        <p:spPr bwMode="auto">
          <a:xfrm>
            <a:off x="1887016" y="2109902"/>
            <a:ext cx="1080120" cy="1044340"/>
          </a:xfrm>
          <a:prstGeom prst="mathMultiply">
            <a:avLst>
              <a:gd name="adj1" fmla="val 9596"/>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grpSp>
        <p:nvGrpSpPr>
          <p:cNvPr id="35" name="グループ化 34"/>
          <p:cNvGrpSpPr/>
          <p:nvPr/>
        </p:nvGrpSpPr>
        <p:grpSpPr>
          <a:xfrm>
            <a:off x="2175048" y="5136565"/>
            <a:ext cx="6456312" cy="864000"/>
            <a:chOff x="2175048" y="5849888"/>
            <a:chExt cx="6456312" cy="864000"/>
          </a:xfrm>
        </p:grpSpPr>
        <p:sp>
          <p:nvSpPr>
            <p:cNvPr id="32" name="正方形/長方形 31"/>
            <p:cNvSpPr/>
            <p:nvPr/>
          </p:nvSpPr>
          <p:spPr bwMode="auto">
            <a:xfrm>
              <a:off x="2175048" y="5849888"/>
              <a:ext cx="792088" cy="864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eaVert" wrap="non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○○科</a:t>
              </a:r>
              <a:endParaRPr kumimoji="0" lang="en-US" altLang="ja-JP" sz="1800" b="1" i="0" u="none" strike="noStrike" cap="none" normalizeH="0" baseline="0" dirty="0" smtClean="0">
                <a:ln>
                  <a:noFill/>
                </a:ln>
                <a:solidFill>
                  <a:schemeClr val="tx1"/>
                </a:solidFill>
                <a:effectLst/>
                <a:latin typeface="Arial" charset="0"/>
                <a:ea typeface="ＭＳ Ｐゴシック" pitchFamily="50"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1800" b="1" i="0" u="none" strike="noStrike" cap="none" normalizeH="0" baseline="0" dirty="0" smtClean="0">
                  <a:ln>
                    <a:noFill/>
                  </a:ln>
                  <a:solidFill>
                    <a:schemeClr val="tx1"/>
                  </a:solidFill>
                  <a:effectLst/>
                  <a:latin typeface="Arial" charset="0"/>
                  <a:ea typeface="ＭＳ Ｐゴシック" pitchFamily="50" charset="-128"/>
                </a:rPr>
                <a:t>専門医</a:t>
              </a:r>
            </a:p>
          </p:txBody>
        </p:sp>
        <p:sp>
          <p:nvSpPr>
            <p:cNvPr id="33" name="右矢印 32"/>
            <p:cNvSpPr/>
            <p:nvPr/>
          </p:nvSpPr>
          <p:spPr bwMode="auto">
            <a:xfrm>
              <a:off x="2967136" y="6088280"/>
              <a:ext cx="1843050" cy="504056"/>
            </a:xfrm>
            <a:prstGeom prst="rightArrow">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34" name="右矢印 33"/>
            <p:cNvSpPr/>
            <p:nvPr/>
          </p:nvSpPr>
          <p:spPr bwMode="auto">
            <a:xfrm>
              <a:off x="4814936" y="6067952"/>
              <a:ext cx="3816424"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grpSp>
      <p:sp>
        <p:nvSpPr>
          <p:cNvPr id="39" name="右矢印 38"/>
          <p:cNvSpPr/>
          <p:nvPr/>
        </p:nvSpPr>
        <p:spPr bwMode="auto">
          <a:xfrm>
            <a:off x="1497174" y="4102991"/>
            <a:ext cx="7158594" cy="504056"/>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30" name="乗算記号 29"/>
          <p:cNvSpPr/>
          <p:nvPr/>
        </p:nvSpPr>
        <p:spPr bwMode="auto">
          <a:xfrm>
            <a:off x="2571092" y="3876201"/>
            <a:ext cx="1080120" cy="1044340"/>
          </a:xfrm>
          <a:prstGeom prst="mathMultiply">
            <a:avLst>
              <a:gd name="adj1" fmla="val 9596"/>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grpSp>
        <p:nvGrpSpPr>
          <p:cNvPr id="40" name="グループ化 39"/>
          <p:cNvGrpSpPr/>
          <p:nvPr/>
        </p:nvGrpSpPr>
        <p:grpSpPr>
          <a:xfrm>
            <a:off x="2526297" y="6058887"/>
            <a:ext cx="6186309" cy="646331"/>
            <a:chOff x="4882194" y="6179110"/>
            <a:chExt cx="6186309" cy="646331"/>
          </a:xfrm>
        </p:grpSpPr>
        <p:sp>
          <p:nvSpPr>
            <p:cNvPr id="41" name="右矢印 40"/>
            <p:cNvSpPr/>
            <p:nvPr/>
          </p:nvSpPr>
          <p:spPr bwMode="auto">
            <a:xfrm>
              <a:off x="4997068" y="6320663"/>
              <a:ext cx="761746" cy="363223"/>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2400" b="1" i="0" u="none" strike="noStrike" cap="none" normalizeH="0" baseline="0" smtClean="0">
                <a:ln>
                  <a:noFill/>
                </a:ln>
                <a:solidFill>
                  <a:schemeClr val="tx1"/>
                </a:solidFill>
                <a:effectLst/>
                <a:latin typeface="Arial" charset="0"/>
                <a:ea typeface="ＭＳ Ｐゴシック" pitchFamily="50" charset="-128"/>
              </a:endParaRPr>
            </a:p>
          </p:txBody>
        </p:sp>
        <p:sp>
          <p:nvSpPr>
            <p:cNvPr id="42" name="テキスト ボックス 41"/>
            <p:cNvSpPr txBox="1"/>
            <p:nvPr/>
          </p:nvSpPr>
          <p:spPr>
            <a:xfrm>
              <a:off x="4882194" y="6179110"/>
              <a:ext cx="6186309" cy="646331"/>
            </a:xfrm>
            <a:prstGeom prst="rect">
              <a:avLst/>
            </a:prstGeom>
            <a:noFill/>
            <a:ln>
              <a:solidFill>
                <a:schemeClr val="bg1">
                  <a:lumMod val="50000"/>
                </a:schemeClr>
              </a:solidFill>
            </a:ln>
          </p:spPr>
          <p:txBody>
            <a:bodyPr wrap="none" rtlCol="0">
              <a:spAutoFit/>
            </a:bodyPr>
            <a:lstStyle/>
            <a:p>
              <a:r>
                <a:rPr kumimoji="1" lang="ja-JP" altLang="en-US" sz="1800" b="0" dirty="0" smtClean="0">
                  <a:latin typeface="+mn-ea"/>
                  <a:ea typeface="+mn-ea"/>
                </a:rPr>
                <a:t>　　　　地域で内科・小児科・外科などの特定の診療科に</a:t>
              </a:r>
              <a:endParaRPr kumimoji="1" lang="en-US" altLang="ja-JP" sz="1800" b="0" dirty="0" smtClean="0">
                <a:latin typeface="+mn-ea"/>
                <a:ea typeface="+mn-ea"/>
              </a:endParaRPr>
            </a:p>
            <a:p>
              <a:r>
                <a:rPr kumimoji="1" lang="ja-JP" altLang="en-US" sz="1800" b="0" dirty="0" smtClean="0">
                  <a:latin typeface="+mn-ea"/>
                  <a:ea typeface="+mn-ea"/>
                </a:rPr>
                <a:t>　　　　とどまらず、総合診療に従事する期間</a:t>
              </a:r>
              <a:endParaRPr kumimoji="1" lang="ja-JP" altLang="en-US" sz="1800" b="0" dirty="0">
                <a:latin typeface="+mn-ea"/>
                <a:ea typeface="+mn-ea"/>
              </a:endParaRPr>
            </a:p>
          </p:txBody>
        </p:sp>
      </p:grpSp>
    </p:spTree>
    <p:extLst>
      <p:ext uri="{BB962C8B-B14F-4D97-AF65-F5344CB8AC3E}">
        <p14:creationId xmlns:p14="http://schemas.microsoft.com/office/powerpoint/2010/main" val="23860248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par>
                          <p:cTn id="11" fill="hold">
                            <p:stCondLst>
                              <p:cond delay="0"/>
                            </p:stCondLst>
                            <p:childTnLst>
                              <p:par>
                                <p:cTn id="12" presetID="10" presetClass="exit" presetSubtype="0" fill="hold" grpId="0" nodeType="afterEffect">
                                  <p:stCondLst>
                                    <p:cond delay="500"/>
                                  </p:stCondLst>
                                  <p:childTnLst>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par>
                          <p:cTn id="23" fill="hold">
                            <p:stCondLst>
                              <p:cond delay="0"/>
                            </p:stCondLst>
                            <p:childTnLst>
                              <p:par>
                                <p:cTn id="24" presetID="10" presetClass="exit" presetSubtype="0" fill="hold" grpId="0" nodeType="afterEffect">
                                  <p:stCondLst>
                                    <p:cond delay="500"/>
                                  </p:stCondLst>
                                  <p:childTnLst>
                                    <p:animEffect transition="out" filter="fade">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6" grpId="0" animBg="1"/>
      <p:bldP spid="31" grpId="0" animBg="1"/>
      <p:bldP spid="39" grpId="0" animBg="1"/>
      <p:bldP spid="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総合診療専門医のキャリアパス</a:t>
            </a:r>
            <a:endParaRPr kumimoji="1" lang="ja-JP" altLang="en-US" dirty="0"/>
          </a:p>
        </p:txBody>
      </p:sp>
      <p:pic>
        <p:nvPicPr>
          <p:cNvPr id="4" name="コンテンツ プレースホルダー 3"/>
          <p:cNvPicPr>
            <a:picLocks noGrp="1" noChangeAspect="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309935"/>
            <a:ext cx="3563888" cy="3024336"/>
          </a:xfrm>
        </p:spPr>
      </p:pic>
      <p:sp>
        <p:nvSpPr>
          <p:cNvPr id="5" name="角丸四角形 4"/>
          <p:cNvSpPr/>
          <p:nvPr/>
        </p:nvSpPr>
        <p:spPr bwMode="auto">
          <a:xfrm>
            <a:off x="1575453" y="2312876"/>
            <a:ext cx="576064" cy="2808312"/>
          </a:xfrm>
          <a:prstGeom prst="roundRect">
            <a:avLst/>
          </a:prstGeom>
          <a:solidFill>
            <a:srgbClr val="FFFFCC">
              <a:alpha val="76078"/>
            </a:srgbClr>
          </a:solidFill>
          <a:ln w="9525" cap="flat" cmpd="sng" algn="ctr">
            <a:solidFill>
              <a:srgbClr val="000000">
                <a:alpha val="69804"/>
              </a:srgbClr>
            </a:solid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eaVert" wrap="none" lIns="0" tIns="45720" rIns="7200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ja-JP" altLang="en-US" sz="2800" b="1"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rPr>
              <a:t>総合診療専門医</a:t>
            </a:r>
          </a:p>
        </p:txBody>
      </p:sp>
      <p:sp>
        <p:nvSpPr>
          <p:cNvPr id="3" name="角丸四角形 2"/>
          <p:cNvSpPr/>
          <p:nvPr/>
        </p:nvSpPr>
        <p:spPr bwMode="auto">
          <a:xfrm>
            <a:off x="6300192" y="2204864"/>
            <a:ext cx="2709629"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大学教員として</a:t>
            </a:r>
            <a:endParaRPr kumimoji="0" lang="en-US" altLang="ja-JP" sz="2000" b="1" i="0" u="none" strike="noStrike" cap="none" normalizeH="0" baseline="0" dirty="0" smtClean="0">
              <a:ln>
                <a:noFill/>
              </a:ln>
              <a:solidFill>
                <a:schemeClr val="tx1"/>
              </a:solidFill>
              <a:effectLst/>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2000" dirty="0">
                <a:latin typeface="+mn-ea"/>
                <a:ea typeface="+mn-ea"/>
              </a:rPr>
              <a:t>地域医療</a:t>
            </a:r>
            <a:r>
              <a:rPr lang="ja-JP" altLang="en-US" sz="2000" dirty="0" smtClean="0">
                <a:latin typeface="+mn-ea"/>
                <a:ea typeface="+mn-ea"/>
              </a:rPr>
              <a:t>教育を実践</a:t>
            </a:r>
            <a:endParaRPr kumimoji="0" lang="ja-JP" altLang="en-US" sz="2000" b="1" i="0" u="none" strike="noStrike" cap="none" normalizeH="0" baseline="0" dirty="0" smtClean="0">
              <a:ln>
                <a:noFill/>
              </a:ln>
              <a:solidFill>
                <a:schemeClr val="tx1"/>
              </a:solidFill>
              <a:effectLst/>
              <a:latin typeface="+mn-ea"/>
              <a:ea typeface="+mn-ea"/>
            </a:endParaRPr>
          </a:p>
        </p:txBody>
      </p:sp>
      <p:sp>
        <p:nvSpPr>
          <p:cNvPr id="6" name="角丸四角形 5"/>
          <p:cNvSpPr/>
          <p:nvPr/>
        </p:nvSpPr>
        <p:spPr bwMode="auto">
          <a:xfrm>
            <a:off x="3203848" y="2204944"/>
            <a:ext cx="2880320"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幅広いベースを持つ</a:t>
            </a:r>
            <a:endParaRPr kumimoji="0" lang="en-US" altLang="ja-JP" sz="2000" b="1" i="0" u="none" strike="noStrike" cap="none" normalizeH="0" baseline="0" dirty="0" smtClean="0">
              <a:ln>
                <a:noFill/>
              </a:ln>
              <a:solidFill>
                <a:schemeClr val="tx1"/>
              </a:solidFill>
              <a:effectLst/>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2000" dirty="0" smtClean="0">
                <a:latin typeface="+mn-ea"/>
                <a:ea typeface="+mn-ea"/>
              </a:rPr>
              <a:t>臓器専門医</a:t>
            </a:r>
            <a:r>
              <a:rPr lang="ja-JP" altLang="en-US" sz="2000" dirty="0">
                <a:latin typeface="+mn-ea"/>
                <a:ea typeface="+mn-ea"/>
              </a:rPr>
              <a:t>と</a:t>
            </a:r>
            <a:r>
              <a:rPr lang="ja-JP" altLang="en-US" sz="2000" dirty="0" smtClean="0">
                <a:latin typeface="+mn-ea"/>
                <a:ea typeface="+mn-ea"/>
              </a:rPr>
              <a:t>して活躍</a:t>
            </a:r>
            <a:endParaRPr kumimoji="0" lang="ja-JP" altLang="en-US" sz="2000" b="1" i="0" u="none" strike="noStrike" cap="none" normalizeH="0" baseline="0" dirty="0" smtClean="0">
              <a:ln>
                <a:noFill/>
              </a:ln>
              <a:solidFill>
                <a:schemeClr val="tx1"/>
              </a:solidFill>
              <a:effectLst/>
              <a:latin typeface="+mn-ea"/>
              <a:ea typeface="+mn-ea"/>
            </a:endParaRPr>
          </a:p>
        </p:txBody>
      </p:sp>
      <p:sp>
        <p:nvSpPr>
          <p:cNvPr id="7" name="角丸四角形 6"/>
          <p:cNvSpPr/>
          <p:nvPr/>
        </p:nvSpPr>
        <p:spPr bwMode="auto">
          <a:xfrm>
            <a:off x="5868144" y="1196752"/>
            <a:ext cx="2880320"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大学院に進学して</a:t>
            </a:r>
            <a:endParaRPr kumimoji="0" lang="en-US" altLang="ja-JP" sz="2000" b="1" i="0" u="none" strike="noStrike" cap="none" normalizeH="0" baseline="0" dirty="0" smtClean="0">
              <a:ln>
                <a:noFill/>
              </a:ln>
              <a:solidFill>
                <a:schemeClr val="tx1"/>
              </a:solidFill>
              <a:effectLst/>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地域医療の研究に従事</a:t>
            </a:r>
          </a:p>
        </p:txBody>
      </p:sp>
      <p:sp>
        <p:nvSpPr>
          <p:cNvPr id="8" name="角丸四角形 7"/>
          <p:cNvSpPr/>
          <p:nvPr/>
        </p:nvSpPr>
        <p:spPr bwMode="auto">
          <a:xfrm>
            <a:off x="3402934" y="4400355"/>
            <a:ext cx="2681234"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dirty="0">
                <a:latin typeface="+mn-ea"/>
                <a:ea typeface="+mn-ea"/>
              </a:rPr>
              <a:t>病院総合医と</a:t>
            </a:r>
            <a:r>
              <a:rPr lang="ja-JP" altLang="en-US" sz="2000" dirty="0" smtClean="0">
                <a:latin typeface="+mn-ea"/>
                <a:ea typeface="+mn-ea"/>
              </a:rPr>
              <a:t>して</a:t>
            </a:r>
            <a:endParaRPr lang="en-US" altLang="ja-JP" sz="2000" dirty="0" smtClean="0">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2000" dirty="0">
                <a:latin typeface="+mn-ea"/>
                <a:ea typeface="+mn-ea"/>
              </a:rPr>
              <a:t>市中</a:t>
            </a:r>
            <a:r>
              <a:rPr lang="ja-JP" altLang="en-US" sz="2000" dirty="0" smtClean="0">
                <a:latin typeface="+mn-ea"/>
                <a:ea typeface="+mn-ea"/>
              </a:rPr>
              <a:t>病院で活躍</a:t>
            </a:r>
            <a:endParaRPr kumimoji="0" lang="ja-JP" altLang="en-US" sz="2000" b="1" i="0" u="none" strike="noStrike" cap="none" normalizeH="0" baseline="0" dirty="0" smtClean="0">
              <a:ln>
                <a:noFill/>
              </a:ln>
              <a:solidFill>
                <a:schemeClr val="tx1"/>
              </a:solidFill>
              <a:effectLst/>
              <a:latin typeface="+mn-ea"/>
              <a:ea typeface="+mn-ea"/>
            </a:endParaRPr>
          </a:p>
        </p:txBody>
      </p:sp>
      <p:sp>
        <p:nvSpPr>
          <p:cNvPr id="9" name="角丸四角形 8"/>
          <p:cNvSpPr/>
          <p:nvPr/>
        </p:nvSpPr>
        <p:spPr bwMode="auto">
          <a:xfrm>
            <a:off x="2771800" y="1196752"/>
            <a:ext cx="2880320"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2000" b="1" i="0" u="none" strike="noStrike" cap="none" normalizeH="0" baseline="0" dirty="0" smtClean="0">
                <a:ln>
                  <a:noFill/>
                </a:ln>
                <a:solidFill>
                  <a:schemeClr val="tx1"/>
                </a:solidFill>
                <a:effectLst/>
                <a:latin typeface="+mn-ea"/>
                <a:ea typeface="+mn-ea"/>
              </a:rPr>
              <a:t>ER physician</a:t>
            </a:r>
            <a:r>
              <a:rPr kumimoji="0" lang="ja-JP" altLang="en-US" sz="2000" b="1" i="0" u="none" strike="noStrike" cap="none" normalizeH="0" baseline="0" dirty="0" smtClean="0">
                <a:ln>
                  <a:noFill/>
                </a:ln>
                <a:solidFill>
                  <a:schemeClr val="tx1"/>
                </a:solidFill>
                <a:effectLst/>
                <a:latin typeface="+mn-ea"/>
                <a:ea typeface="+mn-ea"/>
              </a:rPr>
              <a:t>として</a:t>
            </a:r>
            <a:endParaRPr kumimoji="0" lang="en-US" altLang="ja-JP" sz="2000" b="1" i="0" u="none" strike="noStrike" cap="none" normalizeH="0" baseline="0" dirty="0" smtClean="0">
              <a:ln>
                <a:noFill/>
              </a:ln>
              <a:solidFill>
                <a:schemeClr val="tx1"/>
              </a:solidFill>
              <a:effectLst/>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救急病院で活躍</a:t>
            </a:r>
          </a:p>
        </p:txBody>
      </p:sp>
      <p:sp>
        <p:nvSpPr>
          <p:cNvPr id="10" name="角丸四角形 9"/>
          <p:cNvSpPr/>
          <p:nvPr/>
        </p:nvSpPr>
        <p:spPr bwMode="auto">
          <a:xfrm>
            <a:off x="2987824" y="5445304"/>
            <a:ext cx="2880320"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行政の立場で</a:t>
            </a:r>
            <a:endParaRPr kumimoji="0" lang="en-US" altLang="ja-JP" sz="2000" b="1" i="0" u="none" strike="noStrike" cap="none" normalizeH="0" baseline="0" dirty="0" smtClean="0">
              <a:ln>
                <a:noFill/>
              </a:ln>
              <a:solidFill>
                <a:schemeClr val="tx1"/>
              </a:solidFill>
              <a:effectLst/>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地域包括ケアを実現</a:t>
            </a:r>
          </a:p>
        </p:txBody>
      </p:sp>
      <p:sp>
        <p:nvSpPr>
          <p:cNvPr id="11" name="角丸四角形 10"/>
          <p:cNvSpPr/>
          <p:nvPr/>
        </p:nvSpPr>
        <p:spPr bwMode="auto">
          <a:xfrm>
            <a:off x="3707904" y="3276362"/>
            <a:ext cx="2575350"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地域の診療所で</a:t>
            </a:r>
            <a:endParaRPr kumimoji="0" lang="en-US" altLang="ja-JP" sz="2000" b="1" i="0" u="none" strike="noStrike" cap="none" normalizeH="0" baseline="0" dirty="0" smtClean="0">
              <a:ln>
                <a:noFill/>
              </a:ln>
              <a:solidFill>
                <a:schemeClr val="tx1"/>
              </a:solidFill>
              <a:effectLst/>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家庭医として活躍</a:t>
            </a:r>
          </a:p>
        </p:txBody>
      </p:sp>
      <p:sp>
        <p:nvSpPr>
          <p:cNvPr id="12" name="角丸四角形 11"/>
          <p:cNvSpPr/>
          <p:nvPr/>
        </p:nvSpPr>
        <p:spPr bwMode="auto">
          <a:xfrm>
            <a:off x="6084168" y="5445304"/>
            <a:ext cx="2880320"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臓器別専門医を取得</a:t>
            </a:r>
            <a:endParaRPr kumimoji="0" lang="en-US" altLang="ja-JP" sz="2000" b="1" i="0" u="none" strike="noStrike" cap="none" normalizeH="0" baseline="0" dirty="0" smtClean="0">
              <a:ln>
                <a:noFill/>
              </a:ln>
              <a:solidFill>
                <a:schemeClr val="tx1"/>
              </a:solidFill>
              <a:effectLst/>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a:t>
            </a:r>
            <a:r>
              <a:rPr lang="ja-JP" altLang="en-US" sz="2000" dirty="0" smtClean="0">
                <a:latin typeface="+mn-ea"/>
                <a:ea typeface="+mn-ea"/>
              </a:rPr>
              <a:t>その後地域で開業</a:t>
            </a:r>
            <a:endParaRPr kumimoji="0" lang="ja-JP" altLang="en-US" sz="2000" b="1" i="0" u="none" strike="noStrike" cap="none" normalizeH="0" baseline="0" dirty="0" smtClean="0">
              <a:ln>
                <a:noFill/>
              </a:ln>
              <a:solidFill>
                <a:schemeClr val="tx1"/>
              </a:solidFill>
              <a:effectLst/>
              <a:latin typeface="+mn-ea"/>
              <a:ea typeface="+mn-ea"/>
            </a:endParaRPr>
          </a:p>
        </p:txBody>
      </p:sp>
      <p:sp>
        <p:nvSpPr>
          <p:cNvPr id="13" name="角丸四角形 12"/>
          <p:cNvSpPr/>
          <p:nvPr/>
        </p:nvSpPr>
        <p:spPr bwMode="auto">
          <a:xfrm>
            <a:off x="6372200" y="4400355"/>
            <a:ext cx="2618963"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緩和医療専門医</a:t>
            </a:r>
            <a:endParaRPr kumimoji="0" lang="en-US" altLang="ja-JP" sz="2000" b="1" i="0" u="none" strike="noStrike" cap="none" normalizeH="0" baseline="0" dirty="0" smtClean="0">
              <a:ln>
                <a:noFill/>
              </a:ln>
              <a:solidFill>
                <a:schemeClr val="tx1"/>
              </a:solidFill>
              <a:effectLst/>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ja-JP" altLang="en-US" sz="2000" b="1" i="0" u="none" strike="noStrike" cap="none" normalizeH="0" baseline="0" dirty="0" smtClean="0">
                <a:ln>
                  <a:noFill/>
                </a:ln>
                <a:solidFill>
                  <a:schemeClr val="tx1"/>
                </a:solidFill>
                <a:effectLst/>
                <a:latin typeface="+mn-ea"/>
                <a:ea typeface="+mn-ea"/>
              </a:rPr>
              <a:t>として活躍</a:t>
            </a:r>
          </a:p>
        </p:txBody>
      </p:sp>
      <p:sp>
        <p:nvSpPr>
          <p:cNvPr id="14" name="角丸四角形 13"/>
          <p:cNvSpPr/>
          <p:nvPr/>
        </p:nvSpPr>
        <p:spPr bwMode="auto">
          <a:xfrm>
            <a:off x="6444208" y="3290641"/>
            <a:ext cx="2618963" cy="720000"/>
          </a:xfrm>
          <a:prstGeom prst="roundRect">
            <a:avLst/>
          </a:prstGeom>
          <a:solidFill>
            <a:srgbClr val="CCFF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91440" tIns="10800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ja-JP" altLang="en-US" sz="2000" dirty="0" smtClean="0">
                <a:latin typeface="+mn-ea"/>
                <a:ea typeface="+mn-ea"/>
              </a:rPr>
              <a:t>スポーツドクター</a:t>
            </a:r>
            <a:endParaRPr lang="en-US" altLang="ja-JP" sz="2000" dirty="0" smtClean="0">
              <a:latin typeface="+mn-ea"/>
              <a:ea typeface="+mn-ea"/>
            </a:endParaRPr>
          </a:p>
          <a:p>
            <a:pPr marL="0" marR="0" indent="0" algn="ctr" defTabSz="914400" rtl="0" eaLnBrk="0" fontAlgn="base" latinLnBrk="0" hangingPunct="0">
              <a:lnSpc>
                <a:spcPct val="100000"/>
              </a:lnSpc>
              <a:spcBef>
                <a:spcPct val="0"/>
              </a:spcBef>
              <a:spcAft>
                <a:spcPct val="0"/>
              </a:spcAft>
              <a:buClrTx/>
              <a:buSzTx/>
              <a:buFontTx/>
              <a:buNone/>
              <a:tabLst/>
            </a:pPr>
            <a:r>
              <a:rPr lang="ja-JP" altLang="en-US" sz="2000" dirty="0" smtClean="0">
                <a:latin typeface="+mn-ea"/>
                <a:ea typeface="+mn-ea"/>
              </a:rPr>
              <a:t>として活躍</a:t>
            </a:r>
            <a:endParaRPr kumimoji="0" lang="ja-JP" altLang="en-US" sz="2000" b="1" i="0" u="none" strike="noStrike" cap="none" normalizeH="0" baseline="0" dirty="0" smtClean="0">
              <a:ln>
                <a:noFill/>
              </a:ln>
              <a:solidFill>
                <a:schemeClr val="tx1"/>
              </a:solidFill>
              <a:effectLst/>
              <a:latin typeface="+mn-ea"/>
              <a:ea typeface="+mn-ea"/>
            </a:endParaRPr>
          </a:p>
        </p:txBody>
      </p:sp>
    </p:spTree>
    <p:extLst>
      <p:ext uri="{BB962C8B-B14F-4D97-AF65-F5344CB8AC3E}">
        <p14:creationId xmlns:p14="http://schemas.microsoft.com/office/powerpoint/2010/main" val="295158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67544" y="404664"/>
            <a:ext cx="842645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ja-JP" altLang="en-US" sz="4000" dirty="0" smtClean="0">
                <a:solidFill>
                  <a:schemeClr val="tx1"/>
                </a:solidFill>
                <a:latin typeface="メイリオ" pitchFamily="50" charset="-128"/>
                <a:ea typeface="メイリオ" pitchFamily="50" charset="-128"/>
              </a:rPr>
              <a:t>総合診療専門医制度</a:t>
            </a:r>
            <a:r>
              <a:rPr lang="en-US" altLang="ja-JP" sz="4000" dirty="0" smtClean="0">
                <a:solidFill>
                  <a:schemeClr val="tx1"/>
                </a:solidFill>
                <a:latin typeface="メイリオ" pitchFamily="50" charset="-128"/>
                <a:ea typeface="メイリオ" pitchFamily="50" charset="-128"/>
              </a:rPr>
              <a:t/>
            </a:r>
            <a:br>
              <a:rPr lang="en-US" altLang="ja-JP" sz="4000" dirty="0" smtClean="0">
                <a:solidFill>
                  <a:schemeClr val="tx1"/>
                </a:solidFill>
                <a:latin typeface="メイリオ" pitchFamily="50" charset="-128"/>
                <a:ea typeface="メイリオ" pitchFamily="50" charset="-128"/>
              </a:rPr>
            </a:br>
            <a:r>
              <a:rPr lang="ja-JP" altLang="en-US" sz="4000" dirty="0">
                <a:solidFill>
                  <a:schemeClr val="tx1"/>
                </a:solidFill>
                <a:latin typeface="メイリオ" pitchFamily="50" charset="-128"/>
                <a:ea typeface="メイリオ" pitchFamily="50" charset="-128"/>
              </a:rPr>
              <a:t>導入の</a:t>
            </a:r>
            <a:r>
              <a:rPr lang="ja-JP" altLang="en-US" sz="4000" dirty="0" smtClean="0">
                <a:solidFill>
                  <a:schemeClr val="tx1"/>
                </a:solidFill>
                <a:latin typeface="メイリオ" pitchFamily="50" charset="-128"/>
                <a:ea typeface="メイリオ" pitchFamily="50" charset="-128"/>
              </a:rPr>
              <a:t>インパクト（１）</a:t>
            </a:r>
          </a:p>
        </p:txBody>
      </p:sp>
      <p:sp>
        <p:nvSpPr>
          <p:cNvPr id="5123" name="Rectangle 3"/>
          <p:cNvSpPr>
            <a:spLocks noGrp="1" noChangeArrowheads="1"/>
          </p:cNvSpPr>
          <p:nvPr>
            <p:ph idx="1"/>
          </p:nvPr>
        </p:nvSpPr>
        <p:spPr bwMode="auto">
          <a:xfrm>
            <a:off x="467544" y="1844824"/>
            <a:ext cx="8208912" cy="4464496"/>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600"/>
              </a:spcBef>
              <a:spcAft>
                <a:spcPts val="600"/>
              </a:spcAft>
            </a:pPr>
            <a:r>
              <a:rPr lang="ja-JP" altLang="en-US" sz="2400" dirty="0" smtClean="0">
                <a:latin typeface="メイリオ" pitchFamily="50" charset="-128"/>
                <a:ea typeface="メイリオ" pitchFamily="50" charset="-128"/>
              </a:rPr>
              <a:t>総合診療医の位置づけが明確になった</a:t>
            </a:r>
            <a:endParaRPr lang="en-US" altLang="ja-JP" sz="2400" dirty="0" smtClean="0">
              <a:latin typeface="メイリオ" pitchFamily="50" charset="-128"/>
              <a:ea typeface="メイリオ" pitchFamily="50" charset="-128"/>
            </a:endParaRPr>
          </a:p>
          <a:p>
            <a:pPr lvl="1" eaLnBrk="1" hangingPunct="1">
              <a:spcBef>
                <a:spcPts val="0"/>
              </a:spcBef>
              <a:spcAft>
                <a:spcPts val="600"/>
              </a:spcAft>
            </a:pPr>
            <a:r>
              <a:rPr lang="ja-JP" altLang="en-US" sz="2000" dirty="0" smtClean="0">
                <a:latin typeface="メイリオ" pitchFamily="50" charset="-128"/>
                <a:ea typeface="メイリオ" pitchFamily="50" charset="-128"/>
              </a:rPr>
              <a:t>総合診療の業界団体ではなく、専門医制度全体の制度設計の中で「基本領域の専門医」として専門性が明確に位置づけられた</a:t>
            </a:r>
            <a:endParaRPr lang="en-US" altLang="ja-JP" sz="2000" dirty="0" smtClean="0">
              <a:latin typeface="メイリオ" pitchFamily="50" charset="-128"/>
              <a:ea typeface="メイリオ" pitchFamily="50" charset="-128"/>
            </a:endParaRPr>
          </a:p>
          <a:p>
            <a:pPr lvl="1" eaLnBrk="1" hangingPunct="1">
              <a:spcBef>
                <a:spcPts val="600"/>
              </a:spcBef>
              <a:spcAft>
                <a:spcPts val="600"/>
              </a:spcAft>
            </a:pPr>
            <a:r>
              <a:rPr lang="ja-JP" altLang="en-US" sz="2000" dirty="0" smtClean="0">
                <a:latin typeface="メイリオ" pitchFamily="50" charset="-128"/>
                <a:ea typeface="メイリオ" pitchFamily="50" charset="-128"/>
              </a:rPr>
              <a:t>医療政策上「今後重点的</a:t>
            </a:r>
            <a:r>
              <a:rPr lang="ja-JP" altLang="en-US" sz="2000" dirty="0">
                <a:latin typeface="メイリオ" pitchFamily="50" charset="-128"/>
                <a:ea typeface="メイリオ" pitchFamily="50" charset="-128"/>
              </a:rPr>
              <a:t>に総合診療専門医の数を増やしていく」と</a:t>
            </a:r>
            <a:r>
              <a:rPr lang="ja-JP" altLang="en-US" sz="2000" dirty="0" smtClean="0">
                <a:latin typeface="メイリオ" pitchFamily="50" charset="-128"/>
                <a:ea typeface="メイリオ" pitchFamily="50" charset="-128"/>
              </a:rPr>
              <a:t>いう方向性が</a:t>
            </a:r>
            <a:r>
              <a:rPr lang="ja-JP" altLang="en-US" sz="2000" dirty="0">
                <a:latin typeface="メイリオ" pitchFamily="50" charset="-128"/>
                <a:ea typeface="メイリオ" pitchFamily="50" charset="-128"/>
              </a:rPr>
              <a:t>明確に示された</a:t>
            </a:r>
            <a:endParaRPr lang="en-US" altLang="ja-JP" sz="2000" dirty="0">
              <a:latin typeface="メイリオ" pitchFamily="50" charset="-128"/>
              <a:ea typeface="メイリオ" pitchFamily="50" charset="-128"/>
            </a:endParaRPr>
          </a:p>
          <a:p>
            <a:pPr marL="914400" lvl="2" indent="0" eaLnBrk="1" hangingPunct="1">
              <a:spcBef>
                <a:spcPts val="0"/>
              </a:spcBef>
              <a:spcAft>
                <a:spcPts val="600"/>
              </a:spcAft>
              <a:buNone/>
            </a:pPr>
            <a:r>
              <a:rPr lang="en-US" altLang="ja-JP" sz="2000" dirty="0">
                <a:latin typeface="メイリオ" pitchFamily="50" charset="-128"/>
                <a:ea typeface="メイリオ" pitchFamily="50" charset="-128"/>
              </a:rPr>
              <a:t>※</a:t>
            </a:r>
            <a:r>
              <a:rPr lang="ja-JP" altLang="en-US" sz="2000" dirty="0">
                <a:latin typeface="メイリオ" pitchFamily="50" charset="-128"/>
                <a:ea typeface="メイリオ" pitchFamily="50" charset="-128"/>
              </a:rPr>
              <a:t>養成必要数は</a:t>
            </a:r>
            <a:r>
              <a:rPr lang="en-US" altLang="ja-JP" sz="2000" dirty="0">
                <a:latin typeface="メイリオ" pitchFamily="50" charset="-128"/>
                <a:ea typeface="メイリオ" pitchFamily="50" charset="-128"/>
              </a:rPr>
              <a:t>｢</a:t>
            </a:r>
            <a:r>
              <a:rPr lang="ja-JP" altLang="en-US" sz="2000" dirty="0">
                <a:latin typeface="メイリオ" pitchFamily="50" charset="-128"/>
                <a:ea typeface="メイリオ" pitchFamily="50" charset="-128"/>
              </a:rPr>
              <a:t>数万人規模」とする見解が多い</a:t>
            </a:r>
            <a:r>
              <a:rPr lang="en-US" altLang="ja-JP" sz="2000" dirty="0">
                <a:latin typeface="メイリオ" pitchFamily="50" charset="-128"/>
                <a:ea typeface="メイリオ" pitchFamily="50" charset="-128"/>
              </a:rPr>
              <a:t/>
            </a:r>
            <a:br>
              <a:rPr lang="en-US" altLang="ja-JP" sz="2000" dirty="0">
                <a:latin typeface="メイリオ" pitchFamily="50" charset="-128"/>
                <a:ea typeface="メイリオ" pitchFamily="50" charset="-128"/>
              </a:rPr>
            </a:br>
            <a:r>
              <a:rPr lang="ja-JP" altLang="en-US" sz="2000" dirty="0">
                <a:latin typeface="メイリオ" pitchFamily="50" charset="-128"/>
                <a:ea typeface="メイリオ" pitchFamily="50" charset="-128"/>
              </a:rPr>
              <a:t>　→現在は家庭医療専門医</a:t>
            </a:r>
            <a:r>
              <a:rPr lang="ja-JP" altLang="en-US" sz="2000" dirty="0" smtClean="0">
                <a:latin typeface="メイリオ" pitchFamily="50" charset="-128"/>
                <a:ea typeface="メイリオ" pitchFamily="50" charset="-128"/>
              </a:rPr>
              <a:t>は約</a:t>
            </a:r>
            <a:r>
              <a:rPr lang="en-US" altLang="ja-JP" sz="2000" dirty="0" smtClean="0">
                <a:latin typeface="メイリオ" pitchFamily="50" charset="-128"/>
                <a:ea typeface="メイリオ" pitchFamily="50" charset="-128"/>
              </a:rPr>
              <a:t>400</a:t>
            </a:r>
            <a:r>
              <a:rPr lang="ja-JP" altLang="en-US" sz="2000" dirty="0" smtClean="0">
                <a:latin typeface="メイリオ" pitchFamily="50" charset="-128"/>
                <a:ea typeface="メイリオ" pitchFamily="50" charset="-128"/>
              </a:rPr>
              <a:t>人しか</a:t>
            </a:r>
            <a:r>
              <a:rPr lang="ja-JP" altLang="en-US" sz="2000" dirty="0">
                <a:latin typeface="メイリオ" pitchFamily="50" charset="-128"/>
                <a:ea typeface="メイリオ" pitchFamily="50" charset="-128"/>
              </a:rPr>
              <a:t>いない</a:t>
            </a:r>
            <a:r>
              <a:rPr lang="en-US" altLang="ja-JP" sz="2000" dirty="0">
                <a:latin typeface="メイリオ" pitchFamily="50" charset="-128"/>
                <a:ea typeface="メイリオ" pitchFamily="50" charset="-128"/>
              </a:rPr>
              <a:t/>
            </a:r>
            <a:br>
              <a:rPr lang="en-US" altLang="ja-JP" sz="2000" dirty="0">
                <a:latin typeface="メイリオ" pitchFamily="50" charset="-128"/>
                <a:ea typeface="メイリオ" pitchFamily="50" charset="-128"/>
              </a:rPr>
            </a:br>
            <a:r>
              <a:rPr lang="ja-JP" altLang="en-US" sz="2000" dirty="0">
                <a:latin typeface="メイリオ" pitchFamily="50" charset="-128"/>
                <a:ea typeface="メイリオ" pitchFamily="50" charset="-128"/>
              </a:rPr>
              <a:t>　→「社会から強く求められる存在」となることは確実</a:t>
            </a:r>
          </a:p>
          <a:p>
            <a:pPr lvl="1" eaLnBrk="1" hangingPunct="1">
              <a:spcBef>
                <a:spcPts val="600"/>
              </a:spcBef>
              <a:spcAft>
                <a:spcPts val="600"/>
              </a:spcAft>
            </a:pPr>
            <a:r>
              <a:rPr lang="en-US" altLang="ja-JP" sz="2000" dirty="0" smtClean="0">
                <a:latin typeface="メイリオ" pitchFamily="50" charset="-128"/>
                <a:ea typeface="メイリオ" pitchFamily="50" charset="-128"/>
              </a:rPr>
              <a:t>｢</a:t>
            </a:r>
            <a:r>
              <a:rPr lang="ja-JP" altLang="en-US" sz="2000" dirty="0">
                <a:latin typeface="メイリオ" pitchFamily="50" charset="-128"/>
                <a:ea typeface="メイリオ" pitchFamily="50" charset="-128"/>
              </a:rPr>
              <a:t>総合診療に従事</a:t>
            </a:r>
            <a:r>
              <a:rPr lang="ja-JP" altLang="en-US" sz="2000" dirty="0" smtClean="0">
                <a:latin typeface="メイリオ" pitchFamily="50" charset="-128"/>
                <a:ea typeface="メイリオ" pitchFamily="50" charset="-128"/>
              </a:rPr>
              <a:t>する品質</a:t>
            </a:r>
            <a:r>
              <a:rPr lang="ja-JP" altLang="en-US" sz="2000" dirty="0">
                <a:latin typeface="メイリオ" pitchFamily="50" charset="-128"/>
                <a:ea typeface="メイリオ" pitchFamily="50" charset="-128"/>
              </a:rPr>
              <a:t>保証</a:t>
            </a:r>
            <a:r>
              <a:rPr lang="ja-JP" altLang="en-US" sz="2000" dirty="0" smtClean="0">
                <a:latin typeface="メイリオ" pitchFamily="50" charset="-128"/>
                <a:ea typeface="メイリオ" pitchFamily="50" charset="-128"/>
              </a:rPr>
              <a:t>」という概念の導入</a:t>
            </a:r>
            <a:r>
              <a:rPr lang="en-US" altLang="ja-JP" sz="2000" dirty="0" smtClean="0">
                <a:latin typeface="メイリオ" pitchFamily="50" charset="-128"/>
                <a:ea typeface="メイリオ" pitchFamily="50" charset="-128"/>
              </a:rPr>
              <a:t/>
            </a:r>
            <a:br>
              <a:rPr lang="en-US" altLang="ja-JP" sz="2000" dirty="0" smtClean="0">
                <a:latin typeface="メイリオ" pitchFamily="50" charset="-128"/>
                <a:ea typeface="メイリオ" pitchFamily="50" charset="-128"/>
              </a:rPr>
            </a:br>
            <a:r>
              <a:rPr lang="ja-JP" altLang="en-US" sz="2000" dirty="0" smtClean="0">
                <a:latin typeface="メイリオ" pitchFamily="50" charset="-128"/>
                <a:ea typeface="メイリオ" pitchFamily="50" charset="-128"/>
              </a:rPr>
              <a:t>→誰でも出来る仕事ではない</a:t>
            </a:r>
            <a:r>
              <a:rPr lang="en-US" altLang="ja-JP" sz="2000" dirty="0" smtClean="0">
                <a:latin typeface="メイリオ" pitchFamily="50" charset="-128"/>
                <a:ea typeface="メイリオ" pitchFamily="50" charset="-128"/>
              </a:rPr>
              <a:t/>
            </a:r>
            <a:br>
              <a:rPr lang="en-US" altLang="ja-JP" sz="2000" dirty="0" smtClean="0">
                <a:latin typeface="メイリオ" pitchFamily="50" charset="-128"/>
                <a:ea typeface="メイリオ" pitchFamily="50" charset="-128"/>
              </a:rPr>
            </a:br>
            <a:r>
              <a:rPr lang="ja-JP" altLang="en-US" sz="2000" dirty="0" smtClean="0">
                <a:latin typeface="メイリオ" pitchFamily="50" charset="-128"/>
                <a:ea typeface="メイリオ" pitchFamily="50" charset="-128"/>
              </a:rPr>
              <a:t>　→アイデンティティの確立</a:t>
            </a:r>
            <a:r>
              <a:rPr lang="en-US" altLang="ja-JP" sz="2000" dirty="0" smtClean="0">
                <a:latin typeface="メイリオ" pitchFamily="50" charset="-128"/>
                <a:ea typeface="メイリオ" pitchFamily="50" charset="-128"/>
              </a:rPr>
              <a:t/>
            </a:r>
            <a:br>
              <a:rPr lang="en-US" altLang="ja-JP" sz="2000" dirty="0" smtClean="0">
                <a:latin typeface="メイリオ" pitchFamily="50" charset="-128"/>
                <a:ea typeface="メイリオ" pitchFamily="50" charset="-128"/>
              </a:rPr>
            </a:br>
            <a:r>
              <a:rPr lang="ja-JP" altLang="en-US" sz="2000" dirty="0" smtClean="0">
                <a:latin typeface="メイリオ" pitchFamily="50" charset="-128"/>
                <a:ea typeface="メイリオ" pitchFamily="50" charset="-128"/>
              </a:rPr>
              <a:t>　　将来のインセンティブ導入の可能性</a:t>
            </a:r>
            <a:endParaRPr lang="en-US" altLang="ja-JP" sz="2000" dirty="0">
              <a:latin typeface="メイリオ" pitchFamily="50" charset="-128"/>
              <a:ea typeface="メイリオ" pitchFamily="50" charset="-128"/>
            </a:endParaRPr>
          </a:p>
        </p:txBody>
      </p:sp>
    </p:spTree>
    <p:extLst>
      <p:ext uri="{BB962C8B-B14F-4D97-AF65-F5344CB8AC3E}">
        <p14:creationId xmlns:p14="http://schemas.microsoft.com/office/powerpoint/2010/main" val="20222435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bwMode="auto">
          <a:xfrm>
            <a:off x="468313" y="2916767"/>
            <a:ext cx="8229600" cy="101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5867">
                <a:latin typeface="メイリオ" pitchFamily="50" charset="-128"/>
                <a:ea typeface="メイリオ" pitchFamily="50" charset="-128"/>
                <a:cs typeface="メイリオ" pitchFamily="50" charset="-128"/>
              </a:rPr>
              <a:t>「場」を診る</a:t>
            </a:r>
          </a:p>
        </p:txBody>
      </p:sp>
    </p:spTree>
    <p:extLst>
      <p:ext uri="{BB962C8B-B14F-4D97-AF65-F5344CB8AC3E}">
        <p14:creationId xmlns:p14="http://schemas.microsoft.com/office/powerpoint/2010/main" val="11573799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67544" y="404664"/>
            <a:ext cx="842645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ja-JP" altLang="en-US" sz="4000" dirty="0" smtClean="0">
                <a:solidFill>
                  <a:schemeClr val="tx1"/>
                </a:solidFill>
                <a:latin typeface="メイリオ" pitchFamily="50" charset="-128"/>
                <a:ea typeface="メイリオ" pitchFamily="50" charset="-128"/>
              </a:rPr>
              <a:t>総合診療専門医制度</a:t>
            </a:r>
            <a:r>
              <a:rPr lang="en-US" altLang="ja-JP" sz="4000" dirty="0" smtClean="0">
                <a:solidFill>
                  <a:schemeClr val="tx1"/>
                </a:solidFill>
                <a:latin typeface="メイリオ" pitchFamily="50" charset="-128"/>
                <a:ea typeface="メイリオ" pitchFamily="50" charset="-128"/>
              </a:rPr>
              <a:t/>
            </a:r>
            <a:br>
              <a:rPr lang="en-US" altLang="ja-JP" sz="4000" dirty="0" smtClean="0">
                <a:solidFill>
                  <a:schemeClr val="tx1"/>
                </a:solidFill>
                <a:latin typeface="メイリオ" pitchFamily="50" charset="-128"/>
                <a:ea typeface="メイリオ" pitchFamily="50" charset="-128"/>
              </a:rPr>
            </a:br>
            <a:r>
              <a:rPr lang="ja-JP" altLang="en-US" sz="4000" dirty="0">
                <a:solidFill>
                  <a:schemeClr val="tx1"/>
                </a:solidFill>
                <a:latin typeface="メイリオ" pitchFamily="50" charset="-128"/>
                <a:ea typeface="メイリオ" pitchFamily="50" charset="-128"/>
              </a:rPr>
              <a:t>導入の</a:t>
            </a:r>
            <a:r>
              <a:rPr lang="ja-JP" altLang="en-US" sz="4000" dirty="0" smtClean="0">
                <a:solidFill>
                  <a:schemeClr val="tx1"/>
                </a:solidFill>
                <a:latin typeface="メイリオ" pitchFamily="50" charset="-128"/>
                <a:ea typeface="メイリオ" pitchFamily="50" charset="-128"/>
              </a:rPr>
              <a:t>インパクト（２）</a:t>
            </a:r>
          </a:p>
        </p:txBody>
      </p:sp>
      <p:sp>
        <p:nvSpPr>
          <p:cNvPr id="5123" name="Rectangle 3"/>
          <p:cNvSpPr>
            <a:spLocks noGrp="1" noChangeArrowheads="1"/>
          </p:cNvSpPr>
          <p:nvPr>
            <p:ph idx="1"/>
          </p:nvPr>
        </p:nvSpPr>
        <p:spPr bwMode="auto">
          <a:xfrm>
            <a:off x="467544" y="1844824"/>
            <a:ext cx="8208912" cy="4608512"/>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600"/>
              </a:spcBef>
              <a:spcAft>
                <a:spcPts val="0"/>
              </a:spcAft>
            </a:pPr>
            <a:r>
              <a:rPr lang="ja-JP" altLang="en-US" sz="2400" dirty="0" smtClean="0">
                <a:latin typeface="メイリオ" pitchFamily="50" charset="-128"/>
                <a:ea typeface="メイリオ" pitchFamily="50" charset="-128"/>
              </a:rPr>
              <a:t>キャリアパスが明確になった</a:t>
            </a:r>
            <a:endParaRPr lang="en-US" altLang="ja-JP" sz="2400" dirty="0" smtClean="0">
              <a:latin typeface="メイリオ" pitchFamily="50" charset="-128"/>
              <a:ea typeface="メイリオ" pitchFamily="50" charset="-128"/>
            </a:endParaRPr>
          </a:p>
          <a:p>
            <a:pPr lvl="1" eaLnBrk="1" hangingPunct="1">
              <a:spcBef>
                <a:spcPts val="0"/>
              </a:spcBef>
              <a:spcAft>
                <a:spcPts val="600"/>
              </a:spcAft>
            </a:pPr>
            <a:r>
              <a:rPr lang="ja-JP" altLang="en-US" sz="2000" dirty="0" smtClean="0">
                <a:latin typeface="メイリオ" pitchFamily="50" charset="-128"/>
                <a:ea typeface="メイリオ" pitchFamily="50" charset="-128"/>
              </a:rPr>
              <a:t>総合診療に興味を持つ学生・研修医は多いのに、後期研修医としてキャリアを選択する人は少ない </a:t>
            </a:r>
            <a:r>
              <a:rPr lang="en-US" altLang="ja-JP" sz="2000" dirty="0" smtClean="0">
                <a:latin typeface="メイリオ" pitchFamily="50" charset="-128"/>
                <a:ea typeface="メイリオ" pitchFamily="50" charset="-128"/>
              </a:rPr>
              <a:t>(100</a:t>
            </a:r>
            <a:r>
              <a:rPr lang="ja-JP" altLang="en-US" sz="2000" dirty="0" smtClean="0">
                <a:latin typeface="メイリオ" pitchFamily="50" charset="-128"/>
                <a:ea typeface="メイリオ" pitchFamily="50" charset="-128"/>
              </a:rPr>
              <a:t>人弱</a:t>
            </a:r>
            <a:r>
              <a:rPr lang="en-US" altLang="ja-JP" sz="2000" dirty="0" smtClean="0">
                <a:latin typeface="メイリオ" pitchFamily="50" charset="-128"/>
                <a:ea typeface="メイリオ" pitchFamily="50" charset="-128"/>
              </a:rPr>
              <a:t>/</a:t>
            </a:r>
            <a:r>
              <a:rPr lang="ja-JP" altLang="en-US" sz="2000" dirty="0" smtClean="0">
                <a:latin typeface="メイリオ" pitchFamily="50" charset="-128"/>
                <a:ea typeface="メイリオ" pitchFamily="50" charset="-128"/>
              </a:rPr>
              <a:t>年）のは、キャリアパスへの不安が背景にある</a:t>
            </a:r>
            <a:endParaRPr lang="en-US" altLang="ja-JP" sz="2000" dirty="0" smtClean="0">
              <a:latin typeface="メイリオ" pitchFamily="50" charset="-128"/>
              <a:ea typeface="メイリオ" pitchFamily="50" charset="-128"/>
            </a:endParaRPr>
          </a:p>
          <a:p>
            <a:pPr lvl="1" eaLnBrk="1" hangingPunct="1">
              <a:spcBef>
                <a:spcPts val="600"/>
              </a:spcBef>
              <a:spcAft>
                <a:spcPts val="600"/>
              </a:spcAft>
            </a:pPr>
            <a:r>
              <a:rPr lang="ja-JP" altLang="en-US" sz="2000" dirty="0">
                <a:latin typeface="メイリオ" pitchFamily="50" charset="-128"/>
                <a:ea typeface="メイリオ" pitchFamily="50" charset="-128"/>
              </a:rPr>
              <a:t>基本</a:t>
            </a:r>
            <a:r>
              <a:rPr lang="ja-JP" altLang="en-US" sz="2000" dirty="0" smtClean="0">
                <a:latin typeface="メイリオ" pitchFamily="50" charset="-128"/>
                <a:ea typeface="メイリオ" pitchFamily="50" charset="-128"/>
              </a:rPr>
              <a:t>領域の専門医として位置づけられ、第三者機関が認証することで、質・量ともに研修プログラムが充実することは確実</a:t>
            </a:r>
            <a:endParaRPr lang="en-US" altLang="ja-JP" sz="2000" dirty="0" smtClean="0">
              <a:latin typeface="メイリオ" pitchFamily="50" charset="-128"/>
              <a:ea typeface="メイリオ" pitchFamily="50" charset="-128"/>
            </a:endParaRPr>
          </a:p>
          <a:p>
            <a:pPr eaLnBrk="1" hangingPunct="1">
              <a:spcBef>
                <a:spcPts val="600"/>
              </a:spcBef>
              <a:spcAft>
                <a:spcPts val="0"/>
              </a:spcAft>
            </a:pPr>
            <a:r>
              <a:rPr lang="ja-JP" altLang="en-US" sz="2400" dirty="0" smtClean="0">
                <a:latin typeface="メイリオ" pitchFamily="50" charset="-128"/>
                <a:ea typeface="メイリオ" pitchFamily="50" charset="-128"/>
              </a:rPr>
              <a:t>キャリアパスの選択肢が増える</a:t>
            </a:r>
            <a:endParaRPr lang="en-US" altLang="ja-JP" sz="2400" dirty="0" smtClean="0">
              <a:latin typeface="メイリオ" pitchFamily="50" charset="-128"/>
              <a:ea typeface="メイリオ" pitchFamily="50" charset="-128"/>
            </a:endParaRPr>
          </a:p>
          <a:p>
            <a:pPr lvl="1" eaLnBrk="1" hangingPunct="1">
              <a:spcBef>
                <a:spcPts val="0"/>
              </a:spcBef>
              <a:spcAft>
                <a:spcPts val="600"/>
              </a:spcAft>
            </a:pPr>
            <a:r>
              <a:rPr lang="ja-JP" altLang="en-US" sz="2000" dirty="0" smtClean="0">
                <a:latin typeface="メイリオ" pitchFamily="50" charset="-128"/>
                <a:ea typeface="メイリオ" pitchFamily="50" charset="-128"/>
              </a:rPr>
              <a:t>基本領域専門医をとらないと、</a:t>
            </a:r>
            <a:r>
              <a:rPr lang="en-US" altLang="ja-JP" sz="2000" dirty="0" smtClean="0">
                <a:latin typeface="メイリオ" pitchFamily="50" charset="-128"/>
                <a:ea typeface="メイリオ" pitchFamily="50" charset="-128"/>
              </a:rPr>
              <a:t>subspecialty</a:t>
            </a:r>
            <a:r>
              <a:rPr lang="ja-JP" altLang="en-US" sz="2000" dirty="0" smtClean="0">
                <a:latin typeface="メイリオ" pitchFamily="50" charset="-128"/>
                <a:ea typeface="メイリオ" pitchFamily="50" charset="-128"/>
              </a:rPr>
              <a:t>専門医になれない</a:t>
            </a:r>
            <a:r>
              <a:rPr lang="en-US" altLang="ja-JP" sz="2000" dirty="0" smtClean="0">
                <a:latin typeface="メイリオ" pitchFamily="50" charset="-128"/>
                <a:ea typeface="メイリオ" pitchFamily="50" charset="-128"/>
              </a:rPr>
              <a:t/>
            </a:r>
            <a:br>
              <a:rPr lang="en-US" altLang="ja-JP" sz="2000" dirty="0" smtClean="0">
                <a:latin typeface="メイリオ" pitchFamily="50" charset="-128"/>
                <a:ea typeface="メイリオ" pitchFamily="50" charset="-128"/>
              </a:rPr>
            </a:br>
            <a:r>
              <a:rPr lang="ja-JP" altLang="en-US" sz="2000" dirty="0" smtClean="0">
                <a:latin typeface="メイリオ" pitchFamily="50" charset="-128"/>
                <a:ea typeface="メイリオ" pitchFamily="50" charset="-128"/>
              </a:rPr>
              <a:t>→今後、専門医制度間の協議が進む</a:t>
            </a:r>
            <a:r>
              <a:rPr lang="en-US" altLang="ja-JP" sz="2000" dirty="0" smtClean="0">
                <a:latin typeface="メイリオ" pitchFamily="50" charset="-128"/>
                <a:ea typeface="メイリオ" pitchFamily="50" charset="-128"/>
              </a:rPr>
              <a:t/>
            </a:r>
            <a:br>
              <a:rPr lang="en-US" altLang="ja-JP" sz="2000" dirty="0" smtClean="0">
                <a:latin typeface="メイリオ" pitchFamily="50" charset="-128"/>
                <a:ea typeface="メイリオ" pitchFamily="50" charset="-128"/>
              </a:rPr>
            </a:br>
            <a:r>
              <a:rPr lang="ja-JP" altLang="en-US" sz="2000" dirty="0" smtClean="0">
                <a:latin typeface="メイリオ" pitchFamily="50" charset="-128"/>
                <a:ea typeface="メイリオ" pitchFamily="50" charset="-128"/>
              </a:rPr>
              <a:t>　→総合診療専門医取得後のキャリアパスが整備される</a:t>
            </a:r>
            <a:endParaRPr lang="en-US" altLang="ja-JP" sz="2000" dirty="0" smtClean="0">
              <a:latin typeface="メイリオ" pitchFamily="50" charset="-128"/>
              <a:ea typeface="メイリオ" pitchFamily="50" charset="-128"/>
            </a:endParaRPr>
          </a:p>
          <a:p>
            <a:pPr lvl="1" eaLnBrk="1" hangingPunct="1">
              <a:spcBef>
                <a:spcPts val="600"/>
              </a:spcBef>
              <a:spcAft>
                <a:spcPts val="600"/>
              </a:spcAft>
            </a:pPr>
            <a:r>
              <a:rPr lang="en-US" altLang="ja-JP" sz="2000" dirty="0" smtClean="0">
                <a:latin typeface="メイリオ" pitchFamily="50" charset="-128"/>
                <a:ea typeface="メイリオ" pitchFamily="50" charset="-128"/>
              </a:rPr>
              <a:t>｢</a:t>
            </a:r>
            <a:r>
              <a:rPr lang="ja-JP" altLang="en-US" sz="2000" dirty="0" smtClean="0">
                <a:latin typeface="メイリオ" pitchFamily="50" charset="-128"/>
                <a:ea typeface="メイリオ" pitchFamily="50" charset="-128"/>
              </a:rPr>
              <a:t>幅広いベースを持った臓器専門医」</a:t>
            </a:r>
            <a:r>
              <a:rPr lang="en-US" altLang="ja-JP" sz="2000" dirty="0" smtClean="0">
                <a:latin typeface="メイリオ" pitchFamily="50" charset="-128"/>
                <a:ea typeface="メイリオ" pitchFamily="50" charset="-128"/>
              </a:rPr>
              <a:t>｢</a:t>
            </a:r>
            <a:r>
              <a:rPr lang="ja-JP" altLang="en-US" sz="2000" dirty="0" smtClean="0">
                <a:latin typeface="メイリオ" pitchFamily="50" charset="-128"/>
                <a:ea typeface="メイリオ" pitchFamily="50" charset="-128"/>
              </a:rPr>
              <a:t>しばらくは臓器専門診療、最終的に地域医療」というキャリアを考えている人が、基本領域で総合診療専門医を選択するようになる</a:t>
            </a:r>
            <a:endParaRPr lang="en-US" altLang="ja-JP" dirty="0" smtClean="0">
              <a:latin typeface="メイリオ" pitchFamily="50" charset="-128"/>
              <a:ea typeface="メイリオ" pitchFamily="50" charset="-128"/>
            </a:endParaRPr>
          </a:p>
        </p:txBody>
      </p:sp>
    </p:spTree>
    <p:extLst>
      <p:ext uri="{BB962C8B-B14F-4D97-AF65-F5344CB8AC3E}">
        <p14:creationId xmlns:p14="http://schemas.microsoft.com/office/powerpoint/2010/main" val="28738548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maeno\Pictures\ベストセレクション\selection風景\IMG_2406r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9470" y="0"/>
            <a:ext cx="9315450"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883990" y="5733256"/>
            <a:ext cx="7366119" cy="1077218"/>
          </a:xfrm>
          <a:prstGeom prst="rect">
            <a:avLst/>
          </a:prstGeom>
          <a:noFill/>
          <a:effectLst>
            <a:glow rad="139700">
              <a:schemeClr val="bg1">
                <a:alpha val="60000"/>
              </a:schemeClr>
            </a:glow>
          </a:effectLst>
        </p:spPr>
        <p:txBody>
          <a:bodyPr wrap="none">
            <a:spAutoFit/>
          </a:bodyPr>
          <a:lstStyle/>
          <a:p>
            <a:pPr algn="ctr">
              <a:defRPr/>
            </a:pPr>
            <a:r>
              <a:rPr kumimoji="1" lang="ja-JP" altLang="en-US" sz="4000" dirty="0">
                <a:effectLst>
                  <a:glow rad="101600">
                    <a:schemeClr val="bg1">
                      <a:alpha val="70000"/>
                    </a:schemeClr>
                  </a:glow>
                </a:effectLst>
                <a:latin typeface="メイリオ" pitchFamily="50" charset="-128"/>
                <a:ea typeface="メイリオ" pitchFamily="50" charset="-128"/>
                <a:cs typeface="メイリオ" pitchFamily="50" charset="-128"/>
              </a:rPr>
              <a:t>ご清聴ありがとうございました</a:t>
            </a:r>
            <a:endParaRPr kumimoji="1" lang="en-US" altLang="ja-JP" sz="4000" dirty="0">
              <a:effectLst>
                <a:glow rad="101600">
                  <a:schemeClr val="bg1">
                    <a:alpha val="70000"/>
                  </a:schemeClr>
                </a:glow>
              </a:effectLst>
              <a:latin typeface="メイリオ" pitchFamily="50" charset="-128"/>
              <a:ea typeface="メイリオ" pitchFamily="50" charset="-128"/>
              <a:cs typeface="メイリオ" pitchFamily="50" charset="-128"/>
            </a:endParaRPr>
          </a:p>
          <a:p>
            <a:pPr algn="ctr">
              <a:defRPr/>
            </a:pPr>
            <a:r>
              <a:rPr kumimoji="1" lang="en-US" altLang="ja-JP" dirty="0">
                <a:effectLst>
                  <a:glow rad="101600">
                    <a:schemeClr val="bg1">
                      <a:alpha val="70000"/>
                    </a:schemeClr>
                  </a:glow>
                </a:effectLst>
                <a:latin typeface="メイリオ" pitchFamily="50" charset="-128"/>
                <a:ea typeface="メイリオ" pitchFamily="50" charset="-128"/>
                <a:cs typeface="メイリオ" pitchFamily="50" charset="-128"/>
              </a:rPr>
              <a:t>Twitter</a:t>
            </a:r>
            <a:r>
              <a:rPr kumimoji="1" lang="ja-JP" altLang="en-US" dirty="0">
                <a:effectLst>
                  <a:glow rad="101600">
                    <a:schemeClr val="bg1">
                      <a:alpha val="70000"/>
                    </a:schemeClr>
                  </a:glow>
                </a:effectLst>
                <a:latin typeface="メイリオ" pitchFamily="50" charset="-128"/>
                <a:ea typeface="メイリオ" pitchFamily="50" charset="-128"/>
                <a:cs typeface="メイリオ" pitchFamily="50" charset="-128"/>
              </a:rPr>
              <a:t>：</a:t>
            </a:r>
            <a:r>
              <a:rPr kumimoji="1" lang="en-US" altLang="ja-JP" dirty="0">
                <a:effectLst>
                  <a:glow rad="101600">
                    <a:schemeClr val="bg1">
                      <a:alpha val="70000"/>
                    </a:schemeClr>
                  </a:glow>
                </a:effectLst>
                <a:latin typeface="メイリオ" pitchFamily="50" charset="-128"/>
                <a:ea typeface="メイリオ" pitchFamily="50" charset="-128"/>
                <a:cs typeface="メイリオ" pitchFamily="50" charset="-128"/>
              </a:rPr>
              <a:t>@maenotetsuhiro</a:t>
            </a:r>
            <a:endParaRPr kumimoji="1" lang="ja-JP" altLang="en-US" dirty="0">
              <a:effectLst>
                <a:glow rad="101600">
                  <a:schemeClr val="bg1">
                    <a:alpha val="70000"/>
                  </a:schemeClr>
                </a:glow>
              </a:effectLst>
              <a:latin typeface="メイリオ" pitchFamily="50" charset="-128"/>
              <a:ea typeface="メイリオ" pitchFamily="50" charset="-128"/>
              <a:cs typeface="メイリオ" pitchFamily="50" charset="-128"/>
            </a:endParaRPr>
          </a:p>
        </p:txBody>
      </p:sp>
      <p:pic>
        <p:nvPicPr>
          <p:cNvPr id="4" name="iStock_000009626202Big Web.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12890" r="12112"/>
          <a:stretch/>
        </p:blipFill>
        <p:spPr>
          <a:xfrm>
            <a:off x="-17462" y="0"/>
            <a:ext cx="9161462" cy="6858000"/>
          </a:xfrm>
          <a:prstGeom prst="rect">
            <a:avLst/>
          </a:prstGeom>
        </p:spPr>
      </p:pic>
      <p:sp>
        <p:nvSpPr>
          <p:cNvPr id="6" name="テキスト ボックス 5"/>
          <p:cNvSpPr txBox="1"/>
          <p:nvPr/>
        </p:nvSpPr>
        <p:spPr>
          <a:xfrm>
            <a:off x="465437" y="2708920"/>
            <a:ext cx="8225330" cy="1107996"/>
          </a:xfrm>
          <a:prstGeom prst="rect">
            <a:avLst/>
          </a:prstGeom>
          <a:noFill/>
          <a:effectLst>
            <a:glow rad="139700">
              <a:schemeClr val="bg1">
                <a:alpha val="60000"/>
              </a:schemeClr>
            </a:glow>
          </a:effectLst>
        </p:spPr>
        <p:txBody>
          <a:bodyPr wrap="none">
            <a:spAutoFit/>
          </a:bodyPr>
          <a:lstStyle/>
          <a:p>
            <a:pPr algn="ctr">
              <a:defRPr/>
            </a:pPr>
            <a:r>
              <a:rPr kumimoji="1" lang="ja-JP" altLang="en-US" sz="6600" dirty="0">
                <a:solidFill>
                  <a:schemeClr val="bg1"/>
                </a:solidFill>
                <a:effectLst/>
                <a:latin typeface="メイリオ" pitchFamily="50" charset="-128"/>
                <a:ea typeface="メイリオ" pitchFamily="50" charset="-128"/>
                <a:cs typeface="メイリオ" pitchFamily="50" charset="-128"/>
              </a:rPr>
              <a:t>総合診療の将来</a:t>
            </a:r>
            <a:r>
              <a:rPr kumimoji="1" lang="ja-JP" altLang="en-US" sz="6600" dirty="0" smtClean="0">
                <a:solidFill>
                  <a:schemeClr val="bg1"/>
                </a:solidFill>
                <a:effectLst/>
                <a:latin typeface="メイリオ" pitchFamily="50" charset="-128"/>
                <a:ea typeface="メイリオ" pitchFamily="50" charset="-128"/>
                <a:cs typeface="メイリオ" pitchFamily="50" charset="-128"/>
              </a:rPr>
              <a:t>は･･･</a:t>
            </a:r>
            <a:endParaRPr kumimoji="1" lang="en-US" altLang="ja-JP" sz="6600" dirty="0">
              <a:solidFill>
                <a:schemeClr val="bg1"/>
              </a:solidFill>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23750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par>
                          <p:cTn id="7" fill="hold">
                            <p:stCondLst>
                              <p:cond delay="0"/>
                            </p:stCondLst>
                            <p:childTnLst>
                              <p:par>
                                <p:cTn id="8" presetID="10" presetClass="exit" presetSubtype="0" fill="hold" grpId="0" nodeType="afterEffect">
                                  <p:stCondLst>
                                    <p:cond delay="3200"/>
                                  </p:stCondLst>
                                  <p:childTnLst>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par>
                          <p:cTn id="11" fill="hold">
                            <p:stCondLst>
                              <p:cond delay="4200"/>
                            </p:stCondLst>
                            <p:childTnLst>
                              <p:par>
                                <p:cTn id="12" presetID="10" presetClass="exit" presetSubtype="0" fill="hold" nodeType="afterEffect">
                                  <p:stCondLst>
                                    <p:cond delay="480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md type="call" cmd="stop">
                                      <p:cBhvr>
                                        <p:cTn id="15" dur="1">
                                          <p:stCondLst>
                                            <p:cond delay="499"/>
                                          </p:stCondLst>
                                        </p:cTn>
                                        <p:tgtEl>
                                          <p:spTgt spid="4"/>
                                        </p:tgtEl>
                                      </p:cBhvr>
                                    </p:cmd>
                                  </p:childTnLst>
                                </p:cTn>
                              </p:par>
                              <p:par>
                                <p:cTn id="16" presetID="10" presetClass="entr" presetSubtype="0" fill="hold" nodeType="withEffect">
                                  <p:stCondLst>
                                    <p:cond delay="48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4" fill="hold" display="0">
                  <p:stCondLst>
                    <p:cond delay="indefinite"/>
                  </p:stCondLst>
                </p:cTn>
                <p:tgtEl>
                  <p:spTgt spid="4"/>
                </p:tgtEl>
              </p:cMediaNode>
            </p:video>
          </p:childTnLst>
        </p:cTn>
      </p:par>
    </p:tnLst>
    <p:bldLst>
      <p:bldP spid="8" grpId="0"/>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maeno\Pictures\ベストセレクション\selection風景\IMG_2406r2.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470" y="0"/>
            <a:ext cx="9315450"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883990" y="5733256"/>
            <a:ext cx="7366119" cy="707886"/>
          </a:xfrm>
          <a:prstGeom prst="rect">
            <a:avLst/>
          </a:prstGeom>
          <a:noFill/>
          <a:effectLst>
            <a:glow rad="139700">
              <a:schemeClr val="bg1">
                <a:alpha val="60000"/>
              </a:schemeClr>
            </a:glow>
          </a:effectLst>
        </p:spPr>
        <p:txBody>
          <a:bodyPr wrap="none">
            <a:spAutoFit/>
          </a:bodyPr>
          <a:lstStyle/>
          <a:p>
            <a:pPr algn="ctr">
              <a:defRPr/>
            </a:pPr>
            <a:r>
              <a:rPr kumimoji="1" lang="ja-JP" altLang="en-US" sz="4000" dirty="0">
                <a:solidFill>
                  <a:prstClr val="black"/>
                </a:solidFill>
                <a:effectLst>
                  <a:glow rad="101600">
                    <a:prstClr val="white">
                      <a:alpha val="70000"/>
                    </a:prstClr>
                  </a:glow>
                </a:effectLst>
                <a:latin typeface="メイリオ" pitchFamily="50" charset="-128"/>
                <a:ea typeface="メイリオ" pitchFamily="50" charset="-128"/>
                <a:cs typeface="メイリオ" pitchFamily="50" charset="-128"/>
              </a:rPr>
              <a:t>ご清聴ありがとう</a:t>
            </a:r>
            <a:r>
              <a:rPr kumimoji="1" lang="ja-JP" altLang="en-US" sz="4000" dirty="0" smtClean="0">
                <a:solidFill>
                  <a:prstClr val="black"/>
                </a:solidFill>
                <a:effectLst>
                  <a:glow rad="101600">
                    <a:prstClr val="white">
                      <a:alpha val="70000"/>
                    </a:prstClr>
                  </a:glow>
                </a:effectLst>
                <a:latin typeface="メイリオ" pitchFamily="50" charset="-128"/>
                <a:ea typeface="メイリオ" pitchFamily="50" charset="-128"/>
                <a:cs typeface="メイリオ" pitchFamily="50" charset="-128"/>
              </a:rPr>
              <a:t>ございました</a:t>
            </a:r>
            <a:endParaRPr kumimoji="1" lang="en-US" altLang="ja-JP" sz="4000" dirty="0">
              <a:solidFill>
                <a:prstClr val="black"/>
              </a:solidFill>
              <a:effectLst>
                <a:glow rad="101600">
                  <a:prstClr val="white">
                    <a:alpha val="70000"/>
                  </a:prstClr>
                </a:glo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263532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maenotetsuhiro\Dropbox\My Documents\講演・取材\総合診療\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084211"/>
            <a:ext cx="7634288" cy="400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3556">
                <a:ea typeface="メイリオ" pitchFamily="50" charset="-128"/>
                <a:cs typeface="メイリオ" pitchFamily="50" charset="-128"/>
              </a:rPr>
              <a:t>こんな街は？</a:t>
            </a:r>
          </a:p>
        </p:txBody>
      </p:sp>
      <p:grpSp>
        <p:nvGrpSpPr>
          <p:cNvPr id="4" name="グループ化 3"/>
          <p:cNvGrpSpPr>
            <a:grpSpLocks/>
          </p:cNvGrpSpPr>
          <p:nvPr/>
        </p:nvGrpSpPr>
        <p:grpSpPr bwMode="auto">
          <a:xfrm>
            <a:off x="196851" y="1634068"/>
            <a:ext cx="7186613" cy="4270022"/>
            <a:chOff x="196200" y="1409701"/>
            <a:chExt cx="7186733" cy="4803908"/>
          </a:xfrm>
        </p:grpSpPr>
        <p:sp>
          <p:nvSpPr>
            <p:cNvPr id="3" name="円/楕円 2"/>
            <p:cNvSpPr/>
            <p:nvPr/>
          </p:nvSpPr>
          <p:spPr bwMode="auto">
            <a:xfrm>
              <a:off x="196200" y="2073294"/>
              <a:ext cx="6732700" cy="4140315"/>
            </a:xfrm>
            <a:prstGeom prst="ellipse">
              <a:avLst/>
            </a:prstGeom>
            <a:solidFill>
              <a:srgbClr val="FFFFFF">
                <a:alpha val="74902"/>
              </a:srgbClr>
            </a:solidFill>
            <a:ln w="9525" cap="flat" cmpd="sng" algn="ctr">
              <a:solidFill>
                <a:schemeClr val="bg1">
                  <a:lumMod val="65000"/>
                </a:schemeClr>
              </a:solidFill>
              <a:prstDash val="solid"/>
              <a:round/>
              <a:headEnd type="none" w="med" len="med"/>
              <a:tailEnd type="none" w="med" len="med"/>
            </a:ln>
            <a:effectLst/>
          </p:spPr>
          <p:txBody>
            <a:bodyPr wrap="none"/>
            <a:lstStyle/>
            <a:p>
              <a:pPr eaLnBrk="0" hangingPunct="0">
                <a:defRPr/>
              </a:pPr>
              <a:endParaRPr lang="ja-JP" altLang="en-US" sz="2133">
                <a:latin typeface="Arial" charset="0"/>
              </a:endParaRPr>
            </a:p>
          </p:txBody>
        </p:sp>
        <p:grpSp>
          <p:nvGrpSpPr>
            <p:cNvPr id="38918" name="グループ化 59"/>
            <p:cNvGrpSpPr>
              <a:grpSpLocks/>
            </p:cNvGrpSpPr>
            <p:nvPr/>
          </p:nvGrpSpPr>
          <p:grpSpPr bwMode="auto">
            <a:xfrm>
              <a:off x="1909234" y="1946275"/>
              <a:ext cx="509411" cy="1244600"/>
              <a:chOff x="7189760" y="1744941"/>
              <a:chExt cx="533400" cy="1324899"/>
            </a:xfrm>
          </p:grpSpPr>
          <p:sp>
            <p:nvSpPr>
              <p:cNvPr id="61" name="Oval 14"/>
              <p:cNvSpPr>
                <a:spLocks noChangeArrowheads="1"/>
              </p:cNvSpPr>
              <p:nvPr/>
            </p:nvSpPr>
            <p:spPr bwMode="auto">
              <a:xfrm>
                <a:off x="7266129" y="1744958"/>
                <a:ext cx="380663" cy="390383"/>
              </a:xfrm>
              <a:prstGeom prst="ellipse">
                <a:avLst/>
              </a:prstGeom>
              <a:solidFill>
                <a:srgbClr val="81F1F1"/>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62" name="Rectangle 15"/>
              <p:cNvSpPr>
                <a:spLocks noChangeArrowheads="1"/>
              </p:cNvSpPr>
              <p:nvPr/>
            </p:nvSpPr>
            <p:spPr bwMode="auto">
              <a:xfrm>
                <a:off x="7189664" y="2138721"/>
                <a:ext cx="533594" cy="69795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63" name="Rectangle 17"/>
              <p:cNvSpPr>
                <a:spLocks noChangeArrowheads="1"/>
              </p:cNvSpPr>
              <p:nvPr/>
            </p:nvSpPr>
            <p:spPr bwMode="auto">
              <a:xfrm>
                <a:off x="7340931" y="2836678"/>
                <a:ext cx="73141"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64" name="Rectangle 18"/>
              <p:cNvSpPr>
                <a:spLocks noChangeArrowheads="1"/>
              </p:cNvSpPr>
              <p:nvPr/>
            </p:nvSpPr>
            <p:spPr bwMode="auto">
              <a:xfrm>
                <a:off x="7540406" y="2836678"/>
                <a:ext cx="74803"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grpSp>
        <p:sp>
          <p:nvSpPr>
            <p:cNvPr id="125" name="円形吹き出し 124"/>
            <p:cNvSpPr/>
            <p:nvPr/>
          </p:nvSpPr>
          <p:spPr bwMode="auto">
            <a:xfrm>
              <a:off x="904237" y="2320951"/>
              <a:ext cx="817577" cy="536590"/>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eaLnBrk="0" hangingPunct="0">
                <a:defRPr/>
              </a:pPr>
              <a:r>
                <a:rPr lang="ja-JP" altLang="en-US" sz="1244" dirty="0">
                  <a:latin typeface="Arial" charset="0"/>
                </a:rPr>
                <a:t>心筋梗塞</a:t>
              </a:r>
            </a:p>
          </p:txBody>
        </p:sp>
        <p:sp>
          <p:nvSpPr>
            <p:cNvPr id="127" name="円形吹き出し 126"/>
            <p:cNvSpPr/>
            <p:nvPr/>
          </p:nvSpPr>
          <p:spPr bwMode="auto">
            <a:xfrm>
              <a:off x="2315548" y="1409701"/>
              <a:ext cx="817576" cy="536590"/>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心不全</a:t>
              </a:r>
            </a:p>
          </p:txBody>
        </p:sp>
        <p:grpSp>
          <p:nvGrpSpPr>
            <p:cNvPr id="38921" name="グループ化 84"/>
            <p:cNvGrpSpPr>
              <a:grpSpLocks/>
            </p:cNvGrpSpPr>
            <p:nvPr/>
          </p:nvGrpSpPr>
          <p:grpSpPr bwMode="auto">
            <a:xfrm>
              <a:off x="382411" y="2974975"/>
              <a:ext cx="749300" cy="1289050"/>
              <a:chOff x="1448362" y="1774154"/>
              <a:chExt cx="786032" cy="1372176"/>
            </a:xfrm>
          </p:grpSpPr>
          <p:sp>
            <p:nvSpPr>
              <p:cNvPr id="98" name="AutoShape 43"/>
              <p:cNvSpPr>
                <a:spLocks noChangeArrowheads="1"/>
              </p:cNvSpPr>
              <p:nvPr/>
            </p:nvSpPr>
            <p:spPr bwMode="auto">
              <a:xfrm>
                <a:off x="1447869" y="2154433"/>
                <a:ext cx="786046" cy="758773"/>
              </a:xfrm>
              <a:prstGeom prst="flowChartExtra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99" name="Oval 45"/>
              <p:cNvSpPr>
                <a:spLocks noChangeArrowheads="1"/>
              </p:cNvSpPr>
              <p:nvPr/>
            </p:nvSpPr>
            <p:spPr bwMode="auto">
              <a:xfrm>
                <a:off x="1647711" y="1774201"/>
                <a:ext cx="381365" cy="390372"/>
              </a:xfrm>
              <a:prstGeom prst="ellipse">
                <a:avLst/>
              </a:prstGeom>
              <a:solidFill>
                <a:srgbClr val="FA8CED"/>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00" name="Rectangle 47"/>
              <p:cNvSpPr>
                <a:spLocks noChangeArrowheads="1"/>
              </p:cNvSpPr>
              <p:nvPr/>
            </p:nvSpPr>
            <p:spPr bwMode="auto">
              <a:xfrm>
                <a:off x="1671026" y="2913206"/>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105" name="Rectangle 48"/>
              <p:cNvSpPr>
                <a:spLocks noChangeArrowheads="1"/>
              </p:cNvSpPr>
              <p:nvPr/>
            </p:nvSpPr>
            <p:spPr bwMode="auto">
              <a:xfrm>
                <a:off x="1909171" y="2913206"/>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38922" name="グループ化 59"/>
            <p:cNvGrpSpPr>
              <a:grpSpLocks/>
            </p:cNvGrpSpPr>
            <p:nvPr/>
          </p:nvGrpSpPr>
          <p:grpSpPr bwMode="auto">
            <a:xfrm>
              <a:off x="4089400" y="2259013"/>
              <a:ext cx="508000" cy="1244600"/>
              <a:chOff x="7189760" y="1744941"/>
              <a:chExt cx="533400" cy="1324899"/>
            </a:xfrm>
          </p:grpSpPr>
          <p:sp>
            <p:nvSpPr>
              <p:cNvPr id="117" name="Oval 14"/>
              <p:cNvSpPr>
                <a:spLocks noChangeArrowheads="1"/>
              </p:cNvSpPr>
              <p:nvPr/>
            </p:nvSpPr>
            <p:spPr bwMode="auto">
              <a:xfrm>
                <a:off x="7265823" y="1744968"/>
                <a:ext cx="380053" cy="390382"/>
              </a:xfrm>
              <a:prstGeom prst="ellipse">
                <a:avLst/>
              </a:prstGeom>
              <a:solidFill>
                <a:srgbClr val="81F1F1"/>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18" name="Rectangle 15"/>
              <p:cNvSpPr>
                <a:spLocks noChangeArrowheads="1"/>
              </p:cNvSpPr>
              <p:nvPr/>
            </p:nvSpPr>
            <p:spPr bwMode="auto">
              <a:xfrm>
                <a:off x="7189146" y="2138730"/>
                <a:ext cx="533408" cy="697957"/>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119" name="Rectangle 17"/>
              <p:cNvSpPr>
                <a:spLocks noChangeArrowheads="1"/>
              </p:cNvSpPr>
              <p:nvPr/>
            </p:nvSpPr>
            <p:spPr bwMode="auto">
              <a:xfrm>
                <a:off x="7339167" y="2836687"/>
                <a:ext cx="75011"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120" name="Rectangle 18"/>
              <p:cNvSpPr>
                <a:spLocks noChangeArrowheads="1"/>
              </p:cNvSpPr>
              <p:nvPr/>
            </p:nvSpPr>
            <p:spPr bwMode="auto">
              <a:xfrm>
                <a:off x="7539195" y="2836687"/>
                <a:ext cx="75011"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38923" name="グループ化 84"/>
            <p:cNvGrpSpPr>
              <a:grpSpLocks/>
            </p:cNvGrpSpPr>
            <p:nvPr/>
          </p:nvGrpSpPr>
          <p:grpSpPr bwMode="auto">
            <a:xfrm>
              <a:off x="2777067" y="2397125"/>
              <a:ext cx="749300" cy="1289050"/>
              <a:chOff x="1448362" y="1774154"/>
              <a:chExt cx="786032" cy="1372176"/>
            </a:xfrm>
          </p:grpSpPr>
          <p:sp>
            <p:nvSpPr>
              <p:cNvPr id="122" name="AutoShape 43"/>
              <p:cNvSpPr>
                <a:spLocks noChangeArrowheads="1"/>
              </p:cNvSpPr>
              <p:nvPr/>
            </p:nvSpPr>
            <p:spPr bwMode="auto">
              <a:xfrm>
                <a:off x="1448835" y="2154416"/>
                <a:ext cx="786046" cy="758773"/>
              </a:xfrm>
              <a:prstGeom prst="flowChartExtra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123" name="Oval 45"/>
              <p:cNvSpPr>
                <a:spLocks noChangeArrowheads="1"/>
              </p:cNvSpPr>
              <p:nvPr/>
            </p:nvSpPr>
            <p:spPr bwMode="auto">
              <a:xfrm>
                <a:off x="1648677" y="1774184"/>
                <a:ext cx="381366" cy="390372"/>
              </a:xfrm>
              <a:prstGeom prst="ellipse">
                <a:avLst/>
              </a:prstGeom>
              <a:solidFill>
                <a:srgbClr val="FA8CED"/>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24" name="Rectangle 47"/>
              <p:cNvSpPr>
                <a:spLocks noChangeArrowheads="1"/>
              </p:cNvSpPr>
              <p:nvPr/>
            </p:nvSpPr>
            <p:spPr bwMode="auto">
              <a:xfrm>
                <a:off x="1671992" y="2913189"/>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132" name="Rectangle 48"/>
              <p:cNvSpPr>
                <a:spLocks noChangeArrowheads="1"/>
              </p:cNvSpPr>
              <p:nvPr/>
            </p:nvSpPr>
            <p:spPr bwMode="auto">
              <a:xfrm>
                <a:off x="1910138" y="2913189"/>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grpSp>
        <p:sp>
          <p:nvSpPr>
            <p:cNvPr id="139" name="円形吹き出し 138"/>
            <p:cNvSpPr/>
            <p:nvPr/>
          </p:nvSpPr>
          <p:spPr bwMode="auto">
            <a:xfrm>
              <a:off x="3271239" y="1801825"/>
              <a:ext cx="817576" cy="536590"/>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eaLnBrk="0" hangingPunct="0">
                <a:defRPr/>
              </a:pPr>
              <a:r>
                <a:rPr lang="ja-JP" altLang="en-US" sz="1244" dirty="0">
                  <a:latin typeface="Arial" charset="0"/>
                </a:rPr>
                <a:t>心筋症</a:t>
              </a:r>
            </a:p>
          </p:txBody>
        </p:sp>
        <p:sp>
          <p:nvSpPr>
            <p:cNvPr id="144" name="円形吹き出し 143"/>
            <p:cNvSpPr/>
            <p:nvPr/>
          </p:nvSpPr>
          <p:spPr bwMode="auto">
            <a:xfrm>
              <a:off x="4423784" y="1611320"/>
              <a:ext cx="817576" cy="536590"/>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心房細動</a:t>
              </a:r>
            </a:p>
          </p:txBody>
        </p:sp>
        <p:grpSp>
          <p:nvGrpSpPr>
            <p:cNvPr id="38926" name="グループ化 59"/>
            <p:cNvGrpSpPr>
              <a:grpSpLocks/>
            </p:cNvGrpSpPr>
            <p:nvPr/>
          </p:nvGrpSpPr>
          <p:grpSpPr bwMode="auto">
            <a:xfrm>
              <a:off x="2449689" y="4424363"/>
              <a:ext cx="508000" cy="1244600"/>
              <a:chOff x="7189760" y="1744941"/>
              <a:chExt cx="533400" cy="1324899"/>
            </a:xfrm>
          </p:grpSpPr>
          <p:sp>
            <p:nvSpPr>
              <p:cNvPr id="146" name="Oval 14"/>
              <p:cNvSpPr>
                <a:spLocks noChangeArrowheads="1"/>
              </p:cNvSpPr>
              <p:nvPr/>
            </p:nvSpPr>
            <p:spPr bwMode="auto">
              <a:xfrm>
                <a:off x="7265610" y="1745030"/>
                <a:ext cx="380053" cy="390382"/>
              </a:xfrm>
              <a:prstGeom prst="ellipse">
                <a:avLst/>
              </a:prstGeom>
              <a:solidFill>
                <a:srgbClr val="81F1F1"/>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47" name="Rectangle 15"/>
              <p:cNvSpPr>
                <a:spLocks noChangeArrowheads="1"/>
              </p:cNvSpPr>
              <p:nvPr/>
            </p:nvSpPr>
            <p:spPr bwMode="auto">
              <a:xfrm>
                <a:off x="7188933" y="2138793"/>
                <a:ext cx="533408" cy="697957"/>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148" name="Rectangle 17"/>
              <p:cNvSpPr>
                <a:spLocks noChangeArrowheads="1"/>
              </p:cNvSpPr>
              <p:nvPr/>
            </p:nvSpPr>
            <p:spPr bwMode="auto">
              <a:xfrm>
                <a:off x="7338954" y="2836750"/>
                <a:ext cx="75010"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149" name="Rectangle 18"/>
              <p:cNvSpPr>
                <a:spLocks noChangeArrowheads="1"/>
              </p:cNvSpPr>
              <p:nvPr/>
            </p:nvSpPr>
            <p:spPr bwMode="auto">
              <a:xfrm>
                <a:off x="7538982" y="2836750"/>
                <a:ext cx="75010"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38927" name="グループ化 84"/>
            <p:cNvGrpSpPr>
              <a:grpSpLocks/>
            </p:cNvGrpSpPr>
            <p:nvPr/>
          </p:nvGrpSpPr>
          <p:grpSpPr bwMode="auto">
            <a:xfrm>
              <a:off x="1195211" y="3976688"/>
              <a:ext cx="749300" cy="1289050"/>
              <a:chOff x="1448362" y="1774154"/>
              <a:chExt cx="786032" cy="1372176"/>
            </a:xfrm>
          </p:grpSpPr>
          <p:sp>
            <p:nvSpPr>
              <p:cNvPr id="151" name="AutoShape 43"/>
              <p:cNvSpPr>
                <a:spLocks noChangeArrowheads="1"/>
              </p:cNvSpPr>
              <p:nvPr/>
            </p:nvSpPr>
            <p:spPr bwMode="auto">
              <a:xfrm>
                <a:off x="1447884" y="2154462"/>
                <a:ext cx="786046" cy="758774"/>
              </a:xfrm>
              <a:prstGeom prst="flowChartExtra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152" name="Oval 45"/>
              <p:cNvSpPr>
                <a:spLocks noChangeArrowheads="1"/>
              </p:cNvSpPr>
              <p:nvPr/>
            </p:nvSpPr>
            <p:spPr bwMode="auto">
              <a:xfrm>
                <a:off x="1647726" y="1774231"/>
                <a:ext cx="381365" cy="390371"/>
              </a:xfrm>
              <a:prstGeom prst="ellipse">
                <a:avLst/>
              </a:prstGeom>
              <a:solidFill>
                <a:srgbClr val="FA8CED"/>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53" name="Rectangle 47"/>
              <p:cNvSpPr>
                <a:spLocks noChangeArrowheads="1"/>
              </p:cNvSpPr>
              <p:nvPr/>
            </p:nvSpPr>
            <p:spPr bwMode="auto">
              <a:xfrm>
                <a:off x="1671041" y="2913236"/>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154" name="Rectangle 48"/>
              <p:cNvSpPr>
                <a:spLocks noChangeArrowheads="1"/>
              </p:cNvSpPr>
              <p:nvPr/>
            </p:nvSpPr>
            <p:spPr bwMode="auto">
              <a:xfrm>
                <a:off x="1909185" y="2913236"/>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grpSp>
        <p:sp>
          <p:nvSpPr>
            <p:cNvPr id="155" name="円形吹き出し 154"/>
            <p:cNvSpPr/>
            <p:nvPr/>
          </p:nvSpPr>
          <p:spPr bwMode="auto">
            <a:xfrm>
              <a:off x="1739276" y="3373493"/>
              <a:ext cx="817577" cy="536590"/>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eaLnBrk="0" hangingPunct="0">
                <a:defRPr/>
              </a:pPr>
              <a:r>
                <a:rPr lang="ja-JP" altLang="en-US" sz="1244" dirty="0">
                  <a:latin typeface="Arial" charset="0"/>
                </a:rPr>
                <a:t>心筋炎</a:t>
              </a:r>
            </a:p>
          </p:txBody>
        </p:sp>
        <p:sp>
          <p:nvSpPr>
            <p:cNvPr id="156" name="円形吹き出し 155"/>
            <p:cNvSpPr/>
            <p:nvPr/>
          </p:nvSpPr>
          <p:spPr bwMode="auto">
            <a:xfrm>
              <a:off x="2880708" y="3881507"/>
              <a:ext cx="817576" cy="536590"/>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大動脈炎</a:t>
              </a:r>
            </a:p>
          </p:txBody>
        </p:sp>
        <p:grpSp>
          <p:nvGrpSpPr>
            <p:cNvPr id="38930" name="グループ化 59"/>
            <p:cNvGrpSpPr>
              <a:grpSpLocks/>
            </p:cNvGrpSpPr>
            <p:nvPr/>
          </p:nvGrpSpPr>
          <p:grpSpPr bwMode="auto">
            <a:xfrm>
              <a:off x="4924778" y="4343400"/>
              <a:ext cx="508000" cy="1244600"/>
              <a:chOff x="7189760" y="1744941"/>
              <a:chExt cx="533400" cy="1324899"/>
            </a:xfrm>
          </p:grpSpPr>
          <p:sp>
            <p:nvSpPr>
              <p:cNvPr id="158" name="Oval 14"/>
              <p:cNvSpPr>
                <a:spLocks noChangeArrowheads="1"/>
              </p:cNvSpPr>
              <p:nvPr/>
            </p:nvSpPr>
            <p:spPr bwMode="auto">
              <a:xfrm>
                <a:off x="7267135" y="1745028"/>
                <a:ext cx="380053" cy="390383"/>
              </a:xfrm>
              <a:prstGeom prst="ellipse">
                <a:avLst/>
              </a:prstGeom>
              <a:solidFill>
                <a:srgbClr val="81F1F1"/>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59" name="Rectangle 15"/>
              <p:cNvSpPr>
                <a:spLocks noChangeArrowheads="1"/>
              </p:cNvSpPr>
              <p:nvPr/>
            </p:nvSpPr>
            <p:spPr bwMode="auto">
              <a:xfrm>
                <a:off x="7190457" y="2138791"/>
                <a:ext cx="533408" cy="69795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160" name="Rectangle 17"/>
              <p:cNvSpPr>
                <a:spLocks noChangeArrowheads="1"/>
              </p:cNvSpPr>
              <p:nvPr/>
            </p:nvSpPr>
            <p:spPr bwMode="auto">
              <a:xfrm>
                <a:off x="7340478" y="2836748"/>
                <a:ext cx="75010"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161" name="Rectangle 18"/>
              <p:cNvSpPr>
                <a:spLocks noChangeArrowheads="1"/>
              </p:cNvSpPr>
              <p:nvPr/>
            </p:nvSpPr>
            <p:spPr bwMode="auto">
              <a:xfrm>
                <a:off x="7540506" y="2836748"/>
                <a:ext cx="75010"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38931" name="グループ化 84"/>
            <p:cNvGrpSpPr>
              <a:grpSpLocks/>
            </p:cNvGrpSpPr>
            <p:nvPr/>
          </p:nvGrpSpPr>
          <p:grpSpPr bwMode="auto">
            <a:xfrm>
              <a:off x="3603978" y="4344988"/>
              <a:ext cx="749300" cy="1289050"/>
              <a:chOff x="1448362" y="1774154"/>
              <a:chExt cx="786032" cy="1372176"/>
            </a:xfrm>
          </p:grpSpPr>
          <p:sp>
            <p:nvSpPr>
              <p:cNvPr id="163" name="AutoShape 43"/>
              <p:cNvSpPr>
                <a:spLocks noChangeArrowheads="1"/>
              </p:cNvSpPr>
              <p:nvPr/>
            </p:nvSpPr>
            <p:spPr bwMode="auto">
              <a:xfrm>
                <a:off x="1449035" y="2154473"/>
                <a:ext cx="786046" cy="758774"/>
              </a:xfrm>
              <a:prstGeom prst="flowChartExtra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164" name="Oval 45"/>
              <p:cNvSpPr>
                <a:spLocks noChangeArrowheads="1"/>
              </p:cNvSpPr>
              <p:nvPr/>
            </p:nvSpPr>
            <p:spPr bwMode="auto">
              <a:xfrm>
                <a:off x="1648878" y="1774241"/>
                <a:ext cx="381365" cy="390371"/>
              </a:xfrm>
              <a:prstGeom prst="ellipse">
                <a:avLst/>
              </a:prstGeom>
              <a:solidFill>
                <a:srgbClr val="FA8CED"/>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65" name="Rectangle 47"/>
              <p:cNvSpPr>
                <a:spLocks noChangeArrowheads="1"/>
              </p:cNvSpPr>
              <p:nvPr/>
            </p:nvSpPr>
            <p:spPr bwMode="auto">
              <a:xfrm>
                <a:off x="1672193" y="2913247"/>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166" name="Rectangle 48"/>
              <p:cNvSpPr>
                <a:spLocks noChangeArrowheads="1"/>
              </p:cNvSpPr>
              <p:nvPr/>
            </p:nvSpPr>
            <p:spPr bwMode="auto">
              <a:xfrm>
                <a:off x="1910337" y="2913247"/>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grpSp>
        <p:sp>
          <p:nvSpPr>
            <p:cNvPr id="167" name="円形吹き出し 166"/>
            <p:cNvSpPr/>
            <p:nvPr/>
          </p:nvSpPr>
          <p:spPr bwMode="auto">
            <a:xfrm>
              <a:off x="4117390" y="3881507"/>
              <a:ext cx="817577" cy="536590"/>
            </a:xfrm>
            <a:prstGeom prst="wedgeEllipseCallout">
              <a:avLst>
                <a:gd name="adj1" fmla="val -49713"/>
                <a:gd name="adj2" fmla="val 50075"/>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eaLnBrk="0" hangingPunct="0">
                <a:defRPr/>
              </a:pPr>
              <a:r>
                <a:rPr lang="ja-JP" altLang="en-US" sz="1244" dirty="0">
                  <a:latin typeface="Arial" charset="0"/>
                </a:rPr>
                <a:t>狭心症</a:t>
              </a:r>
            </a:p>
          </p:txBody>
        </p:sp>
        <p:sp>
          <p:nvSpPr>
            <p:cNvPr id="168" name="円形吹き出し 167"/>
            <p:cNvSpPr/>
            <p:nvPr/>
          </p:nvSpPr>
          <p:spPr bwMode="auto">
            <a:xfrm>
              <a:off x="5668404" y="4424447"/>
              <a:ext cx="817576" cy="536590"/>
            </a:xfrm>
            <a:prstGeom prst="wedgeEllipseCallout">
              <a:avLst>
                <a:gd name="adj1" fmla="val -82387"/>
                <a:gd name="adj2" fmla="val -18856"/>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房室</a:t>
              </a:r>
              <a:endParaRPr lang="en-US" altLang="ja-JP" sz="1244" dirty="0">
                <a:latin typeface="Arial" charset="0"/>
              </a:endParaRPr>
            </a:p>
            <a:p>
              <a:pPr algn="ctr" eaLnBrk="0" hangingPunct="0">
                <a:defRPr/>
              </a:pPr>
              <a:r>
                <a:rPr lang="ja-JP" altLang="en-US" sz="1244" dirty="0">
                  <a:latin typeface="Arial" charset="0"/>
                </a:rPr>
                <a:t>ブロック</a:t>
              </a:r>
            </a:p>
          </p:txBody>
        </p:sp>
        <p:grpSp>
          <p:nvGrpSpPr>
            <p:cNvPr id="38934" name="グループ化 59"/>
            <p:cNvGrpSpPr>
              <a:grpSpLocks/>
            </p:cNvGrpSpPr>
            <p:nvPr/>
          </p:nvGrpSpPr>
          <p:grpSpPr bwMode="auto">
            <a:xfrm>
              <a:off x="6231467" y="3154363"/>
              <a:ext cx="508000" cy="1244600"/>
              <a:chOff x="7189760" y="1744941"/>
              <a:chExt cx="533400" cy="1324899"/>
            </a:xfrm>
          </p:grpSpPr>
          <p:sp>
            <p:nvSpPr>
              <p:cNvPr id="170" name="Oval 14"/>
              <p:cNvSpPr>
                <a:spLocks noChangeArrowheads="1"/>
              </p:cNvSpPr>
              <p:nvPr/>
            </p:nvSpPr>
            <p:spPr bwMode="auto">
              <a:xfrm>
                <a:off x="7266972" y="1744993"/>
                <a:ext cx="380053" cy="390382"/>
              </a:xfrm>
              <a:prstGeom prst="ellipse">
                <a:avLst/>
              </a:prstGeom>
              <a:solidFill>
                <a:srgbClr val="81F1F1"/>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71" name="Rectangle 15"/>
              <p:cNvSpPr>
                <a:spLocks noChangeArrowheads="1"/>
              </p:cNvSpPr>
              <p:nvPr/>
            </p:nvSpPr>
            <p:spPr bwMode="auto">
              <a:xfrm>
                <a:off x="7190294" y="2138755"/>
                <a:ext cx="533408" cy="697957"/>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172" name="Rectangle 17"/>
              <p:cNvSpPr>
                <a:spLocks noChangeArrowheads="1"/>
              </p:cNvSpPr>
              <p:nvPr/>
            </p:nvSpPr>
            <p:spPr bwMode="auto">
              <a:xfrm>
                <a:off x="7340316" y="2836713"/>
                <a:ext cx="75011"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173" name="Rectangle 18"/>
              <p:cNvSpPr>
                <a:spLocks noChangeArrowheads="1"/>
              </p:cNvSpPr>
              <p:nvPr/>
            </p:nvSpPr>
            <p:spPr bwMode="auto">
              <a:xfrm>
                <a:off x="7540344" y="2836713"/>
                <a:ext cx="75011" cy="233216"/>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38935" name="グループ化 84"/>
            <p:cNvGrpSpPr>
              <a:grpSpLocks/>
            </p:cNvGrpSpPr>
            <p:nvPr/>
          </p:nvGrpSpPr>
          <p:grpSpPr bwMode="auto">
            <a:xfrm>
              <a:off x="4953001" y="2549525"/>
              <a:ext cx="749300" cy="1289050"/>
              <a:chOff x="1448362" y="1774154"/>
              <a:chExt cx="786032" cy="1372176"/>
            </a:xfrm>
          </p:grpSpPr>
          <p:sp>
            <p:nvSpPr>
              <p:cNvPr id="175" name="AutoShape 43"/>
              <p:cNvSpPr>
                <a:spLocks noChangeArrowheads="1"/>
              </p:cNvSpPr>
              <p:nvPr/>
            </p:nvSpPr>
            <p:spPr bwMode="auto">
              <a:xfrm>
                <a:off x="1447762" y="2154421"/>
                <a:ext cx="786046" cy="758773"/>
              </a:xfrm>
              <a:prstGeom prst="flowChartExtra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176" name="Oval 45"/>
              <p:cNvSpPr>
                <a:spLocks noChangeArrowheads="1"/>
              </p:cNvSpPr>
              <p:nvPr/>
            </p:nvSpPr>
            <p:spPr bwMode="auto">
              <a:xfrm>
                <a:off x="1647604" y="1774189"/>
                <a:ext cx="381366" cy="390372"/>
              </a:xfrm>
              <a:prstGeom prst="ellipse">
                <a:avLst/>
              </a:prstGeom>
              <a:solidFill>
                <a:srgbClr val="FA8CED"/>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77" name="Rectangle 47"/>
              <p:cNvSpPr>
                <a:spLocks noChangeArrowheads="1"/>
              </p:cNvSpPr>
              <p:nvPr/>
            </p:nvSpPr>
            <p:spPr bwMode="auto">
              <a:xfrm>
                <a:off x="1670919" y="2913195"/>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178" name="Rectangle 48"/>
              <p:cNvSpPr>
                <a:spLocks noChangeArrowheads="1"/>
              </p:cNvSpPr>
              <p:nvPr/>
            </p:nvSpPr>
            <p:spPr bwMode="auto">
              <a:xfrm>
                <a:off x="1909065" y="2913195"/>
                <a:ext cx="76606" cy="233209"/>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grpSp>
        <p:sp>
          <p:nvSpPr>
            <p:cNvPr id="179" name="円形吹き出し 178"/>
            <p:cNvSpPr/>
            <p:nvPr/>
          </p:nvSpPr>
          <p:spPr bwMode="auto">
            <a:xfrm>
              <a:off x="5427100" y="1946291"/>
              <a:ext cx="819164" cy="536590"/>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eaLnBrk="0" hangingPunct="0">
                <a:defRPr/>
              </a:pPr>
              <a:r>
                <a:rPr lang="ja-JP" altLang="en-US" sz="1244" dirty="0">
                  <a:latin typeface="Arial" charset="0"/>
                </a:rPr>
                <a:t>高血圧</a:t>
              </a:r>
            </a:p>
          </p:txBody>
        </p:sp>
        <p:sp>
          <p:nvSpPr>
            <p:cNvPr id="180" name="円形吹き出し 179"/>
            <p:cNvSpPr/>
            <p:nvPr/>
          </p:nvSpPr>
          <p:spPr bwMode="auto">
            <a:xfrm>
              <a:off x="6565356" y="2517807"/>
              <a:ext cx="817577" cy="536590"/>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弁膜症</a:t>
              </a:r>
            </a:p>
          </p:txBody>
        </p:sp>
      </p:grpSp>
    </p:spTree>
    <p:extLst>
      <p:ext uri="{BB962C8B-B14F-4D97-AF65-F5344CB8AC3E}">
        <p14:creationId xmlns:p14="http://schemas.microsoft.com/office/powerpoint/2010/main" val="1040263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グループ化 2"/>
          <p:cNvGrpSpPr>
            <a:grpSpLocks/>
          </p:cNvGrpSpPr>
          <p:nvPr/>
        </p:nvGrpSpPr>
        <p:grpSpPr bwMode="auto">
          <a:xfrm>
            <a:off x="-323850" y="2047523"/>
            <a:ext cx="7634288" cy="4006144"/>
            <a:chOff x="-183148" y="2162299"/>
            <a:chExt cx="7635468" cy="4507061"/>
          </a:xfrm>
        </p:grpSpPr>
        <p:pic>
          <p:nvPicPr>
            <p:cNvPr id="39976" name="Picture 2" descr="C:\Users\maenotetsuhiro\Dropbox\My Documents\講演・取材\総合診療\Hi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48" y="2162299"/>
              <a:ext cx="7635468" cy="450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円/楕円 89"/>
            <p:cNvSpPr/>
            <p:nvPr/>
          </p:nvSpPr>
          <p:spPr bwMode="auto">
            <a:xfrm>
              <a:off x="337632" y="2319466"/>
              <a:ext cx="6732040" cy="4140337"/>
            </a:xfrm>
            <a:prstGeom prst="ellipse">
              <a:avLst/>
            </a:prstGeom>
            <a:solidFill>
              <a:srgbClr val="FFFFFF">
                <a:alpha val="74902"/>
              </a:srgbClr>
            </a:solidFill>
            <a:ln w="9525" cap="flat" cmpd="sng" algn="ctr">
              <a:solidFill>
                <a:schemeClr val="bg1">
                  <a:lumMod val="65000"/>
                </a:schemeClr>
              </a:solidFill>
              <a:prstDash val="solid"/>
              <a:round/>
              <a:headEnd type="none" w="med" len="med"/>
              <a:tailEnd type="none" w="med" len="med"/>
            </a:ln>
            <a:effectLst/>
          </p:spPr>
          <p:txBody>
            <a:bodyPr wrap="none"/>
            <a:lstStyle/>
            <a:p>
              <a:pPr eaLnBrk="0" hangingPunct="0">
                <a:defRPr/>
              </a:pPr>
              <a:endParaRPr lang="ja-JP" altLang="en-US" sz="2133">
                <a:latin typeface="Arial" charset="0"/>
              </a:endParaRPr>
            </a:p>
          </p:txBody>
        </p:sp>
      </p:grpSp>
      <p:sp>
        <p:nvSpPr>
          <p:cNvPr id="3993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3556">
                <a:ea typeface="メイリオ" pitchFamily="50" charset="-128"/>
                <a:cs typeface="メイリオ" pitchFamily="50" charset="-128"/>
              </a:rPr>
              <a:t>実際には・・・</a:t>
            </a:r>
          </a:p>
        </p:txBody>
      </p:sp>
      <p:grpSp>
        <p:nvGrpSpPr>
          <p:cNvPr id="39940" name="グループ化 143"/>
          <p:cNvGrpSpPr>
            <a:grpSpLocks/>
          </p:cNvGrpSpPr>
          <p:nvPr/>
        </p:nvGrpSpPr>
        <p:grpSpPr bwMode="auto">
          <a:xfrm>
            <a:off x="1" y="1968501"/>
            <a:ext cx="7286625" cy="3471333"/>
            <a:chOff x="0" y="2071678"/>
            <a:chExt cx="7643834" cy="4156777"/>
          </a:xfrm>
        </p:grpSpPr>
        <p:grpSp>
          <p:nvGrpSpPr>
            <p:cNvPr id="4" name="グループ化 44"/>
            <p:cNvGrpSpPr/>
            <p:nvPr/>
          </p:nvGrpSpPr>
          <p:grpSpPr>
            <a:xfrm rot="16200000">
              <a:off x="5467816" y="4319134"/>
              <a:ext cx="533400" cy="1324899"/>
              <a:chOff x="7189760" y="1744941"/>
              <a:chExt cx="533400" cy="1324899"/>
            </a:xfrm>
            <a:solidFill>
              <a:srgbClr val="66FF66"/>
            </a:solidFill>
          </p:grpSpPr>
          <p:sp>
            <p:nvSpPr>
              <p:cNvPr id="4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4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4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4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5" name="グループ化 54"/>
            <p:cNvGrpSpPr/>
            <p:nvPr/>
          </p:nvGrpSpPr>
          <p:grpSpPr>
            <a:xfrm>
              <a:off x="2357422" y="4857760"/>
              <a:ext cx="533400" cy="1324899"/>
              <a:chOff x="7189760" y="1744941"/>
              <a:chExt cx="533400" cy="1324899"/>
            </a:xfrm>
            <a:solidFill>
              <a:srgbClr val="0000FF"/>
            </a:solidFill>
          </p:grpSpPr>
          <p:sp>
            <p:nvSpPr>
              <p:cNvPr id="5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5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5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5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39946" name="グループ化 59"/>
            <p:cNvGrpSpPr>
              <a:grpSpLocks/>
            </p:cNvGrpSpPr>
            <p:nvPr/>
          </p:nvGrpSpPr>
          <p:grpSpPr bwMode="auto">
            <a:xfrm>
              <a:off x="2285984" y="2928934"/>
              <a:ext cx="533400" cy="1324899"/>
              <a:chOff x="7189760" y="1744941"/>
              <a:chExt cx="533400" cy="1324899"/>
            </a:xfrm>
          </p:grpSpPr>
          <p:sp>
            <p:nvSpPr>
              <p:cNvPr id="61" name="Oval 14"/>
              <p:cNvSpPr>
                <a:spLocks noChangeArrowheads="1"/>
              </p:cNvSpPr>
              <p:nvPr/>
            </p:nvSpPr>
            <p:spPr bwMode="auto">
              <a:xfrm>
                <a:off x="7266871" y="1744386"/>
                <a:ext cx="379694" cy="390332"/>
              </a:xfrm>
              <a:prstGeom prst="ellipse">
                <a:avLst/>
              </a:prstGeom>
              <a:solidFill>
                <a:srgbClr val="81F1F1"/>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62" name="Rectangle 15"/>
              <p:cNvSpPr>
                <a:spLocks noChangeArrowheads="1"/>
              </p:cNvSpPr>
              <p:nvPr/>
            </p:nvSpPr>
            <p:spPr bwMode="auto">
              <a:xfrm>
                <a:off x="7190266" y="2138098"/>
                <a:ext cx="532904" cy="697865"/>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63" name="Rectangle 17"/>
              <p:cNvSpPr>
                <a:spLocks noChangeArrowheads="1"/>
              </p:cNvSpPr>
              <p:nvPr/>
            </p:nvSpPr>
            <p:spPr bwMode="auto">
              <a:xfrm>
                <a:off x="7340145" y="2835963"/>
                <a:ext cx="74939" cy="233185"/>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64" name="Rectangle 18"/>
              <p:cNvSpPr>
                <a:spLocks noChangeArrowheads="1"/>
              </p:cNvSpPr>
              <p:nvPr/>
            </p:nvSpPr>
            <p:spPr bwMode="auto">
              <a:xfrm>
                <a:off x="7539984" y="2835963"/>
                <a:ext cx="74939" cy="233185"/>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7" name="グループ化 64"/>
            <p:cNvGrpSpPr/>
            <p:nvPr/>
          </p:nvGrpSpPr>
          <p:grpSpPr>
            <a:xfrm>
              <a:off x="5429256" y="2643182"/>
              <a:ext cx="533400" cy="1324899"/>
              <a:chOff x="7189760" y="1744941"/>
              <a:chExt cx="533400" cy="1324899"/>
            </a:xfrm>
            <a:solidFill>
              <a:srgbClr val="FFFFCC"/>
            </a:solidFill>
          </p:grpSpPr>
          <p:sp>
            <p:nvSpPr>
              <p:cNvPr id="6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6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6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6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8" name="グループ化 74"/>
            <p:cNvGrpSpPr/>
            <p:nvPr/>
          </p:nvGrpSpPr>
          <p:grpSpPr>
            <a:xfrm>
              <a:off x="3428992" y="4857760"/>
              <a:ext cx="785812" cy="1370695"/>
              <a:chOff x="1447773" y="1774944"/>
              <a:chExt cx="785812" cy="1370695"/>
            </a:xfrm>
            <a:solidFill>
              <a:srgbClr val="FFCC66"/>
            </a:solidFill>
          </p:grpSpPr>
          <p:sp>
            <p:nvSpPr>
              <p:cNvPr id="76"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77"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78"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79"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9" name="グループ化 79"/>
            <p:cNvGrpSpPr/>
            <p:nvPr/>
          </p:nvGrpSpPr>
          <p:grpSpPr>
            <a:xfrm>
              <a:off x="3929058" y="3214686"/>
              <a:ext cx="785812" cy="1370695"/>
              <a:chOff x="1447773" y="1774944"/>
              <a:chExt cx="785812" cy="1370695"/>
            </a:xfrm>
            <a:solidFill>
              <a:srgbClr val="9999FF"/>
            </a:solidFill>
          </p:grpSpPr>
          <p:sp>
            <p:nvSpPr>
              <p:cNvPr id="8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8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8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8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39950" name="グループ化 84"/>
            <p:cNvGrpSpPr>
              <a:grpSpLocks/>
            </p:cNvGrpSpPr>
            <p:nvPr/>
          </p:nvGrpSpPr>
          <p:grpSpPr bwMode="auto">
            <a:xfrm>
              <a:off x="928662" y="2714620"/>
              <a:ext cx="785812" cy="1370695"/>
              <a:chOff x="1447773" y="1774944"/>
              <a:chExt cx="785812" cy="1370695"/>
            </a:xfrm>
          </p:grpSpPr>
          <p:sp>
            <p:nvSpPr>
              <p:cNvPr id="86" name="AutoShape 43"/>
              <p:cNvSpPr>
                <a:spLocks noChangeArrowheads="1"/>
              </p:cNvSpPr>
              <p:nvPr/>
            </p:nvSpPr>
            <p:spPr bwMode="auto">
              <a:xfrm>
                <a:off x="1448362" y="2154298"/>
                <a:ext cx="787698" cy="758697"/>
              </a:xfrm>
              <a:prstGeom prst="flowChartExtra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87" name="Oval 45"/>
              <p:cNvSpPr>
                <a:spLocks noChangeArrowheads="1"/>
              </p:cNvSpPr>
              <p:nvPr/>
            </p:nvSpPr>
            <p:spPr bwMode="auto">
              <a:xfrm>
                <a:off x="1648200" y="1774105"/>
                <a:ext cx="381359" cy="390331"/>
              </a:xfrm>
              <a:prstGeom prst="ellipse">
                <a:avLst/>
              </a:prstGeom>
              <a:solidFill>
                <a:srgbClr val="FA8CED"/>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88" name="Rectangle 47"/>
              <p:cNvSpPr>
                <a:spLocks noChangeArrowheads="1"/>
              </p:cNvSpPr>
              <p:nvPr/>
            </p:nvSpPr>
            <p:spPr bwMode="auto">
              <a:xfrm>
                <a:off x="1671515" y="2912995"/>
                <a:ext cx="76605" cy="233185"/>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89" name="Rectangle 48"/>
              <p:cNvSpPr>
                <a:spLocks noChangeArrowheads="1"/>
              </p:cNvSpPr>
              <p:nvPr/>
            </p:nvSpPr>
            <p:spPr bwMode="auto">
              <a:xfrm>
                <a:off x="1909656" y="2912995"/>
                <a:ext cx="76605" cy="233185"/>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11" name="グループ化 89"/>
            <p:cNvGrpSpPr/>
            <p:nvPr/>
          </p:nvGrpSpPr>
          <p:grpSpPr>
            <a:xfrm>
              <a:off x="642910" y="4214818"/>
              <a:ext cx="785812" cy="1370695"/>
              <a:chOff x="1447773" y="1774944"/>
              <a:chExt cx="785812" cy="1370695"/>
            </a:xfrm>
            <a:solidFill>
              <a:srgbClr val="FFFFCC"/>
            </a:solidFill>
          </p:grpSpPr>
          <p:sp>
            <p:nvSpPr>
              <p:cNvPr id="9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9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9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9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12" name="グループ化 99"/>
            <p:cNvGrpSpPr/>
            <p:nvPr/>
          </p:nvGrpSpPr>
          <p:grpSpPr>
            <a:xfrm>
              <a:off x="3000364" y="3500438"/>
              <a:ext cx="290922" cy="703438"/>
              <a:chOff x="7189760" y="1744941"/>
              <a:chExt cx="533400" cy="1324899"/>
            </a:xfrm>
            <a:solidFill>
              <a:srgbClr val="FFCC66"/>
            </a:solidFill>
          </p:grpSpPr>
          <p:sp>
            <p:nvSpPr>
              <p:cNvPr id="101"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02"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03"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04"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13" name="グループ化 104"/>
            <p:cNvGrpSpPr/>
            <p:nvPr/>
          </p:nvGrpSpPr>
          <p:grpSpPr>
            <a:xfrm>
              <a:off x="1500166" y="4929198"/>
              <a:ext cx="290922" cy="703438"/>
              <a:chOff x="7189760" y="1744941"/>
              <a:chExt cx="533400" cy="1324899"/>
            </a:xfrm>
            <a:solidFill>
              <a:srgbClr val="9999FF"/>
            </a:solidFill>
          </p:grpSpPr>
          <p:sp>
            <p:nvSpPr>
              <p:cNvPr id="10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0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0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0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14" name="グループ化 109"/>
            <p:cNvGrpSpPr/>
            <p:nvPr/>
          </p:nvGrpSpPr>
          <p:grpSpPr>
            <a:xfrm>
              <a:off x="4357686" y="5429264"/>
              <a:ext cx="428590" cy="727753"/>
              <a:chOff x="1447773" y="1774944"/>
              <a:chExt cx="785812" cy="1370695"/>
            </a:xfrm>
            <a:solidFill>
              <a:srgbClr val="66FF66"/>
            </a:solidFill>
          </p:grpSpPr>
          <p:sp>
            <p:nvSpPr>
              <p:cNvPr id="11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1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1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1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sp>
          <p:nvSpPr>
            <p:cNvPr id="125" name="円形吹き出し 124"/>
            <p:cNvSpPr/>
            <p:nvPr/>
          </p:nvSpPr>
          <p:spPr bwMode="auto">
            <a:xfrm>
              <a:off x="1500457" y="2071678"/>
              <a:ext cx="857641" cy="57113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eaLnBrk="0" hangingPunct="0">
                <a:defRPr/>
              </a:pPr>
              <a:r>
                <a:rPr lang="ja-JP" altLang="en-US" sz="1244" dirty="0">
                  <a:latin typeface="Arial" charset="0"/>
                </a:rPr>
                <a:t>頭が痛い</a:t>
              </a:r>
            </a:p>
          </p:txBody>
        </p:sp>
        <p:sp>
          <p:nvSpPr>
            <p:cNvPr id="127" name="円形吹き出し 126"/>
            <p:cNvSpPr/>
            <p:nvPr/>
          </p:nvSpPr>
          <p:spPr bwMode="auto">
            <a:xfrm>
              <a:off x="2714477" y="2286275"/>
              <a:ext cx="857642" cy="57113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めまいが</a:t>
              </a:r>
              <a:endParaRPr lang="en-US" altLang="ja-JP" sz="1244" dirty="0">
                <a:latin typeface="Arial" charset="0"/>
              </a:endParaRPr>
            </a:p>
            <a:p>
              <a:pPr algn="ctr" eaLnBrk="0" hangingPunct="0">
                <a:defRPr/>
              </a:pPr>
              <a:r>
                <a:rPr lang="ja-JP" altLang="en-US" sz="1244" dirty="0">
                  <a:latin typeface="Arial" charset="0"/>
                </a:rPr>
                <a:t>する</a:t>
              </a:r>
            </a:p>
          </p:txBody>
        </p:sp>
        <p:sp>
          <p:nvSpPr>
            <p:cNvPr id="128" name="円形吹き出し 127"/>
            <p:cNvSpPr/>
            <p:nvPr/>
          </p:nvSpPr>
          <p:spPr bwMode="auto">
            <a:xfrm>
              <a:off x="3214074" y="2857410"/>
              <a:ext cx="857642" cy="57113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熱がある</a:t>
              </a:r>
            </a:p>
          </p:txBody>
        </p:sp>
        <p:sp>
          <p:nvSpPr>
            <p:cNvPr id="129" name="円形吹き出し 128"/>
            <p:cNvSpPr/>
            <p:nvPr/>
          </p:nvSpPr>
          <p:spPr bwMode="auto">
            <a:xfrm>
              <a:off x="5858607" y="2071678"/>
              <a:ext cx="855976" cy="57113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たばこを</a:t>
              </a:r>
              <a:endParaRPr lang="en-US" altLang="ja-JP" sz="1244" dirty="0">
                <a:latin typeface="Arial" charset="0"/>
              </a:endParaRPr>
            </a:p>
            <a:p>
              <a:pPr algn="ctr" eaLnBrk="0" hangingPunct="0">
                <a:defRPr/>
              </a:pPr>
              <a:r>
                <a:rPr lang="ja-JP" altLang="en-US" sz="1244" dirty="0">
                  <a:latin typeface="Arial" charset="0"/>
                </a:rPr>
                <a:t>やめたい</a:t>
              </a:r>
            </a:p>
          </p:txBody>
        </p:sp>
        <p:sp>
          <p:nvSpPr>
            <p:cNvPr id="130" name="円形吹き出し 129"/>
            <p:cNvSpPr/>
            <p:nvPr/>
          </p:nvSpPr>
          <p:spPr bwMode="auto">
            <a:xfrm>
              <a:off x="6786193" y="3001039"/>
              <a:ext cx="857641" cy="57113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介護が</a:t>
              </a:r>
              <a:endParaRPr lang="en-US" altLang="ja-JP" sz="1244" dirty="0">
                <a:latin typeface="Arial" charset="0"/>
              </a:endParaRPr>
            </a:p>
            <a:p>
              <a:pPr algn="ctr" eaLnBrk="0" hangingPunct="0">
                <a:defRPr/>
              </a:pPr>
              <a:r>
                <a:rPr lang="ja-JP" altLang="en-US" sz="1244" dirty="0">
                  <a:latin typeface="Arial" charset="0"/>
                </a:rPr>
                <a:t>大変</a:t>
              </a:r>
            </a:p>
          </p:txBody>
        </p:sp>
        <p:sp>
          <p:nvSpPr>
            <p:cNvPr id="131" name="円形吹き出し 130"/>
            <p:cNvSpPr/>
            <p:nvPr/>
          </p:nvSpPr>
          <p:spPr bwMode="auto">
            <a:xfrm>
              <a:off x="5072575" y="5571143"/>
              <a:ext cx="855976" cy="572825"/>
            </a:xfrm>
            <a:prstGeom prst="wedgeEllipseCallout">
              <a:avLst>
                <a:gd name="adj1" fmla="val -90346"/>
                <a:gd name="adj2" fmla="val -4716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予防接種</a:t>
              </a:r>
              <a:endParaRPr lang="en-US" altLang="ja-JP" sz="1244" dirty="0">
                <a:latin typeface="Arial" charset="0"/>
              </a:endParaRPr>
            </a:p>
            <a:p>
              <a:pPr algn="ctr" eaLnBrk="0" hangingPunct="0">
                <a:defRPr/>
              </a:pPr>
              <a:r>
                <a:rPr lang="ja-JP" altLang="en-US" sz="1244" dirty="0">
                  <a:latin typeface="Arial" charset="0"/>
                </a:rPr>
                <a:t>希望</a:t>
              </a:r>
            </a:p>
          </p:txBody>
        </p:sp>
        <p:grpSp>
          <p:nvGrpSpPr>
            <p:cNvPr id="15" name="グループ化 69"/>
            <p:cNvGrpSpPr/>
            <p:nvPr/>
          </p:nvGrpSpPr>
          <p:grpSpPr>
            <a:xfrm>
              <a:off x="6286512" y="3643314"/>
              <a:ext cx="785812" cy="1370695"/>
              <a:chOff x="1447773" y="1774944"/>
              <a:chExt cx="785812" cy="1370695"/>
            </a:xfrm>
            <a:solidFill>
              <a:srgbClr val="66FF66"/>
            </a:solidFill>
          </p:grpSpPr>
          <p:sp>
            <p:nvSpPr>
              <p:cNvPr id="133"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34"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35"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36"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sp>
          <p:nvSpPr>
            <p:cNvPr id="137" name="円形吹き出し 136"/>
            <p:cNvSpPr/>
            <p:nvPr/>
          </p:nvSpPr>
          <p:spPr bwMode="auto">
            <a:xfrm>
              <a:off x="5285736" y="4072338"/>
              <a:ext cx="857642" cy="57113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認知症</a:t>
              </a:r>
              <a:endParaRPr lang="en-US" altLang="ja-JP" sz="1244" dirty="0">
                <a:latin typeface="Arial" charset="0"/>
              </a:endParaRPr>
            </a:p>
            <a:p>
              <a:pPr algn="ctr" eaLnBrk="0" hangingPunct="0">
                <a:defRPr/>
              </a:pPr>
              <a:r>
                <a:rPr lang="ja-JP" altLang="en-US" sz="1244" dirty="0">
                  <a:latin typeface="Arial" charset="0"/>
                </a:rPr>
                <a:t>寝たきり</a:t>
              </a:r>
            </a:p>
          </p:txBody>
        </p:sp>
        <p:sp>
          <p:nvSpPr>
            <p:cNvPr id="138" name="円形吹き出し 137"/>
            <p:cNvSpPr/>
            <p:nvPr/>
          </p:nvSpPr>
          <p:spPr bwMode="auto">
            <a:xfrm>
              <a:off x="4358152" y="2571843"/>
              <a:ext cx="855976" cy="57113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高血圧</a:t>
              </a:r>
              <a:endParaRPr lang="en-US" altLang="ja-JP" sz="1244" dirty="0">
                <a:latin typeface="Arial" charset="0"/>
              </a:endParaRPr>
            </a:p>
            <a:p>
              <a:pPr algn="ctr" eaLnBrk="0" hangingPunct="0">
                <a:defRPr/>
              </a:pPr>
              <a:r>
                <a:rPr lang="ja-JP" altLang="en-US" sz="1244" dirty="0">
                  <a:latin typeface="Arial" charset="0"/>
                </a:rPr>
                <a:t>糖尿病</a:t>
              </a:r>
            </a:p>
          </p:txBody>
        </p:sp>
        <p:sp>
          <p:nvSpPr>
            <p:cNvPr id="140" name="円形吹き出し 139"/>
            <p:cNvSpPr/>
            <p:nvPr/>
          </p:nvSpPr>
          <p:spPr bwMode="auto">
            <a:xfrm>
              <a:off x="2786086" y="4286935"/>
              <a:ext cx="857641" cy="57113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膝が</a:t>
              </a:r>
              <a:endParaRPr lang="en-US" altLang="ja-JP" sz="1244" dirty="0">
                <a:latin typeface="Arial" charset="0"/>
              </a:endParaRPr>
            </a:p>
            <a:p>
              <a:pPr algn="ctr" eaLnBrk="0" hangingPunct="0">
                <a:defRPr/>
              </a:pPr>
              <a:r>
                <a:rPr lang="ja-JP" altLang="en-US" sz="1244" dirty="0">
                  <a:latin typeface="Arial" charset="0"/>
                </a:rPr>
                <a:t>痛い</a:t>
              </a:r>
            </a:p>
          </p:txBody>
        </p:sp>
        <p:sp>
          <p:nvSpPr>
            <p:cNvPr id="141" name="円形吹き出し 140"/>
            <p:cNvSpPr/>
            <p:nvPr/>
          </p:nvSpPr>
          <p:spPr bwMode="auto">
            <a:xfrm>
              <a:off x="4143324" y="4714442"/>
              <a:ext cx="857642" cy="571134"/>
            </a:xfrm>
            <a:prstGeom prst="wedgeEllipseCallout">
              <a:avLst>
                <a:gd name="adj1" fmla="val -63979"/>
                <a:gd name="adj2" fmla="val 15759"/>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気分が</a:t>
              </a:r>
              <a:endParaRPr lang="en-US" altLang="ja-JP" sz="1244" dirty="0">
                <a:latin typeface="Arial" charset="0"/>
              </a:endParaRPr>
            </a:p>
            <a:p>
              <a:pPr algn="ctr" eaLnBrk="0" hangingPunct="0">
                <a:defRPr/>
              </a:pPr>
              <a:r>
                <a:rPr lang="ja-JP" altLang="en-US" sz="1244" dirty="0">
                  <a:latin typeface="Arial" charset="0"/>
                </a:rPr>
                <a:t>沈む</a:t>
              </a:r>
            </a:p>
          </p:txBody>
        </p:sp>
        <p:sp>
          <p:nvSpPr>
            <p:cNvPr id="142" name="円形吹き出し 141"/>
            <p:cNvSpPr/>
            <p:nvPr/>
          </p:nvSpPr>
          <p:spPr bwMode="auto">
            <a:xfrm>
              <a:off x="1715283" y="4214277"/>
              <a:ext cx="855976" cy="571134"/>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転んで</a:t>
              </a:r>
              <a:endParaRPr lang="en-US" altLang="ja-JP" sz="1244" dirty="0">
                <a:latin typeface="Arial" charset="0"/>
              </a:endParaRPr>
            </a:p>
            <a:p>
              <a:pPr algn="ctr" eaLnBrk="0" hangingPunct="0">
                <a:defRPr/>
              </a:pPr>
              <a:r>
                <a:rPr lang="ja-JP" altLang="en-US" sz="1244" dirty="0">
                  <a:latin typeface="Arial" charset="0"/>
                </a:rPr>
                <a:t>ケガ</a:t>
              </a:r>
            </a:p>
          </p:txBody>
        </p:sp>
        <p:sp>
          <p:nvSpPr>
            <p:cNvPr id="143" name="円形吹き出し 142"/>
            <p:cNvSpPr/>
            <p:nvPr/>
          </p:nvSpPr>
          <p:spPr bwMode="auto">
            <a:xfrm>
              <a:off x="0" y="3643142"/>
              <a:ext cx="857642" cy="571134"/>
            </a:xfrm>
            <a:prstGeom prst="wedgeEllipseCallout">
              <a:avLst>
                <a:gd name="adj1" fmla="val 46282"/>
                <a:gd name="adj2" fmla="val 67894"/>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発疹が</a:t>
              </a:r>
              <a:endParaRPr lang="en-US" altLang="ja-JP" sz="1244" dirty="0">
                <a:latin typeface="Arial" charset="0"/>
              </a:endParaRPr>
            </a:p>
            <a:p>
              <a:pPr algn="ctr" eaLnBrk="0" hangingPunct="0">
                <a:defRPr/>
              </a:pPr>
              <a:r>
                <a:rPr lang="ja-JP" altLang="en-US" sz="1244" dirty="0">
                  <a:latin typeface="Arial" charset="0"/>
                </a:rPr>
                <a:t>ある</a:t>
              </a:r>
              <a:endParaRPr lang="en-US" altLang="ja-JP" sz="1244" dirty="0">
                <a:latin typeface="Arial" charset="0"/>
              </a:endParaRPr>
            </a:p>
          </p:txBody>
        </p:sp>
      </p:grpSp>
      <p:pic>
        <p:nvPicPr>
          <p:cNvPr id="39941" name="Picture 46"/>
          <p:cNvPicPr>
            <a:picLocks noChangeAspect="1" noChangeArrowheads="1"/>
          </p:cNvPicPr>
          <p:nvPr/>
        </p:nvPicPr>
        <p:blipFill>
          <a:blip r:embed="rId3">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7513639" y="1127478"/>
            <a:ext cx="1376362" cy="22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8"/>
          <p:cNvPicPr>
            <a:picLocks noChangeAspect="1" noChangeArrowheads="1"/>
          </p:cNvPicPr>
          <p:nvPr/>
        </p:nvPicPr>
        <p:blipFill>
          <a:blip r:embed="rId4">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7427914" y="3537656"/>
            <a:ext cx="1430337" cy="22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bwMode="auto">
          <a:xfrm>
            <a:off x="925513" y="3009900"/>
            <a:ext cx="5637212" cy="1934633"/>
          </a:xfrm>
          <a:prstGeom prst="roundRect">
            <a:avLst/>
          </a:prstGeom>
          <a:solidFill>
            <a:srgbClr val="FF0000">
              <a:alpha val="80000"/>
            </a:srgbClr>
          </a:solidFill>
          <a:ln w="9525" cap="flat" cmpd="sng" algn="ctr">
            <a:solidFill>
              <a:srgbClr val="C00000"/>
            </a:solidFill>
            <a:prstDash val="solid"/>
            <a:round/>
            <a:headEnd type="none" w="med" len="med"/>
            <a:tailEnd type="none" w="med" len="med"/>
          </a:ln>
          <a:effectLst>
            <a:outerShdw blurRad="50800" dist="38100" dir="5400000" algn="t" rotWithShape="0">
              <a:prstClr val="black">
                <a:alpha val="40000"/>
              </a:prstClr>
            </a:outerShdw>
          </a:effectLst>
        </p:spPr>
        <p:txBody>
          <a:bodyPr wrap="none" anchor="ctr" anchorCtr="1"/>
          <a:lstStyle/>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場所</a:t>
            </a:r>
            <a:r>
              <a:rPr lang="en-US" altLang="ja-JP" sz="3911" dirty="0">
                <a:solidFill>
                  <a:schemeClr val="bg1"/>
                </a:solidFill>
                <a:latin typeface="メイリオ" pitchFamily="50" charset="-128"/>
                <a:ea typeface="メイリオ" pitchFamily="50" charset="-128"/>
                <a:cs typeface="メイリオ" pitchFamily="50" charset="-128"/>
              </a:rPr>
              <a:t>(</a:t>
            </a:r>
            <a:r>
              <a:rPr lang="ja-JP" altLang="en-US" sz="3911" dirty="0">
                <a:solidFill>
                  <a:schemeClr val="bg1"/>
                </a:solidFill>
                <a:latin typeface="メイリオ" pitchFamily="50" charset="-128"/>
                <a:ea typeface="メイリオ" pitchFamily="50" charset="-128"/>
                <a:cs typeface="メイリオ" pitchFamily="50" charset="-128"/>
              </a:rPr>
              <a:t>集団</a:t>
            </a:r>
            <a:r>
              <a:rPr lang="en-US" altLang="ja-JP" sz="3911" dirty="0">
                <a:solidFill>
                  <a:schemeClr val="bg1"/>
                </a:solidFill>
                <a:latin typeface="メイリオ" pitchFamily="50" charset="-128"/>
                <a:ea typeface="メイリオ" pitchFamily="50" charset="-128"/>
                <a:cs typeface="メイリオ" pitchFamily="50" charset="-128"/>
              </a:rPr>
              <a:t>)</a:t>
            </a:r>
            <a:r>
              <a:rPr lang="ja-JP" altLang="en-US" sz="3911" dirty="0">
                <a:solidFill>
                  <a:schemeClr val="bg1"/>
                </a:solidFill>
                <a:latin typeface="メイリオ" pitchFamily="50" charset="-128"/>
                <a:ea typeface="メイリオ" pitchFamily="50" charset="-128"/>
                <a:cs typeface="メイリオ" pitchFamily="50" charset="-128"/>
              </a:rPr>
              <a:t>を診る</a:t>
            </a:r>
            <a:endParaRPr lang="en-US" altLang="ja-JP" sz="3911" dirty="0">
              <a:solidFill>
                <a:schemeClr val="bg1"/>
              </a:solidFill>
              <a:latin typeface="メイリオ" pitchFamily="50" charset="-128"/>
              <a:ea typeface="メイリオ" pitchFamily="50" charset="-128"/>
              <a:cs typeface="メイリオ" pitchFamily="50" charset="-128"/>
            </a:endParaRPr>
          </a:p>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a:t>
            </a:r>
            <a:endParaRPr lang="en-US" altLang="ja-JP" sz="3911" dirty="0">
              <a:solidFill>
                <a:schemeClr val="bg1"/>
              </a:solidFill>
              <a:latin typeface="メイリオ" pitchFamily="50" charset="-128"/>
              <a:ea typeface="メイリオ" pitchFamily="50" charset="-128"/>
              <a:cs typeface="メイリオ" pitchFamily="50" charset="-128"/>
            </a:endParaRPr>
          </a:p>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総合診療</a:t>
            </a:r>
          </a:p>
        </p:txBody>
      </p:sp>
    </p:spTree>
    <p:extLst>
      <p:ext uri="{BB962C8B-B14F-4D97-AF65-F5344CB8AC3E}">
        <p14:creationId xmlns:p14="http://schemas.microsoft.com/office/powerpoint/2010/main" val="2005836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280" tIns="40640" rIns="81280" bIns="40640" numCol="1" anchor="t" anchorCtr="0" compatLnSpc="1">
            <a:prstTxWarp prst="textNoShape">
              <a:avLst/>
            </a:prstTxWarp>
          </a:bodyPr>
          <a:lstStyle/>
          <a:p>
            <a:r>
              <a:rPr lang="ja-JP" altLang="en-US" sz="3556">
                <a:ea typeface="メイリオ" pitchFamily="50" charset="-128"/>
                <a:cs typeface="メイリオ" pitchFamily="50" charset="-128"/>
              </a:rPr>
              <a:t>ここでも・・・</a:t>
            </a:r>
          </a:p>
        </p:txBody>
      </p:sp>
      <p:grpSp>
        <p:nvGrpSpPr>
          <p:cNvPr id="40963" name="グループ化 143"/>
          <p:cNvGrpSpPr>
            <a:grpSpLocks/>
          </p:cNvGrpSpPr>
          <p:nvPr/>
        </p:nvGrpSpPr>
        <p:grpSpPr bwMode="auto">
          <a:xfrm>
            <a:off x="1" y="1968501"/>
            <a:ext cx="7286625" cy="3698522"/>
            <a:chOff x="0" y="2071678"/>
            <a:chExt cx="7643834" cy="4429156"/>
          </a:xfrm>
        </p:grpSpPr>
        <p:sp>
          <p:nvSpPr>
            <p:cNvPr id="126" name="角丸四角形 125"/>
            <p:cNvSpPr/>
            <p:nvPr/>
          </p:nvSpPr>
          <p:spPr bwMode="auto">
            <a:xfrm>
              <a:off x="142844" y="2857496"/>
              <a:ext cx="7429552" cy="3643338"/>
            </a:xfrm>
            <a:prstGeom prst="roundRect">
              <a:avLst/>
            </a:prstGeom>
            <a:solidFill>
              <a:schemeClr val="accent1">
                <a:lumMod val="9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prst="relaxedInset"/>
            </a:sp3d>
          </p:spPr>
          <p:txBody>
            <a:bodyPr wrap="none"/>
            <a:lstStyle/>
            <a:p>
              <a:pPr eaLnBrk="0" hangingPunct="0">
                <a:defRPr/>
              </a:pPr>
              <a:endParaRPr lang="ja-JP" altLang="en-US" sz="2133">
                <a:latin typeface="Arial" charset="0"/>
              </a:endParaRPr>
            </a:p>
          </p:txBody>
        </p:sp>
        <p:grpSp>
          <p:nvGrpSpPr>
            <p:cNvPr id="4" name="グループ化 44"/>
            <p:cNvGrpSpPr/>
            <p:nvPr/>
          </p:nvGrpSpPr>
          <p:grpSpPr>
            <a:xfrm rot="16200000">
              <a:off x="5467816" y="4319134"/>
              <a:ext cx="533400" cy="1324899"/>
              <a:chOff x="7189760" y="1744941"/>
              <a:chExt cx="533400" cy="1324899"/>
            </a:xfrm>
            <a:solidFill>
              <a:srgbClr val="66FF66"/>
            </a:solidFill>
          </p:grpSpPr>
          <p:sp>
            <p:nvSpPr>
              <p:cNvPr id="4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4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4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4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5" name="グループ化 54"/>
            <p:cNvGrpSpPr/>
            <p:nvPr/>
          </p:nvGrpSpPr>
          <p:grpSpPr>
            <a:xfrm>
              <a:off x="2357422" y="4857760"/>
              <a:ext cx="533400" cy="1324899"/>
              <a:chOff x="7189760" y="1744941"/>
              <a:chExt cx="533400" cy="1324899"/>
            </a:xfrm>
            <a:solidFill>
              <a:srgbClr val="0000FF"/>
            </a:solidFill>
          </p:grpSpPr>
          <p:sp>
            <p:nvSpPr>
              <p:cNvPr id="5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5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5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5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40972" name="グループ化 59"/>
            <p:cNvGrpSpPr>
              <a:grpSpLocks/>
            </p:cNvGrpSpPr>
            <p:nvPr/>
          </p:nvGrpSpPr>
          <p:grpSpPr bwMode="auto">
            <a:xfrm>
              <a:off x="2285984" y="2928934"/>
              <a:ext cx="533400" cy="1324899"/>
              <a:chOff x="7189760" y="1744941"/>
              <a:chExt cx="533400" cy="1324899"/>
            </a:xfrm>
          </p:grpSpPr>
          <p:sp>
            <p:nvSpPr>
              <p:cNvPr id="61" name="Oval 14"/>
              <p:cNvSpPr>
                <a:spLocks noChangeArrowheads="1"/>
              </p:cNvSpPr>
              <p:nvPr/>
            </p:nvSpPr>
            <p:spPr bwMode="auto">
              <a:xfrm>
                <a:off x="7266871" y="1744450"/>
                <a:ext cx="379694" cy="390361"/>
              </a:xfrm>
              <a:prstGeom prst="ellipse">
                <a:avLst/>
              </a:prstGeom>
              <a:solidFill>
                <a:srgbClr val="81F1F1"/>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62" name="Rectangle 15"/>
              <p:cNvSpPr>
                <a:spLocks noChangeArrowheads="1"/>
              </p:cNvSpPr>
              <p:nvPr/>
            </p:nvSpPr>
            <p:spPr bwMode="auto">
              <a:xfrm>
                <a:off x="7190266" y="2138191"/>
                <a:ext cx="532904" cy="697917"/>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63" name="Rectangle 17"/>
              <p:cNvSpPr>
                <a:spLocks noChangeArrowheads="1"/>
              </p:cNvSpPr>
              <p:nvPr/>
            </p:nvSpPr>
            <p:spPr bwMode="auto">
              <a:xfrm>
                <a:off x="7340145" y="2836108"/>
                <a:ext cx="74939" cy="233203"/>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sp>
            <p:nvSpPr>
              <p:cNvPr id="64" name="Rectangle 18"/>
              <p:cNvSpPr>
                <a:spLocks noChangeArrowheads="1"/>
              </p:cNvSpPr>
              <p:nvPr/>
            </p:nvSpPr>
            <p:spPr bwMode="auto">
              <a:xfrm>
                <a:off x="7539984" y="2836108"/>
                <a:ext cx="74939" cy="233203"/>
              </a:xfrm>
              <a:prstGeom prst="rect">
                <a:avLst/>
              </a:prstGeom>
              <a:solidFill>
                <a:srgbClr val="81F1F1"/>
              </a:solid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7" name="グループ化 64"/>
            <p:cNvGrpSpPr/>
            <p:nvPr/>
          </p:nvGrpSpPr>
          <p:grpSpPr>
            <a:xfrm>
              <a:off x="5429256" y="2643182"/>
              <a:ext cx="533400" cy="1324899"/>
              <a:chOff x="7189760" y="1744941"/>
              <a:chExt cx="533400" cy="1324899"/>
            </a:xfrm>
            <a:solidFill>
              <a:srgbClr val="FFFFCC"/>
            </a:solidFill>
          </p:grpSpPr>
          <p:sp>
            <p:nvSpPr>
              <p:cNvPr id="6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6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6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6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8" name="グループ化 74"/>
            <p:cNvGrpSpPr/>
            <p:nvPr/>
          </p:nvGrpSpPr>
          <p:grpSpPr>
            <a:xfrm>
              <a:off x="3428992" y="4857760"/>
              <a:ext cx="785812" cy="1370695"/>
              <a:chOff x="1447773" y="1774944"/>
              <a:chExt cx="785812" cy="1370695"/>
            </a:xfrm>
            <a:solidFill>
              <a:srgbClr val="FFCC66"/>
            </a:solidFill>
          </p:grpSpPr>
          <p:sp>
            <p:nvSpPr>
              <p:cNvPr id="76"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77"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78"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79"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9" name="グループ化 79"/>
            <p:cNvGrpSpPr/>
            <p:nvPr/>
          </p:nvGrpSpPr>
          <p:grpSpPr>
            <a:xfrm>
              <a:off x="3929058" y="3214686"/>
              <a:ext cx="785812" cy="1370695"/>
              <a:chOff x="1447773" y="1774944"/>
              <a:chExt cx="785812" cy="1370695"/>
            </a:xfrm>
            <a:solidFill>
              <a:srgbClr val="9999FF"/>
            </a:solidFill>
          </p:grpSpPr>
          <p:sp>
            <p:nvSpPr>
              <p:cNvPr id="8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8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8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8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40976" name="グループ化 84"/>
            <p:cNvGrpSpPr>
              <a:grpSpLocks/>
            </p:cNvGrpSpPr>
            <p:nvPr/>
          </p:nvGrpSpPr>
          <p:grpSpPr bwMode="auto">
            <a:xfrm>
              <a:off x="928662" y="2714620"/>
              <a:ext cx="785812" cy="1370695"/>
              <a:chOff x="1447773" y="1774944"/>
              <a:chExt cx="785812" cy="1370695"/>
            </a:xfrm>
          </p:grpSpPr>
          <p:sp>
            <p:nvSpPr>
              <p:cNvPr id="86" name="AutoShape 43"/>
              <p:cNvSpPr>
                <a:spLocks noChangeArrowheads="1"/>
              </p:cNvSpPr>
              <p:nvPr/>
            </p:nvSpPr>
            <p:spPr bwMode="auto">
              <a:xfrm>
                <a:off x="1448362" y="2154375"/>
                <a:ext cx="787698" cy="758753"/>
              </a:xfrm>
              <a:prstGeom prst="flowChartExtra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87" name="Oval 45"/>
              <p:cNvSpPr>
                <a:spLocks noChangeArrowheads="1"/>
              </p:cNvSpPr>
              <p:nvPr/>
            </p:nvSpPr>
            <p:spPr bwMode="auto">
              <a:xfrm>
                <a:off x="1648200" y="1774154"/>
                <a:ext cx="381359" cy="390360"/>
              </a:xfrm>
              <a:prstGeom prst="ellipse">
                <a:avLst/>
              </a:prstGeom>
              <a:solidFill>
                <a:srgbClr val="FA8CED"/>
              </a:solid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88" name="Rectangle 47"/>
              <p:cNvSpPr>
                <a:spLocks noChangeArrowheads="1"/>
              </p:cNvSpPr>
              <p:nvPr/>
            </p:nvSpPr>
            <p:spPr bwMode="auto">
              <a:xfrm>
                <a:off x="1671515" y="2913128"/>
                <a:ext cx="76605" cy="233202"/>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sp>
            <p:nvSpPr>
              <p:cNvPr id="89" name="Rectangle 48"/>
              <p:cNvSpPr>
                <a:spLocks noChangeArrowheads="1"/>
              </p:cNvSpPr>
              <p:nvPr/>
            </p:nvSpPr>
            <p:spPr bwMode="auto">
              <a:xfrm>
                <a:off x="1909656" y="2913128"/>
                <a:ext cx="76605" cy="233202"/>
              </a:xfrm>
              <a:prstGeom prst="rect">
                <a:avLst/>
              </a:prstGeom>
              <a:solidFill>
                <a:srgbClr val="FA8CED"/>
              </a:solid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11" name="グループ化 89"/>
            <p:cNvGrpSpPr/>
            <p:nvPr/>
          </p:nvGrpSpPr>
          <p:grpSpPr>
            <a:xfrm>
              <a:off x="642910" y="4214818"/>
              <a:ext cx="785812" cy="1370695"/>
              <a:chOff x="1447773" y="1774944"/>
              <a:chExt cx="785812" cy="1370695"/>
            </a:xfrm>
            <a:solidFill>
              <a:srgbClr val="FFFFCC"/>
            </a:solidFill>
          </p:grpSpPr>
          <p:sp>
            <p:nvSpPr>
              <p:cNvPr id="9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9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9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9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12" name="グループ化 99"/>
            <p:cNvGrpSpPr/>
            <p:nvPr/>
          </p:nvGrpSpPr>
          <p:grpSpPr>
            <a:xfrm>
              <a:off x="3000364" y="3500438"/>
              <a:ext cx="290922" cy="703438"/>
              <a:chOff x="7189760" y="1744941"/>
              <a:chExt cx="533400" cy="1324899"/>
            </a:xfrm>
            <a:solidFill>
              <a:srgbClr val="FFCC66"/>
            </a:solidFill>
          </p:grpSpPr>
          <p:sp>
            <p:nvSpPr>
              <p:cNvPr id="101"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02"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03"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04"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13" name="グループ化 104"/>
            <p:cNvGrpSpPr/>
            <p:nvPr/>
          </p:nvGrpSpPr>
          <p:grpSpPr>
            <a:xfrm>
              <a:off x="1500166" y="4929198"/>
              <a:ext cx="290922" cy="703438"/>
              <a:chOff x="7189760" y="1744941"/>
              <a:chExt cx="533400" cy="1324899"/>
            </a:xfrm>
            <a:solidFill>
              <a:srgbClr val="9999FF"/>
            </a:solidFill>
          </p:grpSpPr>
          <p:sp>
            <p:nvSpPr>
              <p:cNvPr id="106" name="Oval 14"/>
              <p:cNvSpPr>
                <a:spLocks noChangeArrowheads="1"/>
              </p:cNvSpPr>
              <p:nvPr/>
            </p:nvSpPr>
            <p:spPr bwMode="auto">
              <a:xfrm>
                <a:off x="7265960" y="1744941"/>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07" name="Rectangle 15"/>
              <p:cNvSpPr>
                <a:spLocks noChangeArrowheads="1"/>
              </p:cNvSpPr>
              <p:nvPr/>
            </p:nvSpPr>
            <p:spPr bwMode="auto">
              <a:xfrm>
                <a:off x="7189760" y="2138147"/>
                <a:ext cx="533400" cy="697980"/>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08" name="Rectangle 17"/>
              <p:cNvSpPr>
                <a:spLocks noChangeArrowheads="1"/>
              </p:cNvSpPr>
              <p:nvPr/>
            </p:nvSpPr>
            <p:spPr bwMode="auto">
              <a:xfrm>
                <a:off x="7338985"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09" name="Rectangle 18"/>
              <p:cNvSpPr>
                <a:spLocks noChangeArrowheads="1"/>
              </p:cNvSpPr>
              <p:nvPr/>
            </p:nvSpPr>
            <p:spPr bwMode="auto">
              <a:xfrm>
                <a:off x="7539010" y="2836127"/>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grpSp>
          <p:nvGrpSpPr>
            <p:cNvPr id="14" name="グループ化 109"/>
            <p:cNvGrpSpPr/>
            <p:nvPr/>
          </p:nvGrpSpPr>
          <p:grpSpPr>
            <a:xfrm>
              <a:off x="4357686" y="5429264"/>
              <a:ext cx="428590" cy="727753"/>
              <a:chOff x="1447773" y="1774944"/>
              <a:chExt cx="785812" cy="1370695"/>
            </a:xfrm>
            <a:solidFill>
              <a:srgbClr val="66FF66"/>
            </a:solidFill>
          </p:grpSpPr>
          <p:sp>
            <p:nvSpPr>
              <p:cNvPr id="111"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12"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13"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14"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sp>
          <p:nvSpPr>
            <p:cNvPr id="125" name="円形吹き出し 124"/>
            <p:cNvSpPr/>
            <p:nvPr/>
          </p:nvSpPr>
          <p:spPr bwMode="auto">
            <a:xfrm>
              <a:off x="1500457" y="2071678"/>
              <a:ext cx="857641" cy="57117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eaLnBrk="0" hangingPunct="0">
                <a:defRPr/>
              </a:pPr>
              <a:r>
                <a:rPr lang="ja-JP" altLang="en-US" sz="1244" dirty="0">
                  <a:latin typeface="Arial" charset="0"/>
                </a:rPr>
                <a:t>頭が痛い</a:t>
              </a:r>
            </a:p>
          </p:txBody>
        </p:sp>
        <p:sp>
          <p:nvSpPr>
            <p:cNvPr id="127" name="円形吹き出し 126"/>
            <p:cNvSpPr/>
            <p:nvPr/>
          </p:nvSpPr>
          <p:spPr bwMode="auto">
            <a:xfrm>
              <a:off x="2714477" y="2286291"/>
              <a:ext cx="857642" cy="57117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めまいが</a:t>
              </a:r>
              <a:endParaRPr lang="en-US" altLang="ja-JP" sz="1244" dirty="0">
                <a:latin typeface="Arial" charset="0"/>
              </a:endParaRPr>
            </a:p>
            <a:p>
              <a:pPr algn="ctr" eaLnBrk="0" hangingPunct="0">
                <a:defRPr/>
              </a:pPr>
              <a:r>
                <a:rPr lang="ja-JP" altLang="en-US" sz="1244" dirty="0">
                  <a:latin typeface="Arial" charset="0"/>
                </a:rPr>
                <a:t>する</a:t>
              </a:r>
            </a:p>
          </p:txBody>
        </p:sp>
        <p:sp>
          <p:nvSpPr>
            <p:cNvPr id="128" name="円形吹き出し 127"/>
            <p:cNvSpPr/>
            <p:nvPr/>
          </p:nvSpPr>
          <p:spPr bwMode="auto">
            <a:xfrm>
              <a:off x="3214074" y="2857468"/>
              <a:ext cx="857642" cy="57117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熱がある</a:t>
              </a:r>
            </a:p>
          </p:txBody>
        </p:sp>
        <p:sp>
          <p:nvSpPr>
            <p:cNvPr id="129" name="円形吹き出し 128"/>
            <p:cNvSpPr/>
            <p:nvPr/>
          </p:nvSpPr>
          <p:spPr bwMode="auto">
            <a:xfrm>
              <a:off x="5858607" y="2071678"/>
              <a:ext cx="855976" cy="57117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動悸が</a:t>
              </a:r>
              <a:endParaRPr lang="en-US" altLang="ja-JP" sz="1244" dirty="0">
                <a:latin typeface="Arial" charset="0"/>
              </a:endParaRPr>
            </a:p>
            <a:p>
              <a:pPr algn="ctr" eaLnBrk="0" hangingPunct="0">
                <a:defRPr/>
              </a:pPr>
              <a:r>
                <a:rPr lang="ja-JP" altLang="en-US" sz="1244" dirty="0">
                  <a:latin typeface="Arial" charset="0"/>
                </a:rPr>
                <a:t>する</a:t>
              </a:r>
            </a:p>
          </p:txBody>
        </p:sp>
        <p:sp>
          <p:nvSpPr>
            <p:cNvPr id="130" name="円形吹き出し 129"/>
            <p:cNvSpPr/>
            <p:nvPr/>
          </p:nvSpPr>
          <p:spPr bwMode="auto">
            <a:xfrm>
              <a:off x="6786193" y="3001108"/>
              <a:ext cx="857641" cy="57117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息が</a:t>
              </a:r>
              <a:endParaRPr lang="en-US" altLang="ja-JP" sz="1244" dirty="0">
                <a:latin typeface="Arial" charset="0"/>
              </a:endParaRPr>
            </a:p>
            <a:p>
              <a:pPr algn="ctr" eaLnBrk="0" hangingPunct="0">
                <a:defRPr/>
              </a:pPr>
              <a:r>
                <a:rPr lang="ja-JP" altLang="en-US" sz="1244" dirty="0">
                  <a:latin typeface="Arial" charset="0"/>
                </a:rPr>
                <a:t>苦しい</a:t>
              </a:r>
            </a:p>
          </p:txBody>
        </p:sp>
        <p:sp>
          <p:nvSpPr>
            <p:cNvPr id="131" name="円形吹き出し 130"/>
            <p:cNvSpPr/>
            <p:nvPr/>
          </p:nvSpPr>
          <p:spPr bwMode="auto">
            <a:xfrm>
              <a:off x="5072575" y="5571404"/>
              <a:ext cx="855976" cy="572867"/>
            </a:xfrm>
            <a:prstGeom prst="wedgeEllipseCallout">
              <a:avLst>
                <a:gd name="adj1" fmla="val -90346"/>
                <a:gd name="adj2" fmla="val -4716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タバコを</a:t>
              </a:r>
              <a:endParaRPr lang="en-US" altLang="ja-JP" sz="1244" dirty="0">
                <a:latin typeface="Arial" charset="0"/>
              </a:endParaRPr>
            </a:p>
            <a:p>
              <a:pPr algn="ctr" eaLnBrk="0" hangingPunct="0">
                <a:defRPr/>
              </a:pPr>
              <a:r>
                <a:rPr lang="ja-JP" altLang="en-US" sz="1244" dirty="0">
                  <a:latin typeface="Arial" charset="0"/>
                </a:rPr>
                <a:t>飲んだ</a:t>
              </a:r>
            </a:p>
          </p:txBody>
        </p:sp>
        <p:grpSp>
          <p:nvGrpSpPr>
            <p:cNvPr id="15" name="グループ化 69"/>
            <p:cNvGrpSpPr/>
            <p:nvPr/>
          </p:nvGrpSpPr>
          <p:grpSpPr>
            <a:xfrm>
              <a:off x="6286512" y="3643314"/>
              <a:ext cx="785812" cy="1370695"/>
              <a:chOff x="1447773" y="1774944"/>
              <a:chExt cx="785812" cy="1370695"/>
            </a:xfrm>
            <a:solidFill>
              <a:srgbClr val="66FF66"/>
            </a:solidFill>
          </p:grpSpPr>
          <p:sp>
            <p:nvSpPr>
              <p:cNvPr id="133" name="AutoShape 43"/>
              <p:cNvSpPr>
                <a:spLocks noChangeArrowheads="1"/>
              </p:cNvSpPr>
              <p:nvPr/>
            </p:nvSpPr>
            <p:spPr bwMode="auto">
              <a:xfrm>
                <a:off x="1447773" y="2153938"/>
                <a:ext cx="785812" cy="757988"/>
              </a:xfrm>
              <a:prstGeom prst="flowChartExtra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34" name="Oval 45"/>
              <p:cNvSpPr>
                <a:spLocks noChangeArrowheads="1"/>
              </p:cNvSpPr>
              <p:nvPr/>
            </p:nvSpPr>
            <p:spPr bwMode="auto">
              <a:xfrm>
                <a:off x="1647409" y="1774944"/>
                <a:ext cx="381000" cy="390048"/>
              </a:xfrm>
              <a:prstGeom prst="ellipse">
                <a:avLst/>
              </a:prstGeom>
              <a:grpFill/>
              <a:ln w="9525">
                <a:solidFill>
                  <a:schemeClr val="bg1">
                    <a:lumMod val="50000"/>
                  </a:schemeClr>
                </a:solidFill>
                <a:round/>
                <a:headEnd/>
                <a:tailEnd/>
              </a:ln>
            </p:spPr>
            <p:txBody>
              <a:bodyPr wrap="none" anchor="ctr"/>
              <a:lstStyle/>
              <a:p>
                <a:pPr algn="ctr">
                  <a:defRPr/>
                </a:pPr>
                <a:endParaRPr lang="ja-JP" altLang="ja-JP" sz="2133">
                  <a:solidFill>
                    <a:srgbClr val="E49EDF"/>
                  </a:solidFill>
                </a:endParaRPr>
              </a:p>
            </p:txBody>
          </p:sp>
          <p:sp>
            <p:nvSpPr>
              <p:cNvPr id="135" name="Rectangle 47"/>
              <p:cNvSpPr>
                <a:spLocks noChangeArrowheads="1"/>
              </p:cNvSpPr>
              <p:nvPr/>
            </p:nvSpPr>
            <p:spPr bwMode="auto">
              <a:xfrm>
                <a:off x="1671610"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sp>
            <p:nvSpPr>
              <p:cNvPr id="136" name="Rectangle 48"/>
              <p:cNvSpPr>
                <a:spLocks noChangeArrowheads="1"/>
              </p:cNvSpPr>
              <p:nvPr/>
            </p:nvSpPr>
            <p:spPr bwMode="auto">
              <a:xfrm>
                <a:off x="1908957" y="2911926"/>
                <a:ext cx="76200" cy="233713"/>
              </a:xfrm>
              <a:prstGeom prst="rect">
                <a:avLst/>
              </a:prstGeom>
              <a:grpFill/>
              <a:ln w="9525">
                <a:solidFill>
                  <a:schemeClr val="bg1">
                    <a:lumMod val="50000"/>
                  </a:schemeClr>
                </a:solidFill>
                <a:miter lim="800000"/>
                <a:headEnd/>
                <a:tailEnd/>
              </a:ln>
            </p:spPr>
            <p:txBody>
              <a:bodyPr wrap="none" anchor="ctr"/>
              <a:lstStyle/>
              <a:p>
                <a:pPr>
                  <a:defRPr/>
                </a:pPr>
                <a:endParaRPr lang="ja-JP" altLang="en-US" sz="2133"/>
              </a:p>
            </p:txBody>
          </p:sp>
        </p:grpSp>
        <p:sp>
          <p:nvSpPr>
            <p:cNvPr id="137" name="円形吹き出し 136"/>
            <p:cNvSpPr/>
            <p:nvPr/>
          </p:nvSpPr>
          <p:spPr bwMode="auto">
            <a:xfrm>
              <a:off x="5285736" y="4072487"/>
              <a:ext cx="857642" cy="57117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意識障害</a:t>
              </a:r>
            </a:p>
          </p:txBody>
        </p:sp>
        <p:sp>
          <p:nvSpPr>
            <p:cNvPr id="138" name="円形吹き出し 137"/>
            <p:cNvSpPr/>
            <p:nvPr/>
          </p:nvSpPr>
          <p:spPr bwMode="auto">
            <a:xfrm>
              <a:off x="4358152" y="2571880"/>
              <a:ext cx="855976" cy="57117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お腹が</a:t>
              </a:r>
              <a:endParaRPr lang="en-US" altLang="ja-JP" sz="1244" dirty="0">
                <a:latin typeface="Arial" charset="0"/>
              </a:endParaRPr>
            </a:p>
            <a:p>
              <a:pPr algn="ctr" eaLnBrk="0" hangingPunct="0">
                <a:defRPr/>
              </a:pPr>
              <a:r>
                <a:rPr lang="ja-JP" altLang="en-US" sz="1244" dirty="0">
                  <a:latin typeface="Arial" charset="0"/>
                </a:rPr>
                <a:t>痛い</a:t>
              </a:r>
            </a:p>
          </p:txBody>
        </p:sp>
        <p:sp>
          <p:nvSpPr>
            <p:cNvPr id="140" name="円形吹き出し 139"/>
            <p:cNvSpPr/>
            <p:nvPr/>
          </p:nvSpPr>
          <p:spPr bwMode="auto">
            <a:xfrm>
              <a:off x="2786086" y="4287101"/>
              <a:ext cx="857641" cy="57117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膝が</a:t>
              </a:r>
              <a:endParaRPr lang="en-US" altLang="ja-JP" sz="1244" dirty="0">
                <a:latin typeface="Arial" charset="0"/>
              </a:endParaRPr>
            </a:p>
            <a:p>
              <a:pPr algn="ctr" eaLnBrk="0" hangingPunct="0">
                <a:defRPr/>
              </a:pPr>
              <a:r>
                <a:rPr lang="ja-JP" altLang="en-US" sz="1244" dirty="0">
                  <a:latin typeface="Arial" charset="0"/>
                </a:rPr>
                <a:t>痛い</a:t>
              </a:r>
            </a:p>
          </p:txBody>
        </p:sp>
        <p:sp>
          <p:nvSpPr>
            <p:cNvPr id="141" name="円形吹き出し 140"/>
            <p:cNvSpPr/>
            <p:nvPr/>
          </p:nvSpPr>
          <p:spPr bwMode="auto">
            <a:xfrm>
              <a:off x="4143324" y="4714639"/>
              <a:ext cx="857642" cy="571177"/>
            </a:xfrm>
            <a:prstGeom prst="wedgeEllipseCallout">
              <a:avLst>
                <a:gd name="adj1" fmla="val -63979"/>
                <a:gd name="adj2" fmla="val 15759"/>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腰が痛い</a:t>
              </a:r>
            </a:p>
          </p:txBody>
        </p:sp>
        <p:sp>
          <p:nvSpPr>
            <p:cNvPr id="142" name="円形吹き出し 141"/>
            <p:cNvSpPr/>
            <p:nvPr/>
          </p:nvSpPr>
          <p:spPr bwMode="auto">
            <a:xfrm>
              <a:off x="1715283" y="4214437"/>
              <a:ext cx="855976" cy="571177"/>
            </a:xfrm>
            <a:prstGeom prst="wedgeEllipseCallout">
              <a:avLst>
                <a:gd name="adj1" fmla="val -47200"/>
                <a:gd name="adj2" fmla="val 76882"/>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転んで</a:t>
              </a:r>
              <a:endParaRPr lang="en-US" altLang="ja-JP" sz="1244" dirty="0">
                <a:latin typeface="Arial" charset="0"/>
              </a:endParaRPr>
            </a:p>
            <a:p>
              <a:pPr algn="ctr" eaLnBrk="0" hangingPunct="0">
                <a:defRPr/>
              </a:pPr>
              <a:r>
                <a:rPr lang="ja-JP" altLang="en-US" sz="1244" dirty="0">
                  <a:latin typeface="Arial" charset="0"/>
                </a:rPr>
                <a:t>ケガ</a:t>
              </a:r>
            </a:p>
          </p:txBody>
        </p:sp>
        <p:sp>
          <p:nvSpPr>
            <p:cNvPr id="143" name="円形吹き出し 142"/>
            <p:cNvSpPr/>
            <p:nvPr/>
          </p:nvSpPr>
          <p:spPr bwMode="auto">
            <a:xfrm>
              <a:off x="0" y="3643260"/>
              <a:ext cx="857642" cy="571177"/>
            </a:xfrm>
            <a:prstGeom prst="wedgeEllipseCallout">
              <a:avLst>
                <a:gd name="adj1" fmla="val 46282"/>
                <a:gd name="adj2" fmla="val 67894"/>
              </a:avLst>
            </a:pr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32000" tIns="32000" rIns="32000" bIns="32000" anchor="ctr" anchorCtr="1"/>
            <a:lstStyle/>
            <a:p>
              <a:pPr algn="ctr" eaLnBrk="0" hangingPunct="0">
                <a:defRPr/>
              </a:pPr>
              <a:r>
                <a:rPr lang="ja-JP" altLang="en-US" sz="1244" dirty="0">
                  <a:latin typeface="Arial" charset="0"/>
                </a:rPr>
                <a:t>ふらつきが</a:t>
              </a:r>
              <a:endParaRPr lang="en-US" altLang="ja-JP" sz="1244" dirty="0">
                <a:latin typeface="Arial" charset="0"/>
              </a:endParaRPr>
            </a:p>
            <a:p>
              <a:pPr algn="ctr" eaLnBrk="0" hangingPunct="0">
                <a:defRPr/>
              </a:pPr>
              <a:r>
                <a:rPr lang="ja-JP" altLang="en-US" sz="1244" dirty="0">
                  <a:latin typeface="Arial" charset="0"/>
                </a:rPr>
                <a:t>ある</a:t>
              </a:r>
              <a:endParaRPr lang="en-US" altLang="ja-JP" sz="1244" dirty="0">
                <a:latin typeface="Arial" charset="0"/>
              </a:endParaRPr>
            </a:p>
          </p:txBody>
        </p:sp>
      </p:grpSp>
      <p:pic>
        <p:nvPicPr>
          <p:cNvPr id="40964" name="Picture 46"/>
          <p:cNvPicPr>
            <a:picLocks noChangeAspect="1" noChangeArrowheads="1"/>
          </p:cNvPicPr>
          <p:nvPr/>
        </p:nvPicPr>
        <p:blipFill>
          <a:blip r:embed="rId3">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7513639" y="1127478"/>
            <a:ext cx="1376362" cy="22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8"/>
          <p:cNvPicPr>
            <a:picLocks noChangeAspect="1" noChangeArrowheads="1"/>
          </p:cNvPicPr>
          <p:nvPr/>
        </p:nvPicPr>
        <p:blipFill>
          <a:blip r:embed="rId4">
            <a:clrChange>
              <a:clrFrom>
                <a:srgbClr val="0000FF"/>
              </a:clrFrom>
              <a:clrTo>
                <a:srgbClr val="0000FF">
                  <a:alpha val="0"/>
                </a:srgbClr>
              </a:clrTo>
            </a:clrChange>
            <a:extLst>
              <a:ext uri="{28A0092B-C50C-407E-A947-70E740481C1C}">
                <a14:useLocalDpi xmlns:a14="http://schemas.microsoft.com/office/drawing/2010/main" val="0"/>
              </a:ext>
            </a:extLst>
          </a:blip>
          <a:srcRect/>
          <a:stretch>
            <a:fillRect/>
          </a:stretch>
        </p:blipFill>
        <p:spPr bwMode="auto">
          <a:xfrm>
            <a:off x="7427914" y="3537656"/>
            <a:ext cx="1430337" cy="22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 1"/>
          <p:cNvSpPr/>
          <p:nvPr/>
        </p:nvSpPr>
        <p:spPr bwMode="auto">
          <a:xfrm>
            <a:off x="925513" y="3158068"/>
            <a:ext cx="5637212" cy="1934634"/>
          </a:xfrm>
          <a:prstGeom prst="roundRect">
            <a:avLst/>
          </a:prstGeom>
          <a:solidFill>
            <a:srgbClr val="FF0000">
              <a:alpha val="80000"/>
            </a:srgbClr>
          </a:solidFill>
          <a:ln w="9525" cap="flat" cmpd="sng" algn="ctr">
            <a:solidFill>
              <a:srgbClr val="C00000"/>
            </a:solidFill>
            <a:prstDash val="solid"/>
            <a:round/>
            <a:headEnd type="none" w="med" len="med"/>
            <a:tailEnd type="none" w="med" len="med"/>
          </a:ln>
          <a:effectLst>
            <a:outerShdw blurRad="50800" dist="38100" dir="5400000" algn="t" rotWithShape="0">
              <a:prstClr val="black">
                <a:alpha val="40000"/>
              </a:prstClr>
            </a:outerShdw>
          </a:effectLst>
        </p:spPr>
        <p:txBody>
          <a:bodyPr wrap="none" anchor="ctr" anchorCtr="1"/>
          <a:lstStyle/>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場所</a:t>
            </a:r>
            <a:r>
              <a:rPr lang="en-US" altLang="ja-JP" sz="3911" dirty="0">
                <a:solidFill>
                  <a:schemeClr val="bg1"/>
                </a:solidFill>
                <a:latin typeface="メイリオ" pitchFamily="50" charset="-128"/>
                <a:ea typeface="メイリオ" pitchFamily="50" charset="-128"/>
                <a:cs typeface="メイリオ" pitchFamily="50" charset="-128"/>
              </a:rPr>
              <a:t>(</a:t>
            </a:r>
            <a:r>
              <a:rPr lang="ja-JP" altLang="en-US" sz="3911" dirty="0">
                <a:solidFill>
                  <a:schemeClr val="bg1"/>
                </a:solidFill>
                <a:latin typeface="メイリオ" pitchFamily="50" charset="-128"/>
                <a:ea typeface="メイリオ" pitchFamily="50" charset="-128"/>
                <a:cs typeface="メイリオ" pitchFamily="50" charset="-128"/>
              </a:rPr>
              <a:t>集団</a:t>
            </a:r>
            <a:r>
              <a:rPr lang="en-US" altLang="ja-JP" sz="3911" dirty="0">
                <a:solidFill>
                  <a:schemeClr val="bg1"/>
                </a:solidFill>
                <a:latin typeface="メイリオ" pitchFamily="50" charset="-128"/>
                <a:ea typeface="メイリオ" pitchFamily="50" charset="-128"/>
                <a:cs typeface="メイリオ" pitchFamily="50" charset="-128"/>
              </a:rPr>
              <a:t>)</a:t>
            </a:r>
            <a:r>
              <a:rPr lang="ja-JP" altLang="en-US" sz="3911" dirty="0">
                <a:solidFill>
                  <a:schemeClr val="bg1"/>
                </a:solidFill>
                <a:latin typeface="メイリオ" pitchFamily="50" charset="-128"/>
                <a:ea typeface="メイリオ" pitchFamily="50" charset="-128"/>
                <a:cs typeface="メイリオ" pitchFamily="50" charset="-128"/>
              </a:rPr>
              <a:t>を診る</a:t>
            </a:r>
            <a:endParaRPr lang="en-US" altLang="ja-JP" sz="3911" dirty="0">
              <a:solidFill>
                <a:schemeClr val="bg1"/>
              </a:solidFill>
              <a:latin typeface="メイリオ" pitchFamily="50" charset="-128"/>
              <a:ea typeface="メイリオ" pitchFamily="50" charset="-128"/>
              <a:cs typeface="メイリオ" pitchFamily="50" charset="-128"/>
            </a:endParaRPr>
          </a:p>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a:t>
            </a:r>
            <a:endParaRPr lang="en-US" altLang="ja-JP" sz="3911" dirty="0">
              <a:solidFill>
                <a:schemeClr val="bg1"/>
              </a:solidFill>
              <a:latin typeface="メイリオ" pitchFamily="50" charset="-128"/>
              <a:ea typeface="メイリオ" pitchFamily="50" charset="-128"/>
              <a:cs typeface="メイリオ" pitchFamily="50" charset="-128"/>
            </a:endParaRPr>
          </a:p>
          <a:p>
            <a:pPr algn="ctr" eaLnBrk="0" hangingPunct="0">
              <a:defRPr/>
            </a:pPr>
            <a:r>
              <a:rPr lang="ja-JP" altLang="en-US" sz="3911" dirty="0">
                <a:solidFill>
                  <a:schemeClr val="bg1"/>
                </a:solidFill>
                <a:latin typeface="メイリオ" pitchFamily="50" charset="-128"/>
                <a:ea typeface="メイリオ" pitchFamily="50" charset="-128"/>
                <a:cs typeface="メイリオ" pitchFamily="50" charset="-128"/>
              </a:rPr>
              <a:t>総合診療</a:t>
            </a:r>
          </a:p>
        </p:txBody>
      </p:sp>
    </p:spTree>
    <p:extLst>
      <p:ext uri="{BB962C8B-B14F-4D97-AF65-F5344CB8AC3E}">
        <p14:creationId xmlns:p14="http://schemas.microsoft.com/office/powerpoint/2010/main" val="28050506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ＴＭＣ">
  <a:themeElements>
    <a:clrScheme name="ＴＭＣ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ユーザー定義 1">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ＴＭＣ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ＴＭＣ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ＴＭＣ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ＴＭＣ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ＴＭ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ＴＭＣ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ＴＭＣ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ＴＭＣ 8">
        <a:dk1>
          <a:srgbClr val="000000"/>
        </a:dk1>
        <a:lt1>
          <a:srgbClr val="FFFFFF"/>
        </a:lt1>
        <a:dk2>
          <a:srgbClr val="000000"/>
        </a:dk2>
        <a:lt2>
          <a:srgbClr val="808080"/>
        </a:lt2>
        <a:accent1>
          <a:srgbClr val="FFFFCC"/>
        </a:accent1>
        <a:accent2>
          <a:srgbClr val="99FFCC"/>
        </a:accent2>
        <a:accent3>
          <a:srgbClr val="FFFFFF"/>
        </a:accent3>
        <a:accent4>
          <a:srgbClr val="000000"/>
        </a:accent4>
        <a:accent5>
          <a:srgbClr val="FFFFE2"/>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ＴＭＣ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xml><?xml version="1.0" encoding="utf-8"?>
<a:themeOverride xmlns:a="http://schemas.openxmlformats.org/drawingml/2006/main">
  <a:clrScheme name="ＴＭＣ 8">
    <a:dk1>
      <a:srgbClr val="000000"/>
    </a:dk1>
    <a:lt1>
      <a:srgbClr val="FFFFFF"/>
    </a:lt1>
    <a:dk2>
      <a:srgbClr val="000000"/>
    </a:dk2>
    <a:lt2>
      <a:srgbClr val="808080"/>
    </a:lt2>
    <a:accent1>
      <a:srgbClr val="FFFFCC"/>
    </a:accent1>
    <a:accent2>
      <a:srgbClr val="99FFCC"/>
    </a:accent2>
    <a:accent3>
      <a:srgbClr val="FFFFFF"/>
    </a:accent3>
    <a:accent4>
      <a:srgbClr val="000000"/>
    </a:accent4>
    <a:accent5>
      <a:srgbClr val="FFFFE2"/>
    </a:accent5>
    <a:accent6>
      <a:srgbClr val="8AE7B9"/>
    </a:accent6>
    <a:hlink>
      <a:srgbClr val="CC00CC"/>
    </a:hlink>
    <a:folHlink>
      <a:srgbClr val="B2B2B2"/>
    </a:folHlink>
  </a:clrScheme>
</a:themeOverride>
</file>

<file path=ppt/theme/themeOverride3.xml><?xml version="1.0" encoding="utf-8"?>
<a:themeOverride xmlns:a="http://schemas.openxmlformats.org/drawingml/2006/main">
  <a:clrScheme name="ＴＭＣ 8">
    <a:dk1>
      <a:srgbClr val="000000"/>
    </a:dk1>
    <a:lt1>
      <a:srgbClr val="FFFFFF"/>
    </a:lt1>
    <a:dk2>
      <a:srgbClr val="000000"/>
    </a:dk2>
    <a:lt2>
      <a:srgbClr val="808080"/>
    </a:lt2>
    <a:accent1>
      <a:srgbClr val="FFFFCC"/>
    </a:accent1>
    <a:accent2>
      <a:srgbClr val="99FFCC"/>
    </a:accent2>
    <a:accent3>
      <a:srgbClr val="FFFFFF"/>
    </a:accent3>
    <a:accent4>
      <a:srgbClr val="000000"/>
    </a:accent4>
    <a:accent5>
      <a:srgbClr val="FFFFE2"/>
    </a:accent5>
    <a:accent6>
      <a:srgbClr val="8AE7B9"/>
    </a:accent6>
    <a:hlink>
      <a:srgbClr val="CC00CC"/>
    </a:hlink>
    <a:folHlink>
      <a:srgbClr val="B2B2B2"/>
    </a:folHlink>
  </a:clrScheme>
</a:themeOverride>
</file>

<file path=ppt/theme/themeOverride4.xml><?xml version="1.0" encoding="utf-8"?>
<a:themeOverride xmlns:a="http://schemas.openxmlformats.org/drawingml/2006/main">
  <a:clrScheme name="ＴＭＣ 8">
    <a:dk1>
      <a:srgbClr val="000000"/>
    </a:dk1>
    <a:lt1>
      <a:srgbClr val="FFFFFF"/>
    </a:lt1>
    <a:dk2>
      <a:srgbClr val="000000"/>
    </a:dk2>
    <a:lt2>
      <a:srgbClr val="808080"/>
    </a:lt2>
    <a:accent1>
      <a:srgbClr val="FFFFCC"/>
    </a:accent1>
    <a:accent2>
      <a:srgbClr val="99FFCC"/>
    </a:accent2>
    <a:accent3>
      <a:srgbClr val="FFFFFF"/>
    </a:accent3>
    <a:accent4>
      <a:srgbClr val="000000"/>
    </a:accent4>
    <a:accent5>
      <a:srgbClr val="FFFFE2"/>
    </a:accent5>
    <a:accent6>
      <a:srgbClr val="8AE7B9"/>
    </a:accent6>
    <a:hlink>
      <a:srgbClr val="CC00CC"/>
    </a:hlink>
    <a:folHlink>
      <a:srgbClr val="B2B2B2"/>
    </a:folHlink>
  </a:clrScheme>
</a:themeOverride>
</file>

<file path=ppt/theme/themeOverride5.xml><?xml version="1.0" encoding="utf-8"?>
<a:themeOverride xmlns:a="http://schemas.openxmlformats.org/drawingml/2006/main">
  <a:clrScheme name="ＴＭＣ 8">
    <a:dk1>
      <a:srgbClr val="000000"/>
    </a:dk1>
    <a:lt1>
      <a:srgbClr val="FFFFFF"/>
    </a:lt1>
    <a:dk2>
      <a:srgbClr val="000000"/>
    </a:dk2>
    <a:lt2>
      <a:srgbClr val="808080"/>
    </a:lt2>
    <a:accent1>
      <a:srgbClr val="FFFFCC"/>
    </a:accent1>
    <a:accent2>
      <a:srgbClr val="99FFCC"/>
    </a:accent2>
    <a:accent3>
      <a:srgbClr val="FFFFFF"/>
    </a:accent3>
    <a:accent4>
      <a:srgbClr val="000000"/>
    </a:accent4>
    <a:accent5>
      <a:srgbClr val="FFFFE2"/>
    </a:accent5>
    <a:accent6>
      <a:srgbClr val="8AE7B9"/>
    </a:accent6>
    <a:hlink>
      <a:srgbClr val="CC00CC"/>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26063</TotalTime>
  <Words>5130</Words>
  <Application>Microsoft Office PowerPoint</Application>
  <PresentationFormat>画面に合わせる (4:3)</PresentationFormat>
  <Paragraphs>833</Paragraphs>
  <Slides>62</Slides>
  <Notes>31</Notes>
  <HiddenSlides>0</HiddenSlides>
  <MMClips>1</MMClips>
  <ScaleCrop>false</ScaleCrop>
  <HeadingPairs>
    <vt:vector size="4" baseType="variant">
      <vt:variant>
        <vt:lpstr>テーマ</vt:lpstr>
      </vt:variant>
      <vt:variant>
        <vt:i4>2</vt:i4>
      </vt:variant>
      <vt:variant>
        <vt:lpstr>スライド タイトル</vt:lpstr>
      </vt:variant>
      <vt:variant>
        <vt:i4>62</vt:i4>
      </vt:variant>
    </vt:vector>
  </HeadingPairs>
  <TitlesOfParts>
    <vt:vector size="64" baseType="lpstr">
      <vt:lpstr>1_ＴＭＣ</vt:lpstr>
      <vt:lpstr>Office テーマ</vt:lpstr>
      <vt:lpstr>新しい総合診療専門医制度の動向とそのインパクト</vt:lpstr>
      <vt:lpstr>内容</vt:lpstr>
      <vt:lpstr>総合診療とは？</vt:lpstr>
      <vt:lpstr>総合診療とは？</vt:lpstr>
      <vt:lpstr>総合診療の「最終目標」は･･･</vt:lpstr>
      <vt:lpstr>「場」を診る</vt:lpstr>
      <vt:lpstr>こんな街は？</vt:lpstr>
      <vt:lpstr>実際には・・・</vt:lpstr>
      <vt:lpstr>ここでも・・・</vt:lpstr>
      <vt:lpstr>まるごと診る</vt:lpstr>
      <vt:lpstr>健康について困っていることは？</vt:lpstr>
      <vt:lpstr>臓器別専門医のみによる医療モデル</vt:lpstr>
      <vt:lpstr>PowerPoint プレゼンテーション</vt:lpstr>
      <vt:lpstr>ずっと診る</vt:lpstr>
      <vt:lpstr>こう言われたら？</vt:lpstr>
      <vt:lpstr>「かかりつけ医」とは？</vt:lpstr>
      <vt:lpstr>総合診療の「最終目標」は･･･</vt:lpstr>
      <vt:lpstr>総合診療は･･･</vt:lpstr>
      <vt:lpstr>総合診療医への期待</vt:lpstr>
      <vt:lpstr>超高齢社会の到来</vt:lpstr>
      <vt:lpstr>病院完結型から地域完結型へ</vt:lpstr>
      <vt:lpstr>病院完結型から地域完結型へ</vt:lpstr>
      <vt:lpstr>地域包括ケアシステム</vt:lpstr>
      <vt:lpstr>総合診療医と臓器専門医の理想的な連携</vt:lpstr>
      <vt:lpstr>病院総合医？　家庭医？</vt:lpstr>
      <vt:lpstr>病院総合医？　家庭医？</vt:lpstr>
      <vt:lpstr>｢社会保障制度改革国民会議報告書｣より抜粋</vt:lpstr>
      <vt:lpstr>PowerPoint プレゼンテーション</vt:lpstr>
      <vt:lpstr>平成２６年度予算　概算要求</vt:lpstr>
      <vt:lpstr>PowerPoint プレゼンテーション</vt:lpstr>
      <vt:lpstr>我が国における専門医制度の動向</vt:lpstr>
      <vt:lpstr>専門医の在り方に関する検討会</vt:lpstr>
      <vt:lpstr>専門医制度の改革</vt:lpstr>
      <vt:lpstr>専門医制度の改革</vt:lpstr>
      <vt:lpstr>専門医の「定義」</vt:lpstr>
      <vt:lpstr>専門医のキャリアパス（現在）</vt:lpstr>
      <vt:lpstr>専門医のキャリアパス（新制度発足後）</vt:lpstr>
      <vt:lpstr>総合診療専門医の位置づけ</vt:lpstr>
      <vt:lpstr>総合診療専門医のあり方</vt:lpstr>
      <vt:lpstr>総合診療医の「専門性」とは</vt:lpstr>
      <vt:lpstr>総合診療専門医が備えるべき臨床能力の例示 （1人の専門医が､以下のすべての項目を実践できること）</vt:lpstr>
      <vt:lpstr>総合診療専門医が備えるべき臨床能力の例示 （1人の専門医が､以下のすべての項目を実践できること）</vt:lpstr>
      <vt:lpstr>総合診療専門医が備えるべき臨床能力の例示 （1人の専門医が､以下のすべての項目を実践できること）</vt:lpstr>
      <vt:lpstr>総合診療専門医が備えるべき臨床能力の例示 （1人の専門医が､以下のすべての項目を実践できること）</vt:lpstr>
      <vt:lpstr>日本プライマリ・ケア連合学会 改訂後期研修プログラムの概要 </vt:lpstr>
      <vt:lpstr>基本的な考え方</vt:lpstr>
      <vt:lpstr>基本的な考え方</vt:lpstr>
      <vt:lpstr>専門医制度に対する本学会の基本方針</vt:lpstr>
      <vt:lpstr>タイムスケジュール</vt:lpstr>
      <vt:lpstr>概要</vt:lpstr>
      <vt:lpstr>研修プログラムの一例</vt:lpstr>
      <vt:lpstr>総合診療専門研修Ⅰ 診療所・小病院研修</vt:lpstr>
      <vt:lpstr>総合診療専門研修Ⅱ 病院総合診療部門研修</vt:lpstr>
      <vt:lpstr>総合診療専門研修Ⅱ 病院総合診療部門研修</vt:lpstr>
      <vt:lpstr>総合診療専門医のゆくえ</vt:lpstr>
      <vt:lpstr>総合診療のキャリアパス（現在）</vt:lpstr>
      <vt:lpstr>総合診療のキャリアパス（将来）</vt:lpstr>
      <vt:lpstr>総合診療専門医のキャリアパス</vt:lpstr>
      <vt:lpstr>総合診療専門医制度 導入のインパクト（１）</vt:lpstr>
      <vt:lpstr>総合診療専門医制度 導入のインパクト（２）</vt:lpstr>
      <vt:lpstr>PowerPoint プレゼンテーション</vt:lpstr>
      <vt:lpstr>PowerPoint プレゼンテーション</vt:lpstr>
    </vt:vector>
  </TitlesOfParts>
  <Company>筑波大学</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診断に必要な病歴の取り方</dc:title>
  <dc:creator>前野哲博</dc:creator>
  <cp:lastModifiedBy>fmvuser</cp:lastModifiedBy>
  <cp:revision>540</cp:revision>
  <cp:lastPrinted>2013-09-23T11:17:18Z</cp:lastPrinted>
  <dcterms:created xsi:type="dcterms:W3CDTF">2003-04-07T14:18:46Z</dcterms:created>
  <dcterms:modified xsi:type="dcterms:W3CDTF">2014-02-07T12:39:26Z</dcterms:modified>
</cp:coreProperties>
</file>