
<file path=[Content_Types].xml><?xml version="1.0" encoding="utf-8"?>
<Types xmlns="http://schemas.openxmlformats.org/package/2006/content-types"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25"/>
  </p:notesMasterIdLst>
  <p:sldIdLst>
    <p:sldId id="277" r:id="rId2"/>
    <p:sldId id="293" r:id="rId3"/>
    <p:sldId id="300" r:id="rId4"/>
    <p:sldId id="301" r:id="rId5"/>
    <p:sldId id="330" r:id="rId6"/>
    <p:sldId id="331" r:id="rId7"/>
    <p:sldId id="332" r:id="rId8"/>
    <p:sldId id="335" r:id="rId9"/>
    <p:sldId id="278" r:id="rId10"/>
    <p:sldId id="279" r:id="rId11"/>
    <p:sldId id="283" r:id="rId12"/>
    <p:sldId id="313" r:id="rId13"/>
    <p:sldId id="336" r:id="rId14"/>
    <p:sldId id="260" r:id="rId15"/>
    <p:sldId id="261" r:id="rId16"/>
    <p:sldId id="339" r:id="rId17"/>
    <p:sldId id="340" r:id="rId18"/>
    <p:sldId id="328" r:id="rId19"/>
    <p:sldId id="280" r:id="rId20"/>
    <p:sldId id="327" r:id="rId21"/>
    <p:sldId id="310" r:id="rId22"/>
    <p:sldId id="333" r:id="rId23"/>
    <p:sldId id="334" r:id="rId24"/>
  </p:sldIdLst>
  <p:sldSz cx="9144000" cy="6858000" type="screen4x3"/>
  <p:notesSz cx="6888163" cy="100203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828" autoAdjust="0"/>
  </p:normalViewPr>
  <p:slideViewPr>
    <p:cSldViewPr>
      <p:cViewPr varScale="1">
        <p:scale>
          <a:sx n="99" d="100"/>
          <a:sy n="99" d="100"/>
        </p:scale>
        <p:origin x="-4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741006644429701"/>
          <c:y val="2.2696009775043199E-2"/>
          <c:w val="0.81087737086145795"/>
          <c:h val="0.9180740656741620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頻度（％）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FF3399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Pt>
            <c:idx val="1"/>
            <c:invertIfNegative val="0"/>
            <c:bubble3D val="0"/>
            <c:spPr>
              <a:solidFill>
                <a:srgbClr val="FF3399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Pt>
            <c:idx val="2"/>
            <c:invertIfNegative val="0"/>
            <c:bubble3D val="0"/>
            <c:spPr>
              <a:solidFill>
                <a:srgbClr val="FF3399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Pt>
            <c:idx val="3"/>
            <c:invertIfNegative val="0"/>
            <c:bubble3D val="0"/>
            <c:spPr>
              <a:solidFill>
                <a:srgbClr val="FF3399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Pt>
            <c:idx val="4"/>
            <c:invertIfNegative val="0"/>
            <c:bubble3D val="0"/>
            <c:spPr>
              <a:solidFill>
                <a:srgbClr val="FF3399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Pt>
            <c:idx val="6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Pt>
            <c:idx val="7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Pt>
            <c:idx val="8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Pt>
            <c:idx val="9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Pt>
            <c:idx val="10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Pt>
            <c:idx val="11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Pt>
            <c:idx val="12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Pt>
            <c:idx val="13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Pt>
            <c:idx val="14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Pt>
            <c:idx val="15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Pt>
            <c:idx val="16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Pt>
            <c:idx val="17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Pt>
            <c:idx val="18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Pt>
            <c:idx val="19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Pt>
            <c:idx val="20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Pt>
            <c:idx val="21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Pt>
            <c:idx val="22"/>
            <c:invertIfNegative val="0"/>
            <c:bubble3D val="0"/>
            <c:spPr>
              <a:solidFill>
                <a:srgbClr val="CC00FF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Pt>
            <c:idx val="23"/>
            <c:invertIfNegative val="0"/>
            <c:bubble3D val="0"/>
            <c:spPr>
              <a:solidFill>
                <a:srgbClr val="CC00FF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Pt>
            <c:idx val="26"/>
            <c:invertIfNegative val="0"/>
            <c:bubble3D val="0"/>
            <c:spPr>
              <a:solidFill>
                <a:srgbClr val="FF660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Pt>
            <c:idx val="27"/>
            <c:invertIfNegative val="0"/>
            <c:bubble3D val="0"/>
            <c:spPr>
              <a:solidFill>
                <a:srgbClr val="FF660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Pt>
            <c:idx val="28"/>
            <c:invertIfNegative val="0"/>
            <c:bubble3D val="0"/>
            <c:spPr>
              <a:solidFill>
                <a:srgbClr val="FF660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Pt>
            <c:idx val="29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Pt>
            <c:idx val="30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Pt>
            <c:idx val="31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Pt>
            <c:idx val="32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Pt>
            <c:idx val="33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Pt>
            <c:idx val="34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Pt>
            <c:idx val="35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Lbls>
            <c:dLbl>
              <c:idx val="33"/>
              <c:layout>
                <c:manualLayout>
                  <c:x val="0"/>
                  <c:y val="-1.816958662362350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Sheet1!$A$2:$A$37</c:f>
              <c:strCache>
                <c:ptCount val="36"/>
                <c:pt idx="0">
                  <c:v>低体温　&lt;36℃</c:v>
                </c:pt>
                <c:pt idx="1">
                  <c:v>手掌の異常発汗</c:v>
                </c:pt>
                <c:pt idx="2">
                  <c:v>学力低下</c:v>
                </c:pt>
                <c:pt idx="3">
                  <c:v>発熱</c:v>
                </c:pt>
                <c:pt idx="4">
                  <c:v>登校障害</c:v>
                </c:pt>
                <c:pt idx="5">
                  <c:v>徘徊</c:v>
                </c:pt>
                <c:pt idx="6">
                  <c:v>暴言</c:v>
                </c:pt>
                <c:pt idx="7">
                  <c:v>幻視・幻聴</c:v>
                </c:pt>
                <c:pt idx="8">
                  <c:v>過食症</c:v>
                </c:pt>
                <c:pt idx="9">
                  <c:v>けいれん発作</c:v>
                </c:pt>
                <c:pt idx="10">
                  <c:v>妄想</c:v>
                </c:pt>
                <c:pt idx="11">
                  <c:v>光過敏・羞明感</c:v>
                </c:pt>
                <c:pt idx="12">
                  <c:v>他人の視線が気になる</c:v>
                </c:pt>
                <c:pt idx="13">
                  <c:v>見当識障害</c:v>
                </c:pt>
                <c:pt idx="14">
                  <c:v>音過敏</c:v>
                </c:pt>
                <c:pt idx="15">
                  <c:v>過剰な不安感・焦燥感</c:v>
                </c:pt>
                <c:pt idx="16">
                  <c:v>集中力の低下</c:v>
                </c:pt>
                <c:pt idx="17">
                  <c:v>めまい・失神</c:v>
                </c:pt>
                <c:pt idx="18">
                  <c:v>記憶障害</c:v>
                </c:pt>
                <c:pt idx="19">
                  <c:v>睡眠障害</c:v>
                </c:pt>
                <c:pt idx="20">
                  <c:v>突然眠くなり寝る</c:v>
                </c:pt>
                <c:pt idx="21">
                  <c:v>生活意識の低下・無気力</c:v>
                </c:pt>
                <c:pt idx="22">
                  <c:v>過量出欠</c:v>
                </c:pt>
                <c:pt idx="23">
                  <c:v>生理不順</c:v>
                </c:pt>
                <c:pt idx="24">
                  <c:v>喘息の再発</c:v>
                </c:pt>
                <c:pt idx="25">
                  <c:v>呼吸困難・過呼吸</c:v>
                </c:pt>
                <c:pt idx="26">
                  <c:v>過敏性腸症候群</c:v>
                </c:pt>
                <c:pt idx="27">
                  <c:v>慢性腹痛</c:v>
                </c:pt>
                <c:pt idx="28">
                  <c:v>便秘・下痢の繰り返し</c:v>
                </c:pt>
                <c:pt idx="29">
                  <c:v>不随意運動</c:v>
                </c:pt>
                <c:pt idx="30">
                  <c:v>筋痛・筋力低下</c:v>
                </c:pt>
                <c:pt idx="31">
                  <c:v>関節痛・関節炎</c:v>
                </c:pt>
                <c:pt idx="32">
                  <c:v>しびれ</c:v>
                </c:pt>
                <c:pt idx="33">
                  <c:v>だるさ・脱力感</c:v>
                </c:pt>
                <c:pt idx="34">
                  <c:v>慢性頭痛</c:v>
                </c:pt>
                <c:pt idx="35">
                  <c:v>全身痛</c:v>
                </c:pt>
              </c:strCache>
            </c:strRef>
          </c:cat>
          <c:val>
            <c:numRef>
              <c:f>Sheet1!$B$2:$B$37</c:f>
              <c:numCache>
                <c:formatCode>General</c:formatCode>
                <c:ptCount val="36"/>
                <c:pt idx="0">
                  <c:v>20</c:v>
                </c:pt>
                <c:pt idx="1">
                  <c:v>40</c:v>
                </c:pt>
                <c:pt idx="2">
                  <c:v>70</c:v>
                </c:pt>
                <c:pt idx="3">
                  <c:v>70</c:v>
                </c:pt>
                <c:pt idx="4">
                  <c:v>80</c:v>
                </c:pt>
                <c:pt idx="5">
                  <c:v>0</c:v>
                </c:pt>
                <c:pt idx="6">
                  <c:v>10</c:v>
                </c:pt>
                <c:pt idx="7">
                  <c:v>10</c:v>
                </c:pt>
                <c:pt idx="8">
                  <c:v>20</c:v>
                </c:pt>
                <c:pt idx="9">
                  <c:v>20</c:v>
                </c:pt>
                <c:pt idx="10">
                  <c:v>30</c:v>
                </c:pt>
                <c:pt idx="11">
                  <c:v>40</c:v>
                </c:pt>
                <c:pt idx="12">
                  <c:v>40</c:v>
                </c:pt>
                <c:pt idx="13">
                  <c:v>40</c:v>
                </c:pt>
                <c:pt idx="14">
                  <c:v>50</c:v>
                </c:pt>
                <c:pt idx="15">
                  <c:v>70</c:v>
                </c:pt>
                <c:pt idx="16">
                  <c:v>70</c:v>
                </c:pt>
                <c:pt idx="17">
                  <c:v>70</c:v>
                </c:pt>
                <c:pt idx="18">
                  <c:v>80</c:v>
                </c:pt>
                <c:pt idx="19">
                  <c:v>80</c:v>
                </c:pt>
                <c:pt idx="20">
                  <c:v>80</c:v>
                </c:pt>
                <c:pt idx="21">
                  <c:v>90</c:v>
                </c:pt>
                <c:pt idx="22">
                  <c:v>30</c:v>
                </c:pt>
                <c:pt idx="23">
                  <c:v>80</c:v>
                </c:pt>
                <c:pt idx="24">
                  <c:v>20</c:v>
                </c:pt>
                <c:pt idx="25">
                  <c:v>40</c:v>
                </c:pt>
                <c:pt idx="26">
                  <c:v>10</c:v>
                </c:pt>
                <c:pt idx="27">
                  <c:v>50</c:v>
                </c:pt>
                <c:pt idx="28">
                  <c:v>90</c:v>
                </c:pt>
                <c:pt idx="29">
                  <c:v>40</c:v>
                </c:pt>
                <c:pt idx="30">
                  <c:v>50</c:v>
                </c:pt>
                <c:pt idx="31">
                  <c:v>60</c:v>
                </c:pt>
                <c:pt idx="32">
                  <c:v>70</c:v>
                </c:pt>
                <c:pt idx="33">
                  <c:v>100</c:v>
                </c:pt>
                <c:pt idx="34">
                  <c:v>70</c:v>
                </c:pt>
                <c:pt idx="35">
                  <c:v>70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47686784"/>
        <c:axId val="49124480"/>
      </c:barChart>
      <c:catAx>
        <c:axId val="476867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49124480"/>
        <c:crosses val="autoZero"/>
        <c:auto val="1"/>
        <c:lblAlgn val="ctr"/>
        <c:lblOffset val="100"/>
        <c:noMultiLvlLbl val="0"/>
      </c:catAx>
      <c:valAx>
        <c:axId val="49124480"/>
        <c:scaling>
          <c:orientation val="minMax"/>
          <c:max val="1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476867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E49F00-A50A-4B4F-943F-0FED0516F642}" type="datetimeFigureOut">
              <a:rPr kumimoji="1" lang="ja-JP" altLang="en-US" smtClean="0"/>
              <a:t>2016/2/28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8975" y="4759325"/>
            <a:ext cx="5510213" cy="45100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F29BF0-42B6-47C0-BFA1-48CA8F7556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5890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8AB77-FA87-445A-A0DD-9BA4B9733FF0}" type="datetimeFigureOut">
              <a:rPr kumimoji="1" lang="ja-JP" altLang="en-US" smtClean="0"/>
              <a:t>2016/2/28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62C81-92A7-4643-8CA2-922FD1DF348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2140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8AB77-FA87-445A-A0DD-9BA4B9733FF0}" type="datetimeFigureOut">
              <a:rPr kumimoji="1" lang="ja-JP" altLang="en-US" smtClean="0"/>
              <a:t>2016/2/28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62C81-92A7-4643-8CA2-922FD1DF348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0827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8AB77-FA87-445A-A0DD-9BA4B9733FF0}" type="datetimeFigureOut">
              <a:rPr kumimoji="1" lang="ja-JP" altLang="en-US" smtClean="0"/>
              <a:t>2016/2/28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62C81-92A7-4643-8CA2-922FD1DF348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177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8AB77-FA87-445A-A0DD-9BA4B9733FF0}" type="datetimeFigureOut">
              <a:rPr kumimoji="1" lang="ja-JP" altLang="en-US" smtClean="0"/>
              <a:t>2016/2/28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62C81-92A7-4643-8CA2-922FD1DF348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213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8AB77-FA87-445A-A0DD-9BA4B9733FF0}" type="datetimeFigureOut">
              <a:rPr kumimoji="1" lang="ja-JP" altLang="en-US" smtClean="0"/>
              <a:t>2016/2/28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62C81-92A7-4643-8CA2-922FD1DF348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55162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8AB77-FA87-445A-A0DD-9BA4B9733FF0}" type="datetimeFigureOut">
              <a:rPr kumimoji="1" lang="ja-JP" altLang="en-US" smtClean="0"/>
              <a:t>2016/2/28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62C81-92A7-4643-8CA2-922FD1DF348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0157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8AB77-FA87-445A-A0DD-9BA4B9733FF0}" type="datetimeFigureOut">
              <a:rPr kumimoji="1" lang="ja-JP" altLang="en-US" smtClean="0"/>
              <a:t>2016/2/28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62C81-92A7-4643-8CA2-922FD1DF348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8820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8AB77-FA87-445A-A0DD-9BA4B9733FF0}" type="datetimeFigureOut">
              <a:rPr kumimoji="1" lang="ja-JP" altLang="en-US" smtClean="0"/>
              <a:t>2016/2/28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62C81-92A7-4643-8CA2-922FD1DF348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3162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8AB77-FA87-445A-A0DD-9BA4B9733FF0}" type="datetimeFigureOut">
              <a:rPr kumimoji="1" lang="ja-JP" altLang="en-US" smtClean="0"/>
              <a:t>2016/2/28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62C81-92A7-4643-8CA2-922FD1DF348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8917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8AB77-FA87-445A-A0DD-9BA4B9733FF0}" type="datetimeFigureOut">
              <a:rPr kumimoji="1" lang="ja-JP" altLang="en-US" smtClean="0"/>
              <a:t>2016/2/28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62C81-92A7-4643-8CA2-922FD1DF348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1141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8AB77-FA87-445A-A0DD-9BA4B9733FF0}" type="datetimeFigureOut">
              <a:rPr kumimoji="1" lang="ja-JP" altLang="en-US" smtClean="0"/>
              <a:t>2016/2/28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62C81-92A7-4643-8CA2-922FD1DF348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3313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B8AB77-FA87-445A-A0DD-9BA4B9733FF0}" type="datetimeFigureOut">
              <a:rPr kumimoji="1" lang="ja-JP" altLang="en-US" smtClean="0"/>
              <a:t>2016/2/28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62C81-92A7-4643-8CA2-922FD1DF348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203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gradFill flip="none" rotWithShape="1">
            <a:gsLst>
              <a:gs pos="0">
                <a:schemeClr val="accent5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5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5">
                  <a:lumMod val="20000"/>
                  <a:lumOff val="80000"/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txBody>
          <a:bodyPr>
            <a:noAutofit/>
          </a:bodyPr>
          <a:lstStyle/>
          <a:p>
            <a:r>
              <a:rPr lang="en-US" altLang="ja-JP" sz="3600" b="1" dirty="0" smtClean="0">
                <a:solidFill>
                  <a:schemeClr val="accent6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HPV</a:t>
            </a:r>
            <a:r>
              <a:rPr lang="ja-JP" altLang="en-US" sz="3600" b="1" dirty="0" smtClean="0">
                <a:solidFill>
                  <a:schemeClr val="accent6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ワクチン副反応の臨床</a:t>
            </a:r>
            <a:r>
              <a:rPr lang="ja-JP" altLang="en-US" sz="3600" b="1" dirty="0">
                <a:solidFill>
                  <a:schemeClr val="accent6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症候と</a:t>
            </a:r>
            <a:r>
              <a:rPr lang="en-US" altLang="ja-JP" sz="3600" b="1" dirty="0" smtClean="0">
                <a:solidFill>
                  <a:schemeClr val="accent6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/>
            </a:r>
            <a:br>
              <a:rPr lang="en-US" altLang="ja-JP" sz="3600" b="1" dirty="0" smtClean="0">
                <a:solidFill>
                  <a:schemeClr val="accent6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lang="ja-JP" altLang="en-US" sz="3600" b="1" dirty="0" smtClean="0">
                <a:solidFill>
                  <a:schemeClr val="accent6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中枢神経病巣の</a:t>
            </a:r>
            <a:r>
              <a:rPr lang="ja-JP" altLang="en-US" sz="3600" b="1" dirty="0">
                <a:solidFill>
                  <a:schemeClr val="accent6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考え方</a:t>
            </a:r>
            <a:endParaRPr kumimoji="1" lang="ja-JP" altLang="en-US" sz="3600" b="1" dirty="0">
              <a:solidFill>
                <a:schemeClr val="accent6">
                  <a:lumMod val="7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4340696"/>
            <a:ext cx="6400800" cy="1752600"/>
          </a:xfrm>
        </p:spPr>
        <p:txBody>
          <a:bodyPr>
            <a:normAutofit/>
          </a:bodyPr>
          <a:lstStyle/>
          <a:p>
            <a:r>
              <a: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横浜</a:t>
            </a:r>
            <a:r>
              <a:rPr lang="ja-JP" altLang="en-US" sz="2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市立大学</a:t>
            </a:r>
            <a:endParaRPr lang="en-US" altLang="ja-JP" sz="24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横田</a:t>
            </a:r>
            <a:r>
              <a:rPr kumimoji="1"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俊平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51520" y="188640"/>
            <a:ext cx="65527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子宮頸</a:t>
            </a:r>
            <a:r>
              <a:rPr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癌ワクチン副反応被害者フォーラム（</a:t>
            </a:r>
            <a:r>
              <a:rPr lang="en-US" altLang="ja-JP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2016.1.24.</a:t>
            </a:r>
            <a:r>
              <a:rPr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於</a:t>
            </a:r>
            <a:r>
              <a:rPr lang="ja-JP" altLang="en-US" sz="14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鹿児島</a:t>
            </a:r>
            <a:r>
              <a:rPr lang="ja-JP" altLang="en-US" sz="140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）</a:t>
            </a:r>
            <a:endParaRPr lang="en-US" altLang="ja-JP" sz="14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11560" y="1268760"/>
            <a:ext cx="792088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ヒト・パピローマウイルス・ワクチン関連神経免疫異常症候群</a:t>
            </a:r>
            <a:endParaRPr kumimoji="1" lang="en-US" altLang="ja-JP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en-US" altLang="ja-JP" sz="1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(</a:t>
            </a:r>
            <a:r>
              <a:rPr lang="en-US" altLang="ja-JP" sz="1600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H</a:t>
            </a:r>
            <a:r>
              <a:rPr lang="en-US" altLang="ja-JP" sz="1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uman papillomavirus-</a:t>
            </a:r>
            <a:r>
              <a:rPr lang="en-US" altLang="ja-JP" sz="1600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a</a:t>
            </a:r>
            <a:r>
              <a:rPr lang="en-US" altLang="ja-JP" sz="1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ssociated </a:t>
            </a:r>
            <a:r>
              <a:rPr lang="en-US" altLang="ja-JP" sz="1600" dirty="0" err="1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N</a:t>
            </a:r>
            <a:r>
              <a:rPr lang="en-US" altLang="ja-JP" sz="1600" dirty="0" err="1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euroimmunopathic</a:t>
            </a:r>
            <a:r>
              <a:rPr lang="en-US" altLang="ja-JP" sz="1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en-US" altLang="ja-JP" sz="1600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S</a:t>
            </a:r>
            <a:r>
              <a:rPr lang="en-US" altLang="ja-JP" sz="1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yndrome: HANS)</a:t>
            </a:r>
            <a:endParaRPr kumimoji="1" lang="ja-JP" altLang="en-US" sz="1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49063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chibita\Pictures\img1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602127" y="1286306"/>
            <a:ext cx="5435691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4211960" y="6381328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人数（人）</a:t>
            </a:r>
            <a:endParaRPr kumimoji="1" lang="ja-JP" altLang="en-US" sz="14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 rot="5400000" flipV="1">
            <a:off x="256166" y="3208330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臨床症状の重複数</a:t>
            </a:r>
            <a:endParaRPr kumimoji="1" lang="ja-JP" altLang="en-US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1475656" y="1052736"/>
            <a:ext cx="504056" cy="7920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" name="タイトル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altLang="ja-JP" dirty="0">
                <a:latin typeface="+mn-ea"/>
                <a:cs typeface="Arial Unicode MS" panose="020B0604020202020204" pitchFamily="50" charset="-128"/>
              </a:rPr>
              <a:t> </a:t>
            </a:r>
            <a:r>
              <a:rPr lang="en-US" altLang="ja-JP" sz="3100" b="1" dirty="0" smtClean="0">
                <a:solidFill>
                  <a:schemeClr val="accent6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ial Unicode MS" panose="020B0604020202020204" pitchFamily="50" charset="-128"/>
              </a:rPr>
              <a:t>HANS 88</a:t>
            </a:r>
            <a:r>
              <a:rPr lang="ja-JP" altLang="en-US" sz="3100" b="1" dirty="0">
                <a:solidFill>
                  <a:schemeClr val="accent6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ial Unicode MS" panose="020B0604020202020204" pitchFamily="50" charset="-128"/>
              </a:rPr>
              <a:t>症例の症状の</a:t>
            </a:r>
            <a:r>
              <a:rPr lang="ja-JP" altLang="en-US" sz="3100" b="1" dirty="0" smtClean="0">
                <a:solidFill>
                  <a:schemeClr val="accent6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ial Unicode MS" panose="020B0604020202020204" pitchFamily="50" charset="-128"/>
              </a:rPr>
              <a:t>重複数</a:t>
            </a:r>
            <a:endParaRPr kumimoji="1" lang="ja-JP" altLang="en-US" sz="31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5796136" y="1124744"/>
            <a:ext cx="936104" cy="3240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923928" y="1286762"/>
            <a:ext cx="48245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ja-JP" altLang="en-US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一人</a:t>
            </a:r>
            <a:r>
              <a:rPr lang="ja-JP" altLang="en-US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</a:t>
            </a:r>
            <a:r>
              <a:rPr lang="ja-JP" altLang="en-US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患者</a:t>
            </a:r>
            <a:r>
              <a:rPr lang="ja-JP" altLang="en-US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で</a:t>
            </a:r>
            <a:r>
              <a:rPr lang="en-US" altLang="ja-JP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10</a:t>
            </a:r>
            <a:r>
              <a:rPr lang="ja-JP" altLang="en-US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～</a:t>
            </a:r>
            <a:r>
              <a:rPr lang="en-US" altLang="ja-JP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29</a:t>
            </a:r>
            <a:r>
              <a:rPr lang="ja-JP" altLang="en-US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症状を重複する。</a:t>
            </a:r>
            <a:endParaRPr lang="en-US" altLang="ja-JP" b="1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285750" indent="-285750"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kumimoji="1" lang="ja-JP" altLang="en-US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個々</a:t>
            </a:r>
            <a:r>
              <a:rPr kumimoji="1" lang="ja-JP" altLang="en-US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の症状が悪化・改善を繰り返す。</a:t>
            </a:r>
            <a:endParaRPr kumimoji="1" lang="en-US" altLang="ja-JP" b="1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285750" indent="-285750"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ja-JP" altLang="en-US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時間経過</a:t>
            </a:r>
            <a:r>
              <a:rPr lang="ja-JP" altLang="en-US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と共</a:t>
            </a:r>
            <a:r>
              <a:rPr lang="ja-JP" altLang="en-US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に主要症状が変化する。</a:t>
            </a:r>
            <a:endParaRPr kumimoji="1" lang="en-US" altLang="ja-JP" b="1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9" name="円/楕円 8"/>
          <p:cNvSpPr/>
          <p:nvPr/>
        </p:nvSpPr>
        <p:spPr>
          <a:xfrm>
            <a:off x="899592" y="2924944"/>
            <a:ext cx="6399419" cy="2664296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372200" y="6464369"/>
            <a:ext cx="2736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（難病治療研究振興財団のまとめ）</a:t>
            </a:r>
            <a:endParaRPr kumimoji="1" lang="ja-JP" altLang="en-US" sz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099301" y="2348880"/>
            <a:ext cx="4649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 smtClean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⇒ 一つの診断名で切り取るのは不可能！</a:t>
            </a:r>
            <a:endParaRPr kumimoji="1" lang="ja-JP" altLang="en-US" b="1" dirty="0">
              <a:solidFill>
                <a:srgbClr val="0070C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732240" y="6248345"/>
            <a:ext cx="20882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霞が関アーバンクリニック</a:t>
            </a:r>
            <a:endParaRPr kumimoji="1" lang="ja-JP" altLang="en-US" sz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31791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611560" y="116632"/>
            <a:ext cx="7848872" cy="608149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ja-JP" altLang="en-US" sz="3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HG丸ｺﾞｼｯｸM-PRO" pitchFamily="50" charset="-128"/>
                <a:cs typeface="Times New Roman" pitchFamily="18" charset="0"/>
              </a:rPr>
              <a:t>時間</a:t>
            </a:r>
            <a:r>
              <a:rPr lang="ja-JP" altLang="en-US" sz="3200" b="1" dirty="0" smtClean="0">
                <a:solidFill>
                  <a:schemeClr val="accent6">
                    <a:lumMod val="75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経過に伴う症候の進展と拡大</a:t>
            </a:r>
            <a:endParaRPr kumimoji="1" lang="ja-JP" altLang="en-US" sz="3200" b="1" dirty="0">
              <a:solidFill>
                <a:schemeClr val="accent6">
                  <a:lumMod val="75000"/>
                </a:schemeClr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cxnSp>
        <p:nvCxnSpPr>
          <p:cNvPr id="5" name="直線矢印コネクタ 4"/>
          <p:cNvCxnSpPr/>
          <p:nvPr/>
        </p:nvCxnSpPr>
        <p:spPr>
          <a:xfrm>
            <a:off x="1357745" y="5366327"/>
            <a:ext cx="638232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矢印コネクタ 7"/>
          <p:cNvCxnSpPr/>
          <p:nvPr/>
        </p:nvCxnSpPr>
        <p:spPr>
          <a:xfrm flipV="1">
            <a:off x="1459345" y="1865745"/>
            <a:ext cx="18473" cy="362065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下矢印 8"/>
          <p:cNvSpPr/>
          <p:nvPr/>
        </p:nvSpPr>
        <p:spPr>
          <a:xfrm flipV="1">
            <a:off x="1376221" y="5551055"/>
            <a:ext cx="166255" cy="286327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29673" y="5948218"/>
            <a:ext cx="13485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b="1" dirty="0" err="1" smtClean="0">
                <a:ea typeface="HG丸ｺﾞｼｯｸM-PRO" panose="020F0600000000000000" pitchFamily="50" charset="-128"/>
              </a:rPr>
              <a:t>Cervarix</a:t>
            </a:r>
            <a:r>
              <a:rPr kumimoji="1" lang="en-US" altLang="ja-JP" sz="1200" b="1" dirty="0" smtClean="0">
                <a:ea typeface="HG丸ｺﾞｼｯｸM-PRO" panose="020F0600000000000000" pitchFamily="50" charset="-128"/>
              </a:rPr>
              <a:t>/Gardasil</a:t>
            </a:r>
          </a:p>
          <a:p>
            <a:pPr algn="ctr"/>
            <a:r>
              <a:rPr lang="en-US" altLang="ja-JP" sz="1200" b="1" dirty="0" smtClean="0">
                <a:ea typeface="HG丸ｺﾞｼｯｸM-PRO" panose="020F0600000000000000" pitchFamily="50" charset="-128"/>
              </a:rPr>
              <a:t>vaccination</a:t>
            </a:r>
            <a:endParaRPr kumimoji="1" lang="ja-JP" altLang="en-US" sz="1200" b="1" dirty="0">
              <a:ea typeface="HG丸ｺﾞｼｯｸM-PRO" panose="020F0600000000000000" pitchFamily="50" charset="-128"/>
            </a:endParaRPr>
          </a:p>
        </p:txBody>
      </p:sp>
      <p:sp>
        <p:nvSpPr>
          <p:cNvPr id="11" name="円/楕円 10"/>
          <p:cNvSpPr/>
          <p:nvPr/>
        </p:nvSpPr>
        <p:spPr>
          <a:xfrm rot="-1500000">
            <a:off x="1542476" y="4211798"/>
            <a:ext cx="1403924" cy="748145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736433" y="4294837"/>
            <a:ext cx="1228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b="1" dirty="0" smtClean="0"/>
              <a:t>全身痛・関節痛しびれ・倦怠感</a:t>
            </a:r>
            <a:endParaRPr lang="en-US" altLang="ja-JP" sz="1200" b="1" dirty="0" smtClean="0"/>
          </a:p>
          <a:p>
            <a:r>
              <a:rPr kumimoji="1" lang="ja-JP" altLang="en-US" sz="1200" b="1" dirty="0" smtClean="0"/>
              <a:t>頭痛</a:t>
            </a:r>
            <a:endParaRPr kumimoji="1" lang="ja-JP" altLang="en-US" sz="1200" b="1" dirty="0"/>
          </a:p>
        </p:txBody>
      </p:sp>
      <p:sp>
        <p:nvSpPr>
          <p:cNvPr id="13" name="円/楕円 12"/>
          <p:cNvSpPr/>
          <p:nvPr/>
        </p:nvSpPr>
        <p:spPr>
          <a:xfrm rot="-1500000">
            <a:off x="2951098" y="3438357"/>
            <a:ext cx="1403924" cy="1029046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13"/>
          <p:cNvSpPr/>
          <p:nvPr/>
        </p:nvSpPr>
        <p:spPr>
          <a:xfrm rot="-1500000">
            <a:off x="4434935" y="2604859"/>
            <a:ext cx="1521356" cy="1295958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円/楕円 14"/>
          <p:cNvSpPr/>
          <p:nvPr/>
        </p:nvSpPr>
        <p:spPr>
          <a:xfrm rot="-1500000">
            <a:off x="5979363" y="1768850"/>
            <a:ext cx="1590399" cy="1580667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131840" y="3606115"/>
            <a:ext cx="12763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b="1" dirty="0"/>
              <a:t>だるさ</a:t>
            </a:r>
            <a:endParaRPr kumimoji="1" lang="en-US" altLang="ja-JP" sz="1200" b="1" dirty="0" smtClean="0"/>
          </a:p>
          <a:p>
            <a:r>
              <a:rPr lang="ja-JP" altLang="en-US" sz="1200" b="1" dirty="0" smtClean="0"/>
              <a:t>脱力・筋力低下</a:t>
            </a:r>
            <a:endParaRPr lang="en-US" altLang="ja-JP" sz="1200" b="1" dirty="0" smtClean="0"/>
          </a:p>
          <a:p>
            <a:r>
              <a:rPr kumimoji="1" lang="ja-JP" altLang="en-US" sz="1200" b="1" dirty="0" smtClean="0"/>
              <a:t>睡眠</a:t>
            </a:r>
            <a:r>
              <a:rPr lang="ja-JP" altLang="en-US" sz="1200" b="1" dirty="0" smtClean="0"/>
              <a:t>発作</a:t>
            </a:r>
            <a:endParaRPr lang="en-US" altLang="ja-JP" sz="1200" b="1" dirty="0" smtClean="0"/>
          </a:p>
          <a:p>
            <a:r>
              <a:rPr kumimoji="1" lang="ja-JP" altLang="en-US" sz="1200" b="1" dirty="0" smtClean="0"/>
              <a:t>不随意運動</a:t>
            </a:r>
            <a:endParaRPr kumimoji="1" lang="ja-JP" altLang="en-US" sz="1200" b="1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629588" y="2780928"/>
            <a:ext cx="14545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b="1" dirty="0" smtClean="0"/>
              <a:t>少食肥満</a:t>
            </a:r>
            <a:endParaRPr kumimoji="1" lang="en-US" altLang="ja-JP" sz="1200" b="1" dirty="0" smtClean="0"/>
          </a:p>
          <a:p>
            <a:r>
              <a:rPr lang="ja-JP" altLang="en-US" sz="1200" b="1" dirty="0" smtClean="0"/>
              <a:t>便秘・下痢の反復</a:t>
            </a:r>
            <a:endParaRPr lang="en-US" altLang="ja-JP" sz="1200" b="1" dirty="0" smtClean="0"/>
          </a:p>
          <a:p>
            <a:r>
              <a:rPr lang="ja-JP" altLang="en-US" sz="1200" b="1" dirty="0" smtClean="0"/>
              <a:t>立ち眩み・めまい</a:t>
            </a:r>
            <a:endParaRPr lang="en-US" altLang="ja-JP" sz="1200" b="1" dirty="0" smtClean="0"/>
          </a:p>
          <a:p>
            <a:r>
              <a:rPr kumimoji="1" lang="ja-JP" altLang="en-US" sz="1200" b="1" dirty="0" smtClean="0"/>
              <a:t>手掌異常発汗</a:t>
            </a:r>
            <a:endParaRPr lang="en-US" altLang="ja-JP" sz="1200" b="1" dirty="0"/>
          </a:p>
          <a:p>
            <a:r>
              <a:rPr kumimoji="1" lang="ja-JP" altLang="en-US" sz="1200" b="1" dirty="0" smtClean="0"/>
              <a:t>ひどい車酔い</a:t>
            </a:r>
            <a:endParaRPr kumimoji="1" lang="en-US" altLang="ja-JP" sz="1200" b="1" dirty="0" smtClean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915336" y="3284984"/>
            <a:ext cx="12885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b="1" dirty="0"/>
              <a:t>生理不順</a:t>
            </a:r>
            <a:endParaRPr kumimoji="1" lang="en-US" altLang="ja-JP" sz="1200" b="1" dirty="0" smtClean="0"/>
          </a:p>
          <a:p>
            <a:r>
              <a:rPr lang="ja-JP" altLang="en-US" sz="1200" b="1" dirty="0" smtClean="0"/>
              <a:t>不正性器出血</a:t>
            </a:r>
            <a:endParaRPr lang="en-US" altLang="ja-JP" sz="1200" b="1" dirty="0" smtClean="0"/>
          </a:p>
          <a:p>
            <a:r>
              <a:rPr kumimoji="1" lang="ja-JP" altLang="en-US" sz="1200" b="1" dirty="0" smtClean="0"/>
              <a:t>黒い経血・塊</a:t>
            </a:r>
            <a:endParaRPr kumimoji="1" lang="en-US" altLang="ja-JP" sz="1200" b="1" dirty="0" smtClean="0"/>
          </a:p>
          <a:p>
            <a:r>
              <a:rPr lang="en-US" altLang="ja-JP" sz="1200" b="1" dirty="0" smtClean="0"/>
              <a:t>Hot-flashes</a:t>
            </a:r>
            <a:endParaRPr kumimoji="1" lang="ja-JP" altLang="en-US" sz="1200" b="1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3635896" y="2564904"/>
            <a:ext cx="10801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b="1" dirty="0" smtClean="0"/>
              <a:t>感覚器障害</a:t>
            </a:r>
            <a:r>
              <a:rPr lang="en-US" altLang="ja-JP" sz="1200" b="1" dirty="0" smtClean="0"/>
              <a:t>  </a:t>
            </a:r>
          </a:p>
          <a:p>
            <a:r>
              <a:rPr lang="en-US" altLang="ja-JP" sz="1200" b="1" dirty="0"/>
              <a:t> </a:t>
            </a:r>
            <a:r>
              <a:rPr lang="ja-JP" altLang="en-US" sz="1200" b="1" dirty="0" smtClean="0"/>
              <a:t>光</a:t>
            </a:r>
            <a:r>
              <a:rPr lang="ja-JP" altLang="en-US" sz="1200" b="1" dirty="0"/>
              <a:t>過敏</a:t>
            </a:r>
            <a:endParaRPr kumimoji="1" lang="en-US" altLang="ja-JP" sz="1200" b="1" dirty="0" smtClean="0"/>
          </a:p>
          <a:p>
            <a:r>
              <a:rPr lang="en-US" altLang="ja-JP" sz="1200" b="1" dirty="0" smtClean="0"/>
              <a:t> </a:t>
            </a:r>
            <a:r>
              <a:rPr lang="ja-JP" altLang="en-US" sz="1200" b="1" dirty="0" smtClean="0"/>
              <a:t>音過敏</a:t>
            </a:r>
            <a:endParaRPr lang="en-US" altLang="ja-JP" sz="1200" b="1" dirty="0" smtClean="0"/>
          </a:p>
          <a:p>
            <a:r>
              <a:rPr kumimoji="1" lang="en-US" altLang="ja-JP" sz="1200" b="1" dirty="0" smtClean="0"/>
              <a:t> </a:t>
            </a:r>
            <a:r>
              <a:rPr kumimoji="1" lang="ja-JP" altLang="en-US" sz="1200" b="1" dirty="0" smtClean="0"/>
              <a:t>嗅覚過敏</a:t>
            </a:r>
            <a:endParaRPr kumimoji="1" lang="ja-JP" altLang="en-US" sz="1200" b="1" dirty="0"/>
          </a:p>
        </p:txBody>
      </p:sp>
      <p:cxnSp>
        <p:nvCxnSpPr>
          <p:cNvPr id="23" name="直線矢印コネクタ 22"/>
          <p:cNvCxnSpPr/>
          <p:nvPr/>
        </p:nvCxnSpPr>
        <p:spPr>
          <a:xfrm>
            <a:off x="2468342" y="4998995"/>
            <a:ext cx="422640" cy="552060"/>
          </a:xfrm>
          <a:prstGeom prst="straightConnector1">
            <a:avLst/>
          </a:prstGeom>
          <a:ln w="28575">
            <a:solidFill>
              <a:srgbClr val="CC00F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テキスト ボックス 23"/>
          <p:cNvSpPr txBox="1"/>
          <p:nvPr/>
        </p:nvSpPr>
        <p:spPr>
          <a:xfrm>
            <a:off x="2032010" y="5551066"/>
            <a:ext cx="22003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 smtClean="0"/>
              <a:t>若年性線維筋痛症様</a:t>
            </a:r>
            <a:endParaRPr kumimoji="1" lang="en-US" altLang="ja-JP" sz="1600" b="1" dirty="0" smtClean="0"/>
          </a:p>
          <a:p>
            <a:r>
              <a:rPr kumimoji="1" lang="en-US" altLang="ja-JP" sz="12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( </a:t>
            </a:r>
            <a:r>
              <a:rPr lang="en-US" altLang="ja-JP" sz="12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or</a:t>
            </a:r>
            <a:r>
              <a:rPr kumimoji="1" lang="ja-JP" altLang="en-US" sz="12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kumimoji="1" lang="en-US" altLang="ja-JP" sz="12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CRPS</a:t>
            </a:r>
            <a:r>
              <a:rPr lang="ja-JP" altLang="en-US" sz="12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様</a:t>
            </a:r>
            <a:r>
              <a:rPr lang="en-US" altLang="ja-JP" sz="12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)</a:t>
            </a:r>
            <a:endParaRPr kumimoji="1" lang="ja-JP" altLang="en-US" sz="12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cxnSp>
        <p:nvCxnSpPr>
          <p:cNvPr id="25" name="直線矢印コネクタ 24"/>
          <p:cNvCxnSpPr/>
          <p:nvPr/>
        </p:nvCxnSpPr>
        <p:spPr>
          <a:xfrm>
            <a:off x="3969198" y="4504875"/>
            <a:ext cx="381011" cy="494120"/>
          </a:xfrm>
          <a:prstGeom prst="straightConnector1">
            <a:avLst/>
          </a:prstGeom>
          <a:ln w="28575">
            <a:solidFill>
              <a:srgbClr val="CC00F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テキスト ボックス 25"/>
          <p:cNvSpPr txBox="1"/>
          <p:nvPr/>
        </p:nvSpPr>
        <p:spPr>
          <a:xfrm>
            <a:off x="3801866" y="4980344"/>
            <a:ext cx="16342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運動器機能障害</a:t>
            </a:r>
            <a:endParaRPr kumimoji="1" lang="ja-JP" altLang="en-US" sz="14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cxnSp>
        <p:nvCxnSpPr>
          <p:cNvPr id="32" name="直線矢印コネクタ 31"/>
          <p:cNvCxnSpPr/>
          <p:nvPr/>
        </p:nvCxnSpPr>
        <p:spPr>
          <a:xfrm>
            <a:off x="5525470" y="3853743"/>
            <a:ext cx="381011" cy="494120"/>
          </a:xfrm>
          <a:prstGeom prst="straightConnector1">
            <a:avLst/>
          </a:prstGeom>
          <a:ln w="28575">
            <a:solidFill>
              <a:srgbClr val="CC00F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テキスト ボックス 32"/>
          <p:cNvSpPr txBox="1"/>
          <p:nvPr/>
        </p:nvSpPr>
        <p:spPr>
          <a:xfrm>
            <a:off x="5225401" y="4347863"/>
            <a:ext cx="20619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 dirty="0" smtClean="0"/>
              <a:t>自</a:t>
            </a:r>
            <a:r>
              <a:rPr lang="ja-JP" altLang="en-US" sz="1400" b="1" dirty="0"/>
              <a:t>律</a:t>
            </a:r>
            <a:r>
              <a:rPr lang="ja-JP" altLang="en-US" sz="1400" b="1" dirty="0" smtClean="0"/>
              <a:t>神経障害</a:t>
            </a:r>
            <a:r>
              <a:rPr lang="ja-JP" altLang="en-US" sz="105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</a:t>
            </a:r>
            <a:r>
              <a:rPr lang="en-US" altLang="ja-JP" sz="105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POTS</a:t>
            </a:r>
            <a:r>
              <a:rPr lang="ja-JP" altLang="en-US" sz="105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様）</a:t>
            </a:r>
            <a:endParaRPr lang="en-US" altLang="ja-JP" sz="1050" b="1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400" b="1" dirty="0" smtClean="0"/>
              <a:t>中枢性内分泌障害</a:t>
            </a:r>
            <a:endParaRPr lang="en-US" altLang="ja-JP" sz="1400" b="1" dirty="0" smtClean="0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6996536" y="5486400"/>
            <a:ext cx="8751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（時間）</a:t>
            </a:r>
            <a:endParaRPr kumimoji="1" lang="ja-JP" altLang="en-US" sz="12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471055" y="1477818"/>
            <a:ext cx="18795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（症候の程度）</a:t>
            </a:r>
            <a:endParaRPr kumimoji="1" lang="ja-JP" altLang="en-US" dirty="0"/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7596336" y="836712"/>
            <a:ext cx="12241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 dirty="0">
                <a:solidFill>
                  <a:srgbClr val="FF0000"/>
                </a:solidFill>
                <a:latin typeface="+mn-ea"/>
              </a:rPr>
              <a:t>歩行障害</a:t>
            </a:r>
          </a:p>
          <a:p>
            <a:r>
              <a:rPr lang="ja-JP" altLang="en-US" sz="1400" b="1" dirty="0" smtClean="0">
                <a:solidFill>
                  <a:srgbClr val="FF0000"/>
                </a:solidFill>
              </a:rPr>
              <a:t>生活</a:t>
            </a:r>
            <a:r>
              <a:rPr lang="ja-JP" altLang="en-US" sz="1400" b="1" dirty="0">
                <a:solidFill>
                  <a:srgbClr val="FF0000"/>
                </a:solidFill>
              </a:rPr>
              <a:t>障害</a:t>
            </a:r>
          </a:p>
          <a:p>
            <a:r>
              <a:rPr lang="ja-JP" altLang="en-US" sz="1400" b="1" dirty="0" smtClean="0">
                <a:solidFill>
                  <a:srgbClr val="FF0000"/>
                </a:solidFill>
                <a:latin typeface="+mn-ea"/>
              </a:rPr>
              <a:t>学力</a:t>
            </a:r>
            <a:r>
              <a:rPr lang="ja-JP" altLang="en-US" sz="1400" b="1" dirty="0">
                <a:solidFill>
                  <a:srgbClr val="FF0000"/>
                </a:solidFill>
                <a:latin typeface="+mn-ea"/>
              </a:rPr>
              <a:t>低下</a:t>
            </a:r>
            <a:endParaRPr lang="en-US" altLang="ja-JP" sz="1400" b="1" dirty="0">
              <a:solidFill>
                <a:srgbClr val="FF0000"/>
              </a:solidFill>
              <a:latin typeface="+mn-ea"/>
            </a:endParaRPr>
          </a:p>
          <a:p>
            <a:r>
              <a:rPr lang="ja-JP" altLang="en-US" sz="1400" b="1" dirty="0">
                <a:solidFill>
                  <a:srgbClr val="FF0000"/>
                </a:solidFill>
                <a:latin typeface="+mn-ea"/>
              </a:rPr>
              <a:t>登校障害</a:t>
            </a:r>
            <a:endParaRPr lang="en-US" altLang="ja-JP" sz="1400" b="1" dirty="0">
              <a:solidFill>
                <a:srgbClr val="FF0000"/>
              </a:solidFill>
              <a:latin typeface="+mn-ea"/>
            </a:endParaRPr>
          </a:p>
          <a:p>
            <a:r>
              <a:rPr kumimoji="1" lang="ja-JP" altLang="en-US" sz="1400" b="1" dirty="0" smtClean="0">
                <a:solidFill>
                  <a:srgbClr val="FF0000"/>
                </a:solidFill>
              </a:rPr>
              <a:t>学修障害</a:t>
            </a:r>
            <a:endParaRPr kumimoji="1" lang="en-US" altLang="ja-JP" sz="1400" b="1" dirty="0" smtClean="0">
              <a:solidFill>
                <a:srgbClr val="FF0000"/>
              </a:solidFill>
            </a:endParaRPr>
          </a:p>
          <a:p>
            <a:r>
              <a:rPr lang="ja-JP" altLang="en-US" sz="1400" b="1" dirty="0" smtClean="0">
                <a:solidFill>
                  <a:srgbClr val="FF0000"/>
                </a:solidFill>
              </a:rPr>
              <a:t>転校・退学</a:t>
            </a:r>
            <a:endParaRPr kumimoji="1" lang="en-US" altLang="ja-JP" sz="1400" b="1" dirty="0" smtClean="0">
              <a:solidFill>
                <a:srgbClr val="FF0000"/>
              </a:solidFill>
            </a:endParaRPr>
          </a:p>
        </p:txBody>
      </p:sp>
      <p:cxnSp>
        <p:nvCxnSpPr>
          <p:cNvPr id="29" name="直線矢印コネクタ 28"/>
          <p:cNvCxnSpPr/>
          <p:nvPr/>
        </p:nvCxnSpPr>
        <p:spPr>
          <a:xfrm>
            <a:off x="7287333" y="3284984"/>
            <a:ext cx="381011" cy="494120"/>
          </a:xfrm>
          <a:prstGeom prst="straightConnector1">
            <a:avLst/>
          </a:prstGeom>
          <a:ln w="28575">
            <a:solidFill>
              <a:srgbClr val="CC00F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テキスト ボックス 29"/>
          <p:cNvSpPr txBox="1"/>
          <p:nvPr/>
        </p:nvSpPr>
        <p:spPr>
          <a:xfrm>
            <a:off x="6998528" y="3789040"/>
            <a:ext cx="1821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 dirty="0" smtClean="0"/>
              <a:t>高次脳機能障害</a:t>
            </a:r>
            <a:endParaRPr lang="en-US" altLang="ja-JP" sz="1400" b="1" dirty="0" smtClean="0"/>
          </a:p>
          <a:p>
            <a:r>
              <a:rPr lang="ja-JP" altLang="en-US" sz="1400" b="1" dirty="0" smtClean="0"/>
              <a:t>（認知症様）</a:t>
            </a:r>
            <a:endParaRPr lang="en-US" altLang="ja-JP" sz="1400" b="1" dirty="0" smtClean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6280296" y="1916832"/>
            <a:ext cx="13160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b="1" dirty="0"/>
              <a:t>無気力</a:t>
            </a:r>
            <a:endParaRPr kumimoji="1" lang="en-US" altLang="ja-JP" sz="1200" b="1" dirty="0" smtClean="0"/>
          </a:p>
          <a:p>
            <a:r>
              <a:rPr lang="ja-JP" altLang="en-US" sz="1200" b="1" dirty="0" smtClean="0"/>
              <a:t>集中力低下</a:t>
            </a:r>
            <a:endParaRPr lang="en-US" altLang="ja-JP" sz="1200" b="1" dirty="0"/>
          </a:p>
          <a:p>
            <a:r>
              <a:rPr lang="ja-JP" altLang="en-US" sz="1200" b="1" dirty="0" smtClean="0"/>
              <a:t>記憶障害 </a:t>
            </a:r>
            <a:endParaRPr lang="en-US" altLang="ja-JP" sz="1200" b="1" dirty="0" smtClean="0"/>
          </a:p>
          <a:p>
            <a:r>
              <a:rPr lang="ja-JP" altLang="en-US" sz="1200" b="1" dirty="0" smtClean="0"/>
              <a:t>計算・漢字健忘</a:t>
            </a:r>
            <a:endParaRPr lang="en-US" altLang="ja-JP" sz="1200" b="1" dirty="0" smtClean="0"/>
          </a:p>
          <a:p>
            <a:r>
              <a:rPr lang="ja-JP" altLang="en-US" sz="1200" b="1" dirty="0" smtClean="0"/>
              <a:t>幻視・幻覚</a:t>
            </a:r>
            <a:endParaRPr lang="en-US" altLang="ja-JP" sz="1200" b="1" dirty="0" smtClean="0"/>
          </a:p>
          <a:p>
            <a:r>
              <a:rPr kumimoji="1" lang="ja-JP" altLang="en-US" sz="1200" b="1" dirty="0" smtClean="0"/>
              <a:t>相貌失認</a:t>
            </a:r>
            <a:endParaRPr kumimoji="1" lang="en-US" altLang="ja-JP" sz="1200" b="1" dirty="0" smtClean="0"/>
          </a:p>
          <a:p>
            <a:r>
              <a:rPr lang="ja-JP" altLang="en-US" sz="1200" b="1" dirty="0" smtClean="0"/>
              <a:t>空間失認</a:t>
            </a:r>
            <a:endParaRPr lang="en-US" altLang="ja-JP" sz="1200" b="1" dirty="0" smtClean="0"/>
          </a:p>
          <a:p>
            <a:endParaRPr kumimoji="1" lang="ja-JP" altLang="en-US" sz="1200" b="1" dirty="0"/>
          </a:p>
        </p:txBody>
      </p:sp>
      <p:sp>
        <p:nvSpPr>
          <p:cNvPr id="38" name="左中かっこ 37"/>
          <p:cNvSpPr/>
          <p:nvPr/>
        </p:nvSpPr>
        <p:spPr>
          <a:xfrm rot="3900000">
            <a:off x="3628867" y="-456135"/>
            <a:ext cx="467424" cy="5685008"/>
          </a:xfrm>
          <a:prstGeom prst="leftBrac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テキスト ボックス 38"/>
          <p:cNvSpPr txBox="1"/>
          <p:nvPr/>
        </p:nvSpPr>
        <p:spPr>
          <a:xfrm rot="-1500000">
            <a:off x="1315197" y="1412950"/>
            <a:ext cx="39608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600" b="1" dirty="0" smtClean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このすべての症状を網羅する</a:t>
            </a:r>
            <a:r>
              <a:rPr lang="ja-JP" altLang="en-US" sz="1600" b="1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新規</a:t>
            </a:r>
            <a:r>
              <a:rPr lang="ja-JP" altLang="en-US" sz="1600" b="1" dirty="0" smtClean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疾患</a:t>
            </a:r>
            <a:r>
              <a:rPr lang="en-US" altLang="ja-JP" sz="2400" b="1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HANS</a:t>
            </a:r>
          </a:p>
          <a:p>
            <a:pPr algn="ctr"/>
            <a:r>
              <a:rPr lang="en-US" altLang="ja-JP" sz="1600" b="1" dirty="0" smtClean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(consistent pattern of symptoms)</a:t>
            </a:r>
            <a:endParaRPr kumimoji="1" lang="ja-JP" altLang="en-US" sz="1600" b="1" dirty="0">
              <a:solidFill>
                <a:srgbClr val="0070C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078182" y="6309320"/>
            <a:ext cx="70658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HANS</a:t>
            </a:r>
            <a:r>
              <a:rPr kumimoji="1" lang="en-US" altLang="ja-JP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1" lang="en-US" altLang="ja-JP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kumimoji="1" lang="en-US" altLang="ja-JP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uman Papillomavirus Vaccine-</a:t>
            </a:r>
            <a:r>
              <a:rPr kumimoji="1" lang="en-US" altLang="ja-JP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kumimoji="1" lang="en-US" altLang="ja-JP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ssociated </a:t>
            </a:r>
            <a:r>
              <a:rPr kumimoji="1" lang="en-US" altLang="ja-JP" sz="1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kumimoji="1" lang="en-US" altLang="ja-JP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euroimmunopathic</a:t>
            </a:r>
            <a:r>
              <a:rPr kumimoji="1" lang="en-US" altLang="ja-JP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ja-JP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kumimoji="1" lang="en-US" altLang="ja-JP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yndrome</a:t>
            </a:r>
            <a:endParaRPr kumimoji="1" lang="ja-JP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423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  <p:bldP spid="17" grpId="0"/>
      <p:bldP spid="24" grpId="0"/>
      <p:bldP spid="26" grpId="0"/>
      <p:bldP spid="33" grpId="0"/>
      <p:bldP spid="37" grpId="0"/>
      <p:bldP spid="30" grpId="0"/>
      <p:bldP spid="31" grpId="0"/>
      <p:bldP spid="3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3528" y="1052736"/>
            <a:ext cx="8640960" cy="5544616"/>
          </a:xfrm>
        </p:spPr>
        <p:txBody>
          <a:bodyPr>
            <a:normAutofit fontScale="92500" lnSpcReduction="20000"/>
          </a:bodyPr>
          <a:lstStyle/>
          <a:p>
            <a:pPr>
              <a:buClr>
                <a:srgbClr val="0070C0"/>
              </a:buClr>
              <a:buFont typeface="Wingdings" panose="05000000000000000000" pitchFamily="2" charset="2"/>
              <a:buChar char="p"/>
            </a:pPr>
            <a:r>
              <a:rPr kumimoji="1" lang="ja-JP" altLang="en-US" sz="24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新規疾患であることの臨床的根拠</a:t>
            </a:r>
            <a:endParaRPr kumimoji="1" lang="en-US" altLang="ja-JP" sz="900" b="1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Clr>
                <a:srgbClr val="0070C0"/>
              </a:buClr>
              <a:buNone/>
            </a:pPr>
            <a:endParaRPr kumimoji="1" lang="en-US" altLang="ja-JP" sz="900" b="1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457200" indent="-457200">
              <a:buAutoNum type="arabicPeriod"/>
            </a:pPr>
            <a:r>
              <a:rPr kumimoji="1" lang="ja-JP" altLang="en-US" sz="19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疼痛性障害→生理異常→運動器機能障害→感覚機能異常→内分泌・自律神経機能異常→記憶障害・認知障害（高次脳機能障害）という</a:t>
            </a:r>
            <a:r>
              <a:rPr lang="ja-JP" altLang="en-US" sz="1900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一連の症候が重層的に出現</a:t>
            </a:r>
            <a:r>
              <a:rPr lang="ja-JP" altLang="en-US" sz="19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して「</a:t>
            </a:r>
            <a:r>
              <a:rPr lang="ja-JP" altLang="en-US" sz="1900" b="1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症候群</a:t>
            </a:r>
            <a:r>
              <a:rPr lang="ja-JP" altLang="en-US" sz="19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」を形成している</a:t>
            </a:r>
            <a:r>
              <a:rPr lang="ja-JP" altLang="en-US" sz="1900" b="1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新規疾患</a:t>
            </a:r>
            <a:r>
              <a:rPr lang="ja-JP" altLang="en-US" sz="19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である。</a:t>
            </a:r>
            <a:endParaRPr lang="en-US" altLang="ja-JP" sz="9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endParaRPr lang="en-US" altLang="ja-JP" sz="9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kumimoji="1" lang="en-US" altLang="ja-JP" sz="19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2.</a:t>
            </a:r>
            <a:r>
              <a:rPr kumimoji="1" lang="ja-JP" altLang="en-US" sz="19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当科では、</a:t>
            </a:r>
            <a:r>
              <a:rPr kumimoji="1" lang="en-US" altLang="ja-JP" sz="1900" b="1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2013</a:t>
            </a:r>
            <a:r>
              <a:rPr kumimoji="1" lang="ja-JP" altLang="en-US" sz="1900" b="1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年以降</a:t>
            </a:r>
            <a:r>
              <a:rPr kumimoji="1" lang="ja-JP" altLang="en-US" sz="19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に</a:t>
            </a:r>
            <a:r>
              <a:rPr lang="ja-JP" altLang="en-US" sz="19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外来受診が増え始め、患者数は急速に増加した。</a:t>
            </a:r>
            <a:endParaRPr lang="en-US" altLang="ja-JP" sz="9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endParaRPr lang="en-US" altLang="ja-JP" sz="9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kumimoji="1" lang="en-US" altLang="ja-JP" sz="19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3.</a:t>
            </a:r>
            <a:r>
              <a:rPr kumimoji="1" lang="ja-JP" altLang="en-US" sz="19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kumimoji="1" lang="en-US" altLang="ja-JP" sz="19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2016</a:t>
            </a:r>
            <a:r>
              <a:rPr kumimoji="1" lang="ja-JP" altLang="en-US" sz="19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年</a:t>
            </a:r>
            <a:r>
              <a:rPr kumimoji="1" lang="en-US" altLang="ja-JP" sz="19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</a:t>
            </a:r>
            <a:r>
              <a:rPr kumimoji="1" lang="ja-JP" altLang="en-US" sz="19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月現在、</a:t>
            </a:r>
            <a:r>
              <a:rPr kumimoji="1" lang="en-US" altLang="ja-JP" sz="1900" b="1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2013</a:t>
            </a:r>
            <a:r>
              <a:rPr kumimoji="1" lang="ja-JP" altLang="en-US" sz="1900" b="1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年</a:t>
            </a:r>
            <a:r>
              <a:rPr kumimoji="1" lang="en-US" altLang="ja-JP" sz="1900" b="1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6</a:t>
            </a:r>
            <a:r>
              <a:rPr kumimoji="1" lang="ja-JP" altLang="en-US" sz="1900" b="1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月以降</a:t>
            </a:r>
            <a:r>
              <a:rPr kumimoji="1" lang="ja-JP" altLang="en-US" sz="19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</a:t>
            </a:r>
            <a:r>
              <a:rPr kumimoji="1" lang="en-US" altLang="ja-JP" sz="19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HPV</a:t>
            </a:r>
            <a:r>
              <a:rPr kumimoji="1" lang="ja-JP" altLang="en-US" sz="19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ワクチン接種者はいない。</a:t>
            </a:r>
            <a:endParaRPr kumimoji="1" lang="en-US" altLang="ja-JP" sz="9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endParaRPr kumimoji="1" lang="en-US" altLang="ja-JP" sz="9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en-US" altLang="ja-JP" sz="19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4.</a:t>
            </a:r>
            <a:r>
              <a:rPr lang="ja-JP" altLang="en-US" sz="19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1900" b="1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すべて女性</a:t>
            </a:r>
            <a:r>
              <a:rPr lang="ja-JP" altLang="en-US" sz="19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で、発症・受診年齢</a:t>
            </a:r>
            <a:r>
              <a:rPr lang="ja-JP" altLang="en-US" sz="1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</a:t>
            </a:r>
            <a:r>
              <a:rPr lang="en-US" altLang="ja-JP" sz="1900" b="1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14</a:t>
            </a:r>
            <a:r>
              <a:rPr lang="ja-JP" altLang="en-US" sz="1900" b="1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～</a:t>
            </a:r>
            <a:r>
              <a:rPr lang="en-US" altLang="ja-JP" sz="1900" b="1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19</a:t>
            </a:r>
            <a:r>
              <a:rPr lang="ja-JP" altLang="en-US" sz="1900" b="1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歳</a:t>
            </a:r>
            <a:r>
              <a:rPr lang="ja-JP" altLang="en-US" sz="19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と限定的である。</a:t>
            </a:r>
            <a:endParaRPr lang="en-US" altLang="ja-JP" sz="9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endParaRPr lang="en-US" altLang="ja-JP" sz="9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en-US" altLang="ja-JP" sz="19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5.</a:t>
            </a:r>
            <a:r>
              <a:rPr lang="ja-JP" altLang="en-US" sz="19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当施設・難病財団クリニックで、総数</a:t>
            </a:r>
            <a:r>
              <a:rPr lang="en-US" altLang="ja-JP" sz="19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189</a:t>
            </a:r>
            <a:r>
              <a:rPr lang="ja-JP" altLang="en-US" sz="19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例中</a:t>
            </a:r>
            <a:r>
              <a:rPr lang="ja-JP" altLang="en-US" sz="1900" b="1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男子はいない</a:t>
            </a:r>
            <a:r>
              <a:rPr lang="ja-JP" altLang="en-US" sz="19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。</a:t>
            </a:r>
            <a:endParaRPr lang="en-US" altLang="ja-JP" sz="9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endParaRPr lang="en-US" altLang="ja-JP" sz="9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en-US" altLang="ja-JP" sz="19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6.</a:t>
            </a:r>
            <a:r>
              <a:rPr lang="ja-JP" altLang="en-US" sz="19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kumimoji="1" lang="ja-JP" altLang="en-US" sz="19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全例が</a:t>
            </a:r>
            <a:r>
              <a:rPr kumimoji="1" lang="en-US" altLang="ja-JP" sz="19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HPV</a:t>
            </a:r>
            <a:r>
              <a:rPr kumimoji="1" lang="ja-JP" altLang="en-US" sz="19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ワクチン</a:t>
            </a:r>
            <a:r>
              <a:rPr kumimoji="1" lang="ja-JP" altLang="en-US" sz="1900" b="1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接種前は健康</a:t>
            </a:r>
            <a:r>
              <a:rPr kumimoji="1" lang="ja-JP" altLang="en-US" sz="19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で、接種後に症状が出現し、次第に重層化　</a:t>
            </a:r>
            <a:endParaRPr kumimoji="1" lang="en-US" altLang="ja-JP" sz="19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sz="1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19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kumimoji="1" lang="ja-JP" altLang="en-US" sz="19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している。</a:t>
            </a:r>
            <a:endParaRPr kumimoji="1" lang="en-US" altLang="ja-JP" sz="19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457200" indent="-457200">
              <a:buAutoNum type="arabicPeriod"/>
            </a:pP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p"/>
            </a:pPr>
            <a:r>
              <a:rPr kumimoji="1" lang="ja-JP" altLang="en-US" sz="24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類似疾患（鑑別疾患）</a:t>
            </a:r>
            <a:endParaRPr kumimoji="1" lang="en-US" altLang="ja-JP" sz="900" b="1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Clr>
                <a:srgbClr val="0070C0"/>
              </a:buClr>
              <a:buNone/>
            </a:pPr>
            <a:endParaRPr kumimoji="1" lang="en-US" altLang="ja-JP" sz="9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Clr>
                <a:srgbClr val="0070C0"/>
              </a:buClr>
              <a:buNone/>
            </a:pPr>
            <a:r>
              <a:rPr lang="ja-JP" altLang="en-US" sz="2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 </a:t>
            </a:r>
            <a:r>
              <a:rPr lang="ja-JP" altLang="en-US" sz="19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若年性線維筋痛症</a:t>
            </a:r>
            <a:r>
              <a:rPr lang="ja-JP" altLang="en-US" sz="19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：疼痛・圧痛点は共通。しかし、</a:t>
            </a:r>
            <a:r>
              <a:rPr lang="en-US" altLang="ja-JP" sz="19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spectrum</a:t>
            </a:r>
            <a:r>
              <a:rPr lang="ja-JP" altLang="en-US" sz="19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はさらに広い。</a:t>
            </a:r>
            <a:endParaRPr lang="en-US" altLang="ja-JP" sz="9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Clr>
                <a:srgbClr val="0070C0"/>
              </a:buClr>
              <a:buNone/>
            </a:pPr>
            <a:endParaRPr lang="en-US" altLang="ja-JP" sz="9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Clr>
                <a:srgbClr val="0070C0"/>
              </a:buClr>
              <a:buNone/>
            </a:pPr>
            <a:r>
              <a:rPr kumimoji="1" lang="ja-JP" altLang="en-US" sz="19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 </a:t>
            </a:r>
            <a:r>
              <a:rPr kumimoji="1" lang="ja-JP" altLang="en-US" sz="19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慢性疲労症候群</a:t>
            </a:r>
            <a:r>
              <a:rPr kumimoji="1" lang="ja-JP" altLang="en-US" sz="19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：だるさ・倦怠感は類似、しかし、</a:t>
            </a:r>
            <a:r>
              <a:rPr lang="en-US" altLang="ja-JP" sz="1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spectrum</a:t>
            </a:r>
            <a:r>
              <a:rPr lang="ja-JP" altLang="en-US" sz="19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</a:t>
            </a:r>
            <a:r>
              <a:rPr lang="ja-JP" altLang="en-US" sz="1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広い</a:t>
            </a:r>
            <a:r>
              <a:rPr lang="ja-JP" altLang="en-US" sz="19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。</a:t>
            </a:r>
            <a:endParaRPr lang="en-US" altLang="ja-JP" sz="9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Clr>
                <a:srgbClr val="0070C0"/>
              </a:buClr>
              <a:buNone/>
            </a:pPr>
            <a:endParaRPr kumimoji="1" lang="en-US" altLang="ja-JP" sz="9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Clr>
                <a:srgbClr val="0070C0"/>
              </a:buClr>
              <a:buNone/>
            </a:pPr>
            <a:r>
              <a:rPr lang="ja-JP" altLang="en-US" sz="19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 </a:t>
            </a:r>
            <a:r>
              <a:rPr lang="ja-JP" altLang="en-US" sz="19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起立性調節障害</a:t>
            </a:r>
            <a:r>
              <a:rPr lang="ja-JP" altLang="en-US" sz="19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：診断基準は満たす。</a:t>
            </a:r>
            <a:r>
              <a:rPr lang="ja-JP" altLang="en-US" sz="1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しかし、</a:t>
            </a:r>
            <a:r>
              <a:rPr lang="en-US" altLang="ja-JP" sz="1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spectrum</a:t>
            </a:r>
            <a:r>
              <a:rPr lang="ja-JP" altLang="en-US" sz="19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はさらに広い。</a:t>
            </a:r>
            <a:endParaRPr lang="en-US" altLang="ja-JP" sz="9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Clr>
                <a:srgbClr val="0070C0"/>
              </a:buClr>
              <a:buNone/>
            </a:pPr>
            <a:endParaRPr lang="en-US" altLang="ja-JP" sz="9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Clr>
                <a:srgbClr val="0070C0"/>
              </a:buClr>
              <a:buNone/>
            </a:pPr>
            <a:r>
              <a:rPr kumimoji="1" lang="ja-JP" altLang="en-US" sz="19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 </a:t>
            </a:r>
            <a:r>
              <a:rPr kumimoji="1" lang="ja-JP" altLang="en-US" sz="19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統合失調症・双極性障害</a:t>
            </a:r>
            <a:r>
              <a:rPr kumimoji="1" lang="ja-JP" altLang="en-US" sz="19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：臨床的には「症候性精神病」。</a:t>
            </a:r>
            <a:endParaRPr kumimoji="1" lang="en-US" altLang="ja-JP" sz="19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64807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kumimoji="1" lang="ja-JP" altLang="en-US" sz="2800" b="1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新規疾患の発生</a:t>
            </a:r>
            <a:r>
              <a:rPr kumimoji="1" lang="ja-JP" altLang="en-US" sz="2800" b="1" dirty="0" smtClean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を認知</a:t>
            </a:r>
            <a:endParaRPr kumimoji="1" lang="ja-JP" altLang="en-US" sz="2800" b="1" dirty="0">
              <a:solidFill>
                <a:srgbClr val="0070C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30019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86409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kumimoji="1" lang="ja-JP" altLang="en-US" sz="3200" b="1" dirty="0" smtClean="0">
                <a:solidFill>
                  <a:schemeClr val="accent6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臨床症状の理学的所見</a:t>
            </a:r>
            <a:r>
              <a:rPr kumimoji="1" lang="en-US" altLang="ja-JP" sz="3200" b="1" dirty="0" smtClean="0">
                <a:solidFill>
                  <a:schemeClr val="accent6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/>
            </a:r>
            <a:br>
              <a:rPr kumimoji="1" lang="en-US" altLang="ja-JP" sz="3200" b="1" dirty="0" smtClean="0">
                <a:solidFill>
                  <a:schemeClr val="accent6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lang="ja-JP" altLang="en-US" sz="2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（膝関節痛の例）</a:t>
            </a:r>
            <a:endParaRPr kumimoji="1" lang="ja-JP" altLang="en-US" sz="27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1026" name="Picture 2" descr="http://tse1.mm.bing.net/th?&amp;id=OIP.Me3cd87ef8593da3a1a6eb677d531059fo0&amp;w=186&amp;h=213&amp;c=0&amp;pid=1.9&amp;rs=0&amp;p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238" y="1389802"/>
            <a:ext cx="1340546" cy="1535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683568" y="2998693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Blip>
                <a:blip r:embed="rId3"/>
              </a:buBlip>
            </a:pPr>
            <a:r>
              <a:rPr kumimoji="1" lang="ja-JP" altLang="en-US" sz="12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関節リウマチの膝関節炎</a:t>
            </a:r>
            <a:endParaRPr kumimoji="1" lang="en-US" altLang="ja-JP" sz="1200" b="1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赤く・腫れて・痛く・動かせない。</a:t>
            </a:r>
            <a:endParaRPr kumimoji="1" lang="en-US" altLang="ja-JP" sz="12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エコー：関節液の貯留・滑膜の増生。</a:t>
            </a:r>
            <a:endParaRPr kumimoji="1" lang="ja-JP" altLang="en-US" sz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211960" y="4365104"/>
            <a:ext cx="4608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Blip>
                <a:blip r:embed="rId3"/>
              </a:buBlip>
            </a:pPr>
            <a:r>
              <a:rPr kumimoji="1" lang="ja-JP" altLang="en-US" sz="16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ＨＡＮＳの膝関節の理学的所見</a:t>
            </a:r>
            <a:endParaRPr kumimoji="1" lang="en-US" altLang="ja-JP" sz="1600" b="1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運動→筋肉内受容体の活性化→興奮電気信号が脊髄に伝達→中脳・延髄（心血管系中枢）→交感神経活動の亢進（心拍増加、心拍出増加、血圧上昇）</a:t>
            </a:r>
            <a:endParaRPr kumimoji="1" lang="en-US" altLang="ja-JP" sz="14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kumimoji="1" lang="ja-JP" altLang="en-US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1" name="右矢印 10"/>
          <p:cNvSpPr/>
          <p:nvPr/>
        </p:nvSpPr>
        <p:spPr>
          <a:xfrm>
            <a:off x="4355976" y="5682154"/>
            <a:ext cx="152400" cy="1231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572000" y="5556141"/>
            <a:ext cx="39604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膝の膝蓋骨は体重の</a:t>
            </a:r>
            <a:r>
              <a:rPr kumimoji="1" lang="en-US" altLang="ja-JP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3</a:t>
            </a:r>
            <a:r>
              <a:rPr kumimoji="1"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～</a:t>
            </a:r>
            <a:r>
              <a:rPr kumimoji="1" lang="en-US" altLang="ja-JP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7</a:t>
            </a:r>
            <a:r>
              <a:rPr kumimoji="1"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倍の重量を支える。</a:t>
            </a:r>
            <a:endParaRPr kumimoji="1" lang="en-US" altLang="ja-JP" sz="14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視</a:t>
            </a:r>
            <a:r>
              <a:rPr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床下部機能不全＝自律神経の反応不全→</a:t>
            </a:r>
            <a:endParaRPr lang="en-US" altLang="ja-JP" sz="14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上記</a:t>
            </a:r>
            <a:r>
              <a:rPr kumimoji="1"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の自律神経反応が機能できず、</a:t>
            </a:r>
            <a:r>
              <a:rPr kumimoji="1" lang="ja-JP" altLang="en-US" sz="1400" b="1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膝痛と表現</a:t>
            </a:r>
            <a:endParaRPr kumimoji="1" lang="ja-JP" altLang="en-US" sz="1400" b="1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grpSp>
        <p:nvGrpSpPr>
          <p:cNvPr id="2" name="図形グループ 1"/>
          <p:cNvGrpSpPr/>
          <p:nvPr/>
        </p:nvGrpSpPr>
        <p:grpSpPr>
          <a:xfrm>
            <a:off x="3707904" y="1412776"/>
            <a:ext cx="4580838" cy="2736304"/>
            <a:chOff x="3707904" y="1628800"/>
            <a:chExt cx="4580838" cy="2736304"/>
          </a:xfrm>
        </p:grpSpPr>
        <p:pic>
          <p:nvPicPr>
            <p:cNvPr id="1028" name="Picture 4" descr="http://tse1.mm.bing.net/th?&amp;id=OIP.Me903a91c2b534ce716e6bda04b10b7fco0&amp;w=299&amp;h=255&amp;c=0&amp;pid=1.9&amp;rs=0&amp;p=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5976" y="1700808"/>
              <a:ext cx="3124018" cy="26642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正方形/長方形 6"/>
            <p:cNvSpPr/>
            <p:nvPr/>
          </p:nvSpPr>
          <p:spPr>
            <a:xfrm>
              <a:off x="6948264" y="3212976"/>
              <a:ext cx="1296144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dirty="0" smtClean="0"/>
                <a:t>内側膝蓋大腿靭帯</a:t>
              </a:r>
              <a:endParaRPr kumimoji="1" lang="ja-JP" altLang="en-US" dirty="0"/>
            </a:p>
          </p:txBody>
        </p:sp>
        <p:sp>
          <p:nvSpPr>
            <p:cNvPr id="10" name="正方形/長方形 9"/>
            <p:cNvSpPr/>
            <p:nvPr/>
          </p:nvSpPr>
          <p:spPr>
            <a:xfrm>
              <a:off x="3707904" y="2636912"/>
              <a:ext cx="1296144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dirty="0"/>
                <a:t>外</a:t>
              </a:r>
              <a:r>
                <a:rPr kumimoji="1" lang="ja-JP" altLang="en-US" dirty="0" smtClean="0"/>
                <a:t>側膝蓋大腿靭帯</a:t>
              </a:r>
              <a:endParaRPr kumimoji="1" lang="ja-JP" altLang="en-US" dirty="0"/>
            </a:p>
          </p:txBody>
        </p:sp>
        <p:sp>
          <p:nvSpPr>
            <p:cNvPr id="8" name="円/楕円 7"/>
            <p:cNvSpPr/>
            <p:nvPr/>
          </p:nvSpPr>
          <p:spPr>
            <a:xfrm>
              <a:off x="5724128" y="2492896"/>
              <a:ext cx="648072" cy="63658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テキスト ボックス 5"/>
            <p:cNvSpPr txBox="1"/>
            <p:nvPr/>
          </p:nvSpPr>
          <p:spPr>
            <a:xfrm>
              <a:off x="5724128" y="2617167"/>
              <a:ext cx="9361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400" b="1" dirty="0" smtClean="0">
                  <a:solidFill>
                    <a:srgbClr val="FF0000"/>
                  </a:solidFill>
                </a:rPr>
                <a:t>膝蓋骨</a:t>
              </a:r>
              <a:endParaRPr kumimoji="1" lang="ja-JP" altLang="en-US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12" name="正方形/長方形 11"/>
            <p:cNvSpPr/>
            <p:nvPr/>
          </p:nvSpPr>
          <p:spPr>
            <a:xfrm>
              <a:off x="3860304" y="3429000"/>
              <a:ext cx="1296144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dirty="0" smtClean="0"/>
                <a:t>膝蓋靭帯</a:t>
              </a:r>
              <a:endParaRPr kumimoji="1" lang="ja-JP" altLang="en-US" dirty="0"/>
            </a:p>
          </p:txBody>
        </p:sp>
        <p:sp>
          <p:nvSpPr>
            <p:cNvPr id="13" name="正方形/長方形 12"/>
            <p:cNvSpPr/>
            <p:nvPr/>
          </p:nvSpPr>
          <p:spPr>
            <a:xfrm>
              <a:off x="6660232" y="2132856"/>
              <a:ext cx="1296144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dirty="0"/>
                <a:t>大腿骨</a:t>
              </a:r>
              <a:endParaRPr kumimoji="1" lang="ja-JP" altLang="en-US" dirty="0"/>
            </a:p>
          </p:txBody>
        </p:sp>
        <p:sp>
          <p:nvSpPr>
            <p:cNvPr id="14" name="正方形/長方形 13"/>
            <p:cNvSpPr/>
            <p:nvPr/>
          </p:nvSpPr>
          <p:spPr>
            <a:xfrm>
              <a:off x="6372200" y="1628800"/>
              <a:ext cx="1512168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dirty="0" smtClean="0"/>
                <a:t>大腿四頭筋</a:t>
              </a:r>
              <a:endParaRPr kumimoji="1" lang="ja-JP" altLang="en-US" dirty="0"/>
            </a:p>
          </p:txBody>
        </p:sp>
        <p:sp>
          <p:nvSpPr>
            <p:cNvPr id="15" name="正方形/長方形 14"/>
            <p:cNvSpPr/>
            <p:nvPr/>
          </p:nvSpPr>
          <p:spPr>
            <a:xfrm>
              <a:off x="6228184" y="3573016"/>
              <a:ext cx="576064" cy="2880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脛骨</a:t>
              </a:r>
              <a:endParaRPr kumimoji="1" lang="ja-JP" alt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8" name="円/楕円 17"/>
            <p:cNvSpPr/>
            <p:nvPr/>
          </p:nvSpPr>
          <p:spPr>
            <a:xfrm>
              <a:off x="5796136" y="2348880"/>
              <a:ext cx="144016" cy="14401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円/楕円 20"/>
            <p:cNvSpPr/>
            <p:nvPr/>
          </p:nvSpPr>
          <p:spPr>
            <a:xfrm>
              <a:off x="6084168" y="2348880"/>
              <a:ext cx="144016" cy="14401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円/楕円 21"/>
            <p:cNvSpPr/>
            <p:nvPr/>
          </p:nvSpPr>
          <p:spPr>
            <a:xfrm>
              <a:off x="6372200" y="2780928"/>
              <a:ext cx="144016" cy="14401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円/楕円 22"/>
            <p:cNvSpPr/>
            <p:nvPr/>
          </p:nvSpPr>
          <p:spPr>
            <a:xfrm>
              <a:off x="5580112" y="2780928"/>
              <a:ext cx="144016" cy="14401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円/楕円 23"/>
            <p:cNvSpPr/>
            <p:nvPr/>
          </p:nvSpPr>
          <p:spPr>
            <a:xfrm>
              <a:off x="7236296" y="4077072"/>
              <a:ext cx="144016" cy="14401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テキスト ボックス 18"/>
            <p:cNvSpPr txBox="1"/>
            <p:nvPr/>
          </p:nvSpPr>
          <p:spPr>
            <a:xfrm>
              <a:off x="7380312" y="4005064"/>
              <a:ext cx="90843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600" b="1" dirty="0" smtClean="0"/>
                <a:t>圧痛点</a:t>
              </a:r>
              <a:endParaRPr kumimoji="1" lang="ja-JP" altLang="en-US" sz="1600" b="1" dirty="0"/>
            </a:p>
          </p:txBody>
        </p:sp>
      </p:grpSp>
      <p:pic>
        <p:nvPicPr>
          <p:cNvPr id="25" name="Picture 3" descr="C:\Users\chibita\Pictures\img25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549" y="3933056"/>
            <a:ext cx="3481387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1187624" y="6453336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latin typeface="HG丸ｺﾞｼｯｸM-PRO"/>
                <a:ea typeface="HG丸ｺﾞｼｯｸM-PRO"/>
                <a:cs typeface="HG丸ｺﾞｼｯｸM-PRO"/>
              </a:rPr>
              <a:t>体温調節中枢の機能</a:t>
            </a:r>
            <a:endParaRPr kumimoji="1" lang="ja-JP" altLang="en-US" dirty="0">
              <a:latin typeface="HG丸ｺﾞｼｯｸM-PRO"/>
              <a:ea typeface="HG丸ｺﾞｼｯｸM-PRO"/>
              <a:cs typeface="HG丸ｺﾞｼｯｸM-PRO"/>
            </a:endParaRPr>
          </a:p>
        </p:txBody>
      </p:sp>
    </p:spTree>
    <p:extLst>
      <p:ext uri="{BB962C8B-B14F-4D97-AF65-F5344CB8AC3E}">
        <p14:creationId xmlns:p14="http://schemas.microsoft.com/office/powerpoint/2010/main" val="3356066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457200" y="418654"/>
            <a:ext cx="8229600" cy="106613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kumimoji="1" lang="en-US" altLang="ja-JP" sz="3200" b="1" dirty="0" smtClean="0">
                <a:solidFill>
                  <a:schemeClr val="accent6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HANS</a:t>
            </a:r>
            <a:r>
              <a:rPr kumimoji="1" lang="ja-JP" altLang="en-US" sz="3200" b="1" dirty="0" smtClean="0">
                <a:solidFill>
                  <a:schemeClr val="accent6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責任病巣の推定</a:t>
            </a:r>
            <a:r>
              <a:rPr kumimoji="1" lang="en-US" altLang="ja-JP" sz="3200" b="1" dirty="0" smtClean="0">
                <a:solidFill>
                  <a:schemeClr val="accent6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/>
            </a:r>
            <a:br>
              <a:rPr kumimoji="1" lang="en-US" altLang="ja-JP" sz="3200" b="1" dirty="0" smtClean="0">
                <a:solidFill>
                  <a:schemeClr val="accent6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lang="ja-JP" altLang="en-US" sz="2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症候学的検討による同定</a:t>
            </a:r>
            <a:endParaRPr kumimoji="1" lang="ja-JP" altLang="en-US" sz="27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8480316"/>
              </p:ext>
            </p:extLst>
          </p:nvPr>
        </p:nvGraphicFramePr>
        <p:xfrm>
          <a:off x="457200" y="1844824"/>
          <a:ext cx="8229601" cy="36724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05455"/>
                <a:gridCol w="812529"/>
                <a:gridCol w="801549"/>
                <a:gridCol w="889390"/>
                <a:gridCol w="848215"/>
                <a:gridCol w="848215"/>
                <a:gridCol w="878409"/>
                <a:gridCol w="889390"/>
                <a:gridCol w="856449"/>
              </a:tblGrid>
              <a:tr h="432048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ドメイン</a:t>
                      </a:r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8241" marR="8241" marT="8241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大脳皮質</a:t>
                      </a:r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8241" marR="8241" marT="8241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基底核　</a:t>
                      </a:r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8241" marR="8241" marT="8241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視床</a:t>
                      </a:r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8241" marR="8241" marT="8241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辺縁系</a:t>
                      </a:r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8241" marR="8241" marT="8241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脳幹</a:t>
                      </a:r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8241" marR="8241" marT="8241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小脳</a:t>
                      </a:r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8241" marR="8241" marT="8241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視床下部</a:t>
                      </a:r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8241" marR="8241" marT="8241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下垂体</a:t>
                      </a:r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8241" marR="8241" marT="8241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ctr" fontAlgn="ctr"/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241" marR="8241" marT="8241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0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241" marR="8241" marT="8241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0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241" marR="8241" marT="8241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0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241" marR="8241" marT="8241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0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241" marR="8241" marT="8241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0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241" marR="8241" marT="8241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0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241" marR="8241" marT="8241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0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241" marR="8241" marT="8241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0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241" marR="8241" marT="8241" marB="0" anchor="ctr"/>
                </a:tc>
              </a:tr>
              <a:tr h="432048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200" b="1" u="none" strike="noStrike" dirty="0" smtClean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□ 運動</a:t>
                      </a:r>
                      <a:r>
                        <a:rPr lang="ja-JP" altLang="en-US" sz="1200" b="1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症候</a:t>
                      </a:r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8241" marR="8241" marT="8241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1" u="none" strike="noStrike" dirty="0">
                          <a:effectLst/>
                        </a:rPr>
                        <a:t>＋＋</a:t>
                      </a:r>
                      <a:endParaRPr lang="ja-JP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241" marR="8241" marT="8241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1" u="none" strike="noStrike" dirty="0">
                          <a:effectLst/>
                        </a:rPr>
                        <a:t>＋＋</a:t>
                      </a:r>
                      <a:endParaRPr lang="ja-JP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241" marR="8241" marT="8241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1" u="none" strike="noStrike">
                          <a:effectLst/>
                        </a:rPr>
                        <a:t>＋</a:t>
                      </a:r>
                      <a:endParaRPr lang="ja-JP" altLang="en-US" sz="1000" b="1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241" marR="8241" marT="8241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ＭＳ Ｐゴシック"/>
                        </a:rPr>
                        <a:t>―</a:t>
                      </a:r>
                      <a:endParaRPr lang="ja-JP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241" marR="8241" marT="8241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1" u="none" strike="noStrike">
                          <a:effectLst/>
                        </a:rPr>
                        <a:t>＋＋</a:t>
                      </a:r>
                      <a:endParaRPr lang="ja-JP" altLang="en-US" sz="1000" b="1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241" marR="8241" marT="8241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1" u="none" strike="noStrike">
                          <a:effectLst/>
                        </a:rPr>
                        <a:t>＋＋</a:t>
                      </a:r>
                      <a:endParaRPr lang="ja-JP" altLang="en-US" sz="1000" b="1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241" marR="8241" marT="8241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1" u="none" strike="noStrike">
                          <a:effectLst/>
                        </a:rPr>
                        <a:t>＋＋</a:t>
                      </a:r>
                      <a:endParaRPr lang="ja-JP" altLang="en-US" sz="1000" b="1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241" marR="8241" marT="8241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ＭＳ Ｐゴシック"/>
                        </a:rPr>
                        <a:t>―</a:t>
                      </a:r>
                      <a:endParaRPr lang="ja-JP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241" marR="8241" marT="8241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200" b="1" u="none" strike="noStrike" dirty="0" smtClean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□ 体性</a:t>
                      </a:r>
                      <a:r>
                        <a:rPr lang="ja-JP" altLang="en-US" sz="1200" b="1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感覚症候　　　</a:t>
                      </a:r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8241" marR="8241" marT="8241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1" u="none" strike="noStrike" dirty="0">
                          <a:effectLst/>
                        </a:rPr>
                        <a:t>＋</a:t>
                      </a:r>
                      <a:endParaRPr lang="ja-JP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241" marR="8241" marT="8241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1" u="none" strike="noStrike" dirty="0">
                          <a:effectLst/>
                        </a:rPr>
                        <a:t>＋</a:t>
                      </a:r>
                      <a:endParaRPr lang="ja-JP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241" marR="8241" marT="8241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1" u="none" strike="noStrike" dirty="0">
                          <a:effectLst/>
                        </a:rPr>
                        <a:t>＋＋</a:t>
                      </a:r>
                      <a:endParaRPr lang="ja-JP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241" marR="8241" marT="8241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1" u="none" strike="noStrike">
                          <a:effectLst/>
                        </a:rPr>
                        <a:t>＋</a:t>
                      </a:r>
                      <a:endParaRPr lang="ja-JP" altLang="en-US" sz="1000" b="1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241" marR="8241" marT="8241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1" u="none" strike="noStrike">
                          <a:effectLst/>
                        </a:rPr>
                        <a:t>＋</a:t>
                      </a:r>
                      <a:endParaRPr lang="ja-JP" altLang="en-US" sz="1000" b="1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241" marR="8241" marT="8241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ＭＳ Ｐゴシック"/>
                        </a:rPr>
                        <a:t>―</a:t>
                      </a:r>
                      <a:endParaRPr lang="ja-JP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241" marR="8241" marT="8241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1" u="none" strike="noStrike">
                          <a:effectLst/>
                        </a:rPr>
                        <a:t>＋</a:t>
                      </a:r>
                      <a:endParaRPr lang="ja-JP" altLang="en-US" sz="1000" b="1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241" marR="8241" marT="8241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ＭＳ Ｐゴシック"/>
                        </a:rPr>
                        <a:t>―</a:t>
                      </a:r>
                      <a:endParaRPr lang="ja-JP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241" marR="8241" marT="8241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1" u="none" strike="noStrike" dirty="0" smtClean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□ 視</a:t>
                      </a:r>
                      <a:r>
                        <a:rPr lang="en-US" altLang="zh-TW" sz="1200" b="1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/</a:t>
                      </a:r>
                      <a:r>
                        <a:rPr lang="zh-TW" altLang="en-US" sz="1200" b="1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聴</a:t>
                      </a:r>
                      <a:r>
                        <a:rPr lang="en-US" altLang="zh-TW" sz="1200" b="1" u="none" strike="noStrike" dirty="0" smtClean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/</a:t>
                      </a:r>
                      <a:r>
                        <a:rPr lang="ja-JP" altLang="en-US" sz="1200" b="1" u="none" strike="noStrike" dirty="0" smtClean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嗅症候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8241" marR="8241" marT="8241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1" u="none" strike="noStrike">
                          <a:effectLst/>
                        </a:rPr>
                        <a:t>＋</a:t>
                      </a:r>
                      <a:endParaRPr lang="ja-JP" altLang="en-US" sz="1000" b="1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241" marR="8241" marT="8241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ＭＳ Ｐゴシック"/>
                        </a:rPr>
                        <a:t>―</a:t>
                      </a:r>
                      <a:endParaRPr lang="ja-JP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241" marR="8241" marT="8241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1" u="none" strike="noStrike" dirty="0">
                          <a:effectLst/>
                        </a:rPr>
                        <a:t>＋</a:t>
                      </a:r>
                      <a:endParaRPr lang="ja-JP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241" marR="8241" marT="8241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1" u="none" strike="noStrike" dirty="0">
                          <a:effectLst/>
                        </a:rPr>
                        <a:t>＋</a:t>
                      </a:r>
                      <a:endParaRPr lang="ja-JP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241" marR="8241" marT="8241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1" u="none" strike="noStrike" dirty="0">
                          <a:effectLst/>
                        </a:rPr>
                        <a:t>＋</a:t>
                      </a:r>
                      <a:endParaRPr lang="ja-JP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241" marR="8241" marT="8241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ＭＳ Ｐゴシック"/>
                        </a:rPr>
                        <a:t>―</a:t>
                      </a:r>
                      <a:endParaRPr lang="ja-JP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241" marR="8241" marT="8241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1" u="none" strike="noStrike">
                          <a:effectLst/>
                        </a:rPr>
                        <a:t>＋</a:t>
                      </a:r>
                      <a:endParaRPr lang="ja-JP" altLang="en-US" sz="1000" b="1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241" marR="8241" marT="8241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1" u="none" strike="noStrike" dirty="0">
                          <a:effectLst/>
                        </a:rPr>
                        <a:t>＋</a:t>
                      </a:r>
                      <a:endParaRPr lang="ja-JP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241" marR="8241" marT="8241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200" b="1" u="none" strike="noStrike" dirty="0" smtClean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□ アレルギー</a:t>
                      </a:r>
                      <a:r>
                        <a:rPr lang="ja-JP" altLang="en-US" sz="1200" b="1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症候</a:t>
                      </a:r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8241" marR="8241" marT="8241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ＭＳ Ｐゴシック"/>
                        </a:rPr>
                        <a:t>―</a:t>
                      </a:r>
                      <a:endParaRPr lang="ja-JP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241" marR="8241" marT="8241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ＭＳ Ｐゴシック"/>
                        </a:rPr>
                        <a:t>―</a:t>
                      </a:r>
                      <a:endParaRPr lang="ja-JP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241" marR="8241" marT="8241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ＭＳ Ｐゴシック"/>
                        </a:rPr>
                        <a:t>―</a:t>
                      </a:r>
                      <a:endParaRPr lang="ja-JP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241" marR="8241" marT="8241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ＭＳ Ｐゴシック"/>
                        </a:rPr>
                        <a:t>―</a:t>
                      </a:r>
                      <a:endParaRPr lang="ja-JP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241" marR="8241" marT="8241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ＭＳ Ｐゴシック"/>
                        </a:rPr>
                        <a:t>―</a:t>
                      </a:r>
                      <a:endParaRPr lang="ja-JP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241" marR="8241" marT="8241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ＭＳ Ｐゴシック"/>
                        </a:rPr>
                        <a:t>―</a:t>
                      </a:r>
                      <a:endParaRPr lang="ja-JP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241" marR="8241" marT="8241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1" u="none" strike="noStrike" dirty="0">
                          <a:effectLst/>
                        </a:rPr>
                        <a:t>＋</a:t>
                      </a:r>
                      <a:endParaRPr lang="ja-JP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241" marR="8241" marT="8241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ＭＳ Ｐゴシック"/>
                        </a:rPr>
                        <a:t>―</a:t>
                      </a:r>
                      <a:endParaRPr lang="ja-JP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241" marR="8241" marT="8241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200" b="1" u="none" strike="noStrike" dirty="0" smtClean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□ 自律</a:t>
                      </a:r>
                      <a:r>
                        <a:rPr lang="ja-JP" altLang="en-US" sz="1200" b="1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神経症候</a:t>
                      </a:r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8241" marR="8241" marT="8241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1" u="none" strike="noStrike">
                          <a:effectLst/>
                        </a:rPr>
                        <a:t>＋</a:t>
                      </a:r>
                      <a:endParaRPr lang="ja-JP" altLang="en-US" sz="1000" b="1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241" marR="8241" marT="8241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ＭＳ Ｐゴシック"/>
                        </a:rPr>
                        <a:t>―</a:t>
                      </a:r>
                      <a:endParaRPr lang="ja-JP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241" marR="8241" marT="8241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1" u="none" strike="noStrike">
                          <a:effectLst/>
                        </a:rPr>
                        <a:t>＋</a:t>
                      </a:r>
                      <a:endParaRPr lang="ja-JP" altLang="en-US" sz="1000" b="1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241" marR="8241" marT="8241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ＭＳ Ｐゴシック"/>
                        </a:rPr>
                        <a:t>―</a:t>
                      </a:r>
                      <a:endParaRPr lang="ja-JP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241" marR="8241" marT="8241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1" u="none" strike="noStrike" dirty="0">
                          <a:effectLst/>
                        </a:rPr>
                        <a:t>＋＋</a:t>
                      </a:r>
                      <a:endParaRPr lang="ja-JP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241" marR="8241" marT="8241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ＭＳ Ｐゴシック"/>
                        </a:rPr>
                        <a:t>―</a:t>
                      </a:r>
                      <a:endParaRPr lang="ja-JP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241" marR="8241" marT="8241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1" u="none" strike="noStrike" dirty="0">
                          <a:effectLst/>
                        </a:rPr>
                        <a:t>＋＋</a:t>
                      </a:r>
                      <a:endParaRPr lang="ja-JP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241" marR="8241" marT="8241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ＭＳ Ｐゴシック"/>
                        </a:rPr>
                        <a:t>―</a:t>
                      </a:r>
                      <a:endParaRPr lang="ja-JP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241" marR="8241" marT="8241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200" b="1" u="none" strike="noStrike" dirty="0" smtClean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□ 内分泌</a:t>
                      </a:r>
                      <a:r>
                        <a:rPr lang="ja-JP" altLang="en-US" sz="1200" b="1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症候</a:t>
                      </a:r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8241" marR="8241" marT="8241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ＭＳ Ｐゴシック"/>
                        </a:rPr>
                        <a:t>―</a:t>
                      </a:r>
                      <a:endParaRPr lang="ja-JP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241" marR="8241" marT="8241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ＭＳ Ｐゴシック"/>
                        </a:rPr>
                        <a:t>―</a:t>
                      </a:r>
                      <a:endParaRPr lang="ja-JP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241" marR="8241" marT="8241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ＭＳ Ｐゴシック"/>
                        </a:rPr>
                        <a:t>―</a:t>
                      </a:r>
                      <a:endParaRPr lang="ja-JP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241" marR="8241" marT="8241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ＭＳ Ｐゴシック"/>
                        </a:rPr>
                        <a:t>―</a:t>
                      </a:r>
                      <a:endParaRPr lang="ja-JP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241" marR="8241" marT="8241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ＭＳ Ｐゴシック"/>
                        </a:rPr>
                        <a:t>―</a:t>
                      </a:r>
                      <a:endParaRPr lang="ja-JP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241" marR="8241" marT="8241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ＭＳ Ｐゴシック"/>
                        </a:rPr>
                        <a:t>―</a:t>
                      </a:r>
                      <a:endParaRPr lang="ja-JP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241" marR="8241" marT="8241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1" u="none" strike="noStrike" dirty="0">
                          <a:effectLst/>
                        </a:rPr>
                        <a:t>＋＋</a:t>
                      </a:r>
                      <a:endParaRPr lang="ja-JP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241" marR="8241" marT="8241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1" u="none" strike="noStrike" dirty="0">
                          <a:effectLst/>
                        </a:rPr>
                        <a:t>＋＋</a:t>
                      </a:r>
                      <a:endParaRPr lang="ja-JP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241" marR="8241" marT="8241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200" b="1" u="none" strike="noStrike" dirty="0" smtClean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□ 情動</a:t>
                      </a:r>
                      <a:r>
                        <a:rPr lang="ja-JP" altLang="en-US" sz="1200" b="1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・認知症候</a:t>
                      </a:r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8241" marR="8241" marT="8241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1" u="none" strike="noStrike">
                          <a:effectLst/>
                        </a:rPr>
                        <a:t>＋＋</a:t>
                      </a:r>
                      <a:endParaRPr lang="ja-JP" altLang="en-US" sz="1000" b="1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241" marR="8241" marT="8241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1" u="none" strike="noStrike">
                          <a:effectLst/>
                        </a:rPr>
                        <a:t>＋</a:t>
                      </a:r>
                      <a:endParaRPr lang="ja-JP" altLang="en-US" sz="1000" b="1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241" marR="8241" marT="8241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1" u="none" strike="noStrike">
                          <a:effectLst/>
                        </a:rPr>
                        <a:t>＋</a:t>
                      </a:r>
                      <a:endParaRPr lang="ja-JP" altLang="en-US" sz="1000" b="1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241" marR="8241" marT="8241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1" u="none" strike="noStrike">
                          <a:effectLst/>
                        </a:rPr>
                        <a:t>＋＋</a:t>
                      </a:r>
                      <a:endParaRPr lang="ja-JP" altLang="en-US" sz="1000" b="1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241" marR="8241" marT="8241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1" u="none" strike="noStrike">
                          <a:effectLst/>
                        </a:rPr>
                        <a:t>＋</a:t>
                      </a:r>
                      <a:endParaRPr lang="ja-JP" altLang="en-US" sz="1000" b="1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241" marR="8241" marT="8241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1" u="none" strike="noStrike">
                          <a:effectLst/>
                        </a:rPr>
                        <a:t>＋</a:t>
                      </a:r>
                      <a:endParaRPr lang="ja-JP" altLang="en-US" sz="1000" b="1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241" marR="8241" marT="8241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1" u="none" strike="noStrike" dirty="0">
                          <a:effectLst/>
                        </a:rPr>
                        <a:t>＋＋</a:t>
                      </a:r>
                      <a:endParaRPr lang="ja-JP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241" marR="8241" marT="8241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1" u="none" strike="noStrike" dirty="0">
                          <a:effectLst/>
                        </a:rPr>
                        <a:t>＋</a:t>
                      </a:r>
                      <a:endParaRPr lang="ja-JP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241" marR="8241" marT="8241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テキスト ボックス 5"/>
          <p:cNvSpPr txBox="1"/>
          <p:nvPr/>
        </p:nvSpPr>
        <p:spPr>
          <a:xfrm>
            <a:off x="7524328" y="6093296"/>
            <a:ext cx="1224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（黒岩義之）</a:t>
            </a:r>
            <a:endParaRPr kumimoji="1" lang="en-US" altLang="ja-JP" sz="12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914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457200" y="418654"/>
            <a:ext cx="8229600" cy="106613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kumimoji="1" lang="en-US" altLang="ja-JP" sz="3200" b="1" dirty="0" smtClean="0">
                <a:solidFill>
                  <a:schemeClr val="accent6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HANS</a:t>
            </a:r>
            <a:r>
              <a:rPr kumimoji="1" lang="ja-JP" altLang="en-US" sz="3200" b="1" dirty="0" smtClean="0">
                <a:solidFill>
                  <a:schemeClr val="accent6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責任病巣の推定</a:t>
            </a:r>
            <a:r>
              <a:rPr kumimoji="1" lang="en-US" altLang="ja-JP" sz="3200" b="1" dirty="0" smtClean="0">
                <a:solidFill>
                  <a:schemeClr val="accent6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/>
            </a:r>
            <a:br>
              <a:rPr kumimoji="1" lang="en-US" altLang="ja-JP" sz="3200" b="1" dirty="0" smtClean="0">
                <a:solidFill>
                  <a:schemeClr val="accent6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lang="ja-JP" altLang="en-US" sz="2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症候学的検討による同定</a:t>
            </a:r>
            <a:endParaRPr kumimoji="1" lang="ja-JP" altLang="en-US" sz="27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637948"/>
              </p:ext>
            </p:extLst>
          </p:nvPr>
        </p:nvGraphicFramePr>
        <p:xfrm>
          <a:off x="457200" y="1844824"/>
          <a:ext cx="8229601" cy="36724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05455"/>
                <a:gridCol w="812529"/>
                <a:gridCol w="801549"/>
                <a:gridCol w="889390"/>
                <a:gridCol w="848215"/>
                <a:gridCol w="848215"/>
                <a:gridCol w="878409"/>
                <a:gridCol w="889390"/>
                <a:gridCol w="856449"/>
              </a:tblGrid>
              <a:tr h="432048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ドメイン</a:t>
                      </a:r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8241" marR="8241" marT="8241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大脳皮質</a:t>
                      </a:r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8241" marR="8241" marT="8241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基底核　</a:t>
                      </a:r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8241" marR="8241" marT="8241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視床</a:t>
                      </a:r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8241" marR="8241" marT="8241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辺縁系</a:t>
                      </a:r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8241" marR="8241" marT="8241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脳幹</a:t>
                      </a:r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8241" marR="8241" marT="8241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小脳</a:t>
                      </a:r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8241" marR="8241" marT="8241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u="none" strike="noStrike" dirty="0">
                          <a:solidFill>
                            <a:srgbClr val="FF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視床下部</a:t>
                      </a:r>
                      <a:endParaRPr lang="ja-JP" alt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8241" marR="8241" marT="8241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下垂体</a:t>
                      </a:r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8241" marR="8241" marT="8241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ctr" fontAlgn="ctr"/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241" marR="8241" marT="8241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0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241" marR="8241" marT="8241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0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241" marR="8241" marT="8241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0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241" marR="8241" marT="8241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0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241" marR="8241" marT="8241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0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241" marR="8241" marT="8241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0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241" marR="8241" marT="8241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000" b="0" i="0" u="none" strike="noStrike" dirty="0">
                        <a:solidFill>
                          <a:srgbClr val="FF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241" marR="8241" marT="8241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0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241" marR="8241" marT="8241" marB="0" anchor="ctr"/>
                </a:tc>
              </a:tr>
              <a:tr h="432048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200" b="1" u="none" strike="noStrike" dirty="0" smtClean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□ 運動</a:t>
                      </a:r>
                      <a:r>
                        <a:rPr lang="ja-JP" altLang="en-US" sz="1200" b="1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症候</a:t>
                      </a:r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8241" marR="8241" marT="8241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1" u="none" strike="noStrike" dirty="0">
                          <a:effectLst/>
                        </a:rPr>
                        <a:t>＋＋</a:t>
                      </a:r>
                      <a:endParaRPr lang="ja-JP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241" marR="8241" marT="8241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1" u="none" strike="noStrike" dirty="0">
                          <a:effectLst/>
                        </a:rPr>
                        <a:t>＋＋</a:t>
                      </a:r>
                      <a:endParaRPr lang="ja-JP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241" marR="8241" marT="8241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1" u="none" strike="noStrike">
                          <a:effectLst/>
                        </a:rPr>
                        <a:t>＋</a:t>
                      </a:r>
                      <a:endParaRPr lang="ja-JP" altLang="en-US" sz="1000" b="1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241" marR="8241" marT="8241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ＭＳ Ｐゴシック"/>
                        </a:rPr>
                        <a:t>―</a:t>
                      </a:r>
                      <a:endParaRPr lang="ja-JP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241" marR="8241" marT="8241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1" u="none" strike="noStrike">
                          <a:effectLst/>
                        </a:rPr>
                        <a:t>＋＋</a:t>
                      </a:r>
                      <a:endParaRPr lang="ja-JP" altLang="en-US" sz="1000" b="1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241" marR="8241" marT="8241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1" u="none" strike="noStrike">
                          <a:effectLst/>
                        </a:rPr>
                        <a:t>＋＋</a:t>
                      </a:r>
                      <a:endParaRPr lang="ja-JP" altLang="en-US" sz="1000" b="1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241" marR="8241" marT="8241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＋＋</a:t>
                      </a:r>
                      <a:endParaRPr lang="ja-JP" altLang="en-US" sz="1000" b="1" i="0" u="none" strike="noStrike" dirty="0">
                        <a:solidFill>
                          <a:srgbClr val="FF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241" marR="8241" marT="8241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ＭＳ Ｐゴシック"/>
                        </a:rPr>
                        <a:t>―</a:t>
                      </a:r>
                      <a:endParaRPr lang="ja-JP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241" marR="8241" marT="8241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200" b="1" u="none" strike="noStrike" dirty="0" smtClean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□ 体性</a:t>
                      </a:r>
                      <a:r>
                        <a:rPr lang="ja-JP" altLang="en-US" sz="1200" b="1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感覚症候　　　</a:t>
                      </a:r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8241" marR="8241" marT="8241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1" u="none" strike="noStrike" dirty="0">
                          <a:effectLst/>
                        </a:rPr>
                        <a:t>＋</a:t>
                      </a:r>
                      <a:endParaRPr lang="ja-JP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241" marR="8241" marT="8241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1" u="none" strike="noStrike" dirty="0">
                          <a:effectLst/>
                        </a:rPr>
                        <a:t>＋</a:t>
                      </a:r>
                      <a:endParaRPr lang="ja-JP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241" marR="8241" marT="8241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1" u="none" strike="noStrike" dirty="0">
                          <a:effectLst/>
                        </a:rPr>
                        <a:t>＋＋</a:t>
                      </a:r>
                      <a:endParaRPr lang="ja-JP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241" marR="8241" marT="8241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1" u="none" strike="noStrike">
                          <a:effectLst/>
                        </a:rPr>
                        <a:t>＋</a:t>
                      </a:r>
                      <a:endParaRPr lang="ja-JP" altLang="en-US" sz="1000" b="1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241" marR="8241" marT="8241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1" u="none" strike="noStrike">
                          <a:effectLst/>
                        </a:rPr>
                        <a:t>＋</a:t>
                      </a:r>
                      <a:endParaRPr lang="ja-JP" altLang="en-US" sz="1000" b="1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241" marR="8241" marT="8241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ＭＳ Ｐゴシック"/>
                        </a:rPr>
                        <a:t>―</a:t>
                      </a:r>
                      <a:endParaRPr lang="ja-JP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241" marR="8241" marT="8241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＋</a:t>
                      </a:r>
                      <a:endParaRPr lang="ja-JP" altLang="en-US" sz="1000" b="1" i="0" u="none" strike="noStrike" dirty="0">
                        <a:solidFill>
                          <a:srgbClr val="FF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241" marR="8241" marT="8241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ＭＳ Ｐゴシック"/>
                        </a:rPr>
                        <a:t>―</a:t>
                      </a:r>
                      <a:endParaRPr lang="ja-JP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241" marR="8241" marT="8241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1" u="none" strike="noStrike" dirty="0" smtClean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□ 視</a:t>
                      </a:r>
                      <a:r>
                        <a:rPr lang="en-US" altLang="zh-TW" sz="1200" b="1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/</a:t>
                      </a:r>
                      <a:r>
                        <a:rPr lang="zh-TW" altLang="en-US" sz="1200" b="1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聴</a:t>
                      </a:r>
                      <a:r>
                        <a:rPr lang="en-US" altLang="zh-TW" sz="1200" b="1" u="none" strike="noStrike" dirty="0" smtClean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/</a:t>
                      </a:r>
                      <a:r>
                        <a:rPr lang="ja-JP" altLang="en-US" sz="1200" b="1" u="none" strike="noStrike" dirty="0" smtClean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嗅</a:t>
                      </a:r>
                      <a:r>
                        <a:rPr lang="zh-TW" altLang="en-US" sz="1200" b="1" u="none" strike="noStrike" dirty="0" smtClean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症候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8241" marR="8241" marT="8241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1" u="none" strike="noStrike">
                          <a:effectLst/>
                        </a:rPr>
                        <a:t>＋</a:t>
                      </a:r>
                      <a:endParaRPr lang="ja-JP" altLang="en-US" sz="1000" b="1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241" marR="8241" marT="8241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ＭＳ Ｐゴシック"/>
                        </a:rPr>
                        <a:t>―</a:t>
                      </a:r>
                      <a:endParaRPr lang="ja-JP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241" marR="8241" marT="8241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1" u="none" strike="noStrike" dirty="0">
                          <a:effectLst/>
                        </a:rPr>
                        <a:t>＋</a:t>
                      </a:r>
                      <a:endParaRPr lang="ja-JP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241" marR="8241" marT="8241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1" u="none" strike="noStrike" dirty="0">
                          <a:effectLst/>
                        </a:rPr>
                        <a:t>＋</a:t>
                      </a:r>
                      <a:endParaRPr lang="ja-JP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241" marR="8241" marT="8241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1" u="none" strike="noStrike" dirty="0">
                          <a:effectLst/>
                        </a:rPr>
                        <a:t>＋</a:t>
                      </a:r>
                      <a:endParaRPr lang="ja-JP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241" marR="8241" marT="8241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ＭＳ Ｐゴシック"/>
                        </a:rPr>
                        <a:t>―</a:t>
                      </a:r>
                      <a:endParaRPr lang="ja-JP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241" marR="8241" marT="8241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＋</a:t>
                      </a:r>
                      <a:endParaRPr lang="ja-JP" altLang="en-US" sz="1000" b="1" i="0" u="none" strike="noStrike" dirty="0">
                        <a:solidFill>
                          <a:srgbClr val="FF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241" marR="8241" marT="8241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1" u="none" strike="noStrike" dirty="0">
                          <a:effectLst/>
                        </a:rPr>
                        <a:t>＋</a:t>
                      </a:r>
                      <a:endParaRPr lang="ja-JP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241" marR="8241" marT="8241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200" b="1" u="none" strike="noStrike" dirty="0" smtClean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□ アレルギー</a:t>
                      </a:r>
                      <a:r>
                        <a:rPr lang="ja-JP" altLang="en-US" sz="1200" b="1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症候</a:t>
                      </a:r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8241" marR="8241" marT="8241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ＭＳ Ｐゴシック"/>
                        </a:rPr>
                        <a:t>―</a:t>
                      </a:r>
                      <a:endParaRPr lang="ja-JP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241" marR="8241" marT="8241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ＭＳ Ｐゴシック"/>
                        </a:rPr>
                        <a:t>―</a:t>
                      </a:r>
                      <a:endParaRPr lang="ja-JP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241" marR="8241" marT="8241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ＭＳ Ｐゴシック"/>
                        </a:rPr>
                        <a:t>―</a:t>
                      </a:r>
                      <a:endParaRPr lang="ja-JP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241" marR="8241" marT="8241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ＭＳ Ｐゴシック"/>
                        </a:rPr>
                        <a:t>―</a:t>
                      </a:r>
                      <a:endParaRPr lang="ja-JP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241" marR="8241" marT="8241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ＭＳ Ｐゴシック"/>
                        </a:rPr>
                        <a:t>―</a:t>
                      </a:r>
                      <a:endParaRPr lang="ja-JP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241" marR="8241" marT="8241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ＭＳ Ｐゴシック"/>
                        </a:rPr>
                        <a:t>―</a:t>
                      </a:r>
                      <a:endParaRPr lang="ja-JP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241" marR="8241" marT="8241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＋</a:t>
                      </a:r>
                      <a:endParaRPr lang="ja-JP" altLang="en-US" sz="1000" b="1" i="0" u="none" strike="noStrike" dirty="0">
                        <a:solidFill>
                          <a:srgbClr val="FF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241" marR="8241" marT="8241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ＭＳ Ｐゴシック"/>
                        </a:rPr>
                        <a:t>―</a:t>
                      </a:r>
                      <a:endParaRPr lang="ja-JP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241" marR="8241" marT="8241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200" b="1" u="none" strike="noStrike" dirty="0" smtClean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□ 自律</a:t>
                      </a:r>
                      <a:r>
                        <a:rPr lang="ja-JP" altLang="en-US" sz="1200" b="1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神経症候</a:t>
                      </a:r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8241" marR="8241" marT="8241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1" u="none" strike="noStrike">
                          <a:effectLst/>
                        </a:rPr>
                        <a:t>＋</a:t>
                      </a:r>
                      <a:endParaRPr lang="ja-JP" altLang="en-US" sz="1000" b="1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241" marR="8241" marT="8241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ＭＳ Ｐゴシック"/>
                        </a:rPr>
                        <a:t>―</a:t>
                      </a:r>
                      <a:endParaRPr lang="ja-JP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241" marR="8241" marT="8241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1" u="none" strike="noStrike">
                          <a:effectLst/>
                        </a:rPr>
                        <a:t>＋</a:t>
                      </a:r>
                      <a:endParaRPr lang="ja-JP" altLang="en-US" sz="1000" b="1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241" marR="8241" marT="8241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ＭＳ Ｐゴシック"/>
                        </a:rPr>
                        <a:t>―</a:t>
                      </a:r>
                      <a:endParaRPr lang="ja-JP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241" marR="8241" marT="8241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1" u="none" strike="noStrike" dirty="0">
                          <a:effectLst/>
                        </a:rPr>
                        <a:t>＋＋</a:t>
                      </a:r>
                      <a:endParaRPr lang="ja-JP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241" marR="8241" marT="8241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ＭＳ Ｐゴシック"/>
                        </a:rPr>
                        <a:t>―</a:t>
                      </a:r>
                      <a:endParaRPr lang="ja-JP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241" marR="8241" marT="8241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＋＋</a:t>
                      </a:r>
                      <a:endParaRPr lang="ja-JP" altLang="en-US" sz="1000" b="1" i="0" u="none" strike="noStrike" dirty="0">
                        <a:solidFill>
                          <a:srgbClr val="FF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241" marR="8241" marT="8241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ＭＳ Ｐゴシック"/>
                        </a:rPr>
                        <a:t>―</a:t>
                      </a:r>
                      <a:endParaRPr lang="ja-JP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241" marR="8241" marT="8241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200" b="1" u="none" strike="noStrike" dirty="0" smtClean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□ 内分泌</a:t>
                      </a:r>
                      <a:r>
                        <a:rPr lang="ja-JP" altLang="en-US" sz="1200" b="1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症候</a:t>
                      </a:r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8241" marR="8241" marT="8241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ＭＳ Ｐゴシック"/>
                        </a:rPr>
                        <a:t>―</a:t>
                      </a:r>
                      <a:endParaRPr lang="ja-JP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241" marR="8241" marT="8241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ＭＳ Ｐゴシック"/>
                        </a:rPr>
                        <a:t>―</a:t>
                      </a:r>
                      <a:endParaRPr lang="ja-JP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241" marR="8241" marT="8241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ＭＳ Ｐゴシック"/>
                        </a:rPr>
                        <a:t>―</a:t>
                      </a:r>
                      <a:endParaRPr lang="ja-JP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241" marR="8241" marT="8241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ＭＳ Ｐゴシック"/>
                        </a:rPr>
                        <a:t>―</a:t>
                      </a:r>
                      <a:endParaRPr lang="ja-JP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241" marR="8241" marT="8241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ＭＳ Ｐゴシック"/>
                        </a:rPr>
                        <a:t>―</a:t>
                      </a:r>
                      <a:endParaRPr lang="ja-JP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241" marR="8241" marT="8241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ＭＳ Ｐゴシック"/>
                        </a:rPr>
                        <a:t>―</a:t>
                      </a:r>
                      <a:endParaRPr lang="ja-JP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241" marR="8241" marT="8241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＋＋</a:t>
                      </a:r>
                      <a:endParaRPr lang="ja-JP" altLang="en-US" sz="1000" b="1" i="0" u="none" strike="noStrike" dirty="0">
                        <a:solidFill>
                          <a:srgbClr val="FF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241" marR="8241" marT="8241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1" u="none" strike="noStrike" dirty="0">
                          <a:effectLst/>
                        </a:rPr>
                        <a:t>＋＋</a:t>
                      </a:r>
                      <a:endParaRPr lang="ja-JP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241" marR="8241" marT="8241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200" b="1" u="none" strike="noStrike" dirty="0" smtClean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□ 情動</a:t>
                      </a:r>
                      <a:r>
                        <a:rPr lang="ja-JP" altLang="en-US" sz="1200" b="1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・認知症候</a:t>
                      </a:r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8241" marR="8241" marT="8241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1" u="none" strike="noStrike">
                          <a:effectLst/>
                        </a:rPr>
                        <a:t>＋＋</a:t>
                      </a:r>
                      <a:endParaRPr lang="ja-JP" altLang="en-US" sz="1000" b="1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241" marR="8241" marT="8241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1" u="none" strike="noStrike">
                          <a:effectLst/>
                        </a:rPr>
                        <a:t>＋</a:t>
                      </a:r>
                      <a:endParaRPr lang="ja-JP" altLang="en-US" sz="1000" b="1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241" marR="8241" marT="8241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1" u="none" strike="noStrike">
                          <a:effectLst/>
                        </a:rPr>
                        <a:t>＋</a:t>
                      </a:r>
                      <a:endParaRPr lang="ja-JP" altLang="en-US" sz="1000" b="1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241" marR="8241" marT="8241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1" u="none" strike="noStrike">
                          <a:effectLst/>
                        </a:rPr>
                        <a:t>＋＋</a:t>
                      </a:r>
                      <a:endParaRPr lang="ja-JP" altLang="en-US" sz="1000" b="1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241" marR="8241" marT="8241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1" u="none" strike="noStrike">
                          <a:effectLst/>
                        </a:rPr>
                        <a:t>＋</a:t>
                      </a:r>
                      <a:endParaRPr lang="ja-JP" altLang="en-US" sz="1000" b="1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241" marR="8241" marT="8241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1" u="none" strike="noStrike">
                          <a:effectLst/>
                        </a:rPr>
                        <a:t>＋</a:t>
                      </a:r>
                      <a:endParaRPr lang="ja-JP" altLang="en-US" sz="1000" b="1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241" marR="8241" marT="8241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＋＋</a:t>
                      </a:r>
                      <a:endParaRPr lang="ja-JP" altLang="en-US" sz="1000" b="1" i="0" u="none" strike="noStrike" dirty="0">
                        <a:solidFill>
                          <a:srgbClr val="FF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241" marR="8241" marT="8241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1" u="none" strike="noStrike" dirty="0">
                          <a:effectLst/>
                        </a:rPr>
                        <a:t>＋</a:t>
                      </a:r>
                      <a:endParaRPr lang="ja-JP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241" marR="8241" marT="8241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テキスト ボックス 1"/>
          <p:cNvSpPr txBox="1"/>
          <p:nvPr/>
        </p:nvSpPr>
        <p:spPr>
          <a:xfrm>
            <a:off x="7524328" y="6093296"/>
            <a:ext cx="1224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（黒岩義之）</a:t>
            </a:r>
            <a:endParaRPr kumimoji="1" lang="en-US" altLang="ja-JP" sz="12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7369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kumimoji="1" lang="ja-JP" altLang="en-US" sz="3200" b="1" dirty="0" smtClean="0">
                <a:solidFill>
                  <a:schemeClr val="accent6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視床下部病変の増悪因子・改善因子</a:t>
            </a:r>
            <a:endParaRPr kumimoji="1" lang="ja-JP" altLang="en-US" sz="3200" b="1" dirty="0">
              <a:solidFill>
                <a:schemeClr val="accent6">
                  <a:lumMod val="7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1026" name="Picture 2" descr="http://tse1.mm.bing.net/th?&amp;id=OIP.Mbc66e3b6e5c585c8a5037dccb8119c18H0&amp;w=300&amp;h=248&amp;c=0&amp;pid=1.9&amp;rs=0&amp;p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36" y="1412777"/>
            <a:ext cx="1742129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tse1.mm.bing.net/th?&amp;id=OIP.Ma7d4dced89e1116ae58d89d0edf9cee8o0&amp;w=300&amp;h=295&amp;c=0&amp;pid=1.9&amp;rs=0&amp;p=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212975"/>
            <a:ext cx="3168352" cy="3115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円/楕円 2"/>
          <p:cNvSpPr/>
          <p:nvPr/>
        </p:nvSpPr>
        <p:spPr>
          <a:xfrm>
            <a:off x="971600" y="1700808"/>
            <a:ext cx="720080" cy="576064"/>
          </a:xfrm>
          <a:prstGeom prst="ellipse">
            <a:avLst/>
          </a:prstGeom>
          <a:noFill/>
          <a:ln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右矢印 4"/>
          <p:cNvSpPr/>
          <p:nvPr/>
        </p:nvSpPr>
        <p:spPr>
          <a:xfrm rot="2220000">
            <a:off x="1503510" y="2678776"/>
            <a:ext cx="1584176" cy="1440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右カーブ矢印 5"/>
          <p:cNvSpPr/>
          <p:nvPr/>
        </p:nvSpPr>
        <p:spPr>
          <a:xfrm rot="2580000">
            <a:off x="4661923" y="2484971"/>
            <a:ext cx="432048" cy="23344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436096" y="2276872"/>
            <a:ext cx="1224136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悪化因子</a:t>
            </a:r>
            <a:endParaRPr kumimoji="1" lang="ja-JP" altLang="en-US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012160" y="2651206"/>
            <a:ext cx="302433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気象：雨の前、台風の前</a:t>
            </a:r>
            <a:endParaRPr kumimoji="1" lang="en-US" altLang="ja-JP" sz="1600" b="1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6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気候：季節の変わり目、冬</a:t>
            </a:r>
            <a:endParaRPr lang="en-US" altLang="ja-JP" sz="1600" b="1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6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生理：生理前</a:t>
            </a:r>
            <a:endParaRPr kumimoji="1" lang="en-US" altLang="ja-JP" sz="1600" b="1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6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心的ストレス</a:t>
            </a:r>
            <a:endParaRPr lang="en-US" altLang="ja-JP" sz="1600" b="1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1600" b="1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</a:t>
            </a:r>
            <a:r>
              <a:rPr kumimoji="1" lang="ja-JP" altLang="en-US" sz="14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青斑核：</a:t>
            </a:r>
            <a:r>
              <a:rPr kumimoji="1" lang="en-US" altLang="ja-JP" sz="14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NE</a:t>
            </a:r>
            <a:r>
              <a:rPr kumimoji="1" lang="ja-JP" altLang="en-US" sz="14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の放出</a:t>
            </a:r>
            <a:r>
              <a:rPr kumimoji="1" lang="en-US" altLang="ja-JP" sz="14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?</a:t>
            </a:r>
            <a:r>
              <a:rPr kumimoji="1" lang="ja-JP" altLang="en-US" sz="14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→</a:t>
            </a:r>
            <a:r>
              <a:rPr kumimoji="1" lang="en-US" altLang="ja-JP" sz="14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CRH</a:t>
            </a:r>
            <a:r>
              <a:rPr kumimoji="1" lang="ja-JP" altLang="en-US" sz="14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）</a:t>
            </a:r>
            <a:endParaRPr kumimoji="1" lang="en-US" altLang="ja-JP" sz="1400" b="1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kumimoji="1" lang="ja-JP" altLang="en-US" sz="16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851920" y="4653136"/>
            <a:ext cx="864096" cy="276999"/>
          </a:xfrm>
          <a:prstGeom prst="rect">
            <a:avLst/>
          </a:prstGeom>
          <a:solidFill>
            <a:srgbClr val="FF0000">
              <a:alpha val="10196"/>
            </a:srgb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 smtClean="0">
                <a:solidFill>
                  <a:srgbClr val="FF0000"/>
                </a:solidFill>
              </a:rPr>
              <a:t>視床下部</a:t>
            </a:r>
            <a:endParaRPr kumimoji="1" lang="ja-JP" altLang="en-US" sz="1200" b="1" dirty="0">
              <a:solidFill>
                <a:srgbClr val="FF0000"/>
              </a:solidFill>
            </a:endParaRPr>
          </a:p>
        </p:txBody>
      </p:sp>
      <p:sp>
        <p:nvSpPr>
          <p:cNvPr id="10" name="右矢印 9"/>
          <p:cNvSpPr/>
          <p:nvPr/>
        </p:nvSpPr>
        <p:spPr>
          <a:xfrm>
            <a:off x="2699792" y="4725144"/>
            <a:ext cx="1008111" cy="148371"/>
          </a:xfrm>
          <a:prstGeom prst="rightArrow">
            <a:avLst/>
          </a:prstGeom>
          <a:solidFill>
            <a:srgbClr val="FF0000">
              <a:alpha val="3019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83568" y="3861048"/>
            <a:ext cx="1224136" cy="55399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改善</a:t>
            </a:r>
            <a:r>
              <a:rPr lang="ja-JP" altLang="en-US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因子</a:t>
            </a:r>
            <a:endParaRPr lang="en-US" altLang="ja-JP" b="1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kumimoji="1" lang="ja-JP" altLang="en-US" sz="12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（一過性）</a:t>
            </a:r>
            <a:endParaRPr kumimoji="1" lang="ja-JP" altLang="en-US" sz="12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61393" y="4581128"/>
            <a:ext cx="2886471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楽しいこと</a:t>
            </a:r>
            <a:endParaRPr kumimoji="1" lang="en-US" altLang="ja-JP" sz="1600" b="1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6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自身が没入できること</a:t>
            </a:r>
            <a:endParaRPr lang="en-US" altLang="ja-JP" sz="1600" b="1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6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安心感</a:t>
            </a:r>
            <a:endParaRPr lang="en-US" altLang="ja-JP" sz="1600" b="1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kumimoji="1" lang="en-US" altLang="ja-JP" sz="16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2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（視</a:t>
            </a:r>
            <a:r>
              <a:rPr lang="ja-JP" altLang="en-US" sz="1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床下部前部：</a:t>
            </a:r>
            <a:r>
              <a:rPr lang="ja-JP" altLang="en-US" sz="12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エンドルフィン</a:t>
            </a:r>
            <a:r>
              <a:rPr lang="en-US" altLang="ja-JP" sz="12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?</a:t>
            </a:r>
            <a:r>
              <a:rPr lang="ja-JP" altLang="en-US" sz="12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）</a:t>
            </a:r>
            <a:endParaRPr lang="en-US" altLang="ja-JP" sz="1200" b="1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491880" y="5661248"/>
            <a:ext cx="648072" cy="2539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1050" b="1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下垂体</a:t>
            </a:r>
            <a:endParaRPr kumimoji="1" lang="ja-JP" altLang="en-US" sz="1050" b="1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971524" y="1196752"/>
            <a:ext cx="60649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kumimoji="1" lang="ja-JP" altLang="en-US" sz="16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視床下部：自律神経→“こころの反応を制御する中枢”</a:t>
            </a:r>
            <a:endParaRPr kumimoji="1" lang="en-US" altLang="ja-JP" sz="1600" b="1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ja-JP" altLang="en-US" sz="1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ここ</a:t>
            </a:r>
            <a:r>
              <a:rPr lang="ja-JP" altLang="en-US" sz="16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に病巣が形成されると</a:t>
            </a:r>
            <a:r>
              <a:rPr lang="ja-JP" altLang="en-US" sz="16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、悪化・</a:t>
            </a:r>
            <a:r>
              <a:rPr lang="ja-JP" altLang="en-US" sz="16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改善の「波」ができる。</a:t>
            </a:r>
            <a:endParaRPr kumimoji="1" lang="ja-JP" altLang="en-US" sz="16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6238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57606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kumimoji="1" lang="ja-JP" altLang="en-US" sz="3200" b="1" dirty="0" smtClean="0">
                <a:solidFill>
                  <a:schemeClr val="accent6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今後の医学的研究の方向</a:t>
            </a:r>
            <a:endParaRPr kumimoji="1" lang="ja-JP" altLang="en-US" sz="3200" b="1" dirty="0">
              <a:solidFill>
                <a:schemeClr val="accent6">
                  <a:lumMod val="7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idx="1"/>
          </p:nvPr>
        </p:nvSpPr>
        <p:spPr>
          <a:xfrm>
            <a:off x="971600" y="1124744"/>
            <a:ext cx="7416824" cy="5256583"/>
          </a:xfrm>
        </p:spPr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kumimoji="1" lang="ja-JP" altLang="en-US" sz="2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血液検査</a:t>
            </a:r>
            <a:endParaRPr kumimoji="1" lang="en-US" altLang="ja-JP" sz="20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sz="1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en-US" altLang="ja-JP" sz="1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(1) </a:t>
            </a:r>
            <a:r>
              <a:rPr lang="ja-JP" altLang="en-US" sz="1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炎症性疾患、リウマチ性疾患、甲状腺疾患の鑑別</a:t>
            </a:r>
            <a:endParaRPr lang="en-US" altLang="ja-JP" sz="18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kumimoji="1" lang="ja-JP" altLang="en-US" sz="1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kumimoji="1" lang="en-US" altLang="ja-JP" sz="1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(2) HANS</a:t>
            </a:r>
            <a:r>
              <a:rPr kumimoji="1" lang="ja-JP" altLang="en-US" sz="1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に特異的な血液指標＝</a:t>
            </a:r>
            <a:r>
              <a:rPr lang="en-US" altLang="ja-JP" sz="1800" u="sng" dirty="0" err="1" smtClean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Proteomix</a:t>
            </a:r>
            <a:r>
              <a:rPr lang="ja-JP" altLang="en-US" sz="1800" u="sng" dirty="0" smtClean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解析</a:t>
            </a:r>
            <a:r>
              <a:rPr lang="ja-JP" altLang="en-US" sz="1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の検討→臨床へ</a:t>
            </a:r>
            <a:endParaRPr lang="en-US" altLang="ja-JP" sz="18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kumimoji="1" lang="ja-JP" altLang="en-US" sz="1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kumimoji="1" lang="en-US" altLang="ja-JP" sz="1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(3) HLA</a:t>
            </a:r>
            <a:r>
              <a:rPr kumimoji="1" lang="ja-JP" altLang="en-US" sz="1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型の検討：</a:t>
            </a:r>
            <a:r>
              <a:rPr kumimoji="1" lang="en-US" altLang="ja-JP" sz="1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HLA DPB1</a:t>
            </a:r>
            <a:r>
              <a:rPr kumimoji="1" lang="en-US" altLang="ja-JP" sz="1800" baseline="30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*</a:t>
            </a:r>
            <a:r>
              <a:rPr kumimoji="1" lang="en-US" altLang="ja-JP" sz="1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0501</a:t>
            </a:r>
            <a:r>
              <a:rPr kumimoji="1" lang="ja-JP" altLang="en-US" sz="1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？（鹿児島大学高島教授）</a:t>
            </a:r>
            <a:endParaRPr kumimoji="1" lang="en-US" altLang="ja-JP" sz="18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buBlip>
                <a:blip r:embed="rId2"/>
              </a:buBlip>
            </a:pPr>
            <a:r>
              <a:rPr lang="en-US" altLang="ja-JP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ja-JP" altLang="en-US" sz="2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画像検査</a:t>
            </a:r>
            <a:endParaRPr lang="en-US" altLang="ja-JP" sz="20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sz="1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en-US" altLang="ja-JP" sz="1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(1) </a:t>
            </a:r>
            <a:r>
              <a:rPr lang="ja-JP" altLang="en-US" sz="1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脳血流シンチ</a:t>
            </a:r>
            <a:r>
              <a:rPr lang="en-US" altLang="ja-JP" sz="1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(</a:t>
            </a:r>
            <a:r>
              <a:rPr lang="en-US" altLang="ja-JP" sz="1800" dirty="0" smtClean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SPECT</a:t>
            </a:r>
            <a:r>
              <a:rPr lang="en-US" altLang="ja-JP" sz="1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)</a:t>
            </a:r>
            <a:r>
              <a:rPr lang="ja-JP" altLang="en-US" sz="1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：新しいソフトウエア</a:t>
            </a:r>
            <a:r>
              <a:rPr lang="en-US" altLang="ja-JP" sz="1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―</a:t>
            </a:r>
            <a:r>
              <a:rPr lang="ja-JP" altLang="en-US" sz="1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の導入</a:t>
            </a:r>
            <a:endParaRPr lang="en-US" altLang="ja-JP" sz="18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kumimoji="1" lang="ja-JP" altLang="en-US" sz="1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kumimoji="1" lang="en-US" altLang="ja-JP" sz="1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(2)</a:t>
            </a:r>
            <a:r>
              <a:rPr lang="ja-JP" altLang="en-US" sz="1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en-US" altLang="ja-JP" sz="1800" baseline="30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18</a:t>
            </a:r>
            <a:r>
              <a:rPr lang="en-US" altLang="ja-JP" sz="1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F[R]-CK11195-</a:t>
            </a:r>
            <a:r>
              <a:rPr lang="en-US" altLang="ja-JP" sz="1800" dirty="0" smtClean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PET</a:t>
            </a:r>
            <a:r>
              <a:rPr lang="ja-JP" altLang="en-US" sz="1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の導入：視床下部炎症の描出</a:t>
            </a:r>
            <a:endParaRPr lang="en-US" altLang="ja-JP" sz="18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buBlip>
                <a:blip r:embed="rId2"/>
              </a:buBlip>
            </a:pPr>
            <a:r>
              <a:rPr kumimoji="1" lang="ja-JP" altLang="en-US" sz="2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モデル・マウス</a:t>
            </a:r>
            <a:endParaRPr kumimoji="1" lang="en-US" altLang="ja-JP" sz="20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sz="1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en-US" altLang="ja-JP" sz="1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(1) </a:t>
            </a:r>
            <a:r>
              <a:rPr lang="ja-JP" altLang="en-US" sz="1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疾患のメカニズムの解明</a:t>
            </a:r>
            <a:endParaRPr lang="en-US" altLang="ja-JP" sz="18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kumimoji="1" lang="ja-JP" altLang="en-US" sz="1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kumimoji="1" lang="en-US" altLang="ja-JP" sz="1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(2) </a:t>
            </a:r>
            <a:r>
              <a:rPr kumimoji="1" lang="ja-JP" altLang="en-US" sz="1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治療薬の開発</a:t>
            </a:r>
            <a:endParaRPr kumimoji="1" lang="en-US" altLang="ja-JP" sz="18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endParaRPr lang="en-US" altLang="ja-JP" sz="9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p"/>
            </a:pPr>
            <a:r>
              <a:rPr kumimoji="1" lang="ja-JP" altLang="en-US" sz="2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研究の波及効果</a:t>
            </a:r>
            <a:endParaRPr kumimoji="1" lang="en-US" altLang="ja-JP" sz="20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Clr>
                <a:srgbClr val="0070C0"/>
              </a:buClr>
              <a:buNone/>
            </a:pPr>
            <a:r>
              <a:rPr lang="ja-JP" altLang="en-US" sz="1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en-US" altLang="ja-JP" sz="1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(1) </a:t>
            </a:r>
            <a:r>
              <a:rPr lang="ja-JP" altLang="en-US" sz="1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更年期障害の解明・改善</a:t>
            </a:r>
            <a:endParaRPr lang="en-US" altLang="ja-JP" sz="18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Clr>
                <a:srgbClr val="0070C0"/>
              </a:buClr>
              <a:buNone/>
            </a:pPr>
            <a:r>
              <a:rPr lang="ja-JP" altLang="en-US" sz="1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en-US" altLang="ja-JP" sz="1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(2) </a:t>
            </a:r>
            <a:r>
              <a:rPr lang="ja-JP" altLang="en-US" sz="1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老化現象の解明・改善</a:t>
            </a:r>
            <a:endParaRPr lang="en-US" altLang="ja-JP" sz="18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Clr>
                <a:srgbClr val="0070C0"/>
              </a:buClr>
              <a:buNone/>
            </a:pPr>
            <a:r>
              <a:rPr lang="ja-JP" altLang="en-US" sz="1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en-US" altLang="ja-JP" sz="1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(3) </a:t>
            </a:r>
            <a:r>
              <a:rPr lang="ja-JP" altLang="en-US" sz="1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原因不明の小児神経疾患への応用</a:t>
            </a:r>
            <a:endParaRPr lang="en-US" altLang="ja-JP" sz="1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Clr>
                <a:srgbClr val="0070C0"/>
              </a:buClr>
              <a:buNone/>
            </a:pPr>
            <a:endParaRPr lang="ja-JP" altLang="en-US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28360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1259632" y="692696"/>
            <a:ext cx="6696744" cy="720080"/>
          </a:xfrm>
          <a:gradFill flip="none" rotWithShape="1">
            <a:gsLst>
              <a:gs pos="0">
                <a:schemeClr val="accent6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6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txBody>
          <a:bodyPr>
            <a:normAutofit fontScale="90000"/>
          </a:bodyPr>
          <a:lstStyle/>
          <a:p>
            <a:r>
              <a:rPr kumimoji="1" lang="ja-JP" altLang="en-US" sz="2700" b="1" dirty="0" smtClean="0">
                <a:solidFill>
                  <a:schemeClr val="accent6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ＨＰＶワクチン副反応報告</a:t>
            </a:r>
            <a:r>
              <a:rPr kumimoji="1" lang="en-US" altLang="ja-JP" sz="2700" b="1" dirty="0" smtClean="0">
                <a:solidFill>
                  <a:schemeClr val="accent6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(SOC</a:t>
            </a:r>
            <a:r>
              <a:rPr kumimoji="1" lang="ja-JP" altLang="en-US" sz="2700" b="1" dirty="0" smtClean="0">
                <a:solidFill>
                  <a:schemeClr val="accent6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分類</a:t>
            </a:r>
            <a:r>
              <a:rPr kumimoji="1" lang="en-US" altLang="ja-JP" sz="2700" b="1" dirty="0" smtClean="0">
                <a:solidFill>
                  <a:schemeClr val="accent6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)</a:t>
            </a:r>
            <a:br>
              <a:rPr kumimoji="1" lang="en-US" altLang="ja-JP" sz="2700" b="1" dirty="0" smtClean="0">
                <a:solidFill>
                  <a:schemeClr val="accent6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lang="ja-JP" altLang="en-US" sz="2000" b="1" dirty="0" smtClean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デンマーク</a:t>
            </a:r>
            <a:r>
              <a:rPr lang="en-US" altLang="ja-JP" sz="1600" b="1" dirty="0" smtClean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(DHMA)</a:t>
            </a:r>
            <a:r>
              <a:rPr lang="en-US" altLang="ja-JP" sz="2000" b="1" dirty="0" smtClean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/</a:t>
            </a:r>
            <a:r>
              <a:rPr lang="ja-JP" altLang="en-US" sz="2000" b="1" dirty="0" smtClean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フランス</a:t>
            </a:r>
            <a:r>
              <a:rPr lang="en-US" altLang="ja-JP" sz="1600" b="1" dirty="0" smtClean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(ANSM)</a:t>
            </a:r>
            <a:r>
              <a:rPr lang="en-US" altLang="ja-JP" sz="2000" b="1" dirty="0" smtClean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/</a:t>
            </a:r>
            <a:r>
              <a:rPr lang="ja-JP" altLang="en-US" sz="2000" b="1" dirty="0" smtClean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イギリス</a:t>
            </a:r>
            <a:r>
              <a:rPr lang="en-US" altLang="ja-JP" sz="1600" b="1" dirty="0" smtClean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(MHRA)</a:t>
            </a:r>
            <a:endParaRPr kumimoji="1" lang="ja-JP" altLang="en-US" sz="1600" b="1" dirty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1352811"/>
              </p:ext>
            </p:extLst>
          </p:nvPr>
        </p:nvGraphicFramePr>
        <p:xfrm>
          <a:off x="323529" y="1556792"/>
          <a:ext cx="8363272" cy="38164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11426"/>
                <a:gridCol w="1410478"/>
                <a:gridCol w="577754"/>
                <a:gridCol w="596741"/>
                <a:gridCol w="1456128"/>
                <a:gridCol w="467005"/>
                <a:gridCol w="577754"/>
                <a:gridCol w="1475521"/>
                <a:gridCol w="512711"/>
                <a:gridCol w="577754"/>
              </a:tblGrid>
              <a:tr h="36004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SOC</a:t>
                      </a:r>
                      <a:r>
                        <a:rPr lang="ja-JP" altLang="en-US" sz="1200" b="1" u="none" strike="noStrike" dirty="0">
                          <a:effectLst/>
                        </a:rPr>
                        <a:t>順位</a:t>
                      </a:r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153" marR="8153" marT="81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4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デンマーク</a:t>
                      </a:r>
                      <a:endParaRPr lang="ja-JP" altLang="en-US" sz="14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ＭＳ Ｐゴシック"/>
                      </a:endParaRPr>
                    </a:p>
                  </a:txBody>
                  <a:tcPr marL="8153" marR="8153" marT="81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u="none" strike="noStrike" dirty="0">
                          <a:effectLst/>
                        </a:rPr>
                        <a:t>　</a:t>
                      </a:r>
                      <a:r>
                        <a:rPr lang="ja-JP" altLang="en-US" sz="1200" b="1" u="none" strike="noStrike" dirty="0" smtClean="0">
                          <a:effectLst/>
                        </a:rPr>
                        <a:t>件数</a:t>
                      </a:r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153" marR="8153" marT="81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％</a:t>
                      </a:r>
                      <a:endParaRPr lang="ja-JP" alt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153" marR="8153" marT="81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4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フランス</a:t>
                      </a:r>
                      <a:endParaRPr lang="ja-JP" altLang="en-US" sz="14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ＭＳ Ｐゴシック"/>
                      </a:endParaRPr>
                    </a:p>
                  </a:txBody>
                  <a:tcPr marL="8153" marR="8153" marT="81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u="none" strike="noStrike" dirty="0" smtClean="0">
                          <a:effectLst/>
                        </a:rPr>
                        <a:t>件数</a:t>
                      </a:r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153" marR="8153" marT="81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％</a:t>
                      </a:r>
                      <a:endParaRPr lang="ja-JP" alt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153" marR="8153" marT="81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4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イギリス</a:t>
                      </a:r>
                      <a:endParaRPr lang="ja-JP" altLang="en-US" sz="14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ＭＳ Ｐゴシック"/>
                      </a:endParaRPr>
                    </a:p>
                  </a:txBody>
                  <a:tcPr marL="8153" marR="8153" marT="8153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200" b="1" dirty="0" smtClean="0"/>
                        <a:t>件数</a:t>
                      </a:r>
                      <a:endParaRPr lang="ja-JP" altLang="en-US" sz="1200" b="1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％</a:t>
                      </a:r>
                      <a:endParaRPr lang="ja-JP" alt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153" marR="8153" marT="8153" marB="0" anchor="ctr"/>
                </a:tc>
              </a:tr>
              <a:tr h="28803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1" u="none" strike="noStrike" dirty="0">
                          <a:effectLst/>
                        </a:rPr>
                        <a:t>1</a:t>
                      </a:r>
                      <a:endParaRPr lang="en-US" altLang="ja-JP" sz="11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153" marR="8153" marT="8153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1" u="none" strike="noStrike" dirty="0">
                          <a:effectLst/>
                        </a:rPr>
                        <a:t>神経系障害</a:t>
                      </a:r>
                      <a:endParaRPr lang="ja-JP" alt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153" marR="8153" marT="8153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b="1" u="none" strike="noStrike" dirty="0">
                          <a:effectLst/>
                        </a:rPr>
                        <a:t>1,778</a:t>
                      </a:r>
                      <a:endParaRPr lang="en-US" altLang="ja-JP" sz="12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153" marR="8153" marT="8153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28.3</a:t>
                      </a:r>
                      <a:endParaRPr lang="en-US" altLang="ja-JP" sz="1200" b="1" i="0" u="none" strike="noStrike" dirty="0">
                        <a:solidFill>
                          <a:srgbClr val="FF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153" marR="8153" marT="8153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1" u="none" strike="noStrike" dirty="0">
                          <a:effectLst/>
                        </a:rPr>
                        <a:t>神経系障害</a:t>
                      </a:r>
                      <a:endParaRPr lang="ja-JP" alt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153" marR="8153" marT="8153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b="1" u="none" strike="noStrike" dirty="0">
                          <a:effectLst/>
                        </a:rPr>
                        <a:t>443</a:t>
                      </a:r>
                      <a:endParaRPr lang="en-US" altLang="ja-JP" sz="12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153" marR="8153" marT="8153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21.2</a:t>
                      </a:r>
                      <a:endParaRPr lang="en-US" altLang="ja-JP" sz="1200" b="1" i="0" u="none" strike="noStrike" dirty="0">
                        <a:solidFill>
                          <a:srgbClr val="FF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153" marR="8153" marT="8153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1" u="none" strike="noStrike" dirty="0">
                          <a:effectLst/>
                        </a:rPr>
                        <a:t>神経系障害</a:t>
                      </a:r>
                      <a:endParaRPr lang="ja-JP" alt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153" marR="8153" marT="8153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ja-JP" sz="1200" b="1" dirty="0" smtClean="0"/>
                        <a:t>4,263</a:t>
                      </a:r>
                      <a:endParaRPr lang="ja-JP" altLang="en-US" sz="1200" b="1" dirty="0"/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29.8</a:t>
                      </a:r>
                      <a:endParaRPr lang="en-US" altLang="ja-JP" sz="1200" b="1" i="0" u="none" strike="noStrike" dirty="0">
                        <a:solidFill>
                          <a:srgbClr val="FF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153" marR="8153" marT="8153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1" u="none" strike="noStrike" dirty="0">
                          <a:effectLst/>
                        </a:rPr>
                        <a:t>2</a:t>
                      </a:r>
                      <a:endParaRPr lang="en-US" altLang="ja-JP" sz="11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153" marR="8153" marT="8153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1" u="none" strike="noStrike" dirty="0">
                          <a:effectLst/>
                        </a:rPr>
                        <a:t>一般、全身障害</a:t>
                      </a:r>
                      <a:endParaRPr lang="ja-JP" alt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153" marR="8153" marT="8153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b="1" u="none" strike="noStrike" dirty="0">
                          <a:effectLst/>
                        </a:rPr>
                        <a:t>1,039</a:t>
                      </a:r>
                      <a:endParaRPr lang="en-US" altLang="ja-JP" sz="12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153" marR="8153" marT="8153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16.5</a:t>
                      </a:r>
                      <a:endParaRPr lang="en-US" altLang="ja-JP" sz="1200" b="1" i="0" u="none" strike="noStrike" dirty="0">
                        <a:solidFill>
                          <a:srgbClr val="FF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153" marR="8153" marT="8153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1" u="none" strike="noStrike" dirty="0">
                          <a:effectLst/>
                        </a:rPr>
                        <a:t>一般・全身症状</a:t>
                      </a:r>
                      <a:endParaRPr lang="ja-JP" alt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153" marR="8153" marT="8153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b="1" u="none" strike="noStrike" dirty="0">
                          <a:effectLst/>
                        </a:rPr>
                        <a:t>400</a:t>
                      </a:r>
                      <a:endParaRPr lang="en-US" altLang="ja-JP" sz="12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153" marR="8153" marT="8153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19.1</a:t>
                      </a:r>
                      <a:endParaRPr lang="en-US" altLang="ja-JP" sz="1200" b="1" i="0" u="none" strike="noStrike" dirty="0">
                        <a:solidFill>
                          <a:srgbClr val="FF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153" marR="8153" marT="8153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1" u="none" strike="noStrike" dirty="0">
                          <a:effectLst/>
                        </a:rPr>
                        <a:t>一般・全身症状</a:t>
                      </a:r>
                      <a:endParaRPr lang="ja-JP" alt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153" marR="8153" marT="8153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ja-JP" sz="1200" b="1" dirty="0" smtClean="0"/>
                        <a:t>2,940</a:t>
                      </a:r>
                      <a:endParaRPr lang="ja-JP" altLang="en-US" sz="1200" b="1" dirty="0"/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20.6</a:t>
                      </a:r>
                      <a:endParaRPr lang="en-US" altLang="ja-JP" sz="1200" b="1" i="0" u="none" strike="noStrike" dirty="0">
                        <a:solidFill>
                          <a:srgbClr val="FF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153" marR="8153" marT="8153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1" u="none" strike="noStrike" dirty="0">
                          <a:effectLst/>
                        </a:rPr>
                        <a:t>3</a:t>
                      </a:r>
                      <a:endParaRPr lang="en-US" altLang="ja-JP" sz="11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153" marR="8153" marT="8153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1" u="none" strike="noStrike" dirty="0">
                          <a:effectLst/>
                        </a:rPr>
                        <a:t>筋骨格系・結合組織障害</a:t>
                      </a:r>
                      <a:endParaRPr lang="ja-JP" alt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153" marR="8153" marT="8153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b="1" u="none" strike="noStrike" dirty="0">
                          <a:effectLst/>
                        </a:rPr>
                        <a:t>671</a:t>
                      </a:r>
                      <a:endParaRPr lang="en-US" altLang="ja-JP" sz="12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153" marR="8153" marT="8153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10.7</a:t>
                      </a:r>
                      <a:endParaRPr lang="en-US" altLang="ja-JP" sz="1200" b="1" i="0" u="none" strike="noStrike" dirty="0">
                        <a:solidFill>
                          <a:srgbClr val="FF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153" marR="8153" marT="8153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1" u="none" strike="noStrike" dirty="0">
                          <a:effectLst/>
                        </a:rPr>
                        <a:t>皮膚・皮下組織障害</a:t>
                      </a:r>
                      <a:endParaRPr lang="ja-JP" alt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153" marR="8153" marT="8153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b="1" u="none" strike="noStrike" dirty="0">
                          <a:effectLst/>
                        </a:rPr>
                        <a:t>272</a:t>
                      </a:r>
                      <a:endParaRPr lang="en-US" altLang="ja-JP" sz="12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153" marR="8153" marT="8153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13.0</a:t>
                      </a:r>
                      <a:endParaRPr lang="en-US" altLang="ja-JP" sz="1200" b="1" i="0" u="none" strike="noStrike" dirty="0">
                        <a:solidFill>
                          <a:srgbClr val="FF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153" marR="8153" marT="8153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1" u="none" strike="noStrike" dirty="0">
                          <a:effectLst/>
                        </a:rPr>
                        <a:t>胃腸障害</a:t>
                      </a:r>
                      <a:endParaRPr lang="ja-JP" alt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153" marR="8153" marT="8153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ja-JP" sz="1200" b="1" dirty="0" smtClean="0">
                          <a:latin typeface="+mn-lt"/>
                        </a:rPr>
                        <a:t>2,100</a:t>
                      </a:r>
                      <a:endParaRPr lang="ja-JP" altLang="en-US" sz="1200" b="1" dirty="0"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b="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14.7</a:t>
                      </a:r>
                      <a:endParaRPr lang="en-US" altLang="ja-JP" sz="1200" b="0" i="0" u="none" strike="noStrike" dirty="0">
                        <a:solidFill>
                          <a:srgbClr val="FF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153" marR="8153" marT="8153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1" u="none" strike="noStrike" dirty="0">
                          <a:effectLst/>
                        </a:rPr>
                        <a:t>4</a:t>
                      </a:r>
                      <a:endParaRPr lang="en-US" altLang="ja-JP" sz="11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153" marR="8153" marT="8153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1" u="none" strike="noStrike" dirty="0">
                          <a:effectLst/>
                        </a:rPr>
                        <a:t>皮膚・皮下組織</a:t>
                      </a:r>
                      <a:endParaRPr lang="ja-JP" alt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153" marR="8153" marT="8153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b="1" u="none" strike="noStrike" dirty="0">
                          <a:effectLst/>
                        </a:rPr>
                        <a:t>645</a:t>
                      </a:r>
                      <a:endParaRPr lang="en-US" altLang="ja-JP" sz="12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153" marR="8153" marT="8153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10.3</a:t>
                      </a:r>
                      <a:endParaRPr lang="en-US" altLang="ja-JP" sz="1200" b="1" i="0" u="none" strike="noStrike" dirty="0">
                        <a:solidFill>
                          <a:srgbClr val="FF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153" marR="8153" marT="8153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1" u="none" strike="noStrike" dirty="0">
                          <a:effectLst/>
                        </a:rPr>
                        <a:t>筋骨格系・結合組織障害</a:t>
                      </a:r>
                      <a:endParaRPr lang="ja-JP" alt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153" marR="8153" marT="8153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b="1" u="none" strike="noStrike" dirty="0">
                          <a:effectLst/>
                        </a:rPr>
                        <a:t>191</a:t>
                      </a:r>
                      <a:endParaRPr lang="en-US" altLang="ja-JP" sz="12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153" marR="8153" marT="8153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9.1</a:t>
                      </a:r>
                      <a:endParaRPr lang="en-US" altLang="ja-JP" sz="1200" b="1" i="0" u="none" strike="noStrike" dirty="0">
                        <a:solidFill>
                          <a:srgbClr val="FF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153" marR="8153" marT="8153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1" u="none" strike="noStrike" dirty="0">
                          <a:effectLst/>
                        </a:rPr>
                        <a:t>筋骨格系・結合組織障害</a:t>
                      </a:r>
                      <a:endParaRPr lang="ja-JP" alt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153" marR="8153" marT="8153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b="1" u="none" strike="noStrike" dirty="0">
                          <a:effectLst/>
                        </a:rPr>
                        <a:t>1,455</a:t>
                      </a:r>
                      <a:endParaRPr lang="en-US" altLang="ja-JP" sz="12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153" marR="8153" marT="8153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10.2</a:t>
                      </a:r>
                      <a:endParaRPr lang="en-US" altLang="ja-JP" sz="1200" b="1" i="0" u="none" strike="noStrike" dirty="0">
                        <a:solidFill>
                          <a:srgbClr val="FF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153" marR="8153" marT="8153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1" u="none" strike="noStrike" dirty="0">
                          <a:effectLst/>
                        </a:rPr>
                        <a:t>5</a:t>
                      </a:r>
                      <a:endParaRPr lang="en-US" altLang="ja-JP" sz="11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153" marR="8153" marT="8153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1" u="none" strike="noStrike" dirty="0">
                          <a:effectLst/>
                        </a:rPr>
                        <a:t>胃腸障害</a:t>
                      </a:r>
                      <a:endParaRPr lang="ja-JP" alt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153" marR="8153" marT="8153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b="1" u="none" strike="noStrike" dirty="0">
                          <a:effectLst/>
                        </a:rPr>
                        <a:t>539</a:t>
                      </a:r>
                      <a:endParaRPr lang="en-US" altLang="ja-JP" sz="12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153" marR="8153" marT="8153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8.6</a:t>
                      </a:r>
                      <a:endParaRPr lang="en-US" altLang="ja-JP" sz="1200" b="1" i="0" u="none" strike="noStrike" dirty="0">
                        <a:solidFill>
                          <a:srgbClr val="FF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153" marR="8153" marT="8153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1" u="none" strike="noStrike" dirty="0">
                          <a:effectLst/>
                        </a:rPr>
                        <a:t>生殖系・乳房障害</a:t>
                      </a:r>
                      <a:endParaRPr lang="ja-JP" alt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153" marR="8153" marT="8153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b="1" u="none" strike="noStrike" dirty="0">
                          <a:effectLst/>
                        </a:rPr>
                        <a:t>173</a:t>
                      </a:r>
                      <a:endParaRPr lang="en-US" altLang="ja-JP" sz="12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153" marR="8153" marT="8153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8.3</a:t>
                      </a:r>
                      <a:endParaRPr lang="en-US" altLang="ja-JP" sz="1200" b="1" i="0" u="none" strike="noStrike" dirty="0">
                        <a:solidFill>
                          <a:srgbClr val="FF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153" marR="8153" marT="8153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1" u="none" strike="noStrike" dirty="0">
                          <a:effectLst/>
                        </a:rPr>
                        <a:t>皮膚・皮下組織障害</a:t>
                      </a:r>
                      <a:endParaRPr lang="ja-JP" alt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153" marR="8153" marT="8153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b="1" u="none" strike="noStrike" dirty="0">
                          <a:effectLst/>
                        </a:rPr>
                        <a:t>1,301</a:t>
                      </a:r>
                      <a:endParaRPr lang="en-US" altLang="ja-JP" sz="12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153" marR="8153" marT="8153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9.1</a:t>
                      </a:r>
                      <a:endParaRPr lang="en-US" altLang="ja-JP" sz="1200" b="1" i="0" u="none" strike="noStrike" dirty="0">
                        <a:solidFill>
                          <a:srgbClr val="FF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153" marR="8153" marT="8153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1" u="none" strike="noStrike" dirty="0">
                          <a:effectLst/>
                        </a:rPr>
                        <a:t>6</a:t>
                      </a:r>
                      <a:endParaRPr lang="en-US" altLang="ja-JP" sz="11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153" marR="8153" marT="81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1" u="none" strike="noStrike" dirty="0">
                          <a:effectLst/>
                        </a:rPr>
                        <a:t>精神障害</a:t>
                      </a:r>
                      <a:endParaRPr lang="ja-JP" alt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153" marR="8153" marT="815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b="1" u="none" strike="noStrike" dirty="0">
                          <a:effectLst/>
                        </a:rPr>
                        <a:t>238</a:t>
                      </a:r>
                      <a:endParaRPr lang="en-US" altLang="ja-JP" sz="12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153" marR="8153" marT="815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3.8</a:t>
                      </a:r>
                      <a:endParaRPr lang="en-US" altLang="ja-JP" sz="1200" b="1" i="0" u="none" strike="noStrike" dirty="0">
                        <a:solidFill>
                          <a:srgbClr val="FF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153" marR="8153" marT="81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1" u="none" strike="noStrike" dirty="0">
                          <a:effectLst/>
                        </a:rPr>
                        <a:t>感染症・寄生虫症</a:t>
                      </a:r>
                      <a:endParaRPr lang="ja-JP" alt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153" marR="8153" marT="815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b="1" u="none" strike="noStrike">
                          <a:effectLst/>
                        </a:rPr>
                        <a:t>108</a:t>
                      </a:r>
                      <a:endParaRPr lang="en-US" altLang="ja-JP" sz="1200" b="1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153" marR="8153" marT="815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5.2</a:t>
                      </a:r>
                      <a:endParaRPr lang="en-US" altLang="ja-JP" sz="1200" b="1" i="0" u="none" strike="noStrike" dirty="0">
                        <a:solidFill>
                          <a:srgbClr val="FF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153" marR="8153" marT="81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1" u="none" strike="noStrike" dirty="0">
                          <a:effectLst/>
                        </a:rPr>
                        <a:t>血管障害</a:t>
                      </a:r>
                      <a:endParaRPr lang="ja-JP" alt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153" marR="8153" marT="815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b="1" u="none" strike="noStrike">
                          <a:effectLst/>
                        </a:rPr>
                        <a:t>436</a:t>
                      </a:r>
                      <a:endParaRPr lang="en-US" altLang="ja-JP" sz="1200" b="1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153" marR="8153" marT="815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3.1</a:t>
                      </a:r>
                      <a:endParaRPr lang="en-US" altLang="ja-JP" sz="1200" b="1" i="0" u="none" strike="noStrike" dirty="0">
                        <a:solidFill>
                          <a:srgbClr val="FF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153" marR="8153" marT="8153" marB="0" anchor="ctr"/>
                </a:tc>
              </a:tr>
              <a:tr h="28803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1" u="none" strike="noStrike" dirty="0">
                          <a:effectLst/>
                        </a:rPr>
                        <a:t>7</a:t>
                      </a:r>
                      <a:endParaRPr lang="en-US" altLang="ja-JP" sz="11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153" marR="8153" marT="81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1" u="none" strike="noStrike" dirty="0">
                          <a:effectLst/>
                        </a:rPr>
                        <a:t>眼障害</a:t>
                      </a:r>
                      <a:endParaRPr lang="ja-JP" alt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153" marR="8153" marT="815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b="1" u="none" strike="noStrike" dirty="0">
                          <a:effectLst/>
                        </a:rPr>
                        <a:t>209</a:t>
                      </a:r>
                      <a:endParaRPr lang="en-US" altLang="ja-JP" sz="12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153" marR="8153" marT="815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3.3</a:t>
                      </a:r>
                      <a:endParaRPr lang="en-US" altLang="ja-JP" sz="1200" b="1" i="0" u="none" strike="noStrike" dirty="0">
                        <a:solidFill>
                          <a:srgbClr val="FF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153" marR="8153" marT="81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1" u="none" strike="noStrike" dirty="0">
                          <a:effectLst/>
                        </a:rPr>
                        <a:t>血液・リンパ系障害</a:t>
                      </a:r>
                      <a:endParaRPr lang="ja-JP" alt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153" marR="8153" marT="815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b="1" u="none" strike="noStrike">
                          <a:effectLst/>
                        </a:rPr>
                        <a:t>100</a:t>
                      </a:r>
                      <a:endParaRPr lang="en-US" altLang="ja-JP" sz="1200" b="1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153" marR="8153" marT="815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4.8</a:t>
                      </a:r>
                      <a:endParaRPr lang="en-US" altLang="ja-JP" sz="1200" b="1" i="0" u="none" strike="noStrike" dirty="0">
                        <a:solidFill>
                          <a:srgbClr val="FF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153" marR="8153" marT="81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1" u="none" strike="noStrike" dirty="0">
                          <a:effectLst/>
                        </a:rPr>
                        <a:t>呼吸器・胸郭・縦隔障害</a:t>
                      </a:r>
                      <a:endParaRPr lang="ja-JP" alt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153" marR="8153" marT="815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b="1" u="none" strike="noStrike">
                          <a:effectLst/>
                        </a:rPr>
                        <a:t>370</a:t>
                      </a:r>
                      <a:endParaRPr lang="en-US" altLang="ja-JP" sz="1200" b="1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153" marR="8153" marT="815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2.6</a:t>
                      </a:r>
                      <a:endParaRPr lang="en-US" altLang="ja-JP" sz="1200" b="1" i="0" u="none" strike="noStrike" dirty="0">
                        <a:solidFill>
                          <a:srgbClr val="FF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153" marR="8153" marT="8153" marB="0" anchor="ctr"/>
                </a:tc>
              </a:tr>
              <a:tr h="28803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1" u="none" strike="noStrike" dirty="0">
                          <a:effectLst/>
                        </a:rPr>
                        <a:t>8</a:t>
                      </a:r>
                      <a:endParaRPr lang="en-US" altLang="ja-JP" sz="11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153" marR="8153" marT="81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1" u="none" strike="noStrike" dirty="0">
                          <a:effectLst/>
                        </a:rPr>
                        <a:t>呼吸器・胸郭・縦隔障害</a:t>
                      </a:r>
                      <a:endParaRPr lang="ja-JP" alt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153" marR="8153" marT="815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b="1" u="none" strike="noStrike" dirty="0">
                          <a:effectLst/>
                        </a:rPr>
                        <a:t>176</a:t>
                      </a:r>
                      <a:endParaRPr lang="en-US" altLang="ja-JP" sz="12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153" marR="8153" marT="815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2.8</a:t>
                      </a:r>
                      <a:endParaRPr lang="en-US" altLang="ja-JP" sz="1200" b="1" i="0" u="none" strike="noStrike" dirty="0">
                        <a:solidFill>
                          <a:srgbClr val="FF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153" marR="8153" marT="81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1" u="none" strike="noStrike" dirty="0">
                          <a:effectLst/>
                        </a:rPr>
                        <a:t>胃腸障害</a:t>
                      </a:r>
                      <a:endParaRPr lang="ja-JP" alt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153" marR="8153" marT="815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b="1" u="none" strike="noStrike">
                          <a:effectLst/>
                        </a:rPr>
                        <a:t>94</a:t>
                      </a:r>
                      <a:endParaRPr lang="en-US" altLang="ja-JP" sz="1200" b="1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153" marR="8153" marT="815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4.5</a:t>
                      </a:r>
                      <a:endParaRPr lang="en-US" altLang="ja-JP" sz="1200" b="1" i="0" u="none" strike="noStrike" dirty="0">
                        <a:solidFill>
                          <a:srgbClr val="FF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153" marR="8153" marT="81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1" u="none" strike="noStrike" dirty="0">
                          <a:effectLst/>
                        </a:rPr>
                        <a:t>眼障害</a:t>
                      </a:r>
                      <a:endParaRPr lang="ja-JP" alt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153" marR="8153" marT="815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b="1" u="none" strike="noStrike">
                          <a:effectLst/>
                        </a:rPr>
                        <a:t>281</a:t>
                      </a:r>
                      <a:endParaRPr lang="en-US" altLang="ja-JP" sz="1200" b="1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153" marR="8153" marT="815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2.0</a:t>
                      </a:r>
                      <a:endParaRPr lang="en-US" altLang="ja-JP" sz="1200" b="1" i="0" u="none" strike="noStrike" dirty="0">
                        <a:solidFill>
                          <a:srgbClr val="FF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153" marR="8153" marT="8153" marB="0" anchor="ctr"/>
                </a:tc>
              </a:tr>
              <a:tr h="28803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1" u="none" strike="noStrike" dirty="0">
                          <a:effectLst/>
                        </a:rPr>
                        <a:t>9</a:t>
                      </a:r>
                      <a:endParaRPr lang="en-US" altLang="ja-JP" sz="11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153" marR="8153" marT="81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1" u="none" strike="noStrike" dirty="0">
                          <a:effectLst/>
                        </a:rPr>
                        <a:t>心臓障害</a:t>
                      </a:r>
                      <a:endParaRPr lang="ja-JP" alt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153" marR="8153" marT="815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b="1" u="none" strike="noStrike" dirty="0">
                          <a:effectLst/>
                        </a:rPr>
                        <a:t>119</a:t>
                      </a:r>
                      <a:endParaRPr lang="en-US" altLang="ja-JP" sz="12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153" marR="8153" marT="815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1.9</a:t>
                      </a:r>
                      <a:endParaRPr lang="en-US" altLang="ja-JP" sz="1200" b="1" i="0" u="none" strike="noStrike" dirty="0">
                        <a:solidFill>
                          <a:srgbClr val="FF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153" marR="8153" marT="81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1" u="none" strike="noStrike" dirty="0">
                          <a:effectLst/>
                        </a:rPr>
                        <a:t>免疫系障害</a:t>
                      </a:r>
                      <a:endParaRPr lang="ja-JP" alt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153" marR="8153" marT="815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b="1" u="none" strike="noStrike">
                          <a:effectLst/>
                        </a:rPr>
                        <a:t>60</a:t>
                      </a:r>
                      <a:endParaRPr lang="en-US" altLang="ja-JP" sz="1200" b="1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153" marR="8153" marT="815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2.9</a:t>
                      </a:r>
                      <a:endParaRPr lang="en-US" altLang="ja-JP" sz="1200" b="1" i="0" u="none" strike="noStrike" dirty="0">
                        <a:solidFill>
                          <a:srgbClr val="FF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153" marR="8153" marT="81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1" u="none" strike="noStrike" dirty="0">
                          <a:effectLst/>
                        </a:rPr>
                        <a:t>精神障害</a:t>
                      </a:r>
                      <a:endParaRPr lang="ja-JP" alt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153" marR="8153" marT="815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b="1" u="none" strike="noStrike">
                          <a:effectLst/>
                        </a:rPr>
                        <a:t>232</a:t>
                      </a:r>
                      <a:endParaRPr lang="en-US" altLang="ja-JP" sz="1200" b="1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153" marR="8153" marT="815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1.6</a:t>
                      </a:r>
                      <a:endParaRPr lang="en-US" altLang="ja-JP" sz="1200" b="1" i="0" u="none" strike="noStrike" dirty="0">
                        <a:solidFill>
                          <a:srgbClr val="FF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153" marR="8153" marT="8153" marB="0" anchor="ctr"/>
                </a:tc>
              </a:tr>
              <a:tr h="28803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1" u="none" strike="noStrike" dirty="0">
                          <a:effectLst/>
                        </a:rPr>
                        <a:t>10</a:t>
                      </a:r>
                      <a:endParaRPr lang="en-US" altLang="ja-JP" sz="11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153" marR="8153" marT="81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1" u="none" strike="noStrike" dirty="0">
                          <a:effectLst/>
                        </a:rPr>
                        <a:t>感染症・寄生虫症</a:t>
                      </a:r>
                      <a:endParaRPr lang="ja-JP" alt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153" marR="8153" marT="815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b="1" u="none" strike="noStrike" dirty="0">
                          <a:effectLst/>
                        </a:rPr>
                        <a:t>119</a:t>
                      </a:r>
                      <a:endParaRPr lang="en-US" altLang="ja-JP" sz="12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153" marR="8153" marT="815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1.9</a:t>
                      </a:r>
                      <a:endParaRPr lang="en-US" altLang="ja-JP" sz="1200" b="1" i="0" u="none" strike="noStrike" dirty="0">
                        <a:solidFill>
                          <a:srgbClr val="FF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153" marR="8153" marT="81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1" u="none" strike="noStrike" dirty="0">
                          <a:effectLst/>
                        </a:rPr>
                        <a:t>呼吸器・胸郭・縦隔障害</a:t>
                      </a:r>
                      <a:endParaRPr lang="ja-JP" alt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153" marR="8153" marT="815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b="1" u="none" strike="noStrike">
                          <a:effectLst/>
                        </a:rPr>
                        <a:t>42</a:t>
                      </a:r>
                      <a:endParaRPr lang="en-US" altLang="ja-JP" sz="1200" b="1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153" marR="8153" marT="815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2.0</a:t>
                      </a:r>
                      <a:endParaRPr lang="en-US" altLang="ja-JP" sz="1200" b="1" i="0" u="none" strike="noStrike" dirty="0">
                        <a:solidFill>
                          <a:srgbClr val="FF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153" marR="8153" marT="81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1" u="none" strike="noStrike" dirty="0">
                          <a:effectLst/>
                        </a:rPr>
                        <a:t>臨床検査</a:t>
                      </a:r>
                      <a:endParaRPr lang="ja-JP" alt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153" marR="8153" marT="815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b="1" u="none" strike="noStrike">
                          <a:effectLst/>
                        </a:rPr>
                        <a:t>185</a:t>
                      </a:r>
                      <a:endParaRPr lang="en-US" altLang="ja-JP" sz="1200" b="1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153" marR="8153" marT="815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1.3</a:t>
                      </a:r>
                      <a:endParaRPr lang="en-US" altLang="ja-JP" sz="1200" b="1" i="0" u="none" strike="noStrike" dirty="0">
                        <a:solidFill>
                          <a:srgbClr val="FF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153" marR="8153" marT="8153" marB="0" anchor="ctr"/>
                </a:tc>
              </a:tr>
              <a:tr h="28803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1" u="none" strike="noStrike" dirty="0" smtClean="0">
                          <a:effectLst/>
                        </a:rPr>
                        <a:t>1</a:t>
                      </a:r>
                      <a:r>
                        <a:rPr lang="ja-JP" altLang="en-US" sz="1100" b="1" u="none" strike="noStrike" dirty="0" smtClean="0">
                          <a:effectLst/>
                        </a:rPr>
                        <a:t>～</a:t>
                      </a:r>
                      <a:r>
                        <a:rPr lang="en-US" altLang="ja-JP" sz="1100" b="1" u="none" strike="noStrike" dirty="0" smtClean="0">
                          <a:effectLst/>
                        </a:rPr>
                        <a:t>10</a:t>
                      </a:r>
                      <a:r>
                        <a:rPr lang="en-US" altLang="ja-JP" sz="1100" b="1" u="none" strike="noStrike" baseline="0" dirty="0" smtClean="0">
                          <a:effectLst/>
                        </a:rPr>
                        <a:t> </a:t>
                      </a:r>
                      <a:r>
                        <a:rPr lang="ja-JP" altLang="en-US" sz="1100" b="1" u="none" strike="noStrike" dirty="0" smtClean="0">
                          <a:effectLst/>
                        </a:rPr>
                        <a:t> </a:t>
                      </a:r>
                      <a:r>
                        <a:rPr lang="ja-JP" altLang="en-US" sz="1100" b="1" u="none" strike="noStrike" dirty="0">
                          <a:effectLst/>
                        </a:rPr>
                        <a:t>計</a:t>
                      </a:r>
                      <a:endParaRPr lang="ja-JP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153" marR="8153" marT="8153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153" marR="8153" marT="8153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b="1" u="none" strike="noStrike" dirty="0">
                          <a:effectLst/>
                        </a:rPr>
                        <a:t>5,533</a:t>
                      </a:r>
                      <a:endParaRPr lang="en-US" altLang="ja-JP" sz="12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153" marR="8153" marT="8153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88.1</a:t>
                      </a:r>
                      <a:endParaRPr lang="en-US" altLang="ja-JP" sz="1200" b="1" i="0" u="none" strike="noStrike" dirty="0">
                        <a:solidFill>
                          <a:srgbClr val="FF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153" marR="8153" marT="8153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153" marR="8153" marT="8153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b="1" u="none" strike="noStrike" dirty="0">
                          <a:effectLst/>
                        </a:rPr>
                        <a:t>1,883</a:t>
                      </a:r>
                      <a:endParaRPr lang="en-US" altLang="ja-JP" sz="12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153" marR="8153" marT="8153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90.1</a:t>
                      </a:r>
                      <a:endParaRPr lang="en-US" altLang="ja-JP" sz="1200" b="1" i="0" u="none" strike="noStrike" dirty="0">
                        <a:solidFill>
                          <a:srgbClr val="FF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153" marR="8153" marT="8153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153" marR="8153" marT="8153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b="1" u="none" strike="noStrike" dirty="0">
                          <a:effectLst/>
                        </a:rPr>
                        <a:t>13,583</a:t>
                      </a:r>
                      <a:endParaRPr lang="en-US" altLang="ja-JP" sz="12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153" marR="8153" marT="8153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95.0</a:t>
                      </a:r>
                      <a:endParaRPr lang="en-US" altLang="ja-JP" sz="1200" b="1" i="0" u="none" strike="noStrike" dirty="0">
                        <a:solidFill>
                          <a:srgbClr val="FF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153" marR="8153" marT="8153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1100" b="1" u="none" strike="noStrike" dirty="0">
                          <a:effectLst/>
                        </a:rPr>
                        <a:t>総計</a:t>
                      </a:r>
                      <a:endParaRPr lang="ja-JP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153" marR="8153" marT="8153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1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153" marR="8153" marT="815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b="1" u="none" strike="noStrike" dirty="0">
                          <a:effectLst/>
                        </a:rPr>
                        <a:t>6,279</a:t>
                      </a:r>
                      <a:endParaRPr lang="en-US" altLang="ja-JP" sz="12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153" marR="8153" marT="815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b="1" u="none" strike="noStrike" dirty="0">
                          <a:effectLst/>
                        </a:rPr>
                        <a:t>100</a:t>
                      </a:r>
                      <a:endParaRPr lang="en-US" altLang="ja-JP" sz="12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153" marR="8153" marT="8153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153" marR="8153" marT="815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b="1" u="none" strike="noStrike" dirty="0">
                          <a:effectLst/>
                        </a:rPr>
                        <a:t>2,092</a:t>
                      </a:r>
                      <a:endParaRPr lang="en-US" altLang="ja-JP" sz="12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153" marR="8153" marT="815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b="1" u="none" strike="noStrike" dirty="0">
                          <a:effectLst/>
                        </a:rPr>
                        <a:t>100</a:t>
                      </a:r>
                      <a:endParaRPr lang="en-US" altLang="ja-JP" sz="12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153" marR="8153" marT="8153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153" marR="8153" marT="815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b="1" u="none" strike="noStrike" dirty="0">
                          <a:effectLst/>
                        </a:rPr>
                        <a:t>14,300</a:t>
                      </a:r>
                      <a:endParaRPr lang="en-US" altLang="ja-JP" sz="12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153" marR="8153" marT="815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b="1" u="none" strike="noStrike" dirty="0">
                          <a:effectLst/>
                        </a:rPr>
                        <a:t>100</a:t>
                      </a:r>
                      <a:endParaRPr lang="en-US" altLang="ja-JP" sz="12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153" marR="8153" marT="8153" marB="0" anchor="ctr"/>
                </a:tc>
              </a:tr>
            </a:tbl>
          </a:graphicData>
        </a:graphic>
      </p:graphicFrame>
      <p:cxnSp>
        <p:nvCxnSpPr>
          <p:cNvPr id="7" name="直線コネクタ 6"/>
          <p:cNvCxnSpPr/>
          <p:nvPr/>
        </p:nvCxnSpPr>
        <p:spPr>
          <a:xfrm>
            <a:off x="3635896" y="1556792"/>
            <a:ext cx="0" cy="3744416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/>
          <p:cNvCxnSpPr/>
          <p:nvPr/>
        </p:nvCxnSpPr>
        <p:spPr>
          <a:xfrm>
            <a:off x="6156176" y="1556792"/>
            <a:ext cx="0" cy="3744416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>
            <a:off x="8676456" y="1556792"/>
            <a:ext cx="0" cy="3744416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>
            <a:off x="1043608" y="1556792"/>
            <a:ext cx="0" cy="3744416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/>
        </p:nvCxnSpPr>
        <p:spPr>
          <a:xfrm>
            <a:off x="323528" y="1916832"/>
            <a:ext cx="8352928" cy="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>
          <a:xfrm>
            <a:off x="323528" y="4797152"/>
            <a:ext cx="8352928" cy="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/>
          <p:cNvCxnSpPr/>
          <p:nvPr/>
        </p:nvCxnSpPr>
        <p:spPr>
          <a:xfrm>
            <a:off x="323528" y="5085184"/>
            <a:ext cx="8352928" cy="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/>
          <p:cNvSpPr txBox="1"/>
          <p:nvPr/>
        </p:nvSpPr>
        <p:spPr>
          <a:xfrm>
            <a:off x="1187624" y="5517232"/>
            <a:ext cx="2160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 smtClean="0"/>
              <a:t>2006/2/7</a:t>
            </a:r>
            <a:r>
              <a:rPr kumimoji="1" lang="ja-JP" altLang="en-US" sz="1200" dirty="0" smtClean="0"/>
              <a:t>～</a:t>
            </a:r>
            <a:r>
              <a:rPr kumimoji="1" lang="en-US" altLang="ja-JP" sz="1200" dirty="0" smtClean="0"/>
              <a:t>2015/2/26</a:t>
            </a:r>
          </a:p>
          <a:p>
            <a:r>
              <a:rPr lang="ja-JP" altLang="en-US" sz="1200" dirty="0" smtClean="0"/>
              <a:t>総接種回数　　　</a:t>
            </a:r>
            <a:r>
              <a:rPr lang="en-US" altLang="ja-JP" sz="1200" dirty="0" smtClean="0"/>
              <a:t>1,592,694 </a:t>
            </a:r>
            <a:r>
              <a:rPr lang="ja-JP" altLang="en-US" sz="1200" dirty="0" smtClean="0"/>
              <a:t>回</a:t>
            </a:r>
            <a:endParaRPr lang="en-US" altLang="ja-JP" sz="1200" dirty="0" smtClean="0"/>
          </a:p>
          <a:p>
            <a:r>
              <a:rPr kumimoji="1" lang="ja-JP" altLang="en-US" sz="1200" dirty="0" smtClean="0"/>
              <a:t>報告総人数　</a:t>
            </a:r>
            <a:r>
              <a:rPr lang="ja-JP" altLang="en-US" sz="1200" dirty="0"/>
              <a:t> </a:t>
            </a:r>
            <a:r>
              <a:rPr kumimoji="1" lang="ja-JP" altLang="en-US" sz="1200" dirty="0" smtClean="0"/>
              <a:t>　　　　</a:t>
            </a:r>
            <a:r>
              <a:rPr kumimoji="1" lang="en-US" altLang="ja-JP" sz="1200" dirty="0" smtClean="0"/>
              <a:t>1,331 </a:t>
            </a:r>
            <a:r>
              <a:rPr kumimoji="1" lang="ja-JP" altLang="en-US" sz="1200" dirty="0" smtClean="0"/>
              <a:t>例</a:t>
            </a:r>
            <a:endParaRPr kumimoji="1" lang="en-US" altLang="ja-JP" sz="1200" dirty="0" smtClean="0"/>
          </a:p>
          <a:p>
            <a:r>
              <a:rPr lang="ja-JP" altLang="en-US" sz="1200" dirty="0" smtClean="0"/>
              <a:t>副反応総件数           </a:t>
            </a:r>
            <a:r>
              <a:rPr lang="en-US" altLang="ja-JP" sz="1200" dirty="0" smtClean="0"/>
              <a:t>6,279 </a:t>
            </a:r>
            <a:r>
              <a:rPr lang="ja-JP" altLang="en-US" sz="1200" dirty="0" smtClean="0"/>
              <a:t>件</a:t>
            </a:r>
            <a:endParaRPr kumimoji="1" lang="ja-JP" altLang="en-US" sz="12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851920" y="5517232"/>
            <a:ext cx="2160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 smtClean="0"/>
              <a:t>2006/11/23</a:t>
            </a:r>
            <a:r>
              <a:rPr kumimoji="1" lang="ja-JP" altLang="en-US" sz="1200" dirty="0" smtClean="0"/>
              <a:t>～</a:t>
            </a:r>
            <a:r>
              <a:rPr kumimoji="1" lang="en-US" altLang="ja-JP" sz="1200" dirty="0" smtClean="0"/>
              <a:t>2013/9/20</a:t>
            </a:r>
          </a:p>
          <a:p>
            <a:r>
              <a:rPr lang="ja-JP" altLang="en-US" sz="1200" dirty="0" smtClean="0"/>
              <a:t>総接種回数　　                　</a:t>
            </a:r>
            <a:r>
              <a:rPr lang="en-US" altLang="ja-JP" sz="1200" dirty="0" smtClean="0"/>
              <a:t> </a:t>
            </a:r>
            <a:r>
              <a:rPr lang="ja-JP" altLang="en-US" sz="1200" dirty="0" smtClean="0"/>
              <a:t>回</a:t>
            </a:r>
            <a:endParaRPr lang="en-US" altLang="ja-JP" sz="1200" dirty="0" smtClean="0"/>
          </a:p>
          <a:p>
            <a:r>
              <a:rPr kumimoji="1" lang="ja-JP" altLang="en-US" sz="1200" dirty="0" smtClean="0"/>
              <a:t>報告総人数　</a:t>
            </a:r>
            <a:r>
              <a:rPr lang="ja-JP" altLang="en-US" sz="1200" dirty="0"/>
              <a:t> </a:t>
            </a:r>
            <a:r>
              <a:rPr kumimoji="1" lang="ja-JP" altLang="en-US" sz="1200" dirty="0" smtClean="0"/>
              <a:t>　　　　</a:t>
            </a:r>
            <a:r>
              <a:rPr kumimoji="1" lang="en-US" altLang="ja-JP" sz="1200" dirty="0" smtClean="0"/>
              <a:t>          </a:t>
            </a:r>
            <a:r>
              <a:rPr kumimoji="1" lang="ja-JP" altLang="en-US" sz="1200" dirty="0" smtClean="0"/>
              <a:t>例</a:t>
            </a:r>
            <a:endParaRPr kumimoji="1" lang="en-US" altLang="ja-JP" sz="1200" dirty="0" smtClean="0"/>
          </a:p>
          <a:p>
            <a:r>
              <a:rPr lang="ja-JP" altLang="en-US" sz="1200" dirty="0" smtClean="0"/>
              <a:t>副反応総件数           </a:t>
            </a:r>
            <a:r>
              <a:rPr lang="en-US" altLang="ja-JP" sz="1200" dirty="0" smtClean="0"/>
              <a:t>2,092 </a:t>
            </a:r>
            <a:r>
              <a:rPr lang="ja-JP" altLang="en-US" sz="1200" dirty="0" smtClean="0"/>
              <a:t>件</a:t>
            </a:r>
            <a:endParaRPr kumimoji="1" lang="ja-JP" altLang="en-US" sz="12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6372200" y="5517232"/>
            <a:ext cx="2160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 smtClean="0"/>
              <a:t>2008/9/1</a:t>
            </a:r>
            <a:r>
              <a:rPr kumimoji="1" lang="ja-JP" altLang="en-US" sz="1200" dirty="0" smtClean="0"/>
              <a:t>～</a:t>
            </a:r>
            <a:r>
              <a:rPr kumimoji="1" lang="en-US" altLang="ja-JP" sz="1200" dirty="0" smtClean="0"/>
              <a:t>2012/7/31</a:t>
            </a:r>
          </a:p>
          <a:p>
            <a:r>
              <a:rPr lang="ja-JP" altLang="en-US" sz="1200" dirty="0" smtClean="0"/>
              <a:t>総接種回数　　　 約</a:t>
            </a:r>
            <a:r>
              <a:rPr lang="en-US" altLang="ja-JP" sz="1200" dirty="0" smtClean="0"/>
              <a:t>600</a:t>
            </a:r>
            <a:r>
              <a:rPr lang="ja-JP" altLang="en-US" sz="1200" dirty="0" smtClean="0"/>
              <a:t>万</a:t>
            </a:r>
            <a:r>
              <a:rPr lang="en-US" altLang="ja-JP" sz="1200" dirty="0" smtClean="0"/>
              <a:t> </a:t>
            </a:r>
            <a:r>
              <a:rPr lang="ja-JP" altLang="en-US" sz="1200" dirty="0" smtClean="0"/>
              <a:t>回</a:t>
            </a:r>
            <a:endParaRPr lang="en-US" altLang="ja-JP" sz="1200" dirty="0" smtClean="0"/>
          </a:p>
          <a:p>
            <a:r>
              <a:rPr kumimoji="1" lang="ja-JP" altLang="en-US" sz="1200" dirty="0" smtClean="0"/>
              <a:t>報告総人数　</a:t>
            </a:r>
            <a:r>
              <a:rPr lang="ja-JP" altLang="en-US" sz="1200" dirty="0"/>
              <a:t> </a:t>
            </a:r>
            <a:r>
              <a:rPr kumimoji="1" lang="ja-JP" altLang="en-US" sz="1200" dirty="0" smtClean="0"/>
              <a:t>　　　　</a:t>
            </a:r>
            <a:r>
              <a:rPr lang="en-US" altLang="ja-JP" sz="1200" dirty="0" smtClean="0"/>
              <a:t>6</a:t>
            </a:r>
            <a:r>
              <a:rPr kumimoji="1" lang="en-US" altLang="ja-JP" sz="1200" dirty="0" smtClean="0"/>
              <a:t>,213 </a:t>
            </a:r>
            <a:r>
              <a:rPr kumimoji="1" lang="ja-JP" altLang="en-US" sz="1200" dirty="0" smtClean="0"/>
              <a:t>例</a:t>
            </a:r>
            <a:endParaRPr kumimoji="1" lang="en-US" altLang="ja-JP" sz="1200" dirty="0" smtClean="0"/>
          </a:p>
          <a:p>
            <a:r>
              <a:rPr lang="ja-JP" altLang="en-US" sz="1200" dirty="0" smtClean="0"/>
              <a:t>副反応総件数         </a:t>
            </a:r>
            <a:r>
              <a:rPr lang="en-US" altLang="ja-JP" sz="1200" dirty="0" smtClean="0"/>
              <a:t>14,,300 </a:t>
            </a:r>
            <a:r>
              <a:rPr lang="ja-JP" altLang="en-US" sz="1200" dirty="0" smtClean="0"/>
              <a:t>件</a:t>
            </a:r>
            <a:endParaRPr kumimoji="1" lang="ja-JP" altLang="en-US" sz="1200" dirty="0"/>
          </a:p>
        </p:txBody>
      </p:sp>
      <p:cxnSp>
        <p:nvCxnSpPr>
          <p:cNvPr id="22" name="直線コネクタ 21"/>
          <p:cNvCxnSpPr/>
          <p:nvPr/>
        </p:nvCxnSpPr>
        <p:spPr>
          <a:xfrm>
            <a:off x="323528" y="1556792"/>
            <a:ext cx="0" cy="3744416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テキスト ボックス 1"/>
          <p:cNvSpPr txBox="1"/>
          <p:nvPr/>
        </p:nvSpPr>
        <p:spPr>
          <a:xfrm>
            <a:off x="755576" y="6433591"/>
            <a:ext cx="72728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kumimoji="1" lang="en-US" altLang="ja-JP" sz="1400" b="1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S.O.C.</a:t>
            </a:r>
            <a:r>
              <a:rPr kumimoji="1" lang="ja-JP" altLang="en-US" sz="14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は薬剤の副作用・ワクチンの副反応の報告を</a:t>
            </a:r>
            <a:r>
              <a:rPr kumimoji="1" lang="ja-JP" altLang="en-US" sz="1400" b="1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症状ごとに分析</a:t>
            </a:r>
            <a:r>
              <a:rPr kumimoji="1" lang="ja-JP" altLang="en-US" sz="14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するシステム</a:t>
            </a:r>
            <a:endParaRPr kumimoji="1" lang="ja-JP" altLang="en-US" sz="14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23528" y="188640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質問：</a:t>
            </a:r>
            <a:r>
              <a:rPr lang="en-US" altLang="ja-JP" b="1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HPV</a:t>
            </a:r>
            <a:r>
              <a:rPr lang="ja-JP" altLang="en-US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ワクチン副反応は外国ではなく、なぜ日本だけで問題にされるのか？</a:t>
            </a:r>
            <a:endParaRPr lang="en-US" altLang="ja-JP" b="1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26435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79208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ja-JP" altLang="en-US" sz="2400" b="1" dirty="0" smtClean="0">
                <a:solidFill>
                  <a:schemeClr val="accent6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症例間で「共通」</a:t>
            </a:r>
            <a:r>
              <a:rPr kumimoji="1" lang="ja-JP" altLang="en-US" sz="2400" b="1" dirty="0" smtClean="0">
                <a:solidFill>
                  <a:schemeClr val="accent6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の症状と</a:t>
            </a:r>
            <a:r>
              <a:rPr kumimoji="1" lang="en-US" altLang="ja-JP" sz="2400" b="1" dirty="0" smtClean="0">
                <a:solidFill>
                  <a:schemeClr val="accent6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/>
            </a:r>
            <a:br>
              <a:rPr kumimoji="1" lang="en-US" altLang="ja-JP" sz="2400" b="1" dirty="0" smtClean="0">
                <a:solidFill>
                  <a:schemeClr val="accent6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kumimoji="1" lang="ja-JP" altLang="en-US" sz="2400" b="1" dirty="0" smtClean="0">
                <a:solidFill>
                  <a:schemeClr val="accent6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少数例であるが責任病巣を示唆する症状</a:t>
            </a:r>
            <a:endParaRPr kumimoji="1" lang="ja-JP" altLang="en-US" sz="2400" b="1" dirty="0">
              <a:solidFill>
                <a:schemeClr val="accent6">
                  <a:lumMod val="7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67544" y="3390091"/>
            <a:ext cx="8208912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1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ひと</a:t>
            </a:r>
            <a:r>
              <a:rPr kumimoji="1" lang="ja-JP" altLang="en-US" sz="16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つひとつの症状は“不定愁訴”的であり、“身体表現性障害”的であるが、</a:t>
            </a:r>
            <a:endParaRPr kumimoji="1" lang="en-US" altLang="ja-JP" sz="1600" b="1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sz="16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全体</a:t>
            </a:r>
            <a:r>
              <a:rPr lang="ja-JP" altLang="en-US" sz="1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と</a:t>
            </a:r>
            <a:r>
              <a:rPr lang="ja-JP" altLang="en-US" sz="16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して一つの「疾患の流れ」を形成し、複数例で同じ「流れ」を形成している。</a:t>
            </a:r>
            <a:r>
              <a:rPr lang="ja-JP" altLang="en-US" sz="1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kumimoji="1" lang="ja-JP" altLang="en-US" sz="1600" b="1" dirty="0" smtClean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→　個々の共通な症状の原因を遡って考える必要</a:t>
            </a:r>
            <a:r>
              <a:rPr lang="ja-JP" altLang="en-US" sz="1600" b="1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</a:t>
            </a:r>
            <a:r>
              <a:rPr kumimoji="1" lang="ja-JP" altLang="en-US" sz="1600" b="1" dirty="0" smtClean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ある（＝ </a:t>
            </a:r>
            <a:r>
              <a:rPr kumimoji="1" lang="ja-JP" altLang="en-US" sz="1600" b="1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心因反応ではない</a:t>
            </a:r>
            <a:r>
              <a:rPr kumimoji="1" lang="ja-JP" altLang="en-US" sz="1600" b="1" dirty="0" smtClean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）</a:t>
            </a:r>
            <a:endParaRPr kumimoji="1" lang="ja-JP" altLang="en-US" sz="1600" b="1" dirty="0">
              <a:solidFill>
                <a:srgbClr val="0070C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67544" y="5868561"/>
            <a:ext cx="8208912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16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少数例ではあるが、特異な“責任病巣”を示唆する症状が発現している。</a:t>
            </a:r>
            <a:endParaRPr lang="en-US" altLang="ja-JP" sz="1600" b="1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kumimoji="1" lang="ja-JP" altLang="en-US" sz="1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kumimoji="1" lang="ja-JP" altLang="en-US" sz="1600" b="1" dirty="0" smtClean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→　</a:t>
            </a:r>
            <a:r>
              <a:rPr lang="ja-JP" altLang="en-US" sz="1600" b="1" dirty="0" smtClean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特異</a:t>
            </a:r>
            <a:r>
              <a:rPr lang="ja-JP" altLang="en-US" sz="1600" b="1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な</a:t>
            </a:r>
            <a:r>
              <a:rPr kumimoji="1" lang="ja-JP" altLang="en-US" sz="1600" b="1" dirty="0" smtClean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症状と共通症状とから、責任病巣を推察していく。</a:t>
            </a:r>
            <a:endParaRPr kumimoji="1" lang="ja-JP" altLang="en-US" sz="1600" b="1" dirty="0">
              <a:solidFill>
                <a:srgbClr val="0070C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67544" y="2207766"/>
            <a:ext cx="8208912" cy="1077218"/>
          </a:xfrm>
          <a:prstGeom prst="rect">
            <a:avLst/>
          </a:prstGeom>
          <a:solidFill>
            <a:srgbClr val="FF0000">
              <a:alpha val="10196"/>
            </a:srgb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全身痛、頭痛、だるさ・疲労感、しびれ</a:t>
            </a:r>
            <a:endParaRPr kumimoji="1" lang="en-US" altLang="ja-JP" sz="1600" b="1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6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立ち眩み、不随意運動、睡眠障害</a:t>
            </a:r>
            <a:endParaRPr kumimoji="1" lang="en-US" altLang="ja-JP" sz="1600" b="1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6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生理異常、光過敏・音過敏・嗅覚過敏</a:t>
            </a:r>
            <a:endParaRPr kumimoji="1" lang="en-US" altLang="ja-JP" sz="1600" b="1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6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集中力低下・記憶障害、認知異常</a:t>
            </a:r>
            <a:endParaRPr kumimoji="1" lang="ja-JP" altLang="en-US" sz="16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67544" y="4656038"/>
            <a:ext cx="8208912" cy="1077218"/>
          </a:xfrm>
          <a:prstGeom prst="rect">
            <a:avLst/>
          </a:prstGeom>
          <a:solidFill>
            <a:srgbClr val="FF0000">
              <a:alpha val="10196"/>
            </a:srgbClr>
          </a:solidFill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ja-JP" altLang="en-US" sz="16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</a:t>
            </a:r>
            <a:r>
              <a:rPr lang="ja-JP" altLang="en-US" sz="1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尿崩症 </a:t>
            </a:r>
            <a:r>
              <a:rPr lang="ja-JP" altLang="en-US" sz="16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　　　</a:t>
            </a:r>
            <a:r>
              <a:rPr lang="en-US" altLang="ja-JP" sz="16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vasopressin</a:t>
            </a:r>
            <a:endParaRPr lang="en-US" altLang="ja-JP" sz="16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buClr>
                <a:srgbClr val="FF0000"/>
              </a:buClr>
            </a:pPr>
            <a:r>
              <a:rPr lang="ja-JP" altLang="en-US" sz="16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</a:t>
            </a:r>
            <a:r>
              <a:rPr lang="ja-JP" altLang="en-US" sz="1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生理不順・異常月経 </a:t>
            </a:r>
            <a:r>
              <a:rPr lang="ja-JP" altLang="en-US" sz="16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</a:t>
            </a:r>
            <a:r>
              <a:rPr lang="en-US" altLang="ja-JP" sz="16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GnRH </a:t>
            </a:r>
            <a:r>
              <a:rPr lang="ja-JP" altLang="en-US" sz="16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→ </a:t>
            </a:r>
            <a:r>
              <a:rPr lang="en-US" altLang="ja-JP" sz="16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LH-FSH</a:t>
            </a:r>
            <a:r>
              <a:rPr lang="ja-JP" altLang="en-US" sz="16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</a:t>
            </a:r>
            <a:endParaRPr lang="en-US" altLang="ja-JP" sz="1600" b="1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buClr>
                <a:srgbClr val="FF0000"/>
              </a:buClr>
            </a:pPr>
            <a:r>
              <a:rPr lang="ja-JP" altLang="en-US" sz="16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</a:t>
            </a:r>
            <a:r>
              <a:rPr lang="ja-JP" altLang="en-US" sz="1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骨菲薄化 ・少食</a:t>
            </a:r>
            <a:r>
              <a:rPr lang="ja-JP" altLang="en-US" sz="16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肥満　　</a:t>
            </a:r>
            <a:r>
              <a:rPr lang="en-US" altLang="ja-JP" sz="16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GRH</a:t>
            </a:r>
            <a:r>
              <a:rPr lang="ja-JP" altLang="en-US" sz="1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ja-JP" altLang="en-US" sz="16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→ ＧＨ</a:t>
            </a:r>
            <a:endParaRPr lang="en-US" altLang="ja-JP" sz="16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buClr>
                <a:srgbClr val="FF0000"/>
              </a:buClr>
            </a:pPr>
            <a:r>
              <a:rPr lang="ja-JP" altLang="en-US" sz="16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</a:t>
            </a:r>
            <a:r>
              <a:rPr lang="ja-JP" altLang="en-US" sz="1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乳汁分泌・</a:t>
            </a:r>
            <a:r>
              <a:rPr lang="ja-JP" altLang="en-US" sz="16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愛着行動　　 </a:t>
            </a:r>
            <a:r>
              <a:rPr lang="en-US" altLang="ja-JP" sz="16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PRL/oxytocin</a:t>
            </a:r>
          </a:p>
        </p:txBody>
      </p:sp>
      <p:sp>
        <p:nvSpPr>
          <p:cNvPr id="9" name="右中かっこ 8"/>
          <p:cNvSpPr/>
          <p:nvPr/>
        </p:nvSpPr>
        <p:spPr>
          <a:xfrm>
            <a:off x="5220072" y="4725144"/>
            <a:ext cx="216024" cy="1008112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右中かっこ 9"/>
          <p:cNvSpPr/>
          <p:nvPr/>
        </p:nvSpPr>
        <p:spPr>
          <a:xfrm>
            <a:off x="5220072" y="2288485"/>
            <a:ext cx="216024" cy="924491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590539" y="2309971"/>
            <a:ext cx="2736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自律神経系中枢の異常？</a:t>
            </a:r>
            <a:endParaRPr kumimoji="1" lang="en-US" altLang="ja-JP" sz="1600" b="1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辺縁</a:t>
            </a:r>
            <a:r>
              <a:rPr lang="ja-JP" altLang="en-US" sz="16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系の異常？</a:t>
            </a:r>
            <a:endParaRPr lang="en-US" altLang="ja-JP" sz="1600" b="1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6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内分泌中枢の異常？</a:t>
            </a:r>
            <a:endParaRPr kumimoji="1" lang="ja-JP" altLang="en-US" sz="16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67544" y="4283804"/>
            <a:ext cx="4860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70C0"/>
              </a:buClr>
              <a:buFont typeface="Wingdings" panose="05000000000000000000" pitchFamily="2" charset="2"/>
              <a:buChar char="p"/>
            </a:pPr>
            <a:r>
              <a:rPr kumimoji="1" lang="ja-JP" altLang="en-US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視床下部・下垂体障害を示唆する症状</a:t>
            </a:r>
            <a:endParaRPr kumimoji="1" lang="ja-JP" altLang="en-US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67544" y="1835532"/>
            <a:ext cx="4860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70C0"/>
              </a:buClr>
              <a:buFont typeface="Wingdings" panose="05000000000000000000" pitchFamily="2" charset="2"/>
              <a:buChar char="p"/>
            </a:pPr>
            <a:r>
              <a:rPr lang="ja-JP" altLang="en-US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共通に認める脳神経</a:t>
            </a:r>
            <a:r>
              <a:rPr kumimoji="1" lang="ja-JP" altLang="en-US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症状</a:t>
            </a:r>
            <a:endParaRPr kumimoji="1" lang="ja-JP" altLang="en-US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580112" y="5014917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視床下部・下垂体の異常？</a:t>
            </a:r>
            <a:endParaRPr lang="en-US" altLang="ja-JP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827584" y="188640"/>
            <a:ext cx="7560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質問：</a:t>
            </a:r>
            <a:r>
              <a:rPr lang="en-US" altLang="ja-JP" sz="16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HPV</a:t>
            </a:r>
            <a:r>
              <a:rPr lang="ja-JP" altLang="en-US" sz="16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ワクチンは筋肉注射で痛みが強い。さまざまな症状は痛みに</a:t>
            </a:r>
            <a:r>
              <a:rPr lang="ja-JP" altLang="en-US" sz="1600" b="1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対する　　　　心身</a:t>
            </a:r>
            <a:r>
              <a:rPr lang="ja-JP" altLang="en-US" sz="16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反応ではないか</a:t>
            </a:r>
            <a:r>
              <a:rPr lang="ja-JP" altLang="en-US" sz="1600" b="1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？</a:t>
            </a:r>
            <a:endParaRPr lang="en-US" altLang="ja-JP" sz="1600" b="1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8970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ctrTitle"/>
          </p:nvPr>
        </p:nvSpPr>
        <p:spPr>
          <a:xfrm>
            <a:off x="685800" y="2391023"/>
            <a:ext cx="7772400" cy="1470025"/>
          </a:xfrm>
          <a:gradFill flip="none" rotWithShape="1">
            <a:gsLst>
              <a:gs pos="0">
                <a:schemeClr val="accent6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6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normAutofit/>
          </a:bodyPr>
          <a:lstStyle/>
          <a:p>
            <a:r>
              <a:rPr kumimoji="1" lang="en-US" altLang="ja-JP" sz="3600" b="1" dirty="0" smtClean="0">
                <a:solidFill>
                  <a:schemeClr val="accent6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HPV</a:t>
            </a:r>
            <a:r>
              <a:rPr kumimoji="1" lang="ja-JP" altLang="en-US" sz="3600" b="1" dirty="0" smtClean="0">
                <a:solidFill>
                  <a:schemeClr val="accent6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ワクチン接種後に生じた疾患の</a:t>
            </a:r>
            <a:r>
              <a:rPr kumimoji="1" lang="en-US" altLang="ja-JP" sz="3600" b="1" dirty="0" smtClean="0">
                <a:solidFill>
                  <a:schemeClr val="accent6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/>
            </a:r>
            <a:br>
              <a:rPr kumimoji="1" lang="en-US" altLang="ja-JP" sz="3600" b="1" dirty="0" smtClean="0">
                <a:solidFill>
                  <a:schemeClr val="accent6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kumimoji="1" lang="ja-JP" altLang="en-US" sz="3600" b="1" dirty="0" smtClean="0">
                <a:solidFill>
                  <a:schemeClr val="accent6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臨床症候の特徴</a:t>
            </a:r>
            <a:endParaRPr kumimoji="1" lang="ja-JP" altLang="en-US" sz="3600" b="1" dirty="0">
              <a:solidFill>
                <a:schemeClr val="accent6">
                  <a:lumMod val="7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763688" y="1556792"/>
            <a:ext cx="5616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～ </a:t>
            </a:r>
            <a:r>
              <a:rPr lang="ja-JP" altLang="en-US" sz="24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新規疾患の患者</a:t>
            </a:r>
            <a:r>
              <a:rPr lang="ja-JP" altLang="en-US" sz="2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さん</a:t>
            </a:r>
            <a:r>
              <a:rPr lang="ja-JP" altLang="en-US" sz="24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との出会い</a:t>
            </a:r>
            <a:r>
              <a:rPr kumimoji="1" lang="en-US" altLang="ja-JP" sz="24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kumimoji="1" lang="ja-JP" altLang="en-US" sz="24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～</a:t>
            </a:r>
            <a:endParaRPr kumimoji="1" lang="ja-JP" altLang="en-US" sz="24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5" name="Picture 5" descr="BD20112_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8550" y="4725144"/>
            <a:ext cx="2487586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5847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57606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kumimoji="1" lang="en-US" altLang="ja-JP" sz="3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EMA Report</a:t>
            </a:r>
            <a:r>
              <a:rPr kumimoji="1" lang="ja-JP" altLang="en-US" sz="3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と</a:t>
            </a:r>
            <a:r>
              <a:rPr kumimoji="1" lang="en-US" altLang="ja-JP" sz="3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 </a:t>
            </a:r>
            <a:r>
              <a:rPr kumimoji="1" lang="en-US" altLang="ja-JP" sz="32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Brinth</a:t>
            </a:r>
            <a:r>
              <a:rPr kumimoji="1" lang="ja-JP" altLang="en-US" sz="3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の反論</a:t>
            </a:r>
            <a:endParaRPr kumimoji="1" lang="ja-JP" altLang="en-US" sz="32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chibita\Pictures\img2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275" y="1628799"/>
            <a:ext cx="3613701" cy="1872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chibita\Pictures\img24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698754"/>
            <a:ext cx="3384376" cy="4682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正方形/長方形 2"/>
          <p:cNvSpPr/>
          <p:nvPr/>
        </p:nvSpPr>
        <p:spPr>
          <a:xfrm>
            <a:off x="683568" y="1556792"/>
            <a:ext cx="3672408" cy="20162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/>
          <p:cNvSpPr/>
          <p:nvPr/>
        </p:nvSpPr>
        <p:spPr>
          <a:xfrm>
            <a:off x="4716016" y="1554737"/>
            <a:ext cx="3600400" cy="489859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151620" y="116632"/>
            <a:ext cx="6300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質問：</a:t>
            </a:r>
            <a:r>
              <a:rPr kumimoji="1" lang="en-US" altLang="ja-JP" sz="1600" b="1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EMA</a:t>
            </a:r>
            <a:r>
              <a:rPr kumimoji="1" lang="ja-JP" altLang="en-US" sz="1600" b="1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の疫学調査では</a:t>
            </a:r>
            <a:r>
              <a:rPr kumimoji="1" lang="en-US" altLang="ja-JP" sz="1600" b="1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HPV</a:t>
            </a:r>
            <a:r>
              <a:rPr kumimoji="1" lang="ja-JP" altLang="en-US" sz="1600" b="1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ワクチン接種者と非接種者とで、</a:t>
            </a:r>
            <a:endParaRPr kumimoji="1" lang="en-US" altLang="ja-JP" sz="1600" b="1" dirty="0" smtClean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6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1600" b="1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</a:t>
            </a:r>
            <a:r>
              <a:rPr kumimoji="1" lang="en-US" altLang="ja-JP" sz="1600" b="1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CRPS</a:t>
            </a:r>
            <a:r>
              <a:rPr kumimoji="1" lang="ja-JP" altLang="en-US" sz="1600" b="1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と</a:t>
            </a:r>
            <a:r>
              <a:rPr kumimoji="1" lang="en-US" altLang="ja-JP" sz="1600" b="1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POTS</a:t>
            </a:r>
            <a:r>
              <a:rPr kumimoji="1" lang="ja-JP" altLang="en-US" sz="1600" b="1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の発生頻度に差がなかったではないか？</a:t>
            </a:r>
            <a:endParaRPr kumimoji="1" lang="ja-JP" altLang="en-US" sz="1600" b="1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83568" y="4161854"/>
            <a:ext cx="3744416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HPV</a:t>
            </a:r>
            <a:r>
              <a:rPr kumimoji="1"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ワクチン接種による副反応は、</a:t>
            </a:r>
            <a:endParaRPr kumimoji="1" lang="en-US" altLang="ja-JP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en-US" altLang="ja-JP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CRPS</a:t>
            </a:r>
            <a:r>
              <a:rPr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でも、</a:t>
            </a:r>
            <a:r>
              <a:rPr lang="en-US" altLang="ja-JP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POTS</a:t>
            </a:r>
            <a:r>
              <a:rPr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でもない。</a:t>
            </a:r>
            <a:endParaRPr lang="en-US" altLang="ja-JP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en-US" altLang="ja-JP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HANS</a:t>
            </a:r>
            <a:r>
              <a:rPr kumimoji="1"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という</a:t>
            </a:r>
            <a:r>
              <a:rPr kumimoji="1" lang="ja-JP" altLang="en-US" b="1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新規疾患</a:t>
            </a:r>
            <a:r>
              <a:rPr kumimoji="1"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である。</a:t>
            </a:r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9622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ctrTitle"/>
          </p:nvPr>
        </p:nvSpPr>
        <p:spPr>
          <a:xfrm>
            <a:off x="611560" y="908720"/>
            <a:ext cx="7772400" cy="1470025"/>
          </a:xfrm>
          <a:gradFill flip="none" rotWithShape="1">
            <a:gsLst>
              <a:gs pos="0">
                <a:schemeClr val="accent6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6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normAutofit fontScale="90000"/>
          </a:bodyPr>
          <a:lstStyle/>
          <a:p>
            <a:r>
              <a:rPr lang="ja-JP" altLang="en-US" sz="4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治療</a:t>
            </a:r>
            <a:r>
              <a:rPr lang="en-US" altLang="ja-JP" sz="4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/>
            </a:r>
            <a:br>
              <a:rPr lang="en-US" altLang="ja-JP" sz="4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lang="en-US" altLang="ja-JP" sz="9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/>
            </a:r>
            <a:br>
              <a:rPr lang="en-US" altLang="ja-JP" sz="9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lang="ja-JP" altLang="en-US" sz="27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自己免疫と脳内炎症</a:t>
            </a:r>
            <a:r>
              <a:rPr lang="en-US" altLang="ja-JP" sz="27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/>
            </a:r>
            <a:br>
              <a:rPr lang="en-US" altLang="ja-JP" sz="27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lang="ja-JP" altLang="en-US" sz="27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とくに視床下部病変の治療</a:t>
            </a:r>
            <a:endParaRPr kumimoji="1" lang="ja-JP" altLang="en-US" sz="27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115616" y="3356992"/>
            <a:ext cx="67687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Ø"/>
            </a:pPr>
            <a:r>
              <a:rPr kumimoji="1" lang="ja-JP" altLang="en-US" sz="2000" dirty="0" smtClean="0"/>
              <a:t>これまで視床下部病変は知られていない。</a:t>
            </a:r>
            <a:endParaRPr kumimoji="1" lang="en-US" altLang="ja-JP" sz="2000" dirty="0" smtClean="0"/>
          </a:p>
          <a:p>
            <a:pPr marL="342900" indent="-342900">
              <a:buFont typeface="Wingdings" charset="2"/>
              <a:buChar char="Ø"/>
            </a:pPr>
            <a:r>
              <a:rPr lang="ja-JP" altLang="en-US" sz="2000" dirty="0" smtClean="0"/>
              <a:t>視床下部病変の治療は考えられていない。</a:t>
            </a:r>
            <a:endParaRPr lang="en-US" altLang="ja-JP" sz="2000" dirty="0" smtClean="0"/>
          </a:p>
          <a:p>
            <a:pPr marL="342900" indent="-342900">
              <a:buFont typeface="Wingdings" charset="2"/>
              <a:buChar char="Ø"/>
            </a:pPr>
            <a:endParaRPr kumimoji="1" lang="en-US" altLang="ja-JP" sz="2000" dirty="0"/>
          </a:p>
          <a:p>
            <a:pPr marL="342900" indent="-342900">
              <a:buFont typeface="Wingdings" charset="2"/>
              <a:buChar char="Ø"/>
            </a:pPr>
            <a:r>
              <a:rPr lang="ja-JP" altLang="en-US" sz="2000" dirty="0" smtClean="0"/>
              <a:t>更年期障害や老化現象の視床下部機能の衰えか？</a:t>
            </a:r>
            <a:endParaRPr lang="en-US" altLang="ja-JP" sz="2000" dirty="0" smtClean="0"/>
          </a:p>
          <a:p>
            <a:endParaRPr kumimoji="1" lang="en-US" altLang="ja-JP" sz="2000" dirty="0"/>
          </a:p>
          <a:p>
            <a:pPr marL="342900" indent="-342900">
              <a:buFont typeface="Wingdings" charset="2"/>
              <a:buChar char="Ø"/>
            </a:pPr>
            <a:r>
              <a:rPr lang="ja-JP" altLang="en-US" sz="2000" dirty="0" smtClean="0"/>
              <a:t>創薬の開発意欲には充分なテーマである。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125093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57606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kumimoji="1" lang="ja-JP" altLang="en-US" sz="3200" b="1" dirty="0" smtClean="0">
                <a:solidFill>
                  <a:schemeClr val="accent6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病態に</a:t>
            </a:r>
            <a:r>
              <a:rPr lang="ja-JP" altLang="en-US" sz="3200" b="1" dirty="0" smtClean="0">
                <a:solidFill>
                  <a:schemeClr val="accent6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基づいた治療法の導入</a:t>
            </a:r>
            <a:endParaRPr kumimoji="1" lang="ja-JP" altLang="en-US" sz="3200" b="1" dirty="0">
              <a:solidFill>
                <a:schemeClr val="accent6">
                  <a:lumMod val="7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148064" y="4149080"/>
            <a:ext cx="1656184" cy="369332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HPV</a:t>
            </a:r>
            <a:r>
              <a:rPr kumimoji="1"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ワクチン</a:t>
            </a:r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627784" y="4149080"/>
            <a:ext cx="1656184" cy="369332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免疫</a:t>
            </a:r>
            <a:r>
              <a:rPr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系活性化</a:t>
            </a:r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627784" y="5230941"/>
            <a:ext cx="1656184" cy="646331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HPV</a:t>
            </a:r>
            <a:r>
              <a:rPr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特異的　</a:t>
            </a:r>
            <a:r>
              <a:rPr lang="en-US" altLang="ja-JP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IgG</a:t>
            </a:r>
            <a:r>
              <a:rPr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抗体産生</a:t>
            </a:r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cxnSp>
        <p:nvCxnSpPr>
          <p:cNvPr id="9" name="直線矢印コネクタ 8"/>
          <p:cNvCxnSpPr/>
          <p:nvPr/>
        </p:nvCxnSpPr>
        <p:spPr>
          <a:xfrm flipH="1" flipV="1">
            <a:off x="4427984" y="4333746"/>
            <a:ext cx="576064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矢印コネクタ 9"/>
          <p:cNvCxnSpPr/>
          <p:nvPr/>
        </p:nvCxnSpPr>
        <p:spPr>
          <a:xfrm rot="16200000" flipH="1">
            <a:off x="3131840" y="4869160"/>
            <a:ext cx="576064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矢印コネクタ 10"/>
          <p:cNvCxnSpPr/>
          <p:nvPr/>
        </p:nvCxnSpPr>
        <p:spPr>
          <a:xfrm flipV="1">
            <a:off x="4427984" y="5517232"/>
            <a:ext cx="576064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/>
          <p:cNvSpPr txBox="1"/>
          <p:nvPr/>
        </p:nvSpPr>
        <p:spPr>
          <a:xfrm>
            <a:off x="5148064" y="5291916"/>
            <a:ext cx="1656184" cy="369332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HPV</a:t>
            </a: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中和</a:t>
            </a:r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427984" y="4437112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接種</a:t>
            </a:r>
            <a:endParaRPr kumimoji="1" lang="ja-JP" altLang="en-US" sz="14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427984" y="5301208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？</a:t>
            </a:r>
            <a:endParaRPr kumimoji="1" lang="ja-JP" altLang="en-US" sz="2400" b="1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5" name="右カーブ矢印 14"/>
          <p:cNvSpPr/>
          <p:nvPr/>
        </p:nvSpPr>
        <p:spPr>
          <a:xfrm flipV="1">
            <a:off x="2195736" y="2204864"/>
            <a:ext cx="792088" cy="1872208"/>
          </a:xfrm>
          <a:prstGeom prst="curvedRightArrow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059832" y="2195572"/>
            <a:ext cx="1656184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視</a:t>
            </a:r>
            <a:r>
              <a:rPr lang="ja-JP" altLang="en-US" b="1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床下部病変</a:t>
            </a:r>
            <a:endParaRPr kumimoji="1" lang="ja-JP" altLang="en-US" b="1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7" name="左大かっこ 16"/>
          <p:cNvSpPr/>
          <p:nvPr/>
        </p:nvSpPr>
        <p:spPr>
          <a:xfrm>
            <a:off x="4860032" y="1700808"/>
            <a:ext cx="144016" cy="1754326"/>
          </a:xfrm>
          <a:prstGeom prst="leftBracket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004048" y="1700808"/>
            <a:ext cx="20162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疼痛性障害</a:t>
            </a:r>
            <a:endParaRPr kumimoji="1" lang="en-US" altLang="ja-JP" dirty="0" smtClean="0"/>
          </a:p>
          <a:p>
            <a:r>
              <a:rPr lang="ja-JP" altLang="en-US" dirty="0" smtClean="0"/>
              <a:t>生理異常</a:t>
            </a:r>
            <a:endParaRPr lang="en-US" altLang="ja-JP" dirty="0" smtClean="0"/>
          </a:p>
          <a:p>
            <a:r>
              <a:rPr lang="ja-JP" altLang="en-US" dirty="0" smtClean="0"/>
              <a:t>ロコモーション障害</a:t>
            </a:r>
            <a:endParaRPr lang="en-US" altLang="ja-JP" dirty="0" smtClean="0"/>
          </a:p>
          <a:p>
            <a:r>
              <a:rPr kumimoji="1" lang="ja-JP" altLang="en-US" dirty="0" smtClean="0"/>
              <a:t>感覚障害</a:t>
            </a:r>
            <a:endParaRPr kumimoji="1" lang="en-US" altLang="ja-JP" dirty="0" smtClean="0"/>
          </a:p>
          <a:p>
            <a:r>
              <a:rPr lang="ja-JP" altLang="en-US" dirty="0"/>
              <a:t>自律</a:t>
            </a:r>
            <a:r>
              <a:rPr lang="ja-JP" altLang="en-US" dirty="0" smtClean="0"/>
              <a:t>神経障害</a:t>
            </a:r>
            <a:endParaRPr lang="en-US" altLang="ja-JP" dirty="0" smtClean="0"/>
          </a:p>
          <a:p>
            <a:r>
              <a:rPr kumimoji="1" lang="ja-JP" altLang="en-US" dirty="0" smtClean="0"/>
              <a:t>記憶・認知障害</a:t>
            </a:r>
            <a:endParaRPr kumimoji="1" lang="ja-JP" altLang="en-US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7308304" y="238023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solidFill>
                  <a:srgbClr val="00B05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3. </a:t>
            </a:r>
            <a:r>
              <a:rPr kumimoji="1" lang="ja-JP" altLang="en-US" b="1" dirty="0" smtClean="0">
                <a:solidFill>
                  <a:srgbClr val="00B05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症状</a:t>
            </a:r>
            <a:endParaRPr kumimoji="1" lang="ja-JP" altLang="en-US" b="1" dirty="0">
              <a:solidFill>
                <a:srgbClr val="00B05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0" name="左大かっこ 19"/>
          <p:cNvSpPr/>
          <p:nvPr/>
        </p:nvSpPr>
        <p:spPr>
          <a:xfrm flipH="1">
            <a:off x="6948264" y="1700808"/>
            <a:ext cx="144016" cy="1754326"/>
          </a:xfrm>
          <a:prstGeom prst="leftBracket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2555776" y="3284984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solidFill>
                  <a:srgbClr val="00B05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1. </a:t>
            </a:r>
            <a:r>
              <a:rPr kumimoji="1" lang="ja-JP" altLang="en-US" b="1" dirty="0" smtClean="0">
                <a:solidFill>
                  <a:srgbClr val="00B05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異常免疫反応</a:t>
            </a:r>
            <a:endParaRPr kumimoji="1" lang="ja-JP" altLang="en-US" b="1" dirty="0">
              <a:solidFill>
                <a:srgbClr val="00B05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2267744" y="1556792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solidFill>
                  <a:srgbClr val="00B05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2. </a:t>
            </a:r>
            <a:r>
              <a:rPr lang="ja-JP" altLang="en-US" b="1" dirty="0">
                <a:solidFill>
                  <a:srgbClr val="00B05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炎症</a:t>
            </a:r>
            <a:r>
              <a:rPr kumimoji="1" lang="ja-JP" altLang="en-US" b="1" dirty="0" smtClean="0">
                <a:solidFill>
                  <a:srgbClr val="00B05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反応</a:t>
            </a:r>
            <a:endParaRPr kumimoji="1" lang="ja-JP" altLang="en-US" b="1" dirty="0">
              <a:solidFill>
                <a:srgbClr val="00B05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7236296" y="327569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対症療法</a:t>
            </a:r>
            <a:endParaRPr kumimoji="1" lang="ja-JP" altLang="en-US" b="1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3347864" y="3635732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免疫</a:t>
            </a:r>
            <a:r>
              <a:rPr lang="ja-JP" altLang="en-US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抑制</a:t>
            </a:r>
            <a:r>
              <a:rPr lang="ja-JP" altLang="en-US" b="1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療法</a:t>
            </a:r>
            <a:endParaRPr kumimoji="1" lang="ja-JP" altLang="en-US" b="1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755576" y="1916832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炎症</a:t>
            </a:r>
            <a:r>
              <a:rPr lang="ja-JP" altLang="en-US" b="1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抑制療法</a:t>
            </a:r>
            <a:endParaRPr kumimoji="1" lang="ja-JP" altLang="en-US" b="1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21609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2" grpId="0" animBg="1"/>
      <p:bldP spid="13" grpId="0"/>
      <p:bldP spid="14" grpId="0"/>
      <p:bldP spid="15" grpId="0" animBg="1"/>
      <p:bldP spid="16" grpId="0" animBg="1"/>
      <p:bldP spid="17" grpId="0" animBg="1"/>
      <p:bldP spid="18" grpId="0"/>
      <p:bldP spid="19" grpId="0"/>
      <p:bldP spid="20" grpId="0" animBg="1"/>
      <p:bldP spid="21" grpId="0"/>
      <p:bldP spid="22" grpId="0"/>
      <p:bldP spid="23" grpId="0"/>
      <p:bldP spid="24" grpId="0"/>
      <p:bldP spid="2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64807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ja-JP" altLang="en-US" sz="3200" b="1" dirty="0">
                <a:solidFill>
                  <a:schemeClr val="accent6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治療方法</a:t>
            </a:r>
            <a:r>
              <a:rPr lang="ja-JP" altLang="en-US" sz="3200" b="1" dirty="0" smtClean="0">
                <a:solidFill>
                  <a:schemeClr val="accent6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の確立</a:t>
            </a:r>
            <a:endParaRPr kumimoji="1" lang="ja-JP" altLang="en-US" sz="3200" b="1" dirty="0">
              <a:solidFill>
                <a:schemeClr val="accent6">
                  <a:lumMod val="7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4590517"/>
              </p:ext>
            </p:extLst>
          </p:nvPr>
        </p:nvGraphicFramePr>
        <p:xfrm>
          <a:off x="827584" y="3645024"/>
          <a:ext cx="3456384" cy="25195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56384"/>
              </a:tblGrid>
              <a:tr h="409208">
                <a:tc>
                  <a:txBody>
                    <a:bodyPr/>
                    <a:lstStyle/>
                    <a:p>
                      <a:pPr marL="285750" indent="-285750" algn="ctr" fontAlgn="ctr">
                        <a:buFontTx/>
                        <a:buBlip>
                          <a:blip r:embed="rId2"/>
                        </a:buBlip>
                      </a:pPr>
                      <a:r>
                        <a:rPr lang="zh-TW" altLang="en-US" sz="1800" b="1" u="none" strike="noStrike" dirty="0">
                          <a:effectLst/>
                        </a:rPr>
                        <a:t>炎症抑制療法</a:t>
                      </a:r>
                      <a:endParaRPr lang="zh-TW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b="1" u="sng" strike="noStrike" dirty="0" smtClean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血漿交換療法・吸着療法</a:t>
                      </a:r>
                      <a:endParaRPr lang="en-US" altLang="ja-JP" sz="1400" b="1" u="sng" strike="noStrike" dirty="0" smtClean="0"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l" fontAlgn="ctr"/>
                      <a:endParaRPr lang="en-US" altLang="ja-JP" sz="1400" b="1" u="sng" strike="noStrike" dirty="0" smtClean="0"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l" fontAlgn="ctr"/>
                      <a:r>
                        <a:rPr lang="ja-JP" altLang="en-US" sz="1400" b="1" u="sng" strike="noStrike" dirty="0" smtClean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ステロイド</a:t>
                      </a:r>
                      <a:endParaRPr lang="ja-JP" altLang="en-US" sz="1400" b="1" i="0" u="sng" strike="noStrike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b="1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経口プレドニン</a:t>
                      </a:r>
                      <a:endParaRPr lang="ja-JP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9525" marR="9525" marT="9525" marB="0" anchor="ctr"/>
                </a:tc>
              </a:tr>
              <a:tr h="17145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b="1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メチルプレドニゾロン・パルス療法</a:t>
                      </a:r>
                      <a:endParaRPr lang="ja-JP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9525" marR="9525" marT="9525" marB="0" anchor="ctr"/>
                </a:tc>
              </a:tr>
              <a:tr h="346318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b="1" u="sng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生物学的製剤</a:t>
                      </a:r>
                      <a:endParaRPr lang="ja-JP" altLang="en-US" sz="1400" b="1" i="0" u="sng" strike="noStrike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IL-6</a:t>
                      </a:r>
                      <a:r>
                        <a:rPr lang="ja-JP" altLang="en-US" sz="1400" b="1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阻害薬</a:t>
                      </a:r>
                      <a:endParaRPr lang="ja-JP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9525" marR="9525" marT="9525" marB="0" anchor="ctr"/>
                </a:tc>
              </a:tr>
              <a:tr h="1714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IL-1</a:t>
                      </a:r>
                      <a:r>
                        <a:rPr lang="el-GR" sz="1400" b="1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β</a:t>
                      </a:r>
                      <a:r>
                        <a:rPr lang="ja-JP" altLang="en-US" sz="1400" b="1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阻害薬</a:t>
                      </a:r>
                      <a:endParaRPr lang="ja-JP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9525" marR="9525" marT="9525" marB="0" anchor="ctr"/>
                </a:tc>
              </a:tr>
              <a:tr h="1714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</a:t>
                      </a:r>
                      <a:r>
                        <a:rPr lang="en-US" sz="1400" b="1" u="none" strike="noStrike" dirty="0" err="1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NFkB</a:t>
                      </a:r>
                      <a:r>
                        <a:rPr lang="en-US" sz="1400" b="1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/MyD88</a:t>
                      </a:r>
                      <a:r>
                        <a:rPr lang="ja-JP" altLang="en-US" sz="1400" b="1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阻害</a:t>
                      </a:r>
                      <a:r>
                        <a:rPr lang="ja-JP" altLang="en-US" sz="1400" b="1" u="none" strike="noStrike" dirty="0" smtClean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薬</a:t>
                      </a:r>
                      <a:endParaRPr lang="en-US" altLang="ja-JP" sz="1400" b="1" u="none" strike="noStrike" dirty="0" smtClean="0"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3490032"/>
              </p:ext>
            </p:extLst>
          </p:nvPr>
        </p:nvGraphicFramePr>
        <p:xfrm>
          <a:off x="4644008" y="1412776"/>
          <a:ext cx="3816424" cy="496742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16424"/>
              </a:tblGrid>
              <a:tr h="360040">
                <a:tc>
                  <a:txBody>
                    <a:bodyPr/>
                    <a:lstStyle/>
                    <a:p>
                      <a:pPr marL="285750" indent="-285750" algn="ctr" fontAlgn="ctr">
                        <a:buFontTx/>
                        <a:buBlip>
                          <a:blip r:embed="rId2"/>
                        </a:buBlip>
                      </a:pPr>
                      <a:r>
                        <a:rPr lang="ja-JP" altLang="en-US" sz="1800" b="1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対症療法</a:t>
                      </a:r>
                      <a:endParaRPr lang="ja-JP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 dirty="0" smtClean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Phosphodiesterase</a:t>
                      </a:r>
                      <a:r>
                        <a:rPr lang="ja-JP" altLang="en-US" sz="1400" b="1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阻害薬</a:t>
                      </a:r>
                      <a:endParaRPr lang="ja-JP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b="1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テオフィリン</a:t>
                      </a:r>
                      <a:endParaRPr lang="ja-JP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9525" marR="9525" marT="9525" marB="0" anchor="ctr"/>
                </a:tc>
              </a:tr>
              <a:tr h="353179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b="1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抗うつ薬</a:t>
                      </a:r>
                      <a:endParaRPr lang="ja-JP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b="1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パロキセチン</a:t>
                      </a:r>
                      <a:endParaRPr lang="ja-JP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9525" marR="9525" marT="9525" marB="0" anchor="ctr"/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b="1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ジュロキセチン</a:t>
                      </a:r>
                      <a:endParaRPr lang="ja-JP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9525" marR="9525" marT="9525" marB="0" anchor="ctr"/>
                </a:tc>
              </a:tr>
              <a:tr h="346318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b="1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抗けいれん薬</a:t>
                      </a:r>
                      <a:endParaRPr lang="ja-JP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b="1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プレガバリン</a:t>
                      </a:r>
                      <a:endParaRPr lang="ja-JP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9525" marR="9525" marT="9525" marB="0" anchor="ctr"/>
                </a:tc>
              </a:tr>
              <a:tr h="17145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b="1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ラモトリジン</a:t>
                      </a:r>
                      <a:endParaRPr lang="ja-JP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9525" marR="9525" marT="9525" marB="0" anchor="ctr"/>
                </a:tc>
              </a:tr>
              <a:tr h="17145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b="1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トピラメート</a:t>
                      </a:r>
                      <a:endParaRPr lang="ja-JP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9525" marR="9525" marT="9525" marB="0" anchor="ctr"/>
                </a:tc>
              </a:tr>
              <a:tr h="339457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b="1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ムズムズ脚症候群</a:t>
                      </a:r>
                      <a:endParaRPr lang="ja-JP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b="1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プラニベキソール</a:t>
                      </a:r>
                      <a:endParaRPr lang="ja-JP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9525" marR="9525" marT="9525" marB="0" anchor="ctr"/>
                </a:tc>
              </a:tr>
              <a:tr h="17145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b="1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ガバペンチンエナカエルビル</a:t>
                      </a:r>
                      <a:endParaRPr lang="ja-JP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9525" marR="9525" marT="9525" marB="0" anchor="ctr"/>
                </a:tc>
              </a:tr>
              <a:tr h="17145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b="1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ロチゴチン</a:t>
                      </a:r>
                      <a:endParaRPr lang="ja-JP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9525" marR="9525" marT="9525" marB="0" anchor="ctr"/>
                </a:tc>
              </a:tr>
              <a:tr h="339457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b="1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認知症治療薬</a:t>
                      </a:r>
                      <a:endParaRPr lang="zh-TW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b="1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</a:t>
                      </a:r>
                      <a:r>
                        <a:rPr lang="ja-JP" altLang="en-US" sz="1400" b="1" u="none" strike="noStrike" dirty="0" smtClean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メマンチン</a:t>
                      </a:r>
                      <a:endParaRPr lang="en-US" altLang="ja-JP" sz="1400" b="1" u="none" strike="noStrike" dirty="0" smtClean="0"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l" fontAlgn="ctr"/>
                      <a:r>
                        <a:rPr lang="ja-JP" alt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ムズムズ脚症候群</a:t>
                      </a:r>
                      <a:endParaRPr lang="en-US" altLang="ja-JP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l" fontAlgn="ctr"/>
                      <a:r>
                        <a:rPr lang="ja-JP" altLang="ja-JP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</a:t>
                      </a:r>
                      <a:r>
                        <a:rPr lang="ja-JP" alt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レグナイト、ビシフロール</a:t>
                      </a:r>
                      <a:endParaRPr lang="en-US" altLang="ja-JP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l" fontAlgn="ctr"/>
                      <a:r>
                        <a:rPr lang="ja-JP" altLang="ja-JP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</a:t>
                      </a:r>
                      <a:r>
                        <a:rPr lang="ja-JP" alt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ニュープロパッチ</a:t>
                      </a:r>
                      <a:endParaRPr lang="ja-JP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7" name="表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8920449"/>
              </p:ext>
            </p:extLst>
          </p:nvPr>
        </p:nvGraphicFramePr>
        <p:xfrm>
          <a:off x="871116" y="1412776"/>
          <a:ext cx="3340844" cy="201397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40844"/>
              </a:tblGrid>
              <a:tr h="360040">
                <a:tc>
                  <a:txBody>
                    <a:bodyPr/>
                    <a:lstStyle/>
                    <a:p>
                      <a:pPr marL="285750" indent="-285750" algn="ctr" fontAlgn="ctr">
                        <a:buFontTx/>
                        <a:buBlip>
                          <a:blip r:embed="rId2"/>
                        </a:buBlip>
                      </a:pPr>
                      <a:r>
                        <a:rPr lang="zh-TW" altLang="en-US" sz="1800" b="1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免疫抑制療法</a:t>
                      </a:r>
                      <a:endParaRPr lang="zh-TW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62347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b="1" u="sng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免疫抑制薬</a:t>
                      </a:r>
                      <a:endParaRPr lang="ja-JP" altLang="en-US" sz="1400" b="1" i="0" u="sng" strike="noStrike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MMF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9525" marR="9525" marT="9525" marB="0" anchor="ctr"/>
                </a:tc>
              </a:tr>
              <a:tr h="1714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Azathioprine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9525" marR="9525" marT="9525" marB="0" anchor="ctr"/>
                </a:tc>
              </a:tr>
              <a:tr h="1714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</a:t>
                      </a:r>
                      <a:r>
                        <a:rPr lang="en-US" sz="1400" b="1" u="none" strike="noStrike" dirty="0" smtClean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Cyclophosphamide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9525" marR="9525" marT="9525" marB="0" anchor="ctr"/>
                </a:tc>
              </a:tr>
              <a:tr h="17145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9525" marR="9525" marT="9525" marB="0" anchor="ctr"/>
                </a:tc>
              </a:tr>
              <a:tr h="1714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</a:t>
                      </a:r>
                      <a:r>
                        <a:rPr lang="en-US" sz="1400" b="1" u="none" strike="noStrike" dirty="0" err="1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Fingolimod</a:t>
                      </a:r>
                      <a:r>
                        <a:rPr lang="en-US" sz="1400" b="1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（</a:t>
                      </a:r>
                      <a:r>
                        <a:rPr lang="ja-JP" altLang="en-US" sz="1400" b="1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多発性硬化症）</a:t>
                      </a:r>
                      <a:endParaRPr lang="ja-JP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9525" marR="9525" marT="9525" marB="0" anchor="ctr"/>
                </a:tc>
              </a:tr>
              <a:tr h="1714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</a:t>
                      </a:r>
                      <a:r>
                        <a:rPr lang="en-US" sz="1400" b="1" u="none" strike="noStrike" dirty="0" err="1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Natalizumab</a:t>
                      </a:r>
                      <a:r>
                        <a:rPr lang="en-US" sz="1400" b="1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（</a:t>
                      </a:r>
                      <a:r>
                        <a:rPr lang="ja-JP" altLang="en-US" sz="1400" b="1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多発性硬化症）</a:t>
                      </a:r>
                      <a:endParaRPr lang="ja-JP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160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6207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altLang="ja-JP" sz="2800" b="1" dirty="0" smtClean="0">
                <a:solidFill>
                  <a:schemeClr val="accent6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19</a:t>
            </a:r>
            <a:r>
              <a:rPr kumimoji="1" lang="ja-JP" altLang="en-US" sz="2800" b="1" dirty="0" smtClean="0">
                <a:solidFill>
                  <a:schemeClr val="accent6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歳、女性</a:t>
            </a:r>
            <a:endParaRPr kumimoji="1" lang="ja-JP" altLang="en-US" sz="2800" b="1" dirty="0">
              <a:solidFill>
                <a:schemeClr val="accent6">
                  <a:lumMod val="7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3528" y="692696"/>
            <a:ext cx="8435280" cy="6093296"/>
          </a:xfrm>
        </p:spPr>
        <p:txBody>
          <a:bodyPr>
            <a:normAutofit fontScale="92500" lnSpcReduction="10000"/>
          </a:bodyPr>
          <a:lstStyle/>
          <a:p>
            <a:pPr lvl="0">
              <a:buClr>
                <a:srgbClr val="0070C0"/>
              </a:buClr>
              <a:buFont typeface="Wingdings" panose="05000000000000000000" pitchFamily="2" charset="2"/>
              <a:buChar char="u"/>
            </a:pPr>
            <a:r>
              <a:rPr lang="en-US" altLang="ja-JP" sz="16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HPV</a:t>
            </a:r>
            <a:r>
              <a:rPr lang="ja-JP" altLang="ja-JP" sz="16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ワクチン</a:t>
            </a:r>
            <a:r>
              <a:rPr lang="ja-JP" altLang="ja-JP" sz="1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接種前</a:t>
            </a:r>
            <a:r>
              <a:rPr lang="ja-JP" altLang="ja-JP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：</a:t>
            </a:r>
          </a:p>
          <a:p>
            <a:pPr marL="0" indent="0">
              <a:buNone/>
            </a:pPr>
            <a:r>
              <a:rPr lang="ja-JP" altLang="en-US" sz="15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ja-JP" sz="15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幼少期よりバイオリンを習っており、現在</a:t>
            </a:r>
            <a:r>
              <a:rPr lang="ja-JP" altLang="ja-JP" sz="15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、音楽</a:t>
            </a:r>
            <a:r>
              <a:rPr lang="ja-JP" altLang="ja-JP" sz="15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大学でヴァイオリン・ソリストとして活躍</a:t>
            </a:r>
            <a:r>
              <a:rPr lang="ja-JP" altLang="ja-JP" sz="15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。</a:t>
            </a:r>
            <a:r>
              <a:rPr lang="ja-JP" altLang="en-US" sz="15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</a:t>
            </a:r>
            <a:endParaRPr lang="en-US" altLang="ja-JP" sz="15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sz="15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15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ja-JP" sz="15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部活</a:t>
            </a:r>
            <a:r>
              <a:rPr lang="ja-JP" altLang="ja-JP" sz="15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：剣道部に</a:t>
            </a:r>
            <a:r>
              <a:rPr lang="ja-JP" altLang="ja-JP" sz="15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属し</a:t>
            </a:r>
            <a:r>
              <a:rPr lang="ja-JP" altLang="en-US" sz="15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、</a:t>
            </a:r>
            <a:r>
              <a:rPr lang="ja-JP" altLang="en-US" sz="15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段位</a:t>
            </a:r>
            <a:r>
              <a:rPr lang="ja-JP" altLang="ja-JP" sz="15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</a:t>
            </a:r>
            <a:r>
              <a:rPr lang="ja-JP" altLang="ja-JP" sz="15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上位であった</a:t>
            </a:r>
            <a:r>
              <a:rPr lang="ja-JP" altLang="ja-JP" sz="15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。</a:t>
            </a:r>
            <a:endParaRPr lang="en-US" altLang="ja-JP" sz="15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endParaRPr lang="ja-JP" altLang="ja-JP" sz="9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u"/>
            </a:pPr>
            <a:r>
              <a:rPr lang="ja-JP" altLang="ja-JP" sz="16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ワクチン歴</a:t>
            </a:r>
            <a:r>
              <a:rPr lang="ja-JP" altLang="ja-JP" sz="1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：</a:t>
            </a:r>
            <a:r>
              <a:rPr lang="ja-JP" altLang="en-US" sz="15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これまで</a:t>
            </a:r>
            <a:r>
              <a:rPr lang="ja-JP" altLang="ja-JP" sz="15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推奨</a:t>
            </a:r>
            <a:r>
              <a:rPr lang="ja-JP" altLang="en-US" sz="15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のワクチンは</a:t>
            </a:r>
            <a:r>
              <a:rPr lang="ja-JP" altLang="ja-JP" sz="15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すべて</a:t>
            </a:r>
            <a:r>
              <a:rPr lang="ja-JP" altLang="ja-JP" sz="15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接種したが、副反応はなかった</a:t>
            </a:r>
            <a:r>
              <a:rPr lang="ja-JP" altLang="ja-JP" sz="15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。</a:t>
            </a:r>
            <a:endParaRPr lang="en-US" altLang="ja-JP" sz="15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u"/>
            </a:pPr>
            <a:endParaRPr lang="ja-JP" altLang="ja-JP" sz="9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lvl="0">
              <a:buClr>
                <a:srgbClr val="0070C0"/>
              </a:buClr>
              <a:buFont typeface="Wingdings" panose="05000000000000000000" pitchFamily="2" charset="2"/>
              <a:buChar char="u"/>
            </a:pPr>
            <a:r>
              <a:rPr lang="en-US" altLang="ja-JP" sz="16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HPV</a:t>
            </a:r>
            <a:r>
              <a:rPr lang="ja-JP" altLang="en-US" sz="16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ワクチン</a:t>
            </a:r>
            <a:r>
              <a:rPr lang="ja-JP" altLang="ja-JP" sz="16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接種状況</a:t>
            </a:r>
            <a:r>
              <a:rPr lang="ja-JP" altLang="ja-JP" sz="1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：</a:t>
            </a:r>
            <a:r>
              <a:rPr lang="ja-JP" altLang="ja-JP" sz="1600" b="1" u="sng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サーバリックス</a:t>
            </a:r>
            <a:r>
              <a:rPr lang="ja-JP" altLang="en-US" sz="1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13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①</a:t>
            </a:r>
            <a:r>
              <a:rPr lang="en-US" altLang="ja-JP" sz="13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H22</a:t>
            </a:r>
            <a:r>
              <a:rPr lang="ja-JP" altLang="en-US" sz="13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年</a:t>
            </a:r>
            <a:r>
              <a:rPr lang="ja-JP" altLang="ja-JP" sz="13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７</a:t>
            </a:r>
            <a:r>
              <a:rPr lang="en-US" altLang="ja-JP" sz="1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/</a:t>
            </a:r>
            <a:r>
              <a:rPr lang="en-US" altLang="ja-JP" sz="13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31.</a:t>
            </a:r>
            <a:r>
              <a:rPr lang="ja-JP" altLang="en-US" sz="13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en-US" altLang="ja-JP" sz="13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ja-JP" altLang="en-US" sz="13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②</a:t>
            </a:r>
            <a:r>
              <a:rPr lang="en-US" altLang="ja-JP" sz="1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en-US" altLang="ja-JP" sz="13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H22</a:t>
            </a:r>
            <a:r>
              <a:rPr lang="ja-JP" altLang="en-US" sz="13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年</a:t>
            </a:r>
            <a:r>
              <a:rPr lang="ja-JP" altLang="ja-JP" sz="13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９</a:t>
            </a:r>
            <a:r>
              <a:rPr lang="en-US" altLang="ja-JP" sz="1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/</a:t>
            </a:r>
            <a:r>
              <a:rPr lang="ja-JP" altLang="ja-JP" sz="13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４</a:t>
            </a:r>
            <a:r>
              <a:rPr lang="en-US" altLang="ja-JP" sz="13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.</a:t>
            </a:r>
            <a:r>
              <a:rPr lang="ja-JP" altLang="en-US" sz="13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en-US" altLang="ja-JP" sz="13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ja-JP" altLang="en-US" sz="13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③</a:t>
            </a:r>
            <a:r>
              <a:rPr lang="en-US" altLang="ja-JP" sz="1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en-US" altLang="ja-JP" sz="13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H23</a:t>
            </a:r>
            <a:r>
              <a:rPr lang="ja-JP" altLang="en-US" sz="13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年</a:t>
            </a:r>
            <a:r>
              <a:rPr lang="en-US" altLang="ja-JP" sz="13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.</a:t>
            </a:r>
            <a:r>
              <a:rPr lang="ja-JP" altLang="ja-JP" sz="13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４</a:t>
            </a:r>
            <a:r>
              <a:rPr lang="en-US" altLang="ja-JP" sz="1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/</a:t>
            </a:r>
            <a:r>
              <a:rPr lang="en-US" altLang="ja-JP" sz="13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16.</a:t>
            </a:r>
          </a:p>
          <a:p>
            <a:pPr marL="0" lvl="0" indent="0">
              <a:buClr>
                <a:srgbClr val="0070C0"/>
              </a:buClr>
              <a:buNone/>
            </a:pPr>
            <a:endParaRPr lang="en-US" altLang="ja-JP" sz="9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u"/>
            </a:pPr>
            <a:r>
              <a:rPr lang="en-US" altLang="ja-JP" sz="1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HPV</a:t>
            </a:r>
            <a:r>
              <a:rPr lang="ja-JP" altLang="ja-JP" sz="1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ワクチン</a:t>
            </a:r>
            <a:r>
              <a:rPr lang="ja-JP" altLang="ja-JP" sz="16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接種</a:t>
            </a:r>
            <a:r>
              <a:rPr lang="ja-JP" altLang="en-US" sz="16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後の経過：</a:t>
            </a:r>
            <a:endParaRPr lang="ja-JP" altLang="ja-JP" sz="16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ja-JP" sz="15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en-US" altLang="ja-JP" sz="15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HPV</a:t>
            </a:r>
            <a:r>
              <a:rPr lang="ja-JP" altLang="en-US" sz="15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ワクチン</a:t>
            </a:r>
            <a:r>
              <a:rPr lang="en-US" altLang="ja-JP" sz="15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3</a:t>
            </a:r>
            <a:r>
              <a:rPr lang="ja-JP" altLang="ja-JP" sz="15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回目接種</a:t>
            </a:r>
            <a:r>
              <a:rPr lang="ja-JP" altLang="en-US" sz="15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約</a:t>
            </a:r>
            <a:r>
              <a:rPr lang="en-US" altLang="ja-JP" sz="15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</a:t>
            </a:r>
            <a:r>
              <a:rPr lang="ja-JP" altLang="en-US" sz="15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週間</a:t>
            </a:r>
            <a:r>
              <a:rPr lang="ja-JP" altLang="ja-JP" sz="15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後、</a:t>
            </a:r>
            <a:r>
              <a:rPr lang="ja-JP" altLang="en-US" sz="15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ヴァ</a:t>
            </a:r>
            <a:r>
              <a:rPr lang="ja-JP" altLang="ja-JP" sz="15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イオリン</a:t>
            </a:r>
            <a:r>
              <a:rPr lang="ja-JP" altLang="ja-JP" sz="15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を弾いていて</a:t>
            </a:r>
            <a:r>
              <a:rPr lang="ja-JP" altLang="ja-JP" sz="1500" b="1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左腕に激しい</a:t>
            </a:r>
            <a:r>
              <a:rPr lang="ja-JP" altLang="ja-JP" sz="1500" b="1" dirty="0" smtClean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疼痛</a:t>
            </a:r>
            <a:r>
              <a:rPr lang="ja-JP" altLang="ja-JP" sz="15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。</a:t>
            </a:r>
            <a:r>
              <a:rPr lang="ja-JP" altLang="ja-JP" sz="1500" b="1" dirty="0" smtClean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膝関節痛</a:t>
            </a:r>
            <a:r>
              <a:rPr lang="ja-JP" altLang="ja-JP" sz="15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も出現し</a:t>
            </a:r>
            <a:r>
              <a:rPr lang="ja-JP" altLang="ja-JP" sz="15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歩行困難。</a:t>
            </a:r>
            <a:r>
              <a:rPr lang="ja-JP" altLang="ja-JP" sz="15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剣道</a:t>
            </a:r>
            <a:r>
              <a:rPr lang="ja-JP" altLang="ja-JP" sz="15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で竹刀</a:t>
            </a:r>
            <a:r>
              <a:rPr lang="ja-JP" altLang="en-US" sz="15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を</a:t>
            </a:r>
            <a:r>
              <a:rPr lang="ja-JP" altLang="ja-JP" sz="15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握れなくなり</a:t>
            </a:r>
            <a:r>
              <a:rPr lang="ja-JP" altLang="en-US" sz="15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退部した。</a:t>
            </a:r>
            <a:r>
              <a:rPr lang="ja-JP" altLang="en-US" sz="1500" b="1" dirty="0" smtClean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異様なだるさ</a:t>
            </a:r>
            <a:r>
              <a:rPr lang="ja-JP" altLang="en-US" sz="15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、</a:t>
            </a:r>
            <a:r>
              <a:rPr lang="ja-JP" altLang="ja-JP" sz="15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ひどい</a:t>
            </a:r>
            <a:r>
              <a:rPr lang="ja-JP" altLang="ja-JP" sz="1500" b="1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手汗</a:t>
            </a:r>
            <a:r>
              <a:rPr lang="ja-JP" altLang="ja-JP" sz="15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、</a:t>
            </a:r>
            <a:r>
              <a:rPr lang="ja-JP" altLang="ja-JP" sz="1500" b="1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車酔い</a:t>
            </a:r>
            <a:r>
              <a:rPr lang="ja-JP" altLang="ja-JP" sz="15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、</a:t>
            </a:r>
            <a:r>
              <a:rPr lang="ja-JP" altLang="ja-JP" sz="1500" b="1" dirty="0" smtClean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立ち</a:t>
            </a:r>
            <a:r>
              <a:rPr lang="ja-JP" altLang="en-US" sz="1500" b="1" dirty="0" smtClean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眩み</a:t>
            </a:r>
            <a:r>
              <a:rPr lang="ja-JP" altLang="en-US" sz="15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</a:t>
            </a:r>
            <a:r>
              <a:rPr lang="ja-JP" altLang="ja-JP" sz="15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始ま</a:t>
            </a:r>
            <a:r>
              <a:rPr lang="ja-JP" altLang="en-US" sz="15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り、</a:t>
            </a:r>
            <a:r>
              <a:rPr lang="ja-JP" altLang="ja-JP" sz="15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平成</a:t>
            </a:r>
            <a:r>
              <a:rPr lang="en-US" altLang="ja-JP" sz="15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24</a:t>
            </a:r>
            <a:r>
              <a:rPr lang="ja-JP" altLang="ja-JP" sz="15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年</a:t>
            </a:r>
            <a:r>
              <a:rPr lang="en-US" altLang="ja-JP" sz="15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8</a:t>
            </a:r>
            <a:r>
              <a:rPr lang="ja-JP" altLang="ja-JP" sz="15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月から車椅子を</a:t>
            </a:r>
            <a:r>
              <a:rPr lang="ja-JP" altLang="ja-JP" sz="15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使用</a:t>
            </a:r>
            <a:r>
              <a:rPr lang="ja-JP" altLang="en-US" sz="15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。</a:t>
            </a:r>
            <a:r>
              <a:rPr lang="en-US" altLang="ja-JP" sz="15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KR</a:t>
            </a:r>
            <a:r>
              <a:rPr lang="ja-JP" altLang="ja-JP" sz="15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病院にて</a:t>
            </a:r>
            <a:r>
              <a:rPr lang="ja-JP" altLang="en-US" sz="1500" b="1" u="sng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血液検査</a:t>
            </a:r>
            <a:r>
              <a:rPr lang="ja-JP" altLang="en-US" sz="15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、</a:t>
            </a:r>
            <a:r>
              <a:rPr lang="ja-JP" altLang="en-US" sz="1500" b="1" u="sng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脳波</a:t>
            </a:r>
            <a:r>
              <a:rPr lang="ja-JP" altLang="en-US" sz="15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、</a:t>
            </a:r>
            <a:r>
              <a:rPr lang="en-US" altLang="ja-JP" sz="1500" b="1" u="sng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MR</a:t>
            </a:r>
            <a:r>
              <a:rPr lang="en-US" altLang="ja-JP" sz="15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I</a:t>
            </a:r>
            <a:r>
              <a:rPr lang="ja-JP" altLang="ja-JP" sz="15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、</a:t>
            </a:r>
            <a:r>
              <a:rPr lang="en-US" altLang="ja-JP" sz="1500" b="1" u="sng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CT</a:t>
            </a:r>
            <a:r>
              <a:rPr lang="ja-JP" altLang="en-US" sz="15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ja-JP" altLang="en-US" sz="15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などを実施したが</a:t>
            </a:r>
            <a:r>
              <a:rPr lang="ja-JP" altLang="ja-JP" sz="15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異常所見</a:t>
            </a:r>
            <a:r>
              <a:rPr lang="ja-JP" altLang="en-US" sz="15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なく</a:t>
            </a:r>
            <a:r>
              <a:rPr lang="ja-JP" altLang="en-US" sz="15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、</a:t>
            </a:r>
            <a:r>
              <a:rPr lang="ja-JP" altLang="ja-JP" sz="15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診断</a:t>
            </a:r>
            <a:r>
              <a:rPr lang="ja-JP" altLang="en-US" sz="15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</a:t>
            </a:r>
            <a:r>
              <a:rPr lang="ja-JP" altLang="ja-JP" sz="15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治療</a:t>
            </a:r>
            <a:r>
              <a:rPr lang="ja-JP" altLang="ja-JP" sz="15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はできないと言われた</a:t>
            </a:r>
            <a:r>
              <a:rPr lang="ja-JP" altLang="ja-JP" sz="15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。</a:t>
            </a:r>
            <a:endParaRPr lang="en-US" altLang="ja-JP" sz="15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endParaRPr lang="en-US" altLang="ja-JP" sz="9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5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その後起床時から始まる</a:t>
            </a:r>
            <a:r>
              <a:rPr lang="ja-JP" altLang="en-US" sz="1500" b="1" dirty="0" smtClean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持続性頭痛</a:t>
            </a:r>
            <a:r>
              <a:rPr lang="ja-JP" altLang="en-US" sz="15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、</a:t>
            </a:r>
            <a:r>
              <a:rPr lang="ja-JP" altLang="en-US" sz="1500" b="1" dirty="0" smtClean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全身痛</a:t>
            </a:r>
            <a:r>
              <a:rPr lang="ja-JP" altLang="en-US" sz="15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、</a:t>
            </a:r>
            <a:r>
              <a:rPr lang="ja-JP" altLang="en-US" sz="1500" b="1" dirty="0" smtClean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手のしびれ</a:t>
            </a:r>
            <a:r>
              <a:rPr lang="ja-JP" altLang="en-US" sz="15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と</a:t>
            </a:r>
            <a:r>
              <a:rPr lang="ja-JP" altLang="en-US" sz="1500" b="1" dirty="0" smtClean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振顫様の指の震え</a:t>
            </a:r>
            <a:r>
              <a:rPr lang="ja-JP" altLang="en-US" sz="15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が出現、</a:t>
            </a:r>
            <a:r>
              <a:rPr lang="ja-JP" altLang="ja-JP" sz="15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バイオリン</a:t>
            </a:r>
            <a:r>
              <a:rPr lang="ja-JP" altLang="ja-JP" sz="15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の絃を抑えるのが苦痛に</a:t>
            </a:r>
            <a:r>
              <a:rPr lang="ja-JP" altLang="ja-JP" sz="15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なった。</a:t>
            </a:r>
            <a:r>
              <a:rPr lang="ja-JP" altLang="ja-JP" sz="15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激痛に襲われると横になって転がっているしか</a:t>
            </a:r>
            <a:r>
              <a:rPr lang="ja-JP" altLang="ja-JP" sz="15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ない</a:t>
            </a:r>
            <a:r>
              <a:rPr lang="ja-JP" altLang="en-US" sz="15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。「</a:t>
            </a:r>
            <a:r>
              <a:rPr lang="ja-JP" altLang="en-US" sz="1500" b="1" dirty="0" smtClean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空気を吸えない感じ</a:t>
            </a:r>
            <a:r>
              <a:rPr lang="ja-JP" altLang="en-US" sz="15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」から</a:t>
            </a:r>
            <a:r>
              <a:rPr lang="ja-JP" altLang="ja-JP" sz="1500" b="1" dirty="0" smtClean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過</a:t>
            </a:r>
            <a:r>
              <a:rPr lang="ja-JP" altLang="ja-JP" sz="1500" b="1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呼吸</a:t>
            </a:r>
            <a:r>
              <a:rPr lang="ja-JP" altLang="ja-JP" sz="15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を</a:t>
            </a:r>
            <a:r>
              <a:rPr lang="ja-JP" altLang="en-US" sz="15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起こす。</a:t>
            </a:r>
            <a:endParaRPr lang="en-US" altLang="ja-JP" sz="15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endParaRPr lang="en-US" altLang="ja-JP" sz="9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5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15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平成</a:t>
            </a:r>
            <a:r>
              <a:rPr lang="en-US" altLang="ja-JP" sz="15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25</a:t>
            </a:r>
            <a:r>
              <a:rPr lang="ja-JP" altLang="en-US" sz="15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年</a:t>
            </a:r>
            <a:r>
              <a:rPr lang="en-US" altLang="ja-JP" sz="15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9</a:t>
            </a:r>
            <a:r>
              <a:rPr lang="ja-JP" altLang="ja-JP" sz="15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月頃には</a:t>
            </a:r>
            <a:r>
              <a:rPr lang="ja-JP" altLang="ja-JP" sz="1500" b="1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脱力</a:t>
            </a:r>
            <a:r>
              <a:rPr lang="ja-JP" altLang="ja-JP" sz="15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がすすみ</a:t>
            </a:r>
            <a:r>
              <a:rPr lang="ja-JP" altLang="ja-JP" sz="15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、</a:t>
            </a:r>
            <a:r>
              <a:rPr lang="ja-JP" altLang="en-US" sz="15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ヴァ</a:t>
            </a:r>
            <a:r>
              <a:rPr lang="ja-JP" altLang="ja-JP" sz="15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イオリン</a:t>
            </a:r>
            <a:r>
              <a:rPr lang="ja-JP" altLang="ja-JP" sz="15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の弓どころ</a:t>
            </a:r>
            <a:r>
              <a:rPr lang="ja-JP" altLang="ja-JP" sz="15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か鉛筆も</a:t>
            </a:r>
            <a:r>
              <a:rPr lang="ja-JP" altLang="en-US" sz="15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持</a:t>
            </a:r>
            <a:r>
              <a:rPr lang="ja-JP" altLang="ja-JP" sz="15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てなく</a:t>
            </a:r>
            <a:r>
              <a:rPr lang="ja-JP" altLang="ja-JP" sz="15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なった</a:t>
            </a:r>
            <a:r>
              <a:rPr lang="ja-JP" altLang="ja-JP" sz="15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。</a:t>
            </a:r>
            <a:r>
              <a:rPr lang="ja-JP" altLang="ja-JP" sz="1500" b="1" dirty="0" smtClean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集中力</a:t>
            </a:r>
            <a:r>
              <a:rPr lang="ja-JP" altLang="ja-JP" sz="15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も</a:t>
            </a:r>
            <a:r>
              <a:rPr lang="ja-JP" altLang="en-US" sz="15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落ちてきたが、</a:t>
            </a:r>
            <a:r>
              <a:rPr lang="ja-JP" altLang="en-US" sz="15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ヴァ</a:t>
            </a:r>
            <a:r>
              <a:rPr lang="ja-JP" altLang="ja-JP" sz="15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イオリン</a:t>
            </a:r>
            <a:r>
              <a:rPr lang="ja-JP" altLang="ja-JP" sz="15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は大好き</a:t>
            </a:r>
            <a:r>
              <a:rPr lang="ja-JP" altLang="ja-JP" sz="15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なので楽譜</a:t>
            </a:r>
            <a:r>
              <a:rPr lang="ja-JP" altLang="ja-JP" sz="15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を覚えることはできている</a:t>
            </a:r>
            <a:r>
              <a:rPr lang="ja-JP" altLang="ja-JP" sz="15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。</a:t>
            </a:r>
            <a:r>
              <a:rPr lang="ja-JP" altLang="en-US" sz="15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持続性頭痛とともに</a:t>
            </a:r>
            <a:r>
              <a:rPr lang="ja-JP" altLang="ja-JP" sz="1500" b="1" dirty="0" smtClean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発作性頭痛</a:t>
            </a:r>
            <a:r>
              <a:rPr lang="ja-JP" altLang="ja-JP" sz="15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が襲い</a:t>
            </a:r>
            <a:r>
              <a:rPr lang="ja-JP" altLang="ja-JP" sz="15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、</a:t>
            </a:r>
            <a:r>
              <a:rPr lang="ja-JP" altLang="en-US" sz="15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家人と温度感覚が起きらかに異なり</a:t>
            </a:r>
            <a:r>
              <a:rPr lang="ja-JP" altLang="ja-JP" sz="1500" b="1" dirty="0" smtClean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体温</a:t>
            </a:r>
            <a:r>
              <a:rPr lang="ja-JP" altLang="ja-JP" sz="1500" b="1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調節</a:t>
            </a:r>
            <a:r>
              <a:rPr lang="ja-JP" altLang="ja-JP" sz="15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がうまくできない</a:t>
            </a:r>
            <a:r>
              <a:rPr lang="ja-JP" altLang="ja-JP" sz="15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。</a:t>
            </a:r>
            <a:r>
              <a:rPr lang="ja-JP" altLang="ja-JP" sz="1500" b="1" dirty="0" smtClean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光</a:t>
            </a:r>
            <a:r>
              <a:rPr lang="ja-JP" altLang="ja-JP" sz="1500" b="1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過敏</a:t>
            </a:r>
            <a:r>
              <a:rPr lang="ja-JP" altLang="ja-JP" sz="15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</a:t>
            </a:r>
            <a:r>
              <a:rPr lang="ja-JP" altLang="ja-JP" sz="15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すす</a:t>
            </a:r>
            <a:r>
              <a:rPr lang="ja-JP" altLang="en-US" sz="15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み</a:t>
            </a:r>
            <a:r>
              <a:rPr lang="ja-JP" altLang="ja-JP" sz="1500" b="1" dirty="0" smtClean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眼痛</a:t>
            </a:r>
            <a:r>
              <a:rPr lang="ja-JP" altLang="ja-JP" sz="15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もしばしばある。音</a:t>
            </a:r>
            <a:r>
              <a:rPr lang="ja-JP" altLang="ja-JP" sz="15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過敏</a:t>
            </a:r>
            <a:r>
              <a:rPr lang="ja-JP" altLang="en-US" sz="15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</a:t>
            </a:r>
            <a:r>
              <a:rPr lang="ja-JP" altLang="en-US" sz="15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嗅覚</a:t>
            </a:r>
            <a:r>
              <a:rPr lang="ja-JP" altLang="ja-JP" sz="15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過敏</a:t>
            </a:r>
            <a:r>
              <a:rPr lang="ja-JP" altLang="ja-JP" sz="15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なし。</a:t>
            </a:r>
            <a:r>
              <a:rPr lang="ja-JP" altLang="ja-JP" sz="1500" b="1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睡眠</a:t>
            </a:r>
            <a:r>
              <a:rPr lang="ja-JP" altLang="ja-JP" sz="1500" b="1" dirty="0" smtClean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障害</a:t>
            </a:r>
            <a:r>
              <a:rPr lang="ja-JP" altLang="en-US" sz="1500" b="1" dirty="0" smtClean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（入眠障害・中途覚醒）</a:t>
            </a:r>
            <a:r>
              <a:rPr lang="ja-JP" altLang="ja-JP" sz="15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もすすみ、</a:t>
            </a:r>
            <a:r>
              <a:rPr lang="ja-JP" altLang="en-US" sz="15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また、</a:t>
            </a:r>
            <a:r>
              <a:rPr lang="en-US" altLang="ja-JP" sz="15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</a:t>
            </a:r>
            <a:r>
              <a:rPr lang="ja-JP" altLang="ja-JP" sz="15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日に</a:t>
            </a:r>
            <a:r>
              <a:rPr lang="en-US" altLang="ja-JP" sz="15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</a:t>
            </a:r>
            <a:r>
              <a:rPr lang="ja-JP" altLang="en-US" sz="1500" dirty="0" err="1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、</a:t>
            </a:r>
            <a:r>
              <a:rPr lang="en-US" altLang="ja-JP" sz="15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3</a:t>
            </a:r>
            <a:r>
              <a:rPr lang="ja-JP" altLang="ja-JP" sz="15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回は</a:t>
            </a:r>
            <a:r>
              <a:rPr lang="ja-JP" altLang="ja-JP" sz="1500" b="1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突然眠って</a:t>
            </a:r>
            <a:r>
              <a:rPr lang="ja-JP" altLang="ja-JP" sz="1500" b="1" dirty="0" smtClean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しまう</a:t>
            </a:r>
            <a:r>
              <a:rPr lang="ja-JP" altLang="en-US" sz="15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。</a:t>
            </a:r>
            <a:r>
              <a:rPr lang="ja-JP" altLang="ja-JP" sz="15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学校</a:t>
            </a:r>
            <a:r>
              <a:rPr lang="ja-JP" altLang="ja-JP" sz="15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で</a:t>
            </a:r>
            <a:r>
              <a:rPr lang="ja-JP" altLang="ja-JP" sz="15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</a:t>
            </a:r>
            <a:r>
              <a:rPr lang="ja-JP" altLang="en-US" sz="15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「</a:t>
            </a:r>
            <a:r>
              <a:rPr lang="ja-JP" altLang="en-US" sz="1500" b="1" dirty="0" smtClean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昼間の</a:t>
            </a:r>
            <a:r>
              <a:rPr lang="ja-JP" altLang="ja-JP" sz="1500" b="1" dirty="0" smtClean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眠気</a:t>
            </a:r>
            <a:r>
              <a:rPr lang="ja-JP" altLang="en-US" sz="15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」</a:t>
            </a:r>
            <a:r>
              <a:rPr lang="ja-JP" altLang="ja-JP" sz="15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と</a:t>
            </a:r>
            <a:r>
              <a:rPr lang="ja-JP" altLang="ja-JP" sz="15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の戦いである</a:t>
            </a:r>
            <a:r>
              <a:rPr lang="ja-JP" altLang="ja-JP" sz="15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。</a:t>
            </a:r>
            <a:r>
              <a:rPr lang="ja-JP" altLang="ja-JP" sz="1500" b="1" dirty="0" smtClean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ストレス</a:t>
            </a:r>
            <a:r>
              <a:rPr lang="ja-JP" altLang="ja-JP" sz="15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、</a:t>
            </a:r>
            <a:r>
              <a:rPr lang="ja-JP" altLang="ja-JP" sz="1500" b="1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低気圧</a:t>
            </a:r>
            <a:r>
              <a:rPr lang="ja-JP" altLang="ja-JP" sz="15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や</a:t>
            </a:r>
            <a:r>
              <a:rPr lang="ja-JP" altLang="en-US" sz="15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台風で</a:t>
            </a:r>
            <a:r>
              <a:rPr lang="ja-JP" altLang="ja-JP" sz="15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体調</a:t>
            </a:r>
            <a:r>
              <a:rPr lang="ja-JP" altLang="en-US" sz="15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は悪化する。</a:t>
            </a:r>
            <a:r>
              <a:rPr lang="ja-JP" altLang="ja-JP" sz="15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生理</a:t>
            </a:r>
            <a:r>
              <a:rPr lang="ja-JP" altLang="ja-JP" sz="15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は当初は周期的にきていたが、次第に間隔が延びるようになり、出血量も減り、２日間で終わってしまう。</a:t>
            </a:r>
            <a:r>
              <a:rPr lang="en-US" altLang="ja-JP" sz="15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</a:t>
            </a:r>
            <a:r>
              <a:rPr lang="ja-JP" altLang="ja-JP" sz="15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日目に</a:t>
            </a:r>
            <a:r>
              <a:rPr lang="ja-JP" altLang="ja-JP" sz="1500" b="1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強い生理痛</a:t>
            </a:r>
            <a:r>
              <a:rPr lang="ja-JP" altLang="ja-JP" sz="15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とともに茶褐色～</a:t>
            </a:r>
            <a:r>
              <a:rPr lang="ja-JP" altLang="ja-JP" sz="1500" b="1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黒い血液</a:t>
            </a:r>
            <a:r>
              <a:rPr lang="ja-JP" altLang="ja-JP" sz="15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が出て</a:t>
            </a:r>
            <a:r>
              <a:rPr lang="ja-JP" altLang="ja-JP" sz="1500" b="1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凝塊物</a:t>
            </a:r>
            <a:r>
              <a:rPr lang="ja-JP" altLang="ja-JP" sz="15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が混じる</a:t>
            </a:r>
            <a:r>
              <a:rPr lang="ja-JP" altLang="ja-JP" sz="15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。</a:t>
            </a:r>
            <a:r>
              <a:rPr lang="ja-JP" altLang="en-US" sz="15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簡単な</a:t>
            </a:r>
            <a:r>
              <a:rPr lang="ja-JP" altLang="ja-JP" sz="1500" b="1" dirty="0" smtClean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計算</a:t>
            </a:r>
            <a:r>
              <a:rPr lang="ja-JP" altLang="en-US" sz="1500" b="1" dirty="0" smtClean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（暗算）</a:t>
            </a:r>
            <a:r>
              <a:rPr lang="ja-JP" altLang="en-US" sz="15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に時間がかかる。</a:t>
            </a:r>
            <a:r>
              <a:rPr lang="ja-JP" altLang="en-US" sz="15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文章</a:t>
            </a:r>
            <a:r>
              <a:rPr lang="ja-JP" altLang="en-US" sz="15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を</a:t>
            </a:r>
            <a:r>
              <a:rPr lang="ja-JP" altLang="en-US" sz="15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書くと</a:t>
            </a:r>
            <a:r>
              <a:rPr lang="ja-JP" altLang="ja-JP" sz="1500" b="1" dirty="0" smtClean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漢字</a:t>
            </a:r>
            <a:r>
              <a:rPr lang="ja-JP" altLang="en-US" sz="15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が減少し平仮名が多くなった。</a:t>
            </a:r>
            <a:r>
              <a:rPr lang="ja-JP" altLang="ja-JP" sz="15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論理的</a:t>
            </a:r>
            <a:r>
              <a:rPr lang="ja-JP" altLang="ja-JP" sz="15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な思考はできる。しかし、</a:t>
            </a:r>
            <a:r>
              <a:rPr lang="ja-JP" altLang="ja-JP" sz="1500" b="1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新規の楽譜</a:t>
            </a:r>
            <a:r>
              <a:rPr lang="ja-JP" altLang="ja-JP" sz="15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の暗譜はきわめて苦手になった</a:t>
            </a:r>
            <a:r>
              <a:rPr lang="ja-JP" altLang="ja-JP" sz="15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。</a:t>
            </a:r>
            <a:endParaRPr lang="en-US" altLang="ja-JP" sz="15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endParaRPr lang="en-US" altLang="ja-JP" sz="9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p"/>
            </a:pPr>
            <a:r>
              <a:rPr lang="ja-JP" altLang="en-US" sz="16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理学的診察</a:t>
            </a:r>
            <a:r>
              <a:rPr lang="ja-JP" altLang="en-US" sz="1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：</a:t>
            </a:r>
            <a:r>
              <a:rPr lang="en-US" altLang="ja-JP" sz="1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allodynia(+)</a:t>
            </a:r>
            <a:r>
              <a:rPr lang="ja-JP" altLang="ja-JP" sz="1600" dirty="0" err="1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、</a:t>
            </a:r>
            <a:r>
              <a:rPr lang="ja-JP" altLang="ja-JP" sz="1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筋把握痛</a:t>
            </a:r>
            <a:r>
              <a:rPr lang="en-US" altLang="ja-JP" sz="1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(+)</a:t>
            </a:r>
            <a:r>
              <a:rPr lang="ja-JP" altLang="ja-JP" sz="1600" dirty="0" err="1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、</a:t>
            </a:r>
            <a:r>
              <a:rPr lang="ja-JP" altLang="en-US" sz="1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関節炎・付着部炎所見</a:t>
            </a:r>
            <a:r>
              <a:rPr lang="en-US" altLang="ja-JP" sz="1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(-)</a:t>
            </a:r>
            <a:r>
              <a:rPr lang="ja-JP" altLang="en-US" sz="1600" dirty="0" err="1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、</a:t>
            </a:r>
            <a:r>
              <a:rPr lang="en-US" altLang="ja-JP" sz="1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FM</a:t>
            </a:r>
            <a:r>
              <a:rPr lang="ja-JP" altLang="ja-JP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圧</a:t>
            </a:r>
            <a:r>
              <a:rPr lang="ja-JP" altLang="ja-JP" sz="1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痛点</a:t>
            </a:r>
            <a:r>
              <a:rPr lang="en-US" altLang="ja-JP" sz="1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(18/18)</a:t>
            </a:r>
            <a:r>
              <a:rPr lang="ja-JP" altLang="ja-JP" sz="1600" dirty="0" err="1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。</a:t>
            </a:r>
            <a:endParaRPr lang="ja-JP" altLang="ja-JP" sz="1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p"/>
            </a:pPr>
            <a:r>
              <a:rPr lang="ja-JP" altLang="en-US" sz="16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血液検査</a:t>
            </a:r>
            <a:r>
              <a:rPr lang="ja-JP" altLang="en-US" sz="1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：炎症</a:t>
            </a:r>
            <a:r>
              <a:rPr lang="en-US" altLang="ja-JP" sz="1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(-)</a:t>
            </a:r>
            <a:r>
              <a:rPr lang="ja-JP" altLang="en-US" sz="1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、甲状腺機能異常</a:t>
            </a:r>
            <a:r>
              <a:rPr lang="en-US" altLang="ja-JP" sz="1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(-)</a:t>
            </a:r>
            <a:r>
              <a:rPr lang="ja-JP" altLang="en-US" sz="1600" dirty="0" err="1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、</a:t>
            </a:r>
            <a:r>
              <a:rPr lang="ja-JP" altLang="en-US" sz="1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抗核抗体・抗</a:t>
            </a:r>
            <a:r>
              <a:rPr lang="en-US" altLang="ja-JP" sz="1600" dirty="0" err="1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dsDNA</a:t>
            </a:r>
            <a:r>
              <a:rPr lang="ja-JP" altLang="en-US" sz="1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抗体・抗</a:t>
            </a:r>
            <a:r>
              <a:rPr lang="en-US" altLang="ja-JP" sz="1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SS-A</a:t>
            </a:r>
            <a:r>
              <a:rPr lang="ja-JP" altLang="en-US" sz="1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抗体</a:t>
            </a:r>
            <a:r>
              <a:rPr lang="en-US" altLang="ja-JP" sz="1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(-)</a:t>
            </a:r>
            <a:r>
              <a:rPr lang="ja-JP" altLang="ja-JP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　</a:t>
            </a:r>
            <a:endParaRPr kumimoji="1" lang="ja-JP" altLang="en-US" sz="1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70552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ja-JP" altLang="en-US" sz="2400" b="1" dirty="0">
                <a:solidFill>
                  <a:schemeClr val="accent6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臨床症状</a:t>
            </a:r>
            <a:r>
              <a:rPr lang="ja-JP" altLang="en-US" sz="2400" b="1" dirty="0" smtClean="0">
                <a:solidFill>
                  <a:schemeClr val="accent6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は一定の傾向をもって重層化していく</a:t>
            </a:r>
            <a:endParaRPr kumimoji="1" lang="ja-JP" altLang="en-US" sz="2400" b="1" dirty="0">
              <a:solidFill>
                <a:schemeClr val="accent6">
                  <a:lumMod val="7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cxnSp>
        <p:nvCxnSpPr>
          <p:cNvPr id="6" name="直線矢印コネクタ 5"/>
          <p:cNvCxnSpPr/>
          <p:nvPr/>
        </p:nvCxnSpPr>
        <p:spPr>
          <a:xfrm>
            <a:off x="539552" y="5661248"/>
            <a:ext cx="7776864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下矢印 6"/>
          <p:cNvSpPr/>
          <p:nvPr/>
        </p:nvSpPr>
        <p:spPr>
          <a:xfrm flipV="1">
            <a:off x="683568" y="5733256"/>
            <a:ext cx="72008" cy="28803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下矢印 7"/>
          <p:cNvSpPr/>
          <p:nvPr/>
        </p:nvSpPr>
        <p:spPr>
          <a:xfrm flipV="1">
            <a:off x="827584" y="5733256"/>
            <a:ext cx="72008" cy="28803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下矢印 8"/>
          <p:cNvSpPr/>
          <p:nvPr/>
        </p:nvSpPr>
        <p:spPr>
          <a:xfrm flipV="1">
            <a:off x="1060376" y="5733256"/>
            <a:ext cx="72008" cy="28803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67544" y="6032321"/>
            <a:ext cx="93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b="1" dirty="0" err="1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Cervarix</a:t>
            </a:r>
            <a:endParaRPr kumimoji="1" lang="ja-JP" altLang="en-US" sz="12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1" name="右矢印 10"/>
          <p:cNvSpPr/>
          <p:nvPr/>
        </p:nvSpPr>
        <p:spPr>
          <a:xfrm>
            <a:off x="1259632" y="5157192"/>
            <a:ext cx="6984776" cy="288032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右矢印 11"/>
          <p:cNvSpPr/>
          <p:nvPr/>
        </p:nvSpPr>
        <p:spPr>
          <a:xfrm>
            <a:off x="1475656" y="4653136"/>
            <a:ext cx="6768752" cy="288032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403648" y="5085184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左腕痛・膝痛</a:t>
            </a:r>
            <a:endParaRPr kumimoji="1" lang="ja-JP" altLang="en-US" sz="16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556048" y="4581128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だるさ</a:t>
            </a:r>
            <a:r>
              <a:rPr lang="ja-JP" altLang="en-US" sz="16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・しびれ</a:t>
            </a:r>
            <a:endParaRPr kumimoji="1" lang="ja-JP" altLang="en-US" sz="16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5" name="右矢印 14"/>
          <p:cNvSpPr/>
          <p:nvPr/>
        </p:nvSpPr>
        <p:spPr>
          <a:xfrm>
            <a:off x="1763688" y="4149080"/>
            <a:ext cx="6480720" cy="288032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763688" y="4005064"/>
            <a:ext cx="5688632" cy="50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頭痛　　　　　　睡眠障害</a:t>
            </a:r>
            <a:endParaRPr lang="en-US" altLang="ja-JP" sz="1600" b="1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05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（持続性・発作性）　　　　（入眠障害・日中の眠気・睡眠発作）</a:t>
            </a:r>
            <a:endParaRPr kumimoji="1" lang="ja-JP" altLang="en-US" sz="105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7" name="右矢印 16"/>
          <p:cNvSpPr/>
          <p:nvPr/>
        </p:nvSpPr>
        <p:spPr>
          <a:xfrm>
            <a:off x="2267744" y="3645024"/>
            <a:ext cx="5976664" cy="288032"/>
          </a:xfrm>
          <a:prstGeom prst="rightArrow">
            <a:avLst/>
          </a:prstGeom>
          <a:solidFill>
            <a:srgbClr val="FFFF00">
              <a:alpha val="30196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339752" y="3645024"/>
            <a:ext cx="53285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立ち眩み・車酔い・手汗　　　　便秘・下痢の繰り返し　　　</a:t>
            </a:r>
            <a:endParaRPr kumimoji="1" lang="ja-JP" altLang="en-US" sz="16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9" name="右矢印 18"/>
          <p:cNvSpPr/>
          <p:nvPr/>
        </p:nvSpPr>
        <p:spPr>
          <a:xfrm>
            <a:off x="2771800" y="3212976"/>
            <a:ext cx="5472608" cy="288032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3563888" y="4581128"/>
            <a:ext cx="33843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振顫様指の震え　　　脱力発作</a:t>
            </a:r>
            <a:endParaRPr kumimoji="1" lang="ja-JP" altLang="en-US" sz="16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3203848" y="5085184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全身</a:t>
            </a:r>
            <a:r>
              <a:rPr lang="ja-JP" altLang="en-US" sz="16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痛</a:t>
            </a:r>
            <a:endParaRPr kumimoji="1" lang="ja-JP" altLang="en-US" sz="16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2771800" y="3068960"/>
            <a:ext cx="3744416" cy="50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生理異常　　　　　　無排卵性月経</a:t>
            </a:r>
            <a:endParaRPr lang="en-US" altLang="ja-JP" sz="1600" b="1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05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（黒色・塊）</a:t>
            </a:r>
            <a:endParaRPr kumimoji="1" lang="ja-JP" altLang="en-US" sz="105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4" name="右矢印 23"/>
          <p:cNvSpPr/>
          <p:nvPr/>
        </p:nvSpPr>
        <p:spPr>
          <a:xfrm>
            <a:off x="2123728" y="2636912"/>
            <a:ext cx="6120680" cy="288032"/>
          </a:xfrm>
          <a:prstGeom prst="rightArrow">
            <a:avLst/>
          </a:prstGeom>
          <a:solidFill>
            <a:srgbClr val="FF0000">
              <a:alpha val="3019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2123728" y="2492896"/>
            <a:ext cx="6768752" cy="50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光過敏・音過敏　　高次脳機能障害　　　相貌失認・空間失認</a:t>
            </a:r>
            <a:endParaRPr lang="en-US" altLang="ja-JP" sz="1050" b="1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05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　　　　　　　　　 （計算・漢字・読書・楽譜）　　　</a:t>
            </a:r>
            <a:endParaRPr kumimoji="1" lang="ja-JP" altLang="en-US" sz="105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3644280" y="5733256"/>
            <a:ext cx="16117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</a:t>
            </a:r>
            <a:r>
              <a:rPr lang="ja-JP" altLang="en-US" sz="1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en-US" altLang="ja-JP" sz="14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year</a:t>
            </a:r>
            <a:endParaRPr kumimoji="1" lang="ja-JP" altLang="en-US" sz="14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6416588" y="5733256"/>
            <a:ext cx="16117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</a:t>
            </a:r>
            <a:r>
              <a:rPr lang="ja-JP" altLang="en-US" sz="14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en-US" altLang="ja-JP" sz="14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year</a:t>
            </a:r>
            <a:endParaRPr kumimoji="1" lang="ja-JP" altLang="en-US" sz="14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611560" y="1052736"/>
            <a:ext cx="792088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0070C0"/>
              </a:buClr>
              <a:buFont typeface="Wingdings" panose="05000000000000000000" pitchFamily="2" charset="2"/>
              <a:buChar char="u"/>
            </a:pPr>
            <a:r>
              <a:rPr lang="en-US" altLang="ja-JP" sz="1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HPV</a:t>
            </a:r>
            <a:r>
              <a:rPr lang="ja-JP" altLang="ja-JP" sz="1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ワクチン接種前</a:t>
            </a:r>
            <a:r>
              <a:rPr lang="ja-JP" altLang="ja-JP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：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ja-JP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幼少期</a:t>
            </a:r>
            <a:r>
              <a:rPr lang="ja-JP" altLang="ja-JP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よりバイオリンを習っており、現在、音楽大学でヴァイオリン・ソリストとして活躍</a:t>
            </a:r>
            <a:r>
              <a:rPr lang="ja-JP" altLang="ja-JP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。</a:t>
            </a:r>
            <a:r>
              <a:rPr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ja-JP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部活</a:t>
            </a:r>
            <a:r>
              <a:rPr lang="ja-JP" altLang="ja-JP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：剣道部に属し</a:t>
            </a:r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、段位</a:t>
            </a:r>
            <a:r>
              <a:rPr lang="ja-JP" altLang="ja-JP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は上位であった</a:t>
            </a:r>
            <a:r>
              <a:rPr lang="ja-JP" altLang="ja-JP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。</a:t>
            </a:r>
            <a:endParaRPr lang="en-US" altLang="ja-JP" sz="14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既往歴・ワクチン接種歴：特記すべきことはない。</a:t>
            </a:r>
            <a:endParaRPr lang="en-US" altLang="ja-JP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96564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テキスト ボックス 82"/>
          <p:cNvSpPr txBox="1"/>
          <p:nvPr/>
        </p:nvSpPr>
        <p:spPr>
          <a:xfrm>
            <a:off x="457075" y="334397"/>
            <a:ext cx="1882247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ja-JP" b="1" dirty="0" smtClean="0">
                <a:solidFill>
                  <a:schemeClr val="accent6">
                    <a:lumMod val="75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K.Y. 14</a:t>
            </a:r>
            <a:r>
              <a:rPr lang="ja-JP" altLang="en-US" b="1" dirty="0" smtClean="0">
                <a:solidFill>
                  <a:schemeClr val="accent6">
                    <a:lumMod val="75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歳</a:t>
            </a:r>
            <a:r>
              <a:rPr lang="en-US" altLang="ja-JP" b="1" dirty="0" smtClean="0">
                <a:solidFill>
                  <a:schemeClr val="accent6">
                    <a:lumMod val="75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,</a:t>
            </a:r>
            <a:r>
              <a:rPr lang="ja-JP" altLang="en-US" b="1" dirty="0" smtClean="0">
                <a:solidFill>
                  <a:schemeClr val="accent6">
                    <a:lumMod val="75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 女性</a:t>
            </a:r>
            <a:endParaRPr kumimoji="1" lang="ja-JP" altLang="en-US" b="1" dirty="0">
              <a:solidFill>
                <a:schemeClr val="accent6">
                  <a:lumMod val="75000"/>
                </a:schemeClr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grpSp>
        <p:nvGrpSpPr>
          <p:cNvPr id="3" name="グループ化 2"/>
          <p:cNvGrpSpPr/>
          <p:nvPr/>
        </p:nvGrpSpPr>
        <p:grpSpPr>
          <a:xfrm>
            <a:off x="-26717" y="500422"/>
            <a:ext cx="9170718" cy="6381029"/>
            <a:chOff x="-26717" y="500422"/>
            <a:chExt cx="9170718" cy="6381029"/>
          </a:xfrm>
        </p:grpSpPr>
        <p:sp>
          <p:nvSpPr>
            <p:cNvPr id="4" name="ホームベース 3"/>
            <p:cNvSpPr/>
            <p:nvPr/>
          </p:nvSpPr>
          <p:spPr>
            <a:xfrm>
              <a:off x="31037" y="3708996"/>
              <a:ext cx="9072946" cy="504056"/>
            </a:xfrm>
            <a:prstGeom prst="homePlate">
              <a:avLst/>
            </a:prstGeom>
            <a:solidFill>
              <a:srgbClr val="99FFCC">
                <a:alpha val="50196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b="1">
                <a:solidFill>
                  <a:schemeClr val="tx1"/>
                </a:solidFill>
              </a:endParaRPr>
            </a:p>
          </p:txBody>
        </p:sp>
        <p:sp>
          <p:nvSpPr>
            <p:cNvPr id="5" name="テキスト ボックス 4"/>
            <p:cNvSpPr txBox="1"/>
            <p:nvPr/>
          </p:nvSpPr>
          <p:spPr>
            <a:xfrm>
              <a:off x="3928151" y="3785746"/>
              <a:ext cx="588623" cy="369332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rtlCol="0">
              <a:spAutoFit/>
            </a:bodyPr>
            <a:lstStyle/>
            <a:p>
              <a:r>
                <a:rPr lang="en-US" altLang="ja-JP" b="1" dirty="0">
                  <a:latin typeface="HG丸ｺﾞｼｯｸM-PRO" pitchFamily="50" charset="-128"/>
                  <a:ea typeface="HG丸ｺﾞｼｯｸM-PRO" pitchFamily="50" charset="-128"/>
                </a:rPr>
                <a:t>1</a:t>
              </a:r>
              <a:r>
                <a:rPr kumimoji="1" lang="ja-JP" altLang="en-US" b="1" dirty="0" smtClean="0">
                  <a:latin typeface="HG丸ｺﾞｼｯｸM-PRO" pitchFamily="50" charset="-128"/>
                  <a:ea typeface="HG丸ｺﾞｼｯｸM-PRO" pitchFamily="50" charset="-128"/>
                </a:rPr>
                <a:t>年</a:t>
              </a:r>
              <a:endParaRPr kumimoji="1" lang="ja-JP" altLang="en-US" b="1" dirty="0">
                <a:latin typeface="HG丸ｺﾞｼｯｸM-PRO" pitchFamily="50" charset="-128"/>
                <a:ea typeface="HG丸ｺﾞｼｯｸM-PRO" pitchFamily="50" charset="-128"/>
              </a:endParaRPr>
            </a:p>
          </p:txBody>
        </p:sp>
        <p:sp>
          <p:nvSpPr>
            <p:cNvPr id="6" name="テキスト ボックス 5"/>
            <p:cNvSpPr txBox="1"/>
            <p:nvPr/>
          </p:nvSpPr>
          <p:spPr>
            <a:xfrm>
              <a:off x="7797700" y="3797831"/>
              <a:ext cx="588623" cy="369332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rtlCol="0">
              <a:spAutoFit/>
            </a:bodyPr>
            <a:lstStyle/>
            <a:p>
              <a:r>
                <a:rPr lang="en-US" altLang="ja-JP" b="1" dirty="0">
                  <a:latin typeface="HG丸ｺﾞｼｯｸM-PRO" pitchFamily="50" charset="-128"/>
                  <a:ea typeface="HG丸ｺﾞｼｯｸM-PRO" pitchFamily="50" charset="-128"/>
                </a:rPr>
                <a:t>2</a:t>
              </a:r>
              <a:r>
                <a:rPr kumimoji="1" lang="ja-JP" altLang="en-US" b="1" dirty="0" smtClean="0">
                  <a:latin typeface="HG丸ｺﾞｼｯｸM-PRO" pitchFamily="50" charset="-128"/>
                  <a:ea typeface="HG丸ｺﾞｼｯｸM-PRO" pitchFamily="50" charset="-128"/>
                </a:rPr>
                <a:t>年</a:t>
              </a:r>
              <a:endParaRPr kumimoji="1" lang="ja-JP" altLang="en-US" b="1" dirty="0">
                <a:latin typeface="HG丸ｺﾞｼｯｸM-PRO" pitchFamily="50" charset="-128"/>
                <a:ea typeface="HG丸ｺﾞｼｯｸM-PRO" pitchFamily="50" charset="-128"/>
              </a:endParaRPr>
            </a:p>
          </p:txBody>
        </p:sp>
        <p:sp>
          <p:nvSpPr>
            <p:cNvPr id="7" name="テキスト ボックス 6"/>
            <p:cNvSpPr txBox="1"/>
            <p:nvPr/>
          </p:nvSpPr>
          <p:spPr>
            <a:xfrm>
              <a:off x="12224" y="3810526"/>
              <a:ext cx="1823472" cy="338554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kumimoji="1" lang="ja-JP" altLang="en-US" sz="1600" b="1" dirty="0" smtClean="0">
                  <a:latin typeface="HG丸ｺﾞｼｯｸM-PRO" pitchFamily="50" charset="-128"/>
                  <a:ea typeface="HG丸ｺﾞｼｯｸM-PRO" pitchFamily="50" charset="-128"/>
                </a:rPr>
                <a:t>ワクチン接種</a:t>
              </a:r>
              <a:endParaRPr kumimoji="1" lang="ja-JP" altLang="en-US" sz="1600" b="1" dirty="0">
                <a:latin typeface="HG丸ｺﾞｼｯｸM-PRO" pitchFamily="50" charset="-128"/>
                <a:ea typeface="HG丸ｺﾞｼｯｸM-PRO" pitchFamily="50" charset="-128"/>
              </a:endParaRPr>
            </a:p>
          </p:txBody>
        </p:sp>
        <p:sp>
          <p:nvSpPr>
            <p:cNvPr id="9" name="右矢印 8"/>
            <p:cNvSpPr/>
            <p:nvPr/>
          </p:nvSpPr>
          <p:spPr>
            <a:xfrm>
              <a:off x="3097457" y="4758192"/>
              <a:ext cx="269572" cy="162139"/>
            </a:xfrm>
            <a:prstGeom prst="rightArrow">
              <a:avLst/>
            </a:prstGeom>
            <a:solidFill>
              <a:srgbClr val="00B0F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右矢印 9"/>
            <p:cNvSpPr/>
            <p:nvPr/>
          </p:nvSpPr>
          <p:spPr>
            <a:xfrm>
              <a:off x="2796772" y="4677294"/>
              <a:ext cx="269572" cy="162139"/>
            </a:xfrm>
            <a:prstGeom prst="rightArrow">
              <a:avLst/>
            </a:prstGeom>
            <a:solidFill>
              <a:srgbClr val="00B0F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右矢印 10"/>
            <p:cNvSpPr/>
            <p:nvPr/>
          </p:nvSpPr>
          <p:spPr>
            <a:xfrm>
              <a:off x="4452373" y="4954530"/>
              <a:ext cx="517687" cy="172605"/>
            </a:xfrm>
            <a:prstGeom prst="rightArrow">
              <a:avLst/>
            </a:prstGeom>
            <a:solidFill>
              <a:srgbClr val="00B0F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右矢印 11"/>
            <p:cNvSpPr/>
            <p:nvPr/>
          </p:nvSpPr>
          <p:spPr>
            <a:xfrm>
              <a:off x="4996787" y="5039690"/>
              <a:ext cx="1033634" cy="199016"/>
            </a:xfrm>
            <a:prstGeom prst="rightArrow">
              <a:avLst/>
            </a:prstGeom>
            <a:solidFill>
              <a:srgbClr val="00B0F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右矢印 12"/>
            <p:cNvSpPr/>
            <p:nvPr/>
          </p:nvSpPr>
          <p:spPr>
            <a:xfrm>
              <a:off x="8032020" y="5565254"/>
              <a:ext cx="1071963" cy="167151"/>
            </a:xfrm>
            <a:prstGeom prst="rightArrow">
              <a:avLst/>
            </a:prstGeom>
            <a:solidFill>
              <a:srgbClr val="00B0F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右矢印 13"/>
            <p:cNvSpPr/>
            <p:nvPr/>
          </p:nvSpPr>
          <p:spPr>
            <a:xfrm>
              <a:off x="5920098" y="5149258"/>
              <a:ext cx="2011641" cy="188696"/>
            </a:xfrm>
            <a:prstGeom prst="rightArrow">
              <a:avLst/>
            </a:prstGeom>
            <a:solidFill>
              <a:srgbClr val="00B0F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右大かっこ 14"/>
            <p:cNvSpPr/>
            <p:nvPr/>
          </p:nvSpPr>
          <p:spPr>
            <a:xfrm rot="5400000">
              <a:off x="794278" y="4157090"/>
              <a:ext cx="212394" cy="1738876"/>
            </a:xfrm>
            <a:prstGeom prst="rightBracket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テキスト ボックス 16"/>
            <p:cNvSpPr txBox="1"/>
            <p:nvPr/>
          </p:nvSpPr>
          <p:spPr>
            <a:xfrm>
              <a:off x="2384316" y="4800187"/>
              <a:ext cx="369332" cy="753656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kumimoji="1" lang="ja-JP" altLang="en-US" sz="1200" dirty="0" smtClean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近医受診</a:t>
              </a:r>
              <a:endParaRPr kumimoji="1" lang="ja-JP" altLang="en-US" sz="120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" name="テキスト ボックス 17"/>
            <p:cNvSpPr txBox="1"/>
            <p:nvPr/>
          </p:nvSpPr>
          <p:spPr>
            <a:xfrm>
              <a:off x="5804932" y="5332997"/>
              <a:ext cx="553999" cy="104861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kumimoji="1" lang="ja-JP" altLang="en-US" sz="1200" dirty="0" smtClean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大学病院</a:t>
              </a:r>
              <a:endParaRPr kumimoji="1" lang="en-US" altLang="ja-JP" sz="12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  <a:p>
              <a:r>
                <a:rPr lang="ja-JP" altLang="en-US" sz="1200" dirty="0" smtClean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神経</a:t>
              </a:r>
              <a:r>
                <a:rPr lang="ja-JP" altLang="en-US" sz="1200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内科</a:t>
              </a:r>
              <a:r>
                <a:rPr kumimoji="1" lang="ja-JP" altLang="en-US" sz="1200" dirty="0" smtClean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受診</a:t>
              </a:r>
              <a:endParaRPr kumimoji="1" lang="ja-JP" altLang="en-US" sz="120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" name="テキスト ボックス 18"/>
            <p:cNvSpPr txBox="1"/>
            <p:nvPr/>
          </p:nvSpPr>
          <p:spPr>
            <a:xfrm>
              <a:off x="5114869" y="5231804"/>
              <a:ext cx="553999" cy="949563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kumimoji="1" lang="ja-JP" altLang="en-US" sz="1200" dirty="0" smtClean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大学病院</a:t>
              </a:r>
              <a:endParaRPr kumimoji="1" lang="en-US" altLang="ja-JP" sz="12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  <a:p>
              <a:r>
                <a:rPr kumimoji="1" lang="ja-JP" altLang="en-US" sz="1200" dirty="0" smtClean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小児科受診</a:t>
              </a:r>
              <a:endParaRPr kumimoji="1" lang="ja-JP" altLang="en-US" sz="120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" name="テキスト ボックス 19"/>
            <p:cNvSpPr txBox="1"/>
            <p:nvPr/>
          </p:nvSpPr>
          <p:spPr>
            <a:xfrm>
              <a:off x="7899100" y="5692048"/>
              <a:ext cx="553999" cy="1189403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kumimoji="1" lang="ja-JP" altLang="en-US" sz="1200" dirty="0" smtClean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クリニック</a:t>
              </a:r>
              <a:endParaRPr kumimoji="1" lang="en-US" altLang="ja-JP" sz="12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  <a:p>
              <a:r>
                <a:rPr kumimoji="1" lang="ja-JP" altLang="en-US" sz="1200" dirty="0" smtClean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リウマチ科受診</a:t>
              </a:r>
              <a:endParaRPr kumimoji="1" lang="ja-JP" altLang="en-US" sz="120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" name="テキスト ボックス 20"/>
            <p:cNvSpPr txBox="1"/>
            <p:nvPr/>
          </p:nvSpPr>
          <p:spPr>
            <a:xfrm>
              <a:off x="8310235" y="5808760"/>
              <a:ext cx="553999" cy="1017749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kumimoji="1" lang="ja-JP" altLang="en-US" sz="1200" dirty="0" smtClean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大学病院</a:t>
              </a:r>
              <a:endParaRPr kumimoji="1" lang="en-US" altLang="ja-JP" sz="12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  <a:p>
              <a:r>
                <a:rPr kumimoji="1" lang="ja-JP" altLang="en-US" sz="1200" dirty="0" smtClean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神経内科入院</a:t>
              </a:r>
              <a:endParaRPr kumimoji="1" lang="ja-JP" altLang="en-US" sz="120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" name="右矢印 21"/>
            <p:cNvSpPr/>
            <p:nvPr/>
          </p:nvSpPr>
          <p:spPr>
            <a:xfrm>
              <a:off x="2108203" y="4514157"/>
              <a:ext cx="269572" cy="162139"/>
            </a:xfrm>
            <a:prstGeom prst="rightArrow">
              <a:avLst/>
            </a:prstGeom>
            <a:solidFill>
              <a:srgbClr val="00B0F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右矢印 22"/>
            <p:cNvSpPr/>
            <p:nvPr/>
          </p:nvSpPr>
          <p:spPr>
            <a:xfrm>
              <a:off x="3642482" y="4860101"/>
              <a:ext cx="287535" cy="152049"/>
            </a:xfrm>
            <a:prstGeom prst="rightArrow">
              <a:avLst/>
            </a:prstGeom>
            <a:solidFill>
              <a:srgbClr val="00B0F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右矢印 23"/>
            <p:cNvSpPr/>
            <p:nvPr/>
          </p:nvSpPr>
          <p:spPr>
            <a:xfrm>
              <a:off x="3949001" y="4897855"/>
              <a:ext cx="521956" cy="174460"/>
            </a:xfrm>
            <a:prstGeom prst="rightArrow">
              <a:avLst/>
            </a:prstGeom>
            <a:solidFill>
              <a:srgbClr val="00B0F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右矢印 24"/>
            <p:cNvSpPr/>
            <p:nvPr/>
          </p:nvSpPr>
          <p:spPr>
            <a:xfrm>
              <a:off x="6452783" y="5297372"/>
              <a:ext cx="1478956" cy="182621"/>
            </a:xfrm>
            <a:prstGeom prst="rightArrow">
              <a:avLst/>
            </a:prstGeom>
            <a:solidFill>
              <a:srgbClr val="00B0F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右矢印 25"/>
            <p:cNvSpPr/>
            <p:nvPr/>
          </p:nvSpPr>
          <p:spPr>
            <a:xfrm>
              <a:off x="6790930" y="5433120"/>
              <a:ext cx="2141173" cy="173324"/>
            </a:xfrm>
            <a:prstGeom prst="rightArrow">
              <a:avLst/>
            </a:prstGeom>
            <a:solidFill>
              <a:srgbClr val="00B0F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テキスト ボックス 26"/>
            <p:cNvSpPr txBox="1"/>
            <p:nvPr/>
          </p:nvSpPr>
          <p:spPr>
            <a:xfrm>
              <a:off x="6892240" y="5591350"/>
              <a:ext cx="553999" cy="110871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kumimoji="1" lang="ja-JP" altLang="en-US" sz="1200" dirty="0" smtClean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公立病院</a:t>
              </a:r>
              <a:endParaRPr kumimoji="1" lang="en-US" altLang="ja-JP" sz="12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  <a:p>
              <a:r>
                <a:rPr lang="ja-JP" altLang="en-US" sz="1200" dirty="0" smtClean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神経内科</a:t>
              </a:r>
              <a:r>
                <a:rPr kumimoji="1" lang="ja-JP" altLang="en-US" sz="1200" dirty="0" smtClean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受診</a:t>
              </a:r>
              <a:endParaRPr kumimoji="1" lang="ja-JP" altLang="en-US" sz="120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8" name="右矢印 27"/>
            <p:cNvSpPr/>
            <p:nvPr/>
          </p:nvSpPr>
          <p:spPr>
            <a:xfrm>
              <a:off x="8403900" y="5683614"/>
              <a:ext cx="366673" cy="177664"/>
            </a:xfrm>
            <a:prstGeom prst="rightArrow">
              <a:avLst/>
            </a:prstGeom>
            <a:solidFill>
              <a:srgbClr val="00B0F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右矢印 28"/>
            <p:cNvSpPr/>
            <p:nvPr/>
          </p:nvSpPr>
          <p:spPr>
            <a:xfrm>
              <a:off x="2377775" y="4592913"/>
              <a:ext cx="433168" cy="179137"/>
            </a:xfrm>
            <a:prstGeom prst="rightArrow">
              <a:avLst/>
            </a:prstGeom>
            <a:solidFill>
              <a:srgbClr val="00B0F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テキスト ボックス 29"/>
            <p:cNvSpPr txBox="1"/>
            <p:nvPr/>
          </p:nvSpPr>
          <p:spPr>
            <a:xfrm>
              <a:off x="3937316" y="5056234"/>
              <a:ext cx="553999" cy="1056573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kumimoji="1" lang="ja-JP" altLang="en-US" sz="1200" dirty="0" smtClean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大学病院</a:t>
              </a:r>
              <a:endParaRPr kumimoji="1" lang="en-US" altLang="ja-JP" sz="12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  <a:p>
              <a:r>
                <a:rPr lang="ja-JP" altLang="en-US" sz="1200" dirty="0" smtClean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神経</a:t>
              </a:r>
              <a:r>
                <a:rPr lang="ja-JP" altLang="en-US" sz="1200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内科</a:t>
              </a:r>
              <a:r>
                <a:rPr kumimoji="1" lang="ja-JP" altLang="en-US" sz="1200" dirty="0" smtClean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受診</a:t>
              </a:r>
              <a:endParaRPr kumimoji="1" lang="ja-JP" altLang="en-US" sz="120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1" name="テキスト ボックス 30"/>
            <p:cNvSpPr txBox="1"/>
            <p:nvPr/>
          </p:nvSpPr>
          <p:spPr>
            <a:xfrm>
              <a:off x="4538149" y="5124793"/>
              <a:ext cx="369332" cy="1056573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kumimoji="1" lang="ja-JP" altLang="en-US" sz="1200" dirty="0" smtClean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総合病院受診</a:t>
              </a:r>
              <a:endParaRPr kumimoji="1" lang="ja-JP" altLang="en-US" sz="120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2" name="テキスト ボックス 31"/>
            <p:cNvSpPr txBox="1"/>
            <p:nvPr/>
          </p:nvSpPr>
          <p:spPr>
            <a:xfrm>
              <a:off x="3604296" y="5008981"/>
              <a:ext cx="369332" cy="1056573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kumimoji="1" lang="ja-JP" altLang="en-US" sz="1200" dirty="0" smtClean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総合病院受診</a:t>
              </a:r>
              <a:endParaRPr kumimoji="1" lang="ja-JP" altLang="en-US" sz="120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3" name="テキスト ボックス 32"/>
            <p:cNvSpPr txBox="1"/>
            <p:nvPr/>
          </p:nvSpPr>
          <p:spPr>
            <a:xfrm>
              <a:off x="2049424" y="4703517"/>
              <a:ext cx="369332" cy="1056573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kumimoji="1" lang="ja-JP" altLang="en-US" sz="1200" dirty="0" smtClean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総合病院受診</a:t>
              </a:r>
              <a:endParaRPr kumimoji="1" lang="ja-JP" altLang="en-US" sz="120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4" name="テキスト ボックス 33"/>
            <p:cNvSpPr txBox="1"/>
            <p:nvPr/>
          </p:nvSpPr>
          <p:spPr>
            <a:xfrm>
              <a:off x="2696563" y="4860851"/>
              <a:ext cx="369332" cy="1056573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kumimoji="1" lang="ja-JP" altLang="en-US" sz="1200" dirty="0" smtClean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総合病院受診</a:t>
              </a:r>
              <a:endParaRPr kumimoji="1" lang="ja-JP" altLang="en-US" sz="120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5" name="テキスト ボックス 34"/>
            <p:cNvSpPr txBox="1"/>
            <p:nvPr/>
          </p:nvSpPr>
          <p:spPr>
            <a:xfrm>
              <a:off x="3028078" y="4948468"/>
              <a:ext cx="369332" cy="753656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kumimoji="1" lang="ja-JP" altLang="en-US" sz="1200" dirty="0" smtClean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近医受診</a:t>
              </a:r>
              <a:endParaRPr kumimoji="1" lang="ja-JP" altLang="en-US" sz="120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6" name="テキスト ボックス 35"/>
            <p:cNvSpPr txBox="1"/>
            <p:nvPr/>
          </p:nvSpPr>
          <p:spPr>
            <a:xfrm>
              <a:off x="6466892" y="5416396"/>
              <a:ext cx="369332" cy="1086244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kumimoji="1" lang="ja-JP" altLang="en-US" sz="1200" dirty="0" smtClean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総合病院受診</a:t>
              </a:r>
              <a:endParaRPr kumimoji="1" lang="ja-JP" altLang="en-US" sz="120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7" name="上矢印 36"/>
            <p:cNvSpPr/>
            <p:nvPr/>
          </p:nvSpPr>
          <p:spPr>
            <a:xfrm>
              <a:off x="87577" y="4300598"/>
              <a:ext cx="254665" cy="395158"/>
            </a:xfrm>
            <a:prstGeom prst="upArrow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  <a:effectLst>
              <a:glow rad="228600">
                <a:schemeClr val="accent5">
                  <a:satMod val="175000"/>
                  <a:alpha val="40000"/>
                </a:schemeClr>
              </a:glow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上矢印 37"/>
            <p:cNvSpPr/>
            <p:nvPr/>
          </p:nvSpPr>
          <p:spPr>
            <a:xfrm>
              <a:off x="513511" y="4313018"/>
              <a:ext cx="254665" cy="395158"/>
            </a:xfrm>
            <a:prstGeom prst="upArrow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  <a:effectLst>
              <a:glow rad="228600">
                <a:schemeClr val="accent5">
                  <a:satMod val="175000"/>
                  <a:alpha val="40000"/>
                </a:schemeClr>
              </a:glow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上矢印 38"/>
            <p:cNvSpPr/>
            <p:nvPr/>
          </p:nvSpPr>
          <p:spPr>
            <a:xfrm>
              <a:off x="1489204" y="4317008"/>
              <a:ext cx="254665" cy="395158"/>
            </a:xfrm>
            <a:prstGeom prst="upArrow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  <a:effectLst>
              <a:glow rad="228600">
                <a:schemeClr val="accent5">
                  <a:satMod val="175000"/>
                  <a:alpha val="40000"/>
                </a:schemeClr>
              </a:glow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右矢印 40"/>
            <p:cNvSpPr/>
            <p:nvPr/>
          </p:nvSpPr>
          <p:spPr>
            <a:xfrm>
              <a:off x="1088628" y="3419572"/>
              <a:ext cx="4018526" cy="338054"/>
            </a:xfrm>
            <a:prstGeom prst="rightArrow">
              <a:avLst>
                <a:gd name="adj1" fmla="val 50000"/>
                <a:gd name="adj2" fmla="val 37767"/>
              </a:avLst>
            </a:prstGeom>
            <a:solidFill>
              <a:srgbClr val="92D050">
                <a:alpha val="50196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42" name="下矢印 41"/>
            <p:cNvSpPr/>
            <p:nvPr/>
          </p:nvSpPr>
          <p:spPr>
            <a:xfrm>
              <a:off x="1705924" y="1700808"/>
              <a:ext cx="385499" cy="2356747"/>
            </a:xfrm>
            <a:prstGeom prst="downArrow">
              <a:avLst/>
            </a:prstGeom>
            <a:gradFill flip="none" rotWithShape="1">
              <a:gsLst>
                <a:gs pos="0">
                  <a:srgbClr val="0066FF">
                    <a:tint val="66000"/>
                    <a:satMod val="160000"/>
                  </a:srgbClr>
                </a:gs>
                <a:gs pos="50000">
                  <a:srgbClr val="0066FF">
                    <a:tint val="44500"/>
                    <a:satMod val="160000"/>
                  </a:srgbClr>
                </a:gs>
                <a:gs pos="100000">
                  <a:srgbClr val="0066FF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  <a:ln w="28575">
              <a:solidFill>
                <a:schemeClr val="tx2">
                  <a:lumMod val="60000"/>
                  <a:lumOff val="40000"/>
                </a:schemeClr>
              </a:solidFill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" name="右矢印 43"/>
            <p:cNvSpPr/>
            <p:nvPr/>
          </p:nvSpPr>
          <p:spPr>
            <a:xfrm>
              <a:off x="3933872" y="3030819"/>
              <a:ext cx="5183400" cy="338054"/>
            </a:xfrm>
            <a:prstGeom prst="rightArrow">
              <a:avLst>
                <a:gd name="adj1" fmla="val 50000"/>
                <a:gd name="adj2" fmla="val 37767"/>
              </a:avLst>
            </a:prstGeom>
            <a:solidFill>
              <a:srgbClr val="92D050">
                <a:alpha val="50196"/>
              </a:srgbClr>
            </a:solidFill>
            <a:ln>
              <a:solidFill>
                <a:srgbClr val="92D050">
                  <a:alpha val="50196"/>
                </a:srgb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45" name="右矢印 44"/>
            <p:cNvSpPr/>
            <p:nvPr/>
          </p:nvSpPr>
          <p:spPr>
            <a:xfrm>
              <a:off x="3812576" y="2291893"/>
              <a:ext cx="4549591" cy="338054"/>
            </a:xfrm>
            <a:prstGeom prst="rightArrow">
              <a:avLst>
                <a:gd name="adj1" fmla="val 50000"/>
                <a:gd name="adj2" fmla="val 37767"/>
              </a:avLst>
            </a:prstGeom>
            <a:solidFill>
              <a:srgbClr val="92D050">
                <a:alpha val="50196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46" name="右矢印 45"/>
            <p:cNvSpPr/>
            <p:nvPr/>
          </p:nvSpPr>
          <p:spPr>
            <a:xfrm>
              <a:off x="4451863" y="2102299"/>
              <a:ext cx="2094541" cy="338054"/>
            </a:xfrm>
            <a:prstGeom prst="rightArrow">
              <a:avLst>
                <a:gd name="adj1" fmla="val 50000"/>
                <a:gd name="adj2" fmla="val 37767"/>
              </a:avLst>
            </a:prstGeom>
            <a:solidFill>
              <a:srgbClr val="92D050">
                <a:alpha val="50196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47" name="テキスト ボックス 46"/>
            <p:cNvSpPr txBox="1"/>
            <p:nvPr/>
          </p:nvSpPr>
          <p:spPr>
            <a:xfrm>
              <a:off x="431006" y="3477958"/>
              <a:ext cx="662380" cy="276999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kumimoji="1" lang="ja-JP" altLang="en-US" sz="1200" dirty="0" smtClean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過呼吸</a:t>
              </a:r>
              <a:endParaRPr kumimoji="1" lang="ja-JP" altLang="en-US" sz="120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48" name="テキスト ボックス 47"/>
            <p:cNvSpPr txBox="1"/>
            <p:nvPr/>
          </p:nvSpPr>
          <p:spPr>
            <a:xfrm>
              <a:off x="1177322" y="3117487"/>
              <a:ext cx="1163193" cy="276999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ja-JP" altLang="en-US" sz="1200" dirty="0" smtClean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身体の震え</a:t>
              </a:r>
              <a:endParaRPr kumimoji="1" lang="ja-JP" altLang="en-US" sz="120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49" name="テキスト ボックス 48"/>
            <p:cNvSpPr txBox="1"/>
            <p:nvPr/>
          </p:nvSpPr>
          <p:spPr>
            <a:xfrm>
              <a:off x="1705924" y="2591627"/>
              <a:ext cx="835458" cy="276999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kumimoji="1" lang="ja-JP" altLang="en-US" sz="1200" dirty="0" smtClean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筋力低下</a:t>
              </a:r>
              <a:endParaRPr kumimoji="1" lang="ja-JP" altLang="en-US" sz="120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50" name="テキスト ボックス 49"/>
            <p:cNvSpPr txBox="1"/>
            <p:nvPr/>
          </p:nvSpPr>
          <p:spPr>
            <a:xfrm>
              <a:off x="2001354" y="2756120"/>
              <a:ext cx="559750" cy="276999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kumimoji="1" lang="ja-JP" altLang="en-US" sz="1200" dirty="0" smtClean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脱力</a:t>
              </a:r>
              <a:endParaRPr kumimoji="1" lang="ja-JP" altLang="en-US" sz="120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51" name="テキスト ボックス 50"/>
            <p:cNvSpPr txBox="1"/>
            <p:nvPr/>
          </p:nvSpPr>
          <p:spPr>
            <a:xfrm>
              <a:off x="4708907" y="1440075"/>
              <a:ext cx="829134" cy="276999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kumimoji="1" lang="ja-JP" altLang="en-US" sz="1200" dirty="0" smtClean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睡眠障害</a:t>
              </a:r>
              <a:endParaRPr kumimoji="1" lang="ja-JP" altLang="en-US" sz="120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52" name="右矢印 51"/>
            <p:cNvSpPr/>
            <p:nvPr/>
          </p:nvSpPr>
          <p:spPr>
            <a:xfrm>
              <a:off x="5869062" y="993255"/>
              <a:ext cx="3252631" cy="338054"/>
            </a:xfrm>
            <a:prstGeom prst="rightArrow">
              <a:avLst>
                <a:gd name="adj1" fmla="val 50000"/>
                <a:gd name="adj2" fmla="val 37767"/>
              </a:avLst>
            </a:prstGeom>
            <a:solidFill>
              <a:srgbClr val="92D050">
                <a:alpha val="50196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53" name="テキスト ボックス 52"/>
            <p:cNvSpPr txBox="1"/>
            <p:nvPr/>
          </p:nvSpPr>
          <p:spPr>
            <a:xfrm>
              <a:off x="5065519" y="1037834"/>
              <a:ext cx="820769" cy="276999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kumimoji="1" lang="ja-JP" altLang="en-US" sz="1200" dirty="0" smtClean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記憶障害</a:t>
              </a:r>
              <a:endParaRPr kumimoji="1" lang="ja-JP" altLang="en-US" sz="120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54" name="右矢印 53"/>
            <p:cNvSpPr/>
            <p:nvPr/>
          </p:nvSpPr>
          <p:spPr>
            <a:xfrm>
              <a:off x="5865188" y="810867"/>
              <a:ext cx="3242973" cy="338054"/>
            </a:xfrm>
            <a:prstGeom prst="rightArrow">
              <a:avLst>
                <a:gd name="adj1" fmla="val 50000"/>
                <a:gd name="adj2" fmla="val 37767"/>
              </a:avLst>
            </a:prstGeom>
            <a:solidFill>
              <a:srgbClr val="92D050">
                <a:alpha val="50196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55" name="テキスト ボックス 54"/>
            <p:cNvSpPr txBox="1"/>
            <p:nvPr/>
          </p:nvSpPr>
          <p:spPr>
            <a:xfrm>
              <a:off x="5065520" y="850480"/>
              <a:ext cx="820767" cy="276999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kumimoji="1" lang="ja-JP" altLang="en-US" sz="1200" dirty="0" smtClean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学力低下</a:t>
              </a:r>
              <a:endParaRPr kumimoji="1" lang="ja-JP" altLang="en-US" sz="120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56" name="テキスト ボックス 55"/>
            <p:cNvSpPr txBox="1"/>
            <p:nvPr/>
          </p:nvSpPr>
          <p:spPr>
            <a:xfrm>
              <a:off x="4693960" y="1610966"/>
              <a:ext cx="829134" cy="276999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ja-JP" altLang="en-US" sz="1200" dirty="0" smtClean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股関節痛</a:t>
              </a:r>
              <a:endParaRPr kumimoji="1" lang="ja-JP" altLang="en-US" sz="120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57" name="テキスト ボックス 56"/>
            <p:cNvSpPr txBox="1"/>
            <p:nvPr/>
          </p:nvSpPr>
          <p:spPr>
            <a:xfrm>
              <a:off x="4717871" y="1246102"/>
              <a:ext cx="908315" cy="276999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ja-JP" altLang="en-US" sz="1200" dirty="0" smtClean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パニック</a:t>
              </a:r>
              <a:endParaRPr kumimoji="1" lang="ja-JP" altLang="en-US" sz="120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60" name="テキスト ボックス 59"/>
            <p:cNvSpPr txBox="1"/>
            <p:nvPr/>
          </p:nvSpPr>
          <p:spPr>
            <a:xfrm>
              <a:off x="1526777" y="1340768"/>
              <a:ext cx="1077426" cy="218511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rtlCol="0">
              <a:spAutoFit/>
            </a:bodyPr>
            <a:lstStyle/>
            <a:p>
              <a:r>
                <a:rPr kumimoji="1" lang="ja-JP" altLang="en-US" sz="1200" dirty="0" smtClean="0">
                  <a:solidFill>
                    <a:srgbClr val="FF3399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救急搬送</a:t>
              </a:r>
              <a:endParaRPr kumimoji="1" lang="ja-JP" altLang="en-US" sz="1200" dirty="0">
                <a:solidFill>
                  <a:srgbClr val="FF3399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61" name="テキスト ボックス 60"/>
            <p:cNvSpPr txBox="1"/>
            <p:nvPr/>
          </p:nvSpPr>
          <p:spPr>
            <a:xfrm>
              <a:off x="3879722" y="2165855"/>
              <a:ext cx="755251" cy="276999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kumimoji="1" lang="ja-JP" altLang="en-US" sz="1200" dirty="0" smtClean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腹痛</a:t>
              </a:r>
              <a:endParaRPr kumimoji="1" lang="ja-JP" altLang="en-US" sz="120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62" name="右矢印 61"/>
            <p:cNvSpPr/>
            <p:nvPr/>
          </p:nvSpPr>
          <p:spPr>
            <a:xfrm>
              <a:off x="2524194" y="2857208"/>
              <a:ext cx="6619807" cy="338054"/>
            </a:xfrm>
            <a:prstGeom prst="rightArrow">
              <a:avLst>
                <a:gd name="adj1" fmla="val 50000"/>
                <a:gd name="adj2" fmla="val 37767"/>
              </a:avLst>
            </a:prstGeom>
            <a:solidFill>
              <a:srgbClr val="92D050">
                <a:alpha val="50196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63" name="テキスト ボックス 62"/>
            <p:cNvSpPr txBox="1"/>
            <p:nvPr/>
          </p:nvSpPr>
          <p:spPr>
            <a:xfrm>
              <a:off x="1691604" y="2922019"/>
              <a:ext cx="855409" cy="276999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kumimoji="1" lang="ja-JP" altLang="en-US" sz="1200" dirty="0" smtClean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視野狭窄</a:t>
              </a:r>
              <a:endParaRPr kumimoji="1" lang="ja-JP" altLang="en-US" sz="120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64" name="右矢印 63"/>
            <p:cNvSpPr/>
            <p:nvPr/>
          </p:nvSpPr>
          <p:spPr>
            <a:xfrm>
              <a:off x="2154817" y="3071434"/>
              <a:ext cx="575875" cy="338054"/>
            </a:xfrm>
            <a:prstGeom prst="rightArrow">
              <a:avLst>
                <a:gd name="adj1" fmla="val 50000"/>
                <a:gd name="adj2" fmla="val 37767"/>
              </a:avLst>
            </a:prstGeom>
            <a:solidFill>
              <a:srgbClr val="92D050">
                <a:alpha val="50196"/>
              </a:srgbClr>
            </a:solidFill>
            <a:ln>
              <a:solidFill>
                <a:srgbClr val="92D050">
                  <a:alpha val="50196"/>
                </a:srgb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65" name="右矢印 64"/>
            <p:cNvSpPr/>
            <p:nvPr/>
          </p:nvSpPr>
          <p:spPr>
            <a:xfrm>
              <a:off x="2524194" y="2674452"/>
              <a:ext cx="6619807" cy="338054"/>
            </a:xfrm>
            <a:prstGeom prst="rightArrow">
              <a:avLst>
                <a:gd name="adj1" fmla="val 50000"/>
                <a:gd name="adj2" fmla="val 37767"/>
              </a:avLst>
            </a:prstGeom>
            <a:solidFill>
              <a:srgbClr val="92D050">
                <a:alpha val="50196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66" name="右矢印 65"/>
            <p:cNvSpPr/>
            <p:nvPr/>
          </p:nvSpPr>
          <p:spPr>
            <a:xfrm>
              <a:off x="2524868" y="2490813"/>
              <a:ext cx="6611719" cy="338054"/>
            </a:xfrm>
            <a:prstGeom prst="rightArrow">
              <a:avLst>
                <a:gd name="adj1" fmla="val 50000"/>
                <a:gd name="adj2" fmla="val 37767"/>
              </a:avLst>
            </a:prstGeom>
            <a:solidFill>
              <a:srgbClr val="92D050">
                <a:alpha val="50196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67" name="テキスト ボックス 66"/>
            <p:cNvSpPr txBox="1"/>
            <p:nvPr/>
          </p:nvSpPr>
          <p:spPr>
            <a:xfrm>
              <a:off x="7757353" y="659174"/>
              <a:ext cx="699834" cy="276999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kumimoji="1" lang="ja-JP" altLang="en-US" sz="1200" dirty="0" smtClean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杖歩行</a:t>
              </a:r>
              <a:endParaRPr kumimoji="1" lang="ja-JP" altLang="en-US" sz="120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68" name="テキスト ボックス 67"/>
            <p:cNvSpPr txBox="1"/>
            <p:nvPr/>
          </p:nvSpPr>
          <p:spPr>
            <a:xfrm>
              <a:off x="7978719" y="500422"/>
              <a:ext cx="663032" cy="218511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rtlCol="0">
              <a:spAutoFit/>
            </a:bodyPr>
            <a:lstStyle/>
            <a:p>
              <a:r>
                <a:rPr kumimoji="1" lang="ja-JP" altLang="en-US" sz="1200" dirty="0" smtClean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失神</a:t>
              </a:r>
              <a:endParaRPr kumimoji="1" lang="ja-JP" altLang="en-US" sz="120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69" name="右矢印 68"/>
            <p:cNvSpPr/>
            <p:nvPr/>
          </p:nvSpPr>
          <p:spPr>
            <a:xfrm>
              <a:off x="8360842" y="639815"/>
              <a:ext cx="454554" cy="338054"/>
            </a:xfrm>
            <a:prstGeom prst="rightArrow">
              <a:avLst>
                <a:gd name="adj1" fmla="val 50000"/>
                <a:gd name="adj2" fmla="val 37767"/>
              </a:avLst>
            </a:prstGeom>
            <a:solidFill>
              <a:srgbClr val="92D050">
                <a:alpha val="50196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70" name="右矢印 69"/>
            <p:cNvSpPr/>
            <p:nvPr/>
          </p:nvSpPr>
          <p:spPr>
            <a:xfrm>
              <a:off x="7848687" y="2098483"/>
              <a:ext cx="1287900" cy="338054"/>
            </a:xfrm>
            <a:prstGeom prst="rightArrow">
              <a:avLst>
                <a:gd name="adj1" fmla="val 50000"/>
                <a:gd name="adj2" fmla="val 37767"/>
              </a:avLst>
            </a:prstGeom>
            <a:solidFill>
              <a:srgbClr val="92D050">
                <a:alpha val="50196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71" name="右矢印 70"/>
            <p:cNvSpPr/>
            <p:nvPr/>
          </p:nvSpPr>
          <p:spPr>
            <a:xfrm>
              <a:off x="4450888" y="1925489"/>
              <a:ext cx="4668748" cy="338054"/>
            </a:xfrm>
            <a:prstGeom prst="rightArrow">
              <a:avLst>
                <a:gd name="adj1" fmla="val 50000"/>
                <a:gd name="adj2" fmla="val 37767"/>
              </a:avLst>
            </a:prstGeom>
            <a:solidFill>
              <a:srgbClr val="92D050">
                <a:alpha val="50196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72" name="右矢印 71"/>
            <p:cNvSpPr/>
            <p:nvPr/>
          </p:nvSpPr>
          <p:spPr>
            <a:xfrm>
              <a:off x="5306666" y="1741645"/>
              <a:ext cx="3821446" cy="338054"/>
            </a:xfrm>
            <a:prstGeom prst="rightArrow">
              <a:avLst>
                <a:gd name="adj1" fmla="val 50000"/>
                <a:gd name="adj2" fmla="val 37767"/>
              </a:avLst>
            </a:prstGeom>
            <a:solidFill>
              <a:srgbClr val="92D050">
                <a:alpha val="50196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73" name="右矢印 72"/>
            <p:cNvSpPr/>
            <p:nvPr/>
          </p:nvSpPr>
          <p:spPr>
            <a:xfrm>
              <a:off x="5533499" y="1543007"/>
              <a:ext cx="3570487" cy="338054"/>
            </a:xfrm>
            <a:prstGeom prst="rightArrow">
              <a:avLst>
                <a:gd name="adj1" fmla="val 50000"/>
                <a:gd name="adj2" fmla="val 37767"/>
              </a:avLst>
            </a:prstGeom>
            <a:solidFill>
              <a:srgbClr val="92D050">
                <a:alpha val="50196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74" name="右矢印 73"/>
            <p:cNvSpPr/>
            <p:nvPr/>
          </p:nvSpPr>
          <p:spPr>
            <a:xfrm>
              <a:off x="5533499" y="1347347"/>
              <a:ext cx="3589219" cy="338054"/>
            </a:xfrm>
            <a:prstGeom prst="rightArrow">
              <a:avLst>
                <a:gd name="adj1" fmla="val 50000"/>
                <a:gd name="adj2" fmla="val 37767"/>
              </a:avLst>
            </a:prstGeom>
            <a:solidFill>
              <a:srgbClr val="92D050">
                <a:alpha val="50196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75" name="右矢印 74"/>
            <p:cNvSpPr/>
            <p:nvPr/>
          </p:nvSpPr>
          <p:spPr>
            <a:xfrm>
              <a:off x="5533499" y="1168047"/>
              <a:ext cx="1287900" cy="338054"/>
            </a:xfrm>
            <a:prstGeom prst="rightArrow">
              <a:avLst>
                <a:gd name="adj1" fmla="val 50000"/>
                <a:gd name="adj2" fmla="val 37767"/>
              </a:avLst>
            </a:prstGeom>
            <a:solidFill>
              <a:srgbClr val="92D050">
                <a:alpha val="50196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76" name="下矢印 75"/>
            <p:cNvSpPr/>
            <p:nvPr/>
          </p:nvSpPr>
          <p:spPr>
            <a:xfrm>
              <a:off x="3363470" y="1772815"/>
              <a:ext cx="385499" cy="2290701"/>
            </a:xfrm>
            <a:prstGeom prst="downArrow">
              <a:avLst/>
            </a:prstGeom>
            <a:gradFill flip="none" rotWithShape="1">
              <a:gsLst>
                <a:gs pos="0">
                  <a:srgbClr val="0066FF">
                    <a:tint val="66000"/>
                    <a:satMod val="160000"/>
                  </a:srgbClr>
                </a:gs>
                <a:gs pos="50000">
                  <a:srgbClr val="0066FF">
                    <a:tint val="44500"/>
                    <a:satMod val="160000"/>
                  </a:srgbClr>
                </a:gs>
                <a:gs pos="100000">
                  <a:srgbClr val="0066FF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  <a:ln w="28575">
              <a:solidFill>
                <a:schemeClr val="tx2">
                  <a:lumMod val="60000"/>
                  <a:lumOff val="40000"/>
                </a:schemeClr>
              </a:solidFill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7" name="テキスト ボックス 76"/>
            <p:cNvSpPr txBox="1"/>
            <p:nvPr/>
          </p:nvSpPr>
          <p:spPr>
            <a:xfrm>
              <a:off x="3149580" y="2348743"/>
              <a:ext cx="758805" cy="276999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ja-JP" altLang="en-US" sz="1200" dirty="0" smtClean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車椅子</a:t>
              </a:r>
              <a:endParaRPr kumimoji="1" lang="ja-JP" altLang="en-US" sz="120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78" name="テキスト ボックス 77"/>
            <p:cNvSpPr txBox="1"/>
            <p:nvPr/>
          </p:nvSpPr>
          <p:spPr>
            <a:xfrm>
              <a:off x="3840892" y="1767242"/>
              <a:ext cx="1682202" cy="276999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ja-JP" altLang="en-US" sz="1200" dirty="0" smtClean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若年性線維筋痛症</a:t>
              </a:r>
              <a:endParaRPr kumimoji="1" lang="ja-JP" altLang="en-US" sz="120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79" name="テキスト ボックス 78"/>
            <p:cNvSpPr txBox="1"/>
            <p:nvPr/>
          </p:nvSpPr>
          <p:spPr>
            <a:xfrm>
              <a:off x="3615247" y="2005201"/>
              <a:ext cx="859996" cy="276999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ja-JP" altLang="en-US" sz="1200" dirty="0" smtClean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全身疼痛</a:t>
              </a:r>
              <a:endParaRPr kumimoji="1" lang="ja-JP" altLang="en-US" sz="120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80" name="テキスト ボックス 79"/>
            <p:cNvSpPr txBox="1"/>
            <p:nvPr/>
          </p:nvSpPr>
          <p:spPr>
            <a:xfrm>
              <a:off x="3205589" y="1351801"/>
              <a:ext cx="646331" cy="276999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rtlCol="0">
              <a:spAutoFit/>
            </a:bodyPr>
            <a:lstStyle/>
            <a:p>
              <a:r>
                <a:rPr kumimoji="1" lang="ja-JP" altLang="en-US" sz="1200" dirty="0" smtClean="0">
                  <a:solidFill>
                    <a:srgbClr val="FF3399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車椅子</a:t>
              </a:r>
              <a:endParaRPr kumimoji="1" lang="ja-JP" altLang="en-US" sz="1200" dirty="0">
                <a:solidFill>
                  <a:srgbClr val="FF3399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84" name="右矢印 83"/>
            <p:cNvSpPr/>
            <p:nvPr/>
          </p:nvSpPr>
          <p:spPr>
            <a:xfrm>
              <a:off x="8470881" y="507990"/>
              <a:ext cx="207672" cy="290876"/>
            </a:xfrm>
            <a:prstGeom prst="rightArrow">
              <a:avLst>
                <a:gd name="adj1" fmla="val 50000"/>
                <a:gd name="adj2" fmla="val 37767"/>
              </a:avLst>
            </a:prstGeom>
            <a:solidFill>
              <a:srgbClr val="92D050">
                <a:alpha val="50196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 dirty="0">
                <a:solidFill>
                  <a:srgbClr val="FF6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85" name="テキスト ボックス 84"/>
            <p:cNvSpPr txBox="1"/>
            <p:nvPr/>
          </p:nvSpPr>
          <p:spPr>
            <a:xfrm>
              <a:off x="-26717" y="4770614"/>
              <a:ext cx="52770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b="1" dirty="0" smtClean="0">
                  <a:solidFill>
                    <a:srgbClr val="FF0000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12</a:t>
              </a:r>
              <a:r>
                <a:rPr kumimoji="1" lang="ja-JP" altLang="en-US" sz="1200" b="1" dirty="0" smtClean="0">
                  <a:solidFill>
                    <a:srgbClr val="FF0000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歳</a:t>
              </a:r>
              <a:endParaRPr kumimoji="1" lang="ja-JP" altLang="en-US" sz="1200" b="1" dirty="0">
                <a:solidFill>
                  <a:srgbClr val="FF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86" name="テキスト ボックス 85"/>
            <p:cNvSpPr txBox="1"/>
            <p:nvPr/>
          </p:nvSpPr>
          <p:spPr>
            <a:xfrm>
              <a:off x="365670" y="4770614"/>
              <a:ext cx="52770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b="1" dirty="0" smtClean="0">
                  <a:solidFill>
                    <a:srgbClr val="FF0000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12</a:t>
              </a:r>
              <a:r>
                <a:rPr kumimoji="1" lang="ja-JP" altLang="en-US" sz="1200" b="1" dirty="0" smtClean="0">
                  <a:solidFill>
                    <a:srgbClr val="FF0000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歳</a:t>
              </a:r>
              <a:endParaRPr kumimoji="1" lang="ja-JP" altLang="en-US" sz="1200" b="1" dirty="0">
                <a:solidFill>
                  <a:srgbClr val="FF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87" name="テキスト ボックス 86"/>
            <p:cNvSpPr txBox="1"/>
            <p:nvPr/>
          </p:nvSpPr>
          <p:spPr>
            <a:xfrm>
              <a:off x="1285918" y="4751768"/>
              <a:ext cx="52770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b="1" dirty="0" smtClean="0">
                  <a:solidFill>
                    <a:srgbClr val="FF0000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13</a:t>
              </a:r>
              <a:r>
                <a:rPr kumimoji="1" lang="ja-JP" altLang="en-US" sz="1200" b="1" dirty="0" smtClean="0">
                  <a:solidFill>
                    <a:srgbClr val="FF0000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歳</a:t>
              </a:r>
              <a:endParaRPr kumimoji="1" lang="ja-JP" altLang="en-US" sz="1200" b="1" dirty="0">
                <a:solidFill>
                  <a:srgbClr val="FF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88" name="右矢印 87"/>
            <p:cNvSpPr/>
            <p:nvPr/>
          </p:nvSpPr>
          <p:spPr>
            <a:xfrm>
              <a:off x="1829533" y="4445624"/>
              <a:ext cx="269572" cy="162139"/>
            </a:xfrm>
            <a:prstGeom prst="rightArrow">
              <a:avLst/>
            </a:prstGeom>
            <a:solidFill>
              <a:srgbClr val="00B0F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9" name="テキスト ボックス 88"/>
            <p:cNvSpPr txBox="1"/>
            <p:nvPr/>
          </p:nvSpPr>
          <p:spPr>
            <a:xfrm>
              <a:off x="1735954" y="4575265"/>
              <a:ext cx="369332" cy="1056573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kumimoji="1" lang="ja-JP" altLang="en-US" sz="1200" dirty="0" smtClean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総合病院受診</a:t>
              </a:r>
              <a:endParaRPr kumimoji="1" lang="ja-JP" altLang="en-US" sz="120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90" name="右矢印 89"/>
            <p:cNvSpPr/>
            <p:nvPr/>
          </p:nvSpPr>
          <p:spPr>
            <a:xfrm>
              <a:off x="3385160" y="4800210"/>
              <a:ext cx="269572" cy="162139"/>
            </a:xfrm>
            <a:prstGeom prst="rightArrow">
              <a:avLst/>
            </a:prstGeom>
            <a:solidFill>
              <a:srgbClr val="00B0F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1" name="テキスト ボックス 90"/>
            <p:cNvSpPr txBox="1"/>
            <p:nvPr/>
          </p:nvSpPr>
          <p:spPr>
            <a:xfrm>
              <a:off x="3300477" y="4963029"/>
              <a:ext cx="369332" cy="1056573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kumimoji="1" lang="ja-JP" altLang="en-US" sz="1200" dirty="0" smtClean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大学病院受診</a:t>
              </a:r>
              <a:endParaRPr kumimoji="1" lang="ja-JP" altLang="en-US" sz="120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43" name="右矢印 42"/>
            <p:cNvSpPr/>
            <p:nvPr/>
          </p:nvSpPr>
          <p:spPr>
            <a:xfrm>
              <a:off x="8795658" y="2301232"/>
              <a:ext cx="333810" cy="338054"/>
            </a:xfrm>
            <a:prstGeom prst="rightArrow">
              <a:avLst>
                <a:gd name="adj1" fmla="val 50000"/>
                <a:gd name="adj2" fmla="val 37767"/>
              </a:avLst>
            </a:prstGeom>
            <a:solidFill>
              <a:srgbClr val="92D050">
                <a:alpha val="50196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" name="テキスト ボックス 1"/>
            <p:cNvSpPr txBox="1"/>
            <p:nvPr/>
          </p:nvSpPr>
          <p:spPr>
            <a:xfrm>
              <a:off x="90390" y="5186796"/>
              <a:ext cx="15696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200" b="1" dirty="0" smtClean="0">
                  <a:solidFill>
                    <a:srgbClr val="FF0000"/>
                  </a:solidFill>
                </a:rPr>
                <a:t>サーバリックス接種</a:t>
              </a:r>
              <a:endParaRPr kumimoji="1" lang="ja-JP" altLang="en-US" sz="12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92" name="テキスト ボックス 91"/>
          <p:cNvSpPr txBox="1"/>
          <p:nvPr/>
        </p:nvSpPr>
        <p:spPr>
          <a:xfrm>
            <a:off x="323528" y="6381328"/>
            <a:ext cx="2448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霞が関アーバンクリニック</a:t>
            </a:r>
            <a:endParaRPr kumimoji="1" lang="ja-JP" altLang="en-US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02336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テキスト ボックス 85"/>
          <p:cNvSpPr txBox="1"/>
          <p:nvPr/>
        </p:nvSpPr>
        <p:spPr>
          <a:xfrm>
            <a:off x="385067" y="334397"/>
            <a:ext cx="1955985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ja-JP" b="1" dirty="0" smtClean="0">
                <a:solidFill>
                  <a:schemeClr val="accent6">
                    <a:lumMod val="75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N.S. 15</a:t>
            </a:r>
            <a:r>
              <a:rPr lang="ja-JP" altLang="en-US" b="1" dirty="0" smtClean="0">
                <a:solidFill>
                  <a:schemeClr val="accent6">
                    <a:lumMod val="75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歳</a:t>
            </a:r>
            <a:r>
              <a:rPr lang="en-US" altLang="ja-JP" b="1" dirty="0" smtClean="0">
                <a:solidFill>
                  <a:schemeClr val="accent6">
                    <a:lumMod val="75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, </a:t>
            </a:r>
            <a:r>
              <a:rPr lang="ja-JP" altLang="en-US" b="1" dirty="0" smtClean="0">
                <a:solidFill>
                  <a:schemeClr val="accent6">
                    <a:lumMod val="75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 女性</a:t>
            </a:r>
            <a:endParaRPr kumimoji="1" lang="ja-JP" altLang="en-US" b="1" dirty="0">
              <a:solidFill>
                <a:schemeClr val="accent6">
                  <a:lumMod val="75000"/>
                </a:schemeClr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grpSp>
        <p:nvGrpSpPr>
          <p:cNvPr id="2" name="グループ化 8"/>
          <p:cNvGrpSpPr/>
          <p:nvPr/>
        </p:nvGrpSpPr>
        <p:grpSpPr>
          <a:xfrm>
            <a:off x="-75933" y="172143"/>
            <a:ext cx="9219933" cy="6633611"/>
            <a:chOff x="-75933" y="172143"/>
            <a:chExt cx="9219933" cy="6633611"/>
          </a:xfrm>
        </p:grpSpPr>
        <p:grpSp>
          <p:nvGrpSpPr>
            <p:cNvPr id="3" name="グループ化 1"/>
            <p:cNvGrpSpPr/>
            <p:nvPr/>
          </p:nvGrpSpPr>
          <p:grpSpPr>
            <a:xfrm>
              <a:off x="-75933" y="270577"/>
              <a:ext cx="9219933" cy="6535177"/>
              <a:chOff x="-75933" y="270577"/>
              <a:chExt cx="9219933" cy="6535177"/>
            </a:xfrm>
          </p:grpSpPr>
          <p:grpSp>
            <p:nvGrpSpPr>
              <p:cNvPr id="9" name="グループ化 2"/>
              <p:cNvGrpSpPr/>
              <p:nvPr/>
            </p:nvGrpSpPr>
            <p:grpSpPr>
              <a:xfrm>
                <a:off x="18921" y="3977898"/>
                <a:ext cx="9125079" cy="504056"/>
                <a:chOff x="251520" y="3176972"/>
                <a:chExt cx="8892480" cy="504056"/>
              </a:xfrm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</p:grpSpPr>
            <p:sp>
              <p:nvSpPr>
                <p:cNvPr id="5" name="ホームベース 4"/>
                <p:cNvSpPr/>
                <p:nvPr/>
              </p:nvSpPr>
              <p:spPr>
                <a:xfrm>
                  <a:off x="251520" y="3176972"/>
                  <a:ext cx="8892480" cy="504056"/>
                </a:xfrm>
                <a:prstGeom prst="homePlate">
                  <a:avLst/>
                </a:prstGeom>
                <a:solidFill>
                  <a:srgbClr val="99FFCC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b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" name="テキスト ボックス 5"/>
                <p:cNvSpPr txBox="1"/>
                <p:nvPr/>
              </p:nvSpPr>
              <p:spPr>
                <a:xfrm>
                  <a:off x="2263994" y="3243059"/>
                  <a:ext cx="573619" cy="369332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b="1" dirty="0">
                      <a:latin typeface="HG丸ｺﾞｼｯｸM-PRO" pitchFamily="50" charset="-128"/>
                      <a:ea typeface="HG丸ｺﾞｼｯｸM-PRO" pitchFamily="50" charset="-128"/>
                    </a:rPr>
                    <a:t>1</a:t>
                  </a:r>
                  <a:r>
                    <a:rPr kumimoji="1" lang="ja-JP" altLang="en-US" b="1" dirty="0" smtClean="0">
                      <a:latin typeface="HG丸ｺﾞｼｯｸM-PRO" pitchFamily="50" charset="-128"/>
                      <a:ea typeface="HG丸ｺﾞｼｯｸM-PRO" pitchFamily="50" charset="-128"/>
                    </a:rPr>
                    <a:t>年</a:t>
                  </a:r>
                  <a:endParaRPr kumimoji="1" lang="ja-JP" altLang="en-US" b="1" dirty="0">
                    <a:latin typeface="HG丸ｺﾞｼｯｸM-PRO" pitchFamily="50" charset="-128"/>
                    <a:ea typeface="HG丸ｺﾞｼｯｸM-PRO" pitchFamily="50" charset="-128"/>
                  </a:endParaRPr>
                </a:p>
              </p:txBody>
            </p:sp>
            <p:sp>
              <p:nvSpPr>
                <p:cNvPr id="7" name="テキスト ボックス 6"/>
                <p:cNvSpPr txBox="1"/>
                <p:nvPr/>
              </p:nvSpPr>
              <p:spPr>
                <a:xfrm>
                  <a:off x="5131684" y="3265605"/>
                  <a:ext cx="573619" cy="369332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b="1" dirty="0">
                      <a:latin typeface="HG丸ｺﾞｼｯｸM-PRO" pitchFamily="50" charset="-128"/>
                      <a:ea typeface="HG丸ｺﾞｼｯｸM-PRO" pitchFamily="50" charset="-128"/>
                    </a:rPr>
                    <a:t>2</a:t>
                  </a:r>
                  <a:r>
                    <a:rPr kumimoji="1" lang="ja-JP" altLang="en-US" b="1" dirty="0" smtClean="0">
                      <a:latin typeface="HG丸ｺﾞｼｯｸM-PRO" pitchFamily="50" charset="-128"/>
                      <a:ea typeface="HG丸ｺﾞｼｯｸM-PRO" pitchFamily="50" charset="-128"/>
                    </a:rPr>
                    <a:t>年</a:t>
                  </a:r>
                  <a:endParaRPr kumimoji="1" lang="ja-JP" altLang="en-US" b="1" dirty="0">
                    <a:latin typeface="HG丸ｺﾞｼｯｸM-PRO" pitchFamily="50" charset="-128"/>
                    <a:ea typeface="HG丸ｺﾞｼｯｸM-PRO" pitchFamily="50" charset="-128"/>
                  </a:endParaRPr>
                </a:p>
              </p:txBody>
            </p:sp>
            <p:sp>
              <p:nvSpPr>
                <p:cNvPr id="8" name="テキスト ボックス 7"/>
                <p:cNvSpPr txBox="1"/>
                <p:nvPr/>
              </p:nvSpPr>
              <p:spPr>
                <a:xfrm>
                  <a:off x="267673" y="3297632"/>
                  <a:ext cx="1578386" cy="338554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ja-JP" altLang="en-US" sz="1600" b="1" dirty="0" smtClean="0">
                      <a:latin typeface="HG丸ｺﾞｼｯｸM-PRO" pitchFamily="50" charset="-128"/>
                      <a:ea typeface="HG丸ｺﾞｼｯｸM-PRO" pitchFamily="50" charset="-128"/>
                    </a:rPr>
                    <a:t>ワクチン接種</a:t>
                  </a:r>
                  <a:endParaRPr kumimoji="1" lang="ja-JP" altLang="en-US" sz="1600" b="1" dirty="0">
                    <a:latin typeface="HG丸ｺﾞｼｯｸM-PRO" pitchFamily="50" charset="-128"/>
                    <a:ea typeface="HG丸ｺﾞｼｯｸM-PRO" pitchFamily="50" charset="-128"/>
                  </a:endParaRPr>
                </a:p>
              </p:txBody>
            </p:sp>
          </p:grpSp>
          <p:sp>
            <p:nvSpPr>
              <p:cNvPr id="4" name="テキスト ボックス 3"/>
              <p:cNvSpPr txBox="1"/>
              <p:nvPr/>
            </p:nvSpPr>
            <p:spPr>
              <a:xfrm>
                <a:off x="7753810" y="4043985"/>
                <a:ext cx="588623" cy="369332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none" rtlCol="0">
                <a:spAutoFit/>
              </a:bodyPr>
              <a:lstStyle/>
              <a:p>
                <a:r>
                  <a:rPr lang="en-US" altLang="ja-JP" b="1" dirty="0">
                    <a:latin typeface="HG丸ｺﾞｼｯｸM-PRO" pitchFamily="50" charset="-128"/>
                    <a:ea typeface="HG丸ｺﾞｼｯｸM-PRO" pitchFamily="50" charset="-128"/>
                  </a:rPr>
                  <a:t>3</a:t>
                </a:r>
                <a:r>
                  <a:rPr kumimoji="1" lang="ja-JP" altLang="en-US" b="1" dirty="0" smtClean="0">
                    <a:latin typeface="HG丸ｺﾞｼｯｸM-PRO" pitchFamily="50" charset="-128"/>
                    <a:ea typeface="HG丸ｺﾞｼｯｸM-PRO" pitchFamily="50" charset="-128"/>
                  </a:rPr>
                  <a:t>年</a:t>
                </a:r>
                <a:endParaRPr kumimoji="1" lang="ja-JP" altLang="en-US" b="1" dirty="0">
                  <a:latin typeface="HG丸ｺﾞｼｯｸM-PRO" pitchFamily="50" charset="-128"/>
                  <a:ea typeface="HG丸ｺﾞｼｯｸM-PRO" pitchFamily="50" charset="-128"/>
                </a:endParaRPr>
              </a:p>
            </p:txBody>
          </p:sp>
          <p:sp>
            <p:nvSpPr>
              <p:cNvPr id="10" name="右矢印 9"/>
              <p:cNvSpPr/>
              <p:nvPr/>
            </p:nvSpPr>
            <p:spPr>
              <a:xfrm>
                <a:off x="1255391" y="4847924"/>
                <a:ext cx="267865" cy="191911"/>
              </a:xfrm>
              <a:prstGeom prst="rightArrow">
                <a:avLst/>
              </a:prstGeom>
              <a:solidFill>
                <a:srgbClr val="00B0F0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" name="右矢印 10"/>
              <p:cNvSpPr/>
              <p:nvPr/>
            </p:nvSpPr>
            <p:spPr>
              <a:xfrm>
                <a:off x="1822663" y="5005164"/>
                <a:ext cx="267865" cy="191911"/>
              </a:xfrm>
              <a:prstGeom prst="rightArrow">
                <a:avLst/>
              </a:prstGeom>
              <a:solidFill>
                <a:srgbClr val="00B0F0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" name="右矢印 11"/>
              <p:cNvSpPr/>
              <p:nvPr/>
            </p:nvSpPr>
            <p:spPr>
              <a:xfrm>
                <a:off x="3029405" y="5189885"/>
                <a:ext cx="1329311" cy="205770"/>
              </a:xfrm>
              <a:prstGeom prst="rightArrow">
                <a:avLst/>
              </a:prstGeom>
              <a:solidFill>
                <a:srgbClr val="00B0F0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" name="右矢印 12"/>
              <p:cNvSpPr/>
              <p:nvPr/>
            </p:nvSpPr>
            <p:spPr>
              <a:xfrm>
                <a:off x="4390069" y="5533260"/>
                <a:ext cx="461100" cy="191912"/>
              </a:xfrm>
              <a:prstGeom prst="rightArrow">
                <a:avLst/>
              </a:prstGeom>
              <a:solidFill>
                <a:srgbClr val="00B0F0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" name="右矢印 13"/>
              <p:cNvSpPr/>
              <p:nvPr/>
            </p:nvSpPr>
            <p:spPr>
              <a:xfrm>
                <a:off x="4865239" y="5637565"/>
                <a:ext cx="993775" cy="228680"/>
              </a:xfrm>
              <a:prstGeom prst="rightArrow">
                <a:avLst/>
              </a:prstGeom>
              <a:solidFill>
                <a:srgbClr val="00B0F0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" name="右矢印 14"/>
              <p:cNvSpPr/>
              <p:nvPr/>
            </p:nvSpPr>
            <p:spPr>
              <a:xfrm>
                <a:off x="5863755" y="5829059"/>
                <a:ext cx="3221723" cy="227055"/>
              </a:xfrm>
              <a:prstGeom prst="rightArrow">
                <a:avLst/>
              </a:prstGeom>
              <a:solidFill>
                <a:srgbClr val="00B0F0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" name="右矢印 15"/>
              <p:cNvSpPr/>
              <p:nvPr/>
            </p:nvSpPr>
            <p:spPr>
              <a:xfrm>
                <a:off x="6976435" y="6023105"/>
                <a:ext cx="653819" cy="201946"/>
              </a:xfrm>
              <a:prstGeom prst="rightArrow">
                <a:avLst/>
              </a:prstGeom>
              <a:solidFill>
                <a:srgbClr val="00B0F0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" name="右大かっこ 16"/>
              <p:cNvSpPr/>
              <p:nvPr/>
            </p:nvSpPr>
            <p:spPr>
              <a:xfrm rot="5400000">
                <a:off x="501256" y="4870907"/>
                <a:ext cx="149299" cy="1039855"/>
              </a:xfrm>
              <a:prstGeom prst="rightBracket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" name="右大かっこ 18"/>
              <p:cNvSpPr/>
              <p:nvPr/>
            </p:nvSpPr>
            <p:spPr>
              <a:xfrm rot="5400000">
                <a:off x="1952656" y="4418144"/>
                <a:ext cx="169803" cy="1661358"/>
              </a:xfrm>
              <a:prstGeom prst="rightBracket">
                <a:avLst/>
              </a:prstGeom>
              <a:ln w="285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" name="テキスト ボックス 19"/>
              <p:cNvSpPr txBox="1"/>
              <p:nvPr/>
            </p:nvSpPr>
            <p:spPr>
              <a:xfrm>
                <a:off x="1576647" y="5353504"/>
                <a:ext cx="736539" cy="1430520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kumimoji="1" lang="ja-JP" altLang="en-US" sz="1200" dirty="0" smtClean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クリニック・</a:t>
                </a:r>
                <a:endParaRPr kumimoji="1" lang="en-US" altLang="ja-JP" sz="1200" dirty="0" smtClean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  <a:p>
                <a:r>
                  <a:rPr kumimoji="1" lang="ja-JP" altLang="en-US" sz="1200" dirty="0" smtClean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総合病院数件受診</a:t>
                </a:r>
                <a:endParaRPr kumimoji="1" lang="ja-JP" altLang="en-US" sz="1200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21" name="テキスト ボックス 20"/>
              <p:cNvSpPr txBox="1"/>
              <p:nvPr/>
            </p:nvSpPr>
            <p:spPr>
              <a:xfrm>
                <a:off x="2635530" y="5424770"/>
                <a:ext cx="982052" cy="1380984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kumimoji="1" lang="ja-JP" altLang="en-US" sz="1200" dirty="0" smtClean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大学病院</a:t>
                </a:r>
                <a:endParaRPr kumimoji="1" lang="en-US" altLang="ja-JP" sz="1200" dirty="0" smtClean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  <a:p>
                <a:r>
                  <a:rPr kumimoji="1" lang="ja-JP" altLang="en-US" sz="1200" dirty="0" smtClean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ペインクリニック受診</a:t>
                </a:r>
                <a:endParaRPr kumimoji="1" lang="ja-JP" altLang="en-US" sz="1200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22" name="テキスト ボックス 21"/>
              <p:cNvSpPr txBox="1"/>
              <p:nvPr/>
            </p:nvSpPr>
            <p:spPr>
              <a:xfrm>
                <a:off x="4860046" y="4524089"/>
                <a:ext cx="736539" cy="1257554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kumimoji="1" lang="ja-JP" altLang="en-US" sz="1200" dirty="0" smtClean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大学病院</a:t>
                </a:r>
                <a:endParaRPr kumimoji="1" lang="en-US" altLang="ja-JP" sz="1200" dirty="0" smtClean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  <a:p>
                <a:r>
                  <a:rPr kumimoji="1" lang="ja-JP" altLang="en-US" sz="1200" dirty="0" smtClean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脳神経内科受診</a:t>
                </a:r>
                <a:endParaRPr kumimoji="1" lang="ja-JP" altLang="en-US" sz="1200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23" name="テキスト ボックス 22"/>
              <p:cNvSpPr txBox="1"/>
              <p:nvPr/>
            </p:nvSpPr>
            <p:spPr>
              <a:xfrm>
                <a:off x="5812246" y="4883752"/>
                <a:ext cx="982052" cy="1179492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kumimoji="1" lang="ja-JP" altLang="en-US" sz="1200" dirty="0" smtClean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クリニック</a:t>
                </a:r>
                <a:endParaRPr kumimoji="1" lang="en-US" altLang="ja-JP" sz="1200" dirty="0" smtClean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  <a:p>
                <a:r>
                  <a:rPr kumimoji="1" lang="ja-JP" altLang="en-US" sz="1200" dirty="0" smtClean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リウマチ科</a:t>
                </a:r>
                <a:endParaRPr kumimoji="1" lang="en-US" altLang="ja-JP" sz="1200" dirty="0" smtClean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  <a:p>
                <a:r>
                  <a:rPr lang="ja-JP" altLang="en-US" sz="1200" dirty="0" smtClean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神経</a:t>
                </a:r>
                <a:r>
                  <a:rPr lang="ja-JP" altLang="en-US" sz="1200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内科</a:t>
                </a:r>
                <a:r>
                  <a:rPr kumimoji="1" lang="ja-JP" altLang="en-US" sz="1200" dirty="0" smtClean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受診</a:t>
                </a:r>
                <a:endParaRPr kumimoji="1" lang="ja-JP" altLang="en-US" sz="1200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24" name="テキスト ボックス 23"/>
              <p:cNvSpPr txBox="1"/>
              <p:nvPr/>
            </p:nvSpPr>
            <p:spPr>
              <a:xfrm>
                <a:off x="6794298" y="4913367"/>
                <a:ext cx="736539" cy="1142747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kumimoji="1" lang="ja-JP" altLang="en-US" sz="1200" dirty="0" smtClean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大学病院</a:t>
                </a:r>
                <a:endParaRPr kumimoji="1" lang="en-US" altLang="ja-JP" sz="1200" dirty="0" smtClean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  <a:p>
                <a:r>
                  <a:rPr kumimoji="1" lang="ja-JP" altLang="en-US" sz="1200" dirty="0" smtClean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神経内科入院</a:t>
                </a:r>
                <a:endParaRPr kumimoji="1" lang="ja-JP" altLang="en-US" sz="1200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25" name="右矢印 24"/>
              <p:cNvSpPr/>
              <p:nvPr/>
            </p:nvSpPr>
            <p:spPr>
              <a:xfrm>
                <a:off x="1530992" y="4944413"/>
                <a:ext cx="267865" cy="191911"/>
              </a:xfrm>
              <a:prstGeom prst="rightArrow">
                <a:avLst/>
              </a:prstGeom>
              <a:solidFill>
                <a:srgbClr val="00B0F0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" name="右矢印 25"/>
              <p:cNvSpPr/>
              <p:nvPr/>
            </p:nvSpPr>
            <p:spPr>
              <a:xfrm>
                <a:off x="2506425" y="5093017"/>
                <a:ext cx="267865" cy="191911"/>
              </a:xfrm>
              <a:prstGeom prst="rightArrow">
                <a:avLst/>
              </a:prstGeom>
              <a:solidFill>
                <a:srgbClr val="00B0F0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b="1" dirty="0"/>
              </a:p>
            </p:txBody>
          </p:sp>
          <p:sp>
            <p:nvSpPr>
              <p:cNvPr id="27" name="右矢印 26"/>
              <p:cNvSpPr/>
              <p:nvPr/>
            </p:nvSpPr>
            <p:spPr>
              <a:xfrm>
                <a:off x="2169630" y="5056911"/>
                <a:ext cx="267865" cy="191911"/>
              </a:xfrm>
              <a:prstGeom prst="rightArrow">
                <a:avLst/>
              </a:prstGeom>
              <a:solidFill>
                <a:srgbClr val="00B0F0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" name="右矢印 27"/>
              <p:cNvSpPr/>
              <p:nvPr/>
            </p:nvSpPr>
            <p:spPr>
              <a:xfrm>
                <a:off x="3760037" y="5330135"/>
                <a:ext cx="624190" cy="187133"/>
              </a:xfrm>
              <a:prstGeom prst="rightArrow">
                <a:avLst/>
              </a:prstGeom>
              <a:solidFill>
                <a:srgbClr val="00B0F0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" name="右矢印 28"/>
              <p:cNvSpPr/>
              <p:nvPr/>
            </p:nvSpPr>
            <p:spPr>
              <a:xfrm>
                <a:off x="4118912" y="5473498"/>
                <a:ext cx="267865" cy="191911"/>
              </a:xfrm>
              <a:prstGeom prst="rightArrow">
                <a:avLst/>
              </a:prstGeom>
              <a:solidFill>
                <a:srgbClr val="00B0F0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" name="テキスト ボックス 29"/>
              <p:cNvSpPr txBox="1"/>
              <p:nvPr/>
            </p:nvSpPr>
            <p:spPr>
              <a:xfrm>
                <a:off x="4318709" y="5681401"/>
                <a:ext cx="491026" cy="1033486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kumimoji="1" lang="ja-JP" altLang="en-US" sz="1200" dirty="0" smtClean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大学病院受診</a:t>
                </a:r>
                <a:endParaRPr kumimoji="1" lang="ja-JP" altLang="en-US" sz="1200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1" name="テキスト ボックス 30"/>
              <p:cNvSpPr txBox="1"/>
              <p:nvPr/>
            </p:nvSpPr>
            <p:spPr>
              <a:xfrm>
                <a:off x="3951831" y="5665409"/>
                <a:ext cx="491026" cy="1033486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kumimoji="1" lang="ja-JP" altLang="en-US" sz="1200" dirty="0" smtClean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大学病院受診</a:t>
                </a:r>
                <a:endParaRPr kumimoji="1" lang="ja-JP" altLang="en-US" sz="1200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2" name="テキスト ボックス 31"/>
              <p:cNvSpPr txBox="1"/>
              <p:nvPr/>
            </p:nvSpPr>
            <p:spPr>
              <a:xfrm>
                <a:off x="3389742" y="5473498"/>
                <a:ext cx="736539" cy="1294860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kumimoji="1" lang="ja-JP" altLang="en-US" sz="1200" dirty="0" smtClean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大学病院小児科受診</a:t>
                </a:r>
                <a:endParaRPr kumimoji="1" lang="ja-JP" altLang="en-US" sz="1200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3" name="上矢印 32"/>
              <p:cNvSpPr/>
              <p:nvPr/>
            </p:nvSpPr>
            <p:spPr>
              <a:xfrm>
                <a:off x="86328" y="4560248"/>
                <a:ext cx="253051" cy="467718"/>
              </a:xfrm>
              <a:prstGeom prst="upArrow">
                <a:avLst/>
              </a:prstGeom>
              <a:solidFill>
                <a:srgbClr val="FFFF00"/>
              </a:solidFill>
              <a:ln>
                <a:solidFill>
                  <a:srgbClr val="FF0000"/>
                </a:solidFill>
              </a:ln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" name="上矢印 33"/>
              <p:cNvSpPr/>
              <p:nvPr/>
            </p:nvSpPr>
            <p:spPr>
              <a:xfrm>
                <a:off x="325424" y="4560248"/>
                <a:ext cx="253051" cy="467718"/>
              </a:xfrm>
              <a:prstGeom prst="upArrow">
                <a:avLst/>
              </a:prstGeom>
              <a:solidFill>
                <a:srgbClr val="FFFF00"/>
              </a:solidFill>
              <a:ln>
                <a:solidFill>
                  <a:srgbClr val="FF0000"/>
                </a:solidFill>
              </a:ln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" name="上矢印 34"/>
              <p:cNvSpPr/>
              <p:nvPr/>
            </p:nvSpPr>
            <p:spPr>
              <a:xfrm>
                <a:off x="851907" y="4560248"/>
                <a:ext cx="253051" cy="467718"/>
              </a:xfrm>
              <a:prstGeom prst="upArrow">
                <a:avLst/>
              </a:prstGeom>
              <a:solidFill>
                <a:srgbClr val="FFFF00"/>
              </a:solidFill>
              <a:ln>
                <a:solidFill>
                  <a:srgbClr val="FF0000"/>
                </a:solidFill>
              </a:ln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" name="右矢印 36"/>
              <p:cNvSpPr/>
              <p:nvPr/>
            </p:nvSpPr>
            <p:spPr>
              <a:xfrm>
                <a:off x="523999" y="3589260"/>
                <a:ext cx="8561481" cy="265261"/>
              </a:xfrm>
              <a:prstGeom prst="rightArrow">
                <a:avLst>
                  <a:gd name="adj1" fmla="val 50000"/>
                  <a:gd name="adj2" fmla="val 37767"/>
                </a:avLst>
              </a:prstGeom>
              <a:solidFill>
                <a:srgbClr val="92D05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8" name="右矢印 37"/>
              <p:cNvSpPr/>
              <p:nvPr/>
            </p:nvSpPr>
            <p:spPr>
              <a:xfrm>
                <a:off x="892496" y="3423655"/>
                <a:ext cx="8228325" cy="265261"/>
              </a:xfrm>
              <a:prstGeom prst="rightArrow">
                <a:avLst>
                  <a:gd name="adj1" fmla="val 50000"/>
                  <a:gd name="adj2" fmla="val 37767"/>
                </a:avLst>
              </a:prstGeom>
              <a:solidFill>
                <a:srgbClr val="92D05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9" name="右矢印 38"/>
              <p:cNvSpPr/>
              <p:nvPr/>
            </p:nvSpPr>
            <p:spPr>
              <a:xfrm>
                <a:off x="892496" y="3242814"/>
                <a:ext cx="8228325" cy="265261"/>
              </a:xfrm>
              <a:prstGeom prst="rightArrow">
                <a:avLst>
                  <a:gd name="adj1" fmla="val 50000"/>
                  <a:gd name="adj2" fmla="val 37767"/>
                </a:avLst>
              </a:prstGeom>
              <a:solidFill>
                <a:srgbClr val="92D05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0" name="右矢印 39"/>
              <p:cNvSpPr/>
              <p:nvPr/>
            </p:nvSpPr>
            <p:spPr>
              <a:xfrm>
                <a:off x="2395965" y="2744414"/>
                <a:ext cx="6689513" cy="265261"/>
              </a:xfrm>
              <a:prstGeom prst="rightArrow">
                <a:avLst>
                  <a:gd name="adj1" fmla="val 50000"/>
                  <a:gd name="adj2" fmla="val 37767"/>
                </a:avLst>
              </a:prstGeom>
              <a:solidFill>
                <a:srgbClr val="92D05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1" name="右矢印 40"/>
              <p:cNvSpPr/>
              <p:nvPr/>
            </p:nvSpPr>
            <p:spPr>
              <a:xfrm>
                <a:off x="2400478" y="2597908"/>
                <a:ext cx="6685000" cy="265261"/>
              </a:xfrm>
              <a:prstGeom prst="rightArrow">
                <a:avLst>
                  <a:gd name="adj1" fmla="val 50000"/>
                  <a:gd name="adj2" fmla="val 37767"/>
                </a:avLst>
              </a:prstGeom>
              <a:solidFill>
                <a:srgbClr val="92D05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2" name="テキスト ボックス 41"/>
              <p:cNvSpPr txBox="1"/>
              <p:nvPr/>
            </p:nvSpPr>
            <p:spPr>
              <a:xfrm>
                <a:off x="1037377" y="3779383"/>
                <a:ext cx="1000180" cy="276999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200" dirty="0" smtClean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膝の違和感</a:t>
                </a:r>
                <a:endParaRPr kumimoji="1" lang="ja-JP" altLang="en-US" sz="1200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3" name="テキスト ボックス 42"/>
              <p:cNvSpPr txBox="1"/>
              <p:nvPr/>
            </p:nvSpPr>
            <p:spPr>
              <a:xfrm>
                <a:off x="65287" y="3591550"/>
                <a:ext cx="576525" cy="276999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200" dirty="0" smtClean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膝痛</a:t>
                </a:r>
                <a:endParaRPr kumimoji="1" lang="ja-JP" altLang="en-US" sz="1200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4" name="テキスト ボックス 43"/>
              <p:cNvSpPr txBox="1"/>
              <p:nvPr/>
            </p:nvSpPr>
            <p:spPr>
              <a:xfrm>
                <a:off x="377510" y="3421061"/>
                <a:ext cx="491026" cy="276999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200" dirty="0" smtClean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足痛</a:t>
                </a:r>
                <a:endParaRPr kumimoji="1" lang="ja-JP" altLang="en-US" sz="1200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5" name="テキスト ボックス 44"/>
              <p:cNvSpPr txBox="1"/>
              <p:nvPr/>
            </p:nvSpPr>
            <p:spPr>
              <a:xfrm>
                <a:off x="238297" y="3250572"/>
                <a:ext cx="769453" cy="276999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200" dirty="0" smtClean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関節痛</a:t>
                </a:r>
                <a:endParaRPr kumimoji="1" lang="ja-JP" altLang="en-US" sz="1200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6" name="テキスト ボックス 45"/>
              <p:cNvSpPr txBox="1"/>
              <p:nvPr/>
            </p:nvSpPr>
            <p:spPr>
              <a:xfrm>
                <a:off x="1731986" y="2776007"/>
                <a:ext cx="717083" cy="276999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200" dirty="0" smtClean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疲労感</a:t>
                </a:r>
                <a:endParaRPr kumimoji="1" lang="ja-JP" altLang="en-US" sz="1200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7" name="テキスト ボックス 46"/>
              <p:cNvSpPr txBox="1"/>
              <p:nvPr/>
            </p:nvSpPr>
            <p:spPr>
              <a:xfrm>
                <a:off x="1596946" y="2622263"/>
                <a:ext cx="800008" cy="276999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200" dirty="0" smtClean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体力低下</a:t>
                </a:r>
                <a:endParaRPr kumimoji="1" lang="ja-JP" altLang="en-US" sz="1200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8" name="右矢印 47"/>
              <p:cNvSpPr/>
              <p:nvPr/>
            </p:nvSpPr>
            <p:spPr>
              <a:xfrm>
                <a:off x="3098909" y="2452834"/>
                <a:ext cx="6021912" cy="265261"/>
              </a:xfrm>
              <a:prstGeom prst="rightArrow">
                <a:avLst>
                  <a:gd name="adj1" fmla="val 50000"/>
                  <a:gd name="adj2" fmla="val 37767"/>
                </a:avLst>
              </a:prstGeom>
              <a:solidFill>
                <a:srgbClr val="92D05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9" name="右矢印 48"/>
              <p:cNvSpPr/>
              <p:nvPr/>
            </p:nvSpPr>
            <p:spPr>
              <a:xfrm>
                <a:off x="7311513" y="297415"/>
                <a:ext cx="1806544" cy="265261"/>
              </a:xfrm>
              <a:prstGeom prst="rightArrow">
                <a:avLst>
                  <a:gd name="adj1" fmla="val 50000"/>
                  <a:gd name="adj2" fmla="val 37767"/>
                </a:avLst>
              </a:prstGeom>
              <a:solidFill>
                <a:srgbClr val="92D05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0" name="テキスト ボックス 49"/>
              <p:cNvSpPr txBox="1"/>
              <p:nvPr/>
            </p:nvSpPr>
            <p:spPr>
              <a:xfrm>
                <a:off x="6474924" y="270577"/>
                <a:ext cx="875155" cy="276999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1200" dirty="0" smtClean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全身疼痛</a:t>
                </a:r>
                <a:endParaRPr kumimoji="1" lang="ja-JP" altLang="en-US" sz="1200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1" name="右矢印 50"/>
              <p:cNvSpPr/>
              <p:nvPr/>
            </p:nvSpPr>
            <p:spPr>
              <a:xfrm>
                <a:off x="1570356" y="3067221"/>
                <a:ext cx="7534476" cy="265261"/>
              </a:xfrm>
              <a:prstGeom prst="rightArrow">
                <a:avLst>
                  <a:gd name="adj1" fmla="val 50000"/>
                  <a:gd name="adj2" fmla="val 37767"/>
                </a:avLst>
              </a:prstGeom>
              <a:solidFill>
                <a:srgbClr val="92D05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 dirty="0">
                  <a:solidFill>
                    <a:schemeClr val="tx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2" name="テキスト ボックス 51"/>
              <p:cNvSpPr txBox="1"/>
              <p:nvPr/>
            </p:nvSpPr>
            <p:spPr>
              <a:xfrm>
                <a:off x="3507496" y="1984279"/>
                <a:ext cx="646331" cy="276999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1200" dirty="0" smtClean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車椅子</a:t>
                </a:r>
                <a:endParaRPr kumimoji="1" lang="ja-JP" altLang="en-US" sz="1200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3" name="テキスト ボックス 52"/>
              <p:cNvSpPr txBox="1"/>
              <p:nvPr/>
            </p:nvSpPr>
            <p:spPr>
              <a:xfrm>
                <a:off x="5026734" y="1199309"/>
                <a:ext cx="925327" cy="276999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1200" dirty="0" smtClean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光過敏</a:t>
                </a:r>
                <a:endParaRPr kumimoji="1" lang="ja-JP" altLang="en-US" sz="1200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5" name="右矢印 54"/>
              <p:cNvSpPr/>
              <p:nvPr/>
            </p:nvSpPr>
            <p:spPr>
              <a:xfrm>
                <a:off x="535530" y="3766262"/>
                <a:ext cx="543391" cy="265261"/>
              </a:xfrm>
              <a:prstGeom prst="rightArrow">
                <a:avLst>
                  <a:gd name="adj1" fmla="val 50000"/>
                  <a:gd name="adj2" fmla="val 37767"/>
                </a:avLst>
              </a:prstGeom>
              <a:solidFill>
                <a:srgbClr val="92D05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6" name="テキスト ボックス 55"/>
              <p:cNvSpPr txBox="1"/>
              <p:nvPr/>
            </p:nvSpPr>
            <p:spPr>
              <a:xfrm>
                <a:off x="445049" y="3067808"/>
                <a:ext cx="1592508" cy="276999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1200" dirty="0" smtClean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関節</a:t>
                </a:r>
                <a:r>
                  <a:rPr lang="ja-JP" altLang="en-US" sz="1200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リウマチ</a:t>
                </a:r>
                <a:endParaRPr kumimoji="1" lang="ja-JP" altLang="en-US" sz="1200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7" name="右矢印 56"/>
              <p:cNvSpPr/>
              <p:nvPr/>
            </p:nvSpPr>
            <p:spPr>
              <a:xfrm>
                <a:off x="2400478" y="2907719"/>
                <a:ext cx="1818424" cy="265261"/>
              </a:xfrm>
              <a:prstGeom prst="rightArrow">
                <a:avLst>
                  <a:gd name="adj1" fmla="val 50000"/>
                  <a:gd name="adj2" fmla="val 37767"/>
                </a:avLst>
              </a:prstGeom>
              <a:solidFill>
                <a:srgbClr val="92D05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8" name="テキスト ボックス 57"/>
              <p:cNvSpPr txBox="1"/>
              <p:nvPr/>
            </p:nvSpPr>
            <p:spPr>
              <a:xfrm>
                <a:off x="1747377" y="2913061"/>
                <a:ext cx="646331" cy="276999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1200" dirty="0" smtClean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杖歩行</a:t>
                </a:r>
                <a:endParaRPr kumimoji="1" lang="ja-JP" altLang="en-US" sz="1200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9" name="テキスト ボックス 58"/>
              <p:cNvSpPr txBox="1"/>
              <p:nvPr/>
            </p:nvSpPr>
            <p:spPr>
              <a:xfrm>
                <a:off x="2245729" y="2433564"/>
                <a:ext cx="842274" cy="276999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200" dirty="0" smtClean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筋力低下</a:t>
                </a:r>
                <a:endParaRPr kumimoji="1" lang="ja-JP" altLang="en-US" sz="1200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60" name="右矢印 59"/>
              <p:cNvSpPr/>
              <p:nvPr/>
            </p:nvSpPr>
            <p:spPr>
              <a:xfrm>
                <a:off x="3091860" y="2293499"/>
                <a:ext cx="5993618" cy="265261"/>
              </a:xfrm>
              <a:prstGeom prst="rightArrow">
                <a:avLst>
                  <a:gd name="adj1" fmla="val 50000"/>
                  <a:gd name="adj2" fmla="val 37767"/>
                </a:avLst>
              </a:prstGeom>
              <a:solidFill>
                <a:srgbClr val="92D05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61" name="テキスト ボックス 60"/>
              <p:cNvSpPr txBox="1"/>
              <p:nvPr/>
            </p:nvSpPr>
            <p:spPr>
              <a:xfrm>
                <a:off x="2532951" y="2262838"/>
                <a:ext cx="627607" cy="276999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1200" dirty="0" smtClean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脱力</a:t>
                </a:r>
                <a:endParaRPr kumimoji="1" lang="ja-JP" altLang="en-US" sz="1200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62" name="テキスト ボックス 61"/>
              <p:cNvSpPr txBox="1"/>
              <p:nvPr/>
            </p:nvSpPr>
            <p:spPr>
              <a:xfrm>
                <a:off x="2532951" y="2101778"/>
                <a:ext cx="650464" cy="276999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1200" dirty="0" smtClean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腕痛</a:t>
                </a:r>
                <a:endParaRPr kumimoji="1" lang="ja-JP" altLang="en-US" sz="1200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63" name="右矢印 62"/>
              <p:cNvSpPr/>
              <p:nvPr/>
            </p:nvSpPr>
            <p:spPr>
              <a:xfrm>
                <a:off x="3084809" y="2124121"/>
                <a:ext cx="6005918" cy="265261"/>
              </a:xfrm>
              <a:prstGeom prst="rightArrow">
                <a:avLst>
                  <a:gd name="adj1" fmla="val 50000"/>
                  <a:gd name="adj2" fmla="val 37767"/>
                </a:avLst>
              </a:prstGeom>
              <a:solidFill>
                <a:srgbClr val="92D05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64" name="テキスト ボックス 63"/>
              <p:cNvSpPr txBox="1"/>
              <p:nvPr/>
            </p:nvSpPr>
            <p:spPr>
              <a:xfrm>
                <a:off x="3340407" y="1841950"/>
                <a:ext cx="813420" cy="276999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200" dirty="0" smtClean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睡眠障害</a:t>
                </a:r>
                <a:endParaRPr kumimoji="1" lang="ja-JP" altLang="en-US" sz="1200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65" name="右矢印 64"/>
              <p:cNvSpPr/>
              <p:nvPr/>
            </p:nvSpPr>
            <p:spPr>
              <a:xfrm>
                <a:off x="4205154" y="1970017"/>
                <a:ext cx="1351004" cy="265261"/>
              </a:xfrm>
              <a:prstGeom prst="rightArrow">
                <a:avLst>
                  <a:gd name="adj1" fmla="val 50000"/>
                  <a:gd name="adj2" fmla="val 37767"/>
                </a:avLst>
              </a:prstGeom>
              <a:solidFill>
                <a:srgbClr val="92D05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66" name="右矢印 65"/>
              <p:cNvSpPr/>
              <p:nvPr/>
            </p:nvSpPr>
            <p:spPr>
              <a:xfrm>
                <a:off x="4205154" y="1802858"/>
                <a:ext cx="4915667" cy="265261"/>
              </a:xfrm>
              <a:prstGeom prst="rightArrow">
                <a:avLst>
                  <a:gd name="adj1" fmla="val 50000"/>
                  <a:gd name="adj2" fmla="val 37767"/>
                </a:avLst>
              </a:prstGeom>
              <a:solidFill>
                <a:srgbClr val="92D05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67" name="テキスト ボックス 66"/>
              <p:cNvSpPr txBox="1"/>
              <p:nvPr/>
            </p:nvSpPr>
            <p:spPr>
              <a:xfrm>
                <a:off x="3344337" y="1680826"/>
                <a:ext cx="833408" cy="276999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200" dirty="0" smtClean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食欲不振</a:t>
                </a:r>
                <a:endParaRPr kumimoji="1" lang="ja-JP" altLang="en-US" sz="1200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68" name="右矢印 67"/>
              <p:cNvSpPr/>
              <p:nvPr/>
            </p:nvSpPr>
            <p:spPr>
              <a:xfrm>
                <a:off x="4218902" y="1650507"/>
                <a:ext cx="4871018" cy="265261"/>
              </a:xfrm>
              <a:prstGeom prst="rightArrow">
                <a:avLst>
                  <a:gd name="adj1" fmla="val 50000"/>
                  <a:gd name="adj2" fmla="val 37767"/>
                </a:avLst>
              </a:prstGeom>
              <a:solidFill>
                <a:srgbClr val="92D05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69" name="右矢印 68"/>
              <p:cNvSpPr/>
              <p:nvPr/>
            </p:nvSpPr>
            <p:spPr>
              <a:xfrm>
                <a:off x="4879401" y="1494182"/>
                <a:ext cx="4252690" cy="265261"/>
              </a:xfrm>
              <a:prstGeom prst="rightArrow">
                <a:avLst>
                  <a:gd name="adj1" fmla="val 50000"/>
                  <a:gd name="adj2" fmla="val 37767"/>
                </a:avLst>
              </a:prstGeom>
              <a:solidFill>
                <a:srgbClr val="92D05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70" name="テキスト ボックス 69"/>
              <p:cNvSpPr txBox="1"/>
              <p:nvPr/>
            </p:nvSpPr>
            <p:spPr>
              <a:xfrm>
                <a:off x="4255474" y="1493578"/>
                <a:ext cx="651971" cy="276999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1200" dirty="0" smtClean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倦怠感</a:t>
                </a:r>
                <a:endParaRPr kumimoji="1" lang="ja-JP" altLang="en-US" sz="1200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71" name="右矢印 70"/>
              <p:cNvSpPr/>
              <p:nvPr/>
            </p:nvSpPr>
            <p:spPr>
              <a:xfrm>
                <a:off x="5239134" y="2912036"/>
                <a:ext cx="3846344" cy="265261"/>
              </a:xfrm>
              <a:prstGeom prst="rightArrow">
                <a:avLst>
                  <a:gd name="adj1" fmla="val 50000"/>
                  <a:gd name="adj2" fmla="val 37767"/>
                </a:avLst>
              </a:prstGeom>
              <a:solidFill>
                <a:srgbClr val="92D05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73" name="右矢印 72"/>
              <p:cNvSpPr/>
              <p:nvPr/>
            </p:nvSpPr>
            <p:spPr>
              <a:xfrm>
                <a:off x="5719694" y="1349209"/>
                <a:ext cx="3398365" cy="265261"/>
              </a:xfrm>
              <a:prstGeom prst="rightArrow">
                <a:avLst>
                  <a:gd name="adj1" fmla="val 50000"/>
                  <a:gd name="adj2" fmla="val 37767"/>
                </a:avLst>
              </a:prstGeom>
              <a:solidFill>
                <a:srgbClr val="92D05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74" name="右矢印 73"/>
              <p:cNvSpPr/>
              <p:nvPr/>
            </p:nvSpPr>
            <p:spPr>
              <a:xfrm>
                <a:off x="5721156" y="1204193"/>
                <a:ext cx="3377593" cy="265261"/>
              </a:xfrm>
              <a:prstGeom prst="rightArrow">
                <a:avLst>
                  <a:gd name="adj1" fmla="val 50000"/>
                  <a:gd name="adj2" fmla="val 37767"/>
                </a:avLst>
              </a:prstGeom>
              <a:solidFill>
                <a:srgbClr val="92D05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75" name="右矢印 74"/>
              <p:cNvSpPr/>
              <p:nvPr/>
            </p:nvSpPr>
            <p:spPr>
              <a:xfrm>
                <a:off x="5743228" y="1044434"/>
                <a:ext cx="3374830" cy="265261"/>
              </a:xfrm>
              <a:prstGeom prst="rightArrow">
                <a:avLst>
                  <a:gd name="adj1" fmla="val 50000"/>
                  <a:gd name="adj2" fmla="val 37767"/>
                </a:avLst>
              </a:prstGeom>
              <a:solidFill>
                <a:srgbClr val="92D05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76" name="テキスト ボックス 75"/>
              <p:cNvSpPr txBox="1"/>
              <p:nvPr/>
            </p:nvSpPr>
            <p:spPr>
              <a:xfrm>
                <a:off x="5147732" y="1353869"/>
                <a:ext cx="738619" cy="276999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1200" dirty="0" smtClean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羞明</a:t>
                </a:r>
                <a:endParaRPr kumimoji="1" lang="ja-JP" altLang="en-US" sz="1200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77" name="テキスト ボックス 76"/>
              <p:cNvSpPr txBox="1"/>
              <p:nvPr/>
            </p:nvSpPr>
            <p:spPr>
              <a:xfrm>
                <a:off x="5147732" y="1057412"/>
                <a:ext cx="738620" cy="276999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1200" dirty="0" smtClean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発疹</a:t>
                </a:r>
                <a:endParaRPr kumimoji="1" lang="ja-JP" altLang="en-US" sz="1200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78" name="右矢印 77"/>
              <p:cNvSpPr/>
              <p:nvPr/>
            </p:nvSpPr>
            <p:spPr>
              <a:xfrm>
                <a:off x="5719693" y="893962"/>
                <a:ext cx="3398365" cy="265261"/>
              </a:xfrm>
              <a:prstGeom prst="rightArrow">
                <a:avLst>
                  <a:gd name="adj1" fmla="val 50000"/>
                  <a:gd name="adj2" fmla="val 37767"/>
                </a:avLst>
              </a:prstGeom>
              <a:solidFill>
                <a:srgbClr val="92D05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79" name="テキスト ボックス 78"/>
              <p:cNvSpPr txBox="1"/>
              <p:nvPr/>
            </p:nvSpPr>
            <p:spPr>
              <a:xfrm>
                <a:off x="5147731" y="922093"/>
                <a:ext cx="716691" cy="276999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200" dirty="0" smtClean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頭痛</a:t>
                </a:r>
                <a:endParaRPr kumimoji="1" lang="ja-JP" altLang="en-US" sz="1200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80" name="右矢印 79"/>
              <p:cNvSpPr/>
              <p:nvPr/>
            </p:nvSpPr>
            <p:spPr>
              <a:xfrm>
                <a:off x="5727052" y="742942"/>
                <a:ext cx="3398365" cy="265261"/>
              </a:xfrm>
              <a:prstGeom prst="rightArrow">
                <a:avLst>
                  <a:gd name="adj1" fmla="val 50000"/>
                  <a:gd name="adj2" fmla="val 37767"/>
                </a:avLst>
              </a:prstGeom>
              <a:solidFill>
                <a:srgbClr val="92D05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81" name="テキスト ボックス 80"/>
              <p:cNvSpPr txBox="1"/>
              <p:nvPr/>
            </p:nvSpPr>
            <p:spPr>
              <a:xfrm>
                <a:off x="5026733" y="777240"/>
                <a:ext cx="959601" cy="276999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1200" dirty="0" smtClean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手指痛</a:t>
                </a:r>
                <a:endParaRPr kumimoji="1" lang="ja-JP" altLang="en-US" sz="1200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82" name="右矢印 81"/>
              <p:cNvSpPr/>
              <p:nvPr/>
            </p:nvSpPr>
            <p:spPr>
              <a:xfrm>
                <a:off x="5719693" y="600751"/>
                <a:ext cx="3398365" cy="265261"/>
              </a:xfrm>
              <a:prstGeom prst="rightArrow">
                <a:avLst>
                  <a:gd name="adj1" fmla="val 50000"/>
                  <a:gd name="adj2" fmla="val 37767"/>
                </a:avLst>
              </a:prstGeom>
              <a:solidFill>
                <a:srgbClr val="92D05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83" name="テキスト ボックス 82"/>
              <p:cNvSpPr txBox="1"/>
              <p:nvPr/>
            </p:nvSpPr>
            <p:spPr>
              <a:xfrm>
                <a:off x="4879401" y="618467"/>
                <a:ext cx="802247" cy="276999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200" dirty="0" smtClean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学力低下</a:t>
                </a:r>
                <a:endParaRPr kumimoji="1" lang="ja-JP" altLang="en-US" sz="1200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84" name="右矢印 83"/>
              <p:cNvSpPr/>
              <p:nvPr/>
            </p:nvSpPr>
            <p:spPr>
              <a:xfrm>
                <a:off x="5727052" y="450039"/>
                <a:ext cx="3398365" cy="265261"/>
              </a:xfrm>
              <a:prstGeom prst="rightArrow">
                <a:avLst>
                  <a:gd name="adj1" fmla="val 50000"/>
                  <a:gd name="adj2" fmla="val 37767"/>
                </a:avLst>
              </a:prstGeom>
              <a:solidFill>
                <a:srgbClr val="92D05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85" name="テキスト ボックス 84"/>
              <p:cNvSpPr txBox="1"/>
              <p:nvPr/>
            </p:nvSpPr>
            <p:spPr>
              <a:xfrm>
                <a:off x="4749799" y="449914"/>
                <a:ext cx="975357" cy="276999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200" dirty="0" smtClean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集中力低下</a:t>
                </a:r>
                <a:endParaRPr kumimoji="1" lang="ja-JP" altLang="en-US" sz="1200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88" name="テキスト ボックス 87"/>
              <p:cNvSpPr txBox="1"/>
              <p:nvPr/>
            </p:nvSpPr>
            <p:spPr>
              <a:xfrm>
                <a:off x="-75933" y="5058208"/>
                <a:ext cx="52770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200" b="1" dirty="0" smtClean="0">
                    <a:solidFill>
                      <a:srgbClr val="FF0000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12</a:t>
                </a:r>
                <a:r>
                  <a:rPr kumimoji="1" lang="ja-JP" altLang="en-US" sz="1200" b="1" dirty="0" smtClean="0">
                    <a:solidFill>
                      <a:srgbClr val="FF0000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歳</a:t>
                </a:r>
                <a:endParaRPr kumimoji="1" lang="ja-JP" altLang="en-US" sz="1200" b="1" dirty="0">
                  <a:solidFill>
                    <a:srgbClr val="FF0000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89" name="テキスト ボックス 88"/>
              <p:cNvSpPr txBox="1"/>
              <p:nvPr/>
            </p:nvSpPr>
            <p:spPr>
              <a:xfrm>
                <a:off x="252827" y="5068343"/>
                <a:ext cx="52770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200" b="1" dirty="0" smtClean="0">
                    <a:solidFill>
                      <a:srgbClr val="FF0000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12</a:t>
                </a:r>
                <a:r>
                  <a:rPr kumimoji="1" lang="ja-JP" altLang="en-US" sz="1200" b="1" dirty="0" smtClean="0">
                    <a:solidFill>
                      <a:srgbClr val="FF0000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歳</a:t>
                </a:r>
                <a:endParaRPr kumimoji="1" lang="ja-JP" altLang="en-US" sz="1200" b="1" dirty="0">
                  <a:solidFill>
                    <a:srgbClr val="FF0000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0" name="テキスト ボックス 89"/>
              <p:cNvSpPr txBox="1"/>
              <p:nvPr/>
            </p:nvSpPr>
            <p:spPr>
              <a:xfrm>
                <a:off x="665732" y="5076505"/>
                <a:ext cx="52770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200" b="1" dirty="0" smtClean="0">
                    <a:solidFill>
                      <a:srgbClr val="FF0000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13</a:t>
                </a:r>
                <a:r>
                  <a:rPr kumimoji="1" lang="ja-JP" altLang="en-US" sz="1200" b="1" dirty="0" smtClean="0">
                    <a:solidFill>
                      <a:srgbClr val="FF0000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歳</a:t>
                </a:r>
                <a:endParaRPr kumimoji="1" lang="ja-JP" altLang="en-US" sz="1200" b="1" dirty="0">
                  <a:solidFill>
                    <a:srgbClr val="FF0000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87" name="テキスト ボックス 86"/>
              <p:cNvSpPr txBox="1"/>
              <p:nvPr/>
            </p:nvSpPr>
            <p:spPr>
              <a:xfrm>
                <a:off x="-38625" y="5521072"/>
                <a:ext cx="12618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ja-JP" altLang="en-US" sz="1200" b="1" dirty="0" smtClean="0">
                    <a:solidFill>
                      <a:srgbClr val="FF0000"/>
                    </a:solidFill>
                  </a:rPr>
                  <a:t>サーバリックス</a:t>
                </a:r>
                <a:endParaRPr kumimoji="1" lang="en-US" altLang="ja-JP" sz="1200" b="1" dirty="0" smtClean="0">
                  <a:solidFill>
                    <a:srgbClr val="FF0000"/>
                  </a:solidFill>
                </a:endParaRPr>
              </a:p>
              <a:p>
                <a:pPr algn="ctr"/>
                <a:r>
                  <a:rPr kumimoji="1" lang="ja-JP" altLang="en-US" sz="1200" b="1" dirty="0" smtClean="0">
                    <a:solidFill>
                      <a:srgbClr val="FF0000"/>
                    </a:solidFill>
                  </a:rPr>
                  <a:t>接種</a:t>
                </a:r>
                <a:endParaRPr kumimoji="1" lang="ja-JP" altLang="en-US" sz="1200" b="1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91" name="下矢印 90"/>
            <p:cNvSpPr/>
            <p:nvPr/>
          </p:nvSpPr>
          <p:spPr>
            <a:xfrm>
              <a:off x="4067790" y="1124744"/>
              <a:ext cx="375067" cy="3091417"/>
            </a:xfrm>
            <a:prstGeom prst="downArrow">
              <a:avLst/>
            </a:prstGeom>
            <a:gradFill flip="none" rotWithShape="1">
              <a:gsLst>
                <a:gs pos="0">
                  <a:srgbClr val="0066FF">
                    <a:tint val="66000"/>
                    <a:satMod val="160000"/>
                  </a:srgbClr>
                </a:gs>
                <a:gs pos="50000">
                  <a:srgbClr val="0066FF">
                    <a:tint val="44500"/>
                    <a:satMod val="160000"/>
                  </a:srgbClr>
                </a:gs>
                <a:gs pos="100000">
                  <a:srgbClr val="0066FF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  <a:ln w="28575">
              <a:solidFill>
                <a:schemeClr val="accent1"/>
              </a:solidFill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b="1" dirty="0" smtClean="0">
                  <a:solidFill>
                    <a:schemeClr val="tx1"/>
                  </a:solidFill>
                </a:rPr>
                <a:t>車椅子</a:t>
              </a:r>
              <a:endParaRPr kumimoji="1" lang="ja-JP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92" name="下矢印 91"/>
            <p:cNvSpPr/>
            <p:nvPr/>
          </p:nvSpPr>
          <p:spPr>
            <a:xfrm>
              <a:off x="7169548" y="172143"/>
              <a:ext cx="401247" cy="4044017"/>
            </a:xfrm>
            <a:prstGeom prst="downArrow">
              <a:avLst/>
            </a:prstGeom>
            <a:gradFill flip="none" rotWithShape="1">
              <a:gsLst>
                <a:gs pos="0">
                  <a:srgbClr val="0066FF">
                    <a:tint val="66000"/>
                    <a:satMod val="160000"/>
                  </a:srgbClr>
                </a:gs>
                <a:gs pos="50000">
                  <a:srgbClr val="0066FF">
                    <a:tint val="44500"/>
                    <a:satMod val="160000"/>
                  </a:srgbClr>
                </a:gs>
                <a:gs pos="100000">
                  <a:srgbClr val="0066FF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  <a:ln w="28575">
              <a:solidFill>
                <a:schemeClr val="accent1"/>
              </a:solidFill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b="1" dirty="0" smtClean="0">
                  <a:solidFill>
                    <a:schemeClr val="tx1"/>
                  </a:solidFill>
                </a:rPr>
                <a:t>休学</a:t>
              </a:r>
              <a:endParaRPr kumimoji="1" lang="ja-JP" altLang="en-US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93" name="テキスト ボックス 92"/>
          <p:cNvSpPr txBox="1"/>
          <p:nvPr/>
        </p:nvSpPr>
        <p:spPr>
          <a:xfrm>
            <a:off x="6516216" y="6433591"/>
            <a:ext cx="2448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霞が関アーバンクリニック</a:t>
            </a:r>
            <a:endParaRPr kumimoji="1" lang="ja-JP" altLang="en-US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595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テキスト ボックス 115"/>
          <p:cNvSpPr txBox="1"/>
          <p:nvPr/>
        </p:nvSpPr>
        <p:spPr>
          <a:xfrm>
            <a:off x="457075" y="262389"/>
            <a:ext cx="1936749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ja-JP" b="1" dirty="0" smtClean="0">
                <a:solidFill>
                  <a:schemeClr val="accent6">
                    <a:lumMod val="75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T.T. 20</a:t>
            </a:r>
            <a:r>
              <a:rPr lang="ja-JP" altLang="en-US" b="1" dirty="0" smtClean="0">
                <a:solidFill>
                  <a:schemeClr val="accent6">
                    <a:lumMod val="75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歳</a:t>
            </a:r>
            <a:r>
              <a:rPr lang="en-US" altLang="ja-JP" b="1" dirty="0" smtClean="0">
                <a:solidFill>
                  <a:schemeClr val="accent6">
                    <a:lumMod val="75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,</a:t>
            </a:r>
            <a:r>
              <a:rPr lang="ja-JP" altLang="en-US" b="1" dirty="0" smtClean="0">
                <a:solidFill>
                  <a:schemeClr val="accent6">
                    <a:lumMod val="75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 女性 </a:t>
            </a:r>
            <a:endParaRPr kumimoji="1" lang="ja-JP" altLang="en-US" b="1" dirty="0">
              <a:solidFill>
                <a:schemeClr val="accent6">
                  <a:lumMod val="75000"/>
                </a:schemeClr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grpSp>
        <p:nvGrpSpPr>
          <p:cNvPr id="2" name="グループ化 1"/>
          <p:cNvGrpSpPr/>
          <p:nvPr/>
        </p:nvGrpSpPr>
        <p:grpSpPr>
          <a:xfrm>
            <a:off x="-44469" y="79852"/>
            <a:ext cx="9188469" cy="7002692"/>
            <a:chOff x="-44469" y="79852"/>
            <a:chExt cx="9188469" cy="7002692"/>
          </a:xfrm>
        </p:grpSpPr>
        <p:grpSp>
          <p:nvGrpSpPr>
            <p:cNvPr id="8" name="グループ化 7"/>
            <p:cNvGrpSpPr/>
            <p:nvPr/>
          </p:nvGrpSpPr>
          <p:grpSpPr>
            <a:xfrm>
              <a:off x="-44469" y="100363"/>
              <a:ext cx="9188469" cy="6982181"/>
              <a:chOff x="-44469" y="100363"/>
              <a:chExt cx="9188469" cy="6982181"/>
            </a:xfrm>
          </p:grpSpPr>
          <p:sp>
            <p:nvSpPr>
              <p:cNvPr id="30" name="テキスト ボックス 29"/>
              <p:cNvSpPr txBox="1"/>
              <p:nvPr/>
            </p:nvSpPr>
            <p:spPr>
              <a:xfrm>
                <a:off x="6545984" y="6010467"/>
                <a:ext cx="488555" cy="1072077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kumimoji="1" lang="ja-JP" altLang="en-US" sz="1200" dirty="0" smtClean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近医受診</a:t>
                </a:r>
                <a:endParaRPr kumimoji="1" lang="ja-JP" altLang="en-US" sz="1200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" name="ホームベース 2"/>
              <p:cNvSpPr/>
              <p:nvPr/>
            </p:nvSpPr>
            <p:spPr>
              <a:xfrm>
                <a:off x="18921" y="4107618"/>
                <a:ext cx="9125079" cy="504056"/>
              </a:xfrm>
              <a:prstGeom prst="homePlate">
                <a:avLst/>
              </a:prstGeom>
              <a:solidFill>
                <a:srgbClr val="99FFCC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4" name="テキスト ボックス 3"/>
              <p:cNvSpPr txBox="1"/>
              <p:nvPr/>
            </p:nvSpPr>
            <p:spPr>
              <a:xfrm>
                <a:off x="2084035" y="4173705"/>
                <a:ext cx="588623" cy="369332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none" rtlCol="0">
                <a:spAutoFit/>
              </a:bodyPr>
              <a:lstStyle/>
              <a:p>
                <a:r>
                  <a:rPr lang="en-US" altLang="ja-JP" b="1" dirty="0">
                    <a:latin typeface="HG丸ｺﾞｼｯｸM-PRO" pitchFamily="50" charset="-128"/>
                    <a:ea typeface="HG丸ｺﾞｼｯｸM-PRO" pitchFamily="50" charset="-128"/>
                  </a:rPr>
                  <a:t>1</a:t>
                </a:r>
                <a:r>
                  <a:rPr kumimoji="1" lang="ja-JP" altLang="en-US" b="1" dirty="0" smtClean="0">
                    <a:latin typeface="HG丸ｺﾞｼｯｸM-PRO" pitchFamily="50" charset="-128"/>
                    <a:ea typeface="HG丸ｺﾞｼｯｸM-PRO" pitchFamily="50" charset="-128"/>
                  </a:rPr>
                  <a:t>年</a:t>
                </a:r>
                <a:endParaRPr kumimoji="1" lang="ja-JP" altLang="en-US" b="1" dirty="0">
                  <a:latin typeface="HG丸ｺﾞｼｯｸM-PRO" pitchFamily="50" charset="-128"/>
                  <a:ea typeface="HG丸ｺﾞｼｯｸM-PRO" pitchFamily="50" charset="-128"/>
                </a:endParaRPr>
              </a:p>
            </p:txBody>
          </p:sp>
          <p:sp>
            <p:nvSpPr>
              <p:cNvPr id="5" name="テキスト ボックス 4"/>
              <p:cNvSpPr txBox="1"/>
              <p:nvPr/>
            </p:nvSpPr>
            <p:spPr>
              <a:xfrm>
                <a:off x="5026735" y="4196251"/>
                <a:ext cx="588623" cy="369332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none" rtlCol="0">
                <a:spAutoFit/>
              </a:bodyPr>
              <a:lstStyle/>
              <a:p>
                <a:r>
                  <a:rPr lang="en-US" altLang="ja-JP" b="1" dirty="0">
                    <a:latin typeface="HG丸ｺﾞｼｯｸM-PRO" pitchFamily="50" charset="-128"/>
                    <a:ea typeface="HG丸ｺﾞｼｯｸM-PRO" pitchFamily="50" charset="-128"/>
                  </a:rPr>
                  <a:t>2</a:t>
                </a:r>
                <a:r>
                  <a:rPr kumimoji="1" lang="ja-JP" altLang="en-US" b="1" dirty="0" smtClean="0">
                    <a:latin typeface="HG丸ｺﾞｼｯｸM-PRO" pitchFamily="50" charset="-128"/>
                    <a:ea typeface="HG丸ｺﾞｼｯｸM-PRO" pitchFamily="50" charset="-128"/>
                  </a:rPr>
                  <a:t>年</a:t>
                </a:r>
                <a:endParaRPr kumimoji="1" lang="ja-JP" altLang="en-US" b="1" dirty="0">
                  <a:latin typeface="HG丸ｺﾞｼｯｸM-PRO" pitchFamily="50" charset="-128"/>
                  <a:ea typeface="HG丸ｺﾞｼｯｸM-PRO" pitchFamily="50" charset="-128"/>
                </a:endParaRPr>
              </a:p>
            </p:txBody>
          </p:sp>
          <p:sp>
            <p:nvSpPr>
              <p:cNvPr id="6" name="テキスト ボックス 5"/>
              <p:cNvSpPr txBox="1"/>
              <p:nvPr/>
            </p:nvSpPr>
            <p:spPr>
              <a:xfrm>
                <a:off x="0" y="4242574"/>
                <a:ext cx="1619672" cy="338554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600" b="1" dirty="0" smtClean="0">
                    <a:latin typeface="HG丸ｺﾞｼｯｸM-PRO" pitchFamily="50" charset="-128"/>
                    <a:ea typeface="HG丸ｺﾞｼｯｸM-PRO" pitchFamily="50" charset="-128"/>
                  </a:rPr>
                  <a:t>ワクチン接種</a:t>
                </a:r>
                <a:endParaRPr kumimoji="1" lang="ja-JP" altLang="en-US" sz="1600" b="1" dirty="0">
                  <a:latin typeface="HG丸ｺﾞｼｯｸM-PRO" pitchFamily="50" charset="-128"/>
                  <a:ea typeface="HG丸ｺﾞｼｯｸM-PRO" pitchFamily="50" charset="-128"/>
                </a:endParaRPr>
              </a:p>
            </p:txBody>
          </p:sp>
          <p:sp>
            <p:nvSpPr>
              <p:cNvPr id="7" name="テキスト ボックス 6"/>
              <p:cNvSpPr txBox="1"/>
              <p:nvPr/>
            </p:nvSpPr>
            <p:spPr>
              <a:xfrm>
                <a:off x="7902088" y="4182843"/>
                <a:ext cx="588623" cy="369332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none" rtlCol="0">
                <a:spAutoFit/>
              </a:bodyPr>
              <a:lstStyle/>
              <a:p>
                <a:r>
                  <a:rPr lang="en-US" altLang="ja-JP" b="1" dirty="0">
                    <a:latin typeface="HG丸ｺﾞｼｯｸM-PRO" pitchFamily="50" charset="-128"/>
                    <a:ea typeface="HG丸ｺﾞｼｯｸM-PRO" pitchFamily="50" charset="-128"/>
                  </a:rPr>
                  <a:t>3</a:t>
                </a:r>
                <a:r>
                  <a:rPr kumimoji="1" lang="ja-JP" altLang="en-US" b="1" dirty="0" smtClean="0">
                    <a:latin typeface="HG丸ｺﾞｼｯｸM-PRO" pitchFamily="50" charset="-128"/>
                    <a:ea typeface="HG丸ｺﾞｼｯｸM-PRO" pitchFamily="50" charset="-128"/>
                  </a:rPr>
                  <a:t>年</a:t>
                </a:r>
                <a:endParaRPr kumimoji="1" lang="ja-JP" altLang="en-US" b="1" dirty="0">
                  <a:latin typeface="HG丸ｺﾞｼｯｸM-PRO" pitchFamily="50" charset="-128"/>
                  <a:ea typeface="HG丸ｺﾞｼｯｸM-PRO" pitchFamily="50" charset="-128"/>
                </a:endParaRPr>
              </a:p>
            </p:txBody>
          </p:sp>
          <p:sp>
            <p:nvSpPr>
              <p:cNvPr id="9" name="右矢印 8"/>
              <p:cNvSpPr/>
              <p:nvPr/>
            </p:nvSpPr>
            <p:spPr>
              <a:xfrm>
                <a:off x="1233791" y="4977208"/>
                <a:ext cx="266516" cy="188161"/>
              </a:xfrm>
              <a:prstGeom prst="rightArrow">
                <a:avLst/>
              </a:prstGeom>
              <a:solidFill>
                <a:srgbClr val="00B0F0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" name="右矢印 9"/>
              <p:cNvSpPr/>
              <p:nvPr/>
            </p:nvSpPr>
            <p:spPr>
              <a:xfrm>
                <a:off x="1682871" y="5101401"/>
                <a:ext cx="266516" cy="188161"/>
              </a:xfrm>
              <a:prstGeom prst="rightArrow">
                <a:avLst/>
              </a:prstGeom>
              <a:solidFill>
                <a:srgbClr val="00B0F0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" name="右矢印 10"/>
              <p:cNvSpPr/>
              <p:nvPr/>
            </p:nvSpPr>
            <p:spPr>
              <a:xfrm>
                <a:off x="1954301" y="5155149"/>
                <a:ext cx="801037" cy="211941"/>
              </a:xfrm>
              <a:prstGeom prst="rightArrow">
                <a:avLst/>
              </a:prstGeom>
              <a:solidFill>
                <a:srgbClr val="00B0F0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" name="右矢印 11"/>
              <p:cNvSpPr/>
              <p:nvPr/>
            </p:nvSpPr>
            <p:spPr>
              <a:xfrm>
                <a:off x="2689401" y="5294804"/>
                <a:ext cx="3099641" cy="205073"/>
              </a:xfrm>
              <a:prstGeom prst="rightArrow">
                <a:avLst/>
              </a:prstGeom>
              <a:solidFill>
                <a:srgbClr val="00B0F0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" name="右矢印 12"/>
              <p:cNvSpPr/>
              <p:nvPr/>
            </p:nvSpPr>
            <p:spPr>
              <a:xfrm>
                <a:off x="5564745" y="5475181"/>
                <a:ext cx="458780" cy="188162"/>
              </a:xfrm>
              <a:prstGeom prst="rightArrow">
                <a:avLst/>
              </a:prstGeom>
              <a:solidFill>
                <a:srgbClr val="00B0F0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" name="右矢印 13"/>
              <p:cNvSpPr/>
              <p:nvPr/>
            </p:nvSpPr>
            <p:spPr>
              <a:xfrm>
                <a:off x="5987454" y="5584031"/>
                <a:ext cx="266516" cy="188161"/>
              </a:xfrm>
              <a:prstGeom prst="rightArrow">
                <a:avLst/>
              </a:prstGeom>
              <a:solidFill>
                <a:srgbClr val="00B0F0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" name="右矢印 14"/>
              <p:cNvSpPr/>
              <p:nvPr/>
            </p:nvSpPr>
            <p:spPr>
              <a:xfrm>
                <a:off x="6269662" y="5698797"/>
                <a:ext cx="458780" cy="188162"/>
              </a:xfrm>
              <a:prstGeom prst="rightArrow">
                <a:avLst/>
              </a:prstGeom>
              <a:solidFill>
                <a:srgbClr val="00B0F0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" name="右矢印 15"/>
              <p:cNvSpPr/>
              <p:nvPr/>
            </p:nvSpPr>
            <p:spPr>
              <a:xfrm>
                <a:off x="7016151" y="5981932"/>
                <a:ext cx="458780" cy="188162"/>
              </a:xfrm>
              <a:prstGeom prst="rightArrow">
                <a:avLst/>
              </a:prstGeom>
              <a:solidFill>
                <a:srgbClr val="00B0F0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" name="右矢印 16"/>
              <p:cNvSpPr/>
              <p:nvPr/>
            </p:nvSpPr>
            <p:spPr>
              <a:xfrm>
                <a:off x="7356202" y="6138869"/>
                <a:ext cx="650528" cy="198000"/>
              </a:xfrm>
              <a:prstGeom prst="rightArrow">
                <a:avLst/>
              </a:prstGeom>
              <a:solidFill>
                <a:srgbClr val="00B0F0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" name="右矢印 17"/>
              <p:cNvSpPr/>
              <p:nvPr/>
            </p:nvSpPr>
            <p:spPr>
              <a:xfrm>
                <a:off x="7753538" y="6289388"/>
                <a:ext cx="405242" cy="188162"/>
              </a:xfrm>
              <a:prstGeom prst="rightArrow">
                <a:avLst/>
              </a:prstGeom>
              <a:solidFill>
                <a:srgbClr val="00B0F0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" name="右矢印 18"/>
              <p:cNvSpPr/>
              <p:nvPr/>
            </p:nvSpPr>
            <p:spPr>
              <a:xfrm>
                <a:off x="8029820" y="6465590"/>
                <a:ext cx="1059811" cy="193978"/>
              </a:xfrm>
              <a:prstGeom prst="rightArrow">
                <a:avLst/>
              </a:prstGeom>
              <a:solidFill>
                <a:srgbClr val="00B0F0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" name="右矢印 19"/>
              <p:cNvSpPr/>
              <p:nvPr/>
            </p:nvSpPr>
            <p:spPr>
              <a:xfrm>
                <a:off x="8223301" y="6639782"/>
                <a:ext cx="671601" cy="211931"/>
              </a:xfrm>
              <a:prstGeom prst="rightArrow">
                <a:avLst/>
              </a:prstGeom>
              <a:solidFill>
                <a:srgbClr val="00B0F0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" name="右大かっこ 20"/>
              <p:cNvSpPr/>
              <p:nvPr/>
            </p:nvSpPr>
            <p:spPr>
              <a:xfrm rot="5400000">
                <a:off x="483657" y="4960319"/>
                <a:ext cx="164890" cy="1064671"/>
              </a:xfrm>
              <a:prstGeom prst="rightBracket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" name="右大かっこ 22"/>
              <p:cNvSpPr/>
              <p:nvPr/>
            </p:nvSpPr>
            <p:spPr>
              <a:xfrm rot="5400000">
                <a:off x="1461507" y="4990204"/>
                <a:ext cx="157981" cy="705785"/>
              </a:xfrm>
              <a:prstGeom prst="rightBracket">
                <a:avLst/>
              </a:prstGeom>
              <a:ln w="285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" name="テキスト ボックス 23"/>
              <p:cNvSpPr txBox="1"/>
              <p:nvPr/>
            </p:nvSpPr>
            <p:spPr>
              <a:xfrm>
                <a:off x="1248764" y="5495084"/>
                <a:ext cx="488555" cy="1072077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kumimoji="1" lang="ja-JP" altLang="en-US" sz="1200" dirty="0" smtClean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近医受診</a:t>
                </a:r>
                <a:endParaRPr kumimoji="1" lang="ja-JP" altLang="en-US" sz="1200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25" name="テキスト ボックス 24"/>
              <p:cNvSpPr txBox="1"/>
              <p:nvPr/>
            </p:nvSpPr>
            <p:spPr>
              <a:xfrm>
                <a:off x="1813112" y="5375284"/>
                <a:ext cx="732832" cy="1537777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kumimoji="1" lang="ja-JP" altLang="en-US" sz="1200" dirty="0" smtClean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国立病院</a:t>
                </a:r>
                <a:endParaRPr kumimoji="1" lang="en-US" altLang="ja-JP" sz="1200" dirty="0" smtClean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  <a:p>
                <a:r>
                  <a:rPr kumimoji="1" lang="ja-JP" altLang="en-US" sz="1200" dirty="0" smtClean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リウマチ科受診</a:t>
                </a:r>
                <a:endParaRPr kumimoji="1" lang="ja-JP" altLang="en-US" sz="1200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26" name="テキスト ボックス 25"/>
              <p:cNvSpPr txBox="1"/>
              <p:nvPr/>
            </p:nvSpPr>
            <p:spPr>
              <a:xfrm>
                <a:off x="3675106" y="5541040"/>
                <a:ext cx="732832" cy="1240386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kumimoji="1" lang="ja-JP" altLang="en-US" sz="1200" dirty="0" smtClean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大学病院</a:t>
                </a:r>
                <a:endParaRPr kumimoji="1" lang="en-US" altLang="ja-JP" sz="1200" dirty="0" smtClean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  <a:p>
                <a:r>
                  <a:rPr kumimoji="1" lang="ja-JP" altLang="en-US" sz="1200" dirty="0" smtClean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リウマチ科受診</a:t>
                </a:r>
                <a:endParaRPr kumimoji="1" lang="ja-JP" altLang="en-US" sz="1200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27" name="テキスト ボックス 26"/>
              <p:cNvSpPr txBox="1"/>
              <p:nvPr/>
            </p:nvSpPr>
            <p:spPr>
              <a:xfrm>
                <a:off x="5304246" y="5689604"/>
                <a:ext cx="732832" cy="1240386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kumimoji="1" lang="ja-JP" altLang="en-US" sz="1200" dirty="0" smtClean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大学病院</a:t>
                </a:r>
                <a:endParaRPr kumimoji="1" lang="en-US" altLang="ja-JP" sz="1200" dirty="0" smtClean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  <a:p>
                <a:r>
                  <a:rPr kumimoji="1" lang="ja-JP" altLang="en-US" sz="1200" dirty="0" smtClean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脳神経内科入院</a:t>
                </a:r>
                <a:endParaRPr kumimoji="1" lang="ja-JP" altLang="en-US" sz="1200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28" name="テキスト ボックス 27"/>
              <p:cNvSpPr txBox="1"/>
              <p:nvPr/>
            </p:nvSpPr>
            <p:spPr>
              <a:xfrm>
                <a:off x="5796235" y="5756653"/>
                <a:ext cx="488555" cy="1072077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kumimoji="1" lang="ja-JP" altLang="en-US" sz="1200" dirty="0" smtClean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近医受診</a:t>
                </a:r>
                <a:endParaRPr kumimoji="1" lang="ja-JP" altLang="en-US" sz="1200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29" name="テキスト ボックス 28"/>
              <p:cNvSpPr txBox="1"/>
              <p:nvPr/>
            </p:nvSpPr>
            <p:spPr>
              <a:xfrm>
                <a:off x="6088991" y="4706985"/>
                <a:ext cx="732832" cy="1008708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kumimoji="1" lang="ja-JP" altLang="en-US" sz="1200" dirty="0" smtClean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国立病院</a:t>
                </a:r>
                <a:endParaRPr kumimoji="1" lang="en-US" altLang="ja-JP" sz="1200" dirty="0" smtClean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  <a:p>
                <a:r>
                  <a:rPr kumimoji="1" lang="ja-JP" altLang="en-US" sz="1200" dirty="0" smtClean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神経内科入院</a:t>
                </a:r>
                <a:endParaRPr kumimoji="1" lang="ja-JP" altLang="en-US" sz="1200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1" name="右矢印 30"/>
              <p:cNvSpPr/>
              <p:nvPr/>
            </p:nvSpPr>
            <p:spPr>
              <a:xfrm>
                <a:off x="6712560" y="5863253"/>
                <a:ext cx="266516" cy="188161"/>
              </a:xfrm>
              <a:prstGeom prst="rightArrow">
                <a:avLst/>
              </a:prstGeom>
              <a:solidFill>
                <a:srgbClr val="00B0F0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" name="テキスト ボックス 31"/>
              <p:cNvSpPr txBox="1"/>
              <p:nvPr/>
            </p:nvSpPr>
            <p:spPr>
              <a:xfrm>
                <a:off x="6782423" y="4986715"/>
                <a:ext cx="732832" cy="1017610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kumimoji="1" lang="ja-JP" altLang="en-US" sz="1200" dirty="0" smtClean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大学病院</a:t>
                </a:r>
                <a:endParaRPr kumimoji="1" lang="en-US" altLang="ja-JP" sz="1200" dirty="0" smtClean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  <a:p>
                <a:r>
                  <a:rPr kumimoji="1" lang="ja-JP" altLang="en-US" sz="1200" dirty="0" smtClean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神経内科入院</a:t>
                </a:r>
                <a:endParaRPr kumimoji="1" lang="ja-JP" altLang="en-US" sz="1200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3" name="テキスト ボックス 32"/>
              <p:cNvSpPr txBox="1"/>
              <p:nvPr/>
            </p:nvSpPr>
            <p:spPr>
              <a:xfrm>
                <a:off x="7244881" y="4855184"/>
                <a:ext cx="732832" cy="1324389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kumimoji="1" lang="ja-JP" altLang="en-US" sz="1200" dirty="0" smtClean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大学病院</a:t>
                </a:r>
                <a:endParaRPr kumimoji="1" lang="en-US" altLang="ja-JP" sz="1200" dirty="0" smtClean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  <a:p>
                <a:r>
                  <a:rPr kumimoji="1" lang="ja-JP" altLang="en-US" sz="1200" dirty="0" smtClean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総合診療内科受診</a:t>
                </a:r>
                <a:endParaRPr kumimoji="1" lang="ja-JP" altLang="en-US" sz="1200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4" name="テキスト ボックス 33"/>
              <p:cNvSpPr txBox="1"/>
              <p:nvPr/>
            </p:nvSpPr>
            <p:spPr>
              <a:xfrm>
                <a:off x="7866823" y="5233164"/>
                <a:ext cx="369332" cy="1103706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kumimoji="1" lang="ja-JP" altLang="en-US" sz="1200" dirty="0" smtClean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総合病院受診</a:t>
                </a:r>
                <a:endParaRPr kumimoji="1" lang="ja-JP" altLang="en-US" sz="1200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5" name="テキスト ボックス 34"/>
              <p:cNvSpPr txBox="1"/>
              <p:nvPr/>
            </p:nvSpPr>
            <p:spPr>
              <a:xfrm>
                <a:off x="8159932" y="4628834"/>
                <a:ext cx="369331" cy="2027602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kumimoji="1" lang="ja-JP" altLang="en-US" sz="1200" dirty="0" smtClean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クリニックリウマチ科受診</a:t>
                </a:r>
                <a:endParaRPr kumimoji="1" lang="ja-JP" altLang="en-US" sz="1200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6" name="テキスト ボックス 35"/>
              <p:cNvSpPr txBox="1"/>
              <p:nvPr/>
            </p:nvSpPr>
            <p:spPr>
              <a:xfrm>
                <a:off x="8408993" y="4943133"/>
                <a:ext cx="488555" cy="1623348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kumimoji="1" lang="ja-JP" altLang="en-US" sz="1200" dirty="0" smtClean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大学病院神経内科入院</a:t>
                </a:r>
                <a:endParaRPr kumimoji="1" lang="ja-JP" altLang="en-US" sz="1200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7" name="右矢印 36"/>
              <p:cNvSpPr/>
              <p:nvPr/>
            </p:nvSpPr>
            <p:spPr>
              <a:xfrm>
                <a:off x="1461823" y="5038645"/>
                <a:ext cx="266516" cy="188161"/>
              </a:xfrm>
              <a:prstGeom prst="rightArrow">
                <a:avLst/>
              </a:prstGeom>
              <a:solidFill>
                <a:srgbClr val="00B0F0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" name="上矢印 37"/>
              <p:cNvSpPr/>
              <p:nvPr/>
            </p:nvSpPr>
            <p:spPr>
              <a:xfrm>
                <a:off x="77379" y="4677777"/>
                <a:ext cx="251778" cy="458580"/>
              </a:xfrm>
              <a:prstGeom prst="upArrow">
                <a:avLst/>
              </a:prstGeom>
              <a:solidFill>
                <a:srgbClr val="FFFF00"/>
              </a:solidFill>
              <a:ln>
                <a:solidFill>
                  <a:srgbClr val="FF0000"/>
                </a:solidFill>
              </a:ln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149987" dist="250190" dir="8460000" algn="ctr">
                  <a:srgbClr val="000000">
                    <a:alpha val="28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" name="上矢印 38"/>
              <p:cNvSpPr/>
              <p:nvPr/>
            </p:nvSpPr>
            <p:spPr>
              <a:xfrm>
                <a:off x="371245" y="4674145"/>
                <a:ext cx="251778" cy="458580"/>
              </a:xfrm>
              <a:prstGeom prst="upArrow">
                <a:avLst/>
              </a:prstGeom>
              <a:solidFill>
                <a:srgbClr val="FFFF00"/>
              </a:solidFill>
              <a:ln>
                <a:solidFill>
                  <a:srgbClr val="FF0000"/>
                </a:solidFill>
              </a:ln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149987" dist="250190" dir="8460000" algn="ctr">
                  <a:srgbClr val="000000">
                    <a:alpha val="28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0" name="上矢印 39"/>
              <p:cNvSpPr/>
              <p:nvPr/>
            </p:nvSpPr>
            <p:spPr>
              <a:xfrm>
                <a:off x="860270" y="4684673"/>
                <a:ext cx="251778" cy="458580"/>
              </a:xfrm>
              <a:prstGeom prst="upArrow">
                <a:avLst/>
              </a:prstGeom>
              <a:solidFill>
                <a:srgbClr val="FFFF00"/>
              </a:solidFill>
              <a:ln>
                <a:solidFill>
                  <a:srgbClr val="FF0000"/>
                </a:solidFill>
              </a:ln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149987" dist="250190" dir="8460000" algn="ctr">
                  <a:srgbClr val="000000">
                    <a:alpha val="28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" name="右矢印 41"/>
              <p:cNvSpPr/>
              <p:nvPr/>
            </p:nvSpPr>
            <p:spPr>
              <a:xfrm>
                <a:off x="334483" y="3950495"/>
                <a:ext cx="1527661" cy="227502"/>
              </a:xfrm>
              <a:prstGeom prst="rightArrow">
                <a:avLst>
                  <a:gd name="adj1" fmla="val 50000"/>
                  <a:gd name="adj2" fmla="val 37767"/>
                </a:avLst>
              </a:prstGeom>
              <a:solidFill>
                <a:srgbClr val="92D05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3" name="右矢印 42"/>
              <p:cNvSpPr/>
              <p:nvPr/>
            </p:nvSpPr>
            <p:spPr>
              <a:xfrm>
                <a:off x="1372126" y="3845344"/>
                <a:ext cx="490018" cy="227502"/>
              </a:xfrm>
              <a:prstGeom prst="rightArrow">
                <a:avLst>
                  <a:gd name="adj1" fmla="val 50000"/>
                  <a:gd name="adj2" fmla="val 37767"/>
                </a:avLst>
              </a:prstGeom>
              <a:solidFill>
                <a:srgbClr val="92D05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4" name="右矢印 43"/>
              <p:cNvSpPr/>
              <p:nvPr/>
            </p:nvSpPr>
            <p:spPr>
              <a:xfrm>
                <a:off x="1384028" y="3745372"/>
                <a:ext cx="490018" cy="227502"/>
              </a:xfrm>
              <a:prstGeom prst="rightArrow">
                <a:avLst>
                  <a:gd name="adj1" fmla="val 50000"/>
                  <a:gd name="adj2" fmla="val 37767"/>
                </a:avLst>
              </a:prstGeom>
              <a:solidFill>
                <a:srgbClr val="92D05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5" name="右矢印 44"/>
              <p:cNvSpPr/>
              <p:nvPr/>
            </p:nvSpPr>
            <p:spPr>
              <a:xfrm>
                <a:off x="1357410" y="3624772"/>
                <a:ext cx="7717158" cy="227502"/>
              </a:xfrm>
              <a:prstGeom prst="rightArrow">
                <a:avLst>
                  <a:gd name="adj1" fmla="val 50000"/>
                  <a:gd name="adj2" fmla="val 37767"/>
                </a:avLst>
              </a:prstGeom>
              <a:solidFill>
                <a:srgbClr val="92D05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6" name="右矢印 45"/>
              <p:cNvSpPr/>
              <p:nvPr/>
            </p:nvSpPr>
            <p:spPr>
              <a:xfrm>
                <a:off x="1369313" y="3542525"/>
                <a:ext cx="7717158" cy="227502"/>
              </a:xfrm>
              <a:prstGeom prst="rightArrow">
                <a:avLst>
                  <a:gd name="adj1" fmla="val 50000"/>
                  <a:gd name="adj2" fmla="val 37767"/>
                </a:avLst>
              </a:prstGeom>
              <a:solidFill>
                <a:srgbClr val="92D05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7" name="右矢印 46"/>
              <p:cNvSpPr/>
              <p:nvPr/>
            </p:nvSpPr>
            <p:spPr>
              <a:xfrm>
                <a:off x="1357410" y="3436105"/>
                <a:ext cx="7717158" cy="227502"/>
              </a:xfrm>
              <a:prstGeom prst="rightArrow">
                <a:avLst>
                  <a:gd name="adj1" fmla="val 50000"/>
                  <a:gd name="adj2" fmla="val 37767"/>
                </a:avLst>
              </a:prstGeom>
              <a:solidFill>
                <a:srgbClr val="92D05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8" name="右矢印 47"/>
              <p:cNvSpPr/>
              <p:nvPr/>
            </p:nvSpPr>
            <p:spPr>
              <a:xfrm>
                <a:off x="1357408" y="3334123"/>
                <a:ext cx="7717158" cy="227502"/>
              </a:xfrm>
              <a:prstGeom prst="rightArrow">
                <a:avLst>
                  <a:gd name="adj1" fmla="val 50000"/>
                  <a:gd name="adj2" fmla="val 37767"/>
                </a:avLst>
              </a:prstGeom>
              <a:solidFill>
                <a:srgbClr val="92D05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9" name="右矢印 48"/>
              <p:cNvSpPr/>
              <p:nvPr/>
            </p:nvSpPr>
            <p:spPr>
              <a:xfrm>
                <a:off x="1369313" y="3226048"/>
                <a:ext cx="7717158" cy="227502"/>
              </a:xfrm>
              <a:prstGeom prst="rightArrow">
                <a:avLst>
                  <a:gd name="adj1" fmla="val 50000"/>
                  <a:gd name="adj2" fmla="val 37767"/>
                </a:avLst>
              </a:prstGeom>
              <a:solidFill>
                <a:srgbClr val="92D05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0" name="テキスト ボックス 49"/>
              <p:cNvSpPr txBox="1"/>
              <p:nvPr/>
            </p:nvSpPr>
            <p:spPr>
              <a:xfrm>
                <a:off x="-44213" y="3952716"/>
                <a:ext cx="441146" cy="25691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1000" dirty="0" smtClean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喘息</a:t>
                </a:r>
                <a:endParaRPr kumimoji="1" lang="ja-JP" altLang="en-US" sz="1000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1" name="テキスト ボックス 50"/>
              <p:cNvSpPr txBox="1"/>
              <p:nvPr/>
            </p:nvSpPr>
            <p:spPr>
              <a:xfrm>
                <a:off x="914992" y="3844526"/>
                <a:ext cx="441146" cy="25691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1000" dirty="0" smtClean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発熱</a:t>
                </a:r>
                <a:endParaRPr kumimoji="1" lang="ja-JP" altLang="en-US" sz="1000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2" name="テキスト ボックス 51"/>
              <p:cNvSpPr txBox="1"/>
              <p:nvPr/>
            </p:nvSpPr>
            <p:spPr>
              <a:xfrm>
                <a:off x="797843" y="3738001"/>
                <a:ext cx="569387" cy="25691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1000" dirty="0" smtClean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しび</a:t>
                </a:r>
                <a:r>
                  <a:rPr lang="ja-JP" altLang="en-US" sz="1000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れ</a:t>
                </a:r>
                <a:endParaRPr kumimoji="1" lang="ja-JP" altLang="en-US" sz="1000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3" name="テキスト ボックス 52"/>
              <p:cNvSpPr txBox="1"/>
              <p:nvPr/>
            </p:nvSpPr>
            <p:spPr>
              <a:xfrm>
                <a:off x="771225" y="3634274"/>
                <a:ext cx="569387" cy="25691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1000" dirty="0" smtClean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倦怠感</a:t>
                </a:r>
                <a:endParaRPr kumimoji="1" lang="ja-JP" altLang="en-US" sz="1000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4" name="テキスト ボックス 53"/>
              <p:cNvSpPr txBox="1"/>
              <p:nvPr/>
            </p:nvSpPr>
            <p:spPr>
              <a:xfrm>
                <a:off x="893869" y="3511928"/>
                <a:ext cx="441146" cy="25691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1000" dirty="0" smtClean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頭痛</a:t>
                </a:r>
                <a:endParaRPr kumimoji="1" lang="ja-JP" altLang="en-US" sz="1000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5" name="テキスト ボックス 54"/>
              <p:cNvSpPr txBox="1"/>
              <p:nvPr/>
            </p:nvSpPr>
            <p:spPr>
              <a:xfrm>
                <a:off x="776823" y="3420319"/>
                <a:ext cx="569387" cy="25691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1000" dirty="0" smtClean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筋肉痛</a:t>
                </a:r>
                <a:endParaRPr kumimoji="1" lang="ja-JP" altLang="en-US" sz="1000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6" name="テキスト ボックス 55"/>
              <p:cNvSpPr txBox="1"/>
              <p:nvPr/>
            </p:nvSpPr>
            <p:spPr>
              <a:xfrm>
                <a:off x="898603" y="3292886"/>
                <a:ext cx="441146" cy="25691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1000" dirty="0" smtClean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顎痛</a:t>
                </a:r>
                <a:endParaRPr kumimoji="1" lang="ja-JP" altLang="en-US" sz="1000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7" name="テキスト ボックス 56"/>
              <p:cNvSpPr txBox="1"/>
              <p:nvPr/>
            </p:nvSpPr>
            <p:spPr>
              <a:xfrm>
                <a:off x="525588" y="3192506"/>
                <a:ext cx="825867" cy="25691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1000" dirty="0" smtClean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下痢・便秘</a:t>
                </a:r>
                <a:endParaRPr kumimoji="1" lang="ja-JP" altLang="en-US" sz="1000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8" name="右矢印 57"/>
              <p:cNvSpPr/>
              <p:nvPr/>
            </p:nvSpPr>
            <p:spPr>
              <a:xfrm>
                <a:off x="1727766" y="3104660"/>
                <a:ext cx="7346799" cy="227502"/>
              </a:xfrm>
              <a:prstGeom prst="rightArrow">
                <a:avLst>
                  <a:gd name="adj1" fmla="val 50000"/>
                  <a:gd name="adj2" fmla="val 37767"/>
                </a:avLst>
              </a:prstGeom>
              <a:solidFill>
                <a:srgbClr val="92D05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9" name="テキスト ボックス 58"/>
              <p:cNvSpPr txBox="1"/>
              <p:nvPr/>
            </p:nvSpPr>
            <p:spPr>
              <a:xfrm>
                <a:off x="1213377" y="3096394"/>
                <a:ext cx="441146" cy="25691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1000" dirty="0" smtClean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膝痛</a:t>
                </a:r>
                <a:endParaRPr kumimoji="1" lang="ja-JP" altLang="en-US" sz="1000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60" name="右矢印 59"/>
              <p:cNvSpPr/>
              <p:nvPr/>
            </p:nvSpPr>
            <p:spPr>
              <a:xfrm>
                <a:off x="1739672" y="2990676"/>
                <a:ext cx="7346799" cy="227502"/>
              </a:xfrm>
              <a:prstGeom prst="rightArrow">
                <a:avLst>
                  <a:gd name="adj1" fmla="val 50000"/>
                  <a:gd name="adj2" fmla="val 37767"/>
                </a:avLst>
              </a:prstGeom>
              <a:solidFill>
                <a:srgbClr val="92D05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61" name="テキスト ボックス 60"/>
              <p:cNvSpPr txBox="1"/>
              <p:nvPr/>
            </p:nvSpPr>
            <p:spPr>
              <a:xfrm>
                <a:off x="1236785" y="2984180"/>
                <a:ext cx="441146" cy="25691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1000" dirty="0" smtClean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脱力</a:t>
                </a:r>
                <a:endParaRPr kumimoji="1" lang="ja-JP" altLang="en-US" sz="1000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62" name="右矢印 61"/>
              <p:cNvSpPr/>
              <p:nvPr/>
            </p:nvSpPr>
            <p:spPr>
              <a:xfrm>
                <a:off x="1732355" y="2869644"/>
                <a:ext cx="7346799" cy="227502"/>
              </a:xfrm>
              <a:prstGeom prst="rightArrow">
                <a:avLst>
                  <a:gd name="adj1" fmla="val 50000"/>
                  <a:gd name="adj2" fmla="val 37767"/>
                </a:avLst>
              </a:prstGeom>
              <a:solidFill>
                <a:srgbClr val="92D05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63" name="テキスト ボックス 62"/>
              <p:cNvSpPr txBox="1"/>
              <p:nvPr/>
            </p:nvSpPr>
            <p:spPr>
              <a:xfrm>
                <a:off x="1000321" y="2904554"/>
                <a:ext cx="718489" cy="25691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000" dirty="0" smtClean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こわばり</a:t>
                </a:r>
                <a:endParaRPr kumimoji="1" lang="ja-JP" altLang="en-US" sz="1000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64" name="右矢印 63"/>
              <p:cNvSpPr/>
              <p:nvPr/>
            </p:nvSpPr>
            <p:spPr>
              <a:xfrm>
                <a:off x="1739672" y="2762574"/>
                <a:ext cx="7346799" cy="227502"/>
              </a:xfrm>
              <a:prstGeom prst="rightArrow">
                <a:avLst>
                  <a:gd name="adj1" fmla="val 50000"/>
                  <a:gd name="adj2" fmla="val 37767"/>
                </a:avLst>
              </a:prstGeom>
              <a:solidFill>
                <a:srgbClr val="92D05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65" name="テキスト ボックス 64"/>
              <p:cNvSpPr txBox="1"/>
              <p:nvPr/>
            </p:nvSpPr>
            <p:spPr>
              <a:xfrm>
                <a:off x="1021183" y="2778873"/>
                <a:ext cx="697627" cy="25691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1000" dirty="0" smtClean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視力低下</a:t>
                </a:r>
                <a:endParaRPr kumimoji="1" lang="ja-JP" altLang="en-US" sz="1000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66" name="右矢印 65"/>
              <p:cNvSpPr/>
              <p:nvPr/>
            </p:nvSpPr>
            <p:spPr>
              <a:xfrm>
                <a:off x="1802721" y="2640709"/>
                <a:ext cx="7283749" cy="227502"/>
              </a:xfrm>
              <a:prstGeom prst="rightArrow">
                <a:avLst>
                  <a:gd name="adj1" fmla="val 50000"/>
                  <a:gd name="adj2" fmla="val 37767"/>
                </a:avLst>
              </a:prstGeom>
              <a:solidFill>
                <a:srgbClr val="92D05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67" name="テキスト ボックス 66"/>
              <p:cNvSpPr txBox="1"/>
              <p:nvPr/>
            </p:nvSpPr>
            <p:spPr>
              <a:xfrm>
                <a:off x="1109277" y="2640932"/>
                <a:ext cx="697627" cy="25691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1000" dirty="0" smtClean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記憶障害</a:t>
                </a:r>
                <a:endParaRPr kumimoji="1" lang="ja-JP" altLang="en-US" sz="1000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68" name="右矢印 67"/>
              <p:cNvSpPr/>
              <p:nvPr/>
            </p:nvSpPr>
            <p:spPr>
              <a:xfrm>
                <a:off x="1802721" y="2518197"/>
                <a:ext cx="7271844" cy="227502"/>
              </a:xfrm>
              <a:prstGeom prst="rightArrow">
                <a:avLst>
                  <a:gd name="adj1" fmla="val 50000"/>
                  <a:gd name="adj2" fmla="val 37767"/>
                </a:avLst>
              </a:prstGeom>
              <a:solidFill>
                <a:srgbClr val="92D05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69" name="テキスト ボックス 68"/>
              <p:cNvSpPr txBox="1"/>
              <p:nvPr/>
            </p:nvSpPr>
            <p:spPr>
              <a:xfrm>
                <a:off x="1418362" y="2352303"/>
                <a:ext cx="569387" cy="25691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1000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関節痛</a:t>
                </a:r>
                <a:endParaRPr kumimoji="1" lang="ja-JP" altLang="en-US" sz="1000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70" name="右矢印 69"/>
              <p:cNvSpPr/>
              <p:nvPr/>
            </p:nvSpPr>
            <p:spPr>
              <a:xfrm>
                <a:off x="2012104" y="2389747"/>
                <a:ext cx="7074367" cy="227502"/>
              </a:xfrm>
              <a:prstGeom prst="rightArrow">
                <a:avLst>
                  <a:gd name="adj1" fmla="val 50000"/>
                  <a:gd name="adj2" fmla="val 37767"/>
                </a:avLst>
              </a:prstGeom>
              <a:solidFill>
                <a:srgbClr val="92D05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71" name="テキスト ボックス 70"/>
              <p:cNvSpPr txBox="1"/>
              <p:nvPr/>
            </p:nvSpPr>
            <p:spPr>
              <a:xfrm>
                <a:off x="1109680" y="2489580"/>
                <a:ext cx="697627" cy="25691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1000" dirty="0" smtClean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相貌失認</a:t>
                </a:r>
                <a:endParaRPr kumimoji="1" lang="ja-JP" altLang="en-US" sz="1000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72" name="右矢印 71"/>
              <p:cNvSpPr/>
              <p:nvPr/>
            </p:nvSpPr>
            <p:spPr>
              <a:xfrm>
                <a:off x="2152568" y="2276557"/>
                <a:ext cx="6928649" cy="227502"/>
              </a:xfrm>
              <a:prstGeom prst="rightArrow">
                <a:avLst>
                  <a:gd name="adj1" fmla="val 50000"/>
                  <a:gd name="adj2" fmla="val 37767"/>
                </a:avLst>
              </a:prstGeom>
              <a:solidFill>
                <a:srgbClr val="92D05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73" name="テキスト ボックス 72"/>
              <p:cNvSpPr txBox="1"/>
              <p:nvPr/>
            </p:nvSpPr>
            <p:spPr>
              <a:xfrm>
                <a:off x="1498624" y="2220560"/>
                <a:ext cx="697627" cy="25691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1000" dirty="0" smtClean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股関節痛</a:t>
                </a:r>
                <a:endParaRPr kumimoji="1" lang="ja-JP" altLang="en-US" sz="1000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74" name="右矢印 73"/>
              <p:cNvSpPr/>
              <p:nvPr/>
            </p:nvSpPr>
            <p:spPr>
              <a:xfrm>
                <a:off x="3059832" y="1844824"/>
                <a:ext cx="6041162" cy="208907"/>
              </a:xfrm>
              <a:prstGeom prst="rightArrow">
                <a:avLst>
                  <a:gd name="adj1" fmla="val 50000"/>
                  <a:gd name="adj2" fmla="val 37767"/>
                </a:avLst>
              </a:prstGeom>
              <a:solidFill>
                <a:srgbClr val="92D05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75" name="テキスト ボックス 74"/>
              <p:cNvSpPr txBox="1"/>
              <p:nvPr/>
            </p:nvSpPr>
            <p:spPr>
              <a:xfrm>
                <a:off x="2290838" y="2177014"/>
                <a:ext cx="697627" cy="25691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1000" dirty="0" smtClean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体重減少</a:t>
                </a:r>
                <a:endParaRPr kumimoji="1" lang="ja-JP" altLang="en-US" sz="1000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76" name="右矢印 75"/>
              <p:cNvSpPr/>
              <p:nvPr/>
            </p:nvSpPr>
            <p:spPr>
              <a:xfrm>
                <a:off x="3055961" y="2074960"/>
                <a:ext cx="6041162" cy="208907"/>
              </a:xfrm>
              <a:prstGeom prst="rightArrow">
                <a:avLst>
                  <a:gd name="adj1" fmla="val 50000"/>
                  <a:gd name="adj2" fmla="val 37767"/>
                </a:avLst>
              </a:prstGeom>
              <a:solidFill>
                <a:srgbClr val="92D05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77" name="テキスト ボックス 76"/>
              <p:cNvSpPr txBox="1"/>
              <p:nvPr/>
            </p:nvSpPr>
            <p:spPr>
              <a:xfrm>
                <a:off x="2510100" y="2078794"/>
                <a:ext cx="441146" cy="25691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1000" dirty="0" smtClean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腰痛</a:t>
                </a:r>
                <a:endParaRPr kumimoji="1" lang="ja-JP" altLang="en-US" sz="1000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78" name="右矢印 77"/>
              <p:cNvSpPr/>
              <p:nvPr/>
            </p:nvSpPr>
            <p:spPr>
              <a:xfrm>
                <a:off x="3048469" y="1960754"/>
                <a:ext cx="6041162" cy="208907"/>
              </a:xfrm>
              <a:prstGeom prst="rightArrow">
                <a:avLst>
                  <a:gd name="adj1" fmla="val 50000"/>
                  <a:gd name="adj2" fmla="val 37767"/>
                </a:avLst>
              </a:prstGeom>
              <a:solidFill>
                <a:srgbClr val="92D05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79" name="テキスト ボックス 78"/>
              <p:cNvSpPr txBox="1"/>
              <p:nvPr/>
            </p:nvSpPr>
            <p:spPr>
              <a:xfrm>
                <a:off x="2531365" y="1964228"/>
                <a:ext cx="477500" cy="25691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1000" dirty="0" smtClean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踵痛</a:t>
                </a:r>
                <a:endParaRPr kumimoji="1" lang="ja-JP" altLang="en-US" sz="1000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80" name="右矢印 79"/>
              <p:cNvSpPr/>
              <p:nvPr/>
            </p:nvSpPr>
            <p:spPr>
              <a:xfrm>
                <a:off x="3062919" y="1836878"/>
                <a:ext cx="6034206" cy="227502"/>
              </a:xfrm>
              <a:prstGeom prst="rightArrow">
                <a:avLst>
                  <a:gd name="adj1" fmla="val 50000"/>
                  <a:gd name="adj2" fmla="val 37767"/>
                </a:avLst>
              </a:prstGeom>
              <a:solidFill>
                <a:srgbClr val="92D05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81" name="テキスト ボックス 80"/>
              <p:cNvSpPr txBox="1"/>
              <p:nvPr/>
            </p:nvSpPr>
            <p:spPr>
              <a:xfrm>
                <a:off x="2287654" y="1842305"/>
                <a:ext cx="697627" cy="25691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1000" dirty="0" smtClean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全身疼痛</a:t>
                </a:r>
                <a:endParaRPr kumimoji="1" lang="ja-JP" altLang="en-US" sz="1000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82" name="右矢印 81"/>
              <p:cNvSpPr/>
              <p:nvPr/>
            </p:nvSpPr>
            <p:spPr>
              <a:xfrm>
                <a:off x="3480173" y="1723257"/>
                <a:ext cx="5609459" cy="227502"/>
              </a:xfrm>
              <a:prstGeom prst="rightArrow">
                <a:avLst>
                  <a:gd name="adj1" fmla="val 50000"/>
                  <a:gd name="adj2" fmla="val 37767"/>
                </a:avLst>
              </a:prstGeom>
              <a:solidFill>
                <a:srgbClr val="92D05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83" name="テキスト ボックス 82"/>
              <p:cNvSpPr txBox="1"/>
              <p:nvPr/>
            </p:nvSpPr>
            <p:spPr>
              <a:xfrm>
                <a:off x="2783176" y="1730039"/>
                <a:ext cx="697627" cy="25691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1000" dirty="0" smtClean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月経異常</a:t>
                </a:r>
                <a:endParaRPr kumimoji="1" lang="ja-JP" altLang="en-US" sz="1000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84" name="右矢印 83"/>
              <p:cNvSpPr/>
              <p:nvPr/>
            </p:nvSpPr>
            <p:spPr>
              <a:xfrm>
                <a:off x="3480173" y="1610384"/>
                <a:ext cx="5616951" cy="227502"/>
              </a:xfrm>
              <a:prstGeom prst="rightArrow">
                <a:avLst>
                  <a:gd name="adj1" fmla="val 50000"/>
                  <a:gd name="adj2" fmla="val 37767"/>
                </a:avLst>
              </a:prstGeom>
              <a:solidFill>
                <a:srgbClr val="92D05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 dirty="0">
                  <a:solidFill>
                    <a:schemeClr val="tx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85" name="テキスト ボックス 84"/>
              <p:cNvSpPr txBox="1"/>
              <p:nvPr/>
            </p:nvSpPr>
            <p:spPr>
              <a:xfrm>
                <a:off x="2656801" y="1600494"/>
                <a:ext cx="905315" cy="246221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1000" dirty="0" smtClean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線維筋痛症</a:t>
                </a:r>
                <a:endParaRPr kumimoji="1" lang="ja-JP" altLang="en-US" sz="1000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86" name="右矢印 85"/>
              <p:cNvSpPr/>
              <p:nvPr/>
            </p:nvSpPr>
            <p:spPr>
              <a:xfrm>
                <a:off x="3464611" y="1515415"/>
                <a:ext cx="5632244" cy="227502"/>
              </a:xfrm>
              <a:prstGeom prst="rightArrow">
                <a:avLst>
                  <a:gd name="adj1" fmla="val 50000"/>
                  <a:gd name="adj2" fmla="val 37767"/>
                </a:avLst>
              </a:prstGeom>
              <a:solidFill>
                <a:srgbClr val="92D05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87" name="右矢印 86"/>
              <p:cNvSpPr/>
              <p:nvPr/>
            </p:nvSpPr>
            <p:spPr>
              <a:xfrm>
                <a:off x="3454964" y="1398522"/>
                <a:ext cx="4678475" cy="227502"/>
              </a:xfrm>
              <a:prstGeom prst="rightArrow">
                <a:avLst>
                  <a:gd name="adj1" fmla="val 50000"/>
                  <a:gd name="adj2" fmla="val 37767"/>
                </a:avLst>
              </a:prstGeom>
              <a:solidFill>
                <a:srgbClr val="92D05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88" name="テキスト ボックス 87"/>
              <p:cNvSpPr txBox="1"/>
              <p:nvPr/>
            </p:nvSpPr>
            <p:spPr>
              <a:xfrm>
                <a:off x="2813786" y="1473508"/>
                <a:ext cx="569387" cy="25691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1000" dirty="0" smtClean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背部痛</a:t>
                </a:r>
                <a:endParaRPr kumimoji="1" lang="ja-JP" altLang="en-US" sz="1000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89" name="テキスト ボックス 88"/>
              <p:cNvSpPr txBox="1"/>
              <p:nvPr/>
            </p:nvSpPr>
            <p:spPr>
              <a:xfrm>
                <a:off x="2868160" y="1360483"/>
                <a:ext cx="569387" cy="246221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1000" dirty="0" smtClean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車椅子</a:t>
                </a:r>
                <a:endParaRPr kumimoji="1" lang="ja-JP" altLang="en-US" sz="1000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0" name="右矢印 89"/>
              <p:cNvSpPr/>
              <p:nvPr/>
            </p:nvSpPr>
            <p:spPr>
              <a:xfrm>
                <a:off x="3454964" y="1268286"/>
                <a:ext cx="5662573" cy="227502"/>
              </a:xfrm>
              <a:prstGeom prst="rightArrow">
                <a:avLst>
                  <a:gd name="adj1" fmla="val 50000"/>
                  <a:gd name="adj2" fmla="val 37767"/>
                </a:avLst>
              </a:prstGeom>
              <a:solidFill>
                <a:srgbClr val="92D05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1" name="テキスト ボックス 90"/>
              <p:cNvSpPr txBox="1"/>
              <p:nvPr/>
            </p:nvSpPr>
            <p:spPr>
              <a:xfrm>
                <a:off x="2760644" y="1235746"/>
                <a:ext cx="697627" cy="25691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1000" dirty="0" smtClean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味覚障害</a:t>
                </a:r>
                <a:endParaRPr kumimoji="1" lang="ja-JP" altLang="en-US" sz="1000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2" name="右矢印 91"/>
              <p:cNvSpPr/>
              <p:nvPr/>
            </p:nvSpPr>
            <p:spPr>
              <a:xfrm>
                <a:off x="4188396" y="1186345"/>
                <a:ext cx="4919494" cy="227502"/>
              </a:xfrm>
              <a:prstGeom prst="rightArrow">
                <a:avLst>
                  <a:gd name="adj1" fmla="val 50000"/>
                  <a:gd name="adj2" fmla="val 37767"/>
                </a:avLst>
              </a:prstGeom>
              <a:solidFill>
                <a:srgbClr val="92D05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3" name="テキスト ボックス 92"/>
              <p:cNvSpPr txBox="1"/>
              <p:nvPr/>
            </p:nvSpPr>
            <p:spPr>
              <a:xfrm>
                <a:off x="3311382" y="1157336"/>
                <a:ext cx="877013" cy="246221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1000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脊椎</a:t>
                </a:r>
                <a:r>
                  <a:rPr lang="ja-JP" altLang="en-US" sz="1000" dirty="0" smtClean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関節炎</a:t>
                </a:r>
                <a:endParaRPr lang="ja-JP" altLang="en-US" sz="1000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4" name="右矢印 93"/>
              <p:cNvSpPr/>
              <p:nvPr/>
            </p:nvSpPr>
            <p:spPr>
              <a:xfrm>
                <a:off x="5499498" y="1080219"/>
                <a:ext cx="3618037" cy="227502"/>
              </a:xfrm>
              <a:prstGeom prst="rightArrow">
                <a:avLst>
                  <a:gd name="adj1" fmla="val 50000"/>
                  <a:gd name="adj2" fmla="val 37767"/>
                </a:avLst>
              </a:prstGeom>
              <a:solidFill>
                <a:srgbClr val="92D05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5" name="テキスト ボックス 94"/>
              <p:cNvSpPr txBox="1"/>
              <p:nvPr/>
            </p:nvSpPr>
            <p:spPr>
              <a:xfrm>
                <a:off x="4992376" y="1048928"/>
                <a:ext cx="441146" cy="25691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1000" dirty="0" smtClean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難聴</a:t>
                </a:r>
                <a:endParaRPr kumimoji="1" lang="ja-JP" altLang="en-US" sz="1000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6" name="右矢印 95"/>
              <p:cNvSpPr/>
              <p:nvPr/>
            </p:nvSpPr>
            <p:spPr>
              <a:xfrm>
                <a:off x="5507202" y="965055"/>
                <a:ext cx="3600688" cy="227502"/>
              </a:xfrm>
              <a:prstGeom prst="rightArrow">
                <a:avLst>
                  <a:gd name="adj1" fmla="val 50000"/>
                  <a:gd name="adj2" fmla="val 37767"/>
                </a:avLst>
              </a:prstGeom>
              <a:solidFill>
                <a:srgbClr val="92D05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7" name="テキスト ボックス 96"/>
              <p:cNvSpPr txBox="1"/>
              <p:nvPr/>
            </p:nvSpPr>
            <p:spPr>
              <a:xfrm>
                <a:off x="4775199" y="953153"/>
                <a:ext cx="768833" cy="25691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1000" dirty="0" smtClean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筋力低下</a:t>
                </a:r>
                <a:endParaRPr kumimoji="1" lang="ja-JP" altLang="en-US" sz="1000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8" name="右矢印 97"/>
              <p:cNvSpPr/>
              <p:nvPr/>
            </p:nvSpPr>
            <p:spPr>
              <a:xfrm>
                <a:off x="5499500" y="852512"/>
                <a:ext cx="3618036" cy="227502"/>
              </a:xfrm>
              <a:prstGeom prst="rightArrow">
                <a:avLst>
                  <a:gd name="adj1" fmla="val 50000"/>
                  <a:gd name="adj2" fmla="val 37767"/>
                </a:avLst>
              </a:prstGeom>
              <a:solidFill>
                <a:srgbClr val="92D05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9" name="テキスト ボックス 98"/>
              <p:cNvSpPr txBox="1"/>
              <p:nvPr/>
            </p:nvSpPr>
            <p:spPr>
              <a:xfrm>
                <a:off x="4521200" y="837669"/>
                <a:ext cx="1064674" cy="25691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1000" dirty="0" smtClean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温度感覚異常</a:t>
                </a:r>
                <a:endParaRPr kumimoji="1" lang="ja-JP" altLang="en-US" sz="1000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0" name="右矢印 99"/>
              <p:cNvSpPr/>
              <p:nvPr/>
            </p:nvSpPr>
            <p:spPr>
              <a:xfrm>
                <a:off x="5499500" y="745654"/>
                <a:ext cx="3608390" cy="227502"/>
              </a:xfrm>
              <a:prstGeom prst="rightArrow">
                <a:avLst>
                  <a:gd name="adj1" fmla="val 50000"/>
                  <a:gd name="adj2" fmla="val 37767"/>
                </a:avLst>
              </a:prstGeom>
              <a:solidFill>
                <a:srgbClr val="92D05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1" name="テキスト ボックス 100"/>
              <p:cNvSpPr txBox="1"/>
              <p:nvPr/>
            </p:nvSpPr>
            <p:spPr>
              <a:xfrm>
                <a:off x="4358983" y="748742"/>
                <a:ext cx="1375619" cy="25691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000" dirty="0" smtClean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食物アレルギー</a:t>
                </a:r>
                <a:endParaRPr kumimoji="1" lang="ja-JP" altLang="en-US" sz="1000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2" name="右矢印 101"/>
              <p:cNvSpPr/>
              <p:nvPr/>
            </p:nvSpPr>
            <p:spPr>
              <a:xfrm>
                <a:off x="6338239" y="636318"/>
                <a:ext cx="2781421" cy="227502"/>
              </a:xfrm>
              <a:prstGeom prst="rightArrow">
                <a:avLst>
                  <a:gd name="adj1" fmla="val 50000"/>
                  <a:gd name="adj2" fmla="val 37767"/>
                </a:avLst>
              </a:prstGeom>
              <a:solidFill>
                <a:srgbClr val="92D05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3" name="テキスト ボックス 102"/>
              <p:cNvSpPr txBox="1"/>
              <p:nvPr/>
            </p:nvSpPr>
            <p:spPr>
              <a:xfrm>
                <a:off x="5128664" y="638229"/>
                <a:ext cx="1514692" cy="25691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1000" dirty="0" smtClean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むずむず脚症候群</a:t>
                </a:r>
                <a:endParaRPr kumimoji="1" lang="ja-JP" altLang="en-US" sz="1000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4" name="右矢印 103"/>
              <p:cNvSpPr/>
              <p:nvPr/>
            </p:nvSpPr>
            <p:spPr>
              <a:xfrm>
                <a:off x="6353605" y="523419"/>
                <a:ext cx="2781421" cy="227502"/>
              </a:xfrm>
              <a:prstGeom prst="rightArrow">
                <a:avLst>
                  <a:gd name="adj1" fmla="val 50000"/>
                  <a:gd name="adj2" fmla="val 37767"/>
                </a:avLst>
              </a:prstGeom>
              <a:solidFill>
                <a:srgbClr val="92D05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5" name="右矢印 104"/>
              <p:cNvSpPr/>
              <p:nvPr/>
            </p:nvSpPr>
            <p:spPr>
              <a:xfrm>
                <a:off x="6336115" y="418015"/>
                <a:ext cx="2781421" cy="227502"/>
              </a:xfrm>
              <a:prstGeom prst="rightArrow">
                <a:avLst>
                  <a:gd name="adj1" fmla="val 50000"/>
                  <a:gd name="adj2" fmla="val 37767"/>
                </a:avLst>
              </a:prstGeom>
              <a:solidFill>
                <a:srgbClr val="92D05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6" name="テキスト ボックス 105"/>
              <p:cNvSpPr txBox="1"/>
              <p:nvPr/>
            </p:nvSpPr>
            <p:spPr>
              <a:xfrm>
                <a:off x="5749968" y="506793"/>
                <a:ext cx="774968" cy="25691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1000" dirty="0" smtClean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光過敏</a:t>
                </a:r>
                <a:endParaRPr kumimoji="1" lang="ja-JP" altLang="en-US" sz="1000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7" name="テキスト ボックス 106"/>
              <p:cNvSpPr txBox="1"/>
              <p:nvPr/>
            </p:nvSpPr>
            <p:spPr>
              <a:xfrm>
                <a:off x="5841829" y="367112"/>
                <a:ext cx="585717" cy="25691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1000" dirty="0" smtClean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硬直</a:t>
                </a:r>
                <a:endParaRPr kumimoji="1" lang="ja-JP" altLang="en-US" sz="1000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8" name="右矢印 107"/>
              <p:cNvSpPr/>
              <p:nvPr/>
            </p:nvSpPr>
            <p:spPr>
              <a:xfrm>
                <a:off x="7227319" y="303215"/>
                <a:ext cx="1907705" cy="227502"/>
              </a:xfrm>
              <a:prstGeom prst="rightArrow">
                <a:avLst>
                  <a:gd name="adj1" fmla="val 50000"/>
                  <a:gd name="adj2" fmla="val 37767"/>
                </a:avLst>
              </a:prstGeom>
              <a:solidFill>
                <a:srgbClr val="92D05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9" name="テキスト ボックス 108"/>
              <p:cNvSpPr txBox="1"/>
              <p:nvPr/>
            </p:nvSpPr>
            <p:spPr>
              <a:xfrm>
                <a:off x="6806424" y="305045"/>
                <a:ext cx="604578" cy="25691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000" dirty="0" smtClean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痙攣</a:t>
                </a:r>
                <a:endParaRPr kumimoji="1" lang="ja-JP" altLang="en-US" sz="1000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0" name="右矢印 109"/>
              <p:cNvSpPr/>
              <p:nvPr/>
            </p:nvSpPr>
            <p:spPr>
              <a:xfrm>
                <a:off x="7218574" y="213150"/>
                <a:ext cx="1907705" cy="227502"/>
              </a:xfrm>
              <a:prstGeom prst="rightArrow">
                <a:avLst>
                  <a:gd name="adj1" fmla="val 50000"/>
                  <a:gd name="adj2" fmla="val 37767"/>
                </a:avLst>
              </a:prstGeom>
              <a:solidFill>
                <a:srgbClr val="92D05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1" name="テキスト ボックス 110"/>
              <p:cNvSpPr txBox="1"/>
              <p:nvPr/>
            </p:nvSpPr>
            <p:spPr>
              <a:xfrm>
                <a:off x="6806374" y="157890"/>
                <a:ext cx="600294" cy="25691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000" dirty="0" smtClean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脱毛</a:t>
                </a:r>
                <a:endParaRPr kumimoji="1" lang="ja-JP" altLang="en-US" sz="1000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2" name="右矢印 111"/>
              <p:cNvSpPr/>
              <p:nvPr/>
            </p:nvSpPr>
            <p:spPr>
              <a:xfrm>
                <a:off x="8133439" y="115917"/>
                <a:ext cx="1001584" cy="227502"/>
              </a:xfrm>
              <a:prstGeom prst="rightArrow">
                <a:avLst>
                  <a:gd name="adj1" fmla="val 50000"/>
                  <a:gd name="adj2" fmla="val 37767"/>
                </a:avLst>
              </a:prstGeom>
              <a:solidFill>
                <a:srgbClr val="92D050">
                  <a:alpha val="50196"/>
                </a:srgb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3" name="テキスト ボックス 112"/>
              <p:cNvSpPr txBox="1"/>
              <p:nvPr/>
            </p:nvSpPr>
            <p:spPr>
              <a:xfrm>
                <a:off x="7303695" y="100363"/>
                <a:ext cx="1271999" cy="246221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000" dirty="0" smtClean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寝たきり</a:t>
                </a:r>
                <a:endParaRPr kumimoji="1" lang="ja-JP" altLang="en-US" sz="1000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8" name="テキスト ボックス 117"/>
              <p:cNvSpPr txBox="1"/>
              <p:nvPr/>
            </p:nvSpPr>
            <p:spPr>
              <a:xfrm>
                <a:off x="-37399" y="5167652"/>
                <a:ext cx="52770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200" b="1" dirty="0" smtClean="0">
                    <a:solidFill>
                      <a:srgbClr val="FF0000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17</a:t>
                </a:r>
                <a:r>
                  <a:rPr kumimoji="1" lang="ja-JP" altLang="en-US" sz="1200" b="1" dirty="0" smtClean="0">
                    <a:solidFill>
                      <a:srgbClr val="FF0000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歳</a:t>
                </a:r>
                <a:endParaRPr kumimoji="1" lang="ja-JP" altLang="en-US" sz="1200" b="1" dirty="0">
                  <a:solidFill>
                    <a:srgbClr val="FF0000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9" name="テキスト ボックス 118"/>
              <p:cNvSpPr txBox="1"/>
              <p:nvPr/>
            </p:nvSpPr>
            <p:spPr>
              <a:xfrm>
                <a:off x="291217" y="5172855"/>
                <a:ext cx="52770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200" b="1" dirty="0" smtClean="0">
                    <a:solidFill>
                      <a:srgbClr val="FF0000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17</a:t>
                </a:r>
                <a:r>
                  <a:rPr kumimoji="1" lang="ja-JP" altLang="en-US" sz="1200" b="1" dirty="0" smtClean="0">
                    <a:solidFill>
                      <a:srgbClr val="FF0000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歳</a:t>
                </a:r>
                <a:endParaRPr kumimoji="1" lang="ja-JP" altLang="en-US" sz="1200" b="1" dirty="0">
                  <a:solidFill>
                    <a:srgbClr val="FF0000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0" name="テキスト ボックス 119"/>
              <p:cNvSpPr txBox="1"/>
              <p:nvPr/>
            </p:nvSpPr>
            <p:spPr>
              <a:xfrm>
                <a:off x="673201" y="5176552"/>
                <a:ext cx="52770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200" b="1" dirty="0" smtClean="0">
                    <a:solidFill>
                      <a:srgbClr val="FF0000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18</a:t>
                </a:r>
                <a:r>
                  <a:rPr kumimoji="1" lang="ja-JP" altLang="en-US" sz="1200" b="1" dirty="0" smtClean="0">
                    <a:solidFill>
                      <a:srgbClr val="FF0000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歳</a:t>
                </a:r>
                <a:endParaRPr kumimoji="1" lang="ja-JP" altLang="en-US" sz="1200" b="1" dirty="0">
                  <a:solidFill>
                    <a:srgbClr val="FF0000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7" name="テキスト ボックス 116"/>
              <p:cNvSpPr txBox="1"/>
              <p:nvPr/>
            </p:nvSpPr>
            <p:spPr>
              <a:xfrm>
                <a:off x="-44469" y="5607356"/>
                <a:ext cx="12618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ja-JP" altLang="en-US" sz="1200" b="1" dirty="0" smtClean="0">
                    <a:solidFill>
                      <a:srgbClr val="FF0000"/>
                    </a:solidFill>
                  </a:rPr>
                  <a:t>サーバリックス</a:t>
                </a:r>
                <a:endParaRPr kumimoji="1" lang="en-US" altLang="ja-JP" sz="1200" b="1" dirty="0" smtClean="0">
                  <a:solidFill>
                    <a:srgbClr val="FF0000"/>
                  </a:solidFill>
                </a:endParaRPr>
              </a:p>
              <a:p>
                <a:pPr algn="ctr"/>
                <a:r>
                  <a:rPr kumimoji="1" lang="ja-JP" altLang="en-US" sz="1200" b="1" dirty="0" smtClean="0">
                    <a:solidFill>
                      <a:srgbClr val="FF0000"/>
                    </a:solidFill>
                  </a:rPr>
                  <a:t>接種</a:t>
                </a:r>
                <a:endParaRPr kumimoji="1" lang="ja-JP" altLang="en-US" sz="1200" b="1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121" name="下矢印 120"/>
            <p:cNvSpPr/>
            <p:nvPr/>
          </p:nvSpPr>
          <p:spPr>
            <a:xfrm>
              <a:off x="4124925" y="1052736"/>
              <a:ext cx="375067" cy="3460539"/>
            </a:xfrm>
            <a:prstGeom prst="downArrow">
              <a:avLst/>
            </a:prstGeom>
            <a:gradFill flip="none" rotWithShape="1">
              <a:gsLst>
                <a:gs pos="0">
                  <a:srgbClr val="0066FF">
                    <a:tint val="66000"/>
                    <a:satMod val="160000"/>
                  </a:srgbClr>
                </a:gs>
                <a:gs pos="50000">
                  <a:srgbClr val="0066FF">
                    <a:tint val="44500"/>
                    <a:satMod val="160000"/>
                  </a:srgbClr>
                </a:gs>
                <a:gs pos="100000">
                  <a:srgbClr val="0066FF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  <a:ln w="28575">
              <a:solidFill>
                <a:schemeClr val="accent1"/>
              </a:solidFill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b="1" dirty="0" smtClean="0">
                  <a:solidFill>
                    <a:schemeClr val="tx1"/>
                  </a:solidFill>
                </a:rPr>
                <a:t>車椅子</a:t>
              </a:r>
              <a:endParaRPr kumimoji="1" lang="ja-JP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22" name="下矢印 121"/>
            <p:cNvSpPr/>
            <p:nvPr/>
          </p:nvSpPr>
          <p:spPr>
            <a:xfrm>
              <a:off x="7932057" y="79852"/>
              <a:ext cx="375067" cy="4093853"/>
            </a:xfrm>
            <a:prstGeom prst="downArrow">
              <a:avLst/>
            </a:prstGeom>
            <a:gradFill flip="none" rotWithShape="1">
              <a:gsLst>
                <a:gs pos="0">
                  <a:srgbClr val="0066FF">
                    <a:tint val="66000"/>
                    <a:satMod val="160000"/>
                  </a:srgbClr>
                </a:gs>
                <a:gs pos="50000">
                  <a:srgbClr val="0066FF">
                    <a:tint val="44500"/>
                    <a:satMod val="160000"/>
                  </a:srgbClr>
                </a:gs>
                <a:gs pos="100000">
                  <a:srgbClr val="0066FF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  <a:ln w="28575">
              <a:solidFill>
                <a:schemeClr val="accent1"/>
              </a:solidFill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b="1" dirty="0" smtClean="0">
                  <a:solidFill>
                    <a:schemeClr val="tx1"/>
                  </a:solidFill>
                </a:rPr>
                <a:t>寝たきり</a:t>
              </a:r>
              <a:endParaRPr kumimoji="1" lang="ja-JP" altLang="en-US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123" name="テキスト ボックス 122"/>
          <p:cNvSpPr txBox="1"/>
          <p:nvPr/>
        </p:nvSpPr>
        <p:spPr>
          <a:xfrm>
            <a:off x="179512" y="6433591"/>
            <a:ext cx="2448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霞が関アーバンクリニック</a:t>
            </a:r>
            <a:endParaRPr kumimoji="1" lang="ja-JP" altLang="en-US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48566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00692" y="217345"/>
            <a:ext cx="8373438" cy="547359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kumimoji="1" lang="en-US" altLang="ja-JP" sz="3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HANS</a:t>
            </a:r>
            <a:r>
              <a:rPr kumimoji="1" lang="ja-JP" altLang="en-US" sz="3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ja-JP" altLang="en-US" sz="3200" b="1" dirty="0" smtClean="0">
                <a:solidFill>
                  <a:schemeClr val="accent6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臨床</a:t>
            </a:r>
            <a:r>
              <a:rPr lang="ja-JP" altLang="en-US" sz="3200" b="1" dirty="0">
                <a:solidFill>
                  <a:schemeClr val="accent6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症状の症候的分類と頻度</a:t>
            </a:r>
            <a:r>
              <a:rPr lang="ja-JP" altLang="en-US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en-US" altLang="ja-JP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(n=10</a:t>
            </a:r>
            <a:r>
              <a:rPr lang="en-US" altLang="ja-JP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)</a:t>
            </a:r>
            <a:endParaRPr kumimoji="1" lang="ja-JP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グラフ 2"/>
          <p:cNvGraphicFramePr/>
          <p:nvPr>
            <p:extLst>
              <p:ext uri="{D42A27DB-BD31-4B8C-83A1-F6EECF244321}">
                <p14:modId xmlns:p14="http://schemas.microsoft.com/office/powerpoint/2010/main" val="4048434483"/>
              </p:ext>
            </p:extLst>
          </p:nvPr>
        </p:nvGraphicFramePr>
        <p:xfrm>
          <a:off x="1025237" y="942110"/>
          <a:ext cx="7850908" cy="57189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左大かっこ 3"/>
          <p:cNvSpPr/>
          <p:nvPr/>
        </p:nvSpPr>
        <p:spPr>
          <a:xfrm>
            <a:off x="818574" y="1131464"/>
            <a:ext cx="45719" cy="193963"/>
          </a:xfrm>
          <a:prstGeom prst="lef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左大かっこ 4"/>
          <p:cNvSpPr/>
          <p:nvPr/>
        </p:nvSpPr>
        <p:spPr>
          <a:xfrm>
            <a:off x="832434" y="2576904"/>
            <a:ext cx="45719" cy="193963"/>
          </a:xfrm>
          <a:prstGeom prst="lef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左大かっこ 5"/>
          <p:cNvSpPr/>
          <p:nvPr/>
        </p:nvSpPr>
        <p:spPr>
          <a:xfrm>
            <a:off x="827822" y="2867844"/>
            <a:ext cx="45719" cy="193963"/>
          </a:xfrm>
          <a:prstGeom prst="lef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左大かっこ 6"/>
          <p:cNvSpPr/>
          <p:nvPr/>
        </p:nvSpPr>
        <p:spPr>
          <a:xfrm>
            <a:off x="822961" y="1417787"/>
            <a:ext cx="45719" cy="586512"/>
          </a:xfrm>
          <a:prstGeom prst="lef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左大かっこ 7"/>
          <p:cNvSpPr/>
          <p:nvPr/>
        </p:nvSpPr>
        <p:spPr>
          <a:xfrm>
            <a:off x="822962" y="2124372"/>
            <a:ext cx="50580" cy="355568"/>
          </a:xfrm>
          <a:prstGeom prst="lef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左大かっこ 8"/>
          <p:cNvSpPr/>
          <p:nvPr/>
        </p:nvSpPr>
        <p:spPr>
          <a:xfrm>
            <a:off x="841433" y="3223438"/>
            <a:ext cx="55541" cy="2327616"/>
          </a:xfrm>
          <a:prstGeom prst="lef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左大かっこ 9"/>
          <p:cNvSpPr/>
          <p:nvPr/>
        </p:nvSpPr>
        <p:spPr>
          <a:xfrm>
            <a:off x="846057" y="5634027"/>
            <a:ext cx="45719" cy="586512"/>
          </a:xfrm>
          <a:prstGeom prst="lef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71045" y="1108353"/>
            <a:ext cx="114531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50" b="1" dirty="0" smtClean="0">
                <a:solidFill>
                  <a:srgbClr val="FF0000"/>
                </a:solidFill>
                <a:latin typeface="+mn-ea"/>
              </a:rPr>
              <a:t>疼痛性障害</a:t>
            </a:r>
            <a:endParaRPr kumimoji="1" lang="ja-JP" altLang="en-US" sz="105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66433" y="1574777"/>
            <a:ext cx="114531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50" b="1" dirty="0">
                <a:solidFill>
                  <a:srgbClr val="6600FF"/>
                </a:solidFill>
                <a:latin typeface="+mn-ea"/>
              </a:rPr>
              <a:t>運動機能</a:t>
            </a:r>
            <a:r>
              <a:rPr lang="ja-JP" altLang="en-US" sz="1050" b="1" dirty="0" smtClean="0">
                <a:solidFill>
                  <a:srgbClr val="6600FF"/>
                </a:solidFill>
                <a:latin typeface="+mn-ea"/>
              </a:rPr>
              <a:t>障害</a:t>
            </a:r>
            <a:endParaRPr kumimoji="1" lang="ja-JP" altLang="en-US" sz="1050" b="1" dirty="0">
              <a:solidFill>
                <a:srgbClr val="6600FF"/>
              </a:solidFill>
              <a:latin typeface="+mn-ea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15641" y="2142797"/>
            <a:ext cx="114531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50" b="1" dirty="0" smtClean="0">
                <a:solidFill>
                  <a:srgbClr val="FF6600"/>
                </a:solidFill>
                <a:latin typeface="+mn-ea"/>
              </a:rPr>
              <a:t>消化器機能障害</a:t>
            </a:r>
            <a:endParaRPr kumimoji="1" lang="ja-JP" altLang="en-US" sz="1050" b="1" dirty="0">
              <a:solidFill>
                <a:srgbClr val="FF6600"/>
              </a:solidFill>
              <a:latin typeface="+mn-ea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38737" y="2535333"/>
            <a:ext cx="1145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b="1" dirty="0" smtClean="0">
                <a:solidFill>
                  <a:srgbClr val="00B050"/>
                </a:solidFill>
                <a:latin typeface="+mn-ea"/>
              </a:rPr>
              <a:t>呼吸機能障害</a:t>
            </a:r>
            <a:endParaRPr kumimoji="1" lang="ja-JP" altLang="en-US" sz="1200" b="1" dirty="0">
              <a:solidFill>
                <a:srgbClr val="00B050"/>
              </a:solidFill>
              <a:latin typeface="+mn-ea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34125" y="2817037"/>
            <a:ext cx="114531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50" b="1" dirty="0" smtClean="0">
                <a:solidFill>
                  <a:srgbClr val="CC00FF"/>
                </a:solidFill>
                <a:latin typeface="+mn-ea"/>
              </a:rPr>
              <a:t>内分泌機能障害</a:t>
            </a:r>
            <a:endParaRPr kumimoji="1" lang="ja-JP" altLang="en-US" sz="1050" b="1" dirty="0">
              <a:solidFill>
                <a:srgbClr val="CC00FF"/>
              </a:solidFill>
              <a:latin typeface="+mn-ea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66433" y="4123937"/>
            <a:ext cx="114531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50" b="1" dirty="0" smtClean="0">
                <a:solidFill>
                  <a:srgbClr val="00CCFF"/>
                </a:solidFill>
                <a:latin typeface="+mn-ea"/>
              </a:rPr>
              <a:t>高次脳機能障害</a:t>
            </a:r>
            <a:endParaRPr kumimoji="1" lang="ja-JP" altLang="en-US" sz="1050" b="1" dirty="0">
              <a:solidFill>
                <a:srgbClr val="00CCFF"/>
              </a:solidFill>
              <a:latin typeface="+mn-ea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10781" y="5800325"/>
            <a:ext cx="65574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50" b="1" dirty="0">
                <a:solidFill>
                  <a:srgbClr val="FF66FF"/>
                </a:solidFill>
                <a:latin typeface="+mn-ea"/>
              </a:rPr>
              <a:t>その他</a:t>
            </a:r>
            <a:endParaRPr kumimoji="1" lang="ja-JP" altLang="en-US" sz="1050" b="1" dirty="0">
              <a:solidFill>
                <a:srgbClr val="FF66FF"/>
              </a:solidFill>
              <a:latin typeface="+mn-ea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8470957" y="6540987"/>
            <a:ext cx="45397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50" b="1" dirty="0" smtClean="0"/>
              <a:t>（％）</a:t>
            </a:r>
            <a:endParaRPr kumimoji="1" lang="ja-JP" altLang="en-US" sz="1050" b="1" dirty="0"/>
          </a:p>
        </p:txBody>
      </p:sp>
      <p:sp>
        <p:nvSpPr>
          <p:cNvPr id="19" name="正方形/長方形 18"/>
          <p:cNvSpPr/>
          <p:nvPr/>
        </p:nvSpPr>
        <p:spPr>
          <a:xfrm>
            <a:off x="1797978" y="1202076"/>
            <a:ext cx="154112" cy="113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1633591" y="1150706"/>
            <a:ext cx="82193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b="1" dirty="0" smtClean="0"/>
              <a:t>発作</a:t>
            </a:r>
            <a:endParaRPr kumimoji="1" lang="ja-JP" altLang="en-US" sz="900" b="1" dirty="0"/>
          </a:p>
        </p:txBody>
      </p:sp>
      <p:sp>
        <p:nvSpPr>
          <p:cNvPr id="22" name="正方形/長方形 21"/>
          <p:cNvSpPr/>
          <p:nvPr/>
        </p:nvSpPr>
        <p:spPr>
          <a:xfrm>
            <a:off x="2084143" y="2943995"/>
            <a:ext cx="255609" cy="1269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979712" y="2910136"/>
            <a:ext cx="51121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b="1" dirty="0"/>
              <a:t>出血</a:t>
            </a:r>
            <a:endParaRPr kumimoji="1" lang="ja-JP" altLang="en-US" sz="900" b="1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7236296" y="764704"/>
            <a:ext cx="16561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横浜市立大学小児科</a:t>
            </a:r>
            <a:endParaRPr kumimoji="1" lang="ja-JP" altLang="en-US" sz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74263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hibita\Pictures\img1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7752" y="1116840"/>
            <a:ext cx="5344400" cy="518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899592" y="188640"/>
            <a:ext cx="7128791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sz="2400" b="1" dirty="0" smtClean="0">
                <a:solidFill>
                  <a:schemeClr val="accent6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HANS 88</a:t>
            </a:r>
            <a:r>
              <a:rPr kumimoji="1" lang="ja-JP" altLang="en-US" sz="2400" b="1" dirty="0" smtClean="0">
                <a:solidFill>
                  <a:schemeClr val="accent6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症例の呈した臨床症状の種類と人数</a:t>
            </a:r>
            <a:endParaRPr kumimoji="1" lang="ja-JP" altLang="en-US" sz="2400" b="1" dirty="0">
              <a:solidFill>
                <a:schemeClr val="accent6">
                  <a:lumMod val="7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 rot="5400000" flipV="1">
            <a:off x="400182" y="3064314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臨床症状</a:t>
            </a:r>
            <a:endParaRPr kumimoji="1" lang="ja-JP" altLang="en-US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796136" y="764704"/>
            <a:ext cx="1224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人数（人）</a:t>
            </a:r>
            <a:endParaRPr kumimoji="1" lang="ja-JP" altLang="en-US" sz="14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5580112" y="2924944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頻度</a:t>
            </a:r>
            <a:r>
              <a:rPr lang="ja-JP" altLang="en-US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の高い</a:t>
            </a:r>
            <a:r>
              <a:rPr lang="en-US" altLang="ja-JP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20</a:t>
            </a:r>
            <a:r>
              <a:rPr lang="ja-JP" altLang="en-US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症状</a:t>
            </a:r>
            <a:endParaRPr kumimoji="1" lang="ja-JP" altLang="en-US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220072" y="3429000"/>
            <a:ext cx="129614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1</a:t>
            </a:r>
            <a:r>
              <a:rPr kumimoji="1" lang="ja-JP" altLang="en-US" sz="14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頭痛</a:t>
            </a:r>
            <a:endParaRPr kumimoji="1" lang="en-US" altLang="ja-JP" sz="1400" b="1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en-US" altLang="ja-JP" sz="14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2</a:t>
            </a:r>
            <a:r>
              <a:rPr lang="ja-JP" altLang="en-US" sz="14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倦怠感</a:t>
            </a:r>
            <a:endParaRPr lang="en-US" altLang="ja-JP" sz="1400" b="1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en-US" altLang="ja-JP" sz="14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3</a:t>
            </a:r>
            <a:r>
              <a:rPr kumimoji="1" lang="ja-JP" altLang="en-US" sz="14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疲労感</a:t>
            </a:r>
            <a:endParaRPr kumimoji="1" lang="en-US" altLang="ja-JP" sz="1400" b="1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en-US" altLang="ja-JP" sz="14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4</a:t>
            </a:r>
            <a:r>
              <a:rPr lang="ja-JP" altLang="en-US" sz="14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脱力</a:t>
            </a:r>
            <a:endParaRPr lang="en-US" altLang="ja-JP" sz="1400" b="1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en-US" altLang="ja-JP" sz="14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5</a:t>
            </a:r>
            <a:r>
              <a:rPr kumimoji="1" lang="ja-JP" altLang="en-US" sz="14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しびれ</a:t>
            </a:r>
            <a:endParaRPr kumimoji="1" lang="en-US" altLang="ja-JP" sz="1400" b="1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en-US" altLang="ja-JP" sz="14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6</a:t>
            </a:r>
            <a:r>
              <a:rPr lang="ja-JP" altLang="en-US" sz="14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意識障害</a:t>
            </a:r>
            <a:endParaRPr lang="en-US" altLang="ja-JP" sz="1400" b="1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en-US" altLang="ja-JP" sz="14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7</a:t>
            </a:r>
            <a:r>
              <a:rPr kumimoji="1" lang="ja-JP" altLang="en-US" sz="14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筋力低下</a:t>
            </a:r>
            <a:endParaRPr kumimoji="1" lang="en-US" altLang="ja-JP" sz="1400" b="1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en-US" altLang="ja-JP" sz="14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8</a:t>
            </a:r>
            <a:r>
              <a:rPr lang="ja-JP" altLang="en-US" sz="14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記憶障害</a:t>
            </a:r>
            <a:endParaRPr lang="en-US" altLang="ja-JP" sz="1400" b="1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en-US" altLang="ja-JP" sz="14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9</a:t>
            </a:r>
            <a:r>
              <a:rPr kumimoji="1" lang="ja-JP" altLang="en-US" sz="14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全身疼痛</a:t>
            </a:r>
            <a:endParaRPr kumimoji="1" lang="en-US" altLang="ja-JP" sz="1400" b="1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en-US" altLang="ja-JP" sz="14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10  </a:t>
            </a:r>
            <a:r>
              <a:rPr lang="ja-JP" altLang="en-US" sz="14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学力低下</a:t>
            </a:r>
            <a:endParaRPr kumimoji="1" lang="ja-JP" altLang="en-US" sz="14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660232" y="3429000"/>
            <a:ext cx="223224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</a:t>
            </a:r>
            <a:r>
              <a:rPr kumimoji="1" lang="en-US" altLang="ja-JP" sz="14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</a:t>
            </a:r>
            <a:r>
              <a:rPr kumimoji="1" lang="ja-JP" altLang="en-US" sz="14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1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歩行障害</a:t>
            </a:r>
            <a:endParaRPr kumimoji="1" lang="en-US" altLang="ja-JP" sz="1400" b="1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en-US" altLang="ja-JP" sz="1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</a:t>
            </a:r>
            <a:r>
              <a:rPr lang="en-US" altLang="ja-JP" sz="14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</a:t>
            </a:r>
            <a:r>
              <a:rPr lang="ja-JP" altLang="en-US" sz="14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生理異常</a:t>
            </a:r>
            <a:endParaRPr lang="en-US" altLang="ja-JP" sz="1400" b="1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en-US" altLang="ja-JP" sz="1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</a:t>
            </a:r>
            <a:r>
              <a:rPr kumimoji="1" lang="en-US" altLang="ja-JP" sz="14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3</a:t>
            </a:r>
            <a:r>
              <a:rPr kumimoji="1" lang="ja-JP" altLang="en-US" sz="14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腹痛</a:t>
            </a:r>
            <a:endParaRPr kumimoji="1" lang="en-US" altLang="ja-JP" sz="1400" b="1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en-US" altLang="ja-JP" sz="1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</a:t>
            </a:r>
            <a:r>
              <a:rPr lang="en-US" altLang="ja-JP" sz="14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4</a:t>
            </a:r>
            <a:r>
              <a:rPr lang="ja-JP" altLang="en-US" sz="14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関節痛</a:t>
            </a:r>
            <a:endParaRPr lang="en-US" altLang="ja-JP" sz="1400" b="1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en-US" altLang="ja-JP" sz="1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</a:t>
            </a:r>
            <a:r>
              <a:rPr kumimoji="1" lang="en-US" altLang="ja-JP" sz="14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5</a:t>
            </a:r>
            <a:r>
              <a:rPr kumimoji="1" lang="ja-JP" altLang="en-US" sz="14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便秘・下痢の反復</a:t>
            </a:r>
            <a:endParaRPr kumimoji="1" lang="en-US" altLang="ja-JP" sz="1400" b="1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en-US" altLang="ja-JP" sz="14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16</a:t>
            </a:r>
            <a:r>
              <a:rPr lang="ja-JP" altLang="en-US" sz="14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集中力低下</a:t>
            </a:r>
            <a:endParaRPr lang="en-US" altLang="ja-JP" sz="1400" b="1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en-US" altLang="ja-JP" sz="1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</a:t>
            </a:r>
            <a:r>
              <a:rPr kumimoji="1" lang="en-US" altLang="ja-JP" sz="14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7</a:t>
            </a:r>
            <a:r>
              <a:rPr kumimoji="1" lang="ja-JP" altLang="en-US" sz="14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めまい</a:t>
            </a:r>
            <a:endParaRPr kumimoji="1" lang="en-US" altLang="ja-JP" sz="1400" b="1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en-US" altLang="ja-JP" sz="1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</a:t>
            </a:r>
            <a:r>
              <a:rPr lang="en-US" altLang="ja-JP" sz="14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8</a:t>
            </a:r>
            <a:r>
              <a:rPr lang="ja-JP" altLang="en-US" sz="14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線維筋痛症と診断</a:t>
            </a:r>
            <a:endParaRPr lang="en-US" altLang="ja-JP" sz="1400" b="1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en-US" altLang="ja-JP" sz="14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19</a:t>
            </a:r>
            <a:r>
              <a:rPr kumimoji="1" lang="ja-JP" altLang="en-US" sz="14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過呼吸</a:t>
            </a:r>
            <a:endParaRPr kumimoji="1" lang="en-US" altLang="ja-JP" sz="1400" b="1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en-US" altLang="ja-JP" sz="1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</a:t>
            </a:r>
            <a:r>
              <a:rPr lang="en-US" altLang="ja-JP" sz="14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0  </a:t>
            </a:r>
            <a:r>
              <a:rPr lang="ja-JP" altLang="en-US" sz="1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ja-JP" altLang="en-US" sz="14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羞明（光過敏）</a:t>
            </a:r>
            <a:endParaRPr kumimoji="1" lang="ja-JP" altLang="en-US" sz="14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4932040" y="3429000"/>
            <a:ext cx="3816424" cy="224676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004048" y="5661248"/>
            <a:ext cx="39604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（肩、膝、腕の関節痛は「関節痛」として一括した）</a:t>
            </a:r>
            <a:endParaRPr kumimoji="1" lang="ja-JP" altLang="en-US" sz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436096" y="6309320"/>
            <a:ext cx="3384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（難病治療研究振興財団のまとめ）</a:t>
            </a:r>
            <a:endParaRPr kumimoji="1" lang="ja-JP" altLang="en-US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156176" y="6093296"/>
            <a:ext cx="2448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霞が関アーバンクリニック</a:t>
            </a:r>
            <a:endParaRPr kumimoji="1" lang="ja-JP" altLang="en-US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34195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3468</TotalTime>
  <Words>1963</Words>
  <Application>Microsoft Office PowerPoint</Application>
  <PresentationFormat>画面に合わせる (4:3)</PresentationFormat>
  <Paragraphs>761</Paragraphs>
  <Slides>23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23</vt:i4>
      </vt:variant>
    </vt:vector>
  </HeadingPairs>
  <TitlesOfParts>
    <vt:vector size="24" baseType="lpstr">
      <vt:lpstr>Office ​​テーマ</vt:lpstr>
      <vt:lpstr>HPVワクチン副反応の臨床症候と 中枢神経病巣の考え方</vt:lpstr>
      <vt:lpstr>HPVワクチン接種後に生じた疾患の 臨床症候の特徴</vt:lpstr>
      <vt:lpstr>19歳、女性</vt:lpstr>
      <vt:lpstr>臨床症状は一定の傾向をもって重層化していく</vt:lpstr>
      <vt:lpstr>PowerPoint プレゼンテーション</vt:lpstr>
      <vt:lpstr>PowerPoint プレゼンテーション</vt:lpstr>
      <vt:lpstr>PowerPoint プレゼンテーション</vt:lpstr>
      <vt:lpstr>HANS：臨床症状の症候的分類と頻度　(n=10)</vt:lpstr>
      <vt:lpstr>PowerPoint プレゼンテーション</vt:lpstr>
      <vt:lpstr> HANS 88症例の症状の重複数</vt:lpstr>
      <vt:lpstr>時間経過に伴う症候の進展と拡大</vt:lpstr>
      <vt:lpstr>新規疾患の発生を認知</vt:lpstr>
      <vt:lpstr>臨床症状の理学的所見 （膝関節痛の例）</vt:lpstr>
      <vt:lpstr>HANS責任病巣の推定 症候学的検討による同定</vt:lpstr>
      <vt:lpstr>HANS責任病巣の推定 症候学的検討による同定</vt:lpstr>
      <vt:lpstr>視床下部病変の増悪因子・改善因子</vt:lpstr>
      <vt:lpstr>今後の医学的研究の方向</vt:lpstr>
      <vt:lpstr>ＨＰＶワクチン副反応報告 (SOC分類) デンマーク(DHMA)/フランス(ANSM)/イギリス(MHRA)</vt:lpstr>
      <vt:lpstr>症例間で「共通」の症状と 少数例であるが責任病巣を示唆する症状</vt:lpstr>
      <vt:lpstr>EMA ReportとDr. Brinthの反論</vt:lpstr>
      <vt:lpstr>治療  自己免疫と脳内炎症 とくに視床下部病変の治療</vt:lpstr>
      <vt:lpstr>病態に基づいた治療法の導入</vt:lpstr>
      <vt:lpstr>治療方法の確立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HANSの症状は、更年期症状に似ている</dc:title>
  <dc:creator>SYokota</dc:creator>
  <cp:lastModifiedBy>fmvuser</cp:lastModifiedBy>
  <cp:revision>226</cp:revision>
  <cp:lastPrinted>2016-01-20T07:04:45Z</cp:lastPrinted>
  <dcterms:created xsi:type="dcterms:W3CDTF">2015-08-30T02:42:36Z</dcterms:created>
  <dcterms:modified xsi:type="dcterms:W3CDTF">2016-02-28T10:26:48Z</dcterms:modified>
</cp:coreProperties>
</file>