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9"/>
  </p:notesMasterIdLst>
  <p:sldIdLst>
    <p:sldId id="261" r:id="rId2"/>
    <p:sldId id="381" r:id="rId3"/>
    <p:sldId id="312" r:id="rId4"/>
    <p:sldId id="313" r:id="rId5"/>
    <p:sldId id="382" r:id="rId6"/>
    <p:sldId id="383" r:id="rId7"/>
    <p:sldId id="384" r:id="rId8"/>
    <p:sldId id="385" r:id="rId9"/>
    <p:sldId id="316" r:id="rId10"/>
    <p:sldId id="317" r:id="rId11"/>
    <p:sldId id="318" r:id="rId12"/>
    <p:sldId id="319" r:id="rId13"/>
    <p:sldId id="320" r:id="rId14"/>
    <p:sldId id="321" r:id="rId15"/>
    <p:sldId id="322" r:id="rId16"/>
    <p:sldId id="323" r:id="rId17"/>
    <p:sldId id="324" r:id="rId18"/>
    <p:sldId id="398" r:id="rId19"/>
    <p:sldId id="399" r:id="rId20"/>
    <p:sldId id="400" r:id="rId21"/>
    <p:sldId id="328" r:id="rId22"/>
    <p:sldId id="329" r:id="rId23"/>
    <p:sldId id="330" r:id="rId24"/>
    <p:sldId id="331" r:id="rId25"/>
    <p:sldId id="259" r:id="rId26"/>
    <p:sldId id="260" r:id="rId27"/>
    <p:sldId id="262" r:id="rId28"/>
    <p:sldId id="271" r:id="rId29"/>
    <p:sldId id="270" r:id="rId30"/>
    <p:sldId id="272" r:id="rId31"/>
    <p:sldId id="273" r:id="rId32"/>
    <p:sldId id="372" r:id="rId33"/>
    <p:sldId id="263" r:id="rId34"/>
    <p:sldId id="288" r:id="rId35"/>
    <p:sldId id="373" r:id="rId36"/>
    <p:sldId id="374" r:id="rId37"/>
    <p:sldId id="375" r:id="rId38"/>
    <p:sldId id="376" r:id="rId39"/>
    <p:sldId id="377" r:id="rId40"/>
    <p:sldId id="291" r:id="rId41"/>
    <p:sldId id="292" r:id="rId42"/>
    <p:sldId id="293" r:id="rId43"/>
    <p:sldId id="294" r:id="rId44"/>
    <p:sldId id="295" r:id="rId45"/>
    <p:sldId id="368" r:id="rId46"/>
    <p:sldId id="297" r:id="rId47"/>
    <p:sldId id="298" r:id="rId48"/>
    <p:sldId id="299" r:id="rId49"/>
    <p:sldId id="300" r:id="rId50"/>
    <p:sldId id="301" r:id="rId51"/>
    <p:sldId id="302" r:id="rId52"/>
    <p:sldId id="303" r:id="rId53"/>
    <p:sldId id="379" r:id="rId54"/>
    <p:sldId id="378" r:id="rId55"/>
    <p:sldId id="265" r:id="rId56"/>
    <p:sldId id="305" r:id="rId57"/>
    <p:sldId id="306" r:id="rId58"/>
    <p:sldId id="307" r:id="rId59"/>
    <p:sldId id="308" r:id="rId60"/>
    <p:sldId id="309" r:id="rId61"/>
    <p:sldId id="310" r:id="rId62"/>
    <p:sldId id="380" r:id="rId63"/>
    <p:sldId id="274" r:id="rId64"/>
    <p:sldId id="264" r:id="rId65"/>
    <p:sldId id="275" r:id="rId66"/>
    <p:sldId id="279" r:id="rId67"/>
    <p:sldId id="282" r:id="rId68"/>
    <p:sldId id="369" r:id="rId69"/>
    <p:sldId id="370" r:id="rId70"/>
    <p:sldId id="283" r:id="rId71"/>
    <p:sldId id="284" r:id="rId72"/>
    <p:sldId id="285" r:id="rId73"/>
    <p:sldId id="286" r:id="rId74"/>
    <p:sldId id="287" r:id="rId75"/>
    <p:sldId id="386" r:id="rId76"/>
    <p:sldId id="359" r:id="rId77"/>
    <p:sldId id="360" r:id="rId78"/>
    <p:sldId id="332" r:id="rId79"/>
    <p:sldId id="333" r:id="rId80"/>
    <p:sldId id="334" r:id="rId81"/>
    <p:sldId id="387" r:id="rId82"/>
    <p:sldId id="336" r:id="rId83"/>
    <p:sldId id="347" r:id="rId84"/>
    <p:sldId id="388" r:id="rId85"/>
    <p:sldId id="350" r:id="rId86"/>
    <p:sldId id="392" r:id="rId87"/>
    <p:sldId id="393" r:id="rId88"/>
    <p:sldId id="390" r:id="rId89"/>
    <p:sldId id="351" r:id="rId90"/>
    <p:sldId id="352" r:id="rId91"/>
    <p:sldId id="394" r:id="rId92"/>
    <p:sldId id="355" r:id="rId93"/>
    <p:sldId id="356" r:id="rId94"/>
    <p:sldId id="391" r:id="rId95"/>
    <p:sldId id="357" r:id="rId96"/>
    <p:sldId id="358" r:id="rId97"/>
    <p:sldId id="366" r:id="rId9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3" d="100"/>
          <a:sy n="83" d="100"/>
        </p:scale>
        <p:origin x="-396" y="-630"/>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46A5BC-6962-C147-98D9-2FA878C41638}" type="datetimeFigureOut">
              <a:rPr kumimoji="1" lang="ja-JP" altLang="en-US" smtClean="0"/>
              <a:t>2014/12/7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6F96B-111C-5F4F-83A5-DFE582B6F01D}" type="slidenum">
              <a:rPr kumimoji="1" lang="ja-JP" altLang="en-US" smtClean="0"/>
              <a:t>‹#›</a:t>
            </a:fld>
            <a:endParaRPr kumimoji="1" lang="ja-JP" altLang="en-US"/>
          </a:p>
        </p:txBody>
      </p:sp>
    </p:spTree>
    <p:extLst>
      <p:ext uri="{BB962C8B-B14F-4D97-AF65-F5344CB8AC3E}">
        <p14:creationId xmlns:p14="http://schemas.microsoft.com/office/powerpoint/2010/main" val="356510855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a:latin typeface="Calibri" charset="0"/>
                <a:ea typeface="ＭＳ Ｐゴシック" charset="0"/>
              </a:rPr>
              <a:t>１００種以上</a:t>
            </a:r>
            <a:endParaRPr lang="en-US" altLang="ja-JP">
              <a:latin typeface="Calibri" charset="0"/>
              <a:ea typeface="ＭＳ Ｐゴシック" charset="0"/>
            </a:endParaRPr>
          </a:p>
          <a:p>
            <a:pPr>
              <a:spcBef>
                <a:spcPct val="0"/>
              </a:spcBef>
            </a:pPr>
            <a:endParaRPr lang="en-US" altLang="ja-JP">
              <a:latin typeface="Calibri" charset="0"/>
              <a:ea typeface="ＭＳ Ｐゴシック" charset="0"/>
            </a:endParaRPr>
          </a:p>
          <a:p>
            <a:pPr>
              <a:spcBef>
                <a:spcPct val="0"/>
              </a:spcBef>
            </a:pPr>
            <a:r>
              <a:rPr lang="ja-JP" altLang="en-US">
                <a:latin typeface="Calibri" charset="0"/>
                <a:ea typeface="ＭＳ Ｐゴシック" charset="0"/>
              </a:rPr>
              <a:t>高リスク型と中間型、低リスク型があり</a:t>
            </a:r>
            <a:endParaRPr lang="en-US" altLang="ja-JP">
              <a:latin typeface="Calibri" charset="0"/>
              <a:ea typeface="ＭＳ Ｐゴシック" charset="0"/>
            </a:endParaRPr>
          </a:p>
          <a:p>
            <a:pPr>
              <a:spcBef>
                <a:spcPct val="0"/>
              </a:spcBef>
            </a:pPr>
            <a:endParaRPr lang="en-US" altLang="ja-JP">
              <a:latin typeface="Calibri" charset="0"/>
              <a:ea typeface="ＭＳ Ｐゴシック" charset="0"/>
            </a:endParaRPr>
          </a:p>
          <a:p>
            <a:pPr>
              <a:spcBef>
                <a:spcPct val="0"/>
              </a:spcBef>
            </a:pPr>
            <a:r>
              <a:rPr lang="ja-JP" altLang="en-US">
                <a:latin typeface="Calibri" charset="0"/>
                <a:ea typeface="ＭＳ Ｐゴシック" charset="0"/>
              </a:rPr>
              <a:t>ハイリスク型の</a:t>
            </a:r>
            <a:r>
              <a:rPr lang="en-US" altLang="ja-JP">
                <a:latin typeface="Calibri" charset="0"/>
                <a:ea typeface="ＭＳ Ｐゴシック" charset="0"/>
              </a:rPr>
              <a:t>HPV</a:t>
            </a:r>
            <a:r>
              <a:rPr lang="ja-JP" altLang="en-US">
                <a:latin typeface="Calibri" charset="0"/>
                <a:ea typeface="ＭＳ Ｐゴシック" charset="0"/>
              </a:rPr>
              <a:t>１３種類の検査が、保健適応になっている</a:t>
            </a:r>
          </a:p>
        </p:txBody>
      </p:sp>
      <p:sp>
        <p:nvSpPr>
          <p:cNvPr id="112643"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fld id="{0511C4C6-7A39-4A4A-AD28-6DA6A810582E}" type="slidenum">
              <a:rPr lang="ja-JP" altLang="en-US" sz="1200"/>
              <a:pPr fontAlgn="base">
                <a:spcBef>
                  <a:spcPct val="0"/>
                </a:spcBef>
                <a:spcAft>
                  <a:spcPct val="0"/>
                </a:spcAft>
              </a:pPr>
              <a:t>29</a:t>
            </a:fld>
            <a:endParaRPr lang="ja-JP"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6194"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a:latin typeface="Calibri" charset="0"/>
                <a:ea typeface="ＭＳ Ｐゴシック" charset="0"/>
              </a:rPr>
              <a:t>感染から</a:t>
            </a:r>
            <a:r>
              <a:rPr lang="en-US" altLang="ja-JP">
                <a:latin typeface="Calibri" charset="0"/>
                <a:ea typeface="ＭＳ Ｐゴシック" charset="0"/>
              </a:rPr>
              <a:t>CIN3</a:t>
            </a:r>
            <a:r>
              <a:rPr lang="ja-JP" altLang="en-US">
                <a:latin typeface="Calibri" charset="0"/>
                <a:ea typeface="ＭＳ Ｐゴシック" charset="0"/>
              </a:rPr>
              <a:t>　１０年以上　一方通行ではない</a:t>
            </a:r>
            <a:endParaRPr lang="en-US" altLang="ja-JP">
              <a:latin typeface="Calibri" charset="0"/>
              <a:ea typeface="ＭＳ Ｐゴシック" charset="0"/>
            </a:endParaRPr>
          </a:p>
          <a:p>
            <a:pPr>
              <a:spcBef>
                <a:spcPct val="0"/>
              </a:spcBef>
            </a:pPr>
            <a:r>
              <a:rPr lang="en-US" altLang="ja-JP">
                <a:latin typeface="Calibri" charset="0"/>
                <a:ea typeface="ＭＳ Ｐゴシック" charset="0"/>
              </a:rPr>
              <a:t>CIN3</a:t>
            </a:r>
            <a:r>
              <a:rPr lang="ja-JP" altLang="en-US">
                <a:latin typeface="Calibri" charset="0"/>
                <a:ea typeface="ＭＳ Ｐゴシック" charset="0"/>
              </a:rPr>
              <a:t>　</a:t>
            </a:r>
            <a:r>
              <a:rPr lang="en-US" altLang="ja-JP">
                <a:latin typeface="Calibri" charset="0"/>
                <a:ea typeface="ＭＳ Ｐゴシック" charset="0"/>
              </a:rPr>
              <a:t>○</a:t>
            </a:r>
            <a:r>
              <a:rPr lang="ja-JP" altLang="en-US">
                <a:latin typeface="Calibri" charset="0"/>
                <a:ea typeface="ＭＳ Ｐゴシック" charset="0"/>
              </a:rPr>
              <a:t>　から　浸潤がん　</a:t>
            </a:r>
            <a:r>
              <a:rPr lang="en-US" altLang="ja-JP">
                <a:latin typeface="Calibri" charset="0"/>
                <a:ea typeface="ＭＳ Ｐゴシック" charset="0"/>
              </a:rPr>
              <a:t>〜</a:t>
            </a:r>
            <a:r>
              <a:rPr lang="ja-JP" altLang="en-US">
                <a:latin typeface="Calibri" charset="0"/>
                <a:ea typeface="ＭＳ Ｐゴシック" charset="0"/>
              </a:rPr>
              <a:t>　は数年以上</a:t>
            </a:r>
            <a:endParaRPr lang="en-US" altLang="ja-JP">
              <a:latin typeface="Calibri" charset="0"/>
              <a:ea typeface="ＭＳ Ｐゴシック" charset="0"/>
            </a:endParaRPr>
          </a:p>
          <a:p>
            <a:pPr>
              <a:spcBef>
                <a:spcPct val="0"/>
              </a:spcBef>
            </a:pPr>
            <a:r>
              <a:rPr lang="ja-JP" altLang="en-US">
                <a:latin typeface="Calibri" charset="0"/>
                <a:ea typeface="ＭＳ Ｐゴシック" charset="0"/>
              </a:rPr>
              <a:t>促進　抑制</a:t>
            </a:r>
            <a:endParaRPr lang="en-US" altLang="ja-JP">
              <a:latin typeface="Calibri" charset="0"/>
              <a:ea typeface="ＭＳ Ｐゴシック" charset="0"/>
            </a:endParaRPr>
          </a:p>
        </p:txBody>
      </p:sp>
      <p:sp>
        <p:nvSpPr>
          <p:cNvPr id="13619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fld id="{98EF3585-57B7-D34D-9E6D-543488220520}" type="slidenum">
              <a:rPr lang="ja-JP" altLang="en-US" sz="1200"/>
              <a:pPr fontAlgn="base">
                <a:spcBef>
                  <a:spcPct val="0"/>
                </a:spcBef>
                <a:spcAft>
                  <a:spcPct val="0"/>
                </a:spcAft>
              </a:pPr>
              <a:t>30</a:t>
            </a:fld>
            <a:endParaRPr lang="ja-JP"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4146"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a:latin typeface="Calibri" charset="0"/>
                <a:ea typeface="ＭＳ Ｐゴシック" charset="0"/>
              </a:rPr>
              <a:t>説明</a:t>
            </a:r>
          </a:p>
        </p:txBody>
      </p:sp>
      <p:sp>
        <p:nvSpPr>
          <p:cNvPr id="134147"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fld id="{AF137FF6-EC21-7448-AA6E-035BE55A0175}" type="slidenum">
              <a:rPr lang="ja-JP" altLang="en-US" sz="1200"/>
              <a:pPr fontAlgn="base">
                <a:spcBef>
                  <a:spcPct val="0"/>
                </a:spcBef>
                <a:spcAft>
                  <a:spcPct val="0"/>
                </a:spcAft>
              </a:pPr>
              <a:t>31</a:t>
            </a:fld>
            <a:endParaRPr lang="ja-JP"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6850"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a:solidFill>
                  <a:srgbClr val="FF0000"/>
                </a:solidFill>
                <a:latin typeface="Calibri" charset="0"/>
                <a:ea typeface="ＭＳ Ｐゴシック" charset="0"/>
              </a:rPr>
              <a:t>臨床進行期が進むにつれ明らかに予後不良となる　　</a:t>
            </a:r>
            <a:endParaRPr lang="en-US" altLang="ja-JP">
              <a:solidFill>
                <a:srgbClr val="FF0000"/>
              </a:solidFill>
              <a:latin typeface="Calibri" charset="0"/>
              <a:ea typeface="ＭＳ Ｐゴシック" charset="0"/>
            </a:endParaRPr>
          </a:p>
          <a:p>
            <a:pPr>
              <a:spcBef>
                <a:spcPct val="0"/>
              </a:spcBef>
            </a:pPr>
            <a:r>
              <a:rPr lang="ja-JP" altLang="en-US">
                <a:solidFill>
                  <a:srgbClr val="FF0000"/>
                </a:solidFill>
                <a:latin typeface="Calibri" charset="0"/>
                <a:ea typeface="ＭＳ Ｐゴシック" charset="0"/>
              </a:rPr>
              <a:t>しかし　＊</a:t>
            </a:r>
            <a:endParaRPr lang="en-US" altLang="ja-JP">
              <a:solidFill>
                <a:srgbClr val="FF0000"/>
              </a:solidFill>
              <a:latin typeface="Calibri" charset="0"/>
              <a:ea typeface="ＭＳ Ｐゴシック" charset="0"/>
            </a:endParaRPr>
          </a:p>
          <a:p>
            <a:pPr>
              <a:spcBef>
                <a:spcPct val="0"/>
              </a:spcBef>
            </a:pPr>
            <a:endParaRPr lang="en-US" altLang="ja-JP">
              <a:solidFill>
                <a:srgbClr val="FF0000"/>
              </a:solidFill>
              <a:latin typeface="Calibri" charset="0"/>
              <a:ea typeface="ＭＳ Ｐゴシック" charset="0"/>
            </a:endParaRPr>
          </a:p>
        </p:txBody>
      </p:sp>
      <p:sp>
        <p:nvSpPr>
          <p:cNvPr id="206851"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fld id="{1B0C9F76-B462-3F42-BC6C-D4A42D6465BF}" type="slidenum">
              <a:rPr lang="ja-JP" altLang="en-US" sz="1200"/>
              <a:pPr fontAlgn="base">
                <a:spcBef>
                  <a:spcPct val="0"/>
                </a:spcBef>
                <a:spcAft>
                  <a:spcPct val="0"/>
                </a:spcAft>
              </a:pPr>
              <a:t>83</a:t>
            </a:fld>
            <a:endParaRPr lang="ja-JP"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4498"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ja-JP" altLang="en-US">
              <a:latin typeface="Calibri" charset="0"/>
              <a:ea typeface="ＭＳ Ｐゴシック" charset="0"/>
            </a:endParaRPr>
          </a:p>
        </p:txBody>
      </p:sp>
      <p:sp>
        <p:nvSpPr>
          <p:cNvPr id="234499"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fld id="{4246D61B-F751-4D42-A3EE-1EC6D3640AC2}" type="slidenum">
              <a:rPr lang="ja-JP" altLang="en-US" sz="1200"/>
              <a:pPr fontAlgn="base">
                <a:spcBef>
                  <a:spcPct val="0"/>
                </a:spcBef>
                <a:spcAft>
                  <a:spcPct val="0"/>
                </a:spcAft>
              </a:pPr>
              <a:t>97</a:t>
            </a:fld>
            <a:endParaRPr lang="ja-JP"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CF49570-AA95-7C4F-BAFE-919D6C338ED6}" type="datetimeFigureOut">
              <a:rPr kumimoji="1" lang="ja-JP" altLang="en-US" smtClean="0"/>
              <a:t>2014/12/7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C4C3E8-1053-4F4A-81B3-6A7CD2888A10}" type="slidenum">
              <a:rPr kumimoji="1" lang="ja-JP" altLang="en-US" smtClean="0"/>
              <a:t>‹#›</a:t>
            </a:fld>
            <a:endParaRPr kumimoji="1" lang="ja-JP" altLang="en-US"/>
          </a:p>
        </p:txBody>
      </p:sp>
    </p:spTree>
    <p:extLst>
      <p:ext uri="{BB962C8B-B14F-4D97-AF65-F5344CB8AC3E}">
        <p14:creationId xmlns:p14="http://schemas.microsoft.com/office/powerpoint/2010/main" val="2581592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F49570-AA95-7C4F-BAFE-919D6C338ED6}" type="datetimeFigureOut">
              <a:rPr kumimoji="1" lang="ja-JP" altLang="en-US" smtClean="0"/>
              <a:t>2014/12/7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C4C3E8-1053-4F4A-81B3-6A7CD2888A10}" type="slidenum">
              <a:rPr kumimoji="1" lang="ja-JP" altLang="en-US" smtClean="0"/>
              <a:t>‹#›</a:t>
            </a:fld>
            <a:endParaRPr kumimoji="1" lang="ja-JP" altLang="en-US"/>
          </a:p>
        </p:txBody>
      </p:sp>
    </p:spTree>
    <p:extLst>
      <p:ext uri="{BB962C8B-B14F-4D97-AF65-F5344CB8AC3E}">
        <p14:creationId xmlns:p14="http://schemas.microsoft.com/office/powerpoint/2010/main" val="406762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F49570-AA95-7C4F-BAFE-919D6C338ED6}" type="datetimeFigureOut">
              <a:rPr kumimoji="1" lang="ja-JP" altLang="en-US" smtClean="0"/>
              <a:t>2014/12/7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C4C3E8-1053-4F4A-81B3-6A7CD2888A10}" type="slidenum">
              <a:rPr kumimoji="1" lang="ja-JP" altLang="en-US" smtClean="0"/>
              <a:t>‹#›</a:t>
            </a:fld>
            <a:endParaRPr kumimoji="1" lang="ja-JP" altLang="en-US"/>
          </a:p>
        </p:txBody>
      </p:sp>
    </p:spTree>
    <p:extLst>
      <p:ext uri="{BB962C8B-B14F-4D97-AF65-F5344CB8AC3E}">
        <p14:creationId xmlns:p14="http://schemas.microsoft.com/office/powerpoint/2010/main" val="4547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F49570-AA95-7C4F-BAFE-919D6C338ED6}" type="datetimeFigureOut">
              <a:rPr kumimoji="1" lang="ja-JP" altLang="en-US" smtClean="0"/>
              <a:t>2014/12/7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C4C3E8-1053-4F4A-81B3-6A7CD2888A10}" type="slidenum">
              <a:rPr kumimoji="1" lang="ja-JP" altLang="en-US" smtClean="0"/>
              <a:t>‹#›</a:t>
            </a:fld>
            <a:endParaRPr kumimoji="1" lang="ja-JP" altLang="en-US"/>
          </a:p>
        </p:txBody>
      </p:sp>
    </p:spTree>
    <p:extLst>
      <p:ext uri="{BB962C8B-B14F-4D97-AF65-F5344CB8AC3E}">
        <p14:creationId xmlns:p14="http://schemas.microsoft.com/office/powerpoint/2010/main" val="60442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CF49570-AA95-7C4F-BAFE-919D6C338ED6}" type="datetimeFigureOut">
              <a:rPr kumimoji="1" lang="ja-JP" altLang="en-US" smtClean="0"/>
              <a:t>2014/12/7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C4C3E8-1053-4F4A-81B3-6A7CD2888A10}" type="slidenum">
              <a:rPr kumimoji="1" lang="ja-JP" altLang="en-US" smtClean="0"/>
              <a:t>‹#›</a:t>
            </a:fld>
            <a:endParaRPr kumimoji="1" lang="ja-JP" altLang="en-US"/>
          </a:p>
        </p:txBody>
      </p:sp>
    </p:spTree>
    <p:extLst>
      <p:ext uri="{BB962C8B-B14F-4D97-AF65-F5344CB8AC3E}">
        <p14:creationId xmlns:p14="http://schemas.microsoft.com/office/powerpoint/2010/main" val="122113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CF49570-AA95-7C4F-BAFE-919D6C338ED6}" type="datetimeFigureOut">
              <a:rPr kumimoji="1" lang="ja-JP" altLang="en-US" smtClean="0"/>
              <a:t>2014/12/7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1C4C3E8-1053-4F4A-81B3-6A7CD2888A10}" type="slidenum">
              <a:rPr kumimoji="1" lang="ja-JP" altLang="en-US" smtClean="0"/>
              <a:t>‹#›</a:t>
            </a:fld>
            <a:endParaRPr kumimoji="1" lang="ja-JP" altLang="en-US"/>
          </a:p>
        </p:txBody>
      </p:sp>
    </p:spTree>
    <p:extLst>
      <p:ext uri="{BB962C8B-B14F-4D97-AF65-F5344CB8AC3E}">
        <p14:creationId xmlns:p14="http://schemas.microsoft.com/office/powerpoint/2010/main" val="204121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CF49570-AA95-7C4F-BAFE-919D6C338ED6}" type="datetimeFigureOut">
              <a:rPr kumimoji="1" lang="ja-JP" altLang="en-US" smtClean="0"/>
              <a:t>2014/12/7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1C4C3E8-1053-4F4A-81B3-6A7CD2888A10}" type="slidenum">
              <a:rPr kumimoji="1" lang="ja-JP" altLang="en-US" smtClean="0"/>
              <a:t>‹#›</a:t>
            </a:fld>
            <a:endParaRPr kumimoji="1" lang="ja-JP" altLang="en-US"/>
          </a:p>
        </p:txBody>
      </p:sp>
    </p:spTree>
    <p:extLst>
      <p:ext uri="{BB962C8B-B14F-4D97-AF65-F5344CB8AC3E}">
        <p14:creationId xmlns:p14="http://schemas.microsoft.com/office/powerpoint/2010/main" val="3091045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CF49570-AA95-7C4F-BAFE-919D6C338ED6}" type="datetimeFigureOut">
              <a:rPr kumimoji="1" lang="ja-JP" altLang="en-US" smtClean="0"/>
              <a:t>2014/12/7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1C4C3E8-1053-4F4A-81B3-6A7CD2888A10}" type="slidenum">
              <a:rPr kumimoji="1" lang="ja-JP" altLang="en-US" smtClean="0"/>
              <a:t>‹#›</a:t>
            </a:fld>
            <a:endParaRPr kumimoji="1" lang="ja-JP" altLang="en-US"/>
          </a:p>
        </p:txBody>
      </p:sp>
    </p:spTree>
    <p:extLst>
      <p:ext uri="{BB962C8B-B14F-4D97-AF65-F5344CB8AC3E}">
        <p14:creationId xmlns:p14="http://schemas.microsoft.com/office/powerpoint/2010/main" val="22373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CF49570-AA95-7C4F-BAFE-919D6C338ED6}" type="datetimeFigureOut">
              <a:rPr kumimoji="1" lang="ja-JP" altLang="en-US" smtClean="0"/>
              <a:t>2014/12/7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1C4C3E8-1053-4F4A-81B3-6A7CD2888A10}" type="slidenum">
              <a:rPr kumimoji="1" lang="ja-JP" altLang="en-US" smtClean="0"/>
              <a:t>‹#›</a:t>
            </a:fld>
            <a:endParaRPr kumimoji="1" lang="ja-JP" altLang="en-US"/>
          </a:p>
        </p:txBody>
      </p:sp>
    </p:spTree>
    <p:extLst>
      <p:ext uri="{BB962C8B-B14F-4D97-AF65-F5344CB8AC3E}">
        <p14:creationId xmlns:p14="http://schemas.microsoft.com/office/powerpoint/2010/main" val="3777711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F49570-AA95-7C4F-BAFE-919D6C338ED6}" type="datetimeFigureOut">
              <a:rPr kumimoji="1" lang="ja-JP" altLang="en-US" smtClean="0"/>
              <a:t>2014/12/7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1C4C3E8-1053-4F4A-81B3-6A7CD2888A10}" type="slidenum">
              <a:rPr kumimoji="1" lang="ja-JP" altLang="en-US" smtClean="0"/>
              <a:t>‹#›</a:t>
            </a:fld>
            <a:endParaRPr kumimoji="1" lang="ja-JP" altLang="en-US"/>
          </a:p>
        </p:txBody>
      </p:sp>
    </p:spTree>
    <p:extLst>
      <p:ext uri="{BB962C8B-B14F-4D97-AF65-F5344CB8AC3E}">
        <p14:creationId xmlns:p14="http://schemas.microsoft.com/office/powerpoint/2010/main" val="341296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F49570-AA95-7C4F-BAFE-919D6C338ED6}" type="datetimeFigureOut">
              <a:rPr kumimoji="1" lang="ja-JP" altLang="en-US" smtClean="0"/>
              <a:t>2014/12/7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1C4C3E8-1053-4F4A-81B3-6A7CD2888A10}" type="slidenum">
              <a:rPr kumimoji="1" lang="ja-JP" altLang="en-US" smtClean="0"/>
              <a:t>‹#›</a:t>
            </a:fld>
            <a:endParaRPr kumimoji="1" lang="ja-JP" altLang="en-US"/>
          </a:p>
        </p:txBody>
      </p:sp>
    </p:spTree>
    <p:extLst>
      <p:ext uri="{BB962C8B-B14F-4D97-AF65-F5344CB8AC3E}">
        <p14:creationId xmlns:p14="http://schemas.microsoft.com/office/powerpoint/2010/main" val="226922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49570-AA95-7C4F-BAFE-919D6C338ED6}" type="datetimeFigureOut">
              <a:rPr kumimoji="1" lang="ja-JP" altLang="en-US" smtClean="0"/>
              <a:t>2014/12/7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4C3E8-1053-4F4A-81B3-6A7CD2888A10}" type="slidenum">
              <a:rPr kumimoji="1" lang="ja-JP" altLang="en-US" smtClean="0"/>
              <a:t>‹#›</a:t>
            </a:fld>
            <a:endParaRPr kumimoji="1" lang="ja-JP" altLang="en-US"/>
          </a:p>
        </p:txBody>
      </p:sp>
    </p:spTree>
    <p:extLst>
      <p:ext uri="{BB962C8B-B14F-4D97-AF65-F5344CB8AC3E}">
        <p14:creationId xmlns:p14="http://schemas.microsoft.com/office/powerpoint/2010/main" val="388141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8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2860" y="439194"/>
            <a:ext cx="9144000" cy="968788"/>
          </a:xfrm>
          <a:prstGeom prst="rect">
            <a:avLst/>
          </a:prstGeom>
        </p:spPr>
      </p:pic>
      <p:sp>
        <p:nvSpPr>
          <p:cNvPr id="3" name="テキスト ボックス 2"/>
          <p:cNvSpPr txBox="1"/>
          <p:nvPr/>
        </p:nvSpPr>
        <p:spPr>
          <a:xfrm>
            <a:off x="1648112" y="2282855"/>
            <a:ext cx="3877985" cy="1200329"/>
          </a:xfrm>
          <a:prstGeom prst="rect">
            <a:avLst/>
          </a:prstGeom>
          <a:noFill/>
        </p:spPr>
        <p:txBody>
          <a:bodyPr wrap="none" rtlCol="0">
            <a:spAutoFit/>
          </a:bodyPr>
          <a:lstStyle/>
          <a:p>
            <a:r>
              <a:rPr kumimoji="1" lang="ja-JP" altLang="en-US" sz="7200" dirty="0" smtClean="0">
                <a:latin typeface="ＤＦＰ太丸ゴシック体"/>
                <a:ea typeface="ＤＦＰ太丸ゴシック体"/>
                <a:cs typeface="ＤＦＰ太丸ゴシック体"/>
              </a:rPr>
              <a:t>「検診」</a:t>
            </a:r>
            <a:endParaRPr kumimoji="1" lang="ja-JP" altLang="en-US" sz="7200" dirty="0">
              <a:latin typeface="ＤＦＰ太丸ゴシック体"/>
              <a:ea typeface="ＤＦＰ太丸ゴシック体"/>
              <a:cs typeface="ＤＦＰ太丸ゴシック体"/>
            </a:endParaRPr>
          </a:p>
        </p:txBody>
      </p:sp>
      <p:sp>
        <p:nvSpPr>
          <p:cNvPr id="4" name="テキスト ボックス 3"/>
          <p:cNvSpPr txBox="1"/>
          <p:nvPr/>
        </p:nvSpPr>
        <p:spPr>
          <a:xfrm>
            <a:off x="1648112" y="4021445"/>
            <a:ext cx="6647974" cy="1200329"/>
          </a:xfrm>
          <a:prstGeom prst="rect">
            <a:avLst/>
          </a:prstGeom>
          <a:noFill/>
        </p:spPr>
        <p:txBody>
          <a:bodyPr wrap="none" rtlCol="0">
            <a:spAutoFit/>
          </a:bodyPr>
          <a:lstStyle/>
          <a:p>
            <a:r>
              <a:rPr kumimoji="1" lang="ja-JP" altLang="en-US" sz="7200" dirty="0" smtClean="0">
                <a:solidFill>
                  <a:srgbClr val="D9D9D9"/>
                </a:solidFill>
                <a:latin typeface="ＤＦＰ太丸ゴシック体"/>
                <a:ea typeface="ＤＦＰ太丸ゴシック体"/>
                <a:cs typeface="ＤＦＰ太丸ゴシック体"/>
              </a:rPr>
              <a:t>「教育・情報」</a:t>
            </a:r>
            <a:endParaRPr kumimoji="1" lang="ja-JP" altLang="en-US" sz="7200" dirty="0">
              <a:solidFill>
                <a:srgbClr val="D9D9D9"/>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3076304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40251" y="2443069"/>
            <a:ext cx="6647974" cy="1200329"/>
          </a:xfrm>
          <a:prstGeom prst="rect">
            <a:avLst/>
          </a:prstGeom>
        </p:spPr>
        <p:txBody>
          <a:bodyPr wrap="none">
            <a:spAutoFit/>
          </a:bodyPr>
          <a:lstStyle/>
          <a:p>
            <a:r>
              <a:rPr lang="ja-JP" altLang="en-US" sz="7200" dirty="0" smtClean="0">
                <a:latin typeface="ＤＦＰ太丸ゴシック体"/>
                <a:ea typeface="ＤＦＰ太丸ゴシック体"/>
                <a:cs typeface="ＤＦＰ太丸ゴシック体"/>
              </a:rPr>
              <a:t>がんによる死亡</a:t>
            </a:r>
            <a:endParaRPr lang="ja-JP" altLang="en-US" sz="7200" dirty="0"/>
          </a:p>
        </p:txBody>
      </p:sp>
    </p:spTree>
    <p:extLst>
      <p:ext uri="{BB962C8B-B14F-4D97-AF65-F5344CB8AC3E}">
        <p14:creationId xmlns:p14="http://schemas.microsoft.com/office/powerpoint/2010/main" val="29927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39700"/>
            <a:ext cx="9144000" cy="6553335"/>
          </a:xfrm>
          <a:prstGeom prst="rect">
            <a:avLst/>
          </a:prstGeom>
        </p:spPr>
      </p:pic>
    </p:spTree>
    <p:extLst>
      <p:ext uri="{BB962C8B-B14F-4D97-AF65-F5344CB8AC3E}">
        <p14:creationId xmlns:p14="http://schemas.microsoft.com/office/powerpoint/2010/main" val="3264128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9063" y="460882"/>
            <a:ext cx="8973343" cy="6450648"/>
          </a:xfrm>
          <a:prstGeom prst="rect">
            <a:avLst/>
          </a:prstGeom>
        </p:spPr>
      </p:pic>
      <p:sp>
        <p:nvSpPr>
          <p:cNvPr id="5" name="テキスト ボックス 4"/>
          <p:cNvSpPr txBox="1"/>
          <p:nvPr/>
        </p:nvSpPr>
        <p:spPr>
          <a:xfrm>
            <a:off x="8719476" y="1772180"/>
            <a:ext cx="342462" cy="369332"/>
          </a:xfrm>
          <a:prstGeom prst="rect">
            <a:avLst/>
          </a:prstGeom>
          <a:noFill/>
        </p:spPr>
        <p:txBody>
          <a:bodyPr wrap="none" rtlCol="0">
            <a:spAutoFit/>
          </a:bodyPr>
          <a:lstStyle/>
          <a:p>
            <a:r>
              <a:rPr kumimoji="1" lang="ja-JP" altLang="en-US" dirty="0" smtClean="0"/>
              <a:t>１</a:t>
            </a:r>
            <a:endParaRPr kumimoji="1" lang="ja-JP" altLang="en-US" dirty="0"/>
          </a:p>
        </p:txBody>
      </p:sp>
      <p:sp>
        <p:nvSpPr>
          <p:cNvPr id="6" name="テキスト ボックス 5"/>
          <p:cNvSpPr txBox="1"/>
          <p:nvPr/>
        </p:nvSpPr>
        <p:spPr>
          <a:xfrm>
            <a:off x="8512760" y="2977720"/>
            <a:ext cx="342462" cy="369332"/>
          </a:xfrm>
          <a:prstGeom prst="rect">
            <a:avLst/>
          </a:prstGeom>
          <a:noFill/>
        </p:spPr>
        <p:txBody>
          <a:bodyPr wrap="none" rtlCol="0">
            <a:spAutoFit/>
          </a:bodyPr>
          <a:lstStyle/>
          <a:p>
            <a:r>
              <a:rPr lang="ja-JP" altLang="en-US" dirty="0" smtClean="0"/>
              <a:t>２</a:t>
            </a:r>
            <a:endParaRPr kumimoji="1" lang="ja-JP" altLang="en-US" dirty="0"/>
          </a:p>
        </p:txBody>
      </p:sp>
      <p:sp>
        <p:nvSpPr>
          <p:cNvPr id="7" name="テキスト ボックス 6"/>
          <p:cNvSpPr txBox="1"/>
          <p:nvPr/>
        </p:nvSpPr>
        <p:spPr>
          <a:xfrm>
            <a:off x="8037404" y="1048541"/>
            <a:ext cx="342462" cy="369332"/>
          </a:xfrm>
          <a:prstGeom prst="rect">
            <a:avLst/>
          </a:prstGeom>
          <a:noFill/>
        </p:spPr>
        <p:txBody>
          <a:bodyPr wrap="none" rtlCol="0">
            <a:spAutoFit/>
          </a:bodyPr>
          <a:lstStyle/>
          <a:p>
            <a:r>
              <a:rPr lang="ja-JP" altLang="en-US" dirty="0" smtClean="0"/>
              <a:t>３</a:t>
            </a:r>
            <a:endParaRPr kumimoji="1" lang="ja-JP" altLang="en-US" dirty="0"/>
          </a:p>
        </p:txBody>
      </p:sp>
      <p:sp>
        <p:nvSpPr>
          <p:cNvPr id="8" name="テキスト ボックス 7"/>
          <p:cNvSpPr txBox="1"/>
          <p:nvPr/>
        </p:nvSpPr>
        <p:spPr>
          <a:xfrm>
            <a:off x="7658228" y="2480567"/>
            <a:ext cx="342462" cy="369332"/>
          </a:xfrm>
          <a:prstGeom prst="rect">
            <a:avLst/>
          </a:prstGeom>
          <a:noFill/>
        </p:spPr>
        <p:txBody>
          <a:bodyPr wrap="none" rtlCol="0">
            <a:spAutoFit/>
          </a:bodyPr>
          <a:lstStyle/>
          <a:p>
            <a:r>
              <a:rPr lang="ja-JP" altLang="en-US" dirty="0" smtClean="0"/>
              <a:t>４</a:t>
            </a:r>
            <a:endParaRPr kumimoji="1" lang="ja-JP" altLang="en-US" dirty="0"/>
          </a:p>
        </p:txBody>
      </p:sp>
      <p:sp>
        <p:nvSpPr>
          <p:cNvPr id="9" name="テキスト ボックス 8"/>
          <p:cNvSpPr txBox="1"/>
          <p:nvPr/>
        </p:nvSpPr>
        <p:spPr>
          <a:xfrm>
            <a:off x="7383635" y="3450428"/>
            <a:ext cx="342462" cy="369332"/>
          </a:xfrm>
          <a:prstGeom prst="rect">
            <a:avLst/>
          </a:prstGeom>
          <a:noFill/>
        </p:spPr>
        <p:txBody>
          <a:bodyPr wrap="none" rtlCol="0">
            <a:spAutoFit/>
          </a:bodyPr>
          <a:lstStyle/>
          <a:p>
            <a:r>
              <a:rPr lang="ja-JP" altLang="en-US" dirty="0" smtClean="0"/>
              <a:t>５</a:t>
            </a:r>
            <a:endParaRPr kumimoji="1" lang="ja-JP" altLang="en-US" dirty="0"/>
          </a:p>
        </p:txBody>
      </p:sp>
      <p:pic>
        <p:nvPicPr>
          <p:cNvPr id="16" name="図 15"/>
          <p:cNvPicPr>
            <a:picLocks noChangeAspect="1"/>
          </p:cNvPicPr>
          <p:nvPr/>
        </p:nvPicPr>
        <p:blipFill>
          <a:blip r:embed="rId3"/>
          <a:stretch>
            <a:fillRect/>
          </a:stretch>
        </p:blipFill>
        <p:spPr>
          <a:xfrm>
            <a:off x="59063" y="68619"/>
            <a:ext cx="3164171" cy="571629"/>
          </a:xfrm>
          <a:prstGeom prst="rect">
            <a:avLst/>
          </a:prstGeom>
        </p:spPr>
      </p:pic>
      <p:grpSp>
        <p:nvGrpSpPr>
          <p:cNvPr id="11" name="図形グループ 10"/>
          <p:cNvGrpSpPr/>
          <p:nvPr/>
        </p:nvGrpSpPr>
        <p:grpSpPr>
          <a:xfrm>
            <a:off x="2555330" y="354434"/>
            <a:ext cx="3538150" cy="6350342"/>
            <a:chOff x="2555330" y="354434"/>
            <a:chExt cx="3538150" cy="6350342"/>
          </a:xfrm>
        </p:grpSpPr>
        <p:cxnSp>
          <p:nvCxnSpPr>
            <p:cNvPr id="4" name="直線コネクタ 3"/>
            <p:cNvCxnSpPr/>
            <p:nvPr/>
          </p:nvCxnSpPr>
          <p:spPr>
            <a:xfrm>
              <a:off x="5887278" y="354434"/>
              <a:ext cx="0" cy="63503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2555330" y="4202864"/>
              <a:ext cx="3538150"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8156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88596" y="1053457"/>
            <a:ext cx="8955164" cy="1250388"/>
          </a:xfrm>
          <a:prstGeom prst="rect">
            <a:avLst/>
          </a:prstGeom>
        </p:spPr>
      </p:pic>
    </p:spTree>
    <p:extLst>
      <p:ext uri="{BB962C8B-B14F-4D97-AF65-F5344CB8AC3E}">
        <p14:creationId xmlns:p14="http://schemas.microsoft.com/office/powerpoint/2010/main" val="521063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283308" y="0"/>
            <a:ext cx="6213300" cy="6858000"/>
          </a:xfrm>
          <a:prstGeom prst="rect">
            <a:avLst/>
          </a:prstGeom>
        </p:spPr>
      </p:pic>
      <p:sp>
        <p:nvSpPr>
          <p:cNvPr id="3" name="爆発 2 2"/>
          <p:cNvSpPr/>
          <p:nvPr/>
        </p:nvSpPr>
        <p:spPr>
          <a:xfrm>
            <a:off x="5050120" y="2569886"/>
            <a:ext cx="428811" cy="256987"/>
          </a:xfrm>
          <a:prstGeom prst="irregularSeal2">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爆発 2 5"/>
          <p:cNvSpPr/>
          <p:nvPr/>
        </p:nvSpPr>
        <p:spPr>
          <a:xfrm>
            <a:off x="1482165" y="1982694"/>
            <a:ext cx="428811" cy="256987"/>
          </a:xfrm>
          <a:prstGeom prst="irregularSeal2">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爆発 2 6"/>
          <p:cNvSpPr/>
          <p:nvPr/>
        </p:nvSpPr>
        <p:spPr>
          <a:xfrm>
            <a:off x="1482165" y="3478883"/>
            <a:ext cx="428811" cy="256987"/>
          </a:xfrm>
          <a:prstGeom prst="irregularSeal2">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爆発 2 7"/>
          <p:cNvSpPr/>
          <p:nvPr/>
        </p:nvSpPr>
        <p:spPr>
          <a:xfrm>
            <a:off x="6793755" y="4111816"/>
            <a:ext cx="428811" cy="256987"/>
          </a:xfrm>
          <a:prstGeom prst="irregularSeal2">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爆発 2 8"/>
          <p:cNvSpPr/>
          <p:nvPr/>
        </p:nvSpPr>
        <p:spPr>
          <a:xfrm>
            <a:off x="1482165" y="2850779"/>
            <a:ext cx="428811" cy="256987"/>
          </a:xfrm>
          <a:prstGeom prst="irregularSeal2">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爆発 2 9"/>
          <p:cNvSpPr/>
          <p:nvPr/>
        </p:nvSpPr>
        <p:spPr>
          <a:xfrm>
            <a:off x="5788213" y="4346393"/>
            <a:ext cx="428811" cy="256987"/>
          </a:xfrm>
          <a:prstGeom prst="irregularSeal2">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84299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62650"/>
            <a:ext cx="9144000" cy="1545709"/>
          </a:xfrm>
          <a:prstGeom prst="rect">
            <a:avLst/>
          </a:prstGeom>
        </p:spPr>
      </p:pic>
      <p:pic>
        <p:nvPicPr>
          <p:cNvPr id="3" name="図 2"/>
          <p:cNvPicPr>
            <a:picLocks noChangeAspect="1"/>
          </p:cNvPicPr>
          <p:nvPr/>
        </p:nvPicPr>
        <p:blipFill>
          <a:blip r:embed="rId3"/>
          <a:stretch>
            <a:fillRect/>
          </a:stretch>
        </p:blipFill>
        <p:spPr>
          <a:xfrm>
            <a:off x="0" y="2858997"/>
            <a:ext cx="9144000" cy="288482"/>
          </a:xfrm>
          <a:prstGeom prst="rect">
            <a:avLst/>
          </a:prstGeom>
        </p:spPr>
      </p:pic>
      <p:pic>
        <p:nvPicPr>
          <p:cNvPr id="4" name="図 3"/>
          <p:cNvPicPr>
            <a:picLocks noChangeAspect="1"/>
          </p:cNvPicPr>
          <p:nvPr/>
        </p:nvPicPr>
        <p:blipFill>
          <a:blip r:embed="rId4"/>
          <a:stretch>
            <a:fillRect/>
          </a:stretch>
        </p:blipFill>
        <p:spPr>
          <a:xfrm>
            <a:off x="0" y="1783582"/>
            <a:ext cx="9144000" cy="588519"/>
          </a:xfrm>
          <a:prstGeom prst="rect">
            <a:avLst/>
          </a:prstGeom>
        </p:spPr>
      </p:pic>
      <p:pic>
        <p:nvPicPr>
          <p:cNvPr id="5" name="図 4"/>
          <p:cNvPicPr>
            <a:picLocks noChangeAspect="1"/>
          </p:cNvPicPr>
          <p:nvPr/>
        </p:nvPicPr>
        <p:blipFill>
          <a:blip r:embed="rId5"/>
          <a:stretch>
            <a:fillRect/>
          </a:stretch>
        </p:blipFill>
        <p:spPr>
          <a:xfrm>
            <a:off x="0" y="2423892"/>
            <a:ext cx="9144000" cy="333787"/>
          </a:xfrm>
          <a:prstGeom prst="rect">
            <a:avLst/>
          </a:prstGeom>
        </p:spPr>
      </p:pic>
      <p:pic>
        <p:nvPicPr>
          <p:cNvPr id="7" name="図 6"/>
          <p:cNvPicPr>
            <a:picLocks noChangeAspect="1"/>
          </p:cNvPicPr>
          <p:nvPr/>
        </p:nvPicPr>
        <p:blipFill>
          <a:blip r:embed="rId6"/>
          <a:stretch>
            <a:fillRect/>
          </a:stretch>
        </p:blipFill>
        <p:spPr>
          <a:xfrm>
            <a:off x="0" y="3510527"/>
            <a:ext cx="9144000" cy="1484923"/>
          </a:xfrm>
          <a:prstGeom prst="rect">
            <a:avLst/>
          </a:prstGeom>
        </p:spPr>
      </p:pic>
      <p:pic>
        <p:nvPicPr>
          <p:cNvPr id="8" name="図 7"/>
          <p:cNvPicPr>
            <a:picLocks noChangeAspect="1"/>
          </p:cNvPicPr>
          <p:nvPr/>
        </p:nvPicPr>
        <p:blipFill>
          <a:blip r:embed="rId7"/>
          <a:stretch>
            <a:fillRect/>
          </a:stretch>
        </p:blipFill>
        <p:spPr>
          <a:xfrm>
            <a:off x="0" y="6198940"/>
            <a:ext cx="9144000" cy="341586"/>
          </a:xfrm>
          <a:prstGeom prst="rect">
            <a:avLst/>
          </a:prstGeom>
        </p:spPr>
      </p:pic>
      <p:pic>
        <p:nvPicPr>
          <p:cNvPr id="9" name="図 8"/>
          <p:cNvPicPr>
            <a:picLocks noChangeAspect="1"/>
          </p:cNvPicPr>
          <p:nvPr/>
        </p:nvPicPr>
        <p:blipFill>
          <a:blip r:embed="rId8"/>
          <a:stretch>
            <a:fillRect/>
          </a:stretch>
        </p:blipFill>
        <p:spPr>
          <a:xfrm>
            <a:off x="0" y="5061790"/>
            <a:ext cx="9144000" cy="614870"/>
          </a:xfrm>
          <a:prstGeom prst="rect">
            <a:avLst/>
          </a:prstGeom>
        </p:spPr>
      </p:pic>
      <p:pic>
        <p:nvPicPr>
          <p:cNvPr id="10" name="図 9"/>
          <p:cNvPicPr>
            <a:picLocks noChangeAspect="1"/>
          </p:cNvPicPr>
          <p:nvPr/>
        </p:nvPicPr>
        <p:blipFill>
          <a:blip r:embed="rId9"/>
          <a:stretch>
            <a:fillRect/>
          </a:stretch>
        </p:blipFill>
        <p:spPr>
          <a:xfrm>
            <a:off x="0" y="5737872"/>
            <a:ext cx="9144000" cy="351692"/>
          </a:xfrm>
          <a:prstGeom prst="rect">
            <a:avLst/>
          </a:prstGeom>
        </p:spPr>
      </p:pic>
    </p:spTree>
    <p:extLst>
      <p:ext uri="{BB962C8B-B14F-4D97-AF65-F5344CB8AC3E}">
        <p14:creationId xmlns:p14="http://schemas.microsoft.com/office/powerpoint/2010/main" val="382771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8130" y="1370865"/>
            <a:ext cx="8803484" cy="1287418"/>
          </a:xfrm>
          <a:prstGeom prst="rect">
            <a:avLst/>
          </a:prstGeom>
        </p:spPr>
      </p:pic>
    </p:spTree>
    <p:extLst>
      <p:ext uri="{BB962C8B-B14F-4D97-AF65-F5344CB8AC3E}">
        <p14:creationId xmlns:p14="http://schemas.microsoft.com/office/powerpoint/2010/main" val="3743067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alphaModFix/>
          </a:blip>
          <a:stretch>
            <a:fillRect/>
          </a:stretch>
        </p:blipFill>
        <p:spPr>
          <a:xfrm>
            <a:off x="1433033" y="-29536"/>
            <a:ext cx="6348779" cy="6858000"/>
          </a:xfrm>
          <a:prstGeom prst="rect">
            <a:avLst/>
          </a:prstGeom>
        </p:spPr>
      </p:pic>
      <p:cxnSp>
        <p:nvCxnSpPr>
          <p:cNvPr id="4" name="直線矢印コネクタ 3"/>
          <p:cNvCxnSpPr/>
          <p:nvPr/>
        </p:nvCxnSpPr>
        <p:spPr>
          <a:xfrm flipV="1">
            <a:off x="7151903" y="1950250"/>
            <a:ext cx="0" cy="22677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直線矢印コネクタ 4"/>
          <p:cNvCxnSpPr/>
          <p:nvPr/>
        </p:nvCxnSpPr>
        <p:spPr>
          <a:xfrm flipV="1">
            <a:off x="7304303" y="3356244"/>
            <a:ext cx="0" cy="17398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955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460500" y="0"/>
            <a:ext cx="6213543" cy="6858000"/>
          </a:xfrm>
          <a:prstGeom prst="rect">
            <a:avLst/>
          </a:prstGeom>
        </p:spPr>
      </p:pic>
      <p:sp>
        <p:nvSpPr>
          <p:cNvPr id="3" name="角丸四角形 2"/>
          <p:cNvSpPr/>
          <p:nvPr/>
        </p:nvSpPr>
        <p:spPr>
          <a:xfrm>
            <a:off x="3402067" y="967566"/>
            <a:ext cx="1905157" cy="5744921"/>
          </a:xfrm>
          <a:prstGeom prst="roundRect">
            <a:avLst/>
          </a:prstGeom>
          <a:noFill/>
          <a:ln w="57150" cmpd="sng">
            <a:solidFill>
              <a:srgbClr val="FF66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4" name="直線矢印コネクタ 3"/>
          <p:cNvCxnSpPr/>
          <p:nvPr/>
        </p:nvCxnSpPr>
        <p:spPr>
          <a:xfrm flipV="1">
            <a:off x="5731794" y="1421112"/>
            <a:ext cx="0" cy="29272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6138841" y="3225015"/>
            <a:ext cx="2031325" cy="830997"/>
          </a:xfrm>
          <a:prstGeom prst="rect">
            <a:avLst/>
          </a:prstGeom>
          <a:noFill/>
        </p:spPr>
        <p:txBody>
          <a:bodyPr wrap="none" rtlCol="0">
            <a:spAutoFit/>
          </a:bodyPr>
          <a:lstStyle/>
          <a:p>
            <a:r>
              <a:rPr lang="ja-JP" altLang="en-US" sz="4800" dirty="0" smtClean="0">
                <a:latin typeface="ＤＦＰ太丸ゴシック体"/>
                <a:ea typeface="ＤＦＰ太丸ゴシック体"/>
                <a:cs typeface="ＤＦＰ太丸ゴシック体"/>
              </a:rPr>
              <a:t>罹患率</a:t>
            </a:r>
            <a:endParaRPr kumimoji="1" lang="ja-JP" altLang="en-US" sz="4800" dirty="0">
              <a:latin typeface="ＤＦＰ太丸ゴシック体"/>
              <a:ea typeface="ＤＦＰ太丸ゴシック体"/>
              <a:cs typeface="ＤＦＰ太丸ゴシック体"/>
            </a:endParaRPr>
          </a:p>
        </p:txBody>
      </p:sp>
      <p:sp>
        <p:nvSpPr>
          <p:cNvPr id="6" name="日付プレースホルダー 5"/>
          <p:cNvSpPr>
            <a:spLocks noGrp="1"/>
          </p:cNvSpPr>
          <p:nvPr>
            <p:ph type="dt" sz="half" idx="10"/>
          </p:nvPr>
        </p:nvSpPr>
        <p:spPr/>
        <p:txBody>
          <a:bodyPr/>
          <a:lstStyle/>
          <a:p>
            <a:r>
              <a:rPr kumimoji="1" lang="en-US" altLang="ja-JP" smtClean="0"/>
              <a:t>2014/11/16</a:t>
            </a:r>
            <a:endParaRPr kumimoji="1" lang="ja-JP" altLang="en-US"/>
          </a:p>
        </p:txBody>
      </p:sp>
      <p:sp>
        <p:nvSpPr>
          <p:cNvPr id="7" name="スライド番号プレースホルダー 6"/>
          <p:cNvSpPr>
            <a:spLocks noGrp="1"/>
          </p:cNvSpPr>
          <p:nvPr>
            <p:ph type="sldNum" sz="quarter" idx="12"/>
          </p:nvPr>
        </p:nvSpPr>
        <p:spPr/>
        <p:txBody>
          <a:bodyPr/>
          <a:lstStyle/>
          <a:p>
            <a:fld id="{BFB679C9-0BF3-E94F-ACAA-2C66B5BFCB26}" type="slidenum">
              <a:rPr kumimoji="1" lang="ja-JP" altLang="en-US" smtClean="0"/>
              <a:t>18</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吹田医療行政講演会</a:t>
            </a:r>
            <a:endParaRPr kumimoji="1" lang="ja-JP" altLang="en-US"/>
          </a:p>
        </p:txBody>
      </p:sp>
    </p:spTree>
    <p:extLst>
      <p:ext uri="{BB962C8B-B14F-4D97-AF65-F5344CB8AC3E}">
        <p14:creationId xmlns:p14="http://schemas.microsoft.com/office/powerpoint/2010/main" val="367889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481464" y="0"/>
            <a:ext cx="6274340" cy="6858000"/>
          </a:xfrm>
          <a:prstGeom prst="rect">
            <a:avLst/>
          </a:prstGeom>
        </p:spPr>
      </p:pic>
      <p:cxnSp>
        <p:nvCxnSpPr>
          <p:cNvPr id="3" name="直線矢印コネクタ 2"/>
          <p:cNvCxnSpPr/>
          <p:nvPr/>
        </p:nvCxnSpPr>
        <p:spPr>
          <a:xfrm>
            <a:off x="6548288" y="1738595"/>
            <a:ext cx="0" cy="173981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角丸四角形 4"/>
          <p:cNvSpPr/>
          <p:nvPr/>
        </p:nvSpPr>
        <p:spPr>
          <a:xfrm>
            <a:off x="3432308" y="2097091"/>
            <a:ext cx="1844322" cy="4615398"/>
          </a:xfrm>
          <a:prstGeom prst="roundRect">
            <a:avLst/>
          </a:prstGeom>
          <a:noFill/>
          <a:ln w="57150" cmpd="sng">
            <a:solidFill>
              <a:srgbClr val="FF66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 name="円/楕円 3"/>
          <p:cNvSpPr/>
          <p:nvPr/>
        </p:nvSpPr>
        <p:spPr>
          <a:xfrm rot="1320000">
            <a:off x="3619427" y="3600515"/>
            <a:ext cx="984460" cy="286665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6925096" y="2272567"/>
            <a:ext cx="2031325" cy="830997"/>
          </a:xfrm>
          <a:prstGeom prst="rect">
            <a:avLst/>
          </a:prstGeom>
          <a:noFill/>
        </p:spPr>
        <p:txBody>
          <a:bodyPr wrap="none" rtlCol="0">
            <a:spAutoFit/>
          </a:bodyPr>
          <a:lstStyle/>
          <a:p>
            <a:r>
              <a:rPr lang="ja-JP" altLang="en-US" sz="4800" dirty="0" smtClean="0">
                <a:latin typeface="ＤＦＰ太丸ゴシック体"/>
                <a:ea typeface="ＤＦＰ太丸ゴシック体"/>
                <a:cs typeface="ＤＦＰ太丸ゴシック体"/>
              </a:rPr>
              <a:t>罹患率</a:t>
            </a:r>
            <a:endParaRPr kumimoji="1" lang="ja-JP" altLang="en-US" sz="4800" dirty="0">
              <a:latin typeface="ＤＦＰ太丸ゴシック体"/>
              <a:ea typeface="ＤＦＰ太丸ゴシック体"/>
              <a:cs typeface="ＤＦＰ太丸ゴシック体"/>
            </a:endParaRPr>
          </a:p>
        </p:txBody>
      </p:sp>
      <p:sp>
        <p:nvSpPr>
          <p:cNvPr id="7" name="日付プレースホルダー 6"/>
          <p:cNvSpPr>
            <a:spLocks noGrp="1"/>
          </p:cNvSpPr>
          <p:nvPr>
            <p:ph type="dt" sz="half" idx="10"/>
          </p:nvPr>
        </p:nvSpPr>
        <p:spPr/>
        <p:txBody>
          <a:bodyPr/>
          <a:lstStyle/>
          <a:p>
            <a:r>
              <a:rPr kumimoji="1" lang="en-US" altLang="ja-JP" smtClean="0"/>
              <a:t>2014/11/16</a:t>
            </a:r>
            <a:endParaRPr kumimoji="1" lang="ja-JP" altLang="en-US"/>
          </a:p>
        </p:txBody>
      </p:sp>
      <p:sp>
        <p:nvSpPr>
          <p:cNvPr id="8" name="スライド番号プレースホルダー 7"/>
          <p:cNvSpPr>
            <a:spLocks noGrp="1"/>
          </p:cNvSpPr>
          <p:nvPr>
            <p:ph type="sldNum" sz="quarter" idx="12"/>
          </p:nvPr>
        </p:nvSpPr>
        <p:spPr/>
        <p:txBody>
          <a:bodyPr/>
          <a:lstStyle/>
          <a:p>
            <a:fld id="{BFB679C9-0BF3-E94F-ACAA-2C66B5BFCB26}" type="slidenum">
              <a:rPr kumimoji="1" lang="ja-JP" altLang="en-US" smtClean="0"/>
              <a:t>19</a:t>
            </a:fld>
            <a:endParaRPr kumimoji="1" lang="ja-JP" altLang="en-US"/>
          </a:p>
        </p:txBody>
      </p:sp>
      <p:sp>
        <p:nvSpPr>
          <p:cNvPr id="9" name="フッター プレースホルダー 8"/>
          <p:cNvSpPr>
            <a:spLocks noGrp="1"/>
          </p:cNvSpPr>
          <p:nvPr>
            <p:ph type="ftr" sz="quarter" idx="11"/>
          </p:nvPr>
        </p:nvSpPr>
        <p:spPr/>
        <p:txBody>
          <a:bodyPr/>
          <a:lstStyle/>
          <a:p>
            <a:r>
              <a:rPr kumimoji="1" lang="ja-JP" altLang="en-US" smtClean="0"/>
              <a:t>吹田医療行政講演会</a:t>
            </a:r>
            <a:endParaRPr kumimoji="1" lang="ja-JP" altLang="en-US"/>
          </a:p>
        </p:txBody>
      </p:sp>
    </p:spTree>
    <p:extLst>
      <p:ext uri="{BB962C8B-B14F-4D97-AF65-F5344CB8AC3E}">
        <p14:creationId xmlns:p14="http://schemas.microsoft.com/office/powerpoint/2010/main" val="24011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31687" y="302649"/>
            <a:ext cx="4801314" cy="707886"/>
          </a:xfrm>
          <a:prstGeom prst="rect">
            <a:avLst/>
          </a:prstGeom>
        </p:spPr>
        <p:txBody>
          <a:bodyPr wrap="none">
            <a:spAutoFit/>
          </a:bodyPr>
          <a:lstStyle/>
          <a:p>
            <a:r>
              <a:rPr lang="ja-JP" altLang="en-US" sz="4000" b="1" dirty="0" smtClean="0">
                <a:latin typeface="ＤＦＰ太丸ゴシック体"/>
                <a:ea typeface="ＤＦＰ太丸ゴシック体"/>
                <a:cs typeface="ＤＦＰ太丸ゴシック体"/>
              </a:rPr>
              <a:t>早期発見するには？　</a:t>
            </a:r>
            <a:endParaRPr lang="ja-JP" altLang="en-US" sz="4000" b="1"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1172198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1460500" y="0"/>
            <a:ext cx="6213543" cy="6858000"/>
          </a:xfrm>
          <a:prstGeom prst="rect">
            <a:avLst/>
          </a:prstGeom>
        </p:spPr>
      </p:pic>
      <p:pic>
        <p:nvPicPr>
          <p:cNvPr id="9" name="図 8"/>
          <p:cNvPicPr>
            <a:picLocks noChangeAspect="1"/>
          </p:cNvPicPr>
          <p:nvPr/>
        </p:nvPicPr>
        <p:blipFill>
          <a:blip r:embed="rId3">
            <a:alphaModFix amt="52000"/>
          </a:blip>
          <a:stretch>
            <a:fillRect/>
          </a:stretch>
        </p:blipFill>
        <p:spPr>
          <a:xfrm>
            <a:off x="1496230" y="3130866"/>
            <a:ext cx="6274340" cy="3461309"/>
          </a:xfrm>
          <a:prstGeom prst="rect">
            <a:avLst/>
          </a:prstGeom>
        </p:spPr>
      </p:pic>
      <p:sp>
        <p:nvSpPr>
          <p:cNvPr id="4" name="角丸四角形 3"/>
          <p:cNvSpPr/>
          <p:nvPr/>
        </p:nvSpPr>
        <p:spPr>
          <a:xfrm>
            <a:off x="3432308" y="967566"/>
            <a:ext cx="1874916" cy="5744921"/>
          </a:xfrm>
          <a:prstGeom prst="roundRect">
            <a:avLst/>
          </a:prstGeom>
          <a:noFill/>
          <a:ln w="57150" cmpd="sng">
            <a:solidFill>
              <a:srgbClr val="FF66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5" name="直線矢印コネクタ 4"/>
          <p:cNvCxnSpPr/>
          <p:nvPr/>
        </p:nvCxnSpPr>
        <p:spPr>
          <a:xfrm flipV="1">
            <a:off x="5731794" y="1421112"/>
            <a:ext cx="0" cy="29272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6138841" y="3225015"/>
            <a:ext cx="2031325" cy="830997"/>
          </a:xfrm>
          <a:prstGeom prst="rect">
            <a:avLst/>
          </a:prstGeom>
          <a:noFill/>
        </p:spPr>
        <p:txBody>
          <a:bodyPr wrap="none" rtlCol="0">
            <a:spAutoFit/>
          </a:bodyPr>
          <a:lstStyle/>
          <a:p>
            <a:r>
              <a:rPr lang="ja-JP" altLang="en-US" sz="4800" dirty="0" smtClean="0">
                <a:latin typeface="ＤＦＰ太丸ゴシック体"/>
                <a:ea typeface="ＤＦＰ太丸ゴシック体"/>
                <a:cs typeface="ＤＦＰ太丸ゴシック体"/>
              </a:rPr>
              <a:t>罹患率</a:t>
            </a:r>
            <a:endParaRPr kumimoji="1" lang="ja-JP" altLang="en-US" sz="4800" dirty="0">
              <a:latin typeface="ＤＦＰ太丸ゴシック体"/>
              <a:ea typeface="ＤＦＰ太丸ゴシック体"/>
              <a:cs typeface="ＤＦＰ太丸ゴシック体"/>
            </a:endParaRPr>
          </a:p>
        </p:txBody>
      </p:sp>
      <p:sp>
        <p:nvSpPr>
          <p:cNvPr id="2" name="日付プレースホルダー 1"/>
          <p:cNvSpPr>
            <a:spLocks noGrp="1"/>
          </p:cNvSpPr>
          <p:nvPr>
            <p:ph type="dt" sz="half" idx="10"/>
          </p:nvPr>
        </p:nvSpPr>
        <p:spPr/>
        <p:txBody>
          <a:bodyPr/>
          <a:lstStyle/>
          <a:p>
            <a:r>
              <a:rPr kumimoji="1" lang="en-US" altLang="ja-JP" smtClean="0"/>
              <a:t>2014/11/16</a:t>
            </a:r>
            <a:endParaRPr kumimoji="1" lang="ja-JP" altLang="en-US"/>
          </a:p>
        </p:txBody>
      </p:sp>
      <p:sp>
        <p:nvSpPr>
          <p:cNvPr id="3" name="スライド番号プレースホルダー 2"/>
          <p:cNvSpPr>
            <a:spLocks noGrp="1"/>
          </p:cNvSpPr>
          <p:nvPr>
            <p:ph type="sldNum" sz="quarter" idx="12"/>
          </p:nvPr>
        </p:nvSpPr>
        <p:spPr/>
        <p:txBody>
          <a:bodyPr/>
          <a:lstStyle/>
          <a:p>
            <a:fld id="{BFB679C9-0BF3-E94F-ACAA-2C66B5BFCB26}" type="slidenum">
              <a:rPr kumimoji="1" lang="ja-JP" altLang="en-US" smtClean="0"/>
              <a:t>20</a:t>
            </a:fld>
            <a:endParaRPr kumimoji="1" lang="ja-JP" altLang="en-US"/>
          </a:p>
        </p:txBody>
      </p:sp>
      <p:sp>
        <p:nvSpPr>
          <p:cNvPr id="7" name="フッター プレースホルダー 6"/>
          <p:cNvSpPr>
            <a:spLocks noGrp="1"/>
          </p:cNvSpPr>
          <p:nvPr>
            <p:ph type="ftr" sz="quarter" idx="11"/>
          </p:nvPr>
        </p:nvSpPr>
        <p:spPr/>
        <p:txBody>
          <a:bodyPr/>
          <a:lstStyle/>
          <a:p>
            <a:r>
              <a:rPr kumimoji="1" lang="ja-JP" altLang="en-US" smtClean="0"/>
              <a:t>吹田医療行政講演会</a:t>
            </a:r>
            <a:endParaRPr kumimoji="1" lang="ja-JP" altLang="en-US"/>
          </a:p>
        </p:txBody>
      </p:sp>
    </p:spTree>
    <p:extLst>
      <p:ext uri="{BB962C8B-B14F-4D97-AF65-F5344CB8AC3E}">
        <p14:creationId xmlns:p14="http://schemas.microsoft.com/office/powerpoint/2010/main" val="38084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4285" y="1188450"/>
            <a:ext cx="8542184" cy="830997"/>
          </a:xfrm>
          <a:prstGeom prst="rect">
            <a:avLst/>
          </a:prstGeom>
          <a:noFill/>
        </p:spPr>
        <p:txBody>
          <a:bodyPr wrap="square" rtlCol="0">
            <a:spAutoFit/>
          </a:bodyPr>
          <a:lstStyle/>
          <a:p>
            <a:r>
              <a:rPr kumimoji="1" lang="ja-JP" altLang="en-US" sz="2400" dirty="0" smtClean="0">
                <a:latin typeface="ＤＦＰ太丸ゴシック体"/>
                <a:ea typeface="ＤＦＰ太丸ゴシック体"/>
                <a:cs typeface="ＤＦＰ太丸ゴシック体"/>
              </a:rPr>
              <a:t>胃がん、子宮がん、肝臓がんによるがん年齢調整死亡率は</a:t>
            </a:r>
            <a:endParaRPr kumimoji="1" lang="en-US" altLang="ja-JP" sz="2400" dirty="0" smtClean="0">
              <a:latin typeface="ＤＦＰ太丸ゴシック体"/>
              <a:ea typeface="ＤＦＰ太丸ゴシック体"/>
              <a:cs typeface="ＤＦＰ太丸ゴシック体"/>
            </a:endParaRPr>
          </a:p>
          <a:p>
            <a:r>
              <a:rPr lang="ja-JP" altLang="en-US" sz="2400" dirty="0" smtClean="0">
                <a:latin typeface="ＤＦＰ太丸ゴシック体"/>
                <a:ea typeface="ＤＦＰ太丸ゴシック体"/>
                <a:cs typeface="ＤＦＰ太丸ゴシック体"/>
              </a:rPr>
              <a:t>１９５８年を起点として眺める</a:t>
            </a:r>
            <a:r>
              <a:rPr lang="ja-JP" altLang="en-US" sz="2400" dirty="0">
                <a:latin typeface="ＤＦＰ太丸ゴシック体"/>
                <a:ea typeface="ＤＦＰ太丸ゴシック体"/>
                <a:cs typeface="ＤＦＰ太丸ゴシック体"/>
              </a:rPr>
              <a:t>と</a:t>
            </a:r>
            <a:r>
              <a:rPr lang="ja-JP" altLang="en-US" sz="2400" dirty="0" smtClean="0">
                <a:latin typeface="ＤＦＰ太丸ゴシック体"/>
                <a:ea typeface="ＤＦＰ太丸ゴシック体"/>
                <a:cs typeface="ＤＦＰ太丸ゴシック体"/>
              </a:rPr>
              <a:t>、減少して</a:t>
            </a:r>
            <a:r>
              <a:rPr kumimoji="1" lang="ja-JP" altLang="en-US" sz="2400" dirty="0" smtClean="0">
                <a:latin typeface="ＤＦＰ太丸ゴシック体"/>
                <a:ea typeface="ＤＦＰ太丸ゴシック体"/>
                <a:cs typeface="ＤＦＰ太丸ゴシック体"/>
              </a:rPr>
              <a:t>いる</a:t>
            </a:r>
            <a:endParaRPr kumimoji="1" lang="ja-JP" altLang="en-US" sz="2400" dirty="0">
              <a:latin typeface="ＤＦＰ太丸ゴシック体"/>
              <a:ea typeface="ＤＦＰ太丸ゴシック体"/>
              <a:cs typeface="ＤＦＰ太丸ゴシック体"/>
            </a:endParaRPr>
          </a:p>
        </p:txBody>
      </p:sp>
      <p:sp>
        <p:nvSpPr>
          <p:cNvPr id="3" name="テキスト ボックス 2"/>
          <p:cNvSpPr txBox="1"/>
          <p:nvPr/>
        </p:nvSpPr>
        <p:spPr>
          <a:xfrm>
            <a:off x="224285" y="2176118"/>
            <a:ext cx="8542184" cy="830997"/>
          </a:xfrm>
          <a:prstGeom prst="rect">
            <a:avLst/>
          </a:prstGeom>
          <a:noFill/>
        </p:spPr>
        <p:txBody>
          <a:bodyPr wrap="square" rtlCol="0">
            <a:spAutoFit/>
          </a:bodyPr>
          <a:lstStyle/>
          <a:p>
            <a:r>
              <a:rPr kumimoji="1" lang="ja-JP" altLang="en-US" sz="2400" dirty="0" smtClean="0">
                <a:latin typeface="ＤＦＰ太丸ゴシック体"/>
                <a:ea typeface="ＤＦＰ太丸ゴシック体"/>
                <a:cs typeface="ＤＦＰ太丸ゴシック体"/>
              </a:rPr>
              <a:t>生涯を見ると２人に一人が、がんに罹患し</a:t>
            </a:r>
            <a:endParaRPr kumimoji="1" lang="en-US" altLang="ja-JP" sz="2400" dirty="0" smtClean="0">
              <a:latin typeface="ＤＦＰ太丸ゴシック体"/>
              <a:ea typeface="ＤＦＰ太丸ゴシック体"/>
              <a:cs typeface="ＤＦＰ太丸ゴシック体"/>
            </a:endParaRPr>
          </a:p>
          <a:p>
            <a:r>
              <a:rPr kumimoji="1" lang="ja-JP" altLang="en-US" sz="2400" dirty="0" smtClean="0">
                <a:latin typeface="ＤＦＰ太丸ゴシック体"/>
                <a:ea typeface="ＤＦＰ太丸ゴシック体"/>
                <a:cs typeface="ＤＦＰ太丸ゴシック体"/>
              </a:rPr>
              <a:t>男性は４人、女性は６人に一人が、がんで死亡する</a:t>
            </a:r>
            <a:endParaRPr kumimoji="1" lang="ja-JP" altLang="en-US" sz="2400" dirty="0">
              <a:latin typeface="ＤＦＰ太丸ゴシック体"/>
              <a:ea typeface="ＤＦＰ太丸ゴシック体"/>
              <a:cs typeface="ＤＦＰ太丸ゴシック体"/>
            </a:endParaRPr>
          </a:p>
        </p:txBody>
      </p:sp>
      <p:sp>
        <p:nvSpPr>
          <p:cNvPr id="4" name="テキスト ボックス 3"/>
          <p:cNvSpPr txBox="1"/>
          <p:nvPr/>
        </p:nvSpPr>
        <p:spPr>
          <a:xfrm>
            <a:off x="224285" y="3281930"/>
            <a:ext cx="8542184" cy="830997"/>
          </a:xfrm>
          <a:prstGeom prst="rect">
            <a:avLst/>
          </a:prstGeom>
          <a:noFill/>
        </p:spPr>
        <p:txBody>
          <a:bodyPr wrap="square" rtlCol="0">
            <a:spAutoFit/>
          </a:bodyPr>
          <a:lstStyle/>
          <a:p>
            <a:r>
              <a:rPr kumimoji="1" lang="ja-JP" altLang="en-US" sz="2400" dirty="0" smtClean="0">
                <a:latin typeface="ＤＦＰ太丸ゴシック体"/>
                <a:ea typeface="ＤＦＰ太丸ゴシック体"/>
                <a:cs typeface="ＤＦＰ太丸ゴシック体"/>
              </a:rPr>
              <a:t>１９８０年に比べると、２００８年の大腸がんの罹患率は</a:t>
            </a:r>
            <a:endParaRPr kumimoji="1" lang="en-US" altLang="ja-JP" sz="2400" dirty="0" smtClean="0">
              <a:latin typeface="ＤＦＰ太丸ゴシック体"/>
              <a:ea typeface="ＤＦＰ太丸ゴシック体"/>
              <a:cs typeface="ＤＦＰ太丸ゴシック体"/>
            </a:endParaRPr>
          </a:p>
          <a:p>
            <a:r>
              <a:rPr kumimoji="1" lang="ja-JP" altLang="en-US" sz="2400" dirty="0" smtClean="0">
                <a:latin typeface="ＤＦＰ太丸ゴシック体"/>
                <a:ea typeface="ＤＦＰ太丸ゴシック体"/>
                <a:cs typeface="ＤＦＰ太丸ゴシック体"/>
              </a:rPr>
              <a:t>男女ともに年齢が高くなる程、高くなっている</a:t>
            </a:r>
            <a:endParaRPr kumimoji="1" lang="ja-JP" altLang="en-US" sz="2400" dirty="0">
              <a:latin typeface="ＤＦＰ太丸ゴシック体"/>
              <a:ea typeface="ＤＦＰ太丸ゴシック体"/>
              <a:cs typeface="ＤＦＰ太丸ゴシック体"/>
            </a:endParaRPr>
          </a:p>
        </p:txBody>
      </p:sp>
      <p:sp>
        <p:nvSpPr>
          <p:cNvPr id="5" name="テキスト ボックス 4"/>
          <p:cNvSpPr txBox="1"/>
          <p:nvPr/>
        </p:nvSpPr>
        <p:spPr>
          <a:xfrm>
            <a:off x="224285" y="4284366"/>
            <a:ext cx="8542184" cy="830997"/>
          </a:xfrm>
          <a:prstGeom prst="rect">
            <a:avLst/>
          </a:prstGeom>
          <a:noFill/>
        </p:spPr>
        <p:txBody>
          <a:bodyPr wrap="square" rtlCol="0">
            <a:spAutoFit/>
          </a:bodyPr>
          <a:lstStyle/>
          <a:p>
            <a:r>
              <a:rPr kumimoji="1" lang="ja-JP" altLang="en-US" sz="2400" dirty="0" smtClean="0">
                <a:latin typeface="ＤＦＰ太丸ゴシック体"/>
                <a:ea typeface="ＤＦＰ太丸ゴシック体"/>
                <a:cs typeface="ＤＦＰ太丸ゴシック体"/>
              </a:rPr>
              <a:t>１９８０年に比べると、２００８年の子宮がんの罹患率は</a:t>
            </a:r>
            <a:endParaRPr kumimoji="1" lang="en-US" altLang="ja-JP" sz="2400" dirty="0" smtClean="0">
              <a:latin typeface="ＤＦＰ太丸ゴシック体"/>
              <a:ea typeface="ＤＦＰ太丸ゴシック体"/>
              <a:cs typeface="ＤＦＰ太丸ゴシック体"/>
            </a:endParaRPr>
          </a:p>
          <a:p>
            <a:r>
              <a:rPr kumimoji="1" lang="ja-JP" altLang="en-US" sz="2400" dirty="0" smtClean="0">
                <a:latin typeface="ＤＦＰ太丸ゴシック体"/>
                <a:ea typeface="ＤＦＰ太丸ゴシック体"/>
                <a:cs typeface="ＤＦＰ太丸ゴシック体"/>
              </a:rPr>
              <a:t>年齢が高くなると、低下している</a:t>
            </a:r>
            <a:endParaRPr kumimoji="1" lang="ja-JP" altLang="en-US" sz="2400" dirty="0">
              <a:latin typeface="ＤＦＰ太丸ゴシック体"/>
              <a:ea typeface="ＤＦＰ太丸ゴシック体"/>
              <a:cs typeface="ＤＦＰ太丸ゴシック体"/>
            </a:endParaRPr>
          </a:p>
        </p:txBody>
      </p:sp>
      <p:sp>
        <p:nvSpPr>
          <p:cNvPr id="6" name="テキスト ボックス 5"/>
          <p:cNvSpPr txBox="1"/>
          <p:nvPr/>
        </p:nvSpPr>
        <p:spPr>
          <a:xfrm>
            <a:off x="224285" y="5360642"/>
            <a:ext cx="8836521" cy="830997"/>
          </a:xfrm>
          <a:prstGeom prst="rect">
            <a:avLst/>
          </a:prstGeom>
          <a:noFill/>
        </p:spPr>
        <p:txBody>
          <a:bodyPr wrap="square" rtlCol="0">
            <a:spAutoFit/>
          </a:bodyPr>
          <a:lstStyle/>
          <a:p>
            <a:r>
              <a:rPr kumimoji="1" lang="ja-JP" altLang="en-US" sz="2400" dirty="0" smtClean="0">
                <a:latin typeface="ＤＦＰ太丸ゴシック体"/>
                <a:ea typeface="ＤＦＰ太丸ゴシック体"/>
                <a:cs typeface="ＤＦＰ太丸ゴシック体"/>
              </a:rPr>
              <a:t>子宮がん罹患率は、</a:t>
            </a:r>
            <a:r>
              <a:rPr lang="ja-JP" altLang="en-US" sz="2400" dirty="0" smtClean="0">
                <a:latin typeface="ＤＦＰ太丸ゴシック体"/>
                <a:ea typeface="ＤＦＰ太丸ゴシック体"/>
                <a:cs typeface="ＤＦＰ太丸ゴシック体"/>
              </a:rPr>
              <a:t>乳がんと共に、</a:t>
            </a:r>
            <a:r>
              <a:rPr kumimoji="1" lang="ja-JP" altLang="en-US" sz="2400" dirty="0" smtClean="0">
                <a:latin typeface="ＤＦＰ太丸ゴシック体"/>
                <a:ea typeface="ＤＦＰ太丸ゴシック体"/>
                <a:cs typeface="ＤＦＰ太丸ゴシック体"/>
              </a:rPr>
              <a:t>性成熟期に高まるが、</a:t>
            </a:r>
            <a:endParaRPr kumimoji="1" lang="en-US" altLang="ja-JP" sz="2400" dirty="0" smtClean="0">
              <a:latin typeface="ＤＦＰ太丸ゴシック体"/>
              <a:ea typeface="ＤＦＰ太丸ゴシック体"/>
              <a:cs typeface="ＤＦＰ太丸ゴシック体"/>
            </a:endParaRPr>
          </a:p>
          <a:p>
            <a:r>
              <a:rPr lang="ja-JP" altLang="en-US" sz="2400" dirty="0" smtClean="0">
                <a:latin typeface="ＤＦＰ太丸ゴシック体"/>
                <a:ea typeface="ＤＦＰ太丸ゴシック体"/>
                <a:cs typeface="ＤＦＰ太丸ゴシック体"/>
              </a:rPr>
              <a:t>１９８０年から２００８年の増加率は、</a:t>
            </a:r>
            <a:r>
              <a:rPr kumimoji="1" lang="ja-JP" altLang="en-US" sz="2400" dirty="0" smtClean="0">
                <a:latin typeface="ＤＦＰ太丸ゴシック体"/>
                <a:ea typeface="ＤＦＰ太丸ゴシック体"/>
                <a:cs typeface="ＤＦＰ太丸ゴシック体"/>
              </a:rPr>
              <a:t>乳がんよりも低い</a:t>
            </a:r>
            <a:endParaRPr kumimoji="1" lang="ja-JP" altLang="en-US" sz="2400" dirty="0">
              <a:latin typeface="ＤＦＰ太丸ゴシック体"/>
              <a:ea typeface="ＤＦＰ太丸ゴシック体"/>
              <a:cs typeface="ＤＦＰ太丸ゴシック体"/>
            </a:endParaRPr>
          </a:p>
        </p:txBody>
      </p:sp>
      <p:sp>
        <p:nvSpPr>
          <p:cNvPr id="7" name="テキスト ボックス 6"/>
          <p:cNvSpPr txBox="1"/>
          <p:nvPr/>
        </p:nvSpPr>
        <p:spPr>
          <a:xfrm>
            <a:off x="3531370" y="126317"/>
            <a:ext cx="1723549" cy="1015663"/>
          </a:xfrm>
          <a:prstGeom prst="rect">
            <a:avLst/>
          </a:prstGeom>
          <a:noFill/>
        </p:spPr>
        <p:txBody>
          <a:bodyPr wrap="none" rtlCol="0">
            <a:spAutoFit/>
          </a:bodyPr>
          <a:lstStyle/>
          <a:p>
            <a:r>
              <a:rPr kumimoji="1" lang="ja-JP" altLang="en-US" sz="6000" dirty="0" smtClean="0">
                <a:latin typeface="ＤＦＰ太丸ゴシック体"/>
                <a:ea typeface="ＤＦＰ太丸ゴシック体"/>
                <a:cs typeface="ＤＦＰ太丸ゴシック体"/>
              </a:rPr>
              <a:t>小括</a:t>
            </a:r>
            <a:endParaRPr kumimoji="1" lang="ja-JP" altLang="en-US" sz="6000" dirty="0">
              <a:latin typeface="ＤＦＰ太丸ゴシック体"/>
              <a:ea typeface="ＤＦＰ太丸ゴシック体"/>
              <a:cs typeface="ＤＦＰ太丸ゴシック体"/>
            </a:endParaRPr>
          </a:p>
        </p:txBody>
      </p:sp>
      <p:sp>
        <p:nvSpPr>
          <p:cNvPr id="8" name="テキスト ボックス 7"/>
          <p:cNvSpPr txBox="1"/>
          <p:nvPr/>
        </p:nvSpPr>
        <p:spPr>
          <a:xfrm>
            <a:off x="6919641" y="1180335"/>
            <a:ext cx="1107996" cy="461665"/>
          </a:xfrm>
          <a:prstGeom prst="rect">
            <a:avLst/>
          </a:prstGeom>
          <a:noFill/>
        </p:spPr>
        <p:txBody>
          <a:bodyPr wrap="none" rtlCol="0">
            <a:spAutoFit/>
          </a:bodyPr>
          <a:lstStyle/>
          <a:p>
            <a:r>
              <a:rPr lang="ja-JP" altLang="en-US" sz="2400" dirty="0">
                <a:solidFill>
                  <a:srgbClr val="FF0000"/>
                </a:solidFill>
                <a:latin typeface="ＤＦＰ太丸ゴシック体"/>
                <a:ea typeface="ＤＦＰ太丸ゴシック体"/>
                <a:cs typeface="ＤＦＰ太丸ゴシック体"/>
              </a:rPr>
              <a:t>死亡率</a:t>
            </a:r>
            <a:endParaRPr kumimoji="1" lang="ja-JP" altLang="en-US" sz="2400" dirty="0">
              <a:solidFill>
                <a:srgbClr val="FF0000"/>
              </a:solidFill>
            </a:endParaRPr>
          </a:p>
        </p:txBody>
      </p:sp>
      <p:sp>
        <p:nvSpPr>
          <p:cNvPr id="9" name="テキスト ボックス 8"/>
          <p:cNvSpPr txBox="1"/>
          <p:nvPr/>
        </p:nvSpPr>
        <p:spPr>
          <a:xfrm>
            <a:off x="1436424" y="5363403"/>
            <a:ext cx="1107996" cy="461665"/>
          </a:xfrm>
          <a:prstGeom prst="rect">
            <a:avLst/>
          </a:prstGeom>
          <a:noFill/>
        </p:spPr>
        <p:txBody>
          <a:bodyPr wrap="none" rtlCol="0">
            <a:spAutoFit/>
          </a:bodyPr>
          <a:lstStyle/>
          <a:p>
            <a:r>
              <a:rPr lang="ja-JP" altLang="en-US" sz="2400" dirty="0">
                <a:solidFill>
                  <a:srgbClr val="FF0000"/>
                </a:solidFill>
                <a:latin typeface="ＤＦＰ太丸ゴシック体"/>
                <a:ea typeface="ＤＦＰ太丸ゴシック体"/>
                <a:cs typeface="ＤＦＰ太丸ゴシック体"/>
              </a:rPr>
              <a:t>罹患率</a:t>
            </a:r>
            <a:endParaRPr kumimoji="1" lang="ja-JP" altLang="en-US" sz="2400" dirty="0">
              <a:solidFill>
                <a:srgbClr val="FF0000"/>
              </a:solidFill>
            </a:endParaRPr>
          </a:p>
        </p:txBody>
      </p:sp>
      <p:sp>
        <p:nvSpPr>
          <p:cNvPr id="10" name="テキスト ボックス 9"/>
          <p:cNvSpPr txBox="1"/>
          <p:nvPr/>
        </p:nvSpPr>
        <p:spPr>
          <a:xfrm>
            <a:off x="699079" y="6192460"/>
            <a:ext cx="8067390" cy="461665"/>
          </a:xfrm>
          <a:prstGeom prst="rect">
            <a:avLst/>
          </a:prstGeom>
          <a:noFill/>
        </p:spPr>
        <p:txBody>
          <a:bodyPr wrap="square" rtlCol="0">
            <a:spAutoFit/>
          </a:bodyPr>
          <a:lstStyle/>
          <a:p>
            <a:r>
              <a:rPr kumimoji="1" lang="en-US" altLang="ja-JP" sz="2400" dirty="0" smtClean="0">
                <a:solidFill>
                  <a:srgbClr val="FF0000"/>
                </a:solidFill>
                <a:latin typeface="ＤＦＰ太丸ゴシック体"/>
                <a:ea typeface="ＤＦＰ太丸ゴシック体"/>
                <a:cs typeface="ＤＦＰ太丸ゴシック体"/>
              </a:rPr>
              <a:t>⇄</a:t>
            </a:r>
            <a:r>
              <a:rPr kumimoji="1" lang="ja-JP" altLang="en-US" sz="2400" dirty="0" smtClean="0">
                <a:solidFill>
                  <a:srgbClr val="FF0000"/>
                </a:solidFill>
                <a:latin typeface="ＤＦＰ太丸ゴシック体"/>
                <a:ea typeface="ＤＦＰ太丸ゴシック体"/>
                <a:cs typeface="ＤＦＰ太丸ゴシック体"/>
              </a:rPr>
              <a:t>　子宮がんの罹患率上昇は</a:t>
            </a:r>
            <a:r>
              <a:rPr kumimoji="1" lang="en-US" altLang="ja-JP" sz="2400" dirty="0" smtClean="0">
                <a:solidFill>
                  <a:srgbClr val="FF0000"/>
                </a:solidFill>
                <a:latin typeface="ＤＦＰ太丸ゴシック体"/>
                <a:ea typeface="ＤＦＰ太丸ゴシック体"/>
                <a:cs typeface="ＤＦＰ太丸ゴシック体"/>
              </a:rPr>
              <a:t>HPV</a:t>
            </a:r>
            <a:r>
              <a:rPr kumimoji="1" lang="ja-JP" altLang="en-US" sz="2400" dirty="0" smtClean="0">
                <a:solidFill>
                  <a:srgbClr val="FF0000"/>
                </a:solidFill>
                <a:latin typeface="ＤＦＰ太丸ゴシック体"/>
                <a:ea typeface="ＤＦＰ太丸ゴシック体"/>
                <a:cs typeface="ＤＦＰ太丸ゴシック体"/>
              </a:rPr>
              <a:t>感染率とは無関係？！</a:t>
            </a:r>
            <a:endParaRPr kumimoji="1" lang="ja-JP" altLang="en-US" sz="2400" dirty="0">
              <a:solidFill>
                <a:srgbClr val="FF0000"/>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112676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254000"/>
            <a:ext cx="9144000" cy="6326568"/>
          </a:xfrm>
          <a:prstGeom prst="rect">
            <a:avLst/>
          </a:prstGeom>
        </p:spPr>
      </p:pic>
      <p:sp>
        <p:nvSpPr>
          <p:cNvPr id="3" name="正方形/長方形 2"/>
          <p:cNvSpPr/>
          <p:nvPr/>
        </p:nvSpPr>
        <p:spPr>
          <a:xfrm>
            <a:off x="664481" y="3263780"/>
            <a:ext cx="3632498" cy="156543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 name="正方形/長方形 3"/>
          <p:cNvSpPr/>
          <p:nvPr/>
        </p:nvSpPr>
        <p:spPr>
          <a:xfrm>
            <a:off x="5202440" y="3692063"/>
            <a:ext cx="3632498" cy="1319086"/>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2"/>
          <a:stretch>
            <a:fillRect/>
          </a:stretch>
        </p:blipFill>
        <p:spPr>
          <a:xfrm>
            <a:off x="0" y="254000"/>
            <a:ext cx="9144000" cy="6326568"/>
          </a:xfrm>
          <a:prstGeom prst="rect">
            <a:avLst/>
          </a:prstGeom>
        </p:spPr>
      </p:pic>
      <p:sp>
        <p:nvSpPr>
          <p:cNvPr id="6" name="正方形/長方形 5"/>
          <p:cNvSpPr/>
          <p:nvPr/>
        </p:nvSpPr>
        <p:spPr>
          <a:xfrm>
            <a:off x="753080" y="5464248"/>
            <a:ext cx="3765394" cy="11163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2746523" y="398742"/>
            <a:ext cx="1033638" cy="369206"/>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01332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20181" y="1715496"/>
            <a:ext cx="7959009" cy="4154983"/>
          </a:xfrm>
          <a:prstGeom prst="rect">
            <a:avLst/>
          </a:prstGeom>
          <a:noFill/>
        </p:spPr>
        <p:txBody>
          <a:bodyPr wrap="square" rtlCol="0">
            <a:spAutoFit/>
          </a:bodyPr>
          <a:lstStyle/>
          <a:p>
            <a:pPr algn="ctr"/>
            <a:r>
              <a:rPr lang="ja-JP" altLang="en-US" sz="6600" dirty="0" smtClean="0">
                <a:latin typeface="ＤＦＰ太丸ゴシック体"/>
                <a:ea typeface="ＤＦＰ太丸ゴシック体"/>
                <a:cs typeface="ＤＦＰ太丸ゴシック体"/>
              </a:rPr>
              <a:t>がん罹患率上昇</a:t>
            </a:r>
            <a:endParaRPr lang="en-US" altLang="ja-JP" sz="6600" dirty="0">
              <a:latin typeface="ＤＦＰ太丸ゴシック体"/>
              <a:ea typeface="ＤＦＰ太丸ゴシック体"/>
              <a:cs typeface="ＤＦＰ太丸ゴシック体"/>
            </a:endParaRPr>
          </a:p>
          <a:p>
            <a:pPr algn="ctr"/>
            <a:r>
              <a:rPr lang="en-US" altLang="ja-JP" sz="6600" dirty="0" smtClean="0">
                <a:latin typeface="ＤＦＰ太丸ゴシック体"/>
                <a:ea typeface="ＤＦＰ太丸ゴシック体"/>
                <a:cs typeface="ＤＦＰ太丸ゴシック体"/>
              </a:rPr>
              <a:t>≠</a:t>
            </a:r>
          </a:p>
          <a:p>
            <a:pPr algn="ctr"/>
            <a:r>
              <a:rPr lang="ja-JP" altLang="en-US" sz="6600" dirty="0" smtClean="0">
                <a:latin typeface="ＤＦＰ太丸ゴシック体"/>
                <a:ea typeface="ＤＦＰ太丸ゴシック体"/>
                <a:cs typeface="ＤＦＰ太丸ゴシック体"/>
              </a:rPr>
              <a:t>がん死亡率上昇</a:t>
            </a:r>
            <a:endParaRPr kumimoji="1" lang="en-US" altLang="ja-JP" sz="6600" dirty="0">
              <a:latin typeface="ＤＦＰ太丸ゴシック体"/>
              <a:ea typeface="ＤＦＰ太丸ゴシック体"/>
              <a:cs typeface="ＤＦＰ太丸ゴシック体"/>
            </a:endParaRPr>
          </a:p>
          <a:p>
            <a:pPr algn="ctr"/>
            <a:endParaRPr kumimoji="1" lang="ja-JP" altLang="en-US" sz="6600" dirty="0"/>
          </a:p>
        </p:txBody>
      </p:sp>
      <p:sp>
        <p:nvSpPr>
          <p:cNvPr id="4" name="正方形/長方形 3"/>
          <p:cNvSpPr/>
          <p:nvPr/>
        </p:nvSpPr>
        <p:spPr>
          <a:xfrm>
            <a:off x="3719593" y="2857343"/>
            <a:ext cx="1890037" cy="8919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20108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4846" y="1792518"/>
            <a:ext cx="8890735" cy="3139321"/>
          </a:xfrm>
          <a:prstGeom prst="rect">
            <a:avLst/>
          </a:prstGeom>
          <a:noFill/>
        </p:spPr>
        <p:txBody>
          <a:bodyPr wrap="square" rtlCol="0">
            <a:spAutoFit/>
          </a:bodyPr>
          <a:lstStyle/>
          <a:p>
            <a:pPr algn="ctr"/>
            <a:r>
              <a:rPr lang="ja-JP" altLang="en-US" sz="6600" dirty="0" smtClean="0">
                <a:latin typeface="ＤＦＰ太丸ゴシック体"/>
                <a:ea typeface="ＤＦＰ太丸ゴシック体"/>
                <a:cs typeface="ＤＦＰ太丸ゴシック体"/>
              </a:rPr>
              <a:t>がん死予防</a:t>
            </a:r>
            <a:endParaRPr lang="en-US" altLang="ja-JP" sz="6600" dirty="0" smtClean="0">
              <a:latin typeface="ＤＦＰ太丸ゴシック体"/>
              <a:ea typeface="ＤＦＰ太丸ゴシック体"/>
              <a:cs typeface="ＤＦＰ太丸ゴシック体"/>
            </a:endParaRPr>
          </a:p>
          <a:p>
            <a:pPr algn="ctr"/>
            <a:r>
              <a:rPr lang="en-US" altLang="ja-JP" sz="6600" smtClean="0">
                <a:latin typeface="ＤＦＰ太丸ゴシック体"/>
                <a:ea typeface="ＤＦＰ太丸ゴシック体"/>
                <a:cs typeface="ＤＦＰ太丸ゴシック体"/>
              </a:rPr>
              <a:t>⇄</a:t>
            </a:r>
          </a:p>
          <a:p>
            <a:pPr algn="ctr"/>
            <a:r>
              <a:rPr lang="ja-JP" altLang="en-US" sz="6600" smtClean="0">
                <a:latin typeface="ＤＦＰ太丸ゴシック体"/>
                <a:ea typeface="ＤＦＰ太丸ゴシック体"/>
                <a:cs typeface="ＤＦＰ太丸ゴシック体"/>
              </a:rPr>
              <a:t>予防</a:t>
            </a:r>
            <a:r>
              <a:rPr lang="ja-JP" altLang="en-US" sz="6600" dirty="0" smtClean="0">
                <a:latin typeface="ＤＦＰ太丸ゴシック体"/>
                <a:ea typeface="ＤＦＰ太丸ゴシック体"/>
                <a:cs typeface="ＤＦＰ太丸ゴシック体"/>
              </a:rPr>
              <a:t>と早期発見</a:t>
            </a:r>
            <a:endParaRPr lang="en-US" altLang="ja-JP" sz="6600" dirty="0" smtClean="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4028437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439194"/>
            <a:ext cx="9144000" cy="968788"/>
          </a:xfrm>
          <a:prstGeom prst="rect">
            <a:avLst/>
          </a:prstGeom>
        </p:spPr>
      </p:pic>
      <p:sp>
        <p:nvSpPr>
          <p:cNvPr id="3" name="テキスト ボックス 2"/>
          <p:cNvSpPr txBox="1"/>
          <p:nvPr/>
        </p:nvSpPr>
        <p:spPr>
          <a:xfrm>
            <a:off x="1648112" y="2282855"/>
            <a:ext cx="3877985" cy="1200329"/>
          </a:xfrm>
          <a:prstGeom prst="rect">
            <a:avLst/>
          </a:prstGeom>
          <a:noFill/>
        </p:spPr>
        <p:txBody>
          <a:bodyPr wrap="none" rtlCol="0">
            <a:spAutoFit/>
          </a:bodyPr>
          <a:lstStyle/>
          <a:p>
            <a:r>
              <a:rPr kumimoji="1" lang="ja-JP" altLang="en-US" sz="7200" dirty="0" smtClean="0">
                <a:solidFill>
                  <a:schemeClr val="bg1">
                    <a:lumMod val="85000"/>
                  </a:schemeClr>
                </a:solidFill>
                <a:latin typeface="ＤＦＰ太丸ゴシック体"/>
                <a:ea typeface="ＤＦＰ太丸ゴシック体"/>
                <a:cs typeface="ＤＦＰ太丸ゴシック体"/>
              </a:rPr>
              <a:t>「検診」</a:t>
            </a:r>
            <a:endParaRPr kumimoji="1" lang="ja-JP" altLang="en-US" sz="7200" dirty="0">
              <a:solidFill>
                <a:schemeClr val="bg1">
                  <a:lumMod val="85000"/>
                </a:schemeClr>
              </a:solidFill>
              <a:latin typeface="ＤＦＰ太丸ゴシック体"/>
              <a:ea typeface="ＤＦＰ太丸ゴシック体"/>
              <a:cs typeface="ＤＦＰ太丸ゴシック体"/>
            </a:endParaRPr>
          </a:p>
        </p:txBody>
      </p:sp>
      <p:sp>
        <p:nvSpPr>
          <p:cNvPr id="4" name="テキスト ボックス 3"/>
          <p:cNvSpPr txBox="1"/>
          <p:nvPr/>
        </p:nvSpPr>
        <p:spPr>
          <a:xfrm>
            <a:off x="1648112" y="4021445"/>
            <a:ext cx="6647974" cy="1200329"/>
          </a:xfrm>
          <a:prstGeom prst="rect">
            <a:avLst/>
          </a:prstGeom>
          <a:noFill/>
        </p:spPr>
        <p:txBody>
          <a:bodyPr wrap="none" rtlCol="0">
            <a:spAutoFit/>
          </a:bodyPr>
          <a:lstStyle/>
          <a:p>
            <a:r>
              <a:rPr kumimoji="1" lang="ja-JP" altLang="en-US" sz="7200" dirty="0" smtClean="0">
                <a:latin typeface="ＤＦＰ太丸ゴシック体"/>
                <a:ea typeface="ＤＦＰ太丸ゴシック体"/>
                <a:cs typeface="ＤＦＰ太丸ゴシック体"/>
              </a:rPr>
              <a:t>「教育・情報」</a:t>
            </a:r>
            <a:endParaRPr kumimoji="1" lang="ja-JP" altLang="en-US" sz="72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455023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31008"/>
            <a:ext cx="5065300" cy="536658"/>
          </a:xfrm>
          <a:prstGeom prst="rect">
            <a:avLst/>
          </a:prstGeom>
        </p:spPr>
      </p:pic>
      <p:sp>
        <p:nvSpPr>
          <p:cNvPr id="3" name="テキスト ボックス 2"/>
          <p:cNvSpPr txBox="1"/>
          <p:nvPr/>
        </p:nvSpPr>
        <p:spPr>
          <a:xfrm>
            <a:off x="161870" y="1428059"/>
            <a:ext cx="8802410" cy="5509201"/>
          </a:xfrm>
          <a:prstGeom prst="rect">
            <a:avLst/>
          </a:prstGeom>
          <a:noFill/>
        </p:spPr>
        <p:txBody>
          <a:bodyPr wrap="none" rtlCol="0">
            <a:spAutoFit/>
          </a:bodyPr>
          <a:lstStyle/>
          <a:p>
            <a:r>
              <a:rPr lang="ja-JP" altLang="en-US" sz="4400" dirty="0" smtClean="0">
                <a:latin typeface="ＤＦＰ太丸ゴシック体"/>
                <a:ea typeface="ＤＦＰ太丸ゴシック体"/>
                <a:cs typeface="ＤＦＰ太丸ゴシック体"/>
              </a:rPr>
              <a:t>　　　</a:t>
            </a:r>
            <a:endParaRPr lang="en-US" altLang="ja-JP" sz="4400" dirty="0" smtClean="0">
              <a:latin typeface="ＤＦＰ太丸ゴシック体"/>
              <a:ea typeface="ＤＦＰ太丸ゴシック体"/>
              <a:cs typeface="ＤＦＰ太丸ゴシック体"/>
            </a:endParaRPr>
          </a:p>
          <a:p>
            <a:endParaRPr lang="ja-JP" altLang="ja-JP" sz="2800" dirty="0">
              <a:latin typeface="ＤＦＰ太丸ゴシック体"/>
              <a:ea typeface="ＤＦＰ太丸ゴシック体"/>
              <a:cs typeface="ＤＦＰ太丸ゴシック体"/>
            </a:endParaRPr>
          </a:p>
          <a:p>
            <a:endParaRPr lang="ja-JP" altLang="ja-JP" sz="2800" dirty="0">
              <a:latin typeface="ＤＦＰ太丸ゴシック体"/>
              <a:ea typeface="ＤＦＰ太丸ゴシック体"/>
              <a:cs typeface="ＤＦＰ太丸ゴシック体"/>
            </a:endParaRPr>
          </a:p>
          <a:p>
            <a:r>
              <a:rPr lang="ja-JP" altLang="ja-JP" sz="2800" dirty="0">
                <a:latin typeface="ＤＦＰ太丸ゴシック体"/>
                <a:ea typeface="ＤＦＰ太丸ゴシック体"/>
                <a:cs typeface="ＤＦＰ太丸ゴシック体"/>
              </a:rPr>
              <a:t>■ＨＰＶとは何</a:t>
            </a:r>
            <a:r>
              <a:rPr lang="ja-JP" altLang="ja-JP" sz="2800" dirty="0" smtClean="0">
                <a:latin typeface="ＤＦＰ太丸ゴシック体"/>
                <a:ea typeface="ＤＦＰ太丸ゴシック体"/>
                <a:cs typeface="ＤＦＰ太丸ゴシック体"/>
              </a:rPr>
              <a:t>か</a:t>
            </a:r>
            <a:endParaRPr lang="en-US" altLang="ja-JP" sz="2800" dirty="0" smtClean="0">
              <a:latin typeface="ＤＦＰ太丸ゴシック体"/>
              <a:ea typeface="ＤＦＰ太丸ゴシック体"/>
              <a:cs typeface="ＤＦＰ太丸ゴシック体"/>
            </a:endParaRPr>
          </a:p>
          <a:p>
            <a:endParaRPr lang="ja-JP" altLang="ja-JP" sz="2800" dirty="0">
              <a:latin typeface="ＤＦＰ太丸ゴシック体"/>
              <a:ea typeface="ＤＦＰ太丸ゴシック体"/>
              <a:cs typeface="ＤＦＰ太丸ゴシック体"/>
            </a:endParaRPr>
          </a:p>
          <a:p>
            <a:r>
              <a:rPr lang="ja-JP" altLang="ja-JP" sz="2800" dirty="0">
                <a:latin typeface="ＤＦＰ太丸ゴシック体"/>
                <a:ea typeface="ＤＦＰ太丸ゴシック体"/>
                <a:cs typeface="ＤＦＰ太丸ゴシック体"/>
              </a:rPr>
              <a:t>■子宮頸がん（ＨＰＶ）ワクチン接種の効果に</a:t>
            </a:r>
            <a:r>
              <a:rPr lang="ja-JP" altLang="ja-JP" sz="2800" dirty="0" smtClean="0">
                <a:latin typeface="ＤＦＰ太丸ゴシック体"/>
                <a:ea typeface="ＤＦＰ太丸ゴシック体"/>
                <a:cs typeface="ＤＦＰ太丸ゴシック体"/>
              </a:rPr>
              <a:t>ついて</a:t>
            </a:r>
            <a:endParaRPr lang="en-US" altLang="ja-JP" sz="2800" dirty="0" smtClean="0">
              <a:latin typeface="ＤＦＰ太丸ゴシック体"/>
              <a:ea typeface="ＤＦＰ太丸ゴシック体"/>
              <a:cs typeface="ＤＦＰ太丸ゴシック体"/>
            </a:endParaRPr>
          </a:p>
          <a:p>
            <a:endParaRPr lang="ja-JP" altLang="ja-JP" sz="2800" dirty="0">
              <a:latin typeface="ＤＦＰ太丸ゴシック体"/>
              <a:ea typeface="ＤＦＰ太丸ゴシック体"/>
              <a:cs typeface="ＤＦＰ太丸ゴシック体"/>
            </a:endParaRPr>
          </a:p>
          <a:p>
            <a:r>
              <a:rPr lang="ja-JP" altLang="ja-JP" sz="2800" dirty="0" smtClean="0">
                <a:latin typeface="ＤＦＰ太丸ゴシック体"/>
                <a:ea typeface="ＤＦＰ太丸ゴシック体"/>
                <a:cs typeface="ＤＦＰ太丸ゴシック体"/>
              </a:rPr>
              <a:t>■ＨＰＶワクチン</a:t>
            </a:r>
            <a:r>
              <a:rPr lang="ja-JP" altLang="ja-JP" sz="2800" dirty="0">
                <a:latin typeface="ＤＦＰ太丸ゴシック体"/>
                <a:ea typeface="ＤＦＰ太丸ゴシック体"/>
                <a:cs typeface="ＤＦＰ太丸ゴシック体"/>
              </a:rPr>
              <a:t>接種の副作用に</a:t>
            </a:r>
            <a:r>
              <a:rPr lang="ja-JP" altLang="ja-JP" sz="2800" dirty="0" smtClean="0">
                <a:latin typeface="ＤＦＰ太丸ゴシック体"/>
                <a:ea typeface="ＤＦＰ太丸ゴシック体"/>
                <a:cs typeface="ＤＦＰ太丸ゴシック体"/>
              </a:rPr>
              <a:t>ついて</a:t>
            </a:r>
            <a:endParaRPr lang="en-US" altLang="ja-JP" sz="2800" dirty="0" smtClean="0">
              <a:latin typeface="ＤＦＰ太丸ゴシック体"/>
              <a:ea typeface="ＤＦＰ太丸ゴシック体"/>
              <a:cs typeface="ＤＦＰ太丸ゴシック体"/>
            </a:endParaRPr>
          </a:p>
          <a:p>
            <a:endParaRPr lang="en-US" altLang="ja-JP" sz="2800" dirty="0">
              <a:latin typeface="ＤＦＰ太丸ゴシック体"/>
              <a:ea typeface="ＤＦＰ太丸ゴシック体"/>
              <a:cs typeface="ＤＦＰ太丸ゴシック体"/>
            </a:endParaRPr>
          </a:p>
          <a:p>
            <a:r>
              <a:rPr lang="ja-JP"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子宮頸がんの予防</a:t>
            </a:r>
            <a:r>
              <a:rPr lang="ja-JP" altLang="ja-JP" sz="2800" dirty="0" smtClean="0">
                <a:latin typeface="ＤＦＰ太丸ゴシック体"/>
                <a:ea typeface="ＤＦＰ太丸ゴシック体"/>
                <a:cs typeface="ＤＦＰ太丸ゴシック体"/>
              </a:rPr>
              <a:t>について</a:t>
            </a:r>
            <a:endParaRPr lang="en-US" altLang="ja-JP" sz="2800" dirty="0">
              <a:latin typeface="ＤＦＰ太丸ゴシック体"/>
              <a:ea typeface="ＤＦＰ太丸ゴシック体"/>
              <a:cs typeface="ＤＦＰ太丸ゴシック体"/>
            </a:endParaRPr>
          </a:p>
          <a:p>
            <a:endParaRPr lang="en-US" altLang="ja-JP" sz="2800" dirty="0" smtClean="0">
              <a:latin typeface="ＤＦＰ太丸ゴシック体"/>
              <a:ea typeface="ＤＦＰ太丸ゴシック体"/>
              <a:cs typeface="ＤＦＰ太丸ゴシック体"/>
            </a:endParaRPr>
          </a:p>
          <a:p>
            <a:endParaRPr kumimoji="1" lang="ja-JP" altLang="en-US" sz="2800" dirty="0">
              <a:latin typeface="ＤＦＰ太丸ゴシック体"/>
              <a:ea typeface="ＤＦＰ太丸ゴシック体"/>
              <a:cs typeface="ＤＦＰ太丸ゴシック体"/>
            </a:endParaRPr>
          </a:p>
        </p:txBody>
      </p:sp>
      <p:sp>
        <p:nvSpPr>
          <p:cNvPr id="4" name="テキスト ボックス 3"/>
          <p:cNvSpPr txBox="1"/>
          <p:nvPr/>
        </p:nvSpPr>
        <p:spPr>
          <a:xfrm>
            <a:off x="161870" y="937329"/>
            <a:ext cx="6647974" cy="1200329"/>
          </a:xfrm>
          <a:prstGeom prst="rect">
            <a:avLst/>
          </a:prstGeom>
          <a:noFill/>
        </p:spPr>
        <p:txBody>
          <a:bodyPr wrap="none" rtlCol="0">
            <a:spAutoFit/>
          </a:bodyPr>
          <a:lstStyle/>
          <a:p>
            <a:r>
              <a:rPr kumimoji="1" lang="ja-JP" altLang="en-US" sz="7200" dirty="0" smtClean="0">
                <a:latin typeface="ＤＦＰ太丸ゴシック体"/>
                <a:ea typeface="ＤＦＰ太丸ゴシック体"/>
                <a:cs typeface="ＤＦＰ太丸ゴシック体"/>
              </a:rPr>
              <a:t>「教育・情報」</a:t>
            </a:r>
            <a:endParaRPr kumimoji="1" lang="ja-JP" altLang="en-US" sz="72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3180895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31008"/>
            <a:ext cx="5065300" cy="536658"/>
          </a:xfrm>
          <a:prstGeom prst="rect">
            <a:avLst/>
          </a:prstGeom>
        </p:spPr>
      </p:pic>
      <p:sp>
        <p:nvSpPr>
          <p:cNvPr id="3" name="テキスト ボックス 2"/>
          <p:cNvSpPr txBox="1"/>
          <p:nvPr/>
        </p:nvSpPr>
        <p:spPr>
          <a:xfrm>
            <a:off x="161870" y="1428059"/>
            <a:ext cx="8802410" cy="5509201"/>
          </a:xfrm>
          <a:prstGeom prst="rect">
            <a:avLst/>
          </a:prstGeom>
          <a:noFill/>
        </p:spPr>
        <p:txBody>
          <a:bodyPr wrap="none" rtlCol="0">
            <a:spAutoFit/>
          </a:bodyPr>
          <a:lstStyle/>
          <a:p>
            <a:r>
              <a:rPr lang="ja-JP" altLang="en-US" sz="4400" dirty="0" smtClean="0">
                <a:latin typeface="ＤＦＰ太丸ゴシック体"/>
                <a:ea typeface="ＤＦＰ太丸ゴシック体"/>
                <a:cs typeface="ＤＦＰ太丸ゴシック体"/>
              </a:rPr>
              <a:t>　　　</a:t>
            </a:r>
            <a:endParaRPr lang="en-US" altLang="ja-JP" sz="4400" dirty="0" smtClean="0">
              <a:latin typeface="ＤＦＰ太丸ゴシック体"/>
              <a:ea typeface="ＤＦＰ太丸ゴシック体"/>
              <a:cs typeface="ＤＦＰ太丸ゴシック体"/>
            </a:endParaRPr>
          </a:p>
          <a:p>
            <a:endParaRPr lang="ja-JP" altLang="ja-JP" sz="2800" dirty="0">
              <a:solidFill>
                <a:schemeClr val="bg1">
                  <a:lumMod val="85000"/>
                </a:schemeClr>
              </a:solidFill>
              <a:latin typeface="ＤＦＰ太丸ゴシック体"/>
              <a:ea typeface="ＤＦＰ太丸ゴシック体"/>
              <a:cs typeface="ＤＦＰ太丸ゴシック体"/>
            </a:endParaRPr>
          </a:p>
          <a:p>
            <a:endParaRPr lang="ja-JP" altLang="ja-JP" sz="2800" dirty="0">
              <a:latin typeface="ＤＦＰ太丸ゴシック体"/>
              <a:ea typeface="ＤＦＰ太丸ゴシック体"/>
              <a:cs typeface="ＤＦＰ太丸ゴシック体"/>
            </a:endParaRPr>
          </a:p>
          <a:p>
            <a:r>
              <a:rPr lang="ja-JP" altLang="ja-JP" sz="2800" dirty="0">
                <a:latin typeface="ＤＦＰ太丸ゴシック体"/>
                <a:ea typeface="ＤＦＰ太丸ゴシック体"/>
                <a:cs typeface="ＤＦＰ太丸ゴシック体"/>
              </a:rPr>
              <a:t>■ＨＰＶとは何</a:t>
            </a:r>
            <a:r>
              <a:rPr lang="ja-JP" altLang="ja-JP" sz="2800" dirty="0" smtClean="0">
                <a:latin typeface="ＤＦＰ太丸ゴシック体"/>
                <a:ea typeface="ＤＦＰ太丸ゴシック体"/>
                <a:cs typeface="ＤＦＰ太丸ゴシック体"/>
              </a:rPr>
              <a:t>か</a:t>
            </a:r>
            <a:endParaRPr lang="en-US" altLang="ja-JP" sz="2800" dirty="0" smtClean="0">
              <a:latin typeface="ＤＦＰ太丸ゴシック体"/>
              <a:ea typeface="ＤＦＰ太丸ゴシック体"/>
              <a:cs typeface="ＤＦＰ太丸ゴシック体"/>
            </a:endParaRPr>
          </a:p>
          <a:p>
            <a:endParaRPr lang="ja-JP" altLang="ja-JP" sz="2800" dirty="0">
              <a:latin typeface="ＤＦＰ太丸ゴシック体"/>
              <a:ea typeface="ＤＦＰ太丸ゴシック体"/>
              <a:cs typeface="ＤＦＰ太丸ゴシック体"/>
            </a:endParaRPr>
          </a:p>
          <a:p>
            <a:r>
              <a:rPr lang="ja-JP" altLang="ja-JP" sz="2800" dirty="0">
                <a:solidFill>
                  <a:srgbClr val="D9D9D9"/>
                </a:solidFill>
                <a:latin typeface="ＤＦＰ太丸ゴシック体"/>
                <a:ea typeface="ＤＦＰ太丸ゴシック体"/>
                <a:cs typeface="ＤＦＰ太丸ゴシック体"/>
              </a:rPr>
              <a:t>■子宮頸がん（ＨＰＶ）ワクチン接種の効果に</a:t>
            </a:r>
            <a:r>
              <a:rPr lang="ja-JP" altLang="ja-JP" sz="2800" dirty="0" smtClean="0">
                <a:solidFill>
                  <a:srgbClr val="D9D9D9"/>
                </a:solidFill>
                <a:latin typeface="ＤＦＰ太丸ゴシック体"/>
                <a:ea typeface="ＤＦＰ太丸ゴシック体"/>
                <a:cs typeface="ＤＦＰ太丸ゴシック体"/>
              </a:rPr>
              <a:t>ついて</a:t>
            </a:r>
            <a:endParaRPr lang="en-US" altLang="ja-JP" sz="2800" dirty="0" smtClean="0">
              <a:solidFill>
                <a:srgbClr val="D9D9D9"/>
              </a:solidFill>
              <a:latin typeface="ＤＦＰ太丸ゴシック体"/>
              <a:ea typeface="ＤＦＰ太丸ゴシック体"/>
              <a:cs typeface="ＤＦＰ太丸ゴシック体"/>
            </a:endParaRPr>
          </a:p>
          <a:p>
            <a:endParaRPr lang="ja-JP" altLang="ja-JP" sz="2800" dirty="0">
              <a:solidFill>
                <a:srgbClr val="D9D9D9"/>
              </a:solidFill>
              <a:latin typeface="ＤＦＰ太丸ゴシック体"/>
              <a:ea typeface="ＤＦＰ太丸ゴシック体"/>
              <a:cs typeface="ＤＦＰ太丸ゴシック体"/>
            </a:endParaRPr>
          </a:p>
          <a:p>
            <a:r>
              <a:rPr lang="ja-JP" altLang="ja-JP" sz="2800" dirty="0" smtClean="0">
                <a:solidFill>
                  <a:srgbClr val="D9D9D9"/>
                </a:solidFill>
                <a:latin typeface="ＤＦＰ太丸ゴシック体"/>
                <a:ea typeface="ＤＦＰ太丸ゴシック体"/>
                <a:cs typeface="ＤＦＰ太丸ゴシック体"/>
              </a:rPr>
              <a:t>■ＨＰＶワクチン</a:t>
            </a:r>
            <a:r>
              <a:rPr lang="ja-JP" altLang="ja-JP" sz="2800" dirty="0">
                <a:solidFill>
                  <a:srgbClr val="D9D9D9"/>
                </a:solidFill>
                <a:latin typeface="ＤＦＰ太丸ゴシック体"/>
                <a:ea typeface="ＤＦＰ太丸ゴシック体"/>
                <a:cs typeface="ＤＦＰ太丸ゴシック体"/>
              </a:rPr>
              <a:t>接種の副作用に</a:t>
            </a:r>
            <a:r>
              <a:rPr lang="ja-JP" altLang="ja-JP" sz="2800" dirty="0" smtClean="0">
                <a:solidFill>
                  <a:srgbClr val="D9D9D9"/>
                </a:solidFill>
                <a:latin typeface="ＤＦＰ太丸ゴシック体"/>
                <a:ea typeface="ＤＦＰ太丸ゴシック体"/>
                <a:cs typeface="ＤＦＰ太丸ゴシック体"/>
              </a:rPr>
              <a:t>ついて</a:t>
            </a:r>
            <a:endParaRPr lang="en-US" altLang="ja-JP" sz="2800" dirty="0" smtClean="0">
              <a:solidFill>
                <a:srgbClr val="D9D9D9"/>
              </a:solidFill>
              <a:latin typeface="ＤＦＰ太丸ゴシック体"/>
              <a:ea typeface="ＤＦＰ太丸ゴシック体"/>
              <a:cs typeface="ＤＦＰ太丸ゴシック体"/>
            </a:endParaRPr>
          </a:p>
          <a:p>
            <a:endParaRPr lang="en-US" altLang="ja-JP" sz="2800" dirty="0">
              <a:solidFill>
                <a:srgbClr val="D9D9D9"/>
              </a:solidFill>
              <a:latin typeface="ＤＦＰ太丸ゴシック体"/>
              <a:ea typeface="ＤＦＰ太丸ゴシック体"/>
              <a:cs typeface="ＤＦＰ太丸ゴシック体"/>
            </a:endParaRPr>
          </a:p>
          <a:p>
            <a:r>
              <a:rPr lang="ja-JP" altLang="ja-JP" sz="2800" dirty="0">
                <a:solidFill>
                  <a:srgbClr val="D9D9D9"/>
                </a:solidFill>
                <a:latin typeface="ＤＦＰ太丸ゴシック体"/>
                <a:ea typeface="ＤＦＰ太丸ゴシック体"/>
                <a:cs typeface="ＤＦＰ太丸ゴシック体"/>
              </a:rPr>
              <a:t>■</a:t>
            </a:r>
            <a:r>
              <a:rPr lang="ja-JP" altLang="en-US" sz="2800" dirty="0">
                <a:solidFill>
                  <a:srgbClr val="D9D9D9"/>
                </a:solidFill>
                <a:latin typeface="ＤＦＰ太丸ゴシック体"/>
                <a:ea typeface="ＤＦＰ太丸ゴシック体"/>
                <a:cs typeface="ＤＦＰ太丸ゴシック体"/>
              </a:rPr>
              <a:t>子宮頸がんの予防</a:t>
            </a:r>
            <a:r>
              <a:rPr lang="ja-JP" altLang="ja-JP" sz="2800" dirty="0">
                <a:solidFill>
                  <a:srgbClr val="D9D9D9"/>
                </a:solidFill>
                <a:latin typeface="ＤＦＰ太丸ゴシック体"/>
                <a:ea typeface="ＤＦＰ太丸ゴシック体"/>
                <a:cs typeface="ＤＦＰ太丸ゴシック体"/>
              </a:rPr>
              <a:t>について</a:t>
            </a:r>
            <a:endParaRPr lang="en-US" altLang="ja-JP" sz="2800" dirty="0">
              <a:solidFill>
                <a:srgbClr val="D9D9D9"/>
              </a:solidFill>
              <a:latin typeface="ＤＦＰ太丸ゴシック体"/>
              <a:ea typeface="ＤＦＰ太丸ゴシック体"/>
              <a:cs typeface="ＤＦＰ太丸ゴシック体"/>
            </a:endParaRPr>
          </a:p>
          <a:p>
            <a:endParaRPr lang="en-US" altLang="ja-JP" sz="2800" dirty="0" smtClean="0">
              <a:solidFill>
                <a:srgbClr val="D9D9D9"/>
              </a:solidFill>
              <a:latin typeface="ＤＦＰ太丸ゴシック体"/>
              <a:ea typeface="ＤＦＰ太丸ゴシック体"/>
              <a:cs typeface="ＤＦＰ太丸ゴシック体"/>
            </a:endParaRPr>
          </a:p>
          <a:p>
            <a:endParaRPr kumimoji="1" lang="ja-JP" altLang="en-US" sz="2800" dirty="0">
              <a:latin typeface="ＤＦＰ太丸ゴシック体"/>
              <a:ea typeface="ＤＦＰ太丸ゴシック体"/>
              <a:cs typeface="ＤＦＰ太丸ゴシック体"/>
            </a:endParaRPr>
          </a:p>
        </p:txBody>
      </p:sp>
      <p:sp>
        <p:nvSpPr>
          <p:cNvPr id="4" name="テキスト ボックス 3"/>
          <p:cNvSpPr txBox="1"/>
          <p:nvPr/>
        </p:nvSpPr>
        <p:spPr>
          <a:xfrm>
            <a:off x="161870" y="937329"/>
            <a:ext cx="6647974" cy="1200329"/>
          </a:xfrm>
          <a:prstGeom prst="rect">
            <a:avLst/>
          </a:prstGeom>
          <a:noFill/>
        </p:spPr>
        <p:txBody>
          <a:bodyPr wrap="none" rtlCol="0">
            <a:spAutoFit/>
          </a:bodyPr>
          <a:lstStyle/>
          <a:p>
            <a:r>
              <a:rPr kumimoji="1" lang="ja-JP" altLang="en-US" sz="7200" dirty="0" smtClean="0">
                <a:latin typeface="ＤＦＰ太丸ゴシック体"/>
                <a:ea typeface="ＤＦＰ太丸ゴシック体"/>
                <a:cs typeface="ＤＦＰ太丸ゴシック体"/>
              </a:rPr>
              <a:t>「教育・情報」</a:t>
            </a:r>
            <a:endParaRPr kumimoji="1" lang="ja-JP" altLang="en-US" sz="72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2544668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41300" y="596538"/>
            <a:ext cx="8648700" cy="3289300"/>
          </a:xfrm>
          <a:prstGeom prst="rect">
            <a:avLst/>
          </a:prstGeom>
        </p:spPr>
      </p:pic>
      <p:sp>
        <p:nvSpPr>
          <p:cNvPr id="3" name="テキスト ボックス 2"/>
          <p:cNvSpPr txBox="1"/>
          <p:nvPr/>
        </p:nvSpPr>
        <p:spPr>
          <a:xfrm>
            <a:off x="486116" y="4061139"/>
            <a:ext cx="8545929" cy="369332"/>
          </a:xfrm>
          <a:prstGeom prst="rect">
            <a:avLst/>
          </a:prstGeom>
          <a:noFill/>
        </p:spPr>
        <p:txBody>
          <a:bodyPr wrap="none" rtlCol="0">
            <a:spAutoFit/>
          </a:bodyPr>
          <a:lstStyle/>
          <a:p>
            <a:r>
              <a:rPr lang="en-US" altLang="ja-JP" dirty="0" smtClean="0">
                <a:latin typeface="ＤＦＰ太丸ゴシック体"/>
                <a:ea typeface="ＤＦＰ太丸ゴシック体"/>
                <a:cs typeface="ＤＦＰ太丸ゴシック体"/>
              </a:rPr>
              <a:t>HPV</a:t>
            </a:r>
            <a:r>
              <a:rPr lang="ja-JP" altLang="en-US" dirty="0" smtClean="0">
                <a:latin typeface="ＤＦＰ太丸ゴシック体"/>
                <a:ea typeface="ＤＦＰ太丸ゴシック体"/>
                <a:cs typeface="ＤＦＰ太丸ゴシック体"/>
              </a:rPr>
              <a:t>には１００種類以上のタイプがある。このうち１５種類がハイリスクタイプ</a:t>
            </a:r>
            <a:endParaRPr kumimoji="1" lang="en-US" altLang="ja-JP" dirty="0" smtClean="0">
              <a:latin typeface="ＤＦＰ太丸ゴシック体"/>
              <a:ea typeface="ＤＦＰ太丸ゴシック体"/>
              <a:cs typeface="ＤＦＰ太丸ゴシック体"/>
            </a:endParaRPr>
          </a:p>
        </p:txBody>
      </p:sp>
      <p:sp>
        <p:nvSpPr>
          <p:cNvPr id="4" name="テキスト ボックス 3"/>
          <p:cNvSpPr txBox="1"/>
          <p:nvPr/>
        </p:nvSpPr>
        <p:spPr>
          <a:xfrm>
            <a:off x="486116" y="4675871"/>
            <a:ext cx="7388708" cy="369332"/>
          </a:xfrm>
          <a:prstGeom prst="rect">
            <a:avLst/>
          </a:prstGeom>
          <a:noFill/>
        </p:spPr>
        <p:txBody>
          <a:bodyPr wrap="none" rtlCol="0">
            <a:spAutoFit/>
          </a:bodyPr>
          <a:lstStyle/>
          <a:p>
            <a:r>
              <a:rPr lang="en-US" altLang="ja-JP" dirty="0" smtClean="0">
                <a:latin typeface="ＤＦＰ太丸ゴシック体"/>
                <a:ea typeface="ＤＦＰ太丸ゴシック体"/>
                <a:cs typeface="ＤＦＰ太丸ゴシック体"/>
              </a:rPr>
              <a:t>HPV</a:t>
            </a:r>
            <a:r>
              <a:rPr lang="ja-JP" altLang="en-US" dirty="0" smtClean="0">
                <a:latin typeface="ＤＦＰ太丸ゴシック体"/>
                <a:ea typeface="ＤＦＰ太丸ゴシック体"/>
                <a:cs typeface="ＤＦＰ太丸ゴシック体"/>
              </a:rPr>
              <a:t>は性交渉により感染するが、感染しても多くの場合排除される</a:t>
            </a:r>
            <a:endParaRPr lang="en-US" altLang="ja-JP" dirty="0" smtClean="0">
              <a:latin typeface="ＤＦＰ太丸ゴシック体"/>
              <a:ea typeface="ＤＦＰ太丸ゴシック体"/>
              <a:cs typeface="ＤＦＰ太丸ゴシック体"/>
            </a:endParaRPr>
          </a:p>
        </p:txBody>
      </p:sp>
      <p:sp>
        <p:nvSpPr>
          <p:cNvPr id="5" name="テキスト ボックス 4"/>
          <p:cNvSpPr txBox="1"/>
          <p:nvPr/>
        </p:nvSpPr>
        <p:spPr>
          <a:xfrm>
            <a:off x="486116" y="5290603"/>
            <a:ext cx="8312037" cy="369332"/>
          </a:xfrm>
          <a:prstGeom prst="rect">
            <a:avLst/>
          </a:prstGeom>
          <a:noFill/>
        </p:spPr>
        <p:txBody>
          <a:bodyPr wrap="none" rtlCol="0">
            <a:spAutoFit/>
          </a:bodyPr>
          <a:lstStyle/>
          <a:p>
            <a:r>
              <a:rPr lang="en-US" altLang="ja-JP" dirty="0" smtClean="0">
                <a:latin typeface="ＤＦＰ太丸ゴシック体"/>
                <a:ea typeface="ＤＦＰ太丸ゴシック体"/>
                <a:cs typeface="ＤＦＰ太丸ゴシック体"/>
              </a:rPr>
              <a:t>HPV</a:t>
            </a:r>
            <a:r>
              <a:rPr lang="ja-JP" altLang="en-US" dirty="0" smtClean="0">
                <a:latin typeface="ＤＦＰ太丸ゴシック体"/>
                <a:ea typeface="ＤＦＰ太丸ゴシック体"/>
                <a:cs typeface="ＤＦＰ太丸ゴシック体"/>
              </a:rPr>
              <a:t>の感染と、前がん病変や子宮頸がん発生との関連はよくわかっていない</a:t>
            </a:r>
            <a:endParaRPr lang="en-US" altLang="ja-JP" dirty="0" smtClean="0">
              <a:latin typeface="ＤＦＰ太丸ゴシック体"/>
              <a:ea typeface="ＤＦＰ太丸ゴシック体"/>
              <a:cs typeface="ＤＦＰ太丸ゴシック体"/>
            </a:endParaRPr>
          </a:p>
        </p:txBody>
      </p:sp>
      <p:sp>
        <p:nvSpPr>
          <p:cNvPr id="6" name="テキスト ボックス 5"/>
          <p:cNvSpPr txBox="1"/>
          <p:nvPr/>
        </p:nvSpPr>
        <p:spPr>
          <a:xfrm>
            <a:off x="486116" y="5905335"/>
            <a:ext cx="7391767" cy="369332"/>
          </a:xfrm>
          <a:prstGeom prst="rect">
            <a:avLst/>
          </a:prstGeom>
          <a:noFill/>
        </p:spPr>
        <p:txBody>
          <a:bodyPr wrap="none" rtlCol="0">
            <a:spAutoFit/>
          </a:bodyPr>
          <a:lstStyle/>
          <a:p>
            <a:r>
              <a:rPr lang="en-US" altLang="ja-JP" dirty="0" smtClean="0">
                <a:latin typeface="ＤＦＰ太丸ゴシック体"/>
                <a:ea typeface="ＤＦＰ太丸ゴシック体"/>
                <a:cs typeface="ＤＦＰ太丸ゴシック体"/>
              </a:rPr>
              <a:t>HPV</a:t>
            </a:r>
            <a:r>
              <a:rPr lang="ja-JP" altLang="en-US" dirty="0" smtClean="0">
                <a:latin typeface="ＤＦＰ太丸ゴシック体"/>
                <a:ea typeface="ＤＦＰ太丸ゴシック体"/>
                <a:cs typeface="ＤＦＰ太丸ゴシック体"/>
              </a:rPr>
              <a:t>に感染した方の多くは、無症状で経過し、発がんすることはまれ</a:t>
            </a:r>
            <a:endParaRPr lang="en-US" altLang="ja-JP" dirty="0" smtClean="0">
              <a:latin typeface="ＤＦＰ太丸ゴシック体"/>
              <a:ea typeface="ＤＦＰ太丸ゴシック体"/>
              <a:cs typeface="ＤＦＰ太丸ゴシック体"/>
            </a:endParaRPr>
          </a:p>
        </p:txBody>
      </p:sp>
      <p:pic>
        <p:nvPicPr>
          <p:cNvPr id="7" name="図 6"/>
          <p:cNvPicPr>
            <a:picLocks noChangeAspect="1"/>
          </p:cNvPicPr>
          <p:nvPr/>
        </p:nvPicPr>
        <p:blipFill>
          <a:blip r:embed="rId3"/>
          <a:stretch>
            <a:fillRect/>
          </a:stretch>
        </p:blipFill>
        <p:spPr>
          <a:xfrm>
            <a:off x="241300" y="97806"/>
            <a:ext cx="3759200" cy="304800"/>
          </a:xfrm>
          <a:prstGeom prst="rect">
            <a:avLst/>
          </a:prstGeom>
        </p:spPr>
      </p:pic>
    </p:spTree>
    <p:extLst>
      <p:ext uri="{BB962C8B-B14F-4D97-AF65-F5344CB8AC3E}">
        <p14:creationId xmlns:p14="http://schemas.microsoft.com/office/powerpoint/2010/main" val="351152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図形グループ 12"/>
          <p:cNvGrpSpPr>
            <a:grpSpLocks/>
          </p:cNvGrpSpPr>
          <p:nvPr/>
        </p:nvGrpSpPr>
        <p:grpSpPr bwMode="auto">
          <a:xfrm>
            <a:off x="0" y="717831"/>
            <a:ext cx="9144000" cy="6148113"/>
            <a:chOff x="0" y="809061"/>
            <a:chExt cx="9144000" cy="6147805"/>
          </a:xfrm>
        </p:grpSpPr>
        <p:pic>
          <p:nvPicPr>
            <p:cNvPr id="111629" name="図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09061"/>
              <a:ext cx="9144000" cy="584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30" name="テキスト ボックス 5"/>
            <p:cNvSpPr txBox="1">
              <a:spLocks noChangeArrowheads="1"/>
            </p:cNvSpPr>
            <p:nvPr/>
          </p:nvSpPr>
          <p:spPr bwMode="auto">
            <a:xfrm>
              <a:off x="4097277" y="6587543"/>
              <a:ext cx="4990074" cy="36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800" dirty="0">
                  <a:latin typeface="ＤＦＰ太丸ゴシック体" charset="0"/>
                  <a:ea typeface="ＤＦＰ太丸ゴシック体" charset="0"/>
                  <a:cs typeface="ＤＦＰ太丸ゴシック体" charset="0"/>
                </a:rPr>
                <a:t>Lab</a:t>
              </a:r>
              <a:r>
                <a:rPr lang="ja-JP" altLang="en-US" sz="1800" dirty="0">
                  <a:latin typeface="ＤＦＰ太丸ゴシック体" charset="0"/>
                  <a:ea typeface="ＤＦＰ太丸ゴシック体" charset="0"/>
                  <a:cs typeface="ＤＦＰ太丸ゴシック体" charset="0"/>
                </a:rPr>
                <a:t>．</a:t>
              </a:r>
              <a:r>
                <a:rPr lang="en-US" altLang="ja-JP" sz="1800" dirty="0" err="1">
                  <a:latin typeface="ＤＦＰ太丸ゴシック体" charset="0"/>
                  <a:ea typeface="ＤＦＰ太丸ゴシック体" charset="0"/>
                  <a:cs typeface="ＤＦＰ太丸ゴシック体" charset="0"/>
                </a:rPr>
                <a:t>Clin</a:t>
              </a:r>
              <a:r>
                <a:rPr lang="ja-JP" altLang="en-US" sz="1800" dirty="0">
                  <a:latin typeface="ＤＦＰ太丸ゴシック体" charset="0"/>
                  <a:ea typeface="ＤＦＰ太丸ゴシック体" charset="0"/>
                  <a:cs typeface="ＤＦＰ太丸ゴシック体" charset="0"/>
                </a:rPr>
                <a:t>．</a:t>
              </a:r>
              <a:r>
                <a:rPr lang="en-US" altLang="ja-JP" sz="1800" dirty="0" err="1">
                  <a:latin typeface="ＤＦＰ太丸ゴシック体" charset="0"/>
                  <a:ea typeface="ＤＦＰ太丸ゴシック体" charset="0"/>
                  <a:cs typeface="ＤＦＰ太丸ゴシック体" charset="0"/>
                </a:rPr>
                <a:t>Pract</a:t>
              </a:r>
              <a:r>
                <a:rPr lang="en-US" altLang="ja-JP" sz="1800" dirty="0">
                  <a:latin typeface="ＤＦＰ太丸ゴシック体" charset="0"/>
                  <a:ea typeface="ＤＦＰ太丸ゴシック体" charset="0"/>
                  <a:cs typeface="ＤＦＰ太丸ゴシック体" charset="0"/>
                </a:rPr>
                <a:t>.</a:t>
              </a:r>
              <a:r>
                <a:rPr lang="ja-JP" altLang="en-US" sz="1800" dirty="0">
                  <a:latin typeface="ＤＦＰ太丸ゴシック体" charset="0"/>
                  <a:ea typeface="ＤＦＰ太丸ゴシック体" charset="0"/>
                  <a:cs typeface="ＤＦＰ太丸ゴシック体" charset="0"/>
                </a:rPr>
                <a:t>，</a:t>
              </a:r>
              <a:r>
                <a:rPr lang="en-US" altLang="ja-JP" sz="1800" b="1" dirty="0">
                  <a:latin typeface="ＤＦＰ太丸ゴシック体" charset="0"/>
                  <a:ea typeface="ＤＦＰ太丸ゴシック体" charset="0"/>
                  <a:cs typeface="ＤＦＰ太丸ゴシック体" charset="0"/>
                </a:rPr>
                <a:t>24</a:t>
              </a:r>
              <a:r>
                <a:rPr lang="en-US" altLang="ja-JP" sz="1800" dirty="0">
                  <a:latin typeface="ＤＦＰ太丸ゴシック体" charset="0"/>
                  <a:ea typeface="ＤＦＰ太丸ゴシック体" charset="0"/>
                  <a:cs typeface="ＤＦＰ太丸ゴシック体" charset="0"/>
                </a:rPr>
                <a:t>(1)</a:t>
              </a:r>
              <a:r>
                <a:rPr lang="ja-JP" altLang="en-US" sz="1800" dirty="0">
                  <a:latin typeface="ＤＦＰ太丸ゴシック体" charset="0"/>
                  <a:ea typeface="ＤＦＰ太丸ゴシック体" charset="0"/>
                  <a:cs typeface="ＤＦＰ太丸ゴシック体" charset="0"/>
                </a:rPr>
                <a:t>：</a:t>
              </a:r>
              <a:r>
                <a:rPr lang="en-US" altLang="ja-JP" sz="1800" dirty="0">
                  <a:latin typeface="ＤＦＰ太丸ゴシック体" charset="0"/>
                  <a:ea typeface="ＤＦＰ太丸ゴシック体" charset="0"/>
                  <a:cs typeface="ＤＦＰ太丸ゴシック体" charset="0"/>
                </a:rPr>
                <a:t>69-79(2006)</a:t>
              </a:r>
              <a:endParaRPr lang="ja-JP" altLang="en-US" sz="1800" dirty="0">
                <a:latin typeface="ＤＦＰ太丸ゴシック体" charset="0"/>
                <a:ea typeface="ＤＦＰ太丸ゴシック体" charset="0"/>
                <a:cs typeface="ＤＦＰ太丸ゴシック体" charset="0"/>
              </a:endParaRPr>
            </a:p>
          </p:txBody>
        </p:sp>
      </p:grpSp>
      <p:sp>
        <p:nvSpPr>
          <p:cNvPr id="111618" name="テキスト ボックス 1"/>
          <p:cNvSpPr txBox="1">
            <a:spLocks noChangeArrowheads="1"/>
          </p:cNvSpPr>
          <p:nvPr/>
        </p:nvSpPr>
        <p:spPr bwMode="auto">
          <a:xfrm>
            <a:off x="254000" y="160619"/>
            <a:ext cx="72061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3600" dirty="0">
                <a:latin typeface="ＤＦＰ太丸ゴシック体" charset="0"/>
                <a:ea typeface="ＤＦＰ太丸ゴシック体" charset="0"/>
                <a:cs typeface="ＤＦＰ太丸ゴシック体" charset="0"/>
              </a:rPr>
              <a:t>HPV</a:t>
            </a:r>
            <a:r>
              <a:rPr lang="ja-JP" altLang="en-US" sz="3600" dirty="0">
                <a:latin typeface="ＤＦＰ太丸ゴシック体" charset="0"/>
                <a:ea typeface="ＤＦＰ太丸ゴシック体" charset="0"/>
                <a:cs typeface="ＤＦＰ太丸ゴシック体" charset="0"/>
              </a:rPr>
              <a:t>（ヒトパピローマウイルス</a:t>
            </a:r>
            <a:r>
              <a:rPr lang="ja-JP" altLang="en-US" sz="3600" dirty="0" smtClean="0">
                <a:latin typeface="ＤＦＰ太丸ゴシック体" charset="0"/>
                <a:ea typeface="ＤＦＰ太丸ゴシック体" charset="0"/>
                <a:cs typeface="ＤＦＰ太丸ゴシック体" charset="0"/>
              </a:rPr>
              <a:t>）</a:t>
            </a:r>
            <a:endParaRPr lang="ja-JP" altLang="en-US" sz="3600" dirty="0">
              <a:latin typeface="ＤＦＰ太丸ゴシック体" charset="0"/>
              <a:ea typeface="ＤＦＰ太丸ゴシック体" charset="0"/>
              <a:cs typeface="ＤＦＰ太丸ゴシック体" charset="0"/>
            </a:endParaRPr>
          </a:p>
        </p:txBody>
      </p:sp>
      <p:sp>
        <p:nvSpPr>
          <p:cNvPr id="8" name="テキスト ボックス 7"/>
          <p:cNvSpPr txBox="1">
            <a:spLocks noChangeArrowheads="1"/>
          </p:cNvSpPr>
          <p:nvPr/>
        </p:nvSpPr>
        <p:spPr bwMode="auto">
          <a:xfrm>
            <a:off x="2241550" y="3902075"/>
            <a:ext cx="2954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3600">
                <a:latin typeface="ＤＦＰ太丸ゴシック体" charset="0"/>
                <a:ea typeface="ＤＦＰ太丸ゴシック体" charset="0"/>
                <a:cs typeface="ＤＦＰ太丸ゴシック体" charset="0"/>
              </a:rPr>
              <a:t>１００種以上</a:t>
            </a:r>
          </a:p>
        </p:txBody>
      </p:sp>
      <p:sp>
        <p:nvSpPr>
          <p:cNvPr id="10" name="テキスト ボックス 9"/>
          <p:cNvSpPr txBox="1">
            <a:spLocks noChangeArrowheads="1"/>
          </p:cNvSpPr>
          <p:nvPr/>
        </p:nvSpPr>
        <p:spPr bwMode="auto">
          <a:xfrm>
            <a:off x="6326188" y="3317875"/>
            <a:ext cx="2890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800" dirty="0">
                <a:solidFill>
                  <a:srgbClr val="FF0000"/>
                </a:solidFill>
                <a:latin typeface="ＤＦＰ太丸ゴシック体" charset="0"/>
                <a:ea typeface="ＤＦＰ太丸ゴシック体" charset="0"/>
                <a:cs typeface="ＤＦＰ太丸ゴシック体" charset="0"/>
              </a:rPr>
              <a:t>ハイリスク型</a:t>
            </a:r>
            <a:r>
              <a:rPr lang="en-US" altLang="ja-JP" sz="1800" dirty="0">
                <a:solidFill>
                  <a:srgbClr val="FF0000"/>
                </a:solidFill>
                <a:latin typeface="ＤＦＰ太丸ゴシック体" charset="0"/>
                <a:ea typeface="ＤＦＰ太丸ゴシック体" charset="0"/>
                <a:cs typeface="ＤＦＰ太丸ゴシック体" charset="0"/>
              </a:rPr>
              <a:t>HPV13</a:t>
            </a:r>
            <a:r>
              <a:rPr lang="ja-JP" altLang="en-US" sz="1800" dirty="0">
                <a:solidFill>
                  <a:srgbClr val="FF0000"/>
                </a:solidFill>
                <a:latin typeface="ＤＦＰ太丸ゴシック体" charset="0"/>
                <a:ea typeface="ＤＦＰ太丸ゴシック体" charset="0"/>
                <a:cs typeface="ＤＦＰ太丸ゴシック体" charset="0"/>
              </a:rPr>
              <a:t>種類</a:t>
            </a:r>
            <a:endParaRPr lang="en-US" altLang="ja-JP" sz="1800" dirty="0">
              <a:solidFill>
                <a:srgbClr val="FF0000"/>
              </a:solidFill>
              <a:latin typeface="ＤＦＰ太丸ゴシック体" charset="0"/>
              <a:ea typeface="ＤＦＰ太丸ゴシック体" charset="0"/>
              <a:cs typeface="ＤＦＰ太丸ゴシック体" charset="0"/>
            </a:endParaRPr>
          </a:p>
          <a:p>
            <a:r>
              <a:rPr lang="en-US" altLang="ja-JP" sz="1800" dirty="0">
                <a:solidFill>
                  <a:srgbClr val="FF0000"/>
                </a:solidFill>
                <a:latin typeface="ＤＦＰ太丸ゴシック体" charset="0"/>
                <a:ea typeface="ＤＦＰ太丸ゴシック体" charset="0"/>
                <a:cs typeface="ＤＦＰ太丸ゴシック体" charset="0"/>
              </a:rPr>
              <a:t>           = </a:t>
            </a:r>
            <a:r>
              <a:rPr lang="ja-JP" altLang="en-US" sz="1800" dirty="0">
                <a:solidFill>
                  <a:srgbClr val="FF0000"/>
                </a:solidFill>
                <a:latin typeface="ＤＦＰ太丸ゴシック体" charset="0"/>
                <a:ea typeface="ＤＦＰ太丸ゴシック体" charset="0"/>
                <a:cs typeface="ＤＦＰ太丸ゴシック体" charset="0"/>
              </a:rPr>
              <a:t>保険適応	</a:t>
            </a:r>
          </a:p>
        </p:txBody>
      </p:sp>
      <p:cxnSp>
        <p:nvCxnSpPr>
          <p:cNvPr id="12" name="直線コネクタ 11"/>
          <p:cNvCxnSpPr/>
          <p:nvPr/>
        </p:nvCxnSpPr>
        <p:spPr>
          <a:xfrm>
            <a:off x="6918765" y="1669755"/>
            <a:ext cx="15430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3" name="図形グループ 2"/>
          <p:cNvGrpSpPr>
            <a:grpSpLocks/>
          </p:cNvGrpSpPr>
          <p:nvPr/>
        </p:nvGrpSpPr>
        <p:grpSpPr bwMode="auto">
          <a:xfrm>
            <a:off x="4349750" y="879756"/>
            <a:ext cx="4692650" cy="2462213"/>
            <a:chOff x="4349825" y="971179"/>
            <a:chExt cx="4693433" cy="2463086"/>
          </a:xfrm>
        </p:grpSpPr>
        <p:sp>
          <p:nvSpPr>
            <p:cNvPr id="111626" name="テキスト ボックス 8"/>
            <p:cNvSpPr txBox="1">
              <a:spLocks noChangeArrowheads="1"/>
            </p:cNvSpPr>
            <p:nvPr/>
          </p:nvSpPr>
          <p:spPr bwMode="auto">
            <a:xfrm>
              <a:off x="6489142" y="971179"/>
              <a:ext cx="2554116" cy="40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2000">
                  <a:solidFill>
                    <a:srgbClr val="FF0000"/>
                  </a:solidFill>
                  <a:latin typeface="ＤＦＰ太丸ゴシック体" charset="0"/>
                  <a:ea typeface="ＤＦＰ太丸ゴシック体" charset="0"/>
                  <a:cs typeface="ＤＦＰ太丸ゴシック体" charset="0"/>
                </a:rPr>
                <a:t>HPV16</a:t>
              </a:r>
              <a:r>
                <a:rPr lang="ja-JP" altLang="en-US" sz="2000">
                  <a:solidFill>
                    <a:srgbClr val="FF0000"/>
                  </a:solidFill>
                  <a:latin typeface="ＤＦＰ太丸ゴシック体" charset="0"/>
                  <a:ea typeface="ＤＦＰ太丸ゴシック体" charset="0"/>
                  <a:cs typeface="ＤＦＰ太丸ゴシック体" charset="0"/>
                </a:rPr>
                <a:t>、</a:t>
              </a:r>
              <a:r>
                <a:rPr lang="en-US" altLang="ja-JP" sz="2000">
                  <a:solidFill>
                    <a:srgbClr val="FF0000"/>
                  </a:solidFill>
                  <a:latin typeface="ＤＦＰ太丸ゴシック体" charset="0"/>
                  <a:ea typeface="ＤＦＰ太丸ゴシック体" charset="0"/>
                  <a:cs typeface="ＤＦＰ太丸ゴシック体" charset="0"/>
                </a:rPr>
                <a:t>18</a:t>
              </a:r>
              <a:r>
                <a:rPr lang="ja-JP" altLang="en-US" sz="2000">
                  <a:solidFill>
                    <a:srgbClr val="FF0000"/>
                  </a:solidFill>
                  <a:latin typeface="ＤＦＰ太丸ゴシック体" charset="0"/>
                  <a:ea typeface="ＤＦＰ太丸ゴシック体" charset="0"/>
                  <a:cs typeface="ＤＦＰ太丸ゴシック体" charset="0"/>
                </a:rPr>
                <a:t>のほか</a:t>
              </a:r>
            </a:p>
          </p:txBody>
        </p:sp>
        <p:sp>
          <p:nvSpPr>
            <p:cNvPr id="14" name="円/楕円 13"/>
            <p:cNvSpPr/>
            <p:nvPr/>
          </p:nvSpPr>
          <p:spPr>
            <a:xfrm>
              <a:off x="5766111" y="3246874"/>
              <a:ext cx="195296" cy="187391"/>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dirty="0">
                <a:latin typeface="ＤＦＰ太丸ゴシック体"/>
                <a:ea typeface="ＤＦＰ太丸ゴシック体"/>
                <a:cs typeface="ＤＦＰ太丸ゴシック体"/>
              </a:endParaRPr>
            </a:p>
          </p:txBody>
        </p:sp>
        <p:sp>
          <p:nvSpPr>
            <p:cNvPr id="16" name="円/楕円 15"/>
            <p:cNvSpPr/>
            <p:nvPr/>
          </p:nvSpPr>
          <p:spPr>
            <a:xfrm>
              <a:off x="4349825" y="2193987"/>
              <a:ext cx="193707" cy="187391"/>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latin typeface="ＤＦＰ太丸ゴシック体"/>
                <a:ea typeface="ＤＦＰ太丸ゴシック体"/>
                <a:cs typeface="ＤＦＰ太丸ゴシック体"/>
              </a:endParaRPr>
            </a:p>
          </p:txBody>
        </p:sp>
      </p:grpSp>
    </p:spTree>
    <p:extLst>
      <p:ext uri="{BB962C8B-B14F-4D97-AF65-F5344CB8AC3E}">
        <p14:creationId xmlns:p14="http://schemas.microsoft.com/office/powerpoint/2010/main" val="3492532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31687" y="302649"/>
            <a:ext cx="7366119" cy="707886"/>
          </a:xfrm>
          <a:prstGeom prst="rect">
            <a:avLst/>
          </a:prstGeom>
        </p:spPr>
        <p:txBody>
          <a:bodyPr wrap="none">
            <a:spAutoFit/>
          </a:bodyPr>
          <a:lstStyle/>
          <a:p>
            <a:r>
              <a:rPr lang="ja-JP" altLang="en-US" sz="4000" b="1" dirty="0" smtClean="0">
                <a:latin typeface="ＤＦＰ太丸ゴシック体"/>
                <a:ea typeface="ＤＦＰ太丸ゴシック体"/>
                <a:cs typeface="ＤＦＰ太丸ゴシック体"/>
              </a:rPr>
              <a:t>早期発見　</a:t>
            </a:r>
            <a:r>
              <a:rPr lang="en-US" altLang="ja-JP" sz="4000" b="1" dirty="0" smtClean="0">
                <a:latin typeface="ＤＦＰ太丸ゴシック体"/>
                <a:ea typeface="ＤＦＰ太丸ゴシック体"/>
                <a:cs typeface="ＤＦＰ太丸ゴシック体"/>
              </a:rPr>
              <a:t>→</a:t>
            </a:r>
            <a:r>
              <a:rPr lang="ja-JP" altLang="en-US" sz="4000" b="1" dirty="0" smtClean="0">
                <a:latin typeface="ＤＦＰ太丸ゴシック体"/>
                <a:ea typeface="ＤＦＰ太丸ゴシック体"/>
                <a:cs typeface="ＤＦＰ太丸ゴシック体"/>
              </a:rPr>
              <a:t>　子宮頸がん検診</a:t>
            </a:r>
            <a:endParaRPr lang="ja-JP" altLang="en-US" sz="4000" b="1" dirty="0">
              <a:latin typeface="ＤＦＰ太丸ゴシック体"/>
              <a:ea typeface="ＤＦＰ太丸ゴシック体"/>
              <a:cs typeface="ＤＦＰ太丸ゴシック体"/>
            </a:endParaRPr>
          </a:p>
        </p:txBody>
      </p:sp>
      <p:pic>
        <p:nvPicPr>
          <p:cNvPr id="4" name="図 3"/>
          <p:cNvPicPr>
            <a:picLocks noChangeAspect="1"/>
          </p:cNvPicPr>
          <p:nvPr/>
        </p:nvPicPr>
        <p:blipFill>
          <a:blip r:embed="rId2"/>
          <a:stretch>
            <a:fillRect/>
          </a:stretch>
        </p:blipFill>
        <p:spPr>
          <a:xfrm>
            <a:off x="2361002" y="1103696"/>
            <a:ext cx="6113929" cy="5588000"/>
          </a:xfrm>
          <a:prstGeom prst="rect">
            <a:avLst/>
          </a:prstGeom>
        </p:spPr>
      </p:pic>
    </p:spTree>
    <p:extLst>
      <p:ext uri="{BB962C8B-B14F-4D97-AF65-F5344CB8AC3E}">
        <p14:creationId xmlns:p14="http://schemas.microsoft.com/office/powerpoint/2010/main" val="342579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975"/>
            <a:ext cx="9144000" cy="6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0" name="テキスト ボックス 2"/>
          <p:cNvSpPr txBox="1">
            <a:spLocks noChangeArrowheads="1"/>
          </p:cNvSpPr>
          <p:nvPr/>
        </p:nvSpPr>
        <p:spPr bwMode="auto">
          <a:xfrm>
            <a:off x="4289425" y="6426200"/>
            <a:ext cx="4765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a:t>Lab</a:t>
            </a:r>
            <a:r>
              <a:rPr lang="ja-JP" altLang="en-US"/>
              <a:t>．</a:t>
            </a:r>
            <a:r>
              <a:rPr lang="en-US" altLang="ja-JP"/>
              <a:t>Clin</a:t>
            </a:r>
            <a:r>
              <a:rPr lang="ja-JP" altLang="en-US"/>
              <a:t>．</a:t>
            </a:r>
            <a:r>
              <a:rPr lang="en-US" altLang="ja-JP"/>
              <a:t>Pract.</a:t>
            </a:r>
            <a:r>
              <a:rPr lang="ja-JP" altLang="en-US"/>
              <a:t>，</a:t>
            </a:r>
            <a:r>
              <a:rPr lang="en-US" altLang="ja-JP" b="1"/>
              <a:t>24</a:t>
            </a:r>
            <a:r>
              <a:rPr lang="en-US" altLang="ja-JP"/>
              <a:t>(1)</a:t>
            </a:r>
            <a:r>
              <a:rPr lang="ja-JP" altLang="en-US"/>
              <a:t>：</a:t>
            </a:r>
            <a:r>
              <a:rPr lang="en-US" altLang="ja-JP"/>
              <a:t>69-79(2006)</a:t>
            </a:r>
            <a:endParaRPr lang="ja-JP" altLang="en-US"/>
          </a:p>
        </p:txBody>
      </p:sp>
      <p:sp>
        <p:nvSpPr>
          <p:cNvPr id="4" name="角丸四角形 3"/>
          <p:cNvSpPr/>
          <p:nvPr/>
        </p:nvSpPr>
        <p:spPr>
          <a:xfrm>
            <a:off x="3086100" y="501650"/>
            <a:ext cx="5969000" cy="5654675"/>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 name="スライド番号プレースホルダー 2"/>
          <p:cNvSpPr>
            <a:spLocks noGrp="1"/>
          </p:cNvSpPr>
          <p:nvPr>
            <p:ph type="sldNum" sz="quarter" idx="12"/>
          </p:nvPr>
        </p:nvSpPr>
        <p:spPr/>
        <p:txBody>
          <a:bodyPr/>
          <a:lstStyle/>
          <a:p>
            <a:pPr>
              <a:defRPr/>
            </a:pPr>
            <a:fld id="{A5365380-E0A1-FC47-B1F4-10924BD41A12}" type="slidenum">
              <a:rPr lang="ja-JP" altLang="en-US" smtClean="0"/>
              <a:pPr>
                <a:defRPr/>
              </a:pPr>
              <a:t>30</a:t>
            </a:fld>
            <a:endParaRPr lang="ja-JP" altLang="en-US"/>
          </a:p>
        </p:txBody>
      </p:sp>
      <p:sp>
        <p:nvSpPr>
          <p:cNvPr id="135175" name="テキスト ボックス 6"/>
          <p:cNvSpPr txBox="1">
            <a:spLocks noChangeArrowheads="1"/>
          </p:cNvSpPr>
          <p:nvPr/>
        </p:nvSpPr>
        <p:spPr bwMode="auto">
          <a:xfrm>
            <a:off x="7070725" y="5221288"/>
            <a:ext cx="596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800"/>
              <a:t>など</a:t>
            </a:r>
          </a:p>
        </p:txBody>
      </p:sp>
      <p:sp>
        <p:nvSpPr>
          <p:cNvPr id="9" name="フリーフォーム 8"/>
          <p:cNvSpPr/>
          <p:nvPr/>
        </p:nvSpPr>
        <p:spPr>
          <a:xfrm>
            <a:off x="5803900" y="738188"/>
            <a:ext cx="3114675" cy="5287962"/>
          </a:xfrm>
          <a:custGeom>
            <a:avLst/>
            <a:gdLst>
              <a:gd name="connsiteX0" fmla="*/ 1063170 w 3115679"/>
              <a:gd name="connsiteY0" fmla="*/ 14768 h 5287029"/>
              <a:gd name="connsiteX1" fmla="*/ 1122235 w 3115679"/>
              <a:gd name="connsiteY1" fmla="*/ 679339 h 5287029"/>
              <a:gd name="connsiteX2" fmla="*/ 974573 w 3115679"/>
              <a:gd name="connsiteY2" fmla="*/ 1373446 h 5287029"/>
              <a:gd name="connsiteX3" fmla="*/ 930274 w 3115679"/>
              <a:gd name="connsiteY3" fmla="*/ 2348150 h 5287029"/>
              <a:gd name="connsiteX4" fmla="*/ 428221 w 3115679"/>
              <a:gd name="connsiteY4" fmla="*/ 3042257 h 5287029"/>
              <a:gd name="connsiteX5" fmla="*/ 428221 w 3115679"/>
              <a:gd name="connsiteY5" fmla="*/ 3559145 h 5287029"/>
              <a:gd name="connsiteX6" fmla="*/ 0 w 3115679"/>
              <a:gd name="connsiteY6" fmla="*/ 4297557 h 5287029"/>
              <a:gd name="connsiteX7" fmla="*/ 59065 w 3115679"/>
              <a:gd name="connsiteY7" fmla="*/ 5287029 h 5287029"/>
              <a:gd name="connsiteX8" fmla="*/ 2569327 w 3115679"/>
              <a:gd name="connsiteY8" fmla="*/ 5213187 h 5287029"/>
              <a:gd name="connsiteX9" fmla="*/ 2923717 w 3115679"/>
              <a:gd name="connsiteY9" fmla="*/ 4578153 h 5287029"/>
              <a:gd name="connsiteX10" fmla="*/ 3115679 w 3115679"/>
              <a:gd name="connsiteY10" fmla="*/ 1816493 h 5287029"/>
              <a:gd name="connsiteX11" fmla="*/ 2894185 w 3115679"/>
              <a:gd name="connsiteY11" fmla="*/ 649802 h 5287029"/>
              <a:gd name="connsiteX12" fmla="*/ 2214937 w 3115679"/>
              <a:gd name="connsiteY12" fmla="*/ 0 h 5287029"/>
              <a:gd name="connsiteX13" fmla="*/ 1063170 w 3115679"/>
              <a:gd name="connsiteY13" fmla="*/ 14768 h 528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15679" h="5287029">
                <a:moveTo>
                  <a:pt x="1063170" y="14768"/>
                </a:moveTo>
                <a:lnTo>
                  <a:pt x="1122235" y="679339"/>
                </a:lnTo>
                <a:lnTo>
                  <a:pt x="974573" y="1373446"/>
                </a:lnTo>
                <a:lnTo>
                  <a:pt x="930274" y="2348150"/>
                </a:lnTo>
                <a:lnTo>
                  <a:pt x="428221" y="3042257"/>
                </a:lnTo>
                <a:lnTo>
                  <a:pt x="428221" y="3559145"/>
                </a:lnTo>
                <a:lnTo>
                  <a:pt x="0" y="4297557"/>
                </a:lnTo>
                <a:lnTo>
                  <a:pt x="59065" y="5287029"/>
                </a:lnTo>
                <a:lnTo>
                  <a:pt x="2569327" y="5213187"/>
                </a:lnTo>
                <a:lnTo>
                  <a:pt x="2923717" y="4578153"/>
                </a:lnTo>
                <a:lnTo>
                  <a:pt x="3115679" y="1816493"/>
                </a:lnTo>
                <a:lnTo>
                  <a:pt x="2894185" y="649802"/>
                </a:lnTo>
                <a:lnTo>
                  <a:pt x="2214937" y="0"/>
                </a:lnTo>
                <a:lnTo>
                  <a:pt x="1063170" y="14768"/>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p>
        </p:txBody>
      </p:sp>
    </p:spTree>
    <p:extLst>
      <p:ext uri="{BB962C8B-B14F-4D97-AF65-F5344CB8AC3E}">
        <p14:creationId xmlns:p14="http://schemas.microsoft.com/office/powerpoint/2010/main" val="294088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563" y="317500"/>
            <a:ext cx="8567737"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2" name="正方形/長方形 6"/>
          <p:cNvSpPr>
            <a:spLocks noChangeArrowheads="1"/>
          </p:cNvSpPr>
          <p:nvPr/>
        </p:nvSpPr>
        <p:spPr bwMode="auto">
          <a:xfrm>
            <a:off x="5748338" y="6445250"/>
            <a:ext cx="3213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t>J Clin Invest. 2006 May 1; 116(5)</a:t>
            </a:r>
            <a:endParaRPr lang="ja-JP" altLang="en-US"/>
          </a:p>
        </p:txBody>
      </p:sp>
      <p:sp>
        <p:nvSpPr>
          <p:cNvPr id="4" name="正方形/長方形 3"/>
          <p:cNvSpPr/>
          <p:nvPr/>
        </p:nvSpPr>
        <p:spPr>
          <a:xfrm>
            <a:off x="7302500" y="133350"/>
            <a:ext cx="1574800" cy="6496050"/>
          </a:xfrm>
          <a:prstGeom prst="rect">
            <a:avLst/>
          </a:prstGeom>
          <a:solidFill>
            <a:srgbClr val="FF0000">
              <a:alpha val="25000"/>
            </a:srgbClr>
          </a:solid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 name="スライド番号プレースホルダー 2"/>
          <p:cNvSpPr>
            <a:spLocks noGrp="1"/>
          </p:cNvSpPr>
          <p:nvPr>
            <p:ph type="sldNum" sz="quarter" idx="12"/>
          </p:nvPr>
        </p:nvSpPr>
        <p:spPr/>
        <p:txBody>
          <a:bodyPr/>
          <a:lstStyle/>
          <a:p>
            <a:pPr>
              <a:defRPr/>
            </a:pPr>
            <a:fld id="{DB0626F8-B1EB-BD42-996B-D4B420EC6465}" type="slidenum">
              <a:rPr lang="ja-JP" altLang="en-US" smtClean="0"/>
              <a:pPr>
                <a:defRPr/>
              </a:pPr>
              <a:t>31</a:t>
            </a:fld>
            <a:endParaRPr lang="ja-JP" altLang="en-US"/>
          </a:p>
        </p:txBody>
      </p:sp>
      <p:sp>
        <p:nvSpPr>
          <p:cNvPr id="2" name="テキスト ボックス 1"/>
          <p:cNvSpPr txBox="1"/>
          <p:nvPr/>
        </p:nvSpPr>
        <p:spPr>
          <a:xfrm>
            <a:off x="-575884" y="5966368"/>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3886332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1870" y="1428059"/>
            <a:ext cx="8802410" cy="5509201"/>
          </a:xfrm>
          <a:prstGeom prst="rect">
            <a:avLst/>
          </a:prstGeom>
          <a:noFill/>
        </p:spPr>
        <p:txBody>
          <a:bodyPr wrap="none" rtlCol="0">
            <a:spAutoFit/>
          </a:bodyPr>
          <a:lstStyle/>
          <a:p>
            <a:r>
              <a:rPr lang="ja-JP" altLang="en-US" sz="4400" dirty="0" smtClean="0">
                <a:latin typeface="ＤＦＰ太丸ゴシック体"/>
                <a:ea typeface="ＤＦＰ太丸ゴシック体"/>
                <a:cs typeface="ＤＦＰ太丸ゴシック体"/>
              </a:rPr>
              <a:t>　　　</a:t>
            </a:r>
            <a:endParaRPr lang="en-US" altLang="ja-JP" sz="4400" dirty="0" smtClean="0">
              <a:latin typeface="ＤＦＰ太丸ゴシック体"/>
              <a:ea typeface="ＤＦＰ太丸ゴシック体"/>
              <a:cs typeface="ＤＦＰ太丸ゴシック体"/>
            </a:endParaRPr>
          </a:p>
          <a:p>
            <a:endParaRPr lang="ja-JP" altLang="ja-JP" sz="2800" dirty="0">
              <a:solidFill>
                <a:schemeClr val="bg1">
                  <a:lumMod val="85000"/>
                </a:schemeClr>
              </a:solidFill>
              <a:latin typeface="ＤＦＰ太丸ゴシック体"/>
              <a:ea typeface="ＤＦＰ太丸ゴシック体"/>
              <a:cs typeface="ＤＦＰ太丸ゴシック体"/>
            </a:endParaRPr>
          </a:p>
          <a:p>
            <a:endParaRPr lang="ja-JP" altLang="ja-JP" sz="2800" dirty="0">
              <a:latin typeface="ＤＦＰ太丸ゴシック体"/>
              <a:ea typeface="ＤＦＰ太丸ゴシック体"/>
              <a:cs typeface="ＤＦＰ太丸ゴシック体"/>
            </a:endParaRPr>
          </a:p>
          <a:p>
            <a:r>
              <a:rPr lang="ja-JP" altLang="ja-JP" sz="2800" dirty="0">
                <a:latin typeface="ＤＦＰ太丸ゴシック体"/>
                <a:ea typeface="ＤＦＰ太丸ゴシック体"/>
                <a:cs typeface="ＤＦＰ太丸ゴシック体"/>
              </a:rPr>
              <a:t>■ＨＰＶとは何</a:t>
            </a:r>
            <a:r>
              <a:rPr lang="ja-JP" altLang="ja-JP" sz="2800" dirty="0" smtClean="0">
                <a:latin typeface="ＤＦＰ太丸ゴシック体"/>
                <a:ea typeface="ＤＦＰ太丸ゴシック体"/>
                <a:cs typeface="ＤＦＰ太丸ゴシック体"/>
              </a:rPr>
              <a:t>か</a:t>
            </a:r>
            <a:endParaRPr lang="en-US" altLang="ja-JP" sz="2800" dirty="0" smtClean="0">
              <a:latin typeface="ＤＦＰ太丸ゴシック体"/>
              <a:ea typeface="ＤＦＰ太丸ゴシック体"/>
              <a:cs typeface="ＤＦＰ太丸ゴシック体"/>
            </a:endParaRPr>
          </a:p>
          <a:p>
            <a:endParaRPr lang="ja-JP" altLang="ja-JP" sz="2800" dirty="0">
              <a:latin typeface="ＤＦＰ太丸ゴシック体"/>
              <a:ea typeface="ＤＦＰ太丸ゴシック体"/>
              <a:cs typeface="ＤＦＰ太丸ゴシック体"/>
            </a:endParaRPr>
          </a:p>
          <a:p>
            <a:r>
              <a:rPr lang="ja-JP" altLang="ja-JP" sz="2800" dirty="0">
                <a:solidFill>
                  <a:srgbClr val="D9D9D9"/>
                </a:solidFill>
                <a:latin typeface="ＤＦＰ太丸ゴシック体"/>
                <a:ea typeface="ＤＦＰ太丸ゴシック体"/>
                <a:cs typeface="ＤＦＰ太丸ゴシック体"/>
              </a:rPr>
              <a:t>■子宮頸がん（ＨＰＶ）ワクチン接種の効果に</a:t>
            </a:r>
            <a:r>
              <a:rPr lang="ja-JP" altLang="ja-JP" sz="2800" dirty="0" smtClean="0">
                <a:solidFill>
                  <a:srgbClr val="D9D9D9"/>
                </a:solidFill>
                <a:latin typeface="ＤＦＰ太丸ゴシック体"/>
                <a:ea typeface="ＤＦＰ太丸ゴシック体"/>
                <a:cs typeface="ＤＦＰ太丸ゴシック体"/>
              </a:rPr>
              <a:t>ついて</a:t>
            </a:r>
            <a:endParaRPr lang="en-US" altLang="ja-JP" sz="2800" dirty="0" smtClean="0">
              <a:solidFill>
                <a:srgbClr val="D9D9D9"/>
              </a:solidFill>
              <a:latin typeface="ＤＦＰ太丸ゴシック体"/>
              <a:ea typeface="ＤＦＰ太丸ゴシック体"/>
              <a:cs typeface="ＤＦＰ太丸ゴシック体"/>
            </a:endParaRPr>
          </a:p>
          <a:p>
            <a:endParaRPr lang="ja-JP" altLang="ja-JP" sz="2800" dirty="0">
              <a:solidFill>
                <a:srgbClr val="D9D9D9"/>
              </a:solidFill>
              <a:latin typeface="ＤＦＰ太丸ゴシック体"/>
              <a:ea typeface="ＤＦＰ太丸ゴシック体"/>
              <a:cs typeface="ＤＦＰ太丸ゴシック体"/>
            </a:endParaRPr>
          </a:p>
          <a:p>
            <a:r>
              <a:rPr lang="ja-JP" altLang="ja-JP" sz="2800" dirty="0" smtClean="0">
                <a:solidFill>
                  <a:srgbClr val="D9D9D9"/>
                </a:solidFill>
                <a:latin typeface="ＤＦＰ太丸ゴシック体"/>
                <a:ea typeface="ＤＦＰ太丸ゴシック体"/>
                <a:cs typeface="ＤＦＰ太丸ゴシック体"/>
              </a:rPr>
              <a:t>■ＨＰＶワクチン</a:t>
            </a:r>
            <a:r>
              <a:rPr lang="ja-JP" altLang="ja-JP" sz="2800" dirty="0">
                <a:solidFill>
                  <a:srgbClr val="D9D9D9"/>
                </a:solidFill>
                <a:latin typeface="ＤＦＰ太丸ゴシック体"/>
                <a:ea typeface="ＤＦＰ太丸ゴシック体"/>
                <a:cs typeface="ＤＦＰ太丸ゴシック体"/>
              </a:rPr>
              <a:t>接種の副作用に</a:t>
            </a:r>
            <a:r>
              <a:rPr lang="ja-JP" altLang="ja-JP" sz="2800" dirty="0" smtClean="0">
                <a:solidFill>
                  <a:srgbClr val="D9D9D9"/>
                </a:solidFill>
                <a:latin typeface="ＤＦＰ太丸ゴシック体"/>
                <a:ea typeface="ＤＦＰ太丸ゴシック体"/>
                <a:cs typeface="ＤＦＰ太丸ゴシック体"/>
              </a:rPr>
              <a:t>ついて</a:t>
            </a:r>
            <a:endParaRPr lang="en-US" altLang="ja-JP" sz="2800" dirty="0" smtClean="0">
              <a:solidFill>
                <a:srgbClr val="D9D9D9"/>
              </a:solidFill>
              <a:latin typeface="ＤＦＰ太丸ゴシック体"/>
              <a:ea typeface="ＤＦＰ太丸ゴシック体"/>
              <a:cs typeface="ＤＦＰ太丸ゴシック体"/>
            </a:endParaRPr>
          </a:p>
          <a:p>
            <a:endParaRPr lang="en-US" altLang="ja-JP" sz="2800" dirty="0">
              <a:solidFill>
                <a:srgbClr val="D9D9D9"/>
              </a:solidFill>
              <a:latin typeface="ＤＦＰ太丸ゴシック体"/>
              <a:ea typeface="ＤＦＰ太丸ゴシック体"/>
              <a:cs typeface="ＤＦＰ太丸ゴシック体"/>
            </a:endParaRPr>
          </a:p>
          <a:p>
            <a:r>
              <a:rPr lang="ja-JP" altLang="ja-JP" sz="2800" dirty="0">
                <a:solidFill>
                  <a:srgbClr val="D9D9D9"/>
                </a:solidFill>
                <a:latin typeface="ＤＦＰ太丸ゴシック体"/>
                <a:ea typeface="ＤＦＰ太丸ゴシック体"/>
                <a:cs typeface="ＤＦＰ太丸ゴシック体"/>
              </a:rPr>
              <a:t>■</a:t>
            </a:r>
            <a:r>
              <a:rPr lang="ja-JP" altLang="en-US" sz="2800" dirty="0">
                <a:solidFill>
                  <a:srgbClr val="D9D9D9"/>
                </a:solidFill>
                <a:latin typeface="ＤＦＰ太丸ゴシック体"/>
                <a:ea typeface="ＤＦＰ太丸ゴシック体"/>
                <a:cs typeface="ＤＦＰ太丸ゴシック体"/>
              </a:rPr>
              <a:t>子宮頸がんの予防</a:t>
            </a:r>
            <a:r>
              <a:rPr lang="ja-JP" altLang="ja-JP" sz="2800" dirty="0">
                <a:solidFill>
                  <a:srgbClr val="D9D9D9"/>
                </a:solidFill>
                <a:latin typeface="ＤＦＰ太丸ゴシック体"/>
                <a:ea typeface="ＤＦＰ太丸ゴシック体"/>
                <a:cs typeface="ＤＦＰ太丸ゴシック体"/>
              </a:rPr>
              <a:t>について</a:t>
            </a:r>
            <a:endParaRPr lang="en-US" altLang="ja-JP" sz="2800" dirty="0">
              <a:solidFill>
                <a:srgbClr val="D9D9D9"/>
              </a:solidFill>
              <a:latin typeface="ＤＦＰ太丸ゴシック体"/>
              <a:ea typeface="ＤＦＰ太丸ゴシック体"/>
              <a:cs typeface="ＤＦＰ太丸ゴシック体"/>
            </a:endParaRPr>
          </a:p>
          <a:p>
            <a:endParaRPr lang="en-US" altLang="ja-JP" sz="2800" dirty="0" smtClean="0">
              <a:solidFill>
                <a:srgbClr val="D9D9D9"/>
              </a:solidFill>
              <a:latin typeface="ＤＦＰ太丸ゴシック体"/>
              <a:ea typeface="ＤＦＰ太丸ゴシック体"/>
              <a:cs typeface="ＤＦＰ太丸ゴシック体"/>
            </a:endParaRPr>
          </a:p>
          <a:p>
            <a:endParaRPr kumimoji="1" lang="ja-JP" altLang="en-US" sz="2800" dirty="0">
              <a:latin typeface="ＤＦＰ太丸ゴシック体"/>
              <a:ea typeface="ＤＦＰ太丸ゴシック体"/>
              <a:cs typeface="ＤＦＰ太丸ゴシック体"/>
            </a:endParaRPr>
          </a:p>
        </p:txBody>
      </p:sp>
      <p:pic>
        <p:nvPicPr>
          <p:cNvPr id="2" name="図 1"/>
          <p:cNvPicPr>
            <a:picLocks noChangeAspect="1"/>
          </p:cNvPicPr>
          <p:nvPr/>
        </p:nvPicPr>
        <p:blipFill>
          <a:blip r:embed="rId2"/>
          <a:stretch>
            <a:fillRect/>
          </a:stretch>
        </p:blipFill>
        <p:spPr>
          <a:xfrm>
            <a:off x="0" y="31008"/>
            <a:ext cx="5065300" cy="536658"/>
          </a:xfrm>
          <a:prstGeom prst="rect">
            <a:avLst/>
          </a:prstGeom>
        </p:spPr>
      </p:pic>
      <p:sp>
        <p:nvSpPr>
          <p:cNvPr id="4" name="テキスト ボックス 3"/>
          <p:cNvSpPr txBox="1"/>
          <p:nvPr/>
        </p:nvSpPr>
        <p:spPr>
          <a:xfrm>
            <a:off x="161870" y="937329"/>
            <a:ext cx="6647974" cy="1200329"/>
          </a:xfrm>
          <a:prstGeom prst="rect">
            <a:avLst/>
          </a:prstGeom>
          <a:noFill/>
        </p:spPr>
        <p:txBody>
          <a:bodyPr wrap="none" rtlCol="0">
            <a:spAutoFit/>
          </a:bodyPr>
          <a:lstStyle/>
          <a:p>
            <a:r>
              <a:rPr kumimoji="1" lang="ja-JP" altLang="en-US" sz="7200" dirty="0" smtClean="0">
                <a:latin typeface="ＤＦＰ太丸ゴシック体"/>
                <a:ea typeface="ＤＦＰ太丸ゴシック体"/>
                <a:cs typeface="ＤＦＰ太丸ゴシック体"/>
              </a:rPr>
              <a:t>「教育・情報」</a:t>
            </a:r>
            <a:endParaRPr kumimoji="1" lang="ja-JP" altLang="en-US" sz="7200" dirty="0">
              <a:latin typeface="ＤＦＰ太丸ゴシック体"/>
              <a:ea typeface="ＤＦＰ太丸ゴシック体"/>
              <a:cs typeface="ＤＦＰ太丸ゴシック体"/>
            </a:endParaRPr>
          </a:p>
        </p:txBody>
      </p:sp>
      <p:sp>
        <p:nvSpPr>
          <p:cNvPr id="5" name="テキスト ボックス 4"/>
          <p:cNvSpPr txBox="1"/>
          <p:nvPr/>
        </p:nvSpPr>
        <p:spPr>
          <a:xfrm>
            <a:off x="1306736" y="3432075"/>
            <a:ext cx="7263527" cy="461665"/>
          </a:xfrm>
          <a:prstGeom prst="rect">
            <a:avLst/>
          </a:prstGeom>
          <a:noFill/>
        </p:spPr>
        <p:txBody>
          <a:bodyPr wrap="none" rtlCol="0">
            <a:spAutoFit/>
          </a:bodyPr>
          <a:lstStyle/>
          <a:p>
            <a:r>
              <a:rPr kumimoji="1" lang="ja-JP" altLang="en-US" sz="2400" dirty="0" smtClean="0">
                <a:latin typeface="ＤＦＰ太丸ゴシック体"/>
                <a:ea typeface="ＤＦＰ太丸ゴシック体"/>
                <a:cs typeface="ＤＦＰ太丸ゴシック体"/>
              </a:rPr>
              <a:t>ありふれたウイルス　十年以上の年月をかけて癌化</a:t>
            </a:r>
            <a:endParaRPr kumimoji="1" lang="ja-JP" altLang="en-US" sz="24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238553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31008"/>
            <a:ext cx="5065300" cy="536658"/>
          </a:xfrm>
          <a:prstGeom prst="rect">
            <a:avLst/>
          </a:prstGeom>
        </p:spPr>
      </p:pic>
      <p:sp>
        <p:nvSpPr>
          <p:cNvPr id="3" name="テキスト ボックス 2"/>
          <p:cNvSpPr txBox="1"/>
          <p:nvPr/>
        </p:nvSpPr>
        <p:spPr>
          <a:xfrm>
            <a:off x="161870" y="1428059"/>
            <a:ext cx="8802410" cy="4647426"/>
          </a:xfrm>
          <a:prstGeom prst="rect">
            <a:avLst/>
          </a:prstGeom>
          <a:noFill/>
        </p:spPr>
        <p:txBody>
          <a:bodyPr wrap="none" rtlCol="0">
            <a:spAutoFit/>
          </a:bodyPr>
          <a:lstStyle/>
          <a:p>
            <a:r>
              <a:rPr lang="ja-JP" altLang="en-US" sz="4400" dirty="0" smtClean="0">
                <a:latin typeface="ＤＦＰ太丸ゴシック体"/>
                <a:ea typeface="ＤＦＰ太丸ゴシック体"/>
                <a:cs typeface="ＤＦＰ太丸ゴシック体"/>
              </a:rPr>
              <a:t>　　　</a:t>
            </a:r>
            <a:endParaRPr lang="en-US" altLang="ja-JP" sz="4400" dirty="0" smtClean="0">
              <a:latin typeface="ＤＦＰ太丸ゴシック体"/>
              <a:ea typeface="ＤＦＰ太丸ゴシック体"/>
              <a:cs typeface="ＤＦＰ太丸ゴシック体"/>
            </a:endParaRPr>
          </a:p>
          <a:p>
            <a:endParaRPr lang="ja-JP" altLang="ja-JP" sz="2800" dirty="0" smtClean="0">
              <a:latin typeface="ＤＦＰ太丸ゴシック体"/>
              <a:ea typeface="ＤＦＰ太丸ゴシック体"/>
              <a:cs typeface="ＤＦＰ太丸ゴシック体"/>
            </a:endParaRPr>
          </a:p>
          <a:p>
            <a:endParaRPr lang="ja-JP" altLang="ja-JP" sz="2800" dirty="0">
              <a:solidFill>
                <a:srgbClr val="D9D9D9"/>
              </a:solidFill>
              <a:latin typeface="ＤＦＰ太丸ゴシック体"/>
              <a:ea typeface="ＤＦＰ太丸ゴシック体"/>
              <a:cs typeface="ＤＦＰ太丸ゴシック体"/>
            </a:endParaRPr>
          </a:p>
          <a:p>
            <a:r>
              <a:rPr lang="ja-JP" altLang="ja-JP" sz="2800" dirty="0">
                <a:solidFill>
                  <a:srgbClr val="D9D9D9"/>
                </a:solidFill>
                <a:latin typeface="ＤＦＰ太丸ゴシック体"/>
                <a:ea typeface="ＤＦＰ太丸ゴシック体"/>
                <a:cs typeface="ＤＦＰ太丸ゴシック体"/>
              </a:rPr>
              <a:t>■ＨＰＶとは何</a:t>
            </a:r>
            <a:r>
              <a:rPr lang="ja-JP" altLang="ja-JP" sz="2800" dirty="0" smtClean="0">
                <a:solidFill>
                  <a:srgbClr val="D9D9D9"/>
                </a:solidFill>
                <a:latin typeface="ＤＦＰ太丸ゴシック体"/>
                <a:ea typeface="ＤＦＰ太丸ゴシック体"/>
                <a:cs typeface="ＤＦＰ太丸ゴシック体"/>
              </a:rPr>
              <a:t>か</a:t>
            </a:r>
            <a:endParaRPr lang="en-US" altLang="ja-JP" sz="2800" dirty="0" smtClean="0">
              <a:solidFill>
                <a:srgbClr val="D9D9D9"/>
              </a:solidFill>
              <a:latin typeface="ＤＦＰ太丸ゴシック体"/>
              <a:ea typeface="ＤＦＰ太丸ゴシック体"/>
              <a:cs typeface="ＤＦＰ太丸ゴシック体"/>
            </a:endParaRPr>
          </a:p>
          <a:p>
            <a:endParaRPr lang="ja-JP" altLang="ja-JP" sz="2800" dirty="0">
              <a:latin typeface="ＤＦＰ太丸ゴシック体"/>
              <a:ea typeface="ＤＦＰ太丸ゴシック体"/>
              <a:cs typeface="ＤＦＰ太丸ゴシック体"/>
            </a:endParaRPr>
          </a:p>
          <a:p>
            <a:r>
              <a:rPr lang="ja-JP" altLang="ja-JP" sz="2800" dirty="0">
                <a:latin typeface="ＤＦＰ太丸ゴシック体"/>
                <a:ea typeface="ＤＦＰ太丸ゴシック体"/>
                <a:cs typeface="ＤＦＰ太丸ゴシック体"/>
              </a:rPr>
              <a:t>■子宮頸がん（ＨＰＶ）ワクチン接種の効果に</a:t>
            </a:r>
            <a:r>
              <a:rPr lang="ja-JP" altLang="ja-JP" sz="2800" dirty="0" smtClean="0">
                <a:latin typeface="ＤＦＰ太丸ゴシック体"/>
                <a:ea typeface="ＤＦＰ太丸ゴシック体"/>
                <a:cs typeface="ＤＦＰ太丸ゴシック体"/>
              </a:rPr>
              <a:t>ついて</a:t>
            </a:r>
            <a:endParaRPr lang="en-US" altLang="ja-JP" sz="2800" dirty="0" smtClean="0">
              <a:latin typeface="ＤＦＰ太丸ゴシック体"/>
              <a:ea typeface="ＤＦＰ太丸ゴシック体"/>
              <a:cs typeface="ＤＦＰ太丸ゴシック体"/>
            </a:endParaRPr>
          </a:p>
          <a:p>
            <a:endParaRPr lang="ja-JP" altLang="ja-JP" sz="2800" dirty="0">
              <a:solidFill>
                <a:srgbClr val="D9D9D9"/>
              </a:solidFill>
              <a:latin typeface="ＤＦＰ太丸ゴシック体"/>
              <a:ea typeface="ＤＦＰ太丸ゴシック体"/>
              <a:cs typeface="ＤＦＰ太丸ゴシック体"/>
            </a:endParaRPr>
          </a:p>
          <a:p>
            <a:r>
              <a:rPr lang="ja-JP" altLang="ja-JP" sz="2800" dirty="0" smtClean="0">
                <a:solidFill>
                  <a:srgbClr val="D9D9D9"/>
                </a:solidFill>
                <a:latin typeface="ＤＦＰ太丸ゴシック体"/>
                <a:ea typeface="ＤＦＰ太丸ゴシック体"/>
                <a:cs typeface="ＤＦＰ太丸ゴシック体"/>
              </a:rPr>
              <a:t>■ＨＰＶワクチン</a:t>
            </a:r>
            <a:r>
              <a:rPr lang="ja-JP" altLang="ja-JP" sz="2800" dirty="0">
                <a:solidFill>
                  <a:srgbClr val="D9D9D9"/>
                </a:solidFill>
                <a:latin typeface="ＤＦＰ太丸ゴシック体"/>
                <a:ea typeface="ＤＦＰ太丸ゴシック体"/>
                <a:cs typeface="ＤＦＰ太丸ゴシック体"/>
              </a:rPr>
              <a:t>接種の副作用に</a:t>
            </a:r>
            <a:r>
              <a:rPr lang="ja-JP" altLang="ja-JP" sz="2800" dirty="0" smtClean="0">
                <a:solidFill>
                  <a:srgbClr val="D9D9D9"/>
                </a:solidFill>
                <a:latin typeface="ＤＦＰ太丸ゴシック体"/>
                <a:ea typeface="ＤＦＰ太丸ゴシック体"/>
                <a:cs typeface="ＤＦＰ太丸ゴシック体"/>
              </a:rPr>
              <a:t>ついて</a:t>
            </a:r>
            <a:endParaRPr lang="en-US" altLang="ja-JP" sz="2800" dirty="0" smtClean="0">
              <a:solidFill>
                <a:srgbClr val="D9D9D9"/>
              </a:solidFill>
              <a:latin typeface="ＤＦＰ太丸ゴシック体"/>
              <a:ea typeface="ＤＦＰ太丸ゴシック体"/>
              <a:cs typeface="ＤＦＰ太丸ゴシック体"/>
            </a:endParaRPr>
          </a:p>
          <a:p>
            <a:endParaRPr lang="en-US" altLang="ja-JP" sz="2800" dirty="0">
              <a:solidFill>
                <a:srgbClr val="D9D9D9"/>
              </a:solidFill>
              <a:latin typeface="ＤＦＰ太丸ゴシック体"/>
              <a:ea typeface="ＤＦＰ太丸ゴシック体"/>
              <a:cs typeface="ＤＦＰ太丸ゴシック体"/>
            </a:endParaRPr>
          </a:p>
          <a:p>
            <a:r>
              <a:rPr lang="ja-JP" altLang="ja-JP" sz="2800" dirty="0">
                <a:solidFill>
                  <a:srgbClr val="D9D9D9"/>
                </a:solidFill>
                <a:latin typeface="ＤＦＰ太丸ゴシック体"/>
                <a:ea typeface="ＤＦＰ太丸ゴシック体"/>
                <a:cs typeface="ＤＦＰ太丸ゴシック体"/>
              </a:rPr>
              <a:t>■</a:t>
            </a:r>
            <a:r>
              <a:rPr lang="ja-JP" altLang="en-US" sz="2800" dirty="0">
                <a:solidFill>
                  <a:srgbClr val="D9D9D9"/>
                </a:solidFill>
                <a:latin typeface="ＤＦＰ太丸ゴシック体"/>
                <a:ea typeface="ＤＦＰ太丸ゴシック体"/>
                <a:cs typeface="ＤＦＰ太丸ゴシック体"/>
              </a:rPr>
              <a:t>子宮頸がんの予防</a:t>
            </a:r>
            <a:r>
              <a:rPr lang="ja-JP" altLang="ja-JP" sz="2800" dirty="0">
                <a:solidFill>
                  <a:srgbClr val="D9D9D9"/>
                </a:solidFill>
                <a:latin typeface="ＤＦＰ太丸ゴシック体"/>
                <a:ea typeface="ＤＦＰ太丸ゴシック体"/>
                <a:cs typeface="ＤＦＰ太丸ゴシック体"/>
              </a:rPr>
              <a:t>に</a:t>
            </a:r>
            <a:r>
              <a:rPr lang="ja-JP" altLang="ja-JP" sz="2800" dirty="0" smtClean="0">
                <a:solidFill>
                  <a:srgbClr val="D9D9D9"/>
                </a:solidFill>
                <a:latin typeface="ＤＦＰ太丸ゴシック体"/>
                <a:ea typeface="ＤＦＰ太丸ゴシック体"/>
                <a:cs typeface="ＤＦＰ太丸ゴシック体"/>
              </a:rPr>
              <a:t>ついて</a:t>
            </a:r>
            <a:endParaRPr lang="en-US" altLang="ja-JP" sz="2800" dirty="0">
              <a:solidFill>
                <a:srgbClr val="D9D9D9"/>
              </a:solidFill>
              <a:latin typeface="ＤＦＰ太丸ゴシック体"/>
              <a:ea typeface="ＤＦＰ太丸ゴシック体"/>
              <a:cs typeface="ＤＦＰ太丸ゴシック体"/>
            </a:endParaRPr>
          </a:p>
        </p:txBody>
      </p:sp>
      <p:sp>
        <p:nvSpPr>
          <p:cNvPr id="4" name="テキスト ボックス 3"/>
          <p:cNvSpPr txBox="1"/>
          <p:nvPr/>
        </p:nvSpPr>
        <p:spPr>
          <a:xfrm>
            <a:off x="161870" y="937329"/>
            <a:ext cx="6647974" cy="1200329"/>
          </a:xfrm>
          <a:prstGeom prst="rect">
            <a:avLst/>
          </a:prstGeom>
          <a:noFill/>
        </p:spPr>
        <p:txBody>
          <a:bodyPr wrap="none" rtlCol="0">
            <a:spAutoFit/>
          </a:bodyPr>
          <a:lstStyle/>
          <a:p>
            <a:r>
              <a:rPr kumimoji="1" lang="ja-JP" altLang="en-US" sz="7200" dirty="0" smtClean="0">
                <a:latin typeface="ＤＦＰ太丸ゴシック体"/>
                <a:ea typeface="ＤＦＰ太丸ゴシック体"/>
                <a:cs typeface="ＤＦＰ太丸ゴシック体"/>
              </a:rPr>
              <a:t>「教育・情報」</a:t>
            </a:r>
            <a:endParaRPr kumimoji="1" lang="ja-JP" altLang="en-US" sz="72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3115315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66700" y="825500"/>
            <a:ext cx="8597900" cy="5207000"/>
          </a:xfrm>
          <a:prstGeom prst="rect">
            <a:avLst/>
          </a:prstGeom>
        </p:spPr>
      </p:pic>
      <p:pic>
        <p:nvPicPr>
          <p:cNvPr id="3" name="図 2"/>
          <p:cNvPicPr>
            <a:picLocks noChangeAspect="1"/>
          </p:cNvPicPr>
          <p:nvPr/>
        </p:nvPicPr>
        <p:blipFill>
          <a:blip r:embed="rId3"/>
          <a:stretch>
            <a:fillRect/>
          </a:stretch>
        </p:blipFill>
        <p:spPr>
          <a:xfrm>
            <a:off x="241300" y="97806"/>
            <a:ext cx="3759200" cy="304800"/>
          </a:xfrm>
          <a:prstGeom prst="rect">
            <a:avLst/>
          </a:prstGeom>
        </p:spPr>
      </p:pic>
    </p:spTree>
    <p:extLst>
      <p:ext uri="{BB962C8B-B14F-4D97-AF65-F5344CB8AC3E}">
        <p14:creationId xmlns:p14="http://schemas.microsoft.com/office/powerpoint/2010/main" val="4602298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1200" y="332600"/>
            <a:ext cx="8905855" cy="5632312"/>
          </a:xfrm>
          <a:prstGeom prst="rect">
            <a:avLst/>
          </a:prstGeom>
          <a:noFill/>
        </p:spPr>
        <p:txBody>
          <a:bodyPr wrap="square" rtlCol="0">
            <a:spAutoFit/>
          </a:bodyPr>
          <a:lstStyle/>
          <a:p>
            <a:r>
              <a:rPr lang="ja-JP" altLang="en-US" sz="3600" dirty="0">
                <a:latin typeface="ＤＦＰ太丸ゴシック体"/>
                <a:ea typeface="ＤＦＰ太丸ゴシック体"/>
                <a:cs typeface="ＤＦＰ太丸ゴシック体"/>
              </a:rPr>
              <a:t>いずれも、ハイリスクタイプに分類される</a:t>
            </a:r>
            <a:r>
              <a:rPr lang="en-US" altLang="ja-JP" sz="3600" dirty="0">
                <a:latin typeface="ＤＦＰ太丸ゴシック体"/>
                <a:ea typeface="ＤＦＰ太丸ゴシック体"/>
                <a:cs typeface="ＤＦＰ太丸ゴシック体"/>
              </a:rPr>
              <a:t>HPV15</a:t>
            </a:r>
            <a:r>
              <a:rPr lang="ja-JP" altLang="en-US" sz="3600" dirty="0">
                <a:latin typeface="ＤＦＰ太丸ゴシック体"/>
                <a:ea typeface="ＤＦＰ太丸ゴシック体"/>
                <a:cs typeface="ＤＦＰ太丸ゴシック体"/>
              </a:rPr>
              <a:t>種類のうち、</a:t>
            </a:r>
            <a:r>
              <a:rPr lang="en-US" altLang="ja-JP" sz="3600" dirty="0">
                <a:latin typeface="ＤＦＰ太丸ゴシック体"/>
                <a:ea typeface="ＤＦＰ太丸ゴシック体"/>
                <a:cs typeface="ＤＦＰ太丸ゴシック体"/>
              </a:rPr>
              <a:t>2</a:t>
            </a:r>
            <a:r>
              <a:rPr lang="ja-JP" altLang="en-US" sz="3600" dirty="0">
                <a:latin typeface="ＤＦＰ太丸ゴシック体"/>
                <a:ea typeface="ＤＦＰ太丸ゴシック体"/>
                <a:cs typeface="ＤＦＰ太丸ゴシック体"/>
              </a:rPr>
              <a:t>種類（</a:t>
            </a:r>
            <a:r>
              <a:rPr lang="en-US" altLang="ja-JP" sz="3600" dirty="0">
                <a:latin typeface="ＤＦＰ太丸ゴシック体"/>
                <a:ea typeface="ＤＦＰ太丸ゴシック体"/>
                <a:cs typeface="ＤＦＰ太丸ゴシック体"/>
              </a:rPr>
              <a:t>16</a:t>
            </a:r>
            <a:r>
              <a:rPr lang="ja-JP" altLang="en-US" sz="3600" dirty="0">
                <a:latin typeface="ＤＦＰ太丸ゴシック体"/>
                <a:ea typeface="ＤＦＰ太丸ゴシック体"/>
                <a:cs typeface="ＤＦＰ太丸ゴシック体"/>
              </a:rPr>
              <a:t>型と</a:t>
            </a:r>
            <a:r>
              <a:rPr lang="en-US" altLang="ja-JP" sz="3600" dirty="0">
                <a:latin typeface="ＤＦＰ太丸ゴシック体"/>
                <a:ea typeface="ＤＦＰ太丸ゴシック体"/>
                <a:cs typeface="ＤＦＰ太丸ゴシック体"/>
              </a:rPr>
              <a:t>18</a:t>
            </a:r>
            <a:r>
              <a:rPr lang="ja-JP" altLang="en-US" sz="3600" dirty="0">
                <a:latin typeface="ＤＦＰ太丸ゴシック体"/>
                <a:ea typeface="ＤＦＰ太丸ゴシック体"/>
                <a:cs typeface="ＤＦＰ太丸ゴシック体"/>
              </a:rPr>
              <a:t>型）の感染による子宮頸がん（扁平上皮がん、腺がん）およびその前がん病変に対して高い予防効果があるとされています</a:t>
            </a:r>
            <a:r>
              <a:rPr lang="ja-JP" altLang="en-US" sz="3600" dirty="0" smtClean="0">
                <a:latin typeface="ＤＦＰ太丸ゴシック体"/>
                <a:ea typeface="ＤＦＰ太丸ゴシック体"/>
                <a:cs typeface="ＤＦＰ太丸ゴシック体"/>
              </a:rPr>
              <a:t>。</a:t>
            </a:r>
            <a:endParaRPr lang="en-US" altLang="ja-JP" sz="3600" dirty="0" smtClean="0">
              <a:latin typeface="ＤＦＰ太丸ゴシック体"/>
              <a:ea typeface="ＤＦＰ太丸ゴシック体"/>
              <a:cs typeface="ＤＦＰ太丸ゴシック体"/>
            </a:endParaRPr>
          </a:p>
          <a:p>
            <a:endParaRPr lang="en-US" altLang="ja-JP" sz="3600" dirty="0">
              <a:latin typeface="ＤＦＰ太丸ゴシック体"/>
              <a:ea typeface="ＤＦＰ太丸ゴシック体"/>
              <a:cs typeface="ＤＦＰ太丸ゴシック体"/>
            </a:endParaRPr>
          </a:p>
          <a:p>
            <a:r>
              <a:rPr lang="ja-JP" altLang="en-US" sz="3600" dirty="0" smtClean="0">
                <a:latin typeface="ＤＦＰ太丸ゴシック体"/>
                <a:ea typeface="ＤＦＰ太丸ゴシック体"/>
                <a:cs typeface="ＤＦＰ太丸ゴシック体"/>
              </a:rPr>
              <a:t>一方</a:t>
            </a:r>
            <a:r>
              <a:rPr lang="ja-JP" altLang="en-US" sz="3600" dirty="0">
                <a:latin typeface="ＤＦＰ太丸ゴシック体"/>
                <a:ea typeface="ＤＦＰ太丸ゴシック体"/>
                <a:cs typeface="ＤＦＰ太丸ゴシック体"/>
              </a:rPr>
              <a:t>、このワクチンの効果効能に関連する接種上の注意点として、ワクチン</a:t>
            </a:r>
            <a:r>
              <a:rPr lang="ja-JP" altLang="en-US" sz="3600" dirty="0" smtClean="0">
                <a:latin typeface="ＤＦＰ太丸ゴシック体"/>
                <a:ea typeface="ＤＦＰ太丸ゴシック体"/>
                <a:cs typeface="ＤＦＰ太丸ゴシック体"/>
              </a:rPr>
              <a:t>に添付されて</a:t>
            </a:r>
            <a:r>
              <a:rPr lang="ja-JP" altLang="en-US" sz="3600" dirty="0">
                <a:latin typeface="ＤＦＰ太丸ゴシック体"/>
                <a:ea typeface="ＤＦＰ太丸ゴシック体"/>
                <a:cs typeface="ＤＦＰ太丸ゴシック体"/>
              </a:rPr>
              <a:t>いる説明書には、以下の</a:t>
            </a:r>
            <a:r>
              <a:rPr lang="en-US" altLang="ja-JP" sz="3600" dirty="0">
                <a:latin typeface="ＤＦＰ太丸ゴシック体"/>
                <a:ea typeface="ＤＦＰ太丸ゴシック体"/>
                <a:cs typeface="ＤＦＰ太丸ゴシック体"/>
              </a:rPr>
              <a:t>4</a:t>
            </a:r>
            <a:r>
              <a:rPr lang="ja-JP" altLang="en-US" sz="3600" dirty="0">
                <a:latin typeface="ＤＦＰ太丸ゴシック体"/>
                <a:ea typeface="ＤＦＰ太丸ゴシック体"/>
                <a:cs typeface="ＤＦＰ太丸ゴシック体"/>
              </a:rPr>
              <a:t>点が示されています</a:t>
            </a:r>
            <a:r>
              <a:rPr lang="ja-JP" altLang="en-US" sz="3600" dirty="0" smtClean="0">
                <a:latin typeface="ＤＦＰ太丸ゴシック体"/>
                <a:ea typeface="ＤＦＰ太丸ゴシック体"/>
                <a:cs typeface="ＤＦＰ太丸ゴシック体"/>
              </a:rPr>
              <a:t>。</a:t>
            </a:r>
            <a:endParaRPr kumimoji="1" lang="ja-JP" altLang="en-US" sz="3600" dirty="0">
              <a:latin typeface="ＤＦＰ太丸ゴシック体"/>
              <a:ea typeface="ＤＦＰ太丸ゴシック体"/>
              <a:cs typeface="ＤＦＰ太丸ゴシック体"/>
            </a:endParaRPr>
          </a:p>
        </p:txBody>
      </p:sp>
      <p:cxnSp>
        <p:nvCxnSpPr>
          <p:cNvPr id="4" name="直線コネクタ 3"/>
          <p:cNvCxnSpPr/>
          <p:nvPr/>
        </p:nvCxnSpPr>
        <p:spPr>
          <a:xfrm>
            <a:off x="4819678" y="3166996"/>
            <a:ext cx="3381425" cy="0"/>
          </a:xfrm>
          <a:prstGeom prst="line">
            <a:avLst/>
          </a:prstGeom>
          <a:ln w="76200" cmpd="sng">
            <a:solidFill>
              <a:srgbClr val="FF6600"/>
            </a:solidFill>
            <a:prstDash val="sysDash"/>
          </a:ln>
        </p:spPr>
        <p:style>
          <a:lnRef idx="2">
            <a:schemeClr val="accent1"/>
          </a:lnRef>
          <a:fillRef idx="0">
            <a:schemeClr val="accent1"/>
          </a:fillRef>
          <a:effectRef idx="1">
            <a:schemeClr val="accent1"/>
          </a:effectRef>
          <a:fontRef idx="minor">
            <a:schemeClr val="tx1"/>
          </a:fontRef>
        </p:style>
      </p:cxnSp>
      <p:cxnSp>
        <p:nvCxnSpPr>
          <p:cNvPr id="5" name="直線コネクタ 4"/>
          <p:cNvCxnSpPr/>
          <p:nvPr/>
        </p:nvCxnSpPr>
        <p:spPr>
          <a:xfrm>
            <a:off x="733822" y="3181701"/>
            <a:ext cx="4085856" cy="0"/>
          </a:xfrm>
          <a:prstGeom prst="line">
            <a:avLst/>
          </a:prstGeom>
          <a:ln w="76200" cmpd="sng">
            <a:solidFill>
              <a:srgbClr val="FF6600"/>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68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6083" y="332600"/>
            <a:ext cx="8841594" cy="1815882"/>
          </a:xfrm>
          <a:prstGeom prst="rect">
            <a:avLst/>
          </a:prstGeom>
          <a:noFill/>
        </p:spPr>
        <p:txBody>
          <a:bodyPr wrap="square" rtlCol="0">
            <a:spAutoFit/>
          </a:bodyPr>
          <a:lstStyle/>
          <a:p>
            <a:r>
              <a:rPr lang="ja-JP" altLang="en-US" sz="2800" dirty="0" smtClean="0">
                <a:latin typeface="ＤＦＰ太丸ゴシック体"/>
                <a:ea typeface="ＤＦＰ太丸ゴシック体"/>
                <a:cs typeface="ＤＦＰ太丸ゴシック体"/>
              </a:rPr>
              <a:t>１．</a:t>
            </a:r>
            <a:r>
              <a:rPr lang="en-US" altLang="ja-JP" sz="2800" dirty="0" smtClean="0">
                <a:latin typeface="ＤＦＰ太丸ゴシック体"/>
                <a:ea typeface="ＤＦＰ太丸ゴシック体"/>
                <a:cs typeface="ＤＦＰ太丸ゴシック体"/>
              </a:rPr>
              <a:t>HPV16</a:t>
            </a:r>
            <a:r>
              <a:rPr lang="ja-JP" altLang="en-US" sz="2800" dirty="0" smtClean="0">
                <a:latin typeface="ＤＦＰ太丸ゴシック体"/>
                <a:ea typeface="ＤＦＰ太丸ゴシック体"/>
                <a:cs typeface="ＤＦＰ太丸ゴシック体"/>
              </a:rPr>
              <a:t>型及び</a:t>
            </a:r>
            <a:r>
              <a:rPr lang="en-US" altLang="ja-JP" sz="2800" dirty="0" smtClean="0">
                <a:latin typeface="ＤＦＰ太丸ゴシック体"/>
                <a:ea typeface="ＤＦＰ太丸ゴシック体"/>
                <a:cs typeface="ＤＦＰ太丸ゴシック体"/>
              </a:rPr>
              <a:t>18</a:t>
            </a:r>
            <a:r>
              <a:rPr lang="ja-JP" altLang="en-US" sz="2800" dirty="0" smtClean="0">
                <a:latin typeface="ＤＦＰ太丸ゴシック体"/>
                <a:ea typeface="ＤＦＰ太丸ゴシック体"/>
                <a:cs typeface="ＤＦＰ太丸ゴシック体"/>
              </a:rPr>
              <a:t>型以外の癌原性（発がんの原因になる）</a:t>
            </a:r>
            <a:r>
              <a:rPr lang="en-US" altLang="ja-JP" sz="2800" dirty="0" smtClean="0">
                <a:latin typeface="ＤＦＰ太丸ゴシック体"/>
                <a:ea typeface="ＤＦＰ太丸ゴシック体"/>
                <a:cs typeface="ＤＦＰ太丸ゴシック体"/>
              </a:rPr>
              <a:t>HPV</a:t>
            </a:r>
            <a:r>
              <a:rPr lang="ja-JP" altLang="en-US" sz="2800" dirty="0" smtClean="0">
                <a:latin typeface="ＤＦＰ太丸ゴシック体"/>
                <a:ea typeface="ＤＦＰ太丸ゴシック体"/>
                <a:cs typeface="ＤＦＰ太丸ゴシック体"/>
              </a:rPr>
              <a:t>感染に起因する子宮頸がんおよびその前がん病変に対する予防効果は確認されていません。</a:t>
            </a:r>
            <a:endParaRPr lang="en-US" altLang="ja-JP" sz="2800" dirty="0" smtClean="0">
              <a:latin typeface="ＤＦＰ太丸ゴシック体"/>
              <a:ea typeface="ＤＦＰ太丸ゴシック体"/>
              <a:cs typeface="ＤＦＰ太丸ゴシック体"/>
            </a:endParaRPr>
          </a:p>
          <a:p>
            <a:endParaRPr lang="ja-JP" altLang="en-US" sz="2800" dirty="0" smtClean="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31933747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6083" y="332600"/>
            <a:ext cx="8841594" cy="3539431"/>
          </a:xfrm>
          <a:prstGeom prst="rect">
            <a:avLst/>
          </a:prstGeom>
          <a:noFill/>
        </p:spPr>
        <p:txBody>
          <a:bodyPr wrap="square" rtlCol="0">
            <a:spAutoFit/>
          </a:bodyPr>
          <a:lstStyle/>
          <a:p>
            <a:r>
              <a:rPr lang="ja-JP" altLang="en-US" sz="2800" dirty="0" smtClean="0">
                <a:solidFill>
                  <a:srgbClr val="BFBFBF"/>
                </a:solidFill>
                <a:latin typeface="ＤＦＰ太丸ゴシック体"/>
                <a:ea typeface="ＤＦＰ太丸ゴシック体"/>
                <a:cs typeface="ＤＦＰ太丸ゴシック体"/>
              </a:rPr>
              <a:t>１．</a:t>
            </a:r>
            <a:r>
              <a:rPr lang="en-US" altLang="ja-JP" sz="2800" dirty="0" smtClean="0">
                <a:solidFill>
                  <a:srgbClr val="BFBFBF"/>
                </a:solidFill>
                <a:latin typeface="ＤＦＰ太丸ゴシック体"/>
                <a:ea typeface="ＤＦＰ太丸ゴシック体"/>
                <a:cs typeface="ＤＦＰ太丸ゴシック体"/>
              </a:rPr>
              <a:t>HPV16</a:t>
            </a:r>
            <a:r>
              <a:rPr lang="ja-JP" altLang="en-US" sz="2800" dirty="0" smtClean="0">
                <a:solidFill>
                  <a:srgbClr val="BFBFBF"/>
                </a:solidFill>
                <a:latin typeface="ＤＦＰ太丸ゴシック体"/>
                <a:ea typeface="ＤＦＰ太丸ゴシック体"/>
                <a:cs typeface="ＤＦＰ太丸ゴシック体"/>
              </a:rPr>
              <a:t>型及び</a:t>
            </a:r>
            <a:r>
              <a:rPr lang="en-US" altLang="ja-JP" sz="2800" dirty="0" smtClean="0">
                <a:solidFill>
                  <a:srgbClr val="BFBFBF"/>
                </a:solidFill>
                <a:latin typeface="ＤＦＰ太丸ゴシック体"/>
                <a:ea typeface="ＤＦＰ太丸ゴシック体"/>
                <a:cs typeface="ＤＦＰ太丸ゴシック体"/>
              </a:rPr>
              <a:t>18</a:t>
            </a:r>
            <a:r>
              <a:rPr lang="ja-JP" altLang="en-US" sz="2800" dirty="0" smtClean="0">
                <a:solidFill>
                  <a:srgbClr val="BFBFBF"/>
                </a:solidFill>
                <a:latin typeface="ＤＦＰ太丸ゴシック体"/>
                <a:ea typeface="ＤＦＰ太丸ゴシック体"/>
                <a:cs typeface="ＤＦＰ太丸ゴシック体"/>
              </a:rPr>
              <a:t>型以外の癌原性（発がんの原因になる）</a:t>
            </a:r>
            <a:r>
              <a:rPr lang="en-US" altLang="ja-JP" sz="2800" dirty="0" smtClean="0">
                <a:solidFill>
                  <a:srgbClr val="BFBFBF"/>
                </a:solidFill>
                <a:latin typeface="ＤＦＰ太丸ゴシック体"/>
                <a:ea typeface="ＤＦＰ太丸ゴシック体"/>
                <a:cs typeface="ＤＦＰ太丸ゴシック体"/>
              </a:rPr>
              <a:t>HPV</a:t>
            </a:r>
            <a:r>
              <a:rPr lang="ja-JP" altLang="en-US" sz="2800" dirty="0" smtClean="0">
                <a:solidFill>
                  <a:srgbClr val="BFBFBF"/>
                </a:solidFill>
                <a:latin typeface="ＤＦＰ太丸ゴシック体"/>
                <a:ea typeface="ＤＦＰ太丸ゴシック体"/>
                <a:cs typeface="ＤＦＰ太丸ゴシック体"/>
              </a:rPr>
              <a:t>感染に起因する子宮頸がんおよびその前がん病変に対する予防効果は確認されていません。</a:t>
            </a:r>
            <a:endParaRPr lang="en-US" altLang="ja-JP" sz="2800" dirty="0" smtClean="0">
              <a:solidFill>
                <a:srgbClr val="BFBFBF"/>
              </a:solidFill>
              <a:latin typeface="ＤＦＰ太丸ゴシック体"/>
              <a:ea typeface="ＤＦＰ太丸ゴシック体"/>
              <a:cs typeface="ＤＦＰ太丸ゴシック体"/>
            </a:endParaRPr>
          </a:p>
          <a:p>
            <a:endParaRPr lang="ja-JP" altLang="en-US" sz="2800" dirty="0" smtClean="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２．接種の時点ですでに感染している</a:t>
            </a:r>
            <a:r>
              <a:rPr lang="en-US" altLang="ja-JP" sz="2800" dirty="0" smtClean="0">
                <a:latin typeface="ＤＦＰ太丸ゴシック体"/>
                <a:ea typeface="ＤＦＰ太丸ゴシック体"/>
                <a:cs typeface="ＤＦＰ太丸ゴシック体"/>
              </a:rPr>
              <a:t>HPV</a:t>
            </a:r>
            <a:r>
              <a:rPr lang="ja-JP" altLang="en-US" sz="2800" dirty="0" smtClean="0">
                <a:latin typeface="ＤＦＰ太丸ゴシック体"/>
                <a:ea typeface="ＤＦＰ太丸ゴシック体"/>
                <a:cs typeface="ＤＦＰ太丸ゴシック体"/>
              </a:rPr>
              <a:t>を排除したり、すでに発症している</a:t>
            </a:r>
            <a:r>
              <a:rPr lang="en-US" altLang="ja-JP" sz="2800" dirty="0" smtClean="0">
                <a:latin typeface="ＤＦＰ太丸ゴシック体"/>
                <a:ea typeface="ＤＦＰ太丸ゴシック体"/>
                <a:cs typeface="ＤＦＰ太丸ゴシック体"/>
              </a:rPr>
              <a:t>HPV</a:t>
            </a:r>
            <a:r>
              <a:rPr lang="ja-JP" altLang="en-US" sz="2800" dirty="0" smtClean="0">
                <a:latin typeface="ＤＦＰ太丸ゴシック体"/>
                <a:ea typeface="ＤＦＰ太丸ゴシック体"/>
                <a:cs typeface="ＤＦＰ太丸ゴシック体"/>
              </a:rPr>
              <a:t>関連の病変の進行を予防する効果は期待できません。</a:t>
            </a:r>
            <a:endParaRPr lang="en-US" altLang="ja-JP" sz="2800" dirty="0" smtClean="0">
              <a:latin typeface="ＤＦＰ太丸ゴシック体"/>
              <a:ea typeface="ＤＦＰ太丸ゴシック体"/>
              <a:cs typeface="ＤＦＰ太丸ゴシック体"/>
            </a:endParaRPr>
          </a:p>
          <a:p>
            <a:endParaRPr lang="ja-JP" altLang="en-US" sz="2800" dirty="0" smtClean="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35038023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6083" y="332600"/>
            <a:ext cx="8841594" cy="5262980"/>
          </a:xfrm>
          <a:prstGeom prst="rect">
            <a:avLst/>
          </a:prstGeom>
          <a:noFill/>
        </p:spPr>
        <p:txBody>
          <a:bodyPr wrap="square" rtlCol="0">
            <a:spAutoFit/>
          </a:bodyPr>
          <a:lstStyle/>
          <a:p>
            <a:r>
              <a:rPr lang="ja-JP" altLang="en-US" sz="2800" dirty="0" smtClean="0">
                <a:solidFill>
                  <a:srgbClr val="BFBFBF"/>
                </a:solidFill>
                <a:latin typeface="ＤＦＰ太丸ゴシック体"/>
                <a:ea typeface="ＤＦＰ太丸ゴシック体"/>
                <a:cs typeface="ＤＦＰ太丸ゴシック体"/>
              </a:rPr>
              <a:t>１．</a:t>
            </a:r>
            <a:r>
              <a:rPr lang="en-US" altLang="ja-JP" sz="2800" dirty="0" smtClean="0">
                <a:solidFill>
                  <a:srgbClr val="BFBFBF"/>
                </a:solidFill>
                <a:latin typeface="ＤＦＰ太丸ゴシック体"/>
                <a:ea typeface="ＤＦＰ太丸ゴシック体"/>
                <a:cs typeface="ＤＦＰ太丸ゴシック体"/>
              </a:rPr>
              <a:t>HPV16</a:t>
            </a:r>
            <a:r>
              <a:rPr lang="ja-JP" altLang="en-US" sz="2800" dirty="0" smtClean="0">
                <a:solidFill>
                  <a:srgbClr val="BFBFBF"/>
                </a:solidFill>
                <a:latin typeface="ＤＦＰ太丸ゴシック体"/>
                <a:ea typeface="ＤＦＰ太丸ゴシック体"/>
                <a:cs typeface="ＤＦＰ太丸ゴシック体"/>
              </a:rPr>
              <a:t>型及び</a:t>
            </a:r>
            <a:r>
              <a:rPr lang="en-US" altLang="ja-JP" sz="2800" dirty="0" smtClean="0">
                <a:solidFill>
                  <a:srgbClr val="BFBFBF"/>
                </a:solidFill>
                <a:latin typeface="ＤＦＰ太丸ゴシック体"/>
                <a:ea typeface="ＤＦＰ太丸ゴシック体"/>
                <a:cs typeface="ＤＦＰ太丸ゴシック体"/>
              </a:rPr>
              <a:t>18</a:t>
            </a:r>
            <a:r>
              <a:rPr lang="ja-JP" altLang="en-US" sz="2800" dirty="0" smtClean="0">
                <a:solidFill>
                  <a:srgbClr val="BFBFBF"/>
                </a:solidFill>
                <a:latin typeface="ＤＦＰ太丸ゴシック体"/>
                <a:ea typeface="ＤＦＰ太丸ゴシック体"/>
                <a:cs typeface="ＤＦＰ太丸ゴシック体"/>
              </a:rPr>
              <a:t>型以外の癌原性（発がんの原因になる）</a:t>
            </a:r>
            <a:r>
              <a:rPr lang="en-US" altLang="ja-JP" sz="2800" dirty="0" smtClean="0">
                <a:solidFill>
                  <a:srgbClr val="BFBFBF"/>
                </a:solidFill>
                <a:latin typeface="ＤＦＰ太丸ゴシック体"/>
                <a:ea typeface="ＤＦＰ太丸ゴシック体"/>
                <a:cs typeface="ＤＦＰ太丸ゴシック体"/>
              </a:rPr>
              <a:t>HPV</a:t>
            </a:r>
            <a:r>
              <a:rPr lang="ja-JP" altLang="en-US" sz="2800" dirty="0" smtClean="0">
                <a:solidFill>
                  <a:srgbClr val="BFBFBF"/>
                </a:solidFill>
                <a:latin typeface="ＤＦＰ太丸ゴシック体"/>
                <a:ea typeface="ＤＦＰ太丸ゴシック体"/>
                <a:cs typeface="ＤＦＰ太丸ゴシック体"/>
              </a:rPr>
              <a:t>感染に起因する子宮頸がんおよびその前がん病変に対する予防効果は確認されていません。</a:t>
            </a:r>
            <a:endParaRPr lang="en-US" altLang="ja-JP" sz="2800" dirty="0" smtClean="0">
              <a:solidFill>
                <a:srgbClr val="BFBFBF"/>
              </a:solidFill>
              <a:latin typeface="ＤＦＰ太丸ゴシック体"/>
              <a:ea typeface="ＤＦＰ太丸ゴシック体"/>
              <a:cs typeface="ＤＦＰ太丸ゴシック体"/>
            </a:endParaRPr>
          </a:p>
          <a:p>
            <a:endParaRPr lang="ja-JP" altLang="en-US" sz="2800" dirty="0" smtClean="0">
              <a:solidFill>
                <a:srgbClr val="BFBFBF"/>
              </a:solidFill>
              <a:latin typeface="ＤＦＰ太丸ゴシック体"/>
              <a:ea typeface="ＤＦＰ太丸ゴシック体"/>
              <a:cs typeface="ＤＦＰ太丸ゴシック体"/>
            </a:endParaRPr>
          </a:p>
          <a:p>
            <a:r>
              <a:rPr lang="ja-JP" altLang="en-US" sz="2800" dirty="0" smtClean="0">
                <a:solidFill>
                  <a:srgbClr val="BFBFBF"/>
                </a:solidFill>
                <a:latin typeface="ＤＦＰ太丸ゴシック体"/>
                <a:ea typeface="ＤＦＰ太丸ゴシック体"/>
                <a:cs typeface="ＤＦＰ太丸ゴシック体"/>
              </a:rPr>
              <a:t>２．接種の時点ですでに感染している</a:t>
            </a:r>
            <a:r>
              <a:rPr lang="en-US" altLang="ja-JP" sz="2800" dirty="0" smtClean="0">
                <a:solidFill>
                  <a:srgbClr val="BFBFBF"/>
                </a:solidFill>
                <a:latin typeface="ＤＦＰ太丸ゴシック体"/>
                <a:ea typeface="ＤＦＰ太丸ゴシック体"/>
                <a:cs typeface="ＤＦＰ太丸ゴシック体"/>
              </a:rPr>
              <a:t>HPV</a:t>
            </a:r>
            <a:r>
              <a:rPr lang="ja-JP" altLang="en-US" sz="2800" dirty="0" smtClean="0">
                <a:solidFill>
                  <a:srgbClr val="BFBFBF"/>
                </a:solidFill>
                <a:latin typeface="ＤＦＰ太丸ゴシック体"/>
                <a:ea typeface="ＤＦＰ太丸ゴシック体"/>
                <a:cs typeface="ＤＦＰ太丸ゴシック体"/>
              </a:rPr>
              <a:t>を排除したり、すでに発症している</a:t>
            </a:r>
            <a:r>
              <a:rPr lang="en-US" altLang="ja-JP" sz="2800" dirty="0" smtClean="0">
                <a:solidFill>
                  <a:srgbClr val="BFBFBF"/>
                </a:solidFill>
                <a:latin typeface="ＤＦＰ太丸ゴシック体"/>
                <a:ea typeface="ＤＦＰ太丸ゴシック体"/>
                <a:cs typeface="ＤＦＰ太丸ゴシック体"/>
              </a:rPr>
              <a:t>HPV</a:t>
            </a:r>
            <a:r>
              <a:rPr lang="ja-JP" altLang="en-US" sz="2800" dirty="0" smtClean="0">
                <a:solidFill>
                  <a:srgbClr val="BFBFBF"/>
                </a:solidFill>
                <a:latin typeface="ＤＦＰ太丸ゴシック体"/>
                <a:ea typeface="ＤＦＰ太丸ゴシック体"/>
                <a:cs typeface="ＤＦＰ太丸ゴシック体"/>
              </a:rPr>
              <a:t>関連の病変の進行を予防する効果は期待できません。</a:t>
            </a:r>
            <a:endParaRPr lang="en-US" altLang="ja-JP" sz="2800" dirty="0" smtClean="0">
              <a:solidFill>
                <a:srgbClr val="BFBFBF"/>
              </a:solidFill>
              <a:latin typeface="ＤＦＰ太丸ゴシック体"/>
              <a:ea typeface="ＤＦＰ太丸ゴシック体"/>
              <a:cs typeface="ＤＦＰ太丸ゴシック体"/>
            </a:endParaRPr>
          </a:p>
          <a:p>
            <a:endParaRPr lang="ja-JP" altLang="en-US" sz="2800" dirty="0" smtClean="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３．接種は定期的な子宮頸がん検診の代わりとなるものではありません。接種に加え、子宮頸がん検診を受診したり、性感染症の予防に注意することが重要です。</a:t>
            </a:r>
            <a:endParaRPr lang="en-US" altLang="ja-JP" sz="2800" dirty="0" smtClean="0">
              <a:latin typeface="ＤＦＰ太丸ゴシック体"/>
              <a:ea typeface="ＤＦＰ太丸ゴシック体"/>
              <a:cs typeface="ＤＦＰ太丸ゴシック体"/>
            </a:endParaRPr>
          </a:p>
          <a:p>
            <a:endParaRPr lang="ja-JP" altLang="en-US" sz="2800" dirty="0" smtClean="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1492596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6083" y="332600"/>
            <a:ext cx="8841594" cy="6124754"/>
          </a:xfrm>
          <a:prstGeom prst="rect">
            <a:avLst/>
          </a:prstGeom>
          <a:noFill/>
        </p:spPr>
        <p:txBody>
          <a:bodyPr wrap="square" rtlCol="0">
            <a:spAutoFit/>
          </a:bodyPr>
          <a:lstStyle/>
          <a:p>
            <a:r>
              <a:rPr lang="ja-JP" altLang="en-US" sz="2800" dirty="0" smtClean="0">
                <a:solidFill>
                  <a:schemeClr val="bg1">
                    <a:lumMod val="75000"/>
                  </a:schemeClr>
                </a:solidFill>
                <a:latin typeface="ＤＦＰ太丸ゴシック体"/>
                <a:ea typeface="ＤＦＰ太丸ゴシック体"/>
                <a:cs typeface="ＤＦＰ太丸ゴシック体"/>
              </a:rPr>
              <a:t>１．</a:t>
            </a:r>
            <a:r>
              <a:rPr lang="en-US" altLang="ja-JP" sz="2800" dirty="0" smtClean="0">
                <a:solidFill>
                  <a:schemeClr val="bg1">
                    <a:lumMod val="75000"/>
                  </a:schemeClr>
                </a:solidFill>
                <a:latin typeface="ＤＦＰ太丸ゴシック体"/>
                <a:ea typeface="ＤＦＰ太丸ゴシック体"/>
                <a:cs typeface="ＤＦＰ太丸ゴシック体"/>
              </a:rPr>
              <a:t>HPV16</a:t>
            </a:r>
            <a:r>
              <a:rPr lang="ja-JP" altLang="en-US" sz="2800" dirty="0" smtClean="0">
                <a:solidFill>
                  <a:schemeClr val="bg1">
                    <a:lumMod val="75000"/>
                  </a:schemeClr>
                </a:solidFill>
                <a:latin typeface="ＤＦＰ太丸ゴシック体"/>
                <a:ea typeface="ＤＦＰ太丸ゴシック体"/>
                <a:cs typeface="ＤＦＰ太丸ゴシック体"/>
              </a:rPr>
              <a:t>型及び</a:t>
            </a:r>
            <a:r>
              <a:rPr lang="en-US" altLang="ja-JP" sz="2800" dirty="0" smtClean="0">
                <a:solidFill>
                  <a:schemeClr val="bg1">
                    <a:lumMod val="75000"/>
                  </a:schemeClr>
                </a:solidFill>
                <a:latin typeface="ＤＦＰ太丸ゴシック体"/>
                <a:ea typeface="ＤＦＰ太丸ゴシック体"/>
                <a:cs typeface="ＤＦＰ太丸ゴシック体"/>
              </a:rPr>
              <a:t>18</a:t>
            </a:r>
            <a:r>
              <a:rPr lang="ja-JP" altLang="en-US" sz="2800" dirty="0" smtClean="0">
                <a:solidFill>
                  <a:schemeClr val="bg1">
                    <a:lumMod val="75000"/>
                  </a:schemeClr>
                </a:solidFill>
                <a:latin typeface="ＤＦＰ太丸ゴシック体"/>
                <a:ea typeface="ＤＦＰ太丸ゴシック体"/>
                <a:cs typeface="ＤＦＰ太丸ゴシック体"/>
              </a:rPr>
              <a:t>型以外の癌原性（発がんの原因になる）</a:t>
            </a:r>
            <a:r>
              <a:rPr lang="en-US" altLang="ja-JP" sz="2800" dirty="0" smtClean="0">
                <a:solidFill>
                  <a:schemeClr val="bg1">
                    <a:lumMod val="75000"/>
                  </a:schemeClr>
                </a:solidFill>
                <a:latin typeface="ＤＦＰ太丸ゴシック体"/>
                <a:ea typeface="ＤＦＰ太丸ゴシック体"/>
                <a:cs typeface="ＤＦＰ太丸ゴシック体"/>
              </a:rPr>
              <a:t>HPV</a:t>
            </a:r>
            <a:r>
              <a:rPr lang="ja-JP" altLang="en-US" sz="2800" dirty="0" smtClean="0">
                <a:solidFill>
                  <a:schemeClr val="bg1">
                    <a:lumMod val="75000"/>
                  </a:schemeClr>
                </a:solidFill>
                <a:latin typeface="ＤＦＰ太丸ゴシック体"/>
                <a:ea typeface="ＤＦＰ太丸ゴシック体"/>
                <a:cs typeface="ＤＦＰ太丸ゴシック体"/>
              </a:rPr>
              <a:t>感染に起因する子宮頸がんおよびその前がん病変に対する予防効果は確認されていません。</a:t>
            </a:r>
            <a:endParaRPr lang="en-US" altLang="ja-JP" sz="2800" dirty="0" smtClean="0">
              <a:solidFill>
                <a:schemeClr val="bg1">
                  <a:lumMod val="75000"/>
                </a:schemeClr>
              </a:solidFill>
              <a:latin typeface="ＤＦＰ太丸ゴシック体"/>
              <a:ea typeface="ＤＦＰ太丸ゴシック体"/>
              <a:cs typeface="ＤＦＰ太丸ゴシック体"/>
            </a:endParaRPr>
          </a:p>
          <a:p>
            <a:endParaRPr lang="ja-JP" altLang="en-US" sz="2800" dirty="0" smtClean="0">
              <a:solidFill>
                <a:schemeClr val="bg1">
                  <a:lumMod val="75000"/>
                </a:schemeClr>
              </a:solidFill>
              <a:latin typeface="ＤＦＰ太丸ゴシック体"/>
              <a:ea typeface="ＤＦＰ太丸ゴシック体"/>
              <a:cs typeface="ＤＦＰ太丸ゴシック体"/>
            </a:endParaRPr>
          </a:p>
          <a:p>
            <a:r>
              <a:rPr lang="ja-JP" altLang="en-US" sz="2800" dirty="0" smtClean="0">
                <a:solidFill>
                  <a:schemeClr val="bg1">
                    <a:lumMod val="75000"/>
                  </a:schemeClr>
                </a:solidFill>
                <a:latin typeface="ＤＦＰ太丸ゴシック体"/>
                <a:ea typeface="ＤＦＰ太丸ゴシック体"/>
                <a:cs typeface="ＤＦＰ太丸ゴシック体"/>
              </a:rPr>
              <a:t>２．接種の時点ですでに感染している</a:t>
            </a:r>
            <a:r>
              <a:rPr lang="en-US" altLang="ja-JP" sz="2800" dirty="0" smtClean="0">
                <a:solidFill>
                  <a:schemeClr val="bg1">
                    <a:lumMod val="75000"/>
                  </a:schemeClr>
                </a:solidFill>
                <a:latin typeface="ＤＦＰ太丸ゴシック体"/>
                <a:ea typeface="ＤＦＰ太丸ゴシック体"/>
                <a:cs typeface="ＤＦＰ太丸ゴシック体"/>
              </a:rPr>
              <a:t>HPV</a:t>
            </a:r>
            <a:r>
              <a:rPr lang="ja-JP" altLang="en-US" sz="2800" dirty="0" smtClean="0">
                <a:solidFill>
                  <a:schemeClr val="bg1">
                    <a:lumMod val="75000"/>
                  </a:schemeClr>
                </a:solidFill>
                <a:latin typeface="ＤＦＰ太丸ゴシック体"/>
                <a:ea typeface="ＤＦＰ太丸ゴシック体"/>
                <a:cs typeface="ＤＦＰ太丸ゴシック体"/>
              </a:rPr>
              <a:t>を排除したり、すでに発症している</a:t>
            </a:r>
            <a:r>
              <a:rPr lang="en-US" altLang="ja-JP" sz="2800" dirty="0" smtClean="0">
                <a:solidFill>
                  <a:schemeClr val="bg1">
                    <a:lumMod val="75000"/>
                  </a:schemeClr>
                </a:solidFill>
                <a:latin typeface="ＤＦＰ太丸ゴシック体"/>
                <a:ea typeface="ＤＦＰ太丸ゴシック体"/>
                <a:cs typeface="ＤＦＰ太丸ゴシック体"/>
              </a:rPr>
              <a:t>HPV</a:t>
            </a:r>
            <a:r>
              <a:rPr lang="ja-JP" altLang="en-US" sz="2800" dirty="0" smtClean="0">
                <a:solidFill>
                  <a:schemeClr val="bg1">
                    <a:lumMod val="75000"/>
                  </a:schemeClr>
                </a:solidFill>
                <a:latin typeface="ＤＦＰ太丸ゴシック体"/>
                <a:ea typeface="ＤＦＰ太丸ゴシック体"/>
                <a:cs typeface="ＤＦＰ太丸ゴシック体"/>
              </a:rPr>
              <a:t>関連の病変の進行を予防する効果は期待できません。</a:t>
            </a:r>
            <a:endParaRPr lang="en-US" altLang="ja-JP" sz="2800" dirty="0" smtClean="0">
              <a:solidFill>
                <a:schemeClr val="bg1">
                  <a:lumMod val="75000"/>
                </a:schemeClr>
              </a:solidFill>
              <a:latin typeface="ＤＦＰ太丸ゴシック体"/>
              <a:ea typeface="ＤＦＰ太丸ゴシック体"/>
              <a:cs typeface="ＤＦＰ太丸ゴシック体"/>
            </a:endParaRPr>
          </a:p>
          <a:p>
            <a:endParaRPr lang="ja-JP" altLang="en-US" sz="2800" dirty="0" smtClean="0">
              <a:solidFill>
                <a:schemeClr val="bg1">
                  <a:lumMod val="75000"/>
                </a:schemeClr>
              </a:solidFill>
              <a:latin typeface="ＤＦＰ太丸ゴシック体"/>
              <a:ea typeface="ＤＦＰ太丸ゴシック体"/>
              <a:cs typeface="ＤＦＰ太丸ゴシック体"/>
            </a:endParaRPr>
          </a:p>
          <a:p>
            <a:r>
              <a:rPr lang="ja-JP" altLang="en-US" sz="2800" dirty="0" smtClean="0">
                <a:solidFill>
                  <a:schemeClr val="bg1">
                    <a:lumMod val="75000"/>
                  </a:schemeClr>
                </a:solidFill>
                <a:latin typeface="ＤＦＰ太丸ゴシック体"/>
                <a:ea typeface="ＤＦＰ太丸ゴシック体"/>
                <a:cs typeface="ＤＦＰ太丸ゴシック体"/>
              </a:rPr>
              <a:t>３．接種は定期的な子宮頸がん検診の代わりとなるものではありません。接種に加え、子宮頸がん検診を受診したり、性感染症の予防に注意することが重要です。</a:t>
            </a:r>
            <a:endParaRPr lang="en-US" altLang="ja-JP" sz="2800" dirty="0" smtClean="0">
              <a:solidFill>
                <a:schemeClr val="bg1">
                  <a:lumMod val="75000"/>
                </a:schemeClr>
              </a:solidFill>
              <a:latin typeface="ＤＦＰ太丸ゴシック体"/>
              <a:ea typeface="ＤＦＰ太丸ゴシック体"/>
              <a:cs typeface="ＤＦＰ太丸ゴシック体"/>
            </a:endParaRPr>
          </a:p>
          <a:p>
            <a:endParaRPr lang="ja-JP" altLang="en-US" sz="2800" dirty="0" smtClean="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４．予防効果がどのくらい持続するかについては、わかっていません。</a:t>
            </a:r>
            <a:endParaRPr kumimoji="1" lang="ja-JP" altLang="en-US" sz="28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1781102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93700"/>
            <a:ext cx="914400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正方形/長方形 2"/>
          <p:cNvSpPr>
            <a:spLocks noChangeArrowheads="1"/>
          </p:cNvSpPr>
          <p:nvPr/>
        </p:nvSpPr>
        <p:spPr bwMode="auto">
          <a:xfrm>
            <a:off x="411162" y="6016625"/>
            <a:ext cx="8732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dirty="0"/>
              <a:t>http://</a:t>
            </a:r>
            <a:r>
              <a:rPr lang="en-US" altLang="ja-JP" sz="1600" dirty="0" err="1"/>
              <a:t>www.iryokagaku.co.jp</a:t>
            </a:r>
            <a:r>
              <a:rPr lang="en-US" altLang="ja-JP" sz="1600" dirty="0"/>
              <a:t>/frame/03-honwosagasu/382/382_16-21.pdf#search='</a:t>
            </a:r>
            <a:r>
              <a:rPr lang="ja-JP" altLang="en-US" sz="1600" dirty="0"/>
              <a:t>子宮頸部細胞診</a:t>
            </a:r>
            <a:r>
              <a:rPr lang="en-US" altLang="ja-JP" sz="1600" dirty="0"/>
              <a:t>'</a:t>
            </a:r>
            <a:endParaRPr lang="ja-JP" altLang="en-US" sz="1600" dirty="0"/>
          </a:p>
        </p:txBody>
      </p:sp>
      <p:sp>
        <p:nvSpPr>
          <p:cNvPr id="3" name="スライド番号プレースホルダー 2"/>
          <p:cNvSpPr>
            <a:spLocks noGrp="1"/>
          </p:cNvSpPr>
          <p:nvPr>
            <p:ph type="sldNum" sz="quarter" idx="12"/>
          </p:nvPr>
        </p:nvSpPr>
        <p:spPr/>
        <p:txBody>
          <a:bodyPr/>
          <a:lstStyle/>
          <a:p>
            <a:pPr>
              <a:defRPr/>
            </a:pPr>
            <a:fld id="{EEC78204-ACE5-BA49-B7A9-8004BF7F078C}" type="slidenum">
              <a:rPr lang="ja-JP" altLang="en-US" smtClean="0"/>
              <a:pPr>
                <a:defRPr/>
              </a:pPr>
              <a:t>4</a:t>
            </a:fld>
            <a:endParaRPr lang="ja-JP" altLang="en-US"/>
          </a:p>
        </p:txBody>
      </p:sp>
    </p:spTree>
    <p:extLst>
      <p:ext uri="{BB962C8B-B14F-4D97-AF65-F5344CB8AC3E}">
        <p14:creationId xmlns:p14="http://schemas.microsoft.com/office/powerpoint/2010/main" val="18930521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66700" y="825500"/>
            <a:ext cx="8597900" cy="5207000"/>
          </a:xfrm>
          <a:prstGeom prst="rect">
            <a:avLst/>
          </a:prstGeom>
        </p:spPr>
      </p:pic>
      <p:sp>
        <p:nvSpPr>
          <p:cNvPr id="3" name="正方形/長方形 2"/>
          <p:cNvSpPr/>
          <p:nvPr/>
        </p:nvSpPr>
        <p:spPr>
          <a:xfrm>
            <a:off x="153006" y="2172529"/>
            <a:ext cx="8711594" cy="44062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dirty="0">
              <a:ln>
                <a:solidFill>
                  <a:srgbClr val="000000"/>
                </a:solidFill>
              </a:ln>
              <a:latin typeface="ＤＦＰ太丸ゴシック体"/>
              <a:ea typeface="ＤＦＰ太丸ゴシック体"/>
              <a:cs typeface="ＤＦＰ太丸ゴシック体"/>
            </a:endParaRPr>
          </a:p>
        </p:txBody>
      </p:sp>
      <p:sp>
        <p:nvSpPr>
          <p:cNvPr id="4" name="テキスト ボックス 3"/>
          <p:cNvSpPr txBox="1"/>
          <p:nvPr/>
        </p:nvSpPr>
        <p:spPr>
          <a:xfrm>
            <a:off x="963935" y="3243494"/>
            <a:ext cx="7109639" cy="923330"/>
          </a:xfrm>
          <a:prstGeom prst="rect">
            <a:avLst/>
          </a:prstGeom>
          <a:noFill/>
        </p:spPr>
        <p:txBody>
          <a:bodyPr wrap="none" rtlCol="0">
            <a:spAutoFit/>
          </a:bodyPr>
          <a:lstStyle/>
          <a:p>
            <a:r>
              <a:rPr kumimoji="1" lang="ja-JP" altLang="en-US" sz="5400" dirty="0" smtClean="0">
                <a:latin typeface="ＤＦＰ太丸ゴシック体"/>
                <a:ea typeface="ＤＦＰ太丸ゴシック体"/>
                <a:cs typeface="ＤＦＰ太丸ゴシック体"/>
              </a:rPr>
              <a:t>「ワクチン」について</a:t>
            </a:r>
            <a:endParaRPr kumimoji="1" lang="ja-JP" altLang="en-US" sz="5400" dirty="0">
              <a:latin typeface="ＤＦＰ太丸ゴシック体"/>
              <a:ea typeface="ＤＦＰ太丸ゴシック体"/>
              <a:cs typeface="ＤＦＰ太丸ゴシック体"/>
            </a:endParaRPr>
          </a:p>
        </p:txBody>
      </p:sp>
      <p:pic>
        <p:nvPicPr>
          <p:cNvPr id="5" name="図 4"/>
          <p:cNvPicPr>
            <a:picLocks noChangeAspect="1"/>
          </p:cNvPicPr>
          <p:nvPr/>
        </p:nvPicPr>
        <p:blipFill>
          <a:blip r:embed="rId3"/>
          <a:stretch>
            <a:fillRect/>
          </a:stretch>
        </p:blipFill>
        <p:spPr>
          <a:xfrm>
            <a:off x="241300" y="97806"/>
            <a:ext cx="3759200" cy="304800"/>
          </a:xfrm>
          <a:prstGeom prst="rect">
            <a:avLst/>
          </a:prstGeom>
        </p:spPr>
      </p:pic>
    </p:spTree>
    <p:extLst>
      <p:ext uri="{BB962C8B-B14F-4D97-AF65-F5344CB8AC3E}">
        <p14:creationId xmlns:p14="http://schemas.microsoft.com/office/powerpoint/2010/main" val="33765585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39429" y="582291"/>
            <a:ext cx="6340197" cy="5539978"/>
          </a:xfrm>
          <a:prstGeom prst="rect">
            <a:avLst/>
          </a:prstGeom>
          <a:noFill/>
        </p:spPr>
        <p:txBody>
          <a:bodyPr wrap="none" rtlCol="0">
            <a:spAutoFit/>
          </a:bodyPr>
          <a:lstStyle/>
          <a:p>
            <a:r>
              <a:rPr kumimoji="1" lang="ja-JP" altLang="en-US" sz="5400" dirty="0" smtClean="0">
                <a:latin typeface="ＤＦＰ太丸ゴシック体"/>
                <a:ea typeface="ＤＦＰ太丸ゴシック体"/>
                <a:cs typeface="ＤＦＰ太丸ゴシック体"/>
              </a:rPr>
              <a:t>「ワクチン」</a:t>
            </a:r>
            <a:endParaRPr kumimoji="1" lang="en-US" altLang="ja-JP" sz="5400" dirty="0" smtClean="0">
              <a:latin typeface="ＤＦＰ太丸ゴシック体"/>
              <a:ea typeface="ＤＦＰ太丸ゴシック体"/>
              <a:cs typeface="ＤＦＰ太丸ゴシック体"/>
            </a:endParaRPr>
          </a:p>
          <a:p>
            <a:endParaRPr lang="en-US" altLang="ja-JP" sz="5400" dirty="0">
              <a:latin typeface="ＤＦＰ太丸ゴシック体"/>
              <a:ea typeface="ＤＦＰ太丸ゴシック体"/>
              <a:cs typeface="ＤＦＰ太丸ゴシック体"/>
            </a:endParaRPr>
          </a:p>
          <a:p>
            <a:r>
              <a:rPr lang="en-US" altLang="ja-JP" sz="5400" dirty="0">
                <a:latin typeface="ＤＦＰ太丸ゴシック体"/>
                <a:ea typeface="ＤＦＰ太丸ゴシック体"/>
                <a:cs typeface="ＤＦＰ太丸ゴシック体"/>
              </a:rPr>
              <a:t>	</a:t>
            </a:r>
            <a:r>
              <a:rPr lang="en-US" altLang="ja-JP" sz="5400" dirty="0" smtClean="0">
                <a:latin typeface="ＤＦＰ太丸ゴシック体"/>
                <a:ea typeface="ＤＦＰ太丸ゴシック体"/>
                <a:cs typeface="ＤＦＰ太丸ゴシック体"/>
              </a:rPr>
              <a:t>			</a:t>
            </a:r>
            <a:r>
              <a:rPr kumimoji="1" lang="ja-JP" altLang="en-US" sz="4800" dirty="0" smtClean="0">
                <a:latin typeface="ＤＦＰ太丸ゴシック体"/>
                <a:ea typeface="ＤＦＰ太丸ゴシック体"/>
                <a:cs typeface="ＤＦＰ太丸ゴシック体"/>
              </a:rPr>
              <a:t>生ワクチン</a:t>
            </a:r>
            <a:endParaRPr kumimoji="1" lang="en-US" altLang="ja-JP" sz="4800" dirty="0" smtClean="0">
              <a:latin typeface="ＤＦＰ太丸ゴシック体"/>
              <a:ea typeface="ＤＦＰ太丸ゴシック体"/>
              <a:cs typeface="ＤＦＰ太丸ゴシック体"/>
            </a:endParaRPr>
          </a:p>
          <a:p>
            <a:endParaRPr kumimoji="1" lang="en-US" altLang="ja-JP" sz="4800" dirty="0" smtClean="0">
              <a:latin typeface="ＤＦＰ太丸ゴシック体"/>
              <a:ea typeface="ＤＦＰ太丸ゴシック体"/>
              <a:cs typeface="ＤＦＰ太丸ゴシック体"/>
            </a:endParaRPr>
          </a:p>
          <a:p>
            <a:r>
              <a:rPr lang="en-US" altLang="ja-JP" sz="4800" dirty="0">
                <a:latin typeface="ＤＦＰ太丸ゴシック体"/>
                <a:ea typeface="ＤＦＰ太丸ゴシック体"/>
                <a:cs typeface="ＤＦＰ太丸ゴシック体"/>
              </a:rPr>
              <a:t>	</a:t>
            </a:r>
            <a:r>
              <a:rPr lang="en-US" altLang="ja-JP" sz="4800" dirty="0" smtClean="0">
                <a:latin typeface="ＤＦＰ太丸ゴシック体"/>
                <a:ea typeface="ＤＦＰ太丸ゴシック体"/>
                <a:cs typeface="ＤＦＰ太丸ゴシック体"/>
              </a:rPr>
              <a:t>			</a:t>
            </a:r>
            <a:r>
              <a:rPr lang="ja-JP" altLang="en-US" sz="4800" dirty="0" smtClean="0">
                <a:latin typeface="ＤＦＰ太丸ゴシック体"/>
                <a:ea typeface="ＤＦＰ太丸ゴシック体"/>
                <a:cs typeface="ＤＦＰ太丸ゴシック体"/>
              </a:rPr>
              <a:t>不活化ワクチン</a:t>
            </a:r>
            <a:endParaRPr lang="en-US" altLang="ja-JP" sz="4800" dirty="0" smtClean="0">
              <a:latin typeface="ＤＦＰ太丸ゴシック体"/>
              <a:ea typeface="ＤＦＰ太丸ゴシック体"/>
              <a:cs typeface="ＤＦＰ太丸ゴシック体"/>
            </a:endParaRPr>
          </a:p>
          <a:p>
            <a:endParaRPr lang="en-US" altLang="ja-JP" sz="4800" dirty="0" smtClean="0">
              <a:latin typeface="ＤＦＰ太丸ゴシック体"/>
              <a:ea typeface="ＤＦＰ太丸ゴシック体"/>
              <a:cs typeface="ＤＦＰ太丸ゴシック体"/>
            </a:endParaRPr>
          </a:p>
          <a:p>
            <a:r>
              <a:rPr lang="en-US" altLang="ja-JP" sz="4800" dirty="0">
                <a:latin typeface="ＤＦＰ太丸ゴシック体"/>
                <a:ea typeface="ＤＦＰ太丸ゴシック体"/>
                <a:cs typeface="ＤＦＰ太丸ゴシック体"/>
              </a:rPr>
              <a:t>	</a:t>
            </a:r>
            <a:r>
              <a:rPr lang="en-US" altLang="ja-JP" sz="4800" dirty="0" smtClean="0">
                <a:latin typeface="ＤＦＰ太丸ゴシック体"/>
                <a:ea typeface="ＤＦＰ太丸ゴシック体"/>
                <a:cs typeface="ＤＦＰ太丸ゴシック体"/>
              </a:rPr>
              <a:t>			</a:t>
            </a:r>
            <a:r>
              <a:rPr kumimoji="1" lang="ja-JP" altLang="en-US" sz="4800" dirty="0" smtClean="0">
                <a:latin typeface="ＤＦＰ太丸ゴシック体"/>
                <a:ea typeface="ＤＦＰ太丸ゴシック体"/>
                <a:cs typeface="ＤＦＰ太丸ゴシック体"/>
              </a:rPr>
              <a:t>抗毒素</a:t>
            </a:r>
          </a:p>
        </p:txBody>
      </p:sp>
    </p:spTree>
    <p:extLst>
      <p:ext uri="{BB962C8B-B14F-4D97-AF65-F5344CB8AC3E}">
        <p14:creationId xmlns:p14="http://schemas.microsoft.com/office/powerpoint/2010/main" val="1685267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194373" y="1285157"/>
            <a:ext cx="8692613" cy="3993169"/>
          </a:xfrm>
          <a:prstGeom prst="rect">
            <a:avLst/>
          </a:prstGeom>
        </p:spPr>
      </p:pic>
    </p:spTree>
    <p:extLst>
      <p:ext uri="{BB962C8B-B14F-4D97-AF65-F5344CB8AC3E}">
        <p14:creationId xmlns:p14="http://schemas.microsoft.com/office/powerpoint/2010/main" val="29294143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01218" y="397787"/>
            <a:ext cx="7892964" cy="6012703"/>
          </a:xfrm>
          <a:prstGeom prst="rect">
            <a:avLst/>
          </a:prstGeom>
        </p:spPr>
      </p:pic>
    </p:spTree>
    <p:extLst>
      <p:ext uri="{BB962C8B-B14F-4D97-AF65-F5344CB8AC3E}">
        <p14:creationId xmlns:p14="http://schemas.microsoft.com/office/powerpoint/2010/main" val="8531420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270000" y="208646"/>
            <a:ext cx="6604000" cy="6350000"/>
          </a:xfrm>
          <a:prstGeom prst="rect">
            <a:avLst/>
          </a:prstGeom>
        </p:spPr>
      </p:pic>
    </p:spTree>
    <p:extLst>
      <p:ext uri="{BB962C8B-B14F-4D97-AF65-F5344CB8AC3E}">
        <p14:creationId xmlns:p14="http://schemas.microsoft.com/office/powerpoint/2010/main" val="23960610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134079"/>
            <a:ext cx="9144000" cy="5230645"/>
          </a:xfrm>
          <a:prstGeom prst="rect">
            <a:avLst/>
          </a:prstGeom>
        </p:spPr>
      </p:pic>
      <p:sp>
        <p:nvSpPr>
          <p:cNvPr id="3" name="テキスト ボックス 2"/>
          <p:cNvSpPr txBox="1"/>
          <p:nvPr/>
        </p:nvSpPr>
        <p:spPr>
          <a:xfrm>
            <a:off x="2983610" y="722930"/>
            <a:ext cx="6045307" cy="369332"/>
          </a:xfrm>
          <a:prstGeom prst="rect">
            <a:avLst/>
          </a:prstGeom>
          <a:noFill/>
        </p:spPr>
        <p:txBody>
          <a:bodyPr wrap="none" rtlCol="0">
            <a:spAutoFit/>
          </a:bodyPr>
          <a:lstStyle/>
          <a:p>
            <a:r>
              <a:rPr lang="en-US" altLang="ja-JP" dirty="0" smtClean="0"/>
              <a:t>http</a:t>
            </a:r>
            <a:r>
              <a:rPr lang="en-US" altLang="ja-JP" dirty="0"/>
              <a:t>://</a:t>
            </a:r>
            <a:r>
              <a:rPr lang="en-US" altLang="ja-JP" dirty="0" err="1"/>
              <a:t>www.wakutin.or.jp</a:t>
            </a:r>
            <a:r>
              <a:rPr lang="en-US" altLang="ja-JP" dirty="0"/>
              <a:t>/data/vaccination/vaccination7.html</a:t>
            </a:r>
            <a:endParaRPr kumimoji="1" lang="ja-JP" altLang="en-US" dirty="0"/>
          </a:p>
        </p:txBody>
      </p:sp>
      <p:pic>
        <p:nvPicPr>
          <p:cNvPr id="4" name="図 3"/>
          <p:cNvPicPr>
            <a:picLocks noChangeAspect="1"/>
          </p:cNvPicPr>
          <p:nvPr/>
        </p:nvPicPr>
        <p:blipFill>
          <a:blip r:embed="rId3"/>
          <a:stretch>
            <a:fillRect/>
          </a:stretch>
        </p:blipFill>
        <p:spPr>
          <a:xfrm>
            <a:off x="108796" y="326991"/>
            <a:ext cx="4404871" cy="321055"/>
          </a:xfrm>
          <a:prstGeom prst="rect">
            <a:avLst/>
          </a:prstGeom>
        </p:spPr>
      </p:pic>
      <p:sp>
        <p:nvSpPr>
          <p:cNvPr id="5" name="円/楕円 4"/>
          <p:cNvSpPr/>
          <p:nvPr/>
        </p:nvSpPr>
        <p:spPr>
          <a:xfrm>
            <a:off x="4621836" y="4415703"/>
            <a:ext cx="472520" cy="487352"/>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7" name="直線コネクタ 6"/>
          <p:cNvCxnSpPr/>
          <p:nvPr/>
        </p:nvCxnSpPr>
        <p:spPr>
          <a:xfrm>
            <a:off x="561117" y="1698348"/>
            <a:ext cx="1033638"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3253312" y="2175649"/>
            <a:ext cx="1033638"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6211301" y="2175649"/>
            <a:ext cx="2397424"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108796" y="2534804"/>
            <a:ext cx="452321"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3272818" y="2534804"/>
            <a:ext cx="1033638"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7392599" y="2534804"/>
            <a:ext cx="1033638"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7938392" y="2534804"/>
            <a:ext cx="1033638"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108796" y="2834886"/>
            <a:ext cx="8863234"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108796" y="3159787"/>
            <a:ext cx="659049"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1225045" y="3159787"/>
            <a:ext cx="7634705"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108796" y="3499457"/>
            <a:ext cx="895309"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191407" y="4903055"/>
            <a:ext cx="1551010"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85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dissolv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dissolv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dissolve">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01218" y="397787"/>
            <a:ext cx="7892964" cy="6012703"/>
          </a:xfrm>
          <a:prstGeom prst="rect">
            <a:avLst/>
          </a:prstGeom>
        </p:spPr>
      </p:pic>
      <p:sp>
        <p:nvSpPr>
          <p:cNvPr id="5" name="円/楕円 4"/>
          <p:cNvSpPr/>
          <p:nvPr/>
        </p:nvSpPr>
        <p:spPr>
          <a:xfrm>
            <a:off x="1206638" y="2367782"/>
            <a:ext cx="229509" cy="21419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円/楕円 5"/>
          <p:cNvSpPr/>
          <p:nvPr/>
        </p:nvSpPr>
        <p:spPr>
          <a:xfrm>
            <a:off x="1206638" y="1724634"/>
            <a:ext cx="229509" cy="21419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206638" y="6008467"/>
            <a:ext cx="229509" cy="21419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円/楕円 8"/>
          <p:cNvSpPr/>
          <p:nvPr/>
        </p:nvSpPr>
        <p:spPr>
          <a:xfrm>
            <a:off x="1206638" y="2933255"/>
            <a:ext cx="229509" cy="21419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221329" y="5426515"/>
            <a:ext cx="229509" cy="21419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4036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270000" y="208646"/>
            <a:ext cx="6604000" cy="6350000"/>
          </a:xfrm>
          <a:prstGeom prst="rect">
            <a:avLst/>
          </a:prstGeom>
        </p:spPr>
      </p:pic>
      <p:grpSp>
        <p:nvGrpSpPr>
          <p:cNvPr id="12" name="図形グループ 11"/>
          <p:cNvGrpSpPr/>
          <p:nvPr/>
        </p:nvGrpSpPr>
        <p:grpSpPr>
          <a:xfrm>
            <a:off x="1633198" y="654852"/>
            <a:ext cx="229509" cy="5873791"/>
            <a:chOff x="1633198" y="654852"/>
            <a:chExt cx="229509" cy="5873791"/>
          </a:xfrm>
        </p:grpSpPr>
        <p:sp>
          <p:nvSpPr>
            <p:cNvPr id="3" name="円/楕円 2"/>
            <p:cNvSpPr/>
            <p:nvPr/>
          </p:nvSpPr>
          <p:spPr>
            <a:xfrm>
              <a:off x="1633198" y="1055667"/>
              <a:ext cx="229509" cy="21419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 name="円/楕円 3"/>
            <p:cNvSpPr/>
            <p:nvPr/>
          </p:nvSpPr>
          <p:spPr>
            <a:xfrm>
              <a:off x="1633198" y="2126007"/>
              <a:ext cx="229509" cy="21419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円/楕円 4"/>
            <p:cNvSpPr/>
            <p:nvPr/>
          </p:nvSpPr>
          <p:spPr>
            <a:xfrm>
              <a:off x="1633198" y="2538490"/>
              <a:ext cx="229509" cy="21419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円/楕円 5"/>
            <p:cNvSpPr/>
            <p:nvPr/>
          </p:nvSpPr>
          <p:spPr>
            <a:xfrm>
              <a:off x="1633198" y="2889777"/>
              <a:ext cx="229509" cy="21419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円/楕円 6"/>
            <p:cNvSpPr/>
            <p:nvPr/>
          </p:nvSpPr>
          <p:spPr>
            <a:xfrm>
              <a:off x="1633198" y="3286961"/>
              <a:ext cx="229509" cy="21419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円/楕円 7"/>
            <p:cNvSpPr/>
            <p:nvPr/>
          </p:nvSpPr>
          <p:spPr>
            <a:xfrm>
              <a:off x="1633198" y="3653547"/>
              <a:ext cx="229509" cy="21419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円/楕円 8"/>
            <p:cNvSpPr/>
            <p:nvPr/>
          </p:nvSpPr>
          <p:spPr>
            <a:xfrm>
              <a:off x="1633198" y="654852"/>
              <a:ext cx="229509" cy="21419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円/楕円 9"/>
            <p:cNvSpPr/>
            <p:nvPr/>
          </p:nvSpPr>
          <p:spPr>
            <a:xfrm>
              <a:off x="1633198" y="1465726"/>
              <a:ext cx="229509" cy="21419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633198" y="4785716"/>
              <a:ext cx="229509" cy="21419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1633198" y="4020723"/>
              <a:ext cx="229509" cy="21419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円/楕円 14"/>
            <p:cNvSpPr/>
            <p:nvPr/>
          </p:nvSpPr>
          <p:spPr>
            <a:xfrm>
              <a:off x="1633198" y="5932565"/>
              <a:ext cx="229509" cy="21419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円/楕円 15"/>
            <p:cNvSpPr/>
            <p:nvPr/>
          </p:nvSpPr>
          <p:spPr>
            <a:xfrm>
              <a:off x="1633198" y="6314450"/>
              <a:ext cx="229509" cy="21419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633198" y="4402549"/>
              <a:ext cx="229509" cy="21419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3" name="図形グループ 12"/>
          <p:cNvGrpSpPr/>
          <p:nvPr/>
        </p:nvGrpSpPr>
        <p:grpSpPr>
          <a:xfrm>
            <a:off x="1713685" y="500056"/>
            <a:ext cx="7221302" cy="6137559"/>
            <a:chOff x="1713685" y="500056"/>
            <a:chExt cx="7221302" cy="6137559"/>
          </a:xfrm>
        </p:grpSpPr>
        <p:cxnSp>
          <p:nvCxnSpPr>
            <p:cNvPr id="19" name="直線コネクタ 18"/>
            <p:cNvCxnSpPr/>
            <p:nvPr/>
          </p:nvCxnSpPr>
          <p:spPr>
            <a:xfrm>
              <a:off x="1713685" y="869045"/>
              <a:ext cx="466667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1758978" y="1250930"/>
              <a:ext cx="466667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1758368" y="1648114"/>
              <a:ext cx="466667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1788360" y="2014700"/>
              <a:ext cx="466667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1803051" y="2381286"/>
              <a:ext cx="607094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1787140" y="2793769"/>
              <a:ext cx="607094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a:off x="1786530" y="3175654"/>
              <a:ext cx="607094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a:off x="1786530" y="3558129"/>
              <a:ext cx="607094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a:off x="1785920" y="6204266"/>
              <a:ext cx="355397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a:off x="1770009" y="6570852"/>
              <a:ext cx="355397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a:off x="1728986" y="3928929"/>
              <a:ext cx="466667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a:off x="1713685" y="500056"/>
              <a:ext cx="466667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5980332" y="5991284"/>
              <a:ext cx="2954655" cy="646331"/>
            </a:xfrm>
            <a:prstGeom prst="rect">
              <a:avLst/>
            </a:prstGeom>
            <a:noFill/>
          </p:spPr>
          <p:txBody>
            <a:bodyPr wrap="none" rtlCol="0">
              <a:spAutoFit/>
            </a:bodyPr>
            <a:lstStyle/>
            <a:p>
              <a:r>
                <a:rPr kumimoji="1" lang="ja-JP" altLang="en-US" sz="3600" dirty="0" smtClean="0">
                  <a:solidFill>
                    <a:srgbClr val="FF0000"/>
                  </a:solidFill>
                  <a:latin typeface="ＤＦＰ太丸ゴシック体"/>
                  <a:ea typeface="ＤＦＰ太丸ゴシック体"/>
                  <a:cs typeface="ＤＦＰ太丸ゴシック体"/>
                </a:rPr>
                <a:t>アジュバント</a:t>
              </a:r>
              <a:endParaRPr kumimoji="1" lang="ja-JP" altLang="en-US" sz="3600" dirty="0">
                <a:solidFill>
                  <a:srgbClr val="FF0000"/>
                </a:solidFill>
                <a:latin typeface="ＤＦＰ太丸ゴシック体"/>
                <a:ea typeface="ＤＦＰ太丸ゴシック体"/>
                <a:cs typeface="ＤＦＰ太丸ゴシック体"/>
              </a:endParaRPr>
            </a:p>
          </p:txBody>
        </p:sp>
      </p:grpSp>
    </p:spTree>
    <p:extLst>
      <p:ext uri="{BB962C8B-B14F-4D97-AF65-F5344CB8AC3E}">
        <p14:creationId xmlns:p14="http://schemas.microsoft.com/office/powerpoint/2010/main" val="228056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862241" y="254000"/>
            <a:ext cx="4483100" cy="6350000"/>
          </a:xfrm>
          <a:prstGeom prst="rect">
            <a:avLst/>
          </a:prstGeom>
        </p:spPr>
      </p:pic>
      <p:sp>
        <p:nvSpPr>
          <p:cNvPr id="3" name="テキスト ボックス 2"/>
          <p:cNvSpPr txBox="1"/>
          <p:nvPr/>
        </p:nvSpPr>
        <p:spPr>
          <a:xfrm>
            <a:off x="5847435" y="3734360"/>
            <a:ext cx="2953250" cy="2677656"/>
          </a:xfrm>
          <a:prstGeom prst="rect">
            <a:avLst/>
          </a:prstGeom>
          <a:noFill/>
        </p:spPr>
        <p:txBody>
          <a:bodyPr wrap="square" rtlCol="0">
            <a:spAutoFit/>
          </a:bodyPr>
          <a:lstStyle/>
          <a:p>
            <a:r>
              <a:rPr lang="ja-JP" altLang="en-US" sz="2400" dirty="0">
                <a:latin typeface="ＤＦＰ太丸ゴシック体"/>
                <a:ea typeface="ＤＦＰ太丸ゴシック体"/>
                <a:cs typeface="ＤＦＰ太丸ゴシック体"/>
              </a:rPr>
              <a:t>木村三生夫</a:t>
            </a:r>
          </a:p>
          <a:p>
            <a:r>
              <a:rPr lang="ja-JP" altLang="en-US" sz="2400" dirty="0">
                <a:latin typeface="ＤＦＰ太丸ゴシック体"/>
                <a:ea typeface="ＤＦＰ太丸ゴシック体"/>
                <a:cs typeface="ＤＦＰ太丸ゴシック体"/>
              </a:rPr>
              <a:t>堺　春美 </a:t>
            </a:r>
            <a:r>
              <a:rPr lang="en-US" altLang="ja-JP" sz="2400" dirty="0">
                <a:latin typeface="ＤＦＰ太丸ゴシック体"/>
                <a:ea typeface="ＤＦＰ太丸ゴシック体"/>
                <a:cs typeface="ＤＦＰ太丸ゴシック体"/>
              </a:rPr>
              <a:t>/ </a:t>
            </a:r>
            <a:r>
              <a:rPr lang="ja-JP" altLang="en-US" sz="2400" dirty="0">
                <a:latin typeface="ＤＦＰ太丸ゴシック体"/>
                <a:ea typeface="ＤＦＰ太丸ゴシック体"/>
                <a:cs typeface="ＤＦＰ太丸ゴシック体"/>
              </a:rPr>
              <a:t>著</a:t>
            </a:r>
          </a:p>
          <a:p>
            <a:endParaRPr lang="ja-JP" altLang="en-US" sz="2400" dirty="0">
              <a:latin typeface="ＤＦＰ太丸ゴシック体"/>
              <a:ea typeface="ＤＦＰ太丸ゴシック体"/>
              <a:cs typeface="ＤＦＰ太丸ゴシック体"/>
            </a:endParaRPr>
          </a:p>
          <a:p>
            <a:r>
              <a:rPr lang="en-US" altLang="zh-Hant" sz="2400" dirty="0">
                <a:latin typeface="ＤＦＰ太丸ゴシック体"/>
                <a:ea typeface="ＤＦＰ太丸ゴシック体"/>
                <a:cs typeface="ＤＦＰ太丸ゴシック体"/>
              </a:rPr>
              <a:t>A5</a:t>
            </a:r>
            <a:r>
              <a:rPr lang="zh-Hant" altLang="en-US" sz="2400" dirty="0">
                <a:latin typeface="ＤＦＰ太丸ゴシック体"/>
                <a:ea typeface="ＤＦＰ太丸ゴシック体"/>
                <a:cs typeface="ＤＦＰ太丸ゴシック体"/>
              </a:rPr>
              <a:t>判 </a:t>
            </a:r>
            <a:r>
              <a:rPr lang="en-US" altLang="zh-Hant" sz="2400" dirty="0">
                <a:latin typeface="ＤＦＰ太丸ゴシック体"/>
                <a:ea typeface="ＤＦＰ太丸ゴシック体"/>
                <a:cs typeface="ＤＦＰ太丸ゴシック体"/>
              </a:rPr>
              <a:t>608</a:t>
            </a:r>
            <a:r>
              <a:rPr lang="zh-Hant" altLang="en-US" sz="2400" dirty="0">
                <a:latin typeface="ＤＦＰ太丸ゴシック体"/>
                <a:ea typeface="ＤＦＰ太丸ゴシック体"/>
                <a:cs typeface="ＤＦＰ太丸ゴシック体"/>
              </a:rPr>
              <a:t>頁</a:t>
            </a:r>
          </a:p>
          <a:p>
            <a:r>
              <a:rPr lang="ja-JP" altLang="en-US" sz="2400" dirty="0">
                <a:latin typeface="ＤＦＰ太丸ゴシック体"/>
                <a:ea typeface="ＤＦＰ太丸ゴシック体"/>
                <a:cs typeface="ＤＦＰ太丸ゴシック体"/>
              </a:rPr>
              <a:t>表</a:t>
            </a:r>
            <a:r>
              <a:rPr lang="en-US" altLang="ja-JP" sz="2400" dirty="0">
                <a:latin typeface="ＤＦＰ太丸ゴシック体"/>
                <a:ea typeface="ＤＦＰ太丸ゴシック体"/>
                <a:cs typeface="ＤＦＰ太丸ゴシック体"/>
              </a:rPr>
              <a:t>87</a:t>
            </a:r>
            <a:r>
              <a:rPr lang="ja-JP" altLang="en-US" sz="2400" dirty="0">
                <a:latin typeface="ＤＦＰ太丸ゴシック体"/>
                <a:ea typeface="ＤＦＰ太丸ゴシック体"/>
                <a:cs typeface="ＤＦＰ太丸ゴシック体"/>
              </a:rPr>
              <a:t>点　図</a:t>
            </a:r>
            <a:r>
              <a:rPr lang="en-US" altLang="ja-JP" sz="2400" dirty="0">
                <a:latin typeface="ＤＦＰ太丸ゴシック体"/>
                <a:ea typeface="ＤＦＰ太丸ゴシック体"/>
                <a:cs typeface="ＤＦＰ太丸ゴシック体"/>
              </a:rPr>
              <a:t>51</a:t>
            </a:r>
            <a:r>
              <a:rPr lang="ja-JP" altLang="en-US" sz="2400" dirty="0">
                <a:latin typeface="ＤＦＰ太丸ゴシック体"/>
                <a:ea typeface="ＤＦＰ太丸ゴシック体"/>
                <a:cs typeface="ＤＦＰ太丸ゴシック体"/>
              </a:rPr>
              <a:t>点</a:t>
            </a:r>
          </a:p>
          <a:p>
            <a:endParaRPr lang="ja-JP" altLang="en-US" sz="2400" dirty="0">
              <a:latin typeface="ＤＦＰ太丸ゴシック体"/>
              <a:ea typeface="ＤＦＰ太丸ゴシック体"/>
              <a:cs typeface="ＤＦＰ太丸ゴシック体"/>
            </a:endParaRPr>
          </a:p>
          <a:p>
            <a:r>
              <a:rPr lang="en-US" altLang="ja-JP" sz="2400" dirty="0">
                <a:latin typeface="ＤＦＰ太丸ゴシック体"/>
                <a:ea typeface="ＤＦＰ太丸ゴシック体"/>
                <a:cs typeface="ＤＦＰ太丸ゴシック体"/>
              </a:rPr>
              <a:t>2014</a:t>
            </a:r>
            <a:r>
              <a:rPr lang="ja-JP" altLang="en-US" sz="2400" dirty="0">
                <a:latin typeface="ＤＦＰ太丸ゴシック体"/>
                <a:ea typeface="ＤＦＰ太丸ゴシック体"/>
                <a:cs typeface="ＤＦＰ太丸ゴシック体"/>
              </a:rPr>
              <a:t>年</a:t>
            </a:r>
            <a:r>
              <a:rPr lang="en-US" altLang="ja-JP" sz="2400" dirty="0">
                <a:latin typeface="ＤＦＰ太丸ゴシック体"/>
                <a:ea typeface="ＤＦＰ太丸ゴシック体"/>
                <a:cs typeface="ＤＦＰ太丸ゴシック体"/>
              </a:rPr>
              <a:t>8</a:t>
            </a:r>
            <a:r>
              <a:rPr lang="ja-JP" altLang="en-US" sz="2400" dirty="0">
                <a:latin typeface="ＤＦＰ太丸ゴシック体"/>
                <a:ea typeface="ＤＦＰ太丸ゴシック体"/>
                <a:cs typeface="ＤＦＰ太丸ゴシック体"/>
              </a:rPr>
              <a:t>月発行</a:t>
            </a:r>
            <a:endParaRPr kumimoji="1" lang="ja-JP" altLang="en-US" sz="24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14244333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1203" y="466635"/>
            <a:ext cx="8815133" cy="1015663"/>
          </a:xfrm>
          <a:prstGeom prst="rect">
            <a:avLst/>
          </a:prstGeom>
          <a:noFill/>
        </p:spPr>
        <p:txBody>
          <a:bodyPr wrap="square" rtlCol="0">
            <a:spAutoFit/>
          </a:bodyPr>
          <a:lstStyle/>
          <a:p>
            <a:r>
              <a:rPr kumimoji="1" lang="ja-JP" altLang="en-US" sz="6000" dirty="0" smtClean="0">
                <a:solidFill>
                  <a:srgbClr val="FF0000"/>
                </a:solidFill>
                <a:latin typeface="ＤＦＰ太丸ゴシック体"/>
                <a:ea typeface="ＤＦＰ太丸ゴシック体"/>
                <a:cs typeface="ＤＦＰ太丸ゴシック体"/>
              </a:rPr>
              <a:t>アジュバント</a:t>
            </a:r>
            <a:endParaRPr kumimoji="1" lang="en-US" altLang="ja-JP" sz="6000" dirty="0" smtClean="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1042666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1924" y="544256"/>
            <a:ext cx="4801314" cy="707886"/>
          </a:xfrm>
          <a:prstGeom prst="rect">
            <a:avLst/>
          </a:prstGeom>
          <a:noFill/>
        </p:spPr>
        <p:txBody>
          <a:bodyPr wrap="none" rtlCol="0">
            <a:spAutoFit/>
          </a:bodyPr>
          <a:lstStyle/>
          <a:p>
            <a:r>
              <a:rPr lang="ja-JP" altLang="en-US" sz="4000" dirty="0">
                <a:latin typeface="ＤＦＰ太丸ゴシック体"/>
                <a:ea typeface="ＤＦＰ太丸ゴシック体"/>
                <a:cs typeface="ＤＦＰ太丸ゴシック体"/>
              </a:rPr>
              <a:t>子宮頸がん</a:t>
            </a:r>
            <a:r>
              <a:rPr lang="ja-JP" altLang="en-US" sz="4000" dirty="0" smtClean="0">
                <a:latin typeface="ＤＦＰ太丸ゴシック体"/>
                <a:ea typeface="ＤＦＰ太丸ゴシック体"/>
                <a:cs typeface="ＤＦＰ太丸ゴシック体"/>
              </a:rPr>
              <a:t>検診では</a:t>
            </a:r>
            <a:endParaRPr kumimoji="1" lang="ja-JP" altLang="en-US" sz="4000" dirty="0"/>
          </a:p>
        </p:txBody>
      </p:sp>
    </p:spTree>
    <p:extLst>
      <p:ext uri="{BB962C8B-B14F-4D97-AF65-F5344CB8AC3E}">
        <p14:creationId xmlns:p14="http://schemas.microsoft.com/office/powerpoint/2010/main" val="33623572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1203" y="466635"/>
            <a:ext cx="8815133" cy="2985433"/>
          </a:xfrm>
          <a:prstGeom prst="rect">
            <a:avLst/>
          </a:prstGeom>
          <a:noFill/>
        </p:spPr>
        <p:txBody>
          <a:bodyPr wrap="square" rtlCol="0">
            <a:spAutoFit/>
          </a:bodyPr>
          <a:lstStyle/>
          <a:p>
            <a:r>
              <a:rPr kumimoji="1" lang="ja-JP" altLang="en-US" sz="6000" dirty="0" smtClean="0">
                <a:solidFill>
                  <a:srgbClr val="FF0000"/>
                </a:solidFill>
                <a:latin typeface="ＤＦＰ太丸ゴシック体"/>
                <a:ea typeface="ＤＦＰ太丸ゴシック体"/>
                <a:cs typeface="ＤＦＰ太丸ゴシック体"/>
              </a:rPr>
              <a:t>アジュバント</a:t>
            </a:r>
            <a:r>
              <a:rPr kumimoji="1" lang="ja-JP" altLang="en-US" sz="6000" dirty="0" smtClean="0">
                <a:latin typeface="ＤＦＰ太丸ゴシック体"/>
                <a:ea typeface="ＤＦＰ太丸ゴシック体"/>
                <a:cs typeface="ＤＦＰ太丸ゴシック体"/>
              </a:rPr>
              <a:t>：</a:t>
            </a:r>
            <a:endParaRPr kumimoji="1" lang="en-US" altLang="ja-JP" sz="6000" dirty="0" smtClean="0">
              <a:latin typeface="ＤＦＰ太丸ゴシック体"/>
              <a:ea typeface="ＤＦＰ太丸ゴシック体"/>
              <a:cs typeface="ＤＦＰ太丸ゴシック体"/>
            </a:endParaRPr>
          </a:p>
          <a:p>
            <a:r>
              <a:rPr kumimoji="1" lang="ja-JP" altLang="en-US" sz="3200" dirty="0" smtClean="0">
                <a:latin typeface="ＤＦＰ太丸ゴシック体"/>
                <a:ea typeface="ＤＦＰ太丸ゴシック体"/>
                <a:cs typeface="ＤＦＰ太丸ゴシック体"/>
              </a:rPr>
              <a:t>免疫増強剤あるいは免疫賦活剤と訳されている</a:t>
            </a:r>
            <a:endParaRPr kumimoji="1" lang="en-US" altLang="ja-JP" sz="3200" dirty="0" smtClean="0">
              <a:latin typeface="ＤＦＰ太丸ゴシック体"/>
              <a:ea typeface="ＤＦＰ太丸ゴシック体"/>
              <a:cs typeface="ＤＦＰ太丸ゴシック体"/>
            </a:endParaRPr>
          </a:p>
          <a:p>
            <a:endParaRPr lang="en-US" altLang="ja-JP" sz="4800" dirty="0">
              <a:latin typeface="ＤＦＰ太丸ゴシック体"/>
              <a:ea typeface="ＤＦＰ太丸ゴシック体"/>
              <a:cs typeface="ＤＦＰ太丸ゴシック体"/>
            </a:endParaRPr>
          </a:p>
          <a:p>
            <a:endParaRPr kumimoji="1" lang="ja-JP" altLang="en-US" sz="4800" dirty="0">
              <a:solidFill>
                <a:srgbClr val="FF0000"/>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33941864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1203" y="466635"/>
            <a:ext cx="8815133" cy="4462760"/>
          </a:xfrm>
          <a:prstGeom prst="rect">
            <a:avLst/>
          </a:prstGeom>
          <a:noFill/>
        </p:spPr>
        <p:txBody>
          <a:bodyPr wrap="square" rtlCol="0">
            <a:spAutoFit/>
          </a:bodyPr>
          <a:lstStyle/>
          <a:p>
            <a:r>
              <a:rPr kumimoji="1" lang="ja-JP" altLang="en-US" sz="6000" dirty="0" smtClean="0">
                <a:solidFill>
                  <a:srgbClr val="FF0000"/>
                </a:solidFill>
                <a:latin typeface="ＤＦＰ太丸ゴシック体"/>
                <a:ea typeface="ＤＦＰ太丸ゴシック体"/>
                <a:cs typeface="ＤＦＰ太丸ゴシック体"/>
              </a:rPr>
              <a:t>アジュバント</a:t>
            </a:r>
            <a:r>
              <a:rPr kumimoji="1" lang="ja-JP" altLang="en-US" sz="6000" dirty="0" smtClean="0">
                <a:latin typeface="ＤＦＰ太丸ゴシック体"/>
                <a:ea typeface="ＤＦＰ太丸ゴシック体"/>
                <a:cs typeface="ＤＦＰ太丸ゴシック体"/>
              </a:rPr>
              <a:t>：</a:t>
            </a:r>
            <a:endParaRPr kumimoji="1" lang="en-US" altLang="ja-JP" sz="6000" dirty="0" smtClean="0">
              <a:latin typeface="ＤＦＰ太丸ゴシック体"/>
              <a:ea typeface="ＤＦＰ太丸ゴシック体"/>
              <a:cs typeface="ＤＦＰ太丸ゴシック体"/>
            </a:endParaRPr>
          </a:p>
          <a:p>
            <a:r>
              <a:rPr kumimoji="1" lang="ja-JP" altLang="en-US" sz="3200" dirty="0" smtClean="0">
                <a:latin typeface="ＤＦＰ太丸ゴシック体"/>
                <a:ea typeface="ＤＦＰ太丸ゴシック体"/>
                <a:cs typeface="ＤＦＰ太丸ゴシック体"/>
              </a:rPr>
              <a:t>免疫増強剤あるいは免疫賦活剤と訳されている</a:t>
            </a:r>
            <a:endParaRPr kumimoji="1" lang="en-US" altLang="ja-JP" sz="3200" dirty="0" smtClean="0">
              <a:latin typeface="ＤＦＰ太丸ゴシック体"/>
              <a:ea typeface="ＤＦＰ太丸ゴシック体"/>
              <a:cs typeface="ＤＦＰ太丸ゴシック体"/>
            </a:endParaRPr>
          </a:p>
          <a:p>
            <a:endParaRPr lang="en-US" altLang="ja-JP" sz="4800" dirty="0">
              <a:latin typeface="ＤＦＰ太丸ゴシック体"/>
              <a:ea typeface="ＤＦＰ太丸ゴシック体"/>
              <a:cs typeface="ＤＦＰ太丸ゴシック体"/>
            </a:endParaRPr>
          </a:p>
          <a:p>
            <a:r>
              <a:rPr kumimoji="1" lang="ja-JP" altLang="en-US" sz="4800" dirty="0" smtClean="0">
                <a:latin typeface="ＤＦＰ太丸ゴシック体"/>
                <a:ea typeface="ＤＦＰ太丸ゴシック体"/>
                <a:cs typeface="ＤＦＰ太丸ゴシック体"/>
              </a:rPr>
              <a:t>ワクチンの効果を高める</a:t>
            </a:r>
            <a:endParaRPr kumimoji="1" lang="en-US" altLang="ja-JP" sz="4800" dirty="0" smtClean="0">
              <a:latin typeface="ＤＦＰ太丸ゴシック体"/>
              <a:ea typeface="ＤＦＰ太丸ゴシック体"/>
              <a:cs typeface="ＤＦＰ太丸ゴシック体"/>
            </a:endParaRPr>
          </a:p>
          <a:p>
            <a:r>
              <a:rPr kumimoji="1" lang="ja-JP" altLang="en-US" sz="4800" dirty="0" smtClean="0">
                <a:latin typeface="ＤＦＰ太丸ゴシック体"/>
                <a:ea typeface="ＤＦＰ太丸ゴシック体"/>
                <a:cs typeface="ＤＦＰ太丸ゴシック体"/>
              </a:rPr>
              <a:t>生物学的製剤あるいは化学物質　</a:t>
            </a:r>
            <a:endParaRPr kumimoji="1" lang="en-US" altLang="ja-JP" sz="4800" dirty="0" smtClean="0">
              <a:latin typeface="ＤＦＰ太丸ゴシック体"/>
              <a:ea typeface="ＤＦＰ太丸ゴシック体"/>
              <a:cs typeface="ＤＦＰ太丸ゴシック体"/>
            </a:endParaRPr>
          </a:p>
          <a:p>
            <a:r>
              <a:rPr kumimoji="1" lang="ja-JP" altLang="en-US" sz="4800" dirty="0" smtClean="0">
                <a:latin typeface="ＤＦＰ太丸ゴシック体"/>
                <a:ea typeface="ＤＦＰ太丸ゴシック体"/>
                <a:cs typeface="ＤＦＰ太丸ゴシック体"/>
              </a:rPr>
              <a:t>　</a:t>
            </a:r>
            <a:endParaRPr kumimoji="1" lang="ja-JP" altLang="en-US" sz="4800" dirty="0">
              <a:solidFill>
                <a:srgbClr val="FF0000"/>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27339833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1203" y="466635"/>
            <a:ext cx="8815133" cy="5201424"/>
          </a:xfrm>
          <a:prstGeom prst="rect">
            <a:avLst/>
          </a:prstGeom>
          <a:noFill/>
        </p:spPr>
        <p:txBody>
          <a:bodyPr wrap="square" rtlCol="0">
            <a:spAutoFit/>
          </a:bodyPr>
          <a:lstStyle/>
          <a:p>
            <a:r>
              <a:rPr kumimoji="1" lang="ja-JP" altLang="en-US" sz="6000" dirty="0" smtClean="0">
                <a:solidFill>
                  <a:srgbClr val="FF0000"/>
                </a:solidFill>
                <a:latin typeface="ＤＦＰ太丸ゴシック体"/>
                <a:ea typeface="ＤＦＰ太丸ゴシック体"/>
                <a:cs typeface="ＤＦＰ太丸ゴシック体"/>
              </a:rPr>
              <a:t>アジュバント</a:t>
            </a:r>
            <a:r>
              <a:rPr kumimoji="1" lang="ja-JP" altLang="en-US" sz="6000" dirty="0" smtClean="0">
                <a:latin typeface="ＤＦＰ太丸ゴシック体"/>
                <a:ea typeface="ＤＦＰ太丸ゴシック体"/>
                <a:cs typeface="ＤＦＰ太丸ゴシック体"/>
              </a:rPr>
              <a:t>：</a:t>
            </a:r>
            <a:endParaRPr kumimoji="1" lang="en-US" altLang="ja-JP" sz="6000" dirty="0" smtClean="0">
              <a:latin typeface="ＤＦＰ太丸ゴシック体"/>
              <a:ea typeface="ＤＦＰ太丸ゴシック体"/>
              <a:cs typeface="ＤＦＰ太丸ゴシック体"/>
            </a:endParaRPr>
          </a:p>
          <a:p>
            <a:r>
              <a:rPr kumimoji="1" lang="ja-JP" altLang="en-US" sz="3200" dirty="0" smtClean="0">
                <a:latin typeface="ＤＦＰ太丸ゴシック体"/>
                <a:ea typeface="ＤＦＰ太丸ゴシック体"/>
                <a:cs typeface="ＤＦＰ太丸ゴシック体"/>
              </a:rPr>
              <a:t>免疫増強剤あるいは免疫賦活剤と訳されている</a:t>
            </a:r>
            <a:endParaRPr kumimoji="1" lang="en-US" altLang="ja-JP" sz="3200" dirty="0" smtClean="0">
              <a:latin typeface="ＤＦＰ太丸ゴシック体"/>
              <a:ea typeface="ＤＦＰ太丸ゴシック体"/>
              <a:cs typeface="ＤＦＰ太丸ゴシック体"/>
            </a:endParaRPr>
          </a:p>
          <a:p>
            <a:endParaRPr lang="en-US" altLang="ja-JP" sz="4800" dirty="0">
              <a:latin typeface="ＤＦＰ太丸ゴシック体"/>
              <a:ea typeface="ＤＦＰ太丸ゴシック体"/>
              <a:cs typeface="ＤＦＰ太丸ゴシック体"/>
            </a:endParaRPr>
          </a:p>
          <a:p>
            <a:r>
              <a:rPr kumimoji="1" lang="ja-JP" altLang="en-US" sz="4800" dirty="0" smtClean="0">
                <a:latin typeface="ＤＦＰ太丸ゴシック体"/>
                <a:ea typeface="ＤＦＰ太丸ゴシック体"/>
                <a:cs typeface="ＤＦＰ太丸ゴシック体"/>
              </a:rPr>
              <a:t>ワクチンの効果を高める</a:t>
            </a:r>
            <a:endParaRPr kumimoji="1" lang="en-US" altLang="ja-JP" sz="4800" dirty="0" smtClean="0">
              <a:latin typeface="ＤＦＰ太丸ゴシック体"/>
              <a:ea typeface="ＤＦＰ太丸ゴシック体"/>
              <a:cs typeface="ＤＦＰ太丸ゴシック体"/>
            </a:endParaRPr>
          </a:p>
          <a:p>
            <a:r>
              <a:rPr kumimoji="1" lang="ja-JP" altLang="en-US" sz="4800" dirty="0" smtClean="0">
                <a:latin typeface="ＤＦＰ太丸ゴシック体"/>
                <a:ea typeface="ＤＦＰ太丸ゴシック体"/>
                <a:cs typeface="ＤＦＰ太丸ゴシック体"/>
              </a:rPr>
              <a:t>生物学的製剤あるいは化学物質　</a:t>
            </a:r>
            <a:endParaRPr kumimoji="1" lang="en-US" altLang="ja-JP" sz="4800" dirty="0" smtClean="0">
              <a:latin typeface="ＤＦＰ太丸ゴシック体"/>
              <a:ea typeface="ＤＦＰ太丸ゴシック体"/>
              <a:cs typeface="ＤＦＰ太丸ゴシック体"/>
            </a:endParaRPr>
          </a:p>
          <a:p>
            <a:r>
              <a:rPr kumimoji="1" lang="ja-JP" altLang="en-US" sz="4800" dirty="0" smtClean="0">
                <a:latin typeface="ＤＦＰ太丸ゴシック体"/>
                <a:ea typeface="ＤＦＰ太丸ゴシック体"/>
                <a:cs typeface="ＤＦＰ太丸ゴシック体"/>
              </a:rPr>
              <a:t>　</a:t>
            </a:r>
            <a:r>
              <a:rPr kumimoji="1" lang="en-US" altLang="ja-JP" sz="4800" dirty="0" smtClean="0">
                <a:latin typeface="ＤＦＰ太丸ゴシック体"/>
                <a:ea typeface="ＤＦＰ太丸ゴシック体"/>
                <a:cs typeface="ＤＦＰ太丸ゴシック体"/>
              </a:rPr>
              <a:t>→</a:t>
            </a:r>
            <a:r>
              <a:rPr kumimoji="1" lang="ja-JP" altLang="en-US" sz="4800" dirty="0" smtClean="0">
                <a:latin typeface="ＤＦＰ太丸ゴシック体"/>
                <a:ea typeface="ＤＦＰ太丸ゴシック体"/>
                <a:cs typeface="ＤＦＰ太丸ゴシック体"/>
              </a:rPr>
              <a:t>　</a:t>
            </a:r>
            <a:endParaRPr kumimoji="1" lang="en-US" altLang="ja-JP" sz="4800" dirty="0" smtClean="0">
              <a:latin typeface="ＤＦＰ太丸ゴシック体"/>
              <a:ea typeface="ＤＦＰ太丸ゴシック体"/>
              <a:cs typeface="ＤＦＰ太丸ゴシック体"/>
            </a:endParaRPr>
          </a:p>
          <a:p>
            <a:r>
              <a:rPr kumimoji="1" lang="ja-JP" altLang="en-US" sz="4800" dirty="0" smtClean="0">
                <a:solidFill>
                  <a:srgbClr val="FF0000"/>
                </a:solidFill>
                <a:latin typeface="ＤＦＰ太丸ゴシック体"/>
                <a:ea typeface="ＤＦＰ太丸ゴシック体"/>
                <a:cs typeface="ＤＦＰ太丸ゴシック体"/>
              </a:rPr>
              <a:t>無差別、非特異的に免疫を増強</a:t>
            </a:r>
            <a:endParaRPr kumimoji="1" lang="ja-JP" altLang="en-US" sz="4800" dirty="0">
              <a:solidFill>
                <a:srgbClr val="FF0000"/>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32346650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31008"/>
            <a:ext cx="5065300" cy="536658"/>
          </a:xfrm>
          <a:prstGeom prst="rect">
            <a:avLst/>
          </a:prstGeom>
        </p:spPr>
      </p:pic>
      <p:sp>
        <p:nvSpPr>
          <p:cNvPr id="3" name="テキスト ボックス 2"/>
          <p:cNvSpPr txBox="1"/>
          <p:nvPr/>
        </p:nvSpPr>
        <p:spPr>
          <a:xfrm>
            <a:off x="161870" y="1428059"/>
            <a:ext cx="8802410" cy="4647426"/>
          </a:xfrm>
          <a:prstGeom prst="rect">
            <a:avLst/>
          </a:prstGeom>
          <a:noFill/>
        </p:spPr>
        <p:txBody>
          <a:bodyPr wrap="none" rtlCol="0">
            <a:spAutoFit/>
          </a:bodyPr>
          <a:lstStyle/>
          <a:p>
            <a:r>
              <a:rPr lang="ja-JP" altLang="en-US" sz="4400" dirty="0" smtClean="0">
                <a:latin typeface="ＤＦＰ太丸ゴシック体"/>
                <a:ea typeface="ＤＦＰ太丸ゴシック体"/>
                <a:cs typeface="ＤＦＰ太丸ゴシック体"/>
              </a:rPr>
              <a:t>　　　</a:t>
            </a:r>
            <a:endParaRPr lang="en-US" altLang="ja-JP" sz="4400" dirty="0" smtClean="0">
              <a:latin typeface="ＤＦＰ太丸ゴシック体"/>
              <a:ea typeface="ＤＦＰ太丸ゴシック体"/>
              <a:cs typeface="ＤＦＰ太丸ゴシック体"/>
            </a:endParaRPr>
          </a:p>
          <a:p>
            <a:endParaRPr lang="ja-JP" altLang="ja-JP" sz="2800" dirty="0">
              <a:solidFill>
                <a:srgbClr val="D9D9D9"/>
              </a:solidFill>
              <a:latin typeface="ＤＦＰ太丸ゴシック体"/>
              <a:ea typeface="ＤＦＰ太丸ゴシック体"/>
              <a:cs typeface="ＤＦＰ太丸ゴシック体"/>
            </a:endParaRPr>
          </a:p>
          <a:p>
            <a:r>
              <a:rPr lang="ja-JP" altLang="ja-JP" sz="2800" dirty="0">
                <a:solidFill>
                  <a:srgbClr val="D9D9D9"/>
                </a:solidFill>
                <a:latin typeface="ＤＦＰ太丸ゴシック体"/>
                <a:ea typeface="ＤＦＰ太丸ゴシック体"/>
                <a:cs typeface="ＤＦＰ太丸ゴシック体"/>
              </a:rPr>
              <a:t>■ＨＰＶとは何</a:t>
            </a:r>
            <a:r>
              <a:rPr lang="ja-JP" altLang="ja-JP" sz="2800" dirty="0" smtClean="0">
                <a:solidFill>
                  <a:srgbClr val="D9D9D9"/>
                </a:solidFill>
                <a:latin typeface="ＤＦＰ太丸ゴシック体"/>
                <a:ea typeface="ＤＦＰ太丸ゴシック体"/>
                <a:cs typeface="ＤＦＰ太丸ゴシック体"/>
              </a:rPr>
              <a:t>か</a:t>
            </a:r>
            <a:endParaRPr lang="en-US" altLang="ja-JP" sz="2800" dirty="0" smtClean="0">
              <a:solidFill>
                <a:srgbClr val="D9D9D9"/>
              </a:solidFill>
              <a:latin typeface="ＤＦＰ太丸ゴシック体"/>
              <a:ea typeface="ＤＦＰ太丸ゴシック体"/>
              <a:cs typeface="ＤＦＰ太丸ゴシック体"/>
            </a:endParaRPr>
          </a:p>
          <a:p>
            <a:endParaRPr lang="ja-JP" altLang="ja-JP" sz="2800" dirty="0">
              <a:latin typeface="ＤＦＰ太丸ゴシック体"/>
              <a:ea typeface="ＤＦＰ太丸ゴシック体"/>
              <a:cs typeface="ＤＦＰ太丸ゴシック体"/>
            </a:endParaRPr>
          </a:p>
          <a:p>
            <a:r>
              <a:rPr lang="ja-JP" altLang="ja-JP" sz="2800" dirty="0">
                <a:latin typeface="ＤＦＰ太丸ゴシック体"/>
                <a:ea typeface="ＤＦＰ太丸ゴシック体"/>
                <a:cs typeface="ＤＦＰ太丸ゴシック体"/>
              </a:rPr>
              <a:t>■子宮頸がん（ＨＰＶ）ワクチン接種の効果に</a:t>
            </a:r>
            <a:r>
              <a:rPr lang="ja-JP" altLang="ja-JP" sz="2800" dirty="0" smtClean="0">
                <a:latin typeface="ＤＦＰ太丸ゴシック体"/>
                <a:ea typeface="ＤＦＰ太丸ゴシック体"/>
                <a:cs typeface="ＤＦＰ太丸ゴシック体"/>
              </a:rPr>
              <a:t>ついて</a:t>
            </a:r>
            <a:endParaRPr lang="en-US" altLang="ja-JP" sz="2800" dirty="0" smtClean="0">
              <a:latin typeface="ＤＦＰ太丸ゴシック体"/>
              <a:ea typeface="ＤＦＰ太丸ゴシック体"/>
              <a:cs typeface="ＤＦＰ太丸ゴシック体"/>
            </a:endParaRPr>
          </a:p>
          <a:p>
            <a:endParaRPr lang="ja-JP" altLang="ja-JP" sz="2800" dirty="0">
              <a:solidFill>
                <a:srgbClr val="D9D9D9"/>
              </a:solidFill>
              <a:latin typeface="ＤＦＰ太丸ゴシック体"/>
              <a:ea typeface="ＤＦＰ太丸ゴシック体"/>
              <a:cs typeface="ＤＦＰ太丸ゴシック体"/>
            </a:endParaRPr>
          </a:p>
          <a:p>
            <a:r>
              <a:rPr lang="ja-JP" altLang="ja-JP" sz="2800" dirty="0" smtClean="0">
                <a:solidFill>
                  <a:srgbClr val="D9D9D9"/>
                </a:solidFill>
                <a:latin typeface="ＤＦＰ太丸ゴシック体"/>
                <a:ea typeface="ＤＦＰ太丸ゴシック体"/>
                <a:cs typeface="ＤＦＰ太丸ゴシック体"/>
              </a:rPr>
              <a:t>■ＨＰＶワクチン</a:t>
            </a:r>
            <a:r>
              <a:rPr lang="ja-JP" altLang="ja-JP" sz="2800" dirty="0">
                <a:solidFill>
                  <a:srgbClr val="D9D9D9"/>
                </a:solidFill>
                <a:latin typeface="ＤＦＰ太丸ゴシック体"/>
                <a:ea typeface="ＤＦＰ太丸ゴシック体"/>
                <a:cs typeface="ＤＦＰ太丸ゴシック体"/>
              </a:rPr>
              <a:t>接種の副作用に</a:t>
            </a:r>
            <a:r>
              <a:rPr lang="ja-JP" altLang="ja-JP" sz="2800" dirty="0" smtClean="0">
                <a:solidFill>
                  <a:srgbClr val="D9D9D9"/>
                </a:solidFill>
                <a:latin typeface="ＤＦＰ太丸ゴシック体"/>
                <a:ea typeface="ＤＦＰ太丸ゴシック体"/>
                <a:cs typeface="ＤＦＰ太丸ゴシック体"/>
              </a:rPr>
              <a:t>ついて</a:t>
            </a:r>
            <a:endParaRPr lang="en-US" altLang="ja-JP" sz="2800" dirty="0">
              <a:solidFill>
                <a:srgbClr val="D9D9D9"/>
              </a:solidFill>
              <a:latin typeface="ＤＦＰ太丸ゴシック体"/>
              <a:ea typeface="ＤＦＰ太丸ゴシック体"/>
              <a:cs typeface="ＤＦＰ太丸ゴシック体"/>
            </a:endParaRPr>
          </a:p>
          <a:p>
            <a:endParaRPr lang="en-US" altLang="ja-JP" sz="2800" dirty="0">
              <a:solidFill>
                <a:srgbClr val="D9D9D9"/>
              </a:solidFill>
              <a:latin typeface="ＤＦＰ太丸ゴシック体"/>
              <a:ea typeface="ＤＦＰ太丸ゴシック体"/>
              <a:cs typeface="ＤＦＰ太丸ゴシック体"/>
            </a:endParaRPr>
          </a:p>
          <a:p>
            <a:r>
              <a:rPr lang="ja-JP" altLang="ja-JP" sz="2800" dirty="0">
                <a:solidFill>
                  <a:srgbClr val="D9D9D9"/>
                </a:solidFill>
                <a:latin typeface="ＤＦＰ太丸ゴシック体"/>
                <a:ea typeface="ＤＦＰ太丸ゴシック体"/>
                <a:cs typeface="ＤＦＰ太丸ゴシック体"/>
              </a:rPr>
              <a:t>■</a:t>
            </a:r>
            <a:r>
              <a:rPr lang="ja-JP" altLang="en-US" sz="2800" dirty="0">
                <a:solidFill>
                  <a:srgbClr val="D9D9D9"/>
                </a:solidFill>
                <a:latin typeface="ＤＦＰ太丸ゴシック体"/>
                <a:ea typeface="ＤＦＰ太丸ゴシック体"/>
                <a:cs typeface="ＤＦＰ太丸ゴシック体"/>
              </a:rPr>
              <a:t>子宮頸がんの予防</a:t>
            </a:r>
            <a:r>
              <a:rPr lang="ja-JP" altLang="ja-JP" sz="2800" dirty="0">
                <a:solidFill>
                  <a:srgbClr val="D9D9D9"/>
                </a:solidFill>
                <a:latin typeface="ＤＦＰ太丸ゴシック体"/>
                <a:ea typeface="ＤＦＰ太丸ゴシック体"/>
                <a:cs typeface="ＤＦＰ太丸ゴシック体"/>
              </a:rPr>
              <a:t>について</a:t>
            </a:r>
            <a:endParaRPr lang="en-US" altLang="ja-JP" sz="2800" dirty="0">
              <a:solidFill>
                <a:srgbClr val="D9D9D9"/>
              </a:solidFill>
              <a:latin typeface="ＤＦＰ太丸ゴシック体"/>
              <a:ea typeface="ＤＦＰ太丸ゴシック体"/>
              <a:cs typeface="ＤＦＰ太丸ゴシック体"/>
            </a:endParaRPr>
          </a:p>
          <a:p>
            <a:endParaRPr kumimoji="1" lang="ja-JP" altLang="en-US" sz="2800" dirty="0">
              <a:latin typeface="ＤＦＰ太丸ゴシック体"/>
              <a:ea typeface="ＤＦＰ太丸ゴシック体"/>
              <a:cs typeface="ＤＦＰ太丸ゴシック体"/>
            </a:endParaRPr>
          </a:p>
        </p:txBody>
      </p:sp>
      <p:sp>
        <p:nvSpPr>
          <p:cNvPr id="4" name="テキスト ボックス 3"/>
          <p:cNvSpPr txBox="1"/>
          <p:nvPr/>
        </p:nvSpPr>
        <p:spPr>
          <a:xfrm>
            <a:off x="161870" y="937329"/>
            <a:ext cx="6647974" cy="1200329"/>
          </a:xfrm>
          <a:prstGeom prst="rect">
            <a:avLst/>
          </a:prstGeom>
          <a:noFill/>
        </p:spPr>
        <p:txBody>
          <a:bodyPr wrap="none" rtlCol="0">
            <a:spAutoFit/>
          </a:bodyPr>
          <a:lstStyle/>
          <a:p>
            <a:r>
              <a:rPr kumimoji="1" lang="ja-JP" altLang="en-US" sz="7200" dirty="0" smtClean="0">
                <a:latin typeface="ＤＦＰ太丸ゴシック体"/>
                <a:ea typeface="ＤＦＰ太丸ゴシック体"/>
                <a:cs typeface="ＤＦＰ太丸ゴシック体"/>
              </a:rPr>
              <a:t>「教育・情報」</a:t>
            </a:r>
            <a:endParaRPr kumimoji="1" lang="ja-JP" altLang="en-US" sz="72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12537602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3422" y="1149793"/>
            <a:ext cx="7878172" cy="3477875"/>
          </a:xfrm>
          <a:prstGeom prst="rect">
            <a:avLst/>
          </a:prstGeom>
          <a:noFill/>
        </p:spPr>
        <p:txBody>
          <a:bodyPr wrap="square" rtlCol="0">
            <a:spAutoFit/>
          </a:bodyPr>
          <a:lstStyle/>
          <a:p>
            <a:r>
              <a:rPr kumimoji="1" lang="ja-JP" altLang="en-US" sz="4400" dirty="0" smtClean="0">
                <a:latin typeface="ＤＦＰ太丸ゴシック体"/>
                <a:ea typeface="ＤＦＰ太丸ゴシック体"/>
                <a:cs typeface="ＤＦＰ太丸ゴシック体"/>
              </a:rPr>
              <a:t>子宮頸がん死を減らす効果は現時点では不明</a:t>
            </a:r>
            <a:endParaRPr kumimoji="1" lang="en-US" altLang="ja-JP" sz="4400" dirty="0" smtClean="0">
              <a:latin typeface="ＤＦＰ太丸ゴシック体"/>
              <a:ea typeface="ＤＦＰ太丸ゴシック体"/>
              <a:cs typeface="ＤＦＰ太丸ゴシック体"/>
            </a:endParaRPr>
          </a:p>
          <a:p>
            <a:endParaRPr kumimoji="1" lang="en-US" altLang="ja-JP" sz="4400" dirty="0" smtClean="0">
              <a:latin typeface="ＤＦＰ太丸ゴシック体"/>
              <a:ea typeface="ＤＦＰ太丸ゴシック体"/>
              <a:cs typeface="ＤＦＰ太丸ゴシック体"/>
            </a:endParaRPr>
          </a:p>
          <a:p>
            <a:r>
              <a:rPr lang="ja-JP" altLang="en-US" sz="4400" dirty="0" smtClean="0">
                <a:latin typeface="ＤＦＰ太丸ゴシック体"/>
                <a:ea typeface="ＤＦＰ太丸ゴシック体"/>
                <a:cs typeface="ＤＦＰ太丸ゴシック体"/>
              </a:rPr>
              <a:t>「効果」を増強させるためにアジュバントが入っている</a:t>
            </a:r>
            <a:endParaRPr kumimoji="1" lang="ja-JP" altLang="en-US" sz="44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3381948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31008"/>
            <a:ext cx="5065300" cy="536658"/>
          </a:xfrm>
          <a:prstGeom prst="rect">
            <a:avLst/>
          </a:prstGeom>
        </p:spPr>
      </p:pic>
      <p:sp>
        <p:nvSpPr>
          <p:cNvPr id="3" name="テキスト ボックス 2"/>
          <p:cNvSpPr txBox="1"/>
          <p:nvPr/>
        </p:nvSpPr>
        <p:spPr>
          <a:xfrm>
            <a:off x="161870" y="1428059"/>
            <a:ext cx="8802410" cy="5078313"/>
          </a:xfrm>
          <a:prstGeom prst="rect">
            <a:avLst/>
          </a:prstGeom>
          <a:noFill/>
        </p:spPr>
        <p:txBody>
          <a:bodyPr wrap="none" rtlCol="0">
            <a:spAutoFit/>
          </a:bodyPr>
          <a:lstStyle/>
          <a:p>
            <a:r>
              <a:rPr lang="ja-JP" altLang="en-US" sz="4400" dirty="0" smtClean="0">
                <a:latin typeface="ＤＦＰ太丸ゴシック体"/>
                <a:ea typeface="ＤＦＰ太丸ゴシック体"/>
                <a:cs typeface="ＤＦＰ太丸ゴシック体"/>
              </a:rPr>
              <a:t>　　　</a:t>
            </a:r>
            <a:endParaRPr lang="en-US" altLang="ja-JP" sz="4400" dirty="0" smtClean="0">
              <a:latin typeface="ＤＦＰ太丸ゴシック体"/>
              <a:ea typeface="ＤＦＰ太丸ゴシック体"/>
              <a:cs typeface="ＤＦＰ太丸ゴシック体"/>
            </a:endParaRPr>
          </a:p>
          <a:p>
            <a:endParaRPr lang="ja-JP" altLang="ja-JP" sz="2800" dirty="0">
              <a:latin typeface="ＤＦＰ太丸ゴシック体"/>
              <a:ea typeface="ＤＦＰ太丸ゴシック体"/>
              <a:cs typeface="ＤＦＰ太丸ゴシック体"/>
            </a:endParaRPr>
          </a:p>
          <a:p>
            <a:endParaRPr lang="ja-JP" altLang="ja-JP" sz="2800" dirty="0">
              <a:solidFill>
                <a:schemeClr val="bg1">
                  <a:lumMod val="85000"/>
                </a:schemeClr>
              </a:solidFill>
              <a:latin typeface="ＤＦＰ太丸ゴシック体"/>
              <a:ea typeface="ＤＦＰ太丸ゴシック体"/>
              <a:cs typeface="ＤＦＰ太丸ゴシック体"/>
            </a:endParaRPr>
          </a:p>
          <a:p>
            <a:r>
              <a:rPr lang="ja-JP" altLang="ja-JP" sz="2800" dirty="0">
                <a:solidFill>
                  <a:schemeClr val="bg1">
                    <a:lumMod val="85000"/>
                  </a:schemeClr>
                </a:solidFill>
                <a:latin typeface="ＤＦＰ太丸ゴシック体"/>
                <a:ea typeface="ＤＦＰ太丸ゴシック体"/>
                <a:cs typeface="ＤＦＰ太丸ゴシック体"/>
              </a:rPr>
              <a:t>■ＨＰＶとは何</a:t>
            </a:r>
            <a:r>
              <a:rPr lang="ja-JP" altLang="ja-JP" sz="2800" dirty="0" smtClean="0">
                <a:solidFill>
                  <a:schemeClr val="bg1">
                    <a:lumMod val="85000"/>
                  </a:schemeClr>
                </a:solidFill>
                <a:latin typeface="ＤＦＰ太丸ゴシック体"/>
                <a:ea typeface="ＤＦＰ太丸ゴシック体"/>
                <a:cs typeface="ＤＦＰ太丸ゴシック体"/>
              </a:rPr>
              <a:t>か</a:t>
            </a:r>
            <a:endParaRPr lang="en-US" altLang="ja-JP" sz="2800" dirty="0" smtClean="0">
              <a:solidFill>
                <a:schemeClr val="bg1">
                  <a:lumMod val="85000"/>
                </a:schemeClr>
              </a:solidFill>
              <a:latin typeface="ＤＦＰ太丸ゴシック体"/>
              <a:ea typeface="ＤＦＰ太丸ゴシック体"/>
              <a:cs typeface="ＤＦＰ太丸ゴシック体"/>
            </a:endParaRPr>
          </a:p>
          <a:p>
            <a:endParaRPr lang="ja-JP" altLang="ja-JP" sz="2800" dirty="0">
              <a:solidFill>
                <a:schemeClr val="bg1">
                  <a:lumMod val="85000"/>
                </a:schemeClr>
              </a:solidFill>
              <a:latin typeface="ＤＦＰ太丸ゴシック体"/>
              <a:ea typeface="ＤＦＰ太丸ゴシック体"/>
              <a:cs typeface="ＤＦＰ太丸ゴシック体"/>
            </a:endParaRPr>
          </a:p>
          <a:p>
            <a:r>
              <a:rPr lang="ja-JP" altLang="ja-JP" sz="2800" dirty="0">
                <a:solidFill>
                  <a:schemeClr val="bg1">
                    <a:lumMod val="85000"/>
                  </a:schemeClr>
                </a:solidFill>
                <a:latin typeface="ＤＦＰ太丸ゴシック体"/>
                <a:ea typeface="ＤＦＰ太丸ゴシック体"/>
                <a:cs typeface="ＤＦＰ太丸ゴシック体"/>
              </a:rPr>
              <a:t>■子宮頸がん（ＨＰＶ）ワクチン接種の効果に</a:t>
            </a:r>
            <a:r>
              <a:rPr lang="ja-JP" altLang="ja-JP" sz="2800" dirty="0" smtClean="0">
                <a:solidFill>
                  <a:schemeClr val="bg1">
                    <a:lumMod val="85000"/>
                  </a:schemeClr>
                </a:solidFill>
                <a:latin typeface="ＤＦＰ太丸ゴシック体"/>
                <a:ea typeface="ＤＦＰ太丸ゴシック体"/>
                <a:cs typeface="ＤＦＰ太丸ゴシック体"/>
              </a:rPr>
              <a:t>ついて</a:t>
            </a:r>
            <a:endParaRPr lang="en-US" altLang="ja-JP" sz="2800" dirty="0" smtClean="0">
              <a:solidFill>
                <a:schemeClr val="bg1">
                  <a:lumMod val="85000"/>
                </a:schemeClr>
              </a:solidFill>
              <a:latin typeface="ＤＦＰ太丸ゴシック体"/>
              <a:ea typeface="ＤＦＰ太丸ゴシック体"/>
              <a:cs typeface="ＤＦＰ太丸ゴシック体"/>
            </a:endParaRPr>
          </a:p>
          <a:p>
            <a:endParaRPr lang="ja-JP" altLang="ja-JP" sz="2800" dirty="0">
              <a:latin typeface="ＤＦＰ太丸ゴシック体"/>
              <a:ea typeface="ＤＦＰ太丸ゴシック体"/>
              <a:cs typeface="ＤＦＰ太丸ゴシック体"/>
            </a:endParaRPr>
          </a:p>
          <a:p>
            <a:r>
              <a:rPr lang="ja-JP" altLang="ja-JP" sz="2800" dirty="0" smtClean="0">
                <a:latin typeface="ＤＦＰ太丸ゴシック体"/>
                <a:ea typeface="ＤＦＰ太丸ゴシック体"/>
                <a:cs typeface="ＤＦＰ太丸ゴシック体"/>
              </a:rPr>
              <a:t>■ＨＰＶワクチン</a:t>
            </a:r>
            <a:r>
              <a:rPr lang="ja-JP" altLang="ja-JP" sz="2800" dirty="0">
                <a:latin typeface="ＤＦＰ太丸ゴシック体"/>
                <a:ea typeface="ＤＦＰ太丸ゴシック体"/>
                <a:cs typeface="ＤＦＰ太丸ゴシック体"/>
              </a:rPr>
              <a:t>接種の副作用に</a:t>
            </a:r>
            <a:r>
              <a:rPr lang="ja-JP" altLang="ja-JP" sz="2800" dirty="0" smtClean="0">
                <a:latin typeface="ＤＦＰ太丸ゴシック体"/>
                <a:ea typeface="ＤＦＰ太丸ゴシック体"/>
                <a:cs typeface="ＤＦＰ太丸ゴシック体"/>
              </a:rPr>
              <a:t>ついて</a:t>
            </a:r>
            <a:endParaRPr lang="en-US" altLang="ja-JP" sz="2800" dirty="0" smtClean="0">
              <a:latin typeface="ＤＦＰ太丸ゴシック体"/>
              <a:ea typeface="ＤＦＰ太丸ゴシック体"/>
              <a:cs typeface="ＤＦＰ太丸ゴシック体"/>
            </a:endParaRPr>
          </a:p>
          <a:p>
            <a:endParaRPr lang="en-US" altLang="ja-JP" sz="2800" dirty="0">
              <a:solidFill>
                <a:srgbClr val="D9D9D9"/>
              </a:solidFill>
              <a:latin typeface="ＤＦＰ太丸ゴシック体"/>
              <a:ea typeface="ＤＦＰ太丸ゴシック体"/>
              <a:cs typeface="ＤＦＰ太丸ゴシック体"/>
            </a:endParaRPr>
          </a:p>
          <a:p>
            <a:r>
              <a:rPr lang="ja-JP" altLang="ja-JP" sz="2800" dirty="0">
                <a:solidFill>
                  <a:srgbClr val="D9D9D9"/>
                </a:solidFill>
                <a:latin typeface="ＤＦＰ太丸ゴシック体"/>
                <a:ea typeface="ＤＦＰ太丸ゴシック体"/>
                <a:cs typeface="ＤＦＰ太丸ゴシック体"/>
              </a:rPr>
              <a:t>■</a:t>
            </a:r>
            <a:r>
              <a:rPr lang="ja-JP" altLang="en-US" sz="2800" dirty="0">
                <a:solidFill>
                  <a:srgbClr val="D9D9D9"/>
                </a:solidFill>
                <a:latin typeface="ＤＦＰ太丸ゴシック体"/>
                <a:ea typeface="ＤＦＰ太丸ゴシック体"/>
                <a:cs typeface="ＤＦＰ太丸ゴシック体"/>
              </a:rPr>
              <a:t>子宮頸がんの予防</a:t>
            </a:r>
            <a:r>
              <a:rPr lang="ja-JP" altLang="ja-JP" sz="2800" dirty="0">
                <a:solidFill>
                  <a:srgbClr val="D9D9D9"/>
                </a:solidFill>
                <a:latin typeface="ＤＦＰ太丸ゴシック体"/>
                <a:ea typeface="ＤＦＰ太丸ゴシック体"/>
                <a:cs typeface="ＤＦＰ太丸ゴシック体"/>
              </a:rPr>
              <a:t>に</a:t>
            </a:r>
            <a:r>
              <a:rPr lang="ja-JP" altLang="ja-JP" sz="2800" dirty="0" smtClean="0">
                <a:solidFill>
                  <a:srgbClr val="D9D9D9"/>
                </a:solidFill>
                <a:latin typeface="ＤＦＰ太丸ゴシック体"/>
                <a:ea typeface="ＤＦＰ太丸ゴシック体"/>
                <a:cs typeface="ＤＦＰ太丸ゴシック体"/>
              </a:rPr>
              <a:t>ついて</a:t>
            </a:r>
            <a:endParaRPr lang="en-US" altLang="ja-JP" sz="2800" dirty="0" smtClean="0">
              <a:latin typeface="ＤＦＰ太丸ゴシック体"/>
              <a:ea typeface="ＤＦＰ太丸ゴシック体"/>
              <a:cs typeface="ＤＦＰ太丸ゴシック体"/>
            </a:endParaRPr>
          </a:p>
          <a:p>
            <a:endParaRPr kumimoji="1" lang="ja-JP" altLang="en-US" sz="2800" dirty="0">
              <a:latin typeface="ＤＦＰ太丸ゴシック体"/>
              <a:ea typeface="ＤＦＰ太丸ゴシック体"/>
              <a:cs typeface="ＤＦＰ太丸ゴシック体"/>
            </a:endParaRPr>
          </a:p>
        </p:txBody>
      </p:sp>
      <p:sp>
        <p:nvSpPr>
          <p:cNvPr id="4" name="テキスト ボックス 3"/>
          <p:cNvSpPr txBox="1"/>
          <p:nvPr/>
        </p:nvSpPr>
        <p:spPr>
          <a:xfrm>
            <a:off x="161870" y="937329"/>
            <a:ext cx="6647974" cy="1200329"/>
          </a:xfrm>
          <a:prstGeom prst="rect">
            <a:avLst/>
          </a:prstGeom>
          <a:noFill/>
        </p:spPr>
        <p:txBody>
          <a:bodyPr wrap="none" rtlCol="0">
            <a:spAutoFit/>
          </a:bodyPr>
          <a:lstStyle/>
          <a:p>
            <a:r>
              <a:rPr kumimoji="1" lang="ja-JP" altLang="en-US" sz="7200" dirty="0" smtClean="0">
                <a:latin typeface="ＤＦＰ太丸ゴシック体"/>
                <a:ea typeface="ＤＦＰ太丸ゴシック体"/>
                <a:cs typeface="ＤＦＰ太丸ゴシック体"/>
              </a:rPr>
              <a:t>「教育・情報」</a:t>
            </a:r>
            <a:endParaRPr kumimoji="1" lang="ja-JP" altLang="en-US" sz="72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24014159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1203" y="466635"/>
            <a:ext cx="8815133" cy="5201424"/>
          </a:xfrm>
          <a:prstGeom prst="rect">
            <a:avLst/>
          </a:prstGeom>
          <a:noFill/>
        </p:spPr>
        <p:txBody>
          <a:bodyPr wrap="square" rtlCol="0">
            <a:spAutoFit/>
          </a:bodyPr>
          <a:lstStyle/>
          <a:p>
            <a:r>
              <a:rPr kumimoji="1" lang="ja-JP" altLang="en-US" sz="6000" dirty="0" smtClean="0">
                <a:solidFill>
                  <a:srgbClr val="FF0000"/>
                </a:solidFill>
                <a:latin typeface="ＤＦＰ太丸ゴシック体"/>
                <a:ea typeface="ＤＦＰ太丸ゴシック体"/>
                <a:cs typeface="ＤＦＰ太丸ゴシック体"/>
              </a:rPr>
              <a:t>アジュバント</a:t>
            </a:r>
            <a:r>
              <a:rPr kumimoji="1" lang="ja-JP" altLang="en-US" sz="6000" dirty="0" smtClean="0">
                <a:latin typeface="ＤＦＰ太丸ゴシック体"/>
                <a:ea typeface="ＤＦＰ太丸ゴシック体"/>
                <a:cs typeface="ＤＦＰ太丸ゴシック体"/>
              </a:rPr>
              <a:t>：</a:t>
            </a:r>
            <a:endParaRPr kumimoji="1" lang="en-US" altLang="ja-JP" sz="6000" dirty="0" smtClean="0">
              <a:latin typeface="ＤＦＰ太丸ゴシック体"/>
              <a:ea typeface="ＤＦＰ太丸ゴシック体"/>
              <a:cs typeface="ＤＦＰ太丸ゴシック体"/>
            </a:endParaRPr>
          </a:p>
          <a:p>
            <a:r>
              <a:rPr kumimoji="1" lang="ja-JP" altLang="en-US" sz="3200" dirty="0" smtClean="0">
                <a:latin typeface="ＤＦＰ太丸ゴシック体"/>
                <a:ea typeface="ＤＦＰ太丸ゴシック体"/>
                <a:cs typeface="ＤＦＰ太丸ゴシック体"/>
              </a:rPr>
              <a:t>免疫増強剤あるいは免疫賦活剤と訳されている</a:t>
            </a:r>
            <a:endParaRPr kumimoji="1" lang="en-US" altLang="ja-JP" sz="3200" dirty="0" smtClean="0">
              <a:latin typeface="ＤＦＰ太丸ゴシック体"/>
              <a:ea typeface="ＤＦＰ太丸ゴシック体"/>
              <a:cs typeface="ＤＦＰ太丸ゴシック体"/>
            </a:endParaRPr>
          </a:p>
          <a:p>
            <a:endParaRPr lang="en-US" altLang="ja-JP" sz="4800" dirty="0">
              <a:latin typeface="ＤＦＰ太丸ゴシック体"/>
              <a:ea typeface="ＤＦＰ太丸ゴシック体"/>
              <a:cs typeface="ＤＦＰ太丸ゴシック体"/>
            </a:endParaRPr>
          </a:p>
          <a:p>
            <a:r>
              <a:rPr kumimoji="1" lang="ja-JP" altLang="en-US" sz="4800" dirty="0" smtClean="0">
                <a:latin typeface="ＤＦＰ太丸ゴシック体"/>
                <a:ea typeface="ＤＦＰ太丸ゴシック体"/>
                <a:cs typeface="ＤＦＰ太丸ゴシック体"/>
              </a:rPr>
              <a:t>ワクチンの効果を高める</a:t>
            </a:r>
            <a:endParaRPr kumimoji="1" lang="en-US" altLang="ja-JP" sz="4800" dirty="0" smtClean="0">
              <a:latin typeface="ＤＦＰ太丸ゴシック体"/>
              <a:ea typeface="ＤＦＰ太丸ゴシック体"/>
              <a:cs typeface="ＤＦＰ太丸ゴシック体"/>
            </a:endParaRPr>
          </a:p>
          <a:p>
            <a:r>
              <a:rPr kumimoji="1" lang="ja-JP" altLang="en-US" sz="4800" dirty="0" smtClean="0">
                <a:latin typeface="ＤＦＰ太丸ゴシック体"/>
                <a:ea typeface="ＤＦＰ太丸ゴシック体"/>
                <a:cs typeface="ＤＦＰ太丸ゴシック体"/>
              </a:rPr>
              <a:t>生物学的製剤あるいは化学物質　</a:t>
            </a:r>
            <a:endParaRPr kumimoji="1" lang="en-US" altLang="ja-JP" sz="4800" dirty="0" smtClean="0">
              <a:latin typeface="ＤＦＰ太丸ゴシック体"/>
              <a:ea typeface="ＤＦＰ太丸ゴシック体"/>
              <a:cs typeface="ＤＦＰ太丸ゴシック体"/>
            </a:endParaRPr>
          </a:p>
          <a:p>
            <a:r>
              <a:rPr kumimoji="1" lang="ja-JP" altLang="en-US" sz="4800" dirty="0" smtClean="0">
                <a:latin typeface="ＤＦＰ太丸ゴシック体"/>
                <a:ea typeface="ＤＦＰ太丸ゴシック体"/>
                <a:cs typeface="ＤＦＰ太丸ゴシック体"/>
              </a:rPr>
              <a:t>　</a:t>
            </a:r>
            <a:r>
              <a:rPr kumimoji="1" lang="en-US" altLang="ja-JP" sz="4800" dirty="0" smtClean="0">
                <a:latin typeface="ＤＦＰ太丸ゴシック体"/>
                <a:ea typeface="ＤＦＰ太丸ゴシック体"/>
                <a:cs typeface="ＤＦＰ太丸ゴシック体"/>
              </a:rPr>
              <a:t>→</a:t>
            </a:r>
            <a:r>
              <a:rPr kumimoji="1" lang="ja-JP" altLang="en-US" sz="4800" dirty="0" smtClean="0">
                <a:latin typeface="ＤＦＰ太丸ゴシック体"/>
                <a:ea typeface="ＤＦＰ太丸ゴシック体"/>
                <a:cs typeface="ＤＦＰ太丸ゴシック体"/>
              </a:rPr>
              <a:t>　</a:t>
            </a:r>
            <a:endParaRPr kumimoji="1" lang="en-US" altLang="ja-JP" sz="4800" dirty="0" smtClean="0">
              <a:latin typeface="ＤＦＰ太丸ゴシック体"/>
              <a:ea typeface="ＤＦＰ太丸ゴシック体"/>
              <a:cs typeface="ＤＦＰ太丸ゴシック体"/>
            </a:endParaRPr>
          </a:p>
          <a:p>
            <a:r>
              <a:rPr kumimoji="1" lang="ja-JP" altLang="en-US" sz="4800" dirty="0" smtClean="0">
                <a:solidFill>
                  <a:srgbClr val="FF0000"/>
                </a:solidFill>
                <a:latin typeface="ＤＦＰ太丸ゴシック体"/>
                <a:ea typeface="ＤＦＰ太丸ゴシック体"/>
                <a:cs typeface="ＤＦＰ太丸ゴシック体"/>
              </a:rPr>
              <a:t>無差別、非特異的に免疫を増強</a:t>
            </a:r>
            <a:endParaRPr kumimoji="1" lang="ja-JP" altLang="en-US" sz="4800" dirty="0">
              <a:solidFill>
                <a:srgbClr val="FF0000"/>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23659077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1203" y="466635"/>
            <a:ext cx="8815133" cy="5201424"/>
          </a:xfrm>
          <a:prstGeom prst="rect">
            <a:avLst/>
          </a:prstGeom>
          <a:noFill/>
        </p:spPr>
        <p:txBody>
          <a:bodyPr wrap="square" rtlCol="0">
            <a:spAutoFit/>
          </a:bodyPr>
          <a:lstStyle/>
          <a:p>
            <a:r>
              <a:rPr kumimoji="1" lang="ja-JP" altLang="en-US" sz="6000" dirty="0" smtClean="0">
                <a:solidFill>
                  <a:srgbClr val="FF0000"/>
                </a:solidFill>
                <a:latin typeface="ＤＦＰ太丸ゴシック体"/>
                <a:ea typeface="ＤＦＰ太丸ゴシック体"/>
                <a:cs typeface="ＤＦＰ太丸ゴシック体"/>
              </a:rPr>
              <a:t>アジュバント</a:t>
            </a:r>
            <a:r>
              <a:rPr kumimoji="1" lang="ja-JP" altLang="en-US" sz="6000" dirty="0" smtClean="0">
                <a:solidFill>
                  <a:schemeClr val="bg1">
                    <a:lumMod val="85000"/>
                  </a:schemeClr>
                </a:solidFill>
                <a:latin typeface="ＤＦＰ太丸ゴシック体"/>
                <a:ea typeface="ＤＦＰ太丸ゴシック体"/>
                <a:cs typeface="ＤＦＰ太丸ゴシック体"/>
              </a:rPr>
              <a:t>：</a:t>
            </a:r>
            <a:endParaRPr kumimoji="1" lang="en-US" altLang="ja-JP" sz="6000" dirty="0" smtClean="0">
              <a:solidFill>
                <a:schemeClr val="bg1">
                  <a:lumMod val="85000"/>
                </a:schemeClr>
              </a:solidFill>
              <a:latin typeface="ＤＦＰ太丸ゴシック体"/>
              <a:ea typeface="ＤＦＰ太丸ゴシック体"/>
              <a:cs typeface="ＤＦＰ太丸ゴシック体"/>
            </a:endParaRPr>
          </a:p>
          <a:p>
            <a:r>
              <a:rPr kumimoji="1" lang="ja-JP" altLang="en-US" sz="3200" dirty="0" smtClean="0">
                <a:solidFill>
                  <a:schemeClr val="bg1">
                    <a:lumMod val="85000"/>
                  </a:schemeClr>
                </a:solidFill>
                <a:latin typeface="ＤＦＰ太丸ゴシック体"/>
                <a:ea typeface="ＤＦＰ太丸ゴシック体"/>
                <a:cs typeface="ＤＦＰ太丸ゴシック体"/>
              </a:rPr>
              <a:t>免疫増強剤あるいは免疫賦活剤と訳されている</a:t>
            </a:r>
            <a:endParaRPr kumimoji="1" lang="en-US" altLang="ja-JP" sz="3200" dirty="0" smtClean="0">
              <a:solidFill>
                <a:schemeClr val="bg1">
                  <a:lumMod val="85000"/>
                </a:schemeClr>
              </a:solidFill>
              <a:latin typeface="ＤＦＰ太丸ゴシック体"/>
              <a:ea typeface="ＤＦＰ太丸ゴシック体"/>
              <a:cs typeface="ＤＦＰ太丸ゴシック体"/>
            </a:endParaRPr>
          </a:p>
          <a:p>
            <a:endParaRPr lang="en-US" altLang="ja-JP" sz="4800" dirty="0">
              <a:solidFill>
                <a:schemeClr val="bg1">
                  <a:lumMod val="85000"/>
                </a:schemeClr>
              </a:solidFill>
              <a:latin typeface="ＤＦＰ太丸ゴシック体"/>
              <a:ea typeface="ＤＦＰ太丸ゴシック体"/>
              <a:cs typeface="ＤＦＰ太丸ゴシック体"/>
            </a:endParaRPr>
          </a:p>
          <a:p>
            <a:r>
              <a:rPr kumimoji="1" lang="ja-JP" altLang="en-US" sz="4800" dirty="0" smtClean="0">
                <a:solidFill>
                  <a:schemeClr val="bg1">
                    <a:lumMod val="85000"/>
                  </a:schemeClr>
                </a:solidFill>
                <a:latin typeface="ＤＦＰ太丸ゴシック体"/>
                <a:ea typeface="ＤＦＰ太丸ゴシック体"/>
                <a:cs typeface="ＤＦＰ太丸ゴシック体"/>
              </a:rPr>
              <a:t>ワクチンの効果を高める</a:t>
            </a:r>
            <a:endParaRPr kumimoji="1" lang="en-US" altLang="ja-JP" sz="4800" dirty="0" smtClean="0">
              <a:solidFill>
                <a:schemeClr val="bg1">
                  <a:lumMod val="85000"/>
                </a:schemeClr>
              </a:solidFill>
              <a:latin typeface="ＤＦＰ太丸ゴシック体"/>
              <a:ea typeface="ＤＦＰ太丸ゴシック体"/>
              <a:cs typeface="ＤＦＰ太丸ゴシック体"/>
            </a:endParaRPr>
          </a:p>
          <a:p>
            <a:r>
              <a:rPr kumimoji="1" lang="ja-JP" altLang="en-US" sz="4800" dirty="0" smtClean="0">
                <a:solidFill>
                  <a:schemeClr val="bg1">
                    <a:lumMod val="85000"/>
                  </a:schemeClr>
                </a:solidFill>
                <a:latin typeface="ＤＦＰ太丸ゴシック体"/>
                <a:ea typeface="ＤＦＰ太丸ゴシック体"/>
                <a:cs typeface="ＤＦＰ太丸ゴシック体"/>
              </a:rPr>
              <a:t>生物学的製剤あるいは化学物質　</a:t>
            </a:r>
            <a:endParaRPr kumimoji="1" lang="en-US" altLang="ja-JP" sz="4800" dirty="0" smtClean="0">
              <a:solidFill>
                <a:schemeClr val="bg1">
                  <a:lumMod val="85000"/>
                </a:schemeClr>
              </a:solidFill>
              <a:latin typeface="ＤＦＰ太丸ゴシック体"/>
              <a:ea typeface="ＤＦＰ太丸ゴシック体"/>
              <a:cs typeface="ＤＦＰ太丸ゴシック体"/>
            </a:endParaRPr>
          </a:p>
          <a:p>
            <a:r>
              <a:rPr kumimoji="1" lang="ja-JP" altLang="en-US" sz="4800" dirty="0" smtClean="0">
                <a:solidFill>
                  <a:schemeClr val="bg1">
                    <a:lumMod val="85000"/>
                  </a:schemeClr>
                </a:solidFill>
                <a:latin typeface="ＤＦＰ太丸ゴシック体"/>
                <a:ea typeface="ＤＦＰ太丸ゴシック体"/>
                <a:cs typeface="ＤＦＰ太丸ゴシック体"/>
              </a:rPr>
              <a:t>　</a:t>
            </a:r>
            <a:r>
              <a:rPr kumimoji="1" lang="en-US" altLang="ja-JP" sz="4800" dirty="0" smtClean="0">
                <a:solidFill>
                  <a:schemeClr val="bg1">
                    <a:lumMod val="85000"/>
                  </a:schemeClr>
                </a:solidFill>
                <a:latin typeface="ＤＦＰ太丸ゴシック体"/>
                <a:ea typeface="ＤＦＰ太丸ゴシック体"/>
                <a:cs typeface="ＤＦＰ太丸ゴシック体"/>
              </a:rPr>
              <a:t>→</a:t>
            </a:r>
            <a:r>
              <a:rPr kumimoji="1" lang="ja-JP" altLang="en-US" sz="4800" dirty="0" smtClean="0">
                <a:solidFill>
                  <a:schemeClr val="bg1">
                    <a:lumMod val="85000"/>
                  </a:schemeClr>
                </a:solidFill>
                <a:latin typeface="ＤＦＰ太丸ゴシック体"/>
                <a:ea typeface="ＤＦＰ太丸ゴシック体"/>
                <a:cs typeface="ＤＦＰ太丸ゴシック体"/>
              </a:rPr>
              <a:t>　</a:t>
            </a:r>
            <a:endParaRPr kumimoji="1" lang="en-US" altLang="ja-JP" sz="4800" dirty="0" smtClean="0">
              <a:solidFill>
                <a:schemeClr val="bg1">
                  <a:lumMod val="85000"/>
                </a:schemeClr>
              </a:solidFill>
              <a:latin typeface="ＤＦＰ太丸ゴシック体"/>
              <a:ea typeface="ＤＦＰ太丸ゴシック体"/>
              <a:cs typeface="ＤＦＰ太丸ゴシック体"/>
            </a:endParaRPr>
          </a:p>
          <a:p>
            <a:r>
              <a:rPr kumimoji="1" lang="ja-JP" altLang="en-US" sz="4800" dirty="0" smtClean="0">
                <a:solidFill>
                  <a:srgbClr val="FF0000"/>
                </a:solidFill>
                <a:latin typeface="ＤＦＰ太丸ゴシック体"/>
                <a:ea typeface="ＤＦＰ太丸ゴシック体"/>
                <a:cs typeface="ＤＦＰ太丸ゴシック体"/>
              </a:rPr>
              <a:t>無差別、非特異的に免疫を増強</a:t>
            </a:r>
            <a:endParaRPr kumimoji="1" lang="ja-JP" altLang="en-US" sz="4800" dirty="0">
              <a:solidFill>
                <a:srgbClr val="FF0000"/>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21439766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1203" y="466635"/>
            <a:ext cx="8815133" cy="5201424"/>
          </a:xfrm>
          <a:prstGeom prst="rect">
            <a:avLst/>
          </a:prstGeom>
          <a:noFill/>
        </p:spPr>
        <p:txBody>
          <a:bodyPr wrap="square" rtlCol="0">
            <a:spAutoFit/>
          </a:bodyPr>
          <a:lstStyle/>
          <a:p>
            <a:r>
              <a:rPr kumimoji="1" lang="ja-JP" altLang="en-US" sz="6000" dirty="0" smtClean="0">
                <a:solidFill>
                  <a:srgbClr val="FF0000"/>
                </a:solidFill>
                <a:latin typeface="ＤＦＰ太丸ゴシック体"/>
                <a:ea typeface="ＤＦＰ太丸ゴシック体"/>
                <a:cs typeface="ＤＦＰ太丸ゴシック体"/>
              </a:rPr>
              <a:t>アジュバント</a:t>
            </a:r>
            <a:r>
              <a:rPr kumimoji="1" lang="ja-JP" altLang="en-US" sz="6000" dirty="0" smtClean="0">
                <a:solidFill>
                  <a:schemeClr val="bg1">
                    <a:lumMod val="85000"/>
                  </a:schemeClr>
                </a:solidFill>
                <a:latin typeface="ＤＦＰ太丸ゴシック体"/>
                <a:ea typeface="ＤＦＰ太丸ゴシック体"/>
                <a:cs typeface="ＤＦＰ太丸ゴシック体"/>
              </a:rPr>
              <a:t>：</a:t>
            </a:r>
            <a:endParaRPr kumimoji="1" lang="en-US" altLang="ja-JP" sz="6000" dirty="0" smtClean="0">
              <a:solidFill>
                <a:schemeClr val="bg1">
                  <a:lumMod val="85000"/>
                </a:schemeClr>
              </a:solidFill>
              <a:latin typeface="ＤＦＰ太丸ゴシック体"/>
              <a:ea typeface="ＤＦＰ太丸ゴシック体"/>
              <a:cs typeface="ＤＦＰ太丸ゴシック体"/>
            </a:endParaRPr>
          </a:p>
          <a:p>
            <a:r>
              <a:rPr kumimoji="1" lang="ja-JP" altLang="en-US" sz="3200" dirty="0" smtClean="0">
                <a:solidFill>
                  <a:schemeClr val="bg1">
                    <a:lumMod val="85000"/>
                  </a:schemeClr>
                </a:solidFill>
                <a:latin typeface="ＤＦＰ太丸ゴシック体"/>
                <a:ea typeface="ＤＦＰ太丸ゴシック体"/>
                <a:cs typeface="ＤＦＰ太丸ゴシック体"/>
              </a:rPr>
              <a:t>免疫増強剤あるいは免疫賦活剤と訳されている</a:t>
            </a:r>
            <a:endParaRPr kumimoji="1" lang="en-US" altLang="ja-JP" sz="3200" dirty="0" smtClean="0">
              <a:solidFill>
                <a:schemeClr val="bg1">
                  <a:lumMod val="85000"/>
                </a:schemeClr>
              </a:solidFill>
              <a:latin typeface="ＤＦＰ太丸ゴシック体"/>
              <a:ea typeface="ＤＦＰ太丸ゴシック体"/>
              <a:cs typeface="ＤＦＰ太丸ゴシック体"/>
            </a:endParaRPr>
          </a:p>
          <a:p>
            <a:endParaRPr lang="en-US" altLang="ja-JP" sz="4800" dirty="0">
              <a:solidFill>
                <a:schemeClr val="bg1">
                  <a:lumMod val="85000"/>
                </a:schemeClr>
              </a:solidFill>
              <a:latin typeface="ＤＦＰ太丸ゴシック体"/>
              <a:ea typeface="ＤＦＰ太丸ゴシック体"/>
              <a:cs typeface="ＤＦＰ太丸ゴシック体"/>
            </a:endParaRPr>
          </a:p>
          <a:p>
            <a:r>
              <a:rPr kumimoji="1" lang="ja-JP" altLang="en-US" sz="4800" dirty="0" smtClean="0">
                <a:solidFill>
                  <a:schemeClr val="bg1">
                    <a:lumMod val="85000"/>
                  </a:schemeClr>
                </a:solidFill>
                <a:latin typeface="ＤＦＰ太丸ゴシック体"/>
                <a:ea typeface="ＤＦＰ太丸ゴシック体"/>
                <a:cs typeface="ＤＦＰ太丸ゴシック体"/>
              </a:rPr>
              <a:t>ワクチンの効果を高める</a:t>
            </a:r>
            <a:endParaRPr kumimoji="1" lang="en-US" altLang="ja-JP" sz="4800" dirty="0" smtClean="0">
              <a:solidFill>
                <a:schemeClr val="bg1">
                  <a:lumMod val="85000"/>
                </a:schemeClr>
              </a:solidFill>
              <a:latin typeface="ＤＦＰ太丸ゴシック体"/>
              <a:ea typeface="ＤＦＰ太丸ゴシック体"/>
              <a:cs typeface="ＤＦＰ太丸ゴシック体"/>
            </a:endParaRPr>
          </a:p>
          <a:p>
            <a:r>
              <a:rPr kumimoji="1" lang="ja-JP" altLang="en-US" sz="4800" dirty="0" smtClean="0">
                <a:solidFill>
                  <a:schemeClr val="bg1">
                    <a:lumMod val="85000"/>
                  </a:schemeClr>
                </a:solidFill>
                <a:latin typeface="ＤＦＰ太丸ゴシック体"/>
                <a:ea typeface="ＤＦＰ太丸ゴシック体"/>
                <a:cs typeface="ＤＦＰ太丸ゴシック体"/>
              </a:rPr>
              <a:t>生物学的製剤あるいは化学物質　</a:t>
            </a:r>
            <a:endParaRPr kumimoji="1" lang="en-US" altLang="ja-JP" sz="4800" dirty="0" smtClean="0">
              <a:solidFill>
                <a:schemeClr val="bg1">
                  <a:lumMod val="85000"/>
                </a:schemeClr>
              </a:solidFill>
              <a:latin typeface="ＤＦＰ太丸ゴシック体"/>
              <a:ea typeface="ＤＦＰ太丸ゴシック体"/>
              <a:cs typeface="ＤＦＰ太丸ゴシック体"/>
            </a:endParaRPr>
          </a:p>
          <a:p>
            <a:r>
              <a:rPr kumimoji="1" lang="ja-JP" altLang="en-US" sz="4800" dirty="0" smtClean="0">
                <a:solidFill>
                  <a:schemeClr val="bg1">
                    <a:lumMod val="85000"/>
                  </a:schemeClr>
                </a:solidFill>
                <a:latin typeface="ＤＦＰ太丸ゴシック体"/>
                <a:ea typeface="ＤＦＰ太丸ゴシック体"/>
                <a:cs typeface="ＤＦＰ太丸ゴシック体"/>
              </a:rPr>
              <a:t>　</a:t>
            </a:r>
            <a:r>
              <a:rPr kumimoji="1" lang="en-US" altLang="ja-JP" sz="4800" dirty="0" smtClean="0">
                <a:solidFill>
                  <a:schemeClr val="bg1">
                    <a:lumMod val="85000"/>
                  </a:schemeClr>
                </a:solidFill>
                <a:latin typeface="ＤＦＰ太丸ゴシック体"/>
                <a:ea typeface="ＤＦＰ太丸ゴシック体"/>
                <a:cs typeface="ＤＦＰ太丸ゴシック体"/>
              </a:rPr>
              <a:t>→</a:t>
            </a:r>
            <a:r>
              <a:rPr kumimoji="1" lang="ja-JP" altLang="en-US" sz="4800" dirty="0" smtClean="0">
                <a:solidFill>
                  <a:schemeClr val="bg1">
                    <a:lumMod val="85000"/>
                  </a:schemeClr>
                </a:solidFill>
                <a:latin typeface="ＤＦＰ太丸ゴシック体"/>
                <a:ea typeface="ＤＦＰ太丸ゴシック体"/>
                <a:cs typeface="ＤＦＰ太丸ゴシック体"/>
              </a:rPr>
              <a:t>　</a:t>
            </a:r>
            <a:endParaRPr kumimoji="1" lang="en-US" altLang="ja-JP" sz="4800" dirty="0" smtClean="0">
              <a:solidFill>
                <a:schemeClr val="bg1">
                  <a:lumMod val="85000"/>
                </a:schemeClr>
              </a:solidFill>
              <a:latin typeface="ＤＦＰ太丸ゴシック体"/>
              <a:ea typeface="ＤＦＰ太丸ゴシック体"/>
              <a:cs typeface="ＤＦＰ太丸ゴシック体"/>
            </a:endParaRPr>
          </a:p>
          <a:p>
            <a:r>
              <a:rPr kumimoji="1" lang="ja-JP" altLang="en-US" sz="4800" dirty="0" smtClean="0">
                <a:solidFill>
                  <a:srgbClr val="FF0000"/>
                </a:solidFill>
                <a:latin typeface="ＤＦＰ太丸ゴシック体"/>
                <a:ea typeface="ＤＦＰ太丸ゴシック体"/>
                <a:cs typeface="ＤＦＰ太丸ゴシック体"/>
              </a:rPr>
              <a:t>無差別、非特異的に免疫を増強</a:t>
            </a:r>
            <a:endParaRPr kumimoji="1" lang="ja-JP" altLang="en-US" sz="4800" dirty="0">
              <a:solidFill>
                <a:srgbClr val="FF0000"/>
              </a:solidFill>
              <a:latin typeface="ＤＦＰ太丸ゴシック体"/>
              <a:ea typeface="ＤＦＰ太丸ゴシック体"/>
              <a:cs typeface="ＤＦＰ太丸ゴシック体"/>
            </a:endParaRPr>
          </a:p>
        </p:txBody>
      </p:sp>
      <p:sp>
        <p:nvSpPr>
          <p:cNvPr id="3" name="テキスト ボックス 2"/>
          <p:cNvSpPr txBox="1"/>
          <p:nvPr/>
        </p:nvSpPr>
        <p:spPr>
          <a:xfrm>
            <a:off x="357927" y="5710823"/>
            <a:ext cx="8648521" cy="1015663"/>
          </a:xfrm>
          <a:prstGeom prst="rect">
            <a:avLst/>
          </a:prstGeom>
          <a:noFill/>
        </p:spPr>
        <p:txBody>
          <a:bodyPr wrap="none" rtlCol="0">
            <a:spAutoFit/>
          </a:bodyPr>
          <a:lstStyle/>
          <a:p>
            <a:r>
              <a:rPr lang="ja-JP" altLang="en-US" sz="6000" dirty="0" smtClean="0">
                <a:latin typeface="ＤＦＰ太丸ゴシック体"/>
                <a:ea typeface="ＤＦＰ太丸ゴシック体"/>
                <a:cs typeface="ＤＦＰ太丸ゴシック体"/>
              </a:rPr>
              <a:t>自己免疫疾患の発症？！</a:t>
            </a:r>
            <a:endParaRPr lang="ja-JP" altLang="en-US" sz="60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23132487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7527" y="2529511"/>
            <a:ext cx="8437124" cy="1261884"/>
          </a:xfrm>
          <a:prstGeom prst="rect">
            <a:avLst/>
          </a:prstGeom>
          <a:noFill/>
        </p:spPr>
        <p:txBody>
          <a:bodyPr wrap="square" rtlCol="0">
            <a:spAutoFit/>
          </a:bodyPr>
          <a:lstStyle/>
          <a:p>
            <a:r>
              <a:rPr lang="ja-JP" altLang="en-US" sz="4800" dirty="0">
                <a:latin typeface="ＤＦＰ太丸ゴシック体"/>
                <a:ea typeface="ＤＦＰ太丸ゴシック体"/>
                <a:cs typeface="ＤＦＰ太丸ゴシック体"/>
              </a:rPr>
              <a:t>自己免疫</a:t>
            </a:r>
            <a:r>
              <a:rPr lang="ja-JP" altLang="en-US" sz="4800" dirty="0" smtClean="0">
                <a:latin typeface="ＤＦＰ太丸ゴシック体"/>
                <a:ea typeface="ＤＦＰ太丸ゴシック体"/>
                <a:cs typeface="ＤＦＰ太丸ゴシック体"/>
              </a:rPr>
              <a:t>疾患：</a:t>
            </a:r>
            <a:endParaRPr lang="en-US" altLang="ja-JP" sz="4800" dirty="0" smtClean="0">
              <a:latin typeface="ＤＦＰ太丸ゴシック体"/>
              <a:ea typeface="ＤＦＰ太丸ゴシック体"/>
              <a:cs typeface="ＤＦＰ太丸ゴシック体"/>
            </a:endParaRPr>
          </a:p>
          <a:p>
            <a:endParaRPr lang="en-US" altLang="ja-JP" sz="2800" dirty="0" smtClean="0">
              <a:latin typeface="ＤＦＰ太丸ゴシック体"/>
              <a:ea typeface="ＤＦＰ太丸ゴシック体"/>
              <a:cs typeface="ＤＦＰ太丸ゴシック体"/>
            </a:endParaRPr>
          </a:p>
        </p:txBody>
      </p:sp>
      <p:sp>
        <p:nvSpPr>
          <p:cNvPr id="3" name="テキスト ボックス 2"/>
          <p:cNvSpPr txBox="1"/>
          <p:nvPr/>
        </p:nvSpPr>
        <p:spPr>
          <a:xfrm>
            <a:off x="452350" y="269016"/>
            <a:ext cx="8558753" cy="369332"/>
          </a:xfrm>
          <a:prstGeom prst="rect">
            <a:avLst/>
          </a:prstGeom>
          <a:noFill/>
        </p:spPr>
        <p:txBody>
          <a:bodyPr wrap="none" rtlCol="0">
            <a:spAutoFit/>
          </a:bodyPr>
          <a:lstStyle/>
          <a:p>
            <a:r>
              <a:rPr lang="en-US" altLang="ja-JP" dirty="0">
                <a:latin typeface="ＤＦＰ太丸ゴシック体"/>
                <a:ea typeface="ＤＦＰ太丸ゴシック体"/>
                <a:cs typeface="ＤＦＰ太丸ゴシック体"/>
              </a:rPr>
              <a:t>http://</a:t>
            </a:r>
            <a:r>
              <a:rPr lang="en-US" altLang="ja-JP" dirty="0" err="1">
                <a:latin typeface="ＤＦＰ太丸ゴシック体"/>
                <a:ea typeface="ＤＦＰ太丸ゴシック体"/>
                <a:cs typeface="ＤＦＰ太丸ゴシック体"/>
              </a:rPr>
              <a:t>merckmanuals.jp</a:t>
            </a:r>
            <a:r>
              <a:rPr lang="en-US" altLang="ja-JP" dirty="0">
                <a:latin typeface="ＤＦＰ太丸ゴシック体"/>
                <a:ea typeface="ＤＦＰ太丸ゴシック体"/>
                <a:cs typeface="ＤＦＰ太丸ゴシック体"/>
              </a:rPr>
              <a:t>/home/</a:t>
            </a:r>
            <a:r>
              <a:rPr lang="ja-JP" altLang="en-US" dirty="0">
                <a:latin typeface="ＤＦＰ太丸ゴシック体"/>
                <a:ea typeface="ＤＦＰ太丸ゴシック体"/>
                <a:cs typeface="ＤＦＰ太丸ゴシック体"/>
              </a:rPr>
              <a:t>免疫の病気</a:t>
            </a:r>
            <a:r>
              <a:rPr lang="en-US" altLang="ja-JP" dirty="0">
                <a:latin typeface="ＤＦＰ太丸ゴシック体"/>
                <a:ea typeface="ＤＦＰ太丸ゴシック体"/>
                <a:cs typeface="ＤＦＰ太丸ゴシック体"/>
              </a:rPr>
              <a:t>/</a:t>
            </a:r>
            <a:r>
              <a:rPr lang="ja-JP" altLang="en-US" dirty="0">
                <a:latin typeface="ＤＦＰ太丸ゴシック体"/>
                <a:ea typeface="ＤＦＰ太丸ゴシック体"/>
                <a:cs typeface="ＤＦＰ太丸ゴシック体"/>
              </a:rPr>
              <a:t>自己免疫疾患</a:t>
            </a:r>
            <a:r>
              <a:rPr lang="en-US" altLang="ja-JP" dirty="0">
                <a:latin typeface="ＤＦＰ太丸ゴシック体"/>
                <a:ea typeface="ＤＦＰ太丸ゴシック体"/>
                <a:cs typeface="ＤＦＰ太丸ゴシック体"/>
              </a:rPr>
              <a:t>/</a:t>
            </a:r>
            <a:r>
              <a:rPr lang="ja-JP" altLang="en-US" dirty="0">
                <a:latin typeface="ＤＦＰ太丸ゴシック体"/>
                <a:ea typeface="ＤＦＰ太丸ゴシック体"/>
                <a:cs typeface="ＤＦＰ太丸ゴシック体"/>
              </a:rPr>
              <a:t>自己免疫疾患</a:t>
            </a:r>
            <a:r>
              <a:rPr lang="en-US" altLang="ja-JP" dirty="0">
                <a:latin typeface="ＤＦＰ太丸ゴシック体"/>
                <a:ea typeface="ＤＦＰ太丸ゴシック体"/>
                <a:cs typeface="ＤＦＰ太丸ゴシック体"/>
              </a:rPr>
              <a:t>.html</a:t>
            </a:r>
            <a:endParaRPr kumimoji="1" lang="ja-JP" altLang="en-US" dirty="0">
              <a:latin typeface="ＤＦＰ太丸ゴシック体"/>
              <a:ea typeface="ＤＦＰ太丸ゴシック体"/>
              <a:cs typeface="ＤＦＰ太丸ゴシック体"/>
            </a:endParaRPr>
          </a:p>
        </p:txBody>
      </p:sp>
      <p:pic>
        <p:nvPicPr>
          <p:cNvPr id="4" name="図 3"/>
          <p:cNvPicPr>
            <a:picLocks noChangeAspect="1"/>
          </p:cNvPicPr>
          <p:nvPr/>
        </p:nvPicPr>
        <p:blipFill>
          <a:blip r:embed="rId2"/>
          <a:stretch>
            <a:fillRect/>
          </a:stretch>
        </p:blipFill>
        <p:spPr>
          <a:xfrm>
            <a:off x="1261122" y="1069611"/>
            <a:ext cx="5826267" cy="1027478"/>
          </a:xfrm>
          <a:prstGeom prst="rect">
            <a:avLst/>
          </a:prstGeom>
        </p:spPr>
      </p:pic>
    </p:spTree>
    <p:extLst>
      <p:ext uri="{BB962C8B-B14F-4D97-AF65-F5344CB8AC3E}">
        <p14:creationId xmlns:p14="http://schemas.microsoft.com/office/powerpoint/2010/main" val="182802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120" y="1693241"/>
            <a:ext cx="8977677" cy="1631216"/>
          </a:xfrm>
          <a:prstGeom prst="rect">
            <a:avLst/>
          </a:prstGeom>
        </p:spPr>
        <p:txBody>
          <a:bodyPr wrap="square">
            <a:spAutoFit/>
          </a:bodyPr>
          <a:lstStyle/>
          <a:p>
            <a:r>
              <a:rPr lang="ja-JP" altLang="en-US" sz="3600" dirty="0">
                <a:latin typeface="ＤＦＰ太丸ゴシック体"/>
                <a:ea typeface="ＤＦＰ太丸ゴシック体"/>
                <a:cs typeface="ＤＦＰ太丸ゴシック体"/>
              </a:rPr>
              <a:t>がん細胞に進行する前</a:t>
            </a:r>
            <a:r>
              <a:rPr lang="ja-JP" altLang="en-US" sz="3600" dirty="0" smtClean="0">
                <a:latin typeface="ＤＦＰ太丸ゴシック体"/>
                <a:ea typeface="ＤＦＰ太丸ゴシック体"/>
                <a:cs typeface="ＤＦＰ太丸ゴシック体"/>
              </a:rPr>
              <a:t>に、正常</a:t>
            </a:r>
            <a:r>
              <a:rPr lang="ja-JP" altLang="en-US" sz="3600" dirty="0">
                <a:latin typeface="ＤＦＰ太丸ゴシック体"/>
                <a:ea typeface="ＤＦＰ太丸ゴシック体"/>
                <a:cs typeface="ＤＦＰ太丸ゴシック体"/>
              </a:rPr>
              <a:t>でない細胞の状態</a:t>
            </a:r>
            <a:r>
              <a:rPr lang="ja-JP" altLang="en-US" sz="3600" dirty="0" smtClean="0">
                <a:latin typeface="ＤＦＰ太丸ゴシック体"/>
                <a:ea typeface="ＤＦＰ太丸ゴシック体"/>
                <a:cs typeface="ＤＦＰ太丸ゴシック体"/>
              </a:rPr>
              <a:t>を見つける</a:t>
            </a:r>
            <a:r>
              <a:rPr lang="ja-JP" altLang="en-US" sz="3600" dirty="0">
                <a:latin typeface="ＤＦＰ太丸ゴシック体"/>
                <a:ea typeface="ＤＦＰ太丸ゴシック体"/>
                <a:cs typeface="ＤＦＰ太丸ゴシック体"/>
              </a:rPr>
              <a:t>ことがでる</a:t>
            </a:r>
            <a:r>
              <a:rPr lang="ja-JP" altLang="en-US" sz="3600" dirty="0" smtClean="0">
                <a:latin typeface="ＤＦＰ太丸ゴシック体"/>
                <a:ea typeface="ＤＦＰ太丸ゴシック体"/>
                <a:cs typeface="ＤＦＰ太丸ゴシック体"/>
              </a:rPr>
              <a:t>。</a:t>
            </a:r>
            <a:endParaRPr lang="en-US" altLang="ja-JP" sz="2800" dirty="0">
              <a:latin typeface="ＤＦＰ太丸ゴシック体"/>
              <a:ea typeface="ＤＦＰ太丸ゴシック体"/>
              <a:cs typeface="ＤＦＰ太丸ゴシック体"/>
            </a:endParaRPr>
          </a:p>
          <a:p>
            <a:r>
              <a:rPr lang="en-US" altLang="ja-JP" sz="2800" dirty="0">
                <a:latin typeface="ＤＦＰ太丸ゴシック体"/>
                <a:ea typeface="ＤＦＰ太丸ゴシック体"/>
                <a:cs typeface="ＤＦＰ太丸ゴシック体"/>
              </a:rPr>
              <a:t>	</a:t>
            </a:r>
            <a:endParaRPr lang="ja-JP" altLang="en-US" sz="2800" dirty="0">
              <a:latin typeface="ＤＦＰ太丸ゴシック体"/>
              <a:ea typeface="ＤＦＰ太丸ゴシック体"/>
              <a:cs typeface="ＤＦＰ太丸ゴシック体"/>
            </a:endParaRPr>
          </a:p>
        </p:txBody>
      </p:sp>
      <p:sp>
        <p:nvSpPr>
          <p:cNvPr id="3" name="テキスト ボックス 2"/>
          <p:cNvSpPr txBox="1"/>
          <p:nvPr/>
        </p:nvSpPr>
        <p:spPr>
          <a:xfrm>
            <a:off x="241924" y="544256"/>
            <a:ext cx="4801314" cy="707886"/>
          </a:xfrm>
          <a:prstGeom prst="rect">
            <a:avLst/>
          </a:prstGeom>
          <a:noFill/>
        </p:spPr>
        <p:txBody>
          <a:bodyPr wrap="none" rtlCol="0">
            <a:spAutoFit/>
          </a:bodyPr>
          <a:lstStyle/>
          <a:p>
            <a:r>
              <a:rPr lang="ja-JP" altLang="en-US" sz="4000" dirty="0">
                <a:latin typeface="ＤＦＰ太丸ゴシック体"/>
                <a:ea typeface="ＤＦＰ太丸ゴシック体"/>
                <a:cs typeface="ＤＦＰ太丸ゴシック体"/>
              </a:rPr>
              <a:t>子宮頸がん</a:t>
            </a:r>
            <a:r>
              <a:rPr lang="ja-JP" altLang="en-US" sz="4000" dirty="0" smtClean="0">
                <a:latin typeface="ＤＦＰ太丸ゴシック体"/>
                <a:ea typeface="ＤＦＰ太丸ゴシック体"/>
                <a:cs typeface="ＤＦＰ太丸ゴシック体"/>
              </a:rPr>
              <a:t>検診では</a:t>
            </a:r>
            <a:endParaRPr kumimoji="1" lang="ja-JP" altLang="en-US" sz="4000" dirty="0"/>
          </a:p>
        </p:txBody>
      </p:sp>
    </p:spTree>
    <p:extLst>
      <p:ext uri="{BB962C8B-B14F-4D97-AF65-F5344CB8AC3E}">
        <p14:creationId xmlns:p14="http://schemas.microsoft.com/office/powerpoint/2010/main" val="1344109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7527" y="2529511"/>
            <a:ext cx="8437124" cy="2554545"/>
          </a:xfrm>
          <a:prstGeom prst="rect">
            <a:avLst/>
          </a:prstGeom>
          <a:noFill/>
        </p:spPr>
        <p:txBody>
          <a:bodyPr wrap="square" rtlCol="0">
            <a:spAutoFit/>
          </a:bodyPr>
          <a:lstStyle/>
          <a:p>
            <a:r>
              <a:rPr lang="ja-JP" altLang="en-US" sz="4800" dirty="0">
                <a:latin typeface="ＤＦＰ太丸ゴシック体"/>
                <a:ea typeface="ＤＦＰ太丸ゴシック体"/>
                <a:cs typeface="ＤＦＰ太丸ゴシック体"/>
              </a:rPr>
              <a:t>自己免疫</a:t>
            </a:r>
            <a:r>
              <a:rPr lang="ja-JP" altLang="en-US" sz="4800" dirty="0" smtClean="0">
                <a:latin typeface="ＤＦＰ太丸ゴシック体"/>
                <a:ea typeface="ＤＦＰ太丸ゴシック体"/>
                <a:cs typeface="ＤＦＰ太丸ゴシック体"/>
              </a:rPr>
              <a:t>疾患：</a:t>
            </a:r>
            <a:endParaRPr lang="en-US" altLang="ja-JP" sz="4800" dirty="0" smtClean="0">
              <a:latin typeface="ＤＦＰ太丸ゴシック体"/>
              <a:ea typeface="ＤＦＰ太丸ゴシック体"/>
              <a:cs typeface="ＤＦＰ太丸ゴシック体"/>
            </a:endParaRPr>
          </a:p>
          <a:p>
            <a:endParaRPr lang="en-US" altLang="ja-JP" sz="2800" dirty="0" smtClean="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免疫</a:t>
            </a:r>
            <a:r>
              <a:rPr lang="ja-JP" altLang="en-US" sz="2800" dirty="0">
                <a:latin typeface="ＤＦＰ太丸ゴシック体"/>
                <a:ea typeface="ＤＦＰ太丸ゴシック体"/>
                <a:cs typeface="ＤＦＰ太丸ゴシック体"/>
              </a:rPr>
              <a:t>システムが正常に機能しなくなり、体が自分の組織を攻撃してしまう</a:t>
            </a:r>
            <a:r>
              <a:rPr lang="ja-JP" altLang="en-US" sz="2800" dirty="0" smtClean="0">
                <a:latin typeface="ＤＦＰ太丸ゴシック体"/>
                <a:ea typeface="ＤＦＰ太丸ゴシック体"/>
                <a:cs typeface="ＤＦＰ太丸ゴシック体"/>
              </a:rPr>
              <a:t>病気</a:t>
            </a:r>
            <a:endParaRPr lang="en-US" altLang="ja-JP" sz="2800" dirty="0">
              <a:latin typeface="ＤＦＰ太丸ゴシック体"/>
              <a:ea typeface="ＤＦＰ太丸ゴシック体"/>
              <a:cs typeface="ＤＦＰ太丸ゴシック体"/>
            </a:endParaRPr>
          </a:p>
          <a:p>
            <a:endParaRPr lang="ja-JP" altLang="en-US" sz="2800" dirty="0">
              <a:latin typeface="ＤＦＰ太丸ゴシック体"/>
              <a:ea typeface="ＤＦＰ太丸ゴシック体"/>
              <a:cs typeface="ＤＦＰ太丸ゴシック体"/>
            </a:endParaRPr>
          </a:p>
        </p:txBody>
      </p:sp>
      <p:sp>
        <p:nvSpPr>
          <p:cNvPr id="3" name="テキスト ボックス 2"/>
          <p:cNvSpPr txBox="1"/>
          <p:nvPr/>
        </p:nvSpPr>
        <p:spPr>
          <a:xfrm>
            <a:off x="452350" y="269016"/>
            <a:ext cx="8558753" cy="369332"/>
          </a:xfrm>
          <a:prstGeom prst="rect">
            <a:avLst/>
          </a:prstGeom>
          <a:noFill/>
        </p:spPr>
        <p:txBody>
          <a:bodyPr wrap="none" rtlCol="0">
            <a:spAutoFit/>
          </a:bodyPr>
          <a:lstStyle/>
          <a:p>
            <a:r>
              <a:rPr lang="en-US" altLang="ja-JP" dirty="0">
                <a:latin typeface="ＤＦＰ太丸ゴシック体"/>
                <a:ea typeface="ＤＦＰ太丸ゴシック体"/>
                <a:cs typeface="ＤＦＰ太丸ゴシック体"/>
              </a:rPr>
              <a:t>http://</a:t>
            </a:r>
            <a:r>
              <a:rPr lang="en-US" altLang="ja-JP" dirty="0" err="1">
                <a:latin typeface="ＤＦＰ太丸ゴシック体"/>
                <a:ea typeface="ＤＦＰ太丸ゴシック体"/>
                <a:cs typeface="ＤＦＰ太丸ゴシック体"/>
              </a:rPr>
              <a:t>merckmanuals.jp</a:t>
            </a:r>
            <a:r>
              <a:rPr lang="en-US" altLang="ja-JP" dirty="0">
                <a:latin typeface="ＤＦＰ太丸ゴシック体"/>
                <a:ea typeface="ＤＦＰ太丸ゴシック体"/>
                <a:cs typeface="ＤＦＰ太丸ゴシック体"/>
              </a:rPr>
              <a:t>/home/</a:t>
            </a:r>
            <a:r>
              <a:rPr lang="ja-JP" altLang="en-US" dirty="0">
                <a:latin typeface="ＤＦＰ太丸ゴシック体"/>
                <a:ea typeface="ＤＦＰ太丸ゴシック体"/>
                <a:cs typeface="ＤＦＰ太丸ゴシック体"/>
              </a:rPr>
              <a:t>免疫の病気</a:t>
            </a:r>
            <a:r>
              <a:rPr lang="en-US" altLang="ja-JP" dirty="0">
                <a:latin typeface="ＤＦＰ太丸ゴシック体"/>
                <a:ea typeface="ＤＦＰ太丸ゴシック体"/>
                <a:cs typeface="ＤＦＰ太丸ゴシック体"/>
              </a:rPr>
              <a:t>/</a:t>
            </a:r>
            <a:r>
              <a:rPr lang="ja-JP" altLang="en-US" dirty="0">
                <a:latin typeface="ＤＦＰ太丸ゴシック体"/>
                <a:ea typeface="ＤＦＰ太丸ゴシック体"/>
                <a:cs typeface="ＤＦＰ太丸ゴシック体"/>
              </a:rPr>
              <a:t>自己免疫疾患</a:t>
            </a:r>
            <a:r>
              <a:rPr lang="en-US" altLang="ja-JP" dirty="0">
                <a:latin typeface="ＤＦＰ太丸ゴシック体"/>
                <a:ea typeface="ＤＦＰ太丸ゴシック体"/>
                <a:cs typeface="ＤＦＰ太丸ゴシック体"/>
              </a:rPr>
              <a:t>/</a:t>
            </a:r>
            <a:r>
              <a:rPr lang="ja-JP" altLang="en-US" dirty="0">
                <a:latin typeface="ＤＦＰ太丸ゴシック体"/>
                <a:ea typeface="ＤＦＰ太丸ゴシック体"/>
                <a:cs typeface="ＤＦＰ太丸ゴシック体"/>
              </a:rPr>
              <a:t>自己免疫疾患</a:t>
            </a:r>
            <a:r>
              <a:rPr lang="en-US" altLang="ja-JP" dirty="0">
                <a:latin typeface="ＤＦＰ太丸ゴシック体"/>
                <a:ea typeface="ＤＦＰ太丸ゴシック体"/>
                <a:cs typeface="ＤＦＰ太丸ゴシック体"/>
              </a:rPr>
              <a:t>.html</a:t>
            </a:r>
            <a:endParaRPr kumimoji="1" lang="ja-JP" altLang="en-US" dirty="0">
              <a:latin typeface="ＤＦＰ太丸ゴシック体"/>
              <a:ea typeface="ＤＦＰ太丸ゴシック体"/>
              <a:cs typeface="ＤＦＰ太丸ゴシック体"/>
            </a:endParaRPr>
          </a:p>
        </p:txBody>
      </p:sp>
      <p:pic>
        <p:nvPicPr>
          <p:cNvPr id="4" name="図 3"/>
          <p:cNvPicPr>
            <a:picLocks noChangeAspect="1"/>
          </p:cNvPicPr>
          <p:nvPr/>
        </p:nvPicPr>
        <p:blipFill>
          <a:blip r:embed="rId2"/>
          <a:stretch>
            <a:fillRect/>
          </a:stretch>
        </p:blipFill>
        <p:spPr>
          <a:xfrm>
            <a:off x="1261122" y="1069611"/>
            <a:ext cx="5826267" cy="1027478"/>
          </a:xfrm>
          <a:prstGeom prst="rect">
            <a:avLst/>
          </a:prstGeom>
        </p:spPr>
      </p:pic>
    </p:spTree>
    <p:extLst>
      <p:ext uri="{BB962C8B-B14F-4D97-AF65-F5344CB8AC3E}">
        <p14:creationId xmlns:p14="http://schemas.microsoft.com/office/powerpoint/2010/main" val="32201855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7527" y="2529511"/>
            <a:ext cx="8437124" cy="3662541"/>
          </a:xfrm>
          <a:prstGeom prst="rect">
            <a:avLst/>
          </a:prstGeom>
          <a:noFill/>
        </p:spPr>
        <p:txBody>
          <a:bodyPr wrap="square" rtlCol="0">
            <a:spAutoFit/>
          </a:bodyPr>
          <a:lstStyle/>
          <a:p>
            <a:r>
              <a:rPr lang="ja-JP" altLang="en-US" sz="4800" dirty="0">
                <a:latin typeface="ＤＦＰ太丸ゴシック体"/>
                <a:ea typeface="ＤＦＰ太丸ゴシック体"/>
                <a:cs typeface="ＤＦＰ太丸ゴシック体"/>
              </a:rPr>
              <a:t>自己免疫</a:t>
            </a:r>
            <a:r>
              <a:rPr lang="ja-JP" altLang="en-US" sz="4800" dirty="0" smtClean="0">
                <a:latin typeface="ＤＦＰ太丸ゴシック体"/>
                <a:ea typeface="ＤＦＰ太丸ゴシック体"/>
                <a:cs typeface="ＤＦＰ太丸ゴシック体"/>
              </a:rPr>
              <a:t>疾患：</a:t>
            </a:r>
            <a:endParaRPr lang="en-US" altLang="ja-JP" sz="4800" dirty="0" smtClean="0">
              <a:latin typeface="ＤＦＰ太丸ゴシック体"/>
              <a:ea typeface="ＤＦＰ太丸ゴシック体"/>
              <a:cs typeface="ＤＦＰ太丸ゴシック体"/>
            </a:endParaRPr>
          </a:p>
          <a:p>
            <a:endParaRPr lang="en-US" altLang="ja-JP" sz="2800" dirty="0" smtClean="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免疫</a:t>
            </a:r>
            <a:r>
              <a:rPr lang="ja-JP" altLang="en-US" sz="2800" dirty="0">
                <a:latin typeface="ＤＦＰ太丸ゴシック体"/>
                <a:ea typeface="ＤＦＰ太丸ゴシック体"/>
                <a:cs typeface="ＤＦＰ太丸ゴシック体"/>
              </a:rPr>
              <a:t>システムが正常に機能しなくなり、体が自分の組織を攻撃してしまう</a:t>
            </a:r>
            <a:r>
              <a:rPr lang="ja-JP" altLang="en-US" sz="2800" dirty="0" smtClean="0">
                <a:latin typeface="ＤＦＰ太丸ゴシック体"/>
                <a:ea typeface="ＤＦＰ太丸ゴシック体"/>
                <a:cs typeface="ＤＦＰ太丸ゴシック体"/>
              </a:rPr>
              <a:t>病気</a:t>
            </a:r>
            <a:endParaRPr lang="en-US" altLang="ja-JP" sz="2800" dirty="0">
              <a:latin typeface="ＤＦＰ太丸ゴシック体"/>
              <a:ea typeface="ＤＦＰ太丸ゴシック体"/>
              <a:cs typeface="ＤＦＰ太丸ゴシック体"/>
            </a:endParaRPr>
          </a:p>
          <a:p>
            <a:endParaRPr lang="ja-JP" altLang="en-US" sz="2800" dirty="0">
              <a:latin typeface="ＤＦＰ太丸ゴシック体"/>
              <a:ea typeface="ＤＦＰ太丸ゴシック体"/>
              <a:cs typeface="ＤＦＰ太丸ゴシック体"/>
            </a:endParaRPr>
          </a:p>
          <a:p>
            <a:r>
              <a:rPr lang="ja-JP" altLang="en-US" sz="3600" dirty="0">
                <a:solidFill>
                  <a:srgbClr val="FF0000"/>
                </a:solidFill>
                <a:latin typeface="ＤＦＰ太丸ゴシック体"/>
                <a:ea typeface="ＤＦＰ太丸ゴシック体"/>
                <a:cs typeface="ＤＦＰ太丸ゴシック体"/>
              </a:rPr>
              <a:t>症状は、自己免疫疾患の種類</a:t>
            </a:r>
            <a:r>
              <a:rPr lang="ja-JP" altLang="en-US" sz="3600" dirty="0" smtClean="0">
                <a:solidFill>
                  <a:srgbClr val="FF0000"/>
                </a:solidFill>
                <a:latin typeface="ＤＦＰ太丸ゴシック体"/>
                <a:ea typeface="ＤＦＰ太丸ゴシック体"/>
                <a:cs typeface="ＤＦＰ太丸ゴシック体"/>
              </a:rPr>
              <a:t>と体</a:t>
            </a:r>
            <a:r>
              <a:rPr lang="ja-JP" altLang="en-US" sz="3600" dirty="0">
                <a:solidFill>
                  <a:srgbClr val="FF0000"/>
                </a:solidFill>
                <a:latin typeface="ＤＦＰ太丸ゴシック体"/>
                <a:ea typeface="ＤＦＰ太丸ゴシック体"/>
                <a:cs typeface="ＤＦＰ太丸ゴシック体"/>
              </a:rPr>
              <a:t>の中で攻撃を受ける部位によって</a:t>
            </a:r>
            <a:r>
              <a:rPr lang="ja-JP" altLang="en-US" sz="3600" dirty="0" smtClean="0">
                <a:solidFill>
                  <a:srgbClr val="FF0000"/>
                </a:solidFill>
                <a:latin typeface="ＤＦＰ太丸ゴシック体"/>
                <a:ea typeface="ＤＦＰ太丸ゴシック体"/>
                <a:cs typeface="ＤＦＰ太丸ゴシック体"/>
              </a:rPr>
              <a:t>異なる</a:t>
            </a:r>
            <a:endParaRPr lang="ja-JP" altLang="en-US" sz="3600" dirty="0">
              <a:solidFill>
                <a:srgbClr val="FF0000"/>
              </a:solidFill>
              <a:latin typeface="ＤＦＰ太丸ゴシック体"/>
              <a:ea typeface="ＤＦＰ太丸ゴシック体"/>
              <a:cs typeface="ＤＦＰ太丸ゴシック体"/>
            </a:endParaRPr>
          </a:p>
        </p:txBody>
      </p:sp>
      <p:sp>
        <p:nvSpPr>
          <p:cNvPr id="3" name="テキスト ボックス 2"/>
          <p:cNvSpPr txBox="1"/>
          <p:nvPr/>
        </p:nvSpPr>
        <p:spPr>
          <a:xfrm>
            <a:off x="452350" y="269016"/>
            <a:ext cx="8558753" cy="369332"/>
          </a:xfrm>
          <a:prstGeom prst="rect">
            <a:avLst/>
          </a:prstGeom>
          <a:noFill/>
        </p:spPr>
        <p:txBody>
          <a:bodyPr wrap="none" rtlCol="0">
            <a:spAutoFit/>
          </a:bodyPr>
          <a:lstStyle/>
          <a:p>
            <a:r>
              <a:rPr lang="en-US" altLang="ja-JP" dirty="0">
                <a:latin typeface="ＤＦＰ太丸ゴシック体"/>
                <a:ea typeface="ＤＦＰ太丸ゴシック体"/>
                <a:cs typeface="ＤＦＰ太丸ゴシック体"/>
              </a:rPr>
              <a:t>http://</a:t>
            </a:r>
            <a:r>
              <a:rPr lang="en-US" altLang="ja-JP" dirty="0" err="1">
                <a:latin typeface="ＤＦＰ太丸ゴシック体"/>
                <a:ea typeface="ＤＦＰ太丸ゴシック体"/>
                <a:cs typeface="ＤＦＰ太丸ゴシック体"/>
              </a:rPr>
              <a:t>merckmanuals.jp</a:t>
            </a:r>
            <a:r>
              <a:rPr lang="en-US" altLang="ja-JP" dirty="0">
                <a:latin typeface="ＤＦＰ太丸ゴシック体"/>
                <a:ea typeface="ＤＦＰ太丸ゴシック体"/>
                <a:cs typeface="ＤＦＰ太丸ゴシック体"/>
              </a:rPr>
              <a:t>/home/</a:t>
            </a:r>
            <a:r>
              <a:rPr lang="ja-JP" altLang="en-US" dirty="0">
                <a:latin typeface="ＤＦＰ太丸ゴシック体"/>
                <a:ea typeface="ＤＦＰ太丸ゴシック体"/>
                <a:cs typeface="ＤＦＰ太丸ゴシック体"/>
              </a:rPr>
              <a:t>免疫の病気</a:t>
            </a:r>
            <a:r>
              <a:rPr lang="en-US" altLang="ja-JP" dirty="0">
                <a:latin typeface="ＤＦＰ太丸ゴシック体"/>
                <a:ea typeface="ＤＦＰ太丸ゴシック体"/>
                <a:cs typeface="ＤＦＰ太丸ゴシック体"/>
              </a:rPr>
              <a:t>/</a:t>
            </a:r>
            <a:r>
              <a:rPr lang="ja-JP" altLang="en-US" dirty="0">
                <a:latin typeface="ＤＦＰ太丸ゴシック体"/>
                <a:ea typeface="ＤＦＰ太丸ゴシック体"/>
                <a:cs typeface="ＤＦＰ太丸ゴシック体"/>
              </a:rPr>
              <a:t>自己免疫疾患</a:t>
            </a:r>
            <a:r>
              <a:rPr lang="en-US" altLang="ja-JP" dirty="0">
                <a:latin typeface="ＤＦＰ太丸ゴシック体"/>
                <a:ea typeface="ＤＦＰ太丸ゴシック体"/>
                <a:cs typeface="ＤＦＰ太丸ゴシック体"/>
              </a:rPr>
              <a:t>/</a:t>
            </a:r>
            <a:r>
              <a:rPr lang="ja-JP" altLang="en-US" dirty="0">
                <a:latin typeface="ＤＦＰ太丸ゴシック体"/>
                <a:ea typeface="ＤＦＰ太丸ゴシック体"/>
                <a:cs typeface="ＤＦＰ太丸ゴシック体"/>
              </a:rPr>
              <a:t>自己免疫疾患</a:t>
            </a:r>
            <a:r>
              <a:rPr lang="en-US" altLang="ja-JP" dirty="0">
                <a:latin typeface="ＤＦＰ太丸ゴシック体"/>
                <a:ea typeface="ＤＦＰ太丸ゴシック体"/>
                <a:cs typeface="ＤＦＰ太丸ゴシック体"/>
              </a:rPr>
              <a:t>.html</a:t>
            </a:r>
            <a:endParaRPr kumimoji="1" lang="ja-JP" altLang="en-US" dirty="0">
              <a:latin typeface="ＤＦＰ太丸ゴシック体"/>
              <a:ea typeface="ＤＦＰ太丸ゴシック体"/>
              <a:cs typeface="ＤＦＰ太丸ゴシック体"/>
            </a:endParaRPr>
          </a:p>
        </p:txBody>
      </p:sp>
      <p:pic>
        <p:nvPicPr>
          <p:cNvPr id="4" name="図 3"/>
          <p:cNvPicPr>
            <a:picLocks noChangeAspect="1"/>
          </p:cNvPicPr>
          <p:nvPr/>
        </p:nvPicPr>
        <p:blipFill>
          <a:blip r:embed="rId2"/>
          <a:stretch>
            <a:fillRect/>
          </a:stretch>
        </p:blipFill>
        <p:spPr>
          <a:xfrm>
            <a:off x="1261122" y="1069611"/>
            <a:ext cx="5826267" cy="1027478"/>
          </a:xfrm>
          <a:prstGeom prst="rect">
            <a:avLst/>
          </a:prstGeom>
        </p:spPr>
      </p:pic>
    </p:spTree>
    <p:extLst>
      <p:ext uri="{BB962C8B-B14F-4D97-AF65-F5344CB8AC3E}">
        <p14:creationId xmlns:p14="http://schemas.microsoft.com/office/powerpoint/2010/main" val="22571307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7527" y="789408"/>
            <a:ext cx="8437124" cy="4154983"/>
          </a:xfrm>
          <a:prstGeom prst="rect">
            <a:avLst/>
          </a:prstGeom>
          <a:noFill/>
        </p:spPr>
        <p:txBody>
          <a:bodyPr wrap="square" rtlCol="0">
            <a:spAutoFit/>
          </a:bodyPr>
          <a:lstStyle/>
          <a:p>
            <a:pPr algn="ctr"/>
            <a:endParaRPr lang="en-US" altLang="ja-JP" sz="6600" dirty="0" smtClean="0">
              <a:latin typeface="ＤＦＰ太丸ゴシック体"/>
              <a:ea typeface="ＤＦＰ太丸ゴシック体"/>
              <a:cs typeface="ＤＦＰ太丸ゴシック体"/>
            </a:endParaRPr>
          </a:p>
          <a:p>
            <a:pPr algn="ctr"/>
            <a:r>
              <a:rPr lang="en-US" altLang="ja-JP" sz="6600" dirty="0" smtClean="0">
                <a:latin typeface="ＤＦＰ太丸ゴシック体"/>
                <a:ea typeface="ＤＦＰ太丸ゴシック体"/>
                <a:cs typeface="ＤＦＰ太丸ゴシック体"/>
              </a:rPr>
              <a:t>HPV</a:t>
            </a:r>
            <a:r>
              <a:rPr lang="ja-JP" altLang="en-US" sz="6600" dirty="0" smtClean="0">
                <a:latin typeface="ＤＦＰ太丸ゴシック体"/>
                <a:ea typeface="ＤＦＰ太丸ゴシック体"/>
                <a:cs typeface="ＤＦＰ太丸ゴシック体"/>
              </a:rPr>
              <a:t>ワクチンの</a:t>
            </a:r>
            <a:endParaRPr lang="en-US" altLang="ja-JP" sz="6600" dirty="0" smtClean="0">
              <a:latin typeface="ＤＦＰ太丸ゴシック体"/>
              <a:ea typeface="ＤＦＰ太丸ゴシック体"/>
              <a:cs typeface="ＤＦＰ太丸ゴシック体"/>
            </a:endParaRPr>
          </a:p>
          <a:p>
            <a:pPr algn="ctr"/>
            <a:r>
              <a:rPr lang="ja-JP" altLang="en-US" sz="6600" dirty="0" smtClean="0">
                <a:latin typeface="ＤＦＰ太丸ゴシック体"/>
                <a:ea typeface="ＤＦＰ太丸ゴシック体"/>
                <a:cs typeface="ＤＦＰ太丸ゴシック体"/>
              </a:rPr>
              <a:t>効果・安全性を</a:t>
            </a:r>
            <a:endParaRPr lang="en-US" altLang="ja-JP" sz="6600" dirty="0" smtClean="0">
              <a:latin typeface="ＤＦＰ太丸ゴシック体"/>
              <a:ea typeface="ＤＦＰ太丸ゴシック体"/>
              <a:cs typeface="ＤＦＰ太丸ゴシック体"/>
            </a:endParaRPr>
          </a:p>
          <a:p>
            <a:pPr algn="ctr"/>
            <a:r>
              <a:rPr lang="ja-JP" altLang="en-US" sz="6600" dirty="0" smtClean="0">
                <a:latin typeface="ＤＦＰ太丸ゴシック体"/>
                <a:ea typeface="ＤＦＰ太丸ゴシック体"/>
                <a:cs typeface="ＤＦＰ太丸ゴシック体"/>
              </a:rPr>
              <a:t>謳う論文</a:t>
            </a:r>
            <a:endParaRPr lang="ja-JP" altLang="en-US" sz="6600" dirty="0">
              <a:solidFill>
                <a:srgbClr val="FF0000"/>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12725268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265824"/>
            <a:ext cx="9144000" cy="4157932"/>
          </a:xfrm>
          <a:prstGeom prst="rect">
            <a:avLst/>
          </a:prstGeom>
        </p:spPr>
      </p:pic>
      <p:pic>
        <p:nvPicPr>
          <p:cNvPr id="3" name="図 2"/>
          <p:cNvPicPr>
            <a:picLocks noChangeAspect="1"/>
          </p:cNvPicPr>
          <p:nvPr/>
        </p:nvPicPr>
        <p:blipFill>
          <a:blip r:embed="rId3"/>
          <a:stretch>
            <a:fillRect/>
          </a:stretch>
        </p:blipFill>
        <p:spPr>
          <a:xfrm>
            <a:off x="1012472" y="4153417"/>
            <a:ext cx="6692900" cy="1447800"/>
          </a:xfrm>
          <a:prstGeom prst="rect">
            <a:avLst/>
          </a:prstGeom>
        </p:spPr>
      </p:pic>
      <p:sp>
        <p:nvSpPr>
          <p:cNvPr id="4" name="テキスト ボックス 3"/>
          <p:cNvSpPr txBox="1"/>
          <p:nvPr/>
        </p:nvSpPr>
        <p:spPr>
          <a:xfrm>
            <a:off x="339623" y="5949863"/>
            <a:ext cx="8464539" cy="646331"/>
          </a:xfrm>
          <a:prstGeom prst="rect">
            <a:avLst/>
          </a:prstGeom>
          <a:noFill/>
        </p:spPr>
        <p:txBody>
          <a:bodyPr wrap="none" rtlCol="0">
            <a:spAutoFit/>
          </a:bodyPr>
          <a:lstStyle/>
          <a:p>
            <a:r>
              <a:rPr lang="en-US" altLang="ja-JP" dirty="0"/>
              <a:t>There were no safety concerns.</a:t>
            </a:r>
          </a:p>
          <a:p>
            <a:r>
              <a:rPr lang="en-US" altLang="ja-JP" dirty="0"/>
              <a:t>To date, these data represent the longest follow-up reported for a licensed HPV vaccine.</a:t>
            </a:r>
            <a:endParaRPr kumimoji="1" lang="ja-JP" altLang="en-US" dirty="0"/>
          </a:p>
        </p:txBody>
      </p:sp>
      <p:sp>
        <p:nvSpPr>
          <p:cNvPr id="5" name="テキスト ボックス 4"/>
          <p:cNvSpPr txBox="1"/>
          <p:nvPr/>
        </p:nvSpPr>
        <p:spPr>
          <a:xfrm>
            <a:off x="6172292" y="36558"/>
            <a:ext cx="1997662" cy="584776"/>
          </a:xfrm>
          <a:prstGeom prst="rect">
            <a:avLst/>
          </a:prstGeom>
          <a:noFill/>
        </p:spPr>
        <p:txBody>
          <a:bodyPr wrap="none" rtlCol="0">
            <a:spAutoFit/>
          </a:bodyPr>
          <a:lstStyle/>
          <a:p>
            <a:r>
              <a:rPr kumimoji="1" lang="ja-JP" altLang="en-US" sz="3200" dirty="0" smtClean="0"/>
              <a:t>２０１４／８</a:t>
            </a:r>
            <a:endParaRPr kumimoji="1" lang="ja-JP" altLang="en-US" sz="3200" dirty="0"/>
          </a:p>
        </p:txBody>
      </p:sp>
    </p:spTree>
    <p:extLst>
      <p:ext uri="{BB962C8B-B14F-4D97-AF65-F5344CB8AC3E}">
        <p14:creationId xmlns:p14="http://schemas.microsoft.com/office/powerpoint/2010/main" val="80426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419100"/>
            <a:ext cx="9144000" cy="6014990"/>
          </a:xfrm>
          <a:prstGeom prst="rect">
            <a:avLst/>
          </a:prstGeom>
        </p:spPr>
      </p:pic>
    </p:spTree>
    <p:extLst>
      <p:ext uri="{BB962C8B-B14F-4D97-AF65-F5344CB8AC3E}">
        <p14:creationId xmlns:p14="http://schemas.microsoft.com/office/powerpoint/2010/main" val="22838512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472560"/>
            <a:ext cx="9144000" cy="5382139"/>
          </a:xfrm>
          <a:prstGeom prst="rect">
            <a:avLst/>
          </a:prstGeom>
        </p:spPr>
      </p:pic>
    </p:spTree>
    <p:extLst>
      <p:ext uri="{BB962C8B-B14F-4D97-AF65-F5344CB8AC3E}">
        <p14:creationId xmlns:p14="http://schemas.microsoft.com/office/powerpoint/2010/main" val="34033557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721931" y="0"/>
            <a:ext cx="4369210" cy="6858000"/>
          </a:xfrm>
          <a:prstGeom prst="rect">
            <a:avLst/>
          </a:prstGeom>
        </p:spPr>
      </p:pic>
      <p:sp>
        <p:nvSpPr>
          <p:cNvPr id="3" name="テキスト ボックス 2"/>
          <p:cNvSpPr txBox="1"/>
          <p:nvPr/>
        </p:nvSpPr>
        <p:spPr>
          <a:xfrm>
            <a:off x="0" y="797485"/>
            <a:ext cx="4872863" cy="3416320"/>
          </a:xfrm>
          <a:prstGeom prst="rect">
            <a:avLst/>
          </a:prstGeom>
          <a:noFill/>
        </p:spPr>
        <p:txBody>
          <a:bodyPr wrap="square" rtlCol="0">
            <a:spAutoFit/>
          </a:bodyPr>
          <a:lstStyle/>
          <a:p>
            <a:r>
              <a:rPr lang="en-US" altLang="ja-JP" sz="2400" dirty="0"/>
              <a:t>Table 4. Number and percentage of women reporting medically significant adverse events, serious </a:t>
            </a:r>
            <a:r>
              <a:rPr lang="en-US" altLang="ja-JP" sz="2400" dirty="0" smtClean="0"/>
              <a:t>adverse events</a:t>
            </a:r>
            <a:r>
              <a:rPr lang="en-US" altLang="ja-JP" sz="2400" dirty="0"/>
              <a:t>, new onset chronic diseases (NOCD) and new onset autoimmune diseases (NOAD) between 77 </a:t>
            </a:r>
            <a:r>
              <a:rPr lang="en-US" altLang="ja-JP" sz="2400" dirty="0" err="1"/>
              <a:t>mo</a:t>
            </a:r>
            <a:r>
              <a:rPr lang="en-US" altLang="ja-JP" sz="2400" dirty="0"/>
              <a:t> </a:t>
            </a:r>
            <a:r>
              <a:rPr lang="en-US" altLang="ja-JP" sz="2400" dirty="0" smtClean="0"/>
              <a:t>and up </a:t>
            </a:r>
            <a:r>
              <a:rPr lang="en-US" altLang="ja-JP" sz="2400" dirty="0"/>
              <a:t>to 113 </a:t>
            </a:r>
            <a:r>
              <a:rPr lang="en-US" altLang="ja-JP" sz="2400" dirty="0" err="1"/>
              <a:t>mo</a:t>
            </a:r>
            <a:r>
              <a:rPr lang="en-US" altLang="ja-JP" sz="2400" dirty="0"/>
              <a:t> post initial vaccination (36-mo follow-up; TVC)</a:t>
            </a:r>
            <a:endParaRPr kumimoji="1" lang="ja-JP" altLang="en-US" sz="2400" dirty="0"/>
          </a:p>
        </p:txBody>
      </p:sp>
      <p:sp>
        <p:nvSpPr>
          <p:cNvPr id="4" name="テキスト ボックス 3"/>
          <p:cNvSpPr txBox="1"/>
          <p:nvPr/>
        </p:nvSpPr>
        <p:spPr>
          <a:xfrm>
            <a:off x="162428" y="4504311"/>
            <a:ext cx="4444641" cy="1323439"/>
          </a:xfrm>
          <a:prstGeom prst="rect">
            <a:avLst/>
          </a:prstGeom>
          <a:noFill/>
        </p:spPr>
        <p:txBody>
          <a:bodyPr wrap="square" rtlCol="0">
            <a:spAutoFit/>
          </a:bodyPr>
          <a:lstStyle/>
          <a:p>
            <a:r>
              <a:rPr lang="en-US" altLang="ja-JP" sz="2000" dirty="0"/>
              <a:t>Total vaccinated cohort (TVC) included all subjects who came to the first visit and received at least one dose </a:t>
            </a:r>
            <a:r>
              <a:rPr lang="en-US" altLang="ja-JP" sz="2000" dirty="0" smtClean="0"/>
              <a:t>of vaccine </a:t>
            </a:r>
            <a:r>
              <a:rPr lang="en-US" altLang="ja-JP" sz="2000" dirty="0"/>
              <a:t>or placebo;</a:t>
            </a:r>
            <a:endParaRPr kumimoji="1" lang="ja-JP" altLang="en-US" sz="2000" dirty="0"/>
          </a:p>
        </p:txBody>
      </p:sp>
    </p:spTree>
    <p:extLst>
      <p:ext uri="{BB962C8B-B14F-4D97-AF65-F5344CB8AC3E}">
        <p14:creationId xmlns:p14="http://schemas.microsoft.com/office/powerpoint/2010/main" val="42252235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0" y="606227"/>
            <a:ext cx="9144000" cy="1234380"/>
          </a:xfrm>
          <a:prstGeom prst="rect">
            <a:avLst/>
          </a:prstGeom>
        </p:spPr>
      </p:pic>
      <p:pic>
        <p:nvPicPr>
          <p:cNvPr id="6" name="図 5"/>
          <p:cNvPicPr>
            <a:picLocks noChangeAspect="1"/>
          </p:cNvPicPr>
          <p:nvPr/>
        </p:nvPicPr>
        <p:blipFill>
          <a:blip r:embed="rId3"/>
          <a:stretch>
            <a:fillRect/>
          </a:stretch>
        </p:blipFill>
        <p:spPr>
          <a:xfrm>
            <a:off x="0" y="2156146"/>
            <a:ext cx="9144000" cy="469232"/>
          </a:xfrm>
          <a:prstGeom prst="rect">
            <a:avLst/>
          </a:prstGeom>
        </p:spPr>
      </p:pic>
      <p:pic>
        <p:nvPicPr>
          <p:cNvPr id="7" name="図 6"/>
          <p:cNvPicPr>
            <a:picLocks noChangeAspect="1"/>
          </p:cNvPicPr>
          <p:nvPr/>
        </p:nvPicPr>
        <p:blipFill>
          <a:blip r:embed="rId4"/>
          <a:stretch>
            <a:fillRect/>
          </a:stretch>
        </p:blipFill>
        <p:spPr>
          <a:xfrm>
            <a:off x="0" y="2970453"/>
            <a:ext cx="9144000" cy="492553"/>
          </a:xfrm>
          <a:prstGeom prst="rect">
            <a:avLst/>
          </a:prstGeom>
        </p:spPr>
      </p:pic>
      <p:pic>
        <p:nvPicPr>
          <p:cNvPr id="8" name="図 7"/>
          <p:cNvPicPr>
            <a:picLocks noChangeAspect="1"/>
          </p:cNvPicPr>
          <p:nvPr/>
        </p:nvPicPr>
        <p:blipFill>
          <a:blip r:embed="rId5"/>
          <a:stretch>
            <a:fillRect/>
          </a:stretch>
        </p:blipFill>
        <p:spPr>
          <a:xfrm>
            <a:off x="0" y="4939717"/>
            <a:ext cx="9144000" cy="469127"/>
          </a:xfrm>
          <a:prstGeom prst="rect">
            <a:avLst/>
          </a:prstGeom>
        </p:spPr>
      </p:pic>
      <p:sp>
        <p:nvSpPr>
          <p:cNvPr id="9" name="テキスト ボックス 8"/>
          <p:cNvSpPr txBox="1"/>
          <p:nvPr/>
        </p:nvSpPr>
        <p:spPr>
          <a:xfrm>
            <a:off x="236260" y="3527489"/>
            <a:ext cx="8313544" cy="461665"/>
          </a:xfrm>
          <a:prstGeom prst="rect">
            <a:avLst/>
          </a:prstGeom>
          <a:noFill/>
        </p:spPr>
        <p:txBody>
          <a:bodyPr wrap="none" rtlCol="0">
            <a:spAutoFit/>
          </a:bodyPr>
          <a:lstStyle/>
          <a:p>
            <a:r>
              <a:rPr lang="en-US" altLang="ja-JP" sz="2400" dirty="0" smtClean="0"/>
              <a:t>NOCD(</a:t>
            </a:r>
            <a:r>
              <a:rPr lang="en-US" altLang="ja-JP" sz="2400" dirty="0"/>
              <a:t>GlaxoSmithKline assessment) = New onset chronic </a:t>
            </a:r>
            <a:r>
              <a:rPr lang="en-US" altLang="ja-JP" sz="2400" dirty="0" smtClean="0"/>
              <a:t>disease</a:t>
            </a:r>
            <a:endParaRPr kumimoji="1" lang="ja-JP" altLang="en-US" sz="2400" dirty="0"/>
          </a:p>
        </p:txBody>
      </p:sp>
      <p:sp>
        <p:nvSpPr>
          <p:cNvPr id="10" name="テキスト ボックス 9"/>
          <p:cNvSpPr txBox="1"/>
          <p:nvPr/>
        </p:nvSpPr>
        <p:spPr>
          <a:xfrm>
            <a:off x="236260" y="5458560"/>
            <a:ext cx="5268390" cy="461665"/>
          </a:xfrm>
          <a:prstGeom prst="rect">
            <a:avLst/>
          </a:prstGeom>
          <a:noFill/>
        </p:spPr>
        <p:txBody>
          <a:bodyPr wrap="none" rtlCol="0">
            <a:spAutoFit/>
          </a:bodyPr>
          <a:lstStyle/>
          <a:p>
            <a:r>
              <a:rPr lang="en-US" altLang="ja-JP" sz="2400" dirty="0" smtClean="0"/>
              <a:t>NOAD </a:t>
            </a:r>
            <a:r>
              <a:rPr lang="en-US" altLang="ja-JP" sz="2400" dirty="0"/>
              <a:t>= New onset autoimmune </a:t>
            </a:r>
            <a:r>
              <a:rPr lang="en-US" altLang="ja-JP" sz="2400" dirty="0" smtClean="0"/>
              <a:t>disease</a:t>
            </a:r>
            <a:endParaRPr lang="ja-JP" altLang="en-US" sz="2400" dirty="0"/>
          </a:p>
        </p:txBody>
      </p:sp>
    </p:spTree>
    <p:extLst>
      <p:ext uri="{BB962C8B-B14F-4D97-AF65-F5344CB8AC3E}">
        <p14:creationId xmlns:p14="http://schemas.microsoft.com/office/powerpoint/2010/main" val="23414129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31800" y="0"/>
            <a:ext cx="8272800" cy="6858000"/>
          </a:xfrm>
          <a:prstGeom prst="rect">
            <a:avLst/>
          </a:prstGeom>
        </p:spPr>
      </p:pic>
      <p:cxnSp>
        <p:nvCxnSpPr>
          <p:cNvPr id="4" name="直線コネクタ 3"/>
          <p:cNvCxnSpPr/>
          <p:nvPr/>
        </p:nvCxnSpPr>
        <p:spPr>
          <a:xfrm>
            <a:off x="541059" y="998908"/>
            <a:ext cx="7964301"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 name="直線コネクタ 4"/>
          <p:cNvCxnSpPr/>
          <p:nvPr/>
        </p:nvCxnSpPr>
        <p:spPr>
          <a:xfrm>
            <a:off x="541059" y="5862375"/>
            <a:ext cx="7964301"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94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241300"/>
            <a:ext cx="9144000" cy="6355319"/>
          </a:xfrm>
          <a:prstGeom prst="rect">
            <a:avLst/>
          </a:prstGeom>
        </p:spPr>
      </p:pic>
      <p:cxnSp>
        <p:nvCxnSpPr>
          <p:cNvPr id="3" name="直線コネクタ 2"/>
          <p:cNvCxnSpPr/>
          <p:nvPr/>
        </p:nvCxnSpPr>
        <p:spPr>
          <a:xfrm>
            <a:off x="142370" y="634419"/>
            <a:ext cx="882074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 name="直線コネクタ 4"/>
          <p:cNvCxnSpPr/>
          <p:nvPr/>
        </p:nvCxnSpPr>
        <p:spPr>
          <a:xfrm>
            <a:off x="142370" y="4242587"/>
            <a:ext cx="882074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337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120" y="1693241"/>
            <a:ext cx="8977677" cy="3600986"/>
          </a:xfrm>
          <a:prstGeom prst="rect">
            <a:avLst/>
          </a:prstGeom>
        </p:spPr>
        <p:txBody>
          <a:bodyPr wrap="square">
            <a:spAutoFit/>
          </a:bodyPr>
          <a:lstStyle/>
          <a:p>
            <a:r>
              <a:rPr lang="ja-JP" altLang="en-US" sz="3600" dirty="0">
                <a:latin typeface="ＤＦＰ太丸ゴシック体"/>
                <a:ea typeface="ＤＦＰ太丸ゴシック体"/>
                <a:cs typeface="ＤＦＰ太丸ゴシック体"/>
              </a:rPr>
              <a:t>がん細胞に進行する前</a:t>
            </a:r>
            <a:r>
              <a:rPr lang="ja-JP" altLang="en-US" sz="3600" dirty="0" smtClean="0">
                <a:latin typeface="ＤＦＰ太丸ゴシック体"/>
                <a:ea typeface="ＤＦＰ太丸ゴシック体"/>
                <a:cs typeface="ＤＦＰ太丸ゴシック体"/>
              </a:rPr>
              <a:t>に、正常</a:t>
            </a:r>
            <a:r>
              <a:rPr lang="ja-JP" altLang="en-US" sz="3600" dirty="0">
                <a:latin typeface="ＤＦＰ太丸ゴシック体"/>
                <a:ea typeface="ＤＦＰ太丸ゴシック体"/>
                <a:cs typeface="ＤＦＰ太丸ゴシック体"/>
              </a:rPr>
              <a:t>でない細胞の状態</a:t>
            </a:r>
            <a:r>
              <a:rPr lang="ja-JP" altLang="en-US" sz="3600" dirty="0" smtClean="0">
                <a:latin typeface="ＤＦＰ太丸ゴシック体"/>
                <a:ea typeface="ＤＦＰ太丸ゴシック体"/>
                <a:cs typeface="ＤＦＰ太丸ゴシック体"/>
              </a:rPr>
              <a:t>を見つける</a:t>
            </a:r>
            <a:r>
              <a:rPr lang="ja-JP" altLang="en-US" sz="3600" dirty="0">
                <a:latin typeface="ＤＦＰ太丸ゴシック体"/>
                <a:ea typeface="ＤＦＰ太丸ゴシック体"/>
                <a:cs typeface="ＤＦＰ太丸ゴシック体"/>
              </a:rPr>
              <a:t>ことがでる</a:t>
            </a:r>
            <a:r>
              <a:rPr lang="ja-JP" altLang="en-US" sz="3600" dirty="0" smtClean="0">
                <a:latin typeface="ＤＦＰ太丸ゴシック体"/>
                <a:ea typeface="ＤＦＰ太丸ゴシック体"/>
                <a:cs typeface="ＤＦＰ太丸ゴシック体"/>
              </a:rPr>
              <a:t>。</a:t>
            </a:r>
            <a:endParaRPr lang="en-US" altLang="ja-JP" sz="2800" dirty="0">
              <a:latin typeface="ＤＦＰ太丸ゴシック体"/>
              <a:ea typeface="ＤＦＰ太丸ゴシック体"/>
              <a:cs typeface="ＤＦＰ太丸ゴシック体"/>
            </a:endParaRPr>
          </a:p>
          <a:p>
            <a:r>
              <a:rPr lang="en-US" altLang="ja-JP" sz="2800" dirty="0">
                <a:latin typeface="ＤＦＰ太丸ゴシック体"/>
                <a:ea typeface="ＤＦＰ太丸ゴシック体"/>
                <a:cs typeface="ＤＦＰ太丸ゴシック体"/>
              </a:rPr>
              <a:t>	</a:t>
            </a:r>
            <a:endParaRPr lang="en-US" altLang="ja-JP" sz="2800" dirty="0" smtClean="0">
              <a:latin typeface="ＤＦＰ太丸ゴシック体"/>
              <a:ea typeface="ＤＦＰ太丸ゴシック体"/>
              <a:cs typeface="ＤＦＰ太丸ゴシック体"/>
            </a:endParaRPr>
          </a:p>
          <a:p>
            <a:r>
              <a:rPr lang="en-US" altLang="ja-JP" sz="2800" dirty="0" smtClean="0">
                <a:latin typeface="ＤＦＰ太丸ゴシック体"/>
                <a:ea typeface="ＤＦＰ太丸ゴシック体"/>
                <a:cs typeface="ＤＦＰ太丸ゴシック体"/>
              </a:rPr>
              <a:t>→</a:t>
            </a:r>
            <a:r>
              <a:rPr lang="ja-JP" altLang="en-US" sz="2800" dirty="0">
                <a:latin typeface="ＤＦＰ太丸ゴシック体"/>
                <a:ea typeface="ＤＦＰ太丸ゴシック体"/>
                <a:cs typeface="ＤＦＰ太丸ゴシック体"/>
              </a:rPr>
              <a:t>　無症状の時から婦人科の診察・集団検診などで早めに発見することが可能</a:t>
            </a:r>
          </a:p>
          <a:p>
            <a:endParaRPr lang="en-US" altLang="ja-JP" sz="3600" dirty="0" smtClean="0">
              <a:latin typeface="ＤＦＰ太丸ゴシック体"/>
              <a:ea typeface="ＤＦＰ太丸ゴシック体"/>
              <a:cs typeface="ＤＦＰ太丸ゴシック体"/>
            </a:endParaRPr>
          </a:p>
          <a:p>
            <a:endParaRPr lang="ja-JP" altLang="en-US" sz="3600" dirty="0">
              <a:latin typeface="ＤＦＰ太丸ゴシック体"/>
              <a:ea typeface="ＤＦＰ太丸ゴシック体"/>
              <a:cs typeface="ＤＦＰ太丸ゴシック体"/>
            </a:endParaRPr>
          </a:p>
        </p:txBody>
      </p:sp>
      <p:sp>
        <p:nvSpPr>
          <p:cNvPr id="3" name="テキスト ボックス 2"/>
          <p:cNvSpPr txBox="1"/>
          <p:nvPr/>
        </p:nvSpPr>
        <p:spPr>
          <a:xfrm>
            <a:off x="241924" y="544256"/>
            <a:ext cx="4801314" cy="707886"/>
          </a:xfrm>
          <a:prstGeom prst="rect">
            <a:avLst/>
          </a:prstGeom>
          <a:noFill/>
        </p:spPr>
        <p:txBody>
          <a:bodyPr wrap="none" rtlCol="0">
            <a:spAutoFit/>
          </a:bodyPr>
          <a:lstStyle/>
          <a:p>
            <a:r>
              <a:rPr lang="ja-JP" altLang="en-US" sz="4000" dirty="0">
                <a:latin typeface="ＤＦＰ太丸ゴシック体"/>
                <a:ea typeface="ＤＦＰ太丸ゴシック体"/>
                <a:cs typeface="ＤＦＰ太丸ゴシック体"/>
              </a:rPr>
              <a:t>子宮頸がん</a:t>
            </a:r>
            <a:r>
              <a:rPr lang="ja-JP" altLang="en-US" sz="4000" dirty="0" smtClean="0">
                <a:latin typeface="ＤＦＰ太丸ゴシック体"/>
                <a:ea typeface="ＤＦＰ太丸ゴシック体"/>
                <a:cs typeface="ＤＦＰ太丸ゴシック体"/>
              </a:rPr>
              <a:t>検診では</a:t>
            </a:r>
            <a:endParaRPr kumimoji="1" lang="ja-JP" altLang="en-US" sz="4000" dirty="0"/>
          </a:p>
        </p:txBody>
      </p:sp>
    </p:spTree>
    <p:extLst>
      <p:ext uri="{BB962C8B-B14F-4D97-AF65-F5344CB8AC3E}">
        <p14:creationId xmlns:p14="http://schemas.microsoft.com/office/powerpoint/2010/main" val="16973366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377367" y="2318608"/>
            <a:ext cx="5862201" cy="3416320"/>
          </a:xfrm>
          <a:prstGeom prst="rect">
            <a:avLst/>
          </a:prstGeom>
        </p:spPr>
        <p:txBody>
          <a:bodyPr wrap="square">
            <a:spAutoFit/>
          </a:bodyPr>
          <a:lstStyle/>
          <a:p>
            <a:r>
              <a:rPr lang="ja-JP" altLang="en-US" sz="2400" dirty="0"/>
              <a:t>	</a:t>
            </a:r>
            <a:r>
              <a:rPr lang="en-US" altLang="ja-JP" sz="2400" dirty="0" smtClean="0"/>
              <a:t>       </a:t>
            </a:r>
            <a:r>
              <a:rPr lang="ja-JP" altLang="en-US" sz="2400" dirty="0" smtClean="0"/>
              <a:t>　</a:t>
            </a:r>
            <a:r>
              <a:rPr lang="en-US" altLang="ja-JP" sz="2400" dirty="0" smtClean="0"/>
              <a:t>     </a:t>
            </a:r>
            <a:r>
              <a:rPr lang="ja-JP" altLang="en-US" sz="2400" dirty="0" smtClean="0"/>
              <a:t>あり</a:t>
            </a:r>
            <a:r>
              <a:rPr lang="ja-JP" altLang="en-US" sz="2400" dirty="0"/>
              <a:t>	</a:t>
            </a:r>
            <a:r>
              <a:rPr lang="en-US" altLang="ja-JP" sz="2400" dirty="0" smtClean="0"/>
              <a:t>  </a:t>
            </a:r>
            <a:r>
              <a:rPr lang="ja-JP" altLang="en-US" sz="2400" dirty="0" smtClean="0"/>
              <a:t>　</a:t>
            </a:r>
            <a:r>
              <a:rPr lang="en-US" altLang="ja-JP" sz="2400" dirty="0" smtClean="0"/>
              <a:t> </a:t>
            </a:r>
            <a:r>
              <a:rPr lang="ja-JP" altLang="en-US" sz="2400" dirty="0" smtClean="0"/>
              <a:t>なし</a:t>
            </a:r>
            <a:endParaRPr lang="ja-JP" altLang="en-US" sz="2400" dirty="0"/>
          </a:p>
          <a:p>
            <a:r>
              <a:rPr lang="en-US" altLang="ja-JP" sz="2400" dirty="0"/>
              <a:t>-----------------------------------------</a:t>
            </a:r>
          </a:p>
          <a:p>
            <a:r>
              <a:rPr lang="en-US" altLang="ja-JP" sz="2400" dirty="0" smtClean="0"/>
              <a:t>Vaccine</a:t>
            </a:r>
            <a:r>
              <a:rPr lang="ja-JP" altLang="en-US" sz="2400" dirty="0" smtClean="0"/>
              <a:t>　</a:t>
            </a:r>
            <a:r>
              <a:rPr lang="en-US" altLang="ja-JP" sz="2400" dirty="0" smtClean="0"/>
              <a:t>   </a:t>
            </a:r>
            <a:r>
              <a:rPr lang="ja-JP" altLang="en-US" sz="2400" dirty="0"/>
              <a:t>	</a:t>
            </a:r>
            <a:r>
              <a:rPr lang="en-US" altLang="ja-JP" sz="2400" dirty="0" smtClean="0"/>
              <a:t>60</a:t>
            </a:r>
            <a:r>
              <a:rPr lang="ja-JP" altLang="en-US" sz="2400" dirty="0" smtClean="0"/>
              <a:t>　</a:t>
            </a:r>
            <a:r>
              <a:rPr lang="en-US" altLang="ja-JP" sz="2400" dirty="0" smtClean="0"/>
              <a:t>     </a:t>
            </a:r>
            <a:r>
              <a:rPr lang="en-US" altLang="ja-JP" sz="2400" dirty="0"/>
              <a:t>	164</a:t>
            </a:r>
          </a:p>
          <a:p>
            <a:r>
              <a:rPr lang="en-US" altLang="ja-JP" sz="2400" dirty="0" smtClean="0"/>
              <a:t>Placebo</a:t>
            </a:r>
            <a:r>
              <a:rPr lang="ja-JP" altLang="en-US" sz="2400" dirty="0" smtClean="0"/>
              <a:t>　</a:t>
            </a:r>
            <a:r>
              <a:rPr lang="en-US" altLang="ja-JP" sz="2400" dirty="0" smtClean="0"/>
              <a:t>   </a:t>
            </a:r>
            <a:r>
              <a:rPr lang="ja-JP" altLang="en-US" sz="2400" dirty="0"/>
              <a:t>	</a:t>
            </a:r>
            <a:r>
              <a:rPr lang="en-US" altLang="ja-JP" sz="2400" dirty="0" smtClean="0"/>
              <a:t>38 </a:t>
            </a:r>
            <a:r>
              <a:rPr lang="ja-JP" altLang="en-US" sz="2400" dirty="0" smtClean="0"/>
              <a:t>　</a:t>
            </a:r>
            <a:r>
              <a:rPr lang="en-US" altLang="ja-JP" sz="2400" dirty="0" smtClean="0"/>
              <a:t>    </a:t>
            </a:r>
            <a:r>
              <a:rPr lang="en-US" altLang="ja-JP" sz="2400" dirty="0"/>
              <a:t>	175</a:t>
            </a:r>
          </a:p>
          <a:p>
            <a:r>
              <a:rPr lang="en-US" altLang="ja-JP" sz="2400" dirty="0"/>
              <a:t>-----------------------------------------</a:t>
            </a:r>
          </a:p>
          <a:p>
            <a:endParaRPr lang="en-US" altLang="ja-JP" sz="2400" dirty="0"/>
          </a:p>
          <a:p>
            <a:r>
              <a:rPr lang="ja-JP" altLang="en-US" sz="2400" dirty="0"/>
              <a:t>両側検定  </a:t>
            </a:r>
            <a:r>
              <a:rPr lang="en-US" altLang="ja-JP" sz="2400" dirty="0"/>
              <a:t>:  p=0.0292   *  (p&lt;.05)</a:t>
            </a:r>
          </a:p>
          <a:p>
            <a:endParaRPr lang="en-US" altLang="ja-JP" sz="2400" dirty="0"/>
          </a:p>
          <a:p>
            <a:r>
              <a:rPr lang="ja-JP" altLang="en-US" sz="2400" dirty="0"/>
              <a:t>片側検定  </a:t>
            </a:r>
            <a:r>
              <a:rPr lang="en-US" altLang="ja-JP" sz="2400" dirty="0"/>
              <a:t>:  p=0.0165   *  (p&lt;.05)</a:t>
            </a:r>
            <a:endParaRPr lang="ja-JP" altLang="en-US" sz="2400" dirty="0"/>
          </a:p>
        </p:txBody>
      </p:sp>
      <p:pic>
        <p:nvPicPr>
          <p:cNvPr id="4" name="図 3"/>
          <p:cNvPicPr>
            <a:picLocks noChangeAspect="1"/>
          </p:cNvPicPr>
          <p:nvPr/>
        </p:nvPicPr>
        <p:blipFill>
          <a:blip r:embed="rId2"/>
          <a:stretch>
            <a:fillRect/>
          </a:stretch>
        </p:blipFill>
        <p:spPr>
          <a:xfrm>
            <a:off x="0" y="612382"/>
            <a:ext cx="9144000" cy="1234380"/>
          </a:xfrm>
          <a:prstGeom prst="rect">
            <a:avLst/>
          </a:prstGeom>
        </p:spPr>
      </p:pic>
      <p:sp>
        <p:nvSpPr>
          <p:cNvPr id="5" name="テキスト ボックス 4"/>
          <p:cNvSpPr txBox="1"/>
          <p:nvPr/>
        </p:nvSpPr>
        <p:spPr>
          <a:xfrm>
            <a:off x="2902951" y="6118907"/>
            <a:ext cx="5927266" cy="461665"/>
          </a:xfrm>
          <a:prstGeom prst="rect">
            <a:avLst/>
          </a:prstGeom>
          <a:noFill/>
        </p:spPr>
        <p:txBody>
          <a:bodyPr wrap="square" rtlCol="0">
            <a:spAutoFit/>
          </a:bodyPr>
          <a:lstStyle/>
          <a:p>
            <a:r>
              <a:rPr lang="ja-JP" altLang="en-US" sz="2400" dirty="0"/>
              <a:t>直接確率計算　２</a:t>
            </a:r>
            <a:r>
              <a:rPr lang="en-US" altLang="ja-JP" sz="2400" dirty="0"/>
              <a:t>×</a:t>
            </a:r>
            <a:r>
              <a:rPr lang="ja-JP" altLang="en-US" sz="2400" dirty="0"/>
              <a:t>２表</a:t>
            </a:r>
            <a:r>
              <a:rPr lang="en-US" altLang="ja-JP" sz="2400" dirty="0"/>
              <a:t>(Fisher's exact </a:t>
            </a:r>
            <a:r>
              <a:rPr lang="en-US" altLang="ja-JP" sz="2400" dirty="0" smtClean="0"/>
              <a:t>test)</a:t>
            </a:r>
            <a:endParaRPr kumimoji="1" lang="ja-JP" altLang="en-US" sz="2400" dirty="0"/>
          </a:p>
        </p:txBody>
      </p:sp>
      <p:sp>
        <p:nvSpPr>
          <p:cNvPr id="6" name="正方形/長方形 5"/>
          <p:cNvSpPr/>
          <p:nvPr/>
        </p:nvSpPr>
        <p:spPr>
          <a:xfrm>
            <a:off x="1825014" y="4445239"/>
            <a:ext cx="7005203" cy="2274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2067272" y="1904972"/>
            <a:ext cx="4686199" cy="461665"/>
          </a:xfrm>
          <a:prstGeom prst="rect">
            <a:avLst/>
          </a:prstGeom>
        </p:spPr>
        <p:txBody>
          <a:bodyPr wrap="none">
            <a:spAutoFit/>
          </a:bodyPr>
          <a:lstStyle/>
          <a:p>
            <a:r>
              <a:rPr lang="en-US" altLang="ja-JP" sz="2400" dirty="0"/>
              <a:t>Medically significant adverse events</a:t>
            </a:r>
            <a:endParaRPr lang="ja-JP" altLang="en-US" sz="2400" dirty="0"/>
          </a:p>
        </p:txBody>
      </p:sp>
    </p:spTree>
    <p:extLst>
      <p:ext uri="{BB962C8B-B14F-4D97-AF65-F5344CB8AC3E}">
        <p14:creationId xmlns:p14="http://schemas.microsoft.com/office/powerpoint/2010/main" val="28507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408438"/>
            <a:ext cx="9144000" cy="469232"/>
          </a:xfrm>
          <a:prstGeom prst="rect">
            <a:avLst/>
          </a:prstGeom>
        </p:spPr>
      </p:pic>
      <p:sp>
        <p:nvSpPr>
          <p:cNvPr id="7" name="正方形/長方形 6"/>
          <p:cNvSpPr/>
          <p:nvPr/>
        </p:nvSpPr>
        <p:spPr>
          <a:xfrm>
            <a:off x="536498" y="2689282"/>
            <a:ext cx="4469255" cy="2862322"/>
          </a:xfrm>
          <a:prstGeom prst="rect">
            <a:avLst/>
          </a:prstGeom>
        </p:spPr>
        <p:txBody>
          <a:bodyPr wrap="square">
            <a:spAutoFit/>
          </a:bodyPr>
          <a:lstStyle/>
          <a:p>
            <a:r>
              <a:rPr lang="ja-JP" altLang="en-US" sz="2000" dirty="0"/>
              <a:t>	</a:t>
            </a:r>
            <a:r>
              <a:rPr lang="en-US" altLang="ja-JP" sz="2000" dirty="0" smtClean="0"/>
              <a:t>      </a:t>
            </a:r>
            <a:r>
              <a:rPr lang="ja-JP" altLang="en-US" sz="2000" dirty="0" smtClean="0"/>
              <a:t>　</a:t>
            </a:r>
            <a:r>
              <a:rPr lang="en-US" altLang="ja-JP" sz="2000" dirty="0" smtClean="0"/>
              <a:t>    </a:t>
            </a:r>
            <a:r>
              <a:rPr lang="ja-JP" altLang="en-US" sz="2000" dirty="0" smtClean="0"/>
              <a:t>あり</a:t>
            </a:r>
            <a:r>
              <a:rPr lang="ja-JP" altLang="en-US" sz="2000" dirty="0"/>
              <a:t>	</a:t>
            </a:r>
            <a:r>
              <a:rPr lang="en-US" altLang="ja-JP" sz="2000" dirty="0" smtClean="0"/>
              <a:t>  </a:t>
            </a:r>
            <a:r>
              <a:rPr lang="ja-JP" altLang="en-US" sz="2000" dirty="0" smtClean="0"/>
              <a:t>　</a:t>
            </a:r>
            <a:r>
              <a:rPr lang="en-US" altLang="ja-JP" sz="2000" dirty="0" smtClean="0"/>
              <a:t>  </a:t>
            </a:r>
            <a:r>
              <a:rPr lang="ja-JP" altLang="en-US" sz="2000" dirty="0" smtClean="0"/>
              <a:t>なし</a:t>
            </a:r>
            <a:endParaRPr lang="ja-JP" altLang="en-US" sz="2000" dirty="0"/>
          </a:p>
          <a:p>
            <a:r>
              <a:rPr lang="en-US" altLang="ja-JP" sz="2000" dirty="0"/>
              <a:t>-----------------------------------------</a:t>
            </a:r>
          </a:p>
          <a:p>
            <a:r>
              <a:rPr lang="en-US" altLang="ja-JP" sz="2000" dirty="0" smtClean="0"/>
              <a:t>Vaccine</a:t>
            </a:r>
            <a:r>
              <a:rPr lang="ja-JP" altLang="en-US" sz="2000" dirty="0" smtClean="0"/>
              <a:t>　</a:t>
            </a:r>
            <a:r>
              <a:rPr lang="en-US" altLang="ja-JP" sz="2000" dirty="0" smtClean="0"/>
              <a:t>  </a:t>
            </a:r>
            <a:r>
              <a:rPr lang="ja-JP" altLang="en-US" sz="2000" dirty="0"/>
              <a:t>	</a:t>
            </a:r>
            <a:r>
              <a:rPr lang="en-US" altLang="ja-JP" sz="2000" dirty="0" smtClean="0"/>
              <a:t>20</a:t>
            </a:r>
            <a:r>
              <a:rPr lang="ja-JP" altLang="en-US" sz="2000" dirty="0" smtClean="0"/>
              <a:t>　</a:t>
            </a:r>
            <a:r>
              <a:rPr lang="en-US" altLang="ja-JP" sz="2000" dirty="0" smtClean="0"/>
              <a:t>     </a:t>
            </a:r>
            <a:r>
              <a:rPr lang="en-US" altLang="ja-JP" sz="2000" dirty="0"/>
              <a:t>	</a:t>
            </a:r>
            <a:r>
              <a:rPr lang="en-US" altLang="ja-JP" sz="2000" dirty="0" smtClean="0"/>
              <a:t>204</a:t>
            </a:r>
            <a:endParaRPr lang="en-US" altLang="ja-JP" sz="2000" dirty="0"/>
          </a:p>
          <a:p>
            <a:r>
              <a:rPr lang="en-US" altLang="ja-JP" sz="2000" dirty="0" smtClean="0"/>
              <a:t>Placebo</a:t>
            </a:r>
            <a:r>
              <a:rPr lang="ja-JP" altLang="en-US" sz="2000" dirty="0" smtClean="0"/>
              <a:t>　</a:t>
            </a:r>
            <a:r>
              <a:rPr lang="en-US" altLang="ja-JP" sz="2000" dirty="0" smtClean="0"/>
              <a:t>  </a:t>
            </a:r>
            <a:r>
              <a:rPr lang="ja-JP" altLang="en-US" sz="2000" dirty="0"/>
              <a:t>	</a:t>
            </a:r>
            <a:r>
              <a:rPr lang="en-US" altLang="ja-JP" sz="2000" dirty="0" smtClean="0"/>
              <a:t>11 </a:t>
            </a:r>
            <a:r>
              <a:rPr lang="ja-JP" altLang="en-US" sz="2000" dirty="0" smtClean="0"/>
              <a:t>　</a:t>
            </a:r>
            <a:r>
              <a:rPr lang="en-US" altLang="ja-JP" sz="2000" dirty="0" smtClean="0"/>
              <a:t>    </a:t>
            </a:r>
            <a:r>
              <a:rPr lang="en-US" altLang="ja-JP" sz="2000" dirty="0"/>
              <a:t>	</a:t>
            </a:r>
            <a:r>
              <a:rPr lang="en-US" altLang="ja-JP" sz="2000" dirty="0" smtClean="0"/>
              <a:t>202</a:t>
            </a:r>
            <a:endParaRPr lang="en-US" altLang="ja-JP" sz="2000" dirty="0"/>
          </a:p>
          <a:p>
            <a:r>
              <a:rPr lang="en-US" altLang="ja-JP" sz="2000" dirty="0"/>
              <a:t>-----------------------------------------</a:t>
            </a:r>
          </a:p>
          <a:p>
            <a:endParaRPr lang="en-US" altLang="ja-JP" sz="2000" dirty="0"/>
          </a:p>
          <a:p>
            <a:r>
              <a:rPr lang="ja-JP" altLang="en-US" sz="2000" dirty="0"/>
              <a:t>両側検定  </a:t>
            </a:r>
            <a:r>
              <a:rPr lang="en-US" altLang="ja-JP" sz="2000" dirty="0"/>
              <a:t>:  p=0.1391   ns (.10&lt;p)</a:t>
            </a:r>
          </a:p>
          <a:p>
            <a:endParaRPr lang="en-US" altLang="ja-JP" sz="2000" dirty="0"/>
          </a:p>
          <a:p>
            <a:r>
              <a:rPr lang="ja-JP" altLang="en-US" sz="2000" dirty="0"/>
              <a:t>片側検定  </a:t>
            </a:r>
            <a:r>
              <a:rPr lang="en-US" altLang="ja-JP" sz="2000" dirty="0"/>
              <a:t>:  p=0.0886   +  (.05&lt;p&lt;.10)</a:t>
            </a:r>
            <a:endParaRPr lang="ja-JP" altLang="en-US" sz="2000" dirty="0"/>
          </a:p>
        </p:txBody>
      </p:sp>
      <p:sp>
        <p:nvSpPr>
          <p:cNvPr id="8" name="正方形/長方形 7"/>
          <p:cNvSpPr/>
          <p:nvPr/>
        </p:nvSpPr>
        <p:spPr>
          <a:xfrm>
            <a:off x="4941575" y="2695463"/>
            <a:ext cx="3785273" cy="2862322"/>
          </a:xfrm>
          <a:prstGeom prst="rect">
            <a:avLst/>
          </a:prstGeom>
        </p:spPr>
        <p:txBody>
          <a:bodyPr wrap="square">
            <a:spAutoFit/>
          </a:bodyPr>
          <a:lstStyle/>
          <a:p>
            <a:r>
              <a:rPr lang="ja-JP" altLang="en-US" sz="2000" dirty="0"/>
              <a:t>	</a:t>
            </a:r>
            <a:r>
              <a:rPr lang="en-US" altLang="ja-JP" sz="2000" dirty="0" smtClean="0"/>
              <a:t>      </a:t>
            </a:r>
            <a:r>
              <a:rPr lang="ja-JP" altLang="en-US" sz="2000" dirty="0" smtClean="0"/>
              <a:t>　</a:t>
            </a:r>
            <a:r>
              <a:rPr lang="en-US" altLang="ja-JP" sz="2000" dirty="0" smtClean="0"/>
              <a:t>    </a:t>
            </a:r>
            <a:r>
              <a:rPr lang="ja-JP" altLang="en-US" sz="2000" dirty="0" smtClean="0"/>
              <a:t>あり</a:t>
            </a:r>
            <a:r>
              <a:rPr lang="ja-JP" altLang="en-US" sz="2000" dirty="0"/>
              <a:t>	</a:t>
            </a:r>
            <a:r>
              <a:rPr lang="en-US" altLang="ja-JP" sz="2000" dirty="0" smtClean="0"/>
              <a:t>  </a:t>
            </a:r>
            <a:r>
              <a:rPr lang="ja-JP" altLang="en-US" sz="2000" dirty="0" smtClean="0"/>
              <a:t>　</a:t>
            </a:r>
            <a:r>
              <a:rPr lang="en-US" altLang="ja-JP" sz="2000" dirty="0" smtClean="0"/>
              <a:t>  </a:t>
            </a:r>
            <a:r>
              <a:rPr lang="ja-JP" altLang="en-US" sz="2000" dirty="0" smtClean="0"/>
              <a:t>なし</a:t>
            </a:r>
            <a:endParaRPr lang="ja-JP" altLang="en-US" sz="2000" dirty="0"/>
          </a:p>
          <a:p>
            <a:r>
              <a:rPr lang="en-US" altLang="ja-JP" sz="2000" dirty="0"/>
              <a:t>-----------------------------------------</a:t>
            </a:r>
          </a:p>
          <a:p>
            <a:r>
              <a:rPr lang="en-US" altLang="ja-JP" sz="2000" dirty="0" smtClean="0"/>
              <a:t>Vaccine</a:t>
            </a:r>
            <a:r>
              <a:rPr lang="ja-JP" altLang="en-US" sz="2000" dirty="0" smtClean="0"/>
              <a:t>　</a:t>
            </a:r>
            <a:r>
              <a:rPr lang="en-US" altLang="ja-JP" sz="2000" dirty="0" smtClean="0"/>
              <a:t>  </a:t>
            </a:r>
            <a:r>
              <a:rPr lang="ja-JP" altLang="en-US" sz="2000" dirty="0"/>
              <a:t>	</a:t>
            </a:r>
            <a:r>
              <a:rPr lang="en-US" altLang="ja-JP" sz="2000" dirty="0" smtClean="0"/>
              <a:t>40</a:t>
            </a:r>
            <a:r>
              <a:rPr lang="ja-JP" altLang="en-US" sz="2000" dirty="0" smtClean="0"/>
              <a:t>　</a:t>
            </a:r>
            <a:r>
              <a:rPr lang="en-US" altLang="ja-JP" sz="2000" dirty="0" smtClean="0"/>
              <a:t>     </a:t>
            </a:r>
            <a:r>
              <a:rPr lang="en-US" altLang="ja-JP" sz="2000" dirty="0"/>
              <a:t>	</a:t>
            </a:r>
            <a:r>
              <a:rPr lang="en-US" altLang="ja-JP" sz="2000" dirty="0" smtClean="0"/>
              <a:t>408</a:t>
            </a:r>
            <a:endParaRPr lang="en-US" altLang="ja-JP" sz="2000" dirty="0"/>
          </a:p>
          <a:p>
            <a:r>
              <a:rPr lang="en-US" altLang="ja-JP" sz="2000" dirty="0" smtClean="0"/>
              <a:t>Placebo</a:t>
            </a:r>
            <a:r>
              <a:rPr lang="ja-JP" altLang="en-US" sz="2000" dirty="0" smtClean="0"/>
              <a:t>　</a:t>
            </a:r>
            <a:r>
              <a:rPr lang="en-US" altLang="ja-JP" sz="2000" dirty="0" smtClean="0"/>
              <a:t>  </a:t>
            </a:r>
            <a:r>
              <a:rPr lang="ja-JP" altLang="en-US" sz="2000" dirty="0"/>
              <a:t>	</a:t>
            </a:r>
            <a:r>
              <a:rPr lang="en-US" altLang="ja-JP" sz="2000" dirty="0" smtClean="0"/>
              <a:t>22 </a:t>
            </a:r>
            <a:r>
              <a:rPr lang="ja-JP" altLang="en-US" sz="2000" dirty="0" smtClean="0"/>
              <a:t>　</a:t>
            </a:r>
            <a:r>
              <a:rPr lang="en-US" altLang="ja-JP" sz="2000" dirty="0" smtClean="0"/>
              <a:t>    </a:t>
            </a:r>
            <a:r>
              <a:rPr lang="en-US" altLang="ja-JP" sz="2000" dirty="0"/>
              <a:t>	</a:t>
            </a:r>
            <a:r>
              <a:rPr lang="en-US" altLang="ja-JP" sz="2000" dirty="0" smtClean="0"/>
              <a:t>404</a:t>
            </a:r>
            <a:endParaRPr lang="en-US" altLang="ja-JP" sz="2000" dirty="0"/>
          </a:p>
          <a:p>
            <a:r>
              <a:rPr lang="en-US" altLang="ja-JP" sz="2000" dirty="0"/>
              <a:t>-----------------------------------------</a:t>
            </a:r>
          </a:p>
          <a:p>
            <a:endParaRPr lang="en-US" altLang="ja-JP" sz="2000" dirty="0"/>
          </a:p>
          <a:p>
            <a:r>
              <a:rPr lang="ja-JP" altLang="en-US" sz="2000" dirty="0"/>
              <a:t>両側検定  </a:t>
            </a:r>
            <a:r>
              <a:rPr lang="en-US" altLang="ja-JP" sz="2000" dirty="0"/>
              <a:t>:  p=0.0347   *  (p&lt;.05)</a:t>
            </a:r>
          </a:p>
          <a:p>
            <a:endParaRPr lang="en-US" altLang="ja-JP" sz="2000" dirty="0"/>
          </a:p>
          <a:p>
            <a:r>
              <a:rPr lang="ja-JP" altLang="en-US" sz="2000" dirty="0"/>
              <a:t>片側検定  </a:t>
            </a:r>
            <a:r>
              <a:rPr lang="en-US" altLang="ja-JP" sz="2000" dirty="0"/>
              <a:t>:  p=0.0204   *  (p&lt;.05</a:t>
            </a:r>
            <a:r>
              <a:rPr lang="en-US" altLang="ja-JP" sz="2000" dirty="0" smtClean="0"/>
              <a:t>)</a:t>
            </a:r>
            <a:endParaRPr lang="en-US" altLang="ja-JP" sz="2000" dirty="0"/>
          </a:p>
        </p:txBody>
      </p:sp>
      <p:sp>
        <p:nvSpPr>
          <p:cNvPr id="9" name="正方形/長方形 8"/>
          <p:cNvSpPr/>
          <p:nvPr/>
        </p:nvSpPr>
        <p:spPr>
          <a:xfrm>
            <a:off x="228877" y="4420630"/>
            <a:ext cx="4422492" cy="2274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4651369" y="4414449"/>
            <a:ext cx="4422492" cy="2274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2667222" y="2150656"/>
            <a:ext cx="3206527" cy="461665"/>
          </a:xfrm>
          <a:prstGeom prst="rect">
            <a:avLst/>
          </a:prstGeom>
        </p:spPr>
        <p:txBody>
          <a:bodyPr wrap="none">
            <a:spAutoFit/>
          </a:bodyPr>
          <a:lstStyle/>
          <a:p>
            <a:r>
              <a:rPr lang="en-US" altLang="ja-JP" sz="2400" dirty="0"/>
              <a:t>Serious adverse events*</a:t>
            </a:r>
            <a:endParaRPr lang="ja-JP" altLang="en-US" sz="2400" dirty="0"/>
          </a:p>
        </p:txBody>
      </p:sp>
    </p:spTree>
    <p:extLst>
      <p:ext uri="{BB962C8B-B14F-4D97-AF65-F5344CB8AC3E}">
        <p14:creationId xmlns:p14="http://schemas.microsoft.com/office/powerpoint/2010/main" val="28414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231218"/>
            <a:ext cx="9144000" cy="492553"/>
          </a:xfrm>
          <a:prstGeom prst="rect">
            <a:avLst/>
          </a:prstGeom>
        </p:spPr>
      </p:pic>
      <p:sp>
        <p:nvSpPr>
          <p:cNvPr id="4" name="テキスト ボックス 3"/>
          <p:cNvSpPr txBox="1"/>
          <p:nvPr/>
        </p:nvSpPr>
        <p:spPr>
          <a:xfrm>
            <a:off x="324856" y="1976717"/>
            <a:ext cx="8313544" cy="461665"/>
          </a:xfrm>
          <a:prstGeom prst="rect">
            <a:avLst/>
          </a:prstGeom>
          <a:noFill/>
        </p:spPr>
        <p:txBody>
          <a:bodyPr wrap="none" rtlCol="0">
            <a:spAutoFit/>
          </a:bodyPr>
          <a:lstStyle/>
          <a:p>
            <a:r>
              <a:rPr lang="en-US" altLang="ja-JP" sz="2400" dirty="0" smtClean="0"/>
              <a:t>NOCD(</a:t>
            </a:r>
            <a:r>
              <a:rPr lang="en-US" altLang="ja-JP" sz="2400" dirty="0"/>
              <a:t>GlaxoSmithKline assessment) = New onset chronic </a:t>
            </a:r>
            <a:r>
              <a:rPr lang="en-US" altLang="ja-JP" sz="2400" dirty="0" smtClean="0"/>
              <a:t>disease</a:t>
            </a:r>
            <a:endParaRPr kumimoji="1" lang="ja-JP" altLang="en-US" sz="2400" dirty="0"/>
          </a:p>
        </p:txBody>
      </p:sp>
      <p:sp>
        <p:nvSpPr>
          <p:cNvPr id="6" name="正方形/長方形 5"/>
          <p:cNvSpPr/>
          <p:nvPr/>
        </p:nvSpPr>
        <p:spPr>
          <a:xfrm>
            <a:off x="531585" y="2689282"/>
            <a:ext cx="4119784" cy="2862322"/>
          </a:xfrm>
          <a:prstGeom prst="rect">
            <a:avLst/>
          </a:prstGeom>
        </p:spPr>
        <p:txBody>
          <a:bodyPr wrap="square">
            <a:spAutoFit/>
          </a:bodyPr>
          <a:lstStyle/>
          <a:p>
            <a:r>
              <a:rPr lang="ja-JP" altLang="en-US" sz="2000" dirty="0"/>
              <a:t>	</a:t>
            </a:r>
            <a:r>
              <a:rPr lang="en-US" altLang="ja-JP" sz="2000" dirty="0" smtClean="0"/>
              <a:t>      </a:t>
            </a:r>
            <a:r>
              <a:rPr lang="ja-JP" altLang="en-US" sz="2000" dirty="0" smtClean="0"/>
              <a:t>　</a:t>
            </a:r>
            <a:r>
              <a:rPr lang="en-US" altLang="ja-JP" sz="2000" dirty="0" smtClean="0"/>
              <a:t>    </a:t>
            </a:r>
            <a:r>
              <a:rPr lang="ja-JP" altLang="en-US" sz="2000" dirty="0" smtClean="0"/>
              <a:t>あり</a:t>
            </a:r>
            <a:r>
              <a:rPr lang="ja-JP" altLang="en-US" sz="2000" dirty="0"/>
              <a:t>	</a:t>
            </a:r>
            <a:r>
              <a:rPr lang="en-US" altLang="ja-JP" sz="2000" dirty="0" smtClean="0"/>
              <a:t>  </a:t>
            </a:r>
            <a:r>
              <a:rPr lang="ja-JP" altLang="en-US" sz="2000" dirty="0" smtClean="0"/>
              <a:t>　</a:t>
            </a:r>
            <a:r>
              <a:rPr lang="en-US" altLang="ja-JP" sz="2000" dirty="0" smtClean="0"/>
              <a:t>  </a:t>
            </a:r>
            <a:r>
              <a:rPr lang="ja-JP" altLang="en-US" sz="2000" dirty="0" smtClean="0"/>
              <a:t>なし</a:t>
            </a:r>
            <a:endParaRPr lang="ja-JP" altLang="en-US" sz="2000" dirty="0"/>
          </a:p>
          <a:p>
            <a:r>
              <a:rPr lang="en-US" altLang="ja-JP" sz="2000" dirty="0"/>
              <a:t>-----------------------------------------</a:t>
            </a:r>
          </a:p>
          <a:p>
            <a:r>
              <a:rPr lang="en-US" altLang="ja-JP" sz="2000" dirty="0" smtClean="0"/>
              <a:t>Vaccine</a:t>
            </a:r>
            <a:r>
              <a:rPr lang="ja-JP" altLang="en-US" sz="2000" dirty="0" smtClean="0"/>
              <a:t>　</a:t>
            </a:r>
            <a:r>
              <a:rPr lang="en-US" altLang="ja-JP" sz="2000" dirty="0" smtClean="0"/>
              <a:t>  </a:t>
            </a:r>
            <a:r>
              <a:rPr lang="ja-JP" altLang="en-US" sz="2000" dirty="0"/>
              <a:t>	</a:t>
            </a:r>
            <a:r>
              <a:rPr lang="en-US" altLang="ja-JP" sz="2000" dirty="0" smtClean="0"/>
              <a:t>6</a:t>
            </a:r>
            <a:r>
              <a:rPr lang="ja-JP" altLang="en-US" sz="2000" dirty="0" smtClean="0"/>
              <a:t>　</a:t>
            </a:r>
            <a:r>
              <a:rPr lang="en-US" altLang="ja-JP" sz="2000" dirty="0" smtClean="0"/>
              <a:t>     </a:t>
            </a:r>
            <a:r>
              <a:rPr lang="en-US" altLang="ja-JP" sz="2000" dirty="0"/>
              <a:t>	</a:t>
            </a:r>
            <a:r>
              <a:rPr lang="en-US" altLang="ja-JP" sz="2000" dirty="0" smtClean="0"/>
              <a:t>218</a:t>
            </a:r>
            <a:endParaRPr lang="en-US" altLang="ja-JP" sz="2000" dirty="0"/>
          </a:p>
          <a:p>
            <a:r>
              <a:rPr lang="en-US" altLang="ja-JP" sz="2000" dirty="0" smtClean="0"/>
              <a:t>Placebo</a:t>
            </a:r>
            <a:r>
              <a:rPr lang="ja-JP" altLang="en-US" sz="2000" dirty="0" smtClean="0"/>
              <a:t>　</a:t>
            </a:r>
            <a:r>
              <a:rPr lang="en-US" altLang="ja-JP" sz="2000" dirty="0" smtClean="0"/>
              <a:t>  </a:t>
            </a:r>
            <a:r>
              <a:rPr lang="ja-JP" altLang="en-US" sz="2000" dirty="0"/>
              <a:t>	</a:t>
            </a:r>
            <a:r>
              <a:rPr lang="en-US" altLang="ja-JP" sz="2000" dirty="0" smtClean="0"/>
              <a:t>3 </a:t>
            </a:r>
            <a:r>
              <a:rPr lang="ja-JP" altLang="en-US" sz="2000" dirty="0" smtClean="0"/>
              <a:t>　</a:t>
            </a:r>
            <a:r>
              <a:rPr lang="en-US" altLang="ja-JP" sz="2000" dirty="0" smtClean="0"/>
              <a:t>    </a:t>
            </a:r>
            <a:r>
              <a:rPr lang="en-US" altLang="ja-JP" sz="2000" dirty="0"/>
              <a:t>	</a:t>
            </a:r>
            <a:r>
              <a:rPr lang="en-US" altLang="ja-JP" sz="2000" dirty="0" smtClean="0"/>
              <a:t>210</a:t>
            </a:r>
            <a:endParaRPr lang="en-US" altLang="ja-JP" sz="2000" dirty="0"/>
          </a:p>
          <a:p>
            <a:r>
              <a:rPr lang="en-US" altLang="ja-JP" sz="2000" dirty="0"/>
              <a:t>-----------------------------------------</a:t>
            </a:r>
          </a:p>
          <a:p>
            <a:endParaRPr lang="en-US" altLang="ja-JP" sz="2000" dirty="0"/>
          </a:p>
          <a:p>
            <a:r>
              <a:rPr lang="ja-JP" altLang="en-US" sz="2000" dirty="0"/>
              <a:t>両側検定  </a:t>
            </a:r>
            <a:r>
              <a:rPr lang="en-US" altLang="ja-JP" sz="2000" dirty="0"/>
              <a:t>:  p=0.5045   ns (.10&lt;p)</a:t>
            </a:r>
          </a:p>
          <a:p>
            <a:endParaRPr lang="en-US" altLang="ja-JP" sz="2000" dirty="0"/>
          </a:p>
          <a:p>
            <a:r>
              <a:rPr lang="ja-JP" altLang="en-US" sz="2000" dirty="0"/>
              <a:t>片側検定  </a:t>
            </a:r>
            <a:r>
              <a:rPr lang="en-US" altLang="ja-JP" sz="2000" dirty="0"/>
              <a:t>:  p=0.2771   ns (.10&lt;p)</a:t>
            </a:r>
            <a:endParaRPr lang="ja-JP" altLang="en-US" sz="2000" dirty="0"/>
          </a:p>
        </p:txBody>
      </p:sp>
      <p:sp>
        <p:nvSpPr>
          <p:cNvPr id="7" name="正方形/長方形 6"/>
          <p:cNvSpPr/>
          <p:nvPr/>
        </p:nvSpPr>
        <p:spPr>
          <a:xfrm>
            <a:off x="4749617" y="2695463"/>
            <a:ext cx="4198869" cy="2862322"/>
          </a:xfrm>
          <a:prstGeom prst="rect">
            <a:avLst/>
          </a:prstGeom>
        </p:spPr>
        <p:txBody>
          <a:bodyPr wrap="square">
            <a:spAutoFit/>
          </a:bodyPr>
          <a:lstStyle/>
          <a:p>
            <a:r>
              <a:rPr lang="ja-JP" altLang="en-US" sz="2000" dirty="0"/>
              <a:t>	</a:t>
            </a:r>
            <a:r>
              <a:rPr lang="en-US" altLang="ja-JP" sz="2000" dirty="0" smtClean="0"/>
              <a:t>      </a:t>
            </a:r>
            <a:r>
              <a:rPr lang="ja-JP" altLang="en-US" sz="2000" dirty="0" smtClean="0"/>
              <a:t>　</a:t>
            </a:r>
            <a:r>
              <a:rPr lang="en-US" altLang="ja-JP" sz="2000" dirty="0" smtClean="0"/>
              <a:t>    </a:t>
            </a:r>
            <a:r>
              <a:rPr lang="ja-JP" altLang="en-US" sz="2000" dirty="0" smtClean="0"/>
              <a:t>あり</a:t>
            </a:r>
            <a:r>
              <a:rPr lang="ja-JP" altLang="en-US" sz="2000" dirty="0"/>
              <a:t>	</a:t>
            </a:r>
            <a:r>
              <a:rPr lang="en-US" altLang="ja-JP" sz="2000" dirty="0" smtClean="0"/>
              <a:t>  </a:t>
            </a:r>
            <a:r>
              <a:rPr lang="ja-JP" altLang="en-US" sz="2000" dirty="0" smtClean="0"/>
              <a:t>　</a:t>
            </a:r>
            <a:r>
              <a:rPr lang="en-US" altLang="ja-JP" sz="2000" dirty="0" smtClean="0"/>
              <a:t>  </a:t>
            </a:r>
            <a:r>
              <a:rPr lang="ja-JP" altLang="en-US" sz="2000" dirty="0" smtClean="0"/>
              <a:t>なし</a:t>
            </a:r>
            <a:endParaRPr lang="ja-JP" altLang="en-US" sz="2000" dirty="0"/>
          </a:p>
          <a:p>
            <a:r>
              <a:rPr lang="en-US" altLang="ja-JP" sz="2000" dirty="0"/>
              <a:t>-----------------------------------------</a:t>
            </a:r>
          </a:p>
          <a:p>
            <a:r>
              <a:rPr lang="en-US" altLang="ja-JP" sz="2000" dirty="0" smtClean="0"/>
              <a:t>Vaccine</a:t>
            </a:r>
            <a:r>
              <a:rPr lang="ja-JP" altLang="en-US" sz="2000" dirty="0" smtClean="0"/>
              <a:t>　</a:t>
            </a:r>
            <a:r>
              <a:rPr lang="en-US" altLang="ja-JP" sz="2000" dirty="0" smtClean="0"/>
              <a:t>  </a:t>
            </a:r>
            <a:r>
              <a:rPr lang="ja-JP" altLang="en-US" sz="2000" dirty="0"/>
              <a:t>	</a:t>
            </a:r>
            <a:r>
              <a:rPr lang="en-US" altLang="ja-JP" sz="2000" dirty="0" smtClean="0"/>
              <a:t>24</a:t>
            </a:r>
            <a:r>
              <a:rPr lang="ja-JP" altLang="en-US" sz="2000" dirty="0" smtClean="0"/>
              <a:t>　</a:t>
            </a:r>
            <a:r>
              <a:rPr lang="en-US" altLang="ja-JP" sz="2000" dirty="0" smtClean="0"/>
              <a:t>     </a:t>
            </a:r>
            <a:r>
              <a:rPr lang="en-US" altLang="ja-JP" sz="2000" dirty="0"/>
              <a:t>	</a:t>
            </a:r>
            <a:r>
              <a:rPr lang="en-US" altLang="ja-JP" sz="2000" dirty="0" smtClean="0"/>
              <a:t>872</a:t>
            </a:r>
            <a:endParaRPr lang="en-US" altLang="ja-JP" sz="2000" dirty="0"/>
          </a:p>
          <a:p>
            <a:r>
              <a:rPr lang="en-US" altLang="ja-JP" sz="2000" dirty="0" smtClean="0"/>
              <a:t>Placebo</a:t>
            </a:r>
            <a:r>
              <a:rPr lang="ja-JP" altLang="en-US" sz="2000" dirty="0" smtClean="0"/>
              <a:t>　</a:t>
            </a:r>
            <a:r>
              <a:rPr lang="en-US" altLang="ja-JP" sz="2000" dirty="0" smtClean="0"/>
              <a:t>  </a:t>
            </a:r>
            <a:r>
              <a:rPr lang="ja-JP" altLang="en-US" sz="2000" dirty="0"/>
              <a:t>	</a:t>
            </a:r>
            <a:r>
              <a:rPr lang="en-US" altLang="ja-JP" sz="2000" dirty="0" smtClean="0"/>
              <a:t>12 </a:t>
            </a:r>
            <a:r>
              <a:rPr lang="ja-JP" altLang="en-US" sz="2000" dirty="0" smtClean="0"/>
              <a:t>　</a:t>
            </a:r>
            <a:r>
              <a:rPr lang="en-US" altLang="ja-JP" sz="2000" dirty="0" smtClean="0"/>
              <a:t>    </a:t>
            </a:r>
            <a:r>
              <a:rPr lang="en-US" altLang="ja-JP" sz="2000" dirty="0"/>
              <a:t>	</a:t>
            </a:r>
            <a:r>
              <a:rPr lang="en-US" altLang="ja-JP" sz="2000" dirty="0" smtClean="0"/>
              <a:t>840</a:t>
            </a:r>
            <a:endParaRPr lang="en-US" altLang="ja-JP" sz="2000" dirty="0"/>
          </a:p>
          <a:p>
            <a:r>
              <a:rPr lang="en-US" altLang="ja-JP" sz="2000" dirty="0"/>
              <a:t>-----------------------------------------</a:t>
            </a:r>
          </a:p>
          <a:p>
            <a:endParaRPr lang="en-US" altLang="ja-JP" sz="2000" dirty="0"/>
          </a:p>
          <a:p>
            <a:r>
              <a:rPr lang="ja-JP" altLang="en-US" sz="2000" dirty="0"/>
              <a:t>両側検定  </a:t>
            </a:r>
            <a:r>
              <a:rPr lang="en-US" altLang="ja-JP" sz="2000" dirty="0"/>
              <a:t>:  p=0.0655   +  (.05&lt;p&lt;.10)</a:t>
            </a:r>
          </a:p>
          <a:p>
            <a:endParaRPr lang="en-US" altLang="ja-JP" sz="2000" dirty="0"/>
          </a:p>
          <a:p>
            <a:r>
              <a:rPr lang="ja-JP" altLang="en-US" sz="2000" dirty="0"/>
              <a:t>片側検定  </a:t>
            </a:r>
            <a:r>
              <a:rPr lang="en-US" altLang="ja-JP" sz="2000" dirty="0"/>
              <a:t>:  p=0.0436   *  (p&lt;.05)</a:t>
            </a:r>
          </a:p>
        </p:txBody>
      </p:sp>
      <p:sp>
        <p:nvSpPr>
          <p:cNvPr id="8" name="正方形/長方形 7"/>
          <p:cNvSpPr/>
          <p:nvPr/>
        </p:nvSpPr>
        <p:spPr>
          <a:xfrm>
            <a:off x="228877" y="4420630"/>
            <a:ext cx="4422492" cy="2274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4651369" y="4414449"/>
            <a:ext cx="4422492" cy="2274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63318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824801"/>
            <a:ext cx="9144000" cy="469127"/>
          </a:xfrm>
          <a:prstGeom prst="rect">
            <a:avLst/>
          </a:prstGeom>
        </p:spPr>
      </p:pic>
      <p:sp>
        <p:nvSpPr>
          <p:cNvPr id="3" name="テキスト ボックス 2"/>
          <p:cNvSpPr txBox="1"/>
          <p:nvPr/>
        </p:nvSpPr>
        <p:spPr>
          <a:xfrm>
            <a:off x="457750" y="1736968"/>
            <a:ext cx="6115677" cy="523220"/>
          </a:xfrm>
          <a:prstGeom prst="rect">
            <a:avLst/>
          </a:prstGeom>
          <a:noFill/>
        </p:spPr>
        <p:txBody>
          <a:bodyPr wrap="none" rtlCol="0">
            <a:spAutoFit/>
          </a:bodyPr>
          <a:lstStyle/>
          <a:p>
            <a:r>
              <a:rPr lang="en-US" altLang="ja-JP" sz="2800" dirty="0" smtClean="0"/>
              <a:t>NOAD </a:t>
            </a:r>
            <a:r>
              <a:rPr lang="en-US" altLang="ja-JP" sz="2800" dirty="0"/>
              <a:t>= New onset autoimmune </a:t>
            </a:r>
            <a:r>
              <a:rPr lang="en-US" altLang="ja-JP" sz="2800" dirty="0" smtClean="0"/>
              <a:t>disease</a:t>
            </a:r>
            <a:endParaRPr lang="ja-JP" altLang="en-US" sz="2800" dirty="0"/>
          </a:p>
        </p:txBody>
      </p:sp>
      <p:sp>
        <p:nvSpPr>
          <p:cNvPr id="4" name="正方形/長方形 3"/>
          <p:cNvSpPr/>
          <p:nvPr/>
        </p:nvSpPr>
        <p:spPr>
          <a:xfrm>
            <a:off x="521733" y="2689282"/>
            <a:ext cx="3849072" cy="2862322"/>
          </a:xfrm>
          <a:prstGeom prst="rect">
            <a:avLst/>
          </a:prstGeom>
        </p:spPr>
        <p:txBody>
          <a:bodyPr wrap="square">
            <a:spAutoFit/>
          </a:bodyPr>
          <a:lstStyle/>
          <a:p>
            <a:r>
              <a:rPr lang="ja-JP" altLang="en-US" sz="2000" dirty="0"/>
              <a:t>	</a:t>
            </a:r>
            <a:r>
              <a:rPr lang="en-US" altLang="ja-JP" sz="2000" dirty="0" smtClean="0"/>
              <a:t>      </a:t>
            </a:r>
            <a:r>
              <a:rPr lang="ja-JP" altLang="en-US" sz="2000" dirty="0" smtClean="0"/>
              <a:t>　</a:t>
            </a:r>
            <a:r>
              <a:rPr lang="en-US" altLang="ja-JP" sz="2000" dirty="0" smtClean="0"/>
              <a:t>    </a:t>
            </a:r>
            <a:r>
              <a:rPr lang="ja-JP" altLang="en-US" sz="2000" dirty="0" smtClean="0"/>
              <a:t>あり</a:t>
            </a:r>
            <a:r>
              <a:rPr lang="ja-JP" altLang="en-US" sz="2000" dirty="0"/>
              <a:t>	</a:t>
            </a:r>
            <a:r>
              <a:rPr lang="en-US" altLang="ja-JP" sz="2000" dirty="0" smtClean="0"/>
              <a:t>  </a:t>
            </a:r>
            <a:r>
              <a:rPr lang="ja-JP" altLang="en-US" sz="2000" dirty="0" smtClean="0"/>
              <a:t>　</a:t>
            </a:r>
            <a:r>
              <a:rPr lang="en-US" altLang="ja-JP" sz="2000" dirty="0" smtClean="0"/>
              <a:t>  </a:t>
            </a:r>
            <a:r>
              <a:rPr lang="ja-JP" altLang="en-US" sz="2000" dirty="0" smtClean="0"/>
              <a:t>なし</a:t>
            </a:r>
            <a:endParaRPr lang="ja-JP" altLang="en-US" sz="2000" dirty="0"/>
          </a:p>
          <a:p>
            <a:r>
              <a:rPr lang="en-US" altLang="ja-JP" sz="2000" dirty="0"/>
              <a:t>-----------------------------------------</a:t>
            </a:r>
          </a:p>
          <a:p>
            <a:r>
              <a:rPr lang="en-US" altLang="ja-JP" sz="2000" dirty="0" smtClean="0"/>
              <a:t>Vaccine</a:t>
            </a:r>
            <a:r>
              <a:rPr lang="ja-JP" altLang="en-US" sz="2000" dirty="0" smtClean="0"/>
              <a:t>　</a:t>
            </a:r>
            <a:r>
              <a:rPr lang="en-US" altLang="ja-JP" sz="2000" dirty="0" smtClean="0"/>
              <a:t>  </a:t>
            </a:r>
            <a:r>
              <a:rPr lang="ja-JP" altLang="en-US" sz="2000" dirty="0"/>
              <a:t>	</a:t>
            </a:r>
            <a:r>
              <a:rPr lang="en-US" altLang="ja-JP" sz="2000" dirty="0" smtClean="0"/>
              <a:t>4</a:t>
            </a:r>
            <a:r>
              <a:rPr lang="ja-JP" altLang="en-US" sz="2000" dirty="0" smtClean="0"/>
              <a:t>　</a:t>
            </a:r>
            <a:r>
              <a:rPr lang="en-US" altLang="ja-JP" sz="2000" dirty="0" smtClean="0"/>
              <a:t>     </a:t>
            </a:r>
            <a:r>
              <a:rPr lang="en-US" altLang="ja-JP" sz="2000" dirty="0"/>
              <a:t>	</a:t>
            </a:r>
            <a:r>
              <a:rPr lang="en-US" altLang="ja-JP" sz="2000" dirty="0" smtClean="0"/>
              <a:t>220</a:t>
            </a:r>
            <a:endParaRPr lang="en-US" altLang="ja-JP" sz="2000" dirty="0"/>
          </a:p>
          <a:p>
            <a:r>
              <a:rPr lang="en-US" altLang="ja-JP" sz="2000" dirty="0" smtClean="0"/>
              <a:t>Placebo</a:t>
            </a:r>
            <a:r>
              <a:rPr lang="ja-JP" altLang="en-US" sz="2000" dirty="0" smtClean="0"/>
              <a:t>　</a:t>
            </a:r>
            <a:r>
              <a:rPr lang="en-US" altLang="ja-JP" sz="2000" dirty="0" smtClean="0"/>
              <a:t>  </a:t>
            </a:r>
            <a:r>
              <a:rPr lang="ja-JP" altLang="en-US" sz="2000" dirty="0"/>
              <a:t>	</a:t>
            </a:r>
            <a:r>
              <a:rPr lang="en-US" altLang="ja-JP" sz="2000" dirty="0" smtClean="0"/>
              <a:t>1 </a:t>
            </a:r>
            <a:r>
              <a:rPr lang="ja-JP" altLang="en-US" sz="2000" dirty="0" smtClean="0"/>
              <a:t>　</a:t>
            </a:r>
            <a:r>
              <a:rPr lang="en-US" altLang="ja-JP" sz="2000" dirty="0" smtClean="0"/>
              <a:t>    </a:t>
            </a:r>
            <a:r>
              <a:rPr lang="en-US" altLang="ja-JP" sz="2000" dirty="0"/>
              <a:t>	</a:t>
            </a:r>
            <a:r>
              <a:rPr lang="en-US" altLang="ja-JP" sz="2000" dirty="0" smtClean="0"/>
              <a:t>212</a:t>
            </a:r>
            <a:endParaRPr lang="en-US" altLang="ja-JP" sz="2000" dirty="0"/>
          </a:p>
          <a:p>
            <a:r>
              <a:rPr lang="en-US" altLang="ja-JP" sz="2000" dirty="0"/>
              <a:t>-----------------------------------------</a:t>
            </a:r>
          </a:p>
          <a:p>
            <a:endParaRPr lang="en-US" altLang="ja-JP" sz="2000" dirty="0"/>
          </a:p>
          <a:p>
            <a:r>
              <a:rPr lang="ja-JP" altLang="en-US" sz="2000" dirty="0"/>
              <a:t>両側検定  </a:t>
            </a:r>
            <a:r>
              <a:rPr lang="en-US" altLang="ja-JP" sz="2000" dirty="0"/>
              <a:t>:  p=0.3729   ns (.10&lt;p)</a:t>
            </a:r>
          </a:p>
          <a:p>
            <a:endParaRPr lang="en-US" altLang="ja-JP" sz="2000" dirty="0"/>
          </a:p>
          <a:p>
            <a:r>
              <a:rPr lang="ja-JP" altLang="en-US" sz="2000" dirty="0"/>
              <a:t>片側検定  </a:t>
            </a:r>
            <a:r>
              <a:rPr lang="en-US" altLang="ja-JP" sz="2000" dirty="0"/>
              <a:t>:  p=0.2022   ns (.10&lt;p)</a:t>
            </a:r>
            <a:endParaRPr lang="ja-JP" altLang="en-US" sz="2000" dirty="0"/>
          </a:p>
        </p:txBody>
      </p:sp>
      <p:sp>
        <p:nvSpPr>
          <p:cNvPr id="5" name="正方形/長方形 4"/>
          <p:cNvSpPr/>
          <p:nvPr/>
        </p:nvSpPr>
        <p:spPr>
          <a:xfrm>
            <a:off x="4941576" y="2695463"/>
            <a:ext cx="3873876" cy="2862322"/>
          </a:xfrm>
          <a:prstGeom prst="rect">
            <a:avLst/>
          </a:prstGeom>
        </p:spPr>
        <p:txBody>
          <a:bodyPr wrap="square">
            <a:spAutoFit/>
          </a:bodyPr>
          <a:lstStyle/>
          <a:p>
            <a:r>
              <a:rPr lang="ja-JP" altLang="en-US" sz="2000" dirty="0"/>
              <a:t>	</a:t>
            </a:r>
            <a:r>
              <a:rPr lang="en-US" altLang="ja-JP" sz="2000" dirty="0" smtClean="0"/>
              <a:t>      </a:t>
            </a:r>
            <a:r>
              <a:rPr lang="ja-JP" altLang="en-US" sz="2000" dirty="0" smtClean="0"/>
              <a:t>　</a:t>
            </a:r>
            <a:r>
              <a:rPr lang="en-US" altLang="ja-JP" sz="2000" dirty="0" smtClean="0"/>
              <a:t>    </a:t>
            </a:r>
            <a:r>
              <a:rPr lang="ja-JP" altLang="en-US" sz="2000" dirty="0" smtClean="0"/>
              <a:t>あり</a:t>
            </a:r>
            <a:r>
              <a:rPr lang="ja-JP" altLang="en-US" sz="2000" dirty="0"/>
              <a:t>	</a:t>
            </a:r>
            <a:r>
              <a:rPr lang="en-US" altLang="ja-JP" sz="2000" dirty="0" smtClean="0"/>
              <a:t>  </a:t>
            </a:r>
            <a:r>
              <a:rPr lang="ja-JP" altLang="en-US" sz="2000" dirty="0" smtClean="0"/>
              <a:t>　</a:t>
            </a:r>
            <a:r>
              <a:rPr lang="en-US" altLang="ja-JP" sz="2000" dirty="0" smtClean="0"/>
              <a:t>  </a:t>
            </a:r>
            <a:r>
              <a:rPr lang="ja-JP" altLang="en-US" sz="2000" dirty="0" smtClean="0"/>
              <a:t>なし</a:t>
            </a:r>
            <a:endParaRPr lang="ja-JP" altLang="en-US" sz="2000" dirty="0"/>
          </a:p>
          <a:p>
            <a:r>
              <a:rPr lang="en-US" altLang="ja-JP" sz="2000" dirty="0"/>
              <a:t>-----------------------------------------</a:t>
            </a:r>
          </a:p>
          <a:p>
            <a:r>
              <a:rPr lang="en-US" altLang="ja-JP" sz="2000" dirty="0" smtClean="0"/>
              <a:t>Vaccine</a:t>
            </a:r>
            <a:r>
              <a:rPr lang="ja-JP" altLang="en-US" sz="2000" dirty="0" smtClean="0"/>
              <a:t>　</a:t>
            </a:r>
            <a:r>
              <a:rPr lang="en-US" altLang="ja-JP" sz="2000" dirty="0" smtClean="0"/>
              <a:t>  </a:t>
            </a:r>
            <a:r>
              <a:rPr lang="ja-JP" altLang="en-US" sz="2000" dirty="0"/>
              <a:t>	</a:t>
            </a:r>
            <a:r>
              <a:rPr lang="en-US" altLang="ja-JP" sz="2000" dirty="0" smtClean="0"/>
              <a:t>12</a:t>
            </a:r>
            <a:r>
              <a:rPr lang="ja-JP" altLang="en-US" sz="2000" dirty="0" smtClean="0"/>
              <a:t>　</a:t>
            </a:r>
            <a:r>
              <a:rPr lang="en-US" altLang="ja-JP" sz="2000" dirty="0" smtClean="0"/>
              <a:t>     </a:t>
            </a:r>
            <a:r>
              <a:rPr lang="en-US" altLang="ja-JP" sz="2000" dirty="0"/>
              <a:t>	</a:t>
            </a:r>
            <a:r>
              <a:rPr lang="en-US" altLang="ja-JP" sz="2000" dirty="0" smtClean="0"/>
              <a:t>660</a:t>
            </a:r>
            <a:endParaRPr lang="en-US" altLang="ja-JP" sz="2000" dirty="0"/>
          </a:p>
          <a:p>
            <a:r>
              <a:rPr lang="en-US" altLang="ja-JP" sz="2000" dirty="0" smtClean="0"/>
              <a:t>Placebo</a:t>
            </a:r>
            <a:r>
              <a:rPr lang="ja-JP" altLang="en-US" sz="2000" dirty="0" smtClean="0"/>
              <a:t>　</a:t>
            </a:r>
            <a:r>
              <a:rPr lang="en-US" altLang="ja-JP" sz="2000" dirty="0" smtClean="0"/>
              <a:t>  </a:t>
            </a:r>
            <a:r>
              <a:rPr lang="ja-JP" altLang="en-US" sz="2000" dirty="0"/>
              <a:t>	</a:t>
            </a:r>
            <a:r>
              <a:rPr lang="en-US" altLang="ja-JP" sz="2000" dirty="0" smtClean="0"/>
              <a:t>3 </a:t>
            </a:r>
            <a:r>
              <a:rPr lang="ja-JP" altLang="en-US" sz="2000" dirty="0" smtClean="0"/>
              <a:t>　</a:t>
            </a:r>
            <a:r>
              <a:rPr lang="en-US" altLang="ja-JP" sz="2000" dirty="0" smtClean="0"/>
              <a:t>    </a:t>
            </a:r>
            <a:r>
              <a:rPr lang="en-US" altLang="ja-JP" sz="2000" dirty="0"/>
              <a:t>	</a:t>
            </a:r>
            <a:r>
              <a:rPr lang="en-US" altLang="ja-JP" sz="2000" dirty="0" smtClean="0"/>
              <a:t>636</a:t>
            </a:r>
            <a:endParaRPr lang="en-US" altLang="ja-JP" sz="2000" dirty="0"/>
          </a:p>
          <a:p>
            <a:r>
              <a:rPr lang="en-US" altLang="ja-JP" sz="2000" dirty="0"/>
              <a:t>-----------------------------------------</a:t>
            </a:r>
          </a:p>
          <a:p>
            <a:endParaRPr lang="en-US" altLang="ja-JP" sz="2000" dirty="0"/>
          </a:p>
          <a:p>
            <a:r>
              <a:rPr lang="ja-JP" altLang="en-US" sz="2000" dirty="0"/>
              <a:t>両側検定  </a:t>
            </a:r>
            <a:r>
              <a:rPr lang="en-US" altLang="ja-JP" sz="2000" dirty="0"/>
              <a:t>:  p=0.0350   *  (p&lt;.05)</a:t>
            </a:r>
          </a:p>
          <a:p>
            <a:endParaRPr lang="en-US" altLang="ja-JP" sz="2000" dirty="0"/>
          </a:p>
          <a:p>
            <a:r>
              <a:rPr lang="ja-JP" altLang="en-US" sz="2000" dirty="0"/>
              <a:t>片側検定  </a:t>
            </a:r>
            <a:r>
              <a:rPr lang="en-US" altLang="ja-JP" sz="2000" dirty="0"/>
              <a:t>:  p=0.0216   *  (p&lt;.05)</a:t>
            </a:r>
          </a:p>
        </p:txBody>
      </p:sp>
      <p:sp>
        <p:nvSpPr>
          <p:cNvPr id="6" name="正方形/長方形 5"/>
          <p:cNvSpPr/>
          <p:nvPr/>
        </p:nvSpPr>
        <p:spPr>
          <a:xfrm>
            <a:off x="228877" y="4420630"/>
            <a:ext cx="4422492" cy="2274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4651369" y="4414449"/>
            <a:ext cx="4422492" cy="2274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51484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265824"/>
            <a:ext cx="9144000" cy="4157932"/>
          </a:xfrm>
          <a:prstGeom prst="rect">
            <a:avLst/>
          </a:prstGeom>
        </p:spPr>
      </p:pic>
      <p:pic>
        <p:nvPicPr>
          <p:cNvPr id="3" name="図 2"/>
          <p:cNvPicPr>
            <a:picLocks noChangeAspect="1"/>
          </p:cNvPicPr>
          <p:nvPr/>
        </p:nvPicPr>
        <p:blipFill>
          <a:blip r:embed="rId3"/>
          <a:stretch>
            <a:fillRect/>
          </a:stretch>
        </p:blipFill>
        <p:spPr>
          <a:xfrm>
            <a:off x="1012472" y="4153417"/>
            <a:ext cx="6692900" cy="1447800"/>
          </a:xfrm>
          <a:prstGeom prst="rect">
            <a:avLst/>
          </a:prstGeom>
        </p:spPr>
      </p:pic>
      <p:sp>
        <p:nvSpPr>
          <p:cNvPr id="4" name="テキスト ボックス 3"/>
          <p:cNvSpPr txBox="1"/>
          <p:nvPr/>
        </p:nvSpPr>
        <p:spPr>
          <a:xfrm>
            <a:off x="339623" y="5949863"/>
            <a:ext cx="8464539" cy="646331"/>
          </a:xfrm>
          <a:prstGeom prst="rect">
            <a:avLst/>
          </a:prstGeom>
          <a:noFill/>
        </p:spPr>
        <p:txBody>
          <a:bodyPr wrap="none" rtlCol="0">
            <a:spAutoFit/>
          </a:bodyPr>
          <a:lstStyle/>
          <a:p>
            <a:r>
              <a:rPr lang="en-US" altLang="ja-JP" dirty="0">
                <a:solidFill>
                  <a:srgbClr val="FF0000"/>
                </a:solidFill>
              </a:rPr>
              <a:t>There were no safety concerns.</a:t>
            </a:r>
          </a:p>
          <a:p>
            <a:r>
              <a:rPr lang="en-US" altLang="ja-JP" dirty="0"/>
              <a:t>To date, these data represent the longest follow-up reported for a licensed HPV vaccine.</a:t>
            </a:r>
            <a:endParaRPr kumimoji="1" lang="ja-JP" altLang="en-US" dirty="0"/>
          </a:p>
        </p:txBody>
      </p:sp>
      <p:cxnSp>
        <p:nvCxnSpPr>
          <p:cNvPr id="6" name="直線コネクタ 5"/>
          <p:cNvCxnSpPr/>
          <p:nvPr/>
        </p:nvCxnSpPr>
        <p:spPr>
          <a:xfrm>
            <a:off x="1388027" y="4962127"/>
            <a:ext cx="5773604"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3647272" y="5870437"/>
            <a:ext cx="3570208" cy="461665"/>
          </a:xfrm>
          <a:prstGeom prst="rect">
            <a:avLst/>
          </a:prstGeom>
          <a:noFill/>
        </p:spPr>
        <p:txBody>
          <a:bodyPr wrap="none" rtlCol="0">
            <a:spAutoFit/>
          </a:bodyPr>
          <a:lstStyle/>
          <a:p>
            <a:r>
              <a:rPr lang="en-US" altLang="ja-JP" sz="2400" dirty="0" smtClean="0">
                <a:latin typeface="ＤＦＰ太丸ゴシック体"/>
                <a:ea typeface="ＤＦＰ太丸ゴシック体"/>
                <a:cs typeface="ＤＦＰ太丸ゴシック体"/>
              </a:rPr>
              <a:t>⇄</a:t>
            </a:r>
            <a:r>
              <a:rPr lang="ja-JP" altLang="en-US" sz="2400" dirty="0" smtClean="0">
                <a:latin typeface="ＤＦＰ太丸ゴシック体"/>
                <a:ea typeface="ＤＦＰ太丸ゴシック体"/>
                <a:cs typeface="ＤＦＰ太丸ゴシック体"/>
              </a:rPr>
              <a:t>　数が少ないから？！</a:t>
            </a:r>
            <a:endParaRPr kumimoji="1" lang="ja-JP" altLang="en-US" sz="24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374475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6"/>
                                        </p:tgtEl>
                                        <p:attrNameLst>
                                          <p:attrName>r</p:attrName>
                                        </p:attrNameLst>
                                      </p:cBhvr>
                                    </p:animRot>
                                    <p:animRot by="-240000">
                                      <p:cBhvr>
                                        <p:cTn id="22" dur="200" fill="hold">
                                          <p:stCondLst>
                                            <p:cond delay="200"/>
                                          </p:stCondLst>
                                        </p:cTn>
                                        <p:tgtEl>
                                          <p:spTgt spid="6"/>
                                        </p:tgtEl>
                                        <p:attrNameLst>
                                          <p:attrName>r</p:attrName>
                                        </p:attrNameLst>
                                      </p:cBhvr>
                                    </p:animRot>
                                    <p:animRot by="240000">
                                      <p:cBhvr>
                                        <p:cTn id="23" dur="200" fill="hold">
                                          <p:stCondLst>
                                            <p:cond delay="400"/>
                                          </p:stCondLst>
                                        </p:cTn>
                                        <p:tgtEl>
                                          <p:spTgt spid="6"/>
                                        </p:tgtEl>
                                        <p:attrNameLst>
                                          <p:attrName>r</p:attrName>
                                        </p:attrNameLst>
                                      </p:cBhvr>
                                    </p:animRot>
                                    <p:animRot by="-240000">
                                      <p:cBhvr>
                                        <p:cTn id="24" dur="200" fill="hold">
                                          <p:stCondLst>
                                            <p:cond delay="600"/>
                                          </p:stCondLst>
                                        </p:cTn>
                                        <p:tgtEl>
                                          <p:spTgt spid="6"/>
                                        </p:tgtEl>
                                        <p:attrNameLst>
                                          <p:attrName>r</p:attrName>
                                        </p:attrNameLst>
                                      </p:cBhvr>
                                    </p:animRot>
                                    <p:animRot by="120000">
                                      <p:cBhvr>
                                        <p:cTn id="25"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31008"/>
            <a:ext cx="5065300" cy="536658"/>
          </a:xfrm>
          <a:prstGeom prst="rect">
            <a:avLst/>
          </a:prstGeom>
        </p:spPr>
      </p:pic>
      <p:sp>
        <p:nvSpPr>
          <p:cNvPr id="3" name="テキスト ボックス 2"/>
          <p:cNvSpPr txBox="1"/>
          <p:nvPr/>
        </p:nvSpPr>
        <p:spPr>
          <a:xfrm>
            <a:off x="161870" y="1428059"/>
            <a:ext cx="8802410" cy="4647426"/>
          </a:xfrm>
          <a:prstGeom prst="rect">
            <a:avLst/>
          </a:prstGeom>
          <a:noFill/>
        </p:spPr>
        <p:txBody>
          <a:bodyPr wrap="none" rtlCol="0">
            <a:spAutoFit/>
          </a:bodyPr>
          <a:lstStyle/>
          <a:p>
            <a:r>
              <a:rPr lang="ja-JP" altLang="en-US" sz="4400" dirty="0" smtClean="0">
                <a:latin typeface="ＤＦＰ太丸ゴシック体"/>
                <a:ea typeface="ＤＦＰ太丸ゴシック体"/>
                <a:cs typeface="ＤＦＰ太丸ゴシック体"/>
              </a:rPr>
              <a:t>　　　</a:t>
            </a:r>
            <a:endParaRPr lang="en-US" altLang="ja-JP" sz="4400" dirty="0" smtClean="0">
              <a:latin typeface="ＤＦＰ太丸ゴシック体"/>
              <a:ea typeface="ＤＦＰ太丸ゴシック体"/>
              <a:cs typeface="ＤＦＰ太丸ゴシック体"/>
            </a:endParaRPr>
          </a:p>
          <a:p>
            <a:endParaRPr lang="ja-JP" altLang="ja-JP" sz="2800" dirty="0">
              <a:solidFill>
                <a:schemeClr val="bg1">
                  <a:lumMod val="85000"/>
                </a:schemeClr>
              </a:solidFill>
              <a:latin typeface="ＤＦＰ太丸ゴシック体"/>
              <a:ea typeface="ＤＦＰ太丸ゴシック体"/>
              <a:cs typeface="ＤＦＰ太丸ゴシック体"/>
            </a:endParaRPr>
          </a:p>
          <a:p>
            <a:r>
              <a:rPr lang="ja-JP" altLang="ja-JP" sz="2800" dirty="0">
                <a:solidFill>
                  <a:schemeClr val="bg1">
                    <a:lumMod val="85000"/>
                  </a:schemeClr>
                </a:solidFill>
                <a:latin typeface="ＤＦＰ太丸ゴシック体"/>
                <a:ea typeface="ＤＦＰ太丸ゴシック体"/>
                <a:cs typeface="ＤＦＰ太丸ゴシック体"/>
              </a:rPr>
              <a:t>■ＨＰＶとは何</a:t>
            </a:r>
            <a:r>
              <a:rPr lang="ja-JP" altLang="ja-JP" sz="2800" dirty="0" smtClean="0">
                <a:solidFill>
                  <a:schemeClr val="bg1">
                    <a:lumMod val="85000"/>
                  </a:schemeClr>
                </a:solidFill>
                <a:latin typeface="ＤＦＰ太丸ゴシック体"/>
                <a:ea typeface="ＤＦＰ太丸ゴシック体"/>
                <a:cs typeface="ＤＦＰ太丸ゴシック体"/>
              </a:rPr>
              <a:t>か</a:t>
            </a:r>
            <a:endParaRPr lang="en-US" altLang="ja-JP" sz="2800" dirty="0" smtClean="0">
              <a:solidFill>
                <a:schemeClr val="bg1">
                  <a:lumMod val="85000"/>
                </a:schemeClr>
              </a:solidFill>
              <a:latin typeface="ＤＦＰ太丸ゴシック体"/>
              <a:ea typeface="ＤＦＰ太丸ゴシック体"/>
              <a:cs typeface="ＤＦＰ太丸ゴシック体"/>
            </a:endParaRPr>
          </a:p>
          <a:p>
            <a:endParaRPr lang="ja-JP" altLang="ja-JP" sz="2800" dirty="0">
              <a:solidFill>
                <a:schemeClr val="bg1">
                  <a:lumMod val="85000"/>
                </a:schemeClr>
              </a:solidFill>
              <a:latin typeface="ＤＦＰ太丸ゴシック体"/>
              <a:ea typeface="ＤＦＰ太丸ゴシック体"/>
              <a:cs typeface="ＤＦＰ太丸ゴシック体"/>
            </a:endParaRPr>
          </a:p>
          <a:p>
            <a:r>
              <a:rPr lang="ja-JP" altLang="ja-JP" sz="2800" dirty="0">
                <a:solidFill>
                  <a:schemeClr val="bg1">
                    <a:lumMod val="85000"/>
                  </a:schemeClr>
                </a:solidFill>
                <a:latin typeface="ＤＦＰ太丸ゴシック体"/>
                <a:ea typeface="ＤＦＰ太丸ゴシック体"/>
                <a:cs typeface="ＤＦＰ太丸ゴシック体"/>
              </a:rPr>
              <a:t>■子宮頸がん（ＨＰＶ）ワクチン接種の効果に</a:t>
            </a:r>
            <a:r>
              <a:rPr lang="ja-JP" altLang="ja-JP" sz="2800" dirty="0" smtClean="0">
                <a:solidFill>
                  <a:schemeClr val="bg1">
                    <a:lumMod val="85000"/>
                  </a:schemeClr>
                </a:solidFill>
                <a:latin typeface="ＤＦＰ太丸ゴシック体"/>
                <a:ea typeface="ＤＦＰ太丸ゴシック体"/>
                <a:cs typeface="ＤＦＰ太丸ゴシック体"/>
              </a:rPr>
              <a:t>ついて</a:t>
            </a:r>
            <a:endParaRPr lang="en-US" altLang="ja-JP" sz="2800" dirty="0" smtClean="0">
              <a:solidFill>
                <a:schemeClr val="bg1">
                  <a:lumMod val="85000"/>
                </a:schemeClr>
              </a:solidFill>
              <a:latin typeface="ＤＦＰ太丸ゴシック体"/>
              <a:ea typeface="ＤＦＰ太丸ゴシック体"/>
              <a:cs typeface="ＤＦＰ太丸ゴシック体"/>
            </a:endParaRPr>
          </a:p>
          <a:p>
            <a:endParaRPr lang="ja-JP" altLang="ja-JP" sz="2800" dirty="0">
              <a:latin typeface="ＤＦＰ太丸ゴシック体"/>
              <a:ea typeface="ＤＦＰ太丸ゴシック体"/>
              <a:cs typeface="ＤＦＰ太丸ゴシック体"/>
            </a:endParaRPr>
          </a:p>
          <a:p>
            <a:r>
              <a:rPr lang="ja-JP" altLang="ja-JP" sz="2800" dirty="0" smtClean="0">
                <a:solidFill>
                  <a:srgbClr val="D9D9D9"/>
                </a:solidFill>
                <a:latin typeface="ＤＦＰ太丸ゴシック体"/>
                <a:ea typeface="ＤＦＰ太丸ゴシック体"/>
                <a:cs typeface="ＤＦＰ太丸ゴシック体"/>
              </a:rPr>
              <a:t>■ＨＰＶワクチン</a:t>
            </a:r>
            <a:r>
              <a:rPr lang="ja-JP" altLang="ja-JP" sz="2800" dirty="0">
                <a:solidFill>
                  <a:srgbClr val="D9D9D9"/>
                </a:solidFill>
                <a:latin typeface="ＤＦＰ太丸ゴシック体"/>
                <a:ea typeface="ＤＦＰ太丸ゴシック体"/>
                <a:cs typeface="ＤＦＰ太丸ゴシック体"/>
              </a:rPr>
              <a:t>接種の副作用に</a:t>
            </a:r>
            <a:r>
              <a:rPr lang="ja-JP" altLang="ja-JP" sz="2800" dirty="0" smtClean="0">
                <a:solidFill>
                  <a:srgbClr val="D9D9D9"/>
                </a:solidFill>
                <a:latin typeface="ＤＦＰ太丸ゴシック体"/>
                <a:ea typeface="ＤＦＰ太丸ゴシック体"/>
                <a:cs typeface="ＤＦＰ太丸ゴシック体"/>
              </a:rPr>
              <a:t>ついて</a:t>
            </a:r>
            <a:endParaRPr lang="en-US" altLang="ja-JP" sz="2800" dirty="0" smtClean="0">
              <a:solidFill>
                <a:srgbClr val="D9D9D9"/>
              </a:solidFill>
              <a:latin typeface="ＤＦＰ太丸ゴシック体"/>
              <a:ea typeface="ＤＦＰ太丸ゴシック体"/>
              <a:cs typeface="ＤＦＰ太丸ゴシック体"/>
            </a:endParaRPr>
          </a:p>
          <a:p>
            <a:endParaRPr lang="en-US" altLang="ja-JP" sz="2800" dirty="0">
              <a:latin typeface="ＤＦＰ太丸ゴシック体"/>
              <a:ea typeface="ＤＦＰ太丸ゴシック体"/>
              <a:cs typeface="ＤＦＰ太丸ゴシック体"/>
            </a:endParaRPr>
          </a:p>
          <a:p>
            <a:r>
              <a:rPr lang="ja-JP" altLang="ja-JP" sz="2800" dirty="0">
                <a:latin typeface="ＤＦＰ太丸ゴシック体"/>
                <a:ea typeface="ＤＦＰ太丸ゴシック体"/>
                <a:cs typeface="ＤＦＰ太丸ゴシック体"/>
              </a:rPr>
              <a:t>■</a:t>
            </a:r>
            <a:r>
              <a:rPr lang="ja-JP" altLang="en-US" sz="2800" dirty="0">
                <a:latin typeface="ＤＦＰ太丸ゴシック体"/>
                <a:ea typeface="ＤＦＰ太丸ゴシック体"/>
                <a:cs typeface="ＤＦＰ太丸ゴシック体"/>
              </a:rPr>
              <a:t>子宮頸がんの予防</a:t>
            </a:r>
            <a:r>
              <a:rPr lang="ja-JP" altLang="ja-JP" sz="2800" dirty="0">
                <a:latin typeface="ＤＦＰ太丸ゴシック体"/>
                <a:ea typeface="ＤＦＰ太丸ゴシック体"/>
                <a:cs typeface="ＤＦＰ太丸ゴシック体"/>
              </a:rPr>
              <a:t>に</a:t>
            </a:r>
            <a:r>
              <a:rPr lang="ja-JP" altLang="ja-JP" sz="2800" dirty="0" smtClean="0">
                <a:latin typeface="ＤＦＰ太丸ゴシック体"/>
                <a:ea typeface="ＤＦＰ太丸ゴシック体"/>
                <a:cs typeface="ＤＦＰ太丸ゴシック体"/>
              </a:rPr>
              <a:t>ついて</a:t>
            </a:r>
            <a:endParaRPr lang="en-US" altLang="ja-JP" sz="2800" dirty="0" smtClean="0">
              <a:latin typeface="ＤＦＰ太丸ゴシック体"/>
              <a:ea typeface="ＤＦＰ太丸ゴシック体"/>
              <a:cs typeface="ＤＦＰ太丸ゴシック体"/>
            </a:endParaRPr>
          </a:p>
          <a:p>
            <a:endParaRPr kumimoji="1" lang="ja-JP" altLang="en-US" sz="2800" dirty="0">
              <a:latin typeface="ＤＦＰ太丸ゴシック体"/>
              <a:ea typeface="ＤＦＰ太丸ゴシック体"/>
              <a:cs typeface="ＤＦＰ太丸ゴシック体"/>
            </a:endParaRPr>
          </a:p>
        </p:txBody>
      </p:sp>
      <p:sp>
        <p:nvSpPr>
          <p:cNvPr id="4" name="テキスト ボックス 3"/>
          <p:cNvSpPr txBox="1"/>
          <p:nvPr/>
        </p:nvSpPr>
        <p:spPr>
          <a:xfrm>
            <a:off x="161870" y="937329"/>
            <a:ext cx="6647974" cy="1200329"/>
          </a:xfrm>
          <a:prstGeom prst="rect">
            <a:avLst/>
          </a:prstGeom>
          <a:noFill/>
        </p:spPr>
        <p:txBody>
          <a:bodyPr wrap="none" rtlCol="0">
            <a:spAutoFit/>
          </a:bodyPr>
          <a:lstStyle/>
          <a:p>
            <a:r>
              <a:rPr kumimoji="1" lang="ja-JP" altLang="en-US" sz="7200" dirty="0" smtClean="0">
                <a:latin typeface="ＤＦＰ太丸ゴシック体"/>
                <a:ea typeface="ＤＦＰ太丸ゴシック体"/>
                <a:cs typeface="ＤＦＰ太丸ゴシック体"/>
              </a:rPr>
              <a:t>「教育・情報」</a:t>
            </a:r>
            <a:endParaRPr kumimoji="1" lang="ja-JP" altLang="en-US" sz="72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5494712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571500"/>
            <a:ext cx="9144000" cy="5703583"/>
          </a:xfrm>
          <a:prstGeom prst="rect">
            <a:avLst/>
          </a:prstGeom>
        </p:spPr>
      </p:pic>
      <p:sp>
        <p:nvSpPr>
          <p:cNvPr id="3" name="テキスト ボックス 2"/>
          <p:cNvSpPr txBox="1"/>
          <p:nvPr/>
        </p:nvSpPr>
        <p:spPr>
          <a:xfrm>
            <a:off x="2509969" y="6275083"/>
            <a:ext cx="6225257" cy="523220"/>
          </a:xfrm>
          <a:prstGeom prst="rect">
            <a:avLst/>
          </a:prstGeom>
          <a:noFill/>
        </p:spPr>
        <p:txBody>
          <a:bodyPr wrap="none" rtlCol="0">
            <a:spAutoFit/>
          </a:bodyPr>
          <a:lstStyle/>
          <a:p>
            <a:r>
              <a:rPr lang="en-US" altLang="ja-JP" sz="2800" dirty="0"/>
              <a:t>http://</a:t>
            </a:r>
            <a:r>
              <a:rPr lang="en-US" altLang="ja-JP" sz="2800" dirty="0" err="1"/>
              <a:t>cancerinfo.tri-kobe.org</a:t>
            </a:r>
            <a:r>
              <a:rPr lang="en-US" altLang="ja-JP" sz="2800" dirty="0"/>
              <a:t>/</a:t>
            </a:r>
            <a:r>
              <a:rPr lang="en-US" altLang="ja-JP" sz="2800" dirty="0" err="1"/>
              <a:t>index.html</a:t>
            </a:r>
            <a:endParaRPr kumimoji="1" lang="ja-JP" altLang="en-US" sz="2800" dirty="0"/>
          </a:p>
        </p:txBody>
      </p:sp>
    </p:spTree>
    <p:extLst>
      <p:ext uri="{BB962C8B-B14F-4D97-AF65-F5344CB8AC3E}">
        <p14:creationId xmlns:p14="http://schemas.microsoft.com/office/powerpoint/2010/main" val="2553654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462092"/>
            <a:ext cx="9144000" cy="4079946"/>
          </a:xfrm>
          <a:prstGeom prst="rect">
            <a:avLst/>
          </a:prstGeom>
        </p:spPr>
      </p:pic>
      <p:sp>
        <p:nvSpPr>
          <p:cNvPr id="5" name="テキスト ボックス 4"/>
          <p:cNvSpPr txBox="1"/>
          <p:nvPr/>
        </p:nvSpPr>
        <p:spPr>
          <a:xfrm>
            <a:off x="287285" y="4898305"/>
            <a:ext cx="8512727" cy="1600438"/>
          </a:xfrm>
          <a:prstGeom prst="rect">
            <a:avLst/>
          </a:prstGeom>
          <a:noFill/>
        </p:spPr>
        <p:txBody>
          <a:bodyPr wrap="square" rtlCol="0">
            <a:spAutoFit/>
          </a:bodyPr>
          <a:lstStyle/>
          <a:p>
            <a:r>
              <a:rPr lang="ja-JP" altLang="en-US" sz="3200" dirty="0">
                <a:latin typeface="ＤＦＰ太丸ゴシック体"/>
                <a:ea typeface="ＤＦＰ太丸ゴシック体"/>
                <a:cs typeface="ＤＦＰ太丸ゴシック体"/>
              </a:rPr>
              <a:t>ヒトパピローマウイルス感染の</a:t>
            </a:r>
            <a:r>
              <a:rPr lang="ja-JP" altLang="en-US" sz="3200" dirty="0" smtClean="0">
                <a:latin typeface="ＤＦＰ太丸ゴシック体"/>
                <a:ea typeface="ＤＦＰ太丸ゴシック体"/>
                <a:cs typeface="ＤＦＰ太丸ゴシック体"/>
              </a:rPr>
              <a:t>回避</a:t>
            </a:r>
            <a:endParaRPr lang="en-US" altLang="ja-JP" sz="3200" dirty="0" smtClean="0">
              <a:latin typeface="ＤＦＰ太丸ゴシック体"/>
              <a:ea typeface="ＤＦＰ太丸ゴシック体"/>
              <a:cs typeface="ＤＦＰ太丸ゴシック体"/>
            </a:endParaRPr>
          </a:p>
          <a:p>
            <a:endParaRPr lang="ja-JP" altLang="en-US" dirty="0">
              <a:latin typeface="ＤＦＰ太丸ゴシック体"/>
              <a:ea typeface="ＤＦＰ太丸ゴシック体"/>
              <a:cs typeface="ＤＦＰ太丸ゴシック体"/>
            </a:endParaRPr>
          </a:p>
          <a:p>
            <a:r>
              <a:rPr lang="ja-JP" altLang="en-US" sz="2400" dirty="0">
                <a:solidFill>
                  <a:srgbClr val="FF0000"/>
                </a:solidFill>
                <a:latin typeface="ＤＦＰ太丸ゴシック体"/>
                <a:ea typeface="ＤＦＰ太丸ゴシック体"/>
                <a:cs typeface="ＤＦＰ太丸ゴシック体"/>
              </a:rPr>
              <a:t>固い証拠により</a:t>
            </a:r>
            <a:r>
              <a:rPr lang="ja-JP" altLang="en-US" sz="2400" dirty="0">
                <a:latin typeface="ＤＦＰ太丸ゴシック体"/>
                <a:ea typeface="ＤＦＰ太丸ゴシック体"/>
                <a:cs typeface="ＤＦＰ太丸ゴシック体"/>
              </a:rPr>
              <a:t>、ヒトパピローマウイルス（</a:t>
            </a:r>
            <a:r>
              <a:rPr lang="en-US" altLang="ja-JP" sz="2400" dirty="0">
                <a:latin typeface="ＤＦＰ太丸ゴシック体"/>
                <a:ea typeface="ＤＦＰ太丸ゴシック体"/>
                <a:cs typeface="ＤＦＰ太丸ゴシック体"/>
              </a:rPr>
              <a:t>HPV</a:t>
            </a:r>
            <a:r>
              <a:rPr lang="ja-JP" altLang="en-US" sz="2400" dirty="0">
                <a:latin typeface="ＤＦＰ太丸ゴシック体"/>
                <a:ea typeface="ＤＦＰ太丸ゴシック体"/>
                <a:cs typeface="ＤＦＰ太丸ゴシック体"/>
              </a:rPr>
              <a:t>）</a:t>
            </a:r>
            <a:r>
              <a:rPr lang="ja-JP" altLang="en-US" sz="2400" dirty="0" smtClean="0">
                <a:latin typeface="ＤＦＰ太丸ゴシック体"/>
                <a:ea typeface="ＤＦＰ太丸ゴシック体"/>
                <a:cs typeface="ＤＦＰ太丸ゴシック体"/>
              </a:rPr>
              <a:t>感染　　　ひいて</a:t>
            </a:r>
            <a:r>
              <a:rPr lang="ja-JP" altLang="en-US" sz="2400" dirty="0">
                <a:latin typeface="ＤＦＰ太丸ゴシック体"/>
                <a:ea typeface="ＤＦＰ太丸ゴシック体"/>
                <a:cs typeface="ＤＦＰ太丸ゴシック体"/>
              </a:rPr>
              <a:t>は子宮頸がんの回避に以下の対策が効果的である：</a:t>
            </a:r>
            <a:endParaRPr kumimoji="1" lang="ja-JP" altLang="en-US" sz="24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1250114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6323" y="302366"/>
            <a:ext cx="7830084" cy="830997"/>
          </a:xfrm>
          <a:prstGeom prst="rect">
            <a:avLst/>
          </a:prstGeom>
          <a:noFill/>
        </p:spPr>
        <p:txBody>
          <a:bodyPr wrap="none" rtlCol="0">
            <a:spAutoFit/>
          </a:bodyPr>
          <a:lstStyle/>
          <a:p>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　性的</a:t>
            </a:r>
            <a:r>
              <a:rPr lang="ja-JP" altLang="en-US" sz="2800" dirty="0">
                <a:latin typeface="ＤＦＰ太丸ゴシック体"/>
                <a:ea typeface="ＤＦＰ太丸ゴシック体"/>
                <a:cs typeface="ＤＦＰ太丸ゴシック体"/>
              </a:rPr>
              <a:t>行動の</a:t>
            </a:r>
            <a:r>
              <a:rPr lang="ja-JP" altLang="en-US" sz="2800" dirty="0" smtClean="0">
                <a:latin typeface="ＤＦＰ太丸ゴシック体"/>
                <a:ea typeface="ＤＦＰ太丸ゴシック体"/>
                <a:cs typeface="ＤＦＰ太丸ゴシック体"/>
              </a:rPr>
              <a:t>抑制</a:t>
            </a:r>
            <a:r>
              <a:rPr lang="en-US" altLang="ja-JP" sz="2000" dirty="0" smtClean="0">
                <a:latin typeface="ＤＦＰ太丸ゴシック体"/>
                <a:ea typeface="ＤＦＰ太丸ゴシック体"/>
                <a:cs typeface="ＤＦＰ太丸ゴシック体"/>
              </a:rPr>
              <a:t>		</a:t>
            </a:r>
          </a:p>
          <a:p>
            <a:r>
              <a:rPr lang="en-US" altLang="ja-JP" sz="2000" dirty="0">
                <a:latin typeface="ＤＦＰ太丸ゴシック体"/>
                <a:ea typeface="ＤＦＰ太丸ゴシック体"/>
                <a:cs typeface="ＤＦＰ太丸ゴシック体"/>
              </a:rPr>
              <a:t>	</a:t>
            </a:r>
            <a:r>
              <a:rPr lang="en-US" altLang="ja-JP" sz="2000" dirty="0" smtClean="0">
                <a:latin typeface="ＤＦＰ太丸ゴシック体"/>
                <a:ea typeface="ＤＦＰ太丸ゴシック体"/>
                <a:cs typeface="ＤＦＰ太丸ゴシック体"/>
              </a:rPr>
              <a:t>	</a:t>
            </a:r>
            <a:r>
              <a:rPr lang="ja-JP" altLang="en-US" sz="2000" dirty="0" smtClean="0">
                <a:latin typeface="ＤＦＰ太丸ゴシック体"/>
                <a:ea typeface="ＤＦＰ太丸ゴシック体"/>
                <a:cs typeface="ＤＦＰ太丸ゴシック体"/>
              </a:rPr>
              <a:t>影響</a:t>
            </a:r>
            <a:r>
              <a:rPr lang="ja-JP" altLang="en-US" sz="2000" dirty="0">
                <a:latin typeface="ＤＦＰ太丸ゴシック体"/>
                <a:ea typeface="ＤＦＰ太丸ゴシック体"/>
                <a:cs typeface="ＤＦＰ太丸ゴシック体"/>
              </a:rPr>
              <a:t>の大きさ</a:t>
            </a:r>
            <a:r>
              <a:rPr lang="ja-JP" altLang="en-US" sz="2000" dirty="0" smtClean="0">
                <a:latin typeface="ＤＦＰ太丸ゴシック体"/>
                <a:ea typeface="ＤＦＰ太丸ゴシック体"/>
                <a:cs typeface="ＤＦＰ太丸ゴシック体"/>
              </a:rPr>
              <a:t>：　性的</a:t>
            </a:r>
            <a:r>
              <a:rPr lang="ja-JP" altLang="en-US" sz="2000" dirty="0">
                <a:latin typeface="ＤＦＰ太丸ゴシック体"/>
                <a:ea typeface="ＤＦＰ太丸ゴシック体"/>
                <a:cs typeface="ＤＦＰ太丸ゴシック体"/>
              </a:rPr>
              <a:t>行動の抑制が</a:t>
            </a:r>
            <a:r>
              <a:rPr lang="en-US" altLang="ja-JP" sz="2000" dirty="0">
                <a:latin typeface="ＤＦＰ太丸ゴシック体"/>
                <a:ea typeface="ＤＦＰ太丸ゴシック体"/>
                <a:cs typeface="ＤＦＰ太丸ゴシック体"/>
              </a:rPr>
              <a:t>HPV</a:t>
            </a:r>
            <a:r>
              <a:rPr lang="ja-JP" altLang="en-US" sz="2000" dirty="0">
                <a:latin typeface="ＤＦＰ太丸ゴシック体"/>
                <a:ea typeface="ＤＦＰ太丸ゴシック体"/>
                <a:cs typeface="ＤＦＰ太丸ゴシック体"/>
              </a:rPr>
              <a:t>感染を予防する。</a:t>
            </a:r>
            <a:endParaRPr kumimoji="1" lang="ja-JP" altLang="en-US" sz="2000" dirty="0">
              <a:latin typeface="ＤＦＰ太丸ゴシック体"/>
              <a:ea typeface="ＤＦＰ太丸ゴシック体"/>
              <a:cs typeface="ＤＦＰ太丸ゴシック体"/>
            </a:endParaRPr>
          </a:p>
        </p:txBody>
      </p:sp>
      <p:sp>
        <p:nvSpPr>
          <p:cNvPr id="3" name="テキスト ボックス 2"/>
          <p:cNvSpPr txBox="1"/>
          <p:nvPr/>
        </p:nvSpPr>
        <p:spPr>
          <a:xfrm>
            <a:off x="166323" y="1554481"/>
            <a:ext cx="8571010" cy="1138773"/>
          </a:xfrm>
          <a:prstGeom prst="rect">
            <a:avLst/>
          </a:prstGeom>
          <a:noFill/>
        </p:spPr>
        <p:txBody>
          <a:bodyPr wrap="square" rtlCol="0">
            <a:spAutoFit/>
          </a:bodyPr>
          <a:lstStyle/>
          <a:p>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　性交中</a:t>
            </a:r>
            <a:r>
              <a:rPr lang="ja-JP" altLang="en-US" sz="2800" dirty="0">
                <a:latin typeface="ＤＦＰ太丸ゴシック体"/>
                <a:ea typeface="ＤＦＰ太丸ゴシック体"/>
                <a:cs typeface="ＤＦＰ太丸ゴシック体"/>
              </a:rPr>
              <a:t>のバリア防御および</a:t>
            </a:r>
            <a:r>
              <a:rPr lang="en-US" altLang="ja-JP" sz="2800" dirty="0">
                <a:latin typeface="ＤＦＰ太丸ゴシック体"/>
                <a:ea typeface="ＤＦＰ太丸ゴシック体"/>
                <a:cs typeface="ＤＦＰ太丸ゴシック体"/>
              </a:rPr>
              <a:t>/</a:t>
            </a:r>
            <a:r>
              <a:rPr lang="ja-JP" altLang="en-US" sz="2800" dirty="0">
                <a:latin typeface="ＤＦＰ太丸ゴシック体"/>
                <a:ea typeface="ＤＦＰ太丸ゴシック体"/>
                <a:cs typeface="ＤＦＰ太丸ゴシック体"/>
              </a:rPr>
              <a:t>または殺精子</a:t>
            </a:r>
            <a:r>
              <a:rPr lang="ja-JP" altLang="en-US" sz="2800" dirty="0" smtClean="0">
                <a:latin typeface="ＤＦＰ太丸ゴシック体"/>
                <a:ea typeface="ＤＦＰ太丸ゴシック体"/>
                <a:cs typeface="ＤＦＰ太丸ゴシック体"/>
              </a:rPr>
              <a:t>ゲル</a:t>
            </a:r>
            <a:endParaRPr lang="en-US" altLang="ja-JP" sz="2800" dirty="0" smtClean="0">
              <a:latin typeface="ＤＦＰ太丸ゴシック体"/>
              <a:ea typeface="ＤＦＰ太丸ゴシック体"/>
              <a:cs typeface="ＤＦＰ太丸ゴシック体"/>
            </a:endParaRPr>
          </a:p>
          <a:p>
            <a:r>
              <a:rPr lang="en-US" altLang="ja-JP" sz="2000" dirty="0" smtClean="0">
                <a:latin typeface="ＤＦＰ太丸ゴシック体"/>
                <a:ea typeface="ＤＦＰ太丸ゴシック体"/>
                <a:cs typeface="ＤＦＰ太丸ゴシック体"/>
              </a:rPr>
              <a:t>		</a:t>
            </a:r>
            <a:r>
              <a:rPr lang="ja-JP" altLang="en-US" sz="2000" dirty="0" smtClean="0">
                <a:latin typeface="ＤＦＰ太丸ゴシック体"/>
                <a:ea typeface="ＤＦＰ太丸ゴシック体"/>
                <a:cs typeface="ＤＦＰ太丸ゴシック体"/>
              </a:rPr>
              <a:t>影響</a:t>
            </a:r>
            <a:r>
              <a:rPr lang="ja-JP" altLang="en-US" sz="2000" dirty="0">
                <a:latin typeface="ＤＦＰ太丸ゴシック体"/>
                <a:ea typeface="ＤＦＰ太丸ゴシック体"/>
                <a:cs typeface="ＤＦＰ太丸ゴシック体"/>
              </a:rPr>
              <a:t>の大きさ</a:t>
            </a:r>
            <a:r>
              <a:rPr lang="ja-JP" altLang="en-US" sz="2000" dirty="0" smtClean="0">
                <a:latin typeface="ＤＦＰ太丸ゴシック体"/>
                <a:ea typeface="ＤＦＰ太丸ゴシック体"/>
                <a:cs typeface="ＤＦＰ太丸ゴシック体"/>
              </a:rPr>
              <a:t>：　バリア</a:t>
            </a:r>
            <a:r>
              <a:rPr lang="ja-JP" altLang="en-US" sz="2000" dirty="0">
                <a:latin typeface="ＤＦＰ太丸ゴシック体"/>
                <a:ea typeface="ＤＦＰ太丸ゴシック体"/>
                <a:cs typeface="ＤＦＰ太丸ゴシック体"/>
              </a:rPr>
              <a:t>防御の完全な使用ががん発生を減少させ、相対リスクは</a:t>
            </a:r>
            <a:r>
              <a:rPr lang="en-US" altLang="ja-JP" sz="2000" dirty="0">
                <a:latin typeface="ＤＦＰ太丸ゴシック体"/>
                <a:ea typeface="ＤＦＰ太丸ゴシック体"/>
                <a:cs typeface="ＤＦＰ太丸ゴシック体"/>
              </a:rPr>
              <a:t>0.4</a:t>
            </a:r>
            <a:r>
              <a:rPr lang="ja-JP" altLang="en-US" sz="2000" dirty="0">
                <a:latin typeface="ＤＦＰ太丸ゴシック体"/>
                <a:ea typeface="ＤＦＰ太丸ゴシック体"/>
                <a:cs typeface="ＤＦＰ太丸ゴシック体"/>
              </a:rPr>
              <a:t>である（</a:t>
            </a:r>
            <a:r>
              <a:rPr lang="en-US" altLang="ja-JP" sz="2000" dirty="0">
                <a:latin typeface="ＤＦＰ太丸ゴシック体"/>
                <a:ea typeface="ＤＦＰ太丸ゴシック体"/>
                <a:cs typeface="ＤＦＰ太丸ゴシック体"/>
              </a:rPr>
              <a:t>95</a:t>
            </a:r>
            <a:r>
              <a:rPr lang="ja-JP" altLang="en-US" sz="2000" dirty="0">
                <a:latin typeface="ＤＦＰ太丸ゴシック体"/>
                <a:ea typeface="ＤＦＰ太丸ゴシック体"/>
                <a:cs typeface="ＤＦＰ太丸ゴシック体"/>
              </a:rPr>
              <a:t>％信頼区間</a:t>
            </a:r>
            <a:r>
              <a:rPr lang="en-US" altLang="ja-JP" sz="2000" dirty="0">
                <a:latin typeface="ＤＦＰ太丸ゴシック体"/>
                <a:ea typeface="ＤＦＰ太丸ゴシック体"/>
                <a:cs typeface="ＤＦＰ太丸ゴシック体"/>
              </a:rPr>
              <a:t>[CI]</a:t>
            </a:r>
            <a:r>
              <a:rPr lang="ja-JP" altLang="en-US" sz="2000" dirty="0">
                <a:latin typeface="ＤＦＰ太丸ゴシック体"/>
                <a:ea typeface="ＤＦＰ太丸ゴシック体"/>
                <a:cs typeface="ＤＦＰ太丸ゴシック体"/>
              </a:rPr>
              <a:t>、</a:t>
            </a:r>
            <a:r>
              <a:rPr lang="en-US" altLang="ja-JP" sz="2000" dirty="0">
                <a:latin typeface="ＤＦＰ太丸ゴシック体"/>
                <a:ea typeface="ＤＦＰ太丸ゴシック体"/>
                <a:cs typeface="ＤＦＰ太丸ゴシック体"/>
              </a:rPr>
              <a:t>0.2-0.9</a:t>
            </a:r>
            <a:r>
              <a:rPr lang="ja-JP" altLang="en-US" sz="2000" dirty="0">
                <a:latin typeface="ＤＦＰ太丸ゴシック体"/>
                <a:ea typeface="ＤＦＰ太丸ゴシック体"/>
                <a:cs typeface="ＤＦＰ太丸ゴシック体"/>
              </a:rPr>
              <a:t>）。</a:t>
            </a:r>
            <a:endParaRPr kumimoji="1" lang="ja-JP" altLang="en-US" sz="2000" dirty="0">
              <a:latin typeface="ＤＦＰ太丸ゴシック体"/>
              <a:ea typeface="ＤＦＰ太丸ゴシック体"/>
              <a:cs typeface="ＤＦＰ太丸ゴシック体"/>
            </a:endParaRPr>
          </a:p>
        </p:txBody>
      </p:sp>
      <p:sp>
        <p:nvSpPr>
          <p:cNvPr id="5" name="テキスト ボックス 4"/>
          <p:cNvSpPr txBox="1"/>
          <p:nvPr/>
        </p:nvSpPr>
        <p:spPr>
          <a:xfrm>
            <a:off x="166323" y="3114372"/>
            <a:ext cx="8828672" cy="3724097"/>
          </a:xfrm>
          <a:prstGeom prst="rect">
            <a:avLst/>
          </a:prstGeom>
          <a:noFill/>
        </p:spPr>
        <p:txBody>
          <a:bodyPr wrap="square" rtlCol="0">
            <a:spAutoFit/>
          </a:bodyPr>
          <a:lstStyle/>
          <a:p>
            <a:r>
              <a:rPr lang="en-US" altLang="ja-JP" sz="2800" dirty="0">
                <a:latin typeface="ＤＦＰ太丸ゴシック体"/>
                <a:ea typeface="ＤＦＰ太丸ゴシック体"/>
                <a:cs typeface="ＤＦＰ太丸ゴシック体"/>
              </a:rPr>
              <a:t>○</a:t>
            </a:r>
            <a:r>
              <a:rPr lang="ja-JP" altLang="en-US" sz="2800" dirty="0">
                <a:latin typeface="ＤＦＰ太丸ゴシック体"/>
                <a:ea typeface="ＤＦＰ太丸ゴシック体"/>
                <a:cs typeface="ＤＦＰ太丸ゴシック体"/>
              </a:rPr>
              <a:t>　</a:t>
            </a:r>
            <a:r>
              <a:rPr lang="ja-JP" altLang="en-US" sz="2800" dirty="0" smtClean="0">
                <a:latin typeface="ＤＦＰ太丸ゴシック体"/>
                <a:ea typeface="ＤＦＰ太丸ゴシック体"/>
                <a:cs typeface="ＤＦＰ太丸ゴシック体"/>
              </a:rPr>
              <a:t>婦人科</a:t>
            </a:r>
            <a:r>
              <a:rPr lang="ja-JP" altLang="en-US" sz="2800" dirty="0">
                <a:latin typeface="ＤＦＰ太丸ゴシック体"/>
                <a:ea typeface="ＤＦＰ太丸ゴシック体"/>
                <a:cs typeface="ＤＦＰ太丸ゴシック体"/>
              </a:rPr>
              <a:t>検診による</a:t>
            </a:r>
            <a:r>
              <a:rPr lang="ja-JP" altLang="en-US" sz="2800" dirty="0" smtClean="0">
                <a:latin typeface="ＤＦＰ太丸ゴシック体"/>
                <a:ea typeface="ＤＦＰ太丸ゴシック体"/>
                <a:cs typeface="ＤＦＰ太丸ゴシック体"/>
              </a:rPr>
              <a:t>スクリーニング</a:t>
            </a:r>
            <a:endParaRPr lang="en-US" altLang="ja-JP" sz="2800" dirty="0" smtClean="0">
              <a:latin typeface="ＤＦＰ太丸ゴシック体"/>
              <a:ea typeface="ＤＦＰ太丸ゴシック体"/>
              <a:cs typeface="ＤＦＰ太丸ゴシック体"/>
            </a:endParaRPr>
          </a:p>
          <a:p>
            <a:r>
              <a:rPr lang="ja-JP" altLang="ja-JP" sz="2800" dirty="0">
                <a:latin typeface="ＤＦＰ太丸ゴシック体"/>
                <a:ea typeface="ＤＦＰ太丸ゴシック体"/>
                <a:cs typeface="ＤＦＰ太丸ゴシック体"/>
              </a:rPr>
              <a:t>　</a:t>
            </a:r>
            <a:r>
              <a:rPr lang="ja-JP" altLang="en-US" sz="2800" dirty="0" smtClean="0">
                <a:latin typeface="ＤＦＰ太丸ゴシック体"/>
                <a:ea typeface="ＤＦＰ太丸ゴシック体"/>
                <a:cs typeface="ＤＦＰ太丸ゴシック体"/>
              </a:rPr>
              <a:t>　　　　　　　　　　および</a:t>
            </a:r>
            <a:r>
              <a:rPr lang="ja-JP" altLang="en-US" sz="2800" dirty="0">
                <a:latin typeface="ＤＦＰ太丸ゴシック体"/>
                <a:ea typeface="ＤＦＰ太丸ゴシック体"/>
                <a:cs typeface="ＤＦＰ太丸ゴシック体"/>
              </a:rPr>
              <a:t>細胞診スクリーニング</a:t>
            </a:r>
          </a:p>
          <a:p>
            <a:r>
              <a:rPr lang="en-US" altLang="ja-JP" sz="2000" dirty="0" smtClean="0">
                <a:solidFill>
                  <a:srgbClr val="FF0000"/>
                </a:solidFill>
                <a:latin typeface="ＤＦＰ太丸ゴシック体"/>
                <a:ea typeface="ＤＦＰ太丸ゴシック体"/>
                <a:cs typeface="ＤＦＰ太丸ゴシック体"/>
              </a:rPr>
              <a:t>		</a:t>
            </a:r>
            <a:r>
              <a:rPr lang="ja-JP" altLang="en-US" sz="2000" dirty="0" smtClean="0">
                <a:solidFill>
                  <a:srgbClr val="FF0000"/>
                </a:solidFill>
                <a:latin typeface="ＤＦＰ太丸ゴシック体"/>
                <a:ea typeface="ＤＦＰ太丸ゴシック体"/>
                <a:cs typeface="ＤＦＰ太丸ゴシック体"/>
              </a:rPr>
              <a:t>固い</a:t>
            </a:r>
            <a:r>
              <a:rPr lang="ja-JP" altLang="en-US" sz="2000" dirty="0">
                <a:solidFill>
                  <a:srgbClr val="FF0000"/>
                </a:solidFill>
                <a:latin typeface="ＤＦＰ太丸ゴシック体"/>
                <a:ea typeface="ＤＦＰ太丸ゴシック体"/>
                <a:cs typeface="ＤＦＰ太丸ゴシック体"/>
              </a:rPr>
              <a:t>証拠により</a:t>
            </a:r>
            <a:r>
              <a:rPr lang="ja-JP" altLang="en-US" sz="2000" dirty="0">
                <a:latin typeface="ＤＦＰ太丸ゴシック体"/>
                <a:ea typeface="ＤＦＰ太丸ゴシック体"/>
                <a:cs typeface="ＤＦＰ太丸ゴシック体"/>
              </a:rPr>
              <a:t>、定期的婦人科検診および細胞診検査（</a:t>
            </a:r>
            <a:r>
              <a:rPr lang="en-US" altLang="ja-JP" sz="2000" dirty="0">
                <a:latin typeface="ＤＦＰ太丸ゴシック体"/>
                <a:ea typeface="ＤＦＰ太丸ゴシック体"/>
                <a:cs typeface="ＤＦＰ太丸ゴシック体"/>
              </a:rPr>
              <a:t>Pap</a:t>
            </a:r>
            <a:r>
              <a:rPr lang="ja-JP" altLang="en-US" sz="2000" dirty="0">
                <a:latin typeface="ＤＦＰ太丸ゴシック体"/>
                <a:ea typeface="ＤＦＰ太丸ゴシック体"/>
                <a:cs typeface="ＤＦＰ太丸ゴシック体"/>
              </a:rPr>
              <a:t>検査）によるスクリーニングは、前がん性の異常に対する治療とともに、子宮頸がんの発生率および死亡率を減少させる。</a:t>
            </a:r>
            <a:r>
              <a:rPr lang="en-US" altLang="ja-JP" sz="2000" dirty="0">
                <a:latin typeface="ＤＦＰ太丸ゴシック体"/>
                <a:ea typeface="ＤＦＰ太丸ゴシック体"/>
                <a:cs typeface="ＤＦＰ太丸ゴシック体"/>
              </a:rPr>
              <a:t>25</a:t>
            </a:r>
            <a:r>
              <a:rPr lang="ja-JP" altLang="en-US" sz="2000" dirty="0">
                <a:latin typeface="ＤＦＰ太丸ゴシック体"/>
                <a:ea typeface="ＤＦＰ太丸ゴシック体"/>
                <a:cs typeface="ＤＦＰ太丸ゴシック体"/>
              </a:rPr>
              <a:t>歳未満の女性には、浸潤性疾患の低罹患率</a:t>
            </a:r>
            <a:r>
              <a:rPr lang="ja-JP" altLang="en-US" sz="2000" dirty="0" smtClean="0">
                <a:latin typeface="ＤＦＰ太丸ゴシック体"/>
                <a:ea typeface="ＤＦＰ太丸ゴシック体"/>
                <a:cs typeface="ＤＦＰ太丸ゴシック体"/>
              </a:rPr>
              <a:t>および　有害性</a:t>
            </a:r>
            <a:r>
              <a:rPr lang="ja-JP" altLang="en-US" sz="2000" dirty="0">
                <a:latin typeface="ＤＦＰ太丸ゴシック体"/>
                <a:ea typeface="ＤＦＰ太丸ゴシック体"/>
                <a:cs typeface="ＤＦＰ太丸ゴシック体"/>
              </a:rPr>
              <a:t>の方が有益性よりも上回っているため</a:t>
            </a:r>
            <a:r>
              <a:rPr lang="ja-JP" altLang="en-US" sz="2000" dirty="0" smtClean="0">
                <a:latin typeface="ＤＦＰ太丸ゴシック体"/>
                <a:ea typeface="ＤＦＰ太丸ゴシック体"/>
                <a:cs typeface="ＤＦＰ太丸ゴシック体"/>
              </a:rPr>
              <a:t>に　浸潤性</a:t>
            </a:r>
            <a:r>
              <a:rPr lang="ja-JP" altLang="en-US" sz="2000" dirty="0">
                <a:latin typeface="ＤＦＰ太丸ゴシック体"/>
                <a:ea typeface="ＤＦＰ太丸ゴシック体"/>
                <a:cs typeface="ＤＦＰ太丸ゴシック体"/>
              </a:rPr>
              <a:t>がんの検出</a:t>
            </a:r>
            <a:r>
              <a:rPr lang="ja-JP" altLang="en-US" sz="2000" dirty="0" smtClean="0">
                <a:latin typeface="ＤＦＰ太丸ゴシック体"/>
                <a:ea typeface="ＤＦＰ太丸ゴシック体"/>
                <a:cs typeface="ＤＦＰ太丸ゴシック体"/>
              </a:rPr>
              <a:t>にスクリーニング</a:t>
            </a:r>
            <a:r>
              <a:rPr lang="ja-JP" altLang="en-US" sz="2000" dirty="0">
                <a:latin typeface="ＤＦＰ太丸ゴシック体"/>
                <a:ea typeface="ＤＦＰ太丸ゴシック体"/>
                <a:cs typeface="ＤＦＰ太丸ゴシック体"/>
              </a:rPr>
              <a:t>が有益ではない</a:t>
            </a:r>
            <a:r>
              <a:rPr lang="ja-JP" altLang="en-US" sz="2000" dirty="0" smtClean="0">
                <a:latin typeface="ＤＦＰ太丸ゴシック体"/>
                <a:ea typeface="ＤＦＰ太丸ゴシック体"/>
                <a:cs typeface="ＤＦＰ太丸ゴシック体"/>
              </a:rPr>
              <a:t>。　最近</a:t>
            </a:r>
            <a:r>
              <a:rPr lang="ja-JP" altLang="en-US" sz="2000" dirty="0">
                <a:latin typeface="ＤＦＰ太丸ゴシック体"/>
                <a:ea typeface="ＤＦＰ太丸ゴシック体"/>
                <a:cs typeface="ＤＦＰ太丸ゴシック体"/>
              </a:rPr>
              <a:t>の検査結果が陰性である</a:t>
            </a:r>
            <a:r>
              <a:rPr lang="en-US" altLang="ja-JP" sz="2000" dirty="0">
                <a:latin typeface="ＤＦＰ太丸ゴシック体"/>
                <a:ea typeface="ＤＦＰ太丸ゴシック体"/>
                <a:cs typeface="ＤＦＰ太丸ゴシック体"/>
              </a:rPr>
              <a:t>60</a:t>
            </a:r>
            <a:r>
              <a:rPr lang="ja-JP" altLang="en-US" sz="2000" dirty="0">
                <a:latin typeface="ＤＦＰ太丸ゴシック体"/>
                <a:ea typeface="ＤＦＰ太丸ゴシック体"/>
                <a:cs typeface="ＤＦＰ太丸ゴシック体"/>
              </a:rPr>
              <a:t>歳以上の女性には、スクリーニングが有益ではない。</a:t>
            </a:r>
          </a:p>
          <a:p>
            <a:endParaRPr lang="ja-JP" altLang="en-US" sz="2000" dirty="0">
              <a:latin typeface="ＤＦＰ太丸ゴシック体"/>
              <a:ea typeface="ＤＦＰ太丸ゴシック体"/>
              <a:cs typeface="ＤＦＰ太丸ゴシック体"/>
            </a:endParaRPr>
          </a:p>
          <a:p>
            <a:r>
              <a:rPr lang="en-US" altLang="ja-JP" sz="2000" dirty="0" smtClean="0">
                <a:latin typeface="ＤＦＰ太丸ゴシック体"/>
                <a:ea typeface="ＤＦＰ太丸ゴシック体"/>
                <a:cs typeface="ＤＦＰ太丸ゴシック体"/>
              </a:rPr>
              <a:t>		</a:t>
            </a:r>
            <a:r>
              <a:rPr lang="ja-JP" altLang="en-US" sz="2000" dirty="0" smtClean="0">
                <a:latin typeface="ＤＦＰ太丸ゴシック体"/>
                <a:ea typeface="ＤＦＰ太丸ゴシック体"/>
                <a:cs typeface="ＤＦＰ太丸ゴシック体"/>
              </a:rPr>
              <a:t>影響</a:t>
            </a:r>
            <a:r>
              <a:rPr lang="ja-JP" altLang="en-US" sz="2000" dirty="0">
                <a:latin typeface="ＤＦＰ太丸ゴシック体"/>
                <a:ea typeface="ＤＦＰ太丸ゴシック体"/>
                <a:cs typeface="ＤＦＰ太丸ゴシック体"/>
              </a:rPr>
              <a:t>の大きさ</a:t>
            </a:r>
            <a:r>
              <a:rPr lang="ja-JP" altLang="en-US" sz="2000" dirty="0" smtClean="0">
                <a:latin typeface="ＤＦＰ太丸ゴシック体"/>
                <a:ea typeface="ＤＦＰ太丸ゴシック体"/>
                <a:cs typeface="ＤＦＰ太丸ゴシック体"/>
              </a:rPr>
              <a:t>：　集団</a:t>
            </a:r>
            <a:r>
              <a:rPr lang="ja-JP" altLang="en-US" sz="2000" dirty="0">
                <a:latin typeface="ＤＦＰ太丸ゴシック体"/>
                <a:ea typeface="ＤＦＰ太丸ゴシック体"/>
                <a:cs typeface="ＤＦＰ太丸ゴシック体"/>
              </a:rPr>
              <a:t>調査による推定は、スクリーニング</a:t>
            </a:r>
            <a:r>
              <a:rPr lang="ja-JP" altLang="en-US" sz="2000" dirty="0" smtClean="0">
                <a:latin typeface="ＤＦＰ太丸ゴシック体"/>
                <a:ea typeface="ＤＦＰ太丸ゴシック体"/>
                <a:cs typeface="ＤＦＰ太丸ゴシック体"/>
              </a:rPr>
              <a:t>ががん</a:t>
            </a:r>
            <a:r>
              <a:rPr lang="ja-JP" altLang="en-US" sz="2000" dirty="0">
                <a:latin typeface="ＤＦＰ太丸ゴシック体"/>
                <a:ea typeface="ＤＦＰ太丸ゴシック体"/>
                <a:cs typeface="ＤＦＰ太丸ゴシック体"/>
              </a:rPr>
              <a:t>発生率および死亡率を</a:t>
            </a:r>
            <a:r>
              <a:rPr lang="en-US" altLang="ja-JP" sz="2000" dirty="0">
                <a:latin typeface="ＤＦＰ太丸ゴシック体"/>
                <a:ea typeface="ＤＦＰ太丸ゴシック体"/>
                <a:cs typeface="ＤＦＰ太丸ゴシック体"/>
              </a:rPr>
              <a:t>80</a:t>
            </a:r>
            <a:r>
              <a:rPr lang="ja-JP" altLang="en-US" sz="2000" dirty="0">
                <a:latin typeface="ＤＦＰ太丸ゴシック体"/>
                <a:ea typeface="ＤＦＰ太丸ゴシック体"/>
                <a:cs typeface="ＤＦＰ太丸ゴシック体"/>
              </a:rPr>
              <a:t>％以上減少させ得ることを示唆している。</a:t>
            </a:r>
            <a:endParaRPr kumimoji="1" lang="ja-JP" altLang="en-US" sz="20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416162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32646" y="317481"/>
            <a:ext cx="8452245" cy="2400657"/>
          </a:xfrm>
          <a:prstGeom prst="rect">
            <a:avLst/>
          </a:prstGeom>
          <a:noFill/>
        </p:spPr>
        <p:txBody>
          <a:bodyPr wrap="square" rtlCol="0">
            <a:spAutoFit/>
          </a:bodyPr>
          <a:lstStyle/>
          <a:p>
            <a:r>
              <a:rPr lang="en-US" altLang="ja-JP" sz="3200" dirty="0">
                <a:latin typeface="ＤＦＰ太丸ゴシック体"/>
                <a:ea typeface="ＤＦＰ太丸ゴシック体"/>
                <a:cs typeface="ＤＦＰ太丸ゴシック体"/>
              </a:rPr>
              <a:t>○</a:t>
            </a:r>
            <a:r>
              <a:rPr lang="ja-JP" altLang="en-US" sz="3200" dirty="0">
                <a:latin typeface="ＤＦＰ太丸ゴシック体"/>
                <a:ea typeface="ＤＦＰ太丸ゴシック体"/>
                <a:cs typeface="ＤＦＰ太丸ゴシック体"/>
              </a:rPr>
              <a:t>　</a:t>
            </a:r>
            <a:r>
              <a:rPr lang="ja-JP" altLang="en-US" sz="3200" dirty="0" smtClean="0">
                <a:latin typeface="ＤＦＰ太丸ゴシック体"/>
                <a:ea typeface="ＤＦＰ太丸ゴシック体"/>
                <a:cs typeface="ＤＦＰ太丸ゴシック体"/>
              </a:rPr>
              <a:t>喫煙</a:t>
            </a:r>
            <a:endParaRPr lang="ja-JP" altLang="en-US" sz="3200" dirty="0">
              <a:latin typeface="ＤＦＰ太丸ゴシック体"/>
              <a:ea typeface="ＤＦＰ太丸ゴシック体"/>
              <a:cs typeface="ＤＦＰ太丸ゴシック体"/>
            </a:endParaRPr>
          </a:p>
          <a:p>
            <a:r>
              <a:rPr lang="en-US" altLang="ja-JP" dirty="0" smtClean="0">
                <a:solidFill>
                  <a:srgbClr val="FF0000"/>
                </a:solidFill>
                <a:latin typeface="ＤＦＰ太丸ゴシック体"/>
                <a:ea typeface="ＤＦＰ太丸ゴシック体"/>
                <a:cs typeface="ＤＦＰ太丸ゴシック体"/>
              </a:rPr>
              <a:t>		</a:t>
            </a:r>
            <a:r>
              <a:rPr lang="ja-JP" altLang="en-US" sz="2000" dirty="0" smtClean="0">
                <a:solidFill>
                  <a:srgbClr val="FF0000"/>
                </a:solidFill>
                <a:latin typeface="ＤＦＰ太丸ゴシック体"/>
                <a:ea typeface="ＤＦＰ太丸ゴシック体"/>
                <a:cs typeface="ＤＦＰ太丸ゴシック体"/>
              </a:rPr>
              <a:t>固い</a:t>
            </a:r>
            <a:r>
              <a:rPr lang="ja-JP" altLang="en-US" sz="2000" dirty="0">
                <a:solidFill>
                  <a:srgbClr val="FF0000"/>
                </a:solidFill>
                <a:latin typeface="ＤＦＰ太丸ゴシック体"/>
                <a:ea typeface="ＤＦＰ太丸ゴシック体"/>
                <a:cs typeface="ＤＦＰ太丸ゴシック体"/>
              </a:rPr>
              <a:t>証拠により</a:t>
            </a:r>
            <a:r>
              <a:rPr lang="ja-JP" altLang="en-US" sz="2000" dirty="0">
                <a:latin typeface="ＤＦＰ太丸ゴシック体"/>
                <a:ea typeface="ＤＦＰ太丸ゴシック体"/>
                <a:cs typeface="ＤＦＰ太丸ゴシック体"/>
              </a:rPr>
              <a:t>、能動および受動のどちらの喫煙も子宮頸がんのリスクを増大させる。</a:t>
            </a:r>
          </a:p>
          <a:p>
            <a:endParaRPr lang="ja-JP" altLang="en-US" dirty="0">
              <a:latin typeface="ＤＦＰ太丸ゴシック体"/>
              <a:ea typeface="ＤＦＰ太丸ゴシック体"/>
              <a:cs typeface="ＤＦＰ太丸ゴシック体"/>
            </a:endParaRPr>
          </a:p>
          <a:p>
            <a:r>
              <a:rPr lang="en-US" altLang="ja-JP" sz="2000" dirty="0">
                <a:latin typeface="ＤＦＰ太丸ゴシック体"/>
                <a:ea typeface="ＤＦＰ太丸ゴシック体"/>
                <a:cs typeface="ＤＦＰ太丸ゴシック体"/>
              </a:rPr>
              <a:t>	</a:t>
            </a:r>
            <a:r>
              <a:rPr lang="en-US" altLang="ja-JP" sz="2000" dirty="0" smtClean="0">
                <a:latin typeface="ＤＦＰ太丸ゴシック体"/>
                <a:ea typeface="ＤＦＰ太丸ゴシック体"/>
                <a:cs typeface="ＤＦＰ太丸ゴシック体"/>
              </a:rPr>
              <a:t>	</a:t>
            </a:r>
            <a:r>
              <a:rPr lang="ja-JP" altLang="en-US" sz="2000" dirty="0" smtClean="0">
                <a:latin typeface="ＤＦＰ太丸ゴシック体"/>
                <a:ea typeface="ＤＦＰ太丸ゴシック体"/>
                <a:cs typeface="ＤＦＰ太丸ゴシック体"/>
              </a:rPr>
              <a:t>影響</a:t>
            </a:r>
            <a:r>
              <a:rPr lang="ja-JP" altLang="en-US" sz="2000" dirty="0">
                <a:latin typeface="ＤＦＰ太丸ゴシック体"/>
                <a:ea typeface="ＤＦＰ太丸ゴシック体"/>
                <a:cs typeface="ＤＦＰ太丸ゴシック体"/>
              </a:rPr>
              <a:t>の大きさ</a:t>
            </a:r>
            <a:r>
              <a:rPr lang="ja-JP" altLang="en-US" sz="2000" dirty="0" smtClean="0">
                <a:latin typeface="ＤＦＰ太丸ゴシック体"/>
                <a:ea typeface="ＤＦＰ太丸ゴシック体"/>
                <a:cs typeface="ＤＦＰ太丸ゴシック体"/>
              </a:rPr>
              <a:t>：　</a:t>
            </a:r>
            <a:r>
              <a:rPr lang="en-US" altLang="ja-JP" sz="2000" dirty="0" smtClean="0">
                <a:latin typeface="ＤＦＰ太丸ゴシック体"/>
                <a:ea typeface="ＤＦＰ太丸ゴシック体"/>
                <a:cs typeface="ＤＦＰ太丸ゴシック体"/>
              </a:rPr>
              <a:t>HPV</a:t>
            </a:r>
            <a:r>
              <a:rPr lang="ja-JP" altLang="en-US" sz="2000" dirty="0">
                <a:latin typeface="ＤＦＰ太丸ゴシック体"/>
                <a:ea typeface="ＤＦＰ太丸ゴシック体"/>
                <a:cs typeface="ＤＦＰ太丸ゴシック体"/>
              </a:rPr>
              <a:t>感染の女性のうち、現喫煙者および前喫煙者の高悪性度子宮頸部上皮内新生物または浸潤がんの発生率は、約</a:t>
            </a:r>
            <a:r>
              <a:rPr lang="en-US" altLang="ja-JP" sz="2000" dirty="0">
                <a:latin typeface="ＤＦＰ太丸ゴシック体"/>
                <a:ea typeface="ＤＦＰ太丸ゴシック体"/>
                <a:cs typeface="ＤＦＰ太丸ゴシック体"/>
              </a:rPr>
              <a:t>2</a:t>
            </a:r>
            <a:r>
              <a:rPr lang="ja-JP" altLang="en-US" sz="2000" dirty="0">
                <a:latin typeface="ＤＦＰ太丸ゴシック体"/>
                <a:ea typeface="ＤＦＰ太丸ゴシック体"/>
                <a:cs typeface="ＤＦＰ太丸ゴシック体"/>
              </a:rPr>
              <a:t>～</a:t>
            </a:r>
            <a:r>
              <a:rPr lang="en-US" altLang="ja-JP" sz="2000" dirty="0">
                <a:latin typeface="ＤＦＰ太丸ゴシック体"/>
                <a:ea typeface="ＤＦＰ太丸ゴシック体"/>
                <a:cs typeface="ＤＦＰ太丸ゴシック体"/>
              </a:rPr>
              <a:t>3</a:t>
            </a:r>
            <a:r>
              <a:rPr lang="ja-JP" altLang="en-US" sz="2000" dirty="0">
                <a:latin typeface="ＤＦＰ太丸ゴシック体"/>
                <a:ea typeface="ＤＦＰ太丸ゴシック体"/>
                <a:cs typeface="ＤＦＰ太丸ゴシック体"/>
              </a:rPr>
              <a:t>倍である。受動喫煙もリスク増大の原因となるが、発生率はより低い。</a:t>
            </a:r>
            <a:endParaRPr kumimoji="1" lang="ja-JP" altLang="en-US" sz="2000" dirty="0">
              <a:latin typeface="ＤＦＰ太丸ゴシック体"/>
              <a:ea typeface="ＤＦＰ太丸ゴシック体"/>
              <a:cs typeface="ＤＦＰ太丸ゴシック体"/>
            </a:endParaRPr>
          </a:p>
        </p:txBody>
      </p:sp>
      <p:sp>
        <p:nvSpPr>
          <p:cNvPr id="4" name="テキスト ボックス 3"/>
          <p:cNvSpPr txBox="1"/>
          <p:nvPr/>
        </p:nvSpPr>
        <p:spPr>
          <a:xfrm>
            <a:off x="332646" y="3582984"/>
            <a:ext cx="8648811" cy="2123658"/>
          </a:xfrm>
          <a:prstGeom prst="rect">
            <a:avLst/>
          </a:prstGeom>
          <a:noFill/>
        </p:spPr>
        <p:txBody>
          <a:bodyPr wrap="square" rtlCol="0">
            <a:spAutoFit/>
          </a:bodyPr>
          <a:lstStyle/>
          <a:p>
            <a:r>
              <a:rPr lang="en-US" altLang="ja-JP" sz="3200" dirty="0">
                <a:latin typeface="ＤＦＰ太丸ゴシック体"/>
                <a:ea typeface="ＤＦＰ太丸ゴシック体"/>
                <a:cs typeface="ＤＦＰ太丸ゴシック体"/>
              </a:rPr>
              <a:t>○</a:t>
            </a:r>
            <a:r>
              <a:rPr lang="ja-JP" altLang="en-US" sz="3200" dirty="0">
                <a:latin typeface="ＤＦＰ太丸ゴシック体"/>
                <a:ea typeface="ＤＦＰ太丸ゴシック体"/>
                <a:cs typeface="ＤＦＰ太丸ゴシック体"/>
              </a:rPr>
              <a:t>　</a:t>
            </a:r>
            <a:r>
              <a:rPr lang="ja-JP" altLang="en-US" sz="3200" dirty="0" smtClean="0">
                <a:latin typeface="ＤＦＰ太丸ゴシック体"/>
                <a:ea typeface="ＤＦＰ太丸ゴシック体"/>
                <a:cs typeface="ＤＦＰ太丸ゴシック体"/>
              </a:rPr>
              <a:t>多妊多産</a:t>
            </a:r>
            <a:endParaRPr lang="ja-JP" altLang="en-US" sz="3200" dirty="0">
              <a:latin typeface="ＤＦＰ太丸ゴシック体"/>
              <a:ea typeface="ＤＦＰ太丸ゴシック体"/>
              <a:cs typeface="ＤＦＰ太丸ゴシック体"/>
            </a:endParaRPr>
          </a:p>
          <a:p>
            <a:r>
              <a:rPr lang="en-US" altLang="ja-JP" dirty="0" smtClean="0">
                <a:solidFill>
                  <a:srgbClr val="FF0000"/>
                </a:solidFill>
                <a:latin typeface="ＤＦＰ太丸ゴシック体"/>
                <a:ea typeface="ＤＦＰ太丸ゴシック体"/>
                <a:cs typeface="ＤＦＰ太丸ゴシック体"/>
              </a:rPr>
              <a:t>		</a:t>
            </a:r>
            <a:r>
              <a:rPr lang="ja-JP" altLang="en-US" sz="2000" dirty="0" smtClean="0">
                <a:solidFill>
                  <a:srgbClr val="FF0000"/>
                </a:solidFill>
                <a:latin typeface="ＤＦＰ太丸ゴシック体"/>
                <a:ea typeface="ＤＦＰ太丸ゴシック体"/>
                <a:cs typeface="ＤＦＰ太丸ゴシック体"/>
              </a:rPr>
              <a:t>固い</a:t>
            </a:r>
            <a:r>
              <a:rPr lang="ja-JP" altLang="en-US" sz="2000" dirty="0">
                <a:solidFill>
                  <a:srgbClr val="FF0000"/>
                </a:solidFill>
                <a:latin typeface="ＤＦＰ太丸ゴシック体"/>
                <a:ea typeface="ＤＦＰ太丸ゴシック体"/>
                <a:cs typeface="ＤＦＰ太丸ゴシック体"/>
              </a:rPr>
              <a:t>証拠により</a:t>
            </a:r>
            <a:r>
              <a:rPr lang="ja-JP" altLang="en-US" sz="2000" dirty="0">
                <a:latin typeface="ＤＦＰ太丸ゴシック体"/>
                <a:ea typeface="ＤＦＰ太丸ゴシック体"/>
                <a:cs typeface="ＤＦＰ太丸ゴシック体"/>
              </a:rPr>
              <a:t>、多妊多産は子宮頸がんリスクの増大と関連している。</a:t>
            </a:r>
          </a:p>
          <a:p>
            <a:endParaRPr lang="ja-JP" altLang="en-US" sz="2000" dirty="0">
              <a:latin typeface="ＤＦＰ太丸ゴシック体"/>
              <a:ea typeface="ＤＦＰ太丸ゴシック体"/>
              <a:cs typeface="ＤＦＰ太丸ゴシック体"/>
            </a:endParaRPr>
          </a:p>
          <a:p>
            <a:r>
              <a:rPr lang="en-US" altLang="ja-JP" sz="2000" dirty="0" smtClean="0">
                <a:latin typeface="ＤＦＰ太丸ゴシック体"/>
                <a:ea typeface="ＤＦＰ太丸ゴシック体"/>
                <a:cs typeface="ＤＦＰ太丸ゴシック体"/>
              </a:rPr>
              <a:t>		</a:t>
            </a:r>
            <a:r>
              <a:rPr lang="ja-JP" altLang="en-US" sz="2000" dirty="0" smtClean="0">
                <a:latin typeface="ＤＦＰ太丸ゴシック体"/>
                <a:ea typeface="ＤＦＰ太丸ゴシック体"/>
                <a:cs typeface="ＤＦＰ太丸ゴシック体"/>
              </a:rPr>
              <a:t>影響</a:t>
            </a:r>
            <a:r>
              <a:rPr lang="ja-JP" altLang="en-US" sz="2000" dirty="0">
                <a:latin typeface="ＤＦＰ太丸ゴシック体"/>
                <a:ea typeface="ＤＦＰ太丸ゴシック体"/>
                <a:cs typeface="ＤＦＰ太丸ゴシック体"/>
              </a:rPr>
              <a:t>の大きさ</a:t>
            </a:r>
            <a:r>
              <a:rPr lang="ja-JP" altLang="en-US" sz="2000" dirty="0" smtClean="0">
                <a:latin typeface="ＤＦＰ太丸ゴシック体"/>
                <a:ea typeface="ＤＦＰ太丸ゴシック体"/>
                <a:cs typeface="ＤＦＰ太丸ゴシック体"/>
              </a:rPr>
              <a:t>：　</a:t>
            </a:r>
            <a:r>
              <a:rPr lang="en-US" altLang="ja-JP" sz="2000" dirty="0" smtClean="0">
                <a:latin typeface="ＤＦＰ太丸ゴシック体"/>
                <a:ea typeface="ＤＦＰ太丸ゴシック体"/>
                <a:cs typeface="ＤＦＰ太丸ゴシック体"/>
              </a:rPr>
              <a:t>HPV</a:t>
            </a:r>
            <a:r>
              <a:rPr lang="ja-JP" altLang="en-US" sz="2000" dirty="0">
                <a:latin typeface="ＤＦＰ太丸ゴシック体"/>
                <a:ea typeface="ＤＦＰ太丸ゴシック体"/>
                <a:cs typeface="ＤＦＰ太丸ゴシック体"/>
              </a:rPr>
              <a:t>感染の女性に関して、満期出産が</a:t>
            </a:r>
            <a:r>
              <a:rPr lang="en-US" altLang="ja-JP" sz="2000" dirty="0">
                <a:latin typeface="ＤＦＰ太丸ゴシック体"/>
                <a:ea typeface="ＤＦＰ太丸ゴシック体"/>
                <a:cs typeface="ＤＦＰ太丸ゴシック体"/>
              </a:rPr>
              <a:t>7</a:t>
            </a:r>
            <a:r>
              <a:rPr lang="ja-JP" altLang="en-US" sz="2000" dirty="0">
                <a:latin typeface="ＤＦＰ太丸ゴシック体"/>
                <a:ea typeface="ＤＦＰ太丸ゴシック体"/>
                <a:cs typeface="ＤＦＰ太丸ゴシック体"/>
              </a:rPr>
              <a:t>回以上の女性の扁平上皮がんリスクは、未経産の女性と比較して約</a:t>
            </a:r>
            <a:r>
              <a:rPr lang="en-US" altLang="ja-JP" sz="2000" dirty="0">
                <a:latin typeface="ＤＦＰ太丸ゴシック体"/>
                <a:ea typeface="ＤＦＰ太丸ゴシック体"/>
                <a:cs typeface="ＤＦＰ太丸ゴシック体"/>
              </a:rPr>
              <a:t>4</a:t>
            </a:r>
            <a:r>
              <a:rPr lang="ja-JP" altLang="en-US" sz="2000" dirty="0">
                <a:latin typeface="ＤＦＰ太丸ゴシック体"/>
                <a:ea typeface="ＤＦＰ太丸ゴシック体"/>
                <a:cs typeface="ＤＦＰ太丸ゴシック体"/>
              </a:rPr>
              <a:t>倍、満期出産が</a:t>
            </a:r>
            <a:r>
              <a:rPr lang="en-US" altLang="ja-JP" sz="2000" dirty="0">
                <a:latin typeface="ＤＦＰ太丸ゴシック体"/>
                <a:ea typeface="ＤＦＰ太丸ゴシック体"/>
                <a:cs typeface="ＤＦＰ太丸ゴシック体"/>
              </a:rPr>
              <a:t>1</a:t>
            </a:r>
            <a:r>
              <a:rPr lang="ja-JP" altLang="en-US" sz="2000" dirty="0">
                <a:latin typeface="ＤＦＰ太丸ゴシック体"/>
                <a:ea typeface="ＤＦＰ太丸ゴシック体"/>
                <a:cs typeface="ＤＦＰ太丸ゴシック体"/>
              </a:rPr>
              <a:t>～</a:t>
            </a:r>
            <a:r>
              <a:rPr lang="en-US" altLang="ja-JP" sz="2000" dirty="0">
                <a:latin typeface="ＤＦＰ太丸ゴシック体"/>
                <a:ea typeface="ＤＦＰ太丸ゴシック体"/>
                <a:cs typeface="ＤＦＰ太丸ゴシック体"/>
              </a:rPr>
              <a:t>2</a:t>
            </a:r>
            <a:r>
              <a:rPr lang="ja-JP" altLang="en-US" sz="2000" dirty="0">
                <a:latin typeface="ＤＦＰ太丸ゴシック体"/>
                <a:ea typeface="ＤＦＰ太丸ゴシック体"/>
                <a:cs typeface="ＤＦＰ太丸ゴシック体"/>
              </a:rPr>
              <a:t>回の女性と比較して</a:t>
            </a:r>
            <a:r>
              <a:rPr lang="en-US" altLang="ja-JP" sz="2000" dirty="0">
                <a:latin typeface="ＤＦＰ太丸ゴシック体"/>
                <a:ea typeface="ＤＦＰ太丸ゴシック体"/>
                <a:cs typeface="ＤＦＰ太丸ゴシック体"/>
              </a:rPr>
              <a:t>2</a:t>
            </a:r>
            <a:r>
              <a:rPr lang="ja-JP" altLang="en-US" sz="2000" dirty="0">
                <a:latin typeface="ＤＦＰ太丸ゴシック体"/>
                <a:ea typeface="ＤＦＰ太丸ゴシック体"/>
                <a:cs typeface="ＤＦＰ太丸ゴシック体"/>
              </a:rPr>
              <a:t>～</a:t>
            </a:r>
            <a:r>
              <a:rPr lang="en-US" altLang="ja-JP" sz="2000" dirty="0">
                <a:latin typeface="ＤＦＰ太丸ゴシック体"/>
                <a:ea typeface="ＤＦＰ太丸ゴシック体"/>
                <a:cs typeface="ＤＦＰ太丸ゴシック体"/>
              </a:rPr>
              <a:t>3</a:t>
            </a:r>
            <a:r>
              <a:rPr lang="ja-JP" altLang="en-US" sz="2000" dirty="0">
                <a:latin typeface="ＤＦＰ太丸ゴシック体"/>
                <a:ea typeface="ＤＦＰ太丸ゴシック体"/>
                <a:cs typeface="ＤＦＰ太丸ゴシック体"/>
              </a:rPr>
              <a:t>倍である。</a:t>
            </a:r>
            <a:endParaRPr kumimoji="1" lang="ja-JP" altLang="en-US" sz="20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350992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120" y="1693241"/>
            <a:ext cx="8977677" cy="4462760"/>
          </a:xfrm>
          <a:prstGeom prst="rect">
            <a:avLst/>
          </a:prstGeom>
        </p:spPr>
        <p:txBody>
          <a:bodyPr wrap="square">
            <a:spAutoFit/>
          </a:bodyPr>
          <a:lstStyle/>
          <a:p>
            <a:r>
              <a:rPr lang="ja-JP" altLang="en-US" sz="3600" dirty="0">
                <a:latin typeface="ＤＦＰ太丸ゴシック体"/>
                <a:ea typeface="ＤＦＰ太丸ゴシック体"/>
                <a:cs typeface="ＤＦＰ太丸ゴシック体"/>
              </a:rPr>
              <a:t>がん細胞に進行する前</a:t>
            </a:r>
            <a:r>
              <a:rPr lang="ja-JP" altLang="en-US" sz="3600" dirty="0" smtClean="0">
                <a:latin typeface="ＤＦＰ太丸ゴシック体"/>
                <a:ea typeface="ＤＦＰ太丸ゴシック体"/>
                <a:cs typeface="ＤＦＰ太丸ゴシック体"/>
              </a:rPr>
              <a:t>に、正常</a:t>
            </a:r>
            <a:r>
              <a:rPr lang="ja-JP" altLang="en-US" sz="3600" dirty="0">
                <a:latin typeface="ＤＦＰ太丸ゴシック体"/>
                <a:ea typeface="ＤＦＰ太丸ゴシック体"/>
                <a:cs typeface="ＤＦＰ太丸ゴシック体"/>
              </a:rPr>
              <a:t>でない細胞の状態</a:t>
            </a:r>
            <a:r>
              <a:rPr lang="ja-JP" altLang="en-US" sz="3600" dirty="0" smtClean="0">
                <a:latin typeface="ＤＦＰ太丸ゴシック体"/>
                <a:ea typeface="ＤＦＰ太丸ゴシック体"/>
                <a:cs typeface="ＤＦＰ太丸ゴシック体"/>
              </a:rPr>
              <a:t>を見つける</a:t>
            </a:r>
            <a:r>
              <a:rPr lang="ja-JP" altLang="en-US" sz="3600" dirty="0">
                <a:latin typeface="ＤＦＰ太丸ゴシック体"/>
                <a:ea typeface="ＤＦＰ太丸ゴシック体"/>
                <a:cs typeface="ＤＦＰ太丸ゴシック体"/>
              </a:rPr>
              <a:t>ことがでる</a:t>
            </a:r>
            <a:r>
              <a:rPr lang="ja-JP" altLang="en-US" sz="3600" dirty="0" smtClean="0">
                <a:latin typeface="ＤＦＰ太丸ゴシック体"/>
                <a:ea typeface="ＤＦＰ太丸ゴシック体"/>
                <a:cs typeface="ＤＦＰ太丸ゴシック体"/>
              </a:rPr>
              <a:t>。</a:t>
            </a:r>
            <a:endParaRPr lang="en-US" altLang="ja-JP" sz="2800" dirty="0">
              <a:latin typeface="ＤＦＰ太丸ゴシック体"/>
              <a:ea typeface="ＤＦＰ太丸ゴシック体"/>
              <a:cs typeface="ＤＦＰ太丸ゴシック体"/>
            </a:endParaRPr>
          </a:p>
          <a:p>
            <a:r>
              <a:rPr lang="en-US" altLang="ja-JP" sz="2800" dirty="0">
                <a:latin typeface="ＤＦＰ太丸ゴシック体"/>
                <a:ea typeface="ＤＦＰ太丸ゴシック体"/>
                <a:cs typeface="ＤＦＰ太丸ゴシック体"/>
              </a:rPr>
              <a:t>	</a:t>
            </a:r>
            <a:endParaRPr lang="en-US" altLang="ja-JP" sz="2800" dirty="0" smtClean="0">
              <a:latin typeface="ＤＦＰ太丸ゴシック体"/>
              <a:ea typeface="ＤＦＰ太丸ゴシック体"/>
              <a:cs typeface="ＤＦＰ太丸ゴシック体"/>
            </a:endParaRPr>
          </a:p>
          <a:p>
            <a:r>
              <a:rPr lang="en-US" altLang="ja-JP" sz="2800" dirty="0" smtClean="0">
                <a:latin typeface="ＤＦＰ太丸ゴシック体"/>
                <a:ea typeface="ＤＦＰ太丸ゴシック体"/>
                <a:cs typeface="ＤＦＰ太丸ゴシック体"/>
              </a:rPr>
              <a:t>→</a:t>
            </a:r>
            <a:r>
              <a:rPr lang="ja-JP" altLang="en-US" sz="2800" dirty="0">
                <a:latin typeface="ＤＦＰ太丸ゴシック体"/>
                <a:ea typeface="ＤＦＰ太丸ゴシック体"/>
                <a:cs typeface="ＤＦＰ太丸ゴシック体"/>
              </a:rPr>
              <a:t>　無症状の時から婦人科の診察・集団検診などで早めに発見することが</a:t>
            </a:r>
            <a:r>
              <a:rPr lang="ja-JP" altLang="en-US" sz="2800" dirty="0" smtClean="0">
                <a:latin typeface="ＤＦＰ太丸ゴシック体"/>
                <a:ea typeface="ＤＦＰ太丸ゴシック体"/>
                <a:cs typeface="ＤＦＰ太丸ゴシック体"/>
              </a:rPr>
              <a:t>可能</a:t>
            </a:r>
            <a:endParaRPr lang="en-US" altLang="ja-JP" sz="3600" dirty="0" smtClean="0">
              <a:latin typeface="ＤＦＰ太丸ゴシック体"/>
              <a:ea typeface="ＤＦＰ太丸ゴシック体"/>
              <a:cs typeface="ＤＦＰ太丸ゴシック体"/>
            </a:endParaRPr>
          </a:p>
          <a:p>
            <a:endParaRPr lang="ja-JP" altLang="en-US" sz="3600" dirty="0">
              <a:latin typeface="ＤＦＰ太丸ゴシック体"/>
              <a:ea typeface="ＤＦＰ太丸ゴシック体"/>
              <a:cs typeface="ＤＦＰ太丸ゴシック体"/>
            </a:endParaRPr>
          </a:p>
          <a:p>
            <a:r>
              <a:rPr lang="ja-JP" altLang="en-US" sz="3600" dirty="0">
                <a:latin typeface="ＤＦＰ太丸ゴシック体"/>
                <a:ea typeface="ＤＦＰ太丸ゴシック体"/>
                <a:cs typeface="ＤＦＰ太丸ゴシック体"/>
              </a:rPr>
              <a:t>初期の子宮頸がん</a:t>
            </a:r>
            <a:r>
              <a:rPr lang="ja-JP" altLang="en-US" sz="3600" dirty="0" smtClean="0">
                <a:latin typeface="ＤＦＰ太丸ゴシック体"/>
                <a:ea typeface="ＤＦＰ太丸ゴシック体"/>
                <a:cs typeface="ＤＦＰ太丸ゴシック体"/>
              </a:rPr>
              <a:t>は普通</a:t>
            </a:r>
            <a:r>
              <a:rPr lang="ja-JP" altLang="en-US" sz="3600" dirty="0">
                <a:latin typeface="ＤＦＰ太丸ゴシック体"/>
                <a:ea typeface="ＤＦＰ太丸ゴシック体"/>
                <a:cs typeface="ＤＦＰ太丸ゴシック体"/>
              </a:rPr>
              <a:t>は全く症状が</a:t>
            </a:r>
            <a:r>
              <a:rPr lang="ja-JP" altLang="en-US" sz="3600" dirty="0" smtClean="0">
                <a:latin typeface="ＤＦＰ太丸ゴシック体"/>
                <a:ea typeface="ＤＦＰ太丸ゴシック体"/>
                <a:cs typeface="ＤＦＰ太丸ゴシック体"/>
              </a:rPr>
              <a:t>ない</a:t>
            </a:r>
            <a:endParaRPr lang="en-US" altLang="ja-JP" sz="2800" dirty="0" smtClean="0">
              <a:latin typeface="ＤＦＰ太丸ゴシック体"/>
              <a:ea typeface="ＤＦＰ太丸ゴシック体"/>
              <a:cs typeface="ＤＦＰ太丸ゴシック体"/>
            </a:endParaRPr>
          </a:p>
          <a:p>
            <a:r>
              <a:rPr lang="en-US" altLang="ja-JP" sz="2800" dirty="0">
                <a:latin typeface="ＤＦＰ太丸ゴシック体"/>
                <a:ea typeface="ＤＦＰ太丸ゴシック体"/>
                <a:cs typeface="ＤＦＰ太丸ゴシック体"/>
              </a:rPr>
              <a:t>	→</a:t>
            </a:r>
            <a:r>
              <a:rPr lang="ja-JP" altLang="en-US" sz="2800" dirty="0">
                <a:latin typeface="ＤＦＰ太丸ゴシック体"/>
                <a:ea typeface="ＤＦＰ太丸ゴシック体"/>
                <a:cs typeface="ＤＦＰ太丸ゴシック体"/>
              </a:rPr>
              <a:t>　特に症状がなくても、</a:t>
            </a:r>
            <a:r>
              <a:rPr lang="en-US" altLang="ja-JP" sz="2800" dirty="0">
                <a:latin typeface="ＤＦＰ太丸ゴシック体"/>
                <a:ea typeface="ＤＦＰ太丸ゴシック体"/>
                <a:cs typeface="ＤＦＰ太丸ゴシック体"/>
              </a:rPr>
              <a:t>20</a:t>
            </a:r>
            <a:r>
              <a:rPr lang="ja-JP" altLang="en-US" sz="2800" dirty="0">
                <a:latin typeface="ＤＦＰ太丸ゴシック体"/>
                <a:ea typeface="ＤＦＰ太丸ゴシック体"/>
                <a:cs typeface="ＤＦＰ太丸ゴシック体"/>
              </a:rPr>
              <a:t>歳を過ぎたら、</a:t>
            </a:r>
            <a:r>
              <a:rPr lang="en-US" altLang="ja-JP" sz="2800" dirty="0">
                <a:latin typeface="ＤＦＰ太丸ゴシック体"/>
                <a:ea typeface="ＤＦＰ太丸ゴシック体"/>
                <a:cs typeface="ＤＦＰ太丸ゴシック体"/>
              </a:rPr>
              <a:t>2</a:t>
            </a:r>
            <a:r>
              <a:rPr lang="ja-JP" altLang="en-US" sz="2800" dirty="0">
                <a:latin typeface="ＤＦＰ太丸ゴシック体"/>
                <a:ea typeface="ＤＦＰ太丸ゴシック体"/>
                <a:cs typeface="ＤＦＰ太丸ゴシック体"/>
              </a:rPr>
              <a:t>年に</a:t>
            </a:r>
            <a:r>
              <a:rPr lang="en-US" altLang="ja-JP" sz="2800" dirty="0">
                <a:latin typeface="ＤＦＰ太丸ゴシック体"/>
                <a:ea typeface="ＤＦＰ太丸ゴシック体"/>
                <a:cs typeface="ＤＦＰ太丸ゴシック体"/>
              </a:rPr>
              <a:t>1</a:t>
            </a:r>
            <a:r>
              <a:rPr lang="ja-JP" altLang="en-US" sz="2800" dirty="0">
                <a:latin typeface="ＤＦＰ太丸ゴシック体"/>
                <a:ea typeface="ＤＦＰ太丸ゴシック体"/>
                <a:cs typeface="ＤＦＰ太丸ゴシック体"/>
              </a:rPr>
              <a:t>回子宮がんの検診を受けることが勧められている。</a:t>
            </a:r>
          </a:p>
        </p:txBody>
      </p:sp>
      <p:sp>
        <p:nvSpPr>
          <p:cNvPr id="3" name="テキスト ボックス 2"/>
          <p:cNvSpPr txBox="1"/>
          <p:nvPr/>
        </p:nvSpPr>
        <p:spPr>
          <a:xfrm>
            <a:off x="241924" y="544256"/>
            <a:ext cx="4801314" cy="707886"/>
          </a:xfrm>
          <a:prstGeom prst="rect">
            <a:avLst/>
          </a:prstGeom>
          <a:noFill/>
        </p:spPr>
        <p:txBody>
          <a:bodyPr wrap="none" rtlCol="0">
            <a:spAutoFit/>
          </a:bodyPr>
          <a:lstStyle/>
          <a:p>
            <a:r>
              <a:rPr lang="ja-JP" altLang="en-US" sz="4000" dirty="0">
                <a:latin typeface="ＤＦＰ太丸ゴシック体"/>
                <a:ea typeface="ＤＦＰ太丸ゴシック体"/>
                <a:cs typeface="ＤＦＰ太丸ゴシック体"/>
              </a:rPr>
              <a:t>子宮頸がん</a:t>
            </a:r>
            <a:r>
              <a:rPr lang="ja-JP" altLang="en-US" sz="4000" dirty="0" smtClean="0">
                <a:latin typeface="ＤＦＰ太丸ゴシック体"/>
                <a:ea typeface="ＤＦＰ太丸ゴシック体"/>
                <a:cs typeface="ＤＦＰ太丸ゴシック体"/>
              </a:rPr>
              <a:t>検診では</a:t>
            </a:r>
            <a:endParaRPr kumimoji="1" lang="ja-JP" altLang="en-US" sz="4000" dirty="0"/>
          </a:p>
        </p:txBody>
      </p:sp>
    </p:spTree>
    <p:extLst>
      <p:ext uri="{BB962C8B-B14F-4D97-AF65-F5344CB8AC3E}">
        <p14:creationId xmlns:p14="http://schemas.microsoft.com/office/powerpoint/2010/main" val="8732453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7525" y="3477196"/>
            <a:ext cx="8495408" cy="2677656"/>
          </a:xfrm>
          <a:prstGeom prst="rect">
            <a:avLst/>
          </a:prstGeom>
          <a:noFill/>
        </p:spPr>
        <p:txBody>
          <a:bodyPr wrap="square" rtlCol="0">
            <a:spAutoFit/>
          </a:bodyPr>
          <a:lstStyle/>
          <a:p>
            <a:r>
              <a:rPr lang="en-US" altLang="ja-JP" sz="2800" dirty="0">
                <a:latin typeface="ＤＦＰ太丸ゴシック体"/>
                <a:ea typeface="ＤＦＰ太丸ゴシック体"/>
                <a:cs typeface="ＤＦＰ太丸ゴシック体"/>
              </a:rPr>
              <a:t>○</a:t>
            </a:r>
            <a:r>
              <a:rPr lang="ja-JP" altLang="en-US" sz="2800" dirty="0">
                <a:latin typeface="ＤＦＰ太丸ゴシック体"/>
                <a:ea typeface="ＤＦＰ太丸ゴシック体"/>
                <a:cs typeface="ＤＦＰ太丸ゴシック体"/>
              </a:rPr>
              <a:t>　</a:t>
            </a:r>
            <a:r>
              <a:rPr lang="en-US" altLang="ja-JP" sz="2800" dirty="0" smtClean="0">
                <a:solidFill>
                  <a:schemeClr val="bg1">
                    <a:lumMod val="50000"/>
                  </a:schemeClr>
                </a:solidFill>
                <a:latin typeface="ＤＦＰ太丸ゴシック体"/>
                <a:ea typeface="ＤＦＰ太丸ゴシック体"/>
                <a:cs typeface="ＤＦＰ太丸ゴシック体"/>
              </a:rPr>
              <a:t>HPV</a:t>
            </a:r>
            <a:r>
              <a:rPr lang="en-US" altLang="ja-JP" sz="2800" dirty="0">
                <a:solidFill>
                  <a:schemeClr val="bg1">
                    <a:lumMod val="50000"/>
                  </a:schemeClr>
                </a:solidFill>
                <a:latin typeface="ＤＦＰ太丸ゴシック体"/>
                <a:ea typeface="ＤＦＰ太丸ゴシック体"/>
                <a:cs typeface="ＤＦＰ太丸ゴシック体"/>
              </a:rPr>
              <a:t>-16/HPV-18</a:t>
            </a:r>
            <a:r>
              <a:rPr lang="ja-JP" altLang="en-US" sz="2800" dirty="0">
                <a:solidFill>
                  <a:schemeClr val="bg1">
                    <a:lumMod val="50000"/>
                  </a:schemeClr>
                </a:solidFill>
                <a:latin typeface="ＤＦＰ太丸ゴシック体"/>
                <a:ea typeface="ＤＦＰ太丸ゴシック体"/>
                <a:cs typeface="ＤＦＰ太丸ゴシック体"/>
              </a:rPr>
              <a:t>に対するワクチン</a:t>
            </a:r>
            <a:r>
              <a:rPr lang="ja-JP" altLang="en-US" sz="2800" dirty="0" smtClean="0">
                <a:solidFill>
                  <a:schemeClr val="bg1">
                    <a:lumMod val="50000"/>
                  </a:schemeClr>
                </a:solidFill>
                <a:latin typeface="ＤＦＰ太丸ゴシック体"/>
                <a:ea typeface="ＤＦＰ太丸ゴシック体"/>
                <a:cs typeface="ＤＦＰ太丸ゴシック体"/>
              </a:rPr>
              <a:t>接種</a:t>
            </a:r>
            <a:endParaRPr lang="en-US" altLang="ja-JP" sz="2800" dirty="0">
              <a:solidFill>
                <a:schemeClr val="bg1">
                  <a:lumMod val="50000"/>
                </a:schemeClr>
              </a:solidFill>
              <a:latin typeface="ＤＦＰ太丸ゴシック体"/>
              <a:ea typeface="ＤＦＰ太丸ゴシック体"/>
              <a:cs typeface="ＤＦＰ太丸ゴシック体"/>
            </a:endParaRPr>
          </a:p>
          <a:p>
            <a:r>
              <a:rPr lang="en-US" altLang="ja-JP" sz="2000" dirty="0" smtClean="0">
                <a:solidFill>
                  <a:srgbClr val="FF0000"/>
                </a:solidFill>
                <a:latin typeface="ＤＦＰ太丸ゴシック体"/>
                <a:ea typeface="ＤＦＰ太丸ゴシック体"/>
                <a:cs typeface="ＤＦＰ太丸ゴシック体"/>
              </a:rPr>
              <a:t>		</a:t>
            </a:r>
            <a:r>
              <a:rPr lang="ja-JP" altLang="en-US" sz="2000" dirty="0" smtClean="0">
                <a:solidFill>
                  <a:srgbClr val="FF0000"/>
                </a:solidFill>
                <a:latin typeface="ＤＦＰ太丸ゴシック体"/>
                <a:ea typeface="ＤＦＰ太丸ゴシック体"/>
                <a:cs typeface="ＤＦＰ太丸ゴシック体"/>
              </a:rPr>
              <a:t>中等度</a:t>
            </a:r>
            <a:r>
              <a:rPr lang="ja-JP" altLang="en-US" sz="2000" dirty="0">
                <a:solidFill>
                  <a:srgbClr val="FF0000"/>
                </a:solidFill>
                <a:latin typeface="ＤＦＰ太丸ゴシック体"/>
                <a:ea typeface="ＤＦＰ太丸ゴシック体"/>
                <a:cs typeface="ＤＦＰ太丸ゴシック体"/>
              </a:rPr>
              <a:t>の証拠から</a:t>
            </a:r>
            <a:r>
              <a:rPr lang="ja-JP" altLang="en-US" sz="2000" dirty="0">
                <a:latin typeface="ＤＦＰ太丸ゴシック体"/>
                <a:ea typeface="ＤＦＰ太丸ゴシック体"/>
                <a:cs typeface="ＤＦＰ太丸ゴシック体"/>
              </a:rPr>
              <a:t>、</a:t>
            </a:r>
            <a:r>
              <a:rPr lang="en-US" altLang="ja-JP" sz="2000" dirty="0">
                <a:latin typeface="ＤＦＰ太丸ゴシック体"/>
                <a:ea typeface="ＤＦＰ太丸ゴシック体"/>
                <a:cs typeface="ＤＦＰ太丸ゴシック体"/>
              </a:rPr>
              <a:t>HPV-16/HPV-18</a:t>
            </a:r>
            <a:r>
              <a:rPr lang="ja-JP" altLang="en-US" sz="2000" dirty="0">
                <a:latin typeface="ＤＦＰ太丸ゴシック体"/>
                <a:ea typeface="ＤＦＰ太丸ゴシック体"/>
                <a:cs typeface="ＤＦＰ太丸ゴシック体"/>
              </a:rPr>
              <a:t>に対するワクチン接種は、</a:t>
            </a:r>
            <a:r>
              <a:rPr lang="en-US" altLang="ja-JP" sz="2000" dirty="0">
                <a:latin typeface="ＤＦＰ太丸ゴシック体"/>
                <a:ea typeface="ＤＦＰ太丸ゴシック体"/>
                <a:cs typeface="ＤＦＰ太丸ゴシック体"/>
              </a:rPr>
              <a:t>HPV</a:t>
            </a:r>
            <a:r>
              <a:rPr lang="ja-JP" altLang="en-US" sz="2000" dirty="0">
                <a:latin typeface="ＤＦＰ太丸ゴシック体"/>
                <a:ea typeface="ＤＦＰ太丸ゴシック体"/>
                <a:cs typeface="ＤＦＰ太丸ゴシック体"/>
              </a:rPr>
              <a:t>感染、ひいては子宮頸がんの回避に効果的である。</a:t>
            </a:r>
          </a:p>
          <a:p>
            <a:endParaRPr lang="ja-JP" altLang="en-US" sz="2000" dirty="0">
              <a:latin typeface="ＤＦＰ太丸ゴシック体"/>
              <a:ea typeface="ＤＦＰ太丸ゴシック体"/>
              <a:cs typeface="ＤＦＰ太丸ゴシック体"/>
            </a:endParaRPr>
          </a:p>
          <a:p>
            <a:r>
              <a:rPr lang="en-US" altLang="ja-JP" sz="2000" dirty="0" smtClean="0">
                <a:latin typeface="ＤＦＰ太丸ゴシック体"/>
                <a:ea typeface="ＤＦＰ太丸ゴシック体"/>
                <a:cs typeface="ＤＦＰ太丸ゴシック体"/>
              </a:rPr>
              <a:t>		</a:t>
            </a:r>
            <a:r>
              <a:rPr lang="ja-JP" altLang="en-US" sz="2000" dirty="0" smtClean="0">
                <a:latin typeface="ＤＦＰ太丸ゴシック体"/>
                <a:ea typeface="ＤＦＰ太丸ゴシック体"/>
                <a:cs typeface="ＤＦＰ太丸ゴシック体"/>
              </a:rPr>
              <a:t>影響</a:t>
            </a:r>
            <a:r>
              <a:rPr lang="ja-JP" altLang="en-US" sz="2000" dirty="0">
                <a:latin typeface="ＤＦＰ太丸ゴシック体"/>
                <a:ea typeface="ＤＦＰ太丸ゴシック体"/>
                <a:cs typeface="ＤＦＰ太丸ゴシック体"/>
              </a:rPr>
              <a:t>の大きさ</a:t>
            </a:r>
            <a:r>
              <a:rPr lang="ja-JP" altLang="en-US" sz="2000" dirty="0" smtClean="0">
                <a:latin typeface="ＤＦＰ太丸ゴシック体"/>
                <a:ea typeface="ＤＦＰ太丸ゴシック体"/>
                <a:cs typeface="ＤＦＰ太丸ゴシック体"/>
              </a:rPr>
              <a:t>：　</a:t>
            </a:r>
            <a:r>
              <a:rPr lang="en-US" altLang="ja-JP" sz="2000" dirty="0" smtClean="0">
                <a:latin typeface="ＤＦＰ太丸ゴシック体"/>
                <a:ea typeface="ＤＦＰ太丸ゴシック体"/>
                <a:cs typeface="ＤＦＰ太丸ゴシック体"/>
              </a:rPr>
              <a:t>HPV</a:t>
            </a:r>
            <a:r>
              <a:rPr lang="en-US" altLang="ja-JP" sz="2000" dirty="0">
                <a:latin typeface="ＤＦＰ太丸ゴシック体"/>
                <a:ea typeface="ＤＦＰ太丸ゴシック体"/>
                <a:cs typeface="ＤＦＰ太丸ゴシック体"/>
              </a:rPr>
              <a:t>-16</a:t>
            </a:r>
            <a:r>
              <a:rPr lang="ja-JP" altLang="en-US" sz="2000" dirty="0">
                <a:latin typeface="ＤＦＰ太丸ゴシック体"/>
                <a:ea typeface="ＤＦＰ太丸ゴシック体"/>
                <a:cs typeface="ＤＦＰ太丸ゴシック体"/>
              </a:rPr>
              <a:t>および</a:t>
            </a:r>
            <a:r>
              <a:rPr lang="en-US" altLang="ja-JP" sz="2000" dirty="0">
                <a:latin typeface="ＤＦＰ太丸ゴシック体"/>
                <a:ea typeface="ＤＦＰ太丸ゴシック体"/>
                <a:cs typeface="ＤＦＰ太丸ゴシック体"/>
              </a:rPr>
              <a:t>HPV-18</a:t>
            </a:r>
            <a:r>
              <a:rPr lang="ja-JP" altLang="en-US" sz="2000" dirty="0">
                <a:latin typeface="ＤＦＰ太丸ゴシック体"/>
                <a:ea typeface="ＤＦＰ太丸ゴシック体"/>
                <a:cs typeface="ＤＦＰ太丸ゴシック体"/>
              </a:rPr>
              <a:t>に対するワクチン接種が発生および持続的感染を減少させ、それぞれに対する効力は、</a:t>
            </a:r>
            <a:r>
              <a:rPr lang="en-US" altLang="ja-JP" sz="2000" dirty="0">
                <a:latin typeface="ＤＦＰ太丸ゴシック体"/>
                <a:ea typeface="ＤＦＰ太丸ゴシック体"/>
                <a:cs typeface="ＤＦＰ太丸ゴシック体"/>
              </a:rPr>
              <a:t>91.6</a:t>
            </a:r>
            <a:r>
              <a:rPr lang="ja-JP" altLang="en-US" sz="2000" dirty="0">
                <a:latin typeface="ＤＦＰ太丸ゴシック体"/>
                <a:ea typeface="ＤＦＰ太丸ゴシック体"/>
                <a:cs typeface="ＤＦＰ太丸ゴシック体"/>
              </a:rPr>
              <a:t>％（</a:t>
            </a:r>
            <a:r>
              <a:rPr lang="en-US" altLang="ja-JP" sz="2000" dirty="0">
                <a:latin typeface="ＤＦＰ太丸ゴシック体"/>
                <a:ea typeface="ＤＦＰ太丸ゴシック体"/>
                <a:cs typeface="ＤＦＰ太丸ゴシック体"/>
              </a:rPr>
              <a:t>95</a:t>
            </a:r>
            <a:r>
              <a:rPr lang="ja-JP" altLang="en-US" sz="2000" dirty="0">
                <a:latin typeface="ＤＦＰ太丸ゴシック体"/>
                <a:ea typeface="ＤＦＰ太丸ゴシック体"/>
                <a:cs typeface="ＤＦＰ太丸ゴシック体"/>
              </a:rPr>
              <a:t>％</a:t>
            </a:r>
            <a:r>
              <a:rPr lang="en-US" altLang="ja-JP" sz="2000" dirty="0">
                <a:latin typeface="ＤＦＰ太丸ゴシック体"/>
                <a:ea typeface="ＤＦＰ太丸ゴシック体"/>
                <a:cs typeface="ＤＦＰ太丸ゴシック体"/>
              </a:rPr>
              <a:t>CI</a:t>
            </a:r>
            <a:r>
              <a:rPr lang="ja-JP" altLang="en-US" sz="2000" dirty="0">
                <a:latin typeface="ＤＦＰ太丸ゴシック体"/>
                <a:ea typeface="ＤＦＰ太丸ゴシック体"/>
                <a:cs typeface="ＤＦＰ太丸ゴシック体"/>
              </a:rPr>
              <a:t>、</a:t>
            </a:r>
            <a:r>
              <a:rPr lang="en-US" altLang="ja-JP" sz="2000" dirty="0">
                <a:latin typeface="ＤＦＰ太丸ゴシック体"/>
                <a:ea typeface="ＤＦＰ太丸ゴシック体"/>
                <a:cs typeface="ＤＦＰ太丸ゴシック体"/>
              </a:rPr>
              <a:t>64.5-98.0</a:t>
            </a:r>
            <a:r>
              <a:rPr lang="ja-JP" altLang="en-US" sz="2000" dirty="0">
                <a:latin typeface="ＤＦＰ太丸ゴシック体"/>
                <a:ea typeface="ＤＦＰ太丸ゴシック体"/>
                <a:cs typeface="ＤＦＰ太丸ゴシック体"/>
              </a:rPr>
              <a:t>）および</a:t>
            </a:r>
            <a:r>
              <a:rPr lang="en-US" altLang="ja-JP" sz="2000" dirty="0">
                <a:latin typeface="ＤＦＰ太丸ゴシック体"/>
                <a:ea typeface="ＤＦＰ太丸ゴシック体"/>
                <a:cs typeface="ＤＦＰ太丸ゴシック体"/>
              </a:rPr>
              <a:t>100</a:t>
            </a:r>
            <a:r>
              <a:rPr lang="ja-JP" altLang="en-US" sz="2000" dirty="0">
                <a:latin typeface="ＤＦＰ太丸ゴシック体"/>
                <a:ea typeface="ＤＦＰ太丸ゴシック体"/>
                <a:cs typeface="ＤＦＰ太丸ゴシック体"/>
              </a:rPr>
              <a:t>％（</a:t>
            </a:r>
            <a:r>
              <a:rPr lang="en-US" altLang="ja-JP" sz="2000" dirty="0">
                <a:latin typeface="ＤＦＰ太丸ゴシック体"/>
                <a:ea typeface="ＤＦＰ太丸ゴシック体"/>
                <a:cs typeface="ＤＦＰ太丸ゴシック体"/>
              </a:rPr>
              <a:t>95</a:t>
            </a:r>
            <a:r>
              <a:rPr lang="ja-JP" altLang="en-US" sz="2000" dirty="0">
                <a:latin typeface="ＤＦＰ太丸ゴシック体"/>
                <a:ea typeface="ＤＦＰ太丸ゴシック体"/>
                <a:cs typeface="ＤＦＰ太丸ゴシック体"/>
              </a:rPr>
              <a:t>％</a:t>
            </a:r>
            <a:r>
              <a:rPr lang="en-US" altLang="ja-JP" sz="2000" dirty="0">
                <a:latin typeface="ＤＦＰ太丸ゴシック体"/>
                <a:ea typeface="ＤＦＰ太丸ゴシック体"/>
                <a:cs typeface="ＤＦＰ太丸ゴシック体"/>
              </a:rPr>
              <a:t>CI</a:t>
            </a:r>
            <a:r>
              <a:rPr lang="ja-JP" altLang="en-US" sz="2000" dirty="0">
                <a:latin typeface="ＤＦＰ太丸ゴシック体"/>
                <a:ea typeface="ＤＦＰ太丸ゴシック体"/>
                <a:cs typeface="ＤＦＰ太丸ゴシック体"/>
              </a:rPr>
              <a:t>、</a:t>
            </a:r>
            <a:r>
              <a:rPr lang="en-US" altLang="ja-JP" sz="2000" dirty="0">
                <a:latin typeface="ＤＦＰ太丸ゴシック体"/>
                <a:ea typeface="ＤＦＰ太丸ゴシック体"/>
                <a:cs typeface="ＤＦＰ太丸ゴシック体"/>
              </a:rPr>
              <a:t>45-100</a:t>
            </a:r>
            <a:r>
              <a:rPr lang="ja-JP" altLang="en-US" sz="2000" dirty="0">
                <a:latin typeface="ＤＦＰ太丸ゴシック体"/>
                <a:ea typeface="ＤＦＰ太丸ゴシック体"/>
                <a:cs typeface="ＤＦＰ太丸ゴシック体"/>
              </a:rPr>
              <a:t>）である</a:t>
            </a:r>
            <a:r>
              <a:rPr lang="ja-JP" altLang="en-US" sz="2000" dirty="0" smtClean="0">
                <a:latin typeface="ＤＦＰ太丸ゴシック体"/>
                <a:ea typeface="ＤＦＰ太丸ゴシック体"/>
                <a:cs typeface="ＤＦＰ太丸ゴシック体"/>
              </a:rPr>
              <a:t>。　　　　　　　</a:t>
            </a:r>
            <a:r>
              <a:rPr lang="en-US" altLang="ja-JP" sz="2000" dirty="0" smtClean="0">
                <a:latin typeface="ＤＦＰ太丸ゴシック体"/>
                <a:ea typeface="ＤＦＰ太丸ゴシック体"/>
                <a:cs typeface="ＤＦＰ太丸ゴシック体"/>
              </a:rPr>
              <a:t>6</a:t>
            </a:r>
            <a:r>
              <a:rPr lang="ja-JP" altLang="en-US" sz="2000" dirty="0">
                <a:latin typeface="ＤＦＰ太丸ゴシック体"/>
                <a:ea typeface="ＤＦＰ太丸ゴシック体"/>
                <a:cs typeface="ＤＦＰ太丸ゴシック体"/>
              </a:rPr>
              <a:t>～</a:t>
            </a:r>
            <a:r>
              <a:rPr lang="en-US" altLang="ja-JP" sz="2000" dirty="0">
                <a:latin typeface="ＤＦＰ太丸ゴシック体"/>
                <a:ea typeface="ＤＦＰ太丸ゴシック体"/>
                <a:cs typeface="ＤＦＰ太丸ゴシック体"/>
              </a:rPr>
              <a:t>8</a:t>
            </a:r>
            <a:r>
              <a:rPr lang="ja-JP" altLang="en-US" sz="2000" dirty="0">
                <a:latin typeface="ＤＦＰ太丸ゴシック体"/>
                <a:ea typeface="ＤＦＰ太丸ゴシック体"/>
                <a:cs typeface="ＤＦＰ太丸ゴシック体"/>
              </a:rPr>
              <a:t>年を超える効力は明らかになっていない。</a:t>
            </a:r>
            <a:endParaRPr kumimoji="1" lang="ja-JP" altLang="en-US" sz="2000" dirty="0">
              <a:latin typeface="ＤＦＰ太丸ゴシック体"/>
              <a:ea typeface="ＤＦＰ太丸ゴシック体"/>
              <a:cs typeface="ＤＦＰ太丸ゴシック体"/>
            </a:endParaRPr>
          </a:p>
        </p:txBody>
      </p:sp>
      <p:sp>
        <p:nvSpPr>
          <p:cNvPr id="3" name="テキスト ボックス 2"/>
          <p:cNvSpPr txBox="1"/>
          <p:nvPr/>
        </p:nvSpPr>
        <p:spPr>
          <a:xfrm>
            <a:off x="317525" y="332576"/>
            <a:ext cx="8391765" cy="2369880"/>
          </a:xfrm>
          <a:prstGeom prst="rect">
            <a:avLst/>
          </a:prstGeom>
          <a:noFill/>
        </p:spPr>
        <p:txBody>
          <a:bodyPr wrap="square" rtlCol="0">
            <a:spAutoFit/>
          </a:bodyPr>
          <a:lstStyle/>
          <a:p>
            <a:r>
              <a:rPr lang="en-US" altLang="ja-JP" sz="2800" dirty="0">
                <a:latin typeface="ＤＦＰ太丸ゴシック体"/>
                <a:ea typeface="ＤＦＰ太丸ゴシック体"/>
                <a:cs typeface="ＤＦＰ太丸ゴシック体"/>
              </a:rPr>
              <a:t>○</a:t>
            </a:r>
            <a:r>
              <a:rPr lang="ja-JP" altLang="en-US" sz="2800" dirty="0">
                <a:latin typeface="ＤＦＰ太丸ゴシック体"/>
                <a:ea typeface="ＤＦＰ太丸ゴシック体"/>
                <a:cs typeface="ＤＦＰ太丸ゴシック体"/>
              </a:rPr>
              <a:t>　</a:t>
            </a:r>
            <a:r>
              <a:rPr lang="ja-JP" altLang="en-US" sz="2800" dirty="0" smtClean="0">
                <a:latin typeface="ＤＦＰ太丸ゴシック体"/>
                <a:ea typeface="ＤＦＰ太丸ゴシック体"/>
                <a:cs typeface="ＤＦＰ太丸ゴシック体"/>
              </a:rPr>
              <a:t>経口</a:t>
            </a:r>
            <a:r>
              <a:rPr lang="ja-JP" altLang="en-US" sz="2800" dirty="0">
                <a:latin typeface="ＤＦＰ太丸ゴシック体"/>
                <a:ea typeface="ＤＦＰ太丸ゴシック体"/>
                <a:cs typeface="ＤＦＰ太丸ゴシック体"/>
              </a:rPr>
              <a:t>避妊薬の長期</a:t>
            </a:r>
            <a:r>
              <a:rPr lang="ja-JP" altLang="en-US" sz="2800" dirty="0" smtClean="0">
                <a:latin typeface="ＤＦＰ太丸ゴシック体"/>
                <a:ea typeface="ＤＦＰ太丸ゴシック体"/>
                <a:cs typeface="ＤＦＰ太丸ゴシック体"/>
              </a:rPr>
              <a:t>使用</a:t>
            </a:r>
            <a:endParaRPr lang="ja-JP" altLang="en-US" sz="2800" dirty="0">
              <a:latin typeface="ＤＦＰ太丸ゴシック体"/>
              <a:ea typeface="ＤＦＰ太丸ゴシック体"/>
              <a:cs typeface="ＤＦＰ太丸ゴシック体"/>
            </a:endParaRPr>
          </a:p>
          <a:p>
            <a:r>
              <a:rPr lang="en-US" altLang="ja-JP" sz="2000" dirty="0" smtClean="0">
                <a:solidFill>
                  <a:srgbClr val="FF0000"/>
                </a:solidFill>
                <a:latin typeface="ＤＦＰ太丸ゴシック体"/>
                <a:ea typeface="ＤＦＰ太丸ゴシック体"/>
                <a:cs typeface="ＤＦＰ太丸ゴシック体"/>
              </a:rPr>
              <a:t>		</a:t>
            </a:r>
            <a:r>
              <a:rPr lang="ja-JP" altLang="en-US" sz="2000" dirty="0" smtClean="0">
                <a:solidFill>
                  <a:srgbClr val="FF0000"/>
                </a:solidFill>
                <a:latin typeface="ＤＦＰ太丸ゴシック体"/>
                <a:ea typeface="ＤＦＰ太丸ゴシック体"/>
                <a:cs typeface="ＤＦＰ太丸ゴシック体"/>
              </a:rPr>
              <a:t>固い</a:t>
            </a:r>
            <a:r>
              <a:rPr lang="ja-JP" altLang="en-US" sz="2000" dirty="0">
                <a:solidFill>
                  <a:srgbClr val="FF0000"/>
                </a:solidFill>
                <a:latin typeface="ＤＦＰ太丸ゴシック体"/>
                <a:ea typeface="ＤＦＰ太丸ゴシック体"/>
                <a:cs typeface="ＤＦＰ太丸ゴシック体"/>
              </a:rPr>
              <a:t>証拠により</a:t>
            </a:r>
            <a:r>
              <a:rPr lang="ja-JP" altLang="en-US" sz="2000" dirty="0">
                <a:latin typeface="ＤＦＰ太丸ゴシック体"/>
                <a:ea typeface="ＤＦＰ太丸ゴシック体"/>
                <a:cs typeface="ＤＦＰ太丸ゴシック体"/>
              </a:rPr>
              <a:t>、経口避妊薬の長期使用は子宮頸がんリスクの増大と関連している。</a:t>
            </a:r>
          </a:p>
          <a:p>
            <a:endParaRPr lang="ja-JP" altLang="en-US" sz="2000" dirty="0">
              <a:latin typeface="ＤＦＰ太丸ゴシック体"/>
              <a:ea typeface="ＤＦＰ太丸ゴシック体"/>
              <a:cs typeface="ＤＦＰ太丸ゴシック体"/>
            </a:endParaRPr>
          </a:p>
          <a:p>
            <a:r>
              <a:rPr lang="en-US" altLang="ja-JP" sz="2000" dirty="0" smtClean="0">
                <a:latin typeface="ＤＦＰ太丸ゴシック体"/>
                <a:ea typeface="ＤＦＰ太丸ゴシック体"/>
                <a:cs typeface="ＤＦＰ太丸ゴシック体"/>
              </a:rPr>
              <a:t>		</a:t>
            </a:r>
            <a:r>
              <a:rPr lang="ja-JP" altLang="en-US" sz="2000" dirty="0" smtClean="0">
                <a:latin typeface="ＤＦＰ太丸ゴシック体"/>
                <a:ea typeface="ＤＦＰ太丸ゴシック体"/>
                <a:cs typeface="ＤＦＰ太丸ゴシック体"/>
              </a:rPr>
              <a:t>影響</a:t>
            </a:r>
            <a:r>
              <a:rPr lang="ja-JP" altLang="en-US" sz="2000" dirty="0">
                <a:latin typeface="ＤＦＰ太丸ゴシック体"/>
                <a:ea typeface="ＤＦＰ太丸ゴシック体"/>
                <a:cs typeface="ＤＦＰ太丸ゴシック体"/>
              </a:rPr>
              <a:t>の大きさ</a:t>
            </a:r>
            <a:r>
              <a:rPr lang="ja-JP" altLang="en-US" sz="2000" dirty="0" smtClean="0">
                <a:latin typeface="ＤＦＰ太丸ゴシック体"/>
                <a:ea typeface="ＤＦＰ太丸ゴシック体"/>
                <a:cs typeface="ＤＦＰ太丸ゴシック体"/>
              </a:rPr>
              <a:t>：　</a:t>
            </a:r>
            <a:r>
              <a:rPr lang="en-US" altLang="ja-JP" sz="2000" dirty="0" smtClean="0">
                <a:latin typeface="ＤＦＰ太丸ゴシック体"/>
                <a:ea typeface="ＤＦＰ太丸ゴシック体"/>
                <a:cs typeface="ＤＦＰ太丸ゴシック体"/>
              </a:rPr>
              <a:t>HPV</a:t>
            </a:r>
            <a:r>
              <a:rPr lang="ja-JP" altLang="en-US" sz="2000" dirty="0">
                <a:latin typeface="ＤＦＰ太丸ゴシック体"/>
                <a:ea typeface="ＤＦＰ太丸ゴシック体"/>
                <a:cs typeface="ＤＦＰ太丸ゴシック体"/>
              </a:rPr>
              <a:t>感染の女性に関して、経口避妊薬を</a:t>
            </a:r>
            <a:r>
              <a:rPr lang="en-US" altLang="ja-JP" sz="2000" dirty="0">
                <a:latin typeface="ＤＦＰ太丸ゴシック体"/>
                <a:ea typeface="ＤＦＰ太丸ゴシック体"/>
                <a:cs typeface="ＤＦＰ太丸ゴシック体"/>
              </a:rPr>
              <a:t>5</a:t>
            </a:r>
            <a:r>
              <a:rPr lang="ja-JP" altLang="en-US" sz="2000" dirty="0">
                <a:latin typeface="ＤＦＰ太丸ゴシック体"/>
                <a:ea typeface="ＤＦＰ太丸ゴシック体"/>
                <a:cs typeface="ＤＦＰ太丸ゴシック体"/>
              </a:rPr>
              <a:t>～</a:t>
            </a:r>
            <a:r>
              <a:rPr lang="en-US" altLang="ja-JP" sz="2000" dirty="0">
                <a:latin typeface="ＤＦＰ太丸ゴシック体"/>
                <a:ea typeface="ＤＦＰ太丸ゴシック体"/>
                <a:cs typeface="ＤＦＰ太丸ゴシック体"/>
              </a:rPr>
              <a:t>9</a:t>
            </a:r>
            <a:r>
              <a:rPr lang="ja-JP" altLang="en-US" sz="2000" dirty="0">
                <a:latin typeface="ＤＦＰ太丸ゴシック体"/>
                <a:ea typeface="ＤＦＰ太丸ゴシック体"/>
                <a:cs typeface="ＤＦＰ太丸ゴシック体"/>
              </a:rPr>
              <a:t>年使用した女性の浸潤がんの発生率は約</a:t>
            </a:r>
            <a:r>
              <a:rPr lang="en-US" altLang="ja-JP" sz="2000" dirty="0">
                <a:latin typeface="ＤＦＰ太丸ゴシック体"/>
                <a:ea typeface="ＤＦＰ太丸ゴシック体"/>
                <a:cs typeface="ＤＦＰ太丸ゴシック体"/>
              </a:rPr>
              <a:t>3</a:t>
            </a:r>
            <a:r>
              <a:rPr lang="ja-JP" altLang="en-US" sz="2000" dirty="0">
                <a:latin typeface="ＤＦＰ太丸ゴシック体"/>
                <a:ea typeface="ＤＦＰ太丸ゴシック体"/>
                <a:cs typeface="ＤＦＰ太丸ゴシック体"/>
              </a:rPr>
              <a:t>倍であり、</a:t>
            </a:r>
            <a:r>
              <a:rPr lang="en-US" altLang="ja-JP" sz="2000" dirty="0">
                <a:latin typeface="ＤＦＰ太丸ゴシック体"/>
                <a:ea typeface="ＤＦＰ太丸ゴシック体"/>
                <a:cs typeface="ＤＦＰ太丸ゴシック体"/>
              </a:rPr>
              <a:t>10</a:t>
            </a:r>
            <a:r>
              <a:rPr lang="ja-JP" altLang="en-US" sz="2000" dirty="0">
                <a:latin typeface="ＤＦＰ太丸ゴシック体"/>
                <a:ea typeface="ＤＦＰ太丸ゴシック体"/>
                <a:cs typeface="ＤＦＰ太丸ゴシック体"/>
              </a:rPr>
              <a:t>年以上使用した女性では浸潤がんのリスクは約</a:t>
            </a:r>
            <a:r>
              <a:rPr lang="en-US" altLang="ja-JP" sz="2000" dirty="0">
                <a:latin typeface="ＤＦＰ太丸ゴシック体"/>
                <a:ea typeface="ＤＦＰ太丸ゴシック体"/>
                <a:cs typeface="ＤＦＰ太丸ゴシック体"/>
              </a:rPr>
              <a:t>4</a:t>
            </a:r>
            <a:r>
              <a:rPr lang="ja-JP" altLang="en-US" sz="2000" dirty="0">
                <a:latin typeface="ＤＦＰ太丸ゴシック体"/>
                <a:ea typeface="ＤＦＰ太丸ゴシック体"/>
                <a:cs typeface="ＤＦＰ太丸ゴシック体"/>
              </a:rPr>
              <a:t>倍となる。</a:t>
            </a:r>
            <a:endParaRPr kumimoji="1" lang="ja-JP" altLang="en-US" sz="20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351930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31008"/>
            <a:ext cx="5065300" cy="536658"/>
          </a:xfrm>
          <a:prstGeom prst="rect">
            <a:avLst/>
          </a:prstGeom>
        </p:spPr>
      </p:pic>
      <p:sp>
        <p:nvSpPr>
          <p:cNvPr id="3" name="テキスト ボックス 2"/>
          <p:cNvSpPr txBox="1"/>
          <p:nvPr/>
        </p:nvSpPr>
        <p:spPr>
          <a:xfrm>
            <a:off x="161870" y="1428059"/>
            <a:ext cx="8802410" cy="5078313"/>
          </a:xfrm>
          <a:prstGeom prst="rect">
            <a:avLst/>
          </a:prstGeom>
          <a:noFill/>
        </p:spPr>
        <p:txBody>
          <a:bodyPr wrap="none" rtlCol="0">
            <a:spAutoFit/>
          </a:bodyPr>
          <a:lstStyle/>
          <a:p>
            <a:r>
              <a:rPr lang="ja-JP" altLang="en-US" sz="4400" dirty="0" smtClean="0">
                <a:latin typeface="ＤＦＰ太丸ゴシック体"/>
                <a:ea typeface="ＤＦＰ太丸ゴシック体"/>
                <a:cs typeface="ＤＦＰ太丸ゴシック体"/>
              </a:rPr>
              <a:t>　　　</a:t>
            </a:r>
            <a:endParaRPr lang="en-US" altLang="ja-JP" sz="4400" dirty="0" smtClean="0">
              <a:latin typeface="ＤＦＰ太丸ゴシック体"/>
              <a:ea typeface="ＤＦＰ太丸ゴシック体"/>
              <a:cs typeface="ＤＦＰ太丸ゴシック体"/>
            </a:endParaRPr>
          </a:p>
          <a:p>
            <a:endParaRPr lang="ja-JP" altLang="ja-JP" sz="2800" dirty="0">
              <a:latin typeface="ＤＦＰ太丸ゴシック体"/>
              <a:ea typeface="ＤＦＰ太丸ゴシック体"/>
              <a:cs typeface="ＤＦＰ太丸ゴシック体"/>
            </a:endParaRPr>
          </a:p>
          <a:p>
            <a:endParaRPr lang="ja-JP" altLang="ja-JP" sz="2800" dirty="0">
              <a:solidFill>
                <a:schemeClr val="bg1">
                  <a:lumMod val="85000"/>
                </a:schemeClr>
              </a:solidFill>
              <a:latin typeface="ＤＦＰ太丸ゴシック体"/>
              <a:ea typeface="ＤＦＰ太丸ゴシック体"/>
              <a:cs typeface="ＤＦＰ太丸ゴシック体"/>
            </a:endParaRPr>
          </a:p>
          <a:p>
            <a:r>
              <a:rPr lang="ja-JP" altLang="ja-JP" sz="2800" dirty="0">
                <a:solidFill>
                  <a:schemeClr val="bg1">
                    <a:lumMod val="85000"/>
                  </a:schemeClr>
                </a:solidFill>
                <a:latin typeface="ＤＦＰ太丸ゴシック体"/>
                <a:ea typeface="ＤＦＰ太丸ゴシック体"/>
                <a:cs typeface="ＤＦＰ太丸ゴシック体"/>
              </a:rPr>
              <a:t>■ＨＰＶとは何</a:t>
            </a:r>
            <a:r>
              <a:rPr lang="ja-JP" altLang="ja-JP" sz="2800" dirty="0" smtClean="0">
                <a:solidFill>
                  <a:schemeClr val="bg1">
                    <a:lumMod val="85000"/>
                  </a:schemeClr>
                </a:solidFill>
                <a:latin typeface="ＤＦＰ太丸ゴシック体"/>
                <a:ea typeface="ＤＦＰ太丸ゴシック体"/>
                <a:cs typeface="ＤＦＰ太丸ゴシック体"/>
              </a:rPr>
              <a:t>か</a:t>
            </a:r>
            <a:endParaRPr lang="en-US" altLang="ja-JP" sz="2800" dirty="0" smtClean="0">
              <a:solidFill>
                <a:schemeClr val="bg1">
                  <a:lumMod val="85000"/>
                </a:schemeClr>
              </a:solidFill>
              <a:latin typeface="ＤＦＰ太丸ゴシック体"/>
              <a:ea typeface="ＤＦＰ太丸ゴシック体"/>
              <a:cs typeface="ＤＦＰ太丸ゴシック体"/>
            </a:endParaRPr>
          </a:p>
          <a:p>
            <a:endParaRPr lang="ja-JP" altLang="ja-JP" sz="2800" dirty="0">
              <a:solidFill>
                <a:schemeClr val="bg1">
                  <a:lumMod val="85000"/>
                </a:schemeClr>
              </a:solidFill>
              <a:latin typeface="ＤＦＰ太丸ゴシック体"/>
              <a:ea typeface="ＤＦＰ太丸ゴシック体"/>
              <a:cs typeface="ＤＦＰ太丸ゴシック体"/>
            </a:endParaRPr>
          </a:p>
          <a:p>
            <a:r>
              <a:rPr lang="ja-JP" altLang="ja-JP" sz="2800" dirty="0">
                <a:solidFill>
                  <a:schemeClr val="bg1">
                    <a:lumMod val="85000"/>
                  </a:schemeClr>
                </a:solidFill>
                <a:latin typeface="ＤＦＰ太丸ゴシック体"/>
                <a:ea typeface="ＤＦＰ太丸ゴシック体"/>
                <a:cs typeface="ＤＦＰ太丸ゴシック体"/>
              </a:rPr>
              <a:t>■子宮頸がん（ＨＰＶ）ワクチン接種の効果に</a:t>
            </a:r>
            <a:r>
              <a:rPr lang="ja-JP" altLang="ja-JP" sz="2800" dirty="0" smtClean="0">
                <a:solidFill>
                  <a:schemeClr val="bg1">
                    <a:lumMod val="85000"/>
                  </a:schemeClr>
                </a:solidFill>
                <a:latin typeface="ＤＦＰ太丸ゴシック体"/>
                <a:ea typeface="ＤＦＰ太丸ゴシック体"/>
                <a:cs typeface="ＤＦＰ太丸ゴシック体"/>
              </a:rPr>
              <a:t>ついて</a:t>
            </a:r>
            <a:endParaRPr lang="en-US" altLang="ja-JP" sz="2800" dirty="0" smtClean="0">
              <a:solidFill>
                <a:schemeClr val="bg1">
                  <a:lumMod val="85000"/>
                </a:schemeClr>
              </a:solidFill>
              <a:latin typeface="ＤＦＰ太丸ゴシック体"/>
              <a:ea typeface="ＤＦＰ太丸ゴシック体"/>
              <a:cs typeface="ＤＦＰ太丸ゴシック体"/>
            </a:endParaRPr>
          </a:p>
          <a:p>
            <a:endParaRPr lang="ja-JP" altLang="ja-JP" sz="2800" dirty="0">
              <a:latin typeface="ＤＦＰ太丸ゴシック体"/>
              <a:ea typeface="ＤＦＰ太丸ゴシック体"/>
              <a:cs typeface="ＤＦＰ太丸ゴシック体"/>
            </a:endParaRPr>
          </a:p>
          <a:p>
            <a:r>
              <a:rPr lang="ja-JP" altLang="ja-JP" sz="2800" dirty="0" smtClean="0">
                <a:solidFill>
                  <a:srgbClr val="D9D9D9"/>
                </a:solidFill>
                <a:latin typeface="ＤＦＰ太丸ゴシック体"/>
                <a:ea typeface="ＤＦＰ太丸ゴシック体"/>
                <a:cs typeface="ＤＦＰ太丸ゴシック体"/>
              </a:rPr>
              <a:t>■ＨＰＶワクチン</a:t>
            </a:r>
            <a:r>
              <a:rPr lang="ja-JP" altLang="ja-JP" sz="2800" dirty="0">
                <a:solidFill>
                  <a:srgbClr val="D9D9D9"/>
                </a:solidFill>
                <a:latin typeface="ＤＦＰ太丸ゴシック体"/>
                <a:ea typeface="ＤＦＰ太丸ゴシック体"/>
                <a:cs typeface="ＤＦＰ太丸ゴシック体"/>
              </a:rPr>
              <a:t>接種の副作用に</a:t>
            </a:r>
            <a:r>
              <a:rPr lang="ja-JP" altLang="ja-JP" sz="2800" dirty="0" smtClean="0">
                <a:solidFill>
                  <a:srgbClr val="D9D9D9"/>
                </a:solidFill>
                <a:latin typeface="ＤＦＰ太丸ゴシック体"/>
                <a:ea typeface="ＤＦＰ太丸ゴシック体"/>
                <a:cs typeface="ＤＦＰ太丸ゴシック体"/>
              </a:rPr>
              <a:t>ついて</a:t>
            </a:r>
            <a:endParaRPr lang="en-US" altLang="ja-JP" sz="2800" dirty="0" smtClean="0">
              <a:solidFill>
                <a:srgbClr val="D9D9D9"/>
              </a:solidFill>
              <a:latin typeface="ＤＦＰ太丸ゴシック体"/>
              <a:ea typeface="ＤＦＰ太丸ゴシック体"/>
              <a:cs typeface="ＤＦＰ太丸ゴシック体"/>
            </a:endParaRPr>
          </a:p>
          <a:p>
            <a:endParaRPr lang="en-US" altLang="ja-JP" sz="2800" dirty="0">
              <a:latin typeface="ＤＦＰ太丸ゴシック体"/>
              <a:ea typeface="ＤＦＰ太丸ゴシック体"/>
              <a:cs typeface="ＤＦＰ太丸ゴシック体"/>
            </a:endParaRPr>
          </a:p>
          <a:p>
            <a:r>
              <a:rPr lang="ja-JP" altLang="ja-JP" sz="2800" dirty="0">
                <a:latin typeface="ＤＦＰ太丸ゴシック体"/>
                <a:ea typeface="ＤＦＰ太丸ゴシック体"/>
                <a:cs typeface="ＤＦＰ太丸ゴシック体"/>
              </a:rPr>
              <a:t>■</a:t>
            </a:r>
            <a:r>
              <a:rPr lang="ja-JP" altLang="en-US" sz="2800" dirty="0">
                <a:latin typeface="ＤＦＰ太丸ゴシック体"/>
                <a:ea typeface="ＤＦＰ太丸ゴシック体"/>
                <a:cs typeface="ＤＦＰ太丸ゴシック体"/>
              </a:rPr>
              <a:t>子宮頸がんの予防</a:t>
            </a:r>
            <a:r>
              <a:rPr lang="ja-JP" altLang="ja-JP" sz="2800" dirty="0">
                <a:latin typeface="ＤＦＰ太丸ゴシック体"/>
                <a:ea typeface="ＤＦＰ太丸ゴシック体"/>
                <a:cs typeface="ＤＦＰ太丸ゴシック体"/>
              </a:rPr>
              <a:t>に</a:t>
            </a:r>
            <a:r>
              <a:rPr lang="ja-JP" altLang="ja-JP" sz="2800" dirty="0" smtClean="0">
                <a:latin typeface="ＤＦＰ太丸ゴシック体"/>
                <a:ea typeface="ＤＦＰ太丸ゴシック体"/>
                <a:cs typeface="ＤＦＰ太丸ゴシック体"/>
              </a:rPr>
              <a:t>ついて</a:t>
            </a:r>
            <a:endParaRPr lang="en-US" altLang="ja-JP" sz="2800" dirty="0" smtClean="0">
              <a:latin typeface="ＤＦＰ太丸ゴシック体"/>
              <a:ea typeface="ＤＦＰ太丸ゴシック体"/>
              <a:cs typeface="ＤＦＰ太丸ゴシック体"/>
            </a:endParaRPr>
          </a:p>
          <a:p>
            <a:endParaRPr kumimoji="1" lang="ja-JP" altLang="en-US" sz="2800" dirty="0">
              <a:latin typeface="ＤＦＰ太丸ゴシック体"/>
              <a:ea typeface="ＤＦＰ太丸ゴシック体"/>
              <a:cs typeface="ＤＦＰ太丸ゴシック体"/>
            </a:endParaRPr>
          </a:p>
        </p:txBody>
      </p:sp>
      <p:sp>
        <p:nvSpPr>
          <p:cNvPr id="4" name="テキスト ボックス 3"/>
          <p:cNvSpPr txBox="1"/>
          <p:nvPr/>
        </p:nvSpPr>
        <p:spPr>
          <a:xfrm>
            <a:off x="161870" y="937329"/>
            <a:ext cx="6647974" cy="1200329"/>
          </a:xfrm>
          <a:prstGeom prst="rect">
            <a:avLst/>
          </a:prstGeom>
          <a:noFill/>
        </p:spPr>
        <p:txBody>
          <a:bodyPr wrap="none" rtlCol="0">
            <a:spAutoFit/>
          </a:bodyPr>
          <a:lstStyle/>
          <a:p>
            <a:r>
              <a:rPr kumimoji="1" lang="ja-JP" altLang="en-US" sz="7200" dirty="0" smtClean="0">
                <a:latin typeface="ＤＦＰ太丸ゴシック体"/>
                <a:ea typeface="ＤＦＰ太丸ゴシック体"/>
                <a:cs typeface="ＤＦＰ太丸ゴシック体"/>
              </a:rPr>
              <a:t>「教育・情報」</a:t>
            </a:r>
            <a:endParaRPr kumimoji="1" lang="ja-JP" altLang="en-US" sz="72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28242672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0935" y="6101677"/>
            <a:ext cx="7546329" cy="523220"/>
          </a:xfrm>
          <a:prstGeom prst="rect">
            <a:avLst/>
          </a:prstGeom>
        </p:spPr>
        <p:txBody>
          <a:bodyPr wrap="none">
            <a:spAutoFit/>
          </a:bodyPr>
          <a:lstStyle/>
          <a:p>
            <a:r>
              <a:rPr lang="en-US" altLang="ja-JP" sz="2800" dirty="0">
                <a:latin typeface="ＤＦＰ太丸ゴシック体"/>
                <a:ea typeface="ＤＦＰ太丸ゴシック体"/>
                <a:cs typeface="ＤＦＰ太丸ゴシック体"/>
              </a:rPr>
              <a:t>○</a:t>
            </a:r>
            <a:r>
              <a:rPr lang="ja-JP" altLang="en-US" sz="2800" dirty="0">
                <a:latin typeface="ＤＦＰ太丸ゴシック体"/>
                <a:ea typeface="ＤＦＰ太丸ゴシック体"/>
                <a:cs typeface="ＤＦＰ太丸ゴシック体"/>
              </a:rPr>
              <a:t>　</a:t>
            </a:r>
            <a:r>
              <a:rPr lang="en-US" altLang="ja-JP" sz="2800" dirty="0">
                <a:solidFill>
                  <a:schemeClr val="bg1">
                    <a:lumMod val="50000"/>
                  </a:schemeClr>
                </a:solidFill>
                <a:latin typeface="ＤＦＰ太丸ゴシック体"/>
                <a:ea typeface="ＤＦＰ太丸ゴシック体"/>
                <a:cs typeface="ＤＦＰ太丸ゴシック体"/>
              </a:rPr>
              <a:t>HPV-16/HPV-18</a:t>
            </a:r>
            <a:r>
              <a:rPr lang="ja-JP" altLang="en-US" sz="2800" dirty="0">
                <a:solidFill>
                  <a:schemeClr val="bg1">
                    <a:lumMod val="50000"/>
                  </a:schemeClr>
                </a:solidFill>
                <a:latin typeface="ＤＦＰ太丸ゴシック体"/>
                <a:ea typeface="ＤＦＰ太丸ゴシック体"/>
                <a:cs typeface="ＤＦＰ太丸ゴシック体"/>
              </a:rPr>
              <a:t>に対するワクチン接種</a:t>
            </a:r>
            <a:endParaRPr lang="en-US" altLang="ja-JP" sz="2800" dirty="0">
              <a:solidFill>
                <a:schemeClr val="bg1">
                  <a:lumMod val="50000"/>
                </a:schemeClr>
              </a:solidFill>
              <a:latin typeface="ＤＦＰ太丸ゴシック体"/>
              <a:ea typeface="ＤＦＰ太丸ゴシック体"/>
              <a:cs typeface="ＤＦＰ太丸ゴシック体"/>
            </a:endParaRPr>
          </a:p>
        </p:txBody>
      </p:sp>
      <p:sp>
        <p:nvSpPr>
          <p:cNvPr id="3" name="正方形/長方形 2"/>
          <p:cNvSpPr/>
          <p:nvPr/>
        </p:nvSpPr>
        <p:spPr>
          <a:xfrm>
            <a:off x="610935" y="4736011"/>
            <a:ext cx="2339102" cy="523220"/>
          </a:xfrm>
          <a:prstGeom prst="rect">
            <a:avLst/>
          </a:prstGeom>
        </p:spPr>
        <p:txBody>
          <a:bodyPr wrap="none">
            <a:spAutoFit/>
          </a:bodyPr>
          <a:lstStyle/>
          <a:p>
            <a:r>
              <a:rPr lang="en-US" altLang="ja-JP" sz="2800" dirty="0">
                <a:latin typeface="ＤＦＰ太丸ゴシック体"/>
                <a:ea typeface="ＤＦＰ太丸ゴシック体"/>
                <a:cs typeface="ＤＦＰ太丸ゴシック体"/>
              </a:rPr>
              <a:t>○</a:t>
            </a:r>
            <a:r>
              <a:rPr lang="ja-JP" altLang="en-US" sz="2800" dirty="0">
                <a:latin typeface="ＤＦＰ太丸ゴシック体"/>
                <a:ea typeface="ＤＦＰ太丸ゴシック体"/>
                <a:cs typeface="ＤＦＰ太丸ゴシック体"/>
              </a:rPr>
              <a:t>　多妊多産</a:t>
            </a:r>
          </a:p>
        </p:txBody>
      </p:sp>
      <p:sp>
        <p:nvSpPr>
          <p:cNvPr id="4" name="正方形/長方形 3"/>
          <p:cNvSpPr/>
          <p:nvPr/>
        </p:nvSpPr>
        <p:spPr>
          <a:xfrm>
            <a:off x="610935" y="5418845"/>
            <a:ext cx="4493538" cy="523220"/>
          </a:xfrm>
          <a:prstGeom prst="rect">
            <a:avLst/>
          </a:prstGeom>
        </p:spPr>
        <p:txBody>
          <a:bodyPr wrap="none">
            <a:spAutoFit/>
          </a:bodyPr>
          <a:lstStyle/>
          <a:p>
            <a:r>
              <a:rPr lang="en-US" altLang="ja-JP" sz="2800" dirty="0">
                <a:latin typeface="ＤＦＰ太丸ゴシック体"/>
                <a:ea typeface="ＤＦＰ太丸ゴシック体"/>
                <a:cs typeface="ＤＦＰ太丸ゴシック体"/>
              </a:rPr>
              <a:t>○</a:t>
            </a:r>
            <a:r>
              <a:rPr lang="ja-JP" altLang="en-US" sz="2800" dirty="0">
                <a:latin typeface="ＤＦＰ太丸ゴシック体"/>
                <a:ea typeface="ＤＦＰ太丸ゴシック体"/>
                <a:cs typeface="ＤＦＰ太丸ゴシック体"/>
              </a:rPr>
              <a:t>　経口避妊薬の長期使用</a:t>
            </a:r>
          </a:p>
        </p:txBody>
      </p:sp>
      <p:sp>
        <p:nvSpPr>
          <p:cNvPr id="5" name="正方形/長方形 4"/>
          <p:cNvSpPr/>
          <p:nvPr/>
        </p:nvSpPr>
        <p:spPr>
          <a:xfrm>
            <a:off x="610935" y="4053177"/>
            <a:ext cx="1620957" cy="523220"/>
          </a:xfrm>
          <a:prstGeom prst="rect">
            <a:avLst/>
          </a:prstGeom>
        </p:spPr>
        <p:txBody>
          <a:bodyPr wrap="none">
            <a:spAutoFit/>
          </a:bodyPr>
          <a:lstStyle/>
          <a:p>
            <a:r>
              <a:rPr lang="en-US" altLang="ja-JP" sz="2800" dirty="0">
                <a:latin typeface="ＤＦＰ太丸ゴシック体"/>
                <a:ea typeface="ＤＦＰ太丸ゴシック体"/>
                <a:cs typeface="ＤＦＰ太丸ゴシック体"/>
              </a:rPr>
              <a:t>○</a:t>
            </a:r>
            <a:r>
              <a:rPr lang="ja-JP" altLang="en-US" sz="2800" dirty="0">
                <a:latin typeface="ＤＦＰ太丸ゴシック体"/>
                <a:ea typeface="ＤＦＰ太丸ゴシック体"/>
                <a:cs typeface="ＤＦＰ太丸ゴシック体"/>
              </a:rPr>
              <a:t>　喫煙</a:t>
            </a:r>
          </a:p>
        </p:txBody>
      </p:sp>
      <p:sp>
        <p:nvSpPr>
          <p:cNvPr id="6" name="正方形/長方形 5"/>
          <p:cNvSpPr/>
          <p:nvPr/>
        </p:nvSpPr>
        <p:spPr>
          <a:xfrm>
            <a:off x="610935" y="2939456"/>
            <a:ext cx="8022755" cy="954107"/>
          </a:xfrm>
          <a:prstGeom prst="rect">
            <a:avLst/>
          </a:prstGeom>
        </p:spPr>
        <p:txBody>
          <a:bodyPr wrap="square">
            <a:spAutoFit/>
          </a:bodyPr>
          <a:lstStyle/>
          <a:p>
            <a:r>
              <a:rPr lang="en-US" altLang="ja-JP" sz="2800" dirty="0">
                <a:latin typeface="ＤＦＰ太丸ゴシック体"/>
                <a:ea typeface="ＤＦＰ太丸ゴシック体"/>
                <a:cs typeface="ＤＦＰ太丸ゴシック体"/>
              </a:rPr>
              <a:t>○</a:t>
            </a:r>
            <a:r>
              <a:rPr lang="ja-JP" altLang="en-US" sz="2800" dirty="0">
                <a:latin typeface="ＤＦＰ太丸ゴシック体"/>
                <a:ea typeface="ＤＦＰ太丸ゴシック体"/>
                <a:cs typeface="ＤＦＰ太丸ゴシック体"/>
              </a:rPr>
              <a:t>　婦人科検診による</a:t>
            </a:r>
            <a:r>
              <a:rPr lang="ja-JP" altLang="en-US" sz="2800" dirty="0" smtClean="0">
                <a:latin typeface="ＤＦＰ太丸ゴシック体"/>
                <a:ea typeface="ＤＦＰ太丸ゴシック体"/>
                <a:cs typeface="ＤＦＰ太丸ゴシック体"/>
              </a:rPr>
              <a:t>スクリーニング</a:t>
            </a:r>
            <a:endParaRPr lang="en-US" altLang="ja-JP" sz="2800" dirty="0" smtClean="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　　　　　　および細胞</a:t>
            </a:r>
            <a:r>
              <a:rPr lang="ja-JP" altLang="en-US" sz="2800" dirty="0">
                <a:latin typeface="ＤＦＰ太丸ゴシック体"/>
                <a:ea typeface="ＤＦＰ太丸ゴシック体"/>
                <a:cs typeface="ＤＦＰ太丸ゴシック体"/>
              </a:rPr>
              <a:t>診スクリーニング</a:t>
            </a:r>
          </a:p>
        </p:txBody>
      </p:sp>
      <p:sp>
        <p:nvSpPr>
          <p:cNvPr id="7" name="正方形/長方形 6"/>
          <p:cNvSpPr/>
          <p:nvPr/>
        </p:nvSpPr>
        <p:spPr>
          <a:xfrm>
            <a:off x="610935" y="1825735"/>
            <a:ext cx="6964334" cy="954107"/>
          </a:xfrm>
          <a:prstGeom prst="rect">
            <a:avLst/>
          </a:prstGeom>
        </p:spPr>
        <p:txBody>
          <a:bodyPr wrap="square">
            <a:spAutoFit/>
          </a:bodyPr>
          <a:lstStyle/>
          <a:p>
            <a:r>
              <a:rPr lang="en-US" altLang="ja-JP" sz="2800" dirty="0">
                <a:latin typeface="ＤＦＰ太丸ゴシック体"/>
                <a:ea typeface="ＤＦＰ太丸ゴシック体"/>
                <a:cs typeface="ＤＦＰ太丸ゴシック体"/>
              </a:rPr>
              <a:t>○</a:t>
            </a:r>
            <a:r>
              <a:rPr lang="ja-JP" altLang="en-US" sz="2800" dirty="0">
                <a:latin typeface="ＤＦＰ太丸ゴシック体"/>
                <a:ea typeface="ＤＦＰ太丸ゴシック体"/>
                <a:cs typeface="ＤＦＰ太丸ゴシック体"/>
              </a:rPr>
              <a:t>　性交中のバリア</a:t>
            </a:r>
            <a:r>
              <a:rPr lang="ja-JP" altLang="en-US" sz="2800" dirty="0" smtClean="0">
                <a:latin typeface="ＤＦＰ太丸ゴシック体"/>
                <a:ea typeface="ＤＦＰ太丸ゴシック体"/>
                <a:cs typeface="ＤＦＰ太丸ゴシック体"/>
              </a:rPr>
              <a:t>防御</a:t>
            </a:r>
            <a:endParaRPr lang="en-US" altLang="ja-JP" sz="2800" dirty="0" smtClean="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　　　　　　および</a:t>
            </a:r>
            <a:r>
              <a:rPr lang="en-US" altLang="ja-JP" sz="2800" dirty="0">
                <a:latin typeface="ＤＦＰ太丸ゴシック体"/>
                <a:ea typeface="ＤＦＰ太丸ゴシック体"/>
                <a:cs typeface="ＤＦＰ太丸ゴシック体"/>
              </a:rPr>
              <a:t>/</a:t>
            </a:r>
            <a:r>
              <a:rPr lang="ja-JP" altLang="en-US" sz="2800" dirty="0">
                <a:latin typeface="ＤＦＰ太丸ゴシック体"/>
                <a:ea typeface="ＤＦＰ太丸ゴシック体"/>
                <a:cs typeface="ＤＦＰ太丸ゴシック体"/>
              </a:rPr>
              <a:t>また</a:t>
            </a:r>
            <a:r>
              <a:rPr lang="ja-JP" altLang="en-US" sz="2800" dirty="0" smtClean="0">
                <a:latin typeface="ＤＦＰ太丸ゴシック体"/>
                <a:ea typeface="ＤＦＰ太丸ゴシック体"/>
                <a:cs typeface="ＤＦＰ太丸ゴシック体"/>
              </a:rPr>
              <a:t>は殺</a:t>
            </a:r>
            <a:r>
              <a:rPr lang="ja-JP" altLang="en-US" sz="2800" dirty="0">
                <a:latin typeface="ＤＦＰ太丸ゴシック体"/>
                <a:ea typeface="ＤＦＰ太丸ゴシック体"/>
                <a:cs typeface="ＤＦＰ太丸ゴシック体"/>
              </a:rPr>
              <a:t>精子ゲル</a:t>
            </a:r>
            <a:endParaRPr lang="en-US" altLang="ja-JP" sz="2800" dirty="0">
              <a:latin typeface="ＤＦＰ太丸ゴシック体"/>
              <a:ea typeface="ＤＦＰ太丸ゴシック体"/>
              <a:cs typeface="ＤＦＰ太丸ゴシック体"/>
            </a:endParaRPr>
          </a:p>
        </p:txBody>
      </p:sp>
      <p:sp>
        <p:nvSpPr>
          <p:cNvPr id="8" name="正方形/長方形 7"/>
          <p:cNvSpPr/>
          <p:nvPr/>
        </p:nvSpPr>
        <p:spPr>
          <a:xfrm>
            <a:off x="610935" y="1142902"/>
            <a:ext cx="3416320" cy="523220"/>
          </a:xfrm>
          <a:prstGeom prst="rect">
            <a:avLst/>
          </a:prstGeom>
        </p:spPr>
        <p:txBody>
          <a:bodyPr wrap="none">
            <a:spAutoFit/>
          </a:bodyPr>
          <a:lstStyle/>
          <a:p>
            <a:r>
              <a:rPr lang="en-US" altLang="ja-JP" sz="2800" dirty="0">
                <a:latin typeface="ＤＦＰ太丸ゴシック体"/>
                <a:ea typeface="ＤＦＰ太丸ゴシック体"/>
                <a:cs typeface="ＤＦＰ太丸ゴシック体"/>
              </a:rPr>
              <a:t>○</a:t>
            </a:r>
            <a:r>
              <a:rPr lang="ja-JP" altLang="en-US" sz="2800" dirty="0">
                <a:latin typeface="ＤＦＰ太丸ゴシック体"/>
                <a:ea typeface="ＤＦＰ太丸ゴシック体"/>
                <a:cs typeface="ＤＦＰ太丸ゴシック体"/>
              </a:rPr>
              <a:t>　性的行動の抑制</a:t>
            </a:r>
          </a:p>
        </p:txBody>
      </p:sp>
      <p:sp>
        <p:nvSpPr>
          <p:cNvPr id="9" name="正方形/長方形 8"/>
          <p:cNvSpPr/>
          <p:nvPr/>
        </p:nvSpPr>
        <p:spPr>
          <a:xfrm>
            <a:off x="610935" y="326519"/>
            <a:ext cx="6750566" cy="584776"/>
          </a:xfrm>
          <a:prstGeom prst="rect">
            <a:avLst/>
          </a:prstGeom>
        </p:spPr>
        <p:txBody>
          <a:bodyPr wrap="none">
            <a:spAutoFit/>
          </a:bodyPr>
          <a:lstStyle/>
          <a:p>
            <a:r>
              <a:rPr lang="ja-JP" altLang="en-US" sz="3200" dirty="0">
                <a:latin typeface="ＤＦＰ太丸ゴシック体"/>
                <a:ea typeface="ＤＦＰ太丸ゴシック体"/>
                <a:cs typeface="ＤＦＰ太丸ゴシック体"/>
              </a:rPr>
              <a:t>ヒトパピローマウイルス感染の回避</a:t>
            </a:r>
            <a:endParaRPr lang="en-US" altLang="ja-JP" sz="3200" dirty="0">
              <a:latin typeface="ＤＦＰ太丸ゴシック体"/>
              <a:ea typeface="ＤＦＰ太丸ゴシック体"/>
              <a:cs typeface="ＤＦＰ太丸ゴシック体"/>
            </a:endParaRPr>
          </a:p>
        </p:txBody>
      </p:sp>
      <p:sp>
        <p:nvSpPr>
          <p:cNvPr id="10" name="乗算記号 9"/>
          <p:cNvSpPr/>
          <p:nvPr/>
        </p:nvSpPr>
        <p:spPr>
          <a:xfrm>
            <a:off x="2492837" y="3821611"/>
            <a:ext cx="914400" cy="914400"/>
          </a:xfrm>
          <a:prstGeom prst="mathMultiply">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乗算記号 10"/>
          <p:cNvSpPr/>
          <p:nvPr/>
        </p:nvSpPr>
        <p:spPr>
          <a:xfrm>
            <a:off x="3112855" y="4504445"/>
            <a:ext cx="914400" cy="914400"/>
          </a:xfrm>
          <a:prstGeom prst="mathMultiply">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乗算記号 11"/>
          <p:cNvSpPr/>
          <p:nvPr/>
        </p:nvSpPr>
        <p:spPr>
          <a:xfrm>
            <a:off x="4958728" y="5187277"/>
            <a:ext cx="914400" cy="914400"/>
          </a:xfrm>
          <a:prstGeom prst="mathMultiply">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円/楕円 12"/>
          <p:cNvSpPr/>
          <p:nvPr/>
        </p:nvSpPr>
        <p:spPr>
          <a:xfrm>
            <a:off x="7180513" y="1900349"/>
            <a:ext cx="651167" cy="682833"/>
          </a:xfrm>
          <a:prstGeom prst="ellipse">
            <a:avLst/>
          </a:prstGeom>
          <a:noFill/>
          <a:ln w="762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円/楕円 13"/>
          <p:cNvSpPr/>
          <p:nvPr/>
        </p:nvSpPr>
        <p:spPr>
          <a:xfrm>
            <a:off x="4202921" y="1078336"/>
            <a:ext cx="651167" cy="682833"/>
          </a:xfrm>
          <a:prstGeom prst="ellipse">
            <a:avLst/>
          </a:prstGeom>
          <a:noFill/>
          <a:ln w="762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円/楕円 14"/>
          <p:cNvSpPr/>
          <p:nvPr/>
        </p:nvSpPr>
        <p:spPr>
          <a:xfrm>
            <a:off x="8073243" y="3093424"/>
            <a:ext cx="651167" cy="682833"/>
          </a:xfrm>
          <a:prstGeom prst="ellipse">
            <a:avLst/>
          </a:prstGeom>
          <a:noFill/>
          <a:ln w="762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円/楕円 18"/>
          <p:cNvSpPr/>
          <p:nvPr/>
        </p:nvSpPr>
        <p:spPr>
          <a:xfrm>
            <a:off x="8085456" y="6084480"/>
            <a:ext cx="651167" cy="682833"/>
          </a:xfrm>
          <a:prstGeom prst="ellipse">
            <a:avLst/>
          </a:prstGeom>
          <a:noFill/>
          <a:ln w="762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 name="乗算記号 19"/>
          <p:cNvSpPr/>
          <p:nvPr/>
        </p:nvSpPr>
        <p:spPr>
          <a:xfrm>
            <a:off x="8274960" y="5958718"/>
            <a:ext cx="914400" cy="914400"/>
          </a:xfrm>
          <a:prstGeom prst="mathMultiply">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691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dissolv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dissolv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dissolve">
                                      <p:cBhvr>
                                        <p:cTn id="67" dur="5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dissolv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dissolve">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10" grpId="0" animBg="1"/>
      <p:bldP spid="11" grpId="0" animBg="1"/>
      <p:bldP spid="12" grpId="0" animBg="1"/>
      <p:bldP spid="13" grpId="0" animBg="1"/>
      <p:bldP spid="14" grpId="0" animBg="1"/>
      <p:bldP spid="15" grpId="0" animBg="1"/>
      <p:bldP spid="19" grpId="0" animBg="1"/>
      <p:bldP spid="2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a:spLocks noChangeArrowheads="1"/>
          </p:cNvSpPr>
          <p:nvPr/>
        </p:nvSpPr>
        <p:spPr bwMode="auto">
          <a:xfrm>
            <a:off x="3824288" y="179388"/>
            <a:ext cx="51085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3200">
                <a:latin typeface="ＤＦＰ太丸ゴシック体" charset="0"/>
                <a:ea typeface="ＤＦＰ太丸ゴシック体" charset="0"/>
                <a:cs typeface="ＤＦＰ太丸ゴシック体" charset="0"/>
              </a:rPr>
              <a:t>上皮内がん（０期）：</a:t>
            </a:r>
            <a:endParaRPr lang="en-US" altLang="ja-JP" sz="3200">
              <a:latin typeface="ＤＦＰ太丸ゴシック体" charset="0"/>
              <a:ea typeface="ＤＦＰ太丸ゴシック体" charset="0"/>
              <a:cs typeface="ＤＦＰ太丸ゴシック体" charset="0"/>
            </a:endParaRPr>
          </a:p>
          <a:p>
            <a:r>
              <a:rPr lang="ja-JP" altLang="en-US" sz="3200">
                <a:latin typeface="ＤＦＰ太丸ゴシック体" charset="0"/>
                <a:ea typeface="ＤＦＰ太丸ゴシック体" charset="0"/>
                <a:cs typeface="ＤＦＰ太丸ゴシック体" charset="0"/>
              </a:rPr>
              <a:t>適切な治療が行なわれれば</a:t>
            </a:r>
            <a:endParaRPr lang="en-US" altLang="ja-JP" sz="3200">
              <a:latin typeface="ＤＦＰ太丸ゴシック体" charset="0"/>
              <a:ea typeface="ＤＦＰ太丸ゴシック体" charset="0"/>
              <a:cs typeface="ＤＦＰ太丸ゴシック体" charset="0"/>
            </a:endParaRPr>
          </a:p>
          <a:p>
            <a:r>
              <a:rPr lang="ja-JP" altLang="en-US" sz="3200">
                <a:latin typeface="ＤＦＰ太丸ゴシック体" charset="0"/>
                <a:ea typeface="ＤＦＰ太丸ゴシック体" charset="0"/>
                <a:cs typeface="ＤＦＰ太丸ゴシック体" charset="0"/>
              </a:rPr>
              <a:t>ほぼ１００％</a:t>
            </a:r>
            <a:endParaRPr lang="en-US" altLang="ja-JP" sz="3200">
              <a:latin typeface="ＤＦＰ太丸ゴシック体" charset="0"/>
              <a:ea typeface="ＤＦＰ太丸ゴシック体" charset="0"/>
              <a:cs typeface="ＤＦＰ太丸ゴシック体" charset="0"/>
            </a:endParaRPr>
          </a:p>
        </p:txBody>
      </p:sp>
      <p:graphicFrame>
        <p:nvGraphicFramePr>
          <p:cNvPr id="7" name="表 6"/>
          <p:cNvGraphicFramePr>
            <a:graphicFrameLocks noGrp="1"/>
          </p:cNvGraphicFramePr>
          <p:nvPr/>
        </p:nvGraphicFramePr>
        <p:xfrm>
          <a:off x="3546475" y="3216275"/>
          <a:ext cx="5262564" cy="3479801"/>
        </p:xfrm>
        <a:graphic>
          <a:graphicData uri="http://schemas.openxmlformats.org/drawingml/2006/table">
            <a:tbl>
              <a:tblPr/>
              <a:tblGrid>
                <a:gridCol w="2631282"/>
                <a:gridCol w="2631282"/>
              </a:tblGrid>
              <a:tr h="1018645">
                <a:tc>
                  <a:txBody>
                    <a:bodyPr/>
                    <a:lstStyle/>
                    <a:p>
                      <a:pPr algn="ctr" fontAlgn="b"/>
                      <a:r>
                        <a:rPr lang="ja-JP" altLang="en-US" sz="3200" b="0" i="0" u="none" strike="noStrike" dirty="0">
                          <a:solidFill>
                            <a:srgbClr val="000000"/>
                          </a:solidFill>
                          <a:effectLst/>
                          <a:latin typeface="ＭＳ Ｐゴシック"/>
                        </a:rPr>
                        <a:t>進行期</a:t>
                      </a:r>
                    </a:p>
                  </a:txBody>
                  <a:tcPr marL="34173" marR="34173" marT="34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3200" b="0" i="0" u="none" strike="noStrike" dirty="0">
                          <a:solidFill>
                            <a:srgbClr val="000000"/>
                          </a:solidFill>
                          <a:effectLst/>
                          <a:latin typeface="ＭＳ Ｐゴシック"/>
                        </a:rPr>
                        <a:t>子宮頸</a:t>
                      </a:r>
                      <a:r>
                        <a:rPr lang="ja-JP" altLang="en-US" sz="3200" b="0" i="0" u="none" strike="noStrike" dirty="0" smtClean="0">
                          <a:solidFill>
                            <a:srgbClr val="000000"/>
                          </a:solidFill>
                          <a:effectLst/>
                          <a:latin typeface="ＭＳ Ｐゴシック"/>
                        </a:rPr>
                        <a:t>がん</a:t>
                      </a:r>
                      <a:endParaRPr lang="en-US" altLang="ja-JP" sz="3200" b="0" i="0" u="none" strike="noStrike" dirty="0" smtClean="0">
                        <a:solidFill>
                          <a:srgbClr val="000000"/>
                        </a:solidFill>
                        <a:effectLst/>
                        <a:latin typeface="ＭＳ Ｐゴシック"/>
                      </a:endParaRPr>
                    </a:p>
                    <a:p>
                      <a:pPr algn="ctr" fontAlgn="b"/>
                      <a:r>
                        <a:rPr lang="ja-JP" altLang="en-US" sz="3200" b="0" i="0" u="none" strike="noStrike" dirty="0" smtClean="0">
                          <a:solidFill>
                            <a:srgbClr val="000000"/>
                          </a:solidFill>
                          <a:effectLst/>
                          <a:latin typeface="ＭＳ Ｐゴシック"/>
                        </a:rPr>
                        <a:t>５年</a:t>
                      </a:r>
                      <a:r>
                        <a:rPr lang="ja-JP" altLang="en-US" sz="3200" b="0" i="0" u="none" strike="noStrike" dirty="0">
                          <a:solidFill>
                            <a:srgbClr val="000000"/>
                          </a:solidFill>
                          <a:effectLst/>
                          <a:latin typeface="ＭＳ Ｐゴシック"/>
                        </a:rPr>
                        <a:t>生存率（</a:t>
                      </a:r>
                      <a:r>
                        <a:rPr lang="en-US" altLang="ja-JP" sz="3200" b="0" i="0" u="none" strike="noStrike" dirty="0">
                          <a:solidFill>
                            <a:srgbClr val="000000"/>
                          </a:solidFill>
                          <a:effectLst/>
                          <a:latin typeface="ＭＳ Ｐゴシック"/>
                        </a:rPr>
                        <a:t>%</a:t>
                      </a:r>
                      <a:r>
                        <a:rPr lang="ja-JP" altLang="en-US" sz="3200" b="0" i="0" u="none" strike="noStrike" dirty="0">
                          <a:solidFill>
                            <a:srgbClr val="000000"/>
                          </a:solidFill>
                          <a:effectLst/>
                          <a:latin typeface="ＭＳ Ｐゴシック"/>
                        </a:rPr>
                        <a:t>）</a:t>
                      </a:r>
                    </a:p>
                  </a:txBody>
                  <a:tcPr marL="34173" marR="34173" marT="34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5289">
                <a:tc>
                  <a:txBody>
                    <a:bodyPr/>
                    <a:lstStyle/>
                    <a:p>
                      <a:pPr algn="ctr" fontAlgn="b"/>
                      <a:r>
                        <a:rPr lang="en-US" altLang="ja-JP" sz="3200" b="0" i="0" u="none" strike="noStrike">
                          <a:solidFill>
                            <a:srgbClr val="000000"/>
                          </a:solidFill>
                          <a:effectLst/>
                          <a:latin typeface="ＭＳ Ｐゴシック"/>
                        </a:rPr>
                        <a:t>I</a:t>
                      </a:r>
                    </a:p>
                  </a:txBody>
                  <a:tcPr marL="34173" marR="34173" marT="34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3200" b="0" i="0" u="none" strike="noStrike">
                          <a:solidFill>
                            <a:srgbClr val="000000"/>
                          </a:solidFill>
                          <a:effectLst/>
                          <a:latin typeface="ＭＳ Ｐゴシック"/>
                        </a:rPr>
                        <a:t>83.2</a:t>
                      </a:r>
                    </a:p>
                  </a:txBody>
                  <a:tcPr marL="34173" marR="34173" marT="34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5289">
                <a:tc>
                  <a:txBody>
                    <a:bodyPr/>
                    <a:lstStyle/>
                    <a:p>
                      <a:pPr algn="ctr" fontAlgn="b"/>
                      <a:r>
                        <a:rPr lang="en-US" sz="3200" b="0" i="0" u="none" strike="noStrike">
                          <a:solidFill>
                            <a:srgbClr val="000000"/>
                          </a:solidFill>
                          <a:effectLst/>
                          <a:latin typeface="ＭＳ Ｐゴシック"/>
                        </a:rPr>
                        <a:t>II</a:t>
                      </a:r>
                    </a:p>
                  </a:txBody>
                  <a:tcPr marL="34173" marR="34173" marT="34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3200" b="0" i="0" u="none" strike="noStrike">
                          <a:solidFill>
                            <a:srgbClr val="000000"/>
                          </a:solidFill>
                          <a:effectLst/>
                          <a:latin typeface="ＭＳ Ｐゴシック"/>
                        </a:rPr>
                        <a:t>63.0</a:t>
                      </a:r>
                    </a:p>
                  </a:txBody>
                  <a:tcPr marL="34173" marR="34173" marT="34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5289">
                <a:tc>
                  <a:txBody>
                    <a:bodyPr/>
                    <a:lstStyle/>
                    <a:p>
                      <a:pPr algn="ctr" fontAlgn="b"/>
                      <a:r>
                        <a:rPr lang="en-US" sz="3200" b="0" i="0" u="none" strike="noStrike">
                          <a:solidFill>
                            <a:srgbClr val="000000"/>
                          </a:solidFill>
                          <a:effectLst/>
                          <a:latin typeface="ＭＳ Ｐゴシック"/>
                        </a:rPr>
                        <a:t>III</a:t>
                      </a:r>
                    </a:p>
                  </a:txBody>
                  <a:tcPr marL="34173" marR="34173" marT="34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3200" b="0" i="0" u="none" strike="noStrike">
                          <a:solidFill>
                            <a:srgbClr val="000000"/>
                          </a:solidFill>
                          <a:effectLst/>
                          <a:latin typeface="ＭＳ Ｐゴシック"/>
                        </a:rPr>
                        <a:t>39.2</a:t>
                      </a:r>
                    </a:p>
                  </a:txBody>
                  <a:tcPr marL="34173" marR="34173" marT="34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5289">
                <a:tc>
                  <a:txBody>
                    <a:bodyPr/>
                    <a:lstStyle/>
                    <a:p>
                      <a:pPr algn="ctr" fontAlgn="b"/>
                      <a:r>
                        <a:rPr lang="en-US" sz="3200" b="0" i="0" u="none" strike="noStrike" dirty="0">
                          <a:solidFill>
                            <a:srgbClr val="000000"/>
                          </a:solidFill>
                          <a:effectLst/>
                          <a:latin typeface="ＭＳ Ｐゴシック"/>
                        </a:rPr>
                        <a:t>IV</a:t>
                      </a:r>
                    </a:p>
                  </a:txBody>
                  <a:tcPr marL="34173" marR="34173" marT="34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3200" b="0" i="0" u="none" strike="noStrike" dirty="0">
                          <a:solidFill>
                            <a:srgbClr val="000000"/>
                          </a:solidFill>
                          <a:effectLst/>
                          <a:latin typeface="ＭＳ Ｐゴシック"/>
                        </a:rPr>
                        <a:t>13.0</a:t>
                      </a:r>
                    </a:p>
                  </a:txBody>
                  <a:tcPr marL="34173" marR="34173" marT="34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205846" name="図形グループ 10"/>
          <p:cNvGrpSpPr>
            <a:grpSpLocks/>
          </p:cNvGrpSpPr>
          <p:nvPr/>
        </p:nvGrpSpPr>
        <p:grpSpPr bwMode="auto">
          <a:xfrm>
            <a:off x="77788" y="4311650"/>
            <a:ext cx="3763962" cy="2384425"/>
            <a:chOff x="125420" y="4311975"/>
            <a:chExt cx="3762642" cy="2383345"/>
          </a:xfrm>
        </p:grpSpPr>
        <p:cxnSp>
          <p:nvCxnSpPr>
            <p:cNvPr id="9" name="直線矢印コネクタ 8"/>
            <p:cNvCxnSpPr/>
            <p:nvPr/>
          </p:nvCxnSpPr>
          <p:spPr>
            <a:xfrm>
              <a:off x="3888062" y="4311975"/>
              <a:ext cx="0" cy="2383345"/>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5853" name="テキスト ボックス 9"/>
            <p:cNvSpPr txBox="1">
              <a:spLocks noChangeArrowheads="1"/>
            </p:cNvSpPr>
            <p:nvPr/>
          </p:nvSpPr>
          <p:spPr bwMode="auto">
            <a:xfrm>
              <a:off x="125420" y="5487968"/>
              <a:ext cx="3568956" cy="83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a:solidFill>
                    <a:srgbClr val="FF0000"/>
                  </a:solidFill>
                  <a:latin typeface="ＤＦＰ太丸ゴシック体" charset="0"/>
                  <a:ea typeface="ＤＦＰ太丸ゴシック体" charset="0"/>
                  <a:cs typeface="ＤＦＰ太丸ゴシック体" charset="0"/>
                </a:rPr>
                <a:t>臨床進行期が進むにつれ</a:t>
              </a:r>
              <a:endParaRPr lang="en-US" altLang="ja-JP">
                <a:solidFill>
                  <a:srgbClr val="FF0000"/>
                </a:solidFill>
                <a:latin typeface="ＤＦＰ太丸ゴシック体" charset="0"/>
                <a:ea typeface="ＤＦＰ太丸ゴシック体" charset="0"/>
                <a:cs typeface="ＤＦＰ太丸ゴシック体" charset="0"/>
              </a:endParaRPr>
            </a:p>
            <a:p>
              <a:r>
                <a:rPr lang="ja-JP" altLang="en-US">
                  <a:solidFill>
                    <a:srgbClr val="FF0000"/>
                  </a:solidFill>
                  <a:latin typeface="ＤＦＰ太丸ゴシック体" charset="0"/>
                  <a:ea typeface="ＤＦＰ太丸ゴシック体" charset="0"/>
                  <a:cs typeface="ＤＦＰ太丸ゴシック体" charset="0"/>
                </a:rPr>
                <a:t>明らかに予後不良となる</a:t>
              </a:r>
            </a:p>
          </p:txBody>
        </p:sp>
      </p:grpSp>
      <p:pic>
        <p:nvPicPr>
          <p:cNvPr id="205847" name="図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 y="207963"/>
            <a:ext cx="3214688"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a:spLocks noChangeArrowheads="1"/>
          </p:cNvSpPr>
          <p:nvPr/>
        </p:nvSpPr>
        <p:spPr bwMode="auto">
          <a:xfrm>
            <a:off x="3884613" y="1587500"/>
            <a:ext cx="47815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3200">
                <a:latin typeface="ＤＦＰ太丸ゴシック体" charset="0"/>
                <a:ea typeface="ＤＦＰ太丸ゴシック体" charset="0"/>
                <a:cs typeface="ＤＦＰ太丸ゴシック体" charset="0"/>
              </a:rPr>
              <a:t>Ia1</a:t>
            </a:r>
            <a:r>
              <a:rPr lang="ja-JP" altLang="en-US" sz="3200">
                <a:latin typeface="ＤＦＰ太丸ゴシック体" charset="0"/>
                <a:ea typeface="ＤＦＰ太丸ゴシック体" charset="0"/>
                <a:cs typeface="ＤＦＰ太丸ゴシック体" charset="0"/>
              </a:rPr>
              <a:t>期　</a:t>
            </a:r>
            <a:r>
              <a:rPr lang="ja-JP" altLang="en-US" sz="3200">
                <a:solidFill>
                  <a:srgbClr val="FF0000"/>
                </a:solidFill>
                <a:latin typeface="ＤＦＰ太丸ゴシック体" charset="0"/>
                <a:ea typeface="ＤＦＰ太丸ゴシック体" charset="0"/>
                <a:cs typeface="ＤＦＰ太丸ゴシック体" charset="0"/>
              </a:rPr>
              <a:t>（</a:t>
            </a:r>
            <a:r>
              <a:rPr lang="en-US" altLang="ja-JP" sz="3200">
                <a:solidFill>
                  <a:srgbClr val="FF0000"/>
                </a:solidFill>
                <a:latin typeface="ＤＦＰ太丸ゴシック体" charset="0"/>
                <a:ea typeface="ＤＦＰ太丸ゴシック体" charset="0"/>
                <a:cs typeface="ＤＦＰ太丸ゴシック体" charset="0"/>
                <a:sym typeface="Wingdings" charset="0"/>
              </a:rPr>
              <a:t>←</a:t>
            </a:r>
            <a:r>
              <a:rPr lang="ja-JP" altLang="en-US" sz="3200">
                <a:solidFill>
                  <a:srgbClr val="FF0000"/>
                </a:solidFill>
                <a:latin typeface="ＤＦＰ太丸ゴシック体" charset="0"/>
                <a:ea typeface="ＤＦＰ太丸ゴシック体" charset="0"/>
                <a:cs typeface="ＤＦＰ太丸ゴシック体" charset="0"/>
                <a:sym typeface="Wingdings" charset="0"/>
              </a:rPr>
              <a:t>浸潤がん）</a:t>
            </a:r>
            <a:endParaRPr lang="en-US" altLang="ja-JP" sz="3200">
              <a:solidFill>
                <a:srgbClr val="FF0000"/>
              </a:solidFill>
              <a:latin typeface="ＤＦＰ太丸ゴシック体" charset="0"/>
              <a:ea typeface="ＤＦＰ太丸ゴシック体" charset="0"/>
              <a:cs typeface="ＤＦＰ太丸ゴシック体" charset="0"/>
            </a:endParaRPr>
          </a:p>
          <a:p>
            <a:r>
              <a:rPr lang="ja-JP" altLang="en-US" sz="3200">
                <a:latin typeface="ＤＦＰ太丸ゴシック体" charset="0"/>
                <a:ea typeface="ＤＦＰ太丸ゴシック体" charset="0"/>
                <a:cs typeface="ＤＦＰ太丸ゴシック体" charset="0"/>
              </a:rPr>
              <a:t>９５％以上の５年生存率</a:t>
            </a:r>
            <a:endParaRPr lang="en-US" altLang="ja-JP" sz="3200">
              <a:latin typeface="ＤＦＰ太丸ゴシック体" charset="0"/>
              <a:ea typeface="ＤＦＰ太丸ゴシック体" charset="0"/>
              <a:cs typeface="ＤＦＰ太丸ゴシック体" charset="0"/>
            </a:endParaRPr>
          </a:p>
          <a:p>
            <a:r>
              <a:rPr lang="ja-JP" altLang="en-US" sz="3200">
                <a:latin typeface="ＤＦＰ太丸ゴシック体" charset="0"/>
                <a:ea typeface="ＤＦＰ太丸ゴシック体" charset="0"/>
                <a:cs typeface="ＤＦＰ太丸ゴシック体" charset="0"/>
              </a:rPr>
              <a:t>妊娠も可能　</a:t>
            </a:r>
          </a:p>
        </p:txBody>
      </p:sp>
      <p:sp>
        <p:nvSpPr>
          <p:cNvPr id="5" name="スライド番号プレースホルダー 4"/>
          <p:cNvSpPr>
            <a:spLocks noGrp="1"/>
          </p:cNvSpPr>
          <p:nvPr>
            <p:ph type="sldNum" sz="quarter" idx="12"/>
          </p:nvPr>
        </p:nvSpPr>
        <p:spPr/>
        <p:txBody>
          <a:bodyPr/>
          <a:lstStyle/>
          <a:p>
            <a:pPr>
              <a:defRPr/>
            </a:pPr>
            <a:fld id="{FEE0E2AB-5144-9949-9221-E4970183B430}" type="slidenum">
              <a:rPr lang="ja-JP" altLang="en-US" smtClean="0">
                <a:latin typeface="ＤＦＰ太丸ゴシック体"/>
                <a:ea typeface="ＤＦＰ太丸ゴシック体"/>
                <a:cs typeface="ＤＦＰ太丸ゴシック体"/>
              </a:rPr>
              <a:pPr>
                <a:defRPr/>
              </a:pPr>
              <a:t>83</a:t>
            </a:fld>
            <a:endParaRPr lang="ja-JP" altLang="en-US">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2103413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31008"/>
            <a:ext cx="5065300" cy="536658"/>
          </a:xfrm>
          <a:prstGeom prst="rect">
            <a:avLst/>
          </a:prstGeom>
        </p:spPr>
      </p:pic>
      <p:sp>
        <p:nvSpPr>
          <p:cNvPr id="3" name="テキスト ボックス 2"/>
          <p:cNvSpPr txBox="1"/>
          <p:nvPr/>
        </p:nvSpPr>
        <p:spPr>
          <a:xfrm>
            <a:off x="161870" y="1428059"/>
            <a:ext cx="8802410" cy="4647426"/>
          </a:xfrm>
          <a:prstGeom prst="rect">
            <a:avLst/>
          </a:prstGeom>
          <a:noFill/>
        </p:spPr>
        <p:txBody>
          <a:bodyPr wrap="none" rtlCol="0">
            <a:spAutoFit/>
          </a:bodyPr>
          <a:lstStyle/>
          <a:p>
            <a:r>
              <a:rPr lang="ja-JP" altLang="en-US" sz="4400" dirty="0" smtClean="0">
                <a:latin typeface="ＤＦＰ太丸ゴシック体"/>
                <a:ea typeface="ＤＦＰ太丸ゴシック体"/>
                <a:cs typeface="ＤＦＰ太丸ゴシック体"/>
              </a:rPr>
              <a:t>　　　</a:t>
            </a:r>
            <a:endParaRPr lang="en-US" altLang="ja-JP" sz="4400" dirty="0" smtClean="0">
              <a:latin typeface="ＤＦＰ太丸ゴシック体"/>
              <a:ea typeface="ＤＦＰ太丸ゴシック体"/>
              <a:cs typeface="ＤＦＰ太丸ゴシック体"/>
            </a:endParaRPr>
          </a:p>
          <a:p>
            <a:endParaRPr lang="ja-JP" altLang="ja-JP" sz="2800" dirty="0">
              <a:solidFill>
                <a:srgbClr val="000000"/>
              </a:solidFill>
              <a:latin typeface="ＤＦＰ太丸ゴシック体"/>
              <a:ea typeface="ＤＦＰ太丸ゴシック体"/>
              <a:cs typeface="ＤＦＰ太丸ゴシック体"/>
            </a:endParaRPr>
          </a:p>
          <a:p>
            <a:r>
              <a:rPr lang="ja-JP" altLang="ja-JP" sz="2800" dirty="0">
                <a:solidFill>
                  <a:srgbClr val="000000"/>
                </a:solidFill>
                <a:latin typeface="ＤＦＰ太丸ゴシック体"/>
                <a:ea typeface="ＤＦＰ太丸ゴシック体"/>
                <a:cs typeface="ＤＦＰ太丸ゴシック体"/>
              </a:rPr>
              <a:t>■ＨＰＶとは何</a:t>
            </a:r>
            <a:r>
              <a:rPr lang="ja-JP" altLang="ja-JP" sz="2800" dirty="0" smtClean="0">
                <a:solidFill>
                  <a:srgbClr val="000000"/>
                </a:solidFill>
                <a:latin typeface="ＤＦＰ太丸ゴシック体"/>
                <a:ea typeface="ＤＦＰ太丸ゴシック体"/>
                <a:cs typeface="ＤＦＰ太丸ゴシック体"/>
              </a:rPr>
              <a:t>か</a:t>
            </a:r>
            <a:endParaRPr lang="en-US" altLang="ja-JP" sz="2800" dirty="0" smtClean="0">
              <a:solidFill>
                <a:srgbClr val="000000"/>
              </a:solidFill>
              <a:latin typeface="ＤＦＰ太丸ゴシック体"/>
              <a:ea typeface="ＤＦＰ太丸ゴシック体"/>
              <a:cs typeface="ＤＦＰ太丸ゴシック体"/>
            </a:endParaRPr>
          </a:p>
          <a:p>
            <a:endParaRPr lang="ja-JP" altLang="ja-JP" sz="2800" dirty="0">
              <a:solidFill>
                <a:srgbClr val="000000"/>
              </a:solidFill>
              <a:latin typeface="ＤＦＰ太丸ゴシック体"/>
              <a:ea typeface="ＤＦＰ太丸ゴシック体"/>
              <a:cs typeface="ＤＦＰ太丸ゴシック体"/>
            </a:endParaRPr>
          </a:p>
          <a:p>
            <a:r>
              <a:rPr lang="ja-JP" altLang="ja-JP" sz="2800" dirty="0">
                <a:solidFill>
                  <a:srgbClr val="000000"/>
                </a:solidFill>
                <a:latin typeface="ＤＦＰ太丸ゴシック体"/>
                <a:ea typeface="ＤＦＰ太丸ゴシック体"/>
                <a:cs typeface="ＤＦＰ太丸ゴシック体"/>
              </a:rPr>
              <a:t>■子宮頸がん（ＨＰＶ）ワクチン接種の効果に</a:t>
            </a:r>
            <a:r>
              <a:rPr lang="ja-JP" altLang="ja-JP" sz="2800" dirty="0" smtClean="0">
                <a:solidFill>
                  <a:srgbClr val="000000"/>
                </a:solidFill>
                <a:latin typeface="ＤＦＰ太丸ゴシック体"/>
                <a:ea typeface="ＤＦＰ太丸ゴシック体"/>
                <a:cs typeface="ＤＦＰ太丸ゴシック体"/>
              </a:rPr>
              <a:t>ついて</a:t>
            </a:r>
            <a:endParaRPr lang="en-US" altLang="ja-JP" sz="2800" dirty="0" smtClean="0">
              <a:solidFill>
                <a:srgbClr val="000000"/>
              </a:solidFill>
              <a:latin typeface="ＤＦＰ太丸ゴシック体"/>
              <a:ea typeface="ＤＦＰ太丸ゴシック体"/>
              <a:cs typeface="ＤＦＰ太丸ゴシック体"/>
            </a:endParaRPr>
          </a:p>
          <a:p>
            <a:endParaRPr lang="ja-JP" altLang="ja-JP" sz="2800" dirty="0">
              <a:solidFill>
                <a:srgbClr val="000000"/>
              </a:solidFill>
              <a:latin typeface="ＤＦＰ太丸ゴシック体"/>
              <a:ea typeface="ＤＦＰ太丸ゴシック体"/>
              <a:cs typeface="ＤＦＰ太丸ゴシック体"/>
            </a:endParaRPr>
          </a:p>
          <a:p>
            <a:r>
              <a:rPr lang="ja-JP" altLang="ja-JP" sz="2800" dirty="0" smtClean="0">
                <a:solidFill>
                  <a:srgbClr val="FF0000"/>
                </a:solidFill>
                <a:latin typeface="ＤＦＰ太丸ゴシック体"/>
                <a:ea typeface="ＤＦＰ太丸ゴシック体"/>
                <a:cs typeface="ＤＦＰ太丸ゴシック体"/>
              </a:rPr>
              <a:t>■ＨＰＶワクチン</a:t>
            </a:r>
            <a:r>
              <a:rPr lang="ja-JP" altLang="ja-JP" sz="2800" dirty="0">
                <a:solidFill>
                  <a:srgbClr val="FF0000"/>
                </a:solidFill>
                <a:latin typeface="ＤＦＰ太丸ゴシック体"/>
                <a:ea typeface="ＤＦＰ太丸ゴシック体"/>
                <a:cs typeface="ＤＦＰ太丸ゴシック体"/>
              </a:rPr>
              <a:t>接種の副作用に</a:t>
            </a:r>
            <a:r>
              <a:rPr lang="ja-JP" altLang="ja-JP" sz="2800" dirty="0" smtClean="0">
                <a:solidFill>
                  <a:srgbClr val="FF0000"/>
                </a:solidFill>
                <a:latin typeface="ＤＦＰ太丸ゴシック体"/>
                <a:ea typeface="ＤＦＰ太丸ゴシック体"/>
                <a:cs typeface="ＤＦＰ太丸ゴシック体"/>
              </a:rPr>
              <a:t>ついて</a:t>
            </a:r>
            <a:endParaRPr lang="en-US" altLang="ja-JP" sz="2800" dirty="0" smtClean="0">
              <a:solidFill>
                <a:srgbClr val="FF0000"/>
              </a:solidFill>
              <a:latin typeface="ＤＦＰ太丸ゴシック体"/>
              <a:ea typeface="ＤＦＰ太丸ゴシック体"/>
              <a:cs typeface="ＤＦＰ太丸ゴシック体"/>
            </a:endParaRPr>
          </a:p>
          <a:p>
            <a:endParaRPr lang="en-US" altLang="ja-JP" sz="2800" dirty="0">
              <a:solidFill>
                <a:srgbClr val="000000"/>
              </a:solidFill>
              <a:latin typeface="ＤＦＰ太丸ゴシック体"/>
              <a:ea typeface="ＤＦＰ太丸ゴシック体"/>
              <a:cs typeface="ＤＦＰ太丸ゴシック体"/>
            </a:endParaRPr>
          </a:p>
          <a:p>
            <a:r>
              <a:rPr lang="ja-JP" altLang="ja-JP" sz="2800" dirty="0">
                <a:solidFill>
                  <a:srgbClr val="000000"/>
                </a:solidFill>
                <a:latin typeface="ＤＦＰ太丸ゴシック体"/>
                <a:ea typeface="ＤＦＰ太丸ゴシック体"/>
                <a:cs typeface="ＤＦＰ太丸ゴシック体"/>
              </a:rPr>
              <a:t>■</a:t>
            </a:r>
            <a:r>
              <a:rPr lang="ja-JP" altLang="en-US" sz="2800" dirty="0">
                <a:solidFill>
                  <a:srgbClr val="000000"/>
                </a:solidFill>
                <a:latin typeface="ＤＦＰ太丸ゴシック体"/>
                <a:ea typeface="ＤＦＰ太丸ゴシック体"/>
                <a:cs typeface="ＤＦＰ太丸ゴシック体"/>
              </a:rPr>
              <a:t>子宮頸がんの予防</a:t>
            </a:r>
            <a:r>
              <a:rPr lang="ja-JP" altLang="ja-JP" sz="2800" dirty="0">
                <a:solidFill>
                  <a:srgbClr val="000000"/>
                </a:solidFill>
                <a:latin typeface="ＤＦＰ太丸ゴシック体"/>
                <a:ea typeface="ＤＦＰ太丸ゴシック体"/>
                <a:cs typeface="ＤＦＰ太丸ゴシック体"/>
              </a:rPr>
              <a:t>に</a:t>
            </a:r>
            <a:r>
              <a:rPr lang="ja-JP" altLang="ja-JP" sz="2800" dirty="0" smtClean="0">
                <a:solidFill>
                  <a:srgbClr val="000000"/>
                </a:solidFill>
                <a:latin typeface="ＤＦＰ太丸ゴシック体"/>
                <a:ea typeface="ＤＦＰ太丸ゴシック体"/>
                <a:cs typeface="ＤＦＰ太丸ゴシック体"/>
              </a:rPr>
              <a:t>ついて</a:t>
            </a:r>
            <a:endParaRPr lang="en-US" altLang="ja-JP" sz="2800" dirty="0" smtClean="0">
              <a:solidFill>
                <a:srgbClr val="000000"/>
              </a:solidFill>
              <a:latin typeface="ＤＦＰ太丸ゴシック体"/>
              <a:ea typeface="ＤＦＰ太丸ゴシック体"/>
              <a:cs typeface="ＤＦＰ太丸ゴシック体"/>
            </a:endParaRPr>
          </a:p>
          <a:p>
            <a:endParaRPr kumimoji="1" lang="ja-JP" altLang="en-US" sz="2800" dirty="0">
              <a:latin typeface="ＤＦＰ太丸ゴシック体"/>
              <a:ea typeface="ＤＦＰ太丸ゴシック体"/>
              <a:cs typeface="ＤＦＰ太丸ゴシック体"/>
            </a:endParaRPr>
          </a:p>
        </p:txBody>
      </p:sp>
      <p:sp>
        <p:nvSpPr>
          <p:cNvPr id="4" name="テキスト ボックス 3"/>
          <p:cNvSpPr txBox="1"/>
          <p:nvPr/>
        </p:nvSpPr>
        <p:spPr>
          <a:xfrm>
            <a:off x="161870" y="937329"/>
            <a:ext cx="6647974" cy="1200329"/>
          </a:xfrm>
          <a:prstGeom prst="rect">
            <a:avLst/>
          </a:prstGeom>
          <a:noFill/>
        </p:spPr>
        <p:txBody>
          <a:bodyPr wrap="none" rtlCol="0">
            <a:spAutoFit/>
          </a:bodyPr>
          <a:lstStyle/>
          <a:p>
            <a:r>
              <a:rPr kumimoji="1" lang="ja-JP" altLang="en-US" sz="7200" dirty="0" smtClean="0">
                <a:latin typeface="ＤＦＰ太丸ゴシック体"/>
                <a:ea typeface="ＤＦＰ太丸ゴシック体"/>
                <a:cs typeface="ＤＦＰ太丸ゴシック体"/>
              </a:rPr>
              <a:t>「教育・情報」</a:t>
            </a:r>
            <a:endParaRPr kumimoji="1" lang="ja-JP" altLang="en-US" sz="72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28506095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044406"/>
            <a:ext cx="9144000" cy="5277556"/>
          </a:xfrm>
          <a:prstGeom prst="rect">
            <a:avLst/>
          </a:prstGeom>
        </p:spPr>
      </p:pic>
      <p:sp>
        <p:nvSpPr>
          <p:cNvPr id="3" name="テキスト ボックス 2"/>
          <p:cNvSpPr txBox="1"/>
          <p:nvPr/>
        </p:nvSpPr>
        <p:spPr>
          <a:xfrm>
            <a:off x="196564" y="211655"/>
            <a:ext cx="8180081" cy="523220"/>
          </a:xfrm>
          <a:prstGeom prst="rect">
            <a:avLst/>
          </a:prstGeom>
          <a:noFill/>
        </p:spPr>
        <p:txBody>
          <a:bodyPr wrap="square" rtlCol="0">
            <a:spAutoFit/>
          </a:bodyPr>
          <a:lstStyle/>
          <a:p>
            <a:r>
              <a:rPr lang="en-US" altLang="ja-JP" sz="2800" dirty="0"/>
              <a:t>http://</a:t>
            </a:r>
            <a:r>
              <a:rPr lang="en-US" altLang="ja-JP" sz="2800" dirty="0" err="1"/>
              <a:t>www.yakugai.gr.jp</a:t>
            </a:r>
            <a:r>
              <a:rPr lang="en-US" altLang="ja-JP" sz="2800" dirty="0"/>
              <a:t>/topics/</a:t>
            </a:r>
            <a:r>
              <a:rPr lang="en-US" altLang="ja-JP" sz="2800" dirty="0" err="1"/>
              <a:t>topic.php?id</a:t>
            </a:r>
            <a:r>
              <a:rPr lang="en-US" altLang="ja-JP" sz="2800" dirty="0"/>
              <a:t>=884</a:t>
            </a:r>
            <a:endParaRPr kumimoji="1" lang="ja-JP" altLang="en-US" sz="2800" dirty="0"/>
          </a:p>
        </p:txBody>
      </p:sp>
    </p:spTree>
    <p:extLst>
      <p:ext uri="{BB962C8B-B14F-4D97-AF65-F5344CB8AC3E}">
        <p14:creationId xmlns:p14="http://schemas.microsoft.com/office/powerpoint/2010/main" val="3695924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71500" y="1696639"/>
            <a:ext cx="8001000" cy="3886200"/>
          </a:xfrm>
          <a:prstGeom prst="rect">
            <a:avLst/>
          </a:prstGeom>
        </p:spPr>
      </p:pic>
      <p:pic>
        <p:nvPicPr>
          <p:cNvPr id="3" name="図 2"/>
          <p:cNvPicPr>
            <a:picLocks noChangeAspect="1"/>
          </p:cNvPicPr>
          <p:nvPr/>
        </p:nvPicPr>
        <p:blipFill>
          <a:blip r:embed="rId4"/>
          <a:stretch>
            <a:fillRect/>
          </a:stretch>
        </p:blipFill>
        <p:spPr>
          <a:xfrm>
            <a:off x="0" y="0"/>
            <a:ext cx="6379877" cy="679339"/>
          </a:xfrm>
          <a:prstGeom prst="rect">
            <a:avLst/>
          </a:prstGeom>
        </p:spPr>
      </p:pic>
      <p:pic>
        <p:nvPicPr>
          <p:cNvPr id="4" name="図 3"/>
          <p:cNvPicPr>
            <a:picLocks noChangeAspect="1"/>
          </p:cNvPicPr>
          <p:nvPr/>
        </p:nvPicPr>
        <p:blipFill>
          <a:blip r:embed="rId5"/>
          <a:stretch>
            <a:fillRect/>
          </a:stretch>
        </p:blipFill>
        <p:spPr>
          <a:xfrm>
            <a:off x="2598003" y="679339"/>
            <a:ext cx="6379877" cy="834357"/>
          </a:xfrm>
          <a:prstGeom prst="rect">
            <a:avLst/>
          </a:prstGeom>
        </p:spPr>
      </p:pic>
      <p:sp>
        <p:nvSpPr>
          <p:cNvPr id="5" name="テキスト ボックス 4"/>
          <p:cNvSpPr txBox="1"/>
          <p:nvPr/>
        </p:nvSpPr>
        <p:spPr>
          <a:xfrm>
            <a:off x="354390" y="5717046"/>
            <a:ext cx="8623490" cy="646331"/>
          </a:xfrm>
          <a:prstGeom prst="rect">
            <a:avLst/>
          </a:prstGeom>
          <a:noFill/>
        </p:spPr>
        <p:txBody>
          <a:bodyPr wrap="square" rtlCol="0">
            <a:spAutoFit/>
          </a:bodyPr>
          <a:lstStyle/>
          <a:p>
            <a:r>
              <a:rPr lang="ja-JP" altLang="en-US" dirty="0"/>
              <a:t>重篤なケースでは、ワクチン接種後、</a:t>
            </a:r>
            <a:r>
              <a:rPr lang="en-US" altLang="ja-JP" dirty="0"/>
              <a:t>1</a:t>
            </a:r>
            <a:r>
              <a:rPr lang="ja-JP" altLang="en-US" dirty="0"/>
              <a:t>年以上たってから意識消失、月経異常、歩行困難、記憶力低下など複数の症状が並行して起こっていた（資料提供：西岡所長）</a:t>
            </a:r>
            <a:endParaRPr kumimoji="1" lang="ja-JP" altLang="en-US" dirty="0"/>
          </a:p>
        </p:txBody>
      </p:sp>
      <p:sp>
        <p:nvSpPr>
          <p:cNvPr id="6" name="日付プレースホルダー 5"/>
          <p:cNvSpPr>
            <a:spLocks noGrp="1"/>
          </p:cNvSpPr>
          <p:nvPr>
            <p:ph type="dt" sz="half" idx="10"/>
          </p:nvPr>
        </p:nvSpPr>
        <p:spPr/>
        <p:txBody>
          <a:bodyPr/>
          <a:lstStyle/>
          <a:p>
            <a:r>
              <a:rPr kumimoji="1" lang="en-US" altLang="ja-JP" smtClean="0"/>
              <a:t>2014/11/16</a:t>
            </a:r>
            <a:endParaRPr kumimoji="1" lang="ja-JP" altLang="en-US"/>
          </a:p>
        </p:txBody>
      </p:sp>
      <p:sp>
        <p:nvSpPr>
          <p:cNvPr id="7" name="スライド番号プレースホルダー 6"/>
          <p:cNvSpPr>
            <a:spLocks noGrp="1"/>
          </p:cNvSpPr>
          <p:nvPr>
            <p:ph type="sldNum" sz="quarter" idx="12"/>
          </p:nvPr>
        </p:nvSpPr>
        <p:spPr/>
        <p:txBody>
          <a:bodyPr/>
          <a:lstStyle/>
          <a:p>
            <a:fld id="{BFB679C9-0BF3-E94F-ACAA-2C66B5BFCB26}" type="slidenum">
              <a:rPr kumimoji="1" lang="ja-JP" altLang="en-US" smtClean="0"/>
              <a:t>86</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吹田医療行政講演会</a:t>
            </a:r>
            <a:endParaRPr kumimoji="1" lang="ja-JP" altLang="en-US"/>
          </a:p>
        </p:txBody>
      </p:sp>
    </p:spTree>
    <p:extLst>
      <p:ext uri="{BB962C8B-B14F-4D97-AF65-F5344CB8AC3E}">
        <p14:creationId xmlns:p14="http://schemas.microsoft.com/office/powerpoint/2010/main" val="29840865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78178" y="337825"/>
            <a:ext cx="8501046" cy="4358473"/>
          </a:xfrm>
          <a:prstGeom prst="rect">
            <a:avLst/>
          </a:prstGeom>
        </p:spPr>
      </p:pic>
      <p:sp>
        <p:nvSpPr>
          <p:cNvPr id="3" name="テキスト ボックス 2"/>
          <p:cNvSpPr txBox="1"/>
          <p:nvPr/>
        </p:nvSpPr>
        <p:spPr>
          <a:xfrm>
            <a:off x="569189" y="4991664"/>
            <a:ext cx="8210035" cy="1200328"/>
          </a:xfrm>
          <a:prstGeom prst="rect">
            <a:avLst/>
          </a:prstGeom>
          <a:noFill/>
        </p:spPr>
        <p:txBody>
          <a:bodyPr wrap="square" rtlCol="0">
            <a:spAutoFit/>
          </a:bodyPr>
          <a:lstStyle/>
          <a:p>
            <a:r>
              <a:rPr lang="ja-JP" altLang="en-US" sz="2400" dirty="0"/>
              <a:t>研究チーム内で治療した</a:t>
            </a:r>
            <a:r>
              <a:rPr lang="en-US" altLang="ja-JP" sz="2400" dirty="0"/>
              <a:t>44</a:t>
            </a:r>
            <a:r>
              <a:rPr lang="ja-JP" altLang="en-US" sz="2400" dirty="0"/>
              <a:t>例の</a:t>
            </a:r>
            <a:r>
              <a:rPr lang="en-US" altLang="ja-JP" sz="2400" dirty="0"/>
              <a:t>1</a:t>
            </a:r>
            <a:r>
              <a:rPr lang="ja-JP" altLang="en-US" sz="2400" dirty="0"/>
              <a:t>例で、急性型と遅延型の症状が出た</a:t>
            </a:r>
            <a:r>
              <a:rPr lang="en-US" altLang="ja-JP" sz="2400" dirty="0"/>
              <a:t>14</a:t>
            </a:r>
            <a:r>
              <a:rPr lang="ja-JP" altLang="en-US" sz="2400" dirty="0"/>
              <a:t>歳女性のケース。原因が分からず病院を転々としたが、ステロイドホルモンや免疫抑制剤で症状が改善した</a:t>
            </a:r>
            <a:endParaRPr kumimoji="1" lang="ja-JP" altLang="en-US" sz="2400" dirty="0"/>
          </a:p>
        </p:txBody>
      </p:sp>
      <p:sp>
        <p:nvSpPr>
          <p:cNvPr id="4" name="日付プレースホルダー 3"/>
          <p:cNvSpPr>
            <a:spLocks noGrp="1"/>
          </p:cNvSpPr>
          <p:nvPr>
            <p:ph type="dt" sz="half" idx="10"/>
          </p:nvPr>
        </p:nvSpPr>
        <p:spPr/>
        <p:txBody>
          <a:bodyPr/>
          <a:lstStyle/>
          <a:p>
            <a:r>
              <a:rPr kumimoji="1" lang="en-US" altLang="ja-JP" smtClean="0"/>
              <a:t>2014/11/16</a:t>
            </a:r>
            <a:endParaRPr kumimoji="1" lang="ja-JP" altLang="en-US"/>
          </a:p>
        </p:txBody>
      </p:sp>
      <p:sp>
        <p:nvSpPr>
          <p:cNvPr id="5" name="スライド番号プレースホルダー 4"/>
          <p:cNvSpPr>
            <a:spLocks noGrp="1"/>
          </p:cNvSpPr>
          <p:nvPr>
            <p:ph type="sldNum" sz="quarter" idx="12"/>
          </p:nvPr>
        </p:nvSpPr>
        <p:spPr/>
        <p:txBody>
          <a:bodyPr/>
          <a:lstStyle/>
          <a:p>
            <a:fld id="{BFB679C9-0BF3-E94F-ACAA-2C66B5BFCB26}" type="slidenum">
              <a:rPr kumimoji="1" lang="ja-JP" altLang="en-US" smtClean="0"/>
              <a:t>87</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吹田医療行政講演会</a:t>
            </a:r>
            <a:endParaRPr kumimoji="1" lang="ja-JP" altLang="en-US"/>
          </a:p>
        </p:txBody>
      </p:sp>
    </p:spTree>
    <p:extLst>
      <p:ext uri="{BB962C8B-B14F-4D97-AF65-F5344CB8AC3E}">
        <p14:creationId xmlns:p14="http://schemas.microsoft.com/office/powerpoint/2010/main" val="21495477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0896" y="300948"/>
            <a:ext cx="8964688" cy="1323439"/>
          </a:xfrm>
          <a:prstGeom prst="rect">
            <a:avLst/>
          </a:prstGeom>
          <a:noFill/>
        </p:spPr>
        <p:txBody>
          <a:bodyPr wrap="square" rtlCol="0">
            <a:spAutoFit/>
          </a:bodyPr>
          <a:lstStyle/>
          <a:p>
            <a:pPr algn="ctr"/>
            <a:r>
              <a:rPr lang="en-US" altLang="ja-JP" sz="8000" dirty="0" smtClean="0">
                <a:latin typeface="ＤＦＰ太丸ゴシック体"/>
                <a:ea typeface="ＤＦＰ太丸ゴシック体"/>
                <a:cs typeface="ＤＦＰ太丸ゴシック体"/>
              </a:rPr>
              <a:t>HPV</a:t>
            </a:r>
            <a:r>
              <a:rPr lang="ja-JP" altLang="en-US" sz="8000" dirty="0" smtClean="0">
                <a:latin typeface="ＤＦＰ太丸ゴシック体"/>
                <a:ea typeface="ＤＦＰ太丸ゴシック体"/>
                <a:cs typeface="ＤＦＰ太丸ゴシック体"/>
              </a:rPr>
              <a:t>ワクチン</a:t>
            </a:r>
            <a:r>
              <a:rPr lang="ja-JP" altLang="en-US" sz="2800" dirty="0" smtClean="0">
                <a:latin typeface="ＤＦＰ太丸ゴシック体"/>
                <a:ea typeface="ＤＦＰ太丸ゴシック体"/>
                <a:cs typeface="ＤＦＰ太丸ゴシック体"/>
              </a:rPr>
              <a:t>　</a:t>
            </a:r>
            <a:endParaRPr lang="en-US" altLang="ja-JP" sz="2800" dirty="0" smtClean="0">
              <a:latin typeface="ＤＦＰ太丸ゴシック体"/>
              <a:ea typeface="ＤＦＰ太丸ゴシック体"/>
              <a:cs typeface="ＤＦＰ太丸ゴシック体"/>
            </a:endParaRPr>
          </a:p>
        </p:txBody>
      </p:sp>
      <p:sp>
        <p:nvSpPr>
          <p:cNvPr id="2" name="正方形/長方形 1"/>
          <p:cNvSpPr/>
          <p:nvPr/>
        </p:nvSpPr>
        <p:spPr>
          <a:xfrm>
            <a:off x="2243591" y="1840256"/>
            <a:ext cx="3711778" cy="1200329"/>
          </a:xfrm>
          <a:prstGeom prst="rect">
            <a:avLst/>
          </a:prstGeom>
        </p:spPr>
        <p:txBody>
          <a:bodyPr wrap="none">
            <a:spAutoFit/>
          </a:bodyPr>
          <a:lstStyle/>
          <a:p>
            <a:pPr algn="ctr"/>
            <a:r>
              <a:rPr lang="ja-JP" altLang="en-US" sz="7200" dirty="0">
                <a:latin typeface="ＤＦＰ太丸ゴシック体"/>
                <a:ea typeface="ＤＦＰ太丸ゴシック体"/>
                <a:cs typeface="ＤＦＰ太丸ゴシック体"/>
              </a:rPr>
              <a:t>定期</a:t>
            </a:r>
            <a:r>
              <a:rPr lang="en-US" altLang="ja-JP" sz="7200" dirty="0">
                <a:latin typeface="ＤＦＰ太丸ゴシック体"/>
                <a:ea typeface="ＤＦＰ太丸ゴシック体"/>
                <a:cs typeface="ＤＦＰ太丸ゴシック体"/>
              </a:rPr>
              <a:t>A</a:t>
            </a:r>
            <a:r>
              <a:rPr lang="ja-JP" altLang="en-US" sz="7200" dirty="0">
                <a:latin typeface="ＤＦＰ太丸ゴシック体"/>
                <a:ea typeface="ＤＦＰ太丸ゴシック体"/>
                <a:cs typeface="ＤＦＰ太丸ゴシック体"/>
              </a:rPr>
              <a:t>類　</a:t>
            </a:r>
            <a:endParaRPr lang="en-US" altLang="ja-JP" sz="7200" dirty="0">
              <a:latin typeface="ＤＦＰ太丸ゴシック体"/>
              <a:ea typeface="ＤＦＰ太丸ゴシック体"/>
              <a:cs typeface="ＤＦＰ太丸ゴシック体"/>
            </a:endParaRPr>
          </a:p>
        </p:txBody>
      </p:sp>
      <p:sp>
        <p:nvSpPr>
          <p:cNvPr id="4" name="テキスト ボックス 3"/>
          <p:cNvSpPr txBox="1"/>
          <p:nvPr/>
        </p:nvSpPr>
        <p:spPr>
          <a:xfrm>
            <a:off x="70896" y="2657838"/>
            <a:ext cx="8964688" cy="4031873"/>
          </a:xfrm>
          <a:prstGeom prst="rect">
            <a:avLst/>
          </a:prstGeom>
          <a:noFill/>
        </p:spPr>
        <p:txBody>
          <a:bodyPr wrap="square" rtlCol="0">
            <a:spAutoFit/>
          </a:bodyPr>
          <a:lstStyle/>
          <a:p>
            <a:pPr algn="ctr"/>
            <a:r>
              <a:rPr lang="ja-JP" altLang="en-US" sz="2800" dirty="0" smtClean="0">
                <a:latin typeface="ＤＦＰ太丸ゴシック体"/>
                <a:ea typeface="ＤＦＰ太丸ゴシック体"/>
                <a:cs typeface="ＤＦＰ太丸ゴシック体"/>
              </a:rPr>
              <a:t>　</a:t>
            </a:r>
            <a:endParaRPr lang="en-US" altLang="ja-JP" sz="2800" dirty="0" smtClean="0">
              <a:latin typeface="ＤＦＰ太丸ゴシック体"/>
              <a:ea typeface="ＤＦＰ太丸ゴシック体"/>
              <a:cs typeface="ＤＦＰ太丸ゴシック体"/>
            </a:endParaRPr>
          </a:p>
          <a:p>
            <a:endParaRPr lang="en-US" altLang="ja-JP" sz="2400" dirty="0">
              <a:latin typeface="ＤＦＰ太丸ゴシック体"/>
              <a:ea typeface="ＤＦＰ太丸ゴシック体"/>
              <a:cs typeface="ＤＦＰ太丸ゴシック体"/>
            </a:endParaRPr>
          </a:p>
          <a:p>
            <a:r>
              <a:rPr lang="en-US" altLang="ja-JP" sz="2400" dirty="0" smtClean="0">
                <a:latin typeface="ＤＦＰ太丸ゴシック体"/>
                <a:ea typeface="ＤＦＰ太丸ゴシック体"/>
                <a:cs typeface="ＤＦＰ太丸ゴシック体"/>
              </a:rPr>
              <a:t>	</a:t>
            </a:r>
            <a:r>
              <a:rPr lang="en-US" altLang="ja-JP" sz="4400" dirty="0" smtClean="0">
                <a:latin typeface="ＤＦＰ太丸ゴシック体"/>
                <a:ea typeface="ＤＦＰ太丸ゴシック体"/>
                <a:cs typeface="ＤＦＰ太丸ゴシック体"/>
              </a:rPr>
              <a:t>○</a:t>
            </a:r>
            <a:r>
              <a:rPr lang="ja-JP" altLang="en-US" sz="4400" dirty="0" smtClean="0">
                <a:latin typeface="ＤＦＰ太丸ゴシック体"/>
                <a:ea typeface="ＤＦＰ太丸ゴシック体"/>
                <a:cs typeface="ＤＦＰ太丸ゴシック体"/>
              </a:rPr>
              <a:t>　主に</a:t>
            </a:r>
            <a:r>
              <a:rPr lang="ja-JP" altLang="en-US" sz="4400" dirty="0" smtClean="0">
                <a:solidFill>
                  <a:srgbClr val="FF0000"/>
                </a:solidFill>
                <a:latin typeface="ＤＦＰ太丸ゴシック体"/>
                <a:ea typeface="ＤＦＰ太丸ゴシック体"/>
                <a:cs typeface="ＤＦＰ太丸ゴシック体"/>
              </a:rPr>
              <a:t>集団予防</a:t>
            </a:r>
            <a:endParaRPr lang="en-US" altLang="ja-JP" sz="4400" dirty="0">
              <a:latin typeface="ＤＦＰ太丸ゴシック体"/>
              <a:ea typeface="ＤＦＰ太丸ゴシック体"/>
              <a:cs typeface="ＤＦＰ太丸ゴシック体"/>
            </a:endParaRPr>
          </a:p>
          <a:p>
            <a:r>
              <a:rPr lang="en-US" altLang="ja-JP" sz="4400" dirty="0">
                <a:latin typeface="ＤＦＰ太丸ゴシック体"/>
                <a:ea typeface="ＤＦＰ太丸ゴシック体"/>
                <a:cs typeface="ＤＦＰ太丸ゴシック体"/>
              </a:rPr>
              <a:t>	</a:t>
            </a:r>
            <a:r>
              <a:rPr lang="en-US" altLang="ja-JP" sz="4400" dirty="0" smtClean="0">
                <a:latin typeface="ＤＦＰ太丸ゴシック体"/>
                <a:ea typeface="ＤＦＰ太丸ゴシック体"/>
                <a:cs typeface="ＤＦＰ太丸ゴシック体"/>
              </a:rPr>
              <a:t>○</a:t>
            </a:r>
            <a:r>
              <a:rPr lang="ja-JP" altLang="en-US" sz="4400" dirty="0">
                <a:latin typeface="ＤＦＰ太丸ゴシック体"/>
                <a:ea typeface="ＤＦＰ太丸ゴシック体"/>
                <a:cs typeface="ＤＦＰ太丸ゴシック体"/>
              </a:rPr>
              <a:t>　</a:t>
            </a:r>
            <a:r>
              <a:rPr lang="ja-JP" altLang="en-US" sz="4400" dirty="0" smtClean="0">
                <a:solidFill>
                  <a:srgbClr val="FF0000"/>
                </a:solidFill>
                <a:latin typeface="ＤＦＰ太丸ゴシック体"/>
                <a:ea typeface="ＤＦＰ太丸ゴシック体"/>
                <a:cs typeface="ＤＦＰ太丸ゴシック体"/>
              </a:rPr>
              <a:t>重篤な疾患の予防</a:t>
            </a:r>
            <a:r>
              <a:rPr lang="ja-JP" altLang="en-US" sz="4400" dirty="0" smtClean="0">
                <a:latin typeface="ＤＦＰ太丸ゴシック体"/>
                <a:ea typeface="ＤＦＰ太丸ゴシック体"/>
                <a:cs typeface="ＤＦＰ太丸ゴシック体"/>
              </a:rPr>
              <a:t>に重点</a:t>
            </a:r>
            <a:endParaRPr lang="en-US" altLang="ja-JP" sz="4400" dirty="0" smtClean="0">
              <a:latin typeface="ＤＦＰ太丸ゴシック体"/>
              <a:ea typeface="ＤＦＰ太丸ゴシック体"/>
              <a:cs typeface="ＤＦＰ太丸ゴシック体"/>
            </a:endParaRPr>
          </a:p>
          <a:p>
            <a:r>
              <a:rPr lang="en-US" altLang="ja-JP" sz="4400" dirty="0">
                <a:latin typeface="ＤＦＰ太丸ゴシック体"/>
                <a:ea typeface="ＤＦＰ太丸ゴシック体"/>
                <a:cs typeface="ＤＦＰ太丸ゴシック体"/>
              </a:rPr>
              <a:t>	</a:t>
            </a:r>
            <a:r>
              <a:rPr lang="en-US" altLang="ja-JP" sz="4400" dirty="0" smtClean="0">
                <a:latin typeface="ＤＦＰ太丸ゴシック体"/>
                <a:ea typeface="ＤＦＰ太丸ゴシック体"/>
                <a:cs typeface="ＤＦＰ太丸ゴシック体"/>
              </a:rPr>
              <a:t>○</a:t>
            </a:r>
            <a:r>
              <a:rPr lang="ja-JP" altLang="en-US" sz="4400" dirty="0" smtClean="0">
                <a:latin typeface="ＤＦＰ太丸ゴシック体"/>
                <a:ea typeface="ＤＦＰ太丸ゴシック体"/>
                <a:cs typeface="ＤＦＰ太丸ゴシック体"/>
              </a:rPr>
              <a:t>　本人（保護者）に</a:t>
            </a:r>
            <a:r>
              <a:rPr lang="ja-JP" altLang="en-US" sz="4400" dirty="0" smtClean="0">
                <a:solidFill>
                  <a:srgbClr val="FF0000"/>
                </a:solidFill>
                <a:latin typeface="ＤＦＰ太丸ゴシック体"/>
                <a:ea typeface="ＤＦＰ太丸ゴシック体"/>
                <a:cs typeface="ＤＦＰ太丸ゴシック体"/>
              </a:rPr>
              <a:t>努力義務</a:t>
            </a:r>
            <a:endParaRPr lang="en-US" altLang="ja-JP" sz="4400" dirty="0" smtClean="0">
              <a:latin typeface="ＤＦＰ太丸ゴシック体"/>
              <a:ea typeface="ＤＦＰ太丸ゴシック体"/>
              <a:cs typeface="ＤＦＰ太丸ゴシック体"/>
            </a:endParaRPr>
          </a:p>
          <a:p>
            <a:r>
              <a:rPr lang="en-US" altLang="ja-JP" sz="4400" dirty="0">
                <a:latin typeface="ＤＦＰ太丸ゴシック体"/>
                <a:ea typeface="ＤＦＰ太丸ゴシック体"/>
                <a:cs typeface="ＤＦＰ太丸ゴシック体"/>
              </a:rPr>
              <a:t>	</a:t>
            </a:r>
            <a:r>
              <a:rPr lang="en-US" altLang="ja-JP" sz="4400" dirty="0" smtClean="0">
                <a:latin typeface="ＤＦＰ太丸ゴシック体"/>
                <a:ea typeface="ＤＦＰ太丸ゴシック体"/>
                <a:cs typeface="ＤＦＰ太丸ゴシック体"/>
              </a:rPr>
              <a:t>○</a:t>
            </a:r>
            <a:r>
              <a:rPr lang="ja-JP" altLang="en-US" sz="4400" dirty="0" smtClean="0">
                <a:latin typeface="ＤＦＰ太丸ゴシック体"/>
                <a:ea typeface="ＤＦＰ太丸ゴシック体"/>
                <a:cs typeface="ＤＦＰ太丸ゴシック体"/>
              </a:rPr>
              <a:t>　国は接種を</a:t>
            </a:r>
            <a:r>
              <a:rPr lang="ja-JP" altLang="en-US" sz="4400" dirty="0" smtClean="0">
                <a:solidFill>
                  <a:srgbClr val="FF0000"/>
                </a:solidFill>
                <a:latin typeface="ＤＦＰ太丸ゴシック体"/>
                <a:ea typeface="ＤＦＰ太丸ゴシック体"/>
                <a:cs typeface="ＤＦＰ太丸ゴシック体"/>
              </a:rPr>
              <a:t>積極的に推奨</a:t>
            </a:r>
            <a:endParaRPr lang="en-US" altLang="ja-JP" sz="4400" dirty="0" smtClean="0">
              <a:solidFill>
                <a:srgbClr val="FF0000"/>
              </a:solidFill>
              <a:latin typeface="ＤＦＰ太丸ゴシック体"/>
              <a:ea typeface="ＤＦＰ太丸ゴシック体"/>
              <a:cs typeface="ＤＦＰ太丸ゴシック体"/>
            </a:endParaRPr>
          </a:p>
          <a:p>
            <a:endParaRPr kumimoji="1" lang="en-US" altLang="ja-JP" sz="2800" dirty="0" smtClean="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400958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134079"/>
            <a:ext cx="9144000" cy="5230645"/>
          </a:xfrm>
          <a:prstGeom prst="rect">
            <a:avLst/>
          </a:prstGeom>
        </p:spPr>
      </p:pic>
      <p:sp>
        <p:nvSpPr>
          <p:cNvPr id="3" name="テキスト ボックス 2"/>
          <p:cNvSpPr txBox="1"/>
          <p:nvPr/>
        </p:nvSpPr>
        <p:spPr>
          <a:xfrm>
            <a:off x="2983610" y="722930"/>
            <a:ext cx="6045307" cy="369332"/>
          </a:xfrm>
          <a:prstGeom prst="rect">
            <a:avLst/>
          </a:prstGeom>
          <a:noFill/>
        </p:spPr>
        <p:txBody>
          <a:bodyPr wrap="none" rtlCol="0">
            <a:spAutoFit/>
          </a:bodyPr>
          <a:lstStyle/>
          <a:p>
            <a:r>
              <a:rPr lang="en-US" altLang="ja-JP" dirty="0" smtClean="0"/>
              <a:t>http</a:t>
            </a:r>
            <a:r>
              <a:rPr lang="en-US" altLang="ja-JP" dirty="0"/>
              <a:t>://</a:t>
            </a:r>
            <a:r>
              <a:rPr lang="en-US" altLang="ja-JP" dirty="0" err="1"/>
              <a:t>www.wakutin.or.jp</a:t>
            </a:r>
            <a:r>
              <a:rPr lang="en-US" altLang="ja-JP" dirty="0"/>
              <a:t>/data/vaccination/vaccination7.html</a:t>
            </a:r>
            <a:endParaRPr kumimoji="1" lang="ja-JP" altLang="en-US" dirty="0"/>
          </a:p>
        </p:txBody>
      </p:sp>
      <p:pic>
        <p:nvPicPr>
          <p:cNvPr id="4" name="図 3"/>
          <p:cNvPicPr>
            <a:picLocks noChangeAspect="1"/>
          </p:cNvPicPr>
          <p:nvPr/>
        </p:nvPicPr>
        <p:blipFill>
          <a:blip r:embed="rId3"/>
          <a:stretch>
            <a:fillRect/>
          </a:stretch>
        </p:blipFill>
        <p:spPr>
          <a:xfrm>
            <a:off x="108796" y="326991"/>
            <a:ext cx="4404871" cy="321055"/>
          </a:xfrm>
          <a:prstGeom prst="rect">
            <a:avLst/>
          </a:prstGeom>
        </p:spPr>
      </p:pic>
      <p:cxnSp>
        <p:nvCxnSpPr>
          <p:cNvPr id="6" name="直線コネクタ 5"/>
          <p:cNvCxnSpPr/>
          <p:nvPr/>
        </p:nvCxnSpPr>
        <p:spPr>
          <a:xfrm>
            <a:off x="108796" y="5272261"/>
            <a:ext cx="99867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108796" y="6364724"/>
            <a:ext cx="99867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3199679" y="2219954"/>
            <a:ext cx="548287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187296" y="2534805"/>
            <a:ext cx="521715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784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49267" y="1792986"/>
            <a:ext cx="7109639" cy="1754327"/>
          </a:xfrm>
          <a:prstGeom prst="rect">
            <a:avLst/>
          </a:prstGeom>
        </p:spPr>
        <p:txBody>
          <a:bodyPr wrap="none">
            <a:spAutoFit/>
          </a:bodyPr>
          <a:lstStyle/>
          <a:p>
            <a:r>
              <a:rPr lang="ja-JP" altLang="en-US" sz="5400" dirty="0">
                <a:latin typeface="ＤＦＰ太丸ゴシック体"/>
                <a:ea typeface="ＤＦＰ太丸ゴシック体"/>
                <a:cs typeface="ＤＦＰ太丸ゴシック体"/>
              </a:rPr>
              <a:t>子宮頸がん</a:t>
            </a:r>
            <a:r>
              <a:rPr lang="ja-JP" altLang="en-US" sz="5400" dirty="0" smtClean="0">
                <a:latin typeface="ＤＦＰ太丸ゴシック体"/>
                <a:ea typeface="ＤＦＰ太丸ゴシック体"/>
                <a:cs typeface="ＤＦＰ太丸ゴシック体"/>
              </a:rPr>
              <a:t>検診での</a:t>
            </a:r>
            <a:endParaRPr lang="en-US" altLang="ja-JP" sz="5400" dirty="0" smtClean="0">
              <a:latin typeface="ＤＦＰ太丸ゴシック体"/>
              <a:ea typeface="ＤＦＰ太丸ゴシック体"/>
              <a:cs typeface="ＤＦＰ太丸ゴシック体"/>
            </a:endParaRPr>
          </a:p>
          <a:p>
            <a:r>
              <a:rPr lang="ja-JP" altLang="en-US" sz="5400" dirty="0" smtClean="0">
                <a:latin typeface="ＤＦＰ太丸ゴシック体"/>
                <a:ea typeface="ＤＦＰ太丸ゴシック体"/>
                <a:cs typeface="ＤＦＰ太丸ゴシック体"/>
              </a:rPr>
              <a:t>発見が遅れると・・・</a:t>
            </a:r>
            <a:endParaRPr lang="ja-JP" altLang="en-US" sz="5400" dirty="0"/>
          </a:p>
        </p:txBody>
      </p:sp>
    </p:spTree>
    <p:extLst>
      <p:ext uri="{BB962C8B-B14F-4D97-AF65-F5344CB8AC3E}">
        <p14:creationId xmlns:p14="http://schemas.microsoft.com/office/powerpoint/2010/main" val="31832210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312" y="288035"/>
            <a:ext cx="8964688" cy="1969770"/>
          </a:xfrm>
          <a:prstGeom prst="rect">
            <a:avLst/>
          </a:prstGeom>
          <a:noFill/>
        </p:spPr>
        <p:txBody>
          <a:bodyPr wrap="square" rtlCol="0">
            <a:spAutoFit/>
          </a:bodyPr>
          <a:lstStyle/>
          <a:p>
            <a:pPr algn="ctr"/>
            <a:r>
              <a:rPr kumimoji="1" lang="ja-JP" altLang="en-US" sz="4800" dirty="0" smtClean="0">
                <a:latin typeface="ＤＦＰ太丸ゴシック体"/>
                <a:ea typeface="ＤＦＰ太丸ゴシック体"/>
                <a:cs typeface="ＤＦＰ太丸ゴシック体"/>
              </a:rPr>
              <a:t>予防接種</a:t>
            </a:r>
            <a:r>
              <a:rPr kumimoji="1" lang="ja-JP" altLang="en-US" dirty="0" smtClean="0">
                <a:latin typeface="ＤＦＰ太丸ゴシック体"/>
                <a:ea typeface="ＤＦＰ太丸ゴシック体"/>
                <a:cs typeface="ＤＦＰ太丸ゴシック体"/>
              </a:rPr>
              <a:t>　　</a:t>
            </a:r>
            <a:endParaRPr kumimoji="1" lang="en-US" altLang="ja-JP" dirty="0" smtClean="0">
              <a:latin typeface="ＤＦＰ太丸ゴシック体"/>
              <a:ea typeface="ＤＦＰ太丸ゴシック体"/>
              <a:cs typeface="ＤＦＰ太丸ゴシック体"/>
            </a:endParaRPr>
          </a:p>
          <a:p>
            <a:endParaRPr lang="en-US" altLang="ja-JP" dirty="0">
              <a:latin typeface="ＤＦＰ太丸ゴシック体"/>
              <a:ea typeface="ＤＦＰ太丸ゴシック体"/>
              <a:cs typeface="ＤＦＰ太丸ゴシック体"/>
            </a:endParaRPr>
          </a:p>
          <a:p>
            <a:r>
              <a:rPr kumimoji="1" lang="ja-JP" altLang="en-US" sz="2800" dirty="0" smtClean="0">
                <a:latin typeface="ＤＦＰ太丸ゴシック体"/>
                <a:ea typeface="ＤＦＰ太丸ゴシック体"/>
                <a:cs typeface="ＤＦＰ太丸ゴシック体"/>
              </a:rPr>
              <a:t>法に基づき実施される「定期接種」「臨時接種」</a:t>
            </a:r>
            <a:endParaRPr kumimoji="1" lang="en-US" altLang="ja-JP" sz="2800" dirty="0" smtClean="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法に基づかない　　　「任意接種」</a:t>
            </a:r>
            <a:endParaRPr lang="en-US" altLang="ja-JP" sz="2800" dirty="0" smtClean="0">
              <a:latin typeface="ＤＦＰ太丸ゴシック体"/>
              <a:ea typeface="ＤＦＰ太丸ゴシック体"/>
              <a:cs typeface="ＤＦＰ太丸ゴシック体"/>
            </a:endParaRPr>
          </a:p>
        </p:txBody>
      </p:sp>
      <p:sp>
        <p:nvSpPr>
          <p:cNvPr id="3" name="テキスト ボックス 2"/>
          <p:cNvSpPr txBox="1"/>
          <p:nvPr/>
        </p:nvSpPr>
        <p:spPr>
          <a:xfrm>
            <a:off x="179312" y="2782274"/>
            <a:ext cx="8964688" cy="3416320"/>
          </a:xfrm>
          <a:prstGeom prst="rect">
            <a:avLst/>
          </a:prstGeom>
          <a:noFill/>
        </p:spPr>
        <p:txBody>
          <a:bodyPr wrap="square" rtlCol="0">
            <a:spAutoFit/>
          </a:bodyPr>
          <a:lstStyle/>
          <a:p>
            <a:pPr algn="ctr"/>
            <a:r>
              <a:rPr lang="ja-JP" altLang="en-US" sz="3600" dirty="0" smtClean="0">
                <a:latin typeface="ＤＦＰ太丸ゴシック体"/>
                <a:ea typeface="ＤＦＰ太丸ゴシック体"/>
                <a:cs typeface="ＤＦＰ太丸ゴシック体"/>
              </a:rPr>
              <a:t>「</a:t>
            </a:r>
            <a:r>
              <a:rPr lang="ja-JP" altLang="en-US" sz="3600" dirty="0">
                <a:latin typeface="ＤＦＰ太丸ゴシック体"/>
                <a:ea typeface="ＤＦＰ太丸ゴシック体"/>
                <a:cs typeface="ＤＦＰ太丸ゴシック体"/>
              </a:rPr>
              <a:t>定期接種」</a:t>
            </a:r>
            <a:endParaRPr kumimoji="1" lang="en-US" altLang="ja-JP" sz="3600" dirty="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　定期</a:t>
            </a:r>
            <a:r>
              <a:rPr lang="en-US" altLang="ja-JP" sz="2800" dirty="0" smtClean="0">
                <a:latin typeface="ＤＦＰ太丸ゴシック体"/>
                <a:ea typeface="ＤＦＰ太丸ゴシック体"/>
                <a:cs typeface="ＤＦＰ太丸ゴシック体"/>
              </a:rPr>
              <a:t>A</a:t>
            </a:r>
            <a:r>
              <a:rPr lang="ja-JP" altLang="en-US" sz="2800" dirty="0" smtClean="0">
                <a:latin typeface="ＤＦＰ太丸ゴシック体"/>
                <a:ea typeface="ＤＦＰ太丸ゴシック体"/>
                <a:cs typeface="ＤＦＰ太丸ゴシック体"/>
              </a:rPr>
              <a:t>類　</a:t>
            </a:r>
            <a:endParaRPr lang="en-US" altLang="ja-JP" sz="2800" dirty="0" smtClean="0">
              <a:latin typeface="ＤＦＰ太丸ゴシック体"/>
              <a:ea typeface="ＤＦＰ太丸ゴシック体"/>
              <a:cs typeface="ＤＦＰ太丸ゴシック体"/>
            </a:endParaRPr>
          </a:p>
          <a:p>
            <a:r>
              <a:rPr lang="ja-JP" altLang="en-US" sz="2400" dirty="0" smtClean="0">
                <a:latin typeface="ＤＦＰ太丸ゴシック体"/>
                <a:ea typeface="ＤＦＰ太丸ゴシック体"/>
                <a:cs typeface="ＤＦＰ太丸ゴシック体"/>
              </a:rPr>
              <a:t>主に集団予防、重篤な疾患の予防に重点。</a:t>
            </a:r>
            <a:endParaRPr lang="en-US" altLang="ja-JP" sz="2400" dirty="0" smtClean="0">
              <a:latin typeface="ＤＦＰ太丸ゴシック体"/>
              <a:ea typeface="ＤＦＰ太丸ゴシック体"/>
              <a:cs typeface="ＤＦＰ太丸ゴシック体"/>
            </a:endParaRPr>
          </a:p>
          <a:p>
            <a:r>
              <a:rPr lang="ja-JP" altLang="en-US" sz="2400" dirty="0" smtClean="0">
                <a:latin typeface="ＤＦＰ太丸ゴシック体"/>
                <a:ea typeface="ＤＦＰ太丸ゴシック体"/>
                <a:cs typeface="ＤＦＰ太丸ゴシック体"/>
              </a:rPr>
              <a:t>本人（保護者）に努力義務があり、国は接種を積極的に推奨</a:t>
            </a:r>
            <a:endParaRPr lang="en-US" altLang="ja-JP" sz="2400" dirty="0" smtClean="0">
              <a:latin typeface="ＤＦＰ太丸ゴシック体"/>
              <a:ea typeface="ＤＦＰ太丸ゴシック体"/>
              <a:cs typeface="ＤＦＰ太丸ゴシック体"/>
            </a:endParaRPr>
          </a:p>
          <a:p>
            <a:endParaRPr kumimoji="1" lang="en-US" altLang="ja-JP" sz="2800" dirty="0" smtClean="0">
              <a:latin typeface="ＤＦＰ太丸ゴシック体"/>
              <a:ea typeface="ＤＦＰ太丸ゴシック体"/>
              <a:cs typeface="ＤＦＰ太丸ゴシック体"/>
            </a:endParaRPr>
          </a:p>
          <a:p>
            <a:r>
              <a:rPr kumimoji="1" lang="ja-JP" altLang="en-US" sz="2800" dirty="0" smtClean="0">
                <a:latin typeface="ＤＦＰ太丸ゴシック体"/>
                <a:ea typeface="ＤＦＰ太丸ゴシック体"/>
                <a:cs typeface="ＤＦＰ太丸ゴシック体"/>
              </a:rPr>
              <a:t>　定期</a:t>
            </a:r>
            <a:r>
              <a:rPr kumimoji="1" lang="en-US" altLang="ja-JP" sz="2800" dirty="0" smtClean="0">
                <a:latin typeface="ＤＦＰ太丸ゴシック体"/>
                <a:ea typeface="ＤＦＰ太丸ゴシック体"/>
                <a:cs typeface="ＤＦＰ太丸ゴシック体"/>
              </a:rPr>
              <a:t>B</a:t>
            </a:r>
            <a:r>
              <a:rPr kumimoji="1" lang="ja-JP" altLang="en-US" sz="2800" dirty="0" smtClean="0">
                <a:latin typeface="ＤＦＰ太丸ゴシック体"/>
                <a:ea typeface="ＤＦＰ太丸ゴシック体"/>
                <a:cs typeface="ＤＦＰ太丸ゴシック体"/>
              </a:rPr>
              <a:t>類　</a:t>
            </a:r>
            <a:endParaRPr kumimoji="1" lang="en-US" altLang="ja-JP" sz="2800" dirty="0" smtClean="0">
              <a:latin typeface="ＤＦＰ太丸ゴシック体"/>
              <a:ea typeface="ＤＦＰ太丸ゴシック体"/>
              <a:cs typeface="ＤＦＰ太丸ゴシック体"/>
            </a:endParaRPr>
          </a:p>
          <a:p>
            <a:r>
              <a:rPr kumimoji="1" lang="ja-JP" altLang="en-US" sz="2400" dirty="0" smtClean="0">
                <a:latin typeface="ＤＦＰ太丸ゴシック体"/>
                <a:ea typeface="ＤＦＰ太丸ゴシック体"/>
                <a:cs typeface="ＤＦＰ太丸ゴシック体"/>
              </a:rPr>
              <a:t>主に個人予防に重点．</a:t>
            </a:r>
            <a:endParaRPr kumimoji="1" lang="en-US" altLang="ja-JP" sz="2400" dirty="0" smtClean="0">
              <a:latin typeface="ＤＦＰ太丸ゴシック体"/>
              <a:ea typeface="ＤＦＰ太丸ゴシック体"/>
              <a:cs typeface="ＤＦＰ太丸ゴシック体"/>
            </a:endParaRPr>
          </a:p>
          <a:p>
            <a:r>
              <a:rPr kumimoji="1" lang="ja-JP" altLang="en-US" sz="2400" dirty="0" smtClean="0">
                <a:latin typeface="ＤＦＰ太丸ゴシック体"/>
                <a:ea typeface="ＤＦＰ太丸ゴシック体"/>
                <a:cs typeface="ＤＦＰ太丸ゴシック体"/>
              </a:rPr>
              <a:t>本人に努力義務はなく、国は接種を積極的に推奨していない</a:t>
            </a:r>
            <a:endParaRPr kumimoji="1" lang="ja-JP" altLang="en-US" sz="2400" dirty="0">
              <a:latin typeface="ＤＦＰ太丸ゴシック体"/>
              <a:ea typeface="ＤＦＰ太丸ゴシック体"/>
              <a:cs typeface="ＤＦＰ太丸ゴシック体"/>
            </a:endParaRPr>
          </a:p>
        </p:txBody>
      </p:sp>
      <p:sp>
        <p:nvSpPr>
          <p:cNvPr id="4" name="正方形/長方形 3"/>
          <p:cNvSpPr/>
          <p:nvPr/>
        </p:nvSpPr>
        <p:spPr>
          <a:xfrm>
            <a:off x="0" y="3841411"/>
            <a:ext cx="9144000" cy="8209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0" y="5377648"/>
            <a:ext cx="9144000" cy="8209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50536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3283" y="2134088"/>
            <a:ext cx="8830254" cy="3539431"/>
          </a:xfrm>
          <a:prstGeom prst="rect">
            <a:avLst/>
          </a:prstGeom>
          <a:noFill/>
        </p:spPr>
        <p:txBody>
          <a:bodyPr wrap="square" rtlCol="0">
            <a:spAutoFit/>
          </a:bodyPr>
          <a:lstStyle/>
          <a:p>
            <a:r>
              <a:rPr lang="ja-JP" altLang="en-US" sz="2800" dirty="0" smtClean="0">
                <a:latin typeface="ＤＦＰ太丸ゴシック体"/>
                <a:ea typeface="ＤＦＰ太丸ゴシック体"/>
                <a:cs typeface="ＤＦＰ太丸ゴシック体"/>
              </a:rPr>
              <a:t>第一章</a:t>
            </a:r>
            <a:r>
              <a:rPr lang="ja-JP" altLang="en-US" sz="2800" dirty="0">
                <a:latin typeface="ＤＦＰ太丸ゴシック体"/>
                <a:ea typeface="ＤＦＰ太丸ゴシック体"/>
                <a:cs typeface="ＤＦＰ太丸ゴシック体"/>
              </a:rPr>
              <a:t>　総則</a:t>
            </a:r>
          </a:p>
          <a:p>
            <a:endParaRPr lang="ja-JP" altLang="en-US" sz="2800" dirty="0">
              <a:latin typeface="ＤＦＰ太丸ゴシック体"/>
              <a:ea typeface="ＤＦＰ太丸ゴシック体"/>
              <a:cs typeface="ＤＦＰ太丸ゴシック体"/>
            </a:endParaRPr>
          </a:p>
          <a:p>
            <a:r>
              <a:rPr lang="ja-JP" altLang="en-US" sz="2800" dirty="0">
                <a:latin typeface="ＤＦＰ太丸ゴシック体"/>
                <a:ea typeface="ＤＦＰ太丸ゴシック体"/>
                <a:cs typeface="ＤＦＰ太丸ゴシック体"/>
              </a:rPr>
              <a:t>（目的）</a:t>
            </a:r>
          </a:p>
          <a:p>
            <a:r>
              <a:rPr lang="ja-JP" altLang="en-US" sz="2800" dirty="0">
                <a:latin typeface="ＤＦＰ太丸ゴシック体"/>
                <a:ea typeface="ＤＦＰ太丸ゴシック体"/>
                <a:cs typeface="ＤＦＰ太丸ゴシック体"/>
              </a:rPr>
              <a:t>第一条 　この法律は、伝染のおそれがある疾病の発生及びまん延を予防するために公衆衛生の見地から予防接種の実施その他必要な措置を講ずることにより、国民の健康の保持に寄与するとともに、予防接種による健康被害の迅速な救済を図ることを目的とする。</a:t>
            </a:r>
            <a:endParaRPr kumimoji="1" lang="ja-JP" altLang="en-US" sz="2800" dirty="0">
              <a:latin typeface="ＤＦＰ太丸ゴシック体"/>
              <a:ea typeface="ＤＦＰ太丸ゴシック体"/>
              <a:cs typeface="ＤＦＰ太丸ゴシック体"/>
            </a:endParaRPr>
          </a:p>
        </p:txBody>
      </p:sp>
      <p:sp>
        <p:nvSpPr>
          <p:cNvPr id="3" name="テキスト ボックス 2"/>
          <p:cNvSpPr txBox="1"/>
          <p:nvPr/>
        </p:nvSpPr>
        <p:spPr>
          <a:xfrm>
            <a:off x="177663" y="457785"/>
            <a:ext cx="8830254" cy="1200328"/>
          </a:xfrm>
          <a:prstGeom prst="rect">
            <a:avLst/>
          </a:prstGeom>
          <a:noFill/>
        </p:spPr>
        <p:txBody>
          <a:bodyPr wrap="square" rtlCol="0">
            <a:spAutoFit/>
          </a:bodyPr>
          <a:lstStyle/>
          <a:p>
            <a:r>
              <a:rPr lang="ja-JP" altLang="en-US" sz="4400" dirty="0">
                <a:latin typeface="ＤＦＰ太丸ゴシック体"/>
                <a:ea typeface="ＤＦＰ太丸ゴシック体"/>
                <a:cs typeface="ＤＦＰ太丸ゴシック体"/>
              </a:rPr>
              <a:t>予防接種法</a:t>
            </a:r>
          </a:p>
          <a:p>
            <a:r>
              <a:rPr lang="ja-JP" altLang="en-US" sz="2800" dirty="0">
                <a:latin typeface="ＤＦＰ太丸ゴシック体"/>
                <a:ea typeface="ＤＦＰ太丸ゴシック体"/>
                <a:cs typeface="ＤＦＰ太丸ゴシック体"/>
              </a:rPr>
              <a:t>（昭和二十三年六月三十日法律第六十八号）</a:t>
            </a:r>
            <a:endParaRPr kumimoji="1" lang="ja-JP" altLang="en-US" sz="2800" dirty="0">
              <a:latin typeface="ＤＦＰ太丸ゴシック体"/>
              <a:ea typeface="ＤＦＰ太丸ゴシック体"/>
              <a:cs typeface="ＤＦＰ太丸ゴシック体"/>
            </a:endParaRPr>
          </a:p>
        </p:txBody>
      </p:sp>
      <p:sp>
        <p:nvSpPr>
          <p:cNvPr id="6" name="正方形/長方形 5"/>
          <p:cNvSpPr/>
          <p:nvPr/>
        </p:nvSpPr>
        <p:spPr>
          <a:xfrm>
            <a:off x="906813" y="3840172"/>
            <a:ext cx="3057247" cy="523220"/>
          </a:xfrm>
          <a:prstGeom prst="rect">
            <a:avLst/>
          </a:prstGeom>
        </p:spPr>
        <p:txBody>
          <a:bodyPr wrap="none">
            <a:spAutoFit/>
          </a:bodyPr>
          <a:lstStyle/>
          <a:p>
            <a:r>
              <a:rPr lang="ja-JP" altLang="en-US" sz="2800" dirty="0">
                <a:solidFill>
                  <a:srgbClr val="FF0000"/>
                </a:solidFill>
                <a:latin typeface="ＤＦＰ太丸ゴシック体"/>
                <a:ea typeface="ＤＦＰ太丸ゴシック体"/>
                <a:cs typeface="ＤＦＰ太丸ゴシック体"/>
              </a:rPr>
              <a:t>まん延を予防する</a:t>
            </a:r>
            <a:endParaRPr lang="ja-JP" altLang="en-US" sz="2800" dirty="0">
              <a:solidFill>
                <a:srgbClr val="FF0000"/>
              </a:solidFill>
            </a:endParaRPr>
          </a:p>
        </p:txBody>
      </p:sp>
      <p:sp>
        <p:nvSpPr>
          <p:cNvPr id="2" name="日付プレースホルダー 1"/>
          <p:cNvSpPr>
            <a:spLocks noGrp="1"/>
          </p:cNvSpPr>
          <p:nvPr>
            <p:ph type="dt" sz="half" idx="10"/>
          </p:nvPr>
        </p:nvSpPr>
        <p:spPr/>
        <p:txBody>
          <a:bodyPr/>
          <a:lstStyle/>
          <a:p>
            <a:r>
              <a:rPr kumimoji="1" lang="en-US" altLang="ja-JP" smtClean="0"/>
              <a:t>2014/11/26</a:t>
            </a:r>
            <a:endParaRPr kumimoji="1" lang="ja-JP" altLang="en-US"/>
          </a:p>
        </p:txBody>
      </p:sp>
      <p:sp>
        <p:nvSpPr>
          <p:cNvPr id="4" name="スライド番号プレースホルダー 3"/>
          <p:cNvSpPr>
            <a:spLocks noGrp="1"/>
          </p:cNvSpPr>
          <p:nvPr>
            <p:ph type="sldNum" sz="quarter" idx="12"/>
          </p:nvPr>
        </p:nvSpPr>
        <p:spPr/>
        <p:txBody>
          <a:bodyPr/>
          <a:lstStyle/>
          <a:p>
            <a:fld id="{BFB679C9-0BF3-E94F-ACAA-2C66B5BFCB26}" type="slidenum">
              <a:rPr kumimoji="1" lang="ja-JP" altLang="en-US" smtClean="0"/>
              <a:t>91</a:t>
            </a:fld>
            <a:endParaRPr kumimoji="1" lang="ja-JP" altLang="en-US"/>
          </a:p>
        </p:txBody>
      </p:sp>
      <p:sp>
        <p:nvSpPr>
          <p:cNvPr id="7" name="フッター プレースホルダー 6"/>
          <p:cNvSpPr>
            <a:spLocks noGrp="1"/>
          </p:cNvSpPr>
          <p:nvPr>
            <p:ph type="ftr" sz="quarter" idx="11"/>
          </p:nvPr>
        </p:nvSpPr>
        <p:spPr/>
        <p:txBody>
          <a:bodyPr/>
          <a:lstStyle/>
          <a:p>
            <a:r>
              <a:rPr kumimoji="1" lang="ja-JP" altLang="en-US" smtClean="0"/>
              <a:t>癌医療推進委員会全体研修会</a:t>
            </a:r>
            <a:endParaRPr kumimoji="1" lang="ja-JP" altLang="en-US"/>
          </a:p>
        </p:txBody>
      </p:sp>
    </p:spTree>
    <p:extLst>
      <p:ext uri="{BB962C8B-B14F-4D97-AF65-F5344CB8AC3E}">
        <p14:creationId xmlns:p14="http://schemas.microsoft.com/office/powerpoint/2010/main" val="242796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312" y="288035"/>
            <a:ext cx="8964688" cy="2308324"/>
          </a:xfrm>
          <a:prstGeom prst="rect">
            <a:avLst/>
          </a:prstGeom>
          <a:noFill/>
        </p:spPr>
        <p:txBody>
          <a:bodyPr wrap="square" rtlCol="0">
            <a:spAutoFit/>
          </a:bodyPr>
          <a:lstStyle/>
          <a:p>
            <a:pPr algn="ctr"/>
            <a:r>
              <a:rPr kumimoji="1" lang="ja-JP" altLang="en-US" sz="4800" dirty="0" smtClean="0">
                <a:latin typeface="ＤＦＰ太丸ゴシック体"/>
                <a:ea typeface="ＤＦＰ太丸ゴシック体"/>
                <a:cs typeface="ＤＦＰ太丸ゴシック体"/>
              </a:rPr>
              <a:t>予防接種</a:t>
            </a:r>
            <a:r>
              <a:rPr kumimoji="1" lang="ja-JP" altLang="en-US" dirty="0" smtClean="0">
                <a:latin typeface="ＤＦＰ太丸ゴシック体"/>
                <a:ea typeface="ＤＦＰ太丸ゴシック体"/>
                <a:cs typeface="ＤＦＰ太丸ゴシック体"/>
              </a:rPr>
              <a:t>　　</a:t>
            </a:r>
            <a:endParaRPr kumimoji="1" lang="en-US" altLang="ja-JP" dirty="0" smtClean="0">
              <a:latin typeface="ＤＦＰ太丸ゴシック体"/>
              <a:ea typeface="ＤＦＰ太丸ゴシック体"/>
              <a:cs typeface="ＤＦＰ太丸ゴシック体"/>
            </a:endParaRPr>
          </a:p>
          <a:p>
            <a:r>
              <a:rPr lang="ja-JP" altLang="en-US" sz="2800" dirty="0">
                <a:latin typeface="ＤＦＰ太丸ゴシック体"/>
                <a:ea typeface="ＤＦＰ太丸ゴシック体"/>
                <a:cs typeface="ＤＦＰ太丸ゴシック体"/>
              </a:rPr>
              <a:t>　</a:t>
            </a:r>
            <a:endParaRPr lang="en-US" altLang="ja-JP" sz="2800" dirty="0" smtClean="0">
              <a:latin typeface="ＤＦＰ太丸ゴシック体"/>
              <a:ea typeface="ＤＦＰ太丸ゴシック体"/>
              <a:cs typeface="ＤＦＰ太丸ゴシック体"/>
            </a:endParaRPr>
          </a:p>
          <a:p>
            <a:r>
              <a:rPr lang="ja-JP" altLang="en-US" sz="4000" dirty="0" smtClean="0">
                <a:latin typeface="ＤＦＰ太丸ゴシック体"/>
                <a:ea typeface="ＤＦＰ太丸ゴシック体"/>
                <a:cs typeface="ＤＦＰ太丸ゴシック体"/>
              </a:rPr>
              <a:t>　　法</a:t>
            </a:r>
            <a:r>
              <a:rPr lang="ja-JP" altLang="en-US" sz="4000" dirty="0">
                <a:latin typeface="ＤＦＰ太丸ゴシック体"/>
                <a:ea typeface="ＤＦＰ太丸ゴシック体"/>
                <a:cs typeface="ＤＦＰ太丸ゴシック体"/>
              </a:rPr>
              <a:t>に</a:t>
            </a:r>
            <a:r>
              <a:rPr lang="ja-JP" altLang="en-US" sz="4000" dirty="0" smtClean="0">
                <a:latin typeface="ＤＦＰ太丸ゴシック体"/>
                <a:ea typeface="ＤＦＰ太丸ゴシック体"/>
                <a:cs typeface="ＤＦＰ太丸ゴシック体"/>
              </a:rPr>
              <a:t>基づかない「</a:t>
            </a:r>
            <a:r>
              <a:rPr lang="ja-JP" altLang="en-US" sz="4000" dirty="0">
                <a:latin typeface="ＤＦＰ太丸ゴシック体"/>
                <a:ea typeface="ＤＦＰ太丸ゴシック体"/>
                <a:cs typeface="ＤＦＰ太丸ゴシック体"/>
              </a:rPr>
              <a:t>任意接種</a:t>
            </a:r>
            <a:r>
              <a:rPr lang="ja-JP" altLang="en-US" sz="4000" dirty="0" smtClean="0">
                <a:latin typeface="ＤＦＰ太丸ゴシック体"/>
                <a:ea typeface="ＤＦＰ太丸ゴシック体"/>
                <a:cs typeface="ＤＦＰ太丸ゴシック体"/>
              </a:rPr>
              <a:t>」</a:t>
            </a:r>
            <a:endParaRPr kumimoji="1" lang="en-US" altLang="ja-JP" sz="4000" dirty="0" smtClean="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　　　　</a:t>
            </a:r>
            <a:endParaRPr lang="en-US" altLang="ja-JP" sz="4000" dirty="0" smtClean="0">
              <a:latin typeface="ＤＦＰ太丸ゴシック体"/>
              <a:ea typeface="ＤＦＰ太丸ゴシック体"/>
              <a:cs typeface="ＤＦＰ太丸ゴシック体"/>
            </a:endParaRPr>
          </a:p>
        </p:txBody>
      </p:sp>
      <p:sp>
        <p:nvSpPr>
          <p:cNvPr id="3" name="角丸四角形 2"/>
          <p:cNvSpPr/>
          <p:nvPr/>
        </p:nvSpPr>
        <p:spPr>
          <a:xfrm>
            <a:off x="1697181" y="2441464"/>
            <a:ext cx="5451937" cy="4197676"/>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sz="7200" dirty="0" smtClean="0">
                <a:solidFill>
                  <a:srgbClr val="FFFF00"/>
                </a:solidFill>
                <a:latin typeface="ＤＦＰ太丸ゴシック体"/>
                <a:ea typeface="ＤＦＰ太丸ゴシック体"/>
                <a:cs typeface="ＤＦＰ太丸ゴシック体"/>
              </a:rPr>
              <a:t>自己決定</a:t>
            </a:r>
            <a:endParaRPr kumimoji="1" lang="ja-JP" altLang="en-US" sz="7200" dirty="0">
              <a:solidFill>
                <a:srgbClr val="FFFF00"/>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208292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312" y="288035"/>
            <a:ext cx="8964688" cy="1538883"/>
          </a:xfrm>
          <a:prstGeom prst="rect">
            <a:avLst/>
          </a:prstGeom>
          <a:noFill/>
        </p:spPr>
        <p:txBody>
          <a:bodyPr wrap="square" rtlCol="0">
            <a:spAutoFit/>
          </a:bodyPr>
          <a:lstStyle/>
          <a:p>
            <a:pPr algn="ctr"/>
            <a:r>
              <a:rPr kumimoji="1" lang="ja-JP" altLang="en-US" sz="4800" dirty="0" smtClean="0">
                <a:latin typeface="ＤＦＰ太丸ゴシック体"/>
                <a:ea typeface="ＤＦＰ太丸ゴシック体"/>
                <a:cs typeface="ＤＦＰ太丸ゴシック体"/>
              </a:rPr>
              <a:t>予防接種</a:t>
            </a:r>
            <a:r>
              <a:rPr kumimoji="1" lang="ja-JP" altLang="en-US" dirty="0" smtClean="0">
                <a:latin typeface="ＤＦＰ太丸ゴシック体"/>
                <a:ea typeface="ＤＦＰ太丸ゴシック体"/>
                <a:cs typeface="ＤＦＰ太丸ゴシック体"/>
              </a:rPr>
              <a:t>　　</a:t>
            </a:r>
            <a:endParaRPr kumimoji="1" lang="en-US" altLang="ja-JP" dirty="0" smtClean="0">
              <a:latin typeface="ＤＦＰ太丸ゴシック体"/>
              <a:ea typeface="ＤＦＰ太丸ゴシック体"/>
              <a:cs typeface="ＤＦＰ太丸ゴシック体"/>
            </a:endParaRPr>
          </a:p>
          <a:p>
            <a:endParaRPr lang="en-US" altLang="ja-JP" dirty="0">
              <a:latin typeface="ＤＦＰ太丸ゴシック体"/>
              <a:ea typeface="ＤＦＰ太丸ゴシック体"/>
              <a:cs typeface="ＤＦＰ太丸ゴシック体"/>
            </a:endParaRPr>
          </a:p>
          <a:p>
            <a:r>
              <a:rPr kumimoji="1" lang="ja-JP" altLang="en-US" sz="2800" dirty="0" smtClean="0">
                <a:latin typeface="ＤＦＰ太丸ゴシック体"/>
                <a:ea typeface="ＤＦＰ太丸ゴシック体"/>
                <a:cs typeface="ＤＦＰ太丸ゴシック体"/>
              </a:rPr>
              <a:t>法に基づき実施される「定期接種」「臨時接種」</a:t>
            </a:r>
            <a:endParaRPr kumimoji="1" lang="en-US" altLang="ja-JP" sz="2800" dirty="0" smtClean="0">
              <a:latin typeface="ＤＦＰ太丸ゴシック体"/>
              <a:ea typeface="ＤＦＰ太丸ゴシック体"/>
              <a:cs typeface="ＤＦＰ太丸ゴシック体"/>
            </a:endParaRPr>
          </a:p>
        </p:txBody>
      </p:sp>
      <p:sp>
        <p:nvSpPr>
          <p:cNvPr id="3" name="角丸四角形 2"/>
          <p:cNvSpPr/>
          <p:nvPr/>
        </p:nvSpPr>
        <p:spPr>
          <a:xfrm>
            <a:off x="418201" y="4938676"/>
            <a:ext cx="2354246" cy="1486997"/>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sz="3600" dirty="0" smtClean="0">
                <a:solidFill>
                  <a:srgbClr val="FFFF00"/>
                </a:solidFill>
                <a:latin typeface="ＤＦＰ太丸ゴシック体"/>
                <a:ea typeface="ＤＦＰ太丸ゴシック体"/>
                <a:cs typeface="ＤＦＰ太丸ゴシック体"/>
              </a:rPr>
              <a:t>自己決定</a:t>
            </a:r>
            <a:endParaRPr kumimoji="1" lang="ja-JP" altLang="en-US" sz="3600" dirty="0">
              <a:solidFill>
                <a:srgbClr val="FFFF00"/>
              </a:solidFill>
              <a:latin typeface="ＤＦＰ太丸ゴシック体"/>
              <a:ea typeface="ＤＦＰ太丸ゴシック体"/>
              <a:cs typeface="ＤＦＰ太丸ゴシック体"/>
            </a:endParaRPr>
          </a:p>
        </p:txBody>
      </p:sp>
      <p:sp>
        <p:nvSpPr>
          <p:cNvPr id="4" name="角丸四角形 3"/>
          <p:cNvSpPr/>
          <p:nvPr/>
        </p:nvSpPr>
        <p:spPr>
          <a:xfrm>
            <a:off x="1612435" y="2294106"/>
            <a:ext cx="5637799" cy="447483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sz="8000" dirty="0" smtClean="0">
                <a:solidFill>
                  <a:srgbClr val="FFFF00"/>
                </a:solidFill>
                <a:latin typeface="ＤＦＰ太丸ゴシック体"/>
                <a:ea typeface="ＤＦＰ太丸ゴシック体"/>
                <a:cs typeface="ＤＦＰ太丸ゴシック体"/>
              </a:rPr>
              <a:t>接種義務</a:t>
            </a:r>
            <a:endParaRPr kumimoji="1" lang="en-US" altLang="ja-JP" sz="8000" dirty="0" smtClean="0">
              <a:solidFill>
                <a:srgbClr val="FFFF00"/>
              </a:solidFill>
              <a:latin typeface="ＤＦＰ太丸ゴシック体"/>
              <a:ea typeface="ＤＦＰ太丸ゴシック体"/>
              <a:cs typeface="ＤＦＰ太丸ゴシック体"/>
            </a:endParaRPr>
          </a:p>
          <a:p>
            <a:pPr algn="ctr"/>
            <a:r>
              <a:rPr lang="ja-JP" altLang="en-US" sz="8000" dirty="0" smtClean="0">
                <a:solidFill>
                  <a:srgbClr val="FFFF00"/>
                </a:solidFill>
                <a:latin typeface="ＤＦＰ太丸ゴシック体"/>
                <a:ea typeface="ＤＦＰ太丸ゴシック体"/>
                <a:cs typeface="ＤＦＰ太丸ゴシック体"/>
              </a:rPr>
              <a:t>勧　奨</a:t>
            </a:r>
            <a:endParaRPr kumimoji="1" lang="ja-JP" altLang="en-US" sz="8000" dirty="0">
              <a:solidFill>
                <a:srgbClr val="FFFF00"/>
              </a:solidFill>
              <a:latin typeface="ＤＦＰ太丸ゴシック体"/>
              <a:ea typeface="ＤＦＰ太丸ゴシック体"/>
              <a:cs typeface="ＤＦＰ太丸ゴシック体"/>
            </a:endParaRPr>
          </a:p>
        </p:txBody>
      </p:sp>
      <p:sp>
        <p:nvSpPr>
          <p:cNvPr id="5" name="角丸四角形 4"/>
          <p:cNvSpPr/>
          <p:nvPr/>
        </p:nvSpPr>
        <p:spPr>
          <a:xfrm>
            <a:off x="1697181" y="2441464"/>
            <a:ext cx="5451937" cy="4197676"/>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sz="7200" dirty="0" smtClean="0">
                <a:solidFill>
                  <a:srgbClr val="FFFF00"/>
                </a:solidFill>
                <a:latin typeface="ＤＦＰ太丸ゴシック体"/>
                <a:ea typeface="ＤＦＰ太丸ゴシック体"/>
                <a:cs typeface="ＤＦＰ太丸ゴシック体"/>
              </a:rPr>
              <a:t>自己決定</a:t>
            </a:r>
            <a:endParaRPr kumimoji="1" lang="ja-JP" altLang="en-US" sz="7200" dirty="0">
              <a:solidFill>
                <a:srgbClr val="FFFF00"/>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166258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676400"/>
            <a:ext cx="9144000" cy="3499215"/>
          </a:xfrm>
          <a:prstGeom prst="rect">
            <a:avLst/>
          </a:prstGeom>
        </p:spPr>
      </p:pic>
    </p:spTree>
    <p:extLst>
      <p:ext uri="{BB962C8B-B14F-4D97-AF65-F5344CB8AC3E}">
        <p14:creationId xmlns:p14="http://schemas.microsoft.com/office/powerpoint/2010/main" val="32198948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056354" y="2717450"/>
            <a:ext cx="2343646" cy="923330"/>
          </a:xfrm>
          <a:prstGeom prst="rect">
            <a:avLst/>
          </a:prstGeom>
        </p:spPr>
        <p:txBody>
          <a:bodyPr wrap="square">
            <a:spAutoFit/>
          </a:bodyPr>
          <a:lstStyle/>
          <a:p>
            <a:pPr algn="ctr"/>
            <a:r>
              <a:rPr lang="ja-JP" altLang="en-US" sz="5400" dirty="0" smtClean="0">
                <a:latin typeface="ＤＦＰ太丸ゴシック体"/>
                <a:ea typeface="ＤＦＰ太丸ゴシック体"/>
                <a:cs typeface="ＤＦＰ太丸ゴシック体"/>
              </a:rPr>
              <a:t>善意</a:t>
            </a:r>
            <a:endParaRPr lang="ja-JP" altLang="ja-JP" sz="5400" dirty="0">
              <a:solidFill>
                <a:srgbClr val="FFFFFF"/>
              </a:solidFill>
              <a:latin typeface="ＤＦＰ太丸ゴシック体"/>
              <a:ea typeface="ＤＦＰ太丸ゴシック体"/>
              <a:cs typeface="ＤＦＰ太丸ゴシック体"/>
            </a:endParaRPr>
          </a:p>
        </p:txBody>
      </p:sp>
      <p:sp>
        <p:nvSpPr>
          <p:cNvPr id="2" name="正方形/長方形 1"/>
          <p:cNvSpPr/>
          <p:nvPr/>
        </p:nvSpPr>
        <p:spPr>
          <a:xfrm>
            <a:off x="378007" y="1914291"/>
            <a:ext cx="8422006" cy="2585323"/>
          </a:xfrm>
          <a:prstGeom prst="rect">
            <a:avLst/>
          </a:prstGeom>
        </p:spPr>
        <p:txBody>
          <a:bodyPr wrap="square">
            <a:spAutoFit/>
          </a:bodyPr>
          <a:lstStyle/>
          <a:p>
            <a:pPr algn="ctr"/>
            <a:r>
              <a:rPr lang="ja-JP" altLang="en-US" sz="5400" dirty="0" smtClean="0">
                <a:latin typeface="ＤＦＰ太丸ゴシック体"/>
                <a:ea typeface="ＤＦＰ太丸ゴシック体"/>
                <a:cs typeface="ＤＦＰ太丸ゴシック体"/>
              </a:rPr>
              <a:t>地獄への道は</a:t>
            </a:r>
            <a:endParaRPr lang="en-US" altLang="ja-JP" sz="5400" dirty="0" smtClean="0">
              <a:latin typeface="ＤＦＰ太丸ゴシック体"/>
              <a:ea typeface="ＤＦＰ太丸ゴシック体"/>
              <a:cs typeface="ＤＦＰ太丸ゴシック体"/>
            </a:endParaRPr>
          </a:p>
          <a:p>
            <a:pPr algn="ctr"/>
            <a:r>
              <a:rPr lang="ja-JP" altLang="en-US" sz="5400" dirty="0" smtClean="0">
                <a:solidFill>
                  <a:srgbClr val="FF0000"/>
                </a:solidFill>
                <a:latin typeface="ＤＦＰ太丸ゴシック体"/>
                <a:ea typeface="ＤＦＰ太丸ゴシック体"/>
                <a:cs typeface="ＤＦＰ太丸ゴシック体"/>
              </a:rPr>
              <a:t>善意</a:t>
            </a:r>
            <a:r>
              <a:rPr lang="ja-JP" altLang="en-US" sz="5400" dirty="0" smtClean="0">
                <a:latin typeface="ＤＦＰ太丸ゴシック体"/>
                <a:ea typeface="ＤＦＰ太丸ゴシック体"/>
                <a:cs typeface="ＤＦＰ太丸ゴシック体"/>
              </a:rPr>
              <a:t>の小石で</a:t>
            </a:r>
            <a:endParaRPr lang="en-US" altLang="ja-JP" sz="5400" dirty="0" smtClean="0">
              <a:latin typeface="ＤＦＰ太丸ゴシック体"/>
              <a:ea typeface="ＤＦＰ太丸ゴシック体"/>
              <a:cs typeface="ＤＦＰ太丸ゴシック体"/>
            </a:endParaRPr>
          </a:p>
          <a:p>
            <a:pPr algn="ctr"/>
            <a:r>
              <a:rPr lang="ja-JP" altLang="en-US" sz="5400" dirty="0" smtClean="0">
                <a:latin typeface="ＤＦＰ太丸ゴシック体"/>
                <a:ea typeface="ＤＦＰ太丸ゴシック体"/>
                <a:cs typeface="ＤＦＰ太丸ゴシック体"/>
              </a:rPr>
              <a:t>敷き詰められている</a:t>
            </a:r>
            <a:endParaRPr lang="ja-JP" altLang="ja-JP" sz="54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99982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78007" y="1914291"/>
            <a:ext cx="8422006" cy="3416320"/>
          </a:xfrm>
          <a:prstGeom prst="rect">
            <a:avLst/>
          </a:prstGeom>
        </p:spPr>
        <p:txBody>
          <a:bodyPr wrap="square">
            <a:spAutoFit/>
          </a:bodyPr>
          <a:lstStyle/>
          <a:p>
            <a:pPr algn="ctr"/>
            <a:r>
              <a:rPr lang="ja-JP" altLang="en-US" sz="7200" dirty="0">
                <a:latin typeface="ＤＦＰ太丸ゴシック体"/>
                <a:ea typeface="ＤＦＰ太丸ゴシック体"/>
                <a:cs typeface="ＤＦＰ太丸ゴシック体"/>
              </a:rPr>
              <a:t>過ちては</a:t>
            </a:r>
            <a:r>
              <a:rPr lang="ja-JP" altLang="en-US" sz="7200" dirty="0" smtClean="0">
                <a:latin typeface="ＤＦＰ太丸ゴシック体"/>
                <a:ea typeface="ＤＦＰ太丸ゴシック体"/>
                <a:cs typeface="ＤＦＰ太丸ゴシック体"/>
              </a:rPr>
              <a:t>則ち</a:t>
            </a:r>
            <a:endParaRPr lang="en-US" altLang="ja-JP" sz="7200" dirty="0" smtClean="0">
              <a:latin typeface="ＤＦＰ太丸ゴシック体"/>
              <a:ea typeface="ＤＦＰ太丸ゴシック体"/>
              <a:cs typeface="ＤＦＰ太丸ゴシック体"/>
            </a:endParaRPr>
          </a:p>
          <a:p>
            <a:pPr algn="ctr"/>
            <a:r>
              <a:rPr lang="ja-JP" altLang="en-US" sz="7200" dirty="0" smtClean="0">
                <a:latin typeface="ＤＦＰ太丸ゴシック体"/>
                <a:ea typeface="ＤＦＰ太丸ゴシック体"/>
                <a:cs typeface="ＤＦＰ太丸ゴシック体"/>
              </a:rPr>
              <a:t>改</a:t>
            </a:r>
            <a:r>
              <a:rPr lang="ja-JP" altLang="en-US" sz="7200" dirty="0">
                <a:latin typeface="ＤＦＰ太丸ゴシック体"/>
                <a:ea typeface="ＤＦＰ太丸ゴシック体"/>
                <a:cs typeface="ＤＦＰ太丸ゴシック体"/>
              </a:rPr>
              <a:t>むるに憚る</a:t>
            </a:r>
            <a:r>
              <a:rPr lang="ja-JP" altLang="en-US" sz="7200" dirty="0" smtClean="0">
                <a:latin typeface="ＤＦＰ太丸ゴシック体"/>
                <a:ea typeface="ＤＦＰ太丸ゴシック体"/>
                <a:cs typeface="ＤＦＰ太丸ゴシック体"/>
              </a:rPr>
              <a:t>こと</a:t>
            </a:r>
            <a:endParaRPr lang="en-US" altLang="ja-JP" sz="7200" dirty="0" smtClean="0">
              <a:latin typeface="ＤＦＰ太丸ゴシック体"/>
              <a:ea typeface="ＤＦＰ太丸ゴシック体"/>
              <a:cs typeface="ＤＦＰ太丸ゴシック体"/>
            </a:endParaRPr>
          </a:p>
          <a:p>
            <a:pPr algn="ctr"/>
            <a:r>
              <a:rPr lang="ja-JP" altLang="en-US" sz="7200" dirty="0" smtClean="0">
                <a:latin typeface="ＤＦＰ太丸ゴシック体"/>
                <a:ea typeface="ＤＦＰ太丸ゴシック体"/>
                <a:cs typeface="ＤＦＰ太丸ゴシック体"/>
              </a:rPr>
              <a:t>勿</a:t>
            </a:r>
            <a:r>
              <a:rPr lang="ja-JP" altLang="en-US" sz="7200" dirty="0">
                <a:latin typeface="ＤＦＰ太丸ゴシック体"/>
                <a:ea typeface="ＤＦＰ太丸ゴシック体"/>
                <a:cs typeface="ＤＦＰ太丸ゴシック体"/>
              </a:rPr>
              <a:t>れ</a:t>
            </a:r>
            <a:endParaRPr lang="ja-JP" altLang="ja-JP" sz="7200" dirty="0">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150900334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quarter" idx="10"/>
          </p:nvPr>
        </p:nvSpPr>
        <p:spPr/>
        <p:txBody>
          <a:bodyPr/>
          <a:lstStyle/>
          <a:p>
            <a:pPr>
              <a:defRPr/>
            </a:pPr>
            <a:r>
              <a:rPr lang="en-US" altLang="ja-JP"/>
              <a:t>2013/11/24</a:t>
            </a:r>
            <a:endParaRPr lang="en-US"/>
          </a:p>
        </p:txBody>
      </p:sp>
      <p:sp>
        <p:nvSpPr>
          <p:cNvPr id="3" name="スライド番号プレースホルダー 2"/>
          <p:cNvSpPr>
            <a:spLocks noGrp="1"/>
          </p:cNvSpPr>
          <p:nvPr>
            <p:ph type="sldNum" sz="quarter" idx="12"/>
          </p:nvPr>
        </p:nvSpPr>
        <p:spPr/>
        <p:txBody>
          <a:bodyPr/>
          <a:lstStyle/>
          <a:p>
            <a:pPr>
              <a:defRPr/>
            </a:pPr>
            <a:fld id="{1F01C988-165A-C249-BD47-CFA146672DE4}" type="slidenum">
              <a:rPr lang="en-US"/>
              <a:pPr>
                <a:defRPr/>
              </a:pPr>
              <a:t>97</a:t>
            </a:fld>
            <a:endParaRPr lang="en-US"/>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Text Box 3"/>
          <p:cNvSpPr txBox="1">
            <a:spLocks noChangeArrowheads="1"/>
          </p:cNvSpPr>
          <p:nvPr/>
        </p:nvSpPr>
        <p:spPr bwMode="auto">
          <a:xfrm>
            <a:off x="368300" y="801688"/>
            <a:ext cx="81407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kumimoji="0" lang="ja-JP" altLang="en-US" sz="4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ＤＦＰ太丸ゴシック体"/>
                <a:ea typeface="ＤＦＰ太丸ゴシック体"/>
                <a:cs typeface="ＤＦＰ太丸ゴシック体"/>
              </a:rPr>
              <a:t>ご清聴有り難うございました</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5625" y="3121025"/>
            <a:ext cx="3465513"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698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1470</TotalTime>
  <Words>1661</Words>
  <Application>Microsoft Office PowerPoint</Application>
  <PresentationFormat>画面に合わせる (4:3)</PresentationFormat>
  <Paragraphs>483</Paragraphs>
  <Slides>97</Slides>
  <Notes>5</Notes>
  <HiddenSlides>0</HiddenSlides>
  <MMClips>0</MMClips>
  <ScaleCrop>false</ScaleCrop>
  <HeadingPairs>
    <vt:vector size="4" baseType="variant">
      <vt:variant>
        <vt:lpstr>テーマ</vt:lpstr>
      </vt:variant>
      <vt:variant>
        <vt:i4>1</vt:i4>
      </vt:variant>
      <vt:variant>
        <vt:lpstr>スライド タイトル</vt:lpstr>
      </vt:variant>
      <vt:variant>
        <vt:i4>97</vt:i4>
      </vt:variant>
    </vt:vector>
  </HeadingPairs>
  <TitlesOfParts>
    <vt:vector size="98" baseType="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打出 喜義</dc:creator>
  <cp:lastModifiedBy>fmvuser</cp:lastModifiedBy>
  <cp:revision>27</cp:revision>
  <dcterms:created xsi:type="dcterms:W3CDTF">2014-11-07T06:57:10Z</dcterms:created>
  <dcterms:modified xsi:type="dcterms:W3CDTF">2014-12-07T11:41:43Z</dcterms:modified>
</cp:coreProperties>
</file>