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55"/>
  </p:notesMasterIdLst>
  <p:sldIdLst>
    <p:sldId id="299" r:id="rId2"/>
    <p:sldId id="302" r:id="rId3"/>
    <p:sldId id="268" r:id="rId4"/>
    <p:sldId id="292" r:id="rId5"/>
    <p:sldId id="2980" r:id="rId6"/>
    <p:sldId id="2991" r:id="rId7"/>
    <p:sldId id="2979" r:id="rId8"/>
    <p:sldId id="300" r:id="rId9"/>
    <p:sldId id="924" r:id="rId10"/>
    <p:sldId id="272" r:id="rId11"/>
    <p:sldId id="273" r:id="rId12"/>
    <p:sldId id="274" r:id="rId13"/>
    <p:sldId id="275" r:id="rId14"/>
    <p:sldId id="276" r:id="rId15"/>
    <p:sldId id="279" r:id="rId16"/>
    <p:sldId id="1440" r:id="rId17"/>
    <p:sldId id="1441" r:id="rId18"/>
    <p:sldId id="1427" r:id="rId19"/>
    <p:sldId id="1380" r:id="rId20"/>
    <p:sldId id="1421" r:id="rId21"/>
    <p:sldId id="2995" r:id="rId22"/>
    <p:sldId id="3001" r:id="rId23"/>
    <p:sldId id="3000" r:id="rId24"/>
    <p:sldId id="2982" r:id="rId25"/>
    <p:sldId id="2990" r:id="rId26"/>
    <p:sldId id="2999" r:id="rId27"/>
    <p:sldId id="1680" r:id="rId28"/>
    <p:sldId id="2981" r:id="rId29"/>
    <p:sldId id="2985" r:id="rId30"/>
    <p:sldId id="2977" r:id="rId31"/>
    <p:sldId id="2978" r:id="rId32"/>
    <p:sldId id="2988" r:id="rId33"/>
    <p:sldId id="2989" r:id="rId34"/>
    <p:sldId id="410" r:id="rId35"/>
    <p:sldId id="257" r:id="rId36"/>
    <p:sldId id="413" r:id="rId37"/>
    <p:sldId id="414" r:id="rId38"/>
    <p:sldId id="1685" r:id="rId39"/>
    <p:sldId id="952" r:id="rId40"/>
    <p:sldId id="296" r:id="rId41"/>
    <p:sldId id="262" r:id="rId42"/>
    <p:sldId id="995" r:id="rId43"/>
    <p:sldId id="469" r:id="rId44"/>
    <p:sldId id="2918" r:id="rId45"/>
    <p:sldId id="2911" r:id="rId46"/>
    <p:sldId id="2414" r:id="rId47"/>
    <p:sldId id="2433" r:id="rId48"/>
    <p:sldId id="290" r:id="rId49"/>
    <p:sldId id="2993" r:id="rId50"/>
    <p:sldId id="2997" r:id="rId51"/>
    <p:sldId id="2998" r:id="rId52"/>
    <p:sldId id="298" r:id="rId53"/>
    <p:sldId id="297" r:id="rId54"/>
  </p:sldIdLst>
  <p:sldSz cx="9144000" cy="6858000" type="screen4x3"/>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64E2EB74-5CFE-468A-BA3E-1C2419D64B9D}">
          <p14:sldIdLst>
            <p14:sldId id="299"/>
            <p14:sldId id="302"/>
            <p14:sldId id="268"/>
            <p14:sldId id="292"/>
            <p14:sldId id="2980"/>
            <p14:sldId id="2991"/>
            <p14:sldId id="2979"/>
            <p14:sldId id="300"/>
            <p14:sldId id="924"/>
            <p14:sldId id="272"/>
            <p14:sldId id="273"/>
            <p14:sldId id="274"/>
            <p14:sldId id="275"/>
            <p14:sldId id="276"/>
            <p14:sldId id="279"/>
            <p14:sldId id="1440"/>
            <p14:sldId id="1441"/>
            <p14:sldId id="1427"/>
            <p14:sldId id="1380"/>
            <p14:sldId id="1421"/>
            <p14:sldId id="2995"/>
            <p14:sldId id="3001"/>
            <p14:sldId id="3000"/>
            <p14:sldId id="2982"/>
            <p14:sldId id="2990"/>
            <p14:sldId id="2999"/>
            <p14:sldId id="1680"/>
            <p14:sldId id="2981"/>
            <p14:sldId id="2985"/>
            <p14:sldId id="2977"/>
            <p14:sldId id="2978"/>
            <p14:sldId id="2988"/>
            <p14:sldId id="2989"/>
            <p14:sldId id="410"/>
            <p14:sldId id="257"/>
            <p14:sldId id="413"/>
            <p14:sldId id="414"/>
            <p14:sldId id="1685"/>
            <p14:sldId id="952"/>
            <p14:sldId id="296"/>
            <p14:sldId id="262"/>
          </p14:sldIdLst>
        </p14:section>
        <p14:section name="タイトルなしのセクション" id="{F409DDC8-1BB9-4F23-B1AC-DD5F869BC322}">
          <p14:sldIdLst>
            <p14:sldId id="995"/>
            <p14:sldId id="469"/>
            <p14:sldId id="2918"/>
            <p14:sldId id="2911"/>
            <p14:sldId id="2414"/>
            <p14:sldId id="2433"/>
            <p14:sldId id="290"/>
            <p14:sldId id="2993"/>
            <p14:sldId id="2997"/>
            <p14:sldId id="2998"/>
            <p14:sldId id="298"/>
            <p14:sldId id="29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99"/>
    <a:srgbClr val="FF00FF"/>
    <a:srgbClr val="000000"/>
    <a:srgbClr val="E46C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02" autoAdjust="0"/>
    <p:restoredTop sz="86381" autoAdjust="0"/>
  </p:normalViewPr>
  <p:slideViewPr>
    <p:cSldViewPr>
      <p:cViewPr varScale="1">
        <p:scale>
          <a:sx n="107" d="100"/>
          <a:sy n="107" d="100"/>
        </p:scale>
        <p:origin x="2292"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27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741006644429701"/>
          <c:y val="2.2696009775043199E-2"/>
          <c:w val="0.81087737086145795"/>
          <c:h val="0.91807406567416205"/>
        </c:manualLayout>
      </c:layout>
      <c:barChart>
        <c:barDir val="bar"/>
        <c:grouping val="clustered"/>
        <c:varyColors val="0"/>
        <c:ser>
          <c:idx val="0"/>
          <c:order val="0"/>
          <c:spPr>
            <a:solidFill>
              <a:srgbClr val="00B050"/>
            </a:solidFill>
            <a:ln>
              <a:noFill/>
            </a:ln>
            <a:effectLst/>
            <a:scene3d>
              <a:camera prst="orthographicFront"/>
              <a:lightRig rig="threePt" dir="t"/>
            </a:scene3d>
            <a:sp3d>
              <a:bevelT w="190500" h="38100"/>
            </a:sp3d>
          </c:spPr>
          <c:invertIfNegative val="0"/>
          <c:dPt>
            <c:idx val="0"/>
            <c:invertIfNegative val="0"/>
            <c:bubble3D val="0"/>
            <c:spPr>
              <a:solidFill>
                <a:srgbClr val="FF3399"/>
              </a:solidFill>
              <a:ln>
                <a:noFill/>
              </a:ln>
              <a:effectLst/>
              <a:scene3d>
                <a:camera prst="orthographicFront"/>
                <a:lightRig rig="threePt" dir="t"/>
              </a:scene3d>
              <a:sp3d>
                <a:bevelT w="190500" h="38100"/>
              </a:sp3d>
            </c:spPr>
            <c:extLst>
              <c:ext xmlns:c16="http://schemas.microsoft.com/office/drawing/2014/chart" uri="{C3380CC4-5D6E-409C-BE32-E72D297353CC}">
                <c16:uniqueId val="{00000001-91E4-4295-96D9-200A2A4C4964}"/>
              </c:ext>
            </c:extLst>
          </c:dPt>
          <c:dPt>
            <c:idx val="1"/>
            <c:invertIfNegative val="0"/>
            <c:bubble3D val="0"/>
            <c:spPr>
              <a:solidFill>
                <a:srgbClr val="FF3399"/>
              </a:solidFill>
              <a:ln>
                <a:noFill/>
              </a:ln>
              <a:effectLst/>
              <a:scene3d>
                <a:camera prst="orthographicFront"/>
                <a:lightRig rig="threePt" dir="t"/>
              </a:scene3d>
              <a:sp3d>
                <a:bevelT w="190500" h="38100"/>
              </a:sp3d>
            </c:spPr>
            <c:extLst>
              <c:ext xmlns:c16="http://schemas.microsoft.com/office/drawing/2014/chart" uri="{C3380CC4-5D6E-409C-BE32-E72D297353CC}">
                <c16:uniqueId val="{00000003-91E4-4295-96D9-200A2A4C4964}"/>
              </c:ext>
            </c:extLst>
          </c:dPt>
          <c:dPt>
            <c:idx val="2"/>
            <c:invertIfNegative val="0"/>
            <c:bubble3D val="0"/>
            <c:spPr>
              <a:solidFill>
                <a:srgbClr val="FF3399"/>
              </a:solidFill>
              <a:ln>
                <a:noFill/>
              </a:ln>
              <a:effectLst/>
              <a:scene3d>
                <a:camera prst="orthographicFront"/>
                <a:lightRig rig="threePt" dir="t"/>
              </a:scene3d>
              <a:sp3d>
                <a:bevelT w="190500" h="38100"/>
              </a:sp3d>
            </c:spPr>
            <c:extLst>
              <c:ext xmlns:c16="http://schemas.microsoft.com/office/drawing/2014/chart" uri="{C3380CC4-5D6E-409C-BE32-E72D297353CC}">
                <c16:uniqueId val="{00000005-91E4-4295-96D9-200A2A4C4964}"/>
              </c:ext>
            </c:extLst>
          </c:dPt>
          <c:dPt>
            <c:idx val="3"/>
            <c:invertIfNegative val="0"/>
            <c:bubble3D val="0"/>
            <c:spPr>
              <a:solidFill>
                <a:srgbClr val="FF3399"/>
              </a:solidFill>
              <a:ln>
                <a:noFill/>
              </a:ln>
              <a:effectLst/>
              <a:scene3d>
                <a:camera prst="orthographicFront"/>
                <a:lightRig rig="threePt" dir="t"/>
              </a:scene3d>
              <a:sp3d>
                <a:bevelT w="190500" h="38100"/>
              </a:sp3d>
            </c:spPr>
            <c:extLst>
              <c:ext xmlns:c16="http://schemas.microsoft.com/office/drawing/2014/chart" uri="{C3380CC4-5D6E-409C-BE32-E72D297353CC}">
                <c16:uniqueId val="{00000007-91E4-4295-96D9-200A2A4C4964}"/>
              </c:ext>
            </c:extLst>
          </c:dPt>
          <c:dPt>
            <c:idx val="4"/>
            <c:invertIfNegative val="0"/>
            <c:bubble3D val="0"/>
            <c:spPr>
              <a:solidFill>
                <a:srgbClr val="FF3399"/>
              </a:solidFill>
              <a:ln>
                <a:noFill/>
              </a:ln>
              <a:effectLst/>
              <a:scene3d>
                <a:camera prst="orthographicFront"/>
                <a:lightRig rig="threePt" dir="t"/>
              </a:scene3d>
              <a:sp3d>
                <a:bevelT w="190500" h="38100"/>
              </a:sp3d>
            </c:spPr>
            <c:extLst>
              <c:ext xmlns:c16="http://schemas.microsoft.com/office/drawing/2014/chart" uri="{C3380CC4-5D6E-409C-BE32-E72D297353CC}">
                <c16:uniqueId val="{00000009-91E4-4295-96D9-200A2A4C4964}"/>
              </c:ext>
            </c:extLst>
          </c:dPt>
          <c:dPt>
            <c:idx val="6"/>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0B-91E4-4295-96D9-200A2A4C4964}"/>
              </c:ext>
            </c:extLst>
          </c:dPt>
          <c:dPt>
            <c:idx val="7"/>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0D-91E4-4295-96D9-200A2A4C4964}"/>
              </c:ext>
            </c:extLst>
          </c:dPt>
          <c:dPt>
            <c:idx val="8"/>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0F-91E4-4295-96D9-200A2A4C4964}"/>
              </c:ext>
            </c:extLst>
          </c:dPt>
          <c:dPt>
            <c:idx val="9"/>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11-91E4-4295-96D9-200A2A4C4964}"/>
              </c:ext>
            </c:extLst>
          </c:dPt>
          <c:dPt>
            <c:idx val="10"/>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13-91E4-4295-96D9-200A2A4C4964}"/>
              </c:ext>
            </c:extLst>
          </c:dPt>
          <c:dPt>
            <c:idx val="11"/>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15-91E4-4295-96D9-200A2A4C4964}"/>
              </c:ext>
            </c:extLst>
          </c:dPt>
          <c:dPt>
            <c:idx val="12"/>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17-91E4-4295-96D9-200A2A4C4964}"/>
              </c:ext>
            </c:extLst>
          </c:dPt>
          <c:dPt>
            <c:idx val="13"/>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19-91E4-4295-96D9-200A2A4C4964}"/>
              </c:ext>
            </c:extLst>
          </c:dPt>
          <c:dPt>
            <c:idx val="14"/>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1B-91E4-4295-96D9-200A2A4C4964}"/>
              </c:ext>
            </c:extLst>
          </c:dPt>
          <c:dPt>
            <c:idx val="15"/>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1D-91E4-4295-96D9-200A2A4C4964}"/>
              </c:ext>
            </c:extLst>
          </c:dPt>
          <c:dPt>
            <c:idx val="16"/>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1F-91E4-4295-96D9-200A2A4C4964}"/>
              </c:ext>
            </c:extLst>
          </c:dPt>
          <c:dPt>
            <c:idx val="17"/>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21-91E4-4295-96D9-200A2A4C4964}"/>
              </c:ext>
            </c:extLst>
          </c:dPt>
          <c:dPt>
            <c:idx val="18"/>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23-91E4-4295-96D9-200A2A4C4964}"/>
              </c:ext>
            </c:extLst>
          </c:dPt>
          <c:dPt>
            <c:idx val="19"/>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25-91E4-4295-96D9-200A2A4C4964}"/>
              </c:ext>
            </c:extLst>
          </c:dPt>
          <c:dPt>
            <c:idx val="20"/>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27-91E4-4295-96D9-200A2A4C4964}"/>
              </c:ext>
            </c:extLst>
          </c:dPt>
          <c:dPt>
            <c:idx val="21"/>
            <c:invertIfNegative val="0"/>
            <c:bubble3D val="0"/>
            <c:spPr>
              <a:solidFill>
                <a:srgbClr val="00B0F0"/>
              </a:solidFill>
              <a:ln>
                <a:noFill/>
              </a:ln>
              <a:effectLst/>
              <a:scene3d>
                <a:camera prst="orthographicFront"/>
                <a:lightRig rig="threePt" dir="t"/>
              </a:scene3d>
              <a:sp3d>
                <a:bevelT w="190500" h="38100"/>
              </a:sp3d>
            </c:spPr>
            <c:extLst>
              <c:ext xmlns:c16="http://schemas.microsoft.com/office/drawing/2014/chart" uri="{C3380CC4-5D6E-409C-BE32-E72D297353CC}">
                <c16:uniqueId val="{00000029-91E4-4295-96D9-200A2A4C4964}"/>
              </c:ext>
            </c:extLst>
          </c:dPt>
          <c:dPt>
            <c:idx val="22"/>
            <c:invertIfNegative val="0"/>
            <c:bubble3D val="0"/>
            <c:spPr>
              <a:solidFill>
                <a:srgbClr val="CC00FF"/>
              </a:solidFill>
              <a:ln>
                <a:noFill/>
              </a:ln>
              <a:effectLst/>
              <a:scene3d>
                <a:camera prst="orthographicFront"/>
                <a:lightRig rig="threePt" dir="t"/>
              </a:scene3d>
              <a:sp3d>
                <a:bevelT w="190500" h="38100"/>
              </a:sp3d>
            </c:spPr>
            <c:extLst>
              <c:ext xmlns:c16="http://schemas.microsoft.com/office/drawing/2014/chart" uri="{C3380CC4-5D6E-409C-BE32-E72D297353CC}">
                <c16:uniqueId val="{0000002B-91E4-4295-96D9-200A2A4C4964}"/>
              </c:ext>
            </c:extLst>
          </c:dPt>
          <c:dPt>
            <c:idx val="23"/>
            <c:invertIfNegative val="0"/>
            <c:bubble3D val="0"/>
            <c:spPr>
              <a:solidFill>
                <a:srgbClr val="CC00FF"/>
              </a:solidFill>
              <a:ln>
                <a:noFill/>
              </a:ln>
              <a:effectLst/>
              <a:scene3d>
                <a:camera prst="orthographicFront"/>
                <a:lightRig rig="threePt" dir="t"/>
              </a:scene3d>
              <a:sp3d>
                <a:bevelT w="190500" h="38100"/>
              </a:sp3d>
            </c:spPr>
            <c:extLst>
              <c:ext xmlns:c16="http://schemas.microsoft.com/office/drawing/2014/chart" uri="{C3380CC4-5D6E-409C-BE32-E72D297353CC}">
                <c16:uniqueId val="{0000002D-91E4-4295-96D9-200A2A4C4964}"/>
              </c:ext>
            </c:extLst>
          </c:dPt>
          <c:dPt>
            <c:idx val="26"/>
            <c:invertIfNegative val="0"/>
            <c:bubble3D val="0"/>
            <c:spPr>
              <a:solidFill>
                <a:srgbClr val="FF6600"/>
              </a:solidFill>
              <a:ln>
                <a:noFill/>
              </a:ln>
              <a:effectLst/>
              <a:scene3d>
                <a:camera prst="orthographicFront"/>
                <a:lightRig rig="threePt" dir="t"/>
              </a:scene3d>
              <a:sp3d>
                <a:bevelT w="190500" h="38100"/>
              </a:sp3d>
            </c:spPr>
            <c:extLst>
              <c:ext xmlns:c16="http://schemas.microsoft.com/office/drawing/2014/chart" uri="{C3380CC4-5D6E-409C-BE32-E72D297353CC}">
                <c16:uniqueId val="{0000002F-91E4-4295-96D9-200A2A4C4964}"/>
              </c:ext>
            </c:extLst>
          </c:dPt>
          <c:dPt>
            <c:idx val="27"/>
            <c:invertIfNegative val="0"/>
            <c:bubble3D val="0"/>
            <c:spPr>
              <a:solidFill>
                <a:srgbClr val="FF6600"/>
              </a:solidFill>
              <a:ln>
                <a:noFill/>
              </a:ln>
              <a:effectLst/>
              <a:scene3d>
                <a:camera prst="orthographicFront"/>
                <a:lightRig rig="threePt" dir="t"/>
              </a:scene3d>
              <a:sp3d>
                <a:bevelT w="190500" h="38100"/>
              </a:sp3d>
            </c:spPr>
            <c:extLst>
              <c:ext xmlns:c16="http://schemas.microsoft.com/office/drawing/2014/chart" uri="{C3380CC4-5D6E-409C-BE32-E72D297353CC}">
                <c16:uniqueId val="{00000031-91E4-4295-96D9-200A2A4C4964}"/>
              </c:ext>
            </c:extLst>
          </c:dPt>
          <c:dPt>
            <c:idx val="28"/>
            <c:invertIfNegative val="0"/>
            <c:bubble3D val="0"/>
            <c:spPr>
              <a:solidFill>
                <a:srgbClr val="FF6600"/>
              </a:solidFill>
              <a:ln>
                <a:noFill/>
              </a:ln>
              <a:effectLst/>
              <a:scene3d>
                <a:camera prst="orthographicFront"/>
                <a:lightRig rig="threePt" dir="t"/>
              </a:scene3d>
              <a:sp3d>
                <a:bevelT w="190500" h="38100"/>
              </a:sp3d>
            </c:spPr>
            <c:extLst>
              <c:ext xmlns:c16="http://schemas.microsoft.com/office/drawing/2014/chart" uri="{C3380CC4-5D6E-409C-BE32-E72D297353CC}">
                <c16:uniqueId val="{00000033-91E4-4295-96D9-200A2A4C4964}"/>
              </c:ext>
            </c:extLst>
          </c:dPt>
          <c:dPt>
            <c:idx val="29"/>
            <c:invertIfNegative val="0"/>
            <c:bubble3D val="0"/>
            <c:spPr>
              <a:solidFill>
                <a:srgbClr val="7030A0"/>
              </a:solidFill>
              <a:ln>
                <a:noFill/>
              </a:ln>
              <a:effectLst/>
              <a:scene3d>
                <a:camera prst="orthographicFront"/>
                <a:lightRig rig="threePt" dir="t"/>
              </a:scene3d>
              <a:sp3d>
                <a:bevelT w="190500" h="38100"/>
              </a:sp3d>
            </c:spPr>
            <c:extLst>
              <c:ext xmlns:c16="http://schemas.microsoft.com/office/drawing/2014/chart" uri="{C3380CC4-5D6E-409C-BE32-E72D297353CC}">
                <c16:uniqueId val="{00000035-91E4-4295-96D9-200A2A4C4964}"/>
              </c:ext>
            </c:extLst>
          </c:dPt>
          <c:dPt>
            <c:idx val="30"/>
            <c:invertIfNegative val="0"/>
            <c:bubble3D val="0"/>
            <c:spPr>
              <a:solidFill>
                <a:srgbClr val="7030A0"/>
              </a:solidFill>
              <a:ln>
                <a:noFill/>
              </a:ln>
              <a:effectLst/>
              <a:scene3d>
                <a:camera prst="orthographicFront"/>
                <a:lightRig rig="threePt" dir="t"/>
              </a:scene3d>
              <a:sp3d>
                <a:bevelT w="190500" h="38100"/>
              </a:sp3d>
            </c:spPr>
            <c:extLst>
              <c:ext xmlns:c16="http://schemas.microsoft.com/office/drawing/2014/chart" uri="{C3380CC4-5D6E-409C-BE32-E72D297353CC}">
                <c16:uniqueId val="{00000037-91E4-4295-96D9-200A2A4C4964}"/>
              </c:ext>
            </c:extLst>
          </c:dPt>
          <c:dPt>
            <c:idx val="31"/>
            <c:invertIfNegative val="0"/>
            <c:bubble3D val="0"/>
            <c:spPr>
              <a:solidFill>
                <a:srgbClr val="7030A0"/>
              </a:solidFill>
              <a:ln>
                <a:noFill/>
              </a:ln>
              <a:effectLst/>
              <a:scene3d>
                <a:camera prst="orthographicFront"/>
                <a:lightRig rig="threePt" dir="t"/>
              </a:scene3d>
              <a:sp3d>
                <a:bevelT w="190500" h="38100"/>
              </a:sp3d>
            </c:spPr>
            <c:extLst>
              <c:ext xmlns:c16="http://schemas.microsoft.com/office/drawing/2014/chart" uri="{C3380CC4-5D6E-409C-BE32-E72D297353CC}">
                <c16:uniqueId val="{00000039-91E4-4295-96D9-200A2A4C4964}"/>
              </c:ext>
            </c:extLst>
          </c:dPt>
          <c:dPt>
            <c:idx val="32"/>
            <c:invertIfNegative val="0"/>
            <c:bubble3D val="0"/>
            <c:spPr>
              <a:solidFill>
                <a:srgbClr val="7030A0"/>
              </a:solidFill>
              <a:ln>
                <a:noFill/>
              </a:ln>
              <a:effectLst/>
              <a:scene3d>
                <a:camera prst="orthographicFront"/>
                <a:lightRig rig="threePt" dir="t"/>
              </a:scene3d>
              <a:sp3d>
                <a:bevelT w="190500" h="38100"/>
              </a:sp3d>
            </c:spPr>
            <c:extLst>
              <c:ext xmlns:c16="http://schemas.microsoft.com/office/drawing/2014/chart" uri="{C3380CC4-5D6E-409C-BE32-E72D297353CC}">
                <c16:uniqueId val="{0000003B-91E4-4295-96D9-200A2A4C4964}"/>
              </c:ext>
            </c:extLst>
          </c:dPt>
          <c:dPt>
            <c:idx val="33"/>
            <c:invertIfNegative val="0"/>
            <c:bubble3D val="0"/>
            <c:spPr>
              <a:solidFill>
                <a:srgbClr val="7030A0"/>
              </a:solidFill>
              <a:ln>
                <a:noFill/>
              </a:ln>
              <a:effectLst/>
              <a:scene3d>
                <a:camera prst="orthographicFront"/>
                <a:lightRig rig="threePt" dir="t"/>
              </a:scene3d>
              <a:sp3d>
                <a:bevelT w="190500" h="38100"/>
              </a:sp3d>
            </c:spPr>
            <c:extLst>
              <c:ext xmlns:c16="http://schemas.microsoft.com/office/drawing/2014/chart" uri="{C3380CC4-5D6E-409C-BE32-E72D297353CC}">
                <c16:uniqueId val="{0000003D-91E4-4295-96D9-200A2A4C4964}"/>
              </c:ext>
            </c:extLst>
          </c:dPt>
          <c:dPt>
            <c:idx val="34"/>
            <c:invertIfNegative val="0"/>
            <c:bubble3D val="0"/>
            <c:spPr>
              <a:solidFill>
                <a:srgbClr val="FF0000"/>
              </a:solidFill>
              <a:ln>
                <a:noFill/>
              </a:ln>
              <a:effectLst/>
              <a:scene3d>
                <a:camera prst="orthographicFront"/>
                <a:lightRig rig="threePt" dir="t"/>
              </a:scene3d>
              <a:sp3d>
                <a:bevelT w="190500" h="38100"/>
              </a:sp3d>
            </c:spPr>
            <c:extLst>
              <c:ext xmlns:c16="http://schemas.microsoft.com/office/drawing/2014/chart" uri="{C3380CC4-5D6E-409C-BE32-E72D297353CC}">
                <c16:uniqueId val="{0000003F-91E4-4295-96D9-200A2A4C4964}"/>
              </c:ext>
            </c:extLst>
          </c:dPt>
          <c:dPt>
            <c:idx val="35"/>
            <c:invertIfNegative val="0"/>
            <c:bubble3D val="0"/>
            <c:spPr>
              <a:solidFill>
                <a:srgbClr val="FF0000"/>
              </a:solidFill>
              <a:ln>
                <a:noFill/>
              </a:ln>
              <a:effectLst/>
              <a:scene3d>
                <a:camera prst="orthographicFront"/>
                <a:lightRig rig="threePt" dir="t"/>
              </a:scene3d>
              <a:sp3d>
                <a:bevelT w="190500" h="38100"/>
              </a:sp3d>
            </c:spPr>
            <c:extLst>
              <c:ext xmlns:c16="http://schemas.microsoft.com/office/drawing/2014/chart" uri="{C3380CC4-5D6E-409C-BE32-E72D297353CC}">
                <c16:uniqueId val="{00000041-91E4-4295-96D9-200A2A4C4964}"/>
              </c:ext>
            </c:extLst>
          </c:dPt>
          <c:dLbls>
            <c:dLbl>
              <c:idx val="33"/>
              <c:layout>
                <c:manualLayout>
                  <c:x val="0"/>
                  <c:y val="-1.8169586623623502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3D-91E4-4295-96D9-200A2A4C496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Sheet1!$B$2:$B$37</c:f>
              <c:numCache>
                <c:formatCode>General</c:formatCode>
                <c:ptCount val="36"/>
                <c:pt idx="0">
                  <c:v>20</c:v>
                </c:pt>
                <c:pt idx="1">
                  <c:v>40</c:v>
                </c:pt>
                <c:pt idx="2">
                  <c:v>70</c:v>
                </c:pt>
                <c:pt idx="3">
                  <c:v>70</c:v>
                </c:pt>
                <c:pt idx="4">
                  <c:v>80</c:v>
                </c:pt>
                <c:pt idx="5">
                  <c:v>0</c:v>
                </c:pt>
                <c:pt idx="6">
                  <c:v>10</c:v>
                </c:pt>
                <c:pt idx="7">
                  <c:v>10</c:v>
                </c:pt>
                <c:pt idx="8">
                  <c:v>20</c:v>
                </c:pt>
                <c:pt idx="9">
                  <c:v>20</c:v>
                </c:pt>
                <c:pt idx="10">
                  <c:v>30</c:v>
                </c:pt>
                <c:pt idx="11">
                  <c:v>40</c:v>
                </c:pt>
                <c:pt idx="12">
                  <c:v>40</c:v>
                </c:pt>
                <c:pt idx="13">
                  <c:v>40</c:v>
                </c:pt>
                <c:pt idx="14">
                  <c:v>50</c:v>
                </c:pt>
                <c:pt idx="15">
                  <c:v>70</c:v>
                </c:pt>
                <c:pt idx="16">
                  <c:v>70</c:v>
                </c:pt>
                <c:pt idx="17">
                  <c:v>70</c:v>
                </c:pt>
                <c:pt idx="18">
                  <c:v>80</c:v>
                </c:pt>
                <c:pt idx="19">
                  <c:v>80</c:v>
                </c:pt>
                <c:pt idx="20">
                  <c:v>80</c:v>
                </c:pt>
                <c:pt idx="21">
                  <c:v>90</c:v>
                </c:pt>
                <c:pt idx="22">
                  <c:v>30</c:v>
                </c:pt>
                <c:pt idx="23">
                  <c:v>80</c:v>
                </c:pt>
                <c:pt idx="24">
                  <c:v>20</c:v>
                </c:pt>
                <c:pt idx="25">
                  <c:v>40</c:v>
                </c:pt>
                <c:pt idx="26">
                  <c:v>10</c:v>
                </c:pt>
                <c:pt idx="27">
                  <c:v>50</c:v>
                </c:pt>
                <c:pt idx="28">
                  <c:v>90</c:v>
                </c:pt>
                <c:pt idx="29">
                  <c:v>40</c:v>
                </c:pt>
                <c:pt idx="30">
                  <c:v>50</c:v>
                </c:pt>
                <c:pt idx="31">
                  <c:v>60</c:v>
                </c:pt>
                <c:pt idx="32">
                  <c:v>70</c:v>
                </c:pt>
                <c:pt idx="33">
                  <c:v>100</c:v>
                </c:pt>
                <c:pt idx="34">
                  <c:v>70</c:v>
                </c:pt>
                <c:pt idx="35">
                  <c:v>70</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頻度（％）</c:v>
                      </c:pt>
                    </c:strCache>
                  </c:strRef>
                </c15:tx>
              </c15:filteredSeriesTitle>
            </c:ext>
            <c:ext xmlns:c15="http://schemas.microsoft.com/office/drawing/2012/chart" uri="{02D57815-91ED-43cb-92C2-25804820EDAC}">
              <c15:filteredCategoryTitle>
                <c15:cat>
                  <c:strRef>
                    <c:extLst>
                      <c:ext uri="{02D57815-91ED-43cb-92C2-25804820EDAC}">
                        <c15:formulaRef>
                          <c15:sqref>Sheet1!$A$2:$A$37</c15:sqref>
                        </c15:formulaRef>
                      </c:ext>
                    </c:extLst>
                    <c:strCache>
                      <c:ptCount val="36"/>
                      <c:pt idx="0">
                        <c:v>低体温　&lt;36℃</c:v>
                      </c:pt>
                      <c:pt idx="1">
                        <c:v>手掌の異常発汗</c:v>
                      </c:pt>
                      <c:pt idx="2">
                        <c:v>学力低下</c:v>
                      </c:pt>
                      <c:pt idx="3">
                        <c:v>発熱</c:v>
                      </c:pt>
                      <c:pt idx="4">
                        <c:v>登校障害</c:v>
                      </c:pt>
                      <c:pt idx="5">
                        <c:v>徘徊</c:v>
                      </c:pt>
                      <c:pt idx="6">
                        <c:v>暴言</c:v>
                      </c:pt>
                      <c:pt idx="7">
                        <c:v>幻視・幻聴</c:v>
                      </c:pt>
                      <c:pt idx="8">
                        <c:v>過食症</c:v>
                      </c:pt>
                      <c:pt idx="9">
                        <c:v>けいれん発作</c:v>
                      </c:pt>
                      <c:pt idx="10">
                        <c:v>妄想</c:v>
                      </c:pt>
                      <c:pt idx="11">
                        <c:v>光過敏・羞明感</c:v>
                      </c:pt>
                      <c:pt idx="12">
                        <c:v>他人の視線が気になる</c:v>
                      </c:pt>
                      <c:pt idx="13">
                        <c:v>見当識障害</c:v>
                      </c:pt>
                      <c:pt idx="14">
                        <c:v>音過敏</c:v>
                      </c:pt>
                      <c:pt idx="15">
                        <c:v>過剰な不安感・焦燥感</c:v>
                      </c:pt>
                      <c:pt idx="16">
                        <c:v>集中力の低下</c:v>
                      </c:pt>
                      <c:pt idx="17">
                        <c:v>めまい・失神</c:v>
                      </c:pt>
                      <c:pt idx="18">
                        <c:v>記憶障害</c:v>
                      </c:pt>
                      <c:pt idx="19">
                        <c:v>睡眠障害</c:v>
                      </c:pt>
                      <c:pt idx="20">
                        <c:v>突然眠くなり寝る</c:v>
                      </c:pt>
                      <c:pt idx="21">
                        <c:v>生活意識の低下・無気力</c:v>
                      </c:pt>
                      <c:pt idx="22">
                        <c:v>過量出欠</c:v>
                      </c:pt>
                      <c:pt idx="23">
                        <c:v>生理不順</c:v>
                      </c:pt>
                      <c:pt idx="24">
                        <c:v>喘息の再発</c:v>
                      </c:pt>
                      <c:pt idx="25">
                        <c:v>呼吸困難・過呼吸</c:v>
                      </c:pt>
                      <c:pt idx="26">
                        <c:v>過敏性腸症候群</c:v>
                      </c:pt>
                      <c:pt idx="27">
                        <c:v>慢性腹痛</c:v>
                      </c:pt>
                      <c:pt idx="28">
                        <c:v>便秘・下痢の繰り返し</c:v>
                      </c:pt>
                      <c:pt idx="29">
                        <c:v>不随意運動</c:v>
                      </c:pt>
                      <c:pt idx="30">
                        <c:v>筋痛・筋力低下</c:v>
                      </c:pt>
                      <c:pt idx="31">
                        <c:v>関節痛・関節炎</c:v>
                      </c:pt>
                      <c:pt idx="32">
                        <c:v>しびれ</c:v>
                      </c:pt>
                      <c:pt idx="33">
                        <c:v>だるさ・脱力感</c:v>
                      </c:pt>
                      <c:pt idx="34">
                        <c:v>慢性頭痛</c:v>
                      </c:pt>
                      <c:pt idx="35">
                        <c:v>全身痛</c:v>
                      </c:pt>
                    </c:strCache>
                  </c:strRef>
                </c15:cat>
              </c15:filteredCategoryTitle>
            </c:ext>
            <c:ext xmlns:c16="http://schemas.microsoft.com/office/drawing/2014/chart" uri="{C3380CC4-5D6E-409C-BE32-E72D297353CC}">
              <c16:uniqueId val="{00000042-91E4-4295-96D9-200A2A4C4964}"/>
            </c:ext>
          </c:extLst>
        </c:ser>
        <c:dLbls>
          <c:showLegendKey val="0"/>
          <c:showVal val="1"/>
          <c:showCatName val="0"/>
          <c:showSerName val="0"/>
          <c:showPercent val="0"/>
          <c:showBubbleSize val="0"/>
        </c:dLbls>
        <c:gapWidth val="182"/>
        <c:axId val="596804864"/>
        <c:axId val="596805256"/>
      </c:barChart>
      <c:catAx>
        <c:axId val="5968048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ja-JP"/>
          </a:p>
        </c:txPr>
        <c:crossAx val="596805256"/>
        <c:crosses val="autoZero"/>
        <c:auto val="1"/>
        <c:lblAlgn val="ctr"/>
        <c:lblOffset val="100"/>
        <c:noMultiLvlLbl val="0"/>
      </c:catAx>
      <c:valAx>
        <c:axId val="59680525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596804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ja-JP" sz="1800" b="1" i="0" u="none" strike="noStrike" kern="1200" cap="all" spc="150" baseline="0">
                <a:solidFill>
                  <a:schemeClr val="tx1">
                    <a:lumMod val="50000"/>
                    <a:lumOff val="50000"/>
                  </a:schemeClr>
                </a:solidFill>
                <a:latin typeface="+mn-lt"/>
                <a:ea typeface="+mn-ea"/>
                <a:cs typeface="+mn-cs"/>
              </a:defRPr>
            </a:pPr>
            <a:r>
              <a:rPr lang="ja-JP" altLang="en-US">
                <a:solidFill>
                  <a:schemeClr val="tx1"/>
                </a:solidFill>
              </a:rPr>
              <a:t>月平均の新規受診者数（人）</a:t>
            </a:r>
          </a:p>
        </c:rich>
      </c:tx>
      <c:overlay val="0"/>
      <c:spPr>
        <a:noFill/>
        <a:ln>
          <a:noFill/>
        </a:ln>
        <a:effectLst/>
      </c:spPr>
      <c:txPr>
        <a:bodyPr rot="0" spcFirstLastPara="1" vertOverflow="ellipsis" vert="horz" wrap="square" anchor="ctr" anchorCtr="1"/>
        <a:lstStyle/>
        <a:p>
          <a:pPr>
            <a:defRPr lang="ja-JP" sz="1800" b="1" i="0" u="none" strike="noStrike" kern="1200" cap="all" spc="150" baseline="0">
              <a:solidFill>
                <a:schemeClr val="tx1">
                  <a:lumMod val="50000"/>
                  <a:lumOff val="50000"/>
                </a:schemeClr>
              </a:solidFill>
              <a:latin typeface="+mn-lt"/>
              <a:ea typeface="+mn-ea"/>
              <a:cs typeface="+mn-cs"/>
            </a:defRPr>
          </a:pPr>
          <a:endParaRPr lang="ja-JP"/>
        </a:p>
      </c:txPr>
    </c:title>
    <c:autoTitleDeleted val="0"/>
    <c:plotArea>
      <c:layout/>
      <c:barChart>
        <c:barDir val="col"/>
        <c:grouping val="clustered"/>
        <c:varyColors val="0"/>
        <c:ser>
          <c:idx val="0"/>
          <c:order val="0"/>
          <c:spPr>
            <a:pattFill prst="narHorz">
              <a:fgClr>
                <a:schemeClr val="accent1"/>
              </a:fgClr>
              <a:bgClr>
                <a:schemeClr val="accent1">
                  <a:lumMod val="20000"/>
                  <a:lumOff val="80000"/>
                </a:schemeClr>
              </a:bgClr>
            </a:pattFill>
            <a:ln>
              <a:noFill/>
            </a:ln>
            <a:effectLst>
              <a:innerShdw blurRad="114300">
                <a:schemeClr val="accent1"/>
              </a:innerShdw>
            </a:effectLst>
          </c:spPr>
          <c:invertIfNegative val="0"/>
          <c:dPt>
            <c:idx val="3"/>
            <c:invertIfNegative val="0"/>
            <c:bubble3D val="0"/>
            <c:spPr>
              <a:solidFill>
                <a:srgbClr val="FF0000"/>
              </a:solidFill>
              <a:ln>
                <a:noFill/>
              </a:ln>
              <a:effectLst>
                <a:innerShdw blurRad="114300">
                  <a:schemeClr val="accent1"/>
                </a:innerShdw>
              </a:effectLst>
            </c:spPr>
            <c:extLst>
              <c:ext xmlns:c16="http://schemas.microsoft.com/office/drawing/2014/chart" uri="{C3380CC4-5D6E-409C-BE32-E72D297353CC}">
                <c16:uniqueId val="{00000001-5715-4D78-8EB7-AEA8CED020CA}"/>
              </c:ext>
            </c:extLst>
          </c:dPt>
          <c:dPt>
            <c:idx val="4"/>
            <c:invertIfNegative val="0"/>
            <c:bubble3D val="0"/>
            <c:spPr>
              <a:solidFill>
                <a:srgbClr val="FF0000"/>
              </a:solidFill>
              <a:ln>
                <a:noFill/>
              </a:ln>
              <a:effectLst>
                <a:innerShdw blurRad="114300">
                  <a:schemeClr val="accent1"/>
                </a:innerShdw>
              </a:effectLst>
            </c:spPr>
            <c:extLst>
              <c:ext xmlns:c16="http://schemas.microsoft.com/office/drawing/2014/chart" uri="{C3380CC4-5D6E-409C-BE32-E72D297353CC}">
                <c16:uniqueId val="{00000003-5715-4D78-8EB7-AEA8CED020CA}"/>
              </c:ext>
            </c:extLst>
          </c:dPt>
          <c:dLbls>
            <c:dLbl>
              <c:idx val="0"/>
              <c:layout>
                <c:manualLayout>
                  <c:x val="-1.6383486637666477E-17"/>
                  <c:y val="6.379176696177226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715-4D78-8EB7-AEA8CED020CA}"/>
                </c:ext>
              </c:extLst>
            </c:dLbl>
            <c:dLbl>
              <c:idx val="1"/>
              <c:layout>
                <c:manualLayout>
                  <c:x val="-6.5533946550665909E-17"/>
                  <c:y val="1.3344756775869337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715-4D78-8EB7-AEA8CED020CA}"/>
                </c:ext>
              </c:extLst>
            </c:dLbl>
            <c:dLbl>
              <c:idx val="2"/>
              <c:layout>
                <c:manualLayout>
                  <c:x val="-6.5533946550665909E-17"/>
                  <c:y val="5.6994818652848474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715-4D78-8EB7-AEA8CED020CA}"/>
                </c:ext>
              </c:extLst>
            </c:dLbl>
            <c:dLbl>
              <c:idx val="3"/>
              <c:layout>
                <c:manualLayout>
                  <c:x val="-1.7873100983021866E-3"/>
                  <c:y val="-4.6632124352331602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15-4D78-8EB7-AEA8CED020CA}"/>
                </c:ext>
              </c:extLst>
            </c:dLbl>
            <c:dLbl>
              <c:idx val="4"/>
              <c:layout>
                <c:manualLayout>
                  <c:x val="0"/>
                  <c:y val="-1.2089810017271157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15-4D78-8EB7-AEA8CED020CA}"/>
                </c:ext>
              </c:extLst>
            </c:dLbl>
            <c:spPr>
              <a:noFill/>
              <a:ln>
                <a:noFill/>
              </a:ln>
              <a:effectLst/>
            </c:spPr>
            <c:txPr>
              <a:bodyPr rot="0" spcFirstLastPara="1" vertOverflow="ellipsis" vert="horz" wrap="square" lIns="38100" tIns="19050" rIns="38100" bIns="19050" anchor="ctr" anchorCtr="1">
                <a:spAutoFit/>
              </a:bodyPr>
              <a:lstStyle/>
              <a:p>
                <a:pPr>
                  <a:defRPr lang="ja-JP" sz="1200" b="1" i="0" u="none" strike="noStrike" kern="1200" baseline="0">
                    <a:solidFill>
                      <a:schemeClr val="tx1"/>
                    </a:solidFill>
                    <a:latin typeface="+mn-lt"/>
                    <a:ea typeface="+mn-ea"/>
                    <a:cs typeface="+mn-cs"/>
                  </a:defRPr>
                </a:pPr>
                <a:endParaRPr lang="ja-JP"/>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val>
            <c:numRef>
              <c:f>'[Microsoft PowerPoint 内のグラフ]Sheet1'!$B$13:$F$13</c:f>
              <c:numCache>
                <c:formatCode>General</c:formatCode>
                <c:ptCount val="5"/>
                <c:pt idx="0">
                  <c:v>0.57999999999999996</c:v>
                </c:pt>
                <c:pt idx="1">
                  <c:v>1.17</c:v>
                </c:pt>
                <c:pt idx="2">
                  <c:v>2.67</c:v>
                </c:pt>
                <c:pt idx="3">
                  <c:v>11.42</c:v>
                </c:pt>
                <c:pt idx="4">
                  <c:v>11.13</c:v>
                </c:pt>
              </c:numCache>
            </c:numRef>
          </c:val>
          <c:extLst>
            <c:ext xmlns:c15="http://schemas.microsoft.com/office/drawing/2012/chart" uri="{02D57815-91ED-43cb-92C2-25804820EDAC}">
              <c15:filteredSeriesTitle>
                <c15:tx>
                  <c:strRef>
                    <c:extLst>
                      <c:ext uri="{02D57815-91ED-43cb-92C2-25804820EDAC}">
                        <c15:formulaRef>
                          <c15:sqref>'[Microsoft PowerPoint 内のグラフ]Sheet1'!$A$13</c15:sqref>
                        </c15:formulaRef>
                      </c:ext>
                    </c:extLst>
                    <c:strCache>
                      <c:ptCount val="1"/>
                      <c:pt idx="0">
                        <c:v>月平均新規受診数（人）</c:v>
                      </c:pt>
                    </c:strCache>
                  </c:strRef>
                </c15:tx>
              </c15:filteredSeriesTitle>
            </c:ext>
            <c:ext xmlns:c15="http://schemas.microsoft.com/office/drawing/2012/chart" uri="{02D57815-91ED-43cb-92C2-25804820EDAC}">
              <c15:filteredCategoryTitle>
                <c15:cat>
                  <c:strRef>
                    <c:extLst>
                      <c:ext uri="{02D57815-91ED-43cb-92C2-25804820EDAC}">
                        <c15:formulaRef>
                          <c15:sqref>'[Microsoft PowerPoint 内のグラフ]Sheet1'!$B$12:$F$12</c15:sqref>
                        </c15:formulaRef>
                      </c:ext>
                    </c:extLst>
                    <c:strCache>
                      <c:ptCount val="5"/>
                      <c:pt idx="0">
                        <c:v>2019年度</c:v>
                      </c:pt>
                      <c:pt idx="1">
                        <c:v>2020年度</c:v>
                      </c:pt>
                      <c:pt idx="2">
                        <c:v>2021年度9月末まで</c:v>
                      </c:pt>
                      <c:pt idx="3">
                        <c:v>2022年度</c:v>
                      </c:pt>
                      <c:pt idx="4">
                        <c:v>2023年度11月末まで</c:v>
                      </c:pt>
                    </c:strCache>
                  </c:strRef>
                </c15:cat>
              </c15:filteredCategoryTitle>
            </c:ext>
            <c:ext xmlns:c16="http://schemas.microsoft.com/office/drawing/2014/chart" uri="{C3380CC4-5D6E-409C-BE32-E72D297353CC}">
              <c16:uniqueId val="{00000007-5715-4D78-8EB7-AEA8CED020CA}"/>
            </c:ext>
          </c:extLst>
        </c:ser>
        <c:dLbls>
          <c:dLblPos val="inEnd"/>
          <c:showLegendKey val="0"/>
          <c:showVal val="1"/>
          <c:showCatName val="0"/>
          <c:showSerName val="0"/>
          <c:showPercent val="0"/>
          <c:showBubbleSize val="0"/>
        </c:dLbls>
        <c:gapWidth val="164"/>
        <c:overlap val="-22"/>
        <c:axId val="805130000"/>
        <c:axId val="859149199"/>
      </c:barChart>
      <c:catAx>
        <c:axId val="805130000"/>
        <c:scaling>
          <c:orientation val="minMax"/>
        </c:scaling>
        <c:delete val="0"/>
        <c:axPos val="b"/>
        <c:numFmt formatCode="General" sourceLinked="1"/>
        <c:majorTickMark val="none"/>
        <c:minorTickMark val="none"/>
        <c:tickLblPos val="nextTo"/>
        <c:spPr>
          <a:noFill/>
          <a:ln w="19050" cap="flat" cmpd="sng" algn="ctr">
            <a:solidFill>
              <a:schemeClr val="tx1">
                <a:lumMod val="25000"/>
                <a:lumOff val="75000"/>
              </a:schemeClr>
            </a:solidFill>
            <a:round/>
          </a:ln>
          <a:effectLst/>
        </c:spPr>
        <c:txPr>
          <a:bodyPr rot="-60000000" spcFirstLastPara="1" vertOverflow="ellipsis" vert="horz" wrap="square" anchor="ctr" anchorCtr="1"/>
          <a:lstStyle/>
          <a:p>
            <a:pPr>
              <a:defRPr lang="ja-JP" sz="1200" b="1" i="0" u="none" strike="noStrike" kern="1200" baseline="0">
                <a:solidFill>
                  <a:schemeClr val="tx1"/>
                </a:solidFill>
                <a:latin typeface="+mn-lt"/>
                <a:ea typeface="+mn-ea"/>
                <a:cs typeface="+mn-cs"/>
              </a:defRPr>
            </a:pPr>
            <a:endParaRPr lang="ja-JP"/>
          </a:p>
        </c:txPr>
        <c:crossAx val="859149199"/>
        <c:crosses val="autoZero"/>
        <c:auto val="1"/>
        <c:lblAlgn val="ctr"/>
        <c:lblOffset val="100"/>
        <c:noMultiLvlLbl val="0"/>
      </c:catAx>
      <c:valAx>
        <c:axId val="859149199"/>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solidFill>
                <a:latin typeface="+mn-lt"/>
                <a:ea typeface="+mn-ea"/>
                <a:cs typeface="+mn-cs"/>
              </a:defRPr>
            </a:pPr>
            <a:endParaRPr lang="ja-JP"/>
          </a:p>
        </c:txPr>
        <c:crossAx val="805130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3">
  <cs:axisTitle>
    <cs:lnRef idx="0"/>
    <cs:fillRef idx="0"/>
    <cs:effectRef idx="0"/>
    <cs:fontRef idx="minor">
      <a:schemeClr val="tx1">
        <a:lumMod val="65000"/>
        <a:lumOff val="35000"/>
      </a:schemeClr>
    </cs:fontRef>
    <cs:defRPr sz="900" b="1" kern="1200"/>
  </cs:axisTitle>
  <cs:categoryAxis>
    <cs:lnRef idx="0"/>
    <cs:fillRef idx="0"/>
    <cs:effectRef idx="0"/>
    <cs:fontRef idx="minor">
      <a:schemeClr val="tx1">
        <a:lumMod val="65000"/>
        <a:lumOff val="35000"/>
      </a:schemeClr>
    </cs:fontRef>
    <cs:spPr>
      <a:ln w="19050"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styleClr val="auto"/>
    </cs:effectRef>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
  <cs:dataPoint3D>
    <cs:lnRef idx="0"/>
    <cs:fillRef idx="0">
      <cs:styleClr val="auto"/>
    </cs:fillRef>
    <cs:effectRef idx="0"/>
    <cs:fontRef idx="minor">
      <a:schemeClr val="dk1"/>
    </cs:fontRef>
    <cs:spPr>
      <a:pattFill prst="narHorz">
        <a:fgClr>
          <a:schemeClr val="phClr"/>
        </a:fgClr>
        <a:bgClr>
          <a:schemeClr val="phClr">
            <a:lumMod val="20000"/>
            <a:lumOff val="80000"/>
          </a:schemeClr>
        </a:bgClr>
      </a:pattFill>
      <a:effectLst>
        <a:innerShdw blurRad="114300">
          <a:schemeClr val="phClr"/>
        </a:innerShdw>
      </a:effectLst>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a:solidFill>
          <a:schemeClr val="tx1">
            <a:lumMod val="15000"/>
            <a:lumOff val="85000"/>
          </a:schemeClr>
        </a:solidFill>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50000"/>
        <a:lumOff val="50000"/>
      </a:schemeClr>
    </cs:fontRef>
    <cs:defRPr sz="1800" b="1" kern="1200" cap="all" spc="15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460D95-DF36-4805-9030-3576FA11456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kumimoji="1" lang="ja-JP" altLang="en-US"/>
        </a:p>
      </dgm:t>
    </dgm:pt>
    <dgm:pt modelId="{AC737975-F9E1-4049-B008-ED8BD782BB55}">
      <dgm:prSet>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kumimoji="1" lang="ja-JP" b="1" dirty="0">
              <a:solidFill>
                <a:srgbClr val="00B0F0"/>
              </a:solidFill>
            </a:rPr>
            <a:t>運動系</a:t>
          </a:r>
          <a:r>
            <a:rPr kumimoji="1" lang="ja-JP" altLang="en-US" b="1" dirty="0">
              <a:solidFill>
                <a:srgbClr val="00B0F0"/>
              </a:solidFill>
            </a:rPr>
            <a:t>障害</a:t>
          </a:r>
          <a:endParaRPr kumimoji="1" lang="en-US" altLang="ja-JP" b="1" dirty="0">
            <a:solidFill>
              <a:srgbClr val="00B0F0"/>
            </a:solidFill>
          </a:endParaRPr>
        </a:p>
        <a:p>
          <a:pPr rtl="0"/>
          <a:r>
            <a:rPr kumimoji="1" lang="ja-JP" b="1" dirty="0"/>
            <a:t>不随意運動，脱力，筋力低下，けいれん</a:t>
          </a:r>
          <a:r>
            <a:rPr kumimoji="1" lang="ja-JP" altLang="en-US" b="1" dirty="0"/>
            <a:t>，歩行障害</a:t>
          </a:r>
          <a:r>
            <a:rPr kumimoji="1" lang="ja-JP" b="1" dirty="0"/>
            <a:t>等</a:t>
          </a:r>
          <a:endParaRPr lang="ja-JP" b="1" dirty="0"/>
        </a:p>
      </dgm:t>
    </dgm:pt>
    <dgm:pt modelId="{4A96FA5A-BE1D-489D-A2E8-EEAB32E9E194}" type="parTrans" cxnId="{734F41E2-A7E8-451D-AD21-A5E0BE6D9AFD}">
      <dgm:prSet/>
      <dgm:spPr/>
      <dgm:t>
        <a:bodyPr/>
        <a:lstStyle/>
        <a:p>
          <a:endParaRPr kumimoji="1" lang="ja-JP" altLang="en-US"/>
        </a:p>
      </dgm:t>
    </dgm:pt>
    <dgm:pt modelId="{70881098-E6A0-4E78-9548-7C5F3DE69796}" type="sibTrans" cxnId="{734F41E2-A7E8-451D-AD21-A5E0BE6D9AFD}">
      <dgm:prSet/>
      <dgm:spPr/>
      <dgm:t>
        <a:bodyPr/>
        <a:lstStyle/>
        <a:p>
          <a:endParaRPr kumimoji="1" lang="ja-JP" altLang="en-US"/>
        </a:p>
      </dgm:t>
    </dgm:pt>
    <dgm:pt modelId="{F294BDD6-0888-4365-94D8-005E0DD4B4D3}">
      <dgm:prSet>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kumimoji="1" lang="ja-JP" b="1" dirty="0">
              <a:solidFill>
                <a:srgbClr val="00B0F0"/>
              </a:solidFill>
            </a:rPr>
            <a:t>認知・情動系</a:t>
          </a:r>
          <a:r>
            <a:rPr kumimoji="1" lang="ja-JP" altLang="en-US" b="1" dirty="0">
              <a:solidFill>
                <a:srgbClr val="00B0F0"/>
              </a:solidFill>
            </a:rPr>
            <a:t>障害</a:t>
          </a:r>
          <a:endParaRPr kumimoji="1" lang="en-US" altLang="ja-JP" b="1" dirty="0">
            <a:solidFill>
              <a:srgbClr val="00B0F0"/>
            </a:solidFill>
          </a:endParaRPr>
        </a:p>
        <a:p>
          <a:pPr rtl="0"/>
          <a:r>
            <a:rPr kumimoji="1" lang="ja-JP" altLang="en-US" b="1" dirty="0"/>
            <a:t>倦怠感</a:t>
          </a:r>
          <a:r>
            <a:rPr kumimoji="1" lang="ja-JP" b="1" dirty="0"/>
            <a:t>，</a:t>
          </a:r>
          <a:r>
            <a:rPr kumimoji="1" lang="ja-JP" altLang="en-US" b="1" dirty="0"/>
            <a:t>集中力低下</a:t>
          </a:r>
          <a:r>
            <a:rPr kumimoji="1" lang="ja-JP" b="1" dirty="0"/>
            <a:t>，学習障害，記憶障害，</a:t>
          </a:r>
          <a:r>
            <a:rPr kumimoji="1" lang="ja-JP" altLang="en-US" b="1" dirty="0"/>
            <a:t>相貌認知障害</a:t>
          </a:r>
          <a:r>
            <a:rPr kumimoji="1" lang="ja-JP" b="1" dirty="0"/>
            <a:t>等</a:t>
          </a:r>
          <a:endParaRPr lang="ja-JP" b="1" dirty="0"/>
        </a:p>
      </dgm:t>
    </dgm:pt>
    <dgm:pt modelId="{C32AE221-72E5-4A25-90CD-26FD750A6DA3}" type="parTrans" cxnId="{CBF6C201-0BF5-4268-900B-E649A9D1733C}">
      <dgm:prSet/>
      <dgm:spPr/>
      <dgm:t>
        <a:bodyPr/>
        <a:lstStyle/>
        <a:p>
          <a:endParaRPr kumimoji="1" lang="ja-JP" altLang="en-US"/>
        </a:p>
      </dgm:t>
    </dgm:pt>
    <dgm:pt modelId="{EB2AAABD-8D94-4684-A588-957741B48369}" type="sibTrans" cxnId="{CBF6C201-0BF5-4268-900B-E649A9D1733C}">
      <dgm:prSet/>
      <dgm:spPr/>
      <dgm:t>
        <a:bodyPr/>
        <a:lstStyle/>
        <a:p>
          <a:endParaRPr kumimoji="1" lang="ja-JP" altLang="en-US"/>
        </a:p>
      </dgm:t>
    </dgm:pt>
    <dgm:pt modelId="{F67E7252-137F-400A-B51C-0BA1316E3C52}">
      <dgm:prSet>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kumimoji="1" lang="ja-JP" b="1" dirty="0">
              <a:solidFill>
                <a:srgbClr val="00B0F0"/>
              </a:solidFill>
            </a:rPr>
            <a:t>自律神経・内分泌系</a:t>
          </a:r>
          <a:r>
            <a:rPr kumimoji="1" lang="ja-JP" altLang="en-US" b="1" dirty="0">
              <a:solidFill>
                <a:srgbClr val="00B0F0"/>
              </a:solidFill>
            </a:rPr>
            <a:t>障害</a:t>
          </a:r>
          <a:endParaRPr kumimoji="1" lang="en-US" altLang="ja-JP" b="1" dirty="0">
            <a:solidFill>
              <a:srgbClr val="00B0F0"/>
            </a:solidFill>
          </a:endParaRPr>
        </a:p>
        <a:p>
          <a:pPr rtl="0"/>
          <a:r>
            <a:rPr kumimoji="1" lang="ja-JP" b="1" dirty="0"/>
            <a:t>発熱，月経異常，過呼吸</a:t>
          </a:r>
          <a:r>
            <a:rPr kumimoji="1" lang="ja-JP" altLang="en-US" b="1" dirty="0"/>
            <a:t>，</a:t>
          </a:r>
          <a:r>
            <a:rPr kumimoji="1" lang="ja-JP" b="1" dirty="0"/>
            <a:t>睡眠障害</a:t>
          </a:r>
          <a:r>
            <a:rPr kumimoji="1" lang="ja-JP" altLang="en-US" b="1" dirty="0"/>
            <a:t>，ナルコレプシー，発汗過多</a:t>
          </a:r>
          <a:r>
            <a:rPr kumimoji="1" lang="ja-JP" b="1" dirty="0"/>
            <a:t>等</a:t>
          </a:r>
          <a:endParaRPr lang="ja-JP" b="1" dirty="0"/>
        </a:p>
      </dgm:t>
    </dgm:pt>
    <dgm:pt modelId="{671C35E5-4ABF-4827-950C-0245CF924ACB}" type="parTrans" cxnId="{3D5FA1D5-98E7-4AB7-8CE1-2EA8FC668E9E}">
      <dgm:prSet/>
      <dgm:spPr/>
      <dgm:t>
        <a:bodyPr/>
        <a:lstStyle/>
        <a:p>
          <a:endParaRPr kumimoji="1" lang="ja-JP" altLang="en-US"/>
        </a:p>
      </dgm:t>
    </dgm:pt>
    <dgm:pt modelId="{42AD9204-C88E-4CEF-863B-F302A866E0B4}" type="sibTrans" cxnId="{3D5FA1D5-98E7-4AB7-8CE1-2EA8FC668E9E}">
      <dgm:prSet/>
      <dgm:spPr/>
      <dgm:t>
        <a:bodyPr/>
        <a:lstStyle/>
        <a:p>
          <a:endParaRPr kumimoji="1" lang="ja-JP" altLang="en-US"/>
        </a:p>
      </dgm:t>
    </dgm:pt>
    <dgm:pt modelId="{089FD2BC-11A6-4AAB-A479-86342ED762BB}">
      <dgm:prSet>
        <dgm:style>
          <a:lnRef idx="2">
            <a:schemeClr val="accent1"/>
          </a:lnRef>
          <a:fillRef idx="1">
            <a:schemeClr val="lt1"/>
          </a:fillRef>
          <a:effectRef idx="0">
            <a:schemeClr val="accent1"/>
          </a:effectRef>
          <a:fontRef idx="minor">
            <a:schemeClr val="dk1"/>
          </a:fontRef>
        </dgm:style>
      </dgm:prSet>
      <dgm:spPr>
        <a:ln>
          <a:noFill/>
        </a:ln>
      </dgm:spPr>
      <dgm:t>
        <a:bodyPr/>
        <a:lstStyle/>
        <a:p>
          <a:pPr rtl="0"/>
          <a:r>
            <a:rPr kumimoji="1" lang="ja-JP" b="1" dirty="0">
              <a:solidFill>
                <a:srgbClr val="00B0F0"/>
              </a:solidFill>
            </a:rPr>
            <a:t>感覚系</a:t>
          </a:r>
          <a:r>
            <a:rPr kumimoji="1" lang="ja-JP" altLang="en-US" b="1" dirty="0">
              <a:solidFill>
                <a:srgbClr val="00B0F0"/>
              </a:solidFill>
            </a:rPr>
            <a:t>障害</a:t>
          </a:r>
          <a:endParaRPr kumimoji="1" lang="en-US" altLang="ja-JP" b="1" dirty="0">
            <a:solidFill>
              <a:srgbClr val="00B0F0"/>
            </a:solidFill>
          </a:endParaRPr>
        </a:p>
        <a:p>
          <a:pPr rtl="0"/>
          <a:r>
            <a:rPr kumimoji="1" lang="ja-JP" altLang="en-US" b="1" dirty="0">
              <a:solidFill>
                <a:srgbClr val="FF0000"/>
              </a:solidFill>
            </a:rPr>
            <a:t> </a:t>
          </a:r>
          <a:r>
            <a:rPr kumimoji="1" lang="ja-JP" b="1" dirty="0"/>
            <a:t>頭痛</a:t>
          </a:r>
          <a:r>
            <a:rPr kumimoji="1" lang="ja-JP" altLang="en-US" b="1" dirty="0"/>
            <a:t>，四肢・全身の疼痛</a:t>
          </a:r>
          <a:r>
            <a:rPr kumimoji="1" lang="ja-JP" b="1" dirty="0"/>
            <a:t>，</a:t>
          </a:r>
          <a:r>
            <a:rPr kumimoji="1" lang="ja-JP" altLang="en-US" b="1" dirty="0"/>
            <a:t>光過敏</a:t>
          </a:r>
          <a:r>
            <a:rPr kumimoji="1" lang="ja-JP" b="1" dirty="0"/>
            <a:t>，</a:t>
          </a:r>
          <a:r>
            <a:rPr kumimoji="1" lang="ja-JP" altLang="en-US" b="1" dirty="0"/>
            <a:t>音過敏，嗅覚障害，激しい生理痛</a:t>
          </a:r>
          <a:r>
            <a:rPr kumimoji="1" lang="ja-JP" b="1" dirty="0"/>
            <a:t>等</a:t>
          </a:r>
          <a:endParaRPr lang="ja-JP" b="1" dirty="0"/>
        </a:p>
      </dgm:t>
    </dgm:pt>
    <dgm:pt modelId="{D16B15AE-6869-48C2-8691-146A32BE25B0}" type="sibTrans" cxnId="{B8C25A9B-2EFD-47C1-BD0C-09AD47F81E41}">
      <dgm:prSet/>
      <dgm:spPr/>
      <dgm:t>
        <a:bodyPr/>
        <a:lstStyle/>
        <a:p>
          <a:endParaRPr kumimoji="1" lang="ja-JP" altLang="en-US"/>
        </a:p>
      </dgm:t>
    </dgm:pt>
    <dgm:pt modelId="{0800EB2D-4EE0-45CA-BF40-A70C9F1732CC}" type="parTrans" cxnId="{B8C25A9B-2EFD-47C1-BD0C-09AD47F81E41}">
      <dgm:prSet/>
      <dgm:spPr/>
      <dgm:t>
        <a:bodyPr/>
        <a:lstStyle/>
        <a:p>
          <a:endParaRPr kumimoji="1" lang="ja-JP" altLang="en-US"/>
        </a:p>
      </dgm:t>
    </dgm:pt>
    <dgm:pt modelId="{F2640FA0-52C9-4E4B-98E9-051B9DF1F6AA}" type="pres">
      <dgm:prSet presAssocID="{23460D95-DF36-4805-9030-3576FA11456A}" presName="linear" presStyleCnt="0">
        <dgm:presLayoutVars>
          <dgm:animLvl val="lvl"/>
          <dgm:resizeHandles val="exact"/>
        </dgm:presLayoutVars>
      </dgm:prSet>
      <dgm:spPr/>
    </dgm:pt>
    <dgm:pt modelId="{19832395-B1A7-418E-9B46-9ADFF526B6CC}" type="pres">
      <dgm:prSet presAssocID="{089FD2BC-11A6-4AAB-A479-86342ED762BB}" presName="parentText" presStyleLbl="node1" presStyleIdx="0" presStyleCnt="4" custAng="0" custScaleY="113206" custLinFactNeighborX="-1132" custLinFactNeighborY="11286">
        <dgm:presLayoutVars>
          <dgm:chMax val="0"/>
          <dgm:bulletEnabled val="1"/>
        </dgm:presLayoutVars>
      </dgm:prSet>
      <dgm:spPr/>
    </dgm:pt>
    <dgm:pt modelId="{05991C59-371F-4578-9DCA-4310EEE35AD8}" type="pres">
      <dgm:prSet presAssocID="{D16B15AE-6869-48C2-8691-146A32BE25B0}" presName="spacer" presStyleCnt="0"/>
      <dgm:spPr/>
    </dgm:pt>
    <dgm:pt modelId="{A0051EC8-9ED5-4B9E-9A1E-411F8562A309}" type="pres">
      <dgm:prSet presAssocID="{AC737975-F9E1-4049-B008-ED8BD782BB55}" presName="parentText" presStyleLbl="node1" presStyleIdx="1" presStyleCnt="4">
        <dgm:presLayoutVars>
          <dgm:chMax val="0"/>
          <dgm:bulletEnabled val="1"/>
        </dgm:presLayoutVars>
      </dgm:prSet>
      <dgm:spPr/>
    </dgm:pt>
    <dgm:pt modelId="{E19BDA36-144E-4350-9955-35D7B1C436EA}" type="pres">
      <dgm:prSet presAssocID="{70881098-E6A0-4E78-9548-7C5F3DE69796}" presName="spacer" presStyleCnt="0"/>
      <dgm:spPr/>
    </dgm:pt>
    <dgm:pt modelId="{8A922214-DBC3-41FC-BA14-3A7912786B2F}" type="pres">
      <dgm:prSet presAssocID="{F294BDD6-0888-4365-94D8-005E0DD4B4D3}" presName="parentText" presStyleLbl="node1" presStyleIdx="2" presStyleCnt="4">
        <dgm:presLayoutVars>
          <dgm:chMax val="0"/>
          <dgm:bulletEnabled val="1"/>
        </dgm:presLayoutVars>
      </dgm:prSet>
      <dgm:spPr/>
    </dgm:pt>
    <dgm:pt modelId="{3B68AA29-482D-4BCF-A564-2C8337535DFC}" type="pres">
      <dgm:prSet presAssocID="{EB2AAABD-8D94-4684-A588-957741B48369}" presName="spacer" presStyleCnt="0"/>
      <dgm:spPr/>
    </dgm:pt>
    <dgm:pt modelId="{8809FC44-AA43-4420-9A2F-AA0479CBF266}" type="pres">
      <dgm:prSet presAssocID="{F67E7252-137F-400A-B51C-0BA1316E3C52}" presName="parentText" presStyleLbl="node1" presStyleIdx="3" presStyleCnt="4">
        <dgm:presLayoutVars>
          <dgm:chMax val="0"/>
          <dgm:bulletEnabled val="1"/>
        </dgm:presLayoutVars>
      </dgm:prSet>
      <dgm:spPr/>
    </dgm:pt>
  </dgm:ptLst>
  <dgm:cxnLst>
    <dgm:cxn modelId="{CBF6C201-0BF5-4268-900B-E649A9D1733C}" srcId="{23460D95-DF36-4805-9030-3576FA11456A}" destId="{F294BDD6-0888-4365-94D8-005E0DD4B4D3}" srcOrd="2" destOrd="0" parTransId="{C32AE221-72E5-4A25-90CD-26FD750A6DA3}" sibTransId="{EB2AAABD-8D94-4684-A588-957741B48369}"/>
    <dgm:cxn modelId="{653C6311-BA9C-47D9-9545-B300ABCFCBD7}" type="presOf" srcId="{F67E7252-137F-400A-B51C-0BA1316E3C52}" destId="{8809FC44-AA43-4420-9A2F-AA0479CBF266}" srcOrd="0" destOrd="0" presId="urn:microsoft.com/office/officeart/2005/8/layout/vList2"/>
    <dgm:cxn modelId="{F0BD6216-0289-47AA-A31E-12FC7007E34F}" type="presOf" srcId="{AC737975-F9E1-4049-B008-ED8BD782BB55}" destId="{A0051EC8-9ED5-4B9E-9A1E-411F8562A309}" srcOrd="0" destOrd="0" presId="urn:microsoft.com/office/officeart/2005/8/layout/vList2"/>
    <dgm:cxn modelId="{A626554B-E5F8-4B98-B3FB-67BEFA2A53E4}" type="presOf" srcId="{F294BDD6-0888-4365-94D8-005E0DD4B4D3}" destId="{8A922214-DBC3-41FC-BA14-3A7912786B2F}" srcOrd="0" destOrd="0" presId="urn:microsoft.com/office/officeart/2005/8/layout/vList2"/>
    <dgm:cxn modelId="{B8C25A9B-2EFD-47C1-BD0C-09AD47F81E41}" srcId="{23460D95-DF36-4805-9030-3576FA11456A}" destId="{089FD2BC-11A6-4AAB-A479-86342ED762BB}" srcOrd="0" destOrd="0" parTransId="{0800EB2D-4EE0-45CA-BF40-A70C9F1732CC}" sibTransId="{D16B15AE-6869-48C2-8691-146A32BE25B0}"/>
    <dgm:cxn modelId="{3F86219F-8AA0-4990-999C-16FD84473523}" type="presOf" srcId="{23460D95-DF36-4805-9030-3576FA11456A}" destId="{F2640FA0-52C9-4E4B-98E9-051B9DF1F6AA}" srcOrd="0" destOrd="0" presId="urn:microsoft.com/office/officeart/2005/8/layout/vList2"/>
    <dgm:cxn modelId="{CB32FFD3-A2D7-4D58-BAE9-F2BA9862978F}" type="presOf" srcId="{089FD2BC-11A6-4AAB-A479-86342ED762BB}" destId="{19832395-B1A7-418E-9B46-9ADFF526B6CC}" srcOrd="0" destOrd="0" presId="urn:microsoft.com/office/officeart/2005/8/layout/vList2"/>
    <dgm:cxn modelId="{3D5FA1D5-98E7-4AB7-8CE1-2EA8FC668E9E}" srcId="{23460D95-DF36-4805-9030-3576FA11456A}" destId="{F67E7252-137F-400A-B51C-0BA1316E3C52}" srcOrd="3" destOrd="0" parTransId="{671C35E5-4ABF-4827-950C-0245CF924ACB}" sibTransId="{42AD9204-C88E-4CEF-863B-F302A866E0B4}"/>
    <dgm:cxn modelId="{734F41E2-A7E8-451D-AD21-A5E0BE6D9AFD}" srcId="{23460D95-DF36-4805-9030-3576FA11456A}" destId="{AC737975-F9E1-4049-B008-ED8BD782BB55}" srcOrd="1" destOrd="0" parTransId="{4A96FA5A-BE1D-489D-A2E8-EEAB32E9E194}" sibTransId="{70881098-E6A0-4E78-9548-7C5F3DE69796}"/>
    <dgm:cxn modelId="{30A037A2-0D24-4947-85FB-127CC64E1382}" type="presParOf" srcId="{F2640FA0-52C9-4E4B-98E9-051B9DF1F6AA}" destId="{19832395-B1A7-418E-9B46-9ADFF526B6CC}" srcOrd="0" destOrd="0" presId="urn:microsoft.com/office/officeart/2005/8/layout/vList2"/>
    <dgm:cxn modelId="{14A1D8AE-CE7A-4991-BB4A-DA0AA40A8A5D}" type="presParOf" srcId="{F2640FA0-52C9-4E4B-98E9-051B9DF1F6AA}" destId="{05991C59-371F-4578-9DCA-4310EEE35AD8}" srcOrd="1" destOrd="0" presId="urn:microsoft.com/office/officeart/2005/8/layout/vList2"/>
    <dgm:cxn modelId="{FE085794-8021-4F04-A218-8112350B4BD5}" type="presParOf" srcId="{F2640FA0-52C9-4E4B-98E9-051B9DF1F6AA}" destId="{A0051EC8-9ED5-4B9E-9A1E-411F8562A309}" srcOrd="2" destOrd="0" presId="urn:microsoft.com/office/officeart/2005/8/layout/vList2"/>
    <dgm:cxn modelId="{3443926B-6763-41D7-91AA-E50E44ACA6DA}" type="presParOf" srcId="{F2640FA0-52C9-4E4B-98E9-051B9DF1F6AA}" destId="{E19BDA36-144E-4350-9955-35D7B1C436EA}" srcOrd="3" destOrd="0" presId="urn:microsoft.com/office/officeart/2005/8/layout/vList2"/>
    <dgm:cxn modelId="{78395624-51B5-4D2A-BF37-AB007F1B7247}" type="presParOf" srcId="{F2640FA0-52C9-4E4B-98E9-051B9DF1F6AA}" destId="{8A922214-DBC3-41FC-BA14-3A7912786B2F}" srcOrd="4" destOrd="0" presId="urn:microsoft.com/office/officeart/2005/8/layout/vList2"/>
    <dgm:cxn modelId="{37DB6A87-9B63-4661-9225-5CC63C543F21}" type="presParOf" srcId="{F2640FA0-52C9-4E4B-98E9-051B9DF1F6AA}" destId="{3B68AA29-482D-4BCF-A564-2C8337535DFC}" srcOrd="5" destOrd="0" presId="urn:microsoft.com/office/officeart/2005/8/layout/vList2"/>
    <dgm:cxn modelId="{9FAAD4C0-82A5-4A12-B56A-53A0C1E33FF1}" type="presParOf" srcId="{F2640FA0-52C9-4E4B-98E9-051B9DF1F6AA}" destId="{8809FC44-AA43-4420-9A2F-AA0479CBF266}" srcOrd="6"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832395-B1A7-418E-9B46-9ADFF526B6CC}">
      <dsp:nvSpPr>
        <dsp:cNvPr id="0" name=""/>
        <dsp:cNvSpPr/>
      </dsp:nvSpPr>
      <dsp:spPr>
        <a:xfrm>
          <a:off x="0" y="388017"/>
          <a:ext cx="8496944" cy="1140403"/>
        </a:xfrm>
        <a:prstGeom prst="round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kumimoji="1" lang="ja-JP" sz="2100" b="1" kern="1200" dirty="0">
              <a:solidFill>
                <a:srgbClr val="00B0F0"/>
              </a:solidFill>
            </a:rPr>
            <a:t>感覚系</a:t>
          </a:r>
          <a:r>
            <a:rPr kumimoji="1" lang="ja-JP" altLang="en-US" sz="2100" b="1" kern="1200" dirty="0">
              <a:solidFill>
                <a:srgbClr val="00B0F0"/>
              </a:solidFill>
            </a:rPr>
            <a:t>障害</a:t>
          </a:r>
          <a:endParaRPr kumimoji="1" lang="en-US" altLang="ja-JP" sz="2100" b="1" kern="1200" dirty="0">
            <a:solidFill>
              <a:srgbClr val="00B0F0"/>
            </a:solidFill>
          </a:endParaRPr>
        </a:p>
        <a:p>
          <a:pPr marL="0" lvl="0" indent="0" algn="l" defTabSz="933450" rtl="0">
            <a:lnSpc>
              <a:spcPct val="90000"/>
            </a:lnSpc>
            <a:spcBef>
              <a:spcPct val="0"/>
            </a:spcBef>
            <a:spcAft>
              <a:spcPct val="35000"/>
            </a:spcAft>
            <a:buNone/>
          </a:pPr>
          <a:r>
            <a:rPr kumimoji="1" lang="ja-JP" altLang="en-US" sz="2100" b="1" kern="1200" dirty="0">
              <a:solidFill>
                <a:srgbClr val="FF0000"/>
              </a:solidFill>
            </a:rPr>
            <a:t> </a:t>
          </a:r>
          <a:r>
            <a:rPr kumimoji="1" lang="ja-JP" sz="2100" b="1" kern="1200" dirty="0"/>
            <a:t>頭痛</a:t>
          </a:r>
          <a:r>
            <a:rPr kumimoji="1" lang="ja-JP" altLang="en-US" sz="2100" b="1" kern="1200" dirty="0"/>
            <a:t>，四肢・全身の疼痛</a:t>
          </a:r>
          <a:r>
            <a:rPr kumimoji="1" lang="ja-JP" sz="2100" b="1" kern="1200" dirty="0"/>
            <a:t>，</a:t>
          </a:r>
          <a:r>
            <a:rPr kumimoji="1" lang="ja-JP" altLang="en-US" sz="2100" b="1" kern="1200" dirty="0"/>
            <a:t>光過敏</a:t>
          </a:r>
          <a:r>
            <a:rPr kumimoji="1" lang="ja-JP" sz="2100" b="1" kern="1200" dirty="0"/>
            <a:t>，</a:t>
          </a:r>
          <a:r>
            <a:rPr kumimoji="1" lang="ja-JP" altLang="en-US" sz="2100" b="1" kern="1200" dirty="0"/>
            <a:t>音過敏，嗅覚障害，激しい生理痛</a:t>
          </a:r>
          <a:r>
            <a:rPr kumimoji="1" lang="ja-JP" sz="2100" b="1" kern="1200" dirty="0"/>
            <a:t>等</a:t>
          </a:r>
          <a:endParaRPr lang="ja-JP" sz="2100" b="1" kern="1200" dirty="0"/>
        </a:p>
      </dsp:txBody>
      <dsp:txXfrm>
        <a:off x="55670" y="443687"/>
        <a:ext cx="8385604" cy="1029063"/>
      </dsp:txXfrm>
    </dsp:sp>
    <dsp:sp modelId="{A0051EC8-9ED5-4B9E-9A1E-411F8562A309}">
      <dsp:nvSpPr>
        <dsp:cNvPr id="0" name=""/>
        <dsp:cNvSpPr/>
      </dsp:nvSpPr>
      <dsp:spPr>
        <a:xfrm>
          <a:off x="0" y="1582075"/>
          <a:ext cx="8496944" cy="1007370"/>
        </a:xfrm>
        <a:prstGeom prst="round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kumimoji="1" lang="ja-JP" sz="2100" b="1" kern="1200" dirty="0">
              <a:solidFill>
                <a:srgbClr val="00B0F0"/>
              </a:solidFill>
            </a:rPr>
            <a:t>運動系</a:t>
          </a:r>
          <a:r>
            <a:rPr kumimoji="1" lang="ja-JP" altLang="en-US" sz="2100" b="1" kern="1200" dirty="0">
              <a:solidFill>
                <a:srgbClr val="00B0F0"/>
              </a:solidFill>
            </a:rPr>
            <a:t>障害</a:t>
          </a:r>
          <a:endParaRPr kumimoji="1" lang="en-US" altLang="ja-JP" sz="2100" b="1" kern="1200" dirty="0">
            <a:solidFill>
              <a:srgbClr val="00B0F0"/>
            </a:solidFill>
          </a:endParaRPr>
        </a:p>
        <a:p>
          <a:pPr marL="0" lvl="0" indent="0" algn="l" defTabSz="933450" rtl="0">
            <a:lnSpc>
              <a:spcPct val="90000"/>
            </a:lnSpc>
            <a:spcBef>
              <a:spcPct val="0"/>
            </a:spcBef>
            <a:spcAft>
              <a:spcPct val="35000"/>
            </a:spcAft>
            <a:buNone/>
          </a:pPr>
          <a:r>
            <a:rPr kumimoji="1" lang="ja-JP" sz="2100" b="1" kern="1200" dirty="0"/>
            <a:t>不随意運動，脱力，筋力低下，けいれん</a:t>
          </a:r>
          <a:r>
            <a:rPr kumimoji="1" lang="ja-JP" altLang="en-US" sz="2100" b="1" kern="1200" dirty="0"/>
            <a:t>，歩行障害</a:t>
          </a:r>
          <a:r>
            <a:rPr kumimoji="1" lang="ja-JP" sz="2100" b="1" kern="1200" dirty="0"/>
            <a:t>等</a:t>
          </a:r>
          <a:endParaRPr lang="ja-JP" sz="2100" b="1" kern="1200" dirty="0"/>
        </a:p>
      </dsp:txBody>
      <dsp:txXfrm>
        <a:off x="49176" y="1631251"/>
        <a:ext cx="8398592" cy="909018"/>
      </dsp:txXfrm>
    </dsp:sp>
    <dsp:sp modelId="{8A922214-DBC3-41FC-BA14-3A7912786B2F}">
      <dsp:nvSpPr>
        <dsp:cNvPr id="0" name=""/>
        <dsp:cNvSpPr/>
      </dsp:nvSpPr>
      <dsp:spPr>
        <a:xfrm>
          <a:off x="0" y="2649925"/>
          <a:ext cx="8496944" cy="1007370"/>
        </a:xfrm>
        <a:prstGeom prst="round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kumimoji="1" lang="ja-JP" sz="2100" b="1" kern="1200" dirty="0">
              <a:solidFill>
                <a:srgbClr val="00B0F0"/>
              </a:solidFill>
            </a:rPr>
            <a:t>認知・情動系</a:t>
          </a:r>
          <a:r>
            <a:rPr kumimoji="1" lang="ja-JP" altLang="en-US" sz="2100" b="1" kern="1200" dirty="0">
              <a:solidFill>
                <a:srgbClr val="00B0F0"/>
              </a:solidFill>
            </a:rPr>
            <a:t>障害</a:t>
          </a:r>
          <a:endParaRPr kumimoji="1" lang="en-US" altLang="ja-JP" sz="2100" b="1" kern="1200" dirty="0">
            <a:solidFill>
              <a:srgbClr val="00B0F0"/>
            </a:solidFill>
          </a:endParaRPr>
        </a:p>
        <a:p>
          <a:pPr marL="0" lvl="0" indent="0" algn="l" defTabSz="933450" rtl="0">
            <a:lnSpc>
              <a:spcPct val="90000"/>
            </a:lnSpc>
            <a:spcBef>
              <a:spcPct val="0"/>
            </a:spcBef>
            <a:spcAft>
              <a:spcPct val="35000"/>
            </a:spcAft>
            <a:buNone/>
          </a:pPr>
          <a:r>
            <a:rPr kumimoji="1" lang="ja-JP" altLang="en-US" sz="2100" b="1" kern="1200" dirty="0"/>
            <a:t>倦怠感</a:t>
          </a:r>
          <a:r>
            <a:rPr kumimoji="1" lang="ja-JP" sz="2100" b="1" kern="1200" dirty="0"/>
            <a:t>，</a:t>
          </a:r>
          <a:r>
            <a:rPr kumimoji="1" lang="ja-JP" altLang="en-US" sz="2100" b="1" kern="1200" dirty="0"/>
            <a:t>集中力低下</a:t>
          </a:r>
          <a:r>
            <a:rPr kumimoji="1" lang="ja-JP" sz="2100" b="1" kern="1200" dirty="0"/>
            <a:t>，学習障害，記憶障害，</a:t>
          </a:r>
          <a:r>
            <a:rPr kumimoji="1" lang="ja-JP" altLang="en-US" sz="2100" b="1" kern="1200" dirty="0"/>
            <a:t>相貌認知障害</a:t>
          </a:r>
          <a:r>
            <a:rPr kumimoji="1" lang="ja-JP" sz="2100" b="1" kern="1200" dirty="0"/>
            <a:t>等</a:t>
          </a:r>
          <a:endParaRPr lang="ja-JP" sz="2100" b="1" kern="1200" dirty="0"/>
        </a:p>
      </dsp:txBody>
      <dsp:txXfrm>
        <a:off x="49176" y="2699101"/>
        <a:ext cx="8398592" cy="909018"/>
      </dsp:txXfrm>
    </dsp:sp>
    <dsp:sp modelId="{8809FC44-AA43-4420-9A2F-AA0479CBF266}">
      <dsp:nvSpPr>
        <dsp:cNvPr id="0" name=""/>
        <dsp:cNvSpPr/>
      </dsp:nvSpPr>
      <dsp:spPr>
        <a:xfrm>
          <a:off x="0" y="3717775"/>
          <a:ext cx="8496944" cy="1007370"/>
        </a:xfrm>
        <a:prstGeom prst="roundRect">
          <a:avLst/>
        </a:prstGeom>
        <a:solidFill>
          <a:schemeClr val="lt1"/>
        </a:solidFill>
        <a:ln w="25400" cap="flat" cmpd="sng" algn="ctr">
          <a:no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kumimoji="1" lang="ja-JP" sz="2100" b="1" kern="1200" dirty="0">
              <a:solidFill>
                <a:srgbClr val="00B0F0"/>
              </a:solidFill>
            </a:rPr>
            <a:t>自律神経・内分泌系</a:t>
          </a:r>
          <a:r>
            <a:rPr kumimoji="1" lang="ja-JP" altLang="en-US" sz="2100" b="1" kern="1200" dirty="0">
              <a:solidFill>
                <a:srgbClr val="00B0F0"/>
              </a:solidFill>
            </a:rPr>
            <a:t>障害</a:t>
          </a:r>
          <a:endParaRPr kumimoji="1" lang="en-US" altLang="ja-JP" sz="2100" b="1" kern="1200" dirty="0">
            <a:solidFill>
              <a:srgbClr val="00B0F0"/>
            </a:solidFill>
          </a:endParaRPr>
        </a:p>
        <a:p>
          <a:pPr marL="0" lvl="0" indent="0" algn="l" defTabSz="933450" rtl="0">
            <a:lnSpc>
              <a:spcPct val="90000"/>
            </a:lnSpc>
            <a:spcBef>
              <a:spcPct val="0"/>
            </a:spcBef>
            <a:spcAft>
              <a:spcPct val="35000"/>
            </a:spcAft>
            <a:buNone/>
          </a:pPr>
          <a:r>
            <a:rPr kumimoji="1" lang="ja-JP" sz="2100" b="1" kern="1200" dirty="0"/>
            <a:t>発熱，月経異常，過呼吸</a:t>
          </a:r>
          <a:r>
            <a:rPr kumimoji="1" lang="ja-JP" altLang="en-US" sz="2100" b="1" kern="1200" dirty="0"/>
            <a:t>，</a:t>
          </a:r>
          <a:r>
            <a:rPr kumimoji="1" lang="ja-JP" sz="2100" b="1" kern="1200" dirty="0"/>
            <a:t>睡眠障害</a:t>
          </a:r>
          <a:r>
            <a:rPr kumimoji="1" lang="ja-JP" altLang="en-US" sz="2100" b="1" kern="1200" dirty="0"/>
            <a:t>，ナルコレプシー，発汗過多</a:t>
          </a:r>
          <a:r>
            <a:rPr kumimoji="1" lang="ja-JP" sz="2100" b="1" kern="1200" dirty="0"/>
            <a:t>等</a:t>
          </a:r>
          <a:endParaRPr lang="ja-JP" sz="2100" b="1" kern="1200" dirty="0"/>
        </a:p>
      </dsp:txBody>
      <dsp:txXfrm>
        <a:off x="49176" y="3766951"/>
        <a:ext cx="8398592" cy="9090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862" cy="495793"/>
          </a:xfrm>
          <a:prstGeom prst="rect">
            <a:avLst/>
          </a:prstGeom>
        </p:spPr>
        <p:txBody>
          <a:bodyPr vert="horz" lIns="88221" tIns="44111" rIns="88221" bIns="441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294" y="0"/>
            <a:ext cx="2945862" cy="495793"/>
          </a:xfrm>
          <a:prstGeom prst="rect">
            <a:avLst/>
          </a:prstGeom>
        </p:spPr>
        <p:txBody>
          <a:bodyPr vert="horz" lIns="88221" tIns="44111" rIns="88221" bIns="44111" rtlCol="0"/>
          <a:lstStyle>
            <a:lvl1pPr algn="r">
              <a:defRPr sz="1200"/>
            </a:lvl1pPr>
          </a:lstStyle>
          <a:p>
            <a:fld id="{B3D77458-E2C6-4D0D-A07A-BEF6A44166BB}" type="datetimeFigureOut">
              <a:rPr kumimoji="1" lang="ja-JP" altLang="en-US" smtClean="0"/>
              <a:t>2024/4/1</a:t>
            </a:fld>
            <a:endParaRPr kumimoji="1" lang="ja-JP" altLang="en-US"/>
          </a:p>
        </p:txBody>
      </p:sp>
      <p:sp>
        <p:nvSpPr>
          <p:cNvPr id="4" name="スライド イメージ プレースホルダー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88221" tIns="44111" rIns="88221" bIns="44111" rtlCol="0" anchor="ctr"/>
          <a:lstStyle/>
          <a:p>
            <a:endParaRPr lang="ja-JP" altLang="en-US"/>
          </a:p>
        </p:txBody>
      </p:sp>
      <p:sp>
        <p:nvSpPr>
          <p:cNvPr id="5" name="ノート プレースホルダー 4"/>
          <p:cNvSpPr>
            <a:spLocks noGrp="1"/>
          </p:cNvSpPr>
          <p:nvPr>
            <p:ph type="body" sz="quarter" idx="3"/>
          </p:nvPr>
        </p:nvSpPr>
        <p:spPr>
          <a:xfrm>
            <a:off x="679464" y="4714653"/>
            <a:ext cx="5438748" cy="4466756"/>
          </a:xfrm>
          <a:prstGeom prst="rect">
            <a:avLst/>
          </a:prstGeom>
        </p:spPr>
        <p:txBody>
          <a:bodyPr vert="horz" lIns="88221" tIns="44111" rIns="88221" bIns="441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9305"/>
            <a:ext cx="2945862" cy="495793"/>
          </a:xfrm>
          <a:prstGeom prst="rect">
            <a:avLst/>
          </a:prstGeom>
        </p:spPr>
        <p:txBody>
          <a:bodyPr vert="horz" lIns="88221" tIns="44111" rIns="88221" bIns="441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294" y="9429305"/>
            <a:ext cx="2945862" cy="495793"/>
          </a:xfrm>
          <a:prstGeom prst="rect">
            <a:avLst/>
          </a:prstGeom>
        </p:spPr>
        <p:txBody>
          <a:bodyPr vert="horz" lIns="88221" tIns="44111" rIns="88221" bIns="44111" rtlCol="0" anchor="b"/>
          <a:lstStyle>
            <a:lvl1pPr algn="r">
              <a:defRPr sz="1200"/>
            </a:lvl1pPr>
          </a:lstStyle>
          <a:p>
            <a:fld id="{1E5A1EBB-0136-43D8-B5D2-5334B1BC2A54}" type="slidenum">
              <a:rPr kumimoji="1" lang="ja-JP" altLang="en-US" smtClean="0"/>
              <a:t>‹#›</a:t>
            </a:fld>
            <a:endParaRPr kumimoji="1" lang="ja-JP" altLang="en-US"/>
          </a:p>
        </p:txBody>
      </p:sp>
    </p:spTree>
    <p:extLst>
      <p:ext uri="{BB962C8B-B14F-4D97-AF65-F5344CB8AC3E}">
        <p14:creationId xmlns:p14="http://schemas.microsoft.com/office/powerpoint/2010/main" val="340890619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9</a:t>
            </a:fld>
            <a:endParaRPr kumimoji="1" lang="ja-JP" altLang="en-US"/>
          </a:p>
        </p:txBody>
      </p:sp>
    </p:spTree>
    <p:extLst>
      <p:ext uri="{BB962C8B-B14F-4D97-AF65-F5344CB8AC3E}">
        <p14:creationId xmlns:p14="http://schemas.microsoft.com/office/powerpoint/2010/main" val="2666424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16</a:t>
            </a:fld>
            <a:endParaRPr kumimoji="1" lang="ja-JP" altLang="en-US"/>
          </a:p>
        </p:txBody>
      </p:sp>
    </p:spTree>
    <p:extLst>
      <p:ext uri="{BB962C8B-B14F-4D97-AF65-F5344CB8AC3E}">
        <p14:creationId xmlns:p14="http://schemas.microsoft.com/office/powerpoint/2010/main" val="289064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ja-JP"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17</a:t>
            </a:fld>
            <a:endParaRPr kumimoji="1" lang="ja-JP" altLang="en-US"/>
          </a:p>
        </p:txBody>
      </p:sp>
    </p:spTree>
    <p:extLst>
      <p:ext uri="{BB962C8B-B14F-4D97-AF65-F5344CB8AC3E}">
        <p14:creationId xmlns:p14="http://schemas.microsoft.com/office/powerpoint/2010/main" val="2362931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18</a:t>
            </a:fld>
            <a:endParaRPr kumimoji="1" lang="ja-JP" altLang="en-US"/>
          </a:p>
        </p:txBody>
      </p:sp>
    </p:spTree>
    <p:extLst>
      <p:ext uri="{BB962C8B-B14F-4D97-AF65-F5344CB8AC3E}">
        <p14:creationId xmlns:p14="http://schemas.microsoft.com/office/powerpoint/2010/main" val="66656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pPr>
              <a:defRPr/>
            </a:pPr>
            <a:fld id="{A984072C-2401-4326-8CD6-5FCD845EB5F1}" type="slidenum">
              <a:rPr lang="en-US" altLang="ja-JP" smtClean="0"/>
              <a:pPr>
                <a:defRPr/>
              </a:pPr>
              <a:t>19</a:t>
            </a:fld>
            <a:endParaRPr lang="en-US" altLang="ja-JP"/>
          </a:p>
        </p:txBody>
      </p:sp>
    </p:spTree>
    <p:extLst>
      <p:ext uri="{BB962C8B-B14F-4D97-AF65-F5344CB8AC3E}">
        <p14:creationId xmlns:p14="http://schemas.microsoft.com/office/powerpoint/2010/main" val="1271454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dirty="0"/>
          </a:p>
        </p:txBody>
      </p:sp>
      <p:sp>
        <p:nvSpPr>
          <p:cNvPr id="4" name="Slide Number Placeholder 3"/>
          <p:cNvSpPr>
            <a:spLocks noGrp="1"/>
          </p:cNvSpPr>
          <p:nvPr>
            <p:ph type="sldNum" sz="quarter" idx="5"/>
          </p:nvPr>
        </p:nvSpPr>
        <p:spPr/>
        <p:txBody>
          <a:bodyPr/>
          <a:lstStyle/>
          <a:p>
            <a:fld id="{0B7C2064-BAD3-412C-9872-AAB93DF836B9}" type="slidenum">
              <a:rPr kumimoji="1" lang="ja-JP" altLang="en-US" smtClean="0"/>
              <a:t>20</a:t>
            </a:fld>
            <a:endParaRPr kumimoji="1" lang="ja-JP" altLang="en-US"/>
          </a:p>
        </p:txBody>
      </p:sp>
    </p:spTree>
    <p:extLst>
      <p:ext uri="{BB962C8B-B14F-4D97-AF65-F5344CB8AC3E}">
        <p14:creationId xmlns:p14="http://schemas.microsoft.com/office/powerpoint/2010/main" val="2473119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B7C73E-26F4-A05F-4310-D0039792C9B1}"/>
            </a:ext>
          </a:extLst>
        </p:cNvPr>
        <p:cNvGrpSpPr/>
        <p:nvPr/>
      </p:nvGrpSpPr>
      <p:grpSpPr>
        <a:xfrm>
          <a:off x="0" y="0"/>
          <a:ext cx="0" cy="0"/>
          <a:chOff x="0" y="0"/>
          <a:chExt cx="0" cy="0"/>
        </a:xfrm>
      </p:grpSpPr>
      <p:sp>
        <p:nvSpPr>
          <p:cNvPr id="22530" name="Rectangle 7">
            <a:extLst>
              <a:ext uri="{FF2B5EF4-FFF2-40B4-BE49-F238E27FC236}">
                <a16:creationId xmlns:a16="http://schemas.microsoft.com/office/drawing/2014/main" id="{9E2BDF49-29E9-E65C-077D-CCD7D39ED72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700">
                <a:solidFill>
                  <a:schemeClr val="tx1"/>
                </a:solidFill>
                <a:latin typeface="Times New Roman" panose="02020603050405020304" pitchFamily="18" charset="0"/>
                <a:ea typeface="ＭＳ Ｐゴシック" panose="020B0600070205080204" pitchFamily="50" charset="-128"/>
              </a:defRPr>
            </a:lvl1pPr>
            <a:lvl2pPr marL="716798" indent="-275692">
              <a:defRPr kumimoji="1" sz="2700">
                <a:solidFill>
                  <a:schemeClr val="tx1"/>
                </a:solidFill>
                <a:latin typeface="Times New Roman" panose="02020603050405020304" pitchFamily="18" charset="0"/>
                <a:ea typeface="ＭＳ Ｐゴシック" panose="020B0600070205080204" pitchFamily="50" charset="-128"/>
              </a:defRPr>
            </a:lvl2pPr>
            <a:lvl3pPr marL="1102766" indent="-220553">
              <a:defRPr kumimoji="1" sz="2700">
                <a:solidFill>
                  <a:schemeClr val="tx1"/>
                </a:solidFill>
                <a:latin typeface="Times New Roman" panose="02020603050405020304" pitchFamily="18" charset="0"/>
                <a:ea typeface="ＭＳ Ｐゴシック" panose="020B0600070205080204" pitchFamily="50" charset="-128"/>
              </a:defRPr>
            </a:lvl3pPr>
            <a:lvl4pPr marL="1543873" indent="-220553">
              <a:defRPr kumimoji="1" sz="2700">
                <a:solidFill>
                  <a:schemeClr val="tx1"/>
                </a:solidFill>
                <a:latin typeface="Times New Roman" panose="02020603050405020304" pitchFamily="18" charset="0"/>
                <a:ea typeface="ＭＳ Ｐゴシック" panose="020B0600070205080204" pitchFamily="50" charset="-128"/>
              </a:defRPr>
            </a:lvl4pPr>
            <a:lvl5pPr marL="1984980" indent="-220553">
              <a:defRPr kumimoji="1" sz="2700">
                <a:solidFill>
                  <a:schemeClr val="tx1"/>
                </a:solidFill>
                <a:latin typeface="Times New Roman" panose="02020603050405020304" pitchFamily="18" charset="0"/>
                <a:ea typeface="ＭＳ Ｐゴシック" panose="020B0600070205080204" pitchFamily="50" charset="-128"/>
              </a:defRPr>
            </a:lvl5pPr>
            <a:lvl6pPr marL="2426086" indent="-220553" eaLnBrk="0" fontAlgn="base" hangingPunct="0">
              <a:spcBef>
                <a:spcPct val="0"/>
              </a:spcBef>
              <a:spcAft>
                <a:spcPct val="0"/>
              </a:spcAft>
              <a:defRPr kumimoji="1" sz="2700">
                <a:solidFill>
                  <a:schemeClr val="tx1"/>
                </a:solidFill>
                <a:latin typeface="Times New Roman" panose="02020603050405020304" pitchFamily="18" charset="0"/>
                <a:ea typeface="ＭＳ Ｐゴシック" panose="020B0600070205080204" pitchFamily="50" charset="-128"/>
              </a:defRPr>
            </a:lvl6pPr>
            <a:lvl7pPr marL="2867193" indent="-220553" eaLnBrk="0" fontAlgn="base" hangingPunct="0">
              <a:spcBef>
                <a:spcPct val="0"/>
              </a:spcBef>
              <a:spcAft>
                <a:spcPct val="0"/>
              </a:spcAft>
              <a:defRPr kumimoji="1" sz="2700">
                <a:solidFill>
                  <a:schemeClr val="tx1"/>
                </a:solidFill>
                <a:latin typeface="Times New Roman" panose="02020603050405020304" pitchFamily="18" charset="0"/>
                <a:ea typeface="ＭＳ Ｐゴシック" panose="020B0600070205080204" pitchFamily="50" charset="-128"/>
              </a:defRPr>
            </a:lvl7pPr>
            <a:lvl8pPr marL="3308299" indent="-220553" eaLnBrk="0" fontAlgn="base" hangingPunct="0">
              <a:spcBef>
                <a:spcPct val="0"/>
              </a:spcBef>
              <a:spcAft>
                <a:spcPct val="0"/>
              </a:spcAft>
              <a:defRPr kumimoji="1" sz="2700">
                <a:solidFill>
                  <a:schemeClr val="tx1"/>
                </a:solidFill>
                <a:latin typeface="Times New Roman" panose="02020603050405020304" pitchFamily="18" charset="0"/>
                <a:ea typeface="ＭＳ Ｐゴシック" panose="020B0600070205080204" pitchFamily="50" charset="-128"/>
              </a:defRPr>
            </a:lvl8pPr>
            <a:lvl9pPr marL="3749406" indent="-220553" eaLnBrk="0" fontAlgn="base" hangingPunct="0">
              <a:spcBef>
                <a:spcPct val="0"/>
              </a:spcBef>
              <a:spcAft>
                <a:spcPct val="0"/>
              </a:spcAft>
              <a:defRPr kumimoji="1" sz="2700">
                <a:solidFill>
                  <a:schemeClr val="tx1"/>
                </a:solidFill>
                <a:latin typeface="Times New Roman" panose="02020603050405020304" pitchFamily="18" charset="0"/>
                <a:ea typeface="ＭＳ Ｐゴシック" panose="020B0600070205080204" pitchFamily="50" charset="-128"/>
              </a:defRPr>
            </a:lvl9pPr>
          </a:lstStyle>
          <a:p>
            <a:fld id="{92B1572A-0B84-4225-96B7-A7B931503012}" type="slidenum">
              <a:rPr lang="en-US" altLang="ja-JP" sz="1200"/>
              <a:pPr/>
              <a:t>39</a:t>
            </a:fld>
            <a:endParaRPr lang="en-US" altLang="ja-JP" sz="1200"/>
          </a:p>
        </p:txBody>
      </p:sp>
      <p:sp>
        <p:nvSpPr>
          <p:cNvPr id="22531" name="Rectangle 2">
            <a:extLst>
              <a:ext uri="{FF2B5EF4-FFF2-40B4-BE49-F238E27FC236}">
                <a16:creationId xmlns:a16="http://schemas.microsoft.com/office/drawing/2014/main" id="{711E0CFC-AA36-E7CD-7B7F-DE771A464929}"/>
              </a:ext>
            </a:extLst>
          </p:cNvPr>
          <p:cNvSpPr>
            <a:spLocks noGrp="1" noRot="1" noChangeAspect="1" noChangeArrowheads="1" noTextEdit="1"/>
          </p:cNvSpPr>
          <p:nvPr>
            <p:ph type="sldImg"/>
          </p:nvPr>
        </p:nvSpPr>
        <p:spPr>
          <a:xfrm>
            <a:off x="620713" y="788988"/>
            <a:ext cx="5216525" cy="3913187"/>
          </a:xfrm>
          <a:ln/>
        </p:spPr>
      </p:sp>
      <p:sp>
        <p:nvSpPr>
          <p:cNvPr id="22532" name="Rectangle 3">
            <a:extLst>
              <a:ext uri="{FF2B5EF4-FFF2-40B4-BE49-F238E27FC236}">
                <a16:creationId xmlns:a16="http://schemas.microsoft.com/office/drawing/2014/main" id="{B287002B-DBF8-8025-A9E9-0B2F86401ADF}"/>
              </a:ext>
            </a:extLst>
          </p:cNvPr>
          <p:cNvSpPr>
            <a:spLocks noGrp="1" noChangeArrowheads="1"/>
          </p:cNvSpPr>
          <p:nvPr>
            <p:ph type="body" idx="1"/>
          </p:nvPr>
        </p:nvSpPr>
        <p:spPr>
          <a:xfrm>
            <a:off x="644860" y="4962732"/>
            <a:ext cx="5161892" cy="470197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p>
        </p:txBody>
      </p:sp>
    </p:spTree>
    <p:extLst>
      <p:ext uri="{BB962C8B-B14F-4D97-AF65-F5344CB8AC3E}">
        <p14:creationId xmlns:p14="http://schemas.microsoft.com/office/powerpoint/2010/main" val="2343128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E5A1EBB-0136-43D8-B5D2-5334B1BC2A54}" type="slidenum">
              <a:rPr kumimoji="1" lang="ja-JP" altLang="en-US" smtClean="0"/>
              <a:t>40</a:t>
            </a:fld>
            <a:endParaRPr kumimoji="1" lang="ja-JP" altLang="en-US"/>
          </a:p>
        </p:txBody>
      </p:sp>
    </p:spTree>
    <p:extLst>
      <p:ext uri="{BB962C8B-B14F-4D97-AF65-F5344CB8AC3E}">
        <p14:creationId xmlns:p14="http://schemas.microsoft.com/office/powerpoint/2010/main" val="438149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スライド イメージ プレースホルダー 1">
            <a:extLst>
              <a:ext uri="{FF2B5EF4-FFF2-40B4-BE49-F238E27FC236}">
                <a16:creationId xmlns:a16="http://schemas.microsoft.com/office/drawing/2014/main" id="{3EE884E1-25C2-693D-C1F9-52BCE68FE1FE}"/>
              </a:ext>
            </a:extLst>
          </p:cNvPr>
          <p:cNvSpPr>
            <a:spLocks noGrp="1" noRot="1" noChangeAspect="1" noChangeArrowheads="1" noTextEdit="1"/>
          </p:cNvSpPr>
          <p:nvPr>
            <p:ph type="sldImg"/>
          </p:nvPr>
        </p:nvSpPr>
        <p:spPr>
          <a:ln/>
        </p:spPr>
      </p:sp>
      <p:sp>
        <p:nvSpPr>
          <p:cNvPr id="76803" name="ノート プレースホルダー 2">
            <a:extLst>
              <a:ext uri="{FF2B5EF4-FFF2-40B4-BE49-F238E27FC236}">
                <a16:creationId xmlns:a16="http://schemas.microsoft.com/office/drawing/2014/main" id="{61304364-053E-50A8-4983-EB3876662E1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Arial" panose="020B0604020202020204" pitchFamily="34" charset="0"/>
            </a:endParaRPr>
          </a:p>
        </p:txBody>
      </p:sp>
      <p:sp>
        <p:nvSpPr>
          <p:cNvPr id="76804" name="スライド番号プレースホルダー 3">
            <a:extLst>
              <a:ext uri="{FF2B5EF4-FFF2-40B4-BE49-F238E27FC236}">
                <a16:creationId xmlns:a16="http://schemas.microsoft.com/office/drawing/2014/main" id="{AB9DC3A3-DA54-9F1F-2341-51DD1E5E4E92}"/>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687698" indent="-26190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059881" indent="-2083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485671" indent="-2083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1911462" indent="-2083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352568" indent="-2083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793675" indent="-2083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234781" indent="-2083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675888" indent="-2083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91D698F8-9E49-42E9-ADB2-D56E4797F884}" type="slidenum">
              <a:rPr lang="ja-JP" altLang="en-US" smtClean="0">
                <a:ea typeface="ＭＳ Ｐゴシック" panose="020B0600070205080204" pitchFamily="50" charset="-128"/>
              </a:rPr>
              <a:pPr>
                <a:spcBef>
                  <a:spcPct val="0"/>
                </a:spcBef>
              </a:pPr>
              <a:t>47</a:t>
            </a:fld>
            <a:endParaRPr lang="en-US" altLang="ja-JP">
              <a:ea typeface="ＭＳ Ｐゴシック" panose="020B0600070205080204" pitchFamily="50" charset="-128"/>
            </a:endParaRPr>
          </a:p>
        </p:txBody>
      </p:sp>
    </p:spTree>
    <p:extLst>
      <p:ext uri="{BB962C8B-B14F-4D97-AF65-F5344CB8AC3E}">
        <p14:creationId xmlns:p14="http://schemas.microsoft.com/office/powerpoint/2010/main" val="1709791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3029685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2426693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747026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52285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1080415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239128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386981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1854298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906932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3657637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1DC56AB-64EF-46AD-B8A8-2B4EC3AD3F95}" type="datetimeFigureOut">
              <a:rPr kumimoji="1" lang="ja-JP" altLang="en-US" smtClean="0"/>
              <a:t>2024/4/1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20251838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DC56AB-64EF-46AD-B8A8-2B4EC3AD3F95}" type="datetimeFigureOut">
              <a:rPr kumimoji="1" lang="ja-JP" altLang="en-US" smtClean="0"/>
              <a:t>2024/4/1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F1DF0-AFCD-49DA-A358-8AE033F6FD11}" type="slidenum">
              <a:rPr kumimoji="1" lang="ja-JP" altLang="en-US" smtClean="0"/>
              <a:t>‹#›</a:t>
            </a:fld>
            <a:endParaRPr kumimoji="1" lang="ja-JP" altLang="en-US"/>
          </a:p>
        </p:txBody>
      </p:sp>
    </p:spTree>
    <p:extLst>
      <p:ext uri="{BB962C8B-B14F-4D97-AF65-F5344CB8AC3E}">
        <p14:creationId xmlns:p14="http://schemas.microsoft.com/office/powerpoint/2010/main" val="9741894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yuki-enishi.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yuki-enishi.com/kusuri/keigan-00.html"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www.wisnerbaum.com/blog/2023/july/gardasil-hpv-vaccine-studies/"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www.youtube.com/watch?v=sfIpfZwNtZQ"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41.xml.rels><?xml version="1.0" encoding="UTF-8" standalone="yes"?>
<Relationships xmlns="http://schemas.openxmlformats.org/package/2006/relationships"><Relationship Id="rId3" Type="http://schemas.openxmlformats.org/officeDocument/2006/relationships/hyperlink" Target="http://www.yuki-enishi.com/enishi/enishi-2014-p6.jpg" TargetMode="External"/><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hyperlink" Target="http://www.yuki-enishi.com/enishi/enishi-00.html#2014"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3.bin"/><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hyperlink" Target="http://www.yuki-enishi.com/"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www.yuki-enishi.com/kusuri/kusuri-37.pdf"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199323" y="476672"/>
            <a:ext cx="8928992" cy="6264696"/>
          </a:xfrm>
        </p:spPr>
        <p:txBody>
          <a:bodyPr>
            <a:normAutofit fontScale="92500" lnSpcReduction="20000"/>
          </a:bodyPr>
          <a:lstStyle/>
          <a:p>
            <a:endParaRPr kumimoji="1" lang="ja-JP" altLang="en-US" dirty="0">
              <a:solidFill>
                <a:srgbClr val="00B0F0"/>
              </a:solidFill>
            </a:endParaRPr>
          </a:p>
          <a:p>
            <a:r>
              <a:rPr kumimoji="1" lang="ja-JP" altLang="en-US" dirty="0">
                <a:solidFill>
                  <a:srgbClr val="00B0F0"/>
                </a:solidFill>
              </a:rPr>
              <a:t>新聞もテレビも報じない</a:t>
            </a:r>
          </a:p>
          <a:p>
            <a:r>
              <a:rPr lang="ja-JP" altLang="en-US" dirty="0">
                <a:solidFill>
                  <a:srgbClr val="FF6699"/>
                </a:solidFill>
              </a:rPr>
              <a:t>子宮頸がんワクチン</a:t>
            </a:r>
            <a:r>
              <a:rPr kumimoji="1" lang="ja-JP" altLang="en-US" dirty="0">
                <a:solidFill>
                  <a:srgbClr val="00B0F0"/>
                </a:solidFill>
              </a:rPr>
              <a:t>の</a:t>
            </a:r>
            <a:r>
              <a:rPr lang="ja-JP" altLang="en-US" dirty="0">
                <a:solidFill>
                  <a:srgbClr val="FF6699"/>
                </a:solidFill>
              </a:rPr>
              <a:t>ほんとうの話</a:t>
            </a:r>
            <a:br>
              <a:rPr lang="ja-JP" altLang="en-US" dirty="0">
                <a:solidFill>
                  <a:srgbClr val="FF6699"/>
                </a:solidFill>
              </a:rPr>
            </a:br>
            <a:endParaRPr lang="ja-JP" altLang="en-US" dirty="0">
              <a:solidFill>
                <a:srgbClr val="FF6699"/>
              </a:solidFill>
            </a:endParaRPr>
          </a:p>
          <a:p>
            <a:endParaRPr kumimoji="1" lang="ja-JP" altLang="en-US" dirty="0">
              <a:solidFill>
                <a:srgbClr val="7030A0"/>
              </a:solidFill>
            </a:endParaRPr>
          </a:p>
          <a:p>
            <a:br>
              <a:rPr lang="ja-JP" altLang="en-US" dirty="0">
                <a:solidFill>
                  <a:srgbClr val="00B0F0"/>
                </a:solidFill>
              </a:rPr>
            </a:br>
            <a:r>
              <a:rPr lang="ja-JP" altLang="en-US" sz="2200" dirty="0">
                <a:solidFill>
                  <a:srgbClr val="00B0F0"/>
                </a:solidFill>
              </a:rPr>
              <a:t>国際医療福祉大学大学院教授</a:t>
            </a:r>
            <a:br>
              <a:rPr lang="ja-JP" altLang="en-US" sz="2200" dirty="0">
                <a:solidFill>
                  <a:srgbClr val="00B0F0"/>
                </a:solidFill>
              </a:rPr>
            </a:br>
            <a:r>
              <a:rPr lang="ja-JP" altLang="en-US" sz="2200" dirty="0">
                <a:solidFill>
                  <a:srgbClr val="00B0F0"/>
                </a:solidFill>
              </a:rPr>
              <a:t>元朝日新聞論説委員・元大阪大学大学院教授</a:t>
            </a:r>
            <a:br>
              <a:rPr lang="ja-JP" altLang="en-US" sz="2200" dirty="0">
                <a:solidFill>
                  <a:srgbClr val="00B0F0"/>
                </a:solidFill>
              </a:rPr>
            </a:br>
            <a:r>
              <a:rPr lang="ja-JP" altLang="en-US" sz="2200" dirty="0">
                <a:solidFill>
                  <a:srgbClr val="00B0F0"/>
                </a:solidFill>
              </a:rPr>
              <a:t>日本臨床倫理学会理事</a:t>
            </a:r>
            <a:br>
              <a:rPr lang="ja-JP" altLang="en-US" sz="2200" dirty="0">
                <a:solidFill>
                  <a:srgbClr val="00B0F0"/>
                </a:solidFill>
              </a:rPr>
            </a:br>
            <a:r>
              <a:rPr lang="ja-JP" altLang="en-US" dirty="0">
                <a:solidFill>
                  <a:srgbClr val="00B0F0"/>
                </a:solidFill>
              </a:rPr>
              <a:t>　</a:t>
            </a:r>
          </a:p>
          <a:p>
            <a:r>
              <a:rPr kumimoji="1" lang="ja-JP" altLang="en-US" dirty="0">
                <a:solidFill>
                  <a:srgbClr val="FF6699"/>
                </a:solidFill>
              </a:rPr>
              <a:t>福祉</a:t>
            </a:r>
            <a:r>
              <a:rPr kumimoji="1" lang="ja-JP" altLang="en-US" dirty="0"/>
              <a:t>と</a:t>
            </a:r>
            <a:r>
              <a:rPr kumimoji="1" lang="ja-JP" altLang="en-US" dirty="0">
                <a:solidFill>
                  <a:srgbClr val="00B0F0"/>
                </a:solidFill>
              </a:rPr>
              <a:t>医療</a:t>
            </a:r>
            <a:r>
              <a:rPr kumimoji="1" lang="ja-JP" altLang="en-US" dirty="0"/>
              <a:t>・</a:t>
            </a:r>
            <a:r>
              <a:rPr kumimoji="1" lang="ja-JP" altLang="en-US" dirty="0">
                <a:solidFill>
                  <a:srgbClr val="FF6699"/>
                </a:solidFill>
              </a:rPr>
              <a:t>現場</a:t>
            </a:r>
            <a:r>
              <a:rPr kumimoji="1" lang="ja-JP" altLang="en-US" dirty="0"/>
              <a:t>と</a:t>
            </a:r>
            <a:r>
              <a:rPr kumimoji="1" lang="ja-JP" altLang="en-US" dirty="0">
                <a:solidFill>
                  <a:srgbClr val="00B0F0"/>
                </a:solidFill>
              </a:rPr>
              <a:t>政策</a:t>
            </a:r>
            <a:r>
              <a:rPr kumimoji="1" lang="ja-JP" altLang="en-US" dirty="0"/>
              <a:t>をつなぐ</a:t>
            </a:r>
            <a:r>
              <a:rPr lang="ja-JP" altLang="en-US" dirty="0">
                <a:solidFill>
                  <a:srgbClr val="00B0F0"/>
                </a:solidFill>
              </a:rPr>
              <a:t>えにしネット</a:t>
            </a:r>
            <a:br>
              <a:rPr lang="ja-JP" altLang="en-US" dirty="0">
                <a:solidFill>
                  <a:srgbClr val="00B0F0"/>
                </a:solidFill>
              </a:rPr>
            </a:br>
            <a:r>
              <a:rPr lang="en-US" altLang="ja-JP" dirty="0">
                <a:hlinkClick r:id="rId2"/>
              </a:rPr>
              <a:t>http://www.yuki-enishi.com/</a:t>
            </a:r>
            <a:r>
              <a:rPr lang="en-US" altLang="ja-JP" dirty="0"/>
              <a:t> </a:t>
            </a:r>
            <a:endParaRPr lang="ja-JP" altLang="en-US" dirty="0"/>
          </a:p>
          <a:p>
            <a:r>
              <a:rPr lang="ja-JP" altLang="en-US" dirty="0">
                <a:solidFill>
                  <a:srgbClr val="0070C0"/>
                </a:solidFill>
              </a:rPr>
              <a:t>志の縁結び係＆小間使い</a:t>
            </a:r>
          </a:p>
          <a:p>
            <a:r>
              <a:rPr lang="ja-JP" altLang="en-US" dirty="0">
                <a:solidFill>
                  <a:srgbClr val="FF6699"/>
                </a:solidFill>
              </a:rPr>
              <a:t>おおくまゆきこ</a:t>
            </a:r>
          </a:p>
          <a:p>
            <a:r>
              <a:rPr kumimoji="1" lang="ja-JP" altLang="en-US" sz="2600" dirty="0">
                <a:solidFill>
                  <a:srgbClr val="00B050"/>
                </a:solidFill>
              </a:rPr>
              <a:t>略歴は最終ページに</a:t>
            </a:r>
            <a:r>
              <a:rPr kumimoji="1" lang="en-US" altLang="ja-JP" sz="2600" dirty="0">
                <a:solidFill>
                  <a:srgbClr val="00B050"/>
                </a:solidFill>
              </a:rPr>
              <a:t>(^_-)-☆</a:t>
            </a:r>
            <a:endParaRPr kumimoji="1" lang="ja-JP" altLang="en-US" sz="2600" dirty="0">
              <a:solidFill>
                <a:srgbClr val="00B050"/>
              </a:solidFill>
            </a:endParaRPr>
          </a:p>
        </p:txBody>
      </p:sp>
    </p:spTree>
    <p:extLst>
      <p:ext uri="{BB962C8B-B14F-4D97-AF65-F5344CB8AC3E}">
        <p14:creationId xmlns:p14="http://schemas.microsoft.com/office/powerpoint/2010/main" val="3475890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テキスト ボックス 82"/>
          <p:cNvSpPr txBox="1"/>
          <p:nvPr/>
        </p:nvSpPr>
        <p:spPr>
          <a:xfrm>
            <a:off x="457075" y="334397"/>
            <a:ext cx="1882247" cy="369332"/>
          </a:xfrm>
          <a:prstGeom prst="rect">
            <a:avLst/>
          </a:prstGeom>
          <a:solidFill>
            <a:schemeClr val="accent6">
              <a:lumMod val="20000"/>
              <a:lumOff val="80000"/>
            </a:schemeClr>
          </a:solidFill>
        </p:spPr>
        <p:txBody>
          <a:bodyPr wrap="none" rtlCol="0">
            <a:spAutoFit/>
          </a:bodyPr>
          <a:lstStyle/>
          <a:p>
            <a:r>
              <a:rPr lang="en-US" altLang="ja-JP" b="1" dirty="0">
                <a:solidFill>
                  <a:schemeClr val="accent6">
                    <a:lumMod val="75000"/>
                  </a:schemeClr>
                </a:solidFill>
                <a:latin typeface="HG丸ｺﾞｼｯｸM-PRO" pitchFamily="50" charset="-128"/>
                <a:ea typeface="HG丸ｺﾞｼｯｸM-PRO" pitchFamily="50" charset="-128"/>
              </a:rPr>
              <a:t>K.Y. 14</a:t>
            </a:r>
            <a:r>
              <a:rPr lang="ja-JP" altLang="en-US" b="1" dirty="0">
                <a:solidFill>
                  <a:schemeClr val="accent6">
                    <a:lumMod val="75000"/>
                  </a:schemeClr>
                </a:solidFill>
                <a:latin typeface="HG丸ｺﾞｼｯｸM-PRO" pitchFamily="50" charset="-128"/>
                <a:ea typeface="HG丸ｺﾞｼｯｸM-PRO" pitchFamily="50" charset="-128"/>
              </a:rPr>
              <a:t>歳</a:t>
            </a:r>
            <a:r>
              <a:rPr lang="en-US" altLang="ja-JP" b="1" dirty="0">
                <a:solidFill>
                  <a:schemeClr val="accent6">
                    <a:lumMod val="75000"/>
                  </a:schemeClr>
                </a:solidFill>
                <a:latin typeface="HG丸ｺﾞｼｯｸM-PRO" pitchFamily="50" charset="-128"/>
                <a:ea typeface="HG丸ｺﾞｼｯｸM-PRO" pitchFamily="50" charset="-128"/>
              </a:rPr>
              <a:t>,</a:t>
            </a:r>
            <a:r>
              <a:rPr lang="ja-JP" altLang="en-US" b="1" dirty="0">
                <a:solidFill>
                  <a:schemeClr val="accent6">
                    <a:lumMod val="75000"/>
                  </a:schemeClr>
                </a:solidFill>
                <a:latin typeface="HG丸ｺﾞｼｯｸM-PRO" pitchFamily="50" charset="-128"/>
                <a:ea typeface="HG丸ｺﾞｼｯｸM-PRO" pitchFamily="50" charset="-128"/>
              </a:rPr>
              <a:t> 女性</a:t>
            </a:r>
            <a:endParaRPr kumimoji="1" lang="ja-JP" altLang="en-US" b="1" dirty="0">
              <a:solidFill>
                <a:schemeClr val="accent6">
                  <a:lumMod val="75000"/>
                </a:schemeClr>
              </a:solidFill>
              <a:latin typeface="HG丸ｺﾞｼｯｸM-PRO" pitchFamily="50" charset="-128"/>
              <a:ea typeface="HG丸ｺﾞｼｯｸM-PRO" pitchFamily="50" charset="-128"/>
            </a:endParaRPr>
          </a:p>
        </p:txBody>
      </p:sp>
      <p:grpSp>
        <p:nvGrpSpPr>
          <p:cNvPr id="3" name="グループ化 2"/>
          <p:cNvGrpSpPr/>
          <p:nvPr/>
        </p:nvGrpSpPr>
        <p:grpSpPr>
          <a:xfrm>
            <a:off x="-26717" y="500422"/>
            <a:ext cx="9170718" cy="6381029"/>
            <a:chOff x="-26717" y="500422"/>
            <a:chExt cx="9170718" cy="6381029"/>
          </a:xfrm>
        </p:grpSpPr>
        <p:sp>
          <p:nvSpPr>
            <p:cNvPr id="4" name="ホームベース 3"/>
            <p:cNvSpPr/>
            <p:nvPr/>
          </p:nvSpPr>
          <p:spPr>
            <a:xfrm>
              <a:off x="31037" y="3708996"/>
              <a:ext cx="9072946" cy="504056"/>
            </a:xfrm>
            <a:prstGeom prst="homePlate">
              <a:avLst/>
            </a:prstGeom>
            <a:solidFill>
              <a:srgbClr val="99FFCC">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5" name="テキスト ボックス 4"/>
            <p:cNvSpPr txBox="1"/>
            <p:nvPr/>
          </p:nvSpPr>
          <p:spPr>
            <a:xfrm>
              <a:off x="3928151" y="3785746"/>
              <a:ext cx="588623"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ja-JP" b="1" dirty="0">
                  <a:latin typeface="HG丸ｺﾞｼｯｸM-PRO" pitchFamily="50" charset="-128"/>
                  <a:ea typeface="HG丸ｺﾞｼｯｸM-PRO" pitchFamily="50" charset="-128"/>
                </a:rPr>
                <a:t>1</a:t>
              </a:r>
              <a:r>
                <a:rPr kumimoji="1" lang="ja-JP" altLang="en-US" b="1" dirty="0">
                  <a:latin typeface="HG丸ｺﾞｼｯｸM-PRO" pitchFamily="50" charset="-128"/>
                  <a:ea typeface="HG丸ｺﾞｼｯｸM-PRO" pitchFamily="50" charset="-128"/>
                </a:rPr>
                <a:t>年</a:t>
              </a:r>
            </a:p>
          </p:txBody>
        </p:sp>
        <p:sp>
          <p:nvSpPr>
            <p:cNvPr id="6" name="テキスト ボックス 5"/>
            <p:cNvSpPr txBox="1"/>
            <p:nvPr/>
          </p:nvSpPr>
          <p:spPr>
            <a:xfrm>
              <a:off x="7797700" y="3797831"/>
              <a:ext cx="588623"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ja-JP" b="1" dirty="0">
                  <a:latin typeface="HG丸ｺﾞｼｯｸM-PRO" pitchFamily="50" charset="-128"/>
                  <a:ea typeface="HG丸ｺﾞｼｯｸM-PRO" pitchFamily="50" charset="-128"/>
                </a:rPr>
                <a:t>2</a:t>
              </a:r>
              <a:r>
                <a:rPr kumimoji="1" lang="ja-JP" altLang="en-US" b="1" dirty="0">
                  <a:latin typeface="HG丸ｺﾞｼｯｸM-PRO" pitchFamily="50" charset="-128"/>
                  <a:ea typeface="HG丸ｺﾞｼｯｸM-PRO" pitchFamily="50" charset="-128"/>
                </a:rPr>
                <a:t>年</a:t>
              </a:r>
            </a:p>
          </p:txBody>
        </p:sp>
        <p:sp>
          <p:nvSpPr>
            <p:cNvPr id="7" name="テキスト ボックス 6"/>
            <p:cNvSpPr txBox="1"/>
            <p:nvPr/>
          </p:nvSpPr>
          <p:spPr>
            <a:xfrm>
              <a:off x="12224" y="3810526"/>
              <a:ext cx="1823472"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600" b="1" dirty="0">
                  <a:latin typeface="HG丸ｺﾞｼｯｸM-PRO" pitchFamily="50" charset="-128"/>
                  <a:ea typeface="HG丸ｺﾞｼｯｸM-PRO" pitchFamily="50" charset="-128"/>
                </a:rPr>
                <a:t>ワクチン接種</a:t>
              </a:r>
            </a:p>
          </p:txBody>
        </p:sp>
        <p:sp>
          <p:nvSpPr>
            <p:cNvPr id="9" name="右矢印 8"/>
            <p:cNvSpPr/>
            <p:nvPr/>
          </p:nvSpPr>
          <p:spPr>
            <a:xfrm>
              <a:off x="3097457" y="4758192"/>
              <a:ext cx="269572" cy="162139"/>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2796772" y="4677294"/>
              <a:ext cx="269572" cy="162139"/>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4452373" y="4954530"/>
              <a:ext cx="517687" cy="172605"/>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4996787" y="5039690"/>
              <a:ext cx="1033634" cy="199016"/>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8032020" y="5565254"/>
              <a:ext cx="1071963" cy="16715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5920098" y="5149258"/>
              <a:ext cx="2011641" cy="188696"/>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大かっこ 14"/>
            <p:cNvSpPr/>
            <p:nvPr/>
          </p:nvSpPr>
          <p:spPr>
            <a:xfrm rot="5400000">
              <a:off x="794278" y="4157090"/>
              <a:ext cx="212394" cy="1738876"/>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テキスト ボックス 16"/>
            <p:cNvSpPr txBox="1"/>
            <p:nvPr/>
          </p:nvSpPr>
          <p:spPr>
            <a:xfrm>
              <a:off x="2384316" y="4800187"/>
              <a:ext cx="369332" cy="753656"/>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近医受診</a:t>
              </a:r>
            </a:p>
          </p:txBody>
        </p:sp>
        <p:sp>
          <p:nvSpPr>
            <p:cNvPr id="18" name="テキスト ボックス 17"/>
            <p:cNvSpPr txBox="1"/>
            <p:nvPr/>
          </p:nvSpPr>
          <p:spPr>
            <a:xfrm>
              <a:off x="5804932" y="5332997"/>
              <a:ext cx="553999" cy="1048610"/>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lang="ja-JP" altLang="en-US" sz="1200" dirty="0">
                  <a:latin typeface="Microsoft YaHei UI" panose="020B0503020204020204" pitchFamily="34" charset="-122"/>
                  <a:ea typeface="Microsoft YaHei UI" panose="020B0503020204020204" pitchFamily="34" charset="-122"/>
                </a:rPr>
                <a:t>神経内科</a:t>
              </a:r>
              <a:r>
                <a:rPr kumimoji="1" lang="ja-JP" altLang="en-US" sz="1200" dirty="0">
                  <a:latin typeface="Microsoft YaHei UI" panose="020B0503020204020204" pitchFamily="34" charset="-122"/>
                  <a:ea typeface="Microsoft YaHei UI" panose="020B0503020204020204" pitchFamily="34" charset="-122"/>
                </a:rPr>
                <a:t>受診</a:t>
              </a:r>
            </a:p>
          </p:txBody>
        </p:sp>
        <p:sp>
          <p:nvSpPr>
            <p:cNvPr id="19" name="テキスト ボックス 18"/>
            <p:cNvSpPr txBox="1"/>
            <p:nvPr/>
          </p:nvSpPr>
          <p:spPr>
            <a:xfrm>
              <a:off x="5114869" y="5231804"/>
              <a:ext cx="553999" cy="949563"/>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小児科受診</a:t>
              </a:r>
            </a:p>
          </p:txBody>
        </p:sp>
        <p:sp>
          <p:nvSpPr>
            <p:cNvPr id="20" name="テキスト ボックス 19"/>
            <p:cNvSpPr txBox="1"/>
            <p:nvPr/>
          </p:nvSpPr>
          <p:spPr>
            <a:xfrm>
              <a:off x="7899100" y="5692048"/>
              <a:ext cx="553999" cy="1189403"/>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クリニック</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リウマチ科受診</a:t>
              </a:r>
            </a:p>
          </p:txBody>
        </p:sp>
        <p:sp>
          <p:nvSpPr>
            <p:cNvPr id="21" name="テキスト ボックス 20"/>
            <p:cNvSpPr txBox="1"/>
            <p:nvPr/>
          </p:nvSpPr>
          <p:spPr>
            <a:xfrm>
              <a:off x="8310235" y="5808760"/>
              <a:ext cx="553999" cy="1017749"/>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神経内科入院</a:t>
              </a:r>
            </a:p>
          </p:txBody>
        </p:sp>
        <p:sp>
          <p:nvSpPr>
            <p:cNvPr id="22" name="右矢印 21"/>
            <p:cNvSpPr/>
            <p:nvPr/>
          </p:nvSpPr>
          <p:spPr>
            <a:xfrm>
              <a:off x="2108203" y="4514157"/>
              <a:ext cx="269572" cy="162139"/>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右矢印 22"/>
            <p:cNvSpPr/>
            <p:nvPr/>
          </p:nvSpPr>
          <p:spPr>
            <a:xfrm>
              <a:off x="3642482" y="4860101"/>
              <a:ext cx="287535" cy="152049"/>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a:off x="3949001" y="4897855"/>
              <a:ext cx="521956" cy="174460"/>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右矢印 24"/>
            <p:cNvSpPr/>
            <p:nvPr/>
          </p:nvSpPr>
          <p:spPr>
            <a:xfrm>
              <a:off x="6452783" y="5297372"/>
              <a:ext cx="1478956" cy="18262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a:off x="6790930" y="5433120"/>
              <a:ext cx="2141173" cy="173324"/>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892240" y="5591350"/>
              <a:ext cx="553999" cy="1108710"/>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公立病院</a:t>
              </a:r>
              <a:endParaRPr kumimoji="1" lang="en-US" altLang="ja-JP" sz="1200" dirty="0">
                <a:latin typeface="Microsoft YaHei UI" panose="020B0503020204020204" pitchFamily="34" charset="-122"/>
                <a:ea typeface="Microsoft YaHei UI" panose="020B0503020204020204" pitchFamily="34" charset="-122"/>
              </a:endParaRPr>
            </a:p>
            <a:p>
              <a:r>
                <a:rPr lang="ja-JP" altLang="en-US" sz="1200" dirty="0">
                  <a:latin typeface="Microsoft YaHei UI" panose="020B0503020204020204" pitchFamily="34" charset="-122"/>
                  <a:ea typeface="Microsoft YaHei UI" panose="020B0503020204020204" pitchFamily="34" charset="-122"/>
                </a:rPr>
                <a:t>神経内科</a:t>
              </a:r>
              <a:r>
                <a:rPr kumimoji="1" lang="ja-JP" altLang="en-US" sz="1200" dirty="0">
                  <a:latin typeface="Microsoft YaHei UI" panose="020B0503020204020204" pitchFamily="34" charset="-122"/>
                  <a:ea typeface="Microsoft YaHei UI" panose="020B0503020204020204" pitchFamily="34" charset="-122"/>
                </a:rPr>
                <a:t>受診</a:t>
              </a:r>
            </a:p>
          </p:txBody>
        </p:sp>
        <p:sp>
          <p:nvSpPr>
            <p:cNvPr id="28" name="右矢印 27"/>
            <p:cNvSpPr/>
            <p:nvPr/>
          </p:nvSpPr>
          <p:spPr>
            <a:xfrm>
              <a:off x="8403900" y="5683614"/>
              <a:ext cx="366673" cy="177664"/>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2377775" y="4592913"/>
              <a:ext cx="433168" cy="179137"/>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3937316" y="5056234"/>
              <a:ext cx="553999" cy="1056573"/>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lang="ja-JP" altLang="en-US" sz="1200" dirty="0">
                  <a:latin typeface="Microsoft YaHei UI" panose="020B0503020204020204" pitchFamily="34" charset="-122"/>
                  <a:ea typeface="Microsoft YaHei UI" panose="020B0503020204020204" pitchFamily="34" charset="-122"/>
                </a:rPr>
                <a:t>神経内科</a:t>
              </a:r>
              <a:r>
                <a:rPr kumimoji="1" lang="ja-JP" altLang="en-US" sz="1200" dirty="0">
                  <a:latin typeface="Microsoft YaHei UI" panose="020B0503020204020204" pitchFamily="34" charset="-122"/>
                  <a:ea typeface="Microsoft YaHei UI" panose="020B0503020204020204" pitchFamily="34" charset="-122"/>
                </a:rPr>
                <a:t>受診</a:t>
              </a:r>
            </a:p>
          </p:txBody>
        </p:sp>
        <p:sp>
          <p:nvSpPr>
            <p:cNvPr id="31" name="テキスト ボックス 30"/>
            <p:cNvSpPr txBox="1"/>
            <p:nvPr/>
          </p:nvSpPr>
          <p:spPr>
            <a:xfrm>
              <a:off x="4538149" y="5124793"/>
              <a:ext cx="369332" cy="1056573"/>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総合病院受診</a:t>
              </a:r>
            </a:p>
          </p:txBody>
        </p:sp>
        <p:sp>
          <p:nvSpPr>
            <p:cNvPr id="32" name="テキスト ボックス 31"/>
            <p:cNvSpPr txBox="1"/>
            <p:nvPr/>
          </p:nvSpPr>
          <p:spPr>
            <a:xfrm>
              <a:off x="3604296" y="5008981"/>
              <a:ext cx="369332" cy="1056573"/>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総合病院受診</a:t>
              </a:r>
            </a:p>
          </p:txBody>
        </p:sp>
        <p:sp>
          <p:nvSpPr>
            <p:cNvPr id="33" name="テキスト ボックス 32"/>
            <p:cNvSpPr txBox="1"/>
            <p:nvPr/>
          </p:nvSpPr>
          <p:spPr>
            <a:xfrm>
              <a:off x="2049424" y="4703517"/>
              <a:ext cx="369332" cy="1056573"/>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総合病院受診</a:t>
              </a:r>
            </a:p>
          </p:txBody>
        </p:sp>
        <p:sp>
          <p:nvSpPr>
            <p:cNvPr id="34" name="テキスト ボックス 33"/>
            <p:cNvSpPr txBox="1"/>
            <p:nvPr/>
          </p:nvSpPr>
          <p:spPr>
            <a:xfrm>
              <a:off x="2696563" y="4860851"/>
              <a:ext cx="369332" cy="1056573"/>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総合病院受診</a:t>
              </a:r>
            </a:p>
          </p:txBody>
        </p:sp>
        <p:sp>
          <p:nvSpPr>
            <p:cNvPr id="35" name="テキスト ボックス 34"/>
            <p:cNvSpPr txBox="1"/>
            <p:nvPr/>
          </p:nvSpPr>
          <p:spPr>
            <a:xfrm>
              <a:off x="3028078" y="4948468"/>
              <a:ext cx="369332" cy="753656"/>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近医受診</a:t>
              </a:r>
            </a:p>
          </p:txBody>
        </p:sp>
        <p:sp>
          <p:nvSpPr>
            <p:cNvPr id="36" name="テキスト ボックス 35"/>
            <p:cNvSpPr txBox="1"/>
            <p:nvPr/>
          </p:nvSpPr>
          <p:spPr>
            <a:xfrm>
              <a:off x="6466892" y="5416396"/>
              <a:ext cx="369332" cy="1086244"/>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総合病院受診</a:t>
              </a:r>
            </a:p>
          </p:txBody>
        </p:sp>
        <p:sp>
          <p:nvSpPr>
            <p:cNvPr id="37" name="上矢印 36"/>
            <p:cNvSpPr/>
            <p:nvPr/>
          </p:nvSpPr>
          <p:spPr>
            <a:xfrm>
              <a:off x="87577" y="4300598"/>
              <a:ext cx="254665" cy="395158"/>
            </a:xfrm>
            <a:prstGeom prst="upArrow">
              <a:avLst/>
            </a:prstGeom>
            <a:solidFill>
              <a:srgbClr val="FFFF00"/>
            </a:solidFill>
            <a:ln>
              <a:solidFill>
                <a:srgbClr val="FF0000"/>
              </a:solidFill>
            </a:ln>
            <a:effectLst>
              <a:glow rad="2286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矢印 37"/>
            <p:cNvSpPr/>
            <p:nvPr/>
          </p:nvSpPr>
          <p:spPr>
            <a:xfrm>
              <a:off x="513511" y="4313018"/>
              <a:ext cx="254665" cy="395158"/>
            </a:xfrm>
            <a:prstGeom prst="upArrow">
              <a:avLst/>
            </a:prstGeom>
            <a:solidFill>
              <a:srgbClr val="FFFF00"/>
            </a:solidFill>
            <a:ln>
              <a:solidFill>
                <a:srgbClr val="FF0000"/>
              </a:solidFill>
            </a:ln>
            <a:effectLst>
              <a:glow rad="2286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上矢印 38"/>
            <p:cNvSpPr/>
            <p:nvPr/>
          </p:nvSpPr>
          <p:spPr>
            <a:xfrm>
              <a:off x="1489204" y="4317008"/>
              <a:ext cx="254665" cy="395158"/>
            </a:xfrm>
            <a:prstGeom prst="upArrow">
              <a:avLst/>
            </a:prstGeom>
            <a:solidFill>
              <a:srgbClr val="FFFF00"/>
            </a:solidFill>
            <a:ln>
              <a:solidFill>
                <a:srgbClr val="FF0000"/>
              </a:solidFill>
            </a:ln>
            <a:effectLst>
              <a:glow rad="2286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右矢印 40"/>
            <p:cNvSpPr/>
            <p:nvPr/>
          </p:nvSpPr>
          <p:spPr>
            <a:xfrm>
              <a:off x="1088628" y="3419572"/>
              <a:ext cx="4018526"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2" name="下矢印 41"/>
            <p:cNvSpPr/>
            <p:nvPr/>
          </p:nvSpPr>
          <p:spPr>
            <a:xfrm>
              <a:off x="1705924" y="1700808"/>
              <a:ext cx="385499" cy="2356747"/>
            </a:xfrm>
            <a:prstGeom prst="downArrow">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a:ln w="28575">
              <a:solidFill>
                <a:schemeClr val="tx2">
                  <a:lumMod val="60000"/>
                  <a:lumOff val="40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右矢印 43"/>
            <p:cNvSpPr/>
            <p:nvPr/>
          </p:nvSpPr>
          <p:spPr>
            <a:xfrm>
              <a:off x="3933872" y="3030819"/>
              <a:ext cx="5183400" cy="338054"/>
            </a:xfrm>
            <a:prstGeom prst="rightArrow">
              <a:avLst>
                <a:gd name="adj1" fmla="val 50000"/>
                <a:gd name="adj2" fmla="val 37767"/>
              </a:avLst>
            </a:prstGeom>
            <a:solidFill>
              <a:srgbClr val="92D050">
                <a:alpha val="50196"/>
              </a:srgbClr>
            </a:solidFill>
            <a:ln>
              <a:solidFill>
                <a:srgbClr val="92D050">
                  <a:alpha val="50196"/>
                </a:srgb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5" name="右矢印 44"/>
            <p:cNvSpPr/>
            <p:nvPr/>
          </p:nvSpPr>
          <p:spPr>
            <a:xfrm>
              <a:off x="3812576" y="2291893"/>
              <a:ext cx="4549591"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6" name="右矢印 45"/>
            <p:cNvSpPr/>
            <p:nvPr/>
          </p:nvSpPr>
          <p:spPr>
            <a:xfrm>
              <a:off x="4451863" y="2102299"/>
              <a:ext cx="2094541"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7" name="テキスト ボックス 46"/>
            <p:cNvSpPr txBox="1"/>
            <p:nvPr/>
          </p:nvSpPr>
          <p:spPr>
            <a:xfrm>
              <a:off x="431006" y="3477958"/>
              <a:ext cx="662380"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過呼吸</a:t>
              </a:r>
            </a:p>
          </p:txBody>
        </p:sp>
        <p:sp>
          <p:nvSpPr>
            <p:cNvPr id="48" name="テキスト ボックス 47"/>
            <p:cNvSpPr txBox="1"/>
            <p:nvPr/>
          </p:nvSpPr>
          <p:spPr>
            <a:xfrm>
              <a:off x="1177322" y="3117487"/>
              <a:ext cx="1163193"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身体の震え</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49" name="テキスト ボックス 48"/>
            <p:cNvSpPr txBox="1"/>
            <p:nvPr/>
          </p:nvSpPr>
          <p:spPr>
            <a:xfrm>
              <a:off x="1705924" y="2591627"/>
              <a:ext cx="83545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筋力低下</a:t>
              </a:r>
            </a:p>
          </p:txBody>
        </p:sp>
        <p:sp>
          <p:nvSpPr>
            <p:cNvPr id="50" name="テキスト ボックス 49"/>
            <p:cNvSpPr txBox="1"/>
            <p:nvPr/>
          </p:nvSpPr>
          <p:spPr>
            <a:xfrm>
              <a:off x="2001354" y="2756120"/>
              <a:ext cx="559750"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脱力</a:t>
              </a:r>
            </a:p>
          </p:txBody>
        </p:sp>
        <p:sp>
          <p:nvSpPr>
            <p:cNvPr id="51" name="テキスト ボックス 50"/>
            <p:cNvSpPr txBox="1"/>
            <p:nvPr/>
          </p:nvSpPr>
          <p:spPr>
            <a:xfrm>
              <a:off x="4708907" y="1440075"/>
              <a:ext cx="829134"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睡眠障害</a:t>
              </a:r>
            </a:p>
          </p:txBody>
        </p:sp>
        <p:sp>
          <p:nvSpPr>
            <p:cNvPr id="52" name="右矢印 51"/>
            <p:cNvSpPr/>
            <p:nvPr/>
          </p:nvSpPr>
          <p:spPr>
            <a:xfrm>
              <a:off x="5869062" y="993255"/>
              <a:ext cx="3252631"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53" name="テキスト ボックス 52"/>
            <p:cNvSpPr txBox="1"/>
            <p:nvPr/>
          </p:nvSpPr>
          <p:spPr>
            <a:xfrm>
              <a:off x="5065519" y="1037834"/>
              <a:ext cx="820769"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記憶障害</a:t>
              </a:r>
            </a:p>
          </p:txBody>
        </p:sp>
        <p:sp>
          <p:nvSpPr>
            <p:cNvPr id="54" name="右矢印 53"/>
            <p:cNvSpPr/>
            <p:nvPr/>
          </p:nvSpPr>
          <p:spPr>
            <a:xfrm>
              <a:off x="5865188" y="810867"/>
              <a:ext cx="3242973"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55" name="テキスト ボックス 54"/>
            <p:cNvSpPr txBox="1"/>
            <p:nvPr/>
          </p:nvSpPr>
          <p:spPr>
            <a:xfrm>
              <a:off x="5065520" y="850480"/>
              <a:ext cx="820767"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学力低下</a:t>
              </a:r>
            </a:p>
          </p:txBody>
        </p:sp>
        <p:sp>
          <p:nvSpPr>
            <p:cNvPr id="56" name="テキスト ボックス 55"/>
            <p:cNvSpPr txBox="1"/>
            <p:nvPr/>
          </p:nvSpPr>
          <p:spPr>
            <a:xfrm>
              <a:off x="4693960" y="1610966"/>
              <a:ext cx="829134"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股関節痛</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57" name="テキスト ボックス 56"/>
            <p:cNvSpPr txBox="1"/>
            <p:nvPr/>
          </p:nvSpPr>
          <p:spPr>
            <a:xfrm>
              <a:off x="4717871" y="1246102"/>
              <a:ext cx="908315"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パニック</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60" name="テキスト ボックス 59"/>
            <p:cNvSpPr txBox="1"/>
            <p:nvPr/>
          </p:nvSpPr>
          <p:spPr>
            <a:xfrm>
              <a:off x="1526777" y="1340768"/>
              <a:ext cx="1077426" cy="21851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200" dirty="0">
                  <a:solidFill>
                    <a:srgbClr val="FF3399"/>
                  </a:solidFill>
                  <a:latin typeface="Microsoft YaHei UI" panose="020B0503020204020204" pitchFamily="34" charset="-122"/>
                  <a:ea typeface="Microsoft YaHei UI" panose="020B0503020204020204" pitchFamily="34" charset="-122"/>
                </a:rPr>
                <a:t>救急搬送</a:t>
              </a:r>
            </a:p>
          </p:txBody>
        </p:sp>
        <p:sp>
          <p:nvSpPr>
            <p:cNvPr id="61" name="テキスト ボックス 60"/>
            <p:cNvSpPr txBox="1"/>
            <p:nvPr/>
          </p:nvSpPr>
          <p:spPr>
            <a:xfrm>
              <a:off x="3879722" y="2165855"/>
              <a:ext cx="755251"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腹痛</a:t>
              </a:r>
            </a:p>
          </p:txBody>
        </p:sp>
        <p:sp>
          <p:nvSpPr>
            <p:cNvPr id="62" name="右矢印 61"/>
            <p:cNvSpPr/>
            <p:nvPr/>
          </p:nvSpPr>
          <p:spPr>
            <a:xfrm>
              <a:off x="2524194" y="2857208"/>
              <a:ext cx="6619807"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3" name="テキスト ボックス 62"/>
            <p:cNvSpPr txBox="1"/>
            <p:nvPr/>
          </p:nvSpPr>
          <p:spPr>
            <a:xfrm>
              <a:off x="1691604" y="2922019"/>
              <a:ext cx="855409"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視野狭窄</a:t>
              </a:r>
            </a:p>
          </p:txBody>
        </p:sp>
        <p:sp>
          <p:nvSpPr>
            <p:cNvPr id="64" name="右矢印 63"/>
            <p:cNvSpPr/>
            <p:nvPr/>
          </p:nvSpPr>
          <p:spPr>
            <a:xfrm>
              <a:off x="2154817" y="3071434"/>
              <a:ext cx="575875" cy="338054"/>
            </a:xfrm>
            <a:prstGeom prst="rightArrow">
              <a:avLst>
                <a:gd name="adj1" fmla="val 50000"/>
                <a:gd name="adj2" fmla="val 37767"/>
              </a:avLst>
            </a:prstGeom>
            <a:solidFill>
              <a:srgbClr val="92D050">
                <a:alpha val="50196"/>
              </a:srgbClr>
            </a:solidFill>
            <a:ln>
              <a:solidFill>
                <a:srgbClr val="92D050">
                  <a:alpha val="50196"/>
                </a:srgb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5" name="右矢印 64"/>
            <p:cNvSpPr/>
            <p:nvPr/>
          </p:nvSpPr>
          <p:spPr>
            <a:xfrm>
              <a:off x="2524194" y="2674452"/>
              <a:ext cx="6619807"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6" name="右矢印 65"/>
            <p:cNvSpPr/>
            <p:nvPr/>
          </p:nvSpPr>
          <p:spPr>
            <a:xfrm>
              <a:off x="2524868" y="2490813"/>
              <a:ext cx="6611719"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7" name="テキスト ボックス 66"/>
            <p:cNvSpPr txBox="1"/>
            <p:nvPr/>
          </p:nvSpPr>
          <p:spPr>
            <a:xfrm>
              <a:off x="7757353" y="659174"/>
              <a:ext cx="699834"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杖歩行</a:t>
              </a:r>
            </a:p>
          </p:txBody>
        </p:sp>
        <p:sp>
          <p:nvSpPr>
            <p:cNvPr id="68" name="テキスト ボックス 67"/>
            <p:cNvSpPr txBox="1"/>
            <p:nvPr/>
          </p:nvSpPr>
          <p:spPr>
            <a:xfrm>
              <a:off x="7978719" y="500422"/>
              <a:ext cx="663032" cy="21851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200" dirty="0">
                  <a:latin typeface="Microsoft YaHei UI" panose="020B0503020204020204" pitchFamily="34" charset="-122"/>
                  <a:ea typeface="Microsoft YaHei UI" panose="020B0503020204020204" pitchFamily="34" charset="-122"/>
                </a:rPr>
                <a:t>失神</a:t>
              </a:r>
            </a:p>
          </p:txBody>
        </p:sp>
        <p:sp>
          <p:nvSpPr>
            <p:cNvPr id="69" name="右矢印 68"/>
            <p:cNvSpPr/>
            <p:nvPr/>
          </p:nvSpPr>
          <p:spPr>
            <a:xfrm>
              <a:off x="8360842" y="639815"/>
              <a:ext cx="454554"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0" name="右矢印 69"/>
            <p:cNvSpPr/>
            <p:nvPr/>
          </p:nvSpPr>
          <p:spPr>
            <a:xfrm>
              <a:off x="7848687" y="2098483"/>
              <a:ext cx="1287900"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1" name="右矢印 70"/>
            <p:cNvSpPr/>
            <p:nvPr/>
          </p:nvSpPr>
          <p:spPr>
            <a:xfrm>
              <a:off x="4450888" y="1925489"/>
              <a:ext cx="4668748"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2" name="右矢印 71"/>
            <p:cNvSpPr/>
            <p:nvPr/>
          </p:nvSpPr>
          <p:spPr>
            <a:xfrm>
              <a:off x="5306666" y="1741645"/>
              <a:ext cx="3821446"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latin typeface="Microsoft YaHei UI" panose="020B0503020204020204" pitchFamily="34" charset="-122"/>
                <a:ea typeface="Microsoft YaHei UI" panose="020B0503020204020204" pitchFamily="34" charset="-122"/>
              </a:endParaRPr>
            </a:p>
          </p:txBody>
        </p:sp>
        <p:sp>
          <p:nvSpPr>
            <p:cNvPr id="73" name="右矢印 72"/>
            <p:cNvSpPr/>
            <p:nvPr/>
          </p:nvSpPr>
          <p:spPr>
            <a:xfrm>
              <a:off x="5533499" y="1543007"/>
              <a:ext cx="3570487"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4" name="右矢印 73"/>
            <p:cNvSpPr/>
            <p:nvPr/>
          </p:nvSpPr>
          <p:spPr>
            <a:xfrm>
              <a:off x="5533499" y="1347347"/>
              <a:ext cx="3589219"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5" name="右矢印 74"/>
            <p:cNvSpPr/>
            <p:nvPr/>
          </p:nvSpPr>
          <p:spPr>
            <a:xfrm>
              <a:off x="5533499" y="1168047"/>
              <a:ext cx="1287900"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6" name="下矢印 75"/>
            <p:cNvSpPr/>
            <p:nvPr/>
          </p:nvSpPr>
          <p:spPr>
            <a:xfrm>
              <a:off x="3363470" y="1772815"/>
              <a:ext cx="385499" cy="2290701"/>
            </a:xfrm>
            <a:prstGeom prst="downArrow">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a:ln w="28575">
              <a:solidFill>
                <a:schemeClr val="tx2">
                  <a:lumMod val="60000"/>
                  <a:lumOff val="40000"/>
                </a:schemeClr>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テキスト ボックス 76"/>
            <p:cNvSpPr txBox="1"/>
            <p:nvPr/>
          </p:nvSpPr>
          <p:spPr>
            <a:xfrm>
              <a:off x="3149580" y="2348743"/>
              <a:ext cx="758805"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車椅子</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78" name="テキスト ボックス 77"/>
            <p:cNvSpPr txBox="1"/>
            <p:nvPr/>
          </p:nvSpPr>
          <p:spPr>
            <a:xfrm>
              <a:off x="3840892" y="1767242"/>
              <a:ext cx="1682202"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若年性線維筋痛症</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79" name="テキスト ボックス 78"/>
            <p:cNvSpPr txBox="1"/>
            <p:nvPr/>
          </p:nvSpPr>
          <p:spPr>
            <a:xfrm>
              <a:off x="3615247" y="2005201"/>
              <a:ext cx="859996"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全身疼痛</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80" name="テキスト ボックス 79"/>
            <p:cNvSpPr txBox="1"/>
            <p:nvPr/>
          </p:nvSpPr>
          <p:spPr>
            <a:xfrm>
              <a:off x="3205589" y="1351801"/>
              <a:ext cx="646331"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200" dirty="0">
                  <a:solidFill>
                    <a:srgbClr val="FF3399"/>
                  </a:solidFill>
                  <a:latin typeface="Microsoft YaHei UI" panose="020B0503020204020204" pitchFamily="34" charset="-122"/>
                  <a:ea typeface="Microsoft YaHei UI" panose="020B0503020204020204" pitchFamily="34" charset="-122"/>
                </a:rPr>
                <a:t>車椅子</a:t>
              </a:r>
            </a:p>
          </p:txBody>
        </p:sp>
        <p:sp>
          <p:nvSpPr>
            <p:cNvPr id="84" name="右矢印 83"/>
            <p:cNvSpPr/>
            <p:nvPr/>
          </p:nvSpPr>
          <p:spPr>
            <a:xfrm>
              <a:off x="8470881" y="507990"/>
              <a:ext cx="207672" cy="290876"/>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rgbClr val="FF6600"/>
                </a:solidFill>
                <a:latin typeface="Microsoft YaHei UI" panose="020B0503020204020204" pitchFamily="34" charset="-122"/>
                <a:ea typeface="Microsoft YaHei UI" panose="020B0503020204020204" pitchFamily="34" charset="-122"/>
              </a:endParaRPr>
            </a:p>
          </p:txBody>
        </p:sp>
        <p:sp>
          <p:nvSpPr>
            <p:cNvPr id="85" name="テキスト ボックス 84"/>
            <p:cNvSpPr txBox="1"/>
            <p:nvPr/>
          </p:nvSpPr>
          <p:spPr>
            <a:xfrm>
              <a:off x="-26717" y="4770614"/>
              <a:ext cx="527709" cy="276999"/>
            </a:xfrm>
            <a:prstGeom prst="rect">
              <a:avLst/>
            </a:prstGeom>
            <a:noFill/>
          </p:spPr>
          <p:txBody>
            <a:bodyPr wrap="none" rtlCol="0">
              <a:spAutoFit/>
            </a:bodyPr>
            <a:lstStyle/>
            <a:p>
              <a:r>
                <a:rPr kumimoji="1" lang="en-US" altLang="ja-JP" sz="1200" b="1" dirty="0">
                  <a:solidFill>
                    <a:srgbClr val="FF0000"/>
                  </a:solidFill>
                  <a:latin typeface="Microsoft YaHei UI" panose="020B0503020204020204" pitchFamily="34" charset="-122"/>
                  <a:ea typeface="Microsoft YaHei UI" panose="020B0503020204020204" pitchFamily="34" charset="-122"/>
                </a:rPr>
                <a:t>12</a:t>
              </a:r>
              <a:r>
                <a:rPr kumimoji="1" lang="ja-JP" altLang="en-US" sz="1200" b="1" dirty="0">
                  <a:solidFill>
                    <a:srgbClr val="FF0000"/>
                  </a:solidFill>
                  <a:latin typeface="Microsoft YaHei UI" panose="020B0503020204020204" pitchFamily="34" charset="-122"/>
                  <a:ea typeface="Microsoft YaHei UI" panose="020B0503020204020204" pitchFamily="34" charset="-122"/>
                </a:rPr>
                <a:t>歳</a:t>
              </a:r>
            </a:p>
          </p:txBody>
        </p:sp>
        <p:sp>
          <p:nvSpPr>
            <p:cNvPr id="86" name="テキスト ボックス 85"/>
            <p:cNvSpPr txBox="1"/>
            <p:nvPr/>
          </p:nvSpPr>
          <p:spPr>
            <a:xfrm>
              <a:off x="365670" y="4770614"/>
              <a:ext cx="527709" cy="276999"/>
            </a:xfrm>
            <a:prstGeom prst="rect">
              <a:avLst/>
            </a:prstGeom>
            <a:noFill/>
          </p:spPr>
          <p:txBody>
            <a:bodyPr wrap="none" rtlCol="0">
              <a:spAutoFit/>
            </a:bodyPr>
            <a:lstStyle/>
            <a:p>
              <a:r>
                <a:rPr kumimoji="1" lang="en-US" altLang="ja-JP" sz="1200" b="1" dirty="0">
                  <a:solidFill>
                    <a:srgbClr val="FF0000"/>
                  </a:solidFill>
                  <a:latin typeface="Microsoft YaHei UI" panose="020B0503020204020204" pitchFamily="34" charset="-122"/>
                  <a:ea typeface="Microsoft YaHei UI" panose="020B0503020204020204" pitchFamily="34" charset="-122"/>
                </a:rPr>
                <a:t>12</a:t>
              </a:r>
              <a:r>
                <a:rPr kumimoji="1" lang="ja-JP" altLang="en-US" sz="1200" b="1" dirty="0">
                  <a:solidFill>
                    <a:srgbClr val="FF0000"/>
                  </a:solidFill>
                  <a:latin typeface="Microsoft YaHei UI" panose="020B0503020204020204" pitchFamily="34" charset="-122"/>
                  <a:ea typeface="Microsoft YaHei UI" panose="020B0503020204020204" pitchFamily="34" charset="-122"/>
                </a:rPr>
                <a:t>歳</a:t>
              </a:r>
            </a:p>
          </p:txBody>
        </p:sp>
        <p:sp>
          <p:nvSpPr>
            <p:cNvPr id="87" name="テキスト ボックス 86"/>
            <p:cNvSpPr txBox="1"/>
            <p:nvPr/>
          </p:nvSpPr>
          <p:spPr>
            <a:xfrm>
              <a:off x="1285918" y="4751768"/>
              <a:ext cx="527709" cy="276999"/>
            </a:xfrm>
            <a:prstGeom prst="rect">
              <a:avLst/>
            </a:prstGeom>
            <a:noFill/>
          </p:spPr>
          <p:txBody>
            <a:bodyPr wrap="none" rtlCol="0">
              <a:spAutoFit/>
            </a:bodyPr>
            <a:lstStyle/>
            <a:p>
              <a:r>
                <a:rPr kumimoji="1" lang="en-US" altLang="ja-JP" sz="1200" b="1" dirty="0">
                  <a:solidFill>
                    <a:srgbClr val="FF0000"/>
                  </a:solidFill>
                  <a:latin typeface="Microsoft YaHei UI" panose="020B0503020204020204" pitchFamily="34" charset="-122"/>
                  <a:ea typeface="Microsoft YaHei UI" panose="020B0503020204020204" pitchFamily="34" charset="-122"/>
                </a:rPr>
                <a:t>13</a:t>
              </a:r>
              <a:r>
                <a:rPr kumimoji="1" lang="ja-JP" altLang="en-US" sz="1200" b="1" dirty="0">
                  <a:solidFill>
                    <a:srgbClr val="FF0000"/>
                  </a:solidFill>
                  <a:latin typeface="Microsoft YaHei UI" panose="020B0503020204020204" pitchFamily="34" charset="-122"/>
                  <a:ea typeface="Microsoft YaHei UI" panose="020B0503020204020204" pitchFamily="34" charset="-122"/>
                </a:rPr>
                <a:t>歳</a:t>
              </a:r>
            </a:p>
          </p:txBody>
        </p:sp>
        <p:sp>
          <p:nvSpPr>
            <p:cNvPr id="88" name="右矢印 87"/>
            <p:cNvSpPr/>
            <p:nvPr/>
          </p:nvSpPr>
          <p:spPr>
            <a:xfrm>
              <a:off x="1829533" y="4445624"/>
              <a:ext cx="269572" cy="162139"/>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p:cNvSpPr txBox="1"/>
            <p:nvPr/>
          </p:nvSpPr>
          <p:spPr>
            <a:xfrm>
              <a:off x="1735954" y="4575265"/>
              <a:ext cx="369332" cy="1056573"/>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総合病院受診</a:t>
              </a:r>
            </a:p>
          </p:txBody>
        </p:sp>
        <p:sp>
          <p:nvSpPr>
            <p:cNvPr id="90" name="右矢印 89"/>
            <p:cNvSpPr/>
            <p:nvPr/>
          </p:nvSpPr>
          <p:spPr>
            <a:xfrm>
              <a:off x="3385160" y="4800210"/>
              <a:ext cx="269572" cy="162139"/>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テキスト ボックス 90"/>
            <p:cNvSpPr txBox="1"/>
            <p:nvPr/>
          </p:nvSpPr>
          <p:spPr>
            <a:xfrm>
              <a:off x="3300477" y="4963029"/>
              <a:ext cx="369332" cy="1056573"/>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大学病院受診</a:t>
              </a:r>
            </a:p>
          </p:txBody>
        </p:sp>
        <p:sp>
          <p:nvSpPr>
            <p:cNvPr id="43" name="右矢印 42"/>
            <p:cNvSpPr/>
            <p:nvPr/>
          </p:nvSpPr>
          <p:spPr>
            <a:xfrm>
              <a:off x="8795658" y="2301232"/>
              <a:ext cx="333810" cy="338054"/>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2" name="テキスト ボックス 1"/>
            <p:cNvSpPr txBox="1"/>
            <p:nvPr/>
          </p:nvSpPr>
          <p:spPr>
            <a:xfrm>
              <a:off x="90390" y="5186796"/>
              <a:ext cx="1569660" cy="276999"/>
            </a:xfrm>
            <a:prstGeom prst="rect">
              <a:avLst/>
            </a:prstGeom>
            <a:noFill/>
          </p:spPr>
          <p:txBody>
            <a:bodyPr wrap="none" rtlCol="0">
              <a:spAutoFit/>
            </a:bodyPr>
            <a:lstStyle/>
            <a:p>
              <a:r>
                <a:rPr kumimoji="1" lang="ja-JP" altLang="en-US" sz="1200" b="1" dirty="0">
                  <a:solidFill>
                    <a:srgbClr val="FF0000"/>
                  </a:solidFill>
                </a:rPr>
                <a:t>サーバリックス接種</a:t>
              </a:r>
            </a:p>
          </p:txBody>
        </p:sp>
      </p:grpSp>
      <p:sp>
        <p:nvSpPr>
          <p:cNvPr id="92" name="テキスト ボックス 91"/>
          <p:cNvSpPr txBox="1"/>
          <p:nvPr/>
        </p:nvSpPr>
        <p:spPr>
          <a:xfrm>
            <a:off x="323528" y="6381328"/>
            <a:ext cx="2448272" cy="307777"/>
          </a:xfrm>
          <a:prstGeom prst="rect">
            <a:avLst/>
          </a:prstGeom>
          <a:noFill/>
        </p:spPr>
        <p:txBody>
          <a:bodyPr wrap="square" rtlCol="0">
            <a:spAutoFit/>
          </a:bodyPr>
          <a:lstStyle/>
          <a:p>
            <a:r>
              <a:rPr lang="ja-JP" altLang="en-US" sz="1400" dirty="0">
                <a:latin typeface="HG丸ｺﾞｼｯｸM-PRO" panose="020F0600000000000000" pitchFamily="50" charset="-128"/>
                <a:ea typeface="HG丸ｺﾞｼｯｸM-PRO" panose="020F0600000000000000" pitchFamily="50" charset="-128"/>
              </a:rPr>
              <a:t>霞が関アーバンクリニック</a:t>
            </a:r>
            <a:endParaRPr kumimoji="1" lang="ja-JP" altLang="en-US" sz="1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203186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テキスト ボックス 85"/>
          <p:cNvSpPr txBox="1"/>
          <p:nvPr/>
        </p:nvSpPr>
        <p:spPr>
          <a:xfrm>
            <a:off x="385067" y="334397"/>
            <a:ext cx="1955985" cy="369332"/>
          </a:xfrm>
          <a:prstGeom prst="rect">
            <a:avLst/>
          </a:prstGeom>
          <a:solidFill>
            <a:schemeClr val="accent6">
              <a:lumMod val="20000"/>
              <a:lumOff val="80000"/>
            </a:schemeClr>
          </a:solidFill>
        </p:spPr>
        <p:txBody>
          <a:bodyPr wrap="none" rtlCol="0">
            <a:spAutoFit/>
          </a:bodyPr>
          <a:lstStyle/>
          <a:p>
            <a:r>
              <a:rPr lang="en-US" altLang="ja-JP" b="1" dirty="0">
                <a:solidFill>
                  <a:schemeClr val="accent6">
                    <a:lumMod val="75000"/>
                  </a:schemeClr>
                </a:solidFill>
                <a:latin typeface="HG丸ｺﾞｼｯｸM-PRO" pitchFamily="50" charset="-128"/>
                <a:ea typeface="HG丸ｺﾞｼｯｸM-PRO" pitchFamily="50" charset="-128"/>
              </a:rPr>
              <a:t>N.S. 15</a:t>
            </a:r>
            <a:r>
              <a:rPr lang="ja-JP" altLang="en-US" b="1" dirty="0">
                <a:solidFill>
                  <a:schemeClr val="accent6">
                    <a:lumMod val="75000"/>
                  </a:schemeClr>
                </a:solidFill>
                <a:latin typeface="HG丸ｺﾞｼｯｸM-PRO" pitchFamily="50" charset="-128"/>
                <a:ea typeface="HG丸ｺﾞｼｯｸM-PRO" pitchFamily="50" charset="-128"/>
              </a:rPr>
              <a:t>歳</a:t>
            </a:r>
            <a:r>
              <a:rPr lang="en-US" altLang="ja-JP" b="1" dirty="0">
                <a:solidFill>
                  <a:schemeClr val="accent6">
                    <a:lumMod val="75000"/>
                  </a:schemeClr>
                </a:solidFill>
                <a:latin typeface="HG丸ｺﾞｼｯｸM-PRO" pitchFamily="50" charset="-128"/>
                <a:ea typeface="HG丸ｺﾞｼｯｸM-PRO" pitchFamily="50" charset="-128"/>
              </a:rPr>
              <a:t>, </a:t>
            </a:r>
            <a:r>
              <a:rPr lang="ja-JP" altLang="en-US" b="1" dirty="0">
                <a:solidFill>
                  <a:schemeClr val="accent6">
                    <a:lumMod val="75000"/>
                  </a:schemeClr>
                </a:solidFill>
                <a:latin typeface="HG丸ｺﾞｼｯｸM-PRO" pitchFamily="50" charset="-128"/>
                <a:ea typeface="HG丸ｺﾞｼｯｸM-PRO" pitchFamily="50" charset="-128"/>
              </a:rPr>
              <a:t> 女性</a:t>
            </a:r>
            <a:endParaRPr kumimoji="1" lang="ja-JP" altLang="en-US" b="1" dirty="0">
              <a:solidFill>
                <a:schemeClr val="accent6">
                  <a:lumMod val="75000"/>
                </a:schemeClr>
              </a:solidFill>
              <a:latin typeface="HG丸ｺﾞｼｯｸM-PRO" pitchFamily="50" charset="-128"/>
              <a:ea typeface="HG丸ｺﾞｼｯｸM-PRO" pitchFamily="50" charset="-128"/>
            </a:endParaRPr>
          </a:p>
        </p:txBody>
      </p:sp>
      <p:grpSp>
        <p:nvGrpSpPr>
          <p:cNvPr id="2" name="グループ化 8"/>
          <p:cNvGrpSpPr/>
          <p:nvPr/>
        </p:nvGrpSpPr>
        <p:grpSpPr>
          <a:xfrm>
            <a:off x="-75933" y="172143"/>
            <a:ext cx="9219933" cy="6633611"/>
            <a:chOff x="-75933" y="172143"/>
            <a:chExt cx="9219933" cy="6633611"/>
          </a:xfrm>
        </p:grpSpPr>
        <p:grpSp>
          <p:nvGrpSpPr>
            <p:cNvPr id="3" name="グループ化 1"/>
            <p:cNvGrpSpPr/>
            <p:nvPr/>
          </p:nvGrpSpPr>
          <p:grpSpPr>
            <a:xfrm>
              <a:off x="-75933" y="270577"/>
              <a:ext cx="9219933" cy="6535177"/>
              <a:chOff x="-75933" y="270577"/>
              <a:chExt cx="9219933" cy="6535177"/>
            </a:xfrm>
          </p:grpSpPr>
          <p:grpSp>
            <p:nvGrpSpPr>
              <p:cNvPr id="9" name="グループ化 2"/>
              <p:cNvGrpSpPr/>
              <p:nvPr/>
            </p:nvGrpSpPr>
            <p:grpSpPr>
              <a:xfrm>
                <a:off x="18921" y="3977898"/>
                <a:ext cx="9125079" cy="504056"/>
                <a:chOff x="251520" y="3176972"/>
                <a:chExt cx="8892480" cy="504056"/>
              </a:xfrm>
              <a:scene3d>
                <a:camera prst="orthographicFront">
                  <a:rot lat="0" lon="0" rev="0"/>
                </a:camera>
                <a:lightRig rig="balanced" dir="t">
                  <a:rot lat="0" lon="0" rev="8700000"/>
                </a:lightRig>
              </a:scene3d>
            </p:grpSpPr>
            <p:sp>
              <p:nvSpPr>
                <p:cNvPr id="5" name="ホームベース 4"/>
                <p:cNvSpPr/>
                <p:nvPr/>
              </p:nvSpPr>
              <p:spPr>
                <a:xfrm>
                  <a:off x="251520" y="3176972"/>
                  <a:ext cx="8892480" cy="504056"/>
                </a:xfrm>
                <a:prstGeom prst="homePlate">
                  <a:avLst/>
                </a:prstGeom>
                <a:solidFill>
                  <a:srgbClr val="99FFCC"/>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6" name="テキスト ボックス 5"/>
                <p:cNvSpPr txBox="1"/>
                <p:nvPr/>
              </p:nvSpPr>
              <p:spPr>
                <a:xfrm>
                  <a:off x="2263994" y="3243059"/>
                  <a:ext cx="573619" cy="369332"/>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altLang="ja-JP" b="1" dirty="0">
                      <a:latin typeface="HG丸ｺﾞｼｯｸM-PRO" pitchFamily="50" charset="-128"/>
                      <a:ea typeface="HG丸ｺﾞｼｯｸM-PRO" pitchFamily="50" charset="-128"/>
                    </a:rPr>
                    <a:t>1</a:t>
                  </a:r>
                  <a:r>
                    <a:rPr kumimoji="1" lang="ja-JP" altLang="en-US" b="1" dirty="0">
                      <a:latin typeface="HG丸ｺﾞｼｯｸM-PRO" pitchFamily="50" charset="-128"/>
                      <a:ea typeface="HG丸ｺﾞｼｯｸM-PRO" pitchFamily="50" charset="-128"/>
                    </a:rPr>
                    <a:t>年</a:t>
                  </a:r>
                </a:p>
              </p:txBody>
            </p:sp>
            <p:sp>
              <p:nvSpPr>
                <p:cNvPr id="7" name="テキスト ボックス 6"/>
                <p:cNvSpPr txBox="1"/>
                <p:nvPr/>
              </p:nvSpPr>
              <p:spPr>
                <a:xfrm>
                  <a:off x="5131684" y="3265605"/>
                  <a:ext cx="573619" cy="369332"/>
                </a:xfrm>
                <a:prstGeom prst="rect">
                  <a:avLst/>
                </a:prstGeom>
                <a:noFill/>
                <a:ln>
                  <a:noFill/>
                </a:ln>
                <a:effectLst>
                  <a:outerShdw blurRad="44450" dist="27940" dir="5400000" algn="ctr">
                    <a:srgbClr val="000000">
                      <a:alpha val="32000"/>
                    </a:srgbClr>
                  </a:outerShdw>
                </a:effectLst>
                <a:sp3d>
                  <a:bevelT w="190500" h="38100"/>
                </a:sp3d>
              </p:spPr>
              <p:txBody>
                <a:bodyPr wrap="none" rtlCol="0">
                  <a:spAutoFit/>
                </a:bodyPr>
                <a:lstStyle/>
                <a:p>
                  <a:r>
                    <a:rPr lang="en-US" altLang="ja-JP" b="1" dirty="0">
                      <a:latin typeface="HG丸ｺﾞｼｯｸM-PRO" pitchFamily="50" charset="-128"/>
                      <a:ea typeface="HG丸ｺﾞｼｯｸM-PRO" pitchFamily="50" charset="-128"/>
                    </a:rPr>
                    <a:t>2</a:t>
                  </a:r>
                  <a:r>
                    <a:rPr kumimoji="1" lang="ja-JP" altLang="en-US" b="1" dirty="0">
                      <a:latin typeface="HG丸ｺﾞｼｯｸM-PRO" pitchFamily="50" charset="-128"/>
                      <a:ea typeface="HG丸ｺﾞｼｯｸM-PRO" pitchFamily="50" charset="-128"/>
                    </a:rPr>
                    <a:t>年</a:t>
                  </a:r>
                </a:p>
              </p:txBody>
            </p:sp>
            <p:sp>
              <p:nvSpPr>
                <p:cNvPr id="8" name="テキスト ボックス 7"/>
                <p:cNvSpPr txBox="1"/>
                <p:nvPr/>
              </p:nvSpPr>
              <p:spPr>
                <a:xfrm>
                  <a:off x="267673" y="3297632"/>
                  <a:ext cx="1578386" cy="338554"/>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r>
                    <a:rPr kumimoji="1" lang="ja-JP" altLang="en-US" sz="1600" b="1" dirty="0">
                      <a:latin typeface="HG丸ｺﾞｼｯｸM-PRO" pitchFamily="50" charset="-128"/>
                      <a:ea typeface="HG丸ｺﾞｼｯｸM-PRO" pitchFamily="50" charset="-128"/>
                    </a:rPr>
                    <a:t>ワクチン接種</a:t>
                  </a:r>
                </a:p>
              </p:txBody>
            </p:sp>
          </p:grpSp>
          <p:sp>
            <p:nvSpPr>
              <p:cNvPr id="4" name="テキスト ボックス 3"/>
              <p:cNvSpPr txBox="1"/>
              <p:nvPr/>
            </p:nvSpPr>
            <p:spPr>
              <a:xfrm>
                <a:off x="7753810" y="4043985"/>
                <a:ext cx="588623"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ja-JP" b="1" dirty="0">
                    <a:latin typeface="HG丸ｺﾞｼｯｸM-PRO" pitchFamily="50" charset="-128"/>
                    <a:ea typeface="HG丸ｺﾞｼｯｸM-PRO" pitchFamily="50" charset="-128"/>
                  </a:rPr>
                  <a:t>3</a:t>
                </a:r>
                <a:r>
                  <a:rPr kumimoji="1" lang="ja-JP" altLang="en-US" b="1" dirty="0">
                    <a:latin typeface="HG丸ｺﾞｼｯｸM-PRO" pitchFamily="50" charset="-128"/>
                    <a:ea typeface="HG丸ｺﾞｼｯｸM-PRO" pitchFamily="50" charset="-128"/>
                  </a:rPr>
                  <a:t>年</a:t>
                </a:r>
              </a:p>
            </p:txBody>
          </p:sp>
          <p:sp>
            <p:nvSpPr>
              <p:cNvPr id="10" name="右矢印 9"/>
              <p:cNvSpPr/>
              <p:nvPr/>
            </p:nvSpPr>
            <p:spPr>
              <a:xfrm>
                <a:off x="1255391" y="4847924"/>
                <a:ext cx="267865" cy="19191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1822663" y="5005164"/>
                <a:ext cx="267865" cy="19191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3029405" y="5189885"/>
                <a:ext cx="1329311" cy="205770"/>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4390069" y="5533260"/>
                <a:ext cx="461100" cy="191912"/>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4865239" y="5637565"/>
                <a:ext cx="993775" cy="228680"/>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a:off x="5863755" y="5829059"/>
                <a:ext cx="3221723" cy="227055"/>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6976435" y="6023105"/>
                <a:ext cx="653819" cy="201946"/>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大かっこ 16"/>
              <p:cNvSpPr/>
              <p:nvPr/>
            </p:nvSpPr>
            <p:spPr>
              <a:xfrm rot="5400000">
                <a:off x="501256" y="4870907"/>
                <a:ext cx="149299" cy="1039855"/>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9" name="右大かっこ 18"/>
              <p:cNvSpPr/>
              <p:nvPr/>
            </p:nvSpPr>
            <p:spPr>
              <a:xfrm rot="5400000">
                <a:off x="1952656" y="4418144"/>
                <a:ext cx="169803" cy="1661358"/>
              </a:xfrm>
              <a:prstGeom prst="righ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0" name="テキスト ボックス 19"/>
              <p:cNvSpPr txBox="1"/>
              <p:nvPr/>
            </p:nvSpPr>
            <p:spPr>
              <a:xfrm>
                <a:off x="1576647" y="5353504"/>
                <a:ext cx="736539" cy="1430520"/>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クリニック・</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総合病院数件受診</a:t>
                </a:r>
              </a:p>
            </p:txBody>
          </p:sp>
          <p:sp>
            <p:nvSpPr>
              <p:cNvPr id="21" name="テキスト ボックス 20"/>
              <p:cNvSpPr txBox="1"/>
              <p:nvPr/>
            </p:nvSpPr>
            <p:spPr>
              <a:xfrm>
                <a:off x="2635530" y="5424770"/>
                <a:ext cx="982052" cy="1380984"/>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ペインクリニック受診</a:t>
                </a:r>
              </a:p>
            </p:txBody>
          </p:sp>
          <p:sp>
            <p:nvSpPr>
              <p:cNvPr id="22" name="テキスト ボックス 21"/>
              <p:cNvSpPr txBox="1"/>
              <p:nvPr/>
            </p:nvSpPr>
            <p:spPr>
              <a:xfrm>
                <a:off x="4860046" y="4524089"/>
                <a:ext cx="736539" cy="1257554"/>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脳神経内科受診</a:t>
                </a:r>
              </a:p>
            </p:txBody>
          </p:sp>
          <p:sp>
            <p:nvSpPr>
              <p:cNvPr id="23" name="テキスト ボックス 22"/>
              <p:cNvSpPr txBox="1"/>
              <p:nvPr/>
            </p:nvSpPr>
            <p:spPr>
              <a:xfrm>
                <a:off x="5812246" y="4883752"/>
                <a:ext cx="982052" cy="1179492"/>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クリニック</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リウマチ科</a:t>
                </a:r>
                <a:endParaRPr kumimoji="1" lang="en-US" altLang="ja-JP" sz="1200" dirty="0">
                  <a:latin typeface="Microsoft YaHei UI" panose="020B0503020204020204" pitchFamily="34" charset="-122"/>
                  <a:ea typeface="Microsoft YaHei UI" panose="020B0503020204020204" pitchFamily="34" charset="-122"/>
                </a:endParaRPr>
              </a:p>
              <a:p>
                <a:r>
                  <a:rPr lang="ja-JP" altLang="en-US" sz="1200" dirty="0">
                    <a:latin typeface="Microsoft YaHei UI" panose="020B0503020204020204" pitchFamily="34" charset="-122"/>
                    <a:ea typeface="Microsoft YaHei UI" panose="020B0503020204020204" pitchFamily="34" charset="-122"/>
                  </a:rPr>
                  <a:t>神経内科</a:t>
                </a:r>
                <a:r>
                  <a:rPr kumimoji="1" lang="ja-JP" altLang="en-US" sz="1200" dirty="0">
                    <a:latin typeface="Microsoft YaHei UI" panose="020B0503020204020204" pitchFamily="34" charset="-122"/>
                    <a:ea typeface="Microsoft YaHei UI" panose="020B0503020204020204" pitchFamily="34" charset="-122"/>
                  </a:rPr>
                  <a:t>受診</a:t>
                </a:r>
              </a:p>
            </p:txBody>
          </p:sp>
          <p:sp>
            <p:nvSpPr>
              <p:cNvPr id="24" name="テキスト ボックス 23"/>
              <p:cNvSpPr txBox="1"/>
              <p:nvPr/>
            </p:nvSpPr>
            <p:spPr>
              <a:xfrm>
                <a:off x="6794298" y="4913367"/>
                <a:ext cx="736539" cy="1142747"/>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神経内科入院</a:t>
                </a:r>
              </a:p>
            </p:txBody>
          </p:sp>
          <p:sp>
            <p:nvSpPr>
              <p:cNvPr id="25" name="右矢印 24"/>
              <p:cNvSpPr/>
              <p:nvPr/>
            </p:nvSpPr>
            <p:spPr>
              <a:xfrm>
                <a:off x="1530992" y="4944413"/>
                <a:ext cx="267865" cy="19191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右矢印 25"/>
              <p:cNvSpPr/>
              <p:nvPr/>
            </p:nvSpPr>
            <p:spPr>
              <a:xfrm>
                <a:off x="2506425" y="5093017"/>
                <a:ext cx="267865" cy="19191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
            <p:nvSpPr>
              <p:cNvPr id="27" name="右矢印 26"/>
              <p:cNvSpPr/>
              <p:nvPr/>
            </p:nvSpPr>
            <p:spPr>
              <a:xfrm>
                <a:off x="2169630" y="5056911"/>
                <a:ext cx="267865" cy="19191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右矢印 27"/>
              <p:cNvSpPr/>
              <p:nvPr/>
            </p:nvSpPr>
            <p:spPr>
              <a:xfrm>
                <a:off x="3760037" y="5330135"/>
                <a:ext cx="624190" cy="187133"/>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4118912" y="5473498"/>
                <a:ext cx="267865" cy="19191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4318709" y="5681401"/>
                <a:ext cx="491026" cy="1033486"/>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大学病院受診</a:t>
                </a:r>
              </a:p>
            </p:txBody>
          </p:sp>
          <p:sp>
            <p:nvSpPr>
              <p:cNvPr id="31" name="テキスト ボックス 30"/>
              <p:cNvSpPr txBox="1"/>
              <p:nvPr/>
            </p:nvSpPr>
            <p:spPr>
              <a:xfrm>
                <a:off x="3951831" y="5665409"/>
                <a:ext cx="491026" cy="1033486"/>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大学病院受診</a:t>
                </a:r>
              </a:p>
            </p:txBody>
          </p:sp>
          <p:sp>
            <p:nvSpPr>
              <p:cNvPr id="32" name="テキスト ボックス 31"/>
              <p:cNvSpPr txBox="1"/>
              <p:nvPr/>
            </p:nvSpPr>
            <p:spPr>
              <a:xfrm>
                <a:off x="3389742" y="5473498"/>
                <a:ext cx="736539" cy="1294860"/>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大学病院小児科受診</a:t>
                </a:r>
              </a:p>
            </p:txBody>
          </p:sp>
          <p:sp>
            <p:nvSpPr>
              <p:cNvPr id="33" name="上矢印 32"/>
              <p:cNvSpPr/>
              <p:nvPr/>
            </p:nvSpPr>
            <p:spPr>
              <a:xfrm>
                <a:off x="86328" y="4560248"/>
                <a:ext cx="253051" cy="467718"/>
              </a:xfrm>
              <a:prstGeom prst="upArrow">
                <a:avLst/>
              </a:prstGeom>
              <a:solidFill>
                <a:srgbClr val="FFFF00"/>
              </a:solidFill>
              <a:ln>
                <a:solidFill>
                  <a:srgbClr val="FF0000"/>
                </a:solidFill>
              </a:ln>
              <a:effectLst>
                <a:glow rad="2286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上矢印 33"/>
              <p:cNvSpPr/>
              <p:nvPr/>
            </p:nvSpPr>
            <p:spPr>
              <a:xfrm>
                <a:off x="325424" y="4560248"/>
                <a:ext cx="253051" cy="467718"/>
              </a:xfrm>
              <a:prstGeom prst="upArrow">
                <a:avLst/>
              </a:prstGeom>
              <a:solidFill>
                <a:srgbClr val="FFFF00"/>
              </a:solidFill>
              <a:ln>
                <a:solidFill>
                  <a:srgbClr val="FF0000"/>
                </a:solidFill>
              </a:ln>
              <a:effectLst>
                <a:glow rad="2286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上矢印 34"/>
              <p:cNvSpPr/>
              <p:nvPr/>
            </p:nvSpPr>
            <p:spPr>
              <a:xfrm>
                <a:off x="851907" y="4560248"/>
                <a:ext cx="253051" cy="467718"/>
              </a:xfrm>
              <a:prstGeom prst="upArrow">
                <a:avLst/>
              </a:prstGeom>
              <a:solidFill>
                <a:srgbClr val="FFFF00"/>
              </a:solidFill>
              <a:ln>
                <a:solidFill>
                  <a:srgbClr val="FF0000"/>
                </a:solidFill>
              </a:ln>
              <a:effectLst>
                <a:glow rad="228600">
                  <a:schemeClr val="accent5">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右矢印 36"/>
              <p:cNvSpPr/>
              <p:nvPr/>
            </p:nvSpPr>
            <p:spPr>
              <a:xfrm>
                <a:off x="523999" y="3589260"/>
                <a:ext cx="8561481"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38" name="右矢印 37"/>
              <p:cNvSpPr/>
              <p:nvPr/>
            </p:nvSpPr>
            <p:spPr>
              <a:xfrm>
                <a:off x="892496" y="3423655"/>
                <a:ext cx="8228325"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39" name="右矢印 38"/>
              <p:cNvSpPr/>
              <p:nvPr/>
            </p:nvSpPr>
            <p:spPr>
              <a:xfrm>
                <a:off x="892496" y="3242814"/>
                <a:ext cx="8228325"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0" name="右矢印 39"/>
              <p:cNvSpPr/>
              <p:nvPr/>
            </p:nvSpPr>
            <p:spPr>
              <a:xfrm>
                <a:off x="2395965" y="2744414"/>
                <a:ext cx="6689513"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1" name="右矢印 40"/>
              <p:cNvSpPr/>
              <p:nvPr/>
            </p:nvSpPr>
            <p:spPr>
              <a:xfrm>
                <a:off x="2400478" y="2597908"/>
                <a:ext cx="6685000"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2" name="テキスト ボックス 41"/>
              <p:cNvSpPr txBox="1"/>
              <p:nvPr/>
            </p:nvSpPr>
            <p:spPr>
              <a:xfrm>
                <a:off x="1037377" y="3779383"/>
                <a:ext cx="1000180"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膝の違和感</a:t>
                </a:r>
              </a:p>
            </p:txBody>
          </p:sp>
          <p:sp>
            <p:nvSpPr>
              <p:cNvPr id="43" name="テキスト ボックス 42"/>
              <p:cNvSpPr txBox="1"/>
              <p:nvPr/>
            </p:nvSpPr>
            <p:spPr>
              <a:xfrm>
                <a:off x="65287" y="3591550"/>
                <a:ext cx="576525"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膝痛</a:t>
                </a:r>
              </a:p>
            </p:txBody>
          </p:sp>
          <p:sp>
            <p:nvSpPr>
              <p:cNvPr id="44" name="テキスト ボックス 43"/>
              <p:cNvSpPr txBox="1"/>
              <p:nvPr/>
            </p:nvSpPr>
            <p:spPr>
              <a:xfrm>
                <a:off x="377510" y="3421061"/>
                <a:ext cx="491026"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足痛</a:t>
                </a:r>
              </a:p>
            </p:txBody>
          </p:sp>
          <p:sp>
            <p:nvSpPr>
              <p:cNvPr id="45" name="テキスト ボックス 44"/>
              <p:cNvSpPr txBox="1"/>
              <p:nvPr/>
            </p:nvSpPr>
            <p:spPr>
              <a:xfrm>
                <a:off x="238297" y="3250572"/>
                <a:ext cx="769453"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関節痛</a:t>
                </a:r>
              </a:p>
            </p:txBody>
          </p:sp>
          <p:sp>
            <p:nvSpPr>
              <p:cNvPr id="46" name="テキスト ボックス 45"/>
              <p:cNvSpPr txBox="1"/>
              <p:nvPr/>
            </p:nvSpPr>
            <p:spPr>
              <a:xfrm>
                <a:off x="1731986" y="2776007"/>
                <a:ext cx="717083"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疲労感</a:t>
                </a:r>
              </a:p>
            </p:txBody>
          </p:sp>
          <p:sp>
            <p:nvSpPr>
              <p:cNvPr id="47" name="テキスト ボックス 46"/>
              <p:cNvSpPr txBox="1"/>
              <p:nvPr/>
            </p:nvSpPr>
            <p:spPr>
              <a:xfrm>
                <a:off x="1596946" y="2622263"/>
                <a:ext cx="80000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体力低下</a:t>
                </a:r>
              </a:p>
            </p:txBody>
          </p:sp>
          <p:sp>
            <p:nvSpPr>
              <p:cNvPr id="48" name="右矢印 47"/>
              <p:cNvSpPr/>
              <p:nvPr/>
            </p:nvSpPr>
            <p:spPr>
              <a:xfrm>
                <a:off x="3098909" y="2452834"/>
                <a:ext cx="6021912"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9" name="右矢印 48"/>
              <p:cNvSpPr/>
              <p:nvPr/>
            </p:nvSpPr>
            <p:spPr>
              <a:xfrm>
                <a:off x="7311513" y="297415"/>
                <a:ext cx="1806544"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50" name="テキスト ボックス 49"/>
              <p:cNvSpPr txBox="1"/>
              <p:nvPr/>
            </p:nvSpPr>
            <p:spPr>
              <a:xfrm>
                <a:off x="6474924" y="270577"/>
                <a:ext cx="875155"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全身疼痛</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51" name="右矢印 50"/>
              <p:cNvSpPr/>
              <p:nvPr/>
            </p:nvSpPr>
            <p:spPr>
              <a:xfrm>
                <a:off x="1570356" y="3067221"/>
                <a:ext cx="7534476"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latin typeface="Microsoft YaHei UI" panose="020B0503020204020204" pitchFamily="34" charset="-122"/>
                  <a:ea typeface="Microsoft YaHei UI" panose="020B0503020204020204" pitchFamily="34" charset="-122"/>
                </a:endParaRPr>
              </a:p>
            </p:txBody>
          </p:sp>
          <p:sp>
            <p:nvSpPr>
              <p:cNvPr id="52" name="テキスト ボックス 51"/>
              <p:cNvSpPr txBox="1"/>
              <p:nvPr/>
            </p:nvSpPr>
            <p:spPr>
              <a:xfrm>
                <a:off x="3507496" y="1984279"/>
                <a:ext cx="646331"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200" dirty="0">
                    <a:latin typeface="Microsoft YaHei UI" panose="020B0503020204020204" pitchFamily="34" charset="-122"/>
                    <a:ea typeface="Microsoft YaHei UI" panose="020B0503020204020204" pitchFamily="34" charset="-122"/>
                  </a:rPr>
                  <a:t>車椅子</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53" name="テキスト ボックス 52"/>
              <p:cNvSpPr txBox="1"/>
              <p:nvPr/>
            </p:nvSpPr>
            <p:spPr>
              <a:xfrm>
                <a:off x="5026734" y="1199309"/>
                <a:ext cx="925327"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光過敏</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55" name="右矢印 54"/>
              <p:cNvSpPr/>
              <p:nvPr/>
            </p:nvSpPr>
            <p:spPr>
              <a:xfrm>
                <a:off x="535530" y="3766262"/>
                <a:ext cx="543391"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56" name="テキスト ボックス 55"/>
              <p:cNvSpPr txBox="1"/>
              <p:nvPr/>
            </p:nvSpPr>
            <p:spPr>
              <a:xfrm>
                <a:off x="445049" y="3067808"/>
                <a:ext cx="159250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関節リウマチ</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57" name="右矢印 56"/>
              <p:cNvSpPr/>
              <p:nvPr/>
            </p:nvSpPr>
            <p:spPr>
              <a:xfrm>
                <a:off x="2400478" y="2907719"/>
                <a:ext cx="1818424"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58" name="テキスト ボックス 57"/>
              <p:cNvSpPr txBox="1"/>
              <p:nvPr/>
            </p:nvSpPr>
            <p:spPr>
              <a:xfrm>
                <a:off x="1747377" y="2913061"/>
                <a:ext cx="646331"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200" dirty="0">
                    <a:latin typeface="Microsoft YaHei UI" panose="020B0503020204020204" pitchFamily="34" charset="-122"/>
                    <a:ea typeface="Microsoft YaHei UI" panose="020B0503020204020204" pitchFamily="34" charset="-122"/>
                  </a:rPr>
                  <a:t>杖歩行</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59" name="テキスト ボックス 58"/>
              <p:cNvSpPr txBox="1"/>
              <p:nvPr/>
            </p:nvSpPr>
            <p:spPr>
              <a:xfrm>
                <a:off x="2245729" y="2433564"/>
                <a:ext cx="842274"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筋力低下</a:t>
                </a:r>
              </a:p>
            </p:txBody>
          </p:sp>
          <p:sp>
            <p:nvSpPr>
              <p:cNvPr id="60" name="右矢印 59"/>
              <p:cNvSpPr/>
              <p:nvPr/>
            </p:nvSpPr>
            <p:spPr>
              <a:xfrm>
                <a:off x="3091860" y="2293499"/>
                <a:ext cx="5993618"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1" name="テキスト ボックス 60"/>
              <p:cNvSpPr txBox="1"/>
              <p:nvPr/>
            </p:nvSpPr>
            <p:spPr>
              <a:xfrm>
                <a:off x="2532951" y="2262838"/>
                <a:ext cx="627607"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脱力</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62" name="テキスト ボックス 61"/>
              <p:cNvSpPr txBox="1"/>
              <p:nvPr/>
            </p:nvSpPr>
            <p:spPr>
              <a:xfrm>
                <a:off x="2532951" y="2101778"/>
                <a:ext cx="650464"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腕痛</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63" name="右矢印 62"/>
              <p:cNvSpPr/>
              <p:nvPr/>
            </p:nvSpPr>
            <p:spPr>
              <a:xfrm>
                <a:off x="3084809" y="2124121"/>
                <a:ext cx="6005918"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4" name="テキスト ボックス 63"/>
              <p:cNvSpPr txBox="1"/>
              <p:nvPr/>
            </p:nvSpPr>
            <p:spPr>
              <a:xfrm>
                <a:off x="3340407" y="1841950"/>
                <a:ext cx="813420"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睡眠障害</a:t>
                </a:r>
              </a:p>
            </p:txBody>
          </p:sp>
          <p:sp>
            <p:nvSpPr>
              <p:cNvPr id="65" name="右矢印 64"/>
              <p:cNvSpPr/>
              <p:nvPr/>
            </p:nvSpPr>
            <p:spPr>
              <a:xfrm>
                <a:off x="4205154" y="1970017"/>
                <a:ext cx="1351004"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6" name="右矢印 65"/>
              <p:cNvSpPr/>
              <p:nvPr/>
            </p:nvSpPr>
            <p:spPr>
              <a:xfrm>
                <a:off x="4205154" y="1802858"/>
                <a:ext cx="4915667"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7" name="テキスト ボックス 66"/>
              <p:cNvSpPr txBox="1"/>
              <p:nvPr/>
            </p:nvSpPr>
            <p:spPr>
              <a:xfrm>
                <a:off x="3344337" y="1680826"/>
                <a:ext cx="833408"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食欲不振</a:t>
                </a:r>
              </a:p>
            </p:txBody>
          </p:sp>
          <p:sp>
            <p:nvSpPr>
              <p:cNvPr id="68" name="右矢印 67"/>
              <p:cNvSpPr/>
              <p:nvPr/>
            </p:nvSpPr>
            <p:spPr>
              <a:xfrm>
                <a:off x="4218902" y="1650507"/>
                <a:ext cx="4871018"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9" name="右矢印 68"/>
              <p:cNvSpPr/>
              <p:nvPr/>
            </p:nvSpPr>
            <p:spPr>
              <a:xfrm>
                <a:off x="4879401" y="1494182"/>
                <a:ext cx="4252690"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0" name="テキスト ボックス 69"/>
              <p:cNvSpPr txBox="1"/>
              <p:nvPr/>
            </p:nvSpPr>
            <p:spPr>
              <a:xfrm>
                <a:off x="4255474" y="1493578"/>
                <a:ext cx="651971"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倦怠感</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71" name="右矢印 70"/>
              <p:cNvSpPr/>
              <p:nvPr/>
            </p:nvSpPr>
            <p:spPr>
              <a:xfrm>
                <a:off x="5239134" y="2912036"/>
                <a:ext cx="3846344"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3" name="右矢印 72"/>
              <p:cNvSpPr/>
              <p:nvPr/>
            </p:nvSpPr>
            <p:spPr>
              <a:xfrm>
                <a:off x="5719694" y="1349209"/>
                <a:ext cx="3398365"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4" name="右矢印 73"/>
              <p:cNvSpPr/>
              <p:nvPr/>
            </p:nvSpPr>
            <p:spPr>
              <a:xfrm>
                <a:off x="5721156" y="1204193"/>
                <a:ext cx="3377593"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5" name="右矢印 74"/>
              <p:cNvSpPr/>
              <p:nvPr/>
            </p:nvSpPr>
            <p:spPr>
              <a:xfrm>
                <a:off x="5743228" y="1044434"/>
                <a:ext cx="3374830"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6" name="テキスト ボックス 75"/>
              <p:cNvSpPr txBox="1"/>
              <p:nvPr/>
            </p:nvSpPr>
            <p:spPr>
              <a:xfrm>
                <a:off x="5147732" y="1353869"/>
                <a:ext cx="738619"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羞明</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77" name="テキスト ボックス 76"/>
              <p:cNvSpPr txBox="1"/>
              <p:nvPr/>
            </p:nvSpPr>
            <p:spPr>
              <a:xfrm>
                <a:off x="5147732" y="1057412"/>
                <a:ext cx="738620"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発疹</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78" name="右矢印 77"/>
              <p:cNvSpPr/>
              <p:nvPr/>
            </p:nvSpPr>
            <p:spPr>
              <a:xfrm>
                <a:off x="5719693" y="893962"/>
                <a:ext cx="3398365"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9" name="テキスト ボックス 78"/>
              <p:cNvSpPr txBox="1"/>
              <p:nvPr/>
            </p:nvSpPr>
            <p:spPr>
              <a:xfrm>
                <a:off x="5147731" y="922093"/>
                <a:ext cx="716691"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頭痛</a:t>
                </a:r>
              </a:p>
            </p:txBody>
          </p:sp>
          <p:sp>
            <p:nvSpPr>
              <p:cNvPr id="80" name="右矢印 79"/>
              <p:cNvSpPr/>
              <p:nvPr/>
            </p:nvSpPr>
            <p:spPr>
              <a:xfrm>
                <a:off x="5727052" y="742942"/>
                <a:ext cx="3398365"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81" name="テキスト ボックス 80"/>
              <p:cNvSpPr txBox="1"/>
              <p:nvPr/>
            </p:nvSpPr>
            <p:spPr>
              <a:xfrm>
                <a:off x="5026733" y="777240"/>
                <a:ext cx="959601"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200" dirty="0">
                    <a:latin typeface="Microsoft YaHei UI" panose="020B0503020204020204" pitchFamily="34" charset="-122"/>
                    <a:ea typeface="Microsoft YaHei UI" panose="020B0503020204020204" pitchFamily="34" charset="-122"/>
                  </a:rPr>
                  <a:t>手指痛</a:t>
                </a:r>
                <a:endParaRPr kumimoji="1" lang="ja-JP" altLang="en-US" sz="1200" dirty="0">
                  <a:latin typeface="Microsoft YaHei UI" panose="020B0503020204020204" pitchFamily="34" charset="-122"/>
                  <a:ea typeface="Microsoft YaHei UI" panose="020B0503020204020204" pitchFamily="34" charset="-122"/>
                </a:endParaRPr>
              </a:p>
            </p:txBody>
          </p:sp>
          <p:sp>
            <p:nvSpPr>
              <p:cNvPr id="82" name="右矢印 81"/>
              <p:cNvSpPr/>
              <p:nvPr/>
            </p:nvSpPr>
            <p:spPr>
              <a:xfrm>
                <a:off x="5719693" y="600751"/>
                <a:ext cx="3398365"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83" name="テキスト ボックス 82"/>
              <p:cNvSpPr txBox="1"/>
              <p:nvPr/>
            </p:nvSpPr>
            <p:spPr>
              <a:xfrm>
                <a:off x="4879401" y="618467"/>
                <a:ext cx="802247"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学力低下</a:t>
                </a:r>
              </a:p>
            </p:txBody>
          </p:sp>
          <p:sp>
            <p:nvSpPr>
              <p:cNvPr id="84" name="右矢印 83"/>
              <p:cNvSpPr/>
              <p:nvPr/>
            </p:nvSpPr>
            <p:spPr>
              <a:xfrm>
                <a:off x="5727052" y="450039"/>
                <a:ext cx="3398365" cy="265261"/>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85" name="テキスト ボックス 84"/>
              <p:cNvSpPr txBox="1"/>
              <p:nvPr/>
            </p:nvSpPr>
            <p:spPr>
              <a:xfrm>
                <a:off x="4749799" y="449914"/>
                <a:ext cx="975357" cy="2769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集中力低下</a:t>
                </a:r>
              </a:p>
            </p:txBody>
          </p:sp>
          <p:sp>
            <p:nvSpPr>
              <p:cNvPr id="88" name="テキスト ボックス 87"/>
              <p:cNvSpPr txBox="1"/>
              <p:nvPr/>
            </p:nvSpPr>
            <p:spPr>
              <a:xfrm>
                <a:off x="-75933" y="5058208"/>
                <a:ext cx="527709" cy="276999"/>
              </a:xfrm>
              <a:prstGeom prst="rect">
                <a:avLst/>
              </a:prstGeom>
              <a:noFill/>
            </p:spPr>
            <p:txBody>
              <a:bodyPr wrap="none" rtlCol="0">
                <a:spAutoFit/>
              </a:bodyPr>
              <a:lstStyle/>
              <a:p>
                <a:r>
                  <a:rPr kumimoji="1" lang="en-US" altLang="ja-JP" sz="1200" b="1" dirty="0">
                    <a:solidFill>
                      <a:srgbClr val="FF0000"/>
                    </a:solidFill>
                    <a:latin typeface="Microsoft YaHei UI" panose="020B0503020204020204" pitchFamily="34" charset="-122"/>
                    <a:ea typeface="Microsoft YaHei UI" panose="020B0503020204020204" pitchFamily="34" charset="-122"/>
                  </a:rPr>
                  <a:t>12</a:t>
                </a:r>
                <a:r>
                  <a:rPr kumimoji="1" lang="ja-JP" altLang="en-US" sz="1200" b="1" dirty="0">
                    <a:solidFill>
                      <a:srgbClr val="FF0000"/>
                    </a:solidFill>
                    <a:latin typeface="Microsoft YaHei UI" panose="020B0503020204020204" pitchFamily="34" charset="-122"/>
                    <a:ea typeface="Microsoft YaHei UI" panose="020B0503020204020204" pitchFamily="34" charset="-122"/>
                  </a:rPr>
                  <a:t>歳</a:t>
                </a:r>
              </a:p>
            </p:txBody>
          </p:sp>
          <p:sp>
            <p:nvSpPr>
              <p:cNvPr id="89" name="テキスト ボックス 88"/>
              <p:cNvSpPr txBox="1"/>
              <p:nvPr/>
            </p:nvSpPr>
            <p:spPr>
              <a:xfrm>
                <a:off x="252827" y="5068343"/>
                <a:ext cx="527709" cy="276999"/>
              </a:xfrm>
              <a:prstGeom prst="rect">
                <a:avLst/>
              </a:prstGeom>
              <a:noFill/>
            </p:spPr>
            <p:txBody>
              <a:bodyPr wrap="none" rtlCol="0">
                <a:spAutoFit/>
              </a:bodyPr>
              <a:lstStyle/>
              <a:p>
                <a:r>
                  <a:rPr kumimoji="1" lang="en-US" altLang="ja-JP" sz="1200" b="1" dirty="0">
                    <a:solidFill>
                      <a:srgbClr val="FF0000"/>
                    </a:solidFill>
                    <a:latin typeface="Microsoft YaHei UI" panose="020B0503020204020204" pitchFamily="34" charset="-122"/>
                    <a:ea typeface="Microsoft YaHei UI" panose="020B0503020204020204" pitchFamily="34" charset="-122"/>
                  </a:rPr>
                  <a:t>12</a:t>
                </a:r>
                <a:r>
                  <a:rPr kumimoji="1" lang="ja-JP" altLang="en-US" sz="1200" b="1" dirty="0">
                    <a:solidFill>
                      <a:srgbClr val="FF0000"/>
                    </a:solidFill>
                    <a:latin typeface="Microsoft YaHei UI" panose="020B0503020204020204" pitchFamily="34" charset="-122"/>
                    <a:ea typeface="Microsoft YaHei UI" panose="020B0503020204020204" pitchFamily="34" charset="-122"/>
                  </a:rPr>
                  <a:t>歳</a:t>
                </a:r>
              </a:p>
            </p:txBody>
          </p:sp>
          <p:sp>
            <p:nvSpPr>
              <p:cNvPr id="90" name="テキスト ボックス 89"/>
              <p:cNvSpPr txBox="1"/>
              <p:nvPr/>
            </p:nvSpPr>
            <p:spPr>
              <a:xfrm>
                <a:off x="665732" y="5076505"/>
                <a:ext cx="527709" cy="276999"/>
              </a:xfrm>
              <a:prstGeom prst="rect">
                <a:avLst/>
              </a:prstGeom>
              <a:noFill/>
            </p:spPr>
            <p:txBody>
              <a:bodyPr wrap="none" rtlCol="0">
                <a:spAutoFit/>
              </a:bodyPr>
              <a:lstStyle/>
              <a:p>
                <a:r>
                  <a:rPr kumimoji="1" lang="en-US" altLang="ja-JP" sz="1200" b="1" dirty="0">
                    <a:solidFill>
                      <a:srgbClr val="FF0000"/>
                    </a:solidFill>
                    <a:latin typeface="Microsoft YaHei UI" panose="020B0503020204020204" pitchFamily="34" charset="-122"/>
                    <a:ea typeface="Microsoft YaHei UI" panose="020B0503020204020204" pitchFamily="34" charset="-122"/>
                  </a:rPr>
                  <a:t>13</a:t>
                </a:r>
                <a:r>
                  <a:rPr kumimoji="1" lang="ja-JP" altLang="en-US" sz="1200" b="1" dirty="0">
                    <a:solidFill>
                      <a:srgbClr val="FF0000"/>
                    </a:solidFill>
                    <a:latin typeface="Microsoft YaHei UI" panose="020B0503020204020204" pitchFamily="34" charset="-122"/>
                    <a:ea typeface="Microsoft YaHei UI" panose="020B0503020204020204" pitchFamily="34" charset="-122"/>
                  </a:rPr>
                  <a:t>歳</a:t>
                </a:r>
              </a:p>
            </p:txBody>
          </p:sp>
          <p:sp>
            <p:nvSpPr>
              <p:cNvPr id="87" name="テキスト ボックス 86"/>
              <p:cNvSpPr txBox="1"/>
              <p:nvPr/>
            </p:nvSpPr>
            <p:spPr>
              <a:xfrm>
                <a:off x="-38625" y="5521072"/>
                <a:ext cx="1261884" cy="461665"/>
              </a:xfrm>
              <a:prstGeom prst="rect">
                <a:avLst/>
              </a:prstGeom>
              <a:noFill/>
            </p:spPr>
            <p:txBody>
              <a:bodyPr wrap="none" rtlCol="0">
                <a:spAutoFit/>
              </a:bodyPr>
              <a:lstStyle/>
              <a:p>
                <a:pPr algn="ctr"/>
                <a:r>
                  <a:rPr kumimoji="1" lang="ja-JP" altLang="en-US" sz="1200" b="1" dirty="0">
                    <a:solidFill>
                      <a:srgbClr val="FF0000"/>
                    </a:solidFill>
                  </a:rPr>
                  <a:t>サーバリックス</a:t>
                </a:r>
                <a:endParaRPr kumimoji="1" lang="en-US" altLang="ja-JP" sz="1200" b="1" dirty="0">
                  <a:solidFill>
                    <a:srgbClr val="FF0000"/>
                  </a:solidFill>
                </a:endParaRPr>
              </a:p>
              <a:p>
                <a:pPr algn="ctr"/>
                <a:r>
                  <a:rPr kumimoji="1" lang="ja-JP" altLang="en-US" sz="1200" b="1" dirty="0">
                    <a:solidFill>
                      <a:srgbClr val="FF0000"/>
                    </a:solidFill>
                  </a:rPr>
                  <a:t>接種</a:t>
                </a:r>
              </a:p>
            </p:txBody>
          </p:sp>
        </p:grpSp>
        <p:sp>
          <p:nvSpPr>
            <p:cNvPr id="91" name="下矢印 90"/>
            <p:cNvSpPr/>
            <p:nvPr/>
          </p:nvSpPr>
          <p:spPr>
            <a:xfrm>
              <a:off x="4067790" y="1124744"/>
              <a:ext cx="375067" cy="3091417"/>
            </a:xfrm>
            <a:prstGeom prst="downArrow">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a:ln w="28575">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車椅子</a:t>
              </a:r>
            </a:p>
          </p:txBody>
        </p:sp>
        <p:sp>
          <p:nvSpPr>
            <p:cNvPr id="92" name="下矢印 91"/>
            <p:cNvSpPr/>
            <p:nvPr/>
          </p:nvSpPr>
          <p:spPr>
            <a:xfrm>
              <a:off x="7169548" y="172143"/>
              <a:ext cx="401247" cy="4044017"/>
            </a:xfrm>
            <a:prstGeom prst="downArrow">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a:ln w="28575">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休学</a:t>
              </a:r>
            </a:p>
          </p:txBody>
        </p:sp>
      </p:grpSp>
      <p:sp>
        <p:nvSpPr>
          <p:cNvPr id="93" name="テキスト ボックス 92"/>
          <p:cNvSpPr txBox="1"/>
          <p:nvPr/>
        </p:nvSpPr>
        <p:spPr>
          <a:xfrm>
            <a:off x="6516216" y="6433591"/>
            <a:ext cx="2448272" cy="307777"/>
          </a:xfrm>
          <a:prstGeom prst="rect">
            <a:avLst/>
          </a:prstGeom>
          <a:noFill/>
        </p:spPr>
        <p:txBody>
          <a:bodyPr wrap="square" rtlCol="0">
            <a:spAutoFit/>
          </a:bodyPr>
          <a:lstStyle/>
          <a:p>
            <a:r>
              <a:rPr lang="ja-JP" altLang="en-US" sz="1400" dirty="0">
                <a:latin typeface="HG丸ｺﾞｼｯｸM-PRO" panose="020F0600000000000000" pitchFamily="50" charset="-128"/>
                <a:ea typeface="HG丸ｺﾞｼｯｸM-PRO" panose="020F0600000000000000" pitchFamily="50" charset="-128"/>
              </a:rPr>
              <a:t>霞が関アーバンクリニック</a:t>
            </a:r>
            <a:endParaRPr kumimoji="1" lang="ja-JP" altLang="en-US" sz="1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26711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テキスト ボックス 115"/>
          <p:cNvSpPr txBox="1"/>
          <p:nvPr/>
        </p:nvSpPr>
        <p:spPr>
          <a:xfrm>
            <a:off x="457075" y="262389"/>
            <a:ext cx="1936749" cy="369332"/>
          </a:xfrm>
          <a:prstGeom prst="rect">
            <a:avLst/>
          </a:prstGeom>
          <a:solidFill>
            <a:schemeClr val="accent6">
              <a:lumMod val="20000"/>
              <a:lumOff val="80000"/>
            </a:schemeClr>
          </a:solidFill>
        </p:spPr>
        <p:txBody>
          <a:bodyPr wrap="none" rtlCol="0">
            <a:spAutoFit/>
          </a:bodyPr>
          <a:lstStyle/>
          <a:p>
            <a:r>
              <a:rPr lang="en-US" altLang="ja-JP" b="1" dirty="0">
                <a:solidFill>
                  <a:schemeClr val="accent6">
                    <a:lumMod val="75000"/>
                  </a:schemeClr>
                </a:solidFill>
                <a:latin typeface="HG丸ｺﾞｼｯｸM-PRO" pitchFamily="50" charset="-128"/>
                <a:ea typeface="HG丸ｺﾞｼｯｸM-PRO" pitchFamily="50" charset="-128"/>
              </a:rPr>
              <a:t>T.T. 20</a:t>
            </a:r>
            <a:r>
              <a:rPr lang="ja-JP" altLang="en-US" b="1" dirty="0">
                <a:solidFill>
                  <a:schemeClr val="accent6">
                    <a:lumMod val="75000"/>
                  </a:schemeClr>
                </a:solidFill>
                <a:latin typeface="HG丸ｺﾞｼｯｸM-PRO" pitchFamily="50" charset="-128"/>
                <a:ea typeface="HG丸ｺﾞｼｯｸM-PRO" pitchFamily="50" charset="-128"/>
              </a:rPr>
              <a:t>歳</a:t>
            </a:r>
            <a:r>
              <a:rPr lang="en-US" altLang="ja-JP" b="1" dirty="0">
                <a:solidFill>
                  <a:schemeClr val="accent6">
                    <a:lumMod val="75000"/>
                  </a:schemeClr>
                </a:solidFill>
                <a:latin typeface="HG丸ｺﾞｼｯｸM-PRO" pitchFamily="50" charset="-128"/>
                <a:ea typeface="HG丸ｺﾞｼｯｸM-PRO" pitchFamily="50" charset="-128"/>
              </a:rPr>
              <a:t>,</a:t>
            </a:r>
            <a:r>
              <a:rPr lang="ja-JP" altLang="en-US" b="1" dirty="0">
                <a:solidFill>
                  <a:schemeClr val="accent6">
                    <a:lumMod val="75000"/>
                  </a:schemeClr>
                </a:solidFill>
                <a:latin typeface="HG丸ｺﾞｼｯｸM-PRO" pitchFamily="50" charset="-128"/>
                <a:ea typeface="HG丸ｺﾞｼｯｸM-PRO" pitchFamily="50" charset="-128"/>
              </a:rPr>
              <a:t> 女性 </a:t>
            </a:r>
            <a:endParaRPr kumimoji="1" lang="ja-JP" altLang="en-US" b="1" dirty="0">
              <a:solidFill>
                <a:schemeClr val="accent6">
                  <a:lumMod val="75000"/>
                </a:schemeClr>
              </a:solidFill>
              <a:latin typeface="HG丸ｺﾞｼｯｸM-PRO" pitchFamily="50" charset="-128"/>
              <a:ea typeface="HG丸ｺﾞｼｯｸM-PRO" pitchFamily="50" charset="-128"/>
            </a:endParaRPr>
          </a:p>
        </p:txBody>
      </p:sp>
      <p:grpSp>
        <p:nvGrpSpPr>
          <p:cNvPr id="2" name="グループ化 1"/>
          <p:cNvGrpSpPr/>
          <p:nvPr/>
        </p:nvGrpSpPr>
        <p:grpSpPr>
          <a:xfrm>
            <a:off x="-44469" y="79852"/>
            <a:ext cx="9188469" cy="7002692"/>
            <a:chOff x="-44469" y="79852"/>
            <a:chExt cx="9188469" cy="7002692"/>
          </a:xfrm>
        </p:grpSpPr>
        <p:grpSp>
          <p:nvGrpSpPr>
            <p:cNvPr id="8" name="グループ化 7"/>
            <p:cNvGrpSpPr/>
            <p:nvPr/>
          </p:nvGrpSpPr>
          <p:grpSpPr>
            <a:xfrm>
              <a:off x="-44469" y="100363"/>
              <a:ext cx="9188469" cy="6982181"/>
              <a:chOff x="-44469" y="100363"/>
              <a:chExt cx="9188469" cy="6982181"/>
            </a:xfrm>
          </p:grpSpPr>
          <p:sp>
            <p:nvSpPr>
              <p:cNvPr id="30" name="テキスト ボックス 29"/>
              <p:cNvSpPr txBox="1"/>
              <p:nvPr/>
            </p:nvSpPr>
            <p:spPr>
              <a:xfrm>
                <a:off x="6545984" y="6010467"/>
                <a:ext cx="488555" cy="1072077"/>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近医受診</a:t>
                </a:r>
              </a:p>
            </p:txBody>
          </p:sp>
          <p:sp>
            <p:nvSpPr>
              <p:cNvPr id="3" name="ホームベース 2"/>
              <p:cNvSpPr/>
              <p:nvPr/>
            </p:nvSpPr>
            <p:spPr>
              <a:xfrm>
                <a:off x="18921" y="4107618"/>
                <a:ext cx="9125079" cy="504056"/>
              </a:xfrm>
              <a:prstGeom prst="homePlate">
                <a:avLst/>
              </a:prstGeom>
              <a:solidFill>
                <a:srgbClr val="99FFC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solidFill>
                    <a:schemeClr val="tx1"/>
                  </a:solidFill>
                </a:endParaRPr>
              </a:p>
            </p:txBody>
          </p:sp>
          <p:sp>
            <p:nvSpPr>
              <p:cNvPr id="4" name="テキスト ボックス 3"/>
              <p:cNvSpPr txBox="1"/>
              <p:nvPr/>
            </p:nvSpPr>
            <p:spPr>
              <a:xfrm>
                <a:off x="2084035" y="4173705"/>
                <a:ext cx="588623"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ja-JP" b="1" dirty="0">
                    <a:latin typeface="HG丸ｺﾞｼｯｸM-PRO" pitchFamily="50" charset="-128"/>
                    <a:ea typeface="HG丸ｺﾞｼｯｸM-PRO" pitchFamily="50" charset="-128"/>
                  </a:rPr>
                  <a:t>1</a:t>
                </a:r>
                <a:r>
                  <a:rPr kumimoji="1" lang="ja-JP" altLang="en-US" b="1" dirty="0">
                    <a:latin typeface="HG丸ｺﾞｼｯｸM-PRO" pitchFamily="50" charset="-128"/>
                    <a:ea typeface="HG丸ｺﾞｼｯｸM-PRO" pitchFamily="50" charset="-128"/>
                  </a:rPr>
                  <a:t>年</a:t>
                </a:r>
              </a:p>
            </p:txBody>
          </p:sp>
          <p:sp>
            <p:nvSpPr>
              <p:cNvPr id="5" name="テキスト ボックス 4"/>
              <p:cNvSpPr txBox="1"/>
              <p:nvPr/>
            </p:nvSpPr>
            <p:spPr>
              <a:xfrm>
                <a:off x="5026735" y="4196251"/>
                <a:ext cx="588623"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ja-JP" b="1" dirty="0">
                    <a:latin typeface="HG丸ｺﾞｼｯｸM-PRO" pitchFamily="50" charset="-128"/>
                    <a:ea typeface="HG丸ｺﾞｼｯｸM-PRO" pitchFamily="50" charset="-128"/>
                  </a:rPr>
                  <a:t>2</a:t>
                </a:r>
                <a:r>
                  <a:rPr kumimoji="1" lang="ja-JP" altLang="en-US" b="1" dirty="0">
                    <a:latin typeface="HG丸ｺﾞｼｯｸM-PRO" pitchFamily="50" charset="-128"/>
                    <a:ea typeface="HG丸ｺﾞｼｯｸM-PRO" pitchFamily="50" charset="-128"/>
                  </a:rPr>
                  <a:t>年</a:t>
                </a:r>
              </a:p>
            </p:txBody>
          </p:sp>
          <p:sp>
            <p:nvSpPr>
              <p:cNvPr id="6" name="テキスト ボックス 5"/>
              <p:cNvSpPr txBox="1"/>
              <p:nvPr/>
            </p:nvSpPr>
            <p:spPr>
              <a:xfrm>
                <a:off x="0" y="4242574"/>
                <a:ext cx="1619672" cy="33855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600" b="1" dirty="0">
                    <a:latin typeface="HG丸ｺﾞｼｯｸM-PRO" pitchFamily="50" charset="-128"/>
                    <a:ea typeface="HG丸ｺﾞｼｯｸM-PRO" pitchFamily="50" charset="-128"/>
                  </a:rPr>
                  <a:t>ワクチン接種</a:t>
                </a:r>
              </a:p>
            </p:txBody>
          </p:sp>
          <p:sp>
            <p:nvSpPr>
              <p:cNvPr id="7" name="テキスト ボックス 6"/>
              <p:cNvSpPr txBox="1"/>
              <p:nvPr/>
            </p:nvSpPr>
            <p:spPr>
              <a:xfrm>
                <a:off x="7902088" y="4182843"/>
                <a:ext cx="588623" cy="3693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en-US" altLang="ja-JP" b="1" dirty="0">
                    <a:latin typeface="HG丸ｺﾞｼｯｸM-PRO" pitchFamily="50" charset="-128"/>
                    <a:ea typeface="HG丸ｺﾞｼｯｸM-PRO" pitchFamily="50" charset="-128"/>
                  </a:rPr>
                  <a:t>3</a:t>
                </a:r>
                <a:r>
                  <a:rPr kumimoji="1" lang="ja-JP" altLang="en-US" b="1" dirty="0">
                    <a:latin typeface="HG丸ｺﾞｼｯｸM-PRO" pitchFamily="50" charset="-128"/>
                    <a:ea typeface="HG丸ｺﾞｼｯｸM-PRO" pitchFamily="50" charset="-128"/>
                  </a:rPr>
                  <a:t>年</a:t>
                </a:r>
              </a:p>
            </p:txBody>
          </p:sp>
          <p:sp>
            <p:nvSpPr>
              <p:cNvPr id="9" name="右矢印 8"/>
              <p:cNvSpPr/>
              <p:nvPr/>
            </p:nvSpPr>
            <p:spPr>
              <a:xfrm>
                <a:off x="1233791" y="4977208"/>
                <a:ext cx="266516" cy="18816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1682871" y="5101401"/>
                <a:ext cx="266516" cy="18816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右矢印 10"/>
              <p:cNvSpPr/>
              <p:nvPr/>
            </p:nvSpPr>
            <p:spPr>
              <a:xfrm>
                <a:off x="1954301" y="5155149"/>
                <a:ext cx="801037" cy="21194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2689401" y="5294804"/>
                <a:ext cx="3099641" cy="205073"/>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右矢印 12"/>
              <p:cNvSpPr/>
              <p:nvPr/>
            </p:nvSpPr>
            <p:spPr>
              <a:xfrm>
                <a:off x="5564745" y="5475181"/>
                <a:ext cx="458780" cy="188162"/>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右矢印 13"/>
              <p:cNvSpPr/>
              <p:nvPr/>
            </p:nvSpPr>
            <p:spPr>
              <a:xfrm>
                <a:off x="5987454" y="5584031"/>
                <a:ext cx="266516" cy="18816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右矢印 14"/>
              <p:cNvSpPr/>
              <p:nvPr/>
            </p:nvSpPr>
            <p:spPr>
              <a:xfrm>
                <a:off x="6269662" y="5698797"/>
                <a:ext cx="458780" cy="188162"/>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a:off x="7016151" y="5981932"/>
                <a:ext cx="458780" cy="188162"/>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右矢印 16"/>
              <p:cNvSpPr/>
              <p:nvPr/>
            </p:nvSpPr>
            <p:spPr>
              <a:xfrm>
                <a:off x="7356202" y="6138869"/>
                <a:ext cx="650528" cy="198000"/>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右矢印 17"/>
              <p:cNvSpPr/>
              <p:nvPr/>
            </p:nvSpPr>
            <p:spPr>
              <a:xfrm>
                <a:off x="7753538" y="6289388"/>
                <a:ext cx="405242" cy="188162"/>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8029820" y="6465590"/>
                <a:ext cx="1059811" cy="193978"/>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8223301" y="6639782"/>
                <a:ext cx="671601" cy="21193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右大かっこ 20"/>
              <p:cNvSpPr/>
              <p:nvPr/>
            </p:nvSpPr>
            <p:spPr>
              <a:xfrm rot="5400000">
                <a:off x="483657" y="4960319"/>
                <a:ext cx="164890" cy="1064671"/>
              </a:xfrm>
              <a:prstGeom prst="rightBracket">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3" name="右大かっこ 22"/>
              <p:cNvSpPr/>
              <p:nvPr/>
            </p:nvSpPr>
            <p:spPr>
              <a:xfrm rot="5400000">
                <a:off x="1461507" y="4990204"/>
                <a:ext cx="157981" cy="705785"/>
              </a:xfrm>
              <a:prstGeom prst="rightBracket">
                <a:avLst/>
              </a:prstGeom>
              <a:ln w="28575">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4" name="テキスト ボックス 23"/>
              <p:cNvSpPr txBox="1"/>
              <p:nvPr/>
            </p:nvSpPr>
            <p:spPr>
              <a:xfrm>
                <a:off x="1248764" y="5495084"/>
                <a:ext cx="488555" cy="1072077"/>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近医受診</a:t>
                </a:r>
              </a:p>
            </p:txBody>
          </p:sp>
          <p:sp>
            <p:nvSpPr>
              <p:cNvPr id="25" name="テキスト ボックス 24"/>
              <p:cNvSpPr txBox="1"/>
              <p:nvPr/>
            </p:nvSpPr>
            <p:spPr>
              <a:xfrm>
                <a:off x="1813112" y="5375284"/>
                <a:ext cx="732832" cy="1537777"/>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国立病院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リウマチ科受診</a:t>
                </a:r>
              </a:p>
            </p:txBody>
          </p:sp>
          <p:sp>
            <p:nvSpPr>
              <p:cNvPr id="26" name="テキスト ボックス 25"/>
              <p:cNvSpPr txBox="1"/>
              <p:nvPr/>
            </p:nvSpPr>
            <p:spPr>
              <a:xfrm>
                <a:off x="3675106" y="5541040"/>
                <a:ext cx="732832" cy="1240386"/>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リウマチ科受診</a:t>
                </a:r>
              </a:p>
            </p:txBody>
          </p:sp>
          <p:sp>
            <p:nvSpPr>
              <p:cNvPr id="27" name="テキスト ボックス 26"/>
              <p:cNvSpPr txBox="1"/>
              <p:nvPr/>
            </p:nvSpPr>
            <p:spPr>
              <a:xfrm>
                <a:off x="5304246" y="5689604"/>
                <a:ext cx="732832" cy="1240386"/>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脳神経内科入院</a:t>
                </a:r>
              </a:p>
            </p:txBody>
          </p:sp>
          <p:sp>
            <p:nvSpPr>
              <p:cNvPr id="28" name="テキスト ボックス 27"/>
              <p:cNvSpPr txBox="1"/>
              <p:nvPr/>
            </p:nvSpPr>
            <p:spPr>
              <a:xfrm>
                <a:off x="5796235" y="5756653"/>
                <a:ext cx="488555" cy="1072077"/>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近医受診</a:t>
                </a:r>
              </a:p>
            </p:txBody>
          </p:sp>
          <p:sp>
            <p:nvSpPr>
              <p:cNvPr id="29" name="テキスト ボックス 28"/>
              <p:cNvSpPr txBox="1"/>
              <p:nvPr/>
            </p:nvSpPr>
            <p:spPr>
              <a:xfrm>
                <a:off x="6088991" y="4706985"/>
                <a:ext cx="732832" cy="1008708"/>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国立病院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神経内科入院</a:t>
                </a:r>
              </a:p>
            </p:txBody>
          </p:sp>
          <p:sp>
            <p:nvSpPr>
              <p:cNvPr id="31" name="右矢印 30"/>
              <p:cNvSpPr/>
              <p:nvPr/>
            </p:nvSpPr>
            <p:spPr>
              <a:xfrm>
                <a:off x="6712560" y="5863253"/>
                <a:ext cx="266516" cy="18816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6782423" y="4986715"/>
                <a:ext cx="732832" cy="1017610"/>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神経内科入院</a:t>
                </a:r>
              </a:p>
            </p:txBody>
          </p:sp>
          <p:sp>
            <p:nvSpPr>
              <p:cNvPr id="33" name="テキスト ボックス 32"/>
              <p:cNvSpPr txBox="1"/>
              <p:nvPr/>
            </p:nvSpPr>
            <p:spPr>
              <a:xfrm>
                <a:off x="7244881" y="4855184"/>
                <a:ext cx="732832" cy="1324389"/>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a:t>
                </a:r>
                <a:endParaRPr kumimoji="1" lang="en-US" altLang="ja-JP" sz="1200" dirty="0">
                  <a:latin typeface="Microsoft YaHei UI" panose="020B0503020204020204" pitchFamily="34" charset="-122"/>
                  <a:ea typeface="Microsoft YaHei UI" panose="020B0503020204020204" pitchFamily="34" charset="-122"/>
                </a:endParaRPr>
              </a:p>
              <a:p>
                <a:r>
                  <a:rPr kumimoji="1" lang="ja-JP" altLang="en-US" sz="1200" dirty="0">
                    <a:latin typeface="Microsoft YaHei UI" panose="020B0503020204020204" pitchFamily="34" charset="-122"/>
                    <a:ea typeface="Microsoft YaHei UI" panose="020B0503020204020204" pitchFamily="34" charset="-122"/>
                  </a:rPr>
                  <a:t>総合診療内科受診</a:t>
                </a:r>
              </a:p>
            </p:txBody>
          </p:sp>
          <p:sp>
            <p:nvSpPr>
              <p:cNvPr id="34" name="テキスト ボックス 33"/>
              <p:cNvSpPr txBox="1"/>
              <p:nvPr/>
            </p:nvSpPr>
            <p:spPr>
              <a:xfrm>
                <a:off x="7866823" y="5233164"/>
                <a:ext cx="369332" cy="1103706"/>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総合病院受診</a:t>
                </a:r>
              </a:p>
            </p:txBody>
          </p:sp>
          <p:sp>
            <p:nvSpPr>
              <p:cNvPr id="35" name="テキスト ボックス 34"/>
              <p:cNvSpPr txBox="1"/>
              <p:nvPr/>
            </p:nvSpPr>
            <p:spPr>
              <a:xfrm>
                <a:off x="8159932" y="4628834"/>
                <a:ext cx="369331" cy="2027602"/>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クリニックリウマチ科受診</a:t>
                </a:r>
              </a:p>
            </p:txBody>
          </p:sp>
          <p:sp>
            <p:nvSpPr>
              <p:cNvPr id="36" name="テキスト ボックス 35"/>
              <p:cNvSpPr txBox="1"/>
              <p:nvPr/>
            </p:nvSpPr>
            <p:spPr>
              <a:xfrm>
                <a:off x="8408993" y="4943133"/>
                <a:ext cx="488555" cy="1623348"/>
              </a:xfrm>
              <a:prstGeom prst="rect">
                <a:avLst/>
              </a:prstGeom>
              <a:noFill/>
            </p:spPr>
            <p:txBody>
              <a:bodyPr vert="eaVert" wrap="square" rtlCol="0">
                <a:spAutoFit/>
              </a:bodyPr>
              <a:lstStyle/>
              <a:p>
                <a:r>
                  <a:rPr kumimoji="1" lang="ja-JP" altLang="en-US" sz="1200" dirty="0">
                    <a:latin typeface="Microsoft YaHei UI" panose="020B0503020204020204" pitchFamily="34" charset="-122"/>
                    <a:ea typeface="Microsoft YaHei UI" panose="020B0503020204020204" pitchFamily="34" charset="-122"/>
                  </a:rPr>
                  <a:t>大学病院神経内科入院</a:t>
                </a:r>
              </a:p>
            </p:txBody>
          </p:sp>
          <p:sp>
            <p:nvSpPr>
              <p:cNvPr id="37" name="右矢印 36"/>
              <p:cNvSpPr/>
              <p:nvPr/>
            </p:nvSpPr>
            <p:spPr>
              <a:xfrm>
                <a:off x="1461823" y="5038645"/>
                <a:ext cx="266516" cy="188161"/>
              </a:xfrm>
              <a:prstGeom prst="rightArrow">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上矢印 37"/>
              <p:cNvSpPr/>
              <p:nvPr/>
            </p:nvSpPr>
            <p:spPr>
              <a:xfrm>
                <a:off x="77379" y="4677777"/>
                <a:ext cx="251778" cy="458580"/>
              </a:xfrm>
              <a:prstGeom prst="upArrow">
                <a:avLst/>
              </a:prstGeom>
              <a:solidFill>
                <a:srgbClr val="FFFF00"/>
              </a:solidFill>
              <a:ln>
                <a:solidFill>
                  <a:srgbClr val="FF0000"/>
                </a:solidFill>
              </a:ln>
              <a:effectLst>
                <a:glow rad="228600">
                  <a:schemeClr val="accent5">
                    <a:satMod val="175000"/>
                    <a:alpha val="40000"/>
                  </a:schemeClr>
                </a:glow>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上矢印 38"/>
              <p:cNvSpPr/>
              <p:nvPr/>
            </p:nvSpPr>
            <p:spPr>
              <a:xfrm>
                <a:off x="371245" y="4674145"/>
                <a:ext cx="251778" cy="458580"/>
              </a:xfrm>
              <a:prstGeom prst="upArrow">
                <a:avLst/>
              </a:prstGeom>
              <a:solidFill>
                <a:srgbClr val="FFFF00"/>
              </a:solidFill>
              <a:ln>
                <a:solidFill>
                  <a:srgbClr val="FF0000"/>
                </a:solidFill>
              </a:ln>
              <a:effectLst>
                <a:glow rad="228600">
                  <a:schemeClr val="accent5">
                    <a:satMod val="175000"/>
                    <a:alpha val="40000"/>
                  </a:schemeClr>
                </a:glow>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上矢印 39"/>
              <p:cNvSpPr/>
              <p:nvPr/>
            </p:nvSpPr>
            <p:spPr>
              <a:xfrm>
                <a:off x="860270" y="4684673"/>
                <a:ext cx="251778" cy="458580"/>
              </a:xfrm>
              <a:prstGeom prst="upArrow">
                <a:avLst/>
              </a:prstGeom>
              <a:solidFill>
                <a:srgbClr val="FFFF00"/>
              </a:solidFill>
              <a:ln>
                <a:solidFill>
                  <a:srgbClr val="FF0000"/>
                </a:solidFill>
              </a:ln>
              <a:effectLst>
                <a:glow rad="228600">
                  <a:schemeClr val="accent5">
                    <a:satMod val="175000"/>
                    <a:alpha val="40000"/>
                  </a:schemeClr>
                </a:glow>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右矢印 41"/>
              <p:cNvSpPr/>
              <p:nvPr/>
            </p:nvSpPr>
            <p:spPr>
              <a:xfrm>
                <a:off x="334483" y="3950495"/>
                <a:ext cx="1527661"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3" name="右矢印 42"/>
              <p:cNvSpPr/>
              <p:nvPr/>
            </p:nvSpPr>
            <p:spPr>
              <a:xfrm>
                <a:off x="1372126" y="3845344"/>
                <a:ext cx="490018"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4" name="右矢印 43"/>
              <p:cNvSpPr/>
              <p:nvPr/>
            </p:nvSpPr>
            <p:spPr>
              <a:xfrm>
                <a:off x="1384028" y="3745372"/>
                <a:ext cx="490018"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5" name="右矢印 44"/>
              <p:cNvSpPr/>
              <p:nvPr/>
            </p:nvSpPr>
            <p:spPr>
              <a:xfrm>
                <a:off x="1357410" y="3624772"/>
                <a:ext cx="7717158"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6" name="右矢印 45"/>
              <p:cNvSpPr/>
              <p:nvPr/>
            </p:nvSpPr>
            <p:spPr>
              <a:xfrm>
                <a:off x="1369313" y="3542525"/>
                <a:ext cx="7717158"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7" name="右矢印 46"/>
              <p:cNvSpPr/>
              <p:nvPr/>
            </p:nvSpPr>
            <p:spPr>
              <a:xfrm>
                <a:off x="1357410" y="3436105"/>
                <a:ext cx="7717158"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8" name="右矢印 47"/>
              <p:cNvSpPr/>
              <p:nvPr/>
            </p:nvSpPr>
            <p:spPr>
              <a:xfrm>
                <a:off x="1357408" y="3334123"/>
                <a:ext cx="7717158"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49" name="右矢印 48"/>
              <p:cNvSpPr/>
              <p:nvPr/>
            </p:nvSpPr>
            <p:spPr>
              <a:xfrm>
                <a:off x="1369313" y="3226048"/>
                <a:ext cx="7717158"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50" name="テキスト ボックス 49"/>
              <p:cNvSpPr txBox="1"/>
              <p:nvPr/>
            </p:nvSpPr>
            <p:spPr>
              <a:xfrm>
                <a:off x="-44213" y="3952716"/>
                <a:ext cx="441146"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喘息</a:t>
                </a:r>
              </a:p>
            </p:txBody>
          </p:sp>
          <p:sp>
            <p:nvSpPr>
              <p:cNvPr id="51" name="テキスト ボックス 50"/>
              <p:cNvSpPr txBox="1"/>
              <p:nvPr/>
            </p:nvSpPr>
            <p:spPr>
              <a:xfrm>
                <a:off x="914992" y="3844526"/>
                <a:ext cx="441146"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発熱</a:t>
                </a:r>
              </a:p>
            </p:txBody>
          </p:sp>
          <p:sp>
            <p:nvSpPr>
              <p:cNvPr id="52" name="テキスト ボックス 51"/>
              <p:cNvSpPr txBox="1"/>
              <p:nvPr/>
            </p:nvSpPr>
            <p:spPr>
              <a:xfrm>
                <a:off x="797843" y="3738001"/>
                <a:ext cx="56938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しびれ</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53" name="テキスト ボックス 52"/>
              <p:cNvSpPr txBox="1"/>
              <p:nvPr/>
            </p:nvSpPr>
            <p:spPr>
              <a:xfrm>
                <a:off x="771225" y="3634274"/>
                <a:ext cx="56938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倦怠感</a:t>
                </a:r>
              </a:p>
            </p:txBody>
          </p:sp>
          <p:sp>
            <p:nvSpPr>
              <p:cNvPr id="54" name="テキスト ボックス 53"/>
              <p:cNvSpPr txBox="1"/>
              <p:nvPr/>
            </p:nvSpPr>
            <p:spPr>
              <a:xfrm>
                <a:off x="893869" y="3511928"/>
                <a:ext cx="441146"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頭痛</a:t>
                </a:r>
              </a:p>
            </p:txBody>
          </p:sp>
          <p:sp>
            <p:nvSpPr>
              <p:cNvPr id="55" name="テキスト ボックス 54"/>
              <p:cNvSpPr txBox="1"/>
              <p:nvPr/>
            </p:nvSpPr>
            <p:spPr>
              <a:xfrm>
                <a:off x="776823" y="3420319"/>
                <a:ext cx="56938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筋肉痛</a:t>
                </a:r>
              </a:p>
            </p:txBody>
          </p:sp>
          <p:sp>
            <p:nvSpPr>
              <p:cNvPr id="56" name="テキスト ボックス 55"/>
              <p:cNvSpPr txBox="1"/>
              <p:nvPr/>
            </p:nvSpPr>
            <p:spPr>
              <a:xfrm>
                <a:off x="898603" y="3292886"/>
                <a:ext cx="441146"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顎痛</a:t>
                </a:r>
              </a:p>
            </p:txBody>
          </p:sp>
          <p:sp>
            <p:nvSpPr>
              <p:cNvPr id="57" name="テキスト ボックス 56"/>
              <p:cNvSpPr txBox="1"/>
              <p:nvPr/>
            </p:nvSpPr>
            <p:spPr>
              <a:xfrm>
                <a:off x="525588" y="3192506"/>
                <a:ext cx="82586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下痢・便秘</a:t>
                </a:r>
              </a:p>
            </p:txBody>
          </p:sp>
          <p:sp>
            <p:nvSpPr>
              <p:cNvPr id="58" name="右矢印 57"/>
              <p:cNvSpPr/>
              <p:nvPr/>
            </p:nvSpPr>
            <p:spPr>
              <a:xfrm>
                <a:off x="1727766" y="3104660"/>
                <a:ext cx="7346799"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59" name="テキスト ボックス 58"/>
              <p:cNvSpPr txBox="1"/>
              <p:nvPr/>
            </p:nvSpPr>
            <p:spPr>
              <a:xfrm>
                <a:off x="1213377" y="3096394"/>
                <a:ext cx="441146"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膝痛</a:t>
                </a:r>
              </a:p>
            </p:txBody>
          </p:sp>
          <p:sp>
            <p:nvSpPr>
              <p:cNvPr id="60" name="右矢印 59"/>
              <p:cNvSpPr/>
              <p:nvPr/>
            </p:nvSpPr>
            <p:spPr>
              <a:xfrm>
                <a:off x="1739672" y="2990676"/>
                <a:ext cx="7346799"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1" name="テキスト ボックス 60"/>
              <p:cNvSpPr txBox="1"/>
              <p:nvPr/>
            </p:nvSpPr>
            <p:spPr>
              <a:xfrm>
                <a:off x="1236785" y="2984180"/>
                <a:ext cx="441146"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脱力</a:t>
                </a:r>
              </a:p>
            </p:txBody>
          </p:sp>
          <p:sp>
            <p:nvSpPr>
              <p:cNvPr id="62" name="右矢印 61"/>
              <p:cNvSpPr/>
              <p:nvPr/>
            </p:nvSpPr>
            <p:spPr>
              <a:xfrm>
                <a:off x="1732355" y="2869644"/>
                <a:ext cx="7346799"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3" name="テキスト ボックス 62"/>
              <p:cNvSpPr txBox="1"/>
              <p:nvPr/>
            </p:nvSpPr>
            <p:spPr>
              <a:xfrm>
                <a:off x="1000321" y="2904554"/>
                <a:ext cx="718489"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000" dirty="0">
                    <a:latin typeface="Microsoft YaHei UI" panose="020B0503020204020204" pitchFamily="34" charset="-122"/>
                    <a:ea typeface="Microsoft YaHei UI" panose="020B0503020204020204" pitchFamily="34" charset="-122"/>
                  </a:rPr>
                  <a:t>こわばり</a:t>
                </a:r>
              </a:p>
            </p:txBody>
          </p:sp>
          <p:sp>
            <p:nvSpPr>
              <p:cNvPr id="64" name="右矢印 63"/>
              <p:cNvSpPr/>
              <p:nvPr/>
            </p:nvSpPr>
            <p:spPr>
              <a:xfrm>
                <a:off x="1739672" y="2762574"/>
                <a:ext cx="7346799"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5" name="テキスト ボックス 64"/>
              <p:cNvSpPr txBox="1"/>
              <p:nvPr/>
            </p:nvSpPr>
            <p:spPr>
              <a:xfrm>
                <a:off x="1021183" y="2778873"/>
                <a:ext cx="69762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視力低下</a:t>
                </a:r>
              </a:p>
            </p:txBody>
          </p:sp>
          <p:sp>
            <p:nvSpPr>
              <p:cNvPr id="66" name="右矢印 65"/>
              <p:cNvSpPr/>
              <p:nvPr/>
            </p:nvSpPr>
            <p:spPr>
              <a:xfrm>
                <a:off x="1802721" y="2640709"/>
                <a:ext cx="7283749"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7" name="テキスト ボックス 66"/>
              <p:cNvSpPr txBox="1"/>
              <p:nvPr/>
            </p:nvSpPr>
            <p:spPr>
              <a:xfrm>
                <a:off x="1109277" y="2640932"/>
                <a:ext cx="69762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記憶障害</a:t>
                </a:r>
              </a:p>
            </p:txBody>
          </p:sp>
          <p:sp>
            <p:nvSpPr>
              <p:cNvPr id="68" name="右矢印 67"/>
              <p:cNvSpPr/>
              <p:nvPr/>
            </p:nvSpPr>
            <p:spPr>
              <a:xfrm>
                <a:off x="1802721" y="2518197"/>
                <a:ext cx="7271844"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69" name="テキスト ボックス 68"/>
              <p:cNvSpPr txBox="1"/>
              <p:nvPr/>
            </p:nvSpPr>
            <p:spPr>
              <a:xfrm>
                <a:off x="1418362" y="2352303"/>
                <a:ext cx="56938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関節痛</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70" name="右矢印 69"/>
              <p:cNvSpPr/>
              <p:nvPr/>
            </p:nvSpPr>
            <p:spPr>
              <a:xfrm>
                <a:off x="2012104" y="2389747"/>
                <a:ext cx="7074367"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1" name="テキスト ボックス 70"/>
              <p:cNvSpPr txBox="1"/>
              <p:nvPr/>
            </p:nvSpPr>
            <p:spPr>
              <a:xfrm>
                <a:off x="1109680" y="2489580"/>
                <a:ext cx="69762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kumimoji="1" lang="ja-JP" altLang="en-US" sz="1000" dirty="0">
                    <a:latin typeface="Microsoft YaHei UI" panose="020B0503020204020204" pitchFamily="34" charset="-122"/>
                    <a:ea typeface="Microsoft YaHei UI" panose="020B0503020204020204" pitchFamily="34" charset="-122"/>
                  </a:rPr>
                  <a:t>相貌失認</a:t>
                </a:r>
              </a:p>
            </p:txBody>
          </p:sp>
          <p:sp>
            <p:nvSpPr>
              <p:cNvPr id="72" name="右矢印 71"/>
              <p:cNvSpPr/>
              <p:nvPr/>
            </p:nvSpPr>
            <p:spPr>
              <a:xfrm>
                <a:off x="2152568" y="2276557"/>
                <a:ext cx="6928649"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3" name="テキスト ボックス 72"/>
              <p:cNvSpPr txBox="1"/>
              <p:nvPr/>
            </p:nvSpPr>
            <p:spPr>
              <a:xfrm>
                <a:off x="1498624" y="2220560"/>
                <a:ext cx="69762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股関節痛</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74" name="右矢印 73"/>
              <p:cNvSpPr/>
              <p:nvPr/>
            </p:nvSpPr>
            <p:spPr>
              <a:xfrm>
                <a:off x="3059832" y="1844824"/>
                <a:ext cx="6041162" cy="208907"/>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5" name="テキスト ボックス 74"/>
              <p:cNvSpPr txBox="1"/>
              <p:nvPr/>
            </p:nvSpPr>
            <p:spPr>
              <a:xfrm>
                <a:off x="2290838" y="2177014"/>
                <a:ext cx="69762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体重減少</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76" name="右矢印 75"/>
              <p:cNvSpPr/>
              <p:nvPr/>
            </p:nvSpPr>
            <p:spPr>
              <a:xfrm>
                <a:off x="3055961" y="2074960"/>
                <a:ext cx="6041162" cy="208907"/>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7" name="テキスト ボックス 76"/>
              <p:cNvSpPr txBox="1"/>
              <p:nvPr/>
            </p:nvSpPr>
            <p:spPr>
              <a:xfrm>
                <a:off x="2510100" y="2078794"/>
                <a:ext cx="441146"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腰痛</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78" name="右矢印 77"/>
              <p:cNvSpPr/>
              <p:nvPr/>
            </p:nvSpPr>
            <p:spPr>
              <a:xfrm>
                <a:off x="3048469" y="1960754"/>
                <a:ext cx="6041162" cy="208907"/>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79" name="テキスト ボックス 78"/>
              <p:cNvSpPr txBox="1"/>
              <p:nvPr/>
            </p:nvSpPr>
            <p:spPr>
              <a:xfrm>
                <a:off x="2531365" y="1964228"/>
                <a:ext cx="477500"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000" dirty="0">
                    <a:latin typeface="Microsoft YaHei UI" panose="020B0503020204020204" pitchFamily="34" charset="-122"/>
                    <a:ea typeface="Microsoft YaHei UI" panose="020B0503020204020204" pitchFamily="34" charset="-122"/>
                  </a:rPr>
                  <a:t>踵痛</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80" name="右矢印 79"/>
              <p:cNvSpPr/>
              <p:nvPr/>
            </p:nvSpPr>
            <p:spPr>
              <a:xfrm>
                <a:off x="3062919" y="1836878"/>
                <a:ext cx="6034206"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81" name="テキスト ボックス 80"/>
              <p:cNvSpPr txBox="1"/>
              <p:nvPr/>
            </p:nvSpPr>
            <p:spPr>
              <a:xfrm>
                <a:off x="2287654" y="1842305"/>
                <a:ext cx="69762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全身疼痛</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82" name="右矢印 81"/>
              <p:cNvSpPr/>
              <p:nvPr/>
            </p:nvSpPr>
            <p:spPr>
              <a:xfrm>
                <a:off x="3480173" y="1723257"/>
                <a:ext cx="5609459"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83" name="テキスト ボックス 82"/>
              <p:cNvSpPr txBox="1"/>
              <p:nvPr/>
            </p:nvSpPr>
            <p:spPr>
              <a:xfrm>
                <a:off x="2783176" y="1730039"/>
                <a:ext cx="69762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月経異常</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84" name="右矢印 83"/>
              <p:cNvSpPr/>
              <p:nvPr/>
            </p:nvSpPr>
            <p:spPr>
              <a:xfrm>
                <a:off x="3480173" y="1610384"/>
                <a:ext cx="5616951"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tx1"/>
                  </a:solidFill>
                  <a:latin typeface="Microsoft YaHei UI" panose="020B0503020204020204" pitchFamily="34" charset="-122"/>
                  <a:ea typeface="Microsoft YaHei UI" panose="020B0503020204020204" pitchFamily="34" charset="-122"/>
                </a:endParaRPr>
              </a:p>
            </p:txBody>
          </p:sp>
          <p:sp>
            <p:nvSpPr>
              <p:cNvPr id="85" name="テキスト ボックス 84"/>
              <p:cNvSpPr txBox="1"/>
              <p:nvPr/>
            </p:nvSpPr>
            <p:spPr>
              <a:xfrm>
                <a:off x="2656801" y="1600494"/>
                <a:ext cx="905315" cy="2462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000" dirty="0">
                    <a:latin typeface="Microsoft YaHei UI" panose="020B0503020204020204" pitchFamily="34" charset="-122"/>
                    <a:ea typeface="Microsoft YaHei UI" panose="020B0503020204020204" pitchFamily="34" charset="-122"/>
                  </a:rPr>
                  <a:t>線維筋痛症</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86" name="右矢印 85"/>
              <p:cNvSpPr/>
              <p:nvPr/>
            </p:nvSpPr>
            <p:spPr>
              <a:xfrm>
                <a:off x="3464611" y="1515415"/>
                <a:ext cx="5632244"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87" name="右矢印 86"/>
              <p:cNvSpPr/>
              <p:nvPr/>
            </p:nvSpPr>
            <p:spPr>
              <a:xfrm>
                <a:off x="3454964" y="1398522"/>
                <a:ext cx="4678475"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88" name="テキスト ボックス 87"/>
              <p:cNvSpPr txBox="1"/>
              <p:nvPr/>
            </p:nvSpPr>
            <p:spPr>
              <a:xfrm>
                <a:off x="2813786" y="1473508"/>
                <a:ext cx="56938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背部痛</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89" name="テキスト ボックス 88"/>
              <p:cNvSpPr txBox="1"/>
              <p:nvPr/>
            </p:nvSpPr>
            <p:spPr>
              <a:xfrm>
                <a:off x="2868160" y="1360483"/>
                <a:ext cx="569387" cy="2462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車椅子</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90" name="右矢印 89"/>
              <p:cNvSpPr/>
              <p:nvPr/>
            </p:nvSpPr>
            <p:spPr>
              <a:xfrm>
                <a:off x="3454964" y="1268286"/>
                <a:ext cx="5662573"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91" name="テキスト ボックス 90"/>
              <p:cNvSpPr txBox="1"/>
              <p:nvPr/>
            </p:nvSpPr>
            <p:spPr>
              <a:xfrm>
                <a:off x="2760644" y="1235746"/>
                <a:ext cx="69762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味覚障害</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92" name="右矢印 91"/>
              <p:cNvSpPr/>
              <p:nvPr/>
            </p:nvSpPr>
            <p:spPr>
              <a:xfrm>
                <a:off x="4188396" y="1186345"/>
                <a:ext cx="4919494"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93" name="テキスト ボックス 92"/>
              <p:cNvSpPr txBox="1"/>
              <p:nvPr/>
            </p:nvSpPr>
            <p:spPr>
              <a:xfrm>
                <a:off x="3311382" y="1157336"/>
                <a:ext cx="877013" cy="2462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000" dirty="0">
                    <a:latin typeface="Microsoft YaHei UI" panose="020B0503020204020204" pitchFamily="34" charset="-122"/>
                    <a:ea typeface="Microsoft YaHei UI" panose="020B0503020204020204" pitchFamily="34" charset="-122"/>
                  </a:rPr>
                  <a:t>脊椎関節炎</a:t>
                </a:r>
              </a:p>
            </p:txBody>
          </p:sp>
          <p:sp>
            <p:nvSpPr>
              <p:cNvPr id="94" name="右矢印 93"/>
              <p:cNvSpPr/>
              <p:nvPr/>
            </p:nvSpPr>
            <p:spPr>
              <a:xfrm>
                <a:off x="5499498" y="1080219"/>
                <a:ext cx="3618037"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95" name="テキスト ボックス 94"/>
              <p:cNvSpPr txBox="1"/>
              <p:nvPr/>
            </p:nvSpPr>
            <p:spPr>
              <a:xfrm>
                <a:off x="4992376" y="1048928"/>
                <a:ext cx="441146"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rtlCol="0">
                <a:spAutoFit/>
              </a:bodyPr>
              <a:lstStyle/>
              <a:p>
                <a:r>
                  <a:rPr lang="ja-JP" altLang="en-US" sz="1000" dirty="0">
                    <a:latin typeface="Microsoft YaHei UI" panose="020B0503020204020204" pitchFamily="34" charset="-122"/>
                    <a:ea typeface="Microsoft YaHei UI" panose="020B0503020204020204" pitchFamily="34" charset="-122"/>
                  </a:rPr>
                  <a:t>難聴</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96" name="右矢印 95"/>
              <p:cNvSpPr/>
              <p:nvPr/>
            </p:nvSpPr>
            <p:spPr>
              <a:xfrm>
                <a:off x="5507202" y="965055"/>
                <a:ext cx="3600688"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97" name="テキスト ボックス 96"/>
              <p:cNvSpPr txBox="1"/>
              <p:nvPr/>
            </p:nvSpPr>
            <p:spPr>
              <a:xfrm>
                <a:off x="4775199" y="953153"/>
                <a:ext cx="768833"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000" dirty="0">
                    <a:latin typeface="Microsoft YaHei UI" panose="020B0503020204020204" pitchFamily="34" charset="-122"/>
                    <a:ea typeface="Microsoft YaHei UI" panose="020B0503020204020204" pitchFamily="34" charset="-122"/>
                  </a:rPr>
                  <a:t>筋力低下</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98" name="右矢印 97"/>
              <p:cNvSpPr/>
              <p:nvPr/>
            </p:nvSpPr>
            <p:spPr>
              <a:xfrm>
                <a:off x="5499500" y="852512"/>
                <a:ext cx="3618036"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99" name="テキスト ボックス 98"/>
              <p:cNvSpPr txBox="1"/>
              <p:nvPr/>
            </p:nvSpPr>
            <p:spPr>
              <a:xfrm>
                <a:off x="4521200" y="837669"/>
                <a:ext cx="1064674"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000" dirty="0">
                    <a:latin typeface="Microsoft YaHei UI" panose="020B0503020204020204" pitchFamily="34" charset="-122"/>
                    <a:ea typeface="Microsoft YaHei UI" panose="020B0503020204020204" pitchFamily="34" charset="-122"/>
                  </a:rPr>
                  <a:t>温度感覚異常</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100" name="右矢印 99"/>
              <p:cNvSpPr/>
              <p:nvPr/>
            </p:nvSpPr>
            <p:spPr>
              <a:xfrm>
                <a:off x="5499500" y="745654"/>
                <a:ext cx="3608390"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101" name="テキスト ボックス 100"/>
              <p:cNvSpPr txBox="1"/>
              <p:nvPr/>
            </p:nvSpPr>
            <p:spPr>
              <a:xfrm>
                <a:off x="4358983" y="748742"/>
                <a:ext cx="1375619"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000" dirty="0">
                    <a:latin typeface="Microsoft YaHei UI" panose="020B0503020204020204" pitchFamily="34" charset="-122"/>
                    <a:ea typeface="Microsoft YaHei UI" panose="020B0503020204020204" pitchFamily="34" charset="-122"/>
                  </a:rPr>
                  <a:t>食物アレルギー</a:t>
                </a:r>
              </a:p>
            </p:txBody>
          </p:sp>
          <p:sp>
            <p:nvSpPr>
              <p:cNvPr id="102" name="右矢印 101"/>
              <p:cNvSpPr/>
              <p:nvPr/>
            </p:nvSpPr>
            <p:spPr>
              <a:xfrm>
                <a:off x="6338239" y="636318"/>
                <a:ext cx="2781421"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103" name="テキスト ボックス 102"/>
              <p:cNvSpPr txBox="1"/>
              <p:nvPr/>
            </p:nvSpPr>
            <p:spPr>
              <a:xfrm>
                <a:off x="5128664" y="638229"/>
                <a:ext cx="1514692"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000" dirty="0">
                    <a:latin typeface="Microsoft YaHei UI" panose="020B0503020204020204" pitchFamily="34" charset="-122"/>
                    <a:ea typeface="Microsoft YaHei UI" panose="020B0503020204020204" pitchFamily="34" charset="-122"/>
                  </a:rPr>
                  <a:t>むずむず脚症候群</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104" name="右矢印 103"/>
              <p:cNvSpPr/>
              <p:nvPr/>
            </p:nvSpPr>
            <p:spPr>
              <a:xfrm>
                <a:off x="6353605" y="523419"/>
                <a:ext cx="2781421"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105" name="右矢印 104"/>
              <p:cNvSpPr/>
              <p:nvPr/>
            </p:nvSpPr>
            <p:spPr>
              <a:xfrm>
                <a:off x="6336115" y="418015"/>
                <a:ext cx="2781421"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106" name="テキスト ボックス 105"/>
              <p:cNvSpPr txBox="1"/>
              <p:nvPr/>
            </p:nvSpPr>
            <p:spPr>
              <a:xfrm>
                <a:off x="5749968" y="506793"/>
                <a:ext cx="774968"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000" dirty="0">
                    <a:latin typeface="Microsoft YaHei UI" panose="020B0503020204020204" pitchFamily="34" charset="-122"/>
                    <a:ea typeface="Microsoft YaHei UI" panose="020B0503020204020204" pitchFamily="34" charset="-122"/>
                  </a:rPr>
                  <a:t>光過敏</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107" name="テキスト ボックス 106"/>
              <p:cNvSpPr txBox="1"/>
              <p:nvPr/>
            </p:nvSpPr>
            <p:spPr>
              <a:xfrm>
                <a:off x="5841829" y="367112"/>
                <a:ext cx="585717"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ja-JP" altLang="en-US" sz="1000" dirty="0">
                    <a:latin typeface="Microsoft YaHei UI" panose="020B0503020204020204" pitchFamily="34" charset="-122"/>
                    <a:ea typeface="Microsoft YaHei UI" panose="020B0503020204020204" pitchFamily="34" charset="-122"/>
                  </a:rPr>
                  <a:t>硬直</a:t>
                </a:r>
                <a:endParaRPr kumimoji="1" lang="ja-JP" altLang="en-US" sz="1000" dirty="0">
                  <a:latin typeface="Microsoft YaHei UI" panose="020B0503020204020204" pitchFamily="34" charset="-122"/>
                  <a:ea typeface="Microsoft YaHei UI" panose="020B0503020204020204" pitchFamily="34" charset="-122"/>
                </a:endParaRPr>
              </a:p>
            </p:txBody>
          </p:sp>
          <p:sp>
            <p:nvSpPr>
              <p:cNvPr id="108" name="右矢印 107"/>
              <p:cNvSpPr/>
              <p:nvPr/>
            </p:nvSpPr>
            <p:spPr>
              <a:xfrm>
                <a:off x="7227319" y="303215"/>
                <a:ext cx="1907705"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109" name="テキスト ボックス 108"/>
              <p:cNvSpPr txBox="1"/>
              <p:nvPr/>
            </p:nvSpPr>
            <p:spPr>
              <a:xfrm>
                <a:off x="6806424" y="305045"/>
                <a:ext cx="604578"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000" dirty="0">
                    <a:latin typeface="Microsoft YaHei UI" panose="020B0503020204020204" pitchFamily="34" charset="-122"/>
                    <a:ea typeface="Microsoft YaHei UI" panose="020B0503020204020204" pitchFamily="34" charset="-122"/>
                  </a:rPr>
                  <a:t>痙攣</a:t>
                </a:r>
              </a:p>
            </p:txBody>
          </p:sp>
          <p:sp>
            <p:nvSpPr>
              <p:cNvPr id="110" name="右矢印 109"/>
              <p:cNvSpPr/>
              <p:nvPr/>
            </p:nvSpPr>
            <p:spPr>
              <a:xfrm>
                <a:off x="7218574" y="213150"/>
                <a:ext cx="1907705" cy="227502"/>
              </a:xfrm>
              <a:prstGeom prst="rightArrow">
                <a:avLst>
                  <a:gd name="adj1" fmla="val 50000"/>
                  <a:gd name="adj2" fmla="val 37767"/>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111" name="テキスト ボックス 110"/>
              <p:cNvSpPr txBox="1"/>
              <p:nvPr/>
            </p:nvSpPr>
            <p:spPr>
              <a:xfrm>
                <a:off x="6806374" y="157890"/>
                <a:ext cx="600294" cy="25691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000" dirty="0">
                    <a:latin typeface="Microsoft YaHei UI" panose="020B0503020204020204" pitchFamily="34" charset="-122"/>
                    <a:ea typeface="Microsoft YaHei UI" panose="020B0503020204020204" pitchFamily="34" charset="-122"/>
                  </a:rPr>
                  <a:t>脱毛</a:t>
                </a:r>
              </a:p>
            </p:txBody>
          </p:sp>
          <p:sp>
            <p:nvSpPr>
              <p:cNvPr id="112" name="右矢印 111"/>
              <p:cNvSpPr/>
              <p:nvPr/>
            </p:nvSpPr>
            <p:spPr>
              <a:xfrm>
                <a:off x="8133439" y="115917"/>
                <a:ext cx="1001584" cy="227502"/>
              </a:xfrm>
              <a:prstGeom prst="rightArrow">
                <a:avLst>
                  <a:gd name="adj1" fmla="val 50000"/>
                  <a:gd name="adj2" fmla="val 37767"/>
                </a:avLst>
              </a:prstGeom>
              <a:solidFill>
                <a:srgbClr val="92D050">
                  <a:alpha val="5019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Microsoft YaHei UI" panose="020B0503020204020204" pitchFamily="34" charset="-122"/>
                  <a:ea typeface="Microsoft YaHei UI" panose="020B0503020204020204" pitchFamily="34" charset="-122"/>
                </a:endParaRPr>
              </a:p>
            </p:txBody>
          </p:sp>
          <p:sp>
            <p:nvSpPr>
              <p:cNvPr id="113" name="テキスト ボックス 112"/>
              <p:cNvSpPr txBox="1"/>
              <p:nvPr/>
            </p:nvSpPr>
            <p:spPr>
              <a:xfrm>
                <a:off x="7303695" y="100363"/>
                <a:ext cx="1271999" cy="2462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kumimoji="1" lang="ja-JP" altLang="en-US" sz="1000" dirty="0">
                    <a:latin typeface="Microsoft YaHei UI" panose="020B0503020204020204" pitchFamily="34" charset="-122"/>
                    <a:ea typeface="Microsoft YaHei UI" panose="020B0503020204020204" pitchFamily="34" charset="-122"/>
                  </a:rPr>
                  <a:t>寝たきり</a:t>
                </a:r>
              </a:p>
            </p:txBody>
          </p:sp>
          <p:sp>
            <p:nvSpPr>
              <p:cNvPr id="118" name="テキスト ボックス 117"/>
              <p:cNvSpPr txBox="1"/>
              <p:nvPr/>
            </p:nvSpPr>
            <p:spPr>
              <a:xfrm>
                <a:off x="-37399" y="5167652"/>
                <a:ext cx="527709" cy="276999"/>
              </a:xfrm>
              <a:prstGeom prst="rect">
                <a:avLst/>
              </a:prstGeom>
              <a:noFill/>
            </p:spPr>
            <p:txBody>
              <a:bodyPr wrap="none" rtlCol="0">
                <a:spAutoFit/>
              </a:bodyPr>
              <a:lstStyle/>
              <a:p>
                <a:r>
                  <a:rPr kumimoji="1" lang="en-US" altLang="ja-JP" sz="1200" b="1" dirty="0">
                    <a:solidFill>
                      <a:srgbClr val="FF0000"/>
                    </a:solidFill>
                    <a:latin typeface="Microsoft YaHei UI" panose="020B0503020204020204" pitchFamily="34" charset="-122"/>
                    <a:ea typeface="Microsoft YaHei UI" panose="020B0503020204020204" pitchFamily="34" charset="-122"/>
                  </a:rPr>
                  <a:t>17</a:t>
                </a:r>
                <a:r>
                  <a:rPr kumimoji="1" lang="ja-JP" altLang="en-US" sz="1200" b="1" dirty="0">
                    <a:solidFill>
                      <a:srgbClr val="FF0000"/>
                    </a:solidFill>
                    <a:latin typeface="Microsoft YaHei UI" panose="020B0503020204020204" pitchFamily="34" charset="-122"/>
                    <a:ea typeface="Microsoft YaHei UI" panose="020B0503020204020204" pitchFamily="34" charset="-122"/>
                  </a:rPr>
                  <a:t>歳</a:t>
                </a:r>
              </a:p>
            </p:txBody>
          </p:sp>
          <p:sp>
            <p:nvSpPr>
              <p:cNvPr id="119" name="テキスト ボックス 118"/>
              <p:cNvSpPr txBox="1"/>
              <p:nvPr/>
            </p:nvSpPr>
            <p:spPr>
              <a:xfrm>
                <a:off x="291217" y="5172855"/>
                <a:ext cx="527709" cy="276999"/>
              </a:xfrm>
              <a:prstGeom prst="rect">
                <a:avLst/>
              </a:prstGeom>
              <a:noFill/>
            </p:spPr>
            <p:txBody>
              <a:bodyPr wrap="none" rtlCol="0">
                <a:spAutoFit/>
              </a:bodyPr>
              <a:lstStyle/>
              <a:p>
                <a:r>
                  <a:rPr kumimoji="1" lang="en-US" altLang="ja-JP" sz="1200" b="1" dirty="0">
                    <a:solidFill>
                      <a:srgbClr val="FF0000"/>
                    </a:solidFill>
                    <a:latin typeface="Microsoft YaHei UI" panose="020B0503020204020204" pitchFamily="34" charset="-122"/>
                    <a:ea typeface="Microsoft YaHei UI" panose="020B0503020204020204" pitchFamily="34" charset="-122"/>
                  </a:rPr>
                  <a:t>17</a:t>
                </a:r>
                <a:r>
                  <a:rPr kumimoji="1" lang="ja-JP" altLang="en-US" sz="1200" b="1" dirty="0">
                    <a:solidFill>
                      <a:srgbClr val="FF0000"/>
                    </a:solidFill>
                    <a:latin typeface="Microsoft YaHei UI" panose="020B0503020204020204" pitchFamily="34" charset="-122"/>
                    <a:ea typeface="Microsoft YaHei UI" panose="020B0503020204020204" pitchFamily="34" charset="-122"/>
                  </a:rPr>
                  <a:t>歳</a:t>
                </a:r>
              </a:p>
            </p:txBody>
          </p:sp>
          <p:sp>
            <p:nvSpPr>
              <p:cNvPr id="120" name="テキスト ボックス 119"/>
              <p:cNvSpPr txBox="1"/>
              <p:nvPr/>
            </p:nvSpPr>
            <p:spPr>
              <a:xfrm>
                <a:off x="673201" y="5176552"/>
                <a:ext cx="527709" cy="276999"/>
              </a:xfrm>
              <a:prstGeom prst="rect">
                <a:avLst/>
              </a:prstGeom>
              <a:noFill/>
            </p:spPr>
            <p:txBody>
              <a:bodyPr wrap="none" rtlCol="0">
                <a:spAutoFit/>
              </a:bodyPr>
              <a:lstStyle/>
              <a:p>
                <a:r>
                  <a:rPr kumimoji="1" lang="en-US" altLang="ja-JP" sz="1200" b="1" dirty="0">
                    <a:solidFill>
                      <a:srgbClr val="FF0000"/>
                    </a:solidFill>
                    <a:latin typeface="Microsoft YaHei UI" panose="020B0503020204020204" pitchFamily="34" charset="-122"/>
                    <a:ea typeface="Microsoft YaHei UI" panose="020B0503020204020204" pitchFamily="34" charset="-122"/>
                  </a:rPr>
                  <a:t>18</a:t>
                </a:r>
                <a:r>
                  <a:rPr kumimoji="1" lang="ja-JP" altLang="en-US" sz="1200" b="1" dirty="0">
                    <a:solidFill>
                      <a:srgbClr val="FF0000"/>
                    </a:solidFill>
                    <a:latin typeface="Microsoft YaHei UI" panose="020B0503020204020204" pitchFamily="34" charset="-122"/>
                    <a:ea typeface="Microsoft YaHei UI" panose="020B0503020204020204" pitchFamily="34" charset="-122"/>
                  </a:rPr>
                  <a:t>歳</a:t>
                </a:r>
              </a:p>
            </p:txBody>
          </p:sp>
          <p:sp>
            <p:nvSpPr>
              <p:cNvPr id="117" name="テキスト ボックス 116"/>
              <p:cNvSpPr txBox="1"/>
              <p:nvPr/>
            </p:nvSpPr>
            <p:spPr>
              <a:xfrm>
                <a:off x="-44469" y="5607356"/>
                <a:ext cx="1261884" cy="461665"/>
              </a:xfrm>
              <a:prstGeom prst="rect">
                <a:avLst/>
              </a:prstGeom>
              <a:noFill/>
            </p:spPr>
            <p:txBody>
              <a:bodyPr wrap="none" rtlCol="0">
                <a:spAutoFit/>
              </a:bodyPr>
              <a:lstStyle/>
              <a:p>
                <a:pPr algn="ctr"/>
                <a:r>
                  <a:rPr kumimoji="1" lang="ja-JP" altLang="en-US" sz="1200" b="1" dirty="0">
                    <a:solidFill>
                      <a:srgbClr val="FF0000"/>
                    </a:solidFill>
                  </a:rPr>
                  <a:t>サーバリックス</a:t>
                </a:r>
                <a:endParaRPr kumimoji="1" lang="en-US" altLang="ja-JP" sz="1200" b="1" dirty="0">
                  <a:solidFill>
                    <a:srgbClr val="FF0000"/>
                  </a:solidFill>
                </a:endParaRPr>
              </a:p>
              <a:p>
                <a:pPr algn="ctr"/>
                <a:r>
                  <a:rPr kumimoji="1" lang="ja-JP" altLang="en-US" sz="1200" b="1" dirty="0">
                    <a:solidFill>
                      <a:srgbClr val="FF0000"/>
                    </a:solidFill>
                  </a:rPr>
                  <a:t>接種</a:t>
                </a:r>
              </a:p>
            </p:txBody>
          </p:sp>
        </p:grpSp>
        <p:sp>
          <p:nvSpPr>
            <p:cNvPr id="121" name="下矢印 120"/>
            <p:cNvSpPr/>
            <p:nvPr/>
          </p:nvSpPr>
          <p:spPr>
            <a:xfrm>
              <a:off x="4124925" y="1052736"/>
              <a:ext cx="375067" cy="3460539"/>
            </a:xfrm>
            <a:prstGeom prst="downArrow">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a:ln w="28575">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車椅子</a:t>
              </a:r>
            </a:p>
          </p:txBody>
        </p:sp>
        <p:sp>
          <p:nvSpPr>
            <p:cNvPr id="122" name="下矢印 121"/>
            <p:cNvSpPr/>
            <p:nvPr/>
          </p:nvSpPr>
          <p:spPr>
            <a:xfrm>
              <a:off x="7932057" y="79852"/>
              <a:ext cx="375067" cy="4093853"/>
            </a:xfrm>
            <a:prstGeom prst="downArrow">
              <a:avLst/>
            </a:prstGeom>
            <a:gradFill flip="none" rotWithShape="1">
              <a:gsLst>
                <a:gs pos="0">
                  <a:srgbClr val="0066FF">
                    <a:tint val="66000"/>
                    <a:satMod val="160000"/>
                  </a:srgbClr>
                </a:gs>
                <a:gs pos="50000">
                  <a:srgbClr val="0066FF">
                    <a:tint val="44500"/>
                    <a:satMod val="160000"/>
                  </a:srgbClr>
                </a:gs>
                <a:gs pos="100000">
                  <a:srgbClr val="0066FF">
                    <a:tint val="23500"/>
                    <a:satMod val="160000"/>
                  </a:srgbClr>
                </a:gs>
              </a:gsLst>
              <a:lin ang="5400000" scaled="1"/>
              <a:tileRect/>
            </a:gradFill>
            <a:ln w="28575">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寝たきり</a:t>
              </a:r>
            </a:p>
          </p:txBody>
        </p:sp>
      </p:grpSp>
      <p:sp>
        <p:nvSpPr>
          <p:cNvPr id="123" name="テキスト ボックス 122"/>
          <p:cNvSpPr txBox="1"/>
          <p:nvPr/>
        </p:nvSpPr>
        <p:spPr>
          <a:xfrm>
            <a:off x="179512" y="6433591"/>
            <a:ext cx="2448272" cy="307777"/>
          </a:xfrm>
          <a:prstGeom prst="rect">
            <a:avLst/>
          </a:prstGeom>
          <a:noFill/>
        </p:spPr>
        <p:txBody>
          <a:bodyPr wrap="square" rtlCol="0">
            <a:spAutoFit/>
          </a:bodyPr>
          <a:lstStyle/>
          <a:p>
            <a:r>
              <a:rPr lang="ja-JP" altLang="en-US" sz="1400" dirty="0">
                <a:latin typeface="HG丸ｺﾞｼｯｸM-PRO" panose="020F0600000000000000" pitchFamily="50" charset="-128"/>
                <a:ea typeface="HG丸ｺﾞｼｯｸM-PRO" panose="020F0600000000000000" pitchFamily="50" charset="-128"/>
              </a:rPr>
              <a:t>霞が関アーバンクリニック</a:t>
            </a:r>
            <a:endParaRPr kumimoji="1" lang="ja-JP" altLang="en-US" sz="1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91511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217345"/>
            <a:ext cx="8856984" cy="547359"/>
          </a:xfrm>
        </p:spPr>
        <p:style>
          <a:lnRef idx="1">
            <a:schemeClr val="accent6"/>
          </a:lnRef>
          <a:fillRef idx="2">
            <a:schemeClr val="accent6"/>
          </a:fillRef>
          <a:effectRef idx="1">
            <a:schemeClr val="accent6"/>
          </a:effectRef>
          <a:fontRef idx="minor">
            <a:schemeClr val="dk1"/>
          </a:fontRef>
        </p:style>
        <p:txBody>
          <a:bodyPr>
            <a:noAutofit/>
          </a:bodyPr>
          <a:lstStyle/>
          <a:p>
            <a:pPr algn="ctr"/>
            <a:r>
              <a:rPr kumimoji="1" lang="ja-JP" altLang="en-US" sz="3200" b="1" dirty="0">
                <a:solidFill>
                  <a:schemeClr val="accent6">
                    <a:lumMod val="75000"/>
                  </a:schemeClr>
                </a:solidFill>
                <a:latin typeface="Times New Roman" panose="02020603050405020304" pitchFamily="18" charset="0"/>
                <a:cs typeface="Times New Roman" panose="02020603050405020304" pitchFamily="18" charset="0"/>
              </a:rPr>
              <a:t>後遺症：</a:t>
            </a:r>
            <a:r>
              <a:rPr lang="ja-JP" altLang="en-US" sz="3200" b="1" dirty="0">
                <a:solidFill>
                  <a:schemeClr val="accent6">
                    <a:lumMod val="75000"/>
                  </a:schemeClr>
                </a:solidFill>
                <a:latin typeface="HG丸ｺﾞｼｯｸM-PRO" panose="020F0600000000000000" pitchFamily="50" charset="-128"/>
                <a:ea typeface="HG丸ｺﾞｼｯｸM-PRO" panose="020F0600000000000000" pitchFamily="50" charset="-128"/>
              </a:rPr>
              <a:t>臨床症状の症候的分類と頻度</a:t>
            </a:r>
            <a:r>
              <a:rPr lang="ja-JP" altLang="en-US" sz="3200" b="1" dirty="0">
                <a:solidFill>
                  <a:schemeClr val="accent6">
                    <a:lumMod val="75000"/>
                  </a:schemeClr>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　</a:t>
            </a:r>
            <a:r>
              <a:rPr lang="en-US" altLang="ja-JP" sz="2000" b="1" dirty="0">
                <a:solidFill>
                  <a:schemeClr val="bg1"/>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(n=10)</a:t>
            </a:r>
            <a:endParaRPr kumimoji="1" lang="ja-JP" altLang="en-US" sz="2000" b="1" dirty="0">
              <a:solidFill>
                <a:schemeClr val="bg1"/>
              </a:solidFill>
              <a:effectLst>
                <a:outerShdw blurRad="38100" dist="38100" dir="2700000" algn="tl">
                  <a:srgbClr val="000000">
                    <a:alpha val="43137"/>
                  </a:srgbClr>
                </a:outerShdw>
              </a:effectLst>
            </a:endParaRPr>
          </a:p>
        </p:txBody>
      </p:sp>
      <p:graphicFrame>
        <p:nvGraphicFramePr>
          <p:cNvPr id="3" name="グラフ 2"/>
          <p:cNvGraphicFramePr/>
          <p:nvPr/>
        </p:nvGraphicFramePr>
        <p:xfrm>
          <a:off x="1025237" y="942110"/>
          <a:ext cx="7850908" cy="5718951"/>
        </p:xfrm>
        <a:graphic>
          <a:graphicData uri="http://schemas.openxmlformats.org/drawingml/2006/chart">
            <c:chart xmlns:c="http://schemas.openxmlformats.org/drawingml/2006/chart" xmlns:r="http://schemas.openxmlformats.org/officeDocument/2006/relationships" r:id="rId2"/>
          </a:graphicData>
        </a:graphic>
      </p:graphicFrame>
      <p:sp>
        <p:nvSpPr>
          <p:cNvPr id="4" name="左大かっこ 3"/>
          <p:cNvSpPr/>
          <p:nvPr/>
        </p:nvSpPr>
        <p:spPr>
          <a:xfrm>
            <a:off x="818574" y="1131464"/>
            <a:ext cx="45719" cy="193963"/>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左大かっこ 4"/>
          <p:cNvSpPr/>
          <p:nvPr/>
        </p:nvSpPr>
        <p:spPr>
          <a:xfrm>
            <a:off x="832434" y="2576904"/>
            <a:ext cx="45719" cy="193963"/>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6" name="左大かっこ 5"/>
          <p:cNvSpPr/>
          <p:nvPr/>
        </p:nvSpPr>
        <p:spPr>
          <a:xfrm>
            <a:off x="827822" y="2867844"/>
            <a:ext cx="45719" cy="193963"/>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 name="左大かっこ 6"/>
          <p:cNvSpPr/>
          <p:nvPr/>
        </p:nvSpPr>
        <p:spPr>
          <a:xfrm>
            <a:off x="822961" y="1417787"/>
            <a:ext cx="45719" cy="586512"/>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 name="左大かっこ 7"/>
          <p:cNvSpPr/>
          <p:nvPr/>
        </p:nvSpPr>
        <p:spPr>
          <a:xfrm>
            <a:off x="822962" y="2124372"/>
            <a:ext cx="50580" cy="355568"/>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9" name="左大かっこ 8"/>
          <p:cNvSpPr/>
          <p:nvPr/>
        </p:nvSpPr>
        <p:spPr>
          <a:xfrm>
            <a:off x="841433" y="3223438"/>
            <a:ext cx="55541" cy="2327616"/>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 name="左大かっこ 9"/>
          <p:cNvSpPr/>
          <p:nvPr/>
        </p:nvSpPr>
        <p:spPr>
          <a:xfrm>
            <a:off x="846057" y="5634027"/>
            <a:ext cx="45719" cy="586512"/>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p:cNvSpPr txBox="1"/>
          <p:nvPr/>
        </p:nvSpPr>
        <p:spPr>
          <a:xfrm>
            <a:off x="471045" y="1108353"/>
            <a:ext cx="1145310" cy="253916"/>
          </a:xfrm>
          <a:prstGeom prst="rect">
            <a:avLst/>
          </a:prstGeom>
          <a:noFill/>
        </p:spPr>
        <p:txBody>
          <a:bodyPr wrap="square" rtlCol="0">
            <a:spAutoFit/>
          </a:bodyPr>
          <a:lstStyle/>
          <a:p>
            <a:r>
              <a:rPr lang="ja-JP" altLang="en-US" sz="1050" b="1" dirty="0">
                <a:solidFill>
                  <a:srgbClr val="FF0000"/>
                </a:solidFill>
                <a:latin typeface="+mn-ea"/>
              </a:rPr>
              <a:t>疼痛性障害</a:t>
            </a:r>
            <a:endParaRPr kumimoji="1" lang="ja-JP" altLang="en-US" sz="1050" b="1" dirty="0">
              <a:solidFill>
                <a:srgbClr val="FF0000"/>
              </a:solidFill>
              <a:latin typeface="+mn-ea"/>
            </a:endParaRPr>
          </a:p>
        </p:txBody>
      </p:sp>
      <p:sp>
        <p:nvSpPr>
          <p:cNvPr id="12" name="テキスト ボックス 11"/>
          <p:cNvSpPr txBox="1"/>
          <p:nvPr/>
        </p:nvSpPr>
        <p:spPr>
          <a:xfrm>
            <a:off x="466433" y="1574777"/>
            <a:ext cx="1145310" cy="253916"/>
          </a:xfrm>
          <a:prstGeom prst="rect">
            <a:avLst/>
          </a:prstGeom>
          <a:noFill/>
        </p:spPr>
        <p:txBody>
          <a:bodyPr wrap="square" rtlCol="0">
            <a:spAutoFit/>
          </a:bodyPr>
          <a:lstStyle/>
          <a:p>
            <a:r>
              <a:rPr lang="ja-JP" altLang="en-US" sz="1050" b="1" dirty="0">
                <a:solidFill>
                  <a:srgbClr val="6600FF"/>
                </a:solidFill>
                <a:latin typeface="+mn-ea"/>
              </a:rPr>
              <a:t>運動機能障害</a:t>
            </a:r>
            <a:endParaRPr kumimoji="1" lang="ja-JP" altLang="en-US" sz="1050" b="1" dirty="0">
              <a:solidFill>
                <a:srgbClr val="6600FF"/>
              </a:solidFill>
              <a:latin typeface="+mn-ea"/>
            </a:endParaRPr>
          </a:p>
        </p:txBody>
      </p:sp>
      <p:sp>
        <p:nvSpPr>
          <p:cNvPr id="13" name="テキスト ボックス 12"/>
          <p:cNvSpPr txBox="1"/>
          <p:nvPr/>
        </p:nvSpPr>
        <p:spPr>
          <a:xfrm>
            <a:off x="415641" y="2142797"/>
            <a:ext cx="1145310" cy="253916"/>
          </a:xfrm>
          <a:prstGeom prst="rect">
            <a:avLst/>
          </a:prstGeom>
          <a:noFill/>
        </p:spPr>
        <p:txBody>
          <a:bodyPr wrap="square" rtlCol="0">
            <a:spAutoFit/>
          </a:bodyPr>
          <a:lstStyle/>
          <a:p>
            <a:r>
              <a:rPr lang="ja-JP" altLang="en-US" sz="1050" b="1" dirty="0">
                <a:solidFill>
                  <a:srgbClr val="FF6600"/>
                </a:solidFill>
                <a:latin typeface="+mn-ea"/>
              </a:rPr>
              <a:t>消化器機能障害</a:t>
            </a:r>
            <a:endParaRPr kumimoji="1" lang="ja-JP" altLang="en-US" sz="1050" b="1" dirty="0">
              <a:solidFill>
                <a:srgbClr val="FF6600"/>
              </a:solidFill>
              <a:latin typeface="+mn-ea"/>
            </a:endParaRPr>
          </a:p>
        </p:txBody>
      </p:sp>
      <p:sp>
        <p:nvSpPr>
          <p:cNvPr id="14" name="テキスト ボックス 13"/>
          <p:cNvSpPr txBox="1"/>
          <p:nvPr/>
        </p:nvSpPr>
        <p:spPr>
          <a:xfrm>
            <a:off x="438737" y="2535333"/>
            <a:ext cx="1145310" cy="276999"/>
          </a:xfrm>
          <a:prstGeom prst="rect">
            <a:avLst/>
          </a:prstGeom>
          <a:noFill/>
        </p:spPr>
        <p:txBody>
          <a:bodyPr wrap="square" rtlCol="0">
            <a:spAutoFit/>
          </a:bodyPr>
          <a:lstStyle/>
          <a:p>
            <a:r>
              <a:rPr lang="ja-JP" altLang="en-US" sz="1200" b="1" dirty="0">
                <a:solidFill>
                  <a:srgbClr val="00B050"/>
                </a:solidFill>
                <a:latin typeface="+mn-ea"/>
              </a:rPr>
              <a:t>呼吸機能障害</a:t>
            </a:r>
            <a:endParaRPr kumimoji="1" lang="ja-JP" altLang="en-US" sz="1200" b="1" dirty="0">
              <a:solidFill>
                <a:srgbClr val="00B050"/>
              </a:solidFill>
              <a:latin typeface="+mn-ea"/>
            </a:endParaRPr>
          </a:p>
        </p:txBody>
      </p:sp>
      <p:sp>
        <p:nvSpPr>
          <p:cNvPr id="15" name="テキスト ボックス 14"/>
          <p:cNvSpPr txBox="1"/>
          <p:nvPr/>
        </p:nvSpPr>
        <p:spPr>
          <a:xfrm>
            <a:off x="434125" y="2817037"/>
            <a:ext cx="1145310" cy="253916"/>
          </a:xfrm>
          <a:prstGeom prst="rect">
            <a:avLst/>
          </a:prstGeom>
          <a:noFill/>
        </p:spPr>
        <p:txBody>
          <a:bodyPr wrap="square" rtlCol="0">
            <a:spAutoFit/>
          </a:bodyPr>
          <a:lstStyle/>
          <a:p>
            <a:r>
              <a:rPr lang="ja-JP" altLang="en-US" sz="1050" b="1" dirty="0">
                <a:solidFill>
                  <a:srgbClr val="CC00FF"/>
                </a:solidFill>
                <a:latin typeface="+mn-ea"/>
              </a:rPr>
              <a:t>内分泌機能障害</a:t>
            </a:r>
            <a:endParaRPr kumimoji="1" lang="ja-JP" altLang="en-US" sz="1050" b="1" dirty="0">
              <a:solidFill>
                <a:srgbClr val="CC00FF"/>
              </a:solidFill>
              <a:latin typeface="+mn-ea"/>
            </a:endParaRPr>
          </a:p>
        </p:txBody>
      </p:sp>
      <p:sp>
        <p:nvSpPr>
          <p:cNvPr id="16" name="テキスト ボックス 15"/>
          <p:cNvSpPr txBox="1"/>
          <p:nvPr/>
        </p:nvSpPr>
        <p:spPr>
          <a:xfrm>
            <a:off x="466433" y="4123937"/>
            <a:ext cx="1145310" cy="253916"/>
          </a:xfrm>
          <a:prstGeom prst="rect">
            <a:avLst/>
          </a:prstGeom>
          <a:noFill/>
        </p:spPr>
        <p:txBody>
          <a:bodyPr wrap="square" rtlCol="0">
            <a:spAutoFit/>
          </a:bodyPr>
          <a:lstStyle/>
          <a:p>
            <a:r>
              <a:rPr lang="ja-JP" altLang="en-US" sz="1050" b="1" dirty="0">
                <a:solidFill>
                  <a:srgbClr val="00CCFF"/>
                </a:solidFill>
                <a:latin typeface="+mn-ea"/>
              </a:rPr>
              <a:t>高次脳機能障害</a:t>
            </a:r>
            <a:endParaRPr kumimoji="1" lang="ja-JP" altLang="en-US" sz="1050" b="1" dirty="0">
              <a:solidFill>
                <a:srgbClr val="00CCFF"/>
              </a:solidFill>
              <a:latin typeface="+mn-ea"/>
            </a:endParaRPr>
          </a:p>
        </p:txBody>
      </p:sp>
      <p:sp>
        <p:nvSpPr>
          <p:cNvPr id="17" name="テキスト ボックス 16"/>
          <p:cNvSpPr txBox="1"/>
          <p:nvPr/>
        </p:nvSpPr>
        <p:spPr>
          <a:xfrm>
            <a:off x="610781" y="5800325"/>
            <a:ext cx="655746" cy="253916"/>
          </a:xfrm>
          <a:prstGeom prst="rect">
            <a:avLst/>
          </a:prstGeom>
          <a:noFill/>
        </p:spPr>
        <p:txBody>
          <a:bodyPr wrap="square" rtlCol="0">
            <a:spAutoFit/>
          </a:bodyPr>
          <a:lstStyle/>
          <a:p>
            <a:r>
              <a:rPr lang="ja-JP" altLang="en-US" sz="1050" b="1" dirty="0">
                <a:solidFill>
                  <a:srgbClr val="FF66FF"/>
                </a:solidFill>
                <a:latin typeface="+mn-ea"/>
              </a:rPr>
              <a:t>その他</a:t>
            </a:r>
            <a:endParaRPr kumimoji="1" lang="ja-JP" altLang="en-US" sz="1050" b="1" dirty="0">
              <a:solidFill>
                <a:srgbClr val="FF66FF"/>
              </a:solidFill>
              <a:latin typeface="+mn-ea"/>
            </a:endParaRPr>
          </a:p>
        </p:txBody>
      </p:sp>
      <p:sp>
        <p:nvSpPr>
          <p:cNvPr id="18" name="テキスト ボックス 17"/>
          <p:cNvSpPr txBox="1"/>
          <p:nvPr/>
        </p:nvSpPr>
        <p:spPr>
          <a:xfrm>
            <a:off x="8470957" y="6540987"/>
            <a:ext cx="453970" cy="253916"/>
          </a:xfrm>
          <a:prstGeom prst="rect">
            <a:avLst/>
          </a:prstGeom>
          <a:noFill/>
        </p:spPr>
        <p:txBody>
          <a:bodyPr wrap="none" rtlCol="0">
            <a:spAutoFit/>
          </a:bodyPr>
          <a:lstStyle/>
          <a:p>
            <a:r>
              <a:rPr kumimoji="1" lang="ja-JP" altLang="en-US" sz="1050" b="1" dirty="0"/>
              <a:t>（％）</a:t>
            </a:r>
          </a:p>
        </p:txBody>
      </p:sp>
      <p:sp>
        <p:nvSpPr>
          <p:cNvPr id="19" name="正方形/長方形 18"/>
          <p:cNvSpPr/>
          <p:nvPr/>
        </p:nvSpPr>
        <p:spPr>
          <a:xfrm>
            <a:off x="1797978" y="1202076"/>
            <a:ext cx="154112" cy="113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1633591" y="1150706"/>
            <a:ext cx="821933" cy="230832"/>
          </a:xfrm>
          <a:prstGeom prst="rect">
            <a:avLst/>
          </a:prstGeom>
          <a:noFill/>
        </p:spPr>
        <p:txBody>
          <a:bodyPr wrap="square" rtlCol="0">
            <a:spAutoFit/>
          </a:bodyPr>
          <a:lstStyle/>
          <a:p>
            <a:r>
              <a:rPr kumimoji="1" lang="ja-JP" altLang="en-US" sz="900" b="1" dirty="0"/>
              <a:t>発作</a:t>
            </a:r>
          </a:p>
        </p:txBody>
      </p:sp>
      <p:sp>
        <p:nvSpPr>
          <p:cNvPr id="22" name="正方形/長方形 21"/>
          <p:cNvSpPr/>
          <p:nvPr/>
        </p:nvSpPr>
        <p:spPr>
          <a:xfrm>
            <a:off x="2084143" y="2943995"/>
            <a:ext cx="255609" cy="1269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979712" y="2910136"/>
            <a:ext cx="511219" cy="230832"/>
          </a:xfrm>
          <a:prstGeom prst="rect">
            <a:avLst/>
          </a:prstGeom>
          <a:noFill/>
        </p:spPr>
        <p:txBody>
          <a:bodyPr wrap="square" rtlCol="0">
            <a:spAutoFit/>
          </a:bodyPr>
          <a:lstStyle/>
          <a:p>
            <a:r>
              <a:rPr lang="ja-JP" altLang="en-US" sz="900" b="1" dirty="0"/>
              <a:t>出血</a:t>
            </a:r>
            <a:endParaRPr kumimoji="1" lang="ja-JP" altLang="en-US" sz="900" b="1" dirty="0"/>
          </a:p>
        </p:txBody>
      </p:sp>
      <p:sp>
        <p:nvSpPr>
          <p:cNvPr id="23" name="テキスト ボックス 22"/>
          <p:cNvSpPr txBox="1"/>
          <p:nvPr/>
        </p:nvSpPr>
        <p:spPr>
          <a:xfrm>
            <a:off x="7236296" y="764704"/>
            <a:ext cx="1656184"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横浜市立大学小児科</a:t>
            </a:r>
          </a:p>
        </p:txBody>
      </p:sp>
    </p:spTree>
    <p:extLst>
      <p:ext uri="{BB962C8B-B14F-4D97-AF65-F5344CB8AC3E}">
        <p14:creationId xmlns:p14="http://schemas.microsoft.com/office/powerpoint/2010/main" val="3623656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ibita\Pictures\img1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67752" y="1116840"/>
            <a:ext cx="5344400" cy="518457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323528" y="188640"/>
            <a:ext cx="8424936"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kumimoji="1" lang="ja-JP" altLang="en-US" sz="2400" b="1" dirty="0">
                <a:solidFill>
                  <a:schemeClr val="accent6">
                    <a:lumMod val="75000"/>
                  </a:schemeClr>
                </a:solidFill>
                <a:latin typeface="HG丸ｺﾞｼｯｸM-PRO" panose="020F0600000000000000" pitchFamily="50" charset="-128"/>
                <a:ea typeface="HG丸ｺﾞｼｯｸM-PRO" panose="020F0600000000000000" pitchFamily="50" charset="-128"/>
              </a:rPr>
              <a:t>後遺症</a:t>
            </a:r>
            <a:r>
              <a:rPr kumimoji="1" lang="en-US" altLang="ja-JP" sz="2400" b="1" dirty="0">
                <a:solidFill>
                  <a:schemeClr val="accent6">
                    <a:lumMod val="75000"/>
                  </a:schemeClr>
                </a:solidFill>
                <a:latin typeface="HG丸ｺﾞｼｯｸM-PRO" panose="020F0600000000000000" pitchFamily="50" charset="-128"/>
                <a:ea typeface="HG丸ｺﾞｼｯｸM-PRO" panose="020F0600000000000000" pitchFamily="50" charset="-128"/>
              </a:rPr>
              <a:t> 88</a:t>
            </a:r>
            <a:r>
              <a:rPr kumimoji="1" lang="ja-JP" altLang="en-US" sz="2400" b="1" dirty="0">
                <a:solidFill>
                  <a:schemeClr val="accent6">
                    <a:lumMod val="75000"/>
                  </a:schemeClr>
                </a:solidFill>
                <a:latin typeface="HG丸ｺﾞｼｯｸM-PRO" panose="020F0600000000000000" pitchFamily="50" charset="-128"/>
                <a:ea typeface="HG丸ｺﾞｼｯｸM-PRO" panose="020F0600000000000000" pitchFamily="50" charset="-128"/>
              </a:rPr>
              <a:t>症例がした臨床症状の種類と人数</a:t>
            </a:r>
          </a:p>
        </p:txBody>
      </p:sp>
      <p:sp>
        <p:nvSpPr>
          <p:cNvPr id="6" name="テキスト ボックス 5"/>
          <p:cNvSpPr txBox="1"/>
          <p:nvPr/>
        </p:nvSpPr>
        <p:spPr>
          <a:xfrm rot="5400000" flipV="1">
            <a:off x="400182" y="3064314"/>
            <a:ext cx="1368152"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臨床症状</a:t>
            </a:r>
          </a:p>
        </p:txBody>
      </p:sp>
      <p:sp>
        <p:nvSpPr>
          <p:cNvPr id="7" name="テキスト ボックス 6"/>
          <p:cNvSpPr txBox="1"/>
          <p:nvPr/>
        </p:nvSpPr>
        <p:spPr>
          <a:xfrm>
            <a:off x="5796136" y="764704"/>
            <a:ext cx="1224136" cy="307777"/>
          </a:xfrm>
          <a:prstGeom prst="rect">
            <a:avLst/>
          </a:prstGeom>
          <a:noFill/>
        </p:spPr>
        <p:txBody>
          <a:bodyPr wrap="square" rtlCol="0">
            <a:spAutoFit/>
          </a:bodyPr>
          <a:lstStyle/>
          <a:p>
            <a:r>
              <a:rPr kumimoji="1" lang="ja-JP" altLang="en-US" sz="1400" b="1" dirty="0">
                <a:latin typeface="HG丸ｺﾞｼｯｸM-PRO" panose="020F0600000000000000" pitchFamily="50" charset="-128"/>
                <a:ea typeface="HG丸ｺﾞｼｯｸM-PRO" panose="020F0600000000000000" pitchFamily="50" charset="-128"/>
              </a:rPr>
              <a:t>人数（人）</a:t>
            </a:r>
          </a:p>
        </p:txBody>
      </p:sp>
      <p:sp>
        <p:nvSpPr>
          <p:cNvPr id="2" name="テキスト ボックス 1"/>
          <p:cNvSpPr txBox="1"/>
          <p:nvPr/>
        </p:nvSpPr>
        <p:spPr>
          <a:xfrm>
            <a:off x="5580112" y="2924944"/>
            <a:ext cx="2376264" cy="369332"/>
          </a:xfrm>
          <a:prstGeom prst="rect">
            <a:avLst/>
          </a:prstGeom>
          <a:noFill/>
        </p:spPr>
        <p:txBody>
          <a:bodyPr wrap="square" rtlCol="0">
            <a:spAutoFit/>
          </a:bodyPr>
          <a:lstStyle/>
          <a:p>
            <a:r>
              <a:rPr lang="ja-JP" altLang="en-US" b="1" dirty="0">
                <a:latin typeface="HG丸ｺﾞｼｯｸM-PRO" panose="020F0600000000000000" pitchFamily="50" charset="-128"/>
                <a:ea typeface="HG丸ｺﾞｼｯｸM-PRO" panose="020F0600000000000000" pitchFamily="50" charset="-128"/>
              </a:rPr>
              <a:t>頻度の高い</a:t>
            </a:r>
            <a:r>
              <a:rPr lang="en-US" altLang="ja-JP" b="1" dirty="0">
                <a:latin typeface="HG丸ｺﾞｼｯｸM-PRO" panose="020F0600000000000000" pitchFamily="50" charset="-128"/>
                <a:ea typeface="HG丸ｺﾞｼｯｸM-PRO" panose="020F0600000000000000" pitchFamily="50" charset="-128"/>
              </a:rPr>
              <a:t>20</a:t>
            </a:r>
            <a:r>
              <a:rPr lang="ja-JP" altLang="en-US" b="1" dirty="0">
                <a:latin typeface="HG丸ｺﾞｼｯｸM-PRO" panose="020F0600000000000000" pitchFamily="50" charset="-128"/>
                <a:ea typeface="HG丸ｺﾞｼｯｸM-PRO" panose="020F0600000000000000" pitchFamily="50" charset="-128"/>
              </a:rPr>
              <a:t>症状</a:t>
            </a:r>
            <a:endParaRPr kumimoji="1" lang="ja-JP" altLang="en-US" b="1" dirty="0">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5220072" y="3429000"/>
            <a:ext cx="1296144" cy="2246769"/>
          </a:xfrm>
          <a:prstGeom prst="rect">
            <a:avLst/>
          </a:prstGeom>
          <a:noFill/>
        </p:spPr>
        <p:txBody>
          <a:bodyPr wrap="square" rtlCol="0">
            <a:spAutoFit/>
          </a:bodyPr>
          <a:lstStyle/>
          <a:p>
            <a:r>
              <a:rPr kumimoji="1" lang="en-US" altLang="ja-JP" sz="1400" b="1" dirty="0">
                <a:latin typeface="HG丸ｺﾞｼｯｸM-PRO" panose="020F0600000000000000" pitchFamily="50" charset="-128"/>
                <a:ea typeface="HG丸ｺﾞｼｯｸM-PRO" panose="020F0600000000000000" pitchFamily="50" charset="-128"/>
              </a:rPr>
              <a:t> 1</a:t>
            </a:r>
            <a:r>
              <a:rPr kumimoji="1" lang="ja-JP" altLang="en-US" sz="1400" b="1" dirty="0">
                <a:latin typeface="HG丸ｺﾞｼｯｸM-PRO" panose="020F0600000000000000" pitchFamily="50" charset="-128"/>
                <a:ea typeface="HG丸ｺﾞｼｯｸM-PRO" panose="020F0600000000000000" pitchFamily="50" charset="-128"/>
              </a:rPr>
              <a:t>　頭痛</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 2</a:t>
            </a:r>
            <a:r>
              <a:rPr lang="ja-JP" altLang="en-US" sz="1400" b="1" dirty="0">
                <a:latin typeface="HG丸ｺﾞｼｯｸM-PRO" panose="020F0600000000000000" pitchFamily="50" charset="-128"/>
                <a:ea typeface="HG丸ｺﾞｼｯｸM-PRO" panose="020F0600000000000000" pitchFamily="50" charset="-128"/>
              </a:rPr>
              <a:t>　倦怠感</a:t>
            </a:r>
            <a:endParaRPr lang="en-US" altLang="ja-JP" sz="1400" b="1" dirty="0">
              <a:latin typeface="HG丸ｺﾞｼｯｸM-PRO" panose="020F0600000000000000" pitchFamily="50" charset="-128"/>
              <a:ea typeface="HG丸ｺﾞｼｯｸM-PRO" panose="020F0600000000000000" pitchFamily="50" charset="-128"/>
            </a:endParaRPr>
          </a:p>
          <a:p>
            <a:r>
              <a:rPr kumimoji="1" lang="en-US" altLang="ja-JP" sz="1400" b="1" dirty="0">
                <a:latin typeface="HG丸ｺﾞｼｯｸM-PRO" panose="020F0600000000000000" pitchFamily="50" charset="-128"/>
                <a:ea typeface="HG丸ｺﾞｼｯｸM-PRO" panose="020F0600000000000000" pitchFamily="50" charset="-128"/>
              </a:rPr>
              <a:t> 3</a:t>
            </a:r>
            <a:r>
              <a:rPr kumimoji="1" lang="ja-JP" altLang="en-US" sz="1400" b="1" dirty="0">
                <a:latin typeface="HG丸ｺﾞｼｯｸM-PRO" panose="020F0600000000000000" pitchFamily="50" charset="-128"/>
                <a:ea typeface="HG丸ｺﾞｼｯｸM-PRO" panose="020F0600000000000000" pitchFamily="50" charset="-128"/>
              </a:rPr>
              <a:t>　疲労感</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 4</a:t>
            </a:r>
            <a:r>
              <a:rPr lang="ja-JP" altLang="en-US" sz="1400" b="1" dirty="0">
                <a:latin typeface="HG丸ｺﾞｼｯｸM-PRO" panose="020F0600000000000000" pitchFamily="50" charset="-128"/>
                <a:ea typeface="HG丸ｺﾞｼｯｸM-PRO" panose="020F0600000000000000" pitchFamily="50" charset="-128"/>
              </a:rPr>
              <a:t>　脱力</a:t>
            </a:r>
            <a:endParaRPr lang="en-US" altLang="ja-JP" sz="1400" b="1" dirty="0">
              <a:latin typeface="HG丸ｺﾞｼｯｸM-PRO" panose="020F0600000000000000" pitchFamily="50" charset="-128"/>
              <a:ea typeface="HG丸ｺﾞｼｯｸM-PRO" panose="020F0600000000000000" pitchFamily="50" charset="-128"/>
            </a:endParaRPr>
          </a:p>
          <a:p>
            <a:r>
              <a:rPr kumimoji="1" lang="en-US" altLang="ja-JP" sz="1400" b="1" dirty="0">
                <a:latin typeface="HG丸ｺﾞｼｯｸM-PRO" panose="020F0600000000000000" pitchFamily="50" charset="-128"/>
                <a:ea typeface="HG丸ｺﾞｼｯｸM-PRO" panose="020F0600000000000000" pitchFamily="50" charset="-128"/>
              </a:rPr>
              <a:t> 5</a:t>
            </a:r>
            <a:r>
              <a:rPr kumimoji="1" lang="ja-JP" altLang="en-US" sz="1400" b="1" dirty="0">
                <a:latin typeface="HG丸ｺﾞｼｯｸM-PRO" panose="020F0600000000000000" pitchFamily="50" charset="-128"/>
                <a:ea typeface="HG丸ｺﾞｼｯｸM-PRO" panose="020F0600000000000000" pitchFamily="50" charset="-128"/>
              </a:rPr>
              <a:t>　しびれ</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 6</a:t>
            </a:r>
            <a:r>
              <a:rPr lang="ja-JP" altLang="en-US" sz="1400" b="1" dirty="0">
                <a:latin typeface="HG丸ｺﾞｼｯｸM-PRO" panose="020F0600000000000000" pitchFamily="50" charset="-128"/>
                <a:ea typeface="HG丸ｺﾞｼｯｸM-PRO" panose="020F0600000000000000" pitchFamily="50" charset="-128"/>
              </a:rPr>
              <a:t>　意識障害</a:t>
            </a:r>
            <a:endParaRPr lang="en-US" altLang="ja-JP" sz="1400" b="1" dirty="0">
              <a:latin typeface="HG丸ｺﾞｼｯｸM-PRO" panose="020F0600000000000000" pitchFamily="50" charset="-128"/>
              <a:ea typeface="HG丸ｺﾞｼｯｸM-PRO" panose="020F0600000000000000" pitchFamily="50" charset="-128"/>
            </a:endParaRPr>
          </a:p>
          <a:p>
            <a:r>
              <a:rPr kumimoji="1" lang="en-US" altLang="ja-JP" sz="1400" b="1" dirty="0">
                <a:latin typeface="HG丸ｺﾞｼｯｸM-PRO" panose="020F0600000000000000" pitchFamily="50" charset="-128"/>
                <a:ea typeface="HG丸ｺﾞｼｯｸM-PRO" panose="020F0600000000000000" pitchFamily="50" charset="-128"/>
              </a:rPr>
              <a:t> 7</a:t>
            </a:r>
            <a:r>
              <a:rPr kumimoji="1" lang="ja-JP" altLang="en-US" sz="1400" b="1" dirty="0">
                <a:latin typeface="HG丸ｺﾞｼｯｸM-PRO" panose="020F0600000000000000" pitchFamily="50" charset="-128"/>
                <a:ea typeface="HG丸ｺﾞｼｯｸM-PRO" panose="020F0600000000000000" pitchFamily="50" charset="-128"/>
              </a:rPr>
              <a:t>　筋力低下</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 8</a:t>
            </a:r>
            <a:r>
              <a:rPr lang="ja-JP" altLang="en-US" sz="1400" b="1" dirty="0">
                <a:latin typeface="HG丸ｺﾞｼｯｸM-PRO" panose="020F0600000000000000" pitchFamily="50" charset="-128"/>
                <a:ea typeface="HG丸ｺﾞｼｯｸM-PRO" panose="020F0600000000000000" pitchFamily="50" charset="-128"/>
              </a:rPr>
              <a:t>　記憶障害</a:t>
            </a:r>
            <a:endParaRPr lang="en-US" altLang="ja-JP" sz="1400" b="1" dirty="0">
              <a:latin typeface="HG丸ｺﾞｼｯｸM-PRO" panose="020F0600000000000000" pitchFamily="50" charset="-128"/>
              <a:ea typeface="HG丸ｺﾞｼｯｸM-PRO" panose="020F0600000000000000" pitchFamily="50" charset="-128"/>
            </a:endParaRPr>
          </a:p>
          <a:p>
            <a:r>
              <a:rPr kumimoji="1" lang="en-US" altLang="ja-JP" sz="1400" b="1" dirty="0">
                <a:latin typeface="HG丸ｺﾞｼｯｸM-PRO" panose="020F0600000000000000" pitchFamily="50" charset="-128"/>
                <a:ea typeface="HG丸ｺﾞｼｯｸM-PRO" panose="020F0600000000000000" pitchFamily="50" charset="-128"/>
              </a:rPr>
              <a:t> 9</a:t>
            </a:r>
            <a:r>
              <a:rPr kumimoji="1" lang="ja-JP" altLang="en-US" sz="1400" b="1" dirty="0">
                <a:latin typeface="HG丸ｺﾞｼｯｸM-PRO" panose="020F0600000000000000" pitchFamily="50" charset="-128"/>
                <a:ea typeface="HG丸ｺﾞｼｯｸM-PRO" panose="020F0600000000000000" pitchFamily="50" charset="-128"/>
              </a:rPr>
              <a:t>　全身疼痛</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10  </a:t>
            </a:r>
            <a:r>
              <a:rPr lang="ja-JP" altLang="en-US" sz="1400" b="1" dirty="0">
                <a:latin typeface="HG丸ｺﾞｼｯｸM-PRO" panose="020F0600000000000000" pitchFamily="50" charset="-128"/>
                <a:ea typeface="HG丸ｺﾞｼｯｸM-PRO" panose="020F0600000000000000" pitchFamily="50" charset="-128"/>
              </a:rPr>
              <a:t>学力低下</a:t>
            </a:r>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8" name="テキスト ボックス 7"/>
          <p:cNvSpPr txBox="1"/>
          <p:nvPr/>
        </p:nvSpPr>
        <p:spPr>
          <a:xfrm>
            <a:off x="6660232" y="3429000"/>
            <a:ext cx="2232248" cy="2246769"/>
          </a:xfrm>
          <a:prstGeom prst="rect">
            <a:avLst/>
          </a:prstGeom>
          <a:noFill/>
        </p:spPr>
        <p:txBody>
          <a:bodyPr wrap="square" rtlCol="0">
            <a:spAutoFit/>
          </a:bodyPr>
          <a:lstStyle/>
          <a:p>
            <a:r>
              <a:rPr lang="en-US" altLang="ja-JP" sz="1400" b="1" dirty="0">
                <a:latin typeface="HG丸ｺﾞｼｯｸM-PRO" panose="020F0600000000000000" pitchFamily="50" charset="-128"/>
                <a:ea typeface="HG丸ｺﾞｼｯｸM-PRO" panose="020F0600000000000000" pitchFamily="50" charset="-128"/>
              </a:rPr>
              <a:t>1</a:t>
            </a:r>
            <a:r>
              <a:rPr kumimoji="1" lang="en-US" altLang="ja-JP" sz="1400" b="1" dirty="0">
                <a:latin typeface="HG丸ｺﾞｼｯｸM-PRO" panose="020F0600000000000000" pitchFamily="50" charset="-128"/>
                <a:ea typeface="HG丸ｺﾞｼｯｸM-PRO" panose="020F0600000000000000" pitchFamily="50" charset="-128"/>
              </a:rPr>
              <a:t>1</a:t>
            </a:r>
            <a:r>
              <a:rPr kumimoji="1" lang="ja-JP" altLang="en-US" sz="1400" b="1" dirty="0">
                <a:latin typeface="HG丸ｺﾞｼｯｸM-PRO" panose="020F0600000000000000" pitchFamily="50" charset="-128"/>
                <a:ea typeface="HG丸ｺﾞｼｯｸM-PRO" panose="020F0600000000000000" pitchFamily="50" charset="-128"/>
              </a:rPr>
              <a:t>　</a:t>
            </a:r>
            <a:r>
              <a:rPr lang="ja-JP" altLang="en-US" sz="1400" b="1" dirty="0">
                <a:latin typeface="HG丸ｺﾞｼｯｸM-PRO" panose="020F0600000000000000" pitchFamily="50" charset="-128"/>
                <a:ea typeface="HG丸ｺﾞｼｯｸM-PRO" panose="020F0600000000000000" pitchFamily="50" charset="-128"/>
              </a:rPr>
              <a:t>歩行障害</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12</a:t>
            </a:r>
            <a:r>
              <a:rPr lang="ja-JP" altLang="en-US" sz="1400" b="1" dirty="0">
                <a:latin typeface="HG丸ｺﾞｼｯｸM-PRO" panose="020F0600000000000000" pitchFamily="50" charset="-128"/>
                <a:ea typeface="HG丸ｺﾞｼｯｸM-PRO" panose="020F0600000000000000" pitchFamily="50" charset="-128"/>
              </a:rPr>
              <a:t>　生理異常</a:t>
            </a:r>
            <a:endParaRPr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1</a:t>
            </a:r>
            <a:r>
              <a:rPr kumimoji="1" lang="en-US" altLang="ja-JP" sz="1400" b="1" dirty="0">
                <a:latin typeface="HG丸ｺﾞｼｯｸM-PRO" panose="020F0600000000000000" pitchFamily="50" charset="-128"/>
                <a:ea typeface="HG丸ｺﾞｼｯｸM-PRO" panose="020F0600000000000000" pitchFamily="50" charset="-128"/>
              </a:rPr>
              <a:t>3</a:t>
            </a:r>
            <a:r>
              <a:rPr kumimoji="1" lang="ja-JP" altLang="en-US" sz="1400" b="1" dirty="0">
                <a:latin typeface="HG丸ｺﾞｼｯｸM-PRO" panose="020F0600000000000000" pitchFamily="50" charset="-128"/>
                <a:ea typeface="HG丸ｺﾞｼｯｸM-PRO" panose="020F0600000000000000" pitchFamily="50" charset="-128"/>
              </a:rPr>
              <a:t>　腹痛</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14</a:t>
            </a:r>
            <a:r>
              <a:rPr lang="ja-JP" altLang="en-US" sz="1400" b="1" dirty="0">
                <a:latin typeface="HG丸ｺﾞｼｯｸM-PRO" panose="020F0600000000000000" pitchFamily="50" charset="-128"/>
                <a:ea typeface="HG丸ｺﾞｼｯｸM-PRO" panose="020F0600000000000000" pitchFamily="50" charset="-128"/>
              </a:rPr>
              <a:t>　関節痛</a:t>
            </a:r>
            <a:endParaRPr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1</a:t>
            </a:r>
            <a:r>
              <a:rPr kumimoji="1" lang="en-US" altLang="ja-JP" sz="1400" b="1" dirty="0">
                <a:latin typeface="HG丸ｺﾞｼｯｸM-PRO" panose="020F0600000000000000" pitchFamily="50" charset="-128"/>
                <a:ea typeface="HG丸ｺﾞｼｯｸM-PRO" panose="020F0600000000000000" pitchFamily="50" charset="-128"/>
              </a:rPr>
              <a:t>5</a:t>
            </a:r>
            <a:r>
              <a:rPr kumimoji="1" lang="ja-JP" altLang="en-US" sz="1400" b="1" dirty="0">
                <a:latin typeface="HG丸ｺﾞｼｯｸM-PRO" panose="020F0600000000000000" pitchFamily="50" charset="-128"/>
                <a:ea typeface="HG丸ｺﾞｼｯｸM-PRO" panose="020F0600000000000000" pitchFamily="50" charset="-128"/>
              </a:rPr>
              <a:t>　便秘・下痢の反復</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16</a:t>
            </a:r>
            <a:r>
              <a:rPr lang="ja-JP" altLang="en-US" sz="1400" b="1" dirty="0">
                <a:latin typeface="HG丸ｺﾞｼｯｸM-PRO" panose="020F0600000000000000" pitchFamily="50" charset="-128"/>
                <a:ea typeface="HG丸ｺﾞｼｯｸM-PRO" panose="020F0600000000000000" pitchFamily="50" charset="-128"/>
              </a:rPr>
              <a:t>　集中力低下</a:t>
            </a:r>
            <a:endParaRPr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1</a:t>
            </a:r>
            <a:r>
              <a:rPr kumimoji="1" lang="en-US" altLang="ja-JP" sz="1400" b="1" dirty="0">
                <a:latin typeface="HG丸ｺﾞｼｯｸM-PRO" panose="020F0600000000000000" pitchFamily="50" charset="-128"/>
                <a:ea typeface="HG丸ｺﾞｼｯｸM-PRO" panose="020F0600000000000000" pitchFamily="50" charset="-128"/>
              </a:rPr>
              <a:t>7</a:t>
            </a:r>
            <a:r>
              <a:rPr kumimoji="1" lang="ja-JP" altLang="en-US" sz="1400" b="1" dirty="0">
                <a:latin typeface="HG丸ｺﾞｼｯｸM-PRO" panose="020F0600000000000000" pitchFamily="50" charset="-128"/>
                <a:ea typeface="HG丸ｺﾞｼｯｸM-PRO" panose="020F0600000000000000" pitchFamily="50" charset="-128"/>
              </a:rPr>
              <a:t>　めまい</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18</a:t>
            </a:r>
            <a:r>
              <a:rPr lang="ja-JP" altLang="en-US" sz="1400" b="1" dirty="0">
                <a:latin typeface="HG丸ｺﾞｼｯｸM-PRO" panose="020F0600000000000000" pitchFamily="50" charset="-128"/>
                <a:ea typeface="HG丸ｺﾞｼｯｸM-PRO" panose="020F0600000000000000" pitchFamily="50" charset="-128"/>
              </a:rPr>
              <a:t>　線維筋痛症と診断</a:t>
            </a:r>
            <a:endParaRPr lang="en-US" altLang="ja-JP" sz="1400" b="1" dirty="0">
              <a:latin typeface="HG丸ｺﾞｼｯｸM-PRO" panose="020F0600000000000000" pitchFamily="50" charset="-128"/>
              <a:ea typeface="HG丸ｺﾞｼｯｸM-PRO" panose="020F0600000000000000" pitchFamily="50" charset="-128"/>
            </a:endParaRPr>
          </a:p>
          <a:p>
            <a:r>
              <a:rPr kumimoji="1" lang="en-US" altLang="ja-JP" sz="1400" b="1" dirty="0">
                <a:latin typeface="HG丸ｺﾞｼｯｸM-PRO" panose="020F0600000000000000" pitchFamily="50" charset="-128"/>
                <a:ea typeface="HG丸ｺﾞｼｯｸM-PRO" panose="020F0600000000000000" pitchFamily="50" charset="-128"/>
              </a:rPr>
              <a:t>19</a:t>
            </a:r>
            <a:r>
              <a:rPr kumimoji="1" lang="ja-JP" altLang="en-US" sz="1400" b="1" dirty="0">
                <a:latin typeface="HG丸ｺﾞｼｯｸM-PRO" panose="020F0600000000000000" pitchFamily="50" charset="-128"/>
                <a:ea typeface="HG丸ｺﾞｼｯｸM-PRO" panose="020F0600000000000000" pitchFamily="50" charset="-128"/>
              </a:rPr>
              <a:t>　過呼吸</a:t>
            </a:r>
            <a:endParaRPr kumimoji="1" lang="en-US" altLang="ja-JP" sz="1400" b="1" dirty="0">
              <a:latin typeface="HG丸ｺﾞｼｯｸM-PRO" panose="020F0600000000000000" pitchFamily="50" charset="-128"/>
              <a:ea typeface="HG丸ｺﾞｼｯｸM-PRO" panose="020F0600000000000000" pitchFamily="50" charset="-128"/>
            </a:endParaRPr>
          </a:p>
          <a:p>
            <a:r>
              <a:rPr lang="en-US" altLang="ja-JP" sz="1400" b="1" dirty="0">
                <a:latin typeface="HG丸ｺﾞｼｯｸM-PRO" panose="020F0600000000000000" pitchFamily="50" charset="-128"/>
                <a:ea typeface="HG丸ｺﾞｼｯｸM-PRO" panose="020F0600000000000000" pitchFamily="50" charset="-128"/>
              </a:rPr>
              <a:t>20  </a:t>
            </a:r>
            <a:r>
              <a:rPr lang="ja-JP" altLang="en-US" sz="1400" b="1" dirty="0">
                <a:latin typeface="HG丸ｺﾞｼｯｸM-PRO" panose="020F0600000000000000" pitchFamily="50" charset="-128"/>
                <a:ea typeface="HG丸ｺﾞｼｯｸM-PRO" panose="020F0600000000000000" pitchFamily="50" charset="-128"/>
              </a:rPr>
              <a:t> 羞明（光過敏）</a:t>
            </a:r>
            <a:endParaRPr kumimoji="1" lang="ja-JP" altLang="en-US" sz="1400" b="1" dirty="0">
              <a:latin typeface="HG丸ｺﾞｼｯｸM-PRO" panose="020F0600000000000000" pitchFamily="50" charset="-128"/>
              <a:ea typeface="HG丸ｺﾞｼｯｸM-PRO" panose="020F0600000000000000" pitchFamily="50" charset="-128"/>
            </a:endParaRPr>
          </a:p>
        </p:txBody>
      </p:sp>
      <p:sp>
        <p:nvSpPr>
          <p:cNvPr id="4" name="正方形/長方形 3"/>
          <p:cNvSpPr/>
          <p:nvPr/>
        </p:nvSpPr>
        <p:spPr>
          <a:xfrm>
            <a:off x="4932040" y="3429000"/>
            <a:ext cx="3816424" cy="22467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9" name="テキスト ボックス 8"/>
          <p:cNvSpPr txBox="1"/>
          <p:nvPr/>
        </p:nvSpPr>
        <p:spPr>
          <a:xfrm>
            <a:off x="5004048" y="5661248"/>
            <a:ext cx="3960440"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（肩、膝、腕の関節痛は「関節痛」として一括した）</a:t>
            </a:r>
          </a:p>
        </p:txBody>
      </p:sp>
      <p:sp>
        <p:nvSpPr>
          <p:cNvPr id="10" name="テキスト ボックス 9"/>
          <p:cNvSpPr txBox="1"/>
          <p:nvPr/>
        </p:nvSpPr>
        <p:spPr>
          <a:xfrm>
            <a:off x="5436096" y="6309320"/>
            <a:ext cx="3384376" cy="307777"/>
          </a:xfrm>
          <a:prstGeom prst="rect">
            <a:avLst/>
          </a:prstGeom>
          <a:noFill/>
        </p:spPr>
        <p:txBody>
          <a:bodyPr wrap="square" rtlCol="0">
            <a:spAutoFit/>
          </a:bodyPr>
          <a:lstStyle/>
          <a:p>
            <a:pPr algn="r"/>
            <a:r>
              <a:rPr kumimoji="1" lang="ja-JP" altLang="en-US" sz="1400" dirty="0">
                <a:latin typeface="HG丸ｺﾞｼｯｸM-PRO" panose="020F0600000000000000" pitchFamily="50" charset="-128"/>
                <a:ea typeface="HG丸ｺﾞｼｯｸM-PRO" panose="020F0600000000000000" pitchFamily="50" charset="-128"/>
              </a:rPr>
              <a:t>（難病治療研究振興財団のまとめ）</a:t>
            </a:r>
          </a:p>
        </p:txBody>
      </p:sp>
      <p:sp>
        <p:nvSpPr>
          <p:cNvPr id="11" name="テキスト ボックス 10"/>
          <p:cNvSpPr txBox="1"/>
          <p:nvPr/>
        </p:nvSpPr>
        <p:spPr>
          <a:xfrm>
            <a:off x="6156176" y="6093296"/>
            <a:ext cx="2448272" cy="307777"/>
          </a:xfrm>
          <a:prstGeom prst="rect">
            <a:avLst/>
          </a:prstGeom>
          <a:noFill/>
        </p:spPr>
        <p:txBody>
          <a:bodyPr wrap="square" rtlCol="0">
            <a:spAutoFit/>
          </a:bodyPr>
          <a:lstStyle/>
          <a:p>
            <a:r>
              <a:rPr lang="ja-JP" altLang="en-US" sz="1400" dirty="0">
                <a:latin typeface="HG丸ｺﾞｼｯｸM-PRO" panose="020F0600000000000000" pitchFamily="50" charset="-128"/>
                <a:ea typeface="HG丸ｺﾞｼｯｸM-PRO" panose="020F0600000000000000" pitchFamily="50" charset="-128"/>
              </a:rPr>
              <a:t>霞が関アーバンクリニック</a:t>
            </a:r>
            <a:endParaRPr kumimoji="1" lang="ja-JP" altLang="en-US" sz="14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5813670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chibita\Pictures\img1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602127" y="1286306"/>
            <a:ext cx="5435691" cy="4968552"/>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4211960" y="6381328"/>
            <a:ext cx="1296144" cy="307777"/>
          </a:xfrm>
          <a:prstGeom prst="rect">
            <a:avLst/>
          </a:prstGeom>
          <a:noFill/>
        </p:spPr>
        <p:txBody>
          <a:bodyPr wrap="square" rtlCol="0">
            <a:spAutoFit/>
          </a:bodyPr>
          <a:lstStyle/>
          <a:p>
            <a:r>
              <a:rPr kumimoji="1" lang="ja-JP" altLang="en-US" sz="1400" b="1" dirty="0">
                <a:latin typeface="HG丸ｺﾞｼｯｸM-PRO" panose="020F0600000000000000" pitchFamily="50" charset="-128"/>
                <a:ea typeface="HG丸ｺﾞｼｯｸM-PRO" panose="020F0600000000000000" pitchFamily="50" charset="-128"/>
              </a:rPr>
              <a:t>人数（人）</a:t>
            </a:r>
          </a:p>
        </p:txBody>
      </p:sp>
      <p:sp>
        <p:nvSpPr>
          <p:cNvPr id="3" name="テキスト ボックス 2"/>
          <p:cNvSpPr txBox="1"/>
          <p:nvPr/>
        </p:nvSpPr>
        <p:spPr>
          <a:xfrm rot="5400000" flipV="1">
            <a:off x="256166" y="3208330"/>
            <a:ext cx="2376264" cy="369332"/>
          </a:xfrm>
          <a:prstGeom prst="rect">
            <a:avLst/>
          </a:prstGeom>
          <a:noFill/>
        </p:spPr>
        <p:txBody>
          <a:bodyPr wrap="square" rtlCol="0">
            <a:spAutoFit/>
          </a:bodyPr>
          <a:lstStyle/>
          <a:p>
            <a:r>
              <a:rPr kumimoji="1" lang="ja-JP" altLang="en-US" b="1" dirty="0">
                <a:latin typeface="HG丸ｺﾞｼｯｸM-PRO" panose="020F0600000000000000" pitchFamily="50" charset="-128"/>
                <a:ea typeface="HG丸ｺﾞｼｯｸM-PRO" panose="020F0600000000000000" pitchFamily="50" charset="-128"/>
              </a:rPr>
              <a:t>臨床症状の重複数</a:t>
            </a:r>
          </a:p>
        </p:txBody>
      </p:sp>
      <p:sp>
        <p:nvSpPr>
          <p:cNvPr id="5" name="正方形/長方形 4"/>
          <p:cNvSpPr/>
          <p:nvPr/>
        </p:nvSpPr>
        <p:spPr>
          <a:xfrm>
            <a:off x="1475656" y="1052736"/>
            <a:ext cx="504056" cy="792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 name="タイトル 5"/>
          <p:cNvSpPr>
            <a:spLocks noGrp="1"/>
          </p:cNvSpPr>
          <p:nvPr>
            <p:ph type="title"/>
          </p:nvPr>
        </p:nvSpPr>
        <p:spPr>
          <a:xfrm>
            <a:off x="457200" y="274638"/>
            <a:ext cx="8229600" cy="490066"/>
          </a:xfrm>
        </p:spPr>
        <p:style>
          <a:lnRef idx="1">
            <a:schemeClr val="accent6"/>
          </a:lnRef>
          <a:fillRef idx="2">
            <a:schemeClr val="accent6"/>
          </a:fillRef>
          <a:effectRef idx="1">
            <a:schemeClr val="accent6"/>
          </a:effectRef>
          <a:fontRef idx="minor">
            <a:schemeClr val="dk1"/>
          </a:fontRef>
        </p:style>
        <p:txBody>
          <a:bodyPr>
            <a:normAutofit fontScale="90000"/>
          </a:bodyPr>
          <a:lstStyle/>
          <a:p>
            <a:r>
              <a:rPr lang="en-US" altLang="ja-JP" dirty="0">
                <a:latin typeface="+mn-ea"/>
                <a:cs typeface="Arial Unicode MS" panose="020B0604020202020204" pitchFamily="50" charset="-128"/>
              </a:rPr>
              <a:t> </a:t>
            </a:r>
            <a:r>
              <a:rPr lang="ja-JP" altLang="en-US" sz="3100" dirty="0">
                <a:solidFill>
                  <a:srgbClr val="E46C0A"/>
                </a:solidFill>
                <a:latin typeface="+mn-ea"/>
                <a:cs typeface="Arial Unicode MS" panose="020B0604020202020204" pitchFamily="50" charset="-128"/>
              </a:rPr>
              <a:t>後遺症</a:t>
            </a:r>
            <a:r>
              <a:rPr lang="en-US" altLang="ja-JP" sz="3100" b="1" dirty="0">
                <a:solidFill>
                  <a:schemeClr val="accent6">
                    <a:lumMod val="75000"/>
                  </a:schemeClr>
                </a:solidFill>
                <a:latin typeface="HG丸ｺﾞｼｯｸM-PRO" panose="020F0600000000000000" pitchFamily="50" charset="-128"/>
                <a:ea typeface="HG丸ｺﾞｼｯｸM-PRO" panose="020F0600000000000000" pitchFamily="50" charset="-128"/>
                <a:cs typeface="Arial Unicode MS" panose="020B0604020202020204" pitchFamily="50" charset="-128"/>
              </a:rPr>
              <a:t> 88</a:t>
            </a:r>
            <a:r>
              <a:rPr lang="ja-JP" altLang="en-US" sz="3100" b="1" dirty="0">
                <a:solidFill>
                  <a:schemeClr val="accent6">
                    <a:lumMod val="75000"/>
                  </a:schemeClr>
                </a:solidFill>
                <a:latin typeface="HG丸ｺﾞｼｯｸM-PRO" panose="020F0600000000000000" pitchFamily="50" charset="-128"/>
                <a:ea typeface="HG丸ｺﾞｼｯｸM-PRO" panose="020F0600000000000000" pitchFamily="50" charset="-128"/>
                <a:cs typeface="Arial Unicode MS" panose="020B0604020202020204" pitchFamily="50" charset="-128"/>
              </a:rPr>
              <a:t>症例の症状の重複数</a:t>
            </a:r>
            <a:endParaRPr kumimoji="1" lang="ja-JP" altLang="en-US" sz="3100" dirty="0">
              <a:solidFill>
                <a:schemeClr val="accent6">
                  <a:lumMod val="75000"/>
                </a:schemeClr>
              </a:solidFill>
            </a:endParaRPr>
          </a:p>
        </p:txBody>
      </p:sp>
      <p:sp>
        <p:nvSpPr>
          <p:cNvPr id="7" name="正方形/長方形 6"/>
          <p:cNvSpPr/>
          <p:nvPr/>
        </p:nvSpPr>
        <p:spPr>
          <a:xfrm>
            <a:off x="5796136" y="1124744"/>
            <a:ext cx="936104" cy="3240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p:cNvSpPr txBox="1"/>
          <p:nvPr/>
        </p:nvSpPr>
        <p:spPr>
          <a:xfrm>
            <a:off x="3923928" y="1286762"/>
            <a:ext cx="4824536" cy="923330"/>
          </a:xfrm>
          <a:prstGeom prst="rect">
            <a:avLst/>
          </a:prstGeom>
          <a:noFill/>
        </p:spPr>
        <p:txBody>
          <a:bodyPr wrap="square" rtlCol="0">
            <a:spAutoFit/>
          </a:bodyPr>
          <a:lstStyle/>
          <a:p>
            <a:pPr marL="285750" indent="-285750">
              <a:buClr>
                <a:schemeClr val="tx2">
                  <a:lumMod val="75000"/>
                </a:schemeClr>
              </a:buClr>
              <a:buFont typeface="Wingdings" panose="05000000000000000000" pitchFamily="2" charset="2"/>
              <a:buChar char="ü"/>
            </a:pPr>
            <a:r>
              <a:rPr lang="ja-JP" altLang="en-US" b="1" dirty="0">
                <a:latin typeface="HG丸ｺﾞｼｯｸM-PRO" panose="020F0600000000000000" pitchFamily="50" charset="-128"/>
                <a:ea typeface="HG丸ｺﾞｼｯｸM-PRO" panose="020F0600000000000000" pitchFamily="50" charset="-128"/>
              </a:rPr>
              <a:t>一人の患者で</a:t>
            </a:r>
            <a:r>
              <a:rPr lang="en-US" altLang="ja-JP" b="1" dirty="0">
                <a:latin typeface="HG丸ｺﾞｼｯｸM-PRO" panose="020F0600000000000000" pitchFamily="50" charset="-128"/>
                <a:ea typeface="HG丸ｺﾞｼｯｸM-PRO" panose="020F0600000000000000" pitchFamily="50" charset="-128"/>
              </a:rPr>
              <a:t>10</a:t>
            </a:r>
            <a:r>
              <a:rPr lang="ja-JP" altLang="en-US" b="1" dirty="0">
                <a:latin typeface="HG丸ｺﾞｼｯｸM-PRO" panose="020F0600000000000000" pitchFamily="50" charset="-128"/>
                <a:ea typeface="HG丸ｺﾞｼｯｸM-PRO" panose="020F0600000000000000" pitchFamily="50" charset="-128"/>
              </a:rPr>
              <a:t>～</a:t>
            </a:r>
            <a:r>
              <a:rPr lang="en-US" altLang="ja-JP" b="1" dirty="0">
                <a:latin typeface="HG丸ｺﾞｼｯｸM-PRO" panose="020F0600000000000000" pitchFamily="50" charset="-128"/>
                <a:ea typeface="HG丸ｺﾞｼｯｸM-PRO" panose="020F0600000000000000" pitchFamily="50" charset="-128"/>
              </a:rPr>
              <a:t>29</a:t>
            </a:r>
            <a:r>
              <a:rPr lang="ja-JP" altLang="en-US" b="1" dirty="0">
                <a:latin typeface="HG丸ｺﾞｼｯｸM-PRO" panose="020F0600000000000000" pitchFamily="50" charset="-128"/>
                <a:ea typeface="HG丸ｺﾞｼｯｸM-PRO" panose="020F0600000000000000" pitchFamily="50" charset="-128"/>
              </a:rPr>
              <a:t>症状を重複する。</a:t>
            </a:r>
            <a:endParaRPr lang="en-US" altLang="ja-JP" b="1" dirty="0">
              <a:latin typeface="HG丸ｺﾞｼｯｸM-PRO" panose="020F0600000000000000" pitchFamily="50" charset="-128"/>
              <a:ea typeface="HG丸ｺﾞｼｯｸM-PRO" panose="020F0600000000000000" pitchFamily="50" charset="-128"/>
            </a:endParaRPr>
          </a:p>
          <a:p>
            <a:pPr marL="285750" indent="-285750">
              <a:buClr>
                <a:schemeClr val="tx2">
                  <a:lumMod val="75000"/>
                </a:schemeClr>
              </a:buClr>
              <a:buFont typeface="Wingdings" panose="05000000000000000000" pitchFamily="2" charset="2"/>
              <a:buChar char="ü"/>
            </a:pPr>
            <a:r>
              <a:rPr kumimoji="1" lang="ja-JP" altLang="en-US" b="1" dirty="0">
                <a:latin typeface="HG丸ｺﾞｼｯｸM-PRO" panose="020F0600000000000000" pitchFamily="50" charset="-128"/>
                <a:ea typeface="HG丸ｺﾞｼｯｸM-PRO" panose="020F0600000000000000" pitchFamily="50" charset="-128"/>
              </a:rPr>
              <a:t>個々の症状が悪化・改善を繰り返す。</a:t>
            </a:r>
            <a:endParaRPr kumimoji="1" lang="en-US" altLang="ja-JP" b="1" dirty="0">
              <a:latin typeface="HG丸ｺﾞｼｯｸM-PRO" panose="020F0600000000000000" pitchFamily="50" charset="-128"/>
              <a:ea typeface="HG丸ｺﾞｼｯｸM-PRO" panose="020F0600000000000000" pitchFamily="50" charset="-128"/>
            </a:endParaRPr>
          </a:p>
          <a:p>
            <a:pPr marL="285750" indent="-285750">
              <a:buClr>
                <a:schemeClr val="tx2">
                  <a:lumMod val="75000"/>
                </a:schemeClr>
              </a:buClr>
              <a:buFont typeface="Wingdings" panose="05000000000000000000" pitchFamily="2" charset="2"/>
              <a:buChar char="ü"/>
            </a:pPr>
            <a:r>
              <a:rPr lang="ja-JP" altLang="en-US" b="1" dirty="0">
                <a:latin typeface="HG丸ｺﾞｼｯｸM-PRO" panose="020F0600000000000000" pitchFamily="50" charset="-128"/>
                <a:ea typeface="HG丸ｺﾞｼｯｸM-PRO" panose="020F0600000000000000" pitchFamily="50" charset="-128"/>
              </a:rPr>
              <a:t>時間経過と共に主要症状が変化する。</a:t>
            </a:r>
            <a:endParaRPr kumimoji="1" lang="en-US" altLang="ja-JP" b="1" dirty="0">
              <a:latin typeface="HG丸ｺﾞｼｯｸM-PRO" panose="020F0600000000000000" pitchFamily="50" charset="-128"/>
              <a:ea typeface="HG丸ｺﾞｼｯｸM-PRO" panose="020F0600000000000000" pitchFamily="50" charset="-128"/>
            </a:endParaRPr>
          </a:p>
        </p:txBody>
      </p:sp>
      <p:sp>
        <p:nvSpPr>
          <p:cNvPr id="9" name="円/楕円 8"/>
          <p:cNvSpPr/>
          <p:nvPr/>
        </p:nvSpPr>
        <p:spPr>
          <a:xfrm>
            <a:off x="899592" y="2924944"/>
            <a:ext cx="6399419" cy="2664296"/>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テキスト ボックス 9"/>
          <p:cNvSpPr txBox="1"/>
          <p:nvPr/>
        </p:nvSpPr>
        <p:spPr>
          <a:xfrm>
            <a:off x="6372200" y="6464369"/>
            <a:ext cx="2736304" cy="276999"/>
          </a:xfrm>
          <a:prstGeom prst="rect">
            <a:avLst/>
          </a:prstGeom>
          <a:noFill/>
        </p:spPr>
        <p:txBody>
          <a:bodyPr wrap="square" rtlCol="0">
            <a:spAutoFit/>
          </a:bodyPr>
          <a:lstStyle/>
          <a:p>
            <a:r>
              <a:rPr kumimoji="1" lang="ja-JP" altLang="en-US" sz="1200" dirty="0">
                <a:latin typeface="HG丸ｺﾞｼｯｸM-PRO" panose="020F0600000000000000" pitchFamily="50" charset="-128"/>
                <a:ea typeface="HG丸ｺﾞｼｯｸM-PRO" panose="020F0600000000000000" pitchFamily="50" charset="-128"/>
              </a:rPr>
              <a:t>（難病治療研究振興財団のまとめ）</a:t>
            </a:r>
          </a:p>
        </p:txBody>
      </p:sp>
      <p:sp>
        <p:nvSpPr>
          <p:cNvPr id="4" name="テキスト ボックス 3"/>
          <p:cNvSpPr txBox="1"/>
          <p:nvPr/>
        </p:nvSpPr>
        <p:spPr>
          <a:xfrm>
            <a:off x="4099301" y="2348880"/>
            <a:ext cx="4649163" cy="369332"/>
          </a:xfrm>
          <a:prstGeom prst="rect">
            <a:avLst/>
          </a:prstGeom>
          <a:noFill/>
        </p:spPr>
        <p:txBody>
          <a:bodyPr wrap="square" rtlCol="0">
            <a:spAutoFit/>
          </a:bodyPr>
          <a:lstStyle/>
          <a:p>
            <a:r>
              <a:rPr lang="ja-JP" altLang="en-US" b="1" dirty="0">
                <a:solidFill>
                  <a:srgbClr val="0070C0"/>
                </a:solidFill>
                <a:latin typeface="HG丸ｺﾞｼｯｸM-PRO" panose="020F0600000000000000" pitchFamily="50" charset="-128"/>
                <a:ea typeface="HG丸ｺﾞｼｯｸM-PRO" panose="020F0600000000000000" pitchFamily="50" charset="-128"/>
              </a:rPr>
              <a:t>⇒ 一つの診断名で切り取るのは不可能！</a:t>
            </a:r>
            <a:endParaRPr kumimoji="1" lang="ja-JP" altLang="en-US" b="1" dirty="0">
              <a:solidFill>
                <a:srgbClr val="0070C0"/>
              </a:solidFill>
              <a:latin typeface="HG丸ｺﾞｼｯｸM-PRO" panose="020F0600000000000000" pitchFamily="50" charset="-128"/>
              <a:ea typeface="HG丸ｺﾞｼｯｸM-PRO" panose="020F0600000000000000" pitchFamily="50" charset="-128"/>
            </a:endParaRPr>
          </a:p>
        </p:txBody>
      </p:sp>
      <p:sp>
        <p:nvSpPr>
          <p:cNvPr id="12" name="テキスト ボックス 11"/>
          <p:cNvSpPr txBox="1"/>
          <p:nvPr/>
        </p:nvSpPr>
        <p:spPr>
          <a:xfrm>
            <a:off x="6732240" y="6248345"/>
            <a:ext cx="2088232" cy="276999"/>
          </a:xfrm>
          <a:prstGeom prst="rect">
            <a:avLst/>
          </a:prstGeom>
          <a:noFill/>
        </p:spPr>
        <p:txBody>
          <a:bodyPr wrap="square" rtlCol="0">
            <a:spAutoFit/>
          </a:bodyPr>
          <a:lstStyle/>
          <a:p>
            <a:r>
              <a:rPr lang="ja-JP" altLang="en-US" sz="1200" dirty="0">
                <a:latin typeface="HG丸ｺﾞｼｯｸM-PRO" panose="020F0600000000000000" pitchFamily="50" charset="-128"/>
                <a:ea typeface="HG丸ｺﾞｼｯｸM-PRO" panose="020F0600000000000000" pitchFamily="50" charset="-128"/>
              </a:rPr>
              <a:t>霞が関アーバンクリニック</a:t>
            </a:r>
            <a:endParaRPr kumimoji="1" lang="ja-JP" altLang="en-US" sz="1200"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31434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D9D081-AC80-E48E-BF66-80B8EFA7A502}"/>
              </a:ext>
            </a:extLst>
          </p:cNvPr>
          <p:cNvSpPr>
            <a:spLocks noGrp="1"/>
          </p:cNvSpPr>
          <p:nvPr>
            <p:ph idx="1"/>
          </p:nvPr>
        </p:nvSpPr>
        <p:spPr>
          <a:xfrm>
            <a:off x="737118" y="1399592"/>
            <a:ext cx="7778232" cy="4981736"/>
          </a:xfrm>
          <a:ln w="19050">
            <a:solidFill>
              <a:srgbClr val="00B0F0"/>
            </a:solidFill>
          </a:ln>
        </p:spPr>
        <p:txBody>
          <a:bodyPr>
            <a:normAutofit fontScale="70000" lnSpcReduction="20000"/>
          </a:bodyPr>
          <a:lstStyle/>
          <a:p>
            <a:pPr marL="0" indent="0">
              <a:buNone/>
            </a:pPr>
            <a:r>
              <a:rPr kumimoji="1" lang="ja-JP" altLang="en-US" dirty="0">
                <a:solidFill>
                  <a:srgbClr val="FF3399"/>
                </a:solidFill>
                <a:latin typeface="ＭＳ Ｐゴシック" panose="020B0600070205080204" pitchFamily="50" charset="-128"/>
                <a:ea typeface="ＭＳ Ｐゴシック" panose="020B0600070205080204" pitchFamily="50" charset="-128"/>
              </a:rPr>
              <a:t>池田修一</a:t>
            </a:r>
            <a:r>
              <a:rPr lang="ja-JP" altLang="en-US" sz="3200" dirty="0">
                <a:latin typeface="ＭＳ Ｐゴシック" panose="020B0600070205080204" pitchFamily="50" charset="-128"/>
                <a:ea typeface="ＭＳ Ｐゴシック" panose="020B0600070205080204" pitchFamily="50" charset="-128"/>
              </a:rPr>
              <a:t>信州大学名誉教授</a:t>
            </a:r>
            <a:r>
              <a:rPr kumimoji="1" lang="ja-JP" altLang="en-US" dirty="0">
                <a:solidFill>
                  <a:srgbClr val="FF3399"/>
                </a:solidFill>
                <a:latin typeface="ＭＳ Ｐゴシック" panose="020B0600070205080204" pitchFamily="50" charset="-128"/>
                <a:ea typeface="ＭＳ Ｐゴシック" panose="020B0600070205080204" pitchFamily="50" charset="-128"/>
              </a:rPr>
              <a:t>　</a:t>
            </a:r>
            <a:endParaRPr kumimoji="1" lang="en-US" altLang="ja-JP"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r>
              <a:rPr kumimoji="1" lang="en-US" altLang="ja-JP" dirty="0">
                <a:solidFill>
                  <a:srgbClr val="00B0F0"/>
                </a:solidFill>
                <a:latin typeface="ＭＳ Ｐゴシック" panose="020B0600070205080204" pitchFamily="50" charset="-128"/>
                <a:ea typeface="ＭＳ Ｐゴシック" panose="020B0600070205080204" pitchFamily="50" charset="-128"/>
              </a:rPr>
              <a:t>200</a:t>
            </a:r>
            <a:r>
              <a:rPr kumimoji="1" lang="ja-JP" altLang="en-US" dirty="0">
                <a:solidFill>
                  <a:srgbClr val="00B0F0"/>
                </a:solidFill>
                <a:latin typeface="ＭＳ Ｐゴシック" panose="020B0600070205080204" pitchFamily="50" charset="-128"/>
                <a:ea typeface="ＭＳ Ｐゴシック" panose="020B0600070205080204" pitchFamily="50" charset="-128"/>
              </a:rPr>
              <a:t>名を診察　</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solidFill>
                  <a:srgbClr val="FF6699"/>
                </a:solidFill>
                <a:latin typeface="ＭＳ Ｐゴシック" panose="020B0600070205080204" pitchFamily="50" charset="-128"/>
                <a:ea typeface="ＭＳ Ｐゴシック" panose="020B0600070205080204" pitchFamily="50" charset="-128"/>
              </a:rPr>
              <a:t>横田俊平</a:t>
            </a:r>
            <a:r>
              <a:rPr lang="ja-JP" altLang="en-US" sz="3200" dirty="0">
                <a:latin typeface="ＭＳ Ｐゴシック" panose="020B0600070205080204" pitchFamily="50" charset="-128"/>
                <a:ea typeface="ＭＳ Ｐゴシック" panose="020B0600070205080204" pitchFamily="50" charset="-128"/>
              </a:rPr>
              <a:t>横浜市立大学名誉教授 </a:t>
            </a:r>
            <a:r>
              <a:rPr kumimoji="1" lang="ja-JP" altLang="en-US" dirty="0">
                <a:solidFill>
                  <a:srgbClr val="FF6699"/>
                </a:solidFill>
                <a:latin typeface="ＭＳ Ｐゴシック" panose="020B0600070205080204" pitchFamily="50" charset="-128"/>
                <a:ea typeface="ＭＳ Ｐゴシック" panose="020B0600070205080204" pitchFamily="50" charset="-128"/>
              </a:rPr>
              <a:t>　</a:t>
            </a:r>
            <a:endParaRPr kumimoji="1" lang="en-US" altLang="ja-JP" dirty="0">
              <a:solidFill>
                <a:srgbClr val="FF66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r>
              <a:rPr lang="ja-JP" altLang="en-US" dirty="0">
                <a:solidFill>
                  <a:srgbClr val="00B0F0"/>
                </a:solidFill>
                <a:latin typeface="ＭＳ Ｐゴシック" panose="020B0600070205080204" pitchFamily="50" charset="-128"/>
                <a:ea typeface="ＭＳ Ｐゴシック" panose="020B0600070205080204" pitchFamily="50" charset="-128"/>
              </a:rPr>
              <a:t>約</a:t>
            </a:r>
            <a:r>
              <a:rPr lang="en-US" altLang="ja-JP" dirty="0">
                <a:solidFill>
                  <a:srgbClr val="00B0F0"/>
                </a:solidFill>
                <a:latin typeface="ＭＳ Ｐゴシック" panose="020B0600070205080204" pitchFamily="50" charset="-128"/>
                <a:ea typeface="ＭＳ Ｐゴシック" panose="020B0600070205080204" pitchFamily="50" charset="-128"/>
              </a:rPr>
              <a:t>150</a:t>
            </a:r>
            <a:r>
              <a:rPr lang="ja-JP" altLang="en-US" dirty="0">
                <a:solidFill>
                  <a:srgbClr val="00B0F0"/>
                </a:solidFill>
                <a:latin typeface="ＭＳ Ｐゴシック" panose="020B0600070205080204" pitchFamily="50" charset="-128"/>
                <a:ea typeface="ＭＳ Ｐゴシック" panose="020B0600070205080204" pitchFamily="50" charset="-128"/>
              </a:rPr>
              <a:t>名を診察</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solidFill>
                  <a:srgbClr val="FF6699"/>
                </a:solidFill>
                <a:latin typeface="ＭＳ Ｐゴシック" panose="020B0600070205080204" pitchFamily="50" charset="-128"/>
                <a:ea typeface="ＭＳ Ｐゴシック" panose="020B0600070205080204" pitchFamily="50" charset="-128"/>
              </a:rPr>
              <a:t>高橋幸利</a:t>
            </a:r>
            <a:r>
              <a:rPr lang="ja-JP" altLang="en-US" sz="3200" dirty="0">
                <a:latin typeface="ＭＳ Ｐゴシック" panose="020B0600070205080204" pitchFamily="50" charset="-128"/>
                <a:ea typeface="ＭＳ Ｐゴシック" panose="020B0600070205080204" pitchFamily="50" charset="-128"/>
              </a:rPr>
              <a:t>静岡神経てんかんセンター</a:t>
            </a:r>
            <a:r>
              <a:rPr kumimoji="1" lang="ja-JP" altLang="en-US" dirty="0">
                <a:latin typeface="ＭＳ Ｐゴシック" panose="020B0600070205080204" pitchFamily="50" charset="-128"/>
                <a:ea typeface="ＭＳ Ｐゴシック" panose="020B0600070205080204" pitchFamily="50" charset="-128"/>
              </a:rPr>
              <a:t>名誉院長</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小児の難治性てんかん、神経難病等の専門家</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en-US" altLang="ja-JP" dirty="0">
                <a:solidFill>
                  <a:srgbClr val="00B0F0"/>
                </a:solidFill>
                <a:latin typeface="ＭＳ Ｐゴシック" panose="020B0600070205080204" pitchFamily="50" charset="-128"/>
                <a:ea typeface="ＭＳ Ｐゴシック" panose="020B0600070205080204" pitchFamily="50" charset="-128"/>
              </a:rPr>
              <a:t>60</a:t>
            </a:r>
            <a:r>
              <a:rPr lang="ja-JP" altLang="en-US" dirty="0">
                <a:solidFill>
                  <a:srgbClr val="00B0F0"/>
                </a:solidFill>
                <a:latin typeface="ＭＳ Ｐゴシック" panose="020B0600070205080204" pitchFamily="50" charset="-128"/>
                <a:ea typeface="ＭＳ Ｐゴシック" panose="020B0600070205080204" pitchFamily="50" charset="-128"/>
              </a:rPr>
              <a:t>～</a:t>
            </a:r>
            <a:r>
              <a:rPr lang="en-US" altLang="ja-JP" dirty="0">
                <a:solidFill>
                  <a:srgbClr val="00B0F0"/>
                </a:solidFill>
                <a:latin typeface="ＭＳ Ｐゴシック" panose="020B0600070205080204" pitchFamily="50" charset="-128"/>
                <a:ea typeface="ＭＳ Ｐゴシック" panose="020B0600070205080204" pitchFamily="50" charset="-128"/>
              </a:rPr>
              <a:t>70</a:t>
            </a:r>
            <a:r>
              <a:rPr lang="ja-JP" altLang="en-US" dirty="0">
                <a:solidFill>
                  <a:srgbClr val="00B0F0"/>
                </a:solidFill>
                <a:latin typeface="ＭＳ Ｐゴシック" panose="020B0600070205080204" pitchFamily="50" charset="-128"/>
                <a:ea typeface="ＭＳ Ｐゴシック" panose="020B0600070205080204" pitchFamily="50" charset="-128"/>
              </a:rPr>
              <a:t>名を診察</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solidFill>
                  <a:srgbClr val="FF6699"/>
                </a:solidFill>
                <a:latin typeface="ＭＳ Ｐゴシック" panose="020B0600070205080204" pitchFamily="50" charset="-128"/>
                <a:ea typeface="ＭＳ Ｐゴシック" panose="020B0600070205080204" pitchFamily="50" charset="-128"/>
              </a:rPr>
              <a:t>高嶋博</a:t>
            </a:r>
            <a:r>
              <a:rPr lang="ja-JP" altLang="en-US" sz="3200" dirty="0">
                <a:latin typeface="ＭＳ Ｐゴシック" panose="020B0600070205080204" pitchFamily="50" charset="-128"/>
                <a:ea typeface="ＭＳ Ｐゴシック" panose="020B0600070205080204" pitchFamily="50" charset="-128"/>
              </a:rPr>
              <a:t>鹿児島大学</a:t>
            </a:r>
            <a:r>
              <a:rPr kumimoji="1" lang="ja-JP" altLang="en-US" dirty="0">
                <a:latin typeface="ＭＳ Ｐゴシック" panose="020B0600070205080204" pitchFamily="50" charset="-128"/>
                <a:ea typeface="ＭＳ Ｐゴシック" panose="020B0600070205080204" pitchFamily="50" charset="-128"/>
              </a:rPr>
              <a:t>教授</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r>
              <a:rPr kumimoji="1" lang="ja-JP" altLang="en-US" dirty="0">
                <a:latin typeface="ＭＳ Ｐゴシック" panose="020B0600070205080204" pitchFamily="50" charset="-128"/>
                <a:ea typeface="ＭＳ Ｐゴシック" panose="020B0600070205080204" pitchFamily="50" charset="-128"/>
              </a:rPr>
              <a:t>自己免疫性脳炎・脳症等の専門家</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r>
              <a:rPr kumimoji="1" lang="en-US" altLang="ja-JP" dirty="0">
                <a:solidFill>
                  <a:srgbClr val="00B0F0"/>
                </a:solidFill>
                <a:latin typeface="ＭＳ Ｐゴシック" panose="020B0600070205080204" pitchFamily="50" charset="-128"/>
                <a:ea typeface="ＭＳ Ｐゴシック" panose="020B0600070205080204" pitchFamily="50" charset="-128"/>
              </a:rPr>
              <a:t>65</a:t>
            </a:r>
            <a:r>
              <a:rPr kumimoji="1" lang="ja-JP" altLang="en-US" dirty="0">
                <a:solidFill>
                  <a:srgbClr val="00B0F0"/>
                </a:solidFill>
                <a:latin typeface="ＭＳ Ｐゴシック" panose="020B0600070205080204" pitchFamily="50" charset="-128"/>
                <a:ea typeface="ＭＳ Ｐゴシック" panose="020B0600070205080204" pitchFamily="50" charset="-128"/>
              </a:rPr>
              <a:t>名を診察</a:t>
            </a:r>
            <a:br>
              <a:rPr kumimoji="1" lang="ja-JP" altLang="en-US" dirty="0">
                <a:solidFill>
                  <a:srgbClr val="00B0F0"/>
                </a:solidFill>
                <a:latin typeface="ＭＳ Ｐゴシック" panose="020B0600070205080204" pitchFamily="50" charset="-128"/>
                <a:ea typeface="ＭＳ Ｐゴシック" panose="020B0600070205080204" pitchFamily="50" charset="-128"/>
              </a:rPr>
            </a:br>
            <a:br>
              <a:rPr kumimoji="1" lang="ja-JP" altLang="en-US" dirty="0">
                <a:latin typeface="ＭＳ Ｐゴシック" panose="020B0600070205080204" pitchFamily="50" charset="-128"/>
                <a:ea typeface="ＭＳ Ｐゴシック" panose="020B0600070205080204" pitchFamily="50" charset="-128"/>
              </a:rPr>
            </a:br>
            <a:r>
              <a:rPr lang="ja-JP" altLang="en-US" sz="3200" dirty="0">
                <a:solidFill>
                  <a:srgbClr val="FF6699"/>
                </a:solidFill>
                <a:latin typeface="ＭＳ Ｐゴシック" panose="020B0600070205080204" pitchFamily="50" charset="-128"/>
                <a:ea typeface="ＭＳ Ｐゴシック" panose="020B0600070205080204" pitchFamily="50" charset="-128"/>
              </a:rPr>
              <a:t>鳥越俊彦</a:t>
            </a:r>
            <a:r>
              <a:rPr lang="ja-JP" altLang="en-US" sz="3200" dirty="0">
                <a:latin typeface="ＭＳ Ｐゴシック" panose="020B0600070205080204" pitchFamily="50" charset="-128"/>
                <a:ea typeface="ＭＳ Ｐゴシック" panose="020B0600070205080204" pitchFamily="50" charset="-128"/>
              </a:rPr>
              <a:t>札幌医科大学教授</a:t>
            </a:r>
            <a:br>
              <a:rPr lang="ja-JP" altLang="en-US" sz="3200" dirty="0">
                <a:latin typeface="ＭＳ Ｐゴシック" panose="020B0600070205080204" pitchFamily="50" charset="-128"/>
                <a:ea typeface="ＭＳ Ｐゴシック" panose="020B0600070205080204" pitchFamily="50" charset="-128"/>
              </a:rPr>
            </a:br>
            <a:r>
              <a:rPr lang="ja-JP" altLang="en-US" sz="3200" dirty="0">
                <a:latin typeface="ＭＳ Ｐゴシック" panose="020B0600070205080204" pitchFamily="50" charset="-128"/>
                <a:ea typeface="ＭＳ Ｐゴシック" panose="020B0600070205080204" pitchFamily="50" charset="-128"/>
              </a:rPr>
              <a:t>       </a:t>
            </a:r>
            <a:r>
              <a:rPr lang="ja-JP" altLang="en-US" sz="3200" dirty="0">
                <a:solidFill>
                  <a:srgbClr val="00B0F0"/>
                </a:solidFill>
                <a:latin typeface="ＭＳ Ｐゴシック" panose="020B0600070205080204" pitchFamily="50" charset="-128"/>
                <a:ea typeface="ＭＳ Ｐゴシック" panose="020B0600070205080204" pitchFamily="50" charset="-128"/>
              </a:rPr>
              <a:t>日本がん免疫学会理事長</a:t>
            </a:r>
            <a:endParaRPr kumimoji="1" lang="ja-JP" altLang="en-US" dirty="0">
              <a:latin typeface="ＭＳ Ｐゴシック" panose="020B0600070205080204" pitchFamily="50" charset="-128"/>
              <a:ea typeface="ＭＳ Ｐゴシック" panose="020B0600070205080204" pitchFamily="50" charset="-128"/>
            </a:endParaRPr>
          </a:p>
          <a:p>
            <a:pPr marL="0" indent="0">
              <a:buNone/>
            </a:pPr>
            <a:r>
              <a:rPr lang="ja-JP" altLang="en-US" sz="3200" dirty="0">
                <a:solidFill>
                  <a:srgbClr val="FF6699"/>
                </a:solidFill>
                <a:latin typeface="ＭＳ Ｐゴシック" panose="020B0600070205080204" pitchFamily="50" charset="-128"/>
                <a:ea typeface="ＭＳ Ｐゴシック" panose="020B0600070205080204" pitchFamily="50" charset="-128"/>
              </a:rPr>
              <a:t>椿広計</a:t>
            </a:r>
            <a:r>
              <a:rPr lang="ja-JP" altLang="en-US" sz="3200" dirty="0">
                <a:latin typeface="ＭＳ Ｐゴシック" panose="020B0600070205080204" pitchFamily="50" charset="-128"/>
                <a:ea typeface="ＭＳ Ｐゴシック" panose="020B0600070205080204" pitchFamily="50" charset="-128"/>
              </a:rPr>
              <a:t>統計数理研究所所長・名誉教授</a:t>
            </a:r>
            <a:br>
              <a:rPr lang="ja-JP" altLang="en-US" sz="3200" dirty="0">
                <a:latin typeface="ＭＳ Ｐゴシック" panose="020B0600070205080204" pitchFamily="50" charset="-128"/>
                <a:ea typeface="ＭＳ Ｐゴシック" panose="020B0600070205080204" pitchFamily="50" charset="-128"/>
              </a:rPr>
            </a:br>
            <a:r>
              <a:rPr lang="ja-JP" altLang="en-US" sz="3200" dirty="0">
                <a:latin typeface="ＭＳ Ｐゴシック" panose="020B0600070205080204" pitchFamily="50" charset="-128"/>
                <a:ea typeface="ＭＳ Ｐゴシック" panose="020B0600070205080204" pitchFamily="50" charset="-128"/>
              </a:rPr>
              <a:t>       </a:t>
            </a:r>
            <a:r>
              <a:rPr lang="ja-JP" altLang="en-US" sz="3200" dirty="0">
                <a:solidFill>
                  <a:srgbClr val="00B0F0"/>
                </a:solidFill>
                <a:latin typeface="ＭＳ Ｐゴシック" panose="020B0600070205080204" pitchFamily="50" charset="-128"/>
                <a:ea typeface="ＭＳ Ｐゴシック" panose="020B0600070205080204" pitchFamily="50" charset="-128"/>
              </a:rPr>
              <a:t>応用統計学の第一人者　　　　　　　　　　　　　　　　　　　　　　　　　　　　　　　　　</a:t>
            </a:r>
            <a:endParaRPr kumimoji="1" lang="en-US" altLang="ja-JP" dirty="0">
              <a:solidFill>
                <a:srgbClr val="00B0F0"/>
              </a:solidFill>
              <a:latin typeface="ＭＳ Ｐゴシック" panose="020B0600070205080204" pitchFamily="50" charset="-128"/>
              <a:ea typeface="ＭＳ Ｐゴシック" panose="020B0600070205080204" pitchFamily="50" charset="-128"/>
            </a:endParaRPr>
          </a:p>
        </p:txBody>
      </p:sp>
      <p:sp>
        <p:nvSpPr>
          <p:cNvPr id="5" name="タイトル 4">
            <a:extLst>
              <a:ext uri="{FF2B5EF4-FFF2-40B4-BE49-F238E27FC236}">
                <a16:creationId xmlns:a16="http://schemas.microsoft.com/office/drawing/2014/main" id="{AE34EA04-C2DB-CFC4-2C82-03F4342A136F}"/>
              </a:ext>
            </a:extLst>
          </p:cNvPr>
          <p:cNvSpPr>
            <a:spLocks noGrp="1"/>
          </p:cNvSpPr>
          <p:nvPr>
            <p:ph type="title"/>
          </p:nvPr>
        </p:nvSpPr>
        <p:spPr>
          <a:xfrm>
            <a:off x="457200" y="274638"/>
            <a:ext cx="8229600" cy="850106"/>
          </a:xfrm>
        </p:spPr>
        <p:txBody>
          <a:bodyPr>
            <a:normAutofit fontScale="90000"/>
          </a:bodyPr>
          <a:lstStyle/>
          <a:p>
            <a:r>
              <a:rPr kumimoji="1" lang="ja-JP" altLang="en-US" sz="2800" dirty="0">
                <a:solidFill>
                  <a:srgbClr val="FF3399"/>
                </a:solidFill>
                <a:latin typeface="ＭＳ Ｐゴシック" panose="020B0600070205080204" pitchFamily="50" charset="-128"/>
                <a:ea typeface="ＭＳ Ｐゴシック" panose="020B0600070205080204" pitchFamily="50" charset="-128"/>
              </a:rPr>
              <a:t>裁判で証言した国際的にも著名な経験豊かな専門家</a:t>
            </a:r>
            <a:br>
              <a:rPr kumimoji="1" lang="ja-JP" altLang="en-US" sz="2800" dirty="0">
                <a:solidFill>
                  <a:srgbClr val="FF3399"/>
                </a:solidFill>
                <a:latin typeface="ＭＳ Ｐゴシック" panose="020B0600070205080204" pitchFamily="50" charset="-128"/>
                <a:ea typeface="ＭＳ Ｐゴシック" panose="020B0600070205080204" pitchFamily="50" charset="-128"/>
              </a:rPr>
            </a:br>
            <a:r>
              <a:rPr kumimoji="1" lang="en-US" altLang="ja-JP" sz="2800" dirty="0">
                <a:solidFill>
                  <a:srgbClr val="FF3399"/>
                </a:solidFill>
                <a:latin typeface="ＭＳ Ｐゴシック" panose="020B0600070205080204" pitchFamily="50" charset="-128"/>
                <a:ea typeface="ＭＳ Ｐゴシック" panose="020B0600070205080204" pitchFamily="50" charset="-128"/>
              </a:rPr>
              <a:t>(</a:t>
            </a:r>
            <a:r>
              <a:rPr lang="en-US" altLang="ja-JP" sz="2800" dirty="0">
                <a:solidFill>
                  <a:srgbClr val="FF3399"/>
                </a:solidFill>
                <a:latin typeface="ＭＳ Ｐゴシック" panose="020B0600070205080204" pitchFamily="50" charset="-128"/>
                <a:ea typeface="ＭＳ Ｐゴシック" panose="020B0600070205080204" pitchFamily="50" charset="-128"/>
              </a:rPr>
              <a:t>2023</a:t>
            </a:r>
            <a:r>
              <a:rPr lang="ja-JP" altLang="en-US" sz="2800" dirty="0">
                <a:solidFill>
                  <a:srgbClr val="FF3399"/>
                </a:solidFill>
                <a:latin typeface="ＭＳ Ｐゴシック" panose="020B0600070205080204" pitchFamily="50" charset="-128"/>
                <a:ea typeface="ＭＳ Ｐゴシック" panose="020B0600070205080204" pitchFamily="50" charset="-128"/>
              </a:rPr>
              <a:t>年５月から</a:t>
            </a:r>
            <a:r>
              <a:rPr lang="en-US" altLang="ja-JP" sz="2800" dirty="0">
                <a:solidFill>
                  <a:srgbClr val="FF3399"/>
                </a:solidFill>
                <a:latin typeface="ＭＳ Ｐゴシック" panose="020B0600070205080204" pitchFamily="50" charset="-128"/>
                <a:ea typeface="ＭＳ Ｐゴシック" panose="020B0600070205080204" pitchFamily="50" charset="-128"/>
              </a:rPr>
              <a:t>12</a:t>
            </a:r>
            <a:r>
              <a:rPr lang="ja-JP" altLang="en-US" sz="2800" dirty="0">
                <a:solidFill>
                  <a:srgbClr val="FF3399"/>
                </a:solidFill>
                <a:latin typeface="ＭＳ Ｐゴシック" panose="020B0600070205080204" pitchFamily="50" charset="-128"/>
                <a:ea typeface="ＭＳ Ｐゴシック" panose="020B0600070205080204" pitchFamily="50" charset="-128"/>
              </a:rPr>
              <a:t>月</a:t>
            </a:r>
            <a:r>
              <a:rPr lang="en-US" altLang="ja-JP" sz="2800" dirty="0">
                <a:solidFill>
                  <a:srgbClr val="FF3399"/>
                </a:solidFill>
                <a:latin typeface="ＭＳ Ｐゴシック" panose="020B0600070205080204" pitchFamily="50" charset="-128"/>
                <a:ea typeface="ＭＳ Ｐゴシック" panose="020B0600070205080204" pitchFamily="50" charset="-128"/>
              </a:rPr>
              <a:t>)</a:t>
            </a:r>
            <a:endParaRPr lang="ja-JP" altLang="en-US" sz="2800" dirty="0"/>
          </a:p>
        </p:txBody>
      </p:sp>
    </p:spTree>
    <p:extLst>
      <p:ext uri="{BB962C8B-B14F-4D97-AF65-F5344CB8AC3E}">
        <p14:creationId xmlns:p14="http://schemas.microsoft.com/office/powerpoint/2010/main" val="28474986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55157E-189F-EF04-F67F-27A7FB5B8AD2}"/>
              </a:ext>
            </a:extLst>
          </p:cNvPr>
          <p:cNvSpPr>
            <a:spLocks noGrp="1"/>
          </p:cNvSpPr>
          <p:nvPr>
            <p:ph type="title"/>
          </p:nvPr>
        </p:nvSpPr>
        <p:spPr>
          <a:xfrm>
            <a:off x="295275" y="214604"/>
            <a:ext cx="8309173" cy="886409"/>
          </a:xfrm>
          <a:solidFill>
            <a:schemeClr val="accent6">
              <a:lumMod val="20000"/>
              <a:lumOff val="80000"/>
            </a:schemeClr>
          </a:solidFill>
        </p:spPr>
        <p:txBody>
          <a:bodyPr>
            <a:normAutofit fontScale="90000"/>
          </a:bodyPr>
          <a:lstStyle/>
          <a:p>
            <a:pPr algn="ctr"/>
            <a:br>
              <a:rPr kumimoji="1" lang="en-US" altLang="ja-JP" sz="3600" b="1" dirty="0">
                <a:solidFill>
                  <a:srgbClr val="0000FF"/>
                </a:solidFill>
              </a:rPr>
            </a:br>
            <a:r>
              <a:rPr kumimoji="1" lang="ja-JP" altLang="en-US" sz="3600" b="1" dirty="0">
                <a:solidFill>
                  <a:srgbClr val="0000FF"/>
                </a:solidFill>
              </a:rPr>
              <a:t>マスメディアが報じない</a:t>
            </a:r>
            <a:r>
              <a:rPr kumimoji="1" lang="ja-JP" altLang="en-US" sz="3600" b="1" dirty="0">
                <a:solidFill>
                  <a:srgbClr val="FF3399"/>
                </a:solidFill>
                <a:latin typeface="ＭＳ Ｐゴシック" panose="020B0600070205080204" pitchFamily="50" charset="-128"/>
                <a:ea typeface="ＭＳ Ｐゴシック" panose="020B0600070205080204" pitchFamily="50" charset="-128"/>
              </a:rPr>
              <a:t>臨床家の裁判での証言</a:t>
            </a:r>
            <a:br>
              <a:rPr kumimoji="1" lang="en-US" altLang="ja-JP" sz="3600" b="1" dirty="0">
                <a:solidFill>
                  <a:srgbClr val="FF3399"/>
                </a:solidFill>
              </a:rPr>
            </a:br>
            <a:r>
              <a:rPr kumimoji="1" lang="ja-JP" altLang="en-US" sz="3600" b="1" dirty="0">
                <a:solidFill>
                  <a:srgbClr val="0000FF"/>
                </a:solidFill>
              </a:rPr>
              <a:t>　</a:t>
            </a:r>
          </a:p>
        </p:txBody>
      </p:sp>
      <p:sp>
        <p:nvSpPr>
          <p:cNvPr id="3" name="コンテンツ プレースホルダー 2">
            <a:extLst>
              <a:ext uri="{FF2B5EF4-FFF2-40B4-BE49-F238E27FC236}">
                <a16:creationId xmlns:a16="http://schemas.microsoft.com/office/drawing/2014/main" id="{3F923B79-9C84-3534-1842-9262578CF8E6}"/>
              </a:ext>
            </a:extLst>
          </p:cNvPr>
          <p:cNvSpPr>
            <a:spLocks noGrp="1"/>
          </p:cNvSpPr>
          <p:nvPr>
            <p:ph idx="1"/>
          </p:nvPr>
        </p:nvSpPr>
        <p:spPr>
          <a:xfrm>
            <a:off x="295275" y="1371600"/>
            <a:ext cx="8724900" cy="5648325"/>
          </a:xfrm>
          <a:ln>
            <a:solidFill>
              <a:srgbClr val="00B0F0"/>
            </a:solidFill>
          </a:ln>
        </p:spPr>
        <p:txBody>
          <a:bodyPr>
            <a:normAutofit fontScale="92500" lnSpcReduction="20000"/>
          </a:bodyPr>
          <a:lstStyle/>
          <a:p>
            <a:pPr>
              <a:buFont typeface="Wingdings" panose="05000000000000000000" pitchFamily="2" charset="2"/>
              <a:buChar char="Ø"/>
            </a:pPr>
            <a:r>
              <a:rPr kumimoji="1" lang="ja-JP" altLang="en-US" dirty="0"/>
              <a:t>　</a:t>
            </a:r>
            <a:r>
              <a:rPr kumimoji="1" lang="ja-JP" altLang="en-US" dirty="0">
                <a:solidFill>
                  <a:srgbClr val="FF3399"/>
                </a:solidFill>
                <a:latin typeface="ＭＳ Ｐゴシック" panose="020B0600070205080204" pitchFamily="50" charset="-128"/>
                <a:ea typeface="ＭＳ Ｐゴシック" panose="020B0600070205080204" pitchFamily="50" charset="-128"/>
              </a:rPr>
              <a:t>共通の特徴をもつ病態</a:t>
            </a:r>
            <a:endParaRPr kumimoji="1" lang="en-US" altLang="ja-JP"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多様な症状が重なって、時とともに変化</a:t>
            </a:r>
            <a:endParaRPr kumimoji="1" lang="en-US" altLang="ja-JP" dirty="0">
              <a:latin typeface="ＭＳ Ｐゴシック" panose="020B0600070205080204" pitchFamily="50" charset="-128"/>
              <a:ea typeface="ＭＳ Ｐゴシック" panose="020B0600070205080204" pitchFamily="50" charset="-128"/>
            </a:endParaRPr>
          </a:p>
          <a:p>
            <a:pPr marL="0" indent="0">
              <a:buNone/>
            </a:pPr>
            <a:r>
              <a:rPr kumimoji="1" lang="ja-JP" altLang="en-US" dirty="0">
                <a:latin typeface="ＭＳ Ｐゴシック" panose="020B0600070205080204" pitchFamily="50" charset="-128"/>
                <a:ea typeface="ＭＳ Ｐゴシック" panose="020B0600070205080204" pitchFamily="50" charset="-128"/>
              </a:rPr>
              <a:t>　　　</a:t>
            </a:r>
            <a:r>
              <a:rPr lang="ja-JP" altLang="en-US" dirty="0">
                <a:latin typeface="ＭＳ Ｐゴシック" panose="020B0600070205080204" pitchFamily="50" charset="-128"/>
                <a:ea typeface="ＭＳ Ｐゴシック" panose="020B0600070205080204" pitchFamily="50" charset="-128"/>
              </a:rPr>
              <a:t>既に知られている疾患では説明しつくせない</a:t>
            </a:r>
            <a:endParaRPr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lang="ja-JP" altLang="en-US" dirty="0">
                <a:latin typeface="ＭＳ Ｐゴシック" panose="020B0600070205080204" pitchFamily="50" charset="-128"/>
                <a:ea typeface="ＭＳ Ｐゴシック" panose="020B0600070205080204" pitchFamily="50" charset="-128"/>
              </a:rPr>
              <a:t>　</a:t>
            </a:r>
            <a:r>
              <a:rPr kumimoji="1" lang="ja-JP" altLang="en-US" dirty="0">
                <a:solidFill>
                  <a:srgbClr val="FF3399"/>
                </a:solidFill>
                <a:latin typeface="ＭＳ Ｐゴシック" panose="020B0600070205080204" pitchFamily="50" charset="-128"/>
                <a:ea typeface="ＭＳ Ｐゴシック" panose="020B0600070205080204" pitchFamily="50" charset="-128"/>
              </a:rPr>
              <a:t>自己免疫性の神経障害</a:t>
            </a:r>
            <a:endParaRPr kumimoji="1" lang="en-US" altLang="ja-JP"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ja-JP" altLang="en-US" dirty="0">
                <a:solidFill>
                  <a:srgbClr val="00B0F0"/>
                </a:solidFill>
                <a:latin typeface="ＭＳ Ｐゴシック" panose="020B0600070205080204" pitchFamily="50" charset="-128"/>
                <a:ea typeface="ＭＳ Ｐゴシック" panose="020B0600070205080204" pitchFamily="50" charset="-128"/>
              </a:rPr>
              <a:t>そう考える理由は、</a:t>
            </a:r>
            <a:br>
              <a:rPr lang="ja-JP" altLang="en-US" dirty="0">
                <a:solidFill>
                  <a:srgbClr val="00B0F0"/>
                </a:solidFill>
                <a:latin typeface="ＭＳ Ｐゴシック" panose="020B0600070205080204" pitchFamily="50" charset="-128"/>
                <a:ea typeface="ＭＳ Ｐゴシック" panose="020B0600070205080204" pitchFamily="50" charset="-128"/>
              </a:rPr>
            </a:br>
            <a:r>
              <a:rPr lang="ja-JP" altLang="en-US" dirty="0">
                <a:latin typeface="ＭＳ Ｐゴシック" panose="020B0600070205080204" pitchFamily="50" charset="-128"/>
                <a:ea typeface="ＭＳ Ｐゴシック" panose="020B0600070205080204" pitchFamily="50" charset="-128"/>
              </a:rPr>
              <a:t>         自己抗体の検出など</a:t>
            </a:r>
            <a:r>
              <a:rPr lang="ja-JP" altLang="en-US" dirty="0">
                <a:solidFill>
                  <a:srgbClr val="00B0F0"/>
                </a:solidFill>
                <a:latin typeface="ＭＳ Ｐゴシック" panose="020B0600070205080204" pitchFamily="50" charset="-128"/>
                <a:ea typeface="ＭＳ Ｐゴシック" panose="020B0600070205080204" pitchFamily="50" charset="-128"/>
              </a:rPr>
              <a:t>客観的検査結果</a:t>
            </a:r>
            <a:endParaRPr lang="en-US" altLang="ja-JP" dirty="0">
              <a:solidFill>
                <a:srgbClr val="00B0F0"/>
              </a:solidFill>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a:t>
            </a:r>
            <a:r>
              <a:rPr lang="ja-JP" altLang="en-US" dirty="0">
                <a:solidFill>
                  <a:srgbClr val="00B0F0"/>
                </a:solidFill>
                <a:latin typeface="ＭＳ Ｐゴシック" panose="020B0600070205080204" pitchFamily="50" charset="-128"/>
                <a:ea typeface="ＭＳ Ｐゴシック" panose="020B0600070205080204" pitchFamily="50" charset="-128"/>
              </a:rPr>
              <a:t>免疫治療で改善</a:t>
            </a:r>
            <a:r>
              <a:rPr lang="ja-JP" altLang="en-US" dirty="0">
                <a:latin typeface="ＭＳ Ｐゴシック" panose="020B0600070205080204" pitchFamily="50" charset="-128"/>
                <a:ea typeface="ＭＳ Ｐゴシック" panose="020B0600070205080204" pitchFamily="50" charset="-128"/>
              </a:rPr>
              <a:t>がみられる</a:t>
            </a:r>
            <a:endParaRPr lang="en-US" altLang="ja-JP" dirty="0">
              <a:latin typeface="ＭＳ Ｐゴシック" panose="020B0600070205080204" pitchFamily="50" charset="-128"/>
              <a:ea typeface="ＭＳ Ｐゴシック" panose="020B0600070205080204" pitchFamily="50" charset="-128"/>
            </a:endParaRPr>
          </a:p>
          <a:p>
            <a:pPr marL="0" indent="0">
              <a:buNone/>
            </a:pPr>
            <a:r>
              <a:rPr lang="ja-JP" altLang="en-US" dirty="0">
                <a:latin typeface="ＭＳ Ｐゴシック" panose="020B0600070205080204" pitchFamily="50" charset="-128"/>
                <a:ea typeface="ＭＳ Ｐゴシック" panose="020B0600070205080204" pitchFamily="50" charset="-128"/>
              </a:rPr>
              <a:t>　　　⇒心因性・なまけ病・気のせいではない</a:t>
            </a:r>
            <a:endParaRPr lang="en-US" altLang="ja-JP" dirty="0">
              <a:latin typeface="ＭＳ Ｐゴシック" panose="020B0600070205080204" pitchFamily="50" charset="-128"/>
              <a:ea typeface="ＭＳ Ｐゴシック" panose="020B0600070205080204" pitchFamily="50" charset="-128"/>
            </a:endParaRPr>
          </a:p>
          <a:p>
            <a:pPr marL="0" indent="0">
              <a:buNone/>
            </a:pPr>
            <a:endParaRPr lang="en-US" altLang="ja-JP"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kumimoji="1" lang="ja-JP" altLang="en-US" dirty="0">
                <a:latin typeface="ＭＳ Ｐゴシック" panose="020B0600070205080204" pitchFamily="50" charset="-128"/>
                <a:ea typeface="ＭＳ Ｐゴシック" panose="020B0600070205080204" pitchFamily="50" charset="-128"/>
              </a:rPr>
              <a:t>　</a:t>
            </a:r>
            <a:r>
              <a:rPr kumimoji="1" lang="ja-JP" altLang="en-US" dirty="0">
                <a:solidFill>
                  <a:srgbClr val="FF3399"/>
                </a:solidFill>
                <a:latin typeface="ＭＳ Ｐゴシック" panose="020B0600070205080204" pitchFamily="50" charset="-128"/>
                <a:ea typeface="ＭＳ Ｐゴシック" panose="020B0600070205080204" pitchFamily="50" charset="-128"/>
              </a:rPr>
              <a:t>接種状況と患者発生の間に時間的な相関</a:t>
            </a:r>
            <a:endParaRPr kumimoji="1" lang="en-US" altLang="ja-JP"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endParaRPr kumimoji="1" lang="en-US" altLang="ja-JP" dirty="0"/>
          </a:p>
          <a:p>
            <a:pPr>
              <a:buFont typeface="Wingdings" panose="05000000000000000000" pitchFamily="2" charset="2"/>
              <a:buChar char="Ø"/>
            </a:pPr>
            <a:endParaRPr kumimoji="1" lang="en-US" altLang="ja-JP" dirty="0"/>
          </a:p>
        </p:txBody>
      </p:sp>
    </p:spTree>
    <p:extLst>
      <p:ext uri="{BB962C8B-B14F-4D97-AF65-F5344CB8AC3E}">
        <p14:creationId xmlns:p14="http://schemas.microsoft.com/office/powerpoint/2010/main" val="28216325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BEA36C6-7BD3-F0E2-7C53-0FEC1E54C2E0}"/>
              </a:ext>
            </a:extLst>
          </p:cNvPr>
          <p:cNvPicPr>
            <a:picLocks noChangeAspect="1"/>
          </p:cNvPicPr>
          <p:nvPr/>
        </p:nvPicPr>
        <p:blipFill>
          <a:blip r:embed="rId3"/>
          <a:stretch>
            <a:fillRect/>
          </a:stretch>
        </p:blipFill>
        <p:spPr>
          <a:xfrm>
            <a:off x="4285304" y="1828801"/>
            <a:ext cx="5492552" cy="4361582"/>
          </a:xfrm>
          <a:prstGeom prst="rect">
            <a:avLst/>
          </a:prstGeom>
        </p:spPr>
      </p:pic>
      <p:sp>
        <p:nvSpPr>
          <p:cNvPr id="2" name="タイトル 1">
            <a:extLst>
              <a:ext uri="{FF2B5EF4-FFF2-40B4-BE49-F238E27FC236}">
                <a16:creationId xmlns:a16="http://schemas.microsoft.com/office/drawing/2014/main" id="{07F76A6E-51BC-82AA-5C0A-594C7BB548D4}"/>
              </a:ext>
            </a:extLst>
          </p:cNvPr>
          <p:cNvSpPr>
            <a:spLocks noGrp="1"/>
          </p:cNvSpPr>
          <p:nvPr>
            <p:ph type="title"/>
          </p:nvPr>
        </p:nvSpPr>
        <p:spPr>
          <a:xfrm>
            <a:off x="638175" y="219075"/>
            <a:ext cx="8305799" cy="1685393"/>
          </a:xfrm>
        </p:spPr>
        <p:txBody>
          <a:bodyPr>
            <a:normAutofit fontScale="90000"/>
          </a:bodyPr>
          <a:lstStyle/>
          <a:p>
            <a:r>
              <a:rPr kumimoji="1" lang="ja-JP" altLang="en-US" sz="3600" dirty="0"/>
              <a:t>　　</a:t>
            </a:r>
            <a:r>
              <a:rPr kumimoji="1" lang="ja-JP" altLang="en-US" sz="3600" dirty="0">
                <a:solidFill>
                  <a:srgbClr val="FF3399"/>
                </a:solidFill>
                <a:latin typeface="ＭＳ Ｐゴシック" panose="020B0600070205080204" pitchFamily="50" charset="-128"/>
                <a:ea typeface="ＭＳ Ｐゴシック" panose="020B0600070205080204" pitchFamily="50" charset="-128"/>
              </a:rPr>
              <a:t>接種と新規発症の時間的相関</a:t>
            </a:r>
            <a:br>
              <a:rPr kumimoji="1" lang="en-US" altLang="ja-JP" sz="3600" dirty="0">
                <a:solidFill>
                  <a:srgbClr val="FF3399"/>
                </a:solidFill>
                <a:latin typeface="ＭＳ Ｐゴシック" panose="020B0600070205080204" pitchFamily="50" charset="-128"/>
                <a:ea typeface="ＭＳ Ｐゴシック" panose="020B0600070205080204" pitchFamily="50" charset="-128"/>
              </a:rPr>
            </a:br>
            <a:r>
              <a:rPr kumimoji="1" lang="ja-JP" altLang="en-US" sz="3600" dirty="0">
                <a:solidFill>
                  <a:srgbClr val="FF3399"/>
                </a:solidFill>
                <a:latin typeface="ＭＳ Ｐゴシック" panose="020B0600070205080204" pitchFamily="50" charset="-128"/>
                <a:ea typeface="ＭＳ Ｐゴシック" panose="020B0600070205080204" pitchFamily="50" charset="-128"/>
              </a:rPr>
              <a:t>ー積極勧奨を中止した後、新規患者なしー</a:t>
            </a:r>
          </a:p>
        </p:txBody>
      </p:sp>
      <p:pic>
        <p:nvPicPr>
          <p:cNvPr id="4" name="コンテンツ プレースホルダー 3">
            <a:extLst>
              <a:ext uri="{FF2B5EF4-FFF2-40B4-BE49-F238E27FC236}">
                <a16:creationId xmlns:a16="http://schemas.microsoft.com/office/drawing/2014/main" id="{B3B9AE11-4392-12F2-4FA6-F53029A64920}"/>
              </a:ext>
            </a:extLst>
          </p:cNvPr>
          <p:cNvPicPr>
            <a:picLocks noGrp="1" noChangeAspect="1"/>
          </p:cNvPicPr>
          <p:nvPr>
            <p:ph idx="1"/>
          </p:nvPr>
        </p:nvPicPr>
        <p:blipFill>
          <a:blip r:embed="rId4"/>
          <a:stretch>
            <a:fillRect/>
          </a:stretch>
        </p:blipFill>
        <p:spPr>
          <a:xfrm>
            <a:off x="-19589" y="1729766"/>
            <a:ext cx="5004477" cy="4217868"/>
          </a:xfrm>
          <a:prstGeom prst="rect">
            <a:avLst/>
          </a:prstGeom>
        </p:spPr>
      </p:pic>
      <p:sp>
        <p:nvSpPr>
          <p:cNvPr id="6" name="正方形/長方形 5">
            <a:extLst>
              <a:ext uri="{FF2B5EF4-FFF2-40B4-BE49-F238E27FC236}">
                <a16:creationId xmlns:a16="http://schemas.microsoft.com/office/drawing/2014/main" id="{D1D5B716-F2C2-77EC-B6F3-2EC3C5F80BDF}"/>
              </a:ext>
            </a:extLst>
          </p:cNvPr>
          <p:cNvSpPr/>
          <p:nvPr/>
        </p:nvSpPr>
        <p:spPr>
          <a:xfrm>
            <a:off x="0" y="1635212"/>
            <a:ext cx="5119185" cy="686708"/>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横</a:t>
            </a:r>
          </a:p>
        </p:txBody>
      </p:sp>
      <p:sp>
        <p:nvSpPr>
          <p:cNvPr id="7" name="テキスト ボックス 6">
            <a:extLst>
              <a:ext uri="{FF2B5EF4-FFF2-40B4-BE49-F238E27FC236}">
                <a16:creationId xmlns:a16="http://schemas.microsoft.com/office/drawing/2014/main" id="{DD27CB72-0D6B-CF38-0950-F23722D96189}"/>
              </a:ext>
            </a:extLst>
          </p:cNvPr>
          <p:cNvSpPr txBox="1"/>
          <p:nvPr/>
        </p:nvSpPr>
        <p:spPr>
          <a:xfrm>
            <a:off x="1895474" y="1828801"/>
            <a:ext cx="2604517" cy="461665"/>
          </a:xfrm>
          <a:prstGeom prst="rect">
            <a:avLst/>
          </a:prstGeom>
          <a:noFill/>
        </p:spPr>
        <p:txBody>
          <a:bodyPr wrap="square" rtlCol="0">
            <a:spAutoFit/>
          </a:bodyPr>
          <a:lstStyle/>
          <a:p>
            <a:r>
              <a:rPr kumimoji="1" lang="ja-JP" altLang="en-US" sz="2400" dirty="0">
                <a:latin typeface="ＭＳ Ｐゴシック" panose="020B0600070205080204" pitchFamily="50" charset="-128"/>
                <a:ea typeface="ＭＳ Ｐゴシック" panose="020B0600070205080204" pitchFamily="50" charset="-128"/>
              </a:rPr>
              <a:t>横田俊平</a:t>
            </a:r>
          </a:p>
        </p:txBody>
      </p:sp>
      <p:sp>
        <p:nvSpPr>
          <p:cNvPr id="8" name="正方形/長方形 7">
            <a:extLst>
              <a:ext uri="{FF2B5EF4-FFF2-40B4-BE49-F238E27FC236}">
                <a16:creationId xmlns:a16="http://schemas.microsoft.com/office/drawing/2014/main" id="{22E65400-2139-6131-F024-500E9B0381B8}"/>
              </a:ext>
            </a:extLst>
          </p:cNvPr>
          <p:cNvSpPr/>
          <p:nvPr/>
        </p:nvSpPr>
        <p:spPr>
          <a:xfrm>
            <a:off x="4905376" y="1654648"/>
            <a:ext cx="4774566" cy="64783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横</a:t>
            </a:r>
          </a:p>
        </p:txBody>
      </p:sp>
      <p:sp>
        <p:nvSpPr>
          <p:cNvPr id="9" name="テキスト ボックス 8">
            <a:extLst>
              <a:ext uri="{FF2B5EF4-FFF2-40B4-BE49-F238E27FC236}">
                <a16:creationId xmlns:a16="http://schemas.microsoft.com/office/drawing/2014/main" id="{29FB452D-6822-0516-B138-0E0D3A36CD38}"/>
              </a:ext>
            </a:extLst>
          </p:cNvPr>
          <p:cNvSpPr txBox="1"/>
          <p:nvPr/>
        </p:nvSpPr>
        <p:spPr>
          <a:xfrm>
            <a:off x="5642652" y="1828801"/>
            <a:ext cx="3158448" cy="523220"/>
          </a:xfrm>
          <a:prstGeom prst="rect">
            <a:avLst/>
          </a:prstGeom>
          <a:noFill/>
        </p:spPr>
        <p:txBody>
          <a:bodyPr wrap="square" rtlCol="0">
            <a:spAutoFit/>
          </a:bodyPr>
          <a:lstStyle/>
          <a:p>
            <a:r>
              <a:rPr kumimoji="1" lang="ja-JP" altLang="en-US" sz="2800" dirty="0"/>
              <a:t>　</a:t>
            </a:r>
            <a:r>
              <a:rPr kumimoji="1" lang="ja-JP" altLang="en-US" sz="2800" dirty="0">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池田修一</a:t>
            </a:r>
          </a:p>
        </p:txBody>
      </p:sp>
      <p:sp>
        <p:nvSpPr>
          <p:cNvPr id="11" name="正方形/長方形 10">
            <a:extLst>
              <a:ext uri="{FF2B5EF4-FFF2-40B4-BE49-F238E27FC236}">
                <a16:creationId xmlns:a16="http://schemas.microsoft.com/office/drawing/2014/main" id="{12F6C097-3343-8DCE-093D-EAFFD74D107D}"/>
              </a:ext>
            </a:extLst>
          </p:cNvPr>
          <p:cNvSpPr/>
          <p:nvPr/>
        </p:nvSpPr>
        <p:spPr>
          <a:xfrm>
            <a:off x="342901" y="2352021"/>
            <a:ext cx="4429488" cy="3599398"/>
          </a:xfrm>
          <a:prstGeom prst="rect">
            <a:avLst/>
          </a:prstGeom>
          <a:noFill/>
          <a:ln w="3175"/>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noFill/>
            </a:endParaRPr>
          </a:p>
        </p:txBody>
      </p:sp>
      <p:sp>
        <p:nvSpPr>
          <p:cNvPr id="14" name="テキスト ボックス 13">
            <a:extLst>
              <a:ext uri="{FF2B5EF4-FFF2-40B4-BE49-F238E27FC236}">
                <a16:creationId xmlns:a16="http://schemas.microsoft.com/office/drawing/2014/main" id="{426EEF27-2D56-6312-84C9-201833C94BB7}"/>
              </a:ext>
            </a:extLst>
          </p:cNvPr>
          <p:cNvSpPr txBox="1"/>
          <p:nvPr/>
        </p:nvSpPr>
        <p:spPr>
          <a:xfrm>
            <a:off x="1504950" y="6190383"/>
            <a:ext cx="7296150" cy="461665"/>
          </a:xfrm>
          <a:prstGeom prst="rect">
            <a:avLst/>
          </a:prstGeom>
          <a:noFill/>
        </p:spPr>
        <p:txBody>
          <a:bodyPr wrap="square" rtlCol="0">
            <a:spAutoFit/>
          </a:bodyPr>
          <a:lstStyle/>
          <a:p>
            <a:r>
              <a:rPr kumimoji="1" lang="ja-JP" altLang="en-US" dirty="0"/>
              <a:t>　　</a:t>
            </a:r>
            <a:r>
              <a:rPr kumimoji="1" lang="ja-JP" altLang="en-US" sz="2400" dirty="0">
                <a:latin typeface="ＭＳ Ｐゴシック" panose="020B0600070205080204" pitchFamily="50" charset="-128"/>
                <a:ea typeface="ＭＳ Ｐゴシック" panose="020B0600070205080204" pitchFamily="50" charset="-128"/>
              </a:rPr>
              <a:t>高嶋博</a:t>
            </a:r>
            <a:r>
              <a:rPr kumimoji="1" lang="ja-JP" altLang="en-US" sz="2400" b="1" dirty="0"/>
              <a:t>　</a:t>
            </a:r>
            <a:r>
              <a:rPr kumimoji="1" lang="ja-JP" altLang="en-US" sz="2400" dirty="0">
                <a:latin typeface="ＭＳ Ｐゴシック" panose="020B0600070205080204" pitchFamily="50" charset="-128"/>
                <a:ea typeface="ＭＳ Ｐゴシック" panose="020B0600070205080204" pitchFamily="50" charset="-128"/>
              </a:rPr>
              <a:t>積極勧奨再開により新規患者</a:t>
            </a:r>
            <a:endParaRPr kumimoji="1" lang="en-US" altLang="ja-JP" sz="24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844167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57580F-AB41-C481-110D-9E253D786FD4}"/>
              </a:ext>
            </a:extLst>
          </p:cNvPr>
          <p:cNvSpPr>
            <a:spLocks noGrp="1"/>
          </p:cNvSpPr>
          <p:nvPr>
            <p:ph type="title"/>
          </p:nvPr>
        </p:nvSpPr>
        <p:spPr>
          <a:xfrm>
            <a:off x="257175" y="1"/>
            <a:ext cx="8686799" cy="1412776"/>
          </a:xfrm>
        </p:spPr>
        <p:txBody>
          <a:bodyPr>
            <a:normAutofit/>
          </a:bodyPr>
          <a:lstStyle/>
          <a:p>
            <a:pPr algn="ctr"/>
            <a:r>
              <a:rPr kumimoji="1" lang="ja-JP" altLang="en-US" sz="3600" dirty="0">
                <a:solidFill>
                  <a:srgbClr val="00B0F0"/>
                </a:solidFill>
                <a:latin typeface="ＭＳ Ｐゴシック" panose="020B0600070205080204" pitchFamily="50" charset="-128"/>
                <a:ea typeface="ＭＳ Ｐゴシック" panose="020B0600070205080204" pitchFamily="50" charset="-128"/>
              </a:rPr>
              <a:t>専門家たちが「自己免疫性の神経障害」</a:t>
            </a:r>
            <a:br>
              <a:rPr kumimoji="1" lang="ja-JP" altLang="en-US" sz="3600" dirty="0">
                <a:solidFill>
                  <a:srgbClr val="00B0F0"/>
                </a:solidFill>
                <a:latin typeface="ＭＳ Ｐゴシック" panose="020B0600070205080204" pitchFamily="50" charset="-128"/>
                <a:ea typeface="ＭＳ Ｐゴシック" panose="020B0600070205080204" pitchFamily="50" charset="-128"/>
              </a:rPr>
            </a:br>
            <a:r>
              <a:rPr kumimoji="1" lang="ja-JP" altLang="en-US" sz="3600" dirty="0">
                <a:solidFill>
                  <a:srgbClr val="00B0F0"/>
                </a:solidFill>
                <a:latin typeface="ＭＳ Ｐゴシック" panose="020B0600070205080204" pitchFamily="50" charset="-128"/>
                <a:ea typeface="ＭＳ Ｐゴシック" panose="020B0600070205080204" pitchFamily="50" charset="-128"/>
              </a:rPr>
              <a:t>と診断する証拠は</a:t>
            </a:r>
          </a:p>
        </p:txBody>
      </p:sp>
      <p:sp>
        <p:nvSpPr>
          <p:cNvPr id="3" name="コンテンツ プレースホルダー 2">
            <a:extLst>
              <a:ext uri="{FF2B5EF4-FFF2-40B4-BE49-F238E27FC236}">
                <a16:creationId xmlns:a16="http://schemas.microsoft.com/office/drawing/2014/main" id="{18DD6706-C42F-D874-E4FD-B2121AB351F1}"/>
              </a:ext>
            </a:extLst>
          </p:cNvPr>
          <p:cNvSpPr>
            <a:spLocks noGrp="1"/>
          </p:cNvSpPr>
          <p:nvPr>
            <p:ph idx="1"/>
          </p:nvPr>
        </p:nvSpPr>
        <p:spPr>
          <a:xfrm>
            <a:off x="419099" y="1623527"/>
            <a:ext cx="8686799" cy="5234472"/>
          </a:xfrm>
        </p:spPr>
        <p:txBody>
          <a:bodyPr>
            <a:normAutofit/>
          </a:bodyPr>
          <a:lstStyle/>
          <a:p>
            <a:pPr>
              <a:buFont typeface="Wingdings" panose="05000000000000000000" pitchFamily="2" charset="2"/>
              <a:buChar char="Ø"/>
            </a:pPr>
            <a:r>
              <a:rPr lang="ja-JP" altLang="en-US" sz="2400" dirty="0">
                <a:latin typeface="ＭＳ Ｐゴシック" panose="020B0600070205080204" pitchFamily="50" charset="-128"/>
                <a:ea typeface="ＭＳ Ｐゴシック" panose="020B0600070205080204" pitchFamily="50" charset="-128"/>
              </a:rPr>
              <a:t>自己抗体</a:t>
            </a:r>
            <a:r>
              <a:rPr lang="ja-JP" altLang="en-US" sz="2400" dirty="0">
                <a:solidFill>
                  <a:srgbClr val="00B0F0"/>
                </a:solidFill>
                <a:latin typeface="ＭＳ Ｐゴシック" panose="020B0600070205080204" pitchFamily="50" charset="-128"/>
                <a:ea typeface="ＭＳ Ｐゴシック" panose="020B0600070205080204" pitchFamily="50" charset="-128"/>
              </a:rPr>
              <a:t>検査</a:t>
            </a:r>
            <a:endParaRPr lang="en-US" altLang="ja-JP" sz="2400" dirty="0">
              <a:solidFill>
                <a:srgbClr val="00B0F0"/>
              </a:solidFill>
              <a:latin typeface="ＭＳ Ｐゴシック" panose="020B0600070205080204" pitchFamily="50" charset="-128"/>
              <a:ea typeface="ＭＳ Ｐゴシック" panose="020B0600070205080204" pitchFamily="50" charset="-128"/>
            </a:endParaRPr>
          </a:p>
          <a:p>
            <a:pPr marL="0" indent="0">
              <a:buNone/>
            </a:pPr>
            <a:r>
              <a:rPr lang="ja-JP" altLang="en-US" sz="2400" dirty="0">
                <a:solidFill>
                  <a:srgbClr val="3B0DFF"/>
                </a:solidFill>
                <a:latin typeface="ＭＳ Ｐゴシック" panose="020B0600070205080204" pitchFamily="50" charset="-128"/>
                <a:ea typeface="ＭＳ Ｐゴシック" panose="020B0600070205080204" pitchFamily="50" charset="-128"/>
              </a:rPr>
              <a:t>　</a:t>
            </a:r>
            <a:r>
              <a:rPr lang="ja-JP" altLang="en-US" sz="2400" dirty="0">
                <a:solidFill>
                  <a:srgbClr val="FF3399"/>
                </a:solidFill>
                <a:latin typeface="ＭＳ Ｐゴシック" panose="020B0600070205080204" pitchFamily="50" charset="-128"/>
                <a:ea typeface="ＭＳ Ｐゴシック" panose="020B0600070205080204" pitchFamily="50" charset="-128"/>
              </a:rPr>
              <a:t>自律神経や認知機能の働きを阻害する自己抗体が有意に増加</a:t>
            </a:r>
            <a:endParaRPr lang="en-US" altLang="ja-JP" sz="2400"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sz="2400" dirty="0">
                <a:solidFill>
                  <a:srgbClr val="3B0DFF"/>
                </a:solidFill>
                <a:latin typeface="ＭＳ Ｐゴシック" panose="020B0600070205080204" pitchFamily="50" charset="-128"/>
                <a:ea typeface="ＭＳ Ｐゴシック" panose="020B0600070205080204" pitchFamily="50" charset="-128"/>
              </a:rPr>
              <a:t>　　</a:t>
            </a:r>
            <a:r>
              <a:rPr kumimoji="1" lang="ja-JP" altLang="en-US" sz="2400" dirty="0">
                <a:latin typeface="ＭＳ Ｐゴシック" panose="020B0600070205080204" pitchFamily="50" charset="-128"/>
                <a:ea typeface="ＭＳ Ｐゴシック" panose="020B0600070205080204" pitchFamily="50" charset="-128"/>
              </a:rPr>
              <a:t>高橋Ｐ．　　　　 ＮＭＤＡ型グルタミン酸受容体抗体　（脳脊髄液）</a:t>
            </a:r>
            <a:endParaRPr kumimoji="1" lang="en-US" altLang="ja-JP" sz="2400" dirty="0">
              <a:latin typeface="ＭＳ Ｐゴシック" panose="020B0600070205080204" pitchFamily="50" charset="-128"/>
              <a:ea typeface="ＭＳ Ｐゴシック" panose="020B0600070205080204" pitchFamily="50" charset="-128"/>
            </a:endParaRPr>
          </a:p>
          <a:p>
            <a:pPr marL="0" indent="0">
              <a:buNone/>
            </a:pPr>
            <a:r>
              <a:rPr kumimoji="1" lang="ja-JP" altLang="en-US" sz="2400" dirty="0">
                <a:latin typeface="ＭＳ Ｐゴシック" panose="020B0600070205080204" pitchFamily="50" charset="-128"/>
                <a:ea typeface="ＭＳ Ｐゴシック" panose="020B0600070205080204" pitchFamily="50" charset="-128"/>
              </a:rPr>
              <a:t>　　池田Ｐ・高嶋Ｐ　</a:t>
            </a:r>
            <a:r>
              <a:rPr lang="ja-JP" altLang="en-US" sz="2400" dirty="0">
                <a:latin typeface="ＭＳ Ｐゴシック" panose="020B0600070205080204" pitchFamily="50" charset="-128"/>
                <a:ea typeface="ＭＳ Ｐゴシック" panose="020B0600070205080204" pitchFamily="50" charset="-128"/>
              </a:rPr>
              <a:t> </a:t>
            </a:r>
            <a:r>
              <a:rPr lang="en-US" altLang="ja-JP" sz="2400" dirty="0">
                <a:latin typeface="ＭＳ Ｐゴシック" panose="020B0600070205080204" pitchFamily="50" charset="-128"/>
                <a:ea typeface="ＭＳ Ｐゴシック" panose="020B0600070205080204" pitchFamily="50" charset="-128"/>
              </a:rPr>
              <a:t>α1</a:t>
            </a:r>
            <a:r>
              <a:rPr lang="ja-JP" altLang="en-US" sz="2400" dirty="0">
                <a:latin typeface="ＭＳ Ｐゴシック" panose="020B0600070205080204" pitchFamily="50" charset="-128"/>
                <a:ea typeface="ＭＳ Ｐゴシック" panose="020B0600070205080204" pitchFamily="50" charset="-128"/>
              </a:rPr>
              <a:t>アドレナリン受容体抗体等（血清）</a:t>
            </a:r>
            <a:r>
              <a:rPr kumimoji="1" lang="ja-JP" altLang="en-US" sz="2400" dirty="0">
                <a:latin typeface="ＭＳ Ｐゴシック" panose="020B0600070205080204" pitchFamily="50" charset="-128"/>
                <a:ea typeface="ＭＳ Ｐゴシック" panose="020B0600070205080204" pitchFamily="50" charset="-128"/>
              </a:rPr>
              <a:t>　</a:t>
            </a:r>
            <a:endParaRPr kumimoji="1" lang="en-US" altLang="ja-JP" sz="2400" dirty="0">
              <a:latin typeface="ＭＳ Ｐゴシック" panose="020B0600070205080204" pitchFamily="50" charset="-128"/>
              <a:ea typeface="ＭＳ Ｐゴシック" panose="020B0600070205080204" pitchFamily="50" charset="-128"/>
            </a:endParaRPr>
          </a:p>
          <a:p>
            <a:pPr marL="0" indent="0">
              <a:buNone/>
            </a:pPr>
            <a:r>
              <a:rPr lang="en-US" altLang="ja-JP" sz="2400" dirty="0">
                <a:solidFill>
                  <a:srgbClr val="FF0000"/>
                </a:solidFill>
                <a:latin typeface="ＭＳ Ｐゴシック" panose="020B0600070205080204" pitchFamily="50" charset="-128"/>
                <a:ea typeface="ＭＳ Ｐゴシック" panose="020B0600070205080204" pitchFamily="50" charset="-128"/>
              </a:rPr>
              <a:t>    </a:t>
            </a:r>
            <a:r>
              <a:rPr lang="ja-JP" altLang="en-US" sz="2400" dirty="0">
                <a:solidFill>
                  <a:srgbClr val="FF0000"/>
                </a:solidFill>
                <a:latin typeface="ＭＳ Ｐゴシック" panose="020B0600070205080204" pitchFamily="50" charset="-128"/>
                <a:ea typeface="ＭＳ Ｐゴシック" panose="020B0600070205080204" pitchFamily="50" charset="-128"/>
              </a:rPr>
              <a:t>　 </a:t>
            </a:r>
            <a:endParaRPr lang="en-US" altLang="ja-JP" sz="2400" dirty="0">
              <a:solidFill>
                <a:srgbClr val="FF0000"/>
              </a:solidFill>
              <a:latin typeface="ＭＳ Ｐゴシック" panose="020B0600070205080204" pitchFamily="50" charset="-128"/>
              <a:ea typeface="ＭＳ Ｐゴシック" panose="020B0600070205080204" pitchFamily="50" charset="-128"/>
            </a:endParaRPr>
          </a:p>
          <a:p>
            <a:pPr marL="342900" lvl="2" indent="-342900">
              <a:buFont typeface="Wingdings" panose="05000000000000000000" pitchFamily="2" charset="2"/>
              <a:buChar char="Ø"/>
            </a:pPr>
            <a:r>
              <a:rPr kumimoji="1" lang="ja-JP" altLang="en-US" sz="2400" dirty="0">
                <a:latin typeface="ＭＳ Ｐゴシック" panose="020B0600070205080204" pitchFamily="50" charset="-128"/>
                <a:ea typeface="ＭＳ Ｐゴシック" panose="020B0600070205080204" pitchFamily="50" charset="-128"/>
              </a:rPr>
              <a:t>ＳＰＥＣＴ</a:t>
            </a:r>
            <a:r>
              <a:rPr kumimoji="1" lang="ja-JP" altLang="en-US" sz="2400" dirty="0">
                <a:solidFill>
                  <a:srgbClr val="00B0F0"/>
                </a:solidFill>
                <a:latin typeface="ＭＳ Ｐゴシック" panose="020B0600070205080204" pitchFamily="50" charset="-128"/>
                <a:ea typeface="ＭＳ Ｐゴシック" panose="020B0600070205080204" pitchFamily="50" charset="-128"/>
              </a:rPr>
              <a:t>検査</a:t>
            </a:r>
            <a:endParaRPr kumimoji="1" lang="en-US" altLang="ja-JP" sz="2400" dirty="0">
              <a:solidFill>
                <a:srgbClr val="00B0F0"/>
              </a:solidFill>
              <a:latin typeface="ＭＳ Ｐゴシック" panose="020B0600070205080204" pitchFamily="50" charset="-128"/>
              <a:ea typeface="ＭＳ Ｐゴシック" panose="020B0600070205080204" pitchFamily="50" charset="-128"/>
            </a:endParaRPr>
          </a:p>
          <a:p>
            <a:pPr marL="0" lvl="2" indent="0">
              <a:buNone/>
            </a:pPr>
            <a:r>
              <a:rPr kumimoji="1" lang="ja-JP" altLang="en-US" sz="2400" dirty="0">
                <a:solidFill>
                  <a:srgbClr val="0000FF"/>
                </a:solidFill>
                <a:latin typeface="ＭＳ Ｐゴシック" panose="020B0600070205080204" pitchFamily="50" charset="-128"/>
                <a:ea typeface="ＭＳ Ｐゴシック" panose="020B0600070205080204" pitchFamily="50" charset="-128"/>
              </a:rPr>
              <a:t>　 </a:t>
            </a:r>
            <a:r>
              <a:rPr kumimoji="1" lang="ja-JP" altLang="en-US" sz="2400" dirty="0">
                <a:solidFill>
                  <a:srgbClr val="FF3399"/>
                </a:solidFill>
                <a:latin typeface="ＭＳ Ｐゴシック" panose="020B0600070205080204" pitchFamily="50" charset="-128"/>
                <a:ea typeface="ＭＳ Ｐゴシック" panose="020B0600070205080204" pitchFamily="50" charset="-128"/>
              </a:rPr>
              <a:t>大脳辺縁系、脳幹部、視床下部等の血流が有意に低下</a:t>
            </a:r>
            <a:endParaRPr kumimoji="1" lang="en-US" altLang="ja-JP" sz="2400" dirty="0">
              <a:solidFill>
                <a:srgbClr val="FF3399"/>
              </a:solidFill>
              <a:latin typeface="ＭＳ Ｐゴシック" panose="020B0600070205080204" pitchFamily="50" charset="-128"/>
              <a:ea typeface="ＭＳ Ｐゴシック" panose="020B0600070205080204" pitchFamily="50" charset="-128"/>
            </a:endParaRPr>
          </a:p>
          <a:p>
            <a:pPr marL="0" lvl="2" indent="0">
              <a:buNone/>
            </a:pPr>
            <a:r>
              <a:rPr lang="ja-JP" altLang="en-US" sz="2400" dirty="0">
                <a:solidFill>
                  <a:srgbClr val="FF0000"/>
                </a:solidFill>
                <a:latin typeface="ＭＳ Ｐゴシック" panose="020B0600070205080204" pitchFamily="50" charset="-128"/>
                <a:ea typeface="ＭＳ Ｐゴシック" panose="020B0600070205080204" pitchFamily="50" charset="-128"/>
              </a:rPr>
              <a:t>　　</a:t>
            </a:r>
            <a:r>
              <a:rPr lang="ja-JP" altLang="en-US" sz="2400" dirty="0">
                <a:latin typeface="ＭＳ Ｐゴシック" panose="020B0600070205080204" pitchFamily="50" charset="-128"/>
                <a:ea typeface="ＭＳ Ｐゴシック" panose="020B0600070205080204" pitchFamily="50" charset="-128"/>
              </a:rPr>
              <a:t>池田</a:t>
            </a:r>
            <a:r>
              <a:rPr kumimoji="1" lang="ja-JP" altLang="en-US" sz="2400" dirty="0">
                <a:latin typeface="ＭＳ Ｐゴシック" panose="020B0600070205080204" pitchFamily="50" charset="-128"/>
                <a:ea typeface="ＭＳ Ｐゴシック" panose="020B0600070205080204" pitchFamily="50" charset="-128"/>
              </a:rPr>
              <a:t>Ｐ</a:t>
            </a:r>
            <a:r>
              <a:rPr lang="ja-JP" altLang="en-US" sz="2400" dirty="0">
                <a:latin typeface="ＭＳ Ｐゴシック" panose="020B0600070205080204" pitchFamily="50" charset="-128"/>
                <a:ea typeface="ＭＳ Ｐゴシック" panose="020B0600070205080204" pitchFamily="50" charset="-128"/>
              </a:rPr>
              <a:t>・高嶋</a:t>
            </a:r>
            <a:r>
              <a:rPr kumimoji="1" lang="ja-JP" altLang="en-US" sz="2400" dirty="0">
                <a:latin typeface="ＭＳ Ｐゴシック" panose="020B0600070205080204" pitchFamily="50" charset="-128"/>
                <a:ea typeface="ＭＳ Ｐゴシック" panose="020B0600070205080204" pitchFamily="50" charset="-128"/>
              </a:rPr>
              <a:t>Ｐ</a:t>
            </a:r>
            <a:r>
              <a:rPr lang="ja-JP" altLang="en-US" sz="2400" dirty="0">
                <a:latin typeface="ＭＳ Ｐゴシック" panose="020B0600070205080204" pitchFamily="50" charset="-128"/>
                <a:ea typeface="ＭＳ Ｐゴシック" panose="020B0600070205080204" pitchFamily="50" charset="-128"/>
              </a:rPr>
              <a:t>・高橋</a:t>
            </a:r>
            <a:r>
              <a:rPr kumimoji="1" lang="ja-JP" altLang="en-US" sz="2400" dirty="0">
                <a:latin typeface="ＭＳ Ｐゴシック" panose="020B0600070205080204" pitchFamily="50" charset="-128"/>
                <a:ea typeface="ＭＳ Ｐゴシック" panose="020B0600070205080204" pitchFamily="50" charset="-128"/>
              </a:rPr>
              <a:t>Ｐ</a:t>
            </a:r>
            <a:endParaRPr lang="en-US" altLang="ja-JP" sz="2400" dirty="0">
              <a:latin typeface="ＭＳ Ｐゴシック" panose="020B0600070205080204" pitchFamily="50" charset="-128"/>
              <a:ea typeface="ＭＳ Ｐゴシック" panose="020B0600070205080204" pitchFamily="50" charset="-128"/>
            </a:endParaRPr>
          </a:p>
          <a:p>
            <a:pPr marL="342900" lvl="2" indent="-342900">
              <a:buFont typeface="Wingdings" panose="05000000000000000000" pitchFamily="2" charset="2"/>
              <a:buChar char="Ø"/>
            </a:pPr>
            <a:endParaRPr lang="en-US" altLang="ja-JP" sz="2400" dirty="0">
              <a:solidFill>
                <a:srgbClr val="FF0000"/>
              </a:solidFill>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kumimoji="1" lang="ja-JP" altLang="en-US" sz="2400" dirty="0">
                <a:latin typeface="ＭＳ Ｐゴシック" panose="020B0600070205080204" pitchFamily="50" charset="-128"/>
                <a:ea typeface="ＭＳ Ｐゴシック" panose="020B0600070205080204" pitchFamily="50" charset="-128"/>
              </a:rPr>
              <a:t>  免疫</a:t>
            </a:r>
            <a:r>
              <a:rPr kumimoji="1" lang="ja-JP" altLang="en-US" sz="2400" dirty="0">
                <a:solidFill>
                  <a:srgbClr val="00B0F0"/>
                </a:solidFill>
                <a:latin typeface="ＭＳ Ｐゴシック" panose="020B0600070205080204" pitchFamily="50" charset="-128"/>
                <a:ea typeface="ＭＳ Ｐゴシック" panose="020B0600070205080204" pitchFamily="50" charset="-128"/>
              </a:rPr>
              <a:t>治療</a:t>
            </a:r>
            <a:endParaRPr kumimoji="1" lang="en-US" altLang="ja-JP" sz="2400" dirty="0">
              <a:solidFill>
                <a:srgbClr val="00B0F0"/>
              </a:solidFill>
              <a:latin typeface="ＭＳ Ｐゴシック" panose="020B0600070205080204" pitchFamily="50" charset="-128"/>
              <a:ea typeface="ＭＳ Ｐゴシック" panose="020B0600070205080204" pitchFamily="50" charset="-128"/>
            </a:endParaRPr>
          </a:p>
          <a:p>
            <a:pPr marL="0" indent="0">
              <a:buNone/>
            </a:pPr>
            <a:r>
              <a:rPr kumimoji="1" lang="ja-JP" altLang="en-US" sz="2400" dirty="0">
                <a:solidFill>
                  <a:srgbClr val="0000FF"/>
                </a:solidFill>
                <a:latin typeface="ＭＳ Ｐゴシック" panose="020B0600070205080204" pitchFamily="50" charset="-128"/>
                <a:ea typeface="ＭＳ Ｐゴシック" panose="020B0600070205080204" pitchFamily="50" charset="-128"/>
              </a:rPr>
              <a:t>　　</a:t>
            </a:r>
            <a:r>
              <a:rPr kumimoji="1" lang="ja-JP" altLang="en-US" sz="2400" dirty="0">
                <a:solidFill>
                  <a:srgbClr val="FF3399"/>
                </a:solidFill>
                <a:latin typeface="ＭＳ Ｐゴシック" panose="020B0600070205080204" pitchFamily="50" charset="-128"/>
                <a:ea typeface="ＭＳ Ｐゴシック" panose="020B0600070205080204" pitchFamily="50" charset="-128"/>
              </a:rPr>
              <a:t>免疫抑制剤・免疫吸着療法で一定の効果</a:t>
            </a:r>
          </a:p>
        </p:txBody>
      </p:sp>
      <p:sp>
        <p:nvSpPr>
          <p:cNvPr id="4" name="スライド番号プレースホルダー 3">
            <a:extLst>
              <a:ext uri="{FF2B5EF4-FFF2-40B4-BE49-F238E27FC236}">
                <a16:creationId xmlns:a16="http://schemas.microsoft.com/office/drawing/2014/main" id="{55201365-4961-9F61-2D43-FE642921490F}"/>
              </a:ext>
            </a:extLst>
          </p:cNvPr>
          <p:cNvSpPr>
            <a:spLocks noGrp="1"/>
          </p:cNvSpPr>
          <p:nvPr>
            <p:ph type="sldNum" sz="quarter" idx="12"/>
          </p:nvPr>
        </p:nvSpPr>
        <p:spPr/>
        <p:txBody>
          <a:bodyPr/>
          <a:lstStyle/>
          <a:p>
            <a:pPr>
              <a:defRPr/>
            </a:pPr>
            <a:fld id="{FE83968E-A939-4293-B9DC-196669673117}" type="slidenum">
              <a:rPr lang="en-US" altLang="ja-JP" smtClean="0"/>
              <a:pPr>
                <a:defRPr/>
              </a:pPr>
              <a:t>19</a:t>
            </a:fld>
            <a:endParaRPr lang="en-US" altLang="ja-JP"/>
          </a:p>
        </p:txBody>
      </p:sp>
    </p:spTree>
    <p:extLst>
      <p:ext uri="{BB962C8B-B14F-4D97-AF65-F5344CB8AC3E}">
        <p14:creationId xmlns:p14="http://schemas.microsoft.com/office/powerpoint/2010/main" val="3605768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5147" y="-49542"/>
            <a:ext cx="8229600" cy="1143000"/>
          </a:xfrm>
        </p:spPr>
        <p:txBody>
          <a:bodyPr>
            <a:normAutofit fontScale="90000"/>
          </a:bodyPr>
          <a:lstStyle/>
          <a:p>
            <a:r>
              <a:rPr kumimoji="1" lang="ja-JP" altLang="en-US" sz="3600" dirty="0">
                <a:solidFill>
                  <a:srgbClr val="00B0F0"/>
                </a:solidFill>
              </a:rPr>
              <a:t>このような基本的な情報さえ、</a:t>
            </a:r>
            <a:br>
              <a:rPr kumimoji="1" lang="ja-JP" altLang="en-US" sz="3600" dirty="0">
                <a:solidFill>
                  <a:srgbClr val="00B0F0"/>
                </a:solidFill>
              </a:rPr>
            </a:br>
            <a:r>
              <a:rPr kumimoji="1" lang="ja-JP" altLang="en-US" sz="3600" dirty="0">
                <a:solidFill>
                  <a:srgbClr val="00B0F0"/>
                </a:solidFill>
              </a:rPr>
              <a:t>メディア伝えてきませんでした</a:t>
            </a:r>
            <a:r>
              <a:rPr kumimoji="1" lang="en-US" altLang="ja-JP" sz="3600" dirty="0">
                <a:solidFill>
                  <a:srgbClr val="00B0F0"/>
                </a:solidFill>
              </a:rPr>
              <a:t>(/o</a:t>
            </a:r>
            <a:r>
              <a:rPr kumimoji="1" lang="ja-JP" altLang="en-US" sz="3600" dirty="0">
                <a:solidFill>
                  <a:srgbClr val="00B0F0"/>
                </a:solidFill>
              </a:rPr>
              <a:t>＼</a:t>
            </a:r>
            <a:r>
              <a:rPr kumimoji="1" lang="en-US" altLang="ja-JP" sz="3600" dirty="0">
                <a:solidFill>
                  <a:srgbClr val="00B0F0"/>
                </a:solidFill>
              </a:rPr>
              <a:t>)</a:t>
            </a:r>
            <a:endParaRPr kumimoji="1" lang="ja-JP" altLang="en-US" sz="3600" dirty="0">
              <a:solidFill>
                <a:srgbClr val="00B0F0"/>
              </a:solidFill>
            </a:endParaRPr>
          </a:p>
        </p:txBody>
      </p:sp>
      <p:sp>
        <p:nvSpPr>
          <p:cNvPr id="3" name="コンテンツ プレースホルダー 2"/>
          <p:cNvSpPr>
            <a:spLocks noGrp="1"/>
          </p:cNvSpPr>
          <p:nvPr>
            <p:ph idx="1"/>
          </p:nvPr>
        </p:nvSpPr>
        <p:spPr/>
        <p:txBody>
          <a:bodyPr/>
          <a:lstStyle/>
          <a:p>
            <a:endParaRPr kumimoji="1" lang="ja-JP" altLang="en-US" dirty="0"/>
          </a:p>
        </p:txBody>
      </p:sp>
      <p:pic>
        <p:nvPicPr>
          <p:cNvPr id="4" name="図 3"/>
          <p:cNvPicPr/>
          <p:nvPr/>
        </p:nvPicPr>
        <p:blipFill>
          <a:blip r:embed="rId2">
            <a:extLst>
              <a:ext uri="{28A0092B-C50C-407E-A947-70E740481C1C}">
                <a14:useLocalDpi xmlns:a14="http://schemas.microsoft.com/office/drawing/2010/main" val="0"/>
              </a:ext>
            </a:extLst>
          </a:blip>
          <a:srcRect/>
          <a:stretch>
            <a:fillRect/>
          </a:stretch>
        </p:blipFill>
        <p:spPr bwMode="auto">
          <a:xfrm>
            <a:off x="41389" y="1052736"/>
            <a:ext cx="5688632" cy="4650065"/>
          </a:xfrm>
          <a:prstGeom prst="rect">
            <a:avLst/>
          </a:prstGeom>
          <a:noFill/>
          <a:ln>
            <a:noFill/>
          </a:ln>
        </p:spPr>
      </p:pic>
      <p:sp>
        <p:nvSpPr>
          <p:cNvPr id="5" name="テキスト ボックス 4"/>
          <p:cNvSpPr txBox="1"/>
          <p:nvPr/>
        </p:nvSpPr>
        <p:spPr>
          <a:xfrm>
            <a:off x="6084678" y="4196662"/>
            <a:ext cx="2429191" cy="1938992"/>
          </a:xfrm>
          <a:prstGeom prst="rect">
            <a:avLst/>
          </a:prstGeom>
          <a:noFill/>
          <a:ln w="28575">
            <a:solidFill>
              <a:srgbClr val="FF0000"/>
            </a:solidFill>
          </a:ln>
        </p:spPr>
        <p:txBody>
          <a:bodyPr wrap="none" rtlCol="0">
            <a:spAutoFit/>
          </a:bodyPr>
          <a:lstStyle/>
          <a:p>
            <a:r>
              <a:rPr kumimoji="1" lang="ja-JP" altLang="en-US" sz="2000" b="1" dirty="0">
                <a:solidFill>
                  <a:srgbClr val="7030A0"/>
                </a:solidFill>
              </a:rPr>
              <a:t>副反応疑い報告</a:t>
            </a:r>
            <a:endParaRPr kumimoji="1" lang="en-US" altLang="ja-JP" sz="2000" b="1" dirty="0">
              <a:solidFill>
                <a:srgbClr val="7030A0"/>
              </a:solidFill>
            </a:endParaRPr>
          </a:p>
          <a:p>
            <a:r>
              <a:rPr kumimoji="1" lang="ja-JP" altLang="en-US" sz="2000" b="1" dirty="0"/>
              <a:t>（</a:t>
            </a:r>
            <a:r>
              <a:rPr kumimoji="1" lang="en-US" altLang="ja-JP" sz="2000" b="1" dirty="0"/>
              <a:t>100</a:t>
            </a:r>
            <a:r>
              <a:rPr kumimoji="1" lang="ja-JP" altLang="en-US" sz="2000" b="1" dirty="0"/>
              <a:t>万接種あたり）</a:t>
            </a:r>
          </a:p>
          <a:p>
            <a:r>
              <a:rPr lang="en-US" altLang="ja-JP" sz="2000" b="1" dirty="0">
                <a:solidFill>
                  <a:srgbClr val="FF0000"/>
                </a:solidFill>
              </a:rPr>
              <a:t>HPV</a:t>
            </a:r>
            <a:r>
              <a:rPr lang="ja-JP" altLang="en-US" sz="2000" b="1" dirty="0">
                <a:solidFill>
                  <a:srgbClr val="FF0000"/>
                </a:solidFill>
              </a:rPr>
              <a:t>       　　　     </a:t>
            </a:r>
            <a:r>
              <a:rPr lang="en-US" altLang="ja-JP" sz="2000" b="1" dirty="0">
                <a:solidFill>
                  <a:srgbClr val="FF0000"/>
                </a:solidFill>
              </a:rPr>
              <a:t>355.8</a:t>
            </a:r>
            <a:endParaRPr lang="ja-JP" altLang="en-US" sz="2000" b="1" dirty="0">
              <a:solidFill>
                <a:srgbClr val="FF0000"/>
              </a:solidFill>
            </a:endParaRPr>
          </a:p>
          <a:p>
            <a:r>
              <a:rPr kumimoji="1" lang="en-US" altLang="ja-JP" sz="2000" b="1" dirty="0"/>
              <a:t>4</a:t>
            </a:r>
            <a:r>
              <a:rPr kumimoji="1" lang="ja-JP" altLang="en-US" sz="2000" b="1" dirty="0"/>
              <a:t>種混合 　　        </a:t>
            </a:r>
            <a:r>
              <a:rPr kumimoji="1" lang="en-US" altLang="ja-JP" sz="2000" b="1" dirty="0"/>
              <a:t>36.6</a:t>
            </a:r>
            <a:endParaRPr kumimoji="1" lang="ja-JP" altLang="en-US" sz="2000" b="1" dirty="0"/>
          </a:p>
          <a:p>
            <a:r>
              <a:rPr lang="ja-JP" altLang="en-US" sz="2000" b="1" dirty="0"/>
              <a:t>風疹         　　      </a:t>
            </a:r>
            <a:r>
              <a:rPr lang="en-US" altLang="ja-JP" sz="2000" b="1" dirty="0"/>
              <a:t>28.5</a:t>
            </a:r>
            <a:endParaRPr lang="ja-JP" altLang="en-US" sz="2000" b="1" dirty="0"/>
          </a:p>
          <a:p>
            <a:r>
              <a:rPr kumimoji="1" lang="ja-JP" altLang="en-US" sz="2000" b="1" dirty="0"/>
              <a:t>日本脳炎 　　     </a:t>
            </a:r>
            <a:r>
              <a:rPr kumimoji="1" lang="en-US" altLang="ja-JP" sz="2000" b="1" dirty="0"/>
              <a:t>23.9</a:t>
            </a:r>
            <a:endParaRPr kumimoji="1" lang="ja-JP" altLang="en-US" sz="2000" b="1" dirty="0"/>
          </a:p>
        </p:txBody>
      </p:sp>
      <p:sp>
        <p:nvSpPr>
          <p:cNvPr id="6" name="テキスト ボックス 5">
            <a:extLst>
              <a:ext uri="{FF2B5EF4-FFF2-40B4-BE49-F238E27FC236}">
                <a16:creationId xmlns:a16="http://schemas.microsoft.com/office/drawing/2014/main" id="{7B8FFE51-8ED8-4F43-BAC1-6B9927ED382B}"/>
              </a:ext>
            </a:extLst>
          </p:cNvPr>
          <p:cNvSpPr txBox="1"/>
          <p:nvPr/>
        </p:nvSpPr>
        <p:spPr>
          <a:xfrm>
            <a:off x="5690142" y="1388746"/>
            <a:ext cx="3412469" cy="2246769"/>
          </a:xfrm>
          <a:prstGeom prst="rect">
            <a:avLst/>
          </a:prstGeom>
          <a:noFill/>
          <a:ln w="28575">
            <a:solidFill>
              <a:srgbClr val="FF0000"/>
            </a:solidFill>
          </a:ln>
        </p:spPr>
        <p:txBody>
          <a:bodyPr wrap="square" rtlCol="0">
            <a:spAutoFit/>
          </a:bodyPr>
          <a:lstStyle/>
          <a:p>
            <a:r>
              <a:rPr lang="ja-JP" altLang="en-US" sz="2000" b="1" dirty="0"/>
              <a:t>女性にとっては、乳癌、大腸癌、肺癌の方がずっと怖い</a:t>
            </a:r>
          </a:p>
          <a:p>
            <a:endParaRPr lang="ja-JP" altLang="en-US" sz="2000" b="1" dirty="0"/>
          </a:p>
          <a:p>
            <a:r>
              <a:rPr lang="ja-JP" altLang="en-US" sz="2000" b="1" dirty="0"/>
              <a:t>子宮頸癌は、検診で</a:t>
            </a:r>
            <a:br>
              <a:rPr lang="ja-JP" altLang="en-US" sz="2000" b="1" dirty="0"/>
            </a:br>
            <a:r>
              <a:rPr lang="ja-JP" altLang="en-US" sz="2000" b="1" dirty="0"/>
              <a:t>前癌病変で、発見できる　</a:t>
            </a:r>
            <a:br>
              <a:rPr lang="ja-JP" altLang="en-US" sz="2000" b="1" dirty="0"/>
            </a:br>
            <a:r>
              <a:rPr lang="ja-JP" altLang="en-US" sz="2000" b="1" dirty="0"/>
              <a:t>珍しいがん</a:t>
            </a:r>
            <a:endParaRPr lang="en-US" altLang="ja-JP" sz="2000" b="1" dirty="0"/>
          </a:p>
          <a:p>
            <a:r>
              <a:rPr lang="ja-JP" altLang="en-US" sz="2000" b="1" dirty="0">
                <a:solidFill>
                  <a:srgbClr val="FF6699"/>
                </a:solidFill>
              </a:rPr>
              <a:t>早期発見で赤ちゃんも産める</a:t>
            </a:r>
            <a:endParaRPr lang="ja-JP" altLang="en-US" sz="2000" b="1" dirty="0"/>
          </a:p>
        </p:txBody>
      </p:sp>
      <p:sp>
        <p:nvSpPr>
          <p:cNvPr id="7" name="テキスト ボックス 6"/>
          <p:cNvSpPr txBox="1"/>
          <p:nvPr/>
        </p:nvSpPr>
        <p:spPr>
          <a:xfrm>
            <a:off x="354486" y="5702801"/>
            <a:ext cx="5617243" cy="1323439"/>
          </a:xfrm>
          <a:prstGeom prst="rect">
            <a:avLst/>
          </a:prstGeom>
          <a:noFill/>
        </p:spPr>
        <p:txBody>
          <a:bodyPr wrap="none" rtlCol="0">
            <a:spAutoFit/>
          </a:bodyPr>
          <a:lstStyle/>
          <a:p>
            <a:r>
              <a:rPr lang="ja-JP" altLang="en-US" sz="2000" dirty="0">
                <a:solidFill>
                  <a:srgbClr val="00B0F0"/>
                </a:solidFill>
              </a:rPr>
              <a:t>えにしの</a:t>
            </a:r>
            <a:r>
              <a:rPr lang="en-US" altLang="ja-JP" sz="2000" dirty="0">
                <a:solidFill>
                  <a:srgbClr val="00B0F0"/>
                </a:solidFill>
              </a:rPr>
              <a:t>HP</a:t>
            </a:r>
            <a:r>
              <a:rPr lang="ja-JP" altLang="en-US" sz="2000" dirty="0">
                <a:solidFill>
                  <a:srgbClr val="00B0F0"/>
                </a:solidFill>
              </a:rPr>
              <a:t>（「ゆきえにし」ででてきます）。その中の</a:t>
            </a:r>
          </a:p>
          <a:p>
            <a:r>
              <a:rPr lang="ja-JP" altLang="en-US" sz="2000" dirty="0">
                <a:solidFill>
                  <a:srgbClr val="00B0F0"/>
                </a:solidFill>
              </a:rPr>
              <a:t>「子宮頸ガン予防？」ワクチンの部屋基礎的情報</a:t>
            </a:r>
            <a:br>
              <a:rPr lang="ja-JP" altLang="en-US" sz="2000" dirty="0">
                <a:solidFill>
                  <a:srgbClr val="00B0F0"/>
                </a:solidFill>
              </a:rPr>
            </a:br>
            <a:r>
              <a:rPr lang="en-US" altLang="ja-JP" sz="2000" dirty="0">
                <a:solidFill>
                  <a:srgbClr val="00B0F0"/>
                </a:solidFill>
                <a:hlinkClick r:id="rId3"/>
              </a:rPr>
              <a:t>http://www.yuki-enishi.com/kusuri/keigan-00.html</a:t>
            </a:r>
            <a:endParaRPr lang="ja-JP" altLang="en-US" sz="2000" dirty="0">
              <a:solidFill>
                <a:srgbClr val="00B0F0"/>
              </a:solidFill>
            </a:endParaRPr>
          </a:p>
          <a:p>
            <a:endParaRPr kumimoji="1" lang="ja-JP" altLang="en-US" sz="2000" dirty="0">
              <a:solidFill>
                <a:srgbClr val="00B0F0"/>
              </a:solidFill>
            </a:endParaRPr>
          </a:p>
        </p:txBody>
      </p:sp>
    </p:spTree>
    <p:extLst>
      <p:ext uri="{BB962C8B-B14F-4D97-AF65-F5344CB8AC3E}">
        <p14:creationId xmlns:p14="http://schemas.microsoft.com/office/powerpoint/2010/main" val="3208287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E35BA60-C5BB-E17F-61BE-C3A8C5D15488}"/>
              </a:ext>
            </a:extLst>
          </p:cNvPr>
          <p:cNvSpPr>
            <a:spLocks noGrp="1"/>
          </p:cNvSpPr>
          <p:nvPr>
            <p:ph type="title"/>
          </p:nvPr>
        </p:nvSpPr>
        <p:spPr/>
        <p:txBody>
          <a:bodyPr>
            <a:normAutofit/>
          </a:bodyPr>
          <a:lstStyle/>
          <a:p>
            <a:pPr algn="ctr"/>
            <a:r>
              <a:rPr kumimoji="1" lang="ja-JP" altLang="en-US" sz="3600" dirty="0">
                <a:solidFill>
                  <a:srgbClr val="00B0F0"/>
                </a:solidFill>
                <a:latin typeface="ＭＳ Ｐゴシック" panose="020B0600070205080204" pitchFamily="50" charset="-128"/>
                <a:ea typeface="ＭＳ Ｐゴシック" panose="020B0600070205080204" pitchFamily="50" charset="-128"/>
              </a:rPr>
              <a:t>ＨＰＶワクチンの危険な成分</a:t>
            </a:r>
          </a:p>
        </p:txBody>
      </p:sp>
      <p:sp>
        <p:nvSpPr>
          <p:cNvPr id="3" name="コンテンツ プレースホルダー 2">
            <a:extLst>
              <a:ext uri="{FF2B5EF4-FFF2-40B4-BE49-F238E27FC236}">
                <a16:creationId xmlns:a16="http://schemas.microsoft.com/office/drawing/2014/main" id="{9FFE5BB9-8432-BE06-225F-DB03BA3B7C64}"/>
              </a:ext>
            </a:extLst>
          </p:cNvPr>
          <p:cNvSpPr>
            <a:spLocks noGrp="1"/>
          </p:cNvSpPr>
          <p:nvPr>
            <p:ph idx="1"/>
          </p:nvPr>
        </p:nvSpPr>
        <p:spPr>
          <a:xfrm>
            <a:off x="265922" y="1628800"/>
            <a:ext cx="8612155" cy="4710727"/>
          </a:xfrm>
          <a:ln w="28575">
            <a:solidFill>
              <a:srgbClr val="00B0F0"/>
            </a:solidFill>
          </a:ln>
        </p:spPr>
        <p:txBody>
          <a:bodyPr>
            <a:normAutofit fontScale="70000" lnSpcReduction="20000"/>
          </a:bodyPr>
          <a:lstStyle/>
          <a:p>
            <a:pPr>
              <a:buFont typeface="Wingdings" panose="05000000000000000000" pitchFamily="2" charset="2"/>
              <a:buChar char="Ø"/>
            </a:pPr>
            <a:r>
              <a:rPr kumimoji="1" lang="ja-JP" altLang="en-US" sz="3600" dirty="0">
                <a:solidFill>
                  <a:srgbClr val="0000FF"/>
                </a:solidFill>
                <a:latin typeface="ＭＳ Ｐゴシック" panose="020B0600070205080204" pitchFamily="50" charset="-128"/>
                <a:ea typeface="ＭＳ Ｐゴシック" panose="020B0600070205080204" pitchFamily="50" charset="-128"/>
              </a:rPr>
              <a:t>　</a:t>
            </a:r>
            <a:r>
              <a:rPr kumimoji="1" lang="ja-JP" altLang="en-US" sz="3300" dirty="0">
                <a:solidFill>
                  <a:srgbClr val="FF3399"/>
                </a:solidFill>
                <a:latin typeface="ＭＳ Ｐゴシック" panose="020B0600070205080204" pitchFamily="50" charset="-128"/>
                <a:ea typeface="ＭＳ Ｐゴシック" panose="020B0600070205080204" pitchFamily="50" charset="-128"/>
              </a:rPr>
              <a:t>免疫を過剰に活性化</a:t>
            </a:r>
            <a:endParaRPr kumimoji="1" lang="en-US" altLang="ja-JP" sz="3300"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sz="3300" dirty="0">
                <a:latin typeface="ＭＳ Ｐゴシック" panose="020B0600070205080204" pitchFamily="50" charset="-128"/>
                <a:ea typeface="ＭＳ Ｐゴシック" panose="020B0600070205080204" pitchFamily="50" charset="-128"/>
              </a:rPr>
              <a:t>　　　抗原である</a:t>
            </a:r>
            <a:r>
              <a:rPr kumimoji="1" lang="en-US" altLang="ja-JP" sz="3300" dirty="0">
                <a:latin typeface="ＭＳ Ｐゴシック" panose="020B0600070205080204" pitchFamily="50" charset="-128"/>
                <a:ea typeface="ＭＳ Ｐゴシック" panose="020B0600070205080204" pitchFamily="50" charset="-128"/>
              </a:rPr>
              <a:t>L1-VLP</a:t>
            </a:r>
            <a:r>
              <a:rPr kumimoji="1" lang="ja-JP" altLang="en-US" sz="3300" dirty="0">
                <a:latin typeface="ＭＳ Ｐゴシック" panose="020B0600070205080204" pitchFamily="50" charset="-128"/>
                <a:ea typeface="ＭＳ Ｐゴシック" panose="020B0600070205080204" pitchFamily="50" charset="-128"/>
              </a:rPr>
              <a:t>に強い免疫原性（実験論文）　　　　　</a:t>
            </a:r>
            <a:endParaRPr kumimoji="1" lang="en-US" altLang="ja-JP" sz="3300" dirty="0">
              <a:latin typeface="ＭＳ Ｐゴシック" panose="020B0600070205080204" pitchFamily="50" charset="-128"/>
              <a:ea typeface="ＭＳ Ｐゴシック" panose="020B0600070205080204" pitchFamily="50" charset="-128"/>
            </a:endParaRPr>
          </a:p>
          <a:p>
            <a:pPr marL="0" indent="0">
              <a:buNone/>
            </a:pPr>
            <a:r>
              <a:rPr kumimoji="1" lang="ja-JP" altLang="en-US" sz="3300" dirty="0">
                <a:latin typeface="ＭＳ Ｐゴシック" panose="020B0600070205080204" pitchFamily="50" charset="-128"/>
                <a:ea typeface="ＭＳ Ｐゴシック" panose="020B0600070205080204" pitchFamily="50" charset="-128"/>
              </a:rPr>
              <a:t>　　  アジュバントでさらに増強</a:t>
            </a:r>
            <a:endParaRPr kumimoji="1" lang="en-US" altLang="ja-JP" sz="3300" dirty="0">
              <a:latin typeface="ＭＳ Ｐゴシック" panose="020B0600070205080204" pitchFamily="50" charset="-128"/>
              <a:ea typeface="ＭＳ Ｐゴシック" panose="020B0600070205080204" pitchFamily="50" charset="-128"/>
            </a:endParaRPr>
          </a:p>
          <a:p>
            <a:pPr marL="0" indent="0">
              <a:buNone/>
            </a:pPr>
            <a:r>
              <a:rPr kumimoji="1" lang="ja-JP" altLang="en-US" sz="3300" dirty="0">
                <a:latin typeface="ＭＳ Ｐゴシック" panose="020B0600070205080204" pitchFamily="50" charset="-128"/>
                <a:ea typeface="ＭＳ Ｐゴシック" panose="020B0600070205080204" pitchFamily="50" charset="-128"/>
              </a:rPr>
              <a:t>　    </a:t>
            </a:r>
            <a:r>
              <a:rPr kumimoji="1" lang="ja-JP" altLang="en-US" sz="3300" dirty="0">
                <a:solidFill>
                  <a:srgbClr val="00B050"/>
                </a:solidFill>
                <a:latin typeface="ＭＳ Ｐゴシック" panose="020B0600070205080204" pitchFamily="50" charset="-128"/>
                <a:ea typeface="ＭＳ Ｐゴシック" panose="020B0600070205080204" pitchFamily="50" charset="-128"/>
              </a:rPr>
              <a:t>サーバリックス　：　</a:t>
            </a:r>
            <a:r>
              <a:rPr kumimoji="1" lang="en-US" altLang="ja-JP" sz="3300" dirty="0">
                <a:solidFill>
                  <a:srgbClr val="00B050"/>
                </a:solidFill>
                <a:latin typeface="ＭＳ Ｐゴシック" panose="020B0600070205080204" pitchFamily="50" charset="-128"/>
                <a:ea typeface="ＭＳ Ｐゴシック" panose="020B0600070205080204" pitchFamily="50" charset="-128"/>
              </a:rPr>
              <a:t>AS04</a:t>
            </a:r>
            <a:r>
              <a:rPr kumimoji="1" lang="ja-JP" altLang="en-US" sz="3300" dirty="0">
                <a:solidFill>
                  <a:srgbClr val="00B050"/>
                </a:solidFill>
                <a:latin typeface="ＭＳ Ｐゴシック" panose="020B0600070205080204" pitchFamily="50" charset="-128"/>
                <a:ea typeface="ＭＳ Ｐゴシック" panose="020B0600070205080204" pitchFamily="50" charset="-128"/>
              </a:rPr>
              <a:t>　自然感染の</a:t>
            </a:r>
            <a:r>
              <a:rPr lang="en-US" altLang="ja-JP" sz="3300" dirty="0">
                <a:solidFill>
                  <a:srgbClr val="00B050"/>
                </a:solidFill>
                <a:latin typeface="ＭＳ Ｐゴシック" panose="020B0600070205080204" pitchFamily="50" charset="-128"/>
                <a:ea typeface="ＭＳ Ｐゴシック" panose="020B0600070205080204" pitchFamily="50" charset="-128"/>
              </a:rPr>
              <a:t>10.5</a:t>
            </a:r>
            <a:r>
              <a:rPr lang="ja-JP" altLang="en-US" sz="3300" dirty="0">
                <a:solidFill>
                  <a:srgbClr val="00B050"/>
                </a:solidFill>
                <a:latin typeface="ＭＳ Ｐゴシック" panose="020B0600070205080204" pitchFamily="50" charset="-128"/>
                <a:ea typeface="ＭＳ Ｐゴシック" panose="020B0600070205080204" pitchFamily="50" charset="-128"/>
              </a:rPr>
              <a:t>～</a:t>
            </a:r>
            <a:r>
              <a:rPr lang="en-US" altLang="ja-JP" sz="3300" dirty="0">
                <a:solidFill>
                  <a:srgbClr val="00B050"/>
                </a:solidFill>
                <a:latin typeface="ＭＳ Ｐゴシック" panose="020B0600070205080204" pitchFamily="50" charset="-128"/>
                <a:ea typeface="ＭＳ Ｐゴシック" panose="020B0600070205080204" pitchFamily="50" charset="-128"/>
              </a:rPr>
              <a:t>27</a:t>
            </a:r>
            <a:r>
              <a:rPr lang="ja-JP" altLang="en-US" sz="3300" dirty="0">
                <a:solidFill>
                  <a:srgbClr val="00B050"/>
                </a:solidFill>
                <a:latin typeface="ＭＳ Ｐゴシック" panose="020B0600070205080204" pitchFamily="50" charset="-128"/>
                <a:ea typeface="ＭＳ Ｐゴシック" panose="020B0600070205080204" pitchFamily="50" charset="-128"/>
              </a:rPr>
              <a:t>倍</a:t>
            </a:r>
            <a:endParaRPr lang="en-US" altLang="ja-JP" sz="3300" dirty="0">
              <a:solidFill>
                <a:srgbClr val="00B050"/>
              </a:solidFill>
              <a:latin typeface="ＭＳ Ｐゴシック" panose="020B0600070205080204" pitchFamily="50" charset="-128"/>
              <a:ea typeface="ＭＳ Ｐゴシック" panose="020B0600070205080204" pitchFamily="50" charset="-128"/>
            </a:endParaRPr>
          </a:p>
          <a:p>
            <a:pPr marL="0" indent="0">
              <a:buNone/>
            </a:pPr>
            <a:r>
              <a:rPr lang="ja-JP" altLang="en-US" sz="3300" dirty="0">
                <a:solidFill>
                  <a:srgbClr val="00B050"/>
                </a:solidFill>
                <a:latin typeface="ＭＳ Ｐゴシック" panose="020B0600070205080204" pitchFamily="50" charset="-128"/>
                <a:ea typeface="ＭＳ Ｐゴシック" panose="020B0600070205080204" pitchFamily="50" charset="-128"/>
              </a:rPr>
              <a:t>　　  </a:t>
            </a:r>
            <a:r>
              <a:rPr kumimoji="1" lang="ja-JP" altLang="en-US" sz="3300" dirty="0">
                <a:solidFill>
                  <a:srgbClr val="00B050"/>
                </a:solidFill>
                <a:latin typeface="ＭＳ Ｐゴシック" panose="020B0600070205080204" pitchFamily="50" charset="-128"/>
                <a:ea typeface="ＭＳ Ｐゴシック" panose="020B0600070205080204" pitchFamily="50" charset="-128"/>
              </a:rPr>
              <a:t>ガーダシル　：　</a:t>
            </a:r>
            <a:r>
              <a:rPr kumimoji="1" lang="en-US" altLang="ja-JP" sz="3300" dirty="0">
                <a:solidFill>
                  <a:srgbClr val="00B050"/>
                </a:solidFill>
                <a:latin typeface="ＭＳ Ｐゴシック" panose="020B0600070205080204" pitchFamily="50" charset="-128"/>
                <a:ea typeface="ＭＳ Ｐゴシック" panose="020B0600070205080204" pitchFamily="50" charset="-128"/>
              </a:rPr>
              <a:t>AAHS</a:t>
            </a:r>
            <a:r>
              <a:rPr kumimoji="1" lang="ja-JP" altLang="en-US" sz="3300" dirty="0">
                <a:solidFill>
                  <a:srgbClr val="00B050"/>
                </a:solidFill>
                <a:latin typeface="ＭＳ Ｐゴシック" panose="020B0600070205080204" pitchFamily="50" charset="-128"/>
                <a:ea typeface="ＭＳ Ｐゴシック" panose="020B0600070205080204" pitchFamily="50" charset="-128"/>
              </a:rPr>
              <a:t>　アジュバントなしの</a:t>
            </a:r>
            <a:r>
              <a:rPr kumimoji="1" lang="en-US" altLang="ja-JP" sz="3300" dirty="0">
                <a:solidFill>
                  <a:srgbClr val="00B050"/>
                </a:solidFill>
                <a:latin typeface="ＭＳ Ｐゴシック" panose="020B0600070205080204" pitchFamily="50" charset="-128"/>
                <a:ea typeface="ＭＳ Ｐゴシック" panose="020B0600070205080204" pitchFamily="50" charset="-128"/>
              </a:rPr>
              <a:t>100</a:t>
            </a:r>
            <a:r>
              <a:rPr kumimoji="1" lang="ja-JP" altLang="en-US" sz="3300" dirty="0">
                <a:solidFill>
                  <a:srgbClr val="00B050"/>
                </a:solidFill>
                <a:latin typeface="ＭＳ Ｐゴシック" panose="020B0600070205080204" pitchFamily="50" charset="-128"/>
                <a:ea typeface="ＭＳ Ｐゴシック" panose="020B0600070205080204" pitchFamily="50" charset="-128"/>
              </a:rPr>
              <a:t>倍</a:t>
            </a:r>
            <a:endParaRPr kumimoji="1" lang="en-US" altLang="ja-JP" sz="3300" dirty="0">
              <a:solidFill>
                <a:srgbClr val="00B050"/>
              </a:solidFill>
              <a:latin typeface="ＭＳ Ｐゴシック" panose="020B0600070205080204" pitchFamily="50" charset="-128"/>
              <a:ea typeface="ＭＳ Ｐゴシック" panose="020B0600070205080204" pitchFamily="50" charset="-128"/>
            </a:endParaRPr>
          </a:p>
          <a:p>
            <a:pPr marL="0" indent="0">
              <a:buNone/>
            </a:pPr>
            <a:r>
              <a:rPr lang="ja-JP" altLang="en-US" sz="3300" dirty="0">
                <a:latin typeface="ＭＳ Ｐゴシック" panose="020B0600070205080204" pitchFamily="50" charset="-128"/>
                <a:ea typeface="ＭＳ Ｐゴシック" panose="020B0600070205080204" pitchFamily="50" charset="-128"/>
              </a:rPr>
              <a:t>　　　　</a:t>
            </a:r>
            <a:endParaRPr lang="en-US" altLang="ja-JP" sz="3300" dirty="0">
              <a:latin typeface="ＭＳ Ｐゴシック" panose="020B0600070205080204" pitchFamily="50" charset="-128"/>
              <a:ea typeface="ＭＳ Ｐゴシック" panose="020B0600070205080204" pitchFamily="50" charset="-128"/>
            </a:endParaRPr>
          </a:p>
          <a:p>
            <a:pPr>
              <a:buFont typeface="Wingdings" panose="05000000000000000000" pitchFamily="2" charset="2"/>
              <a:buChar char="Ø"/>
            </a:pPr>
            <a:r>
              <a:rPr kumimoji="1" lang="ja-JP" altLang="en-US" sz="3300" dirty="0">
                <a:solidFill>
                  <a:srgbClr val="0000FF"/>
                </a:solidFill>
                <a:latin typeface="ＭＳ Ｐゴシック" panose="020B0600070205080204" pitchFamily="50" charset="-128"/>
                <a:ea typeface="ＭＳ Ｐゴシック" panose="020B0600070205080204" pitchFamily="50" charset="-128"/>
              </a:rPr>
              <a:t>　</a:t>
            </a:r>
            <a:r>
              <a:rPr kumimoji="1" lang="ja-JP" altLang="en-US" sz="3300" dirty="0">
                <a:solidFill>
                  <a:srgbClr val="FF3399"/>
                </a:solidFill>
                <a:latin typeface="ＭＳ Ｐゴシック" panose="020B0600070205080204" pitchFamily="50" charset="-128"/>
                <a:ea typeface="ＭＳ Ｐゴシック" panose="020B0600070205080204" pitchFamily="50" charset="-128"/>
              </a:rPr>
              <a:t>分子相同性</a:t>
            </a:r>
            <a:endParaRPr kumimoji="1" lang="en-US" altLang="ja-JP" sz="3300" dirty="0">
              <a:solidFill>
                <a:srgbClr val="FF3399"/>
              </a:solidFill>
              <a:latin typeface="ＭＳ Ｐゴシック" panose="020B0600070205080204" pitchFamily="50" charset="-128"/>
              <a:ea typeface="ＭＳ Ｐゴシック" panose="020B0600070205080204" pitchFamily="50" charset="-128"/>
            </a:endParaRPr>
          </a:p>
          <a:p>
            <a:pPr marL="0" indent="0">
              <a:buNone/>
            </a:pPr>
            <a:r>
              <a:rPr kumimoji="1" lang="ja-JP" altLang="en-US" sz="3300" dirty="0">
                <a:latin typeface="ＭＳ Ｐゴシック" panose="020B0600070205080204" pitchFamily="50" charset="-128"/>
                <a:ea typeface="ＭＳ Ｐゴシック" panose="020B0600070205080204" pitchFamily="50" charset="-128"/>
              </a:rPr>
              <a:t>　　  </a:t>
            </a:r>
            <a:r>
              <a:rPr kumimoji="1" lang="en-US" altLang="ja-JP" sz="3300" dirty="0">
                <a:latin typeface="ＭＳ Ｐゴシック" panose="020B0600070205080204" pitchFamily="50" charset="-128"/>
                <a:ea typeface="ＭＳ Ｐゴシック" panose="020B0600070205080204" pitchFamily="50" charset="-128"/>
              </a:rPr>
              <a:t>L1-VLP</a:t>
            </a:r>
            <a:r>
              <a:rPr kumimoji="1" lang="ja-JP" altLang="en-US" sz="3300" dirty="0">
                <a:latin typeface="ＭＳ Ｐゴシック" panose="020B0600070205080204" pitchFamily="50" charset="-128"/>
                <a:ea typeface="ＭＳ Ｐゴシック" panose="020B0600070205080204" pitchFamily="50" charset="-128"/>
              </a:rPr>
              <a:t>とヒトのアミノ酸配列の部分一致多数</a:t>
            </a:r>
            <a:endParaRPr kumimoji="1" lang="en-US" altLang="ja-JP" sz="3300" dirty="0">
              <a:latin typeface="ＭＳ Ｐゴシック" panose="020B0600070205080204" pitchFamily="50" charset="-128"/>
              <a:ea typeface="ＭＳ Ｐゴシック" panose="020B0600070205080204" pitchFamily="50" charset="-128"/>
            </a:endParaRPr>
          </a:p>
          <a:p>
            <a:pPr marL="0" indent="0">
              <a:buNone/>
            </a:pPr>
            <a:endParaRPr kumimoji="1" lang="en-US" altLang="ja-JP" sz="3300" dirty="0">
              <a:latin typeface="ＭＳ Ｐゴシック" panose="020B0600070205080204" pitchFamily="50" charset="-128"/>
              <a:ea typeface="ＭＳ Ｐゴシック" panose="020B0600070205080204" pitchFamily="50" charset="-128"/>
            </a:endParaRPr>
          </a:p>
          <a:p>
            <a:pPr marL="0" indent="0">
              <a:buNone/>
            </a:pPr>
            <a:r>
              <a:rPr kumimoji="1" lang="ja-JP" altLang="en-US" sz="3300" dirty="0">
                <a:latin typeface="ＭＳ Ｐゴシック" panose="020B0600070205080204" pitchFamily="50" charset="-128"/>
                <a:ea typeface="ＭＳ Ｐゴシック" panose="020B0600070205080204" pitchFamily="50" charset="-128"/>
              </a:rPr>
              <a:t>　   　　　    　　　　　　　　↓　　　　　　　　　　　　　　</a:t>
            </a:r>
          </a:p>
          <a:p>
            <a:pPr marL="0" indent="0">
              <a:buNone/>
            </a:pPr>
            <a:r>
              <a:rPr kumimoji="1" lang="ja-JP" altLang="en-US" sz="3300" dirty="0">
                <a:solidFill>
                  <a:srgbClr val="FF0000"/>
                </a:solidFill>
                <a:latin typeface="ＭＳ Ｐゴシック" panose="020B0600070205080204" pitchFamily="50" charset="-128"/>
                <a:ea typeface="ＭＳ Ｐゴシック" panose="020B0600070205080204" pitchFamily="50" charset="-128"/>
              </a:rPr>
              <a:t>                   </a:t>
            </a:r>
            <a:r>
              <a:rPr kumimoji="1" lang="ja-JP" altLang="en-US" sz="3300" dirty="0">
                <a:latin typeface="ＭＳ Ｐゴシック" panose="020B0600070205080204" pitchFamily="50" charset="-128"/>
                <a:ea typeface="ＭＳ Ｐゴシック" panose="020B0600070205080204" pitchFamily="50" charset="-128"/>
              </a:rPr>
              <a:t>「免疫寛容」　が破綻</a:t>
            </a:r>
          </a:p>
          <a:p>
            <a:pPr marL="0" indent="0">
              <a:buNone/>
            </a:pPr>
            <a:r>
              <a:rPr kumimoji="1" lang="ja-JP" altLang="en-US" sz="3300" dirty="0">
                <a:latin typeface="ＭＳ Ｐゴシック" panose="020B0600070205080204" pitchFamily="50" charset="-128"/>
                <a:ea typeface="ＭＳ Ｐゴシック" panose="020B0600070205080204" pitchFamily="50" charset="-128"/>
              </a:rPr>
              <a:t>                                 ↓</a:t>
            </a:r>
            <a:br>
              <a:rPr kumimoji="1" lang="ja-JP" altLang="en-US" sz="3300" dirty="0">
                <a:latin typeface="ＭＳ Ｐゴシック" panose="020B0600070205080204" pitchFamily="50" charset="-128"/>
                <a:ea typeface="ＭＳ Ｐゴシック" panose="020B0600070205080204" pitchFamily="50" charset="-128"/>
              </a:rPr>
            </a:br>
            <a:r>
              <a:rPr kumimoji="1" lang="ja-JP" altLang="en-US" sz="3300" dirty="0">
                <a:latin typeface="ＭＳ Ｐゴシック" panose="020B0600070205080204" pitchFamily="50" charset="-128"/>
                <a:ea typeface="ＭＳ Ｐゴシック" panose="020B0600070205080204" pitchFamily="50" charset="-128"/>
              </a:rPr>
              <a:t>                        自己免疫疾患</a:t>
            </a:r>
            <a:endParaRPr kumimoji="1" lang="en-US" altLang="ja-JP" dirty="0">
              <a:solidFill>
                <a:srgbClr val="FF0000"/>
              </a:solidFill>
            </a:endParaRPr>
          </a:p>
          <a:p>
            <a:pPr marL="0" indent="0">
              <a:buNone/>
            </a:pPr>
            <a:endParaRPr lang="en-US" altLang="ja-JP" dirty="0"/>
          </a:p>
        </p:txBody>
      </p:sp>
    </p:spTree>
    <p:extLst>
      <p:ext uri="{BB962C8B-B14F-4D97-AF65-F5344CB8AC3E}">
        <p14:creationId xmlns:p14="http://schemas.microsoft.com/office/powerpoint/2010/main" val="1678792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886DE19-0883-B4F0-1B68-8FE7FC40B5C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FD2AEB86-C277-2531-FDFA-75215113403C}"/>
              </a:ext>
            </a:extLst>
          </p:cNvPr>
          <p:cNvSpPr>
            <a:spLocks noGrp="1"/>
          </p:cNvSpPr>
          <p:nvPr>
            <p:ph idx="1"/>
          </p:nvPr>
        </p:nvSpPr>
        <p:spPr/>
        <p:txBody>
          <a:bodyPr/>
          <a:lstStyle/>
          <a:p>
            <a:endParaRPr kumimoji="1" lang="ja-JP" altLang="en-US"/>
          </a:p>
        </p:txBody>
      </p:sp>
      <p:sp>
        <p:nvSpPr>
          <p:cNvPr id="5" name="テキスト ボックス 4">
            <a:extLst>
              <a:ext uri="{FF2B5EF4-FFF2-40B4-BE49-F238E27FC236}">
                <a16:creationId xmlns:a16="http://schemas.microsoft.com/office/drawing/2014/main" id="{D47AA8E0-45AA-44A5-69AD-FCD29894454C}"/>
              </a:ext>
            </a:extLst>
          </p:cNvPr>
          <p:cNvSpPr txBox="1"/>
          <p:nvPr/>
        </p:nvSpPr>
        <p:spPr>
          <a:xfrm>
            <a:off x="453722" y="120402"/>
            <a:ext cx="8236555" cy="6617196"/>
          </a:xfrm>
          <a:prstGeom prst="rect">
            <a:avLst/>
          </a:prstGeom>
          <a:noFill/>
          <a:ln w="12700">
            <a:solidFill>
              <a:srgbClr val="00B050"/>
            </a:solidFill>
          </a:ln>
        </p:spPr>
        <p:txBody>
          <a:bodyPr wrap="square">
            <a:spAutoFit/>
          </a:bodyPr>
          <a:lstStyle/>
          <a:p>
            <a:r>
              <a:rPr lang="ja-JP" altLang="en-US" sz="3200" dirty="0">
                <a:solidFill>
                  <a:srgbClr val="FF00FF"/>
                </a:solidFill>
              </a:rPr>
              <a:t> </a:t>
            </a:r>
            <a:r>
              <a:rPr lang="ja-JP" altLang="en-US" sz="2800" dirty="0">
                <a:solidFill>
                  <a:srgbClr val="00B050"/>
                </a:solidFill>
              </a:rPr>
              <a:t>お医者さんたちが、間違った助言をするわけ</a:t>
            </a:r>
            <a:br>
              <a:rPr lang="ja-JP" altLang="en-US" sz="2800" dirty="0">
                <a:solidFill>
                  <a:srgbClr val="00B050"/>
                </a:solidFill>
              </a:rPr>
            </a:br>
            <a:r>
              <a:rPr lang="ja-JP" altLang="en-US" sz="2800" dirty="0">
                <a:solidFill>
                  <a:srgbClr val="00B050"/>
                </a:solidFill>
              </a:rPr>
              <a:t>            ワクチンとひとくちにいっても。。</a:t>
            </a:r>
          </a:p>
          <a:p>
            <a:br>
              <a:rPr lang="ja-JP" altLang="en-US" dirty="0"/>
            </a:br>
            <a:r>
              <a:rPr lang="ja-JP" altLang="en-US" dirty="0">
                <a:solidFill>
                  <a:srgbClr val="FF6699"/>
                </a:solidFill>
              </a:rPr>
              <a:t>ハシカや風疹など弱毒化ワクチンは、</a:t>
            </a:r>
            <a:br>
              <a:rPr lang="ja-JP" altLang="en-US" dirty="0">
                <a:solidFill>
                  <a:srgbClr val="FF6699"/>
                </a:solidFill>
              </a:rPr>
            </a:br>
            <a:r>
              <a:rPr lang="ja-JP" altLang="en-US" dirty="0"/>
              <a:t>もともとのウイルスの中から、</a:t>
            </a:r>
          </a:p>
          <a:p>
            <a:r>
              <a:rPr lang="ja-JP" altLang="en-US" dirty="0"/>
              <a:t>病気は起こさないけれど、免疫をつくる力が残っている株をつかっています。</a:t>
            </a:r>
          </a:p>
          <a:p>
            <a:endParaRPr lang="ja-JP" altLang="en-US" dirty="0"/>
          </a:p>
          <a:p>
            <a:r>
              <a:rPr lang="ja-JP" altLang="en-US" dirty="0"/>
              <a:t>一方、</a:t>
            </a:r>
            <a:br>
              <a:rPr lang="ja-JP" altLang="en-US" dirty="0"/>
            </a:br>
            <a:r>
              <a:rPr lang="ja-JP" altLang="en-US" dirty="0">
                <a:solidFill>
                  <a:srgbClr val="FF6699"/>
                </a:solidFill>
              </a:rPr>
              <a:t>ＨＰＶワクチンは、次のページような危険な操作をしています、</a:t>
            </a:r>
          </a:p>
          <a:p>
            <a:r>
              <a:rPr lang="ja-JP" altLang="en-US" dirty="0"/>
              <a:t>女性たちの人生が無しになってしまっているのは、そのためです。</a:t>
            </a:r>
          </a:p>
          <a:p>
            <a:endParaRPr lang="ja-JP" altLang="en-US" dirty="0"/>
          </a:p>
          <a:p>
            <a:r>
              <a:rPr lang="ja-JP" altLang="en-US" dirty="0">
                <a:solidFill>
                  <a:srgbClr val="00B0F0"/>
                </a:solidFill>
              </a:rPr>
              <a:t>ごくごくひらたくいうと、</a:t>
            </a:r>
          </a:p>
          <a:p>
            <a:r>
              <a:rPr lang="ja-JP" altLang="en-US" dirty="0">
                <a:solidFill>
                  <a:srgbClr val="00B0F0"/>
                </a:solidFill>
              </a:rPr>
              <a:t>ワクチンといっても、</a:t>
            </a:r>
          </a:p>
          <a:p>
            <a:r>
              <a:rPr lang="ja-JP" altLang="en-US" dirty="0">
                <a:solidFill>
                  <a:srgbClr val="00B0F0"/>
                </a:solidFill>
              </a:rPr>
              <a:t>・自然で比較的安全なつくられ方をする従来のもの</a:t>
            </a:r>
          </a:p>
          <a:p>
            <a:r>
              <a:rPr lang="ja-JP" altLang="en-US" dirty="0">
                <a:solidFill>
                  <a:srgbClr val="00B0F0"/>
                </a:solidFill>
              </a:rPr>
              <a:t>・危険な操作をくわえた新しいもの</a:t>
            </a:r>
          </a:p>
          <a:p>
            <a:r>
              <a:rPr lang="ja-JP" altLang="en-US" dirty="0">
                <a:solidFill>
                  <a:srgbClr val="00B0F0"/>
                </a:solidFill>
              </a:rPr>
              <a:t>２通りありがあり、この</a:t>
            </a:r>
            <a:r>
              <a:rPr lang="en-US" altLang="ja-JP" dirty="0">
                <a:solidFill>
                  <a:srgbClr val="00B0F0"/>
                </a:solidFill>
              </a:rPr>
              <a:t>2</a:t>
            </a:r>
            <a:r>
              <a:rPr lang="ja-JP" altLang="en-US" dirty="0">
                <a:solidFill>
                  <a:srgbClr val="00B0F0"/>
                </a:solidFill>
              </a:rPr>
              <a:t>つを区別して考えなければならないのです。</a:t>
            </a:r>
          </a:p>
          <a:p>
            <a:endParaRPr lang="ja-JP" altLang="en-US" dirty="0"/>
          </a:p>
          <a:p>
            <a:r>
              <a:rPr lang="ja-JP" altLang="en-US" dirty="0"/>
              <a:t>お医者さんたちが医学部の学生時代は</a:t>
            </a:r>
          </a:p>
          <a:p>
            <a:r>
              <a:rPr lang="ja-JP" altLang="en-US" dirty="0"/>
              <a:t>弱毒系・不活化系のものばかりでした。</a:t>
            </a:r>
          </a:p>
          <a:p>
            <a:r>
              <a:rPr lang="ja-JP" altLang="en-US" dirty="0"/>
              <a:t>そのため、</a:t>
            </a:r>
          </a:p>
          <a:p>
            <a:r>
              <a:rPr lang="ja-JP" altLang="en-US" dirty="0"/>
              <a:t>「少々副作用があっても、ワクチンを打った方がいい」と</a:t>
            </a:r>
            <a:br>
              <a:rPr lang="ja-JP" altLang="en-US" dirty="0"/>
            </a:br>
            <a:r>
              <a:rPr lang="ja-JP" altLang="en-US" dirty="0">
                <a:solidFill>
                  <a:srgbClr val="00B050"/>
                </a:solidFill>
              </a:rPr>
              <a:t>悪気なく、思い込み、発言</a:t>
            </a:r>
            <a:r>
              <a:rPr lang="ja-JP" altLang="en-US" dirty="0"/>
              <a:t>してしまっているのでは、ないでしょうか。</a:t>
            </a:r>
          </a:p>
        </p:txBody>
      </p:sp>
    </p:spTree>
    <p:extLst>
      <p:ext uri="{BB962C8B-B14F-4D97-AF65-F5344CB8AC3E}">
        <p14:creationId xmlns:p14="http://schemas.microsoft.com/office/powerpoint/2010/main" val="255314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0EC9D1-3604-A4FB-6952-A1814A2E1F33}"/>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B731EFFD-5EFE-C34F-9E85-D89DCEC3360A}"/>
              </a:ext>
            </a:extLst>
          </p:cNvPr>
          <p:cNvPicPr>
            <a:picLocks noGrp="1" noChangeAspect="1"/>
          </p:cNvPicPr>
          <p:nvPr>
            <p:ph idx="1"/>
          </p:nvPr>
        </p:nvPicPr>
        <p:blipFill>
          <a:blip r:embed="rId2"/>
          <a:stretch>
            <a:fillRect/>
          </a:stretch>
        </p:blipFill>
        <p:spPr>
          <a:xfrm>
            <a:off x="940604" y="620688"/>
            <a:ext cx="7262791" cy="5418723"/>
          </a:xfrm>
        </p:spPr>
      </p:pic>
      <p:sp>
        <p:nvSpPr>
          <p:cNvPr id="6" name="テキスト ボックス 5">
            <a:extLst>
              <a:ext uri="{FF2B5EF4-FFF2-40B4-BE49-F238E27FC236}">
                <a16:creationId xmlns:a16="http://schemas.microsoft.com/office/drawing/2014/main" id="{5D09EFBF-7FBD-6BA4-EE5C-4C283221E24A}"/>
              </a:ext>
            </a:extLst>
          </p:cNvPr>
          <p:cNvSpPr txBox="1"/>
          <p:nvPr/>
        </p:nvSpPr>
        <p:spPr>
          <a:xfrm>
            <a:off x="179512" y="6165304"/>
            <a:ext cx="8568952" cy="369332"/>
          </a:xfrm>
          <a:prstGeom prst="rect">
            <a:avLst/>
          </a:prstGeom>
          <a:noFill/>
        </p:spPr>
        <p:txBody>
          <a:bodyPr wrap="square" rtlCol="0">
            <a:spAutoFit/>
          </a:bodyPr>
          <a:lstStyle/>
          <a:p>
            <a:r>
              <a:rPr lang="ja-JP" altLang="en-US" dirty="0"/>
              <a:t>厚生労働省第１２回厚生科学審議会感染症分科会予防接種部会神田忠仁参考人資料</a:t>
            </a:r>
            <a:endParaRPr kumimoji="1" lang="ja-JP" altLang="en-US" dirty="0"/>
          </a:p>
        </p:txBody>
      </p:sp>
    </p:spTree>
    <p:extLst>
      <p:ext uri="{BB962C8B-B14F-4D97-AF65-F5344CB8AC3E}">
        <p14:creationId xmlns:p14="http://schemas.microsoft.com/office/powerpoint/2010/main" val="1038849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EA6D22-526A-06E7-AB95-3C68FB99FAFE}"/>
              </a:ext>
            </a:extLst>
          </p:cNvPr>
          <p:cNvSpPr>
            <a:spLocks noGrp="1"/>
          </p:cNvSpPr>
          <p:nvPr>
            <p:ph type="title"/>
          </p:nvPr>
        </p:nvSpPr>
        <p:spPr/>
        <p:txBody>
          <a:bodyPr>
            <a:normAutofit/>
          </a:bodyPr>
          <a:lstStyle/>
          <a:p>
            <a:r>
              <a:rPr kumimoji="1" lang="ja-JP" altLang="en-US" sz="3600" dirty="0">
                <a:solidFill>
                  <a:srgbClr val="FF00FF"/>
                </a:solidFill>
              </a:rPr>
              <a:t>「チャレンジング」が裏目にでて</a:t>
            </a:r>
          </a:p>
        </p:txBody>
      </p:sp>
      <p:sp>
        <p:nvSpPr>
          <p:cNvPr id="3" name="コンテンツ プレースホルダー 2">
            <a:extLst>
              <a:ext uri="{FF2B5EF4-FFF2-40B4-BE49-F238E27FC236}">
                <a16:creationId xmlns:a16="http://schemas.microsoft.com/office/drawing/2014/main" id="{CAD27F4D-7190-A885-460B-77D98CB51C3A}"/>
              </a:ext>
            </a:extLst>
          </p:cNvPr>
          <p:cNvSpPr>
            <a:spLocks noGrp="1"/>
          </p:cNvSpPr>
          <p:nvPr>
            <p:ph idx="1"/>
          </p:nvPr>
        </p:nvSpPr>
        <p:spPr>
          <a:xfrm>
            <a:off x="539552" y="1417638"/>
            <a:ext cx="8424936" cy="4708525"/>
          </a:xfrm>
        </p:spPr>
        <p:txBody>
          <a:bodyPr>
            <a:normAutofit fontScale="77500" lnSpcReduction="20000"/>
          </a:bodyPr>
          <a:lstStyle/>
          <a:p>
            <a:pPr>
              <a:buFont typeface="Wingdings" panose="05000000000000000000" pitchFamily="2" charset="2"/>
              <a:buChar char="Ø"/>
            </a:pPr>
            <a:r>
              <a:rPr lang="ja-JP" altLang="en-US" sz="2800" dirty="0"/>
              <a:t>ＨＰＶは感染すると上皮の基底膜に潜伏してしまう</a:t>
            </a:r>
            <a:endParaRPr lang="en-US" altLang="ja-JP" sz="2800" dirty="0"/>
          </a:p>
          <a:p>
            <a:pPr marL="0" indent="0">
              <a:buNone/>
            </a:pPr>
            <a:r>
              <a:rPr lang="ja-JP" altLang="en-US" sz="2800" dirty="0"/>
              <a:t>　→</a:t>
            </a:r>
            <a:r>
              <a:rPr lang="ja-JP" altLang="en-US" sz="2800" dirty="0">
                <a:solidFill>
                  <a:srgbClr val="FF00FF"/>
                </a:solidFill>
              </a:rPr>
              <a:t>感染自体を防ぐ</a:t>
            </a:r>
            <a:r>
              <a:rPr lang="ja-JP" altLang="en-US" sz="2800" dirty="0"/>
              <a:t>ことをめざす</a:t>
            </a:r>
            <a:endParaRPr lang="en-US" altLang="ja-JP" sz="2800" dirty="0"/>
          </a:p>
          <a:p>
            <a:pPr>
              <a:buFont typeface="Wingdings" panose="05000000000000000000" pitchFamily="2" charset="2"/>
              <a:buChar char="Ø"/>
            </a:pPr>
            <a:endParaRPr lang="en-US" altLang="ja-JP" dirty="0"/>
          </a:p>
          <a:p>
            <a:pPr>
              <a:buFont typeface="Wingdings" panose="05000000000000000000" pitchFamily="2" charset="2"/>
              <a:buChar char="Ø"/>
            </a:pPr>
            <a:r>
              <a:rPr lang="ja-JP" altLang="en-US" sz="2800" dirty="0"/>
              <a:t>抗体が生殖器の</a:t>
            </a:r>
            <a:r>
              <a:rPr lang="ja-JP" altLang="en-US" sz="2800" dirty="0">
                <a:solidFill>
                  <a:srgbClr val="FF00FF"/>
                </a:solidFill>
              </a:rPr>
              <a:t>粘膜に常時しみ出すよう</a:t>
            </a:r>
            <a:r>
              <a:rPr lang="ja-JP" altLang="en-US" sz="2800" dirty="0"/>
              <a:t>に設計</a:t>
            </a:r>
            <a:endParaRPr lang="en-US" altLang="ja-JP" sz="2800" dirty="0"/>
          </a:p>
          <a:p>
            <a:pPr marL="0" indent="0">
              <a:buNone/>
            </a:pPr>
            <a:endParaRPr lang="en-US" altLang="ja-JP" dirty="0"/>
          </a:p>
          <a:p>
            <a:pPr>
              <a:buFont typeface="Wingdings" panose="05000000000000000000" pitchFamily="2" charset="2"/>
              <a:buChar char="Ø"/>
            </a:pPr>
            <a:r>
              <a:rPr lang="ja-JP" altLang="en-US" sz="2800" dirty="0">
                <a:solidFill>
                  <a:srgbClr val="FF00FF"/>
                </a:solidFill>
              </a:rPr>
              <a:t>主要成分（Ｌ１ーＶＬＰ）に強力な免疫刺激力</a:t>
            </a:r>
            <a:r>
              <a:rPr lang="ja-JP" altLang="en-US" sz="2800" dirty="0"/>
              <a:t>があるのに、</a:t>
            </a:r>
            <a:endParaRPr lang="en-US" altLang="ja-JP" sz="2800" dirty="0"/>
          </a:p>
          <a:p>
            <a:pPr marL="0" indent="0">
              <a:buNone/>
            </a:pPr>
            <a:r>
              <a:rPr lang="ja-JP" altLang="en-US" sz="2800" dirty="0"/>
              <a:t>　 さらに</a:t>
            </a:r>
            <a:r>
              <a:rPr lang="ja-JP" altLang="en-US" sz="2800" dirty="0">
                <a:solidFill>
                  <a:srgbClr val="FF00FF"/>
                </a:solidFill>
              </a:rPr>
              <a:t>新開発の強力なアジュバント</a:t>
            </a:r>
            <a:r>
              <a:rPr lang="ja-JP" altLang="en-US" sz="2800" dirty="0"/>
              <a:t>添加</a:t>
            </a:r>
            <a:endParaRPr lang="en-US" altLang="ja-JP" sz="2800" dirty="0"/>
          </a:p>
          <a:p>
            <a:pPr marL="0" indent="0">
              <a:buNone/>
            </a:pPr>
            <a:endParaRPr lang="en-US" altLang="ja-JP" sz="2800" dirty="0"/>
          </a:p>
          <a:p>
            <a:pPr marL="0" indent="0">
              <a:buNone/>
            </a:pPr>
            <a:endParaRPr lang="en-US" altLang="ja-JP" sz="2800" dirty="0"/>
          </a:p>
          <a:p>
            <a:pPr marL="0" indent="0">
              <a:buNone/>
            </a:pPr>
            <a:r>
              <a:rPr lang="ja-JP" altLang="en-US" sz="2800" dirty="0"/>
              <a:t>「</a:t>
            </a:r>
            <a:r>
              <a:rPr lang="en-US" altLang="ja-JP" sz="2800" dirty="0"/>
              <a:t>HPV</a:t>
            </a:r>
            <a:r>
              <a:rPr lang="ja-JP" altLang="en-US" sz="2800" dirty="0"/>
              <a:t>ワクチンは非常に</a:t>
            </a:r>
            <a:r>
              <a:rPr lang="ja-JP" altLang="en-US" sz="2800" dirty="0">
                <a:solidFill>
                  <a:srgbClr val="FF00FF"/>
                </a:solidFill>
              </a:rPr>
              <a:t>チャレンジング</a:t>
            </a:r>
            <a:r>
              <a:rPr lang="ja-JP" altLang="en-US" sz="2800" dirty="0"/>
              <a:t>な、 新しいコンセプトのワクチンです。」</a:t>
            </a:r>
            <a:endParaRPr lang="en-US" altLang="ja-JP" sz="2800" dirty="0"/>
          </a:p>
          <a:p>
            <a:pPr marL="0" indent="0">
              <a:buNone/>
            </a:pPr>
            <a:r>
              <a:rPr lang="ja-JP" altLang="en-US" sz="2400" dirty="0">
                <a:latin typeface="+mn-ea"/>
              </a:rPr>
              <a:t>（</a:t>
            </a:r>
            <a:r>
              <a:rPr lang="en-US" altLang="ja-JP" sz="2400" dirty="0">
                <a:latin typeface="+mn-ea"/>
              </a:rPr>
              <a:t>2010</a:t>
            </a:r>
            <a:r>
              <a:rPr lang="ja-JP" altLang="en-US" sz="2400" dirty="0">
                <a:latin typeface="+mn-ea"/>
              </a:rPr>
              <a:t>年８月２７日</a:t>
            </a:r>
            <a:r>
              <a:rPr lang="zh-CN" altLang="en-US" sz="2400" dirty="0">
                <a:latin typeface="ＭＳ Ｐゴシック" panose="020B0600070205080204" pitchFamily="50" charset="-128"/>
                <a:ea typeface="ＭＳ Ｐゴシック" panose="020B0600070205080204" pitchFamily="50" charset="-128"/>
              </a:rPr>
              <a:t>第１２回厚生科学審議会感染症分科会予防接種部会</a:t>
            </a:r>
            <a:r>
              <a:rPr lang="ja-JP" altLang="en-US" sz="2400" dirty="0">
                <a:latin typeface="ＭＳ Ｐゴシック" panose="020B0600070205080204" pitchFamily="50" charset="-128"/>
                <a:ea typeface="ＭＳ Ｐゴシック" panose="020B0600070205080204" pitchFamily="50" charset="-128"/>
              </a:rPr>
              <a:t>議事録</a:t>
            </a:r>
            <a:endParaRPr lang="en-US" altLang="ja-JP" sz="2400" dirty="0">
              <a:latin typeface="ＭＳ Ｐゴシック" panose="020B0600070205080204" pitchFamily="50" charset="-128"/>
              <a:ea typeface="ＭＳ Ｐゴシック" panose="020B0600070205080204" pitchFamily="50" charset="-128"/>
            </a:endParaRPr>
          </a:p>
          <a:p>
            <a:pPr marL="0" indent="0">
              <a:buNone/>
            </a:pPr>
            <a:r>
              <a:rPr lang="ja-JP" altLang="en-US" sz="2400" dirty="0">
                <a:latin typeface="ＭＳ Ｐゴシック" panose="020B0600070205080204" pitchFamily="50" charset="-128"/>
                <a:ea typeface="ＭＳ Ｐゴシック" panose="020B0600070205080204" pitchFamily="50" charset="-128"/>
              </a:rPr>
              <a:t>理化学研究所新興・再興感染症研究ネットワーク推進センター </a:t>
            </a:r>
            <a:br>
              <a:rPr lang="ja-JP" altLang="en-US" sz="2400" dirty="0">
                <a:latin typeface="ＭＳ Ｐゴシック" panose="020B0600070205080204" pitchFamily="50" charset="-128"/>
                <a:ea typeface="ＭＳ Ｐゴシック" panose="020B0600070205080204" pitchFamily="50" charset="-128"/>
              </a:rPr>
            </a:br>
            <a:r>
              <a:rPr lang="ja-JP" altLang="en-US" sz="2400" dirty="0">
                <a:latin typeface="ＭＳ Ｐゴシック" panose="020B0600070205080204" pitchFamily="50" charset="-128"/>
                <a:ea typeface="ＭＳ Ｐゴシック" panose="020B0600070205080204" pitchFamily="50" charset="-128"/>
              </a:rPr>
              <a:t>チームリー ダー　　</a:t>
            </a:r>
            <a:r>
              <a:rPr lang="zh-CN" altLang="en-US" sz="2400" dirty="0">
                <a:latin typeface="ＭＳ Ｐゴシック" panose="020B0600070205080204" pitchFamily="50" charset="-128"/>
                <a:ea typeface="ＭＳ Ｐゴシック" panose="020B0600070205080204" pitchFamily="50" charset="-128"/>
              </a:rPr>
              <a:t>神田忠仁参考人</a:t>
            </a:r>
            <a:r>
              <a:rPr lang="ja-JP" altLang="en-US" sz="2400" dirty="0">
                <a:latin typeface="ＭＳ Ｐゴシック" panose="020B0600070205080204" pitchFamily="50" charset="-128"/>
                <a:ea typeface="ＭＳ Ｐゴシック" panose="020B0600070205080204" pitchFamily="50" charset="-128"/>
              </a:rPr>
              <a:t>発言</a:t>
            </a:r>
            <a:r>
              <a:rPr lang="ja-JP" altLang="en-US" sz="2400" dirty="0">
                <a:latin typeface="+mn-ea"/>
              </a:rPr>
              <a:t>）</a:t>
            </a:r>
            <a:endParaRPr lang="en-US" altLang="ja-JP" sz="2400" dirty="0">
              <a:latin typeface="+mn-ea"/>
            </a:endParaRPr>
          </a:p>
        </p:txBody>
      </p:sp>
    </p:spTree>
    <p:extLst>
      <p:ext uri="{BB962C8B-B14F-4D97-AF65-F5344CB8AC3E}">
        <p14:creationId xmlns:p14="http://schemas.microsoft.com/office/powerpoint/2010/main" val="2520911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27984A62-5C19-C726-7FFB-4A4326DCDD36}"/>
              </a:ext>
            </a:extLst>
          </p:cNvPr>
          <p:cNvSpPr>
            <a:spLocks noGrp="1"/>
          </p:cNvSpPr>
          <p:nvPr>
            <p:ph idx="1"/>
          </p:nvPr>
        </p:nvSpPr>
        <p:spPr>
          <a:xfrm>
            <a:off x="102228" y="260648"/>
            <a:ext cx="8579296" cy="5577483"/>
          </a:xfrm>
        </p:spPr>
        <p:txBody>
          <a:bodyPr>
            <a:normAutofit/>
          </a:bodyPr>
          <a:lstStyle/>
          <a:p>
            <a:pPr marL="0" indent="0">
              <a:buNone/>
            </a:pPr>
            <a:endParaRPr lang="ja-JP" altLang="en-US" sz="1000" dirty="0"/>
          </a:p>
          <a:p>
            <a:pPr marL="0" indent="0">
              <a:buNone/>
            </a:pPr>
            <a:endParaRPr kumimoji="1" lang="ja-JP" altLang="en-US" sz="1000" dirty="0">
              <a:hlinkClick r:id="rId2"/>
            </a:endParaRPr>
          </a:p>
          <a:p>
            <a:pPr marL="0" indent="0">
              <a:buNone/>
            </a:pPr>
            <a:endParaRPr lang="ja-JP" altLang="en-US" sz="1000" dirty="0">
              <a:hlinkClick r:id="rId2"/>
            </a:endParaRPr>
          </a:p>
          <a:p>
            <a:pPr marL="0" indent="0">
              <a:buNone/>
            </a:pPr>
            <a:r>
              <a:rPr kumimoji="1" lang="en-US" altLang="ja-JP" sz="1000" dirty="0">
                <a:hlinkClick r:id="rId2"/>
              </a:rPr>
              <a:t>https://www.wisnerbaum.com/blog/2023/july/gardasil-hpv-vaccine-studies/</a:t>
            </a:r>
            <a:endParaRPr kumimoji="1" lang="ja-JP" altLang="en-US" sz="1000" dirty="0"/>
          </a:p>
          <a:p>
            <a:pPr marL="0" indent="0">
              <a:buNone/>
            </a:pPr>
            <a:endParaRPr kumimoji="1" lang="ja-JP" altLang="en-US" sz="1000" dirty="0"/>
          </a:p>
        </p:txBody>
      </p:sp>
      <p:pic>
        <p:nvPicPr>
          <p:cNvPr id="5" name="図 4">
            <a:extLst>
              <a:ext uri="{FF2B5EF4-FFF2-40B4-BE49-F238E27FC236}">
                <a16:creationId xmlns:a16="http://schemas.microsoft.com/office/drawing/2014/main" id="{1B002709-6C56-CFD5-7CD8-327BBD5B8B72}"/>
              </a:ext>
            </a:extLst>
          </p:cNvPr>
          <p:cNvPicPr>
            <a:picLocks noChangeAspect="1"/>
          </p:cNvPicPr>
          <p:nvPr/>
        </p:nvPicPr>
        <p:blipFill>
          <a:blip r:embed="rId3"/>
          <a:stretch>
            <a:fillRect/>
          </a:stretch>
        </p:blipFill>
        <p:spPr>
          <a:xfrm>
            <a:off x="755576" y="1095899"/>
            <a:ext cx="5654563" cy="5501453"/>
          </a:xfrm>
          <a:prstGeom prst="rect">
            <a:avLst/>
          </a:prstGeom>
        </p:spPr>
      </p:pic>
      <p:sp>
        <p:nvSpPr>
          <p:cNvPr id="4" name="テキスト ボックス 3">
            <a:extLst>
              <a:ext uri="{FF2B5EF4-FFF2-40B4-BE49-F238E27FC236}">
                <a16:creationId xmlns:a16="http://schemas.microsoft.com/office/drawing/2014/main" id="{2A62F7D4-2A55-EF5D-2786-2FCD2C9871DF}"/>
              </a:ext>
            </a:extLst>
          </p:cNvPr>
          <p:cNvSpPr txBox="1"/>
          <p:nvPr/>
        </p:nvSpPr>
        <p:spPr>
          <a:xfrm>
            <a:off x="1619672" y="271590"/>
            <a:ext cx="6701812" cy="523220"/>
          </a:xfrm>
          <a:prstGeom prst="rect">
            <a:avLst/>
          </a:prstGeom>
          <a:noFill/>
          <a:ln w="28575">
            <a:solidFill>
              <a:srgbClr val="FF6699"/>
            </a:solidFill>
          </a:ln>
        </p:spPr>
        <p:txBody>
          <a:bodyPr wrap="square">
            <a:spAutoFit/>
          </a:bodyPr>
          <a:lstStyle/>
          <a:p>
            <a:r>
              <a:rPr lang="ja-JP" altLang="en-US" sz="2800" b="1" dirty="0">
                <a:solidFill>
                  <a:srgbClr val="FF6699"/>
                </a:solidFill>
              </a:rPr>
              <a:t>アメリカでも１４３件の訴訟が起きています</a:t>
            </a:r>
          </a:p>
        </p:txBody>
      </p:sp>
    </p:spTree>
    <p:extLst>
      <p:ext uri="{BB962C8B-B14F-4D97-AF65-F5344CB8AC3E}">
        <p14:creationId xmlns:p14="http://schemas.microsoft.com/office/powerpoint/2010/main" val="31409007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8AA84-E776-F9F4-21B1-88E06B2C09C8}"/>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1ED77AEE-5CBA-3315-C758-07FEF9E4BD11}"/>
              </a:ext>
            </a:extLst>
          </p:cNvPr>
          <p:cNvSpPr>
            <a:spLocks noGrp="1"/>
          </p:cNvSpPr>
          <p:nvPr>
            <p:ph idx="1"/>
          </p:nvPr>
        </p:nvSpPr>
        <p:spPr/>
        <p:txBody>
          <a:bodyPr/>
          <a:lstStyle/>
          <a:p>
            <a:endParaRPr kumimoji="1" lang="ja-JP" altLang="en-US"/>
          </a:p>
        </p:txBody>
      </p:sp>
      <p:pic>
        <p:nvPicPr>
          <p:cNvPr id="1026" name="Picture 2" descr="D:\TuruKameData\yuki@spa.nifty.com\受信添付\211019_32\screenshot.16.jpg">
            <a:extLst>
              <a:ext uri="{FF2B5EF4-FFF2-40B4-BE49-F238E27FC236}">
                <a16:creationId xmlns:a16="http://schemas.microsoft.com/office/drawing/2014/main" id="{429A908B-18F0-FE47-E298-C04D2D726F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4560" y="1661977"/>
            <a:ext cx="9108584"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3ED32921-4D33-C8F8-1EC6-1861C89F6B38}"/>
              </a:ext>
            </a:extLst>
          </p:cNvPr>
          <p:cNvSpPr txBox="1"/>
          <p:nvPr/>
        </p:nvSpPr>
        <p:spPr>
          <a:xfrm>
            <a:off x="35416" y="150402"/>
            <a:ext cx="9230412" cy="1569660"/>
          </a:xfrm>
          <a:prstGeom prst="rect">
            <a:avLst/>
          </a:prstGeom>
          <a:noFill/>
        </p:spPr>
        <p:txBody>
          <a:bodyPr wrap="none" rtlCol="0">
            <a:spAutoFit/>
          </a:bodyPr>
          <a:lstStyle/>
          <a:p>
            <a:r>
              <a:rPr lang="ja-JP" altLang="en-US" sz="2400" b="1" dirty="0">
                <a:solidFill>
                  <a:srgbClr val="FF0000"/>
                </a:solidFill>
                <a:latin typeface="HGPｺﾞｼｯｸM" panose="020B0600000000000000" pitchFamily="50" charset="-128"/>
                <a:ea typeface="HGPｺﾞｼｯｸM" panose="020B0600000000000000" pitchFamily="50" charset="-128"/>
              </a:rPr>
              <a:t>キノホルムをやめたら</a:t>
            </a:r>
            <a:r>
              <a:rPr lang="en-US" altLang="ja-JP" sz="2400" b="1" dirty="0">
                <a:solidFill>
                  <a:srgbClr val="FF0000"/>
                </a:solidFill>
                <a:latin typeface="HGPｺﾞｼｯｸM" panose="020B0600000000000000" pitchFamily="50" charset="-128"/>
                <a:ea typeface="HGPｺﾞｼｯｸM" panose="020B0600000000000000" pitchFamily="50" charset="-128"/>
              </a:rPr>
              <a:t>……</a:t>
            </a:r>
            <a:r>
              <a:rPr lang="ja-JP" altLang="en-US" sz="2400" b="1" dirty="0">
                <a:solidFill>
                  <a:srgbClr val="00B0F0"/>
                </a:solidFill>
                <a:latin typeface="HGPｺﾞｼｯｸM" panose="020B0600000000000000" pitchFamily="50" charset="-128"/>
                <a:ea typeface="HGPｺﾞｼｯｸM" panose="020B0600000000000000" pitchFamily="50" charset="-128"/>
              </a:rPr>
              <a:t>スモンという病気がなくなりました</a:t>
            </a:r>
          </a:p>
          <a:p>
            <a:r>
              <a:rPr lang="ja-JP" altLang="en-US" sz="2400" b="1" dirty="0">
                <a:solidFill>
                  <a:srgbClr val="FF0000"/>
                </a:solidFill>
                <a:latin typeface="HGPｺﾞｼｯｸM" panose="020B0600000000000000" pitchFamily="50" charset="-128"/>
                <a:ea typeface="HGPｺﾞｼｯｸM" panose="020B0600000000000000" pitchFamily="50" charset="-128"/>
              </a:rPr>
              <a:t>サリドマイド剤の発売をやめたら・・・</a:t>
            </a:r>
            <a:r>
              <a:rPr lang="ja-JP" altLang="en-US" sz="2400" b="1" dirty="0">
                <a:solidFill>
                  <a:srgbClr val="00B0F0"/>
                </a:solidFill>
                <a:latin typeface="HGPｺﾞｼｯｸM" panose="020B0600000000000000" pitchFamily="50" charset="-128"/>
                <a:ea typeface="HGPｺﾞｼｯｸM" panose="020B0600000000000000" pitchFamily="50" charset="-128"/>
              </a:rPr>
              <a:t>フォコメリアの赤ちゃんが激減</a:t>
            </a:r>
          </a:p>
          <a:p>
            <a:r>
              <a:rPr lang="ja-JP" altLang="en-US" sz="2000" b="1" dirty="0">
                <a:solidFill>
                  <a:srgbClr val="FF0000"/>
                </a:solidFill>
                <a:latin typeface="HGPｺﾞｼｯｸM" panose="020B0600000000000000" pitchFamily="50" charset="-128"/>
                <a:ea typeface="HGPｺﾞｼｯｸM" panose="020B0600000000000000" pitchFamily="50" charset="-128"/>
              </a:rPr>
              <a:t>ウイルスが生きている</a:t>
            </a:r>
            <a:r>
              <a:rPr lang="ja-JP" altLang="en-US" sz="2400" b="1" dirty="0">
                <a:solidFill>
                  <a:srgbClr val="FF0000"/>
                </a:solidFill>
                <a:latin typeface="HGPｺﾞｼｯｸM" panose="020B0600000000000000" pitchFamily="50" charset="-128"/>
                <a:ea typeface="HGPｺﾞｼｯｸM" panose="020B0600000000000000" pitchFamily="50" charset="-128"/>
              </a:rPr>
              <a:t>非加熱製剤をやめたら・・・</a:t>
            </a:r>
            <a:r>
              <a:rPr lang="ja-JP" altLang="en-US" sz="2400" b="1" dirty="0">
                <a:solidFill>
                  <a:srgbClr val="00B0F0"/>
                </a:solidFill>
                <a:latin typeface="HGPｺﾞｼｯｸM" panose="020B0600000000000000" pitchFamily="50" charset="-128"/>
                <a:ea typeface="HGPｺﾞｼｯｸM" panose="020B0600000000000000" pitchFamily="50" charset="-128"/>
              </a:rPr>
              <a:t>薬害エイズは過去のものに</a:t>
            </a:r>
          </a:p>
          <a:p>
            <a:r>
              <a:rPr kumimoji="1" lang="ja-JP" altLang="en-US" sz="2400" b="1" dirty="0">
                <a:solidFill>
                  <a:srgbClr val="FF0000"/>
                </a:solidFill>
                <a:latin typeface="HGPｺﾞｼｯｸM" panose="020B0600000000000000" pitchFamily="50" charset="-128"/>
                <a:ea typeface="HGPｺﾞｼｯｸM" panose="020B0600000000000000" pitchFamily="50" charset="-128"/>
              </a:rPr>
              <a:t>矢島健康局長通知が出たら症状発現が激減</a:t>
            </a:r>
            <a:r>
              <a:rPr kumimoji="1" lang="en-US" altLang="ja-JP" sz="2400" b="1" dirty="0">
                <a:solidFill>
                  <a:srgbClr val="FF0000"/>
                </a:solidFill>
                <a:latin typeface="HGPｺﾞｼｯｸM" panose="020B0600000000000000" pitchFamily="50" charset="-128"/>
                <a:ea typeface="HGPｺﾞｼｯｸM" panose="020B0600000000000000" pitchFamily="50" charset="-128"/>
              </a:rPr>
              <a:t>…</a:t>
            </a:r>
            <a:r>
              <a:rPr kumimoji="1" lang="ja-JP" altLang="en-US" sz="2400" b="1" dirty="0">
                <a:solidFill>
                  <a:srgbClr val="00B0F0"/>
                </a:solidFill>
                <a:latin typeface="HGPｺﾞｼｯｸM" panose="020B0600000000000000" pitchFamily="50" charset="-128"/>
                <a:ea typeface="HGPｺﾞｼｯｸM" panose="020B0600000000000000" pitchFamily="50" charset="-128"/>
              </a:rPr>
              <a:t>それなのに再開</a:t>
            </a:r>
            <a:r>
              <a:rPr kumimoji="1" lang="en-US" altLang="ja-JP" sz="2400" b="1" dirty="0">
                <a:solidFill>
                  <a:srgbClr val="00B0F0"/>
                </a:solidFill>
                <a:latin typeface="HGPｺﾞｼｯｸM" panose="020B0600000000000000" pitchFamily="50" charset="-128"/>
                <a:ea typeface="HGPｺﾞｼｯｸM" panose="020B0600000000000000" pitchFamily="50" charset="-128"/>
              </a:rPr>
              <a:t>(▼▼)</a:t>
            </a:r>
            <a:endParaRPr kumimoji="1" lang="ja-JP" altLang="en-US" sz="2400" b="1" dirty="0">
              <a:solidFill>
                <a:srgbClr val="00B0F0"/>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681998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YUKIKO\Desktop\誓いの碑.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2408997"/>
            <a:ext cx="1895475" cy="2620963"/>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354360" y="260648"/>
            <a:ext cx="8435280" cy="6048672"/>
          </a:xfrm>
          <a:ln w="38100">
            <a:solidFill>
              <a:srgbClr val="7030A0"/>
            </a:solidFill>
          </a:ln>
        </p:spPr>
        <p:txBody>
          <a:bodyPr>
            <a:normAutofit fontScale="55000" lnSpcReduction="20000"/>
          </a:bodyPr>
          <a:lstStyle/>
          <a:p>
            <a:pPr marL="0" indent="0">
              <a:buNone/>
            </a:pPr>
            <a:endParaRPr lang="ja-JP" altLang="en-US" dirty="0"/>
          </a:p>
          <a:p>
            <a:pPr marL="0" indent="0">
              <a:buNone/>
            </a:pPr>
            <a:r>
              <a:rPr lang="ja-JP" altLang="en-US" dirty="0">
                <a:solidFill>
                  <a:srgbClr val="00B050"/>
                </a:solidFill>
              </a:rPr>
              <a:t>　　　　　</a:t>
            </a:r>
            <a:r>
              <a:rPr lang="ja-JP" altLang="en-US" sz="5000" dirty="0">
                <a:solidFill>
                  <a:srgbClr val="7030A0"/>
                </a:solidFill>
              </a:rPr>
              <a:t>その背後に。。。</a:t>
            </a:r>
            <a:br>
              <a:rPr lang="ja-JP" altLang="en-US" sz="5000" dirty="0">
                <a:solidFill>
                  <a:srgbClr val="7030A0"/>
                </a:solidFill>
              </a:rPr>
            </a:br>
            <a:endParaRPr lang="ja-JP" altLang="en-US" sz="3500" b="1" dirty="0">
              <a:solidFill>
                <a:srgbClr val="7030A0"/>
              </a:solidFill>
              <a:latin typeface="HGPｺﾞｼｯｸM" panose="020B0600000000000000" pitchFamily="50" charset="-128"/>
              <a:ea typeface="HGPｺﾞｼｯｸM" panose="020B0600000000000000" pitchFamily="50" charset="-128"/>
            </a:endParaRPr>
          </a:p>
          <a:p>
            <a:pPr marL="0" indent="0">
              <a:buNone/>
            </a:pPr>
            <a:r>
              <a:rPr lang="ja-JP" altLang="en-US" sz="3500" b="1" dirty="0">
                <a:solidFill>
                  <a:srgbClr val="7030A0"/>
                </a:solidFill>
              </a:rPr>
              <a:t>・薬害を引き起こす四位一体　　</a:t>
            </a:r>
            <a:r>
              <a:rPr lang="ja-JP" altLang="en-US" sz="3500" dirty="0"/>
              <a:t>製薬会社・専門医・</a:t>
            </a:r>
            <a:r>
              <a:rPr lang="ja-JP" altLang="en-US" sz="3500" b="1" dirty="0">
                <a:solidFill>
                  <a:srgbClr val="FF0000"/>
                </a:solidFill>
              </a:rPr>
              <a:t>政治家・</a:t>
            </a:r>
            <a:r>
              <a:rPr lang="ja-JP" altLang="en-US" sz="3500" dirty="0"/>
              <a:t>行政　　</a:t>
            </a:r>
            <a:endParaRPr lang="ja-JP" altLang="en-US" sz="3500" b="1" dirty="0">
              <a:solidFill>
                <a:srgbClr val="7030A0"/>
              </a:solidFill>
            </a:endParaRPr>
          </a:p>
          <a:p>
            <a:pPr marL="0" indent="0">
              <a:buNone/>
            </a:pPr>
            <a:r>
              <a:rPr kumimoji="1" lang="ja-JP" altLang="en-US" sz="3500" dirty="0"/>
              <a:t>　　　　　</a:t>
            </a:r>
            <a:r>
              <a:rPr lang="ja-JP" altLang="en-US" sz="3500" dirty="0"/>
              <a:t>　　　　　　</a:t>
            </a:r>
          </a:p>
          <a:p>
            <a:pPr marL="0" indent="0">
              <a:buNone/>
            </a:pPr>
            <a:r>
              <a:rPr lang="ja-JP" altLang="en-US" sz="3500" dirty="0"/>
              <a:t>　　</a:t>
            </a:r>
            <a:r>
              <a:rPr lang="ja-JP" altLang="en-US" sz="3500" b="1" dirty="0">
                <a:solidFill>
                  <a:srgbClr val="FF0000"/>
                </a:solidFill>
              </a:rPr>
              <a:t>細田博之・衆院議長</a:t>
            </a:r>
            <a:br>
              <a:rPr lang="ja-JP" altLang="en-US" sz="3500" b="1" dirty="0">
                <a:solidFill>
                  <a:srgbClr val="FF0000"/>
                </a:solidFill>
              </a:rPr>
            </a:br>
            <a:r>
              <a:rPr lang="ja-JP" altLang="en-US" sz="3500" b="1" dirty="0">
                <a:solidFill>
                  <a:srgbClr val="FF0000"/>
                </a:solidFill>
              </a:rPr>
              <a:t>　　　</a:t>
            </a:r>
            <a:r>
              <a:rPr lang="ja-JP" altLang="en-US" sz="3500" dirty="0">
                <a:solidFill>
                  <a:srgbClr val="7030A0"/>
                </a:solidFill>
              </a:rPr>
              <a:t>（ＨＰＶワクチンの積極的勧奨再開を目指す議員連盟会長</a:t>
            </a:r>
            <a:r>
              <a:rPr lang="en-US" altLang="ja-JP" sz="3500" dirty="0">
                <a:solidFill>
                  <a:srgbClr val="7030A0"/>
                </a:solidFill>
              </a:rPr>
              <a:t>)</a:t>
            </a:r>
            <a:br>
              <a:rPr lang="ja-JP" altLang="en-US" sz="3500" dirty="0">
                <a:solidFill>
                  <a:srgbClr val="7030A0"/>
                </a:solidFill>
              </a:rPr>
            </a:br>
            <a:r>
              <a:rPr lang="ja-JP" altLang="en-US" sz="3500" dirty="0">
                <a:solidFill>
                  <a:srgbClr val="7030A0"/>
                </a:solidFill>
              </a:rPr>
              <a:t>            </a:t>
            </a:r>
            <a:r>
              <a:rPr lang="ja-JP" altLang="en-US" sz="3500" dirty="0"/>
              <a:t>⇒</a:t>
            </a:r>
            <a:r>
              <a:rPr lang="ja-JP" altLang="en-US" sz="3500" b="1" dirty="0">
                <a:solidFill>
                  <a:srgbClr val="FF0000"/>
                </a:solidFill>
              </a:rPr>
              <a:t>総理と厚生労大臣に</a:t>
            </a:r>
          </a:p>
          <a:p>
            <a:pPr marL="0" indent="0">
              <a:buNone/>
            </a:pPr>
            <a:r>
              <a:rPr lang="ja-JP" altLang="en-US" sz="3500" dirty="0"/>
              <a:t>　　　　　　「再開しないと期限切れで廃棄することになり、</a:t>
            </a:r>
            <a:br>
              <a:rPr lang="ja-JP" altLang="en-US" sz="3500" dirty="0"/>
            </a:br>
            <a:r>
              <a:rPr lang="ja-JP" altLang="en-US" sz="3500" dirty="0"/>
              <a:t>    　　　　　 メーカーにご迷惑」</a:t>
            </a:r>
            <a:r>
              <a:rPr lang="en-US" altLang="ja-JP" sz="3500" dirty="0"/>
              <a:t>(</a:t>
            </a:r>
            <a:r>
              <a:rPr lang="ja-JP" altLang="en-US" sz="3500" dirty="0"/>
              <a:t>文書が残っています</a:t>
            </a:r>
            <a:r>
              <a:rPr lang="en-US" altLang="ja-JP" sz="3500" dirty="0"/>
              <a:t>)</a:t>
            </a:r>
            <a:r>
              <a:rPr lang="ja-JP" altLang="en-US" sz="3500" dirty="0"/>
              <a:t>　</a:t>
            </a:r>
          </a:p>
          <a:p>
            <a:pPr marL="0" indent="0">
              <a:buNone/>
            </a:pPr>
            <a:r>
              <a:rPr lang="ja-JP" altLang="en-US" sz="3500" dirty="0"/>
              <a:t>　　</a:t>
            </a:r>
            <a:br>
              <a:rPr lang="ja-JP" altLang="en-US" sz="3500" dirty="0"/>
            </a:br>
            <a:r>
              <a:rPr lang="ja-JP" altLang="en-US" sz="3500" dirty="0"/>
              <a:t>   </a:t>
            </a:r>
            <a:r>
              <a:rPr lang="ja-JP" altLang="en-US" sz="3500" b="1" dirty="0">
                <a:solidFill>
                  <a:srgbClr val="FF0000"/>
                </a:solidFill>
              </a:rPr>
              <a:t>公明党</a:t>
            </a:r>
            <a:r>
              <a:rPr lang="ja-JP" altLang="en-US" sz="3500" dirty="0"/>
              <a:t>　副代表・</a:t>
            </a:r>
            <a:r>
              <a:rPr lang="ja-JP" altLang="en-US" sz="3500" b="1" dirty="0">
                <a:solidFill>
                  <a:srgbClr val="FF0000"/>
                </a:solidFill>
              </a:rPr>
              <a:t>松あきら議員</a:t>
            </a:r>
            <a:r>
              <a:rPr lang="ja-JP" altLang="en-US" sz="3500" dirty="0"/>
              <a:t>が強力に推進</a:t>
            </a:r>
          </a:p>
          <a:p>
            <a:pPr marL="0" indent="0">
              <a:buNone/>
            </a:pPr>
            <a:r>
              <a:rPr lang="ja-JP" altLang="en-US" sz="3500" dirty="0"/>
              <a:t>　　　　　　（議員の夫は、サーバリックスを発売する</a:t>
            </a:r>
            <a:br>
              <a:rPr lang="ja-JP" altLang="en-US" sz="3500" dirty="0"/>
            </a:br>
            <a:r>
              <a:rPr lang="ja-JP" altLang="en-US" sz="3500" dirty="0"/>
              <a:t>　　　　　　英国のグラクソ・スミスクラインの顧問弁護士）</a:t>
            </a:r>
          </a:p>
          <a:p>
            <a:pPr marL="0" indent="0">
              <a:buNone/>
            </a:pPr>
            <a:r>
              <a:rPr lang="ja-JP" altLang="en-US" sz="3500" dirty="0"/>
              <a:t>　　</a:t>
            </a:r>
          </a:p>
          <a:p>
            <a:pPr marL="0" indent="0">
              <a:buNone/>
            </a:pPr>
            <a:r>
              <a:rPr lang="ja-JP" altLang="en-US" sz="3500" dirty="0"/>
              <a:t>　</a:t>
            </a:r>
            <a:r>
              <a:rPr lang="ja-JP" altLang="en-US" sz="3500" b="1" dirty="0">
                <a:solidFill>
                  <a:srgbClr val="7030A0"/>
                </a:solidFill>
              </a:rPr>
              <a:t>（その後、公明党幹部のお孫さんが、</a:t>
            </a:r>
            <a:br>
              <a:rPr lang="ja-JP" altLang="en-US" sz="3500" b="1" dirty="0">
                <a:solidFill>
                  <a:srgbClr val="7030A0"/>
                </a:solidFill>
              </a:rPr>
            </a:br>
            <a:r>
              <a:rPr lang="ja-JP" altLang="en-US" sz="3500" b="1" dirty="0">
                <a:solidFill>
                  <a:srgbClr val="7030A0"/>
                </a:solidFill>
              </a:rPr>
              <a:t>      子宮頸がんワクチン後遺症になり　　</a:t>
            </a:r>
          </a:p>
          <a:p>
            <a:pPr marL="0" indent="0">
              <a:buNone/>
            </a:pPr>
            <a:r>
              <a:rPr lang="ja-JP" altLang="en-US" sz="3500" b="1" dirty="0">
                <a:solidFill>
                  <a:srgbClr val="7030A0"/>
                </a:solidFill>
              </a:rPr>
              <a:t>               「高校をお情けで卒業させてもらう結果になってしまいました。</a:t>
            </a:r>
            <a:br>
              <a:rPr lang="ja-JP" altLang="en-US" sz="3500" b="1" dirty="0">
                <a:solidFill>
                  <a:srgbClr val="7030A0"/>
                </a:solidFill>
              </a:rPr>
            </a:br>
            <a:r>
              <a:rPr lang="ja-JP" altLang="en-US" sz="3500" b="1" dirty="0">
                <a:solidFill>
                  <a:srgbClr val="7030A0"/>
                </a:solidFill>
              </a:rPr>
              <a:t>                 本が大好きな子だったのに。。。」</a:t>
            </a:r>
            <a:br>
              <a:rPr lang="ja-JP" altLang="en-US" sz="3500" b="1" dirty="0">
                <a:solidFill>
                  <a:srgbClr val="7030A0"/>
                </a:solidFill>
              </a:rPr>
            </a:br>
            <a:r>
              <a:rPr lang="ja-JP" altLang="en-US" sz="3500" b="1" dirty="0">
                <a:solidFill>
                  <a:srgbClr val="7030A0"/>
                </a:solidFill>
              </a:rPr>
              <a:t>　　　　　　　　　　  そういって、  私の前で、涙ぐむ幹部）</a:t>
            </a:r>
            <a:endParaRPr kumimoji="1" lang="ja-JP" altLang="en-US" sz="3500" b="1" dirty="0">
              <a:solidFill>
                <a:srgbClr val="7030A0"/>
              </a:solidFill>
            </a:endParaRPr>
          </a:p>
        </p:txBody>
      </p:sp>
      <p:sp>
        <p:nvSpPr>
          <p:cNvPr id="4" name="正方形/長方形 3"/>
          <p:cNvSpPr/>
          <p:nvPr/>
        </p:nvSpPr>
        <p:spPr>
          <a:xfrm>
            <a:off x="2286000" y="3105835"/>
            <a:ext cx="4572000" cy="369332"/>
          </a:xfrm>
          <a:prstGeom prst="rect">
            <a:avLst/>
          </a:prstGeom>
        </p:spPr>
        <p:txBody>
          <a:bodyPr>
            <a:spAutoFit/>
          </a:bodyPr>
          <a:lstStyle/>
          <a:p>
            <a:endParaRPr lang="ja-JP" altLang="en-US" dirty="0"/>
          </a:p>
        </p:txBody>
      </p:sp>
    </p:spTree>
    <p:extLst>
      <p:ext uri="{BB962C8B-B14F-4D97-AF65-F5344CB8AC3E}">
        <p14:creationId xmlns:p14="http://schemas.microsoft.com/office/powerpoint/2010/main" val="2781365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524D72-293B-6566-AADF-6C6A77A194C3}"/>
              </a:ext>
            </a:extLst>
          </p:cNvPr>
          <p:cNvSpPr>
            <a:spLocks noGrp="1"/>
          </p:cNvSpPr>
          <p:nvPr>
            <p:ph type="title"/>
          </p:nvPr>
        </p:nvSpPr>
        <p:spPr/>
        <p:txBody>
          <a:bodyPr>
            <a:normAutofit fontScale="90000"/>
          </a:bodyPr>
          <a:lstStyle/>
          <a:p>
            <a:r>
              <a:rPr lang="ja-JP" altLang="en-US" sz="3600" dirty="0">
                <a:solidFill>
                  <a:srgbClr val="FF00FF"/>
                </a:solidFill>
                <a:latin typeface="ＭＳ Ｐゴシック" panose="020B0600070205080204" pitchFamily="50" charset="-128"/>
                <a:ea typeface="ＭＳ Ｐゴシック" panose="020B0600070205080204" pitchFamily="50" charset="-128"/>
              </a:rPr>
              <a:t>再開したら、案の定</a:t>
            </a:r>
            <a:br>
              <a:rPr lang="ja-JP" altLang="en-US" sz="3600" dirty="0">
                <a:solidFill>
                  <a:srgbClr val="FF00FF"/>
                </a:solidFill>
                <a:latin typeface="ＭＳ Ｐゴシック" panose="020B0600070205080204" pitchFamily="50" charset="-128"/>
                <a:ea typeface="ＭＳ Ｐゴシック" panose="020B0600070205080204" pitchFamily="50" charset="-128"/>
              </a:rPr>
            </a:br>
            <a:r>
              <a:rPr lang="ja-JP" altLang="en-US" sz="3600" dirty="0">
                <a:solidFill>
                  <a:srgbClr val="FF00FF"/>
                </a:solidFill>
                <a:latin typeface="ＭＳ Ｐゴシック" panose="020B0600070205080204" pitchFamily="50" charset="-128"/>
                <a:ea typeface="ＭＳ Ｐゴシック" panose="020B0600070205080204" pitchFamily="50" charset="-128"/>
              </a:rPr>
              <a:t>協力医療機関の新規受診患者激増</a:t>
            </a:r>
            <a:endParaRPr kumimoji="1" lang="ja-JP" altLang="en-US" sz="3600" dirty="0">
              <a:solidFill>
                <a:srgbClr val="FF00FF"/>
              </a:solidFill>
              <a:latin typeface="ＭＳ Ｐゴシック" panose="020B0600070205080204" pitchFamily="50" charset="-128"/>
              <a:ea typeface="ＭＳ Ｐゴシック" panose="020B0600070205080204" pitchFamily="50" charset="-128"/>
            </a:endParaRPr>
          </a:p>
        </p:txBody>
      </p:sp>
      <p:graphicFrame>
        <p:nvGraphicFramePr>
          <p:cNvPr id="4" name="グラフ 3">
            <a:extLst>
              <a:ext uri="{FF2B5EF4-FFF2-40B4-BE49-F238E27FC236}">
                <a16:creationId xmlns:a16="http://schemas.microsoft.com/office/drawing/2014/main" id="{D6089ABD-A0F3-F5F6-9C61-4120CB86A894}"/>
              </a:ext>
            </a:extLst>
          </p:cNvPr>
          <p:cNvGraphicFramePr>
            <a:graphicFrameLocks/>
          </p:cNvGraphicFramePr>
          <p:nvPr/>
        </p:nvGraphicFramePr>
        <p:xfrm>
          <a:off x="358102" y="1936820"/>
          <a:ext cx="8427794" cy="4035972"/>
        </p:xfrm>
        <a:graphic>
          <a:graphicData uri="http://schemas.openxmlformats.org/drawingml/2006/chart">
            <c:chart xmlns:c="http://schemas.openxmlformats.org/drawingml/2006/chart" xmlns:r="http://schemas.openxmlformats.org/officeDocument/2006/relationships" r:id="rId2"/>
          </a:graphicData>
        </a:graphic>
      </p:graphicFrame>
      <p:sp>
        <p:nvSpPr>
          <p:cNvPr id="5" name="テキスト ボックス 4">
            <a:extLst>
              <a:ext uri="{FF2B5EF4-FFF2-40B4-BE49-F238E27FC236}">
                <a16:creationId xmlns:a16="http://schemas.microsoft.com/office/drawing/2014/main" id="{B4EA70E9-E753-7727-2BBE-564DAF352BB2}"/>
              </a:ext>
            </a:extLst>
          </p:cNvPr>
          <p:cNvSpPr txBox="1"/>
          <p:nvPr/>
        </p:nvSpPr>
        <p:spPr>
          <a:xfrm>
            <a:off x="263927" y="6404764"/>
            <a:ext cx="8616145" cy="369332"/>
          </a:xfrm>
          <a:prstGeom prst="rect">
            <a:avLst/>
          </a:prstGeom>
          <a:solidFill>
            <a:schemeClr val="bg2"/>
          </a:solidFill>
          <a:ln>
            <a:noFill/>
          </a:ln>
        </p:spPr>
        <p:txBody>
          <a:bodyPr wrap="square" rtlCol="0">
            <a:spAutoFit/>
          </a:bodyPr>
          <a:lstStyle/>
          <a:p>
            <a:r>
              <a:rPr lang="ja-JP" altLang="en-US" sz="1350" b="1" dirty="0"/>
              <a:t>推計接種者　</a:t>
            </a:r>
            <a:r>
              <a:rPr lang="ja-JP" altLang="en-US" b="1" dirty="0">
                <a:solidFill>
                  <a:srgbClr val="FF0000"/>
                </a:solidFill>
              </a:rPr>
              <a:t>約２万人　　約３万人　　約</a:t>
            </a:r>
            <a:r>
              <a:rPr lang="en-US" altLang="ja-JP" b="1" dirty="0">
                <a:solidFill>
                  <a:srgbClr val="FF0000"/>
                </a:solidFill>
              </a:rPr>
              <a:t>15</a:t>
            </a:r>
            <a:r>
              <a:rPr lang="ja-JP" altLang="en-US" b="1" dirty="0">
                <a:solidFill>
                  <a:srgbClr val="FF0000"/>
                </a:solidFill>
              </a:rPr>
              <a:t>万人　</a:t>
            </a:r>
            <a:r>
              <a:rPr lang="ja-JP" altLang="en-US" b="1" dirty="0"/>
              <a:t>　　</a:t>
            </a:r>
            <a:r>
              <a:rPr lang="ja-JP" altLang="en-US" b="1" dirty="0">
                <a:solidFill>
                  <a:srgbClr val="FF0000"/>
                </a:solidFill>
              </a:rPr>
              <a:t>約</a:t>
            </a:r>
            <a:r>
              <a:rPr lang="en-US" altLang="ja-JP" b="1" dirty="0">
                <a:solidFill>
                  <a:srgbClr val="FF0000"/>
                </a:solidFill>
              </a:rPr>
              <a:t>53</a:t>
            </a:r>
            <a:r>
              <a:rPr lang="ja-JP" altLang="en-US" b="1" dirty="0">
                <a:solidFill>
                  <a:srgbClr val="FF0000"/>
                </a:solidFill>
              </a:rPr>
              <a:t>万人　　　約</a:t>
            </a:r>
            <a:r>
              <a:rPr lang="en-US" altLang="ja-JP" b="1" dirty="0">
                <a:solidFill>
                  <a:srgbClr val="FF0000"/>
                </a:solidFill>
              </a:rPr>
              <a:t>42</a:t>
            </a:r>
            <a:r>
              <a:rPr lang="ja-JP" altLang="en-US" b="1" dirty="0">
                <a:solidFill>
                  <a:srgbClr val="FF0000"/>
                </a:solidFill>
              </a:rPr>
              <a:t>万人超　</a:t>
            </a:r>
            <a:r>
              <a:rPr lang="ja-JP" altLang="en-US" sz="1600" dirty="0">
                <a:solidFill>
                  <a:srgbClr val="FF0000"/>
                </a:solidFill>
              </a:rPr>
              <a:t>　　　　　　　　　　　　　</a:t>
            </a:r>
            <a:endParaRPr lang="ja-JP" altLang="en-US" sz="1350" dirty="0">
              <a:solidFill>
                <a:srgbClr val="FF0000"/>
              </a:solidFill>
            </a:endParaRPr>
          </a:p>
        </p:txBody>
      </p:sp>
      <p:cxnSp>
        <p:nvCxnSpPr>
          <p:cNvPr id="3" name="直線コネクタ 2">
            <a:extLst>
              <a:ext uri="{FF2B5EF4-FFF2-40B4-BE49-F238E27FC236}">
                <a16:creationId xmlns:a16="http://schemas.microsoft.com/office/drawing/2014/main" id="{AA59BE82-85A5-3EEB-E6A7-F8DAD0E6046C}"/>
              </a:ext>
            </a:extLst>
          </p:cNvPr>
          <p:cNvCxnSpPr>
            <a:cxnSpLocks/>
          </p:cNvCxnSpPr>
          <p:nvPr/>
        </p:nvCxnSpPr>
        <p:spPr>
          <a:xfrm>
            <a:off x="5665693" y="2537012"/>
            <a:ext cx="0" cy="3730704"/>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6" name="矢印: 右 5">
            <a:extLst>
              <a:ext uri="{FF2B5EF4-FFF2-40B4-BE49-F238E27FC236}">
                <a16:creationId xmlns:a16="http://schemas.microsoft.com/office/drawing/2014/main" id="{3A902A15-9227-AD4E-E747-698CB7CEBCEF}"/>
              </a:ext>
            </a:extLst>
          </p:cNvPr>
          <p:cNvSpPr/>
          <p:nvPr/>
        </p:nvSpPr>
        <p:spPr>
          <a:xfrm>
            <a:off x="5674658" y="5834392"/>
            <a:ext cx="3205414" cy="579217"/>
          </a:xfrm>
          <a:prstGeom prst="rightArrow">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600" b="1" dirty="0">
                <a:solidFill>
                  <a:srgbClr val="FF0000"/>
                </a:solidFill>
              </a:rPr>
              <a:t>積極的勧奨再開後</a:t>
            </a:r>
          </a:p>
        </p:txBody>
      </p:sp>
    </p:spTree>
    <p:extLst>
      <p:ext uri="{BB962C8B-B14F-4D97-AF65-F5344CB8AC3E}">
        <p14:creationId xmlns:p14="http://schemas.microsoft.com/office/powerpoint/2010/main" val="417121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307DE3-C112-B596-39A4-D163503F1A04}"/>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28581A6B-28B8-FE05-9F54-535DCA8EC865}"/>
              </a:ext>
            </a:extLst>
          </p:cNvPr>
          <p:cNvSpPr>
            <a:spLocks noGrp="1"/>
          </p:cNvSpPr>
          <p:nvPr>
            <p:ph idx="1"/>
          </p:nvPr>
        </p:nvSpPr>
        <p:spPr>
          <a:xfrm>
            <a:off x="457200" y="4983"/>
            <a:ext cx="8229600" cy="4525963"/>
          </a:xfrm>
        </p:spPr>
        <p:txBody>
          <a:bodyPr/>
          <a:lstStyle/>
          <a:p>
            <a:pPr marL="0" indent="0">
              <a:buNone/>
            </a:pPr>
            <a:r>
              <a:rPr lang="ja-JP" altLang="en-US" dirty="0"/>
              <a:t>激しい頭痛、黒板の字が読めなくなって休学した天草の高校生、相原咲紀さん。</a:t>
            </a:r>
            <a:br>
              <a:rPr lang="ja-JP" altLang="en-US" dirty="0"/>
            </a:br>
            <a:r>
              <a:rPr lang="ja-JP" altLang="en-US" dirty="0"/>
              <a:t>娘のためと、接種を勧めてしまった母・美紀さんの苦悩と後悔。</a:t>
            </a:r>
            <a:br>
              <a:rPr lang="ja-JP" altLang="en-US" dirty="0"/>
            </a:br>
            <a:r>
              <a:rPr lang="ja-JP" altLang="en-US" dirty="0"/>
              <a:t>咲紀さん、録画も激しい頭痛が、翌日はさらに</a:t>
            </a:r>
            <a:br>
              <a:rPr lang="ja-JP" altLang="en-US" dirty="0"/>
            </a:br>
            <a:r>
              <a:rPr lang="en-US" altLang="ja-JP" sz="2800" dirty="0">
                <a:hlinkClick r:id="rId2"/>
              </a:rPr>
              <a:t>https://www.youtube.com/watch?v=sfIpfZwNtZQ</a:t>
            </a:r>
            <a:endParaRPr lang="ja-JP" altLang="en-US" sz="2800" dirty="0"/>
          </a:p>
          <a:p>
            <a:endParaRPr kumimoji="1" lang="ja-JP" altLang="en-US" dirty="0"/>
          </a:p>
        </p:txBody>
      </p:sp>
      <p:pic>
        <p:nvPicPr>
          <p:cNvPr id="7" name="図 6">
            <a:extLst>
              <a:ext uri="{FF2B5EF4-FFF2-40B4-BE49-F238E27FC236}">
                <a16:creationId xmlns:a16="http://schemas.microsoft.com/office/drawing/2014/main" id="{04936455-7BB3-6B08-0AC7-A09739EC466E}"/>
              </a:ext>
            </a:extLst>
          </p:cNvPr>
          <p:cNvPicPr>
            <a:picLocks noChangeAspect="1"/>
          </p:cNvPicPr>
          <p:nvPr/>
        </p:nvPicPr>
        <p:blipFill>
          <a:blip r:embed="rId3"/>
          <a:stretch>
            <a:fillRect/>
          </a:stretch>
        </p:blipFill>
        <p:spPr>
          <a:xfrm>
            <a:off x="611560" y="3098426"/>
            <a:ext cx="6658904" cy="3781953"/>
          </a:xfrm>
          <a:prstGeom prst="rect">
            <a:avLst/>
          </a:prstGeom>
        </p:spPr>
      </p:pic>
    </p:spTree>
    <p:extLst>
      <p:ext uri="{BB962C8B-B14F-4D97-AF65-F5344CB8AC3E}">
        <p14:creationId xmlns:p14="http://schemas.microsoft.com/office/powerpoint/2010/main" val="15366937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BFD67-DFC3-5B30-F9C3-B7BD89862796}"/>
              </a:ext>
            </a:extLst>
          </p:cNvPr>
          <p:cNvSpPr>
            <a:spLocks noGrp="1"/>
          </p:cNvSpPr>
          <p:nvPr>
            <p:ph type="title"/>
          </p:nvPr>
        </p:nvSpPr>
        <p:spPr>
          <a:xfrm>
            <a:off x="628649" y="365126"/>
            <a:ext cx="8126467" cy="1325563"/>
          </a:xfrm>
        </p:spPr>
        <p:txBody>
          <a:bodyPr>
            <a:normAutofit/>
          </a:bodyPr>
          <a:lstStyle/>
          <a:p>
            <a:r>
              <a:rPr lang="ja-JP" altLang="en-US" sz="3200" dirty="0">
                <a:solidFill>
                  <a:srgbClr val="FF6699"/>
                </a:solidFill>
                <a:latin typeface="ＭＳ Ｐゴシック" panose="020B0600070205080204" pitchFamily="50" charset="-128"/>
                <a:ea typeface="ＭＳ Ｐゴシック" panose="020B0600070205080204" pitchFamily="50" charset="-128"/>
              </a:rPr>
              <a:t>積極勧奨を再開すると犠牲者が続々</a:t>
            </a:r>
            <a:r>
              <a:rPr lang="en-US" altLang="ja-JP" sz="3200" dirty="0">
                <a:solidFill>
                  <a:srgbClr val="FF6699"/>
                </a:solidFill>
                <a:latin typeface="ＭＳ Ｐゴシック" panose="020B0600070205080204" pitchFamily="50" charset="-128"/>
                <a:ea typeface="ＭＳ Ｐゴシック" panose="020B0600070205080204" pitchFamily="50" charset="-128"/>
              </a:rPr>
              <a:t>(/o</a:t>
            </a:r>
            <a:r>
              <a:rPr lang="ja-JP" altLang="en-US" sz="3200" dirty="0">
                <a:solidFill>
                  <a:srgbClr val="FF6699"/>
                </a:solidFill>
                <a:latin typeface="ＭＳ Ｐゴシック" panose="020B0600070205080204" pitchFamily="50" charset="-128"/>
                <a:ea typeface="ＭＳ Ｐゴシック" panose="020B0600070205080204" pitchFamily="50" charset="-128"/>
              </a:rPr>
              <a:t>＼</a:t>
            </a:r>
            <a:r>
              <a:rPr lang="en-US" altLang="ja-JP" sz="3200" dirty="0">
                <a:solidFill>
                  <a:srgbClr val="FF6699"/>
                </a:solidFill>
                <a:latin typeface="ＭＳ Ｐゴシック" panose="020B0600070205080204" pitchFamily="50" charset="-128"/>
                <a:ea typeface="ＭＳ Ｐゴシック" panose="020B0600070205080204" pitchFamily="50" charset="-128"/>
              </a:rPr>
              <a:t>)</a:t>
            </a:r>
            <a:br>
              <a:rPr lang="ja-JP" altLang="en-US" sz="3200" dirty="0">
                <a:solidFill>
                  <a:srgbClr val="FF6699"/>
                </a:solidFill>
                <a:latin typeface="ＭＳ Ｐゴシック" panose="020B0600070205080204" pitchFamily="50" charset="-128"/>
                <a:ea typeface="ＭＳ Ｐゴシック" panose="020B0600070205080204" pitchFamily="50" charset="-128"/>
              </a:rPr>
            </a:br>
            <a:r>
              <a:rPr lang="ja-JP" altLang="en-US" sz="2200" b="1" dirty="0">
                <a:solidFill>
                  <a:srgbClr val="FF6699"/>
                </a:solidFill>
                <a:latin typeface="ＭＳ Ｐゴシック" panose="020B0600070205080204" pitchFamily="50" charset="-128"/>
                <a:ea typeface="ＭＳ Ｐゴシック" panose="020B0600070205080204" pitchFamily="50" charset="-128"/>
              </a:rPr>
              <a:t>そのおひとりが、天草の相原咲紀さん</a:t>
            </a:r>
            <a:endParaRPr kumimoji="1" lang="ja-JP" altLang="en-US" sz="2200" b="1" dirty="0">
              <a:solidFill>
                <a:srgbClr val="FF6699"/>
              </a:solidFill>
              <a:latin typeface="ＭＳ Ｐゴシック" panose="020B0600070205080204" pitchFamily="50" charset="-128"/>
              <a:ea typeface="ＭＳ Ｐゴシック" panose="020B0600070205080204" pitchFamily="50" charset="-128"/>
            </a:endParaRPr>
          </a:p>
        </p:txBody>
      </p:sp>
      <p:sp>
        <p:nvSpPr>
          <p:cNvPr id="3" name="Content Placeholder 2">
            <a:extLst>
              <a:ext uri="{FF2B5EF4-FFF2-40B4-BE49-F238E27FC236}">
                <a16:creationId xmlns:a16="http://schemas.microsoft.com/office/drawing/2014/main" id="{C924F7E6-E163-4AE7-6741-0F3D9017C9C5}"/>
              </a:ext>
            </a:extLst>
          </p:cNvPr>
          <p:cNvSpPr>
            <a:spLocks noGrp="1"/>
          </p:cNvSpPr>
          <p:nvPr>
            <p:ph idx="1"/>
          </p:nvPr>
        </p:nvSpPr>
        <p:spPr>
          <a:xfrm>
            <a:off x="462455" y="1513490"/>
            <a:ext cx="7853961" cy="4842860"/>
          </a:xfrm>
          <a:ln>
            <a:solidFill>
              <a:srgbClr val="FF6699"/>
            </a:solidFill>
          </a:ln>
        </p:spPr>
        <p:txBody>
          <a:bodyPr>
            <a:normAutofit fontScale="55000" lnSpcReduction="20000"/>
          </a:bodyPr>
          <a:lstStyle/>
          <a:p>
            <a:pPr>
              <a:lnSpc>
                <a:spcPct val="120000"/>
              </a:lnSpc>
              <a:buFont typeface="Wingdings" panose="05000000000000000000" pitchFamily="2" charset="2"/>
              <a:buChar char="Ø"/>
            </a:pPr>
            <a:r>
              <a:rPr kumimoji="1" lang="ja-JP" altLang="en-US" dirty="0"/>
              <a:t>　行政から</a:t>
            </a:r>
            <a:r>
              <a:rPr kumimoji="1" lang="ja-JP" altLang="en-US" sz="3200" dirty="0">
                <a:solidFill>
                  <a:srgbClr val="FF0000"/>
                </a:solidFill>
                <a:latin typeface="ＭＳ Ｐゴシック" panose="020B0600070205080204" pitchFamily="50" charset="-128"/>
                <a:ea typeface="ＭＳ Ｐゴシック" panose="020B0600070205080204" pitchFamily="50" charset="-128"/>
              </a:rPr>
              <a:t>接種の案内</a:t>
            </a:r>
            <a:endParaRPr kumimoji="1" lang="en-US" altLang="ja-JP" sz="3200" dirty="0">
              <a:solidFill>
                <a:srgbClr val="FF0000"/>
              </a:solidFill>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kumimoji="1" lang="ja-JP" altLang="en-US" sz="3200" dirty="0">
                <a:latin typeface="ＭＳ Ｐゴシック" panose="020B0600070205080204" pitchFamily="50" charset="-128"/>
                <a:ea typeface="ＭＳ Ｐゴシック" panose="020B0600070205080204" pitchFamily="50" charset="-128"/>
              </a:rPr>
              <a:t>　副反応についてネット検索、産婦人科医に質問したけれど「心配ない」</a:t>
            </a:r>
            <a:endParaRPr kumimoji="1" lang="en-US" altLang="ja-JP" sz="3200" dirty="0">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kumimoji="1" lang="ja-JP" altLang="en-US" sz="3200" dirty="0">
                <a:latin typeface="ＭＳ Ｐゴシック" panose="020B0600070205080204" pitchFamily="50" charset="-128"/>
                <a:ea typeface="ＭＳ Ｐゴシック" panose="020B0600070205080204" pitchFamily="50" charset="-128"/>
              </a:rPr>
              <a:t>　</a:t>
            </a:r>
            <a:r>
              <a:rPr kumimoji="1" lang="ja-JP" altLang="en-US" sz="4000" dirty="0">
                <a:solidFill>
                  <a:srgbClr val="FF6699"/>
                </a:solidFill>
                <a:latin typeface="ＭＳ Ｐゴシック" panose="020B0600070205080204" pitchFamily="50" charset="-128"/>
                <a:ea typeface="ＭＳ Ｐゴシック" panose="020B0600070205080204" pitchFamily="50" charset="-128"/>
              </a:rPr>
              <a:t>接種</a:t>
            </a:r>
            <a:endParaRPr kumimoji="1" lang="en-US" altLang="ja-JP" sz="4000" dirty="0">
              <a:solidFill>
                <a:srgbClr val="FF6699"/>
              </a:solidFill>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kumimoji="1" lang="ja-JP" altLang="en-US" sz="3200" dirty="0">
                <a:latin typeface="ＭＳ Ｐゴシック" panose="020B0600070205080204" pitchFamily="50" charset="-128"/>
                <a:ea typeface="ＭＳ Ｐゴシック" panose="020B0600070205080204" pitchFamily="50" charset="-128"/>
              </a:rPr>
              <a:t>　副反応　：　痛み　視覚異状　著しい疲労</a:t>
            </a:r>
            <a:endParaRPr kumimoji="1" lang="en-US" altLang="ja-JP" sz="3200" dirty="0">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kumimoji="1" lang="ja-JP" altLang="en-US" sz="3200" dirty="0">
                <a:latin typeface="ＭＳ Ｐゴシック" panose="020B0600070205080204" pitchFamily="50" charset="-128"/>
                <a:ea typeface="ＭＳ Ｐゴシック" panose="020B0600070205080204" pitchFamily="50" charset="-128"/>
              </a:rPr>
              <a:t>　地元医療機関受診→</a:t>
            </a:r>
            <a:r>
              <a:rPr kumimoji="1" lang="ja-JP" altLang="en-US" sz="3200" dirty="0">
                <a:solidFill>
                  <a:srgbClr val="00B050"/>
                </a:solidFill>
                <a:latin typeface="ＭＳ Ｐゴシック" panose="020B0600070205080204" pitchFamily="50" charset="-128"/>
                <a:ea typeface="ＭＳ Ｐゴシック" panose="020B0600070205080204" pitchFamily="50" charset="-128"/>
              </a:rPr>
              <a:t>因果関係認めない、紹介状書けない</a:t>
            </a:r>
            <a:endParaRPr kumimoji="1" lang="en-US" altLang="ja-JP" sz="3200" dirty="0">
              <a:solidFill>
                <a:srgbClr val="00B050"/>
              </a:solidFill>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kumimoji="1" lang="ja-JP" altLang="en-US" sz="3200" dirty="0">
                <a:latin typeface="ＭＳ Ｐゴシック" panose="020B0600070205080204" pitchFamily="50" charset="-128"/>
                <a:ea typeface="ＭＳ Ｐゴシック" panose="020B0600070205080204" pitchFamily="50" charset="-128"/>
              </a:rPr>
              <a:t>　厚労省へ相談→地域医療センターに相談→紹介状</a:t>
            </a:r>
            <a:endParaRPr kumimoji="1" lang="en-US" altLang="ja-JP" sz="3200" dirty="0">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kumimoji="1" lang="ja-JP" altLang="en-US" sz="3200" dirty="0">
                <a:latin typeface="ＭＳ Ｐゴシック" panose="020B0600070205080204" pitchFamily="50" charset="-128"/>
                <a:ea typeface="ＭＳ Ｐゴシック" panose="020B0600070205080204" pitchFamily="50" charset="-128"/>
              </a:rPr>
              <a:t>　</a:t>
            </a:r>
            <a:r>
              <a:rPr kumimoji="1" lang="ja-JP" altLang="en-US" sz="3200" dirty="0">
                <a:solidFill>
                  <a:srgbClr val="00B050"/>
                </a:solidFill>
                <a:latin typeface="ＭＳ Ｐゴシック" panose="020B0600070205080204" pitchFamily="50" charset="-128"/>
                <a:ea typeface="ＭＳ Ｐゴシック" panose="020B0600070205080204" pitchFamily="50" charset="-128"/>
              </a:rPr>
              <a:t>協力医療機関の大学病院受診</a:t>
            </a:r>
            <a:endParaRPr kumimoji="1" lang="en-US" altLang="ja-JP" sz="3200" dirty="0">
              <a:solidFill>
                <a:srgbClr val="00B050"/>
              </a:solidFill>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ja-JP" altLang="en-US" sz="3200" dirty="0">
                <a:latin typeface="ＭＳ Ｐゴシック" panose="020B0600070205080204" pitchFamily="50" charset="-128"/>
                <a:ea typeface="ＭＳ Ｐゴシック" panose="020B0600070205080204" pitchFamily="50" charset="-128"/>
              </a:rPr>
              <a:t>　　　検査で異状なし→</a:t>
            </a:r>
            <a:r>
              <a:rPr kumimoji="1" lang="ja-JP" altLang="en-US" sz="3200" dirty="0">
                <a:solidFill>
                  <a:srgbClr val="00B050"/>
                </a:solidFill>
                <a:latin typeface="ＭＳ Ｐゴシック" panose="020B0600070205080204" pitchFamily="50" charset="-128"/>
                <a:ea typeface="ＭＳ Ｐゴシック" panose="020B0600070205080204" pitchFamily="50" charset="-128"/>
              </a:rPr>
              <a:t>「これ以上何もすることありません」</a:t>
            </a:r>
            <a:endParaRPr kumimoji="1" lang="en-US" altLang="ja-JP" sz="3200" dirty="0">
              <a:solidFill>
                <a:srgbClr val="00B050"/>
              </a:solidFill>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ja-JP" altLang="en-US" sz="3200" dirty="0">
                <a:solidFill>
                  <a:srgbClr val="00B050"/>
                </a:solidFill>
                <a:latin typeface="ＭＳ Ｐゴシック" panose="020B0600070205080204" pitchFamily="50" charset="-128"/>
                <a:ea typeface="ＭＳ Ｐゴシック" panose="020B0600070205080204" pitchFamily="50" charset="-128"/>
              </a:rPr>
              <a:t>　　　　　　　　　　　　　　「こうやって生きている人いますよ」</a:t>
            </a:r>
            <a:endParaRPr kumimoji="1" lang="en-US" altLang="ja-JP" sz="3200" dirty="0">
              <a:solidFill>
                <a:srgbClr val="00B050"/>
              </a:solidFill>
              <a:latin typeface="ＭＳ Ｐゴシック" panose="020B0600070205080204" pitchFamily="50" charset="-128"/>
              <a:ea typeface="ＭＳ Ｐゴシック" panose="020B0600070205080204" pitchFamily="50" charset="-128"/>
            </a:endParaRPr>
          </a:p>
          <a:p>
            <a:pPr>
              <a:lnSpc>
                <a:spcPct val="120000"/>
              </a:lnSpc>
              <a:buFont typeface="Wingdings" panose="05000000000000000000" pitchFamily="2" charset="2"/>
              <a:buChar char="Ø"/>
            </a:pPr>
            <a:r>
              <a:rPr kumimoji="1" lang="ja-JP" altLang="en-US" sz="3200" dirty="0">
                <a:latin typeface="ＭＳ Ｐゴシック" panose="020B0600070205080204" pitchFamily="50" charset="-128"/>
                <a:ea typeface="ＭＳ Ｐゴシック" panose="020B0600070205080204" pitchFamily="50" charset="-128"/>
              </a:rPr>
              <a:t>　自力で調べ</a:t>
            </a:r>
            <a:r>
              <a:rPr kumimoji="1" lang="ja-JP" altLang="en-US" sz="3200" dirty="0">
                <a:solidFill>
                  <a:srgbClr val="FF6699"/>
                </a:solidFill>
                <a:latin typeface="ＭＳ Ｐゴシック" panose="020B0600070205080204" pitchFamily="50" charset="-128"/>
                <a:ea typeface="ＭＳ Ｐゴシック" panose="020B0600070205080204" pitchFamily="50" charset="-128"/>
              </a:rPr>
              <a:t>鹿児島大学</a:t>
            </a:r>
            <a:r>
              <a:rPr kumimoji="1" lang="ja-JP" altLang="en-US" sz="3200" dirty="0">
                <a:latin typeface="ＭＳ Ｐゴシック" panose="020B0600070205080204" pitchFamily="50" charset="-128"/>
                <a:ea typeface="ＭＳ Ｐゴシック" panose="020B0600070205080204" pitchFamily="50" charset="-128"/>
              </a:rPr>
              <a:t>に電話</a:t>
            </a:r>
            <a:br>
              <a:rPr kumimoji="1" lang="ja-JP" altLang="en-US" sz="3200" dirty="0">
                <a:latin typeface="ＭＳ Ｐゴシック" panose="020B0600070205080204" pitchFamily="50" charset="-128"/>
                <a:ea typeface="ＭＳ Ｐゴシック" panose="020B0600070205080204" pitchFamily="50" charset="-128"/>
              </a:rPr>
            </a:br>
            <a:r>
              <a:rPr kumimoji="1" lang="ja-JP" altLang="en-US" sz="3200" dirty="0">
                <a:latin typeface="ＭＳ Ｐゴシック" panose="020B0600070205080204" pitchFamily="50" charset="-128"/>
                <a:ea typeface="ＭＳ Ｐゴシック" panose="020B0600070205080204" pitchFamily="50" charset="-128"/>
              </a:rPr>
              <a:t>       </a:t>
            </a:r>
            <a:r>
              <a:rPr kumimoji="1" lang="ja-JP" altLang="en-US" sz="3200" dirty="0">
                <a:solidFill>
                  <a:srgbClr val="FF6699"/>
                </a:solidFill>
                <a:latin typeface="ＭＳ Ｐゴシック" panose="020B0600070205080204" pitchFamily="50" charset="-128"/>
                <a:ea typeface="ＭＳ Ｐゴシック" panose="020B0600070205080204" pitchFamily="50" charset="-128"/>
              </a:rPr>
              <a:t>→受け入れ、治療→</a:t>
            </a:r>
            <a:r>
              <a:rPr kumimoji="1" lang="ja-JP" altLang="en-US" sz="4500" dirty="0">
                <a:solidFill>
                  <a:srgbClr val="FF6699"/>
                </a:solidFill>
                <a:latin typeface="ＭＳ Ｐゴシック" panose="020B0600070205080204" pitchFamily="50" charset="-128"/>
                <a:ea typeface="ＭＳ Ｐゴシック" panose="020B0600070205080204" pitchFamily="50" charset="-128"/>
              </a:rPr>
              <a:t>症状が、一部改善</a:t>
            </a:r>
            <a:endParaRPr kumimoji="1" lang="en-US" altLang="ja-JP" sz="4500" dirty="0">
              <a:solidFill>
                <a:srgbClr val="FF6699"/>
              </a:solidFill>
              <a:latin typeface="ＭＳ Ｐゴシック" panose="020B0600070205080204" pitchFamily="50" charset="-128"/>
              <a:ea typeface="ＭＳ Ｐゴシック" panose="020B0600070205080204" pitchFamily="50" charset="-128"/>
            </a:endParaRPr>
          </a:p>
          <a:p>
            <a:pPr marL="0" indent="0">
              <a:lnSpc>
                <a:spcPct val="120000"/>
              </a:lnSpc>
              <a:buNone/>
            </a:pPr>
            <a:r>
              <a:rPr kumimoji="1" lang="ja-JP" altLang="en-US" sz="3200" dirty="0">
                <a:latin typeface="ＭＳ Ｐゴシック" panose="020B0600070205080204" pitchFamily="50" charset="-128"/>
                <a:ea typeface="ＭＳ Ｐゴシック" panose="020B0600070205080204" pitchFamily="50" charset="-128"/>
              </a:rPr>
              <a:t>　　　　　　　　　　　　　　「決して、見捨てませんよ」と病院</a:t>
            </a:r>
            <a:r>
              <a:rPr kumimoji="1" lang="en-US" altLang="ja-JP" sz="3200" dirty="0">
                <a:latin typeface="ＭＳ Ｐゴシック" panose="020B0600070205080204" pitchFamily="50" charset="-128"/>
                <a:ea typeface="ＭＳ Ｐゴシック" panose="020B0600070205080204" pitchFamily="50" charset="-128"/>
              </a:rPr>
              <a:t> </a:t>
            </a:r>
            <a:r>
              <a:rPr kumimoji="1" lang="ja-JP" altLang="en-US" sz="3200" dirty="0">
                <a:latin typeface="ＭＳ Ｐゴシック" panose="020B0600070205080204" pitchFamily="50" charset="-128"/>
                <a:ea typeface="ＭＳ Ｐゴシック" panose="020B0600070205080204" pitchFamily="50" charset="-128"/>
              </a:rPr>
              <a:t>　　</a:t>
            </a:r>
            <a:endParaRPr kumimoji="1" lang="en-US" altLang="ja-JP" dirty="0"/>
          </a:p>
        </p:txBody>
      </p:sp>
      <p:sp>
        <p:nvSpPr>
          <p:cNvPr id="4" name="Slide Number Placeholder 3">
            <a:extLst>
              <a:ext uri="{FF2B5EF4-FFF2-40B4-BE49-F238E27FC236}">
                <a16:creationId xmlns:a16="http://schemas.microsoft.com/office/drawing/2014/main" id="{AD54F9AA-0278-D5E2-8481-8F3F8C3AAC6F}"/>
              </a:ext>
            </a:extLst>
          </p:cNvPr>
          <p:cNvSpPr>
            <a:spLocks noGrp="1"/>
          </p:cNvSpPr>
          <p:nvPr>
            <p:ph type="sldNum" sz="quarter" idx="12"/>
          </p:nvPr>
        </p:nvSpPr>
        <p:spPr/>
        <p:txBody>
          <a:bodyPr/>
          <a:lstStyle/>
          <a:p>
            <a:pPr>
              <a:defRPr/>
            </a:pPr>
            <a:fld id="{FE83968E-A939-4293-B9DC-196669673117}" type="slidenum">
              <a:rPr lang="en-US" altLang="ja-JP" smtClean="0"/>
              <a:pPr>
                <a:defRPr/>
              </a:pPr>
              <a:t>29</a:t>
            </a:fld>
            <a:endParaRPr lang="en-US" altLang="ja-JP" dirty="0"/>
          </a:p>
        </p:txBody>
      </p:sp>
    </p:spTree>
    <p:extLst>
      <p:ext uri="{BB962C8B-B14F-4D97-AF65-F5344CB8AC3E}">
        <p14:creationId xmlns:p14="http://schemas.microsoft.com/office/powerpoint/2010/main" val="3358822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graphicFrame>
        <p:nvGraphicFramePr>
          <p:cNvPr id="4" name="オブジェクト 3"/>
          <p:cNvGraphicFramePr>
            <a:graphicFrameLocks noChangeAspect="1"/>
          </p:cNvGraphicFramePr>
          <p:nvPr/>
        </p:nvGraphicFramePr>
        <p:xfrm>
          <a:off x="1907704" y="-171400"/>
          <a:ext cx="5472607" cy="7577002"/>
        </p:xfrm>
        <a:graphic>
          <a:graphicData uri="http://schemas.openxmlformats.org/presentationml/2006/ole">
            <mc:AlternateContent xmlns:mc="http://schemas.openxmlformats.org/markup-compatibility/2006">
              <mc:Choice xmlns:v="urn:schemas-microsoft-com:vml" Requires="v">
                <p:oleObj name="Acrobat Document" r:id="rId2" imgW="5667119" imgH="7848360" progId="AcroExch.Document.7">
                  <p:embed/>
                </p:oleObj>
              </mc:Choice>
              <mc:Fallback>
                <p:oleObj name="Acrobat Document" r:id="rId2" imgW="5667119" imgH="7848360" progId="AcroExch.Document.7">
                  <p:embed/>
                  <p:pic>
                    <p:nvPicPr>
                      <p:cNvPr id="4" name="オブジェクト 3"/>
                      <p:cNvPicPr/>
                      <p:nvPr/>
                    </p:nvPicPr>
                    <p:blipFill>
                      <a:blip r:embed="rId3"/>
                      <a:stretch>
                        <a:fillRect/>
                      </a:stretch>
                    </p:blipFill>
                    <p:spPr>
                      <a:xfrm>
                        <a:off x="1907704" y="-171400"/>
                        <a:ext cx="5472607" cy="7577002"/>
                      </a:xfrm>
                      <a:prstGeom prst="rect">
                        <a:avLst/>
                      </a:prstGeom>
                    </p:spPr>
                  </p:pic>
                </p:oleObj>
              </mc:Fallback>
            </mc:AlternateContent>
          </a:graphicData>
        </a:graphic>
      </p:graphicFrame>
      <p:sp>
        <p:nvSpPr>
          <p:cNvPr id="5" name="テキスト ボックス 4"/>
          <p:cNvSpPr txBox="1"/>
          <p:nvPr/>
        </p:nvSpPr>
        <p:spPr>
          <a:xfrm>
            <a:off x="783663" y="692696"/>
            <a:ext cx="1292662" cy="5958230"/>
          </a:xfrm>
          <a:prstGeom prst="rect">
            <a:avLst/>
          </a:prstGeom>
          <a:noFill/>
        </p:spPr>
        <p:txBody>
          <a:bodyPr vert="eaVert" wrap="square" rtlCol="0">
            <a:spAutoFit/>
          </a:bodyPr>
          <a:lstStyle/>
          <a:p>
            <a:r>
              <a:rPr kumimoji="1" lang="ja-JP" altLang="en-US" sz="2400" b="1" dirty="0">
                <a:solidFill>
                  <a:srgbClr val="00B0F0"/>
                </a:solidFill>
                <a:latin typeface="+mn-ea"/>
              </a:rPr>
              <a:t>毎日新聞の月１回の連続コラム</a:t>
            </a:r>
          </a:p>
          <a:p>
            <a:r>
              <a:rPr lang="ja-JP" altLang="en-US" sz="2400" b="1" dirty="0">
                <a:solidFill>
                  <a:srgbClr val="00B0F0"/>
                </a:solidFill>
                <a:latin typeface="+mn-ea"/>
              </a:rPr>
              <a:t>   　　　 「私の社会保障論」で検診の大切さを</a:t>
            </a:r>
          </a:p>
          <a:p>
            <a:r>
              <a:rPr lang="ja-JP" altLang="en-US" sz="2400" b="1" dirty="0">
                <a:solidFill>
                  <a:srgbClr val="00B0F0"/>
                </a:solidFill>
                <a:latin typeface="+mn-ea"/>
              </a:rPr>
              <a:t>　　                            　</a:t>
            </a:r>
            <a:endParaRPr kumimoji="1" lang="ja-JP" altLang="en-US" sz="2400" b="1" dirty="0">
              <a:solidFill>
                <a:srgbClr val="00B0F0"/>
              </a:solidFill>
              <a:latin typeface="+mn-ea"/>
            </a:endParaRPr>
          </a:p>
        </p:txBody>
      </p:sp>
      <p:sp>
        <p:nvSpPr>
          <p:cNvPr id="3" name="楕円 2">
            <a:extLst>
              <a:ext uri="{FF2B5EF4-FFF2-40B4-BE49-F238E27FC236}">
                <a16:creationId xmlns:a16="http://schemas.microsoft.com/office/drawing/2014/main" id="{DEFBEEC6-3695-B44D-64D2-ECEC1B2FFF6A}"/>
              </a:ext>
            </a:extLst>
          </p:cNvPr>
          <p:cNvSpPr/>
          <p:nvPr/>
        </p:nvSpPr>
        <p:spPr>
          <a:xfrm>
            <a:off x="2305587" y="3536333"/>
            <a:ext cx="1184172" cy="1418456"/>
          </a:xfrm>
          <a:prstGeom prst="ellipse">
            <a:avLst/>
          </a:prstGeom>
          <a:noFill/>
          <a:ln>
            <a:solidFill>
              <a:srgbClr val="FF6699"/>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ln>
                <a:solidFill>
                  <a:srgbClr val="FF0000"/>
                </a:solidFill>
              </a:ln>
              <a:noFill/>
            </a:endParaRPr>
          </a:p>
        </p:txBody>
      </p:sp>
    </p:spTree>
    <p:extLst>
      <p:ext uri="{BB962C8B-B14F-4D97-AF65-F5344CB8AC3E}">
        <p14:creationId xmlns:p14="http://schemas.microsoft.com/office/powerpoint/2010/main" val="384560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0A6283-4794-884B-0D9C-5317ADEFDADE}"/>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15D1878E-997D-202F-BE8D-A4EDDF640EEB}"/>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E24012F4-6E5A-DFF1-4913-C22304468E65}"/>
              </a:ext>
            </a:extLst>
          </p:cNvPr>
          <p:cNvPicPr>
            <a:picLocks noChangeAspect="1"/>
          </p:cNvPicPr>
          <p:nvPr/>
        </p:nvPicPr>
        <p:blipFill>
          <a:blip r:embed="rId2"/>
          <a:stretch>
            <a:fillRect/>
          </a:stretch>
        </p:blipFill>
        <p:spPr>
          <a:xfrm>
            <a:off x="323528" y="274638"/>
            <a:ext cx="8087269" cy="6645354"/>
          </a:xfrm>
          <a:prstGeom prst="rect">
            <a:avLst/>
          </a:prstGeom>
        </p:spPr>
      </p:pic>
      <p:sp>
        <p:nvSpPr>
          <p:cNvPr id="6" name="楕円 5">
            <a:extLst>
              <a:ext uri="{FF2B5EF4-FFF2-40B4-BE49-F238E27FC236}">
                <a16:creationId xmlns:a16="http://schemas.microsoft.com/office/drawing/2014/main" id="{DF5A549D-7BDF-63BC-4025-8D30BD3E45BC}"/>
              </a:ext>
            </a:extLst>
          </p:cNvPr>
          <p:cNvSpPr/>
          <p:nvPr/>
        </p:nvSpPr>
        <p:spPr>
          <a:xfrm>
            <a:off x="3024162" y="3645024"/>
            <a:ext cx="1800200" cy="50405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1708E48A-76C4-119B-8BCD-3F7C66FCCE8F}"/>
              </a:ext>
            </a:extLst>
          </p:cNvPr>
          <p:cNvSpPr/>
          <p:nvPr/>
        </p:nvSpPr>
        <p:spPr>
          <a:xfrm>
            <a:off x="1763688" y="4261774"/>
            <a:ext cx="3052880" cy="67939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C586FC80-9255-2663-7587-39BEFF34129F}"/>
              </a:ext>
            </a:extLst>
          </p:cNvPr>
          <p:cNvSpPr/>
          <p:nvPr/>
        </p:nvSpPr>
        <p:spPr>
          <a:xfrm>
            <a:off x="6084168" y="3717032"/>
            <a:ext cx="1800200" cy="57790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8D7CE90-4B70-CC1D-9405-5B089A796FC8}"/>
              </a:ext>
            </a:extLst>
          </p:cNvPr>
          <p:cNvSpPr txBox="1"/>
          <p:nvPr/>
        </p:nvSpPr>
        <p:spPr>
          <a:xfrm>
            <a:off x="1966802" y="1349014"/>
            <a:ext cx="4572000" cy="1384995"/>
          </a:xfrm>
          <a:prstGeom prst="rect">
            <a:avLst/>
          </a:prstGeom>
          <a:noFill/>
          <a:ln w="38100">
            <a:solidFill>
              <a:srgbClr val="00B050"/>
            </a:solidFill>
          </a:ln>
        </p:spPr>
        <p:txBody>
          <a:bodyPr wrap="square">
            <a:spAutoFit/>
          </a:bodyPr>
          <a:lstStyle/>
          <a:p>
            <a:r>
              <a:rPr lang="ja-JP" altLang="en-US" sz="2800" b="1" dirty="0">
                <a:solidFill>
                  <a:srgbClr val="00B050"/>
                </a:solidFill>
              </a:rPr>
              <a:t>産婦人科・小児科など</a:t>
            </a:r>
            <a:br>
              <a:rPr lang="ja-JP" altLang="en-US" sz="2800" b="1" dirty="0">
                <a:solidFill>
                  <a:srgbClr val="00B050"/>
                </a:solidFill>
              </a:rPr>
            </a:br>
            <a:r>
              <a:rPr lang="ja-JP" altLang="en-US" sz="2800" b="1" dirty="0">
                <a:solidFill>
                  <a:srgbClr val="00B050"/>
                </a:solidFill>
              </a:rPr>
              <a:t>専門家のサイトにも、                           　　　 ご用心！</a:t>
            </a:r>
          </a:p>
        </p:txBody>
      </p:sp>
    </p:spTree>
    <p:extLst>
      <p:ext uri="{BB962C8B-B14F-4D97-AF65-F5344CB8AC3E}">
        <p14:creationId xmlns:p14="http://schemas.microsoft.com/office/powerpoint/2010/main" val="227623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484313-B3C2-E6A3-5129-E2BC6FE1C348}"/>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81672C23-23C7-7454-A4CC-9B3825C167A1}"/>
              </a:ext>
            </a:extLst>
          </p:cNvPr>
          <p:cNvSpPr>
            <a:spLocks noGrp="1"/>
          </p:cNvSpPr>
          <p:nvPr>
            <p:ph idx="1"/>
          </p:nvPr>
        </p:nvSpPr>
        <p:spPr>
          <a:xfrm>
            <a:off x="1489099" y="1056098"/>
            <a:ext cx="6172200" cy="561510"/>
          </a:xfrm>
        </p:spPr>
        <p:txBody>
          <a:bodyPr>
            <a:normAutofit lnSpcReduction="10000"/>
          </a:bodyPr>
          <a:lstStyle/>
          <a:p>
            <a:pPr marL="0" indent="0">
              <a:buNone/>
            </a:pPr>
            <a:endParaRPr kumimoji="1" lang="ja-JP" altLang="en-US" dirty="0"/>
          </a:p>
        </p:txBody>
      </p:sp>
      <p:pic>
        <p:nvPicPr>
          <p:cNvPr id="5" name="図 4">
            <a:extLst>
              <a:ext uri="{FF2B5EF4-FFF2-40B4-BE49-F238E27FC236}">
                <a16:creationId xmlns:a16="http://schemas.microsoft.com/office/drawing/2014/main" id="{BAA1423C-72D6-F506-FB81-09C9ECAFA860}"/>
              </a:ext>
            </a:extLst>
          </p:cNvPr>
          <p:cNvPicPr>
            <a:picLocks noChangeAspect="1"/>
          </p:cNvPicPr>
          <p:nvPr/>
        </p:nvPicPr>
        <p:blipFill rotWithShape="1">
          <a:blip r:embed="rId2"/>
          <a:srcRect l="5726" t="10638" r="3088" b="4255"/>
          <a:stretch/>
        </p:blipFill>
        <p:spPr>
          <a:xfrm>
            <a:off x="1691680" y="116631"/>
            <a:ext cx="5969464" cy="6632737"/>
          </a:xfrm>
          <a:prstGeom prst="rect">
            <a:avLst/>
          </a:prstGeom>
          <a:ln w="19050">
            <a:solidFill>
              <a:schemeClr val="tx1"/>
            </a:solidFill>
          </a:ln>
        </p:spPr>
      </p:pic>
    </p:spTree>
    <p:extLst>
      <p:ext uri="{BB962C8B-B14F-4D97-AF65-F5344CB8AC3E}">
        <p14:creationId xmlns:p14="http://schemas.microsoft.com/office/powerpoint/2010/main" val="27616817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14ADA5-0CAE-2042-8C18-D4AA51F1C11D}"/>
              </a:ext>
            </a:extLst>
          </p:cNvPr>
          <p:cNvSpPr>
            <a:spLocks noGrp="1"/>
          </p:cNvSpPr>
          <p:nvPr>
            <p:ph type="title"/>
          </p:nvPr>
        </p:nvSpPr>
        <p:spPr/>
        <p:txBody>
          <a:bodyPr/>
          <a:lstStyle/>
          <a:p>
            <a:r>
              <a:rPr kumimoji="1" lang="ja-JP" altLang="en-US" dirty="0"/>
              <a:t>はけれど</a:t>
            </a:r>
          </a:p>
        </p:txBody>
      </p:sp>
      <p:sp>
        <p:nvSpPr>
          <p:cNvPr id="3" name="コンテンツ プレースホルダー 2">
            <a:extLst>
              <a:ext uri="{FF2B5EF4-FFF2-40B4-BE49-F238E27FC236}">
                <a16:creationId xmlns:a16="http://schemas.microsoft.com/office/drawing/2014/main" id="{098C599F-E271-F702-CF87-EE680D9FCAF9}"/>
              </a:ext>
            </a:extLst>
          </p:cNvPr>
          <p:cNvSpPr>
            <a:spLocks noGrp="1"/>
          </p:cNvSpPr>
          <p:nvPr>
            <p:ph idx="1"/>
          </p:nvPr>
        </p:nvSpPr>
        <p:spPr>
          <a:xfrm>
            <a:off x="457200" y="225894"/>
            <a:ext cx="3005372" cy="2339010"/>
          </a:xfrm>
          <a:ln w="38100">
            <a:solidFill>
              <a:srgbClr val="FF6699"/>
            </a:solidFill>
          </a:ln>
        </p:spPr>
        <p:txBody>
          <a:bodyPr>
            <a:noAutofit/>
          </a:bodyPr>
          <a:lstStyle/>
          <a:p>
            <a:pPr marL="0" indent="0">
              <a:buNone/>
            </a:pPr>
            <a:r>
              <a:rPr kumimoji="1" lang="ja-JP" altLang="en-US" sz="2800" b="1" i="1" dirty="0">
                <a:solidFill>
                  <a:srgbClr val="FF6699"/>
                </a:solidFill>
              </a:rPr>
              <a:t>厚生省が</a:t>
            </a:r>
            <a:br>
              <a:rPr kumimoji="1" lang="ja-JP" altLang="en-US" sz="2800" b="1" i="1" dirty="0">
                <a:solidFill>
                  <a:srgbClr val="FF6699"/>
                </a:solidFill>
              </a:rPr>
            </a:br>
            <a:r>
              <a:rPr kumimoji="1" lang="ja-JP" altLang="en-US" sz="2800" b="1" i="1" dirty="0">
                <a:solidFill>
                  <a:srgbClr val="FF6699"/>
                </a:solidFill>
              </a:rPr>
              <a:t>発表すれば</a:t>
            </a:r>
            <a:br>
              <a:rPr kumimoji="1" lang="ja-JP" altLang="en-US" sz="2800" b="1" i="1" dirty="0">
                <a:solidFill>
                  <a:srgbClr val="FF6699"/>
                </a:solidFill>
              </a:rPr>
            </a:br>
            <a:r>
              <a:rPr kumimoji="1" lang="ja-JP" altLang="en-US" sz="2800" b="1" i="1" dirty="0">
                <a:solidFill>
                  <a:srgbClr val="FF6699"/>
                </a:solidFill>
              </a:rPr>
              <a:t>書く</a:t>
            </a:r>
            <a:br>
              <a:rPr kumimoji="1" lang="ja-JP" altLang="en-US" sz="2800" b="1" i="1" dirty="0">
                <a:solidFill>
                  <a:srgbClr val="FF6699"/>
                </a:solidFill>
              </a:rPr>
            </a:br>
            <a:r>
              <a:rPr kumimoji="1" lang="ja-JP" altLang="en-US" sz="2800" b="1" i="1" dirty="0">
                <a:solidFill>
                  <a:srgbClr val="FF6699"/>
                </a:solidFill>
              </a:rPr>
              <a:t>という</a:t>
            </a:r>
          </a:p>
          <a:p>
            <a:pPr marL="0" indent="0">
              <a:buNone/>
            </a:pPr>
            <a:r>
              <a:rPr kumimoji="1" lang="ja-JP" altLang="en-US" sz="2800" b="1" i="1" dirty="0">
                <a:solidFill>
                  <a:srgbClr val="FF6699"/>
                </a:solidFill>
              </a:rPr>
              <a:t>嘆かわしい現実</a:t>
            </a:r>
            <a:br>
              <a:rPr kumimoji="1" lang="ja-JP" altLang="en-US" sz="2800" b="1" i="1" dirty="0">
                <a:solidFill>
                  <a:srgbClr val="FF6699"/>
                </a:solidFill>
              </a:rPr>
            </a:br>
            <a:endParaRPr kumimoji="1" lang="ja-JP" altLang="en-US" sz="2800" b="1" dirty="0">
              <a:solidFill>
                <a:srgbClr val="FF6699"/>
              </a:solidFill>
            </a:endParaRPr>
          </a:p>
        </p:txBody>
      </p:sp>
      <p:pic>
        <p:nvPicPr>
          <p:cNvPr id="5" name="図 4">
            <a:extLst>
              <a:ext uri="{FF2B5EF4-FFF2-40B4-BE49-F238E27FC236}">
                <a16:creationId xmlns:a16="http://schemas.microsoft.com/office/drawing/2014/main" id="{A58ADACD-6BBC-7B09-27AF-C1DE79872747}"/>
              </a:ext>
            </a:extLst>
          </p:cNvPr>
          <p:cNvPicPr>
            <a:picLocks noChangeAspect="1"/>
          </p:cNvPicPr>
          <p:nvPr/>
        </p:nvPicPr>
        <p:blipFill>
          <a:blip r:embed="rId2"/>
          <a:stretch>
            <a:fillRect/>
          </a:stretch>
        </p:blipFill>
        <p:spPr>
          <a:xfrm>
            <a:off x="3635896" y="225895"/>
            <a:ext cx="5224228" cy="5589240"/>
          </a:xfrm>
          <a:prstGeom prst="rect">
            <a:avLst/>
          </a:prstGeom>
        </p:spPr>
      </p:pic>
      <p:pic>
        <p:nvPicPr>
          <p:cNvPr id="9" name="図 8">
            <a:extLst>
              <a:ext uri="{FF2B5EF4-FFF2-40B4-BE49-F238E27FC236}">
                <a16:creationId xmlns:a16="http://schemas.microsoft.com/office/drawing/2014/main" id="{01595D21-8FD8-D28A-719F-9A19C4E7A907}"/>
              </a:ext>
            </a:extLst>
          </p:cNvPr>
          <p:cNvPicPr>
            <a:picLocks noChangeAspect="1"/>
          </p:cNvPicPr>
          <p:nvPr/>
        </p:nvPicPr>
        <p:blipFill>
          <a:blip r:embed="rId3"/>
          <a:stretch>
            <a:fillRect/>
          </a:stretch>
        </p:blipFill>
        <p:spPr>
          <a:xfrm>
            <a:off x="1087308" y="2944304"/>
            <a:ext cx="2525129" cy="2870831"/>
          </a:xfrm>
          <a:prstGeom prst="rect">
            <a:avLst/>
          </a:prstGeom>
        </p:spPr>
      </p:pic>
      <p:sp>
        <p:nvSpPr>
          <p:cNvPr id="11" name="テキスト ボックス 10">
            <a:extLst>
              <a:ext uri="{FF2B5EF4-FFF2-40B4-BE49-F238E27FC236}">
                <a16:creationId xmlns:a16="http://schemas.microsoft.com/office/drawing/2014/main" id="{1C61F4F4-A1A5-6D17-F743-43A211DC5A53}"/>
              </a:ext>
            </a:extLst>
          </p:cNvPr>
          <p:cNvSpPr txBox="1"/>
          <p:nvPr/>
        </p:nvSpPr>
        <p:spPr>
          <a:xfrm>
            <a:off x="1176572" y="6024470"/>
            <a:ext cx="6851812" cy="523220"/>
          </a:xfrm>
          <a:prstGeom prst="rect">
            <a:avLst/>
          </a:prstGeom>
          <a:noFill/>
        </p:spPr>
        <p:txBody>
          <a:bodyPr wrap="square">
            <a:spAutoFit/>
          </a:bodyPr>
          <a:lstStyle/>
          <a:p>
            <a:r>
              <a:rPr lang="zh-TW" altLang="en-US" sz="2800" b="1" dirty="0">
                <a:solidFill>
                  <a:srgbClr val="00B050"/>
                </a:solidFill>
              </a:rPr>
              <a:t>３月１４日（木）朝日新聞</a:t>
            </a:r>
            <a:r>
              <a:rPr lang="ja-JP" altLang="en-US" sz="2800" b="1" dirty="0">
                <a:solidFill>
                  <a:srgbClr val="00B050"/>
                </a:solidFill>
              </a:rPr>
              <a:t>第３社会面</a:t>
            </a:r>
            <a:r>
              <a:rPr lang="zh-TW" altLang="en-US" sz="2800" b="1" dirty="0">
                <a:solidFill>
                  <a:srgbClr val="00B050"/>
                </a:solidFill>
              </a:rPr>
              <a:t>　</a:t>
            </a:r>
            <a:endParaRPr lang="ja-JP" altLang="en-US" sz="2800" b="1" dirty="0">
              <a:solidFill>
                <a:srgbClr val="00B050"/>
              </a:solidFill>
            </a:endParaRPr>
          </a:p>
        </p:txBody>
      </p:sp>
    </p:spTree>
    <p:extLst>
      <p:ext uri="{BB962C8B-B14F-4D97-AF65-F5344CB8AC3E}">
        <p14:creationId xmlns:p14="http://schemas.microsoft.com/office/powerpoint/2010/main" val="4434974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E079A67-356E-60DF-14B2-671D5317E7A9}"/>
              </a:ext>
            </a:extLst>
          </p:cNvPr>
          <p:cNvSpPr>
            <a:spLocks noGrp="1"/>
          </p:cNvSpPr>
          <p:nvPr>
            <p:ph type="title"/>
          </p:nvPr>
        </p:nvSpPr>
        <p:spPr>
          <a:xfrm>
            <a:off x="-612576" y="5932002"/>
            <a:ext cx="9073008" cy="665350"/>
          </a:xfrm>
        </p:spPr>
        <p:txBody>
          <a:bodyPr>
            <a:normAutofit fontScale="90000"/>
          </a:bodyPr>
          <a:lstStyle/>
          <a:p>
            <a:r>
              <a:rPr kumimoji="1" lang="ja-JP" altLang="en-US" dirty="0">
                <a:solidFill>
                  <a:srgbClr val="FF6699"/>
                </a:solidFill>
              </a:rPr>
              <a:t>      効果がなく、</a:t>
            </a:r>
            <a:br>
              <a:rPr kumimoji="1" lang="ja-JP" altLang="en-US" dirty="0">
                <a:solidFill>
                  <a:srgbClr val="FF6699"/>
                </a:solidFill>
              </a:rPr>
            </a:br>
            <a:r>
              <a:rPr kumimoji="1" lang="ja-JP" altLang="en-US" dirty="0">
                <a:solidFill>
                  <a:srgbClr val="FF6699"/>
                </a:solidFill>
              </a:rPr>
              <a:t>無駄づかいなのに、なぜ</a:t>
            </a:r>
            <a:r>
              <a:rPr kumimoji="1" lang="en-US" altLang="ja-JP" dirty="0">
                <a:solidFill>
                  <a:srgbClr val="FF6699"/>
                </a:solidFill>
              </a:rPr>
              <a:t>??</a:t>
            </a:r>
            <a:endParaRPr kumimoji="1" lang="ja-JP" altLang="en-US" dirty="0">
              <a:solidFill>
                <a:srgbClr val="FF6699"/>
              </a:solidFill>
            </a:endParaRPr>
          </a:p>
        </p:txBody>
      </p:sp>
      <p:sp>
        <p:nvSpPr>
          <p:cNvPr id="3" name="コンテンツ プレースホルダー 2">
            <a:extLst>
              <a:ext uri="{FF2B5EF4-FFF2-40B4-BE49-F238E27FC236}">
                <a16:creationId xmlns:a16="http://schemas.microsoft.com/office/drawing/2014/main" id="{81F110CA-75B6-064E-80AD-C6C759333257}"/>
              </a:ext>
            </a:extLst>
          </p:cNvPr>
          <p:cNvSpPr>
            <a:spLocks noGrp="1"/>
          </p:cNvSpPr>
          <p:nvPr>
            <p:ph idx="1"/>
          </p:nvPr>
        </p:nvSpPr>
        <p:spPr>
          <a:xfrm>
            <a:off x="858416" y="188640"/>
            <a:ext cx="7818040" cy="5721499"/>
          </a:xfrm>
        </p:spPr>
        <p:txBody>
          <a:bodyPr>
            <a:normAutofit/>
          </a:bodyPr>
          <a:lstStyle/>
          <a:p>
            <a:pPr marL="0" indent="0">
              <a:lnSpc>
                <a:spcPct val="107000"/>
              </a:lnSpc>
              <a:spcAft>
                <a:spcPts val="800"/>
              </a:spcAft>
              <a:buNone/>
            </a:pP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◆厚労省・小委 男性への</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HPV</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ワクチン定期化を見送り、</a:t>
            </a:r>
            <a:r>
              <a:rPr lang="ja-JP"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費用対効果悪く</a:t>
            </a:r>
            <a:endParaRPr lang="ja-JP" altLang="ja-JP" sz="1800" b="1" kern="100" dirty="0">
              <a:solidFill>
                <a:srgbClr val="FF6699"/>
              </a:solidFill>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en-US" altLang="ja-JP" sz="1800" kern="100" dirty="0">
                <a:effectLst/>
                <a:latin typeface="HG丸ｺﾞｼｯｸM-PRO" panose="020F0600000000000000" pitchFamily="50" charset="-128"/>
                <a:ea typeface="游明朝" panose="02020400000000000000" pitchFamily="18" charset="-128"/>
                <a:cs typeface="Times New Roman" panose="02020603050405020304" pitchFamily="18" charset="0"/>
              </a:rPr>
              <a:t> </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　厚生労働省の厚生科学審議会「ワクチン評価に関する小委員会」は</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14</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日、男性への</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HPV</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ワクチンの定期接種化を当面見送る方針を決めた。</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MSD</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の</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4</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価ワクチン「ガーダシル」を</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3</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回接種した場合の費用対効果について、最も前向きに見積もっても経済性の基準値を上回っており「課題がある」と判断した。。</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　ガーダシルをめぐっては、従来の子宮頸がんに加え、男性を含む肛門がんや尖圭コンジローマの予防に対する適応が</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20</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年に追加。これを受けて</a:t>
            </a:r>
            <a:r>
              <a:rPr lang="ja-JP"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国立感染症研究所</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が、定期接種化に向けてワクチンの有効性や安全性、費用対効果の追加調査を行っていた。</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lnSpc>
                <a:spcPct val="107000"/>
              </a:lnSpc>
              <a:spcAft>
                <a:spcPts val="800"/>
              </a:spcAft>
              <a:buNone/>
            </a:pP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　この日に報告された調査結果では、肛門がんと尖圭コンジローマの予防効果のみを考慮した場合のガーダシルの</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ICER</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（増分費用効果比）は約</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2</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億</a:t>
            </a:r>
            <a:r>
              <a:rPr lang="en-US"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3459</a:t>
            </a:r>
            <a:r>
              <a:rPr lang="ja-JP"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万円／</a:t>
            </a:r>
            <a:r>
              <a:rPr lang="en-US"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QALY</a:t>
            </a:r>
            <a:r>
              <a:rPr lang="ja-JP"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（質調整生存年）と、基準値の</a:t>
            </a:r>
            <a:r>
              <a:rPr lang="en-US"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500</a:t>
            </a:r>
            <a:r>
              <a:rPr lang="ja-JP"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万円／</a:t>
            </a:r>
            <a:r>
              <a:rPr lang="en-US"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QALY</a:t>
            </a:r>
            <a:r>
              <a:rPr lang="ja-JP" altLang="ja-JP" sz="1800" b="1" kern="100" dirty="0">
                <a:solidFill>
                  <a:srgbClr val="FF6699"/>
                </a:solidFill>
                <a:effectLst/>
                <a:latin typeface="游明朝" panose="02020400000000000000" pitchFamily="18" charset="-128"/>
                <a:ea typeface="HG丸ｺﾞｼｯｸM-PRO" panose="020F0600000000000000" pitchFamily="50" charset="-128"/>
                <a:cs typeface="Times New Roman" panose="02020603050405020304" pitchFamily="18" charset="0"/>
              </a:rPr>
              <a:t>を大幅に上回った。</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薬事承認されていない中咽頭がんと陰茎がんの予防効果や、男性から女性への感染を予防して間接的に子宮頸がんを減らす効果まで幅広く考慮しても、</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ICER</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は約</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584</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万円／</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QALY</a:t>
            </a:r>
            <a:r>
              <a:rPr lang="ja-JP"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と基準値以上だった。</a:t>
            </a:r>
            <a:b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br>
            <a: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                                                                             </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r>
              <a:rPr lang="ja-JP" altLang="en-US"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医薬経済社</a:t>
            </a:r>
            <a:r>
              <a:rPr lang="en-US" altLang="ja-JP" sz="1800" kern="100" dirty="0">
                <a:effectLst/>
                <a:latin typeface="游明朝" panose="02020400000000000000" pitchFamily="18" charset="-128"/>
                <a:ea typeface="HG丸ｺﾞｼｯｸM-PRO" panose="020F0600000000000000" pitchFamily="50" charset="-128"/>
                <a:cs typeface="Times New Roman" panose="02020603050405020304" pitchFamily="18" charset="0"/>
              </a:rPr>
              <a:t>)</a:t>
            </a:r>
            <a:endParaRPr lang="ja-JP"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marL="0" indent="0">
              <a:buNone/>
            </a:pPr>
            <a:endParaRPr kumimoji="1" lang="ja-JP" altLang="en-US" dirty="0"/>
          </a:p>
        </p:txBody>
      </p:sp>
    </p:spTree>
    <p:extLst>
      <p:ext uri="{BB962C8B-B14F-4D97-AF65-F5344CB8AC3E}">
        <p14:creationId xmlns:p14="http://schemas.microsoft.com/office/powerpoint/2010/main" val="25518806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D71BE50-A701-A928-A2A5-A304C565C9F6}"/>
              </a:ext>
            </a:extLst>
          </p:cNvPr>
          <p:cNvPicPr>
            <a:picLocks noChangeAspect="1"/>
          </p:cNvPicPr>
          <p:nvPr/>
        </p:nvPicPr>
        <p:blipFill rotWithShape="1">
          <a:blip r:embed="rId2"/>
          <a:srcRect r="986" b="953"/>
          <a:stretch/>
        </p:blipFill>
        <p:spPr>
          <a:xfrm>
            <a:off x="179512" y="638783"/>
            <a:ext cx="8568952" cy="5094473"/>
          </a:xfrm>
          <a:prstGeom prst="rect">
            <a:avLst/>
          </a:prstGeom>
        </p:spPr>
      </p:pic>
      <p:sp>
        <p:nvSpPr>
          <p:cNvPr id="4" name="テキスト ボックス 3">
            <a:extLst>
              <a:ext uri="{FF2B5EF4-FFF2-40B4-BE49-F238E27FC236}">
                <a16:creationId xmlns:a16="http://schemas.microsoft.com/office/drawing/2014/main" id="{DB7C80CB-60AC-6FD5-0216-022F40DCCC3A}"/>
              </a:ext>
            </a:extLst>
          </p:cNvPr>
          <p:cNvSpPr txBox="1"/>
          <p:nvPr/>
        </p:nvSpPr>
        <p:spPr>
          <a:xfrm>
            <a:off x="4788024" y="6219217"/>
            <a:ext cx="4572000" cy="369332"/>
          </a:xfrm>
          <a:prstGeom prst="rect">
            <a:avLst/>
          </a:prstGeom>
          <a:noFill/>
        </p:spPr>
        <p:txBody>
          <a:bodyPr wrap="square">
            <a:spAutoFit/>
          </a:bodyPr>
          <a:lstStyle/>
          <a:p>
            <a:r>
              <a:rPr lang="en-US" altLang="ja-JP" dirty="0"/>
              <a:t>Lab</a:t>
            </a:r>
            <a:r>
              <a:rPr lang="ja-JP" altLang="en-US" dirty="0"/>
              <a:t>．</a:t>
            </a:r>
            <a:r>
              <a:rPr lang="en-US" altLang="ja-JP" dirty="0"/>
              <a:t>Clin</a:t>
            </a:r>
            <a:r>
              <a:rPr lang="ja-JP" altLang="en-US" dirty="0"/>
              <a:t>．</a:t>
            </a:r>
            <a:r>
              <a:rPr lang="en-US" altLang="ja-JP" dirty="0" err="1"/>
              <a:t>Pract</a:t>
            </a:r>
            <a:r>
              <a:rPr lang="en-US" altLang="ja-JP" dirty="0"/>
              <a:t>.</a:t>
            </a:r>
            <a:r>
              <a:rPr lang="ja-JP" altLang="en-US" dirty="0"/>
              <a:t>，</a:t>
            </a:r>
            <a:r>
              <a:rPr lang="en-US" altLang="ja-JP" dirty="0"/>
              <a:t>24(1)</a:t>
            </a:r>
            <a:r>
              <a:rPr lang="ja-JP" altLang="en-US" dirty="0"/>
              <a:t>：</a:t>
            </a:r>
            <a:r>
              <a:rPr lang="en-US" altLang="ja-JP" dirty="0"/>
              <a:t>69-79(2006)</a:t>
            </a:r>
            <a:endParaRPr lang="ja-JP" altLang="en-US" dirty="0"/>
          </a:p>
        </p:txBody>
      </p:sp>
    </p:spTree>
    <p:extLst>
      <p:ext uri="{BB962C8B-B14F-4D97-AF65-F5344CB8AC3E}">
        <p14:creationId xmlns:p14="http://schemas.microsoft.com/office/powerpoint/2010/main" val="855032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6A8352-FA64-6FA7-B4E8-72D3396F1B3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626808C-7182-0561-E08B-284E338301B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AC74C751-12E5-EEFA-B96F-C80CFF87F8AC}"/>
              </a:ext>
            </a:extLst>
          </p:cNvPr>
          <p:cNvPicPr>
            <a:picLocks noChangeAspect="1"/>
          </p:cNvPicPr>
          <p:nvPr/>
        </p:nvPicPr>
        <p:blipFill>
          <a:blip r:embed="rId2"/>
          <a:stretch>
            <a:fillRect/>
          </a:stretch>
        </p:blipFill>
        <p:spPr>
          <a:xfrm>
            <a:off x="43484" y="857251"/>
            <a:ext cx="8946926" cy="5080970"/>
          </a:xfrm>
          <a:prstGeom prst="rect">
            <a:avLst/>
          </a:prstGeom>
        </p:spPr>
      </p:pic>
      <p:sp>
        <p:nvSpPr>
          <p:cNvPr id="4" name="四角形: 角を丸くする 3">
            <a:extLst>
              <a:ext uri="{FF2B5EF4-FFF2-40B4-BE49-F238E27FC236}">
                <a16:creationId xmlns:a16="http://schemas.microsoft.com/office/drawing/2014/main" id="{D4663C1E-4EA5-4356-2C32-4A28159A9730}"/>
              </a:ext>
            </a:extLst>
          </p:cNvPr>
          <p:cNvSpPr/>
          <p:nvPr/>
        </p:nvSpPr>
        <p:spPr>
          <a:xfrm>
            <a:off x="6588224" y="1700808"/>
            <a:ext cx="2293883" cy="242139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dirty="0">
              <a:ln>
                <a:solidFill>
                  <a:srgbClr val="FF0000"/>
                </a:solidFill>
              </a:ln>
              <a:noFill/>
            </a:endParaRPr>
          </a:p>
          <a:p>
            <a:pPr algn="ctr"/>
            <a:endParaRPr lang="ja-JP" altLang="en-US" sz="1350" dirty="0">
              <a:ln>
                <a:solidFill>
                  <a:srgbClr val="FF0000"/>
                </a:solidFill>
              </a:ln>
              <a:noFill/>
            </a:endParaRPr>
          </a:p>
          <a:p>
            <a:pPr algn="ctr"/>
            <a:endParaRPr lang="ja-JP" altLang="en-US" sz="1350" dirty="0">
              <a:ln>
                <a:solidFill>
                  <a:srgbClr val="FF0000"/>
                </a:solidFill>
              </a:ln>
              <a:noFill/>
            </a:endParaRPr>
          </a:p>
          <a:p>
            <a:pPr algn="ctr"/>
            <a:endParaRPr lang="ja-JP" altLang="en-US" sz="1350" dirty="0">
              <a:ln>
                <a:solidFill>
                  <a:srgbClr val="FF0000"/>
                </a:solidFill>
              </a:ln>
              <a:noFill/>
            </a:endParaRPr>
          </a:p>
          <a:p>
            <a:pPr algn="ctr"/>
            <a:r>
              <a:rPr lang="ja-JP" altLang="en-US" dirty="0">
                <a:ln>
                  <a:solidFill>
                    <a:srgbClr val="FF0000"/>
                  </a:solidFill>
                </a:ln>
                <a:noFill/>
              </a:rPr>
              <a:t>サーバリックス</a:t>
            </a:r>
            <a:br>
              <a:rPr lang="ja-JP" altLang="en-US" sz="1350" dirty="0">
                <a:ln>
                  <a:solidFill>
                    <a:srgbClr val="FF0000"/>
                  </a:solidFill>
                </a:ln>
                <a:noFill/>
              </a:rPr>
            </a:br>
            <a:r>
              <a:rPr lang="ja-JP" altLang="en-US" sz="1350" dirty="0">
                <a:ln>
                  <a:solidFill>
                    <a:srgbClr val="FF0000"/>
                  </a:solidFill>
                </a:ln>
                <a:noFill/>
              </a:rPr>
              <a:t> </a:t>
            </a:r>
            <a:r>
              <a:rPr lang="en-US" altLang="ja-JP" sz="1350" dirty="0">
                <a:ln>
                  <a:solidFill>
                    <a:srgbClr val="FF0000"/>
                  </a:solidFill>
                </a:ln>
                <a:noFill/>
              </a:rPr>
              <a:t>GSK</a:t>
            </a:r>
            <a:r>
              <a:rPr lang="ja-JP" altLang="en-US" sz="1350" dirty="0">
                <a:ln>
                  <a:solidFill>
                    <a:srgbClr val="FF0000"/>
                  </a:solidFill>
                </a:ln>
                <a:noFill/>
              </a:rPr>
              <a:t>英国</a:t>
            </a:r>
            <a:br>
              <a:rPr lang="en-US" altLang="ja-JP" sz="1350" dirty="0">
                <a:ln>
                  <a:solidFill>
                    <a:srgbClr val="FF0000"/>
                  </a:solidFill>
                </a:ln>
                <a:noFill/>
              </a:rPr>
            </a:br>
            <a:r>
              <a:rPr lang="en-US" altLang="ja-JP" sz="1350" dirty="0">
                <a:ln>
                  <a:solidFill>
                    <a:srgbClr val="FF0000"/>
                  </a:solidFill>
                </a:ln>
                <a:noFill/>
              </a:rPr>
              <a:t>2009</a:t>
            </a:r>
            <a:r>
              <a:rPr lang="ja-JP" altLang="en-US" sz="1350" dirty="0">
                <a:ln>
                  <a:solidFill>
                    <a:srgbClr val="FF0000"/>
                  </a:solidFill>
                </a:ln>
                <a:noFill/>
              </a:rPr>
              <a:t>年</a:t>
            </a:r>
            <a:br>
              <a:rPr lang="ja-JP" altLang="en-US" sz="1350" dirty="0">
                <a:ln>
                  <a:solidFill>
                    <a:srgbClr val="FF0000"/>
                  </a:solidFill>
                </a:ln>
                <a:noFill/>
              </a:rPr>
            </a:br>
            <a:r>
              <a:rPr lang="ja-JP" altLang="en-US" sz="1350" dirty="0">
                <a:ln>
                  <a:solidFill>
                    <a:srgbClr val="FF0000"/>
                  </a:solidFill>
                </a:ln>
                <a:noFill/>
              </a:rPr>
              <a:t>発売開始</a:t>
            </a:r>
            <a:br>
              <a:rPr lang="ja-JP" altLang="en-US" sz="1350" dirty="0">
                <a:ln>
                  <a:solidFill>
                    <a:srgbClr val="FF0000"/>
                  </a:solidFill>
                </a:ln>
                <a:noFill/>
              </a:rPr>
            </a:br>
            <a:br>
              <a:rPr lang="ja-JP" altLang="en-US" sz="1350" dirty="0">
                <a:ln>
                  <a:solidFill>
                    <a:srgbClr val="FF0000"/>
                  </a:solidFill>
                </a:ln>
                <a:noFill/>
              </a:rPr>
            </a:br>
            <a:br>
              <a:rPr lang="ja-JP" altLang="en-US" sz="1600" dirty="0">
                <a:ln>
                  <a:solidFill>
                    <a:srgbClr val="FF0000"/>
                  </a:solidFill>
                </a:ln>
                <a:noFill/>
              </a:rPr>
            </a:br>
            <a:r>
              <a:rPr lang="ja-JP" altLang="en-US" sz="1600" dirty="0">
                <a:ln>
                  <a:solidFill>
                    <a:srgbClr val="FF0000"/>
                  </a:solidFill>
                </a:ln>
                <a:noFill/>
              </a:rPr>
              <a:t>ガーダシル</a:t>
            </a:r>
            <a:br>
              <a:rPr lang="en-US" altLang="ja-JP" sz="1350" dirty="0">
                <a:ln>
                  <a:solidFill>
                    <a:srgbClr val="FF0000"/>
                  </a:solidFill>
                </a:ln>
                <a:noFill/>
              </a:rPr>
            </a:br>
            <a:r>
              <a:rPr lang="en-US" altLang="ja-JP" sz="1350" dirty="0">
                <a:ln>
                  <a:solidFill>
                    <a:srgbClr val="FF0000"/>
                  </a:solidFill>
                </a:ln>
                <a:noFill/>
              </a:rPr>
              <a:t>MSD</a:t>
            </a:r>
            <a:r>
              <a:rPr lang="ja-JP" altLang="en-US" sz="1350" dirty="0">
                <a:ln>
                  <a:solidFill>
                    <a:srgbClr val="FF0000"/>
                  </a:solidFill>
                </a:ln>
                <a:noFill/>
              </a:rPr>
              <a:t>（メルク・アメリカ）</a:t>
            </a:r>
            <a:br>
              <a:rPr lang="en-US" altLang="ja-JP" sz="1350" dirty="0">
                <a:ln>
                  <a:solidFill>
                    <a:srgbClr val="FF0000"/>
                  </a:solidFill>
                </a:ln>
                <a:noFill/>
              </a:rPr>
            </a:br>
            <a:r>
              <a:rPr lang="en-US" altLang="ja-JP" sz="1350" dirty="0">
                <a:ln>
                  <a:solidFill>
                    <a:srgbClr val="FF0000"/>
                  </a:solidFill>
                </a:ln>
                <a:noFill/>
              </a:rPr>
              <a:t>2011</a:t>
            </a:r>
            <a:r>
              <a:rPr lang="ja-JP" altLang="en-US" sz="1350" dirty="0">
                <a:ln>
                  <a:solidFill>
                    <a:srgbClr val="FF0000"/>
                  </a:solidFill>
                </a:ln>
                <a:noFill/>
              </a:rPr>
              <a:t>年</a:t>
            </a:r>
            <a:br>
              <a:rPr lang="ja-JP" altLang="en-US" sz="1350" dirty="0">
                <a:ln>
                  <a:solidFill>
                    <a:srgbClr val="FF0000"/>
                  </a:solidFill>
                </a:ln>
                <a:noFill/>
              </a:rPr>
            </a:br>
            <a:r>
              <a:rPr lang="ja-JP" altLang="en-US" sz="1350" dirty="0">
                <a:ln>
                  <a:solidFill>
                    <a:srgbClr val="FF0000"/>
                  </a:solidFill>
                </a:ln>
                <a:noFill/>
              </a:rPr>
              <a:t>発売開始</a:t>
            </a:r>
            <a:br>
              <a:rPr lang="ja-JP" altLang="en-US" sz="1350" dirty="0">
                <a:noFill/>
              </a:rPr>
            </a:br>
            <a:r>
              <a:rPr lang="ja-JP" altLang="en-US" sz="1350" dirty="0">
                <a:noFill/>
              </a:rPr>
              <a:t>そそそ</a:t>
            </a:r>
            <a:r>
              <a:rPr lang="en-US" altLang="ja-JP" sz="1350" dirty="0">
                <a:noFill/>
              </a:rPr>
              <a:t>m</a:t>
            </a:r>
            <a:br>
              <a:rPr lang="ja-JP" altLang="en-US" sz="1350" dirty="0">
                <a:noFill/>
              </a:rPr>
            </a:br>
            <a:r>
              <a:rPr lang="ja-JP" altLang="en-US" sz="1350" dirty="0">
                <a:noFill/>
              </a:rPr>
              <a:t>サーバリックス</a:t>
            </a:r>
          </a:p>
          <a:p>
            <a:pPr algn="ctr"/>
            <a:endParaRPr lang="ja-JP" altLang="en-US" sz="1350" dirty="0">
              <a:noFill/>
            </a:endParaRPr>
          </a:p>
          <a:p>
            <a:pPr algn="ctr"/>
            <a:endParaRPr lang="ja-JP" altLang="en-US" sz="1350" dirty="0">
              <a:noFill/>
            </a:endParaRPr>
          </a:p>
        </p:txBody>
      </p:sp>
      <p:sp>
        <p:nvSpPr>
          <p:cNvPr id="6" name="四角形: 角を丸くする 5">
            <a:extLst>
              <a:ext uri="{FF2B5EF4-FFF2-40B4-BE49-F238E27FC236}">
                <a16:creationId xmlns:a16="http://schemas.microsoft.com/office/drawing/2014/main" id="{CAF2912F-6E4D-91FA-25A7-AA6A79AA0C79}"/>
              </a:ext>
            </a:extLst>
          </p:cNvPr>
          <p:cNvSpPr/>
          <p:nvPr/>
        </p:nvSpPr>
        <p:spPr>
          <a:xfrm>
            <a:off x="6400800" y="4475436"/>
            <a:ext cx="2293883" cy="12514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ln>
                <a:solidFill>
                  <a:schemeClr val="bg1"/>
                </a:solidFill>
              </a:ln>
            </a:endParaRPr>
          </a:p>
        </p:txBody>
      </p:sp>
      <p:sp>
        <p:nvSpPr>
          <p:cNvPr id="8" name="テキスト ボックス 7">
            <a:extLst>
              <a:ext uri="{FF2B5EF4-FFF2-40B4-BE49-F238E27FC236}">
                <a16:creationId xmlns:a16="http://schemas.microsoft.com/office/drawing/2014/main" id="{D6562E26-8A95-3BDD-515A-750CC0CAC2AF}"/>
              </a:ext>
            </a:extLst>
          </p:cNvPr>
          <p:cNvSpPr txBox="1"/>
          <p:nvPr/>
        </p:nvSpPr>
        <p:spPr>
          <a:xfrm>
            <a:off x="4122683" y="6142846"/>
            <a:ext cx="4572000" cy="369332"/>
          </a:xfrm>
          <a:prstGeom prst="rect">
            <a:avLst/>
          </a:prstGeom>
          <a:noFill/>
        </p:spPr>
        <p:txBody>
          <a:bodyPr wrap="square">
            <a:spAutoFit/>
          </a:bodyPr>
          <a:lstStyle/>
          <a:p>
            <a:r>
              <a:rPr lang="en-US" altLang="ja-JP" dirty="0"/>
              <a:t>Lab</a:t>
            </a:r>
            <a:r>
              <a:rPr lang="ja-JP" altLang="en-US" dirty="0"/>
              <a:t>．</a:t>
            </a:r>
            <a:r>
              <a:rPr lang="en-US" altLang="ja-JP" dirty="0"/>
              <a:t>Clin</a:t>
            </a:r>
            <a:r>
              <a:rPr lang="ja-JP" altLang="en-US" dirty="0"/>
              <a:t>．</a:t>
            </a:r>
            <a:r>
              <a:rPr lang="en-US" altLang="ja-JP" dirty="0" err="1"/>
              <a:t>Pract</a:t>
            </a:r>
            <a:r>
              <a:rPr lang="en-US" altLang="ja-JP" dirty="0"/>
              <a:t>.</a:t>
            </a:r>
            <a:r>
              <a:rPr lang="ja-JP" altLang="en-US" dirty="0"/>
              <a:t>，</a:t>
            </a:r>
            <a:r>
              <a:rPr lang="en-US" altLang="ja-JP" dirty="0"/>
              <a:t>24(1)</a:t>
            </a:r>
            <a:r>
              <a:rPr lang="ja-JP" altLang="en-US" dirty="0"/>
              <a:t>：</a:t>
            </a:r>
            <a:r>
              <a:rPr lang="en-US" altLang="ja-JP" dirty="0"/>
              <a:t>69-79(2006)</a:t>
            </a:r>
            <a:endParaRPr lang="ja-JP" altLang="en-US" dirty="0"/>
          </a:p>
        </p:txBody>
      </p:sp>
    </p:spTree>
    <p:extLst>
      <p:ext uri="{BB962C8B-B14F-4D97-AF65-F5344CB8AC3E}">
        <p14:creationId xmlns:p14="http://schemas.microsoft.com/office/powerpoint/2010/main" val="3152711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4355137-CD1D-A683-2CE9-7EF679915E4C}"/>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9D0306A-E79C-8060-F19D-CEC6633CA91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45E6054A-EE53-3109-0924-7AD2720B402A}"/>
              </a:ext>
            </a:extLst>
          </p:cNvPr>
          <p:cNvPicPr>
            <a:picLocks noChangeAspect="1"/>
          </p:cNvPicPr>
          <p:nvPr/>
        </p:nvPicPr>
        <p:blipFill>
          <a:blip r:embed="rId2"/>
          <a:stretch>
            <a:fillRect/>
          </a:stretch>
        </p:blipFill>
        <p:spPr>
          <a:xfrm>
            <a:off x="146384" y="857250"/>
            <a:ext cx="9024656" cy="5143500"/>
          </a:xfrm>
          <a:prstGeom prst="rect">
            <a:avLst/>
          </a:prstGeom>
          <a:ln>
            <a:solidFill>
              <a:schemeClr val="accent1"/>
            </a:solidFill>
          </a:ln>
        </p:spPr>
      </p:pic>
      <p:sp>
        <p:nvSpPr>
          <p:cNvPr id="4" name="楕円 3">
            <a:extLst>
              <a:ext uri="{FF2B5EF4-FFF2-40B4-BE49-F238E27FC236}">
                <a16:creationId xmlns:a16="http://schemas.microsoft.com/office/drawing/2014/main" id="{2F7111A2-BA39-3849-1E9D-E1DAB2ABBB49}"/>
              </a:ext>
            </a:extLst>
          </p:cNvPr>
          <p:cNvSpPr/>
          <p:nvPr/>
        </p:nvSpPr>
        <p:spPr>
          <a:xfrm>
            <a:off x="4343401" y="2475186"/>
            <a:ext cx="315311" cy="260130"/>
          </a:xfrm>
          <a:prstGeom prst="ellips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ln w="0">
                <a:solidFill>
                  <a:srgbClr val="00B0F0"/>
                </a:solidFill>
              </a:ln>
              <a:solidFill>
                <a:schemeClr val="accent1"/>
              </a:solidFill>
              <a:effectLst>
                <a:outerShdw blurRad="38100" dist="25400" dir="5400000" algn="ctr" rotWithShape="0">
                  <a:srgbClr val="6E747A">
                    <a:alpha val="43000"/>
                  </a:srgbClr>
                </a:outerShdw>
              </a:effectLst>
            </a:endParaRPr>
          </a:p>
        </p:txBody>
      </p:sp>
      <p:sp>
        <p:nvSpPr>
          <p:cNvPr id="6" name="楕円 5">
            <a:extLst>
              <a:ext uri="{FF2B5EF4-FFF2-40B4-BE49-F238E27FC236}">
                <a16:creationId xmlns:a16="http://schemas.microsoft.com/office/drawing/2014/main" id="{4F96B8ED-41E6-4A87-165A-409FDD792A43}"/>
              </a:ext>
            </a:extLst>
          </p:cNvPr>
          <p:cNvSpPr/>
          <p:nvPr/>
        </p:nvSpPr>
        <p:spPr>
          <a:xfrm>
            <a:off x="5679528" y="3429000"/>
            <a:ext cx="315311" cy="260130"/>
          </a:xfrm>
          <a:prstGeom prst="ellipse">
            <a:avLst/>
          </a:prstGeom>
          <a:noFill/>
          <a:ln w="28575">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sz="1350">
              <a:ln w="0">
                <a:solidFill>
                  <a:srgbClr val="00B0F0"/>
                </a:solidFill>
              </a:ln>
              <a:solidFill>
                <a:schemeClr val="accent1"/>
              </a:solidFill>
              <a:effectLst>
                <a:outerShdw blurRad="38100" dist="25400" dir="5400000" algn="ctr" rotWithShape="0">
                  <a:srgbClr val="6E747A">
                    <a:alpha val="43000"/>
                  </a:srgbClr>
                </a:outerShdw>
              </a:effectLst>
            </a:endParaRPr>
          </a:p>
        </p:txBody>
      </p:sp>
      <p:sp>
        <p:nvSpPr>
          <p:cNvPr id="7" name="四角形: 角を丸くする 6">
            <a:extLst>
              <a:ext uri="{FF2B5EF4-FFF2-40B4-BE49-F238E27FC236}">
                <a16:creationId xmlns:a16="http://schemas.microsoft.com/office/drawing/2014/main" id="{65D3097B-2792-2085-3E41-DBA037A2A22D}"/>
              </a:ext>
            </a:extLst>
          </p:cNvPr>
          <p:cNvSpPr/>
          <p:nvPr/>
        </p:nvSpPr>
        <p:spPr>
          <a:xfrm>
            <a:off x="6400800" y="4475436"/>
            <a:ext cx="2293883" cy="12514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ln>
                <a:solidFill>
                  <a:schemeClr val="bg1"/>
                </a:solidFill>
              </a:ln>
            </a:endParaRPr>
          </a:p>
        </p:txBody>
      </p:sp>
      <p:sp>
        <p:nvSpPr>
          <p:cNvPr id="8" name="四角形: 角を丸くする 7">
            <a:extLst>
              <a:ext uri="{FF2B5EF4-FFF2-40B4-BE49-F238E27FC236}">
                <a16:creationId xmlns:a16="http://schemas.microsoft.com/office/drawing/2014/main" id="{A7BE7694-1E1E-6416-5025-5C9BE08D2FF1}"/>
              </a:ext>
            </a:extLst>
          </p:cNvPr>
          <p:cNvSpPr/>
          <p:nvPr/>
        </p:nvSpPr>
        <p:spPr>
          <a:xfrm>
            <a:off x="6553200" y="4627836"/>
            <a:ext cx="2293883" cy="12514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ln>
                <a:solidFill>
                  <a:schemeClr val="bg1"/>
                </a:solidFill>
              </a:ln>
            </a:endParaRPr>
          </a:p>
        </p:txBody>
      </p:sp>
      <p:sp>
        <p:nvSpPr>
          <p:cNvPr id="9" name="四角形: 角を丸くする 8">
            <a:extLst>
              <a:ext uri="{FF2B5EF4-FFF2-40B4-BE49-F238E27FC236}">
                <a16:creationId xmlns:a16="http://schemas.microsoft.com/office/drawing/2014/main" id="{E2527322-1BD2-2317-CD98-F4AE785E335D}"/>
              </a:ext>
            </a:extLst>
          </p:cNvPr>
          <p:cNvSpPr/>
          <p:nvPr/>
        </p:nvSpPr>
        <p:spPr>
          <a:xfrm>
            <a:off x="6731252" y="4612358"/>
            <a:ext cx="2293883" cy="12514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ln>
                <a:solidFill>
                  <a:schemeClr val="bg1"/>
                </a:solidFill>
              </a:ln>
            </a:endParaRPr>
          </a:p>
        </p:txBody>
      </p:sp>
      <p:sp>
        <p:nvSpPr>
          <p:cNvPr id="10" name="四角形: 角を丸くする 9">
            <a:extLst>
              <a:ext uri="{FF2B5EF4-FFF2-40B4-BE49-F238E27FC236}">
                <a16:creationId xmlns:a16="http://schemas.microsoft.com/office/drawing/2014/main" id="{521398F9-13D2-14D1-E6EC-F3E0BB53E4B6}"/>
              </a:ext>
            </a:extLst>
          </p:cNvPr>
          <p:cNvSpPr/>
          <p:nvPr/>
        </p:nvSpPr>
        <p:spPr>
          <a:xfrm>
            <a:off x="6705600" y="4780236"/>
            <a:ext cx="2293883" cy="125147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ln>
                <a:solidFill>
                  <a:schemeClr val="bg1"/>
                </a:solidFill>
              </a:ln>
            </a:endParaRPr>
          </a:p>
        </p:txBody>
      </p:sp>
      <p:sp>
        <p:nvSpPr>
          <p:cNvPr id="11" name="四角形: 角を丸くする 10">
            <a:extLst>
              <a:ext uri="{FF2B5EF4-FFF2-40B4-BE49-F238E27FC236}">
                <a16:creationId xmlns:a16="http://schemas.microsoft.com/office/drawing/2014/main" id="{4E93CF1D-DB98-C1A6-3549-64BC49A2F1C3}"/>
              </a:ext>
            </a:extLst>
          </p:cNvPr>
          <p:cNvSpPr/>
          <p:nvPr/>
        </p:nvSpPr>
        <p:spPr>
          <a:xfrm>
            <a:off x="6635037" y="1417638"/>
            <a:ext cx="2293883" cy="162018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ln>
                <a:solidFill>
                  <a:schemeClr val="bg1"/>
                </a:solidFill>
              </a:ln>
            </a:endParaRPr>
          </a:p>
        </p:txBody>
      </p:sp>
      <p:sp>
        <p:nvSpPr>
          <p:cNvPr id="13" name="テキスト ボックス 12">
            <a:extLst>
              <a:ext uri="{FF2B5EF4-FFF2-40B4-BE49-F238E27FC236}">
                <a16:creationId xmlns:a16="http://schemas.microsoft.com/office/drawing/2014/main" id="{79D07F0E-FCE3-5169-7D3E-159DC56FC864}"/>
              </a:ext>
            </a:extLst>
          </p:cNvPr>
          <p:cNvSpPr txBox="1"/>
          <p:nvPr/>
        </p:nvSpPr>
        <p:spPr>
          <a:xfrm>
            <a:off x="5994839" y="4603653"/>
            <a:ext cx="2933395" cy="646331"/>
          </a:xfrm>
          <a:prstGeom prst="rect">
            <a:avLst/>
          </a:prstGeom>
          <a:noFill/>
        </p:spPr>
        <p:txBody>
          <a:bodyPr wrap="square">
            <a:spAutoFit/>
          </a:bodyPr>
          <a:lstStyle/>
          <a:p>
            <a:r>
              <a:rPr lang="en-US" altLang="ja-JP" sz="1800" dirty="0">
                <a:ln>
                  <a:solidFill>
                    <a:srgbClr val="FF0000"/>
                  </a:solidFill>
                </a:ln>
                <a:noFill/>
              </a:rPr>
              <a:t>MSD</a:t>
            </a:r>
            <a:r>
              <a:rPr lang="ja-JP" altLang="en-US" sz="1800" dirty="0">
                <a:ln>
                  <a:solidFill>
                    <a:srgbClr val="FF0000"/>
                  </a:solidFill>
                </a:ln>
                <a:noFill/>
              </a:rPr>
              <a:t>（メルク・アメリカ）</a:t>
            </a:r>
            <a:br>
              <a:rPr lang="en-US" altLang="ja-JP" sz="1800" dirty="0">
                <a:ln>
                  <a:solidFill>
                    <a:srgbClr val="FF0000"/>
                  </a:solidFill>
                </a:ln>
                <a:noFill/>
              </a:rPr>
            </a:br>
            <a:r>
              <a:rPr lang="ja-JP" altLang="en-US" sz="1800" dirty="0">
                <a:ln>
                  <a:solidFill>
                    <a:srgbClr val="FF0000"/>
                  </a:solidFill>
                </a:ln>
                <a:noFill/>
              </a:rPr>
              <a:t>　　　　２０２１．２発売開始</a:t>
            </a:r>
            <a:endParaRPr lang="ja-JP" altLang="en-US" dirty="0"/>
          </a:p>
        </p:txBody>
      </p:sp>
      <p:sp>
        <p:nvSpPr>
          <p:cNvPr id="16" name="テキスト ボックス 15">
            <a:extLst>
              <a:ext uri="{FF2B5EF4-FFF2-40B4-BE49-F238E27FC236}">
                <a16:creationId xmlns:a16="http://schemas.microsoft.com/office/drawing/2014/main" id="{34D8B28A-B2B0-2369-80B4-3134EA46666C}"/>
              </a:ext>
            </a:extLst>
          </p:cNvPr>
          <p:cNvSpPr txBox="1"/>
          <p:nvPr/>
        </p:nvSpPr>
        <p:spPr>
          <a:xfrm>
            <a:off x="4678303" y="6164507"/>
            <a:ext cx="4617266" cy="369332"/>
          </a:xfrm>
          <a:prstGeom prst="rect">
            <a:avLst/>
          </a:prstGeom>
          <a:noFill/>
        </p:spPr>
        <p:txBody>
          <a:bodyPr wrap="square">
            <a:spAutoFit/>
          </a:bodyPr>
          <a:lstStyle/>
          <a:p>
            <a:r>
              <a:rPr lang="en-US" altLang="ja-JP" dirty="0"/>
              <a:t>Lab</a:t>
            </a:r>
            <a:r>
              <a:rPr lang="ja-JP" altLang="en-US" dirty="0"/>
              <a:t>．</a:t>
            </a:r>
            <a:r>
              <a:rPr lang="en-US" altLang="ja-JP" dirty="0"/>
              <a:t>Clin</a:t>
            </a:r>
            <a:r>
              <a:rPr lang="ja-JP" altLang="en-US" dirty="0"/>
              <a:t>．</a:t>
            </a:r>
            <a:r>
              <a:rPr lang="en-US" altLang="ja-JP" dirty="0" err="1"/>
              <a:t>Pract</a:t>
            </a:r>
            <a:r>
              <a:rPr lang="en-US" altLang="ja-JP" dirty="0"/>
              <a:t>.</a:t>
            </a:r>
            <a:r>
              <a:rPr lang="ja-JP" altLang="en-US" dirty="0"/>
              <a:t>，</a:t>
            </a:r>
            <a:r>
              <a:rPr lang="en-US" altLang="ja-JP" dirty="0"/>
              <a:t>24(1)</a:t>
            </a:r>
            <a:r>
              <a:rPr lang="ja-JP" altLang="en-US" dirty="0"/>
              <a:t>：</a:t>
            </a:r>
            <a:r>
              <a:rPr lang="en-US" altLang="ja-JP" dirty="0"/>
              <a:t>69-79(2006)</a:t>
            </a:r>
            <a:endParaRPr lang="ja-JP" altLang="en-US" dirty="0"/>
          </a:p>
        </p:txBody>
      </p:sp>
    </p:spTree>
    <p:extLst>
      <p:ext uri="{BB962C8B-B14F-4D97-AF65-F5344CB8AC3E}">
        <p14:creationId xmlns:p14="http://schemas.microsoft.com/office/powerpoint/2010/main" val="35398942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CAF2912F-6E4D-91FA-25A7-AA6A79AA0C79}"/>
              </a:ext>
            </a:extLst>
          </p:cNvPr>
          <p:cNvSpPr/>
          <p:nvPr/>
        </p:nvSpPr>
        <p:spPr>
          <a:xfrm>
            <a:off x="6392917" y="4405374"/>
            <a:ext cx="2293883" cy="1377553"/>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ln>
                <a:solidFill>
                  <a:schemeClr val="bg1"/>
                </a:solidFill>
              </a:ln>
            </a:endParaRPr>
          </a:p>
        </p:txBody>
      </p:sp>
      <p:sp>
        <p:nvSpPr>
          <p:cNvPr id="2" name="タイトル 1">
            <a:extLst>
              <a:ext uri="{FF2B5EF4-FFF2-40B4-BE49-F238E27FC236}">
                <a16:creationId xmlns:a16="http://schemas.microsoft.com/office/drawing/2014/main" id="{156A8352-FA64-6FA7-B4E8-72D3396F1B39}"/>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D626808C-7182-0561-E08B-284E338301B3}"/>
              </a:ext>
            </a:extLst>
          </p:cNvPr>
          <p:cNvSpPr>
            <a:spLocks noGrp="1"/>
          </p:cNvSpPr>
          <p:nvPr>
            <p:ph idx="1"/>
          </p:nvPr>
        </p:nvSpPr>
        <p:spPr/>
        <p:txBody>
          <a:bodyPr/>
          <a:lstStyle/>
          <a:p>
            <a:endParaRPr kumimoji="1" lang="ja-JP" altLang="en-US"/>
          </a:p>
        </p:txBody>
      </p:sp>
      <p:pic>
        <p:nvPicPr>
          <p:cNvPr id="5" name="図 4">
            <a:extLst>
              <a:ext uri="{FF2B5EF4-FFF2-40B4-BE49-F238E27FC236}">
                <a16:creationId xmlns:a16="http://schemas.microsoft.com/office/drawing/2014/main" id="{AC74C751-12E5-EEFA-B96F-C80CFF87F8AC}"/>
              </a:ext>
            </a:extLst>
          </p:cNvPr>
          <p:cNvPicPr>
            <a:picLocks noChangeAspect="1"/>
          </p:cNvPicPr>
          <p:nvPr/>
        </p:nvPicPr>
        <p:blipFill>
          <a:blip r:embed="rId2"/>
          <a:stretch>
            <a:fillRect/>
          </a:stretch>
        </p:blipFill>
        <p:spPr>
          <a:xfrm>
            <a:off x="43484" y="857251"/>
            <a:ext cx="8946926" cy="5080970"/>
          </a:xfrm>
          <a:prstGeom prst="rect">
            <a:avLst/>
          </a:prstGeom>
        </p:spPr>
      </p:pic>
      <p:sp>
        <p:nvSpPr>
          <p:cNvPr id="4" name="四角形: 角を丸くする 3">
            <a:extLst>
              <a:ext uri="{FF2B5EF4-FFF2-40B4-BE49-F238E27FC236}">
                <a16:creationId xmlns:a16="http://schemas.microsoft.com/office/drawing/2014/main" id="{D4663C1E-4EA5-4356-2C32-4A28159A9730}"/>
              </a:ext>
            </a:extLst>
          </p:cNvPr>
          <p:cNvSpPr/>
          <p:nvPr/>
        </p:nvSpPr>
        <p:spPr>
          <a:xfrm>
            <a:off x="6544722" y="1694191"/>
            <a:ext cx="2293883" cy="405602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dirty="0">
              <a:ln>
                <a:solidFill>
                  <a:srgbClr val="FF0000"/>
                </a:solidFill>
              </a:ln>
              <a:noFill/>
            </a:endParaRPr>
          </a:p>
          <a:p>
            <a:pPr algn="ctr"/>
            <a:endParaRPr lang="ja-JP" altLang="en-US" sz="1350" dirty="0">
              <a:ln>
                <a:solidFill>
                  <a:srgbClr val="FF0000"/>
                </a:solidFill>
              </a:ln>
              <a:noFill/>
            </a:endParaRPr>
          </a:p>
          <a:p>
            <a:pPr algn="ctr"/>
            <a:endParaRPr lang="ja-JP" altLang="en-US" sz="1350" dirty="0">
              <a:ln>
                <a:solidFill>
                  <a:srgbClr val="FF0000"/>
                </a:solidFill>
              </a:ln>
              <a:noFill/>
            </a:endParaRPr>
          </a:p>
          <a:p>
            <a:pPr algn="ctr"/>
            <a:endParaRPr lang="ja-JP" altLang="en-US" sz="1350" dirty="0">
              <a:ln>
                <a:solidFill>
                  <a:srgbClr val="FF0000"/>
                </a:solidFill>
              </a:ln>
              <a:noFill/>
            </a:endParaRPr>
          </a:p>
          <a:p>
            <a:pPr algn="ctr"/>
            <a:r>
              <a:rPr lang="ja-JP" altLang="en-US" sz="1600" dirty="0">
                <a:ln>
                  <a:solidFill>
                    <a:srgbClr val="FF0000"/>
                  </a:solidFill>
                </a:ln>
                <a:noFill/>
              </a:rPr>
              <a:t>ガーダシル</a:t>
            </a:r>
            <a:br>
              <a:rPr lang="en-US" altLang="ja-JP" sz="1350" dirty="0">
                <a:ln>
                  <a:solidFill>
                    <a:srgbClr val="FF0000"/>
                  </a:solidFill>
                </a:ln>
                <a:noFill/>
              </a:rPr>
            </a:br>
            <a:r>
              <a:rPr lang="en-US" altLang="ja-JP" sz="1350" dirty="0">
                <a:ln>
                  <a:solidFill>
                    <a:srgbClr val="FF0000"/>
                  </a:solidFill>
                </a:ln>
                <a:noFill/>
              </a:rPr>
              <a:t>MSD</a:t>
            </a:r>
            <a:r>
              <a:rPr lang="ja-JP" altLang="en-US" sz="1350" dirty="0">
                <a:ln>
                  <a:solidFill>
                    <a:srgbClr val="FF0000"/>
                  </a:solidFill>
                </a:ln>
                <a:noFill/>
              </a:rPr>
              <a:t>（メルク・アメリカ）</a:t>
            </a:r>
            <a:br>
              <a:rPr lang="en-US" altLang="ja-JP" sz="1350" dirty="0">
                <a:ln>
                  <a:solidFill>
                    <a:srgbClr val="FF0000"/>
                  </a:solidFill>
                </a:ln>
                <a:noFill/>
              </a:rPr>
            </a:br>
            <a:r>
              <a:rPr lang="en-US" altLang="ja-JP" sz="1350" dirty="0">
                <a:ln>
                  <a:solidFill>
                    <a:srgbClr val="FF0000"/>
                  </a:solidFill>
                </a:ln>
                <a:noFill/>
              </a:rPr>
              <a:t>2011</a:t>
            </a:r>
            <a:r>
              <a:rPr lang="ja-JP" altLang="en-US" sz="1350" dirty="0">
                <a:ln>
                  <a:solidFill>
                    <a:srgbClr val="FF0000"/>
                  </a:solidFill>
                </a:ln>
                <a:noFill/>
              </a:rPr>
              <a:t>年</a:t>
            </a:r>
            <a:br>
              <a:rPr lang="ja-JP" altLang="en-US" sz="1350" dirty="0">
                <a:ln>
                  <a:solidFill>
                    <a:srgbClr val="FF0000"/>
                  </a:solidFill>
                </a:ln>
                <a:noFill/>
              </a:rPr>
            </a:br>
            <a:br>
              <a:rPr lang="ja-JP" altLang="en-US" sz="1350" dirty="0">
                <a:ln>
                  <a:solidFill>
                    <a:srgbClr val="FF0000"/>
                  </a:solidFill>
                </a:ln>
                <a:noFill/>
              </a:rPr>
            </a:br>
            <a:r>
              <a:rPr lang="ja-JP" altLang="en-US" sz="3200" dirty="0">
                <a:ln>
                  <a:solidFill>
                    <a:srgbClr val="FF0000"/>
                  </a:solidFill>
                </a:ln>
                <a:noFill/>
              </a:rPr>
              <a:t>売れ残り</a:t>
            </a:r>
            <a:br>
              <a:rPr lang="ja-JP" altLang="en-US" sz="1350" dirty="0">
                <a:ln>
                  <a:solidFill>
                    <a:srgbClr val="FF0000"/>
                  </a:solidFill>
                </a:ln>
                <a:noFill/>
              </a:rPr>
            </a:br>
            <a:br>
              <a:rPr lang="ja-JP" altLang="en-US" sz="1350" dirty="0">
                <a:ln>
                  <a:solidFill>
                    <a:srgbClr val="FF0000"/>
                  </a:solidFill>
                </a:ln>
                <a:noFill/>
              </a:rPr>
            </a:br>
            <a:r>
              <a:rPr lang="ja-JP" altLang="en-US" sz="2800" dirty="0">
                <a:ln>
                  <a:solidFill>
                    <a:srgbClr val="FF0000"/>
                  </a:solidFill>
                </a:ln>
                <a:solidFill>
                  <a:srgbClr val="00B050"/>
                </a:solidFill>
              </a:rPr>
              <a:t>さあ、どうする？</a:t>
            </a:r>
            <a:br>
              <a:rPr lang="ja-JP" altLang="en-US" sz="2800" dirty="0">
                <a:ln>
                  <a:solidFill>
                    <a:srgbClr val="FF0000"/>
                  </a:solidFill>
                </a:ln>
                <a:solidFill>
                  <a:srgbClr val="00B050"/>
                </a:solidFill>
              </a:rPr>
            </a:br>
            <a:r>
              <a:rPr lang="ja-JP" altLang="en-US" sz="2800" dirty="0">
                <a:ln>
                  <a:solidFill>
                    <a:srgbClr val="FF0000"/>
                  </a:solidFill>
                </a:ln>
                <a:solidFill>
                  <a:srgbClr val="00B050"/>
                </a:solidFill>
              </a:rPr>
              <a:t>在庫一掃のために</a:t>
            </a:r>
            <a:br>
              <a:rPr lang="ja-JP" altLang="en-US" sz="2800" dirty="0">
                <a:solidFill>
                  <a:srgbClr val="00B050"/>
                </a:solidFill>
              </a:rPr>
            </a:br>
            <a:r>
              <a:rPr lang="ja-JP" altLang="en-US" sz="1350" dirty="0">
                <a:noFill/>
              </a:rPr>
              <a:t>そそそ</a:t>
            </a:r>
            <a:r>
              <a:rPr lang="en-US" altLang="ja-JP" sz="1350" dirty="0">
                <a:noFill/>
              </a:rPr>
              <a:t>m</a:t>
            </a:r>
            <a:br>
              <a:rPr lang="ja-JP" altLang="en-US" sz="1350" dirty="0">
                <a:noFill/>
              </a:rPr>
            </a:br>
            <a:r>
              <a:rPr lang="ja-JP" altLang="en-US" sz="1350" dirty="0">
                <a:noFill/>
              </a:rPr>
              <a:t>サーバリックス</a:t>
            </a:r>
          </a:p>
          <a:p>
            <a:pPr algn="ctr"/>
            <a:endParaRPr lang="ja-JP" altLang="en-US" sz="1350" dirty="0">
              <a:noFill/>
            </a:endParaRPr>
          </a:p>
          <a:p>
            <a:pPr algn="ctr"/>
            <a:endParaRPr lang="ja-JP" altLang="en-US" sz="1350" dirty="0">
              <a:noFill/>
            </a:endParaRPr>
          </a:p>
        </p:txBody>
      </p:sp>
      <p:sp>
        <p:nvSpPr>
          <p:cNvPr id="8" name="テキスト ボックス 7">
            <a:extLst>
              <a:ext uri="{FF2B5EF4-FFF2-40B4-BE49-F238E27FC236}">
                <a16:creationId xmlns:a16="http://schemas.microsoft.com/office/drawing/2014/main" id="{AFCFC614-48B1-A7CF-4CD9-D9BB9F6A8B55}"/>
              </a:ext>
            </a:extLst>
          </p:cNvPr>
          <p:cNvSpPr txBox="1"/>
          <p:nvPr/>
        </p:nvSpPr>
        <p:spPr>
          <a:xfrm>
            <a:off x="4932040" y="6118113"/>
            <a:ext cx="4572000" cy="369332"/>
          </a:xfrm>
          <a:prstGeom prst="rect">
            <a:avLst/>
          </a:prstGeom>
          <a:noFill/>
        </p:spPr>
        <p:txBody>
          <a:bodyPr wrap="square">
            <a:spAutoFit/>
          </a:bodyPr>
          <a:lstStyle/>
          <a:p>
            <a:r>
              <a:rPr lang="en-US" altLang="ja-JP" dirty="0"/>
              <a:t>Lab</a:t>
            </a:r>
            <a:r>
              <a:rPr lang="ja-JP" altLang="en-US" dirty="0"/>
              <a:t>．</a:t>
            </a:r>
            <a:r>
              <a:rPr lang="en-US" altLang="ja-JP" dirty="0"/>
              <a:t>Clin</a:t>
            </a:r>
            <a:r>
              <a:rPr lang="ja-JP" altLang="en-US" dirty="0"/>
              <a:t>．</a:t>
            </a:r>
            <a:r>
              <a:rPr lang="en-US" altLang="ja-JP" dirty="0" err="1"/>
              <a:t>Pract</a:t>
            </a:r>
            <a:r>
              <a:rPr lang="en-US" altLang="ja-JP" dirty="0"/>
              <a:t>.</a:t>
            </a:r>
            <a:r>
              <a:rPr lang="ja-JP" altLang="en-US" dirty="0"/>
              <a:t>，</a:t>
            </a:r>
            <a:r>
              <a:rPr lang="en-US" altLang="ja-JP" dirty="0"/>
              <a:t>24(1)</a:t>
            </a:r>
            <a:r>
              <a:rPr lang="ja-JP" altLang="en-US" dirty="0"/>
              <a:t>：</a:t>
            </a:r>
            <a:r>
              <a:rPr lang="en-US" altLang="ja-JP" dirty="0"/>
              <a:t>69-79(2006)</a:t>
            </a:r>
            <a:endParaRPr lang="ja-JP" altLang="en-US" dirty="0"/>
          </a:p>
        </p:txBody>
      </p:sp>
    </p:spTree>
    <p:extLst>
      <p:ext uri="{BB962C8B-B14F-4D97-AF65-F5344CB8AC3E}">
        <p14:creationId xmlns:p14="http://schemas.microsoft.com/office/powerpoint/2010/main" val="4476489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483360F-45AC-CFDD-C622-D5FBC8A761EC}"/>
              </a:ext>
            </a:extLst>
          </p:cNvPr>
          <p:cNvSpPr>
            <a:spLocks noGrp="1"/>
          </p:cNvSpPr>
          <p:nvPr>
            <p:ph type="title"/>
          </p:nvPr>
        </p:nvSpPr>
        <p:spPr>
          <a:xfrm>
            <a:off x="619760" y="152400"/>
            <a:ext cx="7895590" cy="1538289"/>
          </a:xfrm>
        </p:spPr>
        <p:txBody>
          <a:bodyPr>
            <a:normAutofit fontScale="90000"/>
          </a:bodyPr>
          <a:lstStyle/>
          <a:p>
            <a:pPr algn="ctr"/>
            <a:r>
              <a:rPr kumimoji="1" lang="ja-JP" altLang="en-US" sz="3600" dirty="0">
                <a:solidFill>
                  <a:srgbClr val="00B050"/>
                </a:solidFill>
                <a:latin typeface="ＭＳ Ｐゴシック" panose="020B0600070205080204" pitchFamily="50" charset="-128"/>
                <a:ea typeface="ＭＳ Ｐゴシック" panose="020B0600070205080204" pitchFamily="50" charset="-128"/>
              </a:rPr>
              <a:t>ガーダシルの男の子への接種</a:t>
            </a:r>
            <a:br>
              <a:rPr kumimoji="1" lang="ja-JP" altLang="en-US" sz="3600" dirty="0">
                <a:solidFill>
                  <a:srgbClr val="00B050"/>
                </a:solidFill>
                <a:latin typeface="ＭＳ Ｐゴシック" panose="020B0600070205080204" pitchFamily="50" charset="-128"/>
                <a:ea typeface="ＭＳ Ｐゴシック" panose="020B0600070205080204" pitchFamily="50" charset="-128"/>
              </a:rPr>
            </a:br>
            <a:r>
              <a:rPr kumimoji="1" lang="ja-JP" altLang="en-US" sz="3600" dirty="0">
                <a:solidFill>
                  <a:srgbClr val="00B050"/>
                </a:solidFill>
                <a:latin typeface="ＭＳ Ｐゴシック" panose="020B0600070205080204" pitchFamily="50" charset="-128"/>
                <a:ea typeface="ＭＳ Ｐゴシック" panose="020B0600070205080204" pitchFamily="50" charset="-128"/>
              </a:rPr>
              <a:t>大儀名分は</a:t>
            </a:r>
            <a:br>
              <a:rPr lang="en-US" altLang="ja-JP" sz="3600" dirty="0">
                <a:solidFill>
                  <a:srgbClr val="00B050"/>
                </a:solidFill>
                <a:latin typeface="ＭＳ Ｐゴシック" panose="020B0600070205080204" pitchFamily="50" charset="-128"/>
                <a:ea typeface="ＭＳ Ｐゴシック" panose="020B0600070205080204" pitchFamily="50" charset="-128"/>
              </a:rPr>
            </a:br>
            <a:endParaRPr kumimoji="1" lang="ja-JP" altLang="en-US" sz="3200" dirty="0">
              <a:solidFill>
                <a:srgbClr val="00B050"/>
              </a:solidFill>
              <a:latin typeface="ＭＳ Ｐゴシック" panose="020B0600070205080204" pitchFamily="50" charset="-128"/>
              <a:ea typeface="ＭＳ Ｐゴシック" panose="020B0600070205080204" pitchFamily="50" charset="-128"/>
            </a:endParaRPr>
          </a:p>
        </p:txBody>
      </p:sp>
      <p:sp>
        <p:nvSpPr>
          <p:cNvPr id="3" name="コンテンツ プレースホルダー 2">
            <a:extLst>
              <a:ext uri="{FF2B5EF4-FFF2-40B4-BE49-F238E27FC236}">
                <a16:creationId xmlns:a16="http://schemas.microsoft.com/office/drawing/2014/main" id="{F1CDF254-4CBD-169E-65AE-B7D9BC3F7FE2}"/>
              </a:ext>
            </a:extLst>
          </p:cNvPr>
          <p:cNvSpPr>
            <a:spLocks noGrp="1"/>
          </p:cNvSpPr>
          <p:nvPr>
            <p:ph idx="1"/>
          </p:nvPr>
        </p:nvSpPr>
        <p:spPr>
          <a:xfrm>
            <a:off x="251520" y="1484785"/>
            <a:ext cx="8467621" cy="5220816"/>
          </a:xfrm>
          <a:ln w="28575">
            <a:solidFill>
              <a:srgbClr val="00B050"/>
            </a:solidFill>
          </a:ln>
        </p:spPr>
        <p:txBody>
          <a:bodyPr>
            <a:normAutofit fontScale="92500"/>
          </a:bodyPr>
          <a:lstStyle/>
          <a:p>
            <a:pPr>
              <a:buFont typeface="Wingdings" panose="05000000000000000000" pitchFamily="2" charset="2"/>
              <a:buChar char="Ø"/>
            </a:pPr>
            <a:r>
              <a:rPr kumimoji="1" lang="ja-JP" altLang="en-US" dirty="0">
                <a:solidFill>
                  <a:srgbClr val="00B050"/>
                </a:solidFill>
                <a:latin typeface="ＭＳ Ｐゴシック" panose="020B0600070205080204" pitchFamily="50" charset="-128"/>
                <a:ea typeface="ＭＳ Ｐゴシック" panose="020B0600070205080204" pitchFamily="50" charset="-128"/>
              </a:rPr>
              <a:t>肛門がん予防のため</a:t>
            </a:r>
            <a:endParaRPr kumimoji="1" lang="en-US" altLang="ja-JP" dirty="0">
              <a:solidFill>
                <a:srgbClr val="00B05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r>
              <a:rPr kumimoji="1" lang="ja-JP" altLang="en-US" dirty="0">
                <a:solidFill>
                  <a:srgbClr val="FF00FF"/>
                </a:solidFill>
              </a:rPr>
              <a:t>極めて稀な癌</a:t>
            </a:r>
            <a:endParaRPr kumimoji="1" lang="en-US" altLang="ja-JP" dirty="0">
              <a:solidFill>
                <a:srgbClr val="FF00FF"/>
              </a:solidFill>
            </a:endParaRPr>
          </a:p>
          <a:p>
            <a:pPr marL="0" indent="0">
              <a:buNone/>
            </a:pPr>
            <a:r>
              <a:rPr kumimoji="1" lang="ja-JP" altLang="en-US" dirty="0"/>
              <a:t>　　</a:t>
            </a:r>
            <a:r>
              <a:rPr kumimoji="1" lang="ja-JP" altLang="en-US" dirty="0">
                <a:solidFill>
                  <a:srgbClr val="FF00FF"/>
                </a:solidFill>
              </a:rPr>
              <a:t>治療法確立・多くは完治</a:t>
            </a:r>
            <a:endParaRPr kumimoji="1" lang="en-US" altLang="ja-JP" dirty="0">
              <a:solidFill>
                <a:srgbClr val="FF00FF"/>
              </a:solidFill>
            </a:endParaRPr>
          </a:p>
          <a:p>
            <a:pPr>
              <a:buFont typeface="Wingdings" panose="05000000000000000000" pitchFamily="2" charset="2"/>
              <a:buChar char="Ø"/>
            </a:pPr>
            <a:r>
              <a:rPr kumimoji="1" lang="ja-JP" altLang="en-US" dirty="0">
                <a:solidFill>
                  <a:srgbClr val="00B050"/>
                </a:solidFill>
                <a:latin typeface="ＭＳ Ｐゴシック" panose="020B0600070205080204" pitchFamily="50" charset="-128"/>
                <a:ea typeface="ＭＳ Ｐゴシック" panose="020B0600070205080204" pitchFamily="50" charset="-128"/>
              </a:rPr>
              <a:t>尖圭コンジローマ予防のため</a:t>
            </a:r>
            <a:endParaRPr kumimoji="1" lang="en-US" altLang="ja-JP" dirty="0">
              <a:solidFill>
                <a:srgbClr val="00B05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r>
              <a:rPr kumimoji="1" lang="ja-JP" altLang="en-US" dirty="0">
                <a:solidFill>
                  <a:srgbClr val="FF00FF"/>
                </a:solidFill>
              </a:rPr>
              <a:t>自然治癒が多い良性病変、治療法確立　</a:t>
            </a:r>
            <a:endParaRPr kumimoji="1" lang="en-US" altLang="ja-JP" dirty="0">
              <a:solidFill>
                <a:srgbClr val="FF00FF"/>
              </a:solidFill>
            </a:endParaRPr>
          </a:p>
          <a:p>
            <a:pPr>
              <a:buFont typeface="Wingdings" panose="05000000000000000000" pitchFamily="2" charset="2"/>
              <a:buChar char="Ø"/>
            </a:pPr>
            <a:r>
              <a:rPr kumimoji="1" lang="ja-JP" altLang="en-US" dirty="0">
                <a:solidFill>
                  <a:srgbClr val="00B050"/>
                </a:solidFill>
                <a:latin typeface="ＭＳ Ｐゴシック" panose="020B0600070205080204" pitchFamily="50" charset="-128"/>
                <a:ea typeface="ＭＳ Ｐゴシック" panose="020B0600070205080204" pitchFamily="50" charset="-128"/>
              </a:rPr>
              <a:t>パートナーを子宮頸がんから守る</a:t>
            </a:r>
            <a:r>
              <a:rPr kumimoji="1" lang="ja-JP" altLang="en-US" dirty="0">
                <a:solidFill>
                  <a:srgbClr val="FF00FF"/>
                </a:solidFill>
                <a:latin typeface="ＭＳ Ｐゴシック" panose="020B0600070205080204" pitchFamily="50" charset="-128"/>
                <a:ea typeface="ＭＳ Ｐゴシック" panose="020B0600070205080204" pitchFamily="50" charset="-128"/>
              </a:rPr>
              <a:t>　</a:t>
            </a:r>
            <a:endParaRPr kumimoji="1" lang="en-US" altLang="ja-JP" dirty="0">
              <a:solidFill>
                <a:srgbClr val="FF00FF"/>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r>
              <a:rPr kumimoji="1" lang="ja-JP" altLang="en-US" dirty="0">
                <a:solidFill>
                  <a:srgbClr val="FF00FF"/>
                </a:solidFill>
              </a:rPr>
              <a:t>証明されたエビデンスがないのです</a:t>
            </a:r>
            <a:endParaRPr kumimoji="1" lang="en-US" altLang="ja-JP" dirty="0">
              <a:solidFill>
                <a:srgbClr val="FF00FF"/>
              </a:solidFill>
            </a:endParaRPr>
          </a:p>
          <a:p>
            <a:pPr>
              <a:buFont typeface="Wingdings" panose="05000000000000000000" pitchFamily="2" charset="2"/>
              <a:buChar char="Ø"/>
            </a:pPr>
            <a:r>
              <a:rPr kumimoji="1" lang="ja-JP" altLang="en-US" dirty="0">
                <a:solidFill>
                  <a:srgbClr val="00B050"/>
                </a:solidFill>
                <a:latin typeface="ＭＳ Ｐゴシック" panose="020B0600070205080204" pitchFamily="50" charset="-128"/>
                <a:ea typeface="ＭＳ Ｐゴシック" panose="020B0600070205080204" pitchFamily="50" charset="-128"/>
              </a:rPr>
              <a:t>中咽頭がん予防</a:t>
            </a:r>
            <a:endParaRPr kumimoji="1" lang="en-US" altLang="ja-JP" dirty="0">
              <a:solidFill>
                <a:srgbClr val="00B050"/>
              </a:solidFill>
              <a:latin typeface="ＭＳ Ｐゴシック" panose="020B0600070205080204" pitchFamily="50" charset="-128"/>
              <a:ea typeface="ＭＳ Ｐゴシック" panose="020B0600070205080204" pitchFamily="50" charset="-128"/>
            </a:endParaRPr>
          </a:p>
          <a:p>
            <a:pPr marL="0" indent="0">
              <a:buNone/>
            </a:pPr>
            <a:r>
              <a:rPr kumimoji="1" lang="ja-JP" altLang="en-US" dirty="0"/>
              <a:t>　　</a:t>
            </a:r>
            <a:r>
              <a:rPr kumimoji="1" lang="ja-JP" altLang="en-US" dirty="0">
                <a:solidFill>
                  <a:srgbClr val="FF00FF"/>
                </a:solidFill>
              </a:rPr>
              <a:t>効果が証明されず、ワクチンとして承認されず</a:t>
            </a:r>
          </a:p>
        </p:txBody>
      </p:sp>
    </p:spTree>
    <p:extLst>
      <p:ext uri="{BB962C8B-B14F-4D97-AF65-F5344CB8AC3E}">
        <p14:creationId xmlns:p14="http://schemas.microsoft.com/office/powerpoint/2010/main" val="37502676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1162B-E9D5-CCCD-162A-A1CBF2D1D00D}"/>
            </a:ext>
          </a:extLst>
        </p:cNvPr>
        <p:cNvGrpSpPr/>
        <p:nvPr/>
      </p:nvGrpSpPr>
      <p:grpSpPr>
        <a:xfrm>
          <a:off x="0" y="0"/>
          <a:ext cx="0" cy="0"/>
          <a:chOff x="0" y="0"/>
          <a:chExt cx="0" cy="0"/>
        </a:xfrm>
      </p:grpSpPr>
      <p:sp>
        <p:nvSpPr>
          <p:cNvPr id="21506" name="Rectangle 2">
            <a:extLst>
              <a:ext uri="{FF2B5EF4-FFF2-40B4-BE49-F238E27FC236}">
                <a16:creationId xmlns:a16="http://schemas.microsoft.com/office/drawing/2014/main" id="{AE57D620-EC53-1C59-CD17-B25C8828952F}"/>
              </a:ext>
            </a:extLst>
          </p:cNvPr>
          <p:cNvSpPr>
            <a:spLocks noGrp="1" noChangeArrowheads="1"/>
          </p:cNvSpPr>
          <p:nvPr>
            <p:ph type="title"/>
          </p:nvPr>
        </p:nvSpPr>
        <p:spPr>
          <a:xfrm>
            <a:off x="1043609" y="1140410"/>
            <a:ext cx="6468640" cy="432197"/>
          </a:xfrm>
        </p:spPr>
        <p:txBody>
          <a:bodyPr>
            <a:normAutofit fontScale="90000"/>
          </a:bodyPr>
          <a:lstStyle/>
          <a:p>
            <a:pPr eaLnBrk="1" hangingPunct="1"/>
            <a:r>
              <a:rPr lang="ja-JP" altLang="en-US" b="1" u="sng" dirty="0">
                <a:solidFill>
                  <a:srgbClr val="3333FF"/>
                </a:solidFill>
              </a:rPr>
              <a:t>なぜ男の子にまで</a:t>
            </a:r>
            <a:r>
              <a:rPr lang="en-US" altLang="ja-JP" b="1" u="sng" dirty="0">
                <a:solidFill>
                  <a:srgbClr val="3333FF"/>
                </a:solidFill>
              </a:rPr>
              <a:t>?</a:t>
            </a:r>
            <a:br>
              <a:rPr lang="ja-JP" altLang="en-US" b="1" u="sng" dirty="0">
                <a:solidFill>
                  <a:srgbClr val="3333FF"/>
                </a:solidFill>
              </a:rPr>
            </a:br>
            <a:r>
              <a:rPr lang="en-US" altLang="ja-JP" b="1" u="sng" dirty="0">
                <a:solidFill>
                  <a:srgbClr val="3333FF"/>
                </a:solidFill>
              </a:rPr>
              <a:t>Disease mongering</a:t>
            </a:r>
            <a:endParaRPr lang="ja-JP" altLang="en-US" b="1" u="sng" dirty="0">
              <a:solidFill>
                <a:srgbClr val="3333FF"/>
              </a:solidFill>
            </a:endParaRPr>
          </a:p>
        </p:txBody>
      </p:sp>
      <p:sp>
        <p:nvSpPr>
          <p:cNvPr id="51204" name="Rectangle 3">
            <a:extLst>
              <a:ext uri="{FF2B5EF4-FFF2-40B4-BE49-F238E27FC236}">
                <a16:creationId xmlns:a16="http://schemas.microsoft.com/office/drawing/2014/main" id="{7314B6EE-1B47-E49C-FA0D-498AF8F74F3D}"/>
              </a:ext>
            </a:extLst>
          </p:cNvPr>
          <p:cNvSpPr>
            <a:spLocks noGrp="1" noChangeArrowheads="1"/>
          </p:cNvSpPr>
          <p:nvPr>
            <p:ph type="body" idx="1"/>
          </p:nvPr>
        </p:nvSpPr>
        <p:spPr>
          <a:xfrm>
            <a:off x="1275161" y="1939528"/>
            <a:ext cx="6593681" cy="2213372"/>
          </a:xfrm>
        </p:spPr>
        <p:txBody>
          <a:bodyPr>
            <a:normAutofit lnSpcReduction="10000"/>
          </a:bodyPr>
          <a:lstStyle/>
          <a:p>
            <a:pPr eaLnBrk="1" hangingPunct="1">
              <a:lnSpc>
                <a:spcPct val="120000"/>
              </a:lnSpc>
              <a:buFontTx/>
              <a:buNone/>
              <a:defRPr/>
            </a:pPr>
            <a:r>
              <a:rPr lang="ja-JP" altLang="en-US" sz="1800" dirty="0"/>
              <a:t>「病気」の売り込み行為</a:t>
            </a:r>
          </a:p>
          <a:p>
            <a:pPr eaLnBrk="1" hangingPunct="1">
              <a:lnSpc>
                <a:spcPct val="120000"/>
              </a:lnSpc>
              <a:buFontTx/>
              <a:buNone/>
              <a:defRPr/>
            </a:pPr>
            <a:r>
              <a:rPr lang="ja-JP" altLang="en-US" sz="1800" dirty="0"/>
              <a:t>　　</a:t>
            </a:r>
            <a:r>
              <a:rPr lang="ja-JP" altLang="en-US" sz="1800" b="1" dirty="0">
                <a:solidFill>
                  <a:srgbClr val="FF00FF"/>
                </a:solidFill>
              </a:rPr>
              <a:t>製薬会社などがその販路を広めるために、</a:t>
            </a:r>
            <a:r>
              <a:rPr lang="ja-JP" altLang="en-US" sz="1800" dirty="0"/>
              <a:t>医学界と共同歩調を通して、</a:t>
            </a:r>
            <a:r>
              <a:rPr lang="ja-JP" altLang="en-US" sz="1800" b="1" dirty="0">
                <a:solidFill>
                  <a:srgbClr val="FF00FF"/>
                </a:solidFill>
              </a:rPr>
              <a:t>特定の病気をより重要な課題として社会問題化し</a:t>
            </a:r>
            <a:r>
              <a:rPr lang="ja-JP" altLang="en-US" sz="1800" dirty="0"/>
              <a:t>、治療的介入を進め、その治療薬と特定の病気の</a:t>
            </a:r>
            <a:r>
              <a:rPr lang="ja-JP" altLang="en-US" sz="1800" b="1" dirty="0">
                <a:solidFill>
                  <a:srgbClr val="FF00FF"/>
                </a:solidFill>
              </a:rPr>
              <a:t>知名度が</a:t>
            </a:r>
            <a:r>
              <a:rPr lang="ja-JP" altLang="en-US" sz="1800" dirty="0"/>
              <a:t>上がること。</a:t>
            </a:r>
          </a:p>
          <a:p>
            <a:pPr eaLnBrk="1" hangingPunct="1">
              <a:lnSpc>
                <a:spcPct val="120000"/>
              </a:lnSpc>
              <a:buFontTx/>
              <a:buNone/>
              <a:defRPr/>
            </a:pPr>
            <a:r>
              <a:rPr lang="ja-JP" altLang="en-US" sz="1500" dirty="0"/>
              <a:t>　</a:t>
            </a:r>
            <a:r>
              <a:rPr lang="ja-JP" altLang="en-US" sz="1500" dirty="0">
                <a:latin typeface="+mn-ea"/>
              </a:rPr>
              <a:t>　　                                      池田光穂、大阪大学名誉教授</a:t>
            </a:r>
            <a:br>
              <a:rPr lang="ja-JP" altLang="en-US" sz="1500" dirty="0">
                <a:latin typeface="+mn-ea"/>
              </a:rPr>
            </a:br>
            <a:r>
              <a:rPr lang="ja-JP" altLang="en-US" sz="1350" dirty="0"/>
              <a:t>文化人類学・民俗学</a:t>
            </a:r>
            <a:r>
              <a:rPr lang="en-US" altLang="ja-JP" sz="1350" dirty="0"/>
              <a:t>,</a:t>
            </a:r>
            <a:r>
              <a:rPr lang="ja-JP" altLang="en-US" sz="1350" dirty="0"/>
              <a:t>文化人類学</a:t>
            </a:r>
            <a:r>
              <a:rPr lang="en-US" altLang="ja-JP" sz="1350" dirty="0"/>
              <a:t>,</a:t>
            </a:r>
            <a:r>
              <a:rPr lang="ja-JP" altLang="en-US" sz="1350" dirty="0"/>
              <a:t>科学社会学・科学技術史</a:t>
            </a:r>
            <a:r>
              <a:rPr lang="en-US" altLang="ja-JP" sz="1350" dirty="0"/>
              <a:t>,</a:t>
            </a:r>
            <a:r>
              <a:rPr lang="ja-JP" altLang="en-US" sz="1350" dirty="0"/>
              <a:t>地域研究</a:t>
            </a:r>
            <a:r>
              <a:rPr lang="en-US" altLang="ja-JP" sz="1350" dirty="0"/>
              <a:t>,</a:t>
            </a:r>
            <a:r>
              <a:rPr lang="ja-JP" altLang="en-US" sz="1350" dirty="0"/>
              <a:t>科学社会学</a:t>
            </a:r>
            <a:r>
              <a:rPr lang="ja-JP" altLang="en-US" sz="1050" dirty="0"/>
              <a:t>・</a:t>
            </a:r>
            <a:endParaRPr lang="ja-JP" altLang="en-US" sz="1500" dirty="0">
              <a:latin typeface="+mn-ea"/>
            </a:endParaRPr>
          </a:p>
        </p:txBody>
      </p:sp>
      <p:sp>
        <p:nvSpPr>
          <p:cNvPr id="51205" name="Text Box 4">
            <a:extLst>
              <a:ext uri="{FF2B5EF4-FFF2-40B4-BE49-F238E27FC236}">
                <a16:creationId xmlns:a16="http://schemas.microsoft.com/office/drawing/2014/main" id="{E4DFFE4E-DF54-0F57-7067-018B3EF2EB02}"/>
              </a:ext>
            </a:extLst>
          </p:cNvPr>
          <p:cNvSpPr txBox="1">
            <a:spLocks noChangeArrowheads="1"/>
          </p:cNvSpPr>
          <p:nvPr/>
        </p:nvSpPr>
        <p:spPr bwMode="auto">
          <a:xfrm>
            <a:off x="467544" y="4500563"/>
            <a:ext cx="8208912" cy="1415772"/>
          </a:xfrm>
          <a:prstGeom prst="rect">
            <a:avLst/>
          </a:prstGeom>
          <a:noFill/>
          <a:ln w="9525">
            <a:solidFill>
              <a:srgbClr val="0000FF"/>
            </a:solidFill>
            <a:miter lim="800000"/>
            <a:headEnd/>
            <a:tailEnd/>
          </a:ln>
        </p:spPr>
        <p:txBody>
          <a:bodyPr wrap="square">
            <a:spAutoFit/>
          </a:bodyPr>
          <a:lstStyle>
            <a:lvl1pPr>
              <a:spcBef>
                <a:spcPct val="20000"/>
              </a:spcBef>
              <a:buChar char="•"/>
              <a:defRPr kumimoji="1" sz="3200" b="1">
                <a:solidFill>
                  <a:schemeClr val="tx1"/>
                </a:solidFill>
                <a:latin typeface="ＭＳ Ｐゴシック" charset="-128"/>
                <a:ea typeface="ＭＳ Ｐゴシック" charset="-128"/>
              </a:defRPr>
            </a:lvl1pPr>
            <a:lvl2pPr marL="742950" indent="-285750">
              <a:spcBef>
                <a:spcPct val="20000"/>
              </a:spcBef>
              <a:buChar char="–"/>
              <a:defRPr kumimoji="1" sz="2800" b="1">
                <a:solidFill>
                  <a:schemeClr val="tx1"/>
                </a:solidFill>
                <a:latin typeface="ＭＳ Ｐゴシック" charset="-128"/>
                <a:ea typeface="ＭＳ Ｐゴシック" charset="-128"/>
              </a:defRPr>
            </a:lvl2pPr>
            <a:lvl3pPr marL="1143000" indent="-228600">
              <a:spcBef>
                <a:spcPct val="20000"/>
              </a:spcBef>
              <a:buChar char="•"/>
              <a:defRPr kumimoji="1" sz="2400" b="1">
                <a:solidFill>
                  <a:schemeClr val="tx1"/>
                </a:solidFill>
                <a:latin typeface="ＭＳ Ｐゴシック" charset="-128"/>
                <a:ea typeface="ＭＳ Ｐゴシック" charset="-128"/>
              </a:defRPr>
            </a:lvl3pPr>
            <a:lvl4pPr marL="1600200" indent="-228600">
              <a:spcBef>
                <a:spcPct val="20000"/>
              </a:spcBef>
              <a:buChar char="–"/>
              <a:defRPr kumimoji="1" sz="2000" b="1">
                <a:solidFill>
                  <a:schemeClr val="tx1"/>
                </a:solidFill>
                <a:latin typeface="ＭＳ Ｐゴシック" charset="-128"/>
                <a:ea typeface="ＭＳ Ｐゴシック" charset="-128"/>
              </a:defRPr>
            </a:lvl4pPr>
            <a:lvl5pPr marL="2057400" indent="-228600">
              <a:spcBef>
                <a:spcPct val="20000"/>
              </a:spcBef>
              <a:buChar char="»"/>
              <a:defRPr kumimoji="1" sz="2000" b="1">
                <a:solidFill>
                  <a:schemeClr val="tx1"/>
                </a:solidFill>
                <a:latin typeface="ＭＳ Ｐゴシック" charset="-128"/>
                <a:ea typeface="ＭＳ Ｐゴシック" charset="-128"/>
              </a:defRPr>
            </a:lvl5pPr>
            <a:lvl6pPr marL="2514600" indent="-228600" eaLnBrk="0" fontAlgn="base" hangingPunct="0">
              <a:spcBef>
                <a:spcPct val="20000"/>
              </a:spcBef>
              <a:spcAft>
                <a:spcPct val="0"/>
              </a:spcAft>
              <a:buChar char="»"/>
              <a:defRPr kumimoji="1" sz="2000" b="1">
                <a:solidFill>
                  <a:schemeClr val="tx1"/>
                </a:solidFill>
                <a:latin typeface="ＭＳ Ｐゴシック" charset="-128"/>
                <a:ea typeface="ＭＳ Ｐゴシック" charset="-128"/>
              </a:defRPr>
            </a:lvl6pPr>
            <a:lvl7pPr marL="2971800" indent="-228600" eaLnBrk="0" fontAlgn="base" hangingPunct="0">
              <a:spcBef>
                <a:spcPct val="20000"/>
              </a:spcBef>
              <a:spcAft>
                <a:spcPct val="0"/>
              </a:spcAft>
              <a:buChar char="»"/>
              <a:defRPr kumimoji="1" sz="2000" b="1">
                <a:solidFill>
                  <a:schemeClr val="tx1"/>
                </a:solidFill>
                <a:latin typeface="ＭＳ Ｐゴシック" charset="-128"/>
                <a:ea typeface="ＭＳ Ｐゴシック" charset="-128"/>
              </a:defRPr>
            </a:lvl7pPr>
            <a:lvl8pPr marL="3429000" indent="-228600" eaLnBrk="0" fontAlgn="base" hangingPunct="0">
              <a:spcBef>
                <a:spcPct val="20000"/>
              </a:spcBef>
              <a:spcAft>
                <a:spcPct val="0"/>
              </a:spcAft>
              <a:buChar char="»"/>
              <a:defRPr kumimoji="1" sz="2000" b="1">
                <a:solidFill>
                  <a:schemeClr val="tx1"/>
                </a:solidFill>
                <a:latin typeface="ＭＳ Ｐゴシック" charset="-128"/>
                <a:ea typeface="ＭＳ Ｐゴシック" charset="-128"/>
              </a:defRPr>
            </a:lvl8pPr>
            <a:lvl9pPr marL="3886200" indent="-228600" eaLnBrk="0" fontAlgn="base" hangingPunct="0">
              <a:spcBef>
                <a:spcPct val="20000"/>
              </a:spcBef>
              <a:spcAft>
                <a:spcPct val="0"/>
              </a:spcAft>
              <a:buChar char="»"/>
              <a:defRPr kumimoji="1" sz="2000" b="1">
                <a:solidFill>
                  <a:schemeClr val="tx1"/>
                </a:solidFill>
                <a:latin typeface="ＭＳ Ｐゴシック" charset="-128"/>
                <a:ea typeface="ＭＳ Ｐゴシック" charset="-128"/>
              </a:defRPr>
            </a:lvl9pPr>
          </a:lstStyle>
          <a:p>
            <a:pPr>
              <a:spcBef>
                <a:spcPct val="0"/>
              </a:spcBef>
              <a:buFontTx/>
              <a:buNone/>
              <a:defRPr/>
            </a:pPr>
            <a:r>
              <a:rPr lang="en-US" altLang="ja-JP" sz="1500" b="0" dirty="0">
                <a:latin typeface="+mj-ea"/>
                <a:ea typeface="+mj-ea"/>
              </a:rPr>
              <a:t>monger</a:t>
            </a:r>
            <a:r>
              <a:rPr lang="ja-JP" altLang="en-US" sz="1500" b="0" dirty="0">
                <a:latin typeface="+mj-ea"/>
                <a:ea typeface="+mj-ea"/>
              </a:rPr>
              <a:t>　</a:t>
            </a:r>
            <a:br>
              <a:rPr lang="ja-JP" altLang="en-US" sz="1500" b="0" dirty="0">
                <a:latin typeface="+mj-ea"/>
                <a:ea typeface="+mj-ea"/>
              </a:rPr>
            </a:br>
            <a:r>
              <a:rPr lang="en-US" altLang="ja-JP" sz="1500" b="0" dirty="0">
                <a:latin typeface="+mj-ea"/>
                <a:ea typeface="+mj-ea"/>
              </a:rPr>
              <a:t>1 ((</a:t>
            </a:r>
            <a:r>
              <a:rPr lang="ja-JP" altLang="en-US" sz="1500" b="0" dirty="0">
                <a:latin typeface="+mj-ea"/>
                <a:ea typeface="+mj-ea"/>
              </a:rPr>
              <a:t>主に英</a:t>
            </a:r>
            <a:r>
              <a:rPr lang="en-US" altLang="ja-JP" sz="1500" b="0" dirty="0">
                <a:latin typeface="+mj-ea"/>
                <a:ea typeface="+mj-ea"/>
              </a:rPr>
              <a:t>))</a:t>
            </a:r>
            <a:r>
              <a:rPr lang="ja-JP" altLang="en-US" sz="1500" b="0" dirty="0">
                <a:latin typeface="+mj-ea"/>
                <a:ea typeface="+mj-ea"/>
              </a:rPr>
              <a:t>（小売り）商人　</a:t>
            </a:r>
            <a:r>
              <a:rPr lang="en-US" altLang="ja-JP" sz="1500" b="0" dirty="0">
                <a:latin typeface="+mj-ea"/>
                <a:ea typeface="+mj-ea"/>
              </a:rPr>
              <a:t>a fishmonger</a:t>
            </a:r>
            <a:r>
              <a:rPr lang="ja-JP" altLang="en-US" sz="1500" b="0" dirty="0">
                <a:latin typeface="+mj-ea"/>
                <a:ea typeface="+mj-ea"/>
              </a:rPr>
              <a:t>　魚屋</a:t>
            </a:r>
            <a:r>
              <a:rPr lang="en-US" altLang="ja-JP" sz="1500" b="0" dirty="0">
                <a:latin typeface="+mj-ea"/>
                <a:ea typeface="+mj-ea"/>
              </a:rPr>
              <a:t>.</a:t>
            </a:r>
          </a:p>
          <a:p>
            <a:pPr>
              <a:spcBef>
                <a:spcPct val="0"/>
              </a:spcBef>
              <a:buFontTx/>
              <a:buNone/>
              <a:defRPr/>
            </a:pPr>
            <a:r>
              <a:rPr lang="ja-JP" altLang="en-US" sz="1500" b="0" dirty="0">
                <a:latin typeface="+mj-ea"/>
                <a:ea typeface="+mj-ea"/>
              </a:rPr>
              <a:t> </a:t>
            </a:r>
            <a:r>
              <a:rPr lang="en-US" altLang="ja-JP" sz="1500" b="0" dirty="0">
                <a:latin typeface="+mj-ea"/>
                <a:ea typeface="+mj-ea"/>
              </a:rPr>
              <a:t>2 </a:t>
            </a:r>
            <a:r>
              <a:rPr lang="ja-JP" altLang="en-US" sz="2800" b="0" dirty="0">
                <a:solidFill>
                  <a:srgbClr val="FF00FF"/>
                </a:solidFill>
                <a:latin typeface="+mj-ea"/>
                <a:ea typeface="+mj-ea"/>
              </a:rPr>
              <a:t>つまらない［くだらない］ことに忙しく立ち回る人，</a:t>
            </a:r>
            <a:r>
              <a:rPr lang="en-US" altLang="ja-JP" sz="2800" b="0" dirty="0">
                <a:solidFill>
                  <a:srgbClr val="FF00FF"/>
                </a:solidFill>
                <a:latin typeface="+mj-ea"/>
                <a:ea typeface="+mj-ea"/>
              </a:rPr>
              <a:t>…</a:t>
            </a:r>
            <a:r>
              <a:rPr lang="ja-JP" altLang="en-US" sz="2800" b="0" dirty="0">
                <a:solidFill>
                  <a:srgbClr val="FF00FF"/>
                </a:solidFill>
                <a:latin typeface="+mj-ea"/>
                <a:ea typeface="+mj-ea"/>
              </a:rPr>
              <a:t>屋</a:t>
            </a:r>
          </a:p>
          <a:p>
            <a:pPr>
              <a:spcBef>
                <a:spcPct val="0"/>
              </a:spcBef>
              <a:buFontTx/>
              <a:buNone/>
              <a:defRPr/>
            </a:pPr>
            <a:r>
              <a:rPr lang="ja-JP" altLang="en-US" sz="2800" b="0" dirty="0">
                <a:solidFill>
                  <a:srgbClr val="FF00FF"/>
                </a:solidFill>
                <a:latin typeface="+mj-ea"/>
                <a:ea typeface="+mj-ea"/>
              </a:rPr>
              <a:t>                     </a:t>
            </a:r>
            <a:r>
              <a:rPr lang="en-US" altLang="ja-JP" sz="2800" b="0" dirty="0">
                <a:solidFill>
                  <a:srgbClr val="FF00FF"/>
                </a:solidFill>
                <a:latin typeface="+mj-ea"/>
                <a:ea typeface="+mj-ea"/>
              </a:rPr>
              <a:t>a </a:t>
            </a:r>
            <a:r>
              <a:rPr lang="en-US" altLang="ja-JP" sz="2800" b="0" dirty="0" err="1">
                <a:solidFill>
                  <a:srgbClr val="FF00FF"/>
                </a:solidFill>
                <a:latin typeface="+mj-ea"/>
                <a:ea typeface="+mj-ea"/>
              </a:rPr>
              <a:t>gossipmonge</a:t>
            </a:r>
            <a:r>
              <a:rPr lang="en-US" altLang="ja-JP" sz="2800" b="0" dirty="0">
                <a:solidFill>
                  <a:srgbClr val="FF00FF"/>
                </a:solidFill>
                <a:latin typeface="+mj-ea"/>
                <a:ea typeface="+mj-ea"/>
              </a:rPr>
              <a:t>   </a:t>
            </a:r>
            <a:r>
              <a:rPr lang="ja-JP" altLang="en-US" sz="2800" b="0" dirty="0">
                <a:solidFill>
                  <a:srgbClr val="FF00FF"/>
                </a:solidFill>
                <a:latin typeface="+mj-ea"/>
                <a:ea typeface="+mj-ea"/>
              </a:rPr>
              <a:t>うわさをまきちらす人</a:t>
            </a:r>
            <a:r>
              <a:rPr lang="en-US" altLang="ja-JP" sz="2800" b="0" dirty="0">
                <a:solidFill>
                  <a:srgbClr val="FF00FF"/>
                </a:solidFill>
                <a:latin typeface="+mj-ea"/>
                <a:ea typeface="+mj-ea"/>
              </a:rPr>
              <a:t>.</a:t>
            </a:r>
          </a:p>
        </p:txBody>
      </p:sp>
    </p:spTree>
    <p:extLst>
      <p:ext uri="{BB962C8B-B14F-4D97-AF65-F5344CB8AC3E}">
        <p14:creationId xmlns:p14="http://schemas.microsoft.com/office/powerpoint/2010/main" val="403117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FE1F58F-9D40-49EB-BD79-69366807873A}"/>
              </a:ext>
            </a:extLst>
          </p:cNvPr>
          <p:cNvSpPr>
            <a:spLocks noGrp="1"/>
          </p:cNvSpPr>
          <p:nvPr>
            <p:ph type="title"/>
          </p:nvPr>
        </p:nvSpPr>
        <p:spPr>
          <a:xfrm>
            <a:off x="107504" y="548680"/>
            <a:ext cx="9036496" cy="1143000"/>
          </a:xfrm>
        </p:spPr>
        <p:txBody>
          <a:bodyPr>
            <a:normAutofit fontScale="90000"/>
          </a:bodyPr>
          <a:lstStyle/>
          <a:p>
            <a:r>
              <a:rPr kumimoji="1" lang="ja-JP" altLang="en-US" sz="2700" dirty="0">
                <a:solidFill>
                  <a:srgbClr val="FF6699"/>
                </a:solidFill>
              </a:rPr>
              <a:t>産婦人科の女性にとって恥ずかしい検診台に</a:t>
            </a:r>
            <a:br>
              <a:rPr kumimoji="1" lang="ja-JP" altLang="en-US" sz="2700" dirty="0">
                <a:solidFill>
                  <a:srgbClr val="FF6699"/>
                </a:solidFill>
              </a:rPr>
            </a:br>
            <a:r>
              <a:rPr kumimoji="1" lang="ja-JP" altLang="en-US" sz="2700" dirty="0">
                <a:solidFill>
                  <a:srgbClr val="FF6699"/>
                </a:solidFill>
              </a:rPr>
              <a:t>のらなくてもいいように</a:t>
            </a:r>
            <a:br>
              <a:rPr kumimoji="1" lang="ja-JP" altLang="en-US" sz="2700" dirty="0">
                <a:solidFill>
                  <a:srgbClr val="FF6699"/>
                </a:solidFill>
              </a:rPr>
            </a:br>
            <a:r>
              <a:rPr lang="ja-JP" altLang="en-US" sz="3600" dirty="0"/>
              <a:t>イギリスでは</a:t>
            </a:r>
            <a:r>
              <a:rPr kumimoji="1" lang="ja-JP" altLang="en-US" sz="3600" b="1" dirty="0"/>
              <a:t>女性の看護師が普通のベッドで検診</a:t>
            </a:r>
            <a:br>
              <a:rPr kumimoji="1" lang="ja-JP" altLang="en-US" sz="3600" b="1" dirty="0"/>
            </a:br>
            <a:r>
              <a:rPr lang="en-US" altLang="ja-JP" sz="3600" dirty="0"/>
              <a:t>BBC</a:t>
            </a:r>
            <a:r>
              <a:rPr lang="ja-JP" altLang="en-US" sz="3600" dirty="0"/>
              <a:t>のスタジオで</a:t>
            </a:r>
            <a:r>
              <a:rPr kumimoji="1" lang="ja-JP" altLang="en-US" sz="3600" b="1" dirty="0"/>
              <a:t>紹介</a:t>
            </a:r>
          </a:p>
        </p:txBody>
      </p:sp>
      <p:pic>
        <p:nvPicPr>
          <p:cNvPr id="4" name="BBCの番組で子宮がん検診Cara Delevingne’s sister Chloe has a smear test LI">
            <a:hlinkClick r:id="" action="ppaction://media"/>
            <a:extLst>
              <a:ext uri="{FF2B5EF4-FFF2-40B4-BE49-F238E27FC236}">
                <a16:creationId xmlns:a16="http://schemas.microsoft.com/office/drawing/2014/main" id="{38639D44-35C3-4FE7-8FAA-FDBF06EF79C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39552" y="2348880"/>
            <a:ext cx="7735888" cy="4351338"/>
          </a:xfrm>
        </p:spPr>
      </p:pic>
    </p:spTree>
    <p:extLst>
      <p:ext uri="{BB962C8B-B14F-4D97-AF65-F5344CB8AC3E}">
        <p14:creationId xmlns:p14="http://schemas.microsoft.com/office/powerpoint/2010/main" val="387531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1"/>
          <a:stretch/>
        </p:blipFill>
        <p:spPr bwMode="auto">
          <a:xfrm>
            <a:off x="2246847" y="836712"/>
            <a:ext cx="6781657" cy="58320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テキスト ボックス 3"/>
          <p:cNvSpPr txBox="1"/>
          <p:nvPr/>
        </p:nvSpPr>
        <p:spPr>
          <a:xfrm>
            <a:off x="827584" y="404664"/>
            <a:ext cx="5623655" cy="369332"/>
          </a:xfrm>
          <a:prstGeom prst="rect">
            <a:avLst/>
          </a:prstGeom>
          <a:noFill/>
        </p:spPr>
        <p:txBody>
          <a:bodyPr wrap="none" rtlCol="0">
            <a:spAutoFit/>
          </a:bodyPr>
          <a:lstStyle/>
          <a:p>
            <a:r>
              <a:rPr kumimoji="1" lang="ja-JP" altLang="en-US" dirty="0">
                <a:solidFill>
                  <a:srgbClr val="FF0000"/>
                </a:solidFill>
                <a:latin typeface="AR PハイカラPOP体H04" panose="040B0900000000000000" pitchFamily="50" charset="-128"/>
                <a:ea typeface="AR PハイカラPOP体H04" panose="040B0900000000000000" pitchFamily="50" charset="-128"/>
              </a:rPr>
              <a:t>子宮頸がんワクチン問題～社会・法・科学（みすず書房）</a:t>
            </a:r>
          </a:p>
        </p:txBody>
      </p:sp>
      <p:pic>
        <p:nvPicPr>
          <p:cNvPr id="6146" name="Picture 2">
            <a:extLst>
              <a:ext uri="{FF2B5EF4-FFF2-40B4-BE49-F238E27FC236}">
                <a16:creationId xmlns:a16="http://schemas.microsoft.com/office/drawing/2014/main" id="{43A04E3D-40E0-4FBB-BF9C-017DE98E2E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844823"/>
            <a:ext cx="2448272" cy="35308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テキスト ボックス 1"/>
          <p:cNvSpPr txBox="1"/>
          <p:nvPr/>
        </p:nvSpPr>
        <p:spPr>
          <a:xfrm>
            <a:off x="2937375" y="4509120"/>
            <a:ext cx="5400600" cy="657364"/>
          </a:xfrm>
          <a:prstGeom prst="rect">
            <a:avLst/>
          </a:prstGeom>
          <a:noFill/>
          <a:ln w="19050">
            <a:solidFill>
              <a:srgbClr val="FF0000"/>
            </a:solidFill>
          </a:ln>
        </p:spPr>
        <p:txBody>
          <a:bodyPr wrap="square" rtlCol="0">
            <a:spAutoFit/>
          </a:bodyPr>
          <a:lstStyle/>
          <a:p>
            <a:endParaRPr kumimoji="1" lang="ja-JP" altLang="en-US" dirty="0"/>
          </a:p>
        </p:txBody>
      </p:sp>
    </p:spTree>
    <p:extLst>
      <p:ext uri="{BB962C8B-B14F-4D97-AF65-F5344CB8AC3E}">
        <p14:creationId xmlns:p14="http://schemas.microsoft.com/office/powerpoint/2010/main" val="2274454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79855" y="-5502"/>
            <a:ext cx="8956298" cy="2308324"/>
          </a:xfrm>
          <a:prstGeom prst="rect">
            <a:avLst/>
          </a:prstGeom>
          <a:noFill/>
        </p:spPr>
        <p:txBody>
          <a:bodyPr wrap="none" rtlCol="0">
            <a:spAutoFit/>
          </a:bodyPr>
          <a:lstStyle/>
          <a:p>
            <a:r>
              <a:rPr lang="ja-JP" altLang="en-US" dirty="0">
                <a:latin typeface="HGPｺﾞｼｯｸM" panose="020B0600000000000000" pitchFamily="50" charset="-128"/>
                <a:ea typeface="HGPｺﾞｼｯｸM" panose="020B0600000000000000" pitchFamily="50" charset="-128"/>
              </a:rPr>
              <a:t>　　　　　</a:t>
            </a:r>
            <a:r>
              <a:rPr lang="ja-JP" altLang="en-US" dirty="0">
                <a:solidFill>
                  <a:srgbClr val="FF6699"/>
                </a:solidFill>
                <a:latin typeface="AR PハイカラPOP体H04" panose="040B0900000000000000" pitchFamily="50" charset="-128"/>
                <a:ea typeface="AR PハイカラPOP体H04" panose="040B0900000000000000" pitchFamily="50" charset="-128"/>
              </a:rPr>
              <a:t>　</a:t>
            </a:r>
            <a:br>
              <a:rPr lang="ja-JP" altLang="en-US" dirty="0">
                <a:latin typeface="AR PハイカラPOP体H04" panose="040B0900000000000000" pitchFamily="50" charset="-128"/>
                <a:ea typeface="AR PハイカラPOP体H04" panose="040B0900000000000000" pitchFamily="50" charset="-128"/>
              </a:rPr>
            </a:br>
            <a:r>
              <a:rPr lang="ja-JP" altLang="ja-JP" dirty="0">
                <a:latin typeface="AR P悠々ゴシック体E" panose="020B0600010101010101" pitchFamily="50" charset="-128"/>
                <a:ea typeface="AR P悠々ゴシック体E" panose="020B0600010101010101" pitchFamily="50" charset="-128"/>
              </a:rPr>
              <a:t>第１章 子宮頸がんワクチンに見る利益相反 </a:t>
            </a:r>
            <a:br>
              <a:rPr lang="en-US" altLang="ja-JP" dirty="0">
                <a:latin typeface="AR P悠々ゴシック体E" panose="020B0600010101010101" pitchFamily="50" charset="-128"/>
                <a:ea typeface="AR P悠々ゴシック体E" panose="020B0600010101010101" pitchFamily="50" charset="-128"/>
              </a:rPr>
            </a:br>
            <a:r>
              <a:rPr lang="ja-JP" altLang="ja-JP" dirty="0">
                <a:latin typeface="AR P悠々ゴシック体E" panose="020B0600010101010101" pitchFamily="50" charset="-128"/>
                <a:ea typeface="AR P悠々ゴシック体E" panose="020B0600010101010101" pitchFamily="50" charset="-128"/>
              </a:rPr>
              <a:t>　検討委員は誰の味方？／</a:t>
            </a:r>
            <a:r>
              <a:rPr lang="ja-JP" altLang="ja-JP" dirty="0">
                <a:solidFill>
                  <a:srgbClr val="FF6699"/>
                </a:solidFill>
                <a:latin typeface="AR P悠々ゴシック体E" panose="020B0600010101010101" pitchFamily="50" charset="-128"/>
                <a:ea typeface="AR P悠々ゴシック体E" panose="020B0600010101010101" pitchFamily="50" charset="-128"/>
              </a:rPr>
              <a:t>「専門家会議」の利益相反</a:t>
            </a:r>
            <a:r>
              <a:rPr lang="ja-JP" altLang="ja-JP" dirty="0">
                <a:latin typeface="AR P悠々ゴシック体E" panose="020B0600010101010101" pitchFamily="50" charset="-128"/>
                <a:ea typeface="AR P悠々ゴシック体E" panose="020B0600010101010101" pitchFamily="50" charset="-128"/>
              </a:rPr>
              <a:t>／政治家は、こう動く </a:t>
            </a:r>
            <a:br>
              <a:rPr lang="en-US" altLang="ja-JP" dirty="0">
                <a:latin typeface="AR P悠々ゴシック体E" panose="020B0600010101010101" pitchFamily="50" charset="-128"/>
                <a:ea typeface="AR P悠々ゴシック体E" panose="020B0600010101010101" pitchFamily="50" charset="-128"/>
              </a:rPr>
            </a:br>
            <a:r>
              <a:rPr lang="ja-JP" altLang="ja-JP" dirty="0">
                <a:latin typeface="AR P悠々ゴシック体E" panose="020B0600010101010101" pitchFamily="50" charset="-128"/>
                <a:ea typeface="AR P悠々ゴシック体E" panose="020B0600010101010101" pitchFamily="50" charset="-128"/>
              </a:rPr>
              <a:t>　宣伝に貢献したジャーナリズム／</a:t>
            </a:r>
            <a:r>
              <a:rPr lang="ja-JP" altLang="ja-JP" b="1" dirty="0">
                <a:solidFill>
                  <a:srgbClr val="FF6699"/>
                </a:solidFill>
                <a:latin typeface="AR P悠々ゴシック体E" panose="020B0600010101010101" pitchFamily="50" charset="-128"/>
                <a:ea typeface="AR P悠々ゴシック体E" panose="020B0600010101010101" pitchFamily="50" charset="-128"/>
              </a:rPr>
              <a:t>ＷＨＯあなたまで！</a:t>
            </a:r>
            <a:r>
              <a:rPr lang="ja-JP" altLang="ja-JP" dirty="0">
                <a:solidFill>
                  <a:srgbClr val="FF6699"/>
                </a:solidFill>
                <a:latin typeface="AR P悠々ゴシック体E" panose="020B0600010101010101" pitchFamily="50" charset="-128"/>
                <a:ea typeface="AR P悠々ゴシック体E" panose="020B0600010101010101" pitchFamily="50" charset="-128"/>
              </a:rPr>
              <a:t>／ロビイストはこう暗躍する</a:t>
            </a:r>
            <a:br>
              <a:rPr lang="en-US" altLang="ja-JP" dirty="0">
                <a:solidFill>
                  <a:srgbClr val="FF6699"/>
                </a:solidFill>
                <a:latin typeface="AR P悠々ゴシック体E" panose="020B0600010101010101" pitchFamily="50" charset="-128"/>
                <a:ea typeface="AR P悠々ゴシック体E" panose="020B0600010101010101" pitchFamily="50" charset="-128"/>
              </a:rPr>
            </a:br>
            <a:r>
              <a:rPr lang="ja-JP" altLang="ja-JP" dirty="0">
                <a:latin typeface="AR P悠々ゴシック体E" panose="020B0600010101010101" pitchFamily="50" charset="-128"/>
                <a:ea typeface="AR P悠々ゴシック体E" panose="020B0600010101010101" pitchFamily="50" charset="-128"/>
              </a:rPr>
              <a:t>第２章 </a:t>
            </a:r>
            <a:r>
              <a:rPr lang="ja-JP" altLang="ja-JP" b="1" dirty="0">
                <a:solidFill>
                  <a:srgbClr val="FF6699"/>
                </a:solidFill>
                <a:latin typeface="AR P悠々ゴシック体E" panose="020B0600010101010101" pitchFamily="50" charset="-128"/>
                <a:ea typeface="AR P悠々ゴシック体E" panose="020B0600010101010101" pitchFamily="50" charset="-128"/>
              </a:rPr>
              <a:t>医療界が溺れてしまう構造</a:t>
            </a:r>
          </a:p>
          <a:p>
            <a:r>
              <a:rPr lang="ja-JP" altLang="ja-JP" dirty="0">
                <a:latin typeface="AR P悠々ゴシック体E" panose="020B0600010101010101" pitchFamily="50" charset="-128"/>
                <a:ea typeface="AR P悠々ゴシック体E" panose="020B0600010101010101" pitchFamily="50" charset="-128"/>
              </a:rPr>
              <a:t>第３章 犠牲になる患者たち</a:t>
            </a:r>
          </a:p>
          <a:p>
            <a:r>
              <a:rPr lang="ja-JP" altLang="ja-JP" dirty="0">
                <a:latin typeface="AR P悠々ゴシック体E" panose="020B0600010101010101" pitchFamily="50" charset="-128"/>
                <a:ea typeface="AR P悠々ゴシック体E" panose="020B0600010101010101" pitchFamily="50" charset="-128"/>
              </a:rPr>
              <a:t>第４章 </a:t>
            </a:r>
            <a:r>
              <a:rPr lang="ja-JP" altLang="ja-JP" b="1" dirty="0">
                <a:solidFill>
                  <a:srgbClr val="FF6699"/>
                </a:solidFill>
                <a:effectLst/>
                <a:latin typeface="AR P悠々ゴシック体E" panose="020B0600010101010101" pitchFamily="50" charset="-128"/>
                <a:ea typeface="AR P悠々ゴシック体E" panose="020B0600010101010101" pitchFamily="50" charset="-128"/>
              </a:rPr>
              <a:t>メディアが共犯者になる</a:t>
            </a:r>
            <a:r>
              <a:rPr lang="en-US" altLang="ja-JP" dirty="0">
                <a:effectLst/>
                <a:latin typeface="AR P悠々ゴシック体E" panose="020B0600010101010101" pitchFamily="50" charset="-128"/>
                <a:ea typeface="AR P悠々ゴシック体E" panose="020B0600010101010101" pitchFamily="50" charset="-128"/>
              </a:rPr>
              <a:t>…</a:t>
            </a:r>
            <a:r>
              <a:rPr lang="ja-JP" altLang="ja-JP" dirty="0">
                <a:effectLst/>
                <a:latin typeface="AR P悠々ゴシック体E" panose="020B0600010101010101" pitchFamily="50" charset="-128"/>
                <a:ea typeface="AR P悠々ゴシック体E" panose="020B0600010101010101" pitchFamily="50" charset="-128"/>
              </a:rPr>
              <a:t>地獄への道は、善意の小石で敷きつめられ</a:t>
            </a:r>
            <a:r>
              <a:rPr lang="ja-JP" altLang="en-US" dirty="0">
                <a:effectLst/>
                <a:latin typeface="AR P悠々ゴシック体E" panose="020B0600010101010101" pitchFamily="50" charset="-128"/>
                <a:ea typeface="AR P悠々ゴシック体E" panose="020B0600010101010101" pitchFamily="50" charset="-128"/>
              </a:rPr>
              <a:t>ている</a:t>
            </a:r>
            <a:br>
              <a:rPr lang="en-US" altLang="ja-JP" dirty="0">
                <a:latin typeface="AR P悠々ゴシック体E" panose="020B0600010101010101" pitchFamily="50" charset="-128"/>
                <a:ea typeface="AR P悠々ゴシック体E" panose="020B0600010101010101" pitchFamily="50" charset="-128"/>
              </a:rPr>
            </a:br>
            <a:r>
              <a:rPr lang="ja-JP" altLang="ja-JP" dirty="0">
                <a:latin typeface="AR P悠々ゴシック体E" panose="020B0600010101010101" pitchFamily="50" charset="-128"/>
                <a:ea typeface="AR P悠々ゴシック体E" panose="020B0600010101010101" pitchFamily="50" charset="-128"/>
              </a:rPr>
              <a:t>第</a:t>
            </a:r>
            <a:r>
              <a:rPr lang="ja-JP" altLang="en-US" dirty="0">
                <a:latin typeface="AR P悠々ゴシック体E" panose="020B0600010101010101" pitchFamily="50" charset="-128"/>
                <a:ea typeface="AR P悠々ゴシック体E" panose="020B0600010101010101" pitchFamily="50" charset="-128"/>
              </a:rPr>
              <a:t>５</a:t>
            </a:r>
            <a:r>
              <a:rPr lang="ja-JP" altLang="ja-JP" dirty="0">
                <a:latin typeface="AR P悠々ゴシック体E" panose="020B0600010101010101" pitchFamily="50" charset="-128"/>
                <a:ea typeface="AR P悠々ゴシック体E" panose="020B0600010101010101" pitchFamily="50" charset="-128"/>
              </a:rPr>
              <a:t>章 </a:t>
            </a:r>
            <a:r>
              <a:rPr lang="ja-JP" altLang="ja-JP" dirty="0">
                <a:effectLst/>
                <a:latin typeface="AR P悠々ゴシック体E" panose="020B0600010101010101" pitchFamily="50" charset="-128"/>
                <a:ea typeface="AR P悠々ゴシック体E" panose="020B0600010101010101" pitchFamily="50" charset="-128"/>
              </a:rPr>
              <a:t>癒着を引きはがす処方箋</a:t>
            </a:r>
            <a:endParaRPr kumimoji="1" lang="ja-JP" altLang="en-US" dirty="0">
              <a:latin typeface="AR P悠々ゴシック体E" panose="020B0600010101010101" pitchFamily="50" charset="-128"/>
              <a:ea typeface="AR P悠々ゴシック体E" panose="020B0600010101010101" pitchFamily="50" charset="-128"/>
            </a:endParaRPr>
          </a:p>
        </p:txBody>
      </p:sp>
      <p:pic>
        <p:nvPicPr>
          <p:cNvPr id="2050" name="Picture 2" descr="http://www.yuki-enishi.com/enishi/enishi-2014-p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
          <a:stretch/>
        </p:blipFill>
        <p:spPr bwMode="auto">
          <a:xfrm>
            <a:off x="671194" y="2420888"/>
            <a:ext cx="6839695" cy="266234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1747900" y="5125068"/>
            <a:ext cx="6548588" cy="369332"/>
          </a:xfrm>
          <a:prstGeom prst="rect">
            <a:avLst/>
          </a:prstGeom>
          <a:noFill/>
        </p:spPr>
        <p:txBody>
          <a:bodyPr wrap="none" rtlCol="0">
            <a:spAutoFit/>
          </a:bodyPr>
          <a:lstStyle/>
          <a:p>
            <a:r>
              <a:rPr lang="en-US" altLang="ja-JP" sz="1800" b="1" dirty="0">
                <a:solidFill>
                  <a:srgbClr val="FF6699"/>
                </a:solidFill>
                <a:latin typeface="AR PハイカラPOP体H04" panose="040B0900000000000000" pitchFamily="50" charset="-128"/>
                <a:ea typeface="AR PハイカラPOP体H04" panose="040B0900000000000000" pitchFamily="50" charset="-128"/>
              </a:rPr>
              <a:t>2014</a:t>
            </a:r>
            <a:r>
              <a:rPr lang="ja-JP" altLang="en-US" sz="1800" b="1" dirty="0">
                <a:solidFill>
                  <a:srgbClr val="FF6699"/>
                </a:solidFill>
                <a:latin typeface="AR PハイカラPOP体H04" panose="040B0900000000000000" pitchFamily="50" charset="-128"/>
                <a:ea typeface="AR PハイカラPOP体H04" panose="040B0900000000000000" pitchFamily="50" charset="-128"/>
              </a:rPr>
              <a:t>年４月</a:t>
            </a:r>
            <a:r>
              <a:rPr lang="en-US" altLang="ja-JP" sz="1800" b="1" dirty="0">
                <a:solidFill>
                  <a:srgbClr val="FF6699"/>
                </a:solidFill>
                <a:latin typeface="AR PハイカラPOP体H04" panose="040B0900000000000000" pitchFamily="50" charset="-128"/>
                <a:ea typeface="AR PハイカラPOP体H04" panose="040B0900000000000000" pitchFamily="50" charset="-128"/>
              </a:rPr>
              <a:t>19</a:t>
            </a:r>
            <a:r>
              <a:rPr lang="ja-JP" altLang="en-US" sz="1800" b="1" dirty="0">
                <a:solidFill>
                  <a:srgbClr val="FF6699"/>
                </a:solidFill>
                <a:latin typeface="AR PハイカラPOP体H04" panose="040B0900000000000000" pitchFamily="50" charset="-128"/>
                <a:ea typeface="AR PハイカラPOP体H04" panose="040B0900000000000000" pitchFamily="50" charset="-128"/>
              </a:rPr>
              <a:t>日</a:t>
            </a:r>
            <a:r>
              <a:rPr lang="ja-JP" altLang="en-US" dirty="0">
                <a:latin typeface="AR P悠々ゴシック体E" panose="020B0600010101010101" pitchFamily="50" charset="-128"/>
                <a:ea typeface="AR P悠々ゴシック体E" panose="020B0600010101010101" pitchFamily="50" charset="-128"/>
                <a:hlinkClick r:id="rId3"/>
              </a:rPr>
              <a:t>３時間半、席を立つひとがいなかった夜の部</a:t>
            </a:r>
            <a:endParaRPr kumimoji="1" lang="ja-JP" altLang="en-US" dirty="0"/>
          </a:p>
        </p:txBody>
      </p:sp>
      <p:sp>
        <p:nvSpPr>
          <p:cNvPr id="6" name="テキスト ボックス 5"/>
          <p:cNvSpPr txBox="1"/>
          <p:nvPr/>
        </p:nvSpPr>
        <p:spPr>
          <a:xfrm>
            <a:off x="539552" y="5482317"/>
            <a:ext cx="8291892" cy="1200329"/>
          </a:xfrm>
          <a:prstGeom prst="rect">
            <a:avLst/>
          </a:prstGeom>
          <a:noFill/>
          <a:ln w="19050">
            <a:solidFill>
              <a:srgbClr val="0070C0"/>
            </a:solidFill>
          </a:ln>
        </p:spPr>
        <p:txBody>
          <a:bodyPr wrap="square" rtlCol="0">
            <a:spAutoFit/>
          </a:bodyPr>
          <a:lstStyle/>
          <a:p>
            <a:r>
              <a:rPr lang="ja-JP" altLang="en-US" sz="2400" b="1" dirty="0">
                <a:solidFill>
                  <a:srgbClr val="0070C0"/>
                </a:solidFill>
                <a:latin typeface="HGPｺﾞｼｯｸM" panose="020B0600000000000000" pitchFamily="50" charset="-128"/>
                <a:ea typeface="HGPｺﾞｼｯｸM" panose="020B0600000000000000" pitchFamily="50" charset="-128"/>
              </a:rPr>
              <a:t>このシンポジウムの記録は、えにしの</a:t>
            </a:r>
            <a:r>
              <a:rPr lang="en-US" altLang="ja-JP" sz="2400" b="1" dirty="0">
                <a:solidFill>
                  <a:srgbClr val="0070C0"/>
                </a:solidFill>
                <a:latin typeface="HGPｺﾞｼｯｸM" panose="020B0600000000000000" pitchFamily="50" charset="-128"/>
                <a:ea typeface="HGPｺﾞｼｯｸM" panose="020B0600000000000000" pitchFamily="50" charset="-128"/>
              </a:rPr>
              <a:t>HP</a:t>
            </a:r>
            <a:r>
              <a:rPr lang="ja-JP" altLang="en-US" sz="2400" b="1" dirty="0">
                <a:solidFill>
                  <a:srgbClr val="0070C0"/>
                </a:solidFill>
                <a:latin typeface="HGPｺﾞｼｯｸM" panose="020B0600000000000000" pitchFamily="50" charset="-128"/>
                <a:ea typeface="HGPｺﾞｼｯｸM" panose="020B0600000000000000" pitchFamily="50" charset="-128"/>
              </a:rPr>
              <a:t>　（「ゆきえにし」で、出て</a:t>
            </a:r>
            <a:br>
              <a:rPr lang="ja-JP" altLang="en-US" sz="2400" b="1" dirty="0">
                <a:solidFill>
                  <a:srgbClr val="0070C0"/>
                </a:solidFill>
                <a:latin typeface="HGPｺﾞｼｯｸM" panose="020B0600000000000000" pitchFamily="50" charset="-128"/>
                <a:ea typeface="HGPｺﾞｼｯｸM" panose="020B0600000000000000" pitchFamily="50" charset="-128"/>
              </a:rPr>
            </a:br>
            <a:r>
              <a:rPr lang="ja-JP" altLang="en-US" sz="2400" b="1" dirty="0">
                <a:solidFill>
                  <a:srgbClr val="0070C0"/>
                </a:solidFill>
                <a:latin typeface="HGPｺﾞｼｯｸM" panose="020B0600000000000000" pitchFamily="50" charset="-128"/>
                <a:ea typeface="HGPｺﾞｼｯｸM" panose="020B0600000000000000" pitchFamily="50" charset="-128"/>
              </a:rPr>
              <a:t>きます）の</a:t>
            </a:r>
            <a:r>
              <a:rPr lang="ja-JP" altLang="en-US" sz="2400" b="1" dirty="0">
                <a:solidFill>
                  <a:srgbClr val="FF6699"/>
                </a:solidFill>
                <a:latin typeface="HGPｺﾞｼｯｸM" panose="020B0600000000000000" pitchFamily="50" charset="-128"/>
                <a:ea typeface="HGPｺﾞｼｯｸM" panose="020B0600000000000000" pitchFamily="50" charset="-128"/>
              </a:rPr>
              <a:t>「ことしもまた「えにし」の会の部屋　</a:t>
            </a:r>
            <a:r>
              <a:rPr lang="en-US" altLang="ja-JP" sz="2400" b="1" dirty="0">
                <a:solidFill>
                  <a:srgbClr val="FF6699"/>
                </a:solidFill>
                <a:latin typeface="HGPｺﾞｼｯｸM" panose="020B0600000000000000" pitchFamily="50" charset="-128"/>
                <a:ea typeface="HGPｺﾞｼｯｸM" panose="020B0600000000000000" pitchFamily="50" charset="-128"/>
              </a:rPr>
              <a:t>2014</a:t>
            </a:r>
            <a:r>
              <a:rPr lang="ja-JP" altLang="en-US" sz="2400" b="1" dirty="0">
                <a:solidFill>
                  <a:srgbClr val="FF6699"/>
                </a:solidFill>
                <a:latin typeface="HGPｺﾞｼｯｸM" panose="020B0600000000000000" pitchFamily="50" charset="-128"/>
                <a:ea typeface="HGPｺﾞｼｯｸM" panose="020B0600000000000000" pitchFamily="50" charset="-128"/>
              </a:rPr>
              <a:t>」を</a:t>
            </a:r>
            <a:br>
              <a:rPr lang="ja-JP" altLang="en-US" sz="2400" b="1" dirty="0">
                <a:solidFill>
                  <a:srgbClr val="FF6699"/>
                </a:solidFill>
                <a:latin typeface="HGPｺﾞｼｯｸM" panose="020B0600000000000000" pitchFamily="50" charset="-128"/>
                <a:ea typeface="HGPｺﾞｼｯｸM" panose="020B0600000000000000" pitchFamily="50" charset="-128"/>
              </a:rPr>
            </a:br>
            <a:r>
              <a:rPr lang="en-US" altLang="ja-JP" sz="2400" b="1" dirty="0">
                <a:solidFill>
                  <a:srgbClr val="FF6699"/>
                </a:solidFill>
                <a:latin typeface="HGPｺﾞｼｯｸM" panose="020B0600000000000000" pitchFamily="50" charset="-128"/>
                <a:ea typeface="HGPｺﾞｼｯｸM" panose="020B0600000000000000" pitchFamily="50" charset="-128"/>
                <a:hlinkClick r:id="rId4"/>
              </a:rPr>
              <a:t>http://www.yuki-enishi.com/enishi/enishi-00.html#2014</a:t>
            </a:r>
            <a:endParaRPr lang="ja-JP" altLang="en-US" sz="2400" b="1" dirty="0">
              <a:solidFill>
                <a:srgbClr val="FF6699"/>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8863293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9634" name="Object 4">
            <a:extLst>
              <a:ext uri="{FF2B5EF4-FFF2-40B4-BE49-F238E27FC236}">
                <a16:creationId xmlns:a16="http://schemas.microsoft.com/office/drawing/2014/main" id="{796BBFDE-C219-344F-4301-B7D80943F577}"/>
              </a:ext>
            </a:extLst>
          </p:cNvPr>
          <p:cNvGraphicFramePr>
            <a:graphicFrameLocks noGrp="1" noChangeAspect="1"/>
          </p:cNvGraphicFramePr>
          <p:nvPr>
            <p:ph sz="half" idx="4294967295"/>
          </p:nvPr>
        </p:nvGraphicFramePr>
        <p:xfrm>
          <a:off x="352425" y="2060575"/>
          <a:ext cx="3870325" cy="4756150"/>
        </p:xfrm>
        <a:graphic>
          <a:graphicData uri="http://schemas.openxmlformats.org/presentationml/2006/ole">
            <mc:AlternateContent xmlns:mc="http://schemas.openxmlformats.org/markup-compatibility/2006">
              <mc:Choice xmlns:v="urn:schemas-microsoft-com:vml" Requires="v">
                <p:oleObj name="ワークシート" r:id="rId2" imgW="4543349" imgH="5581802" progId="Excel.Sheet.8">
                  <p:embed/>
                </p:oleObj>
              </mc:Choice>
              <mc:Fallback>
                <p:oleObj name="ワークシート" r:id="rId2" imgW="4543349" imgH="5581802" progId="Excel.Sheet.8">
                  <p:embed/>
                  <p:pic>
                    <p:nvPicPr>
                      <p:cNvPr id="69634" name="Object 4">
                        <a:extLst>
                          <a:ext uri="{FF2B5EF4-FFF2-40B4-BE49-F238E27FC236}">
                            <a16:creationId xmlns:a16="http://schemas.microsoft.com/office/drawing/2014/main" id="{796BBFDE-C219-344F-4301-B7D80943F577}"/>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 y="2060575"/>
                        <a:ext cx="3870325" cy="475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2" name="Rectangle 2">
            <a:extLst>
              <a:ext uri="{FF2B5EF4-FFF2-40B4-BE49-F238E27FC236}">
                <a16:creationId xmlns:a16="http://schemas.microsoft.com/office/drawing/2014/main" id="{5E5E5099-1106-DD59-DB2A-2625390CEEBA}"/>
              </a:ext>
            </a:extLst>
          </p:cNvPr>
          <p:cNvSpPr>
            <a:spLocks noGrp="1" noChangeArrowheads="1"/>
          </p:cNvSpPr>
          <p:nvPr>
            <p:ph type="title" idx="4294967295"/>
          </p:nvPr>
        </p:nvSpPr>
        <p:spPr>
          <a:xfrm>
            <a:off x="1420813" y="1316038"/>
            <a:ext cx="7491412" cy="603250"/>
          </a:xfrm>
        </p:spPr>
        <p:txBody>
          <a:bodyPr>
            <a:normAutofit fontScale="90000"/>
          </a:bodyPr>
          <a:lstStyle/>
          <a:p>
            <a:pPr eaLnBrk="1" hangingPunct="1">
              <a:defRPr/>
            </a:pPr>
            <a:r>
              <a:rPr lang="ja-JP" altLang="en-US" sz="3600" b="1" dirty="0">
                <a:solidFill>
                  <a:srgbClr val="00B0F0"/>
                </a:solidFill>
              </a:rPr>
              <a:t>同じ構造が、たとえば精神医療の分野でも</a:t>
            </a:r>
            <a:r>
              <a:rPr lang="ja-JP" altLang="en-US" sz="3600" b="1" dirty="0"/>
              <a:t>。</a:t>
            </a:r>
            <a:br>
              <a:rPr lang="ja-JP" altLang="en-US" sz="3600" b="1" dirty="0"/>
            </a:br>
            <a:r>
              <a:rPr lang="ja-JP" altLang="en-US" sz="3600" b="1" dirty="0"/>
              <a:t>日本本の</a:t>
            </a:r>
            <a:r>
              <a:rPr lang="ja-JP" altLang="en-US" sz="3600" b="1" dirty="0">
                <a:solidFill>
                  <a:srgbClr val="FF3399"/>
                </a:solidFill>
              </a:rPr>
              <a:t>人口は</a:t>
            </a:r>
            <a:r>
              <a:rPr lang="ja-JP" altLang="en-US" sz="3600" b="1" dirty="0"/>
              <a:t>世界の</a:t>
            </a:r>
            <a:r>
              <a:rPr lang="ja-JP" altLang="en-US" sz="3600" b="1" dirty="0">
                <a:solidFill>
                  <a:srgbClr val="FF0066"/>
                </a:solidFill>
              </a:rPr>
              <a:t>２％</a:t>
            </a:r>
            <a:r>
              <a:rPr lang="ja-JP" altLang="en-US" sz="3600" b="1" dirty="0"/>
              <a:t>足らず</a:t>
            </a:r>
            <a:br>
              <a:rPr lang="ja-JP" altLang="en-US" sz="3600" b="1" dirty="0"/>
            </a:br>
            <a:r>
              <a:rPr lang="ja-JP" altLang="en-US" sz="3600" b="1" dirty="0">
                <a:solidFill>
                  <a:srgbClr val="FF3399"/>
                </a:solidFill>
              </a:rPr>
              <a:t>精神科ベッドは</a:t>
            </a:r>
            <a:r>
              <a:rPr lang="ja-JP" altLang="en-US" sz="3600" b="1" dirty="0"/>
              <a:t>ＯＥＣＤの</a:t>
            </a:r>
            <a:r>
              <a:rPr lang="ja-JP" altLang="en-US" sz="3600" b="1" dirty="0">
                <a:solidFill>
                  <a:srgbClr val="FF0066"/>
                </a:solidFill>
              </a:rPr>
              <a:t>３７％</a:t>
            </a:r>
            <a:br>
              <a:rPr lang="ja-JP" altLang="en-US" sz="2325" b="1" dirty="0"/>
            </a:br>
            <a:r>
              <a:rPr lang="ja-JP" altLang="en-US" sz="2700" b="1" dirty="0"/>
              <a:t>空きベッドに</a:t>
            </a:r>
            <a:r>
              <a:rPr lang="ja-JP" altLang="en-US" sz="2700" b="1" dirty="0">
                <a:solidFill>
                  <a:srgbClr val="FF3399"/>
                </a:solidFill>
              </a:rPr>
              <a:t>認知症</a:t>
            </a:r>
            <a:r>
              <a:rPr lang="ja-JP" altLang="en-US" sz="2700" b="1" dirty="0"/>
              <a:t>の人を⇒</a:t>
            </a:r>
            <a:r>
              <a:rPr lang="ja-JP" altLang="en-US" sz="2700" b="1" dirty="0">
                <a:solidFill>
                  <a:srgbClr val="7030A0"/>
                </a:solidFill>
              </a:rPr>
              <a:t>国際常識の対極にあるもの</a:t>
            </a:r>
            <a:br>
              <a:rPr lang="ja-JP" altLang="en-US" sz="2025" b="1" dirty="0">
                <a:solidFill>
                  <a:srgbClr val="7030A0"/>
                </a:solidFill>
              </a:rPr>
            </a:br>
            <a:br>
              <a:rPr lang="ja-JP" altLang="en-US" sz="2025" b="1" dirty="0"/>
            </a:br>
            <a:br>
              <a:rPr lang="ja-JP" altLang="en-US" sz="2025" b="1" dirty="0"/>
            </a:br>
            <a:r>
              <a:rPr lang="ja-JP" altLang="en-US" sz="2025" b="1" dirty="0"/>
              <a:t>                                                       ＮＨＫ「クローズアップ現代」より</a:t>
            </a:r>
            <a:br>
              <a:rPr lang="ja-JP" altLang="en-US" sz="3000" b="1" dirty="0"/>
            </a:br>
            <a:endParaRPr lang="ja-JP" altLang="en-US" sz="2325" b="1" dirty="0"/>
          </a:p>
        </p:txBody>
      </p:sp>
      <p:pic>
        <p:nvPicPr>
          <p:cNvPr id="69636" name="Picture 5" descr="P1100618">
            <a:extLst>
              <a:ext uri="{FF2B5EF4-FFF2-40B4-BE49-F238E27FC236}">
                <a16:creationId xmlns:a16="http://schemas.microsoft.com/office/drawing/2014/main" id="{367D4522-1E24-4001-F4AB-5A61CFF32C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6225" y="2852738"/>
            <a:ext cx="3556000" cy="195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2">
            <a:extLst>
              <a:ext uri="{FF2B5EF4-FFF2-40B4-BE49-F238E27FC236}">
                <a16:creationId xmlns:a16="http://schemas.microsoft.com/office/drawing/2014/main" id="{2BFEF55E-A364-2A22-15C2-4751963EC60C}"/>
              </a:ext>
            </a:extLst>
          </p:cNvPr>
          <p:cNvSpPr txBox="1">
            <a:spLocks noChangeArrowheads="1"/>
          </p:cNvSpPr>
          <p:nvPr/>
        </p:nvSpPr>
        <p:spPr bwMode="auto">
          <a:xfrm>
            <a:off x="4211638" y="4938713"/>
            <a:ext cx="4700587" cy="1477962"/>
          </a:xfrm>
          <a:prstGeom prst="rect">
            <a:avLst/>
          </a:prstGeom>
          <a:noFill/>
          <a:ln w="57150">
            <a:solidFill>
              <a:srgbClr val="7030A0"/>
            </a:solidFill>
            <a:miter lim="800000"/>
            <a:headEnd/>
            <a:tailEnd/>
          </a:ln>
          <a:effectLst/>
        </p:spPr>
        <p:txBody>
          <a:bodyPr>
            <a:spAutoFit/>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spcBef>
                <a:spcPct val="0"/>
              </a:spcBef>
              <a:buFontTx/>
              <a:buNone/>
              <a:defRPr/>
            </a:pPr>
            <a:r>
              <a:rPr lang="ja-JP" altLang="en-US" sz="1800" b="1" kern="0" dirty="0">
                <a:solidFill>
                  <a:srgbClr val="6600CC"/>
                </a:solidFill>
              </a:rPr>
              <a:t>日本の精神病院の身体拘束</a:t>
            </a:r>
            <a:br>
              <a:rPr lang="ja-JP" altLang="en-US" sz="1800" b="1" kern="0" dirty="0">
                <a:solidFill>
                  <a:srgbClr val="6600CC"/>
                </a:solidFill>
              </a:rPr>
            </a:br>
            <a:r>
              <a:rPr lang="ja-JP" altLang="en-US" sz="1800" b="1" kern="0" dirty="0">
                <a:solidFill>
                  <a:srgbClr val="6600CC"/>
                </a:solidFill>
              </a:rPr>
              <a:t>人口あたり</a:t>
            </a:r>
            <a:br>
              <a:rPr lang="ja-JP" altLang="en-US" sz="1800" b="1" kern="0" dirty="0">
                <a:solidFill>
                  <a:srgbClr val="6600CC"/>
                </a:solidFill>
              </a:rPr>
            </a:br>
            <a:r>
              <a:rPr lang="ja-JP" altLang="en-US" sz="1800" b="1" kern="0" dirty="0">
                <a:solidFill>
                  <a:srgbClr val="6600CC"/>
                </a:solidFill>
              </a:rPr>
              <a:t>アメリカの</a:t>
            </a:r>
            <a:r>
              <a:rPr lang="en-US" altLang="ja-JP" sz="1800" b="1" kern="0" dirty="0">
                <a:solidFill>
                  <a:srgbClr val="6600CC"/>
                </a:solidFill>
              </a:rPr>
              <a:t>270</a:t>
            </a:r>
            <a:r>
              <a:rPr lang="ja-JP" altLang="en-US" sz="1800" b="1" kern="0" dirty="0">
                <a:solidFill>
                  <a:srgbClr val="6600CC"/>
                </a:solidFill>
              </a:rPr>
              <a:t>倍、</a:t>
            </a:r>
          </a:p>
          <a:p>
            <a:pPr eaLnBrk="1" hangingPunct="1">
              <a:spcBef>
                <a:spcPct val="0"/>
              </a:spcBef>
              <a:buFontTx/>
              <a:buNone/>
              <a:defRPr/>
            </a:pPr>
            <a:r>
              <a:rPr lang="ja-JP" altLang="en-US" sz="1800" b="1" kern="0" dirty="0">
                <a:solidFill>
                  <a:srgbClr val="6600CC"/>
                </a:solidFill>
              </a:rPr>
              <a:t>　　オーストラリアの</a:t>
            </a:r>
            <a:r>
              <a:rPr lang="en-US" altLang="ja-JP" sz="1800" b="1" kern="0" dirty="0">
                <a:solidFill>
                  <a:srgbClr val="6600CC"/>
                </a:solidFill>
              </a:rPr>
              <a:t>580</a:t>
            </a:r>
            <a:r>
              <a:rPr lang="ja-JP" altLang="en-US" sz="1800" b="1" kern="0" dirty="0">
                <a:solidFill>
                  <a:srgbClr val="6600CC"/>
                </a:solidFill>
              </a:rPr>
              <a:t>倍</a:t>
            </a:r>
            <a:br>
              <a:rPr lang="ja-JP" altLang="en-US" sz="1800" b="1" kern="0" dirty="0">
                <a:solidFill>
                  <a:srgbClr val="6600CC"/>
                </a:solidFill>
              </a:rPr>
            </a:br>
            <a:r>
              <a:rPr lang="ja-JP" altLang="en-US" sz="1800" b="1" kern="0" dirty="0">
                <a:solidFill>
                  <a:srgbClr val="6600CC"/>
                </a:solidFill>
              </a:rPr>
              <a:t>ニュージーランドの</a:t>
            </a:r>
            <a:r>
              <a:rPr lang="en-US" altLang="ja-JP" sz="1800" b="1" kern="0" dirty="0">
                <a:solidFill>
                  <a:srgbClr val="6600CC"/>
                </a:solidFill>
              </a:rPr>
              <a:t>2000</a:t>
            </a:r>
            <a:r>
              <a:rPr lang="ja-JP" altLang="en-US" sz="1800" b="1" kern="0" dirty="0">
                <a:solidFill>
                  <a:srgbClr val="6600CC"/>
                </a:solidFill>
              </a:rPr>
              <a:t>倍</a:t>
            </a:r>
            <a:endParaRPr lang="ja-JP" altLang="en-US" sz="1800" kern="0" dirty="0"/>
          </a:p>
        </p:txBody>
      </p:sp>
    </p:spTree>
    <p:extLst>
      <p:ext uri="{BB962C8B-B14F-4D97-AF65-F5344CB8AC3E}">
        <p14:creationId xmlns:p14="http://schemas.microsoft.com/office/powerpoint/2010/main" val="25706526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172701DA-9BA7-2EBD-B61E-F5D218CCB128}"/>
              </a:ext>
            </a:extLst>
          </p:cNvPr>
          <p:cNvSpPr>
            <a:spLocks noGrp="1" noChangeArrowheads="1"/>
          </p:cNvSpPr>
          <p:nvPr>
            <p:ph type="title"/>
          </p:nvPr>
        </p:nvSpPr>
        <p:spPr>
          <a:xfrm>
            <a:off x="5003800" y="1341438"/>
            <a:ext cx="3754438" cy="706437"/>
          </a:xfrm>
        </p:spPr>
        <p:txBody>
          <a:bodyPr>
            <a:normAutofit fontScale="90000"/>
          </a:bodyPr>
          <a:lstStyle/>
          <a:p>
            <a:pPr algn="l">
              <a:defRPr/>
            </a:pPr>
            <a:r>
              <a:rPr lang="ja-JP" altLang="en-US" sz="3200" b="1" dirty="0">
                <a:solidFill>
                  <a:srgbClr val="00B050"/>
                </a:solidFill>
                <a:latin typeface="AR PハイカラＰＯＰ体H" panose="020B0600010101010101" pitchFamily="50" charset="-128"/>
                <a:ea typeface="AR PハイカラＰＯＰ体H" panose="020B0600010101010101" pitchFamily="50" charset="-128"/>
              </a:rPr>
              <a:t>思い出の家具に</a:t>
            </a:r>
            <a:br>
              <a:rPr lang="ja-JP" altLang="en-US" sz="3200" b="1" dirty="0">
                <a:solidFill>
                  <a:srgbClr val="00B050"/>
                </a:solidFill>
                <a:latin typeface="AR PハイカラＰＯＰ体H" panose="020B0600010101010101" pitchFamily="50" charset="-128"/>
                <a:ea typeface="AR PハイカラＰＯＰ体H" panose="020B0600010101010101" pitchFamily="50" charset="-128"/>
              </a:rPr>
            </a:br>
            <a:r>
              <a:rPr lang="ja-JP" altLang="en-US" sz="3200" b="1" dirty="0">
                <a:solidFill>
                  <a:srgbClr val="00B050"/>
                </a:solidFill>
                <a:latin typeface="AR PハイカラＰＯＰ体H" panose="020B0600010101010101" pitchFamily="50" charset="-128"/>
                <a:ea typeface="AR PハイカラＰＯＰ体H" panose="020B0600010101010101" pitchFamily="50" charset="-128"/>
              </a:rPr>
              <a:t>囲まれた自分の部屋</a:t>
            </a:r>
            <a:br>
              <a:rPr lang="en-US" altLang="ja-JP" sz="3200" b="1" dirty="0">
                <a:solidFill>
                  <a:srgbClr val="00B050"/>
                </a:solidFill>
                <a:latin typeface="AR PハイカラＰＯＰ体H" panose="020B0600010101010101" pitchFamily="50" charset="-128"/>
                <a:ea typeface="AR PハイカラＰＯＰ体H" panose="020B0600010101010101" pitchFamily="50" charset="-128"/>
              </a:rPr>
            </a:br>
            <a:r>
              <a:rPr lang="ja-JP" altLang="en-US" sz="3200" b="1" dirty="0">
                <a:solidFill>
                  <a:srgbClr val="FF3399"/>
                </a:solidFill>
                <a:latin typeface="AR PハイカラＰＯＰ体H" panose="020B0600010101010101" pitchFamily="50" charset="-128"/>
                <a:ea typeface="AR PハイカラＰＯＰ体H" panose="020B0600010101010101" pitchFamily="50" charset="-128"/>
              </a:rPr>
              <a:t>←デンマーク</a:t>
            </a:r>
            <a:br>
              <a:rPr lang="ja-JP" altLang="en-US" sz="3200" dirty="0">
                <a:latin typeface="AR PハイカラＰＯＰ体H" panose="020B0600010101010101" pitchFamily="50" charset="-128"/>
                <a:ea typeface="AR PハイカラＰＯＰ体H" panose="020B0600010101010101" pitchFamily="50" charset="-128"/>
              </a:rPr>
            </a:br>
            <a:br>
              <a:rPr lang="ja-JP" altLang="en-US" sz="3200" dirty="0">
                <a:latin typeface="AR PハイカラＰＯＰ体H" panose="020B0600010101010101" pitchFamily="50" charset="-128"/>
                <a:ea typeface="AR PハイカラＰＯＰ体H" panose="020B0600010101010101" pitchFamily="50" charset="-128"/>
              </a:rPr>
            </a:br>
            <a:r>
              <a:rPr lang="ja-JP" altLang="en-US" sz="3200" dirty="0">
                <a:ea typeface="HG創英角ﾎﾟｯﾌﾟ体" pitchFamily="49" charset="-128"/>
              </a:rPr>
              <a:t>「徘徊するから」</a:t>
            </a:r>
            <a:br>
              <a:rPr lang="ja-JP" altLang="en-US" sz="3200" dirty="0">
                <a:ea typeface="HG創英角ﾎﾟｯﾌﾟ体" pitchFamily="49" charset="-128"/>
              </a:rPr>
            </a:br>
            <a:r>
              <a:rPr lang="ja-JP" altLang="en-US" sz="3200" dirty="0">
                <a:ea typeface="HG創英角ﾎﾟｯﾌﾟ体" pitchFamily="49" charset="-128"/>
              </a:rPr>
              <a:t>と回廊式にする日本</a:t>
            </a:r>
            <a:br>
              <a:rPr lang="en-US" altLang="ja-JP" sz="3200" dirty="0">
                <a:ea typeface="HG創英角ﾎﾟｯﾌﾟ体" pitchFamily="49" charset="-128"/>
              </a:rPr>
            </a:br>
            <a:r>
              <a:rPr lang="ja-JP" altLang="en-US" sz="3200" dirty="0">
                <a:ea typeface="HG創英角ﾎﾟｯﾌﾟ体" pitchFamily="49" charset="-128"/>
              </a:rPr>
              <a:t>　　　　↓</a:t>
            </a:r>
          </a:p>
        </p:txBody>
      </p:sp>
      <p:sp>
        <p:nvSpPr>
          <p:cNvPr id="762883" name="Text Box 3">
            <a:extLst>
              <a:ext uri="{FF2B5EF4-FFF2-40B4-BE49-F238E27FC236}">
                <a16:creationId xmlns:a16="http://schemas.microsoft.com/office/drawing/2014/main" id="{80C0D54D-B554-D402-D9E3-7E45FDFCE1A4}"/>
              </a:ext>
            </a:extLst>
          </p:cNvPr>
          <p:cNvSpPr txBox="1">
            <a:spLocks noChangeArrowheads="1"/>
          </p:cNvSpPr>
          <p:nvPr/>
        </p:nvSpPr>
        <p:spPr bwMode="auto">
          <a:xfrm>
            <a:off x="242888" y="3619500"/>
            <a:ext cx="3798887" cy="30464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400">
                <a:solidFill>
                  <a:srgbClr val="FF0066"/>
                </a:solidFill>
                <a:ea typeface="HGP創英角ﾎﾟｯﾌﾟ体" panose="040B0A00000000000000" pitchFamily="50" charset="-128"/>
              </a:rPr>
              <a:t>デメンシァと呼ばれる人々の</a:t>
            </a:r>
          </a:p>
          <a:p>
            <a:pPr eaLnBrk="1" hangingPunct="1">
              <a:spcBef>
                <a:spcPct val="0"/>
              </a:spcBef>
              <a:buFontTx/>
              <a:buNone/>
            </a:pPr>
            <a:r>
              <a:rPr lang="ja-JP" altLang="en-US" sz="2400">
                <a:solidFill>
                  <a:srgbClr val="FF0066"/>
                </a:solidFill>
                <a:ea typeface="HGP創英角ﾎﾟｯﾌﾟ体" panose="040B0A00000000000000" pitchFamily="50" charset="-128"/>
              </a:rPr>
              <a:t>異常な行動は</a:t>
            </a:r>
          </a:p>
          <a:p>
            <a:pPr eaLnBrk="1" hangingPunct="1">
              <a:spcBef>
                <a:spcPct val="0"/>
              </a:spcBef>
              <a:buFontTx/>
              <a:buNone/>
            </a:pPr>
            <a:r>
              <a:rPr lang="ja-JP" altLang="en-US" sz="2400">
                <a:solidFill>
                  <a:srgbClr val="FF0066"/>
                </a:solidFill>
                <a:ea typeface="HGP創英角ﾎﾟｯﾌﾟ体" panose="040B0A00000000000000" pitchFamily="50" charset="-128"/>
              </a:rPr>
              <a:t>異常な環境と</a:t>
            </a:r>
          </a:p>
          <a:p>
            <a:pPr eaLnBrk="1" hangingPunct="1">
              <a:spcBef>
                <a:spcPct val="0"/>
              </a:spcBef>
              <a:buFontTx/>
              <a:buNone/>
            </a:pPr>
            <a:r>
              <a:rPr lang="ja-JP" altLang="en-US" sz="2400">
                <a:solidFill>
                  <a:srgbClr val="FF0066"/>
                </a:solidFill>
                <a:ea typeface="HGP創英角ﾎﾟｯﾌﾟ体" panose="040B0A00000000000000" pitchFamily="50" charset="-128"/>
              </a:rPr>
              <a:t>異常なケアへの</a:t>
            </a:r>
          </a:p>
          <a:p>
            <a:pPr eaLnBrk="1" hangingPunct="1">
              <a:spcBef>
                <a:spcPct val="0"/>
              </a:spcBef>
              <a:buFontTx/>
              <a:buNone/>
            </a:pPr>
            <a:r>
              <a:rPr lang="ja-JP" altLang="en-US" sz="2400">
                <a:solidFill>
                  <a:srgbClr val="FF0066"/>
                </a:solidFill>
                <a:ea typeface="HGP創英角ﾎﾟｯﾌﾟ体" panose="040B0A00000000000000" pitchFamily="50" charset="-128"/>
              </a:rPr>
              <a:t>正常な反応なのです</a:t>
            </a:r>
          </a:p>
          <a:p>
            <a:pPr eaLnBrk="1" hangingPunct="1">
              <a:spcBef>
                <a:spcPct val="0"/>
              </a:spcBef>
              <a:buFontTx/>
              <a:buNone/>
            </a:pPr>
            <a:endParaRPr lang="ja-JP" altLang="en-US" sz="2400">
              <a:solidFill>
                <a:srgbClr val="FF0066"/>
              </a:solidFill>
              <a:ea typeface="HGP創英角ﾎﾟｯﾌﾟ体" panose="040B0A00000000000000" pitchFamily="50" charset="-128"/>
            </a:endParaRPr>
          </a:p>
          <a:p>
            <a:pPr eaLnBrk="1" hangingPunct="1">
              <a:spcBef>
                <a:spcPct val="0"/>
              </a:spcBef>
              <a:buFontTx/>
              <a:buNone/>
            </a:pPr>
            <a:r>
              <a:rPr lang="ja-JP" altLang="en-US" sz="2400">
                <a:ea typeface="HGP創英角ﾎﾟｯﾌﾟ体" panose="040B0A00000000000000" pitchFamily="50" charset="-128"/>
              </a:rPr>
              <a:t>クリスティン・ブライデン</a:t>
            </a:r>
            <a:endParaRPr lang="en-US" altLang="ja-JP" sz="2400">
              <a:ea typeface="HGP創英角ﾎﾟｯﾌﾟ体" panose="040B0A00000000000000" pitchFamily="50" charset="-128"/>
            </a:endParaRPr>
          </a:p>
          <a:p>
            <a:pPr eaLnBrk="1" hangingPunct="1">
              <a:spcBef>
                <a:spcPct val="0"/>
              </a:spcBef>
              <a:buFontTx/>
              <a:buNone/>
            </a:pPr>
            <a:r>
              <a:rPr lang="en-US" altLang="ja-JP" sz="2400">
                <a:ea typeface="HGP創英角ﾎﾟｯﾌﾟ体" panose="040B0A00000000000000" pitchFamily="50" charset="-128"/>
              </a:rPr>
              <a:t> </a:t>
            </a:r>
            <a:r>
              <a:rPr lang="ja-JP" altLang="en-US" sz="2400">
                <a:solidFill>
                  <a:srgbClr val="FF3399"/>
                </a:solidFill>
                <a:ea typeface="HGP創英角ﾎﾟｯﾌﾟ体" panose="040B0A00000000000000" pitchFamily="50" charset="-128"/>
              </a:rPr>
              <a:t>（オーストラリア）</a:t>
            </a:r>
          </a:p>
        </p:txBody>
      </p:sp>
      <p:pic>
        <p:nvPicPr>
          <p:cNvPr id="56324" name="Picture 4">
            <a:extLst>
              <a:ext uri="{FF2B5EF4-FFF2-40B4-BE49-F238E27FC236}">
                <a16:creationId xmlns:a16="http://schemas.microsoft.com/office/drawing/2014/main" id="{3936A194-E10C-C853-B92D-716434BE9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8925"/>
            <a:ext cx="4800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5">
            <a:extLst>
              <a:ext uri="{FF2B5EF4-FFF2-40B4-BE49-F238E27FC236}">
                <a16:creationId xmlns:a16="http://schemas.microsoft.com/office/drawing/2014/main" id="{D22B37F3-D28D-9CA4-3E34-DB884B4884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4663" y="3357563"/>
            <a:ext cx="4608512"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0165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2883"/>
                                        </p:tgtEl>
                                        <p:attrNameLst>
                                          <p:attrName>style.visibility</p:attrName>
                                        </p:attrNameLst>
                                      </p:cBhvr>
                                      <p:to>
                                        <p:strVal val="visible"/>
                                      </p:to>
                                    </p:set>
                                    <p:anim calcmode="lin" valueType="num">
                                      <p:cBhvr additive="base">
                                        <p:cTn id="7" dur="500" fill="hold"/>
                                        <p:tgtEl>
                                          <p:spTgt spid="762883"/>
                                        </p:tgtEl>
                                        <p:attrNameLst>
                                          <p:attrName>ppt_x</p:attrName>
                                        </p:attrNameLst>
                                      </p:cBhvr>
                                      <p:tavLst>
                                        <p:tav tm="0">
                                          <p:val>
                                            <p:strVal val="#ppt_x"/>
                                          </p:val>
                                        </p:tav>
                                        <p:tav tm="100000">
                                          <p:val>
                                            <p:strVal val="#ppt_x"/>
                                          </p:val>
                                        </p:tav>
                                      </p:tavLst>
                                    </p:anim>
                                    <p:anim calcmode="lin" valueType="num">
                                      <p:cBhvr additive="base">
                                        <p:cTn id="8" dur="500" fill="hold"/>
                                        <p:tgtEl>
                                          <p:spTgt spid="7628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2883" grpId="0"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図 5">
            <a:extLst>
              <a:ext uri="{FF2B5EF4-FFF2-40B4-BE49-F238E27FC236}">
                <a16:creationId xmlns:a16="http://schemas.microsoft.com/office/drawing/2014/main" id="{022ECC84-0974-D9CF-2C39-9656A6A21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 y="846138"/>
            <a:ext cx="9144000" cy="52705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4755" name="タイトル 1">
            <a:extLst>
              <a:ext uri="{FF2B5EF4-FFF2-40B4-BE49-F238E27FC236}">
                <a16:creationId xmlns:a16="http://schemas.microsoft.com/office/drawing/2014/main" id="{E58C862D-2073-5554-F663-E276E5FBA65B}"/>
              </a:ext>
            </a:extLst>
          </p:cNvPr>
          <p:cNvSpPr>
            <a:spLocks noGrp="1" noChangeArrowheads="1"/>
          </p:cNvSpPr>
          <p:nvPr>
            <p:ph type="title"/>
          </p:nvPr>
        </p:nvSpPr>
        <p:spPr/>
        <p:txBody>
          <a:bodyPr/>
          <a:lstStyle/>
          <a:p>
            <a:endParaRPr lang="ja-JP" altLang="en-US"/>
          </a:p>
        </p:txBody>
      </p:sp>
      <p:sp>
        <p:nvSpPr>
          <p:cNvPr id="74756" name="コンテンツ プレースホルダー 2">
            <a:extLst>
              <a:ext uri="{FF2B5EF4-FFF2-40B4-BE49-F238E27FC236}">
                <a16:creationId xmlns:a16="http://schemas.microsoft.com/office/drawing/2014/main" id="{FCB9A641-37E4-5916-C706-005E21FD9C00}"/>
              </a:ext>
            </a:extLst>
          </p:cNvPr>
          <p:cNvSpPr>
            <a:spLocks noGrp="1" noChangeArrowheads="1"/>
          </p:cNvSpPr>
          <p:nvPr>
            <p:ph idx="1"/>
          </p:nvPr>
        </p:nvSpPr>
        <p:spPr>
          <a:xfrm>
            <a:off x="2627313" y="5013325"/>
            <a:ext cx="5616575" cy="379413"/>
          </a:xfrm>
          <a:ln w="19050">
            <a:solidFill>
              <a:srgbClr val="FF3399"/>
            </a:solidFill>
            <a:miter lim="800000"/>
            <a:headEnd/>
            <a:tailEnd/>
          </a:ln>
        </p:spPr>
        <p:txBody>
          <a:bodyPr>
            <a:normAutofit fontScale="70000" lnSpcReduction="20000"/>
          </a:bodyPr>
          <a:lstStyle/>
          <a:p>
            <a:endParaRPr lang="ja-JP" altLang="en-US"/>
          </a:p>
        </p:txBody>
      </p:sp>
      <p:sp>
        <p:nvSpPr>
          <p:cNvPr id="74757" name="スライド番号プレースホルダー 3">
            <a:extLst>
              <a:ext uri="{FF2B5EF4-FFF2-40B4-BE49-F238E27FC236}">
                <a16:creationId xmlns:a16="http://schemas.microsoft.com/office/drawing/2014/main" id="{E4520C9B-61FB-9D3A-7789-60E13458B0E4}"/>
              </a:ext>
            </a:extLst>
          </p:cNvPr>
          <p:cNvSpPr>
            <a:spLocks noGrp="1" noChangeArrowheads="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fld id="{1DE03A3C-7CD1-416A-A5BE-9B28A0D9BE5A}" type="slidenum">
              <a:rPr lang="en-US" altLang="ja-JP" sz="1400" smtClean="0">
                <a:solidFill>
                  <a:srgbClr val="000000"/>
                </a:solidFill>
              </a:rPr>
              <a:pPr>
                <a:spcBef>
                  <a:spcPct val="0"/>
                </a:spcBef>
                <a:buFontTx/>
                <a:buNone/>
              </a:pPr>
              <a:t>44</a:t>
            </a:fld>
            <a:endParaRPr lang="en-US" altLang="ja-JP" sz="1400">
              <a:solidFill>
                <a:srgbClr val="000000"/>
              </a:solidFill>
            </a:endParaRPr>
          </a:p>
        </p:txBody>
      </p:sp>
    </p:spTree>
    <p:extLst>
      <p:ext uri="{BB962C8B-B14F-4D97-AF65-F5344CB8AC3E}">
        <p14:creationId xmlns:p14="http://schemas.microsoft.com/office/powerpoint/2010/main" val="33652616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タイトル 1">
            <a:extLst>
              <a:ext uri="{FF2B5EF4-FFF2-40B4-BE49-F238E27FC236}">
                <a16:creationId xmlns:a16="http://schemas.microsoft.com/office/drawing/2014/main" id="{7E58BE10-986B-3268-B2F4-957304B4295B}"/>
              </a:ext>
            </a:extLst>
          </p:cNvPr>
          <p:cNvSpPr>
            <a:spLocks noGrp="1" noChangeArrowheads="1"/>
          </p:cNvSpPr>
          <p:nvPr>
            <p:ph type="title"/>
          </p:nvPr>
        </p:nvSpPr>
        <p:spPr>
          <a:xfrm>
            <a:off x="1033463" y="5013325"/>
            <a:ext cx="6492875" cy="1179513"/>
          </a:xfrm>
        </p:spPr>
        <p:txBody>
          <a:bodyPr/>
          <a:lstStyle/>
          <a:p>
            <a:r>
              <a:rPr lang="ja-JP" altLang="en-US" sz="2400"/>
              <a:t>日本精神科病院協会山崎会長の</a:t>
            </a:r>
            <a:r>
              <a:rPr lang="en-US" altLang="ja-JP" sz="2400"/>
              <a:t>Facebook</a:t>
            </a:r>
            <a:r>
              <a:rPr lang="ja-JP" altLang="en-US" sz="2400"/>
              <a:t>より</a:t>
            </a:r>
          </a:p>
        </p:txBody>
      </p:sp>
      <p:sp>
        <p:nvSpPr>
          <p:cNvPr id="71683" name="コンテンツ プレースホルダー 2">
            <a:extLst>
              <a:ext uri="{FF2B5EF4-FFF2-40B4-BE49-F238E27FC236}">
                <a16:creationId xmlns:a16="http://schemas.microsoft.com/office/drawing/2014/main" id="{41A2CFD9-3E98-8FB8-EA5E-F07530816D3B}"/>
              </a:ext>
            </a:extLst>
          </p:cNvPr>
          <p:cNvSpPr>
            <a:spLocks noGrp="1" noChangeArrowheads="1"/>
          </p:cNvSpPr>
          <p:nvPr>
            <p:ph idx="1"/>
          </p:nvPr>
        </p:nvSpPr>
        <p:spPr>
          <a:xfrm>
            <a:off x="468313" y="260350"/>
            <a:ext cx="8064500" cy="720725"/>
          </a:xfrm>
        </p:spPr>
        <p:txBody>
          <a:bodyPr>
            <a:normAutofit fontScale="77500" lnSpcReduction="20000"/>
          </a:bodyPr>
          <a:lstStyle/>
          <a:p>
            <a:pPr marL="0" indent="0">
              <a:buFontTx/>
              <a:buNone/>
            </a:pPr>
            <a:r>
              <a:rPr lang="ja-JP" altLang="en-US"/>
              <a:t>「認知症政策の司令塔は精神科病院」と</a:t>
            </a:r>
            <a:br>
              <a:rPr lang="ja-JP" altLang="en-US"/>
            </a:br>
            <a:r>
              <a:rPr lang="ja-JP" altLang="en-US"/>
              <a:t>             方向づけたのは。。。</a:t>
            </a:r>
          </a:p>
        </p:txBody>
      </p:sp>
      <p:pic>
        <p:nvPicPr>
          <p:cNvPr id="71684" name="Picture 2" descr="D:\YUKIKO\Desktop\山崎・安倍コンビ.jpg">
            <a:extLst>
              <a:ext uri="{FF2B5EF4-FFF2-40B4-BE49-F238E27FC236}">
                <a16:creationId xmlns:a16="http://schemas.microsoft.com/office/drawing/2014/main" id="{96559A67-429B-02D7-AB11-8BAE77D83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1474788"/>
            <a:ext cx="9009062"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661683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E361E9B-AF87-7643-64AB-56826E174D2E}"/>
              </a:ext>
            </a:extLst>
          </p:cNvPr>
          <p:cNvSpPr>
            <a:spLocks noGrp="1"/>
          </p:cNvSpPr>
          <p:nvPr>
            <p:ph type="title"/>
          </p:nvPr>
        </p:nvSpPr>
        <p:spPr/>
        <p:txBody>
          <a:bodyPr/>
          <a:lstStyle/>
          <a:p>
            <a:pPr>
              <a:defRPr/>
            </a:pPr>
            <a:r>
              <a:rPr lang="en-US" altLang="ja-JP" sz="2400" dirty="0">
                <a:solidFill>
                  <a:schemeClr val="accent3"/>
                </a:solidFill>
                <a:latin typeface="HGP創英角ｺﾞｼｯｸUB" panose="020B0900000000000000" pitchFamily="50" charset="-128"/>
                <a:ea typeface="HGP創英角ｺﾞｼｯｸUB" panose="020B0900000000000000" pitchFamily="50" charset="-128"/>
              </a:rPr>
              <a:t>2020</a:t>
            </a:r>
            <a:r>
              <a:rPr lang="ja-JP" altLang="en-US" sz="2400" dirty="0">
                <a:solidFill>
                  <a:schemeClr val="accent3"/>
                </a:solidFill>
                <a:latin typeface="HGP創英角ｺﾞｼｯｸUB" panose="020B0900000000000000" pitchFamily="50" charset="-128"/>
                <a:ea typeface="HGP創英角ｺﾞｼｯｸUB" panose="020B0900000000000000" pitchFamily="50" charset="-128"/>
              </a:rPr>
              <a:t>年（つい先日）起きた重大事件</a:t>
            </a:r>
          </a:p>
        </p:txBody>
      </p:sp>
      <p:sp>
        <p:nvSpPr>
          <p:cNvPr id="77827" name="テキスト プレースホルダー 4">
            <a:extLst>
              <a:ext uri="{FF2B5EF4-FFF2-40B4-BE49-F238E27FC236}">
                <a16:creationId xmlns:a16="http://schemas.microsoft.com/office/drawing/2014/main" id="{77693A3B-99BF-7503-65EA-DCB6FEE06879}"/>
              </a:ext>
            </a:extLst>
          </p:cNvPr>
          <p:cNvSpPr>
            <a:spLocks noGrp="1" noChangeArrowheads="1"/>
          </p:cNvSpPr>
          <p:nvPr>
            <p:ph type="body" idx="1"/>
          </p:nvPr>
        </p:nvSpPr>
        <p:spPr/>
        <p:txBody>
          <a:bodyPr/>
          <a:lstStyle/>
          <a:p>
            <a:endParaRPr lang="ja-JP" altLang="en-US"/>
          </a:p>
        </p:txBody>
      </p:sp>
      <p:pic>
        <p:nvPicPr>
          <p:cNvPr id="77828" name="コンテンツ プレースホルダー 4">
            <a:extLst>
              <a:ext uri="{FF2B5EF4-FFF2-40B4-BE49-F238E27FC236}">
                <a16:creationId xmlns:a16="http://schemas.microsoft.com/office/drawing/2014/main" id="{A0A68E99-2C94-A223-20A0-95A4F3DDEC2C}"/>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41300" y="908050"/>
            <a:ext cx="8902700" cy="5257800"/>
          </a:xfrm>
        </p:spPr>
      </p:pic>
    </p:spTree>
    <p:extLst>
      <p:ext uri="{BB962C8B-B14F-4D97-AF65-F5344CB8AC3E}">
        <p14:creationId xmlns:p14="http://schemas.microsoft.com/office/powerpoint/2010/main" val="3984991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32924C-77B1-6192-4B2D-97ACC93624D7}"/>
              </a:ext>
            </a:extLst>
          </p:cNvPr>
          <p:cNvSpPr>
            <a:spLocks noGrp="1"/>
          </p:cNvSpPr>
          <p:nvPr>
            <p:ph type="title" orient="vert"/>
          </p:nvPr>
        </p:nvSpPr>
        <p:spPr/>
        <p:txBody>
          <a:bodyPr>
            <a:normAutofit/>
          </a:bodyPr>
          <a:lstStyle/>
          <a:p>
            <a:pPr>
              <a:defRPr/>
            </a:pPr>
            <a:endParaRPr lang="ja-JP" altLang="en-US" sz="2100" dirty="0">
              <a:solidFill>
                <a:schemeClr val="accent3"/>
              </a:solidFill>
            </a:endParaRPr>
          </a:p>
        </p:txBody>
      </p:sp>
      <p:sp>
        <p:nvSpPr>
          <p:cNvPr id="75779" name="縦書きテキスト プレースホルダー 2">
            <a:extLst>
              <a:ext uri="{FF2B5EF4-FFF2-40B4-BE49-F238E27FC236}">
                <a16:creationId xmlns:a16="http://schemas.microsoft.com/office/drawing/2014/main" id="{E9835841-5CC5-5F19-D56C-644E1677996F}"/>
              </a:ext>
            </a:extLst>
          </p:cNvPr>
          <p:cNvSpPr>
            <a:spLocks noGrp="1"/>
          </p:cNvSpPr>
          <p:nvPr>
            <p:ph type="body" orient="vert" idx="1"/>
          </p:nvPr>
        </p:nvSpPr>
        <p:spPr>
          <a:xfrm>
            <a:off x="6372200" y="836613"/>
            <a:ext cx="2057399" cy="6021387"/>
          </a:xfrm>
          <a:ln w="28575">
            <a:solidFill>
              <a:srgbClr val="00B050"/>
            </a:solidFill>
            <a:miter lim="800000"/>
            <a:headEnd/>
            <a:tailEnd/>
          </a:ln>
        </p:spPr>
        <p:txBody>
          <a:bodyPr>
            <a:normAutofit fontScale="92500" lnSpcReduction="10000"/>
          </a:bodyPr>
          <a:lstStyle/>
          <a:p>
            <a:pPr marL="0" indent="0">
              <a:buFontTx/>
              <a:buNone/>
            </a:pPr>
            <a:r>
              <a:rPr lang="ja-JP" altLang="en-US" sz="3200" dirty="0">
                <a:solidFill>
                  <a:srgbClr val="00B050"/>
                </a:solidFill>
              </a:rPr>
              <a:t>神出病院理事長の藪本雅巳氏は</a:t>
            </a:r>
            <a:br>
              <a:rPr lang="ja-JP" altLang="en-US" sz="3200" dirty="0">
                <a:solidFill>
                  <a:schemeClr val="accent3"/>
                </a:solidFill>
              </a:rPr>
            </a:br>
            <a:r>
              <a:rPr lang="ja-JP" altLang="en-US" sz="3200" dirty="0">
                <a:solidFill>
                  <a:schemeClr val="accent3"/>
                </a:solidFill>
              </a:rPr>
              <a:t>　　</a:t>
            </a:r>
            <a:r>
              <a:rPr lang="ja-JP" altLang="en-US" dirty="0"/>
              <a:t>あべちゃん⇔やぶちゃん</a:t>
            </a:r>
          </a:p>
          <a:p>
            <a:pPr marL="0" indent="0">
              <a:buFontTx/>
              <a:buNone/>
            </a:pPr>
            <a:r>
              <a:rPr lang="ja-JP" altLang="en-US" dirty="0"/>
              <a:t>    の間柄を自慢。</a:t>
            </a:r>
            <a:br>
              <a:rPr lang="ja-JP" altLang="en-US" dirty="0"/>
            </a:br>
            <a:r>
              <a:rPr lang="ja-JP" altLang="en-US" dirty="0"/>
              <a:t>                県庁・市役所は</a:t>
            </a:r>
            <a:r>
              <a:rPr lang="ja-JP" altLang="en-US" dirty="0">
                <a:solidFill>
                  <a:srgbClr val="FF3399"/>
                </a:solidFill>
              </a:rPr>
              <a:t>忖度</a:t>
            </a:r>
          </a:p>
          <a:p>
            <a:pPr marL="0" indent="0">
              <a:buFontTx/>
              <a:buNone/>
            </a:pPr>
            <a:endParaRPr lang="ja-JP" altLang="en-US" dirty="0"/>
          </a:p>
        </p:txBody>
      </p:sp>
      <p:pic>
        <p:nvPicPr>
          <p:cNvPr id="75780" name="コンテンツ プレースホルダー 4">
            <a:extLst>
              <a:ext uri="{FF2B5EF4-FFF2-40B4-BE49-F238E27FC236}">
                <a16:creationId xmlns:a16="http://schemas.microsoft.com/office/drawing/2014/main" id="{FB221AA7-07BE-5CDD-722A-EB7876687024}"/>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331913" y="271463"/>
            <a:ext cx="4895850" cy="7213600"/>
          </a:xfrm>
        </p:spPr>
      </p:pic>
    </p:spTree>
    <p:extLst>
      <p:ext uri="{BB962C8B-B14F-4D97-AF65-F5344CB8AC3E}">
        <p14:creationId xmlns:p14="http://schemas.microsoft.com/office/powerpoint/2010/main" val="445635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YUKIKO\Desktop\誓いの碑.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2408997"/>
            <a:ext cx="1895475" cy="2620963"/>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354360" y="260648"/>
            <a:ext cx="8435280" cy="6048672"/>
          </a:xfrm>
          <a:ln w="38100">
            <a:solidFill>
              <a:srgbClr val="7030A0"/>
            </a:solidFill>
          </a:ln>
        </p:spPr>
        <p:txBody>
          <a:bodyPr>
            <a:normAutofit fontScale="55000" lnSpcReduction="20000"/>
          </a:bodyPr>
          <a:lstStyle/>
          <a:p>
            <a:pPr marL="0" indent="0">
              <a:buNone/>
            </a:pPr>
            <a:endParaRPr lang="ja-JP" altLang="en-US" dirty="0"/>
          </a:p>
          <a:p>
            <a:pPr marL="0" indent="0">
              <a:buNone/>
            </a:pPr>
            <a:r>
              <a:rPr lang="ja-JP" altLang="en-US" dirty="0">
                <a:solidFill>
                  <a:srgbClr val="00B050"/>
                </a:solidFill>
              </a:rPr>
              <a:t>　　　　　　　</a:t>
            </a:r>
            <a:r>
              <a:rPr lang="ja-JP" altLang="en-US" sz="5000" dirty="0">
                <a:solidFill>
                  <a:srgbClr val="00B050"/>
                </a:solidFill>
              </a:rPr>
              <a:t>副作用は薬が起こす・</a:t>
            </a:r>
            <a:r>
              <a:rPr lang="ja-JP" altLang="en-US" sz="5000" dirty="0">
                <a:solidFill>
                  <a:srgbClr val="7030A0"/>
                </a:solidFill>
              </a:rPr>
              <a:t>薬害は人が起こします</a:t>
            </a:r>
            <a:br>
              <a:rPr lang="ja-JP" altLang="en-US" sz="5000" dirty="0">
                <a:solidFill>
                  <a:srgbClr val="7030A0"/>
                </a:solidFill>
              </a:rPr>
            </a:br>
            <a:endParaRPr lang="ja-JP" altLang="en-US" sz="5000" dirty="0">
              <a:solidFill>
                <a:srgbClr val="7030A0"/>
              </a:solidFill>
            </a:endParaRPr>
          </a:p>
          <a:p>
            <a:r>
              <a:rPr lang="ja-JP" altLang="en-US" sz="3500" b="1" dirty="0">
                <a:solidFill>
                  <a:srgbClr val="FF0000"/>
                </a:solidFill>
                <a:latin typeface="HGPｺﾞｼｯｸM" panose="020B0600000000000000" pitchFamily="50" charset="-128"/>
                <a:ea typeface="HGPｺﾞｼｯｸM" panose="020B0600000000000000" pitchFamily="50" charset="-128"/>
              </a:rPr>
              <a:t>キノホルムの販売を中止したら</a:t>
            </a:r>
            <a:r>
              <a:rPr lang="en-US" altLang="ja-JP" sz="3500" b="1" dirty="0">
                <a:solidFill>
                  <a:srgbClr val="FF0000"/>
                </a:solidFill>
                <a:latin typeface="HGPｺﾞｼｯｸM" panose="020B0600000000000000" pitchFamily="50" charset="-128"/>
                <a:ea typeface="HGPｺﾞｼｯｸM" panose="020B0600000000000000" pitchFamily="50" charset="-128"/>
              </a:rPr>
              <a:t>……</a:t>
            </a:r>
            <a:r>
              <a:rPr lang="ja-JP" altLang="en-US" sz="3500" b="1" dirty="0">
                <a:solidFill>
                  <a:srgbClr val="FF0000"/>
                </a:solidFill>
                <a:latin typeface="HGPｺﾞｼｯｸM" panose="020B0600000000000000" pitchFamily="50" charset="-128"/>
                <a:ea typeface="HGPｺﾞｼｯｸM" panose="020B0600000000000000" pitchFamily="50" charset="-128"/>
              </a:rPr>
              <a:t>スモンという病氣はなくなりました</a:t>
            </a:r>
            <a:br>
              <a:rPr lang="ja-JP" altLang="en-US" sz="3500" b="1" dirty="0">
                <a:solidFill>
                  <a:srgbClr val="FF0000"/>
                </a:solidFill>
                <a:latin typeface="HGPｺﾞｼｯｸM" panose="020B0600000000000000" pitchFamily="50" charset="-128"/>
                <a:ea typeface="HGPｺﾞｼｯｸM" panose="020B0600000000000000" pitchFamily="50" charset="-128"/>
              </a:rPr>
            </a:br>
            <a:r>
              <a:rPr lang="ja-JP" altLang="en-US" sz="3500" b="1" dirty="0">
                <a:solidFill>
                  <a:srgbClr val="00B0F0"/>
                </a:solidFill>
                <a:latin typeface="HGPｺﾞｼｯｸM" panose="020B0600000000000000" pitchFamily="50" charset="-128"/>
                <a:ea typeface="HGPｺﾞｼｯｸM" panose="020B0600000000000000" pitchFamily="50" charset="-128"/>
              </a:rPr>
              <a:t>　　　製薬会社は</a:t>
            </a:r>
            <a:r>
              <a:rPr lang="ja-JP" altLang="en-US" sz="3500" b="1" dirty="0">
                <a:solidFill>
                  <a:srgbClr val="00B050"/>
                </a:solidFill>
                <a:latin typeface="HGPｺﾞｼｯｸM" panose="020B0600000000000000" pitchFamily="50" charset="-128"/>
                <a:ea typeface="HGPｺﾞｼｯｸM" panose="020B0600000000000000" pitchFamily="50" charset="-128"/>
              </a:rPr>
              <a:t>「ウイルス原因説」をもちだして</a:t>
            </a:r>
            <a:r>
              <a:rPr lang="ja-JP" altLang="en-US" sz="3500" b="1" dirty="0">
                <a:solidFill>
                  <a:srgbClr val="00B0F0"/>
                </a:solidFill>
                <a:latin typeface="HGPｺﾞｼｯｸM" panose="020B0600000000000000" pitchFamily="50" charset="-128"/>
                <a:ea typeface="HGPｺﾞｼｯｸM" panose="020B0600000000000000" pitchFamily="50" charset="-128"/>
              </a:rPr>
              <a:t>反論。</a:t>
            </a:r>
            <a:br>
              <a:rPr lang="ja-JP" altLang="en-US" sz="3500" b="1" dirty="0">
                <a:solidFill>
                  <a:srgbClr val="00B0F0"/>
                </a:solidFill>
                <a:latin typeface="HGPｺﾞｼｯｸM" panose="020B0600000000000000" pitchFamily="50" charset="-128"/>
                <a:ea typeface="HGPｺﾞｼｯｸM" panose="020B0600000000000000" pitchFamily="50" charset="-128"/>
              </a:rPr>
            </a:br>
            <a:r>
              <a:rPr lang="ja-JP" altLang="en-US" sz="3500" b="1" dirty="0">
                <a:solidFill>
                  <a:srgbClr val="00B0F0"/>
                </a:solidFill>
                <a:latin typeface="HGPｺﾞｼｯｸM" panose="020B0600000000000000" pitchFamily="50" charset="-128"/>
                <a:ea typeface="HGPｺﾞｼｯｸM" panose="020B0600000000000000" pitchFamily="50" charset="-128"/>
              </a:rPr>
              <a:t>　　　被害者をふやす結果を招きました</a:t>
            </a:r>
            <a:br>
              <a:rPr lang="ja-JP" altLang="en-US" sz="3500" b="1" dirty="0">
                <a:solidFill>
                  <a:srgbClr val="00B0F0"/>
                </a:solidFill>
                <a:latin typeface="HGPｺﾞｼｯｸM" panose="020B0600000000000000" pitchFamily="50" charset="-128"/>
                <a:ea typeface="HGPｺﾞｼｯｸM" panose="020B0600000000000000" pitchFamily="50" charset="-128"/>
              </a:rPr>
            </a:br>
            <a:endParaRPr lang="ja-JP" altLang="en-US" sz="3500" b="1" dirty="0">
              <a:solidFill>
                <a:srgbClr val="FF0000"/>
              </a:solidFill>
              <a:latin typeface="HGPｺﾞｼｯｸM" panose="020B0600000000000000" pitchFamily="50" charset="-128"/>
              <a:ea typeface="HGPｺﾞｼｯｸM" panose="020B0600000000000000" pitchFamily="50" charset="-128"/>
            </a:endParaRPr>
          </a:p>
          <a:p>
            <a:r>
              <a:rPr lang="ja-JP" altLang="en-US" sz="3500" b="1" dirty="0">
                <a:solidFill>
                  <a:srgbClr val="FF0000"/>
                </a:solidFill>
                <a:latin typeface="HGPｺﾞｼｯｸM" panose="020B0600000000000000" pitchFamily="50" charset="-128"/>
                <a:ea typeface="HGPｺﾞｼｯｸM" panose="020B0600000000000000" pitchFamily="50" charset="-128"/>
              </a:rPr>
              <a:t>サリドマイドの発売をやめたら・・・フォコメリアの赤ちゃんが激減。</a:t>
            </a:r>
            <a:br>
              <a:rPr lang="ja-JP" altLang="en-US" sz="3500" b="1" dirty="0">
                <a:solidFill>
                  <a:srgbClr val="00B0F0"/>
                </a:solidFill>
                <a:latin typeface="HGPｺﾞｼｯｸM" panose="020B0600000000000000" pitchFamily="50" charset="-128"/>
                <a:ea typeface="HGPｺﾞｼｯｸM" panose="020B0600000000000000" pitchFamily="50" charset="-128"/>
              </a:rPr>
            </a:br>
            <a:r>
              <a:rPr lang="ja-JP" altLang="en-US" sz="3500" b="1" dirty="0">
                <a:solidFill>
                  <a:srgbClr val="00B0F0"/>
                </a:solidFill>
                <a:latin typeface="HGPｺﾞｼｯｸM" panose="020B0600000000000000" pitchFamily="50" charset="-128"/>
                <a:ea typeface="HGPｺﾞｼｯｸM" panose="020B0600000000000000" pitchFamily="50" charset="-128"/>
              </a:rPr>
              <a:t>　　　製薬会社は、「妊婦にも安全」と広告。</a:t>
            </a:r>
            <a:br>
              <a:rPr lang="ja-JP" altLang="en-US" sz="3500" b="1" dirty="0">
                <a:solidFill>
                  <a:srgbClr val="00B0F0"/>
                </a:solidFill>
                <a:latin typeface="HGPｺﾞｼｯｸM" panose="020B0600000000000000" pitchFamily="50" charset="-128"/>
                <a:ea typeface="HGPｺﾞｼｯｸM" panose="020B0600000000000000" pitchFamily="50" charset="-128"/>
              </a:rPr>
            </a:br>
            <a:r>
              <a:rPr lang="ja-JP" altLang="en-US" sz="3500" b="1" dirty="0">
                <a:solidFill>
                  <a:srgbClr val="00B0F0"/>
                </a:solidFill>
                <a:latin typeface="HGPｺﾞｼｯｸM" panose="020B0600000000000000" pitchFamily="50" charset="-128"/>
                <a:ea typeface="HGPｺﾞｼｯｸM" panose="020B0600000000000000" pitchFamily="50" charset="-128"/>
              </a:rPr>
              <a:t>　　　</a:t>
            </a:r>
            <a:r>
              <a:rPr lang="ja-JP" altLang="en-US" sz="3500" b="1" dirty="0">
                <a:solidFill>
                  <a:srgbClr val="00B050"/>
                </a:solidFill>
                <a:latin typeface="HGPｺﾞｼｯｸM" panose="020B0600000000000000" pitchFamily="50" charset="-128"/>
                <a:ea typeface="HGPｺﾞｼｯｸM" panose="020B0600000000000000" pitchFamily="50" charset="-128"/>
              </a:rPr>
              <a:t>メディアも厚生省も、海外の報告を無視。</a:t>
            </a:r>
          </a:p>
          <a:p>
            <a:r>
              <a:rPr lang="ja-JP" altLang="en-US" sz="3500" b="1" dirty="0">
                <a:solidFill>
                  <a:srgbClr val="00B0F0"/>
                </a:solidFill>
                <a:latin typeface="HGPｺﾞｼｯｸM" panose="020B0600000000000000" pitchFamily="50" charset="-128"/>
                <a:ea typeface="HGPｺﾞｼｯｸM" panose="020B0600000000000000" pitchFamily="50" charset="-128"/>
              </a:rPr>
              <a:t>　　　  海外より</a:t>
            </a:r>
            <a:r>
              <a:rPr lang="en-US" altLang="ja-JP" sz="3500" b="1" dirty="0">
                <a:solidFill>
                  <a:srgbClr val="00B0F0"/>
                </a:solidFill>
                <a:latin typeface="HGPｺﾞｼｯｸM" panose="020B0600000000000000" pitchFamily="50" charset="-128"/>
                <a:ea typeface="HGPｺﾞｼｯｸM" panose="020B0600000000000000" pitchFamily="50" charset="-128"/>
              </a:rPr>
              <a:t>10</a:t>
            </a:r>
            <a:r>
              <a:rPr lang="ja-JP" altLang="en-US" sz="3500" b="1" dirty="0">
                <a:solidFill>
                  <a:srgbClr val="00B0F0"/>
                </a:solidFill>
                <a:latin typeface="HGPｺﾞｼｯｸM" panose="020B0600000000000000" pitchFamily="50" charset="-128"/>
                <a:ea typeface="HGPｺﾞｼｯｸM" panose="020B0600000000000000" pitchFamily="50" charset="-128"/>
              </a:rPr>
              <a:t>カ月遅れたために</a:t>
            </a:r>
            <a:br>
              <a:rPr lang="ja-JP" altLang="en-US" sz="3500" b="1" dirty="0">
                <a:solidFill>
                  <a:srgbClr val="00B0F0"/>
                </a:solidFill>
                <a:latin typeface="HGPｺﾞｼｯｸM" panose="020B0600000000000000" pitchFamily="50" charset="-128"/>
                <a:ea typeface="HGPｺﾞｼｯｸM" panose="020B0600000000000000" pitchFamily="50" charset="-128"/>
              </a:rPr>
            </a:br>
            <a:r>
              <a:rPr lang="ja-JP" altLang="en-US" sz="3500" b="1" dirty="0">
                <a:solidFill>
                  <a:srgbClr val="00B0F0"/>
                </a:solidFill>
                <a:latin typeface="HGPｺﾞｼｯｸM" panose="020B0600000000000000" pitchFamily="50" charset="-128"/>
                <a:ea typeface="HGPｺﾞｼｯｸM" panose="020B0600000000000000" pitchFamily="50" charset="-128"/>
              </a:rPr>
              <a:t>　　　　防げたはずの被害児が</a:t>
            </a:r>
            <a:br>
              <a:rPr lang="ja-JP" altLang="en-US" sz="3500" b="1" dirty="0">
                <a:solidFill>
                  <a:srgbClr val="00B0F0"/>
                </a:solidFill>
                <a:latin typeface="HGPｺﾞｼｯｸM" panose="020B0600000000000000" pitchFamily="50" charset="-128"/>
                <a:ea typeface="HGPｺﾞｼｯｸM" panose="020B0600000000000000" pitchFamily="50" charset="-128"/>
              </a:rPr>
            </a:br>
            <a:r>
              <a:rPr lang="ja-JP" altLang="en-US" sz="3500" b="1" dirty="0">
                <a:solidFill>
                  <a:srgbClr val="00B0F0"/>
                </a:solidFill>
                <a:latin typeface="HGPｺﾞｼｯｸM" panose="020B0600000000000000" pitchFamily="50" charset="-128"/>
                <a:ea typeface="HGPｺﾞｼｯｸM" panose="020B0600000000000000" pitchFamily="50" charset="-128"/>
              </a:rPr>
              <a:t>　　　　</a:t>
            </a:r>
            <a:r>
              <a:rPr lang="en-US" altLang="ja-JP" sz="3500" b="1" dirty="0">
                <a:solidFill>
                  <a:srgbClr val="00B0F0"/>
                </a:solidFill>
                <a:latin typeface="HGPｺﾞｼｯｸM" panose="020B0600000000000000" pitchFamily="50" charset="-128"/>
                <a:ea typeface="HGPｺﾞｼｯｸM" panose="020B0600000000000000" pitchFamily="50" charset="-128"/>
              </a:rPr>
              <a:t>100</a:t>
            </a:r>
            <a:r>
              <a:rPr lang="ja-JP" altLang="en-US" sz="3500" b="1" dirty="0">
                <a:solidFill>
                  <a:srgbClr val="00B0F0"/>
                </a:solidFill>
                <a:latin typeface="HGPｺﾞｼｯｸM" panose="020B0600000000000000" pitchFamily="50" charset="-128"/>
                <a:ea typeface="HGPｺﾞｼｯｸM" panose="020B0600000000000000" pitchFamily="50" charset="-128"/>
              </a:rPr>
              <a:t>人も　生まれてしまいました</a:t>
            </a:r>
            <a:br>
              <a:rPr lang="ja-JP" altLang="en-US" sz="3500" b="1" dirty="0">
                <a:solidFill>
                  <a:srgbClr val="00B0F0"/>
                </a:solidFill>
                <a:latin typeface="HGPｺﾞｼｯｸM" panose="020B0600000000000000" pitchFamily="50" charset="-128"/>
                <a:ea typeface="HGPｺﾞｼｯｸM" panose="020B0600000000000000" pitchFamily="50" charset="-128"/>
              </a:rPr>
            </a:br>
            <a:endParaRPr lang="ja-JP" altLang="en-US" sz="3500" b="1" dirty="0">
              <a:solidFill>
                <a:srgbClr val="00B0F0"/>
              </a:solidFill>
              <a:latin typeface="HGPｺﾞｼｯｸM" panose="020B0600000000000000" pitchFamily="50" charset="-128"/>
              <a:ea typeface="HGPｺﾞｼｯｸM" panose="020B0600000000000000" pitchFamily="50" charset="-128"/>
            </a:endParaRPr>
          </a:p>
          <a:p>
            <a:r>
              <a:rPr lang="ja-JP" altLang="en-US" sz="3500" b="1" dirty="0">
                <a:solidFill>
                  <a:srgbClr val="FF0000"/>
                </a:solidFill>
                <a:latin typeface="HGPｺﾞｼｯｸM" panose="020B0600000000000000" pitchFamily="50" charset="-128"/>
                <a:ea typeface="HGPｺﾞｼｯｸM" panose="020B0600000000000000" pitchFamily="50" charset="-128"/>
              </a:rPr>
              <a:t>生きたウイルスが入っている非加熱製剤。やめたら・</a:t>
            </a:r>
            <a:br>
              <a:rPr lang="ja-JP" altLang="en-US" sz="3500" b="1" dirty="0">
                <a:solidFill>
                  <a:srgbClr val="FF0000"/>
                </a:solidFill>
                <a:latin typeface="HGPｺﾞｼｯｸM" panose="020B0600000000000000" pitchFamily="50" charset="-128"/>
                <a:ea typeface="HGPｺﾞｼｯｸM" panose="020B0600000000000000" pitchFamily="50" charset="-128"/>
              </a:rPr>
            </a:br>
            <a:r>
              <a:rPr lang="ja-JP" altLang="en-US" sz="3500" b="1" dirty="0">
                <a:solidFill>
                  <a:srgbClr val="FF0000"/>
                </a:solidFill>
                <a:latin typeface="HGPｺﾞｼｯｸM" panose="020B0600000000000000" pitchFamily="50" charset="-128"/>
                <a:ea typeface="HGPｺﾞｼｯｸM" panose="020B0600000000000000" pitchFamily="50" charset="-128"/>
              </a:rPr>
              <a:t>　　　　　　　　　　　　　・・薬害エイズは発生しなくなりました</a:t>
            </a:r>
          </a:p>
          <a:p>
            <a:r>
              <a:rPr lang="ja-JP" altLang="en-US" sz="3500" b="1" dirty="0">
                <a:solidFill>
                  <a:srgbClr val="00B0F0"/>
                </a:solidFill>
                <a:latin typeface="HGPｺﾞｼｯｸM" panose="020B0600000000000000" pitchFamily="50" charset="-128"/>
                <a:ea typeface="HGPｺﾞｼｯｸM" panose="020B0600000000000000" pitchFamily="50" charset="-128"/>
              </a:rPr>
              <a:t>　　　加熱製剤を当時つくれなかった</a:t>
            </a:r>
            <a:br>
              <a:rPr lang="ja-JP" altLang="en-US" sz="3500" b="1" dirty="0">
                <a:solidFill>
                  <a:srgbClr val="00B0F0"/>
                </a:solidFill>
                <a:latin typeface="HGPｺﾞｼｯｸM" panose="020B0600000000000000" pitchFamily="50" charset="-128"/>
                <a:ea typeface="HGPｺﾞｼｯｸM" panose="020B0600000000000000" pitchFamily="50" charset="-128"/>
              </a:rPr>
            </a:br>
            <a:r>
              <a:rPr lang="ja-JP" altLang="en-US" sz="3500" b="1" dirty="0">
                <a:solidFill>
                  <a:srgbClr val="00B0F0"/>
                </a:solidFill>
                <a:latin typeface="HGPｺﾞｼｯｸM" panose="020B0600000000000000" pitchFamily="50" charset="-128"/>
                <a:ea typeface="HGPｺﾞｼｯｸM" panose="020B0600000000000000" pitchFamily="50" charset="-128"/>
              </a:rPr>
              <a:t>　　　</a:t>
            </a:r>
            <a:r>
              <a:rPr lang="ja-JP" altLang="en-US" sz="3500" b="1" dirty="0">
                <a:solidFill>
                  <a:srgbClr val="00B050"/>
                </a:solidFill>
                <a:latin typeface="HGPｺﾞｼｯｸM" panose="020B0600000000000000" pitchFamily="50" charset="-128"/>
                <a:ea typeface="HGPｺﾞｼｯｸM" panose="020B0600000000000000" pitchFamily="50" charset="-128"/>
              </a:rPr>
              <a:t>日本の製薬会社を保護するために</a:t>
            </a:r>
            <a:r>
              <a:rPr lang="ja-JP" altLang="en-US" sz="3500" b="1" dirty="0">
                <a:solidFill>
                  <a:srgbClr val="00B0F0"/>
                </a:solidFill>
                <a:latin typeface="HGPｺﾞｼｯｸM" panose="020B0600000000000000" pitchFamily="50" charset="-128"/>
                <a:ea typeface="HGPｺﾞｼｯｸM" panose="020B0600000000000000" pitchFamily="50" charset="-128"/>
              </a:rPr>
              <a:t>、</a:t>
            </a:r>
            <a:br>
              <a:rPr lang="ja-JP" altLang="en-US" sz="3500" b="1" dirty="0">
                <a:solidFill>
                  <a:srgbClr val="00B0F0"/>
                </a:solidFill>
                <a:latin typeface="HGPｺﾞｼｯｸM" panose="020B0600000000000000" pitchFamily="50" charset="-128"/>
                <a:ea typeface="HGPｺﾞｼｯｸM" panose="020B0600000000000000" pitchFamily="50" charset="-128"/>
              </a:rPr>
            </a:br>
            <a:r>
              <a:rPr lang="ja-JP" altLang="en-US" sz="3500" b="1" dirty="0">
                <a:solidFill>
                  <a:srgbClr val="00B0F0"/>
                </a:solidFill>
                <a:latin typeface="HGPｺﾞｼｯｸM" panose="020B0600000000000000" pitchFamily="50" charset="-128"/>
                <a:ea typeface="HGPｺﾞｼｯｸM" panose="020B0600000000000000" pitchFamily="50" charset="-128"/>
              </a:rPr>
              <a:t>       厚生省は危険な製剤の中止を２年送らせ、</a:t>
            </a:r>
            <a:br>
              <a:rPr lang="ja-JP" altLang="en-US" sz="3500" b="1" dirty="0">
                <a:solidFill>
                  <a:srgbClr val="00B0F0"/>
                </a:solidFill>
                <a:latin typeface="HGPｺﾞｼｯｸM" panose="020B0600000000000000" pitchFamily="50" charset="-128"/>
                <a:ea typeface="HGPｺﾞｼｯｸM" panose="020B0600000000000000" pitchFamily="50" charset="-128"/>
              </a:rPr>
            </a:br>
            <a:r>
              <a:rPr lang="ja-JP" altLang="en-US" sz="3500" b="1" dirty="0">
                <a:solidFill>
                  <a:srgbClr val="00B0F0"/>
                </a:solidFill>
                <a:latin typeface="HGPｺﾞｼｯｸM" panose="020B0600000000000000" pitchFamily="50" charset="-128"/>
                <a:ea typeface="HGPｺﾞｼｯｸM" panose="020B0600000000000000" pitchFamily="50" charset="-128"/>
              </a:rPr>
              <a:t>　　　そのために、</a:t>
            </a:r>
            <a:r>
              <a:rPr lang="en-US" altLang="ja-JP" sz="3500" b="1" dirty="0">
                <a:solidFill>
                  <a:srgbClr val="00B0F0"/>
                </a:solidFill>
                <a:latin typeface="HGPｺﾞｼｯｸM" panose="020B0600000000000000" pitchFamily="50" charset="-128"/>
                <a:ea typeface="HGPｺﾞｼｯｸM" panose="020B0600000000000000" pitchFamily="50" charset="-128"/>
              </a:rPr>
              <a:t>1000</a:t>
            </a:r>
            <a:r>
              <a:rPr lang="ja-JP" altLang="en-US" sz="3500" b="1" dirty="0">
                <a:solidFill>
                  <a:srgbClr val="00B0F0"/>
                </a:solidFill>
                <a:latin typeface="HGPｺﾞｼｯｸM" panose="020B0600000000000000" pitchFamily="50" charset="-128"/>
                <a:ea typeface="HGPｺﾞｼｯｸM" panose="020B0600000000000000" pitchFamily="50" charset="-128"/>
              </a:rPr>
              <a:t>人以上が感染</a:t>
            </a:r>
          </a:p>
          <a:p>
            <a:endParaRPr lang="ja-JP" altLang="en-US" sz="3500" b="1" dirty="0">
              <a:solidFill>
                <a:srgbClr val="7030A0"/>
              </a:solidFill>
              <a:latin typeface="HGPｺﾞｼｯｸM" panose="020B0600000000000000" pitchFamily="50" charset="-128"/>
              <a:ea typeface="HGPｺﾞｼｯｸM" panose="020B0600000000000000" pitchFamily="50" charset="-128"/>
            </a:endParaRPr>
          </a:p>
          <a:p>
            <a:pPr marL="0" indent="0">
              <a:buNone/>
            </a:pPr>
            <a:r>
              <a:rPr lang="ja-JP" altLang="en-US" sz="3500" b="1" dirty="0">
                <a:solidFill>
                  <a:srgbClr val="7030A0"/>
                </a:solidFill>
              </a:rPr>
              <a:t>・</a:t>
            </a:r>
            <a:endParaRPr kumimoji="1" lang="ja-JP" altLang="en-US" sz="3500" b="1" dirty="0">
              <a:solidFill>
                <a:srgbClr val="7030A0"/>
              </a:solidFill>
            </a:endParaRPr>
          </a:p>
        </p:txBody>
      </p:sp>
      <p:sp>
        <p:nvSpPr>
          <p:cNvPr id="4" name="正方形/長方形 3"/>
          <p:cNvSpPr/>
          <p:nvPr/>
        </p:nvSpPr>
        <p:spPr>
          <a:xfrm>
            <a:off x="2286000" y="3105835"/>
            <a:ext cx="4572000" cy="369332"/>
          </a:xfrm>
          <a:prstGeom prst="rect">
            <a:avLst/>
          </a:prstGeom>
        </p:spPr>
        <p:txBody>
          <a:bodyPr>
            <a:spAutoFit/>
          </a:bodyPr>
          <a:lstStyle/>
          <a:p>
            <a:endParaRPr lang="ja-JP" altLang="en-US" dirty="0"/>
          </a:p>
        </p:txBody>
      </p:sp>
    </p:spTree>
    <p:extLst>
      <p:ext uri="{BB962C8B-B14F-4D97-AF65-F5344CB8AC3E}">
        <p14:creationId xmlns:p14="http://schemas.microsoft.com/office/powerpoint/2010/main" val="4205093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YUKIKO\Desktop\誓いの碑.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0272" y="2408997"/>
            <a:ext cx="1895475" cy="2620963"/>
          </a:xfrm>
          <a:prstGeom prst="rect">
            <a:avLst/>
          </a:prstGeom>
          <a:noFill/>
          <a:extLst>
            <a:ext uri="{909E8E84-426E-40DD-AFC4-6F175D3DCCD1}">
              <a14:hiddenFill xmlns:a14="http://schemas.microsoft.com/office/drawing/2010/main">
                <a:solidFill>
                  <a:srgbClr val="FFFFFF"/>
                </a:solidFill>
              </a14:hiddenFill>
            </a:ext>
          </a:extLst>
        </p:spPr>
      </p:pic>
      <p:sp>
        <p:nvSpPr>
          <p:cNvPr id="3" name="コンテンツ プレースホルダー 2"/>
          <p:cNvSpPr>
            <a:spLocks noGrp="1"/>
          </p:cNvSpPr>
          <p:nvPr>
            <p:ph idx="1"/>
          </p:nvPr>
        </p:nvSpPr>
        <p:spPr>
          <a:xfrm>
            <a:off x="480467" y="809328"/>
            <a:ext cx="8435280" cy="6048672"/>
          </a:xfrm>
          <a:ln w="38100">
            <a:solidFill>
              <a:srgbClr val="7030A0"/>
            </a:solidFill>
          </a:ln>
        </p:spPr>
        <p:txBody>
          <a:bodyPr>
            <a:normAutofit fontScale="77500" lnSpcReduction="20000"/>
          </a:bodyPr>
          <a:lstStyle/>
          <a:p>
            <a:pPr marL="0" indent="0">
              <a:buNone/>
            </a:pPr>
            <a:endParaRPr lang="ja-JP" altLang="en-US" dirty="0"/>
          </a:p>
          <a:p>
            <a:pPr marL="0" indent="0">
              <a:buNone/>
            </a:pPr>
            <a:r>
              <a:rPr lang="ja-JP" altLang="en-US" dirty="0">
                <a:solidFill>
                  <a:srgbClr val="00B050"/>
                </a:solidFill>
              </a:rPr>
              <a:t>　　　　　</a:t>
            </a:r>
            <a:r>
              <a:rPr lang="ja-JP" altLang="en-US" sz="5000" dirty="0">
                <a:solidFill>
                  <a:srgbClr val="00B050"/>
                </a:solidFill>
              </a:rPr>
              <a:t>副作用は薬が起こす</a:t>
            </a:r>
            <a:br>
              <a:rPr lang="ja-JP" altLang="en-US" sz="5000" dirty="0">
                <a:solidFill>
                  <a:srgbClr val="00B050"/>
                </a:solidFill>
              </a:rPr>
            </a:br>
            <a:r>
              <a:rPr lang="ja-JP" altLang="en-US" sz="5000" dirty="0">
                <a:solidFill>
                  <a:srgbClr val="00B050"/>
                </a:solidFill>
              </a:rPr>
              <a:t>           </a:t>
            </a:r>
            <a:r>
              <a:rPr lang="ja-JP" altLang="en-US" sz="5000" dirty="0">
                <a:solidFill>
                  <a:srgbClr val="7030A0"/>
                </a:solidFill>
              </a:rPr>
              <a:t>薬害は人が起こします</a:t>
            </a:r>
            <a:br>
              <a:rPr lang="ja-JP" altLang="en-US" sz="5000" dirty="0">
                <a:solidFill>
                  <a:srgbClr val="7030A0"/>
                </a:solidFill>
              </a:rPr>
            </a:br>
            <a:endParaRPr lang="ja-JP" altLang="en-US" sz="3500" b="1" dirty="0">
              <a:solidFill>
                <a:srgbClr val="7030A0"/>
              </a:solidFill>
              <a:latin typeface="HGPｺﾞｼｯｸM" panose="020B0600000000000000" pitchFamily="50" charset="-128"/>
              <a:ea typeface="HGPｺﾞｼｯｸM" panose="020B0600000000000000" pitchFamily="50" charset="-128"/>
            </a:endParaRPr>
          </a:p>
          <a:p>
            <a:pPr marL="0" indent="0">
              <a:buNone/>
            </a:pPr>
            <a:r>
              <a:rPr lang="ja-JP" altLang="en-US" sz="3500" b="1" dirty="0">
                <a:solidFill>
                  <a:srgbClr val="7030A0"/>
                </a:solidFill>
              </a:rPr>
              <a:t>・子宮頸がんワクチンの場合</a:t>
            </a:r>
          </a:p>
          <a:p>
            <a:pPr marL="0" indent="0">
              <a:buNone/>
            </a:pPr>
            <a:r>
              <a:rPr lang="ja-JP" altLang="en-US" sz="3500" dirty="0"/>
              <a:t>　　治療薬と違って、打たれるのは、</a:t>
            </a:r>
            <a:br>
              <a:rPr lang="ja-JP" altLang="en-US" sz="3500" dirty="0"/>
            </a:br>
            <a:r>
              <a:rPr lang="ja-JP" altLang="en-US" sz="3500" dirty="0"/>
              <a:t>      </a:t>
            </a:r>
            <a:r>
              <a:rPr lang="ja-JP" altLang="en-US" sz="3500" b="1" dirty="0">
                <a:solidFill>
                  <a:srgbClr val="FF6699"/>
                </a:solidFill>
              </a:rPr>
              <a:t>健康な少女</a:t>
            </a:r>
            <a:r>
              <a:rPr lang="ja-JP" altLang="en-US" sz="3500" dirty="0"/>
              <a:t>たち</a:t>
            </a:r>
          </a:p>
          <a:p>
            <a:pPr marL="0" indent="0">
              <a:buNone/>
            </a:pPr>
            <a:r>
              <a:rPr lang="ja-JP" altLang="en-US" sz="3500" dirty="0"/>
              <a:t>　　１学年</a:t>
            </a:r>
            <a:r>
              <a:rPr lang="en-US" altLang="ja-JP" sz="3500" dirty="0"/>
              <a:t>60</a:t>
            </a:r>
            <a:r>
              <a:rPr lang="ja-JP" altLang="en-US" sz="3500" dirty="0"/>
              <a:t>万人　費用１人 ５万円　　</a:t>
            </a:r>
            <a:br>
              <a:rPr lang="ja-JP" altLang="en-US" sz="3500" dirty="0"/>
            </a:br>
            <a:r>
              <a:rPr lang="ja-JP" altLang="en-US" sz="3500" dirty="0"/>
              <a:t>      </a:t>
            </a:r>
            <a:r>
              <a:rPr lang="en-US" altLang="ja-JP" sz="3500" dirty="0"/>
              <a:t>1</a:t>
            </a:r>
            <a:r>
              <a:rPr lang="ja-JP" altLang="en-US" sz="3500" dirty="0"/>
              <a:t>学年で３００億円が</a:t>
            </a:r>
          </a:p>
          <a:p>
            <a:pPr marL="0" indent="0">
              <a:buNone/>
            </a:pPr>
            <a:r>
              <a:rPr lang="ja-JP" altLang="en-US" sz="3500" dirty="0"/>
              <a:t>　　税金から製薬会社に</a:t>
            </a:r>
            <a:br>
              <a:rPr lang="ja-JP" altLang="en-US" sz="3500" dirty="0"/>
            </a:br>
            <a:r>
              <a:rPr lang="ja-JP" altLang="en-US" sz="3500" dirty="0"/>
              <a:t>　　打った医師には、</a:t>
            </a:r>
            <a:r>
              <a:rPr lang="en-US" altLang="ja-JP" sz="3500" dirty="0"/>
              <a:t>1</a:t>
            </a:r>
            <a:r>
              <a:rPr lang="ja-JP" altLang="en-US" sz="3500" dirty="0"/>
              <a:t>人 １万４０００円が</a:t>
            </a:r>
            <a:br>
              <a:rPr lang="ja-JP" altLang="en-US" sz="3500" dirty="0"/>
            </a:br>
            <a:r>
              <a:rPr lang="ja-JP" altLang="en-US" sz="3500" dirty="0"/>
              <a:t>　　</a:t>
            </a:r>
            <a:br>
              <a:rPr lang="ja-JP" altLang="en-US" sz="3500" dirty="0"/>
            </a:br>
            <a:r>
              <a:rPr lang="ja-JP" altLang="en-US" sz="3500" dirty="0"/>
              <a:t>そして、いま、</a:t>
            </a:r>
            <a:r>
              <a:rPr lang="ja-JP" altLang="en-US" sz="3500" dirty="0">
                <a:solidFill>
                  <a:srgbClr val="FF6699"/>
                </a:solidFill>
              </a:rPr>
              <a:t>男の子</a:t>
            </a:r>
            <a:r>
              <a:rPr lang="ja-JP" altLang="en-US" sz="3500" dirty="0"/>
              <a:t>にまで。。。</a:t>
            </a:r>
          </a:p>
          <a:p>
            <a:pPr marL="0" indent="0">
              <a:buNone/>
            </a:pPr>
            <a:r>
              <a:rPr lang="ja-JP" altLang="en-US" sz="3500" dirty="0"/>
              <a:t>　　</a:t>
            </a:r>
          </a:p>
          <a:p>
            <a:pPr marL="0" indent="0">
              <a:buNone/>
            </a:pPr>
            <a:endParaRPr lang="ja-JP" altLang="en-US" sz="3500" dirty="0"/>
          </a:p>
        </p:txBody>
      </p:sp>
      <p:sp>
        <p:nvSpPr>
          <p:cNvPr id="4" name="正方形/長方形 3"/>
          <p:cNvSpPr/>
          <p:nvPr/>
        </p:nvSpPr>
        <p:spPr>
          <a:xfrm>
            <a:off x="2286000" y="3105835"/>
            <a:ext cx="4572000" cy="369332"/>
          </a:xfrm>
          <a:prstGeom prst="rect">
            <a:avLst/>
          </a:prstGeom>
        </p:spPr>
        <p:txBody>
          <a:bodyPr>
            <a:spAutoFit/>
          </a:bodyPr>
          <a:lstStyle/>
          <a:p>
            <a:endParaRPr lang="ja-JP" altLang="en-US" dirty="0"/>
          </a:p>
        </p:txBody>
      </p:sp>
    </p:spTree>
    <p:extLst>
      <p:ext uri="{BB962C8B-B14F-4D97-AF65-F5344CB8AC3E}">
        <p14:creationId xmlns:p14="http://schemas.microsoft.com/office/powerpoint/2010/main" val="698935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04E4B5-9456-B76C-1CAC-A10CB3C75F34}"/>
              </a:ext>
            </a:extLst>
          </p:cNvPr>
          <p:cNvSpPr>
            <a:spLocks noGrp="1"/>
          </p:cNvSpPr>
          <p:nvPr>
            <p:ph type="title"/>
          </p:nvPr>
        </p:nvSpPr>
        <p:spPr>
          <a:xfrm>
            <a:off x="389704" y="-62260"/>
            <a:ext cx="7494663" cy="1143000"/>
          </a:xfrm>
        </p:spPr>
        <p:txBody>
          <a:bodyPr>
            <a:normAutofit/>
          </a:bodyPr>
          <a:lstStyle/>
          <a:p>
            <a:r>
              <a:rPr kumimoji="1" lang="ja-JP" altLang="en-US" dirty="0">
                <a:solidFill>
                  <a:srgbClr val="00B0F0"/>
                </a:solidFill>
              </a:rPr>
              <a:t>  </a:t>
            </a:r>
          </a:p>
        </p:txBody>
      </p:sp>
      <p:sp>
        <p:nvSpPr>
          <p:cNvPr id="3" name="コンテンツ プレースホルダー 2">
            <a:extLst>
              <a:ext uri="{FF2B5EF4-FFF2-40B4-BE49-F238E27FC236}">
                <a16:creationId xmlns:a16="http://schemas.microsoft.com/office/drawing/2014/main" id="{699261DE-9343-C5C4-0F1E-0BE293C8F523}"/>
              </a:ext>
            </a:extLst>
          </p:cNvPr>
          <p:cNvSpPr>
            <a:spLocks noGrp="1"/>
          </p:cNvSpPr>
          <p:nvPr>
            <p:ph idx="1"/>
          </p:nvPr>
        </p:nvSpPr>
        <p:spPr>
          <a:xfrm>
            <a:off x="107504" y="1080740"/>
            <a:ext cx="8507288" cy="4525963"/>
          </a:xfrm>
          <a:ln>
            <a:solidFill>
              <a:schemeClr val="bg1"/>
            </a:solidFill>
          </a:ln>
        </p:spPr>
        <p:txBody>
          <a:bodyPr>
            <a:normAutofit fontScale="92500" lnSpcReduction="20000"/>
          </a:bodyPr>
          <a:lstStyle/>
          <a:p>
            <a:pPr marL="0" indent="0">
              <a:buNone/>
            </a:pPr>
            <a:r>
              <a:rPr kumimoji="1" lang="ja-JP" altLang="en-US" dirty="0">
                <a:solidFill>
                  <a:srgbClr val="00B050"/>
                </a:solidFill>
              </a:rPr>
              <a:t>大手メディアやテレビでは</a:t>
            </a:r>
            <a:br>
              <a:rPr kumimoji="1" lang="ja-JP" altLang="en-US" dirty="0">
                <a:solidFill>
                  <a:srgbClr val="00B050"/>
                </a:solidFill>
              </a:rPr>
            </a:br>
            <a:r>
              <a:rPr kumimoji="1" lang="ja-JP" altLang="en-US" dirty="0">
                <a:solidFill>
                  <a:srgbClr val="00B050"/>
                </a:solidFill>
              </a:rPr>
              <a:t>このワクチンの</a:t>
            </a:r>
            <a:endParaRPr kumimoji="1" lang="en-US" altLang="ja-JP" dirty="0">
              <a:solidFill>
                <a:srgbClr val="00B050"/>
              </a:solidFill>
            </a:endParaRPr>
          </a:p>
          <a:p>
            <a:pPr marL="0" indent="0">
              <a:buNone/>
            </a:pPr>
            <a:r>
              <a:rPr kumimoji="1" lang="ja-JP" altLang="en-US" dirty="0">
                <a:solidFill>
                  <a:srgbClr val="00B050"/>
                </a:solidFill>
              </a:rPr>
              <a:t>被害を</a:t>
            </a:r>
            <a:br>
              <a:rPr kumimoji="1" lang="ja-JP" altLang="en-US" dirty="0">
                <a:solidFill>
                  <a:srgbClr val="00B050"/>
                </a:solidFill>
              </a:rPr>
            </a:br>
            <a:r>
              <a:rPr kumimoji="1" lang="ja-JP" altLang="en-US" dirty="0">
                <a:solidFill>
                  <a:srgbClr val="00B050"/>
                </a:solidFill>
              </a:rPr>
              <a:t>書けない日が</a:t>
            </a:r>
            <a:br>
              <a:rPr kumimoji="1" lang="ja-JP" altLang="en-US" dirty="0">
                <a:solidFill>
                  <a:srgbClr val="00B050"/>
                </a:solidFill>
              </a:rPr>
            </a:br>
            <a:r>
              <a:rPr kumimoji="1" lang="ja-JP" altLang="en-US" dirty="0">
                <a:solidFill>
                  <a:srgbClr val="00B050"/>
                </a:solidFill>
              </a:rPr>
              <a:t>続いています。</a:t>
            </a:r>
            <a:br>
              <a:rPr kumimoji="1" lang="ja-JP" altLang="en-US" dirty="0">
                <a:solidFill>
                  <a:srgbClr val="00B050"/>
                </a:solidFill>
              </a:rPr>
            </a:br>
            <a:endParaRPr kumimoji="1" lang="ja-JP" altLang="en-US" dirty="0">
              <a:solidFill>
                <a:srgbClr val="00B050"/>
              </a:solidFill>
            </a:endParaRPr>
          </a:p>
          <a:p>
            <a:pPr marL="0" indent="0">
              <a:buNone/>
            </a:pPr>
            <a:r>
              <a:rPr kumimoji="1" lang="ja-JP" altLang="en-US" dirty="0">
                <a:solidFill>
                  <a:srgbClr val="FF6699"/>
                </a:solidFill>
              </a:rPr>
              <a:t>朝日新聞に</a:t>
            </a:r>
          </a:p>
          <a:p>
            <a:pPr marL="0" indent="0">
              <a:buNone/>
            </a:pPr>
            <a:r>
              <a:rPr lang="ja-JP" altLang="en-US" dirty="0">
                <a:solidFill>
                  <a:srgbClr val="FF6699"/>
                </a:solidFill>
              </a:rPr>
              <a:t>書くことを許されず</a:t>
            </a:r>
          </a:p>
          <a:p>
            <a:pPr marL="0" indent="0">
              <a:buNone/>
            </a:pPr>
            <a:r>
              <a:rPr kumimoji="1" lang="ja-JP" altLang="en-US" dirty="0">
                <a:solidFill>
                  <a:srgbClr val="FF6699"/>
                </a:solidFill>
              </a:rPr>
              <a:t>退社して書いた</a:t>
            </a:r>
          </a:p>
          <a:p>
            <a:pPr marL="0" indent="0">
              <a:buNone/>
            </a:pPr>
            <a:r>
              <a:rPr kumimoji="1" lang="ja-JP" altLang="en-US" dirty="0">
                <a:solidFill>
                  <a:srgbClr val="FF6699"/>
                </a:solidFill>
              </a:rPr>
              <a:t>高波淳さんの記事。。</a:t>
            </a:r>
          </a:p>
        </p:txBody>
      </p:sp>
      <p:pic>
        <p:nvPicPr>
          <p:cNvPr id="5" name="図 4">
            <a:extLst>
              <a:ext uri="{FF2B5EF4-FFF2-40B4-BE49-F238E27FC236}">
                <a16:creationId xmlns:a16="http://schemas.microsoft.com/office/drawing/2014/main" id="{C04BE49D-4F55-5C9A-39AC-60DA97B2A511}"/>
              </a:ext>
            </a:extLst>
          </p:cNvPr>
          <p:cNvPicPr>
            <a:picLocks noChangeAspect="1"/>
          </p:cNvPicPr>
          <p:nvPr/>
        </p:nvPicPr>
        <p:blipFill>
          <a:blip r:embed="rId2"/>
          <a:stretch>
            <a:fillRect/>
          </a:stretch>
        </p:blipFill>
        <p:spPr>
          <a:xfrm>
            <a:off x="4483691" y="372157"/>
            <a:ext cx="4660309" cy="6113685"/>
          </a:xfrm>
          <a:prstGeom prst="rect">
            <a:avLst/>
          </a:prstGeom>
          <a:ln w="28575">
            <a:solidFill>
              <a:srgbClr val="FF6699"/>
            </a:solidFill>
          </a:ln>
        </p:spPr>
      </p:pic>
    </p:spTree>
    <p:extLst>
      <p:ext uri="{BB962C8B-B14F-4D97-AF65-F5344CB8AC3E}">
        <p14:creationId xmlns:p14="http://schemas.microsoft.com/office/powerpoint/2010/main" val="74369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8E3AD5-A53E-B1EB-C954-E768475C56D0}"/>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0367D05-9A40-8F60-9813-29E385D0AC68}"/>
              </a:ext>
            </a:extLst>
          </p:cNvPr>
          <p:cNvSpPr>
            <a:spLocks noGrp="1"/>
          </p:cNvSpPr>
          <p:nvPr>
            <p:ph idx="1"/>
          </p:nvPr>
        </p:nvSpPr>
        <p:spPr/>
        <p:txBody>
          <a:bodyPr/>
          <a:lstStyle/>
          <a:p>
            <a:endParaRPr kumimoji="1" lang="ja-JP" altLang="en-US" dirty="0"/>
          </a:p>
        </p:txBody>
      </p:sp>
      <p:graphicFrame>
        <p:nvGraphicFramePr>
          <p:cNvPr id="4" name="オブジェクト 3">
            <a:extLst>
              <a:ext uri="{FF2B5EF4-FFF2-40B4-BE49-F238E27FC236}">
                <a16:creationId xmlns:a16="http://schemas.microsoft.com/office/drawing/2014/main" id="{57DFF130-7FD7-1BF0-8FA5-D4EC2C1E5884}"/>
              </a:ext>
            </a:extLst>
          </p:cNvPr>
          <p:cNvGraphicFramePr>
            <a:graphicFrameLocks noChangeAspect="1"/>
          </p:cNvGraphicFramePr>
          <p:nvPr>
            <p:extLst>
              <p:ext uri="{D42A27DB-BD31-4B8C-83A1-F6EECF244321}">
                <p14:modId xmlns:p14="http://schemas.microsoft.com/office/powerpoint/2010/main" val="1081398894"/>
              </p:ext>
            </p:extLst>
          </p:nvPr>
        </p:nvGraphicFramePr>
        <p:xfrm>
          <a:off x="2339752" y="0"/>
          <a:ext cx="4896544" cy="6917854"/>
        </p:xfrm>
        <a:graphic>
          <a:graphicData uri="http://schemas.openxmlformats.org/presentationml/2006/ole">
            <mc:AlternateContent xmlns:mc="http://schemas.openxmlformats.org/markup-compatibility/2006">
              <mc:Choice xmlns:v="urn:schemas-microsoft-com:vml" Requires="v">
                <p:oleObj name="Acrobat Document" r:id="rId2" imgW="4914785" imgH="6943725" progId="Acrobat.Document.DC">
                  <p:embed/>
                </p:oleObj>
              </mc:Choice>
              <mc:Fallback>
                <p:oleObj name="Acrobat Document" r:id="rId2" imgW="4914785" imgH="6943725" progId="Acrobat.Document.DC">
                  <p:embed/>
                  <p:pic>
                    <p:nvPicPr>
                      <p:cNvPr id="0" name=""/>
                      <p:cNvPicPr/>
                      <p:nvPr/>
                    </p:nvPicPr>
                    <p:blipFill>
                      <a:blip r:embed="rId3"/>
                      <a:stretch>
                        <a:fillRect/>
                      </a:stretch>
                    </p:blipFill>
                    <p:spPr>
                      <a:xfrm>
                        <a:off x="2339752" y="0"/>
                        <a:ext cx="4896544" cy="6917854"/>
                      </a:xfrm>
                      <a:prstGeom prst="rect">
                        <a:avLst/>
                      </a:prstGeom>
                    </p:spPr>
                  </p:pic>
                </p:oleObj>
              </mc:Fallback>
            </mc:AlternateContent>
          </a:graphicData>
        </a:graphic>
      </p:graphicFrame>
    </p:spTree>
    <p:extLst>
      <p:ext uri="{BB962C8B-B14F-4D97-AF65-F5344CB8AC3E}">
        <p14:creationId xmlns:p14="http://schemas.microsoft.com/office/powerpoint/2010/main" val="41416246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633D4C-9546-20AD-B31B-2CA5B37C9B2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B508C6C-AAC4-F51F-06DF-02858EDE701F}"/>
              </a:ext>
            </a:extLst>
          </p:cNvPr>
          <p:cNvSpPr>
            <a:spLocks noGrp="1"/>
          </p:cNvSpPr>
          <p:nvPr>
            <p:ph idx="1"/>
          </p:nvPr>
        </p:nvSpPr>
        <p:spPr/>
        <p:txBody>
          <a:bodyPr/>
          <a:lstStyle/>
          <a:p>
            <a:endParaRPr kumimoji="1" lang="ja-JP" altLang="en-US"/>
          </a:p>
        </p:txBody>
      </p:sp>
      <p:graphicFrame>
        <p:nvGraphicFramePr>
          <p:cNvPr id="4" name="オブジェクト 3">
            <a:extLst>
              <a:ext uri="{FF2B5EF4-FFF2-40B4-BE49-F238E27FC236}">
                <a16:creationId xmlns:a16="http://schemas.microsoft.com/office/drawing/2014/main" id="{8667D67A-1744-CF1F-7C18-1E58352B6248}"/>
              </a:ext>
            </a:extLst>
          </p:cNvPr>
          <p:cNvGraphicFramePr>
            <a:graphicFrameLocks noChangeAspect="1"/>
          </p:cNvGraphicFramePr>
          <p:nvPr>
            <p:extLst>
              <p:ext uri="{D42A27DB-BD31-4B8C-83A1-F6EECF244321}">
                <p14:modId xmlns:p14="http://schemas.microsoft.com/office/powerpoint/2010/main" val="1415844430"/>
              </p:ext>
            </p:extLst>
          </p:nvPr>
        </p:nvGraphicFramePr>
        <p:xfrm>
          <a:off x="1691680" y="-243408"/>
          <a:ext cx="4911973" cy="6939653"/>
        </p:xfrm>
        <a:graphic>
          <a:graphicData uri="http://schemas.openxmlformats.org/presentationml/2006/ole">
            <mc:AlternateContent xmlns:mc="http://schemas.openxmlformats.org/markup-compatibility/2006">
              <mc:Choice xmlns:v="urn:schemas-microsoft-com:vml" Requires="v">
                <p:oleObj name="Acrobat Document" r:id="rId2" imgW="4914785" imgH="6943725" progId="Acrobat.Document.DC">
                  <p:embed/>
                </p:oleObj>
              </mc:Choice>
              <mc:Fallback>
                <p:oleObj name="Acrobat Document" r:id="rId2" imgW="4914785" imgH="6943725" progId="Acrobat.Document.DC">
                  <p:embed/>
                  <p:pic>
                    <p:nvPicPr>
                      <p:cNvPr id="0" name=""/>
                      <p:cNvPicPr/>
                      <p:nvPr/>
                    </p:nvPicPr>
                    <p:blipFill>
                      <a:blip r:embed="rId3"/>
                      <a:stretch>
                        <a:fillRect/>
                      </a:stretch>
                    </p:blipFill>
                    <p:spPr>
                      <a:xfrm>
                        <a:off x="1691680" y="-243408"/>
                        <a:ext cx="4911973" cy="6939653"/>
                      </a:xfrm>
                      <a:prstGeom prst="rect">
                        <a:avLst/>
                      </a:prstGeom>
                    </p:spPr>
                  </p:pic>
                </p:oleObj>
              </mc:Fallback>
            </mc:AlternateContent>
          </a:graphicData>
        </a:graphic>
      </p:graphicFrame>
    </p:spTree>
    <p:extLst>
      <p:ext uri="{BB962C8B-B14F-4D97-AF65-F5344CB8AC3E}">
        <p14:creationId xmlns:p14="http://schemas.microsoft.com/office/powerpoint/2010/main" val="33204105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p:txBody>
          <a:bodyPr/>
          <a:lstStyle/>
          <a:p>
            <a:endParaRPr kumimoji="1" lang="ja-JP" altLang="en-US" dirty="0"/>
          </a:p>
        </p:txBody>
      </p:sp>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48036" y="59287"/>
            <a:ext cx="6508378" cy="4689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950751" y="2491407"/>
            <a:ext cx="6602506" cy="4341023"/>
          </a:xfrm>
          <a:prstGeom prst="rect">
            <a:avLst/>
          </a:prstGeom>
          <a:noFill/>
          <a:ln w="9525">
            <a:solidFill>
              <a:srgbClr val="0070C0"/>
            </a:solidFill>
            <a:miter lim="800000"/>
            <a:headEnd/>
            <a:tailEnd/>
          </a:ln>
          <a:extLst>
            <a:ext uri="{909E8E84-426E-40DD-AFC4-6F175D3DCCD1}">
              <a14:hiddenFill xmlns:a14="http://schemas.microsoft.com/office/drawing/2010/main">
                <a:solidFill>
                  <a:schemeClr val="accent1"/>
                </a:solidFill>
              </a14:hiddenFill>
            </a:ext>
          </a:extLst>
        </p:spPr>
      </p:pic>
      <p:sp>
        <p:nvSpPr>
          <p:cNvPr id="2" name="正方形/長方形 1"/>
          <p:cNvSpPr/>
          <p:nvPr/>
        </p:nvSpPr>
        <p:spPr>
          <a:xfrm>
            <a:off x="4067944" y="764704"/>
            <a:ext cx="4753391" cy="646331"/>
          </a:xfrm>
          <a:prstGeom prst="rect">
            <a:avLst/>
          </a:prstGeom>
          <a:ln w="28575">
            <a:solidFill>
              <a:srgbClr val="00B0F0"/>
            </a:solidFill>
          </a:ln>
        </p:spPr>
        <p:txBody>
          <a:bodyPr wrap="square">
            <a:spAutoFit/>
          </a:bodyPr>
          <a:lstStyle/>
          <a:p>
            <a:r>
              <a:rPr lang="ja-JP" altLang="en-US" dirty="0"/>
              <a:t>ゆきえにしネット</a:t>
            </a:r>
            <a:r>
              <a:rPr lang="en-US" altLang="ja-JP" dirty="0">
                <a:hlinkClick r:id="rId4"/>
              </a:rPr>
              <a:t>http://www.yuki-enishi.com/</a:t>
            </a:r>
            <a:endParaRPr lang="ja-JP" altLang="en-US" dirty="0"/>
          </a:p>
          <a:p>
            <a:r>
              <a:rPr lang="ja-JP" altLang="en-US" dirty="0"/>
              <a:t>　　をクリックするとこのような情報が</a:t>
            </a:r>
            <a:endParaRPr lang="en-US" altLang="ja-JP" dirty="0"/>
          </a:p>
        </p:txBody>
      </p:sp>
    </p:spTree>
    <p:extLst>
      <p:ext uri="{BB962C8B-B14F-4D97-AF65-F5344CB8AC3E}">
        <p14:creationId xmlns:p14="http://schemas.microsoft.com/office/powerpoint/2010/main" val="255518768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idx="1"/>
          </p:nvPr>
        </p:nvSpPr>
        <p:spPr>
          <a:xfrm>
            <a:off x="179512" y="332656"/>
            <a:ext cx="8661648" cy="5472608"/>
          </a:xfrm>
          <a:ln w="19050">
            <a:solidFill>
              <a:srgbClr val="00B0F0"/>
            </a:solidFill>
          </a:ln>
        </p:spPr>
        <p:txBody>
          <a:bodyPr>
            <a:normAutofit fontScale="47500" lnSpcReduction="20000"/>
          </a:bodyPr>
          <a:lstStyle/>
          <a:p>
            <a:pPr marL="0" indent="0">
              <a:buNone/>
            </a:pPr>
            <a:r>
              <a:rPr kumimoji="1" lang="ja-JP" altLang="en-US" dirty="0"/>
              <a:t>　　</a:t>
            </a:r>
          </a:p>
          <a:p>
            <a:pPr marL="0" indent="0">
              <a:buNone/>
            </a:pPr>
            <a:r>
              <a:rPr lang="ja-JP" altLang="en-US" dirty="0"/>
              <a:t>　　　　　　　　　　　　　　　　　　　</a:t>
            </a:r>
            <a:r>
              <a:rPr lang="ja-JP" altLang="en-US" dirty="0">
                <a:latin typeface="HGPｺﾞｼｯｸE" panose="020B0900000000000000" pitchFamily="50" charset="-128"/>
                <a:ea typeface="HGPｺﾞｼｯｸE" panose="020B0900000000000000" pitchFamily="50" charset="-128"/>
              </a:rPr>
              <a:t>　　おまけ・</a:t>
            </a:r>
            <a:r>
              <a:rPr lang="ja-JP" altLang="en-US" sz="3800" b="1" dirty="0">
                <a:solidFill>
                  <a:srgbClr val="FF6699"/>
                </a:solidFill>
                <a:latin typeface="HGPｺﾞｼｯｸE" panose="020B0900000000000000" pitchFamily="50" charset="-128"/>
                <a:ea typeface="HGPｺﾞｼｯｸE" panose="020B0900000000000000" pitchFamily="50" charset="-128"/>
              </a:rPr>
              <a:t>自己紹介</a:t>
            </a:r>
            <a:r>
              <a:rPr lang="ja-JP" altLang="en-US" sz="5100" b="1" dirty="0">
                <a:solidFill>
                  <a:srgbClr val="FF6699"/>
                </a:solidFill>
                <a:latin typeface="HGPｺﾞｼｯｸE" panose="020B0900000000000000" pitchFamily="50" charset="-128"/>
                <a:ea typeface="HGPｺﾞｼｯｸE" panose="020B0900000000000000" pitchFamily="50" charset="-128"/>
              </a:rPr>
              <a:t>　</a:t>
            </a:r>
            <a:r>
              <a:rPr lang="ja-JP" altLang="en-US" sz="4200" b="1" dirty="0">
                <a:solidFill>
                  <a:srgbClr val="FF6699"/>
                </a:solidFill>
                <a:latin typeface="HGPｺﾞｼｯｸE" panose="020B0900000000000000" pitchFamily="50" charset="-128"/>
                <a:ea typeface="HGPｺﾞｼｯｸE" panose="020B0900000000000000" pitchFamily="50" charset="-128"/>
              </a:rPr>
              <a:t>昔は医学記者でした</a:t>
            </a:r>
          </a:p>
          <a:p>
            <a:pPr marL="0" indent="0">
              <a:buNone/>
            </a:pPr>
            <a:endParaRPr kumimoji="1" lang="ja-JP" altLang="en-US" sz="3800" dirty="0">
              <a:latin typeface="HGPｺﾞｼｯｸE" panose="020B0900000000000000" pitchFamily="50" charset="-128"/>
              <a:ea typeface="HGPｺﾞｼｯｸE" panose="020B0900000000000000" pitchFamily="50" charset="-128"/>
            </a:endParaRPr>
          </a:p>
          <a:p>
            <a:pPr marL="0" indent="0">
              <a:buNone/>
            </a:pPr>
            <a:r>
              <a:rPr kumimoji="1" lang="ja-JP" altLang="en-US" sz="3800" dirty="0">
                <a:latin typeface="HGPｺﾞｼｯｸE" panose="020B0900000000000000" pitchFamily="50" charset="-128"/>
                <a:ea typeface="HGPｺﾞｼｯｸE" panose="020B0900000000000000" pitchFamily="50" charset="-128"/>
              </a:rPr>
              <a:t>もとは、生命科学の</a:t>
            </a:r>
            <a:r>
              <a:rPr kumimoji="1" lang="ja-JP" altLang="en-US" sz="3800" b="1" dirty="0">
                <a:solidFill>
                  <a:srgbClr val="00B0F0"/>
                </a:solidFill>
                <a:latin typeface="HGPｺﾞｼｯｸE" panose="020B0900000000000000" pitchFamily="50" charset="-128"/>
                <a:ea typeface="HGPｺﾞｼｯｸE" panose="020B0900000000000000" pitchFamily="50" charset="-128"/>
              </a:rPr>
              <a:t>研究者志望。</a:t>
            </a:r>
            <a:r>
              <a:rPr kumimoji="1" lang="ja-JP" altLang="en-US" sz="3800" dirty="0">
                <a:latin typeface="HGPｺﾞｼｯｸE" panose="020B0900000000000000" pitchFamily="50" charset="-128"/>
                <a:ea typeface="HGPｺﾞｼｯｸE" panose="020B0900000000000000" pitchFamily="50" charset="-128"/>
              </a:rPr>
              <a:t>　学者の世界のドロドロに幻滅して。</a:t>
            </a:r>
            <a:r>
              <a:rPr lang="ja-JP" altLang="en-US" sz="3800" dirty="0">
                <a:latin typeface="HGPｺﾞｼｯｸE" panose="020B0900000000000000" pitchFamily="50" charset="-128"/>
                <a:ea typeface="HGPｺﾞｼｯｸE" panose="020B0900000000000000" pitchFamily="50" charset="-128"/>
              </a:rPr>
              <a:t>朝日新聞へ。</a:t>
            </a:r>
            <a:endParaRPr kumimoji="1" lang="ja-JP" altLang="en-US" sz="3800" dirty="0">
              <a:latin typeface="HGPｺﾞｼｯｸE" panose="020B0900000000000000" pitchFamily="50" charset="-128"/>
              <a:ea typeface="HGPｺﾞｼｯｸE" panose="020B0900000000000000" pitchFamily="50" charset="-128"/>
            </a:endParaRPr>
          </a:p>
          <a:p>
            <a:pPr marL="0" indent="0">
              <a:buNone/>
            </a:pPr>
            <a:r>
              <a:rPr lang="ja-JP" altLang="en-US" sz="3800" dirty="0">
                <a:latin typeface="HGPｺﾞｼｯｸE" panose="020B0900000000000000" pitchFamily="50" charset="-128"/>
                <a:ea typeface="HGPｺﾞｼｯｸE" panose="020B0900000000000000" pitchFamily="50" charset="-128"/>
              </a:rPr>
              <a:t>　　　　当時は「新聞記者は男の仕事・女はいらない。」という時代</a:t>
            </a:r>
            <a:br>
              <a:rPr lang="ja-JP" altLang="en-US" sz="3800" dirty="0">
                <a:latin typeface="HGPｺﾞｼｯｸE" panose="020B0900000000000000" pitchFamily="50" charset="-128"/>
                <a:ea typeface="HGPｺﾞｼｯｸE" panose="020B0900000000000000" pitchFamily="50" charset="-128"/>
              </a:rPr>
            </a:br>
            <a:r>
              <a:rPr lang="ja-JP" altLang="en-US" sz="3800" dirty="0">
                <a:latin typeface="HGPｺﾞｼｯｸE" panose="020B0900000000000000" pitchFamily="50" charset="-128"/>
                <a:ea typeface="HGPｺﾞｼｯｸE" panose="020B0900000000000000" pitchFamily="50" charset="-128"/>
              </a:rPr>
              <a:t>　　　　でも、男子禁制のオリンピックの女子選手村</a:t>
            </a:r>
            <a:r>
              <a:rPr kumimoji="1" lang="ja-JP" altLang="en-US" sz="3800" dirty="0">
                <a:latin typeface="HGPｺﾞｼｯｸE" panose="020B0900000000000000" pitchFamily="50" charset="-128"/>
                <a:ea typeface="HGPｺﾞｼｯｸE" panose="020B0900000000000000" pitchFamily="50" charset="-128"/>
              </a:rPr>
              <a:t>で、他社に抜かれたら一大事</a:t>
            </a:r>
          </a:p>
          <a:p>
            <a:pPr marL="0" indent="0">
              <a:buNone/>
            </a:pPr>
            <a:r>
              <a:rPr lang="ja-JP" altLang="en-US" sz="3800" dirty="0">
                <a:latin typeface="HGPｺﾞｼｯｸE" panose="020B0900000000000000" pitchFamily="50" charset="-128"/>
                <a:ea typeface="HGPｺﾞｼｯｸE" panose="020B0900000000000000" pitchFamily="50" charset="-128"/>
              </a:rPr>
              <a:t>　　　　</a:t>
            </a:r>
            <a:r>
              <a:rPr lang="ja-JP" altLang="en-US" sz="3800" b="1" dirty="0">
                <a:solidFill>
                  <a:srgbClr val="FF6699"/>
                </a:solidFill>
                <a:latin typeface="HGPｺﾞｼｯｸE" panose="020B0900000000000000" pitchFamily="50" charset="-128"/>
                <a:ea typeface="HGPｺﾞｼｯｸE" panose="020B0900000000000000" pitchFamily="50" charset="-128"/>
              </a:rPr>
              <a:t>しかたがない、</a:t>
            </a:r>
            <a:r>
              <a:rPr kumimoji="1" lang="ja-JP" altLang="en-US" sz="3800" b="1" dirty="0">
                <a:solidFill>
                  <a:srgbClr val="FF6699"/>
                </a:solidFill>
                <a:latin typeface="HGPｺﾞｼｯｸE" panose="020B0900000000000000" pitchFamily="50" charset="-128"/>
                <a:ea typeface="HGPｺﾞｼｯｸE" panose="020B0900000000000000" pitchFamily="50" charset="-128"/>
              </a:rPr>
              <a:t>女をとるか～</a:t>
            </a:r>
            <a:r>
              <a:rPr kumimoji="1" lang="ja-JP" altLang="en-US" sz="3800" dirty="0">
                <a:latin typeface="HGPｺﾞｼｯｸE" panose="020B0900000000000000" pitchFamily="50" charset="-128"/>
                <a:ea typeface="HGPｺﾞｼｯｸE" panose="020B0900000000000000" pitchFamily="50" charset="-128"/>
              </a:rPr>
              <a:t>　各社</a:t>
            </a:r>
            <a:r>
              <a:rPr kumimoji="1" lang="en-US" altLang="ja-JP" sz="3800" dirty="0">
                <a:latin typeface="HGPｺﾞｼｯｸE" panose="020B0900000000000000" pitchFamily="50" charset="-128"/>
                <a:ea typeface="HGPｺﾞｼｯｸE" panose="020B0900000000000000" pitchFamily="50" charset="-128"/>
              </a:rPr>
              <a:t>1963</a:t>
            </a:r>
            <a:r>
              <a:rPr kumimoji="1" lang="ja-JP" altLang="en-US" sz="3800" dirty="0">
                <a:latin typeface="HGPｺﾞｼｯｸE" panose="020B0900000000000000" pitchFamily="50" charset="-128"/>
                <a:ea typeface="HGPｺﾞｼｯｸE" panose="020B0900000000000000" pitchFamily="50" charset="-128"/>
              </a:rPr>
              <a:t>年だけ女性を採用</a:t>
            </a:r>
          </a:p>
          <a:p>
            <a:pPr marL="0" indent="0">
              <a:buNone/>
            </a:pPr>
            <a:endParaRPr kumimoji="1" lang="ja-JP" altLang="en-US" sz="3800" dirty="0">
              <a:latin typeface="HGPｺﾞｼｯｸE" panose="020B0900000000000000" pitchFamily="50" charset="-128"/>
              <a:ea typeface="HGPｺﾞｼｯｸE" panose="020B0900000000000000" pitchFamily="50" charset="-128"/>
            </a:endParaRPr>
          </a:p>
          <a:p>
            <a:pPr marL="0" indent="0">
              <a:buNone/>
            </a:pPr>
            <a:r>
              <a:rPr kumimoji="1" lang="ja-JP" altLang="en-US" sz="3800" dirty="0">
                <a:latin typeface="HGPｺﾞｼｯｸE" panose="020B0900000000000000" pitchFamily="50" charset="-128"/>
                <a:ea typeface="HGPｺﾞｼｯｸE" panose="020B0900000000000000" pitchFamily="50" charset="-128"/>
              </a:rPr>
              <a:t>科学部へ。「みんなの健康」を１０年</a:t>
            </a:r>
          </a:p>
          <a:p>
            <a:pPr marL="0" indent="0">
              <a:buNone/>
            </a:pPr>
            <a:r>
              <a:rPr lang="ja-JP" altLang="en-US" sz="3800" dirty="0">
                <a:latin typeface="HGPｺﾞｼｯｸE" panose="020B0900000000000000" pitchFamily="50" charset="-128"/>
                <a:ea typeface="HGPｺﾞｼｯｸE" panose="020B0900000000000000" pitchFamily="50" charset="-128"/>
              </a:rPr>
              <a:t>　　</a:t>
            </a:r>
            <a:r>
              <a:rPr lang="ja-JP" altLang="en-US" sz="3800" b="1" dirty="0">
                <a:solidFill>
                  <a:srgbClr val="00B050"/>
                </a:solidFill>
                <a:latin typeface="HGPｺﾞｼｯｸE" panose="020B0900000000000000" pitchFamily="50" charset="-128"/>
                <a:ea typeface="HGPｺﾞｼｯｸE" panose="020B0900000000000000" pitchFamily="50" charset="-128"/>
              </a:rPr>
              <a:t>「善玉コレステロール」「悪玉コレステロール」という言葉を発明</a:t>
            </a:r>
            <a:r>
              <a:rPr lang="en-US" altLang="ja-JP" sz="3800" b="1" dirty="0">
                <a:solidFill>
                  <a:srgbClr val="00B050"/>
                </a:solidFill>
                <a:latin typeface="HGPｺﾞｼｯｸE" panose="020B0900000000000000" pitchFamily="50" charset="-128"/>
                <a:ea typeface="HGPｺﾞｼｯｸE" panose="020B0900000000000000" pitchFamily="50" charset="-128"/>
              </a:rPr>
              <a:t>o(^^o) (o^^o) (o^^)o </a:t>
            </a:r>
            <a:endParaRPr lang="ja-JP" altLang="en-US" sz="3800" b="1" dirty="0">
              <a:solidFill>
                <a:srgbClr val="00B050"/>
              </a:solidFill>
              <a:latin typeface="HGPｺﾞｼｯｸE" panose="020B0900000000000000" pitchFamily="50" charset="-128"/>
              <a:ea typeface="HGPｺﾞｼｯｸE" panose="020B0900000000000000" pitchFamily="50" charset="-128"/>
            </a:endParaRPr>
          </a:p>
          <a:p>
            <a:pPr marL="0" indent="0">
              <a:buNone/>
            </a:pPr>
            <a:r>
              <a:rPr kumimoji="1" lang="ja-JP" altLang="en-US" sz="3800" dirty="0">
                <a:latin typeface="HGPｺﾞｼｯｸE" panose="020B0900000000000000" pitchFamily="50" charset="-128"/>
                <a:ea typeface="HGPｺﾞｼｯｸE" panose="020B0900000000000000" pitchFamily="50" charset="-128"/>
              </a:rPr>
              <a:t>　　</a:t>
            </a:r>
            <a:r>
              <a:rPr kumimoji="1" lang="ja-JP" altLang="en-US" sz="3800" dirty="0">
                <a:solidFill>
                  <a:srgbClr val="FF6699"/>
                </a:solidFill>
                <a:latin typeface="HGPｺﾞｼｯｸE" panose="020B0900000000000000" pitchFamily="50" charset="-128"/>
                <a:ea typeface="HGPｺﾞｼｯｸE" panose="020B0900000000000000" pitchFamily="50" charset="-128"/>
              </a:rPr>
              <a:t>調査報道「日赤産院名誉院長連続手術ミス事件」</a:t>
            </a:r>
          </a:p>
          <a:p>
            <a:pPr marL="0" indent="0">
              <a:buNone/>
            </a:pPr>
            <a:r>
              <a:rPr lang="ja-JP" altLang="en-US" sz="3800">
                <a:latin typeface="HGPｺﾞｼｯｸE" panose="020B0900000000000000" pitchFamily="50" charset="-128"/>
                <a:ea typeface="HGPｺﾞｼｯｸE" panose="020B0900000000000000" pitchFamily="50" charset="-128"/>
              </a:rPr>
              <a:t>　　不必要だった移植手術・</a:t>
            </a:r>
            <a:r>
              <a:rPr lang="ja-JP" altLang="en-US" sz="3800" dirty="0">
                <a:latin typeface="HGPｺﾞｼｯｸE" panose="020B0900000000000000" pitchFamily="50" charset="-128"/>
                <a:ea typeface="HGPｺﾞｼｯｸE" panose="020B0900000000000000" pitchFamily="50" charset="-128"/>
              </a:rPr>
              <a:t>死の</a:t>
            </a:r>
            <a:r>
              <a:rPr lang="ja-JP" altLang="en-US" sz="3800">
                <a:latin typeface="HGPｺﾞｼｯｸE" panose="020B0900000000000000" pitchFamily="50" charset="-128"/>
                <a:ea typeface="HGPｺﾞｼｯｸE" panose="020B0900000000000000" pitchFamily="50" charset="-128"/>
              </a:rPr>
              <a:t>判定にも疑問</a:t>
            </a:r>
            <a:br>
              <a:rPr lang="ja-JP" altLang="en-US" sz="3800" dirty="0">
                <a:latin typeface="HGPｺﾞｼｯｸE" panose="020B0900000000000000" pitchFamily="50" charset="-128"/>
                <a:ea typeface="HGPｺﾞｼｯｸE" panose="020B0900000000000000" pitchFamily="50" charset="-128"/>
              </a:rPr>
            </a:br>
            <a:r>
              <a:rPr lang="ja-JP" altLang="en-US" sz="3800" dirty="0">
                <a:latin typeface="HGPｺﾞｼｯｸE" panose="020B0900000000000000" pitchFamily="50" charset="-128"/>
                <a:ea typeface="HGPｺﾞｼｯｸE" panose="020B0900000000000000" pitchFamily="50" charset="-128"/>
              </a:rPr>
              <a:t>                   </a:t>
            </a:r>
            <a:r>
              <a:rPr lang="ja-JP" altLang="en-US" sz="3800" dirty="0">
                <a:solidFill>
                  <a:srgbClr val="FF6699"/>
                </a:solidFill>
                <a:latin typeface="HGPｺﾞｼｯｸE" panose="020B0900000000000000" pitchFamily="50" charset="-128"/>
                <a:ea typeface="HGPｺﾞｼｯｸE" panose="020B0900000000000000" pitchFamily="50" charset="-128"/>
              </a:rPr>
              <a:t>和田心臓移植</a:t>
            </a:r>
            <a:r>
              <a:rPr lang="ja-JP" altLang="en-US" sz="3800" dirty="0">
                <a:latin typeface="HGPｺﾞｼｯｸE" panose="020B0900000000000000" pitchFamily="50" charset="-128"/>
                <a:ea typeface="HGPｺﾞｼｯｸE" panose="020B0900000000000000" pitchFamily="50" charset="-128"/>
              </a:rPr>
              <a:t>の真相は、学会誌がきっかけ。</a:t>
            </a:r>
          </a:p>
          <a:p>
            <a:pPr marL="0" indent="0">
              <a:buNone/>
            </a:pPr>
            <a:r>
              <a:rPr lang="ja-JP" altLang="en-US" sz="3800" dirty="0">
                <a:latin typeface="HGPｺﾞｼｯｸE" panose="020B0900000000000000" pitchFamily="50" charset="-128"/>
                <a:ea typeface="HGPｺﾞｼｯｸE" panose="020B0900000000000000" pitchFamily="50" charset="-128"/>
              </a:rPr>
              <a:t>　　薬効についての</a:t>
            </a:r>
            <a:r>
              <a:rPr lang="ja-JP" altLang="en-US" sz="3800" dirty="0">
                <a:solidFill>
                  <a:srgbClr val="FF6699"/>
                </a:solidFill>
                <a:latin typeface="HGPｺﾞｼｯｸE" panose="020B0900000000000000" pitchFamily="50" charset="-128"/>
                <a:ea typeface="HGPｺﾞｼｯｸE" panose="020B0900000000000000" pitchFamily="50" charset="-128"/>
              </a:rPr>
              <a:t>「雨乞いの論理」「３</a:t>
            </a:r>
            <a:r>
              <a:rPr lang="ja-JP" altLang="en-US" sz="3800" dirty="0" err="1">
                <a:solidFill>
                  <a:srgbClr val="FF6699"/>
                </a:solidFill>
                <a:latin typeface="HGPｺﾞｼｯｸE" panose="020B0900000000000000" pitchFamily="50" charset="-128"/>
                <a:ea typeface="HGPｺﾞｼｯｸE" panose="020B0900000000000000" pitchFamily="50" charset="-128"/>
              </a:rPr>
              <a:t>たの</a:t>
            </a:r>
            <a:r>
              <a:rPr lang="ja-JP" altLang="en-US" sz="3800" dirty="0">
                <a:solidFill>
                  <a:srgbClr val="FF6699"/>
                </a:solidFill>
                <a:latin typeface="HGPｺﾞｼｯｸE" panose="020B0900000000000000" pitchFamily="50" charset="-128"/>
                <a:ea typeface="HGPｺﾞｼｯｸE" panose="020B0900000000000000" pitchFamily="50" charset="-128"/>
              </a:rPr>
              <a:t>論理」</a:t>
            </a:r>
            <a:r>
              <a:rPr lang="ja-JP" altLang="en-US" sz="3800" dirty="0">
                <a:latin typeface="HGPｺﾞｼｯｸE" panose="020B0900000000000000" pitchFamily="50" charset="-128"/>
                <a:ea typeface="HGPｺﾞｼｯｸE" panose="020B0900000000000000" pitchFamily="50" charset="-128"/>
              </a:rPr>
              <a:t>追放記事</a:t>
            </a:r>
          </a:p>
          <a:p>
            <a:pPr marL="0" indent="0">
              <a:buNone/>
            </a:pPr>
            <a:r>
              <a:rPr kumimoji="1" lang="ja-JP" altLang="en-US" sz="3800" dirty="0">
                <a:latin typeface="HGPｺﾞｼｯｸE" panose="020B0900000000000000" pitchFamily="50" charset="-128"/>
                <a:ea typeface="HGPｺﾞｼｯｸE" panose="020B0900000000000000" pitchFamily="50" charset="-128"/>
              </a:rPr>
              <a:t>　　</a:t>
            </a:r>
            <a:r>
              <a:rPr kumimoji="1" lang="ja-JP" altLang="en-US" sz="3800" b="1" dirty="0">
                <a:solidFill>
                  <a:srgbClr val="7030A0"/>
                </a:solidFill>
                <a:latin typeface="HGPｺﾞｼｯｸE" panose="020B0900000000000000" pitchFamily="50" charset="-128"/>
                <a:ea typeface="HGPｺﾞｼｯｸE" panose="020B0900000000000000" pitchFamily="50" charset="-128"/>
              </a:rPr>
              <a:t>製薬会社・広告部との攻防</a:t>
            </a:r>
          </a:p>
          <a:p>
            <a:pPr marL="0" indent="0">
              <a:buNone/>
            </a:pPr>
            <a:r>
              <a:rPr lang="ja-JP" altLang="en-US" sz="3800" dirty="0">
                <a:latin typeface="HGPｺﾞｼｯｸE" panose="020B0900000000000000" pitchFamily="50" charset="-128"/>
                <a:ea typeface="HGPｺﾞｼｯｸE" panose="020B0900000000000000" pitchFamily="50" charset="-128"/>
              </a:rPr>
              <a:t>　　　　　　　</a:t>
            </a:r>
            <a:r>
              <a:rPr lang="ja-JP" altLang="en-US" sz="3800" dirty="0">
                <a:solidFill>
                  <a:srgbClr val="FF6699"/>
                </a:solidFill>
                <a:latin typeface="HGPｺﾞｼｯｸE" panose="020B0900000000000000" pitchFamily="50" charset="-128"/>
                <a:ea typeface="HGPｺﾞｼｯｸE" panose="020B0900000000000000" pitchFamily="50" charset="-128"/>
              </a:rPr>
              <a:t>インフォームド・コンセントと利用者民主主義</a:t>
            </a:r>
          </a:p>
          <a:p>
            <a:pPr marL="0" indent="0">
              <a:buNone/>
            </a:pPr>
            <a:r>
              <a:rPr lang="ja-JP" altLang="en-US" sz="3800" dirty="0">
                <a:latin typeface="HGPｺﾞｼｯｸE" panose="020B0900000000000000" pitchFamily="50" charset="-128"/>
                <a:ea typeface="HGPｺﾞｼｯｸE" panose="020B0900000000000000" pitchFamily="50" charset="-128"/>
              </a:rPr>
              <a:t>　</a:t>
            </a:r>
            <a:endParaRPr kumimoji="1" lang="ja-JP" altLang="en-US" sz="3800" dirty="0">
              <a:latin typeface="HGPｺﾞｼｯｸE" panose="020B0900000000000000" pitchFamily="50" charset="-128"/>
              <a:ea typeface="HGPｺﾞｼｯｸE" panose="020B0900000000000000" pitchFamily="50" charset="-128"/>
            </a:endParaRPr>
          </a:p>
          <a:p>
            <a:pPr marL="0" indent="0">
              <a:buNone/>
            </a:pPr>
            <a:r>
              <a:rPr kumimoji="1" lang="ja-JP" altLang="en-US" sz="3800" dirty="0">
                <a:latin typeface="HGPｺﾞｼｯｸE" panose="020B0900000000000000" pitchFamily="50" charset="-128"/>
                <a:ea typeface="HGPｺﾞｼｯｸE" panose="020B0900000000000000" pitchFamily="50" charset="-128"/>
              </a:rPr>
              <a:t>論説委員になって厚生行政も担当</a:t>
            </a:r>
          </a:p>
          <a:p>
            <a:pPr marL="0" indent="0">
              <a:buNone/>
            </a:pPr>
            <a:r>
              <a:rPr lang="ja-JP" altLang="en-US" sz="3800" dirty="0">
                <a:latin typeface="HGPｺﾞｼｯｸE" panose="020B0900000000000000" pitchFamily="50" charset="-128"/>
                <a:ea typeface="HGPｺﾞｼｯｸE" panose="020B0900000000000000" pitchFamily="50" charset="-128"/>
              </a:rPr>
              <a:t>　　「寝たきり老人」という言葉が日本にしかないことを発見</a:t>
            </a:r>
            <a:r>
              <a:rPr lang="en-US" altLang="ja-JP" sz="3800" dirty="0">
                <a:latin typeface="HGPｺﾞｼｯｸE" panose="020B0900000000000000" pitchFamily="50" charset="-128"/>
                <a:ea typeface="HGPｺﾞｼｯｸE" panose="020B0900000000000000" pitchFamily="50" charset="-128"/>
              </a:rPr>
              <a:t>w(</a:t>
            </a:r>
            <a:r>
              <a:rPr lang="ja-JP" altLang="en-US" sz="3800" dirty="0" err="1">
                <a:latin typeface="HGPｺﾞｼｯｸE" panose="020B0900000000000000" pitchFamily="50" charset="-128"/>
                <a:ea typeface="HGPｺﾞｼｯｸE" panose="020B0900000000000000" pitchFamily="50" charset="-128"/>
              </a:rPr>
              <a:t>゜</a:t>
            </a:r>
            <a:r>
              <a:rPr lang="en-US" altLang="ja-JP" sz="3800" dirty="0">
                <a:latin typeface="HGPｺﾞｼｯｸE" panose="020B0900000000000000" pitchFamily="50" charset="-128"/>
                <a:ea typeface="HGPｺﾞｼｯｸE" panose="020B0900000000000000" pitchFamily="50" charset="-128"/>
              </a:rPr>
              <a:t>o</a:t>
            </a:r>
            <a:r>
              <a:rPr lang="ja-JP" altLang="en-US" sz="3800" dirty="0" err="1">
                <a:latin typeface="HGPｺﾞｼｯｸE" panose="020B0900000000000000" pitchFamily="50" charset="-128"/>
                <a:ea typeface="HGPｺﾞｼｯｸE" panose="020B0900000000000000" pitchFamily="50" charset="-128"/>
              </a:rPr>
              <a:t>゜</a:t>
            </a:r>
            <a:r>
              <a:rPr lang="en-US" altLang="ja-JP" sz="3800" dirty="0">
                <a:latin typeface="HGPｺﾞｼｯｸE" panose="020B0900000000000000" pitchFamily="50" charset="-128"/>
                <a:ea typeface="HGPｺﾞｼｯｸE" panose="020B0900000000000000" pitchFamily="50" charset="-128"/>
              </a:rPr>
              <a:t>)w</a:t>
            </a:r>
            <a:br>
              <a:rPr lang="ja-JP" altLang="en-US" sz="3800" dirty="0">
                <a:latin typeface="HGPｺﾞｼｯｸE" panose="020B0900000000000000" pitchFamily="50" charset="-128"/>
                <a:ea typeface="HGPｺﾞｼｯｸE" panose="020B0900000000000000" pitchFamily="50" charset="-128"/>
              </a:rPr>
            </a:br>
            <a:r>
              <a:rPr lang="ja-JP" altLang="en-US" sz="3800" dirty="0">
                <a:latin typeface="HGPｺﾞｼｯｸE" panose="020B0900000000000000" pitchFamily="50" charset="-128"/>
                <a:ea typeface="HGPｺﾞｼｯｸE" panose="020B0900000000000000" pitchFamily="50" charset="-128"/>
              </a:rPr>
              <a:t>　　</a:t>
            </a:r>
            <a:r>
              <a:rPr lang="ja-JP" altLang="en-US" sz="3800" b="1" dirty="0">
                <a:solidFill>
                  <a:srgbClr val="7030A0"/>
                </a:solidFill>
                <a:latin typeface="HGPｺﾞｼｯｸE" panose="020B0900000000000000" pitchFamily="50" charset="-128"/>
                <a:ea typeface="HGPｺﾞｼｯｸE" panose="020B0900000000000000" pitchFamily="50" charset="-128"/>
              </a:rPr>
              <a:t>「痴呆薬を洗い直せ」キャンペーン</a:t>
            </a:r>
            <a:r>
              <a:rPr lang="ja-JP" altLang="en-US" b="1" dirty="0">
                <a:solidFill>
                  <a:srgbClr val="7030A0"/>
                </a:solidFill>
                <a:latin typeface="HGPｺﾞｼｯｸE" panose="020B0900000000000000" pitchFamily="50" charset="-128"/>
                <a:ea typeface="HGPｺﾞｼｯｸE" panose="020B0900000000000000" pitchFamily="50" charset="-128"/>
              </a:rPr>
              <a:t>」</a:t>
            </a:r>
            <a:r>
              <a:rPr lang="en-US" altLang="ja-JP" dirty="0" err="1"/>
              <a:t>etc</a:t>
            </a:r>
            <a:r>
              <a:rPr lang="ja-JP" altLang="en-US" dirty="0" err="1"/>
              <a:t>．</a:t>
            </a:r>
            <a:r>
              <a:rPr lang="en-US" altLang="ja-JP" dirty="0"/>
              <a:t> </a:t>
            </a:r>
            <a:endParaRPr kumimoji="1" lang="ja-JP" altLang="en-US" dirty="0"/>
          </a:p>
        </p:txBody>
      </p:sp>
      <p:pic>
        <p:nvPicPr>
          <p:cNvPr id="4" name="Picture 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6660233" y="3096060"/>
            <a:ext cx="2333866" cy="3394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9010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ABC81BFD-F61A-2C9F-4BDA-A60A92C53328}"/>
              </a:ext>
            </a:extLst>
          </p:cNvPr>
          <p:cNvSpPr>
            <a:spLocks noGrp="1"/>
          </p:cNvSpPr>
          <p:nvPr>
            <p:ph idx="1"/>
          </p:nvPr>
        </p:nvSpPr>
        <p:spPr>
          <a:xfrm>
            <a:off x="606388" y="354360"/>
            <a:ext cx="7931224" cy="1252736"/>
          </a:xfrm>
        </p:spPr>
        <p:txBody>
          <a:bodyPr>
            <a:normAutofit/>
          </a:bodyPr>
          <a:lstStyle/>
          <a:p>
            <a:pPr marL="0" indent="0">
              <a:buNone/>
            </a:pPr>
            <a:r>
              <a:rPr kumimoji="1" lang="en-US" altLang="ja-JP" sz="1400" dirty="0">
                <a:hlinkClick r:id="rId2"/>
              </a:rPr>
              <a:t>http://www.yuki-enishi.com/kusuri/kusuri-37.pdf</a:t>
            </a:r>
            <a:endParaRPr kumimoji="1" lang="ja-JP" altLang="en-US" sz="1400" dirty="0"/>
          </a:p>
          <a:p>
            <a:pPr marL="0" indent="0">
              <a:buNone/>
            </a:pPr>
            <a:endParaRPr kumimoji="1" lang="ja-JP" altLang="en-US" sz="1400" dirty="0"/>
          </a:p>
        </p:txBody>
      </p:sp>
      <p:pic>
        <p:nvPicPr>
          <p:cNvPr id="5" name="図 4">
            <a:extLst>
              <a:ext uri="{FF2B5EF4-FFF2-40B4-BE49-F238E27FC236}">
                <a16:creationId xmlns:a16="http://schemas.microsoft.com/office/drawing/2014/main" id="{FEAF8E38-3806-F24B-5EA0-7369CFDEDD1B}"/>
              </a:ext>
            </a:extLst>
          </p:cNvPr>
          <p:cNvPicPr>
            <a:picLocks noChangeAspect="1"/>
          </p:cNvPicPr>
          <p:nvPr/>
        </p:nvPicPr>
        <p:blipFill>
          <a:blip r:embed="rId3"/>
          <a:stretch>
            <a:fillRect/>
          </a:stretch>
        </p:blipFill>
        <p:spPr>
          <a:xfrm>
            <a:off x="1187624" y="620688"/>
            <a:ext cx="5758216" cy="6858000"/>
          </a:xfrm>
          <a:prstGeom prst="rect">
            <a:avLst/>
          </a:prstGeom>
        </p:spPr>
      </p:pic>
      <p:sp>
        <p:nvSpPr>
          <p:cNvPr id="6" name="テキスト ボックス 5">
            <a:extLst>
              <a:ext uri="{FF2B5EF4-FFF2-40B4-BE49-F238E27FC236}">
                <a16:creationId xmlns:a16="http://schemas.microsoft.com/office/drawing/2014/main" id="{5B56A483-DE17-E3D7-2D17-87716E432637}"/>
              </a:ext>
            </a:extLst>
          </p:cNvPr>
          <p:cNvSpPr txBox="1"/>
          <p:nvPr/>
        </p:nvSpPr>
        <p:spPr>
          <a:xfrm rot="4692618">
            <a:off x="5080978" y="3407075"/>
            <a:ext cx="5482628" cy="646331"/>
          </a:xfrm>
          <a:prstGeom prst="rect">
            <a:avLst/>
          </a:prstGeom>
          <a:noFill/>
          <a:ln w="19050">
            <a:solidFill>
              <a:srgbClr val="FF6699"/>
            </a:solidFill>
          </a:ln>
        </p:spPr>
        <p:txBody>
          <a:bodyPr wrap="square">
            <a:spAutoFit/>
          </a:bodyPr>
          <a:lstStyle/>
          <a:p>
            <a:r>
              <a:rPr lang="ja-JP" altLang="en-US" b="1" dirty="0">
                <a:solidFill>
                  <a:srgbClr val="FF6699"/>
                </a:solidFill>
              </a:rPr>
              <a:t>参議院議員会館での森あかねさんの訴えも</a:t>
            </a:r>
            <a:br>
              <a:rPr lang="ja-JP" altLang="en-US" b="1" dirty="0">
                <a:solidFill>
                  <a:srgbClr val="FF6699"/>
                </a:solidFill>
              </a:rPr>
            </a:br>
            <a:r>
              <a:rPr lang="ja-JP" altLang="en-US" b="1" dirty="0">
                <a:solidFill>
                  <a:srgbClr val="FF6699"/>
                </a:solidFill>
              </a:rPr>
              <a:t>　　　　　　記事に、なりませんでした</a:t>
            </a:r>
          </a:p>
        </p:txBody>
      </p:sp>
    </p:spTree>
    <p:extLst>
      <p:ext uri="{BB962C8B-B14F-4D97-AF65-F5344CB8AC3E}">
        <p14:creationId xmlns:p14="http://schemas.microsoft.com/office/powerpoint/2010/main" val="13802809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5BD597-BDC9-F7A3-AAD9-E562186A3FA1}"/>
              </a:ext>
            </a:extLst>
          </p:cNvPr>
          <p:cNvPicPr>
            <a:picLocks noChangeAspect="1"/>
          </p:cNvPicPr>
          <p:nvPr/>
        </p:nvPicPr>
        <p:blipFill>
          <a:blip r:embed="rId2"/>
          <a:stretch>
            <a:fillRect/>
          </a:stretch>
        </p:blipFill>
        <p:spPr>
          <a:xfrm>
            <a:off x="582855" y="216642"/>
            <a:ext cx="5241988" cy="6858000"/>
          </a:xfrm>
          <a:prstGeom prst="rect">
            <a:avLst/>
          </a:prstGeom>
          <a:ln w="12700">
            <a:solidFill>
              <a:srgbClr val="00B0F0"/>
            </a:solidFill>
          </a:ln>
        </p:spPr>
      </p:pic>
      <p:sp>
        <p:nvSpPr>
          <p:cNvPr id="10" name="テキスト ボックス 9">
            <a:extLst>
              <a:ext uri="{FF2B5EF4-FFF2-40B4-BE49-F238E27FC236}">
                <a16:creationId xmlns:a16="http://schemas.microsoft.com/office/drawing/2014/main" id="{5F775824-4615-4B32-E153-375095CB3FB1}"/>
              </a:ext>
            </a:extLst>
          </p:cNvPr>
          <p:cNvSpPr txBox="1"/>
          <p:nvPr/>
        </p:nvSpPr>
        <p:spPr>
          <a:xfrm>
            <a:off x="5940152" y="216642"/>
            <a:ext cx="3096344" cy="3046988"/>
          </a:xfrm>
          <a:prstGeom prst="rect">
            <a:avLst/>
          </a:prstGeom>
          <a:noFill/>
          <a:ln w="19050">
            <a:solidFill>
              <a:srgbClr val="FF6699"/>
            </a:solidFill>
          </a:ln>
        </p:spPr>
        <p:txBody>
          <a:bodyPr wrap="square">
            <a:spAutoFit/>
          </a:bodyPr>
          <a:lstStyle/>
          <a:p>
            <a:r>
              <a:rPr lang="ja-JP" altLang="en-US" sz="2400" b="1" dirty="0">
                <a:solidFill>
                  <a:srgbClr val="FF6699"/>
                </a:solidFill>
              </a:rPr>
              <a:t>科学部・医療部も、</a:t>
            </a:r>
            <a:br>
              <a:rPr lang="ja-JP" altLang="en-US" sz="2400" b="1" dirty="0">
                <a:solidFill>
                  <a:srgbClr val="FF6699"/>
                </a:solidFill>
              </a:rPr>
            </a:br>
            <a:r>
              <a:rPr lang="ja-JP" altLang="en-US" sz="2400" b="1" dirty="0">
                <a:solidFill>
                  <a:srgbClr val="FF6699"/>
                </a:solidFill>
              </a:rPr>
              <a:t>学術雑誌の報告を</a:t>
            </a:r>
            <a:br>
              <a:rPr lang="ja-JP" altLang="en-US" sz="2400" b="1" dirty="0">
                <a:solidFill>
                  <a:srgbClr val="FF6699"/>
                </a:solidFill>
              </a:rPr>
            </a:br>
            <a:r>
              <a:rPr lang="ja-JP" altLang="en-US" sz="2400" b="1" dirty="0">
                <a:solidFill>
                  <a:srgbClr val="FF6699"/>
                </a:solidFill>
              </a:rPr>
              <a:t>記事にしません</a:t>
            </a:r>
            <a:br>
              <a:rPr lang="ja-JP" altLang="en-US" sz="2400" b="1" dirty="0">
                <a:solidFill>
                  <a:srgbClr val="FF6699"/>
                </a:solidFill>
              </a:rPr>
            </a:br>
            <a:endParaRPr lang="ja-JP" altLang="en-US" sz="2400" b="1" dirty="0">
              <a:solidFill>
                <a:srgbClr val="FF6699"/>
              </a:solidFill>
            </a:endParaRPr>
          </a:p>
          <a:p>
            <a:r>
              <a:rPr lang="ja-JP" altLang="en-US" sz="2400" b="1" dirty="0">
                <a:solidFill>
                  <a:srgbClr val="FF6699"/>
                </a:solidFill>
              </a:rPr>
              <a:t>つらい後遺症が</a:t>
            </a:r>
            <a:br>
              <a:rPr lang="ja-JP" altLang="en-US" sz="2400" b="1" dirty="0">
                <a:solidFill>
                  <a:srgbClr val="FF6699"/>
                </a:solidFill>
              </a:rPr>
            </a:br>
            <a:r>
              <a:rPr lang="ja-JP" altLang="en-US" sz="2400" b="1" dirty="0">
                <a:solidFill>
                  <a:srgbClr val="FF6699"/>
                </a:solidFill>
              </a:rPr>
              <a:t>「自己免疫性脳症」と</a:t>
            </a:r>
          </a:p>
          <a:p>
            <a:r>
              <a:rPr lang="ja-JP" altLang="en-US" sz="2400" b="1" dirty="0">
                <a:solidFill>
                  <a:srgbClr val="FF6699"/>
                </a:solidFill>
              </a:rPr>
              <a:t>わかってきたのに</a:t>
            </a:r>
            <a:br>
              <a:rPr lang="ja-JP" altLang="en-US" sz="2400" b="1" dirty="0">
                <a:solidFill>
                  <a:srgbClr val="FF6699"/>
                </a:solidFill>
              </a:rPr>
            </a:br>
            <a:r>
              <a:rPr lang="ja-JP" altLang="en-US" sz="2400" b="1" dirty="0">
                <a:solidFill>
                  <a:srgbClr val="FF6699"/>
                </a:solidFill>
              </a:rPr>
              <a:t>。。。</a:t>
            </a:r>
          </a:p>
        </p:txBody>
      </p:sp>
    </p:spTree>
    <p:extLst>
      <p:ext uri="{BB962C8B-B14F-4D97-AF65-F5344CB8AC3E}">
        <p14:creationId xmlns:p14="http://schemas.microsoft.com/office/powerpoint/2010/main" val="563841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9128" y="128972"/>
            <a:ext cx="9162255" cy="704852"/>
          </a:xfrm>
        </p:spPr>
        <p:style>
          <a:lnRef idx="1">
            <a:schemeClr val="accent6"/>
          </a:lnRef>
          <a:fillRef idx="2">
            <a:schemeClr val="accent6"/>
          </a:fillRef>
          <a:effectRef idx="1">
            <a:schemeClr val="accent6"/>
          </a:effectRef>
          <a:fontRef idx="minor">
            <a:schemeClr val="dk1"/>
          </a:fontRef>
        </p:style>
        <p:txBody>
          <a:bodyPr>
            <a:normAutofit fontScale="90000"/>
          </a:bodyPr>
          <a:lstStyle/>
          <a:p>
            <a:pPr algn="ctr"/>
            <a:r>
              <a:rPr lang="ja-JP" altLang="en-US" sz="3200" b="1" dirty="0">
                <a:solidFill>
                  <a:srgbClr val="FF6699"/>
                </a:solidFill>
                <a:latin typeface="Times New Roman" pitchFamily="18" charset="0"/>
                <a:ea typeface="HG丸ｺﾞｼｯｸM-PRO" pitchFamily="50" charset="-128"/>
                <a:cs typeface="Times New Roman" pitchFamily="18" charset="0"/>
              </a:rPr>
              <a:t>横田俊平名誉教授に大学院で講義していただきました</a:t>
            </a:r>
            <a:br>
              <a:rPr lang="ja-JP" altLang="en-US" sz="3200" b="1" dirty="0">
                <a:solidFill>
                  <a:schemeClr val="accent6">
                    <a:lumMod val="75000"/>
                  </a:schemeClr>
                </a:solidFill>
                <a:latin typeface="Times New Roman" pitchFamily="18" charset="0"/>
                <a:ea typeface="HG丸ｺﾞｼｯｸM-PRO" pitchFamily="50" charset="-128"/>
                <a:cs typeface="Times New Roman" pitchFamily="18" charset="0"/>
              </a:rPr>
            </a:br>
            <a:r>
              <a:rPr lang="ja-JP" altLang="en-US" sz="2200" b="1" dirty="0">
                <a:solidFill>
                  <a:srgbClr val="00B050"/>
                </a:solidFill>
                <a:latin typeface="Times New Roman" pitchFamily="18" charset="0"/>
                <a:ea typeface="HG丸ｺﾞｼｯｸM-PRO" pitchFamily="50" charset="-128"/>
                <a:cs typeface="Times New Roman" pitchFamily="18" charset="0"/>
              </a:rPr>
              <a:t>この後遺症の特徴：時間</a:t>
            </a:r>
            <a:r>
              <a:rPr lang="ja-JP" altLang="en-US" sz="2200" b="1" dirty="0">
                <a:solidFill>
                  <a:srgbClr val="00B050"/>
                </a:solidFill>
                <a:latin typeface="HG丸ｺﾞｼｯｸM-PRO" pitchFamily="50" charset="-128"/>
                <a:ea typeface="HG丸ｺﾞｼｯｸM-PRO" pitchFamily="50" charset="-128"/>
              </a:rPr>
              <a:t>経過に伴う症候の進展と拡大</a:t>
            </a:r>
            <a:endParaRPr kumimoji="1" lang="ja-JP" altLang="en-US" sz="2200" b="1" dirty="0">
              <a:solidFill>
                <a:srgbClr val="00B050"/>
              </a:solidFill>
              <a:latin typeface="HG丸ｺﾞｼｯｸM-PRO" pitchFamily="50" charset="-128"/>
              <a:ea typeface="HG丸ｺﾞｼｯｸM-PRO" pitchFamily="50" charset="-128"/>
            </a:endParaRPr>
          </a:p>
        </p:txBody>
      </p:sp>
      <p:cxnSp>
        <p:nvCxnSpPr>
          <p:cNvPr id="5" name="直線矢印コネクタ 4"/>
          <p:cNvCxnSpPr/>
          <p:nvPr/>
        </p:nvCxnSpPr>
        <p:spPr>
          <a:xfrm>
            <a:off x="1357745" y="5366327"/>
            <a:ext cx="638232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1459345" y="1865745"/>
            <a:ext cx="18473" cy="362065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下矢印 8"/>
          <p:cNvSpPr/>
          <p:nvPr/>
        </p:nvSpPr>
        <p:spPr>
          <a:xfrm flipV="1">
            <a:off x="1376221" y="5551055"/>
            <a:ext cx="166255" cy="28632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10" name="テキスト ボックス 9"/>
          <p:cNvSpPr txBox="1"/>
          <p:nvPr/>
        </p:nvSpPr>
        <p:spPr>
          <a:xfrm>
            <a:off x="729673" y="5948218"/>
            <a:ext cx="1348509" cy="461665"/>
          </a:xfrm>
          <a:prstGeom prst="rect">
            <a:avLst/>
          </a:prstGeom>
          <a:noFill/>
        </p:spPr>
        <p:txBody>
          <a:bodyPr wrap="square" rtlCol="0">
            <a:spAutoFit/>
          </a:bodyPr>
          <a:lstStyle/>
          <a:p>
            <a:pPr algn="ctr"/>
            <a:r>
              <a:rPr kumimoji="1" lang="en-US" altLang="ja-JP" sz="1200" b="1" dirty="0" err="1">
                <a:ea typeface="HG丸ｺﾞｼｯｸM-PRO" panose="020F0600000000000000" pitchFamily="50" charset="-128"/>
              </a:rPr>
              <a:t>Cervarix</a:t>
            </a:r>
            <a:r>
              <a:rPr kumimoji="1" lang="en-US" altLang="ja-JP" sz="1200" b="1" dirty="0">
                <a:ea typeface="HG丸ｺﾞｼｯｸM-PRO" panose="020F0600000000000000" pitchFamily="50" charset="-128"/>
              </a:rPr>
              <a:t>/Gardasil</a:t>
            </a:r>
          </a:p>
          <a:p>
            <a:pPr algn="ctr"/>
            <a:r>
              <a:rPr lang="en-US" altLang="ja-JP" sz="1200" b="1" dirty="0">
                <a:ea typeface="HG丸ｺﾞｼｯｸM-PRO" panose="020F0600000000000000" pitchFamily="50" charset="-128"/>
              </a:rPr>
              <a:t>vaccination</a:t>
            </a:r>
            <a:endParaRPr kumimoji="1" lang="ja-JP" altLang="en-US" sz="1200" b="1" dirty="0">
              <a:ea typeface="HG丸ｺﾞｼｯｸM-PRO" panose="020F0600000000000000" pitchFamily="50" charset="-128"/>
            </a:endParaRPr>
          </a:p>
        </p:txBody>
      </p:sp>
      <p:sp>
        <p:nvSpPr>
          <p:cNvPr id="11" name="円/楕円 10"/>
          <p:cNvSpPr/>
          <p:nvPr/>
        </p:nvSpPr>
        <p:spPr>
          <a:xfrm rot="-1500000">
            <a:off x="1542476" y="4211798"/>
            <a:ext cx="1403924" cy="748145"/>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736433" y="4294837"/>
            <a:ext cx="1228440" cy="646331"/>
          </a:xfrm>
          <a:prstGeom prst="rect">
            <a:avLst/>
          </a:prstGeom>
          <a:noFill/>
        </p:spPr>
        <p:txBody>
          <a:bodyPr wrap="square" rtlCol="0">
            <a:spAutoFit/>
          </a:bodyPr>
          <a:lstStyle/>
          <a:p>
            <a:r>
              <a:rPr lang="ja-JP" altLang="en-US" sz="1200" b="1" dirty="0"/>
              <a:t>全身痛・関節痛しびれ・倦怠感</a:t>
            </a:r>
            <a:endParaRPr lang="en-US" altLang="ja-JP" sz="1200" b="1" dirty="0"/>
          </a:p>
          <a:p>
            <a:r>
              <a:rPr kumimoji="1" lang="ja-JP" altLang="en-US" sz="1200" b="1" dirty="0"/>
              <a:t>頭痛</a:t>
            </a:r>
          </a:p>
        </p:txBody>
      </p:sp>
      <p:sp>
        <p:nvSpPr>
          <p:cNvPr id="13" name="円/楕円 12"/>
          <p:cNvSpPr/>
          <p:nvPr/>
        </p:nvSpPr>
        <p:spPr>
          <a:xfrm rot="-1500000">
            <a:off x="2951098" y="3438357"/>
            <a:ext cx="1403924" cy="1029046"/>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rot="-1500000">
            <a:off x="4434935" y="2604859"/>
            <a:ext cx="1521356" cy="1295958"/>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p:cNvSpPr/>
          <p:nvPr/>
        </p:nvSpPr>
        <p:spPr>
          <a:xfrm rot="-1500000">
            <a:off x="5979363" y="1768850"/>
            <a:ext cx="1590399" cy="1580667"/>
          </a:xfrm>
          <a:prstGeom prst="ellips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p:cNvSpPr txBox="1"/>
          <p:nvPr/>
        </p:nvSpPr>
        <p:spPr>
          <a:xfrm>
            <a:off x="3131840" y="3606115"/>
            <a:ext cx="1276388" cy="830997"/>
          </a:xfrm>
          <a:prstGeom prst="rect">
            <a:avLst/>
          </a:prstGeom>
          <a:noFill/>
        </p:spPr>
        <p:txBody>
          <a:bodyPr wrap="square" rtlCol="0">
            <a:spAutoFit/>
          </a:bodyPr>
          <a:lstStyle/>
          <a:p>
            <a:r>
              <a:rPr lang="ja-JP" altLang="en-US" sz="1200" b="1" dirty="0"/>
              <a:t>だるさ</a:t>
            </a:r>
            <a:endParaRPr kumimoji="1" lang="en-US" altLang="ja-JP" sz="1200" b="1" dirty="0"/>
          </a:p>
          <a:p>
            <a:r>
              <a:rPr lang="ja-JP" altLang="en-US" sz="1200" b="1" dirty="0"/>
              <a:t>脱力・筋力低下</a:t>
            </a:r>
            <a:endParaRPr lang="en-US" altLang="ja-JP" sz="1200" b="1" dirty="0"/>
          </a:p>
          <a:p>
            <a:r>
              <a:rPr kumimoji="1" lang="ja-JP" altLang="en-US" sz="1200" b="1" dirty="0"/>
              <a:t>睡眠</a:t>
            </a:r>
            <a:r>
              <a:rPr lang="ja-JP" altLang="en-US" sz="1200" b="1" dirty="0"/>
              <a:t>発作</a:t>
            </a:r>
            <a:endParaRPr lang="en-US" altLang="ja-JP" sz="1200" b="1" dirty="0"/>
          </a:p>
          <a:p>
            <a:r>
              <a:rPr kumimoji="1" lang="ja-JP" altLang="en-US" sz="1200" b="1" dirty="0"/>
              <a:t>不随意運動</a:t>
            </a:r>
          </a:p>
        </p:txBody>
      </p:sp>
      <p:sp>
        <p:nvSpPr>
          <p:cNvPr id="17" name="テキスト ボックス 16"/>
          <p:cNvSpPr txBox="1"/>
          <p:nvPr/>
        </p:nvSpPr>
        <p:spPr>
          <a:xfrm>
            <a:off x="4629588" y="2780928"/>
            <a:ext cx="1454580" cy="1015663"/>
          </a:xfrm>
          <a:prstGeom prst="rect">
            <a:avLst/>
          </a:prstGeom>
          <a:noFill/>
        </p:spPr>
        <p:txBody>
          <a:bodyPr wrap="square" rtlCol="0">
            <a:spAutoFit/>
          </a:bodyPr>
          <a:lstStyle/>
          <a:p>
            <a:r>
              <a:rPr lang="ja-JP" altLang="en-US" sz="1200" b="1" dirty="0"/>
              <a:t>少食肥満</a:t>
            </a:r>
            <a:endParaRPr kumimoji="1" lang="en-US" altLang="ja-JP" sz="1200" b="1" dirty="0"/>
          </a:p>
          <a:p>
            <a:r>
              <a:rPr lang="ja-JP" altLang="en-US" sz="1200" b="1" dirty="0"/>
              <a:t>便秘・下痢の反復</a:t>
            </a:r>
            <a:endParaRPr lang="en-US" altLang="ja-JP" sz="1200" b="1" dirty="0"/>
          </a:p>
          <a:p>
            <a:r>
              <a:rPr lang="ja-JP" altLang="en-US" sz="1200" b="1" dirty="0"/>
              <a:t>立ち眩み・めまい</a:t>
            </a:r>
            <a:endParaRPr lang="en-US" altLang="ja-JP" sz="1200" b="1" dirty="0"/>
          </a:p>
          <a:p>
            <a:r>
              <a:rPr kumimoji="1" lang="ja-JP" altLang="en-US" sz="1200" b="1" dirty="0"/>
              <a:t>手掌異常発汗</a:t>
            </a:r>
            <a:endParaRPr lang="en-US" altLang="ja-JP" sz="1200" b="1" dirty="0"/>
          </a:p>
          <a:p>
            <a:r>
              <a:rPr kumimoji="1" lang="ja-JP" altLang="en-US" sz="1200" b="1" dirty="0"/>
              <a:t>ひどい車酔い</a:t>
            </a:r>
            <a:endParaRPr kumimoji="1" lang="en-US" altLang="ja-JP" sz="1200" b="1" dirty="0"/>
          </a:p>
        </p:txBody>
      </p:sp>
      <p:sp>
        <p:nvSpPr>
          <p:cNvPr id="18" name="テキスト ボックス 17"/>
          <p:cNvSpPr txBox="1"/>
          <p:nvPr/>
        </p:nvSpPr>
        <p:spPr>
          <a:xfrm>
            <a:off x="1915336" y="3284984"/>
            <a:ext cx="1288512" cy="830997"/>
          </a:xfrm>
          <a:prstGeom prst="rect">
            <a:avLst/>
          </a:prstGeom>
          <a:noFill/>
        </p:spPr>
        <p:txBody>
          <a:bodyPr wrap="square" rtlCol="0">
            <a:spAutoFit/>
          </a:bodyPr>
          <a:lstStyle/>
          <a:p>
            <a:r>
              <a:rPr lang="ja-JP" altLang="en-US" sz="1200" b="1" dirty="0"/>
              <a:t>生理不順</a:t>
            </a:r>
            <a:endParaRPr kumimoji="1" lang="en-US" altLang="ja-JP" sz="1200" b="1" dirty="0"/>
          </a:p>
          <a:p>
            <a:r>
              <a:rPr lang="ja-JP" altLang="en-US" sz="1200" b="1" dirty="0"/>
              <a:t>不正性器出血</a:t>
            </a:r>
            <a:endParaRPr lang="en-US" altLang="ja-JP" sz="1200" b="1" dirty="0"/>
          </a:p>
          <a:p>
            <a:r>
              <a:rPr kumimoji="1" lang="ja-JP" altLang="en-US" sz="1200" b="1" dirty="0"/>
              <a:t>黒い経血・塊</a:t>
            </a:r>
            <a:endParaRPr kumimoji="1" lang="en-US" altLang="ja-JP" sz="1200" b="1" dirty="0"/>
          </a:p>
          <a:p>
            <a:r>
              <a:rPr lang="en-US" altLang="ja-JP" sz="1200" b="1" dirty="0"/>
              <a:t>Hot-flashes</a:t>
            </a:r>
            <a:endParaRPr kumimoji="1" lang="ja-JP" altLang="en-US" sz="1200" b="1" dirty="0"/>
          </a:p>
        </p:txBody>
      </p:sp>
      <p:sp>
        <p:nvSpPr>
          <p:cNvPr id="20" name="テキスト ボックス 19"/>
          <p:cNvSpPr txBox="1"/>
          <p:nvPr/>
        </p:nvSpPr>
        <p:spPr>
          <a:xfrm>
            <a:off x="3635896" y="2564904"/>
            <a:ext cx="1080120" cy="830997"/>
          </a:xfrm>
          <a:prstGeom prst="rect">
            <a:avLst/>
          </a:prstGeom>
          <a:noFill/>
        </p:spPr>
        <p:txBody>
          <a:bodyPr wrap="square" rtlCol="0">
            <a:spAutoFit/>
          </a:bodyPr>
          <a:lstStyle/>
          <a:p>
            <a:r>
              <a:rPr lang="ja-JP" altLang="en-US" sz="1200" b="1" dirty="0"/>
              <a:t>感覚器障害</a:t>
            </a:r>
            <a:r>
              <a:rPr lang="en-US" altLang="ja-JP" sz="1200" b="1" dirty="0"/>
              <a:t>  </a:t>
            </a:r>
          </a:p>
          <a:p>
            <a:r>
              <a:rPr lang="en-US" altLang="ja-JP" sz="1200" b="1" dirty="0"/>
              <a:t> </a:t>
            </a:r>
            <a:r>
              <a:rPr lang="ja-JP" altLang="en-US" sz="1200" b="1" dirty="0"/>
              <a:t>光過敏</a:t>
            </a:r>
            <a:endParaRPr kumimoji="1" lang="en-US" altLang="ja-JP" sz="1200" b="1" dirty="0"/>
          </a:p>
          <a:p>
            <a:r>
              <a:rPr lang="en-US" altLang="ja-JP" sz="1200" b="1" dirty="0"/>
              <a:t> </a:t>
            </a:r>
            <a:r>
              <a:rPr lang="ja-JP" altLang="en-US" sz="1200" b="1" dirty="0"/>
              <a:t>音過敏</a:t>
            </a:r>
            <a:endParaRPr lang="en-US" altLang="ja-JP" sz="1200" b="1" dirty="0"/>
          </a:p>
          <a:p>
            <a:r>
              <a:rPr kumimoji="1" lang="en-US" altLang="ja-JP" sz="1200" b="1" dirty="0"/>
              <a:t> </a:t>
            </a:r>
            <a:r>
              <a:rPr kumimoji="1" lang="ja-JP" altLang="en-US" sz="1200" b="1" dirty="0"/>
              <a:t>嗅覚過敏</a:t>
            </a:r>
          </a:p>
        </p:txBody>
      </p:sp>
      <p:cxnSp>
        <p:nvCxnSpPr>
          <p:cNvPr id="23" name="直線矢印コネクタ 22"/>
          <p:cNvCxnSpPr/>
          <p:nvPr/>
        </p:nvCxnSpPr>
        <p:spPr>
          <a:xfrm>
            <a:off x="2468342" y="4998995"/>
            <a:ext cx="422640" cy="552060"/>
          </a:xfrm>
          <a:prstGeom prst="straightConnector1">
            <a:avLst/>
          </a:prstGeom>
          <a:ln w="28575">
            <a:solidFill>
              <a:srgbClr val="CC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2032010" y="5551066"/>
            <a:ext cx="2200346" cy="523220"/>
          </a:xfrm>
          <a:prstGeom prst="rect">
            <a:avLst/>
          </a:prstGeom>
          <a:noFill/>
        </p:spPr>
        <p:txBody>
          <a:bodyPr wrap="square" rtlCol="0">
            <a:spAutoFit/>
          </a:bodyPr>
          <a:lstStyle/>
          <a:p>
            <a:r>
              <a:rPr kumimoji="1" lang="ja-JP" altLang="en-US" sz="1600" b="1" dirty="0"/>
              <a:t>若年性線維筋痛症様</a:t>
            </a:r>
            <a:endParaRPr kumimoji="1" lang="en-US" altLang="ja-JP" sz="1600" b="1" dirty="0"/>
          </a:p>
          <a:p>
            <a:r>
              <a:rPr kumimoji="1" lang="en-US" altLang="ja-JP" sz="1200" b="1" dirty="0">
                <a:latin typeface="HG丸ｺﾞｼｯｸM-PRO" panose="020F0600000000000000" pitchFamily="50" charset="-128"/>
                <a:ea typeface="HG丸ｺﾞｼｯｸM-PRO" panose="020F0600000000000000" pitchFamily="50" charset="-128"/>
              </a:rPr>
              <a:t>( </a:t>
            </a:r>
            <a:r>
              <a:rPr lang="en-US" altLang="ja-JP" sz="1200" b="1" dirty="0">
                <a:latin typeface="HG丸ｺﾞｼｯｸM-PRO" panose="020F0600000000000000" pitchFamily="50" charset="-128"/>
                <a:ea typeface="HG丸ｺﾞｼｯｸM-PRO" panose="020F0600000000000000" pitchFamily="50" charset="-128"/>
              </a:rPr>
              <a:t>or</a:t>
            </a:r>
            <a:r>
              <a:rPr kumimoji="1" lang="ja-JP" altLang="en-US" sz="1200" b="1" dirty="0">
                <a:latin typeface="HG丸ｺﾞｼｯｸM-PRO" panose="020F0600000000000000" pitchFamily="50" charset="-128"/>
                <a:ea typeface="HG丸ｺﾞｼｯｸM-PRO" panose="020F0600000000000000" pitchFamily="50" charset="-128"/>
              </a:rPr>
              <a:t>　</a:t>
            </a:r>
            <a:r>
              <a:rPr kumimoji="1" lang="en-US" altLang="ja-JP" sz="1200" b="1" dirty="0">
                <a:latin typeface="HG丸ｺﾞｼｯｸM-PRO" panose="020F0600000000000000" pitchFamily="50" charset="-128"/>
                <a:ea typeface="HG丸ｺﾞｼｯｸM-PRO" panose="020F0600000000000000" pitchFamily="50" charset="-128"/>
              </a:rPr>
              <a:t>CRPS</a:t>
            </a:r>
            <a:r>
              <a:rPr lang="ja-JP" altLang="en-US" sz="1200" b="1" dirty="0">
                <a:latin typeface="HG丸ｺﾞｼｯｸM-PRO" panose="020F0600000000000000" pitchFamily="50" charset="-128"/>
                <a:ea typeface="HG丸ｺﾞｼｯｸM-PRO" panose="020F0600000000000000" pitchFamily="50" charset="-128"/>
              </a:rPr>
              <a:t>様</a:t>
            </a:r>
            <a:r>
              <a:rPr lang="en-US" altLang="ja-JP" sz="1200" b="1" dirty="0">
                <a:latin typeface="HG丸ｺﾞｼｯｸM-PRO" panose="020F0600000000000000" pitchFamily="50" charset="-128"/>
                <a:ea typeface="HG丸ｺﾞｼｯｸM-PRO" panose="020F0600000000000000" pitchFamily="50" charset="-128"/>
              </a:rPr>
              <a:t>)</a:t>
            </a:r>
            <a:endParaRPr kumimoji="1" lang="ja-JP" altLang="en-US" sz="1200" b="1" dirty="0">
              <a:latin typeface="HG丸ｺﾞｼｯｸM-PRO" panose="020F0600000000000000" pitchFamily="50" charset="-128"/>
              <a:ea typeface="HG丸ｺﾞｼｯｸM-PRO" panose="020F0600000000000000" pitchFamily="50" charset="-128"/>
            </a:endParaRPr>
          </a:p>
        </p:txBody>
      </p:sp>
      <p:cxnSp>
        <p:nvCxnSpPr>
          <p:cNvPr id="25" name="直線矢印コネクタ 24"/>
          <p:cNvCxnSpPr/>
          <p:nvPr/>
        </p:nvCxnSpPr>
        <p:spPr>
          <a:xfrm>
            <a:off x="3969198" y="4504875"/>
            <a:ext cx="381011" cy="494120"/>
          </a:xfrm>
          <a:prstGeom prst="straightConnector1">
            <a:avLst/>
          </a:prstGeom>
          <a:ln w="28575">
            <a:solidFill>
              <a:srgbClr val="CC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801866" y="4980344"/>
            <a:ext cx="1634230" cy="307777"/>
          </a:xfrm>
          <a:prstGeom prst="rect">
            <a:avLst/>
          </a:prstGeom>
          <a:noFill/>
        </p:spPr>
        <p:txBody>
          <a:bodyPr wrap="square" rtlCol="0">
            <a:spAutoFit/>
          </a:bodyPr>
          <a:lstStyle/>
          <a:p>
            <a:r>
              <a:rPr lang="ja-JP" altLang="en-US" sz="1400" b="1" dirty="0">
                <a:latin typeface="HG丸ｺﾞｼｯｸM-PRO" panose="020F0600000000000000" pitchFamily="50" charset="-128"/>
                <a:ea typeface="HG丸ｺﾞｼｯｸM-PRO" panose="020F0600000000000000" pitchFamily="50" charset="-128"/>
              </a:rPr>
              <a:t>運動器機能障害</a:t>
            </a:r>
            <a:endParaRPr kumimoji="1" lang="ja-JP" altLang="en-US" sz="1400" b="1" dirty="0">
              <a:latin typeface="HG丸ｺﾞｼｯｸM-PRO" panose="020F0600000000000000" pitchFamily="50" charset="-128"/>
              <a:ea typeface="HG丸ｺﾞｼｯｸM-PRO" panose="020F0600000000000000" pitchFamily="50" charset="-128"/>
            </a:endParaRPr>
          </a:p>
        </p:txBody>
      </p:sp>
      <p:cxnSp>
        <p:nvCxnSpPr>
          <p:cNvPr id="32" name="直線矢印コネクタ 31"/>
          <p:cNvCxnSpPr/>
          <p:nvPr/>
        </p:nvCxnSpPr>
        <p:spPr>
          <a:xfrm>
            <a:off x="5525470" y="3853743"/>
            <a:ext cx="381011" cy="494120"/>
          </a:xfrm>
          <a:prstGeom prst="straightConnector1">
            <a:avLst/>
          </a:prstGeom>
          <a:ln w="28575">
            <a:solidFill>
              <a:srgbClr val="CC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5225401" y="4347863"/>
            <a:ext cx="2061932" cy="523220"/>
          </a:xfrm>
          <a:prstGeom prst="rect">
            <a:avLst/>
          </a:prstGeom>
          <a:noFill/>
        </p:spPr>
        <p:txBody>
          <a:bodyPr wrap="square" rtlCol="0">
            <a:spAutoFit/>
          </a:bodyPr>
          <a:lstStyle/>
          <a:p>
            <a:r>
              <a:rPr lang="ja-JP" altLang="en-US" sz="1400" b="1" dirty="0"/>
              <a:t>自律神経障害</a:t>
            </a:r>
            <a:r>
              <a:rPr lang="ja-JP" altLang="en-US" sz="1050" b="1" dirty="0">
                <a:latin typeface="HG丸ｺﾞｼｯｸM-PRO" panose="020F0600000000000000" pitchFamily="50" charset="-128"/>
                <a:ea typeface="HG丸ｺﾞｼｯｸM-PRO" panose="020F0600000000000000" pitchFamily="50" charset="-128"/>
              </a:rPr>
              <a:t>（</a:t>
            </a:r>
            <a:r>
              <a:rPr lang="en-US" altLang="ja-JP" sz="1050" b="1" dirty="0">
                <a:latin typeface="HG丸ｺﾞｼｯｸM-PRO" panose="020F0600000000000000" pitchFamily="50" charset="-128"/>
                <a:ea typeface="HG丸ｺﾞｼｯｸM-PRO" panose="020F0600000000000000" pitchFamily="50" charset="-128"/>
              </a:rPr>
              <a:t>POTS</a:t>
            </a:r>
            <a:r>
              <a:rPr lang="ja-JP" altLang="en-US" sz="1050" b="1" dirty="0">
                <a:latin typeface="HG丸ｺﾞｼｯｸM-PRO" panose="020F0600000000000000" pitchFamily="50" charset="-128"/>
                <a:ea typeface="HG丸ｺﾞｼｯｸM-PRO" panose="020F0600000000000000" pitchFamily="50" charset="-128"/>
              </a:rPr>
              <a:t>様）</a:t>
            </a:r>
            <a:endParaRPr lang="en-US" altLang="ja-JP" sz="1050" b="1" dirty="0">
              <a:latin typeface="HG丸ｺﾞｼｯｸM-PRO" panose="020F0600000000000000" pitchFamily="50" charset="-128"/>
              <a:ea typeface="HG丸ｺﾞｼｯｸM-PRO" panose="020F0600000000000000" pitchFamily="50" charset="-128"/>
            </a:endParaRPr>
          </a:p>
          <a:p>
            <a:r>
              <a:rPr lang="ja-JP" altLang="en-US" sz="1400" b="1" dirty="0"/>
              <a:t>中枢性内分泌障害</a:t>
            </a:r>
            <a:endParaRPr lang="en-US" altLang="ja-JP" sz="1400" b="1" dirty="0"/>
          </a:p>
        </p:txBody>
      </p:sp>
      <p:sp>
        <p:nvSpPr>
          <p:cNvPr id="34" name="テキスト ボックス 33"/>
          <p:cNvSpPr txBox="1"/>
          <p:nvPr/>
        </p:nvSpPr>
        <p:spPr>
          <a:xfrm>
            <a:off x="6996536" y="5486400"/>
            <a:ext cx="875150" cy="276999"/>
          </a:xfrm>
          <a:prstGeom prst="rect">
            <a:avLst/>
          </a:prstGeom>
          <a:noFill/>
        </p:spPr>
        <p:txBody>
          <a:bodyPr wrap="square" rtlCol="0">
            <a:spAutoFit/>
          </a:bodyPr>
          <a:lstStyle/>
          <a:p>
            <a:r>
              <a:rPr kumimoji="1" lang="ja-JP" altLang="en-US" sz="1200" b="1" dirty="0">
                <a:latin typeface="HG丸ｺﾞｼｯｸM-PRO" panose="020F0600000000000000" pitchFamily="50" charset="-128"/>
                <a:ea typeface="HG丸ｺﾞｼｯｸM-PRO" panose="020F0600000000000000" pitchFamily="50" charset="-128"/>
              </a:rPr>
              <a:t>（時間）</a:t>
            </a:r>
          </a:p>
        </p:txBody>
      </p:sp>
      <p:sp>
        <p:nvSpPr>
          <p:cNvPr id="35" name="テキスト ボックス 34"/>
          <p:cNvSpPr txBox="1"/>
          <p:nvPr/>
        </p:nvSpPr>
        <p:spPr>
          <a:xfrm>
            <a:off x="471055" y="1477818"/>
            <a:ext cx="1879598" cy="369332"/>
          </a:xfrm>
          <a:prstGeom prst="rect">
            <a:avLst/>
          </a:prstGeom>
          <a:noFill/>
        </p:spPr>
        <p:txBody>
          <a:bodyPr wrap="square" rtlCol="0">
            <a:spAutoFit/>
          </a:bodyPr>
          <a:lstStyle/>
          <a:p>
            <a:r>
              <a:rPr kumimoji="1" lang="ja-JP" altLang="en-US" dirty="0"/>
              <a:t>（症候の程度）</a:t>
            </a:r>
          </a:p>
        </p:txBody>
      </p:sp>
      <p:sp>
        <p:nvSpPr>
          <p:cNvPr id="37" name="テキスト ボックス 36"/>
          <p:cNvSpPr txBox="1"/>
          <p:nvPr/>
        </p:nvSpPr>
        <p:spPr>
          <a:xfrm>
            <a:off x="7596336" y="836712"/>
            <a:ext cx="1224136" cy="1384995"/>
          </a:xfrm>
          <a:prstGeom prst="rect">
            <a:avLst/>
          </a:prstGeom>
          <a:noFill/>
        </p:spPr>
        <p:txBody>
          <a:bodyPr wrap="square" rtlCol="0">
            <a:spAutoFit/>
          </a:bodyPr>
          <a:lstStyle/>
          <a:p>
            <a:r>
              <a:rPr lang="ja-JP" altLang="en-US" sz="1400" b="1" dirty="0">
                <a:solidFill>
                  <a:srgbClr val="FF0000"/>
                </a:solidFill>
                <a:latin typeface="+mn-ea"/>
              </a:rPr>
              <a:t>歩行障害</a:t>
            </a:r>
          </a:p>
          <a:p>
            <a:r>
              <a:rPr lang="ja-JP" altLang="en-US" sz="1400" b="1" dirty="0">
                <a:solidFill>
                  <a:srgbClr val="FF0000"/>
                </a:solidFill>
              </a:rPr>
              <a:t>生活障害</a:t>
            </a:r>
          </a:p>
          <a:p>
            <a:r>
              <a:rPr lang="ja-JP" altLang="en-US" sz="1400" b="1" dirty="0">
                <a:solidFill>
                  <a:srgbClr val="FF0000"/>
                </a:solidFill>
                <a:latin typeface="+mn-ea"/>
              </a:rPr>
              <a:t>学力低下</a:t>
            </a:r>
            <a:endParaRPr lang="en-US" altLang="ja-JP" sz="1400" b="1" dirty="0">
              <a:solidFill>
                <a:srgbClr val="FF0000"/>
              </a:solidFill>
              <a:latin typeface="+mn-ea"/>
            </a:endParaRPr>
          </a:p>
          <a:p>
            <a:r>
              <a:rPr lang="ja-JP" altLang="en-US" sz="1400" b="1" dirty="0">
                <a:solidFill>
                  <a:srgbClr val="FF0000"/>
                </a:solidFill>
                <a:latin typeface="+mn-ea"/>
              </a:rPr>
              <a:t>登校障害</a:t>
            </a:r>
            <a:endParaRPr lang="en-US" altLang="ja-JP" sz="1400" b="1" dirty="0">
              <a:solidFill>
                <a:srgbClr val="FF0000"/>
              </a:solidFill>
              <a:latin typeface="+mn-ea"/>
            </a:endParaRPr>
          </a:p>
          <a:p>
            <a:r>
              <a:rPr kumimoji="1" lang="ja-JP" altLang="en-US" sz="1400" b="1" dirty="0">
                <a:solidFill>
                  <a:srgbClr val="FF0000"/>
                </a:solidFill>
              </a:rPr>
              <a:t>学修障害</a:t>
            </a:r>
            <a:endParaRPr kumimoji="1" lang="en-US" altLang="ja-JP" sz="1400" b="1" dirty="0">
              <a:solidFill>
                <a:srgbClr val="FF0000"/>
              </a:solidFill>
            </a:endParaRPr>
          </a:p>
          <a:p>
            <a:r>
              <a:rPr lang="ja-JP" altLang="en-US" sz="1400" b="1" dirty="0">
                <a:solidFill>
                  <a:srgbClr val="FF0000"/>
                </a:solidFill>
              </a:rPr>
              <a:t>転校・退学</a:t>
            </a:r>
            <a:endParaRPr kumimoji="1" lang="en-US" altLang="ja-JP" sz="1400" b="1" dirty="0">
              <a:solidFill>
                <a:srgbClr val="FF0000"/>
              </a:solidFill>
            </a:endParaRPr>
          </a:p>
        </p:txBody>
      </p:sp>
      <p:cxnSp>
        <p:nvCxnSpPr>
          <p:cNvPr id="29" name="直線矢印コネクタ 28"/>
          <p:cNvCxnSpPr/>
          <p:nvPr/>
        </p:nvCxnSpPr>
        <p:spPr>
          <a:xfrm>
            <a:off x="7287333" y="3284984"/>
            <a:ext cx="381011" cy="494120"/>
          </a:xfrm>
          <a:prstGeom prst="straightConnector1">
            <a:avLst/>
          </a:prstGeom>
          <a:ln w="28575">
            <a:solidFill>
              <a:srgbClr val="CC00FF"/>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6998528" y="3789040"/>
            <a:ext cx="1821944" cy="523220"/>
          </a:xfrm>
          <a:prstGeom prst="rect">
            <a:avLst/>
          </a:prstGeom>
          <a:noFill/>
        </p:spPr>
        <p:txBody>
          <a:bodyPr wrap="square" rtlCol="0">
            <a:spAutoFit/>
          </a:bodyPr>
          <a:lstStyle/>
          <a:p>
            <a:r>
              <a:rPr lang="ja-JP" altLang="en-US" sz="1400" b="1" dirty="0"/>
              <a:t>高次脳機能障害</a:t>
            </a:r>
            <a:endParaRPr lang="en-US" altLang="ja-JP" sz="1400" b="1" dirty="0"/>
          </a:p>
          <a:p>
            <a:r>
              <a:rPr lang="ja-JP" altLang="en-US" sz="1400" b="1" dirty="0"/>
              <a:t>（認知症様）</a:t>
            </a:r>
            <a:endParaRPr lang="en-US" altLang="ja-JP" sz="1400" b="1" dirty="0"/>
          </a:p>
        </p:txBody>
      </p:sp>
      <p:sp>
        <p:nvSpPr>
          <p:cNvPr id="31" name="テキスト ボックス 30"/>
          <p:cNvSpPr txBox="1"/>
          <p:nvPr/>
        </p:nvSpPr>
        <p:spPr>
          <a:xfrm>
            <a:off x="6280296" y="1916832"/>
            <a:ext cx="1316040" cy="1569660"/>
          </a:xfrm>
          <a:prstGeom prst="rect">
            <a:avLst/>
          </a:prstGeom>
          <a:noFill/>
        </p:spPr>
        <p:txBody>
          <a:bodyPr wrap="square" rtlCol="0">
            <a:spAutoFit/>
          </a:bodyPr>
          <a:lstStyle/>
          <a:p>
            <a:r>
              <a:rPr lang="ja-JP" altLang="en-US" sz="1200" b="1" dirty="0"/>
              <a:t>無気力</a:t>
            </a:r>
            <a:endParaRPr kumimoji="1" lang="en-US" altLang="ja-JP" sz="1200" b="1" dirty="0"/>
          </a:p>
          <a:p>
            <a:r>
              <a:rPr lang="ja-JP" altLang="en-US" sz="1200" b="1" dirty="0"/>
              <a:t>集中力低下</a:t>
            </a:r>
            <a:endParaRPr lang="en-US" altLang="ja-JP" sz="1200" b="1" dirty="0"/>
          </a:p>
          <a:p>
            <a:r>
              <a:rPr lang="ja-JP" altLang="en-US" sz="1200" b="1" dirty="0"/>
              <a:t>記憶障害 </a:t>
            </a:r>
            <a:endParaRPr lang="en-US" altLang="ja-JP" sz="1200" b="1" dirty="0"/>
          </a:p>
          <a:p>
            <a:r>
              <a:rPr lang="ja-JP" altLang="en-US" sz="1200" b="1" dirty="0"/>
              <a:t>計算・漢字健忘</a:t>
            </a:r>
            <a:endParaRPr lang="en-US" altLang="ja-JP" sz="1200" b="1" dirty="0"/>
          </a:p>
          <a:p>
            <a:r>
              <a:rPr lang="ja-JP" altLang="en-US" sz="1200" b="1" dirty="0"/>
              <a:t>幻視・幻覚</a:t>
            </a:r>
            <a:endParaRPr lang="en-US" altLang="ja-JP" sz="1200" b="1" dirty="0"/>
          </a:p>
          <a:p>
            <a:r>
              <a:rPr kumimoji="1" lang="ja-JP" altLang="en-US" sz="1200" b="1" dirty="0"/>
              <a:t>相貌失認</a:t>
            </a:r>
            <a:endParaRPr kumimoji="1" lang="en-US" altLang="ja-JP" sz="1200" b="1" dirty="0"/>
          </a:p>
          <a:p>
            <a:r>
              <a:rPr lang="ja-JP" altLang="en-US" sz="1200" b="1" dirty="0"/>
              <a:t>空間失認</a:t>
            </a:r>
            <a:endParaRPr lang="en-US" altLang="ja-JP" sz="1200" b="1" dirty="0"/>
          </a:p>
          <a:p>
            <a:endParaRPr kumimoji="1" lang="ja-JP" altLang="en-US" sz="1200" b="1" dirty="0"/>
          </a:p>
        </p:txBody>
      </p:sp>
      <p:sp>
        <p:nvSpPr>
          <p:cNvPr id="38" name="左中かっこ 37"/>
          <p:cNvSpPr/>
          <p:nvPr/>
        </p:nvSpPr>
        <p:spPr>
          <a:xfrm rot="3900000">
            <a:off x="3628867" y="-456135"/>
            <a:ext cx="467424" cy="5685008"/>
          </a:xfrm>
          <a:prstGeom prst="leftBrace">
            <a:avLst/>
          </a:prstGeom>
          <a:ln w="1905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9" name="テキスト ボックス 38"/>
          <p:cNvSpPr txBox="1"/>
          <p:nvPr/>
        </p:nvSpPr>
        <p:spPr>
          <a:xfrm rot="-1500000">
            <a:off x="1315197" y="1412950"/>
            <a:ext cx="3960820" cy="954107"/>
          </a:xfrm>
          <a:prstGeom prst="rect">
            <a:avLst/>
          </a:prstGeom>
          <a:noFill/>
        </p:spPr>
        <p:txBody>
          <a:bodyPr wrap="square" rtlCol="0">
            <a:spAutoFit/>
          </a:bodyPr>
          <a:lstStyle/>
          <a:p>
            <a:pPr algn="ctr"/>
            <a:r>
              <a:rPr lang="ja-JP" altLang="en-US" sz="1600" b="1" dirty="0">
                <a:solidFill>
                  <a:srgbClr val="0070C0"/>
                </a:solidFill>
                <a:latin typeface="HG丸ｺﾞｼｯｸM-PRO" panose="020F0600000000000000" pitchFamily="50" charset="-128"/>
                <a:ea typeface="HG丸ｺﾞｼｯｸM-PRO" panose="020F0600000000000000" pitchFamily="50" charset="-128"/>
              </a:rPr>
              <a:t>このすべての症状を網羅する新規疾患</a:t>
            </a:r>
          </a:p>
          <a:p>
            <a:pPr algn="ctr"/>
            <a:r>
              <a:rPr lang="ja-JP" altLang="en-US" sz="1600" b="1" dirty="0">
                <a:solidFill>
                  <a:srgbClr val="0070C0"/>
                </a:solidFill>
                <a:latin typeface="HG丸ｺﾞｼｯｸM-PRO" panose="020F0600000000000000" pitchFamily="50" charset="-128"/>
                <a:ea typeface="HG丸ｺﾞｼｯｸM-PRO" panose="020F0600000000000000" pitchFamily="50" charset="-128"/>
              </a:rPr>
              <a:t>仮称</a:t>
            </a:r>
            <a:r>
              <a:rPr lang="en-US" altLang="ja-JP" sz="2400" b="1" dirty="0">
                <a:solidFill>
                  <a:srgbClr val="FF0000"/>
                </a:solidFill>
                <a:latin typeface="HG丸ｺﾞｼｯｸM-PRO" panose="020F0600000000000000" pitchFamily="50" charset="-128"/>
                <a:ea typeface="HG丸ｺﾞｼｯｸM-PRO" panose="020F0600000000000000" pitchFamily="50" charset="-128"/>
              </a:rPr>
              <a:t>HANS</a:t>
            </a:r>
            <a:r>
              <a:rPr lang="ja-JP" altLang="en-US" sz="1600" b="1" dirty="0">
                <a:solidFill>
                  <a:srgbClr val="0070C0"/>
                </a:solidFill>
                <a:latin typeface="HG丸ｺﾞｼｯｸM-PRO" panose="020F0600000000000000" pitchFamily="50" charset="-128"/>
                <a:ea typeface="HG丸ｺﾞｼｯｸM-PRO" panose="020F0600000000000000" pitchFamily="50" charset="-128"/>
              </a:rPr>
              <a:t>という後遺症</a:t>
            </a:r>
            <a:endParaRPr lang="en-US" altLang="ja-JP" sz="1600" b="1" dirty="0">
              <a:solidFill>
                <a:srgbClr val="FF0000"/>
              </a:solidFill>
              <a:latin typeface="HG丸ｺﾞｼｯｸM-PRO" panose="020F0600000000000000" pitchFamily="50" charset="-128"/>
              <a:ea typeface="HG丸ｺﾞｼｯｸM-PRO" panose="020F0600000000000000" pitchFamily="50" charset="-128"/>
            </a:endParaRPr>
          </a:p>
          <a:p>
            <a:pPr algn="ctr"/>
            <a:r>
              <a:rPr lang="en-US" altLang="ja-JP" sz="1600" b="1" dirty="0">
                <a:solidFill>
                  <a:srgbClr val="0070C0"/>
                </a:solidFill>
                <a:latin typeface="HG丸ｺﾞｼｯｸM-PRO" panose="020F0600000000000000" pitchFamily="50" charset="-128"/>
                <a:ea typeface="HG丸ｺﾞｼｯｸM-PRO" panose="020F0600000000000000" pitchFamily="50" charset="-128"/>
              </a:rPr>
              <a:t>(consistent pattern of symptoms)</a:t>
            </a:r>
            <a:endParaRPr kumimoji="1" lang="ja-JP" altLang="en-US" sz="1600" b="1" dirty="0">
              <a:solidFill>
                <a:srgbClr val="0070C0"/>
              </a:solidFill>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2078182" y="6309320"/>
            <a:ext cx="7065817" cy="338554"/>
          </a:xfrm>
          <a:prstGeom prst="rect">
            <a:avLst/>
          </a:prstGeom>
          <a:noFill/>
        </p:spPr>
        <p:txBody>
          <a:bodyPr wrap="square" rtlCol="0">
            <a:spAutoFit/>
          </a:bodyPr>
          <a:lstStyle/>
          <a:p>
            <a:r>
              <a:rPr kumimoji="1" lang="en-US" altLang="ja-JP" sz="1600" i="1" dirty="0">
                <a:solidFill>
                  <a:srgbClr val="FF0000"/>
                </a:solidFill>
                <a:latin typeface="Times New Roman" panose="02020603050405020304" pitchFamily="18" charset="0"/>
                <a:cs typeface="Times New Roman" panose="02020603050405020304" pitchFamily="18" charset="0"/>
              </a:rPr>
              <a:t>HANS</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a:solidFill>
                  <a:srgbClr val="FF0000"/>
                </a:solidFill>
                <a:latin typeface="Times New Roman" panose="02020603050405020304" pitchFamily="18" charset="0"/>
                <a:cs typeface="Times New Roman" panose="02020603050405020304" pitchFamily="18" charset="0"/>
              </a:rPr>
              <a:t>H</a:t>
            </a:r>
            <a:r>
              <a:rPr kumimoji="1" lang="en-US" altLang="ja-JP" sz="1600" dirty="0">
                <a:latin typeface="Times New Roman" panose="02020603050405020304" pitchFamily="18" charset="0"/>
                <a:cs typeface="Times New Roman" panose="02020603050405020304" pitchFamily="18" charset="0"/>
              </a:rPr>
              <a:t>uman Papillomavirus Vaccine-</a:t>
            </a:r>
            <a:r>
              <a:rPr kumimoji="1" lang="en-US" altLang="ja-JP" sz="1600" dirty="0">
                <a:solidFill>
                  <a:srgbClr val="FF0000"/>
                </a:solidFill>
                <a:latin typeface="Times New Roman" panose="02020603050405020304" pitchFamily="18" charset="0"/>
                <a:cs typeface="Times New Roman" panose="02020603050405020304" pitchFamily="18" charset="0"/>
              </a:rPr>
              <a:t>a</a:t>
            </a:r>
            <a:r>
              <a:rPr kumimoji="1" lang="en-US" altLang="ja-JP" sz="1600" dirty="0">
                <a:latin typeface="Times New Roman" panose="02020603050405020304" pitchFamily="18" charset="0"/>
                <a:cs typeface="Times New Roman" panose="02020603050405020304" pitchFamily="18" charset="0"/>
              </a:rPr>
              <a:t>ssociated </a:t>
            </a:r>
            <a:r>
              <a:rPr kumimoji="1" lang="en-US" altLang="ja-JP" sz="1600" dirty="0" err="1">
                <a:solidFill>
                  <a:srgbClr val="FF0000"/>
                </a:solidFill>
                <a:latin typeface="Times New Roman" panose="02020603050405020304" pitchFamily="18" charset="0"/>
                <a:cs typeface="Times New Roman" panose="02020603050405020304" pitchFamily="18" charset="0"/>
              </a:rPr>
              <a:t>N</a:t>
            </a:r>
            <a:r>
              <a:rPr kumimoji="1" lang="en-US" altLang="ja-JP" sz="1600" dirty="0" err="1">
                <a:latin typeface="Times New Roman" panose="02020603050405020304" pitchFamily="18" charset="0"/>
                <a:cs typeface="Times New Roman" panose="02020603050405020304" pitchFamily="18" charset="0"/>
              </a:rPr>
              <a:t>euroimmunopathic</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a:solidFill>
                  <a:srgbClr val="FF0000"/>
                </a:solidFill>
                <a:latin typeface="Times New Roman" panose="02020603050405020304" pitchFamily="18" charset="0"/>
                <a:cs typeface="Times New Roman" panose="02020603050405020304" pitchFamily="18" charset="0"/>
              </a:rPr>
              <a:t>S</a:t>
            </a:r>
            <a:r>
              <a:rPr kumimoji="1" lang="en-US" altLang="ja-JP" sz="1600" dirty="0">
                <a:latin typeface="Times New Roman" panose="02020603050405020304" pitchFamily="18" charset="0"/>
                <a:cs typeface="Times New Roman" panose="02020603050405020304" pitchFamily="18" charset="0"/>
              </a:rPr>
              <a:t>yndrome</a:t>
            </a:r>
            <a:endParaRPr kumimoji="1" lang="ja-JP" altLang="en-US"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382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arn(inVertic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7"/>
                                        </p:tgtEl>
                                        <p:attrNameLst>
                                          <p:attrName>style.visibility</p:attrName>
                                        </p:attrNameLst>
                                      </p:cBhvr>
                                      <p:to>
                                        <p:strVal val="visible"/>
                                      </p:to>
                                    </p:set>
                                    <p:animEffect transition="in" filter="barn(inVertical)">
                                      <p:cBhvr>
                                        <p:cTn id="47" dur="500"/>
                                        <p:tgtEl>
                                          <p:spTgt spid="3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barn(inVertical)">
                                      <p:cBhvr>
                                        <p:cTn id="5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17" grpId="0"/>
      <p:bldP spid="24" grpId="0"/>
      <p:bldP spid="26" grpId="0"/>
      <p:bldP spid="33" grpId="0"/>
      <p:bldP spid="37" grpId="0"/>
      <p:bldP spid="30" grpId="0"/>
      <p:bldP spid="31"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a:xfrm>
            <a:off x="179512" y="764704"/>
            <a:ext cx="8707313" cy="1523782"/>
          </a:xfrm>
        </p:spPr>
        <p:txBody>
          <a:bodyPr>
            <a:normAutofit fontScale="90000"/>
          </a:bodyPr>
          <a:lstStyle/>
          <a:p>
            <a:pPr algn="ctr"/>
            <a:r>
              <a:rPr lang="ja-JP" altLang="en-US" sz="3600" dirty="0">
                <a:solidFill>
                  <a:srgbClr val="3B0DFF"/>
                </a:solidFill>
              </a:rPr>
              <a:t>　　　</a:t>
            </a:r>
            <a:br>
              <a:rPr lang="en-US" altLang="ja-JP" sz="3600" dirty="0">
                <a:solidFill>
                  <a:srgbClr val="3B0DFF"/>
                </a:solidFill>
              </a:rPr>
            </a:br>
            <a:r>
              <a:rPr lang="ja-JP" altLang="en-US" sz="3100" dirty="0">
                <a:solidFill>
                  <a:srgbClr val="FF3399"/>
                </a:solidFill>
                <a:latin typeface="ＭＳ Ｐゴシック" panose="020B0600070205080204" pitchFamily="50" charset="-128"/>
                <a:ea typeface="ＭＳ Ｐゴシック" panose="020B0600070205080204" pitchFamily="50" charset="-128"/>
              </a:rPr>
              <a:t>多様な症状が重なって、変化するのがこの後遺症の特徴</a:t>
            </a:r>
            <a:br>
              <a:rPr lang="ja-JP" altLang="en-US" sz="3100" dirty="0">
                <a:solidFill>
                  <a:srgbClr val="FF3399"/>
                </a:solidFill>
                <a:latin typeface="ＭＳ Ｐゴシック" panose="020B0600070205080204" pitchFamily="50" charset="-128"/>
                <a:ea typeface="ＭＳ Ｐゴシック" panose="020B0600070205080204" pitchFamily="50" charset="-128"/>
              </a:rPr>
            </a:br>
            <a:r>
              <a:rPr lang="ja-JP" altLang="en-US" sz="3100" dirty="0">
                <a:solidFill>
                  <a:srgbClr val="00B050"/>
                </a:solidFill>
                <a:latin typeface="ＭＳ Ｐゴシック" panose="020B0600070205080204" pitchFamily="50" charset="-128"/>
                <a:ea typeface="ＭＳ Ｐゴシック" panose="020B0600070205080204" pitchFamily="50" charset="-128"/>
              </a:rPr>
              <a:t>神経内科などの経験が乏しい医師には、理解不能</a:t>
            </a:r>
            <a:br>
              <a:rPr lang="ja-JP" altLang="en-US" sz="3100" dirty="0">
                <a:solidFill>
                  <a:srgbClr val="00B050"/>
                </a:solidFill>
                <a:latin typeface="ＭＳ Ｐゴシック" panose="020B0600070205080204" pitchFamily="50" charset="-128"/>
                <a:ea typeface="ＭＳ Ｐゴシック" panose="020B0600070205080204" pitchFamily="50" charset="-128"/>
              </a:rPr>
            </a:br>
            <a:r>
              <a:rPr lang="ja-JP" altLang="en-US" sz="3100" dirty="0">
                <a:solidFill>
                  <a:srgbClr val="00B050"/>
                </a:solidFill>
                <a:latin typeface="ＭＳ Ｐゴシック" panose="020B0600070205080204" pitchFamily="50" charset="-128"/>
                <a:ea typeface="ＭＳ Ｐゴシック" panose="020B0600070205080204" pitchFamily="50" charset="-128"/>
              </a:rPr>
              <a:t>⇒「精神的におかしいのでは</a:t>
            </a:r>
            <a:r>
              <a:rPr lang="en-US" altLang="ja-JP" sz="3100" dirty="0">
                <a:solidFill>
                  <a:srgbClr val="00B050"/>
                </a:solidFill>
                <a:latin typeface="ＭＳ Ｐゴシック" panose="020B0600070205080204" pitchFamily="50" charset="-128"/>
                <a:ea typeface="ＭＳ Ｐゴシック" panose="020B0600070205080204" pitchFamily="50" charset="-128"/>
              </a:rPr>
              <a:t>?</a:t>
            </a:r>
            <a:r>
              <a:rPr lang="ja-JP" altLang="en-US" sz="3100" dirty="0">
                <a:solidFill>
                  <a:srgbClr val="00B050"/>
                </a:solidFill>
                <a:latin typeface="ＭＳ Ｐゴシック" panose="020B0600070205080204" pitchFamily="50" charset="-128"/>
                <a:ea typeface="ＭＳ Ｐゴシック" panose="020B0600070205080204" pitchFamily="50" charset="-128"/>
              </a:rPr>
              <a:t>詐病</a:t>
            </a:r>
            <a:r>
              <a:rPr lang="en-US" altLang="ja-JP" sz="3100" dirty="0">
                <a:solidFill>
                  <a:srgbClr val="00B050"/>
                </a:solidFill>
                <a:latin typeface="ＭＳ Ｐゴシック" panose="020B0600070205080204" pitchFamily="50" charset="-128"/>
                <a:ea typeface="ＭＳ Ｐゴシック" panose="020B0600070205080204" pitchFamily="50" charset="-128"/>
              </a:rPr>
              <a:t>?</a:t>
            </a:r>
            <a:r>
              <a:rPr lang="ja-JP" altLang="en-US" sz="3100" dirty="0">
                <a:solidFill>
                  <a:srgbClr val="00B050"/>
                </a:solidFill>
                <a:latin typeface="ＭＳ Ｐゴシック" panose="020B0600070205080204" pitchFamily="50" charset="-128"/>
                <a:ea typeface="ＭＳ Ｐゴシック" panose="020B0600070205080204" pitchFamily="50" charset="-128"/>
              </a:rPr>
              <a:t>心因性</a:t>
            </a:r>
            <a:r>
              <a:rPr lang="en-US" altLang="ja-JP" sz="3100" dirty="0">
                <a:solidFill>
                  <a:srgbClr val="00B050"/>
                </a:solidFill>
                <a:latin typeface="ＭＳ Ｐゴシック" panose="020B0600070205080204" pitchFamily="50" charset="-128"/>
                <a:ea typeface="ＭＳ Ｐゴシック" panose="020B0600070205080204" pitchFamily="50" charset="-128"/>
              </a:rPr>
              <a:t>?</a:t>
            </a:r>
            <a:r>
              <a:rPr lang="ja-JP" altLang="en-US" sz="3100" dirty="0">
                <a:solidFill>
                  <a:srgbClr val="00B050"/>
                </a:solidFill>
                <a:latin typeface="ＭＳ Ｐゴシック" panose="020B0600070205080204" pitchFamily="50" charset="-128"/>
                <a:ea typeface="ＭＳ Ｐゴシック" panose="020B0600070205080204" pitchFamily="50" charset="-128"/>
              </a:rPr>
              <a:t>」</a:t>
            </a:r>
            <a:br>
              <a:rPr lang="ja-JP" altLang="en-US" sz="3100" dirty="0">
                <a:solidFill>
                  <a:srgbClr val="00B050"/>
                </a:solidFill>
                <a:latin typeface="ＭＳ Ｐゴシック" panose="020B0600070205080204" pitchFamily="50" charset="-128"/>
                <a:ea typeface="ＭＳ Ｐゴシック" panose="020B0600070205080204" pitchFamily="50" charset="-128"/>
              </a:rPr>
            </a:br>
            <a:r>
              <a:rPr lang="ja-JP" altLang="en-US" sz="3100" dirty="0">
                <a:solidFill>
                  <a:srgbClr val="00B050"/>
                </a:solidFill>
                <a:latin typeface="ＭＳ Ｐゴシック" panose="020B0600070205080204" pitchFamily="50" charset="-128"/>
                <a:ea typeface="ＭＳ Ｐゴシック" panose="020B0600070205080204" pitchFamily="50" charset="-128"/>
              </a:rPr>
              <a:t>と誤診。女性たちは、さらに不幸に</a:t>
            </a:r>
            <a:br>
              <a:rPr lang="ja-JP" altLang="en-US" sz="3100" dirty="0">
                <a:solidFill>
                  <a:srgbClr val="00B050"/>
                </a:solidFill>
                <a:latin typeface="ＭＳ Ｐゴシック" panose="020B0600070205080204" pitchFamily="50" charset="-128"/>
                <a:ea typeface="ＭＳ Ｐゴシック" panose="020B0600070205080204" pitchFamily="50" charset="-128"/>
              </a:rPr>
            </a:br>
            <a:br>
              <a:rPr lang="en-US" altLang="ja-JP" sz="4000" dirty="0">
                <a:solidFill>
                  <a:srgbClr val="3B0DFF"/>
                </a:solidFill>
                <a:latin typeface="ＭＳ Ｐゴシック" panose="020B0600070205080204" pitchFamily="50" charset="-128"/>
                <a:ea typeface="ＭＳ Ｐゴシック" panose="020B0600070205080204" pitchFamily="50" charset="-128"/>
              </a:rPr>
            </a:br>
            <a:endParaRPr lang="ja-JP" altLang="en-US" sz="4000" dirty="0">
              <a:solidFill>
                <a:srgbClr val="3B0DFF"/>
              </a:solidFill>
              <a:latin typeface="ＭＳ Ｐゴシック" panose="020B0600070205080204" pitchFamily="50" charset="-128"/>
              <a:ea typeface="ＭＳ Ｐゴシック" panose="020B0600070205080204" pitchFamily="50" charset="-128"/>
            </a:endParaRPr>
          </a:p>
        </p:txBody>
      </p:sp>
      <p:graphicFrame>
        <p:nvGraphicFramePr>
          <p:cNvPr id="3" name="コンテンツ プレースホルダー 2"/>
          <p:cNvGraphicFramePr>
            <a:graphicFrameLocks noGrp="1"/>
          </p:cNvGraphicFramePr>
          <p:nvPr>
            <p:ph idx="1"/>
            <p:extLst>
              <p:ext uri="{D42A27DB-BD31-4B8C-83A1-F6EECF244321}">
                <p14:modId xmlns:p14="http://schemas.microsoft.com/office/powerpoint/2010/main" val="3745012232"/>
              </p:ext>
            </p:extLst>
          </p:nvPr>
        </p:nvGraphicFramePr>
        <p:xfrm>
          <a:off x="467544" y="1756980"/>
          <a:ext cx="8496944" cy="5106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コンテンツ プレースホルダー 2"/>
          <p:cNvSpPr txBox="1">
            <a:spLocks/>
          </p:cNvSpPr>
          <p:nvPr/>
        </p:nvSpPr>
        <p:spPr>
          <a:xfrm>
            <a:off x="628650" y="1196753"/>
            <a:ext cx="7687766" cy="1296143"/>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fontAlgn="auto">
              <a:lnSpc>
                <a:spcPct val="100000"/>
              </a:lnSpc>
              <a:spcAft>
                <a:spcPts val="0"/>
              </a:spcAft>
              <a:buFont typeface="Arial" panose="020B0604020202020204" pitchFamily="34" charset="0"/>
              <a:buNone/>
            </a:pPr>
            <a:endParaRPr lang="ja-JP" altLang="en-US" sz="2400" dirty="0"/>
          </a:p>
        </p:txBody>
      </p:sp>
      <p:sp>
        <p:nvSpPr>
          <p:cNvPr id="7" name="コンテンツ プレースホルダー 2"/>
          <p:cNvSpPr txBox="1">
            <a:spLocks/>
          </p:cNvSpPr>
          <p:nvPr/>
        </p:nvSpPr>
        <p:spPr>
          <a:xfrm>
            <a:off x="628650" y="6015056"/>
            <a:ext cx="7687766" cy="648072"/>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a:buNone/>
            </a:pPr>
            <a:endParaRPr lang="en-US" altLang="ja-JP" sz="2400" dirty="0">
              <a:solidFill>
                <a:srgbClr val="FF0000"/>
              </a:solidFill>
            </a:endParaRPr>
          </a:p>
        </p:txBody>
      </p:sp>
    </p:spTree>
    <p:extLst>
      <p:ext uri="{BB962C8B-B14F-4D97-AF65-F5344CB8AC3E}">
        <p14:creationId xmlns:p14="http://schemas.microsoft.com/office/powerpoint/2010/main" val="213633935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4061</Words>
  <Application>Microsoft Office PowerPoint</Application>
  <PresentationFormat>画面に合わせる (4:3)</PresentationFormat>
  <Paragraphs>543</Paragraphs>
  <Slides>53</Slides>
  <Notes>9</Notes>
  <HiddenSlides>0</HiddenSlides>
  <MMClips>1</MMClips>
  <ScaleCrop>false</ScaleCrop>
  <HeadingPairs>
    <vt:vector size="8" baseType="variant">
      <vt:variant>
        <vt:lpstr>使用されているフォント</vt:lpstr>
      </vt:variant>
      <vt:variant>
        <vt:i4>16</vt:i4>
      </vt:variant>
      <vt:variant>
        <vt:lpstr>テーマ</vt:lpstr>
      </vt:variant>
      <vt:variant>
        <vt:i4>1</vt:i4>
      </vt:variant>
      <vt:variant>
        <vt:lpstr>埋め込まれた OLE サーバー</vt:lpstr>
      </vt:variant>
      <vt:variant>
        <vt:i4>2</vt:i4>
      </vt:variant>
      <vt:variant>
        <vt:lpstr>スライド タイトル</vt:lpstr>
      </vt:variant>
      <vt:variant>
        <vt:i4>53</vt:i4>
      </vt:variant>
    </vt:vector>
  </HeadingPairs>
  <TitlesOfParts>
    <vt:vector size="72" baseType="lpstr">
      <vt:lpstr>AR PハイカラＰＯＰ体H</vt:lpstr>
      <vt:lpstr>AR PハイカラPOP体H04</vt:lpstr>
      <vt:lpstr>AR P悠々ゴシック体E</vt:lpstr>
      <vt:lpstr>HGPｺﾞｼｯｸE</vt:lpstr>
      <vt:lpstr>HGPｺﾞｼｯｸM</vt:lpstr>
      <vt:lpstr>HGP創英角ｺﾞｼｯｸUB</vt:lpstr>
      <vt:lpstr>HGP創英角ﾎﾟｯﾌﾟ体</vt:lpstr>
      <vt:lpstr>HG丸ｺﾞｼｯｸM-PRO</vt:lpstr>
      <vt:lpstr>HG創英角ﾎﾟｯﾌﾟ体</vt:lpstr>
      <vt:lpstr>Microsoft YaHei UI</vt:lpstr>
      <vt:lpstr>ＭＳ Ｐゴシック</vt:lpstr>
      <vt:lpstr>游明朝</vt:lpstr>
      <vt:lpstr>Arial</vt:lpstr>
      <vt:lpstr>Calibri</vt:lpstr>
      <vt:lpstr>Times New Roman</vt:lpstr>
      <vt:lpstr>Wingdings</vt:lpstr>
      <vt:lpstr>Office ​​テーマ</vt:lpstr>
      <vt:lpstr>Acrobat Document</vt:lpstr>
      <vt:lpstr>ワークシート</vt:lpstr>
      <vt:lpstr>PowerPoint プレゼンテーション</vt:lpstr>
      <vt:lpstr>このような基本的な情報さえ、 メディア伝えてきませんでした(/o＼)</vt:lpstr>
      <vt:lpstr>PowerPoint プレゼンテーション</vt:lpstr>
      <vt:lpstr>産婦人科の女性にとって恥ずかしい検診台に のらなくてもいいように イギリスでは女性の看護師が普通のベッドで検診 BBCのスタジオで紹介</vt:lpstr>
      <vt:lpstr>  </vt:lpstr>
      <vt:lpstr>PowerPoint プレゼンテーション</vt:lpstr>
      <vt:lpstr>PowerPoint プレゼンテーション</vt:lpstr>
      <vt:lpstr>横田俊平名誉教授に大学院で講義していただきました この後遺症の特徴：時間経過に伴う症候の進展と拡大</vt:lpstr>
      <vt:lpstr>　　　 多様な症状が重なって、変化するのがこの後遺症の特徴 神経内科などの経験が乏しい医師には、理解不能 ⇒「精神的におかしいのでは?詐病?心因性?」 と誤診。女性たちは、さらに不幸に  </vt:lpstr>
      <vt:lpstr>PowerPoint プレゼンテーション</vt:lpstr>
      <vt:lpstr>PowerPoint プレゼンテーション</vt:lpstr>
      <vt:lpstr>PowerPoint プレゼンテーション</vt:lpstr>
      <vt:lpstr>後遺症：臨床症状の症候的分類と頻度　(n=10)</vt:lpstr>
      <vt:lpstr>PowerPoint プレゼンテーション</vt:lpstr>
      <vt:lpstr> 後遺症 88症例の症状の重複数</vt:lpstr>
      <vt:lpstr>裁判で証言した国際的にも著名な経験豊かな専門家 (2023年５月から12月)</vt:lpstr>
      <vt:lpstr> マスメディアが報じない臨床家の裁判での証言 　</vt:lpstr>
      <vt:lpstr>　　接種と新規発症の時間的相関 ー積極勧奨を中止した後、新規患者なしー</vt:lpstr>
      <vt:lpstr>専門家たちが「自己免疫性の神経障害」 と診断する証拠は</vt:lpstr>
      <vt:lpstr>ＨＰＶワクチンの危険な成分</vt:lpstr>
      <vt:lpstr>PowerPoint プレゼンテーション</vt:lpstr>
      <vt:lpstr>PowerPoint プレゼンテーション</vt:lpstr>
      <vt:lpstr>「チャレンジング」が裏目にでて</vt:lpstr>
      <vt:lpstr>PowerPoint プレゼンテーション</vt:lpstr>
      <vt:lpstr>PowerPoint プレゼンテーション</vt:lpstr>
      <vt:lpstr>PowerPoint プレゼンテーション</vt:lpstr>
      <vt:lpstr>再開したら、案の定 協力医療機関の新規受診患者激増</vt:lpstr>
      <vt:lpstr>PowerPoint プレゼンテーション</vt:lpstr>
      <vt:lpstr>積極勧奨を再開すると犠牲者が続々(/o＼) そのおひとりが、天草の相原咲紀さん</vt:lpstr>
      <vt:lpstr>PowerPoint プレゼンテーション</vt:lpstr>
      <vt:lpstr>PowerPoint プレゼンテーション</vt:lpstr>
      <vt:lpstr>はけれど</vt:lpstr>
      <vt:lpstr>      効果がなく、 無駄づかいなのに、なぜ??</vt:lpstr>
      <vt:lpstr>PowerPoint プレゼンテーション</vt:lpstr>
      <vt:lpstr>PowerPoint プレゼンテーション</vt:lpstr>
      <vt:lpstr>PowerPoint プレゼンテーション</vt:lpstr>
      <vt:lpstr>PowerPoint プレゼンテーション</vt:lpstr>
      <vt:lpstr>ガーダシルの男の子への接種 大儀名分は </vt:lpstr>
      <vt:lpstr>なぜ男の子にまで? Disease mongering</vt:lpstr>
      <vt:lpstr>PowerPoint プレゼンテーション</vt:lpstr>
      <vt:lpstr>PowerPoint プレゼンテーション</vt:lpstr>
      <vt:lpstr>同じ構造が、たとえば精神医療の分野でも。 日本本の人口は世界の２％足らず 精神科ベッドはＯＥＣＤの３７％ 空きベッドに認知症の人を⇒国際常識の対極にあるもの                                                          ＮＨＫ「クローズアップ現代」より </vt:lpstr>
      <vt:lpstr>思い出の家具に 囲まれた自分の部屋 ←デンマーク  「徘徊するから」 と回廊式にする日本 　　　　↓</vt:lpstr>
      <vt:lpstr>PowerPoint プレゼンテーション</vt:lpstr>
      <vt:lpstr>日本精神科病院協会山崎会長のFacebookより</vt:lpstr>
      <vt:lpstr>2020年（つい先日）起きた重大事件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2024-03-31T14:44:54Z</dcterms:created>
  <dcterms:modified xsi:type="dcterms:W3CDTF">2024-04-01T00:06:22Z</dcterms:modified>
</cp:coreProperties>
</file>