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1"/>
  </p:notesMasterIdLst>
  <p:sldIdLst>
    <p:sldId id="898" r:id="rId2"/>
    <p:sldId id="837" r:id="rId3"/>
    <p:sldId id="853" r:id="rId4"/>
    <p:sldId id="854" r:id="rId5"/>
    <p:sldId id="855" r:id="rId6"/>
    <p:sldId id="856" r:id="rId7"/>
    <p:sldId id="857" r:id="rId8"/>
    <p:sldId id="867" r:id="rId9"/>
    <p:sldId id="868" r:id="rId10"/>
    <p:sldId id="870" r:id="rId11"/>
    <p:sldId id="871" r:id="rId12"/>
    <p:sldId id="872" r:id="rId13"/>
    <p:sldId id="873" r:id="rId14"/>
    <p:sldId id="874" r:id="rId15"/>
    <p:sldId id="875" r:id="rId16"/>
    <p:sldId id="876" r:id="rId17"/>
    <p:sldId id="877" r:id="rId18"/>
    <p:sldId id="878" r:id="rId19"/>
    <p:sldId id="879" r:id="rId20"/>
    <p:sldId id="880" r:id="rId21"/>
    <p:sldId id="881" r:id="rId22"/>
    <p:sldId id="882" r:id="rId23"/>
    <p:sldId id="883" r:id="rId24"/>
    <p:sldId id="884" r:id="rId25"/>
    <p:sldId id="885" r:id="rId26"/>
    <p:sldId id="886" r:id="rId27"/>
    <p:sldId id="887" r:id="rId28"/>
    <p:sldId id="888" r:id="rId29"/>
    <p:sldId id="889" r:id="rId30"/>
    <p:sldId id="890" r:id="rId31"/>
    <p:sldId id="891" r:id="rId32"/>
    <p:sldId id="892" r:id="rId33"/>
    <p:sldId id="893" r:id="rId34"/>
    <p:sldId id="894" r:id="rId35"/>
    <p:sldId id="895" r:id="rId36"/>
    <p:sldId id="840" r:id="rId37"/>
    <p:sldId id="841" r:id="rId38"/>
    <p:sldId id="842" r:id="rId39"/>
    <p:sldId id="843" r:id="rId40"/>
    <p:sldId id="844" r:id="rId41"/>
    <p:sldId id="845" r:id="rId42"/>
    <p:sldId id="846" r:id="rId43"/>
    <p:sldId id="847" r:id="rId44"/>
    <p:sldId id="848" r:id="rId45"/>
    <p:sldId id="606" r:id="rId46"/>
    <p:sldId id="850" r:id="rId47"/>
    <p:sldId id="899" r:id="rId48"/>
    <p:sldId id="897" r:id="rId49"/>
    <p:sldId id="330" r:id="rId50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FF00FF"/>
    <a:srgbClr val="0033CC"/>
    <a:srgbClr val="FF99FF"/>
    <a:srgbClr val="000000"/>
    <a:srgbClr val="FF9900"/>
    <a:srgbClr val="00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淡色スタイル 1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淡色スタイル 3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5" autoAdjust="0"/>
    <p:restoredTop sz="94660"/>
  </p:normalViewPr>
  <p:slideViewPr>
    <p:cSldViewPr>
      <p:cViewPr>
        <p:scale>
          <a:sx n="60" d="100"/>
          <a:sy n="60" d="100"/>
        </p:scale>
        <p:origin x="-2640" y="-11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image" Target="../media/image39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image" Target="../media/image3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42414F-4ED4-457C-8540-332DF52CCABA}" type="doc">
      <dgm:prSet loTypeId="urn:microsoft.com/office/officeart/2005/8/layout/hList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3FB012F8-74A9-47E4-AE5C-1A8C60F58E7E}">
      <dgm:prSet phldrT="[テキスト]"/>
      <dgm:spPr/>
      <dgm:t>
        <a:bodyPr/>
        <a:lstStyle/>
        <a:p>
          <a:r>
            <a:rPr kumimoji="1" lang="ja-JP" altLang="en-US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小規模多機能型居宅介護</a:t>
          </a:r>
          <a:endParaRPr kumimoji="1" lang="ja-JP" altLang="en-US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9F6D7DC7-1B88-4789-92ED-9F50B76AFDC6}" type="parTrans" cxnId="{2EFB443B-6031-4D88-B7A5-4E17805C067D}">
      <dgm:prSet/>
      <dgm:spPr/>
      <dgm:t>
        <a:bodyPr/>
        <a:lstStyle/>
        <a:p>
          <a:endParaRPr kumimoji="1" lang="ja-JP" altLang="en-US"/>
        </a:p>
      </dgm:t>
    </dgm:pt>
    <dgm:pt modelId="{E7A054E0-2F5A-4F96-B31A-8B236C197A17}" type="sibTrans" cxnId="{2EFB443B-6031-4D88-B7A5-4E17805C067D}">
      <dgm:prSet/>
      <dgm:spPr/>
      <dgm:t>
        <a:bodyPr/>
        <a:lstStyle/>
        <a:p>
          <a:endParaRPr kumimoji="1" lang="ja-JP" altLang="en-US"/>
        </a:p>
      </dgm:t>
    </dgm:pt>
    <dgm:pt modelId="{646AF673-C6EE-441E-8FB9-49B083F2D920}">
      <dgm:prSet phldrT="[テキスト]"/>
      <dgm:spPr/>
      <dgm:t>
        <a:bodyPr/>
        <a:lstStyle/>
        <a:p>
          <a:r>
            <a: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3000</a:t>
          </a:r>
          <a:r>
            <a:rPr kumimoji="1" lang="ja-JP" altLang="en-US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万円</a:t>
          </a:r>
          <a:r>
            <a: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×10</a:t>
          </a:r>
          <a:r>
            <a:rPr kumimoji="1" lang="ja-JP" altLang="en-US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＝</a:t>
          </a:r>
          <a:r>
            <a:rPr kumimoji="1" lang="en-US" altLang="ja-JP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3</a:t>
          </a:r>
          <a:r>
            <a:rPr kumimoji="1" lang="ja-JP" altLang="en-US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億円</a:t>
          </a:r>
          <a:endParaRPr kumimoji="1" lang="ja-JP" altLang="en-US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423B80FB-7764-418B-8DFF-858AF2249FE0}" type="parTrans" cxnId="{6D01EA9A-54A5-4BC3-ADB3-7615876D9A45}">
      <dgm:prSet/>
      <dgm:spPr/>
      <dgm:t>
        <a:bodyPr/>
        <a:lstStyle/>
        <a:p>
          <a:endParaRPr kumimoji="1" lang="ja-JP" altLang="en-US"/>
        </a:p>
      </dgm:t>
    </dgm:pt>
    <dgm:pt modelId="{F2A22190-5B37-4F95-BA9C-0C052C9D96D0}" type="sibTrans" cxnId="{6D01EA9A-54A5-4BC3-ADB3-7615876D9A45}">
      <dgm:prSet/>
      <dgm:spPr/>
      <dgm:t>
        <a:bodyPr/>
        <a:lstStyle/>
        <a:p>
          <a:endParaRPr kumimoji="1" lang="ja-JP" altLang="en-US"/>
        </a:p>
      </dgm:t>
    </dgm:pt>
    <dgm:pt modelId="{65DBE2EB-4912-4632-A590-89AF69E863B4}">
      <dgm:prSet phldrT="[テキスト]"/>
      <dgm:spPr/>
      <dgm:t>
        <a:bodyPr/>
        <a:lstStyle/>
        <a:p>
          <a:r>
            <a:rPr kumimoji="1" lang="ja-JP" altLang="en-US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登録定員</a:t>
          </a:r>
          <a:r>
            <a: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25</a:t>
          </a:r>
          <a:r>
            <a:rPr kumimoji="1" lang="ja-JP" altLang="en-US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名</a:t>
          </a:r>
          <a:r>
            <a: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×10</a:t>
          </a:r>
          <a:r>
            <a:rPr kumimoji="1" lang="ja-JP" altLang="en-US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　　　　＝</a:t>
          </a:r>
          <a:r>
            <a:rPr kumimoji="1" lang="en-US" altLang="ja-JP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250</a:t>
          </a:r>
          <a:r>
            <a:rPr kumimoji="1" lang="ja-JP" altLang="en-US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名</a:t>
          </a:r>
          <a:endParaRPr kumimoji="1" lang="ja-JP" altLang="en-US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E15658CD-595C-4A3F-AFB7-BC12ECC493F1}" type="parTrans" cxnId="{FF8ED61F-6A12-4B63-A3A9-250AC7A149D9}">
      <dgm:prSet/>
      <dgm:spPr/>
      <dgm:t>
        <a:bodyPr/>
        <a:lstStyle/>
        <a:p>
          <a:endParaRPr kumimoji="1" lang="ja-JP" altLang="en-US"/>
        </a:p>
      </dgm:t>
    </dgm:pt>
    <dgm:pt modelId="{5B6E85C5-C267-4DDE-8137-8ABDA9107EC6}" type="sibTrans" cxnId="{FF8ED61F-6A12-4B63-A3A9-250AC7A149D9}">
      <dgm:prSet/>
      <dgm:spPr/>
      <dgm:t>
        <a:bodyPr/>
        <a:lstStyle/>
        <a:p>
          <a:endParaRPr kumimoji="1" lang="ja-JP" altLang="en-US"/>
        </a:p>
      </dgm:t>
    </dgm:pt>
    <dgm:pt modelId="{8115F4A7-B7B6-4B41-8DF1-F184FE9FD75B}">
      <dgm:prSet phldrT="[テキスト]"/>
      <dgm:spPr/>
      <dgm:t>
        <a:bodyPr/>
        <a:lstStyle/>
        <a:p>
          <a:r>
            <a:rPr kumimoji="1" lang="ja-JP" altLang="en-US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特別養護老人ホーム</a:t>
          </a:r>
          <a:endParaRPr kumimoji="1" lang="ja-JP" altLang="en-US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45627752-287B-41CD-833C-3887A1F39484}" type="parTrans" cxnId="{30CD6D2C-234D-40E3-B11E-5F1DBD9139D9}">
      <dgm:prSet/>
      <dgm:spPr/>
      <dgm:t>
        <a:bodyPr/>
        <a:lstStyle/>
        <a:p>
          <a:endParaRPr kumimoji="1" lang="ja-JP" altLang="en-US"/>
        </a:p>
      </dgm:t>
    </dgm:pt>
    <dgm:pt modelId="{7D84BCA5-5E8F-4495-A1A4-E772C72564CA}" type="sibTrans" cxnId="{30CD6D2C-234D-40E3-B11E-5F1DBD9139D9}">
      <dgm:prSet/>
      <dgm:spPr/>
      <dgm:t>
        <a:bodyPr/>
        <a:lstStyle/>
        <a:p>
          <a:endParaRPr kumimoji="1" lang="ja-JP" altLang="en-US"/>
        </a:p>
      </dgm:t>
    </dgm:pt>
    <dgm:pt modelId="{0B758D76-E9C2-44FA-8E99-760B496F26B9}">
      <dgm:prSet phldrT="[テキスト]"/>
      <dgm:spPr>
        <a:solidFill>
          <a:schemeClr val="accent1"/>
        </a:solidFill>
      </dgm:spPr>
      <dgm:t>
        <a:bodyPr/>
        <a:lstStyle/>
        <a:p>
          <a:r>
            <a:rPr kumimoji="1" lang="en-US" altLang="ja-JP" sz="2500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33</a:t>
          </a:r>
          <a:r>
            <a:rPr kumimoji="1" lang="ja-JP" altLang="en-US" sz="25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億円</a:t>
          </a:r>
          <a:endParaRPr kumimoji="1" lang="ja-JP" altLang="en-US" sz="25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33F7277F-A3A0-43C1-8F58-3653821A74A2}" type="parTrans" cxnId="{F75A95EC-6AEF-4FB3-9B94-55FFB747406E}">
      <dgm:prSet/>
      <dgm:spPr/>
      <dgm:t>
        <a:bodyPr/>
        <a:lstStyle/>
        <a:p>
          <a:endParaRPr kumimoji="1" lang="ja-JP" altLang="en-US"/>
        </a:p>
      </dgm:t>
    </dgm:pt>
    <dgm:pt modelId="{A42D313A-FF05-4078-9AE4-9B34A9E84350}" type="sibTrans" cxnId="{F75A95EC-6AEF-4FB3-9B94-55FFB747406E}">
      <dgm:prSet/>
      <dgm:spPr/>
      <dgm:t>
        <a:bodyPr/>
        <a:lstStyle/>
        <a:p>
          <a:endParaRPr kumimoji="1" lang="ja-JP" altLang="en-US"/>
        </a:p>
      </dgm:t>
    </dgm:pt>
    <dgm:pt modelId="{0161F150-28F3-4D3F-B86B-82E7504C1B2E}">
      <dgm:prSet phldrT="[テキスト]"/>
      <dgm:spPr/>
      <dgm:t>
        <a:bodyPr/>
        <a:lstStyle/>
        <a:p>
          <a:r>
            <a:rPr kumimoji="1" lang="ja-JP" altLang="en-US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自治体に指導監督権　（</a:t>
          </a:r>
          <a:r>
            <a:rPr kumimoji="1" lang="ja-JP" altLang="en-US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地方分権</a:t>
          </a:r>
          <a:r>
            <a:rPr kumimoji="1" lang="ja-JP" altLang="en-US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されている）</a:t>
          </a:r>
          <a:endParaRPr kumimoji="1" lang="ja-JP" altLang="en-US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58819ADC-217D-427A-8D4F-215B6E70AB54}" type="parTrans" cxnId="{0C1866FF-C008-4C0C-9AE9-85540E6A3931}">
      <dgm:prSet/>
      <dgm:spPr/>
      <dgm:t>
        <a:bodyPr/>
        <a:lstStyle/>
        <a:p>
          <a:endParaRPr kumimoji="1" lang="ja-JP" altLang="en-US"/>
        </a:p>
      </dgm:t>
    </dgm:pt>
    <dgm:pt modelId="{ED7FB6D9-2391-40AF-95CD-C01DD10508FC}" type="sibTrans" cxnId="{0C1866FF-C008-4C0C-9AE9-85540E6A3931}">
      <dgm:prSet/>
      <dgm:spPr/>
      <dgm:t>
        <a:bodyPr/>
        <a:lstStyle/>
        <a:p>
          <a:endParaRPr kumimoji="1" lang="ja-JP" altLang="en-US"/>
        </a:p>
      </dgm:t>
    </dgm:pt>
    <dgm:pt modelId="{1B3B9A01-6BF8-46DF-A191-CB855D25C605}">
      <dgm:prSet phldrT="[テキスト]"/>
      <dgm:spPr/>
      <dgm:t>
        <a:bodyPr/>
        <a:lstStyle/>
        <a:p>
          <a:endParaRPr kumimoji="1" lang="ja-JP" altLang="en-US" dirty="0"/>
        </a:p>
      </dgm:t>
    </dgm:pt>
    <dgm:pt modelId="{0CAFEB51-4EAB-4035-9557-0579B3A6B739}" type="parTrans" cxnId="{4BD0D928-8C19-4471-AC28-95BBED201CF3}">
      <dgm:prSet/>
      <dgm:spPr/>
      <dgm:t>
        <a:bodyPr/>
        <a:lstStyle/>
        <a:p>
          <a:endParaRPr kumimoji="1" lang="ja-JP" altLang="en-US"/>
        </a:p>
      </dgm:t>
    </dgm:pt>
    <dgm:pt modelId="{8238BA39-7232-4A31-836F-F307B6AB464D}" type="sibTrans" cxnId="{4BD0D928-8C19-4471-AC28-95BBED201CF3}">
      <dgm:prSet/>
      <dgm:spPr/>
      <dgm:t>
        <a:bodyPr/>
        <a:lstStyle/>
        <a:p>
          <a:endParaRPr kumimoji="1" lang="ja-JP" altLang="en-US"/>
        </a:p>
      </dgm:t>
    </dgm:pt>
    <dgm:pt modelId="{190BB141-3E02-4285-AFCE-4697FAF93043}">
      <dgm:prSet phldrT="[テキスト]"/>
      <dgm:spPr/>
      <dgm:t>
        <a:bodyPr/>
        <a:lstStyle/>
        <a:p>
          <a:r>
            <a:rPr kumimoji="1" lang="ja-JP" altLang="en-US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藤沢</a:t>
          </a:r>
          <a:r>
            <a:rPr kumimoji="1" lang="ja-JP" altLang="en-US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市民のみ</a:t>
          </a:r>
          <a:r>
            <a:rPr kumimoji="1" lang="ja-JP" altLang="en-US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利用可</a:t>
          </a:r>
          <a:endParaRPr kumimoji="1" lang="ja-JP" altLang="en-US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3560A1A2-0573-4A24-AAD6-26D07B197ECB}" type="parTrans" cxnId="{BA76ED0F-EE87-45DD-9158-6374EFC1F284}">
      <dgm:prSet/>
      <dgm:spPr/>
      <dgm:t>
        <a:bodyPr/>
        <a:lstStyle/>
        <a:p>
          <a:endParaRPr kumimoji="1" lang="ja-JP" altLang="en-US"/>
        </a:p>
      </dgm:t>
    </dgm:pt>
    <dgm:pt modelId="{F43FEC0B-C925-4714-BD57-D10B28B022F1}" type="sibTrans" cxnId="{BA76ED0F-EE87-45DD-9158-6374EFC1F284}">
      <dgm:prSet/>
      <dgm:spPr/>
      <dgm:t>
        <a:bodyPr/>
        <a:lstStyle/>
        <a:p>
          <a:endParaRPr kumimoji="1" lang="ja-JP" altLang="en-US"/>
        </a:p>
      </dgm:t>
    </dgm:pt>
    <dgm:pt modelId="{10551659-53DB-4498-BD53-11093986AEBC}">
      <dgm:prSet phldrT="[テキスト]"/>
      <dgm:spPr/>
      <dgm:t>
        <a:bodyPr/>
        <a:lstStyle/>
        <a:p>
          <a:endParaRPr kumimoji="1" lang="ja-JP" altLang="en-US" dirty="0"/>
        </a:p>
      </dgm:t>
    </dgm:pt>
    <dgm:pt modelId="{DE368302-7AF7-41B4-91EC-E80BCA44F966}" type="parTrans" cxnId="{6E4005C5-3752-4FAB-B973-987E473D76B6}">
      <dgm:prSet/>
      <dgm:spPr/>
      <dgm:t>
        <a:bodyPr/>
        <a:lstStyle/>
        <a:p>
          <a:endParaRPr kumimoji="1" lang="ja-JP" altLang="en-US"/>
        </a:p>
      </dgm:t>
    </dgm:pt>
    <dgm:pt modelId="{20E80991-219C-48A6-8963-9504102C8BB7}" type="sibTrans" cxnId="{6E4005C5-3752-4FAB-B973-987E473D76B6}">
      <dgm:prSet/>
      <dgm:spPr/>
      <dgm:t>
        <a:bodyPr/>
        <a:lstStyle/>
        <a:p>
          <a:endParaRPr kumimoji="1" lang="ja-JP" altLang="en-US"/>
        </a:p>
      </dgm:t>
    </dgm:pt>
    <dgm:pt modelId="{411B8F06-DAAB-433A-8706-C8480B4BD47A}">
      <dgm:prSet phldrT="[テキスト]"/>
      <dgm:spPr>
        <a:solidFill>
          <a:schemeClr val="accent1"/>
        </a:solidFill>
      </dgm:spPr>
      <dgm:t>
        <a:bodyPr/>
        <a:lstStyle/>
        <a:p>
          <a:r>
            <a:rPr kumimoji="1" lang="en-US" altLang="ja-JP" sz="25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100</a:t>
          </a:r>
          <a:r>
            <a:rPr kumimoji="1" lang="ja-JP" altLang="en-US" sz="25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名＋</a:t>
          </a:r>
          <a:r>
            <a:rPr kumimoji="1" lang="en-US" altLang="ja-JP" sz="25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10</a:t>
          </a:r>
          <a:r>
            <a:rPr kumimoji="1" lang="ja-JP" altLang="en-US" sz="25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名　　　　＝</a:t>
          </a:r>
          <a:r>
            <a:rPr kumimoji="1" lang="en-US" altLang="ja-JP" sz="2500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110</a:t>
          </a:r>
          <a:r>
            <a:rPr kumimoji="1" lang="ja-JP" altLang="en-US" sz="25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名</a:t>
          </a:r>
          <a:endParaRPr kumimoji="1" lang="ja-JP" altLang="en-US" sz="25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FFB96C3A-022B-4105-967A-964696BADA39}" type="parTrans" cxnId="{7F7DA594-5477-466D-85FD-5C9850CBE01B}">
      <dgm:prSet/>
      <dgm:spPr/>
      <dgm:t>
        <a:bodyPr/>
        <a:lstStyle/>
        <a:p>
          <a:endParaRPr kumimoji="1" lang="ja-JP" altLang="en-US"/>
        </a:p>
      </dgm:t>
    </dgm:pt>
    <dgm:pt modelId="{CFB44AE4-C986-4C9F-B42B-902351BC1C7C}" type="sibTrans" cxnId="{7F7DA594-5477-466D-85FD-5C9850CBE01B}">
      <dgm:prSet/>
      <dgm:spPr/>
      <dgm:t>
        <a:bodyPr/>
        <a:lstStyle/>
        <a:p>
          <a:endParaRPr kumimoji="1" lang="ja-JP" altLang="en-US"/>
        </a:p>
      </dgm:t>
    </dgm:pt>
    <dgm:pt modelId="{9526D60E-88EB-49BA-92B7-02ED1E7C0583}">
      <dgm:prSet phldrT="[テキスト]" custT="1"/>
      <dgm:spPr>
        <a:solidFill>
          <a:schemeClr val="accent1"/>
        </a:solidFill>
      </dgm:spPr>
      <dgm:t>
        <a:bodyPr/>
        <a:lstStyle/>
        <a:p>
          <a:r>
            <a:rPr kumimoji="1" lang="ja-JP" altLang="en-US" sz="25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県域事業　　　　　　</a:t>
          </a:r>
          <a:r>
            <a:rPr kumimoji="1" lang="ja-JP" altLang="en-US" sz="20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（自治体に</a:t>
          </a:r>
          <a:r>
            <a:rPr kumimoji="1" lang="ja-JP" altLang="en-US" sz="2000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権限なし</a:t>
          </a:r>
          <a:r>
            <a:rPr kumimoji="1" lang="ja-JP" altLang="en-US" sz="20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）</a:t>
          </a:r>
          <a:endParaRPr kumimoji="1" lang="ja-JP" altLang="en-US" sz="20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188D2AB9-D721-4A3E-9BC9-D548360909FC}" type="parTrans" cxnId="{480DA71F-DE75-4465-8276-005E77CB17C1}">
      <dgm:prSet/>
      <dgm:spPr/>
      <dgm:t>
        <a:bodyPr/>
        <a:lstStyle/>
        <a:p>
          <a:endParaRPr kumimoji="1" lang="ja-JP" altLang="en-US"/>
        </a:p>
      </dgm:t>
    </dgm:pt>
    <dgm:pt modelId="{ECDBB259-236E-4D22-9DF9-829123760F20}" type="sibTrans" cxnId="{480DA71F-DE75-4465-8276-005E77CB17C1}">
      <dgm:prSet/>
      <dgm:spPr/>
      <dgm:t>
        <a:bodyPr/>
        <a:lstStyle/>
        <a:p>
          <a:endParaRPr kumimoji="1" lang="ja-JP" altLang="en-US"/>
        </a:p>
      </dgm:t>
    </dgm:pt>
    <dgm:pt modelId="{66A0ABEB-6A25-4DD1-8F2D-76DDBF46C953}">
      <dgm:prSet phldrT="[テキスト]"/>
      <dgm:spPr>
        <a:solidFill>
          <a:schemeClr val="accent1"/>
        </a:solidFill>
      </dgm:spPr>
      <dgm:t>
        <a:bodyPr/>
        <a:lstStyle/>
        <a:p>
          <a:r>
            <a:rPr kumimoji="1" lang="ja-JP" altLang="en-US" sz="25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神奈川</a:t>
          </a:r>
          <a:r>
            <a:rPr kumimoji="1" lang="ja-JP" altLang="en-US" sz="2500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県民</a:t>
          </a:r>
          <a:r>
            <a:rPr kumimoji="1" lang="ja-JP" altLang="en-US" sz="25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が利用</a:t>
          </a:r>
          <a:endParaRPr kumimoji="1" lang="ja-JP" altLang="en-US" sz="25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B211B320-113B-4BBC-91FE-750CDFC9C4A6}" type="parTrans" cxnId="{DFC02DC1-E37C-4A4C-A2C5-C6DFE6C44974}">
      <dgm:prSet/>
      <dgm:spPr/>
      <dgm:t>
        <a:bodyPr/>
        <a:lstStyle/>
        <a:p>
          <a:endParaRPr kumimoji="1" lang="ja-JP" altLang="en-US"/>
        </a:p>
      </dgm:t>
    </dgm:pt>
    <dgm:pt modelId="{1DFE0953-6E8E-4DD2-B70C-65F8174910DD}" type="sibTrans" cxnId="{DFC02DC1-E37C-4A4C-A2C5-C6DFE6C44974}">
      <dgm:prSet/>
      <dgm:spPr/>
      <dgm:t>
        <a:bodyPr/>
        <a:lstStyle/>
        <a:p>
          <a:endParaRPr kumimoji="1" lang="ja-JP" altLang="en-US"/>
        </a:p>
      </dgm:t>
    </dgm:pt>
    <dgm:pt modelId="{AAC422C6-A919-49C6-BBC0-8A4C1A616C95}">
      <dgm:prSet phldrT="[テキスト]"/>
      <dgm:spPr/>
      <dgm:t>
        <a:bodyPr/>
        <a:lstStyle/>
        <a:p>
          <a:r>
            <a:rPr kumimoji="1" lang="ja-JP" altLang="en-US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雇用</a:t>
          </a:r>
          <a:r>
            <a: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10</a:t>
          </a:r>
          <a:r>
            <a:rPr kumimoji="1" lang="ja-JP" altLang="en-US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か所で</a:t>
          </a:r>
          <a:r>
            <a:rPr kumimoji="1" lang="en-US" altLang="ja-JP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150</a:t>
          </a:r>
          <a:r>
            <a:rPr kumimoji="1" lang="ja-JP" altLang="en-US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人</a:t>
          </a:r>
          <a:endParaRPr kumimoji="1" lang="ja-JP" altLang="en-US" dirty="0">
            <a:solidFill>
              <a:srgbClr val="FF0000"/>
            </a:solidFill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E1BE0B50-392E-481B-8EB6-AC2E765D28CC}" type="parTrans" cxnId="{AABAA275-13F2-4696-AA05-DAC24057DBD4}">
      <dgm:prSet/>
      <dgm:spPr/>
      <dgm:t>
        <a:bodyPr/>
        <a:lstStyle/>
        <a:p>
          <a:endParaRPr kumimoji="1" lang="ja-JP" altLang="en-US"/>
        </a:p>
      </dgm:t>
    </dgm:pt>
    <dgm:pt modelId="{BCBEFB0C-35FB-4C54-BA41-2B45018C0723}" type="sibTrans" cxnId="{AABAA275-13F2-4696-AA05-DAC24057DBD4}">
      <dgm:prSet/>
      <dgm:spPr/>
      <dgm:t>
        <a:bodyPr/>
        <a:lstStyle/>
        <a:p>
          <a:endParaRPr kumimoji="1" lang="ja-JP" altLang="en-US"/>
        </a:p>
      </dgm:t>
    </dgm:pt>
    <dgm:pt modelId="{F7F911AD-58B1-41A3-99FD-2A71C5202381}">
      <dgm:prSet phldrT="[テキスト]"/>
      <dgm:spPr>
        <a:solidFill>
          <a:schemeClr val="accent1"/>
        </a:solidFill>
      </dgm:spPr>
      <dgm:t>
        <a:bodyPr/>
        <a:lstStyle/>
        <a:p>
          <a:r>
            <a:rPr kumimoji="1" lang="ja-JP" altLang="en-US" sz="25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雇用</a:t>
          </a:r>
          <a:r>
            <a:rPr kumimoji="1" lang="en-US" altLang="ja-JP" sz="25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1</a:t>
          </a:r>
          <a:r>
            <a:rPr kumimoji="1" lang="ja-JP" altLang="en-US" sz="25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か所で</a:t>
          </a:r>
          <a:r>
            <a:rPr kumimoji="1" lang="en-US" altLang="ja-JP" sz="2500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50</a:t>
          </a:r>
          <a:r>
            <a:rPr kumimoji="1" lang="ja-JP" altLang="en-US" sz="2500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人</a:t>
          </a:r>
          <a:endParaRPr kumimoji="1" lang="ja-JP" altLang="en-US" sz="2500" dirty="0">
            <a:solidFill>
              <a:srgbClr val="FF0000"/>
            </a:solidFill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C825755F-AC74-4529-A6DE-DCF496309506}" type="parTrans" cxnId="{95A37B2E-E028-4F30-B581-86B1B4F44CA1}">
      <dgm:prSet/>
      <dgm:spPr/>
      <dgm:t>
        <a:bodyPr/>
        <a:lstStyle/>
        <a:p>
          <a:endParaRPr kumimoji="1" lang="ja-JP" altLang="en-US"/>
        </a:p>
      </dgm:t>
    </dgm:pt>
    <dgm:pt modelId="{93CD69E2-2CE7-4B2A-9484-C3244DD8C5E3}" type="sibTrans" cxnId="{95A37B2E-E028-4F30-B581-86B1B4F44CA1}">
      <dgm:prSet/>
      <dgm:spPr/>
      <dgm:t>
        <a:bodyPr/>
        <a:lstStyle/>
        <a:p>
          <a:endParaRPr kumimoji="1" lang="ja-JP" altLang="en-US"/>
        </a:p>
      </dgm:t>
    </dgm:pt>
    <dgm:pt modelId="{5AB4D4E4-8EC5-435D-88A7-0FF99C468456}" type="pres">
      <dgm:prSet presAssocID="{5542414F-4ED4-457C-8540-332DF52CCABA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kumimoji="1" lang="ja-JP" altLang="en-US"/>
        </a:p>
      </dgm:t>
    </dgm:pt>
    <dgm:pt modelId="{D6A50CA9-D9BF-4D1A-BE09-0BA76C3F4AC3}" type="pres">
      <dgm:prSet presAssocID="{3FB012F8-74A9-47E4-AE5C-1A8C60F58E7E}" presName="compositeNode" presStyleCnt="0">
        <dgm:presLayoutVars>
          <dgm:bulletEnabled val="1"/>
        </dgm:presLayoutVars>
      </dgm:prSet>
      <dgm:spPr/>
    </dgm:pt>
    <dgm:pt modelId="{E493A672-CC69-4CE1-B940-BFAD30F1FDD7}" type="pres">
      <dgm:prSet presAssocID="{3FB012F8-74A9-47E4-AE5C-1A8C60F58E7E}" presName="image" presStyleLbl="fgImgPlace1" presStyleIdx="0" presStyleCnt="2" custScaleX="154897" custScaleY="138633" custLinFactNeighborX="979" custLinFactNeighborY="-1020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  <dgm:t>
        <a:bodyPr/>
        <a:lstStyle/>
        <a:p>
          <a:endParaRPr kumimoji="1" lang="ja-JP" altLang="en-US"/>
        </a:p>
      </dgm:t>
    </dgm:pt>
    <dgm:pt modelId="{5A5A76D1-0612-46D6-B68A-C2C59A88B0C9}" type="pres">
      <dgm:prSet presAssocID="{3FB012F8-74A9-47E4-AE5C-1A8C60F58E7E}" presName="childNode" presStyleLbl="node1" presStyleIdx="0" presStyleCnt="2" custScaleX="112633" custLinFactNeighborX="3973" custLinFactNeighborY="1667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3E203EA1-AC62-4725-A9AA-D7DE9050DA27}" type="pres">
      <dgm:prSet presAssocID="{3FB012F8-74A9-47E4-AE5C-1A8C60F58E7E}" presName="parentNode" presStyleLbl="revTx" presStyleIdx="0" presStyleCnt="2" custScaleY="84917" custLinFactNeighborX="9173" custLinFactNeighborY="6674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BB6CB87-40A7-4632-BA3C-6A9E84851E61}" type="pres">
      <dgm:prSet presAssocID="{E7A054E0-2F5A-4F96-B31A-8B236C197A17}" presName="sibTrans" presStyleCnt="0"/>
      <dgm:spPr/>
    </dgm:pt>
    <dgm:pt modelId="{297E4AEB-3A91-4844-B3AE-94F08BDC4F94}" type="pres">
      <dgm:prSet presAssocID="{8115F4A7-B7B6-4B41-8DF1-F184FE9FD75B}" presName="compositeNode" presStyleCnt="0">
        <dgm:presLayoutVars>
          <dgm:bulletEnabled val="1"/>
        </dgm:presLayoutVars>
      </dgm:prSet>
      <dgm:spPr/>
    </dgm:pt>
    <dgm:pt modelId="{047592BA-6C86-4F23-B057-C32AA1AC6729}" type="pres">
      <dgm:prSet presAssocID="{8115F4A7-B7B6-4B41-8DF1-F184FE9FD75B}" presName="image" presStyleLbl="fgImgPlace1" presStyleIdx="1" presStyleCnt="2" custScaleX="134867" custScaleY="131199" custLinFactNeighborX="-145" custLinFactNeighborY="-1020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  <dgm:t>
        <a:bodyPr/>
        <a:lstStyle/>
        <a:p>
          <a:endParaRPr kumimoji="1" lang="ja-JP" altLang="en-US"/>
        </a:p>
      </dgm:t>
    </dgm:pt>
    <dgm:pt modelId="{875C2722-4A4D-4493-ABF6-9E5A03D3958B}" type="pres">
      <dgm:prSet presAssocID="{8115F4A7-B7B6-4B41-8DF1-F184FE9FD75B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DD8AE68-05AC-48E5-8F4A-53FF263BDD3B}" type="pres">
      <dgm:prSet presAssocID="{8115F4A7-B7B6-4B41-8DF1-F184FE9FD75B}" presName="parentNode" presStyleLbl="revTx" presStyleIdx="1" presStyleCnt="2" custScaleY="71946" custLinFactNeighborX="21382" custLinFactNeighborY="11708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2EFB443B-6031-4D88-B7A5-4E17805C067D}" srcId="{5542414F-4ED4-457C-8540-332DF52CCABA}" destId="{3FB012F8-74A9-47E4-AE5C-1A8C60F58E7E}" srcOrd="0" destOrd="0" parTransId="{9F6D7DC7-1B88-4789-92ED-9F50B76AFDC6}" sibTransId="{E7A054E0-2F5A-4F96-B31A-8B236C197A17}"/>
    <dgm:cxn modelId="{30CD6D2C-234D-40E3-B11E-5F1DBD9139D9}" srcId="{5542414F-4ED4-457C-8540-332DF52CCABA}" destId="{8115F4A7-B7B6-4B41-8DF1-F184FE9FD75B}" srcOrd="1" destOrd="0" parTransId="{45627752-287B-41CD-833C-3887A1F39484}" sibTransId="{7D84BCA5-5E8F-4495-A1A4-E772C72564CA}"/>
    <dgm:cxn modelId="{7A0DF684-1DEA-47AB-9C28-9CB7ADA0729C}" type="presOf" srcId="{411B8F06-DAAB-433A-8706-C8480B4BD47A}" destId="{875C2722-4A4D-4493-ABF6-9E5A03D3958B}" srcOrd="0" destOrd="1" presId="urn:microsoft.com/office/officeart/2005/8/layout/hList2"/>
    <dgm:cxn modelId="{347B9C1C-3E26-4745-B650-97E2953658FC}" type="presOf" srcId="{66A0ABEB-6A25-4DD1-8F2D-76DDBF46C953}" destId="{875C2722-4A4D-4493-ABF6-9E5A03D3958B}" srcOrd="0" destOrd="3" presId="urn:microsoft.com/office/officeart/2005/8/layout/hList2"/>
    <dgm:cxn modelId="{0C1866FF-C008-4C0C-9AE9-85540E6A3931}" srcId="{3FB012F8-74A9-47E4-AE5C-1A8C60F58E7E}" destId="{0161F150-28F3-4D3F-B86B-82E7504C1B2E}" srcOrd="2" destOrd="0" parTransId="{58819ADC-217D-427A-8D4F-215B6E70AB54}" sibTransId="{ED7FB6D9-2391-40AF-95CD-C01DD10508FC}"/>
    <dgm:cxn modelId="{4BD0D928-8C19-4471-AC28-95BBED201CF3}" srcId="{3FB012F8-74A9-47E4-AE5C-1A8C60F58E7E}" destId="{1B3B9A01-6BF8-46DF-A191-CB855D25C605}" srcOrd="6" destOrd="0" parTransId="{0CAFEB51-4EAB-4035-9557-0579B3A6B739}" sibTransId="{8238BA39-7232-4A31-836F-F307B6AB464D}"/>
    <dgm:cxn modelId="{21DAEBAD-CCE5-4C0A-A7B8-D4390BC28361}" type="presOf" srcId="{F7F911AD-58B1-41A3-99FD-2A71C5202381}" destId="{875C2722-4A4D-4493-ABF6-9E5A03D3958B}" srcOrd="0" destOrd="4" presId="urn:microsoft.com/office/officeart/2005/8/layout/hList2"/>
    <dgm:cxn modelId="{75585FB8-1104-4D8B-9B06-1E43752426B4}" type="presOf" srcId="{65DBE2EB-4912-4632-A590-89AF69E863B4}" destId="{5A5A76D1-0612-46D6-B68A-C2C59A88B0C9}" srcOrd="0" destOrd="1" presId="urn:microsoft.com/office/officeart/2005/8/layout/hList2"/>
    <dgm:cxn modelId="{9E79484D-A220-4A45-AC6C-C67F6FC9425C}" type="presOf" srcId="{646AF673-C6EE-441E-8FB9-49B083F2D920}" destId="{5A5A76D1-0612-46D6-B68A-C2C59A88B0C9}" srcOrd="0" destOrd="0" presId="urn:microsoft.com/office/officeart/2005/8/layout/hList2"/>
    <dgm:cxn modelId="{9A3FC461-681E-4381-9AC0-3C3A352FAC10}" type="presOf" srcId="{10551659-53DB-4498-BD53-11093986AEBC}" destId="{5A5A76D1-0612-46D6-B68A-C2C59A88B0C9}" srcOrd="0" destOrd="5" presId="urn:microsoft.com/office/officeart/2005/8/layout/hList2"/>
    <dgm:cxn modelId="{7B8B5B19-FB14-4D6A-81FB-6D80C59EB0F1}" type="presOf" srcId="{0B758D76-E9C2-44FA-8E99-760B496F26B9}" destId="{875C2722-4A4D-4493-ABF6-9E5A03D3958B}" srcOrd="0" destOrd="0" presId="urn:microsoft.com/office/officeart/2005/8/layout/hList2"/>
    <dgm:cxn modelId="{6D01EA9A-54A5-4BC3-ADB3-7615876D9A45}" srcId="{3FB012F8-74A9-47E4-AE5C-1A8C60F58E7E}" destId="{646AF673-C6EE-441E-8FB9-49B083F2D920}" srcOrd="0" destOrd="0" parTransId="{423B80FB-7764-418B-8DFF-858AF2249FE0}" sibTransId="{F2A22190-5B37-4F95-BA9C-0C052C9D96D0}"/>
    <dgm:cxn modelId="{FF8ED61F-6A12-4B63-A3A9-250AC7A149D9}" srcId="{3FB012F8-74A9-47E4-AE5C-1A8C60F58E7E}" destId="{65DBE2EB-4912-4632-A590-89AF69E863B4}" srcOrd="1" destOrd="0" parTransId="{E15658CD-595C-4A3F-AFB7-BC12ECC493F1}" sibTransId="{5B6E85C5-C267-4DDE-8137-8ABDA9107EC6}"/>
    <dgm:cxn modelId="{8161497D-71CA-406D-9039-3EFB4F394892}" type="presOf" srcId="{3FB012F8-74A9-47E4-AE5C-1A8C60F58E7E}" destId="{3E203EA1-AC62-4725-A9AA-D7DE9050DA27}" srcOrd="0" destOrd="0" presId="urn:microsoft.com/office/officeart/2005/8/layout/hList2"/>
    <dgm:cxn modelId="{287A5444-4F7E-478A-9B69-3A9D82BC430B}" type="presOf" srcId="{8115F4A7-B7B6-4B41-8DF1-F184FE9FD75B}" destId="{9DD8AE68-05AC-48E5-8F4A-53FF263BDD3B}" srcOrd="0" destOrd="0" presId="urn:microsoft.com/office/officeart/2005/8/layout/hList2"/>
    <dgm:cxn modelId="{E0399277-B187-4833-9B90-58B32143420C}" type="presOf" srcId="{190BB141-3E02-4285-AFCE-4697FAF93043}" destId="{5A5A76D1-0612-46D6-B68A-C2C59A88B0C9}" srcOrd="0" destOrd="3" presId="urn:microsoft.com/office/officeart/2005/8/layout/hList2"/>
    <dgm:cxn modelId="{BA76ED0F-EE87-45DD-9158-6374EFC1F284}" srcId="{3FB012F8-74A9-47E4-AE5C-1A8C60F58E7E}" destId="{190BB141-3E02-4285-AFCE-4697FAF93043}" srcOrd="3" destOrd="0" parTransId="{3560A1A2-0573-4A24-AAD6-26D07B197ECB}" sibTransId="{F43FEC0B-C925-4714-BD57-D10B28B022F1}"/>
    <dgm:cxn modelId="{8E7C77B1-7B42-4585-989E-DBD335EC1F42}" type="presOf" srcId="{1B3B9A01-6BF8-46DF-A191-CB855D25C605}" destId="{5A5A76D1-0612-46D6-B68A-C2C59A88B0C9}" srcOrd="0" destOrd="6" presId="urn:microsoft.com/office/officeart/2005/8/layout/hList2"/>
    <dgm:cxn modelId="{7F7DA594-5477-466D-85FD-5C9850CBE01B}" srcId="{8115F4A7-B7B6-4B41-8DF1-F184FE9FD75B}" destId="{411B8F06-DAAB-433A-8706-C8480B4BD47A}" srcOrd="1" destOrd="0" parTransId="{FFB96C3A-022B-4105-967A-964696BADA39}" sibTransId="{CFB44AE4-C986-4C9F-B42B-902351BC1C7C}"/>
    <dgm:cxn modelId="{DFC02DC1-E37C-4A4C-A2C5-C6DFE6C44974}" srcId="{8115F4A7-B7B6-4B41-8DF1-F184FE9FD75B}" destId="{66A0ABEB-6A25-4DD1-8F2D-76DDBF46C953}" srcOrd="3" destOrd="0" parTransId="{B211B320-113B-4BBC-91FE-750CDFC9C4A6}" sibTransId="{1DFE0953-6E8E-4DD2-B70C-65F8174910DD}"/>
    <dgm:cxn modelId="{480DA71F-DE75-4465-8276-005E77CB17C1}" srcId="{8115F4A7-B7B6-4B41-8DF1-F184FE9FD75B}" destId="{9526D60E-88EB-49BA-92B7-02ED1E7C0583}" srcOrd="2" destOrd="0" parTransId="{188D2AB9-D721-4A3E-9BC9-D548360909FC}" sibTransId="{ECDBB259-236E-4D22-9DF9-829123760F20}"/>
    <dgm:cxn modelId="{415C1915-0AE2-438F-8547-640C398A1B19}" type="presOf" srcId="{9526D60E-88EB-49BA-92B7-02ED1E7C0583}" destId="{875C2722-4A4D-4493-ABF6-9E5A03D3958B}" srcOrd="0" destOrd="2" presId="urn:microsoft.com/office/officeart/2005/8/layout/hList2"/>
    <dgm:cxn modelId="{95A37B2E-E028-4F30-B581-86B1B4F44CA1}" srcId="{8115F4A7-B7B6-4B41-8DF1-F184FE9FD75B}" destId="{F7F911AD-58B1-41A3-99FD-2A71C5202381}" srcOrd="4" destOrd="0" parTransId="{C825755F-AC74-4529-A6DE-DCF496309506}" sibTransId="{93CD69E2-2CE7-4B2A-9484-C3244DD8C5E3}"/>
    <dgm:cxn modelId="{1DFF5C77-7C5B-45A6-9849-DE1FE78EBEEF}" type="presOf" srcId="{0161F150-28F3-4D3F-B86B-82E7504C1B2E}" destId="{5A5A76D1-0612-46D6-B68A-C2C59A88B0C9}" srcOrd="0" destOrd="2" presId="urn:microsoft.com/office/officeart/2005/8/layout/hList2"/>
    <dgm:cxn modelId="{6E4005C5-3752-4FAB-B973-987E473D76B6}" srcId="{3FB012F8-74A9-47E4-AE5C-1A8C60F58E7E}" destId="{10551659-53DB-4498-BD53-11093986AEBC}" srcOrd="5" destOrd="0" parTransId="{DE368302-7AF7-41B4-91EC-E80BCA44F966}" sibTransId="{20E80991-219C-48A6-8963-9504102C8BB7}"/>
    <dgm:cxn modelId="{AABAA275-13F2-4696-AA05-DAC24057DBD4}" srcId="{3FB012F8-74A9-47E4-AE5C-1A8C60F58E7E}" destId="{AAC422C6-A919-49C6-BBC0-8A4C1A616C95}" srcOrd="4" destOrd="0" parTransId="{E1BE0B50-392E-481B-8EB6-AC2E765D28CC}" sibTransId="{BCBEFB0C-35FB-4C54-BA41-2B45018C0723}"/>
    <dgm:cxn modelId="{4FAD5B9F-4A43-4F87-9475-D5038DB5B0AC}" type="presOf" srcId="{5542414F-4ED4-457C-8540-332DF52CCABA}" destId="{5AB4D4E4-8EC5-435D-88A7-0FF99C468456}" srcOrd="0" destOrd="0" presId="urn:microsoft.com/office/officeart/2005/8/layout/hList2"/>
    <dgm:cxn modelId="{7F24DC13-F916-4C7F-BB34-BAC10D0C1536}" type="presOf" srcId="{AAC422C6-A919-49C6-BBC0-8A4C1A616C95}" destId="{5A5A76D1-0612-46D6-B68A-C2C59A88B0C9}" srcOrd="0" destOrd="4" presId="urn:microsoft.com/office/officeart/2005/8/layout/hList2"/>
    <dgm:cxn modelId="{F75A95EC-6AEF-4FB3-9B94-55FFB747406E}" srcId="{8115F4A7-B7B6-4B41-8DF1-F184FE9FD75B}" destId="{0B758D76-E9C2-44FA-8E99-760B496F26B9}" srcOrd="0" destOrd="0" parTransId="{33F7277F-A3A0-43C1-8F58-3653821A74A2}" sibTransId="{A42D313A-FF05-4078-9AE4-9B34A9E84350}"/>
    <dgm:cxn modelId="{D63C83DC-C572-4671-BF1B-83A99DA840F7}" type="presParOf" srcId="{5AB4D4E4-8EC5-435D-88A7-0FF99C468456}" destId="{D6A50CA9-D9BF-4D1A-BE09-0BA76C3F4AC3}" srcOrd="0" destOrd="0" presId="urn:microsoft.com/office/officeart/2005/8/layout/hList2"/>
    <dgm:cxn modelId="{A92597A1-D866-4C94-A21D-ADB4A7AB6472}" type="presParOf" srcId="{D6A50CA9-D9BF-4D1A-BE09-0BA76C3F4AC3}" destId="{E493A672-CC69-4CE1-B940-BFAD30F1FDD7}" srcOrd="0" destOrd="0" presId="urn:microsoft.com/office/officeart/2005/8/layout/hList2"/>
    <dgm:cxn modelId="{241ACA2D-D1BB-47A4-93AE-BDFBA409BB2A}" type="presParOf" srcId="{D6A50CA9-D9BF-4D1A-BE09-0BA76C3F4AC3}" destId="{5A5A76D1-0612-46D6-B68A-C2C59A88B0C9}" srcOrd="1" destOrd="0" presId="urn:microsoft.com/office/officeart/2005/8/layout/hList2"/>
    <dgm:cxn modelId="{88FAB227-B14D-46C9-A0DF-E3135EF3C11F}" type="presParOf" srcId="{D6A50CA9-D9BF-4D1A-BE09-0BA76C3F4AC3}" destId="{3E203EA1-AC62-4725-A9AA-D7DE9050DA27}" srcOrd="2" destOrd="0" presId="urn:microsoft.com/office/officeart/2005/8/layout/hList2"/>
    <dgm:cxn modelId="{C5C89644-9799-4B41-93D8-FCBFD2AEFE90}" type="presParOf" srcId="{5AB4D4E4-8EC5-435D-88A7-0FF99C468456}" destId="{2BB6CB87-40A7-4632-BA3C-6A9E84851E61}" srcOrd="1" destOrd="0" presId="urn:microsoft.com/office/officeart/2005/8/layout/hList2"/>
    <dgm:cxn modelId="{7CF6A703-49F4-46BE-90DF-C688A25B68E4}" type="presParOf" srcId="{5AB4D4E4-8EC5-435D-88A7-0FF99C468456}" destId="{297E4AEB-3A91-4844-B3AE-94F08BDC4F94}" srcOrd="2" destOrd="0" presId="urn:microsoft.com/office/officeart/2005/8/layout/hList2"/>
    <dgm:cxn modelId="{118A4E84-3402-4BD1-8F61-50219C669AAE}" type="presParOf" srcId="{297E4AEB-3A91-4844-B3AE-94F08BDC4F94}" destId="{047592BA-6C86-4F23-B057-C32AA1AC6729}" srcOrd="0" destOrd="0" presId="urn:microsoft.com/office/officeart/2005/8/layout/hList2"/>
    <dgm:cxn modelId="{3D0E3336-7C51-4AF8-87C2-419512F2AA73}" type="presParOf" srcId="{297E4AEB-3A91-4844-B3AE-94F08BDC4F94}" destId="{875C2722-4A4D-4493-ABF6-9E5A03D3958B}" srcOrd="1" destOrd="0" presId="urn:microsoft.com/office/officeart/2005/8/layout/hList2"/>
    <dgm:cxn modelId="{D6ACBD63-43D8-4B37-9608-B7D5E88CD573}" type="presParOf" srcId="{297E4AEB-3A91-4844-B3AE-94F08BDC4F94}" destId="{9DD8AE68-05AC-48E5-8F4A-53FF263BDD3B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203EA1-AC62-4725-A9AA-D7DE9050DA27}">
      <dsp:nvSpPr>
        <dsp:cNvPr id="0" name=""/>
        <dsp:cNvSpPr/>
      </dsp:nvSpPr>
      <dsp:spPr>
        <a:xfrm rot="16200000">
          <a:off x="-1325206" y="3603862"/>
          <a:ext cx="4054048" cy="636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61625" bIns="0" numCol="1" spcCol="1270" anchor="t" anchorCtr="0">
          <a:noAutofit/>
        </a:bodyPr>
        <a:lstStyle/>
        <a:p>
          <a:pPr lvl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500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小規模多機能型居宅介護</a:t>
          </a:r>
          <a:endParaRPr kumimoji="1" lang="ja-JP" altLang="en-US" sz="2500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-1325206" y="3603862"/>
        <a:ext cx="4054048" cy="636803"/>
      </dsp:txXfrm>
    </dsp:sp>
    <dsp:sp modelId="{5A5A76D1-0612-46D6-B68A-C2C59A88B0C9}">
      <dsp:nvSpPr>
        <dsp:cNvPr id="0" name=""/>
        <dsp:cNvSpPr/>
      </dsp:nvSpPr>
      <dsp:spPr>
        <a:xfrm>
          <a:off x="887470" y="1296157"/>
          <a:ext cx="3572669" cy="47741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561625" rIns="192024" bIns="192024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altLang="ja-JP" sz="2100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3000</a:t>
          </a:r>
          <a:r>
            <a:rPr kumimoji="1" lang="ja-JP" altLang="en-US" sz="2100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万円</a:t>
          </a:r>
          <a:r>
            <a:rPr kumimoji="1" lang="en-US" altLang="ja-JP" sz="2100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×10</a:t>
          </a:r>
          <a:r>
            <a:rPr kumimoji="1" lang="ja-JP" altLang="en-US" sz="2100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＝</a:t>
          </a:r>
          <a:r>
            <a:rPr kumimoji="1" lang="en-US" altLang="ja-JP" sz="2100" kern="1200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3</a:t>
          </a:r>
          <a:r>
            <a:rPr kumimoji="1" lang="ja-JP" altLang="en-US" sz="2100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億円</a:t>
          </a:r>
          <a:endParaRPr kumimoji="1" lang="ja-JP" altLang="en-US" sz="2100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2100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登録定員</a:t>
          </a:r>
          <a:r>
            <a:rPr kumimoji="1" lang="en-US" altLang="ja-JP" sz="2100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25</a:t>
          </a:r>
          <a:r>
            <a:rPr kumimoji="1" lang="ja-JP" altLang="en-US" sz="2100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名</a:t>
          </a:r>
          <a:r>
            <a:rPr kumimoji="1" lang="en-US" altLang="ja-JP" sz="2100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×10</a:t>
          </a:r>
          <a:r>
            <a:rPr kumimoji="1" lang="ja-JP" altLang="en-US" sz="2100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　　　　＝</a:t>
          </a:r>
          <a:r>
            <a:rPr kumimoji="1" lang="en-US" altLang="ja-JP" sz="2100" kern="1200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250</a:t>
          </a:r>
          <a:r>
            <a:rPr kumimoji="1" lang="ja-JP" altLang="en-US" sz="2100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名</a:t>
          </a:r>
          <a:endParaRPr kumimoji="1" lang="ja-JP" altLang="en-US" sz="2100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2100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自治体に指導監督権　（</a:t>
          </a:r>
          <a:r>
            <a:rPr kumimoji="1" lang="ja-JP" altLang="en-US" sz="2100" kern="1200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地方分権</a:t>
          </a:r>
          <a:r>
            <a:rPr kumimoji="1" lang="ja-JP" altLang="en-US" sz="2100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されている）</a:t>
          </a:r>
          <a:endParaRPr kumimoji="1" lang="ja-JP" altLang="en-US" sz="2100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2100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藤沢</a:t>
          </a:r>
          <a:r>
            <a:rPr kumimoji="1" lang="ja-JP" altLang="en-US" sz="2100" kern="1200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市民のみ</a:t>
          </a:r>
          <a:r>
            <a:rPr kumimoji="1" lang="ja-JP" altLang="en-US" sz="2100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利用可</a:t>
          </a:r>
          <a:endParaRPr kumimoji="1" lang="ja-JP" altLang="en-US" sz="2100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2100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雇用</a:t>
          </a:r>
          <a:r>
            <a:rPr kumimoji="1" lang="en-US" altLang="ja-JP" sz="2100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10</a:t>
          </a:r>
          <a:r>
            <a:rPr kumimoji="1" lang="ja-JP" altLang="en-US" sz="2100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か所で</a:t>
          </a:r>
          <a:r>
            <a:rPr kumimoji="1" lang="en-US" altLang="ja-JP" sz="2100" kern="1200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150</a:t>
          </a:r>
          <a:r>
            <a:rPr kumimoji="1" lang="ja-JP" altLang="en-US" sz="2100" kern="1200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人</a:t>
          </a:r>
          <a:endParaRPr kumimoji="1" lang="ja-JP" altLang="en-US" sz="2100" kern="1200" dirty="0">
            <a:solidFill>
              <a:srgbClr val="FF0000"/>
            </a:solidFill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kumimoji="1" lang="ja-JP" alt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kumimoji="1" lang="ja-JP" altLang="en-US" sz="2100" kern="1200" dirty="0"/>
        </a:p>
      </dsp:txBody>
      <dsp:txXfrm>
        <a:off x="887470" y="1296157"/>
        <a:ext cx="3572669" cy="4774130"/>
      </dsp:txXfrm>
    </dsp:sp>
    <dsp:sp modelId="{E493A672-CC69-4CE1-B940-BFAD30F1FDD7}">
      <dsp:nvSpPr>
        <dsp:cNvPr id="0" name=""/>
        <dsp:cNvSpPr/>
      </dsp:nvSpPr>
      <dsp:spPr>
        <a:xfrm>
          <a:off x="-12115" y="4"/>
          <a:ext cx="1972778" cy="1765639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D8AE68-05AC-48E5-8F4A-53FF263BDD3B}">
      <dsp:nvSpPr>
        <dsp:cNvPr id="0" name=""/>
        <dsp:cNvSpPr/>
      </dsp:nvSpPr>
      <dsp:spPr>
        <a:xfrm rot="16200000">
          <a:off x="4096989" y="3796851"/>
          <a:ext cx="3434795" cy="636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61625" bIns="0" numCol="1" spcCol="1270" anchor="t" anchorCtr="0">
          <a:noAutofit/>
        </a:bodyPr>
        <a:lstStyle/>
        <a:p>
          <a:pPr lvl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500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特別養護老人ホーム</a:t>
          </a:r>
          <a:endParaRPr kumimoji="1" lang="ja-JP" altLang="en-US" sz="2500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4096989" y="3796851"/>
        <a:ext cx="3434795" cy="636803"/>
      </dsp:txXfrm>
    </dsp:sp>
    <dsp:sp modelId="{875C2722-4A4D-4493-ABF6-9E5A03D3958B}">
      <dsp:nvSpPr>
        <dsp:cNvPr id="0" name=""/>
        <dsp:cNvSpPr/>
      </dsp:nvSpPr>
      <dsp:spPr>
        <a:xfrm>
          <a:off x="5996627" y="1169233"/>
          <a:ext cx="3171956" cy="4774130"/>
        </a:xfrm>
        <a:prstGeom prst="rect">
          <a:avLst/>
        </a:prstGeom>
        <a:solidFill>
          <a:schemeClr val="accent1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561625" rIns="177800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altLang="ja-JP" sz="2500" kern="1200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33</a:t>
          </a:r>
          <a:r>
            <a:rPr kumimoji="1" lang="ja-JP" altLang="en-US" sz="2500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億円</a:t>
          </a:r>
          <a:endParaRPr kumimoji="1" lang="ja-JP" altLang="en-US" sz="2500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altLang="ja-JP" sz="2500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100</a:t>
          </a:r>
          <a:r>
            <a:rPr kumimoji="1" lang="ja-JP" altLang="en-US" sz="2500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名＋</a:t>
          </a:r>
          <a:r>
            <a:rPr kumimoji="1" lang="en-US" altLang="ja-JP" sz="2500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10</a:t>
          </a:r>
          <a:r>
            <a:rPr kumimoji="1" lang="ja-JP" altLang="en-US" sz="2500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名　　　　＝</a:t>
          </a:r>
          <a:r>
            <a:rPr kumimoji="1" lang="en-US" altLang="ja-JP" sz="2500" kern="1200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110</a:t>
          </a:r>
          <a:r>
            <a:rPr kumimoji="1" lang="ja-JP" altLang="en-US" sz="2500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名</a:t>
          </a:r>
          <a:endParaRPr kumimoji="1" lang="ja-JP" altLang="en-US" sz="2500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2500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県域事業　　　　　　</a:t>
          </a:r>
          <a:r>
            <a:rPr kumimoji="1" lang="ja-JP" altLang="en-US" sz="2000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（自治体に</a:t>
          </a:r>
          <a:r>
            <a:rPr kumimoji="1" lang="ja-JP" altLang="en-US" sz="2000" kern="1200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権限なし</a:t>
          </a:r>
          <a:r>
            <a:rPr kumimoji="1" lang="ja-JP" altLang="en-US" sz="2000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）</a:t>
          </a:r>
          <a:endParaRPr kumimoji="1" lang="ja-JP" altLang="en-US" sz="2000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2500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神奈川</a:t>
          </a:r>
          <a:r>
            <a:rPr kumimoji="1" lang="ja-JP" altLang="en-US" sz="2500" kern="1200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県民</a:t>
          </a:r>
          <a:r>
            <a:rPr kumimoji="1" lang="ja-JP" altLang="en-US" sz="2500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が利用</a:t>
          </a:r>
          <a:endParaRPr kumimoji="1" lang="ja-JP" altLang="en-US" sz="2500" kern="12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2500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雇用</a:t>
          </a:r>
          <a:r>
            <a:rPr kumimoji="1" lang="en-US" altLang="ja-JP" sz="2500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1</a:t>
          </a:r>
          <a:r>
            <a:rPr kumimoji="1" lang="ja-JP" altLang="en-US" sz="2500" kern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か所で</a:t>
          </a:r>
          <a:r>
            <a:rPr kumimoji="1" lang="en-US" altLang="ja-JP" sz="2500" kern="1200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50</a:t>
          </a:r>
          <a:r>
            <a:rPr kumimoji="1" lang="ja-JP" altLang="en-US" sz="2500" kern="1200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人</a:t>
          </a:r>
          <a:endParaRPr kumimoji="1" lang="ja-JP" altLang="en-US" sz="2500" kern="1200" dirty="0">
            <a:solidFill>
              <a:srgbClr val="FF0000"/>
            </a:solidFill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sp:txBody>
      <dsp:txXfrm>
        <a:off x="5996627" y="1169233"/>
        <a:ext cx="3171956" cy="4774130"/>
      </dsp:txXfrm>
    </dsp:sp>
    <dsp:sp modelId="{047592BA-6C86-4F23-B057-C32AA1AC6729}">
      <dsp:nvSpPr>
        <dsp:cNvPr id="0" name=""/>
        <dsp:cNvSpPr/>
      </dsp:nvSpPr>
      <dsp:spPr>
        <a:xfrm>
          <a:off x="5135943" y="4"/>
          <a:ext cx="1717675" cy="1670959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9C5F1D-0D72-9F4B-8B9B-1D78475C2005}" type="datetimeFigureOut">
              <a:rPr kumimoji="1" lang="ja-JP" altLang="en-US" smtClean="0"/>
              <a:t>2015/1/18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DD290E-6757-944F-8353-2E0B153B76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0469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・生活状況</a:t>
            </a:r>
          </a:p>
          <a:p>
            <a:pPr>
              <a:defRPr/>
            </a:pPr>
            <a:r>
              <a:rPr lang="ja-JP" altLang="en-US" smtClean="0"/>
              <a:t>（歩行、料理、洗濯、入浴、着替え　すべてに介助が必要）</a:t>
            </a:r>
          </a:p>
          <a:p>
            <a:pPr>
              <a:defRPr/>
            </a:pPr>
            <a:r>
              <a:rPr lang="ja-JP" altLang="en-US" smtClean="0"/>
              <a:t>・</a:t>
            </a:r>
            <a:r>
              <a:rPr lang="en-US" altLang="ja-JP" smtClean="0"/>
              <a:t>10</a:t>
            </a:r>
            <a:r>
              <a:rPr lang="ja-JP" altLang="en-US" smtClean="0"/>
              <a:t>歳の娘さんと２人暮らし</a:t>
            </a:r>
          </a:p>
          <a:p>
            <a:pPr>
              <a:defRPr/>
            </a:pPr>
            <a:r>
              <a:rPr lang="ja-JP" altLang="en-US" smtClean="0"/>
              <a:t>・生活保護でお金もない</a:t>
            </a:r>
            <a:endParaRPr lang="ja-JP" altLang="en-US" sz="1700" smtClean="0"/>
          </a:p>
          <a:p>
            <a:pPr>
              <a:defRPr/>
            </a:pPr>
            <a:endParaRPr lang="ja-JP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2602B-C89F-8D4C-BE3A-7EAEA519B5F8}" type="slidenum">
              <a:rPr kumimoji="1" lang="ja-JP" altLang="en-US" smtClean="0"/>
              <a:t>47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2375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2D31-B772-481D-B8A7-8A880AFE9B53}" type="datetimeFigureOut">
              <a:rPr kumimoji="1" lang="ja-JP" altLang="en-US" smtClean="0"/>
              <a:t>2015/1/18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1A5F-053E-4D23-B826-0B31DDB04FD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2D31-B772-481D-B8A7-8A880AFE9B53}" type="datetimeFigureOut">
              <a:rPr kumimoji="1" lang="ja-JP" altLang="en-US" smtClean="0"/>
              <a:t>2015/1/18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1A5F-053E-4D23-B826-0B31DDB04FD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2D31-B772-481D-B8A7-8A880AFE9B53}" type="datetimeFigureOut">
              <a:rPr kumimoji="1" lang="ja-JP" altLang="en-US" smtClean="0"/>
              <a:t>2015/1/18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1A5F-053E-4D23-B826-0B31DDB04FD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2D31-B772-481D-B8A7-8A880AFE9B53}" type="datetimeFigureOut">
              <a:rPr kumimoji="1" lang="ja-JP" altLang="en-US" smtClean="0"/>
              <a:t>2015/1/18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1A5F-053E-4D23-B826-0B31DDB04FD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2D31-B772-481D-B8A7-8A880AFE9B53}" type="datetimeFigureOut">
              <a:rPr kumimoji="1" lang="ja-JP" altLang="en-US" smtClean="0"/>
              <a:t>2015/1/18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1A5F-053E-4D23-B826-0B31DDB04FD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2D31-B772-481D-B8A7-8A880AFE9B53}" type="datetimeFigureOut">
              <a:rPr kumimoji="1" lang="ja-JP" altLang="en-US" smtClean="0"/>
              <a:t>2015/1/18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1A5F-053E-4D23-B826-0B31DDB04FD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2D31-B772-481D-B8A7-8A880AFE9B53}" type="datetimeFigureOut">
              <a:rPr kumimoji="1" lang="ja-JP" altLang="en-US" smtClean="0"/>
              <a:t>2015/1/18</a:t>
            </a:fld>
            <a:endParaRPr kumimoji="1" lang="ja-JP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1A5F-053E-4D23-B826-0B31DDB04FD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2D31-B772-481D-B8A7-8A880AFE9B53}" type="datetimeFigureOut">
              <a:rPr kumimoji="1" lang="ja-JP" altLang="en-US" smtClean="0"/>
              <a:t>2015/1/18</a:t>
            </a:fld>
            <a:endParaRPr kumimoji="1"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1A5F-053E-4D23-B826-0B31DDB04FD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2D31-B772-481D-B8A7-8A880AFE9B53}" type="datetimeFigureOut">
              <a:rPr kumimoji="1" lang="ja-JP" altLang="en-US" smtClean="0"/>
              <a:t>2015/1/18</a:t>
            </a:fld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1A5F-053E-4D23-B826-0B31DDB04FD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2D31-B772-481D-B8A7-8A880AFE9B53}" type="datetimeFigureOut">
              <a:rPr kumimoji="1" lang="ja-JP" altLang="en-US" smtClean="0"/>
              <a:t>2015/1/18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1A5F-053E-4D23-B826-0B31DDB04FD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dirty="0" smtClean="0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2D31-B772-481D-B8A7-8A880AFE9B53}" type="datetimeFigureOut">
              <a:rPr kumimoji="1" lang="ja-JP" altLang="en-US" smtClean="0"/>
              <a:t>2015/1/18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1A5F-053E-4D23-B826-0B31DDB04FD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B772D31-B772-481D-B8A7-8A880AFE9B53}" type="datetimeFigureOut">
              <a:rPr kumimoji="1" lang="ja-JP" altLang="en-US" smtClean="0"/>
              <a:t>2015/1/18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55501A5F-053E-4D23-B826-0B31DDB04FD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kumimoji="1"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kumimoji="1"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wmf"/><Relationship Id="rId5" Type="http://schemas.openxmlformats.org/officeDocument/2006/relationships/image" Target="../media/image26.wmf"/><Relationship Id="rId4" Type="http://schemas.openxmlformats.org/officeDocument/2006/relationships/image" Target="../media/image25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140968"/>
          </a:xfrm>
          <a:extLst>
            <a:ext uri="{FAA26D3D-D897-4be2-8F04-BA451C77F1D7}"/>
          </a:extLst>
        </p:spPr>
        <p:txBody>
          <a:bodyPr/>
          <a:lstStyle/>
          <a:p>
            <a:pPr algn="ctr">
              <a:defRPr/>
            </a:pPr>
            <a:r>
              <a:rPr lang="en-US" altLang="ja-JP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『</a:t>
            </a:r>
            <a:r>
              <a:rPr lang="ja-JP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未来の子ども達の為に</a:t>
            </a:r>
            <a:r>
              <a:rPr lang="en-US" altLang="ja-JP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』</a:t>
            </a:r>
            <a:br>
              <a:rPr lang="en-US" altLang="ja-JP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en-US" altLang="ja-JP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〜</a:t>
            </a:r>
            <a:r>
              <a:rPr lang="ja-JP" alt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小規模多機能型居宅介護</a:t>
            </a:r>
            <a:r>
              <a:rPr lang="en-US" altLang="ja-JP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/>
            </a:r>
            <a:br>
              <a:rPr lang="en-US" altLang="ja-JP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r>
              <a:rPr lang="ja-JP" alt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　　　</a:t>
            </a:r>
            <a:r>
              <a:rPr lang="en-US" altLang="ja-JP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×</a:t>
            </a:r>
            <a:r>
              <a:rPr lang="ja-JP" alt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リハビリテーションの可能性</a:t>
            </a:r>
            <a:r>
              <a:rPr lang="en-US" altLang="ja-JP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〜</a:t>
            </a:r>
            <a:r>
              <a:rPr lang="ja-JP" alt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　　　</a:t>
            </a:r>
            <a:r>
              <a:rPr lang="ja-JP" alt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</a:t>
            </a:r>
            <a:endParaRPr lang="ja-JP" alt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47813" y="4581525"/>
            <a:ext cx="7127875" cy="1943100"/>
          </a:xfrm>
        </p:spPr>
        <p:txBody>
          <a:bodyPr>
            <a:noAutofit/>
          </a:bodyPr>
          <a:lstStyle/>
          <a:p>
            <a:pPr marR="0">
              <a:buFont typeface="Wingdings 2" charset="0"/>
              <a:buNone/>
              <a:defRPr/>
            </a:pPr>
            <a:r>
              <a:rPr lang="ja-JP" altLang="en-US" sz="2800">
                <a:effectLst>
                  <a:outerShdw blurRad="38100" dist="38100" dir="2700000" algn="tl">
                    <a:srgbClr val="073E87"/>
                  </a:outerShdw>
                </a:effectLst>
                <a:latin typeface="HGP創英角ｺﾞｼｯｸUB" charset="0"/>
                <a:ea typeface="HGP創英角ｺﾞｼｯｸUB" charset="0"/>
                <a:cs typeface="HGP創英角ｺﾞｼｯｸUB" charset="0"/>
              </a:rPr>
              <a:t>有限会社ナースケアー</a:t>
            </a:r>
            <a:endParaRPr lang="en-US" altLang="ja-JP" sz="2800">
              <a:effectLst>
                <a:outerShdw blurRad="38100" dist="38100" dir="2700000" algn="tl">
                  <a:srgbClr val="073E87"/>
                </a:outerShdw>
              </a:effectLst>
              <a:latin typeface="HGP創英角ｺﾞｼｯｸUB" charset="0"/>
              <a:ea typeface="HGP創英角ｺﾞｼｯｸUB" charset="0"/>
              <a:cs typeface="HGP創英角ｺﾞｼｯｸUB" charset="0"/>
            </a:endParaRPr>
          </a:p>
          <a:p>
            <a:pPr marR="0">
              <a:buFont typeface="Wingdings 2" charset="0"/>
              <a:buNone/>
              <a:defRPr/>
            </a:pPr>
            <a:r>
              <a:rPr lang="ja-JP" altLang="en-US">
                <a:effectLst>
                  <a:outerShdw blurRad="38100" dist="38100" dir="2700000" algn="tl">
                    <a:srgbClr val="073E87"/>
                  </a:outerShdw>
                </a:effectLst>
                <a:latin typeface="HGP創英角ｺﾞｼｯｸUB" charset="0"/>
                <a:ea typeface="HGP創英角ｺﾞｼｯｸUB" charset="0"/>
                <a:cs typeface="HGP創英角ｺﾞｼｯｸUB" charset="0"/>
              </a:rPr>
              <a:t>小規模多機能型居宅介護</a:t>
            </a:r>
            <a:r>
              <a:rPr lang="en-US" altLang="ja-JP">
                <a:effectLst>
                  <a:outerShdw blurRad="38100" dist="38100" dir="2700000" algn="tl">
                    <a:srgbClr val="073E87"/>
                  </a:outerShdw>
                </a:effectLst>
                <a:latin typeface="HGP創英角ｺﾞｼｯｸUB" charset="0"/>
                <a:ea typeface="HGP創英角ｺﾞｼｯｸUB" charset="0"/>
                <a:cs typeface="HGP創英角ｺﾞｼｯｸUB" charset="0"/>
              </a:rPr>
              <a:t> </a:t>
            </a:r>
            <a:r>
              <a:rPr lang="ja-JP" altLang="en-US" sz="360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GP創英角ｺﾞｼｯｸUB" charset="0"/>
                <a:ea typeface="HGP創英角ｺﾞｼｯｸUB" charset="0"/>
                <a:cs typeface="HGP創英角ｺﾞｼｯｸUB" charset="0"/>
              </a:rPr>
              <a:t>絆</a:t>
            </a:r>
            <a:r>
              <a:rPr lang="en-US" altLang="ja-JP" sz="360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GP創英角ｺﾞｼｯｸUB" charset="0"/>
                <a:ea typeface="HGP創英角ｺﾞｼｯｸUB" charset="0"/>
                <a:cs typeface="HGP創英角ｺﾞｼｯｸUB" charset="0"/>
              </a:rPr>
              <a:t> </a:t>
            </a:r>
            <a:r>
              <a:rPr lang="ja-JP" altLang="en-US" sz="2800">
                <a:effectLst>
                  <a:outerShdw blurRad="38100" dist="38100" dir="2700000" algn="tl">
                    <a:srgbClr val="073E87"/>
                  </a:outerShdw>
                </a:effectLst>
                <a:latin typeface="HGP創英角ｺﾞｼｯｸUB" charset="0"/>
                <a:ea typeface="HGP創英角ｺﾞｼｯｸUB" charset="0"/>
                <a:cs typeface="HGP創英角ｺﾞｼｯｸUB" charset="0"/>
              </a:rPr>
              <a:t>代表者・管理者</a:t>
            </a:r>
            <a:endParaRPr lang="en-US" altLang="ja-JP" sz="2800">
              <a:effectLst>
                <a:outerShdw blurRad="38100" dist="38100" dir="2700000" algn="tl">
                  <a:srgbClr val="073E87"/>
                </a:outerShdw>
              </a:effectLst>
              <a:latin typeface="HGP創英角ｺﾞｼｯｸUB" charset="0"/>
              <a:ea typeface="HGP創英角ｺﾞｼｯｸUB" charset="0"/>
              <a:cs typeface="HGP創英角ｺﾞｼｯｸUB" charset="0"/>
            </a:endParaRPr>
          </a:p>
          <a:p>
            <a:pPr marR="0">
              <a:buFont typeface="Wingdings 2" charset="0"/>
              <a:buNone/>
              <a:defRPr/>
            </a:pPr>
            <a:r>
              <a:rPr lang="ja-JP" altLang="en-US" sz="2800">
                <a:effectLst>
                  <a:outerShdw blurRad="38100" dist="38100" dir="2700000" algn="tl">
                    <a:srgbClr val="073E87"/>
                  </a:outerShdw>
                </a:effectLst>
                <a:latin typeface="HGP創英角ｺﾞｼｯｸUB" charset="0"/>
                <a:ea typeface="HGP創英角ｺﾞｼｯｸUB" charset="0"/>
                <a:cs typeface="HGP創英角ｺﾞｼｯｸUB" charset="0"/>
              </a:rPr>
              <a:t>　　　　　　　　　　　</a:t>
            </a:r>
            <a:r>
              <a:rPr lang="ja-JP" sz="2800">
                <a:effectLst>
                  <a:outerShdw blurRad="38100" dist="38100" dir="2700000" algn="tl">
                    <a:srgbClr val="073E87"/>
                  </a:outerShdw>
                </a:effectLst>
                <a:latin typeface="HGP創英角ｺﾞｼｯｸUB" charset="0"/>
                <a:ea typeface="HGP創英角ｺﾞｼｯｸUB" charset="0"/>
                <a:cs typeface="HGP創英角ｺﾞｼｯｸUB" charset="0"/>
              </a:rPr>
              <a:t>　</a:t>
            </a:r>
            <a:r>
              <a:rPr lang="en-US" altLang="ja-JP" sz="2800">
                <a:effectLst>
                  <a:outerShdw blurRad="38100" dist="38100" dir="2700000" algn="tl">
                    <a:srgbClr val="073E87"/>
                  </a:outerShdw>
                </a:effectLst>
                <a:latin typeface="HGP創英角ｺﾞｼｯｸUB" charset="0"/>
                <a:ea typeface="HGP創英角ｺﾞｼｯｸUB" charset="0"/>
                <a:cs typeface="HGP創英角ｺﾞｼｯｸUB" charset="0"/>
              </a:rPr>
              <a:t> </a:t>
            </a:r>
            <a:r>
              <a:rPr lang="ja-JP" altLang="en-US" sz="2800">
                <a:effectLst>
                  <a:outerShdw blurRad="38100" dist="38100" dir="2700000" algn="tl">
                    <a:srgbClr val="073E87"/>
                  </a:outerShdw>
                </a:effectLst>
                <a:latin typeface="HGP創英角ｺﾞｼｯｸUB" charset="0"/>
                <a:ea typeface="HGP創英角ｺﾞｼｯｸUB" charset="0"/>
                <a:cs typeface="HGP創英角ｺﾞｼｯｸUB" charset="0"/>
              </a:rPr>
              <a:t>理学療法士　 菅原 健介</a:t>
            </a:r>
            <a:endParaRPr lang="en-US" altLang="ja-JP" sz="2800">
              <a:effectLst>
                <a:outerShdw blurRad="38100" dist="38100" dir="2700000" algn="tl">
                  <a:srgbClr val="073E87"/>
                </a:outerShdw>
              </a:effectLst>
              <a:latin typeface="HGP創英角ｺﾞｼｯｸUB" charset="0"/>
              <a:ea typeface="HGP創英角ｺﾞｼｯｸUB" charset="0"/>
              <a:cs typeface="HGP創英角ｺﾞｼｯｸUB" charset="0"/>
            </a:endParaRPr>
          </a:p>
          <a:p>
            <a:pPr marR="0">
              <a:buFont typeface="Wingdings 2" charset="0"/>
              <a:buNone/>
              <a:defRPr/>
            </a:pPr>
            <a:endParaRPr lang="en-US" altLang="ja-JP" sz="2800">
              <a:effectLst>
                <a:outerShdw blurRad="38100" dist="38100" dir="2700000" algn="tl">
                  <a:srgbClr val="073E87"/>
                </a:outerShdw>
              </a:effectLst>
              <a:latin typeface="HGP創英角ｺﾞｼｯｸUB" charset="0"/>
              <a:ea typeface="HGP創英角ｺﾞｼｯｸUB" charset="0"/>
              <a:cs typeface="HGP創英角ｺﾞｼｯｸUB" charset="0"/>
            </a:endParaRPr>
          </a:p>
        </p:txBody>
      </p:sp>
      <p:sp>
        <p:nvSpPr>
          <p:cNvPr id="5124" name="正方形/長方形 4"/>
          <p:cNvSpPr>
            <a:spLocks noChangeArrowheads="1"/>
          </p:cNvSpPr>
          <p:nvPr/>
        </p:nvSpPr>
        <p:spPr bwMode="auto">
          <a:xfrm>
            <a:off x="7019925" y="6350000"/>
            <a:ext cx="194468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kumimoji="0" lang="ja-JP" altLang="en-US">
              <a:solidFill>
                <a:srgbClr val="00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73185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 smtClean="0"/>
          </a:p>
        </p:txBody>
      </p:sp>
      <p:sp>
        <p:nvSpPr>
          <p:cNvPr id="29699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288" y="2060575"/>
            <a:ext cx="8229600" cy="4389438"/>
          </a:xfrm>
        </p:spPr>
        <p:txBody>
          <a:bodyPr/>
          <a:lstStyle/>
          <a:p>
            <a:endParaRPr lang="ja-JP" altLang="en-US" smtClean="0"/>
          </a:p>
        </p:txBody>
      </p:sp>
      <p:pic>
        <p:nvPicPr>
          <p:cNvPr id="29700" name="Picture 2" descr="C:\Users\kizuna\Desktop\絆プレゼン（9.5）\絆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362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コンテンツ プレースホルダー 2" descr="IMG_353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93" b="10493"/>
          <a:stretch>
            <a:fillRect/>
          </a:stretch>
        </p:blipFill>
        <p:spPr>
          <a:xfrm>
            <a:off x="-180975" y="620713"/>
            <a:ext cx="9882188" cy="5856287"/>
          </a:xfrm>
        </p:spPr>
      </p:pic>
    </p:spTree>
    <p:extLst>
      <p:ext uri="{BB962C8B-B14F-4D97-AF65-F5344CB8AC3E}">
        <p14:creationId xmlns:p14="http://schemas.microsoft.com/office/powerpoint/2010/main" val="14722854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68556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 smtClean="0"/>
          </a:p>
        </p:txBody>
      </p:sp>
      <p:pic>
        <p:nvPicPr>
          <p:cNvPr id="32771" name="コンテンツ プレースホルダー 3" descr="IMG_20131006_072657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32" b="14032"/>
          <a:stretch>
            <a:fillRect/>
          </a:stretch>
        </p:blipFill>
        <p:spPr>
          <a:xfrm>
            <a:off x="-828675" y="404813"/>
            <a:ext cx="10529888" cy="6453187"/>
          </a:xfrm>
        </p:spPr>
      </p:pic>
    </p:spTree>
    <p:extLst>
      <p:ext uri="{BB962C8B-B14F-4D97-AF65-F5344CB8AC3E}">
        <p14:creationId xmlns:p14="http://schemas.microsoft.com/office/powerpoint/2010/main" val="14805726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タイトル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008063"/>
          </a:xfrm>
        </p:spPr>
        <p:txBody>
          <a:bodyPr/>
          <a:lstStyle/>
          <a:p>
            <a:endParaRPr lang="ja-JP" altLang="en-US" smtClean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911725"/>
          </a:xfrm>
        </p:spPr>
        <p:txBody>
          <a:bodyPr/>
          <a:lstStyle/>
          <a:p>
            <a:pPr marL="0" indent="0">
              <a:buFont typeface="Wingdings 2" charset="0"/>
              <a:buNone/>
              <a:defRPr/>
            </a:pPr>
            <a:endParaRPr lang="en-US" altLang="ja-JP" dirty="0" smtClean="0"/>
          </a:p>
          <a:p>
            <a:pPr>
              <a:buFont typeface="Wingdings 2" charset="0"/>
              <a:buChar char=""/>
              <a:defRPr/>
            </a:pPr>
            <a:r>
              <a:rPr lang="ja-JP" altLang="en-US" sz="3600" dirty="0" smtClean="0">
                <a:latin typeface="HGP創英角ｺﾞｼｯｸUB"/>
                <a:ea typeface="HGP創英角ｺﾞｼｯｸUB"/>
                <a:cs typeface="HGP創英角ｺﾞｼｯｸUB"/>
              </a:rPr>
              <a:t>退院</a:t>
            </a:r>
            <a:endParaRPr lang="en-US" altLang="ja-JP" sz="3600" dirty="0">
              <a:latin typeface="HGP創英角ｺﾞｼｯｸUB"/>
              <a:ea typeface="HGP創英角ｺﾞｼｯｸUB"/>
              <a:cs typeface="HGP創英角ｺﾞｼｯｸUB"/>
            </a:endParaRPr>
          </a:p>
          <a:p>
            <a:pPr marL="0" indent="0">
              <a:buFont typeface="Wingdings 2" charset="0"/>
              <a:buNone/>
              <a:defRPr/>
            </a:pPr>
            <a:r>
              <a:rPr lang="ja-JP" altLang="en-US" sz="3600" dirty="0" smtClean="0">
                <a:latin typeface="HGP創英角ｺﾞｼｯｸUB"/>
                <a:ea typeface="HGP創英角ｺﾞｼｯｸUB"/>
                <a:cs typeface="HGP創英角ｺﾞｼｯｸUB"/>
              </a:rPr>
              <a:t>　</a:t>
            </a:r>
            <a:r>
              <a:rPr lang="en-US" altLang="ja-JP" sz="3600" dirty="0" smtClean="0">
                <a:latin typeface="HGP創英角ｺﾞｼｯｸUB"/>
                <a:ea typeface="HGP創英角ｺﾞｼｯｸUB"/>
                <a:cs typeface="HGP創英角ｺﾞｼｯｸUB"/>
              </a:rPr>
              <a:t>〜</a:t>
            </a:r>
            <a:r>
              <a:rPr lang="ja-JP" altLang="en-US" sz="3600" dirty="0" smtClean="0">
                <a:latin typeface="HGP創英角ｺﾞｼｯｸUB"/>
                <a:ea typeface="HGP創英角ｺﾞｼｯｸUB"/>
                <a:cs typeface="HGP創英角ｺﾞｼｯｸUB"/>
              </a:rPr>
              <a:t>２ヶ月　</a:t>
            </a:r>
            <a:r>
              <a:rPr lang="en-US" altLang="ja-JP" sz="3600" dirty="0" smtClean="0">
                <a:latin typeface="HGP創英角ｺﾞｼｯｸUB"/>
                <a:ea typeface="HGP創英角ｺﾞｼｯｸUB"/>
                <a:cs typeface="HGP創英角ｺﾞｼｯｸUB"/>
              </a:rPr>
              <a:t>⇒</a:t>
            </a:r>
            <a:r>
              <a:rPr lang="ja-JP" altLang="en-US" sz="3600" dirty="0" smtClean="0">
                <a:latin typeface="HGP創英角ｺﾞｼｯｸUB"/>
                <a:ea typeface="HGP創英角ｺﾞｼｯｸUB"/>
                <a:cs typeface="HGP創英角ｺﾞｼｯｸUB"/>
              </a:rPr>
              <a:t>　毎日宿泊</a:t>
            </a:r>
            <a:endParaRPr lang="en-US" altLang="ja-JP" sz="3600" dirty="0" smtClean="0">
              <a:latin typeface="HGP創英角ｺﾞｼｯｸUB"/>
              <a:ea typeface="HGP創英角ｺﾞｼｯｸUB"/>
              <a:cs typeface="HGP創英角ｺﾞｼｯｸUB"/>
            </a:endParaRPr>
          </a:p>
          <a:p>
            <a:pPr marL="0" indent="0">
              <a:buFont typeface="Wingdings 2" charset="0"/>
              <a:buNone/>
              <a:defRPr/>
            </a:pPr>
            <a:r>
              <a:rPr lang="ja-JP" altLang="en-US" sz="3600" dirty="0" smtClean="0">
                <a:latin typeface="HGP創英角ｺﾞｼｯｸUB"/>
                <a:ea typeface="HGP創英角ｺﾞｼｯｸUB"/>
                <a:cs typeface="HGP創英角ｺﾞｼｯｸUB"/>
              </a:rPr>
              <a:t>　</a:t>
            </a:r>
            <a:r>
              <a:rPr lang="en-US" altLang="ja-JP" sz="3600" dirty="0" smtClean="0">
                <a:latin typeface="HGP創英角ｺﾞｼｯｸUB"/>
                <a:ea typeface="HGP創英角ｺﾞｼｯｸUB"/>
                <a:cs typeface="HGP創英角ｺﾞｼｯｸUB"/>
              </a:rPr>
              <a:t>〜</a:t>
            </a:r>
            <a:r>
              <a:rPr lang="ja-JP" altLang="en-US" sz="3600" dirty="0" smtClean="0">
                <a:latin typeface="HGP創英角ｺﾞｼｯｸUB"/>
                <a:ea typeface="HGP創英角ｺﾞｼｯｸUB"/>
                <a:cs typeface="HGP創英角ｺﾞｼｯｸUB"/>
              </a:rPr>
              <a:t>３ヶ月　</a:t>
            </a:r>
            <a:r>
              <a:rPr lang="en-US" altLang="ja-JP" sz="3600" dirty="0" smtClean="0">
                <a:latin typeface="HGP創英角ｺﾞｼｯｸUB"/>
                <a:ea typeface="HGP創英角ｺﾞｼｯｸUB"/>
                <a:cs typeface="HGP創英角ｺﾞｼｯｸUB"/>
              </a:rPr>
              <a:t>⇒</a:t>
            </a:r>
            <a:r>
              <a:rPr lang="ja-JP" altLang="en-US" sz="3600" dirty="0" smtClean="0">
                <a:latin typeface="HGP創英角ｺﾞｼｯｸUB"/>
                <a:ea typeface="HGP創英角ｺﾞｼｯｸUB"/>
                <a:cs typeface="HGP創英角ｺﾞｼｯｸUB"/>
              </a:rPr>
              <a:t>　少しずつ家に帰る</a:t>
            </a:r>
            <a:endParaRPr lang="en-US" altLang="ja-JP" sz="3600" dirty="0" smtClean="0">
              <a:latin typeface="HGP創英角ｺﾞｼｯｸUB"/>
              <a:ea typeface="HGP創英角ｺﾞｼｯｸUB"/>
              <a:cs typeface="HGP創英角ｺﾞｼｯｸUB"/>
            </a:endParaRPr>
          </a:p>
          <a:p>
            <a:pPr marL="0" indent="0">
              <a:buFont typeface="Wingdings 2" charset="0"/>
              <a:buNone/>
              <a:defRPr/>
            </a:pPr>
            <a:r>
              <a:rPr lang="ja-JP" altLang="en-US" sz="3600" dirty="0" smtClean="0">
                <a:latin typeface="HGP創英角ｺﾞｼｯｸUB"/>
                <a:ea typeface="HGP創英角ｺﾞｼｯｸUB"/>
                <a:cs typeface="HGP創英角ｺﾞｼｯｸUB"/>
              </a:rPr>
              <a:t>　　</a:t>
            </a:r>
            <a:r>
              <a:rPr lang="ja-JP" altLang="ja-JP" sz="3600" dirty="0">
                <a:latin typeface="HGP創英角ｺﾞｼｯｸUB"/>
                <a:ea typeface="HGP創英角ｺﾞｼｯｸUB"/>
                <a:cs typeface="HGP創英角ｺﾞｼｯｸUB"/>
              </a:rPr>
              <a:t>　</a:t>
            </a:r>
            <a:r>
              <a:rPr lang="ja-JP" altLang="en-US" sz="3600" dirty="0" smtClean="0">
                <a:latin typeface="HGP創英角ｺﾞｼｯｸUB"/>
                <a:ea typeface="HGP創英角ｺﾞｼｯｸUB"/>
                <a:cs typeface="HGP創英角ｺﾞｼｯｸUB"/>
              </a:rPr>
              <a:t>　　　　（夜は２３時、朝は６時に迎え）</a:t>
            </a:r>
            <a:endParaRPr lang="en-US" altLang="ja-JP" sz="3600" dirty="0" smtClean="0">
              <a:latin typeface="HGP創英角ｺﾞｼｯｸUB"/>
              <a:ea typeface="HGP創英角ｺﾞｼｯｸUB"/>
              <a:cs typeface="HGP創英角ｺﾞｼｯｸUB"/>
            </a:endParaRPr>
          </a:p>
          <a:p>
            <a:pPr>
              <a:buFont typeface="Wingdings 2" charset="0"/>
              <a:buChar char=""/>
              <a:defRPr/>
            </a:pPr>
            <a:r>
              <a:rPr lang="ja-JP" altLang="en-US" sz="3600" dirty="0" smtClean="0">
                <a:latin typeface="HGP創英角ｺﾞｼｯｸUB"/>
                <a:ea typeface="HGP創英角ｺﾞｼｯｸUB"/>
                <a:cs typeface="HGP創英角ｺﾞｼｯｸUB"/>
              </a:rPr>
              <a:t>現在</a:t>
            </a:r>
            <a:endParaRPr lang="en-US" altLang="ja-JP" sz="3600" dirty="0" smtClean="0">
              <a:latin typeface="HGP創英角ｺﾞｼｯｸUB"/>
              <a:ea typeface="HGP創英角ｺﾞｼｯｸUB"/>
              <a:cs typeface="HGP創英角ｺﾞｼｯｸUB"/>
            </a:endParaRPr>
          </a:p>
          <a:p>
            <a:pPr marL="0" indent="0">
              <a:buFont typeface="Wingdings 2" charset="0"/>
              <a:buNone/>
              <a:defRPr/>
            </a:pPr>
            <a:r>
              <a:rPr lang="ja-JP" altLang="en-US" sz="3600" dirty="0" smtClean="0">
                <a:latin typeface="HGP創英角ｺﾞｼｯｸUB"/>
                <a:ea typeface="HGP創英角ｺﾞｼｯｸUB"/>
                <a:cs typeface="HGP創英角ｺﾞｼｯｸUB"/>
              </a:rPr>
              <a:t>　</a:t>
            </a:r>
            <a:r>
              <a:rPr lang="en-US" altLang="ja-JP" sz="3600" dirty="0" smtClean="0">
                <a:latin typeface="HGP創英角ｺﾞｼｯｸUB"/>
                <a:ea typeface="HGP創英角ｺﾞｼｯｸUB"/>
                <a:cs typeface="HGP創英角ｺﾞｼｯｸUB"/>
              </a:rPr>
              <a:t>⇒</a:t>
            </a:r>
            <a:r>
              <a:rPr lang="ja-JP" altLang="en-US" sz="3600" dirty="0" smtClean="0">
                <a:latin typeface="HGP創英角ｺﾞｼｯｸUB"/>
                <a:ea typeface="HGP創英角ｺﾞｼｯｸUB"/>
                <a:cs typeface="HGP創英角ｺﾞｼｯｸUB"/>
              </a:rPr>
              <a:t>通い２日</a:t>
            </a:r>
            <a:r>
              <a:rPr lang="en-US" altLang="ja-JP" sz="3600" dirty="0" smtClean="0">
                <a:latin typeface="HGP創英角ｺﾞｼｯｸUB"/>
                <a:ea typeface="HGP創英角ｺﾞｼｯｸUB"/>
                <a:cs typeface="HGP創英角ｺﾞｼｯｸUB"/>
              </a:rPr>
              <a:t>/</a:t>
            </a:r>
            <a:r>
              <a:rPr lang="ja-JP" altLang="en-US" sz="3600" dirty="0" smtClean="0">
                <a:latin typeface="HGP創英角ｺﾞｼｯｸUB"/>
                <a:ea typeface="HGP創英角ｺﾞｼｯｸUB"/>
                <a:cs typeface="HGP創英角ｺﾞｼｯｸUB"/>
              </a:rPr>
              <a:t>週、訪問３日</a:t>
            </a:r>
            <a:r>
              <a:rPr lang="ja-JP" altLang="en-US" sz="2400" dirty="0" smtClean="0">
                <a:latin typeface="HGP創英角ｺﾞｼｯｸUB"/>
                <a:ea typeface="HGP創英角ｺﾞｼｯｸUB"/>
                <a:cs typeface="HGP創英角ｺﾞｼｯｸUB"/>
              </a:rPr>
              <a:t>（安否確認）</a:t>
            </a:r>
            <a:r>
              <a:rPr lang="en-US" altLang="ja-JP" sz="3600" dirty="0" smtClean="0">
                <a:latin typeface="HGP創英角ｺﾞｼｯｸUB"/>
                <a:ea typeface="HGP創英角ｺﾞｼｯｸUB"/>
                <a:cs typeface="HGP創英角ｺﾞｼｯｸUB"/>
              </a:rPr>
              <a:t>/</a:t>
            </a:r>
            <a:r>
              <a:rPr lang="ja-JP" altLang="en-US" sz="3600" dirty="0" smtClean="0">
                <a:latin typeface="HGP創英角ｺﾞｼｯｸUB"/>
                <a:ea typeface="HGP創英角ｺﾞｼｯｸUB"/>
                <a:cs typeface="HGP創英角ｺﾞｼｯｸUB"/>
              </a:rPr>
              <a:t>週　</a:t>
            </a:r>
            <a:endParaRPr lang="en-US" altLang="ja-JP" sz="3600" dirty="0">
              <a:latin typeface="HGP創英角ｺﾞｼｯｸUB"/>
              <a:ea typeface="HGP創英角ｺﾞｼｯｸUB"/>
              <a:cs typeface="HGP創英角ｺﾞｼｯｸUB"/>
            </a:endParaRPr>
          </a:p>
          <a:p>
            <a:pPr>
              <a:buFont typeface="Wingdings 2" charset="0"/>
              <a:buChar char=""/>
              <a:defRPr/>
            </a:pPr>
            <a:endParaRPr lang="en-US" altLang="ja-JP" dirty="0" smtClean="0"/>
          </a:p>
          <a:p>
            <a:pPr>
              <a:buFont typeface="Wingdings 2" charset="0"/>
              <a:buChar char=""/>
              <a:defRPr/>
            </a:pP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616612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713" y="26988"/>
            <a:ext cx="5122862" cy="6831012"/>
          </a:xfrm>
        </p:spPr>
      </p:pic>
      <p:sp>
        <p:nvSpPr>
          <p:cNvPr id="3" name="円形吹き出し 2"/>
          <p:cNvSpPr/>
          <p:nvPr/>
        </p:nvSpPr>
        <p:spPr>
          <a:xfrm>
            <a:off x="179388" y="4292600"/>
            <a:ext cx="4268787" cy="1655763"/>
          </a:xfrm>
          <a:prstGeom prst="wedgeEllipseCallout">
            <a:avLst>
              <a:gd name="adj1" fmla="val -49752"/>
              <a:gd name="adj2" fmla="val 20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今は通いに</a:t>
            </a:r>
            <a:endParaRPr lang="en-US" altLang="ja-JP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defRPr/>
            </a:pPr>
            <a:r>
              <a:rPr lang="ja-JP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週</a:t>
            </a:r>
            <a:r>
              <a:rPr lang="en-US" altLang="ja-JP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</a:t>
            </a:r>
            <a:r>
              <a:rPr lang="ja-JP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日来るだけ</a:t>
            </a:r>
            <a:endParaRPr lang="en-US" altLang="ja-JP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91798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 2" charset="0"/>
              <a:buNone/>
              <a:defRPr/>
            </a:pPr>
            <a:endParaRPr lang="en-US" altLang="ja-JP" dirty="0"/>
          </a:p>
          <a:p>
            <a:pPr>
              <a:buFont typeface="Wingdings 2" charset="0"/>
              <a:buNone/>
              <a:defRPr/>
            </a:pPr>
            <a:r>
              <a:rPr lang="ja-JP" altLang="en-US" sz="3600" dirty="0"/>
              <a:t>室内も室外もどこでも歩いて</a:t>
            </a:r>
            <a:endParaRPr lang="en-US" altLang="ja-JP" sz="3600" dirty="0"/>
          </a:p>
          <a:p>
            <a:pPr>
              <a:buFont typeface="Wingdings 2" charset="0"/>
              <a:buNone/>
              <a:defRPr/>
            </a:pPr>
            <a:endParaRPr lang="en-US" altLang="ja-JP" sz="3600" dirty="0"/>
          </a:p>
          <a:p>
            <a:pPr>
              <a:buFont typeface="Wingdings 2" charset="0"/>
              <a:buNone/>
              <a:defRPr/>
            </a:pPr>
            <a:r>
              <a:rPr lang="ja-JP" altLang="en-US" sz="3600" dirty="0"/>
              <a:t>自宅では２階まで登っています</a:t>
            </a:r>
            <a:endParaRPr lang="en-US" altLang="ja-JP" sz="3600" dirty="0"/>
          </a:p>
          <a:p>
            <a:pPr>
              <a:buFont typeface="Wingdings 2" charset="0"/>
              <a:buNone/>
              <a:defRPr/>
            </a:pPr>
            <a:endParaRPr lang="en-US" altLang="ja-JP" sz="3600" dirty="0"/>
          </a:p>
          <a:p>
            <a:pPr>
              <a:buFont typeface="Wingdings 2" charset="0"/>
              <a:buNone/>
              <a:defRPr/>
            </a:pPr>
            <a:r>
              <a:rPr lang="ja-JP" altLang="en-US" sz="3600" dirty="0"/>
              <a:t>休日はお庭の落ち葉</a:t>
            </a:r>
            <a:r>
              <a:rPr lang="ja-JP" altLang="en-US" sz="3600" dirty="0" smtClean="0"/>
              <a:t>拾い、雪かきまで</a:t>
            </a:r>
            <a:endParaRPr lang="en-US" altLang="ja-JP" sz="3600" dirty="0"/>
          </a:p>
          <a:p>
            <a:pPr>
              <a:buFont typeface="Wingdings 2" charset="0"/>
              <a:buNone/>
              <a:defRPr/>
            </a:pPr>
            <a:endParaRPr lang="en-US" altLang="ja-JP" sz="3600" dirty="0"/>
          </a:p>
          <a:p>
            <a:pPr>
              <a:buFont typeface="Wingdings 2" charset="0"/>
              <a:buNone/>
              <a:defRPr/>
            </a:pPr>
            <a:r>
              <a:rPr lang="ja-JP" altLang="en-US" sz="4800" dirty="0"/>
              <a:t>要介護３</a:t>
            </a:r>
            <a:r>
              <a:rPr lang="en-US" altLang="ja-JP" sz="4800" dirty="0" smtClean="0"/>
              <a:t>→</a:t>
            </a:r>
            <a:r>
              <a:rPr lang="ja-JP" altLang="en-US" sz="4800" dirty="0" smtClean="0">
                <a:solidFill>
                  <a:srgbClr val="FF0000"/>
                </a:solidFill>
              </a:rPr>
              <a:t>要支援２</a:t>
            </a:r>
            <a:r>
              <a:rPr lang="ja-JP" altLang="en-US" sz="4800" dirty="0"/>
              <a:t>　</a:t>
            </a:r>
            <a:endParaRPr lang="en-US" altLang="ja-JP" sz="4800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11653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8900" y="1412875"/>
            <a:ext cx="9036050" cy="4389438"/>
          </a:xfrm>
        </p:spPr>
        <p:txBody>
          <a:bodyPr/>
          <a:lstStyle/>
          <a:p>
            <a:pPr marL="0" indent="0" algn="ctr" eaLnBrk="1" hangingPunct="1">
              <a:buFont typeface="Wingdings 2" charset="0"/>
              <a:buNone/>
              <a:defRPr/>
            </a:pPr>
            <a:r>
              <a:rPr lang="ja-JP" altLang="en-US" sz="54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HGP創英角ｺﾞｼｯｸUB"/>
                <a:ea typeface="HGP創英角ｺﾞｼｯｸUB"/>
                <a:cs typeface="HGP創英角ｺﾞｼｯｸUB"/>
              </a:rPr>
              <a:t>一人一人の生活に寄り添う</a:t>
            </a:r>
            <a:endParaRPr lang="en-US" altLang="ja-JP" sz="5400" dirty="0" smtClean="0">
              <a:effectLst>
                <a:outerShdw blurRad="38100" dist="38100" dir="2700000" algn="tl">
                  <a:srgbClr val="DDDDDD"/>
                </a:outerShdw>
              </a:effectLst>
              <a:latin typeface="HGP創英角ｺﾞｼｯｸUB"/>
              <a:ea typeface="HGP創英角ｺﾞｼｯｸUB"/>
              <a:cs typeface="HGP創英角ｺﾞｼｯｸUB"/>
            </a:endParaRPr>
          </a:p>
          <a:p>
            <a:pPr marL="0" indent="0" algn="ctr" eaLnBrk="1" hangingPunct="1">
              <a:buFont typeface="Wingdings 2" charset="0"/>
              <a:buNone/>
              <a:defRPr/>
            </a:pPr>
            <a:r>
              <a:rPr lang="ja-JP" altLang="en-US" sz="54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HGP創英角ｺﾞｼｯｸUB"/>
                <a:ea typeface="HGP創英角ｺﾞｼｯｸUB"/>
                <a:cs typeface="HGP創英角ｺﾞｼｯｸUB"/>
              </a:rPr>
              <a:t>地域ぜんぶが介護施設</a:t>
            </a:r>
            <a:r>
              <a:rPr lang="en-US" altLang="ja-JP" sz="5400" dirty="0">
                <a:effectLst>
                  <a:outerShdw blurRad="38100" dist="38100" dir="2700000" algn="tl">
                    <a:srgbClr val="DDDDDD"/>
                  </a:outerShdw>
                </a:effectLst>
                <a:latin typeface="HGP創英角ｺﾞｼｯｸUB"/>
                <a:ea typeface="HGP創英角ｺﾞｼｯｸUB"/>
                <a:cs typeface="HGP創英角ｺﾞｼｯｸUB"/>
              </a:rPr>
              <a:t/>
            </a:r>
            <a:br>
              <a:rPr lang="en-US" altLang="ja-JP" sz="5400" dirty="0">
                <a:effectLst>
                  <a:outerShdw blurRad="38100" dist="38100" dir="2700000" algn="tl">
                    <a:srgbClr val="DDDDDD"/>
                  </a:outerShdw>
                </a:effectLst>
                <a:latin typeface="HGP創英角ｺﾞｼｯｸUB"/>
                <a:ea typeface="HGP創英角ｺﾞｼｯｸUB"/>
                <a:cs typeface="HGP創英角ｺﾞｼｯｸUB"/>
              </a:rPr>
            </a:br>
            <a:r>
              <a:rPr lang="ja-JP" altLang="en-US" sz="54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HGP創英角ｺﾞｼｯｸUB"/>
                <a:ea typeface="HGP創英角ｺﾞｼｯｸUB"/>
                <a:cs typeface="HGP創英角ｺﾞｼｯｸUB"/>
              </a:rPr>
              <a:t>その方のコミュニティを活かす！</a:t>
            </a:r>
            <a:endParaRPr lang="en-US" altLang="ja-JP" sz="5400" dirty="0" smtClean="0">
              <a:effectLst>
                <a:outerShdw blurRad="38100" dist="38100" dir="2700000" algn="tl">
                  <a:srgbClr val="DDDDDD"/>
                </a:outerShdw>
              </a:effectLst>
              <a:latin typeface="HGP創英角ｺﾞｼｯｸUB"/>
              <a:ea typeface="HGP創英角ｺﾞｼｯｸUB"/>
              <a:cs typeface="HGP創英角ｺﾞｼｯｸUB"/>
            </a:endParaRPr>
          </a:p>
          <a:p>
            <a:pPr marL="0" indent="0" algn="ctr" eaLnBrk="1" hangingPunct="1">
              <a:buFont typeface="Wingdings 2" charset="0"/>
              <a:buNone/>
              <a:defRPr/>
            </a:pPr>
            <a:r>
              <a:rPr lang="ja-JP" altLang="en-US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GP創英角ｺﾞｼｯｸUB"/>
                <a:ea typeface="HGP創英角ｺﾞｼｯｸUB"/>
                <a:cs typeface="HGP創英角ｺﾞｼｯｸUB"/>
              </a:rPr>
              <a:t>エリア</a:t>
            </a:r>
            <a:r>
              <a:rPr lang="ja-JP" altLang="en-US" sz="40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HGP創英角ｺﾞｼｯｸUB"/>
                <a:ea typeface="HGP創英角ｺﾞｼｯｸUB"/>
                <a:cs typeface="HGP創英角ｺﾞｼｯｸUB"/>
              </a:rPr>
              <a:t>ではなく</a:t>
            </a:r>
            <a:r>
              <a:rPr lang="ja-JP" altLang="en-US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GP創英角ｺﾞｼｯｸUB"/>
                <a:ea typeface="HGP創英角ｺﾞｼｯｸUB"/>
                <a:cs typeface="HGP創英角ｺﾞｼｯｸUB"/>
              </a:rPr>
              <a:t>目的</a:t>
            </a:r>
            <a:r>
              <a:rPr lang="ja-JP" altLang="en-US" sz="40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HGP創英角ｺﾞｼｯｸUB"/>
                <a:ea typeface="HGP創英角ｺﾞｼｯｸUB"/>
                <a:cs typeface="HGP創英角ｺﾞｼｯｸUB"/>
              </a:rPr>
              <a:t>別</a:t>
            </a:r>
            <a:endParaRPr lang="en-US" altLang="ja-JP" sz="4000" dirty="0">
              <a:effectLst>
                <a:outerShdw blurRad="38100" dist="38100" dir="2700000" algn="tl">
                  <a:srgbClr val="DDDDDD"/>
                </a:outerShdw>
              </a:effectLst>
              <a:latin typeface="HGP創英角ｺﾞｼｯｸUB"/>
              <a:ea typeface="HGP創英角ｺﾞｼｯｸUB"/>
              <a:cs typeface="HGP創英角ｺﾞｼｯｸUB"/>
            </a:endParaRPr>
          </a:p>
        </p:txBody>
      </p:sp>
    </p:spTree>
    <p:extLst>
      <p:ext uri="{BB962C8B-B14F-4D97-AF65-F5344CB8AC3E}">
        <p14:creationId xmlns:p14="http://schemas.microsoft.com/office/powerpoint/2010/main" val="211471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タイトル 1"/>
          <p:cNvSpPr>
            <a:spLocks noGrp="1"/>
          </p:cNvSpPr>
          <p:nvPr>
            <p:ph type="title" idx="4294967295"/>
          </p:nvPr>
        </p:nvSpPr>
        <p:spPr/>
        <p:txBody>
          <a:bodyPr lIns="91440" rIns="91440" bIns="45720" anchor="ctr"/>
          <a:lstStyle/>
          <a:p>
            <a:pPr eaLnBrk="1" hangingPunct="1"/>
            <a:endParaRPr lang="ja-JP" altLang="en-US" smtClean="0"/>
          </a:p>
        </p:txBody>
      </p:sp>
      <p:sp>
        <p:nvSpPr>
          <p:cNvPr id="37891" name="コンテンツ プレースホルダー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ja-JP" altLang="en-US" smtClean="0"/>
          </a:p>
        </p:txBody>
      </p:sp>
      <p:pic>
        <p:nvPicPr>
          <p:cNvPr id="37892" name="Picture 3" descr="C:\Users\kizuna\Desktop\20130620_pickup\A07T93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38" y="333375"/>
            <a:ext cx="9190038" cy="619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439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タイトル 1"/>
          <p:cNvSpPr>
            <a:spLocks noGrp="1"/>
          </p:cNvSpPr>
          <p:nvPr>
            <p:ph type="title" idx="4294967295"/>
          </p:nvPr>
        </p:nvSpPr>
        <p:spPr/>
        <p:txBody>
          <a:bodyPr lIns="91440" rIns="91440" bIns="45720" anchor="ctr"/>
          <a:lstStyle/>
          <a:p>
            <a:pPr eaLnBrk="1" hangingPunct="1"/>
            <a:endParaRPr lang="ja-JP" altLang="en-US" smtClean="0"/>
          </a:p>
        </p:txBody>
      </p:sp>
      <p:sp>
        <p:nvSpPr>
          <p:cNvPr id="38915" name="コンテンツ プレースホルダー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ja-JP" altLang="en-US" smtClean="0"/>
          </a:p>
        </p:txBody>
      </p:sp>
      <p:pic>
        <p:nvPicPr>
          <p:cNvPr id="20484" name="Picture 2" descr="C:\Users\kizuna\Desktop\20130620_pickup\A07T92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649" y="260648"/>
            <a:ext cx="9398677" cy="626469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円形吹き出し 4"/>
          <p:cNvSpPr/>
          <p:nvPr/>
        </p:nvSpPr>
        <p:spPr>
          <a:xfrm>
            <a:off x="755650" y="981075"/>
            <a:ext cx="3960813" cy="1366838"/>
          </a:xfrm>
          <a:prstGeom prst="wedgeEllipseCallout">
            <a:avLst>
              <a:gd name="adj1" fmla="val 21068"/>
              <a:gd name="adj2" fmla="val 742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また宝塚を観にいきたいの</a:t>
            </a:r>
          </a:p>
        </p:txBody>
      </p:sp>
    </p:spTree>
    <p:extLst>
      <p:ext uri="{BB962C8B-B14F-4D97-AF65-F5344CB8AC3E}">
        <p14:creationId xmlns:p14="http://schemas.microsoft.com/office/powerpoint/2010/main" val="17203613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 descr="20131215_000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-171400"/>
            <a:ext cx="9939940" cy="7029400"/>
          </a:xfrm>
          <a:prstGeom prst="rect">
            <a:avLst/>
          </a:prstGeom>
        </p:spPr>
      </p:pic>
      <p:sp>
        <p:nvSpPr>
          <p:cNvPr id="7" name="コンテンツ プレースホルダー 6"/>
          <p:cNvSpPr>
            <a:spLocks noGrp="1"/>
          </p:cNvSpPr>
          <p:nvPr>
            <p:ph idx="1"/>
          </p:nvPr>
        </p:nvSpPr>
        <p:spPr>
          <a:xfrm>
            <a:off x="-180528" y="-22820"/>
            <a:ext cx="6516216" cy="1097360"/>
          </a:xfrm>
          <a:prstGeom prst="wedgeEllipseCallout">
            <a:avLst>
              <a:gd name="adj1" fmla="val 18802"/>
              <a:gd name="adj2" fmla="val 452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2500"/>
          </a:bodyPr>
          <a:lstStyle/>
          <a:p>
            <a:pPr algn="ctr">
              <a:defRPr/>
            </a:pPr>
            <a:r>
              <a:rPr lang="ja-JP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安心して暮らせる村づくり</a:t>
            </a:r>
            <a:endParaRPr lang="en-US" altLang="ja-JP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8" name="コンテンツ プレースホルダー 6"/>
          <p:cNvSpPr txBox="1">
            <a:spLocks/>
          </p:cNvSpPr>
          <p:nvPr/>
        </p:nvSpPr>
        <p:spPr>
          <a:xfrm>
            <a:off x="1403648" y="3429000"/>
            <a:ext cx="6660232" cy="1457400"/>
          </a:xfrm>
          <a:prstGeom prst="wedgeEllipseCallout">
            <a:avLst>
              <a:gd name="adj1" fmla="val 19127"/>
              <a:gd name="adj2" fmla="val 510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kumimoji="1"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ja-JP" alt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夢は村長！？</a:t>
            </a:r>
            <a:endParaRPr lang="en-US" altLang="ja-JP" sz="4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0853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コンテンツ プレースホルダー 6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2" t="27221" r="13272"/>
          <a:stretch/>
        </p:blipFill>
        <p:spPr>
          <a:xfrm>
            <a:off x="3635896" y="2708920"/>
            <a:ext cx="6053310" cy="4149080"/>
          </a:xfrm>
          <a:effectLst>
            <a:softEdge rad="63500"/>
          </a:effectLst>
        </p:spPr>
      </p:pic>
      <p:sp>
        <p:nvSpPr>
          <p:cNvPr id="39939" name="タイトル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endParaRPr lang="ja-JP" altLang="en-US" smtClean="0"/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2" t="22016" r="24658"/>
          <a:stretch/>
        </p:blipFill>
        <p:spPr>
          <a:xfrm>
            <a:off x="0" y="404664"/>
            <a:ext cx="5229031" cy="4896544"/>
          </a:xfrm>
          <a:effectLst>
            <a:softEdge rad="63500"/>
          </a:effectLst>
        </p:spPr>
      </p:pic>
      <p:sp>
        <p:nvSpPr>
          <p:cNvPr id="5" name="円形吹き出し 4"/>
          <p:cNvSpPr/>
          <p:nvPr/>
        </p:nvSpPr>
        <p:spPr>
          <a:xfrm>
            <a:off x="3924300" y="836613"/>
            <a:ext cx="4535488" cy="1439862"/>
          </a:xfrm>
          <a:prstGeom prst="wedgeEllipseCallout">
            <a:avLst>
              <a:gd name="adj1" fmla="val -59100"/>
              <a:gd name="adj2" fmla="val 448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行ってきます！</a:t>
            </a:r>
          </a:p>
        </p:txBody>
      </p:sp>
    </p:spTree>
    <p:extLst>
      <p:ext uri="{BB962C8B-B14F-4D97-AF65-F5344CB8AC3E}">
        <p14:creationId xmlns:p14="http://schemas.microsoft.com/office/powerpoint/2010/main" val="14102133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図 8" descr="P129022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57200"/>
            <a:ext cx="8532813" cy="639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円形吹き出し 9"/>
          <p:cNvSpPr/>
          <p:nvPr/>
        </p:nvSpPr>
        <p:spPr>
          <a:xfrm>
            <a:off x="539750" y="5229225"/>
            <a:ext cx="3240088" cy="1366838"/>
          </a:xfrm>
          <a:prstGeom prst="wedgeEllipseCallout">
            <a:avLst>
              <a:gd name="adj1" fmla="val -51240"/>
              <a:gd name="adj2" fmla="val 46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要介護度</a:t>
            </a:r>
            <a:r>
              <a:rPr lang="en-US" altLang="ja-JP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3→2</a:t>
            </a:r>
            <a:r>
              <a:rPr lang="ja-JP" alt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へ</a:t>
            </a:r>
          </a:p>
        </p:txBody>
      </p:sp>
      <p:sp>
        <p:nvSpPr>
          <p:cNvPr id="11" name="円形吹き出し 10"/>
          <p:cNvSpPr/>
          <p:nvPr/>
        </p:nvSpPr>
        <p:spPr>
          <a:xfrm>
            <a:off x="2124075" y="188913"/>
            <a:ext cx="3960813" cy="1366837"/>
          </a:xfrm>
          <a:prstGeom prst="wedgeEllipseCallout">
            <a:avLst>
              <a:gd name="adj1" fmla="val 38705"/>
              <a:gd name="adj2" fmla="val 634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また来月も</a:t>
            </a:r>
            <a:endParaRPr lang="en-US" altLang="ja-JP" sz="3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>
              <a:defRPr/>
            </a:pPr>
            <a:r>
              <a:rPr lang="ja-JP" alt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観にきたい！</a:t>
            </a:r>
          </a:p>
        </p:txBody>
      </p:sp>
    </p:spTree>
    <p:extLst>
      <p:ext uri="{BB962C8B-B14F-4D97-AF65-F5344CB8AC3E}">
        <p14:creationId xmlns:p14="http://schemas.microsoft.com/office/powerpoint/2010/main" val="25631184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コンテンツ プレースホルダー 2"/>
          <p:cNvSpPr>
            <a:spLocks noGrp="1"/>
          </p:cNvSpPr>
          <p:nvPr>
            <p:ph idx="4294967295"/>
          </p:nvPr>
        </p:nvSpPr>
        <p:spPr>
          <a:xfrm>
            <a:off x="468313" y="981075"/>
            <a:ext cx="8229600" cy="3168650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ja-JP" alt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生活が楽しい！</a:t>
            </a:r>
            <a:r>
              <a:rPr lang="ja-JP" alt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だ</a:t>
            </a:r>
            <a:r>
              <a:rPr lang="ja-JP" altLang="en-US" sz="4800" dirty="0" smtClean="0"/>
              <a:t>からこそ</a:t>
            </a:r>
            <a:endParaRPr lang="en-US" altLang="ja-JP" sz="4800" dirty="0" smtClean="0"/>
          </a:p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ja-JP" altLang="en-US" sz="4000" dirty="0" smtClean="0"/>
              <a:t>　　　　</a:t>
            </a:r>
            <a:r>
              <a:rPr lang="ja-JP" altLang="en-US" sz="3600" dirty="0" smtClean="0"/>
              <a:t>　　</a:t>
            </a:r>
            <a:r>
              <a:rPr lang="ja-JP" altLang="en-US" sz="6600" dirty="0" smtClean="0"/>
              <a:t>　目が</a:t>
            </a:r>
            <a:r>
              <a:rPr lang="ja-JP" altLang="en-US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輝く</a:t>
            </a:r>
            <a:r>
              <a:rPr lang="ja-JP" altLang="en-US" sz="6600" dirty="0" smtClean="0"/>
              <a:t>　</a:t>
            </a:r>
            <a:endParaRPr lang="en-US" altLang="ja-JP" sz="6600" dirty="0" smtClean="0"/>
          </a:p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ja-JP" altLang="en-US" sz="4000" dirty="0" smtClean="0"/>
              <a:t>　　　　</a:t>
            </a:r>
            <a:r>
              <a:rPr lang="ja-JP" altLang="en-US" sz="4800" dirty="0" smtClean="0"/>
              <a:t>そして元気になっていく！</a:t>
            </a:r>
            <a:endParaRPr lang="en-US" altLang="ja-JP" sz="4800" dirty="0" smtClean="0"/>
          </a:p>
        </p:txBody>
      </p:sp>
      <p:sp>
        <p:nvSpPr>
          <p:cNvPr id="3" name="コンテンツ プレースホルダー 2"/>
          <p:cNvSpPr txBox="1">
            <a:spLocks/>
          </p:cNvSpPr>
          <p:nvPr/>
        </p:nvSpPr>
        <p:spPr>
          <a:xfrm>
            <a:off x="179388" y="4292600"/>
            <a:ext cx="8497887" cy="2160588"/>
          </a:xfrm>
          <a:prstGeom prst="rect">
            <a:avLst/>
          </a:prstGeom>
        </p:spPr>
        <p:txBody>
          <a:bodyPr/>
          <a:lstStyle>
            <a:lvl1pPr marL="273050" indent="-273050" algn="l" rtl="0" fontAlgn="base">
              <a:spcBef>
                <a:spcPct val="20000"/>
              </a:spcBef>
              <a:spcAft>
                <a:spcPct val="0"/>
              </a:spcAft>
              <a:buClr>
                <a:srgbClr val="5BD078"/>
              </a:buClr>
              <a:buSzPct val="95000"/>
              <a:buFont typeface="Wingdings 2" pitchFamily="18" charset="2"/>
              <a:buChar char="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HGP明朝E" charset="0"/>
              </a:defRPr>
            </a:lvl1pPr>
            <a:lvl2pPr marL="639763" indent="-2460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HGP明朝E" charset="0"/>
              </a:defRPr>
            </a:lvl2pPr>
            <a:lvl3pPr marL="914400" indent="-2460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HGP明朝E" charset="0"/>
              </a:defRPr>
            </a:lvl3pPr>
            <a:lvl4pPr marL="1187450" indent="-209550" algn="l" rtl="0" fontAlgn="base">
              <a:spcBef>
                <a:spcPct val="20000"/>
              </a:spcBef>
              <a:spcAft>
                <a:spcPct val="0"/>
              </a:spcAft>
              <a:buClr>
                <a:srgbClr val="5BD078"/>
              </a:buClr>
              <a:buSzPct val="65000"/>
              <a:buFont typeface="Wingdings 2" pitchFamily="18" charset="2"/>
              <a:buChar char="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HGP明朝E" charset="0"/>
              </a:defRPr>
            </a:lvl4pPr>
            <a:lvl5pPr marL="1462088" indent="-209550" algn="l" rtl="0" fontAlgn="base">
              <a:spcBef>
                <a:spcPct val="20000"/>
              </a:spcBef>
              <a:spcAft>
                <a:spcPct val="0"/>
              </a:spcAft>
              <a:buClr>
                <a:srgbClr val="A5D028"/>
              </a:buClr>
              <a:buSzPct val="65000"/>
              <a:buFont typeface="Wingdings 2" pitchFamily="18" charset="2"/>
              <a:buChar char="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HGP明朝E" charset="0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1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1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  <a:defRPr/>
            </a:pPr>
            <a:r>
              <a:rPr lang="ja-JP" altLang="en-US" sz="5400" dirty="0" smtClean="0"/>
              <a:t>そして、</a:t>
            </a:r>
            <a:r>
              <a:rPr lang="ja-JP" altLang="en-US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「社会参加」</a:t>
            </a:r>
            <a:r>
              <a:rPr lang="ja-JP" altLang="en-US" sz="5400" dirty="0" smtClean="0"/>
              <a:t>に</a:t>
            </a:r>
            <a:endParaRPr lang="en-US" altLang="ja-JP" sz="5400" dirty="0" smtClean="0"/>
          </a:p>
          <a:p>
            <a:pPr marL="0" indent="0" algn="ctr">
              <a:buFont typeface="Wingdings 2" pitchFamily="18" charset="2"/>
              <a:buNone/>
              <a:defRPr/>
            </a:pPr>
            <a:r>
              <a:rPr lang="ja-JP" altLang="en-US" sz="5400" dirty="0" smtClean="0"/>
              <a:t>つながっています！</a:t>
            </a:r>
            <a:endParaRPr lang="en-US" altLang="ja-JP" sz="5400" dirty="0" smtClean="0"/>
          </a:p>
          <a:p>
            <a:pPr marL="0" indent="0" algn="ctr">
              <a:buFont typeface="Wingdings 2" pitchFamily="18" charset="2"/>
              <a:buNone/>
              <a:defRPr/>
            </a:pPr>
            <a:endParaRPr lang="ja-JP" altLang="en-US" sz="6600" dirty="0" smtClean="0"/>
          </a:p>
        </p:txBody>
      </p:sp>
    </p:spTree>
    <p:extLst>
      <p:ext uri="{BB962C8B-B14F-4D97-AF65-F5344CB8AC3E}">
        <p14:creationId xmlns:p14="http://schemas.microsoft.com/office/powerpoint/2010/main" val="256715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8313" y="2349500"/>
            <a:ext cx="8229600" cy="2663825"/>
          </a:xfrm>
        </p:spPr>
        <p:txBody>
          <a:bodyPr>
            <a:normAutofit fontScale="775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ja-JP" altLang="en-US" sz="10300" dirty="0" smtClean="0">
                <a:cs typeface="+mn-cs"/>
              </a:rPr>
              <a:t>要介護度も改善！</a:t>
            </a:r>
            <a:endParaRPr lang="en-US" altLang="ja-JP" sz="10300" dirty="0" smtClean="0">
              <a:cs typeface="+mn-cs"/>
            </a:endParaRPr>
          </a:p>
          <a:p>
            <a:pPr marL="0" indent="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altLang="ja-JP" sz="8000" dirty="0" smtClean="0">
              <a:cs typeface="+mn-cs"/>
            </a:endParaRPr>
          </a:p>
          <a:p>
            <a:pPr marL="0" indent="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altLang="ja-JP" sz="4600" dirty="0" smtClean="0">
                <a:cs typeface="+mn-cs"/>
              </a:rPr>
              <a:t>〜</a:t>
            </a:r>
            <a:r>
              <a:rPr lang="ja-JP" altLang="en-US" sz="4600" dirty="0" smtClean="0">
                <a:cs typeface="+mn-cs"/>
              </a:rPr>
              <a:t>ご利用者さまの６０％が改善傾向</a:t>
            </a:r>
            <a:r>
              <a:rPr lang="en-US" altLang="ja-JP" sz="4600" dirty="0" smtClean="0">
                <a:cs typeface="+mn-cs"/>
              </a:rPr>
              <a:t>〜</a:t>
            </a:r>
            <a:endParaRPr lang="ja-JP" altLang="en-US" sz="46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502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コンテンツ プレースホルダー 5"/>
          <p:cNvGraphicFramePr>
            <a:graphicFrameLocks noGrp="1"/>
          </p:cNvGraphicFramePr>
          <p:nvPr>
            <p:ph idx="1"/>
          </p:nvPr>
        </p:nvGraphicFramePr>
        <p:xfrm>
          <a:off x="539750" y="549275"/>
          <a:ext cx="8135938" cy="6084891"/>
        </p:xfrm>
        <a:graphic>
          <a:graphicData uri="http://schemas.openxmlformats.org/drawingml/2006/table">
            <a:tbl>
              <a:tblPr/>
              <a:tblGrid>
                <a:gridCol w="2303463"/>
                <a:gridCol w="2305050"/>
                <a:gridCol w="1800225"/>
                <a:gridCol w="1727200"/>
              </a:tblGrid>
              <a:tr h="5762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5BD078"/>
                        </a:buClr>
                        <a:buSzPct val="95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kumimoji="1" sz="19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5BD07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年齢・性別</a:t>
                      </a:r>
                    </a:p>
                  </a:txBody>
                  <a:tcPr marL="91429" marR="91429" marT="45707" marB="45707" horzOverflow="overflow">
                    <a:lnL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5BD078"/>
                        </a:buClr>
                        <a:buSzPct val="95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kumimoji="1" sz="19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5BD07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主な疾患</a:t>
                      </a:r>
                    </a:p>
                  </a:txBody>
                  <a:tcPr marL="91429" marR="91429" marT="45707" marB="45707" horzOverflow="overflow">
                    <a:lnL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5BD078"/>
                        </a:buClr>
                        <a:buSzPct val="95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kumimoji="1" sz="19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5BD07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介護度・前</a:t>
                      </a:r>
                    </a:p>
                  </a:txBody>
                  <a:tcPr marL="91429" marR="91429" marT="45707" marB="45707" horzOverflow="overflow">
                    <a:lnL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5BD078"/>
                        </a:buClr>
                        <a:buSzPct val="95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kumimoji="1" sz="19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5BD07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介護度・後</a:t>
                      </a:r>
                    </a:p>
                  </a:txBody>
                  <a:tcPr marL="91429" marR="91429" marT="45707" marB="45707" horzOverflow="overflow">
                    <a:lnL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5BD078"/>
                        </a:buClr>
                        <a:buSzPct val="95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kumimoji="1" sz="19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5BD07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50</a:t>
                      </a: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歳代・男性</a:t>
                      </a:r>
                    </a:p>
                  </a:txBody>
                  <a:tcPr marL="91429" marR="91429" marT="45707" marB="45707" horzOverflow="overflow">
                    <a:lnL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D07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5BD078"/>
                        </a:buClr>
                        <a:buSzPct val="95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kumimoji="1" sz="19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5BD07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脳卒中・認知症</a:t>
                      </a:r>
                    </a:p>
                  </a:txBody>
                  <a:tcPr marL="91429" marR="91429" marT="45707" marB="45707" horzOverflow="overflow">
                    <a:lnL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D07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5BD078"/>
                        </a:buClr>
                        <a:buSzPct val="95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kumimoji="1" sz="19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5BD07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５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marL="91429" marR="91429" marT="45707" marB="45707" horzOverflow="overflow">
                    <a:lnL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D07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5BD078"/>
                        </a:buClr>
                        <a:buSzPct val="95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kumimoji="1" sz="19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5BD07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４</a:t>
                      </a:r>
                    </a:p>
                  </a:txBody>
                  <a:tcPr marL="91429" marR="91429" marT="45707" marB="45707" horzOverflow="overflow">
                    <a:lnL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D078">
                        <a:alpha val="20000"/>
                      </a:srgbClr>
                    </a:solidFill>
                  </a:tcPr>
                </a:tc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5BD078"/>
                        </a:buClr>
                        <a:buSzPct val="95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kumimoji="1" sz="19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5BD07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60</a:t>
                      </a: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歳代・女性</a:t>
                      </a:r>
                    </a:p>
                  </a:txBody>
                  <a:tcPr marL="91429" marR="91429" marT="45707" marB="45707" horzOverflow="overflow">
                    <a:lnL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5BD078"/>
                        </a:buClr>
                        <a:buSzPct val="95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kumimoji="1" sz="19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5BD07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脳卒中</a:t>
                      </a:r>
                    </a:p>
                  </a:txBody>
                  <a:tcPr marL="91429" marR="91429" marT="45707" marB="45707" horzOverflow="overflow">
                    <a:lnL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5BD078"/>
                        </a:buClr>
                        <a:buSzPct val="95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kumimoji="1" sz="19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5BD07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５</a:t>
                      </a:r>
                    </a:p>
                  </a:txBody>
                  <a:tcPr marL="91429" marR="91429" marT="45707" marB="45707" horzOverflow="overflow">
                    <a:lnL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5BD078"/>
                        </a:buClr>
                        <a:buSzPct val="95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kumimoji="1" sz="19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5BD07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２</a:t>
                      </a:r>
                    </a:p>
                  </a:txBody>
                  <a:tcPr marL="91429" marR="91429" marT="45707" marB="45707" horzOverflow="overflow">
                    <a:lnL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5BD078"/>
                        </a:buClr>
                        <a:buSzPct val="95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kumimoji="1" sz="19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5BD07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70</a:t>
                      </a: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歳代・女性</a:t>
                      </a:r>
                    </a:p>
                  </a:txBody>
                  <a:tcPr marL="91429" marR="91429" marT="45707" marB="45707" horzOverflow="overflow">
                    <a:lnL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D07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5BD078"/>
                        </a:buClr>
                        <a:buSzPct val="95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kumimoji="1" sz="19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5BD07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脳卒中</a:t>
                      </a:r>
                    </a:p>
                  </a:txBody>
                  <a:tcPr marL="91429" marR="91429" marT="45707" marB="45707" horzOverflow="overflow">
                    <a:lnL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D07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5BD078"/>
                        </a:buClr>
                        <a:buSzPct val="95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kumimoji="1" sz="19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5BD07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５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marL="91429" marR="91429" marT="45707" marB="45707" horzOverflow="overflow">
                    <a:lnL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D07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5BD078"/>
                        </a:buClr>
                        <a:buSzPct val="95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kumimoji="1" sz="19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5BD07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２</a:t>
                      </a:r>
                    </a:p>
                  </a:txBody>
                  <a:tcPr marL="91429" marR="91429" marT="45707" marB="45707" horzOverflow="overflow">
                    <a:lnL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D078">
                        <a:alpha val="20000"/>
                      </a:srgbClr>
                    </a:solidFill>
                  </a:tcPr>
                </a:tc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5BD078"/>
                        </a:buClr>
                        <a:buSzPct val="95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kumimoji="1" sz="19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5BD07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80</a:t>
                      </a: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歳代・女性</a:t>
                      </a:r>
                    </a:p>
                  </a:txBody>
                  <a:tcPr marL="91429" marR="91429" marT="45707" marB="45707" horzOverflow="overflow">
                    <a:lnL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5BD078"/>
                        </a:buClr>
                        <a:buSzPct val="95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kumimoji="1" sz="19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5BD07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リウマチ</a:t>
                      </a:r>
                    </a:p>
                  </a:txBody>
                  <a:tcPr marL="91429" marR="91429" marT="45707" marB="45707" horzOverflow="overflow">
                    <a:lnL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5BD078"/>
                        </a:buClr>
                        <a:buSzPct val="95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kumimoji="1" sz="19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5BD07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５</a:t>
                      </a:r>
                    </a:p>
                  </a:txBody>
                  <a:tcPr marL="91429" marR="91429" marT="45707" marB="45707" horzOverflow="overflow">
                    <a:lnL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5BD078"/>
                        </a:buClr>
                        <a:buSzPct val="95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kumimoji="1" sz="19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5BD07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３</a:t>
                      </a:r>
                      <a:endParaRPr kumimoji="1" lang="ja-JP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marL="91429" marR="91429" marT="45707" marB="45707" horzOverflow="overflow">
                    <a:lnL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5BD078"/>
                        </a:buClr>
                        <a:buSzPct val="95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kumimoji="1" sz="19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5BD07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80</a:t>
                      </a: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歳代・女性</a:t>
                      </a:r>
                    </a:p>
                  </a:txBody>
                  <a:tcPr marL="91429" marR="91429" marT="45707" marB="45707" horzOverflow="overflow">
                    <a:lnL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D07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5BD078"/>
                        </a:buClr>
                        <a:buSzPct val="95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kumimoji="1" sz="19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5BD07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パーキンソン</a:t>
                      </a:r>
                    </a:p>
                  </a:txBody>
                  <a:tcPr marL="91429" marR="91429" marT="45707" marB="45707" horzOverflow="overflow">
                    <a:lnL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D07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5BD078"/>
                        </a:buClr>
                        <a:buSzPct val="95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kumimoji="1" sz="19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5BD07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４</a:t>
                      </a:r>
                    </a:p>
                  </a:txBody>
                  <a:tcPr marL="91429" marR="91429" marT="45707" marB="45707" horzOverflow="overflow">
                    <a:lnL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D07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5BD078"/>
                        </a:buClr>
                        <a:buSzPct val="95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kumimoji="1" sz="19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5BD07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４</a:t>
                      </a:r>
                    </a:p>
                  </a:txBody>
                  <a:tcPr marL="91429" marR="91429" marT="45707" marB="45707" horzOverflow="overflow">
                    <a:lnL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D078">
                        <a:alpha val="20000"/>
                      </a:srgbClr>
                    </a:solidFill>
                  </a:tcPr>
                </a:tc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5BD078"/>
                        </a:buClr>
                        <a:buSzPct val="95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kumimoji="1" sz="19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5BD07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80</a:t>
                      </a: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歳代・男性</a:t>
                      </a:r>
                    </a:p>
                  </a:txBody>
                  <a:tcPr marL="91429" marR="91429" marT="45707" marB="45707" horzOverflow="overflow">
                    <a:lnL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5BD078"/>
                        </a:buClr>
                        <a:buSzPct val="95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kumimoji="1" sz="19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5BD07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認知症</a:t>
                      </a:r>
                    </a:p>
                  </a:txBody>
                  <a:tcPr marL="91429" marR="91429" marT="45707" marB="45707" horzOverflow="overflow">
                    <a:lnL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5BD078"/>
                        </a:buClr>
                        <a:buSzPct val="95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kumimoji="1" sz="19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5BD07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３</a:t>
                      </a:r>
                    </a:p>
                  </a:txBody>
                  <a:tcPr marL="91429" marR="91429" marT="45707" marB="45707" horzOverflow="overflow">
                    <a:lnL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5BD078"/>
                        </a:buClr>
                        <a:buSzPct val="95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kumimoji="1" sz="19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5BD07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１</a:t>
                      </a:r>
                    </a:p>
                  </a:txBody>
                  <a:tcPr marL="91429" marR="91429" marT="45707" marB="45707" horzOverflow="overflow">
                    <a:lnL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5BD078"/>
                        </a:buClr>
                        <a:buSzPct val="95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kumimoji="1" sz="19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5BD07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80</a:t>
                      </a: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歳代・女性</a:t>
                      </a:r>
                    </a:p>
                  </a:txBody>
                  <a:tcPr marL="91429" marR="91429" marT="45707" marB="45707" horzOverflow="overflow">
                    <a:lnL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D07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5BD078"/>
                        </a:buClr>
                        <a:buSzPct val="95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kumimoji="1" sz="19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5BD07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認知症</a:t>
                      </a:r>
                    </a:p>
                  </a:txBody>
                  <a:tcPr marL="91429" marR="91429" marT="45707" marB="45707" horzOverflow="overflow">
                    <a:lnL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D07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5BD078"/>
                        </a:buClr>
                        <a:buSzPct val="95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kumimoji="1" sz="19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5BD07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３</a:t>
                      </a:r>
                    </a:p>
                  </a:txBody>
                  <a:tcPr marL="91429" marR="91429" marT="45707" marB="45707" horzOverflow="overflow">
                    <a:lnL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D07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5BD078"/>
                        </a:buClr>
                        <a:buSzPct val="95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kumimoji="1" sz="19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5BD07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２</a:t>
                      </a:r>
                    </a:p>
                  </a:txBody>
                  <a:tcPr marL="91429" marR="91429" marT="45707" marB="45707" horzOverflow="overflow">
                    <a:lnL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D078">
                        <a:alpha val="20000"/>
                      </a:srgbClr>
                    </a:solidFill>
                  </a:tcPr>
                </a:tc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5BD078"/>
                        </a:buClr>
                        <a:buSzPct val="95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kumimoji="1" sz="19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5BD07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80</a:t>
                      </a: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歳代・女性</a:t>
                      </a:r>
                    </a:p>
                  </a:txBody>
                  <a:tcPr marL="91429" marR="91429" marT="45707" marB="45707" horzOverflow="overflow">
                    <a:lnL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5BD078"/>
                        </a:buClr>
                        <a:buSzPct val="95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kumimoji="1" sz="19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5BD07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圧迫骨折</a:t>
                      </a:r>
                    </a:p>
                  </a:txBody>
                  <a:tcPr marL="91429" marR="91429" marT="45707" marB="45707" horzOverflow="overflow">
                    <a:lnL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5BD078"/>
                        </a:buClr>
                        <a:buSzPct val="95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kumimoji="1" sz="19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5BD07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３</a:t>
                      </a:r>
                    </a:p>
                  </a:txBody>
                  <a:tcPr marL="91429" marR="91429" marT="45707" marB="45707" horzOverflow="overflow">
                    <a:lnL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5BD078"/>
                        </a:buClr>
                        <a:buSzPct val="95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kumimoji="1" sz="19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5BD07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２</a:t>
                      </a:r>
                    </a:p>
                  </a:txBody>
                  <a:tcPr marL="91429" marR="91429" marT="45707" marB="45707" horzOverflow="overflow">
                    <a:lnL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5BD078"/>
                        </a:buClr>
                        <a:buSzPct val="95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kumimoji="1" sz="19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5BD07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90</a:t>
                      </a: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歳代・女性</a:t>
                      </a:r>
                    </a:p>
                  </a:txBody>
                  <a:tcPr marL="91429" marR="91429" marT="45707" marB="45707" horzOverflow="overflow">
                    <a:lnL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D07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5BD078"/>
                        </a:buClr>
                        <a:buSzPct val="95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kumimoji="1" sz="19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5BD07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脳卒中</a:t>
                      </a:r>
                    </a:p>
                  </a:txBody>
                  <a:tcPr marL="91429" marR="91429" marT="45707" marB="45707" horzOverflow="overflow">
                    <a:lnL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D07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5BD078"/>
                        </a:buClr>
                        <a:buSzPct val="95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kumimoji="1" sz="19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5BD07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３</a:t>
                      </a:r>
                    </a:p>
                  </a:txBody>
                  <a:tcPr marL="91429" marR="91429" marT="45707" marB="45707" horzOverflow="overflow">
                    <a:lnL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D07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5BD078"/>
                        </a:buClr>
                        <a:buSzPct val="95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kumimoji="1" sz="19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5BD07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支援２</a:t>
                      </a:r>
                      <a:endParaRPr kumimoji="1" lang="ja-JP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marL="91429" marR="91429" marT="45707" marB="45707" horzOverflow="overflow">
                    <a:lnL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D078">
                        <a:alpha val="20000"/>
                      </a:srgbClr>
                    </a:solidFill>
                  </a:tcPr>
                </a:tc>
              </a:tr>
              <a:tr h="3889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5BD078"/>
                        </a:buClr>
                        <a:buSzPct val="95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kumimoji="1" sz="19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5BD07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40</a:t>
                      </a: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歳代・女性</a:t>
                      </a:r>
                    </a:p>
                  </a:txBody>
                  <a:tcPr marL="91429" marR="91429" marT="45707" marB="45707" horzOverflow="overflow">
                    <a:lnL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5BD078"/>
                        </a:buClr>
                        <a:buSzPct val="95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kumimoji="1" sz="19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5BD07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脳卒中・高次脳機能</a:t>
                      </a:r>
                    </a:p>
                  </a:txBody>
                  <a:tcPr marL="91429" marR="91429" marT="45707" marB="45707" horzOverflow="overflow">
                    <a:lnL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5BD078"/>
                        </a:buClr>
                        <a:buSzPct val="95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kumimoji="1" sz="19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5BD07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２</a:t>
                      </a:r>
                    </a:p>
                  </a:txBody>
                  <a:tcPr marL="91429" marR="91429" marT="45707" marB="45707" horzOverflow="overflow">
                    <a:lnL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5BD078"/>
                        </a:buClr>
                        <a:buSzPct val="95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kumimoji="1" sz="19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5BD07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３</a:t>
                      </a:r>
                    </a:p>
                  </a:txBody>
                  <a:tcPr marL="91429" marR="91429" marT="45707" marB="45707" horzOverflow="overflow">
                    <a:lnL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5BD078"/>
                        </a:buClr>
                        <a:buSzPct val="95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kumimoji="1" sz="19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5BD07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70</a:t>
                      </a: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歳代・男性</a:t>
                      </a:r>
                    </a:p>
                  </a:txBody>
                  <a:tcPr marL="91429" marR="91429" marT="45707" marB="45707" horzOverflow="overflow">
                    <a:lnL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D07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5BD078"/>
                        </a:buClr>
                        <a:buSzPct val="95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kumimoji="1" sz="19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5BD07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パーキンソン</a:t>
                      </a:r>
                    </a:p>
                  </a:txBody>
                  <a:tcPr marL="91429" marR="91429" marT="45707" marB="45707" horzOverflow="overflow">
                    <a:lnL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D07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5BD078"/>
                        </a:buClr>
                        <a:buSzPct val="95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kumimoji="1" sz="19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5BD07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１</a:t>
                      </a:r>
                    </a:p>
                  </a:txBody>
                  <a:tcPr marL="91429" marR="91429" marT="45707" marB="45707" horzOverflow="overflow">
                    <a:lnL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D07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5BD078"/>
                        </a:buClr>
                        <a:buSzPct val="95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kumimoji="1" sz="19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5BD07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1</a:t>
                      </a:r>
                    </a:p>
                  </a:txBody>
                  <a:tcPr marL="91429" marR="91429" marT="45707" marB="45707" horzOverflow="overflow">
                    <a:lnL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D078">
                        <a:alpha val="20000"/>
                      </a:srgbClr>
                    </a:solidFill>
                  </a:tcPr>
                </a:tc>
              </a:tr>
              <a:tr h="3889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5BD078"/>
                        </a:buClr>
                        <a:buSzPct val="95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kumimoji="1" sz="19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5BD07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80</a:t>
                      </a: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歳代・女性</a:t>
                      </a:r>
                    </a:p>
                  </a:txBody>
                  <a:tcPr marL="91429" marR="91429" marT="45707" marB="45707" horzOverflow="overflow">
                    <a:lnL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5BD078"/>
                        </a:buClr>
                        <a:buSzPct val="95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kumimoji="1" sz="19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5BD07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認知症</a:t>
                      </a:r>
                    </a:p>
                  </a:txBody>
                  <a:tcPr marL="91429" marR="91429" marT="45707" marB="45707" horzOverflow="overflow">
                    <a:lnL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5BD078"/>
                        </a:buClr>
                        <a:buSzPct val="95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kumimoji="1" sz="19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5BD07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１</a:t>
                      </a:r>
                    </a:p>
                  </a:txBody>
                  <a:tcPr marL="91429" marR="91429" marT="45707" marB="45707" horzOverflow="overflow">
                    <a:lnL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5BD078"/>
                        </a:buClr>
                        <a:buSzPct val="95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kumimoji="1" sz="19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5BD07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１</a:t>
                      </a:r>
                    </a:p>
                  </a:txBody>
                  <a:tcPr marL="91429" marR="91429" marT="45707" marB="45707" horzOverflow="overflow">
                    <a:lnL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5BD078"/>
                        </a:buClr>
                        <a:buSzPct val="95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kumimoji="1" sz="19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5BD07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70</a:t>
                      </a: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歳代・男性</a:t>
                      </a:r>
                    </a:p>
                  </a:txBody>
                  <a:tcPr marL="91429" marR="91429" marT="45707" marB="45707" horzOverflow="overflow">
                    <a:lnL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D07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5BD078"/>
                        </a:buClr>
                        <a:buSzPct val="95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kumimoji="1" sz="19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5BD07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脳卒中・認知症</a:t>
                      </a:r>
                    </a:p>
                  </a:txBody>
                  <a:tcPr marL="91429" marR="91429" marT="45707" marB="45707" horzOverflow="overflow">
                    <a:lnL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D07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5BD078"/>
                        </a:buClr>
                        <a:buSzPct val="95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kumimoji="1" sz="19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5BD07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１</a:t>
                      </a:r>
                    </a:p>
                  </a:txBody>
                  <a:tcPr marL="91429" marR="91429" marT="45707" marB="45707" horzOverflow="overflow">
                    <a:lnL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D07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5BD078"/>
                        </a:buClr>
                        <a:buSzPct val="95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kumimoji="1" sz="19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5BD07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１</a:t>
                      </a:r>
                    </a:p>
                  </a:txBody>
                  <a:tcPr marL="91429" marR="91429" marT="45707" marB="45707" horzOverflow="overflow">
                    <a:lnL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D078">
                        <a:alpha val="20000"/>
                      </a:srgbClr>
                    </a:solidFill>
                  </a:tcPr>
                </a:tc>
              </a:tr>
              <a:tr h="3889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5BD078"/>
                        </a:buClr>
                        <a:buSzPct val="95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kumimoji="1" sz="19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5BD07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80</a:t>
                      </a: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歳代・女性</a:t>
                      </a:r>
                    </a:p>
                  </a:txBody>
                  <a:tcPr marL="91429" marR="91429" marT="45707" marB="45707" horzOverflow="overflow">
                    <a:lnL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5BD078"/>
                        </a:buClr>
                        <a:buSzPct val="95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kumimoji="1" sz="19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5BD07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認知症</a:t>
                      </a:r>
                    </a:p>
                  </a:txBody>
                  <a:tcPr marL="91429" marR="91429" marT="45707" marB="45707" horzOverflow="overflow">
                    <a:lnL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5BD078"/>
                        </a:buClr>
                        <a:buSzPct val="95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kumimoji="1" sz="19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5BD07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１</a:t>
                      </a:r>
                    </a:p>
                  </a:txBody>
                  <a:tcPr marL="91429" marR="91429" marT="45707" marB="45707" horzOverflow="overflow">
                    <a:lnL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5BD078"/>
                        </a:buClr>
                        <a:buSzPct val="95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kumimoji="1" sz="19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5BD07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１</a:t>
                      </a:r>
                    </a:p>
                  </a:txBody>
                  <a:tcPr marL="91429" marR="91429" marT="45707" marB="45707" horzOverflow="overflow">
                    <a:lnL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D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4116" name="テキスト ボックス 1"/>
          <p:cNvSpPr txBox="1">
            <a:spLocks noChangeArrowheads="1"/>
          </p:cNvSpPr>
          <p:nvPr/>
        </p:nvSpPr>
        <p:spPr bwMode="auto">
          <a:xfrm>
            <a:off x="2257425" y="188913"/>
            <a:ext cx="6737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/>
              <a:t>　　　　　　　　　　　　　　　　　　　　　　　＊利用者の約</a:t>
            </a:r>
            <a:r>
              <a:rPr lang="en-US" altLang="ja-JP"/>
              <a:t>60</a:t>
            </a:r>
            <a:r>
              <a:rPr lang="ja-JP" altLang="en-US"/>
              <a:t>％が改善傾向</a:t>
            </a:r>
          </a:p>
        </p:txBody>
      </p:sp>
    </p:spTree>
    <p:extLst>
      <p:ext uri="{BB962C8B-B14F-4D97-AF65-F5344CB8AC3E}">
        <p14:creationId xmlns:p14="http://schemas.microsoft.com/office/powerpoint/2010/main" val="30461946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>
            <a:spLocks noChangeArrowheads="1"/>
          </p:cNvSpPr>
          <p:nvPr/>
        </p:nvSpPr>
        <p:spPr bwMode="auto">
          <a:xfrm>
            <a:off x="1258888" y="4149725"/>
            <a:ext cx="7600950" cy="2303463"/>
          </a:xfrm>
          <a:prstGeom prst="roundRect">
            <a:avLst>
              <a:gd name="adj" fmla="val 16667"/>
            </a:avLst>
          </a:prstGeom>
          <a:solidFill>
            <a:srgbClr val="B5CEED"/>
          </a:solidFill>
          <a:ln>
            <a:noFill/>
          </a:ln>
          <a:effectLst>
            <a:outerShdw blurRad="50800" dist="38100" dir="5400000" algn="t" rotWithShape="0">
              <a:srgbClr val="80808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ja-JP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395288" y="333375"/>
            <a:ext cx="8229600" cy="9906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ja-JP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介護保険料の</a:t>
            </a:r>
            <a:r>
              <a:rPr lang="ja-JP" alt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大幅</a:t>
            </a:r>
            <a:r>
              <a:rPr lang="ja-JP" altLang="en-US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削減</a:t>
            </a:r>
            <a:r>
              <a:rPr lang="ja-JP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にも貢献！</a:t>
            </a:r>
            <a:endParaRPr lang="ja-JP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1116013" y="4400550"/>
            <a:ext cx="7127875" cy="2089150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kumimoji="1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  <a:defRPr/>
            </a:pPr>
            <a:r>
              <a:rPr lang="ja-JP" alt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年間約</a:t>
            </a:r>
            <a:r>
              <a:rPr lang="ja-JP" alt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１</a:t>
            </a:r>
            <a:r>
              <a:rPr lang="en-US" altLang="ja-JP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,</a:t>
            </a:r>
            <a:r>
              <a:rPr lang="ja-JP" alt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０００</a:t>
            </a:r>
            <a:r>
              <a:rPr lang="ja-JP" alt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万円の</a:t>
            </a:r>
            <a:endParaRPr lang="en-US" altLang="ja-JP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 algn="ctr">
              <a:buFont typeface="Wingdings 2" pitchFamily="18" charset="2"/>
              <a:buNone/>
              <a:defRPr/>
            </a:pPr>
            <a:r>
              <a:rPr lang="ja-JP" alt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　　介護保険料削減！</a:t>
            </a:r>
            <a:endParaRPr lang="en-US" altLang="ja-JP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8" name="円形吹き出し 7"/>
          <p:cNvSpPr/>
          <p:nvPr/>
        </p:nvSpPr>
        <p:spPr>
          <a:xfrm>
            <a:off x="250825" y="1700213"/>
            <a:ext cx="7489825" cy="1800225"/>
          </a:xfrm>
          <a:prstGeom prst="wedgeEllipseCallout">
            <a:avLst>
              <a:gd name="adj1" fmla="val 21775"/>
              <a:gd name="adj2" fmla="val 752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ご利用者さまの</a:t>
            </a:r>
            <a:r>
              <a:rPr lang="en-US" altLang="ja-JP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60</a:t>
            </a:r>
            <a:r>
              <a:rPr lang="ja-JP" altLang="en-US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％の</a:t>
            </a:r>
            <a:endParaRPr lang="en-US" altLang="ja-JP" sz="4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>
              <a:defRPr/>
            </a:pPr>
            <a:r>
              <a:rPr lang="ja-JP" alt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要介護度</a:t>
            </a:r>
            <a:r>
              <a:rPr lang="ja-JP" altLang="en-US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が</a:t>
            </a:r>
            <a:r>
              <a:rPr lang="ja-JP" alt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改善</a:t>
            </a:r>
          </a:p>
        </p:txBody>
      </p:sp>
    </p:spTree>
    <p:extLst>
      <p:ext uri="{BB962C8B-B14F-4D97-AF65-F5344CB8AC3E}">
        <p14:creationId xmlns:p14="http://schemas.microsoft.com/office/powerpoint/2010/main" val="18294551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en-US" altLang="ja-JP" smtClean="0"/>
              <a:t/>
            </a:r>
            <a:br>
              <a:rPr lang="en-US" altLang="ja-JP" smtClean="0"/>
            </a:br>
            <a:r>
              <a:rPr lang="en-US" altLang="ja-JP" smtClean="0"/>
              <a:t/>
            </a:r>
            <a:br>
              <a:rPr lang="en-US" altLang="ja-JP" smtClean="0"/>
            </a:br>
            <a:endParaRPr lang="ja-JP" altLang="en-US" smtClean="0"/>
          </a:p>
        </p:txBody>
      </p:sp>
      <p:sp>
        <p:nvSpPr>
          <p:cNvPr id="4" name="タイトル 1"/>
          <p:cNvSpPr txBox="1">
            <a:spLocks noGrp="1"/>
          </p:cNvSpPr>
          <p:nvPr>
            <p:ph type="title"/>
          </p:nvPr>
        </p:nvSpPr>
        <p:spPr/>
        <p:txBody>
          <a:bodyPr lIns="9144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ja-JP" altLang="en-US" sz="60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重度</a:t>
            </a:r>
            <a:r>
              <a:rPr lang="ja-JP" altLang="en-US" sz="6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の方も支えています</a:t>
            </a:r>
            <a:endParaRPr lang="ja-JP" altLang="en-US" sz="60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6084" name="コンテンツ プレースホルダー 2"/>
          <p:cNvSpPr txBox="1">
            <a:spLocks/>
          </p:cNvSpPr>
          <p:nvPr/>
        </p:nvSpPr>
        <p:spPr bwMode="auto">
          <a:xfrm>
            <a:off x="457200" y="1773238"/>
            <a:ext cx="8229600" cy="470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None/>
            </a:pPr>
            <a:r>
              <a:rPr lang="ja-JP" altLang="en-US" sz="2400">
                <a:latin typeface="HGP創英角ｺﾞｼｯｸUB" pitchFamily="50" charset="-128"/>
                <a:ea typeface="HGP創英角ｺﾞｼｯｸUB" pitchFamily="50" charset="-128"/>
              </a:rPr>
              <a:t>一般の小規模の利用者は認知症の方が多い傾向</a:t>
            </a:r>
            <a:endParaRPr lang="en-US" altLang="ja-JP" sz="2400">
              <a:latin typeface="HGP創英角ｺﾞｼｯｸUB" pitchFamily="50" charset="-128"/>
              <a:ea typeface="HGP創英角ｺﾞｼｯｸUB" pitchFamily="50" charset="-128"/>
            </a:endParaRP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None/>
            </a:pPr>
            <a:endParaRPr lang="en-US" altLang="ja-JP" sz="2400">
              <a:latin typeface="HGP創英角ｺﾞｼｯｸUB" pitchFamily="50" charset="-128"/>
              <a:ea typeface="HGP創英角ｺﾞｼｯｸUB" pitchFamily="50" charset="-128"/>
            </a:endParaRP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None/>
            </a:pPr>
            <a:r>
              <a:rPr lang="ja-JP" altLang="en-US" sz="2400">
                <a:latin typeface="HGP創英角ｺﾞｼｯｸUB" pitchFamily="50" charset="-128"/>
                <a:ea typeface="HGP創英角ｺﾞｼｯｸUB" pitchFamily="50" charset="-128"/>
              </a:rPr>
              <a:t>絆では重度の片麻痺、重度のパーキンソン病、</a:t>
            </a:r>
            <a:endParaRPr lang="en-US" altLang="ja-JP" sz="2400">
              <a:latin typeface="HGP創英角ｺﾞｼｯｸUB" pitchFamily="50" charset="-128"/>
              <a:ea typeface="HGP創英角ｺﾞｼｯｸUB" pitchFamily="50" charset="-128"/>
            </a:endParaRP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None/>
            </a:pPr>
            <a:r>
              <a:rPr lang="ja-JP" altLang="en-US" sz="2400">
                <a:latin typeface="HGP創英角ｺﾞｼｯｸUB" pitchFamily="50" charset="-128"/>
                <a:ea typeface="HGP創英角ｺﾞｼｯｸUB" pitchFamily="50" charset="-128"/>
              </a:rPr>
              <a:t>虐待疑いのある方、肺炎、末期がんなどの方々の</a:t>
            </a:r>
            <a:endParaRPr lang="en-US" altLang="ja-JP" sz="2400">
              <a:latin typeface="HGP創英角ｺﾞｼｯｸUB" pitchFamily="50" charset="-128"/>
              <a:ea typeface="HGP創英角ｺﾞｼｯｸUB" pitchFamily="50" charset="-128"/>
            </a:endParaRP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None/>
            </a:pPr>
            <a:r>
              <a:rPr lang="ja-JP" altLang="en-US" sz="2400">
                <a:latin typeface="HGP創英角ｺﾞｼｯｸUB" pitchFamily="50" charset="-128"/>
                <a:ea typeface="HGP創英角ｺﾞｼｯｸUB" pitchFamily="50" charset="-128"/>
              </a:rPr>
              <a:t>利用が多く、在宅での看取りも半年で２人。</a:t>
            </a:r>
            <a:endParaRPr lang="en-US" altLang="ja-JP" sz="2400">
              <a:latin typeface="HGP創英角ｺﾞｼｯｸUB" pitchFamily="50" charset="-128"/>
              <a:ea typeface="HGP創英角ｺﾞｼｯｸUB" pitchFamily="50" charset="-128"/>
            </a:endParaRP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None/>
            </a:pPr>
            <a:r>
              <a:rPr lang="ja-JP" altLang="en-US" sz="2400">
                <a:latin typeface="HGP創英角ｺﾞｼｯｸUB" pitchFamily="50" charset="-128"/>
                <a:ea typeface="HGP創英角ｺﾞｼｯｸUB" pitchFamily="50" charset="-128"/>
              </a:rPr>
              <a:t>可能な限り住み慣れた自宅・地域で暮らしてほしい。</a:t>
            </a:r>
            <a:r>
              <a:rPr lang="en-US" altLang="ja-JP" sz="2400">
                <a:latin typeface="HGP創英角ｺﾞｼｯｸUB" pitchFamily="50" charset="-128"/>
                <a:ea typeface="HGP創英角ｺﾞｼｯｸUB" pitchFamily="50" charset="-128"/>
              </a:rPr>
              <a:t/>
            </a:r>
            <a:br>
              <a:rPr lang="en-US" altLang="ja-JP" sz="2400">
                <a:latin typeface="HGP創英角ｺﾞｼｯｸUB" pitchFamily="50" charset="-128"/>
                <a:ea typeface="HGP創英角ｺﾞｼｯｸUB" pitchFamily="50" charset="-128"/>
              </a:rPr>
            </a:br>
            <a:r>
              <a:rPr lang="en-US" altLang="ja-JP" sz="2400">
                <a:latin typeface="HGP創英角ｺﾞｼｯｸUB" pitchFamily="50" charset="-128"/>
                <a:ea typeface="HGP創英角ｺﾞｼｯｸUB" pitchFamily="50" charset="-128"/>
              </a:rPr>
              <a:t/>
            </a:r>
            <a:br>
              <a:rPr lang="en-US" altLang="ja-JP" sz="2400">
                <a:latin typeface="HGP創英角ｺﾞｼｯｸUB" pitchFamily="50" charset="-128"/>
                <a:ea typeface="HGP創英角ｺﾞｼｯｸUB" pitchFamily="50" charset="-128"/>
              </a:rPr>
            </a:br>
            <a:r>
              <a:rPr lang="ja-JP" altLang="en-US" sz="2400">
                <a:latin typeface="HGP創英角ｺﾞｼｯｸUB" pitchFamily="50" charset="-128"/>
                <a:ea typeface="HGP創英角ｺﾞｼｯｸUB" pitchFamily="50" charset="-128"/>
              </a:rPr>
              <a:t>でも、簡単ではありません。</a:t>
            </a:r>
            <a:endParaRPr lang="en-US" altLang="ja-JP" sz="2400">
              <a:latin typeface="HGP創英角ｺﾞｼｯｸUB" pitchFamily="50" charset="-128"/>
              <a:ea typeface="HGP創英角ｺﾞｼｯｸUB" pitchFamily="50" charset="-128"/>
            </a:endParaRP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None/>
            </a:pPr>
            <a:r>
              <a:rPr lang="ja-JP" altLang="en-US" sz="2400">
                <a:latin typeface="HGP創英角ｺﾞｼｯｸUB" pitchFamily="50" charset="-128"/>
                <a:ea typeface="HGP創英角ｺﾞｼｯｸUB" pitchFamily="50" charset="-128"/>
              </a:rPr>
              <a:t>訪問の回数も時期により数倍になることもあります。</a:t>
            </a:r>
            <a:endParaRPr lang="en-US" altLang="ja-JP" sz="240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1533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 txBox="1">
            <a:spLocks/>
          </p:cNvSpPr>
          <p:nvPr/>
        </p:nvSpPr>
        <p:spPr>
          <a:xfrm>
            <a:off x="250825" y="1557338"/>
            <a:ext cx="8569325" cy="282098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ja-JP" altLang="en-US" sz="60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要介護度</a:t>
            </a:r>
            <a:r>
              <a:rPr lang="ja-JP" altLang="en-US" sz="6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の改善比較</a:t>
            </a:r>
            <a:endParaRPr lang="ja-JP" altLang="en-US" sz="60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870419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daigo\Desktop\介護度１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913" y="981075"/>
            <a:ext cx="6553200" cy="4224338"/>
          </a:xfrm>
        </p:spPr>
      </p:pic>
      <p:sp>
        <p:nvSpPr>
          <p:cNvPr id="5" name="タイトル 1"/>
          <p:cNvSpPr txBox="1">
            <a:spLocks noGrp="1"/>
          </p:cNvSpPr>
          <p:nvPr>
            <p:ph type="title"/>
          </p:nvPr>
        </p:nvSpPr>
        <p:spPr>
          <a:xfrm>
            <a:off x="179388" y="188913"/>
            <a:ext cx="8229600" cy="990600"/>
          </a:xfrm>
        </p:spPr>
        <p:txBody>
          <a:bodyPr lIns="9144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ja-JP" altLang="en-US" dirty="0" smtClean="0">
                <a:solidFill>
                  <a:srgbClr val="0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通所リハビリの現状</a:t>
            </a:r>
            <a:endParaRPr lang="ja-JP" altLang="en-US" dirty="0">
              <a:solidFill>
                <a:srgbClr val="0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8132" name="正方形/長方形 5"/>
          <p:cNvSpPr>
            <a:spLocks noChangeArrowheads="1"/>
          </p:cNvSpPr>
          <p:nvPr/>
        </p:nvSpPr>
        <p:spPr bwMode="auto">
          <a:xfrm>
            <a:off x="4303713" y="6443663"/>
            <a:ext cx="4824412" cy="360362"/>
          </a:xfrm>
          <a:prstGeom prst="rect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zh-TW" altLang="en-US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</a:rPr>
              <a:t>平成</a:t>
            </a:r>
            <a:r>
              <a:rPr lang="en-US" altLang="zh-TW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</a:rPr>
              <a:t>2</a:t>
            </a:r>
            <a:r>
              <a:rPr lang="en-US" altLang="ja-JP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</a:rPr>
              <a:t>3</a:t>
            </a:r>
            <a:r>
              <a:rPr lang="zh-TW" altLang="en-US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</a:rPr>
              <a:t>年度老人保健健康増進等事業</a:t>
            </a:r>
            <a:r>
              <a:rPr kumimoji="0" lang="ja-JP" altLang="en-US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</a:rPr>
              <a:t>より抜粋</a:t>
            </a: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 bwMode="auto">
          <a:xfrm>
            <a:off x="2246313" y="5481638"/>
            <a:ext cx="5545137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endParaRPr lang="en-US" altLang="ja-JP" sz="2800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aphicFrame>
        <p:nvGraphicFramePr>
          <p:cNvPr id="3" name="表 2"/>
          <p:cNvGraphicFramePr>
            <a:graphicFrameLocks noGrp="1"/>
          </p:cNvGraphicFramePr>
          <p:nvPr/>
        </p:nvGraphicFramePr>
        <p:xfrm>
          <a:off x="1403350" y="5278438"/>
          <a:ext cx="5311775" cy="506412"/>
        </p:xfrm>
        <a:graphic>
          <a:graphicData uri="http://schemas.openxmlformats.org/drawingml/2006/table">
            <a:tbl>
              <a:tblPr/>
              <a:tblGrid>
                <a:gridCol w="2655888"/>
                <a:gridCol w="2655887"/>
              </a:tblGrid>
              <a:tr h="50641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5BD078"/>
                        </a:buClr>
                        <a:buSzPct val="95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kumimoji="1" sz="19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5BD07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3.2</a:t>
                      </a:r>
                      <a:endParaRPr kumimoji="1" lang="ja-JP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marL="91442" marR="91442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ECC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5BD078"/>
                        </a:buClr>
                        <a:buSzPct val="95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kumimoji="1" sz="20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kumimoji="1" sz="1900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5BD07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D028"/>
                        </a:buClr>
                        <a:buSzPct val="65000"/>
                        <a:buFont typeface="Wingdings 2" pitchFamily="18" charset="2"/>
                        <a:defRPr kumimoji="1">
                          <a:solidFill>
                            <a:schemeClr val="tx1"/>
                          </a:solidFill>
                          <a:latin typeface="Constantia" pitchFamily="18" charset="0"/>
                          <a:ea typeface="HGP明朝E" pitchFamily="18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-1.0</a:t>
                      </a:r>
                      <a:endParaRPr kumimoji="1" lang="ja-JP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a:txBody>
                  <a:tcPr marL="91442" marR="91442" marT="45613" marB="456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ECC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09873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ja-JP" altLang="en-US" smtClean="0"/>
          </a:p>
        </p:txBody>
      </p:sp>
      <p:sp>
        <p:nvSpPr>
          <p:cNvPr id="55298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4840287"/>
          </a:xfrm>
        </p:spPr>
        <p:txBody>
          <a:bodyPr/>
          <a:lstStyle/>
          <a:p>
            <a:pPr marL="0" indent="0" eaLnBrk="1" hangingPunct="1">
              <a:buFont typeface="Wingdings 2" charset="0"/>
              <a:buNone/>
              <a:defRPr/>
            </a:pPr>
            <a:r>
              <a:rPr lang="ja-JP" altLang="en-US" sz="3200" dirty="0"/>
              <a:t>これらを可能にしているのが</a:t>
            </a:r>
            <a:endParaRPr lang="en-US" altLang="ja-JP" sz="3200" dirty="0"/>
          </a:p>
          <a:p>
            <a:pPr marL="0" indent="0" algn="r" eaLnBrk="1" hangingPunct="1">
              <a:buFont typeface="Wingdings 2" charset="0"/>
              <a:buNone/>
              <a:defRPr/>
            </a:pPr>
            <a:r>
              <a:rPr lang="ja-JP" alt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GP創英角ｺﾞｼｯｸUB" charset="0"/>
                <a:ea typeface="HGP創英角ｺﾞｼｯｸUB" charset="0"/>
                <a:cs typeface="HGP創英角ｺﾞｼｯｸUB" charset="0"/>
              </a:rPr>
              <a:t>リハビリテーション専門職！</a:t>
            </a:r>
            <a:endParaRPr lang="en-US" altLang="ja-JP" sz="4800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HGP創英角ｺﾞｼｯｸUB" charset="0"/>
              <a:ea typeface="HGP創英角ｺﾞｼｯｸUB" charset="0"/>
              <a:cs typeface="HGP創英角ｺﾞｼｯｸUB" charset="0"/>
            </a:endParaRPr>
          </a:p>
          <a:p>
            <a:pPr marL="0" indent="0" eaLnBrk="1" hangingPunct="1">
              <a:buFont typeface="Wingdings 2" charset="0"/>
              <a:buNone/>
              <a:defRPr/>
            </a:pPr>
            <a:endParaRPr lang="en-US" altLang="ja-JP" dirty="0"/>
          </a:p>
          <a:p>
            <a:pPr marL="0" indent="0" eaLnBrk="1" hangingPunct="1">
              <a:buFont typeface="Wingdings 2" charset="0"/>
              <a:buNone/>
              <a:defRPr/>
            </a:pPr>
            <a:r>
              <a:rPr lang="ja-JP" altLang="en-US" sz="3200" dirty="0" smtClean="0"/>
              <a:t>その</a:t>
            </a:r>
            <a:r>
              <a:rPr lang="ja-JP" altLang="en-US" sz="3200" dirty="0"/>
              <a:t>人らしい生活を支えながら</a:t>
            </a:r>
            <a:r>
              <a:rPr lang="ja-JP" altLang="en-US" sz="3200" dirty="0" smtClean="0"/>
              <a:t>、</a:t>
            </a:r>
            <a:endParaRPr lang="en-US" altLang="ja-JP" sz="3200" dirty="0" smtClean="0"/>
          </a:p>
          <a:p>
            <a:pPr marL="0" indent="0" eaLnBrk="1" hangingPunct="1">
              <a:buFont typeface="Wingdings 2" charset="0"/>
              <a:buNone/>
              <a:defRPr/>
            </a:pPr>
            <a:r>
              <a:rPr lang="ja-JP" altLang="en-US" sz="3200" dirty="0" smtClean="0"/>
              <a:t>さらに元気</a:t>
            </a:r>
            <a:r>
              <a:rPr lang="ja-JP" altLang="en-US" sz="3200" dirty="0"/>
              <a:t>になることをサポートできます！</a:t>
            </a:r>
          </a:p>
        </p:txBody>
      </p:sp>
    </p:spTree>
    <p:extLst>
      <p:ext uri="{BB962C8B-B14F-4D97-AF65-F5344CB8AC3E}">
        <p14:creationId xmlns:p14="http://schemas.microsoft.com/office/powerpoint/2010/main" val="359766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 txBox="1">
            <a:spLocks/>
          </p:cNvSpPr>
          <p:nvPr/>
        </p:nvSpPr>
        <p:spPr>
          <a:xfrm>
            <a:off x="15875" y="981075"/>
            <a:ext cx="9144000" cy="602138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ja-JP" sz="6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	</a:t>
            </a:r>
            <a:r>
              <a:rPr lang="ja-JP" altLang="en-US" sz="6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・自宅と近い環境</a:t>
            </a:r>
            <a:endParaRPr lang="en-US" altLang="ja-JP" sz="6000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defRPr/>
            </a:pPr>
            <a:r>
              <a:rPr lang="en-US" altLang="ja-JP" sz="6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	</a:t>
            </a:r>
            <a:r>
              <a:rPr lang="en-US" altLang="ja-JP" sz="60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</a:t>
            </a:r>
            <a:r>
              <a:rPr lang="ja-JP" altLang="en-US" sz="4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一人一人に合わせた</a:t>
            </a:r>
            <a:endParaRPr lang="en-US" altLang="ja-JP" sz="44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defRPr/>
            </a:pPr>
            <a:r>
              <a:rPr lang="en-US" altLang="ja-JP" sz="60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	</a:t>
            </a:r>
            <a:r>
              <a:rPr lang="ja-JP" altLang="en-US" sz="6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・自立支援</a:t>
            </a:r>
            <a:r>
              <a:rPr lang="en-US" altLang="ja-JP" sz="6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(</a:t>
            </a:r>
            <a:r>
              <a:rPr lang="ja-JP" altLang="en-US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訪問中心</a:t>
            </a:r>
            <a:r>
              <a:rPr lang="ja-JP" altLang="en-US" sz="2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になっちゃう</a:t>
            </a:r>
            <a:r>
              <a:rPr lang="ja-JP" altLang="en-US" sz="6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）</a:t>
            </a:r>
            <a:endParaRPr lang="en-US" altLang="ja-JP" sz="6000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>
              <a:defRPr/>
            </a:pPr>
            <a:r>
              <a:rPr lang="en-US" altLang="ja-JP" sz="6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⇩</a:t>
            </a:r>
          </a:p>
          <a:p>
            <a:pPr>
              <a:defRPr/>
            </a:pPr>
            <a:r>
              <a:rPr lang="ja-JP" altLang="ja-JP" sz="60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6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都会</a:t>
            </a:r>
            <a:r>
              <a:rPr lang="ja-JP" altLang="en-US" sz="6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型・生活</a:t>
            </a:r>
            <a:r>
              <a:rPr lang="ja-JP" altLang="en-US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リハビリ</a:t>
            </a:r>
            <a:r>
              <a:rPr lang="ja-JP" altLang="en-US" sz="6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型</a:t>
            </a:r>
            <a:endParaRPr lang="en-US" altLang="ja-JP" sz="6000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>
              <a:defRPr/>
            </a:pPr>
            <a:r>
              <a:rPr lang="ja-JP" altLang="ja-JP" sz="60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6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へのチャレンジ</a:t>
            </a:r>
            <a:r>
              <a:rPr lang="en-US" altLang="ja-JP" sz="6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/>
            </a:r>
            <a:br>
              <a:rPr lang="en-US" altLang="ja-JP" sz="6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</a:br>
            <a:endParaRPr lang="ja-JP" altLang="en-US" sz="60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60861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 txBox="1">
            <a:spLocks/>
          </p:cNvSpPr>
          <p:nvPr/>
        </p:nvSpPr>
        <p:spPr>
          <a:xfrm>
            <a:off x="244475" y="404813"/>
            <a:ext cx="8569325" cy="103028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ja-JP" altLang="en-US" sz="6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私の願い</a:t>
            </a:r>
            <a:endParaRPr lang="ja-JP" altLang="en-US" sz="60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850" y="1844675"/>
            <a:ext cx="8569325" cy="4703763"/>
          </a:xfrm>
        </p:spPr>
        <p:txBody>
          <a:bodyPr>
            <a:normAutofit/>
          </a:bodyPr>
          <a:lstStyle/>
          <a:p>
            <a:pPr marL="0" indent="0" algn="ctr">
              <a:buFont typeface="Wingdings 2" pitchFamily="18" charset="2"/>
              <a:buNone/>
              <a:defRPr/>
            </a:pPr>
            <a:r>
              <a:rPr lang="ja-JP" altLang="en-US" sz="4000" smtClean="0">
                <a:effectLst>
                  <a:outerShdw blurRad="38100" dist="38100" dir="2700000" algn="tl">
                    <a:srgbClr val="C0C0C0"/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小規模多機能の看護職員加算を</a:t>
            </a:r>
            <a:endParaRPr lang="en-US" altLang="ja-JP" sz="4000" smtClean="0">
              <a:effectLst>
                <a:outerShdw blurRad="38100" dist="38100" dir="2700000" algn="tl">
                  <a:srgbClr val="C0C0C0"/>
                </a:outerShdw>
              </a:effectLst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 algn="ctr">
              <a:buFont typeface="Wingdings 2" pitchFamily="18" charset="2"/>
              <a:buNone/>
              <a:defRPr/>
            </a:pPr>
            <a:r>
              <a:rPr lang="ja-JP" altLang="en-US" sz="4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専門職加算</a:t>
            </a:r>
            <a:r>
              <a:rPr lang="ja-JP" altLang="en-US" sz="4000" smtClean="0">
                <a:effectLst>
                  <a:outerShdw blurRad="38100" dist="38100" dir="2700000" algn="tl">
                    <a:srgbClr val="C0C0C0"/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にしていただきたい！</a:t>
            </a:r>
            <a:endParaRPr lang="en-US" altLang="ja-JP" sz="3200" smtClean="0">
              <a:effectLst>
                <a:outerShdw blurRad="38100" dist="38100" dir="2700000" algn="tl">
                  <a:srgbClr val="C0C0C0"/>
                </a:outerShdw>
              </a:effectLst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 algn="ctr">
              <a:buFont typeface="Wingdings 2" pitchFamily="18" charset="2"/>
              <a:buNone/>
              <a:defRPr/>
            </a:pPr>
            <a:r>
              <a:rPr lang="en-US" altLang="ja-JP" sz="4000" smtClean="0">
                <a:effectLst>
                  <a:outerShdw blurRad="38100" dist="38100" dir="2700000" algn="tl">
                    <a:srgbClr val="C0C0C0"/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PT</a:t>
            </a:r>
            <a:r>
              <a:rPr lang="ja-JP" altLang="en-US" sz="4000" smtClean="0">
                <a:effectLst>
                  <a:outerShdw blurRad="38100" dist="38100" dir="2700000" algn="tl">
                    <a:srgbClr val="C0C0C0"/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・</a:t>
            </a:r>
            <a:r>
              <a:rPr lang="en-US" altLang="ja-JP" sz="4000" smtClean="0">
                <a:effectLst>
                  <a:outerShdw blurRad="38100" dist="38100" dir="2700000" algn="tl">
                    <a:srgbClr val="C0C0C0"/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OT</a:t>
            </a:r>
            <a:r>
              <a:rPr lang="ja-JP" altLang="en-US" sz="4000" smtClean="0">
                <a:effectLst>
                  <a:outerShdw blurRad="38100" dist="38100" dir="2700000" algn="tl">
                    <a:srgbClr val="C0C0C0"/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・</a:t>
            </a:r>
            <a:r>
              <a:rPr lang="en-US" altLang="ja-JP" sz="4000" smtClean="0">
                <a:effectLst>
                  <a:outerShdw blurRad="38100" dist="38100" dir="2700000" algn="tl">
                    <a:srgbClr val="C0C0C0"/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ST</a:t>
            </a:r>
            <a:r>
              <a:rPr lang="ja-JP" altLang="en-US" sz="4000" smtClean="0">
                <a:effectLst>
                  <a:outerShdw blurRad="38100" dist="38100" dir="2700000" algn="tl">
                    <a:srgbClr val="C0C0C0"/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の可能性を広げる</a:t>
            </a:r>
            <a:endParaRPr lang="en-US" altLang="ja-JP" sz="4000" smtClean="0">
              <a:effectLst>
                <a:outerShdw blurRad="38100" dist="38100" dir="2700000" algn="tl">
                  <a:srgbClr val="C0C0C0"/>
                </a:outerShdw>
              </a:effectLst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 algn="ctr">
              <a:buFont typeface="Wingdings 2" pitchFamily="18" charset="2"/>
              <a:buNone/>
              <a:defRPr/>
            </a:pPr>
            <a:r>
              <a:rPr lang="ja-JP" altLang="en-US" sz="4000" smtClean="0">
                <a:effectLst>
                  <a:outerShdw blurRad="38100" dist="38100" dir="2700000" algn="tl">
                    <a:srgbClr val="C0C0C0"/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地域で真価を発揮するために</a:t>
            </a:r>
            <a:r>
              <a:rPr lang="en-US" altLang="ja-JP" sz="4000" smtClean="0">
                <a:effectLst>
                  <a:outerShdw blurRad="38100" dist="38100" dir="2700000" algn="tl">
                    <a:srgbClr val="C0C0C0"/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…</a:t>
            </a:r>
          </a:p>
          <a:p>
            <a:pPr marL="0" indent="0" algn="ctr">
              <a:buFont typeface="Wingdings 2" pitchFamily="18" charset="2"/>
              <a:buNone/>
              <a:defRPr/>
            </a:pPr>
            <a:endParaRPr lang="en-US" altLang="ja-JP" sz="4000" smtClean="0">
              <a:effectLst>
                <a:outerShdw blurRad="38100" dist="38100" dir="2700000" algn="tl">
                  <a:srgbClr val="C0C0C0"/>
                </a:outerShdw>
              </a:effectLst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 algn="ctr">
              <a:buFont typeface="Wingdings 2" pitchFamily="18" charset="2"/>
              <a:buNone/>
              <a:defRPr/>
            </a:pPr>
            <a:r>
              <a:rPr lang="ja-JP" altLang="en-US" sz="4000" smtClean="0">
                <a:effectLst>
                  <a:outerShdw blurRad="38100" dist="38100" dir="2700000" algn="tl">
                    <a:srgbClr val="C0C0C0"/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ただ・・</a:t>
            </a:r>
            <a:r>
              <a:rPr lang="ja-JP" altLang="en-US" sz="4000" u="sng" smtClean="0">
                <a:effectLst>
                  <a:outerShdw blurRad="38100" dist="38100" dir="2700000" algn="tl">
                    <a:srgbClr val="C0C0C0"/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専門職の存在意義＝</a:t>
            </a:r>
            <a:r>
              <a:rPr lang="ja-JP" altLang="en-US" sz="4000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結果</a:t>
            </a:r>
            <a:r>
              <a:rPr lang="ja-JP" altLang="en-US" sz="4000" u="sng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を出す</a:t>
            </a:r>
            <a:endParaRPr lang="en-US" altLang="ja-JP" sz="4000" u="sng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P創英角ｺﾞｼｯｸUB" pitchFamily="50" charset="-128"/>
              <a:ea typeface="HGP創英角ｺﾞｼｯｸUB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64536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 2" pitchFamily="18" charset="2"/>
              <a:buNone/>
            </a:pPr>
            <a:endParaRPr lang="en-US" altLang="ja-JP" smtClean="0"/>
          </a:p>
          <a:p>
            <a:pPr marL="0" indent="0">
              <a:buFont typeface="Wingdings 2" pitchFamily="18" charset="2"/>
              <a:buNone/>
            </a:pPr>
            <a:endParaRPr lang="en-US" altLang="ja-JP" smtClean="0"/>
          </a:p>
          <a:p>
            <a:pPr marL="0" indent="0">
              <a:buFont typeface="Wingdings 2" pitchFamily="18" charset="2"/>
              <a:buNone/>
            </a:pPr>
            <a:endParaRPr lang="ja-JP" altLang="en-US" smtClean="0"/>
          </a:p>
        </p:txBody>
      </p:sp>
      <p:sp>
        <p:nvSpPr>
          <p:cNvPr id="4" name="正方形/長方形 3"/>
          <p:cNvSpPr/>
          <p:nvPr/>
        </p:nvSpPr>
        <p:spPr>
          <a:xfrm>
            <a:off x="359764" y="695639"/>
            <a:ext cx="8489216" cy="2308324"/>
          </a:xfrm>
          <a:prstGeom prst="rect">
            <a:avLst/>
          </a:prstGeom>
          <a:solidFill>
            <a:schemeClr val="accent1">
              <a:lumMod val="40000"/>
              <a:lumOff val="60000"/>
              <a:alpha val="4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cross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ja-JP" altLang="en-US" sz="7200" b="1" dirty="0">
                <a:ln/>
                <a:solidFill>
                  <a:srgbClr val="0033CC"/>
                </a:solidFill>
              </a:rPr>
              <a:t>リハケア型</a:t>
            </a:r>
            <a:endParaRPr lang="en-US" altLang="ja-JP" sz="7200" b="1" dirty="0">
              <a:ln/>
              <a:solidFill>
                <a:srgbClr val="0033CC"/>
              </a:solidFill>
            </a:endParaRPr>
          </a:p>
          <a:p>
            <a:pPr algn="ctr">
              <a:defRPr/>
            </a:pPr>
            <a:r>
              <a:rPr lang="ja-JP" altLang="en-US" sz="7200" b="1" dirty="0">
                <a:ln/>
                <a:solidFill>
                  <a:srgbClr val="0033CC"/>
                </a:solidFill>
              </a:rPr>
              <a:t>小規模多機能施設</a:t>
            </a:r>
          </a:p>
        </p:txBody>
      </p:sp>
      <p:pic>
        <p:nvPicPr>
          <p:cNvPr id="51204" name="Picture 3" descr="C:\Users\daigo\Desktop\illust4020thum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540125"/>
            <a:ext cx="5857875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83738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円/楕円 11"/>
          <p:cNvSpPr/>
          <p:nvPr/>
        </p:nvSpPr>
        <p:spPr>
          <a:xfrm>
            <a:off x="2647162" y="1705162"/>
            <a:ext cx="6496838" cy="4396584"/>
          </a:xfrm>
          <a:prstGeom prst="ellipse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>
                  <a:alpha val="73000"/>
                </a:srgbClr>
              </a:gs>
              <a:gs pos="61000">
                <a:srgbClr val="FBA97D">
                  <a:alpha val="64000"/>
                </a:srgbClr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7" name="角丸四角形 6"/>
          <p:cNvSpPr/>
          <p:nvPr/>
        </p:nvSpPr>
        <p:spPr>
          <a:xfrm>
            <a:off x="3048000" y="2735263"/>
            <a:ext cx="2714625" cy="212883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ja-JP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altLang="ja-JP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altLang="ja-JP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altLang="ja-JP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>
              <a:defRPr/>
            </a:pPr>
            <a:r>
              <a:rPr lang="ja-JP" altLang="en-US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リハケア型</a:t>
            </a:r>
            <a:endParaRPr lang="en-US" altLang="ja-JP" sz="2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>
              <a:defRPr/>
            </a:pPr>
            <a:r>
              <a:rPr lang="ja-JP" altLang="en-US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小規模多機能施設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29600" cy="12239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ja-JP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地域の在宅復帰支援施設になります！</a:t>
            </a:r>
            <a:endParaRPr lang="ja-JP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52231" name="Picture 4" descr="C:\Users\リハビリ-33\AppData\Local\Microsoft\Windows\Temporary Internet Files\Content.IE5\D2JFZUY2\MC90023965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4602163"/>
            <a:ext cx="1676400" cy="130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2" name="Picture 2" descr="C:\Users\daigo\AppData\Local\Microsoft\Windows\Temporary Internet Files\Content.IE5\KLHXIEHV\MC90041601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438" y="2757488"/>
            <a:ext cx="2327275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3" name="Picture 3" descr="C:\Users\リハビリ-33\AppData\Local\Microsoft\Windows\Temporary Internet Files\Content.IE5\R7J14LWC\MC90042476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413" y="2757488"/>
            <a:ext cx="1295400" cy="142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4" name="Picture 2" descr="C:\Users\リハビリ-33\AppData\Local\Microsoft\Windows\Temporary Internet Files\Content.IE5\NPF1F2M4\MC900434223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1997075"/>
            <a:ext cx="1522413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正方形/長方形 10"/>
          <p:cNvSpPr/>
          <p:nvPr/>
        </p:nvSpPr>
        <p:spPr>
          <a:xfrm>
            <a:off x="7634567" y="4332916"/>
            <a:ext cx="1008609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ja-JP" alt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ＭＳ Ｐゴシック" charset="0"/>
                <a:cs typeface="ＭＳ Ｐゴシック" charset="0"/>
              </a:rPr>
              <a:t>自宅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837772" y="5916319"/>
            <a:ext cx="1008609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ja-JP" alt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ＭＳ Ｐゴシック" charset="0"/>
                <a:cs typeface="ＭＳ Ｐゴシック" charset="0"/>
              </a:rPr>
              <a:t>病院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837772" y="1412775"/>
            <a:ext cx="1008609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ja-JP" alt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ＭＳ Ｐゴシック" charset="0"/>
                <a:cs typeface="ＭＳ Ｐゴシック" charset="0"/>
              </a:rPr>
              <a:t>老健</a:t>
            </a:r>
          </a:p>
        </p:txBody>
      </p:sp>
      <p:pic>
        <p:nvPicPr>
          <p:cNvPr id="52238" name="Picture 4" descr="C:\Users\daigo\AppData\Local\Microsoft\Windows\Temporary Internet Files\Content.IE5\SIXZCP35\MC900441946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938" y="3616325"/>
            <a:ext cx="15113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9" name="Picture 5" descr="C:\Users\daigo\AppData\Local\Microsoft\Windows\Temporary Internet Files\Content.IE5\G6ITFOIR\MC900441964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8992">
            <a:off x="2052638" y="2284413"/>
            <a:ext cx="1055687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0" name="Picture 5" descr="C:\Users\daigo\AppData\Local\Microsoft\Windows\Temporary Internet Files\Content.IE5\G6ITFOIR\MC900441964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06241">
            <a:off x="2057400" y="5384800"/>
            <a:ext cx="10556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正方形/長方形 14"/>
          <p:cNvSpPr/>
          <p:nvPr/>
        </p:nvSpPr>
        <p:spPr>
          <a:xfrm>
            <a:off x="4065826" y="1997550"/>
            <a:ext cx="3392274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ja-JP" altLang="en-US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ＭＳ Ｐゴシック" charset="0"/>
                <a:cs typeface="ＭＳ Ｐゴシック" charset="0"/>
              </a:rPr>
              <a:t>住み慣れた地域</a:t>
            </a:r>
          </a:p>
        </p:txBody>
      </p:sp>
      <p:sp>
        <p:nvSpPr>
          <p:cNvPr id="24" name="正方形/長方形 23"/>
          <p:cNvSpPr/>
          <p:nvPr/>
        </p:nvSpPr>
        <p:spPr>
          <a:xfrm>
            <a:off x="4073607" y="5119843"/>
            <a:ext cx="3643946" cy="61555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ja-JP" altLang="en-US" sz="3400" b="1" dirty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ＭＳ Ｐゴシック" charset="0"/>
                <a:cs typeface="ＭＳ Ｐゴシック" charset="0"/>
              </a:rPr>
              <a:t>生活の場での支援</a:t>
            </a:r>
          </a:p>
        </p:txBody>
      </p:sp>
      <p:pic>
        <p:nvPicPr>
          <p:cNvPr id="52243" name="Picture 8" descr="C:\Users\daigo\AppData\Local\Microsoft\Windows\Temporary Internet Files\Content.IE5\G6ITFOIR\MC900441950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616075" y="3671888"/>
            <a:ext cx="103187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73944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円/楕円 27"/>
          <p:cNvSpPr/>
          <p:nvPr/>
        </p:nvSpPr>
        <p:spPr>
          <a:xfrm>
            <a:off x="191834" y="1357510"/>
            <a:ext cx="8900539" cy="5500490"/>
          </a:xfrm>
          <a:prstGeom prst="ellipse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>
                  <a:alpha val="73000"/>
                </a:srgbClr>
              </a:gs>
              <a:gs pos="37925">
                <a:srgbClr val="FAC57D">
                  <a:alpha val="73000"/>
                </a:srgbClr>
              </a:gs>
              <a:gs pos="61000">
                <a:srgbClr val="FBA97D">
                  <a:alpha val="28000"/>
                </a:srgbClr>
              </a:gs>
              <a:gs pos="82001">
                <a:srgbClr val="FBD49C">
                  <a:alpha val="76000"/>
                </a:srgbClr>
              </a:gs>
              <a:gs pos="100000">
                <a:srgbClr val="FEE7F2"/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29600" cy="12239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ja-JP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回復期モデル（複合型）のイメージ</a:t>
            </a:r>
            <a:endParaRPr lang="ja-JP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53254" name="Picture 2" descr="C:\Users\daigo\AppData\Local\Microsoft\Windows\Temporary Internet Files\Content.IE5\KLHXIEHV\MC90041601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038" y="1574800"/>
            <a:ext cx="2328862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5" name="Picture 3" descr="C:\Users\リハビリ-33\AppData\Local\Microsoft\Windows\Temporary Internet Files\Content.IE5\R7J14LWC\MC90042476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02063"/>
            <a:ext cx="1296988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正方形/長方形 10"/>
          <p:cNvSpPr/>
          <p:nvPr/>
        </p:nvSpPr>
        <p:spPr>
          <a:xfrm>
            <a:off x="1181672" y="5358786"/>
            <a:ext cx="803425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ja-JP" alt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ＭＳ Ｐゴシック" charset="0"/>
                <a:cs typeface="ＭＳ Ｐゴシック" charset="0"/>
              </a:rPr>
              <a:t>自宅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5664412" y="1895424"/>
            <a:ext cx="2040943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ja-JP" alt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ＭＳ Ｐゴシック" charset="0"/>
                <a:cs typeface="ＭＳ Ｐゴシック" charset="0"/>
              </a:rPr>
              <a:t>小規模多機能</a:t>
            </a:r>
          </a:p>
        </p:txBody>
      </p:sp>
      <p:pic>
        <p:nvPicPr>
          <p:cNvPr id="53258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40"/>
          <a:stretch>
            <a:fillRect/>
          </a:stretch>
        </p:blipFill>
        <p:spPr bwMode="auto">
          <a:xfrm>
            <a:off x="2781300" y="3009900"/>
            <a:ext cx="3903663" cy="360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2781300" y="4105275"/>
            <a:ext cx="1033463" cy="3460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defRPr/>
            </a:pPr>
            <a:r>
              <a:rPr lang="en-US" altLang="ja-JP" sz="1800" b="1" smtClean="0">
                <a:latin typeface="HGPｺﾞｼｯｸE" pitchFamily="50" charset="-128"/>
                <a:ea typeface="HGPｺﾞｼｯｸE" pitchFamily="50" charset="-128"/>
              </a:rPr>
              <a:t>PT</a:t>
            </a:r>
            <a:r>
              <a:rPr lang="ja-JP" altLang="en-US" sz="1800" b="1" smtClean="0">
                <a:latin typeface="HGPｺﾞｼｯｸE" pitchFamily="50" charset="-128"/>
                <a:ea typeface="HGPｺﾞｼｯｸE" pitchFamily="50" charset="-128"/>
              </a:rPr>
              <a:t>・</a:t>
            </a:r>
            <a:r>
              <a:rPr lang="en-US" altLang="ja-JP" sz="1800" b="1" smtClean="0">
                <a:latin typeface="HGPｺﾞｼｯｸE" pitchFamily="50" charset="-128"/>
                <a:ea typeface="HGPｺﾞｼｯｸE" pitchFamily="50" charset="-128"/>
              </a:rPr>
              <a:t>OT</a:t>
            </a:r>
            <a:endParaRPr lang="ja-JP" altLang="en-US" sz="1800" b="1" smtClean="0"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5473700" y="4067175"/>
            <a:ext cx="1123950" cy="330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b="1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看護師</a:t>
            </a:r>
          </a:p>
        </p:txBody>
      </p:sp>
      <p:sp>
        <p:nvSpPr>
          <p:cNvPr id="23" name="正方形/長方形 22"/>
          <p:cNvSpPr/>
          <p:nvPr/>
        </p:nvSpPr>
        <p:spPr>
          <a:xfrm>
            <a:off x="2771775" y="5795963"/>
            <a:ext cx="1368425" cy="5857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b="1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ST</a:t>
            </a:r>
          </a:p>
          <a:p>
            <a:pPr algn="ctr">
              <a:defRPr/>
            </a:pPr>
            <a:r>
              <a:rPr lang="ja-JP" altLang="en-US" b="1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管理栄養士</a:t>
            </a:r>
          </a:p>
        </p:txBody>
      </p:sp>
      <p:sp>
        <p:nvSpPr>
          <p:cNvPr id="25" name="正方形/長方形 24"/>
          <p:cNvSpPr/>
          <p:nvPr/>
        </p:nvSpPr>
        <p:spPr>
          <a:xfrm>
            <a:off x="5541963" y="5795963"/>
            <a:ext cx="1031875" cy="3444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b="1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介護職</a:t>
            </a:r>
          </a:p>
        </p:txBody>
      </p:sp>
      <p:pic>
        <p:nvPicPr>
          <p:cNvPr id="53263" name="Picture 3" descr="C:\Users\daigo\AppData\Local\Microsoft\Windows\Temporary Internet Files\Content.IE5\PQ45H38M\MC900024554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3902075"/>
            <a:ext cx="2012950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正方形/長方形 25"/>
          <p:cNvSpPr/>
          <p:nvPr/>
        </p:nvSpPr>
        <p:spPr>
          <a:xfrm>
            <a:off x="7301728" y="5119509"/>
            <a:ext cx="1305666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ja-JP" alt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ＭＳ Ｐゴシック" charset="0"/>
                <a:cs typeface="ＭＳ Ｐゴシック" charset="0"/>
              </a:rPr>
              <a:t>地域</a:t>
            </a:r>
          </a:p>
        </p:txBody>
      </p:sp>
      <p:sp>
        <p:nvSpPr>
          <p:cNvPr id="27" name="正方形/長方形 26"/>
          <p:cNvSpPr/>
          <p:nvPr/>
        </p:nvSpPr>
        <p:spPr>
          <a:xfrm>
            <a:off x="3973513" y="4862513"/>
            <a:ext cx="1487487" cy="719137"/>
          </a:xfrm>
          <a:prstGeom prst="rect">
            <a:avLst/>
          </a:prstGeom>
          <a:solidFill>
            <a:srgbClr val="0000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b="1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ご本人</a:t>
            </a:r>
          </a:p>
        </p:txBody>
      </p:sp>
      <p:pic>
        <p:nvPicPr>
          <p:cNvPr id="53266" name="Picture 4" descr="C:\Users\daigo\AppData\Local\Microsoft\Windows\Temporary Internet Files\Content.IE5\SIXZCP35\MC900441946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33725">
            <a:off x="1443038" y="2728913"/>
            <a:ext cx="1512887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67" name="Picture 4" descr="C:\Users\daigo\AppData\Local\Microsoft\Windows\Temporary Internet Files\Content.IE5\SIXZCP35\MC900441946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37212">
            <a:off x="6638132" y="2791619"/>
            <a:ext cx="151288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41919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 txBox="1">
            <a:spLocks/>
          </p:cNvSpPr>
          <p:nvPr/>
        </p:nvSpPr>
        <p:spPr>
          <a:xfrm>
            <a:off x="250825" y="188913"/>
            <a:ext cx="8569325" cy="666908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ja-JP" altLang="en-US" sz="4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それぞれ特色</a:t>
            </a:r>
            <a:r>
              <a:rPr lang="ja-JP" alt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（専門性）</a:t>
            </a:r>
            <a:endParaRPr lang="en-US" altLang="ja-JP" sz="4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>
              <a:defRPr/>
            </a:pPr>
            <a:endParaRPr lang="en-US" altLang="ja-JP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>
              <a:defRPr/>
            </a:pPr>
            <a:r>
              <a:rPr lang="ja-JP" altLang="en-US" sz="4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を持った事業所が</a:t>
            </a:r>
            <a:endParaRPr lang="en-US" altLang="ja-JP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>
              <a:defRPr/>
            </a:pPr>
            <a:endParaRPr lang="en-US" altLang="ja-JP" sz="4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>
              <a:defRPr/>
            </a:pPr>
            <a:r>
              <a:rPr lang="ja-JP" alt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つながり</a:t>
            </a:r>
            <a:r>
              <a:rPr lang="ja-JP" altLang="en-US" sz="4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をもって支える</a:t>
            </a:r>
            <a:endParaRPr lang="en-US" altLang="ja-JP" sz="4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88110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 txBox="1">
            <a:spLocks/>
          </p:cNvSpPr>
          <p:nvPr/>
        </p:nvSpPr>
        <p:spPr>
          <a:xfrm>
            <a:off x="250825" y="188913"/>
            <a:ext cx="8569325" cy="6119812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ja-JP" altLang="en-US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未来</a:t>
            </a:r>
            <a:r>
              <a:rPr lang="ja-JP" altLang="en-US" sz="5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のこども達のために</a:t>
            </a:r>
            <a:endParaRPr lang="en-US" altLang="ja-JP" sz="54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92066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クリーンショット 2014-07-10 16.20.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216721" cy="7101408"/>
          </a:xfrm>
          <a:prstGeom prst="rect">
            <a:avLst/>
          </a:prstGeom>
        </p:spPr>
      </p:pic>
      <p:sp>
        <p:nvSpPr>
          <p:cNvPr id="3" name="コンテンツ プレースホルダー 6"/>
          <p:cNvSpPr>
            <a:spLocks noGrp="1"/>
          </p:cNvSpPr>
          <p:nvPr>
            <p:ph idx="1"/>
          </p:nvPr>
        </p:nvSpPr>
        <p:spPr>
          <a:xfrm>
            <a:off x="179512" y="332656"/>
            <a:ext cx="3528392" cy="1728192"/>
          </a:xfrm>
          <a:prstGeom prst="wedgeEllipseCallout">
            <a:avLst>
              <a:gd name="adj1" fmla="val 17927"/>
              <a:gd name="adj2" fmla="val 474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ja-JP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日本の現状</a:t>
            </a:r>
            <a:endParaRPr lang="en-US" altLang="ja-JP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375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クリーンショット 2014-07-10 16.21.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4" y="-27384"/>
            <a:ext cx="9182076" cy="710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01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クリーンショット 2014-07-10 16.21.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18" y="0"/>
            <a:ext cx="9212230" cy="710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71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クリーンショット 2014-07-10 16.21.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21231" cy="710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47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>
                <a:latin typeface="HGP創英角ｺﾞｼｯｸUB" pitchFamily="50" charset="-128"/>
                <a:ea typeface="HGP創英角ｺﾞｼｯｸUB" pitchFamily="50" charset="-128"/>
              </a:rPr>
              <a:t>それだけじゃない！</a:t>
            </a:r>
          </a:p>
        </p:txBody>
      </p:sp>
      <p:sp>
        <p:nvSpPr>
          <p:cNvPr id="13315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endParaRPr lang="en-US" altLang="ja-JP" dirty="0" smtClean="0"/>
          </a:p>
          <a:p>
            <a:pPr marL="0" indent="0" eaLnBrk="1" hangingPunct="1">
              <a:buFont typeface="Wingdings 2" pitchFamily="18" charset="2"/>
              <a:buNone/>
            </a:pPr>
            <a:r>
              <a:rPr lang="ja-JP" altLang="en-US" sz="3600" dirty="0" smtClean="0">
                <a:latin typeface="HGP創英角ｺﾞｼｯｸUB" pitchFamily="50" charset="-128"/>
                <a:ea typeface="HGP創英角ｺﾞｼｯｸUB" pitchFamily="50" charset="-128"/>
              </a:rPr>
              <a:t>小規模多機能なら、海や山、</a:t>
            </a:r>
            <a:endParaRPr lang="en-US" altLang="ja-JP" sz="36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 eaLnBrk="1" hangingPunct="1">
              <a:buFont typeface="Wingdings 2" pitchFamily="18" charset="2"/>
              <a:buNone/>
            </a:pPr>
            <a:r>
              <a:rPr lang="ja-JP" altLang="en-US" sz="3600" dirty="0" smtClean="0">
                <a:latin typeface="HGP創英角ｺﾞｼｯｸUB" pitchFamily="50" charset="-128"/>
                <a:ea typeface="HGP創英角ｺﾞｼｯｸUB" pitchFamily="50" charset="-128"/>
              </a:rPr>
              <a:t>公園や動物園だって</a:t>
            </a:r>
            <a:r>
              <a:rPr lang="en-US" altLang="ja-JP" sz="3600" dirty="0" smtClean="0">
                <a:latin typeface="HGP創英角ｺﾞｼｯｸUB" pitchFamily="50" charset="-128"/>
                <a:ea typeface="HGP創英角ｺﾞｼｯｸUB" pitchFamily="50" charset="-128"/>
              </a:rPr>
              <a:t>『</a:t>
            </a:r>
            <a:r>
              <a:rPr lang="ja-JP" altLang="en-US" sz="3600" b="1" dirty="0" smtClean="0">
                <a:latin typeface="HGP創英角ｺﾞｼｯｸUB" pitchFamily="50" charset="-128"/>
                <a:ea typeface="HGP創英角ｺﾞｼｯｸUB" pitchFamily="50" charset="-128"/>
              </a:rPr>
              <a:t>地域ぜんぶが施設</a:t>
            </a:r>
            <a:r>
              <a:rPr lang="en-US" altLang="ja-JP" sz="3600" dirty="0" smtClean="0">
                <a:latin typeface="HGP創英角ｺﾞｼｯｸUB" pitchFamily="50" charset="-128"/>
                <a:ea typeface="HGP創英角ｺﾞｼｯｸUB" pitchFamily="50" charset="-128"/>
              </a:rPr>
              <a:t>』</a:t>
            </a:r>
          </a:p>
          <a:p>
            <a:pPr marL="0" indent="0" eaLnBrk="1" hangingPunct="1">
              <a:buFont typeface="Wingdings 2" pitchFamily="18" charset="2"/>
              <a:buNone/>
            </a:pPr>
            <a:endParaRPr lang="en-US" altLang="ja-JP" sz="36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 eaLnBrk="1" hangingPunct="1">
              <a:buFont typeface="Wingdings 2" pitchFamily="18" charset="2"/>
              <a:buNone/>
            </a:pP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生活が</a:t>
            </a:r>
            <a:r>
              <a:rPr lang="ja-JP" altLang="en-US" sz="36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楽しく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なれば、自然と</a:t>
            </a:r>
            <a:r>
              <a:rPr lang="ja-JP" altLang="en-US" sz="36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健康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になっていく！</a:t>
            </a:r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/>
            </a:r>
            <a:b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</a:br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/>
            </a:r>
            <a:b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</a:br>
            <a:r>
              <a:rPr lang="ja-JP" altLang="en-US" sz="32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今よりも元気に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なっていただくことが「絆」の特徴！</a:t>
            </a:r>
          </a:p>
        </p:txBody>
      </p:sp>
    </p:spTree>
    <p:extLst>
      <p:ext uri="{BB962C8B-B14F-4D97-AF65-F5344CB8AC3E}">
        <p14:creationId xmlns:p14="http://schemas.microsoft.com/office/powerpoint/2010/main" val="358289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クリーンショット 2014-07-10 16.21.4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6502" cy="710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62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クリーンショット 2014-07-10 16.21.5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7384"/>
            <a:ext cx="9206759" cy="712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21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クリーンショット 2014-07-10 16.22.5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216721" cy="710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29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クリーンショット 2014-07-10 16.23.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1612" cy="710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4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クリーンショット 2014-07-10 16.23.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7053513"/>
          </a:xfrm>
          <a:prstGeom prst="rect">
            <a:avLst/>
          </a:prstGeom>
        </p:spPr>
      </p:pic>
      <p:sp>
        <p:nvSpPr>
          <p:cNvPr id="3" name="コンテンツ プレースホルダー 6"/>
          <p:cNvSpPr>
            <a:spLocks noGrp="1"/>
          </p:cNvSpPr>
          <p:nvPr>
            <p:ph idx="1"/>
          </p:nvPr>
        </p:nvSpPr>
        <p:spPr>
          <a:xfrm>
            <a:off x="23664" y="188640"/>
            <a:ext cx="2915816" cy="1728192"/>
          </a:xfrm>
          <a:prstGeom prst="wedgeEllipseCallout">
            <a:avLst>
              <a:gd name="adj1" fmla="val 17927"/>
              <a:gd name="adj2" fmla="val 474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ja-JP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出生率は</a:t>
            </a:r>
            <a:endParaRPr lang="en-US" altLang="ja-JP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>
              <a:defRPr/>
            </a:pPr>
            <a:r>
              <a:rPr lang="ja-JP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１．４</a:t>
            </a:r>
            <a:endParaRPr lang="en-US" altLang="ja-JP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079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" y="116632"/>
            <a:ext cx="9118309" cy="66693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左右矢印 3"/>
          <p:cNvSpPr/>
          <p:nvPr/>
        </p:nvSpPr>
        <p:spPr>
          <a:xfrm>
            <a:off x="6480212" y="5373216"/>
            <a:ext cx="756084" cy="288032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6480212" y="1556792"/>
            <a:ext cx="2268252" cy="4220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ドーナツ 2"/>
          <p:cNvSpPr/>
          <p:nvPr/>
        </p:nvSpPr>
        <p:spPr>
          <a:xfrm>
            <a:off x="6300192" y="1928630"/>
            <a:ext cx="360040" cy="360040"/>
          </a:xfrm>
          <a:prstGeom prst="donut">
            <a:avLst>
              <a:gd name="adj" fmla="val 1278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33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count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05"/>
            <a:ext cx="4321926" cy="685800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4427984" y="-99392"/>
            <a:ext cx="4616648" cy="753345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9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P明朝E"/>
                <a:ea typeface="HGP明朝E"/>
                <a:cs typeface="HGP明朝E"/>
              </a:rPr>
              <a:t>日本の借金は</a:t>
            </a:r>
            <a:endParaRPr kumimoji="1" lang="en-US" altLang="ja-JP" sz="96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GP明朝E"/>
              <a:ea typeface="HGP明朝E"/>
              <a:cs typeface="HGP明朝E"/>
            </a:endParaRPr>
          </a:p>
          <a:p>
            <a:r>
              <a:rPr lang="ja-JP" altLang="en-US" sz="9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P明朝E"/>
                <a:ea typeface="HGP明朝E"/>
                <a:cs typeface="HGP明朝E"/>
              </a:rPr>
              <a:t>１２００</a:t>
            </a:r>
            <a:r>
              <a:rPr lang="ja-JP" altLang="en-US" sz="96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P明朝E"/>
                <a:ea typeface="HGP明朝E"/>
                <a:cs typeface="HGP明朝E"/>
              </a:rPr>
              <a:t>兆</a:t>
            </a:r>
            <a:r>
              <a:rPr lang="ja-JP" altLang="en-US" sz="9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P明朝E"/>
                <a:ea typeface="HGP明朝E"/>
                <a:cs typeface="HGP明朝E"/>
              </a:rPr>
              <a:t>円に達している</a:t>
            </a:r>
            <a:endParaRPr kumimoji="1" lang="ja-JP" altLang="en-US" sz="9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GP明朝E"/>
              <a:ea typeface="HGP明朝E"/>
              <a:cs typeface="HGP明朝E"/>
            </a:endParaRPr>
          </a:p>
        </p:txBody>
      </p:sp>
    </p:spTree>
    <p:extLst>
      <p:ext uri="{BB962C8B-B14F-4D97-AF65-F5344CB8AC3E}">
        <p14:creationId xmlns:p14="http://schemas.microsoft.com/office/powerpoint/2010/main" val="174960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2010-11-22a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38507"/>
            <a:ext cx="4464496" cy="5870813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-108520" y="232519"/>
            <a:ext cx="6093976" cy="66528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eaVert" wrap="square" rtlCol="0">
            <a:spAutoFit/>
          </a:bodyPr>
          <a:lstStyle/>
          <a:p>
            <a:endParaRPr lang="en-US" altLang="ja-JP" sz="96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HGP明朝E"/>
              <a:ea typeface="HGP明朝E"/>
              <a:cs typeface="HGP明朝E"/>
            </a:endParaRPr>
          </a:p>
          <a:p>
            <a:r>
              <a:rPr kumimoji="1" lang="ja-JP" altLang="en-US" sz="9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0066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GP明朝E"/>
                <a:ea typeface="HGP明朝E"/>
                <a:cs typeface="HGP明朝E"/>
              </a:rPr>
              <a:t>負担を背負うのは</a:t>
            </a:r>
            <a:r>
              <a:rPr kumimoji="1" lang="ja-JP" altLang="en-US" sz="9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GP明朝E"/>
                <a:ea typeface="HGP明朝E"/>
                <a:cs typeface="HGP明朝E"/>
              </a:rPr>
              <a:t>子供</a:t>
            </a:r>
            <a:r>
              <a:rPr kumimoji="1" lang="ja-JP" altLang="en-US" sz="9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0066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GP明朝E"/>
                <a:ea typeface="HGP明朝E"/>
                <a:cs typeface="HGP明朝E"/>
              </a:rPr>
              <a:t>たちの世代</a:t>
            </a:r>
            <a:endParaRPr kumimoji="1" lang="en-US" altLang="ja-JP" sz="96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0066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HGP明朝E"/>
              <a:ea typeface="HGP明朝E"/>
              <a:cs typeface="HGP明朝E"/>
            </a:endParaRPr>
          </a:p>
        </p:txBody>
      </p:sp>
      <p:sp>
        <p:nvSpPr>
          <p:cNvPr id="5" name="コンテンツ プレースホルダー 6"/>
          <p:cNvSpPr txBox="1">
            <a:spLocks/>
          </p:cNvSpPr>
          <p:nvPr/>
        </p:nvSpPr>
        <p:spPr>
          <a:xfrm>
            <a:off x="251520" y="1412776"/>
            <a:ext cx="8568952" cy="3384376"/>
          </a:xfrm>
          <a:prstGeom prst="wedgeEllipseCallout">
            <a:avLst>
              <a:gd name="adj1" fmla="val 17927"/>
              <a:gd name="adj2" fmla="val 474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kumimoji="1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kumimoji="1"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kumimoji="1"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ja-JP" alt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今</a:t>
            </a:r>
            <a:r>
              <a:rPr lang="ja-JP" alt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、</a:t>
            </a:r>
            <a:r>
              <a:rPr lang="ja-JP" alt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できる</a:t>
            </a:r>
            <a:r>
              <a:rPr lang="ja-JP" alt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ことは？！</a:t>
            </a:r>
            <a:endParaRPr lang="en-US" altLang="ja-JP" sz="4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9902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図表 5"/>
          <p:cNvGraphicFramePr/>
          <p:nvPr>
            <p:extLst>
              <p:ext uri="{D42A27DB-BD31-4B8C-83A1-F6EECF244321}">
                <p14:modId xmlns:p14="http://schemas.microsoft.com/office/powerpoint/2010/main" val="1255815398"/>
              </p:ext>
            </p:extLst>
          </p:nvPr>
        </p:nvGraphicFramePr>
        <p:xfrm>
          <a:off x="12118" y="548680"/>
          <a:ext cx="9144000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円形吹き出し 2"/>
          <p:cNvSpPr/>
          <p:nvPr/>
        </p:nvSpPr>
        <p:spPr>
          <a:xfrm>
            <a:off x="0" y="548680"/>
            <a:ext cx="9144000" cy="4248472"/>
          </a:xfrm>
          <a:prstGeom prst="wedgeEllipseCallout">
            <a:avLst>
              <a:gd name="adj1" fmla="val 19374"/>
              <a:gd name="adj2" fmla="val 472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ja-JP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>
              <a:defRPr/>
            </a:pPr>
            <a:endParaRPr lang="en-US" altLang="ja-JP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>
              <a:defRPr/>
            </a:pPr>
            <a:r>
              <a:rPr lang="ja-JP" alt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大型施設を増やすのではなく、</a:t>
            </a:r>
            <a:endParaRPr lang="en-US" altLang="ja-JP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>
              <a:defRPr/>
            </a:pPr>
            <a:r>
              <a:rPr lang="ja-JP" alt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こどもから高齢者まで、</a:t>
            </a:r>
            <a:endParaRPr lang="en-US" altLang="ja-JP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>
              <a:defRPr/>
            </a:pPr>
            <a:r>
              <a:rPr lang="ja-JP" alt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地域</a:t>
            </a:r>
            <a:r>
              <a:rPr lang="ja-JP" alt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支えあう</a:t>
            </a:r>
            <a:endParaRPr lang="en-US" altLang="ja-JP" sz="4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>
              <a:defRPr/>
            </a:pPr>
            <a:endParaRPr lang="en-US" altLang="ja-JP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>
              <a:defRPr/>
            </a:pPr>
            <a:r>
              <a:rPr lang="ja-JP" alt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endParaRPr lang="en-US" altLang="ja-JP" sz="5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7303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-540568" y="-891480"/>
            <a:ext cx="9684568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altLang="ja-JP" sz="4800" b="1" cap="none" spc="0" dirty="0" smtClean="0">
              <a:ln w="1905"/>
              <a:solidFill>
                <a:srgbClr val="FF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en-US" altLang="ja-JP" sz="4800" b="1" cap="none" spc="0" dirty="0" smtClean="0">
              <a:ln w="1905"/>
              <a:solidFill>
                <a:srgbClr val="FF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ja-JP" altLang="en-US" sz="4000" b="1" cap="none" spc="0" dirty="0" smtClean="0">
                <a:ln w="1905"/>
                <a:solidFill>
                  <a:srgbClr val="FF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一人一人が気づき、つながることで</a:t>
            </a:r>
            <a:endParaRPr lang="en-US" altLang="ja-JP" sz="4000" b="1" dirty="0">
              <a:ln w="1905"/>
              <a:solidFill>
                <a:srgbClr val="FF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ja-JP" altLang="en-US" sz="4000" b="1" cap="none" spc="0" dirty="0" smtClean="0">
                <a:ln w="1905"/>
                <a:solidFill>
                  <a:srgbClr val="FF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未来は変わる！</a:t>
            </a:r>
            <a:r>
              <a:rPr lang="ja-JP" altLang="en-US" sz="4000" b="1" dirty="0" smtClean="0">
                <a:ln w="1905"/>
                <a:solidFill>
                  <a:srgbClr val="FF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変えましょう！！</a:t>
            </a:r>
            <a:endParaRPr lang="ja-JP" altLang="en-US" sz="4000" b="1" cap="none" spc="0" dirty="0">
              <a:ln w="1905"/>
              <a:solidFill>
                <a:srgbClr val="FF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" name="図 1" descr="あつし１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44824"/>
            <a:ext cx="7859590" cy="556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8745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タイトル 2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52488"/>
          </a:xfrm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絆のコンセプト</a:t>
            </a:r>
          </a:p>
        </p:txBody>
      </p:sp>
      <p:sp>
        <p:nvSpPr>
          <p:cNvPr id="14339" name="コンテンツ プレースホルダー 1"/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479925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ja-JP" altLang="en-US" sz="6000" smtClean="0"/>
              <a:t>　　 </a:t>
            </a:r>
            <a:r>
              <a:rPr lang="en-US" altLang="ja-JP" sz="6000" smtClean="0">
                <a:latin typeface="HGP創英角ｺﾞｼｯｸUB" pitchFamily="50" charset="-128"/>
                <a:ea typeface="HGP創英角ｺﾞｼｯｸUB" pitchFamily="50" charset="-128"/>
              </a:rPr>
              <a:t>Every Day </a:t>
            </a:r>
            <a:r>
              <a:rPr lang="en-US" altLang="ja-JP" sz="600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REHA</a:t>
            </a:r>
          </a:p>
          <a:p>
            <a:pPr marL="0" indent="0" algn="ctr" eaLnBrk="1" hangingPunct="1">
              <a:buFont typeface="Wingdings 2" pitchFamily="18" charset="2"/>
              <a:buNone/>
            </a:pPr>
            <a:r>
              <a:rPr lang="ja-JP" altLang="en-US" sz="6000" smtClean="0">
                <a:latin typeface="HGP創英角ｺﾞｼｯｸUB" pitchFamily="50" charset="-128"/>
                <a:ea typeface="HGP創英角ｺﾞｼｯｸUB" pitchFamily="50" charset="-128"/>
              </a:rPr>
              <a:t>エブリデイ</a:t>
            </a:r>
            <a:r>
              <a:rPr lang="ja-JP" altLang="en-US" sz="600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リハ</a:t>
            </a:r>
            <a:endParaRPr lang="en-US" altLang="ja-JP" sz="6000" smtClean="0">
              <a:solidFill>
                <a:srgbClr val="FF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 eaLnBrk="1" hangingPunct="1">
              <a:buFont typeface="Wingdings 2" pitchFamily="18" charset="2"/>
              <a:buNone/>
            </a:pPr>
            <a:r>
              <a:rPr lang="ja-JP" altLang="en-US" smtClean="0"/>
              <a:t>　　　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ja-JP" altLang="en-US" smtClean="0"/>
              <a:t>　　　</a:t>
            </a:r>
            <a:r>
              <a:rPr lang="en-US" altLang="ja-JP" smtClean="0">
                <a:latin typeface="HGP創英角ｺﾞｼｯｸUB" pitchFamily="50" charset="-128"/>
                <a:ea typeface="HGP創英角ｺﾞｼｯｸUB" pitchFamily="50" charset="-128"/>
              </a:rPr>
              <a:t>〜</a:t>
            </a:r>
            <a:r>
              <a:rPr lang="ja-JP" altLang="en-US" smtClean="0">
                <a:latin typeface="HGP創英角ｺﾞｼｯｸUB" pitchFamily="50" charset="-128"/>
                <a:ea typeface="HGP創英角ｺﾞｼｯｸUB" pitchFamily="50" charset="-128"/>
              </a:rPr>
              <a:t>特別なことではなく、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ja-JP" altLang="en-US" smtClean="0">
                <a:latin typeface="HGP創英角ｺﾞｼｯｸUB" pitchFamily="50" charset="-128"/>
                <a:ea typeface="HGP創英角ｺﾞｼｯｸUB" pitchFamily="50" charset="-128"/>
              </a:rPr>
              <a:t>　　　　　毎日の</a:t>
            </a:r>
            <a:r>
              <a:rPr lang="ja-JP" altLang="en-US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生活そのものがリハビリ</a:t>
            </a:r>
            <a:r>
              <a:rPr lang="ja-JP" altLang="en-US" smtClean="0">
                <a:latin typeface="HGP創英角ｺﾞｼｯｸUB" pitchFamily="50" charset="-128"/>
                <a:ea typeface="HGP創英角ｺﾞｼｯｸUB" pitchFamily="50" charset="-128"/>
              </a:rPr>
              <a:t>であり、</a:t>
            </a:r>
            <a:endParaRPr lang="en-US" altLang="ja-JP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 algn="ctr" eaLnBrk="1" hangingPunct="1">
              <a:buFont typeface="Wingdings 2" pitchFamily="18" charset="2"/>
              <a:buNone/>
            </a:pPr>
            <a:r>
              <a:rPr lang="ja-JP" altLang="en-US" smtClean="0">
                <a:latin typeface="HGP創英角ｺﾞｼｯｸUB" pitchFamily="50" charset="-128"/>
                <a:ea typeface="HGP創英角ｺﾞｼｯｸUB" pitchFamily="50" charset="-128"/>
              </a:rPr>
              <a:t>　　　　その人らしい生活を支えれば人は健康になる</a:t>
            </a:r>
            <a:r>
              <a:rPr lang="en-US" altLang="ja-JP" smtClean="0">
                <a:latin typeface="HGP創英角ｺﾞｼｯｸUB" pitchFamily="50" charset="-128"/>
                <a:ea typeface="HGP創英角ｺﾞｼｯｸUB" pitchFamily="50" charset="-128"/>
              </a:rPr>
              <a:t>〜</a:t>
            </a:r>
          </a:p>
          <a:p>
            <a:pPr marL="0" indent="0" algn="ctr" eaLnBrk="1" hangingPunct="1">
              <a:buFont typeface="Wingdings 2" pitchFamily="18" charset="2"/>
              <a:buNone/>
            </a:pPr>
            <a:endParaRPr lang="ja-JP" altLang="en-US" sz="160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 eaLnBrk="1" hangingPunct="1">
              <a:buFont typeface="Wingdings 2" pitchFamily="18" charset="2"/>
              <a:buNone/>
            </a:pPr>
            <a:r>
              <a:rPr lang="ja-JP" altLang="en-US" sz="1600" smtClean="0">
                <a:latin typeface="HGP創英角ｺﾞｼｯｸUB" pitchFamily="50" charset="-128"/>
                <a:ea typeface="HGP創英角ｺﾞｼｯｸUB" pitchFamily="50" charset="-128"/>
              </a:rPr>
              <a:t>　　　　　　　　　　　　　　　　　　　　　　　　　　　　　　　　　　　国連幸福度調査　</a:t>
            </a:r>
            <a:endParaRPr lang="en-US" altLang="ja-JP" sz="160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 eaLnBrk="1" hangingPunct="1">
              <a:buFont typeface="Wingdings 2" pitchFamily="18" charset="2"/>
              <a:buNone/>
            </a:pPr>
            <a:r>
              <a:rPr lang="ja-JP" altLang="en-US" sz="1600" smtClean="0">
                <a:latin typeface="HGP創英角ｺﾞｼｯｸUB" pitchFamily="50" charset="-128"/>
                <a:ea typeface="HGP創英角ｺﾞｼｯｸUB" pitchFamily="50" charset="-128"/>
              </a:rPr>
              <a:t>　　　　　　　　　　　　　　　　　　　　　　　　　　　　　　　　　　　　　　世界で</a:t>
            </a:r>
            <a:r>
              <a:rPr lang="en-US" altLang="ja-JP" sz="1600" smtClean="0">
                <a:latin typeface="HGP創英角ｺﾞｼｯｸUB" pitchFamily="50" charset="-128"/>
                <a:ea typeface="HGP創英角ｺﾞｼｯｸUB" pitchFamily="50" charset="-128"/>
              </a:rPr>
              <a:t>1</a:t>
            </a:r>
            <a:r>
              <a:rPr lang="ja-JP" altLang="en-US" sz="1600" smtClean="0">
                <a:latin typeface="HGP創英角ｺﾞｼｯｸUB" pitchFamily="50" charset="-128"/>
                <a:ea typeface="HGP創英角ｺﾞｼｯｸUB" pitchFamily="50" charset="-128"/>
              </a:rPr>
              <a:t>番幸福な国　デンマーク</a:t>
            </a:r>
          </a:p>
        </p:txBody>
      </p:sp>
      <p:pic>
        <p:nvPicPr>
          <p:cNvPr id="14340" name="図 3" descr="絆外食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85725"/>
            <a:ext cx="9144001" cy="677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円形吹き出し 4"/>
          <p:cNvSpPr/>
          <p:nvPr/>
        </p:nvSpPr>
        <p:spPr>
          <a:xfrm>
            <a:off x="971550" y="2708275"/>
            <a:ext cx="5184775" cy="1152525"/>
          </a:xfrm>
          <a:prstGeom prst="wedgeEllipseCallout">
            <a:avLst>
              <a:gd name="adj1" fmla="val 33103"/>
              <a:gd name="adj2" fmla="val -829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毎日</a:t>
            </a:r>
            <a:r>
              <a:rPr lang="ja-JP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おでかけ</a:t>
            </a:r>
            <a:r>
              <a:rPr lang="ja-JP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＆</a:t>
            </a:r>
            <a:r>
              <a:rPr lang="ja-JP" alt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外食</a:t>
            </a:r>
            <a:r>
              <a:rPr lang="ja-JP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407632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403350" y="1341438"/>
            <a:ext cx="6480175" cy="4319587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ja-JP" altLang="en-US" sz="4000" smtClean="0">
                <a:latin typeface="HGP創英角ｺﾞｼｯｸUB" pitchFamily="50" charset="-128"/>
                <a:ea typeface="HGP創英角ｺﾞｼｯｸUB" pitchFamily="50" charset="-128"/>
              </a:rPr>
              <a:t>ご本人が気がついていない</a:t>
            </a:r>
            <a:endParaRPr lang="en-US" altLang="ja-JP" sz="400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ja-JP" altLang="en-US" sz="1000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希望</a:t>
            </a:r>
            <a:r>
              <a:rPr lang="ja-JP" altLang="en-US" sz="7200" smtClean="0">
                <a:latin typeface="HGP創英角ｺﾞｼｯｸUB" pitchFamily="50" charset="-128"/>
                <a:ea typeface="HGP創英角ｺﾞｼｯｸUB" pitchFamily="50" charset="-128"/>
              </a:rPr>
              <a:t>を探し、</a:t>
            </a:r>
            <a:endParaRPr lang="en-US" altLang="ja-JP" sz="720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ja-JP" altLang="en-US" sz="7200" smtClean="0">
                <a:latin typeface="HGP創英角ｺﾞｼｯｸUB" pitchFamily="50" charset="-128"/>
                <a:ea typeface="HGP創英角ｺﾞｼｯｸUB" pitchFamily="50" charset="-128"/>
              </a:rPr>
              <a:t>　　共に叶える</a:t>
            </a:r>
          </a:p>
        </p:txBody>
      </p:sp>
    </p:spTree>
    <p:extLst>
      <p:ext uri="{BB962C8B-B14F-4D97-AF65-F5344CB8AC3E}">
        <p14:creationId xmlns:p14="http://schemas.microsoft.com/office/powerpoint/2010/main" val="319261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タイトル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pPr eaLnBrk="1" hangingPunct="1"/>
            <a:r>
              <a:rPr lang="ja-JP" altLang="en-US" smtClean="0">
                <a:latin typeface="HGP創英角ｺﾞｼｯｸUB" pitchFamily="50" charset="-128"/>
                <a:ea typeface="HGP創英角ｺﾞｼｯｸUB" pitchFamily="50" charset="-128"/>
              </a:rPr>
              <a:t>生きがいを共に再構築する！</a:t>
            </a:r>
          </a:p>
        </p:txBody>
      </p:sp>
      <p:pic>
        <p:nvPicPr>
          <p:cNvPr id="16387" name="コンテンツ プレースホルダ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700213"/>
            <a:ext cx="6913563" cy="508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027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32289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ja-JP" sz="5400" smtClean="0">
                <a:latin typeface="Constantia" pitchFamily="18" charset="0"/>
                <a:ea typeface="HGP明朝E" pitchFamily="18" charset="-128"/>
              </a:rPr>
              <a:t/>
            </a:r>
            <a:br>
              <a:rPr lang="en-US" altLang="ja-JP" sz="5400" smtClean="0">
                <a:latin typeface="Constantia" pitchFamily="18" charset="0"/>
                <a:ea typeface="HGP明朝E" pitchFamily="18" charset="-128"/>
              </a:rPr>
            </a:br>
            <a:r>
              <a:rPr lang="en-US" altLang="ja-JP" sz="5400" smtClean="0">
                <a:latin typeface="Constantia" pitchFamily="18" charset="0"/>
                <a:ea typeface="HGP明朝E" pitchFamily="18" charset="-128"/>
              </a:rPr>
              <a:t/>
            </a:r>
            <a:br>
              <a:rPr lang="en-US" altLang="ja-JP" sz="5400" smtClean="0">
                <a:latin typeface="Constantia" pitchFamily="18" charset="0"/>
                <a:ea typeface="HGP明朝E" pitchFamily="18" charset="-128"/>
              </a:rPr>
            </a:br>
            <a:r>
              <a:rPr lang="en-US" altLang="ja-JP" sz="5400" smtClean="0">
                <a:latin typeface="Constantia" pitchFamily="18" charset="0"/>
                <a:ea typeface="HGP明朝E" pitchFamily="18" charset="-128"/>
              </a:rPr>
              <a:t/>
            </a:r>
            <a:br>
              <a:rPr lang="en-US" altLang="ja-JP" sz="5400" smtClean="0">
                <a:latin typeface="Constantia" pitchFamily="18" charset="0"/>
                <a:ea typeface="HGP明朝E" pitchFamily="18" charset="-128"/>
              </a:rPr>
            </a:br>
            <a:r>
              <a:rPr lang="ja-JP" altLang="en-US" sz="5400" smtClean="0">
                <a:latin typeface="Constantia" pitchFamily="18" charset="0"/>
                <a:ea typeface="HGP明朝E" pitchFamily="18" charset="-128"/>
              </a:rPr>
              <a:t>小規模利用後半年で　</a:t>
            </a:r>
            <a:r>
              <a:rPr lang="en-US" altLang="ja-JP" sz="5400" smtClean="0">
                <a:latin typeface="Constantia" pitchFamily="18" charset="0"/>
                <a:ea typeface="HGP明朝E" pitchFamily="18" charset="-128"/>
              </a:rPr>
              <a:t/>
            </a:r>
            <a:br>
              <a:rPr lang="en-US" altLang="ja-JP" sz="5400" smtClean="0">
                <a:latin typeface="Constantia" pitchFamily="18" charset="0"/>
                <a:ea typeface="HGP明朝E" pitchFamily="18" charset="-128"/>
              </a:rPr>
            </a:br>
            <a:r>
              <a:rPr lang="ja-JP" altLang="en-US" sz="5400" smtClean="0">
                <a:latin typeface="Constantia" pitchFamily="18" charset="0"/>
                <a:ea typeface="HGP明朝E" pitchFamily="18" charset="-128"/>
              </a:rPr>
              <a:t>　　　　　　認知症が改善！！</a:t>
            </a:r>
            <a:br>
              <a:rPr lang="ja-JP" altLang="en-US" sz="5400" smtClean="0">
                <a:latin typeface="Constantia" pitchFamily="18" charset="0"/>
                <a:ea typeface="HGP明朝E" pitchFamily="18" charset="-128"/>
              </a:rPr>
            </a:br>
            <a:endParaRPr lang="ja-JP" altLang="en-US" smtClean="0"/>
          </a:p>
        </p:txBody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>
          <a:xfrm>
            <a:off x="457200" y="3860800"/>
            <a:ext cx="8229600" cy="2463800"/>
          </a:xfrm>
        </p:spPr>
        <p:txBody>
          <a:bodyPr/>
          <a:lstStyle/>
          <a:p>
            <a:pPr eaLnBrk="1" hangingPunct="1"/>
            <a:r>
              <a:rPr lang="ja-JP" altLang="en-US" sz="3200" smtClean="0"/>
              <a:t>自然な</a:t>
            </a:r>
            <a:r>
              <a:rPr lang="ja-JP" altLang="en-US" sz="3200" smtClean="0">
                <a:solidFill>
                  <a:srgbClr val="FF0000"/>
                </a:solidFill>
              </a:rPr>
              <a:t>生活の中</a:t>
            </a:r>
            <a:r>
              <a:rPr lang="ja-JP" altLang="en-US" sz="3200" smtClean="0"/>
              <a:t>に運動、脳の体操がある</a:t>
            </a:r>
            <a:r>
              <a:rPr lang="en-US" altLang="ja-JP" smtClean="0"/>
              <a:t>MMSE</a:t>
            </a:r>
            <a:r>
              <a:rPr lang="ja-JP" altLang="en-US" sz="6500" smtClean="0"/>
              <a:t>１７</a:t>
            </a:r>
            <a:r>
              <a:rPr lang="ja-JP" altLang="en-US" smtClean="0"/>
              <a:t>点→</a:t>
            </a:r>
            <a:r>
              <a:rPr lang="ja-JP" altLang="en-US" sz="6500" smtClean="0">
                <a:solidFill>
                  <a:srgbClr val="FF0000"/>
                </a:solidFill>
              </a:rPr>
              <a:t>２７</a:t>
            </a:r>
            <a:r>
              <a:rPr lang="ja-JP" altLang="en-US" smtClean="0"/>
              <a:t>点！！</a:t>
            </a:r>
            <a:endParaRPr lang="en-US" altLang="ja-JP" smtClean="0"/>
          </a:p>
          <a:p>
            <a:pPr eaLnBrk="1" hangingPunct="1">
              <a:buFont typeface="Wingdings 2" pitchFamily="18" charset="2"/>
              <a:buNone/>
            </a:pPr>
            <a:r>
              <a:rPr lang="ja-JP" altLang="en-US" smtClean="0"/>
              <a:t>　</a:t>
            </a:r>
            <a:r>
              <a:rPr lang="ja-JP" altLang="en-US" sz="3200" smtClean="0"/>
              <a:t>要介護度５</a:t>
            </a:r>
            <a:r>
              <a:rPr lang="en-US" altLang="ja-JP" sz="3200" smtClean="0"/>
              <a:t>→</a:t>
            </a:r>
            <a:r>
              <a:rPr lang="ja-JP" altLang="en-US" sz="3200" smtClean="0"/>
              <a:t>４　へ</a:t>
            </a:r>
          </a:p>
        </p:txBody>
      </p:sp>
    </p:spTree>
    <p:extLst>
      <p:ext uri="{BB962C8B-B14F-4D97-AF65-F5344CB8AC3E}">
        <p14:creationId xmlns:p14="http://schemas.microsoft.com/office/powerpoint/2010/main" val="308361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 smtClean="0"/>
          </a:p>
        </p:txBody>
      </p:sp>
      <p:sp>
        <p:nvSpPr>
          <p:cNvPr id="27651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 smtClean="0"/>
          </a:p>
        </p:txBody>
      </p:sp>
      <p:pic>
        <p:nvPicPr>
          <p:cNvPr id="27652" name="Picture 3" descr="C:\Users\cannus\Desktop\皿洗い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円形吹き出し 4"/>
          <p:cNvSpPr/>
          <p:nvPr/>
        </p:nvSpPr>
        <p:spPr>
          <a:xfrm>
            <a:off x="5219700" y="1341438"/>
            <a:ext cx="3833813" cy="1223962"/>
          </a:xfrm>
          <a:prstGeom prst="wedgeEllipseCallout">
            <a:avLst>
              <a:gd name="adj1" fmla="val -49554"/>
              <a:gd name="adj2" fmla="val 10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見守るリハビリ</a:t>
            </a:r>
          </a:p>
        </p:txBody>
      </p:sp>
    </p:spTree>
    <p:extLst>
      <p:ext uri="{BB962C8B-B14F-4D97-AF65-F5344CB8AC3E}">
        <p14:creationId xmlns:p14="http://schemas.microsoft.com/office/powerpoint/2010/main" val="175144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クラリティ">
  <a:themeElements>
    <a:clrScheme name="コンポジット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Office クラシック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クラリティ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4080</TotalTime>
  <Words>720</Words>
  <Application>Microsoft Office PowerPoint</Application>
  <PresentationFormat>画面に合わせる (4:3)</PresentationFormat>
  <Paragraphs>229</Paragraphs>
  <Slides>49</Slides>
  <Notes>2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49</vt:i4>
      </vt:variant>
    </vt:vector>
  </HeadingPairs>
  <TitlesOfParts>
    <vt:vector size="50" baseType="lpstr">
      <vt:lpstr>クラリティ</vt:lpstr>
      <vt:lpstr>『未来の子ども達の為に』 〜小規模多機能型居宅介護 　　　　　　×リハビリテーションの可能性〜　　　　　　　　　</vt:lpstr>
      <vt:lpstr>PowerPoint プレゼンテーション</vt:lpstr>
      <vt:lpstr>PowerPoint プレゼンテーション</vt:lpstr>
      <vt:lpstr>それだけじゃない！</vt:lpstr>
      <vt:lpstr>絆のコンセプト</vt:lpstr>
      <vt:lpstr>PowerPoint プレゼンテーション</vt:lpstr>
      <vt:lpstr>生きがいを共に再構築する！</vt:lpstr>
      <vt:lpstr>   小規模利用後半年で　 　　　　　　認知症が改善！！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重度の方も支えています</vt:lpstr>
      <vt:lpstr>PowerPoint プレゼンテーション</vt:lpstr>
      <vt:lpstr>通所リハビリの現状</vt:lpstr>
      <vt:lpstr>PowerPoint プレゼンテーション</vt:lpstr>
      <vt:lpstr>PowerPoint プレゼンテーション</vt:lpstr>
      <vt:lpstr>PowerPoint プレゼンテーション</vt:lpstr>
      <vt:lpstr>地域の在宅復帰支援施設になります！</vt:lpstr>
      <vt:lpstr>回復期モデル（複合型）のイメージ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小規模多機能型居宅介護 × リハビリテーション</dc:title>
  <dc:creator>daigo</dc:creator>
  <cp:lastModifiedBy>fmvuser</cp:lastModifiedBy>
  <cp:revision>429</cp:revision>
  <dcterms:created xsi:type="dcterms:W3CDTF">2014-02-10T09:49:03Z</dcterms:created>
  <dcterms:modified xsi:type="dcterms:W3CDTF">2015-01-18T13:17:14Z</dcterms:modified>
</cp:coreProperties>
</file>