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2"/>
    <p:sldMasterId id="2147483663" r:id="rId3"/>
  </p:sldMasterIdLst>
  <p:notesMasterIdLst>
    <p:notesMasterId r:id="rId48"/>
  </p:notesMasterIdLst>
  <p:sldIdLst>
    <p:sldId id="257" r:id="rId4"/>
    <p:sldId id="335" r:id="rId5"/>
    <p:sldId id="375" r:id="rId6"/>
    <p:sldId id="336" r:id="rId7"/>
    <p:sldId id="337" r:id="rId8"/>
    <p:sldId id="261" r:id="rId9"/>
    <p:sldId id="264" r:id="rId10"/>
    <p:sldId id="269" r:id="rId11"/>
    <p:sldId id="424" r:id="rId12"/>
    <p:sldId id="341" r:id="rId13"/>
    <p:sldId id="458" r:id="rId14"/>
    <p:sldId id="344" r:id="rId15"/>
    <p:sldId id="345" r:id="rId16"/>
    <p:sldId id="346" r:id="rId17"/>
    <p:sldId id="348" r:id="rId18"/>
    <p:sldId id="391" r:id="rId19"/>
    <p:sldId id="457" r:id="rId20"/>
    <p:sldId id="350" r:id="rId21"/>
    <p:sldId id="352" r:id="rId22"/>
    <p:sldId id="425" r:id="rId23"/>
    <p:sldId id="354" r:id="rId24"/>
    <p:sldId id="355" r:id="rId25"/>
    <p:sldId id="448" r:id="rId26"/>
    <p:sldId id="450" r:id="rId27"/>
    <p:sldId id="451" r:id="rId28"/>
    <p:sldId id="449" r:id="rId29"/>
    <p:sldId id="359" r:id="rId30"/>
    <p:sldId id="361" r:id="rId31"/>
    <p:sldId id="360" r:id="rId32"/>
    <p:sldId id="398" r:id="rId33"/>
    <p:sldId id="409" r:id="rId34"/>
    <p:sldId id="412" r:id="rId35"/>
    <p:sldId id="414" r:id="rId36"/>
    <p:sldId id="415" r:id="rId37"/>
    <p:sldId id="273" r:id="rId38"/>
    <p:sldId id="452" r:id="rId39"/>
    <p:sldId id="453" r:id="rId40"/>
    <p:sldId id="454" r:id="rId41"/>
    <p:sldId id="455" r:id="rId42"/>
    <p:sldId id="441" r:id="rId43"/>
    <p:sldId id="446" r:id="rId44"/>
    <p:sldId id="460" r:id="rId45"/>
    <p:sldId id="461" r:id="rId46"/>
    <p:sldId id="426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764" autoAdjust="0"/>
    <p:restoredTop sz="75551" autoAdjust="0"/>
  </p:normalViewPr>
  <p:slideViewPr>
    <p:cSldViewPr showGuides="1">
      <p:cViewPr>
        <p:scale>
          <a:sx n="54" d="100"/>
          <a:sy n="54" d="100"/>
        </p:scale>
        <p:origin x="-5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5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80F42-9DAF-469C-AFE5-1C0A2BEF4EBE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4F84F-9325-42B1-BD5F-F20860E85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73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4F84F-9325-42B1-BD5F-F20860E85A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62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prstGeom prst="rect">
            <a:avLst/>
          </a:prstGeo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</p:spPr>
        <p:txBody>
          <a:bodyPr/>
          <a:lstStyle/>
          <a:p>
            <a:fld id="{A652D38E-DB6F-4E98-AD92-8A272EAADC9A}" type="slidenum">
              <a:rPr lang="ja-JP" altLang="en-US" smtClean="0">
                <a:solidFill>
                  <a:prstClr val="black"/>
                </a:solidFill>
              </a:rPr>
              <a:pPr/>
              <a:t>12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prstGeom prst="rect">
            <a:avLst/>
          </a:prstGeo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</p:spPr>
        <p:txBody>
          <a:bodyPr/>
          <a:lstStyle/>
          <a:p>
            <a:fld id="{A652D38E-DB6F-4E98-AD92-8A272EAADC9A}" type="slidenum">
              <a:rPr lang="ja-JP" altLang="en-US" smtClean="0">
                <a:solidFill>
                  <a:prstClr val="black"/>
                </a:solidFill>
              </a:rPr>
              <a:pPr/>
              <a:t>36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/>
              <a:pPr/>
              <a:t>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597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/>
              <a:pPr/>
              <a:t>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890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/>
              <a:pPr/>
              <a:t>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010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796925"/>
            <a:ext cx="7772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ja-JP" sz="4400" smtClean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20000"/>
              </a:spcBef>
              <a:buSzPct val="85000"/>
              <a:buFontTx/>
              <a:buChar char="•"/>
              <a:defRPr/>
            </a:pPr>
            <a:endParaRPr lang="ja-JP" altLang="ja-JP" sz="32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804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04C8-BA6B-4180-A581-78E78014C29A}" type="datetimeFigureOut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2015/1/18</a:t>
            </a:fld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C0B48-D982-499F-969B-CD6CB96344D8}" type="slidenum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89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04C8-BA6B-4180-A581-78E78014C29A}" type="datetimeFigureOut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2015/1/18</a:t>
            </a:fld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C0B48-D982-499F-969B-CD6CB96344D8}" type="slidenum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42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04C8-BA6B-4180-A581-78E78014C29A}" type="datetimeFigureOut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2015/1/18</a:t>
            </a:fld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C0B48-D982-499F-969B-CD6CB96344D8}" type="slidenum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133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04C8-BA6B-4180-A581-78E78014C29A}" type="datetimeFigureOut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2015/1/18</a:t>
            </a:fld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C0B48-D982-499F-969B-CD6CB96344D8}" type="slidenum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766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04C8-BA6B-4180-A581-78E78014C29A}" type="datetimeFigureOut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2015/1/18</a:t>
            </a:fld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C0B48-D982-499F-969B-CD6CB96344D8}" type="slidenum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30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04C8-BA6B-4180-A581-78E78014C29A}" type="datetimeFigureOut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2015/1/18</a:t>
            </a:fld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C0B48-D982-499F-969B-CD6CB96344D8}" type="slidenum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629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04C8-BA6B-4180-A581-78E78014C29A}" type="datetimeFigureOut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2015/1/18</a:t>
            </a:fld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C0B48-D982-499F-969B-CD6CB96344D8}" type="slidenum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2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/>
              <a:pPr/>
              <a:t>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755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04C8-BA6B-4180-A581-78E78014C29A}" type="datetimeFigureOut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2015/1/18</a:t>
            </a:fld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C0B48-D982-499F-969B-CD6CB96344D8}" type="slidenum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242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04C8-BA6B-4180-A581-78E78014C29A}" type="datetimeFigureOut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2015/1/18</a:t>
            </a:fld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C0B48-D982-499F-969B-CD6CB96344D8}" type="slidenum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868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04C8-BA6B-4180-A581-78E78014C29A}" type="datetimeFigureOut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2015/1/18</a:t>
            </a:fld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C0B48-D982-499F-969B-CD6CB96344D8}" type="slidenum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410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04C8-BA6B-4180-A581-78E78014C29A}" type="datetimeFigureOut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2015/1/18</a:t>
            </a:fld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C0B48-D982-499F-969B-CD6CB96344D8}" type="slidenum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56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/>
              <a:pPr/>
              <a:t>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620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/>
              <a:pPr/>
              <a:t>1/18/2015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408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/>
              <a:pPr/>
              <a:t>1/18/2015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24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/>
              <a:pPr/>
              <a:t>1/18/2015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879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/>
              <a:pPr/>
              <a:t>1/18/2015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57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/>
              <a:pPr/>
              <a:t>1/18/2015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622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/>
              <a:pPr/>
              <a:t>1/18/2015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876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5785-8A43-4CC4-A705-D4AA7E8DB57F}" type="datetimeFigureOut">
              <a:rPr lang="en-US" smtClean="0"/>
              <a:pPr/>
              <a:t>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87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504C8-BA6B-4180-A581-78E78014C29A}" type="datetimeFigureOut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2015/1/18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C0B48-D982-499F-969B-CD6CB96344D8}" type="slidenum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26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pn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2d84efd51007c7adeff68c45a444666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5" t="32664" r="29213" b="40264"/>
          <a:stretch/>
        </p:blipFill>
        <p:spPr bwMode="auto">
          <a:xfrm>
            <a:off x="0" y="20538"/>
            <a:ext cx="9144000" cy="697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619672" y="6022776"/>
            <a:ext cx="7344816" cy="76944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株</a:t>
            </a:r>
            <a:r>
              <a:rPr kumimoji="1" lang="en-US" altLang="ja-JP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32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まこ</a:t>
            </a:r>
            <a:r>
              <a:rPr kumimoji="1" lang="ja-JP" altLang="en-US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じろう福祉事務所</a:t>
            </a:r>
            <a:r>
              <a:rPr kumimoji="1" lang="ja-JP" altLang="en-US" sz="4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鈴木　真</a:t>
            </a:r>
            <a:endParaRPr kumimoji="1" lang="ja-JP" altLang="en-US" sz="4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3567" y="4869160"/>
            <a:ext cx="7344817" cy="76944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小規模多機能ってなぁ</a:t>
            </a:r>
            <a:r>
              <a:rPr kumimoji="1" lang="en-US" altLang="ja-JP" sz="4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~</a:t>
            </a:r>
            <a:r>
              <a:rPr kumimoji="1" lang="ja-JP" altLang="en-US" sz="4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に！</a:t>
            </a:r>
            <a:endParaRPr kumimoji="1" lang="en-US" altLang="ja-JP" sz="4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035445"/>
            <a:ext cx="754732" cy="74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7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sz="80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小</a:t>
            </a:r>
            <a:r>
              <a:rPr kumimoji="1" lang="ja-JP" altLang="en-US" sz="8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規模</a:t>
            </a:r>
            <a:r>
              <a:rPr kumimoji="1" lang="ja-JP" altLang="en-US" sz="80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多</a:t>
            </a:r>
            <a:r>
              <a:rPr kumimoji="1" lang="ja-JP" altLang="en-US" sz="8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機能とは</a:t>
            </a:r>
            <a:endParaRPr kumimoji="1" lang="ja-JP" altLang="en-US" sz="8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074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323529" y="-27384"/>
            <a:ext cx="7543802" cy="6759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ja-JP" sz="3600" kern="1200">
                <a:solidFill>
                  <a:schemeClr val="tx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altLang="en-US" sz="4000" dirty="0" smtClean="0">
                <a:solidFill>
                  <a:schemeClr val="tx1"/>
                </a:solidFill>
              </a:rPr>
              <a:t>利用できるサービス</a:t>
            </a:r>
            <a:endParaRPr altLang="en-US" sz="4000" dirty="0">
              <a:solidFill>
                <a:schemeClr val="tx1"/>
              </a:solidFill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8" t="13105" r="19127" b="40890"/>
          <a:stretch/>
        </p:blipFill>
        <p:spPr bwMode="auto">
          <a:xfrm>
            <a:off x="353225" y="648544"/>
            <a:ext cx="8571204" cy="544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USER\Desktop\介護保険\images (1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930" y="16770"/>
            <a:ext cx="681071" cy="53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7" t="88566" r="18504" b="6461"/>
          <a:stretch/>
        </p:blipFill>
        <p:spPr bwMode="auto">
          <a:xfrm>
            <a:off x="348649" y="5798992"/>
            <a:ext cx="8657161" cy="588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2" t="14621" r="62811" b="42047"/>
          <a:stretch/>
        </p:blipFill>
        <p:spPr bwMode="auto">
          <a:xfrm>
            <a:off x="1990220" y="16770"/>
            <a:ext cx="5297213" cy="6243806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22" t="88461" r="62811" b="6250"/>
          <a:stretch/>
        </p:blipFill>
        <p:spPr bwMode="auto">
          <a:xfrm>
            <a:off x="1990219" y="6260576"/>
            <a:ext cx="5297213" cy="457199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22" t="29199" r="62811" b="66692"/>
          <a:stretch/>
        </p:blipFill>
        <p:spPr bwMode="auto">
          <a:xfrm>
            <a:off x="789725" y="2204864"/>
            <a:ext cx="7775007" cy="86900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35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Owner\Local Settings\Temporary Internet Files\Content.IE5\CLEB01I7\MCj039803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5" y="571480"/>
            <a:ext cx="906426" cy="832104"/>
          </a:xfrm>
          <a:prstGeom prst="rect">
            <a:avLst/>
          </a:prstGeom>
          <a:noFill/>
        </p:spPr>
      </p:pic>
      <p:pic>
        <p:nvPicPr>
          <p:cNvPr id="2" name="Picture 8" descr="C:\Documents and Settings\Owner\Local Settings\Temporary Internet Files\Content.IE5\GNRZQO95\MCj0424760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9" y="2214555"/>
            <a:ext cx="1675434" cy="1860550"/>
          </a:xfrm>
          <a:prstGeom prst="rect">
            <a:avLst/>
          </a:prstGeom>
          <a:noFill/>
        </p:spPr>
      </p:pic>
      <p:pic>
        <p:nvPicPr>
          <p:cNvPr id="3" name="Picture 15" descr="C:\Documents and Settings\Owner\Local Settings\Temporary Internet Files\Content.IE5\BBHFJXCW\MCj0432609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6" y="2071679"/>
            <a:ext cx="2099669" cy="2128732"/>
          </a:xfrm>
          <a:prstGeom prst="rect">
            <a:avLst/>
          </a:prstGeom>
          <a:noFill/>
        </p:spPr>
      </p:pic>
      <p:pic>
        <p:nvPicPr>
          <p:cNvPr id="5" name="Picture 5" descr="C:\Documents and Settings\Owner\Local Settings\Temporary Internet Files\Content.IE5\852VK5UN\MCj0433918000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488" y="0"/>
            <a:ext cx="1691105" cy="1714512"/>
          </a:xfrm>
          <a:prstGeom prst="rect">
            <a:avLst/>
          </a:prstGeom>
          <a:noFill/>
        </p:spPr>
      </p:pic>
      <p:pic>
        <p:nvPicPr>
          <p:cNvPr id="6" name="Picture 4" descr="C:\Documents and Settings\Owner\Local Settings\Temporary Internet Files\Content.IE5\ATB098JU\MCj04338390000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3834" y="2500339"/>
            <a:ext cx="1620611" cy="1643042"/>
          </a:xfrm>
          <a:prstGeom prst="rect">
            <a:avLst/>
          </a:prstGeom>
          <a:noFill/>
        </p:spPr>
      </p:pic>
      <p:pic>
        <p:nvPicPr>
          <p:cNvPr id="7" name="Picture 3" descr="C:\Documents and Settings\Owner\Local Settings\Temporary Internet Files\Content.IE5\1KK3XXSL\MCj0416012000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7015" y="722327"/>
            <a:ext cx="3095345" cy="1444649"/>
          </a:xfrm>
          <a:prstGeom prst="rect">
            <a:avLst/>
          </a:prstGeom>
          <a:noFill/>
        </p:spPr>
      </p:pic>
      <p:pic>
        <p:nvPicPr>
          <p:cNvPr id="2050" name="Picture 2" descr="C:\Documents and Settings\Owner\Local Settings\Temporary Internet Files\Content.IE5\W981Y7W7\MCj04326110000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504" y="4624764"/>
            <a:ext cx="1803608" cy="1828572"/>
          </a:xfrm>
          <a:prstGeom prst="rect">
            <a:avLst/>
          </a:prstGeom>
          <a:noFill/>
        </p:spPr>
      </p:pic>
      <p:sp>
        <p:nvSpPr>
          <p:cNvPr id="11" name="右矢印 10"/>
          <p:cNvSpPr/>
          <p:nvPr/>
        </p:nvSpPr>
        <p:spPr>
          <a:xfrm rot="19799097">
            <a:off x="1796297" y="4130236"/>
            <a:ext cx="1620644" cy="675554"/>
          </a:xfrm>
          <a:prstGeom prst="rightArrow">
            <a:avLst>
              <a:gd name="adj1" fmla="val 50000"/>
              <a:gd name="adj2" fmla="val 108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 rot="19292188">
            <a:off x="6391921" y="2033101"/>
            <a:ext cx="1115138" cy="723814"/>
          </a:xfrm>
          <a:prstGeom prst="rightArrow">
            <a:avLst>
              <a:gd name="adj1" fmla="val 50000"/>
              <a:gd name="adj2" fmla="val 674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右矢印 13"/>
          <p:cNvSpPr/>
          <p:nvPr/>
        </p:nvSpPr>
        <p:spPr>
          <a:xfrm rot="10800000">
            <a:off x="6461753" y="3131382"/>
            <a:ext cx="1110647" cy="693687"/>
          </a:xfrm>
          <a:prstGeom prst="rightArrow">
            <a:avLst>
              <a:gd name="adj1" fmla="val 50000"/>
              <a:gd name="adj2" fmla="val 84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右矢印 14"/>
          <p:cNvSpPr/>
          <p:nvPr/>
        </p:nvSpPr>
        <p:spPr>
          <a:xfrm rot="8542277">
            <a:off x="5821026" y="1434193"/>
            <a:ext cx="1138574" cy="684427"/>
          </a:xfrm>
          <a:prstGeom prst="rightArrow">
            <a:avLst>
              <a:gd name="adj1" fmla="val 50000"/>
              <a:gd name="adj2" fmla="val 859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環状矢印 15"/>
          <p:cNvSpPr/>
          <p:nvPr/>
        </p:nvSpPr>
        <p:spPr>
          <a:xfrm rot="1823821" flipH="1">
            <a:off x="3736002" y="353978"/>
            <a:ext cx="1686571" cy="2197277"/>
          </a:xfrm>
          <a:prstGeom prst="circularArrow">
            <a:avLst>
              <a:gd name="adj1" fmla="val 11339"/>
              <a:gd name="adj2" fmla="val 2049513"/>
              <a:gd name="adj3" fmla="val 20518475"/>
              <a:gd name="adj4" fmla="val 9246254"/>
              <a:gd name="adj5" fmla="val 158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0" y="1792015"/>
            <a:ext cx="347723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大型施設</a:t>
            </a:r>
            <a:endParaRPr kumimoji="1" lang="en-US" altLang="ja-JP" sz="2800" u="sng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特別養護老人ホーム</a:t>
            </a:r>
            <a:endParaRPr kumimoji="1"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老人保健施設　などの</a:t>
            </a:r>
            <a:endParaRPr kumimoji="1"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2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ショートステイ</a:t>
            </a:r>
            <a:endParaRPr kumimoji="1" lang="en-US" altLang="ja-JP" sz="32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2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「宿泊サービス」</a:t>
            </a:r>
            <a:endParaRPr kumimoji="1" lang="ja-JP" altLang="en-US" sz="32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929454" y="1428736"/>
            <a:ext cx="2192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デイサービス</a:t>
            </a:r>
            <a:endParaRPr kumimoji="1" lang="ja-JP" altLang="en-US" sz="32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642656" y="3786192"/>
            <a:ext cx="2621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訪問介護</a:t>
            </a:r>
            <a:endParaRPr kumimoji="1" lang="en-US" altLang="ja-JP" sz="36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6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訪問看護</a:t>
            </a:r>
            <a:endParaRPr kumimoji="1" lang="ja-JP" altLang="en-US" sz="36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053" name="Picture 5" descr="C:\Documents and Settings\Owner\Local Settings\Temporary Internet Files\Content.IE5\W981Y7W7\MCj03966080000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72400" y="2928937"/>
            <a:ext cx="706200" cy="907999"/>
          </a:xfrm>
          <a:prstGeom prst="rect">
            <a:avLst/>
          </a:prstGeom>
          <a:noFill/>
        </p:spPr>
      </p:pic>
      <p:sp>
        <p:nvSpPr>
          <p:cNvPr id="21" name="テキスト ボックス 20"/>
          <p:cNvSpPr txBox="1"/>
          <p:nvPr/>
        </p:nvSpPr>
        <p:spPr>
          <a:xfrm>
            <a:off x="1588245" y="5834739"/>
            <a:ext cx="895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家族</a:t>
            </a:r>
            <a:endParaRPr kumimoji="1" lang="ja-JP" altLang="en-US" sz="28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054" name="Picture 6" descr="C:\Documents and Settings\Owner\Local Settings\Temporary Internet Files\Content.IE5\BBHFJXCW\MCj04339540000[1]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30511" y="4786322"/>
            <a:ext cx="1761557" cy="1785938"/>
          </a:xfrm>
          <a:prstGeom prst="rect">
            <a:avLst/>
          </a:prstGeom>
          <a:noFill/>
        </p:spPr>
      </p:pic>
      <p:sp>
        <p:nvSpPr>
          <p:cNvPr id="25" name="右矢印 24"/>
          <p:cNvSpPr/>
          <p:nvPr/>
        </p:nvSpPr>
        <p:spPr>
          <a:xfrm>
            <a:off x="2528272" y="5307933"/>
            <a:ext cx="3382210" cy="742716"/>
          </a:xfrm>
          <a:prstGeom prst="rightArrow">
            <a:avLst>
              <a:gd name="adj1" fmla="val 50000"/>
              <a:gd name="adj2" fmla="val 1073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相　談</a:t>
            </a:r>
            <a:endParaRPr kumimoji="1" lang="ja-JP" altLang="en-US" sz="28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212061" y="6273225"/>
            <a:ext cx="2933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ケアマネージャー</a:t>
            </a:r>
            <a:endParaRPr kumimoji="1" lang="en-US" altLang="ja-JP" sz="3200" dirty="0" smtClean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51949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1" grpId="0"/>
      <p:bldP spid="25" grpId="0" animBg="1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116414" y="2984188"/>
            <a:ext cx="2547324" cy="219948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 sz="14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6870" name="Picture 8" descr="C:\Documents and Settings\Owner\Local Settings\Temporary Internet Files\Content.IE5\GNRZQO95\MCj0424760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9599" y="764704"/>
            <a:ext cx="1244732" cy="173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正方形/長方形 10"/>
          <p:cNvSpPr/>
          <p:nvPr/>
        </p:nvSpPr>
        <p:spPr>
          <a:xfrm>
            <a:off x="6129153" y="2984188"/>
            <a:ext cx="1514661" cy="21994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 sz="14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664810" y="3635611"/>
            <a:ext cx="464344" cy="15468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左右矢印 13"/>
          <p:cNvSpPr/>
          <p:nvPr/>
        </p:nvSpPr>
        <p:spPr>
          <a:xfrm>
            <a:off x="1517302" y="1196752"/>
            <a:ext cx="1643063" cy="980359"/>
          </a:xfrm>
          <a:prstGeom prst="left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26" name="Picture 2" descr="C:\Documents and Settings\Owner\Local Settings\Temporary Internet Files\Content.IE5\ZFTRF1SW\MCj0198314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8888" y="3709323"/>
            <a:ext cx="996951" cy="1557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正方形/長方形 17"/>
          <p:cNvSpPr/>
          <p:nvPr/>
        </p:nvSpPr>
        <p:spPr>
          <a:xfrm>
            <a:off x="6500815" y="1338688"/>
            <a:ext cx="1143000" cy="12739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7000878" y="2612602"/>
            <a:ext cx="642937" cy="363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7924148" y="3595345"/>
            <a:ext cx="1000125" cy="1637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7638397" y="4390399"/>
            <a:ext cx="285751" cy="818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右矢印 24"/>
          <p:cNvSpPr/>
          <p:nvPr/>
        </p:nvSpPr>
        <p:spPr>
          <a:xfrm rot="21339523">
            <a:off x="1335612" y="4641560"/>
            <a:ext cx="7049292" cy="812308"/>
          </a:xfrm>
          <a:prstGeom prst="rightArrow">
            <a:avLst>
              <a:gd name="adj1" fmla="val 49261"/>
              <a:gd name="adj2" fmla="val 10260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28" name="Picture 4" descr="C:\Documents and Settings\Owner\Local Settings\Temporary Internet Files\Content.IE5\7VDBJH8W\MCj0343549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7610" y="4285284"/>
            <a:ext cx="523875" cy="80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タイトル 1"/>
          <p:cNvSpPr txBox="1">
            <a:spLocks/>
          </p:cNvSpPr>
          <p:nvPr/>
        </p:nvSpPr>
        <p:spPr>
          <a:xfrm>
            <a:off x="107504" y="210489"/>
            <a:ext cx="8901146" cy="77023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ja-JP" sz="3600" kern="1200">
                <a:solidFill>
                  <a:schemeClr val="tx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altLang="en-US" sz="5400" dirty="0">
                <a:solidFill>
                  <a:srgbClr val="FF0000"/>
                </a:solidFill>
              </a:rPr>
              <a:t>宅老所</a:t>
            </a:r>
            <a:r>
              <a:rPr altLang="en-US" sz="4800" dirty="0">
                <a:solidFill>
                  <a:prstClr val="white"/>
                </a:solidFill>
              </a:rPr>
              <a:t>「のぞみホーム」</a:t>
            </a:r>
            <a:r>
              <a:rPr altLang="en-US" dirty="0">
                <a:solidFill>
                  <a:prstClr val="white"/>
                </a:solidFill>
              </a:rPr>
              <a:t>（栃木県</a:t>
            </a:r>
            <a:r>
              <a:rPr altLang="en-US" dirty="0" smtClean="0">
                <a:solidFill>
                  <a:prstClr val="white"/>
                </a:solidFill>
              </a:rPr>
              <a:t>）</a:t>
            </a:r>
            <a:endParaRPr altLang="en-US" dirty="0">
              <a:solidFill>
                <a:prstClr val="white"/>
              </a:solidFill>
            </a:endParaRPr>
          </a:p>
        </p:txBody>
      </p:sp>
      <p:pic>
        <p:nvPicPr>
          <p:cNvPr id="26" name="Picture 8" descr="C:\Documents and Settings\Owner\Local Settings\Temporary Internet Files\Content.IE5\GNRZQO95\MCj0424760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99761" y="2492896"/>
            <a:ext cx="1303117" cy="181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8" descr="C:\Documents and Settings\Owner\Local Settings\Temporary Internet Files\Content.IE5\GNRZQO95\MCj0424760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9599" y="4365104"/>
            <a:ext cx="1277007" cy="1781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51" descr="j0431627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2" y="864852"/>
            <a:ext cx="2728135" cy="272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2697590" y="3578100"/>
            <a:ext cx="335059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kumimoji="1" lang="ja-JP" altLang="en-US" sz="48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通い</a:t>
            </a:r>
            <a:endParaRPr kumimoji="1" lang="en-US" altLang="ja-JP" sz="48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defRPr/>
            </a:pP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貸家（平屋）で開始</a:t>
            </a:r>
          </a:p>
        </p:txBody>
      </p:sp>
      <p:sp>
        <p:nvSpPr>
          <p:cNvPr id="30" name="左右矢印 29"/>
          <p:cNvSpPr/>
          <p:nvPr/>
        </p:nvSpPr>
        <p:spPr>
          <a:xfrm>
            <a:off x="1452112" y="2780928"/>
            <a:ext cx="1643063" cy="723586"/>
          </a:xfrm>
          <a:prstGeom prst="leftRightArrow">
            <a:avLst>
              <a:gd name="adj1" fmla="val 50000"/>
              <a:gd name="adj2" fmla="val 7178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左右矢印 30"/>
          <p:cNvSpPr/>
          <p:nvPr/>
        </p:nvSpPr>
        <p:spPr>
          <a:xfrm>
            <a:off x="1452112" y="3573016"/>
            <a:ext cx="1643063" cy="723586"/>
          </a:xfrm>
          <a:prstGeom prst="leftRightArrow">
            <a:avLst>
              <a:gd name="adj1" fmla="val 50000"/>
              <a:gd name="adj2" fmla="val 7178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乗算記号 21"/>
          <p:cNvSpPr/>
          <p:nvPr/>
        </p:nvSpPr>
        <p:spPr>
          <a:xfrm>
            <a:off x="-35457" y="4509120"/>
            <a:ext cx="1507118" cy="179899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8336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テキスト ボックス 1"/>
          <p:cNvSpPr txBox="1">
            <a:spLocks noChangeArrowheads="1"/>
          </p:cNvSpPr>
          <p:nvPr/>
        </p:nvSpPr>
        <p:spPr bwMode="auto">
          <a:xfrm>
            <a:off x="179512" y="250680"/>
            <a:ext cx="87868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ja-JP" altLang="en-US" sz="4000" dirty="0">
                <a:latin typeface="Meiryo UI" panose="020B0604030504040204" pitchFamily="50" charset="-128"/>
                <a:ea typeface="Meiryo UI" panose="020B0604030504040204" pitchFamily="50" charset="-128"/>
              </a:rPr>
              <a:t>宅</a:t>
            </a:r>
            <a:r>
              <a:rPr kumimoji="1" lang="ja-JP" altLang="en-US" sz="4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老所を厚生労働省が制度化</a:t>
            </a:r>
            <a:endParaRPr kumimoji="1" lang="en-US" altLang="ja-JP" sz="4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867" name="テキスト ボックス 2"/>
          <p:cNvSpPr txBox="1">
            <a:spLocks noChangeArrowheads="1"/>
          </p:cNvSpPr>
          <p:nvPr/>
        </p:nvSpPr>
        <p:spPr bwMode="auto">
          <a:xfrm>
            <a:off x="321692" y="1052736"/>
            <a:ext cx="8786812" cy="577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ja-JP" sz="20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20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基本方針</a:t>
            </a:r>
            <a:r>
              <a:rPr kumimoji="1" lang="en-US" altLang="ja-JP" sz="2000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20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基準省令</a:t>
            </a:r>
            <a:r>
              <a:rPr kumimoji="1" lang="en-US" altLang="ja-JP" sz="20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62</a:t>
            </a:r>
            <a:r>
              <a:rPr kumimoji="1" lang="ja-JP" altLang="en-US" sz="20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条</a:t>
            </a:r>
            <a:endParaRPr kumimoji="1" lang="en-US" altLang="ja-JP" sz="20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要介護者について、その居宅において、又はサービスの拠点に通わせ、</a:t>
            </a:r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若しくは</a:t>
            </a: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短期間宿泊させ、当該拠点において</a:t>
            </a:r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endParaRPr kumimoji="1"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0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4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家庭的</a:t>
            </a:r>
            <a:r>
              <a:rPr kumimoji="1" lang="ja-JP" altLang="en-US" sz="4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</a:t>
            </a:r>
            <a:r>
              <a:rPr kumimoji="1" lang="ja-JP" altLang="en-US" sz="4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環境</a:t>
            </a:r>
            <a:endParaRPr kumimoji="1" lang="en-US" altLang="ja-JP" sz="4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4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4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</a:t>
            </a:r>
            <a:r>
              <a:rPr kumimoji="1" lang="ja-JP" altLang="en-US" sz="4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と</a:t>
            </a:r>
            <a:r>
              <a:rPr kumimoji="1" lang="ja-JP" altLang="en-US" sz="4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地域住民との交流の</a:t>
            </a:r>
            <a:r>
              <a:rPr kumimoji="1" lang="ja-JP" altLang="en-US" sz="4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下</a:t>
            </a:r>
            <a:endParaRPr kumimoji="1" lang="en-US" altLang="ja-JP" sz="44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000" dirty="0" smtClean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800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</a:t>
            </a: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、入浴、排せつ、食事等の介護その他の日常生活上の世話及び機能訓練を</a:t>
            </a:r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行うこと</a:t>
            </a: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により、利用者がその有する能力</a:t>
            </a:r>
            <a:r>
              <a:rPr kumimoji="1" lang="ja-JP" altLang="en-US" sz="28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に応じ</a:t>
            </a:r>
            <a:r>
              <a:rPr kumimoji="1" lang="ja-JP" altLang="en-US" sz="2800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その</a:t>
            </a:r>
            <a:endParaRPr kumimoji="1" lang="en-US" altLang="ja-JP" sz="2800" dirty="0" smtClean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050" dirty="0" smtClean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4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居宅</a:t>
            </a:r>
            <a:r>
              <a:rPr kumimoji="1" lang="ja-JP" altLang="en-US" sz="4000" dirty="0">
                <a:latin typeface="Meiryo UI" panose="020B0604030504040204" pitchFamily="50" charset="-128"/>
                <a:ea typeface="Meiryo UI" panose="020B0604030504040204" pitchFamily="50" charset="-128"/>
              </a:rPr>
              <a:t>において</a:t>
            </a:r>
            <a:r>
              <a:rPr kumimoji="1" lang="ja-JP" altLang="en-US" sz="4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自立した日常</a:t>
            </a:r>
            <a:r>
              <a:rPr kumimoji="1" lang="ja-JP" altLang="en-US" sz="4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生活を営む</a:t>
            </a:r>
            <a:endParaRPr kumimoji="1" lang="en-US" altLang="ja-JP" sz="44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050" dirty="0" smtClean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800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こと</a:t>
            </a: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ができるようにするものでなければならない</a:t>
            </a:r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。 </a:t>
            </a:r>
          </a:p>
        </p:txBody>
      </p:sp>
    </p:spTree>
    <p:extLst>
      <p:ext uri="{BB962C8B-B14F-4D97-AF65-F5344CB8AC3E}">
        <p14:creationId xmlns:p14="http://schemas.microsoft.com/office/powerpoint/2010/main" val="4012293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テキスト ボックス 1"/>
          <p:cNvSpPr txBox="1">
            <a:spLocks noChangeArrowheads="1"/>
          </p:cNvSpPr>
          <p:nvPr/>
        </p:nvSpPr>
        <p:spPr bwMode="auto">
          <a:xfrm>
            <a:off x="190891" y="1052736"/>
            <a:ext cx="38472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ja-JP" altLang="en-US" sz="4800" dirty="0">
                <a:solidFill>
                  <a:srgbClr val="F79646">
                    <a:lumMod val="7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小規模</a:t>
            </a:r>
            <a:r>
              <a:rPr kumimoji="1" lang="ja-JP" altLang="en-US" sz="4000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って？</a:t>
            </a:r>
            <a:endParaRPr kumimoji="1" lang="en-US" altLang="ja-JP" sz="4000" dirty="0" smtClean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タイトル 1"/>
          <p:cNvSpPr txBox="1">
            <a:spLocks/>
          </p:cNvSpPr>
          <p:nvPr/>
        </p:nvSpPr>
        <p:spPr>
          <a:xfrm>
            <a:off x="242854" y="144162"/>
            <a:ext cx="7543802" cy="77023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ja-JP" sz="3600" kern="1200">
                <a:solidFill>
                  <a:schemeClr val="tx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altLang="en-US" sz="4800" dirty="0" smtClean="0">
                <a:solidFill>
                  <a:srgbClr val="FF0000"/>
                </a:solidFill>
              </a:rPr>
              <a:t>小</a:t>
            </a:r>
            <a:r>
              <a:rPr altLang="en-US" sz="4800" dirty="0" smtClean="0">
                <a:solidFill>
                  <a:schemeClr val="tx1"/>
                </a:solidFill>
              </a:rPr>
              <a:t>規模</a:t>
            </a:r>
            <a:r>
              <a:rPr altLang="en-US" sz="4800" dirty="0" smtClean="0">
                <a:solidFill>
                  <a:srgbClr val="FF0000"/>
                </a:solidFill>
              </a:rPr>
              <a:t>多</a:t>
            </a:r>
            <a:r>
              <a:rPr altLang="en-US" sz="4800" dirty="0" smtClean="0">
                <a:solidFill>
                  <a:schemeClr val="tx1"/>
                </a:solidFill>
              </a:rPr>
              <a:t>機能型</a:t>
            </a:r>
            <a:r>
              <a:rPr altLang="en-US" sz="4800" dirty="0" smtClean="0">
                <a:solidFill>
                  <a:srgbClr val="FF0000"/>
                </a:solidFill>
              </a:rPr>
              <a:t>居宅</a:t>
            </a:r>
            <a:r>
              <a:rPr altLang="en-US" sz="4800" dirty="0" smtClean="0">
                <a:solidFill>
                  <a:schemeClr val="tx1"/>
                </a:solidFill>
              </a:rPr>
              <a:t>介護</a:t>
            </a:r>
            <a:endParaRPr altLang="en-US" sz="4800" dirty="0">
              <a:solidFill>
                <a:schemeClr val="tx1"/>
              </a:solidFill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242855" y="2166561"/>
            <a:ext cx="4401153" cy="34226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登録定員</a:t>
            </a:r>
            <a:r>
              <a:rPr kumimoji="1" lang="en-US" altLang="ja-JP" sz="4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25</a:t>
            </a:r>
            <a:r>
              <a:rPr kumimoji="1" lang="ja-JP" altLang="en-US" sz="36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名　</a:t>
            </a:r>
            <a:endParaRPr kumimoji="1" lang="en-US" altLang="ja-JP" sz="36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通い定員</a:t>
            </a:r>
            <a:r>
              <a:rPr kumimoji="1" lang="ja-JP" altLang="en-US" sz="36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最大</a:t>
            </a:r>
            <a:r>
              <a:rPr kumimoji="1" lang="en-US" altLang="ja-JP" sz="4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kumimoji="1" lang="ja-JP" altLang="en-US" sz="36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kumimoji="1" lang="en-US" altLang="ja-JP" sz="36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r>
              <a:rPr kumimoji="1" lang="en-US" altLang="ja-JP" sz="36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36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登録定員</a:t>
            </a:r>
            <a:r>
              <a:rPr kumimoji="1" lang="en-US" altLang="ja-JP" sz="36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1/2</a:t>
            </a:r>
            <a:r>
              <a:rPr kumimoji="1" lang="en-US" altLang="ja-JP" sz="3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en-US" altLang="ja-JP" sz="36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泊り定員</a:t>
            </a:r>
            <a:r>
              <a:rPr kumimoji="1" lang="ja-JP" altLang="en-US" sz="36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最大</a:t>
            </a:r>
            <a:r>
              <a:rPr kumimoji="1" lang="en-US" altLang="ja-JP" sz="4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kumimoji="1" lang="ja-JP" altLang="en-US" sz="36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kumimoji="1" lang="en-US" altLang="ja-JP" sz="36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r>
              <a:rPr kumimoji="1" lang="en-US" altLang="ja-JP" sz="36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36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通い定員</a:t>
            </a:r>
            <a:r>
              <a:rPr kumimoji="1" lang="en-US" altLang="ja-JP" sz="36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1/3</a:t>
            </a:r>
            <a:r>
              <a:rPr kumimoji="1" lang="en-US" altLang="ja-JP" sz="3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ja-JP" altLang="en-US" sz="36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1"/>
          <p:cNvSpPr txBox="1">
            <a:spLocks noChangeArrowheads="1"/>
          </p:cNvSpPr>
          <p:nvPr/>
        </p:nvSpPr>
        <p:spPr bwMode="auto">
          <a:xfrm>
            <a:off x="4739513" y="1052736"/>
            <a:ext cx="38472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ja-JP" altLang="en-US" sz="4800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多機能</a:t>
            </a:r>
            <a:r>
              <a:rPr kumimoji="1" lang="ja-JP" altLang="en-US" sz="40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って</a:t>
            </a:r>
            <a:r>
              <a:rPr kumimoji="1" lang="ja-JP" altLang="en-US" sz="4000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？</a:t>
            </a:r>
            <a:endParaRPr kumimoji="1" lang="en-US" altLang="ja-JP" sz="4000" dirty="0" smtClean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5082907" y="2166561"/>
            <a:ext cx="3809573" cy="3422679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8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5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通い</a:t>
            </a:r>
            <a:r>
              <a:rPr kumimoji="1" lang="ja-JP" altLang="en-US" sz="4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も</a:t>
            </a:r>
            <a:endParaRPr kumimoji="1" lang="en-US" altLang="ja-JP" sz="4800" dirty="0" smtClean="0">
              <a:solidFill>
                <a:prstClr val="black">
                  <a:lumMod val="75000"/>
                  <a:lumOff val="2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48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ja-JP" altLang="en-US" sz="5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訪問</a:t>
            </a:r>
            <a:r>
              <a:rPr kumimoji="1" lang="ja-JP" altLang="en-US" sz="4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も</a:t>
            </a:r>
            <a:endParaRPr kumimoji="1" lang="en-US" altLang="ja-JP" sz="4800" dirty="0" smtClean="0">
              <a:solidFill>
                <a:prstClr val="black">
                  <a:lumMod val="75000"/>
                  <a:lumOff val="2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48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kumimoji="1" lang="ja-JP" altLang="en-US" sz="5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泊り</a:t>
            </a:r>
            <a:r>
              <a:rPr kumimoji="1" lang="ja-JP" altLang="en-US" sz="4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も</a:t>
            </a:r>
            <a:endParaRPr kumimoji="1" lang="en-US" altLang="ja-JP" sz="4800" dirty="0">
              <a:solidFill>
                <a:prstClr val="black">
                  <a:lumMod val="75000"/>
                  <a:lumOff val="2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48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kumimoji="1" lang="ja-JP" altLang="en-US" sz="4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できる</a:t>
            </a:r>
            <a:endParaRPr kumimoji="1" lang="en-US" altLang="ja-JP" sz="4800" dirty="0" smtClean="0">
              <a:solidFill>
                <a:prstClr val="black">
                  <a:lumMod val="75000"/>
                  <a:lumOff val="2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7117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/>
          <p:cNvSpPr txBox="1"/>
          <p:nvPr/>
        </p:nvSpPr>
        <p:spPr>
          <a:xfrm>
            <a:off x="185524" y="657270"/>
            <a:ext cx="26684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b="1" dirty="0" smtClean="0">
                <a:solidFill>
                  <a:srgbClr val="FF99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地域</a:t>
            </a:r>
            <a:endParaRPr kumimoji="1" lang="en-US" altLang="ja-JP" sz="6600" b="1" dirty="0" smtClean="0">
              <a:solidFill>
                <a:srgbClr val="FF99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6600" b="1" dirty="0">
                <a:solidFill>
                  <a:srgbClr val="FF99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sz="6600" b="1" dirty="0" smtClean="0">
                <a:solidFill>
                  <a:srgbClr val="FF99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</a:t>
            </a:r>
            <a:endParaRPr kumimoji="1" lang="en-US" altLang="ja-JP" sz="6600" b="1" dirty="0" smtClean="0">
              <a:solidFill>
                <a:srgbClr val="FF99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6600" b="1" dirty="0" smtClean="0">
                <a:solidFill>
                  <a:srgbClr val="FF99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支える</a:t>
            </a:r>
            <a:endParaRPr kumimoji="1" lang="en-US" altLang="ja-JP" sz="6600" b="1" dirty="0" smtClean="0">
              <a:solidFill>
                <a:srgbClr val="FF99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4" r="32869"/>
          <a:stretch/>
        </p:blipFill>
        <p:spPr>
          <a:xfrm>
            <a:off x="2944923" y="167701"/>
            <a:ext cx="6033235" cy="656060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8" r="-2129"/>
          <a:stretch/>
        </p:blipFill>
        <p:spPr>
          <a:xfrm>
            <a:off x="3541730" y="1929323"/>
            <a:ext cx="641870" cy="405362"/>
          </a:xfrm>
          <a:prstGeom prst="roundRect">
            <a:avLst>
              <a:gd name="adj" fmla="val 8594"/>
            </a:avLst>
          </a:prstGeom>
          <a:solidFill>
            <a:srgbClr val="FF6600">
              <a:alpha val="15000"/>
            </a:srgbClr>
          </a:solidFill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8" r="-2129"/>
          <a:stretch/>
        </p:blipFill>
        <p:spPr>
          <a:xfrm>
            <a:off x="5152065" y="2414668"/>
            <a:ext cx="641870" cy="405362"/>
          </a:xfrm>
          <a:prstGeom prst="roundRect">
            <a:avLst>
              <a:gd name="adj" fmla="val 8594"/>
            </a:avLst>
          </a:prstGeom>
          <a:solidFill>
            <a:srgbClr val="FF6600">
              <a:alpha val="15000"/>
            </a:srgbClr>
          </a:solidFill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8" r="-2129"/>
          <a:stretch/>
        </p:blipFill>
        <p:spPr>
          <a:xfrm>
            <a:off x="6039228" y="1523961"/>
            <a:ext cx="641870" cy="405362"/>
          </a:xfrm>
          <a:prstGeom prst="roundRect">
            <a:avLst>
              <a:gd name="adj" fmla="val 8594"/>
            </a:avLst>
          </a:prstGeom>
          <a:solidFill>
            <a:srgbClr val="FF6600">
              <a:alpha val="15000"/>
            </a:srgbClr>
          </a:solidFill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8" r="-2129"/>
          <a:stretch/>
        </p:blipFill>
        <p:spPr>
          <a:xfrm>
            <a:off x="6140028" y="4343760"/>
            <a:ext cx="641870" cy="405362"/>
          </a:xfrm>
          <a:prstGeom prst="roundRect">
            <a:avLst>
              <a:gd name="adj" fmla="val 8594"/>
            </a:avLst>
          </a:prstGeom>
          <a:solidFill>
            <a:srgbClr val="FF6600">
              <a:alpha val="15000"/>
            </a:srgbClr>
          </a:solidFill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8" r="-2129"/>
          <a:stretch/>
        </p:blipFill>
        <p:spPr>
          <a:xfrm>
            <a:off x="6294108" y="2414668"/>
            <a:ext cx="641870" cy="405362"/>
          </a:xfrm>
          <a:prstGeom prst="roundRect">
            <a:avLst>
              <a:gd name="adj" fmla="val 8594"/>
            </a:avLst>
          </a:prstGeom>
          <a:solidFill>
            <a:srgbClr val="FF6600">
              <a:alpha val="15000"/>
            </a:srgbClr>
          </a:solidFill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8" r="-2129"/>
          <a:stretch/>
        </p:blipFill>
        <p:spPr>
          <a:xfrm>
            <a:off x="6776586" y="3851841"/>
            <a:ext cx="641870" cy="405362"/>
          </a:xfrm>
          <a:prstGeom prst="roundRect">
            <a:avLst>
              <a:gd name="adj" fmla="val 8594"/>
            </a:avLst>
          </a:prstGeom>
          <a:solidFill>
            <a:srgbClr val="FF6600">
              <a:alpha val="15000"/>
            </a:srgbClr>
          </a:solidFill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8" r="-2129"/>
          <a:stretch/>
        </p:blipFill>
        <p:spPr>
          <a:xfrm>
            <a:off x="5350976" y="3918066"/>
            <a:ext cx="641870" cy="405362"/>
          </a:xfrm>
          <a:prstGeom prst="roundRect">
            <a:avLst>
              <a:gd name="adj" fmla="val 8594"/>
            </a:avLst>
          </a:prstGeom>
          <a:solidFill>
            <a:srgbClr val="FF6600">
              <a:alpha val="15000"/>
            </a:srgbClr>
          </a:solidFill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8" r="-2129"/>
          <a:stretch/>
        </p:blipFill>
        <p:spPr>
          <a:xfrm>
            <a:off x="7453886" y="4323427"/>
            <a:ext cx="641870" cy="405362"/>
          </a:xfrm>
          <a:prstGeom prst="roundRect">
            <a:avLst>
              <a:gd name="adj" fmla="val 8594"/>
            </a:avLst>
          </a:prstGeom>
          <a:solidFill>
            <a:srgbClr val="FF6600">
              <a:alpha val="15000"/>
            </a:srgbClr>
          </a:solidFill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8" r="-2129"/>
          <a:stretch/>
        </p:blipFill>
        <p:spPr>
          <a:xfrm>
            <a:off x="6104523" y="5002168"/>
            <a:ext cx="641870" cy="405362"/>
          </a:xfrm>
          <a:prstGeom prst="roundRect">
            <a:avLst>
              <a:gd name="adj" fmla="val 8594"/>
            </a:avLst>
          </a:prstGeom>
          <a:solidFill>
            <a:srgbClr val="FF6600">
              <a:alpha val="15000"/>
            </a:srgbClr>
          </a:solidFill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8" r="-2129"/>
          <a:stretch/>
        </p:blipFill>
        <p:spPr>
          <a:xfrm>
            <a:off x="5143485" y="4949602"/>
            <a:ext cx="641870" cy="405362"/>
          </a:xfrm>
          <a:prstGeom prst="roundRect">
            <a:avLst>
              <a:gd name="adj" fmla="val 8594"/>
            </a:avLst>
          </a:prstGeom>
          <a:solidFill>
            <a:srgbClr val="FF6600">
              <a:alpha val="15000"/>
            </a:srgbClr>
          </a:solidFill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8" r="-2129"/>
          <a:stretch/>
        </p:blipFill>
        <p:spPr>
          <a:xfrm>
            <a:off x="6874053" y="5407530"/>
            <a:ext cx="641870" cy="405362"/>
          </a:xfrm>
          <a:prstGeom prst="roundRect">
            <a:avLst>
              <a:gd name="adj" fmla="val 8594"/>
            </a:avLst>
          </a:prstGeom>
          <a:solidFill>
            <a:srgbClr val="FF6600">
              <a:alpha val="15000"/>
            </a:srgbClr>
          </a:solidFill>
          <a:ln>
            <a:noFill/>
          </a:ln>
          <a:effectLst>
            <a:reflection endPos="0" dist="50800" dir="5400000" sy="-100000" algn="bl" rotWithShape="0"/>
          </a:effectLst>
        </p:spPr>
      </p:pic>
      <p:sp>
        <p:nvSpPr>
          <p:cNvPr id="26" name="円/楕円 25"/>
          <p:cNvSpPr/>
          <p:nvPr/>
        </p:nvSpPr>
        <p:spPr>
          <a:xfrm>
            <a:off x="5671911" y="1640004"/>
            <a:ext cx="2028557" cy="1954690"/>
          </a:xfrm>
          <a:prstGeom prst="ellipse">
            <a:avLst/>
          </a:prstGeom>
          <a:solidFill>
            <a:srgbClr val="FF6600">
              <a:alpha val="15000"/>
            </a:srgbClr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8" r="-2129"/>
          <a:stretch/>
        </p:blipFill>
        <p:spPr>
          <a:xfrm>
            <a:off x="6553118" y="3061207"/>
            <a:ext cx="641870" cy="405362"/>
          </a:xfrm>
          <a:prstGeom prst="roundRect">
            <a:avLst>
              <a:gd name="adj" fmla="val 8594"/>
            </a:avLst>
          </a:prstGeom>
          <a:solidFill>
            <a:srgbClr val="FF6600">
              <a:alpha val="15000"/>
            </a:srgbClr>
          </a:solidFill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39" name="図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8" r="-2129"/>
          <a:stretch/>
        </p:blipFill>
        <p:spPr>
          <a:xfrm>
            <a:off x="5312091" y="3060017"/>
            <a:ext cx="641870" cy="405362"/>
          </a:xfrm>
          <a:prstGeom prst="roundRect">
            <a:avLst>
              <a:gd name="adj" fmla="val 8594"/>
            </a:avLst>
          </a:prstGeom>
          <a:solidFill>
            <a:srgbClr val="FF6600">
              <a:alpha val="15000"/>
            </a:srgbClr>
          </a:solidFill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40" name="図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8" r="-2129"/>
          <a:stretch/>
        </p:blipFill>
        <p:spPr>
          <a:xfrm>
            <a:off x="4670221" y="1837800"/>
            <a:ext cx="641870" cy="405362"/>
          </a:xfrm>
          <a:prstGeom prst="roundRect">
            <a:avLst>
              <a:gd name="adj" fmla="val 8594"/>
            </a:avLst>
          </a:prstGeom>
          <a:solidFill>
            <a:srgbClr val="FF6600">
              <a:alpha val="15000"/>
            </a:srgbClr>
          </a:solidFill>
          <a:ln>
            <a:noFill/>
          </a:ln>
          <a:effectLst>
            <a:reflection endPos="0" dist="50800" dir="5400000" sy="-100000" algn="bl" rotWithShape="0"/>
          </a:effectLst>
        </p:spPr>
      </p:pic>
      <p:sp>
        <p:nvSpPr>
          <p:cNvPr id="41" name="円/楕円 40"/>
          <p:cNvSpPr/>
          <p:nvPr/>
        </p:nvSpPr>
        <p:spPr>
          <a:xfrm>
            <a:off x="4586486" y="1767285"/>
            <a:ext cx="2028557" cy="1954690"/>
          </a:xfrm>
          <a:prstGeom prst="ellipse">
            <a:avLst/>
          </a:prstGeom>
          <a:solidFill>
            <a:srgbClr val="FF6600">
              <a:alpha val="15000"/>
            </a:srgbClr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5279829" y="749297"/>
            <a:ext cx="2028557" cy="1954690"/>
          </a:xfrm>
          <a:prstGeom prst="ellipse">
            <a:avLst/>
          </a:prstGeom>
          <a:solidFill>
            <a:srgbClr val="FF6600">
              <a:alpha val="15000"/>
            </a:srgbClr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6180709" y="3137152"/>
            <a:ext cx="2028557" cy="1954690"/>
          </a:xfrm>
          <a:prstGeom prst="ellipse">
            <a:avLst/>
          </a:prstGeom>
          <a:solidFill>
            <a:srgbClr val="FF6600">
              <a:alpha val="15000"/>
            </a:srgbClr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6918359" y="3572060"/>
            <a:ext cx="2028557" cy="1954690"/>
          </a:xfrm>
          <a:prstGeom prst="ellipse">
            <a:avLst/>
          </a:prstGeom>
          <a:solidFill>
            <a:srgbClr val="FF6600">
              <a:alpha val="15000"/>
            </a:srgbClr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5995363" y="4549405"/>
            <a:ext cx="2028557" cy="1954690"/>
          </a:xfrm>
          <a:prstGeom prst="ellipse">
            <a:avLst/>
          </a:prstGeom>
          <a:solidFill>
            <a:srgbClr val="FF6600">
              <a:alpha val="15000"/>
            </a:srgbClr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3907368" y="1182462"/>
            <a:ext cx="2028557" cy="1954690"/>
          </a:xfrm>
          <a:prstGeom prst="ellipse">
            <a:avLst/>
          </a:prstGeom>
          <a:solidFill>
            <a:srgbClr val="FF6600">
              <a:alpha val="15000"/>
            </a:srgbClr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2944923" y="1332437"/>
            <a:ext cx="2028557" cy="1954690"/>
          </a:xfrm>
          <a:prstGeom prst="ellipse">
            <a:avLst/>
          </a:prstGeom>
          <a:solidFill>
            <a:srgbClr val="FF6600">
              <a:alpha val="15000"/>
            </a:srgbClr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4464447" y="4060043"/>
            <a:ext cx="2028557" cy="1954690"/>
          </a:xfrm>
          <a:prstGeom prst="ellipse">
            <a:avLst/>
          </a:prstGeom>
          <a:solidFill>
            <a:srgbClr val="FF6600">
              <a:alpha val="15000"/>
            </a:srgbClr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4753341" y="3250159"/>
            <a:ext cx="2028557" cy="1954690"/>
          </a:xfrm>
          <a:prstGeom prst="ellipse">
            <a:avLst/>
          </a:prstGeom>
          <a:solidFill>
            <a:srgbClr val="FF6600">
              <a:alpha val="15000"/>
            </a:srgbClr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5683707" y="3607514"/>
            <a:ext cx="2028557" cy="1954690"/>
          </a:xfrm>
          <a:prstGeom prst="ellipse">
            <a:avLst/>
          </a:prstGeom>
          <a:solidFill>
            <a:srgbClr val="FF6600">
              <a:alpha val="15000"/>
            </a:srgbClr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4670221" y="2337649"/>
            <a:ext cx="2028557" cy="1954690"/>
          </a:xfrm>
          <a:prstGeom prst="ellipse">
            <a:avLst/>
          </a:prstGeom>
          <a:solidFill>
            <a:srgbClr val="FF6600">
              <a:alpha val="15000"/>
            </a:srgbClr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5904080" y="2375328"/>
            <a:ext cx="2028557" cy="1954690"/>
          </a:xfrm>
          <a:prstGeom prst="ellipse">
            <a:avLst/>
          </a:prstGeom>
          <a:solidFill>
            <a:srgbClr val="FF6600">
              <a:alpha val="15000"/>
            </a:srgbClr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702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598215"/>
              </p:ext>
            </p:extLst>
          </p:nvPr>
        </p:nvGraphicFramePr>
        <p:xfrm>
          <a:off x="179512" y="188639"/>
          <a:ext cx="8784975" cy="6403768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1677978"/>
                <a:gridCol w="2656708"/>
                <a:gridCol w="1647670"/>
                <a:gridCol w="2802619"/>
              </a:tblGrid>
              <a:tr h="57606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/>
                        <a:t>地域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/>
                        <a:t>施設名</a:t>
                      </a:r>
                      <a:endParaRPr kumimoji="1" lang="ja-JP" altLang="en-US" sz="3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/>
                        <a:t>地域</a:t>
                      </a:r>
                      <a:endParaRPr kumimoji="1" lang="ja-JP" alt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/>
                        <a:t>施設名</a:t>
                      </a:r>
                      <a:endParaRPr kumimoji="1" lang="ja-JP" altLang="en-US" sz="3200" dirty="0"/>
                    </a:p>
                  </a:txBody>
                  <a:tcPr anchor="ctr"/>
                </a:tc>
              </a:tr>
              <a:tr h="72808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/>
                        <a:t>村岡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湘南ケアホームえん</a:t>
                      </a:r>
                      <a:endParaRPr kumimoji="1" lang="ja-JP" altLang="en-US" sz="2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/>
                        <a:t>藤沢</a:t>
                      </a:r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err="1" smtClean="0"/>
                        <a:t>ぐる</a:t>
                      </a:r>
                      <a:r>
                        <a:rPr kumimoji="1" lang="ja-JP" altLang="en-US" sz="2000" dirty="0" smtClean="0"/>
                        <a:t>ー</a:t>
                      </a:r>
                      <a:r>
                        <a:rPr kumimoji="1" lang="ja-JP" altLang="en-US" sz="2000" dirty="0" err="1" smtClean="0"/>
                        <a:t>ぷ</a:t>
                      </a:r>
                      <a:r>
                        <a:rPr kumimoji="1" lang="ja-JP" altLang="en-US" sz="2000" dirty="0" smtClean="0"/>
                        <a:t>藤　藤の花</a:t>
                      </a:r>
                      <a:endParaRPr kumimoji="1" lang="ja-JP" altLang="en-US" sz="2000" dirty="0"/>
                    </a:p>
                  </a:txBody>
                  <a:tcPr anchor="ctr"/>
                </a:tc>
              </a:tr>
              <a:tr h="72808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/>
                        <a:t>明治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いこいの郷　花梨</a:t>
                      </a:r>
                      <a:endParaRPr kumimoji="1" lang="ja-JP" altLang="en-US" sz="2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/>
                        <a:t>藤沢</a:t>
                      </a:r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リフシア新明</a:t>
                      </a:r>
                      <a:endParaRPr kumimoji="1" lang="ja-JP" altLang="en-US" sz="2000" dirty="0"/>
                    </a:p>
                  </a:txBody>
                  <a:tcPr anchor="ctr"/>
                </a:tc>
              </a:tr>
              <a:tr h="72808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/>
                        <a:t>辻堂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ホームフレンド辻堂</a:t>
                      </a:r>
                      <a:endParaRPr kumimoji="1" lang="ja-JP" altLang="en-US" sz="2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/>
                        <a:t>善行</a:t>
                      </a:r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こもれ</a:t>
                      </a:r>
                      <a:r>
                        <a:rPr kumimoji="1" lang="ja-JP" altLang="en-US" sz="2000" dirty="0" err="1" smtClean="0"/>
                        <a:t>びの遊</a:t>
                      </a:r>
                      <a:r>
                        <a:rPr kumimoji="1" lang="ja-JP" altLang="en-US" sz="2000" dirty="0" smtClean="0"/>
                        <a:t>（ゆ）</a:t>
                      </a:r>
                      <a:endParaRPr kumimoji="1" lang="ja-JP" altLang="en-US" sz="2000" dirty="0"/>
                    </a:p>
                  </a:txBody>
                  <a:tcPr anchor="ctr"/>
                </a:tc>
              </a:tr>
              <a:tr h="72808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/>
                        <a:t>湘南台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ミモザ白寿庵湘南台</a:t>
                      </a:r>
                      <a:endParaRPr kumimoji="1" lang="ja-JP" altLang="en-US" sz="2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/>
                        <a:t>善行</a:t>
                      </a:r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リフシア善行</a:t>
                      </a:r>
                      <a:endParaRPr kumimoji="1" lang="ja-JP" altLang="en-US" sz="2000" dirty="0"/>
                    </a:p>
                  </a:txBody>
                  <a:tcPr anchor="ctr"/>
                </a:tc>
              </a:tr>
              <a:tr h="72808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/>
                        <a:t>長後</a:t>
                      </a:r>
                      <a:endParaRPr kumimoji="1" lang="en-US" altLang="ja-JP" sz="3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長後いきいき広場</a:t>
                      </a:r>
                      <a:endParaRPr kumimoji="1" lang="ja-JP" altLang="en-US" sz="2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/>
                        <a:t>御所見</a:t>
                      </a:r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こと</a:t>
                      </a:r>
                      <a:r>
                        <a:rPr kumimoji="1" lang="ja-JP" altLang="en-US" sz="2000" dirty="0" err="1" smtClean="0"/>
                        <a:t>りの</a:t>
                      </a:r>
                      <a:r>
                        <a:rPr kumimoji="1" lang="ja-JP" altLang="en-US" sz="2000" dirty="0" smtClean="0"/>
                        <a:t>森　ふじさわ</a:t>
                      </a:r>
                      <a:endParaRPr kumimoji="1" lang="ja-JP" altLang="en-US" sz="2000" dirty="0"/>
                    </a:p>
                  </a:txBody>
                  <a:tcPr anchor="ctr"/>
                </a:tc>
              </a:tr>
              <a:tr h="72808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/>
                        <a:t>長後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ウィル長後</a:t>
                      </a:r>
                      <a:endParaRPr kumimoji="1" lang="en-US" altLang="ja-JP" sz="2000" dirty="0" smtClean="0"/>
                    </a:p>
                    <a:p>
                      <a:pPr algn="ctr"/>
                      <a:r>
                        <a:rPr kumimoji="1" lang="ja-JP" altLang="en-US" sz="2000" dirty="0" smtClean="0"/>
                        <a:t>ステーション</a:t>
                      </a:r>
                      <a:endParaRPr kumimoji="1" lang="ja-JP" altLang="en-US" sz="2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/>
                        <a:t>遠藤</a:t>
                      </a:r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らいふケア湘南台</a:t>
                      </a:r>
                      <a:endParaRPr kumimoji="1" lang="ja-JP" altLang="en-US" sz="2000" dirty="0"/>
                    </a:p>
                  </a:txBody>
                  <a:tcPr anchor="ctr"/>
                </a:tc>
              </a:tr>
              <a:tr h="72808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/>
                        <a:t>六会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おたがいさん</a:t>
                      </a:r>
                      <a:endParaRPr kumimoji="1" lang="ja-JP" altLang="en-US" sz="2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/>
                        <a:t>鵠沼</a:t>
                      </a:r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絆</a:t>
                      </a:r>
                      <a:endParaRPr kumimoji="1" lang="ja-JP" altLang="en-US" sz="2000" dirty="0"/>
                    </a:p>
                  </a:txBody>
                  <a:tcPr anchor="ctr"/>
                </a:tc>
              </a:tr>
              <a:tr h="72808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/>
                        <a:t>六会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おたがいさん</a:t>
                      </a:r>
                      <a:endParaRPr kumimoji="1" lang="en-US" altLang="ja-JP" sz="2000" dirty="0" smtClean="0"/>
                    </a:p>
                    <a:p>
                      <a:pPr algn="ctr"/>
                      <a:r>
                        <a:rPr kumimoji="1" lang="ja-JP" altLang="en-US" sz="2000" dirty="0" smtClean="0"/>
                        <a:t>サテライト</a:t>
                      </a:r>
                      <a:r>
                        <a:rPr kumimoji="1" lang="ja-JP" altLang="en-US" sz="2000" dirty="0" err="1" smtClean="0"/>
                        <a:t>いどばた</a:t>
                      </a:r>
                      <a:endParaRPr kumimoji="1" lang="ja-JP" altLang="en-US" sz="2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/>
                        <a:t>鵠沼</a:t>
                      </a:r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セントケア鵠沼</a:t>
                      </a:r>
                      <a:endParaRPr kumimoji="1" lang="ja-JP" altLang="en-US" sz="2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651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Autofit/>
          </a:bodyPr>
          <a:lstStyle/>
          <a:p>
            <a:r>
              <a:rPr lang="ja-JP" altLang="en-US" sz="115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あ</a:t>
            </a:r>
            <a:r>
              <a:rPr lang="ja-JP" altLang="en-US" sz="11500" dirty="0">
                <a:latin typeface="Meiryo UI" panose="020B0604030504040204" pitchFamily="50" charset="-128"/>
                <a:ea typeface="Meiryo UI" panose="020B0604030504040204" pitchFamily="50" charset="-128"/>
              </a:rPr>
              <a:t>きらめ</a:t>
            </a:r>
            <a:r>
              <a:rPr lang="ja-JP" altLang="en-US" sz="115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ない</a:t>
            </a:r>
            <a:endParaRPr kumimoji="1" lang="ja-JP" altLang="en-US" sz="115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26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タイトル 1"/>
          <p:cNvSpPr txBox="1">
            <a:spLocks/>
          </p:cNvSpPr>
          <p:nvPr/>
        </p:nvSpPr>
        <p:spPr>
          <a:xfrm>
            <a:off x="35496" y="354505"/>
            <a:ext cx="5616624" cy="77023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ja-JP" sz="3600" kern="1200">
                <a:solidFill>
                  <a:schemeClr val="tx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altLang="en-US" sz="4800" dirty="0">
                <a:solidFill>
                  <a:schemeClr val="tx1"/>
                </a:solidFill>
              </a:rPr>
              <a:t>お</a:t>
            </a:r>
            <a:r>
              <a:rPr altLang="en-US" sz="4800" dirty="0">
                <a:solidFill>
                  <a:srgbClr val="FF0000"/>
                </a:solidFill>
              </a:rPr>
              <a:t>金</a:t>
            </a:r>
            <a:r>
              <a:rPr altLang="en-US" sz="4800" dirty="0" smtClean="0">
                <a:solidFill>
                  <a:schemeClr val="tx1"/>
                </a:solidFill>
              </a:rPr>
              <a:t>はいくらかかるの？</a:t>
            </a:r>
            <a:endParaRPr altLang="en-US" sz="4800" dirty="0">
              <a:solidFill>
                <a:schemeClr val="tx1"/>
              </a:solidFill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123863"/>
              </p:ext>
            </p:extLst>
          </p:nvPr>
        </p:nvGraphicFramePr>
        <p:xfrm>
          <a:off x="118241" y="1527672"/>
          <a:ext cx="5245847" cy="4997672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871932"/>
                <a:gridCol w="3373915"/>
              </a:tblGrid>
              <a:tr h="62470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介護度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sz="3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割負担額</a:t>
                      </a:r>
                      <a:endParaRPr kumimoji="1" lang="ja-JP" altLang="en-US" sz="3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70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要支援１</a:t>
                      </a:r>
                      <a:endParaRPr kumimoji="1" lang="en-US" altLang="ja-JP" sz="32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４，８１１円</a:t>
                      </a:r>
                      <a:endParaRPr kumimoji="1" lang="ja-JP" altLang="en-US" sz="3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70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要支援２</a:t>
                      </a:r>
                      <a:endParaRPr kumimoji="1" lang="ja-JP" altLang="en-US" sz="3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８，６０６円</a:t>
                      </a:r>
                      <a:endParaRPr kumimoji="1" lang="ja-JP" altLang="en-US" sz="3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70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要介護１</a:t>
                      </a:r>
                      <a:endParaRPr kumimoji="1" lang="ja-JP" altLang="en-US" sz="3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１２，３０４円</a:t>
                      </a:r>
                      <a:endParaRPr kumimoji="1" lang="ja-JP" altLang="en-US" sz="3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70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要介護２</a:t>
                      </a:r>
                      <a:endParaRPr kumimoji="1" lang="ja-JP" altLang="en-US" sz="3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１７，５７３円</a:t>
                      </a:r>
                      <a:endParaRPr kumimoji="1" lang="ja-JP" altLang="en-US" sz="3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70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要介護３</a:t>
                      </a:r>
                      <a:endParaRPr kumimoji="1" lang="ja-JP" altLang="en-US" sz="3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２５，０６５円</a:t>
                      </a:r>
                      <a:endParaRPr kumimoji="1" lang="ja-JP" altLang="en-US" sz="3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70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要介護４</a:t>
                      </a:r>
                      <a:endParaRPr kumimoji="1" lang="ja-JP" altLang="en-US" sz="3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２７，５５３円</a:t>
                      </a:r>
                      <a:endParaRPr kumimoji="1" lang="ja-JP" altLang="en-US" sz="3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70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要介護５</a:t>
                      </a:r>
                      <a:endParaRPr kumimoji="1" lang="ja-JP" altLang="en-US" sz="3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３０，２６８円</a:t>
                      </a:r>
                      <a:endParaRPr kumimoji="1" lang="ja-JP" altLang="en-US" sz="3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円/楕円 4"/>
          <p:cNvSpPr/>
          <p:nvPr/>
        </p:nvSpPr>
        <p:spPr>
          <a:xfrm>
            <a:off x="5281839" y="144162"/>
            <a:ext cx="3826665" cy="1367937"/>
          </a:xfrm>
          <a:prstGeom prst="ellipse">
            <a:avLst/>
          </a:prstGeom>
          <a:solidFill>
            <a:srgbClr val="FFC0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kumimoji="1" lang="ja-JP" alt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包括報酬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64088" y="1621244"/>
            <a:ext cx="374441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その他費用</a:t>
            </a:r>
            <a:r>
              <a:rPr kumimoji="1" lang="en-US" altLang="ja-JP" sz="2800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kumimoji="1" lang="ja-JP" altLang="en-US" sz="2800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加算</a:t>
            </a:r>
            <a:endParaRPr kumimoji="1" lang="en-US" altLang="ja-JP" sz="2800" dirty="0" smtClean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◎</a:t>
            </a:r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看護職員配置加算　　</a:t>
            </a:r>
            <a:endParaRPr kumimoji="1"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９６９円</a:t>
            </a:r>
            <a:endParaRPr kumimoji="1"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◎</a:t>
            </a:r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初期加算・認知症加算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◎</a:t>
            </a:r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宿泊　</a:t>
            </a:r>
            <a:r>
              <a:rPr kumimoji="1"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2,500</a:t>
            </a:r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r>
              <a:rPr kumimoji="1"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１泊</a:t>
            </a:r>
            <a:endParaRPr kumimoji="1"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◎</a:t>
            </a:r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朝食</a:t>
            </a:r>
            <a:r>
              <a:rPr kumimoji="1"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200</a:t>
            </a:r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endParaRPr kumimoji="1"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 昼食</a:t>
            </a:r>
            <a:r>
              <a:rPr kumimoji="1"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550</a:t>
            </a:r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 夕食</a:t>
            </a:r>
            <a:r>
              <a:rPr kumimoji="1"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500</a:t>
            </a:r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おやつ</a:t>
            </a:r>
            <a:r>
              <a:rPr kumimoji="1"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50</a:t>
            </a:r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endParaRPr kumimoji="1"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◎</a:t>
            </a:r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その他　</a:t>
            </a:r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   </a:t>
            </a:r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おむつなど実費</a:t>
            </a:r>
            <a:endParaRPr kumimoji="1"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442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sz="80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介</a:t>
            </a:r>
            <a:r>
              <a:rPr kumimoji="1" lang="ja-JP" altLang="en-US" sz="8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護保険とは</a:t>
            </a:r>
            <a:endParaRPr kumimoji="1" lang="ja-JP" altLang="en-US" sz="8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141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a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848483" cy="49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90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892480" cy="4752528"/>
          </a:xfrm>
        </p:spPr>
        <p:txBody>
          <a:bodyPr>
            <a:noAutofit/>
          </a:bodyPr>
          <a:lstStyle/>
          <a:p>
            <a:r>
              <a:rPr lang="ja-JP" altLang="en-US" sz="6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デイサービス（通所介護）</a:t>
            </a:r>
            <a: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5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</a:t>
            </a:r>
            <a: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6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小規模多機能型居宅介護</a:t>
            </a:r>
            <a:r>
              <a:rPr lang="en-US" altLang="ja-JP" sz="6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6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6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「通い」</a:t>
            </a:r>
            <a:endParaRPr kumimoji="1"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683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640960" cy="5184576"/>
          </a:xfrm>
        </p:spPr>
        <p:txBody>
          <a:bodyPr anchor="t">
            <a:noAutofit/>
          </a:bodyPr>
          <a:lstStyle/>
          <a:p>
            <a:pPr algn="l"/>
            <a:r>
              <a:rPr lang="en-US" altLang="ja-JP" sz="6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36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6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時間で</a:t>
            </a:r>
            <a: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帰ってしまうと請求はできない</a:t>
            </a:r>
            <a: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だから最低でも</a:t>
            </a:r>
            <a:r>
              <a:rPr lang="en-US" altLang="ja-JP" sz="72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6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時間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はいてもらいたい</a:t>
            </a:r>
            <a: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原則</a:t>
            </a:r>
            <a:r>
              <a:rPr lang="ja-JP" altLang="en-US" sz="8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外出禁止</a:t>
            </a:r>
            <a: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331912" y="188640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デイサービス（通所介護）</a:t>
            </a:r>
            <a:endParaRPr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859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820472" cy="3960440"/>
          </a:xfrm>
        </p:spPr>
        <p:txBody>
          <a:bodyPr anchor="t">
            <a:noAutofit/>
          </a:bodyPr>
          <a:lstStyle/>
          <a:p>
            <a:pPr algn="l"/>
            <a:r>
              <a:rPr lang="ja-JP" altLang="en-US" sz="66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生活に合わせて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決められる</a:t>
            </a:r>
            <a:r>
              <a:rPr lang="en-US" altLang="ja-JP" sz="6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6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66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急な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通いにも対応</a:t>
            </a:r>
            <a:r>
              <a:rPr lang="en-US" altLang="ja-JP" sz="5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5400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訪問も同様</a:t>
            </a:r>
            <a: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323528" y="692696"/>
            <a:ext cx="8661648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小規模多機能型居宅介護</a:t>
            </a:r>
            <a:r>
              <a:rPr lang="en-US" altLang="ja-JP" sz="6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6000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6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「通い」</a:t>
            </a:r>
          </a:p>
        </p:txBody>
      </p:sp>
    </p:spTree>
    <p:extLst>
      <p:ext uri="{BB962C8B-B14F-4D97-AF65-F5344CB8AC3E}">
        <p14:creationId xmlns:p14="http://schemas.microsoft.com/office/powerpoint/2010/main" val="396007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712968" cy="3672408"/>
          </a:xfrm>
        </p:spPr>
        <p:txBody>
          <a:bodyPr>
            <a:noAutofit/>
          </a:bodyPr>
          <a:lstStyle/>
          <a:p>
            <a:r>
              <a:rPr lang="ja-JP" altLang="en-US" sz="6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ショートステイ</a:t>
            </a:r>
            <a: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5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</a:t>
            </a:r>
            <a: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6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小規模多機能型居宅介護</a:t>
            </a:r>
            <a:r>
              <a:rPr lang="en-US" altLang="ja-JP" sz="6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6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6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ja-JP" altLang="en-US" sz="6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泊り</a:t>
            </a:r>
            <a:r>
              <a:rPr lang="ja-JP" altLang="en-US" sz="6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endParaRPr kumimoji="1"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279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628800"/>
            <a:ext cx="8856984" cy="3528392"/>
          </a:xfrm>
        </p:spPr>
        <p:txBody>
          <a:bodyPr anchor="t">
            <a:noAutofit/>
          </a:bodyPr>
          <a:lstStyle/>
          <a:p>
            <a:pPr algn="l">
              <a:lnSpc>
                <a:spcPts val="7600"/>
              </a:lnSpc>
            </a:pP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大きな施設</a:t>
            </a:r>
            <a:r>
              <a:rPr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事前</a:t>
            </a:r>
            <a:r>
              <a:rPr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申し込み</a:t>
            </a:r>
            <a:r>
              <a:rPr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が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必要</a:t>
            </a:r>
            <a: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自宅</a:t>
            </a:r>
            <a:r>
              <a:rPr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環境とは</a:t>
            </a:r>
            <a:r>
              <a:rPr lang="ja-JP" altLang="en-US" sz="66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大きく違う</a:t>
            </a:r>
            <a: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374848" y="188640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ショートステイ</a:t>
            </a:r>
          </a:p>
        </p:txBody>
      </p:sp>
    </p:spTree>
    <p:extLst>
      <p:ext uri="{BB962C8B-B14F-4D97-AF65-F5344CB8AC3E}">
        <p14:creationId xmlns:p14="http://schemas.microsoft.com/office/powerpoint/2010/main" val="307011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373616" cy="1872208"/>
          </a:xfrm>
        </p:spPr>
        <p:txBody>
          <a:bodyPr anchor="t">
            <a:noAutofit/>
          </a:bodyPr>
          <a:lstStyle/>
          <a:p>
            <a:pPr algn="l"/>
            <a:r>
              <a:rPr lang="ja-JP" altLang="en-US" sz="6000" b="1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通い慣れた</a:t>
            </a:r>
            <a:r>
              <a:rPr lang="ja-JP" altLang="en-US" sz="5400" b="1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場所</a:t>
            </a:r>
            <a: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で泊りができる</a:t>
            </a:r>
            <a:r>
              <a:rPr lang="en-US" altLang="ja-JP" sz="5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5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6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急な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泊りにも対応</a:t>
            </a:r>
            <a: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251520" y="908720"/>
            <a:ext cx="8661648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小規模多機能型居宅介護</a:t>
            </a:r>
            <a:r>
              <a:rPr lang="en-US" altLang="ja-JP" sz="6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6000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6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「泊り」</a:t>
            </a:r>
            <a:endParaRPr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737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タイトル 1"/>
          <p:cNvSpPr txBox="1">
            <a:spLocks/>
          </p:cNvSpPr>
          <p:nvPr/>
        </p:nvSpPr>
        <p:spPr>
          <a:xfrm>
            <a:off x="107504" y="116632"/>
            <a:ext cx="4185129" cy="62054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ja-JP" sz="3600" kern="1200">
                <a:solidFill>
                  <a:schemeClr val="tx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altLang="en-US" sz="4000" dirty="0" smtClean="0">
                <a:solidFill>
                  <a:schemeClr val="tx1"/>
                </a:solidFill>
              </a:rPr>
              <a:t>利用例：要介護</a:t>
            </a:r>
            <a:r>
              <a:rPr lang="en-US" altLang="ja-JP" sz="4000" dirty="0" smtClean="0">
                <a:solidFill>
                  <a:schemeClr val="tx1"/>
                </a:solidFill>
              </a:rPr>
              <a:t>2</a:t>
            </a:r>
            <a:endParaRPr altLang="en-US" sz="4000" dirty="0">
              <a:solidFill>
                <a:schemeClr val="tx1"/>
              </a:solidFill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040470"/>
              </p:ext>
            </p:extLst>
          </p:nvPr>
        </p:nvGraphicFramePr>
        <p:xfrm>
          <a:off x="35496" y="826231"/>
          <a:ext cx="9000999" cy="295656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2520280"/>
                <a:gridCol w="2592288"/>
                <a:gridCol w="3888431"/>
              </a:tblGrid>
              <a:tr h="52067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サービス</a:t>
                      </a:r>
                      <a:endParaRPr kumimoji="1" lang="ja-JP" altLang="en-US" sz="32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頻度</a:t>
                      </a:r>
                      <a:endParaRPr kumimoji="1" lang="ja-JP" altLang="en-US" sz="36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sz="3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割</a:t>
                      </a:r>
                      <a:endParaRPr kumimoji="1" lang="ja-JP" altLang="en-US" sz="36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56793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デイ</a:t>
                      </a:r>
                      <a:endParaRPr kumimoji="1" lang="ja-JP" altLang="en-US" sz="40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週４回</a:t>
                      </a:r>
                      <a:endParaRPr kumimoji="1" lang="ja-JP" altLang="en-US" sz="40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14,970</a:t>
                      </a:r>
                      <a:r>
                        <a:rPr kumimoji="1" lang="ja-JP" altLang="en-US" sz="3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  <a:endParaRPr kumimoji="1" lang="ja-JP" altLang="en-US" sz="36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56793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訪問</a:t>
                      </a:r>
                      <a:endParaRPr kumimoji="1" lang="en-US" altLang="ja-JP" sz="40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週２回</a:t>
                      </a:r>
                      <a:endParaRPr kumimoji="1" lang="en-US" altLang="ja-JP" sz="40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2,701</a:t>
                      </a:r>
                      <a:r>
                        <a:rPr kumimoji="1" lang="ja-JP" altLang="en-US" sz="3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  <a:endParaRPr kumimoji="1" lang="en-US" altLang="ja-JP" sz="36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7302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5400" b="1" dirty="0" smtClean="0">
                          <a:solidFill>
                            <a:srgbClr val="FFFF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合計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54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4800" b="1" dirty="0" smtClean="0">
                          <a:solidFill>
                            <a:srgbClr val="FFFF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17,671</a:t>
                      </a:r>
                      <a:r>
                        <a:rPr kumimoji="1" lang="ja-JP" altLang="en-US" sz="4800" b="1" dirty="0" smtClean="0">
                          <a:solidFill>
                            <a:srgbClr val="FFFF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正方形/長方形 8"/>
          <p:cNvSpPr/>
          <p:nvPr/>
        </p:nvSpPr>
        <p:spPr>
          <a:xfrm>
            <a:off x="323528" y="3573016"/>
            <a:ext cx="8552826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kumimoji="1" lang="en-US" altLang="ja-JP" sz="2400" b="1" u="sng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4800" b="1" u="sng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小規模多機能</a:t>
            </a:r>
            <a:r>
              <a:rPr kumimoji="1" lang="en-US" altLang="ja-JP" sz="4800" b="1" u="sng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=</a:t>
            </a:r>
            <a:r>
              <a:rPr kumimoji="1" lang="en-US" altLang="ja-JP" sz="54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16,864</a:t>
            </a:r>
            <a:r>
              <a:rPr kumimoji="1" lang="ja-JP" altLang="en-US" sz="4800" b="1" u="sng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r>
              <a:rPr kumimoji="1" lang="en-US" altLang="ja-JP" sz="4800" b="1" u="sng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kumimoji="1" lang="ja-JP" altLang="en-US" sz="4800" b="1" u="sng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endParaRPr kumimoji="1" lang="ja-JP" altLang="en-US" sz="4800" b="1" u="sng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80982" y="4876429"/>
            <a:ext cx="91135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kumimoji="1" lang="ja-JP" altLang="en-US" sz="3600" b="1" dirty="0" smtClean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急</a:t>
            </a:r>
            <a:r>
              <a:rPr kumimoji="1" lang="ja-JP" altLang="en-US" sz="3600" b="1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な通い・急な泊まり</a:t>
            </a:r>
            <a:r>
              <a:rPr kumimoji="1" lang="ja-JP" altLang="en-US" sz="3600" b="1" dirty="0" smtClean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・急</a:t>
            </a:r>
            <a:r>
              <a:rPr kumimoji="1" lang="ja-JP" altLang="en-US" sz="3600" b="1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な訪問に対応が可能</a:t>
            </a:r>
          </a:p>
          <a:p>
            <a:r>
              <a:rPr kumimoji="1" lang="en-US" altLang="ja-JP" sz="3600" b="1" dirty="0" smtClean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3600" b="1" dirty="0" smtClean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２４時間３６５日営業</a:t>
            </a:r>
            <a:endParaRPr kumimoji="1" lang="en-US" altLang="ja-JP" sz="3600" b="1" dirty="0" smtClean="0">
              <a:solidFill>
                <a:srgbClr val="7030A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sz="3600" b="1" dirty="0">
              <a:solidFill>
                <a:srgbClr val="7030A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2836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タイトル 1"/>
          <p:cNvSpPr txBox="1">
            <a:spLocks/>
          </p:cNvSpPr>
          <p:nvPr/>
        </p:nvSpPr>
        <p:spPr>
          <a:xfrm>
            <a:off x="242854" y="144162"/>
            <a:ext cx="7543802" cy="77023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ja-JP" sz="3600" kern="1200">
                <a:solidFill>
                  <a:schemeClr val="tx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altLang="en-US" sz="4800" dirty="0" smtClean="0">
                <a:solidFill>
                  <a:srgbClr val="FF6600"/>
                </a:solidFill>
              </a:rPr>
              <a:t>デメリット</a:t>
            </a:r>
            <a:endParaRPr altLang="en-US" sz="4800" dirty="0">
              <a:solidFill>
                <a:srgbClr val="FF6600"/>
              </a:solidFill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44073" y="980728"/>
            <a:ext cx="9024471" cy="572757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kumimoji="1" lang="ja-JP" sz="2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kumimoji="1" lang="ja-JP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kumimoji="1" lang="ja-JP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kumimoji="1" lang="ja-JP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kumimoji="1" lang="ja-JP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kumimoji="1" lang="ja-JP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kumimoji="1" lang="ja-JP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kumimoji="1" lang="ja-JP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kumimoji="1" lang="ja-JP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5800" dirty="0" smtClean="0"/>
              <a:t>①</a:t>
            </a:r>
            <a:r>
              <a:rPr altLang="en-US" sz="5800" dirty="0" smtClean="0"/>
              <a:t>ケアマネの</a:t>
            </a:r>
            <a:r>
              <a:rPr altLang="en-US" sz="7800" b="1" dirty="0" smtClean="0">
                <a:solidFill>
                  <a:srgbClr val="FF0000"/>
                </a:solidFill>
              </a:rPr>
              <a:t>交替</a:t>
            </a:r>
            <a:endParaRPr lang="en-US" altLang="en-US" sz="7800" b="1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7800" b="1" dirty="0">
                <a:solidFill>
                  <a:srgbClr val="FF0000"/>
                </a:solidFill>
              </a:rPr>
              <a:t>　</a:t>
            </a:r>
            <a:r>
              <a:rPr lang="ja-JP" altLang="en-US" sz="7800" b="1" dirty="0" smtClean="0">
                <a:solidFill>
                  <a:srgbClr val="FF0000"/>
                </a:solidFill>
              </a:rPr>
              <a:t>　　　</a:t>
            </a:r>
            <a:r>
              <a:rPr altLang="en-US" sz="3500" dirty="0" smtClean="0"/>
              <a:t>世話になった</a:t>
            </a:r>
            <a:r>
              <a:rPr altLang="en-US" sz="3600" dirty="0" smtClean="0"/>
              <a:t>方と</a:t>
            </a:r>
            <a:r>
              <a:rPr altLang="en-US" sz="3600" dirty="0" smtClean="0">
                <a:solidFill>
                  <a:prstClr val="white"/>
                </a:solidFill>
              </a:rPr>
              <a:t>の</a:t>
            </a:r>
            <a:r>
              <a:rPr altLang="en-US" sz="5200" u="sng" dirty="0" smtClean="0">
                <a:solidFill>
                  <a:srgbClr val="FF0000"/>
                </a:solidFill>
              </a:rPr>
              <a:t>別れ</a:t>
            </a:r>
            <a:r>
              <a:rPr altLang="en-US" sz="3600" dirty="0" smtClean="0">
                <a:solidFill>
                  <a:prstClr val="white"/>
                </a:solidFill>
              </a:rPr>
              <a:t>（デイ</a:t>
            </a:r>
            <a:r>
              <a:rPr lang="en-US" altLang="ja-JP" sz="3600" dirty="0" smtClean="0">
                <a:solidFill>
                  <a:prstClr val="white"/>
                </a:solidFill>
              </a:rPr>
              <a:t>/</a:t>
            </a:r>
            <a:r>
              <a:rPr altLang="en-US" sz="3600" dirty="0" smtClean="0">
                <a:solidFill>
                  <a:prstClr val="white"/>
                </a:solidFill>
              </a:rPr>
              <a:t>ヘルパー）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altLang="en-US" sz="5400" dirty="0" smtClean="0"/>
              <a:t>②他のサービスの利用</a:t>
            </a:r>
            <a:r>
              <a:rPr altLang="en-US" sz="7700" b="1" dirty="0" smtClean="0">
                <a:solidFill>
                  <a:srgbClr val="FF0000"/>
                </a:solidFill>
              </a:rPr>
              <a:t>制限</a:t>
            </a:r>
            <a:endParaRPr lang="en-US" altLang="en-US" sz="7700" b="1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9400" dirty="0" smtClean="0">
                <a:solidFill>
                  <a:srgbClr val="FF0000"/>
                </a:solidFill>
              </a:rPr>
              <a:t>　　　　　</a:t>
            </a:r>
            <a:r>
              <a:rPr lang="en-US" altLang="ja-JP" sz="9400" dirty="0" smtClean="0">
                <a:solidFill>
                  <a:srgbClr val="FF0000"/>
                </a:solidFill>
              </a:rPr>
              <a:t>×</a:t>
            </a:r>
            <a:r>
              <a:rPr altLang="en-US" sz="5100" dirty="0" smtClean="0">
                <a:solidFill>
                  <a:srgbClr val="FF0000"/>
                </a:solidFill>
              </a:rPr>
              <a:t>デイ</a:t>
            </a:r>
            <a:r>
              <a:rPr lang="en-US" altLang="ja-JP" sz="5100" dirty="0" smtClean="0">
                <a:solidFill>
                  <a:srgbClr val="FF0000"/>
                </a:solidFill>
              </a:rPr>
              <a:t>/</a:t>
            </a:r>
            <a:r>
              <a:rPr altLang="en-US" sz="5100" dirty="0" smtClean="0">
                <a:solidFill>
                  <a:srgbClr val="FF0000"/>
                </a:solidFill>
              </a:rPr>
              <a:t>ショート</a:t>
            </a:r>
            <a:r>
              <a:rPr lang="en-US" altLang="ja-JP" sz="5100" dirty="0" smtClean="0">
                <a:solidFill>
                  <a:srgbClr val="FF0000"/>
                </a:solidFill>
              </a:rPr>
              <a:t>/</a:t>
            </a:r>
            <a:r>
              <a:rPr altLang="en-US" sz="5100" dirty="0" smtClean="0">
                <a:solidFill>
                  <a:srgbClr val="FF0000"/>
                </a:solidFill>
              </a:rPr>
              <a:t>ヘルパー</a:t>
            </a:r>
            <a:endParaRPr lang="en-US" altLang="ja-JP" sz="510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4300" b="1" dirty="0" smtClean="0">
              <a:solidFill>
                <a:srgbClr val="0000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altLang="en-US" sz="4300" b="1" dirty="0" smtClean="0">
                <a:solidFill>
                  <a:srgbClr val="0000FF"/>
                </a:solidFill>
              </a:rPr>
              <a:t>◯</a:t>
            </a:r>
            <a:r>
              <a:rPr altLang="en-US" sz="3600" b="1" dirty="0" smtClean="0">
                <a:solidFill>
                  <a:srgbClr val="0000FF"/>
                </a:solidFill>
              </a:rPr>
              <a:t>福祉用具レンタル</a:t>
            </a:r>
            <a:r>
              <a:rPr lang="en-US" altLang="ja-JP" sz="3600" b="1" dirty="0" smtClean="0">
                <a:solidFill>
                  <a:srgbClr val="0000FF"/>
                </a:solidFill>
              </a:rPr>
              <a:t>/</a:t>
            </a:r>
            <a:r>
              <a:rPr altLang="en-US" sz="3600" b="1" dirty="0" smtClean="0">
                <a:solidFill>
                  <a:srgbClr val="0000FF"/>
                </a:solidFill>
              </a:rPr>
              <a:t>訪問看護</a:t>
            </a:r>
            <a:endParaRPr lang="en-US" altLang="ja-JP" sz="3600" b="1" dirty="0" smtClean="0">
              <a:solidFill>
                <a:srgbClr val="0000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altLang="en-US" sz="3600" b="1" dirty="0">
                <a:solidFill>
                  <a:srgbClr val="0000FF"/>
                </a:solidFill>
              </a:rPr>
              <a:t>　</a:t>
            </a:r>
            <a:r>
              <a:rPr altLang="en-US" sz="3600" b="1" dirty="0" smtClean="0">
                <a:solidFill>
                  <a:srgbClr val="0000FF"/>
                </a:solidFill>
              </a:rPr>
              <a:t>　　　　　　　　　</a:t>
            </a:r>
            <a:r>
              <a:rPr lang="en-US" altLang="ja-JP" sz="3600" b="1" dirty="0" smtClean="0">
                <a:solidFill>
                  <a:srgbClr val="0000FF"/>
                </a:solidFill>
              </a:rPr>
              <a:t>/</a:t>
            </a:r>
            <a:r>
              <a:rPr altLang="en-US" sz="3600" b="1" dirty="0" smtClean="0">
                <a:solidFill>
                  <a:srgbClr val="0000FF"/>
                </a:solidFill>
              </a:rPr>
              <a:t>訪問リハ</a:t>
            </a:r>
            <a:r>
              <a:rPr lang="en-US" altLang="ja-JP" sz="3600" b="1" dirty="0" smtClean="0">
                <a:solidFill>
                  <a:srgbClr val="0000FF"/>
                </a:solidFill>
              </a:rPr>
              <a:t>/</a:t>
            </a:r>
            <a:r>
              <a:rPr altLang="en-US" sz="3600" b="1" dirty="0" smtClean="0">
                <a:solidFill>
                  <a:srgbClr val="0000FF"/>
                </a:solidFill>
              </a:rPr>
              <a:t>住宅改修</a:t>
            </a:r>
            <a:endParaRPr lang="en-US" altLang="ja-JP" sz="3600" b="1" dirty="0" smtClean="0">
              <a:solidFill>
                <a:srgbClr val="0000FF"/>
              </a:solidFill>
            </a:endParaRPr>
          </a:p>
        </p:txBody>
      </p:sp>
      <p:sp>
        <p:nvSpPr>
          <p:cNvPr id="2" name="角丸四角形吹き出し 1"/>
          <p:cNvSpPr/>
          <p:nvPr/>
        </p:nvSpPr>
        <p:spPr>
          <a:xfrm>
            <a:off x="6163986" y="5143624"/>
            <a:ext cx="2725877" cy="819807"/>
          </a:xfrm>
          <a:prstGeom prst="wedgeRoundRectCallout">
            <a:avLst>
              <a:gd name="adj1" fmla="val -80297"/>
              <a:gd name="adj2" fmla="val 33226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終末期</a:t>
            </a:r>
          </a:p>
        </p:txBody>
      </p:sp>
    </p:spTree>
    <p:extLst>
      <p:ext uri="{BB962C8B-B14F-4D97-AF65-F5344CB8AC3E}">
        <p14:creationId xmlns:p14="http://schemas.microsoft.com/office/powerpoint/2010/main" val="3183377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タイトル 1"/>
          <p:cNvSpPr txBox="1">
            <a:spLocks/>
          </p:cNvSpPr>
          <p:nvPr/>
        </p:nvSpPr>
        <p:spPr>
          <a:xfrm>
            <a:off x="242854" y="144162"/>
            <a:ext cx="7543802" cy="77023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ja-JP" sz="3600" kern="1200">
                <a:solidFill>
                  <a:schemeClr val="tx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altLang="en-US" sz="4800" dirty="0" smtClean="0">
                <a:solidFill>
                  <a:srgbClr val="FF6600"/>
                </a:solidFill>
              </a:rPr>
              <a:t>メリット</a:t>
            </a:r>
            <a:endParaRPr altLang="en-US" sz="4800" dirty="0">
              <a:solidFill>
                <a:srgbClr val="FF6600"/>
              </a:solidFill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242855" y="1162166"/>
            <a:ext cx="8740588" cy="5219162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kumimoji="1" lang="ja-JP" sz="2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kumimoji="1" lang="ja-JP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kumimoji="1" lang="ja-JP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kumimoji="1" lang="ja-JP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kumimoji="1" lang="ja-JP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kumimoji="1" lang="ja-JP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kumimoji="1" lang="ja-JP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kumimoji="1" lang="ja-JP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kumimoji="1" lang="ja-JP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altLang="en-US" sz="5400" dirty="0" smtClean="0"/>
              <a:t>①</a:t>
            </a:r>
            <a:r>
              <a:rPr lang="en-US" altLang="ja-JP" sz="6600" b="1" dirty="0" smtClean="0">
                <a:solidFill>
                  <a:srgbClr val="FF0000"/>
                </a:solidFill>
              </a:rPr>
              <a:t>24</a:t>
            </a:r>
            <a:r>
              <a:rPr altLang="en-US" sz="5400" dirty="0" smtClean="0"/>
              <a:t>時間</a:t>
            </a:r>
            <a:r>
              <a:rPr lang="en-US" altLang="ja-JP" sz="6600" b="1" dirty="0" smtClean="0">
                <a:solidFill>
                  <a:srgbClr val="FF0000"/>
                </a:solidFill>
              </a:rPr>
              <a:t>365</a:t>
            </a:r>
            <a:r>
              <a:rPr altLang="en-US" sz="5400" dirty="0" smtClean="0"/>
              <a:t>日の安心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altLang="en-US" sz="3200" dirty="0" smtClean="0">
                <a:solidFill>
                  <a:prstClr val="white"/>
                </a:solidFill>
              </a:rPr>
              <a:t>　　　困ったときに見捨てない・包括的支援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altLang="en-US" sz="5400" dirty="0" smtClean="0"/>
              <a:t>②その</a:t>
            </a:r>
            <a:r>
              <a:rPr altLang="en-US" sz="6000" b="1" dirty="0" smtClean="0">
                <a:solidFill>
                  <a:srgbClr val="FF0000"/>
                </a:solidFill>
              </a:rPr>
              <a:t>人</a:t>
            </a:r>
            <a:r>
              <a:rPr altLang="en-US" sz="5400" dirty="0" smtClean="0"/>
              <a:t>らしい暮らし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altLang="en-US" sz="3200" dirty="0" smtClean="0"/>
              <a:t>　　　</a:t>
            </a:r>
            <a:r>
              <a:rPr altLang="en-US" sz="4000" dirty="0" smtClean="0"/>
              <a:t>住み慣れた地域で顔なじみの関係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altLang="en-US" sz="4000" dirty="0" smtClean="0"/>
              <a:t>　　　通い・泊まり・訪問の中身も多機能</a:t>
            </a:r>
          </a:p>
        </p:txBody>
      </p:sp>
    </p:spTree>
    <p:extLst>
      <p:ext uri="{BB962C8B-B14F-4D97-AF65-F5344CB8AC3E}">
        <p14:creationId xmlns:p14="http://schemas.microsoft.com/office/powerpoint/2010/main" val="4073445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ChangeArrowheads="1"/>
          </p:cNvSpPr>
          <p:nvPr/>
        </p:nvSpPr>
        <p:spPr bwMode="auto">
          <a:xfrm>
            <a:off x="235806" y="404664"/>
            <a:ext cx="86612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indent="4097338" eaLnBrk="0" hangingPunct="0">
              <a:spcBef>
                <a:spcPct val="20000"/>
              </a:spcBef>
              <a:buSzPct val="85000"/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lvl="1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家庭内の</a:t>
            </a:r>
            <a:r>
              <a:rPr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介護力の変化！！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</a:p>
        </p:txBody>
      </p:sp>
      <p:grpSp>
        <p:nvGrpSpPr>
          <p:cNvPr id="438286" name="グループ化 438285"/>
          <p:cNvGrpSpPr/>
          <p:nvPr/>
        </p:nvGrpSpPr>
        <p:grpSpPr>
          <a:xfrm>
            <a:off x="516191" y="1340768"/>
            <a:ext cx="8356737" cy="3240360"/>
            <a:chOff x="516191" y="1340768"/>
            <a:chExt cx="8356737" cy="3240360"/>
          </a:xfrm>
        </p:grpSpPr>
        <p:sp>
          <p:nvSpPr>
            <p:cNvPr id="5" name="正方形/長方形 4"/>
            <p:cNvSpPr/>
            <p:nvPr/>
          </p:nvSpPr>
          <p:spPr>
            <a:xfrm>
              <a:off x="4114800" y="1412776"/>
              <a:ext cx="4572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角丸四角形 5"/>
            <p:cNvSpPr/>
            <p:nvPr/>
          </p:nvSpPr>
          <p:spPr>
            <a:xfrm>
              <a:off x="516191" y="1340768"/>
              <a:ext cx="8356737" cy="3240360"/>
            </a:xfrm>
            <a:prstGeom prst="roundRect">
              <a:avLst>
                <a:gd name="adj" fmla="val 852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899592" y="1567716"/>
              <a:ext cx="22365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dirty="0" smtClean="0"/>
                <a:t>昔は大家族</a:t>
              </a:r>
              <a:endParaRPr kumimoji="1" lang="ja-JP" altLang="en-US" sz="3200" dirty="0"/>
            </a:p>
          </p:txBody>
        </p:sp>
        <p:sp>
          <p:nvSpPr>
            <p:cNvPr id="10" name="フローチャート : 結合子 9"/>
            <p:cNvSpPr/>
            <p:nvPr/>
          </p:nvSpPr>
          <p:spPr>
            <a:xfrm>
              <a:off x="2450302" y="3789040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ローチャート : 結合子 11"/>
            <p:cNvSpPr/>
            <p:nvPr/>
          </p:nvSpPr>
          <p:spPr>
            <a:xfrm>
              <a:off x="1416224" y="2780928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ローチャート : 結合子 12"/>
            <p:cNvSpPr/>
            <p:nvPr/>
          </p:nvSpPr>
          <p:spPr>
            <a:xfrm>
              <a:off x="7355160" y="2770602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ローチャート : 結合子 13"/>
            <p:cNvSpPr/>
            <p:nvPr/>
          </p:nvSpPr>
          <p:spPr>
            <a:xfrm>
              <a:off x="3479304" y="3789040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ローチャート : 結合子 14"/>
            <p:cNvSpPr/>
            <p:nvPr/>
          </p:nvSpPr>
          <p:spPr>
            <a:xfrm>
              <a:off x="6563072" y="2780347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ローチャート : 結合子 19"/>
            <p:cNvSpPr/>
            <p:nvPr/>
          </p:nvSpPr>
          <p:spPr>
            <a:xfrm>
              <a:off x="4114800" y="2780347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8100392" y="2780347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730424" y="3789040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1644824" y="3789040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5770984" y="2780347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4906888" y="2780347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3250704" y="2780347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2314600" y="2780347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3" name="カギ線コネクタ 32"/>
            <p:cNvCxnSpPr>
              <a:stCxn id="5" idx="2"/>
              <a:endCxn id="32" idx="0"/>
            </p:cNvCxnSpPr>
            <p:nvPr/>
          </p:nvCxnSpPr>
          <p:spPr>
            <a:xfrm rot="5400000">
              <a:off x="2988115" y="1425061"/>
              <a:ext cx="910371" cy="1800200"/>
            </a:xfrm>
            <a:prstGeom prst="bentConnector3">
              <a:avLst>
                <a:gd name="adj1" fmla="val 50000"/>
              </a:avLst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カギ線コネクタ 35"/>
            <p:cNvCxnSpPr>
              <a:stCxn id="5" idx="2"/>
              <a:endCxn id="22" idx="0"/>
            </p:cNvCxnSpPr>
            <p:nvPr/>
          </p:nvCxnSpPr>
          <p:spPr>
            <a:xfrm rot="16200000" flipH="1">
              <a:off x="5881011" y="332365"/>
              <a:ext cx="910371" cy="3985592"/>
            </a:xfrm>
            <a:prstGeom prst="bentConnector3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カギ線コネクタ 37"/>
            <p:cNvCxnSpPr>
              <a:stCxn id="5" idx="2"/>
              <a:endCxn id="13" idx="0"/>
            </p:cNvCxnSpPr>
            <p:nvPr/>
          </p:nvCxnSpPr>
          <p:spPr>
            <a:xfrm rot="16200000" flipH="1">
              <a:off x="5513267" y="700109"/>
              <a:ext cx="900626" cy="3240360"/>
            </a:xfrm>
            <a:prstGeom prst="bentConnector3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カギ線コネクタ 39"/>
            <p:cNvCxnSpPr>
              <a:stCxn id="5" idx="2"/>
              <a:endCxn id="31" idx="0"/>
            </p:cNvCxnSpPr>
            <p:nvPr/>
          </p:nvCxnSpPr>
          <p:spPr>
            <a:xfrm rot="5400000">
              <a:off x="3456167" y="1893113"/>
              <a:ext cx="910371" cy="864096"/>
            </a:xfrm>
            <a:prstGeom prst="bentConnector3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カギ線コネクタ 41"/>
            <p:cNvCxnSpPr>
              <a:stCxn id="5" idx="2"/>
              <a:endCxn id="20" idx="0"/>
            </p:cNvCxnSpPr>
            <p:nvPr/>
          </p:nvCxnSpPr>
          <p:spPr>
            <a:xfrm rot="5400000">
              <a:off x="3888215" y="2325161"/>
              <a:ext cx="910371" cy="12700"/>
            </a:xfrm>
            <a:prstGeom prst="bentConnector3">
              <a:avLst>
                <a:gd name="adj1" fmla="val 50000"/>
              </a:avLst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カギ線コネクタ 45"/>
            <p:cNvCxnSpPr>
              <a:stCxn id="5" idx="2"/>
              <a:endCxn id="30" idx="0"/>
            </p:cNvCxnSpPr>
            <p:nvPr/>
          </p:nvCxnSpPr>
          <p:spPr>
            <a:xfrm rot="16200000" flipH="1">
              <a:off x="4284259" y="1929117"/>
              <a:ext cx="910371" cy="792088"/>
            </a:xfrm>
            <a:prstGeom prst="bentConnector3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カギ線コネクタ 47"/>
            <p:cNvCxnSpPr>
              <a:stCxn id="5" idx="2"/>
              <a:endCxn id="25" idx="0"/>
            </p:cNvCxnSpPr>
            <p:nvPr/>
          </p:nvCxnSpPr>
          <p:spPr>
            <a:xfrm rot="16200000" flipH="1">
              <a:off x="4716307" y="1497069"/>
              <a:ext cx="910371" cy="1656184"/>
            </a:xfrm>
            <a:prstGeom prst="bentConnector3">
              <a:avLst>
                <a:gd name="adj1" fmla="val 50000"/>
              </a:avLst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カギ線コネクタ 52"/>
            <p:cNvCxnSpPr>
              <a:stCxn id="5" idx="2"/>
              <a:endCxn id="15" idx="0"/>
            </p:cNvCxnSpPr>
            <p:nvPr/>
          </p:nvCxnSpPr>
          <p:spPr>
            <a:xfrm rot="16200000" flipH="1">
              <a:off x="5112351" y="1101025"/>
              <a:ext cx="910371" cy="2448272"/>
            </a:xfrm>
            <a:prstGeom prst="bentConnector3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フローチャート : 結合子 55"/>
            <p:cNvSpPr/>
            <p:nvPr/>
          </p:nvSpPr>
          <p:spPr>
            <a:xfrm>
              <a:off x="4694559" y="1603648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7" name="直線コネクタ 56"/>
            <p:cNvCxnSpPr>
              <a:stCxn id="67" idx="3"/>
              <a:endCxn id="56" idx="2"/>
            </p:cNvCxnSpPr>
            <p:nvPr/>
          </p:nvCxnSpPr>
          <p:spPr>
            <a:xfrm>
              <a:off x="3965666" y="1832248"/>
              <a:ext cx="728893" cy="0"/>
            </a:xfrm>
            <a:prstGeom prst="line">
              <a:avLst/>
            </a:prstGeom>
            <a:ln w="1143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/>
            <p:cNvCxnSpPr>
              <a:stCxn id="12" idx="6"/>
              <a:endCxn id="32" idx="1"/>
            </p:cNvCxnSpPr>
            <p:nvPr/>
          </p:nvCxnSpPr>
          <p:spPr>
            <a:xfrm flipV="1">
              <a:off x="1873424" y="3008947"/>
              <a:ext cx="441176" cy="581"/>
            </a:xfrm>
            <a:prstGeom prst="line">
              <a:avLst/>
            </a:prstGeom>
            <a:ln w="1143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カギ線コネクタ 63"/>
            <p:cNvCxnSpPr>
              <a:stCxn id="74" idx="2"/>
              <a:endCxn id="23" idx="0"/>
            </p:cNvCxnSpPr>
            <p:nvPr/>
          </p:nvCxnSpPr>
          <p:spPr>
            <a:xfrm rot="5400000">
              <a:off x="1135714" y="2849987"/>
              <a:ext cx="762363" cy="1115742"/>
            </a:xfrm>
            <a:prstGeom prst="bentConnector3">
              <a:avLst>
                <a:gd name="adj1" fmla="val 50000"/>
              </a:avLst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正方形/長方形 66"/>
            <p:cNvSpPr/>
            <p:nvPr/>
          </p:nvSpPr>
          <p:spPr>
            <a:xfrm>
              <a:off x="3508466" y="1603648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1846166" y="2569477"/>
              <a:ext cx="4572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0" name="カギ線コネクタ 79"/>
            <p:cNvCxnSpPr>
              <a:stCxn id="74" idx="2"/>
              <a:endCxn id="24" idx="0"/>
            </p:cNvCxnSpPr>
            <p:nvPr/>
          </p:nvCxnSpPr>
          <p:spPr>
            <a:xfrm rot="5400000">
              <a:off x="1592914" y="3307187"/>
              <a:ext cx="762363" cy="201342"/>
            </a:xfrm>
            <a:prstGeom prst="bentConnector3">
              <a:avLst>
                <a:gd name="adj1" fmla="val 50000"/>
              </a:avLst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カギ線コネクタ 85"/>
            <p:cNvCxnSpPr>
              <a:stCxn id="74" idx="2"/>
              <a:endCxn id="14" idx="0"/>
            </p:cNvCxnSpPr>
            <p:nvPr/>
          </p:nvCxnSpPr>
          <p:spPr>
            <a:xfrm rot="16200000" flipH="1">
              <a:off x="2510154" y="2591289"/>
              <a:ext cx="762363" cy="1633138"/>
            </a:xfrm>
            <a:prstGeom prst="bentConnector3">
              <a:avLst>
                <a:gd name="adj1" fmla="val 50000"/>
              </a:avLst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カギ線コネクタ 86"/>
            <p:cNvCxnSpPr>
              <a:stCxn id="10" idx="0"/>
              <a:endCxn id="74" idx="2"/>
            </p:cNvCxnSpPr>
            <p:nvPr/>
          </p:nvCxnSpPr>
          <p:spPr>
            <a:xfrm rot="16200000" flipV="1">
              <a:off x="1995653" y="3105791"/>
              <a:ext cx="762363" cy="604136"/>
            </a:xfrm>
            <a:prstGeom prst="bentConnector3">
              <a:avLst>
                <a:gd name="adj1" fmla="val 50000"/>
              </a:avLst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8285" name="グループ化 438284"/>
          <p:cNvGrpSpPr/>
          <p:nvPr/>
        </p:nvGrpSpPr>
        <p:grpSpPr>
          <a:xfrm>
            <a:off x="1416224" y="1342292"/>
            <a:ext cx="6684168" cy="4895020"/>
            <a:chOff x="4102006" y="3378524"/>
            <a:chExt cx="4733362" cy="3261501"/>
          </a:xfrm>
        </p:grpSpPr>
        <p:sp>
          <p:nvSpPr>
            <p:cNvPr id="91" name="角丸四角形 90"/>
            <p:cNvSpPr/>
            <p:nvPr/>
          </p:nvSpPr>
          <p:spPr>
            <a:xfrm>
              <a:off x="4102006" y="3378524"/>
              <a:ext cx="4733362" cy="3261501"/>
            </a:xfrm>
            <a:prstGeom prst="roundRect">
              <a:avLst>
                <a:gd name="adj" fmla="val 11172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テキスト ボックス 92"/>
            <p:cNvSpPr txBox="1"/>
            <p:nvPr/>
          </p:nvSpPr>
          <p:spPr>
            <a:xfrm>
              <a:off x="4245833" y="3682915"/>
              <a:ext cx="22365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dirty="0"/>
                <a:t>今</a:t>
              </a:r>
              <a:r>
                <a:rPr kumimoji="1" lang="ja-JP" altLang="en-US" sz="3200" dirty="0" smtClean="0"/>
                <a:t>は核家族</a:t>
              </a:r>
              <a:endParaRPr kumimoji="1" lang="ja-JP" altLang="en-US" sz="3200" dirty="0"/>
            </a:p>
          </p:txBody>
        </p:sp>
        <p:sp>
          <p:nvSpPr>
            <p:cNvPr id="94" name="フローチャート : 結合子 93"/>
            <p:cNvSpPr/>
            <p:nvPr/>
          </p:nvSpPr>
          <p:spPr>
            <a:xfrm>
              <a:off x="6884038" y="5437421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ローチャート : 結合子 94"/>
            <p:cNvSpPr/>
            <p:nvPr/>
          </p:nvSpPr>
          <p:spPr>
            <a:xfrm>
              <a:off x="4949000" y="4337072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正方形/長方形 97"/>
            <p:cNvSpPr/>
            <p:nvPr/>
          </p:nvSpPr>
          <p:spPr>
            <a:xfrm>
              <a:off x="7780706" y="5445224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正方形/長方形 99"/>
            <p:cNvSpPr/>
            <p:nvPr/>
          </p:nvSpPr>
          <p:spPr>
            <a:xfrm>
              <a:off x="5847376" y="4334799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1" name="直線コネクタ 100"/>
            <p:cNvCxnSpPr>
              <a:stCxn id="95" idx="6"/>
              <a:endCxn id="100" idx="1"/>
            </p:cNvCxnSpPr>
            <p:nvPr/>
          </p:nvCxnSpPr>
          <p:spPr>
            <a:xfrm flipV="1">
              <a:off x="5406200" y="4563399"/>
              <a:ext cx="441176" cy="2273"/>
            </a:xfrm>
            <a:prstGeom prst="line">
              <a:avLst/>
            </a:prstGeom>
            <a:ln w="1143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カギ線コネクタ 102"/>
            <p:cNvCxnSpPr>
              <a:stCxn id="137" idx="2"/>
              <a:endCxn id="98" idx="0"/>
            </p:cNvCxnSpPr>
            <p:nvPr/>
          </p:nvCxnSpPr>
          <p:spPr>
            <a:xfrm rot="16200000" flipH="1">
              <a:off x="7375101" y="4811018"/>
              <a:ext cx="842865" cy="425546"/>
            </a:xfrm>
            <a:prstGeom prst="bentConnector3">
              <a:avLst>
                <a:gd name="adj1" fmla="val 50000"/>
              </a:avLst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カギ線コネクタ 104"/>
            <p:cNvCxnSpPr>
              <a:stCxn id="94" idx="0"/>
              <a:endCxn id="137" idx="2"/>
            </p:cNvCxnSpPr>
            <p:nvPr/>
          </p:nvCxnSpPr>
          <p:spPr>
            <a:xfrm rot="5400000" flipH="1" flipV="1">
              <a:off x="6930668" y="4784329"/>
              <a:ext cx="835062" cy="471122"/>
            </a:xfrm>
            <a:prstGeom prst="bentConnector3">
              <a:avLst>
                <a:gd name="adj1" fmla="val 50000"/>
              </a:avLst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正方形/長方形 118"/>
            <p:cNvSpPr/>
            <p:nvPr/>
          </p:nvSpPr>
          <p:spPr>
            <a:xfrm>
              <a:off x="5390176" y="4149080"/>
              <a:ext cx="4572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ローチャート : 結合子 121"/>
            <p:cNvSpPr/>
            <p:nvPr/>
          </p:nvSpPr>
          <p:spPr>
            <a:xfrm>
              <a:off x="5004048" y="5440570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ローチャート : 結合子 122"/>
            <p:cNvSpPr/>
            <p:nvPr/>
          </p:nvSpPr>
          <p:spPr>
            <a:xfrm>
              <a:off x="6884038" y="4353109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正方形/長方形 123"/>
            <p:cNvSpPr/>
            <p:nvPr/>
          </p:nvSpPr>
          <p:spPr>
            <a:xfrm>
              <a:off x="5845668" y="5440570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正方形/長方形 124"/>
            <p:cNvSpPr/>
            <p:nvPr/>
          </p:nvSpPr>
          <p:spPr>
            <a:xfrm>
              <a:off x="7782414" y="4352528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26" name="直線コネクタ 125"/>
            <p:cNvCxnSpPr>
              <a:stCxn id="123" idx="6"/>
              <a:endCxn id="125" idx="1"/>
            </p:cNvCxnSpPr>
            <p:nvPr/>
          </p:nvCxnSpPr>
          <p:spPr>
            <a:xfrm flipV="1">
              <a:off x="7341238" y="4581128"/>
              <a:ext cx="441176" cy="581"/>
            </a:xfrm>
            <a:prstGeom prst="line">
              <a:avLst/>
            </a:prstGeom>
            <a:ln w="1143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カギ線コネクタ 126"/>
            <p:cNvCxnSpPr>
              <a:stCxn id="119" idx="2"/>
              <a:endCxn id="122" idx="0"/>
            </p:cNvCxnSpPr>
            <p:nvPr/>
          </p:nvCxnSpPr>
          <p:spPr>
            <a:xfrm rot="5400000">
              <a:off x="5008568" y="4830361"/>
              <a:ext cx="834290" cy="386128"/>
            </a:xfrm>
            <a:prstGeom prst="bentConnector3">
              <a:avLst>
                <a:gd name="adj1" fmla="val 50000"/>
              </a:avLst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カギ線コネクタ 127"/>
            <p:cNvCxnSpPr>
              <a:stCxn id="124" idx="0"/>
              <a:endCxn id="119" idx="2"/>
            </p:cNvCxnSpPr>
            <p:nvPr/>
          </p:nvCxnSpPr>
          <p:spPr>
            <a:xfrm rot="16200000" flipV="1">
              <a:off x="5429377" y="4795679"/>
              <a:ext cx="834290" cy="455492"/>
            </a:xfrm>
            <a:prstGeom prst="bentConnector3">
              <a:avLst>
                <a:gd name="adj1" fmla="val 50000"/>
              </a:avLst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正方形/長方形 136"/>
            <p:cNvSpPr/>
            <p:nvPr/>
          </p:nvSpPr>
          <p:spPr>
            <a:xfrm>
              <a:off x="7355160" y="4145159"/>
              <a:ext cx="4572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1" name="直線コネクタ 140"/>
            <p:cNvCxnSpPr>
              <a:stCxn id="124" idx="3"/>
              <a:endCxn id="94" idx="2"/>
            </p:cNvCxnSpPr>
            <p:nvPr/>
          </p:nvCxnSpPr>
          <p:spPr>
            <a:xfrm flipV="1">
              <a:off x="6302868" y="5666021"/>
              <a:ext cx="581171" cy="3149"/>
            </a:xfrm>
            <a:prstGeom prst="line">
              <a:avLst/>
            </a:prstGeom>
            <a:ln w="1143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48852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8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323850" y="476250"/>
            <a:ext cx="8497888" cy="863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600" b="1" dirty="0">
                <a:solidFill>
                  <a:schemeClr val="tx1"/>
                </a:solidFill>
                <a:latin typeface="+mj-ea"/>
                <a:ea typeface="+mj-ea"/>
              </a:rPr>
              <a:t>地域密着型サービス等の整備状況</a:t>
            </a:r>
            <a:r>
              <a:rPr lang="ja-JP" altLang="en-US" sz="3600" b="1" dirty="0">
                <a:solidFill>
                  <a:srgbClr val="FF0000"/>
                </a:solidFill>
                <a:latin typeface="+mj-ea"/>
                <a:ea typeface="+mj-ea"/>
              </a:rPr>
              <a:t>　</a:t>
            </a: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711288"/>
              </p:ext>
            </p:extLst>
          </p:nvPr>
        </p:nvGraphicFramePr>
        <p:xfrm>
          <a:off x="684213" y="1717675"/>
          <a:ext cx="4967287" cy="467995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142869"/>
                <a:gridCol w="1008803"/>
                <a:gridCol w="941549"/>
                <a:gridCol w="722231"/>
                <a:gridCol w="1151835"/>
              </a:tblGrid>
              <a:tr h="69058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市町村名</a:t>
                      </a:r>
                      <a:endParaRPr kumimoji="1" lang="en-US" altLang="ja-JP" sz="1800" dirty="0" smtClean="0"/>
                    </a:p>
                  </a:txBody>
                  <a:tcPr marL="91417" marR="91417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dirty="0" smtClean="0"/>
                        <a:t>小規模多機能</a:t>
                      </a:r>
                      <a:endParaRPr kumimoji="1" lang="en-US" altLang="ja-JP" sz="1800" dirty="0" smtClean="0"/>
                    </a:p>
                  </a:txBody>
                  <a:tcPr marL="91417" marR="91417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複合型</a:t>
                      </a:r>
                      <a:endParaRPr kumimoji="1" lang="ja-JP" altLang="en-US" sz="1800" dirty="0"/>
                    </a:p>
                  </a:txBody>
                  <a:tcPr marL="91417" marR="91417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定期巡回</a:t>
                      </a:r>
                      <a:endParaRPr kumimoji="1" lang="ja-JP" altLang="en-US" sz="1800" dirty="0"/>
                    </a:p>
                  </a:txBody>
                  <a:tcPr marL="91417" marR="91417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グループホーム</a:t>
                      </a:r>
                      <a:endParaRPr kumimoji="1" lang="ja-JP" altLang="en-US" sz="1800" dirty="0"/>
                    </a:p>
                  </a:txBody>
                  <a:tcPr marL="91417" marR="91417" marT="45714" marB="45714"/>
                </a:tc>
              </a:tr>
              <a:tr h="394617"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横浜市</a:t>
                      </a:r>
                      <a:endParaRPr kumimoji="1" lang="ja-JP" altLang="en-US" sz="1800" dirty="0"/>
                    </a:p>
                  </a:txBody>
                  <a:tcPr marL="91417" marR="91417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１１７</a:t>
                      </a:r>
                      <a:endParaRPr kumimoji="1" lang="en-US" altLang="ja-JP" sz="1800" dirty="0" smtClean="0"/>
                    </a:p>
                  </a:txBody>
                  <a:tcPr marL="91417" marR="91417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８</a:t>
                      </a:r>
                      <a:endParaRPr kumimoji="1" lang="en-US" altLang="ja-JP" sz="1800" dirty="0" smtClean="0"/>
                    </a:p>
                  </a:txBody>
                  <a:tcPr marL="91417" marR="91417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３３</a:t>
                      </a:r>
                      <a:endParaRPr kumimoji="1" lang="en-US" altLang="ja-JP" sz="1800" dirty="0" smtClean="0"/>
                    </a:p>
                  </a:txBody>
                  <a:tcPr marL="91417" marR="91417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２８７</a:t>
                      </a:r>
                      <a:endParaRPr kumimoji="1" lang="ja-JP" altLang="en-US" sz="1800" dirty="0"/>
                    </a:p>
                  </a:txBody>
                  <a:tcPr marL="91417" marR="91417" marT="45714" marB="45714"/>
                </a:tc>
              </a:tr>
              <a:tr h="437816"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川崎市</a:t>
                      </a:r>
                      <a:endParaRPr kumimoji="1" lang="ja-JP" altLang="en-US" sz="1800" dirty="0"/>
                    </a:p>
                  </a:txBody>
                  <a:tcPr marL="91417" marR="91417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３５</a:t>
                      </a:r>
                      <a:endParaRPr kumimoji="1" lang="en-US" altLang="ja-JP" sz="1800" dirty="0" smtClean="0"/>
                    </a:p>
                  </a:txBody>
                  <a:tcPr marL="91417" marR="91417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３</a:t>
                      </a:r>
                      <a:endParaRPr kumimoji="1" lang="ja-JP" altLang="en-US" sz="1800" dirty="0"/>
                    </a:p>
                  </a:txBody>
                  <a:tcPr marL="91417" marR="91417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９</a:t>
                      </a:r>
                      <a:endParaRPr kumimoji="1" lang="ja-JP" altLang="en-US" sz="1800" dirty="0"/>
                    </a:p>
                  </a:txBody>
                  <a:tcPr marL="91417" marR="91417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１０２</a:t>
                      </a:r>
                      <a:endParaRPr kumimoji="1" lang="en-US" altLang="ja-JP" sz="1800" dirty="0" smtClean="0"/>
                    </a:p>
                  </a:txBody>
                  <a:tcPr marL="91417" marR="91417" marT="45714" marB="45714"/>
                </a:tc>
              </a:tr>
              <a:tr h="394617"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相模原市</a:t>
                      </a:r>
                      <a:endParaRPr kumimoji="1" lang="en-US" altLang="ja-JP" sz="1800" dirty="0" smtClean="0"/>
                    </a:p>
                  </a:txBody>
                  <a:tcPr marL="91417" marR="91417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１５</a:t>
                      </a:r>
                      <a:endParaRPr kumimoji="1" lang="ja-JP" altLang="en-US" sz="1800" dirty="0"/>
                    </a:p>
                  </a:txBody>
                  <a:tcPr marL="91417" marR="91417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－</a:t>
                      </a:r>
                      <a:endParaRPr kumimoji="1" lang="ja-JP" altLang="en-US" sz="1800" dirty="0"/>
                    </a:p>
                  </a:txBody>
                  <a:tcPr marL="91417" marR="91417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－</a:t>
                      </a:r>
                      <a:endParaRPr kumimoji="1" lang="ja-JP" altLang="en-US" sz="1800" dirty="0"/>
                    </a:p>
                  </a:txBody>
                  <a:tcPr marL="91417" marR="91417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５７</a:t>
                      </a:r>
                      <a:endParaRPr kumimoji="1" lang="ja-JP" altLang="en-US" sz="1800" dirty="0"/>
                    </a:p>
                  </a:txBody>
                  <a:tcPr marL="91417" marR="91417" marT="45714" marB="45714"/>
                </a:tc>
              </a:tr>
              <a:tr h="394617"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横須賀市</a:t>
                      </a:r>
                      <a:endParaRPr kumimoji="1" lang="ja-JP" altLang="en-US" sz="1800" dirty="0"/>
                    </a:p>
                  </a:txBody>
                  <a:tcPr marL="91417" marR="91417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３</a:t>
                      </a:r>
                      <a:endParaRPr kumimoji="1" lang="ja-JP" altLang="en-US" sz="1800" dirty="0"/>
                    </a:p>
                  </a:txBody>
                  <a:tcPr marL="91417" marR="91417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－</a:t>
                      </a:r>
                      <a:endParaRPr kumimoji="1" lang="ja-JP" altLang="en-US" sz="1800" dirty="0"/>
                    </a:p>
                  </a:txBody>
                  <a:tcPr marL="91417" marR="91417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３</a:t>
                      </a:r>
                      <a:endParaRPr kumimoji="1" lang="ja-JP" altLang="en-US" sz="1800" dirty="0"/>
                    </a:p>
                  </a:txBody>
                  <a:tcPr marL="91417" marR="91417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４６</a:t>
                      </a:r>
                      <a:endParaRPr kumimoji="1" lang="ja-JP" altLang="en-US" sz="1800" dirty="0"/>
                    </a:p>
                  </a:txBody>
                  <a:tcPr marL="91417" marR="91417" marT="45714" marB="45714"/>
                </a:tc>
              </a:tr>
              <a:tr h="394617"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藤沢市</a:t>
                      </a:r>
                      <a:endParaRPr kumimoji="1" lang="ja-JP" altLang="en-US" sz="1800" dirty="0"/>
                    </a:p>
                  </a:txBody>
                  <a:tcPr marL="91417" marR="91417" marT="45714" marB="45714"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１６</a:t>
                      </a:r>
                      <a:endParaRPr kumimoji="1" lang="ja-JP" altLang="en-US" sz="1800" dirty="0"/>
                    </a:p>
                  </a:txBody>
                  <a:tcPr marL="91417" marR="91417" marT="45714" marB="45714"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１</a:t>
                      </a:r>
                      <a:endParaRPr kumimoji="1" lang="ja-JP" altLang="en-US" sz="1800" dirty="0"/>
                    </a:p>
                  </a:txBody>
                  <a:tcPr marL="91417" marR="91417" marT="45714" marB="45714"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２</a:t>
                      </a:r>
                      <a:endParaRPr kumimoji="1" lang="ja-JP" altLang="en-US" sz="1800" dirty="0"/>
                    </a:p>
                  </a:txBody>
                  <a:tcPr marL="91417" marR="91417" marT="45714" marB="45714"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２８</a:t>
                      </a:r>
                      <a:endParaRPr kumimoji="1" lang="ja-JP" altLang="en-US" sz="1800" dirty="0"/>
                    </a:p>
                  </a:txBody>
                  <a:tcPr marL="91417" marR="91417" marT="45714" marB="45714">
                    <a:solidFill>
                      <a:srgbClr val="FFFF00">
                        <a:alpha val="20000"/>
                      </a:srgbClr>
                    </a:solidFill>
                  </a:tcPr>
                </a:tc>
              </a:tr>
              <a:tr h="394617"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茅ヶ崎市</a:t>
                      </a:r>
                      <a:endParaRPr kumimoji="1" lang="ja-JP" altLang="en-US" sz="1800" dirty="0"/>
                    </a:p>
                  </a:txBody>
                  <a:tcPr marL="91417" marR="91417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８</a:t>
                      </a:r>
                      <a:endParaRPr kumimoji="1" lang="ja-JP" altLang="en-US" sz="1800" dirty="0"/>
                    </a:p>
                  </a:txBody>
                  <a:tcPr marL="91417" marR="91417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－</a:t>
                      </a:r>
                      <a:endParaRPr kumimoji="1" lang="ja-JP" altLang="en-US" sz="1800" dirty="0"/>
                    </a:p>
                  </a:txBody>
                  <a:tcPr marL="91417" marR="91417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－</a:t>
                      </a:r>
                      <a:endParaRPr kumimoji="1" lang="ja-JP" altLang="en-US" sz="1800" dirty="0"/>
                    </a:p>
                  </a:txBody>
                  <a:tcPr marL="91417" marR="91417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１１</a:t>
                      </a:r>
                      <a:endParaRPr kumimoji="1" lang="ja-JP" altLang="en-US" sz="1800" dirty="0"/>
                    </a:p>
                  </a:txBody>
                  <a:tcPr marL="91417" marR="91417" marT="45714" marB="45714"/>
                </a:tc>
              </a:tr>
              <a:tr h="394617"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鎌倉市</a:t>
                      </a:r>
                      <a:endParaRPr kumimoji="1" lang="ja-JP" altLang="en-US" sz="1800" dirty="0"/>
                    </a:p>
                  </a:txBody>
                  <a:tcPr marL="91417" marR="91417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６</a:t>
                      </a:r>
                      <a:endParaRPr kumimoji="1" lang="ja-JP" altLang="en-US" sz="1800" dirty="0"/>
                    </a:p>
                  </a:txBody>
                  <a:tcPr marL="91417" marR="91417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－</a:t>
                      </a:r>
                      <a:endParaRPr kumimoji="1" lang="ja-JP" altLang="en-US" sz="1800" dirty="0"/>
                    </a:p>
                  </a:txBody>
                  <a:tcPr marL="91417" marR="91417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１</a:t>
                      </a:r>
                      <a:endParaRPr kumimoji="1" lang="ja-JP" altLang="en-US" sz="1800" dirty="0"/>
                    </a:p>
                  </a:txBody>
                  <a:tcPr marL="91417" marR="91417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１２</a:t>
                      </a:r>
                      <a:endParaRPr kumimoji="1" lang="ja-JP" altLang="en-US" sz="1800" dirty="0"/>
                    </a:p>
                  </a:txBody>
                  <a:tcPr marL="91417" marR="91417" marT="45714" marB="45714"/>
                </a:tc>
              </a:tr>
              <a:tr h="394617"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平塚市</a:t>
                      </a:r>
                      <a:endParaRPr kumimoji="1" lang="ja-JP" altLang="en-US" sz="1800" dirty="0"/>
                    </a:p>
                  </a:txBody>
                  <a:tcPr marL="91417" marR="91417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８</a:t>
                      </a:r>
                      <a:endParaRPr kumimoji="1" lang="ja-JP" altLang="en-US" sz="1800" dirty="0"/>
                    </a:p>
                  </a:txBody>
                  <a:tcPr marL="91417" marR="91417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１</a:t>
                      </a:r>
                      <a:endParaRPr kumimoji="1" lang="ja-JP" altLang="en-US" sz="1800" dirty="0"/>
                    </a:p>
                  </a:txBody>
                  <a:tcPr marL="91417" marR="91417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１</a:t>
                      </a:r>
                      <a:endParaRPr kumimoji="1" lang="ja-JP" altLang="en-US" sz="1800" dirty="0"/>
                    </a:p>
                  </a:txBody>
                  <a:tcPr marL="91417" marR="91417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１７</a:t>
                      </a:r>
                      <a:endParaRPr kumimoji="1" lang="ja-JP" altLang="en-US" sz="1800" dirty="0"/>
                    </a:p>
                  </a:txBody>
                  <a:tcPr marL="91417" marR="91417" marT="45714" marB="45714"/>
                </a:tc>
              </a:tr>
              <a:tr h="394617"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綾瀬市</a:t>
                      </a:r>
                      <a:endParaRPr kumimoji="1" lang="ja-JP" altLang="en-US" sz="1800" dirty="0"/>
                    </a:p>
                  </a:txBody>
                  <a:tcPr marL="91417" marR="91417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１</a:t>
                      </a:r>
                      <a:endParaRPr kumimoji="1" lang="ja-JP" altLang="en-US" sz="1800" dirty="0"/>
                    </a:p>
                  </a:txBody>
                  <a:tcPr marL="91417" marR="91417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smtClean="0"/>
                        <a:t>－</a:t>
                      </a:r>
                      <a:endParaRPr kumimoji="1" lang="ja-JP" altLang="en-US" sz="1800" dirty="0"/>
                    </a:p>
                  </a:txBody>
                  <a:tcPr marL="91417" marR="91417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１</a:t>
                      </a:r>
                      <a:endParaRPr kumimoji="1" lang="ja-JP" altLang="en-US" sz="1800" dirty="0"/>
                    </a:p>
                  </a:txBody>
                  <a:tcPr marL="91417" marR="91417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３</a:t>
                      </a:r>
                      <a:endParaRPr kumimoji="1" lang="ja-JP" altLang="en-US" sz="1800" dirty="0"/>
                    </a:p>
                  </a:txBody>
                  <a:tcPr marL="91417" marR="91417" marT="45714" marB="45714"/>
                </a:tc>
              </a:tr>
              <a:tr h="394617"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大和市</a:t>
                      </a:r>
                      <a:endParaRPr kumimoji="1" lang="ja-JP" altLang="en-US" sz="1800" dirty="0"/>
                    </a:p>
                  </a:txBody>
                  <a:tcPr marL="91417" marR="91417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８</a:t>
                      </a:r>
                      <a:endParaRPr kumimoji="1" lang="en-US" altLang="ja-JP" sz="1800" dirty="0" smtClean="0"/>
                    </a:p>
                  </a:txBody>
                  <a:tcPr marL="91417" marR="91417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－</a:t>
                      </a:r>
                      <a:endParaRPr kumimoji="1" lang="ja-JP" altLang="en-US" sz="1800" dirty="0"/>
                    </a:p>
                  </a:txBody>
                  <a:tcPr marL="91417" marR="91417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－</a:t>
                      </a:r>
                      <a:endParaRPr kumimoji="1" lang="ja-JP" altLang="en-US" sz="1800" dirty="0"/>
                    </a:p>
                  </a:txBody>
                  <a:tcPr marL="91417" marR="91417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１９</a:t>
                      </a:r>
                      <a:endParaRPr kumimoji="1" lang="ja-JP" altLang="en-US" sz="1800" dirty="0"/>
                    </a:p>
                  </a:txBody>
                  <a:tcPr marL="91417" marR="91417" marT="45714" marB="45714"/>
                </a:tc>
              </a:tr>
            </a:tbl>
          </a:graphicData>
        </a:graphic>
      </p:graphicFrame>
      <p:sp>
        <p:nvSpPr>
          <p:cNvPr id="19533" name="スライド番号プレースホルダー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6E7C580-88CD-4B78-9137-3C5580762596}" type="slidenum">
              <a:rPr lang="ja-JP" altLang="en-US" sz="1200" smtClean="0">
                <a:solidFill>
                  <a:srgbClr val="898989"/>
                </a:solidFill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ja-JP" altLang="en-US" sz="1200" smtClean="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19534" name="タイトル 1"/>
          <p:cNvSpPr txBox="1">
            <a:spLocks/>
          </p:cNvSpPr>
          <p:nvPr/>
        </p:nvSpPr>
        <p:spPr bwMode="auto">
          <a:xfrm>
            <a:off x="1258888" y="1414463"/>
            <a:ext cx="60928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b="1">
                <a:latin typeface="+mj-ea"/>
                <a:ea typeface="+mj-ea"/>
              </a:rPr>
              <a:t>2014</a:t>
            </a:r>
            <a:r>
              <a:rPr lang="ja-JP" altLang="en-US" sz="1400" b="1">
                <a:latin typeface="+mj-ea"/>
                <a:ea typeface="+mj-ea"/>
              </a:rPr>
              <a:t>年</a:t>
            </a:r>
            <a:r>
              <a:rPr lang="en-US" altLang="ja-JP" sz="1400" b="1">
                <a:latin typeface="+mj-ea"/>
                <a:ea typeface="+mj-ea"/>
              </a:rPr>
              <a:t>10</a:t>
            </a:r>
            <a:r>
              <a:rPr lang="ja-JP" altLang="en-US" sz="1400" b="1">
                <a:latin typeface="+mj-ea"/>
                <a:ea typeface="+mj-ea"/>
              </a:rPr>
              <a:t>月</a:t>
            </a:r>
            <a:r>
              <a:rPr lang="en-US" altLang="ja-JP" sz="1400" b="1">
                <a:latin typeface="+mj-ea"/>
                <a:ea typeface="+mj-ea"/>
              </a:rPr>
              <a:t>1</a:t>
            </a:r>
            <a:r>
              <a:rPr lang="ja-JP" altLang="en-US" sz="1400" b="1">
                <a:latin typeface="+mj-ea"/>
                <a:ea typeface="+mj-ea"/>
              </a:rPr>
              <a:t>日現在　：「介護サービス情報かながわ」より</a:t>
            </a:r>
            <a:endParaRPr lang="en-US" altLang="ja-JP" sz="1400" b="1">
              <a:latin typeface="+mj-ea"/>
              <a:ea typeface="+mj-ea"/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535094"/>
              </p:ext>
            </p:extLst>
          </p:nvPr>
        </p:nvGraphicFramePr>
        <p:xfrm>
          <a:off x="6011863" y="1692275"/>
          <a:ext cx="2233612" cy="467995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116525"/>
                <a:gridCol w="1117087"/>
              </a:tblGrid>
              <a:tr h="69058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特別養護</a:t>
                      </a:r>
                      <a:endParaRPr kumimoji="1" lang="ja-JP" altLang="en-US" sz="1800" dirty="0"/>
                    </a:p>
                  </a:txBody>
                  <a:tcPr marL="91477" marR="91477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老人保健</a:t>
                      </a:r>
                      <a:endParaRPr kumimoji="1" lang="ja-JP" altLang="en-US" sz="1800" dirty="0"/>
                    </a:p>
                  </a:txBody>
                  <a:tcPr marL="91477" marR="91477" marT="45714" marB="45714"/>
                </a:tc>
              </a:tr>
              <a:tr h="39461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１４３</a:t>
                      </a:r>
                      <a:endParaRPr kumimoji="1" lang="ja-JP" altLang="en-US" sz="1800" dirty="0"/>
                    </a:p>
                  </a:txBody>
                  <a:tcPr marL="91477" marR="91477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８２</a:t>
                      </a:r>
                      <a:endParaRPr kumimoji="1" lang="ja-JP" altLang="en-US" sz="1800" dirty="0"/>
                    </a:p>
                  </a:txBody>
                  <a:tcPr marL="91477" marR="91477" marT="45714" marB="45714"/>
                </a:tc>
              </a:tr>
              <a:tr h="43781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５１</a:t>
                      </a:r>
                      <a:endParaRPr kumimoji="1" lang="ja-JP" altLang="en-US" sz="1800" dirty="0"/>
                    </a:p>
                  </a:txBody>
                  <a:tcPr marL="91477" marR="91477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２０</a:t>
                      </a:r>
                      <a:endParaRPr kumimoji="1" lang="en-US" altLang="ja-JP" sz="1800" dirty="0" smtClean="0"/>
                    </a:p>
                  </a:txBody>
                  <a:tcPr marL="91477" marR="91477" marT="45714" marB="45714"/>
                </a:tc>
              </a:tr>
              <a:tr h="39461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３９</a:t>
                      </a:r>
                      <a:endParaRPr kumimoji="1" lang="ja-JP" altLang="en-US" sz="1800" dirty="0"/>
                    </a:p>
                  </a:txBody>
                  <a:tcPr marL="91477" marR="91477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１２</a:t>
                      </a:r>
                      <a:endParaRPr kumimoji="1" lang="ja-JP" altLang="en-US" sz="1800" dirty="0"/>
                    </a:p>
                  </a:txBody>
                  <a:tcPr marL="91477" marR="91477" marT="45714" marB="45714"/>
                </a:tc>
              </a:tr>
              <a:tr h="39461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２１</a:t>
                      </a:r>
                      <a:endParaRPr kumimoji="1" lang="ja-JP" altLang="en-US" sz="1800" dirty="0"/>
                    </a:p>
                  </a:txBody>
                  <a:tcPr marL="91477" marR="91477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９</a:t>
                      </a:r>
                      <a:endParaRPr kumimoji="1" lang="ja-JP" altLang="en-US" sz="1800" dirty="0"/>
                    </a:p>
                  </a:txBody>
                  <a:tcPr marL="91477" marR="91477" marT="45714" marB="45714"/>
                </a:tc>
              </a:tr>
              <a:tr h="39461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１２</a:t>
                      </a:r>
                      <a:endParaRPr kumimoji="1" lang="ja-JP" altLang="en-US" sz="1800" dirty="0"/>
                    </a:p>
                  </a:txBody>
                  <a:tcPr marL="91477" marR="91477" marT="45714" marB="45714"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６</a:t>
                      </a:r>
                      <a:endParaRPr kumimoji="1" lang="ja-JP" altLang="en-US" sz="1800" dirty="0"/>
                    </a:p>
                  </a:txBody>
                  <a:tcPr marL="91477" marR="91477" marT="45714" marB="45714">
                    <a:solidFill>
                      <a:srgbClr val="FFFF00">
                        <a:alpha val="20000"/>
                      </a:srgbClr>
                    </a:solidFill>
                  </a:tcPr>
                </a:tc>
              </a:tr>
              <a:tr h="39461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１０</a:t>
                      </a:r>
                      <a:endParaRPr kumimoji="1" lang="ja-JP" altLang="en-US" sz="1800" dirty="0"/>
                    </a:p>
                  </a:txBody>
                  <a:tcPr marL="91477" marR="91477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５</a:t>
                      </a:r>
                      <a:endParaRPr kumimoji="1" lang="ja-JP" altLang="en-US" sz="1800" dirty="0"/>
                    </a:p>
                  </a:txBody>
                  <a:tcPr marL="91477" marR="91477" marT="45714" marB="45714"/>
                </a:tc>
              </a:tr>
              <a:tr h="39461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９</a:t>
                      </a:r>
                      <a:endParaRPr kumimoji="1" lang="ja-JP" altLang="en-US" sz="1800" dirty="0"/>
                    </a:p>
                  </a:txBody>
                  <a:tcPr marL="91477" marR="91477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５</a:t>
                      </a:r>
                      <a:endParaRPr kumimoji="1" lang="ja-JP" altLang="en-US" sz="1800" dirty="0"/>
                    </a:p>
                  </a:txBody>
                  <a:tcPr marL="91477" marR="91477" marT="45714" marB="45714"/>
                </a:tc>
              </a:tr>
              <a:tr h="39461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１０</a:t>
                      </a:r>
                      <a:endParaRPr kumimoji="1" lang="ja-JP" altLang="en-US" sz="1800" dirty="0"/>
                    </a:p>
                  </a:txBody>
                  <a:tcPr marL="91477" marR="91477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５</a:t>
                      </a:r>
                      <a:endParaRPr kumimoji="1" lang="ja-JP" altLang="en-US" sz="1800" dirty="0"/>
                    </a:p>
                  </a:txBody>
                  <a:tcPr marL="91477" marR="91477" marT="45714" marB="45714"/>
                </a:tc>
              </a:tr>
              <a:tr h="39461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３</a:t>
                      </a:r>
                      <a:endParaRPr kumimoji="1" lang="ja-JP" altLang="en-US" sz="1800" dirty="0"/>
                    </a:p>
                  </a:txBody>
                  <a:tcPr marL="91477" marR="91477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１</a:t>
                      </a:r>
                      <a:endParaRPr kumimoji="1" lang="ja-JP" altLang="en-US" sz="1800" dirty="0"/>
                    </a:p>
                  </a:txBody>
                  <a:tcPr marL="91477" marR="91477" marT="45714" marB="45714"/>
                </a:tc>
              </a:tr>
              <a:tr h="39461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９</a:t>
                      </a:r>
                      <a:endParaRPr kumimoji="1" lang="ja-JP" altLang="en-US" sz="1800" dirty="0"/>
                    </a:p>
                  </a:txBody>
                  <a:tcPr marL="91477" marR="91477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５</a:t>
                      </a:r>
                      <a:endParaRPr kumimoji="1" lang="ja-JP" altLang="en-US" sz="1800" dirty="0"/>
                    </a:p>
                  </a:txBody>
                  <a:tcPr marL="91477" marR="91477" marT="45714" marB="4571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53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251520" y="836712"/>
            <a:ext cx="8229600" cy="1860053"/>
          </a:xfrm>
        </p:spPr>
        <p:txBody>
          <a:bodyPr>
            <a:noAutofit/>
          </a:bodyPr>
          <a:lstStyle/>
          <a:p>
            <a:pPr eaLnBrk="1" hangingPunct="1"/>
            <a:r>
              <a:rPr lang="ja-JP" altLang="en-US" sz="4800" dirty="0" smtClean="0">
                <a:solidFill>
                  <a:srgbClr val="000000"/>
                </a:solidFill>
                <a:latin typeface="+mj-ea"/>
                <a:cs typeface="HGP明朝E" charset="0"/>
              </a:rPr>
              <a:t>利用後、</a:t>
            </a:r>
            <a:r>
              <a:rPr lang="ja-JP" altLang="en-US" sz="6600" dirty="0" smtClean="0">
                <a:solidFill>
                  <a:srgbClr val="000000"/>
                </a:solidFill>
                <a:latin typeface="+mj-ea"/>
                <a:cs typeface="HGP明朝E" charset="0"/>
              </a:rPr>
              <a:t>半年</a:t>
            </a:r>
            <a:r>
              <a:rPr lang="ja-JP" altLang="en-US" sz="5400" dirty="0">
                <a:solidFill>
                  <a:srgbClr val="000000"/>
                </a:solidFill>
                <a:latin typeface="+mj-ea"/>
                <a:cs typeface="HGP明朝E" charset="0"/>
              </a:rPr>
              <a:t>で</a:t>
            </a:r>
            <a:r>
              <a:rPr lang="ja-JP" altLang="en-US" sz="6000" dirty="0">
                <a:solidFill>
                  <a:srgbClr val="000000"/>
                </a:solidFill>
                <a:latin typeface="+mj-ea"/>
                <a:cs typeface="HGP明朝E" charset="0"/>
              </a:rPr>
              <a:t>　</a:t>
            </a:r>
            <a:r>
              <a:rPr lang="en-US" altLang="ja-JP" sz="6000" dirty="0">
                <a:solidFill>
                  <a:srgbClr val="000000"/>
                </a:solidFill>
                <a:latin typeface="+mj-ea"/>
                <a:cs typeface="HGP明朝E" charset="0"/>
              </a:rPr>
              <a:t/>
            </a:r>
            <a:br>
              <a:rPr lang="en-US" altLang="ja-JP" sz="6000" dirty="0">
                <a:solidFill>
                  <a:srgbClr val="000000"/>
                </a:solidFill>
                <a:latin typeface="+mj-ea"/>
                <a:cs typeface="HGP明朝E" charset="0"/>
              </a:rPr>
            </a:br>
            <a:r>
              <a:rPr lang="ja-JP" altLang="en-US" sz="6000" dirty="0">
                <a:solidFill>
                  <a:srgbClr val="000000"/>
                </a:solidFill>
                <a:latin typeface="+mj-ea"/>
                <a:cs typeface="HGP明朝E" charset="0"/>
              </a:rPr>
              <a:t>　　</a:t>
            </a:r>
            <a:r>
              <a:rPr lang="ja-JP" altLang="en-US" sz="6000" dirty="0" smtClean="0">
                <a:solidFill>
                  <a:srgbClr val="000000"/>
                </a:solidFill>
                <a:latin typeface="+mj-ea"/>
                <a:cs typeface="HGP明朝E" charset="0"/>
              </a:rPr>
              <a:t>認知症</a:t>
            </a:r>
            <a:r>
              <a:rPr lang="ja-JP" altLang="en-US" sz="5400" dirty="0">
                <a:solidFill>
                  <a:srgbClr val="000000"/>
                </a:solidFill>
                <a:latin typeface="+mj-ea"/>
                <a:cs typeface="HGP明朝E" charset="0"/>
              </a:rPr>
              <a:t>が</a:t>
            </a:r>
            <a:r>
              <a:rPr lang="ja-JP" altLang="en-US" sz="6000" dirty="0">
                <a:solidFill>
                  <a:srgbClr val="000000"/>
                </a:solidFill>
                <a:latin typeface="+mj-ea"/>
                <a:cs typeface="HGP明朝E" charset="0"/>
              </a:rPr>
              <a:t>改善！！</a:t>
            </a:r>
            <a:br>
              <a:rPr lang="ja-JP" altLang="en-US" sz="6000" dirty="0">
                <a:solidFill>
                  <a:srgbClr val="000000"/>
                </a:solidFill>
                <a:latin typeface="+mj-ea"/>
                <a:cs typeface="HGP明朝E" charset="0"/>
              </a:rPr>
            </a:br>
            <a:endParaRPr lang="ja-JP" altLang="en-US" sz="4800" dirty="0">
              <a:solidFill>
                <a:srgbClr val="000000"/>
              </a:solidFill>
              <a:latin typeface="+mj-ea"/>
            </a:endParaRP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323528" y="3284984"/>
            <a:ext cx="8640960" cy="2463800"/>
          </a:xfrm>
        </p:spPr>
        <p:txBody>
          <a:bodyPr>
            <a:normAutofit/>
          </a:bodyPr>
          <a:lstStyle/>
          <a:p>
            <a:pPr eaLnBrk="1" hangingPunct="1"/>
            <a:r>
              <a:rPr lang="ja-JP" altLang="en-US" sz="3500" dirty="0">
                <a:latin typeface="+mj-ea"/>
                <a:ea typeface="+mj-ea"/>
              </a:rPr>
              <a:t>自然な</a:t>
            </a:r>
            <a:r>
              <a:rPr lang="ja-JP" altLang="en-US" sz="3500" dirty="0">
                <a:solidFill>
                  <a:srgbClr val="FF0000"/>
                </a:solidFill>
                <a:latin typeface="+mj-ea"/>
                <a:ea typeface="+mj-ea"/>
              </a:rPr>
              <a:t>生活の中</a:t>
            </a:r>
            <a:r>
              <a:rPr lang="ja-JP" altLang="en-US" sz="3500" dirty="0">
                <a:latin typeface="+mj-ea"/>
                <a:ea typeface="+mj-ea"/>
              </a:rPr>
              <a:t>に運動、脳の体操が</a:t>
            </a:r>
            <a:r>
              <a:rPr lang="ja-JP" altLang="en-US" sz="3500" dirty="0" smtClean="0">
                <a:latin typeface="+mj-ea"/>
                <a:ea typeface="+mj-ea"/>
              </a:rPr>
              <a:t>ある</a:t>
            </a:r>
            <a:endParaRPr lang="en-US" altLang="ja-JP" sz="3500" dirty="0" smtClean="0">
              <a:latin typeface="+mj-ea"/>
              <a:ea typeface="+mj-ea"/>
            </a:endParaRPr>
          </a:p>
          <a:p>
            <a:pPr eaLnBrk="1" hangingPunct="1"/>
            <a:r>
              <a:rPr lang="en-US" altLang="ja-JP" dirty="0" smtClean="0">
                <a:latin typeface="+mj-ea"/>
                <a:ea typeface="+mj-ea"/>
              </a:rPr>
              <a:t>MMSE</a:t>
            </a:r>
            <a:r>
              <a:rPr lang="ja-JP" altLang="en-US" sz="6500" dirty="0">
                <a:latin typeface="+mj-ea"/>
                <a:ea typeface="+mj-ea"/>
              </a:rPr>
              <a:t>１７</a:t>
            </a:r>
            <a:r>
              <a:rPr lang="ja-JP" altLang="en-US" dirty="0">
                <a:latin typeface="+mj-ea"/>
                <a:ea typeface="+mj-ea"/>
              </a:rPr>
              <a:t>点→</a:t>
            </a:r>
            <a:r>
              <a:rPr lang="ja-JP" altLang="en-US" sz="6500" dirty="0">
                <a:solidFill>
                  <a:srgbClr val="FF0000"/>
                </a:solidFill>
                <a:latin typeface="+mj-ea"/>
                <a:ea typeface="+mj-ea"/>
              </a:rPr>
              <a:t>２７</a:t>
            </a:r>
            <a:r>
              <a:rPr lang="ja-JP" altLang="en-US" dirty="0">
                <a:latin typeface="+mj-ea"/>
                <a:ea typeface="+mj-ea"/>
              </a:rPr>
              <a:t>点！！</a:t>
            </a:r>
            <a:endParaRPr lang="en-US" altLang="ja-JP" dirty="0">
              <a:latin typeface="+mj-ea"/>
              <a:ea typeface="+mj-ea"/>
            </a:endParaRPr>
          </a:p>
          <a:p>
            <a:pPr eaLnBrk="1" hangingPunct="1">
              <a:buFont typeface="Wingdings 2" charset="0"/>
              <a:buNone/>
            </a:pPr>
            <a:r>
              <a:rPr lang="ja-JP" altLang="en-US" dirty="0">
                <a:latin typeface="+mj-ea"/>
                <a:ea typeface="+mj-ea"/>
              </a:rPr>
              <a:t>　</a:t>
            </a:r>
            <a:r>
              <a:rPr lang="ja-JP" altLang="en-US" sz="3200" dirty="0" smtClean="0">
                <a:latin typeface="+mj-ea"/>
                <a:ea typeface="+mj-ea"/>
              </a:rPr>
              <a:t>要介護度</a:t>
            </a:r>
            <a:r>
              <a:rPr lang="ja-JP" altLang="en-US" sz="3200" dirty="0">
                <a:latin typeface="+mj-ea"/>
                <a:ea typeface="+mj-ea"/>
              </a:rPr>
              <a:t>５</a:t>
            </a:r>
            <a:r>
              <a:rPr lang="en-US" altLang="ja-JP" sz="3200" dirty="0">
                <a:latin typeface="+mj-ea"/>
                <a:ea typeface="+mj-ea"/>
              </a:rPr>
              <a:t>→</a:t>
            </a:r>
            <a:r>
              <a:rPr lang="ja-JP" altLang="en-US" sz="3200" dirty="0">
                <a:latin typeface="+mj-ea"/>
                <a:ea typeface="+mj-ea"/>
              </a:rPr>
              <a:t>４　へ</a:t>
            </a:r>
          </a:p>
        </p:txBody>
      </p:sp>
    </p:spTree>
    <p:extLst>
      <p:ext uri="{BB962C8B-B14F-4D97-AF65-F5344CB8AC3E}">
        <p14:creationId xmlns:p14="http://schemas.microsoft.com/office/powerpoint/2010/main" val="100344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457200" y="704851"/>
            <a:ext cx="8229600" cy="265214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ja-JP" altLang="en-US" dirty="0" smtClean="0">
                <a:solidFill>
                  <a:schemeClr val="tx1"/>
                </a:solidFill>
                <a:latin typeface="+mj-ea"/>
                <a:cs typeface="HGP明朝E" charset="0"/>
              </a:rPr>
              <a:t>回復期リハビリ病院を退院後</a:t>
            </a:r>
            <a:r>
              <a:rPr lang="en-US" altLang="ja-JP" dirty="0" smtClean="0">
                <a:solidFill>
                  <a:schemeClr val="tx1"/>
                </a:solidFill>
                <a:latin typeface="+mj-ea"/>
                <a:cs typeface="HGP明朝E" charset="0"/>
              </a:rPr>
              <a:t/>
            </a:r>
            <a:br>
              <a:rPr lang="en-US" altLang="ja-JP" dirty="0" smtClean="0">
                <a:solidFill>
                  <a:schemeClr val="tx1"/>
                </a:solidFill>
                <a:latin typeface="+mj-ea"/>
                <a:cs typeface="HGP明朝E" charset="0"/>
              </a:rPr>
            </a:br>
            <a:r>
              <a:rPr lang="ja-JP" altLang="en-US" sz="5400" dirty="0" smtClean="0">
                <a:solidFill>
                  <a:srgbClr val="000000"/>
                </a:solidFill>
                <a:latin typeface="+mj-ea"/>
                <a:cs typeface="HGP明朝E" charset="0"/>
              </a:rPr>
              <a:t>利用</a:t>
            </a:r>
            <a:r>
              <a:rPr lang="ja-JP" altLang="en-US" sz="6700" dirty="0" smtClean="0">
                <a:solidFill>
                  <a:srgbClr val="FF0000"/>
                </a:solidFill>
                <a:latin typeface="+mj-ea"/>
                <a:cs typeface="HGP明朝E" charset="0"/>
              </a:rPr>
              <a:t>１年</a:t>
            </a:r>
            <a:r>
              <a:rPr lang="ja-JP" altLang="en-US" sz="5300" dirty="0">
                <a:solidFill>
                  <a:srgbClr val="000000"/>
                </a:solidFill>
                <a:latin typeface="+mj-ea"/>
                <a:cs typeface="HGP明朝E" charset="0"/>
              </a:rPr>
              <a:t>で</a:t>
            </a:r>
            <a:r>
              <a:rPr lang="ja-JP" altLang="en-US" sz="5400" dirty="0">
                <a:solidFill>
                  <a:srgbClr val="000000"/>
                </a:solidFill>
                <a:latin typeface="+mj-ea"/>
                <a:cs typeface="HGP明朝E" charset="0"/>
              </a:rPr>
              <a:t>　</a:t>
            </a:r>
            <a:r>
              <a:rPr lang="en-US" altLang="ja-JP" sz="5400" dirty="0">
                <a:solidFill>
                  <a:srgbClr val="000000"/>
                </a:solidFill>
                <a:latin typeface="+mj-ea"/>
                <a:cs typeface="HGP明朝E" charset="0"/>
              </a:rPr>
              <a:t/>
            </a:r>
            <a:br>
              <a:rPr lang="en-US" altLang="ja-JP" sz="5400" dirty="0">
                <a:solidFill>
                  <a:srgbClr val="000000"/>
                </a:solidFill>
                <a:latin typeface="+mj-ea"/>
                <a:cs typeface="HGP明朝E" charset="0"/>
              </a:rPr>
            </a:br>
            <a:r>
              <a:rPr lang="ja-JP" altLang="en-US" sz="5400" dirty="0" smtClean="0">
                <a:solidFill>
                  <a:srgbClr val="000000"/>
                </a:solidFill>
                <a:latin typeface="+mj-ea"/>
                <a:cs typeface="HGP明朝E" charset="0"/>
              </a:rPr>
              <a:t>立位・歩行能力が改善</a:t>
            </a:r>
            <a:r>
              <a:rPr lang="ja-JP" altLang="en-US" sz="5400" dirty="0">
                <a:solidFill>
                  <a:srgbClr val="000000"/>
                </a:solidFill>
                <a:latin typeface="+mj-ea"/>
                <a:cs typeface="HGP明朝E" charset="0"/>
              </a:rPr>
              <a:t>！</a:t>
            </a:r>
            <a:r>
              <a:rPr lang="ja-JP" altLang="en-US" sz="5400" dirty="0" smtClean="0">
                <a:solidFill>
                  <a:srgbClr val="000000"/>
                </a:solidFill>
                <a:latin typeface="+mj-ea"/>
                <a:cs typeface="HGP明朝E" charset="0"/>
              </a:rPr>
              <a:t>！</a:t>
            </a:r>
            <a:endParaRPr lang="ja-JP" altLang="en-US" dirty="0">
              <a:solidFill>
                <a:srgbClr val="000000"/>
              </a:solidFill>
              <a:latin typeface="+mj-ea"/>
            </a:endParaRP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457200" y="3860800"/>
            <a:ext cx="8229600" cy="2463800"/>
          </a:xfrm>
        </p:spPr>
        <p:txBody>
          <a:bodyPr/>
          <a:lstStyle/>
          <a:p>
            <a:pPr eaLnBrk="1" hangingPunct="1"/>
            <a:r>
              <a:rPr lang="ja-JP" altLang="en-US" sz="3200" dirty="0" smtClean="0">
                <a:latin typeface="+mj-ea"/>
                <a:ea typeface="+mj-ea"/>
              </a:rPr>
              <a:t>もう２度と歩けないと言われていたのが</a:t>
            </a:r>
            <a:endParaRPr lang="en-US" altLang="ja-JP" sz="3200" dirty="0" smtClean="0">
              <a:latin typeface="+mj-ea"/>
              <a:ea typeface="+mj-ea"/>
            </a:endParaRPr>
          </a:p>
          <a:p>
            <a:pPr eaLnBrk="1" hangingPunct="1"/>
            <a:r>
              <a:rPr lang="en-US" altLang="ja-JP" dirty="0" smtClean="0">
                <a:latin typeface="+mj-ea"/>
                <a:ea typeface="+mj-ea"/>
              </a:rPr>
              <a:t>FBS</a:t>
            </a:r>
            <a:r>
              <a:rPr lang="ja-JP" altLang="en-US" sz="6500" dirty="0" smtClean="0">
                <a:latin typeface="+mj-ea"/>
                <a:ea typeface="+mj-ea"/>
              </a:rPr>
              <a:t>１０</a:t>
            </a:r>
            <a:r>
              <a:rPr lang="ja-JP" altLang="en-US" dirty="0" smtClean="0">
                <a:latin typeface="+mj-ea"/>
                <a:ea typeface="+mj-ea"/>
              </a:rPr>
              <a:t>点→</a:t>
            </a:r>
            <a:r>
              <a:rPr lang="ja-JP" altLang="en-US" sz="6500" dirty="0" smtClean="0">
                <a:solidFill>
                  <a:srgbClr val="FF0000"/>
                </a:solidFill>
                <a:latin typeface="+mj-ea"/>
                <a:ea typeface="+mj-ea"/>
              </a:rPr>
              <a:t>５２</a:t>
            </a:r>
            <a:r>
              <a:rPr lang="ja-JP" altLang="en-US" dirty="0" smtClean="0">
                <a:latin typeface="+mj-ea"/>
                <a:ea typeface="+mj-ea"/>
              </a:rPr>
              <a:t>点</a:t>
            </a:r>
            <a:r>
              <a:rPr lang="ja-JP" altLang="en-US" dirty="0">
                <a:latin typeface="+mj-ea"/>
                <a:ea typeface="+mj-ea"/>
              </a:rPr>
              <a:t>！</a:t>
            </a:r>
            <a:r>
              <a:rPr lang="ja-JP" altLang="en-US" dirty="0" smtClean="0">
                <a:latin typeface="+mj-ea"/>
                <a:ea typeface="+mj-ea"/>
              </a:rPr>
              <a:t>！　</a:t>
            </a:r>
            <a:endParaRPr lang="en-US" altLang="ja-JP" dirty="0">
              <a:latin typeface="+mj-ea"/>
              <a:ea typeface="+mj-ea"/>
            </a:endParaRPr>
          </a:p>
          <a:p>
            <a:pPr eaLnBrk="1" hangingPunct="1">
              <a:buFont typeface="Wingdings 2" charset="0"/>
              <a:buNone/>
            </a:pPr>
            <a:r>
              <a:rPr lang="ja-JP" altLang="en-US" dirty="0">
                <a:latin typeface="+mj-ea"/>
                <a:ea typeface="+mj-ea"/>
              </a:rPr>
              <a:t>　</a:t>
            </a:r>
            <a:r>
              <a:rPr lang="ja-JP" altLang="en-US" sz="3200" dirty="0" smtClean="0">
                <a:latin typeface="+mj-ea"/>
                <a:ea typeface="+mj-ea"/>
              </a:rPr>
              <a:t>要介護度３</a:t>
            </a:r>
            <a:r>
              <a:rPr lang="en-US" altLang="ja-JP" sz="3200" dirty="0" smtClean="0">
                <a:latin typeface="+mj-ea"/>
                <a:ea typeface="+mj-ea"/>
              </a:rPr>
              <a:t>→</a:t>
            </a:r>
            <a:r>
              <a:rPr lang="ja-JP" altLang="en-US" sz="3200" dirty="0" smtClean="0">
                <a:latin typeface="+mj-ea"/>
                <a:ea typeface="+mj-ea"/>
              </a:rPr>
              <a:t>２</a:t>
            </a:r>
            <a:r>
              <a:rPr lang="ja-JP" altLang="en-US" sz="3200" dirty="0">
                <a:latin typeface="+mj-ea"/>
                <a:ea typeface="+mj-ea"/>
              </a:rPr>
              <a:t>　へ</a:t>
            </a:r>
          </a:p>
        </p:txBody>
      </p:sp>
    </p:spTree>
    <p:extLst>
      <p:ext uri="{BB962C8B-B14F-4D97-AF65-F5344CB8AC3E}">
        <p14:creationId xmlns:p14="http://schemas.microsoft.com/office/powerpoint/2010/main" val="371776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2298393"/>
              </p:ext>
            </p:extLst>
          </p:nvPr>
        </p:nvGraphicFramePr>
        <p:xfrm>
          <a:off x="539552" y="1124744"/>
          <a:ext cx="8136904" cy="54559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304256"/>
                <a:gridCol w="2016224"/>
                <a:gridCol w="1800200"/>
                <a:gridCol w="2016224"/>
              </a:tblGrid>
              <a:tr h="44393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 smtClean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年齢・性別</a:t>
                      </a:r>
                      <a:endParaRPr kumimoji="1" lang="ja-JP" altLang="en-US" sz="2400" b="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 smtClean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主な疾患</a:t>
                      </a:r>
                      <a:endParaRPr kumimoji="1" lang="ja-JP" altLang="en-US" sz="2400" b="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 smtClean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介護度・前</a:t>
                      </a:r>
                      <a:endParaRPr kumimoji="1" lang="ja-JP" altLang="en-US" sz="2400" b="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 smtClean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介護度・後</a:t>
                      </a:r>
                      <a:endParaRPr kumimoji="1" lang="ja-JP" altLang="en-US" sz="2400" b="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</a:tr>
              <a:tr h="38976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70</a:t>
                      </a:r>
                      <a:r>
                        <a:rPr kumimoji="1" lang="ja-JP" alt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歳代・女性</a:t>
                      </a:r>
                      <a:endParaRPr kumimoji="1" lang="ja-JP" alt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脳卒中</a:t>
                      </a:r>
                      <a:endParaRPr kumimoji="1" lang="ja-JP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５</a:t>
                      </a:r>
                      <a:endParaRPr kumimoji="1" lang="en-US" altLang="ja-JP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２</a:t>
                      </a:r>
                      <a:endParaRPr kumimoji="1" lang="ja-JP" altLang="en-US" sz="3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</a:tr>
              <a:tr h="38976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80</a:t>
                      </a:r>
                      <a:r>
                        <a:rPr kumimoji="1" lang="ja-JP" alt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歳代・女性</a:t>
                      </a:r>
                      <a:endParaRPr kumimoji="1" lang="ja-JP" alt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リウマチ</a:t>
                      </a:r>
                      <a:endParaRPr kumimoji="1" lang="ja-JP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５</a:t>
                      </a:r>
                      <a:endParaRPr kumimoji="1" lang="ja-JP" alt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３</a:t>
                      </a:r>
                      <a:endParaRPr kumimoji="1" lang="ja-JP" altLang="en-US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</a:tr>
              <a:tr h="3897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80</a:t>
                      </a:r>
                      <a:r>
                        <a:rPr kumimoji="1" lang="ja-JP" alt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歳代・女性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パーキンソン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４</a:t>
                      </a:r>
                      <a:endParaRPr kumimoji="1" lang="ja-JP" alt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４</a:t>
                      </a:r>
                      <a:r>
                        <a:rPr kumimoji="1" lang="en-US" altLang="ja-JP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※</a:t>
                      </a:r>
                      <a:endParaRPr kumimoji="1" lang="ja-JP" alt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</a:tr>
              <a:tr h="3897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80</a:t>
                      </a:r>
                      <a:r>
                        <a:rPr kumimoji="1" lang="ja-JP" alt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歳代・男性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認知症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３</a:t>
                      </a:r>
                      <a:endParaRPr kumimoji="1" lang="ja-JP" alt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１</a:t>
                      </a:r>
                      <a:endParaRPr kumimoji="1" lang="ja-JP" altLang="en-US" sz="3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</a:tr>
              <a:tr h="3897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80</a:t>
                      </a:r>
                      <a:r>
                        <a:rPr kumimoji="1" lang="ja-JP" alt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歳代・女性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認知症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３</a:t>
                      </a:r>
                      <a:endParaRPr kumimoji="1" lang="ja-JP" alt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２</a:t>
                      </a:r>
                      <a:endParaRPr kumimoji="1" lang="ja-JP" altLang="en-US" sz="3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</a:tr>
              <a:tr h="3897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80</a:t>
                      </a:r>
                      <a:r>
                        <a:rPr kumimoji="1" lang="ja-JP" alt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歳代・女性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圧迫骨折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３</a:t>
                      </a:r>
                      <a:endParaRPr kumimoji="1" lang="ja-JP" alt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２</a:t>
                      </a:r>
                      <a:endParaRPr kumimoji="1" lang="ja-JP" altLang="en-US" sz="3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</a:tr>
              <a:tr h="3897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90</a:t>
                      </a:r>
                      <a:r>
                        <a:rPr kumimoji="1" lang="ja-JP" alt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歳代・女性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脳卒中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３</a:t>
                      </a:r>
                      <a:endParaRPr kumimoji="1" lang="ja-JP" alt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支援２</a:t>
                      </a:r>
                      <a:endParaRPr kumimoji="1" lang="ja-JP" altLang="en-US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</a:tr>
              <a:tr h="3897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40</a:t>
                      </a:r>
                      <a:r>
                        <a:rPr kumimoji="1" lang="ja-JP" alt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歳代・女性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脳卒中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２</a:t>
                      </a:r>
                      <a:endParaRPr kumimoji="1" lang="ja-JP" alt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３</a:t>
                      </a:r>
                      <a:endParaRPr kumimoji="1" lang="ja-JP" alt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827584" y="-171400"/>
            <a:ext cx="71801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/>
              <a:t>利用者の約</a:t>
            </a:r>
            <a:r>
              <a:rPr kumimoji="1" lang="en-US" altLang="ja-JP" sz="9600" b="1" dirty="0" smtClean="0">
                <a:solidFill>
                  <a:srgbClr val="FF0000"/>
                </a:solidFill>
              </a:rPr>
              <a:t>65</a:t>
            </a:r>
            <a:r>
              <a:rPr kumimoji="1" lang="ja-JP" altLang="en-US" sz="4000" dirty="0" smtClean="0"/>
              <a:t>％が改善傾向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08784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59960" y="1484784"/>
            <a:ext cx="9039253" cy="1601688"/>
          </a:xfrm>
          <a:prstGeom prst="roundRect">
            <a:avLst/>
          </a:prstGeom>
          <a:solidFill>
            <a:schemeClr val="accent3">
              <a:lumMod val="40000"/>
              <a:lumOff val="6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角丸四角形 1"/>
          <p:cNvSpPr/>
          <p:nvPr/>
        </p:nvSpPr>
        <p:spPr>
          <a:xfrm>
            <a:off x="547336" y="4293096"/>
            <a:ext cx="8064500" cy="2304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427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8086" y="1646312"/>
            <a:ext cx="8229600" cy="1440160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US" altLang="ja-JP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実　 績</a:t>
            </a:r>
            <a:r>
              <a:rPr lang="en-US" altLang="ja-JP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</a:t>
            </a:r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年間４９３万円の削減（４１万</a:t>
            </a:r>
            <a:r>
              <a:rPr lang="en-US" altLang="ja-JP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/</a:t>
            </a:r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月）</a:t>
            </a:r>
            <a:endParaRPr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US" altLang="ja-JP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見込み</a:t>
            </a:r>
            <a:r>
              <a:rPr lang="en-US" altLang="ja-JP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 </a:t>
            </a: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年間４１１万円の削減（３４万</a:t>
            </a:r>
            <a:r>
              <a:rPr lang="en-US" altLang="ja-JP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/</a:t>
            </a:r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月）</a:t>
            </a:r>
            <a:endParaRPr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US" altLang="ja-JP" dirty="0" smtClean="0"/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US" altLang="ja-JP" dirty="0" smtClean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59960" y="332656"/>
            <a:ext cx="9039253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介護保険料</a:t>
            </a:r>
            <a:r>
              <a:rPr lang="ja-JP" alt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</a:t>
            </a:r>
            <a:r>
              <a:rPr lang="ja-JP" alt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大幅</a:t>
            </a:r>
            <a:r>
              <a:rPr lang="ja-JP" alt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削減</a:t>
            </a:r>
            <a:r>
              <a:rPr lang="ja-JP" alt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にも</a:t>
            </a:r>
            <a:r>
              <a:rPr lang="ja-JP" alt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貢献！</a:t>
            </a:r>
            <a:endParaRPr lang="ja-JP" alt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115616" y="4401319"/>
            <a:ext cx="7128792" cy="2087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  <a:defRPr/>
            </a:pPr>
            <a:r>
              <a:rPr lang="ja-JP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年間約</a:t>
            </a:r>
            <a:r>
              <a:rPr lang="ja-JP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</a:t>
            </a:r>
            <a:r>
              <a:rPr lang="en-US" altLang="ja-JP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,</a:t>
            </a:r>
            <a:r>
              <a:rPr lang="ja-JP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０００</a:t>
            </a:r>
            <a:r>
              <a:rPr lang="ja-JP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万円の</a:t>
            </a:r>
            <a:endParaRPr lang="en-US" altLang="ja-JP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ja-JP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介護保険料削減！</a:t>
            </a:r>
            <a:endParaRPr lang="en-US" altLang="ja-JP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27" name="Picture 3" descr="C:\Users\daigo\AppData\Local\Microsoft\Windows\Temporary Internet Files\Content.IE5\KLHXIEHV\MC90043267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33749" y="2925221"/>
            <a:ext cx="1353173" cy="135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円形吹き出し 7"/>
          <p:cNvSpPr/>
          <p:nvPr/>
        </p:nvSpPr>
        <p:spPr>
          <a:xfrm>
            <a:off x="5580112" y="2996952"/>
            <a:ext cx="3563888" cy="1295276"/>
          </a:xfrm>
          <a:prstGeom prst="wedgeEllipseCallout">
            <a:avLst>
              <a:gd name="adj1" fmla="val -51240"/>
              <a:gd name="adj2" fmla="val 46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65</a:t>
            </a:r>
            <a:r>
              <a:rPr lang="ja-JP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％</a:t>
            </a:r>
            <a:r>
              <a:rPr lang="ja-JP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が改善</a:t>
            </a:r>
            <a:endParaRPr lang="ja-JP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502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oicare\Desktop\ブログ画像\3\DSC_09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240" y="0"/>
            <a:ext cx="9290760" cy="696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3768" y="2780928"/>
            <a:ext cx="6122408" cy="415498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6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世</a:t>
            </a:r>
            <a:r>
              <a:rPr kumimoji="1" lang="ja-JP" altLang="en-US" sz="66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話</a:t>
            </a:r>
            <a:r>
              <a:rPr kumimoji="1" lang="ja-JP" altLang="en-US" sz="6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だけじゃだめ</a:t>
            </a:r>
            <a:endParaRPr kumimoji="1" lang="en-US" altLang="ja-JP" sz="6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6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自立を</a:t>
            </a:r>
            <a:r>
              <a:rPr kumimoji="1" lang="ja-JP" altLang="en-US" sz="66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支</a:t>
            </a:r>
            <a:r>
              <a:rPr kumimoji="1" lang="ja-JP" altLang="en-US" sz="6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えて</a:t>
            </a:r>
            <a:endParaRPr kumimoji="1" lang="en-US" altLang="ja-JP" sz="6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6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尊厳</a:t>
            </a:r>
            <a:r>
              <a:rPr kumimoji="1" lang="ja-JP" altLang="en-US" sz="66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守</a:t>
            </a:r>
            <a:r>
              <a:rPr kumimoji="1" lang="ja-JP" altLang="en-US" sz="6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って</a:t>
            </a:r>
            <a:endParaRPr kumimoji="1" lang="en-US" altLang="ja-JP" sz="6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6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地</a:t>
            </a:r>
            <a:r>
              <a:rPr kumimoji="1" lang="ja-JP" altLang="en-US" sz="66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域</a:t>
            </a:r>
            <a:r>
              <a:rPr kumimoji="1" lang="ja-JP" altLang="en-US" sz="6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とも連携</a:t>
            </a:r>
            <a:endParaRPr kumimoji="1" lang="ja-JP" altLang="en-US" sz="6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918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Owner\Local Settings\Temporary Internet Files\Content.IE5\CLEB01I7\MCj039803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5" y="571480"/>
            <a:ext cx="906426" cy="832104"/>
          </a:xfrm>
          <a:prstGeom prst="rect">
            <a:avLst/>
          </a:prstGeom>
          <a:noFill/>
        </p:spPr>
      </p:pic>
      <p:pic>
        <p:nvPicPr>
          <p:cNvPr id="2" name="Picture 8" descr="C:\Documents and Settings\Owner\Local Settings\Temporary Internet Files\Content.IE5\GNRZQO95\MCj0424760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9" y="2214555"/>
            <a:ext cx="1675434" cy="1860550"/>
          </a:xfrm>
          <a:prstGeom prst="rect">
            <a:avLst/>
          </a:prstGeom>
          <a:noFill/>
        </p:spPr>
      </p:pic>
      <p:pic>
        <p:nvPicPr>
          <p:cNvPr id="3" name="Picture 15" descr="C:\Documents and Settings\Owner\Local Settings\Temporary Internet Files\Content.IE5\BBHFJXCW\MCj0432609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6" y="2071679"/>
            <a:ext cx="2099669" cy="2128732"/>
          </a:xfrm>
          <a:prstGeom prst="rect">
            <a:avLst/>
          </a:prstGeom>
          <a:noFill/>
        </p:spPr>
      </p:pic>
      <p:pic>
        <p:nvPicPr>
          <p:cNvPr id="5" name="Picture 5" descr="C:\Documents and Settings\Owner\Local Settings\Temporary Internet Files\Content.IE5\852VK5UN\MCj0433918000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488" y="0"/>
            <a:ext cx="1691105" cy="1714512"/>
          </a:xfrm>
          <a:prstGeom prst="rect">
            <a:avLst/>
          </a:prstGeom>
          <a:noFill/>
        </p:spPr>
      </p:pic>
      <p:pic>
        <p:nvPicPr>
          <p:cNvPr id="6" name="Picture 4" descr="C:\Documents and Settings\Owner\Local Settings\Temporary Internet Files\Content.IE5\ATB098JU\MCj04338390000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3834" y="2500339"/>
            <a:ext cx="1620611" cy="1643042"/>
          </a:xfrm>
          <a:prstGeom prst="rect">
            <a:avLst/>
          </a:prstGeom>
          <a:noFill/>
        </p:spPr>
      </p:pic>
      <p:pic>
        <p:nvPicPr>
          <p:cNvPr id="7" name="Picture 3" descr="C:\Documents and Settings\Owner\Local Settings\Temporary Internet Files\Content.IE5\1KK3XXSL\MCj0416012000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7015" y="722327"/>
            <a:ext cx="3095345" cy="1444649"/>
          </a:xfrm>
          <a:prstGeom prst="rect">
            <a:avLst/>
          </a:prstGeom>
          <a:noFill/>
        </p:spPr>
      </p:pic>
      <p:pic>
        <p:nvPicPr>
          <p:cNvPr id="2050" name="Picture 2" descr="C:\Documents and Settings\Owner\Local Settings\Temporary Internet Files\Content.IE5\W981Y7W7\MCj04326110000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504" y="4624764"/>
            <a:ext cx="1803608" cy="1828572"/>
          </a:xfrm>
          <a:prstGeom prst="rect">
            <a:avLst/>
          </a:prstGeom>
          <a:noFill/>
        </p:spPr>
      </p:pic>
      <p:sp>
        <p:nvSpPr>
          <p:cNvPr id="11" name="右矢印 10"/>
          <p:cNvSpPr/>
          <p:nvPr/>
        </p:nvSpPr>
        <p:spPr>
          <a:xfrm rot="19799097">
            <a:off x="1796297" y="4130236"/>
            <a:ext cx="1620644" cy="675554"/>
          </a:xfrm>
          <a:prstGeom prst="rightArrow">
            <a:avLst>
              <a:gd name="adj1" fmla="val 50000"/>
              <a:gd name="adj2" fmla="val 108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 rot="19292188">
            <a:off x="6391921" y="2033101"/>
            <a:ext cx="1115138" cy="723814"/>
          </a:xfrm>
          <a:prstGeom prst="rightArrow">
            <a:avLst>
              <a:gd name="adj1" fmla="val 50000"/>
              <a:gd name="adj2" fmla="val 674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右矢印 13"/>
          <p:cNvSpPr/>
          <p:nvPr/>
        </p:nvSpPr>
        <p:spPr>
          <a:xfrm rot="10800000">
            <a:off x="6461753" y="3131382"/>
            <a:ext cx="1110647" cy="693687"/>
          </a:xfrm>
          <a:prstGeom prst="rightArrow">
            <a:avLst>
              <a:gd name="adj1" fmla="val 50000"/>
              <a:gd name="adj2" fmla="val 84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右矢印 14"/>
          <p:cNvSpPr/>
          <p:nvPr/>
        </p:nvSpPr>
        <p:spPr>
          <a:xfrm rot="8542277">
            <a:off x="5821026" y="1434193"/>
            <a:ext cx="1138574" cy="684427"/>
          </a:xfrm>
          <a:prstGeom prst="rightArrow">
            <a:avLst>
              <a:gd name="adj1" fmla="val 50000"/>
              <a:gd name="adj2" fmla="val 859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環状矢印 15"/>
          <p:cNvSpPr/>
          <p:nvPr/>
        </p:nvSpPr>
        <p:spPr>
          <a:xfrm rot="1823821" flipH="1">
            <a:off x="3736002" y="353978"/>
            <a:ext cx="1686571" cy="2197277"/>
          </a:xfrm>
          <a:prstGeom prst="circularArrow">
            <a:avLst>
              <a:gd name="adj1" fmla="val 11339"/>
              <a:gd name="adj2" fmla="val 2049513"/>
              <a:gd name="adj3" fmla="val 20518475"/>
              <a:gd name="adj4" fmla="val 9246254"/>
              <a:gd name="adj5" fmla="val 158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0" y="1792015"/>
            <a:ext cx="347723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大型施設</a:t>
            </a:r>
            <a:endParaRPr kumimoji="1" lang="en-US" altLang="ja-JP" sz="2800" u="sng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特別養護老人ホーム</a:t>
            </a:r>
            <a:endParaRPr kumimoji="1"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老人保健施設　などの</a:t>
            </a:r>
            <a:endParaRPr kumimoji="1"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2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ショートステイ</a:t>
            </a:r>
            <a:endParaRPr kumimoji="1" lang="en-US" altLang="ja-JP" sz="32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2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「宿泊サービス」</a:t>
            </a:r>
            <a:endParaRPr kumimoji="1" lang="ja-JP" altLang="en-US" sz="32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929454" y="1428736"/>
            <a:ext cx="2192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デイサービス</a:t>
            </a:r>
            <a:endParaRPr kumimoji="1" lang="ja-JP" altLang="en-US" sz="32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642656" y="3786192"/>
            <a:ext cx="2621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訪問介護</a:t>
            </a:r>
            <a:endParaRPr kumimoji="1" lang="en-US" altLang="ja-JP" sz="36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6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訪問看護</a:t>
            </a:r>
            <a:endParaRPr kumimoji="1" lang="ja-JP" altLang="en-US" sz="36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053" name="Picture 5" descr="C:\Documents and Settings\Owner\Local Settings\Temporary Internet Files\Content.IE5\W981Y7W7\MCj03966080000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72400" y="2928937"/>
            <a:ext cx="706200" cy="907999"/>
          </a:xfrm>
          <a:prstGeom prst="rect">
            <a:avLst/>
          </a:prstGeom>
          <a:noFill/>
        </p:spPr>
      </p:pic>
      <p:sp>
        <p:nvSpPr>
          <p:cNvPr id="21" name="テキスト ボックス 20"/>
          <p:cNvSpPr txBox="1"/>
          <p:nvPr/>
        </p:nvSpPr>
        <p:spPr>
          <a:xfrm>
            <a:off x="1588245" y="5834739"/>
            <a:ext cx="895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家族</a:t>
            </a:r>
            <a:endParaRPr kumimoji="1" lang="ja-JP" altLang="en-US" sz="28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054" name="Picture 6" descr="C:\Documents and Settings\Owner\Local Settings\Temporary Internet Files\Content.IE5\BBHFJXCW\MCj04339540000[1]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30511" y="4786322"/>
            <a:ext cx="1761557" cy="1785938"/>
          </a:xfrm>
          <a:prstGeom prst="rect">
            <a:avLst/>
          </a:prstGeom>
          <a:noFill/>
        </p:spPr>
      </p:pic>
      <p:sp>
        <p:nvSpPr>
          <p:cNvPr id="25" name="右矢印 24"/>
          <p:cNvSpPr/>
          <p:nvPr/>
        </p:nvSpPr>
        <p:spPr>
          <a:xfrm>
            <a:off x="2528272" y="5307933"/>
            <a:ext cx="3382210" cy="742716"/>
          </a:xfrm>
          <a:prstGeom prst="rightArrow">
            <a:avLst>
              <a:gd name="adj1" fmla="val 50000"/>
              <a:gd name="adj2" fmla="val 1073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相　談</a:t>
            </a:r>
            <a:endParaRPr kumimoji="1" lang="ja-JP" altLang="en-US" sz="28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212061" y="6273225"/>
            <a:ext cx="2933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ケアマネージャー</a:t>
            </a:r>
            <a:endParaRPr kumimoji="1" lang="en-US" altLang="ja-JP" sz="3200" dirty="0" smtClean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07504" y="78303"/>
            <a:ext cx="9038290" cy="6779697"/>
          </a:xfrm>
          <a:prstGeom prst="roundRect">
            <a:avLst>
              <a:gd name="adj" fmla="val 8818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sz="4800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USER\Desktop\28da54c4d51004f7a6baadbaf9096014_l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9" t="-426" r="-817"/>
          <a:stretch/>
        </p:blipFill>
        <p:spPr bwMode="auto">
          <a:xfrm>
            <a:off x="0" y="836712"/>
            <a:ext cx="9120593" cy="597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1013400" y="246571"/>
            <a:ext cx="7879080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/>
              <a:t>これが</a:t>
            </a:r>
            <a:r>
              <a:rPr kumimoji="1" lang="ja-JP" altLang="en-US" sz="9600" dirty="0">
                <a:solidFill>
                  <a:srgbClr val="FF0000"/>
                </a:solidFill>
              </a:rPr>
              <a:t>悪</a:t>
            </a:r>
            <a:r>
              <a:rPr kumimoji="1" lang="ja-JP" altLang="en-US" sz="5400" dirty="0"/>
              <a:t>といって</a:t>
            </a:r>
            <a:r>
              <a:rPr kumimoji="1" lang="ja-JP" altLang="en-US" sz="5400" dirty="0" smtClean="0"/>
              <a:t>いる</a:t>
            </a:r>
            <a:endParaRPr kumimoji="1" lang="en-US" altLang="ja-JP" sz="5400" dirty="0" smtClean="0"/>
          </a:p>
          <a:p>
            <a:r>
              <a:rPr kumimoji="1" lang="ja-JP" altLang="en-US" sz="5400" dirty="0" smtClean="0"/>
              <a:t>わけ</a:t>
            </a:r>
            <a:r>
              <a:rPr kumimoji="1" lang="ja-JP" altLang="en-US" sz="5400" dirty="0"/>
              <a:t>じゃない</a:t>
            </a:r>
          </a:p>
          <a:p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954669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0793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38336"/>
            <a:ext cx="71437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393732" y="714176"/>
            <a:ext cx="5570756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/>
              <a:t>小規模</a:t>
            </a:r>
            <a:r>
              <a:rPr kumimoji="1" lang="ja-JP" altLang="en-US" sz="6000" dirty="0" smtClean="0"/>
              <a:t>多機能が</a:t>
            </a:r>
            <a:endParaRPr kumimoji="1" lang="en-US" altLang="ja-JP" sz="6000" dirty="0" smtClean="0"/>
          </a:p>
          <a:p>
            <a:endParaRPr kumimoji="1" lang="en-US" altLang="ja-JP" sz="2000" dirty="0" smtClean="0"/>
          </a:p>
          <a:p>
            <a:r>
              <a:rPr kumimoji="1" lang="ja-JP" altLang="en-US" sz="9600" dirty="0">
                <a:solidFill>
                  <a:srgbClr val="FF0000"/>
                </a:solidFill>
              </a:rPr>
              <a:t>神</a:t>
            </a:r>
            <a:r>
              <a:rPr kumimoji="1" lang="ja-JP" altLang="en-US" sz="5400" dirty="0" smtClean="0"/>
              <a:t>と</a:t>
            </a:r>
            <a:r>
              <a:rPr kumimoji="1" lang="ja-JP" altLang="en-US" sz="5400" dirty="0"/>
              <a:t>いって</a:t>
            </a:r>
            <a:r>
              <a:rPr kumimoji="1" lang="ja-JP" altLang="en-US" sz="5400" dirty="0" smtClean="0"/>
              <a:t>いる</a:t>
            </a:r>
            <a:endParaRPr kumimoji="1" lang="en-US" altLang="ja-JP" sz="5400" dirty="0" smtClean="0"/>
          </a:p>
          <a:p>
            <a:endParaRPr kumimoji="1" lang="en-US" altLang="ja-JP" sz="2000" dirty="0" smtClean="0"/>
          </a:p>
          <a:p>
            <a:pPr algn="r"/>
            <a:r>
              <a:rPr kumimoji="1" lang="ja-JP" altLang="en-US" sz="5400" dirty="0" smtClean="0"/>
              <a:t>わけ</a:t>
            </a:r>
            <a:r>
              <a:rPr kumimoji="1" lang="ja-JP" altLang="en-US" sz="5400" dirty="0"/>
              <a:t>じゃない</a:t>
            </a:r>
          </a:p>
          <a:p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19005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7994390c05e617799d09ae4fe3fa3122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716016" y="5661248"/>
            <a:ext cx="43396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b="1" dirty="0" smtClean="0">
                <a:solidFill>
                  <a:schemeClr val="bg1"/>
                </a:solidFill>
              </a:rPr>
              <a:t>こうでは</a:t>
            </a:r>
            <a:r>
              <a:rPr kumimoji="1" lang="ja-JP" altLang="en-US" sz="5400" b="1" dirty="0" smtClean="0">
                <a:solidFill>
                  <a:srgbClr val="FF0000"/>
                </a:solidFill>
              </a:rPr>
              <a:t>なく</a:t>
            </a:r>
            <a:endParaRPr kumimoji="1" lang="ja-JP" alt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68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ddee21a7cb7391dd1c59b1054dabb58c_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921"/>
            <a:ext cx="457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4572000" y="875328"/>
            <a:ext cx="4031873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/>
              <a:t>みなさん</a:t>
            </a:r>
            <a:r>
              <a:rPr kumimoji="1" lang="ja-JP" altLang="en-US" sz="6000" dirty="0" smtClean="0"/>
              <a:t>の</a:t>
            </a:r>
            <a:endParaRPr kumimoji="1" lang="en-US" altLang="ja-JP" sz="6000" dirty="0" smtClean="0"/>
          </a:p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選択肢</a:t>
            </a:r>
            <a:r>
              <a:rPr kumimoji="1" lang="ja-JP" altLang="en-US" sz="6000" dirty="0" smtClean="0"/>
              <a:t>に</a:t>
            </a:r>
            <a:endParaRPr kumimoji="1" lang="en-US" altLang="ja-JP" sz="6000" dirty="0" smtClean="0"/>
          </a:p>
          <a:p>
            <a:r>
              <a:rPr kumimoji="1" lang="ja-JP" altLang="en-US" sz="6000" dirty="0" smtClean="0"/>
              <a:t>入れて</a:t>
            </a:r>
            <a:endParaRPr kumimoji="1" lang="en-US" altLang="ja-JP" sz="6000" dirty="0" smtClean="0"/>
          </a:p>
          <a:p>
            <a:r>
              <a:rPr kumimoji="1" lang="ja-JP" altLang="en-US" sz="6000" dirty="0" smtClean="0"/>
              <a:t>ほしいだけ</a:t>
            </a:r>
            <a:endParaRPr kumimoji="1" lang="en-US" altLang="ja-JP" sz="6000" dirty="0" smtClean="0"/>
          </a:p>
          <a:p>
            <a:r>
              <a:rPr kumimoji="1" lang="ja-JP" altLang="en-US" sz="6000" dirty="0"/>
              <a:t>なんです</a:t>
            </a:r>
            <a:endParaRPr kumimoji="1" lang="en-US" altLang="ja-JP" sz="6000" dirty="0" smtClean="0"/>
          </a:p>
        </p:txBody>
      </p:sp>
    </p:spTree>
    <p:extLst>
      <p:ext uri="{BB962C8B-B14F-4D97-AF65-F5344CB8AC3E}">
        <p14:creationId xmlns:p14="http://schemas.microsoft.com/office/powerpoint/2010/main" val="127066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79513" y="620688"/>
            <a:ext cx="8698814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介護保険）</a:t>
            </a:r>
          </a:p>
          <a:p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第二条</a:t>
            </a:r>
            <a:r>
              <a:rPr kumimoji="1" lang="ja-JP" altLang="en-US" sz="4800" dirty="0">
                <a:latin typeface="Meiryo UI" panose="020B0604030504040204" pitchFamily="50" charset="-128"/>
                <a:ea typeface="Meiryo UI" panose="020B0604030504040204" pitchFamily="50" charset="-128"/>
              </a:rPr>
              <a:t> 　</a:t>
            </a:r>
            <a:r>
              <a:rPr kumimoji="1"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</a:t>
            </a:r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二</a:t>
            </a:r>
            <a:r>
              <a:rPr kumimoji="1"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項</a:t>
            </a:r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 </a:t>
            </a:r>
            <a:r>
              <a:rPr kumimoji="1" lang="ja-JP" altLang="en-US" sz="48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kumimoji="1" lang="en-US" altLang="ja-JP" sz="4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4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前項</a:t>
            </a:r>
            <a:r>
              <a:rPr kumimoji="1" lang="ja-JP" altLang="en-US" sz="4000" dirty="0">
                <a:latin typeface="Meiryo UI" panose="020B0604030504040204" pitchFamily="50" charset="-128"/>
                <a:ea typeface="Meiryo UI" panose="020B0604030504040204" pitchFamily="50" charset="-128"/>
              </a:rPr>
              <a:t>の保険給付は</a:t>
            </a:r>
            <a:r>
              <a:rPr kumimoji="1" lang="ja-JP" altLang="en-US" sz="4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kumimoji="1"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要介護</a:t>
            </a:r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状態等</a:t>
            </a:r>
            <a:r>
              <a:rPr kumimoji="1"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endParaRPr kumimoji="1" lang="en-US" altLang="ja-JP" sz="48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4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　　</a:t>
            </a:r>
            <a:r>
              <a:rPr kumimoji="1" lang="en-US" altLang="ja-JP" sz="4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kumimoji="1" lang="en-US" altLang="ja-JP" sz="48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資するよう</a:t>
            </a:r>
            <a:r>
              <a:rPr kumimoji="1"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行われる</a:t>
            </a:r>
            <a:r>
              <a:rPr kumimoji="1" lang="ja-JP" altLang="en-US" sz="4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と</a:t>
            </a:r>
            <a:r>
              <a:rPr kumimoji="1" lang="ja-JP" altLang="en-US" sz="4800" dirty="0">
                <a:latin typeface="Meiryo UI" panose="020B0604030504040204" pitchFamily="50" charset="-128"/>
                <a:ea typeface="Meiryo UI" panose="020B0604030504040204" pitchFamily="50" charset="-128"/>
              </a:rPr>
              <a:t>ともに</a:t>
            </a:r>
            <a:r>
              <a:rPr kumimoji="1" lang="ja-JP" altLang="en-US" sz="4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endParaRPr kumimoji="1" lang="en-US" altLang="ja-JP" sz="4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医療</a:t>
            </a:r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との連携</a:t>
            </a:r>
            <a:r>
              <a:rPr kumimoji="1" lang="ja-JP" altLang="en-US" sz="4800" dirty="0">
                <a:latin typeface="Meiryo UI" panose="020B0604030504040204" pitchFamily="50" charset="-128"/>
                <a:ea typeface="Meiryo UI" panose="020B0604030504040204" pitchFamily="50" charset="-128"/>
              </a:rPr>
              <a:t>に十分配慮して行われなければならない</a:t>
            </a:r>
            <a:r>
              <a:rPr kumimoji="1" lang="ja-JP" altLang="en-US" sz="4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kumimoji="1" lang="en-US" altLang="ja-JP" sz="4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sz="4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24564" y="2913623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軽減又は悪化の防止</a:t>
            </a:r>
            <a:endParaRPr kumimoji="1" lang="ja-JP" alt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17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252034" y="1412776"/>
            <a:ext cx="4104456" cy="504056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4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藤沢型</a:t>
            </a:r>
            <a:r>
              <a:rPr lang="en-US" altLang="ja-JP" sz="4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 algn="ctr"/>
            <a:r>
              <a:rPr lang="ja-JP" altLang="en-US" sz="4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小規模多機能</a:t>
            </a:r>
            <a:r>
              <a:rPr lang="ja-JP" altLang="en-US" sz="2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kumimoji="1" lang="ja-JP" altLang="en-US" sz="28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4358321" y="4221088"/>
            <a:ext cx="4248472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/>
              <a:t>＋　訪問看護</a:t>
            </a:r>
            <a:endParaRPr kumimoji="1" lang="ja-JP" altLang="en-US" sz="4800" dirty="0"/>
          </a:p>
        </p:txBody>
      </p:sp>
      <p:sp>
        <p:nvSpPr>
          <p:cNvPr id="4" name="角丸四角形 3"/>
          <p:cNvSpPr/>
          <p:nvPr/>
        </p:nvSpPr>
        <p:spPr>
          <a:xfrm>
            <a:off x="4383837" y="1412776"/>
            <a:ext cx="4248472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/>
              <a:t>＋　グループ</a:t>
            </a:r>
            <a:endParaRPr kumimoji="1" lang="en-US" altLang="ja-JP" sz="4400" dirty="0" smtClean="0"/>
          </a:p>
          <a:p>
            <a:pPr algn="ctr"/>
            <a:r>
              <a:rPr kumimoji="1" lang="ja-JP" altLang="en-US" sz="4400" dirty="0" smtClean="0"/>
              <a:t>ホーム</a:t>
            </a:r>
            <a:endParaRPr kumimoji="1" lang="ja-JP" altLang="en-US" sz="4400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0" y="-747464"/>
            <a:ext cx="9144000" cy="1656184"/>
            <a:chOff x="0" y="-747464"/>
            <a:chExt cx="9144000" cy="1656184"/>
          </a:xfrm>
        </p:grpSpPr>
        <p:sp>
          <p:nvSpPr>
            <p:cNvPr id="5" name="円/楕円 4"/>
            <p:cNvSpPr/>
            <p:nvPr/>
          </p:nvSpPr>
          <p:spPr>
            <a:xfrm>
              <a:off x="0" y="-747464"/>
              <a:ext cx="9144000" cy="165618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2915816" y="-27384"/>
              <a:ext cx="28803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48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地域</a:t>
              </a:r>
              <a:endPara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7" name="屈折矢印 6"/>
          <p:cNvSpPr/>
          <p:nvPr/>
        </p:nvSpPr>
        <p:spPr>
          <a:xfrm rot="5400000">
            <a:off x="2221981" y="1098501"/>
            <a:ext cx="2808310" cy="1420640"/>
          </a:xfrm>
          <a:prstGeom prst="bentUpArrow">
            <a:avLst>
              <a:gd name="adj1" fmla="val 34553"/>
              <a:gd name="adj2" fmla="val 50000"/>
              <a:gd name="adj3" fmla="val 50000"/>
            </a:avLst>
          </a:prstGeom>
          <a:solidFill>
            <a:srgbClr val="FF0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屈折矢印 7"/>
          <p:cNvSpPr/>
          <p:nvPr/>
        </p:nvSpPr>
        <p:spPr>
          <a:xfrm rot="5400000">
            <a:off x="-120294" y="1661174"/>
            <a:ext cx="6174431" cy="2833828"/>
          </a:xfrm>
          <a:prstGeom prst="bentUpArrow">
            <a:avLst>
              <a:gd name="adj1" fmla="val 19572"/>
              <a:gd name="adj2" fmla="val 27519"/>
              <a:gd name="adj3" fmla="val 50000"/>
            </a:avLst>
          </a:prstGeom>
          <a:solidFill>
            <a:srgbClr val="FF0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557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5018273" y="1412776"/>
            <a:ext cx="4104456" cy="504056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20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藤沢型</a:t>
            </a:r>
            <a:r>
              <a:rPr lang="en-US" altLang="ja-JP" sz="20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 algn="ctr"/>
            <a:r>
              <a:rPr lang="ja-JP" altLang="en-US" sz="4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小規模多機能</a:t>
            </a:r>
            <a:r>
              <a:rPr lang="ja-JP" altLang="en-US" sz="2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kumimoji="1" lang="ja-JP" altLang="en-US" sz="28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79512" y="1412776"/>
            <a:ext cx="4838761" cy="1584176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chemeClr val="tx1"/>
                </a:solidFill>
              </a:rPr>
              <a:t>暮らしの保健室　＋</a:t>
            </a:r>
            <a:endParaRPr kumimoji="1" lang="ja-JP" altLang="en-US" sz="3600" dirty="0">
              <a:solidFill>
                <a:schemeClr val="tx1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179512" y="3149352"/>
            <a:ext cx="4838761" cy="1584176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コミュニティレストラン　＋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179512" y="4869160"/>
            <a:ext cx="4838761" cy="1584176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chemeClr val="tx1"/>
                </a:solidFill>
              </a:rPr>
              <a:t>地域のえんがわ　＋</a:t>
            </a:r>
            <a:endParaRPr kumimoji="1" lang="ja-JP" altLang="en-US" sz="3600" dirty="0">
              <a:solidFill>
                <a:schemeClr val="tx1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652120" y="4407495"/>
            <a:ext cx="29931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自立支援</a:t>
            </a:r>
            <a:endParaRPr lang="ja-JP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567078" y="5918945"/>
            <a:ext cx="15824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相談</a:t>
            </a:r>
            <a:endParaRPr lang="ja-JP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552120" y="4149080"/>
            <a:ext cx="15824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予防</a:t>
            </a:r>
            <a:endParaRPr lang="ja-JP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478186" y="2420888"/>
            <a:ext cx="15824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保健</a:t>
            </a:r>
            <a:endParaRPr lang="ja-JP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0" y="-891480"/>
            <a:ext cx="9144000" cy="208823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915816" y="-27384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地域</a:t>
            </a:r>
            <a:endParaRPr kumimoji="1" lang="ja-JP" altLang="en-US" sz="4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916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ao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4680049" cy="624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29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560892"/>
            <a:ext cx="913130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平成11年3月　YMCA健康福祉専門学校卒業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介護福祉士　取得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（医）　三喜会　鶴巻温泉病院　入職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平成23年3月　介護教員　取得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平成25年5月（医）三喜会　鶴巻温泉病院　退職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6月　（株）あおい</a:t>
            </a:r>
            <a:r>
              <a:rPr lang="ja-JP" altLang="en-US" sz="3200" b="1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けあ</a:t>
            </a:r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入職</a:t>
            </a:r>
            <a:endParaRPr lang="en-US" altLang="ja-JP" sz="3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平成</a:t>
            </a:r>
            <a:r>
              <a:rPr lang="en-US" altLang="ja-JP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26</a:t>
            </a:r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　</a:t>
            </a:r>
            <a:r>
              <a:rPr lang="en-US" altLang="ja-JP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株</a:t>
            </a:r>
            <a:r>
              <a:rPr lang="en-US" altLang="ja-JP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3200" b="1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まこ</a:t>
            </a:r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じろう福祉事務所　設立</a:t>
            </a:r>
            <a:endParaRPr lang="en-US" altLang="ja-JP" sz="3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ja-JP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               </a:t>
            </a:r>
            <a:r>
              <a:rPr lang="en-US" altLang="ja-JP" sz="3200" b="1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makojirofukushi</a:t>
            </a:r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＠</a:t>
            </a:r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gmail.com</a:t>
            </a:r>
            <a:endParaRPr lang="en-US" altLang="ja-JP" sz="3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313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コンテンツ プレースホルダー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 t="8415" r="3713"/>
          <a:stretch/>
        </p:blipFill>
        <p:spPr>
          <a:xfrm>
            <a:off x="221292" y="504056"/>
            <a:ext cx="8815204" cy="5877272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3168352"/>
          </a:xfrm>
          <a:solidFill>
            <a:schemeClr val="bg1">
              <a:alpha val="80000"/>
            </a:schemeClr>
          </a:solidFill>
        </p:spPr>
        <p:txBody>
          <a:bodyPr>
            <a:noAutofit/>
          </a:bodyPr>
          <a:lstStyle/>
          <a:p>
            <a:r>
              <a:rPr kumimoji="1" lang="ja-JP" altLang="en-US" sz="7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ご静聴</a:t>
            </a:r>
            <a:r>
              <a:rPr kumimoji="1" lang="en-US" altLang="ja-JP" sz="72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kumimoji="1" lang="en-US" altLang="ja-JP" sz="72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sz="72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ありがとうございました</a:t>
            </a:r>
            <a:endParaRPr kumimoji="1" lang="ja-JP" altLang="en-US" sz="72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686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92843" y="625906"/>
            <a:ext cx="868548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第四項</a:t>
            </a:r>
            <a:r>
              <a:rPr kumimoji="1" lang="ja-JP" altLang="en-US" sz="4800" dirty="0">
                <a:latin typeface="Meiryo UI" panose="020B0604030504040204" pitchFamily="50" charset="-128"/>
                <a:ea typeface="Meiryo UI" panose="020B0604030504040204" pitchFamily="50" charset="-128"/>
              </a:rPr>
              <a:t> 　</a:t>
            </a:r>
            <a:r>
              <a:rPr kumimoji="1"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第一項の保険給付の内容及び水準は、被保険者が要介護状態となった場合においても</a:t>
            </a:r>
            <a:r>
              <a:rPr kumimoji="1" lang="ja-JP" altLang="en-US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endParaRPr kumimoji="1" lang="en-US" altLang="ja-JP" sz="3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可能</a:t>
            </a:r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な限り、</a:t>
            </a:r>
            <a:r>
              <a:rPr kumimoji="1"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その</a:t>
            </a:r>
            <a:r>
              <a:rPr kumimoji="1" lang="en-US" altLang="ja-JP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r>
              <a:rPr kumimoji="1" lang="en-US" altLang="ja-JP" sz="4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において、</a:t>
            </a:r>
            <a:endParaRPr kumimoji="1" lang="en-US" altLang="ja-JP" sz="48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その</a:t>
            </a:r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有する能力に</a:t>
            </a:r>
            <a:r>
              <a:rPr kumimoji="1"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応じ</a:t>
            </a:r>
            <a:endParaRPr kumimoji="1" lang="en-US" altLang="ja-JP" sz="48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4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</a:t>
            </a:r>
            <a:r>
              <a:rPr kumimoji="1" lang="en-US" altLang="ja-JP" sz="4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営む</a:t>
            </a:r>
            <a:r>
              <a:rPr kumimoji="1"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こと</a:t>
            </a:r>
            <a:endParaRPr kumimoji="1" lang="en-US" altLang="ja-JP" sz="48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が</a:t>
            </a:r>
            <a:r>
              <a:rPr kumimoji="1"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できるように配慮されなければならない</a:t>
            </a:r>
            <a:r>
              <a:rPr kumimoji="1" lang="ja-JP" altLang="en-US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kumimoji="1" lang="ja-JP" altLang="en-US" sz="3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51296" y="2505670"/>
            <a:ext cx="1936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居宅</a:t>
            </a:r>
            <a:endParaRPr kumimoji="1" lang="ja-JP" altLang="en-US" sz="54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28379" y="4226809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自立した日常生活</a:t>
            </a:r>
            <a:endParaRPr kumimoji="1" lang="ja-JP" alt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7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83568" y="2420888"/>
            <a:ext cx="821731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8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介</a:t>
            </a:r>
            <a:r>
              <a:rPr kumimoji="1" lang="ja-JP" altLang="en-US" sz="8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護は変わった？</a:t>
            </a:r>
            <a:endParaRPr kumimoji="1" lang="ja-JP" altLang="en-US" sz="8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467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2"/>
          <p:cNvSpPr txBox="1">
            <a:spLocks noChangeArrowheads="1"/>
          </p:cNvSpPr>
          <p:nvPr/>
        </p:nvSpPr>
        <p:spPr bwMode="auto">
          <a:xfrm>
            <a:off x="108520" y="54868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1963</a:t>
            </a:r>
            <a:r>
              <a:rPr lang="ja-JP" altLang="en-US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年「</a:t>
            </a: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老人福祉法」</a:t>
            </a:r>
            <a:r>
              <a:rPr lang="ja-JP" altLang="en-US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施行</a:t>
            </a: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5315941" y="476672"/>
            <a:ext cx="422461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ja-JP" altLang="en-US" sz="4000" dirty="0"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ja-JP" altLang="en-US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療養上の世話</a:t>
            </a:r>
            <a:r>
              <a:rPr lang="ja-JP" altLang="en-US" sz="4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endParaRPr lang="ja-JP" altLang="en-US" sz="4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108521" y="2276872"/>
            <a:ext cx="91439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2000</a:t>
            </a:r>
            <a:r>
              <a:rPr lang="ja-JP" altLang="en-US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年「</a:t>
            </a:r>
            <a:r>
              <a:rPr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介護保険法</a:t>
            </a:r>
            <a:r>
              <a:rPr lang="ja-JP" altLang="en-US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endParaRPr lang="ja-JP" altLang="en-US" sz="3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7"/>
          <p:cNvSpPr txBox="1">
            <a:spLocks noChangeArrowheads="1"/>
          </p:cNvSpPr>
          <p:nvPr/>
        </p:nvSpPr>
        <p:spPr bwMode="auto">
          <a:xfrm>
            <a:off x="6052807" y="1988840"/>
            <a:ext cx="309119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ja-JP" altLang="en-US" sz="4400" dirty="0"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ja-JP" altLang="en-US" sz="4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自立支援</a:t>
            </a:r>
            <a:r>
              <a:rPr lang="ja-JP" altLang="en-US" sz="4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endParaRPr lang="ja-JP" altLang="en-US" sz="4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8"/>
          <p:cNvSpPr txBox="1">
            <a:spLocks noChangeArrowheads="1"/>
          </p:cNvSpPr>
          <p:nvPr/>
        </p:nvSpPr>
        <p:spPr bwMode="auto">
          <a:xfrm>
            <a:off x="1" y="3688576"/>
            <a:ext cx="914399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2003</a:t>
            </a:r>
            <a:r>
              <a:rPr lang="ja-JP" altLang="en-US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年「</a:t>
            </a: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高齢者介護研究会」</a:t>
            </a: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地域密着型サービス・地域包括支援センター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(2006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10"/>
          <p:cNvSpPr txBox="1">
            <a:spLocks noChangeArrowheads="1"/>
          </p:cNvSpPr>
          <p:nvPr/>
        </p:nvSpPr>
        <p:spPr bwMode="auto">
          <a:xfrm>
            <a:off x="5311969" y="3544937"/>
            <a:ext cx="574075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ja-JP" altLang="en-US" sz="4400" dirty="0"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ja-JP" altLang="en-US" sz="4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尊厳を支える</a:t>
            </a:r>
            <a:r>
              <a:rPr lang="ja-JP" altLang="en-US" sz="4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endParaRPr lang="ja-JP" altLang="en-US" sz="4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11"/>
          <p:cNvSpPr txBox="1">
            <a:spLocks noChangeArrowheads="1"/>
          </p:cNvSpPr>
          <p:nvPr/>
        </p:nvSpPr>
        <p:spPr bwMode="auto">
          <a:xfrm>
            <a:off x="1" y="5350128"/>
            <a:ext cx="89336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2010</a:t>
            </a:r>
            <a:r>
              <a:rPr lang="ja-JP" altLang="en-US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年「</a:t>
            </a: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地域包括ケア研究会</a:t>
            </a:r>
            <a:r>
              <a:rPr lang="ja-JP" altLang="en-US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テキスト ボックス 13"/>
          <p:cNvSpPr txBox="1">
            <a:spLocks noChangeArrowheads="1"/>
          </p:cNvSpPr>
          <p:nvPr/>
        </p:nvSpPr>
        <p:spPr bwMode="auto">
          <a:xfrm>
            <a:off x="5364088" y="5157192"/>
            <a:ext cx="413995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ja-JP" altLang="en-US" sz="4400" dirty="0"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ja-JP" altLang="en-US" sz="4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地域包括ケア</a:t>
            </a:r>
            <a:r>
              <a:rPr lang="ja-JP" altLang="en-US" sz="4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endParaRPr lang="ja-JP" altLang="en-US" sz="4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右矢印 11"/>
          <p:cNvSpPr/>
          <p:nvPr/>
        </p:nvSpPr>
        <p:spPr>
          <a:xfrm rot="5400000">
            <a:off x="6978658" y="1238367"/>
            <a:ext cx="613577" cy="674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084168" y="6396037"/>
            <a:ext cx="2863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宮島渡氏作成資料より抜粋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右矢印 16"/>
          <p:cNvSpPr/>
          <p:nvPr/>
        </p:nvSpPr>
        <p:spPr>
          <a:xfrm rot="5400000">
            <a:off x="7024373" y="4283985"/>
            <a:ext cx="613577" cy="674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右矢印 17"/>
          <p:cNvSpPr/>
          <p:nvPr/>
        </p:nvSpPr>
        <p:spPr>
          <a:xfrm rot="5400000">
            <a:off x="7024373" y="2928193"/>
            <a:ext cx="613577" cy="674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012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99592" y="536848"/>
            <a:ext cx="7654660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世</a:t>
            </a:r>
            <a:r>
              <a:rPr kumimoji="1" lang="ja-JP" altLang="en-US" sz="88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話</a:t>
            </a:r>
            <a:r>
              <a:rPr kumimoji="1" lang="ja-JP" altLang="en-US" sz="8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だけじゃだめ</a:t>
            </a:r>
            <a:endParaRPr kumimoji="1" lang="en-US" altLang="ja-JP" sz="8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8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自立を</a:t>
            </a:r>
            <a:r>
              <a:rPr kumimoji="1" lang="ja-JP" altLang="en-US" sz="88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支</a:t>
            </a:r>
            <a:r>
              <a:rPr kumimoji="1" lang="ja-JP" altLang="en-US" sz="8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え</a:t>
            </a:r>
            <a:r>
              <a:rPr kumimoji="1" lang="ja-JP" altLang="en-US" sz="88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て</a:t>
            </a:r>
            <a:endParaRPr kumimoji="1" lang="en-US" altLang="ja-JP" sz="8800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8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尊厳</a:t>
            </a:r>
            <a:r>
              <a:rPr kumimoji="1" lang="ja-JP" altLang="en-US" sz="88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守</a:t>
            </a:r>
            <a:r>
              <a:rPr kumimoji="1" lang="ja-JP" altLang="en-US" sz="8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って</a:t>
            </a:r>
            <a:endParaRPr kumimoji="1" lang="en-US" altLang="ja-JP" sz="8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8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地</a:t>
            </a:r>
            <a:r>
              <a:rPr kumimoji="1" lang="ja-JP" altLang="en-US" sz="88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域</a:t>
            </a:r>
            <a:r>
              <a:rPr kumimoji="1" lang="ja-JP" altLang="en-US" sz="8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とも連携</a:t>
            </a:r>
            <a:endParaRPr kumimoji="1" lang="ja-JP" altLang="en-US" sz="8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950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ao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188640"/>
            <a:ext cx="4769271" cy="635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38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rome_text_with_refl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松風">
      <a:majorFont>
        <a:latin typeface="Gill Sans MT"/>
        <a:ea typeface=""/>
        <a:cs typeface=""/>
        <a:font script="Jpan" typeface="HGｺﾞｼｯｸE"/>
        <a:font script="Hang" typeface="HY헤드라인 M"/>
        <a:font script="Hans" typeface="方正姚体"/>
        <a:font script="Hant" typeface="標楷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nsolas"/>
        <a:ea typeface=""/>
        <a:cs typeface=""/>
        <a:font script="Jpan" typeface="HGｺﾞｼｯｸE"/>
        <a:font script="Hang" typeface="맑은 고딕"/>
        <a:font script="Hans" typeface="宋体"/>
        <a:font script="Hant" typeface="新細明體"/>
        <a:font script="Arab" typeface="Tahoma"/>
        <a:font script="Hebr" typeface="Tahoma"/>
        <a:font script="Thai" typeface="Dillen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松風">
      <a:majorFont>
        <a:latin typeface="Gill Sans MT"/>
        <a:ea typeface=""/>
        <a:cs typeface=""/>
        <a:font script="Jpan" typeface="HGｺﾞｼｯｸE"/>
        <a:font script="Hang" typeface="HY헤드라인 M"/>
        <a:font script="Hans" typeface="方正姚体"/>
        <a:font script="Hant" typeface="標楷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nsolas"/>
        <a:ea typeface=""/>
        <a:cs typeface=""/>
        <a:font script="Jpan" typeface="HGｺﾞｼｯｸE"/>
        <a:font script="Hang" typeface="맑은 고딕"/>
        <a:font script="Hans" typeface="宋体"/>
        <a:font script="Hant" typeface="新細明體"/>
        <a:font script="Arab" typeface="Tahoma"/>
        <a:font script="Hebr" typeface="Tahoma"/>
        <a:font script="Thai" typeface="Dillen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alpha val="25000"/>
          </a:schemeClr>
        </a:solidFill>
        <a:ln>
          <a:noFill/>
        </a:ln>
      </a:spPr>
      <a:bodyPr rtlCol="0" anchor="b" anchorCtr="0"/>
      <a:lstStyle>
        <a:defPPr>
          <a:defRPr kumimoji="1" sz="360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92D05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3BB73F9-37B5-4F1B-9B67-25C11C42D4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Chrome_text_with_reflection.potx</Template>
  <TotalTime>0</TotalTime>
  <Words>759</Words>
  <Application>Microsoft Office PowerPoint</Application>
  <PresentationFormat>画面に合わせる (4:3)</PresentationFormat>
  <Paragraphs>378</Paragraphs>
  <Slides>44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44</vt:i4>
      </vt:variant>
    </vt:vector>
  </HeadingPairs>
  <TitlesOfParts>
    <vt:vector size="46" baseType="lpstr">
      <vt:lpstr>Chrome_text_with_reflection</vt:lpstr>
      <vt:lpstr>Office ​​テーマ</vt:lpstr>
      <vt:lpstr>PowerPoint プレゼンテーション</vt:lpstr>
      <vt:lpstr>介護保険とは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小規模多機能とは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あきらめない</vt:lpstr>
      <vt:lpstr>PowerPoint プレゼンテーション</vt:lpstr>
      <vt:lpstr>PowerPoint プレゼンテーション</vt:lpstr>
      <vt:lpstr>デイサービス（通所介護） と 小規模多機能型居宅介護 「通い」</vt:lpstr>
      <vt:lpstr>1～2時間で 帰ってしまうと請求はできない だから最低でも3時間はいてもらいたい 原則外出禁止 </vt:lpstr>
      <vt:lpstr>生活に合わせて決められる 急な通いにも対応  　※訪問も同様   </vt:lpstr>
      <vt:lpstr>ショートステイ と 小規模多機能型居宅介護 「泊り」</vt:lpstr>
      <vt:lpstr>大きな施設に 　　　　事前に申し込みが必要 自宅の環境とは大きく違う </vt:lpstr>
      <vt:lpstr>通い慣れたの場所 　　　　　　　　　で泊りができる 急な泊りにも対応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利用後、半年で　 　　認知症が改善！！ </vt:lpstr>
      <vt:lpstr>回復期リハビリ病院を退院後 利用１年で　 立位・歩行能力が改善！！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ご静聴 ありがとうございました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2014-02-23T18:42:21Z</dcterms:created>
  <dcterms:modified xsi:type="dcterms:W3CDTF">2015-01-18T12:47:55Z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TC024217159991</vt:lpwstr>
  </property>
</Properties>
</file>